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saveSubsetFonts="1">
  <p:sldMasterIdLst>
    <p:sldMasterId id="2147483649" r:id="rId1"/>
  </p:sldMasterIdLst>
  <p:notesMasterIdLst>
    <p:notesMasterId r:id="rId212"/>
  </p:notesMasterIdLst>
  <p:handoutMasterIdLst>
    <p:handoutMasterId r:id="rId213"/>
  </p:handoutMasterIdLst>
  <p:sldIdLst>
    <p:sldId id="1127" r:id="rId2"/>
    <p:sldId id="1028" r:id="rId3"/>
    <p:sldId id="1277" r:id="rId4"/>
    <p:sldId id="1212" r:id="rId5"/>
    <p:sldId id="1213" r:id="rId6"/>
    <p:sldId id="1214" r:id="rId7"/>
    <p:sldId id="1237" r:id="rId8"/>
    <p:sldId id="1215" r:id="rId9"/>
    <p:sldId id="1177" r:id="rId10"/>
    <p:sldId id="1178" r:id="rId11"/>
    <p:sldId id="1179" r:id="rId12"/>
    <p:sldId id="1180" r:id="rId13"/>
    <p:sldId id="1181" r:id="rId14"/>
    <p:sldId id="1136" r:id="rId15"/>
    <p:sldId id="1137" r:id="rId16"/>
    <p:sldId id="1138" r:id="rId17"/>
    <p:sldId id="1139" r:id="rId18"/>
    <p:sldId id="1140" r:id="rId19"/>
    <p:sldId id="1241" r:id="rId20"/>
    <p:sldId id="1141" r:id="rId21"/>
    <p:sldId id="1142" r:id="rId22"/>
    <p:sldId id="1143" r:id="rId23"/>
    <p:sldId id="1172" r:id="rId24"/>
    <p:sldId id="1286" r:id="rId25"/>
    <p:sldId id="1287" r:id="rId26"/>
    <p:sldId id="1184" r:id="rId27"/>
    <p:sldId id="1185" r:id="rId28"/>
    <p:sldId id="1186" r:id="rId29"/>
    <p:sldId id="1187" r:id="rId30"/>
    <p:sldId id="1188" r:id="rId31"/>
    <p:sldId id="1189" r:id="rId32"/>
    <p:sldId id="1190" r:id="rId33"/>
    <p:sldId id="1191" r:id="rId34"/>
    <p:sldId id="1192" r:id="rId35"/>
    <p:sldId id="1193" r:id="rId36"/>
    <p:sldId id="1281" r:id="rId37"/>
    <p:sldId id="1288" r:id="rId38"/>
    <p:sldId id="1195" r:id="rId39"/>
    <p:sldId id="1196" r:id="rId40"/>
    <p:sldId id="1278" r:id="rId41"/>
    <p:sldId id="1279" r:id="rId42"/>
    <p:sldId id="1145" r:id="rId43"/>
    <p:sldId id="1197" r:id="rId44"/>
    <p:sldId id="1198" r:id="rId45"/>
    <p:sldId id="1199" r:id="rId46"/>
    <p:sldId id="1200" r:id="rId47"/>
    <p:sldId id="1147" r:id="rId48"/>
    <p:sldId id="1148" r:id="rId49"/>
    <p:sldId id="1201" r:id="rId50"/>
    <p:sldId id="1150" r:id="rId51"/>
    <p:sldId id="1151" r:id="rId52"/>
    <p:sldId id="1202" r:id="rId53"/>
    <p:sldId id="1152" r:id="rId54"/>
    <p:sldId id="1204" r:id="rId55"/>
    <p:sldId id="1205" r:id="rId56"/>
    <p:sldId id="1206" r:id="rId57"/>
    <p:sldId id="1207" r:id="rId58"/>
    <p:sldId id="1208" r:id="rId59"/>
    <p:sldId id="1209" r:id="rId60"/>
    <p:sldId id="1224" r:id="rId61"/>
    <p:sldId id="1225" r:id="rId62"/>
    <p:sldId id="1050" r:id="rId63"/>
    <p:sldId id="1053" r:id="rId64"/>
    <p:sldId id="1098" r:id="rId65"/>
    <p:sldId id="1051" r:id="rId66"/>
    <p:sldId id="1097" r:id="rId67"/>
    <p:sldId id="1110" r:id="rId68"/>
    <p:sldId id="1056" r:id="rId69"/>
    <p:sldId id="1284" r:id="rId70"/>
    <p:sldId id="1057" r:id="rId71"/>
    <p:sldId id="1226" r:id="rId72"/>
    <p:sldId id="1104" r:id="rId73"/>
    <p:sldId id="1060" r:id="rId74"/>
    <p:sldId id="1076" r:id="rId75"/>
    <p:sldId id="1227" r:id="rId76"/>
    <p:sldId id="1078" r:id="rId77"/>
    <p:sldId id="1079" r:id="rId78"/>
    <p:sldId id="1228" r:id="rId79"/>
    <p:sldId id="1282" r:id="rId80"/>
    <p:sldId id="1283" r:id="rId81"/>
    <p:sldId id="1124" r:id="rId82"/>
    <p:sldId id="1065" r:id="rId83"/>
    <p:sldId id="1094" r:id="rId84"/>
    <p:sldId id="1229" r:id="rId85"/>
    <p:sldId id="1069" r:id="rId86"/>
    <p:sldId id="1107" r:id="rId87"/>
    <p:sldId id="1108" r:id="rId88"/>
    <p:sldId id="1106" r:id="rId89"/>
    <p:sldId id="1230" r:id="rId90"/>
    <p:sldId id="1095" r:id="rId91"/>
    <p:sldId id="1105" r:id="rId92"/>
    <p:sldId id="1096" r:id="rId93"/>
    <p:sldId id="1231" r:id="rId94"/>
    <p:sldId id="1072" r:id="rId95"/>
    <p:sldId id="1073" r:id="rId96"/>
    <p:sldId id="1109" r:id="rId97"/>
    <p:sldId id="1074" r:id="rId98"/>
    <p:sldId id="1081" r:id="rId99"/>
    <p:sldId id="1232" r:id="rId100"/>
    <p:sldId id="1082" r:id="rId101"/>
    <p:sldId id="1083" r:id="rId102"/>
    <p:sldId id="1119" r:id="rId103"/>
    <p:sldId id="1084" r:id="rId104"/>
    <p:sldId id="1086" r:id="rId105"/>
    <p:sldId id="1088" r:id="rId106"/>
    <p:sldId id="1089" r:id="rId107"/>
    <p:sldId id="1054" r:id="rId108"/>
    <p:sldId id="1113" r:id="rId109"/>
    <p:sldId id="1233" r:id="rId110"/>
    <p:sldId id="1115" r:id="rId111"/>
    <p:sldId id="1116" r:id="rId112"/>
    <p:sldId id="1117" r:id="rId113"/>
    <p:sldId id="972" r:id="rId114"/>
    <p:sldId id="1234" r:id="rId115"/>
    <p:sldId id="990" r:id="rId116"/>
    <p:sldId id="991" r:id="rId117"/>
    <p:sldId id="992" r:id="rId118"/>
    <p:sldId id="993" r:id="rId119"/>
    <p:sldId id="940" r:id="rId120"/>
    <p:sldId id="953" r:id="rId121"/>
    <p:sldId id="954" r:id="rId122"/>
    <p:sldId id="955" r:id="rId123"/>
    <p:sldId id="1235" r:id="rId124"/>
    <p:sldId id="956" r:id="rId125"/>
    <p:sldId id="983" r:id="rId126"/>
    <p:sldId id="1273" r:id="rId127"/>
    <p:sldId id="1274" r:id="rId128"/>
    <p:sldId id="1275" r:id="rId129"/>
    <p:sldId id="1276" r:id="rId130"/>
    <p:sldId id="959" r:id="rId131"/>
    <p:sldId id="965" r:id="rId132"/>
    <p:sldId id="966" r:id="rId133"/>
    <p:sldId id="967" r:id="rId134"/>
    <p:sldId id="960" r:id="rId135"/>
    <p:sldId id="982" r:id="rId136"/>
    <p:sldId id="984" r:id="rId137"/>
    <p:sldId id="985" r:id="rId138"/>
    <p:sldId id="1253" r:id="rId139"/>
    <p:sldId id="1254" r:id="rId140"/>
    <p:sldId id="1255" r:id="rId141"/>
    <p:sldId id="1257" r:id="rId142"/>
    <p:sldId id="1256" r:id="rId143"/>
    <p:sldId id="1258" r:id="rId144"/>
    <p:sldId id="1259" r:id="rId145"/>
    <p:sldId id="961" r:id="rId146"/>
    <p:sldId id="962" r:id="rId147"/>
    <p:sldId id="1239" r:id="rId148"/>
    <p:sldId id="963" r:id="rId149"/>
    <p:sldId id="986" r:id="rId150"/>
    <p:sldId id="964" r:id="rId151"/>
    <p:sldId id="1120" r:id="rId152"/>
    <p:sldId id="968" r:id="rId153"/>
    <p:sldId id="969" r:id="rId154"/>
    <p:sldId id="987" r:id="rId155"/>
    <p:sldId id="970" r:id="rId156"/>
    <p:sldId id="974" r:id="rId157"/>
    <p:sldId id="976" r:id="rId158"/>
    <p:sldId id="975" r:id="rId159"/>
    <p:sldId id="977" r:id="rId160"/>
    <p:sldId id="988" r:id="rId161"/>
    <p:sldId id="971" r:id="rId162"/>
    <p:sldId id="978" r:id="rId163"/>
    <p:sldId id="979" r:id="rId164"/>
    <p:sldId id="980" r:id="rId165"/>
    <p:sldId id="981" r:id="rId166"/>
    <p:sldId id="989" r:id="rId167"/>
    <p:sldId id="1006" r:id="rId168"/>
    <p:sldId id="1007" r:id="rId169"/>
    <p:sldId id="1008" r:id="rId170"/>
    <p:sldId id="1009" r:id="rId171"/>
    <p:sldId id="1247" r:id="rId172"/>
    <p:sldId id="1248" r:id="rId173"/>
    <p:sldId id="1249" r:id="rId174"/>
    <p:sldId id="1250" r:id="rId175"/>
    <p:sldId id="1245" r:id="rId176"/>
    <p:sldId id="1252" r:id="rId177"/>
    <p:sldId id="973" r:id="rId178"/>
    <p:sldId id="994" r:id="rId179"/>
    <p:sldId id="995" r:id="rId180"/>
    <p:sldId id="999" r:id="rId181"/>
    <p:sldId id="996" r:id="rId182"/>
    <p:sldId id="998" r:id="rId183"/>
    <p:sldId id="1000" r:id="rId184"/>
    <p:sldId id="997" r:id="rId185"/>
    <p:sldId id="1236" r:id="rId186"/>
    <p:sldId id="1002" r:id="rId187"/>
    <p:sldId id="1003" r:id="rId188"/>
    <p:sldId id="1004" r:id="rId189"/>
    <p:sldId id="1005" r:id="rId190"/>
    <p:sldId id="1010" r:id="rId191"/>
    <p:sldId id="1011" r:id="rId192"/>
    <p:sldId id="1103" r:id="rId193"/>
    <p:sldId id="1280" r:id="rId194"/>
    <p:sldId id="1121" r:id="rId195"/>
    <p:sldId id="1111" r:id="rId196"/>
    <p:sldId id="1112" r:id="rId197"/>
    <p:sldId id="1285" r:id="rId198"/>
    <p:sldId id="1261" r:id="rId199"/>
    <p:sldId id="1262" r:id="rId200"/>
    <p:sldId id="1263" r:id="rId201"/>
    <p:sldId id="1264" r:id="rId202"/>
    <p:sldId id="1265" r:id="rId203"/>
    <p:sldId id="1266" r:id="rId204"/>
    <p:sldId id="1267" r:id="rId205"/>
    <p:sldId id="1268" r:id="rId206"/>
    <p:sldId id="1269" r:id="rId207"/>
    <p:sldId id="1270" r:id="rId208"/>
    <p:sldId id="1271" r:id="rId209"/>
    <p:sldId id="1272" r:id="rId210"/>
    <p:sldId id="941" r:id="rId211"/>
  </p:sldIdLst>
  <p:sldSz cx="9144000" cy="6858000" type="screen4x3"/>
  <p:notesSz cx="6992938" cy="9278938"/>
  <p:defaultTextStyle>
    <a:defPPr>
      <a:defRPr lang="en-US"/>
    </a:defPPr>
    <a:lvl1pPr algn="l" rtl="0" eaLnBrk="0" fontAlgn="base" hangingPunct="0">
      <a:spcBef>
        <a:spcPct val="0"/>
      </a:spcBef>
      <a:spcAft>
        <a:spcPct val="0"/>
      </a:spcAft>
      <a:defRPr u="sng" kern="1200">
        <a:solidFill>
          <a:schemeClr val="tx1"/>
        </a:solidFill>
        <a:latin typeface="Arial" pitchFamily="34" charset="0"/>
        <a:ea typeface="+mn-ea"/>
        <a:cs typeface="+mn-cs"/>
      </a:defRPr>
    </a:lvl1pPr>
    <a:lvl2pPr marL="457200" algn="l" rtl="0" eaLnBrk="0" fontAlgn="base" hangingPunct="0">
      <a:spcBef>
        <a:spcPct val="0"/>
      </a:spcBef>
      <a:spcAft>
        <a:spcPct val="0"/>
      </a:spcAft>
      <a:defRPr u="sng" kern="1200">
        <a:solidFill>
          <a:schemeClr val="tx1"/>
        </a:solidFill>
        <a:latin typeface="Arial" pitchFamily="34" charset="0"/>
        <a:ea typeface="+mn-ea"/>
        <a:cs typeface="+mn-cs"/>
      </a:defRPr>
    </a:lvl2pPr>
    <a:lvl3pPr marL="914400" algn="l" rtl="0" eaLnBrk="0" fontAlgn="base" hangingPunct="0">
      <a:spcBef>
        <a:spcPct val="0"/>
      </a:spcBef>
      <a:spcAft>
        <a:spcPct val="0"/>
      </a:spcAft>
      <a:defRPr u="sng" kern="1200">
        <a:solidFill>
          <a:schemeClr val="tx1"/>
        </a:solidFill>
        <a:latin typeface="Arial" pitchFamily="34" charset="0"/>
        <a:ea typeface="+mn-ea"/>
        <a:cs typeface="+mn-cs"/>
      </a:defRPr>
    </a:lvl3pPr>
    <a:lvl4pPr marL="1371600" algn="l" rtl="0" eaLnBrk="0" fontAlgn="base" hangingPunct="0">
      <a:spcBef>
        <a:spcPct val="0"/>
      </a:spcBef>
      <a:spcAft>
        <a:spcPct val="0"/>
      </a:spcAft>
      <a:defRPr u="sng" kern="1200">
        <a:solidFill>
          <a:schemeClr val="tx1"/>
        </a:solidFill>
        <a:latin typeface="Arial" pitchFamily="34" charset="0"/>
        <a:ea typeface="+mn-ea"/>
        <a:cs typeface="+mn-cs"/>
      </a:defRPr>
    </a:lvl4pPr>
    <a:lvl5pPr marL="1828800" algn="l" rtl="0" eaLnBrk="0" fontAlgn="base" hangingPunct="0">
      <a:spcBef>
        <a:spcPct val="0"/>
      </a:spcBef>
      <a:spcAft>
        <a:spcPct val="0"/>
      </a:spcAft>
      <a:defRPr u="sng" kern="1200">
        <a:solidFill>
          <a:schemeClr val="tx1"/>
        </a:solidFill>
        <a:latin typeface="Arial" pitchFamily="34" charset="0"/>
        <a:ea typeface="+mn-ea"/>
        <a:cs typeface="+mn-cs"/>
      </a:defRPr>
    </a:lvl5pPr>
    <a:lvl6pPr marL="2286000" algn="l" defTabSz="914400" rtl="0" eaLnBrk="1" latinLnBrk="0" hangingPunct="1">
      <a:defRPr u="sng" kern="1200">
        <a:solidFill>
          <a:schemeClr val="tx1"/>
        </a:solidFill>
        <a:latin typeface="Arial" pitchFamily="34" charset="0"/>
        <a:ea typeface="+mn-ea"/>
        <a:cs typeface="+mn-cs"/>
      </a:defRPr>
    </a:lvl6pPr>
    <a:lvl7pPr marL="2743200" algn="l" defTabSz="914400" rtl="0" eaLnBrk="1" latinLnBrk="0" hangingPunct="1">
      <a:defRPr u="sng" kern="1200">
        <a:solidFill>
          <a:schemeClr val="tx1"/>
        </a:solidFill>
        <a:latin typeface="Arial" pitchFamily="34" charset="0"/>
        <a:ea typeface="+mn-ea"/>
        <a:cs typeface="+mn-cs"/>
      </a:defRPr>
    </a:lvl7pPr>
    <a:lvl8pPr marL="3200400" algn="l" defTabSz="914400" rtl="0" eaLnBrk="1" latinLnBrk="0" hangingPunct="1">
      <a:defRPr u="sng" kern="1200">
        <a:solidFill>
          <a:schemeClr val="tx1"/>
        </a:solidFill>
        <a:latin typeface="Arial" pitchFamily="34" charset="0"/>
        <a:ea typeface="+mn-ea"/>
        <a:cs typeface="+mn-cs"/>
      </a:defRPr>
    </a:lvl8pPr>
    <a:lvl9pPr marL="3657600" algn="l" defTabSz="914400" rtl="0" eaLnBrk="1" latinLnBrk="0" hangingPunct="1">
      <a:defRPr u="sng" kern="1200">
        <a:solidFill>
          <a:schemeClr val="tx1"/>
        </a:solidFill>
        <a:latin typeface="Arial" pitchFamily="34"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7D"/>
    <a:srgbClr val="A7EAFF"/>
    <a:srgbClr val="FFFFCC"/>
    <a:srgbClr val="D9F6FF"/>
    <a:srgbClr val="FF33CC"/>
    <a:srgbClr val="FF0000"/>
    <a:srgbClr val="CCFFFF"/>
    <a:srgbClr val="336699"/>
    <a:srgbClr val="DDDDDD"/>
    <a:srgbClr val="EAEAE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napVertSplitter="1" vertBarState="minimized" horzBarState="maximized">
    <p:restoredLeft sz="13199" autoAdjust="0"/>
    <p:restoredTop sz="94660" autoAdjust="0"/>
  </p:normalViewPr>
  <p:slideViewPr>
    <p:cSldViewPr snapToGrid="0">
      <p:cViewPr>
        <p:scale>
          <a:sx n="60" d="100"/>
          <a:sy n="60" d="100"/>
        </p:scale>
        <p:origin x="-2741" y="-619"/>
      </p:cViewPr>
      <p:guideLst>
        <p:guide orient="horz" pos="4277"/>
        <p:guide pos="2369"/>
      </p:guideLst>
    </p:cSldViewPr>
  </p:slideViewPr>
  <p:outlineViewPr>
    <p:cViewPr>
      <p:scale>
        <a:sx n="33" d="100"/>
        <a:sy n="33" d="100"/>
      </p:scale>
      <p:origin x="0" y="0"/>
    </p:cViewPr>
    <p:sldLst>
      <p:sld r:id="rId1" collapse="1"/>
      <p:sld r:id="rId2" collapse="1"/>
      <p:sld r:id="rId3" collapse="1"/>
    </p:sldLst>
  </p:outlineViewPr>
  <p:notesTextViewPr>
    <p:cViewPr>
      <p:scale>
        <a:sx n="100" d="100"/>
        <a:sy n="100" d="100"/>
      </p:scale>
      <p:origin x="0" y="0"/>
    </p:cViewPr>
  </p:notesTextViewPr>
  <p:sorterViewPr>
    <p:cViewPr>
      <p:scale>
        <a:sx n="70" d="100"/>
        <a:sy n="70" d="100"/>
      </p:scale>
      <p:origin x="0" y="42437"/>
    </p:cViewPr>
  </p:sorterViewPr>
  <p:notesViewPr>
    <p:cSldViewPr snapToGrid="0">
      <p:cViewPr>
        <p:scale>
          <a:sx n="75" d="100"/>
          <a:sy n="75" d="100"/>
        </p:scale>
        <p:origin x="-1188" y="504"/>
      </p:cViewPr>
      <p:guideLst>
        <p:guide orient="horz" pos="2922"/>
        <p:guide pos="2203"/>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60" Type="http://schemas.openxmlformats.org/officeDocument/2006/relationships/slide" Target="slides/slide159.xml"/><Relationship Id="rId165" Type="http://schemas.openxmlformats.org/officeDocument/2006/relationships/slide" Target="slides/slide164.xml"/><Relationship Id="rId181" Type="http://schemas.openxmlformats.org/officeDocument/2006/relationships/slide" Target="slides/slide180.xml"/><Relationship Id="rId186" Type="http://schemas.openxmlformats.org/officeDocument/2006/relationships/slide" Target="slides/slide185.xml"/><Relationship Id="rId216" Type="http://schemas.openxmlformats.org/officeDocument/2006/relationships/theme" Target="theme/theme1.xml"/><Relationship Id="rId211" Type="http://schemas.openxmlformats.org/officeDocument/2006/relationships/slide" Target="slides/slide210.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71" Type="http://schemas.openxmlformats.org/officeDocument/2006/relationships/slide" Target="slides/slide170.xml"/><Relationship Id="rId176" Type="http://schemas.openxmlformats.org/officeDocument/2006/relationships/slide" Target="slides/slide175.xml"/><Relationship Id="rId192" Type="http://schemas.openxmlformats.org/officeDocument/2006/relationships/slide" Target="slides/slide191.xml"/><Relationship Id="rId197" Type="http://schemas.openxmlformats.org/officeDocument/2006/relationships/slide" Target="slides/slide196.xml"/><Relationship Id="rId206" Type="http://schemas.openxmlformats.org/officeDocument/2006/relationships/slide" Target="slides/slide205.xml"/><Relationship Id="rId201" Type="http://schemas.openxmlformats.org/officeDocument/2006/relationships/slide" Target="slides/slide200.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82" Type="http://schemas.openxmlformats.org/officeDocument/2006/relationships/slide" Target="slides/slide181.xml"/><Relationship Id="rId187" Type="http://schemas.openxmlformats.org/officeDocument/2006/relationships/slide" Target="slides/slide186.xml"/><Relationship Id="rId217"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212" Type="http://schemas.openxmlformats.org/officeDocument/2006/relationships/notesMaster" Target="notesMasters/notesMaster1.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172" Type="http://schemas.openxmlformats.org/officeDocument/2006/relationships/slide" Target="slides/slide171.xml"/><Relationship Id="rId193" Type="http://schemas.openxmlformats.org/officeDocument/2006/relationships/slide" Target="slides/slide192.xml"/><Relationship Id="rId202" Type="http://schemas.openxmlformats.org/officeDocument/2006/relationships/slide" Target="slides/slide201.xml"/><Relationship Id="rId207" Type="http://schemas.openxmlformats.org/officeDocument/2006/relationships/slide" Target="slides/slide206.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13" Type="http://schemas.openxmlformats.org/officeDocument/2006/relationships/handoutMaster" Target="handoutMasters/handoutMaster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presProps" Target="presProps.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viewProps" Target="viewProps.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s>
</file>

<file path=ppt/_rels/viewProps.xml.rels><?xml version="1.0" encoding="UTF-8" standalone="yes"?>
<Relationships xmlns="http://schemas.openxmlformats.org/package/2006/relationships"><Relationship Id="rId3" Type="http://schemas.openxmlformats.org/officeDocument/2006/relationships/slide" Target="slides/slide200.xml"/><Relationship Id="rId2" Type="http://schemas.openxmlformats.org/officeDocument/2006/relationships/slide" Target="slides/slide109.xml"/><Relationship Id="rId1" Type="http://schemas.openxmlformats.org/officeDocument/2006/relationships/slide" Target="slides/slide108.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9.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63.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72.png"/></Relationships>
</file>

<file path=ppt/drawings/_rels/vmlDrawing4.vml.rels><?xml version="1.0" encoding="UTF-8" standalone="yes"?>
<Relationships xmlns="http://schemas.openxmlformats.org/package/2006/relationships"><Relationship Id="rId3" Type="http://schemas.openxmlformats.org/officeDocument/2006/relationships/image" Target="../media/image78.wmf"/><Relationship Id="rId2" Type="http://schemas.openxmlformats.org/officeDocument/2006/relationships/image" Target="../media/image77.wmf"/><Relationship Id="rId1" Type="http://schemas.openxmlformats.org/officeDocument/2006/relationships/image" Target="../media/image76.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18.png"/></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40.wmf"/></Relationships>
</file>

<file path=ppt/drawings/_rels/vmlDrawing7.vml.rels><?xml version="1.0" encoding="UTF-8" standalone="yes"?>
<Relationships xmlns="http://schemas.openxmlformats.org/package/2006/relationships"><Relationship Id="rId3" Type="http://schemas.openxmlformats.org/officeDocument/2006/relationships/image" Target="../media/image145.wmf"/><Relationship Id="rId2" Type="http://schemas.openxmlformats.org/officeDocument/2006/relationships/image" Target="../media/image144.wmf"/><Relationship Id="rId1" Type="http://schemas.openxmlformats.org/officeDocument/2006/relationships/image" Target="../media/image143.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1714" name="Rectangle 2"/>
          <p:cNvSpPr>
            <a:spLocks noGrp="1" noChangeArrowheads="1"/>
          </p:cNvSpPr>
          <p:nvPr>
            <p:ph type="hdr" sz="quarter"/>
          </p:nvPr>
        </p:nvSpPr>
        <p:spPr bwMode="auto">
          <a:xfrm>
            <a:off x="0" y="0"/>
            <a:ext cx="3027363" cy="461963"/>
          </a:xfrm>
          <a:prstGeom prst="rect">
            <a:avLst/>
          </a:prstGeom>
          <a:noFill/>
          <a:ln w="12700">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200" u="none">
                <a:latin typeface="Arial" charset="0"/>
              </a:defRPr>
            </a:lvl1pPr>
          </a:lstStyle>
          <a:p>
            <a:pPr>
              <a:defRPr/>
            </a:pPr>
            <a:endParaRPr lang="en-US"/>
          </a:p>
        </p:txBody>
      </p:sp>
      <p:sp>
        <p:nvSpPr>
          <p:cNvPr id="371715" name="Rectangle 3"/>
          <p:cNvSpPr>
            <a:spLocks noGrp="1" noChangeArrowheads="1"/>
          </p:cNvSpPr>
          <p:nvPr>
            <p:ph type="dt" sz="quarter" idx="1"/>
          </p:nvPr>
        </p:nvSpPr>
        <p:spPr bwMode="auto">
          <a:xfrm>
            <a:off x="3937000" y="0"/>
            <a:ext cx="3027363" cy="461963"/>
          </a:xfrm>
          <a:prstGeom prst="rect">
            <a:avLst/>
          </a:prstGeom>
          <a:noFill/>
          <a:ln w="12700">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200" u="none">
                <a:latin typeface="Arial" charset="0"/>
              </a:defRPr>
            </a:lvl1pPr>
          </a:lstStyle>
          <a:p>
            <a:pPr>
              <a:defRPr/>
            </a:pPr>
            <a:endParaRPr lang="en-US"/>
          </a:p>
        </p:txBody>
      </p:sp>
      <p:sp>
        <p:nvSpPr>
          <p:cNvPr id="371716" name="Rectangle 4"/>
          <p:cNvSpPr>
            <a:spLocks noGrp="1" noChangeArrowheads="1"/>
          </p:cNvSpPr>
          <p:nvPr>
            <p:ph type="ftr" sz="quarter" idx="2"/>
          </p:nvPr>
        </p:nvSpPr>
        <p:spPr bwMode="auto">
          <a:xfrm>
            <a:off x="0" y="8851900"/>
            <a:ext cx="3027363" cy="461963"/>
          </a:xfrm>
          <a:prstGeom prst="rect">
            <a:avLst/>
          </a:prstGeom>
          <a:noFill/>
          <a:ln w="12700">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200" u="none">
                <a:latin typeface="Arial" charset="0"/>
              </a:defRPr>
            </a:lvl1pPr>
          </a:lstStyle>
          <a:p>
            <a:pPr>
              <a:defRPr/>
            </a:pPr>
            <a:endParaRPr lang="en-US"/>
          </a:p>
        </p:txBody>
      </p:sp>
      <p:sp>
        <p:nvSpPr>
          <p:cNvPr id="371717" name="Rectangle 5"/>
          <p:cNvSpPr>
            <a:spLocks noGrp="1" noChangeArrowheads="1"/>
          </p:cNvSpPr>
          <p:nvPr>
            <p:ph type="sldNum" sz="quarter" idx="3"/>
          </p:nvPr>
        </p:nvSpPr>
        <p:spPr bwMode="auto">
          <a:xfrm>
            <a:off x="3937000" y="8851900"/>
            <a:ext cx="3027363" cy="461963"/>
          </a:xfrm>
          <a:prstGeom prst="rect">
            <a:avLst/>
          </a:prstGeom>
          <a:noFill/>
          <a:ln w="12700">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200" u="none">
                <a:latin typeface="Arial" charset="0"/>
              </a:defRPr>
            </a:lvl1pPr>
          </a:lstStyle>
          <a:p>
            <a:pPr>
              <a:defRPr/>
            </a:pPr>
            <a:fld id="{2E17594D-8374-4A8B-B803-85F713CEEEC7}" type="slidenum">
              <a:rPr lang="en-US"/>
              <a:pPr>
                <a:defRPr/>
              </a:pPr>
              <a:t>‹#›</a:t>
            </a:fld>
            <a:endParaRPr lang="en-US"/>
          </a:p>
        </p:txBody>
      </p:sp>
    </p:spTree>
    <p:extLst>
      <p:ext uri="{BB962C8B-B14F-4D97-AF65-F5344CB8AC3E}">
        <p14:creationId xmlns:p14="http://schemas.microsoft.com/office/powerpoint/2010/main" val="147631207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hdr" sz="quarter"/>
          </p:nvPr>
        </p:nvSpPr>
        <p:spPr bwMode="auto">
          <a:xfrm>
            <a:off x="0" y="0"/>
            <a:ext cx="3027363" cy="461963"/>
          </a:xfrm>
          <a:prstGeom prst="rect">
            <a:avLst/>
          </a:prstGeom>
          <a:noFill/>
          <a:ln w="12700">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200" u="none">
                <a:latin typeface="Arial" charset="0"/>
              </a:defRPr>
            </a:lvl1pPr>
          </a:lstStyle>
          <a:p>
            <a:pPr>
              <a:defRPr/>
            </a:pPr>
            <a:endParaRPr lang="en-US"/>
          </a:p>
        </p:txBody>
      </p:sp>
      <p:sp>
        <p:nvSpPr>
          <p:cNvPr id="12291" name="Rectangle 3"/>
          <p:cNvSpPr>
            <a:spLocks noGrp="1" noChangeArrowheads="1"/>
          </p:cNvSpPr>
          <p:nvPr>
            <p:ph type="dt" idx="1"/>
          </p:nvPr>
        </p:nvSpPr>
        <p:spPr bwMode="auto">
          <a:xfrm>
            <a:off x="3937000" y="0"/>
            <a:ext cx="3027363" cy="461963"/>
          </a:xfrm>
          <a:prstGeom prst="rect">
            <a:avLst/>
          </a:prstGeom>
          <a:noFill/>
          <a:ln w="12700">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200" u="none">
                <a:latin typeface="Arial" charset="0"/>
              </a:defRPr>
            </a:lvl1pPr>
          </a:lstStyle>
          <a:p>
            <a:pPr>
              <a:defRPr/>
            </a:pPr>
            <a:endParaRPr lang="en-US"/>
          </a:p>
        </p:txBody>
      </p:sp>
      <p:sp>
        <p:nvSpPr>
          <p:cNvPr id="218116" name="Rectangle 4"/>
          <p:cNvSpPr>
            <a:spLocks noGrp="1" noRot="1" noChangeAspect="1" noChangeArrowheads="1" noTextEdit="1"/>
          </p:cNvSpPr>
          <p:nvPr>
            <p:ph type="sldImg" idx="2"/>
          </p:nvPr>
        </p:nvSpPr>
        <p:spPr bwMode="auto">
          <a:xfrm>
            <a:off x="1173163" y="692150"/>
            <a:ext cx="4618037" cy="3463925"/>
          </a:xfrm>
          <a:prstGeom prst="rect">
            <a:avLst/>
          </a:prstGeom>
          <a:noFill/>
          <a:ln w="9525">
            <a:solidFill>
              <a:srgbClr val="000000"/>
            </a:solidFill>
            <a:miter lim="800000"/>
            <a:headEnd/>
            <a:tailEnd/>
          </a:ln>
        </p:spPr>
      </p:sp>
      <p:sp>
        <p:nvSpPr>
          <p:cNvPr id="12293" name="Rectangle 5"/>
          <p:cNvSpPr>
            <a:spLocks noGrp="1" noChangeArrowheads="1"/>
          </p:cNvSpPr>
          <p:nvPr>
            <p:ph type="body" sz="quarter" idx="3"/>
          </p:nvPr>
        </p:nvSpPr>
        <p:spPr bwMode="auto">
          <a:xfrm>
            <a:off x="908050" y="4387850"/>
            <a:ext cx="5148263" cy="4233863"/>
          </a:xfrm>
          <a:prstGeom prst="rect">
            <a:avLst/>
          </a:prstGeom>
          <a:noFill/>
          <a:ln w="12700">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12294" name="Rectangle 6"/>
          <p:cNvSpPr>
            <a:spLocks noGrp="1" noChangeArrowheads="1"/>
          </p:cNvSpPr>
          <p:nvPr>
            <p:ph type="ftr" sz="quarter" idx="4"/>
          </p:nvPr>
        </p:nvSpPr>
        <p:spPr bwMode="auto">
          <a:xfrm>
            <a:off x="0" y="8851900"/>
            <a:ext cx="3027363" cy="461963"/>
          </a:xfrm>
          <a:prstGeom prst="rect">
            <a:avLst/>
          </a:prstGeom>
          <a:noFill/>
          <a:ln w="12700">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200" u="none">
                <a:latin typeface="Arial" charset="0"/>
              </a:defRPr>
            </a:lvl1pPr>
          </a:lstStyle>
          <a:p>
            <a:pPr>
              <a:defRPr/>
            </a:pPr>
            <a:endParaRPr lang="en-US"/>
          </a:p>
        </p:txBody>
      </p:sp>
      <p:sp>
        <p:nvSpPr>
          <p:cNvPr id="12295" name="Rectangle 7"/>
          <p:cNvSpPr>
            <a:spLocks noGrp="1" noChangeArrowheads="1"/>
          </p:cNvSpPr>
          <p:nvPr>
            <p:ph type="sldNum" sz="quarter" idx="5"/>
          </p:nvPr>
        </p:nvSpPr>
        <p:spPr bwMode="auto">
          <a:xfrm>
            <a:off x="3937000" y="8851900"/>
            <a:ext cx="3027363" cy="461963"/>
          </a:xfrm>
          <a:prstGeom prst="rect">
            <a:avLst/>
          </a:prstGeom>
          <a:noFill/>
          <a:ln w="12700">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200" u="none">
                <a:latin typeface="Arial" charset="0"/>
              </a:defRPr>
            </a:lvl1pPr>
          </a:lstStyle>
          <a:p>
            <a:pPr>
              <a:defRPr/>
            </a:pPr>
            <a:fld id="{5F740366-27A8-4194-B92D-9E3507BEDE5B}" type="slidenum">
              <a:rPr lang="en-US"/>
              <a:pPr>
                <a:defRPr/>
              </a:pPr>
              <a:t>‹#›</a:t>
            </a:fld>
            <a:endParaRPr lang="en-US"/>
          </a:p>
        </p:txBody>
      </p:sp>
    </p:spTree>
    <p:extLst>
      <p:ext uri="{BB962C8B-B14F-4D97-AF65-F5344CB8AC3E}">
        <p14:creationId xmlns:p14="http://schemas.microsoft.com/office/powerpoint/2010/main" val="206523642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8" Type="http://schemas.openxmlformats.org/officeDocument/2006/relationships/hyperlink" Target="http://www.cs.wustl.edu/~schmidt/RT-ORB-std-new.pdf.gz" TargetMode="External"/><Relationship Id="rId3" Type="http://schemas.openxmlformats.org/officeDocument/2006/relationships/hyperlink" Target="http://www.cs.wustl.edu/~schmidt/corba.html" TargetMode="External"/><Relationship Id="rId7" Type="http://schemas.openxmlformats.org/officeDocument/2006/relationships/hyperlink" Target="http://www.cs.wustl.edu/~schmidt/TAO-sponsors.html" TargetMode="External"/><Relationship Id="rId2" Type="http://schemas.openxmlformats.org/officeDocument/2006/relationships/slide" Target="../slides/slide16.xml"/><Relationship Id="rId1" Type="http://schemas.openxmlformats.org/officeDocument/2006/relationships/notesMaster" Target="../notesMasters/notesMaster1.xml"/><Relationship Id="rId6" Type="http://schemas.openxmlformats.org/officeDocument/2006/relationships/hyperlink" Target="http://www.cs.wustl.edu/~schmidt/doc-center.html" TargetMode="External"/><Relationship Id="rId5" Type="http://schemas.openxmlformats.org/officeDocument/2006/relationships/hyperlink" Target="http://www.cs.wustl.edu/~schmidt/oopsla.ps.gz" TargetMode="External"/><Relationship Id="rId4" Type="http://schemas.openxmlformats.org/officeDocument/2006/relationships/hyperlink" Target="http://www.cs.wustl.edu/~schmidt/TAO.html" TargetMode="Externa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p:spPr>
        <p:txBody>
          <a:bodyPr/>
          <a:lstStyle/>
          <a:p>
            <a:fld id="{97948621-C853-422E-A2F2-3393E9C21E8A}" type="slidenum">
              <a:rPr lang="en-US" smtClean="0">
                <a:latin typeface="Arial" pitchFamily="34" charset="0"/>
              </a:rPr>
              <a:pPr/>
              <a:t>1</a:t>
            </a:fld>
            <a:endParaRPr lang="en-US" smtClean="0">
              <a:latin typeface="Arial" pitchFamily="34" charset="0"/>
            </a:endParaRPr>
          </a:p>
        </p:txBody>
      </p:sp>
      <p:sp>
        <p:nvSpPr>
          <p:cNvPr id="219139" name="Rectangle 2"/>
          <p:cNvSpPr>
            <a:spLocks noGrp="1" noRot="1" noChangeAspect="1" noChangeArrowheads="1" noTextEdit="1"/>
          </p:cNvSpPr>
          <p:nvPr>
            <p:ph type="sldImg"/>
          </p:nvPr>
        </p:nvSpPr>
        <p:spPr>
          <a:xfrm>
            <a:off x="1176338" y="695325"/>
            <a:ext cx="4640262" cy="3479800"/>
          </a:xfrm>
          <a:ln/>
        </p:spPr>
      </p:sp>
      <p:sp>
        <p:nvSpPr>
          <p:cNvPr id="219140" name="Rectangle 3"/>
          <p:cNvSpPr>
            <a:spLocks noGrp="1" noChangeArrowheads="1"/>
          </p:cNvSpPr>
          <p:nvPr>
            <p:ph type="body" idx="1"/>
          </p:nvPr>
        </p:nvSpPr>
        <p:spPr>
          <a:xfrm>
            <a:off x="931863" y="4408488"/>
            <a:ext cx="5129212" cy="4175125"/>
          </a:xfrm>
          <a:noFill/>
          <a:ln w="9525"/>
        </p:spPr>
        <p:txBody>
          <a:bodyPr/>
          <a:lstStyle/>
          <a:p>
            <a:endParaRPr lang="en-US"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p:spPr>
        <p:txBody>
          <a:bodyPr/>
          <a:lstStyle/>
          <a:p>
            <a:fld id="{75AE12EC-0931-45E4-BC54-3C7A84B76DD8}" type="slidenum">
              <a:rPr lang="en-US" smtClean="0">
                <a:latin typeface="Arial" pitchFamily="34" charset="0"/>
              </a:rPr>
              <a:pPr/>
              <a:t>10</a:t>
            </a:fld>
            <a:endParaRPr lang="en-US" smtClean="0">
              <a:latin typeface="Arial" pitchFamily="34" charset="0"/>
            </a:endParaRPr>
          </a:p>
        </p:txBody>
      </p:sp>
      <p:sp>
        <p:nvSpPr>
          <p:cNvPr id="228355" name="Rectangle 2"/>
          <p:cNvSpPr>
            <a:spLocks noGrp="1" noRot="1" noChangeAspect="1" noChangeArrowheads="1" noTextEdit="1"/>
          </p:cNvSpPr>
          <p:nvPr>
            <p:ph type="sldImg"/>
          </p:nvPr>
        </p:nvSpPr>
        <p:spPr>
          <a:ln/>
        </p:spPr>
      </p:sp>
      <p:sp>
        <p:nvSpPr>
          <p:cNvPr id="228356"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100</a:t>
            </a:fld>
            <a:endParaRPr lang="en-US"/>
          </a:p>
        </p:txBody>
      </p:sp>
    </p:spTree>
    <p:extLst>
      <p:ext uri="{BB962C8B-B14F-4D97-AF65-F5344CB8AC3E}">
        <p14:creationId xmlns:p14="http://schemas.microsoft.com/office/powerpoint/2010/main" val="2488181053"/>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101</a:t>
            </a:fld>
            <a:endParaRPr lang="en-US"/>
          </a:p>
        </p:txBody>
      </p:sp>
    </p:spTree>
    <p:extLst>
      <p:ext uri="{BB962C8B-B14F-4D97-AF65-F5344CB8AC3E}">
        <p14:creationId xmlns:p14="http://schemas.microsoft.com/office/powerpoint/2010/main" val="196757095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102</a:t>
            </a:fld>
            <a:endParaRPr lang="en-US"/>
          </a:p>
        </p:txBody>
      </p:sp>
    </p:spTree>
    <p:extLst>
      <p:ext uri="{BB962C8B-B14F-4D97-AF65-F5344CB8AC3E}">
        <p14:creationId xmlns:p14="http://schemas.microsoft.com/office/powerpoint/2010/main" val="2147938698"/>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103</a:t>
            </a:fld>
            <a:endParaRPr lang="en-US"/>
          </a:p>
        </p:txBody>
      </p:sp>
    </p:spTree>
    <p:extLst>
      <p:ext uri="{BB962C8B-B14F-4D97-AF65-F5344CB8AC3E}">
        <p14:creationId xmlns:p14="http://schemas.microsoft.com/office/powerpoint/2010/main" val="2167211429"/>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104</a:t>
            </a:fld>
            <a:endParaRPr lang="en-US"/>
          </a:p>
        </p:txBody>
      </p:sp>
    </p:spTree>
    <p:extLst>
      <p:ext uri="{BB962C8B-B14F-4D97-AF65-F5344CB8AC3E}">
        <p14:creationId xmlns:p14="http://schemas.microsoft.com/office/powerpoint/2010/main" val="80033320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Slide Image Placeholder 1"/>
          <p:cNvSpPr>
            <a:spLocks noGrp="1" noRot="1" noChangeAspect="1" noTextEdit="1"/>
          </p:cNvSpPr>
          <p:nvPr>
            <p:ph type="sldImg"/>
          </p:nvPr>
        </p:nvSpPr>
        <p:spPr>
          <a:ln/>
        </p:spPr>
      </p:sp>
      <p:sp>
        <p:nvSpPr>
          <p:cNvPr id="296963" name="Notes Placeholder 2"/>
          <p:cNvSpPr>
            <a:spLocks noGrp="1"/>
          </p:cNvSpPr>
          <p:nvPr>
            <p:ph type="body" idx="1"/>
          </p:nvPr>
        </p:nvSpPr>
        <p:spPr>
          <a:noFill/>
          <a:ln w="9525"/>
        </p:spPr>
        <p:txBody>
          <a:bodyPr/>
          <a:lstStyle/>
          <a:p>
            <a:endParaRPr lang="en-US" smtClean="0"/>
          </a:p>
        </p:txBody>
      </p:sp>
      <p:sp>
        <p:nvSpPr>
          <p:cNvPr id="296964" name="Slide Number Placeholder 3"/>
          <p:cNvSpPr>
            <a:spLocks noGrp="1"/>
          </p:cNvSpPr>
          <p:nvPr>
            <p:ph type="sldNum" sz="quarter" idx="5"/>
          </p:nvPr>
        </p:nvSpPr>
        <p:spPr>
          <a:noFill/>
        </p:spPr>
        <p:txBody>
          <a:bodyPr/>
          <a:lstStyle/>
          <a:p>
            <a:fld id="{9A41836F-0C9A-4E4F-8395-06B570E59A55}" type="slidenum">
              <a:rPr lang="en-US" smtClean="0">
                <a:latin typeface="Arial" pitchFamily="34" charset="0"/>
              </a:rPr>
              <a:pPr/>
              <a:t>105</a:t>
            </a:fld>
            <a:endParaRPr lang="en-US" smtClean="0">
              <a:latin typeface="Arial" pitchFamily="34"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106</a:t>
            </a:fld>
            <a:endParaRPr lang="en-US"/>
          </a:p>
        </p:txBody>
      </p:sp>
    </p:spTree>
    <p:extLst>
      <p:ext uri="{BB962C8B-B14F-4D97-AF65-F5344CB8AC3E}">
        <p14:creationId xmlns:p14="http://schemas.microsoft.com/office/powerpoint/2010/main" val="2220352273"/>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107</a:t>
            </a:fld>
            <a:endParaRPr lang="en-US"/>
          </a:p>
        </p:txBody>
      </p:sp>
    </p:spTree>
    <p:extLst>
      <p:ext uri="{BB962C8B-B14F-4D97-AF65-F5344CB8AC3E}">
        <p14:creationId xmlns:p14="http://schemas.microsoft.com/office/powerpoint/2010/main" val="2447629981"/>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108</a:t>
            </a:fld>
            <a:endParaRPr lang="en-US"/>
          </a:p>
        </p:txBody>
      </p:sp>
    </p:spTree>
    <p:extLst>
      <p:ext uri="{BB962C8B-B14F-4D97-AF65-F5344CB8AC3E}">
        <p14:creationId xmlns:p14="http://schemas.microsoft.com/office/powerpoint/2010/main" val="488484574"/>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109</a:t>
            </a:fld>
            <a:endParaRPr lang="en-US"/>
          </a:p>
        </p:txBody>
      </p:sp>
    </p:spTree>
    <p:extLst>
      <p:ext uri="{BB962C8B-B14F-4D97-AF65-F5344CB8AC3E}">
        <p14:creationId xmlns:p14="http://schemas.microsoft.com/office/powerpoint/2010/main" val="1238877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p:spPr>
        <p:txBody>
          <a:bodyPr/>
          <a:lstStyle/>
          <a:p>
            <a:fld id="{07EAE9B1-4B00-4D0F-9BAD-BC8F0D4327D1}" type="slidenum">
              <a:rPr lang="en-US" smtClean="0">
                <a:latin typeface="Arial" pitchFamily="34" charset="0"/>
              </a:rPr>
              <a:pPr/>
              <a:t>11</a:t>
            </a:fld>
            <a:endParaRPr lang="en-US" smtClean="0">
              <a:latin typeface="Arial" pitchFamily="34" charset="0"/>
            </a:endParaRPr>
          </a:p>
        </p:txBody>
      </p:sp>
      <p:sp>
        <p:nvSpPr>
          <p:cNvPr id="229379" name="Rectangle 2"/>
          <p:cNvSpPr>
            <a:spLocks noGrp="1" noRot="1" noChangeAspect="1" noChangeArrowheads="1" noTextEdit="1"/>
          </p:cNvSpPr>
          <p:nvPr>
            <p:ph type="sldImg"/>
          </p:nvPr>
        </p:nvSpPr>
        <p:spPr>
          <a:ln/>
        </p:spPr>
      </p:sp>
      <p:sp>
        <p:nvSpPr>
          <p:cNvPr id="229380"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110</a:t>
            </a:fld>
            <a:endParaRPr lang="en-US"/>
          </a:p>
        </p:txBody>
      </p:sp>
    </p:spTree>
    <p:extLst>
      <p:ext uri="{BB962C8B-B14F-4D97-AF65-F5344CB8AC3E}">
        <p14:creationId xmlns:p14="http://schemas.microsoft.com/office/powerpoint/2010/main" val="201723342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111</a:t>
            </a:fld>
            <a:endParaRPr lang="en-US"/>
          </a:p>
        </p:txBody>
      </p:sp>
    </p:spTree>
    <p:extLst>
      <p:ext uri="{BB962C8B-B14F-4D97-AF65-F5344CB8AC3E}">
        <p14:creationId xmlns:p14="http://schemas.microsoft.com/office/powerpoint/2010/main" val="361106284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112</a:t>
            </a:fld>
            <a:endParaRPr lang="en-US"/>
          </a:p>
        </p:txBody>
      </p:sp>
    </p:spTree>
    <p:extLst>
      <p:ext uri="{BB962C8B-B14F-4D97-AF65-F5344CB8AC3E}">
        <p14:creationId xmlns:p14="http://schemas.microsoft.com/office/powerpoint/2010/main" val="3964017028"/>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113</a:t>
            </a:fld>
            <a:endParaRPr lang="en-US"/>
          </a:p>
        </p:txBody>
      </p:sp>
    </p:spTree>
    <p:extLst>
      <p:ext uri="{BB962C8B-B14F-4D97-AF65-F5344CB8AC3E}">
        <p14:creationId xmlns:p14="http://schemas.microsoft.com/office/powerpoint/2010/main" val="215585991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114</a:t>
            </a:fld>
            <a:endParaRPr lang="en-US"/>
          </a:p>
        </p:txBody>
      </p:sp>
    </p:spTree>
    <p:extLst>
      <p:ext uri="{BB962C8B-B14F-4D97-AF65-F5344CB8AC3E}">
        <p14:creationId xmlns:p14="http://schemas.microsoft.com/office/powerpoint/2010/main" val="2282274614"/>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116</a:t>
            </a:fld>
            <a:endParaRPr lang="en-US"/>
          </a:p>
        </p:txBody>
      </p:sp>
    </p:spTree>
    <p:extLst>
      <p:ext uri="{BB962C8B-B14F-4D97-AF65-F5344CB8AC3E}">
        <p14:creationId xmlns:p14="http://schemas.microsoft.com/office/powerpoint/2010/main" val="240919731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117</a:t>
            </a:fld>
            <a:endParaRPr lang="en-US"/>
          </a:p>
        </p:txBody>
      </p:sp>
    </p:spTree>
    <p:extLst>
      <p:ext uri="{BB962C8B-B14F-4D97-AF65-F5344CB8AC3E}">
        <p14:creationId xmlns:p14="http://schemas.microsoft.com/office/powerpoint/2010/main" val="2993988463"/>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118</a:t>
            </a:fld>
            <a:endParaRPr lang="en-US"/>
          </a:p>
        </p:txBody>
      </p:sp>
    </p:spTree>
    <p:extLst>
      <p:ext uri="{BB962C8B-B14F-4D97-AF65-F5344CB8AC3E}">
        <p14:creationId xmlns:p14="http://schemas.microsoft.com/office/powerpoint/2010/main" val="230124717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119</a:t>
            </a:fld>
            <a:endParaRPr lang="en-US"/>
          </a:p>
        </p:txBody>
      </p:sp>
    </p:spTree>
    <p:extLst>
      <p:ext uri="{BB962C8B-B14F-4D97-AF65-F5344CB8AC3E}">
        <p14:creationId xmlns:p14="http://schemas.microsoft.com/office/powerpoint/2010/main" val="234555459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p:cNvSpPr>
            <a:spLocks noGrp="1" noChangeArrowheads="1"/>
          </p:cNvSpPr>
          <p:nvPr>
            <p:ph type="sldNum" sz="quarter" idx="5"/>
          </p:nvPr>
        </p:nvSpPr>
        <p:spPr>
          <a:noFill/>
        </p:spPr>
        <p:txBody>
          <a:bodyPr/>
          <a:lstStyle/>
          <a:p>
            <a:fld id="{70F11817-551C-4311-9263-32CC92855F5A}" type="slidenum">
              <a:rPr lang="en-US" smtClean="0">
                <a:latin typeface="Arial" pitchFamily="34" charset="0"/>
              </a:rPr>
              <a:pPr/>
              <a:t>120</a:t>
            </a:fld>
            <a:endParaRPr lang="en-US" smtClean="0">
              <a:latin typeface="Arial" pitchFamily="34" charset="0"/>
            </a:endParaRPr>
          </a:p>
        </p:txBody>
      </p:sp>
      <p:sp>
        <p:nvSpPr>
          <p:cNvPr id="297987" name="Rectangle 2"/>
          <p:cNvSpPr>
            <a:spLocks noGrp="1" noRot="1" noChangeAspect="1" noChangeArrowheads="1" noTextEdit="1"/>
          </p:cNvSpPr>
          <p:nvPr>
            <p:ph type="sldImg"/>
          </p:nvPr>
        </p:nvSpPr>
        <p:spPr>
          <a:ln/>
        </p:spPr>
      </p:sp>
      <p:sp>
        <p:nvSpPr>
          <p:cNvPr id="297988"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p:spPr>
        <p:txBody>
          <a:bodyPr/>
          <a:lstStyle/>
          <a:p>
            <a:fld id="{EAD939C3-EF8D-4A71-BC53-0D32869DCE6A}" type="slidenum">
              <a:rPr lang="en-US" smtClean="0">
                <a:latin typeface="Arial" pitchFamily="34" charset="0"/>
              </a:rPr>
              <a:pPr/>
              <a:t>12</a:t>
            </a:fld>
            <a:endParaRPr lang="en-US" smtClean="0">
              <a:latin typeface="Arial" pitchFamily="34" charset="0"/>
            </a:endParaRPr>
          </a:p>
        </p:txBody>
      </p:sp>
      <p:sp>
        <p:nvSpPr>
          <p:cNvPr id="230403" name="Rectangle 2"/>
          <p:cNvSpPr>
            <a:spLocks noGrp="1" noRot="1" noChangeAspect="1" noChangeArrowheads="1" noTextEdit="1"/>
          </p:cNvSpPr>
          <p:nvPr>
            <p:ph type="sldImg"/>
          </p:nvPr>
        </p:nvSpPr>
        <p:spPr>
          <a:ln/>
        </p:spPr>
      </p:sp>
      <p:sp>
        <p:nvSpPr>
          <p:cNvPr id="230404"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122</a:t>
            </a:fld>
            <a:endParaRPr lang="en-US"/>
          </a:p>
        </p:txBody>
      </p:sp>
    </p:spTree>
    <p:extLst>
      <p:ext uri="{BB962C8B-B14F-4D97-AF65-F5344CB8AC3E}">
        <p14:creationId xmlns:p14="http://schemas.microsoft.com/office/powerpoint/2010/main" val="82516541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123</a:t>
            </a:fld>
            <a:endParaRPr lang="en-US"/>
          </a:p>
        </p:txBody>
      </p:sp>
    </p:spTree>
    <p:extLst>
      <p:ext uri="{BB962C8B-B14F-4D97-AF65-F5344CB8AC3E}">
        <p14:creationId xmlns:p14="http://schemas.microsoft.com/office/powerpoint/2010/main" val="311565063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7"/>
          <p:cNvSpPr>
            <a:spLocks noGrp="1" noChangeArrowheads="1"/>
          </p:cNvSpPr>
          <p:nvPr>
            <p:ph type="sldNum" sz="quarter" idx="5"/>
          </p:nvPr>
        </p:nvSpPr>
        <p:spPr>
          <a:noFill/>
        </p:spPr>
        <p:txBody>
          <a:bodyPr/>
          <a:lstStyle/>
          <a:p>
            <a:fld id="{6C88C96C-2756-4CBE-A3C4-D899269995BB}" type="slidenum">
              <a:rPr lang="en-US" smtClean="0">
                <a:latin typeface="Arial" pitchFamily="34" charset="0"/>
              </a:rPr>
              <a:pPr/>
              <a:t>124</a:t>
            </a:fld>
            <a:endParaRPr lang="en-US" smtClean="0">
              <a:latin typeface="Arial" pitchFamily="34" charset="0"/>
            </a:endParaRPr>
          </a:p>
        </p:txBody>
      </p:sp>
      <p:sp>
        <p:nvSpPr>
          <p:cNvPr id="299011" name="Rectangle 2"/>
          <p:cNvSpPr>
            <a:spLocks noGrp="1" noRot="1" noChangeAspect="1" noChangeArrowheads="1" noTextEdit="1"/>
          </p:cNvSpPr>
          <p:nvPr>
            <p:ph type="sldImg"/>
          </p:nvPr>
        </p:nvSpPr>
        <p:spPr>
          <a:ln/>
        </p:spPr>
      </p:sp>
      <p:sp>
        <p:nvSpPr>
          <p:cNvPr id="299012"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Slide Image Placeholder 1"/>
          <p:cNvSpPr>
            <a:spLocks noGrp="1" noRot="1" noChangeAspect="1" noTextEdit="1"/>
          </p:cNvSpPr>
          <p:nvPr>
            <p:ph type="sldImg"/>
          </p:nvPr>
        </p:nvSpPr>
        <p:spPr>
          <a:ln/>
        </p:spPr>
      </p:sp>
      <p:sp>
        <p:nvSpPr>
          <p:cNvPr id="300035" name="Notes Placeholder 2"/>
          <p:cNvSpPr>
            <a:spLocks noGrp="1"/>
          </p:cNvSpPr>
          <p:nvPr>
            <p:ph type="body" idx="1"/>
          </p:nvPr>
        </p:nvSpPr>
        <p:spPr>
          <a:noFill/>
          <a:ln w="9525"/>
        </p:spPr>
        <p:txBody>
          <a:bodyPr/>
          <a:lstStyle/>
          <a:p>
            <a:endParaRPr lang="en-US" smtClean="0"/>
          </a:p>
        </p:txBody>
      </p:sp>
      <p:sp>
        <p:nvSpPr>
          <p:cNvPr id="300036" name="Slide Number Placeholder 3"/>
          <p:cNvSpPr>
            <a:spLocks noGrp="1"/>
          </p:cNvSpPr>
          <p:nvPr>
            <p:ph type="sldNum" sz="quarter" idx="5"/>
          </p:nvPr>
        </p:nvSpPr>
        <p:spPr>
          <a:noFill/>
        </p:spPr>
        <p:txBody>
          <a:bodyPr/>
          <a:lstStyle/>
          <a:p>
            <a:fld id="{C269AFD1-06C7-42E4-A61C-6199DCB0295E}" type="slidenum">
              <a:rPr lang="en-US" smtClean="0">
                <a:latin typeface="Arial" pitchFamily="34" charset="0"/>
              </a:rPr>
              <a:pPr/>
              <a:t>125</a:t>
            </a:fld>
            <a:endParaRPr lang="en-US" smtClean="0">
              <a:latin typeface="Arial" pitchFamily="34"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7"/>
          <p:cNvSpPr>
            <a:spLocks noGrp="1" noChangeArrowheads="1"/>
          </p:cNvSpPr>
          <p:nvPr>
            <p:ph type="sldNum" sz="quarter" idx="5"/>
          </p:nvPr>
        </p:nvSpPr>
        <p:spPr>
          <a:noFill/>
        </p:spPr>
        <p:txBody>
          <a:bodyPr/>
          <a:lstStyle/>
          <a:p>
            <a:fld id="{A8CE4534-C479-4482-BEE8-2DA90BFA912E}" type="slidenum">
              <a:rPr lang="en-US" smtClean="0">
                <a:latin typeface="Arial" pitchFamily="34" charset="0"/>
              </a:rPr>
              <a:pPr/>
              <a:t>138</a:t>
            </a:fld>
            <a:endParaRPr lang="en-US" smtClean="0">
              <a:latin typeface="Arial" pitchFamily="34" charset="0"/>
            </a:endParaRPr>
          </a:p>
        </p:txBody>
      </p:sp>
      <p:sp>
        <p:nvSpPr>
          <p:cNvPr id="301059" name="Rectangle 2"/>
          <p:cNvSpPr>
            <a:spLocks noGrp="1" noRot="1" noChangeAspect="1" noChangeArrowheads="1" noTextEdit="1"/>
          </p:cNvSpPr>
          <p:nvPr>
            <p:ph type="sldImg"/>
          </p:nvPr>
        </p:nvSpPr>
        <p:spPr>
          <a:ln/>
        </p:spPr>
      </p:sp>
      <p:sp>
        <p:nvSpPr>
          <p:cNvPr id="301060"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Slide Image Placeholder 1"/>
          <p:cNvSpPr>
            <a:spLocks noGrp="1" noRot="1" noChangeAspect="1" noTextEdit="1"/>
          </p:cNvSpPr>
          <p:nvPr>
            <p:ph type="sldImg"/>
          </p:nvPr>
        </p:nvSpPr>
        <p:spPr>
          <a:ln/>
        </p:spPr>
      </p:sp>
      <p:sp>
        <p:nvSpPr>
          <p:cNvPr id="302083" name="Notes Placeholder 2"/>
          <p:cNvSpPr>
            <a:spLocks noGrp="1"/>
          </p:cNvSpPr>
          <p:nvPr>
            <p:ph type="body" idx="1"/>
          </p:nvPr>
        </p:nvSpPr>
        <p:spPr>
          <a:noFill/>
          <a:ln w="9525"/>
        </p:spPr>
        <p:txBody>
          <a:bodyPr/>
          <a:lstStyle/>
          <a:p>
            <a:endParaRPr lang="en-US" smtClean="0"/>
          </a:p>
        </p:txBody>
      </p:sp>
      <p:sp>
        <p:nvSpPr>
          <p:cNvPr id="302084" name="Slide Number Placeholder 3"/>
          <p:cNvSpPr>
            <a:spLocks noGrp="1"/>
          </p:cNvSpPr>
          <p:nvPr>
            <p:ph type="sldNum" sz="quarter" idx="5"/>
          </p:nvPr>
        </p:nvSpPr>
        <p:spPr>
          <a:noFill/>
        </p:spPr>
        <p:txBody>
          <a:bodyPr/>
          <a:lstStyle/>
          <a:p>
            <a:fld id="{E55383FE-A5E7-48E3-AEDB-830DBA780DF2}" type="slidenum">
              <a:rPr lang="en-US" smtClean="0">
                <a:latin typeface="Arial" pitchFamily="34" charset="0"/>
              </a:rPr>
              <a:pPr/>
              <a:t>142</a:t>
            </a:fld>
            <a:endParaRPr lang="en-US" smtClean="0">
              <a:latin typeface="Arial" pitchFamily="34"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Slide Image Placeholder 1"/>
          <p:cNvSpPr>
            <a:spLocks noGrp="1" noRot="1" noChangeAspect="1" noTextEdit="1"/>
          </p:cNvSpPr>
          <p:nvPr>
            <p:ph type="sldImg"/>
          </p:nvPr>
        </p:nvSpPr>
        <p:spPr>
          <a:ln/>
        </p:spPr>
      </p:sp>
      <p:sp>
        <p:nvSpPr>
          <p:cNvPr id="303107" name="Notes Placeholder 2"/>
          <p:cNvSpPr>
            <a:spLocks noGrp="1"/>
          </p:cNvSpPr>
          <p:nvPr>
            <p:ph type="body" idx="1"/>
          </p:nvPr>
        </p:nvSpPr>
        <p:spPr>
          <a:noFill/>
          <a:ln w="9525"/>
        </p:spPr>
        <p:txBody>
          <a:bodyPr/>
          <a:lstStyle/>
          <a:p>
            <a:endParaRPr lang="en-US" smtClean="0"/>
          </a:p>
        </p:txBody>
      </p:sp>
      <p:sp>
        <p:nvSpPr>
          <p:cNvPr id="303108" name="Slide Number Placeholder 3"/>
          <p:cNvSpPr>
            <a:spLocks noGrp="1"/>
          </p:cNvSpPr>
          <p:nvPr>
            <p:ph type="sldNum" sz="quarter" idx="5"/>
          </p:nvPr>
        </p:nvSpPr>
        <p:spPr>
          <a:noFill/>
        </p:spPr>
        <p:txBody>
          <a:bodyPr/>
          <a:lstStyle/>
          <a:p>
            <a:fld id="{63B537E0-B7C2-409A-8BE6-3777D505882D}" type="slidenum">
              <a:rPr lang="en-US" smtClean="0">
                <a:latin typeface="Arial" pitchFamily="34" charset="0"/>
              </a:rPr>
              <a:pPr/>
              <a:t>143</a:t>
            </a:fld>
            <a:endParaRPr lang="en-US" smtClean="0">
              <a:latin typeface="Arial" pitchFamily="34"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Rectangle 7"/>
          <p:cNvSpPr>
            <a:spLocks noGrp="1" noChangeArrowheads="1"/>
          </p:cNvSpPr>
          <p:nvPr>
            <p:ph type="sldNum" sz="quarter" idx="5"/>
          </p:nvPr>
        </p:nvSpPr>
        <p:spPr>
          <a:noFill/>
        </p:spPr>
        <p:txBody>
          <a:bodyPr/>
          <a:lstStyle/>
          <a:p>
            <a:fld id="{11AA618A-1FFA-42D8-AA81-CDA08AE8AC2F}" type="slidenum">
              <a:rPr lang="en-US" smtClean="0">
                <a:latin typeface="Arial" pitchFamily="34" charset="0"/>
              </a:rPr>
              <a:pPr/>
              <a:t>145</a:t>
            </a:fld>
            <a:endParaRPr lang="en-US" smtClean="0">
              <a:latin typeface="Arial" pitchFamily="34" charset="0"/>
            </a:endParaRPr>
          </a:p>
        </p:txBody>
      </p:sp>
      <p:sp>
        <p:nvSpPr>
          <p:cNvPr id="304131" name="Rectangle 2"/>
          <p:cNvSpPr>
            <a:spLocks noGrp="1" noRot="1" noChangeAspect="1" noChangeArrowheads="1" noTextEdit="1"/>
          </p:cNvSpPr>
          <p:nvPr>
            <p:ph type="sldImg"/>
          </p:nvPr>
        </p:nvSpPr>
        <p:spPr>
          <a:ln/>
        </p:spPr>
      </p:sp>
      <p:sp>
        <p:nvSpPr>
          <p:cNvPr id="304132"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Slide Image Placeholder 1"/>
          <p:cNvSpPr>
            <a:spLocks noGrp="1" noRot="1" noChangeAspect="1" noTextEdit="1"/>
          </p:cNvSpPr>
          <p:nvPr>
            <p:ph type="sldImg"/>
          </p:nvPr>
        </p:nvSpPr>
        <p:spPr>
          <a:ln/>
        </p:spPr>
      </p:sp>
      <p:sp>
        <p:nvSpPr>
          <p:cNvPr id="305155" name="Notes Placeholder 2"/>
          <p:cNvSpPr>
            <a:spLocks noGrp="1"/>
          </p:cNvSpPr>
          <p:nvPr>
            <p:ph type="body" idx="1"/>
          </p:nvPr>
        </p:nvSpPr>
        <p:spPr>
          <a:noFill/>
          <a:ln w="9525"/>
        </p:spPr>
        <p:txBody>
          <a:bodyPr/>
          <a:lstStyle/>
          <a:p>
            <a:endParaRPr lang="en-US" smtClean="0"/>
          </a:p>
        </p:txBody>
      </p:sp>
      <p:sp>
        <p:nvSpPr>
          <p:cNvPr id="305156" name="Slide Number Placeholder 3"/>
          <p:cNvSpPr>
            <a:spLocks noGrp="1"/>
          </p:cNvSpPr>
          <p:nvPr>
            <p:ph type="sldNum" sz="quarter" idx="5"/>
          </p:nvPr>
        </p:nvSpPr>
        <p:spPr>
          <a:noFill/>
        </p:spPr>
        <p:txBody>
          <a:bodyPr/>
          <a:lstStyle/>
          <a:p>
            <a:fld id="{EC03C195-0431-4E94-A8A3-0C0B1C1A3525}" type="slidenum">
              <a:rPr lang="en-US" smtClean="0">
                <a:latin typeface="Arial" pitchFamily="34" charset="0"/>
              </a:rPr>
              <a:pPr/>
              <a:t>150</a:t>
            </a:fld>
            <a:endParaRPr lang="en-US" smtClean="0">
              <a:latin typeface="Arial" pitchFamily="34"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Slide Image Placeholder 1"/>
          <p:cNvSpPr>
            <a:spLocks noGrp="1" noRot="1" noChangeAspect="1" noTextEdit="1"/>
          </p:cNvSpPr>
          <p:nvPr>
            <p:ph type="sldImg"/>
          </p:nvPr>
        </p:nvSpPr>
        <p:spPr>
          <a:ln/>
        </p:spPr>
      </p:sp>
      <p:sp>
        <p:nvSpPr>
          <p:cNvPr id="306179" name="Notes Placeholder 2"/>
          <p:cNvSpPr>
            <a:spLocks noGrp="1"/>
          </p:cNvSpPr>
          <p:nvPr>
            <p:ph type="body" idx="1"/>
          </p:nvPr>
        </p:nvSpPr>
        <p:spPr>
          <a:noFill/>
          <a:ln w="9525"/>
        </p:spPr>
        <p:txBody>
          <a:bodyPr/>
          <a:lstStyle/>
          <a:p>
            <a:endParaRPr lang="en-US" smtClean="0"/>
          </a:p>
        </p:txBody>
      </p:sp>
      <p:sp>
        <p:nvSpPr>
          <p:cNvPr id="306180" name="Slide Number Placeholder 3"/>
          <p:cNvSpPr>
            <a:spLocks noGrp="1"/>
          </p:cNvSpPr>
          <p:nvPr>
            <p:ph type="sldNum" sz="quarter" idx="5"/>
          </p:nvPr>
        </p:nvSpPr>
        <p:spPr>
          <a:noFill/>
        </p:spPr>
        <p:txBody>
          <a:bodyPr/>
          <a:lstStyle/>
          <a:p>
            <a:fld id="{B59C517D-B79C-48CC-8847-856DD84F4717}" type="slidenum">
              <a:rPr lang="en-US" smtClean="0">
                <a:latin typeface="Arial" pitchFamily="34" charset="0"/>
              </a:rPr>
              <a:pPr/>
              <a:t>153</a:t>
            </a:fld>
            <a:endParaRPr lang="en-US" smtClean="0">
              <a:latin typeface="Arial" pitchFamily="34"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p:spPr>
        <p:txBody>
          <a:bodyPr/>
          <a:lstStyle/>
          <a:p>
            <a:fld id="{A1B8EACB-97BA-476F-80D1-F43CD06CDC60}" type="slidenum">
              <a:rPr lang="en-US" smtClean="0">
                <a:latin typeface="Arial" pitchFamily="34" charset="0"/>
              </a:rPr>
              <a:pPr/>
              <a:t>13</a:t>
            </a:fld>
            <a:endParaRPr lang="en-US" smtClean="0">
              <a:latin typeface="Arial" pitchFamily="34" charset="0"/>
            </a:endParaRPr>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Slide Image Placeholder 1"/>
          <p:cNvSpPr>
            <a:spLocks noGrp="1" noRot="1" noChangeAspect="1" noTextEdit="1"/>
          </p:cNvSpPr>
          <p:nvPr>
            <p:ph type="sldImg"/>
          </p:nvPr>
        </p:nvSpPr>
        <p:spPr>
          <a:ln/>
        </p:spPr>
      </p:sp>
      <p:sp>
        <p:nvSpPr>
          <p:cNvPr id="307203" name="Notes Placeholder 2"/>
          <p:cNvSpPr>
            <a:spLocks noGrp="1"/>
          </p:cNvSpPr>
          <p:nvPr>
            <p:ph type="body" idx="1"/>
          </p:nvPr>
        </p:nvSpPr>
        <p:spPr>
          <a:noFill/>
          <a:ln w="9525"/>
        </p:spPr>
        <p:txBody>
          <a:bodyPr/>
          <a:lstStyle/>
          <a:p>
            <a:endParaRPr lang="en-US" smtClean="0"/>
          </a:p>
        </p:txBody>
      </p:sp>
      <p:sp>
        <p:nvSpPr>
          <p:cNvPr id="307204" name="Slide Number Placeholder 3"/>
          <p:cNvSpPr>
            <a:spLocks noGrp="1"/>
          </p:cNvSpPr>
          <p:nvPr>
            <p:ph type="sldNum" sz="quarter" idx="5"/>
          </p:nvPr>
        </p:nvSpPr>
        <p:spPr>
          <a:noFill/>
        </p:spPr>
        <p:txBody>
          <a:bodyPr/>
          <a:lstStyle/>
          <a:p>
            <a:fld id="{B57BEFEF-B07A-453E-9DFF-75B4E2F5EC1D}" type="slidenum">
              <a:rPr lang="en-US" smtClean="0">
                <a:latin typeface="Arial" pitchFamily="34" charset="0"/>
              </a:rPr>
              <a:pPr/>
              <a:t>154</a:t>
            </a:fld>
            <a:endParaRPr lang="en-US" smtClean="0">
              <a:latin typeface="Arial" pitchFamily="34"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Rectangle 7"/>
          <p:cNvSpPr>
            <a:spLocks noGrp="1" noChangeArrowheads="1"/>
          </p:cNvSpPr>
          <p:nvPr>
            <p:ph type="sldNum" sz="quarter" idx="5"/>
          </p:nvPr>
        </p:nvSpPr>
        <p:spPr>
          <a:noFill/>
        </p:spPr>
        <p:txBody>
          <a:bodyPr/>
          <a:lstStyle/>
          <a:p>
            <a:fld id="{52E964F4-65A0-44BC-AA05-CD84D45167EE}" type="slidenum">
              <a:rPr lang="en-US" smtClean="0">
                <a:latin typeface="Arial" pitchFamily="34" charset="0"/>
              </a:rPr>
              <a:pPr/>
              <a:t>161</a:t>
            </a:fld>
            <a:endParaRPr lang="en-US" smtClean="0">
              <a:latin typeface="Arial" pitchFamily="34" charset="0"/>
            </a:endParaRPr>
          </a:p>
        </p:txBody>
      </p:sp>
      <p:sp>
        <p:nvSpPr>
          <p:cNvPr id="308227" name="Rectangle 2"/>
          <p:cNvSpPr>
            <a:spLocks noGrp="1" noRot="1" noChangeAspect="1" noChangeArrowheads="1" noTextEdit="1"/>
          </p:cNvSpPr>
          <p:nvPr>
            <p:ph type="sldImg"/>
          </p:nvPr>
        </p:nvSpPr>
        <p:spPr>
          <a:ln/>
        </p:spPr>
      </p:sp>
      <p:sp>
        <p:nvSpPr>
          <p:cNvPr id="308228"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Rectangle 7"/>
          <p:cNvSpPr>
            <a:spLocks noGrp="1" noChangeArrowheads="1"/>
          </p:cNvSpPr>
          <p:nvPr>
            <p:ph type="sldNum" sz="quarter" idx="5"/>
          </p:nvPr>
        </p:nvSpPr>
        <p:spPr>
          <a:noFill/>
        </p:spPr>
        <p:txBody>
          <a:bodyPr/>
          <a:lstStyle/>
          <a:p>
            <a:fld id="{D60748DB-A81D-4EFD-B5FA-E28058C4D633}" type="slidenum">
              <a:rPr lang="en-US" smtClean="0">
                <a:latin typeface="Arial" pitchFamily="34" charset="0"/>
              </a:rPr>
              <a:pPr/>
              <a:t>162</a:t>
            </a:fld>
            <a:endParaRPr lang="en-US" smtClean="0">
              <a:latin typeface="Arial" pitchFamily="34" charset="0"/>
            </a:endParaRPr>
          </a:p>
        </p:txBody>
      </p:sp>
      <p:sp>
        <p:nvSpPr>
          <p:cNvPr id="309251" name="Rectangle 2"/>
          <p:cNvSpPr>
            <a:spLocks noGrp="1" noRot="1" noChangeAspect="1" noChangeArrowheads="1" noTextEdit="1"/>
          </p:cNvSpPr>
          <p:nvPr>
            <p:ph type="sldImg"/>
          </p:nvPr>
        </p:nvSpPr>
        <p:spPr>
          <a:ln/>
        </p:spPr>
      </p:sp>
      <p:sp>
        <p:nvSpPr>
          <p:cNvPr id="309252"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Rectangle 7"/>
          <p:cNvSpPr>
            <a:spLocks noGrp="1" noChangeArrowheads="1"/>
          </p:cNvSpPr>
          <p:nvPr>
            <p:ph type="sldNum" sz="quarter" idx="5"/>
          </p:nvPr>
        </p:nvSpPr>
        <p:spPr>
          <a:noFill/>
        </p:spPr>
        <p:txBody>
          <a:bodyPr/>
          <a:lstStyle/>
          <a:p>
            <a:fld id="{B5F7454A-9B60-4022-8412-52DA220B8EB8}" type="slidenum">
              <a:rPr lang="en-US" smtClean="0">
                <a:latin typeface="Arial" pitchFamily="34" charset="0"/>
              </a:rPr>
              <a:pPr/>
              <a:t>167</a:t>
            </a:fld>
            <a:endParaRPr lang="en-US" smtClean="0">
              <a:latin typeface="Arial" pitchFamily="34" charset="0"/>
            </a:endParaRPr>
          </a:p>
        </p:txBody>
      </p:sp>
      <p:sp>
        <p:nvSpPr>
          <p:cNvPr id="310275" name="Rectangle 2"/>
          <p:cNvSpPr>
            <a:spLocks noGrp="1" noRot="1" noChangeAspect="1" noChangeArrowheads="1" noTextEdit="1"/>
          </p:cNvSpPr>
          <p:nvPr>
            <p:ph type="sldImg"/>
          </p:nvPr>
        </p:nvSpPr>
        <p:spPr>
          <a:ln/>
        </p:spPr>
      </p:sp>
      <p:sp>
        <p:nvSpPr>
          <p:cNvPr id="310276"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Rectangle 7"/>
          <p:cNvSpPr>
            <a:spLocks noGrp="1" noChangeArrowheads="1"/>
          </p:cNvSpPr>
          <p:nvPr>
            <p:ph type="sldNum" sz="quarter" idx="5"/>
          </p:nvPr>
        </p:nvSpPr>
        <p:spPr>
          <a:noFill/>
        </p:spPr>
        <p:txBody>
          <a:bodyPr/>
          <a:lstStyle/>
          <a:p>
            <a:fld id="{774FDA91-DBC4-4BE5-8901-19CD1DBCF60F}" type="slidenum">
              <a:rPr lang="en-US" smtClean="0">
                <a:latin typeface="Arial" pitchFamily="34" charset="0"/>
              </a:rPr>
              <a:pPr/>
              <a:t>188</a:t>
            </a:fld>
            <a:endParaRPr lang="en-US" smtClean="0">
              <a:latin typeface="Arial" pitchFamily="34" charset="0"/>
            </a:endParaRPr>
          </a:p>
        </p:txBody>
      </p:sp>
      <p:sp>
        <p:nvSpPr>
          <p:cNvPr id="311299" name="Rectangle 2"/>
          <p:cNvSpPr>
            <a:spLocks noGrp="1" noRot="1" noChangeAspect="1" noChangeArrowheads="1" noTextEdit="1"/>
          </p:cNvSpPr>
          <p:nvPr>
            <p:ph type="sldImg"/>
          </p:nvPr>
        </p:nvSpPr>
        <p:spPr>
          <a:ln/>
        </p:spPr>
      </p:sp>
      <p:sp>
        <p:nvSpPr>
          <p:cNvPr id="311300"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p:cNvSpPr>
            <a:spLocks noGrp="1" noChangeArrowheads="1"/>
          </p:cNvSpPr>
          <p:nvPr>
            <p:ph type="sldNum" sz="quarter" idx="5"/>
          </p:nvPr>
        </p:nvSpPr>
        <p:spPr>
          <a:noFill/>
        </p:spPr>
        <p:txBody>
          <a:bodyPr/>
          <a:lstStyle/>
          <a:p>
            <a:fld id="{FC1DCE69-4C61-4433-AA24-1022B461C8F6}" type="slidenum">
              <a:rPr lang="en-US" smtClean="0">
                <a:latin typeface="Arial" pitchFamily="34" charset="0"/>
              </a:rPr>
              <a:pPr/>
              <a:t>197</a:t>
            </a:fld>
            <a:endParaRPr lang="en-US" smtClean="0">
              <a:latin typeface="Arial" pitchFamily="34" charset="0"/>
            </a:endParaRPr>
          </a:p>
        </p:txBody>
      </p:sp>
      <p:sp>
        <p:nvSpPr>
          <p:cNvPr id="312323" name="Rectangle 2"/>
          <p:cNvSpPr>
            <a:spLocks noGrp="1" noRot="1" noChangeAspect="1" noChangeArrowheads="1" noTextEdit="1"/>
          </p:cNvSpPr>
          <p:nvPr>
            <p:ph type="sldImg"/>
          </p:nvPr>
        </p:nvSpPr>
        <p:spPr>
          <a:xfrm>
            <a:off x="1176338" y="695325"/>
            <a:ext cx="4640262" cy="3479800"/>
          </a:xfrm>
          <a:ln/>
        </p:spPr>
      </p:sp>
      <p:sp>
        <p:nvSpPr>
          <p:cNvPr id="312324" name="Rectangle 3"/>
          <p:cNvSpPr>
            <a:spLocks noGrp="1" noChangeArrowheads="1"/>
          </p:cNvSpPr>
          <p:nvPr>
            <p:ph type="body" idx="1"/>
          </p:nvPr>
        </p:nvSpPr>
        <p:spPr>
          <a:xfrm>
            <a:off x="931863" y="4408488"/>
            <a:ext cx="5129212" cy="4175125"/>
          </a:xfrm>
          <a:noFill/>
          <a:ln w="9525"/>
        </p:spPr>
        <p:txBody>
          <a:bodyPr/>
          <a:lstStyle/>
          <a:p>
            <a:r>
              <a:rPr lang="en-US" smtClean="0"/>
              <a:t>[Guys, can you think of some other URLs to add here?!]</a:t>
            </a:r>
          </a:p>
          <a:p>
            <a:endParaRPr lang="en-US" smtClean="0"/>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Rectangle 7"/>
          <p:cNvSpPr>
            <a:spLocks noGrp="1" noChangeArrowheads="1"/>
          </p:cNvSpPr>
          <p:nvPr>
            <p:ph type="sldNum" sz="quarter" idx="5"/>
          </p:nvPr>
        </p:nvSpPr>
        <p:spPr>
          <a:noFill/>
        </p:spPr>
        <p:txBody>
          <a:bodyPr/>
          <a:lstStyle/>
          <a:p>
            <a:fld id="{8792D452-344A-4BFB-8AD8-DE363D38F5C8}" type="slidenum">
              <a:rPr lang="en-US" smtClean="0">
                <a:latin typeface="Arial" pitchFamily="34" charset="0"/>
              </a:rPr>
              <a:pPr/>
              <a:t>198</a:t>
            </a:fld>
            <a:endParaRPr lang="en-US" smtClean="0">
              <a:latin typeface="Arial" pitchFamily="34" charset="0"/>
            </a:endParaRPr>
          </a:p>
        </p:txBody>
      </p:sp>
      <p:sp>
        <p:nvSpPr>
          <p:cNvPr id="313347" name="Rectangle 2"/>
          <p:cNvSpPr>
            <a:spLocks noGrp="1" noRot="1" noChangeAspect="1" noChangeArrowheads="1" noTextEdit="1"/>
          </p:cNvSpPr>
          <p:nvPr>
            <p:ph type="sldImg"/>
          </p:nvPr>
        </p:nvSpPr>
        <p:spPr>
          <a:ln/>
        </p:spPr>
      </p:sp>
      <p:sp>
        <p:nvSpPr>
          <p:cNvPr id="313348" name="Rectangle 3"/>
          <p:cNvSpPr>
            <a:spLocks noGrp="1" noChangeArrowheads="1"/>
          </p:cNvSpPr>
          <p:nvPr>
            <p:ph type="body" idx="1"/>
          </p:nvPr>
        </p:nvSpPr>
        <p:spPr>
          <a:noFill/>
          <a:ln w="9525"/>
        </p:spPr>
        <p:txBody>
          <a:bodyPr/>
          <a:lstStyle/>
          <a:p>
            <a:pPr marL="228600" indent="-228600"/>
            <a:r>
              <a:rPr lang="en-US" sz="800" b="1" smtClean="0">
                <a:ea typeface="MS Mincho" pitchFamily="49" charset="-128"/>
              </a:rPr>
              <a:t>Key themes of this slide</a:t>
            </a:r>
          </a:p>
          <a:p>
            <a:pPr marL="228600" indent="-228600">
              <a:buFontTx/>
              <a:buChar char="•"/>
            </a:pPr>
            <a:r>
              <a:rPr lang="en-US" sz="800" smtClean="0">
                <a:ea typeface="MS Mincho" pitchFamily="49" charset="-128"/>
              </a:rPr>
              <a:t>Patterns represent successful solutions to problems that arise when</a:t>
            </a:r>
            <a:r>
              <a:rPr lang="en-US" sz="800" smtClean="0">
                <a:cs typeface="Courier New" pitchFamily="49" charset="0"/>
              </a:rPr>
              <a:t> </a:t>
            </a:r>
            <a:r>
              <a:rPr lang="en-US" sz="800" smtClean="0">
                <a:ea typeface="MS Mincho" pitchFamily="49" charset="-128"/>
              </a:rPr>
              <a:t>building software.  When related patterns are</a:t>
            </a:r>
            <a:r>
              <a:rPr lang="en-US" sz="800" smtClean="0">
                <a:cs typeface="Courier New" pitchFamily="49" charset="0"/>
              </a:rPr>
              <a:t> </a:t>
            </a:r>
            <a:r>
              <a:rPr lang="en-US" sz="800" smtClean="0">
                <a:ea typeface="MS Mincho" pitchFamily="49" charset="-128"/>
              </a:rPr>
              <a:t>woven together, they form a language that helps to </a:t>
            </a:r>
            <a:endParaRPr lang="en-US" sz="800" smtClean="0">
              <a:cs typeface="Courier New" pitchFamily="49" charset="0"/>
            </a:endParaRPr>
          </a:p>
          <a:p>
            <a:pPr marL="685800" lvl="1" indent="-228600">
              <a:buFontTx/>
              <a:buAutoNum type="arabicPeriod"/>
            </a:pPr>
            <a:r>
              <a:rPr lang="en-US" sz="800" smtClean="0">
                <a:ea typeface="MS Mincho" pitchFamily="49" charset="-128"/>
              </a:rPr>
              <a:t>Define a vocabulary for talking about software development problems; &amp; </a:t>
            </a:r>
            <a:endParaRPr lang="en-US" sz="800" smtClean="0">
              <a:cs typeface="Courier New" pitchFamily="49" charset="0"/>
            </a:endParaRPr>
          </a:p>
          <a:p>
            <a:pPr marL="685800" lvl="1" indent="-228600">
              <a:buFontTx/>
              <a:buAutoNum type="arabicPeriod"/>
            </a:pPr>
            <a:r>
              <a:rPr lang="en-US" sz="800" smtClean="0">
                <a:ea typeface="MS Mincho" pitchFamily="49" charset="-128"/>
              </a:rPr>
              <a:t>Provide a process for the orderly resolution of these problems.</a:t>
            </a:r>
            <a:endParaRPr lang="en-US" sz="800" smtClean="0">
              <a:cs typeface="Courier New" pitchFamily="49" charset="0"/>
            </a:endParaRPr>
          </a:p>
          <a:p>
            <a:pPr marL="685800" lvl="1" indent="-228600"/>
            <a:r>
              <a:rPr lang="en-US" sz="800" smtClean="0">
                <a:ea typeface="MS Mincho" pitchFamily="49" charset="-128"/>
              </a:rPr>
              <a:t>Studying &amp; applying patterns &amp; pattern languages helps developers</a:t>
            </a:r>
            <a:r>
              <a:rPr lang="en-US" sz="800" smtClean="0">
                <a:cs typeface="Courier New" pitchFamily="49" charset="0"/>
              </a:rPr>
              <a:t> </a:t>
            </a:r>
            <a:r>
              <a:rPr lang="en-US" sz="800" smtClean="0">
                <a:ea typeface="MS Mincho" pitchFamily="49" charset="-128"/>
              </a:rPr>
              <a:t>enhance software quality by addressing fundamental challenges in</a:t>
            </a:r>
            <a:r>
              <a:rPr lang="en-US" sz="800" smtClean="0">
                <a:cs typeface="Courier New" pitchFamily="49" charset="0"/>
              </a:rPr>
              <a:t> </a:t>
            </a:r>
            <a:r>
              <a:rPr lang="en-US" sz="800" smtClean="0">
                <a:ea typeface="MS Mincho" pitchFamily="49" charset="-128"/>
              </a:rPr>
              <a:t>large-scale system development.  These challenges include</a:t>
            </a:r>
            <a:r>
              <a:rPr lang="en-US" sz="800" smtClean="0">
                <a:cs typeface="Courier New" pitchFamily="49" charset="0"/>
              </a:rPr>
              <a:t> </a:t>
            </a:r>
            <a:r>
              <a:rPr lang="en-US" sz="800" smtClean="0">
                <a:ea typeface="MS Mincho" pitchFamily="49" charset="-128"/>
              </a:rPr>
              <a:t>communication of architectural knowledge among developers;</a:t>
            </a:r>
            <a:r>
              <a:rPr lang="en-US" sz="800" smtClean="0">
                <a:cs typeface="Courier New" pitchFamily="49" charset="0"/>
              </a:rPr>
              <a:t> </a:t>
            </a:r>
            <a:r>
              <a:rPr lang="en-US" sz="800" smtClean="0">
                <a:ea typeface="MS Mincho" pitchFamily="49" charset="-128"/>
              </a:rPr>
              <a:t>accommodating new design paradigms or architectural styles; resolving</a:t>
            </a:r>
            <a:r>
              <a:rPr lang="en-US" sz="800" smtClean="0">
                <a:cs typeface="Courier New" pitchFamily="49" charset="0"/>
              </a:rPr>
              <a:t> </a:t>
            </a:r>
            <a:r>
              <a:rPr lang="en-US" sz="800" smtClean="0">
                <a:ea typeface="MS Mincho" pitchFamily="49" charset="-128"/>
              </a:rPr>
              <a:t>non-functional forces, such as reusability, portability, &amp; extensibility; &amp; avoiding development traps &amp; pitfalls that are</a:t>
            </a:r>
            <a:r>
              <a:rPr lang="en-US" sz="800" smtClean="0">
                <a:cs typeface="Courier New" pitchFamily="49" charset="0"/>
              </a:rPr>
              <a:t> </a:t>
            </a:r>
            <a:r>
              <a:rPr lang="en-US" sz="800" smtClean="0">
                <a:ea typeface="MS Mincho" pitchFamily="49" charset="-128"/>
              </a:rPr>
              <a:t>usually learned only by costly trial &amp; error.</a:t>
            </a:r>
            <a:endParaRPr lang="en-US" sz="800" smtClean="0">
              <a:cs typeface="Courier New" pitchFamily="49" charset="0"/>
            </a:endParaRPr>
          </a:p>
          <a:p>
            <a:pPr marL="228600" indent="-228600"/>
            <a:endParaRPr lang="en-US" sz="800" smtClean="0"/>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p:cNvSpPr>
            <a:spLocks noGrp="1" noChangeArrowheads="1"/>
          </p:cNvSpPr>
          <p:nvPr>
            <p:ph type="sldNum" sz="quarter" idx="5"/>
          </p:nvPr>
        </p:nvSpPr>
        <p:spPr>
          <a:noFill/>
        </p:spPr>
        <p:txBody>
          <a:bodyPr/>
          <a:lstStyle/>
          <a:p>
            <a:fld id="{705C997C-F766-48F4-A3AA-7C47C8D2C35F}" type="slidenum">
              <a:rPr lang="en-US" smtClean="0">
                <a:latin typeface="Arial" pitchFamily="34" charset="0"/>
              </a:rPr>
              <a:pPr/>
              <a:t>208</a:t>
            </a:fld>
            <a:endParaRPr lang="en-US" smtClean="0">
              <a:latin typeface="Arial" pitchFamily="34" charset="0"/>
            </a:endParaRPr>
          </a:p>
        </p:txBody>
      </p:sp>
      <p:sp>
        <p:nvSpPr>
          <p:cNvPr id="314371" name="Rectangle 2"/>
          <p:cNvSpPr>
            <a:spLocks noGrp="1" noRot="1" noChangeAspect="1" noChangeArrowheads="1" noTextEdit="1"/>
          </p:cNvSpPr>
          <p:nvPr>
            <p:ph type="sldImg"/>
          </p:nvPr>
        </p:nvSpPr>
        <p:spPr>
          <a:xfrm>
            <a:off x="1177925" y="696913"/>
            <a:ext cx="4637088" cy="3478212"/>
          </a:xfrm>
          <a:ln/>
        </p:spPr>
      </p:sp>
      <p:sp>
        <p:nvSpPr>
          <p:cNvPr id="314372" name="Rectangle 3"/>
          <p:cNvSpPr>
            <a:spLocks noGrp="1" noChangeArrowheads="1"/>
          </p:cNvSpPr>
          <p:nvPr>
            <p:ph type="body" idx="1"/>
          </p:nvPr>
        </p:nvSpPr>
        <p:spPr>
          <a:xfrm>
            <a:off x="931863" y="4406900"/>
            <a:ext cx="5129212" cy="4175125"/>
          </a:xfrm>
          <a:noFill/>
          <a:ln w="9525"/>
        </p:spPr>
        <p:txBody>
          <a:bodyPr/>
          <a:lstStyle/>
          <a:p>
            <a:endParaRPr lang="en-US"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p:spPr>
        <p:txBody>
          <a:bodyPr/>
          <a:lstStyle/>
          <a:p>
            <a:fld id="{1E1CD5C8-C793-46C2-B536-CAF5E1D47F7D}" type="slidenum">
              <a:rPr lang="en-US" smtClean="0">
                <a:latin typeface="Arial" pitchFamily="34" charset="0"/>
              </a:rPr>
              <a:pPr/>
              <a:t>14</a:t>
            </a:fld>
            <a:endParaRPr lang="en-US" smtClean="0">
              <a:latin typeface="Arial" pitchFamily="34" charset="0"/>
            </a:endParaRPr>
          </a:p>
        </p:txBody>
      </p:sp>
      <p:sp>
        <p:nvSpPr>
          <p:cNvPr id="232451" name="Rectangle 2"/>
          <p:cNvSpPr>
            <a:spLocks noGrp="1" noRot="1" noChangeAspect="1" noChangeArrowheads="1" noTextEdit="1"/>
          </p:cNvSpPr>
          <p:nvPr>
            <p:ph type="sldImg"/>
          </p:nvPr>
        </p:nvSpPr>
        <p:spPr>
          <a:ln/>
        </p:spPr>
      </p:sp>
      <p:sp>
        <p:nvSpPr>
          <p:cNvPr id="232452" name="Rectangle 3"/>
          <p:cNvSpPr>
            <a:spLocks noGrp="1" noChangeArrowheads="1"/>
          </p:cNvSpPr>
          <p:nvPr>
            <p:ph type="body" idx="1"/>
          </p:nvPr>
        </p:nvSpPr>
        <p:spPr>
          <a:noFill/>
          <a:ln w="9525"/>
        </p:spPr>
        <p:txBody>
          <a:bodyPr/>
          <a:lstStyle/>
          <a:p>
            <a:r>
              <a:rPr lang="en-US" sz="600" b="1" smtClean="0">
                <a:latin typeface="Courier New" pitchFamily="49" charset="0"/>
              </a:rPr>
              <a:t>Key Themes of This Slide</a:t>
            </a:r>
          </a:p>
          <a:p>
            <a:r>
              <a:rPr lang="en-US" sz="600" smtClean="0">
                <a:latin typeface="Courier New" pitchFamily="49" charset="0"/>
              </a:rPr>
              <a:t>Information technology (IT) is rapidly becoming a commodity.  For the past decade we've benefited from the commoditization of hardware, such as CPUs &amp; storage devices, &amp; networking elements, such as IP routers, which get faster, cheaper, &amp; better at a predictable pace. More recently, advances in programming languages, such as Java &amp; C++, operating environments, such as POSIX &amp; Java Virtual Machines, &amp; middleware, such as CORBA &amp; Enterprise Java Beans, are helping to commoditize many software layers &amp; components, as well.  Although the quality of commodity software--particularly communication software--has lagged behind hardware, recent improvements have enabled common off-the-shelf (COTS) software components to be used in an increasing number of mission-critical applications, ranging from avionics mission computing to hot rolling mills &amp; backbone routers &amp; switches. </a:t>
            </a:r>
          </a:p>
          <a:p>
            <a:r>
              <a:rPr lang="en-US" sz="600" smtClean="0">
                <a:latin typeface="Courier New" pitchFamily="49" charset="0"/>
              </a:rPr>
              <a:t>The commoditization of IT has a number of consequences: </a:t>
            </a:r>
          </a:p>
          <a:p>
            <a:pPr>
              <a:buFontTx/>
              <a:buChar char="•"/>
            </a:pPr>
            <a:r>
              <a:rPr lang="en-US" sz="600" i="1" smtClean="0">
                <a:latin typeface="Courier New" pitchFamily="49" charset="0"/>
              </a:rPr>
              <a:t>Focus on integration rather than programming</a:t>
            </a:r>
            <a:r>
              <a:rPr lang="en-US" sz="600" smtClean="0">
                <a:latin typeface="Courier New" pitchFamily="49" charset="0"/>
              </a:rPr>
              <a:t> -- There is an ongoing  trend away from programming systems from scratch to integrating them by configuring &amp; customizing reusable components.  While it is possible in theory to program systems from scratch, economic &amp;  organizational constraints--as well as increasingly complex  requirements &amp; competitive pressures--often makes it economically infeasible to do so in practice.  Thus, most systems in the future will be configured by integrating commodity reusable components implemented by different suppliers.</a:t>
            </a:r>
          </a:p>
          <a:p>
            <a:pPr>
              <a:buFontTx/>
              <a:buChar char="•"/>
            </a:pPr>
            <a:r>
              <a:rPr lang="en-US" sz="600" i="1" smtClean="0">
                <a:latin typeface="Courier New" pitchFamily="49" charset="0"/>
              </a:rPr>
              <a:t>Technology convergence &amp; standardization</a:t>
            </a:r>
            <a:r>
              <a:rPr lang="en-US" sz="600" smtClean="0">
                <a:latin typeface="Courier New" pitchFamily="49" charset="0"/>
              </a:rPr>
              <a:t> -- To leverage inexpensive commodity hardware &amp; software effectively, application developers are converging towards fewer general-purpose tools, platforms, &amp; methods than they've used in the past.  For example, rather than choosing from dozens of programming languages, operating systems, network protocols, &amp; middleware, newer systems are being developed with a relatively small number of common tools &amp;  platforms, such as C++, Java, UNIX, Windows NT, TCP/IP, &amp; CORBA, most of which are industry standards.  Likewise, there's a general consolidation of development methods &amp; modeling notations away from ad hoc techniques towards industry standards, such as UML.</a:t>
            </a:r>
          </a:p>
          <a:p>
            <a:pPr>
              <a:buFontTx/>
              <a:buChar char="•"/>
            </a:pPr>
            <a:r>
              <a:rPr lang="en-US" sz="600" i="1" smtClean="0">
                <a:latin typeface="Courier New" pitchFamily="49" charset="0"/>
              </a:rPr>
              <a:t>Mass market technology &amp; personnel economies of scale</a:t>
            </a:r>
            <a:r>
              <a:rPr lang="en-US" sz="600" smtClean="0">
                <a:latin typeface="Courier New" pitchFamily="49" charset="0"/>
              </a:rPr>
              <a:t> -- Due to technology convergence, there is an increasing abundance of good technology &amp; personnel at competitive prices for mainstream mass markets, such as e-commerce or consumer electronics built using general-purpose operating systems, languages, networks, &amp; middleware.  However, for niche markets, such as real-time embedded systems written using proprietary platforms, languages, &amp; tools, commodity hardware &amp; software artifacts &amp; personnel are much more expensive--if they can be found at all.  Thus, the further an industry diverges from the mainstream mass market, the greater the costs it incurs to develop, deploy, &amp; maintain systems; likewise, the more its customers must pay for the niche technology.</a:t>
            </a:r>
          </a:p>
          <a:p>
            <a:pPr>
              <a:buFontTx/>
              <a:buChar char="•"/>
            </a:pPr>
            <a:r>
              <a:rPr lang="en-US" sz="600" i="1" smtClean="0">
                <a:latin typeface="Courier New" pitchFamily="49" charset="0"/>
              </a:rPr>
              <a:t>Disruptive technologies &amp; global competition</a:t>
            </a:r>
            <a:r>
              <a:rPr lang="en-US" sz="600" smtClean="0">
                <a:latin typeface="Courier New" pitchFamily="49" charset="0"/>
              </a:rPr>
              <a:t> -- Another consequence of IT commoditization is that industries, such as telecommunications &amp; aerospace, that have long been protected by high barriers to entry will be much more vulnerable to disruptive technologies &amp; global competition.  For example, advances in high-performance COTS hardware &amp; fault tolerant middleware are making it possible to build dependable network elements ranging from PBXs to high-speed backbone routers--and ultimately carrier class switches--using standard components that cost much less than today's highly proprietary systems.  In turn, the commoditization of network elements will continue to erode the profit margins that communication equipment market leaders have enjoyed historically.</a:t>
            </a:r>
          </a:p>
          <a:p>
            <a:pPr>
              <a:buFontTx/>
              <a:buChar char="•"/>
            </a:pPr>
            <a:r>
              <a:rPr lang="en-US" sz="600" i="1" smtClean="0">
                <a:latin typeface="Courier New" pitchFamily="49" charset="0"/>
              </a:rPr>
              <a:t>The decline of internally funded R&amp;D</a:t>
            </a:r>
            <a:r>
              <a:rPr lang="en-US" sz="600" smtClean="0">
                <a:latin typeface="Courier New" pitchFamily="49" charset="0"/>
              </a:rPr>
              <a:t> -- Shrinking profit margins make it increasingly hard for companies to invest heavily in long-term research that doesn't yield short-term pay offs.  As a result, many companies can no longer afford the luxury of internal R&amp;D organizations that produce proprietary hardware &amp; software components with customized quality-of-service support.  To fill this void, therefore, commodity hardware &amp; software researched &amp; developed by third-parties is becoming increasingly strategic to many industries.  However, this trend often requires companies to transition away from proprietary architectures to more open systems in order reap the benefits of externally funded R&amp;D.</a:t>
            </a:r>
          </a:p>
          <a:p>
            <a:pPr>
              <a:buFontTx/>
              <a:buChar char="•"/>
            </a:pPr>
            <a:r>
              <a:rPr lang="en-US" sz="600" i="1" smtClean="0">
                <a:latin typeface="Courier New" pitchFamily="49" charset="0"/>
              </a:rPr>
              <a:t>Potential complexity cap for next-generation complex systems</a:t>
            </a:r>
            <a:r>
              <a:rPr lang="en-US" sz="600" smtClean="0">
                <a:latin typeface="Courier New" pitchFamily="49" charset="0"/>
              </a:rPr>
              <a:t> -- As the current generation of technology transitions run their course, the systemic reduction in long-term research funding may limit the level of complexity of next-generation systems that can be developed &amp; integrated using commoditized hardware &amp; software components. In particular, over the past five years there has been a steady flow of faculty, staff, &amp; grad students out of the traditional research centers, such as universities &amp; research labs, &amp; into startup companies &amp; other industrial positions.  While this transition has helped to fuel the current global economic boom, it's unclear whether this trend bodes well for long-term technology innovation. In particular, without an investment in fundamental R&amp;D it may be hard for developers of next-generation systems to address the complexities associated with the move towards large-scale  distributed ``systems of systems'' in many domains.</a:t>
            </a:r>
          </a:p>
          <a:p>
            <a:r>
              <a:rPr lang="en-US" sz="600" smtClean="0">
                <a:latin typeface="Courier New" pitchFamily="49" charset="0"/>
              </a:rPr>
              <a:t>In the face of the relentless drive towards IT commoditization, it's become essential for developers, companies, &amp; even entire countries to consider how they can maintain their competitive edge.  As hardware &amp; software components are increasingly being written, fabricated, &amp; deployed as inexpensive commodities via low-cost distribution channels, such as the Internet, traditional market leaders &amp; supply chains are being altered substantially.  For example, the meteoric growth of the open-source Linux operating system (OS) has significantly altered the pricing levels, business strategies, and</a:t>
            </a:r>
          </a:p>
          <a:p>
            <a:r>
              <a:rPr lang="en-US" sz="600" smtClean="0">
                <a:latin typeface="Courier New" pitchFamily="49" charset="0"/>
              </a:rPr>
              <a:t>licensing models of proprietary OS vendors.  Thus, in a highly commoditized IT economy, premium value &amp; strategic advantage will accrue to individuals, organizations, &amp; nations that master the patterns, pattern languages, frameworks, components, &amp; middleware tools necessary to develop &amp; integrate complex communication systems.</a:t>
            </a:r>
          </a:p>
          <a:p>
            <a:endParaRPr lang="en-US" sz="600" smtClean="0">
              <a:latin typeface="Arial" pitchFamily="34" charset="0"/>
            </a:endParaRPr>
          </a:p>
          <a:p>
            <a:endParaRPr lang="en-US" sz="800"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p:spPr>
        <p:txBody>
          <a:bodyPr/>
          <a:lstStyle/>
          <a:p>
            <a:fld id="{6F1FA03D-F2C3-4CED-923A-5F69677DCBC2}" type="slidenum">
              <a:rPr lang="en-US" smtClean="0">
                <a:latin typeface="Arial" pitchFamily="34" charset="0"/>
              </a:rPr>
              <a:pPr/>
              <a:t>15</a:t>
            </a:fld>
            <a:endParaRPr lang="en-US" smtClean="0">
              <a:latin typeface="Arial" pitchFamily="34" charset="0"/>
            </a:endParaRPr>
          </a:p>
        </p:txBody>
      </p:sp>
      <p:sp>
        <p:nvSpPr>
          <p:cNvPr id="233475" name="Rectangle 2"/>
          <p:cNvSpPr>
            <a:spLocks noGrp="1" noRot="1" noChangeAspect="1" noChangeArrowheads="1" noTextEdit="1"/>
          </p:cNvSpPr>
          <p:nvPr>
            <p:ph type="sldImg"/>
          </p:nvPr>
        </p:nvSpPr>
        <p:spPr>
          <a:ln/>
        </p:spPr>
      </p:sp>
      <p:sp>
        <p:nvSpPr>
          <p:cNvPr id="233476" name="Rectangle 3"/>
          <p:cNvSpPr>
            <a:spLocks noGrp="1" noChangeArrowheads="1"/>
          </p:cNvSpPr>
          <p:nvPr>
            <p:ph type="body" idx="1"/>
          </p:nvPr>
        </p:nvSpPr>
        <p:spPr>
          <a:noFill/>
          <a:ln w="9525"/>
        </p:spPr>
        <p:txBody>
          <a:bodyPr/>
          <a:lstStyle/>
          <a:p>
            <a:pPr marL="228600" indent="-228600"/>
            <a:r>
              <a:rPr lang="en-US" sz="800" b="1" smtClean="0"/>
              <a:t>Key themes</a:t>
            </a:r>
          </a:p>
          <a:p>
            <a:pPr marL="228600" indent="-228600">
              <a:buFontTx/>
              <a:buChar char="•"/>
            </a:pPr>
            <a:r>
              <a:rPr lang="en-US" sz="800" smtClean="0"/>
              <a:t>Middleware is becoming increasingly QoS-enabled</a:t>
            </a:r>
          </a:p>
          <a:p>
            <a:pPr marL="685800" lvl="1" indent="-228600">
              <a:buFontTx/>
              <a:buChar char="•"/>
            </a:pPr>
            <a:r>
              <a:rPr lang="en-US" sz="800" i="1" smtClean="0"/>
              <a:t>e.g.,</a:t>
            </a:r>
            <a:r>
              <a:rPr lang="en-US" sz="800" smtClean="0"/>
              <a:t> the Real-time CORBA 1.0 specification &amp; the RT Java specification</a:t>
            </a:r>
          </a:p>
          <a:p>
            <a:pPr marL="228600" indent="-228600">
              <a:buFontTx/>
              <a:buChar char="•"/>
            </a:pPr>
            <a:r>
              <a:rPr lang="en-US" sz="800" smtClean="0"/>
              <a:t>Patterns represent successful solutions to problems that arise when building software. When related patterns are woven together, they form a language that helps to </a:t>
            </a:r>
          </a:p>
          <a:p>
            <a:pPr marL="685800" lvl="1" indent="-228600">
              <a:buFontTx/>
              <a:buChar char="•"/>
            </a:pPr>
            <a:r>
              <a:rPr lang="en-US" sz="800" smtClean="0"/>
              <a:t>Define a vocabulary for talking about software development problems; &amp; </a:t>
            </a:r>
          </a:p>
          <a:p>
            <a:pPr marL="685800" lvl="1" indent="-228600">
              <a:buFontTx/>
              <a:buChar char="•"/>
            </a:pPr>
            <a:r>
              <a:rPr lang="en-US" sz="800" smtClean="0"/>
              <a:t>Provide a process for the orderly resolution of these problems. </a:t>
            </a:r>
          </a:p>
          <a:p>
            <a:pPr marL="685800" lvl="1" indent="-228600"/>
            <a:r>
              <a:rPr lang="en-US" sz="800" smtClean="0"/>
              <a:t>Studying &amp; applying patterns &amp; pattern languages helps developers enhance software quality by addressing fundamental challenges in large-scale system development. These challenges include communication of architectural knowledge among developers; accommodating new design paradigms or architectural styles; resolving non-functional forces, such as reusability, portability, &amp; extensibility; &amp; avoiding development traps &amp; pitfalls that are usually learned only by costly trial &amp; error.</a:t>
            </a:r>
          </a:p>
          <a:p>
            <a:pPr marL="228600" indent="-228600">
              <a:buFontTx/>
              <a:buChar char="•"/>
            </a:pPr>
            <a:r>
              <a:rPr lang="en-US" sz="800" smtClean="0"/>
              <a:t>Middleware frameworks/components &amp; pattern languages address inventions, whereas open-source addresses dissemination.</a:t>
            </a:r>
          </a:p>
          <a:p>
            <a:pPr marL="228600" indent="-228600">
              <a:buFontTx/>
              <a:buAutoNum type="arabicPeriod"/>
            </a:pPr>
            <a:endParaRPr lang="en-US" sz="800"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p:cNvSpPr>
            <a:spLocks noGrp="1" noChangeArrowheads="1"/>
          </p:cNvSpPr>
          <p:nvPr>
            <p:ph type="sldNum" sz="quarter" idx="5"/>
          </p:nvPr>
        </p:nvSpPr>
        <p:spPr>
          <a:noFill/>
        </p:spPr>
        <p:txBody>
          <a:bodyPr/>
          <a:lstStyle/>
          <a:p>
            <a:fld id="{DF4FF0E1-DFEE-4091-9CD3-5D219D1AD807}" type="slidenum">
              <a:rPr lang="en-US" smtClean="0">
                <a:latin typeface="Arial" pitchFamily="34" charset="0"/>
              </a:rPr>
              <a:pPr/>
              <a:t>16</a:t>
            </a:fld>
            <a:endParaRPr lang="en-US" smtClean="0">
              <a:latin typeface="Arial" pitchFamily="34" charset="0"/>
            </a:endParaRPr>
          </a:p>
        </p:txBody>
      </p:sp>
      <p:sp>
        <p:nvSpPr>
          <p:cNvPr id="234499" name="Rectangle 2"/>
          <p:cNvSpPr>
            <a:spLocks noGrp="1" noRot="1" noChangeAspect="1" noChangeArrowheads="1" noTextEdit="1"/>
          </p:cNvSpPr>
          <p:nvPr>
            <p:ph type="sldImg"/>
          </p:nvPr>
        </p:nvSpPr>
        <p:spPr>
          <a:ln/>
        </p:spPr>
      </p:sp>
      <p:sp>
        <p:nvSpPr>
          <p:cNvPr id="234500" name="Rectangle 3"/>
          <p:cNvSpPr>
            <a:spLocks noGrp="1" noChangeArrowheads="1"/>
          </p:cNvSpPr>
          <p:nvPr>
            <p:ph type="body" idx="1"/>
          </p:nvPr>
        </p:nvSpPr>
        <p:spPr>
          <a:noFill/>
          <a:ln w="9525"/>
        </p:spPr>
        <p:txBody>
          <a:bodyPr/>
          <a:lstStyle/>
          <a:p>
            <a:r>
              <a:rPr lang="en-US" sz="800" smtClean="0"/>
              <a:t>On November 18 the Naval Air Warfare Center (NAWC)-China Lake &amp; the Boeing Company conducted a flight demonstration at China Lake culminating the nine month Open Systems Avionics Technology II (OSAT II) project. The purpose of the demonstration was to investigate the Common Object Request Broker Architecture (</a:t>
            </a:r>
            <a:r>
              <a:rPr lang="en-US" sz="800" smtClean="0">
                <a:hlinkClick r:id="rId3"/>
              </a:rPr>
              <a:t>CORBA</a:t>
            </a:r>
            <a:r>
              <a:rPr lang="en-US" sz="800" smtClean="0"/>
              <a:t>) for suitability in open-architecture avionics applications. </a:t>
            </a:r>
          </a:p>
          <a:p>
            <a:r>
              <a:rPr lang="en-US" sz="800" smtClean="0"/>
              <a:t>The OSAT II project, funded by the DoD Open Systems-Joint Task Force, was performed jointly by Boeing &amp; NAWC-China Lake. Boeing developed the open architecture mission computer system in its St. Louis laboratories, &amp; NAWC-China Lake integrated it into one of its AV-8B aircraft &amp; conducted the flight demonstration on its Baker range. This effort emphasizes the application of an emerging commercial software technology, real-time object request brokers, to military aircraft avionics. The commercial off-the- shelf mission computer contains two PowerPC processor cards on a VME 64 backplane. The object request broker (ORB) resides between the commercial operating system &amp; the application software components. The ORB manages the data communication between elements of the flight software across multiple processors; relieving software developers of low level distributed processing complexities. </a:t>
            </a:r>
          </a:p>
          <a:p>
            <a:r>
              <a:rPr lang="en-US" sz="800" smtClean="0"/>
              <a:t>The demonstration scenario entailed a pilot-commanded simulated fault of processor #2, performed in the midst of a bombing dive, seconds before weapon release. In both bombing runs of this nature, the pilot, USMC Maj. Gary Munroe, reported a smooth transition between computers with no visible switch in the Head Up Display (HUD) as the fault was inserted. Both Mk76 practice bombs hit the target. This means that the ORB recognized the loss of processor # 2 &amp; shifted all processing to #1 within a single 20 Hz frame, with no loss of data or performance. This was the first flight test of this real-time ORB, &amp; constitutes an important step toward adopting ORB technology to systems with hard real-time constraints. </a:t>
            </a:r>
          </a:p>
          <a:p>
            <a:r>
              <a:rPr lang="en-US" sz="800" smtClean="0"/>
              <a:t>Four other bombing runs were made in steady state conditions, with either one or two processors active. All six total runs were scored as hits under standard fleet criteria. The application software consisted of a mix of C++ &amp; Ada 95 components, drawn from last year's OSAT-I demonstration &amp; from the AV-8B OSCAR program. </a:t>
            </a:r>
          </a:p>
          <a:p>
            <a:r>
              <a:rPr lang="en-US" sz="800" smtClean="0"/>
              <a:t>The </a:t>
            </a:r>
            <a:r>
              <a:rPr lang="en-US" sz="800" smtClean="0">
                <a:hlinkClick r:id="rId4"/>
              </a:rPr>
              <a:t>ORB</a:t>
            </a:r>
            <a:r>
              <a:rPr lang="en-US" sz="800" smtClean="0"/>
              <a:t> utilized for </a:t>
            </a:r>
            <a:r>
              <a:rPr lang="en-US" sz="800" smtClean="0">
                <a:hlinkClick r:id="rId5"/>
              </a:rPr>
              <a:t>OSAT-II</a:t>
            </a:r>
            <a:r>
              <a:rPr lang="en-US" sz="800" smtClean="0"/>
              <a:t> was developed by </a:t>
            </a:r>
            <a:r>
              <a:rPr lang="en-US" sz="800" smtClean="0">
                <a:hlinkClick r:id="rId6"/>
              </a:rPr>
              <a:t>Washington University</a:t>
            </a:r>
            <a:r>
              <a:rPr lang="en-US" sz="800" smtClean="0"/>
              <a:t> in St. Louis, in cooperation with Boeing &amp; other </a:t>
            </a:r>
            <a:r>
              <a:rPr lang="en-US" sz="800" smtClean="0">
                <a:hlinkClick r:id="rId7"/>
              </a:rPr>
              <a:t>sponsors</a:t>
            </a:r>
            <a:r>
              <a:rPr lang="en-US" sz="800" smtClean="0"/>
              <a:t>. Boeing intends to apply the technology in planned updates of the mission computers of both the F-15 &amp; F/A-18 under the Bold Stroke advanced avionics initiative. Also, the findings of the demonstration will directly feed the development of an emerging set of </a:t>
            </a:r>
            <a:r>
              <a:rPr lang="en-US" sz="800" smtClean="0">
                <a:hlinkClick r:id="rId8"/>
              </a:rPr>
              <a:t>real-time extensions</a:t>
            </a:r>
            <a:r>
              <a:rPr lang="en-US" sz="800" smtClean="0"/>
              <a:t> to the commercial industry standard for ORBs, the Common Object Request Broker Architecture (CORBA). </a:t>
            </a:r>
          </a:p>
          <a:p>
            <a:endParaRPr lang="en-US" sz="800"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p:spPr>
        <p:txBody>
          <a:bodyPr/>
          <a:lstStyle/>
          <a:p>
            <a:fld id="{8766FCA3-6608-4420-A00C-1786816F21F9}" type="slidenum">
              <a:rPr lang="en-US" smtClean="0">
                <a:latin typeface="Arial" pitchFamily="34" charset="0"/>
              </a:rPr>
              <a:pPr/>
              <a:t>17</a:t>
            </a:fld>
            <a:endParaRPr lang="en-US" smtClean="0">
              <a:latin typeface="Arial" pitchFamily="34" charset="0"/>
            </a:endParaRPr>
          </a:p>
        </p:txBody>
      </p:sp>
      <p:sp>
        <p:nvSpPr>
          <p:cNvPr id="235523" name="Rectangle 2"/>
          <p:cNvSpPr>
            <a:spLocks noGrp="1" noRot="1" noChangeAspect="1" noChangeArrowheads="1" noTextEdit="1"/>
          </p:cNvSpPr>
          <p:nvPr>
            <p:ph type="sldImg"/>
          </p:nvPr>
        </p:nvSpPr>
        <p:spPr>
          <a:ln/>
        </p:spPr>
      </p:sp>
      <p:sp>
        <p:nvSpPr>
          <p:cNvPr id="235524" name="Rectangle 3"/>
          <p:cNvSpPr>
            <a:spLocks noGrp="1" noChangeArrowheads="1"/>
          </p:cNvSpPr>
          <p:nvPr>
            <p:ph type="body" idx="1"/>
          </p:nvPr>
        </p:nvSpPr>
        <p:spPr>
          <a:noFill/>
          <a:ln w="9525"/>
        </p:spPr>
        <p:txBody>
          <a:bodyPr/>
          <a:lstStyle/>
          <a:p>
            <a:pPr marL="228600" indent="-228600"/>
            <a:endParaRPr lang="en-US" sz="800"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p:spPr>
        <p:txBody>
          <a:bodyPr/>
          <a:lstStyle/>
          <a:p>
            <a:fld id="{53D4ADDB-17CA-4275-AFCA-82FFA8C729C3}" type="slidenum">
              <a:rPr lang="en-US" smtClean="0">
                <a:latin typeface="Arial" pitchFamily="34" charset="0"/>
              </a:rPr>
              <a:pPr/>
              <a:t>18</a:t>
            </a:fld>
            <a:endParaRPr lang="en-US" smtClean="0">
              <a:latin typeface="Arial" pitchFamily="34" charset="0"/>
            </a:endParaRPr>
          </a:p>
        </p:txBody>
      </p:sp>
      <p:sp>
        <p:nvSpPr>
          <p:cNvPr id="236547" name="Rectangle 2"/>
          <p:cNvSpPr>
            <a:spLocks noGrp="1" noRot="1" noChangeAspect="1" noChangeArrowheads="1" noTextEdit="1"/>
          </p:cNvSpPr>
          <p:nvPr>
            <p:ph type="sldImg"/>
          </p:nvPr>
        </p:nvSpPr>
        <p:spPr>
          <a:xfrm>
            <a:off x="1176338" y="695325"/>
            <a:ext cx="4643437" cy="3482975"/>
          </a:xfrm>
          <a:ln w="12700" cap="flat">
            <a:solidFill>
              <a:schemeClr val="tx1"/>
            </a:solidFill>
          </a:ln>
        </p:spPr>
      </p:sp>
      <p:sp>
        <p:nvSpPr>
          <p:cNvPr id="236548" name="Rectangle 3"/>
          <p:cNvSpPr>
            <a:spLocks noGrp="1" noChangeArrowheads="1"/>
          </p:cNvSpPr>
          <p:nvPr>
            <p:ph type="body" idx="1"/>
          </p:nvPr>
        </p:nvSpPr>
        <p:spPr>
          <a:xfrm>
            <a:off x="931863" y="4406900"/>
            <a:ext cx="5129212" cy="4178300"/>
          </a:xfrm>
          <a:noFill/>
          <a:ln w="9525"/>
        </p:spPr>
        <p:txBody>
          <a:bodyPr lIns="93662" tIns="47625" rIns="93662" bIns="47625"/>
          <a:lstStyle/>
          <a:p>
            <a:r>
              <a:rPr lang="en-US" smtClean="0"/>
              <a:t>This slide shows an architecture for a burst switching system. The WDM links come in at the left &amp; go out at the right, terminating on an Input/Output Module. On input, the IOMs process BHCs, performing a routing lookup operation &amp; inserting the number of the output port the burst is to be sent to in the BHC. On output, the IOM resynchronizes the BHC to the burst, updating the offset field if necessary. The core of the system is a multistage interconnection network made up of BSEs. The network provides multiple paths between inputs &amp; outputs &amp; balances the input traffic as evenly as possible across the available paths. With eight port burst switch elements, a three stage network like this will support 64 external links. A five stage configuration will support 512 ports, &amp; so forth.</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p:spPr>
        <p:txBody>
          <a:bodyPr/>
          <a:lstStyle/>
          <a:p>
            <a:fld id="{BEF7DD7E-56D1-43D7-8B80-B8D160FF030F}" type="slidenum">
              <a:rPr lang="en-US" smtClean="0">
                <a:latin typeface="Arial" pitchFamily="34" charset="0"/>
              </a:rPr>
              <a:pPr/>
              <a:t>19</a:t>
            </a:fld>
            <a:endParaRPr lang="en-US" smtClean="0">
              <a:latin typeface="Arial" pitchFamily="34" charset="0"/>
            </a:endParaRPr>
          </a:p>
        </p:txBody>
      </p:sp>
      <p:sp>
        <p:nvSpPr>
          <p:cNvPr id="237571" name="Rectangle 2"/>
          <p:cNvSpPr>
            <a:spLocks noGrp="1" noRot="1" noChangeAspect="1" noChangeArrowheads="1" noTextEdit="1"/>
          </p:cNvSpPr>
          <p:nvPr>
            <p:ph type="sldImg"/>
          </p:nvPr>
        </p:nvSpPr>
        <p:spPr>
          <a:xfrm>
            <a:off x="1176338" y="695325"/>
            <a:ext cx="4643437" cy="3482975"/>
          </a:xfrm>
          <a:ln w="12700" cap="flat">
            <a:solidFill>
              <a:schemeClr val="tx1"/>
            </a:solidFill>
          </a:ln>
        </p:spPr>
      </p:sp>
      <p:sp>
        <p:nvSpPr>
          <p:cNvPr id="237572" name="Rectangle 3"/>
          <p:cNvSpPr>
            <a:spLocks noGrp="1" noChangeArrowheads="1"/>
          </p:cNvSpPr>
          <p:nvPr>
            <p:ph type="body" idx="1"/>
          </p:nvPr>
        </p:nvSpPr>
        <p:spPr>
          <a:xfrm>
            <a:off x="931863" y="4406900"/>
            <a:ext cx="5129212" cy="4178300"/>
          </a:xfrm>
          <a:noFill/>
          <a:ln w="9525"/>
        </p:spPr>
        <p:txBody>
          <a:bodyPr lIns="93662" tIns="47625" rIns="93662" bIns="47625"/>
          <a:lstStyle/>
          <a:p>
            <a:r>
              <a:rPr lang="en-US" smtClean="0"/>
              <a:t>This slide shows an architecture for a burst switching system. The WDM links come in at the left &amp; go out at the right, terminating on an Input/Output Module. On input, the IOMs process BHCs, performing a routing lookup operation &amp; inserting the number of the output port the burst is to be sent to in the BHC. On output, the IOM resynchronizes the BHC to the burst, updating the offset field if necessary. The core of the system is a multistage interconnection network made up of BSEs. The network provides multiple paths between inputs &amp; outputs &amp; balances the input traffic as evenly as possible across the available paths. With eight port burst switch elements, a three stage network like this will support 64 external links. A five stage configuration will support 512 ports, &amp; so forth.</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p:cNvSpPr>
            <a:spLocks noGrp="1" noChangeArrowheads="1"/>
          </p:cNvSpPr>
          <p:nvPr>
            <p:ph type="sldNum" sz="quarter" idx="5"/>
          </p:nvPr>
        </p:nvSpPr>
        <p:spPr>
          <a:noFill/>
        </p:spPr>
        <p:txBody>
          <a:bodyPr/>
          <a:lstStyle/>
          <a:p>
            <a:fld id="{9E631D50-B0D6-4B4C-980A-455756100F8F}" type="slidenum">
              <a:rPr lang="en-US" smtClean="0">
                <a:latin typeface="Arial" pitchFamily="34" charset="0"/>
              </a:rPr>
              <a:pPr/>
              <a:t>2</a:t>
            </a:fld>
            <a:endParaRPr lang="en-US" smtClean="0">
              <a:latin typeface="Arial" pitchFamily="34" charset="0"/>
            </a:endParaRPr>
          </a:p>
        </p:txBody>
      </p:sp>
      <p:sp>
        <p:nvSpPr>
          <p:cNvPr id="220163" name="Rectangle 2"/>
          <p:cNvSpPr>
            <a:spLocks noGrp="1" noRot="1" noChangeAspect="1" noChangeArrowheads="1" noTextEdit="1"/>
          </p:cNvSpPr>
          <p:nvPr>
            <p:ph type="sldImg"/>
          </p:nvPr>
        </p:nvSpPr>
        <p:spPr>
          <a:ln/>
        </p:spPr>
      </p:sp>
      <p:sp>
        <p:nvSpPr>
          <p:cNvPr id="220164"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p:spPr>
        <p:txBody>
          <a:bodyPr/>
          <a:lstStyle/>
          <a:p>
            <a:fld id="{065E8CC8-87E0-4A17-BFF7-937CD5C739F5}" type="slidenum">
              <a:rPr lang="en-US" smtClean="0">
                <a:latin typeface="Arial" pitchFamily="34" charset="0"/>
              </a:rPr>
              <a:pPr/>
              <a:t>20</a:t>
            </a:fld>
            <a:endParaRPr lang="en-US" smtClean="0">
              <a:latin typeface="Arial" pitchFamily="34" charset="0"/>
            </a:endParaRPr>
          </a:p>
        </p:txBody>
      </p:sp>
      <p:sp>
        <p:nvSpPr>
          <p:cNvPr id="238595" name="Rectangle 2"/>
          <p:cNvSpPr>
            <a:spLocks noGrp="1" noRot="1" noChangeAspect="1" noChangeArrowheads="1" noTextEdit="1"/>
          </p:cNvSpPr>
          <p:nvPr>
            <p:ph type="sldImg"/>
          </p:nvPr>
        </p:nvSpPr>
        <p:spPr>
          <a:ln/>
        </p:spPr>
      </p:sp>
      <p:sp>
        <p:nvSpPr>
          <p:cNvPr id="238596" name="Rectangle 3"/>
          <p:cNvSpPr>
            <a:spLocks noGrp="1" noChangeArrowheads="1"/>
          </p:cNvSpPr>
          <p:nvPr>
            <p:ph type="body" idx="1"/>
          </p:nvPr>
        </p:nvSpPr>
        <p:spPr>
          <a:noFill/>
          <a:ln w="9525"/>
        </p:spPr>
        <p:txBody>
          <a:bodyPr lIns="91431" tIns="45715" rIns="91431" bIns="45715"/>
          <a:lstStyle/>
          <a:p>
            <a:endParaRPr lang="en-US" smtClean="0">
              <a:latin typeface="Arial Unicode MS" pitchFamily="34" charset="-128"/>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p:spPr>
        <p:txBody>
          <a:bodyPr/>
          <a:lstStyle/>
          <a:p>
            <a:fld id="{E93B060C-BAA7-4AB7-98BB-D2E819C1E94A}" type="slidenum">
              <a:rPr lang="en-US" smtClean="0">
                <a:latin typeface="Arial" pitchFamily="34" charset="0"/>
              </a:rPr>
              <a:pPr/>
              <a:t>21</a:t>
            </a:fld>
            <a:endParaRPr lang="en-US" smtClean="0">
              <a:latin typeface="Arial" pitchFamily="34" charset="0"/>
            </a:endParaRPr>
          </a:p>
        </p:txBody>
      </p:sp>
      <p:sp>
        <p:nvSpPr>
          <p:cNvPr id="239619" name="Rectangle 2"/>
          <p:cNvSpPr>
            <a:spLocks noGrp="1" noRot="1" noChangeAspect="1" noChangeArrowheads="1" noTextEdit="1"/>
          </p:cNvSpPr>
          <p:nvPr>
            <p:ph type="sldImg"/>
          </p:nvPr>
        </p:nvSpPr>
        <p:spPr>
          <a:ln/>
        </p:spPr>
      </p:sp>
      <p:sp>
        <p:nvSpPr>
          <p:cNvPr id="239620" name="Rectangle 3"/>
          <p:cNvSpPr>
            <a:spLocks noGrp="1" noChangeArrowheads="1"/>
          </p:cNvSpPr>
          <p:nvPr>
            <p:ph type="body" idx="1"/>
          </p:nvPr>
        </p:nvSpPr>
        <p:spPr>
          <a:noFill/>
          <a:ln w="9525"/>
        </p:spPr>
        <p:txBody>
          <a:bodyPr/>
          <a:lstStyle/>
          <a:p>
            <a:r>
              <a:rPr lang="en-US" smtClean="0">
                <a:latin typeface="Arial Unicode MS" pitchFamily="34" charset="-128"/>
              </a:rPr>
              <a:t>We use a somewhat plain Linux system (I build that upon a tiny linux distribution called Lem). We currently use the realtime scheduling class of the mainstream kernel (2.2.13) to get the "realtime" response we need. The System is remote booted via DHCP/TFTP. The Camera computers have no disk! After booting we have NFS connections to the host to load our application. The application communicates only via CORBA (We read/write our IOR from an NFS share). We use compact PCI Celeron 400MHz systems (from SBS computers) on the Camera side &amp; a Celeron ~300MHz from B&amp;R for the Host. We have up to 10 Camera computers attached to the host, but that´s an arbitrary limit, as no one ever has needed more that 10 different visual inspection systems in one machine ;-) </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p:cNvSpPr>
            <a:spLocks noGrp="1" noChangeArrowheads="1"/>
          </p:cNvSpPr>
          <p:nvPr>
            <p:ph type="sldNum" sz="quarter" idx="5"/>
          </p:nvPr>
        </p:nvSpPr>
        <p:spPr>
          <a:noFill/>
        </p:spPr>
        <p:txBody>
          <a:bodyPr/>
          <a:lstStyle/>
          <a:p>
            <a:fld id="{87089E5C-AECB-4C77-8876-761D38AAC11F}" type="slidenum">
              <a:rPr lang="en-US" smtClean="0">
                <a:latin typeface="Arial" pitchFamily="34" charset="0"/>
              </a:rPr>
              <a:pPr/>
              <a:t>22</a:t>
            </a:fld>
            <a:endParaRPr lang="en-US" smtClean="0">
              <a:latin typeface="Arial" pitchFamily="34" charset="0"/>
            </a:endParaRPr>
          </a:p>
        </p:txBody>
      </p:sp>
      <p:sp>
        <p:nvSpPr>
          <p:cNvPr id="240643" name="Rectangle 2"/>
          <p:cNvSpPr>
            <a:spLocks noGrp="1" noRot="1" noChangeAspect="1" noChangeArrowheads="1" noTextEdit="1"/>
          </p:cNvSpPr>
          <p:nvPr>
            <p:ph type="sldImg"/>
          </p:nvPr>
        </p:nvSpPr>
        <p:spPr>
          <a:ln/>
        </p:spPr>
      </p:sp>
      <p:sp>
        <p:nvSpPr>
          <p:cNvPr id="240644"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p:cNvSpPr>
            <a:spLocks noGrp="1" noChangeArrowheads="1"/>
          </p:cNvSpPr>
          <p:nvPr>
            <p:ph type="sldNum" sz="quarter" idx="5"/>
          </p:nvPr>
        </p:nvSpPr>
        <p:spPr>
          <a:noFill/>
        </p:spPr>
        <p:txBody>
          <a:bodyPr/>
          <a:lstStyle/>
          <a:p>
            <a:fld id="{B0A3508D-443D-4AD0-8237-E77C5FDEDE0F}" type="slidenum">
              <a:rPr lang="en-US" smtClean="0">
                <a:latin typeface="Arial" pitchFamily="34" charset="0"/>
              </a:rPr>
              <a:pPr/>
              <a:t>23</a:t>
            </a:fld>
            <a:endParaRPr lang="en-US" smtClean="0">
              <a:latin typeface="Arial" pitchFamily="34" charset="0"/>
            </a:endParaRPr>
          </a:p>
        </p:txBody>
      </p:sp>
      <p:sp>
        <p:nvSpPr>
          <p:cNvPr id="241667" name="Rectangle 2"/>
          <p:cNvSpPr>
            <a:spLocks noGrp="1" noRot="1" noChangeAspect="1" noChangeArrowheads="1" noTextEdit="1"/>
          </p:cNvSpPr>
          <p:nvPr>
            <p:ph type="sldImg"/>
          </p:nvPr>
        </p:nvSpPr>
        <p:spPr>
          <a:ln/>
        </p:spPr>
      </p:sp>
      <p:sp>
        <p:nvSpPr>
          <p:cNvPr id="241668"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7"/>
          <p:cNvSpPr>
            <a:spLocks noGrp="1" noChangeArrowheads="1"/>
          </p:cNvSpPr>
          <p:nvPr>
            <p:ph type="sldNum" sz="quarter" idx="5"/>
          </p:nvPr>
        </p:nvSpPr>
        <p:spPr>
          <a:noFill/>
        </p:spPr>
        <p:txBody>
          <a:bodyPr/>
          <a:lstStyle/>
          <a:p>
            <a:fld id="{70D4DFE1-21A0-476F-BBD0-9783CC5D09A0}" type="slidenum">
              <a:rPr lang="en-US" smtClean="0">
                <a:latin typeface="Arial" pitchFamily="34" charset="0"/>
              </a:rPr>
              <a:pPr/>
              <a:t>24</a:t>
            </a:fld>
            <a:endParaRPr lang="en-US" smtClean="0">
              <a:latin typeface="Arial" pitchFamily="34" charset="0"/>
            </a:endParaRPr>
          </a:p>
        </p:txBody>
      </p:sp>
      <p:sp>
        <p:nvSpPr>
          <p:cNvPr id="242691" name="Rectangle 2"/>
          <p:cNvSpPr>
            <a:spLocks noGrp="1" noRot="1" noChangeAspect="1" noChangeArrowheads="1" noTextEdit="1"/>
          </p:cNvSpPr>
          <p:nvPr>
            <p:ph type="sldImg"/>
          </p:nvPr>
        </p:nvSpPr>
        <p:spPr>
          <a:ln/>
        </p:spPr>
      </p:sp>
      <p:sp>
        <p:nvSpPr>
          <p:cNvPr id="242692" name="Rectangle 3"/>
          <p:cNvSpPr>
            <a:spLocks noGrp="1" noChangeArrowheads="1"/>
          </p:cNvSpPr>
          <p:nvPr>
            <p:ph type="body" idx="1"/>
          </p:nvPr>
        </p:nvSpPr>
        <p:spPr>
          <a:noFill/>
          <a:ln w="9525"/>
        </p:spPr>
        <p:txBody>
          <a:bodyPr/>
          <a:lstStyle/>
          <a:p>
            <a:pPr marL="228600" indent="-228600"/>
            <a:endParaRPr lang="en-US" sz="800" smtClean="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p:cNvSpPr>
            <a:spLocks noGrp="1" noChangeArrowheads="1"/>
          </p:cNvSpPr>
          <p:nvPr>
            <p:ph type="sldNum" sz="quarter" idx="5"/>
          </p:nvPr>
        </p:nvSpPr>
        <p:spPr>
          <a:noFill/>
        </p:spPr>
        <p:txBody>
          <a:bodyPr/>
          <a:lstStyle/>
          <a:p>
            <a:fld id="{0A833972-E273-4FA9-8AD5-CB5279A37998}" type="slidenum">
              <a:rPr lang="en-US" smtClean="0">
                <a:latin typeface="Arial" pitchFamily="34" charset="0"/>
              </a:rPr>
              <a:pPr/>
              <a:t>25</a:t>
            </a:fld>
            <a:endParaRPr lang="en-US" smtClean="0">
              <a:latin typeface="Arial" pitchFamily="34" charset="0"/>
            </a:endParaRPr>
          </a:p>
        </p:txBody>
      </p:sp>
      <p:sp>
        <p:nvSpPr>
          <p:cNvPr id="243715" name="Rectangle 2"/>
          <p:cNvSpPr>
            <a:spLocks noGrp="1" noRot="1" noChangeAspect="1" noChangeArrowheads="1" noTextEdit="1"/>
          </p:cNvSpPr>
          <p:nvPr>
            <p:ph type="sldImg"/>
          </p:nvPr>
        </p:nvSpPr>
        <p:spPr>
          <a:ln/>
        </p:spPr>
      </p:sp>
      <p:sp>
        <p:nvSpPr>
          <p:cNvPr id="243716" name="Rectangle 3"/>
          <p:cNvSpPr>
            <a:spLocks noGrp="1" noChangeArrowheads="1"/>
          </p:cNvSpPr>
          <p:nvPr>
            <p:ph type="body" idx="1"/>
          </p:nvPr>
        </p:nvSpPr>
        <p:spPr>
          <a:noFill/>
          <a:ln w="9525"/>
        </p:spPr>
        <p:txBody>
          <a:bodyPr/>
          <a:lstStyle/>
          <a:p>
            <a:pPr marL="228600" indent="-228600"/>
            <a:endParaRPr lang="en-US" sz="800" smtClean="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a:spLocks noGrp="1" noChangeArrowheads="1"/>
          </p:cNvSpPr>
          <p:nvPr>
            <p:ph type="sldNum" sz="quarter" idx="5"/>
          </p:nvPr>
        </p:nvSpPr>
        <p:spPr>
          <a:noFill/>
        </p:spPr>
        <p:txBody>
          <a:bodyPr/>
          <a:lstStyle/>
          <a:p>
            <a:fld id="{4B3EDEA0-FA67-465A-9E95-FB80C85C14CF}" type="slidenum">
              <a:rPr lang="en-US" smtClean="0">
                <a:latin typeface="Arial" pitchFamily="34" charset="0"/>
              </a:rPr>
              <a:pPr/>
              <a:t>26</a:t>
            </a:fld>
            <a:endParaRPr lang="en-US" smtClean="0">
              <a:latin typeface="Arial" pitchFamily="34" charset="0"/>
            </a:endParaRPr>
          </a:p>
        </p:txBody>
      </p:sp>
      <p:sp>
        <p:nvSpPr>
          <p:cNvPr id="244739" name="Rectangle 2"/>
          <p:cNvSpPr>
            <a:spLocks noGrp="1" noRot="1" noChangeAspect="1" noChangeArrowheads="1" noTextEdit="1"/>
          </p:cNvSpPr>
          <p:nvPr>
            <p:ph type="sldImg"/>
          </p:nvPr>
        </p:nvSpPr>
        <p:spPr>
          <a:ln/>
        </p:spPr>
      </p:sp>
      <p:sp>
        <p:nvSpPr>
          <p:cNvPr id="244740"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p:spPr>
        <p:txBody>
          <a:bodyPr/>
          <a:lstStyle/>
          <a:p>
            <a:fld id="{64E43CD8-B38A-4361-8D72-F47BCB52285A}" type="slidenum">
              <a:rPr lang="en-US" smtClean="0">
                <a:latin typeface="Arial" pitchFamily="34" charset="0"/>
              </a:rPr>
              <a:pPr/>
              <a:t>27</a:t>
            </a:fld>
            <a:endParaRPr lang="en-US" smtClean="0">
              <a:latin typeface="Arial" pitchFamily="34" charset="0"/>
            </a:endParaRPr>
          </a:p>
        </p:txBody>
      </p:sp>
      <p:sp>
        <p:nvSpPr>
          <p:cNvPr id="245763" name="Rectangle 2"/>
          <p:cNvSpPr>
            <a:spLocks noGrp="1" noRot="1" noChangeAspect="1" noChangeArrowheads="1" noTextEdit="1"/>
          </p:cNvSpPr>
          <p:nvPr>
            <p:ph type="sldImg"/>
          </p:nvPr>
        </p:nvSpPr>
        <p:spPr>
          <a:xfrm>
            <a:off x="1179513" y="696913"/>
            <a:ext cx="4637087" cy="3478212"/>
          </a:xfrm>
          <a:ln/>
        </p:spPr>
      </p:sp>
      <p:sp>
        <p:nvSpPr>
          <p:cNvPr id="245764" name="Rectangle 3"/>
          <p:cNvSpPr>
            <a:spLocks noGrp="1" noChangeArrowheads="1"/>
          </p:cNvSpPr>
          <p:nvPr>
            <p:ph type="body" idx="1"/>
          </p:nvPr>
        </p:nvSpPr>
        <p:spPr>
          <a:xfrm>
            <a:off x="933450" y="4406900"/>
            <a:ext cx="5126038" cy="4175125"/>
          </a:xfrm>
          <a:noFill/>
          <a:ln w="9525"/>
        </p:spPr>
        <p:txBody>
          <a:bodyPr lIns="91422" tIns="45711" rIns="91422" bIns="45711"/>
          <a:lstStyle/>
          <a:p>
            <a:endParaRPr lang="en-US" smtClean="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7"/>
          <p:cNvSpPr>
            <a:spLocks noGrp="1" noChangeArrowheads="1"/>
          </p:cNvSpPr>
          <p:nvPr>
            <p:ph type="sldNum" sz="quarter" idx="5"/>
          </p:nvPr>
        </p:nvSpPr>
        <p:spPr>
          <a:noFill/>
        </p:spPr>
        <p:txBody>
          <a:bodyPr/>
          <a:lstStyle/>
          <a:p>
            <a:fld id="{2DADB6B6-B74B-4045-A7F3-0E09EC2C3401}" type="slidenum">
              <a:rPr lang="en-US" smtClean="0">
                <a:latin typeface="Arial" pitchFamily="34" charset="0"/>
              </a:rPr>
              <a:pPr/>
              <a:t>28</a:t>
            </a:fld>
            <a:endParaRPr lang="en-US" smtClean="0">
              <a:latin typeface="Arial" pitchFamily="34" charset="0"/>
            </a:endParaRPr>
          </a:p>
        </p:txBody>
      </p:sp>
      <p:sp>
        <p:nvSpPr>
          <p:cNvPr id="246787" name="Rectangle 2"/>
          <p:cNvSpPr>
            <a:spLocks noGrp="1" noRot="1" noChangeAspect="1" noChangeArrowheads="1" noTextEdit="1"/>
          </p:cNvSpPr>
          <p:nvPr>
            <p:ph type="sldImg"/>
          </p:nvPr>
        </p:nvSpPr>
        <p:spPr>
          <a:xfrm>
            <a:off x="1179513" y="696913"/>
            <a:ext cx="4637087" cy="3478212"/>
          </a:xfrm>
          <a:ln/>
        </p:spPr>
      </p:sp>
      <p:sp>
        <p:nvSpPr>
          <p:cNvPr id="246788" name="Rectangle 3"/>
          <p:cNvSpPr>
            <a:spLocks noGrp="1" noChangeArrowheads="1"/>
          </p:cNvSpPr>
          <p:nvPr>
            <p:ph type="body" idx="1"/>
          </p:nvPr>
        </p:nvSpPr>
        <p:spPr>
          <a:xfrm>
            <a:off x="933450" y="4406900"/>
            <a:ext cx="5126038" cy="4175125"/>
          </a:xfrm>
          <a:noFill/>
          <a:ln w="9525"/>
        </p:spPr>
        <p:txBody>
          <a:bodyPr lIns="91422" tIns="45711" rIns="91422" bIns="45711"/>
          <a:lstStyle/>
          <a:p>
            <a:endParaRPr lang="en-US" smtClean="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p:spPr>
        <p:txBody>
          <a:bodyPr/>
          <a:lstStyle/>
          <a:p>
            <a:fld id="{FADB9000-B35F-48C1-BFA3-38CC627ADDCC}" type="slidenum">
              <a:rPr lang="en-US" smtClean="0">
                <a:latin typeface="Arial" pitchFamily="34" charset="0"/>
              </a:rPr>
              <a:pPr/>
              <a:t>29</a:t>
            </a:fld>
            <a:endParaRPr lang="en-US" smtClean="0">
              <a:latin typeface="Arial" pitchFamily="34" charset="0"/>
            </a:endParaRPr>
          </a:p>
        </p:txBody>
      </p:sp>
      <p:sp>
        <p:nvSpPr>
          <p:cNvPr id="247811" name="Rectangle 2"/>
          <p:cNvSpPr>
            <a:spLocks noGrp="1" noRot="1" noChangeAspect="1" noChangeArrowheads="1" noTextEdit="1"/>
          </p:cNvSpPr>
          <p:nvPr>
            <p:ph type="sldImg"/>
          </p:nvPr>
        </p:nvSpPr>
        <p:spPr>
          <a:xfrm>
            <a:off x="1179513" y="696913"/>
            <a:ext cx="4637087" cy="3478212"/>
          </a:xfrm>
          <a:ln/>
        </p:spPr>
      </p:sp>
      <p:sp>
        <p:nvSpPr>
          <p:cNvPr id="247812" name="Rectangle 3"/>
          <p:cNvSpPr>
            <a:spLocks noGrp="1" noChangeArrowheads="1"/>
          </p:cNvSpPr>
          <p:nvPr>
            <p:ph type="body" idx="1"/>
          </p:nvPr>
        </p:nvSpPr>
        <p:spPr>
          <a:xfrm>
            <a:off x="933450" y="4406900"/>
            <a:ext cx="5126038" cy="4175125"/>
          </a:xfrm>
          <a:noFill/>
          <a:ln w="9525"/>
        </p:spPr>
        <p:txBody>
          <a:bodyPr lIns="91422" tIns="45711" rIns="91422" bIns="45711"/>
          <a:lstStyle/>
          <a:p>
            <a:endParaRPr lang="en-U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p:spPr>
        <p:txBody>
          <a:bodyPr/>
          <a:lstStyle/>
          <a:p>
            <a:fld id="{F51DC3CF-B999-4A12-9703-45A293D6BCF5}" type="slidenum">
              <a:rPr lang="en-US" smtClean="0">
                <a:latin typeface="Arial" pitchFamily="34" charset="0"/>
              </a:rPr>
              <a:pPr/>
              <a:t>3</a:t>
            </a:fld>
            <a:endParaRPr lang="en-US" smtClean="0">
              <a:latin typeface="Arial" pitchFamily="34" charset="0"/>
            </a:endParaRPr>
          </a:p>
        </p:txBody>
      </p:sp>
      <p:sp>
        <p:nvSpPr>
          <p:cNvPr id="221187" name="Rectangle 2"/>
          <p:cNvSpPr>
            <a:spLocks noGrp="1" noRot="1" noChangeAspect="1" noChangeArrowheads="1" noTextEdit="1"/>
          </p:cNvSpPr>
          <p:nvPr>
            <p:ph type="sldImg"/>
          </p:nvPr>
        </p:nvSpPr>
        <p:spPr>
          <a:ln/>
        </p:spPr>
      </p:sp>
      <p:sp>
        <p:nvSpPr>
          <p:cNvPr id="221188"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p:spPr>
        <p:txBody>
          <a:bodyPr/>
          <a:lstStyle/>
          <a:p>
            <a:fld id="{BEBB8BD5-A0A6-472E-8C29-15443AD2A09B}" type="slidenum">
              <a:rPr lang="en-US" smtClean="0">
                <a:latin typeface="Arial" pitchFamily="34" charset="0"/>
              </a:rPr>
              <a:pPr/>
              <a:t>30</a:t>
            </a:fld>
            <a:endParaRPr lang="en-US" smtClean="0">
              <a:latin typeface="Arial" pitchFamily="34" charset="0"/>
            </a:endParaRPr>
          </a:p>
        </p:txBody>
      </p:sp>
      <p:sp>
        <p:nvSpPr>
          <p:cNvPr id="248835" name="Rectangle 2"/>
          <p:cNvSpPr>
            <a:spLocks noGrp="1" noRot="1" noChangeAspect="1" noChangeArrowheads="1" noTextEdit="1"/>
          </p:cNvSpPr>
          <p:nvPr>
            <p:ph type="sldImg"/>
          </p:nvPr>
        </p:nvSpPr>
        <p:spPr>
          <a:xfrm>
            <a:off x="1179513" y="696913"/>
            <a:ext cx="4637087" cy="3478212"/>
          </a:xfrm>
          <a:ln/>
        </p:spPr>
      </p:sp>
      <p:sp>
        <p:nvSpPr>
          <p:cNvPr id="248836" name="Rectangle 3"/>
          <p:cNvSpPr>
            <a:spLocks noGrp="1" noChangeArrowheads="1"/>
          </p:cNvSpPr>
          <p:nvPr>
            <p:ph type="body" idx="1"/>
          </p:nvPr>
        </p:nvSpPr>
        <p:spPr>
          <a:xfrm>
            <a:off x="933450" y="4406900"/>
            <a:ext cx="5126038" cy="4175125"/>
          </a:xfrm>
          <a:noFill/>
          <a:ln w="9525"/>
        </p:spPr>
        <p:txBody>
          <a:bodyPr lIns="91422" tIns="45711" rIns="91422" bIns="45711"/>
          <a:lstStyle/>
          <a:p>
            <a:endParaRPr lang="en-US" smtClean="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p:cNvSpPr>
            <a:spLocks noGrp="1" noChangeArrowheads="1"/>
          </p:cNvSpPr>
          <p:nvPr>
            <p:ph type="sldNum" sz="quarter" idx="5"/>
          </p:nvPr>
        </p:nvSpPr>
        <p:spPr>
          <a:noFill/>
        </p:spPr>
        <p:txBody>
          <a:bodyPr/>
          <a:lstStyle/>
          <a:p>
            <a:fld id="{51D80861-DD96-4099-BEA6-16159F15396C}" type="slidenum">
              <a:rPr lang="en-US" smtClean="0">
                <a:latin typeface="Arial" pitchFamily="34" charset="0"/>
              </a:rPr>
              <a:pPr/>
              <a:t>31</a:t>
            </a:fld>
            <a:endParaRPr lang="en-US" smtClean="0">
              <a:latin typeface="Arial" pitchFamily="34" charset="0"/>
            </a:endParaRPr>
          </a:p>
        </p:txBody>
      </p:sp>
      <p:sp>
        <p:nvSpPr>
          <p:cNvPr id="249859" name="Rectangle 2"/>
          <p:cNvSpPr>
            <a:spLocks noGrp="1" noRot="1" noChangeAspect="1" noChangeArrowheads="1" noTextEdit="1"/>
          </p:cNvSpPr>
          <p:nvPr>
            <p:ph type="sldImg"/>
          </p:nvPr>
        </p:nvSpPr>
        <p:spPr>
          <a:xfrm>
            <a:off x="1179513" y="696913"/>
            <a:ext cx="4637087" cy="3478212"/>
          </a:xfrm>
          <a:ln/>
        </p:spPr>
      </p:sp>
      <p:sp>
        <p:nvSpPr>
          <p:cNvPr id="249860" name="Rectangle 3"/>
          <p:cNvSpPr>
            <a:spLocks noGrp="1" noChangeArrowheads="1"/>
          </p:cNvSpPr>
          <p:nvPr>
            <p:ph type="body" idx="1"/>
          </p:nvPr>
        </p:nvSpPr>
        <p:spPr>
          <a:xfrm>
            <a:off x="933450" y="4406900"/>
            <a:ext cx="5126038" cy="4175125"/>
          </a:xfrm>
          <a:noFill/>
          <a:ln w="9525"/>
        </p:spPr>
        <p:txBody>
          <a:bodyPr lIns="91422" tIns="45711" rIns="91422" bIns="45711"/>
          <a:lstStyle/>
          <a:p>
            <a:endParaRPr lang="en-US" smtClean="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p:spPr>
        <p:txBody>
          <a:bodyPr/>
          <a:lstStyle/>
          <a:p>
            <a:fld id="{71386AA4-A78C-4C59-A390-FEFBBBEBBF3E}" type="slidenum">
              <a:rPr lang="en-US" smtClean="0">
                <a:latin typeface="Arial" pitchFamily="34" charset="0"/>
              </a:rPr>
              <a:pPr/>
              <a:t>32</a:t>
            </a:fld>
            <a:endParaRPr lang="en-US" smtClean="0">
              <a:latin typeface="Arial" pitchFamily="34" charset="0"/>
            </a:endParaRPr>
          </a:p>
        </p:txBody>
      </p:sp>
      <p:sp>
        <p:nvSpPr>
          <p:cNvPr id="250883" name="Rectangle 2"/>
          <p:cNvSpPr>
            <a:spLocks noGrp="1" noRot="1" noChangeAspect="1" noChangeArrowheads="1" noTextEdit="1"/>
          </p:cNvSpPr>
          <p:nvPr>
            <p:ph type="sldImg"/>
          </p:nvPr>
        </p:nvSpPr>
        <p:spPr>
          <a:ln/>
        </p:spPr>
      </p:sp>
      <p:sp>
        <p:nvSpPr>
          <p:cNvPr id="250884"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p:spPr>
        <p:txBody>
          <a:bodyPr/>
          <a:lstStyle/>
          <a:p>
            <a:fld id="{A2996C73-CCF6-4A6E-8F58-C65BA37F6689}" type="slidenum">
              <a:rPr lang="en-US" smtClean="0">
                <a:latin typeface="Arial" pitchFamily="34" charset="0"/>
              </a:rPr>
              <a:pPr/>
              <a:t>33</a:t>
            </a:fld>
            <a:endParaRPr lang="en-US" smtClean="0">
              <a:latin typeface="Arial" pitchFamily="34" charset="0"/>
            </a:endParaRPr>
          </a:p>
        </p:txBody>
      </p:sp>
      <p:sp>
        <p:nvSpPr>
          <p:cNvPr id="251907" name="Rectangle 2"/>
          <p:cNvSpPr>
            <a:spLocks noGrp="1" noRot="1" noChangeAspect="1" noChangeArrowheads="1" noTextEdit="1"/>
          </p:cNvSpPr>
          <p:nvPr>
            <p:ph type="sldImg"/>
          </p:nvPr>
        </p:nvSpPr>
        <p:spPr>
          <a:ln/>
        </p:spPr>
      </p:sp>
      <p:sp>
        <p:nvSpPr>
          <p:cNvPr id="251908"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7"/>
          <p:cNvSpPr>
            <a:spLocks noGrp="1" noChangeArrowheads="1"/>
          </p:cNvSpPr>
          <p:nvPr>
            <p:ph type="sldNum" sz="quarter" idx="5"/>
          </p:nvPr>
        </p:nvSpPr>
        <p:spPr>
          <a:noFill/>
        </p:spPr>
        <p:txBody>
          <a:bodyPr/>
          <a:lstStyle/>
          <a:p>
            <a:fld id="{C9056F23-2BA7-42DB-B967-8345081CCAD9}" type="slidenum">
              <a:rPr lang="en-US" smtClean="0">
                <a:latin typeface="Arial" pitchFamily="34" charset="0"/>
              </a:rPr>
              <a:pPr/>
              <a:t>34</a:t>
            </a:fld>
            <a:endParaRPr lang="en-US" smtClean="0">
              <a:latin typeface="Arial" pitchFamily="34" charset="0"/>
            </a:endParaRPr>
          </a:p>
        </p:txBody>
      </p:sp>
      <p:sp>
        <p:nvSpPr>
          <p:cNvPr id="252931" name="Rectangle 2"/>
          <p:cNvSpPr>
            <a:spLocks noGrp="1" noRot="1" noChangeAspect="1" noChangeArrowheads="1" noTextEdit="1"/>
          </p:cNvSpPr>
          <p:nvPr>
            <p:ph type="sldImg"/>
          </p:nvPr>
        </p:nvSpPr>
        <p:spPr>
          <a:ln/>
        </p:spPr>
      </p:sp>
      <p:sp>
        <p:nvSpPr>
          <p:cNvPr id="252932"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7"/>
          <p:cNvSpPr>
            <a:spLocks noGrp="1" noChangeArrowheads="1"/>
          </p:cNvSpPr>
          <p:nvPr>
            <p:ph type="sldNum" sz="quarter" idx="5"/>
          </p:nvPr>
        </p:nvSpPr>
        <p:spPr>
          <a:noFill/>
        </p:spPr>
        <p:txBody>
          <a:bodyPr/>
          <a:lstStyle/>
          <a:p>
            <a:fld id="{692C1DD2-E2C8-43F5-81CC-18A307E92516}" type="slidenum">
              <a:rPr lang="en-US" smtClean="0">
                <a:latin typeface="Arial" pitchFamily="34" charset="0"/>
              </a:rPr>
              <a:pPr/>
              <a:t>35</a:t>
            </a:fld>
            <a:endParaRPr lang="en-US" smtClean="0">
              <a:latin typeface="Arial" pitchFamily="34" charset="0"/>
            </a:endParaRPr>
          </a:p>
        </p:txBody>
      </p:sp>
      <p:sp>
        <p:nvSpPr>
          <p:cNvPr id="253955" name="Rectangle 2"/>
          <p:cNvSpPr>
            <a:spLocks noGrp="1" noRot="1" noChangeAspect="1" noChangeArrowheads="1" noTextEdit="1"/>
          </p:cNvSpPr>
          <p:nvPr>
            <p:ph type="sldImg"/>
          </p:nvPr>
        </p:nvSpPr>
        <p:spPr>
          <a:ln/>
        </p:spPr>
      </p:sp>
      <p:sp>
        <p:nvSpPr>
          <p:cNvPr id="253956"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7"/>
          <p:cNvSpPr>
            <a:spLocks noGrp="1" noChangeArrowheads="1"/>
          </p:cNvSpPr>
          <p:nvPr>
            <p:ph type="sldNum" sz="quarter" idx="5"/>
          </p:nvPr>
        </p:nvSpPr>
        <p:spPr>
          <a:noFill/>
        </p:spPr>
        <p:txBody>
          <a:bodyPr/>
          <a:lstStyle/>
          <a:p>
            <a:fld id="{E7EA9375-EB6A-4AA3-823A-9C9D862112D4}" type="slidenum">
              <a:rPr lang="en-US" smtClean="0">
                <a:latin typeface="Arial" pitchFamily="34" charset="0"/>
              </a:rPr>
              <a:pPr/>
              <a:t>36</a:t>
            </a:fld>
            <a:endParaRPr lang="en-US" smtClean="0">
              <a:latin typeface="Arial" pitchFamily="34" charset="0"/>
            </a:endParaRPr>
          </a:p>
        </p:txBody>
      </p:sp>
      <p:sp>
        <p:nvSpPr>
          <p:cNvPr id="254979" name="Rectangle 2"/>
          <p:cNvSpPr>
            <a:spLocks noGrp="1" noRot="1" noChangeAspect="1" noChangeArrowheads="1" noTextEdit="1"/>
          </p:cNvSpPr>
          <p:nvPr>
            <p:ph type="sldImg"/>
          </p:nvPr>
        </p:nvSpPr>
        <p:spPr>
          <a:ln/>
        </p:spPr>
      </p:sp>
      <p:sp>
        <p:nvSpPr>
          <p:cNvPr id="254980"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p:cNvSpPr>
            <a:spLocks noGrp="1" noChangeArrowheads="1"/>
          </p:cNvSpPr>
          <p:nvPr>
            <p:ph type="sldNum" sz="quarter" idx="5"/>
          </p:nvPr>
        </p:nvSpPr>
        <p:spPr>
          <a:noFill/>
        </p:spPr>
        <p:txBody>
          <a:bodyPr/>
          <a:lstStyle/>
          <a:p>
            <a:fld id="{CFD43E7C-DF9E-4DD8-877C-C36317281143}" type="slidenum">
              <a:rPr lang="en-US" smtClean="0">
                <a:latin typeface="Arial" pitchFamily="34" charset="0"/>
              </a:rPr>
              <a:pPr/>
              <a:t>37</a:t>
            </a:fld>
            <a:endParaRPr lang="en-US" smtClean="0">
              <a:latin typeface="Arial" pitchFamily="34" charset="0"/>
            </a:endParaRPr>
          </a:p>
        </p:txBody>
      </p:sp>
      <p:sp>
        <p:nvSpPr>
          <p:cNvPr id="256003" name="Rectangle 2"/>
          <p:cNvSpPr>
            <a:spLocks noGrp="1" noRot="1" noChangeAspect="1" noChangeArrowheads="1" noTextEdit="1"/>
          </p:cNvSpPr>
          <p:nvPr>
            <p:ph type="sldImg"/>
          </p:nvPr>
        </p:nvSpPr>
        <p:spPr>
          <a:ln/>
        </p:spPr>
      </p:sp>
      <p:sp>
        <p:nvSpPr>
          <p:cNvPr id="256004"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7"/>
          <p:cNvSpPr>
            <a:spLocks noGrp="1" noChangeArrowheads="1"/>
          </p:cNvSpPr>
          <p:nvPr>
            <p:ph type="sldNum" sz="quarter" idx="5"/>
          </p:nvPr>
        </p:nvSpPr>
        <p:spPr>
          <a:noFill/>
        </p:spPr>
        <p:txBody>
          <a:bodyPr/>
          <a:lstStyle/>
          <a:p>
            <a:fld id="{05925193-6737-4AC1-9604-76EB3E88EF23}" type="slidenum">
              <a:rPr lang="en-US" smtClean="0">
                <a:latin typeface="Arial" pitchFamily="34" charset="0"/>
              </a:rPr>
              <a:pPr/>
              <a:t>38</a:t>
            </a:fld>
            <a:endParaRPr lang="en-US" smtClean="0">
              <a:latin typeface="Arial" pitchFamily="34" charset="0"/>
            </a:endParaRPr>
          </a:p>
        </p:txBody>
      </p:sp>
      <p:sp>
        <p:nvSpPr>
          <p:cNvPr id="257027" name="Rectangle 2"/>
          <p:cNvSpPr>
            <a:spLocks noGrp="1" noRot="1" noChangeAspect="1" noChangeArrowheads="1" noTextEdit="1"/>
          </p:cNvSpPr>
          <p:nvPr>
            <p:ph type="sldImg"/>
          </p:nvPr>
        </p:nvSpPr>
        <p:spPr>
          <a:ln/>
        </p:spPr>
      </p:sp>
      <p:sp>
        <p:nvSpPr>
          <p:cNvPr id="257028"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p:spPr>
        <p:txBody>
          <a:bodyPr/>
          <a:lstStyle/>
          <a:p>
            <a:fld id="{774C5D15-8181-485C-B21D-B4911D65A21F}" type="slidenum">
              <a:rPr lang="en-US" smtClean="0">
                <a:latin typeface="Arial" pitchFamily="34" charset="0"/>
              </a:rPr>
              <a:pPr/>
              <a:t>39</a:t>
            </a:fld>
            <a:endParaRPr lang="en-US" smtClean="0">
              <a:latin typeface="Arial" pitchFamily="34" charset="0"/>
            </a:endParaRPr>
          </a:p>
        </p:txBody>
      </p:sp>
      <p:sp>
        <p:nvSpPr>
          <p:cNvPr id="258051" name="Rectangle 2"/>
          <p:cNvSpPr>
            <a:spLocks noGrp="1" noRot="1" noChangeAspect="1" noChangeArrowheads="1" noTextEdit="1"/>
          </p:cNvSpPr>
          <p:nvPr>
            <p:ph type="sldImg"/>
          </p:nvPr>
        </p:nvSpPr>
        <p:spPr>
          <a:ln/>
        </p:spPr>
      </p:sp>
      <p:sp>
        <p:nvSpPr>
          <p:cNvPr id="258052"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p:spPr>
        <p:txBody>
          <a:bodyPr/>
          <a:lstStyle/>
          <a:p>
            <a:fld id="{6E85D8AF-7B76-4305-A2F8-B60452017971}" type="slidenum">
              <a:rPr lang="en-US" smtClean="0">
                <a:latin typeface="Arial" pitchFamily="34" charset="0"/>
              </a:rPr>
              <a:pPr/>
              <a:t>4</a:t>
            </a:fld>
            <a:endParaRPr lang="en-US" smtClean="0">
              <a:latin typeface="Arial" pitchFamily="34" charset="0"/>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7"/>
          <p:cNvSpPr>
            <a:spLocks noGrp="1" noChangeArrowheads="1"/>
          </p:cNvSpPr>
          <p:nvPr>
            <p:ph type="sldNum" sz="quarter" idx="5"/>
          </p:nvPr>
        </p:nvSpPr>
        <p:spPr>
          <a:noFill/>
        </p:spPr>
        <p:txBody>
          <a:bodyPr/>
          <a:lstStyle/>
          <a:p>
            <a:fld id="{17E28BED-12AC-4FD1-95A4-A8BE3666B404}" type="slidenum">
              <a:rPr lang="en-US" smtClean="0">
                <a:latin typeface="Arial" pitchFamily="34" charset="0"/>
              </a:rPr>
              <a:pPr/>
              <a:t>40</a:t>
            </a:fld>
            <a:endParaRPr lang="en-US" smtClean="0">
              <a:latin typeface="Arial" pitchFamily="34" charset="0"/>
            </a:endParaRPr>
          </a:p>
        </p:txBody>
      </p:sp>
      <p:sp>
        <p:nvSpPr>
          <p:cNvPr id="259075" name="Rectangle 2"/>
          <p:cNvSpPr>
            <a:spLocks noGrp="1" noRot="1" noChangeAspect="1" noChangeArrowheads="1" noTextEdit="1"/>
          </p:cNvSpPr>
          <p:nvPr>
            <p:ph type="sldImg"/>
          </p:nvPr>
        </p:nvSpPr>
        <p:spPr>
          <a:xfrm>
            <a:off x="1179513" y="696913"/>
            <a:ext cx="4638675" cy="3478212"/>
          </a:xfrm>
          <a:ln/>
        </p:spPr>
      </p:sp>
      <p:sp>
        <p:nvSpPr>
          <p:cNvPr id="259076" name="Rectangle 3"/>
          <p:cNvSpPr>
            <a:spLocks noGrp="1" noChangeArrowheads="1"/>
          </p:cNvSpPr>
          <p:nvPr>
            <p:ph type="body" idx="1"/>
          </p:nvPr>
        </p:nvSpPr>
        <p:spPr>
          <a:xfrm>
            <a:off x="933450" y="4406900"/>
            <a:ext cx="5126038" cy="4175125"/>
          </a:xfrm>
          <a:noFill/>
          <a:ln w="9525"/>
        </p:spPr>
        <p:txBody>
          <a:bodyPr lIns="91422" tIns="45711" rIns="91422" bIns="45711"/>
          <a:lstStyle/>
          <a:p>
            <a:endParaRPr lang="en-US" smtClean="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p:spPr>
        <p:txBody>
          <a:bodyPr/>
          <a:lstStyle/>
          <a:p>
            <a:fld id="{1CF0A95F-22AA-4ACB-B869-4261177620E2}" type="slidenum">
              <a:rPr lang="en-US" smtClean="0">
                <a:latin typeface="Arial" pitchFamily="34" charset="0"/>
              </a:rPr>
              <a:pPr/>
              <a:t>41</a:t>
            </a:fld>
            <a:endParaRPr lang="en-US" smtClean="0">
              <a:latin typeface="Arial" pitchFamily="34" charset="0"/>
            </a:endParaRPr>
          </a:p>
        </p:txBody>
      </p:sp>
      <p:sp>
        <p:nvSpPr>
          <p:cNvPr id="260099" name="Rectangle 2"/>
          <p:cNvSpPr>
            <a:spLocks noGrp="1" noRot="1" noChangeAspect="1" noChangeArrowheads="1" noTextEdit="1"/>
          </p:cNvSpPr>
          <p:nvPr>
            <p:ph type="sldImg"/>
          </p:nvPr>
        </p:nvSpPr>
        <p:spPr>
          <a:xfrm>
            <a:off x="1179513" y="696913"/>
            <a:ext cx="4638675" cy="3478212"/>
          </a:xfrm>
          <a:ln/>
        </p:spPr>
      </p:sp>
      <p:sp>
        <p:nvSpPr>
          <p:cNvPr id="260100" name="Rectangle 3"/>
          <p:cNvSpPr>
            <a:spLocks noGrp="1" noChangeArrowheads="1"/>
          </p:cNvSpPr>
          <p:nvPr>
            <p:ph type="body" idx="1"/>
          </p:nvPr>
        </p:nvSpPr>
        <p:spPr>
          <a:xfrm>
            <a:off x="933450" y="4406900"/>
            <a:ext cx="5126038" cy="4175125"/>
          </a:xfrm>
          <a:noFill/>
          <a:ln w="9525"/>
        </p:spPr>
        <p:txBody>
          <a:bodyPr lIns="91422" tIns="45711" rIns="91422" bIns="45711"/>
          <a:lstStyle/>
          <a:p>
            <a:endParaRPr lang="en-US" smtClean="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p:cNvSpPr>
            <a:spLocks noGrp="1" noChangeArrowheads="1"/>
          </p:cNvSpPr>
          <p:nvPr>
            <p:ph type="sldNum" sz="quarter" idx="5"/>
          </p:nvPr>
        </p:nvSpPr>
        <p:spPr>
          <a:noFill/>
        </p:spPr>
        <p:txBody>
          <a:bodyPr/>
          <a:lstStyle/>
          <a:p>
            <a:fld id="{F8A3A7CD-118D-4E3C-A5E6-9CB228286403}" type="slidenum">
              <a:rPr lang="en-US" smtClean="0">
                <a:latin typeface="Arial" pitchFamily="34" charset="0"/>
              </a:rPr>
              <a:pPr/>
              <a:t>42</a:t>
            </a:fld>
            <a:endParaRPr lang="en-US" smtClean="0">
              <a:latin typeface="Arial" pitchFamily="34" charset="0"/>
            </a:endParaRPr>
          </a:p>
        </p:txBody>
      </p:sp>
      <p:sp>
        <p:nvSpPr>
          <p:cNvPr id="261123" name="Rectangle 2"/>
          <p:cNvSpPr>
            <a:spLocks noGrp="1" noRot="1" noChangeAspect="1" noChangeArrowheads="1" noTextEdit="1"/>
          </p:cNvSpPr>
          <p:nvPr>
            <p:ph type="sldImg"/>
          </p:nvPr>
        </p:nvSpPr>
        <p:spPr>
          <a:ln/>
        </p:spPr>
      </p:sp>
      <p:sp>
        <p:nvSpPr>
          <p:cNvPr id="261124"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p:spPr>
        <p:txBody>
          <a:bodyPr/>
          <a:lstStyle/>
          <a:p>
            <a:fld id="{EAD6A8F7-7F81-478F-9483-7D8A84A1107A}" type="slidenum">
              <a:rPr lang="en-US" smtClean="0">
                <a:latin typeface="Arial" pitchFamily="34" charset="0"/>
              </a:rPr>
              <a:pPr/>
              <a:t>43</a:t>
            </a:fld>
            <a:endParaRPr lang="en-US" smtClean="0">
              <a:latin typeface="Arial" pitchFamily="34" charset="0"/>
            </a:endParaRPr>
          </a:p>
        </p:txBody>
      </p:sp>
      <p:sp>
        <p:nvSpPr>
          <p:cNvPr id="262147" name="Rectangle 2"/>
          <p:cNvSpPr>
            <a:spLocks noGrp="1" noRot="1" noChangeAspect="1" noChangeArrowheads="1" noTextEdit="1"/>
          </p:cNvSpPr>
          <p:nvPr>
            <p:ph type="sldImg"/>
          </p:nvPr>
        </p:nvSpPr>
        <p:spPr>
          <a:ln/>
        </p:spPr>
      </p:sp>
      <p:sp>
        <p:nvSpPr>
          <p:cNvPr id="262148"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7"/>
          <p:cNvSpPr>
            <a:spLocks noGrp="1" noChangeArrowheads="1"/>
          </p:cNvSpPr>
          <p:nvPr>
            <p:ph type="sldNum" sz="quarter" idx="5"/>
          </p:nvPr>
        </p:nvSpPr>
        <p:spPr>
          <a:noFill/>
        </p:spPr>
        <p:txBody>
          <a:bodyPr/>
          <a:lstStyle/>
          <a:p>
            <a:fld id="{F14F8DAC-8018-492A-88A3-9C51F2C5C40A}" type="slidenum">
              <a:rPr lang="en-US" smtClean="0">
                <a:latin typeface="Arial" pitchFamily="34" charset="0"/>
              </a:rPr>
              <a:pPr/>
              <a:t>44</a:t>
            </a:fld>
            <a:endParaRPr lang="en-US" smtClean="0">
              <a:latin typeface="Arial" pitchFamily="34" charset="0"/>
            </a:endParaRPr>
          </a:p>
        </p:txBody>
      </p:sp>
      <p:sp>
        <p:nvSpPr>
          <p:cNvPr id="263171" name="Rectangle 2"/>
          <p:cNvSpPr>
            <a:spLocks noGrp="1" noRot="1" noChangeAspect="1" noChangeArrowheads="1" noTextEdit="1"/>
          </p:cNvSpPr>
          <p:nvPr>
            <p:ph type="sldImg"/>
          </p:nvPr>
        </p:nvSpPr>
        <p:spPr>
          <a:ln/>
        </p:spPr>
      </p:sp>
      <p:sp>
        <p:nvSpPr>
          <p:cNvPr id="263172" name="Rectangle 3"/>
          <p:cNvSpPr>
            <a:spLocks noGrp="1" noChangeArrowheads="1"/>
          </p:cNvSpPr>
          <p:nvPr>
            <p:ph type="body" idx="1"/>
          </p:nvPr>
        </p:nvSpPr>
        <p:spPr>
          <a:noFill/>
          <a:ln w="9525"/>
        </p:spPr>
        <p:txBody>
          <a:bodyPr/>
          <a:lstStyle/>
          <a:p>
            <a:pPr>
              <a:spcBef>
                <a:spcPct val="0"/>
              </a:spcBef>
              <a:buClr>
                <a:schemeClr val="tx1"/>
              </a:buClr>
              <a:buFontTx/>
              <a:buChar char="•"/>
            </a:pPr>
            <a:endParaRPr lang="en-US" sz="2000" smtClean="0">
              <a:latin typeface="Arial" pitchFamily="34"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p:spPr>
        <p:txBody>
          <a:bodyPr/>
          <a:lstStyle/>
          <a:p>
            <a:fld id="{EF0AFF65-9E04-47FF-9714-5251E1510938}" type="slidenum">
              <a:rPr lang="en-US" smtClean="0">
                <a:latin typeface="Arial" pitchFamily="34" charset="0"/>
              </a:rPr>
              <a:pPr/>
              <a:t>45</a:t>
            </a:fld>
            <a:endParaRPr lang="en-US" smtClean="0">
              <a:latin typeface="Arial" pitchFamily="34" charset="0"/>
            </a:endParaRPr>
          </a:p>
        </p:txBody>
      </p:sp>
      <p:sp>
        <p:nvSpPr>
          <p:cNvPr id="264195" name="Rectangle 2"/>
          <p:cNvSpPr>
            <a:spLocks noGrp="1" noRot="1" noChangeAspect="1" noChangeArrowheads="1" noTextEdit="1"/>
          </p:cNvSpPr>
          <p:nvPr>
            <p:ph type="sldImg"/>
          </p:nvPr>
        </p:nvSpPr>
        <p:spPr>
          <a:ln/>
        </p:spPr>
      </p:sp>
      <p:sp>
        <p:nvSpPr>
          <p:cNvPr id="264196" name="Rectangle 3"/>
          <p:cNvSpPr>
            <a:spLocks noGrp="1" noChangeArrowheads="1"/>
          </p:cNvSpPr>
          <p:nvPr>
            <p:ph type="body" idx="1"/>
          </p:nvPr>
        </p:nvSpPr>
        <p:spPr>
          <a:noFill/>
          <a:ln w="9525"/>
        </p:spPr>
        <p:txBody>
          <a:bodyPr/>
          <a:lstStyle/>
          <a:p>
            <a:pPr>
              <a:spcBef>
                <a:spcPct val="0"/>
              </a:spcBef>
              <a:buClr>
                <a:schemeClr val="tx1"/>
              </a:buClr>
              <a:buFontTx/>
              <a:buChar char="•"/>
            </a:pPr>
            <a:endParaRPr lang="en-US" sz="2000" smtClean="0">
              <a:latin typeface="Arial" pitchFamily="34"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7"/>
          <p:cNvSpPr>
            <a:spLocks noGrp="1" noChangeArrowheads="1"/>
          </p:cNvSpPr>
          <p:nvPr>
            <p:ph type="sldNum" sz="quarter" idx="5"/>
          </p:nvPr>
        </p:nvSpPr>
        <p:spPr>
          <a:noFill/>
        </p:spPr>
        <p:txBody>
          <a:bodyPr/>
          <a:lstStyle/>
          <a:p>
            <a:fld id="{D316A4B4-2393-4E38-A71A-13525C17EA4C}" type="slidenum">
              <a:rPr lang="en-US" smtClean="0">
                <a:latin typeface="Arial" pitchFamily="34" charset="0"/>
              </a:rPr>
              <a:pPr/>
              <a:t>46</a:t>
            </a:fld>
            <a:endParaRPr lang="en-US" smtClean="0">
              <a:latin typeface="Arial" pitchFamily="34" charset="0"/>
            </a:endParaRPr>
          </a:p>
        </p:txBody>
      </p:sp>
      <p:sp>
        <p:nvSpPr>
          <p:cNvPr id="265219" name="Rectangle 2"/>
          <p:cNvSpPr>
            <a:spLocks noGrp="1" noRot="1" noChangeAspect="1" noChangeArrowheads="1" noTextEdit="1"/>
          </p:cNvSpPr>
          <p:nvPr>
            <p:ph type="sldImg"/>
          </p:nvPr>
        </p:nvSpPr>
        <p:spPr>
          <a:ln/>
        </p:spPr>
      </p:sp>
      <p:sp>
        <p:nvSpPr>
          <p:cNvPr id="265220"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p:cNvSpPr>
            <a:spLocks noGrp="1" noChangeArrowheads="1"/>
          </p:cNvSpPr>
          <p:nvPr>
            <p:ph type="sldNum" sz="quarter" idx="5"/>
          </p:nvPr>
        </p:nvSpPr>
        <p:spPr>
          <a:noFill/>
        </p:spPr>
        <p:txBody>
          <a:bodyPr/>
          <a:lstStyle/>
          <a:p>
            <a:fld id="{C0567907-74E7-4A65-9C16-ACE67E8BB7B2}" type="slidenum">
              <a:rPr lang="en-US" smtClean="0">
                <a:latin typeface="Arial" pitchFamily="34" charset="0"/>
              </a:rPr>
              <a:pPr/>
              <a:t>47</a:t>
            </a:fld>
            <a:endParaRPr lang="en-US" smtClean="0">
              <a:latin typeface="Arial" pitchFamily="34" charset="0"/>
            </a:endParaRPr>
          </a:p>
        </p:txBody>
      </p:sp>
      <p:sp>
        <p:nvSpPr>
          <p:cNvPr id="266243" name="Rectangle 2"/>
          <p:cNvSpPr>
            <a:spLocks noGrp="1" noRot="1" noChangeAspect="1" noChangeArrowheads="1" noTextEdit="1"/>
          </p:cNvSpPr>
          <p:nvPr>
            <p:ph type="sldImg"/>
          </p:nvPr>
        </p:nvSpPr>
        <p:spPr>
          <a:ln/>
        </p:spPr>
      </p:sp>
      <p:sp>
        <p:nvSpPr>
          <p:cNvPr id="266244"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7"/>
          <p:cNvSpPr>
            <a:spLocks noGrp="1" noChangeArrowheads="1"/>
          </p:cNvSpPr>
          <p:nvPr>
            <p:ph type="sldNum" sz="quarter" idx="5"/>
          </p:nvPr>
        </p:nvSpPr>
        <p:spPr>
          <a:noFill/>
        </p:spPr>
        <p:txBody>
          <a:bodyPr/>
          <a:lstStyle/>
          <a:p>
            <a:fld id="{30E42C42-E754-4786-9D70-C9E934E0732C}" type="slidenum">
              <a:rPr lang="en-US" smtClean="0">
                <a:latin typeface="Arial" pitchFamily="34" charset="0"/>
              </a:rPr>
              <a:pPr/>
              <a:t>48</a:t>
            </a:fld>
            <a:endParaRPr lang="en-US" smtClean="0">
              <a:latin typeface="Arial" pitchFamily="34" charset="0"/>
            </a:endParaRPr>
          </a:p>
        </p:txBody>
      </p:sp>
      <p:sp>
        <p:nvSpPr>
          <p:cNvPr id="267267" name="Rectangle 2"/>
          <p:cNvSpPr>
            <a:spLocks noGrp="1" noRot="1" noChangeAspect="1" noChangeArrowheads="1" noTextEdit="1"/>
          </p:cNvSpPr>
          <p:nvPr>
            <p:ph type="sldImg"/>
          </p:nvPr>
        </p:nvSpPr>
        <p:spPr>
          <a:ln/>
        </p:spPr>
      </p:sp>
      <p:sp>
        <p:nvSpPr>
          <p:cNvPr id="267268"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p:cNvSpPr>
            <a:spLocks noGrp="1" noChangeArrowheads="1"/>
          </p:cNvSpPr>
          <p:nvPr>
            <p:ph type="sldNum" sz="quarter" idx="5"/>
          </p:nvPr>
        </p:nvSpPr>
        <p:spPr>
          <a:noFill/>
        </p:spPr>
        <p:txBody>
          <a:bodyPr/>
          <a:lstStyle/>
          <a:p>
            <a:fld id="{BD0BD772-39FE-44EC-88AE-64AAE9F3C684}" type="slidenum">
              <a:rPr lang="en-US" smtClean="0">
                <a:latin typeface="Arial" pitchFamily="34" charset="0"/>
              </a:rPr>
              <a:pPr/>
              <a:t>49</a:t>
            </a:fld>
            <a:endParaRPr lang="en-US" smtClean="0">
              <a:latin typeface="Arial" pitchFamily="34" charset="0"/>
            </a:endParaRPr>
          </a:p>
        </p:txBody>
      </p:sp>
      <p:sp>
        <p:nvSpPr>
          <p:cNvPr id="268291" name="Rectangle 2"/>
          <p:cNvSpPr>
            <a:spLocks noGrp="1" noRot="1" noChangeAspect="1" noChangeArrowheads="1" noTextEdit="1"/>
          </p:cNvSpPr>
          <p:nvPr>
            <p:ph type="sldImg"/>
          </p:nvPr>
        </p:nvSpPr>
        <p:spPr>
          <a:ln/>
        </p:spPr>
      </p:sp>
      <p:sp>
        <p:nvSpPr>
          <p:cNvPr id="268292"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p:spPr>
        <p:txBody>
          <a:bodyPr/>
          <a:lstStyle/>
          <a:p>
            <a:fld id="{A9D82F79-881B-4B84-B04B-AA3E6EC35908}" type="slidenum">
              <a:rPr lang="en-US" smtClean="0">
                <a:latin typeface="Arial" pitchFamily="34" charset="0"/>
              </a:rPr>
              <a:pPr/>
              <a:t>5</a:t>
            </a:fld>
            <a:endParaRPr lang="en-US" smtClean="0">
              <a:latin typeface="Arial" pitchFamily="34" charset="0"/>
            </a:endParaRPr>
          </a:p>
        </p:txBody>
      </p:sp>
      <p:sp>
        <p:nvSpPr>
          <p:cNvPr id="223235" name="Rectangle 2"/>
          <p:cNvSpPr>
            <a:spLocks noGrp="1" noRot="1" noChangeAspect="1" noChangeArrowheads="1" noTextEdit="1"/>
          </p:cNvSpPr>
          <p:nvPr>
            <p:ph type="sldImg"/>
          </p:nvPr>
        </p:nvSpPr>
        <p:spPr>
          <a:ln/>
        </p:spPr>
      </p:sp>
      <p:sp>
        <p:nvSpPr>
          <p:cNvPr id="223236"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p:cNvSpPr>
            <a:spLocks noGrp="1" noChangeArrowheads="1"/>
          </p:cNvSpPr>
          <p:nvPr>
            <p:ph type="sldNum" sz="quarter" idx="5"/>
          </p:nvPr>
        </p:nvSpPr>
        <p:spPr>
          <a:noFill/>
        </p:spPr>
        <p:txBody>
          <a:bodyPr/>
          <a:lstStyle/>
          <a:p>
            <a:fld id="{02937C6C-6063-42AA-9E9A-FEA6BA49375E}" type="slidenum">
              <a:rPr lang="en-US" smtClean="0">
                <a:latin typeface="Arial" pitchFamily="34" charset="0"/>
              </a:rPr>
              <a:pPr/>
              <a:t>50</a:t>
            </a:fld>
            <a:endParaRPr lang="en-US" smtClean="0">
              <a:latin typeface="Arial" pitchFamily="34" charset="0"/>
            </a:endParaRPr>
          </a:p>
        </p:txBody>
      </p:sp>
      <p:sp>
        <p:nvSpPr>
          <p:cNvPr id="269315" name="Rectangle 2"/>
          <p:cNvSpPr>
            <a:spLocks noGrp="1" noRot="1" noChangeAspect="1" noChangeArrowheads="1" noTextEdit="1"/>
          </p:cNvSpPr>
          <p:nvPr>
            <p:ph type="sldImg"/>
          </p:nvPr>
        </p:nvSpPr>
        <p:spPr>
          <a:ln/>
        </p:spPr>
      </p:sp>
      <p:sp>
        <p:nvSpPr>
          <p:cNvPr id="269316"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p:cNvSpPr>
            <a:spLocks noGrp="1" noChangeArrowheads="1"/>
          </p:cNvSpPr>
          <p:nvPr>
            <p:ph type="sldNum" sz="quarter" idx="5"/>
          </p:nvPr>
        </p:nvSpPr>
        <p:spPr>
          <a:noFill/>
        </p:spPr>
        <p:txBody>
          <a:bodyPr/>
          <a:lstStyle/>
          <a:p>
            <a:fld id="{6B27988E-58E1-4940-B335-951DC769BAAC}" type="slidenum">
              <a:rPr lang="en-US" smtClean="0">
                <a:latin typeface="Arial" pitchFamily="34" charset="0"/>
              </a:rPr>
              <a:pPr/>
              <a:t>51</a:t>
            </a:fld>
            <a:endParaRPr lang="en-US" smtClean="0">
              <a:latin typeface="Arial" pitchFamily="34" charset="0"/>
            </a:endParaRPr>
          </a:p>
        </p:txBody>
      </p:sp>
      <p:sp>
        <p:nvSpPr>
          <p:cNvPr id="270339" name="Rectangle 2"/>
          <p:cNvSpPr>
            <a:spLocks noGrp="1" noRot="1" noChangeAspect="1" noChangeArrowheads="1" noTextEdit="1"/>
          </p:cNvSpPr>
          <p:nvPr>
            <p:ph type="sldImg"/>
          </p:nvPr>
        </p:nvSpPr>
        <p:spPr>
          <a:ln/>
        </p:spPr>
      </p:sp>
      <p:sp>
        <p:nvSpPr>
          <p:cNvPr id="270340"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p:cNvSpPr>
            <a:spLocks noGrp="1" noChangeArrowheads="1"/>
          </p:cNvSpPr>
          <p:nvPr>
            <p:ph type="sldNum" sz="quarter" idx="5"/>
          </p:nvPr>
        </p:nvSpPr>
        <p:spPr>
          <a:noFill/>
        </p:spPr>
        <p:txBody>
          <a:bodyPr/>
          <a:lstStyle/>
          <a:p>
            <a:fld id="{B7F13EC5-D429-4C94-8262-F2D859C4F995}" type="slidenum">
              <a:rPr lang="en-US" smtClean="0">
                <a:latin typeface="Arial" pitchFamily="34" charset="0"/>
              </a:rPr>
              <a:pPr/>
              <a:t>52</a:t>
            </a:fld>
            <a:endParaRPr lang="en-US" smtClean="0">
              <a:latin typeface="Arial" pitchFamily="34" charset="0"/>
            </a:endParaRPr>
          </a:p>
        </p:txBody>
      </p:sp>
      <p:sp>
        <p:nvSpPr>
          <p:cNvPr id="271363" name="Rectangle 2"/>
          <p:cNvSpPr>
            <a:spLocks noGrp="1" noRot="1" noChangeAspect="1" noChangeArrowheads="1" noTextEdit="1"/>
          </p:cNvSpPr>
          <p:nvPr>
            <p:ph type="sldImg"/>
          </p:nvPr>
        </p:nvSpPr>
        <p:spPr>
          <a:xfrm>
            <a:off x="1176338" y="693738"/>
            <a:ext cx="4641850" cy="3481387"/>
          </a:xfrm>
          <a:ln/>
        </p:spPr>
      </p:sp>
      <p:sp>
        <p:nvSpPr>
          <p:cNvPr id="271364" name="Rectangle 3"/>
          <p:cNvSpPr>
            <a:spLocks noGrp="1" noChangeArrowheads="1"/>
          </p:cNvSpPr>
          <p:nvPr>
            <p:ph type="body" idx="1"/>
          </p:nvPr>
        </p:nvSpPr>
        <p:spPr>
          <a:xfrm>
            <a:off x="933450" y="4408488"/>
            <a:ext cx="5126038" cy="4176712"/>
          </a:xfrm>
          <a:noFill/>
          <a:ln w="9525"/>
        </p:spPr>
        <p:txBody>
          <a:bodyPr lIns="91679" tIns="45838" rIns="91679" bIns="45838"/>
          <a:lstStyle/>
          <a:p>
            <a:r>
              <a:rPr lang="en-US" sz="800" b="1" smtClean="0"/>
              <a:t>Key themes of this slide</a:t>
            </a:r>
          </a:p>
          <a:p>
            <a:pPr>
              <a:buFontTx/>
              <a:buChar char="•"/>
            </a:pPr>
            <a:r>
              <a:rPr lang="en-US" sz="800" smtClean="0"/>
              <a:t>Our initial R&amp;D goal in achieving the ARMS vision focused on developing the TAO Real-time CORBA foundation</a:t>
            </a:r>
          </a:p>
          <a:p>
            <a:pPr>
              <a:buFontTx/>
              <a:buChar char="•"/>
            </a:pPr>
            <a:r>
              <a:rPr lang="en-US" sz="800" smtClean="0"/>
              <a:t>TAO is a stellar example of DRE middleware that’s widely used both in research &amp; in industry.</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p:cNvSpPr>
            <a:spLocks noGrp="1" noChangeArrowheads="1"/>
          </p:cNvSpPr>
          <p:nvPr>
            <p:ph type="sldNum" sz="quarter" idx="5"/>
          </p:nvPr>
        </p:nvSpPr>
        <p:spPr>
          <a:noFill/>
        </p:spPr>
        <p:txBody>
          <a:bodyPr/>
          <a:lstStyle/>
          <a:p>
            <a:fld id="{8290453A-BB89-44DE-AD67-DAA7FEA892B5}" type="slidenum">
              <a:rPr lang="en-US" smtClean="0">
                <a:latin typeface="Arial" pitchFamily="34" charset="0"/>
              </a:rPr>
              <a:pPr/>
              <a:t>53</a:t>
            </a:fld>
            <a:endParaRPr lang="en-US" smtClean="0">
              <a:latin typeface="Arial" pitchFamily="34" charset="0"/>
            </a:endParaRPr>
          </a:p>
        </p:txBody>
      </p:sp>
      <p:sp>
        <p:nvSpPr>
          <p:cNvPr id="272387" name="Rectangle 2"/>
          <p:cNvSpPr>
            <a:spLocks noGrp="1" noRot="1" noChangeAspect="1" noChangeArrowheads="1" noTextEdit="1"/>
          </p:cNvSpPr>
          <p:nvPr>
            <p:ph type="sldImg"/>
          </p:nvPr>
        </p:nvSpPr>
        <p:spPr>
          <a:ln/>
        </p:spPr>
      </p:sp>
      <p:sp>
        <p:nvSpPr>
          <p:cNvPr id="272388"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p:cNvSpPr>
            <a:spLocks noGrp="1" noChangeArrowheads="1"/>
          </p:cNvSpPr>
          <p:nvPr>
            <p:ph type="sldNum" sz="quarter" idx="5"/>
          </p:nvPr>
        </p:nvSpPr>
        <p:spPr>
          <a:noFill/>
        </p:spPr>
        <p:txBody>
          <a:bodyPr/>
          <a:lstStyle/>
          <a:p>
            <a:fld id="{F77733BE-BB6E-4E62-B640-576C7F1B2A02}" type="slidenum">
              <a:rPr lang="en-US" smtClean="0">
                <a:latin typeface="Arial" pitchFamily="34" charset="0"/>
              </a:rPr>
              <a:pPr/>
              <a:t>54</a:t>
            </a:fld>
            <a:endParaRPr lang="en-US" smtClean="0">
              <a:latin typeface="Arial" pitchFamily="34" charset="0"/>
            </a:endParaRPr>
          </a:p>
        </p:txBody>
      </p:sp>
      <p:sp>
        <p:nvSpPr>
          <p:cNvPr id="273411" name="Rectangle 2"/>
          <p:cNvSpPr>
            <a:spLocks noGrp="1" noRot="1" noChangeAspect="1" noChangeArrowheads="1" noTextEdit="1"/>
          </p:cNvSpPr>
          <p:nvPr>
            <p:ph type="sldImg"/>
          </p:nvPr>
        </p:nvSpPr>
        <p:spPr>
          <a:ln/>
        </p:spPr>
      </p:sp>
      <p:sp>
        <p:nvSpPr>
          <p:cNvPr id="273412"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7"/>
          <p:cNvSpPr>
            <a:spLocks noGrp="1" noChangeArrowheads="1"/>
          </p:cNvSpPr>
          <p:nvPr>
            <p:ph type="sldNum" sz="quarter" idx="5"/>
          </p:nvPr>
        </p:nvSpPr>
        <p:spPr>
          <a:noFill/>
        </p:spPr>
        <p:txBody>
          <a:bodyPr/>
          <a:lstStyle/>
          <a:p>
            <a:fld id="{3DD4371E-5BCB-406E-941F-594E0D6FFF40}" type="slidenum">
              <a:rPr lang="en-US" smtClean="0">
                <a:latin typeface="Arial" pitchFamily="34" charset="0"/>
              </a:rPr>
              <a:pPr/>
              <a:t>55</a:t>
            </a:fld>
            <a:endParaRPr lang="en-US" smtClean="0">
              <a:latin typeface="Arial" pitchFamily="34" charset="0"/>
            </a:endParaRPr>
          </a:p>
        </p:txBody>
      </p:sp>
      <p:sp>
        <p:nvSpPr>
          <p:cNvPr id="274435" name="Rectangle 2"/>
          <p:cNvSpPr>
            <a:spLocks noGrp="1" noRot="1" noChangeAspect="1" noChangeArrowheads="1" noTextEdit="1"/>
          </p:cNvSpPr>
          <p:nvPr>
            <p:ph type="sldImg"/>
          </p:nvPr>
        </p:nvSpPr>
        <p:spPr>
          <a:ln/>
        </p:spPr>
      </p:sp>
      <p:sp>
        <p:nvSpPr>
          <p:cNvPr id="274436"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p:cNvSpPr>
            <a:spLocks noGrp="1" noChangeArrowheads="1"/>
          </p:cNvSpPr>
          <p:nvPr>
            <p:ph type="sldNum" sz="quarter" idx="5"/>
          </p:nvPr>
        </p:nvSpPr>
        <p:spPr>
          <a:noFill/>
        </p:spPr>
        <p:txBody>
          <a:bodyPr/>
          <a:lstStyle/>
          <a:p>
            <a:fld id="{4E3713A6-33F2-44B7-8343-630BBEF6E672}" type="slidenum">
              <a:rPr lang="en-US" smtClean="0">
                <a:latin typeface="Arial" pitchFamily="34" charset="0"/>
              </a:rPr>
              <a:pPr/>
              <a:t>56</a:t>
            </a:fld>
            <a:endParaRPr lang="en-US" smtClean="0">
              <a:latin typeface="Arial" pitchFamily="34" charset="0"/>
            </a:endParaRPr>
          </a:p>
        </p:txBody>
      </p:sp>
      <p:sp>
        <p:nvSpPr>
          <p:cNvPr id="275459" name="Rectangle 2"/>
          <p:cNvSpPr>
            <a:spLocks noGrp="1" noRot="1" noChangeAspect="1" noChangeArrowheads="1" noTextEdit="1"/>
          </p:cNvSpPr>
          <p:nvPr>
            <p:ph type="sldImg"/>
          </p:nvPr>
        </p:nvSpPr>
        <p:spPr>
          <a:ln/>
        </p:spPr>
      </p:sp>
      <p:sp>
        <p:nvSpPr>
          <p:cNvPr id="275460"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p:cNvSpPr>
            <a:spLocks noGrp="1" noChangeArrowheads="1"/>
          </p:cNvSpPr>
          <p:nvPr>
            <p:ph type="sldNum" sz="quarter" idx="5"/>
          </p:nvPr>
        </p:nvSpPr>
        <p:spPr>
          <a:noFill/>
        </p:spPr>
        <p:txBody>
          <a:bodyPr/>
          <a:lstStyle/>
          <a:p>
            <a:fld id="{92DC6060-3910-40F1-AF89-BA45B6B6F067}" type="slidenum">
              <a:rPr lang="en-US" smtClean="0">
                <a:latin typeface="Arial" pitchFamily="34" charset="0"/>
              </a:rPr>
              <a:pPr/>
              <a:t>57</a:t>
            </a:fld>
            <a:endParaRPr lang="en-US" smtClean="0">
              <a:latin typeface="Arial" pitchFamily="34" charset="0"/>
            </a:endParaRPr>
          </a:p>
        </p:txBody>
      </p:sp>
      <p:sp>
        <p:nvSpPr>
          <p:cNvPr id="276483" name="Rectangle 2"/>
          <p:cNvSpPr>
            <a:spLocks noGrp="1" noRot="1" noChangeAspect="1" noChangeArrowheads="1" noTextEdit="1"/>
          </p:cNvSpPr>
          <p:nvPr>
            <p:ph type="sldImg"/>
          </p:nvPr>
        </p:nvSpPr>
        <p:spPr>
          <a:ln/>
        </p:spPr>
      </p:sp>
      <p:sp>
        <p:nvSpPr>
          <p:cNvPr id="276484"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7"/>
          <p:cNvSpPr>
            <a:spLocks noGrp="1" noChangeArrowheads="1"/>
          </p:cNvSpPr>
          <p:nvPr>
            <p:ph type="sldNum" sz="quarter" idx="5"/>
          </p:nvPr>
        </p:nvSpPr>
        <p:spPr>
          <a:noFill/>
        </p:spPr>
        <p:txBody>
          <a:bodyPr/>
          <a:lstStyle/>
          <a:p>
            <a:fld id="{38E3214A-B6A3-46A3-9F09-3141CA2FC35D}" type="slidenum">
              <a:rPr lang="en-US" smtClean="0">
                <a:latin typeface="Arial" pitchFamily="34" charset="0"/>
              </a:rPr>
              <a:pPr/>
              <a:t>58</a:t>
            </a:fld>
            <a:endParaRPr lang="en-US" smtClean="0">
              <a:latin typeface="Arial" pitchFamily="34" charset="0"/>
            </a:endParaRPr>
          </a:p>
        </p:txBody>
      </p:sp>
      <p:sp>
        <p:nvSpPr>
          <p:cNvPr id="277507" name="Rectangle 2"/>
          <p:cNvSpPr>
            <a:spLocks noGrp="1" noRot="1" noChangeAspect="1" noChangeArrowheads="1" noTextEdit="1"/>
          </p:cNvSpPr>
          <p:nvPr>
            <p:ph type="sldImg"/>
          </p:nvPr>
        </p:nvSpPr>
        <p:spPr>
          <a:ln/>
        </p:spPr>
      </p:sp>
      <p:sp>
        <p:nvSpPr>
          <p:cNvPr id="277508"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p:spPr>
        <p:txBody>
          <a:bodyPr/>
          <a:lstStyle/>
          <a:p>
            <a:fld id="{6E7C10E3-1AF2-4FE8-BD3E-B3BA3EFCC211}" type="slidenum">
              <a:rPr lang="en-US" smtClean="0">
                <a:latin typeface="Arial" pitchFamily="34" charset="0"/>
              </a:rPr>
              <a:pPr/>
              <a:t>59</a:t>
            </a:fld>
            <a:endParaRPr lang="en-US" smtClean="0">
              <a:latin typeface="Arial" pitchFamily="34" charset="0"/>
            </a:endParaRPr>
          </a:p>
        </p:txBody>
      </p:sp>
      <p:sp>
        <p:nvSpPr>
          <p:cNvPr id="278531" name="Rectangle 2"/>
          <p:cNvSpPr>
            <a:spLocks noGrp="1" noRot="1" noChangeAspect="1" noChangeArrowheads="1" noTextEdit="1"/>
          </p:cNvSpPr>
          <p:nvPr>
            <p:ph type="sldImg"/>
          </p:nvPr>
        </p:nvSpPr>
        <p:spPr>
          <a:ln/>
        </p:spPr>
      </p:sp>
      <p:sp>
        <p:nvSpPr>
          <p:cNvPr id="278532"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p:spPr>
        <p:txBody>
          <a:bodyPr/>
          <a:lstStyle/>
          <a:p>
            <a:fld id="{5D8244A6-BD6B-44A6-910F-91776C378AC6}" type="slidenum">
              <a:rPr lang="en-US" smtClean="0">
                <a:latin typeface="Arial" pitchFamily="34" charset="0"/>
              </a:rPr>
              <a:pPr/>
              <a:t>6</a:t>
            </a:fld>
            <a:endParaRPr lang="en-US" smtClean="0">
              <a:latin typeface="Arial" pitchFamily="34" charset="0"/>
            </a:endParaRPr>
          </a:p>
        </p:txBody>
      </p:sp>
      <p:sp>
        <p:nvSpPr>
          <p:cNvPr id="224259" name="Rectangle 2"/>
          <p:cNvSpPr>
            <a:spLocks noGrp="1" noRot="1" noChangeAspect="1" noChangeArrowheads="1" noTextEdit="1"/>
          </p:cNvSpPr>
          <p:nvPr>
            <p:ph type="sldImg"/>
          </p:nvPr>
        </p:nvSpPr>
        <p:spPr>
          <a:ln/>
        </p:spPr>
      </p:sp>
      <p:sp>
        <p:nvSpPr>
          <p:cNvPr id="224260"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p:cNvSpPr>
            <a:spLocks noGrp="1" noChangeArrowheads="1"/>
          </p:cNvSpPr>
          <p:nvPr>
            <p:ph type="sldNum" sz="quarter" idx="5"/>
          </p:nvPr>
        </p:nvSpPr>
        <p:spPr>
          <a:noFill/>
        </p:spPr>
        <p:txBody>
          <a:bodyPr/>
          <a:lstStyle/>
          <a:p>
            <a:fld id="{3C8C474A-CCE5-4789-97F3-3FA079E2527A}" type="slidenum">
              <a:rPr lang="en-US" smtClean="0">
                <a:latin typeface="Arial" pitchFamily="34" charset="0"/>
              </a:rPr>
              <a:pPr/>
              <a:t>60</a:t>
            </a:fld>
            <a:endParaRPr lang="en-US" smtClean="0">
              <a:latin typeface="Arial" pitchFamily="34" charset="0"/>
            </a:endParaRPr>
          </a:p>
        </p:txBody>
      </p:sp>
      <p:sp>
        <p:nvSpPr>
          <p:cNvPr id="279555" name="Rectangle 2"/>
          <p:cNvSpPr>
            <a:spLocks noGrp="1" noRot="1" noChangeAspect="1" noChangeArrowheads="1" noTextEdit="1"/>
          </p:cNvSpPr>
          <p:nvPr>
            <p:ph type="sldImg"/>
          </p:nvPr>
        </p:nvSpPr>
        <p:spPr>
          <a:ln/>
        </p:spPr>
      </p:sp>
      <p:sp>
        <p:nvSpPr>
          <p:cNvPr id="279556"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p:cNvSpPr>
            <a:spLocks noGrp="1" noChangeArrowheads="1"/>
          </p:cNvSpPr>
          <p:nvPr>
            <p:ph type="sldNum" sz="quarter" idx="5"/>
          </p:nvPr>
        </p:nvSpPr>
        <p:spPr>
          <a:noFill/>
        </p:spPr>
        <p:txBody>
          <a:bodyPr/>
          <a:lstStyle/>
          <a:p>
            <a:fld id="{269D9FBA-5EBA-4A51-9DD6-E564D45453B9}" type="slidenum">
              <a:rPr lang="en-US" smtClean="0">
                <a:latin typeface="Arial" pitchFamily="34" charset="0"/>
              </a:rPr>
              <a:pPr/>
              <a:t>61</a:t>
            </a:fld>
            <a:endParaRPr lang="en-US" smtClean="0">
              <a:latin typeface="Arial" pitchFamily="34" charset="0"/>
            </a:endParaRPr>
          </a:p>
        </p:txBody>
      </p:sp>
      <p:sp>
        <p:nvSpPr>
          <p:cNvPr id="280579" name="Rectangle 2"/>
          <p:cNvSpPr>
            <a:spLocks noGrp="1" noRot="1" noChangeAspect="1" noChangeArrowheads="1" noTextEdit="1"/>
          </p:cNvSpPr>
          <p:nvPr>
            <p:ph type="sldImg"/>
          </p:nvPr>
        </p:nvSpPr>
        <p:spPr>
          <a:ln/>
        </p:spPr>
      </p:sp>
      <p:sp>
        <p:nvSpPr>
          <p:cNvPr id="280580"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p:cNvSpPr>
            <a:spLocks noGrp="1" noChangeArrowheads="1"/>
          </p:cNvSpPr>
          <p:nvPr>
            <p:ph type="sldNum" sz="quarter" idx="5"/>
          </p:nvPr>
        </p:nvSpPr>
        <p:spPr>
          <a:noFill/>
        </p:spPr>
        <p:txBody>
          <a:bodyPr/>
          <a:lstStyle/>
          <a:p>
            <a:fld id="{BA723669-E0CE-4D06-AE1D-D3E45C316DF4}" type="slidenum">
              <a:rPr lang="en-US" smtClean="0">
                <a:latin typeface="Arial" pitchFamily="34" charset="0"/>
              </a:rPr>
              <a:pPr/>
              <a:t>62</a:t>
            </a:fld>
            <a:endParaRPr lang="en-US" smtClean="0">
              <a:latin typeface="Arial" pitchFamily="34" charset="0"/>
            </a:endParaRPr>
          </a:p>
        </p:txBody>
      </p:sp>
      <p:sp>
        <p:nvSpPr>
          <p:cNvPr id="281603" name="Rectangle 2"/>
          <p:cNvSpPr>
            <a:spLocks noGrp="1" noRot="1" noChangeAspect="1" noChangeArrowheads="1" noTextEdit="1"/>
          </p:cNvSpPr>
          <p:nvPr>
            <p:ph type="sldImg"/>
          </p:nvPr>
        </p:nvSpPr>
        <p:spPr>
          <a:ln/>
        </p:spPr>
      </p:sp>
      <p:sp>
        <p:nvSpPr>
          <p:cNvPr id="281604"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p:cNvSpPr>
            <a:spLocks noGrp="1" noChangeArrowheads="1"/>
          </p:cNvSpPr>
          <p:nvPr>
            <p:ph type="sldNum" sz="quarter" idx="5"/>
          </p:nvPr>
        </p:nvSpPr>
        <p:spPr>
          <a:noFill/>
        </p:spPr>
        <p:txBody>
          <a:bodyPr/>
          <a:lstStyle/>
          <a:p>
            <a:fld id="{160FCD3B-E4F6-47EA-B9BD-CC6AA3C2D69A}" type="slidenum">
              <a:rPr lang="en-US" smtClean="0">
                <a:latin typeface="Arial" pitchFamily="34" charset="0"/>
              </a:rPr>
              <a:pPr/>
              <a:t>63</a:t>
            </a:fld>
            <a:endParaRPr lang="en-US" smtClean="0">
              <a:latin typeface="Arial" pitchFamily="34" charset="0"/>
            </a:endParaRPr>
          </a:p>
        </p:txBody>
      </p:sp>
      <p:sp>
        <p:nvSpPr>
          <p:cNvPr id="282627" name="Rectangle 2"/>
          <p:cNvSpPr>
            <a:spLocks noGrp="1" noRot="1" noChangeAspect="1" noChangeArrowheads="1" noTextEdit="1"/>
          </p:cNvSpPr>
          <p:nvPr>
            <p:ph type="sldImg"/>
          </p:nvPr>
        </p:nvSpPr>
        <p:spPr>
          <a:ln/>
        </p:spPr>
      </p:sp>
      <p:sp>
        <p:nvSpPr>
          <p:cNvPr id="282628"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p:cNvSpPr>
            <a:spLocks noGrp="1" noChangeArrowheads="1"/>
          </p:cNvSpPr>
          <p:nvPr>
            <p:ph type="sldNum" sz="quarter" idx="5"/>
          </p:nvPr>
        </p:nvSpPr>
        <p:spPr>
          <a:noFill/>
        </p:spPr>
        <p:txBody>
          <a:bodyPr/>
          <a:lstStyle/>
          <a:p>
            <a:fld id="{8CFF9B44-EC63-45A9-8FF1-7D3FF827C4BF}" type="slidenum">
              <a:rPr lang="en-US" smtClean="0">
                <a:latin typeface="Arial" pitchFamily="34" charset="0"/>
              </a:rPr>
              <a:pPr/>
              <a:t>64</a:t>
            </a:fld>
            <a:endParaRPr lang="en-US" smtClean="0">
              <a:latin typeface="Arial" pitchFamily="34" charset="0"/>
            </a:endParaRPr>
          </a:p>
        </p:txBody>
      </p:sp>
      <p:sp>
        <p:nvSpPr>
          <p:cNvPr id="283651" name="Rectangle 2"/>
          <p:cNvSpPr>
            <a:spLocks noGrp="1" noRot="1" noChangeAspect="1" noChangeArrowheads="1" noTextEdit="1"/>
          </p:cNvSpPr>
          <p:nvPr>
            <p:ph type="sldImg"/>
          </p:nvPr>
        </p:nvSpPr>
        <p:spPr>
          <a:ln/>
        </p:spPr>
      </p:sp>
      <p:sp>
        <p:nvSpPr>
          <p:cNvPr id="283652"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65</a:t>
            </a:fld>
            <a:endParaRPr lang="en-US"/>
          </a:p>
        </p:txBody>
      </p:sp>
    </p:spTree>
    <p:extLst>
      <p:ext uri="{BB962C8B-B14F-4D97-AF65-F5344CB8AC3E}">
        <p14:creationId xmlns:p14="http://schemas.microsoft.com/office/powerpoint/2010/main" val="340724850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66</a:t>
            </a:fld>
            <a:endParaRPr lang="en-US"/>
          </a:p>
        </p:txBody>
      </p:sp>
    </p:spTree>
    <p:extLst>
      <p:ext uri="{BB962C8B-B14F-4D97-AF65-F5344CB8AC3E}">
        <p14:creationId xmlns:p14="http://schemas.microsoft.com/office/powerpoint/2010/main" val="261974158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Slide Image Placeholder 1"/>
          <p:cNvSpPr>
            <a:spLocks noGrp="1" noRot="1" noChangeAspect="1" noTextEdit="1"/>
          </p:cNvSpPr>
          <p:nvPr>
            <p:ph type="sldImg"/>
          </p:nvPr>
        </p:nvSpPr>
        <p:spPr>
          <a:ln/>
        </p:spPr>
      </p:sp>
      <p:sp>
        <p:nvSpPr>
          <p:cNvPr id="284675" name="Notes Placeholder 2"/>
          <p:cNvSpPr>
            <a:spLocks noGrp="1"/>
          </p:cNvSpPr>
          <p:nvPr>
            <p:ph type="body" idx="1"/>
          </p:nvPr>
        </p:nvSpPr>
        <p:spPr>
          <a:noFill/>
          <a:ln w="9525"/>
        </p:spPr>
        <p:txBody>
          <a:bodyPr/>
          <a:lstStyle/>
          <a:p>
            <a:endParaRPr lang="en-US" smtClean="0"/>
          </a:p>
        </p:txBody>
      </p:sp>
      <p:sp>
        <p:nvSpPr>
          <p:cNvPr id="284676" name="Slide Number Placeholder 3"/>
          <p:cNvSpPr>
            <a:spLocks noGrp="1"/>
          </p:cNvSpPr>
          <p:nvPr>
            <p:ph type="sldNum" sz="quarter" idx="5"/>
          </p:nvPr>
        </p:nvSpPr>
        <p:spPr>
          <a:noFill/>
        </p:spPr>
        <p:txBody>
          <a:bodyPr/>
          <a:lstStyle/>
          <a:p>
            <a:fld id="{8D04B5D6-62CE-4B30-B700-59FBA6D136FB}" type="slidenum">
              <a:rPr lang="en-US" smtClean="0">
                <a:latin typeface="Arial" pitchFamily="34" charset="0"/>
              </a:rPr>
              <a:pPr/>
              <a:t>67</a:t>
            </a:fld>
            <a:endParaRPr lang="en-US" smtClean="0">
              <a:latin typeface="Arial" pitchFamily="34"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Slide Image Placeholder 1"/>
          <p:cNvSpPr>
            <a:spLocks noGrp="1" noRot="1" noChangeAspect="1" noTextEdit="1"/>
          </p:cNvSpPr>
          <p:nvPr>
            <p:ph type="sldImg"/>
          </p:nvPr>
        </p:nvSpPr>
        <p:spPr>
          <a:ln/>
        </p:spPr>
      </p:sp>
      <p:sp>
        <p:nvSpPr>
          <p:cNvPr id="285699" name="Notes Placeholder 2"/>
          <p:cNvSpPr>
            <a:spLocks noGrp="1"/>
          </p:cNvSpPr>
          <p:nvPr>
            <p:ph type="body" idx="1"/>
          </p:nvPr>
        </p:nvSpPr>
        <p:spPr>
          <a:noFill/>
          <a:ln w="9525"/>
        </p:spPr>
        <p:txBody>
          <a:bodyPr/>
          <a:lstStyle/>
          <a:p>
            <a:endParaRPr lang="en-US" smtClean="0"/>
          </a:p>
        </p:txBody>
      </p:sp>
      <p:sp>
        <p:nvSpPr>
          <p:cNvPr id="285700" name="Slide Number Placeholder 3"/>
          <p:cNvSpPr>
            <a:spLocks noGrp="1"/>
          </p:cNvSpPr>
          <p:nvPr>
            <p:ph type="sldNum" sz="quarter" idx="5"/>
          </p:nvPr>
        </p:nvSpPr>
        <p:spPr>
          <a:noFill/>
        </p:spPr>
        <p:txBody>
          <a:bodyPr/>
          <a:lstStyle/>
          <a:p>
            <a:fld id="{0806A131-B3A9-4EDC-B734-3545B8779FC9}" type="slidenum">
              <a:rPr lang="en-US" smtClean="0">
                <a:latin typeface="Arial" pitchFamily="34" charset="0"/>
              </a:rPr>
              <a:pPr/>
              <a:t>68</a:t>
            </a:fld>
            <a:endParaRPr lang="en-US" smtClean="0">
              <a:latin typeface="Arial" pitchFamily="34"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Slide Image Placeholder 1"/>
          <p:cNvSpPr>
            <a:spLocks noGrp="1" noRot="1" noChangeAspect="1" noTextEdit="1"/>
          </p:cNvSpPr>
          <p:nvPr>
            <p:ph type="sldImg"/>
          </p:nvPr>
        </p:nvSpPr>
        <p:spPr>
          <a:ln/>
        </p:spPr>
      </p:sp>
      <p:sp>
        <p:nvSpPr>
          <p:cNvPr id="286723" name="Notes Placeholder 2"/>
          <p:cNvSpPr>
            <a:spLocks noGrp="1"/>
          </p:cNvSpPr>
          <p:nvPr>
            <p:ph type="body" idx="1"/>
          </p:nvPr>
        </p:nvSpPr>
        <p:spPr>
          <a:noFill/>
          <a:ln w="9525"/>
        </p:spPr>
        <p:txBody>
          <a:bodyPr/>
          <a:lstStyle/>
          <a:p>
            <a:endParaRPr lang="en-US" smtClean="0"/>
          </a:p>
        </p:txBody>
      </p:sp>
      <p:sp>
        <p:nvSpPr>
          <p:cNvPr id="286724" name="Slide Number Placeholder 3"/>
          <p:cNvSpPr>
            <a:spLocks noGrp="1"/>
          </p:cNvSpPr>
          <p:nvPr>
            <p:ph type="sldNum" sz="quarter" idx="5"/>
          </p:nvPr>
        </p:nvSpPr>
        <p:spPr>
          <a:noFill/>
        </p:spPr>
        <p:txBody>
          <a:bodyPr/>
          <a:lstStyle/>
          <a:p>
            <a:fld id="{46459989-457E-43A2-A8F9-743C3249E4DA}" type="slidenum">
              <a:rPr lang="en-US" smtClean="0">
                <a:latin typeface="Arial" pitchFamily="34" charset="0"/>
              </a:rPr>
              <a:pPr/>
              <a:t>69</a:t>
            </a:fld>
            <a:endParaRPr lang="en-US" smtClean="0">
              <a:latin typeface="Arial" pitchFamily="34"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p:spPr>
        <p:txBody>
          <a:bodyPr/>
          <a:lstStyle/>
          <a:p>
            <a:fld id="{DB9B06DE-F8D8-42F9-8E96-90587A82BC69}" type="slidenum">
              <a:rPr lang="en-US" smtClean="0">
                <a:latin typeface="Arial" pitchFamily="34" charset="0"/>
              </a:rPr>
              <a:pPr/>
              <a:t>7</a:t>
            </a:fld>
            <a:endParaRPr lang="en-US" smtClean="0">
              <a:latin typeface="Arial" pitchFamily="34" charset="0"/>
            </a:endParaRPr>
          </a:p>
        </p:txBody>
      </p:sp>
      <p:sp>
        <p:nvSpPr>
          <p:cNvPr id="225283" name="Rectangle 2"/>
          <p:cNvSpPr>
            <a:spLocks noGrp="1" noRot="1" noChangeAspect="1" noChangeArrowheads="1" noTextEdit="1"/>
          </p:cNvSpPr>
          <p:nvPr>
            <p:ph type="sldImg"/>
          </p:nvPr>
        </p:nvSpPr>
        <p:spPr>
          <a:xfrm>
            <a:off x="1177925" y="696913"/>
            <a:ext cx="4637088" cy="3478212"/>
          </a:xfrm>
          <a:ln/>
        </p:spPr>
      </p:sp>
      <p:sp>
        <p:nvSpPr>
          <p:cNvPr id="225284" name="Rectangle 3"/>
          <p:cNvSpPr>
            <a:spLocks noGrp="1" noChangeArrowheads="1"/>
          </p:cNvSpPr>
          <p:nvPr>
            <p:ph type="body" idx="1"/>
          </p:nvPr>
        </p:nvSpPr>
        <p:spPr>
          <a:xfrm>
            <a:off x="931863" y="4406900"/>
            <a:ext cx="5129212" cy="4175125"/>
          </a:xfrm>
          <a:noFill/>
          <a:ln w="9525"/>
        </p:spPr>
        <p:txBody>
          <a:bodyPr/>
          <a:lstStyle/>
          <a:p>
            <a:endParaRPr lang="en-US" smtClean="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Slide Image Placeholder 1"/>
          <p:cNvSpPr>
            <a:spLocks noGrp="1" noRot="1" noChangeAspect="1" noTextEdit="1"/>
          </p:cNvSpPr>
          <p:nvPr>
            <p:ph type="sldImg"/>
          </p:nvPr>
        </p:nvSpPr>
        <p:spPr>
          <a:ln/>
        </p:spPr>
      </p:sp>
      <p:sp>
        <p:nvSpPr>
          <p:cNvPr id="287747" name="Notes Placeholder 2"/>
          <p:cNvSpPr>
            <a:spLocks noGrp="1"/>
          </p:cNvSpPr>
          <p:nvPr>
            <p:ph type="body" idx="1"/>
          </p:nvPr>
        </p:nvSpPr>
        <p:spPr>
          <a:noFill/>
          <a:ln w="9525"/>
        </p:spPr>
        <p:txBody>
          <a:bodyPr/>
          <a:lstStyle/>
          <a:p>
            <a:endParaRPr lang="en-US" smtClean="0"/>
          </a:p>
        </p:txBody>
      </p:sp>
      <p:sp>
        <p:nvSpPr>
          <p:cNvPr id="287748" name="Slide Number Placeholder 3"/>
          <p:cNvSpPr>
            <a:spLocks noGrp="1"/>
          </p:cNvSpPr>
          <p:nvPr>
            <p:ph type="sldNum" sz="quarter" idx="5"/>
          </p:nvPr>
        </p:nvSpPr>
        <p:spPr>
          <a:noFill/>
        </p:spPr>
        <p:txBody>
          <a:bodyPr/>
          <a:lstStyle/>
          <a:p>
            <a:fld id="{35438B79-2E4A-4B19-BFAD-3B68C8F3605B}" type="slidenum">
              <a:rPr lang="en-US" smtClean="0">
                <a:latin typeface="Arial" pitchFamily="34" charset="0"/>
              </a:rPr>
              <a:pPr/>
              <a:t>70</a:t>
            </a:fld>
            <a:endParaRPr lang="en-US" smtClean="0">
              <a:latin typeface="Arial" pitchFamily="34"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71</a:t>
            </a:fld>
            <a:endParaRPr lang="en-US"/>
          </a:p>
        </p:txBody>
      </p:sp>
    </p:spTree>
    <p:extLst>
      <p:ext uri="{BB962C8B-B14F-4D97-AF65-F5344CB8AC3E}">
        <p14:creationId xmlns:p14="http://schemas.microsoft.com/office/powerpoint/2010/main" val="283637326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72</a:t>
            </a:fld>
            <a:endParaRPr lang="en-US"/>
          </a:p>
        </p:txBody>
      </p:sp>
    </p:spTree>
    <p:extLst>
      <p:ext uri="{BB962C8B-B14F-4D97-AF65-F5344CB8AC3E}">
        <p14:creationId xmlns:p14="http://schemas.microsoft.com/office/powerpoint/2010/main" val="298936918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Slide Image Placeholder 1"/>
          <p:cNvSpPr>
            <a:spLocks noGrp="1" noRot="1" noChangeAspect="1" noTextEdit="1"/>
          </p:cNvSpPr>
          <p:nvPr>
            <p:ph type="sldImg"/>
          </p:nvPr>
        </p:nvSpPr>
        <p:spPr>
          <a:ln/>
        </p:spPr>
      </p:sp>
      <p:sp>
        <p:nvSpPr>
          <p:cNvPr id="288771" name="Notes Placeholder 2"/>
          <p:cNvSpPr>
            <a:spLocks noGrp="1"/>
          </p:cNvSpPr>
          <p:nvPr>
            <p:ph type="body" idx="1"/>
          </p:nvPr>
        </p:nvSpPr>
        <p:spPr>
          <a:noFill/>
          <a:ln w="9525"/>
        </p:spPr>
        <p:txBody>
          <a:bodyPr/>
          <a:lstStyle/>
          <a:p>
            <a:endParaRPr lang="en-US" smtClean="0"/>
          </a:p>
        </p:txBody>
      </p:sp>
      <p:sp>
        <p:nvSpPr>
          <p:cNvPr id="288772" name="Slide Number Placeholder 3"/>
          <p:cNvSpPr>
            <a:spLocks noGrp="1"/>
          </p:cNvSpPr>
          <p:nvPr>
            <p:ph type="sldNum" sz="quarter" idx="5"/>
          </p:nvPr>
        </p:nvSpPr>
        <p:spPr>
          <a:noFill/>
        </p:spPr>
        <p:txBody>
          <a:bodyPr/>
          <a:lstStyle/>
          <a:p>
            <a:fld id="{F8653DED-C79D-466E-AB67-37B12C338AD9}" type="slidenum">
              <a:rPr lang="en-US" smtClean="0">
                <a:latin typeface="Arial" pitchFamily="34" charset="0"/>
              </a:rPr>
              <a:pPr/>
              <a:t>73</a:t>
            </a:fld>
            <a:endParaRPr lang="en-US" smtClean="0">
              <a:latin typeface="Arial" pitchFamily="34"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74</a:t>
            </a:fld>
            <a:endParaRPr lang="en-US"/>
          </a:p>
        </p:txBody>
      </p:sp>
    </p:spTree>
    <p:extLst>
      <p:ext uri="{BB962C8B-B14F-4D97-AF65-F5344CB8AC3E}">
        <p14:creationId xmlns:p14="http://schemas.microsoft.com/office/powerpoint/2010/main" val="298664661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75</a:t>
            </a:fld>
            <a:endParaRPr lang="en-US"/>
          </a:p>
        </p:txBody>
      </p:sp>
    </p:spTree>
    <p:extLst>
      <p:ext uri="{BB962C8B-B14F-4D97-AF65-F5344CB8AC3E}">
        <p14:creationId xmlns:p14="http://schemas.microsoft.com/office/powerpoint/2010/main" val="115123769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76</a:t>
            </a:fld>
            <a:endParaRPr lang="en-US"/>
          </a:p>
        </p:txBody>
      </p:sp>
    </p:spTree>
    <p:extLst>
      <p:ext uri="{BB962C8B-B14F-4D97-AF65-F5344CB8AC3E}">
        <p14:creationId xmlns:p14="http://schemas.microsoft.com/office/powerpoint/2010/main" val="39011456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Slide Image Placeholder 1"/>
          <p:cNvSpPr>
            <a:spLocks noGrp="1" noRot="1" noChangeAspect="1" noTextEdit="1"/>
          </p:cNvSpPr>
          <p:nvPr>
            <p:ph type="sldImg"/>
          </p:nvPr>
        </p:nvSpPr>
        <p:spPr>
          <a:ln/>
        </p:spPr>
      </p:sp>
      <p:sp>
        <p:nvSpPr>
          <p:cNvPr id="289795" name="Notes Placeholder 2"/>
          <p:cNvSpPr>
            <a:spLocks noGrp="1"/>
          </p:cNvSpPr>
          <p:nvPr>
            <p:ph type="body" idx="1"/>
          </p:nvPr>
        </p:nvSpPr>
        <p:spPr>
          <a:noFill/>
          <a:ln w="9525"/>
        </p:spPr>
        <p:txBody>
          <a:bodyPr/>
          <a:lstStyle/>
          <a:p>
            <a:endParaRPr lang="en-US" smtClean="0"/>
          </a:p>
        </p:txBody>
      </p:sp>
      <p:sp>
        <p:nvSpPr>
          <p:cNvPr id="289796" name="Slide Number Placeholder 3"/>
          <p:cNvSpPr>
            <a:spLocks noGrp="1"/>
          </p:cNvSpPr>
          <p:nvPr>
            <p:ph type="sldNum" sz="quarter" idx="5"/>
          </p:nvPr>
        </p:nvSpPr>
        <p:spPr>
          <a:noFill/>
        </p:spPr>
        <p:txBody>
          <a:bodyPr/>
          <a:lstStyle/>
          <a:p>
            <a:fld id="{025D5EEB-B73C-43D7-A060-D96FD579F471}" type="slidenum">
              <a:rPr lang="en-US" smtClean="0">
                <a:latin typeface="Arial" pitchFamily="34" charset="0"/>
              </a:rPr>
              <a:pPr/>
              <a:t>77</a:t>
            </a:fld>
            <a:endParaRPr lang="en-US" smtClean="0">
              <a:latin typeface="Arial" pitchFamily="34"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78</a:t>
            </a:fld>
            <a:endParaRPr lang="en-US"/>
          </a:p>
        </p:txBody>
      </p:sp>
    </p:spTree>
    <p:extLst>
      <p:ext uri="{BB962C8B-B14F-4D97-AF65-F5344CB8AC3E}">
        <p14:creationId xmlns:p14="http://schemas.microsoft.com/office/powerpoint/2010/main" val="410065529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Slide Image Placeholder 1"/>
          <p:cNvSpPr>
            <a:spLocks noGrp="1" noRot="1" noChangeAspect="1" noTextEdit="1"/>
          </p:cNvSpPr>
          <p:nvPr>
            <p:ph type="sldImg"/>
          </p:nvPr>
        </p:nvSpPr>
        <p:spPr>
          <a:ln/>
        </p:spPr>
      </p:sp>
      <p:sp>
        <p:nvSpPr>
          <p:cNvPr id="290819" name="Notes Placeholder 2"/>
          <p:cNvSpPr>
            <a:spLocks noGrp="1"/>
          </p:cNvSpPr>
          <p:nvPr>
            <p:ph type="body" idx="1"/>
          </p:nvPr>
        </p:nvSpPr>
        <p:spPr>
          <a:noFill/>
          <a:ln w="9525"/>
        </p:spPr>
        <p:txBody>
          <a:bodyPr/>
          <a:lstStyle/>
          <a:p>
            <a:endParaRPr lang="en-US" smtClean="0"/>
          </a:p>
        </p:txBody>
      </p:sp>
      <p:sp>
        <p:nvSpPr>
          <p:cNvPr id="290820" name="Slide Number Placeholder 3"/>
          <p:cNvSpPr>
            <a:spLocks noGrp="1"/>
          </p:cNvSpPr>
          <p:nvPr>
            <p:ph type="sldNum" sz="quarter" idx="5"/>
          </p:nvPr>
        </p:nvSpPr>
        <p:spPr>
          <a:noFill/>
        </p:spPr>
        <p:txBody>
          <a:bodyPr/>
          <a:lstStyle/>
          <a:p>
            <a:fld id="{EC03A5A7-B85D-4079-ADCD-6C39FA7E6715}" type="slidenum">
              <a:rPr lang="en-US" smtClean="0">
                <a:latin typeface="Arial" pitchFamily="34" charset="0"/>
              </a:rPr>
              <a:pPr/>
              <a:t>79</a:t>
            </a:fld>
            <a:endParaRPr lang="en-US" smtClean="0">
              <a:latin typeface="Arial" pitchFamily="34"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p:spPr>
        <p:txBody>
          <a:bodyPr/>
          <a:lstStyle/>
          <a:p>
            <a:fld id="{E7624E70-779E-4087-87A7-73F2EDFA0218}" type="slidenum">
              <a:rPr lang="en-US" smtClean="0">
                <a:latin typeface="Arial" pitchFamily="34" charset="0"/>
              </a:rPr>
              <a:pPr/>
              <a:t>8</a:t>
            </a:fld>
            <a:endParaRPr lang="en-US" smtClean="0">
              <a:latin typeface="Arial" pitchFamily="34" charset="0"/>
            </a:endParaRPr>
          </a:p>
        </p:txBody>
      </p:sp>
      <p:sp>
        <p:nvSpPr>
          <p:cNvPr id="226307" name="Rectangle 2"/>
          <p:cNvSpPr>
            <a:spLocks noGrp="1" noRot="1" noChangeAspect="1" noChangeArrowheads="1" noTextEdit="1"/>
          </p:cNvSpPr>
          <p:nvPr>
            <p:ph type="sldImg"/>
          </p:nvPr>
        </p:nvSpPr>
        <p:spPr>
          <a:ln/>
        </p:spPr>
      </p:sp>
      <p:sp>
        <p:nvSpPr>
          <p:cNvPr id="226308" name="Rectangle 3"/>
          <p:cNvSpPr>
            <a:spLocks noGrp="1" noChangeArrowheads="1"/>
          </p:cNvSpPr>
          <p:nvPr>
            <p:ph type="body" idx="1"/>
          </p:nvPr>
        </p:nvSpPr>
        <p:spPr>
          <a:noFill/>
          <a:ln w="9525"/>
        </p:spPr>
        <p:txBody>
          <a:bodyPr/>
          <a:lstStyle/>
          <a:p>
            <a:r>
              <a:rPr lang="en-US" sz="800" b="1" smtClean="0"/>
              <a:t>Definitions of the Middleware Layers</a:t>
            </a:r>
          </a:p>
          <a:p>
            <a:pPr lvl="1">
              <a:buFontTx/>
              <a:buChar char="•"/>
            </a:pPr>
            <a:r>
              <a:rPr lang="en-US" sz="800" i="1" smtClean="0"/>
              <a:t>Infrastructure middleware.</a:t>
            </a:r>
            <a:r>
              <a:rPr lang="en-US" sz="800" smtClean="0"/>
              <a:t> This layer encapsulates core OS communication &amp; concurrency services to eliminate many tedious, error-prone, &amp; non-portable aspects of developing &amp; maintaining distributed applications using low-level network programming mechanisms, such as sockets. Widely-used examples of infrastructure middleware include the Java Virtual Machine (JVM) &amp; the ADAPTIVE Communication Environment (ACE).</a:t>
            </a:r>
          </a:p>
          <a:p>
            <a:pPr lvl="1">
              <a:buFontTx/>
              <a:buChar char="•"/>
            </a:pPr>
            <a:r>
              <a:rPr lang="en-US" sz="800" i="1" smtClean="0"/>
              <a:t>Distribution middleware.</a:t>
            </a:r>
            <a:r>
              <a:rPr lang="en-US" sz="800" smtClean="0"/>
              <a:t> This layer builds upon the lower-level infrastructure middleware to automate common network programming tasks, such as parameter marshaling/demarshaling, socket &amp; request demultiplexing, &amp; fault detection/recovery. Common examples of distribution middleware include the Object Management Group's (OMG's) Common Object Request Broker Architecture (CORBA), Microsoft's Distributed COM (DCOM), &amp; JavaSoft's Remote Method Invocation (RMI). </a:t>
            </a:r>
          </a:p>
          <a:p>
            <a:pPr lvl="1">
              <a:buFontTx/>
              <a:buChar char="•"/>
            </a:pPr>
            <a:r>
              <a:rPr lang="en-US" sz="800" i="1" smtClean="0"/>
              <a:t>Common middleware services. </a:t>
            </a:r>
            <a:r>
              <a:rPr lang="en-US" sz="800" smtClean="0"/>
              <a:t>This layer augments the distribution middleware by defining domain-independent services, such as event notifications, logging, multimedia streaming, persistence, security, transactions, fault tolerance, &amp; distributed concurrency control.  Applications can reuse these services to perform common distribution tasks that would otherwise be implemented manually.</a:t>
            </a:r>
          </a:p>
          <a:p>
            <a:pPr lvl="1">
              <a:buFontTx/>
              <a:buChar char="•"/>
            </a:pPr>
            <a:r>
              <a:rPr lang="en-US" sz="800" i="1" smtClean="0"/>
              <a:t>Domain-specific Services. </a:t>
            </a:r>
            <a:r>
              <a:rPr lang="en-US" sz="800" smtClean="0"/>
              <a:t>This layer is tailored to the requirements of particular domains, such as telecommunications, e-commerce, health-care, or process automation.  Unlike the other three OO middleware layers, domain-specific services are not as generally reusable, &amp; thus are the least mature of the middleware layers today.  Since they embody domain-specific knowledge, however, they have the most potential to increase system quality &amp; decrease the cycle-time &amp; effort required to develop particular types of networked applications.</a:t>
            </a: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80</a:t>
            </a:fld>
            <a:endParaRPr lang="en-US"/>
          </a:p>
        </p:txBody>
      </p:sp>
    </p:spTree>
    <p:extLst>
      <p:ext uri="{BB962C8B-B14F-4D97-AF65-F5344CB8AC3E}">
        <p14:creationId xmlns:p14="http://schemas.microsoft.com/office/powerpoint/2010/main" val="102294095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p:cNvSpPr>
            <a:spLocks noGrp="1" noChangeArrowheads="1"/>
          </p:cNvSpPr>
          <p:nvPr>
            <p:ph type="sldNum" sz="quarter" idx="5"/>
          </p:nvPr>
        </p:nvSpPr>
        <p:spPr>
          <a:noFill/>
        </p:spPr>
        <p:txBody>
          <a:bodyPr/>
          <a:lstStyle/>
          <a:p>
            <a:fld id="{1B5EAA26-05E4-4067-9200-D94301A32889}" type="slidenum">
              <a:rPr lang="en-US" smtClean="0">
                <a:latin typeface="Arial" pitchFamily="34" charset="0"/>
              </a:rPr>
              <a:pPr/>
              <a:t>81</a:t>
            </a:fld>
            <a:endParaRPr lang="en-US" smtClean="0">
              <a:latin typeface="Arial" pitchFamily="34" charset="0"/>
            </a:endParaRPr>
          </a:p>
        </p:txBody>
      </p:sp>
      <p:sp>
        <p:nvSpPr>
          <p:cNvPr id="291843" name="Rectangle 2"/>
          <p:cNvSpPr>
            <a:spLocks noGrp="1" noRot="1" noChangeAspect="1" noChangeArrowheads="1" noTextEdit="1"/>
          </p:cNvSpPr>
          <p:nvPr>
            <p:ph type="sldImg"/>
          </p:nvPr>
        </p:nvSpPr>
        <p:spPr>
          <a:xfrm>
            <a:off x="1177925" y="695325"/>
            <a:ext cx="4640263" cy="3479800"/>
          </a:xfrm>
          <a:ln/>
        </p:spPr>
      </p:sp>
      <p:sp>
        <p:nvSpPr>
          <p:cNvPr id="291844" name="Rectangle 3"/>
          <p:cNvSpPr>
            <a:spLocks noGrp="1" noChangeArrowheads="1"/>
          </p:cNvSpPr>
          <p:nvPr>
            <p:ph type="body" idx="1"/>
          </p:nvPr>
        </p:nvSpPr>
        <p:spPr>
          <a:xfrm>
            <a:off x="931863" y="4406900"/>
            <a:ext cx="5129212" cy="4176713"/>
          </a:xfrm>
          <a:noFill/>
          <a:ln w="9525"/>
        </p:spPr>
        <p:txBody>
          <a:bodyPr lIns="91702" tIns="45852" rIns="91702" bIns="45852"/>
          <a:lstStyle/>
          <a:p>
            <a:r>
              <a:rPr lang="en-US" smtClean="0"/>
              <a:t>CORBA – Common Object Request Broker</a:t>
            </a:r>
          </a:p>
          <a:p>
            <a:endParaRPr lang="en-US" smtClean="0"/>
          </a:p>
          <a:p>
            <a:r>
              <a:rPr lang="en-US" smtClean="0"/>
              <a:t>Resides between OS, network &amp; application</a:t>
            </a:r>
          </a:p>
          <a:p>
            <a:endParaRPr lang="en-US" smtClean="0"/>
          </a:p>
          <a:p>
            <a:r>
              <a:rPr lang="en-US" smtClean="0"/>
              <a:t>Simplifies development of distributed applications by making it not much different from stand-alone applications: invocations on remote objects look just like a method call on a local object</a:t>
            </a:r>
          </a:p>
          <a:p>
            <a:endParaRPr lang="en-US" smtClean="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p:cNvSpPr>
            <a:spLocks noGrp="1" noChangeArrowheads="1"/>
          </p:cNvSpPr>
          <p:nvPr>
            <p:ph type="sldNum" sz="quarter" idx="5"/>
          </p:nvPr>
        </p:nvSpPr>
        <p:spPr>
          <a:noFill/>
        </p:spPr>
        <p:txBody>
          <a:bodyPr/>
          <a:lstStyle/>
          <a:p>
            <a:fld id="{CDAB3914-8BC2-48A5-A561-E35E063D3C06}" type="slidenum">
              <a:rPr lang="en-US" smtClean="0">
                <a:latin typeface="Arial" pitchFamily="34" charset="0"/>
              </a:rPr>
              <a:pPr/>
              <a:t>82</a:t>
            </a:fld>
            <a:endParaRPr lang="en-US" smtClean="0">
              <a:latin typeface="Arial" pitchFamily="34" charset="0"/>
            </a:endParaRPr>
          </a:p>
        </p:txBody>
      </p:sp>
      <p:sp>
        <p:nvSpPr>
          <p:cNvPr id="292867" name="Rectangle 2"/>
          <p:cNvSpPr>
            <a:spLocks noGrp="1" noRot="1" noChangeAspect="1" noChangeArrowheads="1" noTextEdit="1"/>
          </p:cNvSpPr>
          <p:nvPr>
            <p:ph type="sldImg"/>
          </p:nvPr>
        </p:nvSpPr>
        <p:spPr>
          <a:xfrm>
            <a:off x="1185863" y="703263"/>
            <a:ext cx="4624387" cy="3467100"/>
          </a:xfrm>
          <a:ln w="12700" cap="flat">
            <a:solidFill>
              <a:schemeClr val="tx1"/>
            </a:solidFill>
          </a:ln>
        </p:spPr>
      </p:sp>
      <p:sp>
        <p:nvSpPr>
          <p:cNvPr id="292868" name="Rectangle 3"/>
          <p:cNvSpPr>
            <a:spLocks noGrp="1" noChangeArrowheads="1"/>
          </p:cNvSpPr>
          <p:nvPr>
            <p:ph type="body" idx="1"/>
          </p:nvPr>
        </p:nvSpPr>
        <p:spPr>
          <a:xfrm>
            <a:off x="933450" y="4408488"/>
            <a:ext cx="5126038" cy="4173537"/>
          </a:xfrm>
          <a:noFill/>
          <a:ln w="9525"/>
        </p:spPr>
        <p:txBody>
          <a:bodyPr lIns="90795" tIns="45398" rIns="90795" bIns="45398"/>
          <a:lstStyle/>
          <a:p>
            <a:endParaRPr lang="en-US" smtClean="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Slide Image Placeholder 1"/>
          <p:cNvSpPr>
            <a:spLocks noGrp="1" noRot="1" noChangeAspect="1" noTextEdit="1"/>
          </p:cNvSpPr>
          <p:nvPr>
            <p:ph type="sldImg"/>
          </p:nvPr>
        </p:nvSpPr>
        <p:spPr>
          <a:ln/>
        </p:spPr>
      </p:sp>
      <p:sp>
        <p:nvSpPr>
          <p:cNvPr id="293891" name="Notes Placeholder 2"/>
          <p:cNvSpPr>
            <a:spLocks noGrp="1"/>
          </p:cNvSpPr>
          <p:nvPr>
            <p:ph type="body" idx="1"/>
          </p:nvPr>
        </p:nvSpPr>
        <p:spPr>
          <a:noFill/>
          <a:ln w="9525"/>
        </p:spPr>
        <p:txBody>
          <a:bodyPr/>
          <a:lstStyle/>
          <a:p>
            <a:endParaRPr lang="en-US" smtClean="0"/>
          </a:p>
        </p:txBody>
      </p:sp>
      <p:sp>
        <p:nvSpPr>
          <p:cNvPr id="293892" name="Slide Number Placeholder 3"/>
          <p:cNvSpPr>
            <a:spLocks noGrp="1"/>
          </p:cNvSpPr>
          <p:nvPr>
            <p:ph type="sldNum" sz="quarter" idx="5"/>
          </p:nvPr>
        </p:nvSpPr>
        <p:spPr>
          <a:noFill/>
        </p:spPr>
        <p:txBody>
          <a:bodyPr/>
          <a:lstStyle/>
          <a:p>
            <a:fld id="{5994FAF6-D628-489B-83F9-7D2E00DA6417}" type="slidenum">
              <a:rPr lang="en-US" smtClean="0">
                <a:latin typeface="Arial" pitchFamily="34" charset="0"/>
              </a:rPr>
              <a:pPr/>
              <a:t>83</a:t>
            </a:fld>
            <a:endParaRPr lang="en-US" smtClean="0">
              <a:latin typeface="Arial" pitchFamily="34"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84</a:t>
            </a:fld>
            <a:endParaRPr lang="en-US"/>
          </a:p>
        </p:txBody>
      </p:sp>
    </p:spTree>
    <p:extLst>
      <p:ext uri="{BB962C8B-B14F-4D97-AF65-F5344CB8AC3E}">
        <p14:creationId xmlns:p14="http://schemas.microsoft.com/office/powerpoint/2010/main" val="79003061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Slide Image Placeholder 1"/>
          <p:cNvSpPr>
            <a:spLocks noGrp="1" noRot="1" noChangeAspect="1" noTextEdit="1"/>
          </p:cNvSpPr>
          <p:nvPr>
            <p:ph type="sldImg"/>
          </p:nvPr>
        </p:nvSpPr>
        <p:spPr>
          <a:ln/>
        </p:spPr>
      </p:sp>
      <p:sp>
        <p:nvSpPr>
          <p:cNvPr id="294915" name="Notes Placeholder 2"/>
          <p:cNvSpPr>
            <a:spLocks noGrp="1"/>
          </p:cNvSpPr>
          <p:nvPr>
            <p:ph type="body" idx="1"/>
          </p:nvPr>
        </p:nvSpPr>
        <p:spPr>
          <a:noFill/>
          <a:ln w="9525"/>
        </p:spPr>
        <p:txBody>
          <a:bodyPr/>
          <a:lstStyle/>
          <a:p>
            <a:endParaRPr lang="en-US" smtClean="0"/>
          </a:p>
        </p:txBody>
      </p:sp>
      <p:sp>
        <p:nvSpPr>
          <p:cNvPr id="294916" name="Slide Number Placeholder 3"/>
          <p:cNvSpPr>
            <a:spLocks noGrp="1"/>
          </p:cNvSpPr>
          <p:nvPr>
            <p:ph type="sldNum" sz="quarter" idx="5"/>
          </p:nvPr>
        </p:nvSpPr>
        <p:spPr>
          <a:noFill/>
        </p:spPr>
        <p:txBody>
          <a:bodyPr/>
          <a:lstStyle/>
          <a:p>
            <a:fld id="{3074E633-145A-405A-8F7F-78A64C5E9429}" type="slidenum">
              <a:rPr lang="en-US" smtClean="0">
                <a:latin typeface="Arial" pitchFamily="34" charset="0"/>
              </a:rPr>
              <a:pPr/>
              <a:t>85</a:t>
            </a:fld>
            <a:endParaRPr lang="en-US" smtClean="0">
              <a:latin typeface="Arial" pitchFamily="34"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86</a:t>
            </a:fld>
            <a:endParaRPr lang="en-US"/>
          </a:p>
        </p:txBody>
      </p:sp>
    </p:spTree>
    <p:extLst>
      <p:ext uri="{BB962C8B-B14F-4D97-AF65-F5344CB8AC3E}">
        <p14:creationId xmlns:p14="http://schemas.microsoft.com/office/powerpoint/2010/main" val="172282411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87</a:t>
            </a:fld>
            <a:endParaRPr lang="en-US"/>
          </a:p>
        </p:txBody>
      </p:sp>
    </p:spTree>
    <p:extLst>
      <p:ext uri="{BB962C8B-B14F-4D97-AF65-F5344CB8AC3E}">
        <p14:creationId xmlns:p14="http://schemas.microsoft.com/office/powerpoint/2010/main" val="39859961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88</a:t>
            </a:fld>
            <a:endParaRPr lang="en-US"/>
          </a:p>
        </p:txBody>
      </p:sp>
    </p:spTree>
    <p:extLst>
      <p:ext uri="{BB962C8B-B14F-4D97-AF65-F5344CB8AC3E}">
        <p14:creationId xmlns:p14="http://schemas.microsoft.com/office/powerpoint/2010/main" val="124659059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89</a:t>
            </a:fld>
            <a:endParaRPr lang="en-US"/>
          </a:p>
        </p:txBody>
      </p:sp>
    </p:spTree>
    <p:extLst>
      <p:ext uri="{BB962C8B-B14F-4D97-AF65-F5344CB8AC3E}">
        <p14:creationId xmlns:p14="http://schemas.microsoft.com/office/powerpoint/2010/main" val="335409935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p:spPr>
        <p:txBody>
          <a:bodyPr/>
          <a:lstStyle/>
          <a:p>
            <a:fld id="{AF7BEFF4-3742-4A84-ABD9-96E4ED6AFB16}" type="slidenum">
              <a:rPr lang="en-US" smtClean="0">
                <a:latin typeface="Arial" pitchFamily="34" charset="0"/>
              </a:rPr>
              <a:pPr/>
              <a:t>9</a:t>
            </a:fld>
            <a:endParaRPr lang="en-US" smtClean="0">
              <a:latin typeface="Arial" pitchFamily="34" charset="0"/>
            </a:endParaRPr>
          </a:p>
        </p:txBody>
      </p:sp>
      <p:sp>
        <p:nvSpPr>
          <p:cNvPr id="227331" name="Rectangle 2"/>
          <p:cNvSpPr>
            <a:spLocks noGrp="1" noRot="1" noChangeAspect="1" noChangeArrowheads="1" noTextEdit="1"/>
          </p:cNvSpPr>
          <p:nvPr>
            <p:ph type="sldImg"/>
          </p:nvPr>
        </p:nvSpPr>
        <p:spPr>
          <a:ln/>
        </p:spPr>
      </p:sp>
      <p:sp>
        <p:nvSpPr>
          <p:cNvPr id="227332" name="Rectangle 3"/>
          <p:cNvSpPr>
            <a:spLocks noGrp="1" noChangeArrowheads="1"/>
          </p:cNvSpPr>
          <p:nvPr>
            <p:ph type="body" idx="1"/>
          </p:nvPr>
        </p:nvSpPr>
        <p:spPr>
          <a:noFill/>
          <a:ln w="9525"/>
        </p:spPr>
        <p:txBody>
          <a:bodyPr/>
          <a:lstStyle/>
          <a:p>
            <a:endParaRPr lang="en-US" smtClean="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90</a:t>
            </a:fld>
            <a:endParaRPr lang="en-US"/>
          </a:p>
        </p:txBody>
      </p:sp>
    </p:spTree>
    <p:extLst>
      <p:ext uri="{BB962C8B-B14F-4D97-AF65-F5344CB8AC3E}">
        <p14:creationId xmlns:p14="http://schemas.microsoft.com/office/powerpoint/2010/main" val="218809344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91</a:t>
            </a:fld>
            <a:endParaRPr lang="en-US"/>
          </a:p>
        </p:txBody>
      </p:sp>
    </p:spTree>
    <p:extLst>
      <p:ext uri="{BB962C8B-B14F-4D97-AF65-F5344CB8AC3E}">
        <p14:creationId xmlns:p14="http://schemas.microsoft.com/office/powerpoint/2010/main" val="227887297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92</a:t>
            </a:fld>
            <a:endParaRPr lang="en-US"/>
          </a:p>
        </p:txBody>
      </p:sp>
    </p:spTree>
    <p:extLst>
      <p:ext uri="{BB962C8B-B14F-4D97-AF65-F5344CB8AC3E}">
        <p14:creationId xmlns:p14="http://schemas.microsoft.com/office/powerpoint/2010/main" val="69343309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93</a:t>
            </a:fld>
            <a:endParaRPr lang="en-US"/>
          </a:p>
        </p:txBody>
      </p:sp>
    </p:spTree>
    <p:extLst>
      <p:ext uri="{BB962C8B-B14F-4D97-AF65-F5344CB8AC3E}">
        <p14:creationId xmlns:p14="http://schemas.microsoft.com/office/powerpoint/2010/main" val="157820397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94</a:t>
            </a:fld>
            <a:endParaRPr lang="en-US"/>
          </a:p>
        </p:txBody>
      </p:sp>
    </p:spTree>
    <p:extLst>
      <p:ext uri="{BB962C8B-B14F-4D97-AF65-F5344CB8AC3E}">
        <p14:creationId xmlns:p14="http://schemas.microsoft.com/office/powerpoint/2010/main" val="190309863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95</a:t>
            </a:fld>
            <a:endParaRPr lang="en-US"/>
          </a:p>
        </p:txBody>
      </p:sp>
    </p:spTree>
    <p:extLst>
      <p:ext uri="{BB962C8B-B14F-4D97-AF65-F5344CB8AC3E}">
        <p14:creationId xmlns:p14="http://schemas.microsoft.com/office/powerpoint/2010/main" val="294624418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96</a:t>
            </a:fld>
            <a:endParaRPr lang="en-US"/>
          </a:p>
        </p:txBody>
      </p:sp>
    </p:spTree>
    <p:extLst>
      <p:ext uri="{BB962C8B-B14F-4D97-AF65-F5344CB8AC3E}">
        <p14:creationId xmlns:p14="http://schemas.microsoft.com/office/powerpoint/2010/main" val="292267222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Slide Image Placeholder 1"/>
          <p:cNvSpPr>
            <a:spLocks noGrp="1" noRot="1" noChangeAspect="1" noTextEdit="1"/>
          </p:cNvSpPr>
          <p:nvPr>
            <p:ph type="sldImg"/>
          </p:nvPr>
        </p:nvSpPr>
        <p:spPr>
          <a:ln/>
        </p:spPr>
      </p:sp>
      <p:sp>
        <p:nvSpPr>
          <p:cNvPr id="295939" name="Notes Placeholder 2"/>
          <p:cNvSpPr>
            <a:spLocks noGrp="1"/>
          </p:cNvSpPr>
          <p:nvPr>
            <p:ph type="body" idx="1"/>
          </p:nvPr>
        </p:nvSpPr>
        <p:spPr>
          <a:noFill/>
          <a:ln w="9525"/>
        </p:spPr>
        <p:txBody>
          <a:bodyPr/>
          <a:lstStyle/>
          <a:p>
            <a:endParaRPr lang="en-US" smtClean="0"/>
          </a:p>
        </p:txBody>
      </p:sp>
      <p:sp>
        <p:nvSpPr>
          <p:cNvPr id="295940" name="Slide Number Placeholder 3"/>
          <p:cNvSpPr>
            <a:spLocks noGrp="1"/>
          </p:cNvSpPr>
          <p:nvPr>
            <p:ph type="sldNum" sz="quarter" idx="5"/>
          </p:nvPr>
        </p:nvSpPr>
        <p:spPr>
          <a:noFill/>
        </p:spPr>
        <p:txBody>
          <a:bodyPr/>
          <a:lstStyle/>
          <a:p>
            <a:fld id="{44343902-9EBB-46F2-ACAE-4E49D8F0A5A8}" type="slidenum">
              <a:rPr lang="en-US" smtClean="0">
                <a:latin typeface="Arial" pitchFamily="34" charset="0"/>
              </a:rPr>
              <a:pPr/>
              <a:t>97</a:t>
            </a:fld>
            <a:endParaRPr lang="en-US" smtClean="0">
              <a:latin typeface="Arial" pitchFamily="34"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98</a:t>
            </a:fld>
            <a:endParaRPr lang="en-US"/>
          </a:p>
        </p:txBody>
      </p:sp>
    </p:spTree>
    <p:extLst>
      <p:ext uri="{BB962C8B-B14F-4D97-AF65-F5344CB8AC3E}">
        <p14:creationId xmlns:p14="http://schemas.microsoft.com/office/powerpoint/2010/main" val="253016970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F740366-27A8-4194-B92D-9E3507BEDE5B}" type="slidenum">
              <a:rPr lang="en-US" smtClean="0"/>
              <a:pPr>
                <a:defRPr/>
              </a:pPr>
              <a:t>99</a:t>
            </a:fld>
            <a:endParaRPr lang="en-US"/>
          </a:p>
        </p:txBody>
      </p:sp>
    </p:spTree>
    <p:extLst>
      <p:ext uri="{BB962C8B-B14F-4D97-AF65-F5344CB8AC3E}">
        <p14:creationId xmlns:p14="http://schemas.microsoft.com/office/powerpoint/2010/main" val="5266343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099"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0" name="Rectangle 4"/>
          <p:cNvSpPr>
            <a:spLocks noGrp="1" noChangeArrowheads="1"/>
          </p:cNvSpPr>
          <p:nvPr>
            <p:ph type="subTitle" idx="1"/>
          </p:nvPr>
        </p:nvSpPr>
        <p:spPr>
          <a:xfrm>
            <a:off x="1371600" y="3886200"/>
            <a:ext cx="6400800" cy="519113"/>
          </a:xfrm>
        </p:spPr>
        <p:txBody>
          <a:bodyPr/>
          <a:lstStyle>
            <a:lvl1pPr marL="0" indent="0" algn="ctr">
              <a:buFont typeface="Wingdings" pitchFamily="2" charset="2"/>
              <a:buNone/>
              <a:defRPr/>
            </a:lvl1pPr>
          </a:lstStyle>
          <a:p>
            <a:r>
              <a:rPr lang="en-US"/>
              <a:t>Click to edit Master subtitle style</a:t>
            </a:r>
          </a:p>
        </p:txBody>
      </p:sp>
      <p:sp>
        <p:nvSpPr>
          <p:cNvPr id="4" name="Rectangle 2"/>
          <p:cNvSpPr>
            <a:spLocks noGrp="1" noChangeArrowheads="1"/>
          </p:cNvSpPr>
          <p:nvPr>
            <p:ph type="sldNum" sz="quarter" idx="10"/>
          </p:nvPr>
        </p:nvSpPr>
        <p:spPr>
          <a:xfrm>
            <a:off x="7239000" y="6721475"/>
            <a:ext cx="1905000" cy="136525"/>
          </a:xfrm>
          <a:ln w="9525"/>
        </p:spPr>
        <p:txBody>
          <a:bodyPr anchor="ctr"/>
          <a:lstStyle>
            <a:lvl1pPr>
              <a:lnSpc>
                <a:spcPct val="100000"/>
              </a:lnSpc>
              <a:spcBef>
                <a:spcPct val="0"/>
              </a:spcBef>
              <a:defRPr/>
            </a:lvl1pPr>
          </a:lstStyle>
          <a:p>
            <a:pPr>
              <a:defRPr/>
            </a:pPr>
            <a:fld id="{1A380500-5531-4904-99F2-EEA07F2729A1}" type="slidenum">
              <a:rPr lang="en-US"/>
              <a:pPr>
                <a:defRPr/>
              </a:pPr>
              <a:t>‹#›</a:t>
            </a:fld>
            <a:endParaRPr lang="en-US"/>
          </a:p>
        </p:txBody>
      </p:sp>
      <p:sp>
        <p:nvSpPr>
          <p:cNvPr id="5" name="Rectangle 5"/>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none" lIns="92075" tIns="46038" rIns="92075" bIns="46038" numCol="1" anchor="ctr" anchorCtr="0" compatLnSpc="1">
            <a:prstTxWarp prst="textNoShape">
              <a:avLst/>
            </a:prstTxWarp>
          </a:bodyPr>
          <a:lstStyle>
            <a:lvl1pPr algn="ctr">
              <a:defRPr sz="800" b="1" u="none">
                <a:solidFill>
                  <a:schemeClr val="tx2"/>
                </a:solidFill>
                <a:latin typeface="Arial" charset="0"/>
              </a:defRPr>
            </a:lvl1pPr>
          </a:lstStyle>
          <a:p>
            <a:pPr>
              <a:defRPr/>
            </a:pPr>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nvPr>
        </p:nvSpPr>
        <p:spPr>
          <a:ln/>
        </p:spPr>
        <p:txBody>
          <a:bodyPr/>
          <a:lstStyle>
            <a:lvl1pPr>
              <a:defRPr/>
            </a:lvl1pPr>
          </a:lstStyle>
          <a:p>
            <a:pPr>
              <a:defRPr/>
            </a:pPr>
            <a:fld id="{179EB9CB-721C-47FB-889C-2BAFA1541241}" type="slidenum">
              <a:rPr lang="en-US"/>
              <a:pPr>
                <a:defRPr/>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308725" y="-38100"/>
            <a:ext cx="1981200" cy="354488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365125" y="-38100"/>
            <a:ext cx="5791200" cy="354488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nvPr>
        </p:nvSpPr>
        <p:spPr>
          <a:ln/>
        </p:spPr>
        <p:txBody>
          <a:bodyPr/>
          <a:lstStyle>
            <a:lvl1pPr>
              <a:defRPr/>
            </a:lvl1pPr>
          </a:lstStyle>
          <a:p>
            <a:pPr>
              <a:defRPr/>
            </a:pPr>
            <a:fld id="{33FF0D08-110C-4829-B4E5-5303ACBBE2C5}" type="slidenum">
              <a:rPr lang="en-US"/>
              <a:pPr>
                <a:defRPr/>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365125" y="-38100"/>
            <a:ext cx="7924800" cy="9144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869950" y="1524000"/>
            <a:ext cx="3624263" cy="1982788"/>
          </a:xfrm>
        </p:spPr>
        <p:txBody>
          <a:bodyPr/>
          <a:lstStyle/>
          <a:p>
            <a:pPr lvl="0"/>
            <a:endParaRPr lang="en-US" noProof="0" smtClean="0"/>
          </a:p>
        </p:txBody>
      </p:sp>
      <p:sp>
        <p:nvSpPr>
          <p:cNvPr id="4" name="Text Placeholder 3"/>
          <p:cNvSpPr>
            <a:spLocks noGrp="1"/>
          </p:cNvSpPr>
          <p:nvPr>
            <p:ph type="body" sz="half" idx="2"/>
          </p:nvPr>
        </p:nvSpPr>
        <p:spPr>
          <a:xfrm>
            <a:off x="4646613" y="1524000"/>
            <a:ext cx="3624262" cy="19827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sldNum" sz="quarter" idx="10"/>
          </p:nvPr>
        </p:nvSpPr>
        <p:spPr>
          <a:ln/>
        </p:spPr>
        <p:txBody>
          <a:bodyPr/>
          <a:lstStyle>
            <a:lvl1pPr>
              <a:defRPr/>
            </a:lvl1pPr>
          </a:lstStyle>
          <a:p>
            <a:pPr>
              <a:defRPr/>
            </a:pPr>
            <a:fld id="{19D9C7EE-1E6A-472A-96EF-ADF0CF48362A}" type="slidenum">
              <a:rPr lang="en-US"/>
              <a:pPr>
                <a:defRPr/>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365125" y="-38100"/>
            <a:ext cx="7924800" cy="9144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869950" y="1524000"/>
            <a:ext cx="7400925" cy="1982788"/>
          </a:xfrm>
        </p:spPr>
        <p:txBody>
          <a:bodyPr/>
          <a:lstStyle/>
          <a:p>
            <a:pPr lvl="0"/>
            <a:endParaRPr lang="en-US" noProof="0" smtClean="0"/>
          </a:p>
        </p:txBody>
      </p:sp>
      <p:sp>
        <p:nvSpPr>
          <p:cNvPr id="4" name="Rectangle 4"/>
          <p:cNvSpPr>
            <a:spLocks noGrp="1" noChangeArrowheads="1"/>
          </p:cNvSpPr>
          <p:nvPr>
            <p:ph type="sldNum" sz="quarter" idx="10"/>
          </p:nvPr>
        </p:nvSpPr>
        <p:spPr>
          <a:ln/>
        </p:spPr>
        <p:txBody>
          <a:bodyPr/>
          <a:lstStyle>
            <a:lvl1pPr>
              <a:defRPr/>
            </a:lvl1pPr>
          </a:lstStyle>
          <a:p>
            <a:pPr>
              <a:defRPr/>
            </a:pPr>
            <a:fld id="{323AC7E0-02EB-4977-8591-6D846518252D}" type="slidenum">
              <a:rPr lang="en-US"/>
              <a:pPr>
                <a:defRPr/>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nvPr>
        </p:nvSpPr>
        <p:spPr>
          <a:ln/>
        </p:spPr>
        <p:txBody>
          <a:bodyPr/>
          <a:lstStyle>
            <a:lvl1pPr>
              <a:defRPr/>
            </a:lvl1pPr>
          </a:lstStyle>
          <a:p>
            <a:pPr>
              <a:defRPr/>
            </a:pPr>
            <a:fld id="{79BA386D-1EAB-4407-A1F2-2CEAF0B0753B}" type="slidenum">
              <a:rPr lang="en-US"/>
              <a:pPr>
                <a:defRPr/>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sldNum" sz="quarter" idx="10"/>
          </p:nvPr>
        </p:nvSpPr>
        <p:spPr>
          <a:ln/>
        </p:spPr>
        <p:txBody>
          <a:bodyPr/>
          <a:lstStyle>
            <a:lvl1pPr>
              <a:defRPr/>
            </a:lvl1pPr>
          </a:lstStyle>
          <a:p>
            <a:pPr>
              <a:defRPr/>
            </a:pPr>
            <a:fld id="{ADA629C6-6EEC-4C7D-AC41-B877473B3A59}" type="slidenum">
              <a:rPr lang="en-US"/>
              <a:pPr>
                <a:defRPr/>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9950" y="1524000"/>
            <a:ext cx="3624263" cy="1982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6613" y="1524000"/>
            <a:ext cx="3624262" cy="1982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sldNum" sz="quarter" idx="10"/>
          </p:nvPr>
        </p:nvSpPr>
        <p:spPr>
          <a:ln/>
        </p:spPr>
        <p:txBody>
          <a:bodyPr/>
          <a:lstStyle>
            <a:lvl1pPr>
              <a:defRPr/>
            </a:lvl1pPr>
          </a:lstStyle>
          <a:p>
            <a:pPr>
              <a:defRPr/>
            </a:pPr>
            <a:fld id="{0006DCF9-CB45-4FE6-BC2A-30E8FB1C2346}" type="slidenum">
              <a:rPr lang="en-US"/>
              <a:pPr>
                <a:defRPr/>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nvPr>
        </p:nvSpPr>
        <p:spPr>
          <a:ln/>
        </p:spPr>
        <p:txBody>
          <a:bodyPr/>
          <a:lstStyle>
            <a:lvl1pPr>
              <a:defRPr/>
            </a:lvl1pPr>
          </a:lstStyle>
          <a:p>
            <a:pPr>
              <a:defRPr/>
            </a:pPr>
            <a:fld id="{88567CB5-0C8E-4233-88C5-45353BE3EBCA}" type="slidenum">
              <a:rPr lang="en-US"/>
              <a:pPr>
                <a:defRPr/>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sldNum" sz="quarter" idx="10"/>
          </p:nvPr>
        </p:nvSpPr>
        <p:spPr>
          <a:ln/>
        </p:spPr>
        <p:txBody>
          <a:bodyPr/>
          <a:lstStyle>
            <a:lvl1pPr>
              <a:defRPr/>
            </a:lvl1pPr>
          </a:lstStyle>
          <a:p>
            <a:pPr>
              <a:defRPr/>
            </a:pPr>
            <a:fld id="{3D2C0F60-0D52-4663-B451-7A4836C21260}" type="slidenum">
              <a:rPr lang="en-US"/>
              <a:pPr>
                <a:defRPr/>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sldNum" sz="quarter" idx="10"/>
          </p:nvPr>
        </p:nvSpPr>
        <p:spPr>
          <a:ln/>
        </p:spPr>
        <p:txBody>
          <a:bodyPr/>
          <a:lstStyle>
            <a:lvl1pPr>
              <a:defRPr/>
            </a:lvl1pPr>
          </a:lstStyle>
          <a:p>
            <a:pPr>
              <a:defRPr/>
            </a:pPr>
            <a:fld id="{6B89952A-EB52-4FD4-A8DB-64F04DADA0B5}" type="slidenum">
              <a:rPr lang="en-US"/>
              <a:pPr>
                <a:defRPr/>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sldNum" sz="quarter" idx="10"/>
          </p:nvPr>
        </p:nvSpPr>
        <p:spPr>
          <a:ln/>
        </p:spPr>
        <p:txBody>
          <a:bodyPr/>
          <a:lstStyle>
            <a:lvl1pPr>
              <a:defRPr/>
            </a:lvl1pPr>
          </a:lstStyle>
          <a:p>
            <a:pPr>
              <a:defRPr/>
            </a:pPr>
            <a:fld id="{889AFB90-3ED0-46A2-B2B0-E5CC3F4CDCB7}" type="slidenum">
              <a:rPr lang="en-US"/>
              <a:pPr>
                <a:defRPr/>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sldNum" sz="quarter" idx="10"/>
          </p:nvPr>
        </p:nvSpPr>
        <p:spPr>
          <a:ln/>
        </p:spPr>
        <p:txBody>
          <a:bodyPr/>
          <a:lstStyle>
            <a:lvl1pPr>
              <a:defRPr/>
            </a:lvl1pPr>
          </a:lstStyle>
          <a:p>
            <a:pPr>
              <a:defRPr/>
            </a:pPr>
            <a:fld id="{73506936-9D29-41E1-AEDD-198BEA9BB778}" type="slidenum">
              <a:rPr lang="en-US"/>
              <a:pPr>
                <a:defRPr/>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365125" y="-38100"/>
            <a:ext cx="7924800" cy="9144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smtClean="0"/>
              <a:t>Click To Edit Master Title Style</a:t>
            </a:r>
          </a:p>
        </p:txBody>
      </p:sp>
      <p:sp>
        <p:nvSpPr>
          <p:cNvPr id="8195" name="Rectangle 3"/>
          <p:cNvSpPr>
            <a:spLocks noGrp="1" noChangeArrowheads="1"/>
          </p:cNvSpPr>
          <p:nvPr>
            <p:ph type="body" idx="1"/>
          </p:nvPr>
        </p:nvSpPr>
        <p:spPr bwMode="auto">
          <a:xfrm>
            <a:off x="869950" y="1524000"/>
            <a:ext cx="7400925" cy="1982788"/>
          </a:xfrm>
          <a:prstGeom prst="rect">
            <a:avLst/>
          </a:prstGeom>
          <a:noFill/>
          <a:ln w="9525">
            <a:noFill/>
            <a:miter lim="800000"/>
            <a:headEnd/>
            <a:tailEnd/>
          </a:ln>
        </p:spPr>
        <p:txBody>
          <a:bodyPr vert="horz" wrap="square" lIns="92075" tIns="46038" rIns="92075" bIns="46038" numCol="1" anchor="t" anchorCtr="0" compatLnSpc="1">
            <a:prstTxWarp prst="textNoShape">
              <a:avLst/>
            </a:prstTxWarp>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 Fifth level</a:t>
            </a:r>
          </a:p>
        </p:txBody>
      </p:sp>
      <p:sp>
        <p:nvSpPr>
          <p:cNvPr id="3076" name="Rectangle 4"/>
          <p:cNvSpPr>
            <a:spLocks noGrp="1" noChangeArrowheads="1"/>
          </p:cNvSpPr>
          <p:nvPr>
            <p:ph type="sldNum" sz="quarter" idx="4"/>
          </p:nvPr>
        </p:nvSpPr>
        <p:spPr bwMode="auto">
          <a:xfrm>
            <a:off x="0" y="6694488"/>
            <a:ext cx="260350" cy="122237"/>
          </a:xfrm>
          <a:prstGeom prst="rect">
            <a:avLst/>
          </a:prstGeom>
          <a:noFill/>
          <a:ln w="12700">
            <a:noFill/>
            <a:miter lim="800000"/>
            <a:headEnd type="none" w="sm" len="sm"/>
            <a:tailEnd type="none" w="sm" len="sm"/>
          </a:ln>
          <a:effectLst/>
        </p:spPr>
        <p:txBody>
          <a:bodyPr vert="horz" wrap="square" lIns="0" tIns="0" rIns="0" bIns="0" numCol="1" anchor="t" anchorCtr="0" compatLnSpc="1">
            <a:prstTxWarp prst="textNoShape">
              <a:avLst/>
            </a:prstTxWarp>
            <a:spAutoFit/>
          </a:bodyPr>
          <a:lstStyle>
            <a:lvl1pPr algn="r">
              <a:lnSpc>
                <a:spcPct val="90000"/>
              </a:lnSpc>
              <a:spcBef>
                <a:spcPct val="30000"/>
              </a:spcBef>
              <a:defRPr sz="900" u="none">
                <a:latin typeface="Arial" charset="0"/>
              </a:defRPr>
            </a:lvl1pPr>
          </a:lstStyle>
          <a:p>
            <a:pPr>
              <a:defRPr/>
            </a:pPr>
            <a:fld id="{5E156CEC-DEA7-4B9C-81CC-539BEA224D93}" type="slidenum">
              <a:rPr lang="en-US"/>
              <a:pPr>
                <a:defRPr/>
              </a:pPr>
              <a:t>‹#›</a:t>
            </a:fld>
            <a:endParaRPr lang="en-US"/>
          </a:p>
        </p:txBody>
      </p:sp>
      <p:sp>
        <p:nvSpPr>
          <p:cNvPr id="3078" name="Line 6"/>
          <p:cNvSpPr>
            <a:spLocks noChangeShapeType="1"/>
          </p:cNvSpPr>
          <p:nvPr/>
        </p:nvSpPr>
        <p:spPr bwMode="auto">
          <a:xfrm>
            <a:off x="0" y="819150"/>
            <a:ext cx="9144000" cy="0"/>
          </a:xfrm>
          <a:prstGeom prst="line">
            <a:avLst/>
          </a:prstGeom>
          <a:noFill/>
          <a:ln w="47625" cmpd="thickThin">
            <a:solidFill>
              <a:srgbClr val="336699"/>
            </a:solidFill>
            <a:round/>
            <a:headEnd type="none" w="sm" len="sm"/>
            <a:tailEnd type="none" w="sm" len="sm"/>
          </a:ln>
          <a:effectLst/>
        </p:spPr>
        <p:txBody>
          <a:bodyPr wrap="none" anchor="ctr"/>
          <a:lstStyle/>
          <a:p>
            <a:pPr>
              <a:defRPr/>
            </a:pPr>
            <a:endParaRPr lang="en-US">
              <a:latin typeface="Arial" charset="0"/>
            </a:endParaRPr>
          </a:p>
        </p:txBody>
      </p:sp>
    </p:spTree>
  </p:cSld>
  <p:clrMap bg1="lt1" tx1="dk1" bg2="lt2" tx2="dk2" accent1="accent1" accent2="accent2" accent3="accent3" accent4="accent4" accent5="accent5" accent6="accent6" hlink="hlink" folHlink="folHlink"/>
  <p:sldLayoutIdLst>
    <p:sldLayoutId id="2147483718" r:id="rId1"/>
    <p:sldLayoutId id="2147483706" r:id="rId2"/>
    <p:sldLayoutId id="2147483707" r:id="rId3"/>
    <p:sldLayoutId id="2147483708" r:id="rId4"/>
    <p:sldLayoutId id="2147483709" r:id="rId5"/>
    <p:sldLayoutId id="2147483710" r:id="rId6"/>
    <p:sldLayoutId id="2147483711" r:id="rId7"/>
    <p:sldLayoutId id="2147483712" r:id="rId8"/>
    <p:sldLayoutId id="2147483713" r:id="rId9"/>
    <p:sldLayoutId id="2147483714" r:id="rId10"/>
    <p:sldLayoutId id="2147483715" r:id="rId11"/>
    <p:sldLayoutId id="2147483716" r:id="rId12"/>
    <p:sldLayoutId id="2147483717" r:id="rId13"/>
  </p:sldLayoutIdLst>
  <p:hf hdr="0" ftr="0" dt="0"/>
  <p:txStyles>
    <p:titleStyle>
      <a:lvl1pPr algn="ctr" rtl="0" eaLnBrk="0" fontAlgn="base" hangingPunct="0">
        <a:lnSpc>
          <a:spcPct val="95000"/>
        </a:lnSpc>
        <a:spcBef>
          <a:spcPct val="0"/>
        </a:spcBef>
        <a:spcAft>
          <a:spcPct val="0"/>
        </a:spcAft>
        <a:defRPr sz="3600" b="1">
          <a:solidFill>
            <a:srgbClr val="336699"/>
          </a:solidFill>
          <a:latin typeface="+mj-lt"/>
          <a:ea typeface="+mj-ea"/>
          <a:cs typeface="+mj-cs"/>
        </a:defRPr>
      </a:lvl1pPr>
      <a:lvl2pPr algn="ctr" rtl="0" eaLnBrk="0" fontAlgn="base" hangingPunct="0">
        <a:lnSpc>
          <a:spcPct val="95000"/>
        </a:lnSpc>
        <a:spcBef>
          <a:spcPct val="0"/>
        </a:spcBef>
        <a:spcAft>
          <a:spcPct val="0"/>
        </a:spcAft>
        <a:defRPr sz="3600" b="1">
          <a:solidFill>
            <a:srgbClr val="336699"/>
          </a:solidFill>
          <a:latin typeface="Arial" charset="0"/>
        </a:defRPr>
      </a:lvl2pPr>
      <a:lvl3pPr algn="ctr" rtl="0" eaLnBrk="0" fontAlgn="base" hangingPunct="0">
        <a:lnSpc>
          <a:spcPct val="95000"/>
        </a:lnSpc>
        <a:spcBef>
          <a:spcPct val="0"/>
        </a:spcBef>
        <a:spcAft>
          <a:spcPct val="0"/>
        </a:spcAft>
        <a:defRPr sz="3600" b="1">
          <a:solidFill>
            <a:srgbClr val="336699"/>
          </a:solidFill>
          <a:latin typeface="Arial" charset="0"/>
        </a:defRPr>
      </a:lvl3pPr>
      <a:lvl4pPr algn="ctr" rtl="0" eaLnBrk="0" fontAlgn="base" hangingPunct="0">
        <a:lnSpc>
          <a:spcPct val="95000"/>
        </a:lnSpc>
        <a:spcBef>
          <a:spcPct val="0"/>
        </a:spcBef>
        <a:spcAft>
          <a:spcPct val="0"/>
        </a:spcAft>
        <a:defRPr sz="3600" b="1">
          <a:solidFill>
            <a:srgbClr val="336699"/>
          </a:solidFill>
          <a:latin typeface="Arial" charset="0"/>
        </a:defRPr>
      </a:lvl4pPr>
      <a:lvl5pPr algn="ctr" rtl="0" eaLnBrk="0" fontAlgn="base" hangingPunct="0">
        <a:lnSpc>
          <a:spcPct val="95000"/>
        </a:lnSpc>
        <a:spcBef>
          <a:spcPct val="0"/>
        </a:spcBef>
        <a:spcAft>
          <a:spcPct val="0"/>
        </a:spcAft>
        <a:defRPr sz="3600" b="1">
          <a:solidFill>
            <a:srgbClr val="336699"/>
          </a:solidFill>
          <a:latin typeface="Arial" charset="0"/>
        </a:defRPr>
      </a:lvl5pPr>
      <a:lvl6pPr marL="457200" algn="ctr" rtl="0" eaLnBrk="0" fontAlgn="base" hangingPunct="0">
        <a:lnSpc>
          <a:spcPct val="95000"/>
        </a:lnSpc>
        <a:spcBef>
          <a:spcPct val="0"/>
        </a:spcBef>
        <a:spcAft>
          <a:spcPct val="0"/>
        </a:spcAft>
        <a:defRPr sz="3600" b="1">
          <a:solidFill>
            <a:srgbClr val="336699"/>
          </a:solidFill>
          <a:latin typeface="Arial" charset="0"/>
        </a:defRPr>
      </a:lvl6pPr>
      <a:lvl7pPr marL="914400" algn="ctr" rtl="0" eaLnBrk="0" fontAlgn="base" hangingPunct="0">
        <a:lnSpc>
          <a:spcPct val="95000"/>
        </a:lnSpc>
        <a:spcBef>
          <a:spcPct val="0"/>
        </a:spcBef>
        <a:spcAft>
          <a:spcPct val="0"/>
        </a:spcAft>
        <a:defRPr sz="3600" b="1">
          <a:solidFill>
            <a:srgbClr val="336699"/>
          </a:solidFill>
          <a:latin typeface="Arial" charset="0"/>
        </a:defRPr>
      </a:lvl7pPr>
      <a:lvl8pPr marL="1371600" algn="ctr" rtl="0" eaLnBrk="0" fontAlgn="base" hangingPunct="0">
        <a:lnSpc>
          <a:spcPct val="95000"/>
        </a:lnSpc>
        <a:spcBef>
          <a:spcPct val="0"/>
        </a:spcBef>
        <a:spcAft>
          <a:spcPct val="0"/>
        </a:spcAft>
        <a:defRPr sz="3600" b="1">
          <a:solidFill>
            <a:srgbClr val="336699"/>
          </a:solidFill>
          <a:latin typeface="Arial" charset="0"/>
        </a:defRPr>
      </a:lvl8pPr>
      <a:lvl9pPr marL="1828800" algn="ctr" rtl="0" eaLnBrk="0" fontAlgn="base" hangingPunct="0">
        <a:lnSpc>
          <a:spcPct val="95000"/>
        </a:lnSpc>
        <a:spcBef>
          <a:spcPct val="0"/>
        </a:spcBef>
        <a:spcAft>
          <a:spcPct val="0"/>
        </a:spcAft>
        <a:defRPr sz="3600" b="1">
          <a:solidFill>
            <a:srgbClr val="336699"/>
          </a:solidFill>
          <a:latin typeface="Arial" charset="0"/>
        </a:defRPr>
      </a:lvl9pPr>
    </p:titleStyle>
    <p:bodyStyle>
      <a:lvl1pPr marL="457200" indent="-457200" algn="l" rtl="0" eaLnBrk="0" fontAlgn="base" hangingPunct="0">
        <a:spcBef>
          <a:spcPct val="75000"/>
        </a:spcBef>
        <a:spcAft>
          <a:spcPct val="0"/>
        </a:spcAft>
        <a:buClr>
          <a:srgbClr val="006699"/>
        </a:buClr>
        <a:buSzPct val="85000"/>
        <a:buFont typeface="Wingdings" pitchFamily="2" charset="2"/>
        <a:buChar char="u"/>
        <a:defRPr sz="2800" b="1">
          <a:solidFill>
            <a:srgbClr val="336699"/>
          </a:solidFill>
          <a:latin typeface="+mn-lt"/>
          <a:ea typeface="+mn-ea"/>
          <a:cs typeface="+mn-cs"/>
        </a:defRPr>
      </a:lvl1pPr>
      <a:lvl2pPr marL="863600" indent="-292100" algn="l" rtl="0" eaLnBrk="0" fontAlgn="base" hangingPunct="0">
        <a:spcBef>
          <a:spcPct val="20000"/>
        </a:spcBef>
        <a:spcAft>
          <a:spcPct val="0"/>
        </a:spcAft>
        <a:buClr>
          <a:srgbClr val="7FDFC4"/>
        </a:buClr>
        <a:buSzPct val="110000"/>
        <a:buChar char="–"/>
        <a:defRPr sz="2400">
          <a:solidFill>
            <a:srgbClr val="336699"/>
          </a:solidFill>
          <a:latin typeface="+mn-lt"/>
        </a:defRPr>
      </a:lvl2pPr>
      <a:lvl3pPr marL="1201738" indent="-223838" algn="l" rtl="0" eaLnBrk="0" fontAlgn="base" hangingPunct="0">
        <a:spcBef>
          <a:spcPct val="20000"/>
        </a:spcBef>
        <a:spcAft>
          <a:spcPct val="0"/>
        </a:spcAft>
        <a:buClr>
          <a:srgbClr val="99FFCC"/>
        </a:buClr>
        <a:buFont typeface="Wingdings" pitchFamily="2" charset="2"/>
        <a:buChar char=""/>
        <a:defRPr sz="2000">
          <a:solidFill>
            <a:srgbClr val="336699"/>
          </a:solidFill>
          <a:latin typeface="+mn-lt"/>
        </a:defRPr>
      </a:lvl3pPr>
      <a:lvl4pPr marL="1541463" indent="-225425" algn="l" rtl="0" eaLnBrk="0" fontAlgn="base" hangingPunct="0">
        <a:spcBef>
          <a:spcPct val="20000"/>
        </a:spcBef>
        <a:spcAft>
          <a:spcPct val="0"/>
        </a:spcAft>
        <a:buClr>
          <a:schemeClr val="tx1"/>
        </a:buClr>
        <a:buSzPct val="90000"/>
        <a:buChar char="-"/>
        <a:defRPr sz="2000">
          <a:solidFill>
            <a:srgbClr val="336699"/>
          </a:solidFill>
          <a:latin typeface="+mn-lt"/>
        </a:defRPr>
      </a:lvl4pPr>
      <a:lvl5pPr marL="1828800" indent="-173038" algn="l" rtl="0" eaLnBrk="0" fontAlgn="base" hangingPunct="0">
        <a:spcBef>
          <a:spcPct val="20000"/>
        </a:spcBef>
        <a:spcAft>
          <a:spcPct val="0"/>
        </a:spcAft>
        <a:buClr>
          <a:srgbClr val="0000FF"/>
        </a:buClr>
        <a:buSzPct val="75000"/>
        <a:buFont typeface="Wingdings" pitchFamily="2" charset="2"/>
        <a:buChar char="w"/>
        <a:defRPr sz="2000">
          <a:solidFill>
            <a:srgbClr val="336699"/>
          </a:solidFill>
          <a:latin typeface="+mn-lt"/>
        </a:defRPr>
      </a:lvl5pPr>
      <a:lvl6pPr marL="2286000" indent="-173038" algn="l" rtl="0" eaLnBrk="0" fontAlgn="base" hangingPunct="0">
        <a:spcBef>
          <a:spcPct val="20000"/>
        </a:spcBef>
        <a:spcAft>
          <a:spcPct val="0"/>
        </a:spcAft>
        <a:buClr>
          <a:srgbClr val="0000FF"/>
        </a:buClr>
        <a:buSzPct val="75000"/>
        <a:buFont typeface="Wingdings" pitchFamily="2" charset="2"/>
        <a:buChar char="w"/>
        <a:defRPr>
          <a:solidFill>
            <a:srgbClr val="336699"/>
          </a:solidFill>
          <a:latin typeface="+mn-lt"/>
        </a:defRPr>
      </a:lvl6pPr>
      <a:lvl7pPr marL="2743200" indent="-173038" algn="l" rtl="0" eaLnBrk="0" fontAlgn="base" hangingPunct="0">
        <a:spcBef>
          <a:spcPct val="20000"/>
        </a:spcBef>
        <a:spcAft>
          <a:spcPct val="0"/>
        </a:spcAft>
        <a:buClr>
          <a:srgbClr val="0000FF"/>
        </a:buClr>
        <a:buSzPct val="75000"/>
        <a:buFont typeface="Wingdings" pitchFamily="2" charset="2"/>
        <a:buChar char="w"/>
        <a:defRPr>
          <a:solidFill>
            <a:srgbClr val="336699"/>
          </a:solidFill>
          <a:latin typeface="+mn-lt"/>
        </a:defRPr>
      </a:lvl7pPr>
      <a:lvl8pPr marL="3200400" indent="-173038" algn="l" rtl="0" eaLnBrk="0" fontAlgn="base" hangingPunct="0">
        <a:spcBef>
          <a:spcPct val="20000"/>
        </a:spcBef>
        <a:spcAft>
          <a:spcPct val="0"/>
        </a:spcAft>
        <a:buClr>
          <a:srgbClr val="0000FF"/>
        </a:buClr>
        <a:buSzPct val="75000"/>
        <a:buFont typeface="Wingdings" pitchFamily="2" charset="2"/>
        <a:buChar char="w"/>
        <a:defRPr>
          <a:solidFill>
            <a:srgbClr val="336699"/>
          </a:solidFill>
          <a:latin typeface="+mn-lt"/>
        </a:defRPr>
      </a:lvl8pPr>
      <a:lvl9pPr marL="3657600" indent="-173038" algn="l" rtl="0" eaLnBrk="0" fontAlgn="base" hangingPunct="0">
        <a:spcBef>
          <a:spcPct val="20000"/>
        </a:spcBef>
        <a:spcAft>
          <a:spcPct val="0"/>
        </a:spcAft>
        <a:buClr>
          <a:srgbClr val="0000FF"/>
        </a:buClr>
        <a:buSzPct val="75000"/>
        <a:buFont typeface="Wingdings" pitchFamily="2" charset="2"/>
        <a:buChar char="w"/>
        <a:defRPr>
          <a:solidFill>
            <a:srgbClr val="336699"/>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image" Target="../media/image1.jpeg"/><Relationship Id="rId7" Type="http://schemas.openxmlformats.org/officeDocument/2006/relationships/hyperlink" Target="http://www.cs.wustl.edu/~schmidt/bio.html" TargetMode="External"/><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3.png"/><Relationship Id="rId5" Type="http://schemas.openxmlformats.org/officeDocument/2006/relationships/image" Target="../media/image2.jpeg"/><Relationship Id="rId4" Type="http://schemas.openxmlformats.org/officeDocument/2006/relationships/hyperlink" Target="mailto:d.schmidt@vanderbilt.edu" TargetMode="External"/></Relationships>
</file>

<file path=ppt/slides/_rels/slide1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6.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6.xml"/><Relationship Id="rId1" Type="http://schemas.openxmlformats.org/officeDocument/2006/relationships/vmlDrawing" Target="../drawings/vmlDrawing1.vml"/><Relationship Id="rId6" Type="http://schemas.openxmlformats.org/officeDocument/2006/relationships/image" Target="../media/image29.wmf"/><Relationship Id="rId5" Type="http://schemas.openxmlformats.org/officeDocument/2006/relationships/oleObject" Target="../embeddings/oleObject1.bin"/><Relationship Id="rId4" Type="http://schemas.openxmlformats.org/officeDocument/2006/relationships/image" Target="../media/image30.png"/></Relationships>
</file>

<file path=ppt/slides/_rels/slide11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10.xml"/><Relationship Id="rId1" Type="http://schemas.openxmlformats.org/officeDocument/2006/relationships/slideLayout" Target="../slideLayouts/slideLayout6.xml"/><Relationship Id="rId4" Type="http://schemas.openxmlformats.org/officeDocument/2006/relationships/image" Target="../media/image111.png"/></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6.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6.xml"/></Relationships>
</file>

<file path=ppt/slides/_rels/slide11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13.xml"/><Relationship Id="rId1" Type="http://schemas.openxmlformats.org/officeDocument/2006/relationships/slideLayout" Target="../slideLayouts/slideLayout6.xml"/><Relationship Id="rId4" Type="http://schemas.openxmlformats.org/officeDocument/2006/relationships/image" Target="../media/image68.jpeg"/></Relationships>
</file>

<file path=ppt/slides/_rels/slide11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14.xml"/><Relationship Id="rId1" Type="http://schemas.openxmlformats.org/officeDocument/2006/relationships/slideLayout" Target="../slideLayouts/slideLayout6.xml"/><Relationship Id="rId4" Type="http://schemas.openxmlformats.org/officeDocument/2006/relationships/image" Target="../media/image69.png"/></Relationships>
</file>

<file path=ppt/slides/_rels/slide11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Layout" Target="../slideLayouts/slideLayout6.xml"/></Relationships>
</file>

<file path=ppt/slides/_rels/slide116.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15.xml"/><Relationship Id="rId1" Type="http://schemas.openxmlformats.org/officeDocument/2006/relationships/slideLayout" Target="../slideLayouts/slideLayout6.xml"/><Relationship Id="rId4" Type="http://schemas.openxmlformats.org/officeDocument/2006/relationships/image" Target="../media/image69.png"/></Relationships>
</file>

<file path=ppt/slides/_rels/slide117.xml.rels><?xml version="1.0" encoding="UTF-8" standalone="yes"?>
<Relationships xmlns="http://schemas.openxmlformats.org/package/2006/relationships"><Relationship Id="rId8" Type="http://schemas.openxmlformats.org/officeDocument/2006/relationships/image" Target="../media/image115.png"/><Relationship Id="rId3" Type="http://schemas.openxmlformats.org/officeDocument/2006/relationships/image" Target="../media/image70.png"/><Relationship Id="rId7" Type="http://schemas.openxmlformats.org/officeDocument/2006/relationships/image" Target="../media/image114.png"/><Relationship Id="rId2" Type="http://schemas.openxmlformats.org/officeDocument/2006/relationships/notesSlide" Target="../notesSlides/notesSlide116.xml"/><Relationship Id="rId1" Type="http://schemas.openxmlformats.org/officeDocument/2006/relationships/slideLayout" Target="../slideLayouts/slideLayout6.xml"/><Relationship Id="rId6" Type="http://schemas.openxmlformats.org/officeDocument/2006/relationships/image" Target="../media/image113.png"/><Relationship Id="rId5" Type="http://schemas.openxmlformats.org/officeDocument/2006/relationships/image" Target="../media/image112.png"/><Relationship Id="rId4" Type="http://schemas.openxmlformats.org/officeDocument/2006/relationships/image" Target="../media/image69.png"/><Relationship Id="rId9" Type="http://schemas.openxmlformats.org/officeDocument/2006/relationships/image" Target="../media/image116.png"/></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6.xml"/></Relationships>
</file>

<file path=ppt/slides/_rels/slide11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18.xml"/><Relationship Id="rId1" Type="http://schemas.openxmlformats.org/officeDocument/2006/relationships/slideLayout" Target="../slideLayouts/slideLayout6.xml"/><Relationship Id="rId4" Type="http://schemas.openxmlformats.org/officeDocument/2006/relationships/image" Target="../media/image69.png"/></Relationships>
</file>

<file path=ppt/slides/_rels/slide1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19.xml"/><Relationship Id="rId1" Type="http://schemas.openxmlformats.org/officeDocument/2006/relationships/slideLayout" Target="../slideLayouts/slideLayout6.xml"/><Relationship Id="rId4" Type="http://schemas.openxmlformats.org/officeDocument/2006/relationships/image" Target="../media/image70.png"/></Relationships>
</file>

<file path=ppt/slides/_rels/slide12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17.jpeg"/><Relationship Id="rId1" Type="http://schemas.openxmlformats.org/officeDocument/2006/relationships/slideLayout" Target="../slideLayouts/slideLayout6.xml"/></Relationships>
</file>

<file path=ppt/slides/_rels/slide12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20.xml"/><Relationship Id="rId1" Type="http://schemas.openxmlformats.org/officeDocument/2006/relationships/slideLayout" Target="../slideLayouts/slideLayout6.xml"/></Relationships>
</file>

<file path=ppt/slides/_rels/slide12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21.xml"/><Relationship Id="rId1" Type="http://schemas.openxmlformats.org/officeDocument/2006/relationships/slideLayout" Target="../slideLayouts/slideLayout6.xml"/><Relationship Id="rId5" Type="http://schemas.openxmlformats.org/officeDocument/2006/relationships/image" Target="../media/image112.png"/><Relationship Id="rId4" Type="http://schemas.openxmlformats.org/officeDocument/2006/relationships/image" Target="../media/image69.png"/></Relationships>
</file>

<file path=ppt/slides/_rels/slide12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22.xml"/><Relationship Id="rId1" Type="http://schemas.openxmlformats.org/officeDocument/2006/relationships/slideLayout" Target="../slideLayouts/slideLayout6.xml"/><Relationship Id="rId6" Type="http://schemas.openxmlformats.org/officeDocument/2006/relationships/image" Target="../media/image94.png"/><Relationship Id="rId5" Type="http://schemas.openxmlformats.org/officeDocument/2006/relationships/image" Target="../media/image69.png"/><Relationship Id="rId4" Type="http://schemas.openxmlformats.org/officeDocument/2006/relationships/image" Target="../media/image112.png"/></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6.xml"/></Relationships>
</file>

<file path=ppt/slides/_rels/slide126.xml.rels><?xml version="1.0" encoding="UTF-8" standalone="yes"?>
<Relationships xmlns="http://schemas.openxmlformats.org/package/2006/relationships"><Relationship Id="rId8" Type="http://schemas.openxmlformats.org/officeDocument/2006/relationships/image" Target="../media/image114.png"/><Relationship Id="rId3" Type="http://schemas.openxmlformats.org/officeDocument/2006/relationships/image" Target="../media/image69.png"/><Relationship Id="rId7" Type="http://schemas.openxmlformats.org/officeDocument/2006/relationships/image" Target="../media/image113.png"/><Relationship Id="rId12" Type="http://schemas.openxmlformats.org/officeDocument/2006/relationships/image" Target="../media/image118.png"/><Relationship Id="rId2" Type="http://schemas.openxmlformats.org/officeDocument/2006/relationships/slideLayout" Target="../slideLayouts/slideLayout6.xml"/><Relationship Id="rId1" Type="http://schemas.openxmlformats.org/officeDocument/2006/relationships/vmlDrawing" Target="../drawings/vmlDrawing5.vml"/><Relationship Id="rId6" Type="http://schemas.openxmlformats.org/officeDocument/2006/relationships/image" Target="../media/image119.png"/><Relationship Id="rId11" Type="http://schemas.openxmlformats.org/officeDocument/2006/relationships/oleObject" Target="../embeddings/oleObject7.bin"/><Relationship Id="rId5" Type="http://schemas.openxmlformats.org/officeDocument/2006/relationships/image" Target="../media/image70.png"/><Relationship Id="rId10" Type="http://schemas.openxmlformats.org/officeDocument/2006/relationships/image" Target="../media/image116.png"/><Relationship Id="rId4" Type="http://schemas.openxmlformats.org/officeDocument/2006/relationships/image" Target="../media/image112.png"/><Relationship Id="rId9" Type="http://schemas.openxmlformats.org/officeDocument/2006/relationships/image" Target="../media/image115.png"/></Relationships>
</file>

<file path=ppt/slides/_rels/slide127.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image" Target="../media/image69.png"/><Relationship Id="rId1" Type="http://schemas.openxmlformats.org/officeDocument/2006/relationships/slideLayout" Target="../slideLayouts/slideLayout6.xml"/><Relationship Id="rId4" Type="http://schemas.openxmlformats.org/officeDocument/2006/relationships/image" Target="../media/image70.png"/></Relationships>
</file>

<file path=ppt/slides/_rels/slide12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Layout" Target="../slideLayouts/slideLayout6.xml"/><Relationship Id="rId4" Type="http://schemas.openxmlformats.org/officeDocument/2006/relationships/image" Target="../media/image112.png"/></Relationships>
</file>

<file path=ppt/slides/_rels/slide129.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3.xml"/><Relationship Id="rId1" Type="http://schemas.openxmlformats.org/officeDocument/2006/relationships/slideLayout" Target="../slideLayouts/slideLayout6.xml"/><Relationship Id="rId4" Type="http://schemas.openxmlformats.org/officeDocument/2006/relationships/image" Target="../media/image32.png"/></Relationships>
</file>

<file path=ppt/slides/_rels/slide130.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Layout" Target="../slideLayouts/slideLayout6.xml"/></Relationships>
</file>

<file path=ppt/slides/_rels/slide13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Layout" Target="../slideLayouts/slideLayout6.xml"/></Relationships>
</file>

<file path=ppt/slides/_rels/slide13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Layout" Target="../slideLayouts/slideLayout6.xml"/><Relationship Id="rId4" Type="http://schemas.openxmlformats.org/officeDocument/2006/relationships/image" Target="../media/image112.png"/></Relationships>
</file>

<file path=ppt/slides/_rels/slide135.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image" Target="../media/image120.jpeg"/><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8.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24.xml"/><Relationship Id="rId1" Type="http://schemas.openxmlformats.org/officeDocument/2006/relationships/slideLayout" Target="../slideLayouts/slideLayout6.xml"/></Relationships>
</file>

<file path=ppt/slides/_rels/slide139.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33.png"/><Relationship Id="rId7" Type="http://schemas.openxmlformats.org/officeDocument/2006/relationships/image" Target="../media/image37.png"/><Relationship Id="rId2" Type="http://schemas.openxmlformats.org/officeDocument/2006/relationships/notesSlide" Target="../notesSlides/notesSlide14.xml"/><Relationship Id="rId1" Type="http://schemas.openxmlformats.org/officeDocument/2006/relationships/slideLayout" Target="../slideLayouts/slideLayout6.xml"/><Relationship Id="rId6" Type="http://schemas.openxmlformats.org/officeDocument/2006/relationships/image" Target="../media/image36.png"/><Relationship Id="rId5" Type="http://schemas.openxmlformats.org/officeDocument/2006/relationships/image" Target="../media/image35.png"/><Relationship Id="rId4" Type="http://schemas.openxmlformats.org/officeDocument/2006/relationships/image" Target="../media/image34.png"/><Relationship Id="rId9" Type="http://schemas.openxmlformats.org/officeDocument/2006/relationships/image" Target="../media/image39.jpeg"/></Relationships>
</file>

<file path=ppt/slides/_rels/slide140.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4.xml"/></Relationships>
</file>

<file path=ppt/slides/_rels/slide142.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25.xml"/><Relationship Id="rId1" Type="http://schemas.openxmlformats.org/officeDocument/2006/relationships/slideLayout" Target="../slideLayouts/slideLayout4.xml"/></Relationships>
</file>

<file path=ppt/slides/_rels/slide143.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2" Type="http://schemas.openxmlformats.org/officeDocument/2006/relationships/image" Target="../media/image127.jpeg"/><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27.xml"/><Relationship Id="rId1" Type="http://schemas.openxmlformats.org/officeDocument/2006/relationships/slideLayout" Target="../slideLayouts/slideLayout6.xml"/><Relationship Id="rId4" Type="http://schemas.openxmlformats.org/officeDocument/2006/relationships/image" Target="../media/image129.png"/></Relationships>
</file>

<file path=ppt/slides/_rels/slide146.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Layout" Target="../slideLayouts/slideLayout6.xml"/></Relationships>
</file>

<file path=ppt/slides/_rels/slide148.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image" Target="../media/image70.png"/><Relationship Id="rId1" Type="http://schemas.openxmlformats.org/officeDocument/2006/relationships/slideLayout" Target="../slideLayouts/slideLayout6.xml"/><Relationship Id="rId4" Type="http://schemas.openxmlformats.org/officeDocument/2006/relationships/image" Target="../media/image69.png"/></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5.xml"/><Relationship Id="rId1" Type="http://schemas.openxmlformats.org/officeDocument/2006/relationships/slideLayout" Target="../slideLayouts/slideLayout6.xml"/><Relationship Id="rId5" Type="http://schemas.openxmlformats.org/officeDocument/2006/relationships/image" Target="../media/image7.png"/><Relationship Id="rId4" Type="http://schemas.openxmlformats.org/officeDocument/2006/relationships/image" Target="../media/image8.png"/></Relationships>
</file>

<file path=ppt/slides/_rels/slide150.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28.xml"/><Relationship Id="rId1" Type="http://schemas.openxmlformats.org/officeDocument/2006/relationships/slideLayout" Target="../slideLayouts/slideLayout6.xml"/><Relationship Id="rId5" Type="http://schemas.openxmlformats.org/officeDocument/2006/relationships/image" Target="../media/image69.png"/><Relationship Id="rId4" Type="http://schemas.openxmlformats.org/officeDocument/2006/relationships/image" Target="../media/image115.png"/></Relationships>
</file>

<file path=ppt/slides/_rels/slide15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Layout" Target="../slideLayouts/slideLayout6.xml"/></Relationships>
</file>

<file path=ppt/slides/_rels/slide152.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Layout" Target="../slideLayouts/slideLayout6.xml"/><Relationship Id="rId4" Type="http://schemas.openxmlformats.org/officeDocument/2006/relationships/image" Target="../media/image112.png"/></Relationships>
</file>

<file path=ppt/slides/_rels/slide15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29.xml"/><Relationship Id="rId1" Type="http://schemas.openxmlformats.org/officeDocument/2006/relationships/slideLayout" Target="../slideLayouts/slideLayout6.xml"/><Relationship Id="rId5" Type="http://schemas.openxmlformats.org/officeDocument/2006/relationships/image" Target="../media/image115.png"/><Relationship Id="rId4" Type="http://schemas.openxmlformats.org/officeDocument/2006/relationships/image" Target="../media/image69.png"/></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6.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6.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image" Target="../media/image70.png"/><Relationship Id="rId1" Type="http://schemas.openxmlformats.org/officeDocument/2006/relationships/slideLayout" Target="../slideLayouts/slideLayout6.xml"/><Relationship Id="rId4" Type="http://schemas.openxmlformats.org/officeDocument/2006/relationships/image" Target="../media/image69.png"/></Relationships>
</file>

<file path=ppt/slides/_rels/slide15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Layout" Target="../slideLayouts/slideLayout6.xml"/></Relationships>
</file>

<file path=ppt/slides/_rels/slide15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6.xml"/></Relationships>
</file>

<file path=ppt/slides/_rels/slide16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32.xml"/><Relationship Id="rId1" Type="http://schemas.openxmlformats.org/officeDocument/2006/relationships/slideLayout" Target="../slideLayouts/slideLayout6.xml"/><Relationship Id="rId4" Type="http://schemas.openxmlformats.org/officeDocument/2006/relationships/image" Target="../media/image69.png"/></Relationships>
</file>

<file path=ppt/slides/_rels/slide16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Layout" Target="../slideLayouts/slideLayout6.xml"/></Relationships>
</file>

<file path=ppt/slides/_rels/slide16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Layout" Target="../slideLayouts/slideLayout6.xml"/><Relationship Id="rId4" Type="http://schemas.openxmlformats.org/officeDocument/2006/relationships/image" Target="../media/image112.png"/></Relationships>
</file>

<file path=ppt/slides/_rels/slide16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Layout" Target="../slideLayouts/slideLayout6.xml"/><Relationship Id="rId5" Type="http://schemas.openxmlformats.org/officeDocument/2006/relationships/image" Target="../media/image131.jpeg"/><Relationship Id="rId4" Type="http://schemas.openxmlformats.org/officeDocument/2006/relationships/image" Target="../media/image130.jpeg"/></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6.xml"/></Relationships>
</file>

<file path=ppt/slides/_rels/slide168.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image" Target="../media/image70.png"/><Relationship Id="rId1" Type="http://schemas.openxmlformats.org/officeDocument/2006/relationships/slideLayout" Target="../slideLayouts/slideLayout6.xml"/><Relationship Id="rId4" Type="http://schemas.openxmlformats.org/officeDocument/2006/relationships/image" Target="../media/image133.jpeg"/></Relationships>
</file>

<file path=ppt/slides/_rels/slide16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34.jpeg"/><Relationship Id="rId1" Type="http://schemas.openxmlformats.org/officeDocument/2006/relationships/slideLayout" Target="../slideLayouts/slideLayout6.xml"/><Relationship Id="rId4" Type="http://schemas.openxmlformats.org/officeDocument/2006/relationships/image" Target="../media/image135.jpeg"/></Relationships>
</file>

<file path=ppt/slides/_rels/slide1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7.xml"/><Relationship Id="rId1" Type="http://schemas.openxmlformats.org/officeDocument/2006/relationships/slideLayout" Target="../slideLayouts/slideLayout6.xml"/><Relationship Id="rId4" Type="http://schemas.openxmlformats.org/officeDocument/2006/relationships/image" Target="../media/image42.wmf"/></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1.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image" Target="../media/image70.png"/><Relationship Id="rId1" Type="http://schemas.openxmlformats.org/officeDocument/2006/relationships/slideLayout" Target="../slideLayouts/slideLayout6.xml"/></Relationships>
</file>

<file path=ppt/slides/_rels/slide172.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Layout" Target="../slideLayouts/slideLayout6.xml"/></Relationships>
</file>

<file path=ppt/slides/_rels/slide17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Layout" Target="../slideLayouts/slideLayout6.xml"/></Relationships>
</file>

<file path=ppt/slides/_rels/slide17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Layout" Target="../slideLayouts/slideLayout6.xml"/></Relationships>
</file>

<file path=ppt/slides/_rels/slide175.xml.rels><?xml version="1.0" encoding="UTF-8" standalone="yes"?>
<Relationships xmlns="http://schemas.openxmlformats.org/package/2006/relationships"><Relationship Id="rId8" Type="http://schemas.openxmlformats.org/officeDocument/2006/relationships/image" Target="../media/image116.png"/><Relationship Id="rId3" Type="http://schemas.openxmlformats.org/officeDocument/2006/relationships/image" Target="../media/image69.png"/><Relationship Id="rId7" Type="http://schemas.openxmlformats.org/officeDocument/2006/relationships/image" Target="../media/image115.png"/><Relationship Id="rId2" Type="http://schemas.openxmlformats.org/officeDocument/2006/relationships/image" Target="../media/image70.png"/><Relationship Id="rId1" Type="http://schemas.openxmlformats.org/officeDocument/2006/relationships/slideLayout" Target="../slideLayouts/slideLayout6.xml"/><Relationship Id="rId6" Type="http://schemas.openxmlformats.org/officeDocument/2006/relationships/image" Target="../media/image114.png"/><Relationship Id="rId5" Type="http://schemas.openxmlformats.org/officeDocument/2006/relationships/image" Target="../media/image113.png"/><Relationship Id="rId4" Type="http://schemas.openxmlformats.org/officeDocument/2006/relationships/image" Target="../media/image112.png"/></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6.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9.xml"/><Relationship Id="rId1" Type="http://schemas.openxmlformats.org/officeDocument/2006/relationships/slideLayout" Target="../slideLayouts/slideLayout2.xml"/><Relationship Id="rId4" Type="http://schemas.openxmlformats.org/officeDocument/2006/relationships/image" Target="../media/image44.wmf"/></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Layout" Target="../slideLayouts/slideLayout6.xml"/></Relationships>
</file>

<file path=ppt/slides/_rels/slide19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Layout" Target="../slideLayouts/slideLayout6.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7.xml.rels><?xml version="1.0" encoding="UTF-8" standalone="yes"?>
<Relationships xmlns="http://schemas.openxmlformats.org/package/2006/relationships"><Relationship Id="rId8" Type="http://schemas.openxmlformats.org/officeDocument/2006/relationships/image" Target="../media/image83.jpeg"/><Relationship Id="rId3" Type="http://schemas.openxmlformats.org/officeDocument/2006/relationships/image" Target="../media/image79.jpeg"/><Relationship Id="rId7" Type="http://schemas.openxmlformats.org/officeDocument/2006/relationships/image" Target="../media/image84.jpeg"/><Relationship Id="rId2" Type="http://schemas.openxmlformats.org/officeDocument/2006/relationships/notesSlide" Target="../notesSlides/notesSlide135.xml"/><Relationship Id="rId1" Type="http://schemas.openxmlformats.org/officeDocument/2006/relationships/slideLayout" Target="../slideLayouts/slideLayout6.xml"/><Relationship Id="rId6" Type="http://schemas.openxmlformats.org/officeDocument/2006/relationships/image" Target="../media/image56.png"/><Relationship Id="rId5" Type="http://schemas.openxmlformats.org/officeDocument/2006/relationships/image" Target="../media/image97.jpeg"/><Relationship Id="rId4" Type="http://schemas.openxmlformats.org/officeDocument/2006/relationships/image" Target="../media/image136.jpeg"/><Relationship Id="rId9" Type="http://schemas.openxmlformats.org/officeDocument/2006/relationships/image" Target="../media/image137.png"/></Relationships>
</file>

<file path=ppt/slides/_rels/slide19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36.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0.png"/><Relationship Id="rId1" Type="http://schemas.openxmlformats.org/officeDocument/2006/relationships/slideLayout" Target="../slideLayouts/slideLayout6.xml"/><Relationship Id="rId6" Type="http://schemas.openxmlformats.org/officeDocument/2006/relationships/image" Target="../media/image139.jpeg"/><Relationship Id="rId5" Type="http://schemas.openxmlformats.org/officeDocument/2006/relationships/image" Target="../media/image138.png"/><Relationship Id="rId4" Type="http://schemas.openxmlformats.org/officeDocument/2006/relationships/image" Target="../media/image7.png"/></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6.xml"/><Relationship Id="rId4" Type="http://schemas.openxmlformats.org/officeDocument/2006/relationships/image" Target="../media/image6.png"/></Relationships>
</file>

<file path=ppt/slides/_rels/slide2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200.xml.rels><?xml version="1.0" encoding="UTF-8" standalone="yes"?>
<Relationships xmlns="http://schemas.openxmlformats.org/package/2006/relationships"><Relationship Id="rId3" Type="http://schemas.openxmlformats.org/officeDocument/2006/relationships/oleObject" Target="../embeddings/oleObject8.bin"/><Relationship Id="rId7" Type="http://schemas.openxmlformats.org/officeDocument/2006/relationships/hyperlink" Target="http://www.remedy.nl/" TargetMode="External"/><Relationship Id="rId2" Type="http://schemas.openxmlformats.org/officeDocument/2006/relationships/slideLayout" Target="../slideLayouts/slideLayout2.xml"/><Relationship Id="rId1" Type="http://schemas.openxmlformats.org/officeDocument/2006/relationships/vmlDrawing" Target="../drawings/vmlDrawing6.vml"/><Relationship Id="rId6" Type="http://schemas.openxmlformats.org/officeDocument/2006/relationships/hyperlink" Target="http://www.prismtechnologies.com/" TargetMode="External"/><Relationship Id="rId5" Type="http://schemas.openxmlformats.org/officeDocument/2006/relationships/hyperlink" Target="http://www.theaceorb.com/" TargetMode="External"/><Relationship Id="rId4" Type="http://schemas.openxmlformats.org/officeDocument/2006/relationships/image" Target="../media/image140.wmf"/></Relationships>
</file>

<file path=ppt/slides/_rels/slide201.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141.png"/><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141.png"/><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141.png"/><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141.png"/><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141.png"/><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141.png"/><Relationship Id="rId1" Type="http://schemas.openxmlformats.org/officeDocument/2006/relationships/slideLayout" Target="../slideLayouts/slideLayout2.xml"/><Relationship Id="rId4" Type="http://schemas.openxmlformats.org/officeDocument/2006/relationships/image" Target="../media/image98.png"/></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37.xml"/><Relationship Id="rId1" Type="http://schemas.openxmlformats.org/officeDocument/2006/relationships/slideLayout" Target="../slideLayouts/slideLayout2.xml"/><Relationship Id="rId4" Type="http://schemas.openxmlformats.org/officeDocument/2006/relationships/image" Target="../media/image20.png"/></Relationships>
</file>

<file path=ppt/slides/_rels/slide209.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10.xml.rels><?xml version="1.0" encoding="UTF-8" standalone="yes"?>
<Relationships xmlns="http://schemas.openxmlformats.org/package/2006/relationships"><Relationship Id="rId8" Type="http://schemas.openxmlformats.org/officeDocument/2006/relationships/image" Target="../media/image145.wmf"/><Relationship Id="rId3" Type="http://schemas.openxmlformats.org/officeDocument/2006/relationships/oleObject" Target="../embeddings/oleObject9.bin"/><Relationship Id="rId7" Type="http://schemas.openxmlformats.org/officeDocument/2006/relationships/oleObject" Target="../embeddings/oleObject11.bin"/><Relationship Id="rId2" Type="http://schemas.openxmlformats.org/officeDocument/2006/relationships/slideLayout" Target="../slideLayouts/slideLayout2.xml"/><Relationship Id="rId1" Type="http://schemas.openxmlformats.org/officeDocument/2006/relationships/vmlDrawing" Target="../drawings/vmlDrawing7.vml"/><Relationship Id="rId6" Type="http://schemas.openxmlformats.org/officeDocument/2006/relationships/image" Target="../media/image144.wmf"/><Relationship Id="rId5" Type="http://schemas.openxmlformats.org/officeDocument/2006/relationships/oleObject" Target="../embeddings/oleObject10.bin"/><Relationship Id="rId4" Type="http://schemas.openxmlformats.org/officeDocument/2006/relationships/image" Target="../media/image143.wmf"/></Relationships>
</file>

<file path=ppt/slides/_rels/slide22.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2.xml"/><Relationship Id="rId1" Type="http://schemas.openxmlformats.org/officeDocument/2006/relationships/slideLayout" Target="../slideLayouts/slideLayout6.xml"/><Relationship Id="rId4" Type="http://schemas.openxmlformats.org/officeDocument/2006/relationships/image" Target="../media/image47.png"/></Relationships>
</file>

<file path=ppt/slides/_rels/slide2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8" Type="http://schemas.openxmlformats.org/officeDocument/2006/relationships/image" Target="../media/image53.jpeg"/><Relationship Id="rId13" Type="http://schemas.openxmlformats.org/officeDocument/2006/relationships/image" Target="../media/image58.png"/><Relationship Id="rId3" Type="http://schemas.openxmlformats.org/officeDocument/2006/relationships/image" Target="../media/image49.wmf"/><Relationship Id="rId7" Type="http://schemas.openxmlformats.org/officeDocument/2006/relationships/image" Target="../media/image52.jpeg"/><Relationship Id="rId12" Type="http://schemas.openxmlformats.org/officeDocument/2006/relationships/image" Target="../media/image57.png"/><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image" Target="../media/image51.png"/><Relationship Id="rId11" Type="http://schemas.openxmlformats.org/officeDocument/2006/relationships/image" Target="../media/image56.png"/><Relationship Id="rId5" Type="http://schemas.openxmlformats.org/officeDocument/2006/relationships/image" Target="../media/image50.jpeg"/><Relationship Id="rId10" Type="http://schemas.openxmlformats.org/officeDocument/2006/relationships/image" Target="../media/image55.png"/><Relationship Id="rId4" Type="http://schemas.openxmlformats.org/officeDocument/2006/relationships/hyperlink" Target="http://www.amazon.com/gp/product/images/0321200683/ref=dp_image_0/104-5176955-3271962?ie=UTF8&amp;n=283155&amp;s=books" TargetMode="External"/><Relationship Id="rId9" Type="http://schemas.openxmlformats.org/officeDocument/2006/relationships/image" Target="../media/image54.png"/></Relationships>
</file>

<file path=ppt/slides/_rels/slide25.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5.xml"/><Relationship Id="rId1" Type="http://schemas.openxmlformats.org/officeDocument/2006/relationships/slideLayout" Target="../slideLayouts/slideLayout2.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image" Target="../media/image60.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8" Type="http://schemas.openxmlformats.org/officeDocument/2006/relationships/image" Target="../media/image63.wmf"/><Relationship Id="rId3" Type="http://schemas.openxmlformats.org/officeDocument/2006/relationships/notesSlide" Target="../notesSlides/notesSlide27.xml"/><Relationship Id="rId7" Type="http://schemas.openxmlformats.org/officeDocument/2006/relationships/oleObject" Target="../embeddings/oleObject2.bin"/><Relationship Id="rId2" Type="http://schemas.openxmlformats.org/officeDocument/2006/relationships/slideLayout" Target="../slideLayouts/slideLayout2.xml"/><Relationship Id="rId1" Type="http://schemas.openxmlformats.org/officeDocument/2006/relationships/vmlDrawing" Target="../drawings/vmlDrawing2.vml"/><Relationship Id="rId6" Type="http://schemas.openxmlformats.org/officeDocument/2006/relationships/image" Target="../media/image66.jpeg"/><Relationship Id="rId5" Type="http://schemas.openxmlformats.org/officeDocument/2006/relationships/image" Target="../media/image65.jpeg"/><Relationship Id="rId4" Type="http://schemas.openxmlformats.org/officeDocument/2006/relationships/image" Target="../media/image64.wmf"/></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6.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32.xml"/><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33.xml"/><Relationship Id="rId1" Type="http://schemas.openxmlformats.org/officeDocument/2006/relationships/slideLayout" Target="../slideLayouts/slideLayout6.xml"/><Relationship Id="rId4" Type="http://schemas.openxmlformats.org/officeDocument/2006/relationships/image" Target="../media/image68.jpe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35.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36.xml"/><Relationship Id="rId1" Type="http://schemas.openxmlformats.org/officeDocument/2006/relationships/slideLayout" Target="../slideLayouts/slideLayout2.xml"/><Relationship Id="rId4" Type="http://schemas.openxmlformats.org/officeDocument/2006/relationships/image" Target="../media/image70.png"/></Relationships>
</file>

<file path=ppt/slides/_rels/slide37.xml.rels><?xml version="1.0" encoding="UTF-8" standalone="yes"?>
<Relationships xmlns="http://schemas.openxmlformats.org/package/2006/relationships"><Relationship Id="rId3" Type="http://schemas.openxmlformats.org/officeDocument/2006/relationships/image" Target="../media/image71.wmf"/><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xml"/><Relationship Id="rId1" Type="http://schemas.openxmlformats.org/officeDocument/2006/relationships/slideLayout" Target="../slideLayouts/slideLayout6.xml"/><Relationship Id="rId5" Type="http://schemas.openxmlformats.org/officeDocument/2006/relationships/image" Target="../media/image15.png"/><Relationship Id="rId4" Type="http://schemas.openxmlformats.org/officeDocument/2006/relationships/image" Target="../media/image14.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8" Type="http://schemas.openxmlformats.org/officeDocument/2006/relationships/image" Target="../media/image73.jpeg"/><Relationship Id="rId3" Type="http://schemas.openxmlformats.org/officeDocument/2006/relationships/notesSlide" Target="../notesSlides/notesSlide42.xml"/><Relationship Id="rId7" Type="http://schemas.openxmlformats.org/officeDocument/2006/relationships/image" Target="../media/image68.jpeg"/><Relationship Id="rId2" Type="http://schemas.openxmlformats.org/officeDocument/2006/relationships/slideLayout" Target="../slideLayouts/slideLayout2.xml"/><Relationship Id="rId1" Type="http://schemas.openxmlformats.org/officeDocument/2006/relationships/vmlDrawing" Target="../drawings/vmlDrawing3.vml"/><Relationship Id="rId6" Type="http://schemas.openxmlformats.org/officeDocument/2006/relationships/image" Target="../media/image72.png"/><Relationship Id="rId5" Type="http://schemas.openxmlformats.org/officeDocument/2006/relationships/oleObject" Target="../embeddings/oleObject3.bin"/><Relationship Id="rId4" Type="http://schemas.openxmlformats.org/officeDocument/2006/relationships/image" Target="../media/image48.pn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8" Type="http://schemas.openxmlformats.org/officeDocument/2006/relationships/image" Target="../media/image76.emf"/><Relationship Id="rId13" Type="http://schemas.openxmlformats.org/officeDocument/2006/relationships/image" Target="../media/image78.wmf"/><Relationship Id="rId3" Type="http://schemas.openxmlformats.org/officeDocument/2006/relationships/notesSlide" Target="../notesSlides/notesSlide46.xml"/><Relationship Id="rId7" Type="http://schemas.openxmlformats.org/officeDocument/2006/relationships/oleObject" Target="../embeddings/oleObject4.bin"/><Relationship Id="rId12" Type="http://schemas.openxmlformats.org/officeDocument/2006/relationships/oleObject" Target="../embeddings/oleObject6.bin"/><Relationship Id="rId2" Type="http://schemas.openxmlformats.org/officeDocument/2006/relationships/slideLayout" Target="../slideLayouts/slideLayout2.xml"/><Relationship Id="rId1" Type="http://schemas.openxmlformats.org/officeDocument/2006/relationships/vmlDrawing" Target="../drawings/vmlDrawing4.vml"/><Relationship Id="rId6" Type="http://schemas.openxmlformats.org/officeDocument/2006/relationships/image" Target="../media/image80.jpeg"/><Relationship Id="rId11" Type="http://schemas.openxmlformats.org/officeDocument/2006/relationships/image" Target="../media/image77.wmf"/><Relationship Id="rId5" Type="http://schemas.openxmlformats.org/officeDocument/2006/relationships/image" Target="../media/image11.png"/><Relationship Id="rId10" Type="http://schemas.openxmlformats.org/officeDocument/2006/relationships/oleObject" Target="../embeddings/oleObject5.bin"/><Relationship Id="rId4" Type="http://schemas.openxmlformats.org/officeDocument/2006/relationships/image" Target="../media/image79.jpeg"/><Relationship Id="rId9" Type="http://schemas.openxmlformats.org/officeDocument/2006/relationships/image" Target="../media/image81.jpeg"/></Relationships>
</file>

<file path=ppt/slides/_rels/slide47.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47.xml"/><Relationship Id="rId1" Type="http://schemas.openxmlformats.org/officeDocument/2006/relationships/slideLayout" Target="../slideLayouts/slideLayout2.xml"/><Relationship Id="rId5" Type="http://schemas.openxmlformats.org/officeDocument/2006/relationships/image" Target="../media/image84.jpeg"/><Relationship Id="rId4" Type="http://schemas.openxmlformats.org/officeDocument/2006/relationships/image" Target="../media/image83.jpeg"/></Relationships>
</file>

<file path=ppt/slides/_rels/slide48.xml.rels><?xml version="1.0" encoding="UTF-8" standalone="yes"?>
<Relationships xmlns="http://schemas.openxmlformats.org/package/2006/relationships"><Relationship Id="rId3" Type="http://schemas.openxmlformats.org/officeDocument/2006/relationships/image" Target="../media/image85.jpeg"/><Relationship Id="rId7" Type="http://schemas.openxmlformats.org/officeDocument/2006/relationships/image" Target="../media/image89.jpeg"/><Relationship Id="rId2" Type="http://schemas.openxmlformats.org/officeDocument/2006/relationships/notesSlide" Target="../notesSlides/notesSlide48.xml"/><Relationship Id="rId1" Type="http://schemas.openxmlformats.org/officeDocument/2006/relationships/slideLayout" Target="../slideLayouts/slideLayout6.xml"/><Relationship Id="rId6" Type="http://schemas.openxmlformats.org/officeDocument/2006/relationships/image" Target="../media/image88.jpeg"/><Relationship Id="rId5" Type="http://schemas.openxmlformats.org/officeDocument/2006/relationships/image" Target="../media/image87.jpeg"/><Relationship Id="rId4" Type="http://schemas.openxmlformats.org/officeDocument/2006/relationships/image" Target="../media/image86.jpeg"/></Relationships>
</file>

<file path=ppt/slides/_rels/slide49.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49.xml"/><Relationship Id="rId1" Type="http://schemas.openxmlformats.org/officeDocument/2006/relationships/slideLayout" Target="../slideLayouts/slideLayout6.xml"/><Relationship Id="rId4" Type="http://schemas.openxmlformats.org/officeDocument/2006/relationships/image" Target="../media/image56.png"/></Relationships>
</file>

<file path=ppt/slides/_rels/slide5.xml.rels><?xml version="1.0" encoding="UTF-8" standalone="yes"?>
<Relationships xmlns="http://schemas.openxmlformats.org/package/2006/relationships"><Relationship Id="rId3" Type="http://schemas.openxmlformats.org/officeDocument/2006/relationships/image" Target="../media/image16.jpeg"/><Relationship Id="rId7" Type="http://schemas.openxmlformats.org/officeDocument/2006/relationships/image" Target="../media/image18.png"/><Relationship Id="rId2" Type="http://schemas.openxmlformats.org/officeDocument/2006/relationships/notesSlide" Target="../notesSlides/notesSlide5.xml"/><Relationship Id="rId1" Type="http://schemas.openxmlformats.org/officeDocument/2006/relationships/slideLayout" Target="../slideLayouts/slideLayout6.xml"/><Relationship Id="rId6" Type="http://schemas.openxmlformats.org/officeDocument/2006/relationships/image" Target="../media/image17.jpeg"/><Relationship Id="rId5" Type="http://schemas.openxmlformats.org/officeDocument/2006/relationships/image" Target="../media/image9.png"/><Relationship Id="rId4" Type="http://schemas.openxmlformats.org/officeDocument/2006/relationships/image" Target="../media/image11.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52.xml"/><Relationship Id="rId1" Type="http://schemas.openxmlformats.org/officeDocument/2006/relationships/slideLayout" Target="../slideLayouts/slideLayout12.xml"/></Relationships>
</file>

<file path=ppt/slides/_rels/slide53.xml.rels><?xml version="1.0" encoding="UTF-8" standalone="yes"?>
<Relationships xmlns="http://schemas.openxmlformats.org/package/2006/relationships"><Relationship Id="rId8" Type="http://schemas.openxmlformats.org/officeDocument/2006/relationships/image" Target="../media/image97.jpeg"/><Relationship Id="rId13" Type="http://schemas.openxmlformats.org/officeDocument/2006/relationships/hyperlink" Target="http://www.prismtechnologies.com/" TargetMode="External"/><Relationship Id="rId3" Type="http://schemas.openxmlformats.org/officeDocument/2006/relationships/image" Target="../media/image92.png"/><Relationship Id="rId7" Type="http://schemas.openxmlformats.org/officeDocument/2006/relationships/image" Target="../media/image96.png"/><Relationship Id="rId12" Type="http://schemas.openxmlformats.org/officeDocument/2006/relationships/hyperlink" Target="http://www.remedy.nl/" TargetMode="External"/><Relationship Id="rId2" Type="http://schemas.openxmlformats.org/officeDocument/2006/relationships/notesSlide" Target="../notesSlides/notesSlide53.xml"/><Relationship Id="rId1" Type="http://schemas.openxmlformats.org/officeDocument/2006/relationships/slideLayout" Target="../slideLayouts/slideLayout6.xml"/><Relationship Id="rId6" Type="http://schemas.openxmlformats.org/officeDocument/2006/relationships/image" Target="../media/image95.png"/><Relationship Id="rId11" Type="http://schemas.openxmlformats.org/officeDocument/2006/relationships/hyperlink" Target="http://www.theaceorb.com/" TargetMode="External"/><Relationship Id="rId5" Type="http://schemas.openxmlformats.org/officeDocument/2006/relationships/image" Target="../media/image94.png"/><Relationship Id="rId10" Type="http://schemas.openxmlformats.org/officeDocument/2006/relationships/hyperlink" Target="http://www.cs.wustl.edu/~schmidt/TAO-users.html" TargetMode="External"/><Relationship Id="rId4" Type="http://schemas.openxmlformats.org/officeDocument/2006/relationships/image" Target="../media/image93.png"/><Relationship Id="rId9" Type="http://schemas.openxmlformats.org/officeDocument/2006/relationships/image" Target="../media/image98.png"/></Relationships>
</file>

<file path=ppt/slides/_rels/slide54.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54.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55.xml"/><Relationship Id="rId1" Type="http://schemas.openxmlformats.org/officeDocument/2006/relationships/slideLayout" Target="../slideLayouts/slideLayout2.xml"/><Relationship Id="rId4" Type="http://schemas.openxmlformats.org/officeDocument/2006/relationships/image" Target="../media/image100.jpeg"/></Relationships>
</file>

<file path=ppt/slides/_rels/slide56.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101.png"/></Relationships>
</file>

<file path=ppt/slides/_rels/slide57.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8.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59.xml"/><Relationship Id="rId1" Type="http://schemas.openxmlformats.org/officeDocument/2006/relationships/slideLayout" Target="../slideLayouts/slideLayout6.xml"/><Relationship Id="rId4" Type="http://schemas.openxmlformats.org/officeDocument/2006/relationships/image" Target="../media/image31.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0.xml"/><Relationship Id="rId1" Type="http://schemas.openxmlformats.org/officeDocument/2006/relationships/slideLayout" Target="../slideLayouts/slideLayout6.xml"/><Relationship Id="rId4" Type="http://schemas.openxmlformats.org/officeDocument/2006/relationships/image" Target="../media/image104.jpeg"/></Relationships>
</file>

<file path=ppt/slides/_rels/slide6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1.xml"/><Relationship Id="rId1" Type="http://schemas.openxmlformats.org/officeDocument/2006/relationships/slideLayout" Target="../slideLayouts/slideLayout6.xml"/><Relationship Id="rId4" Type="http://schemas.openxmlformats.org/officeDocument/2006/relationships/image" Target="../media/image104.jpeg"/></Relationships>
</file>

<file path=ppt/slides/_rels/slide6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2.xml"/><Relationship Id="rId1" Type="http://schemas.openxmlformats.org/officeDocument/2006/relationships/slideLayout" Target="../slideLayouts/slideLayout6.xml"/><Relationship Id="rId4" Type="http://schemas.openxmlformats.org/officeDocument/2006/relationships/image" Target="../media/image104.jpeg"/></Relationships>
</file>

<file path=ppt/slides/_rels/slide6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3.xml"/><Relationship Id="rId1" Type="http://schemas.openxmlformats.org/officeDocument/2006/relationships/slideLayout" Target="../slideLayouts/slideLayout6.xml"/><Relationship Id="rId4" Type="http://schemas.openxmlformats.org/officeDocument/2006/relationships/image" Target="../media/image104.jpeg"/></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20.pn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79.xml"/><Relationship Id="rId1" Type="http://schemas.openxmlformats.org/officeDocument/2006/relationships/slideLayout" Target="../slideLayouts/slideLayout2.xml"/><Relationship Id="rId4" Type="http://schemas.openxmlformats.org/officeDocument/2006/relationships/image" Target="../media/image69.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84.xml"/><Relationship Id="rId1" Type="http://schemas.openxmlformats.org/officeDocument/2006/relationships/slideLayout" Target="../slideLayouts/slideLayout6.xml"/><Relationship Id="rId4" Type="http://schemas.openxmlformats.org/officeDocument/2006/relationships/image" Target="../media/image107.wmf"/></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21.png"/><Relationship Id="rId7" Type="http://schemas.openxmlformats.org/officeDocument/2006/relationships/image" Target="../media/image25.png"/><Relationship Id="rId2" Type="http://schemas.openxmlformats.org/officeDocument/2006/relationships/notesSlide" Target="../notesSlides/notesSlide9.xml"/><Relationship Id="rId1" Type="http://schemas.openxmlformats.org/officeDocument/2006/relationships/slideLayout" Target="../slideLayouts/slideLayout6.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jpeg"/><Relationship Id="rId9" Type="http://schemas.openxmlformats.org/officeDocument/2006/relationships/image" Target="../media/image27.png"/></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8.xml"/><Relationship Id="rId1" Type="http://schemas.openxmlformats.org/officeDocument/2006/relationships/slideLayout" Target="../slideLayouts/slideLayout6.xml"/><Relationship Id="rId4" Type="http://schemas.openxmlformats.org/officeDocument/2006/relationships/image" Target="../media/image104.jpeg"/></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3078" descr="doc"/>
          <p:cNvPicPr>
            <a:picLocks noChangeAspect="1" noChangeArrowheads="1"/>
          </p:cNvPicPr>
          <p:nvPr/>
        </p:nvPicPr>
        <p:blipFill>
          <a:blip r:embed="rId3" cstate="print"/>
          <a:srcRect/>
          <a:stretch>
            <a:fillRect/>
          </a:stretch>
        </p:blipFill>
        <p:spPr bwMode="auto">
          <a:xfrm>
            <a:off x="2941638" y="5937250"/>
            <a:ext cx="3263900" cy="920750"/>
          </a:xfrm>
          <a:prstGeom prst="rect">
            <a:avLst/>
          </a:prstGeom>
          <a:noFill/>
          <a:ln w="9525">
            <a:noFill/>
            <a:miter lim="800000"/>
            <a:headEnd/>
            <a:tailEnd/>
          </a:ln>
        </p:spPr>
      </p:pic>
      <p:sp>
        <p:nvSpPr>
          <p:cNvPr id="1564674" name="Rectangle 3074"/>
          <p:cNvSpPr>
            <a:spLocks noGrp="1" noChangeArrowheads="1"/>
          </p:cNvSpPr>
          <p:nvPr>
            <p:ph type="ctrTitle"/>
          </p:nvPr>
        </p:nvSpPr>
        <p:spPr>
          <a:xfrm>
            <a:off x="334963" y="279400"/>
            <a:ext cx="8478837" cy="1647825"/>
          </a:xfrm>
        </p:spPr>
        <p:txBody>
          <a:bodyPr/>
          <a:lstStyle/>
          <a:p>
            <a:pPr>
              <a:lnSpc>
                <a:spcPct val="120000"/>
              </a:lnSpc>
              <a:defRPr/>
            </a:pPr>
            <a:r>
              <a:rPr lang="en-US" sz="3900" b="0" dirty="0" smtClean="0">
                <a:solidFill>
                  <a:srgbClr val="FF0000"/>
                </a:solidFill>
                <a:effectLst>
                  <a:outerShdw blurRad="38100" dist="38100" dir="2700000" algn="tl">
                    <a:srgbClr val="C0C0C0"/>
                  </a:outerShdw>
                </a:effectLst>
                <a:latin typeface="Impact" pitchFamily="34" charset="0"/>
                <a:cs typeface="Arial" charset="0"/>
              </a:rPr>
              <a:t>Pattern-Oriented Software Architectures</a:t>
            </a:r>
            <a:r>
              <a:rPr lang="en-US" sz="3500" b="0" dirty="0" smtClean="0">
                <a:solidFill>
                  <a:srgbClr val="FF0000"/>
                </a:solidFill>
                <a:effectLst>
                  <a:outerShdw blurRad="38100" dist="38100" dir="2700000" algn="tl">
                    <a:srgbClr val="C0C0C0"/>
                  </a:outerShdw>
                </a:effectLst>
                <a:latin typeface="Impact" pitchFamily="34" charset="0"/>
                <a:cs typeface="Arial" charset="0"/>
              </a:rPr>
              <a:t/>
            </a:r>
            <a:br>
              <a:rPr lang="en-US" sz="3500" b="0" dirty="0" smtClean="0">
                <a:solidFill>
                  <a:srgbClr val="FF0000"/>
                </a:solidFill>
                <a:effectLst>
                  <a:outerShdw blurRad="38100" dist="38100" dir="2700000" algn="tl">
                    <a:srgbClr val="C0C0C0"/>
                  </a:outerShdw>
                </a:effectLst>
                <a:latin typeface="Impact" pitchFamily="34" charset="0"/>
                <a:cs typeface="Arial" charset="0"/>
              </a:rPr>
            </a:br>
            <a:r>
              <a:rPr lang="en-US" sz="3500" b="0" dirty="0" smtClean="0">
                <a:solidFill>
                  <a:srgbClr val="FF0000"/>
                </a:solidFill>
                <a:effectLst>
                  <a:outerShdw blurRad="38100" dist="38100" dir="2700000" algn="tl">
                    <a:srgbClr val="C0C0C0"/>
                  </a:outerShdw>
                </a:effectLst>
                <a:latin typeface="Impact" pitchFamily="34" charset="0"/>
                <a:cs typeface="Arial" charset="0"/>
              </a:rPr>
              <a:t>Patterns &amp; Frameworks for </a:t>
            </a:r>
            <a:br>
              <a:rPr lang="en-US" sz="3500" b="0" dirty="0" smtClean="0">
                <a:solidFill>
                  <a:srgbClr val="FF0000"/>
                </a:solidFill>
                <a:effectLst>
                  <a:outerShdw blurRad="38100" dist="38100" dir="2700000" algn="tl">
                    <a:srgbClr val="C0C0C0"/>
                  </a:outerShdw>
                </a:effectLst>
                <a:latin typeface="Impact" pitchFamily="34" charset="0"/>
                <a:cs typeface="Arial" charset="0"/>
              </a:rPr>
            </a:br>
            <a:r>
              <a:rPr lang="en-US" sz="3500" b="0" dirty="0" smtClean="0">
                <a:solidFill>
                  <a:srgbClr val="FF0000"/>
                </a:solidFill>
                <a:effectLst>
                  <a:outerShdw blurRad="38100" dist="38100" dir="2700000" algn="tl">
                    <a:srgbClr val="C0C0C0"/>
                  </a:outerShdw>
                </a:effectLst>
                <a:latin typeface="Impact" pitchFamily="34" charset="0"/>
                <a:cs typeface="Arial" charset="0"/>
              </a:rPr>
              <a:t>Concurrent &amp; </a:t>
            </a:r>
            <a:r>
              <a:rPr lang="en-US" sz="3500" b="0" smtClean="0">
                <a:solidFill>
                  <a:srgbClr val="FF0000"/>
                </a:solidFill>
                <a:effectLst>
                  <a:outerShdw blurRad="38100" dist="38100" dir="2700000" algn="tl">
                    <a:srgbClr val="C0C0C0"/>
                  </a:outerShdw>
                </a:effectLst>
                <a:latin typeface="Impact" pitchFamily="34" charset="0"/>
                <a:cs typeface="Arial" charset="0"/>
              </a:rPr>
              <a:t>Networked Software</a:t>
            </a:r>
            <a:endParaRPr lang="en-US" b="0" dirty="0" smtClean="0">
              <a:effectLst>
                <a:outerShdw blurRad="38100" dist="38100" dir="2700000" algn="tl">
                  <a:srgbClr val="C0C0C0"/>
                </a:outerShdw>
              </a:effectLst>
              <a:latin typeface="Impact" pitchFamily="34" charset="0"/>
            </a:endParaRPr>
          </a:p>
        </p:txBody>
      </p:sp>
      <p:sp>
        <p:nvSpPr>
          <p:cNvPr id="10244" name="Text Box 3075"/>
          <p:cNvSpPr txBox="1">
            <a:spLocks noChangeArrowheads="1"/>
          </p:cNvSpPr>
          <p:nvPr/>
        </p:nvSpPr>
        <p:spPr bwMode="auto">
          <a:xfrm>
            <a:off x="887413" y="2505075"/>
            <a:ext cx="7372350" cy="1249363"/>
          </a:xfrm>
          <a:prstGeom prst="rect">
            <a:avLst/>
          </a:prstGeom>
          <a:noFill/>
          <a:ln w="12700">
            <a:noFill/>
            <a:miter lim="800000"/>
            <a:headEnd type="none" w="sm" len="sm"/>
            <a:tailEnd type="none" w="sm" len="sm"/>
          </a:ln>
        </p:spPr>
        <p:txBody>
          <a:bodyPr>
            <a:spAutoFit/>
          </a:bodyPr>
          <a:lstStyle/>
          <a:p>
            <a:pPr algn="ctr"/>
            <a:r>
              <a:rPr lang="en-US" sz="2800" u="none">
                <a:solidFill>
                  <a:srgbClr val="336699"/>
                </a:solidFill>
                <a:latin typeface="Impact" pitchFamily="34" charset="0"/>
              </a:rPr>
              <a:t>Dr. Douglas C. Schmidt</a:t>
            </a:r>
          </a:p>
          <a:p>
            <a:pPr algn="ctr"/>
            <a:r>
              <a:rPr lang="en-US" sz="2400" u="none">
                <a:solidFill>
                  <a:srgbClr val="336699"/>
                </a:solidFill>
                <a:latin typeface="Impact" pitchFamily="34" charset="0"/>
              </a:rPr>
              <a:t>    </a:t>
            </a:r>
            <a:r>
              <a:rPr lang="en-US" sz="2400" u="none">
                <a:solidFill>
                  <a:srgbClr val="336699"/>
                </a:solidFill>
                <a:latin typeface="Impact" pitchFamily="34" charset="0"/>
                <a:hlinkClick r:id="rId4"/>
              </a:rPr>
              <a:t>d.schmidt@vanderbilt.edu</a:t>
            </a:r>
            <a:endParaRPr lang="en-US" sz="2400" u="none">
              <a:solidFill>
                <a:srgbClr val="336699"/>
              </a:solidFill>
              <a:latin typeface="Impact" pitchFamily="34" charset="0"/>
            </a:endParaRPr>
          </a:p>
          <a:p>
            <a:pPr algn="ctr"/>
            <a:r>
              <a:rPr lang="en-US" sz="2400" u="none">
                <a:solidFill>
                  <a:srgbClr val="336699"/>
                </a:solidFill>
                <a:latin typeface="Impact" pitchFamily="34" charset="0"/>
              </a:rPr>
              <a:t>www.dre.vanderbilt.edu/~schmidt/</a:t>
            </a:r>
            <a:r>
              <a:rPr lang="en-US" u="none">
                <a:solidFill>
                  <a:srgbClr val="336699"/>
                </a:solidFill>
                <a:latin typeface="Impact" pitchFamily="34" charset="0"/>
              </a:rPr>
              <a:t>	</a:t>
            </a:r>
          </a:p>
        </p:txBody>
      </p:sp>
      <p:sp>
        <p:nvSpPr>
          <p:cNvPr id="10245" name="Rectangle 3086"/>
          <p:cNvSpPr>
            <a:spLocks noChangeArrowheads="1"/>
          </p:cNvSpPr>
          <p:nvPr/>
        </p:nvSpPr>
        <p:spPr bwMode="auto">
          <a:xfrm>
            <a:off x="3013075" y="4227513"/>
            <a:ext cx="3122613" cy="1187450"/>
          </a:xfrm>
          <a:prstGeom prst="rect">
            <a:avLst/>
          </a:prstGeom>
          <a:noFill/>
          <a:ln w="12700">
            <a:noFill/>
            <a:miter lim="800000"/>
            <a:headEnd/>
            <a:tailEnd/>
          </a:ln>
        </p:spPr>
        <p:txBody>
          <a:bodyPr>
            <a:spAutoFit/>
          </a:bodyPr>
          <a:lstStyle/>
          <a:p>
            <a:pPr algn="ctr">
              <a:spcBef>
                <a:spcPct val="50000"/>
              </a:spcBef>
            </a:pPr>
            <a:r>
              <a:rPr lang="en-US" sz="2400" u="none">
                <a:solidFill>
                  <a:srgbClr val="336699"/>
                </a:solidFill>
                <a:latin typeface="Impact" pitchFamily="34" charset="0"/>
              </a:rPr>
              <a:t>Professor of EECS Vanderbilt University Nashville, Tennessee</a:t>
            </a:r>
          </a:p>
        </p:txBody>
      </p:sp>
      <p:pic>
        <p:nvPicPr>
          <p:cNvPr id="10246" name="Picture 3090" descr="vsb5"/>
          <p:cNvPicPr>
            <a:picLocks noChangeAspect="1" noChangeArrowheads="1"/>
          </p:cNvPicPr>
          <p:nvPr/>
        </p:nvPicPr>
        <p:blipFill>
          <a:blip r:embed="rId5" cstate="print"/>
          <a:srcRect/>
          <a:stretch>
            <a:fillRect/>
          </a:stretch>
        </p:blipFill>
        <p:spPr bwMode="auto">
          <a:xfrm>
            <a:off x="798513" y="4076700"/>
            <a:ext cx="981075" cy="979488"/>
          </a:xfrm>
          <a:prstGeom prst="rect">
            <a:avLst/>
          </a:prstGeom>
          <a:noFill/>
          <a:ln w="9525">
            <a:noFill/>
            <a:miter lim="800000"/>
            <a:headEnd/>
            <a:tailEnd/>
          </a:ln>
        </p:spPr>
      </p:pic>
      <p:pic>
        <p:nvPicPr>
          <p:cNvPr id="10247" name="Picture 3091" descr="isis"/>
          <p:cNvPicPr>
            <a:picLocks noChangeAspect="1" noChangeArrowheads="1"/>
          </p:cNvPicPr>
          <p:nvPr/>
        </p:nvPicPr>
        <p:blipFill>
          <a:blip r:embed="rId6" cstate="print"/>
          <a:srcRect/>
          <a:stretch>
            <a:fillRect/>
          </a:stretch>
        </p:blipFill>
        <p:spPr bwMode="auto">
          <a:xfrm>
            <a:off x="396875" y="5089525"/>
            <a:ext cx="1793875" cy="1230313"/>
          </a:xfrm>
          <a:prstGeom prst="rect">
            <a:avLst/>
          </a:prstGeom>
          <a:noFill/>
          <a:ln w="9525">
            <a:noFill/>
            <a:miter lim="800000"/>
            <a:headEnd/>
            <a:tailEnd/>
          </a:ln>
        </p:spPr>
      </p:pic>
      <p:pic>
        <p:nvPicPr>
          <p:cNvPr id="10248" name="Picture 3093" descr="doug-new">
            <a:hlinkClick r:id="rId7"/>
          </p:cNvPr>
          <p:cNvPicPr>
            <a:picLocks noChangeAspect="1" noChangeArrowheads="1"/>
          </p:cNvPicPr>
          <p:nvPr/>
        </p:nvPicPr>
        <p:blipFill>
          <a:blip r:embed="rId8" cstate="print"/>
          <a:srcRect/>
          <a:stretch>
            <a:fillRect/>
          </a:stretch>
        </p:blipFill>
        <p:spPr bwMode="auto">
          <a:xfrm>
            <a:off x="7138988" y="4130675"/>
            <a:ext cx="1331912" cy="2233613"/>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Slide Number Placeholder 2"/>
          <p:cNvSpPr>
            <a:spLocks noGrp="1"/>
          </p:cNvSpPr>
          <p:nvPr>
            <p:ph type="sldNum" sz="quarter" idx="10"/>
          </p:nvPr>
        </p:nvSpPr>
        <p:spPr>
          <a:noFill/>
        </p:spPr>
        <p:txBody>
          <a:bodyPr/>
          <a:lstStyle/>
          <a:p>
            <a:fld id="{8D520C93-9D5B-40F4-B857-208601C01D32}" type="slidenum">
              <a:rPr lang="en-US" smtClean="0">
                <a:latin typeface="Arial" pitchFamily="34" charset="0"/>
              </a:rPr>
              <a:pPr/>
              <a:t>10</a:t>
            </a:fld>
            <a:endParaRPr lang="en-US" smtClean="0">
              <a:latin typeface="Arial" pitchFamily="34" charset="0"/>
            </a:endParaRPr>
          </a:p>
        </p:txBody>
      </p:sp>
      <p:grpSp>
        <p:nvGrpSpPr>
          <p:cNvPr id="2" name="Group 2"/>
          <p:cNvGrpSpPr>
            <a:grpSpLocks/>
          </p:cNvGrpSpPr>
          <p:nvPr/>
        </p:nvGrpSpPr>
        <p:grpSpPr bwMode="auto">
          <a:xfrm>
            <a:off x="2898775" y="2309813"/>
            <a:ext cx="6245225" cy="4524375"/>
            <a:chOff x="1826" y="1455"/>
            <a:chExt cx="3934" cy="2850"/>
          </a:xfrm>
        </p:grpSpPr>
        <p:pic>
          <p:nvPicPr>
            <p:cNvPr id="19538" name="Picture 3" descr="acelayers"/>
            <p:cNvPicPr>
              <a:picLocks noChangeAspect="1" noChangeArrowheads="1"/>
            </p:cNvPicPr>
            <p:nvPr/>
          </p:nvPicPr>
          <p:blipFill>
            <a:blip r:embed="rId3" cstate="print"/>
            <a:srcRect/>
            <a:stretch>
              <a:fillRect/>
            </a:stretch>
          </p:blipFill>
          <p:spPr bwMode="auto">
            <a:xfrm>
              <a:off x="1881" y="1733"/>
              <a:ext cx="3830" cy="2372"/>
            </a:xfrm>
            <a:prstGeom prst="rect">
              <a:avLst/>
            </a:prstGeom>
            <a:noFill/>
            <a:ln w="9525">
              <a:noFill/>
              <a:miter lim="800000"/>
              <a:headEnd/>
              <a:tailEnd/>
            </a:ln>
          </p:spPr>
        </p:pic>
        <p:sp>
          <p:nvSpPr>
            <p:cNvPr id="19539" name="Rectangle 4"/>
            <p:cNvSpPr>
              <a:spLocks noChangeArrowheads="1"/>
            </p:cNvSpPr>
            <p:nvPr/>
          </p:nvSpPr>
          <p:spPr bwMode="auto">
            <a:xfrm>
              <a:off x="1826" y="1455"/>
              <a:ext cx="3934" cy="681"/>
            </a:xfrm>
            <a:prstGeom prst="rect">
              <a:avLst/>
            </a:prstGeom>
            <a:solidFill>
              <a:schemeClr val="bg1"/>
            </a:solidFill>
            <a:ln w="9525" algn="ctr">
              <a:solidFill>
                <a:schemeClr val="bg1"/>
              </a:solidFill>
              <a:miter lim="800000"/>
              <a:headEnd/>
              <a:tailEnd/>
            </a:ln>
          </p:spPr>
          <p:txBody>
            <a:bodyPr wrap="none" anchor="ctr">
              <a:spAutoFit/>
            </a:bodyPr>
            <a:lstStyle/>
            <a:p>
              <a:endParaRPr lang="en-US"/>
            </a:p>
          </p:txBody>
        </p:sp>
        <p:sp>
          <p:nvSpPr>
            <p:cNvPr id="19540" name="Rectangle 5"/>
            <p:cNvSpPr>
              <a:spLocks noChangeArrowheads="1"/>
            </p:cNvSpPr>
            <p:nvPr/>
          </p:nvSpPr>
          <p:spPr bwMode="auto">
            <a:xfrm>
              <a:off x="2531" y="4074"/>
              <a:ext cx="2608" cy="231"/>
            </a:xfrm>
            <a:prstGeom prst="rect">
              <a:avLst/>
            </a:prstGeom>
            <a:noFill/>
            <a:ln w="12700">
              <a:noFill/>
              <a:miter lim="800000"/>
              <a:headEnd/>
              <a:tailEnd/>
            </a:ln>
          </p:spPr>
          <p:txBody>
            <a:bodyPr wrap="none">
              <a:spAutoFit/>
            </a:bodyPr>
            <a:lstStyle/>
            <a:p>
              <a:r>
                <a:rPr lang="en-US" u="none"/>
                <a:t>  www.cs.wustl.edu/~schmidt/ACE.html</a:t>
              </a:r>
            </a:p>
          </p:txBody>
        </p:sp>
      </p:grpSp>
      <p:sp>
        <p:nvSpPr>
          <p:cNvPr id="19460" name="Rectangle 6"/>
          <p:cNvSpPr>
            <a:spLocks noGrp="1" noChangeArrowheads="1"/>
          </p:cNvSpPr>
          <p:nvPr>
            <p:ph type="title"/>
          </p:nvPr>
        </p:nvSpPr>
        <p:spPr>
          <a:xfrm>
            <a:off x="622300" y="-38100"/>
            <a:ext cx="7924800" cy="914400"/>
          </a:xfrm>
        </p:spPr>
        <p:txBody>
          <a:bodyPr/>
          <a:lstStyle/>
          <a:p>
            <a:r>
              <a:rPr lang="en-US" smtClean="0"/>
              <a:t>Host Infrastructure Middleware</a:t>
            </a:r>
          </a:p>
        </p:txBody>
      </p:sp>
      <p:sp>
        <p:nvSpPr>
          <p:cNvPr id="19461" name="Rectangle 7"/>
          <p:cNvSpPr>
            <a:spLocks noChangeArrowheads="1"/>
          </p:cNvSpPr>
          <p:nvPr/>
        </p:nvSpPr>
        <p:spPr bwMode="auto">
          <a:xfrm>
            <a:off x="49213" y="911225"/>
            <a:ext cx="7199312" cy="1555750"/>
          </a:xfrm>
          <a:prstGeom prst="rect">
            <a:avLst/>
          </a:prstGeom>
          <a:noFill/>
          <a:ln w="12700">
            <a:noFill/>
            <a:miter lim="800000"/>
            <a:headEnd/>
            <a:tailEnd/>
          </a:ln>
        </p:spPr>
        <p:txBody>
          <a:bodyPr>
            <a:spAutoFit/>
          </a:bodyPr>
          <a:lstStyle/>
          <a:p>
            <a:pPr marL="109538" indent="-109538">
              <a:buFontTx/>
              <a:buChar char="•"/>
            </a:pPr>
            <a:r>
              <a:rPr lang="en-US" sz="2000" b="1" u="none">
                <a:cs typeface="Times New Roman" pitchFamily="18" charset="0"/>
              </a:rPr>
              <a:t>Host infrastructure middleware</a:t>
            </a:r>
            <a:r>
              <a:rPr lang="en-US" sz="2000" u="none">
                <a:cs typeface="Times New Roman" pitchFamily="18" charset="0"/>
              </a:rPr>
              <a:t> encapsulates &amp; enhances native OS mechanisms to create reusable network programming components</a:t>
            </a:r>
          </a:p>
          <a:p>
            <a:pPr marL="339725" lvl="1" indent="-109538">
              <a:buFontTx/>
              <a:buChar char="•"/>
            </a:pPr>
            <a:r>
              <a:rPr lang="en-US" u="none">
                <a:cs typeface="Times New Roman" pitchFamily="18" charset="0"/>
              </a:rPr>
              <a:t>These components abstract away many tedious &amp; error-prone aspects of low-level OS APIs</a:t>
            </a:r>
          </a:p>
        </p:txBody>
      </p:sp>
      <p:sp>
        <p:nvSpPr>
          <p:cNvPr id="19462" name="AutoShape 8"/>
          <p:cNvSpPr>
            <a:spLocks noChangeAspect="1" noChangeArrowheads="1"/>
          </p:cNvSpPr>
          <p:nvPr/>
        </p:nvSpPr>
        <p:spPr bwMode="auto">
          <a:xfrm>
            <a:off x="7275513" y="1025525"/>
            <a:ext cx="1628775" cy="441325"/>
          </a:xfrm>
          <a:prstGeom prst="roundRect">
            <a:avLst>
              <a:gd name="adj" fmla="val 16667"/>
            </a:avLst>
          </a:prstGeom>
          <a:solidFill>
            <a:srgbClr val="FF9900"/>
          </a:solidFill>
          <a:ln w="12700">
            <a:solidFill>
              <a:schemeClr val="tx1"/>
            </a:solidFill>
            <a:round/>
            <a:headEnd/>
            <a:tailEnd/>
          </a:ln>
        </p:spPr>
        <p:txBody>
          <a:bodyPr rot="10800000" wrap="none" anchor="ctr"/>
          <a:lstStyle/>
          <a:p>
            <a:endParaRPr lang="en-US"/>
          </a:p>
        </p:txBody>
      </p:sp>
      <p:sp>
        <p:nvSpPr>
          <p:cNvPr id="19463" name="Text Box 9"/>
          <p:cNvSpPr txBox="1">
            <a:spLocks noChangeAspect="1" noChangeArrowheads="1"/>
          </p:cNvSpPr>
          <p:nvPr/>
        </p:nvSpPr>
        <p:spPr bwMode="auto">
          <a:xfrm>
            <a:off x="7310438" y="1038225"/>
            <a:ext cx="1541462" cy="422275"/>
          </a:xfrm>
          <a:prstGeom prst="rect">
            <a:avLst/>
          </a:prstGeom>
          <a:noFill/>
          <a:ln w="12700">
            <a:noFill/>
            <a:miter lim="800000"/>
            <a:headEnd/>
            <a:tailEnd/>
          </a:ln>
        </p:spPr>
        <p:txBody>
          <a:bodyPr>
            <a:spAutoFit/>
          </a:bodyPr>
          <a:lstStyle/>
          <a:p>
            <a:pPr algn="ctr">
              <a:lnSpc>
                <a:spcPct val="90000"/>
              </a:lnSpc>
            </a:pPr>
            <a:r>
              <a:rPr lang="en-US" sz="1200" b="1" u="none"/>
              <a:t>Domain-Specific</a:t>
            </a:r>
          </a:p>
          <a:p>
            <a:pPr algn="ctr">
              <a:lnSpc>
                <a:spcPct val="90000"/>
              </a:lnSpc>
            </a:pPr>
            <a:r>
              <a:rPr lang="en-US" sz="1200" b="1" u="none"/>
              <a:t>Services</a:t>
            </a:r>
          </a:p>
        </p:txBody>
      </p:sp>
      <p:sp>
        <p:nvSpPr>
          <p:cNvPr id="19464" name="AutoShape 10"/>
          <p:cNvSpPr>
            <a:spLocks noChangeAspect="1" noChangeArrowheads="1"/>
          </p:cNvSpPr>
          <p:nvPr/>
        </p:nvSpPr>
        <p:spPr bwMode="auto">
          <a:xfrm>
            <a:off x="7275513" y="1493838"/>
            <a:ext cx="1628775" cy="441325"/>
          </a:xfrm>
          <a:prstGeom prst="roundRect">
            <a:avLst>
              <a:gd name="adj" fmla="val 16667"/>
            </a:avLst>
          </a:prstGeom>
          <a:solidFill>
            <a:schemeClr val="folHlink"/>
          </a:solidFill>
          <a:ln w="12700">
            <a:solidFill>
              <a:schemeClr val="tx1"/>
            </a:solidFill>
            <a:round/>
            <a:headEnd/>
            <a:tailEnd/>
          </a:ln>
        </p:spPr>
        <p:txBody>
          <a:bodyPr rot="10800000" wrap="none" anchor="ctr"/>
          <a:lstStyle/>
          <a:p>
            <a:endParaRPr lang="en-US"/>
          </a:p>
        </p:txBody>
      </p:sp>
      <p:sp>
        <p:nvSpPr>
          <p:cNvPr id="19465" name="Text Box 11"/>
          <p:cNvSpPr txBox="1">
            <a:spLocks noChangeAspect="1" noChangeArrowheads="1"/>
          </p:cNvSpPr>
          <p:nvPr/>
        </p:nvSpPr>
        <p:spPr bwMode="auto">
          <a:xfrm>
            <a:off x="7224713" y="1506538"/>
            <a:ext cx="1690687" cy="422275"/>
          </a:xfrm>
          <a:prstGeom prst="rect">
            <a:avLst/>
          </a:prstGeom>
          <a:noFill/>
          <a:ln w="12700">
            <a:noFill/>
            <a:miter lim="800000"/>
            <a:headEnd/>
            <a:tailEnd/>
          </a:ln>
        </p:spPr>
        <p:txBody>
          <a:bodyPr>
            <a:spAutoFit/>
          </a:bodyPr>
          <a:lstStyle/>
          <a:p>
            <a:pPr algn="ctr">
              <a:lnSpc>
                <a:spcPct val="90000"/>
              </a:lnSpc>
            </a:pPr>
            <a:r>
              <a:rPr lang="en-US" sz="1200" b="1" u="none"/>
              <a:t>Common</a:t>
            </a:r>
          </a:p>
          <a:p>
            <a:pPr algn="ctr">
              <a:lnSpc>
                <a:spcPct val="90000"/>
              </a:lnSpc>
            </a:pPr>
            <a:r>
              <a:rPr lang="en-US" sz="1200" b="1" u="none"/>
              <a:t>Middleware Services</a:t>
            </a:r>
          </a:p>
        </p:txBody>
      </p:sp>
      <p:sp>
        <p:nvSpPr>
          <p:cNvPr id="19466" name="AutoShape 12"/>
          <p:cNvSpPr>
            <a:spLocks noChangeAspect="1" noChangeArrowheads="1"/>
          </p:cNvSpPr>
          <p:nvPr/>
        </p:nvSpPr>
        <p:spPr bwMode="auto">
          <a:xfrm>
            <a:off x="7275513" y="1960563"/>
            <a:ext cx="1628775" cy="441325"/>
          </a:xfrm>
          <a:prstGeom prst="roundRect">
            <a:avLst>
              <a:gd name="adj" fmla="val 16667"/>
            </a:avLst>
          </a:prstGeom>
          <a:solidFill>
            <a:srgbClr val="336699"/>
          </a:solidFill>
          <a:ln w="12700">
            <a:solidFill>
              <a:schemeClr val="tx1"/>
            </a:solidFill>
            <a:round/>
            <a:headEnd/>
            <a:tailEnd/>
          </a:ln>
        </p:spPr>
        <p:txBody>
          <a:bodyPr wrap="none" anchor="ctr"/>
          <a:lstStyle/>
          <a:p>
            <a:pPr algn="ctr"/>
            <a:endParaRPr lang="en-US" sz="1200" u="none"/>
          </a:p>
        </p:txBody>
      </p:sp>
      <p:sp>
        <p:nvSpPr>
          <p:cNvPr id="19467" name="Text Box 13"/>
          <p:cNvSpPr txBox="1">
            <a:spLocks noChangeAspect="1" noChangeArrowheads="1"/>
          </p:cNvSpPr>
          <p:nvPr/>
        </p:nvSpPr>
        <p:spPr bwMode="auto">
          <a:xfrm>
            <a:off x="7524750" y="1984375"/>
            <a:ext cx="1130300" cy="422275"/>
          </a:xfrm>
          <a:prstGeom prst="rect">
            <a:avLst/>
          </a:prstGeom>
          <a:noFill/>
          <a:ln w="12700">
            <a:noFill/>
            <a:miter lim="800000"/>
            <a:headEnd/>
            <a:tailEnd/>
          </a:ln>
        </p:spPr>
        <p:txBody>
          <a:bodyPr>
            <a:spAutoFit/>
          </a:bodyPr>
          <a:lstStyle/>
          <a:p>
            <a:pPr algn="ctr">
              <a:lnSpc>
                <a:spcPct val="90000"/>
              </a:lnSpc>
            </a:pPr>
            <a:r>
              <a:rPr lang="en-US" sz="1200" b="1" u="none">
                <a:solidFill>
                  <a:schemeClr val="bg1"/>
                </a:solidFill>
              </a:rPr>
              <a:t>Distribution</a:t>
            </a:r>
          </a:p>
          <a:p>
            <a:pPr algn="ctr">
              <a:lnSpc>
                <a:spcPct val="90000"/>
              </a:lnSpc>
            </a:pPr>
            <a:r>
              <a:rPr lang="en-US" sz="1200" b="1" u="none">
                <a:solidFill>
                  <a:schemeClr val="bg1"/>
                </a:solidFill>
              </a:rPr>
              <a:t>Middleware</a:t>
            </a:r>
          </a:p>
        </p:txBody>
      </p:sp>
      <p:sp>
        <p:nvSpPr>
          <p:cNvPr id="19468" name="AutoShape 14"/>
          <p:cNvSpPr>
            <a:spLocks noChangeAspect="1" noChangeArrowheads="1"/>
          </p:cNvSpPr>
          <p:nvPr/>
        </p:nvSpPr>
        <p:spPr bwMode="auto">
          <a:xfrm>
            <a:off x="7275513" y="2433638"/>
            <a:ext cx="1628775" cy="442912"/>
          </a:xfrm>
          <a:prstGeom prst="roundRect">
            <a:avLst>
              <a:gd name="adj" fmla="val 16667"/>
            </a:avLst>
          </a:prstGeom>
          <a:solidFill>
            <a:schemeClr val="bg1"/>
          </a:solidFill>
          <a:ln w="12700">
            <a:solidFill>
              <a:schemeClr val="tx1"/>
            </a:solidFill>
            <a:round/>
            <a:headEnd/>
            <a:tailEnd/>
          </a:ln>
        </p:spPr>
        <p:txBody>
          <a:bodyPr rot="10800000" wrap="none" anchor="ctr"/>
          <a:lstStyle/>
          <a:p>
            <a:endParaRPr lang="en-US"/>
          </a:p>
        </p:txBody>
      </p:sp>
      <p:sp>
        <p:nvSpPr>
          <p:cNvPr id="19469" name="Text Box 15"/>
          <p:cNvSpPr txBox="1">
            <a:spLocks noChangeAspect="1" noChangeArrowheads="1"/>
          </p:cNvSpPr>
          <p:nvPr/>
        </p:nvSpPr>
        <p:spPr bwMode="auto">
          <a:xfrm>
            <a:off x="7283450" y="2454275"/>
            <a:ext cx="1612900" cy="422275"/>
          </a:xfrm>
          <a:prstGeom prst="rect">
            <a:avLst/>
          </a:prstGeom>
          <a:noFill/>
          <a:ln w="12700">
            <a:noFill/>
            <a:miter lim="800000"/>
            <a:headEnd/>
            <a:tailEnd/>
          </a:ln>
        </p:spPr>
        <p:txBody>
          <a:bodyPr>
            <a:spAutoFit/>
          </a:bodyPr>
          <a:lstStyle/>
          <a:p>
            <a:pPr algn="ctr">
              <a:lnSpc>
                <a:spcPct val="90000"/>
              </a:lnSpc>
            </a:pPr>
            <a:r>
              <a:rPr lang="en-US" sz="1200" b="1" u="none"/>
              <a:t>Host Infrastructure</a:t>
            </a:r>
          </a:p>
          <a:p>
            <a:pPr algn="ctr">
              <a:lnSpc>
                <a:spcPct val="90000"/>
              </a:lnSpc>
            </a:pPr>
            <a:r>
              <a:rPr lang="en-US" sz="1200" b="1" u="none"/>
              <a:t>Middleware</a:t>
            </a:r>
          </a:p>
        </p:txBody>
      </p:sp>
      <p:sp>
        <p:nvSpPr>
          <p:cNvPr id="19470" name="AutoShape 16"/>
          <p:cNvSpPr>
            <a:spLocks noChangeArrowheads="1"/>
          </p:cNvSpPr>
          <p:nvPr/>
        </p:nvSpPr>
        <p:spPr bwMode="auto">
          <a:xfrm>
            <a:off x="7243763" y="2400300"/>
            <a:ext cx="1693862" cy="509588"/>
          </a:xfrm>
          <a:prstGeom prst="roundRect">
            <a:avLst>
              <a:gd name="adj" fmla="val 16667"/>
            </a:avLst>
          </a:prstGeom>
          <a:noFill/>
          <a:ln w="76200" algn="ctr">
            <a:solidFill>
              <a:srgbClr val="FF5050"/>
            </a:solidFill>
            <a:round/>
            <a:headEnd/>
            <a:tailEnd/>
          </a:ln>
        </p:spPr>
        <p:txBody>
          <a:bodyPr wrap="none" anchor="ctr">
            <a:spAutoFit/>
          </a:bodyPr>
          <a:lstStyle/>
          <a:p>
            <a:endParaRPr lang="en-US"/>
          </a:p>
        </p:txBody>
      </p:sp>
      <p:grpSp>
        <p:nvGrpSpPr>
          <p:cNvPr id="3" name="Group 17"/>
          <p:cNvGrpSpPr>
            <a:grpSpLocks/>
          </p:cNvGrpSpPr>
          <p:nvPr/>
        </p:nvGrpSpPr>
        <p:grpSpPr bwMode="auto">
          <a:xfrm>
            <a:off x="0" y="2420938"/>
            <a:ext cx="7199313" cy="4391025"/>
            <a:chOff x="0" y="1525"/>
            <a:chExt cx="4535" cy="2766"/>
          </a:xfrm>
        </p:grpSpPr>
        <p:grpSp>
          <p:nvGrpSpPr>
            <p:cNvPr id="19472" name="Group 18"/>
            <p:cNvGrpSpPr>
              <a:grpSpLocks/>
            </p:cNvGrpSpPr>
            <p:nvPr/>
          </p:nvGrpSpPr>
          <p:grpSpPr bwMode="auto">
            <a:xfrm>
              <a:off x="24" y="2245"/>
              <a:ext cx="1775" cy="2046"/>
              <a:chOff x="3941" y="2285"/>
              <a:chExt cx="1775" cy="2046"/>
            </a:xfrm>
          </p:grpSpPr>
          <p:grpSp>
            <p:nvGrpSpPr>
              <p:cNvPr id="19474" name="Group 19"/>
              <p:cNvGrpSpPr>
                <a:grpSpLocks/>
              </p:cNvGrpSpPr>
              <p:nvPr/>
            </p:nvGrpSpPr>
            <p:grpSpPr bwMode="auto">
              <a:xfrm>
                <a:off x="3941" y="2285"/>
                <a:ext cx="1775" cy="1848"/>
                <a:chOff x="3811" y="2176"/>
                <a:chExt cx="1931" cy="2012"/>
              </a:xfrm>
            </p:grpSpPr>
            <p:sp>
              <p:nvSpPr>
                <p:cNvPr id="19476" name="Rectangle 20"/>
                <p:cNvSpPr>
                  <a:spLocks noChangeArrowheads="1"/>
                </p:cNvSpPr>
                <p:nvPr/>
              </p:nvSpPr>
              <p:spPr bwMode="auto">
                <a:xfrm>
                  <a:off x="4733" y="3085"/>
                  <a:ext cx="1009" cy="413"/>
                </a:xfrm>
                <a:prstGeom prst="rect">
                  <a:avLst/>
                </a:prstGeom>
                <a:solidFill>
                  <a:srgbClr val="FFFF66"/>
                </a:solidFill>
                <a:ln w="9525">
                  <a:solidFill>
                    <a:schemeClr val="tx1"/>
                  </a:solidFill>
                  <a:miter lim="800000"/>
                  <a:headEnd/>
                  <a:tailEnd/>
                </a:ln>
              </p:spPr>
              <p:txBody>
                <a:bodyPr wrap="none" anchor="ctr"/>
                <a:lstStyle/>
                <a:p>
                  <a:endParaRPr lang="en-US"/>
                </a:p>
              </p:txBody>
            </p:sp>
            <p:sp>
              <p:nvSpPr>
                <p:cNvPr id="19477" name="Text Box 21"/>
                <p:cNvSpPr txBox="1">
                  <a:spLocks noChangeArrowheads="1"/>
                </p:cNvSpPr>
                <p:nvPr/>
              </p:nvSpPr>
              <p:spPr bwMode="auto">
                <a:xfrm>
                  <a:off x="4733" y="3118"/>
                  <a:ext cx="992" cy="209"/>
                </a:xfrm>
                <a:prstGeom prst="rect">
                  <a:avLst/>
                </a:prstGeom>
                <a:noFill/>
                <a:ln w="9525">
                  <a:noFill/>
                  <a:miter lim="800000"/>
                  <a:headEnd/>
                  <a:tailEnd/>
                </a:ln>
              </p:spPr>
              <p:txBody>
                <a:bodyPr wrap="none">
                  <a:spAutoFit/>
                </a:bodyPr>
                <a:lstStyle/>
                <a:p>
                  <a:pPr eaLnBrk="1" hangingPunct="1"/>
                  <a:r>
                    <a:rPr lang="en-US" sz="1400" u="none"/>
                    <a:t>Synchronization</a:t>
                  </a:r>
                </a:p>
              </p:txBody>
            </p:sp>
            <p:sp>
              <p:nvSpPr>
                <p:cNvPr id="19478" name="AutoShape 22"/>
                <p:cNvSpPr>
                  <a:spLocks noChangeArrowheads="1"/>
                </p:cNvSpPr>
                <p:nvPr/>
              </p:nvSpPr>
              <p:spPr bwMode="auto">
                <a:xfrm>
                  <a:off x="4867" y="3310"/>
                  <a:ext cx="135" cy="150"/>
                </a:xfrm>
                <a:prstGeom prst="octagon">
                  <a:avLst>
                    <a:gd name="adj" fmla="val 29287"/>
                  </a:avLst>
                </a:prstGeom>
                <a:solidFill>
                  <a:srgbClr val="FF0000"/>
                </a:solidFill>
                <a:ln w="9525">
                  <a:solidFill>
                    <a:schemeClr val="tx1"/>
                  </a:solidFill>
                  <a:miter lim="800000"/>
                  <a:headEnd/>
                  <a:tailEnd/>
                </a:ln>
              </p:spPr>
              <p:txBody>
                <a:bodyPr wrap="none" anchor="ctr"/>
                <a:lstStyle/>
                <a:p>
                  <a:endParaRPr lang="en-US"/>
                </a:p>
              </p:txBody>
            </p:sp>
            <p:sp>
              <p:nvSpPr>
                <p:cNvPr id="19479" name="AutoShape 23"/>
                <p:cNvSpPr>
                  <a:spLocks noChangeArrowheads="1"/>
                </p:cNvSpPr>
                <p:nvPr/>
              </p:nvSpPr>
              <p:spPr bwMode="auto">
                <a:xfrm>
                  <a:off x="5136" y="3310"/>
                  <a:ext cx="135" cy="150"/>
                </a:xfrm>
                <a:prstGeom prst="octagon">
                  <a:avLst>
                    <a:gd name="adj" fmla="val 29287"/>
                  </a:avLst>
                </a:prstGeom>
                <a:solidFill>
                  <a:srgbClr val="FF0000"/>
                </a:solidFill>
                <a:ln w="9525">
                  <a:solidFill>
                    <a:schemeClr val="tx1"/>
                  </a:solidFill>
                  <a:miter lim="800000"/>
                  <a:headEnd/>
                  <a:tailEnd/>
                </a:ln>
              </p:spPr>
              <p:txBody>
                <a:bodyPr wrap="none" anchor="ctr"/>
                <a:lstStyle/>
                <a:p>
                  <a:endParaRPr lang="en-US"/>
                </a:p>
              </p:txBody>
            </p:sp>
            <p:sp>
              <p:nvSpPr>
                <p:cNvPr id="19480" name="AutoShape 24"/>
                <p:cNvSpPr>
                  <a:spLocks noChangeArrowheads="1"/>
                </p:cNvSpPr>
                <p:nvPr/>
              </p:nvSpPr>
              <p:spPr bwMode="auto">
                <a:xfrm>
                  <a:off x="5405" y="3310"/>
                  <a:ext cx="134" cy="150"/>
                </a:xfrm>
                <a:prstGeom prst="octagon">
                  <a:avLst>
                    <a:gd name="adj" fmla="val 29287"/>
                  </a:avLst>
                </a:prstGeom>
                <a:solidFill>
                  <a:srgbClr val="FF0000"/>
                </a:solidFill>
                <a:ln w="9525">
                  <a:solidFill>
                    <a:schemeClr val="tx1"/>
                  </a:solidFill>
                  <a:miter lim="800000"/>
                  <a:headEnd/>
                  <a:tailEnd/>
                </a:ln>
              </p:spPr>
              <p:txBody>
                <a:bodyPr wrap="none" anchor="ctr"/>
                <a:lstStyle/>
                <a:p>
                  <a:endParaRPr lang="en-US"/>
                </a:p>
              </p:txBody>
            </p:sp>
            <p:sp>
              <p:nvSpPr>
                <p:cNvPr id="19481" name="Rectangle 25"/>
                <p:cNvSpPr>
                  <a:spLocks noChangeArrowheads="1"/>
                </p:cNvSpPr>
                <p:nvPr/>
              </p:nvSpPr>
              <p:spPr bwMode="auto">
                <a:xfrm>
                  <a:off x="3811" y="2785"/>
                  <a:ext cx="873" cy="1389"/>
                </a:xfrm>
                <a:prstGeom prst="rect">
                  <a:avLst/>
                </a:prstGeom>
                <a:solidFill>
                  <a:srgbClr val="D9F6FF"/>
                </a:solidFill>
                <a:ln w="9525">
                  <a:solidFill>
                    <a:schemeClr val="tx1"/>
                  </a:solidFill>
                  <a:miter lim="800000"/>
                  <a:headEnd/>
                  <a:tailEnd/>
                </a:ln>
              </p:spPr>
              <p:txBody>
                <a:bodyPr wrap="none" anchor="ctr"/>
                <a:lstStyle/>
                <a:p>
                  <a:endParaRPr lang="en-US"/>
                </a:p>
              </p:txBody>
            </p:sp>
            <p:sp>
              <p:nvSpPr>
                <p:cNvPr id="19482" name="Text Box 26"/>
                <p:cNvSpPr txBox="1">
                  <a:spLocks noChangeArrowheads="1"/>
                </p:cNvSpPr>
                <p:nvPr/>
              </p:nvSpPr>
              <p:spPr bwMode="auto">
                <a:xfrm>
                  <a:off x="3831" y="3830"/>
                  <a:ext cx="835" cy="355"/>
                </a:xfrm>
                <a:prstGeom prst="rect">
                  <a:avLst/>
                </a:prstGeom>
                <a:noFill/>
                <a:ln w="9525">
                  <a:noFill/>
                  <a:miter lim="800000"/>
                  <a:headEnd/>
                  <a:tailEnd/>
                </a:ln>
              </p:spPr>
              <p:txBody>
                <a:bodyPr wrap="none">
                  <a:spAutoFit/>
                </a:bodyPr>
                <a:lstStyle/>
                <a:p>
                  <a:pPr algn="ctr" eaLnBrk="1" hangingPunct="1"/>
                  <a:r>
                    <a:rPr lang="en-US" sz="1400" u="none"/>
                    <a:t>Memory</a:t>
                  </a:r>
                </a:p>
                <a:p>
                  <a:pPr algn="ctr" eaLnBrk="1" hangingPunct="1"/>
                  <a:r>
                    <a:rPr lang="en-US" sz="1400" u="none"/>
                    <a:t>Management</a:t>
                  </a:r>
                </a:p>
              </p:txBody>
            </p:sp>
            <p:sp>
              <p:nvSpPr>
                <p:cNvPr id="19483" name="Rectangle 27" descr="Horizontal brick"/>
                <p:cNvSpPr>
                  <a:spLocks noChangeArrowheads="1"/>
                </p:cNvSpPr>
                <p:nvPr/>
              </p:nvSpPr>
              <p:spPr bwMode="auto">
                <a:xfrm>
                  <a:off x="3929" y="3310"/>
                  <a:ext cx="638" cy="451"/>
                </a:xfrm>
                <a:prstGeom prst="rect">
                  <a:avLst/>
                </a:prstGeom>
                <a:pattFill prst="horzBrick">
                  <a:fgClr>
                    <a:schemeClr val="accent2"/>
                  </a:fgClr>
                  <a:bgClr>
                    <a:srgbClr val="FFFFFF"/>
                  </a:bgClr>
                </a:pattFill>
                <a:ln w="9525">
                  <a:solidFill>
                    <a:schemeClr val="tx1"/>
                  </a:solidFill>
                  <a:miter lim="800000"/>
                  <a:headEnd/>
                  <a:tailEnd/>
                </a:ln>
              </p:spPr>
              <p:txBody>
                <a:bodyPr wrap="none" anchor="ctr"/>
                <a:lstStyle/>
                <a:p>
                  <a:pPr algn="ctr" eaLnBrk="1" hangingPunct="1"/>
                  <a:endParaRPr lang="en-US" sz="1400" u="none">
                    <a:solidFill>
                      <a:schemeClr val="accent2"/>
                    </a:solidFill>
                  </a:endParaRPr>
                </a:p>
              </p:txBody>
            </p:sp>
            <p:sp>
              <p:nvSpPr>
                <p:cNvPr id="19484" name="Text Box 28"/>
                <p:cNvSpPr txBox="1">
                  <a:spLocks noChangeArrowheads="1"/>
                </p:cNvSpPr>
                <p:nvPr/>
              </p:nvSpPr>
              <p:spPr bwMode="auto">
                <a:xfrm>
                  <a:off x="3973" y="2840"/>
                  <a:ext cx="549" cy="439"/>
                </a:xfrm>
                <a:prstGeom prst="rect">
                  <a:avLst/>
                </a:prstGeom>
                <a:noFill/>
                <a:ln w="9525">
                  <a:noFill/>
                  <a:miter lim="800000"/>
                  <a:headEnd/>
                  <a:tailEnd/>
                </a:ln>
              </p:spPr>
              <p:txBody>
                <a:bodyPr wrap="none">
                  <a:spAutoFit/>
                </a:bodyPr>
                <a:lstStyle/>
                <a:p>
                  <a:pPr algn="ctr" eaLnBrk="1" hangingPunct="1"/>
                  <a:r>
                    <a:rPr lang="en-US" sz="1200" b="1" u="none"/>
                    <a:t>Physical</a:t>
                  </a:r>
                </a:p>
                <a:p>
                  <a:pPr algn="ctr" eaLnBrk="1" hangingPunct="1"/>
                  <a:r>
                    <a:rPr lang="en-US" sz="1200" b="1" u="none"/>
                    <a:t>Memory</a:t>
                  </a:r>
                </a:p>
                <a:p>
                  <a:pPr algn="ctr" eaLnBrk="1" hangingPunct="1"/>
                  <a:r>
                    <a:rPr lang="en-US" sz="1200" b="1" u="none"/>
                    <a:t>Access</a:t>
                  </a:r>
                </a:p>
              </p:txBody>
            </p:sp>
            <p:grpSp>
              <p:nvGrpSpPr>
                <p:cNvPr id="19485" name="Group 29"/>
                <p:cNvGrpSpPr>
                  <a:grpSpLocks/>
                </p:cNvGrpSpPr>
                <p:nvPr/>
              </p:nvGrpSpPr>
              <p:grpSpPr bwMode="auto">
                <a:xfrm>
                  <a:off x="3811" y="2176"/>
                  <a:ext cx="974" cy="563"/>
                  <a:chOff x="528" y="1104"/>
                  <a:chExt cx="1392" cy="720"/>
                </a:xfrm>
              </p:grpSpPr>
              <p:sp>
                <p:nvSpPr>
                  <p:cNvPr id="19529" name="Rectangle 30"/>
                  <p:cNvSpPr>
                    <a:spLocks noChangeArrowheads="1"/>
                  </p:cNvSpPr>
                  <p:nvPr/>
                </p:nvSpPr>
                <p:spPr bwMode="auto">
                  <a:xfrm>
                    <a:off x="528" y="1104"/>
                    <a:ext cx="1392" cy="720"/>
                  </a:xfrm>
                  <a:prstGeom prst="rect">
                    <a:avLst/>
                  </a:prstGeom>
                  <a:solidFill>
                    <a:srgbClr val="EAEAEA"/>
                  </a:solidFill>
                  <a:ln w="9525">
                    <a:solidFill>
                      <a:schemeClr val="tx1"/>
                    </a:solidFill>
                    <a:miter lim="800000"/>
                    <a:headEnd/>
                    <a:tailEnd/>
                  </a:ln>
                </p:spPr>
                <p:txBody>
                  <a:bodyPr wrap="none" anchor="ctr"/>
                  <a:lstStyle/>
                  <a:p>
                    <a:endParaRPr lang="en-US"/>
                  </a:p>
                </p:txBody>
              </p:sp>
              <p:sp>
                <p:nvSpPr>
                  <p:cNvPr id="19530" name="Text Box 31"/>
                  <p:cNvSpPr txBox="1">
                    <a:spLocks noChangeArrowheads="1"/>
                  </p:cNvSpPr>
                  <p:nvPr/>
                </p:nvSpPr>
                <p:spPr bwMode="auto">
                  <a:xfrm>
                    <a:off x="578" y="1389"/>
                    <a:ext cx="1342" cy="402"/>
                  </a:xfrm>
                  <a:prstGeom prst="rect">
                    <a:avLst/>
                  </a:prstGeom>
                  <a:noFill/>
                  <a:ln w="9525">
                    <a:noFill/>
                    <a:miter lim="800000"/>
                    <a:headEnd/>
                    <a:tailEnd/>
                  </a:ln>
                </p:spPr>
                <p:txBody>
                  <a:bodyPr>
                    <a:spAutoFit/>
                  </a:bodyPr>
                  <a:lstStyle/>
                  <a:p>
                    <a:pPr algn="ctr" eaLnBrk="1" hangingPunct="1"/>
                    <a:r>
                      <a:rPr lang="en-US" sz="1200" b="1" u="none"/>
                      <a:t>Asynchronous</a:t>
                    </a:r>
                  </a:p>
                  <a:p>
                    <a:pPr algn="ctr" eaLnBrk="1" hangingPunct="1"/>
                    <a:r>
                      <a:rPr lang="en-US" sz="1200" b="1" u="none"/>
                      <a:t>Event Handling</a:t>
                    </a:r>
                  </a:p>
                </p:txBody>
              </p:sp>
              <p:sp>
                <p:nvSpPr>
                  <p:cNvPr id="19531" name="AutoShape 32"/>
                  <p:cNvSpPr>
                    <a:spLocks noChangeArrowheads="1"/>
                  </p:cNvSpPr>
                  <p:nvPr/>
                </p:nvSpPr>
                <p:spPr bwMode="auto">
                  <a:xfrm>
                    <a:off x="576" y="1152"/>
                    <a:ext cx="336" cy="144"/>
                  </a:xfrm>
                  <a:prstGeom prst="roundRect">
                    <a:avLst>
                      <a:gd name="adj" fmla="val 16667"/>
                    </a:avLst>
                  </a:prstGeom>
                  <a:solidFill>
                    <a:schemeClr val="accent2"/>
                  </a:solidFill>
                  <a:ln w="9525">
                    <a:solidFill>
                      <a:schemeClr val="tx1"/>
                    </a:solidFill>
                    <a:round/>
                    <a:headEnd/>
                    <a:tailEnd/>
                  </a:ln>
                </p:spPr>
                <p:txBody>
                  <a:bodyPr wrap="none" anchor="ctr"/>
                  <a:lstStyle/>
                  <a:p>
                    <a:endParaRPr lang="en-US"/>
                  </a:p>
                </p:txBody>
              </p:sp>
              <p:sp>
                <p:nvSpPr>
                  <p:cNvPr id="19532" name="AutoShape 33"/>
                  <p:cNvSpPr>
                    <a:spLocks noChangeArrowheads="1"/>
                  </p:cNvSpPr>
                  <p:nvPr/>
                </p:nvSpPr>
                <p:spPr bwMode="auto">
                  <a:xfrm>
                    <a:off x="1056" y="1152"/>
                    <a:ext cx="336" cy="144"/>
                  </a:xfrm>
                  <a:prstGeom prst="roundRect">
                    <a:avLst>
                      <a:gd name="adj" fmla="val 16667"/>
                    </a:avLst>
                  </a:prstGeom>
                  <a:solidFill>
                    <a:schemeClr val="accent2"/>
                  </a:solidFill>
                  <a:ln w="9525">
                    <a:solidFill>
                      <a:schemeClr val="tx1"/>
                    </a:solidFill>
                    <a:round/>
                    <a:headEnd/>
                    <a:tailEnd/>
                  </a:ln>
                </p:spPr>
                <p:txBody>
                  <a:bodyPr wrap="none" anchor="ctr"/>
                  <a:lstStyle/>
                  <a:p>
                    <a:endParaRPr lang="en-US"/>
                  </a:p>
                </p:txBody>
              </p:sp>
              <p:sp>
                <p:nvSpPr>
                  <p:cNvPr id="19533" name="AutoShape 34"/>
                  <p:cNvSpPr>
                    <a:spLocks noChangeArrowheads="1"/>
                  </p:cNvSpPr>
                  <p:nvPr/>
                </p:nvSpPr>
                <p:spPr bwMode="auto">
                  <a:xfrm>
                    <a:off x="1536" y="1152"/>
                    <a:ext cx="336" cy="144"/>
                  </a:xfrm>
                  <a:prstGeom prst="roundRect">
                    <a:avLst>
                      <a:gd name="adj" fmla="val 16667"/>
                    </a:avLst>
                  </a:prstGeom>
                  <a:solidFill>
                    <a:schemeClr val="accent2"/>
                  </a:solidFill>
                  <a:ln w="9525">
                    <a:solidFill>
                      <a:schemeClr val="tx1"/>
                    </a:solidFill>
                    <a:round/>
                    <a:headEnd/>
                    <a:tailEnd/>
                  </a:ln>
                </p:spPr>
                <p:txBody>
                  <a:bodyPr wrap="none" anchor="ctr"/>
                  <a:lstStyle/>
                  <a:p>
                    <a:endParaRPr lang="en-US"/>
                  </a:p>
                </p:txBody>
              </p:sp>
              <p:sp>
                <p:nvSpPr>
                  <p:cNvPr id="19534" name="Line 35"/>
                  <p:cNvSpPr>
                    <a:spLocks noChangeShapeType="1"/>
                  </p:cNvSpPr>
                  <p:nvPr/>
                </p:nvSpPr>
                <p:spPr bwMode="auto">
                  <a:xfrm>
                    <a:off x="768" y="1296"/>
                    <a:ext cx="0" cy="96"/>
                  </a:xfrm>
                  <a:prstGeom prst="line">
                    <a:avLst/>
                  </a:prstGeom>
                  <a:noFill/>
                  <a:ln w="9525">
                    <a:solidFill>
                      <a:schemeClr val="tx1"/>
                    </a:solidFill>
                    <a:round/>
                    <a:headEnd/>
                    <a:tailEnd/>
                  </a:ln>
                </p:spPr>
                <p:txBody>
                  <a:bodyPr/>
                  <a:lstStyle/>
                  <a:p>
                    <a:endParaRPr lang="en-US"/>
                  </a:p>
                </p:txBody>
              </p:sp>
              <p:sp>
                <p:nvSpPr>
                  <p:cNvPr id="19535" name="Line 36"/>
                  <p:cNvSpPr>
                    <a:spLocks noChangeShapeType="1"/>
                  </p:cNvSpPr>
                  <p:nvPr/>
                </p:nvSpPr>
                <p:spPr bwMode="auto">
                  <a:xfrm>
                    <a:off x="1248" y="1296"/>
                    <a:ext cx="0" cy="96"/>
                  </a:xfrm>
                  <a:prstGeom prst="line">
                    <a:avLst/>
                  </a:prstGeom>
                  <a:noFill/>
                  <a:ln w="9525">
                    <a:solidFill>
                      <a:schemeClr val="tx1"/>
                    </a:solidFill>
                    <a:round/>
                    <a:headEnd/>
                    <a:tailEnd/>
                  </a:ln>
                </p:spPr>
                <p:txBody>
                  <a:bodyPr/>
                  <a:lstStyle/>
                  <a:p>
                    <a:endParaRPr lang="en-US"/>
                  </a:p>
                </p:txBody>
              </p:sp>
              <p:sp>
                <p:nvSpPr>
                  <p:cNvPr id="19536" name="Line 37"/>
                  <p:cNvSpPr>
                    <a:spLocks noChangeShapeType="1"/>
                  </p:cNvSpPr>
                  <p:nvPr/>
                </p:nvSpPr>
                <p:spPr bwMode="auto">
                  <a:xfrm>
                    <a:off x="1728" y="1296"/>
                    <a:ext cx="0" cy="96"/>
                  </a:xfrm>
                  <a:prstGeom prst="line">
                    <a:avLst/>
                  </a:prstGeom>
                  <a:noFill/>
                  <a:ln w="9525">
                    <a:solidFill>
                      <a:schemeClr val="tx1"/>
                    </a:solidFill>
                    <a:round/>
                    <a:headEnd/>
                    <a:tailEnd/>
                  </a:ln>
                </p:spPr>
                <p:txBody>
                  <a:bodyPr/>
                  <a:lstStyle/>
                  <a:p>
                    <a:endParaRPr lang="en-US"/>
                  </a:p>
                </p:txBody>
              </p:sp>
              <p:sp>
                <p:nvSpPr>
                  <p:cNvPr id="19537" name="Line 38"/>
                  <p:cNvSpPr>
                    <a:spLocks noChangeShapeType="1"/>
                  </p:cNvSpPr>
                  <p:nvPr/>
                </p:nvSpPr>
                <p:spPr bwMode="auto">
                  <a:xfrm>
                    <a:off x="768" y="1392"/>
                    <a:ext cx="960" cy="0"/>
                  </a:xfrm>
                  <a:prstGeom prst="line">
                    <a:avLst/>
                  </a:prstGeom>
                  <a:noFill/>
                  <a:ln w="9525">
                    <a:solidFill>
                      <a:schemeClr val="tx1"/>
                    </a:solidFill>
                    <a:round/>
                    <a:headEnd/>
                    <a:tailEnd/>
                  </a:ln>
                </p:spPr>
                <p:txBody>
                  <a:bodyPr/>
                  <a:lstStyle/>
                  <a:p>
                    <a:endParaRPr lang="en-US"/>
                  </a:p>
                </p:txBody>
              </p:sp>
            </p:grpSp>
            <p:grpSp>
              <p:nvGrpSpPr>
                <p:cNvPr id="19486" name="Group 39"/>
                <p:cNvGrpSpPr>
                  <a:grpSpLocks/>
                </p:cNvGrpSpPr>
                <p:nvPr/>
              </p:nvGrpSpPr>
              <p:grpSpPr bwMode="auto">
                <a:xfrm>
                  <a:off x="4918" y="3573"/>
                  <a:ext cx="728" cy="615"/>
                  <a:chOff x="1678" y="3504"/>
                  <a:chExt cx="1040" cy="786"/>
                </a:xfrm>
              </p:grpSpPr>
              <p:sp>
                <p:nvSpPr>
                  <p:cNvPr id="19500" name="Rectangle 40"/>
                  <p:cNvSpPr>
                    <a:spLocks noChangeArrowheads="1"/>
                  </p:cNvSpPr>
                  <p:nvPr/>
                </p:nvSpPr>
                <p:spPr bwMode="auto">
                  <a:xfrm>
                    <a:off x="1680" y="3504"/>
                    <a:ext cx="960" cy="768"/>
                  </a:xfrm>
                  <a:prstGeom prst="rect">
                    <a:avLst/>
                  </a:prstGeom>
                  <a:solidFill>
                    <a:srgbClr val="FFFF66"/>
                  </a:solidFill>
                  <a:ln w="9525">
                    <a:solidFill>
                      <a:schemeClr val="tx1"/>
                    </a:solidFill>
                    <a:miter lim="800000"/>
                    <a:headEnd/>
                    <a:tailEnd/>
                  </a:ln>
                </p:spPr>
                <p:txBody>
                  <a:bodyPr wrap="none" anchor="ctr"/>
                  <a:lstStyle/>
                  <a:p>
                    <a:endParaRPr lang="en-US"/>
                  </a:p>
                </p:txBody>
              </p:sp>
              <p:sp>
                <p:nvSpPr>
                  <p:cNvPr id="19501" name="Text Box 41"/>
                  <p:cNvSpPr txBox="1">
                    <a:spLocks noChangeArrowheads="1"/>
                  </p:cNvSpPr>
                  <p:nvPr/>
                </p:nvSpPr>
                <p:spPr bwMode="auto">
                  <a:xfrm>
                    <a:off x="1678" y="4023"/>
                    <a:ext cx="1040" cy="267"/>
                  </a:xfrm>
                  <a:prstGeom prst="rect">
                    <a:avLst/>
                  </a:prstGeom>
                  <a:noFill/>
                  <a:ln w="9525">
                    <a:noFill/>
                    <a:miter lim="800000"/>
                    <a:headEnd/>
                    <a:tailEnd/>
                  </a:ln>
                </p:spPr>
                <p:txBody>
                  <a:bodyPr wrap="none">
                    <a:spAutoFit/>
                  </a:bodyPr>
                  <a:lstStyle/>
                  <a:p>
                    <a:pPr eaLnBrk="1" hangingPunct="1"/>
                    <a:r>
                      <a:rPr lang="en-US" sz="1400" u="none"/>
                      <a:t>Scheduling</a:t>
                    </a:r>
                  </a:p>
                </p:txBody>
              </p:sp>
              <p:grpSp>
                <p:nvGrpSpPr>
                  <p:cNvPr id="19502" name="Group 42"/>
                  <p:cNvGrpSpPr>
                    <a:grpSpLocks/>
                  </p:cNvGrpSpPr>
                  <p:nvPr/>
                </p:nvGrpSpPr>
                <p:grpSpPr bwMode="auto">
                  <a:xfrm>
                    <a:off x="1824" y="3552"/>
                    <a:ext cx="672" cy="384"/>
                    <a:chOff x="1824" y="3552"/>
                    <a:chExt cx="672" cy="384"/>
                  </a:xfrm>
                </p:grpSpPr>
                <p:grpSp>
                  <p:nvGrpSpPr>
                    <p:cNvPr id="19503" name="Group 43"/>
                    <p:cNvGrpSpPr>
                      <a:grpSpLocks/>
                    </p:cNvGrpSpPr>
                    <p:nvPr/>
                  </p:nvGrpSpPr>
                  <p:grpSpPr bwMode="auto">
                    <a:xfrm>
                      <a:off x="1824" y="3840"/>
                      <a:ext cx="672" cy="96"/>
                      <a:chOff x="1872" y="4080"/>
                      <a:chExt cx="672" cy="96"/>
                    </a:xfrm>
                  </p:grpSpPr>
                  <p:sp>
                    <p:nvSpPr>
                      <p:cNvPr id="19521" name="Rectangle 44"/>
                      <p:cNvSpPr>
                        <a:spLocks noChangeArrowheads="1"/>
                      </p:cNvSpPr>
                      <p:nvPr/>
                    </p:nvSpPr>
                    <p:spPr bwMode="auto">
                      <a:xfrm>
                        <a:off x="1872" y="4080"/>
                        <a:ext cx="96" cy="96"/>
                      </a:xfrm>
                      <a:prstGeom prst="rect">
                        <a:avLst/>
                      </a:prstGeom>
                      <a:solidFill>
                        <a:schemeClr val="hlink"/>
                      </a:solidFill>
                      <a:ln w="9525">
                        <a:solidFill>
                          <a:schemeClr val="tx1"/>
                        </a:solidFill>
                        <a:miter lim="800000"/>
                        <a:headEnd/>
                        <a:tailEnd/>
                      </a:ln>
                    </p:spPr>
                    <p:txBody>
                      <a:bodyPr wrap="none" anchor="ctr"/>
                      <a:lstStyle/>
                      <a:p>
                        <a:endParaRPr lang="en-US"/>
                      </a:p>
                    </p:txBody>
                  </p:sp>
                  <p:sp>
                    <p:nvSpPr>
                      <p:cNvPr id="19522" name="Rectangle 45"/>
                      <p:cNvSpPr>
                        <a:spLocks noChangeArrowheads="1"/>
                      </p:cNvSpPr>
                      <p:nvPr/>
                    </p:nvSpPr>
                    <p:spPr bwMode="auto">
                      <a:xfrm>
                        <a:off x="1968" y="4080"/>
                        <a:ext cx="96" cy="96"/>
                      </a:xfrm>
                      <a:prstGeom prst="rect">
                        <a:avLst/>
                      </a:prstGeom>
                      <a:solidFill>
                        <a:schemeClr val="hlink"/>
                      </a:solidFill>
                      <a:ln w="9525">
                        <a:solidFill>
                          <a:schemeClr val="tx1"/>
                        </a:solidFill>
                        <a:miter lim="800000"/>
                        <a:headEnd/>
                        <a:tailEnd/>
                      </a:ln>
                    </p:spPr>
                    <p:txBody>
                      <a:bodyPr wrap="none" anchor="ctr"/>
                      <a:lstStyle/>
                      <a:p>
                        <a:endParaRPr lang="en-US"/>
                      </a:p>
                    </p:txBody>
                  </p:sp>
                  <p:sp>
                    <p:nvSpPr>
                      <p:cNvPr id="19523" name="Rectangle 46"/>
                      <p:cNvSpPr>
                        <a:spLocks noChangeArrowheads="1"/>
                      </p:cNvSpPr>
                      <p:nvPr/>
                    </p:nvSpPr>
                    <p:spPr bwMode="auto">
                      <a:xfrm>
                        <a:off x="2064" y="4080"/>
                        <a:ext cx="96" cy="96"/>
                      </a:xfrm>
                      <a:prstGeom prst="rect">
                        <a:avLst/>
                      </a:prstGeom>
                      <a:solidFill>
                        <a:schemeClr val="hlink"/>
                      </a:solidFill>
                      <a:ln w="9525">
                        <a:solidFill>
                          <a:schemeClr val="tx1"/>
                        </a:solidFill>
                        <a:miter lim="800000"/>
                        <a:headEnd/>
                        <a:tailEnd/>
                      </a:ln>
                    </p:spPr>
                    <p:txBody>
                      <a:bodyPr wrap="none" anchor="ctr"/>
                      <a:lstStyle/>
                      <a:p>
                        <a:endParaRPr lang="en-US"/>
                      </a:p>
                    </p:txBody>
                  </p:sp>
                  <p:sp>
                    <p:nvSpPr>
                      <p:cNvPr id="19524" name="Rectangle 47"/>
                      <p:cNvSpPr>
                        <a:spLocks noChangeArrowheads="1"/>
                      </p:cNvSpPr>
                      <p:nvPr/>
                    </p:nvSpPr>
                    <p:spPr bwMode="auto">
                      <a:xfrm>
                        <a:off x="2160" y="4080"/>
                        <a:ext cx="96" cy="96"/>
                      </a:xfrm>
                      <a:prstGeom prst="rect">
                        <a:avLst/>
                      </a:prstGeom>
                      <a:solidFill>
                        <a:schemeClr val="hlink"/>
                      </a:solidFill>
                      <a:ln w="9525">
                        <a:solidFill>
                          <a:schemeClr val="tx1"/>
                        </a:solidFill>
                        <a:miter lim="800000"/>
                        <a:headEnd/>
                        <a:tailEnd/>
                      </a:ln>
                    </p:spPr>
                    <p:txBody>
                      <a:bodyPr wrap="none" anchor="ctr"/>
                      <a:lstStyle/>
                      <a:p>
                        <a:endParaRPr lang="en-US"/>
                      </a:p>
                    </p:txBody>
                  </p:sp>
                  <p:sp>
                    <p:nvSpPr>
                      <p:cNvPr id="19525" name="Rectangle 48"/>
                      <p:cNvSpPr>
                        <a:spLocks noChangeArrowheads="1"/>
                      </p:cNvSpPr>
                      <p:nvPr/>
                    </p:nvSpPr>
                    <p:spPr bwMode="auto">
                      <a:xfrm>
                        <a:off x="2256" y="4080"/>
                        <a:ext cx="96" cy="96"/>
                      </a:xfrm>
                      <a:prstGeom prst="rect">
                        <a:avLst/>
                      </a:prstGeom>
                      <a:solidFill>
                        <a:schemeClr val="hlink"/>
                      </a:solidFill>
                      <a:ln w="9525">
                        <a:solidFill>
                          <a:schemeClr val="tx1"/>
                        </a:solidFill>
                        <a:miter lim="800000"/>
                        <a:headEnd/>
                        <a:tailEnd/>
                      </a:ln>
                    </p:spPr>
                    <p:txBody>
                      <a:bodyPr wrap="none" anchor="ctr"/>
                      <a:lstStyle/>
                      <a:p>
                        <a:endParaRPr lang="en-US"/>
                      </a:p>
                    </p:txBody>
                  </p:sp>
                  <p:sp>
                    <p:nvSpPr>
                      <p:cNvPr id="19526" name="Rectangle 49"/>
                      <p:cNvSpPr>
                        <a:spLocks noChangeArrowheads="1"/>
                      </p:cNvSpPr>
                      <p:nvPr/>
                    </p:nvSpPr>
                    <p:spPr bwMode="auto">
                      <a:xfrm>
                        <a:off x="2352" y="4080"/>
                        <a:ext cx="96" cy="96"/>
                      </a:xfrm>
                      <a:prstGeom prst="rect">
                        <a:avLst/>
                      </a:prstGeom>
                      <a:solidFill>
                        <a:schemeClr val="hlink"/>
                      </a:solidFill>
                      <a:ln w="9525">
                        <a:solidFill>
                          <a:schemeClr val="tx1"/>
                        </a:solidFill>
                        <a:miter lim="800000"/>
                        <a:headEnd/>
                        <a:tailEnd/>
                      </a:ln>
                    </p:spPr>
                    <p:txBody>
                      <a:bodyPr wrap="none" anchor="ctr"/>
                      <a:lstStyle/>
                      <a:p>
                        <a:endParaRPr lang="en-US"/>
                      </a:p>
                    </p:txBody>
                  </p:sp>
                  <p:sp>
                    <p:nvSpPr>
                      <p:cNvPr id="19527" name="Line 50"/>
                      <p:cNvSpPr>
                        <a:spLocks noChangeShapeType="1"/>
                      </p:cNvSpPr>
                      <p:nvPr/>
                    </p:nvSpPr>
                    <p:spPr bwMode="auto">
                      <a:xfrm>
                        <a:off x="2448" y="4080"/>
                        <a:ext cx="96" cy="0"/>
                      </a:xfrm>
                      <a:prstGeom prst="line">
                        <a:avLst/>
                      </a:prstGeom>
                      <a:noFill/>
                      <a:ln w="9525">
                        <a:solidFill>
                          <a:schemeClr val="tx1"/>
                        </a:solidFill>
                        <a:round/>
                        <a:headEnd/>
                        <a:tailEnd/>
                      </a:ln>
                    </p:spPr>
                    <p:txBody>
                      <a:bodyPr/>
                      <a:lstStyle/>
                      <a:p>
                        <a:endParaRPr lang="en-US"/>
                      </a:p>
                    </p:txBody>
                  </p:sp>
                  <p:sp>
                    <p:nvSpPr>
                      <p:cNvPr id="19528" name="Line 51"/>
                      <p:cNvSpPr>
                        <a:spLocks noChangeShapeType="1"/>
                      </p:cNvSpPr>
                      <p:nvPr/>
                    </p:nvSpPr>
                    <p:spPr bwMode="auto">
                      <a:xfrm>
                        <a:off x="2448" y="4176"/>
                        <a:ext cx="96" cy="0"/>
                      </a:xfrm>
                      <a:prstGeom prst="line">
                        <a:avLst/>
                      </a:prstGeom>
                      <a:noFill/>
                      <a:ln w="9525">
                        <a:solidFill>
                          <a:schemeClr val="tx1"/>
                        </a:solidFill>
                        <a:round/>
                        <a:headEnd/>
                        <a:tailEnd/>
                      </a:ln>
                    </p:spPr>
                    <p:txBody>
                      <a:bodyPr/>
                      <a:lstStyle/>
                      <a:p>
                        <a:endParaRPr lang="en-US"/>
                      </a:p>
                    </p:txBody>
                  </p:sp>
                </p:grpSp>
                <p:grpSp>
                  <p:nvGrpSpPr>
                    <p:cNvPr id="19504" name="Group 52"/>
                    <p:cNvGrpSpPr>
                      <a:grpSpLocks/>
                    </p:cNvGrpSpPr>
                    <p:nvPr/>
                  </p:nvGrpSpPr>
                  <p:grpSpPr bwMode="auto">
                    <a:xfrm>
                      <a:off x="1824" y="3696"/>
                      <a:ext cx="576" cy="96"/>
                      <a:chOff x="1920" y="3696"/>
                      <a:chExt cx="576" cy="96"/>
                    </a:xfrm>
                  </p:grpSpPr>
                  <p:sp>
                    <p:nvSpPr>
                      <p:cNvPr id="19514" name="Rectangle 53"/>
                      <p:cNvSpPr>
                        <a:spLocks noChangeArrowheads="1"/>
                      </p:cNvSpPr>
                      <p:nvPr/>
                    </p:nvSpPr>
                    <p:spPr bwMode="auto">
                      <a:xfrm>
                        <a:off x="1920" y="3696"/>
                        <a:ext cx="96" cy="96"/>
                      </a:xfrm>
                      <a:prstGeom prst="rect">
                        <a:avLst/>
                      </a:prstGeom>
                      <a:solidFill>
                        <a:schemeClr val="hlink"/>
                      </a:solidFill>
                      <a:ln w="9525">
                        <a:solidFill>
                          <a:schemeClr val="tx1"/>
                        </a:solidFill>
                        <a:miter lim="800000"/>
                        <a:headEnd/>
                        <a:tailEnd/>
                      </a:ln>
                    </p:spPr>
                    <p:txBody>
                      <a:bodyPr wrap="none" anchor="ctr"/>
                      <a:lstStyle/>
                      <a:p>
                        <a:endParaRPr lang="en-US"/>
                      </a:p>
                    </p:txBody>
                  </p:sp>
                  <p:sp>
                    <p:nvSpPr>
                      <p:cNvPr id="19515" name="Rectangle 54"/>
                      <p:cNvSpPr>
                        <a:spLocks noChangeArrowheads="1"/>
                      </p:cNvSpPr>
                      <p:nvPr/>
                    </p:nvSpPr>
                    <p:spPr bwMode="auto">
                      <a:xfrm>
                        <a:off x="2016" y="3696"/>
                        <a:ext cx="96" cy="96"/>
                      </a:xfrm>
                      <a:prstGeom prst="rect">
                        <a:avLst/>
                      </a:prstGeom>
                      <a:solidFill>
                        <a:schemeClr val="hlink"/>
                      </a:solidFill>
                      <a:ln w="9525">
                        <a:solidFill>
                          <a:schemeClr val="tx1"/>
                        </a:solidFill>
                        <a:miter lim="800000"/>
                        <a:headEnd/>
                        <a:tailEnd/>
                      </a:ln>
                    </p:spPr>
                    <p:txBody>
                      <a:bodyPr wrap="none" anchor="ctr"/>
                      <a:lstStyle/>
                      <a:p>
                        <a:endParaRPr lang="en-US"/>
                      </a:p>
                    </p:txBody>
                  </p:sp>
                  <p:sp>
                    <p:nvSpPr>
                      <p:cNvPr id="19516" name="Rectangle 55"/>
                      <p:cNvSpPr>
                        <a:spLocks noChangeArrowheads="1"/>
                      </p:cNvSpPr>
                      <p:nvPr/>
                    </p:nvSpPr>
                    <p:spPr bwMode="auto">
                      <a:xfrm>
                        <a:off x="2112" y="3696"/>
                        <a:ext cx="96" cy="96"/>
                      </a:xfrm>
                      <a:prstGeom prst="rect">
                        <a:avLst/>
                      </a:prstGeom>
                      <a:solidFill>
                        <a:schemeClr val="hlink"/>
                      </a:solidFill>
                      <a:ln w="9525">
                        <a:solidFill>
                          <a:schemeClr val="tx1"/>
                        </a:solidFill>
                        <a:miter lim="800000"/>
                        <a:headEnd/>
                        <a:tailEnd/>
                      </a:ln>
                    </p:spPr>
                    <p:txBody>
                      <a:bodyPr wrap="none" anchor="ctr"/>
                      <a:lstStyle/>
                      <a:p>
                        <a:endParaRPr lang="en-US"/>
                      </a:p>
                    </p:txBody>
                  </p:sp>
                  <p:sp>
                    <p:nvSpPr>
                      <p:cNvPr id="19517" name="Rectangle 56"/>
                      <p:cNvSpPr>
                        <a:spLocks noChangeArrowheads="1"/>
                      </p:cNvSpPr>
                      <p:nvPr/>
                    </p:nvSpPr>
                    <p:spPr bwMode="auto">
                      <a:xfrm>
                        <a:off x="2208" y="3696"/>
                        <a:ext cx="96" cy="96"/>
                      </a:xfrm>
                      <a:prstGeom prst="rect">
                        <a:avLst/>
                      </a:prstGeom>
                      <a:solidFill>
                        <a:schemeClr val="hlink"/>
                      </a:solidFill>
                      <a:ln w="9525">
                        <a:solidFill>
                          <a:schemeClr val="tx1"/>
                        </a:solidFill>
                        <a:miter lim="800000"/>
                        <a:headEnd/>
                        <a:tailEnd/>
                      </a:ln>
                    </p:spPr>
                    <p:txBody>
                      <a:bodyPr wrap="none" anchor="ctr"/>
                      <a:lstStyle/>
                      <a:p>
                        <a:endParaRPr lang="en-US"/>
                      </a:p>
                    </p:txBody>
                  </p:sp>
                  <p:sp>
                    <p:nvSpPr>
                      <p:cNvPr id="19518" name="Rectangle 57"/>
                      <p:cNvSpPr>
                        <a:spLocks noChangeArrowheads="1"/>
                      </p:cNvSpPr>
                      <p:nvPr/>
                    </p:nvSpPr>
                    <p:spPr bwMode="auto">
                      <a:xfrm>
                        <a:off x="2304" y="3696"/>
                        <a:ext cx="96" cy="96"/>
                      </a:xfrm>
                      <a:prstGeom prst="rect">
                        <a:avLst/>
                      </a:prstGeom>
                      <a:solidFill>
                        <a:schemeClr val="hlink"/>
                      </a:solidFill>
                      <a:ln w="9525">
                        <a:solidFill>
                          <a:schemeClr val="tx1"/>
                        </a:solidFill>
                        <a:miter lim="800000"/>
                        <a:headEnd/>
                        <a:tailEnd/>
                      </a:ln>
                    </p:spPr>
                    <p:txBody>
                      <a:bodyPr wrap="none" anchor="ctr"/>
                      <a:lstStyle/>
                      <a:p>
                        <a:endParaRPr lang="en-US"/>
                      </a:p>
                    </p:txBody>
                  </p:sp>
                  <p:sp>
                    <p:nvSpPr>
                      <p:cNvPr id="19519" name="Line 58"/>
                      <p:cNvSpPr>
                        <a:spLocks noChangeShapeType="1"/>
                      </p:cNvSpPr>
                      <p:nvPr/>
                    </p:nvSpPr>
                    <p:spPr bwMode="auto">
                      <a:xfrm>
                        <a:off x="2400" y="3696"/>
                        <a:ext cx="96" cy="0"/>
                      </a:xfrm>
                      <a:prstGeom prst="line">
                        <a:avLst/>
                      </a:prstGeom>
                      <a:noFill/>
                      <a:ln w="9525">
                        <a:solidFill>
                          <a:schemeClr val="tx1"/>
                        </a:solidFill>
                        <a:round/>
                        <a:headEnd/>
                        <a:tailEnd/>
                      </a:ln>
                    </p:spPr>
                    <p:txBody>
                      <a:bodyPr/>
                      <a:lstStyle/>
                      <a:p>
                        <a:endParaRPr lang="en-US"/>
                      </a:p>
                    </p:txBody>
                  </p:sp>
                  <p:sp>
                    <p:nvSpPr>
                      <p:cNvPr id="19520" name="Line 59"/>
                      <p:cNvSpPr>
                        <a:spLocks noChangeShapeType="1"/>
                      </p:cNvSpPr>
                      <p:nvPr/>
                    </p:nvSpPr>
                    <p:spPr bwMode="auto">
                      <a:xfrm>
                        <a:off x="2400" y="3792"/>
                        <a:ext cx="96" cy="0"/>
                      </a:xfrm>
                      <a:prstGeom prst="line">
                        <a:avLst/>
                      </a:prstGeom>
                      <a:noFill/>
                      <a:ln w="9525">
                        <a:solidFill>
                          <a:schemeClr val="tx1"/>
                        </a:solidFill>
                        <a:round/>
                        <a:headEnd/>
                        <a:tailEnd/>
                      </a:ln>
                    </p:spPr>
                    <p:txBody>
                      <a:bodyPr/>
                      <a:lstStyle/>
                      <a:p>
                        <a:endParaRPr lang="en-US"/>
                      </a:p>
                    </p:txBody>
                  </p:sp>
                </p:grpSp>
                <p:grpSp>
                  <p:nvGrpSpPr>
                    <p:cNvPr id="19505" name="Group 60"/>
                    <p:cNvGrpSpPr>
                      <a:grpSpLocks/>
                    </p:cNvGrpSpPr>
                    <p:nvPr/>
                  </p:nvGrpSpPr>
                  <p:grpSpPr bwMode="auto">
                    <a:xfrm>
                      <a:off x="1824" y="3552"/>
                      <a:ext cx="672" cy="96"/>
                      <a:chOff x="1872" y="4080"/>
                      <a:chExt cx="672" cy="96"/>
                    </a:xfrm>
                  </p:grpSpPr>
                  <p:sp>
                    <p:nvSpPr>
                      <p:cNvPr id="19506" name="Rectangle 61"/>
                      <p:cNvSpPr>
                        <a:spLocks noChangeArrowheads="1"/>
                      </p:cNvSpPr>
                      <p:nvPr/>
                    </p:nvSpPr>
                    <p:spPr bwMode="auto">
                      <a:xfrm>
                        <a:off x="1872" y="4080"/>
                        <a:ext cx="96" cy="96"/>
                      </a:xfrm>
                      <a:prstGeom prst="rect">
                        <a:avLst/>
                      </a:prstGeom>
                      <a:solidFill>
                        <a:schemeClr val="hlink"/>
                      </a:solidFill>
                      <a:ln w="9525">
                        <a:solidFill>
                          <a:schemeClr val="tx1"/>
                        </a:solidFill>
                        <a:miter lim="800000"/>
                        <a:headEnd/>
                        <a:tailEnd/>
                      </a:ln>
                    </p:spPr>
                    <p:txBody>
                      <a:bodyPr wrap="none" anchor="ctr"/>
                      <a:lstStyle/>
                      <a:p>
                        <a:endParaRPr lang="en-US"/>
                      </a:p>
                    </p:txBody>
                  </p:sp>
                  <p:sp>
                    <p:nvSpPr>
                      <p:cNvPr id="19507" name="Rectangle 62"/>
                      <p:cNvSpPr>
                        <a:spLocks noChangeArrowheads="1"/>
                      </p:cNvSpPr>
                      <p:nvPr/>
                    </p:nvSpPr>
                    <p:spPr bwMode="auto">
                      <a:xfrm>
                        <a:off x="1968" y="4080"/>
                        <a:ext cx="96" cy="96"/>
                      </a:xfrm>
                      <a:prstGeom prst="rect">
                        <a:avLst/>
                      </a:prstGeom>
                      <a:solidFill>
                        <a:schemeClr val="hlink"/>
                      </a:solidFill>
                      <a:ln w="9525">
                        <a:solidFill>
                          <a:schemeClr val="tx1"/>
                        </a:solidFill>
                        <a:miter lim="800000"/>
                        <a:headEnd/>
                        <a:tailEnd/>
                      </a:ln>
                    </p:spPr>
                    <p:txBody>
                      <a:bodyPr wrap="none" anchor="ctr"/>
                      <a:lstStyle/>
                      <a:p>
                        <a:endParaRPr lang="en-US"/>
                      </a:p>
                    </p:txBody>
                  </p:sp>
                  <p:sp>
                    <p:nvSpPr>
                      <p:cNvPr id="19508" name="Rectangle 63"/>
                      <p:cNvSpPr>
                        <a:spLocks noChangeArrowheads="1"/>
                      </p:cNvSpPr>
                      <p:nvPr/>
                    </p:nvSpPr>
                    <p:spPr bwMode="auto">
                      <a:xfrm>
                        <a:off x="2064" y="4080"/>
                        <a:ext cx="96" cy="96"/>
                      </a:xfrm>
                      <a:prstGeom prst="rect">
                        <a:avLst/>
                      </a:prstGeom>
                      <a:solidFill>
                        <a:schemeClr val="hlink"/>
                      </a:solidFill>
                      <a:ln w="9525">
                        <a:solidFill>
                          <a:schemeClr val="tx1"/>
                        </a:solidFill>
                        <a:miter lim="800000"/>
                        <a:headEnd/>
                        <a:tailEnd/>
                      </a:ln>
                    </p:spPr>
                    <p:txBody>
                      <a:bodyPr wrap="none" anchor="ctr"/>
                      <a:lstStyle/>
                      <a:p>
                        <a:endParaRPr lang="en-US"/>
                      </a:p>
                    </p:txBody>
                  </p:sp>
                  <p:sp>
                    <p:nvSpPr>
                      <p:cNvPr id="19509" name="Rectangle 64"/>
                      <p:cNvSpPr>
                        <a:spLocks noChangeArrowheads="1"/>
                      </p:cNvSpPr>
                      <p:nvPr/>
                    </p:nvSpPr>
                    <p:spPr bwMode="auto">
                      <a:xfrm>
                        <a:off x="2160" y="4080"/>
                        <a:ext cx="96" cy="96"/>
                      </a:xfrm>
                      <a:prstGeom prst="rect">
                        <a:avLst/>
                      </a:prstGeom>
                      <a:solidFill>
                        <a:schemeClr val="hlink"/>
                      </a:solidFill>
                      <a:ln w="9525">
                        <a:solidFill>
                          <a:schemeClr val="tx1"/>
                        </a:solidFill>
                        <a:miter lim="800000"/>
                        <a:headEnd/>
                        <a:tailEnd/>
                      </a:ln>
                    </p:spPr>
                    <p:txBody>
                      <a:bodyPr wrap="none" anchor="ctr"/>
                      <a:lstStyle/>
                      <a:p>
                        <a:endParaRPr lang="en-US"/>
                      </a:p>
                    </p:txBody>
                  </p:sp>
                  <p:sp>
                    <p:nvSpPr>
                      <p:cNvPr id="19510" name="Rectangle 65"/>
                      <p:cNvSpPr>
                        <a:spLocks noChangeArrowheads="1"/>
                      </p:cNvSpPr>
                      <p:nvPr/>
                    </p:nvSpPr>
                    <p:spPr bwMode="auto">
                      <a:xfrm>
                        <a:off x="2256" y="4080"/>
                        <a:ext cx="96" cy="96"/>
                      </a:xfrm>
                      <a:prstGeom prst="rect">
                        <a:avLst/>
                      </a:prstGeom>
                      <a:solidFill>
                        <a:schemeClr val="hlink"/>
                      </a:solidFill>
                      <a:ln w="9525">
                        <a:solidFill>
                          <a:schemeClr val="tx1"/>
                        </a:solidFill>
                        <a:miter lim="800000"/>
                        <a:headEnd/>
                        <a:tailEnd/>
                      </a:ln>
                    </p:spPr>
                    <p:txBody>
                      <a:bodyPr wrap="none" anchor="ctr"/>
                      <a:lstStyle/>
                      <a:p>
                        <a:endParaRPr lang="en-US"/>
                      </a:p>
                    </p:txBody>
                  </p:sp>
                  <p:sp>
                    <p:nvSpPr>
                      <p:cNvPr id="19511" name="Rectangle 66"/>
                      <p:cNvSpPr>
                        <a:spLocks noChangeArrowheads="1"/>
                      </p:cNvSpPr>
                      <p:nvPr/>
                    </p:nvSpPr>
                    <p:spPr bwMode="auto">
                      <a:xfrm>
                        <a:off x="2352" y="4080"/>
                        <a:ext cx="96" cy="96"/>
                      </a:xfrm>
                      <a:prstGeom prst="rect">
                        <a:avLst/>
                      </a:prstGeom>
                      <a:solidFill>
                        <a:schemeClr val="hlink"/>
                      </a:solidFill>
                      <a:ln w="9525">
                        <a:solidFill>
                          <a:schemeClr val="tx1"/>
                        </a:solidFill>
                        <a:miter lim="800000"/>
                        <a:headEnd/>
                        <a:tailEnd/>
                      </a:ln>
                    </p:spPr>
                    <p:txBody>
                      <a:bodyPr wrap="none" anchor="ctr"/>
                      <a:lstStyle/>
                      <a:p>
                        <a:endParaRPr lang="en-US"/>
                      </a:p>
                    </p:txBody>
                  </p:sp>
                  <p:sp>
                    <p:nvSpPr>
                      <p:cNvPr id="19512" name="Line 67"/>
                      <p:cNvSpPr>
                        <a:spLocks noChangeShapeType="1"/>
                      </p:cNvSpPr>
                      <p:nvPr/>
                    </p:nvSpPr>
                    <p:spPr bwMode="auto">
                      <a:xfrm>
                        <a:off x="2448" y="4080"/>
                        <a:ext cx="96" cy="0"/>
                      </a:xfrm>
                      <a:prstGeom prst="line">
                        <a:avLst/>
                      </a:prstGeom>
                      <a:noFill/>
                      <a:ln w="9525">
                        <a:solidFill>
                          <a:schemeClr val="tx1"/>
                        </a:solidFill>
                        <a:round/>
                        <a:headEnd/>
                        <a:tailEnd/>
                      </a:ln>
                    </p:spPr>
                    <p:txBody>
                      <a:bodyPr/>
                      <a:lstStyle/>
                      <a:p>
                        <a:endParaRPr lang="en-US"/>
                      </a:p>
                    </p:txBody>
                  </p:sp>
                  <p:sp>
                    <p:nvSpPr>
                      <p:cNvPr id="19513" name="Line 68"/>
                      <p:cNvSpPr>
                        <a:spLocks noChangeShapeType="1"/>
                      </p:cNvSpPr>
                      <p:nvPr/>
                    </p:nvSpPr>
                    <p:spPr bwMode="auto">
                      <a:xfrm>
                        <a:off x="2448" y="4176"/>
                        <a:ext cx="96" cy="0"/>
                      </a:xfrm>
                      <a:prstGeom prst="line">
                        <a:avLst/>
                      </a:prstGeom>
                      <a:noFill/>
                      <a:ln w="9525">
                        <a:solidFill>
                          <a:schemeClr val="tx1"/>
                        </a:solidFill>
                        <a:round/>
                        <a:headEnd/>
                        <a:tailEnd/>
                      </a:ln>
                    </p:spPr>
                    <p:txBody>
                      <a:bodyPr/>
                      <a:lstStyle/>
                      <a:p>
                        <a:endParaRPr lang="en-US"/>
                      </a:p>
                    </p:txBody>
                  </p:sp>
                </p:grpSp>
              </p:grpSp>
            </p:grpSp>
            <p:sp>
              <p:nvSpPr>
                <p:cNvPr id="19487" name="Rectangle 69"/>
                <p:cNvSpPr>
                  <a:spLocks noChangeArrowheads="1"/>
                </p:cNvSpPr>
                <p:nvPr/>
              </p:nvSpPr>
              <p:spPr bwMode="auto">
                <a:xfrm>
                  <a:off x="4817" y="2184"/>
                  <a:ext cx="788" cy="826"/>
                </a:xfrm>
                <a:prstGeom prst="rect">
                  <a:avLst/>
                </a:prstGeom>
                <a:solidFill>
                  <a:srgbClr val="FFFF66"/>
                </a:solidFill>
                <a:ln w="9525">
                  <a:solidFill>
                    <a:schemeClr val="tx1"/>
                  </a:solidFill>
                  <a:miter lim="800000"/>
                  <a:headEnd/>
                  <a:tailEnd/>
                </a:ln>
              </p:spPr>
              <p:txBody>
                <a:bodyPr wrap="none" anchor="ctr"/>
                <a:lstStyle/>
                <a:p>
                  <a:endParaRPr lang="en-US"/>
                </a:p>
              </p:txBody>
            </p:sp>
            <p:grpSp>
              <p:nvGrpSpPr>
                <p:cNvPr id="19488" name="Group 70"/>
                <p:cNvGrpSpPr>
                  <a:grpSpLocks/>
                </p:cNvGrpSpPr>
                <p:nvPr/>
              </p:nvGrpSpPr>
              <p:grpSpPr bwMode="auto">
                <a:xfrm>
                  <a:off x="4888" y="2333"/>
                  <a:ext cx="626" cy="189"/>
                  <a:chOff x="1698" y="3456"/>
                  <a:chExt cx="894" cy="241"/>
                </a:xfrm>
              </p:grpSpPr>
              <p:grpSp>
                <p:nvGrpSpPr>
                  <p:cNvPr id="19491" name="Group 71"/>
                  <p:cNvGrpSpPr>
                    <a:grpSpLocks/>
                  </p:cNvGrpSpPr>
                  <p:nvPr/>
                </p:nvGrpSpPr>
                <p:grpSpPr bwMode="auto">
                  <a:xfrm>
                    <a:off x="1698" y="3456"/>
                    <a:ext cx="222" cy="241"/>
                    <a:chOff x="1008" y="2736"/>
                    <a:chExt cx="222" cy="241"/>
                  </a:xfrm>
                </p:grpSpPr>
                <p:sp>
                  <p:nvSpPr>
                    <p:cNvPr id="19498" name="Freeform 72"/>
                    <p:cNvSpPr>
                      <a:spLocks/>
                    </p:cNvSpPr>
                    <p:nvPr/>
                  </p:nvSpPr>
                  <p:spPr bwMode="auto">
                    <a:xfrm>
                      <a:off x="1104" y="2736"/>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19499" name="Line 73"/>
                    <p:cNvSpPr>
                      <a:spLocks noChangeShapeType="1"/>
                    </p:cNvSpPr>
                    <p:nvPr/>
                  </p:nvSpPr>
                  <p:spPr bwMode="auto">
                    <a:xfrm>
                      <a:off x="1008" y="2928"/>
                      <a:ext cx="144" cy="0"/>
                    </a:xfrm>
                    <a:prstGeom prst="line">
                      <a:avLst/>
                    </a:prstGeom>
                    <a:noFill/>
                    <a:ln w="9525">
                      <a:solidFill>
                        <a:schemeClr val="tx1"/>
                      </a:solidFill>
                      <a:round/>
                      <a:headEnd/>
                      <a:tailEnd type="triangle" w="med" len="med"/>
                    </a:ln>
                  </p:spPr>
                  <p:txBody>
                    <a:bodyPr/>
                    <a:lstStyle/>
                    <a:p>
                      <a:endParaRPr lang="en-US"/>
                    </a:p>
                  </p:txBody>
                </p:sp>
              </p:grpSp>
              <p:grpSp>
                <p:nvGrpSpPr>
                  <p:cNvPr id="19492" name="Group 74"/>
                  <p:cNvGrpSpPr>
                    <a:grpSpLocks/>
                  </p:cNvGrpSpPr>
                  <p:nvPr/>
                </p:nvGrpSpPr>
                <p:grpSpPr bwMode="auto">
                  <a:xfrm>
                    <a:off x="2034" y="3456"/>
                    <a:ext cx="222" cy="241"/>
                    <a:chOff x="1008" y="2736"/>
                    <a:chExt cx="222" cy="241"/>
                  </a:xfrm>
                </p:grpSpPr>
                <p:sp>
                  <p:nvSpPr>
                    <p:cNvPr id="19496" name="Freeform 75"/>
                    <p:cNvSpPr>
                      <a:spLocks/>
                    </p:cNvSpPr>
                    <p:nvPr/>
                  </p:nvSpPr>
                  <p:spPr bwMode="auto">
                    <a:xfrm>
                      <a:off x="1104" y="2736"/>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19497" name="Line 76"/>
                    <p:cNvSpPr>
                      <a:spLocks noChangeShapeType="1"/>
                    </p:cNvSpPr>
                    <p:nvPr/>
                  </p:nvSpPr>
                  <p:spPr bwMode="auto">
                    <a:xfrm>
                      <a:off x="1008" y="2928"/>
                      <a:ext cx="144" cy="0"/>
                    </a:xfrm>
                    <a:prstGeom prst="line">
                      <a:avLst/>
                    </a:prstGeom>
                    <a:noFill/>
                    <a:ln w="9525">
                      <a:solidFill>
                        <a:schemeClr val="tx1"/>
                      </a:solidFill>
                      <a:round/>
                      <a:headEnd/>
                      <a:tailEnd type="triangle" w="med" len="med"/>
                    </a:ln>
                  </p:spPr>
                  <p:txBody>
                    <a:bodyPr/>
                    <a:lstStyle/>
                    <a:p>
                      <a:endParaRPr lang="en-US"/>
                    </a:p>
                  </p:txBody>
                </p:sp>
              </p:grpSp>
              <p:grpSp>
                <p:nvGrpSpPr>
                  <p:cNvPr id="19493" name="Group 77"/>
                  <p:cNvGrpSpPr>
                    <a:grpSpLocks/>
                  </p:cNvGrpSpPr>
                  <p:nvPr/>
                </p:nvGrpSpPr>
                <p:grpSpPr bwMode="auto">
                  <a:xfrm>
                    <a:off x="2370" y="3456"/>
                    <a:ext cx="222" cy="241"/>
                    <a:chOff x="1008" y="2736"/>
                    <a:chExt cx="222" cy="241"/>
                  </a:xfrm>
                </p:grpSpPr>
                <p:sp>
                  <p:nvSpPr>
                    <p:cNvPr id="19494" name="Freeform 78"/>
                    <p:cNvSpPr>
                      <a:spLocks/>
                    </p:cNvSpPr>
                    <p:nvPr/>
                  </p:nvSpPr>
                  <p:spPr bwMode="auto">
                    <a:xfrm>
                      <a:off x="1104" y="2736"/>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19495" name="Line 79"/>
                    <p:cNvSpPr>
                      <a:spLocks noChangeShapeType="1"/>
                    </p:cNvSpPr>
                    <p:nvPr/>
                  </p:nvSpPr>
                  <p:spPr bwMode="auto">
                    <a:xfrm>
                      <a:off x="1008" y="2928"/>
                      <a:ext cx="144" cy="0"/>
                    </a:xfrm>
                    <a:prstGeom prst="line">
                      <a:avLst/>
                    </a:prstGeom>
                    <a:noFill/>
                    <a:ln w="9525">
                      <a:solidFill>
                        <a:schemeClr val="tx1"/>
                      </a:solidFill>
                      <a:round/>
                      <a:headEnd/>
                      <a:tailEnd type="triangle" w="med" len="med"/>
                    </a:ln>
                  </p:spPr>
                  <p:txBody>
                    <a:bodyPr/>
                    <a:lstStyle/>
                    <a:p>
                      <a:endParaRPr lang="en-US"/>
                    </a:p>
                  </p:txBody>
                </p:sp>
              </p:grpSp>
            </p:grpSp>
            <p:sp>
              <p:nvSpPr>
                <p:cNvPr id="19489" name="Text Box 80"/>
                <p:cNvSpPr txBox="1">
                  <a:spLocks noChangeArrowheads="1"/>
                </p:cNvSpPr>
                <p:nvPr/>
              </p:nvSpPr>
              <p:spPr bwMode="auto">
                <a:xfrm>
                  <a:off x="4788" y="2568"/>
                  <a:ext cx="857" cy="439"/>
                </a:xfrm>
                <a:prstGeom prst="rect">
                  <a:avLst/>
                </a:prstGeom>
                <a:noFill/>
                <a:ln w="9525">
                  <a:noFill/>
                  <a:miter lim="800000"/>
                  <a:headEnd/>
                  <a:tailEnd/>
                </a:ln>
              </p:spPr>
              <p:txBody>
                <a:bodyPr wrap="none">
                  <a:spAutoFit/>
                </a:bodyPr>
                <a:lstStyle/>
                <a:p>
                  <a:pPr algn="ctr" eaLnBrk="1" hangingPunct="1"/>
                  <a:r>
                    <a:rPr lang="en-US" sz="1200" b="1" u="none"/>
                    <a:t>Asynchronous</a:t>
                  </a:r>
                </a:p>
                <a:p>
                  <a:pPr algn="ctr" eaLnBrk="1" hangingPunct="1"/>
                  <a:r>
                    <a:rPr lang="en-US" sz="1200" b="1" u="none"/>
                    <a:t>Transfer of</a:t>
                  </a:r>
                </a:p>
                <a:p>
                  <a:pPr algn="ctr" eaLnBrk="1" hangingPunct="1"/>
                  <a:r>
                    <a:rPr lang="en-US" sz="1200" b="1" u="none"/>
                    <a:t>Control</a:t>
                  </a:r>
                </a:p>
              </p:txBody>
            </p:sp>
            <p:sp>
              <p:nvSpPr>
                <p:cNvPr id="19490" name="AutoShape 81"/>
                <p:cNvSpPr>
                  <a:spLocks noChangeArrowheads="1"/>
                </p:cNvSpPr>
                <p:nvPr/>
              </p:nvSpPr>
              <p:spPr bwMode="auto">
                <a:xfrm>
                  <a:off x="4920" y="2221"/>
                  <a:ext cx="638" cy="76"/>
                </a:xfrm>
                <a:prstGeom prst="curvedDownArrow">
                  <a:avLst>
                    <a:gd name="adj1" fmla="val 94441"/>
                    <a:gd name="adj2" fmla="val 262336"/>
                    <a:gd name="adj3" fmla="val 25773"/>
                  </a:avLst>
                </a:prstGeom>
                <a:solidFill>
                  <a:schemeClr val="accent1"/>
                </a:solidFill>
                <a:ln w="9525">
                  <a:solidFill>
                    <a:schemeClr val="tx1"/>
                  </a:solidFill>
                  <a:miter lim="800000"/>
                  <a:headEnd/>
                  <a:tailEnd/>
                </a:ln>
              </p:spPr>
              <p:txBody>
                <a:bodyPr wrap="none" anchor="ctr"/>
                <a:lstStyle/>
                <a:p>
                  <a:endParaRPr lang="en-US"/>
                </a:p>
              </p:txBody>
            </p:sp>
          </p:grpSp>
          <p:sp>
            <p:nvSpPr>
              <p:cNvPr id="19475" name="Rectangle 82"/>
              <p:cNvSpPr>
                <a:spLocks noChangeArrowheads="1"/>
              </p:cNvSpPr>
              <p:nvPr/>
            </p:nvSpPr>
            <p:spPr bwMode="auto">
              <a:xfrm>
                <a:off x="4230" y="4100"/>
                <a:ext cx="1036" cy="231"/>
              </a:xfrm>
              <a:prstGeom prst="rect">
                <a:avLst/>
              </a:prstGeom>
              <a:noFill/>
              <a:ln w="12700">
                <a:noFill/>
                <a:miter lim="800000"/>
                <a:headEnd/>
                <a:tailEnd/>
              </a:ln>
            </p:spPr>
            <p:txBody>
              <a:bodyPr wrap="none">
                <a:spAutoFit/>
              </a:bodyPr>
              <a:lstStyle/>
              <a:p>
                <a:r>
                  <a:rPr lang="en-US" u="none"/>
                  <a:t>     www.rtj.org</a:t>
                </a:r>
              </a:p>
            </p:txBody>
          </p:sp>
        </p:grpSp>
        <p:sp>
          <p:nvSpPr>
            <p:cNvPr id="19473" name="Rectangle 83"/>
            <p:cNvSpPr>
              <a:spLocks noChangeArrowheads="1"/>
            </p:cNvSpPr>
            <p:nvPr/>
          </p:nvSpPr>
          <p:spPr bwMode="auto">
            <a:xfrm>
              <a:off x="0" y="1525"/>
              <a:ext cx="4535" cy="634"/>
            </a:xfrm>
            <a:prstGeom prst="rect">
              <a:avLst/>
            </a:prstGeom>
            <a:noFill/>
            <a:ln w="12700">
              <a:noFill/>
              <a:miter lim="800000"/>
              <a:headEnd/>
              <a:tailEnd/>
            </a:ln>
          </p:spPr>
          <p:txBody>
            <a:bodyPr>
              <a:spAutoFit/>
            </a:bodyPr>
            <a:lstStyle/>
            <a:p>
              <a:pPr marL="109538" indent="-109538">
                <a:buFontTx/>
                <a:buChar char="•"/>
              </a:pPr>
              <a:r>
                <a:rPr lang="en-US" sz="2000" b="1" u="none"/>
                <a:t>Examples</a:t>
              </a:r>
            </a:p>
            <a:p>
              <a:pPr marL="339725" lvl="1" indent="-109538">
                <a:buFontTx/>
                <a:buChar char="•"/>
              </a:pPr>
              <a:r>
                <a:rPr lang="en-US" sz="2000" u="none"/>
                <a:t>Java Virtual Machine (JVM), Common Language Runtime (CLR), ADAPTIVE Communication Environment (ACE)</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Slide Number Placeholder 2"/>
          <p:cNvSpPr>
            <a:spLocks noGrp="1"/>
          </p:cNvSpPr>
          <p:nvPr>
            <p:ph type="sldNum" sz="quarter" idx="10"/>
          </p:nvPr>
        </p:nvSpPr>
        <p:spPr>
          <a:noFill/>
        </p:spPr>
        <p:txBody>
          <a:bodyPr/>
          <a:lstStyle/>
          <a:p>
            <a:fld id="{4A995A94-E5DF-469F-AAAF-5EB99EE99273}" type="slidenum">
              <a:rPr lang="en-US" smtClean="0">
                <a:latin typeface="Arial" pitchFamily="34" charset="0"/>
              </a:rPr>
              <a:pPr/>
              <a:t>100</a:t>
            </a:fld>
            <a:endParaRPr lang="en-US" smtClean="0">
              <a:latin typeface="Arial" pitchFamily="34" charset="0"/>
            </a:endParaRPr>
          </a:p>
        </p:txBody>
      </p:sp>
      <p:sp>
        <p:nvSpPr>
          <p:cNvPr id="107523" name="Rectangle 2"/>
          <p:cNvSpPr>
            <a:spLocks noGrp="1" noChangeArrowheads="1"/>
          </p:cNvSpPr>
          <p:nvPr>
            <p:ph type="title"/>
          </p:nvPr>
        </p:nvSpPr>
        <p:spPr>
          <a:xfrm>
            <a:off x="882650" y="76200"/>
            <a:ext cx="7467600" cy="752475"/>
          </a:xfrm>
        </p:spPr>
        <p:txBody>
          <a:bodyPr/>
          <a:lstStyle/>
          <a:p>
            <a:r>
              <a:rPr lang="en-US" smtClean="0"/>
              <a:t>Factory/Finder Pattern Dynamics</a:t>
            </a:r>
          </a:p>
        </p:txBody>
      </p:sp>
      <p:sp>
        <p:nvSpPr>
          <p:cNvPr id="1510435" name="Rectangle 35"/>
          <p:cNvSpPr>
            <a:spLocks noChangeArrowheads="1"/>
          </p:cNvSpPr>
          <p:nvPr/>
        </p:nvSpPr>
        <p:spPr bwMode="auto">
          <a:xfrm>
            <a:off x="4805363" y="4598988"/>
            <a:ext cx="3876675" cy="1625600"/>
          </a:xfrm>
          <a:prstGeom prst="rect">
            <a:avLst/>
          </a:prstGeom>
          <a:solidFill>
            <a:srgbClr val="CCFFFF"/>
          </a:solidFill>
          <a:ln w="9525">
            <a:solidFill>
              <a:schemeClr val="tx1"/>
            </a:solidFill>
            <a:miter lim="800000"/>
            <a:headEnd/>
            <a:tailEnd/>
          </a:ln>
          <a:effectLst>
            <a:outerShdw dist="35921" dir="2700000" algn="ctr" rotWithShape="0">
              <a:schemeClr val="bg2"/>
            </a:outerShdw>
          </a:effectLst>
        </p:spPr>
        <p:txBody>
          <a:bodyPr lIns="92075" tIns="46038" rIns="92075" bIns="46038">
            <a:spAutoFit/>
          </a:bodyPr>
          <a:lstStyle/>
          <a:p>
            <a:pPr marL="114300" indent="-114300">
              <a:buClr>
                <a:schemeClr val="tx1"/>
              </a:buClr>
              <a:buSzPct val="85000"/>
              <a:buFontTx/>
              <a:buChar char="•"/>
              <a:defRPr/>
            </a:pPr>
            <a:r>
              <a:rPr lang="en-US" sz="2000" u="none">
                <a:latin typeface="Arial" charset="0"/>
              </a:rPr>
              <a:t>Homes enable the creation &amp; location of components, but we still need some type of general-purpose naming/directory service to locate the homes</a:t>
            </a:r>
          </a:p>
        </p:txBody>
      </p:sp>
      <p:sp>
        <p:nvSpPr>
          <p:cNvPr id="107525" name="Line 9"/>
          <p:cNvSpPr>
            <a:spLocks noChangeShapeType="1"/>
          </p:cNvSpPr>
          <p:nvPr/>
        </p:nvSpPr>
        <p:spPr bwMode="auto">
          <a:xfrm flipH="1">
            <a:off x="8448675" y="1343025"/>
            <a:ext cx="0" cy="2398713"/>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107526" name="Line 10"/>
          <p:cNvSpPr>
            <a:spLocks noChangeShapeType="1"/>
          </p:cNvSpPr>
          <p:nvPr/>
        </p:nvSpPr>
        <p:spPr bwMode="auto">
          <a:xfrm>
            <a:off x="7096125" y="1344613"/>
            <a:ext cx="0" cy="2397125"/>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107527" name="Line 11"/>
          <p:cNvSpPr>
            <a:spLocks noChangeShapeType="1"/>
          </p:cNvSpPr>
          <p:nvPr/>
        </p:nvSpPr>
        <p:spPr bwMode="auto">
          <a:xfrm>
            <a:off x="3557588" y="1347788"/>
            <a:ext cx="0" cy="2397125"/>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107528" name="Line 16"/>
          <p:cNvSpPr>
            <a:spLocks noChangeShapeType="1"/>
          </p:cNvSpPr>
          <p:nvPr/>
        </p:nvSpPr>
        <p:spPr bwMode="auto">
          <a:xfrm>
            <a:off x="5259388" y="1619250"/>
            <a:ext cx="0" cy="2117725"/>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107529" name="Line 21"/>
          <p:cNvSpPr>
            <a:spLocks noChangeShapeType="1"/>
          </p:cNvSpPr>
          <p:nvPr/>
        </p:nvSpPr>
        <p:spPr bwMode="auto">
          <a:xfrm>
            <a:off x="3557588" y="2098675"/>
            <a:ext cx="3505200" cy="0"/>
          </a:xfrm>
          <a:prstGeom prst="line">
            <a:avLst/>
          </a:prstGeom>
          <a:noFill/>
          <a:ln w="9525">
            <a:solidFill>
              <a:schemeClr val="tx1"/>
            </a:solidFill>
            <a:miter lim="800000"/>
            <a:headEnd/>
            <a:tailEnd type="triangle" w="med" len="med"/>
          </a:ln>
        </p:spPr>
        <p:txBody>
          <a:bodyPr wrap="none"/>
          <a:lstStyle/>
          <a:p>
            <a:endParaRPr lang="en-US"/>
          </a:p>
        </p:txBody>
      </p:sp>
      <p:sp>
        <p:nvSpPr>
          <p:cNvPr id="107530" name="Text Box 22"/>
          <p:cNvSpPr txBox="1">
            <a:spLocks noChangeArrowheads="1"/>
          </p:cNvSpPr>
          <p:nvPr/>
        </p:nvSpPr>
        <p:spPr bwMode="auto">
          <a:xfrm>
            <a:off x="3503613" y="1847850"/>
            <a:ext cx="1641475" cy="304800"/>
          </a:xfrm>
          <a:prstGeom prst="rect">
            <a:avLst/>
          </a:prstGeom>
          <a:noFill/>
          <a:ln w="9525">
            <a:noFill/>
            <a:miter lim="800000"/>
            <a:headEnd/>
            <a:tailEnd/>
          </a:ln>
        </p:spPr>
        <p:txBody>
          <a:bodyPr wrap="none">
            <a:spAutoFit/>
          </a:bodyPr>
          <a:lstStyle/>
          <a:p>
            <a:pPr eaLnBrk="1" hangingPunct="1"/>
            <a:r>
              <a:rPr lang="en-US" sz="1400" u="none"/>
              <a:t>find (“ImageXYZ”);</a:t>
            </a:r>
          </a:p>
        </p:txBody>
      </p:sp>
      <p:sp>
        <p:nvSpPr>
          <p:cNvPr id="107531" name="Rectangle 23"/>
          <p:cNvSpPr>
            <a:spLocks noChangeArrowheads="1"/>
          </p:cNvSpPr>
          <p:nvPr/>
        </p:nvSpPr>
        <p:spPr bwMode="auto">
          <a:xfrm>
            <a:off x="5564188" y="1870075"/>
            <a:ext cx="838200" cy="228600"/>
          </a:xfrm>
          <a:prstGeom prst="rect">
            <a:avLst/>
          </a:prstGeom>
          <a:solidFill>
            <a:schemeClr val="bg1"/>
          </a:solidFill>
          <a:ln w="9525">
            <a:solidFill>
              <a:schemeClr val="tx1"/>
            </a:solidFill>
            <a:miter lim="800000"/>
            <a:headEnd/>
            <a:tailEnd/>
          </a:ln>
        </p:spPr>
        <p:txBody>
          <a:bodyPr wrap="none" anchor="ctr"/>
          <a:lstStyle/>
          <a:p>
            <a:pPr algn="ctr" eaLnBrk="1" hangingPunct="1"/>
            <a:r>
              <a:rPr lang="en-US" sz="1200" u="none"/>
              <a:t>Primary Key</a:t>
            </a:r>
          </a:p>
        </p:txBody>
      </p:sp>
      <p:sp>
        <p:nvSpPr>
          <p:cNvPr id="107532" name="Line 25"/>
          <p:cNvSpPr>
            <a:spLocks noChangeShapeType="1"/>
          </p:cNvSpPr>
          <p:nvPr/>
        </p:nvSpPr>
        <p:spPr bwMode="auto">
          <a:xfrm flipH="1">
            <a:off x="3557588" y="2936875"/>
            <a:ext cx="3505200" cy="0"/>
          </a:xfrm>
          <a:prstGeom prst="line">
            <a:avLst/>
          </a:prstGeom>
          <a:noFill/>
          <a:ln w="9525" cap="rnd">
            <a:solidFill>
              <a:schemeClr val="tx1"/>
            </a:solidFill>
            <a:prstDash val="sysDot"/>
            <a:miter lim="800000"/>
            <a:headEnd/>
            <a:tailEnd type="triangle" w="med" len="med"/>
          </a:ln>
        </p:spPr>
        <p:txBody>
          <a:bodyPr wrap="none"/>
          <a:lstStyle/>
          <a:p>
            <a:endParaRPr lang="en-US"/>
          </a:p>
        </p:txBody>
      </p:sp>
      <p:sp>
        <p:nvSpPr>
          <p:cNvPr id="107533" name="Rectangle 26"/>
          <p:cNvSpPr>
            <a:spLocks noChangeArrowheads="1"/>
          </p:cNvSpPr>
          <p:nvPr/>
        </p:nvSpPr>
        <p:spPr bwMode="auto">
          <a:xfrm>
            <a:off x="4497388" y="2936875"/>
            <a:ext cx="838200" cy="228600"/>
          </a:xfrm>
          <a:prstGeom prst="rect">
            <a:avLst/>
          </a:prstGeom>
          <a:solidFill>
            <a:schemeClr val="bg1"/>
          </a:solidFill>
          <a:ln w="9525">
            <a:solidFill>
              <a:schemeClr val="tx1"/>
            </a:solidFill>
            <a:miter lim="800000"/>
            <a:headEnd/>
            <a:tailEnd/>
          </a:ln>
        </p:spPr>
        <p:txBody>
          <a:bodyPr wrap="none" anchor="ctr"/>
          <a:lstStyle/>
          <a:p>
            <a:pPr algn="ctr" eaLnBrk="1" hangingPunct="1"/>
            <a:r>
              <a:rPr lang="en-US" sz="1200" u="none"/>
              <a:t>Component</a:t>
            </a:r>
          </a:p>
        </p:txBody>
      </p:sp>
      <p:sp>
        <p:nvSpPr>
          <p:cNvPr id="107534" name="Line 28"/>
          <p:cNvSpPr>
            <a:spLocks noChangeShapeType="1"/>
          </p:cNvSpPr>
          <p:nvPr/>
        </p:nvSpPr>
        <p:spPr bwMode="auto">
          <a:xfrm>
            <a:off x="3557588" y="3698875"/>
            <a:ext cx="4876800" cy="0"/>
          </a:xfrm>
          <a:prstGeom prst="line">
            <a:avLst/>
          </a:prstGeom>
          <a:noFill/>
          <a:ln w="9525">
            <a:solidFill>
              <a:schemeClr val="tx1"/>
            </a:solidFill>
            <a:miter lim="800000"/>
            <a:headEnd/>
            <a:tailEnd type="triangle" w="med" len="med"/>
          </a:ln>
        </p:spPr>
        <p:txBody>
          <a:bodyPr wrap="none"/>
          <a:lstStyle/>
          <a:p>
            <a:endParaRPr lang="en-US"/>
          </a:p>
        </p:txBody>
      </p:sp>
      <p:sp>
        <p:nvSpPr>
          <p:cNvPr id="107535" name="Text Box 29"/>
          <p:cNvSpPr txBox="1">
            <a:spLocks noChangeArrowheads="1"/>
          </p:cNvSpPr>
          <p:nvPr/>
        </p:nvSpPr>
        <p:spPr bwMode="auto">
          <a:xfrm>
            <a:off x="3770313" y="3448050"/>
            <a:ext cx="922337" cy="304800"/>
          </a:xfrm>
          <a:prstGeom prst="rect">
            <a:avLst/>
          </a:prstGeom>
          <a:noFill/>
          <a:ln w="9525">
            <a:noFill/>
            <a:miter lim="800000"/>
            <a:headEnd/>
            <a:tailEnd/>
          </a:ln>
        </p:spPr>
        <p:txBody>
          <a:bodyPr wrap="none">
            <a:spAutoFit/>
          </a:bodyPr>
          <a:lstStyle/>
          <a:p>
            <a:pPr eaLnBrk="1" hangingPunct="1"/>
            <a:r>
              <a:rPr lang="en-US" sz="1400" u="none"/>
              <a:t>operation</a:t>
            </a:r>
          </a:p>
        </p:txBody>
      </p:sp>
      <p:sp>
        <p:nvSpPr>
          <p:cNvPr id="107536" name="Line 31"/>
          <p:cNvSpPr>
            <a:spLocks noChangeShapeType="1"/>
          </p:cNvSpPr>
          <p:nvPr/>
        </p:nvSpPr>
        <p:spPr bwMode="auto">
          <a:xfrm>
            <a:off x="7085013" y="2251075"/>
            <a:ext cx="228600" cy="0"/>
          </a:xfrm>
          <a:prstGeom prst="line">
            <a:avLst/>
          </a:prstGeom>
          <a:noFill/>
          <a:ln w="9525">
            <a:solidFill>
              <a:schemeClr val="tx1"/>
            </a:solidFill>
            <a:miter lim="800000"/>
            <a:headEnd/>
            <a:tailEnd/>
          </a:ln>
        </p:spPr>
        <p:txBody>
          <a:bodyPr wrap="none"/>
          <a:lstStyle/>
          <a:p>
            <a:endParaRPr lang="en-US"/>
          </a:p>
        </p:txBody>
      </p:sp>
      <p:sp>
        <p:nvSpPr>
          <p:cNvPr id="107537" name="Line 32"/>
          <p:cNvSpPr>
            <a:spLocks noChangeShapeType="1"/>
          </p:cNvSpPr>
          <p:nvPr/>
        </p:nvSpPr>
        <p:spPr bwMode="auto">
          <a:xfrm>
            <a:off x="7094538" y="2555875"/>
            <a:ext cx="228600" cy="0"/>
          </a:xfrm>
          <a:prstGeom prst="line">
            <a:avLst/>
          </a:prstGeom>
          <a:noFill/>
          <a:ln w="9525">
            <a:solidFill>
              <a:schemeClr val="tx1"/>
            </a:solidFill>
            <a:miter lim="800000"/>
            <a:headEnd type="triangle" w="med" len="med"/>
            <a:tailEnd/>
          </a:ln>
        </p:spPr>
        <p:txBody>
          <a:bodyPr wrap="none"/>
          <a:lstStyle/>
          <a:p>
            <a:endParaRPr lang="en-US"/>
          </a:p>
        </p:txBody>
      </p:sp>
      <p:sp>
        <p:nvSpPr>
          <p:cNvPr id="107538" name="Line 33"/>
          <p:cNvSpPr>
            <a:spLocks noChangeShapeType="1"/>
          </p:cNvSpPr>
          <p:nvPr/>
        </p:nvSpPr>
        <p:spPr bwMode="auto">
          <a:xfrm>
            <a:off x="7313613" y="2251075"/>
            <a:ext cx="0" cy="304800"/>
          </a:xfrm>
          <a:prstGeom prst="line">
            <a:avLst/>
          </a:prstGeom>
          <a:noFill/>
          <a:ln w="9525">
            <a:solidFill>
              <a:schemeClr val="tx1"/>
            </a:solidFill>
            <a:miter lim="800000"/>
            <a:headEnd/>
            <a:tailEnd/>
          </a:ln>
        </p:spPr>
        <p:txBody>
          <a:bodyPr wrap="none"/>
          <a:lstStyle/>
          <a:p>
            <a:endParaRPr lang="en-US"/>
          </a:p>
        </p:txBody>
      </p:sp>
      <p:sp>
        <p:nvSpPr>
          <p:cNvPr id="107539" name="Text Box 34"/>
          <p:cNvSpPr txBox="1">
            <a:spLocks noChangeArrowheads="1"/>
          </p:cNvSpPr>
          <p:nvPr/>
        </p:nvSpPr>
        <p:spPr bwMode="auto">
          <a:xfrm>
            <a:off x="7300913" y="2228850"/>
            <a:ext cx="706437" cy="304800"/>
          </a:xfrm>
          <a:prstGeom prst="rect">
            <a:avLst/>
          </a:prstGeom>
          <a:noFill/>
          <a:ln w="9525">
            <a:noFill/>
            <a:miter lim="800000"/>
            <a:headEnd/>
            <a:tailEnd/>
          </a:ln>
        </p:spPr>
        <p:txBody>
          <a:bodyPr wrap="none">
            <a:spAutoFit/>
          </a:bodyPr>
          <a:lstStyle/>
          <a:p>
            <a:pPr eaLnBrk="1" hangingPunct="1"/>
            <a:r>
              <a:rPr lang="en-US" sz="1400" u="none"/>
              <a:t>lookup</a:t>
            </a:r>
          </a:p>
        </p:txBody>
      </p:sp>
      <p:sp>
        <p:nvSpPr>
          <p:cNvPr id="107540" name="Rectangle 4"/>
          <p:cNvSpPr>
            <a:spLocks noChangeArrowheads="1"/>
          </p:cNvSpPr>
          <p:nvPr/>
        </p:nvSpPr>
        <p:spPr bwMode="auto">
          <a:xfrm>
            <a:off x="3154363" y="971550"/>
            <a:ext cx="884237" cy="346075"/>
          </a:xfrm>
          <a:prstGeom prst="rect">
            <a:avLst/>
          </a:prstGeom>
          <a:solidFill>
            <a:schemeClr val="bg1"/>
          </a:solidFill>
          <a:ln w="9525">
            <a:solidFill>
              <a:schemeClr val="tx1"/>
            </a:solidFill>
            <a:miter lim="800000"/>
            <a:headEnd/>
            <a:tailEnd/>
          </a:ln>
        </p:spPr>
        <p:txBody>
          <a:bodyPr wrap="none" lIns="92075" tIns="46038" rIns="92075" bIns="46038">
            <a:spAutoFit/>
          </a:bodyPr>
          <a:lstStyle/>
          <a:p>
            <a:pPr eaLnBrk="1" hangingPunct="1"/>
            <a:r>
              <a:rPr lang="en-US" sz="1600" b="1" u="none"/>
              <a:t>: </a:t>
            </a:r>
            <a:r>
              <a:rPr lang="en-US" sz="1600" b="1"/>
              <a:t>Client</a:t>
            </a:r>
            <a:endParaRPr lang="en-US" sz="1400" b="1"/>
          </a:p>
        </p:txBody>
      </p:sp>
      <p:sp>
        <p:nvSpPr>
          <p:cNvPr id="107541" name="Rectangle 6"/>
          <p:cNvSpPr>
            <a:spLocks noChangeArrowheads="1"/>
          </p:cNvSpPr>
          <p:nvPr/>
        </p:nvSpPr>
        <p:spPr bwMode="auto">
          <a:xfrm>
            <a:off x="6656388" y="990600"/>
            <a:ext cx="882650" cy="346075"/>
          </a:xfrm>
          <a:prstGeom prst="rect">
            <a:avLst/>
          </a:prstGeom>
          <a:solidFill>
            <a:schemeClr val="bg1"/>
          </a:solidFill>
          <a:ln w="9525">
            <a:solidFill>
              <a:schemeClr val="tx1"/>
            </a:solidFill>
            <a:miter lim="800000"/>
            <a:headEnd/>
            <a:tailEnd/>
          </a:ln>
        </p:spPr>
        <p:txBody>
          <a:bodyPr wrap="none" lIns="92075" tIns="46038" rIns="92075" bIns="46038">
            <a:spAutoFit/>
          </a:bodyPr>
          <a:lstStyle/>
          <a:p>
            <a:pPr eaLnBrk="1" hangingPunct="1"/>
            <a:r>
              <a:rPr lang="en-US" sz="1600" b="1" u="none"/>
              <a:t>: </a:t>
            </a:r>
            <a:r>
              <a:rPr lang="en-US" sz="1600" b="1"/>
              <a:t>Home</a:t>
            </a:r>
            <a:endParaRPr lang="en-US" sz="1400" b="1"/>
          </a:p>
        </p:txBody>
      </p:sp>
      <p:sp>
        <p:nvSpPr>
          <p:cNvPr id="107542" name="Rectangle 8"/>
          <p:cNvSpPr>
            <a:spLocks noChangeArrowheads="1"/>
          </p:cNvSpPr>
          <p:nvPr/>
        </p:nvSpPr>
        <p:spPr bwMode="auto">
          <a:xfrm>
            <a:off x="7659688" y="981075"/>
            <a:ext cx="1446212" cy="346075"/>
          </a:xfrm>
          <a:prstGeom prst="rect">
            <a:avLst/>
          </a:prstGeom>
          <a:solidFill>
            <a:schemeClr val="bg1"/>
          </a:solidFill>
          <a:ln w="9525">
            <a:solidFill>
              <a:schemeClr val="tx1"/>
            </a:solidFill>
            <a:miter lim="800000"/>
            <a:headEnd/>
            <a:tailEnd/>
          </a:ln>
        </p:spPr>
        <p:txBody>
          <a:bodyPr wrap="none" lIns="92075" tIns="46038" rIns="92075" bIns="46038">
            <a:spAutoFit/>
          </a:bodyPr>
          <a:lstStyle/>
          <a:p>
            <a:pPr eaLnBrk="1" hangingPunct="1"/>
            <a:r>
              <a:rPr lang="en-US" sz="1600" b="1" u="none"/>
              <a:t>: </a:t>
            </a:r>
            <a:r>
              <a:rPr lang="en-US" sz="1600" b="1"/>
              <a:t>Component</a:t>
            </a:r>
            <a:endParaRPr lang="en-US" sz="1400" b="1"/>
          </a:p>
        </p:txBody>
      </p:sp>
      <p:sp>
        <p:nvSpPr>
          <p:cNvPr id="107543" name="Rectangle 15"/>
          <p:cNvSpPr>
            <a:spLocks noChangeArrowheads="1"/>
          </p:cNvSpPr>
          <p:nvPr/>
        </p:nvSpPr>
        <p:spPr bwMode="auto">
          <a:xfrm>
            <a:off x="4487863" y="1422400"/>
            <a:ext cx="1504950" cy="346075"/>
          </a:xfrm>
          <a:prstGeom prst="rect">
            <a:avLst/>
          </a:prstGeom>
          <a:solidFill>
            <a:schemeClr val="bg1"/>
          </a:solidFill>
          <a:ln w="9525">
            <a:solidFill>
              <a:schemeClr val="tx1"/>
            </a:solidFill>
            <a:miter lim="800000"/>
            <a:headEnd/>
            <a:tailEnd/>
          </a:ln>
        </p:spPr>
        <p:txBody>
          <a:bodyPr wrap="none" lIns="92075" tIns="46038" rIns="92075" bIns="46038">
            <a:spAutoFit/>
          </a:bodyPr>
          <a:lstStyle/>
          <a:p>
            <a:pPr eaLnBrk="1" hangingPunct="1"/>
            <a:r>
              <a:rPr lang="en-US" sz="1600" b="1" u="none"/>
              <a:t>: </a:t>
            </a:r>
            <a:r>
              <a:rPr lang="en-US" sz="1600" b="1"/>
              <a:t>Primary Key</a:t>
            </a:r>
            <a:endParaRPr lang="en-US" sz="1400" b="1"/>
          </a:p>
        </p:txBody>
      </p:sp>
      <p:sp>
        <p:nvSpPr>
          <p:cNvPr id="107544" name="Line 18"/>
          <p:cNvSpPr>
            <a:spLocks noChangeShapeType="1"/>
          </p:cNvSpPr>
          <p:nvPr/>
        </p:nvSpPr>
        <p:spPr bwMode="auto">
          <a:xfrm>
            <a:off x="3557588" y="1555750"/>
            <a:ext cx="939800" cy="0"/>
          </a:xfrm>
          <a:prstGeom prst="line">
            <a:avLst/>
          </a:prstGeom>
          <a:noFill/>
          <a:ln w="9525">
            <a:solidFill>
              <a:schemeClr val="tx1"/>
            </a:solidFill>
            <a:miter lim="800000"/>
            <a:headEnd/>
            <a:tailEnd type="triangle" w="med" len="med"/>
          </a:ln>
        </p:spPr>
        <p:txBody>
          <a:bodyPr wrap="none"/>
          <a:lstStyle/>
          <a:p>
            <a:endParaRPr lang="en-US"/>
          </a:p>
        </p:txBody>
      </p:sp>
      <p:sp>
        <p:nvSpPr>
          <p:cNvPr id="107545" name="Text Box 19"/>
          <p:cNvSpPr txBox="1">
            <a:spLocks noChangeArrowheads="1"/>
          </p:cNvSpPr>
          <p:nvPr/>
        </p:nvSpPr>
        <p:spPr bwMode="auto">
          <a:xfrm>
            <a:off x="3617913" y="1314450"/>
            <a:ext cx="676275" cy="304800"/>
          </a:xfrm>
          <a:prstGeom prst="rect">
            <a:avLst/>
          </a:prstGeom>
          <a:noFill/>
          <a:ln w="9525">
            <a:noFill/>
            <a:miter lim="800000"/>
            <a:headEnd/>
            <a:tailEnd/>
          </a:ln>
        </p:spPr>
        <p:txBody>
          <a:bodyPr wrap="none">
            <a:spAutoFit/>
          </a:bodyPr>
          <a:lstStyle/>
          <a:p>
            <a:pPr eaLnBrk="1" hangingPunct="1"/>
            <a:r>
              <a:rPr lang="en-US" sz="1400" u="none"/>
              <a:t>create</a:t>
            </a:r>
          </a:p>
        </p:txBody>
      </p:sp>
      <p:grpSp>
        <p:nvGrpSpPr>
          <p:cNvPr id="2" name="Group 62"/>
          <p:cNvGrpSpPr>
            <a:grpSpLocks/>
          </p:cNvGrpSpPr>
          <p:nvPr/>
        </p:nvGrpSpPr>
        <p:grpSpPr bwMode="auto">
          <a:xfrm>
            <a:off x="100013" y="4052888"/>
            <a:ext cx="4359275" cy="2700337"/>
            <a:chOff x="63" y="2553"/>
            <a:chExt cx="2746" cy="1701"/>
          </a:xfrm>
        </p:grpSpPr>
        <p:grpSp>
          <p:nvGrpSpPr>
            <p:cNvPr id="107549" name="Group 36"/>
            <p:cNvGrpSpPr>
              <a:grpSpLocks/>
            </p:cNvGrpSpPr>
            <p:nvPr/>
          </p:nvGrpSpPr>
          <p:grpSpPr bwMode="auto">
            <a:xfrm>
              <a:off x="628" y="2553"/>
              <a:ext cx="768" cy="480"/>
              <a:chOff x="1872" y="720"/>
              <a:chExt cx="768" cy="336"/>
            </a:xfrm>
          </p:grpSpPr>
          <p:sp>
            <p:nvSpPr>
              <p:cNvPr id="107567" name="Rectangle 37"/>
              <p:cNvSpPr>
                <a:spLocks noChangeArrowheads="1"/>
              </p:cNvSpPr>
              <p:nvPr/>
            </p:nvSpPr>
            <p:spPr bwMode="auto">
              <a:xfrm>
                <a:off x="1872" y="720"/>
                <a:ext cx="768" cy="18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i="1" u="none"/>
                  <a:t>Node</a:t>
                </a:r>
                <a:endParaRPr lang="en-US" sz="1400" u="none"/>
              </a:p>
            </p:txBody>
          </p:sp>
          <p:sp>
            <p:nvSpPr>
              <p:cNvPr id="107568" name="Rectangle 38"/>
              <p:cNvSpPr>
                <a:spLocks noChangeArrowheads="1"/>
              </p:cNvSpPr>
              <p:nvPr/>
            </p:nvSpPr>
            <p:spPr bwMode="auto">
              <a:xfrm>
                <a:off x="1872" y="900"/>
                <a:ext cx="768" cy="156"/>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endParaRPr lang="en-US" sz="1200" i="1" u="none"/>
              </a:p>
            </p:txBody>
          </p:sp>
        </p:grpSp>
        <p:sp>
          <p:nvSpPr>
            <p:cNvPr id="107550" name="AutoShape 39"/>
            <p:cNvSpPr>
              <a:spLocks noChangeArrowheads="1"/>
            </p:cNvSpPr>
            <p:nvPr/>
          </p:nvSpPr>
          <p:spPr bwMode="auto">
            <a:xfrm>
              <a:off x="937" y="3033"/>
              <a:ext cx="144" cy="144"/>
            </a:xfrm>
            <a:prstGeom prst="triangle">
              <a:avLst>
                <a:gd name="adj" fmla="val 50000"/>
              </a:avLst>
            </a:prstGeom>
            <a:solidFill>
              <a:schemeClr val="bg1"/>
            </a:solidFill>
            <a:ln w="12700">
              <a:solidFill>
                <a:schemeClr val="tx1"/>
              </a:solidFill>
              <a:miter lim="800000"/>
              <a:headEnd type="none" w="sm" len="sm"/>
              <a:tailEnd type="none" w="sm" len="sm"/>
            </a:ln>
          </p:spPr>
          <p:txBody>
            <a:bodyPr wrap="none" anchor="ctr"/>
            <a:lstStyle/>
            <a:p>
              <a:endParaRPr lang="en-US"/>
            </a:p>
          </p:txBody>
        </p:sp>
        <p:grpSp>
          <p:nvGrpSpPr>
            <p:cNvPr id="107551" name="Group 40"/>
            <p:cNvGrpSpPr>
              <a:grpSpLocks/>
            </p:cNvGrpSpPr>
            <p:nvPr/>
          </p:nvGrpSpPr>
          <p:grpSpPr bwMode="auto">
            <a:xfrm>
              <a:off x="73" y="3417"/>
              <a:ext cx="768" cy="336"/>
              <a:chOff x="1872" y="720"/>
              <a:chExt cx="768" cy="336"/>
            </a:xfrm>
          </p:grpSpPr>
          <p:sp>
            <p:nvSpPr>
              <p:cNvPr id="107565" name="Rectangle 41"/>
              <p:cNvSpPr>
                <a:spLocks noChangeArrowheads="1"/>
              </p:cNvSpPr>
              <p:nvPr/>
            </p:nvSpPr>
            <p:spPr bwMode="auto">
              <a:xfrm>
                <a:off x="1872" y="720"/>
                <a:ext cx="768" cy="18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u="none"/>
                  <a:t>Binding</a:t>
                </a:r>
                <a:endParaRPr lang="en-US" sz="1400" u="none"/>
              </a:p>
            </p:txBody>
          </p:sp>
          <p:sp>
            <p:nvSpPr>
              <p:cNvPr id="107566" name="Rectangle 42"/>
              <p:cNvSpPr>
                <a:spLocks noChangeArrowheads="1"/>
              </p:cNvSpPr>
              <p:nvPr/>
            </p:nvSpPr>
            <p:spPr bwMode="auto">
              <a:xfrm>
                <a:off x="1872" y="900"/>
                <a:ext cx="768" cy="156"/>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endParaRPr lang="en-US" sz="1200" i="1" u="none"/>
              </a:p>
            </p:txBody>
          </p:sp>
        </p:grpSp>
        <p:sp>
          <p:nvSpPr>
            <p:cNvPr id="107552" name="Rectangle 43"/>
            <p:cNvSpPr>
              <a:spLocks noChangeArrowheads="1"/>
            </p:cNvSpPr>
            <p:nvPr/>
          </p:nvSpPr>
          <p:spPr bwMode="auto">
            <a:xfrm>
              <a:off x="1177" y="3417"/>
              <a:ext cx="768" cy="19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u="none"/>
                <a:t>Directory</a:t>
              </a:r>
              <a:endParaRPr lang="en-US" sz="1400" u="none"/>
            </a:p>
          </p:txBody>
        </p:sp>
        <p:sp>
          <p:nvSpPr>
            <p:cNvPr id="107553" name="Line 45"/>
            <p:cNvSpPr>
              <a:spLocks noChangeShapeType="1"/>
            </p:cNvSpPr>
            <p:nvPr/>
          </p:nvSpPr>
          <p:spPr bwMode="auto">
            <a:xfrm>
              <a:off x="1006" y="3177"/>
              <a:ext cx="0" cy="144"/>
            </a:xfrm>
            <a:prstGeom prst="line">
              <a:avLst/>
            </a:prstGeom>
            <a:noFill/>
            <a:ln w="9525">
              <a:solidFill>
                <a:schemeClr val="tx1"/>
              </a:solidFill>
              <a:miter lim="800000"/>
              <a:headEnd/>
              <a:tailEnd/>
            </a:ln>
          </p:spPr>
          <p:txBody>
            <a:bodyPr wrap="none"/>
            <a:lstStyle/>
            <a:p>
              <a:endParaRPr lang="en-US"/>
            </a:p>
          </p:txBody>
        </p:sp>
        <p:sp>
          <p:nvSpPr>
            <p:cNvPr id="107554" name="Line 46"/>
            <p:cNvSpPr>
              <a:spLocks noChangeShapeType="1"/>
            </p:cNvSpPr>
            <p:nvPr/>
          </p:nvSpPr>
          <p:spPr bwMode="auto">
            <a:xfrm>
              <a:off x="505" y="3321"/>
              <a:ext cx="1008" cy="0"/>
            </a:xfrm>
            <a:prstGeom prst="line">
              <a:avLst/>
            </a:prstGeom>
            <a:noFill/>
            <a:ln w="9525">
              <a:solidFill>
                <a:schemeClr val="tx1"/>
              </a:solidFill>
              <a:miter lim="800000"/>
              <a:headEnd/>
              <a:tailEnd/>
            </a:ln>
          </p:spPr>
          <p:txBody>
            <a:bodyPr wrap="none"/>
            <a:lstStyle/>
            <a:p>
              <a:endParaRPr lang="en-US"/>
            </a:p>
          </p:txBody>
        </p:sp>
        <p:sp>
          <p:nvSpPr>
            <p:cNvPr id="107555" name="Line 47"/>
            <p:cNvSpPr>
              <a:spLocks noChangeShapeType="1"/>
            </p:cNvSpPr>
            <p:nvPr/>
          </p:nvSpPr>
          <p:spPr bwMode="auto">
            <a:xfrm>
              <a:off x="505" y="3321"/>
              <a:ext cx="0" cy="96"/>
            </a:xfrm>
            <a:prstGeom prst="line">
              <a:avLst/>
            </a:prstGeom>
            <a:noFill/>
            <a:ln w="9525">
              <a:solidFill>
                <a:schemeClr val="tx1"/>
              </a:solidFill>
              <a:miter lim="800000"/>
              <a:headEnd/>
              <a:tailEnd/>
            </a:ln>
          </p:spPr>
          <p:txBody>
            <a:bodyPr wrap="none"/>
            <a:lstStyle/>
            <a:p>
              <a:endParaRPr lang="en-US"/>
            </a:p>
          </p:txBody>
        </p:sp>
        <p:sp>
          <p:nvSpPr>
            <p:cNvPr id="107556" name="Line 48"/>
            <p:cNvSpPr>
              <a:spLocks noChangeShapeType="1"/>
            </p:cNvSpPr>
            <p:nvPr/>
          </p:nvSpPr>
          <p:spPr bwMode="auto">
            <a:xfrm>
              <a:off x="1506" y="3321"/>
              <a:ext cx="0" cy="96"/>
            </a:xfrm>
            <a:prstGeom prst="line">
              <a:avLst/>
            </a:prstGeom>
            <a:noFill/>
            <a:ln w="9525">
              <a:solidFill>
                <a:schemeClr val="tx1"/>
              </a:solidFill>
              <a:miter lim="800000"/>
              <a:headEnd/>
              <a:tailEnd/>
            </a:ln>
          </p:spPr>
          <p:txBody>
            <a:bodyPr wrap="none"/>
            <a:lstStyle/>
            <a:p>
              <a:endParaRPr lang="en-US"/>
            </a:p>
          </p:txBody>
        </p:sp>
        <p:sp>
          <p:nvSpPr>
            <p:cNvPr id="107557" name="AutoShape 49"/>
            <p:cNvSpPr>
              <a:spLocks noChangeArrowheads="1"/>
            </p:cNvSpPr>
            <p:nvPr/>
          </p:nvSpPr>
          <p:spPr bwMode="auto">
            <a:xfrm>
              <a:off x="1945" y="3615"/>
              <a:ext cx="240" cy="96"/>
            </a:xfrm>
            <a:prstGeom prst="diamond">
              <a:avLst/>
            </a:prstGeom>
            <a:solidFill>
              <a:schemeClr val="bg1"/>
            </a:solidFill>
            <a:ln w="9525">
              <a:solidFill>
                <a:schemeClr val="tx1"/>
              </a:solidFill>
              <a:miter lim="800000"/>
              <a:headEnd/>
              <a:tailEnd/>
            </a:ln>
          </p:spPr>
          <p:txBody>
            <a:bodyPr wrap="none" anchor="ctr"/>
            <a:lstStyle/>
            <a:p>
              <a:endParaRPr lang="en-US"/>
            </a:p>
          </p:txBody>
        </p:sp>
        <p:cxnSp>
          <p:nvCxnSpPr>
            <p:cNvPr id="107558" name="AutoShape 50"/>
            <p:cNvCxnSpPr>
              <a:cxnSpLocks noChangeShapeType="1"/>
            </p:cNvCxnSpPr>
            <p:nvPr/>
          </p:nvCxnSpPr>
          <p:spPr bwMode="auto">
            <a:xfrm flipH="1" flipV="1">
              <a:off x="1396" y="2985"/>
              <a:ext cx="789" cy="681"/>
            </a:xfrm>
            <a:prstGeom prst="bentConnector3">
              <a:avLst>
                <a:gd name="adj1" fmla="val -18250"/>
              </a:avLst>
            </a:prstGeom>
            <a:noFill/>
            <a:ln w="9525">
              <a:solidFill>
                <a:schemeClr val="tx1"/>
              </a:solidFill>
              <a:miter lim="800000"/>
              <a:headEnd/>
              <a:tailEnd/>
            </a:ln>
          </p:spPr>
        </p:cxnSp>
        <p:sp>
          <p:nvSpPr>
            <p:cNvPr id="107559" name="Text Box 51"/>
            <p:cNvSpPr txBox="1">
              <a:spLocks noChangeArrowheads="1"/>
            </p:cNvSpPr>
            <p:nvPr/>
          </p:nvSpPr>
          <p:spPr bwMode="auto">
            <a:xfrm>
              <a:off x="1376" y="2865"/>
              <a:ext cx="153" cy="173"/>
            </a:xfrm>
            <a:prstGeom prst="rect">
              <a:avLst/>
            </a:prstGeom>
            <a:noFill/>
            <a:ln w="9525">
              <a:noFill/>
              <a:miter lim="800000"/>
              <a:headEnd/>
              <a:tailEnd/>
            </a:ln>
          </p:spPr>
          <p:txBody>
            <a:bodyPr wrap="none">
              <a:spAutoFit/>
            </a:bodyPr>
            <a:lstStyle/>
            <a:p>
              <a:pPr eaLnBrk="1" hangingPunct="1"/>
              <a:r>
                <a:rPr lang="en-US" sz="1200" u="none"/>
                <a:t>*</a:t>
              </a:r>
            </a:p>
          </p:txBody>
        </p:sp>
        <p:sp>
          <p:nvSpPr>
            <p:cNvPr id="107560" name="Rectangle 52"/>
            <p:cNvSpPr>
              <a:spLocks noChangeArrowheads="1"/>
            </p:cNvSpPr>
            <p:nvPr/>
          </p:nvSpPr>
          <p:spPr bwMode="auto">
            <a:xfrm>
              <a:off x="1177" y="3615"/>
              <a:ext cx="768" cy="639"/>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lnSpc>
                  <a:spcPct val="95000"/>
                </a:lnSpc>
              </a:pPr>
              <a:r>
                <a:rPr lang="en-US" sz="1200" u="none"/>
                <a:t>resolve</a:t>
              </a:r>
            </a:p>
            <a:p>
              <a:pPr defTabSz="762000" eaLnBrk="1" hangingPunct="1">
                <a:lnSpc>
                  <a:spcPct val="95000"/>
                </a:lnSpc>
              </a:pPr>
              <a:r>
                <a:rPr lang="en-US" sz="1200" u="none"/>
                <a:t>listNodes</a:t>
              </a:r>
            </a:p>
            <a:p>
              <a:pPr defTabSz="762000" eaLnBrk="1" hangingPunct="1">
                <a:lnSpc>
                  <a:spcPct val="95000"/>
                </a:lnSpc>
              </a:pPr>
              <a:r>
                <a:rPr lang="en-US" sz="1200" u="none"/>
                <a:t>navigate</a:t>
              </a:r>
            </a:p>
            <a:p>
              <a:pPr defTabSz="762000" eaLnBrk="1" hangingPunct="1">
                <a:lnSpc>
                  <a:spcPct val="95000"/>
                </a:lnSpc>
              </a:pPr>
              <a:r>
                <a:rPr lang="en-US" sz="1200" u="none"/>
                <a:t>newBinding</a:t>
              </a:r>
            </a:p>
            <a:p>
              <a:pPr defTabSz="762000" eaLnBrk="1" hangingPunct="1">
                <a:lnSpc>
                  <a:spcPct val="95000"/>
                </a:lnSpc>
              </a:pPr>
              <a:r>
                <a:rPr lang="en-US" sz="1200" u="none"/>
                <a:t>newSubDir</a:t>
              </a:r>
            </a:p>
            <a:p>
              <a:pPr defTabSz="762000" eaLnBrk="1" hangingPunct="1">
                <a:lnSpc>
                  <a:spcPct val="95000"/>
                </a:lnSpc>
              </a:pPr>
              <a:r>
                <a:rPr lang="en-US" sz="1200" u="none"/>
                <a:t>remove</a:t>
              </a:r>
            </a:p>
          </p:txBody>
        </p:sp>
        <p:sp>
          <p:nvSpPr>
            <p:cNvPr id="107561" name="Text Box 56"/>
            <p:cNvSpPr txBox="1">
              <a:spLocks noChangeArrowheads="1"/>
            </p:cNvSpPr>
            <p:nvPr/>
          </p:nvSpPr>
          <p:spPr bwMode="auto">
            <a:xfrm>
              <a:off x="642" y="2812"/>
              <a:ext cx="504" cy="173"/>
            </a:xfrm>
            <a:prstGeom prst="rect">
              <a:avLst/>
            </a:prstGeom>
            <a:noFill/>
            <a:ln w="9525">
              <a:noFill/>
              <a:miter lim="800000"/>
              <a:headEnd/>
              <a:tailEnd/>
            </a:ln>
          </p:spPr>
          <p:txBody>
            <a:bodyPr wrap="none">
              <a:spAutoFit/>
            </a:bodyPr>
            <a:lstStyle/>
            <a:p>
              <a:pPr eaLnBrk="1" hangingPunct="1"/>
              <a:r>
                <a:rPr lang="en-US" sz="1200" u="none"/>
                <a:t>getName</a:t>
              </a:r>
            </a:p>
          </p:txBody>
        </p:sp>
        <p:sp>
          <p:nvSpPr>
            <p:cNvPr id="107562" name="Text Box 57"/>
            <p:cNvSpPr txBox="1">
              <a:spLocks noChangeArrowheads="1"/>
            </p:cNvSpPr>
            <p:nvPr/>
          </p:nvSpPr>
          <p:spPr bwMode="auto">
            <a:xfrm>
              <a:off x="63" y="3582"/>
              <a:ext cx="526" cy="173"/>
            </a:xfrm>
            <a:prstGeom prst="rect">
              <a:avLst/>
            </a:prstGeom>
            <a:noFill/>
            <a:ln w="9525">
              <a:noFill/>
              <a:miter lim="800000"/>
              <a:headEnd/>
              <a:tailEnd/>
            </a:ln>
          </p:spPr>
          <p:txBody>
            <a:bodyPr wrap="none">
              <a:spAutoFit/>
            </a:bodyPr>
            <a:lstStyle/>
            <a:p>
              <a:pPr eaLnBrk="1" hangingPunct="1"/>
              <a:r>
                <a:rPr lang="en-US" sz="1200" u="none"/>
                <a:t>getObject</a:t>
              </a:r>
            </a:p>
          </p:txBody>
        </p:sp>
        <p:cxnSp>
          <p:nvCxnSpPr>
            <p:cNvPr id="107563" name="AutoShape 58"/>
            <p:cNvCxnSpPr>
              <a:cxnSpLocks noChangeShapeType="1"/>
              <a:endCxn id="107560" idx="3"/>
            </p:cNvCxnSpPr>
            <p:nvPr/>
          </p:nvCxnSpPr>
          <p:spPr bwMode="auto">
            <a:xfrm rot="5400000">
              <a:off x="1622" y="3132"/>
              <a:ext cx="1126" cy="480"/>
            </a:xfrm>
            <a:prstGeom prst="bentConnector2">
              <a:avLst/>
            </a:prstGeom>
            <a:noFill/>
            <a:ln w="9525">
              <a:solidFill>
                <a:schemeClr val="tx1"/>
              </a:solidFill>
              <a:miter lim="800000"/>
              <a:headEnd/>
              <a:tailEnd type="triangle" w="med" len="med"/>
            </a:ln>
          </p:spPr>
        </p:cxnSp>
        <p:sp>
          <p:nvSpPr>
            <p:cNvPr id="107564" name="Rectangle 54"/>
            <p:cNvSpPr>
              <a:spLocks noChangeArrowheads="1"/>
            </p:cNvSpPr>
            <p:nvPr/>
          </p:nvSpPr>
          <p:spPr bwMode="auto">
            <a:xfrm>
              <a:off x="2041" y="2691"/>
              <a:ext cx="768" cy="206"/>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u="none"/>
                <a:t>Client</a:t>
              </a:r>
              <a:endParaRPr lang="en-US" sz="1400" u="none"/>
            </a:p>
          </p:txBody>
        </p:sp>
      </p:grpSp>
      <p:sp>
        <p:nvSpPr>
          <p:cNvPr id="107547" name="Text Box 61"/>
          <p:cNvSpPr txBox="1">
            <a:spLocks noChangeArrowheads="1"/>
          </p:cNvSpPr>
          <p:nvPr/>
        </p:nvSpPr>
        <p:spPr bwMode="auto">
          <a:xfrm>
            <a:off x="100013" y="1428750"/>
            <a:ext cx="3368675" cy="1616075"/>
          </a:xfrm>
          <a:prstGeom prst="rect">
            <a:avLst/>
          </a:prstGeom>
          <a:noFill/>
          <a:ln w="12700">
            <a:noFill/>
            <a:miter lim="800000"/>
            <a:headEnd/>
            <a:tailEnd/>
          </a:ln>
        </p:spPr>
        <p:txBody>
          <a:bodyPr>
            <a:spAutoFit/>
          </a:bodyPr>
          <a:lstStyle/>
          <a:p>
            <a:pPr marL="114300" indent="-114300">
              <a:buFontTx/>
              <a:buChar char="•"/>
            </a:pPr>
            <a:r>
              <a:rPr lang="en-US" sz="2000" u="none"/>
              <a:t>The Factory/Finder pattern is supported by distributed component models</a:t>
            </a:r>
          </a:p>
          <a:p>
            <a:pPr marL="342900" lvl="1" indent="-114300">
              <a:buFontTx/>
              <a:buChar char="•"/>
            </a:pPr>
            <a:r>
              <a:rPr lang="en-US" sz="2000" i="1" u="none"/>
              <a:t>e.g.,</a:t>
            </a:r>
            <a:r>
              <a:rPr lang="en-US" sz="2000" u="none"/>
              <a:t> EJB, COM+, &amp; the CCM</a:t>
            </a:r>
          </a:p>
        </p:txBody>
      </p:sp>
      <p:sp>
        <p:nvSpPr>
          <p:cNvPr id="107548" name="Line 63"/>
          <p:cNvSpPr>
            <a:spLocks noChangeShapeType="1"/>
          </p:cNvSpPr>
          <p:nvPr/>
        </p:nvSpPr>
        <p:spPr bwMode="auto">
          <a:xfrm flipH="1">
            <a:off x="3575050" y="1716088"/>
            <a:ext cx="889000" cy="0"/>
          </a:xfrm>
          <a:prstGeom prst="line">
            <a:avLst/>
          </a:prstGeom>
          <a:noFill/>
          <a:ln w="9525">
            <a:solidFill>
              <a:schemeClr val="tx1"/>
            </a:solidFill>
            <a:miter lim="800000"/>
            <a:headEnd/>
            <a:tailEnd type="triangle" w="med" len="med"/>
          </a:ln>
        </p:spPr>
        <p:txBody>
          <a:bodyPr wrap="none"/>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510435"/>
                                        </p:tgtEl>
                                        <p:attrNameLst>
                                          <p:attrName>style.visibility</p:attrName>
                                        </p:attrNameLst>
                                      </p:cBhvr>
                                      <p:to>
                                        <p:strVal val="visible"/>
                                      </p:to>
                                    </p:set>
                                    <p:animEffect transition="in" filter="wipe(up)">
                                      <p:cBhvr>
                                        <p:cTn id="7" dur="500"/>
                                        <p:tgtEl>
                                          <p:spTgt spid="1510435"/>
                                        </p:tgtEl>
                                      </p:cBhvr>
                                    </p:animEffect>
                                  </p:childTnLst>
                                </p:cTn>
                              </p:par>
                              <p:par>
                                <p:cTn id="8" presetID="1" presetClass="entr" presetSubtype="0" fill="hold" nodeType="withEffect">
                                  <p:stCondLst>
                                    <p:cond delay="0"/>
                                  </p:stCondLst>
                                  <p:childTnLst>
                                    <p:set>
                                      <p:cBhvr>
                                        <p:cTn id="9"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0435" grpId="0" animBg="1"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Slide Number Placeholder 3"/>
          <p:cNvSpPr>
            <a:spLocks noGrp="1"/>
          </p:cNvSpPr>
          <p:nvPr>
            <p:ph type="sldNum" sz="quarter" idx="10"/>
          </p:nvPr>
        </p:nvSpPr>
        <p:spPr>
          <a:noFill/>
        </p:spPr>
        <p:txBody>
          <a:bodyPr/>
          <a:lstStyle/>
          <a:p>
            <a:fld id="{3698A1EB-5208-4E5C-8908-6B206AD090D0}" type="slidenum">
              <a:rPr lang="en-US" smtClean="0">
                <a:latin typeface="Arial" pitchFamily="34" charset="0"/>
              </a:rPr>
              <a:pPr/>
              <a:t>101</a:t>
            </a:fld>
            <a:endParaRPr lang="en-US" smtClean="0">
              <a:latin typeface="Arial" pitchFamily="34" charset="0"/>
            </a:endParaRPr>
          </a:p>
        </p:txBody>
      </p:sp>
      <p:sp>
        <p:nvSpPr>
          <p:cNvPr id="108547" name="Rectangle 1026"/>
          <p:cNvSpPr>
            <a:spLocks noGrp="1" noChangeArrowheads="1"/>
          </p:cNvSpPr>
          <p:nvPr>
            <p:ph type="title"/>
          </p:nvPr>
        </p:nvSpPr>
        <p:spPr>
          <a:xfrm>
            <a:off x="669925" y="-25400"/>
            <a:ext cx="7924800" cy="914400"/>
          </a:xfrm>
        </p:spPr>
        <p:txBody>
          <a:bodyPr/>
          <a:lstStyle/>
          <a:p>
            <a:pPr>
              <a:lnSpc>
                <a:spcPct val="80000"/>
              </a:lnSpc>
            </a:pPr>
            <a:r>
              <a:rPr lang="de-DE" sz="3200" smtClean="0"/>
              <a:t>Applying the Factory/Finder Pattern </a:t>
            </a:r>
            <a:br>
              <a:rPr lang="de-DE" sz="3200" smtClean="0"/>
            </a:br>
            <a:r>
              <a:rPr lang="de-DE" sz="3200" smtClean="0"/>
              <a:t>to Image Acquisition</a:t>
            </a:r>
            <a:endParaRPr lang="en-US" sz="3200" smtClean="0"/>
          </a:p>
        </p:txBody>
      </p:sp>
      <p:grpSp>
        <p:nvGrpSpPr>
          <p:cNvPr id="108548" name="Group 1052"/>
          <p:cNvGrpSpPr>
            <a:grpSpLocks noChangeAspect="1"/>
          </p:cNvGrpSpPr>
          <p:nvPr/>
        </p:nvGrpSpPr>
        <p:grpSpPr bwMode="auto">
          <a:xfrm>
            <a:off x="4746625" y="1071563"/>
            <a:ext cx="3848100" cy="2690812"/>
            <a:chOff x="26" y="2757"/>
            <a:chExt cx="2201" cy="1539"/>
          </a:xfrm>
        </p:grpSpPr>
        <p:grpSp>
          <p:nvGrpSpPr>
            <p:cNvPr id="108579" name="Group 1053"/>
            <p:cNvGrpSpPr>
              <a:grpSpLocks noChangeAspect="1"/>
            </p:cNvGrpSpPr>
            <p:nvPr/>
          </p:nvGrpSpPr>
          <p:grpSpPr bwMode="auto">
            <a:xfrm>
              <a:off x="1383" y="2757"/>
              <a:ext cx="844" cy="369"/>
              <a:chOff x="1872" y="720"/>
              <a:chExt cx="768" cy="336"/>
            </a:xfrm>
          </p:grpSpPr>
          <p:sp>
            <p:nvSpPr>
              <p:cNvPr id="108596" name="Rectangle 1054"/>
              <p:cNvSpPr>
                <a:spLocks noChangeAspect="1" noChangeArrowheads="1"/>
              </p:cNvSpPr>
              <p:nvPr/>
            </p:nvSpPr>
            <p:spPr bwMode="auto">
              <a:xfrm>
                <a:off x="1872" y="720"/>
                <a:ext cx="768" cy="18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i="1" u="none"/>
                  <a:t>AbstractC</a:t>
                </a:r>
                <a:r>
                  <a:rPr lang="de-DE" sz="1400" b="1" i="1" u="none"/>
                  <a:t>omp</a:t>
                </a:r>
                <a:endParaRPr lang="en-US" sz="1400" u="none"/>
              </a:p>
            </p:txBody>
          </p:sp>
          <p:sp>
            <p:nvSpPr>
              <p:cNvPr id="108597" name="Rectangle 1055"/>
              <p:cNvSpPr>
                <a:spLocks noChangeAspect="1" noChangeArrowheads="1"/>
              </p:cNvSpPr>
              <p:nvPr/>
            </p:nvSpPr>
            <p:spPr bwMode="auto">
              <a:xfrm>
                <a:off x="1872" y="900"/>
                <a:ext cx="768" cy="156"/>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en-US" sz="1400" i="1" u="none"/>
                  <a:t>operation</a:t>
                </a:r>
              </a:p>
            </p:txBody>
          </p:sp>
        </p:grpSp>
        <p:sp>
          <p:nvSpPr>
            <p:cNvPr id="108580" name="AutoShape 1056"/>
            <p:cNvSpPr>
              <a:spLocks noChangeAspect="1" noChangeArrowheads="1"/>
            </p:cNvSpPr>
            <p:nvPr/>
          </p:nvSpPr>
          <p:spPr bwMode="auto">
            <a:xfrm>
              <a:off x="1726" y="3126"/>
              <a:ext cx="158" cy="158"/>
            </a:xfrm>
            <a:prstGeom prst="triangle">
              <a:avLst>
                <a:gd name="adj" fmla="val 50000"/>
              </a:avLst>
            </a:prstGeom>
            <a:solidFill>
              <a:schemeClr val="bg1"/>
            </a:solidFill>
            <a:ln w="12700">
              <a:solidFill>
                <a:schemeClr val="tx1"/>
              </a:solidFill>
              <a:miter lim="800000"/>
              <a:headEnd type="none" w="sm" len="sm"/>
              <a:tailEnd type="none" w="sm" len="sm"/>
            </a:ln>
          </p:spPr>
          <p:txBody>
            <a:bodyPr wrap="none" anchor="ctr"/>
            <a:lstStyle/>
            <a:p>
              <a:endParaRPr lang="en-US"/>
            </a:p>
          </p:txBody>
        </p:sp>
        <p:sp>
          <p:nvSpPr>
            <p:cNvPr id="108581" name="Line 1057"/>
            <p:cNvSpPr>
              <a:spLocks noChangeAspect="1" noChangeShapeType="1"/>
            </p:cNvSpPr>
            <p:nvPr/>
          </p:nvSpPr>
          <p:spPr bwMode="auto">
            <a:xfrm>
              <a:off x="1805" y="3284"/>
              <a:ext cx="0" cy="158"/>
            </a:xfrm>
            <a:prstGeom prst="line">
              <a:avLst/>
            </a:prstGeom>
            <a:noFill/>
            <a:ln w="12700">
              <a:solidFill>
                <a:schemeClr val="tx1"/>
              </a:solidFill>
              <a:round/>
              <a:headEnd type="none" w="sm" len="sm"/>
              <a:tailEnd type="none" w="sm" len="sm"/>
            </a:ln>
          </p:spPr>
          <p:txBody>
            <a:bodyPr wrap="none" anchor="ctr"/>
            <a:lstStyle/>
            <a:p>
              <a:endParaRPr lang="en-US"/>
            </a:p>
          </p:txBody>
        </p:sp>
        <p:grpSp>
          <p:nvGrpSpPr>
            <p:cNvPr id="108582" name="Group 1058"/>
            <p:cNvGrpSpPr>
              <a:grpSpLocks noChangeAspect="1"/>
            </p:cNvGrpSpPr>
            <p:nvPr/>
          </p:nvGrpSpPr>
          <p:grpSpPr bwMode="auto">
            <a:xfrm>
              <a:off x="1383" y="3363"/>
              <a:ext cx="844" cy="369"/>
              <a:chOff x="1872" y="720"/>
              <a:chExt cx="768" cy="336"/>
            </a:xfrm>
          </p:grpSpPr>
          <p:sp>
            <p:nvSpPr>
              <p:cNvPr id="108594" name="Rectangle 1059"/>
              <p:cNvSpPr>
                <a:spLocks noChangeAspect="1" noChangeArrowheads="1"/>
              </p:cNvSpPr>
              <p:nvPr/>
            </p:nvSpPr>
            <p:spPr bwMode="auto">
              <a:xfrm>
                <a:off x="1872" y="720"/>
                <a:ext cx="768" cy="18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u="none"/>
                  <a:t>ImageXferC</a:t>
                </a:r>
                <a:r>
                  <a:rPr lang="de-DE" sz="1400" b="1" u="none"/>
                  <a:t>omp</a:t>
                </a:r>
                <a:endParaRPr lang="en-US" sz="1400" u="none"/>
              </a:p>
            </p:txBody>
          </p:sp>
          <p:sp>
            <p:nvSpPr>
              <p:cNvPr id="108595" name="Rectangle 1060"/>
              <p:cNvSpPr>
                <a:spLocks noChangeAspect="1" noChangeArrowheads="1"/>
              </p:cNvSpPr>
              <p:nvPr/>
            </p:nvSpPr>
            <p:spPr bwMode="auto">
              <a:xfrm>
                <a:off x="1872" y="900"/>
                <a:ext cx="768" cy="156"/>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en-US" sz="1400" u="none"/>
                  <a:t>operation</a:t>
                </a:r>
                <a:endParaRPr lang="en-US" sz="1400" i="1" u="none"/>
              </a:p>
            </p:txBody>
          </p:sp>
        </p:grpSp>
        <p:sp>
          <p:nvSpPr>
            <p:cNvPr id="108583" name="Freeform 1061"/>
            <p:cNvSpPr>
              <a:spLocks noChangeAspect="1"/>
            </p:cNvSpPr>
            <p:nvPr/>
          </p:nvSpPr>
          <p:spPr bwMode="auto">
            <a:xfrm>
              <a:off x="870" y="3527"/>
              <a:ext cx="510" cy="264"/>
            </a:xfrm>
            <a:custGeom>
              <a:avLst/>
              <a:gdLst>
                <a:gd name="T0" fmla="*/ 0 w 576"/>
                <a:gd name="T1" fmla="*/ 28 h 816"/>
                <a:gd name="T2" fmla="*/ 134 w 576"/>
                <a:gd name="T3" fmla="*/ 28 h 816"/>
                <a:gd name="T4" fmla="*/ 134 w 576"/>
                <a:gd name="T5" fmla="*/ 0 h 816"/>
                <a:gd name="T6" fmla="*/ 400 w 576"/>
                <a:gd name="T7" fmla="*/ 0 h 816"/>
                <a:gd name="T8" fmla="*/ 0 60000 65536"/>
                <a:gd name="T9" fmla="*/ 0 60000 65536"/>
                <a:gd name="T10" fmla="*/ 0 60000 65536"/>
                <a:gd name="T11" fmla="*/ 0 60000 65536"/>
                <a:gd name="T12" fmla="*/ 0 w 576"/>
                <a:gd name="T13" fmla="*/ 0 h 816"/>
                <a:gd name="T14" fmla="*/ 576 w 576"/>
                <a:gd name="T15" fmla="*/ 816 h 816"/>
              </a:gdLst>
              <a:ahLst/>
              <a:cxnLst>
                <a:cxn ang="T8">
                  <a:pos x="T0" y="T1"/>
                </a:cxn>
                <a:cxn ang="T9">
                  <a:pos x="T2" y="T3"/>
                </a:cxn>
                <a:cxn ang="T10">
                  <a:pos x="T4" y="T5"/>
                </a:cxn>
                <a:cxn ang="T11">
                  <a:pos x="T6" y="T7"/>
                </a:cxn>
              </a:cxnLst>
              <a:rect l="T12" t="T13" r="T14" b="T15"/>
              <a:pathLst>
                <a:path w="576" h="816">
                  <a:moveTo>
                    <a:pt x="0" y="816"/>
                  </a:moveTo>
                  <a:lnTo>
                    <a:pt x="192" y="816"/>
                  </a:lnTo>
                  <a:lnTo>
                    <a:pt x="192" y="0"/>
                  </a:lnTo>
                  <a:lnTo>
                    <a:pt x="576" y="0"/>
                  </a:lnTo>
                </a:path>
              </a:pathLst>
            </a:custGeom>
            <a:noFill/>
            <a:ln w="9525">
              <a:solidFill>
                <a:schemeClr val="tx1"/>
              </a:solidFill>
              <a:round/>
              <a:headEnd/>
              <a:tailEnd type="triangle" w="med" len="med"/>
            </a:ln>
          </p:spPr>
          <p:txBody>
            <a:bodyPr wrap="none" anchor="ctr"/>
            <a:lstStyle/>
            <a:p>
              <a:endParaRPr lang="en-US"/>
            </a:p>
          </p:txBody>
        </p:sp>
        <p:sp>
          <p:nvSpPr>
            <p:cNvPr id="108584" name="Rectangle 1062"/>
            <p:cNvSpPr>
              <a:spLocks noChangeAspect="1" noChangeArrowheads="1"/>
            </p:cNvSpPr>
            <p:nvPr/>
          </p:nvSpPr>
          <p:spPr bwMode="auto">
            <a:xfrm>
              <a:off x="30" y="4098"/>
              <a:ext cx="844" cy="19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de-DE" sz="1400" b="1" u="none"/>
                <a:t>Primary Key</a:t>
              </a:r>
              <a:endParaRPr lang="en-US" sz="1400" u="none"/>
            </a:p>
          </p:txBody>
        </p:sp>
        <p:sp>
          <p:nvSpPr>
            <p:cNvPr id="108585" name="Line 1063"/>
            <p:cNvSpPr>
              <a:spLocks noChangeAspect="1" noChangeShapeType="1"/>
            </p:cNvSpPr>
            <p:nvPr/>
          </p:nvSpPr>
          <p:spPr bwMode="auto">
            <a:xfrm>
              <a:off x="452" y="3834"/>
              <a:ext cx="0" cy="264"/>
            </a:xfrm>
            <a:prstGeom prst="line">
              <a:avLst/>
            </a:prstGeom>
            <a:noFill/>
            <a:ln w="9525">
              <a:solidFill>
                <a:schemeClr val="tx1"/>
              </a:solidFill>
              <a:miter lim="800000"/>
              <a:headEnd/>
              <a:tailEnd/>
            </a:ln>
          </p:spPr>
          <p:txBody>
            <a:bodyPr wrap="none"/>
            <a:lstStyle/>
            <a:p>
              <a:endParaRPr lang="en-US"/>
            </a:p>
          </p:txBody>
        </p:sp>
        <p:sp>
          <p:nvSpPr>
            <p:cNvPr id="108586" name="Line 1064"/>
            <p:cNvSpPr>
              <a:spLocks noChangeAspect="1" noChangeShapeType="1"/>
            </p:cNvSpPr>
            <p:nvPr/>
          </p:nvSpPr>
          <p:spPr bwMode="auto">
            <a:xfrm>
              <a:off x="448" y="3171"/>
              <a:ext cx="0" cy="316"/>
            </a:xfrm>
            <a:prstGeom prst="line">
              <a:avLst/>
            </a:prstGeom>
            <a:noFill/>
            <a:ln w="12700">
              <a:solidFill>
                <a:schemeClr val="tx1"/>
              </a:solidFill>
              <a:round/>
              <a:headEnd type="none" w="sm" len="sm"/>
              <a:tailEnd type="none" w="sm" len="sm"/>
            </a:ln>
          </p:spPr>
          <p:txBody>
            <a:bodyPr wrap="none" anchor="ctr"/>
            <a:lstStyle/>
            <a:p>
              <a:endParaRPr lang="en-US"/>
            </a:p>
          </p:txBody>
        </p:sp>
        <p:grpSp>
          <p:nvGrpSpPr>
            <p:cNvPr id="108587" name="Group 1065"/>
            <p:cNvGrpSpPr>
              <a:grpSpLocks noChangeAspect="1"/>
            </p:cNvGrpSpPr>
            <p:nvPr/>
          </p:nvGrpSpPr>
          <p:grpSpPr bwMode="auto">
            <a:xfrm>
              <a:off x="26" y="3487"/>
              <a:ext cx="844" cy="475"/>
              <a:chOff x="384" y="864"/>
              <a:chExt cx="768" cy="432"/>
            </a:xfrm>
          </p:grpSpPr>
          <p:sp>
            <p:nvSpPr>
              <p:cNvPr id="108592" name="Rectangle 1066"/>
              <p:cNvSpPr>
                <a:spLocks noChangeAspect="1" noChangeArrowheads="1"/>
              </p:cNvSpPr>
              <p:nvPr/>
            </p:nvSpPr>
            <p:spPr bwMode="auto">
              <a:xfrm>
                <a:off x="384" y="864"/>
                <a:ext cx="768" cy="18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u="none"/>
                  <a:t>ImageXfer</a:t>
                </a:r>
                <a:r>
                  <a:rPr lang="de-DE" sz="1400" b="1" u="none"/>
                  <a:t>Home</a:t>
                </a:r>
                <a:endParaRPr lang="en-US" sz="1400" u="none"/>
              </a:p>
            </p:txBody>
          </p:sp>
          <p:sp>
            <p:nvSpPr>
              <p:cNvPr id="108593" name="Rectangle 1067"/>
              <p:cNvSpPr>
                <a:spLocks noChangeAspect="1" noChangeArrowheads="1"/>
              </p:cNvSpPr>
              <p:nvPr/>
            </p:nvSpPr>
            <p:spPr bwMode="auto">
              <a:xfrm>
                <a:off x="384" y="1044"/>
                <a:ext cx="768" cy="252"/>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de-DE" sz="1400" u="none"/>
                  <a:t>find</a:t>
                </a:r>
                <a:endParaRPr lang="en-US" sz="1400" u="none"/>
              </a:p>
              <a:p>
                <a:pPr defTabSz="762000" eaLnBrk="1" hangingPunct="1"/>
                <a:r>
                  <a:rPr lang="de-DE" sz="1400" u="none"/>
                  <a:t>create</a:t>
                </a:r>
                <a:endParaRPr lang="en-US" sz="1400" u="none"/>
              </a:p>
            </p:txBody>
          </p:sp>
        </p:grpSp>
        <p:grpSp>
          <p:nvGrpSpPr>
            <p:cNvPr id="108588" name="Group 1068"/>
            <p:cNvGrpSpPr>
              <a:grpSpLocks noChangeAspect="1"/>
            </p:cNvGrpSpPr>
            <p:nvPr/>
          </p:nvGrpSpPr>
          <p:grpSpPr bwMode="auto">
            <a:xfrm>
              <a:off x="26" y="2762"/>
              <a:ext cx="844" cy="475"/>
              <a:chOff x="384" y="864"/>
              <a:chExt cx="768" cy="432"/>
            </a:xfrm>
          </p:grpSpPr>
          <p:sp>
            <p:nvSpPr>
              <p:cNvPr id="108590" name="Rectangle 1069"/>
              <p:cNvSpPr>
                <a:spLocks noChangeAspect="1" noChangeArrowheads="1"/>
              </p:cNvSpPr>
              <p:nvPr/>
            </p:nvSpPr>
            <p:spPr bwMode="auto">
              <a:xfrm>
                <a:off x="384" y="864"/>
                <a:ext cx="768" cy="18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i="1" u="none"/>
                  <a:t>Abstract</a:t>
                </a:r>
                <a:r>
                  <a:rPr lang="de-DE" sz="1400" b="1" i="1" u="none"/>
                  <a:t>Home</a:t>
                </a:r>
                <a:endParaRPr lang="en-US" sz="1400" u="none"/>
              </a:p>
            </p:txBody>
          </p:sp>
          <p:sp>
            <p:nvSpPr>
              <p:cNvPr id="108591" name="Rectangle 1070"/>
              <p:cNvSpPr>
                <a:spLocks noChangeAspect="1" noChangeArrowheads="1"/>
              </p:cNvSpPr>
              <p:nvPr/>
            </p:nvSpPr>
            <p:spPr bwMode="auto">
              <a:xfrm>
                <a:off x="384" y="1044"/>
                <a:ext cx="768" cy="252"/>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de-DE" sz="1400" i="1" u="none"/>
                  <a:t>find</a:t>
                </a:r>
                <a:endParaRPr lang="en-US" sz="1400" i="1" u="none"/>
              </a:p>
              <a:p>
                <a:pPr defTabSz="762000" eaLnBrk="1" hangingPunct="1"/>
                <a:r>
                  <a:rPr lang="de-DE" sz="1400" i="1" u="none"/>
                  <a:t>create</a:t>
                </a:r>
                <a:endParaRPr lang="en-US" sz="1400" u="none"/>
              </a:p>
            </p:txBody>
          </p:sp>
        </p:grpSp>
        <p:sp>
          <p:nvSpPr>
            <p:cNvPr id="108589" name="AutoShape 1071"/>
            <p:cNvSpPr>
              <a:spLocks noChangeAspect="1" noChangeArrowheads="1"/>
            </p:cNvSpPr>
            <p:nvPr/>
          </p:nvSpPr>
          <p:spPr bwMode="auto">
            <a:xfrm>
              <a:off x="369" y="3237"/>
              <a:ext cx="158" cy="158"/>
            </a:xfrm>
            <a:prstGeom prst="triangle">
              <a:avLst>
                <a:gd name="adj" fmla="val 50000"/>
              </a:avLst>
            </a:prstGeom>
            <a:solidFill>
              <a:schemeClr val="bg1"/>
            </a:solidFill>
            <a:ln w="12700">
              <a:solidFill>
                <a:schemeClr val="tx1"/>
              </a:solidFill>
              <a:miter lim="800000"/>
              <a:headEnd type="none" w="sm" len="sm"/>
              <a:tailEnd type="none" w="sm" len="sm"/>
            </a:ln>
          </p:spPr>
          <p:txBody>
            <a:bodyPr wrap="none" anchor="ctr"/>
            <a:lstStyle/>
            <a:p>
              <a:endParaRPr lang="en-US"/>
            </a:p>
          </p:txBody>
        </p:sp>
      </p:grpSp>
      <p:grpSp>
        <p:nvGrpSpPr>
          <p:cNvPr id="7" name="Group 1084"/>
          <p:cNvGrpSpPr>
            <a:grpSpLocks noChangeAspect="1"/>
          </p:cNvGrpSpPr>
          <p:nvPr/>
        </p:nvGrpSpPr>
        <p:grpSpPr bwMode="auto">
          <a:xfrm>
            <a:off x="5668963" y="5343525"/>
            <a:ext cx="1600200" cy="1314450"/>
            <a:chOff x="3716" y="2352"/>
            <a:chExt cx="1062" cy="872"/>
          </a:xfrm>
        </p:grpSpPr>
        <p:sp>
          <p:nvSpPr>
            <p:cNvPr id="108577" name="Line 1085"/>
            <p:cNvSpPr>
              <a:spLocks noChangeAspect="1" noChangeShapeType="1"/>
            </p:cNvSpPr>
            <p:nvPr/>
          </p:nvSpPr>
          <p:spPr bwMode="auto">
            <a:xfrm flipH="1" flipV="1">
              <a:off x="3716" y="2352"/>
              <a:ext cx="707" cy="872"/>
            </a:xfrm>
            <a:prstGeom prst="line">
              <a:avLst/>
            </a:prstGeom>
            <a:noFill/>
            <a:ln w="9525">
              <a:solidFill>
                <a:schemeClr val="tx1"/>
              </a:solidFill>
              <a:miter lim="800000"/>
              <a:headEnd/>
              <a:tailEnd type="triangle" w="med" len="med"/>
            </a:ln>
          </p:spPr>
          <p:txBody>
            <a:bodyPr wrap="none"/>
            <a:lstStyle/>
            <a:p>
              <a:endParaRPr lang="en-US"/>
            </a:p>
          </p:txBody>
        </p:sp>
        <p:sp>
          <p:nvSpPr>
            <p:cNvPr id="108578" name="Text Box 1086"/>
            <p:cNvSpPr txBox="1">
              <a:spLocks noChangeAspect="1" noChangeArrowheads="1"/>
            </p:cNvSpPr>
            <p:nvPr/>
          </p:nvSpPr>
          <p:spPr bwMode="auto">
            <a:xfrm>
              <a:off x="4158" y="2803"/>
              <a:ext cx="620" cy="202"/>
            </a:xfrm>
            <a:prstGeom prst="rect">
              <a:avLst/>
            </a:prstGeom>
            <a:noFill/>
            <a:ln w="9525">
              <a:noFill/>
              <a:miter lim="800000"/>
              <a:headEnd/>
              <a:tailEnd/>
            </a:ln>
          </p:spPr>
          <p:txBody>
            <a:bodyPr wrap="none">
              <a:spAutoFit/>
            </a:bodyPr>
            <a:lstStyle/>
            <a:p>
              <a:pPr eaLnBrk="1" hangingPunct="1"/>
              <a:r>
                <a:rPr lang="de-DE" sz="1400" u="none"/>
                <a:t>1. Deploy</a:t>
              </a:r>
              <a:endParaRPr lang="en-US" sz="1400" u="none"/>
            </a:p>
          </p:txBody>
        </p:sp>
      </p:grpSp>
      <p:grpSp>
        <p:nvGrpSpPr>
          <p:cNvPr id="8" name="Group 1135"/>
          <p:cNvGrpSpPr>
            <a:grpSpLocks noChangeAspect="1"/>
          </p:cNvGrpSpPr>
          <p:nvPr/>
        </p:nvGrpSpPr>
        <p:grpSpPr bwMode="auto">
          <a:xfrm>
            <a:off x="2720975" y="4486275"/>
            <a:ext cx="1452563" cy="857250"/>
            <a:chOff x="1627" y="2746"/>
            <a:chExt cx="965" cy="569"/>
          </a:xfrm>
        </p:grpSpPr>
        <p:sp>
          <p:nvSpPr>
            <p:cNvPr id="108575" name="Line 1088"/>
            <p:cNvSpPr>
              <a:spLocks noChangeAspect="1" noChangeShapeType="1"/>
            </p:cNvSpPr>
            <p:nvPr/>
          </p:nvSpPr>
          <p:spPr bwMode="auto">
            <a:xfrm flipH="1" flipV="1">
              <a:off x="1627" y="2891"/>
              <a:ext cx="965" cy="424"/>
            </a:xfrm>
            <a:prstGeom prst="line">
              <a:avLst/>
            </a:prstGeom>
            <a:noFill/>
            <a:ln w="9525">
              <a:solidFill>
                <a:schemeClr val="tx1"/>
              </a:solidFill>
              <a:miter lim="800000"/>
              <a:headEnd/>
              <a:tailEnd type="triangle" w="med" len="med"/>
            </a:ln>
          </p:spPr>
          <p:txBody>
            <a:bodyPr wrap="none"/>
            <a:lstStyle/>
            <a:p>
              <a:endParaRPr lang="en-US"/>
            </a:p>
          </p:txBody>
        </p:sp>
        <p:sp>
          <p:nvSpPr>
            <p:cNvPr id="108576" name="Text Box 1089"/>
            <p:cNvSpPr txBox="1">
              <a:spLocks noChangeAspect="1" noChangeArrowheads="1"/>
            </p:cNvSpPr>
            <p:nvPr/>
          </p:nvSpPr>
          <p:spPr bwMode="auto">
            <a:xfrm>
              <a:off x="2050" y="2746"/>
              <a:ext cx="515" cy="344"/>
            </a:xfrm>
            <a:prstGeom prst="rect">
              <a:avLst/>
            </a:prstGeom>
            <a:noFill/>
            <a:ln w="9525">
              <a:noFill/>
              <a:miter lim="800000"/>
              <a:headEnd/>
              <a:tailEnd/>
            </a:ln>
          </p:spPr>
          <p:txBody>
            <a:bodyPr wrap="none">
              <a:spAutoFit/>
            </a:bodyPr>
            <a:lstStyle/>
            <a:p>
              <a:pPr eaLnBrk="1" hangingPunct="1"/>
              <a:r>
                <a:rPr lang="de-DE" sz="1400" u="none"/>
                <a:t>2. Bind</a:t>
              </a:r>
            </a:p>
            <a:p>
              <a:pPr eaLnBrk="1" hangingPunct="1"/>
              <a:r>
                <a:rPr lang="de-DE" sz="1400" u="none"/>
                <a:t>Factory</a:t>
              </a:r>
              <a:endParaRPr lang="en-US" sz="1400" u="none"/>
            </a:p>
          </p:txBody>
        </p:sp>
      </p:grpSp>
      <p:sp>
        <p:nvSpPr>
          <p:cNvPr id="1511490" name="Rectangle 1090"/>
          <p:cNvSpPr>
            <a:spLocks noChangeAspect="1" noChangeArrowheads="1"/>
          </p:cNvSpPr>
          <p:nvPr/>
        </p:nvSpPr>
        <p:spPr bwMode="auto">
          <a:xfrm>
            <a:off x="6775450" y="3919538"/>
            <a:ext cx="1325563" cy="735012"/>
          </a:xfrm>
          <a:prstGeom prst="rect">
            <a:avLst/>
          </a:prstGeom>
          <a:solidFill>
            <a:srgbClr val="CCFFFF"/>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1600" b="1" u="none">
                <a:latin typeface="Arial" charset="0"/>
              </a:rPr>
              <a:t>Image Xfer</a:t>
            </a:r>
          </a:p>
          <a:p>
            <a:pPr algn="ctr" eaLnBrk="1" hangingPunct="1">
              <a:defRPr/>
            </a:pPr>
            <a:r>
              <a:rPr lang="de-DE" sz="1600" b="1" u="none">
                <a:latin typeface="Arial" charset="0"/>
              </a:rPr>
              <a:t> Interface</a:t>
            </a:r>
            <a:endParaRPr lang="en-US" sz="1600" b="1" u="none">
              <a:latin typeface="Arial" charset="0"/>
            </a:endParaRPr>
          </a:p>
        </p:txBody>
      </p:sp>
      <p:grpSp>
        <p:nvGrpSpPr>
          <p:cNvPr id="9" name="Group 1136"/>
          <p:cNvGrpSpPr>
            <a:grpSpLocks noChangeAspect="1"/>
          </p:cNvGrpSpPr>
          <p:nvPr/>
        </p:nvGrpSpPr>
        <p:grpSpPr bwMode="auto">
          <a:xfrm>
            <a:off x="4610100" y="4940300"/>
            <a:ext cx="1376363" cy="1422400"/>
            <a:chOff x="2881" y="3047"/>
            <a:chExt cx="914" cy="944"/>
          </a:xfrm>
        </p:grpSpPr>
        <p:sp>
          <p:nvSpPr>
            <p:cNvPr id="108573" name="Line 1100"/>
            <p:cNvSpPr>
              <a:spLocks noChangeAspect="1" noChangeShapeType="1"/>
            </p:cNvSpPr>
            <p:nvPr/>
          </p:nvSpPr>
          <p:spPr bwMode="auto">
            <a:xfrm>
              <a:off x="3012" y="3047"/>
              <a:ext cx="0" cy="944"/>
            </a:xfrm>
            <a:prstGeom prst="line">
              <a:avLst/>
            </a:prstGeom>
            <a:noFill/>
            <a:ln w="9525">
              <a:solidFill>
                <a:schemeClr val="tx1"/>
              </a:solidFill>
              <a:miter lim="800000"/>
              <a:headEnd/>
              <a:tailEnd type="triangle" w="med" len="med"/>
            </a:ln>
          </p:spPr>
          <p:txBody>
            <a:bodyPr wrap="none"/>
            <a:lstStyle/>
            <a:p>
              <a:endParaRPr lang="en-US"/>
            </a:p>
          </p:txBody>
        </p:sp>
        <p:sp>
          <p:nvSpPr>
            <p:cNvPr id="108574" name="Text Box 1101"/>
            <p:cNvSpPr txBox="1">
              <a:spLocks noChangeAspect="1" noChangeArrowheads="1"/>
            </p:cNvSpPr>
            <p:nvPr/>
          </p:nvSpPr>
          <p:spPr bwMode="auto">
            <a:xfrm>
              <a:off x="2881" y="3570"/>
              <a:ext cx="914" cy="343"/>
            </a:xfrm>
            <a:prstGeom prst="rect">
              <a:avLst/>
            </a:prstGeom>
            <a:noFill/>
            <a:ln w="9525">
              <a:noFill/>
              <a:miter lim="800000"/>
              <a:headEnd/>
              <a:tailEnd/>
            </a:ln>
          </p:spPr>
          <p:txBody>
            <a:bodyPr wrap="none">
              <a:spAutoFit/>
            </a:bodyPr>
            <a:lstStyle/>
            <a:p>
              <a:pPr algn="ctr" eaLnBrk="1" hangingPunct="1"/>
              <a:r>
                <a:rPr lang="de-DE" sz="1400" u="none"/>
                <a:t>4. Intercept</a:t>
              </a:r>
            </a:p>
            <a:p>
              <a:pPr algn="ctr" eaLnBrk="1" hangingPunct="1"/>
              <a:r>
                <a:rPr lang="de-DE" sz="1400" u="none"/>
                <a:t>       &amp; delegate</a:t>
              </a:r>
              <a:endParaRPr lang="en-US" sz="1400" u="none"/>
            </a:p>
          </p:txBody>
        </p:sp>
      </p:grpSp>
      <p:sp>
        <p:nvSpPr>
          <p:cNvPr id="1511503" name="Rectangle 1103"/>
          <p:cNvSpPr>
            <a:spLocks noChangeAspect="1" noChangeArrowheads="1"/>
          </p:cNvSpPr>
          <p:nvPr/>
        </p:nvSpPr>
        <p:spPr bwMode="auto">
          <a:xfrm>
            <a:off x="2636838" y="5572125"/>
            <a:ext cx="1301750" cy="361950"/>
          </a:xfrm>
          <a:prstGeom prst="rect">
            <a:avLst/>
          </a:prstGeom>
          <a:solidFill>
            <a:srgbClr val="FF9999"/>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1400" u="none">
                <a:latin typeface="Arial" charset="0"/>
              </a:rPr>
              <a:t>Factory Proxy</a:t>
            </a:r>
            <a:endParaRPr lang="en-US" sz="1400" u="none">
              <a:latin typeface="Arial" charset="0"/>
            </a:endParaRPr>
          </a:p>
        </p:txBody>
      </p:sp>
      <p:grpSp>
        <p:nvGrpSpPr>
          <p:cNvPr id="10" name="Group 1113"/>
          <p:cNvGrpSpPr>
            <a:grpSpLocks noChangeAspect="1"/>
          </p:cNvGrpSpPr>
          <p:nvPr/>
        </p:nvGrpSpPr>
        <p:grpSpPr bwMode="auto">
          <a:xfrm>
            <a:off x="1250950" y="5595938"/>
            <a:ext cx="1450975" cy="304800"/>
            <a:chOff x="940" y="1968"/>
            <a:chExt cx="963" cy="203"/>
          </a:xfrm>
        </p:grpSpPr>
        <p:sp>
          <p:nvSpPr>
            <p:cNvPr id="108571" name="Text Box 1114"/>
            <p:cNvSpPr txBox="1">
              <a:spLocks noChangeAspect="1" noChangeArrowheads="1"/>
            </p:cNvSpPr>
            <p:nvPr/>
          </p:nvSpPr>
          <p:spPr bwMode="auto">
            <a:xfrm>
              <a:off x="1062" y="1968"/>
              <a:ext cx="841" cy="203"/>
            </a:xfrm>
            <a:prstGeom prst="rect">
              <a:avLst/>
            </a:prstGeom>
            <a:noFill/>
            <a:ln w="9525">
              <a:noFill/>
              <a:miter lim="800000"/>
              <a:headEnd/>
              <a:tailEnd/>
            </a:ln>
          </p:spPr>
          <p:txBody>
            <a:bodyPr wrap="none">
              <a:spAutoFit/>
            </a:bodyPr>
            <a:lstStyle/>
            <a:p>
              <a:pPr eaLnBrk="1" hangingPunct="1"/>
              <a:r>
                <a:rPr lang="de-DE" sz="1400" u="none"/>
                <a:t>6. Find Image</a:t>
              </a:r>
              <a:endParaRPr lang="en-US" sz="1400" u="none"/>
            </a:p>
          </p:txBody>
        </p:sp>
        <p:sp>
          <p:nvSpPr>
            <p:cNvPr id="108572" name="Line 1115"/>
            <p:cNvSpPr>
              <a:spLocks noChangeAspect="1" noChangeShapeType="1"/>
            </p:cNvSpPr>
            <p:nvPr/>
          </p:nvSpPr>
          <p:spPr bwMode="auto">
            <a:xfrm flipV="1">
              <a:off x="940" y="2144"/>
              <a:ext cx="888" cy="0"/>
            </a:xfrm>
            <a:prstGeom prst="line">
              <a:avLst/>
            </a:prstGeom>
            <a:noFill/>
            <a:ln w="9525">
              <a:solidFill>
                <a:schemeClr val="tx1"/>
              </a:solidFill>
              <a:miter lim="800000"/>
              <a:headEnd/>
              <a:tailEnd type="triangle" w="med" len="med"/>
            </a:ln>
          </p:spPr>
          <p:txBody>
            <a:bodyPr wrap="none"/>
            <a:lstStyle/>
            <a:p>
              <a:endParaRPr lang="en-US"/>
            </a:p>
          </p:txBody>
        </p:sp>
      </p:grpSp>
      <p:grpSp>
        <p:nvGrpSpPr>
          <p:cNvPr id="11" name="Group 1142"/>
          <p:cNvGrpSpPr>
            <a:grpSpLocks/>
          </p:cNvGrpSpPr>
          <p:nvPr/>
        </p:nvGrpSpPr>
        <p:grpSpPr bwMode="auto">
          <a:xfrm>
            <a:off x="2065338" y="3941763"/>
            <a:ext cx="3168650" cy="2854325"/>
            <a:chOff x="1301" y="2483"/>
            <a:chExt cx="1996" cy="1798"/>
          </a:xfrm>
        </p:grpSpPr>
        <p:sp>
          <p:nvSpPr>
            <p:cNvPr id="1511523" name="Rectangle 1123"/>
            <p:cNvSpPr>
              <a:spLocks noChangeAspect="1" noChangeArrowheads="1"/>
            </p:cNvSpPr>
            <p:nvPr/>
          </p:nvSpPr>
          <p:spPr bwMode="auto">
            <a:xfrm>
              <a:off x="2250" y="4008"/>
              <a:ext cx="1047" cy="273"/>
            </a:xfrm>
            <a:prstGeom prst="rect">
              <a:avLst/>
            </a:prstGeom>
            <a:solidFill>
              <a:srgbClr val="BCBCBC"/>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b="1" u="none">
                  <a:latin typeface="Arial" charset="0"/>
                </a:rPr>
                <a:t>Factory/Finder</a:t>
              </a:r>
              <a:endParaRPr lang="en-US" b="1" u="none">
                <a:latin typeface="Arial" charset="0"/>
              </a:endParaRPr>
            </a:p>
          </p:txBody>
        </p:sp>
        <p:sp>
          <p:nvSpPr>
            <p:cNvPr id="1511525" name="Rectangle 1125"/>
            <p:cNvSpPr>
              <a:spLocks noChangeAspect="1" noChangeArrowheads="1"/>
            </p:cNvSpPr>
            <p:nvPr/>
          </p:nvSpPr>
          <p:spPr bwMode="auto">
            <a:xfrm>
              <a:off x="1301" y="2483"/>
              <a:ext cx="820" cy="441"/>
            </a:xfrm>
            <a:prstGeom prst="rect">
              <a:avLst/>
            </a:prstGeom>
            <a:solidFill>
              <a:srgbClr val="BCBCBC"/>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b="1" u="none">
                  <a:latin typeface="Arial" charset="0"/>
                </a:rPr>
                <a:t>Naming</a:t>
              </a:r>
            </a:p>
            <a:p>
              <a:pPr algn="ctr" eaLnBrk="1" hangingPunct="1">
                <a:defRPr/>
              </a:pPr>
              <a:r>
                <a:rPr lang="de-DE" b="1" u="none">
                  <a:latin typeface="Arial" charset="0"/>
                </a:rPr>
                <a:t>Service</a:t>
              </a:r>
              <a:endParaRPr lang="en-US" b="1" u="none">
                <a:latin typeface="Arial" charset="0"/>
              </a:endParaRPr>
            </a:p>
          </p:txBody>
        </p:sp>
      </p:grpSp>
      <p:grpSp>
        <p:nvGrpSpPr>
          <p:cNvPr id="12" name="Group 1134"/>
          <p:cNvGrpSpPr>
            <a:grpSpLocks noChangeAspect="1"/>
          </p:cNvGrpSpPr>
          <p:nvPr/>
        </p:nvGrpSpPr>
        <p:grpSpPr bwMode="auto">
          <a:xfrm>
            <a:off x="482600" y="4419600"/>
            <a:ext cx="1563688" cy="1900238"/>
            <a:chOff x="142" y="2702"/>
            <a:chExt cx="1038" cy="1261"/>
          </a:xfrm>
        </p:grpSpPr>
        <p:sp>
          <p:nvSpPr>
            <p:cNvPr id="108567" name="Line 1127"/>
            <p:cNvSpPr>
              <a:spLocks noChangeAspect="1" noChangeShapeType="1"/>
            </p:cNvSpPr>
            <p:nvPr/>
          </p:nvSpPr>
          <p:spPr bwMode="auto">
            <a:xfrm flipV="1">
              <a:off x="142" y="2733"/>
              <a:ext cx="1038" cy="1230"/>
            </a:xfrm>
            <a:prstGeom prst="line">
              <a:avLst/>
            </a:prstGeom>
            <a:noFill/>
            <a:ln w="12700">
              <a:solidFill>
                <a:schemeClr val="tx1"/>
              </a:solidFill>
              <a:round/>
              <a:headEnd/>
              <a:tailEnd type="triangle" w="med" len="med"/>
            </a:ln>
          </p:spPr>
          <p:txBody>
            <a:bodyPr wrap="none"/>
            <a:lstStyle/>
            <a:p>
              <a:endParaRPr lang="en-US"/>
            </a:p>
          </p:txBody>
        </p:sp>
        <p:sp>
          <p:nvSpPr>
            <p:cNvPr id="108568" name="Text Box 1128"/>
            <p:cNvSpPr txBox="1">
              <a:spLocks noChangeAspect="1" noChangeArrowheads="1"/>
            </p:cNvSpPr>
            <p:nvPr/>
          </p:nvSpPr>
          <p:spPr bwMode="auto">
            <a:xfrm>
              <a:off x="382" y="2702"/>
              <a:ext cx="645" cy="344"/>
            </a:xfrm>
            <a:prstGeom prst="rect">
              <a:avLst/>
            </a:prstGeom>
            <a:noFill/>
            <a:ln w="9525">
              <a:noFill/>
              <a:miter lim="800000"/>
              <a:headEnd/>
              <a:tailEnd/>
            </a:ln>
          </p:spPr>
          <p:txBody>
            <a:bodyPr wrap="none">
              <a:spAutoFit/>
            </a:bodyPr>
            <a:lstStyle/>
            <a:p>
              <a:pPr eaLnBrk="1" hangingPunct="1"/>
              <a:r>
                <a:rPr lang="de-DE" sz="1400" u="none"/>
                <a:t>3. Find </a:t>
              </a:r>
            </a:p>
            <a:p>
              <a:pPr eaLnBrk="1" hangingPunct="1"/>
              <a:r>
                <a:rPr lang="de-DE" sz="1400" u="none"/>
                <a:t>    Factory</a:t>
              </a:r>
              <a:endParaRPr lang="en-US" sz="1400" u="none"/>
            </a:p>
          </p:txBody>
        </p:sp>
      </p:grpSp>
      <p:grpSp>
        <p:nvGrpSpPr>
          <p:cNvPr id="13" name="Group 1140"/>
          <p:cNvGrpSpPr>
            <a:grpSpLocks/>
          </p:cNvGrpSpPr>
          <p:nvPr/>
        </p:nvGrpSpPr>
        <p:grpSpPr bwMode="auto">
          <a:xfrm>
            <a:off x="403225" y="5081588"/>
            <a:ext cx="8261350" cy="1704975"/>
            <a:chOff x="254" y="3201"/>
            <a:chExt cx="5204" cy="1074"/>
          </a:xfrm>
        </p:grpSpPr>
        <p:sp>
          <p:nvSpPr>
            <p:cNvPr id="108565" name="AutoShape 1117"/>
            <p:cNvSpPr>
              <a:spLocks noChangeAspect="1" noChangeArrowheads="1"/>
            </p:cNvSpPr>
            <p:nvPr/>
          </p:nvSpPr>
          <p:spPr bwMode="auto">
            <a:xfrm>
              <a:off x="4182" y="3201"/>
              <a:ext cx="1276" cy="547"/>
            </a:xfrm>
            <a:prstGeom prst="can">
              <a:avLst>
                <a:gd name="adj" fmla="val 25000"/>
              </a:avLst>
            </a:prstGeom>
            <a:solidFill>
              <a:srgbClr val="336699"/>
            </a:solidFill>
            <a:ln w="9525">
              <a:solidFill>
                <a:schemeClr val="tx1"/>
              </a:solidFill>
              <a:miter lim="800000"/>
              <a:headEnd/>
              <a:tailEnd/>
            </a:ln>
          </p:spPr>
          <p:txBody>
            <a:bodyPr wrap="none" anchor="ctr"/>
            <a:lstStyle/>
            <a:p>
              <a:pPr algn="ctr" eaLnBrk="1" hangingPunct="1"/>
              <a:r>
                <a:rPr lang="de-DE" b="1" u="none">
                  <a:solidFill>
                    <a:schemeClr val="bg1"/>
                  </a:solidFill>
                </a:rPr>
                <a:t>Image</a:t>
              </a:r>
            </a:p>
            <a:p>
              <a:pPr algn="ctr" eaLnBrk="1" hangingPunct="1"/>
              <a:r>
                <a:rPr lang="de-DE" b="1" u="none">
                  <a:solidFill>
                    <a:schemeClr val="bg1"/>
                  </a:solidFill>
                </a:rPr>
                <a:t>Database</a:t>
              </a:r>
              <a:endParaRPr lang="en-US" b="1" u="none">
                <a:solidFill>
                  <a:schemeClr val="bg1"/>
                </a:solidFill>
              </a:endParaRPr>
            </a:p>
          </p:txBody>
        </p:sp>
        <p:sp>
          <p:nvSpPr>
            <p:cNvPr id="1511529" name="Rectangle 1129"/>
            <p:cNvSpPr>
              <a:spLocks noChangeAspect="1" noChangeArrowheads="1"/>
            </p:cNvSpPr>
            <p:nvPr/>
          </p:nvSpPr>
          <p:spPr bwMode="auto">
            <a:xfrm>
              <a:off x="254" y="3691"/>
              <a:ext cx="922" cy="584"/>
            </a:xfrm>
            <a:prstGeom prst="rect">
              <a:avLst/>
            </a:prstGeom>
            <a:solidFill>
              <a:srgbClr val="336699"/>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2000" b="1" u="none">
                  <a:solidFill>
                    <a:schemeClr val="bg1"/>
                  </a:solidFill>
                  <a:latin typeface="Arial" charset="0"/>
                </a:rPr>
                <a:t>Radiology</a:t>
              </a:r>
            </a:p>
            <a:p>
              <a:pPr algn="ctr" eaLnBrk="1" hangingPunct="1">
                <a:defRPr/>
              </a:pPr>
              <a:r>
                <a:rPr lang="de-DE" sz="2000" b="1" u="none">
                  <a:solidFill>
                    <a:schemeClr val="bg1"/>
                  </a:solidFill>
                  <a:latin typeface="Arial" charset="0"/>
                </a:rPr>
                <a:t>Client</a:t>
              </a:r>
              <a:endParaRPr lang="en-US" sz="2000" b="1" u="none">
                <a:solidFill>
                  <a:schemeClr val="bg1"/>
                </a:solidFill>
                <a:latin typeface="Arial" charset="0"/>
              </a:endParaRPr>
            </a:p>
          </p:txBody>
        </p:sp>
      </p:grpSp>
      <p:grpSp>
        <p:nvGrpSpPr>
          <p:cNvPr id="14" name="Group 1143"/>
          <p:cNvGrpSpPr>
            <a:grpSpLocks/>
          </p:cNvGrpSpPr>
          <p:nvPr/>
        </p:nvGrpSpPr>
        <p:grpSpPr bwMode="auto">
          <a:xfrm>
            <a:off x="4729163" y="4643438"/>
            <a:ext cx="2005012" cy="868362"/>
            <a:chOff x="2979" y="2925"/>
            <a:chExt cx="1263" cy="547"/>
          </a:xfrm>
        </p:grpSpPr>
        <p:sp>
          <p:nvSpPr>
            <p:cNvPr id="108563" name="Freeform 1082"/>
            <p:cNvSpPr>
              <a:spLocks noChangeAspect="1"/>
            </p:cNvSpPr>
            <p:nvPr/>
          </p:nvSpPr>
          <p:spPr bwMode="auto">
            <a:xfrm>
              <a:off x="2979" y="2948"/>
              <a:ext cx="1263" cy="524"/>
            </a:xfrm>
            <a:custGeom>
              <a:avLst/>
              <a:gdLst>
                <a:gd name="T0" fmla="*/ 0 w 1056"/>
                <a:gd name="T1" fmla="*/ 277 h 720"/>
                <a:gd name="T2" fmla="*/ 329 w 1056"/>
                <a:gd name="T3" fmla="*/ 148 h 720"/>
                <a:gd name="T4" fmla="*/ 1232 w 1056"/>
                <a:gd name="T5" fmla="*/ 130 h 720"/>
                <a:gd name="T6" fmla="*/ 1807 w 1056"/>
                <a:gd name="T7" fmla="*/ 0 h 720"/>
                <a:gd name="T8" fmla="*/ 0 60000 65536"/>
                <a:gd name="T9" fmla="*/ 0 60000 65536"/>
                <a:gd name="T10" fmla="*/ 0 60000 65536"/>
                <a:gd name="T11" fmla="*/ 0 60000 65536"/>
                <a:gd name="T12" fmla="*/ 0 w 1056"/>
                <a:gd name="T13" fmla="*/ 0 h 720"/>
                <a:gd name="T14" fmla="*/ 1056 w 1056"/>
                <a:gd name="T15" fmla="*/ 720 h 720"/>
              </a:gdLst>
              <a:ahLst/>
              <a:cxnLst>
                <a:cxn ang="T8">
                  <a:pos x="T0" y="T1"/>
                </a:cxn>
                <a:cxn ang="T9">
                  <a:pos x="T2" y="T3"/>
                </a:cxn>
                <a:cxn ang="T10">
                  <a:pos x="T4" y="T5"/>
                </a:cxn>
                <a:cxn ang="T11">
                  <a:pos x="T6" y="T7"/>
                </a:cxn>
              </a:cxnLst>
              <a:rect l="T12" t="T13" r="T14" b="T15"/>
              <a:pathLst>
                <a:path w="1056" h="720">
                  <a:moveTo>
                    <a:pt x="0" y="720"/>
                  </a:moveTo>
                  <a:cubicBezTo>
                    <a:pt x="36" y="584"/>
                    <a:pt x="72" y="448"/>
                    <a:pt x="192" y="384"/>
                  </a:cubicBezTo>
                  <a:cubicBezTo>
                    <a:pt x="312" y="320"/>
                    <a:pt x="576" y="400"/>
                    <a:pt x="720" y="336"/>
                  </a:cubicBezTo>
                  <a:cubicBezTo>
                    <a:pt x="864" y="272"/>
                    <a:pt x="960" y="136"/>
                    <a:pt x="1056" y="0"/>
                  </a:cubicBezTo>
                </a:path>
              </a:pathLst>
            </a:custGeom>
            <a:noFill/>
            <a:ln w="9525">
              <a:solidFill>
                <a:schemeClr val="tx1"/>
              </a:solidFill>
              <a:miter lim="800000"/>
              <a:headEnd/>
              <a:tailEnd type="triangle" w="med" len="med"/>
            </a:ln>
          </p:spPr>
          <p:txBody>
            <a:bodyPr wrap="none"/>
            <a:lstStyle/>
            <a:p>
              <a:endParaRPr lang="en-US"/>
            </a:p>
          </p:txBody>
        </p:sp>
        <p:sp>
          <p:nvSpPr>
            <p:cNvPr id="108564" name="Text Box 1083"/>
            <p:cNvSpPr txBox="1">
              <a:spLocks noChangeAspect="1" noChangeArrowheads="1"/>
            </p:cNvSpPr>
            <p:nvPr/>
          </p:nvSpPr>
          <p:spPr bwMode="auto">
            <a:xfrm>
              <a:off x="3581" y="2925"/>
              <a:ext cx="387" cy="173"/>
            </a:xfrm>
            <a:prstGeom prst="rect">
              <a:avLst/>
            </a:prstGeom>
            <a:noFill/>
            <a:ln w="9525">
              <a:noFill/>
              <a:miter lim="800000"/>
              <a:headEnd/>
              <a:tailEnd/>
            </a:ln>
          </p:spPr>
          <p:txBody>
            <a:bodyPr wrap="none">
              <a:spAutoFit/>
            </a:bodyPr>
            <a:lstStyle/>
            <a:p>
              <a:pPr eaLnBrk="1" hangingPunct="1"/>
              <a:r>
                <a:rPr lang="de-DE" sz="1200" u="none"/>
                <a:t>5.New</a:t>
              </a:r>
              <a:endParaRPr lang="en-US" sz="1200" u="none"/>
            </a:p>
          </p:txBody>
        </p:sp>
      </p:grpSp>
      <p:grpSp>
        <p:nvGrpSpPr>
          <p:cNvPr id="15" name="Group 1141"/>
          <p:cNvGrpSpPr>
            <a:grpSpLocks/>
          </p:cNvGrpSpPr>
          <p:nvPr/>
        </p:nvGrpSpPr>
        <p:grpSpPr bwMode="auto">
          <a:xfrm>
            <a:off x="4173538" y="4354513"/>
            <a:ext cx="4111625" cy="2398712"/>
            <a:chOff x="2629" y="2743"/>
            <a:chExt cx="2590" cy="1511"/>
          </a:xfrm>
        </p:grpSpPr>
        <p:sp>
          <p:nvSpPr>
            <p:cNvPr id="1511493" name="Rectangle 1093"/>
            <p:cNvSpPr>
              <a:spLocks noChangeAspect="1" noChangeArrowheads="1"/>
            </p:cNvSpPr>
            <p:nvPr/>
          </p:nvSpPr>
          <p:spPr bwMode="auto">
            <a:xfrm>
              <a:off x="4228" y="3981"/>
              <a:ext cx="991" cy="273"/>
            </a:xfrm>
            <a:prstGeom prst="rect">
              <a:avLst/>
            </a:prstGeom>
            <a:solidFill>
              <a:schemeClr val="folHlink"/>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b="1" u="none">
                  <a:latin typeface="Arial" charset="0"/>
                </a:rPr>
                <a:t>Configuration</a:t>
              </a:r>
              <a:endParaRPr lang="en-US" b="1" u="none">
                <a:latin typeface="Arial" charset="0"/>
              </a:endParaRPr>
            </a:p>
          </p:txBody>
        </p:sp>
        <p:sp>
          <p:nvSpPr>
            <p:cNvPr id="1511494" name="Rectangle 1094"/>
            <p:cNvSpPr>
              <a:spLocks noChangeAspect="1" noChangeArrowheads="1"/>
            </p:cNvSpPr>
            <p:nvPr/>
          </p:nvSpPr>
          <p:spPr bwMode="auto">
            <a:xfrm>
              <a:off x="2629" y="2743"/>
              <a:ext cx="904" cy="729"/>
            </a:xfrm>
            <a:prstGeom prst="rect">
              <a:avLst/>
            </a:prstGeom>
            <a:solidFill>
              <a:schemeClr val="folHlink"/>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2000" u="none">
                  <a:latin typeface="Arial" charset="0"/>
                </a:rPr>
                <a:t>Container</a:t>
              </a:r>
              <a:endParaRPr lang="en-US" sz="2000" u="none">
                <a:latin typeface="Arial" charset="0"/>
              </a:endParaRPr>
            </a:p>
          </p:txBody>
        </p:sp>
      </p:grpSp>
      <p:sp>
        <p:nvSpPr>
          <p:cNvPr id="108560" name="Text Box 1139"/>
          <p:cNvSpPr txBox="1">
            <a:spLocks noChangeArrowheads="1"/>
          </p:cNvSpPr>
          <p:nvPr/>
        </p:nvSpPr>
        <p:spPr bwMode="auto">
          <a:xfrm>
            <a:off x="200025" y="1057275"/>
            <a:ext cx="4033838" cy="2622550"/>
          </a:xfrm>
          <a:prstGeom prst="rect">
            <a:avLst/>
          </a:prstGeom>
          <a:noFill/>
          <a:ln w="12700">
            <a:noFill/>
            <a:miter lim="800000"/>
            <a:headEnd/>
            <a:tailEnd/>
          </a:ln>
        </p:spPr>
        <p:txBody>
          <a:bodyPr>
            <a:spAutoFit/>
          </a:bodyPr>
          <a:lstStyle/>
          <a:p>
            <a:pPr marL="114300" indent="-114300">
              <a:spcBef>
                <a:spcPct val="30000"/>
              </a:spcBef>
              <a:buFontTx/>
              <a:buChar char="•"/>
            </a:pPr>
            <a:r>
              <a:rPr lang="en-US" sz="2000" u="none"/>
              <a:t>We can apply the Factory/Finder pattern to create/locate image transfer components for images needed by radiologists </a:t>
            </a:r>
          </a:p>
          <a:p>
            <a:pPr marL="114300" indent="-114300">
              <a:spcBef>
                <a:spcPct val="30000"/>
              </a:spcBef>
              <a:buFontTx/>
              <a:buChar char="•"/>
            </a:pPr>
            <a:r>
              <a:rPr lang="en-US" sz="2000" u="none"/>
              <a:t>If a suitable component already exists the component home will use it, otherwise, it will create a new component</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499"/>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499"/>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499"/>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499"/>
                                          </p:stCondLst>
                                        </p:cTn>
                                        <p:tgtEl>
                                          <p:spTgt spid="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499"/>
                                          </p:stCondLst>
                                        </p:cTn>
                                        <p:tgtEl>
                                          <p:spTgt spid="14"/>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499"/>
                                          </p:stCondLst>
                                        </p:cTn>
                                        <p:tgtEl>
                                          <p:spTgt spid="1511490"/>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499"/>
                                          </p:stCondLst>
                                        </p:cTn>
                                        <p:tgtEl>
                                          <p:spTgt spid="1511503"/>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nodeType="clickEffect">
                                  <p:stCondLst>
                                    <p:cond delay="0"/>
                                  </p:stCondLst>
                                  <p:childTnLst>
                                    <p:set>
                                      <p:cBhvr>
                                        <p:cTn id="45" dur="1" fill="hold">
                                          <p:stCondLst>
                                            <p:cond delay="499"/>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1490" grpId="0" animBg="1" autoUpdateAnimBg="0"/>
      <p:bldP spid="1511503" grpId="0" animBg="1"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Slide Number Placeholder 2"/>
          <p:cNvSpPr>
            <a:spLocks noGrp="1"/>
          </p:cNvSpPr>
          <p:nvPr>
            <p:ph type="sldNum" sz="quarter" idx="10"/>
          </p:nvPr>
        </p:nvSpPr>
        <p:spPr>
          <a:noFill/>
        </p:spPr>
        <p:txBody>
          <a:bodyPr/>
          <a:lstStyle/>
          <a:p>
            <a:fld id="{419C7A5B-014A-414B-ADAB-20E15DDB59C0}" type="slidenum">
              <a:rPr lang="en-US" smtClean="0">
                <a:latin typeface="Arial" pitchFamily="34" charset="0"/>
              </a:rPr>
              <a:pPr/>
              <a:t>102</a:t>
            </a:fld>
            <a:endParaRPr lang="en-US" smtClean="0">
              <a:latin typeface="Arial" pitchFamily="34" charset="0"/>
            </a:endParaRPr>
          </a:p>
        </p:txBody>
      </p:sp>
      <p:sp>
        <p:nvSpPr>
          <p:cNvPr id="109571" name="Rectangle 1026"/>
          <p:cNvSpPr>
            <a:spLocks noGrp="1" noChangeArrowheads="1"/>
          </p:cNvSpPr>
          <p:nvPr>
            <p:ph type="title"/>
          </p:nvPr>
        </p:nvSpPr>
        <p:spPr>
          <a:xfrm>
            <a:off x="9525" y="-38100"/>
            <a:ext cx="9134475" cy="914400"/>
          </a:xfrm>
        </p:spPr>
        <p:txBody>
          <a:bodyPr/>
          <a:lstStyle/>
          <a:p>
            <a:r>
              <a:rPr lang="en-US" sz="3200" smtClean="0"/>
              <a:t>Pros &amp; Cons of the Factory/Finder Pattern</a:t>
            </a:r>
          </a:p>
        </p:txBody>
      </p:sp>
      <p:sp>
        <p:nvSpPr>
          <p:cNvPr id="109572" name="Text Box 1027"/>
          <p:cNvSpPr txBox="1">
            <a:spLocks noChangeArrowheads="1"/>
          </p:cNvSpPr>
          <p:nvPr/>
        </p:nvSpPr>
        <p:spPr bwMode="auto">
          <a:xfrm>
            <a:off x="9525" y="876300"/>
            <a:ext cx="4581525" cy="4911725"/>
          </a:xfrm>
          <a:prstGeom prst="rect">
            <a:avLst/>
          </a:prstGeom>
          <a:noFill/>
          <a:ln w="12700">
            <a:noFill/>
            <a:miter lim="800000"/>
            <a:headEnd/>
            <a:tailEnd/>
          </a:ln>
        </p:spPr>
        <p:txBody>
          <a:bodyPr>
            <a:spAutoFit/>
          </a:bodyPr>
          <a:lstStyle/>
          <a:p>
            <a:r>
              <a:rPr lang="en-US" sz="2000" u="none"/>
              <a:t>This pattern has three </a:t>
            </a:r>
            <a:r>
              <a:rPr lang="en-US" sz="2000" b="1" u="none"/>
              <a:t>benefits</a:t>
            </a:r>
            <a:r>
              <a:rPr lang="en-US" sz="2000" u="none"/>
              <a:t>:</a:t>
            </a:r>
          </a:p>
          <a:p>
            <a:pPr marL="228600" lvl="1" indent="-114300">
              <a:buFontTx/>
              <a:buChar char="•"/>
            </a:pPr>
            <a:r>
              <a:rPr lang="de-DE" sz="2000" b="1" i="1" u="none"/>
              <a:t>Separation of concerns</a:t>
            </a:r>
          </a:p>
          <a:p>
            <a:pPr marL="457200" lvl="2" indent="-114300">
              <a:buFontTx/>
              <a:buChar char="•"/>
            </a:pPr>
            <a:r>
              <a:rPr lang="de-DE" u="none"/>
              <a:t>Finding/creating individual components is decoupled from locating the factories that find/create these components</a:t>
            </a:r>
            <a:r>
              <a:rPr lang="de-DE" sz="2000" b="1" u="none"/>
              <a:t> </a:t>
            </a:r>
          </a:p>
          <a:p>
            <a:pPr marL="228600" lvl="1" indent="-114300">
              <a:buFontTx/>
              <a:buChar char="•"/>
            </a:pPr>
            <a:r>
              <a:rPr lang="de-DE" sz="2000" b="1" i="1" u="none">
                <a:solidFill>
                  <a:srgbClr val="003399"/>
                </a:solidFill>
              </a:rPr>
              <a:t>Improved scalability</a:t>
            </a:r>
          </a:p>
          <a:p>
            <a:pPr marL="457200" lvl="2" indent="-114300">
              <a:buFontTx/>
              <a:buChar char="•"/>
            </a:pPr>
            <a:r>
              <a:rPr lang="de-DE" i="1" u="none">
                <a:solidFill>
                  <a:srgbClr val="003399"/>
                </a:solidFill>
              </a:rPr>
              <a:t>e.g.,</a:t>
            </a:r>
            <a:r>
              <a:rPr lang="de-DE" u="none">
                <a:solidFill>
                  <a:srgbClr val="003399"/>
                </a:solidFill>
              </a:rPr>
              <a:t> general-purpose directory mechanisms need not manage the creation &amp; location of large amounts of finer-grained components whose lifetimes may be short</a:t>
            </a:r>
          </a:p>
          <a:p>
            <a:pPr marL="228600" lvl="1" indent="-114300">
              <a:buFontTx/>
              <a:buChar char="•"/>
            </a:pPr>
            <a:r>
              <a:rPr lang="de-DE" sz="2000" b="1" i="1" u="none"/>
              <a:t>Customized capabilities</a:t>
            </a:r>
          </a:p>
          <a:p>
            <a:pPr marL="457200" lvl="2" indent="-114300">
              <a:buFontTx/>
              <a:buChar char="•"/>
            </a:pPr>
            <a:r>
              <a:rPr lang="de-DE" u="none"/>
              <a:t>The location/creation mechanism can be specialized to support key capabilities that are unique for various types of components</a:t>
            </a:r>
            <a:endParaRPr lang="en-US" sz="2000" u="none"/>
          </a:p>
        </p:txBody>
      </p:sp>
      <p:sp>
        <p:nvSpPr>
          <p:cNvPr id="109573" name="Text Box 1028"/>
          <p:cNvSpPr txBox="1">
            <a:spLocks noChangeArrowheads="1"/>
          </p:cNvSpPr>
          <p:nvPr/>
        </p:nvSpPr>
        <p:spPr bwMode="auto">
          <a:xfrm>
            <a:off x="4391025" y="876300"/>
            <a:ext cx="4600575" cy="3190875"/>
          </a:xfrm>
          <a:prstGeom prst="rect">
            <a:avLst/>
          </a:prstGeom>
          <a:noFill/>
          <a:ln w="12700">
            <a:noFill/>
            <a:miter lim="800000"/>
            <a:headEnd/>
            <a:tailEnd/>
          </a:ln>
        </p:spPr>
        <p:txBody>
          <a:bodyPr>
            <a:spAutoFit/>
          </a:bodyPr>
          <a:lstStyle/>
          <a:p>
            <a:pPr>
              <a:spcBef>
                <a:spcPct val="20000"/>
              </a:spcBef>
            </a:pPr>
            <a:r>
              <a:rPr lang="en-US" sz="2000" u="none"/>
              <a:t>This pattern also has some </a:t>
            </a:r>
            <a:r>
              <a:rPr lang="en-US" sz="2000" b="1" u="none"/>
              <a:t>liabilities</a:t>
            </a:r>
            <a:r>
              <a:rPr lang="en-US" sz="2000" u="none"/>
              <a:t>:</a:t>
            </a:r>
          </a:p>
          <a:p>
            <a:pPr marL="228600" lvl="1" indent="-114300">
              <a:spcBef>
                <a:spcPct val="20000"/>
              </a:spcBef>
              <a:buFontTx/>
              <a:buChar char="•"/>
            </a:pPr>
            <a:r>
              <a:rPr lang="de-DE" sz="2000" b="1" i="1" u="none"/>
              <a:t>Overhead due to indirection</a:t>
            </a:r>
          </a:p>
          <a:p>
            <a:pPr marL="457200" lvl="2" indent="-114300">
              <a:spcBef>
                <a:spcPct val="20000"/>
              </a:spcBef>
              <a:buFontTx/>
              <a:buChar char="•"/>
            </a:pPr>
            <a:r>
              <a:rPr lang="de-DE" u="none"/>
              <a:t>Clients must incur the overhead of several round-trips to obtain the appropriate object reference</a:t>
            </a:r>
          </a:p>
          <a:p>
            <a:pPr marL="228600" lvl="1" indent="-114300">
              <a:spcBef>
                <a:spcPct val="20000"/>
              </a:spcBef>
              <a:buFontTx/>
              <a:buChar char="•"/>
            </a:pPr>
            <a:r>
              <a:rPr lang="de-DE" sz="2000" b="1" i="1" u="none">
                <a:solidFill>
                  <a:srgbClr val="003399"/>
                </a:solidFill>
              </a:rPr>
              <a:t>Complexity &amp; cost for development &amp; deployment</a:t>
            </a:r>
          </a:p>
          <a:p>
            <a:pPr marL="457200" lvl="2" indent="-114300">
              <a:spcBef>
                <a:spcPct val="20000"/>
              </a:spcBef>
              <a:buFontTx/>
              <a:buChar char="•"/>
            </a:pPr>
            <a:r>
              <a:rPr lang="de-DE" u="none">
                <a:solidFill>
                  <a:srgbClr val="003399"/>
                </a:solidFill>
              </a:rPr>
              <a:t>There are more steps involved in obtaining object references, which can complicate client programming</a:t>
            </a:r>
            <a:endParaRPr lang="en-US" sz="2000" u="none">
              <a:solidFill>
                <a:srgbClr val="003399"/>
              </a:solidFill>
            </a:endParaRPr>
          </a:p>
        </p:txBody>
      </p:sp>
    </p:spTree>
  </p:cSld>
  <p:clrMapOvr>
    <a:masterClrMapping/>
  </p:clrMapOvr>
  <p:transition/>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Slide Number Placeholder 3"/>
          <p:cNvSpPr>
            <a:spLocks noGrp="1"/>
          </p:cNvSpPr>
          <p:nvPr>
            <p:ph type="sldNum" sz="quarter" idx="10"/>
          </p:nvPr>
        </p:nvSpPr>
        <p:spPr>
          <a:noFill/>
        </p:spPr>
        <p:txBody>
          <a:bodyPr/>
          <a:lstStyle/>
          <a:p>
            <a:fld id="{00D62354-D3B8-426F-8613-81164D8194FD}" type="slidenum">
              <a:rPr lang="en-US" smtClean="0">
                <a:latin typeface="Arial" pitchFamily="34" charset="0"/>
              </a:rPr>
              <a:pPr/>
              <a:t>103</a:t>
            </a:fld>
            <a:endParaRPr lang="en-US" smtClean="0">
              <a:latin typeface="Arial" pitchFamily="34" charset="0"/>
            </a:endParaRPr>
          </a:p>
        </p:txBody>
      </p:sp>
      <p:sp>
        <p:nvSpPr>
          <p:cNvPr id="110595" name="Rectangle 1034"/>
          <p:cNvSpPr>
            <a:spLocks noChangeArrowheads="1"/>
          </p:cNvSpPr>
          <p:nvPr/>
        </p:nvSpPr>
        <p:spPr bwMode="auto">
          <a:xfrm>
            <a:off x="9525" y="887413"/>
            <a:ext cx="3657600" cy="5976937"/>
          </a:xfrm>
          <a:prstGeom prst="rect">
            <a:avLst/>
          </a:prstGeom>
          <a:solidFill>
            <a:schemeClr val="folHlink"/>
          </a:solidFill>
          <a:ln w="12700">
            <a:solidFill>
              <a:schemeClr val="tx1"/>
            </a:solidFill>
            <a:miter lim="800000"/>
            <a:headEnd/>
            <a:tailEnd/>
          </a:ln>
        </p:spPr>
        <p:txBody>
          <a:bodyPr>
            <a:spAutoFit/>
          </a:bodyPr>
          <a:lstStyle/>
          <a:p>
            <a:pPr marL="114300" indent="-114300">
              <a:lnSpc>
                <a:spcPct val="95000"/>
              </a:lnSpc>
            </a:pPr>
            <a:r>
              <a:rPr lang="de-DE" sz="2400" b="1" u="none"/>
              <a:t>Context</a:t>
            </a:r>
          </a:p>
          <a:p>
            <a:pPr marL="114300" indent="-114300">
              <a:lnSpc>
                <a:spcPct val="95000"/>
              </a:lnSpc>
              <a:buFontTx/>
              <a:buChar char="•"/>
            </a:pPr>
            <a:r>
              <a:rPr lang="de-DE" sz="2000" u="none"/>
              <a:t>Component developers may not know </a:t>
            </a:r>
            <a:r>
              <a:rPr lang="de-DE" sz="2000" i="1" u="none"/>
              <a:t>a priori</a:t>
            </a:r>
            <a:r>
              <a:rPr lang="de-DE" sz="2000" u="none"/>
              <a:t> the context in which their components will execute</a:t>
            </a:r>
          </a:p>
          <a:p>
            <a:pPr marL="114300" indent="-114300">
              <a:lnSpc>
                <a:spcPct val="95000"/>
              </a:lnSpc>
              <a:buClr>
                <a:schemeClr val="tx1"/>
              </a:buClr>
              <a:buFontTx/>
              <a:buChar char="•"/>
            </a:pPr>
            <a:r>
              <a:rPr lang="de-DE" sz="2000" u="none"/>
              <a:t>Thus, </a:t>
            </a:r>
            <a:r>
              <a:rPr lang="de-DE" sz="2000" i="1" u="none"/>
              <a:t>containers</a:t>
            </a:r>
            <a:r>
              <a:rPr lang="de-DE" sz="2000" u="none"/>
              <a:t> are introduced to:</a:t>
            </a:r>
          </a:p>
          <a:p>
            <a:pPr marL="342900" lvl="1" indent="-114300">
              <a:lnSpc>
                <a:spcPct val="95000"/>
              </a:lnSpc>
              <a:buClr>
                <a:schemeClr val="tx1"/>
              </a:buClr>
              <a:buFontTx/>
              <a:buChar char="•"/>
            </a:pPr>
            <a:r>
              <a:rPr lang="de-DE" u="none"/>
              <a:t>Shield clients &amp; components from the details of the underlying middleware, services, network, &amp; OS</a:t>
            </a:r>
            <a:r>
              <a:rPr lang="de-DE" sz="1600" u="none"/>
              <a:t> </a:t>
            </a:r>
          </a:p>
          <a:p>
            <a:pPr marL="342900" lvl="1" indent="-114300">
              <a:lnSpc>
                <a:spcPct val="95000"/>
              </a:lnSpc>
              <a:buClr>
                <a:schemeClr val="tx1"/>
              </a:buClr>
              <a:buFontTx/>
              <a:buChar char="•"/>
            </a:pPr>
            <a:r>
              <a:rPr lang="de-DE" u="none"/>
              <a:t>Manage the lifecycle of components &amp; notify them about lifecycle events</a:t>
            </a:r>
          </a:p>
          <a:p>
            <a:pPr marL="571500" lvl="2" indent="-114300">
              <a:lnSpc>
                <a:spcPct val="95000"/>
              </a:lnSpc>
              <a:buClr>
                <a:schemeClr val="tx1"/>
              </a:buClr>
              <a:buFontTx/>
              <a:buChar char="•"/>
            </a:pPr>
            <a:r>
              <a:rPr lang="de-DE" sz="1600" i="1" u="none"/>
              <a:t>e.g.,</a:t>
            </a:r>
            <a:r>
              <a:rPr lang="de-DE" sz="1600" u="none"/>
              <a:t> activation, passivation, &amp; transaction progress</a:t>
            </a:r>
          </a:p>
          <a:p>
            <a:pPr marL="342900" lvl="1" indent="-114300">
              <a:lnSpc>
                <a:spcPct val="95000"/>
              </a:lnSpc>
              <a:buClr>
                <a:schemeClr val="tx1"/>
              </a:buClr>
              <a:buFontTx/>
              <a:buChar char="•"/>
            </a:pPr>
            <a:r>
              <a:rPr lang="de-DE" u="none"/>
              <a:t>Provide components with uniform access to middleware infrastructure services</a:t>
            </a:r>
          </a:p>
          <a:p>
            <a:pPr marL="571500" lvl="2" indent="-114300">
              <a:lnSpc>
                <a:spcPct val="95000"/>
              </a:lnSpc>
              <a:buClr>
                <a:schemeClr val="tx1"/>
              </a:buClr>
              <a:buFontTx/>
              <a:buChar char="•"/>
            </a:pPr>
            <a:r>
              <a:rPr lang="de-DE" sz="1600" i="1" u="none"/>
              <a:t>e.g.,</a:t>
            </a:r>
            <a:r>
              <a:rPr lang="de-DE" sz="1600" u="none"/>
              <a:t> transactions, security, &amp; persistence</a:t>
            </a:r>
          </a:p>
          <a:p>
            <a:pPr marL="342900" lvl="1" indent="-114300">
              <a:lnSpc>
                <a:spcPct val="95000"/>
              </a:lnSpc>
              <a:buClr>
                <a:schemeClr val="tx1"/>
              </a:buClr>
              <a:buFontTx/>
              <a:buChar char="•"/>
            </a:pPr>
            <a:r>
              <a:rPr lang="de-DE" u="none"/>
              <a:t>Register &amp; deploy components</a:t>
            </a:r>
            <a:endParaRPr lang="en-US" u="none"/>
          </a:p>
        </p:txBody>
      </p:sp>
      <p:sp>
        <p:nvSpPr>
          <p:cNvPr id="110596" name="Text Box 1036"/>
          <p:cNvSpPr txBox="1">
            <a:spLocks noChangeArrowheads="1"/>
          </p:cNvSpPr>
          <p:nvPr/>
        </p:nvSpPr>
        <p:spPr bwMode="auto">
          <a:xfrm>
            <a:off x="5414963" y="5832475"/>
            <a:ext cx="1666875" cy="641350"/>
          </a:xfrm>
          <a:prstGeom prst="rect">
            <a:avLst/>
          </a:prstGeom>
          <a:noFill/>
          <a:ln w="12700">
            <a:noFill/>
            <a:miter lim="800000"/>
            <a:headEnd/>
            <a:tailEnd/>
          </a:ln>
        </p:spPr>
        <p:txBody>
          <a:bodyPr wrap="none" lIns="90000" tIns="46800" rIns="90000" bIns="46800">
            <a:spAutoFit/>
          </a:bodyPr>
          <a:lstStyle/>
          <a:p>
            <a:pPr algn="ctr"/>
            <a:r>
              <a:rPr lang="en-US" b="1" i="1" u="none"/>
              <a:t>Declarative</a:t>
            </a:r>
          </a:p>
          <a:p>
            <a:pPr algn="ctr"/>
            <a:r>
              <a:rPr lang="en-US" b="1" i="1" u="none"/>
              <a:t>Programming</a:t>
            </a:r>
          </a:p>
        </p:txBody>
      </p:sp>
      <p:sp>
        <p:nvSpPr>
          <p:cNvPr id="110597" name="Rectangle 1037"/>
          <p:cNvSpPr>
            <a:spLocks noChangeArrowheads="1"/>
          </p:cNvSpPr>
          <p:nvPr/>
        </p:nvSpPr>
        <p:spPr bwMode="auto">
          <a:xfrm>
            <a:off x="6248400" y="3895725"/>
            <a:ext cx="1600200" cy="641350"/>
          </a:xfrm>
          <a:prstGeom prst="rect">
            <a:avLst/>
          </a:prstGeom>
          <a:solidFill>
            <a:schemeClr val="folHlink"/>
          </a:solidFill>
          <a:ln w="9525">
            <a:miter lim="800000"/>
            <a:headEnd/>
            <a:tailEnd/>
          </a:ln>
          <a:scene3d>
            <a:camera prst="legacyObliqueTopRight"/>
            <a:lightRig rig="legacyFlat3" dir="b"/>
          </a:scene3d>
          <a:sp3d extrusionH="430200" prstMaterial="legacyMatte">
            <a:bevelT w="13500" h="13500" prst="angle"/>
            <a:bevelB w="13500" h="13500" prst="angle"/>
            <a:extrusionClr>
              <a:schemeClr val="folHlink"/>
            </a:extrusionClr>
          </a:sp3d>
        </p:spPr>
        <p:txBody>
          <a:bodyPr lIns="90000" tIns="46800" rIns="90000" bIns="46800" anchor="ctr">
            <a:spAutoFit/>
            <a:flatTx/>
          </a:bodyPr>
          <a:lstStyle/>
          <a:p>
            <a:pPr algn="ctr"/>
            <a:r>
              <a:rPr lang="en-US" b="1" u="none"/>
              <a:t>Server</a:t>
            </a:r>
            <a:r>
              <a:rPr lang="de-DE" b="1" u="none"/>
              <a:t> </a:t>
            </a:r>
            <a:endParaRPr lang="en-US" b="1" u="none"/>
          </a:p>
          <a:p>
            <a:pPr algn="ctr"/>
            <a:r>
              <a:rPr lang="de-DE" b="1" u="none"/>
              <a:t>Component</a:t>
            </a:r>
            <a:endParaRPr lang="en-US" sz="2000" b="1" u="none"/>
          </a:p>
        </p:txBody>
      </p:sp>
      <p:sp>
        <p:nvSpPr>
          <p:cNvPr id="1512463" name="AutoShape 1039"/>
          <p:cNvSpPr>
            <a:spLocks noChangeArrowheads="1"/>
          </p:cNvSpPr>
          <p:nvPr/>
        </p:nvSpPr>
        <p:spPr bwMode="auto">
          <a:xfrm>
            <a:off x="6248400" y="4657725"/>
            <a:ext cx="1600200" cy="1066800"/>
          </a:xfrm>
          <a:prstGeom prst="flowChartPredefinedProcess">
            <a:avLst/>
          </a:prstGeom>
          <a:solidFill>
            <a:srgbClr val="EAEAEA"/>
          </a:solidFill>
          <a:ln w="12700">
            <a:solidFill>
              <a:schemeClr val="tx1"/>
            </a:solidFill>
            <a:miter lim="800000"/>
            <a:headEnd/>
            <a:tailEnd/>
          </a:ln>
          <a:effectLst>
            <a:outerShdw dist="35921" dir="2700000" algn="ctr" rotWithShape="0">
              <a:schemeClr val="bg2"/>
            </a:outerShdw>
          </a:effectLst>
        </p:spPr>
        <p:txBody>
          <a:bodyPr lIns="90000" tIns="46800" rIns="90000" bIns="46800" anchor="ctr">
            <a:spAutoFit/>
          </a:bodyPr>
          <a:lstStyle/>
          <a:p>
            <a:pPr>
              <a:defRPr/>
            </a:pPr>
            <a:endParaRPr lang="en-US">
              <a:latin typeface="Arial" charset="0"/>
            </a:endParaRPr>
          </a:p>
        </p:txBody>
      </p:sp>
      <p:sp>
        <p:nvSpPr>
          <p:cNvPr id="110599" name="Text Box 1040"/>
          <p:cNvSpPr txBox="1">
            <a:spLocks noChangeArrowheads="1"/>
          </p:cNvSpPr>
          <p:nvPr/>
        </p:nvSpPr>
        <p:spPr bwMode="auto">
          <a:xfrm>
            <a:off x="6400800" y="4657725"/>
            <a:ext cx="1331913" cy="1069975"/>
          </a:xfrm>
          <a:prstGeom prst="rect">
            <a:avLst/>
          </a:prstGeom>
          <a:noFill/>
          <a:ln w="12700">
            <a:noFill/>
            <a:miter lim="800000"/>
            <a:headEnd/>
            <a:tailEnd/>
          </a:ln>
        </p:spPr>
        <p:txBody>
          <a:bodyPr wrap="none" lIns="90000" tIns="46800" rIns="90000" bIns="46800">
            <a:spAutoFit/>
          </a:bodyPr>
          <a:lstStyle/>
          <a:p>
            <a:r>
              <a:rPr lang="en-US" sz="1600" b="1" u="none"/>
              <a:t>Transaction</a:t>
            </a:r>
          </a:p>
          <a:p>
            <a:r>
              <a:rPr lang="en-US" sz="1600" b="1" u="none"/>
              <a:t>Security</a:t>
            </a:r>
          </a:p>
          <a:p>
            <a:r>
              <a:rPr lang="en-US" sz="1600" b="1" u="none"/>
              <a:t>Resources</a:t>
            </a:r>
          </a:p>
          <a:p>
            <a:r>
              <a:rPr lang="en-US" sz="1600" b="1" u="none"/>
              <a:t>...</a:t>
            </a:r>
          </a:p>
        </p:txBody>
      </p:sp>
      <p:cxnSp>
        <p:nvCxnSpPr>
          <p:cNvPr id="110600" name="AutoShape 1041"/>
          <p:cNvCxnSpPr>
            <a:cxnSpLocks noChangeShapeType="1"/>
            <a:stCxn id="110597" idx="3"/>
            <a:endCxn id="1512463" idx="3"/>
          </p:cNvCxnSpPr>
          <p:nvPr/>
        </p:nvCxnSpPr>
        <p:spPr bwMode="auto">
          <a:xfrm>
            <a:off x="7848600" y="4216400"/>
            <a:ext cx="1588" cy="974725"/>
          </a:xfrm>
          <a:prstGeom prst="bentConnector3">
            <a:avLst>
              <a:gd name="adj1" fmla="val 14400005"/>
            </a:avLst>
          </a:prstGeom>
          <a:noFill/>
          <a:ln w="38100">
            <a:solidFill>
              <a:schemeClr val="tx1"/>
            </a:solidFill>
            <a:miter lim="800000"/>
            <a:headEnd/>
            <a:tailEnd/>
          </a:ln>
        </p:spPr>
      </p:cxnSp>
      <p:sp>
        <p:nvSpPr>
          <p:cNvPr id="110601" name="Rectangle 1042"/>
          <p:cNvSpPr>
            <a:spLocks noChangeArrowheads="1"/>
          </p:cNvSpPr>
          <p:nvPr/>
        </p:nvSpPr>
        <p:spPr bwMode="auto">
          <a:xfrm>
            <a:off x="4343400" y="3895725"/>
            <a:ext cx="1600200" cy="641350"/>
          </a:xfrm>
          <a:prstGeom prst="rect">
            <a:avLst/>
          </a:prstGeom>
          <a:solidFill>
            <a:schemeClr val="folHlink"/>
          </a:solidFill>
          <a:ln w="9525">
            <a:miter lim="800000"/>
            <a:headEnd/>
            <a:tailEnd/>
          </a:ln>
          <a:scene3d>
            <a:camera prst="legacyObliqueTopRight"/>
            <a:lightRig rig="legacyFlat3" dir="b"/>
          </a:scene3d>
          <a:sp3d extrusionH="430200" prstMaterial="legacyMatte">
            <a:bevelT w="13500" h="13500" prst="angle"/>
            <a:bevelB w="13500" h="13500" prst="angle"/>
            <a:extrusionClr>
              <a:schemeClr val="folHlink"/>
            </a:extrusionClr>
          </a:sp3d>
        </p:spPr>
        <p:txBody>
          <a:bodyPr lIns="90000" tIns="46800" rIns="90000" bIns="46800" anchor="ctr">
            <a:spAutoFit/>
            <a:flatTx/>
          </a:bodyPr>
          <a:lstStyle/>
          <a:p>
            <a:pPr algn="ctr"/>
            <a:r>
              <a:rPr lang="en-US" b="1" u="none"/>
              <a:t>Server</a:t>
            </a:r>
            <a:r>
              <a:rPr lang="de-DE" b="1" u="none"/>
              <a:t> Component</a:t>
            </a:r>
            <a:endParaRPr lang="en-US" sz="2000" b="1" u="none"/>
          </a:p>
        </p:txBody>
      </p:sp>
      <p:sp>
        <p:nvSpPr>
          <p:cNvPr id="1512472" name="AutoShape 1048"/>
          <p:cNvSpPr>
            <a:spLocks noChangeArrowheads="1"/>
          </p:cNvSpPr>
          <p:nvPr/>
        </p:nvSpPr>
        <p:spPr bwMode="auto">
          <a:xfrm>
            <a:off x="4343400" y="4657725"/>
            <a:ext cx="1600200" cy="1066800"/>
          </a:xfrm>
          <a:prstGeom prst="flowChartPredefinedProcess">
            <a:avLst/>
          </a:prstGeom>
          <a:solidFill>
            <a:srgbClr val="EAEAEA"/>
          </a:solidFill>
          <a:ln w="12700">
            <a:solidFill>
              <a:schemeClr val="tx1"/>
            </a:solidFill>
            <a:miter lim="800000"/>
            <a:headEnd/>
            <a:tailEnd/>
          </a:ln>
          <a:effectLst>
            <a:outerShdw dist="35921" dir="2700000" algn="ctr" rotWithShape="0">
              <a:schemeClr val="bg2"/>
            </a:outerShdw>
          </a:effectLst>
        </p:spPr>
        <p:txBody>
          <a:bodyPr lIns="90000" tIns="46800" rIns="90000" bIns="46800" anchor="ctr">
            <a:spAutoFit/>
          </a:bodyPr>
          <a:lstStyle/>
          <a:p>
            <a:pPr>
              <a:defRPr/>
            </a:pPr>
            <a:endParaRPr lang="en-US">
              <a:latin typeface="Arial" charset="0"/>
            </a:endParaRPr>
          </a:p>
        </p:txBody>
      </p:sp>
      <p:sp>
        <p:nvSpPr>
          <p:cNvPr id="110603" name="Text Box 1049"/>
          <p:cNvSpPr txBox="1">
            <a:spLocks noChangeArrowheads="1"/>
          </p:cNvSpPr>
          <p:nvPr/>
        </p:nvSpPr>
        <p:spPr bwMode="auto">
          <a:xfrm>
            <a:off x="4495800" y="4657725"/>
            <a:ext cx="1331913" cy="1069975"/>
          </a:xfrm>
          <a:prstGeom prst="rect">
            <a:avLst/>
          </a:prstGeom>
          <a:noFill/>
          <a:ln w="12700">
            <a:noFill/>
            <a:miter lim="800000"/>
            <a:headEnd/>
            <a:tailEnd/>
          </a:ln>
        </p:spPr>
        <p:txBody>
          <a:bodyPr wrap="none" lIns="90000" tIns="46800" rIns="90000" bIns="46800">
            <a:spAutoFit/>
          </a:bodyPr>
          <a:lstStyle/>
          <a:p>
            <a:r>
              <a:rPr lang="en-US" sz="1600" b="1" u="none"/>
              <a:t>Transaction</a:t>
            </a:r>
          </a:p>
          <a:p>
            <a:r>
              <a:rPr lang="en-US" sz="1600" b="1" u="none"/>
              <a:t>Security</a:t>
            </a:r>
          </a:p>
          <a:p>
            <a:r>
              <a:rPr lang="en-US" sz="1600" b="1" u="none"/>
              <a:t>Resources</a:t>
            </a:r>
          </a:p>
          <a:p>
            <a:r>
              <a:rPr lang="en-US" sz="1600" b="1" u="none"/>
              <a:t>...</a:t>
            </a:r>
          </a:p>
        </p:txBody>
      </p:sp>
      <p:cxnSp>
        <p:nvCxnSpPr>
          <p:cNvPr id="110604" name="AutoShape 1050"/>
          <p:cNvCxnSpPr>
            <a:cxnSpLocks noChangeShapeType="1"/>
            <a:stCxn id="110601" idx="3"/>
            <a:endCxn id="1512472" idx="3"/>
          </p:cNvCxnSpPr>
          <p:nvPr/>
        </p:nvCxnSpPr>
        <p:spPr bwMode="auto">
          <a:xfrm>
            <a:off x="5943600" y="4216400"/>
            <a:ext cx="1588" cy="974725"/>
          </a:xfrm>
          <a:prstGeom prst="bentConnector3">
            <a:avLst>
              <a:gd name="adj1" fmla="val 14400005"/>
            </a:avLst>
          </a:prstGeom>
          <a:noFill/>
          <a:ln w="38100">
            <a:solidFill>
              <a:schemeClr val="tx1"/>
            </a:solidFill>
            <a:miter lim="800000"/>
            <a:headEnd/>
            <a:tailEnd/>
          </a:ln>
        </p:spPr>
      </p:cxnSp>
      <p:sp>
        <p:nvSpPr>
          <p:cNvPr id="110605" name="Text Box 1051"/>
          <p:cNvSpPr txBox="1">
            <a:spLocks noChangeArrowheads="1"/>
          </p:cNvSpPr>
          <p:nvPr/>
        </p:nvSpPr>
        <p:spPr bwMode="auto">
          <a:xfrm>
            <a:off x="8077200" y="3724275"/>
            <a:ext cx="476250" cy="519113"/>
          </a:xfrm>
          <a:prstGeom prst="rect">
            <a:avLst/>
          </a:prstGeom>
          <a:noFill/>
          <a:ln w="12700">
            <a:noFill/>
            <a:miter lim="800000"/>
            <a:headEnd/>
            <a:tailEnd/>
          </a:ln>
        </p:spPr>
        <p:txBody>
          <a:bodyPr wrap="none" lIns="90000" tIns="46800" rIns="90000" bIns="46800">
            <a:spAutoFit/>
          </a:bodyPr>
          <a:lstStyle/>
          <a:p>
            <a:r>
              <a:rPr lang="en-US" sz="2800" b="1" u="none"/>
              <a:t>...</a:t>
            </a:r>
          </a:p>
        </p:txBody>
      </p:sp>
      <p:sp>
        <p:nvSpPr>
          <p:cNvPr id="110606" name="Text Box 1058"/>
          <p:cNvSpPr txBox="1">
            <a:spLocks noChangeArrowheads="1"/>
          </p:cNvSpPr>
          <p:nvPr/>
        </p:nvSpPr>
        <p:spPr bwMode="auto">
          <a:xfrm>
            <a:off x="7342188" y="5832475"/>
            <a:ext cx="1666875" cy="641350"/>
          </a:xfrm>
          <a:prstGeom prst="rect">
            <a:avLst/>
          </a:prstGeom>
          <a:noFill/>
          <a:ln w="12700">
            <a:noFill/>
            <a:miter lim="800000"/>
            <a:headEnd/>
            <a:tailEnd/>
          </a:ln>
        </p:spPr>
        <p:txBody>
          <a:bodyPr wrap="none" lIns="90000" tIns="46800" rIns="90000" bIns="46800">
            <a:spAutoFit/>
          </a:bodyPr>
          <a:lstStyle/>
          <a:p>
            <a:pPr algn="ctr"/>
            <a:r>
              <a:rPr lang="en-US" b="1" i="1" u="none"/>
              <a:t>Imperative</a:t>
            </a:r>
          </a:p>
          <a:p>
            <a:pPr algn="ctr"/>
            <a:r>
              <a:rPr lang="en-US" b="1" i="1" u="none"/>
              <a:t>Programming</a:t>
            </a:r>
          </a:p>
        </p:txBody>
      </p:sp>
      <p:sp>
        <p:nvSpPr>
          <p:cNvPr id="110607" name="Line 1059"/>
          <p:cNvSpPr>
            <a:spLocks noChangeShapeType="1"/>
          </p:cNvSpPr>
          <p:nvPr/>
        </p:nvSpPr>
        <p:spPr bwMode="auto">
          <a:xfrm flipH="1" flipV="1">
            <a:off x="8048625" y="3895725"/>
            <a:ext cx="819150" cy="2149475"/>
          </a:xfrm>
          <a:prstGeom prst="line">
            <a:avLst/>
          </a:prstGeom>
          <a:noFill/>
          <a:ln w="28575" cap="rnd">
            <a:solidFill>
              <a:schemeClr val="tx1"/>
            </a:solidFill>
            <a:prstDash val="sysDot"/>
            <a:round/>
            <a:headEnd type="diamond" w="med" len="med"/>
            <a:tailEnd type="triangle" w="med" len="med"/>
          </a:ln>
        </p:spPr>
        <p:txBody>
          <a:bodyPr lIns="90000" tIns="46800" rIns="90000" bIns="46800" anchor="ctr">
            <a:spAutoFit/>
          </a:bodyPr>
          <a:lstStyle/>
          <a:p>
            <a:endParaRPr lang="en-US"/>
          </a:p>
        </p:txBody>
      </p:sp>
      <p:sp>
        <p:nvSpPr>
          <p:cNvPr id="110608" name="Line 1061"/>
          <p:cNvSpPr>
            <a:spLocks noChangeShapeType="1"/>
          </p:cNvSpPr>
          <p:nvPr/>
        </p:nvSpPr>
        <p:spPr bwMode="auto">
          <a:xfrm flipV="1">
            <a:off x="5408613" y="5461000"/>
            <a:ext cx="0" cy="641350"/>
          </a:xfrm>
          <a:prstGeom prst="line">
            <a:avLst/>
          </a:prstGeom>
          <a:noFill/>
          <a:ln w="28575" cap="rnd">
            <a:solidFill>
              <a:schemeClr val="tx1"/>
            </a:solidFill>
            <a:prstDash val="sysDot"/>
            <a:round/>
            <a:headEnd type="diamond" w="med" len="med"/>
            <a:tailEnd type="triangle" w="med" len="med"/>
          </a:ln>
        </p:spPr>
        <p:txBody>
          <a:bodyPr lIns="90000" tIns="46800" rIns="90000" bIns="46800" anchor="ctr">
            <a:spAutoFit/>
          </a:bodyPr>
          <a:lstStyle/>
          <a:p>
            <a:endParaRPr lang="en-US"/>
          </a:p>
        </p:txBody>
      </p:sp>
      <p:sp>
        <p:nvSpPr>
          <p:cNvPr id="110609" name="AutoShape 1038"/>
          <p:cNvSpPr>
            <a:spLocks noChangeArrowheads="1"/>
          </p:cNvSpPr>
          <p:nvPr/>
        </p:nvSpPr>
        <p:spPr bwMode="auto">
          <a:xfrm>
            <a:off x="6657975" y="3362325"/>
            <a:ext cx="457200" cy="457200"/>
          </a:xfrm>
          <a:prstGeom prst="upDownArrow">
            <a:avLst>
              <a:gd name="adj1" fmla="val 50000"/>
              <a:gd name="adj2" fmla="val 20000"/>
            </a:avLst>
          </a:prstGeom>
          <a:solidFill>
            <a:schemeClr val="hlink"/>
          </a:solidFill>
          <a:ln w="9525">
            <a:miter lim="800000"/>
            <a:headEnd/>
            <a:tailEnd/>
          </a:ln>
          <a:scene3d>
            <a:camera prst="legacyObliqueTopRight"/>
            <a:lightRig rig="legacyFlat3" dir="b"/>
          </a:scene3d>
          <a:sp3d extrusionH="328600" prstMaterial="legacyMatte">
            <a:bevelT w="13500" h="13500" prst="angle"/>
            <a:bevelB w="13500" h="13500" prst="angle"/>
            <a:extrusionClr>
              <a:schemeClr val="hlink"/>
            </a:extrusionClr>
          </a:sp3d>
        </p:spPr>
        <p:txBody>
          <a:bodyPr wrap="none" lIns="90000" tIns="46800" rIns="90000" bIns="46800" anchor="ctr">
            <a:spAutoFit/>
            <a:flatTx/>
          </a:bodyPr>
          <a:lstStyle/>
          <a:p>
            <a:endParaRPr lang="en-US"/>
          </a:p>
        </p:txBody>
      </p:sp>
      <p:sp>
        <p:nvSpPr>
          <p:cNvPr id="110610" name="AutoShape 1043"/>
          <p:cNvSpPr>
            <a:spLocks noChangeArrowheads="1"/>
          </p:cNvSpPr>
          <p:nvPr/>
        </p:nvSpPr>
        <p:spPr bwMode="auto">
          <a:xfrm>
            <a:off x="4752975" y="3362325"/>
            <a:ext cx="457200" cy="457200"/>
          </a:xfrm>
          <a:prstGeom prst="upDownArrow">
            <a:avLst>
              <a:gd name="adj1" fmla="val 50000"/>
              <a:gd name="adj2" fmla="val 20000"/>
            </a:avLst>
          </a:prstGeom>
          <a:solidFill>
            <a:schemeClr val="hlink"/>
          </a:solidFill>
          <a:ln w="9525">
            <a:miter lim="800000"/>
            <a:headEnd/>
            <a:tailEnd/>
          </a:ln>
          <a:scene3d>
            <a:camera prst="legacyObliqueTopRight"/>
            <a:lightRig rig="legacyFlat3" dir="b"/>
          </a:scene3d>
          <a:sp3d extrusionH="328600" prstMaterial="legacyMatte">
            <a:bevelT w="13500" h="13500" prst="angle"/>
            <a:bevelB w="13500" h="13500" prst="angle"/>
            <a:extrusionClr>
              <a:schemeClr val="hlink"/>
            </a:extrusionClr>
          </a:sp3d>
        </p:spPr>
        <p:txBody>
          <a:bodyPr wrap="none" lIns="90000" tIns="46800" rIns="90000" bIns="46800" anchor="ctr">
            <a:spAutoFit/>
            <a:flatTx/>
          </a:bodyPr>
          <a:lstStyle/>
          <a:p>
            <a:endParaRPr lang="en-US"/>
          </a:p>
        </p:txBody>
      </p:sp>
      <p:grpSp>
        <p:nvGrpSpPr>
          <p:cNvPr id="110611" name="Group 1044"/>
          <p:cNvGrpSpPr>
            <a:grpSpLocks/>
          </p:cNvGrpSpPr>
          <p:nvPr/>
        </p:nvGrpSpPr>
        <p:grpSpPr bwMode="auto">
          <a:xfrm>
            <a:off x="3724275" y="2568575"/>
            <a:ext cx="5200650" cy="1968500"/>
            <a:chOff x="1632" y="2090"/>
            <a:chExt cx="3504" cy="1366"/>
          </a:xfrm>
        </p:grpSpPr>
        <p:sp>
          <p:nvSpPr>
            <p:cNvPr id="110619" name="Rectangle 1045"/>
            <p:cNvSpPr>
              <a:spLocks noChangeArrowheads="1"/>
            </p:cNvSpPr>
            <p:nvPr/>
          </p:nvSpPr>
          <p:spPr bwMode="auto">
            <a:xfrm>
              <a:off x="4848" y="2496"/>
              <a:ext cx="288" cy="912"/>
            </a:xfrm>
            <a:prstGeom prst="rect">
              <a:avLst/>
            </a:prstGeom>
            <a:solidFill>
              <a:schemeClr val="bg2"/>
            </a:solidFill>
            <a:ln w="9525">
              <a:miter lim="800000"/>
              <a:headEnd/>
              <a:tailEnd/>
            </a:ln>
            <a:scene3d>
              <a:camera prst="legacyObliqueTopRight"/>
              <a:lightRig rig="legacyFlat3" dir="b"/>
            </a:scene3d>
            <a:sp3d extrusionH="430200" prstMaterial="legacyMatte">
              <a:bevelT w="13500" h="13500" prst="angle"/>
              <a:bevelB w="13500" h="13500" prst="angle"/>
              <a:extrusionClr>
                <a:schemeClr val="bg2"/>
              </a:extrusionClr>
            </a:sp3d>
          </p:spPr>
          <p:txBody>
            <a:bodyPr lIns="90000" tIns="46800" rIns="90000" bIns="46800" anchor="ctr">
              <a:spAutoFit/>
              <a:flatTx/>
            </a:bodyPr>
            <a:lstStyle/>
            <a:p>
              <a:endParaRPr lang="en-US"/>
            </a:p>
          </p:txBody>
        </p:sp>
        <p:sp>
          <p:nvSpPr>
            <p:cNvPr id="110620" name="Rectangle 1046"/>
            <p:cNvSpPr>
              <a:spLocks noChangeArrowheads="1"/>
            </p:cNvSpPr>
            <p:nvPr/>
          </p:nvSpPr>
          <p:spPr bwMode="auto">
            <a:xfrm>
              <a:off x="1632" y="2544"/>
              <a:ext cx="288" cy="912"/>
            </a:xfrm>
            <a:prstGeom prst="rect">
              <a:avLst/>
            </a:prstGeom>
            <a:solidFill>
              <a:schemeClr val="bg2"/>
            </a:solidFill>
            <a:ln w="9525">
              <a:miter lim="800000"/>
              <a:headEnd/>
              <a:tailEnd/>
            </a:ln>
            <a:scene3d>
              <a:camera prst="legacyObliqueTopRight"/>
              <a:lightRig rig="legacyFlat3" dir="b"/>
            </a:scene3d>
            <a:sp3d extrusionH="430200" prstMaterial="legacyMatte">
              <a:bevelT w="13500" h="13500" prst="angle"/>
              <a:bevelB w="13500" h="13500" prst="angle"/>
              <a:extrusionClr>
                <a:schemeClr val="bg2"/>
              </a:extrusionClr>
            </a:sp3d>
          </p:spPr>
          <p:txBody>
            <a:bodyPr lIns="90000" tIns="46800" rIns="90000" bIns="46800" anchor="ctr">
              <a:spAutoFit/>
              <a:flatTx/>
            </a:bodyPr>
            <a:lstStyle/>
            <a:p>
              <a:endParaRPr lang="en-US"/>
            </a:p>
          </p:txBody>
        </p:sp>
        <p:sp>
          <p:nvSpPr>
            <p:cNvPr id="110621" name="Rectangle 1047"/>
            <p:cNvSpPr>
              <a:spLocks noChangeArrowheads="1"/>
            </p:cNvSpPr>
            <p:nvPr/>
          </p:nvSpPr>
          <p:spPr bwMode="auto">
            <a:xfrm>
              <a:off x="1632" y="2090"/>
              <a:ext cx="3504" cy="487"/>
            </a:xfrm>
            <a:prstGeom prst="rect">
              <a:avLst/>
            </a:prstGeom>
            <a:solidFill>
              <a:schemeClr val="bg2"/>
            </a:solidFill>
            <a:ln w="9525">
              <a:miter lim="800000"/>
              <a:headEnd/>
              <a:tailEnd/>
            </a:ln>
            <a:scene3d>
              <a:camera prst="legacyObliqueTopRight"/>
              <a:lightRig rig="legacyFlat3" dir="b"/>
            </a:scene3d>
            <a:sp3d extrusionH="430200" prstMaterial="legacyMatte">
              <a:bevelT w="13500" h="13500" prst="angle"/>
              <a:bevelB w="13500" h="13500" prst="angle"/>
              <a:extrusionClr>
                <a:schemeClr val="bg2"/>
              </a:extrusionClr>
            </a:sp3d>
          </p:spPr>
          <p:txBody>
            <a:bodyPr lIns="90000" tIns="46800" rIns="90000" bIns="46800" anchor="ctr">
              <a:spAutoFit/>
              <a:flatTx/>
            </a:bodyPr>
            <a:lstStyle/>
            <a:p>
              <a:pPr algn="ctr"/>
              <a:r>
                <a:rPr lang="de-DE" sz="2000" b="1" u="none">
                  <a:solidFill>
                    <a:srgbClr val="FFFFFF"/>
                  </a:solidFill>
                </a:rPr>
                <a:t>Container</a:t>
              </a:r>
              <a:endParaRPr lang="en-US" sz="2000" b="1" u="none">
                <a:solidFill>
                  <a:srgbClr val="FFFFFF"/>
                </a:solidFill>
              </a:endParaRPr>
            </a:p>
            <a:p>
              <a:pPr algn="ctr"/>
              <a:endParaRPr lang="en-US" sz="2000" b="1" u="none">
                <a:solidFill>
                  <a:schemeClr val="bg1"/>
                </a:solidFill>
              </a:endParaRPr>
            </a:p>
          </p:txBody>
        </p:sp>
      </p:grpSp>
      <p:sp>
        <p:nvSpPr>
          <p:cNvPr id="110612" name="Oval 1052"/>
          <p:cNvSpPr>
            <a:spLocks noChangeArrowheads="1"/>
          </p:cNvSpPr>
          <p:nvPr/>
        </p:nvSpPr>
        <p:spPr bwMode="auto">
          <a:xfrm>
            <a:off x="4829175" y="2447925"/>
            <a:ext cx="381000" cy="76200"/>
          </a:xfrm>
          <a:prstGeom prst="ellipse">
            <a:avLst/>
          </a:prstGeom>
          <a:solidFill>
            <a:schemeClr val="bg1"/>
          </a:solidFill>
          <a:ln w="12700">
            <a:noFill/>
            <a:round/>
            <a:headEnd/>
            <a:tailEnd/>
          </a:ln>
        </p:spPr>
        <p:txBody>
          <a:bodyPr lIns="90000" tIns="46800" rIns="90000" bIns="46800" anchor="ctr">
            <a:spAutoFit/>
          </a:bodyPr>
          <a:lstStyle/>
          <a:p>
            <a:endParaRPr lang="en-US"/>
          </a:p>
        </p:txBody>
      </p:sp>
      <p:sp>
        <p:nvSpPr>
          <p:cNvPr id="110613" name="AutoShape 1053"/>
          <p:cNvSpPr>
            <a:spLocks noChangeArrowheads="1"/>
          </p:cNvSpPr>
          <p:nvPr/>
        </p:nvSpPr>
        <p:spPr bwMode="auto">
          <a:xfrm>
            <a:off x="4778375" y="1635125"/>
            <a:ext cx="457200" cy="838200"/>
          </a:xfrm>
          <a:prstGeom prst="upDownArrow">
            <a:avLst>
              <a:gd name="adj1" fmla="val 38889"/>
              <a:gd name="adj2" fmla="val 25692"/>
            </a:avLst>
          </a:prstGeom>
          <a:solidFill>
            <a:schemeClr val="hlink"/>
          </a:solidFill>
          <a:ln w="9525">
            <a:miter lim="800000"/>
            <a:headEnd/>
            <a:tailEnd/>
          </a:ln>
          <a:scene3d>
            <a:camera prst="legacyObliqueTopRight"/>
            <a:lightRig rig="legacyFlat3" dir="b"/>
          </a:scene3d>
          <a:sp3d extrusionH="328600" prstMaterial="legacyMatte">
            <a:bevelT w="13500" h="13500" prst="angle"/>
            <a:bevelB w="13500" h="13500" prst="angle"/>
            <a:extrusionClr>
              <a:schemeClr val="hlink"/>
            </a:extrusionClr>
          </a:sp3d>
        </p:spPr>
        <p:txBody>
          <a:bodyPr lIns="90000" tIns="46800" rIns="90000" bIns="46800" anchor="ctr">
            <a:spAutoFit/>
            <a:flatTx/>
          </a:bodyPr>
          <a:lstStyle/>
          <a:p>
            <a:endParaRPr lang="en-US"/>
          </a:p>
        </p:txBody>
      </p:sp>
      <p:sp>
        <p:nvSpPr>
          <p:cNvPr id="110614" name="AutoShape 1054"/>
          <p:cNvSpPr>
            <a:spLocks noChangeArrowheads="1"/>
          </p:cNvSpPr>
          <p:nvPr/>
        </p:nvSpPr>
        <p:spPr bwMode="auto">
          <a:xfrm>
            <a:off x="4448175" y="1152525"/>
            <a:ext cx="1123950" cy="431800"/>
          </a:xfrm>
          <a:prstGeom prst="roundRect">
            <a:avLst>
              <a:gd name="adj" fmla="val 16667"/>
            </a:avLst>
          </a:prstGeom>
          <a:solidFill>
            <a:schemeClr val="accent1"/>
          </a:solidFill>
          <a:ln w="9525">
            <a:round/>
            <a:headEnd/>
            <a:tailEnd/>
          </a:ln>
          <a:scene3d>
            <a:camera prst="legacyObliqueTopRight"/>
            <a:lightRig rig="legacyFlat3" dir="b"/>
          </a:scene3d>
          <a:sp3d extrusionH="430200" prstMaterial="legacyMatte">
            <a:bevelT w="13500" h="13500" prst="angle"/>
            <a:bevelB w="13500" h="13500" prst="angle"/>
            <a:extrusionClr>
              <a:schemeClr val="accent1"/>
            </a:extrusionClr>
          </a:sp3d>
        </p:spPr>
        <p:txBody>
          <a:bodyPr lIns="90000" tIns="46800" rIns="90000" bIns="46800" anchor="ctr">
            <a:spAutoFit/>
            <a:flatTx/>
          </a:bodyPr>
          <a:lstStyle/>
          <a:p>
            <a:pPr algn="ctr"/>
            <a:r>
              <a:rPr lang="en-US" sz="2000" b="1" u="none">
                <a:solidFill>
                  <a:srgbClr val="FFFFFF"/>
                </a:solidFill>
              </a:rPr>
              <a:t>Client</a:t>
            </a:r>
          </a:p>
        </p:txBody>
      </p:sp>
      <p:sp>
        <p:nvSpPr>
          <p:cNvPr id="110615" name="Oval 1055"/>
          <p:cNvSpPr>
            <a:spLocks noChangeArrowheads="1"/>
          </p:cNvSpPr>
          <p:nvPr/>
        </p:nvSpPr>
        <p:spPr bwMode="auto">
          <a:xfrm>
            <a:off x="6734175" y="2447925"/>
            <a:ext cx="381000" cy="76200"/>
          </a:xfrm>
          <a:prstGeom prst="ellipse">
            <a:avLst/>
          </a:prstGeom>
          <a:solidFill>
            <a:schemeClr val="bg1"/>
          </a:solidFill>
          <a:ln w="12700">
            <a:noFill/>
            <a:round/>
            <a:headEnd/>
            <a:tailEnd/>
          </a:ln>
        </p:spPr>
        <p:txBody>
          <a:bodyPr lIns="90000" tIns="46800" rIns="90000" bIns="46800" anchor="ctr">
            <a:spAutoFit/>
          </a:bodyPr>
          <a:lstStyle/>
          <a:p>
            <a:endParaRPr lang="en-US"/>
          </a:p>
        </p:txBody>
      </p:sp>
      <p:sp>
        <p:nvSpPr>
          <p:cNvPr id="110616" name="AutoShape 1056"/>
          <p:cNvSpPr>
            <a:spLocks noChangeArrowheads="1"/>
          </p:cNvSpPr>
          <p:nvPr/>
        </p:nvSpPr>
        <p:spPr bwMode="auto">
          <a:xfrm>
            <a:off x="6683375" y="1635125"/>
            <a:ext cx="457200" cy="838200"/>
          </a:xfrm>
          <a:prstGeom prst="upDownArrow">
            <a:avLst>
              <a:gd name="adj1" fmla="val 38889"/>
              <a:gd name="adj2" fmla="val 25692"/>
            </a:avLst>
          </a:prstGeom>
          <a:solidFill>
            <a:schemeClr val="hlink"/>
          </a:solidFill>
          <a:ln w="9525">
            <a:miter lim="800000"/>
            <a:headEnd/>
            <a:tailEnd/>
          </a:ln>
          <a:scene3d>
            <a:camera prst="legacyObliqueTopRight"/>
            <a:lightRig rig="legacyFlat3" dir="b"/>
          </a:scene3d>
          <a:sp3d extrusionH="328600" prstMaterial="legacyMatte">
            <a:bevelT w="13500" h="13500" prst="angle"/>
            <a:bevelB w="13500" h="13500" prst="angle"/>
            <a:extrusionClr>
              <a:schemeClr val="hlink"/>
            </a:extrusionClr>
          </a:sp3d>
        </p:spPr>
        <p:txBody>
          <a:bodyPr lIns="90000" tIns="46800" rIns="90000" bIns="46800" anchor="ctr">
            <a:spAutoFit/>
            <a:flatTx/>
          </a:bodyPr>
          <a:lstStyle/>
          <a:p>
            <a:endParaRPr lang="en-US"/>
          </a:p>
        </p:txBody>
      </p:sp>
      <p:sp>
        <p:nvSpPr>
          <p:cNvPr id="110617" name="AutoShape 1057"/>
          <p:cNvSpPr>
            <a:spLocks noChangeArrowheads="1"/>
          </p:cNvSpPr>
          <p:nvPr/>
        </p:nvSpPr>
        <p:spPr bwMode="auto">
          <a:xfrm>
            <a:off x="6353175" y="1152525"/>
            <a:ext cx="1123950" cy="431800"/>
          </a:xfrm>
          <a:prstGeom prst="roundRect">
            <a:avLst>
              <a:gd name="adj" fmla="val 16667"/>
            </a:avLst>
          </a:prstGeom>
          <a:solidFill>
            <a:schemeClr val="accent1"/>
          </a:solidFill>
          <a:ln w="9525">
            <a:round/>
            <a:headEnd/>
            <a:tailEnd/>
          </a:ln>
          <a:scene3d>
            <a:camera prst="legacyObliqueTopRight"/>
            <a:lightRig rig="legacyFlat3" dir="b"/>
          </a:scene3d>
          <a:sp3d extrusionH="430200" prstMaterial="legacyMatte">
            <a:bevelT w="13500" h="13500" prst="angle"/>
            <a:bevelB w="13500" h="13500" prst="angle"/>
            <a:extrusionClr>
              <a:schemeClr val="accent1"/>
            </a:extrusionClr>
          </a:sp3d>
        </p:spPr>
        <p:txBody>
          <a:bodyPr lIns="90000" tIns="46800" rIns="90000" bIns="46800" anchor="ctr">
            <a:spAutoFit/>
            <a:flatTx/>
          </a:bodyPr>
          <a:lstStyle/>
          <a:p>
            <a:pPr algn="ctr"/>
            <a:r>
              <a:rPr lang="en-US" sz="2000" b="1" u="none">
                <a:solidFill>
                  <a:srgbClr val="FFFFFF"/>
                </a:solidFill>
              </a:rPr>
              <a:t>Client</a:t>
            </a:r>
          </a:p>
        </p:txBody>
      </p:sp>
      <p:sp>
        <p:nvSpPr>
          <p:cNvPr id="110618" name="Rectangle 1064"/>
          <p:cNvSpPr>
            <a:spLocks noGrp="1" noChangeArrowheads="1"/>
          </p:cNvSpPr>
          <p:nvPr>
            <p:ph type="title"/>
          </p:nvPr>
        </p:nvSpPr>
        <p:spPr>
          <a:xfrm>
            <a:off x="9525" y="-38100"/>
            <a:ext cx="9134475" cy="914400"/>
          </a:xfrm>
        </p:spPr>
        <p:txBody>
          <a:bodyPr/>
          <a:lstStyle/>
          <a:p>
            <a:r>
              <a:rPr lang="en-US" smtClean="0"/>
              <a:t>Extending Components Transparently</a:t>
            </a:r>
          </a:p>
        </p:txBody>
      </p:sp>
    </p:spTree>
  </p:cSld>
  <p:clrMapOvr>
    <a:masterClrMapping/>
  </p:clrMapOvr>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Slide Number Placeholder 3"/>
          <p:cNvSpPr>
            <a:spLocks noGrp="1"/>
          </p:cNvSpPr>
          <p:nvPr>
            <p:ph type="sldNum" sz="quarter" idx="10"/>
          </p:nvPr>
        </p:nvSpPr>
        <p:spPr>
          <a:noFill/>
        </p:spPr>
        <p:txBody>
          <a:bodyPr/>
          <a:lstStyle/>
          <a:p>
            <a:fld id="{BDED3AD5-4029-4664-B4F9-84F5BFF0CB3F}" type="slidenum">
              <a:rPr lang="en-US" smtClean="0">
                <a:latin typeface="Arial" pitchFamily="34" charset="0"/>
              </a:rPr>
              <a:pPr/>
              <a:t>104</a:t>
            </a:fld>
            <a:endParaRPr lang="en-US" smtClean="0">
              <a:latin typeface="Arial" pitchFamily="34" charset="0"/>
            </a:endParaRPr>
          </a:p>
        </p:txBody>
      </p:sp>
      <p:sp>
        <p:nvSpPr>
          <p:cNvPr id="111619" name="Rectangle 2"/>
          <p:cNvSpPr>
            <a:spLocks noGrp="1" noChangeArrowheads="1"/>
          </p:cNvSpPr>
          <p:nvPr>
            <p:ph type="title"/>
          </p:nvPr>
        </p:nvSpPr>
        <p:spPr>
          <a:xfrm>
            <a:off x="47625" y="-38100"/>
            <a:ext cx="9067800" cy="914400"/>
          </a:xfrm>
        </p:spPr>
        <p:txBody>
          <a:bodyPr/>
          <a:lstStyle/>
          <a:p>
            <a:r>
              <a:rPr lang="de-DE" sz="3200" smtClean="0"/>
              <a:t>Extending Components Transparently </a:t>
            </a:r>
            <a:r>
              <a:rPr lang="de-DE" sz="2800" smtClean="0"/>
              <a:t>(cont‘d)</a:t>
            </a:r>
            <a:endParaRPr lang="en-US" sz="2800" smtClean="0"/>
          </a:p>
        </p:txBody>
      </p:sp>
      <p:sp>
        <p:nvSpPr>
          <p:cNvPr id="111620" name="Rectangle 3"/>
          <p:cNvSpPr>
            <a:spLocks noGrp="1" noChangeArrowheads="1"/>
          </p:cNvSpPr>
          <p:nvPr>
            <p:ph type="body" idx="1"/>
          </p:nvPr>
        </p:nvSpPr>
        <p:spPr>
          <a:xfrm>
            <a:off x="25400" y="806450"/>
            <a:ext cx="4883150" cy="2606675"/>
          </a:xfrm>
        </p:spPr>
        <p:txBody>
          <a:bodyPr/>
          <a:lstStyle/>
          <a:p>
            <a:pPr marL="114300" indent="-114300">
              <a:lnSpc>
                <a:spcPct val="95000"/>
              </a:lnSpc>
              <a:spcBef>
                <a:spcPct val="0"/>
              </a:spcBef>
              <a:buClr>
                <a:schemeClr val="tx1"/>
              </a:buClr>
              <a:buFontTx/>
              <a:buNone/>
            </a:pPr>
            <a:r>
              <a:rPr lang="de-DE" sz="2000" smtClean="0">
                <a:solidFill>
                  <a:schemeClr val="tx1"/>
                </a:solidFill>
              </a:rPr>
              <a:t>Problem</a:t>
            </a:r>
          </a:p>
          <a:p>
            <a:pPr marL="114300" indent="-114300">
              <a:lnSpc>
                <a:spcPct val="95000"/>
              </a:lnSpc>
              <a:spcBef>
                <a:spcPct val="0"/>
              </a:spcBef>
              <a:buClr>
                <a:schemeClr val="tx1"/>
              </a:buClr>
              <a:buFontTx/>
              <a:buChar char="•"/>
            </a:pPr>
            <a:r>
              <a:rPr lang="de-DE" sz="2000" b="0" smtClean="0">
                <a:solidFill>
                  <a:schemeClr val="tx1"/>
                </a:solidFill>
              </a:rPr>
              <a:t>Developers should be able to specify </a:t>
            </a:r>
            <a:r>
              <a:rPr lang="de-DE" sz="2000" b="0" i="1" smtClean="0">
                <a:solidFill>
                  <a:schemeClr val="tx1"/>
                </a:solidFill>
              </a:rPr>
              <a:t>declaratively</a:t>
            </a:r>
            <a:r>
              <a:rPr lang="de-DE" sz="2000" b="0" smtClean="0">
                <a:solidFill>
                  <a:schemeClr val="tx1"/>
                </a:solidFill>
              </a:rPr>
              <a:t> what type of execution environment components need</a:t>
            </a:r>
          </a:p>
          <a:p>
            <a:pPr marL="342900" lvl="1" indent="-114300">
              <a:lnSpc>
                <a:spcPct val="95000"/>
              </a:lnSpc>
              <a:spcBef>
                <a:spcPct val="0"/>
              </a:spcBef>
              <a:buClr>
                <a:schemeClr val="tx1"/>
              </a:buClr>
              <a:buFontTx/>
              <a:buChar char="•"/>
            </a:pPr>
            <a:r>
              <a:rPr lang="de-DE" sz="1800" smtClean="0">
                <a:solidFill>
                  <a:schemeClr val="tx1"/>
                </a:solidFill>
              </a:rPr>
              <a:t>e.g., in configuration files or databases</a:t>
            </a:r>
          </a:p>
          <a:p>
            <a:pPr marL="114300" indent="-114300">
              <a:lnSpc>
                <a:spcPct val="95000"/>
              </a:lnSpc>
              <a:spcBef>
                <a:spcPct val="0"/>
              </a:spcBef>
              <a:buClr>
                <a:schemeClr val="tx1"/>
              </a:buClr>
              <a:buFontTx/>
              <a:buChar char="•"/>
            </a:pPr>
            <a:r>
              <a:rPr lang="de-DE" sz="2000" b="0" smtClean="0">
                <a:solidFill>
                  <a:schemeClr val="tx1"/>
                </a:solidFill>
              </a:rPr>
              <a:t>Containers must be able to </a:t>
            </a:r>
            <a:r>
              <a:rPr lang="de-DE" sz="2000" b="0" i="1" smtClean="0">
                <a:solidFill>
                  <a:schemeClr val="tx1"/>
                </a:solidFill>
              </a:rPr>
              <a:t>transparently</a:t>
            </a:r>
            <a:r>
              <a:rPr lang="de-DE" sz="2000" b="0" smtClean="0">
                <a:solidFill>
                  <a:schemeClr val="tx1"/>
                </a:solidFill>
              </a:rPr>
              <a:t> provide the right execution environment</a:t>
            </a:r>
          </a:p>
          <a:p>
            <a:pPr marL="342900" lvl="1" indent="-114300">
              <a:lnSpc>
                <a:spcPct val="95000"/>
              </a:lnSpc>
              <a:spcBef>
                <a:spcPct val="0"/>
              </a:spcBef>
              <a:buClr>
                <a:schemeClr val="tx1"/>
              </a:buClr>
              <a:buFontTx/>
              <a:buChar char="•"/>
            </a:pPr>
            <a:r>
              <a:rPr lang="de-DE" sz="1800" i="1" smtClean="0">
                <a:solidFill>
                  <a:schemeClr val="tx1"/>
                </a:solidFill>
              </a:rPr>
              <a:t>e.g.,</a:t>
            </a:r>
            <a:r>
              <a:rPr lang="de-DE" sz="1800" smtClean="0">
                <a:solidFill>
                  <a:schemeClr val="tx1"/>
                </a:solidFill>
              </a:rPr>
              <a:t> by creating a new transaction or new servant when required</a:t>
            </a:r>
            <a:endParaRPr lang="en-US" sz="1800" smtClean="0">
              <a:solidFill>
                <a:schemeClr val="tx1"/>
              </a:solidFill>
            </a:endParaRPr>
          </a:p>
        </p:txBody>
      </p:sp>
      <p:sp>
        <p:nvSpPr>
          <p:cNvPr id="1514500" name="Rectangle 4"/>
          <p:cNvSpPr>
            <a:spLocks noChangeArrowheads="1"/>
          </p:cNvSpPr>
          <p:nvPr/>
        </p:nvSpPr>
        <p:spPr bwMode="auto">
          <a:xfrm>
            <a:off x="4391025" y="3411538"/>
            <a:ext cx="4800600" cy="3201987"/>
          </a:xfrm>
          <a:prstGeom prst="rect">
            <a:avLst/>
          </a:prstGeom>
          <a:noFill/>
          <a:ln w="9525">
            <a:noFill/>
            <a:miter lim="800000"/>
            <a:headEnd/>
            <a:tailEnd/>
          </a:ln>
        </p:spPr>
        <p:txBody>
          <a:bodyPr lIns="92075" tIns="46038" rIns="92075" bIns="46038"/>
          <a:lstStyle/>
          <a:p>
            <a:pPr marL="114300" indent="-114300" defTabSz="762000">
              <a:spcBef>
                <a:spcPct val="10000"/>
              </a:spcBef>
              <a:buFontTx/>
              <a:buChar char="•"/>
            </a:pPr>
            <a:r>
              <a:rPr lang="de-DE" i="1" u="none"/>
              <a:t>Framework</a:t>
            </a:r>
            <a:r>
              <a:rPr lang="en-US" u="none"/>
              <a:t> represents the </a:t>
            </a:r>
            <a:r>
              <a:rPr lang="de-DE" u="none"/>
              <a:t>concrete framework</a:t>
            </a:r>
            <a:r>
              <a:rPr lang="en-US" u="none"/>
              <a:t> to which we attach interceptors</a:t>
            </a:r>
          </a:p>
          <a:p>
            <a:pPr marL="114300" indent="-114300" defTabSz="762000">
              <a:spcBef>
                <a:spcPct val="10000"/>
              </a:spcBef>
              <a:buFontTx/>
              <a:buChar char="•"/>
            </a:pPr>
            <a:r>
              <a:rPr lang="en-US" i="1" u="none"/>
              <a:t>Concrete Interceptors</a:t>
            </a:r>
            <a:r>
              <a:rPr lang="en-US" u="none"/>
              <a:t> implement the  event handler for the system-specific events they have subscribed for</a:t>
            </a:r>
          </a:p>
          <a:p>
            <a:pPr marL="114300" indent="-114300" defTabSz="762000">
              <a:spcBef>
                <a:spcPct val="10000"/>
              </a:spcBef>
              <a:buFontTx/>
              <a:buChar char="•"/>
            </a:pPr>
            <a:r>
              <a:rPr lang="de-DE" i="1" u="none"/>
              <a:t>Context</a:t>
            </a:r>
            <a:r>
              <a:rPr lang="en-US" u="none"/>
              <a:t> contains information about the event &amp; allows modification of system behavior after interceptor completion</a:t>
            </a:r>
          </a:p>
          <a:p>
            <a:pPr marL="114300" indent="-114300" defTabSz="762000">
              <a:spcBef>
                <a:spcPct val="10000"/>
              </a:spcBef>
              <a:buFontTx/>
              <a:buChar char="•"/>
            </a:pPr>
            <a:r>
              <a:rPr lang="en-US" u="none"/>
              <a:t>The </a:t>
            </a:r>
            <a:r>
              <a:rPr lang="de-DE" i="1" u="none"/>
              <a:t>Dispatcher</a:t>
            </a:r>
            <a:r>
              <a:rPr lang="en-US" u="none"/>
              <a:t> allows applications to register &amp; remove interceptors with the </a:t>
            </a:r>
            <a:r>
              <a:rPr lang="de-DE" u="none"/>
              <a:t>framework &amp; to delegate events to interceptors</a:t>
            </a:r>
            <a:endParaRPr lang="en-US" u="none"/>
          </a:p>
        </p:txBody>
      </p:sp>
      <p:grpSp>
        <p:nvGrpSpPr>
          <p:cNvPr id="2" name="Group 32"/>
          <p:cNvGrpSpPr>
            <a:grpSpLocks/>
          </p:cNvGrpSpPr>
          <p:nvPr/>
        </p:nvGrpSpPr>
        <p:grpSpPr bwMode="auto">
          <a:xfrm>
            <a:off x="31750" y="3444875"/>
            <a:ext cx="4283075" cy="3387725"/>
            <a:chOff x="68" y="2470"/>
            <a:chExt cx="2410" cy="1822"/>
          </a:xfrm>
        </p:grpSpPr>
        <p:sp>
          <p:nvSpPr>
            <p:cNvPr id="111624" name="Rectangle 10"/>
            <p:cNvSpPr>
              <a:spLocks noChangeArrowheads="1"/>
            </p:cNvSpPr>
            <p:nvPr/>
          </p:nvSpPr>
          <p:spPr bwMode="auto">
            <a:xfrm>
              <a:off x="224" y="2546"/>
              <a:ext cx="768" cy="192"/>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de-DE" sz="1600" b="1" u="none"/>
                <a:t>Context</a:t>
              </a:r>
              <a:endParaRPr lang="en-US" sz="1600" u="none"/>
            </a:p>
          </p:txBody>
        </p:sp>
        <p:sp>
          <p:nvSpPr>
            <p:cNvPr id="111625" name="Line 11"/>
            <p:cNvSpPr>
              <a:spLocks noChangeShapeType="1"/>
            </p:cNvSpPr>
            <p:nvPr/>
          </p:nvSpPr>
          <p:spPr bwMode="auto">
            <a:xfrm>
              <a:off x="998" y="2642"/>
              <a:ext cx="468" cy="0"/>
            </a:xfrm>
            <a:prstGeom prst="line">
              <a:avLst/>
            </a:prstGeom>
            <a:noFill/>
            <a:ln w="9525">
              <a:solidFill>
                <a:schemeClr val="tx1"/>
              </a:solidFill>
              <a:round/>
              <a:headEnd type="triangle" w="med" len="med"/>
              <a:tailEnd/>
            </a:ln>
          </p:spPr>
          <p:txBody>
            <a:bodyPr wrap="none" anchor="ctr"/>
            <a:lstStyle/>
            <a:p>
              <a:endParaRPr lang="en-US"/>
            </a:p>
          </p:txBody>
        </p:sp>
        <p:sp>
          <p:nvSpPr>
            <p:cNvPr id="111626" name="Rectangle 12"/>
            <p:cNvSpPr>
              <a:spLocks noChangeArrowheads="1"/>
            </p:cNvSpPr>
            <p:nvPr/>
          </p:nvSpPr>
          <p:spPr bwMode="auto">
            <a:xfrm>
              <a:off x="68" y="3860"/>
              <a:ext cx="1156" cy="22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600" b="1" u="none"/>
                <a:t>ConcreteInterceptor</a:t>
              </a:r>
              <a:endParaRPr lang="en-US" sz="1600" u="none"/>
            </a:p>
          </p:txBody>
        </p:sp>
        <p:sp>
          <p:nvSpPr>
            <p:cNvPr id="111627" name="Rectangle 13"/>
            <p:cNvSpPr>
              <a:spLocks noChangeArrowheads="1"/>
            </p:cNvSpPr>
            <p:nvPr/>
          </p:nvSpPr>
          <p:spPr bwMode="auto">
            <a:xfrm>
              <a:off x="68" y="4084"/>
              <a:ext cx="1156" cy="194"/>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en-US" sz="1400" u="none"/>
                <a:t>handle_event</a:t>
              </a:r>
            </a:p>
          </p:txBody>
        </p:sp>
        <p:sp>
          <p:nvSpPr>
            <p:cNvPr id="111628" name="Text Box 14"/>
            <p:cNvSpPr txBox="1">
              <a:spLocks noChangeArrowheads="1"/>
            </p:cNvSpPr>
            <p:nvPr/>
          </p:nvSpPr>
          <p:spPr bwMode="auto">
            <a:xfrm>
              <a:off x="1195" y="3971"/>
              <a:ext cx="143" cy="164"/>
            </a:xfrm>
            <a:prstGeom prst="rect">
              <a:avLst/>
            </a:prstGeom>
            <a:noFill/>
            <a:ln w="9525">
              <a:noFill/>
              <a:miter lim="800000"/>
              <a:headEnd/>
              <a:tailEnd/>
            </a:ln>
          </p:spPr>
          <p:txBody>
            <a:bodyPr wrap="none">
              <a:spAutoFit/>
            </a:bodyPr>
            <a:lstStyle/>
            <a:p>
              <a:pPr algn="ctr" defTabSz="762000"/>
              <a:r>
                <a:rPr lang="en-US" sz="1400" u="none"/>
                <a:t>*</a:t>
              </a:r>
              <a:endParaRPr lang="en-US" u="none"/>
            </a:p>
          </p:txBody>
        </p:sp>
        <p:sp>
          <p:nvSpPr>
            <p:cNvPr id="111629" name="Line 15"/>
            <p:cNvSpPr>
              <a:spLocks noChangeShapeType="1"/>
            </p:cNvSpPr>
            <p:nvPr/>
          </p:nvSpPr>
          <p:spPr bwMode="auto">
            <a:xfrm flipH="1">
              <a:off x="1230" y="4106"/>
              <a:ext cx="288" cy="0"/>
            </a:xfrm>
            <a:prstGeom prst="line">
              <a:avLst/>
            </a:prstGeom>
            <a:noFill/>
            <a:ln w="9525">
              <a:solidFill>
                <a:schemeClr val="tx1"/>
              </a:solidFill>
              <a:prstDash val="dash"/>
              <a:round/>
              <a:headEnd type="none" w="sm" len="sm"/>
              <a:tailEnd type="none" w="sm" len="sm"/>
            </a:ln>
          </p:spPr>
          <p:txBody>
            <a:bodyPr wrap="none" anchor="ctr"/>
            <a:lstStyle/>
            <a:p>
              <a:endParaRPr lang="en-US"/>
            </a:p>
          </p:txBody>
        </p:sp>
        <p:sp>
          <p:nvSpPr>
            <p:cNvPr id="111630" name="Line 16"/>
            <p:cNvSpPr>
              <a:spLocks noChangeShapeType="1"/>
            </p:cNvSpPr>
            <p:nvPr/>
          </p:nvSpPr>
          <p:spPr bwMode="auto">
            <a:xfrm flipV="1">
              <a:off x="2238" y="3218"/>
              <a:ext cx="0" cy="648"/>
            </a:xfrm>
            <a:prstGeom prst="line">
              <a:avLst/>
            </a:prstGeom>
            <a:noFill/>
            <a:ln w="9525">
              <a:solidFill>
                <a:schemeClr val="tx1"/>
              </a:solidFill>
              <a:round/>
              <a:headEnd type="none" w="sm" len="sm"/>
              <a:tailEnd type="triangle" w="sm" len="sm"/>
            </a:ln>
          </p:spPr>
          <p:txBody>
            <a:bodyPr wrap="none" anchor="ctr"/>
            <a:lstStyle/>
            <a:p>
              <a:endParaRPr lang="en-US"/>
            </a:p>
          </p:txBody>
        </p:sp>
        <p:sp>
          <p:nvSpPr>
            <p:cNvPr id="111631" name="Line 17"/>
            <p:cNvSpPr>
              <a:spLocks noChangeShapeType="1"/>
            </p:cNvSpPr>
            <p:nvPr/>
          </p:nvSpPr>
          <p:spPr bwMode="auto">
            <a:xfrm>
              <a:off x="1518" y="2810"/>
              <a:ext cx="0" cy="1104"/>
            </a:xfrm>
            <a:prstGeom prst="line">
              <a:avLst/>
            </a:prstGeom>
            <a:noFill/>
            <a:ln w="9525">
              <a:solidFill>
                <a:schemeClr val="tx1"/>
              </a:solidFill>
              <a:round/>
              <a:headEnd type="none" w="sm" len="sm"/>
              <a:tailEnd type="none" w="sm" len="sm"/>
            </a:ln>
          </p:spPr>
          <p:txBody>
            <a:bodyPr wrap="none" anchor="ctr"/>
            <a:lstStyle/>
            <a:p>
              <a:endParaRPr lang="en-US"/>
            </a:p>
          </p:txBody>
        </p:sp>
        <p:sp>
          <p:nvSpPr>
            <p:cNvPr id="1514514" name="Text Box 18"/>
            <p:cNvSpPr txBox="1">
              <a:spLocks noChangeArrowheads="1"/>
            </p:cNvSpPr>
            <p:nvPr/>
          </p:nvSpPr>
          <p:spPr bwMode="auto">
            <a:xfrm>
              <a:off x="1470" y="3516"/>
              <a:ext cx="464" cy="164"/>
            </a:xfrm>
            <a:prstGeom prst="rect">
              <a:avLst/>
            </a:prstGeom>
            <a:noFill/>
            <a:ln w="12700">
              <a:noFill/>
              <a:miter lim="800000"/>
              <a:headEnd type="none" w="sm" len="sm"/>
              <a:tailEnd type="none" w="sm" len="sm"/>
            </a:ln>
            <a:effectLst/>
          </p:spPr>
          <p:txBody>
            <a:bodyPr wrap="none">
              <a:spAutoFit/>
            </a:bodyPr>
            <a:lstStyle/>
            <a:p>
              <a:pPr eaLnBrk="1" hangingPunct="1">
                <a:defRPr/>
              </a:pPr>
              <a:r>
                <a:rPr lang="de-DE" sz="1400" u="none">
                  <a:effectLst>
                    <a:outerShdw blurRad="38100" dist="38100" dir="2700000" algn="tl">
                      <a:srgbClr val="C0C0C0"/>
                    </a:outerShdw>
                  </a:effectLst>
                  <a:latin typeface="Arial" charset="0"/>
                </a:rPr>
                <a:t>callback</a:t>
              </a:r>
              <a:endParaRPr lang="de-DE" sz="2800" u="none">
                <a:effectLst>
                  <a:outerShdw blurRad="38100" dist="38100" dir="2700000" algn="tl">
                    <a:srgbClr val="C0C0C0"/>
                  </a:outerShdw>
                </a:effectLst>
                <a:latin typeface="Arial" charset="0"/>
              </a:endParaRPr>
            </a:p>
          </p:txBody>
        </p:sp>
        <p:sp>
          <p:nvSpPr>
            <p:cNvPr id="111633" name="AutoShape 19"/>
            <p:cNvSpPr>
              <a:spLocks noChangeArrowheads="1"/>
            </p:cNvSpPr>
            <p:nvPr/>
          </p:nvSpPr>
          <p:spPr bwMode="auto">
            <a:xfrm>
              <a:off x="676" y="3414"/>
              <a:ext cx="144" cy="144"/>
            </a:xfrm>
            <a:prstGeom prst="triangle">
              <a:avLst>
                <a:gd name="adj" fmla="val 50000"/>
              </a:avLst>
            </a:prstGeom>
            <a:solidFill>
              <a:schemeClr val="bg1"/>
            </a:solidFill>
            <a:ln w="12700">
              <a:solidFill>
                <a:schemeClr val="tx1"/>
              </a:solidFill>
              <a:miter lim="800000"/>
              <a:headEnd type="none" w="sm" len="sm"/>
              <a:tailEnd type="none" w="sm" len="sm"/>
            </a:ln>
          </p:spPr>
          <p:txBody>
            <a:bodyPr wrap="none" anchor="ctr"/>
            <a:lstStyle/>
            <a:p>
              <a:endParaRPr lang="en-US"/>
            </a:p>
          </p:txBody>
        </p:sp>
        <p:sp>
          <p:nvSpPr>
            <p:cNvPr id="111634" name="Line 20"/>
            <p:cNvSpPr>
              <a:spLocks noChangeShapeType="1"/>
            </p:cNvSpPr>
            <p:nvPr/>
          </p:nvSpPr>
          <p:spPr bwMode="auto">
            <a:xfrm>
              <a:off x="749" y="3558"/>
              <a:ext cx="0" cy="288"/>
            </a:xfrm>
            <a:prstGeom prst="line">
              <a:avLst/>
            </a:prstGeom>
            <a:noFill/>
            <a:ln w="9525">
              <a:solidFill>
                <a:schemeClr val="tx1"/>
              </a:solidFill>
              <a:round/>
              <a:headEnd type="none" w="sm" len="sm"/>
              <a:tailEnd type="none" w="sm" len="sm"/>
            </a:ln>
          </p:spPr>
          <p:txBody>
            <a:bodyPr wrap="none" anchor="ctr"/>
            <a:lstStyle/>
            <a:p>
              <a:endParaRPr lang="en-US"/>
            </a:p>
          </p:txBody>
        </p:sp>
        <p:sp>
          <p:nvSpPr>
            <p:cNvPr id="111635" name="Line 21"/>
            <p:cNvSpPr>
              <a:spLocks noChangeShapeType="1"/>
            </p:cNvSpPr>
            <p:nvPr/>
          </p:nvSpPr>
          <p:spPr bwMode="auto">
            <a:xfrm flipV="1">
              <a:off x="734" y="2738"/>
              <a:ext cx="0" cy="672"/>
            </a:xfrm>
            <a:prstGeom prst="line">
              <a:avLst/>
            </a:prstGeom>
            <a:noFill/>
            <a:ln w="6350">
              <a:solidFill>
                <a:schemeClr val="tx1"/>
              </a:solidFill>
              <a:prstDash val="dash"/>
              <a:round/>
              <a:headEnd type="none" w="sm" len="sm"/>
              <a:tailEnd type="triangle" w="med" len="med"/>
            </a:ln>
          </p:spPr>
          <p:txBody>
            <a:bodyPr wrap="none" anchor="ctr"/>
            <a:lstStyle/>
            <a:p>
              <a:endParaRPr lang="en-US"/>
            </a:p>
          </p:txBody>
        </p:sp>
        <p:sp>
          <p:nvSpPr>
            <p:cNvPr id="1514518" name="Text Box 22"/>
            <p:cNvSpPr txBox="1">
              <a:spLocks noChangeArrowheads="1"/>
            </p:cNvSpPr>
            <p:nvPr/>
          </p:nvSpPr>
          <p:spPr bwMode="auto">
            <a:xfrm>
              <a:off x="1032" y="2470"/>
              <a:ext cx="431" cy="164"/>
            </a:xfrm>
            <a:prstGeom prst="rect">
              <a:avLst/>
            </a:prstGeom>
            <a:noFill/>
            <a:ln w="12700">
              <a:noFill/>
              <a:miter lim="800000"/>
              <a:headEnd type="none" w="sm" len="sm"/>
              <a:tailEnd type="none" w="sm" len="sm"/>
            </a:ln>
            <a:effectLst/>
          </p:spPr>
          <p:txBody>
            <a:bodyPr wrap="none">
              <a:spAutoFit/>
            </a:bodyPr>
            <a:lstStyle/>
            <a:p>
              <a:pPr eaLnBrk="1" hangingPunct="1">
                <a:defRPr/>
              </a:pPr>
              <a:r>
                <a:rPr lang="de-DE" sz="1400" u="none">
                  <a:effectLst>
                    <a:outerShdw blurRad="38100" dist="38100" dir="2700000" algn="tl">
                      <a:srgbClr val="C0C0C0"/>
                    </a:outerShdw>
                  </a:effectLst>
                  <a:latin typeface="Arial" charset="0"/>
                </a:rPr>
                <a:t>provide</a:t>
              </a:r>
              <a:endParaRPr lang="de-DE" sz="2800" u="none">
                <a:effectLst>
                  <a:outerShdw blurRad="38100" dist="38100" dir="2700000" algn="tl">
                    <a:srgbClr val="C0C0C0"/>
                  </a:outerShdw>
                </a:effectLst>
                <a:latin typeface="Arial" charset="0"/>
              </a:endParaRPr>
            </a:p>
          </p:txBody>
        </p:sp>
        <p:sp>
          <p:nvSpPr>
            <p:cNvPr id="111637" name="Rectangle 23"/>
            <p:cNvSpPr>
              <a:spLocks noChangeArrowheads="1"/>
            </p:cNvSpPr>
            <p:nvPr/>
          </p:nvSpPr>
          <p:spPr bwMode="auto">
            <a:xfrm>
              <a:off x="1566" y="3874"/>
              <a:ext cx="912" cy="22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de-DE" sz="1600" b="1" u="none"/>
                <a:t>Dispatcher</a:t>
              </a:r>
              <a:endParaRPr lang="en-US" sz="1600" u="none"/>
            </a:p>
          </p:txBody>
        </p:sp>
        <p:sp>
          <p:nvSpPr>
            <p:cNvPr id="111638" name="Rectangle 24"/>
            <p:cNvSpPr>
              <a:spLocks noChangeArrowheads="1"/>
            </p:cNvSpPr>
            <p:nvPr/>
          </p:nvSpPr>
          <p:spPr bwMode="auto">
            <a:xfrm>
              <a:off x="1566" y="4098"/>
              <a:ext cx="912" cy="194"/>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endParaRPr lang="en-US" sz="1400" u="none"/>
            </a:p>
          </p:txBody>
        </p:sp>
        <p:sp>
          <p:nvSpPr>
            <p:cNvPr id="111639" name="Line 25"/>
            <p:cNvSpPr>
              <a:spLocks noChangeShapeType="1"/>
            </p:cNvSpPr>
            <p:nvPr/>
          </p:nvSpPr>
          <p:spPr bwMode="auto">
            <a:xfrm flipH="1">
              <a:off x="1230" y="3909"/>
              <a:ext cx="288" cy="0"/>
            </a:xfrm>
            <a:prstGeom prst="line">
              <a:avLst/>
            </a:prstGeom>
            <a:noFill/>
            <a:ln w="9525">
              <a:solidFill>
                <a:schemeClr val="tx1"/>
              </a:solidFill>
              <a:round/>
              <a:headEnd type="none" w="sm" len="sm"/>
              <a:tailEnd type="triangle" w="med" len="med"/>
            </a:ln>
          </p:spPr>
          <p:txBody>
            <a:bodyPr wrap="none" anchor="ctr"/>
            <a:lstStyle/>
            <a:p>
              <a:endParaRPr lang="en-US"/>
            </a:p>
          </p:txBody>
        </p:sp>
        <p:sp>
          <p:nvSpPr>
            <p:cNvPr id="111640" name="AutoShape 26"/>
            <p:cNvSpPr>
              <a:spLocks noChangeArrowheads="1"/>
            </p:cNvSpPr>
            <p:nvPr/>
          </p:nvSpPr>
          <p:spPr bwMode="auto">
            <a:xfrm rot="5192504">
              <a:off x="1446" y="4034"/>
              <a:ext cx="96" cy="144"/>
            </a:xfrm>
            <a:prstGeom prst="flowChartDecision">
              <a:avLst/>
            </a:prstGeom>
            <a:solidFill>
              <a:schemeClr val="bg1"/>
            </a:solidFill>
            <a:ln w="12700">
              <a:solidFill>
                <a:schemeClr val="tx1"/>
              </a:solidFill>
              <a:miter lim="800000"/>
              <a:headEnd type="none" w="sm" len="sm"/>
              <a:tailEnd type="none" w="sm" len="sm"/>
            </a:ln>
          </p:spPr>
          <p:txBody>
            <a:bodyPr wrap="none" anchor="ctr"/>
            <a:lstStyle/>
            <a:p>
              <a:endParaRPr lang="en-US"/>
            </a:p>
          </p:txBody>
        </p:sp>
        <p:sp>
          <p:nvSpPr>
            <p:cNvPr id="1514523" name="Text Box 27"/>
            <p:cNvSpPr txBox="1">
              <a:spLocks noChangeArrowheads="1"/>
            </p:cNvSpPr>
            <p:nvPr/>
          </p:nvSpPr>
          <p:spPr bwMode="auto">
            <a:xfrm>
              <a:off x="1876" y="3679"/>
              <a:ext cx="375" cy="164"/>
            </a:xfrm>
            <a:prstGeom prst="rect">
              <a:avLst/>
            </a:prstGeom>
            <a:noFill/>
            <a:ln w="12700">
              <a:noFill/>
              <a:miter lim="800000"/>
              <a:headEnd type="none" w="sm" len="sm"/>
              <a:tailEnd type="none" w="sm" len="sm"/>
            </a:ln>
            <a:effectLst/>
          </p:spPr>
          <p:txBody>
            <a:bodyPr wrap="none">
              <a:spAutoFit/>
            </a:bodyPr>
            <a:lstStyle/>
            <a:p>
              <a:pPr eaLnBrk="1" hangingPunct="1">
                <a:defRPr/>
              </a:pPr>
              <a:r>
                <a:rPr lang="de-DE" sz="1400" u="none">
                  <a:effectLst>
                    <a:outerShdw blurRad="38100" dist="38100" dir="2700000" algn="tl">
                      <a:srgbClr val="C0C0C0"/>
                    </a:outerShdw>
                  </a:effectLst>
                  <a:latin typeface="Arial" charset="0"/>
                </a:rPr>
                <a:t>attach</a:t>
              </a:r>
              <a:endParaRPr lang="de-DE" sz="2800" u="none">
                <a:effectLst>
                  <a:outerShdw blurRad="38100" dist="38100" dir="2700000" algn="tl">
                    <a:srgbClr val="C0C0C0"/>
                  </a:outerShdw>
                </a:effectLst>
                <a:latin typeface="Arial" charset="0"/>
              </a:endParaRPr>
            </a:p>
          </p:txBody>
        </p:sp>
        <p:grpSp>
          <p:nvGrpSpPr>
            <p:cNvPr id="111642" name="Group 5"/>
            <p:cNvGrpSpPr>
              <a:grpSpLocks/>
            </p:cNvGrpSpPr>
            <p:nvPr/>
          </p:nvGrpSpPr>
          <p:grpSpPr bwMode="auto">
            <a:xfrm>
              <a:off x="1466" y="2546"/>
              <a:ext cx="1012" cy="672"/>
              <a:chOff x="192" y="2458"/>
              <a:chExt cx="689" cy="374"/>
            </a:xfrm>
          </p:grpSpPr>
          <p:sp>
            <p:nvSpPr>
              <p:cNvPr id="111645" name="Rectangle 6"/>
              <p:cNvSpPr>
                <a:spLocks noChangeArrowheads="1"/>
              </p:cNvSpPr>
              <p:nvPr/>
            </p:nvSpPr>
            <p:spPr bwMode="auto">
              <a:xfrm>
                <a:off x="192" y="2458"/>
                <a:ext cx="689" cy="18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de-DE" sz="1600" b="1" u="none"/>
                  <a:t>Framework</a:t>
                </a:r>
                <a:endParaRPr lang="en-US" sz="1600" u="none"/>
              </a:p>
            </p:txBody>
          </p:sp>
          <p:sp>
            <p:nvSpPr>
              <p:cNvPr id="111646" name="Rectangle 7"/>
              <p:cNvSpPr>
                <a:spLocks noChangeArrowheads="1"/>
              </p:cNvSpPr>
              <p:nvPr/>
            </p:nvSpPr>
            <p:spPr bwMode="auto">
              <a:xfrm>
                <a:off x="192" y="2638"/>
                <a:ext cx="689" cy="194"/>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en-US" sz="1400" u="none"/>
                  <a:t>attach_interceptor</a:t>
                </a:r>
              </a:p>
              <a:p>
                <a:pPr defTabSz="762000" eaLnBrk="1" hangingPunct="1"/>
                <a:r>
                  <a:rPr lang="en-US" sz="1400" u="none"/>
                  <a:t>manage_interceptors</a:t>
                </a:r>
              </a:p>
            </p:txBody>
          </p:sp>
        </p:grpSp>
        <p:sp>
          <p:nvSpPr>
            <p:cNvPr id="111643" name="Rectangle 8"/>
            <p:cNvSpPr>
              <a:spLocks noChangeArrowheads="1"/>
            </p:cNvSpPr>
            <p:nvPr/>
          </p:nvSpPr>
          <p:spPr bwMode="auto">
            <a:xfrm>
              <a:off x="68" y="2998"/>
              <a:ext cx="1156" cy="22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600" b="1" i="1" u="none"/>
                <a:t>AbstractInterceptor</a:t>
              </a:r>
              <a:endParaRPr lang="en-US" sz="1600" i="1" u="none"/>
            </a:p>
          </p:txBody>
        </p:sp>
        <p:sp>
          <p:nvSpPr>
            <p:cNvPr id="111644" name="Rectangle 9"/>
            <p:cNvSpPr>
              <a:spLocks noChangeArrowheads="1"/>
            </p:cNvSpPr>
            <p:nvPr/>
          </p:nvSpPr>
          <p:spPr bwMode="auto">
            <a:xfrm>
              <a:off x="68" y="3222"/>
              <a:ext cx="1156" cy="194"/>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en-US" sz="1400" i="1" u="none"/>
                <a:t>handle_event</a:t>
              </a:r>
              <a:endParaRPr lang="en-US" sz="1400" u="none"/>
            </a:p>
          </p:txBody>
        </p:sp>
      </p:grpSp>
      <p:sp>
        <p:nvSpPr>
          <p:cNvPr id="1514526" name="Rectangle 30"/>
          <p:cNvSpPr>
            <a:spLocks noChangeArrowheads="1"/>
          </p:cNvSpPr>
          <p:nvPr/>
        </p:nvSpPr>
        <p:spPr bwMode="auto">
          <a:xfrm>
            <a:off x="4908550" y="944563"/>
            <a:ext cx="4159250" cy="2185987"/>
          </a:xfrm>
          <a:prstGeom prst="rect">
            <a:avLst/>
          </a:prstGeom>
          <a:solidFill>
            <a:srgbClr val="CCFF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lnSpc>
                <a:spcPct val="95000"/>
              </a:lnSpc>
              <a:defRPr/>
            </a:pPr>
            <a:r>
              <a:rPr lang="en-US" sz="2400" b="1" u="none">
                <a:latin typeface="Arial" charset="0"/>
              </a:rPr>
              <a:t>Solution</a:t>
            </a:r>
          </a:p>
          <a:p>
            <a:pPr marL="114300" indent="-114300">
              <a:lnSpc>
                <a:spcPct val="95000"/>
              </a:lnSpc>
              <a:buFontTx/>
              <a:buChar char="•"/>
              <a:defRPr/>
            </a:pPr>
            <a:r>
              <a:rPr lang="en-US" sz="2000" u="none">
                <a:latin typeface="Arial" charset="0"/>
              </a:rPr>
              <a:t>Apply the </a:t>
            </a:r>
            <a:r>
              <a:rPr lang="en-US" sz="2000" i="1" u="none">
                <a:latin typeface="Arial" charset="0"/>
              </a:rPr>
              <a:t>Interceptor</a:t>
            </a:r>
            <a:r>
              <a:rPr lang="en-US" sz="2000" u="none">
                <a:latin typeface="Arial" charset="0"/>
              </a:rPr>
              <a:t> architectural pattern (P2) to attach interceptors to a framework that can handle particular events by invoking associated interceptors automatically</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514526"/>
                                        </p:tgtEl>
                                        <p:attrNameLst>
                                          <p:attrName>style.visibility</p:attrName>
                                        </p:attrNameLst>
                                      </p:cBhvr>
                                      <p:to>
                                        <p:strVal val="visible"/>
                                      </p:to>
                                    </p:set>
                                    <p:animEffect transition="in" filter="wipe(up)">
                                      <p:cBhvr>
                                        <p:cTn id="7" dur="500"/>
                                        <p:tgtEl>
                                          <p:spTgt spid="151452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514500"/>
                                        </p:tgtEl>
                                        <p:attrNameLst>
                                          <p:attrName>style.visibility</p:attrName>
                                        </p:attrNameLst>
                                      </p:cBhvr>
                                      <p:to>
                                        <p:strVal val="visible"/>
                                      </p:to>
                                    </p:set>
                                    <p:animEffect transition="in" filter="wipe(up)">
                                      <p:cBhvr>
                                        <p:cTn id="12" dur="500"/>
                                        <p:tgtEl>
                                          <p:spTgt spid="1514500"/>
                                        </p:tgtEl>
                                      </p:cBhvr>
                                    </p:animEffect>
                                  </p:childTnLst>
                                </p:cTn>
                              </p:par>
                              <p:par>
                                <p:cTn id="13" presetID="1" presetClass="entr" presetSubtype="0" fill="hold" nodeType="withEffect">
                                  <p:stCondLst>
                                    <p:cond delay="0"/>
                                  </p:stCondLst>
                                  <p:childTnLst>
                                    <p:set>
                                      <p:cBhvr>
                                        <p:cTn id="14"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4500" grpId="0" autoUpdateAnimBg="0"/>
      <p:bldP spid="1514526" grpId="0" animBg="1"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Slide Number Placeholder 2"/>
          <p:cNvSpPr>
            <a:spLocks noGrp="1"/>
          </p:cNvSpPr>
          <p:nvPr>
            <p:ph type="sldNum" sz="quarter" idx="10"/>
          </p:nvPr>
        </p:nvSpPr>
        <p:spPr>
          <a:noFill/>
        </p:spPr>
        <p:txBody>
          <a:bodyPr/>
          <a:lstStyle/>
          <a:p>
            <a:fld id="{C3E074D7-4EE0-4207-8096-624D1E7E973F}" type="slidenum">
              <a:rPr lang="en-US" smtClean="0">
                <a:latin typeface="Arial" pitchFamily="34" charset="0"/>
              </a:rPr>
              <a:pPr/>
              <a:t>105</a:t>
            </a:fld>
            <a:endParaRPr lang="en-US" smtClean="0">
              <a:latin typeface="Arial" pitchFamily="34" charset="0"/>
            </a:endParaRPr>
          </a:p>
        </p:txBody>
      </p:sp>
      <p:sp>
        <p:nvSpPr>
          <p:cNvPr id="112643" name="Rectangle 2"/>
          <p:cNvSpPr>
            <a:spLocks noGrp="1" noChangeArrowheads="1"/>
          </p:cNvSpPr>
          <p:nvPr>
            <p:ph type="title"/>
          </p:nvPr>
        </p:nvSpPr>
        <p:spPr>
          <a:xfrm>
            <a:off x="555625" y="-38100"/>
            <a:ext cx="7924800" cy="914400"/>
          </a:xfrm>
        </p:spPr>
        <p:txBody>
          <a:bodyPr/>
          <a:lstStyle/>
          <a:p>
            <a:r>
              <a:rPr lang="de-DE" smtClean="0"/>
              <a:t>Interceptor Pattern Dynamics</a:t>
            </a:r>
          </a:p>
        </p:txBody>
      </p:sp>
      <p:sp>
        <p:nvSpPr>
          <p:cNvPr id="112644" name="Text Box 51"/>
          <p:cNvSpPr txBox="1">
            <a:spLocks noChangeArrowheads="1"/>
          </p:cNvSpPr>
          <p:nvPr/>
        </p:nvSpPr>
        <p:spPr bwMode="auto">
          <a:xfrm>
            <a:off x="-19050" y="942975"/>
            <a:ext cx="3779838" cy="4479925"/>
          </a:xfrm>
          <a:prstGeom prst="rect">
            <a:avLst/>
          </a:prstGeom>
          <a:noFill/>
          <a:ln w="12700">
            <a:noFill/>
            <a:miter lim="800000"/>
            <a:headEnd/>
            <a:tailEnd/>
          </a:ln>
        </p:spPr>
        <p:txBody>
          <a:bodyPr>
            <a:spAutoFit/>
          </a:bodyPr>
          <a:lstStyle/>
          <a:p>
            <a:pPr marL="114300" indent="-114300">
              <a:spcBef>
                <a:spcPct val="15000"/>
              </a:spcBef>
              <a:buFontTx/>
              <a:buChar char="•"/>
            </a:pPr>
            <a:r>
              <a:rPr lang="en-US" sz="2000" u="none"/>
              <a:t>Interceptor are a “</a:t>
            </a:r>
            <a:r>
              <a:rPr lang="en-US" sz="2000" i="1" u="none"/>
              <a:t>meta-programming mechanism</a:t>
            </a:r>
            <a:r>
              <a:rPr lang="en-US" sz="2000" u="none"/>
              <a:t>,” along with</a:t>
            </a:r>
          </a:p>
          <a:p>
            <a:pPr marL="342900" lvl="1" indent="-114300">
              <a:buFontTx/>
              <a:buChar char="•"/>
            </a:pPr>
            <a:r>
              <a:rPr lang="en-US" sz="2000" i="1" u="none"/>
              <a:t>Smart proxies</a:t>
            </a:r>
          </a:p>
          <a:p>
            <a:pPr marL="342900" lvl="1" indent="-114300">
              <a:buFontTx/>
              <a:buChar char="•"/>
            </a:pPr>
            <a:r>
              <a:rPr lang="en-US" sz="2000" i="1" u="none"/>
              <a:t>Pluggable protocols</a:t>
            </a:r>
          </a:p>
          <a:p>
            <a:pPr marL="342900" lvl="1" indent="-114300">
              <a:buFontTx/>
              <a:buChar char="•"/>
            </a:pPr>
            <a:r>
              <a:rPr lang="en-US" sz="2000" i="1" u="none"/>
              <a:t>Gateways/bridges</a:t>
            </a:r>
          </a:p>
          <a:p>
            <a:pPr marL="342900" lvl="1" indent="-114300">
              <a:buFontTx/>
              <a:buChar char="•"/>
            </a:pPr>
            <a:r>
              <a:rPr lang="en-US" sz="2000" i="1" u="none"/>
              <a:t>Interface repositories </a:t>
            </a:r>
          </a:p>
          <a:p>
            <a:pPr marL="114300" indent="-114300">
              <a:spcBef>
                <a:spcPct val="20000"/>
              </a:spcBef>
              <a:buFontTx/>
              <a:buChar char="•"/>
            </a:pPr>
            <a:r>
              <a:rPr lang="en-US" sz="2000" u="none"/>
              <a:t>These mechanisms provide building-blocks to handle (often unanticipated) variation </a:t>
            </a:r>
            <a:r>
              <a:rPr lang="en-US" sz="2000" i="1" u="none"/>
              <a:t>translucently </a:t>
            </a:r>
            <a:r>
              <a:rPr lang="en-US" sz="2000" u="none"/>
              <a:t>&amp;</a:t>
            </a:r>
            <a:r>
              <a:rPr lang="en-US" sz="2000" i="1" u="none"/>
              <a:t> reflectively</a:t>
            </a:r>
          </a:p>
          <a:p>
            <a:pPr marL="114300" indent="-114300">
              <a:spcBef>
                <a:spcPct val="20000"/>
              </a:spcBef>
              <a:buFontTx/>
              <a:buChar char="•"/>
            </a:pPr>
            <a:r>
              <a:rPr lang="en-US" sz="2000" u="none"/>
              <a:t>More information on meta-programming mechanisms can be found at</a:t>
            </a:r>
            <a:endParaRPr lang="en-US" sz="2000" b="1" u="none">
              <a:latin typeface="Courier New" pitchFamily="49" charset="0"/>
            </a:endParaRPr>
          </a:p>
        </p:txBody>
      </p:sp>
      <p:sp>
        <p:nvSpPr>
          <p:cNvPr id="112645" name="Rectangle 52"/>
          <p:cNvSpPr>
            <a:spLocks noChangeArrowheads="1"/>
          </p:cNvSpPr>
          <p:nvPr/>
        </p:nvSpPr>
        <p:spPr bwMode="auto">
          <a:xfrm>
            <a:off x="461963" y="5456238"/>
            <a:ext cx="8294687" cy="1323975"/>
          </a:xfrm>
          <a:prstGeom prst="rect">
            <a:avLst/>
          </a:prstGeom>
          <a:solidFill>
            <a:schemeClr val="folHlink"/>
          </a:solidFill>
          <a:ln w="12700">
            <a:solidFill>
              <a:schemeClr val="tx1"/>
            </a:solidFill>
            <a:miter lim="800000"/>
            <a:headEnd/>
            <a:tailEnd/>
          </a:ln>
        </p:spPr>
        <p:txBody>
          <a:bodyPr>
            <a:spAutoFit/>
          </a:bodyPr>
          <a:lstStyle/>
          <a:p>
            <a:pPr marL="114300" indent="-114300">
              <a:buClr>
                <a:schemeClr val="tx1"/>
              </a:buClr>
              <a:buSzPct val="85000"/>
              <a:buFontTx/>
              <a:buChar char="•"/>
            </a:pPr>
            <a:r>
              <a:rPr lang="de-DE" sz="2000" u="none"/>
              <a:t>Interception is commonly used to handle security &amp; transactions transparently from the perspective of a component implementation</a:t>
            </a:r>
          </a:p>
          <a:p>
            <a:pPr marL="114300" indent="-114300">
              <a:buClr>
                <a:schemeClr val="tx1"/>
              </a:buClr>
              <a:buSzPct val="85000"/>
              <a:buFontTx/>
              <a:buChar char="•"/>
            </a:pPr>
            <a:r>
              <a:rPr lang="de-DE" sz="2000" u="none"/>
              <a:t>It can also enable performance enhancement strategies </a:t>
            </a:r>
          </a:p>
          <a:p>
            <a:pPr marL="342900" lvl="1" indent="-114300">
              <a:buClr>
                <a:schemeClr val="tx1"/>
              </a:buClr>
              <a:buSzPct val="85000"/>
              <a:buFontTx/>
              <a:buChar char="•"/>
            </a:pPr>
            <a:r>
              <a:rPr lang="de-DE" sz="2000" i="1" u="none"/>
              <a:t>e.g.,</a:t>
            </a:r>
            <a:r>
              <a:rPr lang="de-DE" sz="2000" u="none"/>
              <a:t> just-in-time activation, object pooling, load balancing, &amp; caching </a:t>
            </a:r>
          </a:p>
        </p:txBody>
      </p:sp>
      <p:sp>
        <p:nvSpPr>
          <p:cNvPr id="112646" name="Line 54"/>
          <p:cNvSpPr>
            <a:spLocks noChangeShapeType="1"/>
          </p:cNvSpPr>
          <p:nvPr/>
        </p:nvSpPr>
        <p:spPr bwMode="auto">
          <a:xfrm>
            <a:off x="5815013" y="1684338"/>
            <a:ext cx="0" cy="3389312"/>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112647" name="Rectangle 4"/>
          <p:cNvSpPr>
            <a:spLocks noChangeArrowheads="1"/>
          </p:cNvSpPr>
          <p:nvPr/>
        </p:nvSpPr>
        <p:spPr bwMode="auto">
          <a:xfrm>
            <a:off x="6138863" y="933450"/>
            <a:ext cx="1425575" cy="346075"/>
          </a:xfrm>
          <a:prstGeom prst="rect">
            <a:avLst/>
          </a:prstGeom>
          <a:noFill/>
          <a:ln w="9525">
            <a:solidFill>
              <a:schemeClr val="tx1"/>
            </a:solidFill>
            <a:miter lim="800000"/>
            <a:headEnd/>
            <a:tailEnd/>
          </a:ln>
        </p:spPr>
        <p:txBody>
          <a:bodyPr wrap="none" lIns="92075" tIns="46038" rIns="92075" bIns="46038">
            <a:spAutoFit/>
          </a:bodyPr>
          <a:lstStyle/>
          <a:p>
            <a:pPr eaLnBrk="1" hangingPunct="1"/>
            <a:r>
              <a:rPr lang="de-DE" sz="1600" b="1" u="none"/>
              <a:t>: </a:t>
            </a:r>
            <a:r>
              <a:rPr lang="de-DE" sz="1600" b="1"/>
              <a:t>Application</a:t>
            </a:r>
          </a:p>
        </p:txBody>
      </p:sp>
      <p:sp>
        <p:nvSpPr>
          <p:cNvPr id="112648" name="Rectangle 6"/>
          <p:cNvSpPr>
            <a:spLocks noChangeArrowheads="1"/>
          </p:cNvSpPr>
          <p:nvPr/>
        </p:nvSpPr>
        <p:spPr bwMode="auto">
          <a:xfrm>
            <a:off x="3532188" y="933450"/>
            <a:ext cx="1403350" cy="346075"/>
          </a:xfrm>
          <a:prstGeom prst="rect">
            <a:avLst/>
          </a:prstGeom>
          <a:noFill/>
          <a:ln w="9525">
            <a:solidFill>
              <a:schemeClr val="tx1"/>
            </a:solidFill>
            <a:miter lim="800000"/>
            <a:headEnd/>
            <a:tailEnd/>
          </a:ln>
        </p:spPr>
        <p:txBody>
          <a:bodyPr wrap="none" lIns="92075" tIns="46038" rIns="92075" bIns="46038">
            <a:spAutoFit/>
          </a:bodyPr>
          <a:lstStyle/>
          <a:p>
            <a:pPr eaLnBrk="1" hangingPunct="1"/>
            <a:r>
              <a:rPr lang="de-DE" sz="1600" b="1" u="none"/>
              <a:t>: </a:t>
            </a:r>
            <a:r>
              <a:rPr lang="de-DE" sz="1600" b="1"/>
              <a:t>Framework</a:t>
            </a:r>
            <a:endParaRPr lang="de-DE" sz="1400" b="1"/>
          </a:p>
        </p:txBody>
      </p:sp>
      <p:sp>
        <p:nvSpPr>
          <p:cNvPr id="112649" name="Line 7"/>
          <p:cNvSpPr>
            <a:spLocks noChangeShapeType="1"/>
          </p:cNvSpPr>
          <p:nvPr/>
        </p:nvSpPr>
        <p:spPr bwMode="auto">
          <a:xfrm>
            <a:off x="6332538" y="1290638"/>
            <a:ext cx="0" cy="3806825"/>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112650" name="Line 8"/>
          <p:cNvSpPr>
            <a:spLocks noChangeShapeType="1"/>
          </p:cNvSpPr>
          <p:nvPr/>
        </p:nvSpPr>
        <p:spPr bwMode="auto">
          <a:xfrm>
            <a:off x="4475163" y="1290638"/>
            <a:ext cx="0" cy="3806825"/>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112651" name="Rectangle 11"/>
          <p:cNvSpPr>
            <a:spLocks noChangeArrowheads="1"/>
          </p:cNvSpPr>
          <p:nvPr/>
        </p:nvSpPr>
        <p:spPr bwMode="auto">
          <a:xfrm>
            <a:off x="7261225" y="1376363"/>
            <a:ext cx="1381125" cy="346075"/>
          </a:xfrm>
          <a:prstGeom prst="rect">
            <a:avLst/>
          </a:prstGeom>
          <a:noFill/>
          <a:ln w="9525">
            <a:solidFill>
              <a:schemeClr val="tx1"/>
            </a:solidFill>
            <a:miter lim="800000"/>
            <a:headEnd/>
            <a:tailEnd/>
          </a:ln>
        </p:spPr>
        <p:txBody>
          <a:bodyPr wrap="none" lIns="92075" tIns="46038" rIns="92075" bIns="46038">
            <a:spAutoFit/>
          </a:bodyPr>
          <a:lstStyle/>
          <a:p>
            <a:pPr eaLnBrk="1" hangingPunct="1"/>
            <a:r>
              <a:rPr lang="de-DE" sz="1600" b="1" u="none"/>
              <a:t>: </a:t>
            </a:r>
            <a:r>
              <a:rPr lang="de-DE" sz="1600" b="1"/>
              <a:t>Interceptor</a:t>
            </a:r>
            <a:endParaRPr lang="de-DE" sz="1400" b="1"/>
          </a:p>
        </p:txBody>
      </p:sp>
      <p:sp>
        <p:nvSpPr>
          <p:cNvPr id="112652" name="Line 12"/>
          <p:cNvSpPr>
            <a:spLocks noChangeShapeType="1"/>
          </p:cNvSpPr>
          <p:nvPr/>
        </p:nvSpPr>
        <p:spPr bwMode="auto">
          <a:xfrm>
            <a:off x="7808913" y="1738313"/>
            <a:ext cx="0" cy="3328987"/>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112653" name="Line 14"/>
          <p:cNvSpPr>
            <a:spLocks noChangeShapeType="1"/>
          </p:cNvSpPr>
          <p:nvPr/>
        </p:nvSpPr>
        <p:spPr bwMode="auto">
          <a:xfrm>
            <a:off x="6332538" y="1619250"/>
            <a:ext cx="930275"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112654" name="Rectangle 15"/>
          <p:cNvSpPr>
            <a:spLocks noChangeArrowheads="1"/>
          </p:cNvSpPr>
          <p:nvPr/>
        </p:nvSpPr>
        <p:spPr bwMode="auto">
          <a:xfrm>
            <a:off x="6456363" y="1352550"/>
            <a:ext cx="1219200"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create</a:t>
            </a:r>
          </a:p>
        </p:txBody>
      </p:sp>
      <p:sp>
        <p:nvSpPr>
          <p:cNvPr id="112655" name="Line 17"/>
          <p:cNvSpPr>
            <a:spLocks noChangeShapeType="1"/>
          </p:cNvSpPr>
          <p:nvPr/>
        </p:nvSpPr>
        <p:spPr bwMode="auto">
          <a:xfrm>
            <a:off x="3802063" y="2946400"/>
            <a:ext cx="685800"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112656" name="Rectangle 18"/>
          <p:cNvSpPr>
            <a:spLocks noChangeArrowheads="1"/>
          </p:cNvSpPr>
          <p:nvPr/>
        </p:nvSpPr>
        <p:spPr bwMode="auto">
          <a:xfrm>
            <a:off x="3106738" y="2619375"/>
            <a:ext cx="1660525"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run_event_loop</a:t>
            </a:r>
          </a:p>
        </p:txBody>
      </p:sp>
      <p:sp>
        <p:nvSpPr>
          <p:cNvPr id="112657" name="Rectangle 20"/>
          <p:cNvSpPr>
            <a:spLocks noChangeArrowheads="1"/>
          </p:cNvSpPr>
          <p:nvPr/>
        </p:nvSpPr>
        <p:spPr bwMode="auto">
          <a:xfrm>
            <a:off x="4856163" y="1736725"/>
            <a:ext cx="1219200"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attach</a:t>
            </a:r>
          </a:p>
        </p:txBody>
      </p:sp>
      <p:sp>
        <p:nvSpPr>
          <p:cNvPr id="112658" name="Line 21"/>
          <p:cNvSpPr>
            <a:spLocks noChangeShapeType="1"/>
          </p:cNvSpPr>
          <p:nvPr/>
        </p:nvSpPr>
        <p:spPr bwMode="auto">
          <a:xfrm flipH="1">
            <a:off x="4475163" y="1974850"/>
            <a:ext cx="1828800" cy="0"/>
          </a:xfrm>
          <a:prstGeom prst="line">
            <a:avLst/>
          </a:prstGeom>
          <a:noFill/>
          <a:ln w="12700">
            <a:solidFill>
              <a:schemeClr val="tx2"/>
            </a:solidFill>
            <a:round/>
            <a:headEnd type="none" w="sm" len="sm"/>
            <a:tailEnd type="stealth" w="med" len="med"/>
          </a:ln>
        </p:spPr>
        <p:txBody>
          <a:bodyPr wrap="none" anchor="ctr"/>
          <a:lstStyle/>
          <a:p>
            <a:endParaRPr lang="en-US"/>
          </a:p>
        </p:txBody>
      </p:sp>
      <p:sp>
        <p:nvSpPr>
          <p:cNvPr id="112659" name="Rectangle 22"/>
          <p:cNvSpPr>
            <a:spLocks noChangeArrowheads="1"/>
          </p:cNvSpPr>
          <p:nvPr/>
        </p:nvSpPr>
        <p:spPr bwMode="auto">
          <a:xfrm>
            <a:off x="4856163" y="1990725"/>
            <a:ext cx="892175" cy="249238"/>
          </a:xfrm>
          <a:prstGeom prst="rect">
            <a:avLst/>
          </a:prstGeom>
          <a:noFill/>
          <a:ln w="12700">
            <a:solidFill>
              <a:schemeClr val="tx1"/>
            </a:solidFill>
            <a:miter lim="800000"/>
            <a:headEnd/>
            <a:tailEnd/>
          </a:ln>
        </p:spPr>
        <p:txBody>
          <a:bodyPr wrap="none" anchor="ctr"/>
          <a:lstStyle/>
          <a:p>
            <a:endParaRPr lang="en-US"/>
          </a:p>
        </p:txBody>
      </p:sp>
      <p:sp>
        <p:nvSpPr>
          <p:cNvPr id="112660" name="Rectangle 23"/>
          <p:cNvSpPr>
            <a:spLocks noChangeArrowheads="1"/>
          </p:cNvSpPr>
          <p:nvPr/>
        </p:nvSpPr>
        <p:spPr bwMode="auto">
          <a:xfrm>
            <a:off x="4779963" y="1947863"/>
            <a:ext cx="1219200"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interceptor</a:t>
            </a:r>
          </a:p>
        </p:txBody>
      </p:sp>
      <p:sp>
        <p:nvSpPr>
          <p:cNvPr id="112661" name="Rectangle 28"/>
          <p:cNvSpPr>
            <a:spLocks noChangeArrowheads="1"/>
          </p:cNvSpPr>
          <p:nvPr/>
        </p:nvSpPr>
        <p:spPr bwMode="auto">
          <a:xfrm>
            <a:off x="4606925" y="2279650"/>
            <a:ext cx="1716088" cy="833438"/>
          </a:xfrm>
          <a:prstGeom prst="rect">
            <a:avLst/>
          </a:prstGeom>
          <a:solidFill>
            <a:schemeClr val="bg1"/>
          </a:solidFill>
          <a:ln w="9525">
            <a:noFill/>
            <a:miter lim="800000"/>
            <a:headEnd/>
            <a:tailEnd/>
          </a:ln>
        </p:spPr>
        <p:txBody>
          <a:bodyPr lIns="92075" tIns="46038" rIns="92075" bIns="46038">
            <a:spAutoFit/>
          </a:bodyPr>
          <a:lstStyle/>
          <a:p>
            <a:pPr eaLnBrk="1" hangingPunct="1">
              <a:lnSpc>
                <a:spcPct val="90000"/>
              </a:lnSpc>
            </a:pPr>
            <a:r>
              <a:rPr lang="de-DE" sz="1400" u="none"/>
              <a:t>Place interceptor in internal interceptor map</a:t>
            </a:r>
          </a:p>
          <a:p>
            <a:pPr eaLnBrk="1" hangingPunct="1">
              <a:lnSpc>
                <a:spcPct val="90000"/>
              </a:lnSpc>
            </a:pPr>
            <a:endParaRPr lang="de-DE" sz="1200" u="none"/>
          </a:p>
        </p:txBody>
      </p:sp>
      <p:sp>
        <p:nvSpPr>
          <p:cNvPr id="112662" name="Line 30"/>
          <p:cNvSpPr>
            <a:spLocks noChangeShapeType="1"/>
          </p:cNvSpPr>
          <p:nvPr/>
        </p:nvSpPr>
        <p:spPr bwMode="auto">
          <a:xfrm>
            <a:off x="3789363" y="3302000"/>
            <a:ext cx="685800"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112663" name="Rectangle 31"/>
          <p:cNvSpPr>
            <a:spLocks noChangeArrowheads="1"/>
          </p:cNvSpPr>
          <p:nvPr/>
        </p:nvSpPr>
        <p:spPr bwMode="auto">
          <a:xfrm>
            <a:off x="3798888" y="3048000"/>
            <a:ext cx="1219200"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event</a:t>
            </a:r>
          </a:p>
        </p:txBody>
      </p:sp>
      <p:sp>
        <p:nvSpPr>
          <p:cNvPr id="112664" name="Line 33"/>
          <p:cNvSpPr>
            <a:spLocks noChangeShapeType="1"/>
          </p:cNvSpPr>
          <p:nvPr/>
        </p:nvSpPr>
        <p:spPr bwMode="auto">
          <a:xfrm flipV="1">
            <a:off x="5564188" y="4164013"/>
            <a:ext cx="250825" cy="1587"/>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12665" name="Line 34"/>
          <p:cNvSpPr>
            <a:spLocks noChangeShapeType="1"/>
          </p:cNvSpPr>
          <p:nvPr/>
        </p:nvSpPr>
        <p:spPr bwMode="auto">
          <a:xfrm>
            <a:off x="5567363" y="4176713"/>
            <a:ext cx="0" cy="227012"/>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12666" name="Line 35"/>
          <p:cNvSpPr>
            <a:spLocks noChangeShapeType="1"/>
          </p:cNvSpPr>
          <p:nvPr/>
        </p:nvSpPr>
        <p:spPr bwMode="auto">
          <a:xfrm>
            <a:off x="5564188" y="4397375"/>
            <a:ext cx="250825" cy="0"/>
          </a:xfrm>
          <a:prstGeom prst="line">
            <a:avLst/>
          </a:prstGeom>
          <a:noFill/>
          <a:ln w="12700">
            <a:solidFill>
              <a:schemeClr val="tx2"/>
            </a:solidFill>
            <a:round/>
            <a:headEnd type="none" w="sm" len="sm"/>
            <a:tailEnd type="stealth" w="med" len="med"/>
          </a:ln>
        </p:spPr>
        <p:txBody>
          <a:bodyPr wrap="none" anchor="ctr"/>
          <a:lstStyle/>
          <a:p>
            <a:endParaRPr lang="en-US"/>
          </a:p>
        </p:txBody>
      </p:sp>
      <p:sp>
        <p:nvSpPr>
          <p:cNvPr id="112667" name="Rectangle 36"/>
          <p:cNvSpPr>
            <a:spLocks noChangeArrowheads="1"/>
          </p:cNvSpPr>
          <p:nvPr/>
        </p:nvSpPr>
        <p:spPr bwMode="auto">
          <a:xfrm>
            <a:off x="4587875" y="4240213"/>
            <a:ext cx="1243013" cy="833437"/>
          </a:xfrm>
          <a:prstGeom prst="rect">
            <a:avLst/>
          </a:prstGeom>
          <a:noFill/>
          <a:ln w="9525">
            <a:noFill/>
            <a:miter lim="800000"/>
            <a:headEnd/>
            <a:tailEnd/>
          </a:ln>
        </p:spPr>
        <p:txBody>
          <a:bodyPr lIns="92075" tIns="46038" rIns="92075" bIns="46038">
            <a:spAutoFit/>
          </a:bodyPr>
          <a:lstStyle/>
          <a:p>
            <a:pPr eaLnBrk="1" hangingPunct="1">
              <a:lnSpc>
                <a:spcPct val="90000"/>
              </a:lnSpc>
            </a:pPr>
            <a:r>
              <a:rPr lang="de-DE" sz="1400" u="none"/>
              <a:t>Look for registered interceptors</a:t>
            </a:r>
          </a:p>
          <a:p>
            <a:pPr eaLnBrk="1" hangingPunct="1">
              <a:lnSpc>
                <a:spcPct val="90000"/>
              </a:lnSpc>
            </a:pPr>
            <a:endParaRPr lang="de-DE" sz="1200" u="none"/>
          </a:p>
        </p:txBody>
      </p:sp>
      <p:sp>
        <p:nvSpPr>
          <p:cNvPr id="112668" name="Rectangle 39"/>
          <p:cNvSpPr>
            <a:spLocks noChangeArrowheads="1"/>
          </p:cNvSpPr>
          <p:nvPr/>
        </p:nvSpPr>
        <p:spPr bwMode="auto">
          <a:xfrm>
            <a:off x="8027988" y="3336925"/>
            <a:ext cx="1074737" cy="346075"/>
          </a:xfrm>
          <a:prstGeom prst="rect">
            <a:avLst/>
          </a:prstGeom>
          <a:noFill/>
          <a:ln w="9525">
            <a:solidFill>
              <a:schemeClr val="tx1"/>
            </a:solidFill>
            <a:miter lim="800000"/>
            <a:headEnd/>
            <a:tailEnd/>
          </a:ln>
        </p:spPr>
        <p:txBody>
          <a:bodyPr wrap="none" lIns="92075" tIns="46038" rIns="92075" bIns="46038">
            <a:spAutoFit/>
          </a:bodyPr>
          <a:lstStyle/>
          <a:p>
            <a:pPr eaLnBrk="1" hangingPunct="1"/>
            <a:r>
              <a:rPr lang="de-DE" sz="1600" b="1" u="none"/>
              <a:t>: </a:t>
            </a:r>
            <a:r>
              <a:rPr lang="de-DE" sz="1600" b="1"/>
              <a:t>Context</a:t>
            </a:r>
            <a:endParaRPr lang="de-DE" sz="1400" b="1"/>
          </a:p>
        </p:txBody>
      </p:sp>
      <p:sp>
        <p:nvSpPr>
          <p:cNvPr id="112669" name="Line 41"/>
          <p:cNvSpPr>
            <a:spLocks noChangeShapeType="1"/>
          </p:cNvSpPr>
          <p:nvPr/>
        </p:nvSpPr>
        <p:spPr bwMode="auto">
          <a:xfrm>
            <a:off x="4475163" y="3559175"/>
            <a:ext cx="3552825"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112670" name="Rectangle 42"/>
          <p:cNvSpPr>
            <a:spLocks noChangeArrowheads="1"/>
          </p:cNvSpPr>
          <p:nvPr/>
        </p:nvSpPr>
        <p:spPr bwMode="auto">
          <a:xfrm>
            <a:off x="6308725" y="3330575"/>
            <a:ext cx="1173163"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create</a:t>
            </a:r>
          </a:p>
        </p:txBody>
      </p:sp>
      <p:sp>
        <p:nvSpPr>
          <p:cNvPr id="112671" name="Line 43"/>
          <p:cNvSpPr>
            <a:spLocks noChangeShapeType="1"/>
          </p:cNvSpPr>
          <p:nvPr/>
        </p:nvSpPr>
        <p:spPr bwMode="auto">
          <a:xfrm>
            <a:off x="8951913" y="3683000"/>
            <a:ext cx="0" cy="1428750"/>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112672" name="Line 45"/>
          <p:cNvSpPr>
            <a:spLocks noChangeShapeType="1"/>
          </p:cNvSpPr>
          <p:nvPr/>
        </p:nvSpPr>
        <p:spPr bwMode="auto">
          <a:xfrm>
            <a:off x="5815013" y="4487863"/>
            <a:ext cx="1993900" cy="1587"/>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112673" name="Rectangle 47"/>
          <p:cNvSpPr>
            <a:spLocks noChangeArrowheads="1"/>
          </p:cNvSpPr>
          <p:nvPr/>
        </p:nvSpPr>
        <p:spPr bwMode="auto">
          <a:xfrm>
            <a:off x="6456363" y="4487863"/>
            <a:ext cx="841375" cy="314325"/>
          </a:xfrm>
          <a:prstGeom prst="rect">
            <a:avLst/>
          </a:prstGeom>
          <a:solidFill>
            <a:schemeClr val="bg1"/>
          </a:solidFill>
          <a:ln w="9525">
            <a:solidFill>
              <a:schemeClr val="tx1"/>
            </a:solidFill>
            <a:miter lim="800000"/>
            <a:headEnd/>
            <a:tailEnd/>
          </a:ln>
        </p:spPr>
        <p:txBody>
          <a:bodyPr lIns="92075" tIns="46038" rIns="92075" bIns="46038">
            <a:spAutoFit/>
          </a:bodyPr>
          <a:lstStyle/>
          <a:p>
            <a:pPr eaLnBrk="1" hangingPunct="1">
              <a:spcBef>
                <a:spcPct val="50000"/>
              </a:spcBef>
            </a:pPr>
            <a:r>
              <a:rPr lang="de-DE" sz="1400" u="none"/>
              <a:t>context</a:t>
            </a:r>
          </a:p>
        </p:txBody>
      </p:sp>
      <p:sp>
        <p:nvSpPr>
          <p:cNvPr id="112674" name="Rectangle 48"/>
          <p:cNvSpPr>
            <a:spLocks noChangeArrowheads="1"/>
          </p:cNvSpPr>
          <p:nvPr/>
        </p:nvSpPr>
        <p:spPr bwMode="auto">
          <a:xfrm>
            <a:off x="6361113" y="4221163"/>
            <a:ext cx="1314450"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handle_event</a:t>
            </a:r>
          </a:p>
        </p:txBody>
      </p:sp>
      <p:sp>
        <p:nvSpPr>
          <p:cNvPr id="112675" name="Line 49"/>
          <p:cNvSpPr>
            <a:spLocks noChangeShapeType="1"/>
          </p:cNvSpPr>
          <p:nvPr/>
        </p:nvSpPr>
        <p:spPr bwMode="auto">
          <a:xfrm>
            <a:off x="7808913" y="4641850"/>
            <a:ext cx="1143000" cy="0"/>
          </a:xfrm>
          <a:prstGeom prst="line">
            <a:avLst/>
          </a:prstGeom>
          <a:noFill/>
          <a:ln w="12700">
            <a:solidFill>
              <a:schemeClr val="tx2"/>
            </a:solidFill>
            <a:round/>
            <a:headEnd type="triangle" w="sm" len="sm"/>
            <a:tailEnd type="stealth" w="sm" len="sm"/>
          </a:ln>
        </p:spPr>
        <p:txBody>
          <a:bodyPr wrap="none" anchor="ctr"/>
          <a:lstStyle/>
          <a:p>
            <a:endParaRPr lang="en-US"/>
          </a:p>
        </p:txBody>
      </p:sp>
      <p:sp>
        <p:nvSpPr>
          <p:cNvPr id="112676" name="Freeform 50"/>
          <p:cNvSpPr>
            <a:spLocks/>
          </p:cNvSpPr>
          <p:nvPr/>
        </p:nvSpPr>
        <p:spPr bwMode="auto">
          <a:xfrm>
            <a:off x="4487863" y="2960688"/>
            <a:ext cx="4614862" cy="134937"/>
          </a:xfrm>
          <a:custGeom>
            <a:avLst/>
            <a:gdLst>
              <a:gd name="T0" fmla="*/ 0 w 3176"/>
              <a:gd name="T1" fmla="*/ 2147483647 h 85"/>
              <a:gd name="T2" fmla="*/ 2147483647 w 3176"/>
              <a:gd name="T3" fmla="*/ 2147483647 h 85"/>
              <a:gd name="T4" fmla="*/ 2147483647 w 3176"/>
              <a:gd name="T5" fmla="*/ 2147483647 h 85"/>
              <a:gd name="T6" fmla="*/ 2147483647 w 3176"/>
              <a:gd name="T7" fmla="*/ 2147483647 h 85"/>
              <a:gd name="T8" fmla="*/ 2147483647 w 3176"/>
              <a:gd name="T9" fmla="*/ 2147483647 h 85"/>
              <a:gd name="T10" fmla="*/ 2147483647 w 3176"/>
              <a:gd name="T11" fmla="*/ 2147483647 h 85"/>
              <a:gd name="T12" fmla="*/ 2147483647 w 3176"/>
              <a:gd name="T13" fmla="*/ 2147483647 h 85"/>
              <a:gd name="T14" fmla="*/ 2147483647 w 3176"/>
              <a:gd name="T15" fmla="*/ 2147483647 h 85"/>
              <a:gd name="T16" fmla="*/ 2147483647 w 3176"/>
              <a:gd name="T17" fmla="*/ 2147483647 h 85"/>
              <a:gd name="T18" fmla="*/ 2147483647 w 3176"/>
              <a:gd name="T19" fmla="*/ 2147483647 h 85"/>
              <a:gd name="T20" fmla="*/ 2147483647 w 3176"/>
              <a:gd name="T21" fmla="*/ 2147483647 h 85"/>
              <a:gd name="T22" fmla="*/ 2147483647 w 3176"/>
              <a:gd name="T23" fmla="*/ 2147483647 h 85"/>
              <a:gd name="T24" fmla="*/ 2147483647 w 3176"/>
              <a:gd name="T25" fmla="*/ 2147483647 h 85"/>
              <a:gd name="T26" fmla="*/ 2147483647 w 3176"/>
              <a:gd name="T27" fmla="*/ 2147483647 h 85"/>
              <a:gd name="T28" fmla="*/ 2147483647 w 3176"/>
              <a:gd name="T29" fmla="*/ 2147483647 h 85"/>
              <a:gd name="T30" fmla="*/ 2147483647 w 3176"/>
              <a:gd name="T31" fmla="*/ 2147483647 h 85"/>
              <a:gd name="T32" fmla="*/ 2147483647 w 3176"/>
              <a:gd name="T33" fmla="*/ 2147483647 h 85"/>
              <a:gd name="T34" fmla="*/ 2147483647 w 3176"/>
              <a:gd name="T35" fmla="*/ 2147483647 h 85"/>
              <a:gd name="T36" fmla="*/ 2147483647 w 3176"/>
              <a:gd name="T37" fmla="*/ 2147483647 h 85"/>
              <a:gd name="T38" fmla="*/ 2147483647 w 3176"/>
              <a:gd name="T39" fmla="*/ 2147483647 h 85"/>
              <a:gd name="T40" fmla="*/ 2147483647 w 3176"/>
              <a:gd name="T41" fmla="*/ 2147483647 h 85"/>
              <a:gd name="T42" fmla="*/ 2147483647 w 3176"/>
              <a:gd name="T43" fmla="*/ 2147483647 h 85"/>
              <a:gd name="T44" fmla="*/ 2147483647 w 3176"/>
              <a:gd name="T45" fmla="*/ 2147483647 h 85"/>
              <a:gd name="T46" fmla="*/ 2147483647 w 3176"/>
              <a:gd name="T47" fmla="*/ 2147483647 h 85"/>
              <a:gd name="T48" fmla="*/ 2147483647 w 3176"/>
              <a:gd name="T49" fmla="*/ 2147483647 h 85"/>
              <a:gd name="T50" fmla="*/ 2147483647 w 3176"/>
              <a:gd name="T51" fmla="*/ 2147483647 h 85"/>
              <a:gd name="T52" fmla="*/ 2147483647 w 3176"/>
              <a:gd name="T53" fmla="*/ 2147483647 h 85"/>
              <a:gd name="T54" fmla="*/ 2147483647 w 3176"/>
              <a:gd name="T55" fmla="*/ 2147483647 h 85"/>
              <a:gd name="T56" fmla="*/ 2147483647 w 3176"/>
              <a:gd name="T57" fmla="*/ 2147483647 h 85"/>
              <a:gd name="T58" fmla="*/ 2147483647 w 3176"/>
              <a:gd name="T59" fmla="*/ 2147483647 h 85"/>
              <a:gd name="T60" fmla="*/ 2147483647 w 3176"/>
              <a:gd name="T61" fmla="*/ 2147483647 h 85"/>
              <a:gd name="T62" fmla="*/ 2147483647 w 3176"/>
              <a:gd name="T63" fmla="*/ 2147483647 h 85"/>
              <a:gd name="T64" fmla="*/ 2147483647 w 3176"/>
              <a:gd name="T65" fmla="*/ 2147483647 h 85"/>
              <a:gd name="T66" fmla="*/ 2147483647 w 3176"/>
              <a:gd name="T67" fmla="*/ 0 h 85"/>
              <a:gd name="T68" fmla="*/ 2147483647 w 3176"/>
              <a:gd name="T69" fmla="*/ 2147483647 h 85"/>
              <a:gd name="T70" fmla="*/ 2147483647 w 3176"/>
              <a:gd name="T71" fmla="*/ 2147483647 h 85"/>
              <a:gd name="T72" fmla="*/ 2147483647 w 3176"/>
              <a:gd name="T73" fmla="*/ 2147483647 h 85"/>
              <a:gd name="T74" fmla="*/ 2147483647 w 3176"/>
              <a:gd name="T75" fmla="*/ 2147483647 h 85"/>
              <a:gd name="T76" fmla="*/ 2147483647 w 3176"/>
              <a:gd name="T77" fmla="*/ 2147483647 h 85"/>
              <a:gd name="T78" fmla="*/ 2147483647 w 3176"/>
              <a:gd name="T79" fmla="*/ 2147483647 h 85"/>
              <a:gd name="T80" fmla="*/ 2147483647 w 3176"/>
              <a:gd name="T81" fmla="*/ 2147483647 h 85"/>
              <a:gd name="T82" fmla="*/ 2147483647 w 3176"/>
              <a:gd name="T83" fmla="*/ 2147483647 h 85"/>
              <a:gd name="T84" fmla="*/ 2147483647 w 3176"/>
              <a:gd name="T85" fmla="*/ 2147483647 h 85"/>
              <a:gd name="T86" fmla="*/ 2147483647 w 3176"/>
              <a:gd name="T87" fmla="*/ 2147483647 h 85"/>
              <a:gd name="T88" fmla="*/ 2147483647 w 3176"/>
              <a:gd name="T89" fmla="*/ 2147483647 h 8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176"/>
              <a:gd name="T136" fmla="*/ 0 h 85"/>
              <a:gd name="T137" fmla="*/ 3176 w 3176"/>
              <a:gd name="T138" fmla="*/ 85 h 8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176" h="85">
                <a:moveTo>
                  <a:pt x="0" y="64"/>
                </a:moveTo>
                <a:cubicBezTo>
                  <a:pt x="42" y="51"/>
                  <a:pt x="70" y="69"/>
                  <a:pt x="106" y="80"/>
                </a:cubicBezTo>
                <a:cubicBezTo>
                  <a:pt x="147" y="78"/>
                  <a:pt x="187" y="78"/>
                  <a:pt x="228" y="75"/>
                </a:cubicBezTo>
                <a:cubicBezTo>
                  <a:pt x="239" y="74"/>
                  <a:pt x="249" y="67"/>
                  <a:pt x="260" y="64"/>
                </a:cubicBezTo>
                <a:cubicBezTo>
                  <a:pt x="274" y="60"/>
                  <a:pt x="303" y="54"/>
                  <a:pt x="303" y="54"/>
                </a:cubicBezTo>
                <a:cubicBezTo>
                  <a:pt x="332" y="34"/>
                  <a:pt x="338" y="38"/>
                  <a:pt x="377" y="43"/>
                </a:cubicBezTo>
                <a:cubicBezTo>
                  <a:pt x="435" y="61"/>
                  <a:pt x="347" y="32"/>
                  <a:pt x="409" y="59"/>
                </a:cubicBezTo>
                <a:cubicBezTo>
                  <a:pt x="432" y="69"/>
                  <a:pt x="459" y="74"/>
                  <a:pt x="483" y="80"/>
                </a:cubicBezTo>
                <a:cubicBezTo>
                  <a:pt x="520" y="78"/>
                  <a:pt x="558" y="80"/>
                  <a:pt x="595" y="75"/>
                </a:cubicBezTo>
                <a:cubicBezTo>
                  <a:pt x="616" y="72"/>
                  <a:pt x="642" y="45"/>
                  <a:pt x="664" y="38"/>
                </a:cubicBezTo>
                <a:cubicBezTo>
                  <a:pt x="699" y="40"/>
                  <a:pt x="735" y="40"/>
                  <a:pt x="770" y="43"/>
                </a:cubicBezTo>
                <a:cubicBezTo>
                  <a:pt x="805" y="46"/>
                  <a:pt x="840" y="69"/>
                  <a:pt x="876" y="75"/>
                </a:cubicBezTo>
                <a:cubicBezTo>
                  <a:pt x="910" y="73"/>
                  <a:pt x="944" y="73"/>
                  <a:pt x="977" y="69"/>
                </a:cubicBezTo>
                <a:cubicBezTo>
                  <a:pt x="988" y="68"/>
                  <a:pt x="1009" y="59"/>
                  <a:pt x="1009" y="59"/>
                </a:cubicBezTo>
                <a:cubicBezTo>
                  <a:pt x="1046" y="35"/>
                  <a:pt x="1029" y="42"/>
                  <a:pt x="1057" y="32"/>
                </a:cubicBezTo>
                <a:cubicBezTo>
                  <a:pt x="1089" y="34"/>
                  <a:pt x="1121" y="34"/>
                  <a:pt x="1152" y="38"/>
                </a:cubicBezTo>
                <a:cubicBezTo>
                  <a:pt x="1180" y="41"/>
                  <a:pt x="1209" y="55"/>
                  <a:pt x="1237" y="59"/>
                </a:cubicBezTo>
                <a:cubicBezTo>
                  <a:pt x="1276" y="57"/>
                  <a:pt x="1315" y="57"/>
                  <a:pt x="1354" y="54"/>
                </a:cubicBezTo>
                <a:cubicBezTo>
                  <a:pt x="1379" y="52"/>
                  <a:pt x="1422" y="20"/>
                  <a:pt x="1450" y="11"/>
                </a:cubicBezTo>
                <a:cubicBezTo>
                  <a:pt x="1480" y="13"/>
                  <a:pt x="1510" y="13"/>
                  <a:pt x="1540" y="16"/>
                </a:cubicBezTo>
                <a:cubicBezTo>
                  <a:pt x="1561" y="18"/>
                  <a:pt x="1564" y="39"/>
                  <a:pt x="1582" y="48"/>
                </a:cubicBezTo>
                <a:cubicBezTo>
                  <a:pt x="1603" y="59"/>
                  <a:pt x="1628" y="64"/>
                  <a:pt x="1651" y="69"/>
                </a:cubicBezTo>
                <a:cubicBezTo>
                  <a:pt x="1688" y="67"/>
                  <a:pt x="1726" y="68"/>
                  <a:pt x="1763" y="64"/>
                </a:cubicBezTo>
                <a:cubicBezTo>
                  <a:pt x="1811" y="59"/>
                  <a:pt x="1852" y="25"/>
                  <a:pt x="1896" y="11"/>
                </a:cubicBezTo>
                <a:cubicBezTo>
                  <a:pt x="1912" y="13"/>
                  <a:pt x="1933" y="13"/>
                  <a:pt x="1949" y="22"/>
                </a:cubicBezTo>
                <a:cubicBezTo>
                  <a:pt x="1966" y="32"/>
                  <a:pt x="1979" y="49"/>
                  <a:pt x="1996" y="59"/>
                </a:cubicBezTo>
                <a:cubicBezTo>
                  <a:pt x="2021" y="73"/>
                  <a:pt x="2049" y="77"/>
                  <a:pt x="2076" y="85"/>
                </a:cubicBezTo>
                <a:cubicBezTo>
                  <a:pt x="2083" y="84"/>
                  <a:pt x="2130" y="81"/>
                  <a:pt x="2145" y="75"/>
                </a:cubicBezTo>
                <a:cubicBezTo>
                  <a:pt x="2185" y="58"/>
                  <a:pt x="2220" y="24"/>
                  <a:pt x="2262" y="11"/>
                </a:cubicBezTo>
                <a:cubicBezTo>
                  <a:pt x="2314" y="19"/>
                  <a:pt x="2292" y="19"/>
                  <a:pt x="2326" y="48"/>
                </a:cubicBezTo>
                <a:cubicBezTo>
                  <a:pt x="2337" y="57"/>
                  <a:pt x="2366" y="61"/>
                  <a:pt x="2379" y="64"/>
                </a:cubicBezTo>
                <a:cubicBezTo>
                  <a:pt x="2418" y="62"/>
                  <a:pt x="2463" y="75"/>
                  <a:pt x="2496" y="54"/>
                </a:cubicBezTo>
                <a:cubicBezTo>
                  <a:pt x="2542" y="24"/>
                  <a:pt x="2486" y="48"/>
                  <a:pt x="2527" y="32"/>
                </a:cubicBezTo>
                <a:cubicBezTo>
                  <a:pt x="2545" y="14"/>
                  <a:pt x="2561" y="14"/>
                  <a:pt x="2581" y="0"/>
                </a:cubicBezTo>
                <a:cubicBezTo>
                  <a:pt x="2600" y="7"/>
                  <a:pt x="2616" y="18"/>
                  <a:pt x="2634" y="27"/>
                </a:cubicBezTo>
                <a:cubicBezTo>
                  <a:pt x="2649" y="52"/>
                  <a:pt x="2664" y="54"/>
                  <a:pt x="2692" y="59"/>
                </a:cubicBezTo>
                <a:cubicBezTo>
                  <a:pt x="2786" y="54"/>
                  <a:pt x="2820" y="46"/>
                  <a:pt x="2899" y="16"/>
                </a:cubicBezTo>
                <a:cubicBezTo>
                  <a:pt x="2924" y="18"/>
                  <a:pt x="2949" y="15"/>
                  <a:pt x="2973" y="22"/>
                </a:cubicBezTo>
                <a:cubicBezTo>
                  <a:pt x="2978" y="24"/>
                  <a:pt x="2976" y="33"/>
                  <a:pt x="2979" y="38"/>
                </a:cubicBezTo>
                <a:cubicBezTo>
                  <a:pt x="2989" y="58"/>
                  <a:pt x="2986" y="53"/>
                  <a:pt x="3005" y="59"/>
                </a:cubicBezTo>
                <a:cubicBezTo>
                  <a:pt x="3025" y="57"/>
                  <a:pt x="3044" y="56"/>
                  <a:pt x="3064" y="54"/>
                </a:cubicBezTo>
                <a:cubicBezTo>
                  <a:pt x="3075" y="53"/>
                  <a:pt x="3085" y="49"/>
                  <a:pt x="3096" y="48"/>
                </a:cubicBezTo>
                <a:cubicBezTo>
                  <a:pt x="3112" y="46"/>
                  <a:pt x="3127" y="45"/>
                  <a:pt x="3143" y="43"/>
                </a:cubicBezTo>
                <a:cubicBezTo>
                  <a:pt x="3152" y="42"/>
                  <a:pt x="3176" y="32"/>
                  <a:pt x="3170" y="38"/>
                </a:cubicBezTo>
                <a:cubicBezTo>
                  <a:pt x="3162" y="46"/>
                  <a:pt x="3138" y="48"/>
                  <a:pt x="3138" y="48"/>
                </a:cubicBezTo>
              </a:path>
            </a:pathLst>
          </a:custGeom>
          <a:noFill/>
          <a:ln w="3175">
            <a:solidFill>
              <a:schemeClr val="tx1"/>
            </a:solidFill>
            <a:round/>
            <a:headEnd type="none" w="sm" len="sm"/>
            <a:tailEnd type="none" w="sm" len="sm"/>
          </a:ln>
        </p:spPr>
        <p:txBody>
          <a:bodyPr wrap="none" anchor="ctr"/>
          <a:lstStyle/>
          <a:p>
            <a:endParaRPr lang="en-US"/>
          </a:p>
        </p:txBody>
      </p:sp>
      <p:sp>
        <p:nvSpPr>
          <p:cNvPr id="112677" name="Rectangle 53"/>
          <p:cNvSpPr>
            <a:spLocks noChangeArrowheads="1"/>
          </p:cNvSpPr>
          <p:nvPr/>
        </p:nvSpPr>
        <p:spPr bwMode="auto">
          <a:xfrm>
            <a:off x="4779963" y="1390650"/>
            <a:ext cx="1368425" cy="346075"/>
          </a:xfrm>
          <a:prstGeom prst="rect">
            <a:avLst/>
          </a:prstGeom>
          <a:noFill/>
          <a:ln w="9525">
            <a:solidFill>
              <a:schemeClr val="tx1"/>
            </a:solidFill>
            <a:miter lim="800000"/>
            <a:headEnd/>
            <a:tailEnd/>
          </a:ln>
        </p:spPr>
        <p:txBody>
          <a:bodyPr wrap="none" lIns="92075" tIns="46038" rIns="92075" bIns="46038">
            <a:spAutoFit/>
          </a:bodyPr>
          <a:lstStyle/>
          <a:p>
            <a:pPr eaLnBrk="1" hangingPunct="1"/>
            <a:r>
              <a:rPr lang="de-DE" sz="1600" b="1" u="none"/>
              <a:t>: </a:t>
            </a:r>
            <a:r>
              <a:rPr lang="de-DE" sz="1600" b="1"/>
              <a:t>Dispatcher</a:t>
            </a:r>
            <a:endParaRPr lang="de-DE" sz="1400" b="1"/>
          </a:p>
        </p:txBody>
      </p:sp>
      <p:sp>
        <p:nvSpPr>
          <p:cNvPr id="112678" name="Line 55"/>
          <p:cNvSpPr>
            <a:spLocks noChangeShapeType="1"/>
          </p:cNvSpPr>
          <p:nvPr/>
        </p:nvSpPr>
        <p:spPr bwMode="auto">
          <a:xfrm>
            <a:off x="4487863" y="3895725"/>
            <a:ext cx="1327150"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112679" name="Rectangle 56"/>
          <p:cNvSpPr>
            <a:spLocks noChangeArrowheads="1"/>
          </p:cNvSpPr>
          <p:nvPr/>
        </p:nvSpPr>
        <p:spPr bwMode="auto">
          <a:xfrm>
            <a:off x="4487863" y="3635375"/>
            <a:ext cx="1219200"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delegate</a:t>
            </a:r>
          </a:p>
        </p:txBody>
      </p:sp>
      <p:sp>
        <p:nvSpPr>
          <p:cNvPr id="112680" name="Line 25"/>
          <p:cNvSpPr>
            <a:spLocks noChangeShapeType="1"/>
          </p:cNvSpPr>
          <p:nvPr/>
        </p:nvSpPr>
        <p:spPr bwMode="auto">
          <a:xfrm>
            <a:off x="4475163" y="2432050"/>
            <a:ext cx="165100" cy="0"/>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12681" name="Line 27"/>
          <p:cNvSpPr>
            <a:spLocks noChangeShapeType="1"/>
          </p:cNvSpPr>
          <p:nvPr/>
        </p:nvSpPr>
        <p:spPr bwMode="auto">
          <a:xfrm flipH="1">
            <a:off x="4475163" y="2660650"/>
            <a:ext cx="165100" cy="0"/>
          </a:xfrm>
          <a:prstGeom prst="line">
            <a:avLst/>
          </a:prstGeom>
          <a:noFill/>
          <a:ln w="12700">
            <a:solidFill>
              <a:schemeClr val="tx2"/>
            </a:solidFill>
            <a:round/>
            <a:headEnd type="none" w="sm" len="sm"/>
            <a:tailEnd type="stealth" w="med" len="med"/>
          </a:ln>
        </p:spPr>
        <p:txBody>
          <a:bodyPr wrap="none" anchor="ctr"/>
          <a:lstStyle/>
          <a:p>
            <a:endParaRPr lang="en-US"/>
          </a:p>
        </p:txBody>
      </p:sp>
      <p:sp>
        <p:nvSpPr>
          <p:cNvPr id="112682" name="Line 26"/>
          <p:cNvSpPr>
            <a:spLocks noChangeShapeType="1"/>
          </p:cNvSpPr>
          <p:nvPr/>
        </p:nvSpPr>
        <p:spPr bwMode="auto">
          <a:xfrm>
            <a:off x="4640263" y="2433638"/>
            <a:ext cx="0" cy="227012"/>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12683" name="Rectangle 58"/>
          <p:cNvSpPr>
            <a:spLocks noChangeArrowheads="1"/>
          </p:cNvSpPr>
          <p:nvPr/>
        </p:nvSpPr>
        <p:spPr bwMode="auto">
          <a:xfrm>
            <a:off x="1490663" y="5021263"/>
            <a:ext cx="5975350" cy="396875"/>
          </a:xfrm>
          <a:prstGeom prst="rect">
            <a:avLst/>
          </a:prstGeom>
          <a:noFill/>
          <a:ln w="12700">
            <a:noFill/>
            <a:miter lim="800000"/>
            <a:headEnd/>
            <a:tailEnd/>
          </a:ln>
        </p:spPr>
        <p:txBody>
          <a:bodyPr wrap="none">
            <a:spAutoFit/>
          </a:bodyPr>
          <a:lstStyle/>
          <a:p>
            <a:r>
              <a:rPr lang="en-US" sz="2000" b="1" u="none">
                <a:latin typeface="Courier New" pitchFamily="49" charset="0"/>
              </a:rPr>
              <a:t>www.cs.wustl.edu/~schmidt/PDF/IEEE.pdf</a:t>
            </a:r>
          </a:p>
        </p:txBody>
      </p:sp>
    </p:spTree>
  </p:cSld>
  <p:clrMapOvr>
    <a:masterClrMapping/>
  </p:clrMapOvr>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Slide Number Placeholder 3"/>
          <p:cNvSpPr>
            <a:spLocks noGrp="1"/>
          </p:cNvSpPr>
          <p:nvPr>
            <p:ph type="sldNum" sz="quarter" idx="10"/>
          </p:nvPr>
        </p:nvSpPr>
        <p:spPr>
          <a:noFill/>
        </p:spPr>
        <p:txBody>
          <a:bodyPr/>
          <a:lstStyle/>
          <a:p>
            <a:fld id="{D3AC947C-2B05-402B-B1DA-920DB47792F6}" type="slidenum">
              <a:rPr lang="en-US" smtClean="0">
                <a:latin typeface="Arial" pitchFamily="34" charset="0"/>
              </a:rPr>
              <a:pPr/>
              <a:t>106</a:t>
            </a:fld>
            <a:endParaRPr lang="en-US" smtClean="0">
              <a:latin typeface="Arial" pitchFamily="34" charset="0"/>
            </a:endParaRPr>
          </a:p>
        </p:txBody>
      </p:sp>
      <p:grpSp>
        <p:nvGrpSpPr>
          <p:cNvPr id="113667" name="Group 5"/>
          <p:cNvGrpSpPr>
            <a:grpSpLocks/>
          </p:cNvGrpSpPr>
          <p:nvPr/>
        </p:nvGrpSpPr>
        <p:grpSpPr bwMode="auto">
          <a:xfrm>
            <a:off x="4635500" y="889000"/>
            <a:ext cx="3910013" cy="2919413"/>
            <a:chOff x="68" y="2484"/>
            <a:chExt cx="2410" cy="1808"/>
          </a:xfrm>
        </p:grpSpPr>
        <p:sp>
          <p:nvSpPr>
            <p:cNvPr id="113678" name="Rectangle 6"/>
            <p:cNvSpPr>
              <a:spLocks noChangeArrowheads="1"/>
            </p:cNvSpPr>
            <p:nvPr/>
          </p:nvSpPr>
          <p:spPr bwMode="auto">
            <a:xfrm>
              <a:off x="224" y="2546"/>
              <a:ext cx="768" cy="192"/>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de-DE" sz="1400" b="1" u="none"/>
                <a:t>Context</a:t>
              </a:r>
              <a:endParaRPr lang="en-US" sz="1400" u="none"/>
            </a:p>
          </p:txBody>
        </p:sp>
        <p:sp>
          <p:nvSpPr>
            <p:cNvPr id="113679" name="Line 7"/>
            <p:cNvSpPr>
              <a:spLocks noChangeShapeType="1"/>
            </p:cNvSpPr>
            <p:nvPr/>
          </p:nvSpPr>
          <p:spPr bwMode="auto">
            <a:xfrm>
              <a:off x="998" y="2642"/>
              <a:ext cx="468" cy="0"/>
            </a:xfrm>
            <a:prstGeom prst="line">
              <a:avLst/>
            </a:prstGeom>
            <a:noFill/>
            <a:ln w="9525">
              <a:solidFill>
                <a:schemeClr val="tx1"/>
              </a:solidFill>
              <a:round/>
              <a:headEnd type="triangle" w="med" len="med"/>
              <a:tailEnd/>
            </a:ln>
          </p:spPr>
          <p:txBody>
            <a:bodyPr wrap="none" anchor="ctr"/>
            <a:lstStyle/>
            <a:p>
              <a:endParaRPr lang="en-US"/>
            </a:p>
          </p:txBody>
        </p:sp>
        <p:sp>
          <p:nvSpPr>
            <p:cNvPr id="113680" name="Rectangle 8"/>
            <p:cNvSpPr>
              <a:spLocks noChangeArrowheads="1"/>
            </p:cNvSpPr>
            <p:nvPr/>
          </p:nvSpPr>
          <p:spPr bwMode="auto">
            <a:xfrm>
              <a:off x="68" y="3860"/>
              <a:ext cx="1156" cy="22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u="none"/>
                <a:t>Container</a:t>
              </a:r>
              <a:endParaRPr lang="en-US" sz="1400" u="none"/>
            </a:p>
          </p:txBody>
        </p:sp>
        <p:sp>
          <p:nvSpPr>
            <p:cNvPr id="113681" name="Rectangle 9"/>
            <p:cNvSpPr>
              <a:spLocks noChangeArrowheads="1"/>
            </p:cNvSpPr>
            <p:nvPr/>
          </p:nvSpPr>
          <p:spPr bwMode="auto">
            <a:xfrm>
              <a:off x="68" y="4084"/>
              <a:ext cx="1156" cy="194"/>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en-US" sz="1200" u="none"/>
                <a:t>handle_event</a:t>
              </a:r>
            </a:p>
          </p:txBody>
        </p:sp>
        <p:sp>
          <p:nvSpPr>
            <p:cNvPr id="113682" name="Text Box 10"/>
            <p:cNvSpPr txBox="1">
              <a:spLocks noChangeArrowheads="1"/>
            </p:cNvSpPr>
            <p:nvPr/>
          </p:nvSpPr>
          <p:spPr bwMode="auto">
            <a:xfrm>
              <a:off x="1192" y="3985"/>
              <a:ext cx="150" cy="170"/>
            </a:xfrm>
            <a:prstGeom prst="rect">
              <a:avLst/>
            </a:prstGeom>
            <a:noFill/>
            <a:ln w="9525">
              <a:noFill/>
              <a:miter lim="800000"/>
              <a:headEnd/>
              <a:tailEnd/>
            </a:ln>
          </p:spPr>
          <p:txBody>
            <a:bodyPr wrap="none">
              <a:spAutoFit/>
            </a:bodyPr>
            <a:lstStyle/>
            <a:p>
              <a:pPr algn="ctr" defTabSz="762000"/>
              <a:r>
                <a:rPr lang="en-US" sz="1200" u="none"/>
                <a:t>*</a:t>
              </a:r>
              <a:endParaRPr lang="en-US" sz="1600" u="none"/>
            </a:p>
          </p:txBody>
        </p:sp>
        <p:sp>
          <p:nvSpPr>
            <p:cNvPr id="113683" name="Line 11"/>
            <p:cNvSpPr>
              <a:spLocks noChangeShapeType="1"/>
            </p:cNvSpPr>
            <p:nvPr/>
          </p:nvSpPr>
          <p:spPr bwMode="auto">
            <a:xfrm flipH="1">
              <a:off x="1230" y="4106"/>
              <a:ext cx="288" cy="0"/>
            </a:xfrm>
            <a:prstGeom prst="line">
              <a:avLst/>
            </a:prstGeom>
            <a:noFill/>
            <a:ln w="9525">
              <a:solidFill>
                <a:schemeClr val="tx1"/>
              </a:solidFill>
              <a:prstDash val="dash"/>
              <a:round/>
              <a:headEnd type="none" w="sm" len="sm"/>
              <a:tailEnd type="none" w="sm" len="sm"/>
            </a:ln>
          </p:spPr>
          <p:txBody>
            <a:bodyPr wrap="none" anchor="ctr"/>
            <a:lstStyle/>
            <a:p>
              <a:endParaRPr lang="en-US"/>
            </a:p>
          </p:txBody>
        </p:sp>
        <p:sp>
          <p:nvSpPr>
            <p:cNvPr id="113684" name="Line 12"/>
            <p:cNvSpPr>
              <a:spLocks noChangeShapeType="1"/>
            </p:cNvSpPr>
            <p:nvPr/>
          </p:nvSpPr>
          <p:spPr bwMode="auto">
            <a:xfrm flipV="1">
              <a:off x="2238" y="3218"/>
              <a:ext cx="0" cy="648"/>
            </a:xfrm>
            <a:prstGeom prst="line">
              <a:avLst/>
            </a:prstGeom>
            <a:noFill/>
            <a:ln w="9525">
              <a:solidFill>
                <a:schemeClr val="tx1"/>
              </a:solidFill>
              <a:round/>
              <a:headEnd type="none" w="sm" len="sm"/>
              <a:tailEnd type="triangle" w="sm" len="sm"/>
            </a:ln>
          </p:spPr>
          <p:txBody>
            <a:bodyPr wrap="none" anchor="ctr"/>
            <a:lstStyle/>
            <a:p>
              <a:endParaRPr lang="en-US"/>
            </a:p>
          </p:txBody>
        </p:sp>
        <p:sp>
          <p:nvSpPr>
            <p:cNvPr id="113685" name="Line 13"/>
            <p:cNvSpPr>
              <a:spLocks noChangeShapeType="1"/>
            </p:cNvSpPr>
            <p:nvPr/>
          </p:nvSpPr>
          <p:spPr bwMode="auto">
            <a:xfrm>
              <a:off x="1518" y="2810"/>
              <a:ext cx="0" cy="1104"/>
            </a:xfrm>
            <a:prstGeom prst="line">
              <a:avLst/>
            </a:prstGeom>
            <a:noFill/>
            <a:ln w="9525">
              <a:solidFill>
                <a:schemeClr val="tx1"/>
              </a:solidFill>
              <a:round/>
              <a:headEnd type="none" w="sm" len="sm"/>
              <a:tailEnd type="none" w="sm" len="sm"/>
            </a:ln>
          </p:spPr>
          <p:txBody>
            <a:bodyPr wrap="none" anchor="ctr"/>
            <a:lstStyle/>
            <a:p>
              <a:endParaRPr lang="en-US"/>
            </a:p>
          </p:txBody>
        </p:sp>
        <p:sp>
          <p:nvSpPr>
            <p:cNvPr id="1517582" name="Text Box 14"/>
            <p:cNvSpPr txBox="1">
              <a:spLocks noChangeArrowheads="1"/>
            </p:cNvSpPr>
            <p:nvPr/>
          </p:nvSpPr>
          <p:spPr bwMode="auto">
            <a:xfrm>
              <a:off x="1470" y="3530"/>
              <a:ext cx="451" cy="170"/>
            </a:xfrm>
            <a:prstGeom prst="rect">
              <a:avLst/>
            </a:prstGeom>
            <a:noFill/>
            <a:ln w="12700">
              <a:noFill/>
              <a:miter lim="800000"/>
              <a:headEnd type="none" w="sm" len="sm"/>
              <a:tailEnd type="none" w="sm" len="sm"/>
            </a:ln>
            <a:effectLst/>
          </p:spPr>
          <p:txBody>
            <a:bodyPr wrap="none">
              <a:spAutoFit/>
            </a:bodyPr>
            <a:lstStyle/>
            <a:p>
              <a:pPr eaLnBrk="1" hangingPunct="1">
                <a:defRPr/>
              </a:pPr>
              <a:r>
                <a:rPr lang="de-DE" sz="1200" u="none">
                  <a:effectLst>
                    <a:outerShdw blurRad="38100" dist="38100" dir="2700000" algn="tl">
                      <a:srgbClr val="C0C0C0"/>
                    </a:outerShdw>
                  </a:effectLst>
                  <a:latin typeface="Arial" charset="0"/>
                </a:rPr>
                <a:t>callback</a:t>
              </a:r>
              <a:endParaRPr lang="de-DE" sz="2400" u="none">
                <a:effectLst>
                  <a:outerShdw blurRad="38100" dist="38100" dir="2700000" algn="tl">
                    <a:srgbClr val="C0C0C0"/>
                  </a:outerShdw>
                </a:effectLst>
                <a:latin typeface="Arial" charset="0"/>
              </a:endParaRPr>
            </a:p>
          </p:txBody>
        </p:sp>
        <p:sp>
          <p:nvSpPr>
            <p:cNvPr id="113687" name="AutoShape 15"/>
            <p:cNvSpPr>
              <a:spLocks noChangeArrowheads="1"/>
            </p:cNvSpPr>
            <p:nvPr/>
          </p:nvSpPr>
          <p:spPr bwMode="auto">
            <a:xfrm>
              <a:off x="676" y="3414"/>
              <a:ext cx="144" cy="144"/>
            </a:xfrm>
            <a:prstGeom prst="triangle">
              <a:avLst>
                <a:gd name="adj" fmla="val 50000"/>
              </a:avLst>
            </a:prstGeom>
            <a:solidFill>
              <a:schemeClr val="bg1"/>
            </a:solidFill>
            <a:ln w="12700">
              <a:solidFill>
                <a:schemeClr val="tx1"/>
              </a:solidFill>
              <a:miter lim="800000"/>
              <a:headEnd type="none" w="sm" len="sm"/>
              <a:tailEnd type="none" w="sm" len="sm"/>
            </a:ln>
          </p:spPr>
          <p:txBody>
            <a:bodyPr wrap="none" anchor="ctr"/>
            <a:lstStyle/>
            <a:p>
              <a:endParaRPr lang="en-US"/>
            </a:p>
          </p:txBody>
        </p:sp>
        <p:sp>
          <p:nvSpPr>
            <p:cNvPr id="113688" name="Line 16"/>
            <p:cNvSpPr>
              <a:spLocks noChangeShapeType="1"/>
            </p:cNvSpPr>
            <p:nvPr/>
          </p:nvSpPr>
          <p:spPr bwMode="auto">
            <a:xfrm>
              <a:off x="749" y="3558"/>
              <a:ext cx="0" cy="288"/>
            </a:xfrm>
            <a:prstGeom prst="line">
              <a:avLst/>
            </a:prstGeom>
            <a:noFill/>
            <a:ln w="9525">
              <a:solidFill>
                <a:schemeClr val="tx1"/>
              </a:solidFill>
              <a:round/>
              <a:headEnd type="none" w="sm" len="sm"/>
              <a:tailEnd type="none" w="sm" len="sm"/>
            </a:ln>
          </p:spPr>
          <p:txBody>
            <a:bodyPr wrap="none" anchor="ctr"/>
            <a:lstStyle/>
            <a:p>
              <a:endParaRPr lang="en-US"/>
            </a:p>
          </p:txBody>
        </p:sp>
        <p:sp>
          <p:nvSpPr>
            <p:cNvPr id="113689" name="Line 17"/>
            <p:cNvSpPr>
              <a:spLocks noChangeShapeType="1"/>
            </p:cNvSpPr>
            <p:nvPr/>
          </p:nvSpPr>
          <p:spPr bwMode="auto">
            <a:xfrm flipV="1">
              <a:off x="734" y="2738"/>
              <a:ext cx="0" cy="672"/>
            </a:xfrm>
            <a:prstGeom prst="line">
              <a:avLst/>
            </a:prstGeom>
            <a:noFill/>
            <a:ln w="6350">
              <a:solidFill>
                <a:schemeClr val="tx1"/>
              </a:solidFill>
              <a:prstDash val="dash"/>
              <a:round/>
              <a:headEnd type="none" w="sm" len="sm"/>
              <a:tailEnd type="triangle" w="med" len="med"/>
            </a:ln>
          </p:spPr>
          <p:txBody>
            <a:bodyPr wrap="none" anchor="ctr"/>
            <a:lstStyle/>
            <a:p>
              <a:endParaRPr lang="en-US"/>
            </a:p>
          </p:txBody>
        </p:sp>
        <p:sp>
          <p:nvSpPr>
            <p:cNvPr id="1517586" name="Text Box 18"/>
            <p:cNvSpPr txBox="1">
              <a:spLocks noChangeArrowheads="1"/>
            </p:cNvSpPr>
            <p:nvPr/>
          </p:nvSpPr>
          <p:spPr bwMode="auto">
            <a:xfrm>
              <a:off x="1032" y="2484"/>
              <a:ext cx="420" cy="170"/>
            </a:xfrm>
            <a:prstGeom prst="rect">
              <a:avLst/>
            </a:prstGeom>
            <a:noFill/>
            <a:ln w="12700">
              <a:noFill/>
              <a:miter lim="800000"/>
              <a:headEnd type="none" w="sm" len="sm"/>
              <a:tailEnd type="none" w="sm" len="sm"/>
            </a:ln>
            <a:effectLst/>
          </p:spPr>
          <p:txBody>
            <a:bodyPr wrap="none">
              <a:spAutoFit/>
            </a:bodyPr>
            <a:lstStyle/>
            <a:p>
              <a:pPr eaLnBrk="1" hangingPunct="1">
                <a:defRPr/>
              </a:pPr>
              <a:r>
                <a:rPr lang="de-DE" sz="1200" u="none">
                  <a:effectLst>
                    <a:outerShdw blurRad="38100" dist="38100" dir="2700000" algn="tl">
                      <a:srgbClr val="C0C0C0"/>
                    </a:outerShdw>
                  </a:effectLst>
                  <a:latin typeface="Arial" charset="0"/>
                </a:rPr>
                <a:t>provide</a:t>
              </a:r>
              <a:endParaRPr lang="de-DE" sz="2400" u="none">
                <a:effectLst>
                  <a:outerShdw blurRad="38100" dist="38100" dir="2700000" algn="tl">
                    <a:srgbClr val="C0C0C0"/>
                  </a:outerShdw>
                </a:effectLst>
                <a:latin typeface="Arial" charset="0"/>
              </a:endParaRPr>
            </a:p>
          </p:txBody>
        </p:sp>
        <p:sp>
          <p:nvSpPr>
            <p:cNvPr id="113691" name="Rectangle 19"/>
            <p:cNvSpPr>
              <a:spLocks noChangeArrowheads="1"/>
            </p:cNvSpPr>
            <p:nvPr/>
          </p:nvSpPr>
          <p:spPr bwMode="auto">
            <a:xfrm>
              <a:off x="1566" y="3874"/>
              <a:ext cx="912" cy="22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de-DE" sz="1400" b="1" u="none"/>
                <a:t>Dispatcher</a:t>
              </a:r>
              <a:endParaRPr lang="en-US" sz="1400" u="none"/>
            </a:p>
          </p:txBody>
        </p:sp>
        <p:sp>
          <p:nvSpPr>
            <p:cNvPr id="113692" name="Rectangle 20"/>
            <p:cNvSpPr>
              <a:spLocks noChangeArrowheads="1"/>
            </p:cNvSpPr>
            <p:nvPr/>
          </p:nvSpPr>
          <p:spPr bwMode="auto">
            <a:xfrm>
              <a:off x="1566" y="4098"/>
              <a:ext cx="912" cy="194"/>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endParaRPr lang="en-US" sz="1200" u="none"/>
            </a:p>
          </p:txBody>
        </p:sp>
        <p:sp>
          <p:nvSpPr>
            <p:cNvPr id="113693" name="Line 21"/>
            <p:cNvSpPr>
              <a:spLocks noChangeShapeType="1"/>
            </p:cNvSpPr>
            <p:nvPr/>
          </p:nvSpPr>
          <p:spPr bwMode="auto">
            <a:xfrm flipH="1">
              <a:off x="1230" y="3909"/>
              <a:ext cx="288" cy="0"/>
            </a:xfrm>
            <a:prstGeom prst="line">
              <a:avLst/>
            </a:prstGeom>
            <a:noFill/>
            <a:ln w="9525">
              <a:solidFill>
                <a:schemeClr val="tx1"/>
              </a:solidFill>
              <a:round/>
              <a:headEnd type="none" w="sm" len="sm"/>
              <a:tailEnd type="triangle" w="med" len="med"/>
            </a:ln>
          </p:spPr>
          <p:txBody>
            <a:bodyPr wrap="none" anchor="ctr"/>
            <a:lstStyle/>
            <a:p>
              <a:endParaRPr lang="en-US"/>
            </a:p>
          </p:txBody>
        </p:sp>
        <p:sp>
          <p:nvSpPr>
            <p:cNvPr id="113694" name="AutoShape 22"/>
            <p:cNvSpPr>
              <a:spLocks noChangeArrowheads="1"/>
            </p:cNvSpPr>
            <p:nvPr/>
          </p:nvSpPr>
          <p:spPr bwMode="auto">
            <a:xfrm rot="5192504">
              <a:off x="1446" y="4034"/>
              <a:ext cx="96" cy="144"/>
            </a:xfrm>
            <a:prstGeom prst="flowChartDecision">
              <a:avLst/>
            </a:prstGeom>
            <a:solidFill>
              <a:schemeClr val="bg1"/>
            </a:solidFill>
            <a:ln w="12700">
              <a:solidFill>
                <a:schemeClr val="tx1"/>
              </a:solidFill>
              <a:miter lim="800000"/>
              <a:headEnd type="none" w="sm" len="sm"/>
              <a:tailEnd type="none" w="sm" len="sm"/>
            </a:ln>
          </p:spPr>
          <p:txBody>
            <a:bodyPr wrap="none" anchor="ctr"/>
            <a:lstStyle/>
            <a:p>
              <a:endParaRPr lang="en-US"/>
            </a:p>
          </p:txBody>
        </p:sp>
        <p:sp>
          <p:nvSpPr>
            <p:cNvPr id="1517591" name="Text Box 23"/>
            <p:cNvSpPr txBox="1">
              <a:spLocks noChangeArrowheads="1"/>
            </p:cNvSpPr>
            <p:nvPr/>
          </p:nvSpPr>
          <p:spPr bwMode="auto">
            <a:xfrm>
              <a:off x="1876" y="3693"/>
              <a:ext cx="369" cy="170"/>
            </a:xfrm>
            <a:prstGeom prst="rect">
              <a:avLst/>
            </a:prstGeom>
            <a:noFill/>
            <a:ln w="12700">
              <a:noFill/>
              <a:miter lim="800000"/>
              <a:headEnd type="none" w="sm" len="sm"/>
              <a:tailEnd type="none" w="sm" len="sm"/>
            </a:ln>
            <a:effectLst/>
          </p:spPr>
          <p:txBody>
            <a:bodyPr wrap="none">
              <a:spAutoFit/>
            </a:bodyPr>
            <a:lstStyle/>
            <a:p>
              <a:pPr eaLnBrk="1" hangingPunct="1">
                <a:defRPr/>
              </a:pPr>
              <a:r>
                <a:rPr lang="de-DE" sz="1200" u="none">
                  <a:effectLst>
                    <a:outerShdw blurRad="38100" dist="38100" dir="2700000" algn="tl">
                      <a:srgbClr val="C0C0C0"/>
                    </a:outerShdw>
                  </a:effectLst>
                  <a:latin typeface="Arial" charset="0"/>
                </a:rPr>
                <a:t>attach</a:t>
              </a:r>
              <a:endParaRPr lang="de-DE" sz="2400" u="none">
                <a:effectLst>
                  <a:outerShdw blurRad="38100" dist="38100" dir="2700000" algn="tl">
                    <a:srgbClr val="C0C0C0"/>
                  </a:outerShdw>
                </a:effectLst>
                <a:latin typeface="Arial" charset="0"/>
              </a:endParaRPr>
            </a:p>
          </p:txBody>
        </p:sp>
        <p:grpSp>
          <p:nvGrpSpPr>
            <p:cNvPr id="113696" name="Group 24"/>
            <p:cNvGrpSpPr>
              <a:grpSpLocks/>
            </p:cNvGrpSpPr>
            <p:nvPr/>
          </p:nvGrpSpPr>
          <p:grpSpPr bwMode="auto">
            <a:xfrm>
              <a:off x="1466" y="2546"/>
              <a:ext cx="1012" cy="672"/>
              <a:chOff x="192" y="2458"/>
              <a:chExt cx="689" cy="374"/>
            </a:xfrm>
          </p:grpSpPr>
          <p:sp>
            <p:nvSpPr>
              <p:cNvPr id="113699" name="Rectangle 25"/>
              <p:cNvSpPr>
                <a:spLocks noChangeArrowheads="1"/>
              </p:cNvSpPr>
              <p:nvPr/>
            </p:nvSpPr>
            <p:spPr bwMode="auto">
              <a:xfrm>
                <a:off x="192" y="2458"/>
                <a:ext cx="689" cy="18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de-DE" sz="1400" b="1" u="none"/>
                  <a:t>Image Server</a:t>
                </a:r>
              </a:p>
              <a:p>
                <a:pPr algn="ctr" defTabSz="762000" eaLnBrk="1" hangingPunct="1"/>
                <a:r>
                  <a:rPr lang="de-DE" sz="1400" b="1" u="none"/>
                  <a:t>Framework</a:t>
                </a:r>
                <a:endParaRPr lang="en-US" sz="1400" u="none"/>
              </a:p>
            </p:txBody>
          </p:sp>
          <p:sp>
            <p:nvSpPr>
              <p:cNvPr id="113700" name="Rectangle 26"/>
              <p:cNvSpPr>
                <a:spLocks noChangeArrowheads="1"/>
              </p:cNvSpPr>
              <p:nvPr/>
            </p:nvSpPr>
            <p:spPr bwMode="auto">
              <a:xfrm>
                <a:off x="192" y="2638"/>
                <a:ext cx="689" cy="194"/>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en-US" sz="1200" u="none"/>
                  <a:t>attach_interceptor</a:t>
                </a:r>
              </a:p>
              <a:p>
                <a:pPr defTabSz="762000" eaLnBrk="1" hangingPunct="1"/>
                <a:r>
                  <a:rPr lang="en-US" sz="1200" u="none"/>
                  <a:t>manage_interceptors</a:t>
                </a:r>
              </a:p>
            </p:txBody>
          </p:sp>
        </p:grpSp>
        <p:sp>
          <p:nvSpPr>
            <p:cNvPr id="113697" name="Rectangle 27"/>
            <p:cNvSpPr>
              <a:spLocks noChangeArrowheads="1"/>
            </p:cNvSpPr>
            <p:nvPr/>
          </p:nvSpPr>
          <p:spPr bwMode="auto">
            <a:xfrm>
              <a:off x="68" y="2998"/>
              <a:ext cx="1156" cy="22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i="1" u="none"/>
                <a:t>AbstractInterceptor</a:t>
              </a:r>
              <a:endParaRPr lang="en-US" sz="1400" i="1" u="none"/>
            </a:p>
          </p:txBody>
        </p:sp>
        <p:sp>
          <p:nvSpPr>
            <p:cNvPr id="113698" name="Rectangle 28"/>
            <p:cNvSpPr>
              <a:spLocks noChangeArrowheads="1"/>
            </p:cNvSpPr>
            <p:nvPr/>
          </p:nvSpPr>
          <p:spPr bwMode="auto">
            <a:xfrm>
              <a:off x="68" y="3222"/>
              <a:ext cx="1156" cy="194"/>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en-US" sz="1200" i="1" u="none"/>
                <a:t>handle_event</a:t>
              </a:r>
              <a:endParaRPr lang="en-US" sz="1200" u="none"/>
            </a:p>
          </p:txBody>
        </p:sp>
      </p:grpSp>
      <p:sp>
        <p:nvSpPr>
          <p:cNvPr id="113668" name="Rectangle 2"/>
          <p:cNvSpPr>
            <a:spLocks noGrp="1" noChangeArrowheads="1"/>
          </p:cNvSpPr>
          <p:nvPr>
            <p:ph type="title"/>
          </p:nvPr>
        </p:nvSpPr>
        <p:spPr>
          <a:xfrm>
            <a:off x="593725" y="-38100"/>
            <a:ext cx="7924800" cy="914400"/>
          </a:xfrm>
        </p:spPr>
        <p:txBody>
          <a:bodyPr/>
          <a:lstStyle/>
          <a:p>
            <a:pPr>
              <a:lnSpc>
                <a:spcPct val="80000"/>
              </a:lnSpc>
            </a:pPr>
            <a:r>
              <a:rPr lang="de-DE" sz="3200" smtClean="0"/>
              <a:t>Applying the Interceptor Pattern </a:t>
            </a:r>
            <a:br>
              <a:rPr lang="de-DE" sz="3200" smtClean="0"/>
            </a:br>
            <a:r>
              <a:rPr lang="de-DE" sz="3200" smtClean="0"/>
              <a:t>to Image Acquisition</a:t>
            </a:r>
            <a:endParaRPr lang="en-US" sz="3200" smtClean="0"/>
          </a:p>
        </p:txBody>
      </p:sp>
      <p:sp>
        <p:nvSpPr>
          <p:cNvPr id="113669" name="Rectangle 3"/>
          <p:cNvSpPr>
            <a:spLocks noGrp="1" noChangeArrowheads="1"/>
          </p:cNvSpPr>
          <p:nvPr>
            <p:ph type="body" idx="1"/>
          </p:nvPr>
        </p:nvSpPr>
        <p:spPr>
          <a:xfrm>
            <a:off x="50800" y="876300"/>
            <a:ext cx="4292600" cy="5899150"/>
          </a:xfrm>
        </p:spPr>
        <p:txBody>
          <a:bodyPr/>
          <a:lstStyle/>
          <a:p>
            <a:pPr marL="114300" indent="-114300">
              <a:spcBef>
                <a:spcPct val="15000"/>
              </a:spcBef>
              <a:buClr>
                <a:schemeClr val="tx1"/>
              </a:buClr>
              <a:buFontTx/>
              <a:buChar char="•"/>
            </a:pPr>
            <a:r>
              <a:rPr lang="de-DE" sz="2000" b="0" smtClean="0">
                <a:solidFill>
                  <a:schemeClr val="tx1"/>
                </a:solidFill>
              </a:rPr>
              <a:t>A container provides generic interfaces to a component that it can use to access container functionality </a:t>
            </a:r>
          </a:p>
          <a:p>
            <a:pPr marL="342900" lvl="1" indent="-114300">
              <a:spcBef>
                <a:spcPct val="15000"/>
              </a:spcBef>
              <a:buClr>
                <a:schemeClr val="tx1"/>
              </a:buClr>
              <a:buFontTx/>
              <a:buChar char="•"/>
            </a:pPr>
            <a:r>
              <a:rPr lang="de-DE" sz="1800" i="1" smtClean="0">
                <a:solidFill>
                  <a:schemeClr val="tx1"/>
                </a:solidFill>
              </a:rPr>
              <a:t>e.g.,</a:t>
            </a:r>
            <a:r>
              <a:rPr lang="de-DE" sz="1800" smtClean="0">
                <a:solidFill>
                  <a:schemeClr val="tx1"/>
                </a:solidFill>
              </a:rPr>
              <a:t> transaction control, persistence, security,load balancing etc.</a:t>
            </a:r>
            <a:r>
              <a:rPr lang="de-DE" sz="2000" smtClean="0">
                <a:solidFill>
                  <a:schemeClr val="tx1"/>
                </a:solidFill>
              </a:rPr>
              <a:t> </a:t>
            </a:r>
          </a:p>
          <a:p>
            <a:pPr marL="114300" indent="-114300">
              <a:spcBef>
                <a:spcPct val="15000"/>
              </a:spcBef>
              <a:buClr>
                <a:schemeClr val="tx1"/>
              </a:buClr>
              <a:buFontTx/>
              <a:buChar char="•"/>
            </a:pPr>
            <a:r>
              <a:rPr lang="de-DE" sz="2000" b="0" smtClean="0">
                <a:solidFill>
                  <a:schemeClr val="tx1"/>
                </a:solidFill>
              </a:rPr>
              <a:t>A container intercepts all incoming requests from clients, e.g.,</a:t>
            </a:r>
          </a:p>
          <a:p>
            <a:pPr marL="342900" lvl="1" indent="-114300">
              <a:spcBef>
                <a:spcPct val="15000"/>
              </a:spcBef>
              <a:buClr>
                <a:schemeClr val="tx1"/>
              </a:buClr>
              <a:buFontTx/>
              <a:buChar char="•"/>
            </a:pPr>
            <a:r>
              <a:rPr lang="de-DE" sz="1800" smtClean="0">
                <a:solidFill>
                  <a:schemeClr val="tx1"/>
                </a:solidFill>
              </a:rPr>
              <a:t>It can read the component</a:t>
            </a:r>
            <a:r>
              <a:rPr lang="en-US" sz="1800" smtClean="0">
                <a:solidFill>
                  <a:schemeClr val="tx1"/>
                </a:solidFill>
              </a:rPr>
              <a:t>’</a:t>
            </a:r>
            <a:r>
              <a:rPr lang="de-DE" sz="1800" smtClean="0">
                <a:solidFill>
                  <a:schemeClr val="tx1"/>
                </a:solidFill>
              </a:rPr>
              <a:t>s requirements from a XML configuration file </a:t>
            </a:r>
          </a:p>
          <a:p>
            <a:pPr marL="342900" lvl="1" indent="-114300">
              <a:spcBef>
                <a:spcPct val="15000"/>
              </a:spcBef>
              <a:buClr>
                <a:schemeClr val="tx1"/>
              </a:buClr>
              <a:buFontTx/>
              <a:buChar char="•"/>
            </a:pPr>
            <a:r>
              <a:rPr lang="de-DE" sz="1800" smtClean="0">
                <a:solidFill>
                  <a:schemeClr val="tx1"/>
                </a:solidFill>
              </a:rPr>
              <a:t>It can then do some pre-processing before actually delegating the request to the component</a:t>
            </a:r>
          </a:p>
          <a:p>
            <a:pPr marL="114300" indent="-114300">
              <a:spcBef>
                <a:spcPct val="15000"/>
              </a:spcBef>
              <a:buClr>
                <a:schemeClr val="tx1"/>
              </a:buClr>
              <a:buFontTx/>
              <a:buChar char="•"/>
            </a:pPr>
            <a:r>
              <a:rPr lang="de-DE" sz="2000" b="0" smtClean="0">
                <a:solidFill>
                  <a:schemeClr val="tx1"/>
                </a:solidFill>
              </a:rPr>
              <a:t>A component provides interfaces that its container invokes automatically when particular events occur </a:t>
            </a:r>
          </a:p>
          <a:p>
            <a:pPr marL="342900" lvl="1" indent="-114300">
              <a:spcBef>
                <a:spcPct val="15000"/>
              </a:spcBef>
              <a:buClr>
                <a:schemeClr val="tx1"/>
              </a:buClr>
              <a:buFontTx/>
              <a:buChar char="•"/>
            </a:pPr>
            <a:r>
              <a:rPr lang="de-DE" sz="1800" i="1" smtClean="0">
                <a:solidFill>
                  <a:schemeClr val="tx1"/>
                </a:solidFill>
              </a:rPr>
              <a:t>e.g.,</a:t>
            </a:r>
            <a:r>
              <a:rPr lang="de-DE" sz="1800" smtClean="0">
                <a:solidFill>
                  <a:schemeClr val="tx1"/>
                </a:solidFill>
              </a:rPr>
              <a:t> activation or passivation</a:t>
            </a:r>
          </a:p>
        </p:txBody>
      </p:sp>
      <p:grpSp>
        <p:nvGrpSpPr>
          <p:cNvPr id="113670" name="Group 42"/>
          <p:cNvGrpSpPr>
            <a:grpSpLocks/>
          </p:cNvGrpSpPr>
          <p:nvPr/>
        </p:nvGrpSpPr>
        <p:grpSpPr bwMode="auto">
          <a:xfrm>
            <a:off x="4975225" y="4192588"/>
            <a:ext cx="3279775" cy="1528762"/>
            <a:chOff x="3108" y="2586"/>
            <a:chExt cx="2197" cy="1139"/>
          </a:xfrm>
        </p:grpSpPr>
        <p:sp>
          <p:nvSpPr>
            <p:cNvPr id="113672" name="Rectangle 29"/>
            <p:cNvSpPr>
              <a:spLocks noChangeArrowheads="1"/>
            </p:cNvSpPr>
            <p:nvPr/>
          </p:nvSpPr>
          <p:spPr bwMode="auto">
            <a:xfrm>
              <a:off x="3108" y="2600"/>
              <a:ext cx="1426" cy="471"/>
            </a:xfrm>
            <a:prstGeom prst="rect">
              <a:avLst/>
            </a:prstGeom>
            <a:solidFill>
              <a:schemeClr val="bg2"/>
            </a:solidFill>
            <a:ln w="9525">
              <a:miter lim="800000"/>
              <a:headEnd/>
              <a:tailEnd/>
            </a:ln>
            <a:scene3d>
              <a:camera prst="legacyObliqueTopLeft"/>
              <a:lightRig rig="legacyFlat3" dir="t"/>
            </a:scene3d>
            <a:sp3d extrusionH="430200" prstMaterial="legacyMatte">
              <a:bevelT w="13500" h="13500" prst="angle"/>
              <a:bevelB w="13500" h="13500" prst="angle"/>
              <a:extrusionClr>
                <a:schemeClr val="bg2"/>
              </a:extrusionClr>
            </a:sp3d>
          </p:spPr>
          <p:txBody>
            <a:bodyPr wrap="none" anchor="ctr">
              <a:flatTx/>
            </a:bodyPr>
            <a:lstStyle/>
            <a:p>
              <a:pPr algn="ctr" eaLnBrk="1" hangingPunct="1"/>
              <a:r>
                <a:rPr lang="de-DE" sz="2000" u="none"/>
                <a:t>Container</a:t>
              </a:r>
              <a:endParaRPr lang="en-US" sz="2000" u="none"/>
            </a:p>
          </p:txBody>
        </p:sp>
        <p:sp>
          <p:nvSpPr>
            <p:cNvPr id="113673" name="Rectangle 30"/>
            <p:cNvSpPr>
              <a:spLocks noChangeArrowheads="1"/>
            </p:cNvSpPr>
            <p:nvPr/>
          </p:nvSpPr>
          <p:spPr bwMode="auto">
            <a:xfrm>
              <a:off x="3363" y="3511"/>
              <a:ext cx="999" cy="214"/>
            </a:xfrm>
            <a:prstGeom prst="rect">
              <a:avLst/>
            </a:prstGeom>
            <a:solidFill>
              <a:schemeClr val="folHlink"/>
            </a:solidFill>
            <a:ln w="9525">
              <a:miter lim="800000"/>
              <a:headEnd/>
              <a:tailEnd/>
            </a:ln>
            <a:scene3d>
              <a:camera prst="legacyObliqueTopLeft"/>
              <a:lightRig rig="legacyFlat3" dir="t"/>
            </a:scene3d>
            <a:sp3d extrusionH="430200" prstMaterial="legacyMatte">
              <a:bevelT w="13500" h="13500" prst="angle"/>
              <a:bevelB w="13500" h="13500" prst="angle"/>
              <a:extrusionClr>
                <a:schemeClr val="folHlink"/>
              </a:extrusionClr>
            </a:sp3d>
          </p:spPr>
          <p:txBody>
            <a:bodyPr wrap="none" anchor="ctr">
              <a:flatTx/>
            </a:bodyPr>
            <a:lstStyle/>
            <a:p>
              <a:pPr algn="ctr" eaLnBrk="1" hangingPunct="1"/>
              <a:r>
                <a:rPr lang="de-DE" sz="2000" u="none"/>
                <a:t>Component</a:t>
              </a:r>
              <a:endParaRPr lang="en-US" sz="2000" u="none"/>
            </a:p>
          </p:txBody>
        </p:sp>
        <p:sp>
          <p:nvSpPr>
            <p:cNvPr id="113674" name="AutoShape 34"/>
            <p:cNvSpPr>
              <a:spLocks noChangeArrowheads="1"/>
            </p:cNvSpPr>
            <p:nvPr/>
          </p:nvSpPr>
          <p:spPr bwMode="auto">
            <a:xfrm>
              <a:off x="3434" y="3093"/>
              <a:ext cx="240" cy="312"/>
            </a:xfrm>
            <a:prstGeom prst="curvedRightArrow">
              <a:avLst>
                <a:gd name="adj1" fmla="val 26000"/>
                <a:gd name="adj2" fmla="val 52000"/>
                <a:gd name="adj3" fmla="val 33333"/>
              </a:avLst>
            </a:prstGeom>
            <a:solidFill>
              <a:schemeClr val="accent1"/>
            </a:solidFill>
            <a:ln w="12700">
              <a:solidFill>
                <a:schemeClr val="tx1"/>
              </a:solidFill>
              <a:miter lim="800000"/>
              <a:headEnd/>
              <a:tailEnd/>
            </a:ln>
          </p:spPr>
          <p:txBody>
            <a:bodyPr wrap="none" anchor="ctr"/>
            <a:lstStyle/>
            <a:p>
              <a:endParaRPr lang="en-US"/>
            </a:p>
          </p:txBody>
        </p:sp>
        <p:sp>
          <p:nvSpPr>
            <p:cNvPr id="113675" name="AutoShape 35"/>
            <p:cNvSpPr>
              <a:spLocks noChangeArrowheads="1"/>
            </p:cNvSpPr>
            <p:nvPr/>
          </p:nvSpPr>
          <p:spPr bwMode="auto">
            <a:xfrm flipH="1" flipV="1">
              <a:off x="3965" y="3093"/>
              <a:ext cx="240" cy="312"/>
            </a:xfrm>
            <a:prstGeom prst="curvedRightArrow">
              <a:avLst>
                <a:gd name="adj1" fmla="val 26000"/>
                <a:gd name="adj2" fmla="val 52000"/>
                <a:gd name="adj3" fmla="val 33333"/>
              </a:avLst>
            </a:prstGeom>
            <a:solidFill>
              <a:schemeClr val="accent1"/>
            </a:solidFill>
            <a:ln w="12700">
              <a:solidFill>
                <a:schemeClr val="tx1"/>
              </a:solidFill>
              <a:miter lim="800000"/>
              <a:headEnd/>
              <a:tailEnd/>
            </a:ln>
          </p:spPr>
          <p:txBody>
            <a:bodyPr wrap="none" anchor="ctr"/>
            <a:lstStyle/>
            <a:p>
              <a:endParaRPr lang="en-US"/>
            </a:p>
          </p:txBody>
        </p:sp>
        <p:sp>
          <p:nvSpPr>
            <p:cNvPr id="113676" name="AutoShape 36"/>
            <p:cNvSpPr>
              <a:spLocks noChangeArrowheads="1"/>
            </p:cNvSpPr>
            <p:nvPr/>
          </p:nvSpPr>
          <p:spPr bwMode="auto">
            <a:xfrm>
              <a:off x="4535" y="3071"/>
              <a:ext cx="770" cy="487"/>
            </a:xfrm>
            <a:prstGeom prst="flowChartPredefinedProcess">
              <a:avLst/>
            </a:prstGeom>
            <a:solidFill>
              <a:schemeClr val="bg1"/>
            </a:solidFill>
            <a:ln w="12700">
              <a:solidFill>
                <a:schemeClr val="tx1"/>
              </a:solidFill>
              <a:miter lim="800000"/>
              <a:headEnd/>
              <a:tailEnd/>
            </a:ln>
          </p:spPr>
          <p:txBody>
            <a:bodyPr wrap="none" anchor="ctr"/>
            <a:lstStyle/>
            <a:p>
              <a:pPr algn="ctr"/>
              <a:r>
                <a:rPr lang="en-US" sz="2000" u="none"/>
                <a:t>XML</a:t>
              </a:r>
            </a:p>
            <a:p>
              <a:pPr algn="ctr"/>
              <a:r>
                <a:rPr lang="en-US" sz="2000" u="none"/>
                <a:t>config</a:t>
              </a:r>
            </a:p>
          </p:txBody>
        </p:sp>
        <p:sp>
          <p:nvSpPr>
            <p:cNvPr id="113677" name="AutoShape 39"/>
            <p:cNvSpPr>
              <a:spLocks noChangeArrowheads="1"/>
            </p:cNvSpPr>
            <p:nvPr/>
          </p:nvSpPr>
          <p:spPr bwMode="auto">
            <a:xfrm rot="-5400000">
              <a:off x="4541" y="2580"/>
              <a:ext cx="485" cy="49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17694720 60000 65536"/>
                <a:gd name="T17" fmla="*/ 11796480 60000 65536"/>
                <a:gd name="T18" fmla="*/ 17694720 60000 65536"/>
                <a:gd name="T19" fmla="*/ 11796480 60000 65536"/>
                <a:gd name="T20" fmla="*/ 5898240 60000 65536"/>
                <a:gd name="T21" fmla="*/ 5898240 60000 65536"/>
                <a:gd name="T22" fmla="*/ 0 60000 65536"/>
                <a:gd name="T23" fmla="*/ 0 60000 65536"/>
                <a:gd name="T24" fmla="*/ 2227 w 21600"/>
                <a:gd name="T25" fmla="*/ 15267 h 21600"/>
                <a:gd name="T26" fmla="*/ 18794 w 21600"/>
                <a:gd name="T27" fmla="*/ 18781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17037" y="0"/>
                  </a:moveTo>
                  <a:lnTo>
                    <a:pt x="12474" y="5820"/>
                  </a:lnTo>
                  <a:lnTo>
                    <a:pt x="15289" y="5820"/>
                  </a:lnTo>
                  <a:lnTo>
                    <a:pt x="15289" y="15289"/>
                  </a:lnTo>
                  <a:lnTo>
                    <a:pt x="5820" y="15289"/>
                  </a:lnTo>
                  <a:lnTo>
                    <a:pt x="5820" y="12474"/>
                  </a:lnTo>
                  <a:lnTo>
                    <a:pt x="0" y="17037"/>
                  </a:lnTo>
                  <a:lnTo>
                    <a:pt x="5820" y="21600"/>
                  </a:lnTo>
                  <a:lnTo>
                    <a:pt x="5820" y="18785"/>
                  </a:lnTo>
                  <a:lnTo>
                    <a:pt x="18785" y="18785"/>
                  </a:lnTo>
                  <a:lnTo>
                    <a:pt x="18785" y="5820"/>
                  </a:lnTo>
                  <a:lnTo>
                    <a:pt x="21600" y="5820"/>
                  </a:lnTo>
                  <a:close/>
                </a:path>
              </a:pathLst>
            </a:custGeom>
            <a:solidFill>
              <a:schemeClr val="accent1"/>
            </a:solidFill>
            <a:ln w="12700">
              <a:solidFill>
                <a:schemeClr val="tx1"/>
              </a:solidFill>
              <a:miter lim="800000"/>
              <a:headEnd/>
              <a:tailEnd/>
            </a:ln>
          </p:spPr>
          <p:txBody>
            <a:bodyPr wrap="none" anchor="ctr"/>
            <a:lstStyle/>
            <a:p>
              <a:endParaRPr lang="en-US"/>
            </a:p>
          </p:txBody>
        </p:sp>
      </p:grpSp>
      <p:sp>
        <p:nvSpPr>
          <p:cNvPr id="113671" name="Rectangle 41"/>
          <p:cNvSpPr>
            <a:spLocks noChangeArrowheads="1"/>
          </p:cNvSpPr>
          <p:nvPr/>
        </p:nvSpPr>
        <p:spPr bwMode="auto">
          <a:xfrm>
            <a:off x="4706938" y="5986463"/>
            <a:ext cx="3678237" cy="654050"/>
          </a:xfrm>
          <a:prstGeom prst="rect">
            <a:avLst/>
          </a:prstGeom>
          <a:solidFill>
            <a:schemeClr val="folHlink"/>
          </a:solidFill>
          <a:ln w="12700">
            <a:solidFill>
              <a:schemeClr val="tx1"/>
            </a:solidFill>
            <a:miter lim="800000"/>
            <a:headEnd/>
            <a:tailEnd/>
          </a:ln>
        </p:spPr>
        <p:txBody>
          <a:bodyPr>
            <a:spAutoFit/>
          </a:bodyPr>
          <a:lstStyle/>
          <a:p>
            <a:pPr algn="ctr"/>
            <a:r>
              <a:rPr lang="de-DE" u="none"/>
              <a:t>Interceptors are used for many other middleware tasks, as well</a:t>
            </a:r>
            <a:r>
              <a:rPr lang="de-DE"/>
              <a:t> </a:t>
            </a:r>
            <a:endParaRPr lang="en-US"/>
          </a:p>
        </p:txBody>
      </p:sp>
    </p:spTree>
  </p:cSld>
  <p:clrMapOvr>
    <a:masterClrMapping/>
  </p:clrMapOvr>
  <p:transition/>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Slide Number Placeholder 2"/>
          <p:cNvSpPr>
            <a:spLocks noGrp="1"/>
          </p:cNvSpPr>
          <p:nvPr>
            <p:ph type="sldNum" sz="quarter" idx="10"/>
          </p:nvPr>
        </p:nvSpPr>
        <p:spPr>
          <a:noFill/>
        </p:spPr>
        <p:txBody>
          <a:bodyPr/>
          <a:lstStyle/>
          <a:p>
            <a:fld id="{5F90F0DC-0933-41B8-BDBD-9AD22CFA3419}" type="slidenum">
              <a:rPr lang="en-US" smtClean="0">
                <a:latin typeface="Arial" pitchFamily="34" charset="0"/>
              </a:rPr>
              <a:pPr/>
              <a:t>107</a:t>
            </a:fld>
            <a:endParaRPr lang="en-US" smtClean="0">
              <a:latin typeface="Arial" pitchFamily="34" charset="0"/>
            </a:endParaRPr>
          </a:p>
        </p:txBody>
      </p:sp>
      <p:sp>
        <p:nvSpPr>
          <p:cNvPr id="114691" name="Rectangle 2"/>
          <p:cNvSpPr>
            <a:spLocks noGrp="1" noChangeArrowheads="1"/>
          </p:cNvSpPr>
          <p:nvPr>
            <p:ph type="title"/>
          </p:nvPr>
        </p:nvSpPr>
        <p:spPr>
          <a:xfrm>
            <a:off x="165100" y="-19050"/>
            <a:ext cx="8778875" cy="914400"/>
          </a:xfrm>
        </p:spPr>
        <p:txBody>
          <a:bodyPr/>
          <a:lstStyle/>
          <a:p>
            <a:r>
              <a:rPr lang="en-US" smtClean="0"/>
              <a:t>Pros &amp; Cons of the Interceptor Pattern</a:t>
            </a:r>
          </a:p>
        </p:txBody>
      </p:sp>
      <p:sp>
        <p:nvSpPr>
          <p:cNvPr id="114692" name="Rectangle 3"/>
          <p:cNvSpPr>
            <a:spLocks noChangeArrowheads="1"/>
          </p:cNvSpPr>
          <p:nvPr/>
        </p:nvSpPr>
        <p:spPr bwMode="auto">
          <a:xfrm>
            <a:off x="76200" y="933450"/>
            <a:ext cx="4791075" cy="5819775"/>
          </a:xfrm>
          <a:prstGeom prst="rect">
            <a:avLst/>
          </a:prstGeom>
          <a:noFill/>
          <a:ln w="9525">
            <a:noFill/>
            <a:miter lim="800000"/>
            <a:headEnd/>
            <a:tailEnd/>
          </a:ln>
        </p:spPr>
        <p:txBody>
          <a:bodyPr lIns="92075" tIns="46038" rIns="92075" bIns="46038"/>
          <a:lstStyle/>
          <a:p>
            <a:pPr marL="114300" indent="-114300"/>
            <a:r>
              <a:rPr lang="de-DE" sz="2000" u="none"/>
              <a:t>This pattern has five </a:t>
            </a:r>
            <a:r>
              <a:rPr lang="de-DE" sz="2000" b="1" u="none"/>
              <a:t>benefits</a:t>
            </a:r>
            <a:r>
              <a:rPr lang="de-DE" sz="2000" u="none"/>
              <a:t>:</a:t>
            </a:r>
          </a:p>
          <a:p>
            <a:pPr marL="114300" indent="-114300">
              <a:buFontTx/>
              <a:buChar char="•"/>
            </a:pPr>
            <a:r>
              <a:rPr lang="de-DE" sz="2000" b="1" i="1" u="none"/>
              <a:t>Extensibility &amp; flexibility</a:t>
            </a:r>
          </a:p>
          <a:p>
            <a:pPr marL="342900" lvl="1" indent="-114300">
              <a:buFontTx/>
              <a:buChar char="•"/>
            </a:pPr>
            <a:r>
              <a:rPr lang="de-DE" u="none"/>
              <a:t>Interceptors allow an application to evolve without breaking existing APIs &amp; components</a:t>
            </a:r>
          </a:p>
          <a:p>
            <a:pPr marL="114300" indent="-114300">
              <a:buFontTx/>
              <a:buChar char="•"/>
            </a:pPr>
            <a:r>
              <a:rPr lang="de-DE" sz="2000" b="1" i="1" u="none">
                <a:solidFill>
                  <a:srgbClr val="003399"/>
                </a:solidFill>
              </a:rPr>
              <a:t>Separation of concerns</a:t>
            </a:r>
          </a:p>
          <a:p>
            <a:pPr marL="342900" lvl="1" indent="-114300">
              <a:buFontTx/>
              <a:buChar char="•"/>
            </a:pPr>
            <a:r>
              <a:rPr lang="en-US" u="none">
                <a:solidFill>
                  <a:srgbClr val="003399"/>
                </a:solidFill>
              </a:rPr>
              <a:t>Interceptors decouple the “functional” path from the “meta” path</a:t>
            </a:r>
            <a:endParaRPr lang="de-DE" sz="2000" b="1" u="none">
              <a:solidFill>
                <a:srgbClr val="003399"/>
              </a:solidFill>
            </a:endParaRPr>
          </a:p>
          <a:p>
            <a:pPr marL="114300" indent="-114300">
              <a:buFontTx/>
              <a:buChar char="•"/>
            </a:pPr>
            <a:r>
              <a:rPr lang="de-DE" sz="2000" b="1" i="1" u="none"/>
              <a:t>Support for monitoring &amp; control of frameworks</a:t>
            </a:r>
          </a:p>
          <a:p>
            <a:pPr marL="342900" lvl="1" indent="-114300">
              <a:buFontTx/>
              <a:buChar char="•"/>
            </a:pPr>
            <a:r>
              <a:rPr lang="de-DE" i="1" u="none"/>
              <a:t>e.g.,</a:t>
            </a:r>
            <a:r>
              <a:rPr lang="de-DE" u="none"/>
              <a:t> generic logging mechanisms can be used to unobtrusively track application behavior</a:t>
            </a:r>
          </a:p>
          <a:p>
            <a:pPr marL="114300" indent="-114300">
              <a:buFontTx/>
              <a:buChar char="•"/>
            </a:pPr>
            <a:r>
              <a:rPr lang="de-DE" sz="2000" b="1" i="1" u="none">
                <a:solidFill>
                  <a:srgbClr val="003399"/>
                </a:solidFill>
              </a:rPr>
              <a:t>Layer symmetry</a:t>
            </a:r>
          </a:p>
          <a:p>
            <a:pPr marL="342900" lvl="1" indent="-114300">
              <a:buFontTx/>
              <a:buChar char="•"/>
            </a:pPr>
            <a:r>
              <a:rPr lang="de-DE" u="none">
                <a:solidFill>
                  <a:srgbClr val="003399"/>
                </a:solidFill>
              </a:rPr>
              <a:t>Interceptors can perform transformations on a client-side whose inverse are performed on the server-side</a:t>
            </a:r>
            <a:endParaRPr lang="de-DE" sz="2000" b="1" u="none">
              <a:solidFill>
                <a:srgbClr val="003399"/>
              </a:solidFill>
            </a:endParaRPr>
          </a:p>
          <a:p>
            <a:pPr marL="114300" indent="-114300">
              <a:buFontTx/>
              <a:buChar char="•"/>
            </a:pPr>
            <a:r>
              <a:rPr lang="de-DE" sz="2000" b="1" i="1" u="none"/>
              <a:t>Reusability</a:t>
            </a:r>
          </a:p>
          <a:p>
            <a:pPr marL="342900" lvl="1" indent="-114300">
              <a:buFontTx/>
              <a:buChar char="•"/>
            </a:pPr>
            <a:r>
              <a:rPr lang="de-DE" u="none"/>
              <a:t>Interceptors can be reused for various general-purpose behaviors</a:t>
            </a:r>
            <a:endParaRPr lang="de-DE" sz="2000" b="1" u="none"/>
          </a:p>
        </p:txBody>
      </p:sp>
      <p:sp>
        <p:nvSpPr>
          <p:cNvPr id="114693" name="Rectangle 4"/>
          <p:cNvSpPr>
            <a:spLocks noChangeArrowheads="1"/>
          </p:cNvSpPr>
          <p:nvPr/>
        </p:nvSpPr>
        <p:spPr bwMode="auto">
          <a:xfrm>
            <a:off x="5000625" y="933450"/>
            <a:ext cx="3810000" cy="4114800"/>
          </a:xfrm>
          <a:prstGeom prst="rect">
            <a:avLst/>
          </a:prstGeom>
          <a:noFill/>
          <a:ln w="9525">
            <a:noFill/>
            <a:miter lim="800000"/>
            <a:headEnd/>
            <a:tailEnd/>
          </a:ln>
        </p:spPr>
        <p:txBody>
          <a:bodyPr lIns="92075" tIns="46038" rIns="92075" bIns="46038"/>
          <a:lstStyle/>
          <a:p>
            <a:pPr marL="114300" indent="-114300">
              <a:spcBef>
                <a:spcPct val="20000"/>
              </a:spcBef>
            </a:pPr>
            <a:r>
              <a:rPr lang="de-DE" sz="2000" u="none"/>
              <a:t>This pattern also has </a:t>
            </a:r>
            <a:r>
              <a:rPr lang="de-DE" sz="2000" b="1" u="none"/>
              <a:t>liabilities</a:t>
            </a:r>
            <a:r>
              <a:rPr lang="de-DE" sz="2000" u="none"/>
              <a:t>:</a:t>
            </a:r>
          </a:p>
          <a:p>
            <a:pPr marL="114300" indent="-114300">
              <a:spcBef>
                <a:spcPct val="20000"/>
              </a:spcBef>
              <a:buFontTx/>
              <a:buChar char="•"/>
            </a:pPr>
            <a:r>
              <a:rPr lang="de-DE" sz="2000" b="1" i="1" u="none"/>
              <a:t>Complex design issues</a:t>
            </a:r>
          </a:p>
          <a:p>
            <a:pPr marL="342900" lvl="1" indent="-114300">
              <a:spcBef>
                <a:spcPct val="20000"/>
              </a:spcBef>
              <a:buFontTx/>
              <a:buChar char="•"/>
            </a:pPr>
            <a:r>
              <a:rPr lang="de-DE" u="none"/>
              <a:t>Determining interceptor APIs &amp; semantics is non-trivial</a:t>
            </a:r>
          </a:p>
          <a:p>
            <a:pPr marL="114300" indent="-114300">
              <a:spcBef>
                <a:spcPct val="20000"/>
              </a:spcBef>
              <a:buFontTx/>
              <a:buChar char="•"/>
            </a:pPr>
            <a:r>
              <a:rPr lang="de-DE" sz="2000" b="1" i="1" u="none">
                <a:solidFill>
                  <a:srgbClr val="003399"/>
                </a:solidFill>
              </a:rPr>
              <a:t>Malicious or erroneous interceptors</a:t>
            </a:r>
          </a:p>
          <a:p>
            <a:pPr marL="342900" lvl="1" indent="-114300">
              <a:spcBef>
                <a:spcPct val="20000"/>
              </a:spcBef>
              <a:buFontTx/>
              <a:buChar char="•"/>
            </a:pPr>
            <a:r>
              <a:rPr lang="de-DE" u="none">
                <a:solidFill>
                  <a:srgbClr val="003399"/>
                </a:solidFill>
              </a:rPr>
              <a:t>Mis-behaving interceptors can wreak havoc on application stability</a:t>
            </a:r>
          </a:p>
          <a:p>
            <a:pPr marL="114300" indent="-114300">
              <a:spcBef>
                <a:spcPct val="20000"/>
              </a:spcBef>
              <a:buFontTx/>
              <a:buChar char="•"/>
            </a:pPr>
            <a:r>
              <a:rPr lang="de-DE" sz="2000" b="1" i="1" u="none"/>
              <a:t>Potential interception cascades</a:t>
            </a:r>
          </a:p>
          <a:p>
            <a:pPr marL="342900" lvl="1" indent="-114300">
              <a:spcBef>
                <a:spcPct val="20000"/>
              </a:spcBef>
              <a:buFontTx/>
              <a:buChar char="•"/>
            </a:pPr>
            <a:r>
              <a:rPr lang="de-DE" u="none"/>
              <a:t>Interceptors can result in infinite recursion</a:t>
            </a:r>
          </a:p>
          <a:p>
            <a:pPr marL="342900" lvl="1" indent="-114300">
              <a:spcBef>
                <a:spcPct val="20000"/>
              </a:spcBef>
              <a:buFontTx/>
              <a:buChar char="•"/>
            </a:pPr>
            <a:endParaRPr lang="de-DE" sz="2000" b="1" u="none"/>
          </a:p>
        </p:txBody>
      </p:sp>
    </p:spTree>
  </p:cSld>
  <p:clrMapOvr>
    <a:masterClrMapping/>
  </p:clrMapOvr>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5714" name="Slide Number Placeholder 3"/>
          <p:cNvSpPr>
            <a:spLocks noGrp="1"/>
          </p:cNvSpPr>
          <p:nvPr>
            <p:ph type="sldNum" sz="quarter" idx="10"/>
          </p:nvPr>
        </p:nvSpPr>
        <p:spPr>
          <a:noFill/>
        </p:spPr>
        <p:txBody>
          <a:bodyPr/>
          <a:lstStyle/>
          <a:p>
            <a:fld id="{78A6030D-AB3C-42A4-BA74-A4BB449A5DF8}" type="slidenum">
              <a:rPr lang="en-US" smtClean="0">
                <a:latin typeface="Arial" pitchFamily="34" charset="0"/>
              </a:rPr>
              <a:pPr/>
              <a:t>108</a:t>
            </a:fld>
            <a:endParaRPr lang="en-US" smtClean="0">
              <a:latin typeface="Arial" pitchFamily="34" charset="0"/>
            </a:endParaRPr>
          </a:p>
        </p:txBody>
      </p:sp>
      <p:sp>
        <p:nvSpPr>
          <p:cNvPr id="115715" name="Rectangle 2"/>
          <p:cNvSpPr>
            <a:spLocks noGrp="1" noChangeArrowheads="1"/>
          </p:cNvSpPr>
          <p:nvPr>
            <p:ph type="title"/>
          </p:nvPr>
        </p:nvSpPr>
        <p:spPr>
          <a:xfrm>
            <a:off x="254000" y="-38100"/>
            <a:ext cx="8666163" cy="914400"/>
          </a:xfrm>
        </p:spPr>
        <p:txBody>
          <a:bodyPr/>
          <a:lstStyle/>
          <a:p>
            <a:r>
              <a:rPr lang="en-US" smtClean="0"/>
              <a:t>Minimizing Resource Utilization (1/2)</a:t>
            </a:r>
            <a:endParaRPr lang="de-DE" smtClean="0"/>
          </a:p>
        </p:txBody>
      </p:sp>
      <p:sp>
        <p:nvSpPr>
          <p:cNvPr id="115716" name="Rectangle 3"/>
          <p:cNvSpPr>
            <a:spLocks noGrp="1" noChangeArrowheads="1"/>
          </p:cNvSpPr>
          <p:nvPr>
            <p:ph type="body" idx="1"/>
          </p:nvPr>
        </p:nvSpPr>
        <p:spPr>
          <a:xfrm>
            <a:off x="3960813" y="941388"/>
            <a:ext cx="4699000" cy="1768475"/>
          </a:xfrm>
        </p:spPr>
        <p:txBody>
          <a:bodyPr/>
          <a:lstStyle/>
          <a:p>
            <a:pPr marL="114300" indent="-114300">
              <a:spcBef>
                <a:spcPct val="30000"/>
              </a:spcBef>
              <a:buClr>
                <a:schemeClr val="tx1"/>
              </a:buClr>
              <a:buFontTx/>
              <a:buNone/>
            </a:pPr>
            <a:r>
              <a:rPr lang="de-DE" sz="2400" smtClean="0">
                <a:solidFill>
                  <a:schemeClr val="tx1"/>
                </a:solidFill>
              </a:rPr>
              <a:t>Problem</a:t>
            </a:r>
          </a:p>
          <a:p>
            <a:pPr marL="114300" indent="-114300">
              <a:spcBef>
                <a:spcPct val="30000"/>
              </a:spcBef>
              <a:buClr>
                <a:schemeClr val="tx1"/>
              </a:buClr>
              <a:buFontTx/>
              <a:buChar char="•"/>
            </a:pPr>
            <a:r>
              <a:rPr lang="de-DE" sz="2000" b="0" smtClean="0">
                <a:solidFill>
                  <a:schemeClr val="tx1"/>
                </a:solidFill>
              </a:rPr>
              <a:t>It may not feasible to have all image server implementations running all the time since this ties up end-system resources unnecessarily</a:t>
            </a:r>
          </a:p>
        </p:txBody>
      </p:sp>
      <p:sp>
        <p:nvSpPr>
          <p:cNvPr id="115717" name="Rectangle 6"/>
          <p:cNvSpPr>
            <a:spLocks noChangeArrowheads="1"/>
          </p:cNvSpPr>
          <p:nvPr/>
        </p:nvSpPr>
        <p:spPr bwMode="auto">
          <a:xfrm>
            <a:off x="38100" y="885825"/>
            <a:ext cx="3602038" cy="2082800"/>
          </a:xfrm>
          <a:prstGeom prst="rect">
            <a:avLst/>
          </a:prstGeom>
          <a:solidFill>
            <a:schemeClr val="folHlink"/>
          </a:solidFill>
          <a:ln w="9525">
            <a:solidFill>
              <a:schemeClr val="tx1"/>
            </a:solidFill>
            <a:miter lim="800000"/>
            <a:headEnd/>
            <a:tailEnd/>
          </a:ln>
        </p:spPr>
        <p:txBody>
          <a:bodyPr lIns="92075" tIns="46038" rIns="92075" bIns="46038">
            <a:spAutoFit/>
          </a:bodyPr>
          <a:lstStyle/>
          <a:p>
            <a:pPr marL="114300" indent="-114300">
              <a:spcBef>
                <a:spcPct val="30000"/>
              </a:spcBef>
              <a:buClr>
                <a:schemeClr val="tx1"/>
              </a:buClr>
              <a:buSzPct val="85000"/>
            </a:pPr>
            <a:r>
              <a:rPr lang="de-DE" sz="2400" b="1" u="none"/>
              <a:t>Context</a:t>
            </a:r>
          </a:p>
          <a:p>
            <a:pPr marL="114300" indent="-114300">
              <a:spcBef>
                <a:spcPct val="30000"/>
              </a:spcBef>
              <a:buClr>
                <a:schemeClr val="tx1"/>
              </a:buClr>
              <a:buSzPct val="85000"/>
              <a:buFontTx/>
              <a:buChar char="•"/>
            </a:pPr>
            <a:r>
              <a:rPr lang="de-DE" sz="2000" u="none"/>
              <a:t>Image servers are simply one of many services running throughout a distributed electronic medical image system</a:t>
            </a:r>
          </a:p>
        </p:txBody>
      </p:sp>
      <p:sp>
        <p:nvSpPr>
          <p:cNvPr id="115718" name="Rectangle 30"/>
          <p:cNvSpPr>
            <a:spLocks noChangeArrowheads="1"/>
          </p:cNvSpPr>
          <p:nvPr/>
        </p:nvSpPr>
        <p:spPr bwMode="auto">
          <a:xfrm>
            <a:off x="7067550" y="3357563"/>
            <a:ext cx="1403350" cy="539750"/>
          </a:xfrm>
          <a:prstGeom prst="rect">
            <a:avLst/>
          </a:prstGeom>
          <a:solidFill>
            <a:schemeClr val="bg1"/>
          </a:solidFill>
          <a:ln w="12700">
            <a:noFill/>
            <a:miter lim="800000"/>
            <a:headEnd/>
            <a:tailEnd/>
          </a:ln>
        </p:spPr>
        <p:txBody>
          <a:bodyPr wrap="none" anchor="ctr"/>
          <a:lstStyle/>
          <a:p>
            <a:endParaRPr lang="en-US"/>
          </a:p>
        </p:txBody>
      </p:sp>
      <p:pic>
        <p:nvPicPr>
          <p:cNvPr id="115719" name="Picture 33" descr="Presentation1"/>
          <p:cNvPicPr>
            <a:picLocks noChangeAspect="1" noChangeArrowheads="1"/>
          </p:cNvPicPr>
          <p:nvPr/>
        </p:nvPicPr>
        <p:blipFill>
          <a:blip r:embed="rId3" cstate="print"/>
          <a:srcRect/>
          <a:stretch>
            <a:fillRect/>
          </a:stretch>
        </p:blipFill>
        <p:spPr bwMode="auto">
          <a:xfrm>
            <a:off x="1389063" y="3589338"/>
            <a:ext cx="6519862" cy="4889500"/>
          </a:xfrm>
          <a:prstGeom prst="rect">
            <a:avLst/>
          </a:prstGeom>
          <a:noFill/>
          <a:ln w="9525">
            <a:noFill/>
            <a:miter lim="800000"/>
            <a:headEnd/>
            <a:tailEnd/>
          </a:ln>
        </p:spPr>
      </p:pic>
      <p:sp>
        <p:nvSpPr>
          <p:cNvPr id="115720" name="Rectangle 34"/>
          <p:cNvSpPr>
            <a:spLocks noChangeArrowheads="1"/>
          </p:cNvSpPr>
          <p:nvPr/>
        </p:nvSpPr>
        <p:spPr bwMode="auto">
          <a:xfrm>
            <a:off x="7005638" y="3232150"/>
            <a:ext cx="1438275" cy="566738"/>
          </a:xfrm>
          <a:prstGeom prst="rect">
            <a:avLst/>
          </a:prstGeom>
          <a:solidFill>
            <a:schemeClr val="bg1"/>
          </a:solidFill>
          <a:ln w="12700">
            <a:noFill/>
            <a:miter lim="800000"/>
            <a:headEnd/>
            <a:tailEnd/>
          </a:ln>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6738" name="Slide Number Placeholder 3"/>
          <p:cNvSpPr>
            <a:spLocks noGrp="1"/>
          </p:cNvSpPr>
          <p:nvPr>
            <p:ph type="sldNum" sz="quarter" idx="10"/>
          </p:nvPr>
        </p:nvSpPr>
        <p:spPr>
          <a:noFill/>
        </p:spPr>
        <p:txBody>
          <a:bodyPr/>
          <a:lstStyle/>
          <a:p>
            <a:fld id="{69922C25-717F-4680-94EB-7BD07C5F753D}" type="slidenum">
              <a:rPr lang="en-US" smtClean="0">
                <a:latin typeface="Arial" pitchFamily="34" charset="0"/>
              </a:rPr>
              <a:pPr/>
              <a:t>109</a:t>
            </a:fld>
            <a:endParaRPr lang="en-US" smtClean="0">
              <a:latin typeface="Arial" pitchFamily="34" charset="0"/>
            </a:endParaRPr>
          </a:p>
        </p:txBody>
      </p:sp>
      <p:sp>
        <p:nvSpPr>
          <p:cNvPr id="1711108" name="Rectangle 4"/>
          <p:cNvSpPr>
            <a:spLocks noChangeArrowheads="1"/>
          </p:cNvSpPr>
          <p:nvPr/>
        </p:nvSpPr>
        <p:spPr bwMode="auto">
          <a:xfrm>
            <a:off x="0" y="847725"/>
            <a:ext cx="9144000" cy="1323975"/>
          </a:xfrm>
          <a:prstGeom prst="rect">
            <a:avLst/>
          </a:prstGeom>
          <a:solidFill>
            <a:srgbClr val="C3F1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buClr>
                <a:schemeClr val="tx1"/>
              </a:buClr>
              <a:buSzPct val="85000"/>
              <a:defRPr/>
            </a:pPr>
            <a:r>
              <a:rPr lang="de-DE" sz="2000" b="1" u="none">
                <a:latin typeface="Arial" charset="0"/>
              </a:rPr>
              <a:t>Solution</a:t>
            </a:r>
          </a:p>
          <a:p>
            <a:pPr marL="114300" indent="-114300">
              <a:buClr>
                <a:schemeClr val="tx1"/>
              </a:buClr>
              <a:buSzPct val="85000"/>
              <a:buFontTx/>
              <a:buChar char="•"/>
              <a:defRPr/>
            </a:pPr>
            <a:r>
              <a:rPr lang="de-DE" sz="2000" u="none">
                <a:latin typeface="Arial" charset="0"/>
              </a:rPr>
              <a:t>Apply the </a:t>
            </a:r>
            <a:r>
              <a:rPr lang="de-DE" sz="2000" i="1" u="none">
                <a:latin typeface="Arial" charset="0"/>
              </a:rPr>
              <a:t>Activator</a:t>
            </a:r>
            <a:r>
              <a:rPr lang="de-DE" sz="2000" u="none">
                <a:latin typeface="Arial" charset="0"/>
              </a:rPr>
              <a:t> (PLoP12/P4) design pattern to automate scalable on-demand activation &amp; deactivation of service execution contexts to run services accessed by many clients without consuming resources unnecessarily</a:t>
            </a:r>
          </a:p>
        </p:txBody>
      </p:sp>
      <p:sp>
        <p:nvSpPr>
          <p:cNvPr id="116740" name="Rectangle 25"/>
          <p:cNvSpPr>
            <a:spLocks noGrp="1" noChangeArrowheads="1"/>
          </p:cNvSpPr>
          <p:nvPr>
            <p:ph type="title"/>
          </p:nvPr>
        </p:nvSpPr>
        <p:spPr>
          <a:xfrm>
            <a:off x="254000" y="-38100"/>
            <a:ext cx="8666163" cy="914400"/>
          </a:xfrm>
          <a:noFill/>
        </p:spPr>
        <p:txBody>
          <a:bodyPr/>
          <a:lstStyle/>
          <a:p>
            <a:r>
              <a:rPr lang="en-US" smtClean="0"/>
              <a:t>Minimizing Resource Utilization (2/2)</a:t>
            </a:r>
            <a:endParaRPr lang="de-DE" smtClean="0"/>
          </a:p>
        </p:txBody>
      </p:sp>
      <p:sp>
        <p:nvSpPr>
          <p:cNvPr id="116741" name="Rectangle 27"/>
          <p:cNvSpPr>
            <a:spLocks noChangeArrowheads="1"/>
          </p:cNvSpPr>
          <p:nvPr/>
        </p:nvSpPr>
        <p:spPr bwMode="auto">
          <a:xfrm>
            <a:off x="1528763" y="6475413"/>
            <a:ext cx="6054725" cy="366712"/>
          </a:xfrm>
          <a:prstGeom prst="rect">
            <a:avLst/>
          </a:prstGeom>
          <a:noFill/>
          <a:ln w="12700">
            <a:noFill/>
            <a:miter lim="800000"/>
            <a:headEnd/>
            <a:tailEnd/>
          </a:ln>
        </p:spPr>
        <p:txBody>
          <a:bodyPr wrap="none">
            <a:spAutoFit/>
          </a:bodyPr>
          <a:lstStyle/>
          <a:p>
            <a:r>
              <a:rPr lang="de-DE" b="1" u="none">
                <a:latin typeface="Courier New" pitchFamily="49" charset="0"/>
              </a:rPr>
              <a:t>www.cs.wustl.edu/~schmidt/PDF/Activator.pdf</a:t>
            </a:r>
            <a:endParaRPr lang="en-US" b="1" u="none">
              <a:latin typeface="Courier New" pitchFamily="49" charset="0"/>
            </a:endParaRPr>
          </a:p>
        </p:txBody>
      </p:sp>
      <p:sp>
        <p:nvSpPr>
          <p:cNvPr id="116742" name="Rectangle 6"/>
          <p:cNvSpPr>
            <a:spLocks noChangeArrowheads="1"/>
          </p:cNvSpPr>
          <p:nvPr/>
        </p:nvSpPr>
        <p:spPr bwMode="auto">
          <a:xfrm>
            <a:off x="4670425" y="2222500"/>
            <a:ext cx="4319588" cy="3690938"/>
          </a:xfrm>
          <a:prstGeom prst="rect">
            <a:avLst/>
          </a:prstGeom>
          <a:noFill/>
          <a:ln w="9525">
            <a:noFill/>
            <a:miter lim="800000"/>
            <a:headEnd/>
            <a:tailEnd/>
          </a:ln>
        </p:spPr>
        <p:txBody>
          <a:bodyPr lIns="92075" tIns="46038" rIns="92075" bIns="46038"/>
          <a:lstStyle/>
          <a:p>
            <a:pPr marL="114300" indent="-114300" defTabSz="762000">
              <a:spcBef>
                <a:spcPct val="20000"/>
              </a:spcBef>
              <a:buFontTx/>
              <a:buChar char="•"/>
            </a:pPr>
            <a:r>
              <a:rPr lang="en-US" sz="2000" u="none"/>
              <a:t>When incoming requests arrive, the</a:t>
            </a:r>
            <a:r>
              <a:rPr lang="en-US" sz="2000" i="1" u="none"/>
              <a:t> Activator</a:t>
            </a:r>
            <a:r>
              <a:rPr lang="en-US" sz="2000" u="none"/>
              <a:t> looks up whether a target object is already active &amp; if the object is not running it activates the </a:t>
            </a:r>
            <a:r>
              <a:rPr lang="en-US" sz="2000" i="1" u="none"/>
              <a:t>Service Execution Context</a:t>
            </a:r>
          </a:p>
          <a:p>
            <a:pPr marL="114300" indent="-114300" defTabSz="762000">
              <a:spcBef>
                <a:spcPct val="20000"/>
              </a:spcBef>
              <a:buFontTx/>
              <a:buChar char="•"/>
            </a:pPr>
            <a:r>
              <a:rPr lang="en-US" sz="2000" u="none"/>
              <a:t>The </a:t>
            </a:r>
            <a:r>
              <a:rPr lang="de-DE" sz="2000" i="1" u="none"/>
              <a:t>Activation Table</a:t>
            </a:r>
            <a:r>
              <a:rPr lang="en-US" sz="2000" u="none"/>
              <a:t> stores associations between </a:t>
            </a:r>
            <a:r>
              <a:rPr lang="de-DE" sz="2000" u="none"/>
              <a:t>services</a:t>
            </a:r>
            <a:r>
              <a:rPr lang="en-US" sz="2000" u="none"/>
              <a:t> &amp; their physical location</a:t>
            </a:r>
          </a:p>
          <a:p>
            <a:pPr marL="114300" indent="-114300" defTabSz="762000">
              <a:spcBef>
                <a:spcPct val="20000"/>
              </a:spcBef>
              <a:buFontTx/>
              <a:buChar char="•"/>
            </a:pPr>
            <a:r>
              <a:rPr lang="en-US" sz="2000" u="none"/>
              <a:t>The </a:t>
            </a:r>
            <a:r>
              <a:rPr lang="de-DE" sz="2000" i="1" u="none"/>
              <a:t>Client</a:t>
            </a:r>
            <a:r>
              <a:rPr lang="en-US" sz="2000" i="1" u="none"/>
              <a:t> </a:t>
            </a:r>
            <a:r>
              <a:rPr lang="de-DE" sz="2000" u="none"/>
              <a:t>uses the Activator to get service access</a:t>
            </a:r>
          </a:p>
          <a:p>
            <a:pPr marL="114300" indent="-114300" defTabSz="762000">
              <a:spcBef>
                <a:spcPct val="20000"/>
              </a:spcBef>
              <a:buFontTx/>
              <a:buChar char="•"/>
            </a:pPr>
            <a:r>
              <a:rPr lang="de-DE" sz="2000" u="none"/>
              <a:t>A </a:t>
            </a:r>
            <a:r>
              <a:rPr lang="de-DE" sz="2000" i="1" u="none"/>
              <a:t>Service</a:t>
            </a:r>
            <a:r>
              <a:rPr lang="de-DE" sz="2000" u="none"/>
              <a:t> implements a specific type of functionality that it provides to clients</a:t>
            </a:r>
            <a:endParaRPr lang="en-US" sz="2000" u="none"/>
          </a:p>
        </p:txBody>
      </p:sp>
      <p:pic>
        <p:nvPicPr>
          <p:cNvPr id="116743" name="Picture 34"/>
          <p:cNvPicPr>
            <a:picLocks noChangeAspect="1" noChangeArrowheads="1"/>
          </p:cNvPicPr>
          <p:nvPr/>
        </p:nvPicPr>
        <p:blipFill>
          <a:blip r:embed="rId3" cstate="print"/>
          <a:srcRect/>
          <a:stretch>
            <a:fillRect/>
          </a:stretch>
        </p:blipFill>
        <p:spPr bwMode="auto">
          <a:xfrm>
            <a:off x="0" y="2232025"/>
            <a:ext cx="4759325" cy="4268788"/>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Slide Number Placeholder 2"/>
          <p:cNvSpPr>
            <a:spLocks noGrp="1"/>
          </p:cNvSpPr>
          <p:nvPr>
            <p:ph type="sldNum" sz="quarter" idx="10"/>
          </p:nvPr>
        </p:nvSpPr>
        <p:spPr>
          <a:noFill/>
        </p:spPr>
        <p:txBody>
          <a:bodyPr/>
          <a:lstStyle/>
          <a:p>
            <a:fld id="{41EB7131-4801-4094-A51B-40CE4267A3C4}" type="slidenum">
              <a:rPr lang="en-US" smtClean="0">
                <a:latin typeface="Arial" pitchFamily="34" charset="0"/>
              </a:rPr>
              <a:pPr/>
              <a:t>11</a:t>
            </a:fld>
            <a:endParaRPr lang="en-US" smtClean="0">
              <a:latin typeface="Arial" pitchFamily="34" charset="0"/>
            </a:endParaRPr>
          </a:p>
        </p:txBody>
      </p:sp>
      <p:sp>
        <p:nvSpPr>
          <p:cNvPr id="1028" name="Rectangle 2"/>
          <p:cNvSpPr>
            <a:spLocks noGrp="1" noChangeArrowheads="1"/>
          </p:cNvSpPr>
          <p:nvPr>
            <p:ph type="title"/>
          </p:nvPr>
        </p:nvSpPr>
        <p:spPr>
          <a:xfrm>
            <a:off x="736600" y="-38100"/>
            <a:ext cx="7924800" cy="914400"/>
          </a:xfrm>
        </p:spPr>
        <p:txBody>
          <a:bodyPr/>
          <a:lstStyle/>
          <a:p>
            <a:r>
              <a:rPr lang="en-US" smtClean="0"/>
              <a:t>Distribution Middleware</a:t>
            </a:r>
          </a:p>
        </p:txBody>
      </p:sp>
      <p:sp>
        <p:nvSpPr>
          <p:cNvPr id="1029" name="Rectangle 3"/>
          <p:cNvSpPr>
            <a:spLocks noChangeArrowheads="1"/>
          </p:cNvSpPr>
          <p:nvPr/>
        </p:nvSpPr>
        <p:spPr bwMode="auto">
          <a:xfrm>
            <a:off x="0" y="876300"/>
            <a:ext cx="7143750" cy="1066800"/>
          </a:xfrm>
          <a:prstGeom prst="rect">
            <a:avLst/>
          </a:prstGeom>
          <a:noFill/>
          <a:ln w="12700">
            <a:noFill/>
            <a:miter lim="800000"/>
            <a:headEnd/>
            <a:tailEnd/>
          </a:ln>
        </p:spPr>
        <p:txBody>
          <a:bodyPr>
            <a:spAutoFit/>
          </a:bodyPr>
          <a:lstStyle/>
          <a:p>
            <a:pPr marL="109538" indent="-109538">
              <a:spcAft>
                <a:spcPct val="20000"/>
              </a:spcAft>
              <a:buFontTx/>
              <a:buChar char="•"/>
            </a:pPr>
            <a:r>
              <a:rPr lang="en-US" sz="2000" b="1" i="1" u="none">
                <a:cs typeface="Times New Roman" pitchFamily="18" charset="0"/>
              </a:rPr>
              <a:t>Distribution middleware</a:t>
            </a:r>
            <a:r>
              <a:rPr lang="en-US" sz="2000" u="none">
                <a:cs typeface="Times New Roman" pitchFamily="18" charset="0"/>
              </a:rPr>
              <a:t> defines higher-level distributed programming models whose reusable APIs &amp; components automate &amp; extend native OS capabilities </a:t>
            </a:r>
          </a:p>
        </p:txBody>
      </p:sp>
      <p:sp>
        <p:nvSpPr>
          <p:cNvPr id="1030" name="AutoShape 4"/>
          <p:cNvSpPr>
            <a:spLocks noChangeAspect="1" noChangeArrowheads="1"/>
          </p:cNvSpPr>
          <p:nvPr/>
        </p:nvSpPr>
        <p:spPr bwMode="auto">
          <a:xfrm>
            <a:off x="7275513" y="1025525"/>
            <a:ext cx="1628775" cy="441325"/>
          </a:xfrm>
          <a:prstGeom prst="roundRect">
            <a:avLst>
              <a:gd name="adj" fmla="val 16667"/>
            </a:avLst>
          </a:prstGeom>
          <a:solidFill>
            <a:srgbClr val="FF9900"/>
          </a:solidFill>
          <a:ln w="12700">
            <a:solidFill>
              <a:schemeClr val="tx1"/>
            </a:solidFill>
            <a:round/>
            <a:headEnd/>
            <a:tailEnd/>
          </a:ln>
        </p:spPr>
        <p:txBody>
          <a:bodyPr rot="10800000" wrap="none" anchor="ctr"/>
          <a:lstStyle/>
          <a:p>
            <a:endParaRPr lang="en-US"/>
          </a:p>
        </p:txBody>
      </p:sp>
      <p:sp>
        <p:nvSpPr>
          <p:cNvPr id="1031" name="Text Box 5"/>
          <p:cNvSpPr txBox="1">
            <a:spLocks noChangeAspect="1" noChangeArrowheads="1"/>
          </p:cNvSpPr>
          <p:nvPr/>
        </p:nvSpPr>
        <p:spPr bwMode="auto">
          <a:xfrm>
            <a:off x="7310438" y="1038225"/>
            <a:ext cx="1541462" cy="422275"/>
          </a:xfrm>
          <a:prstGeom prst="rect">
            <a:avLst/>
          </a:prstGeom>
          <a:noFill/>
          <a:ln w="12700">
            <a:noFill/>
            <a:miter lim="800000"/>
            <a:headEnd/>
            <a:tailEnd/>
          </a:ln>
        </p:spPr>
        <p:txBody>
          <a:bodyPr>
            <a:spAutoFit/>
          </a:bodyPr>
          <a:lstStyle/>
          <a:p>
            <a:pPr algn="ctr">
              <a:lnSpc>
                <a:spcPct val="90000"/>
              </a:lnSpc>
            </a:pPr>
            <a:r>
              <a:rPr lang="en-US" sz="1200" b="1" u="none"/>
              <a:t>Domain-Specific</a:t>
            </a:r>
          </a:p>
          <a:p>
            <a:pPr algn="ctr">
              <a:lnSpc>
                <a:spcPct val="90000"/>
              </a:lnSpc>
            </a:pPr>
            <a:r>
              <a:rPr lang="en-US" sz="1200" b="1" u="none"/>
              <a:t>Services</a:t>
            </a:r>
          </a:p>
        </p:txBody>
      </p:sp>
      <p:sp>
        <p:nvSpPr>
          <p:cNvPr id="1032" name="AutoShape 6"/>
          <p:cNvSpPr>
            <a:spLocks noChangeAspect="1" noChangeArrowheads="1"/>
          </p:cNvSpPr>
          <p:nvPr/>
        </p:nvSpPr>
        <p:spPr bwMode="auto">
          <a:xfrm>
            <a:off x="7275513" y="1493838"/>
            <a:ext cx="1628775" cy="441325"/>
          </a:xfrm>
          <a:prstGeom prst="roundRect">
            <a:avLst>
              <a:gd name="adj" fmla="val 16667"/>
            </a:avLst>
          </a:prstGeom>
          <a:solidFill>
            <a:schemeClr val="folHlink"/>
          </a:solidFill>
          <a:ln w="12700">
            <a:solidFill>
              <a:schemeClr val="tx1"/>
            </a:solidFill>
            <a:round/>
            <a:headEnd/>
            <a:tailEnd/>
          </a:ln>
        </p:spPr>
        <p:txBody>
          <a:bodyPr rot="10800000" wrap="none" anchor="ctr"/>
          <a:lstStyle/>
          <a:p>
            <a:endParaRPr lang="en-US"/>
          </a:p>
        </p:txBody>
      </p:sp>
      <p:sp>
        <p:nvSpPr>
          <p:cNvPr id="1033" name="Text Box 7"/>
          <p:cNvSpPr txBox="1">
            <a:spLocks noChangeAspect="1" noChangeArrowheads="1"/>
          </p:cNvSpPr>
          <p:nvPr/>
        </p:nvSpPr>
        <p:spPr bwMode="auto">
          <a:xfrm>
            <a:off x="7224713" y="1506538"/>
            <a:ext cx="1690687" cy="422275"/>
          </a:xfrm>
          <a:prstGeom prst="rect">
            <a:avLst/>
          </a:prstGeom>
          <a:noFill/>
          <a:ln w="12700">
            <a:noFill/>
            <a:miter lim="800000"/>
            <a:headEnd/>
            <a:tailEnd/>
          </a:ln>
        </p:spPr>
        <p:txBody>
          <a:bodyPr>
            <a:spAutoFit/>
          </a:bodyPr>
          <a:lstStyle/>
          <a:p>
            <a:pPr algn="ctr">
              <a:lnSpc>
                <a:spcPct val="90000"/>
              </a:lnSpc>
            </a:pPr>
            <a:r>
              <a:rPr lang="en-US" sz="1200" b="1" u="none"/>
              <a:t>Common</a:t>
            </a:r>
          </a:p>
          <a:p>
            <a:pPr algn="ctr">
              <a:lnSpc>
                <a:spcPct val="90000"/>
              </a:lnSpc>
            </a:pPr>
            <a:r>
              <a:rPr lang="en-US" sz="1200" b="1" u="none"/>
              <a:t>Middleware Services</a:t>
            </a:r>
          </a:p>
        </p:txBody>
      </p:sp>
      <p:sp>
        <p:nvSpPr>
          <p:cNvPr id="1034" name="AutoShape 8"/>
          <p:cNvSpPr>
            <a:spLocks noChangeAspect="1" noChangeArrowheads="1"/>
          </p:cNvSpPr>
          <p:nvPr/>
        </p:nvSpPr>
        <p:spPr bwMode="auto">
          <a:xfrm>
            <a:off x="7275513" y="1960563"/>
            <a:ext cx="1628775" cy="441325"/>
          </a:xfrm>
          <a:prstGeom prst="roundRect">
            <a:avLst>
              <a:gd name="adj" fmla="val 16667"/>
            </a:avLst>
          </a:prstGeom>
          <a:solidFill>
            <a:srgbClr val="336699"/>
          </a:solidFill>
          <a:ln w="12700">
            <a:solidFill>
              <a:schemeClr val="tx1"/>
            </a:solidFill>
            <a:round/>
            <a:headEnd/>
            <a:tailEnd/>
          </a:ln>
        </p:spPr>
        <p:txBody>
          <a:bodyPr wrap="none" anchor="ctr"/>
          <a:lstStyle/>
          <a:p>
            <a:pPr algn="ctr"/>
            <a:endParaRPr lang="en-US" sz="1200" u="none"/>
          </a:p>
        </p:txBody>
      </p:sp>
      <p:sp>
        <p:nvSpPr>
          <p:cNvPr id="1035" name="Text Box 9"/>
          <p:cNvSpPr txBox="1">
            <a:spLocks noChangeAspect="1" noChangeArrowheads="1"/>
          </p:cNvSpPr>
          <p:nvPr/>
        </p:nvSpPr>
        <p:spPr bwMode="auto">
          <a:xfrm>
            <a:off x="7524750" y="1984375"/>
            <a:ext cx="1130300" cy="422275"/>
          </a:xfrm>
          <a:prstGeom prst="rect">
            <a:avLst/>
          </a:prstGeom>
          <a:noFill/>
          <a:ln w="12700">
            <a:noFill/>
            <a:miter lim="800000"/>
            <a:headEnd/>
            <a:tailEnd/>
          </a:ln>
        </p:spPr>
        <p:txBody>
          <a:bodyPr>
            <a:spAutoFit/>
          </a:bodyPr>
          <a:lstStyle/>
          <a:p>
            <a:pPr algn="ctr">
              <a:lnSpc>
                <a:spcPct val="90000"/>
              </a:lnSpc>
            </a:pPr>
            <a:r>
              <a:rPr lang="en-US" sz="1200" b="1" u="none">
                <a:solidFill>
                  <a:schemeClr val="bg1"/>
                </a:solidFill>
              </a:rPr>
              <a:t>Distribution</a:t>
            </a:r>
          </a:p>
          <a:p>
            <a:pPr algn="ctr">
              <a:lnSpc>
                <a:spcPct val="90000"/>
              </a:lnSpc>
            </a:pPr>
            <a:r>
              <a:rPr lang="en-US" sz="1200" b="1" u="none">
                <a:solidFill>
                  <a:schemeClr val="bg1"/>
                </a:solidFill>
              </a:rPr>
              <a:t>Middleware</a:t>
            </a:r>
          </a:p>
        </p:txBody>
      </p:sp>
      <p:sp>
        <p:nvSpPr>
          <p:cNvPr id="1036" name="AutoShape 10"/>
          <p:cNvSpPr>
            <a:spLocks noChangeAspect="1" noChangeArrowheads="1"/>
          </p:cNvSpPr>
          <p:nvPr/>
        </p:nvSpPr>
        <p:spPr bwMode="auto">
          <a:xfrm>
            <a:off x="7275513" y="2433638"/>
            <a:ext cx="1628775" cy="442912"/>
          </a:xfrm>
          <a:prstGeom prst="roundRect">
            <a:avLst>
              <a:gd name="adj" fmla="val 16667"/>
            </a:avLst>
          </a:prstGeom>
          <a:solidFill>
            <a:schemeClr val="bg1"/>
          </a:solidFill>
          <a:ln w="12700">
            <a:solidFill>
              <a:schemeClr val="tx1"/>
            </a:solidFill>
            <a:round/>
            <a:headEnd/>
            <a:tailEnd/>
          </a:ln>
        </p:spPr>
        <p:txBody>
          <a:bodyPr rot="10800000" wrap="none" anchor="ctr"/>
          <a:lstStyle/>
          <a:p>
            <a:endParaRPr lang="en-US"/>
          </a:p>
        </p:txBody>
      </p:sp>
      <p:sp>
        <p:nvSpPr>
          <p:cNvPr id="1037" name="Text Box 11"/>
          <p:cNvSpPr txBox="1">
            <a:spLocks noChangeAspect="1" noChangeArrowheads="1"/>
          </p:cNvSpPr>
          <p:nvPr/>
        </p:nvSpPr>
        <p:spPr bwMode="auto">
          <a:xfrm>
            <a:off x="7283450" y="2454275"/>
            <a:ext cx="1612900" cy="422275"/>
          </a:xfrm>
          <a:prstGeom prst="rect">
            <a:avLst/>
          </a:prstGeom>
          <a:noFill/>
          <a:ln w="12700">
            <a:noFill/>
            <a:miter lim="800000"/>
            <a:headEnd/>
            <a:tailEnd/>
          </a:ln>
        </p:spPr>
        <p:txBody>
          <a:bodyPr>
            <a:spAutoFit/>
          </a:bodyPr>
          <a:lstStyle/>
          <a:p>
            <a:pPr algn="ctr">
              <a:lnSpc>
                <a:spcPct val="90000"/>
              </a:lnSpc>
            </a:pPr>
            <a:r>
              <a:rPr lang="en-US" sz="1200" b="1" u="none"/>
              <a:t>Host Infrastructure</a:t>
            </a:r>
          </a:p>
          <a:p>
            <a:pPr algn="ctr">
              <a:lnSpc>
                <a:spcPct val="90000"/>
              </a:lnSpc>
            </a:pPr>
            <a:r>
              <a:rPr lang="en-US" sz="1200" b="1" u="none"/>
              <a:t>Middleware</a:t>
            </a:r>
          </a:p>
        </p:txBody>
      </p:sp>
      <p:sp>
        <p:nvSpPr>
          <p:cNvPr id="1038" name="AutoShape 12"/>
          <p:cNvSpPr>
            <a:spLocks noChangeArrowheads="1"/>
          </p:cNvSpPr>
          <p:nvPr/>
        </p:nvSpPr>
        <p:spPr bwMode="auto">
          <a:xfrm>
            <a:off x="7243763" y="1922463"/>
            <a:ext cx="1693862" cy="509587"/>
          </a:xfrm>
          <a:prstGeom prst="roundRect">
            <a:avLst>
              <a:gd name="adj" fmla="val 16667"/>
            </a:avLst>
          </a:prstGeom>
          <a:noFill/>
          <a:ln w="76200" algn="ctr">
            <a:solidFill>
              <a:srgbClr val="FF5050"/>
            </a:solidFill>
            <a:round/>
            <a:headEnd/>
            <a:tailEnd/>
          </a:ln>
        </p:spPr>
        <p:txBody>
          <a:bodyPr wrap="none" anchor="ctr">
            <a:spAutoFit/>
          </a:bodyPr>
          <a:lstStyle/>
          <a:p>
            <a:endParaRPr lang="en-US"/>
          </a:p>
        </p:txBody>
      </p:sp>
      <p:sp>
        <p:nvSpPr>
          <p:cNvPr id="1643537" name="Rectangle 17"/>
          <p:cNvSpPr>
            <a:spLocks noChangeArrowheads="1"/>
          </p:cNvSpPr>
          <p:nvPr/>
        </p:nvSpPr>
        <p:spPr bwMode="auto">
          <a:xfrm>
            <a:off x="420688" y="6096000"/>
            <a:ext cx="8429625" cy="714375"/>
          </a:xfrm>
          <a:prstGeom prst="rect">
            <a:avLst/>
          </a:prstGeom>
          <a:solidFill>
            <a:srgbClr val="FFFF99"/>
          </a:solidFill>
          <a:ln w="12700">
            <a:solidFill>
              <a:schemeClr val="tx1"/>
            </a:solidFill>
            <a:miter lim="800000"/>
            <a:headEnd/>
            <a:tailEnd/>
          </a:ln>
        </p:spPr>
        <p:txBody>
          <a:bodyPr>
            <a:spAutoFit/>
          </a:bodyPr>
          <a:lstStyle/>
          <a:p>
            <a:pPr marL="109538" indent="-109538" algn="ctr">
              <a:spcBef>
                <a:spcPct val="20000"/>
              </a:spcBef>
            </a:pPr>
            <a:r>
              <a:rPr lang="en-US" sz="2000" u="none">
                <a:cs typeface="Times New Roman" pitchFamily="18" charset="0"/>
              </a:rPr>
              <a:t>Distribution middleware avoids hard-coding client &amp; server application dependencies on object location, language, OS, protocols, &amp; hardware</a:t>
            </a:r>
          </a:p>
        </p:txBody>
      </p:sp>
      <p:grpSp>
        <p:nvGrpSpPr>
          <p:cNvPr id="2" name="Group 18"/>
          <p:cNvGrpSpPr>
            <a:grpSpLocks/>
          </p:cNvGrpSpPr>
          <p:nvPr/>
        </p:nvGrpSpPr>
        <p:grpSpPr bwMode="auto">
          <a:xfrm>
            <a:off x="0" y="1763713"/>
            <a:ext cx="9121775" cy="4316412"/>
            <a:chOff x="0" y="1111"/>
            <a:chExt cx="5746" cy="2719"/>
          </a:xfrm>
        </p:grpSpPr>
        <p:sp>
          <p:nvSpPr>
            <p:cNvPr id="1041" name="Rectangle 19"/>
            <p:cNvSpPr>
              <a:spLocks noChangeArrowheads="1"/>
            </p:cNvSpPr>
            <p:nvPr/>
          </p:nvSpPr>
          <p:spPr bwMode="auto">
            <a:xfrm>
              <a:off x="0" y="1111"/>
              <a:ext cx="4602" cy="634"/>
            </a:xfrm>
            <a:prstGeom prst="rect">
              <a:avLst/>
            </a:prstGeom>
            <a:noFill/>
            <a:ln w="12700">
              <a:noFill/>
              <a:miter lim="800000"/>
              <a:headEnd/>
              <a:tailEnd/>
            </a:ln>
          </p:spPr>
          <p:txBody>
            <a:bodyPr>
              <a:spAutoFit/>
            </a:bodyPr>
            <a:lstStyle/>
            <a:p>
              <a:pPr marL="109538" indent="-109538">
                <a:buFontTx/>
                <a:buChar char="•"/>
              </a:pPr>
              <a:r>
                <a:rPr lang="en-US" sz="2000" b="1" u="none"/>
                <a:t>Examples</a:t>
              </a:r>
            </a:p>
            <a:p>
              <a:pPr marL="339725" lvl="1" indent="-115888">
                <a:buFontTx/>
                <a:buChar char="•"/>
              </a:pPr>
              <a:r>
                <a:rPr lang="en-US" sz="2000" u="none"/>
                <a:t>OMG Real-time CORBA &amp; DDS, Sun RMI, Microsoft DCOM, W3C SOAP</a:t>
              </a:r>
              <a:endParaRPr lang="en-US" sz="2000" u="none">
                <a:cs typeface="Times New Roman" pitchFamily="18" charset="0"/>
              </a:endParaRPr>
            </a:p>
          </p:txBody>
        </p:sp>
        <p:pic>
          <p:nvPicPr>
            <p:cNvPr id="1042" name="Picture 20"/>
            <p:cNvPicPr>
              <a:picLocks noChangeAspect="1" noChangeArrowheads="1"/>
            </p:cNvPicPr>
            <p:nvPr/>
          </p:nvPicPr>
          <p:blipFill>
            <a:blip r:embed="rId4" cstate="print"/>
            <a:srcRect/>
            <a:stretch>
              <a:fillRect/>
            </a:stretch>
          </p:blipFill>
          <p:spPr bwMode="auto">
            <a:xfrm>
              <a:off x="3093" y="1982"/>
              <a:ext cx="2161" cy="1576"/>
            </a:xfrm>
            <a:prstGeom prst="rect">
              <a:avLst/>
            </a:prstGeom>
            <a:noFill/>
            <a:ln w="9525" algn="ctr">
              <a:noFill/>
              <a:miter lim="800000"/>
              <a:headEnd/>
              <a:tailEnd/>
            </a:ln>
          </p:spPr>
        </p:pic>
        <p:graphicFrame>
          <p:nvGraphicFramePr>
            <p:cNvPr id="1026" name="Object 21"/>
            <p:cNvGraphicFramePr>
              <a:graphicFrameLocks noChangeAspect="1"/>
            </p:cNvGraphicFramePr>
            <p:nvPr/>
          </p:nvGraphicFramePr>
          <p:xfrm>
            <a:off x="148" y="1710"/>
            <a:ext cx="2562" cy="1953"/>
          </p:xfrm>
          <a:graphic>
            <a:graphicData uri="http://schemas.openxmlformats.org/presentationml/2006/ole">
              <mc:AlternateContent xmlns:mc="http://schemas.openxmlformats.org/markup-compatibility/2006">
                <mc:Choice xmlns:v="urn:schemas-microsoft-com:vml" Requires="v">
                  <p:oleObj spid="_x0000_s1079" name="VISIO" r:id="rId5" imgW="8022600" imgH="5929560" progId="">
                    <p:embed/>
                  </p:oleObj>
                </mc:Choice>
                <mc:Fallback>
                  <p:oleObj name="VISIO" r:id="rId5" imgW="8022600" imgH="5929560" progId="">
                    <p:embed/>
                    <p:pic>
                      <p:nvPicPr>
                        <p:cNvPr id="0" name="Object 2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8" y="1710"/>
                          <a:ext cx="2562" cy="195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43" name="Rectangle 22"/>
            <p:cNvSpPr>
              <a:spLocks noChangeArrowheads="1"/>
            </p:cNvSpPr>
            <p:nvPr/>
          </p:nvSpPr>
          <p:spPr bwMode="auto">
            <a:xfrm>
              <a:off x="2606" y="3599"/>
              <a:ext cx="3140" cy="231"/>
            </a:xfrm>
            <a:prstGeom prst="rect">
              <a:avLst/>
            </a:prstGeom>
            <a:noFill/>
            <a:ln w="9525" algn="ctr">
              <a:noFill/>
              <a:miter lim="800000"/>
              <a:headEnd/>
              <a:tailEnd/>
            </a:ln>
          </p:spPr>
          <p:txBody>
            <a:bodyPr wrap="none">
              <a:spAutoFit/>
            </a:bodyPr>
            <a:lstStyle/>
            <a:p>
              <a:pPr algn="ctr"/>
              <a:r>
                <a:rPr lang="en-US" u="none"/>
                <a:t>en.wikipedia.org/wiki/Data_Distribution_Service</a:t>
              </a:r>
            </a:p>
          </p:txBody>
        </p:sp>
        <p:sp>
          <p:nvSpPr>
            <p:cNvPr id="1044" name="Rectangle 23"/>
            <p:cNvSpPr>
              <a:spLocks noChangeArrowheads="1"/>
            </p:cNvSpPr>
            <p:nvPr/>
          </p:nvSpPr>
          <p:spPr bwMode="auto">
            <a:xfrm>
              <a:off x="803" y="3599"/>
              <a:ext cx="1236" cy="231"/>
            </a:xfrm>
            <a:prstGeom prst="rect">
              <a:avLst/>
            </a:prstGeom>
            <a:noFill/>
            <a:ln w="9525" algn="ctr">
              <a:noFill/>
              <a:miter lim="800000"/>
              <a:headEnd/>
              <a:tailEnd/>
            </a:ln>
          </p:spPr>
          <p:txBody>
            <a:bodyPr wrap="none">
              <a:spAutoFit/>
            </a:bodyPr>
            <a:lstStyle/>
            <a:p>
              <a:pPr algn="ctr"/>
              <a:r>
                <a:rPr lang="en-US" u="none"/>
                <a:t>realtime.omg.org/</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435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3537"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Slide Number Placeholder 2"/>
          <p:cNvSpPr>
            <a:spLocks noGrp="1"/>
          </p:cNvSpPr>
          <p:nvPr>
            <p:ph type="sldNum" sz="quarter" idx="10"/>
          </p:nvPr>
        </p:nvSpPr>
        <p:spPr>
          <a:noFill/>
        </p:spPr>
        <p:txBody>
          <a:bodyPr/>
          <a:lstStyle/>
          <a:p>
            <a:fld id="{C6382CFD-7684-48CD-B28B-44B18CE4FBE3}" type="slidenum">
              <a:rPr lang="en-US" smtClean="0">
                <a:latin typeface="Arial" pitchFamily="34" charset="0"/>
              </a:rPr>
              <a:pPr/>
              <a:t>110</a:t>
            </a:fld>
            <a:endParaRPr lang="en-US" smtClean="0">
              <a:latin typeface="Arial" pitchFamily="34" charset="0"/>
            </a:endParaRPr>
          </a:p>
        </p:txBody>
      </p:sp>
      <p:pic>
        <p:nvPicPr>
          <p:cNvPr id="117763" name="Picture 100"/>
          <p:cNvPicPr>
            <a:picLocks noChangeAspect="1" noChangeArrowheads="1"/>
          </p:cNvPicPr>
          <p:nvPr/>
        </p:nvPicPr>
        <p:blipFill>
          <a:blip r:embed="rId3" cstate="print"/>
          <a:srcRect/>
          <a:stretch>
            <a:fillRect/>
          </a:stretch>
        </p:blipFill>
        <p:spPr bwMode="auto">
          <a:xfrm>
            <a:off x="4456113" y="1427163"/>
            <a:ext cx="4497387" cy="4198937"/>
          </a:xfrm>
          <a:prstGeom prst="rect">
            <a:avLst/>
          </a:prstGeom>
          <a:noFill/>
          <a:ln w="9525">
            <a:noFill/>
            <a:miter lim="800000"/>
            <a:headEnd/>
            <a:tailEnd/>
          </a:ln>
        </p:spPr>
      </p:pic>
      <p:sp>
        <p:nvSpPr>
          <p:cNvPr id="117764" name="Rectangle 2"/>
          <p:cNvSpPr>
            <a:spLocks noGrp="1" noChangeArrowheads="1"/>
          </p:cNvSpPr>
          <p:nvPr>
            <p:ph type="title"/>
          </p:nvPr>
        </p:nvSpPr>
        <p:spPr>
          <a:xfrm>
            <a:off x="650875" y="-38100"/>
            <a:ext cx="7924800" cy="914400"/>
          </a:xfrm>
        </p:spPr>
        <p:txBody>
          <a:bodyPr/>
          <a:lstStyle/>
          <a:p>
            <a:r>
              <a:rPr lang="de-DE" smtClean="0"/>
              <a:t>Activator Pattern Dynamics</a:t>
            </a:r>
          </a:p>
        </p:txBody>
      </p:sp>
      <p:sp>
        <p:nvSpPr>
          <p:cNvPr id="1547361" name="Rectangle 97"/>
          <p:cNvSpPr>
            <a:spLocks noChangeArrowheads="1"/>
          </p:cNvSpPr>
          <p:nvPr/>
        </p:nvSpPr>
        <p:spPr bwMode="auto">
          <a:xfrm>
            <a:off x="250825" y="4475163"/>
            <a:ext cx="4259263" cy="1933575"/>
          </a:xfrm>
          <a:prstGeom prst="rect">
            <a:avLst/>
          </a:prstGeom>
          <a:solidFill>
            <a:srgbClr val="C3F1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buClr>
                <a:schemeClr val="tx1"/>
              </a:buClr>
              <a:buSzPct val="85000"/>
              <a:buFontTx/>
              <a:buChar char="•"/>
              <a:defRPr/>
            </a:pPr>
            <a:r>
              <a:rPr lang="de-DE" sz="2000" u="none">
                <a:latin typeface="Arial" charset="0"/>
              </a:rPr>
              <a:t>An Activator can be used to activate &amp; passivate a server</a:t>
            </a:r>
          </a:p>
          <a:p>
            <a:pPr marL="342900" lvl="1" indent="-114300">
              <a:buClr>
                <a:schemeClr val="tx1"/>
              </a:buClr>
              <a:buSzPct val="85000"/>
              <a:buFontTx/>
              <a:buChar char="•"/>
              <a:defRPr/>
            </a:pPr>
            <a:r>
              <a:rPr lang="de-DE" sz="2000" u="none">
                <a:latin typeface="Arial" charset="0"/>
              </a:rPr>
              <a:t>e.g., after each method call, after each transaction, etc.</a:t>
            </a:r>
          </a:p>
          <a:p>
            <a:pPr marL="114300" indent="-114300">
              <a:buClr>
                <a:schemeClr val="tx1"/>
              </a:buClr>
              <a:buSzPct val="110000"/>
              <a:buFontTx/>
              <a:buChar char="•"/>
              <a:defRPr/>
            </a:pPr>
            <a:r>
              <a:rPr lang="de-DE" sz="2000" u="none">
                <a:latin typeface="Arial" charset="0"/>
              </a:rPr>
              <a:t>A container/component in a server can also passivate the server itself</a:t>
            </a:r>
            <a:endParaRPr lang="en-US" sz="2000" u="none">
              <a:latin typeface="Arial" charset="0"/>
            </a:endParaRPr>
          </a:p>
        </p:txBody>
      </p:sp>
      <p:pic>
        <p:nvPicPr>
          <p:cNvPr id="117766" name="Picture 99"/>
          <p:cNvPicPr>
            <a:picLocks noChangeAspect="1" noChangeArrowheads="1"/>
          </p:cNvPicPr>
          <p:nvPr/>
        </p:nvPicPr>
        <p:blipFill>
          <a:blip r:embed="rId4" cstate="print"/>
          <a:srcRect/>
          <a:stretch>
            <a:fillRect/>
          </a:stretch>
        </p:blipFill>
        <p:spPr bwMode="auto">
          <a:xfrm>
            <a:off x="0" y="1485900"/>
            <a:ext cx="4441825" cy="2600325"/>
          </a:xfrm>
          <a:prstGeom prst="rect">
            <a:avLst/>
          </a:prstGeom>
          <a:noFill/>
          <a:ln w="9525">
            <a:noFill/>
            <a:miter lim="800000"/>
            <a:headEnd/>
            <a:tailEnd/>
          </a:ln>
        </p:spPr>
      </p:pic>
      <p:sp>
        <p:nvSpPr>
          <p:cNvPr id="117767" name="Rectangle 101"/>
          <p:cNvSpPr>
            <a:spLocks noChangeArrowheads="1"/>
          </p:cNvSpPr>
          <p:nvPr/>
        </p:nvSpPr>
        <p:spPr bwMode="auto">
          <a:xfrm>
            <a:off x="992188" y="1062038"/>
            <a:ext cx="2457450" cy="366712"/>
          </a:xfrm>
          <a:prstGeom prst="rect">
            <a:avLst/>
          </a:prstGeom>
          <a:noFill/>
          <a:ln w="12700">
            <a:noFill/>
            <a:miter lim="800000"/>
            <a:headEnd/>
            <a:tailEnd/>
          </a:ln>
        </p:spPr>
        <p:txBody>
          <a:bodyPr wrap="none" anchor="ctr">
            <a:spAutoFit/>
          </a:bodyPr>
          <a:lstStyle/>
          <a:p>
            <a:r>
              <a:rPr lang="en-US" b="1" i="1" u="none"/>
              <a:t>Service Registration</a:t>
            </a:r>
            <a:r>
              <a:rPr lang="en-US"/>
              <a:t> </a:t>
            </a:r>
          </a:p>
        </p:txBody>
      </p:sp>
      <p:sp>
        <p:nvSpPr>
          <p:cNvPr id="117768" name="Rectangle 102"/>
          <p:cNvSpPr>
            <a:spLocks noChangeArrowheads="1"/>
          </p:cNvSpPr>
          <p:nvPr/>
        </p:nvSpPr>
        <p:spPr bwMode="auto">
          <a:xfrm>
            <a:off x="4764088" y="1062038"/>
            <a:ext cx="3879850" cy="366712"/>
          </a:xfrm>
          <a:prstGeom prst="rect">
            <a:avLst/>
          </a:prstGeom>
          <a:noFill/>
          <a:ln w="12700">
            <a:noFill/>
            <a:miter lim="800000"/>
            <a:headEnd/>
            <a:tailEnd/>
          </a:ln>
        </p:spPr>
        <p:txBody>
          <a:bodyPr wrap="none" anchor="ctr">
            <a:spAutoFit/>
          </a:bodyPr>
          <a:lstStyle/>
          <a:p>
            <a:r>
              <a:rPr lang="en-US" b="1" i="1" u="none"/>
              <a:t>Service Activation &amp; Deactivation</a:t>
            </a:r>
            <a:r>
              <a:rPr lang="en-US"/>
              <a:t> </a:t>
            </a:r>
          </a:p>
        </p:txBody>
      </p:sp>
    </p:spTree>
  </p:cSld>
  <p:clrMapOvr>
    <a:masterClrMapping/>
  </p:clrMapOvr>
  <p:transition/>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Slide Number Placeholder 2"/>
          <p:cNvSpPr>
            <a:spLocks noGrp="1"/>
          </p:cNvSpPr>
          <p:nvPr>
            <p:ph type="sldNum" sz="quarter" idx="10"/>
          </p:nvPr>
        </p:nvSpPr>
        <p:spPr>
          <a:noFill/>
        </p:spPr>
        <p:txBody>
          <a:bodyPr/>
          <a:lstStyle/>
          <a:p>
            <a:fld id="{19FB8160-6610-450E-AAF6-3176C0142C2F}" type="slidenum">
              <a:rPr lang="en-US" smtClean="0">
                <a:latin typeface="Arial" pitchFamily="34" charset="0"/>
              </a:rPr>
              <a:pPr/>
              <a:t>111</a:t>
            </a:fld>
            <a:endParaRPr lang="en-US" smtClean="0">
              <a:latin typeface="Arial" pitchFamily="34" charset="0"/>
            </a:endParaRPr>
          </a:p>
        </p:txBody>
      </p:sp>
      <p:grpSp>
        <p:nvGrpSpPr>
          <p:cNvPr id="2" name="Group 69"/>
          <p:cNvGrpSpPr>
            <a:grpSpLocks/>
          </p:cNvGrpSpPr>
          <p:nvPr/>
        </p:nvGrpSpPr>
        <p:grpSpPr bwMode="auto">
          <a:xfrm>
            <a:off x="503238" y="3889375"/>
            <a:ext cx="8161337" cy="1066800"/>
            <a:chOff x="317" y="2450"/>
            <a:chExt cx="5141" cy="672"/>
          </a:xfrm>
        </p:grpSpPr>
        <p:grpSp>
          <p:nvGrpSpPr>
            <p:cNvPr id="118829" name="Group 43"/>
            <p:cNvGrpSpPr>
              <a:grpSpLocks/>
            </p:cNvGrpSpPr>
            <p:nvPr/>
          </p:nvGrpSpPr>
          <p:grpSpPr bwMode="auto">
            <a:xfrm>
              <a:off x="317" y="2450"/>
              <a:ext cx="5141" cy="672"/>
              <a:chOff x="317" y="2450"/>
              <a:chExt cx="5141" cy="672"/>
            </a:xfrm>
          </p:grpSpPr>
          <p:sp>
            <p:nvSpPr>
              <p:cNvPr id="118845" name="Rectangle 44"/>
              <p:cNvSpPr>
                <a:spLocks noChangeArrowheads="1"/>
              </p:cNvSpPr>
              <p:nvPr/>
            </p:nvSpPr>
            <p:spPr bwMode="auto">
              <a:xfrm>
                <a:off x="3293" y="2450"/>
                <a:ext cx="2165" cy="672"/>
              </a:xfrm>
              <a:prstGeom prst="rect">
                <a:avLst/>
              </a:prstGeom>
              <a:solidFill>
                <a:schemeClr val="accent1"/>
              </a:solidFill>
              <a:ln w="9525">
                <a:solidFill>
                  <a:schemeClr val="tx1"/>
                </a:solidFill>
                <a:miter lim="800000"/>
                <a:headEnd/>
                <a:tailEnd/>
              </a:ln>
            </p:spPr>
            <p:txBody>
              <a:bodyPr wrap="none"/>
              <a:lstStyle/>
              <a:p>
                <a:pPr eaLnBrk="1" hangingPunct="1"/>
                <a:r>
                  <a:rPr lang="en-US" sz="2000" u="none"/>
                  <a:t>ImR (ringil:5000)</a:t>
                </a:r>
              </a:p>
            </p:txBody>
          </p:sp>
          <p:sp>
            <p:nvSpPr>
              <p:cNvPr id="118846" name="Rectangle 45"/>
              <p:cNvSpPr>
                <a:spLocks noChangeArrowheads="1"/>
              </p:cNvSpPr>
              <p:nvPr/>
            </p:nvSpPr>
            <p:spPr bwMode="auto">
              <a:xfrm>
                <a:off x="317" y="2450"/>
                <a:ext cx="1680" cy="672"/>
              </a:xfrm>
              <a:prstGeom prst="rect">
                <a:avLst/>
              </a:prstGeom>
              <a:solidFill>
                <a:schemeClr val="accent1"/>
              </a:solidFill>
              <a:ln w="9525">
                <a:solidFill>
                  <a:schemeClr val="tx1"/>
                </a:solidFill>
                <a:miter lim="800000"/>
                <a:headEnd/>
                <a:tailEnd/>
              </a:ln>
            </p:spPr>
            <p:txBody>
              <a:bodyPr wrap="none"/>
              <a:lstStyle/>
              <a:p>
                <a:pPr eaLnBrk="1" hangingPunct="1"/>
                <a:r>
                  <a:rPr lang="en-US" sz="2000" u="none"/>
                  <a:t>Client</a:t>
                </a:r>
              </a:p>
            </p:txBody>
          </p:sp>
        </p:grpSp>
        <p:sp>
          <p:nvSpPr>
            <p:cNvPr id="118830" name="Line 53"/>
            <p:cNvSpPr>
              <a:spLocks noChangeShapeType="1"/>
            </p:cNvSpPr>
            <p:nvPr/>
          </p:nvSpPr>
          <p:spPr bwMode="auto">
            <a:xfrm>
              <a:off x="3341" y="2738"/>
              <a:ext cx="1956" cy="0"/>
            </a:xfrm>
            <a:prstGeom prst="line">
              <a:avLst/>
            </a:prstGeom>
            <a:noFill/>
            <a:ln w="12700" cap="sq">
              <a:solidFill>
                <a:schemeClr val="tx1"/>
              </a:solidFill>
              <a:round/>
              <a:headEnd/>
              <a:tailEnd/>
            </a:ln>
          </p:spPr>
          <p:txBody>
            <a:bodyPr/>
            <a:lstStyle/>
            <a:p>
              <a:endParaRPr lang="en-US"/>
            </a:p>
          </p:txBody>
        </p:sp>
        <p:sp>
          <p:nvSpPr>
            <p:cNvPr id="118831" name="Rectangle 47"/>
            <p:cNvSpPr>
              <a:spLocks noChangeArrowheads="1"/>
            </p:cNvSpPr>
            <p:nvPr/>
          </p:nvSpPr>
          <p:spPr bwMode="auto">
            <a:xfrm>
              <a:off x="4645" y="2910"/>
              <a:ext cx="652" cy="172"/>
            </a:xfrm>
            <a:prstGeom prst="rect">
              <a:avLst/>
            </a:prstGeom>
            <a:solidFill>
              <a:schemeClr val="bg1"/>
            </a:solidFill>
            <a:ln w="9525">
              <a:noFill/>
              <a:miter lim="800000"/>
              <a:headEnd/>
              <a:tailEnd/>
            </a:ln>
          </p:spPr>
          <p:txBody>
            <a:bodyPr lIns="45720" rIns="45720"/>
            <a:lstStyle/>
            <a:p>
              <a:pPr>
                <a:spcBef>
                  <a:spcPct val="75000"/>
                </a:spcBef>
                <a:buClr>
                  <a:srgbClr val="006699"/>
                </a:buClr>
                <a:buSzPct val="85000"/>
                <a:buFont typeface="Wingdings" pitchFamily="2" charset="2"/>
                <a:buNone/>
              </a:pPr>
              <a:r>
                <a:rPr lang="en-US" sz="1200" b="1" u="none">
                  <a:solidFill>
                    <a:srgbClr val="336699"/>
                  </a:solidFill>
                </a:rPr>
                <a:t>ringil:4500</a:t>
              </a:r>
            </a:p>
          </p:txBody>
        </p:sp>
        <p:sp>
          <p:nvSpPr>
            <p:cNvPr id="118832" name="Rectangle 48"/>
            <p:cNvSpPr>
              <a:spLocks noChangeArrowheads="1"/>
            </p:cNvSpPr>
            <p:nvPr/>
          </p:nvSpPr>
          <p:spPr bwMode="auto">
            <a:xfrm>
              <a:off x="3993" y="2910"/>
              <a:ext cx="652" cy="172"/>
            </a:xfrm>
            <a:prstGeom prst="rect">
              <a:avLst/>
            </a:prstGeom>
            <a:solidFill>
              <a:schemeClr val="bg1"/>
            </a:solidFill>
            <a:ln w="9525">
              <a:noFill/>
              <a:miter lim="800000"/>
              <a:headEnd/>
              <a:tailEnd/>
            </a:ln>
          </p:spPr>
          <p:txBody>
            <a:bodyPr lIns="45720" rIns="45720"/>
            <a:lstStyle/>
            <a:p>
              <a:pPr>
                <a:spcBef>
                  <a:spcPct val="75000"/>
                </a:spcBef>
                <a:buClr>
                  <a:srgbClr val="006699"/>
                </a:buClr>
                <a:buSzPct val="85000"/>
                <a:buFont typeface="Wingdings" pitchFamily="2" charset="2"/>
                <a:buNone/>
              </a:pPr>
              <a:r>
                <a:rPr lang="en-US" sz="1200" b="1" u="none">
                  <a:solidFill>
                    <a:srgbClr val="336699"/>
                  </a:solidFill>
                </a:rPr>
                <a:t>plane.exe </a:t>
              </a:r>
            </a:p>
          </p:txBody>
        </p:sp>
        <p:sp>
          <p:nvSpPr>
            <p:cNvPr id="118833" name="Rectangle 49"/>
            <p:cNvSpPr>
              <a:spLocks noChangeArrowheads="1"/>
            </p:cNvSpPr>
            <p:nvPr/>
          </p:nvSpPr>
          <p:spPr bwMode="auto">
            <a:xfrm>
              <a:off x="3341" y="2910"/>
              <a:ext cx="652" cy="172"/>
            </a:xfrm>
            <a:prstGeom prst="rect">
              <a:avLst/>
            </a:prstGeom>
            <a:solidFill>
              <a:schemeClr val="bg1"/>
            </a:solidFill>
            <a:ln w="9525">
              <a:noFill/>
              <a:miter lim="800000"/>
              <a:headEnd/>
              <a:tailEnd/>
            </a:ln>
          </p:spPr>
          <p:txBody>
            <a:bodyPr lIns="45720" rIns="45720"/>
            <a:lstStyle/>
            <a:p>
              <a:pPr>
                <a:spcBef>
                  <a:spcPct val="75000"/>
                </a:spcBef>
                <a:buClr>
                  <a:srgbClr val="006699"/>
                </a:buClr>
                <a:buSzPct val="85000"/>
                <a:buFont typeface="Wingdings" pitchFamily="2" charset="2"/>
                <a:buNone/>
              </a:pPr>
              <a:r>
                <a:rPr lang="en-US" sz="1200" b="1" u="none">
                  <a:solidFill>
                    <a:srgbClr val="336699"/>
                  </a:solidFill>
                </a:rPr>
                <a:t>airplane_poa</a:t>
              </a:r>
            </a:p>
          </p:txBody>
        </p:sp>
        <p:sp>
          <p:nvSpPr>
            <p:cNvPr id="118834" name="Rectangle 50"/>
            <p:cNvSpPr>
              <a:spLocks noChangeArrowheads="1"/>
            </p:cNvSpPr>
            <p:nvPr/>
          </p:nvSpPr>
          <p:spPr bwMode="auto">
            <a:xfrm>
              <a:off x="4645" y="2744"/>
              <a:ext cx="652" cy="172"/>
            </a:xfrm>
            <a:prstGeom prst="rect">
              <a:avLst/>
            </a:prstGeom>
            <a:solidFill>
              <a:schemeClr val="bg1"/>
            </a:solidFill>
            <a:ln w="9525">
              <a:noFill/>
              <a:miter lim="800000"/>
              <a:headEnd/>
              <a:tailEnd/>
            </a:ln>
          </p:spPr>
          <p:txBody>
            <a:bodyPr lIns="45720" rIns="45720"/>
            <a:lstStyle/>
            <a:p>
              <a:pPr>
                <a:spcBef>
                  <a:spcPct val="75000"/>
                </a:spcBef>
                <a:buClr>
                  <a:srgbClr val="006699"/>
                </a:buClr>
                <a:buSzPct val="85000"/>
                <a:buFont typeface="Wingdings" pitchFamily="2" charset="2"/>
                <a:buNone/>
              </a:pPr>
              <a:endParaRPr lang="en-US" sz="1200" b="1" u="none">
                <a:solidFill>
                  <a:srgbClr val="336699"/>
                </a:solidFill>
              </a:endParaRPr>
            </a:p>
          </p:txBody>
        </p:sp>
        <p:sp>
          <p:nvSpPr>
            <p:cNvPr id="118835" name="Rectangle 51"/>
            <p:cNvSpPr>
              <a:spLocks noChangeArrowheads="1"/>
            </p:cNvSpPr>
            <p:nvPr/>
          </p:nvSpPr>
          <p:spPr bwMode="auto">
            <a:xfrm>
              <a:off x="3993" y="2744"/>
              <a:ext cx="652" cy="172"/>
            </a:xfrm>
            <a:prstGeom prst="rect">
              <a:avLst/>
            </a:prstGeom>
            <a:solidFill>
              <a:schemeClr val="bg1"/>
            </a:solidFill>
            <a:ln w="9525">
              <a:noFill/>
              <a:miter lim="800000"/>
              <a:headEnd/>
              <a:tailEnd/>
            </a:ln>
          </p:spPr>
          <p:txBody>
            <a:bodyPr lIns="45720" rIns="45720"/>
            <a:lstStyle/>
            <a:p>
              <a:pPr>
                <a:spcBef>
                  <a:spcPct val="75000"/>
                </a:spcBef>
                <a:buClr>
                  <a:srgbClr val="006699"/>
                </a:buClr>
                <a:buSzPct val="85000"/>
                <a:buFont typeface="Wingdings" pitchFamily="2" charset="2"/>
                <a:buNone/>
              </a:pPr>
              <a:r>
                <a:rPr lang="en-US" sz="1200" b="1" u="none">
                  <a:solidFill>
                    <a:srgbClr val="336699"/>
                  </a:solidFill>
                </a:rPr>
                <a:t>server.exe</a:t>
              </a:r>
            </a:p>
          </p:txBody>
        </p:sp>
        <p:sp>
          <p:nvSpPr>
            <p:cNvPr id="118836" name="Rectangle 52"/>
            <p:cNvSpPr>
              <a:spLocks noChangeArrowheads="1"/>
            </p:cNvSpPr>
            <p:nvPr/>
          </p:nvSpPr>
          <p:spPr bwMode="auto">
            <a:xfrm>
              <a:off x="3341" y="2744"/>
              <a:ext cx="652" cy="172"/>
            </a:xfrm>
            <a:prstGeom prst="rect">
              <a:avLst/>
            </a:prstGeom>
            <a:solidFill>
              <a:schemeClr val="bg1"/>
            </a:solidFill>
            <a:ln w="9525">
              <a:noFill/>
              <a:miter lim="800000"/>
              <a:headEnd/>
              <a:tailEnd/>
            </a:ln>
          </p:spPr>
          <p:txBody>
            <a:bodyPr lIns="45720" rIns="45720"/>
            <a:lstStyle/>
            <a:p>
              <a:pPr>
                <a:spcBef>
                  <a:spcPct val="75000"/>
                </a:spcBef>
                <a:buClr>
                  <a:srgbClr val="006699"/>
                </a:buClr>
                <a:buSzPct val="85000"/>
                <a:buFont typeface="Wingdings" pitchFamily="2" charset="2"/>
                <a:buNone/>
              </a:pPr>
              <a:r>
                <a:rPr lang="en-US" sz="1200" b="1" u="none">
                  <a:solidFill>
                    <a:srgbClr val="336699"/>
                  </a:solidFill>
                </a:rPr>
                <a:t>poa_name</a:t>
              </a:r>
            </a:p>
          </p:txBody>
        </p:sp>
        <p:sp>
          <p:nvSpPr>
            <p:cNvPr id="118837" name="Line 54"/>
            <p:cNvSpPr>
              <a:spLocks noChangeShapeType="1"/>
            </p:cNvSpPr>
            <p:nvPr/>
          </p:nvSpPr>
          <p:spPr bwMode="auto">
            <a:xfrm>
              <a:off x="3341" y="2916"/>
              <a:ext cx="1956" cy="0"/>
            </a:xfrm>
            <a:prstGeom prst="line">
              <a:avLst/>
            </a:prstGeom>
            <a:noFill/>
            <a:ln w="12700">
              <a:solidFill>
                <a:schemeClr val="tx1"/>
              </a:solidFill>
              <a:round/>
              <a:headEnd/>
              <a:tailEnd/>
            </a:ln>
          </p:spPr>
          <p:txBody>
            <a:bodyPr/>
            <a:lstStyle/>
            <a:p>
              <a:endParaRPr lang="en-US"/>
            </a:p>
          </p:txBody>
        </p:sp>
        <p:sp>
          <p:nvSpPr>
            <p:cNvPr id="118838" name="Line 55"/>
            <p:cNvSpPr>
              <a:spLocks noChangeShapeType="1"/>
            </p:cNvSpPr>
            <p:nvPr/>
          </p:nvSpPr>
          <p:spPr bwMode="auto">
            <a:xfrm>
              <a:off x="3341" y="3082"/>
              <a:ext cx="1956" cy="0"/>
            </a:xfrm>
            <a:prstGeom prst="line">
              <a:avLst/>
            </a:prstGeom>
            <a:noFill/>
            <a:ln w="12700" cap="sq">
              <a:solidFill>
                <a:schemeClr val="tx1"/>
              </a:solidFill>
              <a:round/>
              <a:headEnd/>
              <a:tailEnd/>
            </a:ln>
          </p:spPr>
          <p:txBody>
            <a:bodyPr/>
            <a:lstStyle/>
            <a:p>
              <a:endParaRPr lang="en-US"/>
            </a:p>
          </p:txBody>
        </p:sp>
        <p:sp>
          <p:nvSpPr>
            <p:cNvPr id="118839" name="Line 56"/>
            <p:cNvSpPr>
              <a:spLocks noChangeShapeType="1"/>
            </p:cNvSpPr>
            <p:nvPr/>
          </p:nvSpPr>
          <p:spPr bwMode="auto">
            <a:xfrm>
              <a:off x="3341" y="2738"/>
              <a:ext cx="0" cy="344"/>
            </a:xfrm>
            <a:prstGeom prst="line">
              <a:avLst/>
            </a:prstGeom>
            <a:noFill/>
            <a:ln w="12700" cap="sq">
              <a:solidFill>
                <a:schemeClr val="tx1"/>
              </a:solidFill>
              <a:round/>
              <a:headEnd/>
              <a:tailEnd/>
            </a:ln>
          </p:spPr>
          <p:txBody>
            <a:bodyPr/>
            <a:lstStyle/>
            <a:p>
              <a:endParaRPr lang="en-US"/>
            </a:p>
          </p:txBody>
        </p:sp>
        <p:sp>
          <p:nvSpPr>
            <p:cNvPr id="118840" name="Line 57"/>
            <p:cNvSpPr>
              <a:spLocks noChangeShapeType="1"/>
            </p:cNvSpPr>
            <p:nvPr/>
          </p:nvSpPr>
          <p:spPr bwMode="auto">
            <a:xfrm>
              <a:off x="3993" y="2738"/>
              <a:ext cx="0" cy="344"/>
            </a:xfrm>
            <a:prstGeom prst="line">
              <a:avLst/>
            </a:prstGeom>
            <a:noFill/>
            <a:ln w="12700">
              <a:solidFill>
                <a:schemeClr val="tx1"/>
              </a:solidFill>
              <a:round/>
              <a:headEnd/>
              <a:tailEnd/>
            </a:ln>
          </p:spPr>
          <p:txBody>
            <a:bodyPr/>
            <a:lstStyle/>
            <a:p>
              <a:endParaRPr lang="en-US"/>
            </a:p>
          </p:txBody>
        </p:sp>
        <p:sp>
          <p:nvSpPr>
            <p:cNvPr id="118841" name="Line 58"/>
            <p:cNvSpPr>
              <a:spLocks noChangeShapeType="1"/>
            </p:cNvSpPr>
            <p:nvPr/>
          </p:nvSpPr>
          <p:spPr bwMode="auto">
            <a:xfrm>
              <a:off x="4645" y="2738"/>
              <a:ext cx="0" cy="344"/>
            </a:xfrm>
            <a:prstGeom prst="line">
              <a:avLst/>
            </a:prstGeom>
            <a:noFill/>
            <a:ln w="12700">
              <a:solidFill>
                <a:schemeClr val="tx1"/>
              </a:solidFill>
              <a:round/>
              <a:headEnd/>
              <a:tailEnd/>
            </a:ln>
          </p:spPr>
          <p:txBody>
            <a:bodyPr/>
            <a:lstStyle/>
            <a:p>
              <a:endParaRPr lang="en-US"/>
            </a:p>
          </p:txBody>
        </p:sp>
        <p:sp>
          <p:nvSpPr>
            <p:cNvPr id="118842" name="Line 59"/>
            <p:cNvSpPr>
              <a:spLocks noChangeShapeType="1"/>
            </p:cNvSpPr>
            <p:nvPr/>
          </p:nvSpPr>
          <p:spPr bwMode="auto">
            <a:xfrm>
              <a:off x="5297" y="2738"/>
              <a:ext cx="0" cy="344"/>
            </a:xfrm>
            <a:prstGeom prst="line">
              <a:avLst/>
            </a:prstGeom>
            <a:noFill/>
            <a:ln w="12700" cap="sq">
              <a:solidFill>
                <a:schemeClr val="tx1"/>
              </a:solidFill>
              <a:round/>
              <a:headEnd/>
              <a:tailEnd/>
            </a:ln>
          </p:spPr>
          <p:txBody>
            <a:bodyPr/>
            <a:lstStyle/>
            <a:p>
              <a:endParaRPr lang="en-US"/>
            </a:p>
          </p:txBody>
        </p:sp>
        <p:sp>
          <p:nvSpPr>
            <p:cNvPr id="118843" name="Text Box 60"/>
            <p:cNvSpPr txBox="1">
              <a:spLocks noChangeArrowheads="1"/>
            </p:cNvSpPr>
            <p:nvPr/>
          </p:nvSpPr>
          <p:spPr bwMode="auto">
            <a:xfrm>
              <a:off x="4651" y="2755"/>
              <a:ext cx="592" cy="173"/>
            </a:xfrm>
            <a:prstGeom prst="rect">
              <a:avLst/>
            </a:prstGeom>
            <a:noFill/>
            <a:ln w="9525">
              <a:noFill/>
              <a:miter lim="800000"/>
              <a:headEnd/>
              <a:tailEnd/>
            </a:ln>
          </p:spPr>
          <p:txBody>
            <a:bodyPr lIns="45720" rIns="45720">
              <a:spAutoFit/>
            </a:bodyPr>
            <a:lstStyle/>
            <a:p>
              <a:pPr eaLnBrk="1" hangingPunct="1"/>
              <a:r>
                <a:rPr lang="en-US" sz="1200" b="1" u="none">
                  <a:solidFill>
                    <a:srgbClr val="336699"/>
                  </a:solidFill>
                </a:rPr>
                <a:t>ringil:5500</a:t>
              </a:r>
            </a:p>
          </p:txBody>
        </p:sp>
        <p:sp>
          <p:nvSpPr>
            <p:cNvPr id="118844" name="Rectangle 46"/>
            <p:cNvSpPr>
              <a:spLocks noChangeArrowheads="1"/>
            </p:cNvSpPr>
            <p:nvPr/>
          </p:nvSpPr>
          <p:spPr bwMode="auto">
            <a:xfrm>
              <a:off x="365" y="2690"/>
              <a:ext cx="1584" cy="196"/>
            </a:xfrm>
            <a:prstGeom prst="rect">
              <a:avLst/>
            </a:prstGeom>
            <a:solidFill>
              <a:schemeClr val="bg1"/>
            </a:solidFill>
            <a:ln w="9525">
              <a:solidFill>
                <a:schemeClr val="tx1"/>
              </a:solidFill>
              <a:miter lim="800000"/>
              <a:headEnd/>
              <a:tailEnd/>
            </a:ln>
          </p:spPr>
          <p:txBody>
            <a:bodyPr wrap="none" anchor="ctr"/>
            <a:lstStyle/>
            <a:p>
              <a:pPr algn="ctr" eaLnBrk="1" hangingPunct="1"/>
              <a:r>
                <a:rPr lang="en-US" sz="1000" b="1" u="none"/>
                <a:t>iiop://ringil:5000/poa_name/object_name</a:t>
              </a:r>
            </a:p>
          </p:txBody>
        </p:sp>
      </p:grpSp>
      <p:sp>
        <p:nvSpPr>
          <p:cNvPr id="118788" name="Rectangle 2"/>
          <p:cNvSpPr>
            <a:spLocks noGrp="1" noChangeArrowheads="1"/>
          </p:cNvSpPr>
          <p:nvPr>
            <p:ph type="title"/>
          </p:nvPr>
        </p:nvSpPr>
        <p:spPr>
          <a:xfrm>
            <a:off x="641350" y="-28575"/>
            <a:ext cx="7924800" cy="914400"/>
          </a:xfrm>
        </p:spPr>
        <p:txBody>
          <a:bodyPr/>
          <a:lstStyle/>
          <a:p>
            <a:pPr>
              <a:lnSpc>
                <a:spcPct val="80000"/>
              </a:lnSpc>
            </a:pPr>
            <a:r>
              <a:rPr lang="en-US" sz="3200" smtClean="0"/>
              <a:t>Applying the Activator Pattern </a:t>
            </a:r>
            <a:br>
              <a:rPr lang="en-US" sz="3200" smtClean="0"/>
            </a:br>
            <a:r>
              <a:rPr lang="en-US" sz="3200" smtClean="0"/>
              <a:t>to Image Acquisition</a:t>
            </a:r>
          </a:p>
        </p:txBody>
      </p:sp>
      <p:sp>
        <p:nvSpPr>
          <p:cNvPr id="118789" name="Rectangle 4"/>
          <p:cNvSpPr>
            <a:spLocks noChangeAspect="1" noChangeArrowheads="1"/>
          </p:cNvSpPr>
          <p:nvPr/>
        </p:nvSpPr>
        <p:spPr bwMode="auto">
          <a:xfrm>
            <a:off x="5146675" y="2089150"/>
            <a:ext cx="1411288" cy="39370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u="none"/>
              <a:t>Activator</a:t>
            </a:r>
            <a:endParaRPr lang="en-US" sz="1400" u="none"/>
          </a:p>
        </p:txBody>
      </p:sp>
      <p:sp>
        <p:nvSpPr>
          <p:cNvPr id="118790" name="Rectangle 5"/>
          <p:cNvSpPr>
            <a:spLocks noChangeAspect="1" noChangeArrowheads="1"/>
          </p:cNvSpPr>
          <p:nvPr/>
        </p:nvSpPr>
        <p:spPr bwMode="auto">
          <a:xfrm>
            <a:off x="5146675" y="2476500"/>
            <a:ext cx="1411288" cy="1322388"/>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a:r>
              <a:rPr lang="en-US" sz="1400" u="none"/>
              <a:t>createService()</a:t>
            </a:r>
          </a:p>
          <a:p>
            <a:pPr defTabSz="762000"/>
            <a:r>
              <a:rPr lang="en-US" sz="1400" u="none"/>
              <a:t>findService()</a:t>
            </a:r>
          </a:p>
          <a:p>
            <a:pPr defTabSz="762000"/>
            <a:r>
              <a:rPr lang="en-US" sz="1400" u="none"/>
              <a:t>activate()</a:t>
            </a:r>
          </a:p>
          <a:p>
            <a:pPr defTabSz="762000"/>
            <a:r>
              <a:rPr lang="en-US" sz="1400" u="none"/>
              <a:t>deactivate()</a:t>
            </a:r>
          </a:p>
          <a:p>
            <a:pPr defTabSz="762000"/>
            <a:r>
              <a:rPr lang="en-US" sz="1400" u="none"/>
              <a:t>addService()</a:t>
            </a:r>
          </a:p>
          <a:p>
            <a:pPr defTabSz="762000"/>
            <a:r>
              <a:rPr lang="en-US" sz="1400" u="none"/>
              <a:t>remService()</a:t>
            </a:r>
            <a:endParaRPr lang="en-US" sz="1600" u="none"/>
          </a:p>
        </p:txBody>
      </p:sp>
      <p:sp>
        <p:nvSpPr>
          <p:cNvPr id="118791" name="Rectangle 6"/>
          <p:cNvSpPr>
            <a:spLocks noChangeAspect="1" noChangeArrowheads="1"/>
          </p:cNvSpPr>
          <p:nvPr/>
        </p:nvSpPr>
        <p:spPr bwMode="auto">
          <a:xfrm>
            <a:off x="6811963" y="990600"/>
            <a:ext cx="1411287" cy="48260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de-DE" sz="1400" b="1" u="none"/>
              <a:t>Activation Table</a:t>
            </a:r>
            <a:endParaRPr lang="en-US" sz="1400" u="none"/>
          </a:p>
        </p:txBody>
      </p:sp>
      <p:sp>
        <p:nvSpPr>
          <p:cNvPr id="118792" name="Rectangle 7"/>
          <p:cNvSpPr>
            <a:spLocks noChangeAspect="1" noChangeArrowheads="1"/>
          </p:cNvSpPr>
          <p:nvPr/>
        </p:nvSpPr>
        <p:spPr bwMode="auto">
          <a:xfrm>
            <a:off x="6811963" y="1482725"/>
            <a:ext cx="1411287" cy="715963"/>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a:r>
              <a:rPr lang="en-US" sz="1400" u="none"/>
              <a:t>lookup()</a:t>
            </a:r>
          </a:p>
          <a:p>
            <a:pPr defTabSz="762000"/>
            <a:r>
              <a:rPr lang="en-US" sz="1400" u="none"/>
              <a:t>insert()</a:t>
            </a:r>
          </a:p>
          <a:p>
            <a:pPr defTabSz="762000"/>
            <a:r>
              <a:rPr lang="en-US" sz="1400" u="none"/>
              <a:t>delete()</a:t>
            </a:r>
          </a:p>
        </p:txBody>
      </p:sp>
      <p:sp>
        <p:nvSpPr>
          <p:cNvPr id="118793" name="Line 10"/>
          <p:cNvSpPr>
            <a:spLocks noChangeAspect="1" noChangeShapeType="1"/>
          </p:cNvSpPr>
          <p:nvPr/>
        </p:nvSpPr>
        <p:spPr bwMode="auto">
          <a:xfrm flipV="1">
            <a:off x="6557963" y="3235325"/>
            <a:ext cx="1058862" cy="0"/>
          </a:xfrm>
          <a:prstGeom prst="line">
            <a:avLst/>
          </a:prstGeom>
          <a:noFill/>
          <a:ln w="9525">
            <a:solidFill>
              <a:schemeClr val="tx1"/>
            </a:solidFill>
            <a:round/>
            <a:headEnd type="none" w="sm" len="sm"/>
            <a:tailEnd type="none" w="sm" len="sm"/>
          </a:ln>
        </p:spPr>
        <p:txBody>
          <a:bodyPr wrap="none" anchor="ctr"/>
          <a:lstStyle/>
          <a:p>
            <a:endParaRPr lang="en-US"/>
          </a:p>
        </p:txBody>
      </p:sp>
      <p:sp>
        <p:nvSpPr>
          <p:cNvPr id="118794" name="AutoShape 11"/>
          <p:cNvSpPr>
            <a:spLocks noChangeAspect="1" noChangeArrowheads="1"/>
          </p:cNvSpPr>
          <p:nvPr/>
        </p:nvSpPr>
        <p:spPr bwMode="auto">
          <a:xfrm>
            <a:off x="6557963" y="2662238"/>
            <a:ext cx="352425" cy="263525"/>
          </a:xfrm>
          <a:prstGeom prst="diamond">
            <a:avLst/>
          </a:prstGeom>
          <a:solidFill>
            <a:schemeClr val="bg1"/>
          </a:solidFill>
          <a:ln w="12700">
            <a:solidFill>
              <a:schemeClr val="tx1"/>
            </a:solidFill>
            <a:miter lim="800000"/>
            <a:headEnd type="none" w="sm" len="sm"/>
            <a:tailEnd type="none" w="sm" len="sm"/>
          </a:ln>
        </p:spPr>
        <p:txBody>
          <a:bodyPr wrap="none" anchor="ctr"/>
          <a:lstStyle/>
          <a:p>
            <a:endParaRPr lang="en-US"/>
          </a:p>
        </p:txBody>
      </p:sp>
      <p:sp>
        <p:nvSpPr>
          <p:cNvPr id="118795" name="Line 12"/>
          <p:cNvSpPr>
            <a:spLocks noChangeAspect="1" noChangeShapeType="1"/>
          </p:cNvSpPr>
          <p:nvPr/>
        </p:nvSpPr>
        <p:spPr bwMode="auto">
          <a:xfrm>
            <a:off x="5853113" y="1130300"/>
            <a:ext cx="0" cy="969963"/>
          </a:xfrm>
          <a:prstGeom prst="line">
            <a:avLst/>
          </a:prstGeom>
          <a:noFill/>
          <a:ln w="9525">
            <a:solidFill>
              <a:schemeClr val="tx1"/>
            </a:solidFill>
            <a:prstDash val="dash"/>
            <a:round/>
            <a:headEnd type="none" w="sm" len="sm"/>
            <a:tailEnd type="arrow" w="med" len="med"/>
          </a:ln>
        </p:spPr>
        <p:txBody>
          <a:bodyPr wrap="none" anchor="ctr"/>
          <a:lstStyle/>
          <a:p>
            <a:endParaRPr lang="en-US"/>
          </a:p>
        </p:txBody>
      </p:sp>
      <p:sp>
        <p:nvSpPr>
          <p:cNvPr id="1548301" name="Text Box 13"/>
          <p:cNvSpPr txBox="1">
            <a:spLocks noChangeAspect="1" noChangeArrowheads="1"/>
          </p:cNvSpPr>
          <p:nvPr/>
        </p:nvSpPr>
        <p:spPr bwMode="auto">
          <a:xfrm>
            <a:off x="4641850" y="1639888"/>
            <a:ext cx="1235075" cy="304800"/>
          </a:xfrm>
          <a:prstGeom prst="rect">
            <a:avLst/>
          </a:prstGeom>
          <a:noFill/>
          <a:ln w="12700">
            <a:noFill/>
            <a:miter lim="800000"/>
            <a:headEnd type="none" w="sm" len="sm"/>
            <a:tailEnd type="none" w="sm" len="sm"/>
          </a:ln>
          <a:effectLst/>
        </p:spPr>
        <p:txBody>
          <a:bodyPr>
            <a:spAutoFit/>
          </a:bodyPr>
          <a:lstStyle/>
          <a:p>
            <a:pPr eaLnBrk="1" hangingPunct="1">
              <a:spcBef>
                <a:spcPct val="50000"/>
              </a:spcBef>
              <a:defRPr/>
            </a:pPr>
            <a:r>
              <a:rPr lang="de-DE" sz="1400" u="none">
                <a:effectLst>
                  <a:outerShdw blurRad="38100" dist="38100" dir="2700000" algn="tl">
                    <a:srgbClr val="C0C0C0"/>
                  </a:outerShdw>
                </a:effectLst>
                <a:latin typeface="Arial" charset="0"/>
              </a:rPr>
              <a:t>getService</a:t>
            </a:r>
          </a:p>
        </p:txBody>
      </p:sp>
      <p:sp>
        <p:nvSpPr>
          <p:cNvPr id="118797" name="Line 14"/>
          <p:cNvSpPr>
            <a:spLocks noChangeAspect="1" noChangeShapeType="1"/>
          </p:cNvSpPr>
          <p:nvPr/>
        </p:nvSpPr>
        <p:spPr bwMode="auto">
          <a:xfrm flipV="1">
            <a:off x="6910388" y="2662238"/>
            <a:ext cx="617537" cy="130175"/>
          </a:xfrm>
          <a:prstGeom prst="line">
            <a:avLst/>
          </a:prstGeom>
          <a:noFill/>
          <a:ln w="9525">
            <a:solidFill>
              <a:schemeClr val="tx1"/>
            </a:solidFill>
            <a:round/>
            <a:headEnd type="none" w="sm" len="sm"/>
            <a:tailEnd type="none" w="sm" len="sm"/>
          </a:ln>
        </p:spPr>
        <p:txBody>
          <a:bodyPr wrap="none" anchor="ctr"/>
          <a:lstStyle/>
          <a:p>
            <a:endParaRPr lang="en-US"/>
          </a:p>
        </p:txBody>
      </p:sp>
      <p:sp>
        <p:nvSpPr>
          <p:cNvPr id="118798" name="Line 15"/>
          <p:cNvSpPr>
            <a:spLocks noChangeAspect="1" noChangeShapeType="1"/>
          </p:cNvSpPr>
          <p:nvPr/>
        </p:nvSpPr>
        <p:spPr bwMode="auto">
          <a:xfrm flipV="1">
            <a:off x="7527925" y="2230438"/>
            <a:ext cx="0" cy="384175"/>
          </a:xfrm>
          <a:prstGeom prst="line">
            <a:avLst/>
          </a:prstGeom>
          <a:noFill/>
          <a:ln w="9525">
            <a:solidFill>
              <a:schemeClr val="tx1"/>
            </a:solidFill>
            <a:round/>
            <a:headEnd type="none" w="sm" len="sm"/>
            <a:tailEnd type="none" w="sm" len="sm"/>
          </a:ln>
        </p:spPr>
        <p:txBody>
          <a:bodyPr wrap="none" anchor="ctr"/>
          <a:lstStyle/>
          <a:p>
            <a:endParaRPr lang="en-US"/>
          </a:p>
        </p:txBody>
      </p:sp>
      <p:grpSp>
        <p:nvGrpSpPr>
          <p:cNvPr id="118799" name="Group 16"/>
          <p:cNvGrpSpPr>
            <a:grpSpLocks noChangeAspect="1"/>
          </p:cNvGrpSpPr>
          <p:nvPr/>
        </p:nvGrpSpPr>
        <p:grpSpPr bwMode="auto">
          <a:xfrm>
            <a:off x="5146675" y="900113"/>
            <a:ext cx="1411288" cy="655637"/>
            <a:chOff x="240" y="1440"/>
            <a:chExt cx="768" cy="672"/>
          </a:xfrm>
        </p:grpSpPr>
        <p:sp>
          <p:nvSpPr>
            <p:cNvPr id="118827" name="Rectangle 17"/>
            <p:cNvSpPr>
              <a:spLocks noChangeAspect="1" noChangeArrowheads="1"/>
            </p:cNvSpPr>
            <p:nvPr/>
          </p:nvSpPr>
          <p:spPr bwMode="auto">
            <a:xfrm>
              <a:off x="240" y="1440"/>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de-DE" sz="1400" b="1" u="none"/>
                <a:t>Client</a:t>
              </a:r>
              <a:endParaRPr lang="en-US" sz="1400" u="none"/>
            </a:p>
          </p:txBody>
        </p:sp>
        <p:sp>
          <p:nvSpPr>
            <p:cNvPr id="118828" name="Rectangle 18"/>
            <p:cNvSpPr>
              <a:spLocks noChangeAspect="1" noChangeArrowheads="1"/>
            </p:cNvSpPr>
            <p:nvPr/>
          </p:nvSpPr>
          <p:spPr bwMode="auto">
            <a:xfrm>
              <a:off x="240" y="1728"/>
              <a:ext cx="768" cy="384"/>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endParaRPr lang="en-US" sz="1400" u="none"/>
            </a:p>
          </p:txBody>
        </p:sp>
      </p:grpSp>
      <p:sp>
        <p:nvSpPr>
          <p:cNvPr id="118800" name="Rectangle 19"/>
          <p:cNvSpPr>
            <a:spLocks noChangeAspect="1" noChangeArrowheads="1"/>
          </p:cNvSpPr>
          <p:nvPr/>
        </p:nvSpPr>
        <p:spPr bwMode="auto">
          <a:xfrm>
            <a:off x="5235575" y="1214438"/>
            <a:ext cx="1179513" cy="304800"/>
          </a:xfrm>
          <a:prstGeom prst="rect">
            <a:avLst/>
          </a:prstGeom>
          <a:noFill/>
          <a:ln w="9525">
            <a:noFill/>
            <a:miter lim="800000"/>
            <a:headEnd/>
            <a:tailEnd/>
          </a:ln>
        </p:spPr>
        <p:txBody>
          <a:bodyPr wrap="none">
            <a:spAutoFit/>
          </a:bodyPr>
          <a:lstStyle/>
          <a:p>
            <a:pPr eaLnBrk="1" hangingPunct="1"/>
            <a:r>
              <a:rPr lang="de-DE" sz="1400" u="none"/>
              <a:t>useService()</a:t>
            </a:r>
            <a:endParaRPr lang="en-US" sz="1400" u="none"/>
          </a:p>
        </p:txBody>
      </p:sp>
      <p:grpSp>
        <p:nvGrpSpPr>
          <p:cNvPr id="118801" name="Group 70"/>
          <p:cNvGrpSpPr>
            <a:grpSpLocks/>
          </p:cNvGrpSpPr>
          <p:nvPr/>
        </p:nvGrpSpPr>
        <p:grpSpPr bwMode="auto">
          <a:xfrm>
            <a:off x="7451725" y="2859088"/>
            <a:ext cx="1616075" cy="846137"/>
            <a:chOff x="4742" y="1801"/>
            <a:chExt cx="946" cy="533"/>
          </a:xfrm>
        </p:grpSpPr>
        <p:sp>
          <p:nvSpPr>
            <p:cNvPr id="118825" name="Rectangle 8"/>
            <p:cNvSpPr>
              <a:spLocks noChangeAspect="1" noChangeArrowheads="1"/>
            </p:cNvSpPr>
            <p:nvPr/>
          </p:nvSpPr>
          <p:spPr bwMode="auto">
            <a:xfrm>
              <a:off x="4742" y="1801"/>
              <a:ext cx="946" cy="194"/>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de-DE" sz="1400" b="1" u="none"/>
                <a:t>ImageXferService</a:t>
              </a:r>
              <a:endParaRPr lang="en-US" sz="1400" u="none"/>
            </a:p>
          </p:txBody>
        </p:sp>
        <p:sp>
          <p:nvSpPr>
            <p:cNvPr id="118826" name="Rectangle 9"/>
            <p:cNvSpPr>
              <a:spLocks noChangeAspect="1" noChangeArrowheads="1"/>
            </p:cNvSpPr>
            <p:nvPr/>
          </p:nvSpPr>
          <p:spPr bwMode="auto">
            <a:xfrm>
              <a:off x="4742" y="1985"/>
              <a:ext cx="946" cy="349"/>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endParaRPr lang="de-DE" sz="1400" u="none"/>
            </a:p>
            <a:p>
              <a:pPr defTabSz="762000" eaLnBrk="1" hangingPunct="1"/>
              <a:r>
                <a:rPr lang="de-DE" sz="1400" u="none"/>
                <a:t>service</a:t>
              </a:r>
            </a:p>
            <a:p>
              <a:pPr defTabSz="762000" eaLnBrk="1" hangingPunct="1"/>
              <a:r>
                <a:rPr lang="de-DE" sz="1400" u="none"/>
                <a:t>shutdown</a:t>
              </a:r>
              <a:endParaRPr lang="en-US" sz="1400" u="none"/>
            </a:p>
            <a:p>
              <a:pPr defTabSz="762000" eaLnBrk="1" hangingPunct="1"/>
              <a:endParaRPr lang="en-US" sz="1400" u="none"/>
            </a:p>
          </p:txBody>
        </p:sp>
      </p:grpSp>
      <p:sp>
        <p:nvSpPr>
          <p:cNvPr id="1548310" name="Rectangle 22"/>
          <p:cNvSpPr>
            <a:spLocks noChangeArrowheads="1"/>
          </p:cNvSpPr>
          <p:nvPr/>
        </p:nvSpPr>
        <p:spPr bwMode="auto">
          <a:xfrm>
            <a:off x="5227638" y="5946775"/>
            <a:ext cx="2667000" cy="842963"/>
          </a:xfrm>
          <a:prstGeom prst="rect">
            <a:avLst/>
          </a:prstGeom>
          <a:solidFill>
            <a:schemeClr val="accent1"/>
          </a:solidFill>
          <a:ln w="9525">
            <a:solidFill>
              <a:schemeClr val="tx1"/>
            </a:solidFill>
            <a:miter lim="800000"/>
            <a:headEnd/>
            <a:tailEnd/>
          </a:ln>
        </p:spPr>
        <p:txBody>
          <a:bodyPr wrap="none"/>
          <a:lstStyle/>
          <a:p>
            <a:pPr eaLnBrk="1" hangingPunct="1"/>
            <a:r>
              <a:rPr lang="en-US" sz="2000" u="none"/>
              <a:t>Server (ringil:5500)</a:t>
            </a:r>
          </a:p>
        </p:txBody>
      </p:sp>
      <p:grpSp>
        <p:nvGrpSpPr>
          <p:cNvPr id="6" name="Group 23"/>
          <p:cNvGrpSpPr>
            <a:grpSpLocks/>
          </p:cNvGrpSpPr>
          <p:nvPr/>
        </p:nvGrpSpPr>
        <p:grpSpPr bwMode="auto">
          <a:xfrm>
            <a:off x="3170238" y="3660775"/>
            <a:ext cx="2057400" cy="244475"/>
            <a:chOff x="1997" y="2306"/>
            <a:chExt cx="1296" cy="154"/>
          </a:xfrm>
        </p:grpSpPr>
        <p:sp>
          <p:nvSpPr>
            <p:cNvPr id="118823" name="Line 24"/>
            <p:cNvSpPr>
              <a:spLocks noChangeShapeType="1"/>
            </p:cNvSpPr>
            <p:nvPr/>
          </p:nvSpPr>
          <p:spPr bwMode="auto">
            <a:xfrm>
              <a:off x="1997" y="2450"/>
              <a:ext cx="1296" cy="0"/>
            </a:xfrm>
            <a:prstGeom prst="line">
              <a:avLst/>
            </a:prstGeom>
            <a:noFill/>
            <a:ln w="9525">
              <a:solidFill>
                <a:schemeClr val="tx1"/>
              </a:solidFill>
              <a:round/>
              <a:headEnd/>
              <a:tailEnd type="triangle" w="med" len="med"/>
            </a:ln>
          </p:spPr>
          <p:txBody>
            <a:bodyPr/>
            <a:lstStyle/>
            <a:p>
              <a:endParaRPr lang="en-US"/>
            </a:p>
          </p:txBody>
        </p:sp>
        <p:sp>
          <p:nvSpPr>
            <p:cNvPr id="118824" name="Text Box 25"/>
            <p:cNvSpPr txBox="1">
              <a:spLocks noChangeArrowheads="1"/>
            </p:cNvSpPr>
            <p:nvPr/>
          </p:nvSpPr>
          <p:spPr bwMode="auto">
            <a:xfrm>
              <a:off x="2351" y="2306"/>
              <a:ext cx="816" cy="154"/>
            </a:xfrm>
            <a:prstGeom prst="rect">
              <a:avLst/>
            </a:prstGeom>
            <a:noFill/>
            <a:ln w="9525">
              <a:noFill/>
              <a:miter lim="800000"/>
              <a:headEnd/>
              <a:tailEnd/>
            </a:ln>
          </p:spPr>
          <p:txBody>
            <a:bodyPr>
              <a:spAutoFit/>
            </a:bodyPr>
            <a:lstStyle/>
            <a:p>
              <a:pPr eaLnBrk="1" hangingPunct="1"/>
              <a:r>
                <a:rPr lang="en-US" sz="1000" b="1" u="none"/>
                <a:t>1. some_request</a:t>
              </a:r>
            </a:p>
          </p:txBody>
        </p:sp>
      </p:grpSp>
      <p:grpSp>
        <p:nvGrpSpPr>
          <p:cNvPr id="7" name="Group 26"/>
          <p:cNvGrpSpPr>
            <a:grpSpLocks/>
          </p:cNvGrpSpPr>
          <p:nvPr/>
        </p:nvGrpSpPr>
        <p:grpSpPr bwMode="auto">
          <a:xfrm>
            <a:off x="3170238" y="4270375"/>
            <a:ext cx="2057400" cy="244475"/>
            <a:chOff x="1997" y="2690"/>
            <a:chExt cx="1296" cy="154"/>
          </a:xfrm>
        </p:grpSpPr>
        <p:sp>
          <p:nvSpPr>
            <p:cNvPr id="118821" name="Line 27"/>
            <p:cNvSpPr>
              <a:spLocks noChangeShapeType="1"/>
            </p:cNvSpPr>
            <p:nvPr/>
          </p:nvSpPr>
          <p:spPr bwMode="auto">
            <a:xfrm flipH="1">
              <a:off x="1997" y="2834"/>
              <a:ext cx="1296" cy="0"/>
            </a:xfrm>
            <a:prstGeom prst="line">
              <a:avLst/>
            </a:prstGeom>
            <a:noFill/>
            <a:ln w="9525">
              <a:solidFill>
                <a:schemeClr val="tx1"/>
              </a:solidFill>
              <a:round/>
              <a:headEnd/>
              <a:tailEnd type="triangle" w="med" len="med"/>
            </a:ln>
          </p:spPr>
          <p:txBody>
            <a:bodyPr/>
            <a:lstStyle/>
            <a:p>
              <a:endParaRPr lang="en-US"/>
            </a:p>
          </p:txBody>
        </p:sp>
        <p:sp>
          <p:nvSpPr>
            <p:cNvPr id="118822" name="Text Box 28"/>
            <p:cNvSpPr txBox="1">
              <a:spLocks noChangeArrowheads="1"/>
            </p:cNvSpPr>
            <p:nvPr/>
          </p:nvSpPr>
          <p:spPr bwMode="auto">
            <a:xfrm>
              <a:off x="2093" y="2690"/>
              <a:ext cx="1152" cy="154"/>
            </a:xfrm>
            <a:prstGeom prst="rect">
              <a:avLst/>
            </a:prstGeom>
            <a:noFill/>
            <a:ln w="9525">
              <a:noFill/>
              <a:miter lim="800000"/>
              <a:headEnd/>
              <a:tailEnd/>
            </a:ln>
          </p:spPr>
          <p:txBody>
            <a:bodyPr>
              <a:spAutoFit/>
            </a:bodyPr>
            <a:lstStyle/>
            <a:p>
              <a:pPr eaLnBrk="1" hangingPunct="1"/>
              <a:r>
                <a:rPr lang="en-US" sz="1000" b="1" u="none"/>
                <a:t>4. LOCATION_FORWARD</a:t>
              </a:r>
            </a:p>
          </p:txBody>
        </p:sp>
      </p:grpSp>
      <p:grpSp>
        <p:nvGrpSpPr>
          <p:cNvPr id="8" name="Group 29"/>
          <p:cNvGrpSpPr>
            <a:grpSpLocks/>
          </p:cNvGrpSpPr>
          <p:nvPr/>
        </p:nvGrpSpPr>
        <p:grpSpPr bwMode="auto">
          <a:xfrm>
            <a:off x="5837238" y="4956175"/>
            <a:ext cx="762000" cy="990600"/>
            <a:chOff x="3677" y="3122"/>
            <a:chExt cx="480" cy="624"/>
          </a:xfrm>
        </p:grpSpPr>
        <p:sp>
          <p:nvSpPr>
            <p:cNvPr id="118819" name="Line 30"/>
            <p:cNvSpPr>
              <a:spLocks noChangeShapeType="1"/>
            </p:cNvSpPr>
            <p:nvPr/>
          </p:nvSpPr>
          <p:spPr bwMode="auto">
            <a:xfrm>
              <a:off x="3677" y="3122"/>
              <a:ext cx="0" cy="624"/>
            </a:xfrm>
            <a:prstGeom prst="line">
              <a:avLst/>
            </a:prstGeom>
            <a:noFill/>
            <a:ln w="9525">
              <a:solidFill>
                <a:schemeClr val="tx1"/>
              </a:solidFill>
              <a:round/>
              <a:headEnd/>
              <a:tailEnd type="triangle" w="med" len="med"/>
            </a:ln>
          </p:spPr>
          <p:txBody>
            <a:bodyPr/>
            <a:lstStyle/>
            <a:p>
              <a:endParaRPr lang="en-US"/>
            </a:p>
          </p:txBody>
        </p:sp>
        <p:sp>
          <p:nvSpPr>
            <p:cNvPr id="118820" name="Text Box 31"/>
            <p:cNvSpPr txBox="1">
              <a:spLocks noChangeArrowheads="1"/>
            </p:cNvSpPr>
            <p:nvPr/>
          </p:nvSpPr>
          <p:spPr bwMode="auto">
            <a:xfrm>
              <a:off x="3725" y="3266"/>
              <a:ext cx="432" cy="154"/>
            </a:xfrm>
            <a:prstGeom prst="rect">
              <a:avLst/>
            </a:prstGeom>
            <a:noFill/>
            <a:ln w="9525">
              <a:noFill/>
              <a:miter lim="800000"/>
              <a:headEnd/>
              <a:tailEnd/>
            </a:ln>
          </p:spPr>
          <p:txBody>
            <a:bodyPr>
              <a:spAutoFit/>
            </a:bodyPr>
            <a:lstStyle/>
            <a:p>
              <a:pPr eaLnBrk="1" hangingPunct="1"/>
              <a:r>
                <a:rPr lang="en-US" sz="1000" b="1" u="none"/>
                <a:t>2. ping</a:t>
              </a:r>
            </a:p>
          </p:txBody>
        </p:sp>
      </p:grpSp>
      <p:grpSp>
        <p:nvGrpSpPr>
          <p:cNvPr id="9" name="Group 32"/>
          <p:cNvGrpSpPr>
            <a:grpSpLocks/>
          </p:cNvGrpSpPr>
          <p:nvPr/>
        </p:nvGrpSpPr>
        <p:grpSpPr bwMode="auto">
          <a:xfrm>
            <a:off x="6904038" y="4956175"/>
            <a:ext cx="1066800" cy="990600"/>
            <a:chOff x="4349" y="3122"/>
            <a:chExt cx="672" cy="624"/>
          </a:xfrm>
        </p:grpSpPr>
        <p:sp>
          <p:nvSpPr>
            <p:cNvPr id="118817" name="Line 33"/>
            <p:cNvSpPr>
              <a:spLocks noChangeShapeType="1"/>
            </p:cNvSpPr>
            <p:nvPr/>
          </p:nvSpPr>
          <p:spPr bwMode="auto">
            <a:xfrm flipV="1">
              <a:off x="4349" y="3122"/>
              <a:ext cx="0" cy="624"/>
            </a:xfrm>
            <a:prstGeom prst="line">
              <a:avLst/>
            </a:prstGeom>
            <a:noFill/>
            <a:ln w="9525">
              <a:solidFill>
                <a:schemeClr val="tx1"/>
              </a:solidFill>
              <a:round/>
              <a:headEnd/>
              <a:tailEnd type="triangle" w="med" len="med"/>
            </a:ln>
          </p:spPr>
          <p:txBody>
            <a:bodyPr/>
            <a:lstStyle/>
            <a:p>
              <a:endParaRPr lang="en-US"/>
            </a:p>
          </p:txBody>
        </p:sp>
        <p:sp>
          <p:nvSpPr>
            <p:cNvPr id="118818" name="Text Box 34"/>
            <p:cNvSpPr txBox="1">
              <a:spLocks noChangeArrowheads="1"/>
            </p:cNvSpPr>
            <p:nvPr/>
          </p:nvSpPr>
          <p:spPr bwMode="auto">
            <a:xfrm>
              <a:off x="4397" y="3362"/>
              <a:ext cx="624" cy="154"/>
            </a:xfrm>
            <a:prstGeom prst="rect">
              <a:avLst/>
            </a:prstGeom>
            <a:noFill/>
            <a:ln w="9525">
              <a:noFill/>
              <a:miter lim="800000"/>
              <a:headEnd/>
              <a:tailEnd/>
            </a:ln>
          </p:spPr>
          <p:txBody>
            <a:bodyPr>
              <a:spAutoFit/>
            </a:bodyPr>
            <a:lstStyle/>
            <a:p>
              <a:pPr eaLnBrk="1" hangingPunct="1"/>
              <a:r>
                <a:rPr lang="en-US" sz="1000" b="1" u="none"/>
                <a:t>3. is_running</a:t>
              </a:r>
            </a:p>
          </p:txBody>
        </p:sp>
      </p:grpSp>
      <p:grpSp>
        <p:nvGrpSpPr>
          <p:cNvPr id="10" name="Group 35"/>
          <p:cNvGrpSpPr>
            <a:grpSpLocks/>
          </p:cNvGrpSpPr>
          <p:nvPr/>
        </p:nvGrpSpPr>
        <p:grpSpPr bwMode="auto">
          <a:xfrm>
            <a:off x="1836738" y="4956175"/>
            <a:ext cx="3390900" cy="1762125"/>
            <a:chOff x="1157" y="3122"/>
            <a:chExt cx="2136" cy="1110"/>
          </a:xfrm>
        </p:grpSpPr>
        <p:sp>
          <p:nvSpPr>
            <p:cNvPr id="118815" name="Text Box 36"/>
            <p:cNvSpPr txBox="1">
              <a:spLocks noChangeArrowheads="1"/>
            </p:cNvSpPr>
            <p:nvPr/>
          </p:nvSpPr>
          <p:spPr bwMode="auto">
            <a:xfrm>
              <a:off x="1661" y="4078"/>
              <a:ext cx="816" cy="154"/>
            </a:xfrm>
            <a:prstGeom prst="rect">
              <a:avLst/>
            </a:prstGeom>
            <a:noFill/>
            <a:ln w="9525">
              <a:noFill/>
              <a:miter lim="800000"/>
              <a:headEnd/>
              <a:tailEnd/>
            </a:ln>
          </p:spPr>
          <p:txBody>
            <a:bodyPr>
              <a:spAutoFit/>
            </a:bodyPr>
            <a:lstStyle/>
            <a:p>
              <a:pPr eaLnBrk="1" hangingPunct="1"/>
              <a:r>
                <a:rPr lang="en-US" sz="1000" b="1" u="none"/>
                <a:t>6. some_response</a:t>
              </a:r>
            </a:p>
          </p:txBody>
        </p:sp>
        <p:cxnSp>
          <p:nvCxnSpPr>
            <p:cNvPr id="118816" name="AutoShape 37"/>
            <p:cNvCxnSpPr>
              <a:cxnSpLocks noChangeShapeType="1"/>
              <a:endCxn id="118846" idx="2"/>
            </p:cNvCxnSpPr>
            <p:nvPr/>
          </p:nvCxnSpPr>
          <p:spPr bwMode="auto">
            <a:xfrm rot="10800000">
              <a:off x="1157" y="3122"/>
              <a:ext cx="2136" cy="1094"/>
            </a:xfrm>
            <a:prstGeom prst="bentConnector2">
              <a:avLst/>
            </a:prstGeom>
            <a:noFill/>
            <a:ln w="9525">
              <a:solidFill>
                <a:schemeClr val="tx1"/>
              </a:solidFill>
              <a:miter lim="800000"/>
              <a:headEnd/>
              <a:tailEnd type="triangle" w="med" len="med"/>
            </a:ln>
          </p:spPr>
        </p:cxnSp>
      </p:grpSp>
      <p:grpSp>
        <p:nvGrpSpPr>
          <p:cNvPr id="11" name="Group 38"/>
          <p:cNvGrpSpPr>
            <a:grpSpLocks/>
          </p:cNvGrpSpPr>
          <p:nvPr/>
        </p:nvGrpSpPr>
        <p:grpSpPr bwMode="auto">
          <a:xfrm>
            <a:off x="1570038" y="4711700"/>
            <a:ext cx="3657600" cy="1539875"/>
            <a:chOff x="989" y="2968"/>
            <a:chExt cx="2304" cy="970"/>
          </a:xfrm>
        </p:grpSpPr>
        <p:sp>
          <p:nvSpPr>
            <p:cNvPr id="118813" name="Text Box 39"/>
            <p:cNvSpPr txBox="1">
              <a:spLocks noChangeArrowheads="1"/>
            </p:cNvSpPr>
            <p:nvPr/>
          </p:nvSpPr>
          <p:spPr bwMode="auto">
            <a:xfrm>
              <a:off x="1661" y="3784"/>
              <a:ext cx="816" cy="154"/>
            </a:xfrm>
            <a:prstGeom prst="rect">
              <a:avLst/>
            </a:prstGeom>
            <a:noFill/>
            <a:ln w="9525">
              <a:noFill/>
              <a:miter lim="800000"/>
              <a:headEnd/>
              <a:tailEnd/>
            </a:ln>
          </p:spPr>
          <p:txBody>
            <a:bodyPr>
              <a:spAutoFit/>
            </a:bodyPr>
            <a:lstStyle/>
            <a:p>
              <a:pPr eaLnBrk="1" hangingPunct="1"/>
              <a:r>
                <a:rPr lang="en-US" sz="1000" b="1" u="none"/>
                <a:t>5. some_request</a:t>
              </a:r>
            </a:p>
          </p:txBody>
        </p:sp>
        <p:cxnSp>
          <p:nvCxnSpPr>
            <p:cNvPr id="118814" name="AutoShape 40"/>
            <p:cNvCxnSpPr>
              <a:cxnSpLocks noChangeShapeType="1"/>
            </p:cNvCxnSpPr>
            <p:nvPr/>
          </p:nvCxnSpPr>
          <p:spPr bwMode="auto">
            <a:xfrm>
              <a:off x="989" y="2968"/>
              <a:ext cx="2304" cy="960"/>
            </a:xfrm>
            <a:prstGeom prst="bentConnector3">
              <a:avLst>
                <a:gd name="adj1" fmla="val 12241"/>
              </a:avLst>
            </a:prstGeom>
            <a:noFill/>
            <a:ln w="9525">
              <a:solidFill>
                <a:schemeClr val="tx1"/>
              </a:solidFill>
              <a:miter lim="800000"/>
              <a:headEnd/>
              <a:tailEnd type="triangle" w="med" len="med"/>
            </a:ln>
          </p:spPr>
        </p:cxnSp>
      </p:grpSp>
      <p:sp>
        <p:nvSpPr>
          <p:cNvPr id="1548329" name="Text Box 41"/>
          <p:cNvSpPr txBox="1">
            <a:spLocks noChangeArrowheads="1"/>
          </p:cNvSpPr>
          <p:nvPr/>
        </p:nvSpPr>
        <p:spPr bwMode="auto">
          <a:xfrm>
            <a:off x="5913438" y="5489575"/>
            <a:ext cx="685800" cy="244475"/>
          </a:xfrm>
          <a:prstGeom prst="rect">
            <a:avLst/>
          </a:prstGeom>
          <a:noFill/>
          <a:ln w="9525">
            <a:noFill/>
            <a:miter lim="800000"/>
            <a:headEnd/>
            <a:tailEnd/>
          </a:ln>
        </p:spPr>
        <p:txBody>
          <a:bodyPr>
            <a:spAutoFit/>
          </a:bodyPr>
          <a:lstStyle/>
          <a:p>
            <a:pPr eaLnBrk="1" hangingPunct="1"/>
            <a:r>
              <a:rPr lang="en-US" sz="1000" b="1" u="none"/>
              <a:t>2.1 start</a:t>
            </a:r>
          </a:p>
        </p:txBody>
      </p:sp>
      <p:sp>
        <p:nvSpPr>
          <p:cNvPr id="1548349" name="Rectangle 61"/>
          <p:cNvSpPr>
            <a:spLocks noChangeArrowheads="1"/>
          </p:cNvSpPr>
          <p:nvPr/>
        </p:nvSpPr>
        <p:spPr bwMode="auto">
          <a:xfrm>
            <a:off x="120650" y="2212975"/>
            <a:ext cx="4906963" cy="1311275"/>
          </a:xfrm>
          <a:prstGeom prst="rect">
            <a:avLst/>
          </a:prstGeom>
          <a:noFill/>
          <a:ln w="12700">
            <a:noFill/>
            <a:miter lim="800000"/>
            <a:headEnd/>
            <a:tailEnd/>
          </a:ln>
        </p:spPr>
        <p:txBody>
          <a:bodyPr>
            <a:spAutoFit/>
          </a:bodyPr>
          <a:lstStyle/>
          <a:p>
            <a:pPr marL="114300" indent="-114300">
              <a:buFontTx/>
              <a:buChar char="•"/>
            </a:pPr>
            <a:r>
              <a:rPr lang="en-US" sz="2000" u="none"/>
              <a:t>The Activator pattern is available in various COTS technologies:</a:t>
            </a:r>
          </a:p>
          <a:p>
            <a:pPr marL="342900" lvl="1" indent="-114300">
              <a:buFontTx/>
              <a:buChar char="•"/>
            </a:pPr>
            <a:r>
              <a:rPr lang="en-US" sz="2000" u="none"/>
              <a:t>UNIX Inetd “super server”</a:t>
            </a:r>
          </a:p>
          <a:p>
            <a:pPr marL="342900" lvl="1" indent="-114300">
              <a:buFontTx/>
              <a:buChar char="•"/>
            </a:pPr>
            <a:r>
              <a:rPr lang="en-US" sz="2000" u="none"/>
              <a:t>CORBA Implementation Repository</a:t>
            </a:r>
          </a:p>
        </p:txBody>
      </p:sp>
      <p:sp>
        <p:nvSpPr>
          <p:cNvPr id="118811" name="Rectangle 62"/>
          <p:cNvSpPr>
            <a:spLocks noChangeArrowheads="1"/>
          </p:cNvSpPr>
          <p:nvPr/>
        </p:nvSpPr>
        <p:spPr bwMode="auto">
          <a:xfrm>
            <a:off x="120650" y="1090613"/>
            <a:ext cx="4146550" cy="1006475"/>
          </a:xfrm>
          <a:prstGeom prst="rect">
            <a:avLst/>
          </a:prstGeom>
          <a:noFill/>
          <a:ln w="12700">
            <a:noFill/>
            <a:miter lim="800000"/>
            <a:headEnd/>
            <a:tailEnd/>
          </a:ln>
        </p:spPr>
        <p:txBody>
          <a:bodyPr>
            <a:spAutoFit/>
          </a:bodyPr>
          <a:lstStyle/>
          <a:p>
            <a:pPr marL="114300" indent="-114300">
              <a:buFontTx/>
              <a:buChar char="•"/>
            </a:pPr>
            <a:r>
              <a:rPr lang="en-US" sz="2000" u="none"/>
              <a:t>We can use the Activator pattern to launch image transfer servers on-demand</a:t>
            </a:r>
          </a:p>
        </p:txBody>
      </p:sp>
      <p:sp>
        <p:nvSpPr>
          <p:cNvPr id="1548352" name="Rectangle 64"/>
          <p:cNvSpPr>
            <a:spLocks noChangeArrowheads="1"/>
          </p:cNvSpPr>
          <p:nvPr/>
        </p:nvSpPr>
        <p:spPr bwMode="auto">
          <a:xfrm>
            <a:off x="579438" y="4581525"/>
            <a:ext cx="2514600" cy="311150"/>
          </a:xfrm>
          <a:prstGeom prst="rect">
            <a:avLst/>
          </a:prstGeom>
          <a:solidFill>
            <a:schemeClr val="bg1"/>
          </a:solidFill>
          <a:ln w="9525">
            <a:solidFill>
              <a:schemeClr val="tx1"/>
            </a:solidFill>
            <a:miter lim="800000"/>
            <a:headEnd/>
            <a:tailEnd/>
          </a:ln>
        </p:spPr>
        <p:txBody>
          <a:bodyPr wrap="none" anchor="ctr"/>
          <a:lstStyle/>
          <a:p>
            <a:pPr algn="ctr" eaLnBrk="1" hangingPunct="1"/>
            <a:r>
              <a:rPr lang="en-US" sz="1000" b="1" u="none"/>
              <a:t>iiop://ringil:5500/poa_name/object_name</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548349"/>
                                        </p:tgtEl>
                                        <p:attrNameLst>
                                          <p:attrName>style.visibility</p:attrName>
                                        </p:attrNameLst>
                                      </p:cBhvr>
                                      <p:to>
                                        <p:strVal val="visible"/>
                                      </p:to>
                                    </p:set>
                                    <p:animEffect transition="in" filter="wipe(up)">
                                      <p:cBhvr>
                                        <p:cTn id="7" dur="500"/>
                                        <p:tgtEl>
                                          <p:spTgt spid="1548349"/>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499"/>
                                          </p:stCondLst>
                                        </p:cTn>
                                        <p:tgtEl>
                                          <p:spTgt spid="2"/>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499"/>
                                          </p:stCondLst>
                                        </p:cTn>
                                        <p:tgtEl>
                                          <p:spTgt spid="6"/>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499"/>
                                          </p:stCondLst>
                                        </p:cTn>
                                        <p:tgtEl>
                                          <p:spTgt spid="8"/>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499"/>
                                          </p:stCondLst>
                                        </p:cTn>
                                        <p:tgtEl>
                                          <p:spTgt spid="1548329"/>
                                        </p:tgtEl>
                                        <p:attrNameLst>
                                          <p:attrName>style.visibility</p:attrName>
                                        </p:attrNameLst>
                                      </p:cBhvr>
                                      <p:to>
                                        <p:strVal val="visible"/>
                                      </p:to>
                                    </p:set>
                                  </p:childTnLst>
                                </p:cTn>
                              </p:par>
                            </p:childTnLst>
                          </p:cTn>
                        </p:par>
                        <p:par>
                          <p:cTn id="24" fill="hold">
                            <p:stCondLst>
                              <p:cond delay="500"/>
                            </p:stCondLst>
                            <p:childTnLst>
                              <p:par>
                                <p:cTn id="25" presetID="1" presetClass="entr" presetSubtype="0" fill="hold" grpId="0" nodeType="afterEffect">
                                  <p:stCondLst>
                                    <p:cond delay="0"/>
                                  </p:stCondLst>
                                  <p:childTnLst>
                                    <p:set>
                                      <p:cBhvr>
                                        <p:cTn id="26" dur="1" fill="hold">
                                          <p:stCondLst>
                                            <p:cond delay="499"/>
                                          </p:stCondLst>
                                        </p:cTn>
                                        <p:tgtEl>
                                          <p:spTgt spid="154831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499"/>
                                          </p:stCondLst>
                                        </p:cTn>
                                        <p:tgtEl>
                                          <p:spTgt spid="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499"/>
                                          </p:stCondLst>
                                        </p:cTn>
                                        <p:tgtEl>
                                          <p:spTgt spid="7"/>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499"/>
                                          </p:stCondLst>
                                        </p:cTn>
                                        <p:tgtEl>
                                          <p:spTgt spid="1548352"/>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499"/>
                                          </p:stCondLst>
                                        </p:cTn>
                                        <p:tgtEl>
                                          <p:spTgt spid="11"/>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nodeType="clickEffect">
                                  <p:stCondLst>
                                    <p:cond delay="0"/>
                                  </p:stCondLst>
                                  <p:childTnLst>
                                    <p:set>
                                      <p:cBhvr>
                                        <p:cTn id="45" dur="1" fill="hold">
                                          <p:stCondLst>
                                            <p:cond delay="499"/>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8310" grpId="0" animBg="1" autoUpdateAnimBg="0"/>
      <p:bldP spid="1548329" grpId="0" autoUpdateAnimBg="0"/>
      <p:bldP spid="1548349" grpId="0" autoUpdateAnimBg="0"/>
      <p:bldP spid="1548352" grpId="0" animBg="1" autoUpdateAnimBg="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Slide Number Placeholder 2"/>
          <p:cNvSpPr>
            <a:spLocks noGrp="1"/>
          </p:cNvSpPr>
          <p:nvPr>
            <p:ph type="sldNum" sz="quarter" idx="10"/>
          </p:nvPr>
        </p:nvSpPr>
        <p:spPr>
          <a:noFill/>
        </p:spPr>
        <p:txBody>
          <a:bodyPr/>
          <a:lstStyle/>
          <a:p>
            <a:fld id="{4DE493F3-D296-4BB8-AEF4-47CC1EBD133A}" type="slidenum">
              <a:rPr lang="en-US" smtClean="0">
                <a:latin typeface="Arial" pitchFamily="34" charset="0"/>
              </a:rPr>
              <a:pPr/>
              <a:t>112</a:t>
            </a:fld>
            <a:endParaRPr lang="en-US" smtClean="0">
              <a:latin typeface="Arial" pitchFamily="34" charset="0"/>
            </a:endParaRPr>
          </a:p>
        </p:txBody>
      </p:sp>
      <p:sp>
        <p:nvSpPr>
          <p:cNvPr id="119811" name="Rectangle 2"/>
          <p:cNvSpPr>
            <a:spLocks noGrp="1" noChangeArrowheads="1"/>
          </p:cNvSpPr>
          <p:nvPr>
            <p:ph type="title"/>
          </p:nvPr>
        </p:nvSpPr>
        <p:spPr>
          <a:xfrm>
            <a:off x="498475" y="-38100"/>
            <a:ext cx="8321675" cy="914400"/>
          </a:xfrm>
        </p:spPr>
        <p:txBody>
          <a:bodyPr/>
          <a:lstStyle/>
          <a:p>
            <a:r>
              <a:rPr lang="en-US" smtClean="0"/>
              <a:t>Pros &amp; Cons of the Activator Pattern</a:t>
            </a:r>
          </a:p>
        </p:txBody>
      </p:sp>
      <p:sp>
        <p:nvSpPr>
          <p:cNvPr id="119812" name="Rectangle 3"/>
          <p:cNvSpPr>
            <a:spLocks noChangeArrowheads="1"/>
          </p:cNvSpPr>
          <p:nvPr/>
        </p:nvSpPr>
        <p:spPr bwMode="auto">
          <a:xfrm>
            <a:off x="142875" y="866775"/>
            <a:ext cx="4600575" cy="5991225"/>
          </a:xfrm>
          <a:prstGeom prst="rect">
            <a:avLst/>
          </a:prstGeom>
          <a:noFill/>
          <a:ln w="9525">
            <a:noFill/>
            <a:miter lim="800000"/>
            <a:headEnd/>
            <a:tailEnd/>
          </a:ln>
        </p:spPr>
        <p:txBody>
          <a:bodyPr lIns="92075" tIns="46038" rIns="92075" bIns="46038"/>
          <a:lstStyle/>
          <a:p>
            <a:pPr>
              <a:spcBef>
                <a:spcPct val="20000"/>
              </a:spcBef>
            </a:pPr>
            <a:r>
              <a:rPr lang="de-DE" sz="2000" u="none"/>
              <a:t>This pattern has three </a:t>
            </a:r>
            <a:r>
              <a:rPr lang="de-DE" sz="2000" b="1" u="none"/>
              <a:t>benefits</a:t>
            </a:r>
            <a:r>
              <a:rPr lang="de-DE" sz="2000" u="none"/>
              <a:t>:</a:t>
            </a:r>
          </a:p>
          <a:p>
            <a:pPr>
              <a:spcBef>
                <a:spcPct val="20000"/>
              </a:spcBef>
              <a:buFontTx/>
              <a:buChar char="•"/>
            </a:pPr>
            <a:r>
              <a:rPr lang="en-US" sz="2000" b="1" i="1" u="none"/>
              <a:t>More effective resource utilization</a:t>
            </a:r>
            <a:endParaRPr lang="en-US" sz="2000" b="1" u="none"/>
          </a:p>
          <a:p>
            <a:pPr marL="228600" lvl="1" indent="-114300">
              <a:spcBef>
                <a:spcPct val="20000"/>
              </a:spcBef>
              <a:buFontTx/>
              <a:buChar char="•"/>
            </a:pPr>
            <a:r>
              <a:rPr lang="en-US" u="none"/>
              <a:t>Servers</a:t>
            </a:r>
            <a:r>
              <a:rPr lang="en-US" sz="2000" u="none"/>
              <a:t> </a:t>
            </a:r>
            <a:r>
              <a:rPr lang="en-US" u="none"/>
              <a:t>can be spawned “on-demand,” thereby minimizing resource utilization until clients actually require them</a:t>
            </a:r>
          </a:p>
          <a:p>
            <a:pPr>
              <a:spcBef>
                <a:spcPct val="20000"/>
              </a:spcBef>
              <a:buFontTx/>
              <a:buChar char="•"/>
            </a:pPr>
            <a:r>
              <a:rPr lang="en-US" sz="2000" b="1" i="1" u="none">
                <a:solidFill>
                  <a:srgbClr val="003399"/>
                </a:solidFill>
              </a:rPr>
              <a:t>Uniformity</a:t>
            </a:r>
            <a:endParaRPr lang="en-US" sz="2000" u="none">
              <a:solidFill>
                <a:srgbClr val="003399"/>
              </a:solidFill>
            </a:endParaRPr>
          </a:p>
          <a:p>
            <a:pPr marL="228600" lvl="1" indent="-114300">
              <a:spcBef>
                <a:spcPct val="20000"/>
              </a:spcBef>
              <a:buFontTx/>
              <a:buChar char="•"/>
            </a:pPr>
            <a:r>
              <a:rPr lang="en-US" u="none">
                <a:solidFill>
                  <a:srgbClr val="003399"/>
                </a:solidFill>
              </a:rPr>
              <a:t>By imposing a uniform activation interface to spawn &amp; control servers</a:t>
            </a:r>
            <a:r>
              <a:rPr lang="en-US" sz="2000" u="none">
                <a:solidFill>
                  <a:srgbClr val="003399"/>
                </a:solidFill>
              </a:rPr>
              <a:t> </a:t>
            </a:r>
          </a:p>
          <a:p>
            <a:pPr>
              <a:spcBef>
                <a:spcPct val="20000"/>
              </a:spcBef>
              <a:buFontTx/>
              <a:buChar char="•"/>
            </a:pPr>
            <a:r>
              <a:rPr lang="en-US" sz="2000" b="1" i="1" u="none"/>
              <a:t>Modularity, testability, &amp; reusability</a:t>
            </a:r>
            <a:endParaRPr lang="en-US" sz="2000" u="none"/>
          </a:p>
          <a:p>
            <a:pPr marL="228600" lvl="1" indent="-114300">
              <a:spcBef>
                <a:spcPct val="20000"/>
              </a:spcBef>
              <a:buFontTx/>
              <a:buChar char="•"/>
            </a:pPr>
            <a:r>
              <a:rPr lang="en-US" u="none"/>
              <a:t>Application modularity &amp; reusability is improved by decoupling server implementations from the manner in which the servers are activated</a:t>
            </a:r>
            <a:endParaRPr lang="de-DE" sz="2000" u="none"/>
          </a:p>
        </p:txBody>
      </p:sp>
      <p:sp>
        <p:nvSpPr>
          <p:cNvPr id="119813" name="Rectangle 4"/>
          <p:cNvSpPr>
            <a:spLocks noChangeArrowheads="1"/>
          </p:cNvSpPr>
          <p:nvPr/>
        </p:nvSpPr>
        <p:spPr bwMode="auto">
          <a:xfrm>
            <a:off x="4743450" y="866775"/>
            <a:ext cx="4276725" cy="5229225"/>
          </a:xfrm>
          <a:prstGeom prst="rect">
            <a:avLst/>
          </a:prstGeom>
          <a:noFill/>
          <a:ln w="9525">
            <a:noFill/>
            <a:miter lim="800000"/>
            <a:headEnd/>
            <a:tailEnd/>
          </a:ln>
        </p:spPr>
        <p:txBody>
          <a:bodyPr lIns="92075" tIns="46038" rIns="92075" bIns="46038"/>
          <a:lstStyle/>
          <a:p>
            <a:r>
              <a:rPr lang="de-DE" sz="2000" u="none"/>
              <a:t>This pattern also has </a:t>
            </a:r>
            <a:r>
              <a:rPr lang="de-DE" sz="2000" b="1" u="none"/>
              <a:t>liabilities</a:t>
            </a:r>
            <a:r>
              <a:rPr lang="de-DE" sz="2000" u="none"/>
              <a:t>:</a:t>
            </a:r>
          </a:p>
          <a:p>
            <a:pPr marL="228600" lvl="1" indent="-114300">
              <a:buFontTx/>
              <a:buChar char="•"/>
            </a:pPr>
            <a:r>
              <a:rPr lang="en-US" sz="2000" b="1" i="1" u="none"/>
              <a:t>Lack of determinism &amp; ordering dependencies</a:t>
            </a:r>
            <a:endParaRPr lang="en-US" sz="2000" u="none"/>
          </a:p>
          <a:p>
            <a:pPr marL="457200" lvl="2" indent="-114300">
              <a:buFontTx/>
              <a:buChar char="•"/>
            </a:pPr>
            <a:r>
              <a:rPr lang="en-US" u="none"/>
              <a:t>This pattern makes it hard to determine or analyze the behavior of an application until its components are activated at run-time</a:t>
            </a:r>
            <a:endParaRPr lang="en-US" sz="2000" u="none"/>
          </a:p>
          <a:p>
            <a:pPr marL="228600" lvl="1" indent="-114300">
              <a:buFontTx/>
              <a:buChar char="•"/>
            </a:pPr>
            <a:r>
              <a:rPr lang="en-US" sz="2000" b="1" i="1" u="none">
                <a:solidFill>
                  <a:srgbClr val="003399"/>
                </a:solidFill>
              </a:rPr>
              <a:t>Reduced security or reliability</a:t>
            </a:r>
            <a:endParaRPr lang="en-US" sz="2000" u="none">
              <a:solidFill>
                <a:srgbClr val="003399"/>
              </a:solidFill>
            </a:endParaRPr>
          </a:p>
          <a:p>
            <a:pPr marL="457200" lvl="2" indent="-114300">
              <a:buFontTx/>
              <a:buChar char="•"/>
            </a:pPr>
            <a:r>
              <a:rPr lang="en-US" u="none">
                <a:solidFill>
                  <a:srgbClr val="003399"/>
                </a:solidFill>
              </a:rPr>
              <a:t>An application that uses the Activator pattern may be less secure or reliable than an equivalent statically-configured application</a:t>
            </a:r>
            <a:r>
              <a:rPr lang="en-US" sz="2000" u="none">
                <a:solidFill>
                  <a:srgbClr val="003399"/>
                </a:solidFill>
              </a:rPr>
              <a:t> </a:t>
            </a:r>
          </a:p>
          <a:p>
            <a:pPr marL="228600" lvl="1" indent="-114300">
              <a:buFontTx/>
              <a:buChar char="•"/>
            </a:pPr>
            <a:r>
              <a:rPr lang="en-US" sz="2000" b="1" i="1" u="none"/>
              <a:t>Increased run-time overhead &amp; infrastructure complexity</a:t>
            </a:r>
            <a:endParaRPr lang="en-US" sz="2000" u="none"/>
          </a:p>
          <a:p>
            <a:pPr marL="457200" lvl="2" indent="-114300">
              <a:buFontTx/>
              <a:buChar char="•"/>
            </a:pPr>
            <a:r>
              <a:rPr lang="en-US" u="none"/>
              <a:t>By adding levels of abstraction &amp; indirection when activating &amp; executing components</a:t>
            </a:r>
            <a:r>
              <a:rPr lang="en-US" sz="2000" u="none"/>
              <a:t> </a:t>
            </a:r>
          </a:p>
          <a:p>
            <a:endParaRPr lang="de-DE" sz="2000" u="none"/>
          </a:p>
        </p:txBody>
      </p:sp>
    </p:spTree>
  </p:cSld>
  <p:clrMapOvr>
    <a:masterClrMapping/>
  </p:clrMapOvr>
  <p:transition/>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Number Placeholder 2"/>
          <p:cNvSpPr>
            <a:spLocks noGrp="1"/>
          </p:cNvSpPr>
          <p:nvPr>
            <p:ph type="sldNum" sz="quarter" idx="10"/>
          </p:nvPr>
        </p:nvSpPr>
        <p:spPr>
          <a:noFill/>
        </p:spPr>
        <p:txBody>
          <a:bodyPr/>
          <a:lstStyle/>
          <a:p>
            <a:fld id="{3974C7AF-561D-41ED-8F07-493E24559033}" type="slidenum">
              <a:rPr lang="en-US" smtClean="0">
                <a:latin typeface="Arial" pitchFamily="34" charset="0"/>
              </a:rPr>
              <a:pPr/>
              <a:t>113</a:t>
            </a:fld>
            <a:endParaRPr lang="en-US" smtClean="0">
              <a:latin typeface="Arial" pitchFamily="34" charset="0"/>
            </a:endParaRPr>
          </a:p>
        </p:txBody>
      </p:sp>
      <p:sp>
        <p:nvSpPr>
          <p:cNvPr id="120835" name="Rectangle 2"/>
          <p:cNvSpPr>
            <a:spLocks noGrp="1" noChangeArrowheads="1"/>
          </p:cNvSpPr>
          <p:nvPr>
            <p:ph type="title"/>
          </p:nvPr>
        </p:nvSpPr>
        <p:spPr>
          <a:xfrm>
            <a:off x="28575" y="-38100"/>
            <a:ext cx="9191625" cy="914400"/>
          </a:xfrm>
        </p:spPr>
        <p:txBody>
          <a:bodyPr/>
          <a:lstStyle/>
          <a:p>
            <a:r>
              <a:rPr lang="en-US" sz="3400" smtClean="0"/>
              <a:t>Enhancing Server (Re)Configurability (1/2)</a:t>
            </a:r>
          </a:p>
        </p:txBody>
      </p:sp>
      <p:sp>
        <p:nvSpPr>
          <p:cNvPr id="120836" name="Rectangle 11"/>
          <p:cNvSpPr>
            <a:spLocks noChangeArrowheads="1"/>
          </p:cNvSpPr>
          <p:nvPr/>
        </p:nvSpPr>
        <p:spPr bwMode="auto">
          <a:xfrm>
            <a:off x="28575" y="887413"/>
            <a:ext cx="4543425" cy="3621087"/>
          </a:xfrm>
          <a:prstGeom prst="rect">
            <a:avLst/>
          </a:prstGeom>
          <a:solidFill>
            <a:schemeClr val="folHlink"/>
          </a:solidFill>
          <a:ln w="12700">
            <a:solidFill>
              <a:schemeClr val="tx1"/>
            </a:solidFill>
            <a:miter lim="800000"/>
            <a:headEnd/>
            <a:tailEnd/>
          </a:ln>
        </p:spPr>
        <p:txBody>
          <a:bodyPr rot="10800000" wrap="none" anchor="ctr"/>
          <a:lstStyle/>
          <a:p>
            <a:endParaRPr lang="en-US"/>
          </a:p>
        </p:txBody>
      </p:sp>
      <p:sp>
        <p:nvSpPr>
          <p:cNvPr id="120837" name="Rectangle 5"/>
          <p:cNvSpPr>
            <a:spLocks noChangeArrowheads="1"/>
          </p:cNvSpPr>
          <p:nvPr/>
        </p:nvSpPr>
        <p:spPr bwMode="auto">
          <a:xfrm>
            <a:off x="28575" y="2355850"/>
            <a:ext cx="4573588" cy="2012950"/>
          </a:xfrm>
          <a:prstGeom prst="rect">
            <a:avLst/>
          </a:prstGeom>
          <a:noFill/>
          <a:ln w="12700">
            <a:noFill/>
            <a:miter lim="800000"/>
            <a:headEnd/>
            <a:tailEnd/>
          </a:ln>
        </p:spPr>
        <p:txBody>
          <a:bodyPr>
            <a:spAutoFit/>
          </a:bodyPr>
          <a:lstStyle/>
          <a:p>
            <a:pPr marL="111125" indent="-111125">
              <a:spcBef>
                <a:spcPct val="30000"/>
              </a:spcBef>
              <a:buFontTx/>
              <a:buChar char="•"/>
            </a:pPr>
            <a:r>
              <a:rPr lang="en-US" sz="2000" u="none"/>
              <a:t>Certain factors are known at</a:t>
            </a:r>
            <a:r>
              <a:rPr lang="en-US" sz="2000" i="1" u="none"/>
              <a:t> deployment time</a:t>
            </a:r>
            <a:r>
              <a:rPr lang="en-US" sz="2000" u="none"/>
              <a:t>, such as the number of available CPUs &amp; operating system support for asynchronous I/O</a:t>
            </a:r>
          </a:p>
          <a:p>
            <a:pPr marL="111125" indent="-111125">
              <a:spcBef>
                <a:spcPct val="30000"/>
              </a:spcBef>
              <a:buFontTx/>
              <a:buChar char="•"/>
            </a:pPr>
            <a:r>
              <a:rPr lang="en-US" sz="2000" u="none"/>
              <a:t>Other factors are known at</a:t>
            </a:r>
            <a:r>
              <a:rPr lang="en-US" sz="2000" i="1" u="none"/>
              <a:t> runtime</a:t>
            </a:r>
            <a:r>
              <a:rPr lang="en-US" sz="2000" u="none"/>
              <a:t>, such as system workload</a:t>
            </a:r>
          </a:p>
        </p:txBody>
      </p:sp>
      <p:sp>
        <p:nvSpPr>
          <p:cNvPr id="120838" name="Rectangle 10"/>
          <p:cNvSpPr>
            <a:spLocks noChangeArrowheads="1"/>
          </p:cNvSpPr>
          <p:nvPr/>
        </p:nvSpPr>
        <p:spPr bwMode="auto">
          <a:xfrm>
            <a:off x="28575" y="858838"/>
            <a:ext cx="4462463" cy="1463675"/>
          </a:xfrm>
          <a:prstGeom prst="rect">
            <a:avLst/>
          </a:prstGeom>
          <a:noFill/>
          <a:ln w="12700">
            <a:noFill/>
            <a:miter lim="800000"/>
            <a:headEnd/>
            <a:tailEnd/>
          </a:ln>
        </p:spPr>
        <p:txBody>
          <a:bodyPr>
            <a:spAutoFit/>
          </a:bodyPr>
          <a:lstStyle/>
          <a:p>
            <a:pPr>
              <a:spcBef>
                <a:spcPct val="30000"/>
              </a:spcBef>
            </a:pPr>
            <a:r>
              <a:rPr lang="en-US" sz="2400" b="1" u="none"/>
              <a:t>Context</a:t>
            </a:r>
            <a:endParaRPr lang="en-US" sz="2400" u="none"/>
          </a:p>
          <a:p>
            <a:pPr>
              <a:spcBef>
                <a:spcPct val="30000"/>
              </a:spcBef>
            </a:pPr>
            <a:r>
              <a:rPr lang="en-US" sz="2000" u="none"/>
              <a:t>The implementation of certain image server components depends on a variety of factors:</a:t>
            </a:r>
          </a:p>
        </p:txBody>
      </p:sp>
      <p:sp>
        <p:nvSpPr>
          <p:cNvPr id="120839" name="Rectangle 184"/>
          <p:cNvSpPr>
            <a:spLocks noChangeArrowheads="1"/>
          </p:cNvSpPr>
          <p:nvPr/>
        </p:nvSpPr>
        <p:spPr bwMode="auto">
          <a:xfrm>
            <a:off x="9220200" y="5895975"/>
            <a:ext cx="17463"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0840" name="Rectangle 189"/>
          <p:cNvSpPr>
            <a:spLocks noChangeArrowheads="1"/>
          </p:cNvSpPr>
          <p:nvPr/>
        </p:nvSpPr>
        <p:spPr bwMode="auto">
          <a:xfrm>
            <a:off x="9115425" y="3109913"/>
            <a:ext cx="17463"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0841" name="Rectangle 192"/>
          <p:cNvSpPr>
            <a:spLocks noChangeArrowheads="1"/>
          </p:cNvSpPr>
          <p:nvPr/>
        </p:nvSpPr>
        <p:spPr bwMode="auto">
          <a:xfrm>
            <a:off x="6446838" y="1914525"/>
            <a:ext cx="1587"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0842" name="Rectangle 193"/>
          <p:cNvSpPr>
            <a:spLocks noChangeArrowheads="1"/>
          </p:cNvSpPr>
          <p:nvPr/>
        </p:nvSpPr>
        <p:spPr bwMode="auto">
          <a:xfrm>
            <a:off x="8421688" y="1914525"/>
            <a:ext cx="1587"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0843" name="Rectangle 198"/>
          <p:cNvSpPr>
            <a:spLocks noChangeArrowheads="1"/>
          </p:cNvSpPr>
          <p:nvPr/>
        </p:nvSpPr>
        <p:spPr bwMode="auto">
          <a:xfrm>
            <a:off x="5753100" y="2984500"/>
            <a:ext cx="17463"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0844" name="Rectangle 199"/>
          <p:cNvSpPr>
            <a:spLocks noChangeArrowheads="1"/>
          </p:cNvSpPr>
          <p:nvPr/>
        </p:nvSpPr>
        <p:spPr bwMode="auto">
          <a:xfrm>
            <a:off x="5753100" y="2913063"/>
            <a:ext cx="17463"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0845" name="Rectangle 202"/>
          <p:cNvSpPr>
            <a:spLocks noChangeArrowheads="1"/>
          </p:cNvSpPr>
          <p:nvPr/>
        </p:nvSpPr>
        <p:spPr bwMode="auto">
          <a:xfrm>
            <a:off x="5753100" y="2538413"/>
            <a:ext cx="17463"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0846" name="Rectangle 203"/>
          <p:cNvSpPr>
            <a:spLocks noChangeArrowheads="1"/>
          </p:cNvSpPr>
          <p:nvPr/>
        </p:nvSpPr>
        <p:spPr bwMode="auto">
          <a:xfrm>
            <a:off x="5753100" y="2468563"/>
            <a:ext cx="17463"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2132" name="Rectangle 212"/>
          <p:cNvSpPr>
            <a:spLocks noChangeArrowheads="1"/>
          </p:cNvSpPr>
          <p:nvPr/>
        </p:nvSpPr>
        <p:spPr bwMode="auto">
          <a:xfrm>
            <a:off x="4619625" y="811213"/>
            <a:ext cx="4524375" cy="3171825"/>
          </a:xfrm>
          <a:prstGeom prst="rect">
            <a:avLst/>
          </a:prstGeom>
          <a:noFill/>
          <a:ln w="12700">
            <a:noFill/>
            <a:miter lim="800000"/>
            <a:headEnd/>
            <a:tailEnd/>
          </a:ln>
        </p:spPr>
        <p:txBody>
          <a:bodyPr>
            <a:spAutoFit/>
          </a:bodyPr>
          <a:lstStyle/>
          <a:p>
            <a:pPr>
              <a:spcBef>
                <a:spcPct val="30000"/>
              </a:spcBef>
            </a:pPr>
            <a:r>
              <a:rPr lang="en-US" sz="2400" b="1" u="none"/>
              <a:t>Problem</a:t>
            </a:r>
            <a:endParaRPr lang="en-US" sz="2400" u="none"/>
          </a:p>
          <a:p>
            <a:pPr>
              <a:spcBef>
                <a:spcPct val="30000"/>
              </a:spcBef>
            </a:pPr>
            <a:r>
              <a:rPr lang="en-US" sz="2000" u="none"/>
              <a:t>Prematurely committing to a particular image server component configuration is inflexible &amp; inefficient: </a:t>
            </a:r>
          </a:p>
          <a:p>
            <a:pPr marL="230188" lvl="1" indent="-115888">
              <a:spcBef>
                <a:spcPct val="30000"/>
              </a:spcBef>
              <a:buFontTx/>
              <a:buChar char="•"/>
            </a:pPr>
            <a:r>
              <a:rPr lang="en-US" sz="2000" u="none"/>
              <a:t>No single image server configuration is optimal for all use cases </a:t>
            </a:r>
          </a:p>
          <a:p>
            <a:pPr marL="230188" lvl="1" indent="-115888">
              <a:spcBef>
                <a:spcPct val="30000"/>
              </a:spcBef>
              <a:buFontTx/>
              <a:buChar char="•"/>
            </a:pPr>
            <a:r>
              <a:rPr lang="en-US" sz="2000" u="none"/>
              <a:t>Certain design decisions cannot be made efficiently until run-time</a:t>
            </a:r>
          </a:p>
        </p:txBody>
      </p:sp>
      <p:grpSp>
        <p:nvGrpSpPr>
          <p:cNvPr id="2" name="Group 285"/>
          <p:cNvGrpSpPr>
            <a:grpSpLocks/>
          </p:cNvGrpSpPr>
          <p:nvPr/>
        </p:nvGrpSpPr>
        <p:grpSpPr bwMode="auto">
          <a:xfrm>
            <a:off x="5551488" y="4092575"/>
            <a:ext cx="2806700" cy="2613025"/>
            <a:chOff x="3119" y="2520"/>
            <a:chExt cx="1768" cy="1646"/>
          </a:xfrm>
        </p:grpSpPr>
        <p:sp>
          <p:nvSpPr>
            <p:cNvPr id="120849" name="Rectangle 181"/>
            <p:cNvSpPr>
              <a:spLocks noChangeArrowheads="1"/>
            </p:cNvSpPr>
            <p:nvPr/>
          </p:nvSpPr>
          <p:spPr bwMode="auto">
            <a:xfrm>
              <a:off x="4876" y="3827"/>
              <a:ext cx="11" cy="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0850" name="Text Box 259"/>
            <p:cNvSpPr txBox="1">
              <a:spLocks noChangeArrowheads="1"/>
            </p:cNvSpPr>
            <p:nvPr/>
          </p:nvSpPr>
          <p:spPr bwMode="auto">
            <a:xfrm>
              <a:off x="3745" y="2557"/>
              <a:ext cx="617" cy="258"/>
            </a:xfrm>
            <a:prstGeom prst="rect">
              <a:avLst/>
            </a:prstGeom>
            <a:noFill/>
            <a:ln w="12700">
              <a:noFill/>
              <a:miter lim="800000"/>
              <a:headEnd/>
              <a:tailEnd/>
            </a:ln>
          </p:spPr>
          <p:txBody>
            <a:bodyPr wrap="none" lIns="80006" tIns="40003" rIns="80006" bIns="40003">
              <a:spAutoFit/>
            </a:bodyPr>
            <a:lstStyle/>
            <a:p>
              <a:pPr algn="ctr" defTabSz="800100">
                <a:lnSpc>
                  <a:spcPct val="90000"/>
                </a:lnSpc>
              </a:pPr>
              <a:r>
                <a:rPr lang="en-US" sz="1200" b="1" u="none"/>
                <a:t>Image</a:t>
              </a:r>
            </a:p>
            <a:p>
              <a:pPr algn="ctr" defTabSz="800100">
                <a:lnSpc>
                  <a:spcPct val="90000"/>
                </a:lnSpc>
              </a:pPr>
              <a:r>
                <a:rPr lang="en-US" sz="1200" b="1" u="none"/>
                <a:t>Processing</a:t>
              </a:r>
            </a:p>
          </p:txBody>
        </p:sp>
        <p:sp>
          <p:nvSpPr>
            <p:cNvPr id="120851" name="Text Box 260"/>
            <p:cNvSpPr txBox="1">
              <a:spLocks noChangeArrowheads="1"/>
            </p:cNvSpPr>
            <p:nvPr/>
          </p:nvSpPr>
          <p:spPr bwMode="auto">
            <a:xfrm>
              <a:off x="3187" y="2893"/>
              <a:ext cx="356" cy="258"/>
            </a:xfrm>
            <a:prstGeom prst="rect">
              <a:avLst/>
            </a:prstGeom>
            <a:noFill/>
            <a:ln w="12700">
              <a:noFill/>
              <a:miter lim="800000"/>
              <a:headEnd/>
              <a:tailEnd/>
            </a:ln>
          </p:spPr>
          <p:txBody>
            <a:bodyPr wrap="none" lIns="80006" tIns="40003" rIns="80006" bIns="40003">
              <a:spAutoFit/>
            </a:bodyPr>
            <a:lstStyle/>
            <a:p>
              <a:pPr algn="ctr" defTabSz="800100">
                <a:lnSpc>
                  <a:spcPct val="90000"/>
                </a:lnSpc>
              </a:pPr>
              <a:r>
                <a:rPr lang="en-US" sz="1200" b="1" u="none"/>
                <a:t>Conn</a:t>
              </a:r>
            </a:p>
            <a:p>
              <a:pPr algn="ctr" defTabSz="800100">
                <a:lnSpc>
                  <a:spcPct val="90000"/>
                </a:lnSpc>
              </a:pPr>
              <a:r>
                <a:rPr lang="en-US" sz="1200" b="1" u="none"/>
                <a:t>Mgmt</a:t>
              </a:r>
            </a:p>
          </p:txBody>
        </p:sp>
        <p:sp>
          <p:nvSpPr>
            <p:cNvPr id="120852" name="Text Box 261"/>
            <p:cNvSpPr txBox="1">
              <a:spLocks noChangeArrowheads="1"/>
            </p:cNvSpPr>
            <p:nvPr/>
          </p:nvSpPr>
          <p:spPr bwMode="auto">
            <a:xfrm>
              <a:off x="3335" y="2613"/>
              <a:ext cx="387" cy="258"/>
            </a:xfrm>
            <a:prstGeom prst="rect">
              <a:avLst/>
            </a:prstGeom>
            <a:noFill/>
            <a:ln w="12700">
              <a:noFill/>
              <a:miter lim="800000"/>
              <a:headEnd/>
              <a:tailEnd/>
            </a:ln>
          </p:spPr>
          <p:txBody>
            <a:bodyPr wrap="none" lIns="80006" tIns="40003" rIns="80006" bIns="40003">
              <a:spAutoFit/>
            </a:bodyPr>
            <a:lstStyle/>
            <a:p>
              <a:pPr algn="ctr" defTabSz="800100">
                <a:lnSpc>
                  <a:spcPct val="90000"/>
                </a:lnSpc>
              </a:pPr>
              <a:r>
                <a:rPr lang="en-US" sz="1200" b="1" u="none"/>
                <a:t>Cache</a:t>
              </a:r>
            </a:p>
            <a:p>
              <a:pPr algn="ctr" defTabSz="800100">
                <a:lnSpc>
                  <a:spcPct val="90000"/>
                </a:lnSpc>
              </a:pPr>
              <a:r>
                <a:rPr lang="en-US" sz="1200" b="1" u="none"/>
                <a:t>Mgmt</a:t>
              </a:r>
            </a:p>
          </p:txBody>
        </p:sp>
        <p:sp>
          <p:nvSpPr>
            <p:cNvPr id="120853" name="Text Box 262"/>
            <p:cNvSpPr txBox="1">
              <a:spLocks noChangeArrowheads="1"/>
            </p:cNvSpPr>
            <p:nvPr/>
          </p:nvSpPr>
          <p:spPr bwMode="auto">
            <a:xfrm>
              <a:off x="4312" y="2680"/>
              <a:ext cx="565" cy="154"/>
            </a:xfrm>
            <a:prstGeom prst="rect">
              <a:avLst/>
            </a:prstGeom>
            <a:noFill/>
            <a:ln w="12700">
              <a:noFill/>
              <a:miter lim="800000"/>
              <a:headEnd/>
              <a:tailEnd/>
            </a:ln>
          </p:spPr>
          <p:txBody>
            <a:bodyPr wrap="none" lIns="80006" tIns="40003" rIns="80006" bIns="40003">
              <a:spAutoFit/>
            </a:bodyPr>
            <a:lstStyle/>
            <a:p>
              <a:pPr algn="ctr" defTabSz="800100">
                <a:lnSpc>
                  <a:spcPct val="90000"/>
                </a:lnSpc>
              </a:pPr>
              <a:r>
                <a:rPr lang="en-US" sz="1200" b="1" u="none"/>
                <a:t>Threading</a:t>
              </a:r>
            </a:p>
          </p:txBody>
        </p:sp>
        <p:sp>
          <p:nvSpPr>
            <p:cNvPr id="120854" name="Text Box 263"/>
            <p:cNvSpPr txBox="1">
              <a:spLocks noChangeArrowheads="1"/>
            </p:cNvSpPr>
            <p:nvPr/>
          </p:nvSpPr>
          <p:spPr bwMode="auto">
            <a:xfrm>
              <a:off x="3119" y="3172"/>
              <a:ext cx="564" cy="154"/>
            </a:xfrm>
            <a:prstGeom prst="rect">
              <a:avLst/>
            </a:prstGeom>
            <a:noFill/>
            <a:ln w="12700">
              <a:noFill/>
              <a:miter lim="800000"/>
              <a:headEnd/>
              <a:tailEnd/>
            </a:ln>
          </p:spPr>
          <p:txBody>
            <a:bodyPr wrap="none" lIns="80006" tIns="40003" rIns="80006" bIns="40003">
              <a:spAutoFit/>
            </a:bodyPr>
            <a:lstStyle/>
            <a:p>
              <a:pPr algn="ctr" defTabSz="800100">
                <a:lnSpc>
                  <a:spcPct val="90000"/>
                </a:lnSpc>
              </a:pPr>
              <a:r>
                <a:rPr lang="en-US" sz="1200" b="1" u="none"/>
                <a:t>Demuxing</a:t>
              </a:r>
            </a:p>
          </p:txBody>
        </p:sp>
        <p:sp>
          <p:nvSpPr>
            <p:cNvPr id="120855" name="Text Box 264"/>
            <p:cNvSpPr txBox="1">
              <a:spLocks noChangeArrowheads="1"/>
            </p:cNvSpPr>
            <p:nvPr/>
          </p:nvSpPr>
          <p:spPr bwMode="auto">
            <a:xfrm>
              <a:off x="4418" y="3163"/>
              <a:ext cx="440" cy="258"/>
            </a:xfrm>
            <a:prstGeom prst="rect">
              <a:avLst/>
            </a:prstGeom>
            <a:noFill/>
            <a:ln w="12700">
              <a:noFill/>
              <a:miter lim="800000"/>
              <a:headEnd/>
              <a:tailEnd/>
            </a:ln>
          </p:spPr>
          <p:txBody>
            <a:bodyPr wrap="none" lIns="80006" tIns="40003" rIns="80006" bIns="40003">
              <a:spAutoFit/>
            </a:bodyPr>
            <a:lstStyle/>
            <a:p>
              <a:pPr algn="ctr" defTabSz="800100">
                <a:lnSpc>
                  <a:spcPct val="90000"/>
                </a:lnSpc>
              </a:pPr>
              <a:r>
                <a:rPr lang="en-US" sz="1200" b="1" u="none"/>
                <a:t>File</a:t>
              </a:r>
            </a:p>
            <a:p>
              <a:pPr algn="ctr" defTabSz="800100">
                <a:lnSpc>
                  <a:spcPct val="90000"/>
                </a:lnSpc>
              </a:pPr>
              <a:r>
                <a:rPr lang="en-US" sz="1200" b="1" u="none"/>
                <a:t>System</a:t>
              </a:r>
            </a:p>
          </p:txBody>
        </p:sp>
        <p:sp>
          <p:nvSpPr>
            <p:cNvPr id="120856" name="Text Box 265"/>
            <p:cNvSpPr txBox="1">
              <a:spLocks noChangeArrowheads="1"/>
            </p:cNvSpPr>
            <p:nvPr/>
          </p:nvSpPr>
          <p:spPr bwMode="auto">
            <a:xfrm>
              <a:off x="4516" y="2906"/>
              <a:ext cx="229" cy="154"/>
            </a:xfrm>
            <a:prstGeom prst="rect">
              <a:avLst/>
            </a:prstGeom>
            <a:noFill/>
            <a:ln w="12700">
              <a:noFill/>
              <a:miter lim="800000"/>
              <a:headEnd/>
              <a:tailEnd/>
            </a:ln>
          </p:spPr>
          <p:txBody>
            <a:bodyPr wrap="none" lIns="80006" tIns="40003" rIns="80006" bIns="40003">
              <a:spAutoFit/>
            </a:bodyPr>
            <a:lstStyle/>
            <a:p>
              <a:pPr algn="ctr" defTabSz="800100">
                <a:lnSpc>
                  <a:spcPct val="90000"/>
                </a:lnSpc>
              </a:pPr>
              <a:r>
                <a:rPr lang="en-US" sz="1200" b="1" u="none"/>
                <a:t>I/O</a:t>
              </a:r>
            </a:p>
          </p:txBody>
        </p:sp>
        <p:sp>
          <p:nvSpPr>
            <p:cNvPr id="120857" name="Line 266"/>
            <p:cNvSpPr>
              <a:spLocks noChangeShapeType="1"/>
            </p:cNvSpPr>
            <p:nvPr/>
          </p:nvSpPr>
          <p:spPr bwMode="auto">
            <a:xfrm flipV="1">
              <a:off x="3551" y="2980"/>
              <a:ext cx="0" cy="213"/>
            </a:xfrm>
            <a:prstGeom prst="line">
              <a:avLst/>
            </a:prstGeom>
            <a:noFill/>
            <a:ln w="12700">
              <a:solidFill>
                <a:schemeClr val="tx1"/>
              </a:solidFill>
              <a:round/>
              <a:headEnd/>
              <a:tailEnd/>
            </a:ln>
          </p:spPr>
          <p:txBody>
            <a:bodyPr rot="10800000" wrap="none" anchor="ctr"/>
            <a:lstStyle/>
            <a:p>
              <a:endParaRPr lang="en-US"/>
            </a:p>
          </p:txBody>
        </p:sp>
        <p:sp>
          <p:nvSpPr>
            <p:cNvPr id="120858" name="Line 267"/>
            <p:cNvSpPr>
              <a:spLocks noChangeShapeType="1"/>
            </p:cNvSpPr>
            <p:nvPr/>
          </p:nvSpPr>
          <p:spPr bwMode="auto">
            <a:xfrm flipV="1">
              <a:off x="3556" y="2821"/>
              <a:ext cx="143" cy="377"/>
            </a:xfrm>
            <a:prstGeom prst="line">
              <a:avLst/>
            </a:prstGeom>
            <a:noFill/>
            <a:ln w="12700">
              <a:solidFill>
                <a:schemeClr val="tx1"/>
              </a:solidFill>
              <a:round/>
              <a:headEnd/>
              <a:tailEnd/>
            </a:ln>
          </p:spPr>
          <p:txBody>
            <a:bodyPr rot="10800000" wrap="none" anchor="ctr"/>
            <a:lstStyle/>
            <a:p>
              <a:endParaRPr lang="en-US"/>
            </a:p>
          </p:txBody>
        </p:sp>
        <p:sp>
          <p:nvSpPr>
            <p:cNvPr id="120859" name="Line 268"/>
            <p:cNvSpPr>
              <a:spLocks noChangeShapeType="1"/>
            </p:cNvSpPr>
            <p:nvPr/>
          </p:nvSpPr>
          <p:spPr bwMode="auto">
            <a:xfrm flipV="1">
              <a:off x="3577" y="2770"/>
              <a:ext cx="426" cy="420"/>
            </a:xfrm>
            <a:prstGeom prst="line">
              <a:avLst/>
            </a:prstGeom>
            <a:noFill/>
            <a:ln w="12700">
              <a:solidFill>
                <a:schemeClr val="tx1"/>
              </a:solidFill>
              <a:round/>
              <a:headEnd/>
              <a:tailEnd/>
            </a:ln>
          </p:spPr>
          <p:txBody>
            <a:bodyPr rot="10800000" wrap="none" anchor="ctr"/>
            <a:lstStyle/>
            <a:p>
              <a:endParaRPr lang="en-US"/>
            </a:p>
          </p:txBody>
        </p:sp>
        <p:sp>
          <p:nvSpPr>
            <p:cNvPr id="120860" name="Line 269"/>
            <p:cNvSpPr>
              <a:spLocks noChangeShapeType="1"/>
            </p:cNvSpPr>
            <p:nvPr/>
          </p:nvSpPr>
          <p:spPr bwMode="auto">
            <a:xfrm flipV="1">
              <a:off x="3577" y="2821"/>
              <a:ext cx="749" cy="379"/>
            </a:xfrm>
            <a:prstGeom prst="line">
              <a:avLst/>
            </a:prstGeom>
            <a:noFill/>
            <a:ln w="12700">
              <a:solidFill>
                <a:schemeClr val="tx1"/>
              </a:solidFill>
              <a:round/>
              <a:headEnd/>
              <a:tailEnd/>
            </a:ln>
          </p:spPr>
          <p:txBody>
            <a:bodyPr rot="10800000" wrap="none" anchor="ctr"/>
            <a:lstStyle/>
            <a:p>
              <a:endParaRPr lang="en-US"/>
            </a:p>
          </p:txBody>
        </p:sp>
        <p:sp>
          <p:nvSpPr>
            <p:cNvPr id="120861" name="Line 270"/>
            <p:cNvSpPr>
              <a:spLocks noChangeShapeType="1"/>
            </p:cNvSpPr>
            <p:nvPr/>
          </p:nvSpPr>
          <p:spPr bwMode="auto">
            <a:xfrm flipV="1">
              <a:off x="3595" y="2980"/>
              <a:ext cx="917" cy="218"/>
            </a:xfrm>
            <a:prstGeom prst="line">
              <a:avLst/>
            </a:prstGeom>
            <a:noFill/>
            <a:ln w="12700">
              <a:solidFill>
                <a:schemeClr val="tx1"/>
              </a:solidFill>
              <a:round/>
              <a:headEnd/>
              <a:tailEnd/>
            </a:ln>
          </p:spPr>
          <p:txBody>
            <a:bodyPr rot="10800000" wrap="none" anchor="ctr"/>
            <a:lstStyle/>
            <a:p>
              <a:endParaRPr lang="en-US"/>
            </a:p>
          </p:txBody>
        </p:sp>
        <p:sp>
          <p:nvSpPr>
            <p:cNvPr id="120862" name="Line 271"/>
            <p:cNvSpPr>
              <a:spLocks noChangeShapeType="1"/>
            </p:cNvSpPr>
            <p:nvPr/>
          </p:nvSpPr>
          <p:spPr bwMode="auto">
            <a:xfrm flipV="1">
              <a:off x="3580" y="3209"/>
              <a:ext cx="932" cy="0"/>
            </a:xfrm>
            <a:prstGeom prst="line">
              <a:avLst/>
            </a:prstGeom>
            <a:noFill/>
            <a:ln w="12700">
              <a:solidFill>
                <a:schemeClr val="tx1"/>
              </a:solidFill>
              <a:round/>
              <a:headEnd/>
              <a:tailEnd/>
            </a:ln>
          </p:spPr>
          <p:txBody>
            <a:bodyPr rot="10800000" wrap="none" anchor="ctr"/>
            <a:lstStyle/>
            <a:p>
              <a:endParaRPr lang="en-US"/>
            </a:p>
          </p:txBody>
        </p:sp>
        <p:sp>
          <p:nvSpPr>
            <p:cNvPr id="120863" name="Line 272"/>
            <p:cNvSpPr>
              <a:spLocks noChangeShapeType="1"/>
            </p:cNvSpPr>
            <p:nvPr/>
          </p:nvSpPr>
          <p:spPr bwMode="auto">
            <a:xfrm>
              <a:off x="3556" y="2980"/>
              <a:ext cx="956" cy="218"/>
            </a:xfrm>
            <a:prstGeom prst="line">
              <a:avLst/>
            </a:prstGeom>
            <a:noFill/>
            <a:ln w="12700">
              <a:solidFill>
                <a:schemeClr val="tx1"/>
              </a:solidFill>
              <a:round/>
              <a:headEnd/>
              <a:tailEnd/>
            </a:ln>
          </p:spPr>
          <p:txBody>
            <a:bodyPr rot="10800000" wrap="none" anchor="ctr"/>
            <a:lstStyle/>
            <a:p>
              <a:endParaRPr lang="en-US"/>
            </a:p>
          </p:txBody>
        </p:sp>
        <p:sp>
          <p:nvSpPr>
            <p:cNvPr id="120864" name="Line 273"/>
            <p:cNvSpPr>
              <a:spLocks noChangeShapeType="1"/>
            </p:cNvSpPr>
            <p:nvPr/>
          </p:nvSpPr>
          <p:spPr bwMode="auto">
            <a:xfrm>
              <a:off x="3699" y="2830"/>
              <a:ext cx="813" cy="351"/>
            </a:xfrm>
            <a:prstGeom prst="line">
              <a:avLst/>
            </a:prstGeom>
            <a:noFill/>
            <a:ln w="12700">
              <a:solidFill>
                <a:schemeClr val="tx1"/>
              </a:solidFill>
              <a:round/>
              <a:headEnd/>
              <a:tailEnd/>
            </a:ln>
          </p:spPr>
          <p:txBody>
            <a:bodyPr rot="10800000" wrap="none" anchor="ctr"/>
            <a:lstStyle/>
            <a:p>
              <a:endParaRPr lang="en-US"/>
            </a:p>
          </p:txBody>
        </p:sp>
        <p:sp>
          <p:nvSpPr>
            <p:cNvPr id="120865" name="Line 274"/>
            <p:cNvSpPr>
              <a:spLocks noChangeShapeType="1"/>
            </p:cNvSpPr>
            <p:nvPr/>
          </p:nvSpPr>
          <p:spPr bwMode="auto">
            <a:xfrm>
              <a:off x="4110" y="2783"/>
              <a:ext cx="402" cy="398"/>
            </a:xfrm>
            <a:prstGeom prst="line">
              <a:avLst/>
            </a:prstGeom>
            <a:noFill/>
            <a:ln w="12700">
              <a:solidFill>
                <a:schemeClr val="tx1"/>
              </a:solidFill>
              <a:round/>
              <a:headEnd/>
              <a:tailEnd/>
            </a:ln>
          </p:spPr>
          <p:txBody>
            <a:bodyPr rot="10800000" wrap="none" anchor="ctr"/>
            <a:lstStyle/>
            <a:p>
              <a:endParaRPr lang="en-US"/>
            </a:p>
          </p:txBody>
        </p:sp>
        <p:sp>
          <p:nvSpPr>
            <p:cNvPr id="120866" name="Line 275"/>
            <p:cNvSpPr>
              <a:spLocks noChangeShapeType="1"/>
            </p:cNvSpPr>
            <p:nvPr/>
          </p:nvSpPr>
          <p:spPr bwMode="auto">
            <a:xfrm>
              <a:off x="4326" y="2823"/>
              <a:ext cx="186" cy="370"/>
            </a:xfrm>
            <a:prstGeom prst="line">
              <a:avLst/>
            </a:prstGeom>
            <a:noFill/>
            <a:ln w="12700">
              <a:solidFill>
                <a:schemeClr val="tx1"/>
              </a:solidFill>
              <a:round/>
              <a:headEnd/>
              <a:tailEnd/>
            </a:ln>
          </p:spPr>
          <p:txBody>
            <a:bodyPr rot="10800000" wrap="none" anchor="ctr"/>
            <a:lstStyle/>
            <a:p>
              <a:endParaRPr lang="en-US"/>
            </a:p>
          </p:txBody>
        </p:sp>
        <p:sp>
          <p:nvSpPr>
            <p:cNvPr id="120867" name="Line 276"/>
            <p:cNvSpPr>
              <a:spLocks noChangeShapeType="1"/>
            </p:cNvSpPr>
            <p:nvPr/>
          </p:nvSpPr>
          <p:spPr bwMode="auto">
            <a:xfrm>
              <a:off x="4512" y="2993"/>
              <a:ext cx="0" cy="200"/>
            </a:xfrm>
            <a:prstGeom prst="line">
              <a:avLst/>
            </a:prstGeom>
            <a:noFill/>
            <a:ln w="12700">
              <a:solidFill>
                <a:schemeClr val="tx1"/>
              </a:solidFill>
              <a:round/>
              <a:headEnd/>
              <a:tailEnd/>
            </a:ln>
          </p:spPr>
          <p:txBody>
            <a:bodyPr rot="10800000" wrap="none" anchor="ctr"/>
            <a:lstStyle/>
            <a:p>
              <a:endParaRPr lang="en-US"/>
            </a:p>
          </p:txBody>
        </p:sp>
        <p:sp>
          <p:nvSpPr>
            <p:cNvPr id="120868" name="Line 277"/>
            <p:cNvSpPr>
              <a:spLocks noChangeShapeType="1"/>
            </p:cNvSpPr>
            <p:nvPr/>
          </p:nvSpPr>
          <p:spPr bwMode="auto">
            <a:xfrm>
              <a:off x="3563" y="2974"/>
              <a:ext cx="949" cy="8"/>
            </a:xfrm>
            <a:prstGeom prst="line">
              <a:avLst/>
            </a:prstGeom>
            <a:noFill/>
            <a:ln w="12700">
              <a:solidFill>
                <a:schemeClr val="tx1"/>
              </a:solidFill>
              <a:round/>
              <a:headEnd/>
              <a:tailEnd/>
            </a:ln>
          </p:spPr>
          <p:txBody>
            <a:bodyPr rot="10800000" wrap="none" anchor="ctr"/>
            <a:lstStyle/>
            <a:p>
              <a:endParaRPr lang="en-US"/>
            </a:p>
          </p:txBody>
        </p:sp>
        <p:sp>
          <p:nvSpPr>
            <p:cNvPr id="120869" name="Line 278"/>
            <p:cNvSpPr>
              <a:spLocks noChangeShapeType="1"/>
            </p:cNvSpPr>
            <p:nvPr/>
          </p:nvSpPr>
          <p:spPr bwMode="auto">
            <a:xfrm flipV="1">
              <a:off x="3703" y="2827"/>
              <a:ext cx="623" cy="0"/>
            </a:xfrm>
            <a:prstGeom prst="line">
              <a:avLst/>
            </a:prstGeom>
            <a:noFill/>
            <a:ln w="12700">
              <a:solidFill>
                <a:schemeClr val="tx1"/>
              </a:solidFill>
              <a:round/>
              <a:headEnd/>
              <a:tailEnd/>
            </a:ln>
          </p:spPr>
          <p:txBody>
            <a:bodyPr rot="10800000" wrap="none" anchor="ctr"/>
            <a:lstStyle/>
            <a:p>
              <a:endParaRPr lang="en-US"/>
            </a:p>
          </p:txBody>
        </p:sp>
        <p:sp>
          <p:nvSpPr>
            <p:cNvPr id="120870" name="Line 279"/>
            <p:cNvSpPr>
              <a:spLocks noChangeShapeType="1"/>
            </p:cNvSpPr>
            <p:nvPr/>
          </p:nvSpPr>
          <p:spPr bwMode="auto">
            <a:xfrm>
              <a:off x="3730" y="2828"/>
              <a:ext cx="782" cy="137"/>
            </a:xfrm>
            <a:prstGeom prst="line">
              <a:avLst/>
            </a:prstGeom>
            <a:noFill/>
            <a:ln w="12700">
              <a:solidFill>
                <a:schemeClr val="tx1"/>
              </a:solidFill>
              <a:round/>
              <a:headEnd/>
              <a:tailEnd/>
            </a:ln>
          </p:spPr>
          <p:txBody>
            <a:bodyPr rot="10800000" wrap="none" anchor="ctr"/>
            <a:lstStyle/>
            <a:p>
              <a:endParaRPr lang="en-US"/>
            </a:p>
          </p:txBody>
        </p:sp>
        <p:sp>
          <p:nvSpPr>
            <p:cNvPr id="120871" name="Line 280"/>
            <p:cNvSpPr>
              <a:spLocks noChangeShapeType="1"/>
            </p:cNvSpPr>
            <p:nvPr/>
          </p:nvSpPr>
          <p:spPr bwMode="auto">
            <a:xfrm flipV="1">
              <a:off x="3556" y="2821"/>
              <a:ext cx="770" cy="144"/>
            </a:xfrm>
            <a:prstGeom prst="line">
              <a:avLst/>
            </a:prstGeom>
            <a:noFill/>
            <a:ln w="12700">
              <a:solidFill>
                <a:schemeClr val="tx1"/>
              </a:solidFill>
              <a:round/>
              <a:headEnd/>
              <a:tailEnd/>
            </a:ln>
          </p:spPr>
          <p:txBody>
            <a:bodyPr rot="10800000" wrap="none" anchor="ctr"/>
            <a:lstStyle/>
            <a:p>
              <a:endParaRPr lang="en-US"/>
            </a:p>
          </p:txBody>
        </p:sp>
        <p:sp>
          <p:nvSpPr>
            <p:cNvPr id="120872" name="Line 281"/>
            <p:cNvSpPr>
              <a:spLocks noChangeShapeType="1"/>
            </p:cNvSpPr>
            <p:nvPr/>
          </p:nvSpPr>
          <p:spPr bwMode="auto">
            <a:xfrm flipV="1">
              <a:off x="3556" y="2783"/>
              <a:ext cx="447" cy="182"/>
            </a:xfrm>
            <a:prstGeom prst="line">
              <a:avLst/>
            </a:prstGeom>
            <a:noFill/>
            <a:ln w="12700">
              <a:solidFill>
                <a:schemeClr val="tx1"/>
              </a:solidFill>
              <a:round/>
              <a:headEnd/>
              <a:tailEnd/>
            </a:ln>
          </p:spPr>
          <p:txBody>
            <a:bodyPr rot="10800000" wrap="none" anchor="ctr"/>
            <a:lstStyle/>
            <a:p>
              <a:endParaRPr lang="en-US"/>
            </a:p>
          </p:txBody>
        </p:sp>
        <p:sp>
          <p:nvSpPr>
            <p:cNvPr id="120873" name="Line 282"/>
            <p:cNvSpPr>
              <a:spLocks noChangeShapeType="1"/>
            </p:cNvSpPr>
            <p:nvPr/>
          </p:nvSpPr>
          <p:spPr bwMode="auto">
            <a:xfrm>
              <a:off x="4110" y="2783"/>
              <a:ext cx="402" cy="182"/>
            </a:xfrm>
            <a:prstGeom prst="line">
              <a:avLst/>
            </a:prstGeom>
            <a:noFill/>
            <a:ln w="12700">
              <a:solidFill>
                <a:schemeClr val="tx1"/>
              </a:solidFill>
              <a:round/>
              <a:headEnd/>
              <a:tailEnd/>
            </a:ln>
          </p:spPr>
          <p:txBody>
            <a:bodyPr rot="10800000" wrap="none" anchor="ctr"/>
            <a:lstStyle/>
            <a:p>
              <a:endParaRPr lang="en-US"/>
            </a:p>
          </p:txBody>
        </p:sp>
        <p:sp>
          <p:nvSpPr>
            <p:cNvPr id="120874" name="Rectangle 283"/>
            <p:cNvSpPr>
              <a:spLocks noChangeArrowheads="1"/>
            </p:cNvSpPr>
            <p:nvPr/>
          </p:nvSpPr>
          <p:spPr bwMode="auto">
            <a:xfrm>
              <a:off x="3129" y="2520"/>
              <a:ext cx="1740" cy="1646"/>
            </a:xfrm>
            <a:prstGeom prst="rect">
              <a:avLst/>
            </a:prstGeom>
            <a:noFill/>
            <a:ln w="12700">
              <a:solidFill>
                <a:schemeClr val="tx1"/>
              </a:solidFill>
              <a:miter lim="800000"/>
              <a:headEnd/>
              <a:tailEnd/>
            </a:ln>
          </p:spPr>
          <p:txBody>
            <a:bodyPr rot="10800000" wrap="none" anchor="ctr"/>
            <a:lstStyle/>
            <a:p>
              <a:endParaRPr lang="en-US"/>
            </a:p>
          </p:txBody>
        </p:sp>
        <p:pic>
          <p:nvPicPr>
            <p:cNvPr id="120875" name="Picture 284" descr="spaghetti illustration"/>
            <p:cNvPicPr>
              <a:picLocks noChangeAspect="1" noChangeArrowheads="1"/>
            </p:cNvPicPr>
            <p:nvPr/>
          </p:nvPicPr>
          <p:blipFill>
            <a:blip r:embed="rId4" cstate="print">
              <a:clrChange>
                <a:clrFrom>
                  <a:srgbClr val="FDFFFF"/>
                </a:clrFrom>
                <a:clrTo>
                  <a:srgbClr val="FDFFFF">
                    <a:alpha val="0"/>
                  </a:srgbClr>
                </a:clrTo>
              </a:clrChange>
            </a:blip>
            <a:srcRect/>
            <a:stretch>
              <a:fillRect/>
            </a:stretch>
          </p:blipFill>
          <p:spPr bwMode="auto">
            <a:xfrm>
              <a:off x="3489" y="3392"/>
              <a:ext cx="1093" cy="702"/>
            </a:xfrm>
            <a:prstGeom prst="rect">
              <a:avLst/>
            </a:prstGeom>
            <a:noFill/>
            <a:ln w="9525">
              <a:noFill/>
              <a:miter lim="800000"/>
              <a:headEnd/>
              <a:tailEnd/>
            </a:ln>
          </p:spPr>
        </p:pic>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62132"/>
                                        </p:tgtEl>
                                        <p:attrNameLst>
                                          <p:attrName>style.visibility</p:attrName>
                                        </p:attrNameLst>
                                      </p:cBhvr>
                                      <p:to>
                                        <p:strVal val="visible"/>
                                      </p:to>
                                    </p:set>
                                    <p:animEffect transition="in" filter="wipe(up)">
                                      <p:cBhvr>
                                        <p:cTn id="7" dur="500"/>
                                        <p:tgtEl>
                                          <p:spTgt spid="1362132"/>
                                        </p:tgtEl>
                                      </p:cBhvr>
                                    </p:animEffect>
                                  </p:childTnLst>
                                </p:cTn>
                              </p:par>
                              <p:par>
                                <p:cTn id="8" presetID="1"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2132"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Slide Number Placeholder 2"/>
          <p:cNvSpPr>
            <a:spLocks noGrp="1"/>
          </p:cNvSpPr>
          <p:nvPr>
            <p:ph type="sldNum" sz="quarter" idx="10"/>
          </p:nvPr>
        </p:nvSpPr>
        <p:spPr>
          <a:noFill/>
        </p:spPr>
        <p:txBody>
          <a:bodyPr/>
          <a:lstStyle/>
          <a:p>
            <a:fld id="{9291B68F-F272-4A35-9607-01572C1E2EBF}" type="slidenum">
              <a:rPr lang="en-US" smtClean="0">
                <a:latin typeface="Arial" pitchFamily="34" charset="0"/>
              </a:rPr>
              <a:pPr/>
              <a:t>114</a:t>
            </a:fld>
            <a:endParaRPr lang="en-US" smtClean="0">
              <a:latin typeface="Arial" pitchFamily="34" charset="0"/>
            </a:endParaRPr>
          </a:p>
        </p:txBody>
      </p:sp>
      <p:sp>
        <p:nvSpPr>
          <p:cNvPr id="121859" name="Rectangle 2"/>
          <p:cNvSpPr>
            <a:spLocks noGrp="1" noChangeArrowheads="1"/>
          </p:cNvSpPr>
          <p:nvPr>
            <p:ph type="title"/>
          </p:nvPr>
        </p:nvSpPr>
        <p:spPr>
          <a:xfrm>
            <a:off x="28575" y="-38100"/>
            <a:ext cx="9191625" cy="914400"/>
          </a:xfrm>
        </p:spPr>
        <p:txBody>
          <a:bodyPr/>
          <a:lstStyle/>
          <a:p>
            <a:r>
              <a:rPr lang="en-US" sz="3400" smtClean="0"/>
              <a:t>Enhancing Server (Re)Configurability</a:t>
            </a:r>
            <a:r>
              <a:rPr lang="en-US" sz="3200" smtClean="0"/>
              <a:t> </a:t>
            </a:r>
            <a:r>
              <a:rPr lang="en-US" sz="3400" smtClean="0"/>
              <a:t>(2/2)</a:t>
            </a:r>
          </a:p>
        </p:txBody>
      </p:sp>
      <p:sp>
        <p:nvSpPr>
          <p:cNvPr id="121860" name="Rectangle 3"/>
          <p:cNvSpPr>
            <a:spLocks noChangeArrowheads="1"/>
          </p:cNvSpPr>
          <p:nvPr/>
        </p:nvSpPr>
        <p:spPr bwMode="auto">
          <a:xfrm>
            <a:off x="447675" y="2838450"/>
            <a:ext cx="3573463" cy="3232150"/>
          </a:xfrm>
          <a:prstGeom prst="rect">
            <a:avLst/>
          </a:prstGeom>
          <a:solidFill>
            <a:schemeClr val="bg1"/>
          </a:solidFill>
          <a:ln w="12700">
            <a:noFill/>
            <a:miter lim="800000"/>
            <a:headEnd/>
            <a:tailEnd/>
          </a:ln>
        </p:spPr>
        <p:txBody>
          <a:bodyPr>
            <a:spAutoFit/>
          </a:bodyPr>
          <a:lstStyle/>
          <a:p>
            <a:pPr marL="109538" indent="-109538">
              <a:spcBef>
                <a:spcPct val="30000"/>
              </a:spcBef>
              <a:buFontTx/>
              <a:buChar char="•"/>
            </a:pPr>
            <a:r>
              <a:rPr lang="en-US" sz="2000" u="none"/>
              <a:t>This pattern allows an application to link &amp; unlink its component implementations at run-time </a:t>
            </a:r>
          </a:p>
          <a:p>
            <a:pPr marL="109538" indent="-109538">
              <a:spcBef>
                <a:spcPct val="30000"/>
              </a:spcBef>
              <a:buFontTx/>
              <a:buChar char="•"/>
            </a:pPr>
            <a:r>
              <a:rPr lang="en-US" sz="2000" u="none"/>
              <a:t>Thus, new &amp; enhanced services can be added without having to modify, recompile, statically relink, or shut down &amp; restart a running application</a:t>
            </a:r>
          </a:p>
        </p:txBody>
      </p:sp>
      <p:sp>
        <p:nvSpPr>
          <p:cNvPr id="121861" name="Rectangle 7"/>
          <p:cNvSpPr>
            <a:spLocks noChangeArrowheads="1"/>
          </p:cNvSpPr>
          <p:nvPr/>
        </p:nvSpPr>
        <p:spPr bwMode="auto">
          <a:xfrm>
            <a:off x="7726363" y="5895975"/>
            <a:ext cx="17462"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1862" name="Rectangle 8"/>
          <p:cNvSpPr>
            <a:spLocks noChangeArrowheads="1"/>
          </p:cNvSpPr>
          <p:nvPr/>
        </p:nvSpPr>
        <p:spPr bwMode="auto">
          <a:xfrm>
            <a:off x="9220200" y="5895975"/>
            <a:ext cx="17463"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1863" name="Rectangle 9"/>
          <p:cNvSpPr>
            <a:spLocks noChangeArrowheads="1"/>
          </p:cNvSpPr>
          <p:nvPr/>
        </p:nvSpPr>
        <p:spPr bwMode="auto">
          <a:xfrm>
            <a:off x="9115425" y="3109913"/>
            <a:ext cx="17463"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1864" name="Rectangle 10"/>
          <p:cNvSpPr>
            <a:spLocks noChangeArrowheads="1"/>
          </p:cNvSpPr>
          <p:nvPr/>
        </p:nvSpPr>
        <p:spPr bwMode="auto">
          <a:xfrm>
            <a:off x="6446838" y="1914525"/>
            <a:ext cx="1587"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1865" name="Rectangle 11"/>
          <p:cNvSpPr>
            <a:spLocks noChangeArrowheads="1"/>
          </p:cNvSpPr>
          <p:nvPr/>
        </p:nvSpPr>
        <p:spPr bwMode="auto">
          <a:xfrm>
            <a:off x="8421688" y="1914525"/>
            <a:ext cx="1587"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1866" name="Rectangle 12"/>
          <p:cNvSpPr>
            <a:spLocks noChangeArrowheads="1"/>
          </p:cNvSpPr>
          <p:nvPr/>
        </p:nvSpPr>
        <p:spPr bwMode="auto">
          <a:xfrm>
            <a:off x="5753100" y="2984500"/>
            <a:ext cx="17463"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1867" name="Rectangle 13"/>
          <p:cNvSpPr>
            <a:spLocks noChangeArrowheads="1"/>
          </p:cNvSpPr>
          <p:nvPr/>
        </p:nvSpPr>
        <p:spPr bwMode="auto">
          <a:xfrm>
            <a:off x="5753100" y="2913063"/>
            <a:ext cx="17463"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1868" name="Rectangle 14"/>
          <p:cNvSpPr>
            <a:spLocks noChangeArrowheads="1"/>
          </p:cNvSpPr>
          <p:nvPr/>
        </p:nvSpPr>
        <p:spPr bwMode="auto">
          <a:xfrm>
            <a:off x="5753100" y="2538413"/>
            <a:ext cx="17463"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1869" name="Rectangle 15"/>
          <p:cNvSpPr>
            <a:spLocks noChangeArrowheads="1"/>
          </p:cNvSpPr>
          <p:nvPr/>
        </p:nvSpPr>
        <p:spPr bwMode="auto">
          <a:xfrm>
            <a:off x="5753100" y="2468563"/>
            <a:ext cx="17463"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2145" name="Rectangle 17"/>
          <p:cNvSpPr>
            <a:spLocks noChangeArrowheads="1"/>
          </p:cNvSpPr>
          <p:nvPr/>
        </p:nvSpPr>
        <p:spPr bwMode="auto">
          <a:xfrm>
            <a:off x="1392238" y="1189038"/>
            <a:ext cx="5821362" cy="971550"/>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lnSpc>
                <a:spcPct val="95000"/>
              </a:lnSpc>
              <a:defRPr/>
            </a:pPr>
            <a:r>
              <a:rPr lang="en-US" sz="2000" b="1" u="none">
                <a:latin typeface="Arial" charset="0"/>
              </a:rPr>
              <a:t>Solution</a:t>
            </a:r>
            <a:endParaRPr lang="en-US" sz="2000" u="none">
              <a:latin typeface="Arial" charset="0"/>
            </a:endParaRPr>
          </a:p>
          <a:p>
            <a:pPr marL="114300" indent="-114300">
              <a:lnSpc>
                <a:spcPct val="95000"/>
              </a:lnSpc>
              <a:buFontTx/>
              <a:buChar char="•"/>
              <a:defRPr/>
            </a:pPr>
            <a:r>
              <a:rPr lang="en-US" sz="2000" u="none">
                <a:latin typeface="Arial" charset="0"/>
              </a:rPr>
              <a:t>Apply the </a:t>
            </a:r>
            <a:r>
              <a:rPr lang="en-US" sz="2000" i="1" u="none">
                <a:latin typeface="Arial" charset="0"/>
              </a:rPr>
              <a:t>Component Configurator</a:t>
            </a:r>
            <a:r>
              <a:rPr lang="en-US" sz="2000" u="none">
                <a:latin typeface="Arial" charset="0"/>
              </a:rPr>
              <a:t> design pattern (P2) to enhance server configurability</a:t>
            </a:r>
          </a:p>
        </p:txBody>
      </p:sp>
      <p:grpSp>
        <p:nvGrpSpPr>
          <p:cNvPr id="121871" name="Group 18"/>
          <p:cNvGrpSpPr>
            <a:grpSpLocks/>
          </p:cNvGrpSpPr>
          <p:nvPr/>
        </p:nvGrpSpPr>
        <p:grpSpPr bwMode="auto">
          <a:xfrm>
            <a:off x="4408488" y="2840038"/>
            <a:ext cx="4016375" cy="3316287"/>
            <a:chOff x="3172" y="2077"/>
            <a:chExt cx="2530" cy="2089"/>
          </a:xfrm>
        </p:grpSpPr>
        <p:sp>
          <p:nvSpPr>
            <p:cNvPr id="121872" name="Rectangle 19"/>
            <p:cNvSpPr>
              <a:spLocks noChangeAspect="1" noChangeArrowheads="1"/>
            </p:cNvSpPr>
            <p:nvPr/>
          </p:nvSpPr>
          <p:spPr bwMode="auto">
            <a:xfrm>
              <a:off x="4324" y="3690"/>
              <a:ext cx="12" cy="147"/>
            </a:xfrm>
            <a:prstGeom prst="rect">
              <a:avLst/>
            </a:prstGeom>
            <a:blipFill dpi="0" rotWithShape="0">
              <a:blip r:embed="rId3" cstate="print"/>
              <a:srcRect/>
              <a:tile tx="0" ty="0" sx="100000" sy="100000" flip="none" algn="tl"/>
            </a:blipFill>
            <a:ln w="12700">
              <a:solidFill>
                <a:srgbClr val="000000"/>
              </a:solidFill>
              <a:miter lim="800000"/>
              <a:headEnd/>
              <a:tailEnd/>
            </a:ln>
          </p:spPr>
          <p:txBody>
            <a:bodyPr/>
            <a:lstStyle/>
            <a:p>
              <a:endParaRPr lang="en-US"/>
            </a:p>
          </p:txBody>
        </p:sp>
        <p:sp>
          <p:nvSpPr>
            <p:cNvPr id="121873" name="Rectangle 20"/>
            <p:cNvSpPr>
              <a:spLocks noChangeAspect="1" noChangeArrowheads="1"/>
            </p:cNvSpPr>
            <p:nvPr/>
          </p:nvSpPr>
          <p:spPr bwMode="auto">
            <a:xfrm>
              <a:off x="4324" y="3690"/>
              <a:ext cx="1048" cy="12"/>
            </a:xfrm>
            <a:prstGeom prst="rect">
              <a:avLst/>
            </a:prstGeom>
            <a:blipFill dpi="0" rotWithShape="0">
              <a:blip r:embed="rId3" cstate="print"/>
              <a:srcRect/>
              <a:tile tx="0" ty="0" sx="100000" sy="100000" flip="none" algn="tl"/>
            </a:blipFill>
            <a:ln w="12700">
              <a:solidFill>
                <a:srgbClr val="000000"/>
              </a:solidFill>
              <a:miter lim="800000"/>
              <a:headEnd/>
              <a:tailEnd/>
            </a:ln>
          </p:spPr>
          <p:txBody>
            <a:bodyPr/>
            <a:lstStyle/>
            <a:p>
              <a:endParaRPr lang="en-US"/>
            </a:p>
          </p:txBody>
        </p:sp>
        <p:sp>
          <p:nvSpPr>
            <p:cNvPr id="121874" name="Rectangle 21"/>
            <p:cNvSpPr>
              <a:spLocks noChangeAspect="1" noChangeArrowheads="1"/>
            </p:cNvSpPr>
            <p:nvPr/>
          </p:nvSpPr>
          <p:spPr bwMode="auto">
            <a:xfrm>
              <a:off x="5359" y="3690"/>
              <a:ext cx="13" cy="147"/>
            </a:xfrm>
            <a:prstGeom prst="rect">
              <a:avLst/>
            </a:prstGeom>
            <a:blipFill dpi="0" rotWithShape="0">
              <a:blip r:embed="rId3" cstate="print"/>
              <a:srcRect/>
              <a:tile tx="0" ty="0" sx="100000" sy="100000" flip="none" algn="tl"/>
            </a:blipFill>
            <a:ln w="12700">
              <a:solidFill>
                <a:srgbClr val="000000"/>
              </a:solidFill>
              <a:miter lim="800000"/>
              <a:headEnd/>
              <a:tailEnd/>
            </a:ln>
          </p:spPr>
          <p:txBody>
            <a:bodyPr/>
            <a:lstStyle/>
            <a:p>
              <a:endParaRPr lang="en-US"/>
            </a:p>
          </p:txBody>
        </p:sp>
        <p:sp>
          <p:nvSpPr>
            <p:cNvPr id="121875" name="Freeform 22"/>
            <p:cNvSpPr>
              <a:spLocks noChangeAspect="1"/>
            </p:cNvSpPr>
            <p:nvPr/>
          </p:nvSpPr>
          <p:spPr bwMode="auto">
            <a:xfrm>
              <a:off x="5153" y="3041"/>
              <a:ext cx="148" cy="123"/>
            </a:xfrm>
            <a:custGeom>
              <a:avLst/>
              <a:gdLst>
                <a:gd name="T0" fmla="*/ 0 w 135"/>
                <a:gd name="T1" fmla="*/ 148 h 112"/>
                <a:gd name="T2" fmla="*/ 178 w 135"/>
                <a:gd name="T3" fmla="*/ 148 h 112"/>
                <a:gd name="T4" fmla="*/ 90 w 135"/>
                <a:gd name="T5" fmla="*/ 0 h 112"/>
                <a:gd name="T6" fmla="*/ 0 w 135"/>
                <a:gd name="T7" fmla="*/ 148 h 112"/>
                <a:gd name="T8" fmla="*/ 0 60000 65536"/>
                <a:gd name="T9" fmla="*/ 0 60000 65536"/>
                <a:gd name="T10" fmla="*/ 0 60000 65536"/>
                <a:gd name="T11" fmla="*/ 0 60000 65536"/>
                <a:gd name="T12" fmla="*/ 0 w 135"/>
                <a:gd name="T13" fmla="*/ 0 h 112"/>
                <a:gd name="T14" fmla="*/ 135 w 135"/>
                <a:gd name="T15" fmla="*/ 112 h 112"/>
              </a:gdLst>
              <a:ahLst/>
              <a:cxnLst>
                <a:cxn ang="T8">
                  <a:pos x="T0" y="T1"/>
                </a:cxn>
                <a:cxn ang="T9">
                  <a:pos x="T2" y="T3"/>
                </a:cxn>
                <a:cxn ang="T10">
                  <a:pos x="T4" y="T5"/>
                </a:cxn>
                <a:cxn ang="T11">
                  <a:pos x="T6" y="T7"/>
                </a:cxn>
              </a:cxnLst>
              <a:rect l="T12" t="T13" r="T14" b="T15"/>
              <a:pathLst>
                <a:path w="135" h="112">
                  <a:moveTo>
                    <a:pt x="0" y="112"/>
                  </a:moveTo>
                  <a:lnTo>
                    <a:pt x="135" y="112"/>
                  </a:lnTo>
                  <a:lnTo>
                    <a:pt x="68" y="0"/>
                  </a:lnTo>
                  <a:lnTo>
                    <a:pt x="0" y="112"/>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21876" name="Freeform 23"/>
            <p:cNvSpPr>
              <a:spLocks noChangeAspect="1"/>
            </p:cNvSpPr>
            <p:nvPr/>
          </p:nvSpPr>
          <p:spPr bwMode="auto">
            <a:xfrm>
              <a:off x="5153" y="3028"/>
              <a:ext cx="172" cy="148"/>
            </a:xfrm>
            <a:custGeom>
              <a:avLst/>
              <a:gdLst>
                <a:gd name="T0" fmla="*/ 0 w 157"/>
                <a:gd name="T1" fmla="*/ 163 h 135"/>
                <a:gd name="T2" fmla="*/ 177 w 157"/>
                <a:gd name="T3" fmla="*/ 163 h 135"/>
                <a:gd name="T4" fmla="*/ 192 w 157"/>
                <a:gd name="T5" fmla="*/ 163 h 135"/>
                <a:gd name="T6" fmla="*/ 177 w 157"/>
                <a:gd name="T7" fmla="*/ 178 h 135"/>
                <a:gd name="T8" fmla="*/ 89 w 157"/>
                <a:gd name="T9" fmla="*/ 30 h 135"/>
                <a:gd name="T10" fmla="*/ 89 w 157"/>
                <a:gd name="T11" fmla="*/ 15 h 135"/>
                <a:gd name="T12" fmla="*/ 104 w 157"/>
                <a:gd name="T13" fmla="*/ 0 h 135"/>
                <a:gd name="T14" fmla="*/ 104 w 157"/>
                <a:gd name="T15" fmla="*/ 15 h 135"/>
                <a:gd name="T16" fmla="*/ 192 w 157"/>
                <a:gd name="T17" fmla="*/ 163 h 135"/>
                <a:gd name="T18" fmla="*/ 206 w 157"/>
                <a:gd name="T19" fmla="*/ 178 h 135"/>
                <a:gd name="T20" fmla="*/ 177 w 157"/>
                <a:gd name="T21" fmla="*/ 178 h 135"/>
                <a:gd name="T22" fmla="*/ 0 w 157"/>
                <a:gd name="T23" fmla="*/ 178 h 135"/>
                <a:gd name="T24" fmla="*/ 0 w 157"/>
                <a:gd name="T25" fmla="*/ 163 h 1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7"/>
                <a:gd name="T40" fmla="*/ 0 h 135"/>
                <a:gd name="T41" fmla="*/ 157 w 157"/>
                <a:gd name="T42" fmla="*/ 135 h 1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7" h="135">
                  <a:moveTo>
                    <a:pt x="0" y="124"/>
                  </a:moveTo>
                  <a:lnTo>
                    <a:pt x="135" y="124"/>
                  </a:lnTo>
                  <a:lnTo>
                    <a:pt x="146" y="124"/>
                  </a:lnTo>
                  <a:lnTo>
                    <a:pt x="135" y="135"/>
                  </a:lnTo>
                  <a:lnTo>
                    <a:pt x="68" y="23"/>
                  </a:lnTo>
                  <a:lnTo>
                    <a:pt x="68" y="12"/>
                  </a:lnTo>
                  <a:lnTo>
                    <a:pt x="79" y="0"/>
                  </a:lnTo>
                  <a:lnTo>
                    <a:pt x="79" y="12"/>
                  </a:lnTo>
                  <a:lnTo>
                    <a:pt x="146" y="124"/>
                  </a:lnTo>
                  <a:lnTo>
                    <a:pt x="157" y="135"/>
                  </a:lnTo>
                  <a:lnTo>
                    <a:pt x="135" y="135"/>
                  </a:lnTo>
                  <a:lnTo>
                    <a:pt x="0" y="135"/>
                  </a:lnTo>
                  <a:lnTo>
                    <a:pt x="0" y="12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1877" name="Freeform 24"/>
            <p:cNvSpPr>
              <a:spLocks noChangeAspect="1"/>
            </p:cNvSpPr>
            <p:nvPr/>
          </p:nvSpPr>
          <p:spPr bwMode="auto">
            <a:xfrm>
              <a:off x="5140" y="3041"/>
              <a:ext cx="99" cy="135"/>
            </a:xfrm>
            <a:custGeom>
              <a:avLst/>
              <a:gdLst>
                <a:gd name="T0" fmla="*/ 120 w 90"/>
                <a:gd name="T1" fmla="*/ 14 h 123"/>
                <a:gd name="T2" fmla="*/ 30 w 90"/>
                <a:gd name="T3" fmla="*/ 162 h 123"/>
                <a:gd name="T4" fmla="*/ 14 w 90"/>
                <a:gd name="T5" fmla="*/ 162 h 123"/>
                <a:gd name="T6" fmla="*/ 0 w 90"/>
                <a:gd name="T7" fmla="*/ 162 h 123"/>
                <a:gd name="T8" fmla="*/ 14 w 90"/>
                <a:gd name="T9" fmla="*/ 148 h 123"/>
                <a:gd name="T10" fmla="*/ 106 w 90"/>
                <a:gd name="T11" fmla="*/ 0 h 123"/>
                <a:gd name="T12" fmla="*/ 120 w 90"/>
                <a:gd name="T13" fmla="*/ 14 h 123"/>
                <a:gd name="T14" fmla="*/ 0 60000 65536"/>
                <a:gd name="T15" fmla="*/ 0 60000 65536"/>
                <a:gd name="T16" fmla="*/ 0 60000 65536"/>
                <a:gd name="T17" fmla="*/ 0 60000 65536"/>
                <a:gd name="T18" fmla="*/ 0 60000 65536"/>
                <a:gd name="T19" fmla="*/ 0 60000 65536"/>
                <a:gd name="T20" fmla="*/ 0 60000 65536"/>
                <a:gd name="T21" fmla="*/ 0 w 90"/>
                <a:gd name="T22" fmla="*/ 0 h 123"/>
                <a:gd name="T23" fmla="*/ 90 w 90"/>
                <a:gd name="T24" fmla="*/ 123 h 1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123">
                  <a:moveTo>
                    <a:pt x="90" y="11"/>
                  </a:moveTo>
                  <a:lnTo>
                    <a:pt x="23" y="123"/>
                  </a:lnTo>
                  <a:lnTo>
                    <a:pt x="11" y="123"/>
                  </a:lnTo>
                  <a:lnTo>
                    <a:pt x="0" y="123"/>
                  </a:lnTo>
                  <a:lnTo>
                    <a:pt x="11" y="112"/>
                  </a:lnTo>
                  <a:lnTo>
                    <a:pt x="79" y="0"/>
                  </a:lnTo>
                  <a:lnTo>
                    <a:pt x="90" y="1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1878" name="Rectangle 25"/>
            <p:cNvSpPr>
              <a:spLocks noChangeAspect="1" noChangeArrowheads="1"/>
            </p:cNvSpPr>
            <p:nvPr/>
          </p:nvSpPr>
          <p:spPr bwMode="auto">
            <a:xfrm>
              <a:off x="3802" y="2560"/>
              <a:ext cx="13" cy="12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1879" name="Freeform 26"/>
            <p:cNvSpPr>
              <a:spLocks noChangeAspect="1"/>
            </p:cNvSpPr>
            <p:nvPr/>
          </p:nvSpPr>
          <p:spPr bwMode="auto">
            <a:xfrm>
              <a:off x="3765" y="2523"/>
              <a:ext cx="50" cy="161"/>
            </a:xfrm>
            <a:custGeom>
              <a:avLst/>
              <a:gdLst>
                <a:gd name="T0" fmla="*/ 0 w 45"/>
                <a:gd name="T1" fmla="*/ 193 h 147"/>
                <a:gd name="T2" fmla="*/ 14 w 45"/>
                <a:gd name="T3" fmla="*/ 193 h 147"/>
                <a:gd name="T4" fmla="*/ 62 w 45"/>
                <a:gd name="T5" fmla="*/ 45 h 147"/>
                <a:gd name="T6" fmla="*/ 62 w 45"/>
                <a:gd name="T7" fmla="*/ 45 h 147"/>
                <a:gd name="T8" fmla="*/ 47 w 45"/>
                <a:gd name="T9" fmla="*/ 0 h 147"/>
                <a:gd name="T10" fmla="*/ 47 w 45"/>
                <a:gd name="T11" fmla="*/ 45 h 147"/>
                <a:gd name="T12" fmla="*/ 0 w 45"/>
                <a:gd name="T13" fmla="*/ 193 h 147"/>
                <a:gd name="T14" fmla="*/ 0 60000 65536"/>
                <a:gd name="T15" fmla="*/ 0 60000 65536"/>
                <a:gd name="T16" fmla="*/ 0 60000 65536"/>
                <a:gd name="T17" fmla="*/ 0 60000 65536"/>
                <a:gd name="T18" fmla="*/ 0 60000 65536"/>
                <a:gd name="T19" fmla="*/ 0 60000 65536"/>
                <a:gd name="T20" fmla="*/ 0 60000 65536"/>
                <a:gd name="T21" fmla="*/ 0 w 45"/>
                <a:gd name="T22" fmla="*/ 0 h 147"/>
                <a:gd name="T23" fmla="*/ 45 w 45"/>
                <a:gd name="T24" fmla="*/ 147 h 1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47">
                  <a:moveTo>
                    <a:pt x="0" y="147"/>
                  </a:moveTo>
                  <a:lnTo>
                    <a:pt x="11" y="147"/>
                  </a:lnTo>
                  <a:lnTo>
                    <a:pt x="45" y="34"/>
                  </a:lnTo>
                  <a:lnTo>
                    <a:pt x="34" y="0"/>
                  </a:lnTo>
                  <a:lnTo>
                    <a:pt x="34" y="34"/>
                  </a:lnTo>
                  <a:lnTo>
                    <a:pt x="0" y="147"/>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1880" name="Freeform 27"/>
            <p:cNvSpPr>
              <a:spLocks noChangeAspect="1"/>
            </p:cNvSpPr>
            <p:nvPr/>
          </p:nvSpPr>
          <p:spPr bwMode="auto">
            <a:xfrm>
              <a:off x="3802" y="2560"/>
              <a:ext cx="49" cy="124"/>
            </a:xfrm>
            <a:custGeom>
              <a:avLst/>
              <a:gdLst>
                <a:gd name="T0" fmla="*/ 14 w 44"/>
                <a:gd name="T1" fmla="*/ 0 h 113"/>
                <a:gd name="T2" fmla="*/ 0 w 44"/>
                <a:gd name="T3" fmla="*/ 0 h 113"/>
                <a:gd name="T4" fmla="*/ 46 w 44"/>
                <a:gd name="T5" fmla="*/ 149 h 113"/>
                <a:gd name="T6" fmla="*/ 61 w 44"/>
                <a:gd name="T7" fmla="*/ 149 h 113"/>
                <a:gd name="T8" fmla="*/ 14 w 44"/>
                <a:gd name="T9" fmla="*/ 0 h 113"/>
                <a:gd name="T10" fmla="*/ 0 60000 65536"/>
                <a:gd name="T11" fmla="*/ 0 60000 65536"/>
                <a:gd name="T12" fmla="*/ 0 60000 65536"/>
                <a:gd name="T13" fmla="*/ 0 60000 65536"/>
                <a:gd name="T14" fmla="*/ 0 60000 65536"/>
                <a:gd name="T15" fmla="*/ 0 w 44"/>
                <a:gd name="T16" fmla="*/ 0 h 113"/>
                <a:gd name="T17" fmla="*/ 44 w 44"/>
                <a:gd name="T18" fmla="*/ 113 h 113"/>
              </a:gdLst>
              <a:ahLst/>
              <a:cxnLst>
                <a:cxn ang="T10">
                  <a:pos x="T0" y="T1"/>
                </a:cxn>
                <a:cxn ang="T11">
                  <a:pos x="T2" y="T3"/>
                </a:cxn>
                <a:cxn ang="T12">
                  <a:pos x="T4" y="T5"/>
                </a:cxn>
                <a:cxn ang="T13">
                  <a:pos x="T6" y="T7"/>
                </a:cxn>
                <a:cxn ang="T14">
                  <a:pos x="T8" y="T9"/>
                </a:cxn>
              </a:cxnLst>
              <a:rect l="T15" t="T16" r="T17" b="T18"/>
              <a:pathLst>
                <a:path w="44" h="113">
                  <a:moveTo>
                    <a:pt x="11" y="0"/>
                  </a:moveTo>
                  <a:lnTo>
                    <a:pt x="0" y="0"/>
                  </a:lnTo>
                  <a:lnTo>
                    <a:pt x="33" y="113"/>
                  </a:lnTo>
                  <a:lnTo>
                    <a:pt x="44" y="113"/>
                  </a:lnTo>
                  <a:lnTo>
                    <a:pt x="11"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1881" name="Rectangle 28"/>
            <p:cNvSpPr>
              <a:spLocks noChangeAspect="1" noChangeArrowheads="1"/>
            </p:cNvSpPr>
            <p:nvPr/>
          </p:nvSpPr>
          <p:spPr bwMode="auto">
            <a:xfrm>
              <a:off x="3802" y="2993"/>
              <a:ext cx="13" cy="4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1882" name="Line 29"/>
            <p:cNvSpPr>
              <a:spLocks noChangeAspect="1" noChangeShapeType="1"/>
            </p:cNvSpPr>
            <p:nvPr/>
          </p:nvSpPr>
          <p:spPr bwMode="auto">
            <a:xfrm flipV="1">
              <a:off x="3802" y="2820"/>
              <a:ext cx="2" cy="87"/>
            </a:xfrm>
            <a:prstGeom prst="line">
              <a:avLst/>
            </a:prstGeom>
            <a:noFill/>
            <a:ln w="0">
              <a:solidFill>
                <a:srgbClr val="000000"/>
              </a:solidFill>
              <a:round/>
              <a:headEnd/>
              <a:tailEnd/>
            </a:ln>
          </p:spPr>
          <p:txBody>
            <a:bodyPr/>
            <a:lstStyle/>
            <a:p>
              <a:endParaRPr lang="en-US"/>
            </a:p>
          </p:txBody>
        </p:sp>
        <p:sp>
          <p:nvSpPr>
            <p:cNvPr id="121883" name="Rectangle 30"/>
            <p:cNvSpPr>
              <a:spLocks noChangeAspect="1" noChangeArrowheads="1"/>
            </p:cNvSpPr>
            <p:nvPr/>
          </p:nvSpPr>
          <p:spPr bwMode="auto">
            <a:xfrm>
              <a:off x="3802" y="2684"/>
              <a:ext cx="13" cy="4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1884" name="Rectangle 31"/>
            <p:cNvSpPr>
              <a:spLocks noChangeAspect="1" noChangeArrowheads="1"/>
            </p:cNvSpPr>
            <p:nvPr/>
          </p:nvSpPr>
          <p:spPr bwMode="auto">
            <a:xfrm>
              <a:off x="3855" y="2705"/>
              <a:ext cx="632" cy="125"/>
            </a:xfrm>
            <a:prstGeom prst="rect">
              <a:avLst/>
            </a:prstGeom>
            <a:noFill/>
            <a:ln w="9525">
              <a:noFill/>
              <a:miter lim="800000"/>
              <a:headEnd/>
              <a:tailEnd/>
            </a:ln>
          </p:spPr>
          <p:txBody>
            <a:bodyPr wrap="none" lIns="0" tIns="0" rIns="0" bIns="0">
              <a:spAutoFit/>
            </a:bodyPr>
            <a:lstStyle/>
            <a:p>
              <a:r>
                <a:rPr lang="en-US" sz="1300" u="none">
                  <a:solidFill>
                    <a:srgbClr val="000000"/>
                  </a:solidFill>
                </a:rPr>
                <a:t>&lt;&lt;contains&gt;&gt;</a:t>
              </a:r>
              <a:endParaRPr lang="en-US" sz="2000" b="1" u="none"/>
            </a:p>
          </p:txBody>
        </p:sp>
        <p:sp>
          <p:nvSpPr>
            <p:cNvPr id="121885" name="Rectangle 32"/>
            <p:cNvSpPr>
              <a:spLocks noChangeAspect="1" noChangeArrowheads="1"/>
            </p:cNvSpPr>
            <p:nvPr/>
          </p:nvSpPr>
          <p:spPr bwMode="auto">
            <a:xfrm>
              <a:off x="4275" y="2369"/>
              <a:ext cx="568" cy="125"/>
            </a:xfrm>
            <a:prstGeom prst="rect">
              <a:avLst/>
            </a:prstGeom>
            <a:noFill/>
            <a:ln w="9525">
              <a:noFill/>
              <a:miter lim="800000"/>
              <a:headEnd/>
              <a:tailEnd/>
            </a:ln>
          </p:spPr>
          <p:txBody>
            <a:bodyPr wrap="none" lIns="0" tIns="0" rIns="0" bIns="0">
              <a:spAutoFit/>
            </a:bodyPr>
            <a:lstStyle/>
            <a:p>
              <a:r>
                <a:rPr lang="en-US" sz="1300" u="none">
                  <a:solidFill>
                    <a:srgbClr val="000000"/>
                  </a:solidFill>
                </a:rPr>
                <a:t>components</a:t>
              </a:r>
              <a:endParaRPr lang="en-US" sz="2000" b="1" u="none"/>
            </a:p>
          </p:txBody>
        </p:sp>
        <p:sp>
          <p:nvSpPr>
            <p:cNvPr id="121886" name="Rectangle 33"/>
            <p:cNvSpPr>
              <a:spLocks noChangeAspect="1" noChangeArrowheads="1"/>
            </p:cNvSpPr>
            <p:nvPr/>
          </p:nvSpPr>
          <p:spPr bwMode="auto">
            <a:xfrm>
              <a:off x="4752" y="2167"/>
              <a:ext cx="75" cy="230"/>
            </a:xfrm>
            <a:prstGeom prst="rect">
              <a:avLst/>
            </a:prstGeom>
            <a:noFill/>
            <a:ln w="9525">
              <a:noFill/>
              <a:miter lim="800000"/>
              <a:headEnd/>
              <a:tailEnd/>
            </a:ln>
          </p:spPr>
          <p:txBody>
            <a:bodyPr wrap="none" lIns="0" tIns="0" rIns="0" bIns="0">
              <a:spAutoFit/>
            </a:bodyPr>
            <a:lstStyle/>
            <a:p>
              <a:r>
                <a:rPr lang="en-US" sz="2400" u="none">
                  <a:solidFill>
                    <a:srgbClr val="000000"/>
                  </a:solidFill>
                </a:rPr>
                <a:t>*</a:t>
              </a:r>
              <a:endParaRPr lang="en-US" sz="2000" b="1" u="none"/>
            </a:p>
          </p:txBody>
        </p:sp>
        <p:sp>
          <p:nvSpPr>
            <p:cNvPr id="121887" name="Freeform 34"/>
            <p:cNvSpPr>
              <a:spLocks noChangeAspect="1"/>
            </p:cNvSpPr>
            <p:nvPr/>
          </p:nvSpPr>
          <p:spPr bwMode="auto">
            <a:xfrm>
              <a:off x="4130" y="2320"/>
              <a:ext cx="148" cy="74"/>
            </a:xfrm>
            <a:custGeom>
              <a:avLst/>
              <a:gdLst>
                <a:gd name="T0" fmla="*/ 0 w 134"/>
                <a:gd name="T1" fmla="*/ 44 h 67"/>
                <a:gd name="T2" fmla="*/ 91 w 134"/>
                <a:gd name="T3" fmla="*/ 0 h 67"/>
                <a:gd name="T4" fmla="*/ 180 w 134"/>
                <a:gd name="T5" fmla="*/ 44 h 67"/>
                <a:gd name="T6" fmla="*/ 91 w 134"/>
                <a:gd name="T7" fmla="*/ 91 h 67"/>
                <a:gd name="T8" fmla="*/ 0 w 134"/>
                <a:gd name="T9" fmla="*/ 44 h 67"/>
                <a:gd name="T10" fmla="*/ 0 60000 65536"/>
                <a:gd name="T11" fmla="*/ 0 60000 65536"/>
                <a:gd name="T12" fmla="*/ 0 60000 65536"/>
                <a:gd name="T13" fmla="*/ 0 60000 65536"/>
                <a:gd name="T14" fmla="*/ 0 60000 65536"/>
                <a:gd name="T15" fmla="*/ 0 w 134"/>
                <a:gd name="T16" fmla="*/ 0 h 67"/>
                <a:gd name="T17" fmla="*/ 134 w 134"/>
                <a:gd name="T18" fmla="*/ 67 h 67"/>
              </a:gdLst>
              <a:ahLst/>
              <a:cxnLst>
                <a:cxn ang="T10">
                  <a:pos x="T0" y="T1"/>
                </a:cxn>
                <a:cxn ang="T11">
                  <a:pos x="T2" y="T3"/>
                </a:cxn>
                <a:cxn ang="T12">
                  <a:pos x="T4" y="T5"/>
                </a:cxn>
                <a:cxn ang="T13">
                  <a:pos x="T6" y="T7"/>
                </a:cxn>
                <a:cxn ang="T14">
                  <a:pos x="T8" y="T9"/>
                </a:cxn>
              </a:cxnLst>
              <a:rect l="T15" t="T16" r="T17" b="T18"/>
              <a:pathLst>
                <a:path w="134" h="67">
                  <a:moveTo>
                    <a:pt x="0" y="33"/>
                  </a:moveTo>
                  <a:lnTo>
                    <a:pt x="67" y="0"/>
                  </a:lnTo>
                  <a:lnTo>
                    <a:pt x="134" y="33"/>
                  </a:lnTo>
                  <a:lnTo>
                    <a:pt x="67" y="67"/>
                  </a:lnTo>
                  <a:lnTo>
                    <a:pt x="0" y="33"/>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21888" name="Freeform 35"/>
            <p:cNvSpPr>
              <a:spLocks noChangeAspect="1"/>
            </p:cNvSpPr>
            <p:nvPr/>
          </p:nvSpPr>
          <p:spPr bwMode="auto">
            <a:xfrm>
              <a:off x="4130" y="2320"/>
              <a:ext cx="173" cy="86"/>
            </a:xfrm>
            <a:custGeom>
              <a:avLst/>
              <a:gdLst>
                <a:gd name="T0" fmla="*/ 0 w 157"/>
                <a:gd name="T1" fmla="*/ 44 h 78"/>
                <a:gd name="T2" fmla="*/ 90 w 157"/>
                <a:gd name="T3" fmla="*/ 0 h 78"/>
                <a:gd name="T4" fmla="*/ 90 w 157"/>
                <a:gd name="T5" fmla="*/ 0 h 78"/>
                <a:gd name="T6" fmla="*/ 90 w 157"/>
                <a:gd name="T7" fmla="*/ 0 h 78"/>
                <a:gd name="T8" fmla="*/ 180 w 157"/>
                <a:gd name="T9" fmla="*/ 44 h 78"/>
                <a:gd name="T10" fmla="*/ 210 w 157"/>
                <a:gd name="T11" fmla="*/ 44 h 78"/>
                <a:gd name="T12" fmla="*/ 180 w 157"/>
                <a:gd name="T13" fmla="*/ 60 h 78"/>
                <a:gd name="T14" fmla="*/ 90 w 157"/>
                <a:gd name="T15" fmla="*/ 105 h 78"/>
                <a:gd name="T16" fmla="*/ 90 w 157"/>
                <a:gd name="T17" fmla="*/ 105 h 78"/>
                <a:gd name="T18" fmla="*/ 90 w 157"/>
                <a:gd name="T19" fmla="*/ 105 h 78"/>
                <a:gd name="T20" fmla="*/ 90 w 157"/>
                <a:gd name="T21" fmla="*/ 90 h 78"/>
                <a:gd name="T22" fmla="*/ 180 w 157"/>
                <a:gd name="T23" fmla="*/ 44 h 78"/>
                <a:gd name="T24" fmla="*/ 180 w 157"/>
                <a:gd name="T25" fmla="*/ 60 h 78"/>
                <a:gd name="T26" fmla="*/ 180 w 157"/>
                <a:gd name="T27" fmla="*/ 60 h 78"/>
                <a:gd name="T28" fmla="*/ 90 w 157"/>
                <a:gd name="T29" fmla="*/ 14 h 78"/>
                <a:gd name="T30" fmla="*/ 90 w 157"/>
                <a:gd name="T31" fmla="*/ 0 h 78"/>
                <a:gd name="T32" fmla="*/ 90 w 157"/>
                <a:gd name="T33" fmla="*/ 14 h 78"/>
                <a:gd name="T34" fmla="*/ 0 w 157"/>
                <a:gd name="T35" fmla="*/ 60 h 78"/>
                <a:gd name="T36" fmla="*/ 0 w 157"/>
                <a:gd name="T37" fmla="*/ 44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7"/>
                <a:gd name="T58" fmla="*/ 0 h 78"/>
                <a:gd name="T59" fmla="*/ 157 w 157"/>
                <a:gd name="T60" fmla="*/ 78 h 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7" h="78">
                  <a:moveTo>
                    <a:pt x="0" y="33"/>
                  </a:moveTo>
                  <a:lnTo>
                    <a:pt x="67" y="0"/>
                  </a:lnTo>
                  <a:lnTo>
                    <a:pt x="134" y="33"/>
                  </a:lnTo>
                  <a:lnTo>
                    <a:pt x="157" y="33"/>
                  </a:lnTo>
                  <a:lnTo>
                    <a:pt x="134" y="44"/>
                  </a:lnTo>
                  <a:lnTo>
                    <a:pt x="67" y="78"/>
                  </a:lnTo>
                  <a:lnTo>
                    <a:pt x="67" y="67"/>
                  </a:lnTo>
                  <a:lnTo>
                    <a:pt x="134" y="33"/>
                  </a:lnTo>
                  <a:lnTo>
                    <a:pt x="134" y="44"/>
                  </a:lnTo>
                  <a:lnTo>
                    <a:pt x="67" y="11"/>
                  </a:lnTo>
                  <a:lnTo>
                    <a:pt x="67" y="0"/>
                  </a:lnTo>
                  <a:lnTo>
                    <a:pt x="67" y="11"/>
                  </a:lnTo>
                  <a:lnTo>
                    <a:pt x="0" y="44"/>
                  </a:lnTo>
                  <a:lnTo>
                    <a:pt x="0" y="3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1889" name="Freeform 36"/>
            <p:cNvSpPr>
              <a:spLocks noChangeAspect="1"/>
            </p:cNvSpPr>
            <p:nvPr/>
          </p:nvSpPr>
          <p:spPr bwMode="auto">
            <a:xfrm>
              <a:off x="4105" y="2357"/>
              <a:ext cx="99" cy="49"/>
            </a:xfrm>
            <a:custGeom>
              <a:avLst/>
              <a:gdLst>
                <a:gd name="T0" fmla="*/ 120 w 90"/>
                <a:gd name="T1" fmla="*/ 58 h 45"/>
                <a:gd name="T2" fmla="*/ 30 w 90"/>
                <a:gd name="T3" fmla="*/ 14 h 45"/>
                <a:gd name="T4" fmla="*/ 0 w 90"/>
                <a:gd name="T5" fmla="*/ 14 h 45"/>
                <a:gd name="T6" fmla="*/ 30 w 90"/>
                <a:gd name="T7" fmla="*/ 0 h 45"/>
                <a:gd name="T8" fmla="*/ 30 w 90"/>
                <a:gd name="T9" fmla="*/ 0 h 45"/>
                <a:gd name="T10" fmla="*/ 120 w 90"/>
                <a:gd name="T11" fmla="*/ 44 h 45"/>
                <a:gd name="T12" fmla="*/ 120 w 90"/>
                <a:gd name="T13" fmla="*/ 58 h 45"/>
                <a:gd name="T14" fmla="*/ 0 60000 65536"/>
                <a:gd name="T15" fmla="*/ 0 60000 65536"/>
                <a:gd name="T16" fmla="*/ 0 60000 65536"/>
                <a:gd name="T17" fmla="*/ 0 60000 65536"/>
                <a:gd name="T18" fmla="*/ 0 60000 65536"/>
                <a:gd name="T19" fmla="*/ 0 60000 65536"/>
                <a:gd name="T20" fmla="*/ 0 60000 65536"/>
                <a:gd name="T21" fmla="*/ 0 w 90"/>
                <a:gd name="T22" fmla="*/ 0 h 45"/>
                <a:gd name="T23" fmla="*/ 90 w 90"/>
                <a:gd name="T24" fmla="*/ 45 h 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45">
                  <a:moveTo>
                    <a:pt x="90" y="45"/>
                  </a:moveTo>
                  <a:lnTo>
                    <a:pt x="23" y="11"/>
                  </a:lnTo>
                  <a:lnTo>
                    <a:pt x="0" y="11"/>
                  </a:lnTo>
                  <a:lnTo>
                    <a:pt x="23" y="0"/>
                  </a:lnTo>
                  <a:lnTo>
                    <a:pt x="90" y="34"/>
                  </a:lnTo>
                  <a:lnTo>
                    <a:pt x="90" y="45"/>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1890" name="Rectangle 37"/>
            <p:cNvSpPr>
              <a:spLocks noChangeAspect="1" noChangeArrowheads="1"/>
            </p:cNvSpPr>
            <p:nvPr/>
          </p:nvSpPr>
          <p:spPr bwMode="auto">
            <a:xfrm>
              <a:off x="3425" y="2917"/>
              <a:ext cx="822" cy="319"/>
            </a:xfrm>
            <a:prstGeom prst="rect">
              <a:avLst/>
            </a:prstGeom>
            <a:solidFill>
              <a:schemeClr val="bg1"/>
            </a:solidFill>
            <a:ln w="19050">
              <a:solidFill>
                <a:schemeClr val="tx1"/>
              </a:solidFill>
              <a:miter lim="800000"/>
              <a:headEnd/>
              <a:tailEnd/>
            </a:ln>
          </p:spPr>
          <p:txBody>
            <a:bodyPr lIns="0" tIns="0" rIns="0" bIns="0">
              <a:spAutoFit/>
            </a:bodyPr>
            <a:lstStyle/>
            <a:p>
              <a:pPr algn="ctr"/>
              <a:r>
                <a:rPr lang="en-US" sz="1600" b="1" u="none">
                  <a:solidFill>
                    <a:srgbClr val="000000"/>
                  </a:solidFill>
                </a:rPr>
                <a:t>Component</a:t>
              </a:r>
            </a:p>
            <a:p>
              <a:pPr algn="ctr"/>
              <a:r>
                <a:rPr lang="en-US" sz="1600" b="1" u="none">
                  <a:solidFill>
                    <a:srgbClr val="000000"/>
                  </a:solidFill>
                </a:rPr>
                <a:t>Configurator</a:t>
              </a:r>
              <a:endParaRPr lang="en-US" sz="2000" b="1" u="none"/>
            </a:p>
          </p:txBody>
        </p:sp>
        <p:sp>
          <p:nvSpPr>
            <p:cNvPr id="121891" name="Rectangle 38"/>
            <p:cNvSpPr>
              <a:spLocks noChangeAspect="1" noChangeArrowheads="1"/>
            </p:cNvSpPr>
            <p:nvPr/>
          </p:nvSpPr>
          <p:spPr bwMode="auto">
            <a:xfrm>
              <a:off x="3172" y="2207"/>
              <a:ext cx="931" cy="320"/>
            </a:xfrm>
            <a:prstGeom prst="rect">
              <a:avLst/>
            </a:prstGeom>
            <a:noFill/>
            <a:ln w="19050">
              <a:solidFill>
                <a:schemeClr val="tx1"/>
              </a:solidFill>
              <a:miter lim="800000"/>
              <a:headEnd/>
              <a:tailEnd/>
            </a:ln>
          </p:spPr>
          <p:txBody>
            <a:bodyPr lIns="0" tIns="0" rIns="0" bIns="0">
              <a:spAutoFit/>
            </a:bodyPr>
            <a:lstStyle/>
            <a:p>
              <a:pPr algn="ctr"/>
              <a:r>
                <a:rPr lang="en-US" sz="1600" b="1" u="none">
                  <a:solidFill>
                    <a:srgbClr val="000000"/>
                  </a:solidFill>
                </a:rPr>
                <a:t>Component</a:t>
              </a:r>
            </a:p>
            <a:p>
              <a:pPr algn="ctr"/>
              <a:r>
                <a:rPr lang="en-US" sz="1600" b="1" u="none">
                  <a:solidFill>
                    <a:srgbClr val="000000"/>
                  </a:solidFill>
                </a:rPr>
                <a:t>Repository</a:t>
              </a:r>
              <a:endParaRPr lang="en-US" sz="2000" b="1" u="none"/>
            </a:p>
          </p:txBody>
        </p:sp>
        <p:sp>
          <p:nvSpPr>
            <p:cNvPr id="121892" name="Rectangle 39"/>
            <p:cNvSpPr>
              <a:spLocks noChangeAspect="1" noChangeArrowheads="1"/>
            </p:cNvSpPr>
            <p:nvPr/>
          </p:nvSpPr>
          <p:spPr bwMode="auto">
            <a:xfrm>
              <a:off x="3853" y="3844"/>
              <a:ext cx="916" cy="320"/>
            </a:xfrm>
            <a:prstGeom prst="rect">
              <a:avLst/>
            </a:prstGeom>
            <a:noFill/>
            <a:ln w="19050">
              <a:solidFill>
                <a:schemeClr val="tx1"/>
              </a:solidFill>
              <a:miter lim="800000"/>
              <a:headEnd/>
              <a:tailEnd/>
            </a:ln>
          </p:spPr>
          <p:txBody>
            <a:bodyPr lIns="0" tIns="0" rIns="0" bIns="0">
              <a:spAutoFit/>
            </a:bodyPr>
            <a:lstStyle/>
            <a:p>
              <a:pPr algn="ctr"/>
              <a:r>
                <a:rPr lang="en-US" sz="1600" b="1" u="none">
                  <a:solidFill>
                    <a:srgbClr val="000000"/>
                  </a:solidFill>
                </a:rPr>
                <a:t>Concrete</a:t>
              </a:r>
            </a:p>
            <a:p>
              <a:pPr algn="ctr"/>
              <a:r>
                <a:rPr lang="en-US" sz="1600" b="1" u="none">
                  <a:solidFill>
                    <a:srgbClr val="000000"/>
                  </a:solidFill>
                </a:rPr>
                <a:t>Component A</a:t>
              </a:r>
              <a:endParaRPr lang="en-US" sz="2000" b="1" u="none"/>
            </a:p>
          </p:txBody>
        </p:sp>
        <p:sp>
          <p:nvSpPr>
            <p:cNvPr id="121893" name="Rectangle 40"/>
            <p:cNvSpPr>
              <a:spLocks noChangeAspect="1" noChangeArrowheads="1"/>
            </p:cNvSpPr>
            <p:nvPr/>
          </p:nvSpPr>
          <p:spPr bwMode="auto">
            <a:xfrm>
              <a:off x="4804" y="3846"/>
              <a:ext cx="898" cy="320"/>
            </a:xfrm>
            <a:prstGeom prst="rect">
              <a:avLst/>
            </a:prstGeom>
            <a:noFill/>
            <a:ln w="19050">
              <a:solidFill>
                <a:schemeClr val="tx1"/>
              </a:solidFill>
              <a:miter lim="800000"/>
              <a:headEnd/>
              <a:tailEnd/>
            </a:ln>
          </p:spPr>
          <p:txBody>
            <a:bodyPr lIns="0" tIns="0" rIns="0" bIns="0">
              <a:spAutoFit/>
            </a:bodyPr>
            <a:lstStyle/>
            <a:p>
              <a:pPr algn="ctr"/>
              <a:r>
                <a:rPr lang="en-US" sz="1600" b="1" u="none">
                  <a:solidFill>
                    <a:srgbClr val="000000"/>
                  </a:solidFill>
                </a:rPr>
                <a:t>Concrete</a:t>
              </a:r>
            </a:p>
            <a:p>
              <a:pPr algn="ctr"/>
              <a:r>
                <a:rPr lang="en-US" sz="1600" b="1" u="none">
                  <a:solidFill>
                    <a:srgbClr val="000000"/>
                  </a:solidFill>
                </a:rPr>
                <a:t>Component B</a:t>
              </a:r>
              <a:endParaRPr lang="en-US" sz="2000" b="1" u="none"/>
            </a:p>
          </p:txBody>
        </p:sp>
        <p:sp>
          <p:nvSpPr>
            <p:cNvPr id="121894" name="Rectangle 41"/>
            <p:cNvSpPr>
              <a:spLocks noChangeAspect="1" noChangeArrowheads="1"/>
            </p:cNvSpPr>
            <p:nvPr/>
          </p:nvSpPr>
          <p:spPr bwMode="auto">
            <a:xfrm>
              <a:off x="4878" y="2077"/>
              <a:ext cx="822" cy="166"/>
            </a:xfrm>
            <a:prstGeom prst="rect">
              <a:avLst/>
            </a:prstGeom>
            <a:noFill/>
            <a:ln w="19050">
              <a:solidFill>
                <a:schemeClr val="tx1"/>
              </a:solidFill>
              <a:miter lim="800000"/>
              <a:headEnd/>
              <a:tailEnd/>
            </a:ln>
          </p:spPr>
          <p:txBody>
            <a:bodyPr lIns="0" tIns="0" rIns="0" bIns="0">
              <a:spAutoFit/>
            </a:bodyPr>
            <a:lstStyle/>
            <a:p>
              <a:pPr algn="ctr"/>
              <a:r>
                <a:rPr lang="en-US" sz="1600" b="1" u="none">
                  <a:solidFill>
                    <a:srgbClr val="000000"/>
                  </a:solidFill>
                </a:rPr>
                <a:t>Component</a:t>
              </a:r>
              <a:endParaRPr lang="en-US" sz="2000" b="1" u="none"/>
            </a:p>
          </p:txBody>
        </p:sp>
        <p:sp>
          <p:nvSpPr>
            <p:cNvPr id="121895" name="Rectangle 42"/>
            <p:cNvSpPr>
              <a:spLocks noChangeAspect="1" noChangeArrowheads="1"/>
            </p:cNvSpPr>
            <p:nvPr/>
          </p:nvSpPr>
          <p:spPr bwMode="auto">
            <a:xfrm>
              <a:off x="4877" y="2239"/>
              <a:ext cx="825" cy="782"/>
            </a:xfrm>
            <a:prstGeom prst="rect">
              <a:avLst/>
            </a:prstGeom>
            <a:noFill/>
            <a:ln w="19050">
              <a:solidFill>
                <a:schemeClr val="tx1"/>
              </a:solidFill>
              <a:miter lim="800000"/>
              <a:headEnd/>
              <a:tailEnd/>
            </a:ln>
          </p:spPr>
          <p:txBody>
            <a:bodyPr lIns="0" tIns="0" rIns="0" bIns="0">
              <a:spAutoFit/>
            </a:bodyPr>
            <a:lstStyle/>
            <a:p>
              <a:r>
                <a:rPr lang="en-US" sz="1600" u="none">
                  <a:solidFill>
                    <a:srgbClr val="000000"/>
                  </a:solidFill>
                </a:rPr>
                <a:t> init()</a:t>
              </a:r>
            </a:p>
            <a:p>
              <a:r>
                <a:rPr lang="en-US" sz="1600" u="none">
                  <a:solidFill>
                    <a:srgbClr val="000000"/>
                  </a:solidFill>
                </a:rPr>
                <a:t> fini()</a:t>
              </a:r>
            </a:p>
            <a:p>
              <a:r>
                <a:rPr lang="en-US" sz="1600" u="none">
                  <a:solidFill>
                    <a:srgbClr val="000000"/>
                  </a:solidFill>
                </a:rPr>
                <a:t> suspend()</a:t>
              </a:r>
            </a:p>
            <a:p>
              <a:r>
                <a:rPr lang="en-US" sz="1600" u="none">
                  <a:solidFill>
                    <a:srgbClr val="000000"/>
                  </a:solidFill>
                </a:rPr>
                <a:t> resume()</a:t>
              </a:r>
            </a:p>
            <a:p>
              <a:r>
                <a:rPr lang="en-US" sz="1600" u="none">
                  <a:solidFill>
                    <a:srgbClr val="000000"/>
                  </a:solidFill>
                </a:rPr>
                <a:t> info()</a:t>
              </a:r>
              <a:endParaRPr lang="en-US" sz="2000" u="none"/>
            </a:p>
          </p:txBody>
        </p:sp>
        <p:sp>
          <p:nvSpPr>
            <p:cNvPr id="121896" name="Line 43"/>
            <p:cNvSpPr>
              <a:spLocks noChangeAspect="1" noChangeShapeType="1"/>
            </p:cNvSpPr>
            <p:nvPr/>
          </p:nvSpPr>
          <p:spPr bwMode="auto">
            <a:xfrm flipH="1">
              <a:off x="4282" y="2361"/>
              <a:ext cx="592" cy="0"/>
            </a:xfrm>
            <a:prstGeom prst="line">
              <a:avLst/>
            </a:prstGeom>
            <a:noFill/>
            <a:ln w="19050">
              <a:solidFill>
                <a:schemeClr val="tx1"/>
              </a:solidFill>
              <a:round/>
              <a:headEnd/>
              <a:tailEnd/>
            </a:ln>
          </p:spPr>
          <p:txBody>
            <a:bodyPr rot="10800000" wrap="none" anchor="ctr"/>
            <a:lstStyle/>
            <a:p>
              <a:endParaRPr lang="en-US"/>
            </a:p>
          </p:txBody>
        </p:sp>
        <p:sp>
          <p:nvSpPr>
            <p:cNvPr id="121897" name="Line 44"/>
            <p:cNvSpPr>
              <a:spLocks noChangeAspect="1" noChangeShapeType="1"/>
            </p:cNvSpPr>
            <p:nvPr/>
          </p:nvSpPr>
          <p:spPr bwMode="auto">
            <a:xfrm flipV="1">
              <a:off x="5241" y="3167"/>
              <a:ext cx="0" cy="524"/>
            </a:xfrm>
            <a:prstGeom prst="line">
              <a:avLst/>
            </a:prstGeom>
            <a:noFill/>
            <a:ln w="19050">
              <a:solidFill>
                <a:schemeClr val="tx1"/>
              </a:solidFill>
              <a:round/>
              <a:headEnd/>
              <a:tailEnd/>
            </a:ln>
          </p:spPr>
          <p:txBody>
            <a:bodyPr rot="10800000" wrap="none" anchor="ctr"/>
            <a:lstStyle/>
            <a:p>
              <a:endParaRPr lang="en-US"/>
            </a:p>
          </p:txBody>
        </p:sp>
      </p:grpSp>
    </p:spTree>
  </p:cSld>
  <p:clrMapOvr>
    <a:masterClrMapping/>
  </p:clrMapOvr>
  <p:transition/>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Slide Number Placeholder 2"/>
          <p:cNvSpPr>
            <a:spLocks noGrp="1"/>
          </p:cNvSpPr>
          <p:nvPr>
            <p:ph type="sldNum" sz="quarter" idx="10"/>
          </p:nvPr>
        </p:nvSpPr>
        <p:spPr>
          <a:noFill/>
        </p:spPr>
        <p:txBody>
          <a:bodyPr/>
          <a:lstStyle/>
          <a:p>
            <a:fld id="{A10D625D-0259-43E7-9B4F-51E16ADB8C37}" type="slidenum">
              <a:rPr lang="en-US" smtClean="0">
                <a:latin typeface="Arial" pitchFamily="34" charset="0"/>
              </a:rPr>
              <a:pPr/>
              <a:t>115</a:t>
            </a:fld>
            <a:endParaRPr lang="en-US" smtClean="0">
              <a:latin typeface="Arial" pitchFamily="34" charset="0"/>
            </a:endParaRPr>
          </a:p>
        </p:txBody>
      </p:sp>
      <p:sp>
        <p:nvSpPr>
          <p:cNvPr id="122883" name="Rectangle 2"/>
          <p:cNvSpPr>
            <a:spLocks noGrp="1" noChangeArrowheads="1"/>
          </p:cNvSpPr>
          <p:nvPr>
            <p:ph type="title"/>
          </p:nvPr>
        </p:nvSpPr>
        <p:spPr>
          <a:xfrm>
            <a:off x="260350" y="-38100"/>
            <a:ext cx="8721725" cy="914400"/>
          </a:xfrm>
        </p:spPr>
        <p:txBody>
          <a:bodyPr/>
          <a:lstStyle/>
          <a:p>
            <a:pPr>
              <a:lnSpc>
                <a:spcPct val="85000"/>
              </a:lnSpc>
            </a:pPr>
            <a:r>
              <a:rPr lang="en-US" sz="3200" smtClean="0"/>
              <a:t>Component Configurator Pattern Dynamics</a:t>
            </a:r>
          </a:p>
        </p:txBody>
      </p:sp>
      <p:grpSp>
        <p:nvGrpSpPr>
          <p:cNvPr id="122884" name="Group 206"/>
          <p:cNvGrpSpPr>
            <a:grpSpLocks/>
          </p:cNvGrpSpPr>
          <p:nvPr/>
        </p:nvGrpSpPr>
        <p:grpSpPr bwMode="auto">
          <a:xfrm>
            <a:off x="2087563" y="1158875"/>
            <a:ext cx="6999287" cy="5099050"/>
            <a:chOff x="1315" y="730"/>
            <a:chExt cx="4409" cy="3212"/>
          </a:xfrm>
        </p:grpSpPr>
        <p:sp>
          <p:nvSpPr>
            <p:cNvPr id="123082" name="Freeform 6"/>
            <p:cNvSpPr>
              <a:spLocks/>
            </p:cNvSpPr>
            <p:nvPr/>
          </p:nvSpPr>
          <p:spPr bwMode="auto">
            <a:xfrm>
              <a:off x="2697" y="2390"/>
              <a:ext cx="108" cy="72"/>
            </a:xfrm>
            <a:custGeom>
              <a:avLst/>
              <a:gdLst>
                <a:gd name="T0" fmla="*/ 0 w 108"/>
                <a:gd name="T1" fmla="*/ 36 h 72"/>
                <a:gd name="T2" fmla="*/ 0 w 108"/>
                <a:gd name="T3" fmla="*/ 0 h 72"/>
                <a:gd name="T4" fmla="*/ 0 w 108"/>
                <a:gd name="T5" fmla="*/ 0 h 72"/>
                <a:gd name="T6" fmla="*/ 0 w 108"/>
                <a:gd name="T7" fmla="*/ 0 h 72"/>
                <a:gd name="T8" fmla="*/ 108 w 108"/>
                <a:gd name="T9" fmla="*/ 36 h 72"/>
                <a:gd name="T10" fmla="*/ 108 w 108"/>
                <a:gd name="T11" fmla="*/ 48 h 72"/>
                <a:gd name="T12" fmla="*/ 108 w 108"/>
                <a:gd name="T13" fmla="*/ 48 h 72"/>
                <a:gd name="T14" fmla="*/ 0 w 108"/>
                <a:gd name="T15" fmla="*/ 72 h 72"/>
                <a:gd name="T16" fmla="*/ 0 w 108"/>
                <a:gd name="T17" fmla="*/ 72 h 72"/>
                <a:gd name="T18" fmla="*/ 0 w 108"/>
                <a:gd name="T19" fmla="*/ 60 h 72"/>
                <a:gd name="T20" fmla="*/ 0 w 108"/>
                <a:gd name="T21" fmla="*/ 60 h 72"/>
                <a:gd name="T22" fmla="*/ 108 w 108"/>
                <a:gd name="T23" fmla="*/ 36 h 72"/>
                <a:gd name="T24" fmla="*/ 108 w 108"/>
                <a:gd name="T25" fmla="*/ 48 h 72"/>
                <a:gd name="T26" fmla="*/ 108 w 108"/>
                <a:gd name="T27" fmla="*/ 48 h 72"/>
                <a:gd name="T28" fmla="*/ 0 w 108"/>
                <a:gd name="T29" fmla="*/ 12 h 72"/>
                <a:gd name="T30" fmla="*/ 0 w 108"/>
                <a:gd name="T31" fmla="*/ 0 h 72"/>
                <a:gd name="T32" fmla="*/ 12 w 108"/>
                <a:gd name="T33" fmla="*/ 0 h 72"/>
                <a:gd name="T34" fmla="*/ 12 w 108"/>
                <a:gd name="T35" fmla="*/ 36 h 72"/>
                <a:gd name="T36" fmla="*/ 0 w 108"/>
                <a:gd name="T37" fmla="*/ 36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72"/>
                <a:gd name="T59" fmla="*/ 108 w 108"/>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72">
                  <a:moveTo>
                    <a:pt x="0" y="36"/>
                  </a:moveTo>
                  <a:lnTo>
                    <a:pt x="0" y="0"/>
                  </a:lnTo>
                  <a:lnTo>
                    <a:pt x="108" y="36"/>
                  </a:lnTo>
                  <a:lnTo>
                    <a:pt x="108" y="48"/>
                  </a:lnTo>
                  <a:lnTo>
                    <a:pt x="0" y="72"/>
                  </a:lnTo>
                  <a:lnTo>
                    <a:pt x="0" y="60"/>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083" name="Freeform 7"/>
            <p:cNvSpPr>
              <a:spLocks/>
            </p:cNvSpPr>
            <p:nvPr/>
          </p:nvSpPr>
          <p:spPr bwMode="auto">
            <a:xfrm>
              <a:off x="2697" y="2426"/>
              <a:ext cx="12" cy="24"/>
            </a:xfrm>
            <a:custGeom>
              <a:avLst/>
              <a:gdLst>
                <a:gd name="T0" fmla="*/ 0 w 12"/>
                <a:gd name="T1" fmla="*/ 24 h 24"/>
                <a:gd name="T2" fmla="*/ 0 w 12"/>
                <a:gd name="T3" fmla="*/ 0 h 24"/>
                <a:gd name="T4" fmla="*/ 12 w 12"/>
                <a:gd name="T5" fmla="*/ 0 h 24"/>
                <a:gd name="T6" fmla="*/ 12 w 12"/>
                <a:gd name="T7" fmla="*/ 0 h 24"/>
                <a:gd name="T8" fmla="*/ 12 w 12"/>
                <a:gd name="T9" fmla="*/ 0 h 24"/>
                <a:gd name="T10" fmla="*/ 12 w 12"/>
                <a:gd name="T11" fmla="*/ 24 h 24"/>
                <a:gd name="T12" fmla="*/ 0 w 12"/>
                <a:gd name="T13" fmla="*/ 24 h 24"/>
                <a:gd name="T14" fmla="*/ 0 60000 65536"/>
                <a:gd name="T15" fmla="*/ 0 60000 65536"/>
                <a:gd name="T16" fmla="*/ 0 60000 65536"/>
                <a:gd name="T17" fmla="*/ 0 60000 65536"/>
                <a:gd name="T18" fmla="*/ 0 60000 65536"/>
                <a:gd name="T19" fmla="*/ 0 60000 65536"/>
                <a:gd name="T20" fmla="*/ 0 60000 65536"/>
                <a:gd name="T21" fmla="*/ 0 w 12"/>
                <a:gd name="T22" fmla="*/ 0 h 24"/>
                <a:gd name="T23" fmla="*/ 12 w 1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4">
                  <a:moveTo>
                    <a:pt x="0" y="24"/>
                  </a:move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084" name="Freeform 8"/>
            <p:cNvSpPr>
              <a:spLocks/>
            </p:cNvSpPr>
            <p:nvPr/>
          </p:nvSpPr>
          <p:spPr bwMode="auto">
            <a:xfrm>
              <a:off x="2697" y="2390"/>
              <a:ext cx="108" cy="60"/>
            </a:xfrm>
            <a:custGeom>
              <a:avLst/>
              <a:gdLst>
                <a:gd name="T0" fmla="*/ 0 w 108"/>
                <a:gd name="T1" fmla="*/ 36 h 60"/>
                <a:gd name="T2" fmla="*/ 0 w 108"/>
                <a:gd name="T3" fmla="*/ 0 h 60"/>
                <a:gd name="T4" fmla="*/ 108 w 108"/>
                <a:gd name="T5" fmla="*/ 36 h 60"/>
                <a:gd name="T6" fmla="*/ 0 w 108"/>
                <a:gd name="T7" fmla="*/ 60 h 60"/>
                <a:gd name="T8" fmla="*/ 0 w 108"/>
                <a:gd name="T9" fmla="*/ 36 h 60"/>
                <a:gd name="T10" fmla="*/ 0 60000 65536"/>
                <a:gd name="T11" fmla="*/ 0 60000 65536"/>
                <a:gd name="T12" fmla="*/ 0 60000 65536"/>
                <a:gd name="T13" fmla="*/ 0 60000 65536"/>
                <a:gd name="T14" fmla="*/ 0 60000 65536"/>
                <a:gd name="T15" fmla="*/ 0 w 108"/>
                <a:gd name="T16" fmla="*/ 0 h 60"/>
                <a:gd name="T17" fmla="*/ 108 w 108"/>
                <a:gd name="T18" fmla="*/ 60 h 60"/>
              </a:gdLst>
              <a:ahLst/>
              <a:cxnLst>
                <a:cxn ang="T10">
                  <a:pos x="T0" y="T1"/>
                </a:cxn>
                <a:cxn ang="T11">
                  <a:pos x="T2" y="T3"/>
                </a:cxn>
                <a:cxn ang="T12">
                  <a:pos x="T4" y="T5"/>
                </a:cxn>
                <a:cxn ang="T13">
                  <a:pos x="T6" y="T7"/>
                </a:cxn>
                <a:cxn ang="T14">
                  <a:pos x="T8" y="T9"/>
                </a:cxn>
              </a:cxnLst>
              <a:rect l="T15" t="T16" r="T17" b="T18"/>
              <a:pathLst>
                <a:path w="108" h="60">
                  <a:moveTo>
                    <a:pt x="0" y="36"/>
                  </a:moveTo>
                  <a:lnTo>
                    <a:pt x="0" y="0"/>
                  </a:lnTo>
                  <a:lnTo>
                    <a:pt x="108" y="36"/>
                  </a:lnTo>
                  <a:lnTo>
                    <a:pt x="0" y="6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085" name="Rectangle 9"/>
            <p:cNvSpPr>
              <a:spLocks noChangeArrowheads="1"/>
            </p:cNvSpPr>
            <p:nvPr/>
          </p:nvSpPr>
          <p:spPr bwMode="auto">
            <a:xfrm>
              <a:off x="2144" y="242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86" name="Rectangle 10"/>
            <p:cNvSpPr>
              <a:spLocks noChangeArrowheads="1"/>
            </p:cNvSpPr>
            <p:nvPr/>
          </p:nvSpPr>
          <p:spPr bwMode="auto">
            <a:xfrm>
              <a:off x="2685" y="242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87" name="Rectangle 11"/>
            <p:cNvSpPr>
              <a:spLocks noChangeArrowheads="1"/>
            </p:cNvSpPr>
            <p:nvPr/>
          </p:nvSpPr>
          <p:spPr bwMode="auto">
            <a:xfrm>
              <a:off x="2144" y="2426"/>
              <a:ext cx="54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88" name="Rectangle 12"/>
            <p:cNvSpPr>
              <a:spLocks noChangeArrowheads="1"/>
            </p:cNvSpPr>
            <p:nvPr/>
          </p:nvSpPr>
          <p:spPr bwMode="auto">
            <a:xfrm>
              <a:off x="1868" y="1620"/>
              <a:ext cx="13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89" name="Freeform 13"/>
            <p:cNvSpPr>
              <a:spLocks/>
            </p:cNvSpPr>
            <p:nvPr/>
          </p:nvSpPr>
          <p:spPr bwMode="auto">
            <a:xfrm>
              <a:off x="1832" y="1620"/>
              <a:ext cx="156" cy="48"/>
            </a:xfrm>
            <a:custGeom>
              <a:avLst/>
              <a:gdLst>
                <a:gd name="T0" fmla="*/ 156 w 156"/>
                <a:gd name="T1" fmla="*/ 48 h 48"/>
                <a:gd name="T2" fmla="*/ 156 w 156"/>
                <a:gd name="T3" fmla="*/ 36 h 48"/>
                <a:gd name="T4" fmla="*/ 36 w 156"/>
                <a:gd name="T5" fmla="*/ 0 h 48"/>
                <a:gd name="T6" fmla="*/ 36 w 156"/>
                <a:gd name="T7" fmla="*/ 0 h 48"/>
                <a:gd name="T8" fmla="*/ 0 w 156"/>
                <a:gd name="T9" fmla="*/ 12 h 48"/>
                <a:gd name="T10" fmla="*/ 36 w 156"/>
                <a:gd name="T11" fmla="*/ 12 h 48"/>
                <a:gd name="T12" fmla="*/ 156 w 156"/>
                <a:gd name="T13" fmla="*/ 48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156" y="48"/>
                  </a:moveTo>
                  <a:lnTo>
                    <a:pt x="156" y="36"/>
                  </a:lnTo>
                  <a:lnTo>
                    <a:pt x="36" y="0"/>
                  </a:lnTo>
                  <a:lnTo>
                    <a:pt x="0" y="12"/>
                  </a:lnTo>
                  <a:lnTo>
                    <a:pt x="36" y="12"/>
                  </a:lnTo>
                  <a:lnTo>
                    <a:pt x="156"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090" name="Freeform 14"/>
            <p:cNvSpPr>
              <a:spLocks/>
            </p:cNvSpPr>
            <p:nvPr/>
          </p:nvSpPr>
          <p:spPr bwMode="auto">
            <a:xfrm>
              <a:off x="1868" y="1584"/>
              <a:ext cx="120" cy="48"/>
            </a:xfrm>
            <a:custGeom>
              <a:avLst/>
              <a:gdLst>
                <a:gd name="T0" fmla="*/ 0 w 120"/>
                <a:gd name="T1" fmla="*/ 36 h 48"/>
                <a:gd name="T2" fmla="*/ 0 w 120"/>
                <a:gd name="T3" fmla="*/ 48 h 48"/>
                <a:gd name="T4" fmla="*/ 120 w 120"/>
                <a:gd name="T5" fmla="*/ 12 h 48"/>
                <a:gd name="T6" fmla="*/ 120 w 120"/>
                <a:gd name="T7" fmla="*/ 0 h 48"/>
                <a:gd name="T8" fmla="*/ 0 w 120"/>
                <a:gd name="T9" fmla="*/ 36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0" y="36"/>
                  </a:moveTo>
                  <a:lnTo>
                    <a:pt x="0" y="48"/>
                  </a:lnTo>
                  <a:lnTo>
                    <a:pt x="120" y="12"/>
                  </a:lnTo>
                  <a:lnTo>
                    <a:pt x="12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091" name="Rectangle 15"/>
            <p:cNvSpPr>
              <a:spLocks noChangeArrowheads="1"/>
            </p:cNvSpPr>
            <p:nvPr/>
          </p:nvSpPr>
          <p:spPr bwMode="auto">
            <a:xfrm>
              <a:off x="5171" y="163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92" name="Rectangle 16"/>
            <p:cNvSpPr>
              <a:spLocks noChangeArrowheads="1"/>
            </p:cNvSpPr>
            <p:nvPr/>
          </p:nvSpPr>
          <p:spPr bwMode="auto">
            <a:xfrm>
              <a:off x="5123" y="163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93" name="Rectangle 17"/>
            <p:cNvSpPr>
              <a:spLocks noChangeArrowheads="1"/>
            </p:cNvSpPr>
            <p:nvPr/>
          </p:nvSpPr>
          <p:spPr bwMode="auto">
            <a:xfrm>
              <a:off x="5123" y="1632"/>
              <a:ext cx="4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94" name="Line 18"/>
            <p:cNvSpPr>
              <a:spLocks noChangeShapeType="1"/>
            </p:cNvSpPr>
            <p:nvPr/>
          </p:nvSpPr>
          <p:spPr bwMode="auto">
            <a:xfrm flipH="1">
              <a:off x="4955" y="1632"/>
              <a:ext cx="96" cy="1"/>
            </a:xfrm>
            <a:prstGeom prst="line">
              <a:avLst/>
            </a:prstGeom>
            <a:noFill/>
            <a:ln w="0">
              <a:solidFill>
                <a:srgbClr val="000000"/>
              </a:solidFill>
              <a:round/>
              <a:headEnd/>
              <a:tailEnd/>
            </a:ln>
          </p:spPr>
          <p:txBody>
            <a:bodyPr/>
            <a:lstStyle/>
            <a:p>
              <a:endParaRPr lang="en-US"/>
            </a:p>
          </p:txBody>
        </p:sp>
        <p:sp>
          <p:nvSpPr>
            <p:cNvPr id="123095" name="Line 19"/>
            <p:cNvSpPr>
              <a:spLocks noChangeShapeType="1"/>
            </p:cNvSpPr>
            <p:nvPr/>
          </p:nvSpPr>
          <p:spPr bwMode="auto">
            <a:xfrm flipH="1">
              <a:off x="4787" y="1632"/>
              <a:ext cx="96" cy="1"/>
            </a:xfrm>
            <a:prstGeom prst="line">
              <a:avLst/>
            </a:prstGeom>
            <a:noFill/>
            <a:ln w="0">
              <a:solidFill>
                <a:srgbClr val="000000"/>
              </a:solidFill>
              <a:round/>
              <a:headEnd/>
              <a:tailEnd/>
            </a:ln>
          </p:spPr>
          <p:txBody>
            <a:bodyPr/>
            <a:lstStyle/>
            <a:p>
              <a:endParaRPr lang="en-US"/>
            </a:p>
          </p:txBody>
        </p:sp>
        <p:sp>
          <p:nvSpPr>
            <p:cNvPr id="123096" name="Line 20"/>
            <p:cNvSpPr>
              <a:spLocks noChangeShapeType="1"/>
            </p:cNvSpPr>
            <p:nvPr/>
          </p:nvSpPr>
          <p:spPr bwMode="auto">
            <a:xfrm flipH="1">
              <a:off x="4619" y="1632"/>
              <a:ext cx="96" cy="1"/>
            </a:xfrm>
            <a:prstGeom prst="line">
              <a:avLst/>
            </a:prstGeom>
            <a:noFill/>
            <a:ln w="0">
              <a:solidFill>
                <a:srgbClr val="000000"/>
              </a:solidFill>
              <a:round/>
              <a:headEnd/>
              <a:tailEnd/>
            </a:ln>
          </p:spPr>
          <p:txBody>
            <a:bodyPr/>
            <a:lstStyle/>
            <a:p>
              <a:endParaRPr lang="en-US"/>
            </a:p>
          </p:txBody>
        </p:sp>
        <p:sp>
          <p:nvSpPr>
            <p:cNvPr id="123097" name="Line 21"/>
            <p:cNvSpPr>
              <a:spLocks noChangeShapeType="1"/>
            </p:cNvSpPr>
            <p:nvPr/>
          </p:nvSpPr>
          <p:spPr bwMode="auto">
            <a:xfrm flipH="1">
              <a:off x="4463" y="1632"/>
              <a:ext cx="84" cy="1"/>
            </a:xfrm>
            <a:prstGeom prst="line">
              <a:avLst/>
            </a:prstGeom>
            <a:noFill/>
            <a:ln w="0">
              <a:solidFill>
                <a:srgbClr val="000000"/>
              </a:solidFill>
              <a:round/>
              <a:headEnd/>
              <a:tailEnd/>
            </a:ln>
          </p:spPr>
          <p:txBody>
            <a:bodyPr/>
            <a:lstStyle/>
            <a:p>
              <a:endParaRPr lang="en-US"/>
            </a:p>
          </p:txBody>
        </p:sp>
        <p:sp>
          <p:nvSpPr>
            <p:cNvPr id="123098" name="Line 22"/>
            <p:cNvSpPr>
              <a:spLocks noChangeShapeType="1"/>
            </p:cNvSpPr>
            <p:nvPr/>
          </p:nvSpPr>
          <p:spPr bwMode="auto">
            <a:xfrm flipH="1">
              <a:off x="4294" y="1632"/>
              <a:ext cx="84" cy="1"/>
            </a:xfrm>
            <a:prstGeom prst="line">
              <a:avLst/>
            </a:prstGeom>
            <a:noFill/>
            <a:ln w="0">
              <a:solidFill>
                <a:srgbClr val="000000"/>
              </a:solidFill>
              <a:round/>
              <a:headEnd/>
              <a:tailEnd/>
            </a:ln>
          </p:spPr>
          <p:txBody>
            <a:bodyPr/>
            <a:lstStyle/>
            <a:p>
              <a:endParaRPr lang="en-US"/>
            </a:p>
          </p:txBody>
        </p:sp>
        <p:sp>
          <p:nvSpPr>
            <p:cNvPr id="123099" name="Line 23"/>
            <p:cNvSpPr>
              <a:spLocks noChangeShapeType="1"/>
            </p:cNvSpPr>
            <p:nvPr/>
          </p:nvSpPr>
          <p:spPr bwMode="auto">
            <a:xfrm flipH="1">
              <a:off x="4126" y="1632"/>
              <a:ext cx="84" cy="1"/>
            </a:xfrm>
            <a:prstGeom prst="line">
              <a:avLst/>
            </a:prstGeom>
            <a:noFill/>
            <a:ln w="0">
              <a:solidFill>
                <a:srgbClr val="000000"/>
              </a:solidFill>
              <a:round/>
              <a:headEnd/>
              <a:tailEnd/>
            </a:ln>
          </p:spPr>
          <p:txBody>
            <a:bodyPr/>
            <a:lstStyle/>
            <a:p>
              <a:endParaRPr lang="en-US"/>
            </a:p>
          </p:txBody>
        </p:sp>
        <p:sp>
          <p:nvSpPr>
            <p:cNvPr id="123100" name="Line 24"/>
            <p:cNvSpPr>
              <a:spLocks noChangeShapeType="1"/>
            </p:cNvSpPr>
            <p:nvPr/>
          </p:nvSpPr>
          <p:spPr bwMode="auto">
            <a:xfrm flipH="1">
              <a:off x="3958" y="1632"/>
              <a:ext cx="84" cy="1"/>
            </a:xfrm>
            <a:prstGeom prst="line">
              <a:avLst/>
            </a:prstGeom>
            <a:noFill/>
            <a:ln w="0">
              <a:solidFill>
                <a:srgbClr val="000000"/>
              </a:solidFill>
              <a:round/>
              <a:headEnd/>
              <a:tailEnd/>
            </a:ln>
          </p:spPr>
          <p:txBody>
            <a:bodyPr/>
            <a:lstStyle/>
            <a:p>
              <a:endParaRPr lang="en-US"/>
            </a:p>
          </p:txBody>
        </p:sp>
        <p:sp>
          <p:nvSpPr>
            <p:cNvPr id="123101" name="Line 25"/>
            <p:cNvSpPr>
              <a:spLocks noChangeShapeType="1"/>
            </p:cNvSpPr>
            <p:nvPr/>
          </p:nvSpPr>
          <p:spPr bwMode="auto">
            <a:xfrm flipH="1">
              <a:off x="3790" y="1632"/>
              <a:ext cx="84" cy="1"/>
            </a:xfrm>
            <a:prstGeom prst="line">
              <a:avLst/>
            </a:prstGeom>
            <a:noFill/>
            <a:ln w="0">
              <a:solidFill>
                <a:srgbClr val="000000"/>
              </a:solidFill>
              <a:round/>
              <a:headEnd/>
              <a:tailEnd/>
            </a:ln>
          </p:spPr>
          <p:txBody>
            <a:bodyPr/>
            <a:lstStyle/>
            <a:p>
              <a:endParaRPr lang="en-US"/>
            </a:p>
          </p:txBody>
        </p:sp>
        <p:sp>
          <p:nvSpPr>
            <p:cNvPr id="123102" name="Line 26"/>
            <p:cNvSpPr>
              <a:spLocks noChangeShapeType="1"/>
            </p:cNvSpPr>
            <p:nvPr/>
          </p:nvSpPr>
          <p:spPr bwMode="auto">
            <a:xfrm flipH="1">
              <a:off x="3622" y="1632"/>
              <a:ext cx="84" cy="1"/>
            </a:xfrm>
            <a:prstGeom prst="line">
              <a:avLst/>
            </a:prstGeom>
            <a:noFill/>
            <a:ln w="0">
              <a:solidFill>
                <a:srgbClr val="000000"/>
              </a:solidFill>
              <a:round/>
              <a:headEnd/>
              <a:tailEnd/>
            </a:ln>
          </p:spPr>
          <p:txBody>
            <a:bodyPr/>
            <a:lstStyle/>
            <a:p>
              <a:endParaRPr lang="en-US"/>
            </a:p>
          </p:txBody>
        </p:sp>
        <p:sp>
          <p:nvSpPr>
            <p:cNvPr id="123103" name="Line 27"/>
            <p:cNvSpPr>
              <a:spLocks noChangeShapeType="1"/>
            </p:cNvSpPr>
            <p:nvPr/>
          </p:nvSpPr>
          <p:spPr bwMode="auto">
            <a:xfrm flipH="1">
              <a:off x="3453" y="1632"/>
              <a:ext cx="97" cy="1"/>
            </a:xfrm>
            <a:prstGeom prst="line">
              <a:avLst/>
            </a:prstGeom>
            <a:noFill/>
            <a:ln w="0">
              <a:solidFill>
                <a:srgbClr val="000000"/>
              </a:solidFill>
              <a:round/>
              <a:headEnd/>
              <a:tailEnd/>
            </a:ln>
          </p:spPr>
          <p:txBody>
            <a:bodyPr/>
            <a:lstStyle/>
            <a:p>
              <a:endParaRPr lang="en-US"/>
            </a:p>
          </p:txBody>
        </p:sp>
        <p:sp>
          <p:nvSpPr>
            <p:cNvPr id="123104" name="Line 28"/>
            <p:cNvSpPr>
              <a:spLocks noChangeShapeType="1"/>
            </p:cNvSpPr>
            <p:nvPr/>
          </p:nvSpPr>
          <p:spPr bwMode="auto">
            <a:xfrm flipH="1">
              <a:off x="3285" y="1632"/>
              <a:ext cx="96" cy="1"/>
            </a:xfrm>
            <a:prstGeom prst="line">
              <a:avLst/>
            </a:prstGeom>
            <a:noFill/>
            <a:ln w="0">
              <a:solidFill>
                <a:srgbClr val="000000"/>
              </a:solidFill>
              <a:round/>
              <a:headEnd/>
              <a:tailEnd/>
            </a:ln>
          </p:spPr>
          <p:txBody>
            <a:bodyPr/>
            <a:lstStyle/>
            <a:p>
              <a:endParaRPr lang="en-US"/>
            </a:p>
          </p:txBody>
        </p:sp>
        <p:sp>
          <p:nvSpPr>
            <p:cNvPr id="123105" name="Line 29"/>
            <p:cNvSpPr>
              <a:spLocks noChangeShapeType="1"/>
            </p:cNvSpPr>
            <p:nvPr/>
          </p:nvSpPr>
          <p:spPr bwMode="auto">
            <a:xfrm flipH="1">
              <a:off x="3117" y="1632"/>
              <a:ext cx="96" cy="1"/>
            </a:xfrm>
            <a:prstGeom prst="line">
              <a:avLst/>
            </a:prstGeom>
            <a:noFill/>
            <a:ln w="0">
              <a:solidFill>
                <a:srgbClr val="000000"/>
              </a:solidFill>
              <a:round/>
              <a:headEnd/>
              <a:tailEnd/>
            </a:ln>
          </p:spPr>
          <p:txBody>
            <a:bodyPr/>
            <a:lstStyle/>
            <a:p>
              <a:endParaRPr lang="en-US"/>
            </a:p>
          </p:txBody>
        </p:sp>
        <p:sp>
          <p:nvSpPr>
            <p:cNvPr id="123106" name="Line 30"/>
            <p:cNvSpPr>
              <a:spLocks noChangeShapeType="1"/>
            </p:cNvSpPr>
            <p:nvPr/>
          </p:nvSpPr>
          <p:spPr bwMode="auto">
            <a:xfrm flipH="1">
              <a:off x="2949" y="1632"/>
              <a:ext cx="96" cy="1"/>
            </a:xfrm>
            <a:prstGeom prst="line">
              <a:avLst/>
            </a:prstGeom>
            <a:noFill/>
            <a:ln w="0">
              <a:solidFill>
                <a:srgbClr val="000000"/>
              </a:solidFill>
              <a:round/>
              <a:headEnd/>
              <a:tailEnd/>
            </a:ln>
          </p:spPr>
          <p:txBody>
            <a:bodyPr/>
            <a:lstStyle/>
            <a:p>
              <a:endParaRPr lang="en-US"/>
            </a:p>
          </p:txBody>
        </p:sp>
        <p:sp>
          <p:nvSpPr>
            <p:cNvPr id="123107" name="Line 31"/>
            <p:cNvSpPr>
              <a:spLocks noChangeShapeType="1"/>
            </p:cNvSpPr>
            <p:nvPr/>
          </p:nvSpPr>
          <p:spPr bwMode="auto">
            <a:xfrm flipH="1">
              <a:off x="2781" y="1632"/>
              <a:ext cx="96" cy="1"/>
            </a:xfrm>
            <a:prstGeom prst="line">
              <a:avLst/>
            </a:prstGeom>
            <a:noFill/>
            <a:ln w="0">
              <a:solidFill>
                <a:srgbClr val="000000"/>
              </a:solidFill>
              <a:round/>
              <a:headEnd/>
              <a:tailEnd/>
            </a:ln>
          </p:spPr>
          <p:txBody>
            <a:bodyPr/>
            <a:lstStyle/>
            <a:p>
              <a:endParaRPr lang="en-US"/>
            </a:p>
          </p:txBody>
        </p:sp>
        <p:sp>
          <p:nvSpPr>
            <p:cNvPr id="123108" name="Line 32"/>
            <p:cNvSpPr>
              <a:spLocks noChangeShapeType="1"/>
            </p:cNvSpPr>
            <p:nvPr/>
          </p:nvSpPr>
          <p:spPr bwMode="auto">
            <a:xfrm flipH="1">
              <a:off x="2612" y="1632"/>
              <a:ext cx="97" cy="1"/>
            </a:xfrm>
            <a:prstGeom prst="line">
              <a:avLst/>
            </a:prstGeom>
            <a:noFill/>
            <a:ln w="0">
              <a:solidFill>
                <a:srgbClr val="000000"/>
              </a:solidFill>
              <a:round/>
              <a:headEnd/>
              <a:tailEnd/>
            </a:ln>
          </p:spPr>
          <p:txBody>
            <a:bodyPr/>
            <a:lstStyle/>
            <a:p>
              <a:endParaRPr lang="en-US"/>
            </a:p>
          </p:txBody>
        </p:sp>
        <p:sp>
          <p:nvSpPr>
            <p:cNvPr id="123109" name="Line 33"/>
            <p:cNvSpPr>
              <a:spLocks noChangeShapeType="1"/>
            </p:cNvSpPr>
            <p:nvPr/>
          </p:nvSpPr>
          <p:spPr bwMode="auto">
            <a:xfrm flipH="1">
              <a:off x="2456" y="1632"/>
              <a:ext cx="84" cy="1"/>
            </a:xfrm>
            <a:prstGeom prst="line">
              <a:avLst/>
            </a:prstGeom>
            <a:noFill/>
            <a:ln w="0">
              <a:solidFill>
                <a:srgbClr val="000000"/>
              </a:solidFill>
              <a:round/>
              <a:headEnd/>
              <a:tailEnd/>
            </a:ln>
          </p:spPr>
          <p:txBody>
            <a:bodyPr/>
            <a:lstStyle/>
            <a:p>
              <a:endParaRPr lang="en-US"/>
            </a:p>
          </p:txBody>
        </p:sp>
        <p:sp>
          <p:nvSpPr>
            <p:cNvPr id="123110" name="Line 34"/>
            <p:cNvSpPr>
              <a:spLocks noChangeShapeType="1"/>
            </p:cNvSpPr>
            <p:nvPr/>
          </p:nvSpPr>
          <p:spPr bwMode="auto">
            <a:xfrm flipH="1">
              <a:off x="2288" y="1632"/>
              <a:ext cx="84" cy="1"/>
            </a:xfrm>
            <a:prstGeom prst="line">
              <a:avLst/>
            </a:prstGeom>
            <a:noFill/>
            <a:ln w="0">
              <a:solidFill>
                <a:srgbClr val="000000"/>
              </a:solidFill>
              <a:round/>
              <a:headEnd/>
              <a:tailEnd/>
            </a:ln>
          </p:spPr>
          <p:txBody>
            <a:bodyPr/>
            <a:lstStyle/>
            <a:p>
              <a:endParaRPr lang="en-US"/>
            </a:p>
          </p:txBody>
        </p:sp>
        <p:sp>
          <p:nvSpPr>
            <p:cNvPr id="123111" name="Line 35"/>
            <p:cNvSpPr>
              <a:spLocks noChangeShapeType="1"/>
            </p:cNvSpPr>
            <p:nvPr/>
          </p:nvSpPr>
          <p:spPr bwMode="auto">
            <a:xfrm flipH="1">
              <a:off x="2120" y="1632"/>
              <a:ext cx="84" cy="1"/>
            </a:xfrm>
            <a:prstGeom prst="line">
              <a:avLst/>
            </a:prstGeom>
            <a:noFill/>
            <a:ln w="0">
              <a:solidFill>
                <a:srgbClr val="000000"/>
              </a:solidFill>
              <a:round/>
              <a:headEnd/>
              <a:tailEnd/>
            </a:ln>
          </p:spPr>
          <p:txBody>
            <a:bodyPr/>
            <a:lstStyle/>
            <a:p>
              <a:endParaRPr lang="en-US"/>
            </a:p>
          </p:txBody>
        </p:sp>
        <p:sp>
          <p:nvSpPr>
            <p:cNvPr id="123112" name="Rectangle 36"/>
            <p:cNvSpPr>
              <a:spLocks noChangeArrowheads="1"/>
            </p:cNvSpPr>
            <p:nvPr/>
          </p:nvSpPr>
          <p:spPr bwMode="auto">
            <a:xfrm>
              <a:off x="2036" y="163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13" name="Rectangle 37"/>
            <p:cNvSpPr>
              <a:spLocks noChangeArrowheads="1"/>
            </p:cNvSpPr>
            <p:nvPr/>
          </p:nvSpPr>
          <p:spPr bwMode="auto">
            <a:xfrm>
              <a:off x="2000" y="163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14" name="Rectangle 38"/>
            <p:cNvSpPr>
              <a:spLocks noChangeArrowheads="1"/>
            </p:cNvSpPr>
            <p:nvPr/>
          </p:nvSpPr>
          <p:spPr bwMode="auto">
            <a:xfrm>
              <a:off x="2000" y="1632"/>
              <a:ext cx="3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15" name="Rectangle 39"/>
            <p:cNvSpPr>
              <a:spLocks noChangeArrowheads="1"/>
            </p:cNvSpPr>
            <p:nvPr/>
          </p:nvSpPr>
          <p:spPr bwMode="auto">
            <a:xfrm>
              <a:off x="1748" y="1091"/>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16" name="Rectangle 40"/>
            <p:cNvSpPr>
              <a:spLocks noChangeArrowheads="1"/>
            </p:cNvSpPr>
            <p:nvPr/>
          </p:nvSpPr>
          <p:spPr bwMode="auto">
            <a:xfrm>
              <a:off x="1748" y="3941"/>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17" name="Rectangle 41"/>
            <p:cNvSpPr>
              <a:spLocks noChangeArrowheads="1"/>
            </p:cNvSpPr>
            <p:nvPr/>
          </p:nvSpPr>
          <p:spPr bwMode="auto">
            <a:xfrm>
              <a:off x="1748" y="1091"/>
              <a:ext cx="12" cy="28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18" name="Rectangle 42"/>
            <p:cNvSpPr>
              <a:spLocks noChangeArrowheads="1"/>
            </p:cNvSpPr>
            <p:nvPr/>
          </p:nvSpPr>
          <p:spPr bwMode="auto">
            <a:xfrm>
              <a:off x="2937" y="1091"/>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19" name="Rectangle 43"/>
            <p:cNvSpPr>
              <a:spLocks noChangeArrowheads="1"/>
            </p:cNvSpPr>
            <p:nvPr/>
          </p:nvSpPr>
          <p:spPr bwMode="auto">
            <a:xfrm>
              <a:off x="2937" y="3941"/>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20" name="Rectangle 44"/>
            <p:cNvSpPr>
              <a:spLocks noChangeArrowheads="1"/>
            </p:cNvSpPr>
            <p:nvPr/>
          </p:nvSpPr>
          <p:spPr bwMode="auto">
            <a:xfrm>
              <a:off x="2937" y="1091"/>
              <a:ext cx="12" cy="28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21" name="Rectangle 45"/>
            <p:cNvSpPr>
              <a:spLocks noChangeArrowheads="1"/>
            </p:cNvSpPr>
            <p:nvPr/>
          </p:nvSpPr>
          <p:spPr bwMode="auto">
            <a:xfrm>
              <a:off x="1315" y="790"/>
              <a:ext cx="865" cy="24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3122" name="Rectangle 46"/>
            <p:cNvSpPr>
              <a:spLocks noChangeArrowheads="1"/>
            </p:cNvSpPr>
            <p:nvPr/>
          </p:nvSpPr>
          <p:spPr bwMode="auto">
            <a:xfrm>
              <a:off x="1387" y="766"/>
              <a:ext cx="688"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 Component</a:t>
              </a:r>
              <a:endParaRPr lang="en-US" b="1" u="none"/>
            </a:p>
          </p:txBody>
        </p:sp>
        <p:sp>
          <p:nvSpPr>
            <p:cNvPr id="123123" name="Rectangle 47"/>
            <p:cNvSpPr>
              <a:spLocks noChangeArrowheads="1"/>
            </p:cNvSpPr>
            <p:nvPr/>
          </p:nvSpPr>
          <p:spPr bwMode="auto">
            <a:xfrm>
              <a:off x="1387" y="874"/>
              <a:ext cx="72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24" name="Rectangle 48"/>
            <p:cNvSpPr>
              <a:spLocks noChangeArrowheads="1"/>
            </p:cNvSpPr>
            <p:nvPr/>
          </p:nvSpPr>
          <p:spPr bwMode="auto">
            <a:xfrm>
              <a:off x="1387" y="898"/>
              <a:ext cx="676"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Configurator</a:t>
              </a:r>
              <a:endParaRPr lang="en-US" b="1" u="none"/>
            </a:p>
          </p:txBody>
        </p:sp>
        <p:sp>
          <p:nvSpPr>
            <p:cNvPr id="123125" name="Rectangle 49"/>
            <p:cNvSpPr>
              <a:spLocks noChangeArrowheads="1"/>
            </p:cNvSpPr>
            <p:nvPr/>
          </p:nvSpPr>
          <p:spPr bwMode="auto">
            <a:xfrm>
              <a:off x="1387" y="1007"/>
              <a:ext cx="72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26" name="Rectangle 50"/>
            <p:cNvSpPr>
              <a:spLocks noChangeArrowheads="1"/>
            </p:cNvSpPr>
            <p:nvPr/>
          </p:nvSpPr>
          <p:spPr bwMode="auto">
            <a:xfrm>
              <a:off x="1315" y="730"/>
              <a:ext cx="87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27" name="Rectangle 51"/>
            <p:cNvSpPr>
              <a:spLocks noChangeArrowheads="1"/>
            </p:cNvSpPr>
            <p:nvPr/>
          </p:nvSpPr>
          <p:spPr bwMode="auto">
            <a:xfrm>
              <a:off x="2180" y="730"/>
              <a:ext cx="12" cy="37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28" name="Rectangle 52"/>
            <p:cNvSpPr>
              <a:spLocks noChangeArrowheads="1"/>
            </p:cNvSpPr>
            <p:nvPr/>
          </p:nvSpPr>
          <p:spPr bwMode="auto">
            <a:xfrm>
              <a:off x="1315" y="1091"/>
              <a:ext cx="865"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29" name="Rectangle 53"/>
            <p:cNvSpPr>
              <a:spLocks noChangeArrowheads="1"/>
            </p:cNvSpPr>
            <p:nvPr/>
          </p:nvSpPr>
          <p:spPr bwMode="auto">
            <a:xfrm>
              <a:off x="1315" y="730"/>
              <a:ext cx="12" cy="36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30" name="Rectangle 54"/>
            <p:cNvSpPr>
              <a:spLocks noChangeArrowheads="1"/>
            </p:cNvSpPr>
            <p:nvPr/>
          </p:nvSpPr>
          <p:spPr bwMode="auto">
            <a:xfrm>
              <a:off x="4198" y="1091"/>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31" name="Rectangle 55"/>
            <p:cNvSpPr>
              <a:spLocks noChangeArrowheads="1"/>
            </p:cNvSpPr>
            <p:nvPr/>
          </p:nvSpPr>
          <p:spPr bwMode="auto">
            <a:xfrm>
              <a:off x="4198" y="3941"/>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32" name="Rectangle 56"/>
            <p:cNvSpPr>
              <a:spLocks noChangeArrowheads="1"/>
            </p:cNvSpPr>
            <p:nvPr/>
          </p:nvSpPr>
          <p:spPr bwMode="auto">
            <a:xfrm>
              <a:off x="4198" y="1091"/>
              <a:ext cx="12" cy="28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33" name="Rectangle 57"/>
            <p:cNvSpPr>
              <a:spLocks noChangeArrowheads="1"/>
            </p:cNvSpPr>
            <p:nvPr/>
          </p:nvSpPr>
          <p:spPr bwMode="auto">
            <a:xfrm>
              <a:off x="2540" y="1127"/>
              <a:ext cx="186" cy="115"/>
            </a:xfrm>
            <a:prstGeom prst="rect">
              <a:avLst/>
            </a:prstGeom>
            <a:noFill/>
            <a:ln w="9525">
              <a:noFill/>
              <a:miter lim="800000"/>
              <a:headEnd/>
              <a:tailEnd/>
            </a:ln>
          </p:spPr>
          <p:txBody>
            <a:bodyPr wrap="none" lIns="0" tIns="0" rIns="0" bIns="0">
              <a:spAutoFit/>
            </a:bodyPr>
            <a:lstStyle/>
            <a:p>
              <a:r>
                <a:rPr lang="en-US" sz="1200" u="none">
                  <a:solidFill>
                    <a:srgbClr val="000000"/>
                  </a:solidFill>
                </a:rPr>
                <a:t>init()</a:t>
              </a:r>
              <a:endParaRPr lang="en-US" b="1" u="none"/>
            </a:p>
          </p:txBody>
        </p:sp>
        <p:sp>
          <p:nvSpPr>
            <p:cNvPr id="123134" name="Freeform 58"/>
            <p:cNvSpPr>
              <a:spLocks/>
            </p:cNvSpPr>
            <p:nvPr/>
          </p:nvSpPr>
          <p:spPr bwMode="auto">
            <a:xfrm>
              <a:off x="2697" y="1271"/>
              <a:ext cx="108" cy="72"/>
            </a:xfrm>
            <a:custGeom>
              <a:avLst/>
              <a:gdLst>
                <a:gd name="T0" fmla="*/ 0 w 108"/>
                <a:gd name="T1" fmla="*/ 36 h 72"/>
                <a:gd name="T2" fmla="*/ 0 w 108"/>
                <a:gd name="T3" fmla="*/ 0 h 72"/>
                <a:gd name="T4" fmla="*/ 0 w 108"/>
                <a:gd name="T5" fmla="*/ 0 h 72"/>
                <a:gd name="T6" fmla="*/ 0 w 108"/>
                <a:gd name="T7" fmla="*/ 0 h 72"/>
                <a:gd name="T8" fmla="*/ 108 w 108"/>
                <a:gd name="T9" fmla="*/ 36 h 72"/>
                <a:gd name="T10" fmla="*/ 108 w 108"/>
                <a:gd name="T11" fmla="*/ 48 h 72"/>
                <a:gd name="T12" fmla="*/ 108 w 108"/>
                <a:gd name="T13" fmla="*/ 48 h 72"/>
                <a:gd name="T14" fmla="*/ 0 w 108"/>
                <a:gd name="T15" fmla="*/ 72 h 72"/>
                <a:gd name="T16" fmla="*/ 0 w 108"/>
                <a:gd name="T17" fmla="*/ 72 h 72"/>
                <a:gd name="T18" fmla="*/ 0 w 108"/>
                <a:gd name="T19" fmla="*/ 60 h 72"/>
                <a:gd name="T20" fmla="*/ 0 w 108"/>
                <a:gd name="T21" fmla="*/ 60 h 72"/>
                <a:gd name="T22" fmla="*/ 108 w 108"/>
                <a:gd name="T23" fmla="*/ 36 h 72"/>
                <a:gd name="T24" fmla="*/ 108 w 108"/>
                <a:gd name="T25" fmla="*/ 48 h 72"/>
                <a:gd name="T26" fmla="*/ 108 w 108"/>
                <a:gd name="T27" fmla="*/ 48 h 72"/>
                <a:gd name="T28" fmla="*/ 0 w 108"/>
                <a:gd name="T29" fmla="*/ 12 h 72"/>
                <a:gd name="T30" fmla="*/ 0 w 108"/>
                <a:gd name="T31" fmla="*/ 0 h 72"/>
                <a:gd name="T32" fmla="*/ 12 w 108"/>
                <a:gd name="T33" fmla="*/ 0 h 72"/>
                <a:gd name="T34" fmla="*/ 12 w 108"/>
                <a:gd name="T35" fmla="*/ 36 h 72"/>
                <a:gd name="T36" fmla="*/ 0 w 108"/>
                <a:gd name="T37" fmla="*/ 36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72"/>
                <a:gd name="T59" fmla="*/ 108 w 108"/>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72">
                  <a:moveTo>
                    <a:pt x="0" y="36"/>
                  </a:moveTo>
                  <a:lnTo>
                    <a:pt x="0" y="0"/>
                  </a:lnTo>
                  <a:lnTo>
                    <a:pt x="108" y="36"/>
                  </a:lnTo>
                  <a:lnTo>
                    <a:pt x="108" y="48"/>
                  </a:lnTo>
                  <a:lnTo>
                    <a:pt x="0" y="72"/>
                  </a:lnTo>
                  <a:lnTo>
                    <a:pt x="0" y="60"/>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135" name="Freeform 59"/>
            <p:cNvSpPr>
              <a:spLocks/>
            </p:cNvSpPr>
            <p:nvPr/>
          </p:nvSpPr>
          <p:spPr bwMode="auto">
            <a:xfrm>
              <a:off x="2697" y="1307"/>
              <a:ext cx="12" cy="24"/>
            </a:xfrm>
            <a:custGeom>
              <a:avLst/>
              <a:gdLst>
                <a:gd name="T0" fmla="*/ 0 w 12"/>
                <a:gd name="T1" fmla="*/ 24 h 24"/>
                <a:gd name="T2" fmla="*/ 0 w 12"/>
                <a:gd name="T3" fmla="*/ 0 h 24"/>
                <a:gd name="T4" fmla="*/ 12 w 12"/>
                <a:gd name="T5" fmla="*/ 0 h 24"/>
                <a:gd name="T6" fmla="*/ 12 w 12"/>
                <a:gd name="T7" fmla="*/ 0 h 24"/>
                <a:gd name="T8" fmla="*/ 12 w 12"/>
                <a:gd name="T9" fmla="*/ 0 h 24"/>
                <a:gd name="T10" fmla="*/ 12 w 12"/>
                <a:gd name="T11" fmla="*/ 24 h 24"/>
                <a:gd name="T12" fmla="*/ 0 w 12"/>
                <a:gd name="T13" fmla="*/ 24 h 24"/>
                <a:gd name="T14" fmla="*/ 0 60000 65536"/>
                <a:gd name="T15" fmla="*/ 0 60000 65536"/>
                <a:gd name="T16" fmla="*/ 0 60000 65536"/>
                <a:gd name="T17" fmla="*/ 0 60000 65536"/>
                <a:gd name="T18" fmla="*/ 0 60000 65536"/>
                <a:gd name="T19" fmla="*/ 0 60000 65536"/>
                <a:gd name="T20" fmla="*/ 0 60000 65536"/>
                <a:gd name="T21" fmla="*/ 0 w 12"/>
                <a:gd name="T22" fmla="*/ 0 h 24"/>
                <a:gd name="T23" fmla="*/ 12 w 1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4">
                  <a:moveTo>
                    <a:pt x="0" y="24"/>
                  </a:move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136" name="Freeform 60"/>
            <p:cNvSpPr>
              <a:spLocks/>
            </p:cNvSpPr>
            <p:nvPr/>
          </p:nvSpPr>
          <p:spPr bwMode="auto">
            <a:xfrm>
              <a:off x="2697" y="1271"/>
              <a:ext cx="108" cy="60"/>
            </a:xfrm>
            <a:custGeom>
              <a:avLst/>
              <a:gdLst>
                <a:gd name="T0" fmla="*/ 0 w 108"/>
                <a:gd name="T1" fmla="*/ 36 h 60"/>
                <a:gd name="T2" fmla="*/ 0 w 108"/>
                <a:gd name="T3" fmla="*/ 0 h 60"/>
                <a:gd name="T4" fmla="*/ 108 w 108"/>
                <a:gd name="T5" fmla="*/ 36 h 60"/>
                <a:gd name="T6" fmla="*/ 0 w 108"/>
                <a:gd name="T7" fmla="*/ 60 h 60"/>
                <a:gd name="T8" fmla="*/ 0 w 108"/>
                <a:gd name="T9" fmla="*/ 36 h 60"/>
                <a:gd name="T10" fmla="*/ 0 60000 65536"/>
                <a:gd name="T11" fmla="*/ 0 60000 65536"/>
                <a:gd name="T12" fmla="*/ 0 60000 65536"/>
                <a:gd name="T13" fmla="*/ 0 60000 65536"/>
                <a:gd name="T14" fmla="*/ 0 60000 65536"/>
                <a:gd name="T15" fmla="*/ 0 w 108"/>
                <a:gd name="T16" fmla="*/ 0 h 60"/>
                <a:gd name="T17" fmla="*/ 108 w 108"/>
                <a:gd name="T18" fmla="*/ 60 h 60"/>
              </a:gdLst>
              <a:ahLst/>
              <a:cxnLst>
                <a:cxn ang="T10">
                  <a:pos x="T0" y="T1"/>
                </a:cxn>
                <a:cxn ang="T11">
                  <a:pos x="T2" y="T3"/>
                </a:cxn>
                <a:cxn ang="T12">
                  <a:pos x="T4" y="T5"/>
                </a:cxn>
                <a:cxn ang="T13">
                  <a:pos x="T6" y="T7"/>
                </a:cxn>
                <a:cxn ang="T14">
                  <a:pos x="T8" y="T9"/>
                </a:cxn>
              </a:cxnLst>
              <a:rect l="T15" t="T16" r="T17" b="T18"/>
              <a:pathLst>
                <a:path w="108" h="60">
                  <a:moveTo>
                    <a:pt x="0" y="36"/>
                  </a:moveTo>
                  <a:lnTo>
                    <a:pt x="0" y="0"/>
                  </a:lnTo>
                  <a:lnTo>
                    <a:pt x="108" y="36"/>
                  </a:lnTo>
                  <a:lnTo>
                    <a:pt x="0" y="6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137" name="Rectangle 61"/>
            <p:cNvSpPr>
              <a:spLocks noChangeArrowheads="1"/>
            </p:cNvSpPr>
            <p:nvPr/>
          </p:nvSpPr>
          <p:spPr bwMode="auto">
            <a:xfrm>
              <a:off x="1856" y="130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38" name="Rectangle 62"/>
            <p:cNvSpPr>
              <a:spLocks noChangeArrowheads="1"/>
            </p:cNvSpPr>
            <p:nvPr/>
          </p:nvSpPr>
          <p:spPr bwMode="auto">
            <a:xfrm>
              <a:off x="2685" y="130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39" name="Rectangle 63"/>
            <p:cNvSpPr>
              <a:spLocks noChangeArrowheads="1"/>
            </p:cNvSpPr>
            <p:nvPr/>
          </p:nvSpPr>
          <p:spPr bwMode="auto">
            <a:xfrm>
              <a:off x="1856" y="1307"/>
              <a:ext cx="82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40" name="Rectangle 64"/>
            <p:cNvSpPr>
              <a:spLocks noChangeArrowheads="1"/>
            </p:cNvSpPr>
            <p:nvPr/>
          </p:nvSpPr>
          <p:spPr bwMode="auto">
            <a:xfrm>
              <a:off x="2504" y="790"/>
              <a:ext cx="865" cy="24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3141" name="Rectangle 65"/>
            <p:cNvSpPr>
              <a:spLocks noChangeArrowheads="1"/>
            </p:cNvSpPr>
            <p:nvPr/>
          </p:nvSpPr>
          <p:spPr bwMode="auto">
            <a:xfrm>
              <a:off x="2649" y="766"/>
              <a:ext cx="552"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 Concrete</a:t>
              </a:r>
              <a:endParaRPr lang="en-US" b="1" u="none"/>
            </a:p>
          </p:txBody>
        </p:sp>
        <p:sp>
          <p:nvSpPr>
            <p:cNvPr id="123142" name="Rectangle 66"/>
            <p:cNvSpPr>
              <a:spLocks noChangeArrowheads="1"/>
            </p:cNvSpPr>
            <p:nvPr/>
          </p:nvSpPr>
          <p:spPr bwMode="auto">
            <a:xfrm>
              <a:off x="2649" y="874"/>
              <a:ext cx="57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43" name="Rectangle 67"/>
            <p:cNvSpPr>
              <a:spLocks noChangeArrowheads="1"/>
            </p:cNvSpPr>
            <p:nvPr/>
          </p:nvSpPr>
          <p:spPr bwMode="auto">
            <a:xfrm>
              <a:off x="2552" y="898"/>
              <a:ext cx="732"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Component A</a:t>
              </a:r>
              <a:endParaRPr lang="en-US" b="1" u="none"/>
            </a:p>
          </p:txBody>
        </p:sp>
        <p:sp>
          <p:nvSpPr>
            <p:cNvPr id="123144" name="Rectangle 68"/>
            <p:cNvSpPr>
              <a:spLocks noChangeArrowheads="1"/>
            </p:cNvSpPr>
            <p:nvPr/>
          </p:nvSpPr>
          <p:spPr bwMode="auto">
            <a:xfrm>
              <a:off x="2552" y="1007"/>
              <a:ext cx="76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45" name="Rectangle 69"/>
            <p:cNvSpPr>
              <a:spLocks noChangeArrowheads="1"/>
            </p:cNvSpPr>
            <p:nvPr/>
          </p:nvSpPr>
          <p:spPr bwMode="auto">
            <a:xfrm>
              <a:off x="2504" y="730"/>
              <a:ext cx="87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46" name="Rectangle 70"/>
            <p:cNvSpPr>
              <a:spLocks noChangeArrowheads="1"/>
            </p:cNvSpPr>
            <p:nvPr/>
          </p:nvSpPr>
          <p:spPr bwMode="auto">
            <a:xfrm>
              <a:off x="3369" y="730"/>
              <a:ext cx="12" cy="37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47" name="Rectangle 71"/>
            <p:cNvSpPr>
              <a:spLocks noChangeArrowheads="1"/>
            </p:cNvSpPr>
            <p:nvPr/>
          </p:nvSpPr>
          <p:spPr bwMode="auto">
            <a:xfrm>
              <a:off x="2504" y="1091"/>
              <a:ext cx="865"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48" name="Rectangle 72"/>
            <p:cNvSpPr>
              <a:spLocks noChangeArrowheads="1"/>
            </p:cNvSpPr>
            <p:nvPr/>
          </p:nvSpPr>
          <p:spPr bwMode="auto">
            <a:xfrm>
              <a:off x="2504" y="730"/>
              <a:ext cx="12" cy="36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49" name="Rectangle 73"/>
            <p:cNvSpPr>
              <a:spLocks noChangeArrowheads="1"/>
            </p:cNvSpPr>
            <p:nvPr/>
          </p:nvSpPr>
          <p:spPr bwMode="auto">
            <a:xfrm>
              <a:off x="3766" y="790"/>
              <a:ext cx="865" cy="24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3150" name="Rectangle 74"/>
            <p:cNvSpPr>
              <a:spLocks noChangeArrowheads="1"/>
            </p:cNvSpPr>
            <p:nvPr/>
          </p:nvSpPr>
          <p:spPr bwMode="auto">
            <a:xfrm>
              <a:off x="3910" y="766"/>
              <a:ext cx="552"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 Concrete</a:t>
              </a:r>
              <a:endParaRPr lang="en-US" b="1" u="none"/>
            </a:p>
          </p:txBody>
        </p:sp>
        <p:sp>
          <p:nvSpPr>
            <p:cNvPr id="123151" name="Rectangle 75"/>
            <p:cNvSpPr>
              <a:spLocks noChangeArrowheads="1"/>
            </p:cNvSpPr>
            <p:nvPr/>
          </p:nvSpPr>
          <p:spPr bwMode="auto">
            <a:xfrm>
              <a:off x="3910" y="874"/>
              <a:ext cx="57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52" name="Rectangle 76"/>
            <p:cNvSpPr>
              <a:spLocks noChangeArrowheads="1"/>
            </p:cNvSpPr>
            <p:nvPr/>
          </p:nvSpPr>
          <p:spPr bwMode="auto">
            <a:xfrm>
              <a:off x="3814" y="898"/>
              <a:ext cx="732"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Component B</a:t>
              </a:r>
              <a:endParaRPr lang="en-US" b="1" u="none"/>
            </a:p>
          </p:txBody>
        </p:sp>
        <p:sp>
          <p:nvSpPr>
            <p:cNvPr id="123153" name="Rectangle 77"/>
            <p:cNvSpPr>
              <a:spLocks noChangeArrowheads="1"/>
            </p:cNvSpPr>
            <p:nvPr/>
          </p:nvSpPr>
          <p:spPr bwMode="auto">
            <a:xfrm>
              <a:off x="3814" y="1007"/>
              <a:ext cx="76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54" name="Rectangle 78"/>
            <p:cNvSpPr>
              <a:spLocks noChangeArrowheads="1"/>
            </p:cNvSpPr>
            <p:nvPr/>
          </p:nvSpPr>
          <p:spPr bwMode="auto">
            <a:xfrm>
              <a:off x="3766" y="730"/>
              <a:ext cx="87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55" name="Rectangle 79"/>
            <p:cNvSpPr>
              <a:spLocks noChangeArrowheads="1"/>
            </p:cNvSpPr>
            <p:nvPr/>
          </p:nvSpPr>
          <p:spPr bwMode="auto">
            <a:xfrm>
              <a:off x="4631" y="730"/>
              <a:ext cx="12" cy="37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56" name="Rectangle 80"/>
            <p:cNvSpPr>
              <a:spLocks noChangeArrowheads="1"/>
            </p:cNvSpPr>
            <p:nvPr/>
          </p:nvSpPr>
          <p:spPr bwMode="auto">
            <a:xfrm>
              <a:off x="3766" y="1091"/>
              <a:ext cx="865"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57" name="Rectangle 81"/>
            <p:cNvSpPr>
              <a:spLocks noChangeArrowheads="1"/>
            </p:cNvSpPr>
            <p:nvPr/>
          </p:nvSpPr>
          <p:spPr bwMode="auto">
            <a:xfrm>
              <a:off x="3766" y="730"/>
              <a:ext cx="12" cy="36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58" name="Rectangle 82"/>
            <p:cNvSpPr>
              <a:spLocks noChangeArrowheads="1"/>
            </p:cNvSpPr>
            <p:nvPr/>
          </p:nvSpPr>
          <p:spPr bwMode="auto">
            <a:xfrm>
              <a:off x="1868" y="1403"/>
              <a:ext cx="132"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59" name="Freeform 83"/>
            <p:cNvSpPr>
              <a:spLocks/>
            </p:cNvSpPr>
            <p:nvPr/>
          </p:nvSpPr>
          <p:spPr bwMode="auto">
            <a:xfrm>
              <a:off x="1832" y="1403"/>
              <a:ext cx="156" cy="49"/>
            </a:xfrm>
            <a:custGeom>
              <a:avLst/>
              <a:gdLst>
                <a:gd name="T0" fmla="*/ 156 w 156"/>
                <a:gd name="T1" fmla="*/ 49 h 49"/>
                <a:gd name="T2" fmla="*/ 156 w 156"/>
                <a:gd name="T3" fmla="*/ 37 h 49"/>
                <a:gd name="T4" fmla="*/ 36 w 156"/>
                <a:gd name="T5" fmla="*/ 0 h 49"/>
                <a:gd name="T6" fmla="*/ 36 w 156"/>
                <a:gd name="T7" fmla="*/ 0 h 49"/>
                <a:gd name="T8" fmla="*/ 0 w 156"/>
                <a:gd name="T9" fmla="*/ 13 h 49"/>
                <a:gd name="T10" fmla="*/ 36 w 156"/>
                <a:gd name="T11" fmla="*/ 13 h 49"/>
                <a:gd name="T12" fmla="*/ 156 w 156"/>
                <a:gd name="T13" fmla="*/ 49 h 49"/>
                <a:gd name="T14" fmla="*/ 0 60000 65536"/>
                <a:gd name="T15" fmla="*/ 0 60000 65536"/>
                <a:gd name="T16" fmla="*/ 0 60000 65536"/>
                <a:gd name="T17" fmla="*/ 0 60000 65536"/>
                <a:gd name="T18" fmla="*/ 0 60000 65536"/>
                <a:gd name="T19" fmla="*/ 0 60000 65536"/>
                <a:gd name="T20" fmla="*/ 0 60000 65536"/>
                <a:gd name="T21" fmla="*/ 0 w 156"/>
                <a:gd name="T22" fmla="*/ 0 h 49"/>
                <a:gd name="T23" fmla="*/ 156 w 156"/>
                <a:gd name="T24" fmla="*/ 49 h 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9">
                  <a:moveTo>
                    <a:pt x="156" y="49"/>
                  </a:moveTo>
                  <a:lnTo>
                    <a:pt x="156" y="37"/>
                  </a:lnTo>
                  <a:lnTo>
                    <a:pt x="36" y="0"/>
                  </a:lnTo>
                  <a:lnTo>
                    <a:pt x="0" y="13"/>
                  </a:lnTo>
                  <a:lnTo>
                    <a:pt x="36" y="13"/>
                  </a:lnTo>
                  <a:lnTo>
                    <a:pt x="156" y="49"/>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160" name="Freeform 84"/>
            <p:cNvSpPr>
              <a:spLocks/>
            </p:cNvSpPr>
            <p:nvPr/>
          </p:nvSpPr>
          <p:spPr bwMode="auto">
            <a:xfrm>
              <a:off x="1868" y="1367"/>
              <a:ext cx="120" cy="49"/>
            </a:xfrm>
            <a:custGeom>
              <a:avLst/>
              <a:gdLst>
                <a:gd name="T0" fmla="*/ 0 w 120"/>
                <a:gd name="T1" fmla="*/ 36 h 49"/>
                <a:gd name="T2" fmla="*/ 0 w 120"/>
                <a:gd name="T3" fmla="*/ 49 h 49"/>
                <a:gd name="T4" fmla="*/ 120 w 120"/>
                <a:gd name="T5" fmla="*/ 12 h 49"/>
                <a:gd name="T6" fmla="*/ 120 w 120"/>
                <a:gd name="T7" fmla="*/ 0 h 49"/>
                <a:gd name="T8" fmla="*/ 0 w 120"/>
                <a:gd name="T9" fmla="*/ 36 h 49"/>
                <a:gd name="T10" fmla="*/ 0 60000 65536"/>
                <a:gd name="T11" fmla="*/ 0 60000 65536"/>
                <a:gd name="T12" fmla="*/ 0 60000 65536"/>
                <a:gd name="T13" fmla="*/ 0 60000 65536"/>
                <a:gd name="T14" fmla="*/ 0 60000 65536"/>
                <a:gd name="T15" fmla="*/ 0 w 120"/>
                <a:gd name="T16" fmla="*/ 0 h 49"/>
                <a:gd name="T17" fmla="*/ 120 w 120"/>
                <a:gd name="T18" fmla="*/ 49 h 49"/>
              </a:gdLst>
              <a:ahLst/>
              <a:cxnLst>
                <a:cxn ang="T10">
                  <a:pos x="T0" y="T1"/>
                </a:cxn>
                <a:cxn ang="T11">
                  <a:pos x="T2" y="T3"/>
                </a:cxn>
                <a:cxn ang="T12">
                  <a:pos x="T4" y="T5"/>
                </a:cxn>
                <a:cxn ang="T13">
                  <a:pos x="T6" y="T7"/>
                </a:cxn>
                <a:cxn ang="T14">
                  <a:pos x="T8" y="T9"/>
                </a:cxn>
              </a:cxnLst>
              <a:rect l="T15" t="T16" r="T17" b="T18"/>
              <a:pathLst>
                <a:path w="120" h="49">
                  <a:moveTo>
                    <a:pt x="0" y="36"/>
                  </a:moveTo>
                  <a:lnTo>
                    <a:pt x="0" y="49"/>
                  </a:lnTo>
                  <a:lnTo>
                    <a:pt x="120" y="12"/>
                  </a:lnTo>
                  <a:lnTo>
                    <a:pt x="12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161" name="Rectangle 85"/>
            <p:cNvSpPr>
              <a:spLocks noChangeArrowheads="1"/>
            </p:cNvSpPr>
            <p:nvPr/>
          </p:nvSpPr>
          <p:spPr bwMode="auto">
            <a:xfrm>
              <a:off x="2829" y="141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62" name="Rectangle 86"/>
            <p:cNvSpPr>
              <a:spLocks noChangeArrowheads="1"/>
            </p:cNvSpPr>
            <p:nvPr/>
          </p:nvSpPr>
          <p:spPr bwMode="auto">
            <a:xfrm>
              <a:off x="2781" y="141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63" name="Rectangle 87"/>
            <p:cNvSpPr>
              <a:spLocks noChangeArrowheads="1"/>
            </p:cNvSpPr>
            <p:nvPr/>
          </p:nvSpPr>
          <p:spPr bwMode="auto">
            <a:xfrm>
              <a:off x="2781" y="1416"/>
              <a:ext cx="4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64" name="Line 88"/>
            <p:cNvSpPr>
              <a:spLocks noChangeShapeType="1"/>
            </p:cNvSpPr>
            <p:nvPr/>
          </p:nvSpPr>
          <p:spPr bwMode="auto">
            <a:xfrm flipH="1">
              <a:off x="2612" y="1416"/>
              <a:ext cx="97" cy="1"/>
            </a:xfrm>
            <a:prstGeom prst="line">
              <a:avLst/>
            </a:prstGeom>
            <a:noFill/>
            <a:ln w="0">
              <a:solidFill>
                <a:srgbClr val="000000"/>
              </a:solidFill>
              <a:round/>
              <a:headEnd/>
              <a:tailEnd/>
            </a:ln>
          </p:spPr>
          <p:txBody>
            <a:bodyPr/>
            <a:lstStyle/>
            <a:p>
              <a:endParaRPr lang="en-US"/>
            </a:p>
          </p:txBody>
        </p:sp>
        <p:sp>
          <p:nvSpPr>
            <p:cNvPr id="123165" name="Line 89"/>
            <p:cNvSpPr>
              <a:spLocks noChangeShapeType="1"/>
            </p:cNvSpPr>
            <p:nvPr/>
          </p:nvSpPr>
          <p:spPr bwMode="auto">
            <a:xfrm flipH="1">
              <a:off x="2444" y="1416"/>
              <a:ext cx="96" cy="1"/>
            </a:xfrm>
            <a:prstGeom prst="line">
              <a:avLst/>
            </a:prstGeom>
            <a:noFill/>
            <a:ln w="0">
              <a:solidFill>
                <a:srgbClr val="000000"/>
              </a:solidFill>
              <a:round/>
              <a:headEnd/>
              <a:tailEnd/>
            </a:ln>
          </p:spPr>
          <p:txBody>
            <a:bodyPr/>
            <a:lstStyle/>
            <a:p>
              <a:endParaRPr lang="en-US"/>
            </a:p>
          </p:txBody>
        </p:sp>
        <p:sp>
          <p:nvSpPr>
            <p:cNvPr id="123166" name="Line 90"/>
            <p:cNvSpPr>
              <a:spLocks noChangeShapeType="1"/>
            </p:cNvSpPr>
            <p:nvPr/>
          </p:nvSpPr>
          <p:spPr bwMode="auto">
            <a:xfrm flipH="1">
              <a:off x="2288" y="1416"/>
              <a:ext cx="84" cy="1"/>
            </a:xfrm>
            <a:prstGeom prst="line">
              <a:avLst/>
            </a:prstGeom>
            <a:noFill/>
            <a:ln w="0">
              <a:solidFill>
                <a:srgbClr val="000000"/>
              </a:solidFill>
              <a:round/>
              <a:headEnd/>
              <a:tailEnd/>
            </a:ln>
          </p:spPr>
          <p:txBody>
            <a:bodyPr/>
            <a:lstStyle/>
            <a:p>
              <a:endParaRPr lang="en-US"/>
            </a:p>
          </p:txBody>
        </p:sp>
        <p:sp>
          <p:nvSpPr>
            <p:cNvPr id="123167" name="Line 91"/>
            <p:cNvSpPr>
              <a:spLocks noChangeShapeType="1"/>
            </p:cNvSpPr>
            <p:nvPr/>
          </p:nvSpPr>
          <p:spPr bwMode="auto">
            <a:xfrm flipH="1">
              <a:off x="2120" y="1416"/>
              <a:ext cx="84" cy="1"/>
            </a:xfrm>
            <a:prstGeom prst="line">
              <a:avLst/>
            </a:prstGeom>
            <a:noFill/>
            <a:ln w="0">
              <a:solidFill>
                <a:srgbClr val="000000"/>
              </a:solidFill>
              <a:round/>
              <a:headEnd/>
              <a:tailEnd/>
            </a:ln>
          </p:spPr>
          <p:txBody>
            <a:bodyPr/>
            <a:lstStyle/>
            <a:p>
              <a:endParaRPr lang="en-US"/>
            </a:p>
          </p:txBody>
        </p:sp>
        <p:sp>
          <p:nvSpPr>
            <p:cNvPr id="123168" name="Rectangle 92"/>
            <p:cNvSpPr>
              <a:spLocks noChangeArrowheads="1"/>
            </p:cNvSpPr>
            <p:nvPr/>
          </p:nvSpPr>
          <p:spPr bwMode="auto">
            <a:xfrm>
              <a:off x="2036" y="141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69" name="Rectangle 93"/>
            <p:cNvSpPr>
              <a:spLocks noChangeArrowheads="1"/>
            </p:cNvSpPr>
            <p:nvPr/>
          </p:nvSpPr>
          <p:spPr bwMode="auto">
            <a:xfrm>
              <a:off x="2000" y="141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70" name="Rectangle 94"/>
            <p:cNvSpPr>
              <a:spLocks noChangeArrowheads="1"/>
            </p:cNvSpPr>
            <p:nvPr/>
          </p:nvSpPr>
          <p:spPr bwMode="auto">
            <a:xfrm>
              <a:off x="2000" y="1416"/>
              <a:ext cx="3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71" name="Rectangle 95"/>
            <p:cNvSpPr>
              <a:spLocks noChangeArrowheads="1"/>
            </p:cNvSpPr>
            <p:nvPr/>
          </p:nvSpPr>
          <p:spPr bwMode="auto">
            <a:xfrm>
              <a:off x="2829" y="2390"/>
              <a:ext cx="228" cy="18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3172" name="Rectangle 96"/>
            <p:cNvSpPr>
              <a:spLocks noChangeArrowheads="1"/>
            </p:cNvSpPr>
            <p:nvPr/>
          </p:nvSpPr>
          <p:spPr bwMode="auto">
            <a:xfrm>
              <a:off x="2829" y="2390"/>
              <a:ext cx="24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73" name="Rectangle 97"/>
            <p:cNvSpPr>
              <a:spLocks noChangeArrowheads="1"/>
            </p:cNvSpPr>
            <p:nvPr/>
          </p:nvSpPr>
          <p:spPr bwMode="auto">
            <a:xfrm>
              <a:off x="3057" y="2390"/>
              <a:ext cx="12" cy="19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74" name="Rectangle 98"/>
            <p:cNvSpPr>
              <a:spLocks noChangeArrowheads="1"/>
            </p:cNvSpPr>
            <p:nvPr/>
          </p:nvSpPr>
          <p:spPr bwMode="auto">
            <a:xfrm>
              <a:off x="2829" y="2570"/>
              <a:ext cx="22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75" name="Rectangle 99"/>
            <p:cNvSpPr>
              <a:spLocks noChangeArrowheads="1"/>
            </p:cNvSpPr>
            <p:nvPr/>
          </p:nvSpPr>
          <p:spPr bwMode="auto">
            <a:xfrm>
              <a:off x="2829" y="2390"/>
              <a:ext cx="12" cy="18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76" name="Rectangle 100"/>
            <p:cNvSpPr>
              <a:spLocks noChangeArrowheads="1"/>
            </p:cNvSpPr>
            <p:nvPr/>
          </p:nvSpPr>
          <p:spPr bwMode="auto">
            <a:xfrm>
              <a:off x="5279" y="1091"/>
              <a:ext cx="13"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77" name="Rectangle 101"/>
            <p:cNvSpPr>
              <a:spLocks noChangeArrowheads="1"/>
            </p:cNvSpPr>
            <p:nvPr/>
          </p:nvSpPr>
          <p:spPr bwMode="auto">
            <a:xfrm>
              <a:off x="5279" y="3941"/>
              <a:ext cx="13"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78" name="Rectangle 102"/>
            <p:cNvSpPr>
              <a:spLocks noChangeArrowheads="1"/>
            </p:cNvSpPr>
            <p:nvPr/>
          </p:nvSpPr>
          <p:spPr bwMode="auto">
            <a:xfrm>
              <a:off x="5279" y="1091"/>
              <a:ext cx="13" cy="28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79" name="Rectangle 103"/>
            <p:cNvSpPr>
              <a:spLocks noChangeArrowheads="1"/>
            </p:cNvSpPr>
            <p:nvPr/>
          </p:nvSpPr>
          <p:spPr bwMode="auto">
            <a:xfrm>
              <a:off x="4847" y="790"/>
              <a:ext cx="865" cy="24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3180" name="Rectangle 104"/>
            <p:cNvSpPr>
              <a:spLocks noChangeArrowheads="1"/>
            </p:cNvSpPr>
            <p:nvPr/>
          </p:nvSpPr>
          <p:spPr bwMode="auto">
            <a:xfrm>
              <a:off x="4919" y="766"/>
              <a:ext cx="688"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 Component</a:t>
              </a:r>
              <a:endParaRPr lang="en-US" b="1" u="none"/>
            </a:p>
          </p:txBody>
        </p:sp>
        <p:sp>
          <p:nvSpPr>
            <p:cNvPr id="123181" name="Rectangle 105"/>
            <p:cNvSpPr>
              <a:spLocks noChangeArrowheads="1"/>
            </p:cNvSpPr>
            <p:nvPr/>
          </p:nvSpPr>
          <p:spPr bwMode="auto">
            <a:xfrm>
              <a:off x="4919" y="874"/>
              <a:ext cx="72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82" name="Rectangle 106"/>
            <p:cNvSpPr>
              <a:spLocks noChangeArrowheads="1"/>
            </p:cNvSpPr>
            <p:nvPr/>
          </p:nvSpPr>
          <p:spPr bwMode="auto">
            <a:xfrm>
              <a:off x="4979" y="922"/>
              <a:ext cx="583"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Repository</a:t>
              </a:r>
              <a:endParaRPr lang="en-US" b="1" u="none"/>
            </a:p>
          </p:txBody>
        </p:sp>
        <p:sp>
          <p:nvSpPr>
            <p:cNvPr id="123183" name="Rectangle 107"/>
            <p:cNvSpPr>
              <a:spLocks noChangeArrowheads="1"/>
            </p:cNvSpPr>
            <p:nvPr/>
          </p:nvSpPr>
          <p:spPr bwMode="auto">
            <a:xfrm>
              <a:off x="4979" y="1031"/>
              <a:ext cx="60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84" name="Rectangle 108"/>
            <p:cNvSpPr>
              <a:spLocks noChangeArrowheads="1"/>
            </p:cNvSpPr>
            <p:nvPr/>
          </p:nvSpPr>
          <p:spPr bwMode="auto">
            <a:xfrm>
              <a:off x="4847" y="730"/>
              <a:ext cx="87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85" name="Rectangle 109"/>
            <p:cNvSpPr>
              <a:spLocks noChangeArrowheads="1"/>
            </p:cNvSpPr>
            <p:nvPr/>
          </p:nvSpPr>
          <p:spPr bwMode="auto">
            <a:xfrm>
              <a:off x="5712" y="730"/>
              <a:ext cx="12" cy="37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86" name="Rectangle 110"/>
            <p:cNvSpPr>
              <a:spLocks noChangeArrowheads="1"/>
            </p:cNvSpPr>
            <p:nvPr/>
          </p:nvSpPr>
          <p:spPr bwMode="auto">
            <a:xfrm>
              <a:off x="4847" y="1091"/>
              <a:ext cx="865"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87" name="Rectangle 111"/>
            <p:cNvSpPr>
              <a:spLocks noChangeArrowheads="1"/>
            </p:cNvSpPr>
            <p:nvPr/>
          </p:nvSpPr>
          <p:spPr bwMode="auto">
            <a:xfrm>
              <a:off x="4847" y="730"/>
              <a:ext cx="12" cy="36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88" name="Rectangle 112"/>
            <p:cNvSpPr>
              <a:spLocks noChangeArrowheads="1"/>
            </p:cNvSpPr>
            <p:nvPr/>
          </p:nvSpPr>
          <p:spPr bwMode="auto">
            <a:xfrm>
              <a:off x="4919" y="1343"/>
              <a:ext cx="298" cy="115"/>
            </a:xfrm>
            <a:prstGeom prst="rect">
              <a:avLst/>
            </a:prstGeom>
            <a:noFill/>
            <a:ln w="9525">
              <a:noFill/>
              <a:miter lim="800000"/>
              <a:headEnd/>
              <a:tailEnd/>
            </a:ln>
          </p:spPr>
          <p:txBody>
            <a:bodyPr wrap="none" lIns="0" tIns="0" rIns="0" bIns="0">
              <a:spAutoFit/>
            </a:bodyPr>
            <a:lstStyle/>
            <a:p>
              <a:r>
                <a:rPr lang="en-US" sz="1200" u="none">
                  <a:solidFill>
                    <a:srgbClr val="000000"/>
                  </a:solidFill>
                </a:rPr>
                <a:t>insert()</a:t>
              </a:r>
              <a:endParaRPr lang="en-US" b="1" u="none"/>
            </a:p>
          </p:txBody>
        </p:sp>
        <p:sp>
          <p:nvSpPr>
            <p:cNvPr id="123189" name="Freeform 113"/>
            <p:cNvSpPr>
              <a:spLocks/>
            </p:cNvSpPr>
            <p:nvPr/>
          </p:nvSpPr>
          <p:spPr bwMode="auto">
            <a:xfrm>
              <a:off x="5039" y="1488"/>
              <a:ext cx="108" cy="72"/>
            </a:xfrm>
            <a:custGeom>
              <a:avLst/>
              <a:gdLst>
                <a:gd name="T0" fmla="*/ 0 w 108"/>
                <a:gd name="T1" fmla="*/ 36 h 72"/>
                <a:gd name="T2" fmla="*/ 0 w 108"/>
                <a:gd name="T3" fmla="*/ 0 h 72"/>
                <a:gd name="T4" fmla="*/ 0 w 108"/>
                <a:gd name="T5" fmla="*/ 0 h 72"/>
                <a:gd name="T6" fmla="*/ 0 w 108"/>
                <a:gd name="T7" fmla="*/ 0 h 72"/>
                <a:gd name="T8" fmla="*/ 108 w 108"/>
                <a:gd name="T9" fmla="*/ 36 h 72"/>
                <a:gd name="T10" fmla="*/ 108 w 108"/>
                <a:gd name="T11" fmla="*/ 48 h 72"/>
                <a:gd name="T12" fmla="*/ 108 w 108"/>
                <a:gd name="T13" fmla="*/ 48 h 72"/>
                <a:gd name="T14" fmla="*/ 0 w 108"/>
                <a:gd name="T15" fmla="*/ 72 h 72"/>
                <a:gd name="T16" fmla="*/ 0 w 108"/>
                <a:gd name="T17" fmla="*/ 72 h 72"/>
                <a:gd name="T18" fmla="*/ 0 w 108"/>
                <a:gd name="T19" fmla="*/ 60 h 72"/>
                <a:gd name="T20" fmla="*/ 0 w 108"/>
                <a:gd name="T21" fmla="*/ 60 h 72"/>
                <a:gd name="T22" fmla="*/ 108 w 108"/>
                <a:gd name="T23" fmla="*/ 36 h 72"/>
                <a:gd name="T24" fmla="*/ 108 w 108"/>
                <a:gd name="T25" fmla="*/ 48 h 72"/>
                <a:gd name="T26" fmla="*/ 108 w 108"/>
                <a:gd name="T27" fmla="*/ 48 h 72"/>
                <a:gd name="T28" fmla="*/ 0 w 108"/>
                <a:gd name="T29" fmla="*/ 12 h 72"/>
                <a:gd name="T30" fmla="*/ 0 w 108"/>
                <a:gd name="T31" fmla="*/ 0 h 72"/>
                <a:gd name="T32" fmla="*/ 12 w 108"/>
                <a:gd name="T33" fmla="*/ 0 h 72"/>
                <a:gd name="T34" fmla="*/ 12 w 108"/>
                <a:gd name="T35" fmla="*/ 36 h 72"/>
                <a:gd name="T36" fmla="*/ 0 w 108"/>
                <a:gd name="T37" fmla="*/ 36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72"/>
                <a:gd name="T59" fmla="*/ 108 w 108"/>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72">
                  <a:moveTo>
                    <a:pt x="0" y="36"/>
                  </a:moveTo>
                  <a:lnTo>
                    <a:pt x="0" y="0"/>
                  </a:lnTo>
                  <a:lnTo>
                    <a:pt x="108" y="36"/>
                  </a:lnTo>
                  <a:lnTo>
                    <a:pt x="108" y="48"/>
                  </a:lnTo>
                  <a:lnTo>
                    <a:pt x="0" y="72"/>
                  </a:lnTo>
                  <a:lnTo>
                    <a:pt x="0" y="60"/>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190" name="Freeform 114"/>
            <p:cNvSpPr>
              <a:spLocks/>
            </p:cNvSpPr>
            <p:nvPr/>
          </p:nvSpPr>
          <p:spPr bwMode="auto">
            <a:xfrm>
              <a:off x="5039" y="1524"/>
              <a:ext cx="12" cy="24"/>
            </a:xfrm>
            <a:custGeom>
              <a:avLst/>
              <a:gdLst>
                <a:gd name="T0" fmla="*/ 0 w 12"/>
                <a:gd name="T1" fmla="*/ 24 h 24"/>
                <a:gd name="T2" fmla="*/ 0 w 12"/>
                <a:gd name="T3" fmla="*/ 0 h 24"/>
                <a:gd name="T4" fmla="*/ 12 w 12"/>
                <a:gd name="T5" fmla="*/ 0 h 24"/>
                <a:gd name="T6" fmla="*/ 12 w 12"/>
                <a:gd name="T7" fmla="*/ 0 h 24"/>
                <a:gd name="T8" fmla="*/ 12 w 12"/>
                <a:gd name="T9" fmla="*/ 0 h 24"/>
                <a:gd name="T10" fmla="*/ 12 w 12"/>
                <a:gd name="T11" fmla="*/ 24 h 24"/>
                <a:gd name="T12" fmla="*/ 0 w 12"/>
                <a:gd name="T13" fmla="*/ 24 h 24"/>
                <a:gd name="T14" fmla="*/ 0 60000 65536"/>
                <a:gd name="T15" fmla="*/ 0 60000 65536"/>
                <a:gd name="T16" fmla="*/ 0 60000 65536"/>
                <a:gd name="T17" fmla="*/ 0 60000 65536"/>
                <a:gd name="T18" fmla="*/ 0 60000 65536"/>
                <a:gd name="T19" fmla="*/ 0 60000 65536"/>
                <a:gd name="T20" fmla="*/ 0 60000 65536"/>
                <a:gd name="T21" fmla="*/ 0 w 12"/>
                <a:gd name="T22" fmla="*/ 0 h 24"/>
                <a:gd name="T23" fmla="*/ 12 w 1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4">
                  <a:moveTo>
                    <a:pt x="0" y="24"/>
                  </a:move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191" name="Freeform 115"/>
            <p:cNvSpPr>
              <a:spLocks/>
            </p:cNvSpPr>
            <p:nvPr/>
          </p:nvSpPr>
          <p:spPr bwMode="auto">
            <a:xfrm>
              <a:off x="5039" y="1488"/>
              <a:ext cx="108" cy="60"/>
            </a:xfrm>
            <a:custGeom>
              <a:avLst/>
              <a:gdLst>
                <a:gd name="T0" fmla="*/ 0 w 108"/>
                <a:gd name="T1" fmla="*/ 36 h 60"/>
                <a:gd name="T2" fmla="*/ 0 w 108"/>
                <a:gd name="T3" fmla="*/ 0 h 60"/>
                <a:gd name="T4" fmla="*/ 108 w 108"/>
                <a:gd name="T5" fmla="*/ 36 h 60"/>
                <a:gd name="T6" fmla="*/ 0 w 108"/>
                <a:gd name="T7" fmla="*/ 60 h 60"/>
                <a:gd name="T8" fmla="*/ 0 w 108"/>
                <a:gd name="T9" fmla="*/ 36 h 60"/>
                <a:gd name="T10" fmla="*/ 0 60000 65536"/>
                <a:gd name="T11" fmla="*/ 0 60000 65536"/>
                <a:gd name="T12" fmla="*/ 0 60000 65536"/>
                <a:gd name="T13" fmla="*/ 0 60000 65536"/>
                <a:gd name="T14" fmla="*/ 0 60000 65536"/>
                <a:gd name="T15" fmla="*/ 0 w 108"/>
                <a:gd name="T16" fmla="*/ 0 h 60"/>
                <a:gd name="T17" fmla="*/ 108 w 108"/>
                <a:gd name="T18" fmla="*/ 60 h 60"/>
              </a:gdLst>
              <a:ahLst/>
              <a:cxnLst>
                <a:cxn ang="T10">
                  <a:pos x="T0" y="T1"/>
                </a:cxn>
                <a:cxn ang="T11">
                  <a:pos x="T2" y="T3"/>
                </a:cxn>
                <a:cxn ang="T12">
                  <a:pos x="T4" y="T5"/>
                </a:cxn>
                <a:cxn ang="T13">
                  <a:pos x="T6" y="T7"/>
                </a:cxn>
                <a:cxn ang="T14">
                  <a:pos x="T8" y="T9"/>
                </a:cxn>
              </a:cxnLst>
              <a:rect l="T15" t="T16" r="T17" b="T18"/>
              <a:pathLst>
                <a:path w="108" h="60">
                  <a:moveTo>
                    <a:pt x="0" y="36"/>
                  </a:moveTo>
                  <a:lnTo>
                    <a:pt x="0" y="0"/>
                  </a:lnTo>
                  <a:lnTo>
                    <a:pt x="108" y="36"/>
                  </a:lnTo>
                  <a:lnTo>
                    <a:pt x="0" y="6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192" name="Rectangle 116"/>
            <p:cNvSpPr>
              <a:spLocks noChangeArrowheads="1"/>
            </p:cNvSpPr>
            <p:nvPr/>
          </p:nvSpPr>
          <p:spPr bwMode="auto">
            <a:xfrm>
              <a:off x="1856" y="1524"/>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93" name="Rectangle 117"/>
            <p:cNvSpPr>
              <a:spLocks noChangeArrowheads="1"/>
            </p:cNvSpPr>
            <p:nvPr/>
          </p:nvSpPr>
          <p:spPr bwMode="auto">
            <a:xfrm>
              <a:off x="5027" y="1524"/>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94" name="Rectangle 118"/>
            <p:cNvSpPr>
              <a:spLocks noChangeArrowheads="1"/>
            </p:cNvSpPr>
            <p:nvPr/>
          </p:nvSpPr>
          <p:spPr bwMode="auto">
            <a:xfrm>
              <a:off x="1856" y="1524"/>
              <a:ext cx="317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95" name="Rectangle 119"/>
            <p:cNvSpPr>
              <a:spLocks noChangeArrowheads="1"/>
            </p:cNvSpPr>
            <p:nvPr/>
          </p:nvSpPr>
          <p:spPr bwMode="auto">
            <a:xfrm>
              <a:off x="5159" y="1488"/>
              <a:ext cx="229" cy="18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3196" name="Rectangle 120"/>
            <p:cNvSpPr>
              <a:spLocks noChangeArrowheads="1"/>
            </p:cNvSpPr>
            <p:nvPr/>
          </p:nvSpPr>
          <p:spPr bwMode="auto">
            <a:xfrm>
              <a:off x="5159" y="1488"/>
              <a:ext cx="24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97" name="Rectangle 121"/>
            <p:cNvSpPr>
              <a:spLocks noChangeArrowheads="1"/>
            </p:cNvSpPr>
            <p:nvPr/>
          </p:nvSpPr>
          <p:spPr bwMode="auto">
            <a:xfrm>
              <a:off x="5388" y="1488"/>
              <a:ext cx="12" cy="19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98" name="Rectangle 122"/>
            <p:cNvSpPr>
              <a:spLocks noChangeArrowheads="1"/>
            </p:cNvSpPr>
            <p:nvPr/>
          </p:nvSpPr>
          <p:spPr bwMode="auto">
            <a:xfrm>
              <a:off x="5159" y="1668"/>
              <a:ext cx="22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199" name="Rectangle 123"/>
            <p:cNvSpPr>
              <a:spLocks noChangeArrowheads="1"/>
            </p:cNvSpPr>
            <p:nvPr/>
          </p:nvSpPr>
          <p:spPr bwMode="auto">
            <a:xfrm>
              <a:off x="5159" y="1488"/>
              <a:ext cx="12" cy="18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00" name="Rectangle 124"/>
            <p:cNvSpPr>
              <a:spLocks noChangeArrowheads="1"/>
            </p:cNvSpPr>
            <p:nvPr/>
          </p:nvSpPr>
          <p:spPr bwMode="auto">
            <a:xfrm>
              <a:off x="1868" y="2161"/>
              <a:ext cx="13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01" name="Freeform 125"/>
            <p:cNvSpPr>
              <a:spLocks/>
            </p:cNvSpPr>
            <p:nvPr/>
          </p:nvSpPr>
          <p:spPr bwMode="auto">
            <a:xfrm>
              <a:off x="1832" y="2161"/>
              <a:ext cx="156" cy="48"/>
            </a:xfrm>
            <a:custGeom>
              <a:avLst/>
              <a:gdLst>
                <a:gd name="T0" fmla="*/ 156 w 156"/>
                <a:gd name="T1" fmla="*/ 48 h 48"/>
                <a:gd name="T2" fmla="*/ 156 w 156"/>
                <a:gd name="T3" fmla="*/ 36 h 48"/>
                <a:gd name="T4" fmla="*/ 36 w 156"/>
                <a:gd name="T5" fmla="*/ 0 h 48"/>
                <a:gd name="T6" fmla="*/ 36 w 156"/>
                <a:gd name="T7" fmla="*/ 0 h 48"/>
                <a:gd name="T8" fmla="*/ 0 w 156"/>
                <a:gd name="T9" fmla="*/ 12 h 48"/>
                <a:gd name="T10" fmla="*/ 36 w 156"/>
                <a:gd name="T11" fmla="*/ 12 h 48"/>
                <a:gd name="T12" fmla="*/ 156 w 156"/>
                <a:gd name="T13" fmla="*/ 48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156" y="48"/>
                  </a:moveTo>
                  <a:lnTo>
                    <a:pt x="156" y="36"/>
                  </a:lnTo>
                  <a:lnTo>
                    <a:pt x="36" y="0"/>
                  </a:lnTo>
                  <a:lnTo>
                    <a:pt x="0" y="12"/>
                  </a:lnTo>
                  <a:lnTo>
                    <a:pt x="36" y="12"/>
                  </a:lnTo>
                  <a:lnTo>
                    <a:pt x="156"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202" name="Freeform 126"/>
            <p:cNvSpPr>
              <a:spLocks/>
            </p:cNvSpPr>
            <p:nvPr/>
          </p:nvSpPr>
          <p:spPr bwMode="auto">
            <a:xfrm>
              <a:off x="1868" y="2125"/>
              <a:ext cx="120" cy="48"/>
            </a:xfrm>
            <a:custGeom>
              <a:avLst/>
              <a:gdLst>
                <a:gd name="T0" fmla="*/ 0 w 120"/>
                <a:gd name="T1" fmla="*/ 36 h 48"/>
                <a:gd name="T2" fmla="*/ 0 w 120"/>
                <a:gd name="T3" fmla="*/ 48 h 48"/>
                <a:gd name="T4" fmla="*/ 120 w 120"/>
                <a:gd name="T5" fmla="*/ 12 h 48"/>
                <a:gd name="T6" fmla="*/ 120 w 120"/>
                <a:gd name="T7" fmla="*/ 0 h 48"/>
                <a:gd name="T8" fmla="*/ 0 w 120"/>
                <a:gd name="T9" fmla="*/ 36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0" y="36"/>
                  </a:moveTo>
                  <a:lnTo>
                    <a:pt x="0" y="48"/>
                  </a:lnTo>
                  <a:lnTo>
                    <a:pt x="120" y="12"/>
                  </a:lnTo>
                  <a:lnTo>
                    <a:pt x="12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203" name="Rectangle 127"/>
            <p:cNvSpPr>
              <a:spLocks noChangeArrowheads="1"/>
            </p:cNvSpPr>
            <p:nvPr/>
          </p:nvSpPr>
          <p:spPr bwMode="auto">
            <a:xfrm>
              <a:off x="5171" y="2173"/>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04" name="Rectangle 128"/>
            <p:cNvSpPr>
              <a:spLocks noChangeArrowheads="1"/>
            </p:cNvSpPr>
            <p:nvPr/>
          </p:nvSpPr>
          <p:spPr bwMode="auto">
            <a:xfrm>
              <a:off x="5123" y="2173"/>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05" name="Rectangle 129"/>
            <p:cNvSpPr>
              <a:spLocks noChangeArrowheads="1"/>
            </p:cNvSpPr>
            <p:nvPr/>
          </p:nvSpPr>
          <p:spPr bwMode="auto">
            <a:xfrm>
              <a:off x="5123" y="2173"/>
              <a:ext cx="4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06" name="Line 130"/>
            <p:cNvSpPr>
              <a:spLocks noChangeShapeType="1"/>
            </p:cNvSpPr>
            <p:nvPr/>
          </p:nvSpPr>
          <p:spPr bwMode="auto">
            <a:xfrm flipH="1">
              <a:off x="4955" y="2173"/>
              <a:ext cx="96" cy="1"/>
            </a:xfrm>
            <a:prstGeom prst="line">
              <a:avLst/>
            </a:prstGeom>
            <a:noFill/>
            <a:ln w="0">
              <a:solidFill>
                <a:srgbClr val="000000"/>
              </a:solidFill>
              <a:round/>
              <a:headEnd/>
              <a:tailEnd/>
            </a:ln>
          </p:spPr>
          <p:txBody>
            <a:bodyPr/>
            <a:lstStyle/>
            <a:p>
              <a:endParaRPr lang="en-US"/>
            </a:p>
          </p:txBody>
        </p:sp>
        <p:sp>
          <p:nvSpPr>
            <p:cNvPr id="123207" name="Line 131"/>
            <p:cNvSpPr>
              <a:spLocks noChangeShapeType="1"/>
            </p:cNvSpPr>
            <p:nvPr/>
          </p:nvSpPr>
          <p:spPr bwMode="auto">
            <a:xfrm flipH="1">
              <a:off x="4787" y="2173"/>
              <a:ext cx="96" cy="1"/>
            </a:xfrm>
            <a:prstGeom prst="line">
              <a:avLst/>
            </a:prstGeom>
            <a:noFill/>
            <a:ln w="0">
              <a:solidFill>
                <a:srgbClr val="000000"/>
              </a:solidFill>
              <a:round/>
              <a:headEnd/>
              <a:tailEnd/>
            </a:ln>
          </p:spPr>
          <p:txBody>
            <a:bodyPr/>
            <a:lstStyle/>
            <a:p>
              <a:endParaRPr lang="en-US"/>
            </a:p>
          </p:txBody>
        </p:sp>
        <p:sp>
          <p:nvSpPr>
            <p:cNvPr id="123208" name="Line 132"/>
            <p:cNvSpPr>
              <a:spLocks noChangeShapeType="1"/>
            </p:cNvSpPr>
            <p:nvPr/>
          </p:nvSpPr>
          <p:spPr bwMode="auto">
            <a:xfrm flipH="1">
              <a:off x="4619" y="2173"/>
              <a:ext cx="96" cy="1"/>
            </a:xfrm>
            <a:prstGeom prst="line">
              <a:avLst/>
            </a:prstGeom>
            <a:noFill/>
            <a:ln w="0">
              <a:solidFill>
                <a:srgbClr val="000000"/>
              </a:solidFill>
              <a:round/>
              <a:headEnd/>
              <a:tailEnd/>
            </a:ln>
          </p:spPr>
          <p:txBody>
            <a:bodyPr/>
            <a:lstStyle/>
            <a:p>
              <a:endParaRPr lang="en-US"/>
            </a:p>
          </p:txBody>
        </p:sp>
        <p:sp>
          <p:nvSpPr>
            <p:cNvPr id="123209" name="Line 133"/>
            <p:cNvSpPr>
              <a:spLocks noChangeShapeType="1"/>
            </p:cNvSpPr>
            <p:nvPr/>
          </p:nvSpPr>
          <p:spPr bwMode="auto">
            <a:xfrm flipH="1">
              <a:off x="4463" y="2173"/>
              <a:ext cx="84" cy="1"/>
            </a:xfrm>
            <a:prstGeom prst="line">
              <a:avLst/>
            </a:prstGeom>
            <a:noFill/>
            <a:ln w="0">
              <a:solidFill>
                <a:srgbClr val="000000"/>
              </a:solidFill>
              <a:round/>
              <a:headEnd/>
              <a:tailEnd/>
            </a:ln>
          </p:spPr>
          <p:txBody>
            <a:bodyPr/>
            <a:lstStyle/>
            <a:p>
              <a:endParaRPr lang="en-US"/>
            </a:p>
          </p:txBody>
        </p:sp>
        <p:sp>
          <p:nvSpPr>
            <p:cNvPr id="123210" name="Line 134"/>
            <p:cNvSpPr>
              <a:spLocks noChangeShapeType="1"/>
            </p:cNvSpPr>
            <p:nvPr/>
          </p:nvSpPr>
          <p:spPr bwMode="auto">
            <a:xfrm flipH="1">
              <a:off x="4294" y="2173"/>
              <a:ext cx="84" cy="1"/>
            </a:xfrm>
            <a:prstGeom prst="line">
              <a:avLst/>
            </a:prstGeom>
            <a:noFill/>
            <a:ln w="0">
              <a:solidFill>
                <a:srgbClr val="000000"/>
              </a:solidFill>
              <a:round/>
              <a:headEnd/>
              <a:tailEnd/>
            </a:ln>
          </p:spPr>
          <p:txBody>
            <a:bodyPr/>
            <a:lstStyle/>
            <a:p>
              <a:endParaRPr lang="en-US"/>
            </a:p>
          </p:txBody>
        </p:sp>
        <p:sp>
          <p:nvSpPr>
            <p:cNvPr id="123211" name="Line 135"/>
            <p:cNvSpPr>
              <a:spLocks noChangeShapeType="1"/>
            </p:cNvSpPr>
            <p:nvPr/>
          </p:nvSpPr>
          <p:spPr bwMode="auto">
            <a:xfrm flipH="1">
              <a:off x="4126" y="2173"/>
              <a:ext cx="84" cy="1"/>
            </a:xfrm>
            <a:prstGeom prst="line">
              <a:avLst/>
            </a:prstGeom>
            <a:noFill/>
            <a:ln w="0">
              <a:solidFill>
                <a:srgbClr val="000000"/>
              </a:solidFill>
              <a:round/>
              <a:headEnd/>
              <a:tailEnd/>
            </a:ln>
          </p:spPr>
          <p:txBody>
            <a:bodyPr/>
            <a:lstStyle/>
            <a:p>
              <a:endParaRPr lang="en-US"/>
            </a:p>
          </p:txBody>
        </p:sp>
        <p:sp>
          <p:nvSpPr>
            <p:cNvPr id="123212" name="Line 136"/>
            <p:cNvSpPr>
              <a:spLocks noChangeShapeType="1"/>
            </p:cNvSpPr>
            <p:nvPr/>
          </p:nvSpPr>
          <p:spPr bwMode="auto">
            <a:xfrm flipH="1">
              <a:off x="3958" y="2173"/>
              <a:ext cx="84" cy="1"/>
            </a:xfrm>
            <a:prstGeom prst="line">
              <a:avLst/>
            </a:prstGeom>
            <a:noFill/>
            <a:ln w="0">
              <a:solidFill>
                <a:srgbClr val="000000"/>
              </a:solidFill>
              <a:round/>
              <a:headEnd/>
              <a:tailEnd/>
            </a:ln>
          </p:spPr>
          <p:txBody>
            <a:bodyPr/>
            <a:lstStyle/>
            <a:p>
              <a:endParaRPr lang="en-US"/>
            </a:p>
          </p:txBody>
        </p:sp>
        <p:sp>
          <p:nvSpPr>
            <p:cNvPr id="123213" name="Line 137"/>
            <p:cNvSpPr>
              <a:spLocks noChangeShapeType="1"/>
            </p:cNvSpPr>
            <p:nvPr/>
          </p:nvSpPr>
          <p:spPr bwMode="auto">
            <a:xfrm flipH="1">
              <a:off x="3790" y="2173"/>
              <a:ext cx="84" cy="1"/>
            </a:xfrm>
            <a:prstGeom prst="line">
              <a:avLst/>
            </a:prstGeom>
            <a:noFill/>
            <a:ln w="0">
              <a:solidFill>
                <a:srgbClr val="000000"/>
              </a:solidFill>
              <a:round/>
              <a:headEnd/>
              <a:tailEnd/>
            </a:ln>
          </p:spPr>
          <p:txBody>
            <a:bodyPr/>
            <a:lstStyle/>
            <a:p>
              <a:endParaRPr lang="en-US"/>
            </a:p>
          </p:txBody>
        </p:sp>
        <p:sp>
          <p:nvSpPr>
            <p:cNvPr id="123214" name="Line 138"/>
            <p:cNvSpPr>
              <a:spLocks noChangeShapeType="1"/>
            </p:cNvSpPr>
            <p:nvPr/>
          </p:nvSpPr>
          <p:spPr bwMode="auto">
            <a:xfrm flipH="1">
              <a:off x="3622" y="2173"/>
              <a:ext cx="84" cy="1"/>
            </a:xfrm>
            <a:prstGeom prst="line">
              <a:avLst/>
            </a:prstGeom>
            <a:noFill/>
            <a:ln w="0">
              <a:solidFill>
                <a:srgbClr val="000000"/>
              </a:solidFill>
              <a:round/>
              <a:headEnd/>
              <a:tailEnd/>
            </a:ln>
          </p:spPr>
          <p:txBody>
            <a:bodyPr/>
            <a:lstStyle/>
            <a:p>
              <a:endParaRPr lang="en-US"/>
            </a:p>
          </p:txBody>
        </p:sp>
        <p:sp>
          <p:nvSpPr>
            <p:cNvPr id="123215" name="Line 139"/>
            <p:cNvSpPr>
              <a:spLocks noChangeShapeType="1"/>
            </p:cNvSpPr>
            <p:nvPr/>
          </p:nvSpPr>
          <p:spPr bwMode="auto">
            <a:xfrm flipH="1">
              <a:off x="3453" y="2173"/>
              <a:ext cx="97" cy="1"/>
            </a:xfrm>
            <a:prstGeom prst="line">
              <a:avLst/>
            </a:prstGeom>
            <a:noFill/>
            <a:ln w="0">
              <a:solidFill>
                <a:srgbClr val="000000"/>
              </a:solidFill>
              <a:round/>
              <a:headEnd/>
              <a:tailEnd/>
            </a:ln>
          </p:spPr>
          <p:txBody>
            <a:bodyPr/>
            <a:lstStyle/>
            <a:p>
              <a:endParaRPr lang="en-US"/>
            </a:p>
          </p:txBody>
        </p:sp>
        <p:sp>
          <p:nvSpPr>
            <p:cNvPr id="123216" name="Line 140"/>
            <p:cNvSpPr>
              <a:spLocks noChangeShapeType="1"/>
            </p:cNvSpPr>
            <p:nvPr/>
          </p:nvSpPr>
          <p:spPr bwMode="auto">
            <a:xfrm flipH="1">
              <a:off x="3285" y="2173"/>
              <a:ext cx="96" cy="1"/>
            </a:xfrm>
            <a:prstGeom prst="line">
              <a:avLst/>
            </a:prstGeom>
            <a:noFill/>
            <a:ln w="0">
              <a:solidFill>
                <a:srgbClr val="000000"/>
              </a:solidFill>
              <a:round/>
              <a:headEnd/>
              <a:tailEnd/>
            </a:ln>
          </p:spPr>
          <p:txBody>
            <a:bodyPr/>
            <a:lstStyle/>
            <a:p>
              <a:endParaRPr lang="en-US"/>
            </a:p>
          </p:txBody>
        </p:sp>
        <p:sp>
          <p:nvSpPr>
            <p:cNvPr id="123217" name="Line 141"/>
            <p:cNvSpPr>
              <a:spLocks noChangeShapeType="1"/>
            </p:cNvSpPr>
            <p:nvPr/>
          </p:nvSpPr>
          <p:spPr bwMode="auto">
            <a:xfrm flipH="1">
              <a:off x="3117" y="2173"/>
              <a:ext cx="96" cy="1"/>
            </a:xfrm>
            <a:prstGeom prst="line">
              <a:avLst/>
            </a:prstGeom>
            <a:noFill/>
            <a:ln w="0">
              <a:solidFill>
                <a:srgbClr val="000000"/>
              </a:solidFill>
              <a:round/>
              <a:headEnd/>
              <a:tailEnd/>
            </a:ln>
          </p:spPr>
          <p:txBody>
            <a:bodyPr/>
            <a:lstStyle/>
            <a:p>
              <a:endParaRPr lang="en-US"/>
            </a:p>
          </p:txBody>
        </p:sp>
        <p:sp>
          <p:nvSpPr>
            <p:cNvPr id="123218" name="Line 142"/>
            <p:cNvSpPr>
              <a:spLocks noChangeShapeType="1"/>
            </p:cNvSpPr>
            <p:nvPr/>
          </p:nvSpPr>
          <p:spPr bwMode="auto">
            <a:xfrm flipH="1">
              <a:off x="2949" y="2173"/>
              <a:ext cx="96" cy="1"/>
            </a:xfrm>
            <a:prstGeom prst="line">
              <a:avLst/>
            </a:prstGeom>
            <a:noFill/>
            <a:ln w="0">
              <a:solidFill>
                <a:srgbClr val="000000"/>
              </a:solidFill>
              <a:round/>
              <a:headEnd/>
              <a:tailEnd/>
            </a:ln>
          </p:spPr>
          <p:txBody>
            <a:bodyPr/>
            <a:lstStyle/>
            <a:p>
              <a:endParaRPr lang="en-US"/>
            </a:p>
          </p:txBody>
        </p:sp>
        <p:sp>
          <p:nvSpPr>
            <p:cNvPr id="123219" name="Line 143"/>
            <p:cNvSpPr>
              <a:spLocks noChangeShapeType="1"/>
            </p:cNvSpPr>
            <p:nvPr/>
          </p:nvSpPr>
          <p:spPr bwMode="auto">
            <a:xfrm flipH="1">
              <a:off x="2781" y="2173"/>
              <a:ext cx="96" cy="1"/>
            </a:xfrm>
            <a:prstGeom prst="line">
              <a:avLst/>
            </a:prstGeom>
            <a:noFill/>
            <a:ln w="0">
              <a:solidFill>
                <a:srgbClr val="000000"/>
              </a:solidFill>
              <a:round/>
              <a:headEnd/>
              <a:tailEnd/>
            </a:ln>
          </p:spPr>
          <p:txBody>
            <a:bodyPr/>
            <a:lstStyle/>
            <a:p>
              <a:endParaRPr lang="en-US"/>
            </a:p>
          </p:txBody>
        </p:sp>
        <p:sp>
          <p:nvSpPr>
            <p:cNvPr id="123220" name="Line 144"/>
            <p:cNvSpPr>
              <a:spLocks noChangeShapeType="1"/>
            </p:cNvSpPr>
            <p:nvPr/>
          </p:nvSpPr>
          <p:spPr bwMode="auto">
            <a:xfrm flipH="1">
              <a:off x="2612" y="2173"/>
              <a:ext cx="97" cy="1"/>
            </a:xfrm>
            <a:prstGeom prst="line">
              <a:avLst/>
            </a:prstGeom>
            <a:noFill/>
            <a:ln w="0">
              <a:solidFill>
                <a:srgbClr val="000000"/>
              </a:solidFill>
              <a:round/>
              <a:headEnd/>
              <a:tailEnd/>
            </a:ln>
          </p:spPr>
          <p:txBody>
            <a:bodyPr/>
            <a:lstStyle/>
            <a:p>
              <a:endParaRPr lang="en-US"/>
            </a:p>
          </p:txBody>
        </p:sp>
        <p:sp>
          <p:nvSpPr>
            <p:cNvPr id="123221" name="Line 145"/>
            <p:cNvSpPr>
              <a:spLocks noChangeShapeType="1"/>
            </p:cNvSpPr>
            <p:nvPr/>
          </p:nvSpPr>
          <p:spPr bwMode="auto">
            <a:xfrm flipH="1">
              <a:off x="2456" y="2173"/>
              <a:ext cx="84" cy="1"/>
            </a:xfrm>
            <a:prstGeom prst="line">
              <a:avLst/>
            </a:prstGeom>
            <a:noFill/>
            <a:ln w="0">
              <a:solidFill>
                <a:srgbClr val="000000"/>
              </a:solidFill>
              <a:round/>
              <a:headEnd/>
              <a:tailEnd/>
            </a:ln>
          </p:spPr>
          <p:txBody>
            <a:bodyPr/>
            <a:lstStyle/>
            <a:p>
              <a:endParaRPr lang="en-US"/>
            </a:p>
          </p:txBody>
        </p:sp>
        <p:sp>
          <p:nvSpPr>
            <p:cNvPr id="123222" name="Line 146"/>
            <p:cNvSpPr>
              <a:spLocks noChangeShapeType="1"/>
            </p:cNvSpPr>
            <p:nvPr/>
          </p:nvSpPr>
          <p:spPr bwMode="auto">
            <a:xfrm flipH="1">
              <a:off x="2288" y="2173"/>
              <a:ext cx="84" cy="1"/>
            </a:xfrm>
            <a:prstGeom prst="line">
              <a:avLst/>
            </a:prstGeom>
            <a:noFill/>
            <a:ln w="0">
              <a:solidFill>
                <a:srgbClr val="000000"/>
              </a:solidFill>
              <a:round/>
              <a:headEnd/>
              <a:tailEnd/>
            </a:ln>
          </p:spPr>
          <p:txBody>
            <a:bodyPr/>
            <a:lstStyle/>
            <a:p>
              <a:endParaRPr lang="en-US"/>
            </a:p>
          </p:txBody>
        </p:sp>
        <p:sp>
          <p:nvSpPr>
            <p:cNvPr id="123223" name="Line 147"/>
            <p:cNvSpPr>
              <a:spLocks noChangeShapeType="1"/>
            </p:cNvSpPr>
            <p:nvPr/>
          </p:nvSpPr>
          <p:spPr bwMode="auto">
            <a:xfrm flipH="1">
              <a:off x="2120" y="2173"/>
              <a:ext cx="84" cy="1"/>
            </a:xfrm>
            <a:prstGeom prst="line">
              <a:avLst/>
            </a:prstGeom>
            <a:noFill/>
            <a:ln w="0">
              <a:solidFill>
                <a:srgbClr val="000000"/>
              </a:solidFill>
              <a:round/>
              <a:headEnd/>
              <a:tailEnd/>
            </a:ln>
          </p:spPr>
          <p:txBody>
            <a:bodyPr/>
            <a:lstStyle/>
            <a:p>
              <a:endParaRPr lang="en-US"/>
            </a:p>
          </p:txBody>
        </p:sp>
        <p:sp>
          <p:nvSpPr>
            <p:cNvPr id="123224" name="Rectangle 148"/>
            <p:cNvSpPr>
              <a:spLocks noChangeArrowheads="1"/>
            </p:cNvSpPr>
            <p:nvPr/>
          </p:nvSpPr>
          <p:spPr bwMode="auto">
            <a:xfrm>
              <a:off x="2036" y="2173"/>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25" name="Rectangle 149"/>
            <p:cNvSpPr>
              <a:spLocks noChangeArrowheads="1"/>
            </p:cNvSpPr>
            <p:nvPr/>
          </p:nvSpPr>
          <p:spPr bwMode="auto">
            <a:xfrm>
              <a:off x="2000" y="2173"/>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26" name="Rectangle 150"/>
            <p:cNvSpPr>
              <a:spLocks noChangeArrowheads="1"/>
            </p:cNvSpPr>
            <p:nvPr/>
          </p:nvSpPr>
          <p:spPr bwMode="auto">
            <a:xfrm>
              <a:off x="2000" y="2173"/>
              <a:ext cx="3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27" name="Freeform 151"/>
            <p:cNvSpPr>
              <a:spLocks/>
            </p:cNvSpPr>
            <p:nvPr/>
          </p:nvSpPr>
          <p:spPr bwMode="auto">
            <a:xfrm>
              <a:off x="3958" y="1812"/>
              <a:ext cx="108" cy="73"/>
            </a:xfrm>
            <a:custGeom>
              <a:avLst/>
              <a:gdLst>
                <a:gd name="T0" fmla="*/ 0 w 108"/>
                <a:gd name="T1" fmla="*/ 36 h 73"/>
                <a:gd name="T2" fmla="*/ 0 w 108"/>
                <a:gd name="T3" fmla="*/ 0 h 73"/>
                <a:gd name="T4" fmla="*/ 0 w 108"/>
                <a:gd name="T5" fmla="*/ 0 h 73"/>
                <a:gd name="T6" fmla="*/ 0 w 108"/>
                <a:gd name="T7" fmla="*/ 0 h 73"/>
                <a:gd name="T8" fmla="*/ 108 w 108"/>
                <a:gd name="T9" fmla="*/ 36 h 73"/>
                <a:gd name="T10" fmla="*/ 108 w 108"/>
                <a:gd name="T11" fmla="*/ 48 h 73"/>
                <a:gd name="T12" fmla="*/ 108 w 108"/>
                <a:gd name="T13" fmla="*/ 48 h 73"/>
                <a:gd name="T14" fmla="*/ 0 w 108"/>
                <a:gd name="T15" fmla="*/ 73 h 73"/>
                <a:gd name="T16" fmla="*/ 0 w 108"/>
                <a:gd name="T17" fmla="*/ 73 h 73"/>
                <a:gd name="T18" fmla="*/ 0 w 108"/>
                <a:gd name="T19" fmla="*/ 60 h 73"/>
                <a:gd name="T20" fmla="*/ 0 w 108"/>
                <a:gd name="T21" fmla="*/ 60 h 73"/>
                <a:gd name="T22" fmla="*/ 108 w 108"/>
                <a:gd name="T23" fmla="*/ 36 h 73"/>
                <a:gd name="T24" fmla="*/ 108 w 108"/>
                <a:gd name="T25" fmla="*/ 48 h 73"/>
                <a:gd name="T26" fmla="*/ 108 w 108"/>
                <a:gd name="T27" fmla="*/ 48 h 73"/>
                <a:gd name="T28" fmla="*/ 0 w 108"/>
                <a:gd name="T29" fmla="*/ 12 h 73"/>
                <a:gd name="T30" fmla="*/ 0 w 108"/>
                <a:gd name="T31" fmla="*/ 0 h 73"/>
                <a:gd name="T32" fmla="*/ 12 w 108"/>
                <a:gd name="T33" fmla="*/ 0 h 73"/>
                <a:gd name="T34" fmla="*/ 12 w 108"/>
                <a:gd name="T35" fmla="*/ 36 h 73"/>
                <a:gd name="T36" fmla="*/ 0 w 108"/>
                <a:gd name="T37" fmla="*/ 36 h 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73"/>
                <a:gd name="T59" fmla="*/ 108 w 108"/>
                <a:gd name="T60" fmla="*/ 73 h 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73">
                  <a:moveTo>
                    <a:pt x="0" y="36"/>
                  </a:moveTo>
                  <a:lnTo>
                    <a:pt x="0" y="0"/>
                  </a:lnTo>
                  <a:lnTo>
                    <a:pt x="108" y="36"/>
                  </a:lnTo>
                  <a:lnTo>
                    <a:pt x="108" y="48"/>
                  </a:lnTo>
                  <a:lnTo>
                    <a:pt x="0" y="73"/>
                  </a:lnTo>
                  <a:lnTo>
                    <a:pt x="0" y="60"/>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228" name="Freeform 152"/>
            <p:cNvSpPr>
              <a:spLocks/>
            </p:cNvSpPr>
            <p:nvPr/>
          </p:nvSpPr>
          <p:spPr bwMode="auto">
            <a:xfrm>
              <a:off x="3958" y="1848"/>
              <a:ext cx="12" cy="24"/>
            </a:xfrm>
            <a:custGeom>
              <a:avLst/>
              <a:gdLst>
                <a:gd name="T0" fmla="*/ 0 w 12"/>
                <a:gd name="T1" fmla="*/ 24 h 24"/>
                <a:gd name="T2" fmla="*/ 0 w 12"/>
                <a:gd name="T3" fmla="*/ 0 h 24"/>
                <a:gd name="T4" fmla="*/ 12 w 12"/>
                <a:gd name="T5" fmla="*/ 0 h 24"/>
                <a:gd name="T6" fmla="*/ 12 w 12"/>
                <a:gd name="T7" fmla="*/ 0 h 24"/>
                <a:gd name="T8" fmla="*/ 12 w 12"/>
                <a:gd name="T9" fmla="*/ 0 h 24"/>
                <a:gd name="T10" fmla="*/ 12 w 12"/>
                <a:gd name="T11" fmla="*/ 24 h 24"/>
                <a:gd name="T12" fmla="*/ 0 w 12"/>
                <a:gd name="T13" fmla="*/ 24 h 24"/>
                <a:gd name="T14" fmla="*/ 0 60000 65536"/>
                <a:gd name="T15" fmla="*/ 0 60000 65536"/>
                <a:gd name="T16" fmla="*/ 0 60000 65536"/>
                <a:gd name="T17" fmla="*/ 0 60000 65536"/>
                <a:gd name="T18" fmla="*/ 0 60000 65536"/>
                <a:gd name="T19" fmla="*/ 0 60000 65536"/>
                <a:gd name="T20" fmla="*/ 0 60000 65536"/>
                <a:gd name="T21" fmla="*/ 0 w 12"/>
                <a:gd name="T22" fmla="*/ 0 h 24"/>
                <a:gd name="T23" fmla="*/ 12 w 1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4">
                  <a:moveTo>
                    <a:pt x="0" y="24"/>
                  </a:move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229" name="Freeform 153"/>
            <p:cNvSpPr>
              <a:spLocks/>
            </p:cNvSpPr>
            <p:nvPr/>
          </p:nvSpPr>
          <p:spPr bwMode="auto">
            <a:xfrm>
              <a:off x="3958" y="1812"/>
              <a:ext cx="108" cy="60"/>
            </a:xfrm>
            <a:custGeom>
              <a:avLst/>
              <a:gdLst>
                <a:gd name="T0" fmla="*/ 0 w 108"/>
                <a:gd name="T1" fmla="*/ 36 h 60"/>
                <a:gd name="T2" fmla="*/ 0 w 108"/>
                <a:gd name="T3" fmla="*/ 0 h 60"/>
                <a:gd name="T4" fmla="*/ 108 w 108"/>
                <a:gd name="T5" fmla="*/ 36 h 60"/>
                <a:gd name="T6" fmla="*/ 0 w 108"/>
                <a:gd name="T7" fmla="*/ 60 h 60"/>
                <a:gd name="T8" fmla="*/ 0 w 108"/>
                <a:gd name="T9" fmla="*/ 36 h 60"/>
                <a:gd name="T10" fmla="*/ 0 60000 65536"/>
                <a:gd name="T11" fmla="*/ 0 60000 65536"/>
                <a:gd name="T12" fmla="*/ 0 60000 65536"/>
                <a:gd name="T13" fmla="*/ 0 60000 65536"/>
                <a:gd name="T14" fmla="*/ 0 60000 65536"/>
                <a:gd name="T15" fmla="*/ 0 w 108"/>
                <a:gd name="T16" fmla="*/ 0 h 60"/>
                <a:gd name="T17" fmla="*/ 108 w 108"/>
                <a:gd name="T18" fmla="*/ 60 h 60"/>
              </a:gdLst>
              <a:ahLst/>
              <a:cxnLst>
                <a:cxn ang="T10">
                  <a:pos x="T0" y="T1"/>
                </a:cxn>
                <a:cxn ang="T11">
                  <a:pos x="T2" y="T3"/>
                </a:cxn>
                <a:cxn ang="T12">
                  <a:pos x="T4" y="T5"/>
                </a:cxn>
                <a:cxn ang="T13">
                  <a:pos x="T6" y="T7"/>
                </a:cxn>
                <a:cxn ang="T14">
                  <a:pos x="T8" y="T9"/>
                </a:cxn>
              </a:cxnLst>
              <a:rect l="T15" t="T16" r="T17" b="T18"/>
              <a:pathLst>
                <a:path w="108" h="60">
                  <a:moveTo>
                    <a:pt x="0" y="36"/>
                  </a:moveTo>
                  <a:lnTo>
                    <a:pt x="0" y="0"/>
                  </a:lnTo>
                  <a:lnTo>
                    <a:pt x="108" y="36"/>
                  </a:lnTo>
                  <a:lnTo>
                    <a:pt x="0" y="6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230" name="Rectangle 154"/>
            <p:cNvSpPr>
              <a:spLocks noChangeArrowheads="1"/>
            </p:cNvSpPr>
            <p:nvPr/>
          </p:nvSpPr>
          <p:spPr bwMode="auto">
            <a:xfrm>
              <a:off x="1856" y="1848"/>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31" name="Rectangle 155"/>
            <p:cNvSpPr>
              <a:spLocks noChangeArrowheads="1"/>
            </p:cNvSpPr>
            <p:nvPr/>
          </p:nvSpPr>
          <p:spPr bwMode="auto">
            <a:xfrm>
              <a:off x="3946" y="1848"/>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32" name="Rectangle 156"/>
            <p:cNvSpPr>
              <a:spLocks noChangeArrowheads="1"/>
            </p:cNvSpPr>
            <p:nvPr/>
          </p:nvSpPr>
          <p:spPr bwMode="auto">
            <a:xfrm>
              <a:off x="1856" y="1848"/>
              <a:ext cx="209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33" name="Rectangle 157"/>
            <p:cNvSpPr>
              <a:spLocks noChangeArrowheads="1"/>
            </p:cNvSpPr>
            <p:nvPr/>
          </p:nvSpPr>
          <p:spPr bwMode="auto">
            <a:xfrm>
              <a:off x="1868" y="1945"/>
              <a:ext cx="13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34" name="Freeform 158"/>
            <p:cNvSpPr>
              <a:spLocks/>
            </p:cNvSpPr>
            <p:nvPr/>
          </p:nvSpPr>
          <p:spPr bwMode="auto">
            <a:xfrm>
              <a:off x="1832" y="1945"/>
              <a:ext cx="156" cy="48"/>
            </a:xfrm>
            <a:custGeom>
              <a:avLst/>
              <a:gdLst>
                <a:gd name="T0" fmla="*/ 156 w 156"/>
                <a:gd name="T1" fmla="*/ 48 h 48"/>
                <a:gd name="T2" fmla="*/ 156 w 156"/>
                <a:gd name="T3" fmla="*/ 36 h 48"/>
                <a:gd name="T4" fmla="*/ 36 w 156"/>
                <a:gd name="T5" fmla="*/ 0 h 48"/>
                <a:gd name="T6" fmla="*/ 36 w 156"/>
                <a:gd name="T7" fmla="*/ 0 h 48"/>
                <a:gd name="T8" fmla="*/ 0 w 156"/>
                <a:gd name="T9" fmla="*/ 12 h 48"/>
                <a:gd name="T10" fmla="*/ 36 w 156"/>
                <a:gd name="T11" fmla="*/ 12 h 48"/>
                <a:gd name="T12" fmla="*/ 156 w 156"/>
                <a:gd name="T13" fmla="*/ 48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156" y="48"/>
                  </a:moveTo>
                  <a:lnTo>
                    <a:pt x="156" y="36"/>
                  </a:lnTo>
                  <a:lnTo>
                    <a:pt x="36" y="0"/>
                  </a:lnTo>
                  <a:lnTo>
                    <a:pt x="0" y="12"/>
                  </a:lnTo>
                  <a:lnTo>
                    <a:pt x="36" y="12"/>
                  </a:lnTo>
                  <a:lnTo>
                    <a:pt x="156"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235" name="Freeform 159"/>
            <p:cNvSpPr>
              <a:spLocks/>
            </p:cNvSpPr>
            <p:nvPr/>
          </p:nvSpPr>
          <p:spPr bwMode="auto">
            <a:xfrm>
              <a:off x="1868" y="1909"/>
              <a:ext cx="120" cy="48"/>
            </a:xfrm>
            <a:custGeom>
              <a:avLst/>
              <a:gdLst>
                <a:gd name="T0" fmla="*/ 0 w 120"/>
                <a:gd name="T1" fmla="*/ 36 h 48"/>
                <a:gd name="T2" fmla="*/ 0 w 120"/>
                <a:gd name="T3" fmla="*/ 48 h 48"/>
                <a:gd name="T4" fmla="*/ 120 w 120"/>
                <a:gd name="T5" fmla="*/ 12 h 48"/>
                <a:gd name="T6" fmla="*/ 120 w 120"/>
                <a:gd name="T7" fmla="*/ 0 h 48"/>
                <a:gd name="T8" fmla="*/ 0 w 120"/>
                <a:gd name="T9" fmla="*/ 36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0" y="36"/>
                  </a:moveTo>
                  <a:lnTo>
                    <a:pt x="0" y="48"/>
                  </a:lnTo>
                  <a:lnTo>
                    <a:pt x="120" y="12"/>
                  </a:lnTo>
                  <a:lnTo>
                    <a:pt x="12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236" name="Rectangle 160"/>
            <p:cNvSpPr>
              <a:spLocks noChangeArrowheads="1"/>
            </p:cNvSpPr>
            <p:nvPr/>
          </p:nvSpPr>
          <p:spPr bwMode="auto">
            <a:xfrm>
              <a:off x="4090" y="195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37" name="Rectangle 161"/>
            <p:cNvSpPr>
              <a:spLocks noChangeArrowheads="1"/>
            </p:cNvSpPr>
            <p:nvPr/>
          </p:nvSpPr>
          <p:spPr bwMode="auto">
            <a:xfrm>
              <a:off x="4042" y="195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38" name="Rectangle 162"/>
            <p:cNvSpPr>
              <a:spLocks noChangeArrowheads="1"/>
            </p:cNvSpPr>
            <p:nvPr/>
          </p:nvSpPr>
          <p:spPr bwMode="auto">
            <a:xfrm>
              <a:off x="4042" y="1957"/>
              <a:ext cx="4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39" name="Line 163"/>
            <p:cNvSpPr>
              <a:spLocks noChangeShapeType="1"/>
            </p:cNvSpPr>
            <p:nvPr/>
          </p:nvSpPr>
          <p:spPr bwMode="auto">
            <a:xfrm flipH="1">
              <a:off x="3874" y="1957"/>
              <a:ext cx="84" cy="1"/>
            </a:xfrm>
            <a:prstGeom prst="line">
              <a:avLst/>
            </a:prstGeom>
            <a:noFill/>
            <a:ln w="0">
              <a:solidFill>
                <a:srgbClr val="000000"/>
              </a:solidFill>
              <a:round/>
              <a:headEnd/>
              <a:tailEnd/>
            </a:ln>
          </p:spPr>
          <p:txBody>
            <a:bodyPr/>
            <a:lstStyle/>
            <a:p>
              <a:endParaRPr lang="en-US"/>
            </a:p>
          </p:txBody>
        </p:sp>
        <p:sp>
          <p:nvSpPr>
            <p:cNvPr id="123240" name="Line 164"/>
            <p:cNvSpPr>
              <a:spLocks noChangeShapeType="1"/>
            </p:cNvSpPr>
            <p:nvPr/>
          </p:nvSpPr>
          <p:spPr bwMode="auto">
            <a:xfrm flipH="1">
              <a:off x="3694" y="1957"/>
              <a:ext cx="96" cy="1"/>
            </a:xfrm>
            <a:prstGeom prst="line">
              <a:avLst/>
            </a:prstGeom>
            <a:noFill/>
            <a:ln w="0">
              <a:solidFill>
                <a:srgbClr val="000000"/>
              </a:solidFill>
              <a:round/>
              <a:headEnd/>
              <a:tailEnd/>
            </a:ln>
          </p:spPr>
          <p:txBody>
            <a:bodyPr/>
            <a:lstStyle/>
            <a:p>
              <a:endParaRPr lang="en-US"/>
            </a:p>
          </p:txBody>
        </p:sp>
        <p:sp>
          <p:nvSpPr>
            <p:cNvPr id="123241" name="Line 165"/>
            <p:cNvSpPr>
              <a:spLocks noChangeShapeType="1"/>
            </p:cNvSpPr>
            <p:nvPr/>
          </p:nvSpPr>
          <p:spPr bwMode="auto">
            <a:xfrm flipH="1">
              <a:off x="3526" y="1957"/>
              <a:ext cx="84" cy="1"/>
            </a:xfrm>
            <a:prstGeom prst="line">
              <a:avLst/>
            </a:prstGeom>
            <a:noFill/>
            <a:ln w="0">
              <a:solidFill>
                <a:srgbClr val="000000"/>
              </a:solidFill>
              <a:round/>
              <a:headEnd/>
              <a:tailEnd/>
            </a:ln>
          </p:spPr>
          <p:txBody>
            <a:bodyPr/>
            <a:lstStyle/>
            <a:p>
              <a:endParaRPr lang="en-US"/>
            </a:p>
          </p:txBody>
        </p:sp>
        <p:sp>
          <p:nvSpPr>
            <p:cNvPr id="123242" name="Line 166"/>
            <p:cNvSpPr>
              <a:spLocks noChangeShapeType="1"/>
            </p:cNvSpPr>
            <p:nvPr/>
          </p:nvSpPr>
          <p:spPr bwMode="auto">
            <a:xfrm flipH="1">
              <a:off x="3345" y="1957"/>
              <a:ext cx="96" cy="1"/>
            </a:xfrm>
            <a:prstGeom prst="line">
              <a:avLst/>
            </a:prstGeom>
            <a:noFill/>
            <a:ln w="0">
              <a:solidFill>
                <a:srgbClr val="000000"/>
              </a:solidFill>
              <a:round/>
              <a:headEnd/>
              <a:tailEnd/>
            </a:ln>
          </p:spPr>
          <p:txBody>
            <a:bodyPr/>
            <a:lstStyle/>
            <a:p>
              <a:endParaRPr lang="en-US"/>
            </a:p>
          </p:txBody>
        </p:sp>
        <p:sp>
          <p:nvSpPr>
            <p:cNvPr id="123243" name="Line 167"/>
            <p:cNvSpPr>
              <a:spLocks noChangeShapeType="1"/>
            </p:cNvSpPr>
            <p:nvPr/>
          </p:nvSpPr>
          <p:spPr bwMode="auto">
            <a:xfrm flipH="1">
              <a:off x="3165" y="1957"/>
              <a:ext cx="96" cy="1"/>
            </a:xfrm>
            <a:prstGeom prst="line">
              <a:avLst/>
            </a:prstGeom>
            <a:noFill/>
            <a:ln w="0">
              <a:solidFill>
                <a:srgbClr val="000000"/>
              </a:solidFill>
              <a:round/>
              <a:headEnd/>
              <a:tailEnd/>
            </a:ln>
          </p:spPr>
          <p:txBody>
            <a:bodyPr/>
            <a:lstStyle/>
            <a:p>
              <a:endParaRPr lang="en-US"/>
            </a:p>
          </p:txBody>
        </p:sp>
        <p:sp>
          <p:nvSpPr>
            <p:cNvPr id="123244" name="Line 168"/>
            <p:cNvSpPr>
              <a:spLocks noChangeShapeType="1"/>
            </p:cNvSpPr>
            <p:nvPr/>
          </p:nvSpPr>
          <p:spPr bwMode="auto">
            <a:xfrm flipH="1">
              <a:off x="2997" y="1957"/>
              <a:ext cx="96" cy="1"/>
            </a:xfrm>
            <a:prstGeom prst="line">
              <a:avLst/>
            </a:prstGeom>
            <a:noFill/>
            <a:ln w="0">
              <a:solidFill>
                <a:srgbClr val="000000"/>
              </a:solidFill>
              <a:round/>
              <a:headEnd/>
              <a:tailEnd/>
            </a:ln>
          </p:spPr>
          <p:txBody>
            <a:bodyPr/>
            <a:lstStyle/>
            <a:p>
              <a:endParaRPr lang="en-US"/>
            </a:p>
          </p:txBody>
        </p:sp>
        <p:sp>
          <p:nvSpPr>
            <p:cNvPr id="123245" name="Line 169"/>
            <p:cNvSpPr>
              <a:spLocks noChangeShapeType="1"/>
            </p:cNvSpPr>
            <p:nvPr/>
          </p:nvSpPr>
          <p:spPr bwMode="auto">
            <a:xfrm flipH="1">
              <a:off x="2817" y="1957"/>
              <a:ext cx="96" cy="1"/>
            </a:xfrm>
            <a:prstGeom prst="line">
              <a:avLst/>
            </a:prstGeom>
            <a:noFill/>
            <a:ln w="0">
              <a:solidFill>
                <a:srgbClr val="000000"/>
              </a:solidFill>
              <a:round/>
              <a:headEnd/>
              <a:tailEnd/>
            </a:ln>
          </p:spPr>
          <p:txBody>
            <a:bodyPr/>
            <a:lstStyle/>
            <a:p>
              <a:endParaRPr lang="en-US"/>
            </a:p>
          </p:txBody>
        </p:sp>
        <p:sp>
          <p:nvSpPr>
            <p:cNvPr id="123246" name="Line 170"/>
            <p:cNvSpPr>
              <a:spLocks noChangeShapeType="1"/>
            </p:cNvSpPr>
            <p:nvPr/>
          </p:nvSpPr>
          <p:spPr bwMode="auto">
            <a:xfrm flipH="1">
              <a:off x="2649" y="1957"/>
              <a:ext cx="96" cy="1"/>
            </a:xfrm>
            <a:prstGeom prst="line">
              <a:avLst/>
            </a:prstGeom>
            <a:noFill/>
            <a:ln w="0">
              <a:solidFill>
                <a:srgbClr val="000000"/>
              </a:solidFill>
              <a:round/>
              <a:headEnd/>
              <a:tailEnd/>
            </a:ln>
          </p:spPr>
          <p:txBody>
            <a:bodyPr/>
            <a:lstStyle/>
            <a:p>
              <a:endParaRPr lang="en-US"/>
            </a:p>
          </p:txBody>
        </p:sp>
        <p:sp>
          <p:nvSpPr>
            <p:cNvPr id="123247" name="Line 171"/>
            <p:cNvSpPr>
              <a:spLocks noChangeShapeType="1"/>
            </p:cNvSpPr>
            <p:nvPr/>
          </p:nvSpPr>
          <p:spPr bwMode="auto">
            <a:xfrm flipH="1">
              <a:off x="2468" y="1957"/>
              <a:ext cx="96" cy="1"/>
            </a:xfrm>
            <a:prstGeom prst="line">
              <a:avLst/>
            </a:prstGeom>
            <a:noFill/>
            <a:ln w="0">
              <a:solidFill>
                <a:srgbClr val="000000"/>
              </a:solidFill>
              <a:round/>
              <a:headEnd/>
              <a:tailEnd/>
            </a:ln>
          </p:spPr>
          <p:txBody>
            <a:bodyPr/>
            <a:lstStyle/>
            <a:p>
              <a:endParaRPr lang="en-US"/>
            </a:p>
          </p:txBody>
        </p:sp>
        <p:sp>
          <p:nvSpPr>
            <p:cNvPr id="123248" name="Line 172"/>
            <p:cNvSpPr>
              <a:spLocks noChangeShapeType="1"/>
            </p:cNvSpPr>
            <p:nvPr/>
          </p:nvSpPr>
          <p:spPr bwMode="auto">
            <a:xfrm flipH="1">
              <a:off x="2300" y="1957"/>
              <a:ext cx="84" cy="1"/>
            </a:xfrm>
            <a:prstGeom prst="line">
              <a:avLst/>
            </a:prstGeom>
            <a:noFill/>
            <a:ln w="0">
              <a:solidFill>
                <a:srgbClr val="000000"/>
              </a:solidFill>
              <a:round/>
              <a:headEnd/>
              <a:tailEnd/>
            </a:ln>
          </p:spPr>
          <p:txBody>
            <a:bodyPr/>
            <a:lstStyle/>
            <a:p>
              <a:endParaRPr lang="en-US"/>
            </a:p>
          </p:txBody>
        </p:sp>
        <p:sp>
          <p:nvSpPr>
            <p:cNvPr id="123249" name="Line 173"/>
            <p:cNvSpPr>
              <a:spLocks noChangeShapeType="1"/>
            </p:cNvSpPr>
            <p:nvPr/>
          </p:nvSpPr>
          <p:spPr bwMode="auto">
            <a:xfrm flipH="1">
              <a:off x="2120" y="1957"/>
              <a:ext cx="96" cy="1"/>
            </a:xfrm>
            <a:prstGeom prst="line">
              <a:avLst/>
            </a:prstGeom>
            <a:noFill/>
            <a:ln w="0">
              <a:solidFill>
                <a:srgbClr val="000000"/>
              </a:solidFill>
              <a:round/>
              <a:headEnd/>
              <a:tailEnd/>
            </a:ln>
          </p:spPr>
          <p:txBody>
            <a:bodyPr/>
            <a:lstStyle/>
            <a:p>
              <a:endParaRPr lang="en-US"/>
            </a:p>
          </p:txBody>
        </p:sp>
        <p:sp>
          <p:nvSpPr>
            <p:cNvPr id="123250" name="Rectangle 174"/>
            <p:cNvSpPr>
              <a:spLocks noChangeArrowheads="1"/>
            </p:cNvSpPr>
            <p:nvPr/>
          </p:nvSpPr>
          <p:spPr bwMode="auto">
            <a:xfrm>
              <a:off x="2036" y="195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51" name="Rectangle 175"/>
            <p:cNvSpPr>
              <a:spLocks noChangeArrowheads="1"/>
            </p:cNvSpPr>
            <p:nvPr/>
          </p:nvSpPr>
          <p:spPr bwMode="auto">
            <a:xfrm>
              <a:off x="2000" y="195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52" name="Rectangle 176"/>
            <p:cNvSpPr>
              <a:spLocks noChangeArrowheads="1"/>
            </p:cNvSpPr>
            <p:nvPr/>
          </p:nvSpPr>
          <p:spPr bwMode="auto">
            <a:xfrm>
              <a:off x="2000" y="1957"/>
              <a:ext cx="3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53" name="Rectangle 177"/>
            <p:cNvSpPr>
              <a:spLocks noChangeArrowheads="1"/>
            </p:cNvSpPr>
            <p:nvPr/>
          </p:nvSpPr>
          <p:spPr bwMode="auto">
            <a:xfrm>
              <a:off x="4090" y="1812"/>
              <a:ext cx="228" cy="18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3254" name="Rectangle 178"/>
            <p:cNvSpPr>
              <a:spLocks noChangeArrowheads="1"/>
            </p:cNvSpPr>
            <p:nvPr/>
          </p:nvSpPr>
          <p:spPr bwMode="auto">
            <a:xfrm>
              <a:off x="4090" y="1812"/>
              <a:ext cx="24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55" name="Rectangle 179"/>
            <p:cNvSpPr>
              <a:spLocks noChangeArrowheads="1"/>
            </p:cNvSpPr>
            <p:nvPr/>
          </p:nvSpPr>
          <p:spPr bwMode="auto">
            <a:xfrm>
              <a:off x="4318" y="1812"/>
              <a:ext cx="12" cy="19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56" name="Rectangle 180"/>
            <p:cNvSpPr>
              <a:spLocks noChangeArrowheads="1"/>
            </p:cNvSpPr>
            <p:nvPr/>
          </p:nvSpPr>
          <p:spPr bwMode="auto">
            <a:xfrm>
              <a:off x="4090" y="1993"/>
              <a:ext cx="22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57" name="Rectangle 181"/>
            <p:cNvSpPr>
              <a:spLocks noChangeArrowheads="1"/>
            </p:cNvSpPr>
            <p:nvPr/>
          </p:nvSpPr>
          <p:spPr bwMode="auto">
            <a:xfrm>
              <a:off x="4090" y="1812"/>
              <a:ext cx="12" cy="18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58" name="Rectangle 182"/>
            <p:cNvSpPr>
              <a:spLocks noChangeArrowheads="1"/>
            </p:cNvSpPr>
            <p:nvPr/>
          </p:nvSpPr>
          <p:spPr bwMode="auto">
            <a:xfrm>
              <a:off x="4943" y="1885"/>
              <a:ext cx="298" cy="115"/>
            </a:xfrm>
            <a:prstGeom prst="rect">
              <a:avLst/>
            </a:prstGeom>
            <a:noFill/>
            <a:ln w="9525">
              <a:noFill/>
              <a:miter lim="800000"/>
              <a:headEnd/>
              <a:tailEnd/>
            </a:ln>
          </p:spPr>
          <p:txBody>
            <a:bodyPr wrap="none" lIns="0" tIns="0" rIns="0" bIns="0">
              <a:spAutoFit/>
            </a:bodyPr>
            <a:lstStyle/>
            <a:p>
              <a:r>
                <a:rPr lang="en-US" sz="1200" u="none">
                  <a:solidFill>
                    <a:srgbClr val="000000"/>
                  </a:solidFill>
                </a:rPr>
                <a:t>insert()</a:t>
              </a:r>
              <a:endParaRPr lang="en-US" b="1" u="none"/>
            </a:p>
          </p:txBody>
        </p:sp>
        <p:sp>
          <p:nvSpPr>
            <p:cNvPr id="123259" name="Freeform 183"/>
            <p:cNvSpPr>
              <a:spLocks/>
            </p:cNvSpPr>
            <p:nvPr/>
          </p:nvSpPr>
          <p:spPr bwMode="auto">
            <a:xfrm>
              <a:off x="5039" y="2029"/>
              <a:ext cx="108" cy="72"/>
            </a:xfrm>
            <a:custGeom>
              <a:avLst/>
              <a:gdLst>
                <a:gd name="T0" fmla="*/ 0 w 108"/>
                <a:gd name="T1" fmla="*/ 36 h 72"/>
                <a:gd name="T2" fmla="*/ 0 w 108"/>
                <a:gd name="T3" fmla="*/ 0 h 72"/>
                <a:gd name="T4" fmla="*/ 0 w 108"/>
                <a:gd name="T5" fmla="*/ 0 h 72"/>
                <a:gd name="T6" fmla="*/ 0 w 108"/>
                <a:gd name="T7" fmla="*/ 0 h 72"/>
                <a:gd name="T8" fmla="*/ 108 w 108"/>
                <a:gd name="T9" fmla="*/ 36 h 72"/>
                <a:gd name="T10" fmla="*/ 108 w 108"/>
                <a:gd name="T11" fmla="*/ 48 h 72"/>
                <a:gd name="T12" fmla="*/ 108 w 108"/>
                <a:gd name="T13" fmla="*/ 48 h 72"/>
                <a:gd name="T14" fmla="*/ 0 w 108"/>
                <a:gd name="T15" fmla="*/ 72 h 72"/>
                <a:gd name="T16" fmla="*/ 0 w 108"/>
                <a:gd name="T17" fmla="*/ 72 h 72"/>
                <a:gd name="T18" fmla="*/ 0 w 108"/>
                <a:gd name="T19" fmla="*/ 60 h 72"/>
                <a:gd name="T20" fmla="*/ 0 w 108"/>
                <a:gd name="T21" fmla="*/ 60 h 72"/>
                <a:gd name="T22" fmla="*/ 108 w 108"/>
                <a:gd name="T23" fmla="*/ 36 h 72"/>
                <a:gd name="T24" fmla="*/ 108 w 108"/>
                <a:gd name="T25" fmla="*/ 48 h 72"/>
                <a:gd name="T26" fmla="*/ 108 w 108"/>
                <a:gd name="T27" fmla="*/ 48 h 72"/>
                <a:gd name="T28" fmla="*/ 0 w 108"/>
                <a:gd name="T29" fmla="*/ 12 h 72"/>
                <a:gd name="T30" fmla="*/ 0 w 108"/>
                <a:gd name="T31" fmla="*/ 0 h 72"/>
                <a:gd name="T32" fmla="*/ 12 w 108"/>
                <a:gd name="T33" fmla="*/ 0 h 72"/>
                <a:gd name="T34" fmla="*/ 12 w 108"/>
                <a:gd name="T35" fmla="*/ 36 h 72"/>
                <a:gd name="T36" fmla="*/ 0 w 108"/>
                <a:gd name="T37" fmla="*/ 36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72"/>
                <a:gd name="T59" fmla="*/ 108 w 108"/>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72">
                  <a:moveTo>
                    <a:pt x="0" y="36"/>
                  </a:moveTo>
                  <a:lnTo>
                    <a:pt x="0" y="0"/>
                  </a:lnTo>
                  <a:lnTo>
                    <a:pt x="108" y="36"/>
                  </a:lnTo>
                  <a:lnTo>
                    <a:pt x="108" y="48"/>
                  </a:lnTo>
                  <a:lnTo>
                    <a:pt x="0" y="72"/>
                  </a:lnTo>
                  <a:lnTo>
                    <a:pt x="0" y="60"/>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260" name="Freeform 184"/>
            <p:cNvSpPr>
              <a:spLocks/>
            </p:cNvSpPr>
            <p:nvPr/>
          </p:nvSpPr>
          <p:spPr bwMode="auto">
            <a:xfrm>
              <a:off x="5039" y="2065"/>
              <a:ext cx="12" cy="24"/>
            </a:xfrm>
            <a:custGeom>
              <a:avLst/>
              <a:gdLst>
                <a:gd name="T0" fmla="*/ 0 w 12"/>
                <a:gd name="T1" fmla="*/ 24 h 24"/>
                <a:gd name="T2" fmla="*/ 0 w 12"/>
                <a:gd name="T3" fmla="*/ 0 h 24"/>
                <a:gd name="T4" fmla="*/ 12 w 12"/>
                <a:gd name="T5" fmla="*/ 0 h 24"/>
                <a:gd name="T6" fmla="*/ 12 w 12"/>
                <a:gd name="T7" fmla="*/ 0 h 24"/>
                <a:gd name="T8" fmla="*/ 12 w 12"/>
                <a:gd name="T9" fmla="*/ 0 h 24"/>
                <a:gd name="T10" fmla="*/ 12 w 12"/>
                <a:gd name="T11" fmla="*/ 24 h 24"/>
                <a:gd name="T12" fmla="*/ 0 w 12"/>
                <a:gd name="T13" fmla="*/ 24 h 24"/>
                <a:gd name="T14" fmla="*/ 0 60000 65536"/>
                <a:gd name="T15" fmla="*/ 0 60000 65536"/>
                <a:gd name="T16" fmla="*/ 0 60000 65536"/>
                <a:gd name="T17" fmla="*/ 0 60000 65536"/>
                <a:gd name="T18" fmla="*/ 0 60000 65536"/>
                <a:gd name="T19" fmla="*/ 0 60000 65536"/>
                <a:gd name="T20" fmla="*/ 0 60000 65536"/>
                <a:gd name="T21" fmla="*/ 0 w 12"/>
                <a:gd name="T22" fmla="*/ 0 h 24"/>
                <a:gd name="T23" fmla="*/ 12 w 1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4">
                  <a:moveTo>
                    <a:pt x="0" y="24"/>
                  </a:move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261" name="Freeform 185"/>
            <p:cNvSpPr>
              <a:spLocks/>
            </p:cNvSpPr>
            <p:nvPr/>
          </p:nvSpPr>
          <p:spPr bwMode="auto">
            <a:xfrm>
              <a:off x="5039" y="2029"/>
              <a:ext cx="108" cy="60"/>
            </a:xfrm>
            <a:custGeom>
              <a:avLst/>
              <a:gdLst>
                <a:gd name="T0" fmla="*/ 0 w 108"/>
                <a:gd name="T1" fmla="*/ 36 h 60"/>
                <a:gd name="T2" fmla="*/ 0 w 108"/>
                <a:gd name="T3" fmla="*/ 0 h 60"/>
                <a:gd name="T4" fmla="*/ 108 w 108"/>
                <a:gd name="T5" fmla="*/ 36 h 60"/>
                <a:gd name="T6" fmla="*/ 0 w 108"/>
                <a:gd name="T7" fmla="*/ 60 h 60"/>
                <a:gd name="T8" fmla="*/ 0 w 108"/>
                <a:gd name="T9" fmla="*/ 36 h 60"/>
                <a:gd name="T10" fmla="*/ 0 60000 65536"/>
                <a:gd name="T11" fmla="*/ 0 60000 65536"/>
                <a:gd name="T12" fmla="*/ 0 60000 65536"/>
                <a:gd name="T13" fmla="*/ 0 60000 65536"/>
                <a:gd name="T14" fmla="*/ 0 60000 65536"/>
                <a:gd name="T15" fmla="*/ 0 w 108"/>
                <a:gd name="T16" fmla="*/ 0 h 60"/>
                <a:gd name="T17" fmla="*/ 108 w 108"/>
                <a:gd name="T18" fmla="*/ 60 h 60"/>
              </a:gdLst>
              <a:ahLst/>
              <a:cxnLst>
                <a:cxn ang="T10">
                  <a:pos x="T0" y="T1"/>
                </a:cxn>
                <a:cxn ang="T11">
                  <a:pos x="T2" y="T3"/>
                </a:cxn>
                <a:cxn ang="T12">
                  <a:pos x="T4" y="T5"/>
                </a:cxn>
                <a:cxn ang="T13">
                  <a:pos x="T6" y="T7"/>
                </a:cxn>
                <a:cxn ang="T14">
                  <a:pos x="T8" y="T9"/>
                </a:cxn>
              </a:cxnLst>
              <a:rect l="T15" t="T16" r="T17" b="T18"/>
              <a:pathLst>
                <a:path w="108" h="60">
                  <a:moveTo>
                    <a:pt x="0" y="36"/>
                  </a:moveTo>
                  <a:lnTo>
                    <a:pt x="0" y="0"/>
                  </a:lnTo>
                  <a:lnTo>
                    <a:pt x="108" y="36"/>
                  </a:lnTo>
                  <a:lnTo>
                    <a:pt x="0" y="6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262" name="Rectangle 186"/>
            <p:cNvSpPr>
              <a:spLocks noChangeArrowheads="1"/>
            </p:cNvSpPr>
            <p:nvPr/>
          </p:nvSpPr>
          <p:spPr bwMode="auto">
            <a:xfrm>
              <a:off x="1856" y="2065"/>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63" name="Rectangle 187"/>
            <p:cNvSpPr>
              <a:spLocks noChangeArrowheads="1"/>
            </p:cNvSpPr>
            <p:nvPr/>
          </p:nvSpPr>
          <p:spPr bwMode="auto">
            <a:xfrm>
              <a:off x="5027" y="2065"/>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64" name="Rectangle 188"/>
            <p:cNvSpPr>
              <a:spLocks noChangeArrowheads="1"/>
            </p:cNvSpPr>
            <p:nvPr/>
          </p:nvSpPr>
          <p:spPr bwMode="auto">
            <a:xfrm>
              <a:off x="1856" y="2065"/>
              <a:ext cx="317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65" name="Rectangle 189"/>
            <p:cNvSpPr>
              <a:spLocks noChangeArrowheads="1"/>
            </p:cNvSpPr>
            <p:nvPr/>
          </p:nvSpPr>
          <p:spPr bwMode="auto">
            <a:xfrm>
              <a:off x="5159" y="2029"/>
              <a:ext cx="229" cy="18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3266" name="Rectangle 190"/>
            <p:cNvSpPr>
              <a:spLocks noChangeArrowheads="1"/>
            </p:cNvSpPr>
            <p:nvPr/>
          </p:nvSpPr>
          <p:spPr bwMode="auto">
            <a:xfrm>
              <a:off x="5159" y="2029"/>
              <a:ext cx="24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67" name="Rectangle 191"/>
            <p:cNvSpPr>
              <a:spLocks noChangeArrowheads="1"/>
            </p:cNvSpPr>
            <p:nvPr/>
          </p:nvSpPr>
          <p:spPr bwMode="auto">
            <a:xfrm>
              <a:off x="5388" y="2029"/>
              <a:ext cx="12" cy="19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68" name="Rectangle 192"/>
            <p:cNvSpPr>
              <a:spLocks noChangeArrowheads="1"/>
            </p:cNvSpPr>
            <p:nvPr/>
          </p:nvSpPr>
          <p:spPr bwMode="auto">
            <a:xfrm>
              <a:off x="5159" y="2209"/>
              <a:ext cx="22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69" name="Rectangle 193"/>
            <p:cNvSpPr>
              <a:spLocks noChangeArrowheads="1"/>
            </p:cNvSpPr>
            <p:nvPr/>
          </p:nvSpPr>
          <p:spPr bwMode="auto">
            <a:xfrm>
              <a:off x="5159" y="2029"/>
              <a:ext cx="12" cy="18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70" name="Rectangle 194"/>
            <p:cNvSpPr>
              <a:spLocks noChangeArrowheads="1"/>
            </p:cNvSpPr>
            <p:nvPr/>
          </p:nvSpPr>
          <p:spPr bwMode="auto">
            <a:xfrm>
              <a:off x="3730" y="1704"/>
              <a:ext cx="186" cy="115"/>
            </a:xfrm>
            <a:prstGeom prst="rect">
              <a:avLst/>
            </a:prstGeom>
            <a:noFill/>
            <a:ln w="9525">
              <a:noFill/>
              <a:miter lim="800000"/>
              <a:headEnd/>
              <a:tailEnd/>
            </a:ln>
          </p:spPr>
          <p:txBody>
            <a:bodyPr wrap="none" lIns="0" tIns="0" rIns="0" bIns="0">
              <a:spAutoFit/>
            </a:bodyPr>
            <a:lstStyle/>
            <a:p>
              <a:r>
                <a:rPr lang="en-US" sz="1200" u="none">
                  <a:solidFill>
                    <a:srgbClr val="000000"/>
                  </a:solidFill>
                </a:rPr>
                <a:t>init()</a:t>
              </a:r>
              <a:endParaRPr lang="en-US" b="1" u="none"/>
            </a:p>
          </p:txBody>
        </p:sp>
        <p:sp>
          <p:nvSpPr>
            <p:cNvPr id="123271" name="Rectangle 195"/>
            <p:cNvSpPr>
              <a:spLocks noChangeArrowheads="1"/>
            </p:cNvSpPr>
            <p:nvPr/>
          </p:nvSpPr>
          <p:spPr bwMode="auto">
            <a:xfrm>
              <a:off x="3261" y="1271"/>
              <a:ext cx="577" cy="25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3272" name="Rectangle 196"/>
            <p:cNvSpPr>
              <a:spLocks noChangeArrowheads="1"/>
            </p:cNvSpPr>
            <p:nvPr/>
          </p:nvSpPr>
          <p:spPr bwMode="auto">
            <a:xfrm>
              <a:off x="3261" y="1271"/>
              <a:ext cx="58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73" name="Rectangle 197"/>
            <p:cNvSpPr>
              <a:spLocks noChangeArrowheads="1"/>
            </p:cNvSpPr>
            <p:nvPr/>
          </p:nvSpPr>
          <p:spPr bwMode="auto">
            <a:xfrm>
              <a:off x="3838" y="1271"/>
              <a:ext cx="12" cy="26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74" name="Rectangle 198"/>
            <p:cNvSpPr>
              <a:spLocks noChangeArrowheads="1"/>
            </p:cNvSpPr>
            <p:nvPr/>
          </p:nvSpPr>
          <p:spPr bwMode="auto">
            <a:xfrm>
              <a:off x="3261" y="1524"/>
              <a:ext cx="57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75" name="Rectangle 199"/>
            <p:cNvSpPr>
              <a:spLocks noChangeArrowheads="1"/>
            </p:cNvSpPr>
            <p:nvPr/>
          </p:nvSpPr>
          <p:spPr bwMode="auto">
            <a:xfrm>
              <a:off x="3261" y="1271"/>
              <a:ext cx="12" cy="25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76" name="Rectangle 200"/>
            <p:cNvSpPr>
              <a:spLocks noChangeArrowheads="1"/>
            </p:cNvSpPr>
            <p:nvPr/>
          </p:nvSpPr>
          <p:spPr bwMode="auto">
            <a:xfrm>
              <a:off x="3357" y="1283"/>
              <a:ext cx="388"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Concrete</a:t>
              </a:r>
              <a:endParaRPr lang="en-US" b="1" u="none"/>
            </a:p>
          </p:txBody>
        </p:sp>
        <p:sp>
          <p:nvSpPr>
            <p:cNvPr id="123277" name="Rectangle 201"/>
            <p:cNvSpPr>
              <a:spLocks noChangeArrowheads="1"/>
            </p:cNvSpPr>
            <p:nvPr/>
          </p:nvSpPr>
          <p:spPr bwMode="auto">
            <a:xfrm>
              <a:off x="2829" y="1271"/>
              <a:ext cx="228" cy="18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3278" name="Rectangle 202"/>
            <p:cNvSpPr>
              <a:spLocks noChangeArrowheads="1"/>
            </p:cNvSpPr>
            <p:nvPr/>
          </p:nvSpPr>
          <p:spPr bwMode="auto">
            <a:xfrm>
              <a:off x="2829" y="1271"/>
              <a:ext cx="24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79" name="Rectangle 203"/>
            <p:cNvSpPr>
              <a:spLocks noChangeArrowheads="1"/>
            </p:cNvSpPr>
            <p:nvPr/>
          </p:nvSpPr>
          <p:spPr bwMode="auto">
            <a:xfrm>
              <a:off x="3057" y="1271"/>
              <a:ext cx="12" cy="19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80" name="Rectangle 204"/>
            <p:cNvSpPr>
              <a:spLocks noChangeArrowheads="1"/>
            </p:cNvSpPr>
            <p:nvPr/>
          </p:nvSpPr>
          <p:spPr bwMode="auto">
            <a:xfrm>
              <a:off x="2829" y="1452"/>
              <a:ext cx="22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281" name="Rectangle 205"/>
            <p:cNvSpPr>
              <a:spLocks noChangeArrowheads="1"/>
            </p:cNvSpPr>
            <p:nvPr/>
          </p:nvSpPr>
          <p:spPr bwMode="auto">
            <a:xfrm>
              <a:off x="2829" y="1271"/>
              <a:ext cx="12" cy="18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grpSp>
      <p:sp>
        <p:nvSpPr>
          <p:cNvPr id="122885" name="Freeform 207"/>
          <p:cNvSpPr>
            <a:spLocks/>
          </p:cNvSpPr>
          <p:nvPr/>
        </p:nvSpPr>
        <p:spPr bwMode="auto">
          <a:xfrm>
            <a:off x="6283325" y="4079875"/>
            <a:ext cx="171450" cy="114300"/>
          </a:xfrm>
          <a:custGeom>
            <a:avLst/>
            <a:gdLst>
              <a:gd name="T0" fmla="*/ 0 w 108"/>
              <a:gd name="T1" fmla="*/ 2147483647 h 72"/>
              <a:gd name="T2" fmla="*/ 0 w 108"/>
              <a:gd name="T3" fmla="*/ 0 h 72"/>
              <a:gd name="T4" fmla="*/ 0 w 108"/>
              <a:gd name="T5" fmla="*/ 0 h 72"/>
              <a:gd name="T6" fmla="*/ 0 w 108"/>
              <a:gd name="T7" fmla="*/ 0 h 72"/>
              <a:gd name="T8" fmla="*/ 2147483647 w 108"/>
              <a:gd name="T9" fmla="*/ 2147483647 h 72"/>
              <a:gd name="T10" fmla="*/ 2147483647 w 108"/>
              <a:gd name="T11" fmla="*/ 2147483647 h 72"/>
              <a:gd name="T12" fmla="*/ 2147483647 w 108"/>
              <a:gd name="T13" fmla="*/ 2147483647 h 72"/>
              <a:gd name="T14" fmla="*/ 0 w 108"/>
              <a:gd name="T15" fmla="*/ 2147483647 h 72"/>
              <a:gd name="T16" fmla="*/ 0 w 108"/>
              <a:gd name="T17" fmla="*/ 2147483647 h 72"/>
              <a:gd name="T18" fmla="*/ 0 w 108"/>
              <a:gd name="T19" fmla="*/ 2147483647 h 72"/>
              <a:gd name="T20" fmla="*/ 0 w 108"/>
              <a:gd name="T21" fmla="*/ 2147483647 h 72"/>
              <a:gd name="T22" fmla="*/ 2147483647 w 108"/>
              <a:gd name="T23" fmla="*/ 2147483647 h 72"/>
              <a:gd name="T24" fmla="*/ 2147483647 w 108"/>
              <a:gd name="T25" fmla="*/ 2147483647 h 72"/>
              <a:gd name="T26" fmla="*/ 2147483647 w 108"/>
              <a:gd name="T27" fmla="*/ 2147483647 h 72"/>
              <a:gd name="T28" fmla="*/ 0 w 108"/>
              <a:gd name="T29" fmla="*/ 2147483647 h 72"/>
              <a:gd name="T30" fmla="*/ 0 w 108"/>
              <a:gd name="T31" fmla="*/ 0 h 72"/>
              <a:gd name="T32" fmla="*/ 2147483647 w 108"/>
              <a:gd name="T33" fmla="*/ 0 h 72"/>
              <a:gd name="T34" fmla="*/ 2147483647 w 108"/>
              <a:gd name="T35" fmla="*/ 2147483647 h 72"/>
              <a:gd name="T36" fmla="*/ 0 w 108"/>
              <a:gd name="T37" fmla="*/ 2147483647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72"/>
              <a:gd name="T59" fmla="*/ 108 w 108"/>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72">
                <a:moveTo>
                  <a:pt x="0" y="36"/>
                </a:moveTo>
                <a:lnTo>
                  <a:pt x="0" y="0"/>
                </a:lnTo>
                <a:lnTo>
                  <a:pt x="108" y="36"/>
                </a:lnTo>
                <a:lnTo>
                  <a:pt x="108" y="48"/>
                </a:lnTo>
                <a:lnTo>
                  <a:pt x="0" y="72"/>
                </a:lnTo>
                <a:lnTo>
                  <a:pt x="0" y="60"/>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2886" name="Freeform 208"/>
          <p:cNvSpPr>
            <a:spLocks/>
          </p:cNvSpPr>
          <p:nvPr/>
        </p:nvSpPr>
        <p:spPr bwMode="auto">
          <a:xfrm>
            <a:off x="6283325" y="4137025"/>
            <a:ext cx="19050" cy="38100"/>
          </a:xfrm>
          <a:custGeom>
            <a:avLst/>
            <a:gdLst>
              <a:gd name="T0" fmla="*/ 0 w 12"/>
              <a:gd name="T1" fmla="*/ 2147483647 h 24"/>
              <a:gd name="T2" fmla="*/ 0 w 12"/>
              <a:gd name="T3" fmla="*/ 0 h 24"/>
              <a:gd name="T4" fmla="*/ 2147483647 w 12"/>
              <a:gd name="T5" fmla="*/ 0 h 24"/>
              <a:gd name="T6" fmla="*/ 2147483647 w 12"/>
              <a:gd name="T7" fmla="*/ 0 h 24"/>
              <a:gd name="T8" fmla="*/ 2147483647 w 12"/>
              <a:gd name="T9" fmla="*/ 0 h 24"/>
              <a:gd name="T10" fmla="*/ 2147483647 w 12"/>
              <a:gd name="T11" fmla="*/ 2147483647 h 24"/>
              <a:gd name="T12" fmla="*/ 0 w 12"/>
              <a:gd name="T13" fmla="*/ 2147483647 h 24"/>
              <a:gd name="T14" fmla="*/ 0 60000 65536"/>
              <a:gd name="T15" fmla="*/ 0 60000 65536"/>
              <a:gd name="T16" fmla="*/ 0 60000 65536"/>
              <a:gd name="T17" fmla="*/ 0 60000 65536"/>
              <a:gd name="T18" fmla="*/ 0 60000 65536"/>
              <a:gd name="T19" fmla="*/ 0 60000 65536"/>
              <a:gd name="T20" fmla="*/ 0 60000 65536"/>
              <a:gd name="T21" fmla="*/ 0 w 12"/>
              <a:gd name="T22" fmla="*/ 0 h 24"/>
              <a:gd name="T23" fmla="*/ 12 w 1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4">
                <a:moveTo>
                  <a:pt x="0" y="24"/>
                </a:move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2887" name="Freeform 209"/>
          <p:cNvSpPr>
            <a:spLocks/>
          </p:cNvSpPr>
          <p:nvPr/>
        </p:nvSpPr>
        <p:spPr bwMode="auto">
          <a:xfrm>
            <a:off x="6283325" y="4079875"/>
            <a:ext cx="171450" cy="95250"/>
          </a:xfrm>
          <a:custGeom>
            <a:avLst/>
            <a:gdLst>
              <a:gd name="T0" fmla="*/ 0 w 108"/>
              <a:gd name="T1" fmla="*/ 2147483647 h 60"/>
              <a:gd name="T2" fmla="*/ 0 w 108"/>
              <a:gd name="T3" fmla="*/ 0 h 60"/>
              <a:gd name="T4" fmla="*/ 2147483647 w 108"/>
              <a:gd name="T5" fmla="*/ 2147483647 h 60"/>
              <a:gd name="T6" fmla="*/ 0 w 108"/>
              <a:gd name="T7" fmla="*/ 2147483647 h 60"/>
              <a:gd name="T8" fmla="*/ 0 w 108"/>
              <a:gd name="T9" fmla="*/ 2147483647 h 60"/>
              <a:gd name="T10" fmla="*/ 0 60000 65536"/>
              <a:gd name="T11" fmla="*/ 0 60000 65536"/>
              <a:gd name="T12" fmla="*/ 0 60000 65536"/>
              <a:gd name="T13" fmla="*/ 0 60000 65536"/>
              <a:gd name="T14" fmla="*/ 0 60000 65536"/>
              <a:gd name="T15" fmla="*/ 0 w 108"/>
              <a:gd name="T16" fmla="*/ 0 h 60"/>
              <a:gd name="T17" fmla="*/ 108 w 108"/>
              <a:gd name="T18" fmla="*/ 60 h 60"/>
            </a:gdLst>
            <a:ahLst/>
            <a:cxnLst>
              <a:cxn ang="T10">
                <a:pos x="T0" y="T1"/>
              </a:cxn>
              <a:cxn ang="T11">
                <a:pos x="T2" y="T3"/>
              </a:cxn>
              <a:cxn ang="T12">
                <a:pos x="T4" y="T5"/>
              </a:cxn>
              <a:cxn ang="T13">
                <a:pos x="T6" y="T7"/>
              </a:cxn>
              <a:cxn ang="T14">
                <a:pos x="T8" y="T9"/>
              </a:cxn>
            </a:cxnLst>
            <a:rect l="T15" t="T16" r="T17" b="T18"/>
            <a:pathLst>
              <a:path w="108" h="60">
                <a:moveTo>
                  <a:pt x="0" y="36"/>
                </a:moveTo>
                <a:lnTo>
                  <a:pt x="0" y="0"/>
                </a:lnTo>
                <a:lnTo>
                  <a:pt x="108" y="36"/>
                </a:lnTo>
                <a:lnTo>
                  <a:pt x="0" y="6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2888" name="Rectangle 210"/>
          <p:cNvSpPr>
            <a:spLocks noChangeArrowheads="1"/>
          </p:cNvSpPr>
          <p:nvPr/>
        </p:nvSpPr>
        <p:spPr bwMode="auto">
          <a:xfrm>
            <a:off x="5405438" y="4137025"/>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889" name="Rectangle 211"/>
          <p:cNvSpPr>
            <a:spLocks noChangeArrowheads="1"/>
          </p:cNvSpPr>
          <p:nvPr/>
        </p:nvSpPr>
        <p:spPr bwMode="auto">
          <a:xfrm>
            <a:off x="6264275" y="4137025"/>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890" name="Rectangle 212"/>
          <p:cNvSpPr>
            <a:spLocks noChangeArrowheads="1"/>
          </p:cNvSpPr>
          <p:nvPr/>
        </p:nvSpPr>
        <p:spPr bwMode="auto">
          <a:xfrm>
            <a:off x="5405438" y="4137025"/>
            <a:ext cx="85883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891" name="Rectangle 213"/>
          <p:cNvSpPr>
            <a:spLocks noChangeArrowheads="1"/>
          </p:cNvSpPr>
          <p:nvPr/>
        </p:nvSpPr>
        <p:spPr bwMode="auto">
          <a:xfrm>
            <a:off x="6492875" y="4079875"/>
            <a:ext cx="342900" cy="2857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2892" name="Rectangle 214"/>
          <p:cNvSpPr>
            <a:spLocks noChangeArrowheads="1"/>
          </p:cNvSpPr>
          <p:nvPr/>
        </p:nvSpPr>
        <p:spPr bwMode="auto">
          <a:xfrm>
            <a:off x="6492875" y="4079875"/>
            <a:ext cx="3619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893" name="Rectangle 215"/>
          <p:cNvSpPr>
            <a:spLocks noChangeArrowheads="1"/>
          </p:cNvSpPr>
          <p:nvPr/>
        </p:nvSpPr>
        <p:spPr bwMode="auto">
          <a:xfrm>
            <a:off x="6835775" y="4079875"/>
            <a:ext cx="19050" cy="3048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894" name="Rectangle 216"/>
          <p:cNvSpPr>
            <a:spLocks noChangeArrowheads="1"/>
          </p:cNvSpPr>
          <p:nvPr/>
        </p:nvSpPr>
        <p:spPr bwMode="auto">
          <a:xfrm>
            <a:off x="6492875" y="4365625"/>
            <a:ext cx="34290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895" name="Rectangle 217"/>
          <p:cNvSpPr>
            <a:spLocks noChangeArrowheads="1"/>
          </p:cNvSpPr>
          <p:nvPr/>
        </p:nvSpPr>
        <p:spPr bwMode="auto">
          <a:xfrm>
            <a:off x="6492875" y="4079875"/>
            <a:ext cx="19050" cy="2857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896" name="Rectangle 218"/>
          <p:cNvSpPr>
            <a:spLocks noChangeArrowheads="1"/>
          </p:cNvSpPr>
          <p:nvPr/>
        </p:nvSpPr>
        <p:spPr bwMode="auto">
          <a:xfrm>
            <a:off x="3175000" y="3621088"/>
            <a:ext cx="1155700" cy="182562"/>
          </a:xfrm>
          <a:prstGeom prst="rect">
            <a:avLst/>
          </a:prstGeom>
          <a:noFill/>
          <a:ln w="9525">
            <a:noFill/>
            <a:miter lim="800000"/>
            <a:headEnd/>
            <a:tailEnd/>
          </a:ln>
        </p:spPr>
        <p:txBody>
          <a:bodyPr wrap="none" lIns="0" tIns="0" rIns="0" bIns="0">
            <a:spAutoFit/>
          </a:bodyPr>
          <a:lstStyle/>
          <a:p>
            <a:r>
              <a:rPr lang="en-US" sz="1200" u="none">
                <a:solidFill>
                  <a:srgbClr val="000000"/>
                </a:solidFill>
              </a:rPr>
              <a:t>run_component()</a:t>
            </a:r>
            <a:endParaRPr lang="en-US" b="1" u="none"/>
          </a:p>
        </p:txBody>
      </p:sp>
      <p:sp>
        <p:nvSpPr>
          <p:cNvPr id="122897" name="Rectangle 219"/>
          <p:cNvSpPr>
            <a:spLocks noChangeArrowheads="1"/>
          </p:cNvSpPr>
          <p:nvPr/>
        </p:nvSpPr>
        <p:spPr bwMode="auto">
          <a:xfrm>
            <a:off x="5176838" y="3908425"/>
            <a:ext cx="1155700" cy="182563"/>
          </a:xfrm>
          <a:prstGeom prst="rect">
            <a:avLst/>
          </a:prstGeom>
          <a:noFill/>
          <a:ln w="9525">
            <a:noFill/>
            <a:miter lim="800000"/>
            <a:headEnd/>
            <a:tailEnd/>
          </a:ln>
        </p:spPr>
        <p:txBody>
          <a:bodyPr wrap="none" lIns="0" tIns="0" rIns="0" bIns="0">
            <a:spAutoFit/>
          </a:bodyPr>
          <a:lstStyle/>
          <a:p>
            <a:r>
              <a:rPr lang="en-US" sz="1200" u="none">
                <a:solidFill>
                  <a:srgbClr val="000000"/>
                </a:solidFill>
              </a:rPr>
              <a:t>run_component()</a:t>
            </a:r>
            <a:endParaRPr lang="en-US" b="1" u="none"/>
          </a:p>
        </p:txBody>
      </p:sp>
      <p:sp>
        <p:nvSpPr>
          <p:cNvPr id="122898" name="Freeform 220"/>
          <p:cNvSpPr>
            <a:spLocks/>
          </p:cNvSpPr>
          <p:nvPr/>
        </p:nvSpPr>
        <p:spPr bwMode="auto">
          <a:xfrm>
            <a:off x="4491038" y="4003675"/>
            <a:ext cx="361950" cy="171450"/>
          </a:xfrm>
          <a:custGeom>
            <a:avLst/>
            <a:gdLst>
              <a:gd name="T0" fmla="*/ 0 w 228"/>
              <a:gd name="T1" fmla="*/ 0 h 108"/>
              <a:gd name="T2" fmla="*/ 0 w 228"/>
              <a:gd name="T3" fmla="*/ 2147483647 h 108"/>
              <a:gd name="T4" fmla="*/ 2147483647 w 228"/>
              <a:gd name="T5" fmla="*/ 2147483647 h 108"/>
              <a:gd name="T6" fmla="*/ 2147483647 w 228"/>
              <a:gd name="T7" fmla="*/ 2147483647 h 108"/>
              <a:gd name="T8" fmla="*/ 2147483647 w 228"/>
              <a:gd name="T9" fmla="*/ 2147483647 h 108"/>
              <a:gd name="T10" fmla="*/ 2147483647 w 228"/>
              <a:gd name="T11" fmla="*/ 2147483647 h 108"/>
              <a:gd name="T12" fmla="*/ 2147483647 w 228"/>
              <a:gd name="T13" fmla="*/ 2147483647 h 108"/>
              <a:gd name="T14" fmla="*/ 2147483647 w 228"/>
              <a:gd name="T15" fmla="*/ 2147483647 h 108"/>
              <a:gd name="T16" fmla="*/ 2147483647 w 228"/>
              <a:gd name="T17" fmla="*/ 2147483647 h 108"/>
              <a:gd name="T18" fmla="*/ 2147483647 w 228"/>
              <a:gd name="T19" fmla="*/ 0 h 108"/>
              <a:gd name="T20" fmla="*/ 0 w 228"/>
              <a:gd name="T21" fmla="*/ 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8"/>
              <a:gd name="T34" fmla="*/ 0 h 108"/>
              <a:gd name="T35" fmla="*/ 228 w 228"/>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8" h="108">
                <a:moveTo>
                  <a:pt x="0" y="0"/>
                </a:moveTo>
                <a:lnTo>
                  <a:pt x="0" y="108"/>
                </a:lnTo>
                <a:lnTo>
                  <a:pt x="60" y="48"/>
                </a:lnTo>
                <a:lnTo>
                  <a:pt x="60" y="108"/>
                </a:lnTo>
                <a:lnTo>
                  <a:pt x="108" y="48"/>
                </a:lnTo>
                <a:lnTo>
                  <a:pt x="108" y="108"/>
                </a:lnTo>
                <a:lnTo>
                  <a:pt x="168" y="48"/>
                </a:lnTo>
                <a:lnTo>
                  <a:pt x="168" y="108"/>
                </a:lnTo>
                <a:lnTo>
                  <a:pt x="228" y="48"/>
                </a:lnTo>
                <a:lnTo>
                  <a:pt x="228"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2899" name="Rectangle 221"/>
          <p:cNvSpPr>
            <a:spLocks noChangeArrowheads="1"/>
          </p:cNvSpPr>
          <p:nvPr/>
        </p:nvSpPr>
        <p:spPr bwMode="auto">
          <a:xfrm>
            <a:off x="4491038" y="4003675"/>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00" name="Freeform 222"/>
          <p:cNvSpPr>
            <a:spLocks/>
          </p:cNvSpPr>
          <p:nvPr/>
        </p:nvSpPr>
        <p:spPr bwMode="auto">
          <a:xfrm>
            <a:off x="4491038" y="4003675"/>
            <a:ext cx="285750" cy="209550"/>
          </a:xfrm>
          <a:custGeom>
            <a:avLst/>
            <a:gdLst>
              <a:gd name="T0" fmla="*/ 2147483647 w 180"/>
              <a:gd name="T1" fmla="*/ 0 h 132"/>
              <a:gd name="T2" fmla="*/ 2147483647 w 180"/>
              <a:gd name="T3" fmla="*/ 2147483647 h 132"/>
              <a:gd name="T4" fmla="*/ 2147483647 w 180"/>
              <a:gd name="T5" fmla="*/ 2147483647 h 132"/>
              <a:gd name="T6" fmla="*/ 0 w 180"/>
              <a:gd name="T7" fmla="*/ 2147483647 h 132"/>
              <a:gd name="T8" fmla="*/ 2147483647 w 180"/>
              <a:gd name="T9" fmla="*/ 2147483647 h 132"/>
              <a:gd name="T10" fmla="*/ 2147483647 w 180"/>
              <a:gd name="T11" fmla="*/ 2147483647 h 132"/>
              <a:gd name="T12" fmla="*/ 2147483647 w 180"/>
              <a:gd name="T13" fmla="*/ 2147483647 h 132"/>
              <a:gd name="T14" fmla="*/ 2147483647 w 180"/>
              <a:gd name="T15" fmla="*/ 2147483647 h 132"/>
              <a:gd name="T16" fmla="*/ 2147483647 w 180"/>
              <a:gd name="T17" fmla="*/ 2147483647 h 132"/>
              <a:gd name="T18" fmla="*/ 2147483647 w 180"/>
              <a:gd name="T19" fmla="*/ 2147483647 h 132"/>
              <a:gd name="T20" fmla="*/ 2147483647 w 180"/>
              <a:gd name="T21" fmla="*/ 2147483647 h 132"/>
              <a:gd name="T22" fmla="*/ 2147483647 w 180"/>
              <a:gd name="T23" fmla="*/ 2147483647 h 132"/>
              <a:gd name="T24" fmla="*/ 2147483647 w 180"/>
              <a:gd name="T25" fmla="*/ 2147483647 h 132"/>
              <a:gd name="T26" fmla="*/ 2147483647 w 180"/>
              <a:gd name="T27" fmla="*/ 2147483647 h 132"/>
              <a:gd name="T28" fmla="*/ 2147483647 w 180"/>
              <a:gd name="T29" fmla="*/ 2147483647 h 132"/>
              <a:gd name="T30" fmla="*/ 2147483647 w 180"/>
              <a:gd name="T31" fmla="*/ 2147483647 h 132"/>
              <a:gd name="T32" fmla="*/ 2147483647 w 180"/>
              <a:gd name="T33" fmla="*/ 2147483647 h 132"/>
              <a:gd name="T34" fmla="*/ 2147483647 w 180"/>
              <a:gd name="T35" fmla="*/ 2147483647 h 132"/>
              <a:gd name="T36" fmla="*/ 2147483647 w 180"/>
              <a:gd name="T37" fmla="*/ 2147483647 h 132"/>
              <a:gd name="T38" fmla="*/ 2147483647 w 180"/>
              <a:gd name="T39" fmla="*/ 2147483647 h 132"/>
              <a:gd name="T40" fmla="*/ 2147483647 w 180"/>
              <a:gd name="T41" fmla="*/ 2147483647 h 132"/>
              <a:gd name="T42" fmla="*/ 2147483647 w 180"/>
              <a:gd name="T43" fmla="*/ 2147483647 h 132"/>
              <a:gd name="T44" fmla="*/ 2147483647 w 180"/>
              <a:gd name="T45" fmla="*/ 2147483647 h 132"/>
              <a:gd name="T46" fmla="*/ 2147483647 w 180"/>
              <a:gd name="T47" fmla="*/ 2147483647 h 132"/>
              <a:gd name="T48" fmla="*/ 2147483647 w 180"/>
              <a:gd name="T49" fmla="*/ 2147483647 h 132"/>
              <a:gd name="T50" fmla="*/ 2147483647 w 180"/>
              <a:gd name="T51" fmla="*/ 2147483647 h 132"/>
              <a:gd name="T52" fmla="*/ 2147483647 w 180"/>
              <a:gd name="T53" fmla="*/ 2147483647 h 132"/>
              <a:gd name="T54" fmla="*/ 2147483647 w 180"/>
              <a:gd name="T55" fmla="*/ 2147483647 h 132"/>
              <a:gd name="T56" fmla="*/ 2147483647 w 180"/>
              <a:gd name="T57" fmla="*/ 2147483647 h 132"/>
              <a:gd name="T58" fmla="*/ 2147483647 w 180"/>
              <a:gd name="T59" fmla="*/ 2147483647 h 132"/>
              <a:gd name="T60" fmla="*/ 2147483647 w 180"/>
              <a:gd name="T61" fmla="*/ 2147483647 h 132"/>
              <a:gd name="T62" fmla="*/ 2147483647 w 180"/>
              <a:gd name="T63" fmla="*/ 2147483647 h 132"/>
              <a:gd name="T64" fmla="*/ 2147483647 w 180"/>
              <a:gd name="T65" fmla="*/ 2147483647 h 132"/>
              <a:gd name="T66" fmla="*/ 2147483647 w 180"/>
              <a:gd name="T67" fmla="*/ 2147483647 h 132"/>
              <a:gd name="T68" fmla="*/ 2147483647 w 180"/>
              <a:gd name="T69" fmla="*/ 2147483647 h 132"/>
              <a:gd name="T70" fmla="*/ 2147483647 w 180"/>
              <a:gd name="T71" fmla="*/ 2147483647 h 132"/>
              <a:gd name="T72" fmla="*/ 2147483647 w 180"/>
              <a:gd name="T73" fmla="*/ 2147483647 h 132"/>
              <a:gd name="T74" fmla="*/ 2147483647 w 180"/>
              <a:gd name="T75" fmla="*/ 2147483647 h 132"/>
              <a:gd name="T76" fmla="*/ 2147483647 w 180"/>
              <a:gd name="T77" fmla="*/ 2147483647 h 132"/>
              <a:gd name="T78" fmla="*/ 0 w 180"/>
              <a:gd name="T79" fmla="*/ 2147483647 h 132"/>
              <a:gd name="T80" fmla="*/ 0 w 180"/>
              <a:gd name="T81" fmla="*/ 2147483647 h 132"/>
              <a:gd name="T82" fmla="*/ 0 w 180"/>
              <a:gd name="T83" fmla="*/ 0 h 132"/>
              <a:gd name="T84" fmla="*/ 2147483647 w 180"/>
              <a:gd name="T85" fmla="*/ 0 h 1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0"/>
              <a:gd name="T130" fmla="*/ 0 h 132"/>
              <a:gd name="T131" fmla="*/ 180 w 180"/>
              <a:gd name="T132" fmla="*/ 132 h 1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0" h="132">
                <a:moveTo>
                  <a:pt x="12" y="0"/>
                </a:moveTo>
                <a:lnTo>
                  <a:pt x="12" y="108"/>
                </a:lnTo>
                <a:lnTo>
                  <a:pt x="12" y="120"/>
                </a:lnTo>
                <a:lnTo>
                  <a:pt x="0" y="108"/>
                </a:lnTo>
                <a:lnTo>
                  <a:pt x="60" y="48"/>
                </a:lnTo>
                <a:lnTo>
                  <a:pt x="72" y="36"/>
                </a:lnTo>
                <a:lnTo>
                  <a:pt x="72" y="48"/>
                </a:lnTo>
                <a:lnTo>
                  <a:pt x="72" y="108"/>
                </a:lnTo>
                <a:lnTo>
                  <a:pt x="72" y="120"/>
                </a:lnTo>
                <a:lnTo>
                  <a:pt x="60" y="108"/>
                </a:lnTo>
                <a:lnTo>
                  <a:pt x="108" y="48"/>
                </a:lnTo>
                <a:lnTo>
                  <a:pt x="120" y="36"/>
                </a:lnTo>
                <a:lnTo>
                  <a:pt x="120" y="48"/>
                </a:lnTo>
                <a:lnTo>
                  <a:pt x="120" y="108"/>
                </a:lnTo>
                <a:lnTo>
                  <a:pt x="120" y="120"/>
                </a:lnTo>
                <a:lnTo>
                  <a:pt x="108" y="108"/>
                </a:lnTo>
                <a:lnTo>
                  <a:pt x="168" y="48"/>
                </a:lnTo>
                <a:lnTo>
                  <a:pt x="180" y="36"/>
                </a:lnTo>
                <a:lnTo>
                  <a:pt x="180" y="48"/>
                </a:lnTo>
                <a:lnTo>
                  <a:pt x="180" y="108"/>
                </a:lnTo>
                <a:lnTo>
                  <a:pt x="180" y="120"/>
                </a:lnTo>
                <a:lnTo>
                  <a:pt x="168" y="132"/>
                </a:lnTo>
                <a:lnTo>
                  <a:pt x="168" y="108"/>
                </a:lnTo>
                <a:lnTo>
                  <a:pt x="168" y="48"/>
                </a:lnTo>
                <a:lnTo>
                  <a:pt x="180" y="48"/>
                </a:lnTo>
                <a:lnTo>
                  <a:pt x="180" y="60"/>
                </a:lnTo>
                <a:lnTo>
                  <a:pt x="120" y="120"/>
                </a:lnTo>
                <a:lnTo>
                  <a:pt x="108" y="132"/>
                </a:lnTo>
                <a:lnTo>
                  <a:pt x="108" y="108"/>
                </a:lnTo>
                <a:lnTo>
                  <a:pt x="108" y="48"/>
                </a:lnTo>
                <a:lnTo>
                  <a:pt x="120" y="48"/>
                </a:lnTo>
                <a:lnTo>
                  <a:pt x="120" y="60"/>
                </a:lnTo>
                <a:lnTo>
                  <a:pt x="72" y="120"/>
                </a:lnTo>
                <a:lnTo>
                  <a:pt x="60" y="132"/>
                </a:lnTo>
                <a:lnTo>
                  <a:pt x="60" y="108"/>
                </a:lnTo>
                <a:lnTo>
                  <a:pt x="60" y="48"/>
                </a:lnTo>
                <a:lnTo>
                  <a:pt x="72" y="48"/>
                </a:lnTo>
                <a:lnTo>
                  <a:pt x="72" y="60"/>
                </a:lnTo>
                <a:lnTo>
                  <a:pt x="12" y="120"/>
                </a:lnTo>
                <a:lnTo>
                  <a:pt x="0" y="132"/>
                </a:lnTo>
                <a:lnTo>
                  <a:pt x="0" y="108"/>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2901" name="Freeform 223"/>
          <p:cNvSpPr>
            <a:spLocks/>
          </p:cNvSpPr>
          <p:nvPr/>
        </p:nvSpPr>
        <p:spPr bwMode="auto">
          <a:xfrm>
            <a:off x="4757738" y="4079875"/>
            <a:ext cx="114300" cy="114300"/>
          </a:xfrm>
          <a:custGeom>
            <a:avLst/>
            <a:gdLst>
              <a:gd name="T0" fmla="*/ 0 w 72"/>
              <a:gd name="T1" fmla="*/ 2147483647 h 72"/>
              <a:gd name="T2" fmla="*/ 2147483647 w 72"/>
              <a:gd name="T3" fmla="*/ 0 h 72"/>
              <a:gd name="T4" fmla="*/ 2147483647 w 72"/>
              <a:gd name="T5" fmla="*/ 0 h 72"/>
              <a:gd name="T6" fmla="*/ 2147483647 w 72"/>
              <a:gd name="T7" fmla="*/ 2147483647 h 72"/>
              <a:gd name="T8" fmla="*/ 2147483647 w 72"/>
              <a:gd name="T9" fmla="*/ 2147483647 h 72"/>
              <a:gd name="T10" fmla="*/ 2147483647 w 72"/>
              <a:gd name="T11" fmla="*/ 2147483647 h 72"/>
              <a:gd name="T12" fmla="*/ 0 w 72"/>
              <a:gd name="T13" fmla="*/ 2147483647 h 72"/>
              <a:gd name="T14" fmla="*/ 0 60000 65536"/>
              <a:gd name="T15" fmla="*/ 0 60000 65536"/>
              <a:gd name="T16" fmla="*/ 0 60000 65536"/>
              <a:gd name="T17" fmla="*/ 0 60000 65536"/>
              <a:gd name="T18" fmla="*/ 0 60000 65536"/>
              <a:gd name="T19" fmla="*/ 0 60000 65536"/>
              <a:gd name="T20" fmla="*/ 0 60000 65536"/>
              <a:gd name="T21" fmla="*/ 0 w 72"/>
              <a:gd name="T22" fmla="*/ 0 h 72"/>
              <a:gd name="T23" fmla="*/ 72 w 72"/>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72">
                <a:moveTo>
                  <a:pt x="0" y="60"/>
                </a:moveTo>
                <a:lnTo>
                  <a:pt x="60" y="0"/>
                </a:lnTo>
                <a:lnTo>
                  <a:pt x="72" y="0"/>
                </a:lnTo>
                <a:lnTo>
                  <a:pt x="72" y="12"/>
                </a:lnTo>
                <a:lnTo>
                  <a:pt x="12" y="72"/>
                </a:lnTo>
                <a:lnTo>
                  <a:pt x="0" y="6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2902" name="Rectangle 224"/>
          <p:cNvSpPr>
            <a:spLocks noChangeArrowheads="1"/>
          </p:cNvSpPr>
          <p:nvPr/>
        </p:nvSpPr>
        <p:spPr bwMode="auto">
          <a:xfrm>
            <a:off x="4852988" y="4003675"/>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03" name="Rectangle 225"/>
          <p:cNvSpPr>
            <a:spLocks noChangeArrowheads="1"/>
          </p:cNvSpPr>
          <p:nvPr/>
        </p:nvSpPr>
        <p:spPr bwMode="auto">
          <a:xfrm>
            <a:off x="4852988" y="4003675"/>
            <a:ext cx="19050" cy="762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04" name="Freeform 226"/>
          <p:cNvSpPr>
            <a:spLocks/>
          </p:cNvSpPr>
          <p:nvPr/>
        </p:nvSpPr>
        <p:spPr bwMode="auto">
          <a:xfrm>
            <a:off x="6492875" y="4289425"/>
            <a:ext cx="342900" cy="173038"/>
          </a:xfrm>
          <a:custGeom>
            <a:avLst/>
            <a:gdLst>
              <a:gd name="T0" fmla="*/ 0 w 216"/>
              <a:gd name="T1" fmla="*/ 0 h 109"/>
              <a:gd name="T2" fmla="*/ 0 w 216"/>
              <a:gd name="T3" fmla="*/ 2147483647 h 109"/>
              <a:gd name="T4" fmla="*/ 2147483647 w 216"/>
              <a:gd name="T5" fmla="*/ 2147483647 h 109"/>
              <a:gd name="T6" fmla="*/ 2147483647 w 216"/>
              <a:gd name="T7" fmla="*/ 2147483647 h 109"/>
              <a:gd name="T8" fmla="*/ 2147483647 w 216"/>
              <a:gd name="T9" fmla="*/ 2147483647 h 109"/>
              <a:gd name="T10" fmla="*/ 2147483647 w 216"/>
              <a:gd name="T11" fmla="*/ 2147483647 h 109"/>
              <a:gd name="T12" fmla="*/ 2147483647 w 216"/>
              <a:gd name="T13" fmla="*/ 2147483647 h 109"/>
              <a:gd name="T14" fmla="*/ 2147483647 w 216"/>
              <a:gd name="T15" fmla="*/ 2147483647 h 109"/>
              <a:gd name="T16" fmla="*/ 2147483647 w 216"/>
              <a:gd name="T17" fmla="*/ 2147483647 h 109"/>
              <a:gd name="T18" fmla="*/ 2147483647 w 216"/>
              <a:gd name="T19" fmla="*/ 0 h 109"/>
              <a:gd name="T20" fmla="*/ 0 w 216"/>
              <a:gd name="T21" fmla="*/ 0 h 1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
              <a:gd name="T34" fmla="*/ 0 h 109"/>
              <a:gd name="T35" fmla="*/ 216 w 216"/>
              <a:gd name="T36" fmla="*/ 109 h 1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 h="109">
                <a:moveTo>
                  <a:pt x="0" y="0"/>
                </a:moveTo>
                <a:lnTo>
                  <a:pt x="0" y="109"/>
                </a:lnTo>
                <a:lnTo>
                  <a:pt x="48" y="48"/>
                </a:lnTo>
                <a:lnTo>
                  <a:pt x="48" y="109"/>
                </a:lnTo>
                <a:lnTo>
                  <a:pt x="108" y="48"/>
                </a:lnTo>
                <a:lnTo>
                  <a:pt x="108" y="109"/>
                </a:lnTo>
                <a:lnTo>
                  <a:pt x="156" y="48"/>
                </a:lnTo>
                <a:lnTo>
                  <a:pt x="156" y="109"/>
                </a:lnTo>
                <a:lnTo>
                  <a:pt x="216" y="48"/>
                </a:lnTo>
                <a:lnTo>
                  <a:pt x="216"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2905" name="Rectangle 227"/>
          <p:cNvSpPr>
            <a:spLocks noChangeArrowheads="1"/>
          </p:cNvSpPr>
          <p:nvPr/>
        </p:nvSpPr>
        <p:spPr bwMode="auto">
          <a:xfrm>
            <a:off x="6492875" y="4289425"/>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06" name="Freeform 228"/>
          <p:cNvSpPr>
            <a:spLocks/>
          </p:cNvSpPr>
          <p:nvPr/>
        </p:nvSpPr>
        <p:spPr bwMode="auto">
          <a:xfrm>
            <a:off x="6492875" y="4289425"/>
            <a:ext cx="266700" cy="211138"/>
          </a:xfrm>
          <a:custGeom>
            <a:avLst/>
            <a:gdLst>
              <a:gd name="T0" fmla="*/ 2147483647 w 168"/>
              <a:gd name="T1" fmla="*/ 0 h 133"/>
              <a:gd name="T2" fmla="*/ 2147483647 w 168"/>
              <a:gd name="T3" fmla="*/ 2147483647 h 133"/>
              <a:gd name="T4" fmla="*/ 2147483647 w 168"/>
              <a:gd name="T5" fmla="*/ 2147483647 h 133"/>
              <a:gd name="T6" fmla="*/ 0 w 168"/>
              <a:gd name="T7" fmla="*/ 2147483647 h 133"/>
              <a:gd name="T8" fmla="*/ 2147483647 w 168"/>
              <a:gd name="T9" fmla="*/ 2147483647 h 133"/>
              <a:gd name="T10" fmla="*/ 2147483647 w 168"/>
              <a:gd name="T11" fmla="*/ 2147483647 h 133"/>
              <a:gd name="T12" fmla="*/ 2147483647 w 168"/>
              <a:gd name="T13" fmla="*/ 2147483647 h 133"/>
              <a:gd name="T14" fmla="*/ 2147483647 w 168"/>
              <a:gd name="T15" fmla="*/ 2147483647 h 133"/>
              <a:gd name="T16" fmla="*/ 2147483647 w 168"/>
              <a:gd name="T17" fmla="*/ 2147483647 h 133"/>
              <a:gd name="T18" fmla="*/ 2147483647 w 168"/>
              <a:gd name="T19" fmla="*/ 2147483647 h 133"/>
              <a:gd name="T20" fmla="*/ 2147483647 w 168"/>
              <a:gd name="T21" fmla="*/ 2147483647 h 133"/>
              <a:gd name="T22" fmla="*/ 2147483647 w 168"/>
              <a:gd name="T23" fmla="*/ 2147483647 h 133"/>
              <a:gd name="T24" fmla="*/ 2147483647 w 168"/>
              <a:gd name="T25" fmla="*/ 2147483647 h 133"/>
              <a:gd name="T26" fmla="*/ 2147483647 w 168"/>
              <a:gd name="T27" fmla="*/ 2147483647 h 133"/>
              <a:gd name="T28" fmla="*/ 2147483647 w 168"/>
              <a:gd name="T29" fmla="*/ 2147483647 h 133"/>
              <a:gd name="T30" fmla="*/ 2147483647 w 168"/>
              <a:gd name="T31" fmla="*/ 2147483647 h 133"/>
              <a:gd name="T32" fmla="*/ 2147483647 w 168"/>
              <a:gd name="T33" fmla="*/ 2147483647 h 133"/>
              <a:gd name="T34" fmla="*/ 2147483647 w 168"/>
              <a:gd name="T35" fmla="*/ 2147483647 h 133"/>
              <a:gd name="T36" fmla="*/ 2147483647 w 168"/>
              <a:gd name="T37" fmla="*/ 2147483647 h 133"/>
              <a:gd name="T38" fmla="*/ 2147483647 w 168"/>
              <a:gd name="T39" fmla="*/ 2147483647 h 133"/>
              <a:gd name="T40" fmla="*/ 2147483647 w 168"/>
              <a:gd name="T41" fmla="*/ 2147483647 h 133"/>
              <a:gd name="T42" fmla="*/ 2147483647 w 168"/>
              <a:gd name="T43" fmla="*/ 2147483647 h 133"/>
              <a:gd name="T44" fmla="*/ 2147483647 w 168"/>
              <a:gd name="T45" fmla="*/ 2147483647 h 133"/>
              <a:gd name="T46" fmla="*/ 2147483647 w 168"/>
              <a:gd name="T47" fmla="*/ 2147483647 h 133"/>
              <a:gd name="T48" fmla="*/ 2147483647 w 168"/>
              <a:gd name="T49" fmla="*/ 2147483647 h 133"/>
              <a:gd name="T50" fmla="*/ 2147483647 w 168"/>
              <a:gd name="T51" fmla="*/ 2147483647 h 133"/>
              <a:gd name="T52" fmla="*/ 2147483647 w 168"/>
              <a:gd name="T53" fmla="*/ 2147483647 h 133"/>
              <a:gd name="T54" fmla="*/ 2147483647 w 168"/>
              <a:gd name="T55" fmla="*/ 2147483647 h 133"/>
              <a:gd name="T56" fmla="*/ 2147483647 w 168"/>
              <a:gd name="T57" fmla="*/ 2147483647 h 133"/>
              <a:gd name="T58" fmla="*/ 2147483647 w 168"/>
              <a:gd name="T59" fmla="*/ 2147483647 h 133"/>
              <a:gd name="T60" fmla="*/ 2147483647 w 168"/>
              <a:gd name="T61" fmla="*/ 2147483647 h 133"/>
              <a:gd name="T62" fmla="*/ 2147483647 w 168"/>
              <a:gd name="T63" fmla="*/ 2147483647 h 133"/>
              <a:gd name="T64" fmla="*/ 2147483647 w 168"/>
              <a:gd name="T65" fmla="*/ 2147483647 h 133"/>
              <a:gd name="T66" fmla="*/ 2147483647 w 168"/>
              <a:gd name="T67" fmla="*/ 2147483647 h 133"/>
              <a:gd name="T68" fmla="*/ 2147483647 w 168"/>
              <a:gd name="T69" fmla="*/ 2147483647 h 133"/>
              <a:gd name="T70" fmla="*/ 2147483647 w 168"/>
              <a:gd name="T71" fmla="*/ 2147483647 h 133"/>
              <a:gd name="T72" fmla="*/ 2147483647 w 168"/>
              <a:gd name="T73" fmla="*/ 2147483647 h 133"/>
              <a:gd name="T74" fmla="*/ 2147483647 w 168"/>
              <a:gd name="T75" fmla="*/ 2147483647 h 133"/>
              <a:gd name="T76" fmla="*/ 2147483647 w 168"/>
              <a:gd name="T77" fmla="*/ 2147483647 h 133"/>
              <a:gd name="T78" fmla="*/ 0 w 168"/>
              <a:gd name="T79" fmla="*/ 2147483647 h 133"/>
              <a:gd name="T80" fmla="*/ 0 w 168"/>
              <a:gd name="T81" fmla="*/ 2147483647 h 133"/>
              <a:gd name="T82" fmla="*/ 0 w 168"/>
              <a:gd name="T83" fmla="*/ 0 h 133"/>
              <a:gd name="T84" fmla="*/ 2147483647 w 168"/>
              <a:gd name="T85" fmla="*/ 0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8"/>
              <a:gd name="T130" fmla="*/ 0 h 133"/>
              <a:gd name="T131" fmla="*/ 168 w 168"/>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8" h="133">
                <a:moveTo>
                  <a:pt x="12" y="0"/>
                </a:moveTo>
                <a:lnTo>
                  <a:pt x="12" y="109"/>
                </a:lnTo>
                <a:lnTo>
                  <a:pt x="12" y="121"/>
                </a:lnTo>
                <a:lnTo>
                  <a:pt x="0" y="109"/>
                </a:lnTo>
                <a:lnTo>
                  <a:pt x="48" y="48"/>
                </a:lnTo>
                <a:lnTo>
                  <a:pt x="60" y="36"/>
                </a:lnTo>
                <a:lnTo>
                  <a:pt x="60" y="48"/>
                </a:lnTo>
                <a:lnTo>
                  <a:pt x="60" y="109"/>
                </a:lnTo>
                <a:lnTo>
                  <a:pt x="60" y="121"/>
                </a:lnTo>
                <a:lnTo>
                  <a:pt x="48" y="109"/>
                </a:lnTo>
                <a:lnTo>
                  <a:pt x="108" y="48"/>
                </a:lnTo>
                <a:lnTo>
                  <a:pt x="120" y="36"/>
                </a:lnTo>
                <a:lnTo>
                  <a:pt x="120" y="48"/>
                </a:lnTo>
                <a:lnTo>
                  <a:pt x="120" y="109"/>
                </a:lnTo>
                <a:lnTo>
                  <a:pt x="120" y="121"/>
                </a:lnTo>
                <a:lnTo>
                  <a:pt x="108" y="109"/>
                </a:lnTo>
                <a:lnTo>
                  <a:pt x="156" y="48"/>
                </a:lnTo>
                <a:lnTo>
                  <a:pt x="168" y="36"/>
                </a:lnTo>
                <a:lnTo>
                  <a:pt x="168" y="48"/>
                </a:lnTo>
                <a:lnTo>
                  <a:pt x="168" y="109"/>
                </a:lnTo>
                <a:lnTo>
                  <a:pt x="168" y="121"/>
                </a:lnTo>
                <a:lnTo>
                  <a:pt x="156" y="133"/>
                </a:lnTo>
                <a:lnTo>
                  <a:pt x="156" y="109"/>
                </a:lnTo>
                <a:lnTo>
                  <a:pt x="156" y="48"/>
                </a:lnTo>
                <a:lnTo>
                  <a:pt x="168" y="48"/>
                </a:lnTo>
                <a:lnTo>
                  <a:pt x="168" y="60"/>
                </a:lnTo>
                <a:lnTo>
                  <a:pt x="120" y="121"/>
                </a:lnTo>
                <a:lnTo>
                  <a:pt x="108" y="133"/>
                </a:lnTo>
                <a:lnTo>
                  <a:pt x="108" y="109"/>
                </a:lnTo>
                <a:lnTo>
                  <a:pt x="108" y="48"/>
                </a:lnTo>
                <a:lnTo>
                  <a:pt x="120" y="48"/>
                </a:lnTo>
                <a:lnTo>
                  <a:pt x="120" y="60"/>
                </a:lnTo>
                <a:lnTo>
                  <a:pt x="60" y="121"/>
                </a:lnTo>
                <a:lnTo>
                  <a:pt x="48" y="133"/>
                </a:lnTo>
                <a:lnTo>
                  <a:pt x="48" y="109"/>
                </a:lnTo>
                <a:lnTo>
                  <a:pt x="48" y="48"/>
                </a:lnTo>
                <a:lnTo>
                  <a:pt x="60" y="48"/>
                </a:lnTo>
                <a:lnTo>
                  <a:pt x="60" y="60"/>
                </a:lnTo>
                <a:lnTo>
                  <a:pt x="12" y="121"/>
                </a:lnTo>
                <a:lnTo>
                  <a:pt x="0" y="133"/>
                </a:lnTo>
                <a:lnTo>
                  <a:pt x="0" y="109"/>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2907" name="Freeform 229"/>
          <p:cNvSpPr>
            <a:spLocks/>
          </p:cNvSpPr>
          <p:nvPr/>
        </p:nvSpPr>
        <p:spPr bwMode="auto">
          <a:xfrm>
            <a:off x="6740525" y="4365625"/>
            <a:ext cx="114300" cy="115888"/>
          </a:xfrm>
          <a:custGeom>
            <a:avLst/>
            <a:gdLst>
              <a:gd name="T0" fmla="*/ 0 w 72"/>
              <a:gd name="T1" fmla="*/ 2147483647 h 73"/>
              <a:gd name="T2" fmla="*/ 2147483647 w 72"/>
              <a:gd name="T3" fmla="*/ 0 h 73"/>
              <a:gd name="T4" fmla="*/ 2147483647 w 72"/>
              <a:gd name="T5" fmla="*/ 0 h 73"/>
              <a:gd name="T6" fmla="*/ 2147483647 w 72"/>
              <a:gd name="T7" fmla="*/ 2147483647 h 73"/>
              <a:gd name="T8" fmla="*/ 2147483647 w 72"/>
              <a:gd name="T9" fmla="*/ 2147483647 h 73"/>
              <a:gd name="T10" fmla="*/ 2147483647 w 72"/>
              <a:gd name="T11" fmla="*/ 2147483647 h 73"/>
              <a:gd name="T12" fmla="*/ 0 w 72"/>
              <a:gd name="T13" fmla="*/ 2147483647 h 73"/>
              <a:gd name="T14" fmla="*/ 0 60000 65536"/>
              <a:gd name="T15" fmla="*/ 0 60000 65536"/>
              <a:gd name="T16" fmla="*/ 0 60000 65536"/>
              <a:gd name="T17" fmla="*/ 0 60000 65536"/>
              <a:gd name="T18" fmla="*/ 0 60000 65536"/>
              <a:gd name="T19" fmla="*/ 0 60000 65536"/>
              <a:gd name="T20" fmla="*/ 0 60000 65536"/>
              <a:gd name="T21" fmla="*/ 0 w 72"/>
              <a:gd name="T22" fmla="*/ 0 h 73"/>
              <a:gd name="T23" fmla="*/ 72 w 72"/>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73">
                <a:moveTo>
                  <a:pt x="0" y="61"/>
                </a:moveTo>
                <a:lnTo>
                  <a:pt x="60" y="0"/>
                </a:lnTo>
                <a:lnTo>
                  <a:pt x="72" y="0"/>
                </a:lnTo>
                <a:lnTo>
                  <a:pt x="72" y="12"/>
                </a:lnTo>
                <a:lnTo>
                  <a:pt x="12" y="73"/>
                </a:lnTo>
                <a:lnTo>
                  <a:pt x="0" y="6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2908" name="Rectangle 230"/>
          <p:cNvSpPr>
            <a:spLocks noChangeArrowheads="1"/>
          </p:cNvSpPr>
          <p:nvPr/>
        </p:nvSpPr>
        <p:spPr bwMode="auto">
          <a:xfrm>
            <a:off x="6835775" y="4289425"/>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09" name="Rectangle 231"/>
          <p:cNvSpPr>
            <a:spLocks noChangeArrowheads="1"/>
          </p:cNvSpPr>
          <p:nvPr/>
        </p:nvSpPr>
        <p:spPr bwMode="auto">
          <a:xfrm>
            <a:off x="6835775" y="4289425"/>
            <a:ext cx="19050" cy="762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10" name="Rectangle 232"/>
          <p:cNvSpPr>
            <a:spLocks noChangeArrowheads="1"/>
          </p:cNvSpPr>
          <p:nvPr/>
        </p:nvSpPr>
        <p:spPr bwMode="auto">
          <a:xfrm>
            <a:off x="2965450" y="5207000"/>
            <a:ext cx="2095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11" name="Freeform 233"/>
          <p:cNvSpPr>
            <a:spLocks/>
          </p:cNvSpPr>
          <p:nvPr/>
        </p:nvSpPr>
        <p:spPr bwMode="auto">
          <a:xfrm>
            <a:off x="2908300" y="5207000"/>
            <a:ext cx="247650" cy="76200"/>
          </a:xfrm>
          <a:custGeom>
            <a:avLst/>
            <a:gdLst>
              <a:gd name="T0" fmla="*/ 2147483647 w 156"/>
              <a:gd name="T1" fmla="*/ 2147483647 h 48"/>
              <a:gd name="T2" fmla="*/ 2147483647 w 156"/>
              <a:gd name="T3" fmla="*/ 2147483647 h 48"/>
              <a:gd name="T4" fmla="*/ 2147483647 w 156"/>
              <a:gd name="T5" fmla="*/ 0 h 48"/>
              <a:gd name="T6" fmla="*/ 2147483647 w 156"/>
              <a:gd name="T7" fmla="*/ 0 h 48"/>
              <a:gd name="T8" fmla="*/ 0 w 156"/>
              <a:gd name="T9" fmla="*/ 2147483647 h 48"/>
              <a:gd name="T10" fmla="*/ 2147483647 w 156"/>
              <a:gd name="T11" fmla="*/ 2147483647 h 48"/>
              <a:gd name="T12" fmla="*/ 2147483647 w 156"/>
              <a:gd name="T13" fmla="*/ 2147483647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156" y="48"/>
                </a:moveTo>
                <a:lnTo>
                  <a:pt x="156" y="36"/>
                </a:lnTo>
                <a:lnTo>
                  <a:pt x="36" y="0"/>
                </a:lnTo>
                <a:lnTo>
                  <a:pt x="0" y="12"/>
                </a:lnTo>
                <a:lnTo>
                  <a:pt x="36" y="12"/>
                </a:lnTo>
                <a:lnTo>
                  <a:pt x="156"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2912" name="Freeform 234"/>
          <p:cNvSpPr>
            <a:spLocks/>
          </p:cNvSpPr>
          <p:nvPr/>
        </p:nvSpPr>
        <p:spPr bwMode="auto">
          <a:xfrm>
            <a:off x="2965450" y="5148263"/>
            <a:ext cx="190500" cy="77787"/>
          </a:xfrm>
          <a:custGeom>
            <a:avLst/>
            <a:gdLst>
              <a:gd name="T0" fmla="*/ 0 w 120"/>
              <a:gd name="T1" fmla="*/ 2147483647 h 49"/>
              <a:gd name="T2" fmla="*/ 0 w 120"/>
              <a:gd name="T3" fmla="*/ 2147483647 h 49"/>
              <a:gd name="T4" fmla="*/ 2147483647 w 120"/>
              <a:gd name="T5" fmla="*/ 2147483647 h 49"/>
              <a:gd name="T6" fmla="*/ 2147483647 w 120"/>
              <a:gd name="T7" fmla="*/ 0 h 49"/>
              <a:gd name="T8" fmla="*/ 0 w 120"/>
              <a:gd name="T9" fmla="*/ 2147483647 h 49"/>
              <a:gd name="T10" fmla="*/ 0 60000 65536"/>
              <a:gd name="T11" fmla="*/ 0 60000 65536"/>
              <a:gd name="T12" fmla="*/ 0 60000 65536"/>
              <a:gd name="T13" fmla="*/ 0 60000 65536"/>
              <a:gd name="T14" fmla="*/ 0 60000 65536"/>
              <a:gd name="T15" fmla="*/ 0 w 120"/>
              <a:gd name="T16" fmla="*/ 0 h 49"/>
              <a:gd name="T17" fmla="*/ 120 w 120"/>
              <a:gd name="T18" fmla="*/ 49 h 49"/>
            </a:gdLst>
            <a:ahLst/>
            <a:cxnLst>
              <a:cxn ang="T10">
                <a:pos x="T0" y="T1"/>
              </a:cxn>
              <a:cxn ang="T11">
                <a:pos x="T2" y="T3"/>
              </a:cxn>
              <a:cxn ang="T12">
                <a:pos x="T4" y="T5"/>
              </a:cxn>
              <a:cxn ang="T13">
                <a:pos x="T6" y="T7"/>
              </a:cxn>
              <a:cxn ang="T14">
                <a:pos x="T8" y="T9"/>
              </a:cxn>
            </a:cxnLst>
            <a:rect l="T15" t="T16" r="T17" b="T18"/>
            <a:pathLst>
              <a:path w="120" h="49">
                <a:moveTo>
                  <a:pt x="0" y="37"/>
                </a:moveTo>
                <a:lnTo>
                  <a:pt x="0" y="49"/>
                </a:lnTo>
                <a:lnTo>
                  <a:pt x="120" y="12"/>
                </a:lnTo>
                <a:lnTo>
                  <a:pt x="120" y="0"/>
                </a:lnTo>
                <a:lnTo>
                  <a:pt x="0" y="37"/>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2913" name="Rectangle 235"/>
          <p:cNvSpPr>
            <a:spLocks noChangeArrowheads="1"/>
          </p:cNvSpPr>
          <p:nvPr/>
        </p:nvSpPr>
        <p:spPr bwMode="auto">
          <a:xfrm>
            <a:off x="8208963" y="5226050"/>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14" name="Rectangle 236"/>
          <p:cNvSpPr>
            <a:spLocks noChangeArrowheads="1"/>
          </p:cNvSpPr>
          <p:nvPr/>
        </p:nvSpPr>
        <p:spPr bwMode="auto">
          <a:xfrm>
            <a:off x="8132763" y="5226050"/>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15" name="Rectangle 237"/>
          <p:cNvSpPr>
            <a:spLocks noChangeArrowheads="1"/>
          </p:cNvSpPr>
          <p:nvPr/>
        </p:nvSpPr>
        <p:spPr bwMode="auto">
          <a:xfrm>
            <a:off x="8132763" y="5226050"/>
            <a:ext cx="7620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16" name="Line 238"/>
          <p:cNvSpPr>
            <a:spLocks noChangeShapeType="1"/>
          </p:cNvSpPr>
          <p:nvPr/>
        </p:nvSpPr>
        <p:spPr bwMode="auto">
          <a:xfrm flipH="1">
            <a:off x="7866063" y="5226050"/>
            <a:ext cx="152400" cy="1588"/>
          </a:xfrm>
          <a:prstGeom prst="line">
            <a:avLst/>
          </a:prstGeom>
          <a:noFill/>
          <a:ln w="0">
            <a:solidFill>
              <a:srgbClr val="000000"/>
            </a:solidFill>
            <a:round/>
            <a:headEnd/>
            <a:tailEnd/>
          </a:ln>
        </p:spPr>
        <p:txBody>
          <a:bodyPr/>
          <a:lstStyle/>
          <a:p>
            <a:endParaRPr lang="en-US"/>
          </a:p>
        </p:txBody>
      </p:sp>
      <p:sp>
        <p:nvSpPr>
          <p:cNvPr id="122917" name="Line 239"/>
          <p:cNvSpPr>
            <a:spLocks noChangeShapeType="1"/>
          </p:cNvSpPr>
          <p:nvPr/>
        </p:nvSpPr>
        <p:spPr bwMode="auto">
          <a:xfrm flipH="1">
            <a:off x="7599363" y="5226050"/>
            <a:ext cx="152400" cy="1588"/>
          </a:xfrm>
          <a:prstGeom prst="line">
            <a:avLst/>
          </a:prstGeom>
          <a:noFill/>
          <a:ln w="0">
            <a:solidFill>
              <a:srgbClr val="000000"/>
            </a:solidFill>
            <a:round/>
            <a:headEnd/>
            <a:tailEnd/>
          </a:ln>
        </p:spPr>
        <p:txBody>
          <a:bodyPr/>
          <a:lstStyle/>
          <a:p>
            <a:endParaRPr lang="en-US"/>
          </a:p>
        </p:txBody>
      </p:sp>
      <p:sp>
        <p:nvSpPr>
          <p:cNvPr id="122918" name="Line 240"/>
          <p:cNvSpPr>
            <a:spLocks noChangeShapeType="1"/>
          </p:cNvSpPr>
          <p:nvPr/>
        </p:nvSpPr>
        <p:spPr bwMode="auto">
          <a:xfrm flipH="1">
            <a:off x="7332663" y="5226050"/>
            <a:ext cx="152400" cy="1588"/>
          </a:xfrm>
          <a:prstGeom prst="line">
            <a:avLst/>
          </a:prstGeom>
          <a:noFill/>
          <a:ln w="0">
            <a:solidFill>
              <a:srgbClr val="000000"/>
            </a:solidFill>
            <a:round/>
            <a:headEnd/>
            <a:tailEnd/>
          </a:ln>
        </p:spPr>
        <p:txBody>
          <a:bodyPr/>
          <a:lstStyle/>
          <a:p>
            <a:endParaRPr lang="en-US"/>
          </a:p>
        </p:txBody>
      </p:sp>
      <p:sp>
        <p:nvSpPr>
          <p:cNvPr id="122919" name="Line 241"/>
          <p:cNvSpPr>
            <a:spLocks noChangeShapeType="1"/>
          </p:cNvSpPr>
          <p:nvPr/>
        </p:nvSpPr>
        <p:spPr bwMode="auto">
          <a:xfrm flipH="1">
            <a:off x="7085013" y="5226050"/>
            <a:ext cx="133350" cy="1588"/>
          </a:xfrm>
          <a:prstGeom prst="line">
            <a:avLst/>
          </a:prstGeom>
          <a:noFill/>
          <a:ln w="0">
            <a:solidFill>
              <a:srgbClr val="000000"/>
            </a:solidFill>
            <a:round/>
            <a:headEnd/>
            <a:tailEnd/>
          </a:ln>
        </p:spPr>
        <p:txBody>
          <a:bodyPr/>
          <a:lstStyle/>
          <a:p>
            <a:endParaRPr lang="en-US"/>
          </a:p>
        </p:txBody>
      </p:sp>
      <p:sp>
        <p:nvSpPr>
          <p:cNvPr id="122920" name="Line 242"/>
          <p:cNvSpPr>
            <a:spLocks noChangeShapeType="1"/>
          </p:cNvSpPr>
          <p:nvPr/>
        </p:nvSpPr>
        <p:spPr bwMode="auto">
          <a:xfrm flipH="1">
            <a:off x="6816725" y="5226050"/>
            <a:ext cx="133350" cy="1588"/>
          </a:xfrm>
          <a:prstGeom prst="line">
            <a:avLst/>
          </a:prstGeom>
          <a:noFill/>
          <a:ln w="0">
            <a:solidFill>
              <a:srgbClr val="000000"/>
            </a:solidFill>
            <a:round/>
            <a:headEnd/>
            <a:tailEnd/>
          </a:ln>
        </p:spPr>
        <p:txBody>
          <a:bodyPr/>
          <a:lstStyle/>
          <a:p>
            <a:endParaRPr lang="en-US"/>
          </a:p>
        </p:txBody>
      </p:sp>
      <p:sp>
        <p:nvSpPr>
          <p:cNvPr id="122921" name="Line 243"/>
          <p:cNvSpPr>
            <a:spLocks noChangeShapeType="1"/>
          </p:cNvSpPr>
          <p:nvPr/>
        </p:nvSpPr>
        <p:spPr bwMode="auto">
          <a:xfrm flipH="1">
            <a:off x="6550025" y="5226050"/>
            <a:ext cx="133350" cy="1588"/>
          </a:xfrm>
          <a:prstGeom prst="line">
            <a:avLst/>
          </a:prstGeom>
          <a:noFill/>
          <a:ln w="0">
            <a:solidFill>
              <a:srgbClr val="000000"/>
            </a:solidFill>
            <a:round/>
            <a:headEnd/>
            <a:tailEnd/>
          </a:ln>
        </p:spPr>
        <p:txBody>
          <a:bodyPr/>
          <a:lstStyle/>
          <a:p>
            <a:endParaRPr lang="en-US"/>
          </a:p>
        </p:txBody>
      </p:sp>
      <p:sp>
        <p:nvSpPr>
          <p:cNvPr id="122922" name="Line 244"/>
          <p:cNvSpPr>
            <a:spLocks noChangeShapeType="1"/>
          </p:cNvSpPr>
          <p:nvPr/>
        </p:nvSpPr>
        <p:spPr bwMode="auto">
          <a:xfrm flipH="1">
            <a:off x="6283325" y="5226050"/>
            <a:ext cx="133350" cy="1588"/>
          </a:xfrm>
          <a:prstGeom prst="line">
            <a:avLst/>
          </a:prstGeom>
          <a:noFill/>
          <a:ln w="0">
            <a:solidFill>
              <a:srgbClr val="000000"/>
            </a:solidFill>
            <a:round/>
            <a:headEnd/>
            <a:tailEnd/>
          </a:ln>
        </p:spPr>
        <p:txBody>
          <a:bodyPr/>
          <a:lstStyle/>
          <a:p>
            <a:endParaRPr lang="en-US"/>
          </a:p>
        </p:txBody>
      </p:sp>
      <p:sp>
        <p:nvSpPr>
          <p:cNvPr id="122923" name="Line 245"/>
          <p:cNvSpPr>
            <a:spLocks noChangeShapeType="1"/>
          </p:cNvSpPr>
          <p:nvPr/>
        </p:nvSpPr>
        <p:spPr bwMode="auto">
          <a:xfrm flipH="1">
            <a:off x="6016625" y="5226050"/>
            <a:ext cx="133350" cy="1588"/>
          </a:xfrm>
          <a:prstGeom prst="line">
            <a:avLst/>
          </a:prstGeom>
          <a:noFill/>
          <a:ln w="0">
            <a:solidFill>
              <a:srgbClr val="000000"/>
            </a:solidFill>
            <a:round/>
            <a:headEnd/>
            <a:tailEnd/>
          </a:ln>
        </p:spPr>
        <p:txBody>
          <a:bodyPr/>
          <a:lstStyle/>
          <a:p>
            <a:endParaRPr lang="en-US"/>
          </a:p>
        </p:txBody>
      </p:sp>
      <p:sp>
        <p:nvSpPr>
          <p:cNvPr id="122924" name="Line 246"/>
          <p:cNvSpPr>
            <a:spLocks noChangeShapeType="1"/>
          </p:cNvSpPr>
          <p:nvPr/>
        </p:nvSpPr>
        <p:spPr bwMode="auto">
          <a:xfrm flipH="1">
            <a:off x="5749925" y="5226050"/>
            <a:ext cx="133350" cy="1588"/>
          </a:xfrm>
          <a:prstGeom prst="line">
            <a:avLst/>
          </a:prstGeom>
          <a:noFill/>
          <a:ln w="0">
            <a:solidFill>
              <a:srgbClr val="000000"/>
            </a:solidFill>
            <a:round/>
            <a:headEnd/>
            <a:tailEnd/>
          </a:ln>
        </p:spPr>
        <p:txBody>
          <a:bodyPr/>
          <a:lstStyle/>
          <a:p>
            <a:endParaRPr lang="en-US"/>
          </a:p>
        </p:txBody>
      </p:sp>
      <p:sp>
        <p:nvSpPr>
          <p:cNvPr id="122925" name="Line 247"/>
          <p:cNvSpPr>
            <a:spLocks noChangeShapeType="1"/>
          </p:cNvSpPr>
          <p:nvPr/>
        </p:nvSpPr>
        <p:spPr bwMode="auto">
          <a:xfrm flipH="1">
            <a:off x="5481638" y="5226050"/>
            <a:ext cx="153987" cy="1588"/>
          </a:xfrm>
          <a:prstGeom prst="line">
            <a:avLst/>
          </a:prstGeom>
          <a:noFill/>
          <a:ln w="0">
            <a:solidFill>
              <a:srgbClr val="000000"/>
            </a:solidFill>
            <a:round/>
            <a:headEnd/>
            <a:tailEnd/>
          </a:ln>
        </p:spPr>
        <p:txBody>
          <a:bodyPr/>
          <a:lstStyle/>
          <a:p>
            <a:endParaRPr lang="en-US"/>
          </a:p>
        </p:txBody>
      </p:sp>
      <p:sp>
        <p:nvSpPr>
          <p:cNvPr id="122926" name="Line 248"/>
          <p:cNvSpPr>
            <a:spLocks noChangeShapeType="1"/>
          </p:cNvSpPr>
          <p:nvPr/>
        </p:nvSpPr>
        <p:spPr bwMode="auto">
          <a:xfrm flipH="1">
            <a:off x="5214938" y="5226050"/>
            <a:ext cx="152400" cy="1588"/>
          </a:xfrm>
          <a:prstGeom prst="line">
            <a:avLst/>
          </a:prstGeom>
          <a:noFill/>
          <a:ln w="0">
            <a:solidFill>
              <a:srgbClr val="000000"/>
            </a:solidFill>
            <a:round/>
            <a:headEnd/>
            <a:tailEnd/>
          </a:ln>
        </p:spPr>
        <p:txBody>
          <a:bodyPr/>
          <a:lstStyle/>
          <a:p>
            <a:endParaRPr lang="en-US"/>
          </a:p>
        </p:txBody>
      </p:sp>
      <p:sp>
        <p:nvSpPr>
          <p:cNvPr id="122927" name="Line 249"/>
          <p:cNvSpPr>
            <a:spLocks noChangeShapeType="1"/>
          </p:cNvSpPr>
          <p:nvPr/>
        </p:nvSpPr>
        <p:spPr bwMode="auto">
          <a:xfrm flipH="1">
            <a:off x="4948238" y="5226050"/>
            <a:ext cx="152400" cy="1588"/>
          </a:xfrm>
          <a:prstGeom prst="line">
            <a:avLst/>
          </a:prstGeom>
          <a:noFill/>
          <a:ln w="0">
            <a:solidFill>
              <a:srgbClr val="000000"/>
            </a:solidFill>
            <a:round/>
            <a:headEnd/>
            <a:tailEnd/>
          </a:ln>
        </p:spPr>
        <p:txBody>
          <a:bodyPr/>
          <a:lstStyle/>
          <a:p>
            <a:endParaRPr lang="en-US"/>
          </a:p>
        </p:txBody>
      </p:sp>
      <p:sp>
        <p:nvSpPr>
          <p:cNvPr id="122928" name="Line 250"/>
          <p:cNvSpPr>
            <a:spLocks noChangeShapeType="1"/>
          </p:cNvSpPr>
          <p:nvPr/>
        </p:nvSpPr>
        <p:spPr bwMode="auto">
          <a:xfrm flipH="1">
            <a:off x="4681538" y="5226050"/>
            <a:ext cx="152400" cy="1588"/>
          </a:xfrm>
          <a:prstGeom prst="line">
            <a:avLst/>
          </a:prstGeom>
          <a:noFill/>
          <a:ln w="0">
            <a:solidFill>
              <a:srgbClr val="000000"/>
            </a:solidFill>
            <a:round/>
            <a:headEnd/>
            <a:tailEnd/>
          </a:ln>
        </p:spPr>
        <p:txBody>
          <a:bodyPr/>
          <a:lstStyle/>
          <a:p>
            <a:endParaRPr lang="en-US"/>
          </a:p>
        </p:txBody>
      </p:sp>
      <p:sp>
        <p:nvSpPr>
          <p:cNvPr id="122929" name="Line 251"/>
          <p:cNvSpPr>
            <a:spLocks noChangeShapeType="1"/>
          </p:cNvSpPr>
          <p:nvPr/>
        </p:nvSpPr>
        <p:spPr bwMode="auto">
          <a:xfrm flipH="1">
            <a:off x="4414838" y="5226050"/>
            <a:ext cx="152400" cy="1588"/>
          </a:xfrm>
          <a:prstGeom prst="line">
            <a:avLst/>
          </a:prstGeom>
          <a:noFill/>
          <a:ln w="0">
            <a:solidFill>
              <a:srgbClr val="000000"/>
            </a:solidFill>
            <a:round/>
            <a:headEnd/>
            <a:tailEnd/>
          </a:ln>
        </p:spPr>
        <p:txBody>
          <a:bodyPr/>
          <a:lstStyle/>
          <a:p>
            <a:endParaRPr lang="en-US"/>
          </a:p>
        </p:txBody>
      </p:sp>
      <p:sp>
        <p:nvSpPr>
          <p:cNvPr id="122930" name="Line 252"/>
          <p:cNvSpPr>
            <a:spLocks noChangeShapeType="1"/>
          </p:cNvSpPr>
          <p:nvPr/>
        </p:nvSpPr>
        <p:spPr bwMode="auto">
          <a:xfrm flipH="1">
            <a:off x="4146550" y="5226050"/>
            <a:ext cx="153988" cy="1588"/>
          </a:xfrm>
          <a:prstGeom prst="line">
            <a:avLst/>
          </a:prstGeom>
          <a:noFill/>
          <a:ln w="0">
            <a:solidFill>
              <a:srgbClr val="000000"/>
            </a:solidFill>
            <a:round/>
            <a:headEnd/>
            <a:tailEnd/>
          </a:ln>
        </p:spPr>
        <p:txBody>
          <a:bodyPr/>
          <a:lstStyle/>
          <a:p>
            <a:endParaRPr lang="en-US"/>
          </a:p>
        </p:txBody>
      </p:sp>
      <p:sp>
        <p:nvSpPr>
          <p:cNvPr id="122931" name="Line 253"/>
          <p:cNvSpPr>
            <a:spLocks noChangeShapeType="1"/>
          </p:cNvSpPr>
          <p:nvPr/>
        </p:nvSpPr>
        <p:spPr bwMode="auto">
          <a:xfrm flipH="1">
            <a:off x="3898900" y="5226050"/>
            <a:ext cx="133350" cy="1588"/>
          </a:xfrm>
          <a:prstGeom prst="line">
            <a:avLst/>
          </a:prstGeom>
          <a:noFill/>
          <a:ln w="0">
            <a:solidFill>
              <a:srgbClr val="000000"/>
            </a:solidFill>
            <a:round/>
            <a:headEnd/>
            <a:tailEnd/>
          </a:ln>
        </p:spPr>
        <p:txBody>
          <a:bodyPr/>
          <a:lstStyle/>
          <a:p>
            <a:endParaRPr lang="en-US"/>
          </a:p>
        </p:txBody>
      </p:sp>
      <p:sp>
        <p:nvSpPr>
          <p:cNvPr id="122932" name="Line 254"/>
          <p:cNvSpPr>
            <a:spLocks noChangeShapeType="1"/>
          </p:cNvSpPr>
          <p:nvPr/>
        </p:nvSpPr>
        <p:spPr bwMode="auto">
          <a:xfrm flipH="1">
            <a:off x="3632200" y="5226050"/>
            <a:ext cx="133350" cy="1588"/>
          </a:xfrm>
          <a:prstGeom prst="line">
            <a:avLst/>
          </a:prstGeom>
          <a:noFill/>
          <a:ln w="0">
            <a:solidFill>
              <a:srgbClr val="000000"/>
            </a:solidFill>
            <a:round/>
            <a:headEnd/>
            <a:tailEnd/>
          </a:ln>
        </p:spPr>
        <p:txBody>
          <a:bodyPr/>
          <a:lstStyle/>
          <a:p>
            <a:endParaRPr lang="en-US"/>
          </a:p>
        </p:txBody>
      </p:sp>
      <p:sp>
        <p:nvSpPr>
          <p:cNvPr id="122933" name="Line 255"/>
          <p:cNvSpPr>
            <a:spLocks noChangeShapeType="1"/>
          </p:cNvSpPr>
          <p:nvPr/>
        </p:nvSpPr>
        <p:spPr bwMode="auto">
          <a:xfrm flipH="1">
            <a:off x="3365500" y="5226050"/>
            <a:ext cx="133350" cy="1588"/>
          </a:xfrm>
          <a:prstGeom prst="line">
            <a:avLst/>
          </a:prstGeom>
          <a:noFill/>
          <a:ln w="0">
            <a:solidFill>
              <a:srgbClr val="000000"/>
            </a:solidFill>
            <a:round/>
            <a:headEnd/>
            <a:tailEnd/>
          </a:ln>
        </p:spPr>
        <p:txBody>
          <a:bodyPr/>
          <a:lstStyle/>
          <a:p>
            <a:endParaRPr lang="en-US"/>
          </a:p>
        </p:txBody>
      </p:sp>
      <p:sp>
        <p:nvSpPr>
          <p:cNvPr id="122934" name="Rectangle 256"/>
          <p:cNvSpPr>
            <a:spLocks noChangeArrowheads="1"/>
          </p:cNvSpPr>
          <p:nvPr/>
        </p:nvSpPr>
        <p:spPr bwMode="auto">
          <a:xfrm>
            <a:off x="3232150" y="522605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35" name="Rectangle 257"/>
          <p:cNvSpPr>
            <a:spLocks noChangeArrowheads="1"/>
          </p:cNvSpPr>
          <p:nvPr/>
        </p:nvSpPr>
        <p:spPr bwMode="auto">
          <a:xfrm>
            <a:off x="3175000" y="522605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36" name="Rectangle 258"/>
          <p:cNvSpPr>
            <a:spLocks noChangeArrowheads="1"/>
          </p:cNvSpPr>
          <p:nvPr/>
        </p:nvSpPr>
        <p:spPr bwMode="auto">
          <a:xfrm>
            <a:off x="3175000" y="5226050"/>
            <a:ext cx="571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37" name="Rectangle 259"/>
          <p:cNvSpPr>
            <a:spLocks noChangeArrowheads="1"/>
          </p:cNvSpPr>
          <p:nvPr/>
        </p:nvSpPr>
        <p:spPr bwMode="auto">
          <a:xfrm>
            <a:off x="4032250" y="4422775"/>
            <a:ext cx="295275" cy="182563"/>
          </a:xfrm>
          <a:prstGeom prst="rect">
            <a:avLst/>
          </a:prstGeom>
          <a:noFill/>
          <a:ln w="9525">
            <a:noFill/>
            <a:miter lim="800000"/>
            <a:headEnd/>
            <a:tailEnd/>
          </a:ln>
        </p:spPr>
        <p:txBody>
          <a:bodyPr wrap="none" lIns="0" tIns="0" rIns="0" bIns="0">
            <a:spAutoFit/>
          </a:bodyPr>
          <a:lstStyle/>
          <a:p>
            <a:r>
              <a:rPr lang="en-US" sz="1200" u="none">
                <a:solidFill>
                  <a:srgbClr val="000000"/>
                </a:solidFill>
              </a:rPr>
              <a:t>fini()</a:t>
            </a:r>
            <a:endParaRPr lang="en-US" b="1" u="none"/>
          </a:p>
        </p:txBody>
      </p:sp>
      <p:sp>
        <p:nvSpPr>
          <p:cNvPr id="122938" name="Freeform 260"/>
          <p:cNvSpPr>
            <a:spLocks/>
          </p:cNvSpPr>
          <p:nvPr/>
        </p:nvSpPr>
        <p:spPr bwMode="auto">
          <a:xfrm>
            <a:off x="4281488" y="4672013"/>
            <a:ext cx="228600" cy="114300"/>
          </a:xfrm>
          <a:custGeom>
            <a:avLst/>
            <a:gdLst>
              <a:gd name="T0" fmla="*/ 0 w 144"/>
              <a:gd name="T1" fmla="*/ 2147483647 h 72"/>
              <a:gd name="T2" fmla="*/ 0 w 144"/>
              <a:gd name="T3" fmla="*/ 0 h 72"/>
              <a:gd name="T4" fmla="*/ 0 w 144"/>
              <a:gd name="T5" fmla="*/ 0 h 72"/>
              <a:gd name="T6" fmla="*/ 0 w 144"/>
              <a:gd name="T7" fmla="*/ 0 h 72"/>
              <a:gd name="T8" fmla="*/ 2147483647 w 144"/>
              <a:gd name="T9" fmla="*/ 2147483647 h 72"/>
              <a:gd name="T10" fmla="*/ 2147483647 w 144"/>
              <a:gd name="T11" fmla="*/ 2147483647 h 72"/>
              <a:gd name="T12" fmla="*/ 2147483647 w 144"/>
              <a:gd name="T13" fmla="*/ 2147483647 h 72"/>
              <a:gd name="T14" fmla="*/ 0 w 144"/>
              <a:gd name="T15" fmla="*/ 2147483647 h 72"/>
              <a:gd name="T16" fmla="*/ 0 w 144"/>
              <a:gd name="T17" fmla="*/ 2147483647 h 72"/>
              <a:gd name="T18" fmla="*/ 0 w 144"/>
              <a:gd name="T19" fmla="*/ 2147483647 h 72"/>
              <a:gd name="T20" fmla="*/ 0 w 144"/>
              <a:gd name="T21" fmla="*/ 2147483647 h 72"/>
              <a:gd name="T22" fmla="*/ 2147483647 w 144"/>
              <a:gd name="T23" fmla="*/ 2147483647 h 72"/>
              <a:gd name="T24" fmla="*/ 2147483647 w 144"/>
              <a:gd name="T25" fmla="*/ 2147483647 h 72"/>
              <a:gd name="T26" fmla="*/ 2147483647 w 144"/>
              <a:gd name="T27" fmla="*/ 2147483647 h 72"/>
              <a:gd name="T28" fmla="*/ 0 w 144"/>
              <a:gd name="T29" fmla="*/ 2147483647 h 72"/>
              <a:gd name="T30" fmla="*/ 0 w 144"/>
              <a:gd name="T31" fmla="*/ 0 h 72"/>
              <a:gd name="T32" fmla="*/ 2147483647 w 144"/>
              <a:gd name="T33" fmla="*/ 0 h 72"/>
              <a:gd name="T34" fmla="*/ 2147483647 w 144"/>
              <a:gd name="T35" fmla="*/ 2147483647 h 72"/>
              <a:gd name="T36" fmla="*/ 0 w 144"/>
              <a:gd name="T37" fmla="*/ 2147483647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72"/>
              <a:gd name="T59" fmla="*/ 144 w 144"/>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72">
                <a:moveTo>
                  <a:pt x="0" y="24"/>
                </a:moveTo>
                <a:lnTo>
                  <a:pt x="0" y="0"/>
                </a:lnTo>
                <a:lnTo>
                  <a:pt x="108" y="24"/>
                </a:lnTo>
                <a:lnTo>
                  <a:pt x="144" y="24"/>
                </a:lnTo>
                <a:lnTo>
                  <a:pt x="108" y="36"/>
                </a:lnTo>
                <a:lnTo>
                  <a:pt x="0" y="72"/>
                </a:lnTo>
                <a:lnTo>
                  <a:pt x="0" y="60"/>
                </a:lnTo>
                <a:lnTo>
                  <a:pt x="108" y="24"/>
                </a:lnTo>
                <a:lnTo>
                  <a:pt x="108" y="36"/>
                </a:lnTo>
                <a:lnTo>
                  <a:pt x="0" y="12"/>
                </a:ln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2939" name="Freeform 261"/>
          <p:cNvSpPr>
            <a:spLocks/>
          </p:cNvSpPr>
          <p:nvPr/>
        </p:nvSpPr>
        <p:spPr bwMode="auto">
          <a:xfrm>
            <a:off x="4281488" y="4710113"/>
            <a:ext cx="19050" cy="57150"/>
          </a:xfrm>
          <a:custGeom>
            <a:avLst/>
            <a:gdLst>
              <a:gd name="T0" fmla="*/ 0 w 12"/>
              <a:gd name="T1" fmla="*/ 2147483647 h 36"/>
              <a:gd name="T2" fmla="*/ 0 w 12"/>
              <a:gd name="T3" fmla="*/ 0 h 36"/>
              <a:gd name="T4" fmla="*/ 2147483647 w 12"/>
              <a:gd name="T5" fmla="*/ 0 h 36"/>
              <a:gd name="T6" fmla="*/ 2147483647 w 12"/>
              <a:gd name="T7" fmla="*/ 0 h 36"/>
              <a:gd name="T8" fmla="*/ 2147483647 w 12"/>
              <a:gd name="T9" fmla="*/ 0 h 36"/>
              <a:gd name="T10" fmla="*/ 2147483647 w 12"/>
              <a:gd name="T11" fmla="*/ 2147483647 h 36"/>
              <a:gd name="T12" fmla="*/ 0 w 12"/>
              <a:gd name="T13" fmla="*/ 2147483647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0" y="36"/>
                </a:move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2940" name="Freeform 262"/>
          <p:cNvSpPr>
            <a:spLocks/>
          </p:cNvSpPr>
          <p:nvPr/>
        </p:nvSpPr>
        <p:spPr bwMode="auto">
          <a:xfrm>
            <a:off x="4281488" y="4672013"/>
            <a:ext cx="171450" cy="95250"/>
          </a:xfrm>
          <a:custGeom>
            <a:avLst/>
            <a:gdLst>
              <a:gd name="T0" fmla="*/ 0 w 108"/>
              <a:gd name="T1" fmla="*/ 2147483647 h 60"/>
              <a:gd name="T2" fmla="*/ 0 w 108"/>
              <a:gd name="T3" fmla="*/ 0 h 60"/>
              <a:gd name="T4" fmla="*/ 2147483647 w 108"/>
              <a:gd name="T5" fmla="*/ 2147483647 h 60"/>
              <a:gd name="T6" fmla="*/ 0 w 108"/>
              <a:gd name="T7" fmla="*/ 2147483647 h 60"/>
              <a:gd name="T8" fmla="*/ 0 w 108"/>
              <a:gd name="T9" fmla="*/ 2147483647 h 60"/>
              <a:gd name="T10" fmla="*/ 0 60000 65536"/>
              <a:gd name="T11" fmla="*/ 0 60000 65536"/>
              <a:gd name="T12" fmla="*/ 0 60000 65536"/>
              <a:gd name="T13" fmla="*/ 0 60000 65536"/>
              <a:gd name="T14" fmla="*/ 0 60000 65536"/>
              <a:gd name="T15" fmla="*/ 0 w 108"/>
              <a:gd name="T16" fmla="*/ 0 h 60"/>
              <a:gd name="T17" fmla="*/ 108 w 108"/>
              <a:gd name="T18" fmla="*/ 60 h 60"/>
            </a:gdLst>
            <a:ahLst/>
            <a:cxnLst>
              <a:cxn ang="T10">
                <a:pos x="T0" y="T1"/>
              </a:cxn>
              <a:cxn ang="T11">
                <a:pos x="T2" y="T3"/>
              </a:cxn>
              <a:cxn ang="T12">
                <a:pos x="T4" y="T5"/>
              </a:cxn>
              <a:cxn ang="T13">
                <a:pos x="T6" y="T7"/>
              </a:cxn>
              <a:cxn ang="T14">
                <a:pos x="T8" y="T9"/>
              </a:cxn>
            </a:cxnLst>
            <a:rect l="T15" t="T16" r="T17" b="T18"/>
            <a:pathLst>
              <a:path w="108" h="60">
                <a:moveTo>
                  <a:pt x="0" y="24"/>
                </a:moveTo>
                <a:lnTo>
                  <a:pt x="0" y="0"/>
                </a:lnTo>
                <a:lnTo>
                  <a:pt x="108" y="24"/>
                </a:lnTo>
                <a:lnTo>
                  <a:pt x="0" y="60"/>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2941" name="Rectangle 263"/>
          <p:cNvSpPr>
            <a:spLocks noChangeArrowheads="1"/>
          </p:cNvSpPr>
          <p:nvPr/>
        </p:nvSpPr>
        <p:spPr bwMode="auto">
          <a:xfrm>
            <a:off x="2946400" y="4710113"/>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42" name="Rectangle 264"/>
          <p:cNvSpPr>
            <a:spLocks noChangeArrowheads="1"/>
          </p:cNvSpPr>
          <p:nvPr/>
        </p:nvSpPr>
        <p:spPr bwMode="auto">
          <a:xfrm>
            <a:off x="4262438" y="471011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43" name="Rectangle 265"/>
          <p:cNvSpPr>
            <a:spLocks noChangeArrowheads="1"/>
          </p:cNvSpPr>
          <p:nvPr/>
        </p:nvSpPr>
        <p:spPr bwMode="auto">
          <a:xfrm>
            <a:off x="2946400" y="4710113"/>
            <a:ext cx="131603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44" name="Rectangle 266"/>
          <p:cNvSpPr>
            <a:spLocks noChangeArrowheads="1"/>
          </p:cNvSpPr>
          <p:nvPr/>
        </p:nvSpPr>
        <p:spPr bwMode="auto">
          <a:xfrm>
            <a:off x="2965450" y="4862513"/>
            <a:ext cx="2095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45" name="Freeform 267"/>
          <p:cNvSpPr>
            <a:spLocks/>
          </p:cNvSpPr>
          <p:nvPr/>
        </p:nvSpPr>
        <p:spPr bwMode="auto">
          <a:xfrm>
            <a:off x="2908300" y="4862513"/>
            <a:ext cx="247650" cy="76200"/>
          </a:xfrm>
          <a:custGeom>
            <a:avLst/>
            <a:gdLst>
              <a:gd name="T0" fmla="*/ 2147483647 w 156"/>
              <a:gd name="T1" fmla="*/ 2147483647 h 48"/>
              <a:gd name="T2" fmla="*/ 2147483647 w 156"/>
              <a:gd name="T3" fmla="*/ 2147483647 h 48"/>
              <a:gd name="T4" fmla="*/ 2147483647 w 156"/>
              <a:gd name="T5" fmla="*/ 0 h 48"/>
              <a:gd name="T6" fmla="*/ 2147483647 w 156"/>
              <a:gd name="T7" fmla="*/ 0 h 48"/>
              <a:gd name="T8" fmla="*/ 0 w 156"/>
              <a:gd name="T9" fmla="*/ 2147483647 h 48"/>
              <a:gd name="T10" fmla="*/ 2147483647 w 156"/>
              <a:gd name="T11" fmla="*/ 2147483647 h 48"/>
              <a:gd name="T12" fmla="*/ 2147483647 w 156"/>
              <a:gd name="T13" fmla="*/ 2147483647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156" y="48"/>
                </a:moveTo>
                <a:lnTo>
                  <a:pt x="156" y="36"/>
                </a:lnTo>
                <a:lnTo>
                  <a:pt x="36" y="0"/>
                </a:lnTo>
                <a:lnTo>
                  <a:pt x="0" y="12"/>
                </a:lnTo>
                <a:lnTo>
                  <a:pt x="36" y="12"/>
                </a:lnTo>
                <a:lnTo>
                  <a:pt x="156"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2946" name="Freeform 268"/>
          <p:cNvSpPr>
            <a:spLocks/>
          </p:cNvSpPr>
          <p:nvPr/>
        </p:nvSpPr>
        <p:spPr bwMode="auto">
          <a:xfrm>
            <a:off x="2965450" y="4805363"/>
            <a:ext cx="190500" cy="76200"/>
          </a:xfrm>
          <a:custGeom>
            <a:avLst/>
            <a:gdLst>
              <a:gd name="T0" fmla="*/ 0 w 120"/>
              <a:gd name="T1" fmla="*/ 2147483647 h 48"/>
              <a:gd name="T2" fmla="*/ 0 w 120"/>
              <a:gd name="T3" fmla="*/ 2147483647 h 48"/>
              <a:gd name="T4" fmla="*/ 2147483647 w 120"/>
              <a:gd name="T5" fmla="*/ 2147483647 h 48"/>
              <a:gd name="T6" fmla="*/ 2147483647 w 120"/>
              <a:gd name="T7" fmla="*/ 0 h 48"/>
              <a:gd name="T8" fmla="*/ 0 w 120"/>
              <a:gd name="T9" fmla="*/ 2147483647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0" y="36"/>
                </a:moveTo>
                <a:lnTo>
                  <a:pt x="0" y="48"/>
                </a:lnTo>
                <a:lnTo>
                  <a:pt x="120" y="12"/>
                </a:lnTo>
                <a:lnTo>
                  <a:pt x="12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2947" name="Rectangle 269"/>
          <p:cNvSpPr>
            <a:spLocks noChangeArrowheads="1"/>
          </p:cNvSpPr>
          <p:nvPr/>
        </p:nvSpPr>
        <p:spPr bwMode="auto">
          <a:xfrm>
            <a:off x="4491038" y="488156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48" name="Rectangle 270"/>
          <p:cNvSpPr>
            <a:spLocks noChangeArrowheads="1"/>
          </p:cNvSpPr>
          <p:nvPr/>
        </p:nvSpPr>
        <p:spPr bwMode="auto">
          <a:xfrm>
            <a:off x="4414838" y="488156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49" name="Rectangle 271"/>
          <p:cNvSpPr>
            <a:spLocks noChangeArrowheads="1"/>
          </p:cNvSpPr>
          <p:nvPr/>
        </p:nvSpPr>
        <p:spPr bwMode="auto">
          <a:xfrm>
            <a:off x="4414838" y="4881563"/>
            <a:ext cx="7620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50" name="Line 272"/>
          <p:cNvSpPr>
            <a:spLocks noChangeShapeType="1"/>
          </p:cNvSpPr>
          <p:nvPr/>
        </p:nvSpPr>
        <p:spPr bwMode="auto">
          <a:xfrm flipH="1">
            <a:off x="4146550" y="4881563"/>
            <a:ext cx="153988" cy="1587"/>
          </a:xfrm>
          <a:prstGeom prst="line">
            <a:avLst/>
          </a:prstGeom>
          <a:noFill/>
          <a:ln w="0">
            <a:solidFill>
              <a:srgbClr val="000000"/>
            </a:solidFill>
            <a:round/>
            <a:headEnd/>
            <a:tailEnd/>
          </a:ln>
        </p:spPr>
        <p:txBody>
          <a:bodyPr/>
          <a:lstStyle/>
          <a:p>
            <a:endParaRPr lang="en-US"/>
          </a:p>
        </p:txBody>
      </p:sp>
      <p:sp>
        <p:nvSpPr>
          <p:cNvPr id="122951" name="Line 273"/>
          <p:cNvSpPr>
            <a:spLocks noChangeShapeType="1"/>
          </p:cNvSpPr>
          <p:nvPr/>
        </p:nvSpPr>
        <p:spPr bwMode="auto">
          <a:xfrm flipH="1">
            <a:off x="3879850" y="4881563"/>
            <a:ext cx="152400" cy="1587"/>
          </a:xfrm>
          <a:prstGeom prst="line">
            <a:avLst/>
          </a:prstGeom>
          <a:noFill/>
          <a:ln w="0">
            <a:solidFill>
              <a:srgbClr val="000000"/>
            </a:solidFill>
            <a:round/>
            <a:headEnd/>
            <a:tailEnd/>
          </a:ln>
        </p:spPr>
        <p:txBody>
          <a:bodyPr/>
          <a:lstStyle/>
          <a:p>
            <a:endParaRPr lang="en-US"/>
          </a:p>
        </p:txBody>
      </p:sp>
      <p:sp>
        <p:nvSpPr>
          <p:cNvPr id="122952" name="Line 274"/>
          <p:cNvSpPr>
            <a:spLocks noChangeShapeType="1"/>
          </p:cNvSpPr>
          <p:nvPr/>
        </p:nvSpPr>
        <p:spPr bwMode="auto">
          <a:xfrm flipH="1">
            <a:off x="3632200" y="4881563"/>
            <a:ext cx="133350" cy="1587"/>
          </a:xfrm>
          <a:prstGeom prst="line">
            <a:avLst/>
          </a:prstGeom>
          <a:noFill/>
          <a:ln w="0">
            <a:solidFill>
              <a:srgbClr val="000000"/>
            </a:solidFill>
            <a:round/>
            <a:headEnd/>
            <a:tailEnd/>
          </a:ln>
        </p:spPr>
        <p:txBody>
          <a:bodyPr/>
          <a:lstStyle/>
          <a:p>
            <a:endParaRPr lang="en-US"/>
          </a:p>
        </p:txBody>
      </p:sp>
      <p:sp>
        <p:nvSpPr>
          <p:cNvPr id="122953" name="Line 275"/>
          <p:cNvSpPr>
            <a:spLocks noChangeShapeType="1"/>
          </p:cNvSpPr>
          <p:nvPr/>
        </p:nvSpPr>
        <p:spPr bwMode="auto">
          <a:xfrm flipH="1">
            <a:off x="3365500" y="4881563"/>
            <a:ext cx="133350" cy="1587"/>
          </a:xfrm>
          <a:prstGeom prst="line">
            <a:avLst/>
          </a:prstGeom>
          <a:noFill/>
          <a:ln w="0">
            <a:solidFill>
              <a:srgbClr val="000000"/>
            </a:solidFill>
            <a:round/>
            <a:headEnd/>
            <a:tailEnd/>
          </a:ln>
        </p:spPr>
        <p:txBody>
          <a:bodyPr/>
          <a:lstStyle/>
          <a:p>
            <a:endParaRPr lang="en-US"/>
          </a:p>
        </p:txBody>
      </p:sp>
      <p:sp>
        <p:nvSpPr>
          <p:cNvPr id="122954" name="Rectangle 276"/>
          <p:cNvSpPr>
            <a:spLocks noChangeArrowheads="1"/>
          </p:cNvSpPr>
          <p:nvPr/>
        </p:nvSpPr>
        <p:spPr bwMode="auto">
          <a:xfrm>
            <a:off x="3232150" y="4881563"/>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55" name="Rectangle 277"/>
          <p:cNvSpPr>
            <a:spLocks noChangeArrowheads="1"/>
          </p:cNvSpPr>
          <p:nvPr/>
        </p:nvSpPr>
        <p:spPr bwMode="auto">
          <a:xfrm>
            <a:off x="3175000" y="4881563"/>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56" name="Rectangle 278"/>
          <p:cNvSpPr>
            <a:spLocks noChangeArrowheads="1"/>
          </p:cNvSpPr>
          <p:nvPr/>
        </p:nvSpPr>
        <p:spPr bwMode="auto">
          <a:xfrm>
            <a:off x="3175000" y="4881563"/>
            <a:ext cx="571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57" name="Rectangle 279"/>
          <p:cNvSpPr>
            <a:spLocks noChangeArrowheads="1"/>
          </p:cNvSpPr>
          <p:nvPr/>
        </p:nvSpPr>
        <p:spPr bwMode="auto">
          <a:xfrm>
            <a:off x="7713663" y="4786313"/>
            <a:ext cx="608012" cy="182562"/>
          </a:xfrm>
          <a:prstGeom prst="rect">
            <a:avLst/>
          </a:prstGeom>
          <a:noFill/>
          <a:ln w="9525">
            <a:noFill/>
            <a:miter lim="800000"/>
            <a:headEnd/>
            <a:tailEnd/>
          </a:ln>
        </p:spPr>
        <p:txBody>
          <a:bodyPr wrap="none" lIns="0" tIns="0" rIns="0" bIns="0">
            <a:spAutoFit/>
          </a:bodyPr>
          <a:lstStyle/>
          <a:p>
            <a:r>
              <a:rPr lang="en-US" sz="1200" u="none">
                <a:solidFill>
                  <a:srgbClr val="000000"/>
                </a:solidFill>
              </a:rPr>
              <a:t>remove()</a:t>
            </a:r>
            <a:endParaRPr lang="en-US" b="1" u="none"/>
          </a:p>
        </p:txBody>
      </p:sp>
      <p:sp>
        <p:nvSpPr>
          <p:cNvPr id="122958" name="Freeform 280"/>
          <p:cNvSpPr>
            <a:spLocks/>
          </p:cNvSpPr>
          <p:nvPr/>
        </p:nvSpPr>
        <p:spPr bwMode="auto">
          <a:xfrm>
            <a:off x="7999413" y="4995863"/>
            <a:ext cx="171450" cy="114300"/>
          </a:xfrm>
          <a:custGeom>
            <a:avLst/>
            <a:gdLst>
              <a:gd name="T0" fmla="*/ 0 w 108"/>
              <a:gd name="T1" fmla="*/ 2147483647 h 72"/>
              <a:gd name="T2" fmla="*/ 0 w 108"/>
              <a:gd name="T3" fmla="*/ 0 h 72"/>
              <a:gd name="T4" fmla="*/ 0 w 108"/>
              <a:gd name="T5" fmla="*/ 0 h 72"/>
              <a:gd name="T6" fmla="*/ 0 w 108"/>
              <a:gd name="T7" fmla="*/ 0 h 72"/>
              <a:gd name="T8" fmla="*/ 2147483647 w 108"/>
              <a:gd name="T9" fmla="*/ 2147483647 h 72"/>
              <a:gd name="T10" fmla="*/ 2147483647 w 108"/>
              <a:gd name="T11" fmla="*/ 2147483647 h 72"/>
              <a:gd name="T12" fmla="*/ 2147483647 w 108"/>
              <a:gd name="T13" fmla="*/ 2147483647 h 72"/>
              <a:gd name="T14" fmla="*/ 0 w 108"/>
              <a:gd name="T15" fmla="*/ 2147483647 h 72"/>
              <a:gd name="T16" fmla="*/ 0 w 108"/>
              <a:gd name="T17" fmla="*/ 2147483647 h 72"/>
              <a:gd name="T18" fmla="*/ 0 w 108"/>
              <a:gd name="T19" fmla="*/ 2147483647 h 72"/>
              <a:gd name="T20" fmla="*/ 0 w 108"/>
              <a:gd name="T21" fmla="*/ 2147483647 h 72"/>
              <a:gd name="T22" fmla="*/ 2147483647 w 108"/>
              <a:gd name="T23" fmla="*/ 2147483647 h 72"/>
              <a:gd name="T24" fmla="*/ 2147483647 w 108"/>
              <a:gd name="T25" fmla="*/ 2147483647 h 72"/>
              <a:gd name="T26" fmla="*/ 2147483647 w 108"/>
              <a:gd name="T27" fmla="*/ 2147483647 h 72"/>
              <a:gd name="T28" fmla="*/ 0 w 108"/>
              <a:gd name="T29" fmla="*/ 2147483647 h 72"/>
              <a:gd name="T30" fmla="*/ 0 w 108"/>
              <a:gd name="T31" fmla="*/ 0 h 72"/>
              <a:gd name="T32" fmla="*/ 2147483647 w 108"/>
              <a:gd name="T33" fmla="*/ 0 h 72"/>
              <a:gd name="T34" fmla="*/ 2147483647 w 108"/>
              <a:gd name="T35" fmla="*/ 2147483647 h 72"/>
              <a:gd name="T36" fmla="*/ 0 w 108"/>
              <a:gd name="T37" fmla="*/ 2147483647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72"/>
              <a:gd name="T59" fmla="*/ 108 w 108"/>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72">
                <a:moveTo>
                  <a:pt x="0" y="36"/>
                </a:moveTo>
                <a:lnTo>
                  <a:pt x="0" y="0"/>
                </a:lnTo>
                <a:lnTo>
                  <a:pt x="108" y="36"/>
                </a:lnTo>
                <a:lnTo>
                  <a:pt x="108" y="48"/>
                </a:lnTo>
                <a:lnTo>
                  <a:pt x="0" y="72"/>
                </a:lnTo>
                <a:lnTo>
                  <a:pt x="0" y="60"/>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2959" name="Freeform 281"/>
          <p:cNvSpPr>
            <a:spLocks/>
          </p:cNvSpPr>
          <p:nvPr/>
        </p:nvSpPr>
        <p:spPr bwMode="auto">
          <a:xfrm>
            <a:off x="7999413" y="5053013"/>
            <a:ext cx="19050" cy="38100"/>
          </a:xfrm>
          <a:custGeom>
            <a:avLst/>
            <a:gdLst>
              <a:gd name="T0" fmla="*/ 0 w 12"/>
              <a:gd name="T1" fmla="*/ 2147483647 h 24"/>
              <a:gd name="T2" fmla="*/ 0 w 12"/>
              <a:gd name="T3" fmla="*/ 0 h 24"/>
              <a:gd name="T4" fmla="*/ 2147483647 w 12"/>
              <a:gd name="T5" fmla="*/ 0 h 24"/>
              <a:gd name="T6" fmla="*/ 2147483647 w 12"/>
              <a:gd name="T7" fmla="*/ 0 h 24"/>
              <a:gd name="T8" fmla="*/ 2147483647 w 12"/>
              <a:gd name="T9" fmla="*/ 0 h 24"/>
              <a:gd name="T10" fmla="*/ 2147483647 w 12"/>
              <a:gd name="T11" fmla="*/ 2147483647 h 24"/>
              <a:gd name="T12" fmla="*/ 0 w 12"/>
              <a:gd name="T13" fmla="*/ 2147483647 h 24"/>
              <a:gd name="T14" fmla="*/ 0 60000 65536"/>
              <a:gd name="T15" fmla="*/ 0 60000 65536"/>
              <a:gd name="T16" fmla="*/ 0 60000 65536"/>
              <a:gd name="T17" fmla="*/ 0 60000 65536"/>
              <a:gd name="T18" fmla="*/ 0 60000 65536"/>
              <a:gd name="T19" fmla="*/ 0 60000 65536"/>
              <a:gd name="T20" fmla="*/ 0 60000 65536"/>
              <a:gd name="T21" fmla="*/ 0 w 12"/>
              <a:gd name="T22" fmla="*/ 0 h 24"/>
              <a:gd name="T23" fmla="*/ 12 w 1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4">
                <a:moveTo>
                  <a:pt x="0" y="24"/>
                </a:move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2960" name="Freeform 282"/>
          <p:cNvSpPr>
            <a:spLocks/>
          </p:cNvSpPr>
          <p:nvPr/>
        </p:nvSpPr>
        <p:spPr bwMode="auto">
          <a:xfrm>
            <a:off x="7999413" y="4995863"/>
            <a:ext cx="171450" cy="95250"/>
          </a:xfrm>
          <a:custGeom>
            <a:avLst/>
            <a:gdLst>
              <a:gd name="T0" fmla="*/ 0 w 108"/>
              <a:gd name="T1" fmla="*/ 2147483647 h 60"/>
              <a:gd name="T2" fmla="*/ 0 w 108"/>
              <a:gd name="T3" fmla="*/ 0 h 60"/>
              <a:gd name="T4" fmla="*/ 2147483647 w 108"/>
              <a:gd name="T5" fmla="*/ 2147483647 h 60"/>
              <a:gd name="T6" fmla="*/ 0 w 108"/>
              <a:gd name="T7" fmla="*/ 2147483647 h 60"/>
              <a:gd name="T8" fmla="*/ 0 w 108"/>
              <a:gd name="T9" fmla="*/ 2147483647 h 60"/>
              <a:gd name="T10" fmla="*/ 0 60000 65536"/>
              <a:gd name="T11" fmla="*/ 0 60000 65536"/>
              <a:gd name="T12" fmla="*/ 0 60000 65536"/>
              <a:gd name="T13" fmla="*/ 0 60000 65536"/>
              <a:gd name="T14" fmla="*/ 0 60000 65536"/>
              <a:gd name="T15" fmla="*/ 0 w 108"/>
              <a:gd name="T16" fmla="*/ 0 h 60"/>
              <a:gd name="T17" fmla="*/ 108 w 108"/>
              <a:gd name="T18" fmla="*/ 60 h 60"/>
            </a:gdLst>
            <a:ahLst/>
            <a:cxnLst>
              <a:cxn ang="T10">
                <a:pos x="T0" y="T1"/>
              </a:cxn>
              <a:cxn ang="T11">
                <a:pos x="T2" y="T3"/>
              </a:cxn>
              <a:cxn ang="T12">
                <a:pos x="T4" y="T5"/>
              </a:cxn>
              <a:cxn ang="T13">
                <a:pos x="T6" y="T7"/>
              </a:cxn>
              <a:cxn ang="T14">
                <a:pos x="T8" y="T9"/>
              </a:cxn>
            </a:cxnLst>
            <a:rect l="T15" t="T16" r="T17" b="T18"/>
            <a:pathLst>
              <a:path w="108" h="60">
                <a:moveTo>
                  <a:pt x="0" y="36"/>
                </a:moveTo>
                <a:lnTo>
                  <a:pt x="0" y="0"/>
                </a:lnTo>
                <a:lnTo>
                  <a:pt x="108" y="36"/>
                </a:lnTo>
                <a:lnTo>
                  <a:pt x="0" y="6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2961" name="Rectangle 283"/>
          <p:cNvSpPr>
            <a:spLocks noChangeArrowheads="1"/>
          </p:cNvSpPr>
          <p:nvPr/>
        </p:nvSpPr>
        <p:spPr bwMode="auto">
          <a:xfrm>
            <a:off x="2946400" y="5053013"/>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62" name="Rectangle 284"/>
          <p:cNvSpPr>
            <a:spLocks noChangeArrowheads="1"/>
          </p:cNvSpPr>
          <p:nvPr/>
        </p:nvSpPr>
        <p:spPr bwMode="auto">
          <a:xfrm>
            <a:off x="7980363" y="505301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63" name="Rectangle 285"/>
          <p:cNvSpPr>
            <a:spLocks noChangeArrowheads="1"/>
          </p:cNvSpPr>
          <p:nvPr/>
        </p:nvSpPr>
        <p:spPr bwMode="auto">
          <a:xfrm>
            <a:off x="2946400" y="5053013"/>
            <a:ext cx="5033963"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64" name="Rectangle 286"/>
          <p:cNvSpPr>
            <a:spLocks noChangeArrowheads="1"/>
          </p:cNvSpPr>
          <p:nvPr/>
        </p:nvSpPr>
        <p:spPr bwMode="auto">
          <a:xfrm>
            <a:off x="8189913" y="4995863"/>
            <a:ext cx="363537" cy="2873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2965" name="Rectangle 287"/>
          <p:cNvSpPr>
            <a:spLocks noChangeArrowheads="1"/>
          </p:cNvSpPr>
          <p:nvPr/>
        </p:nvSpPr>
        <p:spPr bwMode="auto">
          <a:xfrm>
            <a:off x="8189913" y="4995863"/>
            <a:ext cx="382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66" name="Rectangle 288"/>
          <p:cNvSpPr>
            <a:spLocks noChangeArrowheads="1"/>
          </p:cNvSpPr>
          <p:nvPr/>
        </p:nvSpPr>
        <p:spPr bwMode="auto">
          <a:xfrm>
            <a:off x="8553450" y="4995863"/>
            <a:ext cx="19050" cy="3063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67" name="Rectangle 289"/>
          <p:cNvSpPr>
            <a:spLocks noChangeArrowheads="1"/>
          </p:cNvSpPr>
          <p:nvPr/>
        </p:nvSpPr>
        <p:spPr bwMode="auto">
          <a:xfrm>
            <a:off x="8189913" y="5283200"/>
            <a:ext cx="36353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68" name="Rectangle 290"/>
          <p:cNvSpPr>
            <a:spLocks noChangeArrowheads="1"/>
          </p:cNvSpPr>
          <p:nvPr/>
        </p:nvSpPr>
        <p:spPr bwMode="auto">
          <a:xfrm>
            <a:off x="8189913" y="4995863"/>
            <a:ext cx="19050" cy="28733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69" name="Rectangle 291"/>
          <p:cNvSpPr>
            <a:spLocks noChangeArrowheads="1"/>
          </p:cNvSpPr>
          <p:nvPr/>
        </p:nvSpPr>
        <p:spPr bwMode="auto">
          <a:xfrm>
            <a:off x="2965450" y="6142038"/>
            <a:ext cx="2095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70" name="Freeform 292"/>
          <p:cNvSpPr>
            <a:spLocks/>
          </p:cNvSpPr>
          <p:nvPr/>
        </p:nvSpPr>
        <p:spPr bwMode="auto">
          <a:xfrm>
            <a:off x="2908300" y="6142038"/>
            <a:ext cx="247650" cy="76200"/>
          </a:xfrm>
          <a:custGeom>
            <a:avLst/>
            <a:gdLst>
              <a:gd name="T0" fmla="*/ 2147483647 w 156"/>
              <a:gd name="T1" fmla="*/ 2147483647 h 48"/>
              <a:gd name="T2" fmla="*/ 2147483647 w 156"/>
              <a:gd name="T3" fmla="*/ 2147483647 h 48"/>
              <a:gd name="T4" fmla="*/ 2147483647 w 156"/>
              <a:gd name="T5" fmla="*/ 0 h 48"/>
              <a:gd name="T6" fmla="*/ 2147483647 w 156"/>
              <a:gd name="T7" fmla="*/ 0 h 48"/>
              <a:gd name="T8" fmla="*/ 0 w 156"/>
              <a:gd name="T9" fmla="*/ 2147483647 h 48"/>
              <a:gd name="T10" fmla="*/ 2147483647 w 156"/>
              <a:gd name="T11" fmla="*/ 2147483647 h 48"/>
              <a:gd name="T12" fmla="*/ 2147483647 w 156"/>
              <a:gd name="T13" fmla="*/ 2147483647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156" y="48"/>
                </a:moveTo>
                <a:lnTo>
                  <a:pt x="156" y="36"/>
                </a:lnTo>
                <a:lnTo>
                  <a:pt x="36" y="0"/>
                </a:lnTo>
                <a:lnTo>
                  <a:pt x="0" y="12"/>
                </a:lnTo>
                <a:lnTo>
                  <a:pt x="36" y="12"/>
                </a:lnTo>
                <a:lnTo>
                  <a:pt x="156"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2971" name="Freeform 293"/>
          <p:cNvSpPr>
            <a:spLocks/>
          </p:cNvSpPr>
          <p:nvPr/>
        </p:nvSpPr>
        <p:spPr bwMode="auto">
          <a:xfrm>
            <a:off x="2965450" y="6084888"/>
            <a:ext cx="190500" cy="76200"/>
          </a:xfrm>
          <a:custGeom>
            <a:avLst/>
            <a:gdLst>
              <a:gd name="T0" fmla="*/ 0 w 120"/>
              <a:gd name="T1" fmla="*/ 2147483647 h 48"/>
              <a:gd name="T2" fmla="*/ 0 w 120"/>
              <a:gd name="T3" fmla="*/ 2147483647 h 48"/>
              <a:gd name="T4" fmla="*/ 2147483647 w 120"/>
              <a:gd name="T5" fmla="*/ 2147483647 h 48"/>
              <a:gd name="T6" fmla="*/ 2147483647 w 120"/>
              <a:gd name="T7" fmla="*/ 0 h 48"/>
              <a:gd name="T8" fmla="*/ 0 w 120"/>
              <a:gd name="T9" fmla="*/ 2147483647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0" y="36"/>
                </a:moveTo>
                <a:lnTo>
                  <a:pt x="0" y="48"/>
                </a:lnTo>
                <a:lnTo>
                  <a:pt x="120" y="12"/>
                </a:lnTo>
                <a:lnTo>
                  <a:pt x="12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2972" name="Rectangle 294"/>
          <p:cNvSpPr>
            <a:spLocks noChangeArrowheads="1"/>
          </p:cNvSpPr>
          <p:nvPr/>
        </p:nvSpPr>
        <p:spPr bwMode="auto">
          <a:xfrm>
            <a:off x="8208963" y="6161088"/>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73" name="Rectangle 295"/>
          <p:cNvSpPr>
            <a:spLocks noChangeArrowheads="1"/>
          </p:cNvSpPr>
          <p:nvPr/>
        </p:nvSpPr>
        <p:spPr bwMode="auto">
          <a:xfrm>
            <a:off x="8132763" y="6161088"/>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74" name="Rectangle 296"/>
          <p:cNvSpPr>
            <a:spLocks noChangeArrowheads="1"/>
          </p:cNvSpPr>
          <p:nvPr/>
        </p:nvSpPr>
        <p:spPr bwMode="auto">
          <a:xfrm>
            <a:off x="8132763" y="6161088"/>
            <a:ext cx="7620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75" name="Line 297"/>
          <p:cNvSpPr>
            <a:spLocks noChangeShapeType="1"/>
          </p:cNvSpPr>
          <p:nvPr/>
        </p:nvSpPr>
        <p:spPr bwMode="auto">
          <a:xfrm flipH="1">
            <a:off x="7866063" y="6161088"/>
            <a:ext cx="152400" cy="1587"/>
          </a:xfrm>
          <a:prstGeom prst="line">
            <a:avLst/>
          </a:prstGeom>
          <a:noFill/>
          <a:ln w="0">
            <a:solidFill>
              <a:srgbClr val="000000"/>
            </a:solidFill>
            <a:round/>
            <a:headEnd/>
            <a:tailEnd/>
          </a:ln>
        </p:spPr>
        <p:txBody>
          <a:bodyPr/>
          <a:lstStyle/>
          <a:p>
            <a:endParaRPr lang="en-US"/>
          </a:p>
        </p:txBody>
      </p:sp>
      <p:sp>
        <p:nvSpPr>
          <p:cNvPr id="122976" name="Line 298"/>
          <p:cNvSpPr>
            <a:spLocks noChangeShapeType="1"/>
          </p:cNvSpPr>
          <p:nvPr/>
        </p:nvSpPr>
        <p:spPr bwMode="auto">
          <a:xfrm flipH="1">
            <a:off x="7599363" y="6161088"/>
            <a:ext cx="152400" cy="1587"/>
          </a:xfrm>
          <a:prstGeom prst="line">
            <a:avLst/>
          </a:prstGeom>
          <a:noFill/>
          <a:ln w="0">
            <a:solidFill>
              <a:srgbClr val="000000"/>
            </a:solidFill>
            <a:round/>
            <a:headEnd/>
            <a:tailEnd/>
          </a:ln>
        </p:spPr>
        <p:txBody>
          <a:bodyPr/>
          <a:lstStyle/>
          <a:p>
            <a:endParaRPr lang="en-US"/>
          </a:p>
        </p:txBody>
      </p:sp>
      <p:sp>
        <p:nvSpPr>
          <p:cNvPr id="122977" name="Line 299"/>
          <p:cNvSpPr>
            <a:spLocks noChangeShapeType="1"/>
          </p:cNvSpPr>
          <p:nvPr/>
        </p:nvSpPr>
        <p:spPr bwMode="auto">
          <a:xfrm flipH="1">
            <a:off x="7332663" y="6161088"/>
            <a:ext cx="152400" cy="1587"/>
          </a:xfrm>
          <a:prstGeom prst="line">
            <a:avLst/>
          </a:prstGeom>
          <a:noFill/>
          <a:ln w="0">
            <a:solidFill>
              <a:srgbClr val="000000"/>
            </a:solidFill>
            <a:round/>
            <a:headEnd/>
            <a:tailEnd/>
          </a:ln>
        </p:spPr>
        <p:txBody>
          <a:bodyPr/>
          <a:lstStyle/>
          <a:p>
            <a:endParaRPr lang="en-US"/>
          </a:p>
        </p:txBody>
      </p:sp>
      <p:sp>
        <p:nvSpPr>
          <p:cNvPr id="122978" name="Line 300"/>
          <p:cNvSpPr>
            <a:spLocks noChangeShapeType="1"/>
          </p:cNvSpPr>
          <p:nvPr/>
        </p:nvSpPr>
        <p:spPr bwMode="auto">
          <a:xfrm flipH="1">
            <a:off x="7085013" y="6161088"/>
            <a:ext cx="133350" cy="1587"/>
          </a:xfrm>
          <a:prstGeom prst="line">
            <a:avLst/>
          </a:prstGeom>
          <a:noFill/>
          <a:ln w="0">
            <a:solidFill>
              <a:srgbClr val="000000"/>
            </a:solidFill>
            <a:round/>
            <a:headEnd/>
            <a:tailEnd/>
          </a:ln>
        </p:spPr>
        <p:txBody>
          <a:bodyPr/>
          <a:lstStyle/>
          <a:p>
            <a:endParaRPr lang="en-US"/>
          </a:p>
        </p:txBody>
      </p:sp>
      <p:sp>
        <p:nvSpPr>
          <p:cNvPr id="122979" name="Line 301"/>
          <p:cNvSpPr>
            <a:spLocks noChangeShapeType="1"/>
          </p:cNvSpPr>
          <p:nvPr/>
        </p:nvSpPr>
        <p:spPr bwMode="auto">
          <a:xfrm flipH="1">
            <a:off x="6816725" y="6161088"/>
            <a:ext cx="133350" cy="1587"/>
          </a:xfrm>
          <a:prstGeom prst="line">
            <a:avLst/>
          </a:prstGeom>
          <a:noFill/>
          <a:ln w="0">
            <a:solidFill>
              <a:srgbClr val="000000"/>
            </a:solidFill>
            <a:round/>
            <a:headEnd/>
            <a:tailEnd/>
          </a:ln>
        </p:spPr>
        <p:txBody>
          <a:bodyPr/>
          <a:lstStyle/>
          <a:p>
            <a:endParaRPr lang="en-US"/>
          </a:p>
        </p:txBody>
      </p:sp>
      <p:sp>
        <p:nvSpPr>
          <p:cNvPr id="122980" name="Line 302"/>
          <p:cNvSpPr>
            <a:spLocks noChangeShapeType="1"/>
          </p:cNvSpPr>
          <p:nvPr/>
        </p:nvSpPr>
        <p:spPr bwMode="auto">
          <a:xfrm flipH="1">
            <a:off x="6550025" y="6161088"/>
            <a:ext cx="133350" cy="1587"/>
          </a:xfrm>
          <a:prstGeom prst="line">
            <a:avLst/>
          </a:prstGeom>
          <a:noFill/>
          <a:ln w="0">
            <a:solidFill>
              <a:srgbClr val="000000"/>
            </a:solidFill>
            <a:round/>
            <a:headEnd/>
            <a:tailEnd/>
          </a:ln>
        </p:spPr>
        <p:txBody>
          <a:bodyPr/>
          <a:lstStyle/>
          <a:p>
            <a:endParaRPr lang="en-US"/>
          </a:p>
        </p:txBody>
      </p:sp>
      <p:sp>
        <p:nvSpPr>
          <p:cNvPr id="122981" name="Line 303"/>
          <p:cNvSpPr>
            <a:spLocks noChangeShapeType="1"/>
          </p:cNvSpPr>
          <p:nvPr/>
        </p:nvSpPr>
        <p:spPr bwMode="auto">
          <a:xfrm flipH="1">
            <a:off x="6283325" y="6161088"/>
            <a:ext cx="133350" cy="1587"/>
          </a:xfrm>
          <a:prstGeom prst="line">
            <a:avLst/>
          </a:prstGeom>
          <a:noFill/>
          <a:ln w="0">
            <a:solidFill>
              <a:srgbClr val="000000"/>
            </a:solidFill>
            <a:round/>
            <a:headEnd/>
            <a:tailEnd/>
          </a:ln>
        </p:spPr>
        <p:txBody>
          <a:bodyPr/>
          <a:lstStyle/>
          <a:p>
            <a:endParaRPr lang="en-US"/>
          </a:p>
        </p:txBody>
      </p:sp>
      <p:sp>
        <p:nvSpPr>
          <p:cNvPr id="122982" name="Line 304"/>
          <p:cNvSpPr>
            <a:spLocks noChangeShapeType="1"/>
          </p:cNvSpPr>
          <p:nvPr/>
        </p:nvSpPr>
        <p:spPr bwMode="auto">
          <a:xfrm flipH="1">
            <a:off x="6016625" y="6161088"/>
            <a:ext cx="133350" cy="1587"/>
          </a:xfrm>
          <a:prstGeom prst="line">
            <a:avLst/>
          </a:prstGeom>
          <a:noFill/>
          <a:ln w="0">
            <a:solidFill>
              <a:srgbClr val="000000"/>
            </a:solidFill>
            <a:round/>
            <a:headEnd/>
            <a:tailEnd/>
          </a:ln>
        </p:spPr>
        <p:txBody>
          <a:bodyPr/>
          <a:lstStyle/>
          <a:p>
            <a:endParaRPr lang="en-US"/>
          </a:p>
        </p:txBody>
      </p:sp>
      <p:sp>
        <p:nvSpPr>
          <p:cNvPr id="122983" name="Line 305"/>
          <p:cNvSpPr>
            <a:spLocks noChangeShapeType="1"/>
          </p:cNvSpPr>
          <p:nvPr/>
        </p:nvSpPr>
        <p:spPr bwMode="auto">
          <a:xfrm flipH="1">
            <a:off x="5749925" y="6161088"/>
            <a:ext cx="133350" cy="1587"/>
          </a:xfrm>
          <a:prstGeom prst="line">
            <a:avLst/>
          </a:prstGeom>
          <a:noFill/>
          <a:ln w="0">
            <a:solidFill>
              <a:srgbClr val="000000"/>
            </a:solidFill>
            <a:round/>
            <a:headEnd/>
            <a:tailEnd/>
          </a:ln>
        </p:spPr>
        <p:txBody>
          <a:bodyPr/>
          <a:lstStyle/>
          <a:p>
            <a:endParaRPr lang="en-US"/>
          </a:p>
        </p:txBody>
      </p:sp>
      <p:sp>
        <p:nvSpPr>
          <p:cNvPr id="122984" name="Line 306"/>
          <p:cNvSpPr>
            <a:spLocks noChangeShapeType="1"/>
          </p:cNvSpPr>
          <p:nvPr/>
        </p:nvSpPr>
        <p:spPr bwMode="auto">
          <a:xfrm flipH="1">
            <a:off x="5481638" y="6161088"/>
            <a:ext cx="153987" cy="1587"/>
          </a:xfrm>
          <a:prstGeom prst="line">
            <a:avLst/>
          </a:prstGeom>
          <a:noFill/>
          <a:ln w="0">
            <a:solidFill>
              <a:srgbClr val="000000"/>
            </a:solidFill>
            <a:round/>
            <a:headEnd/>
            <a:tailEnd/>
          </a:ln>
        </p:spPr>
        <p:txBody>
          <a:bodyPr/>
          <a:lstStyle/>
          <a:p>
            <a:endParaRPr lang="en-US"/>
          </a:p>
        </p:txBody>
      </p:sp>
      <p:sp>
        <p:nvSpPr>
          <p:cNvPr id="122985" name="Line 307"/>
          <p:cNvSpPr>
            <a:spLocks noChangeShapeType="1"/>
          </p:cNvSpPr>
          <p:nvPr/>
        </p:nvSpPr>
        <p:spPr bwMode="auto">
          <a:xfrm flipH="1">
            <a:off x="5214938" y="6161088"/>
            <a:ext cx="152400" cy="1587"/>
          </a:xfrm>
          <a:prstGeom prst="line">
            <a:avLst/>
          </a:prstGeom>
          <a:noFill/>
          <a:ln w="0">
            <a:solidFill>
              <a:srgbClr val="000000"/>
            </a:solidFill>
            <a:round/>
            <a:headEnd/>
            <a:tailEnd/>
          </a:ln>
        </p:spPr>
        <p:txBody>
          <a:bodyPr/>
          <a:lstStyle/>
          <a:p>
            <a:endParaRPr lang="en-US"/>
          </a:p>
        </p:txBody>
      </p:sp>
      <p:sp>
        <p:nvSpPr>
          <p:cNvPr id="122986" name="Line 308"/>
          <p:cNvSpPr>
            <a:spLocks noChangeShapeType="1"/>
          </p:cNvSpPr>
          <p:nvPr/>
        </p:nvSpPr>
        <p:spPr bwMode="auto">
          <a:xfrm flipH="1">
            <a:off x="4948238" y="6161088"/>
            <a:ext cx="152400" cy="1587"/>
          </a:xfrm>
          <a:prstGeom prst="line">
            <a:avLst/>
          </a:prstGeom>
          <a:noFill/>
          <a:ln w="0">
            <a:solidFill>
              <a:srgbClr val="000000"/>
            </a:solidFill>
            <a:round/>
            <a:headEnd/>
            <a:tailEnd/>
          </a:ln>
        </p:spPr>
        <p:txBody>
          <a:bodyPr/>
          <a:lstStyle/>
          <a:p>
            <a:endParaRPr lang="en-US"/>
          </a:p>
        </p:txBody>
      </p:sp>
      <p:sp>
        <p:nvSpPr>
          <p:cNvPr id="122987" name="Line 309"/>
          <p:cNvSpPr>
            <a:spLocks noChangeShapeType="1"/>
          </p:cNvSpPr>
          <p:nvPr/>
        </p:nvSpPr>
        <p:spPr bwMode="auto">
          <a:xfrm flipH="1">
            <a:off x="4681538" y="6161088"/>
            <a:ext cx="152400" cy="1587"/>
          </a:xfrm>
          <a:prstGeom prst="line">
            <a:avLst/>
          </a:prstGeom>
          <a:noFill/>
          <a:ln w="0">
            <a:solidFill>
              <a:srgbClr val="000000"/>
            </a:solidFill>
            <a:round/>
            <a:headEnd/>
            <a:tailEnd/>
          </a:ln>
        </p:spPr>
        <p:txBody>
          <a:bodyPr/>
          <a:lstStyle/>
          <a:p>
            <a:endParaRPr lang="en-US"/>
          </a:p>
        </p:txBody>
      </p:sp>
      <p:sp>
        <p:nvSpPr>
          <p:cNvPr id="122988" name="Line 310"/>
          <p:cNvSpPr>
            <a:spLocks noChangeShapeType="1"/>
          </p:cNvSpPr>
          <p:nvPr/>
        </p:nvSpPr>
        <p:spPr bwMode="auto">
          <a:xfrm flipH="1">
            <a:off x="4414838" y="6161088"/>
            <a:ext cx="152400" cy="1587"/>
          </a:xfrm>
          <a:prstGeom prst="line">
            <a:avLst/>
          </a:prstGeom>
          <a:noFill/>
          <a:ln w="0">
            <a:solidFill>
              <a:srgbClr val="000000"/>
            </a:solidFill>
            <a:round/>
            <a:headEnd/>
            <a:tailEnd/>
          </a:ln>
        </p:spPr>
        <p:txBody>
          <a:bodyPr/>
          <a:lstStyle/>
          <a:p>
            <a:endParaRPr lang="en-US"/>
          </a:p>
        </p:txBody>
      </p:sp>
      <p:sp>
        <p:nvSpPr>
          <p:cNvPr id="122989" name="Line 311"/>
          <p:cNvSpPr>
            <a:spLocks noChangeShapeType="1"/>
          </p:cNvSpPr>
          <p:nvPr/>
        </p:nvSpPr>
        <p:spPr bwMode="auto">
          <a:xfrm flipH="1">
            <a:off x="4146550" y="6161088"/>
            <a:ext cx="153988" cy="1587"/>
          </a:xfrm>
          <a:prstGeom prst="line">
            <a:avLst/>
          </a:prstGeom>
          <a:noFill/>
          <a:ln w="0">
            <a:solidFill>
              <a:srgbClr val="000000"/>
            </a:solidFill>
            <a:round/>
            <a:headEnd/>
            <a:tailEnd/>
          </a:ln>
        </p:spPr>
        <p:txBody>
          <a:bodyPr/>
          <a:lstStyle/>
          <a:p>
            <a:endParaRPr lang="en-US"/>
          </a:p>
        </p:txBody>
      </p:sp>
      <p:sp>
        <p:nvSpPr>
          <p:cNvPr id="122990" name="Line 312"/>
          <p:cNvSpPr>
            <a:spLocks noChangeShapeType="1"/>
          </p:cNvSpPr>
          <p:nvPr/>
        </p:nvSpPr>
        <p:spPr bwMode="auto">
          <a:xfrm flipH="1">
            <a:off x="3898900" y="6161088"/>
            <a:ext cx="133350" cy="1587"/>
          </a:xfrm>
          <a:prstGeom prst="line">
            <a:avLst/>
          </a:prstGeom>
          <a:noFill/>
          <a:ln w="0">
            <a:solidFill>
              <a:srgbClr val="000000"/>
            </a:solidFill>
            <a:round/>
            <a:headEnd/>
            <a:tailEnd/>
          </a:ln>
        </p:spPr>
        <p:txBody>
          <a:bodyPr/>
          <a:lstStyle/>
          <a:p>
            <a:endParaRPr lang="en-US"/>
          </a:p>
        </p:txBody>
      </p:sp>
      <p:sp>
        <p:nvSpPr>
          <p:cNvPr id="122991" name="Line 313"/>
          <p:cNvSpPr>
            <a:spLocks noChangeShapeType="1"/>
          </p:cNvSpPr>
          <p:nvPr/>
        </p:nvSpPr>
        <p:spPr bwMode="auto">
          <a:xfrm flipH="1">
            <a:off x="3632200" y="6161088"/>
            <a:ext cx="133350" cy="1587"/>
          </a:xfrm>
          <a:prstGeom prst="line">
            <a:avLst/>
          </a:prstGeom>
          <a:noFill/>
          <a:ln w="0">
            <a:solidFill>
              <a:srgbClr val="000000"/>
            </a:solidFill>
            <a:round/>
            <a:headEnd/>
            <a:tailEnd/>
          </a:ln>
        </p:spPr>
        <p:txBody>
          <a:bodyPr/>
          <a:lstStyle/>
          <a:p>
            <a:endParaRPr lang="en-US"/>
          </a:p>
        </p:txBody>
      </p:sp>
      <p:sp>
        <p:nvSpPr>
          <p:cNvPr id="122992" name="Line 314"/>
          <p:cNvSpPr>
            <a:spLocks noChangeShapeType="1"/>
          </p:cNvSpPr>
          <p:nvPr/>
        </p:nvSpPr>
        <p:spPr bwMode="auto">
          <a:xfrm flipH="1">
            <a:off x="3365500" y="6161088"/>
            <a:ext cx="133350" cy="1587"/>
          </a:xfrm>
          <a:prstGeom prst="line">
            <a:avLst/>
          </a:prstGeom>
          <a:noFill/>
          <a:ln w="0">
            <a:solidFill>
              <a:srgbClr val="000000"/>
            </a:solidFill>
            <a:round/>
            <a:headEnd/>
            <a:tailEnd/>
          </a:ln>
        </p:spPr>
        <p:txBody>
          <a:bodyPr/>
          <a:lstStyle/>
          <a:p>
            <a:endParaRPr lang="en-US"/>
          </a:p>
        </p:txBody>
      </p:sp>
      <p:sp>
        <p:nvSpPr>
          <p:cNvPr id="122993" name="Rectangle 315"/>
          <p:cNvSpPr>
            <a:spLocks noChangeArrowheads="1"/>
          </p:cNvSpPr>
          <p:nvPr/>
        </p:nvSpPr>
        <p:spPr bwMode="auto">
          <a:xfrm>
            <a:off x="3232150" y="6161088"/>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94" name="Rectangle 316"/>
          <p:cNvSpPr>
            <a:spLocks noChangeArrowheads="1"/>
          </p:cNvSpPr>
          <p:nvPr/>
        </p:nvSpPr>
        <p:spPr bwMode="auto">
          <a:xfrm>
            <a:off x="3175000" y="6161088"/>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95" name="Rectangle 317"/>
          <p:cNvSpPr>
            <a:spLocks noChangeArrowheads="1"/>
          </p:cNvSpPr>
          <p:nvPr/>
        </p:nvSpPr>
        <p:spPr bwMode="auto">
          <a:xfrm>
            <a:off x="3175000" y="6161088"/>
            <a:ext cx="571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2996" name="Freeform 318"/>
          <p:cNvSpPr>
            <a:spLocks/>
          </p:cNvSpPr>
          <p:nvPr/>
        </p:nvSpPr>
        <p:spPr bwMode="auto">
          <a:xfrm>
            <a:off x="6283325" y="5530850"/>
            <a:ext cx="228600" cy="114300"/>
          </a:xfrm>
          <a:custGeom>
            <a:avLst/>
            <a:gdLst>
              <a:gd name="T0" fmla="*/ 0 w 144"/>
              <a:gd name="T1" fmla="*/ 2147483647 h 72"/>
              <a:gd name="T2" fmla="*/ 0 w 144"/>
              <a:gd name="T3" fmla="*/ 0 h 72"/>
              <a:gd name="T4" fmla="*/ 0 w 144"/>
              <a:gd name="T5" fmla="*/ 0 h 72"/>
              <a:gd name="T6" fmla="*/ 0 w 144"/>
              <a:gd name="T7" fmla="*/ 0 h 72"/>
              <a:gd name="T8" fmla="*/ 2147483647 w 144"/>
              <a:gd name="T9" fmla="*/ 2147483647 h 72"/>
              <a:gd name="T10" fmla="*/ 2147483647 w 144"/>
              <a:gd name="T11" fmla="*/ 2147483647 h 72"/>
              <a:gd name="T12" fmla="*/ 2147483647 w 144"/>
              <a:gd name="T13" fmla="*/ 2147483647 h 72"/>
              <a:gd name="T14" fmla="*/ 0 w 144"/>
              <a:gd name="T15" fmla="*/ 2147483647 h 72"/>
              <a:gd name="T16" fmla="*/ 0 w 144"/>
              <a:gd name="T17" fmla="*/ 2147483647 h 72"/>
              <a:gd name="T18" fmla="*/ 0 w 144"/>
              <a:gd name="T19" fmla="*/ 2147483647 h 72"/>
              <a:gd name="T20" fmla="*/ 0 w 144"/>
              <a:gd name="T21" fmla="*/ 2147483647 h 72"/>
              <a:gd name="T22" fmla="*/ 2147483647 w 144"/>
              <a:gd name="T23" fmla="*/ 2147483647 h 72"/>
              <a:gd name="T24" fmla="*/ 2147483647 w 144"/>
              <a:gd name="T25" fmla="*/ 2147483647 h 72"/>
              <a:gd name="T26" fmla="*/ 2147483647 w 144"/>
              <a:gd name="T27" fmla="*/ 2147483647 h 72"/>
              <a:gd name="T28" fmla="*/ 0 w 144"/>
              <a:gd name="T29" fmla="*/ 2147483647 h 72"/>
              <a:gd name="T30" fmla="*/ 0 w 144"/>
              <a:gd name="T31" fmla="*/ 0 h 72"/>
              <a:gd name="T32" fmla="*/ 2147483647 w 144"/>
              <a:gd name="T33" fmla="*/ 0 h 72"/>
              <a:gd name="T34" fmla="*/ 2147483647 w 144"/>
              <a:gd name="T35" fmla="*/ 2147483647 h 72"/>
              <a:gd name="T36" fmla="*/ 0 w 144"/>
              <a:gd name="T37" fmla="*/ 2147483647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72"/>
              <a:gd name="T59" fmla="*/ 144 w 144"/>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72">
                <a:moveTo>
                  <a:pt x="0" y="24"/>
                </a:moveTo>
                <a:lnTo>
                  <a:pt x="0" y="0"/>
                </a:lnTo>
                <a:lnTo>
                  <a:pt x="108" y="24"/>
                </a:lnTo>
                <a:lnTo>
                  <a:pt x="144" y="24"/>
                </a:lnTo>
                <a:lnTo>
                  <a:pt x="108" y="36"/>
                </a:lnTo>
                <a:lnTo>
                  <a:pt x="0" y="72"/>
                </a:lnTo>
                <a:lnTo>
                  <a:pt x="0" y="60"/>
                </a:lnTo>
                <a:lnTo>
                  <a:pt x="108" y="24"/>
                </a:lnTo>
                <a:lnTo>
                  <a:pt x="108" y="36"/>
                </a:lnTo>
                <a:lnTo>
                  <a:pt x="0" y="12"/>
                </a:ln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2997" name="Freeform 319"/>
          <p:cNvSpPr>
            <a:spLocks/>
          </p:cNvSpPr>
          <p:nvPr/>
        </p:nvSpPr>
        <p:spPr bwMode="auto">
          <a:xfrm>
            <a:off x="6283325" y="5568950"/>
            <a:ext cx="19050" cy="57150"/>
          </a:xfrm>
          <a:custGeom>
            <a:avLst/>
            <a:gdLst>
              <a:gd name="T0" fmla="*/ 0 w 12"/>
              <a:gd name="T1" fmla="*/ 2147483647 h 36"/>
              <a:gd name="T2" fmla="*/ 0 w 12"/>
              <a:gd name="T3" fmla="*/ 0 h 36"/>
              <a:gd name="T4" fmla="*/ 2147483647 w 12"/>
              <a:gd name="T5" fmla="*/ 0 h 36"/>
              <a:gd name="T6" fmla="*/ 2147483647 w 12"/>
              <a:gd name="T7" fmla="*/ 0 h 36"/>
              <a:gd name="T8" fmla="*/ 2147483647 w 12"/>
              <a:gd name="T9" fmla="*/ 0 h 36"/>
              <a:gd name="T10" fmla="*/ 2147483647 w 12"/>
              <a:gd name="T11" fmla="*/ 2147483647 h 36"/>
              <a:gd name="T12" fmla="*/ 0 w 12"/>
              <a:gd name="T13" fmla="*/ 2147483647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0" y="36"/>
                </a:move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2998" name="Freeform 320"/>
          <p:cNvSpPr>
            <a:spLocks/>
          </p:cNvSpPr>
          <p:nvPr/>
        </p:nvSpPr>
        <p:spPr bwMode="auto">
          <a:xfrm>
            <a:off x="6283325" y="5530850"/>
            <a:ext cx="171450" cy="95250"/>
          </a:xfrm>
          <a:custGeom>
            <a:avLst/>
            <a:gdLst>
              <a:gd name="T0" fmla="*/ 0 w 108"/>
              <a:gd name="T1" fmla="*/ 2147483647 h 60"/>
              <a:gd name="T2" fmla="*/ 0 w 108"/>
              <a:gd name="T3" fmla="*/ 0 h 60"/>
              <a:gd name="T4" fmla="*/ 2147483647 w 108"/>
              <a:gd name="T5" fmla="*/ 2147483647 h 60"/>
              <a:gd name="T6" fmla="*/ 0 w 108"/>
              <a:gd name="T7" fmla="*/ 2147483647 h 60"/>
              <a:gd name="T8" fmla="*/ 0 w 108"/>
              <a:gd name="T9" fmla="*/ 2147483647 h 60"/>
              <a:gd name="T10" fmla="*/ 0 60000 65536"/>
              <a:gd name="T11" fmla="*/ 0 60000 65536"/>
              <a:gd name="T12" fmla="*/ 0 60000 65536"/>
              <a:gd name="T13" fmla="*/ 0 60000 65536"/>
              <a:gd name="T14" fmla="*/ 0 60000 65536"/>
              <a:gd name="T15" fmla="*/ 0 w 108"/>
              <a:gd name="T16" fmla="*/ 0 h 60"/>
              <a:gd name="T17" fmla="*/ 108 w 108"/>
              <a:gd name="T18" fmla="*/ 60 h 60"/>
            </a:gdLst>
            <a:ahLst/>
            <a:cxnLst>
              <a:cxn ang="T10">
                <a:pos x="T0" y="T1"/>
              </a:cxn>
              <a:cxn ang="T11">
                <a:pos x="T2" y="T3"/>
              </a:cxn>
              <a:cxn ang="T12">
                <a:pos x="T4" y="T5"/>
              </a:cxn>
              <a:cxn ang="T13">
                <a:pos x="T6" y="T7"/>
              </a:cxn>
              <a:cxn ang="T14">
                <a:pos x="T8" y="T9"/>
              </a:cxn>
            </a:cxnLst>
            <a:rect l="T15" t="T16" r="T17" b="T18"/>
            <a:pathLst>
              <a:path w="108" h="60">
                <a:moveTo>
                  <a:pt x="0" y="24"/>
                </a:moveTo>
                <a:lnTo>
                  <a:pt x="0" y="0"/>
                </a:lnTo>
                <a:lnTo>
                  <a:pt x="108" y="24"/>
                </a:lnTo>
                <a:lnTo>
                  <a:pt x="0" y="60"/>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2999" name="Rectangle 321"/>
          <p:cNvSpPr>
            <a:spLocks noChangeArrowheads="1"/>
          </p:cNvSpPr>
          <p:nvPr/>
        </p:nvSpPr>
        <p:spPr bwMode="auto">
          <a:xfrm>
            <a:off x="2946400" y="556895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00" name="Rectangle 322"/>
          <p:cNvSpPr>
            <a:spLocks noChangeArrowheads="1"/>
          </p:cNvSpPr>
          <p:nvPr/>
        </p:nvSpPr>
        <p:spPr bwMode="auto">
          <a:xfrm>
            <a:off x="6264275" y="556895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01" name="Rectangle 323"/>
          <p:cNvSpPr>
            <a:spLocks noChangeArrowheads="1"/>
          </p:cNvSpPr>
          <p:nvPr/>
        </p:nvSpPr>
        <p:spPr bwMode="auto">
          <a:xfrm>
            <a:off x="2946400" y="5568950"/>
            <a:ext cx="3317875"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02" name="Rectangle 324"/>
          <p:cNvSpPr>
            <a:spLocks noChangeArrowheads="1"/>
          </p:cNvSpPr>
          <p:nvPr/>
        </p:nvSpPr>
        <p:spPr bwMode="auto">
          <a:xfrm>
            <a:off x="2965450" y="5721350"/>
            <a:ext cx="2095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03" name="Freeform 325"/>
          <p:cNvSpPr>
            <a:spLocks/>
          </p:cNvSpPr>
          <p:nvPr/>
        </p:nvSpPr>
        <p:spPr bwMode="auto">
          <a:xfrm>
            <a:off x="2908300" y="5721350"/>
            <a:ext cx="247650" cy="76200"/>
          </a:xfrm>
          <a:custGeom>
            <a:avLst/>
            <a:gdLst>
              <a:gd name="T0" fmla="*/ 2147483647 w 156"/>
              <a:gd name="T1" fmla="*/ 2147483647 h 48"/>
              <a:gd name="T2" fmla="*/ 2147483647 w 156"/>
              <a:gd name="T3" fmla="*/ 2147483647 h 48"/>
              <a:gd name="T4" fmla="*/ 2147483647 w 156"/>
              <a:gd name="T5" fmla="*/ 0 h 48"/>
              <a:gd name="T6" fmla="*/ 2147483647 w 156"/>
              <a:gd name="T7" fmla="*/ 0 h 48"/>
              <a:gd name="T8" fmla="*/ 0 w 156"/>
              <a:gd name="T9" fmla="*/ 2147483647 h 48"/>
              <a:gd name="T10" fmla="*/ 2147483647 w 156"/>
              <a:gd name="T11" fmla="*/ 2147483647 h 48"/>
              <a:gd name="T12" fmla="*/ 2147483647 w 156"/>
              <a:gd name="T13" fmla="*/ 2147483647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156" y="48"/>
                </a:moveTo>
                <a:lnTo>
                  <a:pt x="156" y="36"/>
                </a:lnTo>
                <a:lnTo>
                  <a:pt x="36" y="0"/>
                </a:lnTo>
                <a:lnTo>
                  <a:pt x="0" y="12"/>
                </a:lnTo>
                <a:lnTo>
                  <a:pt x="36" y="12"/>
                </a:lnTo>
                <a:lnTo>
                  <a:pt x="156"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004" name="Freeform 326"/>
          <p:cNvSpPr>
            <a:spLocks/>
          </p:cNvSpPr>
          <p:nvPr/>
        </p:nvSpPr>
        <p:spPr bwMode="auto">
          <a:xfrm>
            <a:off x="2965450" y="5664200"/>
            <a:ext cx="190500" cy="76200"/>
          </a:xfrm>
          <a:custGeom>
            <a:avLst/>
            <a:gdLst>
              <a:gd name="T0" fmla="*/ 0 w 120"/>
              <a:gd name="T1" fmla="*/ 2147483647 h 48"/>
              <a:gd name="T2" fmla="*/ 0 w 120"/>
              <a:gd name="T3" fmla="*/ 2147483647 h 48"/>
              <a:gd name="T4" fmla="*/ 2147483647 w 120"/>
              <a:gd name="T5" fmla="*/ 2147483647 h 48"/>
              <a:gd name="T6" fmla="*/ 2147483647 w 120"/>
              <a:gd name="T7" fmla="*/ 0 h 48"/>
              <a:gd name="T8" fmla="*/ 0 w 120"/>
              <a:gd name="T9" fmla="*/ 2147483647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0" y="36"/>
                </a:moveTo>
                <a:lnTo>
                  <a:pt x="0" y="48"/>
                </a:lnTo>
                <a:lnTo>
                  <a:pt x="120" y="12"/>
                </a:lnTo>
                <a:lnTo>
                  <a:pt x="12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005" name="Rectangle 327"/>
          <p:cNvSpPr>
            <a:spLocks noChangeArrowheads="1"/>
          </p:cNvSpPr>
          <p:nvPr/>
        </p:nvSpPr>
        <p:spPr bwMode="auto">
          <a:xfrm>
            <a:off x="6492875" y="574040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06" name="Rectangle 328"/>
          <p:cNvSpPr>
            <a:spLocks noChangeArrowheads="1"/>
          </p:cNvSpPr>
          <p:nvPr/>
        </p:nvSpPr>
        <p:spPr bwMode="auto">
          <a:xfrm>
            <a:off x="6416675" y="574040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07" name="Rectangle 329"/>
          <p:cNvSpPr>
            <a:spLocks noChangeArrowheads="1"/>
          </p:cNvSpPr>
          <p:nvPr/>
        </p:nvSpPr>
        <p:spPr bwMode="auto">
          <a:xfrm>
            <a:off x="6416675" y="5740400"/>
            <a:ext cx="7620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08" name="Line 330"/>
          <p:cNvSpPr>
            <a:spLocks noChangeShapeType="1"/>
          </p:cNvSpPr>
          <p:nvPr/>
        </p:nvSpPr>
        <p:spPr bwMode="auto">
          <a:xfrm flipH="1">
            <a:off x="6149975" y="5740400"/>
            <a:ext cx="133350" cy="1588"/>
          </a:xfrm>
          <a:prstGeom prst="line">
            <a:avLst/>
          </a:prstGeom>
          <a:noFill/>
          <a:ln w="0">
            <a:solidFill>
              <a:srgbClr val="000000"/>
            </a:solidFill>
            <a:round/>
            <a:headEnd/>
            <a:tailEnd/>
          </a:ln>
        </p:spPr>
        <p:txBody>
          <a:bodyPr/>
          <a:lstStyle/>
          <a:p>
            <a:endParaRPr lang="en-US"/>
          </a:p>
        </p:txBody>
      </p:sp>
      <p:sp>
        <p:nvSpPr>
          <p:cNvPr id="123009" name="Line 331"/>
          <p:cNvSpPr>
            <a:spLocks noChangeShapeType="1"/>
          </p:cNvSpPr>
          <p:nvPr/>
        </p:nvSpPr>
        <p:spPr bwMode="auto">
          <a:xfrm flipH="1">
            <a:off x="5864225" y="5740400"/>
            <a:ext cx="152400" cy="1588"/>
          </a:xfrm>
          <a:prstGeom prst="line">
            <a:avLst/>
          </a:prstGeom>
          <a:noFill/>
          <a:ln w="0">
            <a:solidFill>
              <a:srgbClr val="000000"/>
            </a:solidFill>
            <a:round/>
            <a:headEnd/>
            <a:tailEnd/>
          </a:ln>
        </p:spPr>
        <p:txBody>
          <a:bodyPr/>
          <a:lstStyle/>
          <a:p>
            <a:endParaRPr lang="en-US"/>
          </a:p>
        </p:txBody>
      </p:sp>
      <p:sp>
        <p:nvSpPr>
          <p:cNvPr id="123010" name="Line 332"/>
          <p:cNvSpPr>
            <a:spLocks noChangeShapeType="1"/>
          </p:cNvSpPr>
          <p:nvPr/>
        </p:nvSpPr>
        <p:spPr bwMode="auto">
          <a:xfrm flipH="1">
            <a:off x="5597525" y="5740400"/>
            <a:ext cx="133350" cy="1588"/>
          </a:xfrm>
          <a:prstGeom prst="line">
            <a:avLst/>
          </a:prstGeom>
          <a:noFill/>
          <a:ln w="0">
            <a:solidFill>
              <a:srgbClr val="000000"/>
            </a:solidFill>
            <a:round/>
            <a:headEnd/>
            <a:tailEnd/>
          </a:ln>
        </p:spPr>
        <p:txBody>
          <a:bodyPr/>
          <a:lstStyle/>
          <a:p>
            <a:endParaRPr lang="en-US"/>
          </a:p>
        </p:txBody>
      </p:sp>
      <p:sp>
        <p:nvSpPr>
          <p:cNvPr id="123011" name="Line 333"/>
          <p:cNvSpPr>
            <a:spLocks noChangeShapeType="1"/>
          </p:cNvSpPr>
          <p:nvPr/>
        </p:nvSpPr>
        <p:spPr bwMode="auto">
          <a:xfrm flipH="1">
            <a:off x="5310188" y="5740400"/>
            <a:ext cx="152400" cy="1588"/>
          </a:xfrm>
          <a:prstGeom prst="line">
            <a:avLst/>
          </a:prstGeom>
          <a:noFill/>
          <a:ln w="0">
            <a:solidFill>
              <a:srgbClr val="000000"/>
            </a:solidFill>
            <a:round/>
            <a:headEnd/>
            <a:tailEnd/>
          </a:ln>
        </p:spPr>
        <p:txBody>
          <a:bodyPr/>
          <a:lstStyle/>
          <a:p>
            <a:endParaRPr lang="en-US"/>
          </a:p>
        </p:txBody>
      </p:sp>
      <p:sp>
        <p:nvSpPr>
          <p:cNvPr id="123012" name="Line 334"/>
          <p:cNvSpPr>
            <a:spLocks noChangeShapeType="1"/>
          </p:cNvSpPr>
          <p:nvPr/>
        </p:nvSpPr>
        <p:spPr bwMode="auto">
          <a:xfrm flipH="1">
            <a:off x="5024438" y="5740400"/>
            <a:ext cx="152400" cy="1588"/>
          </a:xfrm>
          <a:prstGeom prst="line">
            <a:avLst/>
          </a:prstGeom>
          <a:noFill/>
          <a:ln w="0">
            <a:solidFill>
              <a:srgbClr val="000000"/>
            </a:solidFill>
            <a:round/>
            <a:headEnd/>
            <a:tailEnd/>
          </a:ln>
        </p:spPr>
        <p:txBody>
          <a:bodyPr/>
          <a:lstStyle/>
          <a:p>
            <a:endParaRPr lang="en-US"/>
          </a:p>
        </p:txBody>
      </p:sp>
      <p:sp>
        <p:nvSpPr>
          <p:cNvPr id="123013" name="Line 335"/>
          <p:cNvSpPr>
            <a:spLocks noChangeShapeType="1"/>
          </p:cNvSpPr>
          <p:nvPr/>
        </p:nvSpPr>
        <p:spPr bwMode="auto">
          <a:xfrm flipH="1">
            <a:off x="4757738" y="5740400"/>
            <a:ext cx="152400" cy="1588"/>
          </a:xfrm>
          <a:prstGeom prst="line">
            <a:avLst/>
          </a:prstGeom>
          <a:noFill/>
          <a:ln w="0">
            <a:solidFill>
              <a:srgbClr val="000000"/>
            </a:solidFill>
            <a:round/>
            <a:headEnd/>
            <a:tailEnd/>
          </a:ln>
        </p:spPr>
        <p:txBody>
          <a:bodyPr/>
          <a:lstStyle/>
          <a:p>
            <a:endParaRPr lang="en-US"/>
          </a:p>
        </p:txBody>
      </p:sp>
      <p:sp>
        <p:nvSpPr>
          <p:cNvPr id="123014" name="Line 336"/>
          <p:cNvSpPr>
            <a:spLocks noChangeShapeType="1"/>
          </p:cNvSpPr>
          <p:nvPr/>
        </p:nvSpPr>
        <p:spPr bwMode="auto">
          <a:xfrm flipH="1">
            <a:off x="4471988" y="5740400"/>
            <a:ext cx="152400" cy="1588"/>
          </a:xfrm>
          <a:prstGeom prst="line">
            <a:avLst/>
          </a:prstGeom>
          <a:noFill/>
          <a:ln w="0">
            <a:solidFill>
              <a:srgbClr val="000000"/>
            </a:solidFill>
            <a:round/>
            <a:headEnd/>
            <a:tailEnd/>
          </a:ln>
        </p:spPr>
        <p:txBody>
          <a:bodyPr/>
          <a:lstStyle/>
          <a:p>
            <a:endParaRPr lang="en-US"/>
          </a:p>
        </p:txBody>
      </p:sp>
      <p:sp>
        <p:nvSpPr>
          <p:cNvPr id="123015" name="Line 337"/>
          <p:cNvSpPr>
            <a:spLocks noChangeShapeType="1"/>
          </p:cNvSpPr>
          <p:nvPr/>
        </p:nvSpPr>
        <p:spPr bwMode="auto">
          <a:xfrm flipH="1">
            <a:off x="4205288" y="5740400"/>
            <a:ext cx="152400" cy="1588"/>
          </a:xfrm>
          <a:prstGeom prst="line">
            <a:avLst/>
          </a:prstGeom>
          <a:noFill/>
          <a:ln w="0">
            <a:solidFill>
              <a:srgbClr val="000000"/>
            </a:solidFill>
            <a:round/>
            <a:headEnd/>
            <a:tailEnd/>
          </a:ln>
        </p:spPr>
        <p:txBody>
          <a:bodyPr/>
          <a:lstStyle/>
          <a:p>
            <a:endParaRPr lang="en-US"/>
          </a:p>
        </p:txBody>
      </p:sp>
      <p:sp>
        <p:nvSpPr>
          <p:cNvPr id="123016" name="Line 338"/>
          <p:cNvSpPr>
            <a:spLocks noChangeShapeType="1"/>
          </p:cNvSpPr>
          <p:nvPr/>
        </p:nvSpPr>
        <p:spPr bwMode="auto">
          <a:xfrm flipH="1">
            <a:off x="3917950" y="5740400"/>
            <a:ext cx="152400" cy="1588"/>
          </a:xfrm>
          <a:prstGeom prst="line">
            <a:avLst/>
          </a:prstGeom>
          <a:noFill/>
          <a:ln w="0">
            <a:solidFill>
              <a:srgbClr val="000000"/>
            </a:solidFill>
            <a:round/>
            <a:headEnd/>
            <a:tailEnd/>
          </a:ln>
        </p:spPr>
        <p:txBody>
          <a:bodyPr/>
          <a:lstStyle/>
          <a:p>
            <a:endParaRPr lang="en-US"/>
          </a:p>
        </p:txBody>
      </p:sp>
      <p:sp>
        <p:nvSpPr>
          <p:cNvPr id="123017" name="Line 339"/>
          <p:cNvSpPr>
            <a:spLocks noChangeShapeType="1"/>
          </p:cNvSpPr>
          <p:nvPr/>
        </p:nvSpPr>
        <p:spPr bwMode="auto">
          <a:xfrm flipH="1">
            <a:off x="3651250" y="5740400"/>
            <a:ext cx="133350" cy="1588"/>
          </a:xfrm>
          <a:prstGeom prst="line">
            <a:avLst/>
          </a:prstGeom>
          <a:noFill/>
          <a:ln w="0">
            <a:solidFill>
              <a:srgbClr val="000000"/>
            </a:solidFill>
            <a:round/>
            <a:headEnd/>
            <a:tailEnd/>
          </a:ln>
        </p:spPr>
        <p:txBody>
          <a:bodyPr/>
          <a:lstStyle/>
          <a:p>
            <a:endParaRPr lang="en-US"/>
          </a:p>
        </p:txBody>
      </p:sp>
      <p:sp>
        <p:nvSpPr>
          <p:cNvPr id="123018" name="Line 340"/>
          <p:cNvSpPr>
            <a:spLocks noChangeShapeType="1"/>
          </p:cNvSpPr>
          <p:nvPr/>
        </p:nvSpPr>
        <p:spPr bwMode="auto">
          <a:xfrm flipH="1">
            <a:off x="3365500" y="5740400"/>
            <a:ext cx="152400" cy="1588"/>
          </a:xfrm>
          <a:prstGeom prst="line">
            <a:avLst/>
          </a:prstGeom>
          <a:noFill/>
          <a:ln w="0">
            <a:solidFill>
              <a:srgbClr val="000000"/>
            </a:solidFill>
            <a:round/>
            <a:headEnd/>
            <a:tailEnd/>
          </a:ln>
        </p:spPr>
        <p:txBody>
          <a:bodyPr/>
          <a:lstStyle/>
          <a:p>
            <a:endParaRPr lang="en-US"/>
          </a:p>
        </p:txBody>
      </p:sp>
      <p:sp>
        <p:nvSpPr>
          <p:cNvPr id="123019" name="Rectangle 341"/>
          <p:cNvSpPr>
            <a:spLocks noChangeArrowheads="1"/>
          </p:cNvSpPr>
          <p:nvPr/>
        </p:nvSpPr>
        <p:spPr bwMode="auto">
          <a:xfrm>
            <a:off x="3232150" y="574040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20" name="Rectangle 342"/>
          <p:cNvSpPr>
            <a:spLocks noChangeArrowheads="1"/>
          </p:cNvSpPr>
          <p:nvPr/>
        </p:nvSpPr>
        <p:spPr bwMode="auto">
          <a:xfrm>
            <a:off x="3175000" y="574040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21" name="Rectangle 343"/>
          <p:cNvSpPr>
            <a:spLocks noChangeArrowheads="1"/>
          </p:cNvSpPr>
          <p:nvPr/>
        </p:nvSpPr>
        <p:spPr bwMode="auto">
          <a:xfrm>
            <a:off x="3175000" y="5740400"/>
            <a:ext cx="571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22" name="Rectangle 344"/>
          <p:cNvSpPr>
            <a:spLocks noChangeArrowheads="1"/>
          </p:cNvSpPr>
          <p:nvPr/>
        </p:nvSpPr>
        <p:spPr bwMode="auto">
          <a:xfrm>
            <a:off x="6492875" y="5511800"/>
            <a:ext cx="361950" cy="2857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3023" name="Rectangle 345"/>
          <p:cNvSpPr>
            <a:spLocks noChangeArrowheads="1"/>
          </p:cNvSpPr>
          <p:nvPr/>
        </p:nvSpPr>
        <p:spPr bwMode="auto">
          <a:xfrm>
            <a:off x="6492875" y="5511800"/>
            <a:ext cx="38100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24" name="Rectangle 346"/>
          <p:cNvSpPr>
            <a:spLocks noChangeArrowheads="1"/>
          </p:cNvSpPr>
          <p:nvPr/>
        </p:nvSpPr>
        <p:spPr bwMode="auto">
          <a:xfrm>
            <a:off x="6854825" y="5511800"/>
            <a:ext cx="19050" cy="3048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25" name="Rectangle 347"/>
          <p:cNvSpPr>
            <a:spLocks noChangeArrowheads="1"/>
          </p:cNvSpPr>
          <p:nvPr/>
        </p:nvSpPr>
        <p:spPr bwMode="auto">
          <a:xfrm>
            <a:off x="6492875" y="5797550"/>
            <a:ext cx="3619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26" name="Rectangle 348"/>
          <p:cNvSpPr>
            <a:spLocks noChangeArrowheads="1"/>
          </p:cNvSpPr>
          <p:nvPr/>
        </p:nvSpPr>
        <p:spPr bwMode="auto">
          <a:xfrm>
            <a:off x="6492875" y="5511800"/>
            <a:ext cx="19050" cy="2857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27" name="Rectangle 349"/>
          <p:cNvSpPr>
            <a:spLocks noChangeArrowheads="1"/>
          </p:cNvSpPr>
          <p:nvPr/>
        </p:nvSpPr>
        <p:spPr bwMode="auto">
          <a:xfrm>
            <a:off x="7294563" y="5932488"/>
            <a:ext cx="608012" cy="182562"/>
          </a:xfrm>
          <a:prstGeom prst="rect">
            <a:avLst/>
          </a:prstGeom>
          <a:noFill/>
          <a:ln w="9525">
            <a:noFill/>
            <a:miter lim="800000"/>
            <a:headEnd/>
            <a:tailEnd/>
          </a:ln>
        </p:spPr>
        <p:txBody>
          <a:bodyPr wrap="none" lIns="0" tIns="0" rIns="0" bIns="0">
            <a:spAutoFit/>
          </a:bodyPr>
          <a:lstStyle/>
          <a:p>
            <a:r>
              <a:rPr lang="en-US" sz="1200" u="none">
                <a:solidFill>
                  <a:srgbClr val="000000"/>
                </a:solidFill>
              </a:rPr>
              <a:t>remove()</a:t>
            </a:r>
            <a:endParaRPr lang="en-US" b="1" u="none"/>
          </a:p>
        </p:txBody>
      </p:sp>
      <p:sp>
        <p:nvSpPr>
          <p:cNvPr id="123028" name="Freeform 350"/>
          <p:cNvSpPr>
            <a:spLocks/>
          </p:cNvSpPr>
          <p:nvPr/>
        </p:nvSpPr>
        <p:spPr bwMode="auto">
          <a:xfrm>
            <a:off x="7999413" y="5854700"/>
            <a:ext cx="171450" cy="115888"/>
          </a:xfrm>
          <a:custGeom>
            <a:avLst/>
            <a:gdLst>
              <a:gd name="T0" fmla="*/ 0 w 108"/>
              <a:gd name="T1" fmla="*/ 2147483647 h 73"/>
              <a:gd name="T2" fmla="*/ 0 w 108"/>
              <a:gd name="T3" fmla="*/ 0 h 73"/>
              <a:gd name="T4" fmla="*/ 0 w 108"/>
              <a:gd name="T5" fmla="*/ 0 h 73"/>
              <a:gd name="T6" fmla="*/ 0 w 108"/>
              <a:gd name="T7" fmla="*/ 0 h 73"/>
              <a:gd name="T8" fmla="*/ 2147483647 w 108"/>
              <a:gd name="T9" fmla="*/ 2147483647 h 73"/>
              <a:gd name="T10" fmla="*/ 2147483647 w 108"/>
              <a:gd name="T11" fmla="*/ 2147483647 h 73"/>
              <a:gd name="T12" fmla="*/ 2147483647 w 108"/>
              <a:gd name="T13" fmla="*/ 2147483647 h 73"/>
              <a:gd name="T14" fmla="*/ 0 w 108"/>
              <a:gd name="T15" fmla="*/ 2147483647 h 73"/>
              <a:gd name="T16" fmla="*/ 0 w 108"/>
              <a:gd name="T17" fmla="*/ 2147483647 h 73"/>
              <a:gd name="T18" fmla="*/ 0 w 108"/>
              <a:gd name="T19" fmla="*/ 2147483647 h 73"/>
              <a:gd name="T20" fmla="*/ 0 w 108"/>
              <a:gd name="T21" fmla="*/ 2147483647 h 73"/>
              <a:gd name="T22" fmla="*/ 2147483647 w 108"/>
              <a:gd name="T23" fmla="*/ 2147483647 h 73"/>
              <a:gd name="T24" fmla="*/ 2147483647 w 108"/>
              <a:gd name="T25" fmla="*/ 2147483647 h 73"/>
              <a:gd name="T26" fmla="*/ 2147483647 w 108"/>
              <a:gd name="T27" fmla="*/ 2147483647 h 73"/>
              <a:gd name="T28" fmla="*/ 0 w 108"/>
              <a:gd name="T29" fmla="*/ 2147483647 h 73"/>
              <a:gd name="T30" fmla="*/ 0 w 108"/>
              <a:gd name="T31" fmla="*/ 0 h 73"/>
              <a:gd name="T32" fmla="*/ 2147483647 w 108"/>
              <a:gd name="T33" fmla="*/ 0 h 73"/>
              <a:gd name="T34" fmla="*/ 2147483647 w 108"/>
              <a:gd name="T35" fmla="*/ 2147483647 h 73"/>
              <a:gd name="T36" fmla="*/ 0 w 108"/>
              <a:gd name="T37" fmla="*/ 2147483647 h 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73"/>
              <a:gd name="T59" fmla="*/ 108 w 108"/>
              <a:gd name="T60" fmla="*/ 73 h 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73">
                <a:moveTo>
                  <a:pt x="0" y="37"/>
                </a:moveTo>
                <a:lnTo>
                  <a:pt x="0" y="0"/>
                </a:lnTo>
                <a:lnTo>
                  <a:pt x="108" y="37"/>
                </a:lnTo>
                <a:lnTo>
                  <a:pt x="108" y="49"/>
                </a:lnTo>
                <a:lnTo>
                  <a:pt x="0" y="73"/>
                </a:lnTo>
                <a:lnTo>
                  <a:pt x="0" y="61"/>
                </a:lnTo>
                <a:lnTo>
                  <a:pt x="108" y="37"/>
                </a:lnTo>
                <a:lnTo>
                  <a:pt x="108" y="49"/>
                </a:lnTo>
                <a:lnTo>
                  <a:pt x="0" y="12"/>
                </a:lnTo>
                <a:lnTo>
                  <a:pt x="0" y="0"/>
                </a:lnTo>
                <a:lnTo>
                  <a:pt x="12" y="0"/>
                </a:lnTo>
                <a:lnTo>
                  <a:pt x="12" y="37"/>
                </a:lnTo>
                <a:lnTo>
                  <a:pt x="0" y="37"/>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029" name="Freeform 351"/>
          <p:cNvSpPr>
            <a:spLocks/>
          </p:cNvSpPr>
          <p:nvPr/>
        </p:nvSpPr>
        <p:spPr bwMode="auto">
          <a:xfrm>
            <a:off x="7999413" y="5913438"/>
            <a:ext cx="19050" cy="38100"/>
          </a:xfrm>
          <a:custGeom>
            <a:avLst/>
            <a:gdLst>
              <a:gd name="T0" fmla="*/ 0 w 12"/>
              <a:gd name="T1" fmla="*/ 2147483647 h 24"/>
              <a:gd name="T2" fmla="*/ 0 w 12"/>
              <a:gd name="T3" fmla="*/ 0 h 24"/>
              <a:gd name="T4" fmla="*/ 2147483647 w 12"/>
              <a:gd name="T5" fmla="*/ 0 h 24"/>
              <a:gd name="T6" fmla="*/ 2147483647 w 12"/>
              <a:gd name="T7" fmla="*/ 0 h 24"/>
              <a:gd name="T8" fmla="*/ 2147483647 w 12"/>
              <a:gd name="T9" fmla="*/ 0 h 24"/>
              <a:gd name="T10" fmla="*/ 2147483647 w 12"/>
              <a:gd name="T11" fmla="*/ 2147483647 h 24"/>
              <a:gd name="T12" fmla="*/ 0 w 12"/>
              <a:gd name="T13" fmla="*/ 2147483647 h 24"/>
              <a:gd name="T14" fmla="*/ 0 60000 65536"/>
              <a:gd name="T15" fmla="*/ 0 60000 65536"/>
              <a:gd name="T16" fmla="*/ 0 60000 65536"/>
              <a:gd name="T17" fmla="*/ 0 60000 65536"/>
              <a:gd name="T18" fmla="*/ 0 60000 65536"/>
              <a:gd name="T19" fmla="*/ 0 60000 65536"/>
              <a:gd name="T20" fmla="*/ 0 60000 65536"/>
              <a:gd name="T21" fmla="*/ 0 w 12"/>
              <a:gd name="T22" fmla="*/ 0 h 24"/>
              <a:gd name="T23" fmla="*/ 12 w 1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4">
                <a:moveTo>
                  <a:pt x="0" y="24"/>
                </a:move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030" name="Freeform 352"/>
          <p:cNvSpPr>
            <a:spLocks/>
          </p:cNvSpPr>
          <p:nvPr/>
        </p:nvSpPr>
        <p:spPr bwMode="auto">
          <a:xfrm>
            <a:off x="7999413" y="5854700"/>
            <a:ext cx="171450" cy="96838"/>
          </a:xfrm>
          <a:custGeom>
            <a:avLst/>
            <a:gdLst>
              <a:gd name="T0" fmla="*/ 0 w 108"/>
              <a:gd name="T1" fmla="*/ 2147483647 h 61"/>
              <a:gd name="T2" fmla="*/ 0 w 108"/>
              <a:gd name="T3" fmla="*/ 0 h 61"/>
              <a:gd name="T4" fmla="*/ 2147483647 w 108"/>
              <a:gd name="T5" fmla="*/ 2147483647 h 61"/>
              <a:gd name="T6" fmla="*/ 0 w 108"/>
              <a:gd name="T7" fmla="*/ 2147483647 h 61"/>
              <a:gd name="T8" fmla="*/ 0 w 108"/>
              <a:gd name="T9" fmla="*/ 2147483647 h 61"/>
              <a:gd name="T10" fmla="*/ 0 60000 65536"/>
              <a:gd name="T11" fmla="*/ 0 60000 65536"/>
              <a:gd name="T12" fmla="*/ 0 60000 65536"/>
              <a:gd name="T13" fmla="*/ 0 60000 65536"/>
              <a:gd name="T14" fmla="*/ 0 60000 65536"/>
              <a:gd name="T15" fmla="*/ 0 w 108"/>
              <a:gd name="T16" fmla="*/ 0 h 61"/>
              <a:gd name="T17" fmla="*/ 108 w 108"/>
              <a:gd name="T18" fmla="*/ 61 h 61"/>
            </a:gdLst>
            <a:ahLst/>
            <a:cxnLst>
              <a:cxn ang="T10">
                <a:pos x="T0" y="T1"/>
              </a:cxn>
              <a:cxn ang="T11">
                <a:pos x="T2" y="T3"/>
              </a:cxn>
              <a:cxn ang="T12">
                <a:pos x="T4" y="T5"/>
              </a:cxn>
              <a:cxn ang="T13">
                <a:pos x="T6" y="T7"/>
              </a:cxn>
              <a:cxn ang="T14">
                <a:pos x="T8" y="T9"/>
              </a:cxn>
            </a:cxnLst>
            <a:rect l="T15" t="T16" r="T17" b="T18"/>
            <a:pathLst>
              <a:path w="108" h="61">
                <a:moveTo>
                  <a:pt x="0" y="37"/>
                </a:moveTo>
                <a:lnTo>
                  <a:pt x="0" y="0"/>
                </a:lnTo>
                <a:lnTo>
                  <a:pt x="108" y="37"/>
                </a:lnTo>
                <a:lnTo>
                  <a:pt x="0" y="61"/>
                </a:lnTo>
                <a:lnTo>
                  <a:pt x="0" y="37"/>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23031" name="Rectangle 353"/>
          <p:cNvSpPr>
            <a:spLocks noChangeArrowheads="1"/>
          </p:cNvSpPr>
          <p:nvPr/>
        </p:nvSpPr>
        <p:spPr bwMode="auto">
          <a:xfrm>
            <a:off x="2889250" y="5913438"/>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32" name="Rectangle 354"/>
          <p:cNvSpPr>
            <a:spLocks noChangeArrowheads="1"/>
          </p:cNvSpPr>
          <p:nvPr/>
        </p:nvSpPr>
        <p:spPr bwMode="auto">
          <a:xfrm>
            <a:off x="7980363" y="5913438"/>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33" name="Rectangle 355"/>
          <p:cNvSpPr>
            <a:spLocks noChangeArrowheads="1"/>
          </p:cNvSpPr>
          <p:nvPr/>
        </p:nvSpPr>
        <p:spPr bwMode="auto">
          <a:xfrm>
            <a:off x="2889250" y="5913438"/>
            <a:ext cx="5091113"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34" name="Rectangle 356"/>
          <p:cNvSpPr>
            <a:spLocks noChangeArrowheads="1"/>
          </p:cNvSpPr>
          <p:nvPr/>
        </p:nvSpPr>
        <p:spPr bwMode="auto">
          <a:xfrm>
            <a:off x="8189913" y="5854700"/>
            <a:ext cx="363537" cy="3635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3035" name="Rectangle 357"/>
          <p:cNvSpPr>
            <a:spLocks noChangeArrowheads="1"/>
          </p:cNvSpPr>
          <p:nvPr/>
        </p:nvSpPr>
        <p:spPr bwMode="auto">
          <a:xfrm>
            <a:off x="8189913" y="5854700"/>
            <a:ext cx="382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36" name="Rectangle 358"/>
          <p:cNvSpPr>
            <a:spLocks noChangeArrowheads="1"/>
          </p:cNvSpPr>
          <p:nvPr/>
        </p:nvSpPr>
        <p:spPr bwMode="auto">
          <a:xfrm>
            <a:off x="8553450" y="5854700"/>
            <a:ext cx="19050" cy="382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37" name="Rectangle 359"/>
          <p:cNvSpPr>
            <a:spLocks noChangeArrowheads="1"/>
          </p:cNvSpPr>
          <p:nvPr/>
        </p:nvSpPr>
        <p:spPr bwMode="auto">
          <a:xfrm>
            <a:off x="8189913" y="6218238"/>
            <a:ext cx="36353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38" name="Rectangle 360"/>
          <p:cNvSpPr>
            <a:spLocks noChangeArrowheads="1"/>
          </p:cNvSpPr>
          <p:nvPr/>
        </p:nvSpPr>
        <p:spPr bwMode="auto">
          <a:xfrm>
            <a:off x="8189913" y="5854700"/>
            <a:ext cx="19050" cy="3635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39" name="Rectangle 361"/>
          <p:cNvSpPr>
            <a:spLocks noChangeArrowheads="1"/>
          </p:cNvSpPr>
          <p:nvPr/>
        </p:nvSpPr>
        <p:spPr bwMode="auto">
          <a:xfrm>
            <a:off x="5921375" y="5340350"/>
            <a:ext cx="295275" cy="182563"/>
          </a:xfrm>
          <a:prstGeom prst="rect">
            <a:avLst/>
          </a:prstGeom>
          <a:noFill/>
          <a:ln w="9525">
            <a:noFill/>
            <a:miter lim="800000"/>
            <a:headEnd/>
            <a:tailEnd/>
          </a:ln>
        </p:spPr>
        <p:txBody>
          <a:bodyPr wrap="none" lIns="0" tIns="0" rIns="0" bIns="0">
            <a:spAutoFit/>
          </a:bodyPr>
          <a:lstStyle/>
          <a:p>
            <a:r>
              <a:rPr lang="en-US" sz="1200" u="none">
                <a:solidFill>
                  <a:srgbClr val="000000"/>
                </a:solidFill>
              </a:rPr>
              <a:t>fini()</a:t>
            </a:r>
            <a:endParaRPr lang="en-US" b="1" u="none"/>
          </a:p>
        </p:txBody>
      </p:sp>
      <p:sp>
        <p:nvSpPr>
          <p:cNvPr id="123040" name="Rectangle 362"/>
          <p:cNvSpPr>
            <a:spLocks noChangeArrowheads="1"/>
          </p:cNvSpPr>
          <p:nvPr/>
        </p:nvSpPr>
        <p:spPr bwMode="auto">
          <a:xfrm>
            <a:off x="4491038" y="4652963"/>
            <a:ext cx="361950" cy="2857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3041" name="Rectangle 363"/>
          <p:cNvSpPr>
            <a:spLocks noChangeArrowheads="1"/>
          </p:cNvSpPr>
          <p:nvPr/>
        </p:nvSpPr>
        <p:spPr bwMode="auto">
          <a:xfrm>
            <a:off x="4491038" y="4652963"/>
            <a:ext cx="38100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42" name="Rectangle 364"/>
          <p:cNvSpPr>
            <a:spLocks noChangeArrowheads="1"/>
          </p:cNvSpPr>
          <p:nvPr/>
        </p:nvSpPr>
        <p:spPr bwMode="auto">
          <a:xfrm>
            <a:off x="4852988" y="4652963"/>
            <a:ext cx="19050" cy="3048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43" name="Rectangle 365"/>
          <p:cNvSpPr>
            <a:spLocks noChangeArrowheads="1"/>
          </p:cNvSpPr>
          <p:nvPr/>
        </p:nvSpPr>
        <p:spPr bwMode="auto">
          <a:xfrm>
            <a:off x="4491038" y="4938713"/>
            <a:ext cx="3619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44" name="Rectangle 366"/>
          <p:cNvSpPr>
            <a:spLocks noChangeArrowheads="1"/>
          </p:cNvSpPr>
          <p:nvPr/>
        </p:nvSpPr>
        <p:spPr bwMode="auto">
          <a:xfrm>
            <a:off x="4491038" y="4652963"/>
            <a:ext cx="19050" cy="2857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45" name="Rectangle 367"/>
          <p:cNvSpPr>
            <a:spLocks noChangeArrowheads="1"/>
          </p:cNvSpPr>
          <p:nvPr/>
        </p:nvSpPr>
        <p:spPr bwMode="auto">
          <a:xfrm>
            <a:off x="2601913" y="1979613"/>
            <a:ext cx="344487" cy="15843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3046" name="Rectangle 368"/>
          <p:cNvSpPr>
            <a:spLocks noChangeArrowheads="1"/>
          </p:cNvSpPr>
          <p:nvPr/>
        </p:nvSpPr>
        <p:spPr bwMode="auto">
          <a:xfrm>
            <a:off x="2601913" y="1979613"/>
            <a:ext cx="36353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47" name="Rectangle 369"/>
          <p:cNvSpPr>
            <a:spLocks noChangeArrowheads="1"/>
          </p:cNvSpPr>
          <p:nvPr/>
        </p:nvSpPr>
        <p:spPr bwMode="auto">
          <a:xfrm>
            <a:off x="2946400" y="1979613"/>
            <a:ext cx="19050" cy="160337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48" name="Rectangle 370"/>
          <p:cNvSpPr>
            <a:spLocks noChangeArrowheads="1"/>
          </p:cNvSpPr>
          <p:nvPr/>
        </p:nvSpPr>
        <p:spPr bwMode="auto">
          <a:xfrm>
            <a:off x="2601913" y="3563938"/>
            <a:ext cx="3444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49" name="Rectangle 371"/>
          <p:cNvSpPr>
            <a:spLocks noChangeArrowheads="1"/>
          </p:cNvSpPr>
          <p:nvPr/>
        </p:nvSpPr>
        <p:spPr bwMode="auto">
          <a:xfrm>
            <a:off x="2601913" y="1979613"/>
            <a:ext cx="19050" cy="15843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50" name="Rectangle 372"/>
          <p:cNvSpPr>
            <a:spLocks noChangeArrowheads="1"/>
          </p:cNvSpPr>
          <p:nvPr/>
        </p:nvSpPr>
        <p:spPr bwMode="auto">
          <a:xfrm>
            <a:off x="2601913" y="4633913"/>
            <a:ext cx="344487" cy="15652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3051" name="Rectangle 373"/>
          <p:cNvSpPr>
            <a:spLocks noChangeArrowheads="1"/>
          </p:cNvSpPr>
          <p:nvPr/>
        </p:nvSpPr>
        <p:spPr bwMode="auto">
          <a:xfrm>
            <a:off x="2601913" y="4633913"/>
            <a:ext cx="36353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52" name="Rectangle 374"/>
          <p:cNvSpPr>
            <a:spLocks noChangeArrowheads="1"/>
          </p:cNvSpPr>
          <p:nvPr/>
        </p:nvSpPr>
        <p:spPr bwMode="auto">
          <a:xfrm>
            <a:off x="2946400" y="4633913"/>
            <a:ext cx="19050" cy="15843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53" name="Rectangle 375"/>
          <p:cNvSpPr>
            <a:spLocks noChangeArrowheads="1"/>
          </p:cNvSpPr>
          <p:nvPr/>
        </p:nvSpPr>
        <p:spPr bwMode="auto">
          <a:xfrm>
            <a:off x="2601913" y="6199188"/>
            <a:ext cx="3444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54" name="Rectangle 376"/>
          <p:cNvSpPr>
            <a:spLocks noChangeArrowheads="1"/>
          </p:cNvSpPr>
          <p:nvPr/>
        </p:nvSpPr>
        <p:spPr bwMode="auto">
          <a:xfrm>
            <a:off x="2601913" y="4633913"/>
            <a:ext cx="19050" cy="156527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55" name="Rectangle 377"/>
          <p:cNvSpPr>
            <a:spLocks noChangeArrowheads="1"/>
          </p:cNvSpPr>
          <p:nvPr/>
        </p:nvSpPr>
        <p:spPr bwMode="auto">
          <a:xfrm>
            <a:off x="5329238" y="2189163"/>
            <a:ext cx="592137" cy="182562"/>
          </a:xfrm>
          <a:prstGeom prst="rect">
            <a:avLst/>
          </a:prstGeom>
          <a:noFill/>
          <a:ln w="9525">
            <a:noFill/>
            <a:miter lim="800000"/>
            <a:headEnd/>
            <a:tailEnd/>
          </a:ln>
        </p:spPr>
        <p:txBody>
          <a:bodyPr wrap="none" lIns="0" tIns="0" rIns="0" bIns="0">
            <a:spAutoFit/>
          </a:bodyPr>
          <a:lstStyle/>
          <a:p>
            <a:r>
              <a:rPr lang="en-US" sz="1200" i="1" u="none">
                <a:solidFill>
                  <a:srgbClr val="000000"/>
                </a:solidFill>
              </a:rPr>
              <a:t>Comp. A</a:t>
            </a:r>
            <a:endParaRPr lang="en-US" b="1" u="none"/>
          </a:p>
        </p:txBody>
      </p:sp>
      <p:sp>
        <p:nvSpPr>
          <p:cNvPr id="123056" name="Rectangle 378"/>
          <p:cNvSpPr>
            <a:spLocks noChangeArrowheads="1"/>
          </p:cNvSpPr>
          <p:nvPr/>
        </p:nvSpPr>
        <p:spPr bwMode="auto">
          <a:xfrm>
            <a:off x="6892925" y="2876550"/>
            <a:ext cx="915988" cy="401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3057" name="Rectangle 379"/>
          <p:cNvSpPr>
            <a:spLocks noChangeArrowheads="1"/>
          </p:cNvSpPr>
          <p:nvPr/>
        </p:nvSpPr>
        <p:spPr bwMode="auto">
          <a:xfrm>
            <a:off x="6892925" y="2876550"/>
            <a:ext cx="93503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58" name="Rectangle 380"/>
          <p:cNvSpPr>
            <a:spLocks noChangeArrowheads="1"/>
          </p:cNvSpPr>
          <p:nvPr/>
        </p:nvSpPr>
        <p:spPr bwMode="auto">
          <a:xfrm>
            <a:off x="7808913" y="2876550"/>
            <a:ext cx="19050" cy="4206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59" name="Rectangle 381"/>
          <p:cNvSpPr>
            <a:spLocks noChangeArrowheads="1"/>
          </p:cNvSpPr>
          <p:nvPr/>
        </p:nvSpPr>
        <p:spPr bwMode="auto">
          <a:xfrm>
            <a:off x="6892925" y="3278188"/>
            <a:ext cx="9159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60" name="Rectangle 382"/>
          <p:cNvSpPr>
            <a:spLocks noChangeArrowheads="1"/>
          </p:cNvSpPr>
          <p:nvPr/>
        </p:nvSpPr>
        <p:spPr bwMode="auto">
          <a:xfrm>
            <a:off x="6892925" y="2876550"/>
            <a:ext cx="19050" cy="4016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61" name="Rectangle 383"/>
          <p:cNvSpPr>
            <a:spLocks noChangeArrowheads="1"/>
          </p:cNvSpPr>
          <p:nvPr/>
        </p:nvSpPr>
        <p:spPr bwMode="auto">
          <a:xfrm>
            <a:off x="7046913" y="2895600"/>
            <a:ext cx="615950" cy="182563"/>
          </a:xfrm>
          <a:prstGeom prst="rect">
            <a:avLst/>
          </a:prstGeom>
          <a:noFill/>
          <a:ln w="9525">
            <a:noFill/>
            <a:miter lim="800000"/>
            <a:headEnd/>
            <a:tailEnd/>
          </a:ln>
        </p:spPr>
        <p:txBody>
          <a:bodyPr wrap="none" lIns="0" tIns="0" rIns="0" bIns="0">
            <a:spAutoFit/>
          </a:bodyPr>
          <a:lstStyle/>
          <a:p>
            <a:r>
              <a:rPr lang="en-US" sz="1200" i="1" u="none">
                <a:solidFill>
                  <a:srgbClr val="000000"/>
                </a:solidFill>
              </a:rPr>
              <a:t>Concrete</a:t>
            </a:r>
            <a:endParaRPr lang="en-US" b="1" u="none"/>
          </a:p>
        </p:txBody>
      </p:sp>
      <p:sp>
        <p:nvSpPr>
          <p:cNvPr id="123062" name="Rectangle 384"/>
          <p:cNvSpPr>
            <a:spLocks noChangeArrowheads="1"/>
          </p:cNvSpPr>
          <p:nvPr/>
        </p:nvSpPr>
        <p:spPr bwMode="auto">
          <a:xfrm>
            <a:off x="7046913" y="3049588"/>
            <a:ext cx="592137" cy="182562"/>
          </a:xfrm>
          <a:prstGeom prst="rect">
            <a:avLst/>
          </a:prstGeom>
          <a:noFill/>
          <a:ln w="9525">
            <a:noFill/>
            <a:miter lim="800000"/>
            <a:headEnd/>
            <a:tailEnd/>
          </a:ln>
        </p:spPr>
        <p:txBody>
          <a:bodyPr wrap="none" lIns="0" tIns="0" rIns="0" bIns="0">
            <a:spAutoFit/>
          </a:bodyPr>
          <a:lstStyle/>
          <a:p>
            <a:r>
              <a:rPr lang="en-US" sz="1200" i="1" u="none">
                <a:solidFill>
                  <a:srgbClr val="000000"/>
                </a:solidFill>
              </a:rPr>
              <a:t>Comp. B</a:t>
            </a:r>
            <a:endParaRPr lang="en-US" b="1" u="none"/>
          </a:p>
        </p:txBody>
      </p:sp>
      <p:sp>
        <p:nvSpPr>
          <p:cNvPr id="123063" name="Rectangle 385"/>
          <p:cNvSpPr>
            <a:spLocks noChangeArrowheads="1"/>
          </p:cNvSpPr>
          <p:nvPr/>
        </p:nvSpPr>
        <p:spPr bwMode="auto">
          <a:xfrm>
            <a:off x="5348288" y="4652963"/>
            <a:ext cx="915987" cy="400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3064" name="Rectangle 386"/>
          <p:cNvSpPr>
            <a:spLocks noChangeArrowheads="1"/>
          </p:cNvSpPr>
          <p:nvPr/>
        </p:nvSpPr>
        <p:spPr bwMode="auto">
          <a:xfrm>
            <a:off x="5348288" y="4652963"/>
            <a:ext cx="93503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65" name="Rectangle 387"/>
          <p:cNvSpPr>
            <a:spLocks noChangeArrowheads="1"/>
          </p:cNvSpPr>
          <p:nvPr/>
        </p:nvSpPr>
        <p:spPr bwMode="auto">
          <a:xfrm>
            <a:off x="6264275" y="4652963"/>
            <a:ext cx="19050" cy="4191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66" name="Rectangle 388"/>
          <p:cNvSpPr>
            <a:spLocks noChangeArrowheads="1"/>
          </p:cNvSpPr>
          <p:nvPr/>
        </p:nvSpPr>
        <p:spPr bwMode="auto">
          <a:xfrm>
            <a:off x="5348288" y="5053013"/>
            <a:ext cx="9159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67" name="Rectangle 389"/>
          <p:cNvSpPr>
            <a:spLocks noChangeArrowheads="1"/>
          </p:cNvSpPr>
          <p:nvPr/>
        </p:nvSpPr>
        <p:spPr bwMode="auto">
          <a:xfrm>
            <a:off x="5348288" y="4652963"/>
            <a:ext cx="19050" cy="400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68" name="Rectangle 390"/>
          <p:cNvSpPr>
            <a:spLocks noChangeArrowheads="1"/>
          </p:cNvSpPr>
          <p:nvPr/>
        </p:nvSpPr>
        <p:spPr bwMode="auto">
          <a:xfrm>
            <a:off x="5500688" y="4672013"/>
            <a:ext cx="615950" cy="182562"/>
          </a:xfrm>
          <a:prstGeom prst="rect">
            <a:avLst/>
          </a:prstGeom>
          <a:noFill/>
          <a:ln w="9525">
            <a:noFill/>
            <a:miter lim="800000"/>
            <a:headEnd/>
            <a:tailEnd/>
          </a:ln>
        </p:spPr>
        <p:txBody>
          <a:bodyPr wrap="none" lIns="0" tIns="0" rIns="0" bIns="0">
            <a:spAutoFit/>
          </a:bodyPr>
          <a:lstStyle/>
          <a:p>
            <a:r>
              <a:rPr lang="en-US" sz="1200" i="1" u="none">
                <a:solidFill>
                  <a:srgbClr val="000000"/>
                </a:solidFill>
              </a:rPr>
              <a:t>Concrete</a:t>
            </a:r>
            <a:endParaRPr lang="en-US" b="1" u="none"/>
          </a:p>
        </p:txBody>
      </p:sp>
      <p:sp>
        <p:nvSpPr>
          <p:cNvPr id="123069" name="Rectangle 391"/>
          <p:cNvSpPr>
            <a:spLocks noChangeArrowheads="1"/>
          </p:cNvSpPr>
          <p:nvPr/>
        </p:nvSpPr>
        <p:spPr bwMode="auto">
          <a:xfrm>
            <a:off x="5500688" y="4824413"/>
            <a:ext cx="592137" cy="182562"/>
          </a:xfrm>
          <a:prstGeom prst="rect">
            <a:avLst/>
          </a:prstGeom>
          <a:noFill/>
          <a:ln w="9525">
            <a:noFill/>
            <a:miter lim="800000"/>
            <a:headEnd/>
            <a:tailEnd/>
          </a:ln>
        </p:spPr>
        <p:txBody>
          <a:bodyPr wrap="none" lIns="0" tIns="0" rIns="0" bIns="0">
            <a:spAutoFit/>
          </a:bodyPr>
          <a:lstStyle/>
          <a:p>
            <a:r>
              <a:rPr lang="en-US" sz="1200" i="1" u="none">
                <a:solidFill>
                  <a:srgbClr val="000000"/>
                </a:solidFill>
              </a:rPr>
              <a:t>Comp. A</a:t>
            </a:r>
            <a:endParaRPr lang="en-US" b="1" u="none"/>
          </a:p>
        </p:txBody>
      </p:sp>
      <p:sp>
        <p:nvSpPr>
          <p:cNvPr id="123070" name="Rectangle 392"/>
          <p:cNvSpPr>
            <a:spLocks noChangeArrowheads="1"/>
          </p:cNvSpPr>
          <p:nvPr/>
        </p:nvSpPr>
        <p:spPr bwMode="auto">
          <a:xfrm>
            <a:off x="6892925" y="5511800"/>
            <a:ext cx="915988" cy="401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3071" name="Rectangle 393"/>
          <p:cNvSpPr>
            <a:spLocks noChangeArrowheads="1"/>
          </p:cNvSpPr>
          <p:nvPr/>
        </p:nvSpPr>
        <p:spPr bwMode="auto">
          <a:xfrm>
            <a:off x="6892925" y="5511800"/>
            <a:ext cx="93503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72" name="Rectangle 394"/>
          <p:cNvSpPr>
            <a:spLocks noChangeArrowheads="1"/>
          </p:cNvSpPr>
          <p:nvPr/>
        </p:nvSpPr>
        <p:spPr bwMode="auto">
          <a:xfrm>
            <a:off x="7808913" y="5511800"/>
            <a:ext cx="19050" cy="4206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73" name="Rectangle 395"/>
          <p:cNvSpPr>
            <a:spLocks noChangeArrowheads="1"/>
          </p:cNvSpPr>
          <p:nvPr/>
        </p:nvSpPr>
        <p:spPr bwMode="auto">
          <a:xfrm>
            <a:off x="6892925" y="5913438"/>
            <a:ext cx="9159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74" name="Rectangle 396"/>
          <p:cNvSpPr>
            <a:spLocks noChangeArrowheads="1"/>
          </p:cNvSpPr>
          <p:nvPr/>
        </p:nvSpPr>
        <p:spPr bwMode="auto">
          <a:xfrm>
            <a:off x="6892925" y="5511800"/>
            <a:ext cx="19050" cy="4016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23075" name="Rectangle 397"/>
          <p:cNvSpPr>
            <a:spLocks noChangeArrowheads="1"/>
          </p:cNvSpPr>
          <p:nvPr/>
        </p:nvSpPr>
        <p:spPr bwMode="auto">
          <a:xfrm>
            <a:off x="7046913" y="5530850"/>
            <a:ext cx="615950" cy="182563"/>
          </a:xfrm>
          <a:prstGeom prst="rect">
            <a:avLst/>
          </a:prstGeom>
          <a:noFill/>
          <a:ln w="9525">
            <a:noFill/>
            <a:miter lim="800000"/>
            <a:headEnd/>
            <a:tailEnd/>
          </a:ln>
        </p:spPr>
        <p:txBody>
          <a:bodyPr wrap="none" lIns="0" tIns="0" rIns="0" bIns="0">
            <a:spAutoFit/>
          </a:bodyPr>
          <a:lstStyle/>
          <a:p>
            <a:r>
              <a:rPr lang="en-US" sz="1200" i="1" u="none">
                <a:solidFill>
                  <a:srgbClr val="000000"/>
                </a:solidFill>
              </a:rPr>
              <a:t>Concrete</a:t>
            </a:r>
            <a:endParaRPr lang="en-US" b="1" u="none"/>
          </a:p>
        </p:txBody>
      </p:sp>
      <p:sp>
        <p:nvSpPr>
          <p:cNvPr id="123076" name="Rectangle 398"/>
          <p:cNvSpPr>
            <a:spLocks noChangeArrowheads="1"/>
          </p:cNvSpPr>
          <p:nvPr/>
        </p:nvSpPr>
        <p:spPr bwMode="auto">
          <a:xfrm>
            <a:off x="7046913" y="5683250"/>
            <a:ext cx="592137" cy="182563"/>
          </a:xfrm>
          <a:prstGeom prst="rect">
            <a:avLst/>
          </a:prstGeom>
          <a:noFill/>
          <a:ln w="9525">
            <a:noFill/>
            <a:miter lim="800000"/>
            <a:headEnd/>
            <a:tailEnd/>
          </a:ln>
        </p:spPr>
        <p:txBody>
          <a:bodyPr wrap="none" lIns="0" tIns="0" rIns="0" bIns="0">
            <a:spAutoFit/>
          </a:bodyPr>
          <a:lstStyle/>
          <a:p>
            <a:r>
              <a:rPr lang="en-US" sz="1200" i="1" u="none">
                <a:solidFill>
                  <a:srgbClr val="000000"/>
                </a:solidFill>
              </a:rPr>
              <a:t>Comp. B</a:t>
            </a:r>
            <a:endParaRPr lang="en-US" b="1" u="none"/>
          </a:p>
        </p:txBody>
      </p:sp>
      <p:sp>
        <p:nvSpPr>
          <p:cNvPr id="123077" name="Text Box 5"/>
          <p:cNvSpPr txBox="1">
            <a:spLocks noChangeArrowheads="1"/>
          </p:cNvSpPr>
          <p:nvPr/>
        </p:nvSpPr>
        <p:spPr bwMode="auto">
          <a:xfrm>
            <a:off x="0" y="1911350"/>
            <a:ext cx="2106613" cy="4206875"/>
          </a:xfrm>
          <a:prstGeom prst="rect">
            <a:avLst/>
          </a:prstGeom>
          <a:noFill/>
          <a:ln w="12700">
            <a:noFill/>
            <a:miter lim="800000"/>
            <a:headEnd/>
            <a:tailEnd/>
          </a:ln>
        </p:spPr>
        <p:txBody>
          <a:bodyPr>
            <a:spAutoFit/>
          </a:bodyPr>
          <a:lstStyle/>
          <a:p>
            <a:pPr marL="233363" indent="-233363">
              <a:spcBef>
                <a:spcPct val="80000"/>
              </a:spcBef>
              <a:spcAft>
                <a:spcPct val="185000"/>
              </a:spcAft>
              <a:buFontTx/>
              <a:buAutoNum type="arabicPeriod"/>
            </a:pPr>
            <a:r>
              <a:rPr lang="en-US" sz="2000" i="1" u="none"/>
              <a:t>Component initialization &amp; dynamic linking</a:t>
            </a:r>
          </a:p>
          <a:p>
            <a:pPr marL="233363" indent="-233363">
              <a:spcAft>
                <a:spcPct val="65000"/>
              </a:spcAft>
              <a:buFontTx/>
              <a:buAutoNum type="arabicPeriod"/>
            </a:pPr>
            <a:r>
              <a:rPr lang="en-US" sz="2000" i="1" u="none"/>
              <a:t>Component processing</a:t>
            </a:r>
          </a:p>
          <a:p>
            <a:pPr marL="233363" indent="-233363">
              <a:spcBef>
                <a:spcPct val="100000"/>
              </a:spcBef>
              <a:buFontTx/>
              <a:buAutoNum type="arabicPeriod"/>
            </a:pPr>
            <a:r>
              <a:rPr lang="en-US" sz="2000" i="1" u="none"/>
              <a:t>Component termination &amp; dynamic unlinking</a:t>
            </a:r>
          </a:p>
        </p:txBody>
      </p:sp>
      <p:sp>
        <p:nvSpPr>
          <p:cNvPr id="123078" name="Line 400"/>
          <p:cNvSpPr>
            <a:spLocks noChangeShapeType="1"/>
          </p:cNvSpPr>
          <p:nvPr/>
        </p:nvSpPr>
        <p:spPr bwMode="auto">
          <a:xfrm flipV="1">
            <a:off x="1308100" y="2093913"/>
            <a:ext cx="1293813" cy="858837"/>
          </a:xfrm>
          <a:prstGeom prst="line">
            <a:avLst/>
          </a:prstGeom>
          <a:noFill/>
          <a:ln w="12700">
            <a:solidFill>
              <a:srgbClr val="FF0000"/>
            </a:solidFill>
            <a:round/>
            <a:headEnd/>
            <a:tailEnd type="triangle" w="med" len="med"/>
          </a:ln>
        </p:spPr>
        <p:txBody>
          <a:bodyPr wrap="none"/>
          <a:lstStyle/>
          <a:p>
            <a:endParaRPr lang="en-US"/>
          </a:p>
        </p:txBody>
      </p:sp>
      <p:sp>
        <p:nvSpPr>
          <p:cNvPr id="123079" name="Line 401"/>
          <p:cNvSpPr>
            <a:spLocks noChangeShapeType="1"/>
          </p:cNvSpPr>
          <p:nvPr/>
        </p:nvSpPr>
        <p:spPr bwMode="auto">
          <a:xfrm flipV="1">
            <a:off x="1308100" y="2952750"/>
            <a:ext cx="1312863" cy="0"/>
          </a:xfrm>
          <a:prstGeom prst="line">
            <a:avLst/>
          </a:prstGeom>
          <a:noFill/>
          <a:ln w="12700">
            <a:solidFill>
              <a:srgbClr val="FF0000"/>
            </a:solidFill>
            <a:round/>
            <a:headEnd/>
            <a:tailEnd type="triangle" w="med" len="med"/>
          </a:ln>
        </p:spPr>
        <p:txBody>
          <a:bodyPr wrap="none"/>
          <a:lstStyle/>
          <a:p>
            <a:endParaRPr lang="en-US"/>
          </a:p>
        </p:txBody>
      </p:sp>
      <p:sp>
        <p:nvSpPr>
          <p:cNvPr id="123080" name="Line 402"/>
          <p:cNvSpPr>
            <a:spLocks noChangeShapeType="1"/>
          </p:cNvSpPr>
          <p:nvPr/>
        </p:nvSpPr>
        <p:spPr bwMode="auto">
          <a:xfrm flipV="1">
            <a:off x="1408113" y="5283200"/>
            <a:ext cx="1184275" cy="571500"/>
          </a:xfrm>
          <a:prstGeom prst="line">
            <a:avLst/>
          </a:prstGeom>
          <a:noFill/>
          <a:ln w="12700">
            <a:solidFill>
              <a:srgbClr val="FF0000"/>
            </a:solidFill>
            <a:round/>
            <a:headEnd/>
            <a:tailEnd type="triangle" w="med" len="med"/>
          </a:ln>
        </p:spPr>
        <p:txBody>
          <a:bodyPr wrap="none"/>
          <a:lstStyle/>
          <a:p>
            <a:endParaRPr lang="en-US"/>
          </a:p>
        </p:txBody>
      </p:sp>
      <p:sp>
        <p:nvSpPr>
          <p:cNvPr id="123081" name="Line 403"/>
          <p:cNvSpPr>
            <a:spLocks noChangeShapeType="1"/>
          </p:cNvSpPr>
          <p:nvPr/>
        </p:nvSpPr>
        <p:spPr bwMode="auto">
          <a:xfrm>
            <a:off x="1408113" y="5865813"/>
            <a:ext cx="1203325" cy="276225"/>
          </a:xfrm>
          <a:prstGeom prst="line">
            <a:avLst/>
          </a:prstGeom>
          <a:noFill/>
          <a:ln w="12700">
            <a:solidFill>
              <a:srgbClr val="FF0000"/>
            </a:solidFill>
            <a:round/>
            <a:headEnd/>
            <a:tailEnd type="triangle" w="med" len="med"/>
          </a:ln>
        </p:spPr>
        <p:txBody>
          <a:bodyPr wrap="none"/>
          <a:lstStyle/>
          <a:p>
            <a:endParaRPr lang="en-US"/>
          </a:p>
        </p:txBody>
      </p:sp>
    </p:spTree>
  </p:cSld>
  <p:clrMapOvr>
    <a:masterClrMapping/>
  </p:clrMapOvr>
  <p:transition/>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Slide Number Placeholder 2"/>
          <p:cNvSpPr>
            <a:spLocks noGrp="1"/>
          </p:cNvSpPr>
          <p:nvPr>
            <p:ph type="sldNum" sz="quarter" idx="10"/>
          </p:nvPr>
        </p:nvSpPr>
        <p:spPr>
          <a:noFill/>
        </p:spPr>
        <p:txBody>
          <a:bodyPr/>
          <a:lstStyle/>
          <a:p>
            <a:fld id="{1E581341-E99A-4B21-BEDE-B37E8DE12902}" type="slidenum">
              <a:rPr lang="en-US" smtClean="0">
                <a:latin typeface="Arial" pitchFamily="34" charset="0"/>
              </a:rPr>
              <a:pPr/>
              <a:t>116</a:t>
            </a:fld>
            <a:endParaRPr lang="en-US" smtClean="0">
              <a:latin typeface="Arial" pitchFamily="34" charset="0"/>
            </a:endParaRPr>
          </a:p>
        </p:txBody>
      </p:sp>
      <p:sp>
        <p:nvSpPr>
          <p:cNvPr id="123907" name="Rectangle 2"/>
          <p:cNvSpPr>
            <a:spLocks noGrp="1" noChangeArrowheads="1"/>
          </p:cNvSpPr>
          <p:nvPr>
            <p:ph type="title"/>
          </p:nvPr>
        </p:nvSpPr>
        <p:spPr>
          <a:xfrm>
            <a:off x="428625" y="-38100"/>
            <a:ext cx="8189913" cy="914400"/>
          </a:xfrm>
        </p:spPr>
        <p:txBody>
          <a:bodyPr/>
          <a:lstStyle/>
          <a:p>
            <a:pPr>
              <a:lnSpc>
                <a:spcPct val="85000"/>
              </a:lnSpc>
            </a:pPr>
            <a:r>
              <a:rPr lang="en-US" sz="3200" smtClean="0"/>
              <a:t>Applying the Component Configurator Pattern to Image Acquisition</a:t>
            </a:r>
          </a:p>
        </p:txBody>
      </p:sp>
      <p:sp>
        <p:nvSpPr>
          <p:cNvPr id="123908" name="Rectangle 7"/>
          <p:cNvSpPr>
            <a:spLocks noChangeAspect="1" noChangeArrowheads="1"/>
          </p:cNvSpPr>
          <p:nvPr/>
        </p:nvSpPr>
        <p:spPr bwMode="auto">
          <a:xfrm>
            <a:off x="6548438" y="3763963"/>
            <a:ext cx="19050" cy="233362"/>
          </a:xfrm>
          <a:prstGeom prst="rect">
            <a:avLst/>
          </a:prstGeom>
          <a:blipFill dpi="0" rotWithShape="0">
            <a:blip r:embed="rId3" cstate="print"/>
            <a:srcRect/>
            <a:tile tx="0" ty="0" sx="100000" sy="100000" flip="none" algn="tl"/>
          </a:blipFill>
          <a:ln w="9525">
            <a:solidFill>
              <a:srgbClr val="000000"/>
            </a:solidFill>
            <a:miter lim="800000"/>
            <a:headEnd/>
            <a:tailEnd/>
          </a:ln>
        </p:spPr>
        <p:txBody>
          <a:bodyPr/>
          <a:lstStyle/>
          <a:p>
            <a:endParaRPr lang="en-US"/>
          </a:p>
        </p:txBody>
      </p:sp>
      <p:sp>
        <p:nvSpPr>
          <p:cNvPr id="123909" name="Rectangle 8"/>
          <p:cNvSpPr>
            <a:spLocks noChangeAspect="1" noChangeArrowheads="1"/>
          </p:cNvSpPr>
          <p:nvPr/>
        </p:nvSpPr>
        <p:spPr bwMode="auto">
          <a:xfrm>
            <a:off x="6548438" y="3763963"/>
            <a:ext cx="1663700" cy="19050"/>
          </a:xfrm>
          <a:prstGeom prst="rect">
            <a:avLst/>
          </a:prstGeom>
          <a:blipFill dpi="0" rotWithShape="0">
            <a:blip r:embed="rId3" cstate="print"/>
            <a:srcRect/>
            <a:tile tx="0" ty="0" sx="100000" sy="100000" flip="none" algn="tl"/>
          </a:blipFill>
          <a:ln w="9525">
            <a:solidFill>
              <a:srgbClr val="000000"/>
            </a:solidFill>
            <a:miter lim="800000"/>
            <a:headEnd/>
            <a:tailEnd/>
          </a:ln>
        </p:spPr>
        <p:txBody>
          <a:bodyPr/>
          <a:lstStyle/>
          <a:p>
            <a:endParaRPr lang="en-US"/>
          </a:p>
        </p:txBody>
      </p:sp>
      <p:sp>
        <p:nvSpPr>
          <p:cNvPr id="123910" name="Rectangle 9"/>
          <p:cNvSpPr>
            <a:spLocks noChangeAspect="1" noChangeArrowheads="1"/>
          </p:cNvSpPr>
          <p:nvPr/>
        </p:nvSpPr>
        <p:spPr bwMode="auto">
          <a:xfrm>
            <a:off x="8191500" y="3763963"/>
            <a:ext cx="20638" cy="233362"/>
          </a:xfrm>
          <a:prstGeom prst="rect">
            <a:avLst/>
          </a:prstGeom>
          <a:blipFill dpi="0" rotWithShape="0">
            <a:blip r:embed="rId3" cstate="print"/>
            <a:srcRect/>
            <a:tile tx="0" ty="0" sx="100000" sy="100000" flip="none" algn="tl"/>
          </a:blipFill>
          <a:ln w="9525">
            <a:solidFill>
              <a:srgbClr val="000000"/>
            </a:solidFill>
            <a:miter lim="800000"/>
            <a:headEnd/>
            <a:tailEnd/>
          </a:ln>
        </p:spPr>
        <p:txBody>
          <a:bodyPr/>
          <a:lstStyle/>
          <a:p>
            <a:endParaRPr lang="en-US"/>
          </a:p>
        </p:txBody>
      </p:sp>
      <p:sp>
        <p:nvSpPr>
          <p:cNvPr id="123911" name="Freeform 10"/>
          <p:cNvSpPr>
            <a:spLocks noChangeAspect="1"/>
          </p:cNvSpPr>
          <p:nvPr/>
        </p:nvSpPr>
        <p:spPr bwMode="auto">
          <a:xfrm>
            <a:off x="7864475" y="2733675"/>
            <a:ext cx="234950" cy="195263"/>
          </a:xfrm>
          <a:custGeom>
            <a:avLst/>
            <a:gdLst>
              <a:gd name="T0" fmla="*/ 0 w 135"/>
              <a:gd name="T1" fmla="*/ 2147483647 h 112"/>
              <a:gd name="T2" fmla="*/ 2147483647 w 135"/>
              <a:gd name="T3" fmla="*/ 2147483647 h 112"/>
              <a:gd name="T4" fmla="*/ 2147483647 w 135"/>
              <a:gd name="T5" fmla="*/ 0 h 112"/>
              <a:gd name="T6" fmla="*/ 0 w 135"/>
              <a:gd name="T7" fmla="*/ 2147483647 h 112"/>
              <a:gd name="T8" fmla="*/ 0 60000 65536"/>
              <a:gd name="T9" fmla="*/ 0 60000 65536"/>
              <a:gd name="T10" fmla="*/ 0 60000 65536"/>
              <a:gd name="T11" fmla="*/ 0 60000 65536"/>
              <a:gd name="T12" fmla="*/ 0 w 135"/>
              <a:gd name="T13" fmla="*/ 0 h 112"/>
              <a:gd name="T14" fmla="*/ 135 w 135"/>
              <a:gd name="T15" fmla="*/ 112 h 112"/>
            </a:gdLst>
            <a:ahLst/>
            <a:cxnLst>
              <a:cxn ang="T8">
                <a:pos x="T0" y="T1"/>
              </a:cxn>
              <a:cxn ang="T9">
                <a:pos x="T2" y="T3"/>
              </a:cxn>
              <a:cxn ang="T10">
                <a:pos x="T4" y="T5"/>
              </a:cxn>
              <a:cxn ang="T11">
                <a:pos x="T6" y="T7"/>
              </a:cxn>
            </a:cxnLst>
            <a:rect l="T12" t="T13" r="T14" b="T15"/>
            <a:pathLst>
              <a:path w="135" h="112">
                <a:moveTo>
                  <a:pt x="0" y="112"/>
                </a:moveTo>
                <a:lnTo>
                  <a:pt x="135" y="112"/>
                </a:lnTo>
                <a:lnTo>
                  <a:pt x="68" y="0"/>
                </a:lnTo>
                <a:lnTo>
                  <a:pt x="0" y="112"/>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23912" name="Freeform 11"/>
          <p:cNvSpPr>
            <a:spLocks noChangeAspect="1"/>
          </p:cNvSpPr>
          <p:nvPr/>
        </p:nvSpPr>
        <p:spPr bwMode="auto">
          <a:xfrm>
            <a:off x="7864475" y="2713038"/>
            <a:ext cx="273050" cy="234950"/>
          </a:xfrm>
          <a:custGeom>
            <a:avLst/>
            <a:gdLst>
              <a:gd name="T0" fmla="*/ 0 w 157"/>
              <a:gd name="T1" fmla="*/ 2147483647 h 135"/>
              <a:gd name="T2" fmla="*/ 2147483647 w 157"/>
              <a:gd name="T3" fmla="*/ 2147483647 h 135"/>
              <a:gd name="T4" fmla="*/ 2147483647 w 157"/>
              <a:gd name="T5" fmla="*/ 2147483647 h 135"/>
              <a:gd name="T6" fmla="*/ 2147483647 w 157"/>
              <a:gd name="T7" fmla="*/ 2147483647 h 135"/>
              <a:gd name="T8" fmla="*/ 2147483647 w 157"/>
              <a:gd name="T9" fmla="*/ 2147483647 h 135"/>
              <a:gd name="T10" fmla="*/ 2147483647 w 157"/>
              <a:gd name="T11" fmla="*/ 2147483647 h 135"/>
              <a:gd name="T12" fmla="*/ 2147483647 w 157"/>
              <a:gd name="T13" fmla="*/ 0 h 135"/>
              <a:gd name="T14" fmla="*/ 2147483647 w 157"/>
              <a:gd name="T15" fmla="*/ 2147483647 h 135"/>
              <a:gd name="T16" fmla="*/ 2147483647 w 157"/>
              <a:gd name="T17" fmla="*/ 2147483647 h 135"/>
              <a:gd name="T18" fmla="*/ 2147483647 w 157"/>
              <a:gd name="T19" fmla="*/ 2147483647 h 135"/>
              <a:gd name="T20" fmla="*/ 2147483647 w 157"/>
              <a:gd name="T21" fmla="*/ 2147483647 h 135"/>
              <a:gd name="T22" fmla="*/ 0 w 157"/>
              <a:gd name="T23" fmla="*/ 2147483647 h 135"/>
              <a:gd name="T24" fmla="*/ 0 w 157"/>
              <a:gd name="T25" fmla="*/ 2147483647 h 1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7"/>
              <a:gd name="T40" fmla="*/ 0 h 135"/>
              <a:gd name="T41" fmla="*/ 157 w 157"/>
              <a:gd name="T42" fmla="*/ 135 h 1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7" h="135">
                <a:moveTo>
                  <a:pt x="0" y="124"/>
                </a:moveTo>
                <a:lnTo>
                  <a:pt x="135" y="124"/>
                </a:lnTo>
                <a:lnTo>
                  <a:pt x="146" y="124"/>
                </a:lnTo>
                <a:lnTo>
                  <a:pt x="135" y="135"/>
                </a:lnTo>
                <a:lnTo>
                  <a:pt x="68" y="23"/>
                </a:lnTo>
                <a:lnTo>
                  <a:pt x="68" y="12"/>
                </a:lnTo>
                <a:lnTo>
                  <a:pt x="79" y="0"/>
                </a:lnTo>
                <a:lnTo>
                  <a:pt x="79" y="12"/>
                </a:lnTo>
                <a:lnTo>
                  <a:pt x="146" y="124"/>
                </a:lnTo>
                <a:lnTo>
                  <a:pt x="157" y="135"/>
                </a:lnTo>
                <a:lnTo>
                  <a:pt x="135" y="135"/>
                </a:lnTo>
                <a:lnTo>
                  <a:pt x="0" y="135"/>
                </a:lnTo>
                <a:lnTo>
                  <a:pt x="0" y="12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3913" name="Freeform 12"/>
          <p:cNvSpPr>
            <a:spLocks noChangeAspect="1"/>
          </p:cNvSpPr>
          <p:nvPr/>
        </p:nvSpPr>
        <p:spPr bwMode="auto">
          <a:xfrm>
            <a:off x="7843838" y="2733675"/>
            <a:ext cx="157162" cy="214313"/>
          </a:xfrm>
          <a:custGeom>
            <a:avLst/>
            <a:gdLst>
              <a:gd name="T0" fmla="*/ 2147483647 w 90"/>
              <a:gd name="T1" fmla="*/ 2147483647 h 123"/>
              <a:gd name="T2" fmla="*/ 2147483647 w 90"/>
              <a:gd name="T3" fmla="*/ 2147483647 h 123"/>
              <a:gd name="T4" fmla="*/ 2147483647 w 90"/>
              <a:gd name="T5" fmla="*/ 2147483647 h 123"/>
              <a:gd name="T6" fmla="*/ 0 w 90"/>
              <a:gd name="T7" fmla="*/ 2147483647 h 123"/>
              <a:gd name="T8" fmla="*/ 2147483647 w 90"/>
              <a:gd name="T9" fmla="*/ 2147483647 h 123"/>
              <a:gd name="T10" fmla="*/ 2147483647 w 90"/>
              <a:gd name="T11" fmla="*/ 0 h 123"/>
              <a:gd name="T12" fmla="*/ 2147483647 w 90"/>
              <a:gd name="T13" fmla="*/ 2147483647 h 123"/>
              <a:gd name="T14" fmla="*/ 0 60000 65536"/>
              <a:gd name="T15" fmla="*/ 0 60000 65536"/>
              <a:gd name="T16" fmla="*/ 0 60000 65536"/>
              <a:gd name="T17" fmla="*/ 0 60000 65536"/>
              <a:gd name="T18" fmla="*/ 0 60000 65536"/>
              <a:gd name="T19" fmla="*/ 0 60000 65536"/>
              <a:gd name="T20" fmla="*/ 0 60000 65536"/>
              <a:gd name="T21" fmla="*/ 0 w 90"/>
              <a:gd name="T22" fmla="*/ 0 h 123"/>
              <a:gd name="T23" fmla="*/ 90 w 90"/>
              <a:gd name="T24" fmla="*/ 123 h 1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123">
                <a:moveTo>
                  <a:pt x="90" y="11"/>
                </a:moveTo>
                <a:lnTo>
                  <a:pt x="23" y="123"/>
                </a:lnTo>
                <a:lnTo>
                  <a:pt x="11" y="123"/>
                </a:lnTo>
                <a:lnTo>
                  <a:pt x="0" y="123"/>
                </a:lnTo>
                <a:lnTo>
                  <a:pt x="11" y="112"/>
                </a:lnTo>
                <a:lnTo>
                  <a:pt x="79" y="0"/>
                </a:lnTo>
                <a:lnTo>
                  <a:pt x="90" y="1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3914" name="Rectangle 13"/>
          <p:cNvSpPr>
            <a:spLocks noChangeAspect="1" noChangeArrowheads="1"/>
          </p:cNvSpPr>
          <p:nvPr/>
        </p:nvSpPr>
        <p:spPr bwMode="auto">
          <a:xfrm>
            <a:off x="5719763" y="1970088"/>
            <a:ext cx="20637" cy="1968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3915" name="Freeform 14"/>
          <p:cNvSpPr>
            <a:spLocks noChangeAspect="1"/>
          </p:cNvSpPr>
          <p:nvPr/>
        </p:nvSpPr>
        <p:spPr bwMode="auto">
          <a:xfrm>
            <a:off x="5661025" y="1911350"/>
            <a:ext cx="79375" cy="255588"/>
          </a:xfrm>
          <a:custGeom>
            <a:avLst/>
            <a:gdLst>
              <a:gd name="T0" fmla="*/ 0 w 45"/>
              <a:gd name="T1" fmla="*/ 2147483647 h 147"/>
              <a:gd name="T2" fmla="*/ 2147483647 w 45"/>
              <a:gd name="T3" fmla="*/ 2147483647 h 147"/>
              <a:gd name="T4" fmla="*/ 2147483647 w 45"/>
              <a:gd name="T5" fmla="*/ 2147483647 h 147"/>
              <a:gd name="T6" fmla="*/ 2147483647 w 45"/>
              <a:gd name="T7" fmla="*/ 2147483647 h 147"/>
              <a:gd name="T8" fmla="*/ 2147483647 w 45"/>
              <a:gd name="T9" fmla="*/ 0 h 147"/>
              <a:gd name="T10" fmla="*/ 2147483647 w 45"/>
              <a:gd name="T11" fmla="*/ 2147483647 h 147"/>
              <a:gd name="T12" fmla="*/ 0 w 45"/>
              <a:gd name="T13" fmla="*/ 2147483647 h 147"/>
              <a:gd name="T14" fmla="*/ 0 60000 65536"/>
              <a:gd name="T15" fmla="*/ 0 60000 65536"/>
              <a:gd name="T16" fmla="*/ 0 60000 65536"/>
              <a:gd name="T17" fmla="*/ 0 60000 65536"/>
              <a:gd name="T18" fmla="*/ 0 60000 65536"/>
              <a:gd name="T19" fmla="*/ 0 60000 65536"/>
              <a:gd name="T20" fmla="*/ 0 60000 65536"/>
              <a:gd name="T21" fmla="*/ 0 w 45"/>
              <a:gd name="T22" fmla="*/ 0 h 147"/>
              <a:gd name="T23" fmla="*/ 45 w 45"/>
              <a:gd name="T24" fmla="*/ 147 h 1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47">
                <a:moveTo>
                  <a:pt x="0" y="147"/>
                </a:moveTo>
                <a:lnTo>
                  <a:pt x="11" y="147"/>
                </a:lnTo>
                <a:lnTo>
                  <a:pt x="45" y="34"/>
                </a:lnTo>
                <a:lnTo>
                  <a:pt x="34" y="0"/>
                </a:lnTo>
                <a:lnTo>
                  <a:pt x="34" y="34"/>
                </a:lnTo>
                <a:lnTo>
                  <a:pt x="0" y="147"/>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3916" name="Freeform 15"/>
          <p:cNvSpPr>
            <a:spLocks noChangeAspect="1"/>
          </p:cNvSpPr>
          <p:nvPr/>
        </p:nvSpPr>
        <p:spPr bwMode="auto">
          <a:xfrm>
            <a:off x="5719763" y="1970088"/>
            <a:ext cx="77787" cy="196850"/>
          </a:xfrm>
          <a:custGeom>
            <a:avLst/>
            <a:gdLst>
              <a:gd name="T0" fmla="*/ 2147483647 w 44"/>
              <a:gd name="T1" fmla="*/ 0 h 113"/>
              <a:gd name="T2" fmla="*/ 0 w 44"/>
              <a:gd name="T3" fmla="*/ 0 h 113"/>
              <a:gd name="T4" fmla="*/ 2147483647 w 44"/>
              <a:gd name="T5" fmla="*/ 2147483647 h 113"/>
              <a:gd name="T6" fmla="*/ 2147483647 w 44"/>
              <a:gd name="T7" fmla="*/ 2147483647 h 113"/>
              <a:gd name="T8" fmla="*/ 2147483647 w 44"/>
              <a:gd name="T9" fmla="*/ 0 h 113"/>
              <a:gd name="T10" fmla="*/ 0 60000 65536"/>
              <a:gd name="T11" fmla="*/ 0 60000 65536"/>
              <a:gd name="T12" fmla="*/ 0 60000 65536"/>
              <a:gd name="T13" fmla="*/ 0 60000 65536"/>
              <a:gd name="T14" fmla="*/ 0 60000 65536"/>
              <a:gd name="T15" fmla="*/ 0 w 44"/>
              <a:gd name="T16" fmla="*/ 0 h 113"/>
              <a:gd name="T17" fmla="*/ 44 w 44"/>
              <a:gd name="T18" fmla="*/ 113 h 113"/>
            </a:gdLst>
            <a:ahLst/>
            <a:cxnLst>
              <a:cxn ang="T10">
                <a:pos x="T0" y="T1"/>
              </a:cxn>
              <a:cxn ang="T11">
                <a:pos x="T2" y="T3"/>
              </a:cxn>
              <a:cxn ang="T12">
                <a:pos x="T4" y="T5"/>
              </a:cxn>
              <a:cxn ang="T13">
                <a:pos x="T6" y="T7"/>
              </a:cxn>
              <a:cxn ang="T14">
                <a:pos x="T8" y="T9"/>
              </a:cxn>
            </a:cxnLst>
            <a:rect l="T15" t="T16" r="T17" b="T18"/>
            <a:pathLst>
              <a:path w="44" h="113">
                <a:moveTo>
                  <a:pt x="11" y="0"/>
                </a:moveTo>
                <a:lnTo>
                  <a:pt x="0" y="0"/>
                </a:lnTo>
                <a:lnTo>
                  <a:pt x="33" y="113"/>
                </a:lnTo>
                <a:lnTo>
                  <a:pt x="44" y="113"/>
                </a:lnTo>
                <a:lnTo>
                  <a:pt x="11"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3917" name="Rectangle 16"/>
          <p:cNvSpPr>
            <a:spLocks noChangeAspect="1" noChangeArrowheads="1"/>
          </p:cNvSpPr>
          <p:nvPr/>
        </p:nvSpPr>
        <p:spPr bwMode="auto">
          <a:xfrm>
            <a:off x="5719763" y="2657475"/>
            <a:ext cx="20637" cy="777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3918" name="Line 17"/>
          <p:cNvSpPr>
            <a:spLocks noChangeAspect="1" noChangeShapeType="1"/>
          </p:cNvSpPr>
          <p:nvPr/>
        </p:nvSpPr>
        <p:spPr bwMode="auto">
          <a:xfrm flipV="1">
            <a:off x="5719763" y="2382838"/>
            <a:ext cx="3175" cy="138112"/>
          </a:xfrm>
          <a:prstGeom prst="line">
            <a:avLst/>
          </a:prstGeom>
          <a:noFill/>
          <a:ln w="0">
            <a:solidFill>
              <a:srgbClr val="000000"/>
            </a:solidFill>
            <a:round/>
            <a:headEnd/>
            <a:tailEnd/>
          </a:ln>
        </p:spPr>
        <p:txBody>
          <a:bodyPr/>
          <a:lstStyle/>
          <a:p>
            <a:endParaRPr lang="en-US"/>
          </a:p>
        </p:txBody>
      </p:sp>
      <p:sp>
        <p:nvSpPr>
          <p:cNvPr id="123919" name="Rectangle 18"/>
          <p:cNvSpPr>
            <a:spLocks noChangeAspect="1" noChangeArrowheads="1"/>
          </p:cNvSpPr>
          <p:nvPr/>
        </p:nvSpPr>
        <p:spPr bwMode="auto">
          <a:xfrm>
            <a:off x="5719763" y="2166938"/>
            <a:ext cx="20637" cy="777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3920" name="Rectangle 19"/>
          <p:cNvSpPr>
            <a:spLocks noChangeAspect="1" noChangeArrowheads="1"/>
          </p:cNvSpPr>
          <p:nvPr/>
        </p:nvSpPr>
        <p:spPr bwMode="auto">
          <a:xfrm>
            <a:off x="5803900" y="2200275"/>
            <a:ext cx="1003300" cy="198438"/>
          </a:xfrm>
          <a:prstGeom prst="rect">
            <a:avLst/>
          </a:prstGeom>
          <a:noFill/>
          <a:ln w="9525">
            <a:noFill/>
            <a:miter lim="800000"/>
            <a:headEnd/>
            <a:tailEnd/>
          </a:ln>
        </p:spPr>
        <p:txBody>
          <a:bodyPr wrap="none" lIns="0" tIns="0" rIns="0" bIns="0">
            <a:spAutoFit/>
          </a:bodyPr>
          <a:lstStyle/>
          <a:p>
            <a:r>
              <a:rPr lang="en-US" sz="1300" u="none">
                <a:solidFill>
                  <a:srgbClr val="000000"/>
                </a:solidFill>
                <a:latin typeface="Arial Unicode MS" pitchFamily="34" charset="-128"/>
              </a:rPr>
              <a:t>&lt;&lt;contains&gt;&gt;</a:t>
            </a:r>
            <a:endParaRPr lang="en-US" sz="2000" b="1" u="none">
              <a:latin typeface="Arial Unicode MS" pitchFamily="34" charset="-128"/>
            </a:endParaRPr>
          </a:p>
        </p:txBody>
      </p:sp>
      <p:sp>
        <p:nvSpPr>
          <p:cNvPr id="123921" name="Rectangle 20"/>
          <p:cNvSpPr>
            <a:spLocks noChangeAspect="1" noChangeArrowheads="1"/>
          </p:cNvSpPr>
          <p:nvPr/>
        </p:nvSpPr>
        <p:spPr bwMode="auto">
          <a:xfrm>
            <a:off x="6470650" y="1666875"/>
            <a:ext cx="901700" cy="198438"/>
          </a:xfrm>
          <a:prstGeom prst="rect">
            <a:avLst/>
          </a:prstGeom>
          <a:noFill/>
          <a:ln w="9525">
            <a:noFill/>
            <a:miter lim="800000"/>
            <a:headEnd/>
            <a:tailEnd/>
          </a:ln>
        </p:spPr>
        <p:txBody>
          <a:bodyPr wrap="none" lIns="0" tIns="0" rIns="0" bIns="0">
            <a:spAutoFit/>
          </a:bodyPr>
          <a:lstStyle/>
          <a:p>
            <a:r>
              <a:rPr lang="en-US" sz="1300" u="none">
                <a:solidFill>
                  <a:srgbClr val="000000"/>
                </a:solidFill>
                <a:latin typeface="Arial Unicode MS" pitchFamily="34" charset="-128"/>
              </a:rPr>
              <a:t>components</a:t>
            </a:r>
            <a:endParaRPr lang="en-US" sz="2000" b="1" u="none">
              <a:latin typeface="Arial Unicode MS" pitchFamily="34" charset="-128"/>
            </a:endParaRPr>
          </a:p>
        </p:txBody>
      </p:sp>
      <p:sp>
        <p:nvSpPr>
          <p:cNvPr id="123922" name="Rectangle 21"/>
          <p:cNvSpPr>
            <a:spLocks noChangeAspect="1" noChangeArrowheads="1"/>
          </p:cNvSpPr>
          <p:nvPr/>
        </p:nvSpPr>
        <p:spPr bwMode="auto">
          <a:xfrm>
            <a:off x="7227888" y="1346200"/>
            <a:ext cx="119062" cy="365125"/>
          </a:xfrm>
          <a:prstGeom prst="rect">
            <a:avLst/>
          </a:prstGeom>
          <a:noFill/>
          <a:ln w="9525">
            <a:noFill/>
            <a:miter lim="800000"/>
            <a:headEnd/>
            <a:tailEnd/>
          </a:ln>
        </p:spPr>
        <p:txBody>
          <a:bodyPr wrap="none" lIns="0" tIns="0" rIns="0" bIns="0">
            <a:spAutoFit/>
          </a:bodyPr>
          <a:lstStyle/>
          <a:p>
            <a:r>
              <a:rPr lang="en-US" sz="2400" u="none">
                <a:solidFill>
                  <a:srgbClr val="000000"/>
                </a:solidFill>
                <a:latin typeface="Arial Unicode MS" pitchFamily="34" charset="-128"/>
              </a:rPr>
              <a:t>*</a:t>
            </a:r>
            <a:endParaRPr lang="en-US" sz="2000" b="1" u="none">
              <a:latin typeface="Arial Unicode MS" pitchFamily="34" charset="-128"/>
            </a:endParaRPr>
          </a:p>
        </p:txBody>
      </p:sp>
      <p:sp>
        <p:nvSpPr>
          <p:cNvPr id="123923" name="Freeform 22"/>
          <p:cNvSpPr>
            <a:spLocks noChangeAspect="1"/>
          </p:cNvSpPr>
          <p:nvPr/>
        </p:nvSpPr>
        <p:spPr bwMode="auto">
          <a:xfrm>
            <a:off x="6240463" y="1589088"/>
            <a:ext cx="234950" cy="117475"/>
          </a:xfrm>
          <a:custGeom>
            <a:avLst/>
            <a:gdLst>
              <a:gd name="T0" fmla="*/ 0 w 134"/>
              <a:gd name="T1" fmla="*/ 2147483647 h 67"/>
              <a:gd name="T2" fmla="*/ 2147483647 w 134"/>
              <a:gd name="T3" fmla="*/ 0 h 67"/>
              <a:gd name="T4" fmla="*/ 2147483647 w 134"/>
              <a:gd name="T5" fmla="*/ 2147483647 h 67"/>
              <a:gd name="T6" fmla="*/ 2147483647 w 134"/>
              <a:gd name="T7" fmla="*/ 2147483647 h 67"/>
              <a:gd name="T8" fmla="*/ 0 w 134"/>
              <a:gd name="T9" fmla="*/ 2147483647 h 67"/>
              <a:gd name="T10" fmla="*/ 0 60000 65536"/>
              <a:gd name="T11" fmla="*/ 0 60000 65536"/>
              <a:gd name="T12" fmla="*/ 0 60000 65536"/>
              <a:gd name="T13" fmla="*/ 0 60000 65536"/>
              <a:gd name="T14" fmla="*/ 0 60000 65536"/>
              <a:gd name="T15" fmla="*/ 0 w 134"/>
              <a:gd name="T16" fmla="*/ 0 h 67"/>
              <a:gd name="T17" fmla="*/ 134 w 134"/>
              <a:gd name="T18" fmla="*/ 67 h 67"/>
            </a:gdLst>
            <a:ahLst/>
            <a:cxnLst>
              <a:cxn ang="T10">
                <a:pos x="T0" y="T1"/>
              </a:cxn>
              <a:cxn ang="T11">
                <a:pos x="T2" y="T3"/>
              </a:cxn>
              <a:cxn ang="T12">
                <a:pos x="T4" y="T5"/>
              </a:cxn>
              <a:cxn ang="T13">
                <a:pos x="T6" y="T7"/>
              </a:cxn>
              <a:cxn ang="T14">
                <a:pos x="T8" y="T9"/>
              </a:cxn>
            </a:cxnLst>
            <a:rect l="T15" t="T16" r="T17" b="T18"/>
            <a:pathLst>
              <a:path w="134" h="67">
                <a:moveTo>
                  <a:pt x="0" y="33"/>
                </a:moveTo>
                <a:lnTo>
                  <a:pt x="67" y="0"/>
                </a:lnTo>
                <a:lnTo>
                  <a:pt x="134" y="33"/>
                </a:lnTo>
                <a:lnTo>
                  <a:pt x="67" y="67"/>
                </a:lnTo>
                <a:lnTo>
                  <a:pt x="0" y="33"/>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23924" name="Freeform 23"/>
          <p:cNvSpPr>
            <a:spLocks noChangeAspect="1"/>
          </p:cNvSpPr>
          <p:nvPr/>
        </p:nvSpPr>
        <p:spPr bwMode="auto">
          <a:xfrm>
            <a:off x="6240463" y="1589088"/>
            <a:ext cx="274637" cy="136525"/>
          </a:xfrm>
          <a:custGeom>
            <a:avLst/>
            <a:gdLst>
              <a:gd name="T0" fmla="*/ 0 w 157"/>
              <a:gd name="T1" fmla="*/ 2147483647 h 78"/>
              <a:gd name="T2" fmla="*/ 2147483647 w 157"/>
              <a:gd name="T3" fmla="*/ 0 h 78"/>
              <a:gd name="T4" fmla="*/ 2147483647 w 157"/>
              <a:gd name="T5" fmla="*/ 0 h 78"/>
              <a:gd name="T6" fmla="*/ 2147483647 w 157"/>
              <a:gd name="T7" fmla="*/ 0 h 78"/>
              <a:gd name="T8" fmla="*/ 2147483647 w 157"/>
              <a:gd name="T9" fmla="*/ 2147483647 h 78"/>
              <a:gd name="T10" fmla="*/ 2147483647 w 157"/>
              <a:gd name="T11" fmla="*/ 2147483647 h 78"/>
              <a:gd name="T12" fmla="*/ 2147483647 w 157"/>
              <a:gd name="T13" fmla="*/ 2147483647 h 78"/>
              <a:gd name="T14" fmla="*/ 2147483647 w 157"/>
              <a:gd name="T15" fmla="*/ 2147483647 h 78"/>
              <a:gd name="T16" fmla="*/ 2147483647 w 157"/>
              <a:gd name="T17" fmla="*/ 2147483647 h 78"/>
              <a:gd name="T18" fmla="*/ 2147483647 w 157"/>
              <a:gd name="T19" fmla="*/ 2147483647 h 78"/>
              <a:gd name="T20" fmla="*/ 2147483647 w 157"/>
              <a:gd name="T21" fmla="*/ 2147483647 h 78"/>
              <a:gd name="T22" fmla="*/ 2147483647 w 157"/>
              <a:gd name="T23" fmla="*/ 2147483647 h 78"/>
              <a:gd name="T24" fmla="*/ 2147483647 w 157"/>
              <a:gd name="T25" fmla="*/ 2147483647 h 78"/>
              <a:gd name="T26" fmla="*/ 2147483647 w 157"/>
              <a:gd name="T27" fmla="*/ 2147483647 h 78"/>
              <a:gd name="T28" fmla="*/ 2147483647 w 157"/>
              <a:gd name="T29" fmla="*/ 2147483647 h 78"/>
              <a:gd name="T30" fmla="*/ 2147483647 w 157"/>
              <a:gd name="T31" fmla="*/ 0 h 78"/>
              <a:gd name="T32" fmla="*/ 2147483647 w 157"/>
              <a:gd name="T33" fmla="*/ 2147483647 h 78"/>
              <a:gd name="T34" fmla="*/ 0 w 157"/>
              <a:gd name="T35" fmla="*/ 2147483647 h 78"/>
              <a:gd name="T36" fmla="*/ 0 w 157"/>
              <a:gd name="T37" fmla="*/ 2147483647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7"/>
              <a:gd name="T58" fmla="*/ 0 h 78"/>
              <a:gd name="T59" fmla="*/ 157 w 157"/>
              <a:gd name="T60" fmla="*/ 78 h 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7" h="78">
                <a:moveTo>
                  <a:pt x="0" y="33"/>
                </a:moveTo>
                <a:lnTo>
                  <a:pt x="67" y="0"/>
                </a:lnTo>
                <a:lnTo>
                  <a:pt x="134" y="33"/>
                </a:lnTo>
                <a:lnTo>
                  <a:pt x="157" y="33"/>
                </a:lnTo>
                <a:lnTo>
                  <a:pt x="134" y="44"/>
                </a:lnTo>
                <a:lnTo>
                  <a:pt x="67" y="78"/>
                </a:lnTo>
                <a:lnTo>
                  <a:pt x="67" y="67"/>
                </a:lnTo>
                <a:lnTo>
                  <a:pt x="134" y="33"/>
                </a:lnTo>
                <a:lnTo>
                  <a:pt x="134" y="44"/>
                </a:lnTo>
                <a:lnTo>
                  <a:pt x="67" y="11"/>
                </a:lnTo>
                <a:lnTo>
                  <a:pt x="67" y="0"/>
                </a:lnTo>
                <a:lnTo>
                  <a:pt x="67" y="11"/>
                </a:lnTo>
                <a:lnTo>
                  <a:pt x="0" y="44"/>
                </a:lnTo>
                <a:lnTo>
                  <a:pt x="0" y="3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3925" name="Freeform 24"/>
          <p:cNvSpPr>
            <a:spLocks noChangeAspect="1"/>
          </p:cNvSpPr>
          <p:nvPr/>
        </p:nvSpPr>
        <p:spPr bwMode="auto">
          <a:xfrm>
            <a:off x="6200775" y="1647825"/>
            <a:ext cx="157163" cy="77788"/>
          </a:xfrm>
          <a:custGeom>
            <a:avLst/>
            <a:gdLst>
              <a:gd name="T0" fmla="*/ 2147483647 w 90"/>
              <a:gd name="T1" fmla="*/ 2147483647 h 45"/>
              <a:gd name="T2" fmla="*/ 2147483647 w 90"/>
              <a:gd name="T3" fmla="*/ 2147483647 h 45"/>
              <a:gd name="T4" fmla="*/ 0 w 90"/>
              <a:gd name="T5" fmla="*/ 2147483647 h 45"/>
              <a:gd name="T6" fmla="*/ 2147483647 w 90"/>
              <a:gd name="T7" fmla="*/ 0 h 45"/>
              <a:gd name="T8" fmla="*/ 2147483647 w 90"/>
              <a:gd name="T9" fmla="*/ 0 h 45"/>
              <a:gd name="T10" fmla="*/ 2147483647 w 90"/>
              <a:gd name="T11" fmla="*/ 2147483647 h 45"/>
              <a:gd name="T12" fmla="*/ 2147483647 w 90"/>
              <a:gd name="T13" fmla="*/ 2147483647 h 45"/>
              <a:gd name="T14" fmla="*/ 0 60000 65536"/>
              <a:gd name="T15" fmla="*/ 0 60000 65536"/>
              <a:gd name="T16" fmla="*/ 0 60000 65536"/>
              <a:gd name="T17" fmla="*/ 0 60000 65536"/>
              <a:gd name="T18" fmla="*/ 0 60000 65536"/>
              <a:gd name="T19" fmla="*/ 0 60000 65536"/>
              <a:gd name="T20" fmla="*/ 0 60000 65536"/>
              <a:gd name="T21" fmla="*/ 0 w 90"/>
              <a:gd name="T22" fmla="*/ 0 h 45"/>
              <a:gd name="T23" fmla="*/ 90 w 90"/>
              <a:gd name="T24" fmla="*/ 45 h 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45">
                <a:moveTo>
                  <a:pt x="90" y="45"/>
                </a:moveTo>
                <a:lnTo>
                  <a:pt x="23" y="11"/>
                </a:lnTo>
                <a:lnTo>
                  <a:pt x="0" y="11"/>
                </a:lnTo>
                <a:lnTo>
                  <a:pt x="23" y="0"/>
                </a:lnTo>
                <a:lnTo>
                  <a:pt x="90" y="34"/>
                </a:lnTo>
                <a:lnTo>
                  <a:pt x="90" y="45"/>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3926" name="Rectangle 25"/>
          <p:cNvSpPr>
            <a:spLocks noChangeAspect="1" noChangeArrowheads="1"/>
          </p:cNvSpPr>
          <p:nvPr/>
        </p:nvSpPr>
        <p:spPr bwMode="auto">
          <a:xfrm>
            <a:off x="5121275" y="2536825"/>
            <a:ext cx="1304925" cy="506413"/>
          </a:xfrm>
          <a:prstGeom prst="rect">
            <a:avLst/>
          </a:prstGeom>
          <a:solidFill>
            <a:schemeClr val="bg1"/>
          </a:solidFill>
          <a:ln w="19050">
            <a:solidFill>
              <a:schemeClr val="tx1"/>
            </a:solidFill>
            <a:miter lim="800000"/>
            <a:headEnd/>
            <a:tailEnd/>
          </a:ln>
        </p:spPr>
        <p:txBody>
          <a:bodyPr lIns="0" tIns="0" rIns="0" bIns="0">
            <a:spAutoFit/>
          </a:bodyPr>
          <a:lstStyle/>
          <a:p>
            <a:pPr algn="ctr"/>
            <a:r>
              <a:rPr lang="en-US" sz="1600" b="1" u="none">
                <a:solidFill>
                  <a:srgbClr val="000000"/>
                </a:solidFill>
                <a:latin typeface="Arial Unicode MS" pitchFamily="34" charset="-128"/>
              </a:rPr>
              <a:t>Component</a:t>
            </a:r>
          </a:p>
          <a:p>
            <a:pPr algn="ctr"/>
            <a:r>
              <a:rPr lang="en-US" sz="1600" b="1" u="none">
                <a:solidFill>
                  <a:srgbClr val="000000"/>
                </a:solidFill>
                <a:latin typeface="Arial Unicode MS" pitchFamily="34" charset="-128"/>
              </a:rPr>
              <a:t>Configurator</a:t>
            </a:r>
            <a:endParaRPr lang="en-US" sz="2000" b="1" u="none">
              <a:latin typeface="Arial Unicode MS" pitchFamily="34" charset="-128"/>
            </a:endParaRPr>
          </a:p>
        </p:txBody>
      </p:sp>
      <p:sp>
        <p:nvSpPr>
          <p:cNvPr id="123927" name="Rectangle 26"/>
          <p:cNvSpPr>
            <a:spLocks noChangeAspect="1" noChangeArrowheads="1"/>
          </p:cNvSpPr>
          <p:nvPr/>
        </p:nvSpPr>
        <p:spPr bwMode="auto">
          <a:xfrm>
            <a:off x="4719638" y="1409700"/>
            <a:ext cx="1477962" cy="508000"/>
          </a:xfrm>
          <a:prstGeom prst="rect">
            <a:avLst/>
          </a:prstGeom>
          <a:noFill/>
          <a:ln w="19050">
            <a:solidFill>
              <a:schemeClr val="tx1"/>
            </a:solidFill>
            <a:miter lim="800000"/>
            <a:headEnd/>
            <a:tailEnd/>
          </a:ln>
        </p:spPr>
        <p:txBody>
          <a:bodyPr lIns="0" tIns="0" rIns="0" bIns="0">
            <a:spAutoFit/>
          </a:bodyPr>
          <a:lstStyle/>
          <a:p>
            <a:pPr algn="ctr"/>
            <a:r>
              <a:rPr lang="en-US" sz="1600" b="1" u="none">
                <a:solidFill>
                  <a:srgbClr val="000000"/>
                </a:solidFill>
                <a:latin typeface="Arial Unicode MS" pitchFamily="34" charset="-128"/>
              </a:rPr>
              <a:t>Component</a:t>
            </a:r>
          </a:p>
          <a:p>
            <a:pPr algn="ctr"/>
            <a:r>
              <a:rPr lang="en-US" sz="1600" b="1" u="none">
                <a:solidFill>
                  <a:srgbClr val="000000"/>
                </a:solidFill>
                <a:latin typeface="Arial Unicode MS" pitchFamily="34" charset="-128"/>
              </a:rPr>
              <a:t>Repository</a:t>
            </a:r>
            <a:endParaRPr lang="en-US" sz="2000" b="1" u="none">
              <a:latin typeface="Arial Unicode MS" pitchFamily="34" charset="-128"/>
            </a:endParaRPr>
          </a:p>
        </p:txBody>
      </p:sp>
      <p:sp>
        <p:nvSpPr>
          <p:cNvPr id="123928" name="Rectangle 27"/>
          <p:cNvSpPr>
            <a:spLocks noChangeAspect="1" noChangeArrowheads="1"/>
          </p:cNvSpPr>
          <p:nvPr/>
        </p:nvSpPr>
        <p:spPr bwMode="auto">
          <a:xfrm>
            <a:off x="5800725" y="4008438"/>
            <a:ext cx="1454150" cy="508000"/>
          </a:xfrm>
          <a:prstGeom prst="rect">
            <a:avLst/>
          </a:prstGeom>
          <a:noFill/>
          <a:ln w="19050">
            <a:solidFill>
              <a:schemeClr val="tx1"/>
            </a:solidFill>
            <a:miter lim="800000"/>
            <a:headEnd/>
            <a:tailEnd/>
          </a:ln>
        </p:spPr>
        <p:txBody>
          <a:bodyPr lIns="0" tIns="0" rIns="0" bIns="0">
            <a:spAutoFit/>
          </a:bodyPr>
          <a:lstStyle/>
          <a:p>
            <a:pPr algn="ctr"/>
            <a:r>
              <a:rPr lang="en-US" sz="1600" b="1" u="none">
                <a:solidFill>
                  <a:srgbClr val="000000"/>
                </a:solidFill>
                <a:latin typeface="Arial Unicode MS" pitchFamily="34" charset="-128"/>
              </a:rPr>
              <a:t>LRU</a:t>
            </a:r>
          </a:p>
          <a:p>
            <a:pPr algn="ctr"/>
            <a:r>
              <a:rPr lang="en-US" sz="1600" b="1" u="none">
                <a:solidFill>
                  <a:srgbClr val="000000"/>
                </a:solidFill>
                <a:latin typeface="Arial Unicode MS" pitchFamily="34" charset="-128"/>
              </a:rPr>
              <a:t>File Cache</a:t>
            </a:r>
            <a:endParaRPr lang="en-US" sz="2000" b="1" u="none">
              <a:latin typeface="Arial Unicode MS" pitchFamily="34" charset="-128"/>
            </a:endParaRPr>
          </a:p>
        </p:txBody>
      </p:sp>
      <p:sp>
        <p:nvSpPr>
          <p:cNvPr id="123929" name="Rectangle 28"/>
          <p:cNvSpPr>
            <a:spLocks noChangeAspect="1" noChangeArrowheads="1"/>
          </p:cNvSpPr>
          <p:nvPr/>
        </p:nvSpPr>
        <p:spPr bwMode="auto">
          <a:xfrm>
            <a:off x="7310438" y="4011613"/>
            <a:ext cx="1425575" cy="508000"/>
          </a:xfrm>
          <a:prstGeom prst="rect">
            <a:avLst/>
          </a:prstGeom>
          <a:noFill/>
          <a:ln w="19050">
            <a:solidFill>
              <a:schemeClr val="tx1"/>
            </a:solidFill>
            <a:miter lim="800000"/>
            <a:headEnd/>
            <a:tailEnd/>
          </a:ln>
        </p:spPr>
        <p:txBody>
          <a:bodyPr lIns="0" tIns="0" rIns="0" bIns="0">
            <a:spAutoFit/>
          </a:bodyPr>
          <a:lstStyle/>
          <a:p>
            <a:pPr algn="ctr"/>
            <a:r>
              <a:rPr lang="en-US" sz="1600" b="1" u="none">
                <a:solidFill>
                  <a:srgbClr val="000000"/>
                </a:solidFill>
                <a:latin typeface="Arial Unicode MS" pitchFamily="34" charset="-128"/>
              </a:rPr>
              <a:t>LFU</a:t>
            </a:r>
          </a:p>
          <a:p>
            <a:pPr algn="ctr"/>
            <a:r>
              <a:rPr lang="en-US" sz="1600" b="1" u="none">
                <a:solidFill>
                  <a:srgbClr val="000000"/>
                </a:solidFill>
                <a:latin typeface="Arial Unicode MS" pitchFamily="34" charset="-128"/>
              </a:rPr>
              <a:t>File Cache</a:t>
            </a:r>
            <a:endParaRPr lang="en-US" sz="2000" b="1" u="none">
              <a:latin typeface="Arial Unicode MS" pitchFamily="34" charset="-128"/>
            </a:endParaRPr>
          </a:p>
        </p:txBody>
      </p:sp>
      <p:sp>
        <p:nvSpPr>
          <p:cNvPr id="123930" name="Rectangle 29"/>
          <p:cNvSpPr>
            <a:spLocks noChangeAspect="1" noChangeArrowheads="1"/>
          </p:cNvSpPr>
          <p:nvPr/>
        </p:nvSpPr>
        <p:spPr bwMode="auto">
          <a:xfrm>
            <a:off x="7427913" y="1203325"/>
            <a:ext cx="1304925" cy="263525"/>
          </a:xfrm>
          <a:prstGeom prst="rect">
            <a:avLst/>
          </a:prstGeom>
          <a:noFill/>
          <a:ln w="19050">
            <a:solidFill>
              <a:schemeClr val="tx1"/>
            </a:solidFill>
            <a:miter lim="800000"/>
            <a:headEnd/>
            <a:tailEnd/>
          </a:ln>
        </p:spPr>
        <p:txBody>
          <a:bodyPr lIns="0" tIns="0" rIns="0" bIns="0">
            <a:spAutoFit/>
          </a:bodyPr>
          <a:lstStyle/>
          <a:p>
            <a:pPr algn="ctr"/>
            <a:r>
              <a:rPr lang="en-US" sz="1600" b="1" u="none">
                <a:solidFill>
                  <a:srgbClr val="000000"/>
                </a:solidFill>
                <a:latin typeface="Arial Unicode MS" pitchFamily="34" charset="-128"/>
              </a:rPr>
              <a:t>Component</a:t>
            </a:r>
            <a:endParaRPr lang="en-US" sz="2000" b="1" u="none">
              <a:latin typeface="Arial Unicode MS" pitchFamily="34" charset="-128"/>
            </a:endParaRPr>
          </a:p>
        </p:txBody>
      </p:sp>
      <p:sp>
        <p:nvSpPr>
          <p:cNvPr id="123931" name="Rectangle 30"/>
          <p:cNvSpPr>
            <a:spLocks noChangeAspect="1" noChangeArrowheads="1"/>
          </p:cNvSpPr>
          <p:nvPr/>
        </p:nvSpPr>
        <p:spPr bwMode="auto">
          <a:xfrm>
            <a:off x="7426325" y="1460500"/>
            <a:ext cx="1309688" cy="1241425"/>
          </a:xfrm>
          <a:prstGeom prst="rect">
            <a:avLst/>
          </a:prstGeom>
          <a:noFill/>
          <a:ln w="19050">
            <a:solidFill>
              <a:schemeClr val="tx1"/>
            </a:solidFill>
            <a:miter lim="800000"/>
            <a:headEnd/>
            <a:tailEnd/>
          </a:ln>
        </p:spPr>
        <p:txBody>
          <a:bodyPr lIns="0" tIns="0" rIns="0" bIns="0">
            <a:spAutoFit/>
          </a:bodyPr>
          <a:lstStyle/>
          <a:p>
            <a:r>
              <a:rPr lang="en-US" sz="1600" u="none">
                <a:solidFill>
                  <a:srgbClr val="000000"/>
                </a:solidFill>
                <a:latin typeface="Arial Unicode MS" pitchFamily="34" charset="-128"/>
              </a:rPr>
              <a:t> init()</a:t>
            </a:r>
          </a:p>
          <a:p>
            <a:r>
              <a:rPr lang="en-US" sz="1600" u="none">
                <a:solidFill>
                  <a:srgbClr val="000000"/>
                </a:solidFill>
                <a:latin typeface="Arial Unicode MS" pitchFamily="34" charset="-128"/>
              </a:rPr>
              <a:t> fini()</a:t>
            </a:r>
          </a:p>
          <a:p>
            <a:r>
              <a:rPr lang="en-US" sz="1600" u="none">
                <a:solidFill>
                  <a:srgbClr val="000000"/>
                </a:solidFill>
                <a:latin typeface="Arial Unicode MS" pitchFamily="34" charset="-128"/>
              </a:rPr>
              <a:t> suspend()</a:t>
            </a:r>
          </a:p>
          <a:p>
            <a:r>
              <a:rPr lang="en-US" sz="1600" u="none">
                <a:solidFill>
                  <a:srgbClr val="000000"/>
                </a:solidFill>
                <a:latin typeface="Arial Unicode MS" pitchFamily="34" charset="-128"/>
              </a:rPr>
              <a:t> resume()</a:t>
            </a:r>
          </a:p>
          <a:p>
            <a:r>
              <a:rPr lang="en-US" sz="1600" u="none">
                <a:solidFill>
                  <a:srgbClr val="000000"/>
                </a:solidFill>
                <a:latin typeface="Arial Unicode MS" pitchFamily="34" charset="-128"/>
              </a:rPr>
              <a:t> info()</a:t>
            </a:r>
            <a:endParaRPr lang="en-US" sz="2000" u="none">
              <a:latin typeface="Arial Unicode MS" pitchFamily="34" charset="-128"/>
            </a:endParaRPr>
          </a:p>
        </p:txBody>
      </p:sp>
      <p:sp>
        <p:nvSpPr>
          <p:cNvPr id="123932" name="Line 31"/>
          <p:cNvSpPr>
            <a:spLocks noChangeAspect="1" noChangeShapeType="1"/>
          </p:cNvSpPr>
          <p:nvPr/>
        </p:nvSpPr>
        <p:spPr bwMode="auto">
          <a:xfrm flipH="1">
            <a:off x="6481763" y="1654175"/>
            <a:ext cx="939800" cy="0"/>
          </a:xfrm>
          <a:prstGeom prst="line">
            <a:avLst/>
          </a:prstGeom>
          <a:noFill/>
          <a:ln w="19050">
            <a:solidFill>
              <a:schemeClr val="tx1"/>
            </a:solidFill>
            <a:round/>
            <a:headEnd/>
            <a:tailEnd/>
          </a:ln>
        </p:spPr>
        <p:txBody>
          <a:bodyPr rot="10800000" wrap="none" anchor="ctr"/>
          <a:lstStyle/>
          <a:p>
            <a:endParaRPr lang="en-US"/>
          </a:p>
        </p:txBody>
      </p:sp>
      <p:sp>
        <p:nvSpPr>
          <p:cNvPr id="123933" name="Line 32"/>
          <p:cNvSpPr>
            <a:spLocks noChangeAspect="1" noChangeShapeType="1"/>
          </p:cNvSpPr>
          <p:nvPr/>
        </p:nvSpPr>
        <p:spPr bwMode="auto">
          <a:xfrm flipV="1">
            <a:off x="8004175" y="2933700"/>
            <a:ext cx="0" cy="831850"/>
          </a:xfrm>
          <a:prstGeom prst="line">
            <a:avLst/>
          </a:prstGeom>
          <a:noFill/>
          <a:ln w="19050">
            <a:solidFill>
              <a:schemeClr val="tx1"/>
            </a:solidFill>
            <a:round/>
            <a:headEnd/>
            <a:tailEnd/>
          </a:ln>
        </p:spPr>
        <p:txBody>
          <a:bodyPr rot="10800000" wrap="none" anchor="ctr"/>
          <a:lstStyle/>
          <a:p>
            <a:endParaRPr lang="en-US"/>
          </a:p>
        </p:txBody>
      </p:sp>
      <p:sp>
        <p:nvSpPr>
          <p:cNvPr id="1382434" name="Rectangle 34"/>
          <p:cNvSpPr>
            <a:spLocks noChangeArrowheads="1"/>
          </p:cNvSpPr>
          <p:nvPr/>
        </p:nvSpPr>
        <p:spPr bwMode="auto">
          <a:xfrm>
            <a:off x="282575" y="2952750"/>
            <a:ext cx="4905375" cy="1920875"/>
          </a:xfrm>
          <a:prstGeom prst="rect">
            <a:avLst/>
          </a:prstGeom>
          <a:noFill/>
          <a:ln w="12700">
            <a:noFill/>
            <a:miter lim="800000"/>
            <a:headEnd/>
            <a:tailEnd/>
          </a:ln>
        </p:spPr>
        <p:txBody>
          <a:bodyPr>
            <a:spAutoFit/>
          </a:bodyPr>
          <a:lstStyle/>
          <a:p>
            <a:pPr marL="111125" indent="-111125">
              <a:buFontTx/>
              <a:buChar char="•"/>
            </a:pPr>
            <a:r>
              <a:rPr lang="en-US" sz="2000" u="none"/>
              <a:t>For example</a:t>
            </a:r>
            <a:r>
              <a:rPr lang="en-US" sz="2000" i="1" u="none"/>
              <a:t>,</a:t>
            </a:r>
            <a:r>
              <a:rPr lang="en-US" sz="2000" u="none"/>
              <a:t> an image server can apply the Component Configurator pattern to configure various </a:t>
            </a:r>
            <a:r>
              <a:rPr lang="en-US" sz="2000" i="1" u="none"/>
              <a:t>Cached Virtual Filesystem</a:t>
            </a:r>
            <a:r>
              <a:rPr lang="en-US" sz="2000" u="none"/>
              <a:t> strategies</a:t>
            </a:r>
          </a:p>
          <a:p>
            <a:pPr marL="342900" lvl="1" indent="-114300">
              <a:buFontTx/>
              <a:buChar char="•"/>
            </a:pPr>
            <a:r>
              <a:rPr lang="en-US" sz="2000" i="1" u="none"/>
              <a:t>e.g.,</a:t>
            </a:r>
            <a:r>
              <a:rPr lang="en-US" sz="2000" u="none"/>
              <a:t> least-recently used (LRU) or least-frequently used (LFU)</a:t>
            </a:r>
          </a:p>
        </p:txBody>
      </p:sp>
      <p:sp>
        <p:nvSpPr>
          <p:cNvPr id="123935" name="Rectangle 35"/>
          <p:cNvSpPr>
            <a:spLocks noChangeArrowheads="1"/>
          </p:cNvSpPr>
          <p:nvPr/>
        </p:nvSpPr>
        <p:spPr bwMode="auto">
          <a:xfrm>
            <a:off x="120650" y="946150"/>
            <a:ext cx="4238625" cy="1933575"/>
          </a:xfrm>
          <a:prstGeom prst="rect">
            <a:avLst/>
          </a:prstGeom>
          <a:solidFill>
            <a:schemeClr val="folHlink"/>
          </a:solidFill>
          <a:ln w="12700">
            <a:solidFill>
              <a:schemeClr val="tx1"/>
            </a:solidFill>
            <a:miter lim="800000"/>
            <a:headEnd/>
            <a:tailEnd/>
          </a:ln>
        </p:spPr>
        <p:txBody>
          <a:bodyPr>
            <a:spAutoFit/>
          </a:bodyPr>
          <a:lstStyle/>
          <a:p>
            <a:pPr>
              <a:spcBef>
                <a:spcPts val="500"/>
              </a:spcBef>
              <a:spcAft>
                <a:spcPts val="500"/>
              </a:spcAft>
            </a:pPr>
            <a:r>
              <a:rPr lang="en-US" sz="2000" u="none"/>
              <a:t>Image servers can use the Component Configurator pattern to dynamically optimize, control, &amp; reconfigure the behavior of its components at installation-time or during run-time</a:t>
            </a:r>
          </a:p>
        </p:txBody>
      </p:sp>
      <p:sp>
        <p:nvSpPr>
          <p:cNvPr id="1382436" name="Rectangle 36"/>
          <p:cNvSpPr>
            <a:spLocks noChangeArrowheads="1"/>
          </p:cNvSpPr>
          <p:nvPr/>
        </p:nvSpPr>
        <p:spPr bwMode="auto">
          <a:xfrm>
            <a:off x="1109663" y="5118100"/>
            <a:ext cx="3843337" cy="1323975"/>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a:spcBef>
                <a:spcPts val="500"/>
              </a:spcBef>
              <a:spcAft>
                <a:spcPts val="500"/>
              </a:spcAft>
              <a:defRPr/>
            </a:pPr>
            <a:r>
              <a:rPr lang="en-US" sz="2000" u="none">
                <a:latin typeface="Arial" charset="0"/>
              </a:rPr>
              <a:t>Concrete components can be packaged into a suitable unit of configuration, such as a dynamically linked library (DLL) </a:t>
            </a:r>
          </a:p>
        </p:txBody>
      </p:sp>
      <p:sp>
        <p:nvSpPr>
          <p:cNvPr id="1382437" name="Rectangle 37"/>
          <p:cNvSpPr>
            <a:spLocks noChangeArrowheads="1"/>
          </p:cNvSpPr>
          <p:nvPr/>
        </p:nvSpPr>
        <p:spPr bwMode="auto">
          <a:xfrm>
            <a:off x="5614988" y="5151438"/>
            <a:ext cx="2930525" cy="1323975"/>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a:spcBef>
                <a:spcPts val="500"/>
              </a:spcBef>
              <a:spcAft>
                <a:spcPts val="500"/>
              </a:spcAft>
              <a:defRPr/>
            </a:pPr>
            <a:r>
              <a:rPr lang="en-US" sz="2000" u="none">
                <a:latin typeface="Arial" charset="0"/>
              </a:rPr>
              <a:t>Only the components that are currently in use need to be configured into an image server</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82434"/>
                                        </p:tgtEl>
                                        <p:attrNameLst>
                                          <p:attrName>style.visibility</p:attrName>
                                        </p:attrNameLst>
                                      </p:cBhvr>
                                      <p:to>
                                        <p:strVal val="visible"/>
                                      </p:to>
                                    </p:set>
                                    <p:animEffect transition="in" filter="wipe(up)">
                                      <p:cBhvr>
                                        <p:cTn id="7" dur="500"/>
                                        <p:tgtEl>
                                          <p:spTgt spid="138243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382436"/>
                                        </p:tgtEl>
                                        <p:attrNameLst>
                                          <p:attrName>style.visibility</p:attrName>
                                        </p:attrNameLst>
                                      </p:cBhvr>
                                      <p:to>
                                        <p:strVal val="visible"/>
                                      </p:to>
                                    </p:set>
                                    <p:animEffect transition="in" filter="wipe(up)">
                                      <p:cBhvr>
                                        <p:cTn id="12" dur="500"/>
                                        <p:tgtEl>
                                          <p:spTgt spid="138243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382437"/>
                                        </p:tgtEl>
                                        <p:attrNameLst>
                                          <p:attrName>style.visibility</p:attrName>
                                        </p:attrNameLst>
                                      </p:cBhvr>
                                      <p:to>
                                        <p:strVal val="visible"/>
                                      </p:to>
                                    </p:set>
                                    <p:animEffect transition="in" filter="wipe(up)">
                                      <p:cBhvr>
                                        <p:cTn id="17" dur="500"/>
                                        <p:tgtEl>
                                          <p:spTgt spid="13824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2434" grpId="0" autoUpdateAnimBg="0"/>
      <p:bldP spid="1382436" grpId="0" animBg="1" autoUpdateAnimBg="0"/>
      <p:bldP spid="1382437" grpId="0" animBg="1" autoUpdateAnimBg="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Slide Number Placeholder 2"/>
          <p:cNvSpPr>
            <a:spLocks noGrp="1"/>
          </p:cNvSpPr>
          <p:nvPr>
            <p:ph type="sldNum" sz="quarter" idx="10"/>
          </p:nvPr>
        </p:nvSpPr>
        <p:spPr>
          <a:noFill/>
        </p:spPr>
        <p:txBody>
          <a:bodyPr/>
          <a:lstStyle/>
          <a:p>
            <a:fld id="{340659AB-FB3B-465F-94FA-BA80D1DACD4F}" type="slidenum">
              <a:rPr lang="en-US" smtClean="0">
                <a:latin typeface="Arial" pitchFamily="34" charset="0"/>
              </a:rPr>
              <a:pPr/>
              <a:t>117</a:t>
            </a:fld>
            <a:endParaRPr lang="en-US" smtClean="0">
              <a:latin typeface="Arial" pitchFamily="34" charset="0"/>
            </a:endParaRPr>
          </a:p>
        </p:txBody>
      </p:sp>
      <p:sp>
        <p:nvSpPr>
          <p:cNvPr id="124931" name="Rectangle 2"/>
          <p:cNvSpPr>
            <a:spLocks noGrp="1" noChangeArrowheads="1"/>
          </p:cNvSpPr>
          <p:nvPr>
            <p:ph type="title"/>
          </p:nvPr>
        </p:nvSpPr>
        <p:spPr>
          <a:xfrm>
            <a:off x="546100" y="-38100"/>
            <a:ext cx="7924800" cy="914400"/>
          </a:xfrm>
        </p:spPr>
        <p:txBody>
          <a:bodyPr/>
          <a:lstStyle/>
          <a:p>
            <a:r>
              <a:rPr lang="en-US" smtClean="0"/>
              <a:t>Reconfiguring an Image Server</a:t>
            </a:r>
          </a:p>
        </p:txBody>
      </p:sp>
      <p:sp>
        <p:nvSpPr>
          <p:cNvPr id="124932" name="Rectangle 349"/>
          <p:cNvSpPr>
            <a:spLocks noChangeArrowheads="1"/>
          </p:cNvSpPr>
          <p:nvPr/>
        </p:nvSpPr>
        <p:spPr bwMode="auto">
          <a:xfrm>
            <a:off x="4724400" y="1439863"/>
            <a:ext cx="1588"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4933" name="Rectangle 396"/>
          <p:cNvSpPr>
            <a:spLocks noChangeArrowheads="1"/>
          </p:cNvSpPr>
          <p:nvPr/>
        </p:nvSpPr>
        <p:spPr bwMode="auto">
          <a:xfrm>
            <a:off x="5181600" y="2681288"/>
            <a:ext cx="1588"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4934" name="Rectangle 399"/>
          <p:cNvSpPr>
            <a:spLocks noChangeArrowheads="1"/>
          </p:cNvSpPr>
          <p:nvPr/>
        </p:nvSpPr>
        <p:spPr bwMode="auto">
          <a:xfrm>
            <a:off x="4400550" y="2222500"/>
            <a:ext cx="19050"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4935" name="Rectangle 408"/>
          <p:cNvSpPr>
            <a:spLocks noChangeArrowheads="1"/>
          </p:cNvSpPr>
          <p:nvPr/>
        </p:nvSpPr>
        <p:spPr bwMode="auto">
          <a:xfrm>
            <a:off x="6515100" y="2012950"/>
            <a:ext cx="1588"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4936" name="Rectangle 431"/>
          <p:cNvSpPr>
            <a:spLocks noChangeArrowheads="1"/>
          </p:cNvSpPr>
          <p:nvPr/>
        </p:nvSpPr>
        <p:spPr bwMode="auto">
          <a:xfrm>
            <a:off x="7524750" y="2184400"/>
            <a:ext cx="19050"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4937" name="Rectangle 233"/>
          <p:cNvSpPr>
            <a:spLocks noChangeArrowheads="1"/>
          </p:cNvSpPr>
          <p:nvPr/>
        </p:nvSpPr>
        <p:spPr bwMode="auto">
          <a:xfrm>
            <a:off x="7061200" y="6656388"/>
            <a:ext cx="20638" cy="15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4938" name="Rectangle 248"/>
          <p:cNvSpPr>
            <a:spLocks noChangeArrowheads="1"/>
          </p:cNvSpPr>
          <p:nvPr/>
        </p:nvSpPr>
        <p:spPr bwMode="auto">
          <a:xfrm>
            <a:off x="7021513" y="6716713"/>
            <a:ext cx="20637"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4939" name="Rectangle 334"/>
          <p:cNvSpPr>
            <a:spLocks noChangeArrowheads="1"/>
          </p:cNvSpPr>
          <p:nvPr/>
        </p:nvSpPr>
        <p:spPr bwMode="auto">
          <a:xfrm>
            <a:off x="3076575" y="6494463"/>
            <a:ext cx="1588" cy="206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4940" name="Rectangle 77"/>
          <p:cNvSpPr>
            <a:spLocks noChangeArrowheads="1"/>
          </p:cNvSpPr>
          <p:nvPr/>
        </p:nvSpPr>
        <p:spPr bwMode="auto">
          <a:xfrm>
            <a:off x="2852738" y="6716713"/>
            <a:ext cx="20637" cy="15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4941" name="Rectangle 92"/>
          <p:cNvSpPr>
            <a:spLocks noChangeArrowheads="1"/>
          </p:cNvSpPr>
          <p:nvPr/>
        </p:nvSpPr>
        <p:spPr bwMode="auto">
          <a:xfrm>
            <a:off x="2811463" y="6778625"/>
            <a:ext cx="20637"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4942" name="Text Box 344"/>
          <p:cNvSpPr txBox="1">
            <a:spLocks noChangeArrowheads="1"/>
          </p:cNvSpPr>
          <p:nvPr/>
        </p:nvSpPr>
        <p:spPr bwMode="auto">
          <a:xfrm>
            <a:off x="76200" y="903288"/>
            <a:ext cx="2146300" cy="2530475"/>
          </a:xfrm>
          <a:prstGeom prst="rect">
            <a:avLst/>
          </a:prstGeom>
          <a:noFill/>
          <a:ln w="12700">
            <a:noFill/>
            <a:miter lim="800000"/>
            <a:headEnd/>
            <a:tailEnd/>
          </a:ln>
        </p:spPr>
        <p:txBody>
          <a:bodyPr>
            <a:spAutoFit/>
          </a:bodyPr>
          <a:lstStyle/>
          <a:p>
            <a:r>
              <a:rPr lang="en-US" sz="2000" u="none"/>
              <a:t>Image servers can also be reconfigured dynamically to support new components &amp; new component implementations</a:t>
            </a:r>
          </a:p>
        </p:txBody>
      </p:sp>
      <p:sp>
        <p:nvSpPr>
          <p:cNvPr id="124943" name="Rectangle 405"/>
          <p:cNvSpPr>
            <a:spLocks noChangeAspect="1" noChangeArrowheads="1"/>
          </p:cNvSpPr>
          <p:nvPr/>
        </p:nvSpPr>
        <p:spPr bwMode="auto">
          <a:xfrm>
            <a:off x="5489575" y="2586038"/>
            <a:ext cx="20638"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4944" name="Rectangle 417"/>
          <p:cNvSpPr>
            <a:spLocks noChangeAspect="1" noChangeArrowheads="1"/>
          </p:cNvSpPr>
          <p:nvPr/>
        </p:nvSpPr>
        <p:spPr bwMode="auto">
          <a:xfrm>
            <a:off x="6221413" y="2836863"/>
            <a:ext cx="1587" cy="206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grpSp>
        <p:nvGrpSpPr>
          <p:cNvPr id="124945" name="Group 473"/>
          <p:cNvGrpSpPr>
            <a:grpSpLocks/>
          </p:cNvGrpSpPr>
          <p:nvPr/>
        </p:nvGrpSpPr>
        <p:grpSpPr bwMode="auto">
          <a:xfrm>
            <a:off x="2165350" y="801688"/>
            <a:ext cx="6980238" cy="2335212"/>
            <a:chOff x="1364" y="505"/>
            <a:chExt cx="4397" cy="1471"/>
          </a:xfrm>
        </p:grpSpPr>
        <p:sp>
          <p:nvSpPr>
            <p:cNvPr id="125227" name="Rectangle 364"/>
            <p:cNvSpPr>
              <a:spLocks noChangeArrowheads="1"/>
            </p:cNvSpPr>
            <p:nvPr/>
          </p:nvSpPr>
          <p:spPr bwMode="auto">
            <a:xfrm>
              <a:off x="1860" y="907"/>
              <a:ext cx="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228" name="Rectangle 365"/>
            <p:cNvSpPr>
              <a:spLocks noChangeArrowheads="1"/>
            </p:cNvSpPr>
            <p:nvPr/>
          </p:nvSpPr>
          <p:spPr bwMode="auto">
            <a:xfrm>
              <a:off x="2196" y="907"/>
              <a:ext cx="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229" name="Rectangle 388"/>
            <p:cNvSpPr>
              <a:spLocks noChangeArrowheads="1"/>
            </p:cNvSpPr>
            <p:nvPr/>
          </p:nvSpPr>
          <p:spPr bwMode="auto">
            <a:xfrm>
              <a:off x="2892" y="1220"/>
              <a:ext cx="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230" name="Rectangle 390"/>
            <p:cNvSpPr>
              <a:spLocks noChangeArrowheads="1"/>
            </p:cNvSpPr>
            <p:nvPr/>
          </p:nvSpPr>
          <p:spPr bwMode="auto">
            <a:xfrm>
              <a:off x="4164" y="1196"/>
              <a:ext cx="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231" name="Rectangle 414"/>
            <p:cNvSpPr>
              <a:spLocks noChangeArrowheads="1"/>
            </p:cNvSpPr>
            <p:nvPr/>
          </p:nvSpPr>
          <p:spPr bwMode="auto">
            <a:xfrm>
              <a:off x="4452" y="1364"/>
              <a:ext cx="12" cy="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232" name="Rectangle 423"/>
            <p:cNvSpPr>
              <a:spLocks noChangeArrowheads="1"/>
            </p:cNvSpPr>
            <p:nvPr/>
          </p:nvSpPr>
          <p:spPr bwMode="auto">
            <a:xfrm>
              <a:off x="4740" y="1075"/>
              <a:ext cx="12" cy="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233" name="Rectangle 426"/>
            <p:cNvSpPr>
              <a:spLocks noChangeArrowheads="1"/>
            </p:cNvSpPr>
            <p:nvPr/>
          </p:nvSpPr>
          <p:spPr bwMode="auto">
            <a:xfrm>
              <a:off x="4980" y="1184"/>
              <a:ext cx="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234" name="Rectangle 434"/>
            <p:cNvSpPr>
              <a:spLocks noChangeArrowheads="1"/>
            </p:cNvSpPr>
            <p:nvPr/>
          </p:nvSpPr>
          <p:spPr bwMode="auto">
            <a:xfrm>
              <a:off x="4980" y="1268"/>
              <a:ext cx="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235" name="Freeform 346"/>
            <p:cNvSpPr>
              <a:spLocks noChangeAspect="1"/>
            </p:cNvSpPr>
            <p:nvPr/>
          </p:nvSpPr>
          <p:spPr bwMode="auto">
            <a:xfrm>
              <a:off x="4064" y="1074"/>
              <a:ext cx="66" cy="53"/>
            </a:xfrm>
            <a:custGeom>
              <a:avLst/>
              <a:gdLst>
                <a:gd name="T0" fmla="*/ 15 w 60"/>
                <a:gd name="T1" fmla="*/ 0 h 48"/>
                <a:gd name="T2" fmla="*/ 0 w 60"/>
                <a:gd name="T3" fmla="*/ 15 h 48"/>
                <a:gd name="T4" fmla="*/ 64 w 60"/>
                <a:gd name="T5" fmla="*/ 65 h 48"/>
                <a:gd name="T6" fmla="*/ 80 w 60"/>
                <a:gd name="T7" fmla="*/ 49 h 48"/>
                <a:gd name="T8" fmla="*/ 15 w 60"/>
                <a:gd name="T9" fmla="*/ 0 h 48"/>
                <a:gd name="T10" fmla="*/ 0 60000 65536"/>
                <a:gd name="T11" fmla="*/ 0 60000 65536"/>
                <a:gd name="T12" fmla="*/ 0 60000 65536"/>
                <a:gd name="T13" fmla="*/ 0 60000 65536"/>
                <a:gd name="T14" fmla="*/ 0 60000 65536"/>
                <a:gd name="T15" fmla="*/ 0 w 60"/>
                <a:gd name="T16" fmla="*/ 0 h 48"/>
                <a:gd name="T17" fmla="*/ 60 w 60"/>
                <a:gd name="T18" fmla="*/ 48 h 48"/>
              </a:gdLst>
              <a:ahLst/>
              <a:cxnLst>
                <a:cxn ang="T10">
                  <a:pos x="T0" y="T1"/>
                </a:cxn>
                <a:cxn ang="T11">
                  <a:pos x="T2" y="T3"/>
                </a:cxn>
                <a:cxn ang="T12">
                  <a:pos x="T4" y="T5"/>
                </a:cxn>
                <a:cxn ang="T13">
                  <a:pos x="T6" y="T7"/>
                </a:cxn>
                <a:cxn ang="T14">
                  <a:pos x="T8" y="T9"/>
                </a:cxn>
              </a:cxnLst>
              <a:rect l="T15" t="T16" r="T17" b="T18"/>
              <a:pathLst>
                <a:path w="60" h="48">
                  <a:moveTo>
                    <a:pt x="12" y="0"/>
                  </a:moveTo>
                  <a:lnTo>
                    <a:pt x="0" y="12"/>
                  </a:lnTo>
                  <a:lnTo>
                    <a:pt x="48" y="48"/>
                  </a:lnTo>
                  <a:lnTo>
                    <a:pt x="60" y="36"/>
                  </a:lnTo>
                  <a:lnTo>
                    <a:pt x="12"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36" name="Freeform 347"/>
            <p:cNvSpPr>
              <a:spLocks noChangeAspect="1"/>
            </p:cNvSpPr>
            <p:nvPr/>
          </p:nvSpPr>
          <p:spPr bwMode="auto">
            <a:xfrm>
              <a:off x="4090" y="1048"/>
              <a:ext cx="53" cy="79"/>
            </a:xfrm>
            <a:custGeom>
              <a:avLst/>
              <a:gdLst>
                <a:gd name="T0" fmla="*/ 15 w 48"/>
                <a:gd name="T1" fmla="*/ 0 h 72"/>
                <a:gd name="T2" fmla="*/ 0 w 48"/>
                <a:gd name="T3" fmla="*/ 15 h 72"/>
                <a:gd name="T4" fmla="*/ 33 w 48"/>
                <a:gd name="T5" fmla="*/ 95 h 72"/>
                <a:gd name="T6" fmla="*/ 33 w 48"/>
                <a:gd name="T7" fmla="*/ 95 h 72"/>
                <a:gd name="T8" fmla="*/ 65 w 48"/>
                <a:gd name="T9" fmla="*/ 95 h 72"/>
                <a:gd name="T10" fmla="*/ 49 w 48"/>
                <a:gd name="T11" fmla="*/ 79 h 72"/>
                <a:gd name="T12" fmla="*/ 15 w 48"/>
                <a:gd name="T13" fmla="*/ 0 h 72"/>
                <a:gd name="T14" fmla="*/ 0 60000 65536"/>
                <a:gd name="T15" fmla="*/ 0 60000 65536"/>
                <a:gd name="T16" fmla="*/ 0 60000 65536"/>
                <a:gd name="T17" fmla="*/ 0 60000 65536"/>
                <a:gd name="T18" fmla="*/ 0 60000 65536"/>
                <a:gd name="T19" fmla="*/ 0 60000 65536"/>
                <a:gd name="T20" fmla="*/ 0 60000 65536"/>
                <a:gd name="T21" fmla="*/ 0 w 48"/>
                <a:gd name="T22" fmla="*/ 0 h 72"/>
                <a:gd name="T23" fmla="*/ 48 w 48"/>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72">
                  <a:moveTo>
                    <a:pt x="12" y="0"/>
                  </a:moveTo>
                  <a:lnTo>
                    <a:pt x="0" y="12"/>
                  </a:lnTo>
                  <a:lnTo>
                    <a:pt x="24" y="72"/>
                  </a:lnTo>
                  <a:lnTo>
                    <a:pt x="48" y="72"/>
                  </a:lnTo>
                  <a:lnTo>
                    <a:pt x="36" y="60"/>
                  </a:lnTo>
                  <a:lnTo>
                    <a:pt x="12"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37" name="Freeform 348"/>
            <p:cNvSpPr>
              <a:spLocks noChangeAspect="1"/>
            </p:cNvSpPr>
            <p:nvPr/>
          </p:nvSpPr>
          <p:spPr bwMode="auto">
            <a:xfrm>
              <a:off x="4051" y="1087"/>
              <a:ext cx="79" cy="40"/>
            </a:xfrm>
            <a:custGeom>
              <a:avLst/>
              <a:gdLst>
                <a:gd name="T0" fmla="*/ 79 w 72"/>
                <a:gd name="T1" fmla="*/ 49 h 36"/>
                <a:gd name="T2" fmla="*/ 95 w 72"/>
                <a:gd name="T3" fmla="*/ 33 h 36"/>
                <a:gd name="T4" fmla="*/ 15 w 72"/>
                <a:gd name="T5" fmla="*/ 0 h 36"/>
                <a:gd name="T6" fmla="*/ 0 w 72"/>
                <a:gd name="T7" fmla="*/ 16 h 36"/>
                <a:gd name="T8" fmla="*/ 79 w 72"/>
                <a:gd name="T9" fmla="*/ 49 h 36"/>
                <a:gd name="T10" fmla="*/ 0 60000 65536"/>
                <a:gd name="T11" fmla="*/ 0 60000 65536"/>
                <a:gd name="T12" fmla="*/ 0 60000 65536"/>
                <a:gd name="T13" fmla="*/ 0 60000 65536"/>
                <a:gd name="T14" fmla="*/ 0 60000 65536"/>
                <a:gd name="T15" fmla="*/ 0 w 72"/>
                <a:gd name="T16" fmla="*/ 0 h 36"/>
                <a:gd name="T17" fmla="*/ 72 w 72"/>
                <a:gd name="T18" fmla="*/ 36 h 36"/>
              </a:gdLst>
              <a:ahLst/>
              <a:cxnLst>
                <a:cxn ang="T10">
                  <a:pos x="T0" y="T1"/>
                </a:cxn>
                <a:cxn ang="T11">
                  <a:pos x="T2" y="T3"/>
                </a:cxn>
                <a:cxn ang="T12">
                  <a:pos x="T4" y="T5"/>
                </a:cxn>
                <a:cxn ang="T13">
                  <a:pos x="T6" y="T7"/>
                </a:cxn>
                <a:cxn ang="T14">
                  <a:pos x="T8" y="T9"/>
                </a:cxn>
              </a:cxnLst>
              <a:rect l="T15" t="T16" r="T17" b="T18"/>
              <a:pathLst>
                <a:path w="72" h="36">
                  <a:moveTo>
                    <a:pt x="60" y="36"/>
                  </a:moveTo>
                  <a:lnTo>
                    <a:pt x="72" y="24"/>
                  </a:lnTo>
                  <a:lnTo>
                    <a:pt x="12" y="0"/>
                  </a:lnTo>
                  <a:lnTo>
                    <a:pt x="0" y="12"/>
                  </a:lnTo>
                  <a:lnTo>
                    <a:pt x="60" y="3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38" name="Freeform 350"/>
            <p:cNvSpPr>
              <a:spLocks noChangeAspect="1"/>
            </p:cNvSpPr>
            <p:nvPr/>
          </p:nvSpPr>
          <p:spPr bwMode="auto">
            <a:xfrm>
              <a:off x="2707" y="929"/>
              <a:ext cx="1199" cy="79"/>
            </a:xfrm>
            <a:custGeom>
              <a:avLst/>
              <a:gdLst>
                <a:gd name="T0" fmla="*/ 0 w 1092"/>
                <a:gd name="T1" fmla="*/ 0 h 72"/>
                <a:gd name="T2" fmla="*/ 1065 w 1092"/>
                <a:gd name="T3" fmla="*/ 15 h 72"/>
                <a:gd name="T4" fmla="*/ 1065 w 1092"/>
                <a:gd name="T5" fmla="*/ 15 h 72"/>
                <a:gd name="T6" fmla="*/ 1065 w 1092"/>
                <a:gd name="T7" fmla="*/ 15 h 72"/>
                <a:gd name="T8" fmla="*/ 1445 w 1092"/>
                <a:gd name="T9" fmla="*/ 79 h 72"/>
                <a:gd name="T10" fmla="*/ 1445 w 1092"/>
                <a:gd name="T11" fmla="*/ 79 h 72"/>
                <a:gd name="T12" fmla="*/ 1445 w 1092"/>
                <a:gd name="T13" fmla="*/ 95 h 72"/>
                <a:gd name="T14" fmla="*/ 1445 w 1092"/>
                <a:gd name="T15" fmla="*/ 95 h 72"/>
                <a:gd name="T16" fmla="*/ 1065 w 1092"/>
                <a:gd name="T17" fmla="*/ 32 h 72"/>
                <a:gd name="T18" fmla="*/ 1065 w 1092"/>
                <a:gd name="T19" fmla="*/ 32 h 72"/>
                <a:gd name="T20" fmla="*/ 1065 w 1092"/>
                <a:gd name="T21" fmla="*/ 32 h 72"/>
                <a:gd name="T22" fmla="*/ 0 w 1092"/>
                <a:gd name="T23" fmla="*/ 15 h 72"/>
                <a:gd name="T24" fmla="*/ 0 w 1092"/>
                <a:gd name="T25" fmla="*/ 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92"/>
                <a:gd name="T40" fmla="*/ 0 h 72"/>
                <a:gd name="T41" fmla="*/ 1092 w 1092"/>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92" h="72">
                  <a:moveTo>
                    <a:pt x="0" y="0"/>
                  </a:moveTo>
                  <a:lnTo>
                    <a:pt x="804" y="12"/>
                  </a:lnTo>
                  <a:lnTo>
                    <a:pt x="1092" y="60"/>
                  </a:lnTo>
                  <a:lnTo>
                    <a:pt x="1092" y="72"/>
                  </a:lnTo>
                  <a:lnTo>
                    <a:pt x="804" y="24"/>
                  </a:lnTo>
                  <a:lnTo>
                    <a:pt x="0" y="12"/>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39" name="Freeform 351"/>
            <p:cNvSpPr>
              <a:spLocks noChangeAspect="1"/>
            </p:cNvSpPr>
            <p:nvPr/>
          </p:nvSpPr>
          <p:spPr bwMode="auto">
            <a:xfrm>
              <a:off x="3906" y="995"/>
              <a:ext cx="119" cy="40"/>
            </a:xfrm>
            <a:custGeom>
              <a:avLst/>
              <a:gdLst>
                <a:gd name="T0" fmla="*/ 0 w 108"/>
                <a:gd name="T1" fmla="*/ 0 h 36"/>
                <a:gd name="T2" fmla="*/ 129 w 108"/>
                <a:gd name="T3" fmla="*/ 33 h 36"/>
                <a:gd name="T4" fmla="*/ 144 w 108"/>
                <a:gd name="T5" fmla="*/ 33 h 36"/>
                <a:gd name="T6" fmla="*/ 129 w 108"/>
                <a:gd name="T7" fmla="*/ 49 h 36"/>
                <a:gd name="T8" fmla="*/ 129 w 108"/>
                <a:gd name="T9" fmla="*/ 49 h 36"/>
                <a:gd name="T10" fmla="*/ 0 w 108"/>
                <a:gd name="T11" fmla="*/ 16 h 36"/>
                <a:gd name="T12" fmla="*/ 0 w 108"/>
                <a:gd name="T13" fmla="*/ 0 h 36"/>
                <a:gd name="T14" fmla="*/ 0 60000 65536"/>
                <a:gd name="T15" fmla="*/ 0 60000 65536"/>
                <a:gd name="T16" fmla="*/ 0 60000 65536"/>
                <a:gd name="T17" fmla="*/ 0 60000 65536"/>
                <a:gd name="T18" fmla="*/ 0 60000 65536"/>
                <a:gd name="T19" fmla="*/ 0 60000 65536"/>
                <a:gd name="T20" fmla="*/ 0 60000 65536"/>
                <a:gd name="T21" fmla="*/ 0 w 108"/>
                <a:gd name="T22" fmla="*/ 0 h 36"/>
                <a:gd name="T23" fmla="*/ 108 w 108"/>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8" h="36">
                  <a:moveTo>
                    <a:pt x="0" y="0"/>
                  </a:moveTo>
                  <a:lnTo>
                    <a:pt x="96" y="24"/>
                  </a:lnTo>
                  <a:lnTo>
                    <a:pt x="108" y="24"/>
                  </a:lnTo>
                  <a:lnTo>
                    <a:pt x="96" y="36"/>
                  </a:lnTo>
                  <a:lnTo>
                    <a:pt x="0" y="12"/>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40" name="Freeform 352"/>
            <p:cNvSpPr>
              <a:spLocks noChangeAspect="1"/>
            </p:cNvSpPr>
            <p:nvPr/>
          </p:nvSpPr>
          <p:spPr bwMode="auto">
            <a:xfrm>
              <a:off x="4077" y="1074"/>
              <a:ext cx="13" cy="13"/>
            </a:xfrm>
            <a:custGeom>
              <a:avLst/>
              <a:gdLst>
                <a:gd name="T0" fmla="*/ 15 w 12"/>
                <a:gd name="T1" fmla="*/ 0 h 12"/>
                <a:gd name="T2" fmla="*/ 15 w 12"/>
                <a:gd name="T3" fmla="*/ 0 h 12"/>
                <a:gd name="T4" fmla="*/ 0 w 12"/>
                <a:gd name="T5" fmla="*/ 15 h 12"/>
                <a:gd name="T6" fmla="*/ 0 w 12"/>
                <a:gd name="T7" fmla="*/ 15 h 12"/>
                <a:gd name="T8" fmla="*/ 15 w 12"/>
                <a:gd name="T9" fmla="*/ 0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12" y="0"/>
                  </a:moveTo>
                  <a:lnTo>
                    <a:pt x="12" y="0"/>
                  </a:lnTo>
                  <a:lnTo>
                    <a:pt x="0" y="12"/>
                  </a:lnTo>
                  <a:lnTo>
                    <a:pt x="12"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41" name="Freeform 353"/>
            <p:cNvSpPr>
              <a:spLocks noChangeAspect="1"/>
            </p:cNvSpPr>
            <p:nvPr/>
          </p:nvSpPr>
          <p:spPr bwMode="auto">
            <a:xfrm>
              <a:off x="4011" y="1022"/>
              <a:ext cx="79" cy="65"/>
            </a:xfrm>
            <a:custGeom>
              <a:avLst/>
              <a:gdLst>
                <a:gd name="T0" fmla="*/ 15 w 72"/>
                <a:gd name="T1" fmla="*/ 0 h 60"/>
                <a:gd name="T2" fmla="*/ 0 w 72"/>
                <a:gd name="T3" fmla="*/ 15 h 60"/>
                <a:gd name="T4" fmla="*/ 79 w 72"/>
                <a:gd name="T5" fmla="*/ 76 h 60"/>
                <a:gd name="T6" fmla="*/ 95 w 72"/>
                <a:gd name="T7" fmla="*/ 61 h 60"/>
                <a:gd name="T8" fmla="*/ 15 w 72"/>
                <a:gd name="T9" fmla="*/ 0 h 60"/>
                <a:gd name="T10" fmla="*/ 0 60000 65536"/>
                <a:gd name="T11" fmla="*/ 0 60000 65536"/>
                <a:gd name="T12" fmla="*/ 0 60000 65536"/>
                <a:gd name="T13" fmla="*/ 0 60000 65536"/>
                <a:gd name="T14" fmla="*/ 0 60000 65536"/>
                <a:gd name="T15" fmla="*/ 0 w 72"/>
                <a:gd name="T16" fmla="*/ 0 h 60"/>
                <a:gd name="T17" fmla="*/ 72 w 72"/>
                <a:gd name="T18" fmla="*/ 60 h 60"/>
              </a:gdLst>
              <a:ahLst/>
              <a:cxnLst>
                <a:cxn ang="T10">
                  <a:pos x="T0" y="T1"/>
                </a:cxn>
                <a:cxn ang="T11">
                  <a:pos x="T2" y="T3"/>
                </a:cxn>
                <a:cxn ang="T12">
                  <a:pos x="T4" y="T5"/>
                </a:cxn>
                <a:cxn ang="T13">
                  <a:pos x="T6" y="T7"/>
                </a:cxn>
                <a:cxn ang="T14">
                  <a:pos x="T8" y="T9"/>
                </a:cxn>
              </a:cxnLst>
              <a:rect l="T15" t="T16" r="T17" b="T18"/>
              <a:pathLst>
                <a:path w="72" h="60">
                  <a:moveTo>
                    <a:pt x="12" y="0"/>
                  </a:moveTo>
                  <a:lnTo>
                    <a:pt x="0" y="12"/>
                  </a:lnTo>
                  <a:lnTo>
                    <a:pt x="60" y="60"/>
                  </a:lnTo>
                  <a:lnTo>
                    <a:pt x="72" y="48"/>
                  </a:lnTo>
                  <a:lnTo>
                    <a:pt x="12"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42" name="Freeform 354"/>
            <p:cNvSpPr>
              <a:spLocks noChangeAspect="1"/>
            </p:cNvSpPr>
            <p:nvPr/>
          </p:nvSpPr>
          <p:spPr bwMode="auto">
            <a:xfrm>
              <a:off x="1917" y="770"/>
              <a:ext cx="830" cy="317"/>
            </a:xfrm>
            <a:custGeom>
              <a:avLst/>
              <a:gdLst>
                <a:gd name="T0" fmla="*/ 96 w 756"/>
                <a:gd name="T1" fmla="*/ 0 h 289"/>
                <a:gd name="T2" fmla="*/ 32 w 756"/>
                <a:gd name="T3" fmla="*/ 15 h 289"/>
                <a:gd name="T4" fmla="*/ 0 w 756"/>
                <a:gd name="T5" fmla="*/ 95 h 289"/>
                <a:gd name="T6" fmla="*/ 0 w 756"/>
                <a:gd name="T7" fmla="*/ 191 h 289"/>
                <a:gd name="T8" fmla="*/ 0 w 756"/>
                <a:gd name="T9" fmla="*/ 286 h 289"/>
                <a:gd name="T10" fmla="*/ 32 w 756"/>
                <a:gd name="T11" fmla="*/ 350 h 289"/>
                <a:gd name="T12" fmla="*/ 96 w 756"/>
                <a:gd name="T13" fmla="*/ 382 h 289"/>
                <a:gd name="T14" fmla="*/ 508 w 756"/>
                <a:gd name="T15" fmla="*/ 382 h 289"/>
                <a:gd name="T16" fmla="*/ 906 w 756"/>
                <a:gd name="T17" fmla="*/ 382 h 289"/>
                <a:gd name="T18" fmla="*/ 969 w 756"/>
                <a:gd name="T19" fmla="*/ 350 h 289"/>
                <a:gd name="T20" fmla="*/ 1000 w 756"/>
                <a:gd name="T21" fmla="*/ 286 h 289"/>
                <a:gd name="T22" fmla="*/ 1000 w 756"/>
                <a:gd name="T23" fmla="*/ 191 h 289"/>
                <a:gd name="T24" fmla="*/ 1000 w 756"/>
                <a:gd name="T25" fmla="*/ 95 h 289"/>
                <a:gd name="T26" fmla="*/ 969 w 756"/>
                <a:gd name="T27" fmla="*/ 15 h 289"/>
                <a:gd name="T28" fmla="*/ 906 w 756"/>
                <a:gd name="T29" fmla="*/ 0 h 289"/>
                <a:gd name="T30" fmla="*/ 508 w 756"/>
                <a:gd name="T31" fmla="*/ 0 h 289"/>
                <a:gd name="T32" fmla="*/ 96 w 756"/>
                <a:gd name="T33" fmla="*/ 0 h 2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6"/>
                <a:gd name="T52" fmla="*/ 0 h 289"/>
                <a:gd name="T53" fmla="*/ 756 w 756"/>
                <a:gd name="T54" fmla="*/ 289 h 2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6" h="289">
                  <a:moveTo>
                    <a:pt x="72" y="0"/>
                  </a:moveTo>
                  <a:lnTo>
                    <a:pt x="24" y="12"/>
                  </a:lnTo>
                  <a:lnTo>
                    <a:pt x="0" y="72"/>
                  </a:lnTo>
                  <a:lnTo>
                    <a:pt x="0" y="145"/>
                  </a:lnTo>
                  <a:lnTo>
                    <a:pt x="0" y="217"/>
                  </a:lnTo>
                  <a:lnTo>
                    <a:pt x="24" y="265"/>
                  </a:lnTo>
                  <a:lnTo>
                    <a:pt x="72" y="289"/>
                  </a:lnTo>
                  <a:lnTo>
                    <a:pt x="384" y="289"/>
                  </a:lnTo>
                  <a:lnTo>
                    <a:pt x="684" y="289"/>
                  </a:lnTo>
                  <a:lnTo>
                    <a:pt x="732" y="265"/>
                  </a:lnTo>
                  <a:lnTo>
                    <a:pt x="756" y="217"/>
                  </a:lnTo>
                  <a:lnTo>
                    <a:pt x="756" y="145"/>
                  </a:lnTo>
                  <a:lnTo>
                    <a:pt x="756" y="72"/>
                  </a:lnTo>
                  <a:lnTo>
                    <a:pt x="732" y="12"/>
                  </a:lnTo>
                  <a:lnTo>
                    <a:pt x="684" y="0"/>
                  </a:lnTo>
                  <a:lnTo>
                    <a:pt x="384" y="0"/>
                  </a:lnTo>
                  <a:lnTo>
                    <a:pt x="72" y="0"/>
                  </a:lnTo>
                  <a:close/>
                </a:path>
              </a:pathLst>
            </a:custGeom>
            <a:solidFill>
              <a:srgbClr val="0033CC"/>
            </a:solidFill>
            <a:ln w="9525">
              <a:noFill/>
              <a:round/>
              <a:headEnd/>
              <a:tailEnd/>
            </a:ln>
          </p:spPr>
          <p:txBody>
            <a:bodyPr/>
            <a:lstStyle/>
            <a:p>
              <a:endParaRPr lang="en-US"/>
            </a:p>
          </p:txBody>
        </p:sp>
        <p:sp>
          <p:nvSpPr>
            <p:cNvPr id="125243" name="Freeform 355"/>
            <p:cNvSpPr>
              <a:spLocks noChangeAspect="1"/>
            </p:cNvSpPr>
            <p:nvPr/>
          </p:nvSpPr>
          <p:spPr bwMode="auto">
            <a:xfrm>
              <a:off x="1917" y="770"/>
              <a:ext cx="843" cy="331"/>
            </a:xfrm>
            <a:custGeom>
              <a:avLst/>
              <a:gdLst>
                <a:gd name="T0" fmla="*/ 32 w 768"/>
                <a:gd name="T1" fmla="*/ 32 h 301"/>
                <a:gd name="T2" fmla="*/ 48 w 768"/>
                <a:gd name="T3" fmla="*/ 15 h 301"/>
                <a:gd name="T4" fmla="*/ 15 w 768"/>
                <a:gd name="T5" fmla="*/ 96 h 301"/>
                <a:gd name="T6" fmla="*/ 15 w 768"/>
                <a:gd name="T7" fmla="*/ 192 h 301"/>
                <a:gd name="T8" fmla="*/ 15 w 768"/>
                <a:gd name="T9" fmla="*/ 192 h 301"/>
                <a:gd name="T10" fmla="*/ 15 w 768"/>
                <a:gd name="T11" fmla="*/ 289 h 301"/>
                <a:gd name="T12" fmla="*/ 48 w 768"/>
                <a:gd name="T13" fmla="*/ 352 h 301"/>
                <a:gd name="T14" fmla="*/ 32 w 768"/>
                <a:gd name="T15" fmla="*/ 352 h 301"/>
                <a:gd name="T16" fmla="*/ 95 w 768"/>
                <a:gd name="T17" fmla="*/ 385 h 301"/>
                <a:gd name="T18" fmla="*/ 508 w 768"/>
                <a:gd name="T19" fmla="*/ 385 h 301"/>
                <a:gd name="T20" fmla="*/ 508 w 768"/>
                <a:gd name="T21" fmla="*/ 385 h 301"/>
                <a:gd name="T22" fmla="*/ 904 w 768"/>
                <a:gd name="T23" fmla="*/ 385 h 301"/>
                <a:gd name="T24" fmla="*/ 967 w 768"/>
                <a:gd name="T25" fmla="*/ 352 h 301"/>
                <a:gd name="T26" fmla="*/ 967 w 768"/>
                <a:gd name="T27" fmla="*/ 352 h 301"/>
                <a:gd name="T28" fmla="*/ 1000 w 768"/>
                <a:gd name="T29" fmla="*/ 289 h 301"/>
                <a:gd name="T30" fmla="*/ 1000 w 768"/>
                <a:gd name="T31" fmla="*/ 192 h 301"/>
                <a:gd name="T32" fmla="*/ 1000 w 768"/>
                <a:gd name="T33" fmla="*/ 192 h 301"/>
                <a:gd name="T34" fmla="*/ 1000 w 768"/>
                <a:gd name="T35" fmla="*/ 96 h 301"/>
                <a:gd name="T36" fmla="*/ 967 w 768"/>
                <a:gd name="T37" fmla="*/ 15 h 301"/>
                <a:gd name="T38" fmla="*/ 967 w 768"/>
                <a:gd name="T39" fmla="*/ 32 h 301"/>
                <a:gd name="T40" fmla="*/ 904 w 768"/>
                <a:gd name="T41" fmla="*/ 15 h 301"/>
                <a:gd name="T42" fmla="*/ 508 w 768"/>
                <a:gd name="T43" fmla="*/ 15 h 301"/>
                <a:gd name="T44" fmla="*/ 508 w 768"/>
                <a:gd name="T45" fmla="*/ 15 h 301"/>
                <a:gd name="T46" fmla="*/ 95 w 768"/>
                <a:gd name="T47" fmla="*/ 15 h 301"/>
                <a:gd name="T48" fmla="*/ 95 w 768"/>
                <a:gd name="T49" fmla="*/ 0 h 301"/>
                <a:gd name="T50" fmla="*/ 508 w 768"/>
                <a:gd name="T51" fmla="*/ 0 h 301"/>
                <a:gd name="T52" fmla="*/ 904 w 768"/>
                <a:gd name="T53" fmla="*/ 0 h 301"/>
                <a:gd name="T54" fmla="*/ 904 w 768"/>
                <a:gd name="T55" fmla="*/ 0 h 301"/>
                <a:gd name="T56" fmla="*/ 967 w 768"/>
                <a:gd name="T57" fmla="*/ 15 h 301"/>
                <a:gd name="T58" fmla="*/ 1015 w 768"/>
                <a:gd name="T59" fmla="*/ 96 h 301"/>
                <a:gd name="T60" fmla="*/ 1015 w 768"/>
                <a:gd name="T61" fmla="*/ 96 h 301"/>
                <a:gd name="T62" fmla="*/ 1015 w 768"/>
                <a:gd name="T63" fmla="*/ 192 h 301"/>
                <a:gd name="T64" fmla="*/ 1015 w 768"/>
                <a:gd name="T65" fmla="*/ 289 h 301"/>
                <a:gd name="T66" fmla="*/ 1015 w 768"/>
                <a:gd name="T67" fmla="*/ 289 h 301"/>
                <a:gd name="T68" fmla="*/ 985 w 768"/>
                <a:gd name="T69" fmla="*/ 352 h 301"/>
                <a:gd name="T70" fmla="*/ 904 w 768"/>
                <a:gd name="T71" fmla="*/ 400 h 301"/>
                <a:gd name="T72" fmla="*/ 904 w 768"/>
                <a:gd name="T73" fmla="*/ 400 h 301"/>
                <a:gd name="T74" fmla="*/ 508 w 768"/>
                <a:gd name="T75" fmla="*/ 400 h 301"/>
                <a:gd name="T76" fmla="*/ 95 w 768"/>
                <a:gd name="T77" fmla="*/ 400 h 301"/>
                <a:gd name="T78" fmla="*/ 95 w 768"/>
                <a:gd name="T79" fmla="*/ 400 h 301"/>
                <a:gd name="T80" fmla="*/ 32 w 768"/>
                <a:gd name="T81" fmla="*/ 368 h 301"/>
                <a:gd name="T82" fmla="*/ 0 w 768"/>
                <a:gd name="T83" fmla="*/ 289 h 301"/>
                <a:gd name="T84" fmla="*/ 0 w 768"/>
                <a:gd name="T85" fmla="*/ 289 h 301"/>
                <a:gd name="T86" fmla="*/ 0 w 768"/>
                <a:gd name="T87" fmla="*/ 192 h 301"/>
                <a:gd name="T88" fmla="*/ 0 w 768"/>
                <a:gd name="T89" fmla="*/ 96 h 301"/>
                <a:gd name="T90" fmla="*/ 0 w 768"/>
                <a:gd name="T91" fmla="*/ 96 h 301"/>
                <a:gd name="T92" fmla="*/ 32 w 768"/>
                <a:gd name="T93" fmla="*/ 15 h 301"/>
                <a:gd name="T94" fmla="*/ 95 w 768"/>
                <a:gd name="T95" fmla="*/ 0 h 30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68"/>
                <a:gd name="T145" fmla="*/ 0 h 301"/>
                <a:gd name="T146" fmla="*/ 768 w 768"/>
                <a:gd name="T147" fmla="*/ 301 h 30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68" h="301">
                  <a:moveTo>
                    <a:pt x="72" y="12"/>
                  </a:moveTo>
                  <a:lnTo>
                    <a:pt x="24" y="24"/>
                  </a:lnTo>
                  <a:lnTo>
                    <a:pt x="36" y="12"/>
                  </a:lnTo>
                  <a:lnTo>
                    <a:pt x="12" y="72"/>
                  </a:lnTo>
                  <a:lnTo>
                    <a:pt x="12" y="145"/>
                  </a:lnTo>
                  <a:lnTo>
                    <a:pt x="12" y="217"/>
                  </a:lnTo>
                  <a:lnTo>
                    <a:pt x="36" y="265"/>
                  </a:lnTo>
                  <a:lnTo>
                    <a:pt x="24" y="265"/>
                  </a:lnTo>
                  <a:lnTo>
                    <a:pt x="72" y="289"/>
                  </a:lnTo>
                  <a:lnTo>
                    <a:pt x="384" y="289"/>
                  </a:lnTo>
                  <a:lnTo>
                    <a:pt x="684" y="289"/>
                  </a:lnTo>
                  <a:lnTo>
                    <a:pt x="732" y="265"/>
                  </a:lnTo>
                  <a:lnTo>
                    <a:pt x="756" y="217"/>
                  </a:lnTo>
                  <a:lnTo>
                    <a:pt x="756" y="145"/>
                  </a:lnTo>
                  <a:lnTo>
                    <a:pt x="756" y="72"/>
                  </a:lnTo>
                  <a:lnTo>
                    <a:pt x="732" y="12"/>
                  </a:lnTo>
                  <a:lnTo>
                    <a:pt x="732" y="24"/>
                  </a:lnTo>
                  <a:lnTo>
                    <a:pt x="684" y="12"/>
                  </a:lnTo>
                  <a:lnTo>
                    <a:pt x="384" y="12"/>
                  </a:lnTo>
                  <a:lnTo>
                    <a:pt x="72" y="12"/>
                  </a:lnTo>
                  <a:lnTo>
                    <a:pt x="72" y="0"/>
                  </a:lnTo>
                  <a:lnTo>
                    <a:pt x="384" y="0"/>
                  </a:lnTo>
                  <a:lnTo>
                    <a:pt x="684" y="0"/>
                  </a:lnTo>
                  <a:lnTo>
                    <a:pt x="732" y="12"/>
                  </a:lnTo>
                  <a:lnTo>
                    <a:pt x="744" y="12"/>
                  </a:lnTo>
                  <a:lnTo>
                    <a:pt x="768" y="72"/>
                  </a:lnTo>
                  <a:lnTo>
                    <a:pt x="768" y="145"/>
                  </a:lnTo>
                  <a:lnTo>
                    <a:pt x="768" y="217"/>
                  </a:lnTo>
                  <a:lnTo>
                    <a:pt x="744" y="265"/>
                  </a:lnTo>
                  <a:lnTo>
                    <a:pt x="732" y="277"/>
                  </a:lnTo>
                  <a:lnTo>
                    <a:pt x="684" y="301"/>
                  </a:lnTo>
                  <a:lnTo>
                    <a:pt x="384" y="301"/>
                  </a:lnTo>
                  <a:lnTo>
                    <a:pt x="72" y="301"/>
                  </a:lnTo>
                  <a:lnTo>
                    <a:pt x="24" y="277"/>
                  </a:lnTo>
                  <a:lnTo>
                    <a:pt x="24" y="265"/>
                  </a:lnTo>
                  <a:lnTo>
                    <a:pt x="0" y="217"/>
                  </a:lnTo>
                  <a:lnTo>
                    <a:pt x="0" y="145"/>
                  </a:lnTo>
                  <a:lnTo>
                    <a:pt x="0" y="72"/>
                  </a:lnTo>
                  <a:lnTo>
                    <a:pt x="24" y="12"/>
                  </a:lnTo>
                  <a:lnTo>
                    <a:pt x="72" y="0"/>
                  </a:lnTo>
                  <a:lnTo>
                    <a:pt x="72"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44" name="Freeform 356"/>
            <p:cNvSpPr>
              <a:spLocks noChangeAspect="1"/>
            </p:cNvSpPr>
            <p:nvPr/>
          </p:nvSpPr>
          <p:spPr bwMode="auto">
            <a:xfrm>
              <a:off x="1996" y="770"/>
              <a:ext cx="1" cy="13"/>
            </a:xfrm>
            <a:custGeom>
              <a:avLst/>
              <a:gdLst>
                <a:gd name="T0" fmla="*/ 0 w 1"/>
                <a:gd name="T1" fmla="*/ 15 h 12"/>
                <a:gd name="T2" fmla="*/ 0 w 1"/>
                <a:gd name="T3" fmla="*/ 15 h 12"/>
                <a:gd name="T4" fmla="*/ 0 w 1"/>
                <a:gd name="T5" fmla="*/ 15 h 12"/>
                <a:gd name="T6" fmla="*/ 0 w 1"/>
                <a:gd name="T7" fmla="*/ 0 h 12"/>
                <a:gd name="T8" fmla="*/ 0 w 1"/>
                <a:gd name="T9" fmla="*/ 0 h 12"/>
                <a:gd name="T10" fmla="*/ 0 w 1"/>
                <a:gd name="T11" fmla="*/ 0 h 12"/>
                <a:gd name="T12" fmla="*/ 0 w 1"/>
                <a:gd name="T13" fmla="*/ 15 h 12"/>
                <a:gd name="T14" fmla="*/ 0 60000 65536"/>
                <a:gd name="T15" fmla="*/ 0 60000 65536"/>
                <a:gd name="T16" fmla="*/ 0 60000 65536"/>
                <a:gd name="T17" fmla="*/ 0 60000 65536"/>
                <a:gd name="T18" fmla="*/ 0 60000 65536"/>
                <a:gd name="T19" fmla="*/ 0 60000 65536"/>
                <a:gd name="T20" fmla="*/ 0 60000 65536"/>
                <a:gd name="T21" fmla="*/ 0 w 1"/>
                <a:gd name="T22" fmla="*/ 0 h 12"/>
                <a:gd name="T23" fmla="*/ 1 w 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2">
                  <a:moveTo>
                    <a:pt x="0" y="12"/>
                  </a:moveTo>
                  <a:lnTo>
                    <a:pt x="0" y="12"/>
                  </a:lnTo>
                  <a:lnTo>
                    <a:pt x="0" y="0"/>
                  </a:lnTo>
                  <a:lnTo>
                    <a:pt x="0"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45" name="Rectangle 357"/>
            <p:cNvSpPr>
              <a:spLocks noChangeAspect="1" noChangeArrowheads="1"/>
            </p:cNvSpPr>
            <p:nvPr/>
          </p:nvSpPr>
          <p:spPr bwMode="auto">
            <a:xfrm>
              <a:off x="2187" y="860"/>
              <a:ext cx="255" cy="134"/>
            </a:xfrm>
            <a:prstGeom prst="rect">
              <a:avLst/>
            </a:prstGeom>
            <a:noFill/>
            <a:ln w="9525">
              <a:noFill/>
              <a:miter lim="800000"/>
              <a:headEnd/>
              <a:tailEnd/>
            </a:ln>
          </p:spPr>
          <p:txBody>
            <a:bodyPr wrap="none" lIns="0" tIns="0" rIns="0" bIns="0">
              <a:spAutoFit/>
            </a:bodyPr>
            <a:lstStyle/>
            <a:p>
              <a:r>
                <a:rPr lang="en-US" sz="1400" b="1" u="none">
                  <a:solidFill>
                    <a:schemeClr val="bg1"/>
                  </a:solidFill>
                </a:rPr>
                <a:t>IDLE</a:t>
              </a:r>
              <a:endParaRPr lang="en-US" sz="2000" b="1" u="none">
                <a:solidFill>
                  <a:schemeClr val="bg1"/>
                </a:solidFill>
              </a:endParaRPr>
            </a:p>
          </p:txBody>
        </p:sp>
        <p:sp>
          <p:nvSpPr>
            <p:cNvPr id="125246" name="Freeform 358"/>
            <p:cNvSpPr>
              <a:spLocks noChangeAspect="1"/>
            </p:cNvSpPr>
            <p:nvPr/>
          </p:nvSpPr>
          <p:spPr bwMode="auto">
            <a:xfrm>
              <a:off x="1364" y="862"/>
              <a:ext cx="119" cy="120"/>
            </a:xfrm>
            <a:custGeom>
              <a:avLst/>
              <a:gdLst>
                <a:gd name="T0" fmla="*/ 144 w 108"/>
                <a:gd name="T1" fmla="*/ 81 h 109"/>
                <a:gd name="T2" fmla="*/ 129 w 108"/>
                <a:gd name="T3" fmla="*/ 34 h 109"/>
                <a:gd name="T4" fmla="*/ 80 w 108"/>
                <a:gd name="T5" fmla="*/ 0 h 109"/>
                <a:gd name="T6" fmla="*/ 15 w 108"/>
                <a:gd name="T7" fmla="*/ 34 h 109"/>
                <a:gd name="T8" fmla="*/ 0 w 108"/>
                <a:gd name="T9" fmla="*/ 81 h 109"/>
                <a:gd name="T10" fmla="*/ 15 w 108"/>
                <a:gd name="T11" fmla="*/ 130 h 109"/>
                <a:gd name="T12" fmla="*/ 80 w 108"/>
                <a:gd name="T13" fmla="*/ 145 h 109"/>
                <a:gd name="T14" fmla="*/ 129 w 108"/>
                <a:gd name="T15" fmla="*/ 130 h 109"/>
                <a:gd name="T16" fmla="*/ 144 w 108"/>
                <a:gd name="T17" fmla="*/ 81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8"/>
                <a:gd name="T28" fmla="*/ 0 h 109"/>
                <a:gd name="T29" fmla="*/ 108 w 108"/>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8" h="109">
                  <a:moveTo>
                    <a:pt x="108" y="61"/>
                  </a:moveTo>
                  <a:lnTo>
                    <a:pt x="96" y="25"/>
                  </a:lnTo>
                  <a:lnTo>
                    <a:pt x="60" y="0"/>
                  </a:lnTo>
                  <a:lnTo>
                    <a:pt x="12" y="25"/>
                  </a:lnTo>
                  <a:lnTo>
                    <a:pt x="0" y="61"/>
                  </a:lnTo>
                  <a:lnTo>
                    <a:pt x="12" y="97"/>
                  </a:lnTo>
                  <a:lnTo>
                    <a:pt x="60" y="109"/>
                  </a:lnTo>
                  <a:lnTo>
                    <a:pt x="96" y="97"/>
                  </a:lnTo>
                  <a:lnTo>
                    <a:pt x="108" y="6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47" name="Freeform 359"/>
            <p:cNvSpPr>
              <a:spLocks noChangeAspect="1"/>
            </p:cNvSpPr>
            <p:nvPr/>
          </p:nvSpPr>
          <p:spPr bwMode="auto">
            <a:xfrm>
              <a:off x="1364" y="862"/>
              <a:ext cx="132" cy="133"/>
            </a:xfrm>
            <a:custGeom>
              <a:avLst/>
              <a:gdLst>
                <a:gd name="T0" fmla="*/ 144 w 120"/>
                <a:gd name="T1" fmla="*/ 81 h 121"/>
                <a:gd name="T2" fmla="*/ 129 w 120"/>
                <a:gd name="T3" fmla="*/ 33 h 121"/>
                <a:gd name="T4" fmla="*/ 129 w 120"/>
                <a:gd name="T5" fmla="*/ 49 h 121"/>
                <a:gd name="T6" fmla="*/ 129 w 120"/>
                <a:gd name="T7" fmla="*/ 49 h 121"/>
                <a:gd name="T8" fmla="*/ 80 w 120"/>
                <a:gd name="T9" fmla="*/ 15 h 121"/>
                <a:gd name="T10" fmla="*/ 80 w 120"/>
                <a:gd name="T11" fmla="*/ 15 h 121"/>
                <a:gd name="T12" fmla="*/ 80 w 120"/>
                <a:gd name="T13" fmla="*/ 15 h 121"/>
                <a:gd name="T14" fmla="*/ 15 w 120"/>
                <a:gd name="T15" fmla="*/ 49 h 121"/>
                <a:gd name="T16" fmla="*/ 32 w 120"/>
                <a:gd name="T17" fmla="*/ 33 h 121"/>
                <a:gd name="T18" fmla="*/ 32 w 120"/>
                <a:gd name="T19" fmla="*/ 33 h 121"/>
                <a:gd name="T20" fmla="*/ 15 w 120"/>
                <a:gd name="T21" fmla="*/ 81 h 121"/>
                <a:gd name="T22" fmla="*/ 15 w 120"/>
                <a:gd name="T23" fmla="*/ 81 h 121"/>
                <a:gd name="T24" fmla="*/ 15 w 120"/>
                <a:gd name="T25" fmla="*/ 81 h 121"/>
                <a:gd name="T26" fmla="*/ 32 w 120"/>
                <a:gd name="T27" fmla="*/ 130 h 121"/>
                <a:gd name="T28" fmla="*/ 15 w 120"/>
                <a:gd name="T29" fmla="*/ 130 h 121"/>
                <a:gd name="T30" fmla="*/ 15 w 120"/>
                <a:gd name="T31" fmla="*/ 130 h 121"/>
                <a:gd name="T32" fmla="*/ 80 w 120"/>
                <a:gd name="T33" fmla="*/ 145 h 121"/>
                <a:gd name="T34" fmla="*/ 80 w 120"/>
                <a:gd name="T35" fmla="*/ 145 h 121"/>
                <a:gd name="T36" fmla="*/ 80 w 120"/>
                <a:gd name="T37" fmla="*/ 145 h 121"/>
                <a:gd name="T38" fmla="*/ 129 w 120"/>
                <a:gd name="T39" fmla="*/ 130 h 121"/>
                <a:gd name="T40" fmla="*/ 129 w 120"/>
                <a:gd name="T41" fmla="*/ 130 h 121"/>
                <a:gd name="T42" fmla="*/ 129 w 120"/>
                <a:gd name="T43" fmla="*/ 130 h 121"/>
                <a:gd name="T44" fmla="*/ 144 w 120"/>
                <a:gd name="T45" fmla="*/ 81 h 121"/>
                <a:gd name="T46" fmla="*/ 144 w 120"/>
                <a:gd name="T47" fmla="*/ 81 h 121"/>
                <a:gd name="T48" fmla="*/ 160 w 120"/>
                <a:gd name="T49" fmla="*/ 81 h 121"/>
                <a:gd name="T50" fmla="*/ 160 w 120"/>
                <a:gd name="T51" fmla="*/ 81 h 121"/>
                <a:gd name="T52" fmla="*/ 144 w 120"/>
                <a:gd name="T53" fmla="*/ 130 h 121"/>
                <a:gd name="T54" fmla="*/ 144 w 120"/>
                <a:gd name="T55" fmla="*/ 130 h 121"/>
                <a:gd name="T56" fmla="*/ 129 w 120"/>
                <a:gd name="T57" fmla="*/ 145 h 121"/>
                <a:gd name="T58" fmla="*/ 80 w 120"/>
                <a:gd name="T59" fmla="*/ 160 h 121"/>
                <a:gd name="T60" fmla="*/ 80 w 120"/>
                <a:gd name="T61" fmla="*/ 160 h 121"/>
                <a:gd name="T62" fmla="*/ 80 w 120"/>
                <a:gd name="T63" fmla="*/ 160 h 121"/>
                <a:gd name="T64" fmla="*/ 15 w 120"/>
                <a:gd name="T65" fmla="*/ 145 h 121"/>
                <a:gd name="T66" fmla="*/ 15 w 120"/>
                <a:gd name="T67" fmla="*/ 145 h 121"/>
                <a:gd name="T68" fmla="*/ 15 w 120"/>
                <a:gd name="T69" fmla="*/ 130 h 121"/>
                <a:gd name="T70" fmla="*/ 0 w 120"/>
                <a:gd name="T71" fmla="*/ 81 h 121"/>
                <a:gd name="T72" fmla="*/ 0 w 120"/>
                <a:gd name="T73" fmla="*/ 81 h 121"/>
                <a:gd name="T74" fmla="*/ 0 w 120"/>
                <a:gd name="T75" fmla="*/ 81 h 121"/>
                <a:gd name="T76" fmla="*/ 15 w 120"/>
                <a:gd name="T77" fmla="*/ 33 h 121"/>
                <a:gd name="T78" fmla="*/ 15 w 120"/>
                <a:gd name="T79" fmla="*/ 33 h 121"/>
                <a:gd name="T80" fmla="*/ 15 w 120"/>
                <a:gd name="T81" fmla="*/ 33 h 121"/>
                <a:gd name="T82" fmla="*/ 80 w 120"/>
                <a:gd name="T83" fmla="*/ 0 h 121"/>
                <a:gd name="T84" fmla="*/ 80 w 120"/>
                <a:gd name="T85" fmla="*/ 0 h 121"/>
                <a:gd name="T86" fmla="*/ 96 w 120"/>
                <a:gd name="T87" fmla="*/ 0 h 121"/>
                <a:gd name="T88" fmla="*/ 144 w 120"/>
                <a:gd name="T89" fmla="*/ 33 h 121"/>
                <a:gd name="T90" fmla="*/ 144 w 120"/>
                <a:gd name="T91" fmla="*/ 33 h 121"/>
                <a:gd name="T92" fmla="*/ 144 w 120"/>
                <a:gd name="T93" fmla="*/ 33 h 121"/>
                <a:gd name="T94" fmla="*/ 160 w 120"/>
                <a:gd name="T95" fmla="*/ 81 h 121"/>
                <a:gd name="T96" fmla="*/ 144 w 120"/>
                <a:gd name="T97" fmla="*/ 81 h 12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0"/>
                <a:gd name="T148" fmla="*/ 0 h 121"/>
                <a:gd name="T149" fmla="*/ 120 w 120"/>
                <a:gd name="T150" fmla="*/ 121 h 12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0" h="121">
                  <a:moveTo>
                    <a:pt x="108" y="61"/>
                  </a:moveTo>
                  <a:lnTo>
                    <a:pt x="96" y="25"/>
                  </a:lnTo>
                  <a:lnTo>
                    <a:pt x="96" y="37"/>
                  </a:lnTo>
                  <a:lnTo>
                    <a:pt x="60" y="12"/>
                  </a:lnTo>
                  <a:lnTo>
                    <a:pt x="12" y="37"/>
                  </a:lnTo>
                  <a:lnTo>
                    <a:pt x="24" y="25"/>
                  </a:lnTo>
                  <a:lnTo>
                    <a:pt x="12" y="61"/>
                  </a:lnTo>
                  <a:lnTo>
                    <a:pt x="24" y="97"/>
                  </a:lnTo>
                  <a:lnTo>
                    <a:pt x="12" y="97"/>
                  </a:lnTo>
                  <a:lnTo>
                    <a:pt x="60" y="109"/>
                  </a:lnTo>
                  <a:lnTo>
                    <a:pt x="96" y="97"/>
                  </a:lnTo>
                  <a:lnTo>
                    <a:pt x="108" y="61"/>
                  </a:lnTo>
                  <a:lnTo>
                    <a:pt x="120" y="61"/>
                  </a:lnTo>
                  <a:lnTo>
                    <a:pt x="108" y="97"/>
                  </a:lnTo>
                  <a:lnTo>
                    <a:pt x="96" y="109"/>
                  </a:lnTo>
                  <a:lnTo>
                    <a:pt x="60" y="121"/>
                  </a:lnTo>
                  <a:lnTo>
                    <a:pt x="12" y="109"/>
                  </a:lnTo>
                  <a:lnTo>
                    <a:pt x="12" y="97"/>
                  </a:lnTo>
                  <a:lnTo>
                    <a:pt x="0" y="61"/>
                  </a:lnTo>
                  <a:lnTo>
                    <a:pt x="12" y="25"/>
                  </a:lnTo>
                  <a:lnTo>
                    <a:pt x="60" y="0"/>
                  </a:lnTo>
                  <a:lnTo>
                    <a:pt x="72" y="0"/>
                  </a:lnTo>
                  <a:lnTo>
                    <a:pt x="108" y="25"/>
                  </a:lnTo>
                  <a:lnTo>
                    <a:pt x="120" y="61"/>
                  </a:lnTo>
                  <a:lnTo>
                    <a:pt x="108" y="6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48" name="Freeform 360"/>
            <p:cNvSpPr>
              <a:spLocks noChangeAspect="1"/>
            </p:cNvSpPr>
            <p:nvPr/>
          </p:nvSpPr>
          <p:spPr bwMode="auto">
            <a:xfrm>
              <a:off x="1483" y="929"/>
              <a:ext cx="13" cy="2"/>
            </a:xfrm>
            <a:custGeom>
              <a:avLst/>
              <a:gdLst>
                <a:gd name="T0" fmla="*/ 0 w 12"/>
                <a:gd name="T1" fmla="*/ 0 h 2"/>
                <a:gd name="T2" fmla="*/ 0 w 12"/>
                <a:gd name="T3" fmla="*/ 0 h 2"/>
                <a:gd name="T4" fmla="*/ 0 w 12"/>
                <a:gd name="T5" fmla="*/ 0 h 2"/>
                <a:gd name="T6" fmla="*/ 15 w 12"/>
                <a:gd name="T7" fmla="*/ 0 h 2"/>
                <a:gd name="T8" fmla="*/ 15 w 12"/>
                <a:gd name="T9" fmla="*/ 0 h 2"/>
                <a:gd name="T10" fmla="*/ 15 w 12"/>
                <a:gd name="T11" fmla="*/ 0 h 2"/>
                <a:gd name="T12" fmla="*/ 0 w 12"/>
                <a:gd name="T13" fmla="*/ 0 h 2"/>
                <a:gd name="T14" fmla="*/ 0 60000 65536"/>
                <a:gd name="T15" fmla="*/ 0 60000 65536"/>
                <a:gd name="T16" fmla="*/ 0 60000 65536"/>
                <a:gd name="T17" fmla="*/ 0 60000 65536"/>
                <a:gd name="T18" fmla="*/ 0 60000 65536"/>
                <a:gd name="T19" fmla="*/ 0 60000 65536"/>
                <a:gd name="T20" fmla="*/ 0 60000 65536"/>
                <a:gd name="T21" fmla="*/ 0 w 12"/>
                <a:gd name="T22" fmla="*/ 0 h 2"/>
                <a:gd name="T23" fmla="*/ 12 w 1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
                  <a:moveTo>
                    <a:pt x="0" y="0"/>
                  </a:moveTo>
                  <a:lnTo>
                    <a:pt x="0" y="0"/>
                  </a:lnTo>
                  <a:lnTo>
                    <a:pt x="12"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49" name="Rectangle 361"/>
            <p:cNvSpPr>
              <a:spLocks noChangeAspect="1" noChangeArrowheads="1"/>
            </p:cNvSpPr>
            <p:nvPr/>
          </p:nvSpPr>
          <p:spPr bwMode="auto">
            <a:xfrm>
              <a:off x="1851" y="929"/>
              <a:ext cx="66" cy="1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250" name="Freeform 362"/>
            <p:cNvSpPr>
              <a:spLocks noChangeAspect="1"/>
            </p:cNvSpPr>
            <p:nvPr/>
          </p:nvSpPr>
          <p:spPr bwMode="auto">
            <a:xfrm>
              <a:off x="1851" y="890"/>
              <a:ext cx="106" cy="53"/>
            </a:xfrm>
            <a:custGeom>
              <a:avLst/>
              <a:gdLst>
                <a:gd name="T0" fmla="*/ 15 w 96"/>
                <a:gd name="T1" fmla="*/ 0 h 48"/>
                <a:gd name="T2" fmla="*/ 0 w 96"/>
                <a:gd name="T3" fmla="*/ 15 h 48"/>
                <a:gd name="T4" fmla="*/ 81 w 96"/>
                <a:gd name="T5" fmla="*/ 65 h 48"/>
                <a:gd name="T6" fmla="*/ 81 w 96"/>
                <a:gd name="T7" fmla="*/ 65 h 48"/>
                <a:gd name="T8" fmla="*/ 129 w 96"/>
                <a:gd name="T9" fmla="*/ 49 h 48"/>
                <a:gd name="T10" fmla="*/ 97 w 96"/>
                <a:gd name="T11" fmla="*/ 49 h 48"/>
                <a:gd name="T12" fmla="*/ 15 w 96"/>
                <a:gd name="T13" fmla="*/ 0 h 48"/>
                <a:gd name="T14" fmla="*/ 0 60000 65536"/>
                <a:gd name="T15" fmla="*/ 0 60000 65536"/>
                <a:gd name="T16" fmla="*/ 0 60000 65536"/>
                <a:gd name="T17" fmla="*/ 0 60000 65536"/>
                <a:gd name="T18" fmla="*/ 0 60000 65536"/>
                <a:gd name="T19" fmla="*/ 0 60000 65536"/>
                <a:gd name="T20" fmla="*/ 0 60000 65536"/>
                <a:gd name="T21" fmla="*/ 0 w 96"/>
                <a:gd name="T22" fmla="*/ 0 h 48"/>
                <a:gd name="T23" fmla="*/ 96 w 9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48">
                  <a:moveTo>
                    <a:pt x="12" y="0"/>
                  </a:moveTo>
                  <a:lnTo>
                    <a:pt x="0" y="12"/>
                  </a:lnTo>
                  <a:lnTo>
                    <a:pt x="60" y="48"/>
                  </a:lnTo>
                  <a:lnTo>
                    <a:pt x="96" y="36"/>
                  </a:lnTo>
                  <a:lnTo>
                    <a:pt x="72" y="36"/>
                  </a:lnTo>
                  <a:lnTo>
                    <a:pt x="12"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51" name="Freeform 363"/>
            <p:cNvSpPr>
              <a:spLocks noChangeAspect="1"/>
            </p:cNvSpPr>
            <p:nvPr/>
          </p:nvSpPr>
          <p:spPr bwMode="auto">
            <a:xfrm>
              <a:off x="1851" y="929"/>
              <a:ext cx="66" cy="40"/>
            </a:xfrm>
            <a:custGeom>
              <a:avLst/>
              <a:gdLst>
                <a:gd name="T0" fmla="*/ 80 w 60"/>
                <a:gd name="T1" fmla="*/ 16 h 36"/>
                <a:gd name="T2" fmla="*/ 80 w 60"/>
                <a:gd name="T3" fmla="*/ 0 h 36"/>
                <a:gd name="T4" fmla="*/ 0 w 60"/>
                <a:gd name="T5" fmla="*/ 33 h 36"/>
                <a:gd name="T6" fmla="*/ 0 w 60"/>
                <a:gd name="T7" fmla="*/ 49 h 36"/>
                <a:gd name="T8" fmla="*/ 80 w 60"/>
                <a:gd name="T9" fmla="*/ 16 h 36"/>
                <a:gd name="T10" fmla="*/ 0 60000 65536"/>
                <a:gd name="T11" fmla="*/ 0 60000 65536"/>
                <a:gd name="T12" fmla="*/ 0 60000 65536"/>
                <a:gd name="T13" fmla="*/ 0 60000 65536"/>
                <a:gd name="T14" fmla="*/ 0 60000 65536"/>
                <a:gd name="T15" fmla="*/ 0 w 60"/>
                <a:gd name="T16" fmla="*/ 0 h 36"/>
                <a:gd name="T17" fmla="*/ 60 w 60"/>
                <a:gd name="T18" fmla="*/ 36 h 36"/>
              </a:gdLst>
              <a:ahLst/>
              <a:cxnLst>
                <a:cxn ang="T10">
                  <a:pos x="T0" y="T1"/>
                </a:cxn>
                <a:cxn ang="T11">
                  <a:pos x="T2" y="T3"/>
                </a:cxn>
                <a:cxn ang="T12">
                  <a:pos x="T4" y="T5"/>
                </a:cxn>
                <a:cxn ang="T13">
                  <a:pos x="T6" y="T7"/>
                </a:cxn>
                <a:cxn ang="T14">
                  <a:pos x="T8" y="T9"/>
                </a:cxn>
              </a:cxnLst>
              <a:rect l="T15" t="T16" r="T17" b="T18"/>
              <a:pathLst>
                <a:path w="60" h="36">
                  <a:moveTo>
                    <a:pt x="60" y="12"/>
                  </a:moveTo>
                  <a:lnTo>
                    <a:pt x="60" y="0"/>
                  </a:lnTo>
                  <a:lnTo>
                    <a:pt x="0" y="24"/>
                  </a:lnTo>
                  <a:lnTo>
                    <a:pt x="0" y="36"/>
                  </a:lnTo>
                  <a:lnTo>
                    <a:pt x="60"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52" name="Rectangle 366"/>
            <p:cNvSpPr>
              <a:spLocks noChangeAspect="1" noChangeArrowheads="1"/>
            </p:cNvSpPr>
            <p:nvPr/>
          </p:nvSpPr>
          <p:spPr bwMode="auto">
            <a:xfrm>
              <a:off x="1483" y="929"/>
              <a:ext cx="368" cy="1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253" name="Freeform 367"/>
            <p:cNvSpPr>
              <a:spLocks noChangeAspect="1"/>
            </p:cNvSpPr>
            <p:nvPr/>
          </p:nvSpPr>
          <p:spPr bwMode="auto">
            <a:xfrm>
              <a:off x="4011" y="1114"/>
              <a:ext cx="830" cy="317"/>
            </a:xfrm>
            <a:custGeom>
              <a:avLst/>
              <a:gdLst>
                <a:gd name="T0" fmla="*/ 96 w 756"/>
                <a:gd name="T1" fmla="*/ 0 h 289"/>
                <a:gd name="T2" fmla="*/ 32 w 756"/>
                <a:gd name="T3" fmla="*/ 32 h 289"/>
                <a:gd name="T4" fmla="*/ 0 w 756"/>
                <a:gd name="T5" fmla="*/ 97 h 289"/>
                <a:gd name="T6" fmla="*/ 0 w 756"/>
                <a:gd name="T7" fmla="*/ 191 h 289"/>
                <a:gd name="T8" fmla="*/ 0 w 756"/>
                <a:gd name="T9" fmla="*/ 286 h 289"/>
                <a:gd name="T10" fmla="*/ 32 w 756"/>
                <a:gd name="T11" fmla="*/ 365 h 289"/>
                <a:gd name="T12" fmla="*/ 96 w 756"/>
                <a:gd name="T13" fmla="*/ 382 h 289"/>
                <a:gd name="T14" fmla="*/ 508 w 756"/>
                <a:gd name="T15" fmla="*/ 382 h 289"/>
                <a:gd name="T16" fmla="*/ 906 w 756"/>
                <a:gd name="T17" fmla="*/ 382 h 289"/>
                <a:gd name="T18" fmla="*/ 969 w 756"/>
                <a:gd name="T19" fmla="*/ 365 h 289"/>
                <a:gd name="T20" fmla="*/ 1000 w 756"/>
                <a:gd name="T21" fmla="*/ 286 h 289"/>
                <a:gd name="T22" fmla="*/ 1000 w 756"/>
                <a:gd name="T23" fmla="*/ 191 h 289"/>
                <a:gd name="T24" fmla="*/ 1000 w 756"/>
                <a:gd name="T25" fmla="*/ 97 h 289"/>
                <a:gd name="T26" fmla="*/ 969 w 756"/>
                <a:gd name="T27" fmla="*/ 32 h 289"/>
                <a:gd name="T28" fmla="*/ 906 w 756"/>
                <a:gd name="T29" fmla="*/ 0 h 289"/>
                <a:gd name="T30" fmla="*/ 508 w 756"/>
                <a:gd name="T31" fmla="*/ 0 h 289"/>
                <a:gd name="T32" fmla="*/ 96 w 756"/>
                <a:gd name="T33" fmla="*/ 0 h 2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6"/>
                <a:gd name="T52" fmla="*/ 0 h 289"/>
                <a:gd name="T53" fmla="*/ 756 w 756"/>
                <a:gd name="T54" fmla="*/ 289 h 2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6" h="289">
                  <a:moveTo>
                    <a:pt x="72" y="0"/>
                  </a:moveTo>
                  <a:lnTo>
                    <a:pt x="24" y="24"/>
                  </a:lnTo>
                  <a:lnTo>
                    <a:pt x="0" y="73"/>
                  </a:lnTo>
                  <a:lnTo>
                    <a:pt x="0" y="145"/>
                  </a:lnTo>
                  <a:lnTo>
                    <a:pt x="0" y="217"/>
                  </a:lnTo>
                  <a:lnTo>
                    <a:pt x="24" y="277"/>
                  </a:lnTo>
                  <a:lnTo>
                    <a:pt x="72" y="289"/>
                  </a:lnTo>
                  <a:lnTo>
                    <a:pt x="384" y="289"/>
                  </a:lnTo>
                  <a:lnTo>
                    <a:pt x="684" y="289"/>
                  </a:lnTo>
                  <a:lnTo>
                    <a:pt x="732" y="277"/>
                  </a:lnTo>
                  <a:lnTo>
                    <a:pt x="756" y="217"/>
                  </a:lnTo>
                  <a:lnTo>
                    <a:pt x="756" y="145"/>
                  </a:lnTo>
                  <a:lnTo>
                    <a:pt x="756" y="73"/>
                  </a:lnTo>
                  <a:lnTo>
                    <a:pt x="732" y="24"/>
                  </a:lnTo>
                  <a:lnTo>
                    <a:pt x="684" y="0"/>
                  </a:lnTo>
                  <a:lnTo>
                    <a:pt x="384" y="0"/>
                  </a:lnTo>
                  <a:lnTo>
                    <a:pt x="72" y="0"/>
                  </a:lnTo>
                  <a:close/>
                </a:path>
              </a:pathLst>
            </a:custGeom>
            <a:solidFill>
              <a:srgbClr val="FF3399"/>
            </a:solidFill>
            <a:ln w="9525">
              <a:noFill/>
              <a:round/>
              <a:headEnd/>
              <a:tailEnd/>
            </a:ln>
          </p:spPr>
          <p:txBody>
            <a:bodyPr/>
            <a:lstStyle/>
            <a:p>
              <a:endParaRPr lang="en-US"/>
            </a:p>
          </p:txBody>
        </p:sp>
        <p:sp>
          <p:nvSpPr>
            <p:cNvPr id="125254" name="Freeform 368"/>
            <p:cNvSpPr>
              <a:spLocks noChangeAspect="1"/>
            </p:cNvSpPr>
            <p:nvPr/>
          </p:nvSpPr>
          <p:spPr bwMode="auto">
            <a:xfrm>
              <a:off x="4011" y="1114"/>
              <a:ext cx="843" cy="330"/>
            </a:xfrm>
            <a:custGeom>
              <a:avLst/>
              <a:gdLst>
                <a:gd name="T0" fmla="*/ 32 w 768"/>
                <a:gd name="T1" fmla="*/ 47 h 301"/>
                <a:gd name="T2" fmla="*/ 48 w 768"/>
                <a:gd name="T3" fmla="*/ 32 h 301"/>
                <a:gd name="T4" fmla="*/ 15 w 768"/>
                <a:gd name="T5" fmla="*/ 96 h 301"/>
                <a:gd name="T6" fmla="*/ 15 w 768"/>
                <a:gd name="T7" fmla="*/ 191 h 301"/>
                <a:gd name="T8" fmla="*/ 15 w 768"/>
                <a:gd name="T9" fmla="*/ 191 h 301"/>
                <a:gd name="T10" fmla="*/ 15 w 768"/>
                <a:gd name="T11" fmla="*/ 286 h 301"/>
                <a:gd name="T12" fmla="*/ 48 w 768"/>
                <a:gd name="T13" fmla="*/ 365 h 301"/>
                <a:gd name="T14" fmla="*/ 32 w 768"/>
                <a:gd name="T15" fmla="*/ 365 h 301"/>
                <a:gd name="T16" fmla="*/ 95 w 768"/>
                <a:gd name="T17" fmla="*/ 382 h 301"/>
                <a:gd name="T18" fmla="*/ 508 w 768"/>
                <a:gd name="T19" fmla="*/ 382 h 301"/>
                <a:gd name="T20" fmla="*/ 508 w 768"/>
                <a:gd name="T21" fmla="*/ 382 h 301"/>
                <a:gd name="T22" fmla="*/ 904 w 768"/>
                <a:gd name="T23" fmla="*/ 382 h 301"/>
                <a:gd name="T24" fmla="*/ 967 w 768"/>
                <a:gd name="T25" fmla="*/ 365 h 301"/>
                <a:gd name="T26" fmla="*/ 967 w 768"/>
                <a:gd name="T27" fmla="*/ 365 h 301"/>
                <a:gd name="T28" fmla="*/ 1000 w 768"/>
                <a:gd name="T29" fmla="*/ 286 h 301"/>
                <a:gd name="T30" fmla="*/ 1000 w 768"/>
                <a:gd name="T31" fmla="*/ 191 h 301"/>
                <a:gd name="T32" fmla="*/ 1000 w 768"/>
                <a:gd name="T33" fmla="*/ 191 h 301"/>
                <a:gd name="T34" fmla="*/ 1000 w 768"/>
                <a:gd name="T35" fmla="*/ 96 h 301"/>
                <a:gd name="T36" fmla="*/ 967 w 768"/>
                <a:gd name="T37" fmla="*/ 32 h 301"/>
                <a:gd name="T38" fmla="*/ 967 w 768"/>
                <a:gd name="T39" fmla="*/ 47 h 301"/>
                <a:gd name="T40" fmla="*/ 904 w 768"/>
                <a:gd name="T41" fmla="*/ 15 h 301"/>
                <a:gd name="T42" fmla="*/ 508 w 768"/>
                <a:gd name="T43" fmla="*/ 15 h 301"/>
                <a:gd name="T44" fmla="*/ 508 w 768"/>
                <a:gd name="T45" fmla="*/ 15 h 301"/>
                <a:gd name="T46" fmla="*/ 95 w 768"/>
                <a:gd name="T47" fmla="*/ 15 h 301"/>
                <a:gd name="T48" fmla="*/ 95 w 768"/>
                <a:gd name="T49" fmla="*/ 0 h 301"/>
                <a:gd name="T50" fmla="*/ 508 w 768"/>
                <a:gd name="T51" fmla="*/ 0 h 301"/>
                <a:gd name="T52" fmla="*/ 904 w 768"/>
                <a:gd name="T53" fmla="*/ 0 h 301"/>
                <a:gd name="T54" fmla="*/ 904 w 768"/>
                <a:gd name="T55" fmla="*/ 0 h 301"/>
                <a:gd name="T56" fmla="*/ 967 w 768"/>
                <a:gd name="T57" fmla="*/ 32 h 301"/>
                <a:gd name="T58" fmla="*/ 1015 w 768"/>
                <a:gd name="T59" fmla="*/ 96 h 301"/>
                <a:gd name="T60" fmla="*/ 1015 w 768"/>
                <a:gd name="T61" fmla="*/ 96 h 301"/>
                <a:gd name="T62" fmla="*/ 1015 w 768"/>
                <a:gd name="T63" fmla="*/ 191 h 301"/>
                <a:gd name="T64" fmla="*/ 1015 w 768"/>
                <a:gd name="T65" fmla="*/ 286 h 301"/>
                <a:gd name="T66" fmla="*/ 1015 w 768"/>
                <a:gd name="T67" fmla="*/ 286 h 301"/>
                <a:gd name="T68" fmla="*/ 985 w 768"/>
                <a:gd name="T69" fmla="*/ 365 h 301"/>
                <a:gd name="T70" fmla="*/ 904 w 768"/>
                <a:gd name="T71" fmla="*/ 397 h 301"/>
                <a:gd name="T72" fmla="*/ 904 w 768"/>
                <a:gd name="T73" fmla="*/ 397 h 301"/>
                <a:gd name="T74" fmla="*/ 508 w 768"/>
                <a:gd name="T75" fmla="*/ 397 h 301"/>
                <a:gd name="T76" fmla="*/ 95 w 768"/>
                <a:gd name="T77" fmla="*/ 397 h 301"/>
                <a:gd name="T78" fmla="*/ 95 w 768"/>
                <a:gd name="T79" fmla="*/ 397 h 301"/>
                <a:gd name="T80" fmla="*/ 32 w 768"/>
                <a:gd name="T81" fmla="*/ 382 h 301"/>
                <a:gd name="T82" fmla="*/ 0 w 768"/>
                <a:gd name="T83" fmla="*/ 286 h 301"/>
                <a:gd name="T84" fmla="*/ 0 w 768"/>
                <a:gd name="T85" fmla="*/ 286 h 301"/>
                <a:gd name="T86" fmla="*/ 0 w 768"/>
                <a:gd name="T87" fmla="*/ 191 h 301"/>
                <a:gd name="T88" fmla="*/ 0 w 768"/>
                <a:gd name="T89" fmla="*/ 96 h 301"/>
                <a:gd name="T90" fmla="*/ 0 w 768"/>
                <a:gd name="T91" fmla="*/ 96 h 301"/>
                <a:gd name="T92" fmla="*/ 32 w 768"/>
                <a:gd name="T93" fmla="*/ 32 h 301"/>
                <a:gd name="T94" fmla="*/ 95 w 768"/>
                <a:gd name="T95" fmla="*/ 0 h 30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68"/>
                <a:gd name="T145" fmla="*/ 0 h 301"/>
                <a:gd name="T146" fmla="*/ 768 w 768"/>
                <a:gd name="T147" fmla="*/ 301 h 30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68" h="301">
                  <a:moveTo>
                    <a:pt x="72" y="12"/>
                  </a:moveTo>
                  <a:lnTo>
                    <a:pt x="24" y="36"/>
                  </a:lnTo>
                  <a:lnTo>
                    <a:pt x="36" y="24"/>
                  </a:lnTo>
                  <a:lnTo>
                    <a:pt x="12" y="73"/>
                  </a:lnTo>
                  <a:lnTo>
                    <a:pt x="12" y="145"/>
                  </a:lnTo>
                  <a:lnTo>
                    <a:pt x="12" y="217"/>
                  </a:lnTo>
                  <a:lnTo>
                    <a:pt x="36" y="277"/>
                  </a:lnTo>
                  <a:lnTo>
                    <a:pt x="24" y="277"/>
                  </a:lnTo>
                  <a:lnTo>
                    <a:pt x="72" y="289"/>
                  </a:lnTo>
                  <a:lnTo>
                    <a:pt x="384" y="289"/>
                  </a:lnTo>
                  <a:lnTo>
                    <a:pt x="684" y="289"/>
                  </a:lnTo>
                  <a:lnTo>
                    <a:pt x="732" y="277"/>
                  </a:lnTo>
                  <a:lnTo>
                    <a:pt x="756" y="217"/>
                  </a:lnTo>
                  <a:lnTo>
                    <a:pt x="756" y="145"/>
                  </a:lnTo>
                  <a:lnTo>
                    <a:pt x="756" y="73"/>
                  </a:lnTo>
                  <a:lnTo>
                    <a:pt x="732" y="24"/>
                  </a:lnTo>
                  <a:lnTo>
                    <a:pt x="732" y="36"/>
                  </a:lnTo>
                  <a:lnTo>
                    <a:pt x="684" y="12"/>
                  </a:lnTo>
                  <a:lnTo>
                    <a:pt x="384" y="12"/>
                  </a:lnTo>
                  <a:lnTo>
                    <a:pt x="72" y="12"/>
                  </a:lnTo>
                  <a:lnTo>
                    <a:pt x="72" y="0"/>
                  </a:lnTo>
                  <a:lnTo>
                    <a:pt x="384" y="0"/>
                  </a:lnTo>
                  <a:lnTo>
                    <a:pt x="684" y="0"/>
                  </a:lnTo>
                  <a:lnTo>
                    <a:pt x="732" y="24"/>
                  </a:lnTo>
                  <a:lnTo>
                    <a:pt x="744" y="24"/>
                  </a:lnTo>
                  <a:lnTo>
                    <a:pt x="768" y="73"/>
                  </a:lnTo>
                  <a:lnTo>
                    <a:pt x="768" y="145"/>
                  </a:lnTo>
                  <a:lnTo>
                    <a:pt x="768" y="217"/>
                  </a:lnTo>
                  <a:lnTo>
                    <a:pt x="744" y="277"/>
                  </a:lnTo>
                  <a:lnTo>
                    <a:pt x="732" y="289"/>
                  </a:lnTo>
                  <a:lnTo>
                    <a:pt x="684" y="301"/>
                  </a:lnTo>
                  <a:lnTo>
                    <a:pt x="384" y="301"/>
                  </a:lnTo>
                  <a:lnTo>
                    <a:pt x="72" y="301"/>
                  </a:lnTo>
                  <a:lnTo>
                    <a:pt x="24" y="289"/>
                  </a:lnTo>
                  <a:lnTo>
                    <a:pt x="24" y="277"/>
                  </a:lnTo>
                  <a:lnTo>
                    <a:pt x="0" y="217"/>
                  </a:lnTo>
                  <a:lnTo>
                    <a:pt x="0" y="145"/>
                  </a:lnTo>
                  <a:lnTo>
                    <a:pt x="0" y="73"/>
                  </a:lnTo>
                  <a:lnTo>
                    <a:pt x="24" y="24"/>
                  </a:lnTo>
                  <a:lnTo>
                    <a:pt x="72" y="0"/>
                  </a:lnTo>
                  <a:lnTo>
                    <a:pt x="72"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55" name="Freeform 369"/>
            <p:cNvSpPr>
              <a:spLocks noChangeAspect="1"/>
            </p:cNvSpPr>
            <p:nvPr/>
          </p:nvSpPr>
          <p:spPr bwMode="auto">
            <a:xfrm>
              <a:off x="4090" y="1114"/>
              <a:ext cx="2" cy="13"/>
            </a:xfrm>
            <a:custGeom>
              <a:avLst/>
              <a:gdLst>
                <a:gd name="T0" fmla="*/ 0 w 2"/>
                <a:gd name="T1" fmla="*/ 15 h 12"/>
                <a:gd name="T2" fmla="*/ 0 w 2"/>
                <a:gd name="T3" fmla="*/ 15 h 12"/>
                <a:gd name="T4" fmla="*/ 0 w 2"/>
                <a:gd name="T5" fmla="*/ 15 h 12"/>
                <a:gd name="T6" fmla="*/ 0 w 2"/>
                <a:gd name="T7" fmla="*/ 0 h 12"/>
                <a:gd name="T8" fmla="*/ 0 w 2"/>
                <a:gd name="T9" fmla="*/ 0 h 12"/>
                <a:gd name="T10" fmla="*/ 0 w 2"/>
                <a:gd name="T11" fmla="*/ 0 h 12"/>
                <a:gd name="T12" fmla="*/ 0 w 2"/>
                <a:gd name="T13" fmla="*/ 15 h 12"/>
                <a:gd name="T14" fmla="*/ 0 60000 65536"/>
                <a:gd name="T15" fmla="*/ 0 60000 65536"/>
                <a:gd name="T16" fmla="*/ 0 60000 65536"/>
                <a:gd name="T17" fmla="*/ 0 60000 65536"/>
                <a:gd name="T18" fmla="*/ 0 60000 65536"/>
                <a:gd name="T19" fmla="*/ 0 60000 65536"/>
                <a:gd name="T20" fmla="*/ 0 60000 65536"/>
                <a:gd name="T21" fmla="*/ 0 w 2"/>
                <a:gd name="T22" fmla="*/ 0 h 12"/>
                <a:gd name="T23" fmla="*/ 2 w 2"/>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12">
                  <a:moveTo>
                    <a:pt x="0" y="12"/>
                  </a:moveTo>
                  <a:lnTo>
                    <a:pt x="0" y="12"/>
                  </a:lnTo>
                  <a:lnTo>
                    <a:pt x="0" y="0"/>
                  </a:lnTo>
                  <a:lnTo>
                    <a:pt x="0"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56" name="Rectangle 370"/>
            <p:cNvSpPr>
              <a:spLocks noChangeAspect="1" noChangeArrowheads="1"/>
            </p:cNvSpPr>
            <p:nvPr/>
          </p:nvSpPr>
          <p:spPr bwMode="auto">
            <a:xfrm>
              <a:off x="4169" y="1209"/>
              <a:ext cx="523"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RUNNING</a:t>
              </a:r>
              <a:endParaRPr lang="en-US" sz="2000" b="1" u="none"/>
            </a:p>
          </p:txBody>
        </p:sp>
        <p:sp>
          <p:nvSpPr>
            <p:cNvPr id="125257" name="Freeform 371"/>
            <p:cNvSpPr>
              <a:spLocks noChangeAspect="1"/>
            </p:cNvSpPr>
            <p:nvPr/>
          </p:nvSpPr>
          <p:spPr bwMode="auto">
            <a:xfrm>
              <a:off x="3024" y="1629"/>
              <a:ext cx="829" cy="317"/>
            </a:xfrm>
            <a:custGeom>
              <a:avLst/>
              <a:gdLst>
                <a:gd name="T0" fmla="*/ 95 w 756"/>
                <a:gd name="T1" fmla="*/ 0 h 289"/>
                <a:gd name="T2" fmla="*/ 32 w 756"/>
                <a:gd name="T3" fmla="*/ 32 h 289"/>
                <a:gd name="T4" fmla="*/ 0 w 756"/>
                <a:gd name="T5" fmla="*/ 95 h 289"/>
                <a:gd name="T6" fmla="*/ 0 w 756"/>
                <a:gd name="T7" fmla="*/ 190 h 289"/>
                <a:gd name="T8" fmla="*/ 0 w 756"/>
                <a:gd name="T9" fmla="*/ 286 h 289"/>
                <a:gd name="T10" fmla="*/ 32 w 756"/>
                <a:gd name="T11" fmla="*/ 365 h 289"/>
                <a:gd name="T12" fmla="*/ 95 w 756"/>
                <a:gd name="T13" fmla="*/ 382 h 289"/>
                <a:gd name="T14" fmla="*/ 507 w 756"/>
                <a:gd name="T15" fmla="*/ 382 h 289"/>
                <a:gd name="T16" fmla="*/ 901 w 756"/>
                <a:gd name="T17" fmla="*/ 382 h 289"/>
                <a:gd name="T18" fmla="*/ 966 w 756"/>
                <a:gd name="T19" fmla="*/ 365 h 289"/>
                <a:gd name="T20" fmla="*/ 997 w 756"/>
                <a:gd name="T21" fmla="*/ 286 h 289"/>
                <a:gd name="T22" fmla="*/ 997 w 756"/>
                <a:gd name="T23" fmla="*/ 190 h 289"/>
                <a:gd name="T24" fmla="*/ 997 w 756"/>
                <a:gd name="T25" fmla="*/ 95 h 289"/>
                <a:gd name="T26" fmla="*/ 966 w 756"/>
                <a:gd name="T27" fmla="*/ 32 h 289"/>
                <a:gd name="T28" fmla="*/ 901 w 756"/>
                <a:gd name="T29" fmla="*/ 0 h 289"/>
                <a:gd name="T30" fmla="*/ 507 w 756"/>
                <a:gd name="T31" fmla="*/ 0 h 289"/>
                <a:gd name="T32" fmla="*/ 95 w 756"/>
                <a:gd name="T33" fmla="*/ 0 h 2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6"/>
                <a:gd name="T52" fmla="*/ 0 h 289"/>
                <a:gd name="T53" fmla="*/ 756 w 756"/>
                <a:gd name="T54" fmla="*/ 289 h 2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6" h="289">
                  <a:moveTo>
                    <a:pt x="72" y="0"/>
                  </a:moveTo>
                  <a:lnTo>
                    <a:pt x="24" y="24"/>
                  </a:lnTo>
                  <a:lnTo>
                    <a:pt x="0" y="72"/>
                  </a:lnTo>
                  <a:lnTo>
                    <a:pt x="0" y="144"/>
                  </a:lnTo>
                  <a:lnTo>
                    <a:pt x="0" y="217"/>
                  </a:lnTo>
                  <a:lnTo>
                    <a:pt x="24" y="277"/>
                  </a:lnTo>
                  <a:lnTo>
                    <a:pt x="72" y="289"/>
                  </a:lnTo>
                  <a:lnTo>
                    <a:pt x="384" y="289"/>
                  </a:lnTo>
                  <a:lnTo>
                    <a:pt x="684" y="289"/>
                  </a:lnTo>
                  <a:lnTo>
                    <a:pt x="732" y="277"/>
                  </a:lnTo>
                  <a:lnTo>
                    <a:pt x="756" y="217"/>
                  </a:lnTo>
                  <a:lnTo>
                    <a:pt x="756" y="144"/>
                  </a:lnTo>
                  <a:lnTo>
                    <a:pt x="756" y="72"/>
                  </a:lnTo>
                  <a:lnTo>
                    <a:pt x="732" y="24"/>
                  </a:lnTo>
                  <a:lnTo>
                    <a:pt x="684" y="0"/>
                  </a:lnTo>
                  <a:lnTo>
                    <a:pt x="384" y="0"/>
                  </a:lnTo>
                  <a:lnTo>
                    <a:pt x="72" y="0"/>
                  </a:lnTo>
                  <a:close/>
                </a:path>
              </a:pathLst>
            </a:custGeom>
            <a:solidFill>
              <a:srgbClr val="A4A4A4"/>
            </a:solidFill>
            <a:ln w="9525">
              <a:noFill/>
              <a:round/>
              <a:headEnd/>
              <a:tailEnd/>
            </a:ln>
          </p:spPr>
          <p:txBody>
            <a:bodyPr/>
            <a:lstStyle/>
            <a:p>
              <a:endParaRPr lang="en-US"/>
            </a:p>
          </p:txBody>
        </p:sp>
        <p:sp>
          <p:nvSpPr>
            <p:cNvPr id="125258" name="Freeform 372"/>
            <p:cNvSpPr>
              <a:spLocks noChangeAspect="1"/>
            </p:cNvSpPr>
            <p:nvPr/>
          </p:nvSpPr>
          <p:spPr bwMode="auto">
            <a:xfrm>
              <a:off x="3024" y="1629"/>
              <a:ext cx="843" cy="331"/>
            </a:xfrm>
            <a:custGeom>
              <a:avLst/>
              <a:gdLst>
                <a:gd name="T0" fmla="*/ 32 w 768"/>
                <a:gd name="T1" fmla="*/ 48 h 301"/>
                <a:gd name="T2" fmla="*/ 48 w 768"/>
                <a:gd name="T3" fmla="*/ 32 h 301"/>
                <a:gd name="T4" fmla="*/ 15 w 768"/>
                <a:gd name="T5" fmla="*/ 96 h 301"/>
                <a:gd name="T6" fmla="*/ 15 w 768"/>
                <a:gd name="T7" fmla="*/ 191 h 301"/>
                <a:gd name="T8" fmla="*/ 15 w 768"/>
                <a:gd name="T9" fmla="*/ 191 h 301"/>
                <a:gd name="T10" fmla="*/ 15 w 768"/>
                <a:gd name="T11" fmla="*/ 289 h 301"/>
                <a:gd name="T12" fmla="*/ 48 w 768"/>
                <a:gd name="T13" fmla="*/ 368 h 301"/>
                <a:gd name="T14" fmla="*/ 32 w 768"/>
                <a:gd name="T15" fmla="*/ 368 h 301"/>
                <a:gd name="T16" fmla="*/ 95 w 768"/>
                <a:gd name="T17" fmla="*/ 385 h 301"/>
                <a:gd name="T18" fmla="*/ 508 w 768"/>
                <a:gd name="T19" fmla="*/ 385 h 301"/>
                <a:gd name="T20" fmla="*/ 508 w 768"/>
                <a:gd name="T21" fmla="*/ 385 h 301"/>
                <a:gd name="T22" fmla="*/ 904 w 768"/>
                <a:gd name="T23" fmla="*/ 385 h 301"/>
                <a:gd name="T24" fmla="*/ 967 w 768"/>
                <a:gd name="T25" fmla="*/ 368 h 301"/>
                <a:gd name="T26" fmla="*/ 967 w 768"/>
                <a:gd name="T27" fmla="*/ 368 h 301"/>
                <a:gd name="T28" fmla="*/ 1000 w 768"/>
                <a:gd name="T29" fmla="*/ 289 h 301"/>
                <a:gd name="T30" fmla="*/ 1000 w 768"/>
                <a:gd name="T31" fmla="*/ 191 h 301"/>
                <a:gd name="T32" fmla="*/ 1000 w 768"/>
                <a:gd name="T33" fmla="*/ 191 h 301"/>
                <a:gd name="T34" fmla="*/ 1000 w 768"/>
                <a:gd name="T35" fmla="*/ 96 h 301"/>
                <a:gd name="T36" fmla="*/ 967 w 768"/>
                <a:gd name="T37" fmla="*/ 32 h 301"/>
                <a:gd name="T38" fmla="*/ 967 w 768"/>
                <a:gd name="T39" fmla="*/ 48 h 301"/>
                <a:gd name="T40" fmla="*/ 904 w 768"/>
                <a:gd name="T41" fmla="*/ 15 h 301"/>
                <a:gd name="T42" fmla="*/ 508 w 768"/>
                <a:gd name="T43" fmla="*/ 15 h 301"/>
                <a:gd name="T44" fmla="*/ 508 w 768"/>
                <a:gd name="T45" fmla="*/ 15 h 301"/>
                <a:gd name="T46" fmla="*/ 95 w 768"/>
                <a:gd name="T47" fmla="*/ 15 h 301"/>
                <a:gd name="T48" fmla="*/ 95 w 768"/>
                <a:gd name="T49" fmla="*/ 0 h 301"/>
                <a:gd name="T50" fmla="*/ 508 w 768"/>
                <a:gd name="T51" fmla="*/ 0 h 301"/>
                <a:gd name="T52" fmla="*/ 904 w 768"/>
                <a:gd name="T53" fmla="*/ 0 h 301"/>
                <a:gd name="T54" fmla="*/ 904 w 768"/>
                <a:gd name="T55" fmla="*/ 0 h 301"/>
                <a:gd name="T56" fmla="*/ 967 w 768"/>
                <a:gd name="T57" fmla="*/ 32 h 301"/>
                <a:gd name="T58" fmla="*/ 1015 w 768"/>
                <a:gd name="T59" fmla="*/ 96 h 301"/>
                <a:gd name="T60" fmla="*/ 1015 w 768"/>
                <a:gd name="T61" fmla="*/ 96 h 301"/>
                <a:gd name="T62" fmla="*/ 1015 w 768"/>
                <a:gd name="T63" fmla="*/ 191 h 301"/>
                <a:gd name="T64" fmla="*/ 1015 w 768"/>
                <a:gd name="T65" fmla="*/ 289 h 301"/>
                <a:gd name="T66" fmla="*/ 1015 w 768"/>
                <a:gd name="T67" fmla="*/ 289 h 301"/>
                <a:gd name="T68" fmla="*/ 985 w 768"/>
                <a:gd name="T69" fmla="*/ 368 h 301"/>
                <a:gd name="T70" fmla="*/ 904 w 768"/>
                <a:gd name="T71" fmla="*/ 400 h 301"/>
                <a:gd name="T72" fmla="*/ 904 w 768"/>
                <a:gd name="T73" fmla="*/ 400 h 301"/>
                <a:gd name="T74" fmla="*/ 508 w 768"/>
                <a:gd name="T75" fmla="*/ 400 h 301"/>
                <a:gd name="T76" fmla="*/ 95 w 768"/>
                <a:gd name="T77" fmla="*/ 400 h 301"/>
                <a:gd name="T78" fmla="*/ 95 w 768"/>
                <a:gd name="T79" fmla="*/ 400 h 301"/>
                <a:gd name="T80" fmla="*/ 32 w 768"/>
                <a:gd name="T81" fmla="*/ 385 h 301"/>
                <a:gd name="T82" fmla="*/ 0 w 768"/>
                <a:gd name="T83" fmla="*/ 289 h 301"/>
                <a:gd name="T84" fmla="*/ 0 w 768"/>
                <a:gd name="T85" fmla="*/ 289 h 301"/>
                <a:gd name="T86" fmla="*/ 0 w 768"/>
                <a:gd name="T87" fmla="*/ 191 h 301"/>
                <a:gd name="T88" fmla="*/ 0 w 768"/>
                <a:gd name="T89" fmla="*/ 96 h 301"/>
                <a:gd name="T90" fmla="*/ 0 w 768"/>
                <a:gd name="T91" fmla="*/ 96 h 301"/>
                <a:gd name="T92" fmla="*/ 32 w 768"/>
                <a:gd name="T93" fmla="*/ 32 h 301"/>
                <a:gd name="T94" fmla="*/ 95 w 768"/>
                <a:gd name="T95" fmla="*/ 0 h 30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68"/>
                <a:gd name="T145" fmla="*/ 0 h 301"/>
                <a:gd name="T146" fmla="*/ 768 w 768"/>
                <a:gd name="T147" fmla="*/ 301 h 30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68" h="301">
                  <a:moveTo>
                    <a:pt x="72" y="12"/>
                  </a:moveTo>
                  <a:lnTo>
                    <a:pt x="24" y="36"/>
                  </a:lnTo>
                  <a:lnTo>
                    <a:pt x="36" y="24"/>
                  </a:lnTo>
                  <a:lnTo>
                    <a:pt x="12" y="72"/>
                  </a:lnTo>
                  <a:lnTo>
                    <a:pt x="12" y="144"/>
                  </a:lnTo>
                  <a:lnTo>
                    <a:pt x="12" y="217"/>
                  </a:lnTo>
                  <a:lnTo>
                    <a:pt x="36" y="277"/>
                  </a:lnTo>
                  <a:lnTo>
                    <a:pt x="24" y="277"/>
                  </a:lnTo>
                  <a:lnTo>
                    <a:pt x="72" y="289"/>
                  </a:lnTo>
                  <a:lnTo>
                    <a:pt x="384" y="289"/>
                  </a:lnTo>
                  <a:lnTo>
                    <a:pt x="684" y="289"/>
                  </a:lnTo>
                  <a:lnTo>
                    <a:pt x="732" y="277"/>
                  </a:lnTo>
                  <a:lnTo>
                    <a:pt x="756" y="217"/>
                  </a:lnTo>
                  <a:lnTo>
                    <a:pt x="756" y="144"/>
                  </a:lnTo>
                  <a:lnTo>
                    <a:pt x="756" y="72"/>
                  </a:lnTo>
                  <a:lnTo>
                    <a:pt x="732" y="24"/>
                  </a:lnTo>
                  <a:lnTo>
                    <a:pt x="732" y="36"/>
                  </a:lnTo>
                  <a:lnTo>
                    <a:pt x="684" y="12"/>
                  </a:lnTo>
                  <a:lnTo>
                    <a:pt x="384" y="12"/>
                  </a:lnTo>
                  <a:lnTo>
                    <a:pt x="72" y="12"/>
                  </a:lnTo>
                  <a:lnTo>
                    <a:pt x="72" y="0"/>
                  </a:lnTo>
                  <a:lnTo>
                    <a:pt x="384" y="0"/>
                  </a:lnTo>
                  <a:lnTo>
                    <a:pt x="684" y="0"/>
                  </a:lnTo>
                  <a:lnTo>
                    <a:pt x="732" y="24"/>
                  </a:lnTo>
                  <a:lnTo>
                    <a:pt x="744" y="24"/>
                  </a:lnTo>
                  <a:lnTo>
                    <a:pt x="768" y="72"/>
                  </a:lnTo>
                  <a:lnTo>
                    <a:pt x="768" y="144"/>
                  </a:lnTo>
                  <a:lnTo>
                    <a:pt x="768" y="217"/>
                  </a:lnTo>
                  <a:lnTo>
                    <a:pt x="744" y="277"/>
                  </a:lnTo>
                  <a:lnTo>
                    <a:pt x="732" y="289"/>
                  </a:lnTo>
                  <a:lnTo>
                    <a:pt x="684" y="301"/>
                  </a:lnTo>
                  <a:lnTo>
                    <a:pt x="384" y="301"/>
                  </a:lnTo>
                  <a:lnTo>
                    <a:pt x="72" y="301"/>
                  </a:lnTo>
                  <a:lnTo>
                    <a:pt x="24" y="289"/>
                  </a:lnTo>
                  <a:lnTo>
                    <a:pt x="24" y="277"/>
                  </a:lnTo>
                  <a:lnTo>
                    <a:pt x="0" y="217"/>
                  </a:lnTo>
                  <a:lnTo>
                    <a:pt x="0" y="144"/>
                  </a:lnTo>
                  <a:lnTo>
                    <a:pt x="0" y="72"/>
                  </a:lnTo>
                  <a:lnTo>
                    <a:pt x="24" y="24"/>
                  </a:lnTo>
                  <a:lnTo>
                    <a:pt x="72" y="0"/>
                  </a:lnTo>
                  <a:lnTo>
                    <a:pt x="72"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59" name="Freeform 373"/>
            <p:cNvSpPr>
              <a:spLocks noChangeAspect="1"/>
            </p:cNvSpPr>
            <p:nvPr/>
          </p:nvSpPr>
          <p:spPr bwMode="auto">
            <a:xfrm>
              <a:off x="3103" y="1629"/>
              <a:ext cx="1" cy="13"/>
            </a:xfrm>
            <a:custGeom>
              <a:avLst/>
              <a:gdLst>
                <a:gd name="T0" fmla="*/ 0 w 1"/>
                <a:gd name="T1" fmla="*/ 15 h 12"/>
                <a:gd name="T2" fmla="*/ 0 w 1"/>
                <a:gd name="T3" fmla="*/ 15 h 12"/>
                <a:gd name="T4" fmla="*/ 0 w 1"/>
                <a:gd name="T5" fmla="*/ 15 h 12"/>
                <a:gd name="T6" fmla="*/ 0 w 1"/>
                <a:gd name="T7" fmla="*/ 0 h 12"/>
                <a:gd name="T8" fmla="*/ 0 w 1"/>
                <a:gd name="T9" fmla="*/ 0 h 12"/>
                <a:gd name="T10" fmla="*/ 0 w 1"/>
                <a:gd name="T11" fmla="*/ 0 h 12"/>
                <a:gd name="T12" fmla="*/ 0 w 1"/>
                <a:gd name="T13" fmla="*/ 15 h 12"/>
                <a:gd name="T14" fmla="*/ 0 60000 65536"/>
                <a:gd name="T15" fmla="*/ 0 60000 65536"/>
                <a:gd name="T16" fmla="*/ 0 60000 65536"/>
                <a:gd name="T17" fmla="*/ 0 60000 65536"/>
                <a:gd name="T18" fmla="*/ 0 60000 65536"/>
                <a:gd name="T19" fmla="*/ 0 60000 65536"/>
                <a:gd name="T20" fmla="*/ 0 60000 65536"/>
                <a:gd name="T21" fmla="*/ 0 w 1"/>
                <a:gd name="T22" fmla="*/ 0 h 12"/>
                <a:gd name="T23" fmla="*/ 1 w 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2">
                  <a:moveTo>
                    <a:pt x="0" y="12"/>
                  </a:moveTo>
                  <a:lnTo>
                    <a:pt x="0" y="12"/>
                  </a:lnTo>
                  <a:lnTo>
                    <a:pt x="0" y="0"/>
                  </a:lnTo>
                  <a:lnTo>
                    <a:pt x="0"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60" name="Rectangle 374"/>
            <p:cNvSpPr>
              <a:spLocks noChangeAspect="1" noChangeArrowheads="1"/>
            </p:cNvSpPr>
            <p:nvPr/>
          </p:nvSpPr>
          <p:spPr bwMode="auto">
            <a:xfrm>
              <a:off x="3103" y="1748"/>
              <a:ext cx="698"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SUSPENDED</a:t>
              </a:r>
              <a:endParaRPr lang="en-US" sz="2000" b="1" u="none"/>
            </a:p>
          </p:txBody>
        </p:sp>
        <p:sp>
          <p:nvSpPr>
            <p:cNvPr id="125261" name="Rectangle 375"/>
            <p:cNvSpPr>
              <a:spLocks noChangeAspect="1" noChangeArrowheads="1"/>
            </p:cNvSpPr>
            <p:nvPr/>
          </p:nvSpPr>
          <p:spPr bwMode="auto">
            <a:xfrm>
              <a:off x="3946" y="744"/>
              <a:ext cx="671" cy="134"/>
            </a:xfrm>
            <a:prstGeom prst="rect">
              <a:avLst/>
            </a:prstGeom>
            <a:noFill/>
            <a:ln w="9525">
              <a:noFill/>
              <a:miter lim="800000"/>
              <a:headEnd/>
              <a:tailEnd/>
            </a:ln>
          </p:spPr>
          <p:txBody>
            <a:bodyPr wrap="none" lIns="0" tIns="0" rIns="0" bIns="0">
              <a:spAutoFit/>
            </a:bodyPr>
            <a:lstStyle/>
            <a:p>
              <a:r>
                <a:rPr lang="en-US" sz="1400" u="none">
                  <a:solidFill>
                    <a:srgbClr val="000000"/>
                  </a:solidFill>
                </a:rPr>
                <a:t>CONFIGURE</a:t>
              </a:r>
              <a:endParaRPr lang="en-US" sz="2000" b="1" u="none"/>
            </a:p>
          </p:txBody>
        </p:sp>
        <p:sp>
          <p:nvSpPr>
            <p:cNvPr id="125262" name="Rectangle 376"/>
            <p:cNvSpPr>
              <a:spLocks noChangeAspect="1" noChangeArrowheads="1"/>
            </p:cNvSpPr>
            <p:nvPr/>
          </p:nvSpPr>
          <p:spPr bwMode="auto">
            <a:xfrm>
              <a:off x="3932" y="849"/>
              <a:ext cx="218" cy="134"/>
            </a:xfrm>
            <a:prstGeom prst="rect">
              <a:avLst/>
            </a:prstGeom>
            <a:noFill/>
            <a:ln w="9525">
              <a:noFill/>
              <a:miter lim="800000"/>
              <a:headEnd/>
              <a:tailEnd/>
            </a:ln>
          </p:spPr>
          <p:txBody>
            <a:bodyPr wrap="none" lIns="0" tIns="0" rIns="0" bIns="0">
              <a:spAutoFit/>
            </a:bodyPr>
            <a:lstStyle/>
            <a:p>
              <a:r>
                <a:rPr lang="en-US" sz="1400" u="none">
                  <a:solidFill>
                    <a:srgbClr val="000000"/>
                  </a:solidFill>
                </a:rPr>
                <a:t>init()</a:t>
              </a:r>
              <a:endParaRPr lang="en-US" sz="2000" b="1" u="none"/>
            </a:p>
          </p:txBody>
        </p:sp>
        <p:sp>
          <p:nvSpPr>
            <p:cNvPr id="125263" name="Rectangle 377"/>
            <p:cNvSpPr>
              <a:spLocks noChangeAspect="1" noChangeArrowheads="1"/>
            </p:cNvSpPr>
            <p:nvPr/>
          </p:nvSpPr>
          <p:spPr bwMode="auto">
            <a:xfrm>
              <a:off x="4933" y="757"/>
              <a:ext cx="828" cy="134"/>
            </a:xfrm>
            <a:prstGeom prst="rect">
              <a:avLst/>
            </a:prstGeom>
            <a:noFill/>
            <a:ln w="9525">
              <a:noFill/>
              <a:miter lim="800000"/>
              <a:headEnd/>
              <a:tailEnd/>
            </a:ln>
          </p:spPr>
          <p:txBody>
            <a:bodyPr wrap="none" lIns="0" tIns="0" rIns="0" bIns="0">
              <a:spAutoFit/>
            </a:bodyPr>
            <a:lstStyle/>
            <a:p>
              <a:r>
                <a:rPr lang="en-US" sz="1400" u="none">
                  <a:solidFill>
                    <a:srgbClr val="000000"/>
                  </a:solidFill>
                </a:rPr>
                <a:t>RECONFIGURE</a:t>
              </a:r>
              <a:endParaRPr lang="en-US" sz="2000" b="1" u="none"/>
            </a:p>
          </p:txBody>
        </p:sp>
        <p:sp>
          <p:nvSpPr>
            <p:cNvPr id="125264" name="Rectangle 378"/>
            <p:cNvSpPr>
              <a:spLocks noChangeAspect="1" noChangeArrowheads="1"/>
            </p:cNvSpPr>
            <p:nvPr/>
          </p:nvSpPr>
          <p:spPr bwMode="auto">
            <a:xfrm>
              <a:off x="5223" y="876"/>
              <a:ext cx="216" cy="133"/>
            </a:xfrm>
            <a:prstGeom prst="rect">
              <a:avLst/>
            </a:prstGeom>
            <a:noFill/>
            <a:ln w="9525">
              <a:noFill/>
              <a:miter lim="800000"/>
              <a:headEnd/>
              <a:tailEnd/>
            </a:ln>
          </p:spPr>
          <p:txBody>
            <a:bodyPr wrap="none" lIns="0" tIns="0" rIns="0" bIns="0">
              <a:spAutoFit/>
            </a:bodyPr>
            <a:lstStyle/>
            <a:p>
              <a:r>
                <a:rPr lang="en-US" sz="1400" u="none">
                  <a:solidFill>
                    <a:srgbClr val="000000"/>
                  </a:solidFill>
                </a:rPr>
                <a:t>init()</a:t>
              </a:r>
              <a:endParaRPr lang="en-US" sz="2000" b="1" u="none"/>
            </a:p>
          </p:txBody>
        </p:sp>
        <p:sp>
          <p:nvSpPr>
            <p:cNvPr id="125265" name="Freeform 379"/>
            <p:cNvSpPr>
              <a:spLocks noChangeAspect="1"/>
            </p:cNvSpPr>
            <p:nvPr/>
          </p:nvSpPr>
          <p:spPr bwMode="auto">
            <a:xfrm>
              <a:off x="2352" y="1207"/>
              <a:ext cx="197" cy="197"/>
            </a:xfrm>
            <a:custGeom>
              <a:avLst/>
              <a:gdLst>
                <a:gd name="T0" fmla="*/ 236 w 180"/>
                <a:gd name="T1" fmla="*/ 111 h 180"/>
                <a:gd name="T2" fmla="*/ 205 w 180"/>
                <a:gd name="T3" fmla="*/ 31 h 180"/>
                <a:gd name="T4" fmla="*/ 126 w 180"/>
                <a:gd name="T5" fmla="*/ 0 h 180"/>
                <a:gd name="T6" fmla="*/ 31 w 180"/>
                <a:gd name="T7" fmla="*/ 31 h 180"/>
                <a:gd name="T8" fmla="*/ 0 w 180"/>
                <a:gd name="T9" fmla="*/ 111 h 180"/>
                <a:gd name="T10" fmla="*/ 31 w 180"/>
                <a:gd name="T11" fmla="*/ 189 h 180"/>
                <a:gd name="T12" fmla="*/ 126 w 180"/>
                <a:gd name="T13" fmla="*/ 236 h 180"/>
                <a:gd name="T14" fmla="*/ 205 w 180"/>
                <a:gd name="T15" fmla="*/ 189 h 180"/>
                <a:gd name="T16" fmla="*/ 236 w 180"/>
                <a:gd name="T17" fmla="*/ 111 h 1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0"/>
                <a:gd name="T28" fmla="*/ 0 h 180"/>
                <a:gd name="T29" fmla="*/ 180 w 180"/>
                <a:gd name="T30" fmla="*/ 180 h 1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0" h="180">
                  <a:moveTo>
                    <a:pt x="180" y="84"/>
                  </a:moveTo>
                  <a:lnTo>
                    <a:pt x="156" y="24"/>
                  </a:lnTo>
                  <a:lnTo>
                    <a:pt x="96" y="0"/>
                  </a:lnTo>
                  <a:lnTo>
                    <a:pt x="24" y="24"/>
                  </a:lnTo>
                  <a:lnTo>
                    <a:pt x="0" y="84"/>
                  </a:lnTo>
                  <a:lnTo>
                    <a:pt x="24" y="144"/>
                  </a:lnTo>
                  <a:lnTo>
                    <a:pt x="96" y="180"/>
                  </a:lnTo>
                  <a:lnTo>
                    <a:pt x="156" y="144"/>
                  </a:lnTo>
                  <a:lnTo>
                    <a:pt x="180" y="84"/>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25266" name="Freeform 380"/>
            <p:cNvSpPr>
              <a:spLocks noChangeAspect="1"/>
            </p:cNvSpPr>
            <p:nvPr/>
          </p:nvSpPr>
          <p:spPr bwMode="auto">
            <a:xfrm>
              <a:off x="2352" y="1207"/>
              <a:ext cx="211" cy="211"/>
            </a:xfrm>
            <a:custGeom>
              <a:avLst/>
              <a:gdLst>
                <a:gd name="T0" fmla="*/ 240 w 192"/>
                <a:gd name="T1" fmla="*/ 111 h 192"/>
                <a:gd name="T2" fmla="*/ 207 w 192"/>
                <a:gd name="T3" fmla="*/ 32 h 192"/>
                <a:gd name="T4" fmla="*/ 207 w 192"/>
                <a:gd name="T5" fmla="*/ 48 h 192"/>
                <a:gd name="T6" fmla="*/ 207 w 192"/>
                <a:gd name="T7" fmla="*/ 48 h 192"/>
                <a:gd name="T8" fmla="*/ 126 w 192"/>
                <a:gd name="T9" fmla="*/ 15 h 192"/>
                <a:gd name="T10" fmla="*/ 126 w 192"/>
                <a:gd name="T11" fmla="*/ 15 h 192"/>
                <a:gd name="T12" fmla="*/ 126 w 192"/>
                <a:gd name="T13" fmla="*/ 15 h 192"/>
                <a:gd name="T14" fmla="*/ 32 w 192"/>
                <a:gd name="T15" fmla="*/ 48 h 192"/>
                <a:gd name="T16" fmla="*/ 48 w 192"/>
                <a:gd name="T17" fmla="*/ 32 h 192"/>
                <a:gd name="T18" fmla="*/ 48 w 192"/>
                <a:gd name="T19" fmla="*/ 32 h 192"/>
                <a:gd name="T20" fmla="*/ 15 w 192"/>
                <a:gd name="T21" fmla="*/ 111 h 192"/>
                <a:gd name="T22" fmla="*/ 15 w 192"/>
                <a:gd name="T23" fmla="*/ 111 h 192"/>
                <a:gd name="T24" fmla="*/ 15 w 192"/>
                <a:gd name="T25" fmla="*/ 111 h 192"/>
                <a:gd name="T26" fmla="*/ 48 w 192"/>
                <a:gd name="T27" fmla="*/ 191 h 192"/>
                <a:gd name="T28" fmla="*/ 32 w 192"/>
                <a:gd name="T29" fmla="*/ 191 h 192"/>
                <a:gd name="T30" fmla="*/ 32 w 192"/>
                <a:gd name="T31" fmla="*/ 191 h 192"/>
                <a:gd name="T32" fmla="*/ 126 w 192"/>
                <a:gd name="T33" fmla="*/ 240 h 192"/>
                <a:gd name="T34" fmla="*/ 126 w 192"/>
                <a:gd name="T35" fmla="*/ 240 h 192"/>
                <a:gd name="T36" fmla="*/ 126 w 192"/>
                <a:gd name="T37" fmla="*/ 240 h 192"/>
                <a:gd name="T38" fmla="*/ 207 w 192"/>
                <a:gd name="T39" fmla="*/ 191 h 192"/>
                <a:gd name="T40" fmla="*/ 207 w 192"/>
                <a:gd name="T41" fmla="*/ 191 h 192"/>
                <a:gd name="T42" fmla="*/ 207 w 192"/>
                <a:gd name="T43" fmla="*/ 191 h 192"/>
                <a:gd name="T44" fmla="*/ 240 w 192"/>
                <a:gd name="T45" fmla="*/ 111 h 192"/>
                <a:gd name="T46" fmla="*/ 240 w 192"/>
                <a:gd name="T47" fmla="*/ 111 h 192"/>
                <a:gd name="T48" fmla="*/ 255 w 192"/>
                <a:gd name="T49" fmla="*/ 111 h 192"/>
                <a:gd name="T50" fmla="*/ 255 w 192"/>
                <a:gd name="T51" fmla="*/ 111 h 192"/>
                <a:gd name="T52" fmla="*/ 223 w 192"/>
                <a:gd name="T53" fmla="*/ 191 h 192"/>
                <a:gd name="T54" fmla="*/ 223 w 192"/>
                <a:gd name="T55" fmla="*/ 191 h 192"/>
                <a:gd name="T56" fmla="*/ 223 w 192"/>
                <a:gd name="T57" fmla="*/ 207 h 192"/>
                <a:gd name="T58" fmla="*/ 144 w 192"/>
                <a:gd name="T59" fmla="*/ 255 h 192"/>
                <a:gd name="T60" fmla="*/ 144 w 192"/>
                <a:gd name="T61" fmla="*/ 255 h 192"/>
                <a:gd name="T62" fmla="*/ 126 w 192"/>
                <a:gd name="T63" fmla="*/ 255 h 192"/>
                <a:gd name="T64" fmla="*/ 32 w 192"/>
                <a:gd name="T65" fmla="*/ 207 h 192"/>
                <a:gd name="T66" fmla="*/ 32 w 192"/>
                <a:gd name="T67" fmla="*/ 207 h 192"/>
                <a:gd name="T68" fmla="*/ 32 w 192"/>
                <a:gd name="T69" fmla="*/ 191 h 192"/>
                <a:gd name="T70" fmla="*/ 0 w 192"/>
                <a:gd name="T71" fmla="*/ 111 h 192"/>
                <a:gd name="T72" fmla="*/ 0 w 192"/>
                <a:gd name="T73" fmla="*/ 111 h 192"/>
                <a:gd name="T74" fmla="*/ 0 w 192"/>
                <a:gd name="T75" fmla="*/ 111 h 192"/>
                <a:gd name="T76" fmla="*/ 32 w 192"/>
                <a:gd name="T77" fmla="*/ 32 h 192"/>
                <a:gd name="T78" fmla="*/ 32 w 192"/>
                <a:gd name="T79" fmla="*/ 32 h 192"/>
                <a:gd name="T80" fmla="*/ 32 w 192"/>
                <a:gd name="T81" fmla="*/ 32 h 192"/>
                <a:gd name="T82" fmla="*/ 126 w 192"/>
                <a:gd name="T83" fmla="*/ 0 h 192"/>
                <a:gd name="T84" fmla="*/ 126 w 192"/>
                <a:gd name="T85" fmla="*/ 0 h 192"/>
                <a:gd name="T86" fmla="*/ 126 w 192"/>
                <a:gd name="T87" fmla="*/ 0 h 192"/>
                <a:gd name="T88" fmla="*/ 207 w 192"/>
                <a:gd name="T89" fmla="*/ 32 h 192"/>
                <a:gd name="T90" fmla="*/ 207 w 192"/>
                <a:gd name="T91" fmla="*/ 32 h 192"/>
                <a:gd name="T92" fmla="*/ 223 w 192"/>
                <a:gd name="T93" fmla="*/ 32 h 192"/>
                <a:gd name="T94" fmla="*/ 255 w 192"/>
                <a:gd name="T95" fmla="*/ 111 h 192"/>
                <a:gd name="T96" fmla="*/ 240 w 192"/>
                <a:gd name="T97" fmla="*/ 111 h 19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2"/>
                <a:gd name="T148" fmla="*/ 0 h 192"/>
                <a:gd name="T149" fmla="*/ 192 w 192"/>
                <a:gd name="T150" fmla="*/ 192 h 19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2" h="192">
                  <a:moveTo>
                    <a:pt x="180" y="84"/>
                  </a:moveTo>
                  <a:lnTo>
                    <a:pt x="156" y="24"/>
                  </a:lnTo>
                  <a:lnTo>
                    <a:pt x="156" y="36"/>
                  </a:lnTo>
                  <a:lnTo>
                    <a:pt x="96" y="12"/>
                  </a:lnTo>
                  <a:lnTo>
                    <a:pt x="24" y="36"/>
                  </a:lnTo>
                  <a:lnTo>
                    <a:pt x="36" y="24"/>
                  </a:lnTo>
                  <a:lnTo>
                    <a:pt x="12" y="84"/>
                  </a:lnTo>
                  <a:lnTo>
                    <a:pt x="36" y="144"/>
                  </a:lnTo>
                  <a:lnTo>
                    <a:pt x="24" y="144"/>
                  </a:lnTo>
                  <a:lnTo>
                    <a:pt x="96" y="180"/>
                  </a:lnTo>
                  <a:lnTo>
                    <a:pt x="156" y="144"/>
                  </a:lnTo>
                  <a:lnTo>
                    <a:pt x="180" y="84"/>
                  </a:lnTo>
                  <a:lnTo>
                    <a:pt x="192" y="84"/>
                  </a:lnTo>
                  <a:lnTo>
                    <a:pt x="168" y="144"/>
                  </a:lnTo>
                  <a:lnTo>
                    <a:pt x="168" y="156"/>
                  </a:lnTo>
                  <a:lnTo>
                    <a:pt x="108" y="192"/>
                  </a:lnTo>
                  <a:lnTo>
                    <a:pt x="96" y="192"/>
                  </a:lnTo>
                  <a:lnTo>
                    <a:pt x="24" y="156"/>
                  </a:lnTo>
                  <a:lnTo>
                    <a:pt x="24" y="144"/>
                  </a:lnTo>
                  <a:lnTo>
                    <a:pt x="0" y="84"/>
                  </a:lnTo>
                  <a:lnTo>
                    <a:pt x="24" y="24"/>
                  </a:lnTo>
                  <a:lnTo>
                    <a:pt x="96" y="0"/>
                  </a:lnTo>
                  <a:lnTo>
                    <a:pt x="156" y="24"/>
                  </a:lnTo>
                  <a:lnTo>
                    <a:pt x="168" y="24"/>
                  </a:lnTo>
                  <a:lnTo>
                    <a:pt x="192" y="84"/>
                  </a:lnTo>
                  <a:lnTo>
                    <a:pt x="180" y="8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67" name="Freeform 381"/>
            <p:cNvSpPr>
              <a:spLocks noChangeAspect="1"/>
            </p:cNvSpPr>
            <p:nvPr/>
          </p:nvSpPr>
          <p:spPr bwMode="auto">
            <a:xfrm>
              <a:off x="2549" y="1299"/>
              <a:ext cx="14" cy="1"/>
            </a:xfrm>
            <a:custGeom>
              <a:avLst/>
              <a:gdLst>
                <a:gd name="T0" fmla="*/ 0 w 12"/>
                <a:gd name="T1" fmla="*/ 0 h 1"/>
                <a:gd name="T2" fmla="*/ 0 w 12"/>
                <a:gd name="T3" fmla="*/ 0 h 1"/>
                <a:gd name="T4" fmla="*/ 0 w 12"/>
                <a:gd name="T5" fmla="*/ 0 h 1"/>
                <a:gd name="T6" fmla="*/ 19 w 12"/>
                <a:gd name="T7" fmla="*/ 0 h 1"/>
                <a:gd name="T8" fmla="*/ 19 w 12"/>
                <a:gd name="T9" fmla="*/ 0 h 1"/>
                <a:gd name="T10" fmla="*/ 19 w 12"/>
                <a:gd name="T11" fmla="*/ 0 h 1"/>
                <a:gd name="T12" fmla="*/ 0 w 12"/>
                <a:gd name="T13" fmla="*/ 0 h 1"/>
                <a:gd name="T14" fmla="*/ 0 60000 65536"/>
                <a:gd name="T15" fmla="*/ 0 60000 65536"/>
                <a:gd name="T16" fmla="*/ 0 60000 65536"/>
                <a:gd name="T17" fmla="*/ 0 60000 65536"/>
                <a:gd name="T18" fmla="*/ 0 60000 65536"/>
                <a:gd name="T19" fmla="*/ 0 60000 65536"/>
                <a:gd name="T20" fmla="*/ 0 60000 65536"/>
                <a:gd name="T21" fmla="*/ 0 w 12"/>
                <a:gd name="T22" fmla="*/ 0 h 1"/>
                <a:gd name="T23" fmla="*/ 12 w 12"/>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
                  <a:moveTo>
                    <a:pt x="0" y="0"/>
                  </a:moveTo>
                  <a:lnTo>
                    <a:pt x="0" y="0"/>
                  </a:lnTo>
                  <a:lnTo>
                    <a:pt x="12"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68" name="Freeform 382"/>
            <p:cNvSpPr>
              <a:spLocks noChangeAspect="1"/>
            </p:cNvSpPr>
            <p:nvPr/>
          </p:nvSpPr>
          <p:spPr bwMode="auto">
            <a:xfrm>
              <a:off x="2391" y="1246"/>
              <a:ext cx="119" cy="119"/>
            </a:xfrm>
            <a:custGeom>
              <a:avLst/>
              <a:gdLst>
                <a:gd name="T0" fmla="*/ 144 w 108"/>
                <a:gd name="T1" fmla="*/ 64 h 108"/>
                <a:gd name="T2" fmla="*/ 129 w 108"/>
                <a:gd name="T3" fmla="*/ 15 h 108"/>
                <a:gd name="T4" fmla="*/ 80 w 108"/>
                <a:gd name="T5" fmla="*/ 0 h 108"/>
                <a:gd name="T6" fmla="*/ 15 w 108"/>
                <a:gd name="T7" fmla="*/ 15 h 108"/>
                <a:gd name="T8" fmla="*/ 0 w 108"/>
                <a:gd name="T9" fmla="*/ 64 h 108"/>
                <a:gd name="T10" fmla="*/ 15 w 108"/>
                <a:gd name="T11" fmla="*/ 112 h 108"/>
                <a:gd name="T12" fmla="*/ 80 w 108"/>
                <a:gd name="T13" fmla="*/ 144 h 108"/>
                <a:gd name="T14" fmla="*/ 129 w 108"/>
                <a:gd name="T15" fmla="*/ 112 h 108"/>
                <a:gd name="T16" fmla="*/ 144 w 108"/>
                <a:gd name="T17" fmla="*/ 64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8"/>
                <a:gd name="T28" fmla="*/ 0 h 108"/>
                <a:gd name="T29" fmla="*/ 108 w 108"/>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8" h="108">
                  <a:moveTo>
                    <a:pt x="108" y="48"/>
                  </a:moveTo>
                  <a:lnTo>
                    <a:pt x="96" y="12"/>
                  </a:lnTo>
                  <a:lnTo>
                    <a:pt x="60" y="0"/>
                  </a:lnTo>
                  <a:lnTo>
                    <a:pt x="12" y="12"/>
                  </a:lnTo>
                  <a:lnTo>
                    <a:pt x="0" y="48"/>
                  </a:lnTo>
                  <a:lnTo>
                    <a:pt x="12" y="84"/>
                  </a:lnTo>
                  <a:lnTo>
                    <a:pt x="60" y="108"/>
                  </a:lnTo>
                  <a:lnTo>
                    <a:pt x="96" y="84"/>
                  </a:lnTo>
                  <a:lnTo>
                    <a:pt x="108" y="4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69" name="Freeform 383"/>
            <p:cNvSpPr>
              <a:spLocks noChangeAspect="1"/>
            </p:cNvSpPr>
            <p:nvPr/>
          </p:nvSpPr>
          <p:spPr bwMode="auto">
            <a:xfrm>
              <a:off x="2391" y="1246"/>
              <a:ext cx="132" cy="132"/>
            </a:xfrm>
            <a:custGeom>
              <a:avLst/>
              <a:gdLst>
                <a:gd name="T0" fmla="*/ 144 w 120"/>
                <a:gd name="T1" fmla="*/ 64 h 120"/>
                <a:gd name="T2" fmla="*/ 129 w 120"/>
                <a:gd name="T3" fmla="*/ 15 h 120"/>
                <a:gd name="T4" fmla="*/ 129 w 120"/>
                <a:gd name="T5" fmla="*/ 32 h 120"/>
                <a:gd name="T6" fmla="*/ 129 w 120"/>
                <a:gd name="T7" fmla="*/ 32 h 120"/>
                <a:gd name="T8" fmla="*/ 80 w 120"/>
                <a:gd name="T9" fmla="*/ 15 h 120"/>
                <a:gd name="T10" fmla="*/ 80 w 120"/>
                <a:gd name="T11" fmla="*/ 15 h 120"/>
                <a:gd name="T12" fmla="*/ 80 w 120"/>
                <a:gd name="T13" fmla="*/ 15 h 120"/>
                <a:gd name="T14" fmla="*/ 15 w 120"/>
                <a:gd name="T15" fmla="*/ 32 h 120"/>
                <a:gd name="T16" fmla="*/ 32 w 120"/>
                <a:gd name="T17" fmla="*/ 15 h 120"/>
                <a:gd name="T18" fmla="*/ 32 w 120"/>
                <a:gd name="T19" fmla="*/ 15 h 120"/>
                <a:gd name="T20" fmla="*/ 15 w 120"/>
                <a:gd name="T21" fmla="*/ 64 h 120"/>
                <a:gd name="T22" fmla="*/ 15 w 120"/>
                <a:gd name="T23" fmla="*/ 64 h 120"/>
                <a:gd name="T24" fmla="*/ 15 w 120"/>
                <a:gd name="T25" fmla="*/ 64 h 120"/>
                <a:gd name="T26" fmla="*/ 32 w 120"/>
                <a:gd name="T27" fmla="*/ 111 h 120"/>
                <a:gd name="T28" fmla="*/ 15 w 120"/>
                <a:gd name="T29" fmla="*/ 111 h 120"/>
                <a:gd name="T30" fmla="*/ 15 w 120"/>
                <a:gd name="T31" fmla="*/ 111 h 120"/>
                <a:gd name="T32" fmla="*/ 80 w 120"/>
                <a:gd name="T33" fmla="*/ 144 h 120"/>
                <a:gd name="T34" fmla="*/ 80 w 120"/>
                <a:gd name="T35" fmla="*/ 144 h 120"/>
                <a:gd name="T36" fmla="*/ 80 w 120"/>
                <a:gd name="T37" fmla="*/ 144 h 120"/>
                <a:gd name="T38" fmla="*/ 129 w 120"/>
                <a:gd name="T39" fmla="*/ 111 h 120"/>
                <a:gd name="T40" fmla="*/ 129 w 120"/>
                <a:gd name="T41" fmla="*/ 111 h 120"/>
                <a:gd name="T42" fmla="*/ 129 w 120"/>
                <a:gd name="T43" fmla="*/ 111 h 120"/>
                <a:gd name="T44" fmla="*/ 144 w 120"/>
                <a:gd name="T45" fmla="*/ 64 h 120"/>
                <a:gd name="T46" fmla="*/ 144 w 120"/>
                <a:gd name="T47" fmla="*/ 64 h 120"/>
                <a:gd name="T48" fmla="*/ 160 w 120"/>
                <a:gd name="T49" fmla="*/ 64 h 120"/>
                <a:gd name="T50" fmla="*/ 160 w 120"/>
                <a:gd name="T51" fmla="*/ 64 h 120"/>
                <a:gd name="T52" fmla="*/ 144 w 120"/>
                <a:gd name="T53" fmla="*/ 111 h 120"/>
                <a:gd name="T54" fmla="*/ 144 w 120"/>
                <a:gd name="T55" fmla="*/ 111 h 120"/>
                <a:gd name="T56" fmla="*/ 144 w 120"/>
                <a:gd name="T57" fmla="*/ 129 h 120"/>
                <a:gd name="T58" fmla="*/ 96 w 120"/>
                <a:gd name="T59" fmla="*/ 160 h 120"/>
                <a:gd name="T60" fmla="*/ 96 w 120"/>
                <a:gd name="T61" fmla="*/ 160 h 120"/>
                <a:gd name="T62" fmla="*/ 80 w 120"/>
                <a:gd name="T63" fmla="*/ 160 h 120"/>
                <a:gd name="T64" fmla="*/ 15 w 120"/>
                <a:gd name="T65" fmla="*/ 129 h 120"/>
                <a:gd name="T66" fmla="*/ 15 w 120"/>
                <a:gd name="T67" fmla="*/ 129 h 120"/>
                <a:gd name="T68" fmla="*/ 15 w 120"/>
                <a:gd name="T69" fmla="*/ 111 h 120"/>
                <a:gd name="T70" fmla="*/ 0 w 120"/>
                <a:gd name="T71" fmla="*/ 64 h 120"/>
                <a:gd name="T72" fmla="*/ 0 w 120"/>
                <a:gd name="T73" fmla="*/ 64 h 120"/>
                <a:gd name="T74" fmla="*/ 0 w 120"/>
                <a:gd name="T75" fmla="*/ 64 h 120"/>
                <a:gd name="T76" fmla="*/ 15 w 120"/>
                <a:gd name="T77" fmla="*/ 15 h 120"/>
                <a:gd name="T78" fmla="*/ 15 w 120"/>
                <a:gd name="T79" fmla="*/ 15 h 120"/>
                <a:gd name="T80" fmla="*/ 15 w 120"/>
                <a:gd name="T81" fmla="*/ 15 h 120"/>
                <a:gd name="T82" fmla="*/ 80 w 120"/>
                <a:gd name="T83" fmla="*/ 0 h 120"/>
                <a:gd name="T84" fmla="*/ 80 w 120"/>
                <a:gd name="T85" fmla="*/ 0 h 120"/>
                <a:gd name="T86" fmla="*/ 80 w 120"/>
                <a:gd name="T87" fmla="*/ 0 h 120"/>
                <a:gd name="T88" fmla="*/ 129 w 120"/>
                <a:gd name="T89" fmla="*/ 15 h 120"/>
                <a:gd name="T90" fmla="*/ 129 w 120"/>
                <a:gd name="T91" fmla="*/ 15 h 120"/>
                <a:gd name="T92" fmla="*/ 144 w 120"/>
                <a:gd name="T93" fmla="*/ 15 h 120"/>
                <a:gd name="T94" fmla="*/ 160 w 120"/>
                <a:gd name="T95" fmla="*/ 64 h 120"/>
                <a:gd name="T96" fmla="*/ 144 w 120"/>
                <a:gd name="T97" fmla="*/ 64 h 1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0"/>
                <a:gd name="T148" fmla="*/ 0 h 120"/>
                <a:gd name="T149" fmla="*/ 120 w 120"/>
                <a:gd name="T150" fmla="*/ 120 h 12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0" h="120">
                  <a:moveTo>
                    <a:pt x="108" y="48"/>
                  </a:moveTo>
                  <a:lnTo>
                    <a:pt x="96" y="12"/>
                  </a:lnTo>
                  <a:lnTo>
                    <a:pt x="96" y="24"/>
                  </a:lnTo>
                  <a:lnTo>
                    <a:pt x="60" y="12"/>
                  </a:lnTo>
                  <a:lnTo>
                    <a:pt x="12" y="24"/>
                  </a:lnTo>
                  <a:lnTo>
                    <a:pt x="24" y="12"/>
                  </a:lnTo>
                  <a:lnTo>
                    <a:pt x="12" y="48"/>
                  </a:lnTo>
                  <a:lnTo>
                    <a:pt x="24" y="84"/>
                  </a:lnTo>
                  <a:lnTo>
                    <a:pt x="12" y="84"/>
                  </a:lnTo>
                  <a:lnTo>
                    <a:pt x="60" y="108"/>
                  </a:lnTo>
                  <a:lnTo>
                    <a:pt x="96" y="84"/>
                  </a:lnTo>
                  <a:lnTo>
                    <a:pt x="108" y="48"/>
                  </a:lnTo>
                  <a:lnTo>
                    <a:pt x="120" y="48"/>
                  </a:lnTo>
                  <a:lnTo>
                    <a:pt x="108" y="84"/>
                  </a:lnTo>
                  <a:lnTo>
                    <a:pt x="108" y="96"/>
                  </a:lnTo>
                  <a:lnTo>
                    <a:pt x="72" y="120"/>
                  </a:lnTo>
                  <a:lnTo>
                    <a:pt x="60" y="120"/>
                  </a:lnTo>
                  <a:lnTo>
                    <a:pt x="12" y="96"/>
                  </a:lnTo>
                  <a:lnTo>
                    <a:pt x="12" y="84"/>
                  </a:lnTo>
                  <a:lnTo>
                    <a:pt x="0" y="48"/>
                  </a:lnTo>
                  <a:lnTo>
                    <a:pt x="12" y="12"/>
                  </a:lnTo>
                  <a:lnTo>
                    <a:pt x="60" y="0"/>
                  </a:lnTo>
                  <a:lnTo>
                    <a:pt x="96" y="12"/>
                  </a:lnTo>
                  <a:lnTo>
                    <a:pt x="108" y="12"/>
                  </a:lnTo>
                  <a:lnTo>
                    <a:pt x="120" y="48"/>
                  </a:lnTo>
                  <a:lnTo>
                    <a:pt x="108" y="4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70" name="Freeform 384"/>
            <p:cNvSpPr>
              <a:spLocks noChangeAspect="1"/>
            </p:cNvSpPr>
            <p:nvPr/>
          </p:nvSpPr>
          <p:spPr bwMode="auto">
            <a:xfrm>
              <a:off x="2510" y="1299"/>
              <a:ext cx="13" cy="1"/>
            </a:xfrm>
            <a:custGeom>
              <a:avLst/>
              <a:gdLst>
                <a:gd name="T0" fmla="*/ 0 w 12"/>
                <a:gd name="T1" fmla="*/ 0 h 1"/>
                <a:gd name="T2" fmla="*/ 0 w 12"/>
                <a:gd name="T3" fmla="*/ 0 h 1"/>
                <a:gd name="T4" fmla="*/ 0 w 12"/>
                <a:gd name="T5" fmla="*/ 0 h 1"/>
                <a:gd name="T6" fmla="*/ 15 w 12"/>
                <a:gd name="T7" fmla="*/ 0 h 1"/>
                <a:gd name="T8" fmla="*/ 15 w 12"/>
                <a:gd name="T9" fmla="*/ 0 h 1"/>
                <a:gd name="T10" fmla="*/ 15 w 12"/>
                <a:gd name="T11" fmla="*/ 0 h 1"/>
                <a:gd name="T12" fmla="*/ 0 w 12"/>
                <a:gd name="T13" fmla="*/ 0 h 1"/>
                <a:gd name="T14" fmla="*/ 0 60000 65536"/>
                <a:gd name="T15" fmla="*/ 0 60000 65536"/>
                <a:gd name="T16" fmla="*/ 0 60000 65536"/>
                <a:gd name="T17" fmla="*/ 0 60000 65536"/>
                <a:gd name="T18" fmla="*/ 0 60000 65536"/>
                <a:gd name="T19" fmla="*/ 0 60000 65536"/>
                <a:gd name="T20" fmla="*/ 0 60000 65536"/>
                <a:gd name="T21" fmla="*/ 0 w 12"/>
                <a:gd name="T22" fmla="*/ 0 h 1"/>
                <a:gd name="T23" fmla="*/ 12 w 12"/>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
                  <a:moveTo>
                    <a:pt x="0" y="0"/>
                  </a:moveTo>
                  <a:lnTo>
                    <a:pt x="0" y="0"/>
                  </a:lnTo>
                  <a:lnTo>
                    <a:pt x="12"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71" name="Rectangle 385"/>
            <p:cNvSpPr>
              <a:spLocks noChangeAspect="1" noChangeArrowheads="1"/>
            </p:cNvSpPr>
            <p:nvPr/>
          </p:nvSpPr>
          <p:spPr bwMode="auto">
            <a:xfrm>
              <a:off x="2549" y="1260"/>
              <a:ext cx="66"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272" name="Freeform 386"/>
            <p:cNvSpPr>
              <a:spLocks noChangeAspect="1"/>
            </p:cNvSpPr>
            <p:nvPr/>
          </p:nvSpPr>
          <p:spPr bwMode="auto">
            <a:xfrm>
              <a:off x="2549" y="1260"/>
              <a:ext cx="66" cy="39"/>
            </a:xfrm>
            <a:custGeom>
              <a:avLst/>
              <a:gdLst>
                <a:gd name="T0" fmla="*/ 80 w 60"/>
                <a:gd name="T1" fmla="*/ 45 h 36"/>
                <a:gd name="T2" fmla="*/ 80 w 60"/>
                <a:gd name="T3" fmla="*/ 30 h 36"/>
                <a:gd name="T4" fmla="*/ 0 w 60"/>
                <a:gd name="T5" fmla="*/ 0 h 36"/>
                <a:gd name="T6" fmla="*/ 0 w 60"/>
                <a:gd name="T7" fmla="*/ 0 h 36"/>
                <a:gd name="T8" fmla="*/ 0 w 60"/>
                <a:gd name="T9" fmla="*/ 0 h 36"/>
                <a:gd name="T10" fmla="*/ 0 w 60"/>
                <a:gd name="T11" fmla="*/ 15 h 36"/>
                <a:gd name="T12" fmla="*/ 80 w 60"/>
                <a:gd name="T13" fmla="*/ 45 h 36"/>
                <a:gd name="T14" fmla="*/ 0 60000 65536"/>
                <a:gd name="T15" fmla="*/ 0 60000 65536"/>
                <a:gd name="T16" fmla="*/ 0 60000 65536"/>
                <a:gd name="T17" fmla="*/ 0 60000 65536"/>
                <a:gd name="T18" fmla="*/ 0 60000 65536"/>
                <a:gd name="T19" fmla="*/ 0 60000 65536"/>
                <a:gd name="T20" fmla="*/ 0 60000 65536"/>
                <a:gd name="T21" fmla="*/ 0 w 60"/>
                <a:gd name="T22" fmla="*/ 0 h 36"/>
                <a:gd name="T23" fmla="*/ 60 w 6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36">
                  <a:moveTo>
                    <a:pt x="60" y="36"/>
                  </a:moveTo>
                  <a:lnTo>
                    <a:pt x="60" y="24"/>
                  </a:lnTo>
                  <a:lnTo>
                    <a:pt x="0" y="0"/>
                  </a:lnTo>
                  <a:lnTo>
                    <a:pt x="0" y="12"/>
                  </a:lnTo>
                  <a:lnTo>
                    <a:pt x="60" y="3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73" name="Freeform 387"/>
            <p:cNvSpPr>
              <a:spLocks noChangeAspect="1"/>
            </p:cNvSpPr>
            <p:nvPr/>
          </p:nvSpPr>
          <p:spPr bwMode="auto">
            <a:xfrm>
              <a:off x="2549" y="1220"/>
              <a:ext cx="66" cy="53"/>
            </a:xfrm>
            <a:custGeom>
              <a:avLst/>
              <a:gdLst>
                <a:gd name="T0" fmla="*/ 0 w 60"/>
                <a:gd name="T1" fmla="*/ 49 h 48"/>
                <a:gd name="T2" fmla="*/ 0 w 60"/>
                <a:gd name="T3" fmla="*/ 65 h 48"/>
                <a:gd name="T4" fmla="*/ 80 w 60"/>
                <a:gd name="T5" fmla="*/ 15 h 48"/>
                <a:gd name="T6" fmla="*/ 80 w 60"/>
                <a:gd name="T7" fmla="*/ 0 h 48"/>
                <a:gd name="T8" fmla="*/ 0 w 60"/>
                <a:gd name="T9" fmla="*/ 49 h 48"/>
                <a:gd name="T10" fmla="*/ 0 60000 65536"/>
                <a:gd name="T11" fmla="*/ 0 60000 65536"/>
                <a:gd name="T12" fmla="*/ 0 60000 65536"/>
                <a:gd name="T13" fmla="*/ 0 60000 65536"/>
                <a:gd name="T14" fmla="*/ 0 60000 65536"/>
                <a:gd name="T15" fmla="*/ 0 w 60"/>
                <a:gd name="T16" fmla="*/ 0 h 48"/>
                <a:gd name="T17" fmla="*/ 60 w 60"/>
                <a:gd name="T18" fmla="*/ 48 h 48"/>
              </a:gdLst>
              <a:ahLst/>
              <a:cxnLst>
                <a:cxn ang="T10">
                  <a:pos x="T0" y="T1"/>
                </a:cxn>
                <a:cxn ang="T11">
                  <a:pos x="T2" y="T3"/>
                </a:cxn>
                <a:cxn ang="T12">
                  <a:pos x="T4" y="T5"/>
                </a:cxn>
                <a:cxn ang="T13">
                  <a:pos x="T6" y="T7"/>
                </a:cxn>
                <a:cxn ang="T14">
                  <a:pos x="T8" y="T9"/>
                </a:cxn>
              </a:cxnLst>
              <a:rect l="T15" t="T16" r="T17" b="T18"/>
              <a:pathLst>
                <a:path w="60" h="48">
                  <a:moveTo>
                    <a:pt x="0" y="36"/>
                  </a:moveTo>
                  <a:lnTo>
                    <a:pt x="0" y="48"/>
                  </a:lnTo>
                  <a:lnTo>
                    <a:pt x="60" y="12"/>
                  </a:lnTo>
                  <a:lnTo>
                    <a:pt x="60" y="0"/>
                  </a:lnTo>
                  <a:lnTo>
                    <a:pt x="0" y="3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74" name="Freeform 389"/>
            <p:cNvSpPr>
              <a:spLocks noChangeAspect="1"/>
            </p:cNvSpPr>
            <p:nvPr/>
          </p:nvSpPr>
          <p:spPr bwMode="auto">
            <a:xfrm>
              <a:off x="2615" y="1246"/>
              <a:ext cx="527" cy="40"/>
            </a:xfrm>
            <a:custGeom>
              <a:avLst/>
              <a:gdLst>
                <a:gd name="T0" fmla="*/ 0 w 480"/>
                <a:gd name="T1" fmla="*/ 33 h 36"/>
                <a:gd name="T2" fmla="*/ 0 w 480"/>
                <a:gd name="T3" fmla="*/ 49 h 36"/>
                <a:gd name="T4" fmla="*/ 636 w 480"/>
                <a:gd name="T5" fmla="*/ 16 h 36"/>
                <a:gd name="T6" fmla="*/ 636 w 480"/>
                <a:gd name="T7" fmla="*/ 16 h 36"/>
                <a:gd name="T8" fmla="*/ 636 w 480"/>
                <a:gd name="T9" fmla="*/ 0 h 36"/>
                <a:gd name="T10" fmla="*/ 636 w 480"/>
                <a:gd name="T11" fmla="*/ 0 h 36"/>
                <a:gd name="T12" fmla="*/ 0 w 480"/>
                <a:gd name="T13" fmla="*/ 33 h 36"/>
                <a:gd name="T14" fmla="*/ 0 60000 65536"/>
                <a:gd name="T15" fmla="*/ 0 60000 65536"/>
                <a:gd name="T16" fmla="*/ 0 60000 65536"/>
                <a:gd name="T17" fmla="*/ 0 60000 65536"/>
                <a:gd name="T18" fmla="*/ 0 60000 65536"/>
                <a:gd name="T19" fmla="*/ 0 60000 65536"/>
                <a:gd name="T20" fmla="*/ 0 60000 65536"/>
                <a:gd name="T21" fmla="*/ 0 w 480"/>
                <a:gd name="T22" fmla="*/ 0 h 36"/>
                <a:gd name="T23" fmla="*/ 480 w 48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0" h="36">
                  <a:moveTo>
                    <a:pt x="0" y="24"/>
                  </a:moveTo>
                  <a:lnTo>
                    <a:pt x="0" y="36"/>
                  </a:lnTo>
                  <a:lnTo>
                    <a:pt x="480" y="12"/>
                  </a:lnTo>
                  <a:lnTo>
                    <a:pt x="480" y="0"/>
                  </a:lnTo>
                  <a:lnTo>
                    <a:pt x="0" y="2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75" name="Rectangle 391"/>
            <p:cNvSpPr>
              <a:spLocks noChangeAspect="1" noChangeArrowheads="1"/>
            </p:cNvSpPr>
            <p:nvPr/>
          </p:nvSpPr>
          <p:spPr bwMode="auto">
            <a:xfrm>
              <a:off x="3142" y="1246"/>
              <a:ext cx="869" cy="1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276" name="Rectangle 392"/>
            <p:cNvSpPr>
              <a:spLocks noChangeAspect="1" noChangeArrowheads="1"/>
            </p:cNvSpPr>
            <p:nvPr/>
          </p:nvSpPr>
          <p:spPr bwMode="auto">
            <a:xfrm>
              <a:off x="2786" y="1127"/>
              <a:ext cx="217" cy="134"/>
            </a:xfrm>
            <a:prstGeom prst="rect">
              <a:avLst/>
            </a:prstGeom>
            <a:noFill/>
            <a:ln w="9525">
              <a:noFill/>
              <a:miter lim="800000"/>
              <a:headEnd/>
              <a:tailEnd/>
            </a:ln>
          </p:spPr>
          <p:txBody>
            <a:bodyPr wrap="none" lIns="0" tIns="0" rIns="0" bIns="0">
              <a:spAutoFit/>
            </a:bodyPr>
            <a:lstStyle/>
            <a:p>
              <a:r>
                <a:rPr lang="en-US" sz="1400" u="none">
                  <a:solidFill>
                    <a:srgbClr val="000000"/>
                  </a:solidFill>
                </a:rPr>
                <a:t>fini()</a:t>
              </a:r>
              <a:endParaRPr lang="en-US" sz="2000" b="1" u="none"/>
            </a:p>
          </p:txBody>
        </p:sp>
        <p:sp>
          <p:nvSpPr>
            <p:cNvPr id="125277" name="Freeform 393"/>
            <p:cNvSpPr>
              <a:spLocks noChangeAspect="1"/>
            </p:cNvSpPr>
            <p:nvPr/>
          </p:nvSpPr>
          <p:spPr bwMode="auto">
            <a:xfrm>
              <a:off x="2470" y="1404"/>
              <a:ext cx="27" cy="66"/>
            </a:xfrm>
            <a:custGeom>
              <a:avLst/>
              <a:gdLst>
                <a:gd name="T0" fmla="*/ 18 w 24"/>
                <a:gd name="T1" fmla="*/ 80 h 60"/>
                <a:gd name="T2" fmla="*/ 34 w 24"/>
                <a:gd name="T3" fmla="*/ 80 h 60"/>
                <a:gd name="T4" fmla="*/ 18 w 24"/>
                <a:gd name="T5" fmla="*/ 0 h 60"/>
                <a:gd name="T6" fmla="*/ 0 w 24"/>
                <a:gd name="T7" fmla="*/ 0 h 60"/>
                <a:gd name="T8" fmla="*/ 18 w 24"/>
                <a:gd name="T9" fmla="*/ 80 h 60"/>
                <a:gd name="T10" fmla="*/ 0 60000 65536"/>
                <a:gd name="T11" fmla="*/ 0 60000 65536"/>
                <a:gd name="T12" fmla="*/ 0 60000 65536"/>
                <a:gd name="T13" fmla="*/ 0 60000 65536"/>
                <a:gd name="T14" fmla="*/ 0 60000 65536"/>
                <a:gd name="T15" fmla="*/ 0 w 24"/>
                <a:gd name="T16" fmla="*/ 0 h 60"/>
                <a:gd name="T17" fmla="*/ 24 w 24"/>
                <a:gd name="T18" fmla="*/ 60 h 60"/>
              </a:gdLst>
              <a:ahLst/>
              <a:cxnLst>
                <a:cxn ang="T10">
                  <a:pos x="T0" y="T1"/>
                </a:cxn>
                <a:cxn ang="T11">
                  <a:pos x="T2" y="T3"/>
                </a:cxn>
                <a:cxn ang="T12">
                  <a:pos x="T4" y="T5"/>
                </a:cxn>
                <a:cxn ang="T13">
                  <a:pos x="T6" y="T7"/>
                </a:cxn>
                <a:cxn ang="T14">
                  <a:pos x="T8" y="T9"/>
                </a:cxn>
              </a:cxnLst>
              <a:rect l="T15" t="T16" r="T17" b="T18"/>
              <a:pathLst>
                <a:path w="24" h="60">
                  <a:moveTo>
                    <a:pt x="12" y="60"/>
                  </a:moveTo>
                  <a:lnTo>
                    <a:pt x="24" y="60"/>
                  </a:lnTo>
                  <a:lnTo>
                    <a:pt x="12" y="0"/>
                  </a:lnTo>
                  <a:lnTo>
                    <a:pt x="0" y="0"/>
                  </a:lnTo>
                  <a:lnTo>
                    <a:pt x="12" y="6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78" name="Freeform 394"/>
            <p:cNvSpPr>
              <a:spLocks noChangeAspect="1"/>
            </p:cNvSpPr>
            <p:nvPr/>
          </p:nvSpPr>
          <p:spPr bwMode="auto">
            <a:xfrm>
              <a:off x="2444" y="1378"/>
              <a:ext cx="40" cy="92"/>
            </a:xfrm>
            <a:custGeom>
              <a:avLst/>
              <a:gdLst>
                <a:gd name="T0" fmla="*/ 0 w 36"/>
                <a:gd name="T1" fmla="*/ 111 h 84"/>
                <a:gd name="T2" fmla="*/ 16 w 36"/>
                <a:gd name="T3" fmla="*/ 111 h 84"/>
                <a:gd name="T4" fmla="*/ 49 w 36"/>
                <a:gd name="T5" fmla="*/ 31 h 84"/>
                <a:gd name="T6" fmla="*/ 49 w 36"/>
                <a:gd name="T7" fmla="*/ 31 h 84"/>
                <a:gd name="T8" fmla="*/ 33 w 36"/>
                <a:gd name="T9" fmla="*/ 0 h 84"/>
                <a:gd name="T10" fmla="*/ 33 w 36"/>
                <a:gd name="T11" fmla="*/ 31 h 84"/>
                <a:gd name="T12" fmla="*/ 0 w 36"/>
                <a:gd name="T13" fmla="*/ 111 h 84"/>
                <a:gd name="T14" fmla="*/ 0 60000 65536"/>
                <a:gd name="T15" fmla="*/ 0 60000 65536"/>
                <a:gd name="T16" fmla="*/ 0 60000 65536"/>
                <a:gd name="T17" fmla="*/ 0 60000 65536"/>
                <a:gd name="T18" fmla="*/ 0 60000 65536"/>
                <a:gd name="T19" fmla="*/ 0 60000 65536"/>
                <a:gd name="T20" fmla="*/ 0 60000 65536"/>
                <a:gd name="T21" fmla="*/ 0 w 36"/>
                <a:gd name="T22" fmla="*/ 0 h 84"/>
                <a:gd name="T23" fmla="*/ 36 w 36"/>
                <a:gd name="T24" fmla="*/ 84 h 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84">
                  <a:moveTo>
                    <a:pt x="0" y="84"/>
                  </a:moveTo>
                  <a:lnTo>
                    <a:pt x="12" y="84"/>
                  </a:lnTo>
                  <a:lnTo>
                    <a:pt x="36" y="24"/>
                  </a:lnTo>
                  <a:lnTo>
                    <a:pt x="24" y="0"/>
                  </a:lnTo>
                  <a:lnTo>
                    <a:pt x="24" y="24"/>
                  </a:lnTo>
                  <a:lnTo>
                    <a:pt x="0" y="8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79" name="Freeform 395"/>
            <p:cNvSpPr>
              <a:spLocks noChangeAspect="1"/>
            </p:cNvSpPr>
            <p:nvPr/>
          </p:nvSpPr>
          <p:spPr bwMode="auto">
            <a:xfrm>
              <a:off x="2470" y="1404"/>
              <a:ext cx="53" cy="53"/>
            </a:xfrm>
            <a:custGeom>
              <a:avLst/>
              <a:gdLst>
                <a:gd name="T0" fmla="*/ 15 w 48"/>
                <a:gd name="T1" fmla="*/ 0 h 48"/>
                <a:gd name="T2" fmla="*/ 0 w 48"/>
                <a:gd name="T3" fmla="*/ 0 h 48"/>
                <a:gd name="T4" fmla="*/ 49 w 48"/>
                <a:gd name="T5" fmla="*/ 65 h 48"/>
                <a:gd name="T6" fmla="*/ 65 w 48"/>
                <a:gd name="T7" fmla="*/ 65 h 48"/>
                <a:gd name="T8" fmla="*/ 15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12" y="0"/>
                  </a:moveTo>
                  <a:lnTo>
                    <a:pt x="0" y="0"/>
                  </a:lnTo>
                  <a:lnTo>
                    <a:pt x="36" y="48"/>
                  </a:lnTo>
                  <a:lnTo>
                    <a:pt x="48" y="48"/>
                  </a:lnTo>
                  <a:lnTo>
                    <a:pt x="12"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80" name="Freeform 397"/>
            <p:cNvSpPr>
              <a:spLocks noChangeAspect="1"/>
            </p:cNvSpPr>
            <p:nvPr/>
          </p:nvSpPr>
          <p:spPr bwMode="auto">
            <a:xfrm>
              <a:off x="2655" y="1695"/>
              <a:ext cx="369" cy="105"/>
            </a:xfrm>
            <a:custGeom>
              <a:avLst/>
              <a:gdLst>
                <a:gd name="T0" fmla="*/ 445 w 336"/>
                <a:gd name="T1" fmla="*/ 126 h 96"/>
                <a:gd name="T2" fmla="*/ 206 w 336"/>
                <a:gd name="T3" fmla="*/ 110 h 96"/>
                <a:gd name="T4" fmla="*/ 206 w 336"/>
                <a:gd name="T5" fmla="*/ 110 h 96"/>
                <a:gd name="T6" fmla="*/ 206 w 336"/>
                <a:gd name="T7" fmla="*/ 110 h 96"/>
                <a:gd name="T8" fmla="*/ 0 w 336"/>
                <a:gd name="T9" fmla="*/ 15 h 96"/>
                <a:gd name="T10" fmla="*/ 0 w 336"/>
                <a:gd name="T11" fmla="*/ 15 h 96"/>
                <a:gd name="T12" fmla="*/ 15 w 336"/>
                <a:gd name="T13" fmla="*/ 0 h 96"/>
                <a:gd name="T14" fmla="*/ 0 w 336"/>
                <a:gd name="T15" fmla="*/ 0 h 96"/>
                <a:gd name="T16" fmla="*/ 206 w 336"/>
                <a:gd name="T17" fmla="*/ 94 h 96"/>
                <a:gd name="T18" fmla="*/ 206 w 336"/>
                <a:gd name="T19" fmla="*/ 94 h 96"/>
                <a:gd name="T20" fmla="*/ 206 w 336"/>
                <a:gd name="T21" fmla="*/ 94 h 96"/>
                <a:gd name="T22" fmla="*/ 445 w 336"/>
                <a:gd name="T23" fmla="*/ 110 h 96"/>
                <a:gd name="T24" fmla="*/ 445 w 336"/>
                <a:gd name="T25" fmla="*/ 126 h 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6"/>
                <a:gd name="T40" fmla="*/ 0 h 96"/>
                <a:gd name="T41" fmla="*/ 336 w 336"/>
                <a:gd name="T42" fmla="*/ 96 h 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6" h="96">
                  <a:moveTo>
                    <a:pt x="336" y="96"/>
                  </a:moveTo>
                  <a:lnTo>
                    <a:pt x="156" y="84"/>
                  </a:lnTo>
                  <a:lnTo>
                    <a:pt x="0" y="12"/>
                  </a:lnTo>
                  <a:lnTo>
                    <a:pt x="12" y="0"/>
                  </a:lnTo>
                  <a:lnTo>
                    <a:pt x="0" y="0"/>
                  </a:lnTo>
                  <a:lnTo>
                    <a:pt x="156" y="72"/>
                  </a:lnTo>
                  <a:lnTo>
                    <a:pt x="336" y="84"/>
                  </a:lnTo>
                  <a:lnTo>
                    <a:pt x="336" y="9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81" name="Freeform 398"/>
            <p:cNvSpPr>
              <a:spLocks noChangeAspect="1"/>
            </p:cNvSpPr>
            <p:nvPr/>
          </p:nvSpPr>
          <p:spPr bwMode="auto">
            <a:xfrm>
              <a:off x="2536" y="1603"/>
              <a:ext cx="132" cy="105"/>
            </a:xfrm>
            <a:custGeom>
              <a:avLst/>
              <a:gdLst>
                <a:gd name="T0" fmla="*/ 144 w 120"/>
                <a:gd name="T1" fmla="*/ 126 h 96"/>
                <a:gd name="T2" fmla="*/ 0 w 120"/>
                <a:gd name="T3" fmla="*/ 15 h 96"/>
                <a:gd name="T4" fmla="*/ 0 w 120"/>
                <a:gd name="T5" fmla="*/ 0 h 96"/>
                <a:gd name="T6" fmla="*/ 15 w 120"/>
                <a:gd name="T7" fmla="*/ 0 h 96"/>
                <a:gd name="T8" fmla="*/ 15 w 120"/>
                <a:gd name="T9" fmla="*/ 0 h 96"/>
                <a:gd name="T10" fmla="*/ 160 w 120"/>
                <a:gd name="T11" fmla="*/ 110 h 96"/>
                <a:gd name="T12" fmla="*/ 144 w 120"/>
                <a:gd name="T13" fmla="*/ 126 h 96"/>
                <a:gd name="T14" fmla="*/ 0 60000 65536"/>
                <a:gd name="T15" fmla="*/ 0 60000 65536"/>
                <a:gd name="T16" fmla="*/ 0 60000 65536"/>
                <a:gd name="T17" fmla="*/ 0 60000 65536"/>
                <a:gd name="T18" fmla="*/ 0 60000 65536"/>
                <a:gd name="T19" fmla="*/ 0 60000 65536"/>
                <a:gd name="T20" fmla="*/ 0 60000 65536"/>
                <a:gd name="T21" fmla="*/ 0 w 120"/>
                <a:gd name="T22" fmla="*/ 0 h 96"/>
                <a:gd name="T23" fmla="*/ 120 w 120"/>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96">
                  <a:moveTo>
                    <a:pt x="108" y="96"/>
                  </a:moveTo>
                  <a:lnTo>
                    <a:pt x="0" y="12"/>
                  </a:lnTo>
                  <a:lnTo>
                    <a:pt x="0" y="0"/>
                  </a:lnTo>
                  <a:lnTo>
                    <a:pt x="12" y="0"/>
                  </a:lnTo>
                  <a:lnTo>
                    <a:pt x="120" y="84"/>
                  </a:lnTo>
                  <a:lnTo>
                    <a:pt x="108" y="9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82" name="Freeform 400"/>
            <p:cNvSpPr>
              <a:spLocks noChangeAspect="1"/>
            </p:cNvSpPr>
            <p:nvPr/>
          </p:nvSpPr>
          <p:spPr bwMode="auto">
            <a:xfrm>
              <a:off x="2484" y="1470"/>
              <a:ext cx="65" cy="133"/>
            </a:xfrm>
            <a:custGeom>
              <a:avLst/>
              <a:gdLst>
                <a:gd name="T0" fmla="*/ 61 w 60"/>
                <a:gd name="T1" fmla="*/ 160 h 121"/>
                <a:gd name="T2" fmla="*/ 76 w 60"/>
                <a:gd name="T3" fmla="*/ 160 h 121"/>
                <a:gd name="T4" fmla="*/ 15 w 60"/>
                <a:gd name="T5" fmla="*/ 0 h 121"/>
                <a:gd name="T6" fmla="*/ 0 w 60"/>
                <a:gd name="T7" fmla="*/ 0 h 121"/>
                <a:gd name="T8" fmla="*/ 61 w 60"/>
                <a:gd name="T9" fmla="*/ 160 h 121"/>
                <a:gd name="T10" fmla="*/ 0 60000 65536"/>
                <a:gd name="T11" fmla="*/ 0 60000 65536"/>
                <a:gd name="T12" fmla="*/ 0 60000 65536"/>
                <a:gd name="T13" fmla="*/ 0 60000 65536"/>
                <a:gd name="T14" fmla="*/ 0 60000 65536"/>
                <a:gd name="T15" fmla="*/ 0 w 60"/>
                <a:gd name="T16" fmla="*/ 0 h 121"/>
                <a:gd name="T17" fmla="*/ 60 w 60"/>
                <a:gd name="T18" fmla="*/ 121 h 121"/>
              </a:gdLst>
              <a:ahLst/>
              <a:cxnLst>
                <a:cxn ang="T10">
                  <a:pos x="T0" y="T1"/>
                </a:cxn>
                <a:cxn ang="T11">
                  <a:pos x="T2" y="T3"/>
                </a:cxn>
                <a:cxn ang="T12">
                  <a:pos x="T4" y="T5"/>
                </a:cxn>
                <a:cxn ang="T13">
                  <a:pos x="T6" y="T7"/>
                </a:cxn>
                <a:cxn ang="T14">
                  <a:pos x="T8" y="T9"/>
                </a:cxn>
              </a:cxnLst>
              <a:rect l="T15" t="T16" r="T17" b="T18"/>
              <a:pathLst>
                <a:path w="60" h="121">
                  <a:moveTo>
                    <a:pt x="48" y="121"/>
                  </a:moveTo>
                  <a:lnTo>
                    <a:pt x="60" y="121"/>
                  </a:lnTo>
                  <a:lnTo>
                    <a:pt x="12" y="0"/>
                  </a:lnTo>
                  <a:lnTo>
                    <a:pt x="0" y="0"/>
                  </a:lnTo>
                  <a:lnTo>
                    <a:pt x="48" y="12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83" name="Rectangle 401"/>
            <p:cNvSpPr>
              <a:spLocks noChangeAspect="1" noChangeArrowheads="1"/>
            </p:cNvSpPr>
            <p:nvPr/>
          </p:nvSpPr>
          <p:spPr bwMode="auto">
            <a:xfrm>
              <a:off x="1865" y="1682"/>
              <a:ext cx="216" cy="134"/>
            </a:xfrm>
            <a:prstGeom prst="rect">
              <a:avLst/>
            </a:prstGeom>
            <a:noFill/>
            <a:ln w="9525">
              <a:noFill/>
              <a:miter lim="800000"/>
              <a:headEnd/>
              <a:tailEnd/>
            </a:ln>
          </p:spPr>
          <p:txBody>
            <a:bodyPr wrap="none" lIns="0" tIns="0" rIns="0" bIns="0">
              <a:spAutoFit/>
            </a:bodyPr>
            <a:lstStyle/>
            <a:p>
              <a:r>
                <a:rPr lang="en-US" sz="1400" u="none">
                  <a:solidFill>
                    <a:srgbClr val="000000"/>
                  </a:solidFill>
                </a:rPr>
                <a:t>fini()</a:t>
              </a:r>
              <a:endParaRPr lang="en-US" sz="2000" b="1" u="none"/>
            </a:p>
          </p:txBody>
        </p:sp>
        <p:sp>
          <p:nvSpPr>
            <p:cNvPr id="125284" name="Freeform 402"/>
            <p:cNvSpPr>
              <a:spLocks noChangeAspect="1"/>
            </p:cNvSpPr>
            <p:nvPr/>
          </p:nvSpPr>
          <p:spPr bwMode="auto">
            <a:xfrm>
              <a:off x="3946" y="1312"/>
              <a:ext cx="65" cy="27"/>
            </a:xfrm>
            <a:custGeom>
              <a:avLst/>
              <a:gdLst>
                <a:gd name="T0" fmla="*/ 0 w 60"/>
                <a:gd name="T1" fmla="*/ 18 h 24"/>
                <a:gd name="T2" fmla="*/ 0 w 60"/>
                <a:gd name="T3" fmla="*/ 34 h 24"/>
                <a:gd name="T4" fmla="*/ 76 w 60"/>
                <a:gd name="T5" fmla="*/ 18 h 24"/>
                <a:gd name="T6" fmla="*/ 76 w 60"/>
                <a:gd name="T7" fmla="*/ 0 h 24"/>
                <a:gd name="T8" fmla="*/ 0 w 60"/>
                <a:gd name="T9" fmla="*/ 18 h 24"/>
                <a:gd name="T10" fmla="*/ 0 60000 65536"/>
                <a:gd name="T11" fmla="*/ 0 60000 65536"/>
                <a:gd name="T12" fmla="*/ 0 60000 65536"/>
                <a:gd name="T13" fmla="*/ 0 60000 65536"/>
                <a:gd name="T14" fmla="*/ 0 60000 65536"/>
                <a:gd name="T15" fmla="*/ 0 w 60"/>
                <a:gd name="T16" fmla="*/ 0 h 24"/>
                <a:gd name="T17" fmla="*/ 60 w 60"/>
                <a:gd name="T18" fmla="*/ 24 h 24"/>
              </a:gdLst>
              <a:ahLst/>
              <a:cxnLst>
                <a:cxn ang="T10">
                  <a:pos x="T0" y="T1"/>
                </a:cxn>
                <a:cxn ang="T11">
                  <a:pos x="T2" y="T3"/>
                </a:cxn>
                <a:cxn ang="T12">
                  <a:pos x="T4" y="T5"/>
                </a:cxn>
                <a:cxn ang="T13">
                  <a:pos x="T6" y="T7"/>
                </a:cxn>
                <a:cxn ang="T14">
                  <a:pos x="T8" y="T9"/>
                </a:cxn>
              </a:cxnLst>
              <a:rect l="T15" t="T16" r="T17" b="T18"/>
              <a:pathLst>
                <a:path w="60" h="24">
                  <a:moveTo>
                    <a:pt x="0" y="12"/>
                  </a:moveTo>
                  <a:lnTo>
                    <a:pt x="0" y="24"/>
                  </a:lnTo>
                  <a:lnTo>
                    <a:pt x="60" y="12"/>
                  </a:lnTo>
                  <a:lnTo>
                    <a:pt x="60" y="0"/>
                  </a:lnTo>
                  <a:lnTo>
                    <a:pt x="0"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85" name="Freeform 403"/>
            <p:cNvSpPr>
              <a:spLocks noChangeAspect="1"/>
            </p:cNvSpPr>
            <p:nvPr/>
          </p:nvSpPr>
          <p:spPr bwMode="auto">
            <a:xfrm>
              <a:off x="3946" y="1286"/>
              <a:ext cx="92" cy="39"/>
            </a:xfrm>
            <a:custGeom>
              <a:avLst/>
              <a:gdLst>
                <a:gd name="T0" fmla="*/ 0 w 84"/>
                <a:gd name="T1" fmla="*/ 0 h 36"/>
                <a:gd name="T2" fmla="*/ 0 w 84"/>
                <a:gd name="T3" fmla="*/ 15 h 36"/>
                <a:gd name="T4" fmla="*/ 79 w 84"/>
                <a:gd name="T5" fmla="*/ 45 h 36"/>
                <a:gd name="T6" fmla="*/ 79 w 84"/>
                <a:gd name="T7" fmla="*/ 45 h 36"/>
                <a:gd name="T8" fmla="*/ 111 w 84"/>
                <a:gd name="T9" fmla="*/ 30 h 36"/>
                <a:gd name="T10" fmla="*/ 79 w 84"/>
                <a:gd name="T11" fmla="*/ 30 h 36"/>
                <a:gd name="T12" fmla="*/ 0 w 84"/>
                <a:gd name="T13" fmla="*/ 0 h 36"/>
                <a:gd name="T14" fmla="*/ 0 60000 65536"/>
                <a:gd name="T15" fmla="*/ 0 60000 65536"/>
                <a:gd name="T16" fmla="*/ 0 60000 65536"/>
                <a:gd name="T17" fmla="*/ 0 60000 65536"/>
                <a:gd name="T18" fmla="*/ 0 60000 65536"/>
                <a:gd name="T19" fmla="*/ 0 60000 65536"/>
                <a:gd name="T20" fmla="*/ 0 60000 65536"/>
                <a:gd name="T21" fmla="*/ 0 w 84"/>
                <a:gd name="T22" fmla="*/ 0 h 36"/>
                <a:gd name="T23" fmla="*/ 84 w 84"/>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4" h="36">
                  <a:moveTo>
                    <a:pt x="0" y="0"/>
                  </a:moveTo>
                  <a:lnTo>
                    <a:pt x="0" y="12"/>
                  </a:lnTo>
                  <a:lnTo>
                    <a:pt x="60" y="36"/>
                  </a:lnTo>
                  <a:lnTo>
                    <a:pt x="84" y="24"/>
                  </a:lnTo>
                  <a:lnTo>
                    <a:pt x="60" y="24"/>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86" name="Freeform 404"/>
            <p:cNvSpPr>
              <a:spLocks noChangeAspect="1"/>
            </p:cNvSpPr>
            <p:nvPr/>
          </p:nvSpPr>
          <p:spPr bwMode="auto">
            <a:xfrm>
              <a:off x="3946" y="1312"/>
              <a:ext cx="65" cy="53"/>
            </a:xfrm>
            <a:custGeom>
              <a:avLst/>
              <a:gdLst>
                <a:gd name="T0" fmla="*/ 76 w 60"/>
                <a:gd name="T1" fmla="*/ 15 h 48"/>
                <a:gd name="T2" fmla="*/ 76 w 60"/>
                <a:gd name="T3" fmla="*/ 0 h 48"/>
                <a:gd name="T4" fmla="*/ 0 w 60"/>
                <a:gd name="T5" fmla="*/ 49 h 48"/>
                <a:gd name="T6" fmla="*/ 0 w 60"/>
                <a:gd name="T7" fmla="*/ 65 h 48"/>
                <a:gd name="T8" fmla="*/ 76 w 60"/>
                <a:gd name="T9" fmla="*/ 15 h 48"/>
                <a:gd name="T10" fmla="*/ 0 60000 65536"/>
                <a:gd name="T11" fmla="*/ 0 60000 65536"/>
                <a:gd name="T12" fmla="*/ 0 60000 65536"/>
                <a:gd name="T13" fmla="*/ 0 60000 65536"/>
                <a:gd name="T14" fmla="*/ 0 60000 65536"/>
                <a:gd name="T15" fmla="*/ 0 w 60"/>
                <a:gd name="T16" fmla="*/ 0 h 48"/>
                <a:gd name="T17" fmla="*/ 60 w 60"/>
                <a:gd name="T18" fmla="*/ 48 h 48"/>
              </a:gdLst>
              <a:ahLst/>
              <a:cxnLst>
                <a:cxn ang="T10">
                  <a:pos x="T0" y="T1"/>
                </a:cxn>
                <a:cxn ang="T11">
                  <a:pos x="T2" y="T3"/>
                </a:cxn>
                <a:cxn ang="T12">
                  <a:pos x="T4" y="T5"/>
                </a:cxn>
                <a:cxn ang="T13">
                  <a:pos x="T6" y="T7"/>
                </a:cxn>
                <a:cxn ang="T14">
                  <a:pos x="T8" y="T9"/>
                </a:cxn>
              </a:cxnLst>
              <a:rect l="T15" t="T16" r="T17" b="T18"/>
              <a:pathLst>
                <a:path w="60" h="48">
                  <a:moveTo>
                    <a:pt x="60" y="12"/>
                  </a:moveTo>
                  <a:lnTo>
                    <a:pt x="60" y="0"/>
                  </a:lnTo>
                  <a:lnTo>
                    <a:pt x="0" y="36"/>
                  </a:lnTo>
                  <a:lnTo>
                    <a:pt x="0" y="48"/>
                  </a:lnTo>
                  <a:lnTo>
                    <a:pt x="60"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87" name="Freeform 406"/>
            <p:cNvSpPr>
              <a:spLocks noChangeAspect="1"/>
            </p:cNvSpPr>
            <p:nvPr/>
          </p:nvSpPr>
          <p:spPr bwMode="auto">
            <a:xfrm>
              <a:off x="3458" y="1418"/>
              <a:ext cx="158" cy="211"/>
            </a:xfrm>
            <a:custGeom>
              <a:avLst/>
              <a:gdLst>
                <a:gd name="T0" fmla="*/ 0 w 144"/>
                <a:gd name="T1" fmla="*/ 253 h 193"/>
                <a:gd name="T2" fmla="*/ 48 w 144"/>
                <a:gd name="T3" fmla="*/ 127 h 193"/>
                <a:gd name="T4" fmla="*/ 48 w 144"/>
                <a:gd name="T5" fmla="*/ 127 h 193"/>
                <a:gd name="T6" fmla="*/ 48 w 144"/>
                <a:gd name="T7" fmla="*/ 127 h 193"/>
                <a:gd name="T8" fmla="*/ 174 w 144"/>
                <a:gd name="T9" fmla="*/ 0 h 193"/>
                <a:gd name="T10" fmla="*/ 174 w 144"/>
                <a:gd name="T11" fmla="*/ 0 h 193"/>
                <a:gd name="T12" fmla="*/ 174 w 144"/>
                <a:gd name="T13" fmla="*/ 15 h 193"/>
                <a:gd name="T14" fmla="*/ 190 w 144"/>
                <a:gd name="T15" fmla="*/ 15 h 193"/>
                <a:gd name="T16" fmla="*/ 64 w 144"/>
                <a:gd name="T17" fmla="*/ 142 h 193"/>
                <a:gd name="T18" fmla="*/ 64 w 144"/>
                <a:gd name="T19" fmla="*/ 142 h 193"/>
                <a:gd name="T20" fmla="*/ 64 w 144"/>
                <a:gd name="T21" fmla="*/ 127 h 193"/>
                <a:gd name="T22" fmla="*/ 15 w 144"/>
                <a:gd name="T23" fmla="*/ 253 h 193"/>
                <a:gd name="T24" fmla="*/ 0 w 144"/>
                <a:gd name="T25" fmla="*/ 253 h 1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4"/>
                <a:gd name="T40" fmla="*/ 0 h 193"/>
                <a:gd name="T41" fmla="*/ 144 w 144"/>
                <a:gd name="T42" fmla="*/ 193 h 1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4" h="193">
                  <a:moveTo>
                    <a:pt x="0" y="193"/>
                  </a:moveTo>
                  <a:lnTo>
                    <a:pt x="36" y="97"/>
                  </a:lnTo>
                  <a:lnTo>
                    <a:pt x="132" y="0"/>
                  </a:lnTo>
                  <a:lnTo>
                    <a:pt x="132" y="12"/>
                  </a:lnTo>
                  <a:lnTo>
                    <a:pt x="144" y="12"/>
                  </a:lnTo>
                  <a:lnTo>
                    <a:pt x="48" y="109"/>
                  </a:lnTo>
                  <a:lnTo>
                    <a:pt x="48" y="97"/>
                  </a:lnTo>
                  <a:lnTo>
                    <a:pt x="12" y="193"/>
                  </a:lnTo>
                  <a:lnTo>
                    <a:pt x="0" y="19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88" name="Freeform 407"/>
            <p:cNvSpPr>
              <a:spLocks noChangeAspect="1"/>
            </p:cNvSpPr>
            <p:nvPr/>
          </p:nvSpPr>
          <p:spPr bwMode="auto">
            <a:xfrm>
              <a:off x="3603" y="1352"/>
              <a:ext cx="145" cy="79"/>
            </a:xfrm>
            <a:custGeom>
              <a:avLst/>
              <a:gdLst>
                <a:gd name="T0" fmla="*/ 0 w 132"/>
                <a:gd name="T1" fmla="*/ 79 h 72"/>
                <a:gd name="T2" fmla="*/ 175 w 132"/>
                <a:gd name="T3" fmla="*/ 0 h 72"/>
                <a:gd name="T4" fmla="*/ 175 w 132"/>
                <a:gd name="T5" fmla="*/ 0 h 72"/>
                <a:gd name="T6" fmla="*/ 175 w 132"/>
                <a:gd name="T7" fmla="*/ 15 h 72"/>
                <a:gd name="T8" fmla="*/ 175 w 132"/>
                <a:gd name="T9" fmla="*/ 15 h 72"/>
                <a:gd name="T10" fmla="*/ 0 w 132"/>
                <a:gd name="T11" fmla="*/ 95 h 72"/>
                <a:gd name="T12" fmla="*/ 0 w 132"/>
                <a:gd name="T13" fmla="*/ 79 h 72"/>
                <a:gd name="T14" fmla="*/ 0 60000 65536"/>
                <a:gd name="T15" fmla="*/ 0 60000 65536"/>
                <a:gd name="T16" fmla="*/ 0 60000 65536"/>
                <a:gd name="T17" fmla="*/ 0 60000 65536"/>
                <a:gd name="T18" fmla="*/ 0 60000 65536"/>
                <a:gd name="T19" fmla="*/ 0 60000 65536"/>
                <a:gd name="T20" fmla="*/ 0 60000 65536"/>
                <a:gd name="T21" fmla="*/ 0 w 132"/>
                <a:gd name="T22" fmla="*/ 0 h 72"/>
                <a:gd name="T23" fmla="*/ 132 w 132"/>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 h="72">
                  <a:moveTo>
                    <a:pt x="0" y="60"/>
                  </a:moveTo>
                  <a:lnTo>
                    <a:pt x="132" y="0"/>
                  </a:lnTo>
                  <a:lnTo>
                    <a:pt x="132" y="12"/>
                  </a:lnTo>
                  <a:lnTo>
                    <a:pt x="0" y="72"/>
                  </a:lnTo>
                  <a:lnTo>
                    <a:pt x="0" y="6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89" name="Freeform 409"/>
            <p:cNvSpPr>
              <a:spLocks noChangeAspect="1"/>
            </p:cNvSpPr>
            <p:nvPr/>
          </p:nvSpPr>
          <p:spPr bwMode="auto">
            <a:xfrm>
              <a:off x="3748" y="1325"/>
              <a:ext cx="198" cy="40"/>
            </a:xfrm>
            <a:custGeom>
              <a:avLst/>
              <a:gdLst>
                <a:gd name="T0" fmla="*/ 0 w 180"/>
                <a:gd name="T1" fmla="*/ 33 h 36"/>
                <a:gd name="T2" fmla="*/ 0 w 180"/>
                <a:gd name="T3" fmla="*/ 49 h 36"/>
                <a:gd name="T4" fmla="*/ 240 w 180"/>
                <a:gd name="T5" fmla="*/ 16 h 36"/>
                <a:gd name="T6" fmla="*/ 240 w 180"/>
                <a:gd name="T7" fmla="*/ 0 h 36"/>
                <a:gd name="T8" fmla="*/ 0 w 180"/>
                <a:gd name="T9" fmla="*/ 33 h 36"/>
                <a:gd name="T10" fmla="*/ 0 60000 65536"/>
                <a:gd name="T11" fmla="*/ 0 60000 65536"/>
                <a:gd name="T12" fmla="*/ 0 60000 65536"/>
                <a:gd name="T13" fmla="*/ 0 60000 65536"/>
                <a:gd name="T14" fmla="*/ 0 60000 65536"/>
                <a:gd name="T15" fmla="*/ 0 w 180"/>
                <a:gd name="T16" fmla="*/ 0 h 36"/>
                <a:gd name="T17" fmla="*/ 180 w 180"/>
                <a:gd name="T18" fmla="*/ 36 h 36"/>
              </a:gdLst>
              <a:ahLst/>
              <a:cxnLst>
                <a:cxn ang="T10">
                  <a:pos x="T0" y="T1"/>
                </a:cxn>
                <a:cxn ang="T11">
                  <a:pos x="T2" y="T3"/>
                </a:cxn>
                <a:cxn ang="T12">
                  <a:pos x="T4" y="T5"/>
                </a:cxn>
                <a:cxn ang="T13">
                  <a:pos x="T6" y="T7"/>
                </a:cxn>
                <a:cxn ang="T14">
                  <a:pos x="T8" y="T9"/>
                </a:cxn>
              </a:cxnLst>
              <a:rect l="T15" t="T16" r="T17" b="T18"/>
              <a:pathLst>
                <a:path w="180" h="36">
                  <a:moveTo>
                    <a:pt x="0" y="24"/>
                  </a:moveTo>
                  <a:lnTo>
                    <a:pt x="0" y="36"/>
                  </a:lnTo>
                  <a:lnTo>
                    <a:pt x="180" y="12"/>
                  </a:lnTo>
                  <a:lnTo>
                    <a:pt x="180" y="0"/>
                  </a:lnTo>
                  <a:lnTo>
                    <a:pt x="0" y="2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90" name="Rectangle 410"/>
            <p:cNvSpPr>
              <a:spLocks noChangeAspect="1" noChangeArrowheads="1"/>
            </p:cNvSpPr>
            <p:nvPr/>
          </p:nvSpPr>
          <p:spPr bwMode="auto">
            <a:xfrm>
              <a:off x="2997" y="1483"/>
              <a:ext cx="446" cy="135"/>
            </a:xfrm>
            <a:prstGeom prst="rect">
              <a:avLst/>
            </a:prstGeom>
            <a:noFill/>
            <a:ln w="9525">
              <a:noFill/>
              <a:miter lim="800000"/>
              <a:headEnd/>
              <a:tailEnd/>
            </a:ln>
          </p:spPr>
          <p:txBody>
            <a:bodyPr wrap="none" lIns="0" tIns="0" rIns="0" bIns="0">
              <a:spAutoFit/>
            </a:bodyPr>
            <a:lstStyle/>
            <a:p>
              <a:r>
                <a:rPr lang="en-US" sz="1400" u="none">
                  <a:solidFill>
                    <a:srgbClr val="000000"/>
                  </a:solidFill>
                </a:rPr>
                <a:t>resume()</a:t>
              </a:r>
              <a:endParaRPr lang="en-US" sz="2000" b="1" u="none"/>
            </a:p>
          </p:txBody>
        </p:sp>
        <p:sp>
          <p:nvSpPr>
            <p:cNvPr id="125291" name="Rectangle 411"/>
            <p:cNvSpPr>
              <a:spLocks noChangeAspect="1" noChangeArrowheads="1"/>
            </p:cNvSpPr>
            <p:nvPr/>
          </p:nvSpPr>
          <p:spPr bwMode="auto">
            <a:xfrm>
              <a:off x="3853" y="1774"/>
              <a:ext cx="66"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292" name="Freeform 412"/>
            <p:cNvSpPr>
              <a:spLocks noChangeAspect="1"/>
            </p:cNvSpPr>
            <p:nvPr/>
          </p:nvSpPr>
          <p:spPr bwMode="auto">
            <a:xfrm>
              <a:off x="3814" y="1774"/>
              <a:ext cx="105" cy="54"/>
            </a:xfrm>
            <a:custGeom>
              <a:avLst/>
              <a:gdLst>
                <a:gd name="T0" fmla="*/ 110 w 96"/>
                <a:gd name="T1" fmla="*/ 66 h 49"/>
                <a:gd name="T2" fmla="*/ 126 w 96"/>
                <a:gd name="T3" fmla="*/ 50 h 49"/>
                <a:gd name="T4" fmla="*/ 47 w 96"/>
                <a:gd name="T5" fmla="*/ 0 h 49"/>
                <a:gd name="T6" fmla="*/ 47 w 96"/>
                <a:gd name="T7" fmla="*/ 0 h 49"/>
                <a:gd name="T8" fmla="*/ 0 w 96"/>
                <a:gd name="T9" fmla="*/ 15 h 49"/>
                <a:gd name="T10" fmla="*/ 31 w 96"/>
                <a:gd name="T11" fmla="*/ 15 h 49"/>
                <a:gd name="T12" fmla="*/ 110 w 96"/>
                <a:gd name="T13" fmla="*/ 66 h 49"/>
                <a:gd name="T14" fmla="*/ 0 60000 65536"/>
                <a:gd name="T15" fmla="*/ 0 60000 65536"/>
                <a:gd name="T16" fmla="*/ 0 60000 65536"/>
                <a:gd name="T17" fmla="*/ 0 60000 65536"/>
                <a:gd name="T18" fmla="*/ 0 60000 65536"/>
                <a:gd name="T19" fmla="*/ 0 60000 65536"/>
                <a:gd name="T20" fmla="*/ 0 60000 65536"/>
                <a:gd name="T21" fmla="*/ 0 w 96"/>
                <a:gd name="T22" fmla="*/ 0 h 49"/>
                <a:gd name="T23" fmla="*/ 96 w 96"/>
                <a:gd name="T24" fmla="*/ 49 h 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49">
                  <a:moveTo>
                    <a:pt x="84" y="49"/>
                  </a:moveTo>
                  <a:lnTo>
                    <a:pt x="96" y="37"/>
                  </a:lnTo>
                  <a:lnTo>
                    <a:pt x="36" y="0"/>
                  </a:lnTo>
                  <a:lnTo>
                    <a:pt x="0" y="12"/>
                  </a:lnTo>
                  <a:lnTo>
                    <a:pt x="24" y="12"/>
                  </a:lnTo>
                  <a:lnTo>
                    <a:pt x="84" y="49"/>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93" name="Freeform 413"/>
            <p:cNvSpPr>
              <a:spLocks noChangeAspect="1"/>
            </p:cNvSpPr>
            <p:nvPr/>
          </p:nvSpPr>
          <p:spPr bwMode="auto">
            <a:xfrm>
              <a:off x="3853" y="1748"/>
              <a:ext cx="66" cy="39"/>
            </a:xfrm>
            <a:custGeom>
              <a:avLst/>
              <a:gdLst>
                <a:gd name="T0" fmla="*/ 0 w 60"/>
                <a:gd name="T1" fmla="*/ 30 h 36"/>
                <a:gd name="T2" fmla="*/ 0 w 60"/>
                <a:gd name="T3" fmla="*/ 45 h 36"/>
                <a:gd name="T4" fmla="*/ 80 w 60"/>
                <a:gd name="T5" fmla="*/ 15 h 36"/>
                <a:gd name="T6" fmla="*/ 80 w 60"/>
                <a:gd name="T7" fmla="*/ 0 h 36"/>
                <a:gd name="T8" fmla="*/ 0 w 60"/>
                <a:gd name="T9" fmla="*/ 30 h 36"/>
                <a:gd name="T10" fmla="*/ 0 60000 65536"/>
                <a:gd name="T11" fmla="*/ 0 60000 65536"/>
                <a:gd name="T12" fmla="*/ 0 60000 65536"/>
                <a:gd name="T13" fmla="*/ 0 60000 65536"/>
                <a:gd name="T14" fmla="*/ 0 60000 65536"/>
                <a:gd name="T15" fmla="*/ 0 w 60"/>
                <a:gd name="T16" fmla="*/ 0 h 36"/>
                <a:gd name="T17" fmla="*/ 60 w 60"/>
                <a:gd name="T18" fmla="*/ 36 h 36"/>
              </a:gdLst>
              <a:ahLst/>
              <a:cxnLst>
                <a:cxn ang="T10">
                  <a:pos x="T0" y="T1"/>
                </a:cxn>
                <a:cxn ang="T11">
                  <a:pos x="T2" y="T3"/>
                </a:cxn>
                <a:cxn ang="T12">
                  <a:pos x="T4" y="T5"/>
                </a:cxn>
                <a:cxn ang="T13">
                  <a:pos x="T6" y="T7"/>
                </a:cxn>
                <a:cxn ang="T14">
                  <a:pos x="T8" y="T9"/>
                </a:cxn>
              </a:cxnLst>
              <a:rect l="T15" t="T16" r="T17" b="T18"/>
              <a:pathLst>
                <a:path w="60" h="36">
                  <a:moveTo>
                    <a:pt x="0" y="24"/>
                  </a:moveTo>
                  <a:lnTo>
                    <a:pt x="0" y="36"/>
                  </a:lnTo>
                  <a:lnTo>
                    <a:pt x="60" y="12"/>
                  </a:lnTo>
                  <a:lnTo>
                    <a:pt x="60" y="0"/>
                  </a:lnTo>
                  <a:lnTo>
                    <a:pt x="0" y="2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94" name="Freeform 415"/>
            <p:cNvSpPr>
              <a:spLocks noChangeAspect="1"/>
            </p:cNvSpPr>
            <p:nvPr/>
          </p:nvSpPr>
          <p:spPr bwMode="auto">
            <a:xfrm>
              <a:off x="4209" y="1431"/>
              <a:ext cx="132" cy="251"/>
            </a:xfrm>
            <a:custGeom>
              <a:avLst/>
              <a:gdLst>
                <a:gd name="T0" fmla="*/ 160 w 120"/>
                <a:gd name="T1" fmla="*/ 0 h 229"/>
                <a:gd name="T2" fmla="*/ 129 w 120"/>
                <a:gd name="T3" fmla="*/ 160 h 229"/>
                <a:gd name="T4" fmla="*/ 129 w 120"/>
                <a:gd name="T5" fmla="*/ 175 h 229"/>
                <a:gd name="T6" fmla="*/ 129 w 120"/>
                <a:gd name="T7" fmla="*/ 175 h 229"/>
                <a:gd name="T8" fmla="*/ 15 w 120"/>
                <a:gd name="T9" fmla="*/ 301 h 229"/>
                <a:gd name="T10" fmla="*/ 15 w 120"/>
                <a:gd name="T11" fmla="*/ 301 h 229"/>
                <a:gd name="T12" fmla="*/ 0 w 120"/>
                <a:gd name="T13" fmla="*/ 286 h 229"/>
                <a:gd name="T14" fmla="*/ 0 w 120"/>
                <a:gd name="T15" fmla="*/ 286 h 229"/>
                <a:gd name="T16" fmla="*/ 111 w 120"/>
                <a:gd name="T17" fmla="*/ 160 h 229"/>
                <a:gd name="T18" fmla="*/ 111 w 120"/>
                <a:gd name="T19" fmla="*/ 160 h 229"/>
                <a:gd name="T20" fmla="*/ 111 w 120"/>
                <a:gd name="T21" fmla="*/ 160 h 229"/>
                <a:gd name="T22" fmla="*/ 144 w 120"/>
                <a:gd name="T23" fmla="*/ 0 h 229"/>
                <a:gd name="T24" fmla="*/ 160 w 120"/>
                <a:gd name="T25" fmla="*/ 0 h 2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0"/>
                <a:gd name="T40" fmla="*/ 0 h 229"/>
                <a:gd name="T41" fmla="*/ 120 w 120"/>
                <a:gd name="T42" fmla="*/ 229 h 2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0" h="229">
                  <a:moveTo>
                    <a:pt x="120" y="0"/>
                  </a:moveTo>
                  <a:lnTo>
                    <a:pt x="96" y="121"/>
                  </a:lnTo>
                  <a:lnTo>
                    <a:pt x="96" y="133"/>
                  </a:lnTo>
                  <a:lnTo>
                    <a:pt x="12" y="229"/>
                  </a:lnTo>
                  <a:lnTo>
                    <a:pt x="0" y="217"/>
                  </a:lnTo>
                  <a:lnTo>
                    <a:pt x="84" y="121"/>
                  </a:lnTo>
                  <a:lnTo>
                    <a:pt x="108" y="0"/>
                  </a:lnTo>
                  <a:lnTo>
                    <a:pt x="12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95" name="Freeform 416"/>
            <p:cNvSpPr>
              <a:spLocks noChangeAspect="1"/>
            </p:cNvSpPr>
            <p:nvPr/>
          </p:nvSpPr>
          <p:spPr bwMode="auto">
            <a:xfrm>
              <a:off x="4077" y="1669"/>
              <a:ext cx="145" cy="92"/>
            </a:xfrm>
            <a:custGeom>
              <a:avLst/>
              <a:gdLst>
                <a:gd name="T0" fmla="*/ 175 w 132"/>
                <a:gd name="T1" fmla="*/ 15 h 84"/>
                <a:gd name="T2" fmla="*/ 15 w 132"/>
                <a:gd name="T3" fmla="*/ 111 h 84"/>
                <a:gd name="T4" fmla="*/ 0 w 132"/>
                <a:gd name="T5" fmla="*/ 111 h 84"/>
                <a:gd name="T6" fmla="*/ 0 w 132"/>
                <a:gd name="T7" fmla="*/ 95 h 84"/>
                <a:gd name="T8" fmla="*/ 0 w 132"/>
                <a:gd name="T9" fmla="*/ 95 h 84"/>
                <a:gd name="T10" fmla="*/ 159 w 132"/>
                <a:gd name="T11" fmla="*/ 0 h 84"/>
                <a:gd name="T12" fmla="*/ 175 w 132"/>
                <a:gd name="T13" fmla="*/ 15 h 84"/>
                <a:gd name="T14" fmla="*/ 0 60000 65536"/>
                <a:gd name="T15" fmla="*/ 0 60000 65536"/>
                <a:gd name="T16" fmla="*/ 0 60000 65536"/>
                <a:gd name="T17" fmla="*/ 0 60000 65536"/>
                <a:gd name="T18" fmla="*/ 0 60000 65536"/>
                <a:gd name="T19" fmla="*/ 0 60000 65536"/>
                <a:gd name="T20" fmla="*/ 0 60000 65536"/>
                <a:gd name="T21" fmla="*/ 0 w 132"/>
                <a:gd name="T22" fmla="*/ 0 h 84"/>
                <a:gd name="T23" fmla="*/ 132 w 132"/>
                <a:gd name="T24" fmla="*/ 84 h 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 h="84">
                  <a:moveTo>
                    <a:pt x="132" y="12"/>
                  </a:moveTo>
                  <a:lnTo>
                    <a:pt x="12" y="84"/>
                  </a:lnTo>
                  <a:lnTo>
                    <a:pt x="0" y="84"/>
                  </a:lnTo>
                  <a:lnTo>
                    <a:pt x="0" y="72"/>
                  </a:lnTo>
                  <a:lnTo>
                    <a:pt x="120" y="0"/>
                  </a:lnTo>
                  <a:lnTo>
                    <a:pt x="132"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96" name="Freeform 418"/>
            <p:cNvSpPr>
              <a:spLocks noChangeAspect="1"/>
            </p:cNvSpPr>
            <p:nvPr/>
          </p:nvSpPr>
          <p:spPr bwMode="auto">
            <a:xfrm>
              <a:off x="3919" y="1748"/>
              <a:ext cx="158" cy="52"/>
            </a:xfrm>
            <a:custGeom>
              <a:avLst/>
              <a:gdLst>
                <a:gd name="T0" fmla="*/ 190 w 144"/>
                <a:gd name="T1" fmla="*/ 15 h 48"/>
                <a:gd name="T2" fmla="*/ 190 w 144"/>
                <a:gd name="T3" fmla="*/ 0 h 48"/>
                <a:gd name="T4" fmla="*/ 0 w 144"/>
                <a:gd name="T5" fmla="*/ 46 h 48"/>
                <a:gd name="T6" fmla="*/ 0 w 144"/>
                <a:gd name="T7" fmla="*/ 61 h 48"/>
                <a:gd name="T8" fmla="*/ 190 w 144"/>
                <a:gd name="T9" fmla="*/ 15 h 48"/>
                <a:gd name="T10" fmla="*/ 0 60000 65536"/>
                <a:gd name="T11" fmla="*/ 0 60000 65536"/>
                <a:gd name="T12" fmla="*/ 0 60000 65536"/>
                <a:gd name="T13" fmla="*/ 0 60000 65536"/>
                <a:gd name="T14" fmla="*/ 0 60000 65536"/>
                <a:gd name="T15" fmla="*/ 0 w 144"/>
                <a:gd name="T16" fmla="*/ 0 h 48"/>
                <a:gd name="T17" fmla="*/ 144 w 144"/>
                <a:gd name="T18" fmla="*/ 48 h 48"/>
              </a:gdLst>
              <a:ahLst/>
              <a:cxnLst>
                <a:cxn ang="T10">
                  <a:pos x="T0" y="T1"/>
                </a:cxn>
                <a:cxn ang="T11">
                  <a:pos x="T2" y="T3"/>
                </a:cxn>
                <a:cxn ang="T12">
                  <a:pos x="T4" y="T5"/>
                </a:cxn>
                <a:cxn ang="T13">
                  <a:pos x="T6" y="T7"/>
                </a:cxn>
                <a:cxn ang="T14">
                  <a:pos x="T8" y="T9"/>
                </a:cxn>
              </a:cxnLst>
              <a:rect l="T15" t="T16" r="T17" b="T18"/>
              <a:pathLst>
                <a:path w="144" h="48">
                  <a:moveTo>
                    <a:pt x="144" y="12"/>
                  </a:moveTo>
                  <a:lnTo>
                    <a:pt x="144" y="0"/>
                  </a:lnTo>
                  <a:lnTo>
                    <a:pt x="0" y="36"/>
                  </a:lnTo>
                  <a:lnTo>
                    <a:pt x="0" y="48"/>
                  </a:lnTo>
                  <a:lnTo>
                    <a:pt x="144"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97" name="Rectangle 419"/>
            <p:cNvSpPr>
              <a:spLocks noChangeAspect="1" noChangeArrowheads="1"/>
            </p:cNvSpPr>
            <p:nvPr/>
          </p:nvSpPr>
          <p:spPr bwMode="auto">
            <a:xfrm>
              <a:off x="4143" y="1842"/>
              <a:ext cx="496" cy="134"/>
            </a:xfrm>
            <a:prstGeom prst="rect">
              <a:avLst/>
            </a:prstGeom>
            <a:noFill/>
            <a:ln w="9525">
              <a:noFill/>
              <a:miter lim="800000"/>
              <a:headEnd/>
              <a:tailEnd/>
            </a:ln>
          </p:spPr>
          <p:txBody>
            <a:bodyPr wrap="none" lIns="0" tIns="0" rIns="0" bIns="0">
              <a:spAutoFit/>
            </a:bodyPr>
            <a:lstStyle/>
            <a:p>
              <a:r>
                <a:rPr lang="en-US" sz="1400" u="none">
                  <a:solidFill>
                    <a:srgbClr val="000000"/>
                  </a:solidFill>
                </a:rPr>
                <a:t>suspend()</a:t>
              </a:r>
              <a:endParaRPr lang="en-US" sz="2000" b="1" u="none"/>
            </a:p>
          </p:txBody>
        </p:sp>
        <p:sp>
          <p:nvSpPr>
            <p:cNvPr id="125298" name="Rectangle 420"/>
            <p:cNvSpPr>
              <a:spLocks noChangeAspect="1" noChangeArrowheads="1"/>
            </p:cNvSpPr>
            <p:nvPr/>
          </p:nvSpPr>
          <p:spPr bwMode="auto">
            <a:xfrm>
              <a:off x="4854" y="1220"/>
              <a:ext cx="53"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299" name="Freeform 421"/>
            <p:cNvSpPr>
              <a:spLocks noChangeAspect="1"/>
            </p:cNvSpPr>
            <p:nvPr/>
          </p:nvSpPr>
          <p:spPr bwMode="auto">
            <a:xfrm>
              <a:off x="4841" y="1220"/>
              <a:ext cx="66" cy="53"/>
            </a:xfrm>
            <a:custGeom>
              <a:avLst/>
              <a:gdLst>
                <a:gd name="T0" fmla="*/ 64 w 60"/>
                <a:gd name="T1" fmla="*/ 65 h 48"/>
                <a:gd name="T2" fmla="*/ 80 w 60"/>
                <a:gd name="T3" fmla="*/ 49 h 48"/>
                <a:gd name="T4" fmla="*/ 15 w 60"/>
                <a:gd name="T5" fmla="*/ 0 h 48"/>
                <a:gd name="T6" fmla="*/ 0 w 60"/>
                <a:gd name="T7" fmla="*/ 0 h 48"/>
                <a:gd name="T8" fmla="*/ 0 w 60"/>
                <a:gd name="T9" fmla="*/ 0 h 48"/>
                <a:gd name="T10" fmla="*/ 0 w 60"/>
                <a:gd name="T11" fmla="*/ 15 h 48"/>
                <a:gd name="T12" fmla="*/ 64 w 60"/>
                <a:gd name="T13" fmla="*/ 65 h 48"/>
                <a:gd name="T14" fmla="*/ 0 60000 65536"/>
                <a:gd name="T15" fmla="*/ 0 60000 65536"/>
                <a:gd name="T16" fmla="*/ 0 60000 65536"/>
                <a:gd name="T17" fmla="*/ 0 60000 65536"/>
                <a:gd name="T18" fmla="*/ 0 60000 65536"/>
                <a:gd name="T19" fmla="*/ 0 60000 65536"/>
                <a:gd name="T20" fmla="*/ 0 60000 65536"/>
                <a:gd name="T21" fmla="*/ 0 w 60"/>
                <a:gd name="T22" fmla="*/ 0 h 48"/>
                <a:gd name="T23" fmla="*/ 60 w 60"/>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48">
                  <a:moveTo>
                    <a:pt x="48" y="48"/>
                  </a:moveTo>
                  <a:lnTo>
                    <a:pt x="60" y="36"/>
                  </a:lnTo>
                  <a:lnTo>
                    <a:pt x="12" y="0"/>
                  </a:lnTo>
                  <a:lnTo>
                    <a:pt x="0" y="0"/>
                  </a:lnTo>
                  <a:lnTo>
                    <a:pt x="0" y="12"/>
                  </a:lnTo>
                  <a:lnTo>
                    <a:pt x="48" y="4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300" name="Freeform 422"/>
            <p:cNvSpPr>
              <a:spLocks noChangeAspect="1"/>
            </p:cNvSpPr>
            <p:nvPr/>
          </p:nvSpPr>
          <p:spPr bwMode="auto">
            <a:xfrm>
              <a:off x="4841" y="1180"/>
              <a:ext cx="66" cy="53"/>
            </a:xfrm>
            <a:custGeom>
              <a:avLst/>
              <a:gdLst>
                <a:gd name="T0" fmla="*/ 0 w 60"/>
                <a:gd name="T1" fmla="*/ 47 h 49"/>
                <a:gd name="T2" fmla="*/ 15 w 60"/>
                <a:gd name="T3" fmla="*/ 62 h 49"/>
                <a:gd name="T4" fmla="*/ 80 w 60"/>
                <a:gd name="T5" fmla="*/ 16 h 49"/>
                <a:gd name="T6" fmla="*/ 64 w 60"/>
                <a:gd name="T7" fmla="*/ 0 h 49"/>
                <a:gd name="T8" fmla="*/ 0 w 60"/>
                <a:gd name="T9" fmla="*/ 47 h 49"/>
                <a:gd name="T10" fmla="*/ 0 60000 65536"/>
                <a:gd name="T11" fmla="*/ 0 60000 65536"/>
                <a:gd name="T12" fmla="*/ 0 60000 65536"/>
                <a:gd name="T13" fmla="*/ 0 60000 65536"/>
                <a:gd name="T14" fmla="*/ 0 60000 65536"/>
                <a:gd name="T15" fmla="*/ 0 w 60"/>
                <a:gd name="T16" fmla="*/ 0 h 49"/>
                <a:gd name="T17" fmla="*/ 60 w 60"/>
                <a:gd name="T18" fmla="*/ 49 h 49"/>
              </a:gdLst>
              <a:ahLst/>
              <a:cxnLst>
                <a:cxn ang="T10">
                  <a:pos x="T0" y="T1"/>
                </a:cxn>
                <a:cxn ang="T11">
                  <a:pos x="T2" y="T3"/>
                </a:cxn>
                <a:cxn ang="T12">
                  <a:pos x="T4" y="T5"/>
                </a:cxn>
                <a:cxn ang="T13">
                  <a:pos x="T6" y="T7"/>
                </a:cxn>
                <a:cxn ang="T14">
                  <a:pos x="T8" y="T9"/>
                </a:cxn>
              </a:cxnLst>
              <a:rect l="T15" t="T16" r="T17" b="T18"/>
              <a:pathLst>
                <a:path w="60" h="49">
                  <a:moveTo>
                    <a:pt x="0" y="37"/>
                  </a:moveTo>
                  <a:lnTo>
                    <a:pt x="12" y="49"/>
                  </a:lnTo>
                  <a:lnTo>
                    <a:pt x="60" y="13"/>
                  </a:lnTo>
                  <a:lnTo>
                    <a:pt x="48" y="0"/>
                  </a:lnTo>
                  <a:lnTo>
                    <a:pt x="0" y="37"/>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301" name="Freeform 424"/>
            <p:cNvSpPr>
              <a:spLocks noChangeAspect="1"/>
            </p:cNvSpPr>
            <p:nvPr/>
          </p:nvSpPr>
          <p:spPr bwMode="auto">
            <a:xfrm>
              <a:off x="4644" y="876"/>
              <a:ext cx="487" cy="357"/>
            </a:xfrm>
            <a:custGeom>
              <a:avLst/>
              <a:gdLst>
                <a:gd name="T0" fmla="*/ 0 w 444"/>
                <a:gd name="T1" fmla="*/ 160 h 326"/>
                <a:gd name="T2" fmla="*/ 0 w 444"/>
                <a:gd name="T3" fmla="*/ 160 h 326"/>
                <a:gd name="T4" fmla="*/ 47 w 444"/>
                <a:gd name="T5" fmla="*/ 80 h 326"/>
                <a:gd name="T6" fmla="*/ 95 w 444"/>
                <a:gd name="T7" fmla="*/ 16 h 326"/>
                <a:gd name="T8" fmla="*/ 95 w 444"/>
                <a:gd name="T9" fmla="*/ 16 h 326"/>
                <a:gd name="T10" fmla="*/ 190 w 444"/>
                <a:gd name="T11" fmla="*/ 0 h 326"/>
                <a:gd name="T12" fmla="*/ 285 w 444"/>
                <a:gd name="T13" fmla="*/ 0 h 326"/>
                <a:gd name="T14" fmla="*/ 285 w 444"/>
                <a:gd name="T15" fmla="*/ 0 h 326"/>
                <a:gd name="T16" fmla="*/ 364 w 444"/>
                <a:gd name="T17" fmla="*/ 0 h 326"/>
                <a:gd name="T18" fmla="*/ 427 w 444"/>
                <a:gd name="T19" fmla="*/ 16 h 326"/>
                <a:gd name="T20" fmla="*/ 444 w 444"/>
                <a:gd name="T21" fmla="*/ 16 h 326"/>
                <a:gd name="T22" fmla="*/ 522 w 444"/>
                <a:gd name="T23" fmla="*/ 80 h 326"/>
                <a:gd name="T24" fmla="*/ 570 w 444"/>
                <a:gd name="T25" fmla="*/ 142 h 326"/>
                <a:gd name="T26" fmla="*/ 570 w 444"/>
                <a:gd name="T27" fmla="*/ 142 h 326"/>
                <a:gd name="T28" fmla="*/ 586 w 444"/>
                <a:gd name="T29" fmla="*/ 238 h 326"/>
                <a:gd name="T30" fmla="*/ 586 w 444"/>
                <a:gd name="T31" fmla="*/ 316 h 326"/>
                <a:gd name="T32" fmla="*/ 586 w 444"/>
                <a:gd name="T33" fmla="*/ 332 h 326"/>
                <a:gd name="T34" fmla="*/ 522 w 444"/>
                <a:gd name="T35" fmla="*/ 381 h 326"/>
                <a:gd name="T36" fmla="*/ 475 w 444"/>
                <a:gd name="T37" fmla="*/ 396 h 326"/>
                <a:gd name="T38" fmla="*/ 491 w 444"/>
                <a:gd name="T39" fmla="*/ 396 h 326"/>
                <a:gd name="T40" fmla="*/ 427 w 444"/>
                <a:gd name="T41" fmla="*/ 428 h 326"/>
                <a:gd name="T42" fmla="*/ 427 w 444"/>
                <a:gd name="T43" fmla="*/ 413 h 326"/>
                <a:gd name="T44" fmla="*/ 475 w 444"/>
                <a:gd name="T45" fmla="*/ 381 h 326"/>
                <a:gd name="T46" fmla="*/ 522 w 444"/>
                <a:gd name="T47" fmla="*/ 364 h 326"/>
                <a:gd name="T48" fmla="*/ 522 w 444"/>
                <a:gd name="T49" fmla="*/ 364 h 326"/>
                <a:gd name="T50" fmla="*/ 570 w 444"/>
                <a:gd name="T51" fmla="*/ 316 h 326"/>
                <a:gd name="T52" fmla="*/ 570 w 444"/>
                <a:gd name="T53" fmla="*/ 238 h 326"/>
                <a:gd name="T54" fmla="*/ 570 w 444"/>
                <a:gd name="T55" fmla="*/ 238 h 326"/>
                <a:gd name="T56" fmla="*/ 555 w 444"/>
                <a:gd name="T57" fmla="*/ 142 h 326"/>
                <a:gd name="T58" fmla="*/ 507 w 444"/>
                <a:gd name="T59" fmla="*/ 96 h 326"/>
                <a:gd name="T60" fmla="*/ 507 w 444"/>
                <a:gd name="T61" fmla="*/ 96 h 326"/>
                <a:gd name="T62" fmla="*/ 427 w 444"/>
                <a:gd name="T63" fmla="*/ 33 h 326"/>
                <a:gd name="T64" fmla="*/ 364 w 444"/>
                <a:gd name="T65" fmla="*/ 16 h 326"/>
                <a:gd name="T66" fmla="*/ 364 w 444"/>
                <a:gd name="T67" fmla="*/ 16 h 326"/>
                <a:gd name="T68" fmla="*/ 285 w 444"/>
                <a:gd name="T69" fmla="*/ 16 h 326"/>
                <a:gd name="T70" fmla="*/ 190 w 444"/>
                <a:gd name="T71" fmla="*/ 16 h 326"/>
                <a:gd name="T72" fmla="*/ 190 w 444"/>
                <a:gd name="T73" fmla="*/ 16 h 326"/>
                <a:gd name="T74" fmla="*/ 95 w 444"/>
                <a:gd name="T75" fmla="*/ 33 h 326"/>
                <a:gd name="T76" fmla="*/ 64 w 444"/>
                <a:gd name="T77" fmla="*/ 96 h 326"/>
                <a:gd name="T78" fmla="*/ 64 w 444"/>
                <a:gd name="T79" fmla="*/ 96 h 326"/>
                <a:gd name="T80" fmla="*/ 15 w 444"/>
                <a:gd name="T81" fmla="*/ 175 h 326"/>
                <a:gd name="T82" fmla="*/ 15 w 444"/>
                <a:gd name="T83" fmla="*/ 286 h 32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4"/>
                <a:gd name="T127" fmla="*/ 0 h 326"/>
                <a:gd name="T128" fmla="*/ 444 w 444"/>
                <a:gd name="T129" fmla="*/ 326 h 32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4" h="326">
                  <a:moveTo>
                    <a:pt x="0" y="217"/>
                  </a:moveTo>
                  <a:lnTo>
                    <a:pt x="0" y="121"/>
                  </a:lnTo>
                  <a:lnTo>
                    <a:pt x="36" y="61"/>
                  </a:lnTo>
                  <a:lnTo>
                    <a:pt x="72" y="13"/>
                  </a:lnTo>
                  <a:lnTo>
                    <a:pt x="144" y="0"/>
                  </a:lnTo>
                  <a:lnTo>
                    <a:pt x="216" y="0"/>
                  </a:lnTo>
                  <a:lnTo>
                    <a:pt x="276" y="0"/>
                  </a:lnTo>
                  <a:lnTo>
                    <a:pt x="324" y="13"/>
                  </a:lnTo>
                  <a:lnTo>
                    <a:pt x="336" y="13"/>
                  </a:lnTo>
                  <a:lnTo>
                    <a:pt x="396" y="61"/>
                  </a:lnTo>
                  <a:lnTo>
                    <a:pt x="432" y="109"/>
                  </a:lnTo>
                  <a:lnTo>
                    <a:pt x="444" y="181"/>
                  </a:lnTo>
                  <a:lnTo>
                    <a:pt x="444" y="241"/>
                  </a:lnTo>
                  <a:lnTo>
                    <a:pt x="444" y="253"/>
                  </a:lnTo>
                  <a:lnTo>
                    <a:pt x="408" y="290"/>
                  </a:lnTo>
                  <a:lnTo>
                    <a:pt x="396" y="290"/>
                  </a:lnTo>
                  <a:lnTo>
                    <a:pt x="360" y="302"/>
                  </a:lnTo>
                  <a:lnTo>
                    <a:pt x="372" y="302"/>
                  </a:lnTo>
                  <a:lnTo>
                    <a:pt x="336" y="326"/>
                  </a:lnTo>
                  <a:lnTo>
                    <a:pt x="324" y="326"/>
                  </a:lnTo>
                  <a:lnTo>
                    <a:pt x="324" y="314"/>
                  </a:lnTo>
                  <a:lnTo>
                    <a:pt x="360" y="290"/>
                  </a:lnTo>
                  <a:lnTo>
                    <a:pt x="396" y="277"/>
                  </a:lnTo>
                  <a:lnTo>
                    <a:pt x="432" y="241"/>
                  </a:lnTo>
                  <a:lnTo>
                    <a:pt x="432" y="181"/>
                  </a:lnTo>
                  <a:lnTo>
                    <a:pt x="420" y="109"/>
                  </a:lnTo>
                  <a:lnTo>
                    <a:pt x="420" y="121"/>
                  </a:lnTo>
                  <a:lnTo>
                    <a:pt x="384" y="73"/>
                  </a:lnTo>
                  <a:lnTo>
                    <a:pt x="324" y="25"/>
                  </a:lnTo>
                  <a:lnTo>
                    <a:pt x="276" y="13"/>
                  </a:lnTo>
                  <a:lnTo>
                    <a:pt x="216" y="13"/>
                  </a:lnTo>
                  <a:lnTo>
                    <a:pt x="144" y="13"/>
                  </a:lnTo>
                  <a:lnTo>
                    <a:pt x="72" y="25"/>
                  </a:lnTo>
                  <a:lnTo>
                    <a:pt x="84" y="25"/>
                  </a:lnTo>
                  <a:lnTo>
                    <a:pt x="48" y="73"/>
                  </a:lnTo>
                  <a:lnTo>
                    <a:pt x="12" y="133"/>
                  </a:lnTo>
                  <a:lnTo>
                    <a:pt x="12" y="121"/>
                  </a:lnTo>
                  <a:lnTo>
                    <a:pt x="12" y="217"/>
                  </a:lnTo>
                  <a:lnTo>
                    <a:pt x="0" y="217"/>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302" name="Freeform 425"/>
            <p:cNvSpPr>
              <a:spLocks noChangeAspect="1"/>
            </p:cNvSpPr>
            <p:nvPr/>
          </p:nvSpPr>
          <p:spPr bwMode="auto">
            <a:xfrm>
              <a:off x="4960" y="1220"/>
              <a:ext cx="39" cy="26"/>
            </a:xfrm>
            <a:custGeom>
              <a:avLst/>
              <a:gdLst>
                <a:gd name="T0" fmla="*/ 45 w 36"/>
                <a:gd name="T1" fmla="*/ 15 h 24"/>
                <a:gd name="T2" fmla="*/ 0 w 36"/>
                <a:gd name="T3" fmla="*/ 30 h 24"/>
                <a:gd name="T4" fmla="*/ 0 w 36"/>
                <a:gd name="T5" fmla="*/ 30 h 24"/>
                <a:gd name="T6" fmla="*/ 0 w 36"/>
                <a:gd name="T7" fmla="*/ 15 h 24"/>
                <a:gd name="T8" fmla="*/ 0 w 36"/>
                <a:gd name="T9" fmla="*/ 15 h 24"/>
                <a:gd name="T10" fmla="*/ 45 w 36"/>
                <a:gd name="T11" fmla="*/ 0 h 24"/>
                <a:gd name="T12" fmla="*/ 45 w 36"/>
                <a:gd name="T13" fmla="*/ 15 h 24"/>
                <a:gd name="T14" fmla="*/ 0 60000 65536"/>
                <a:gd name="T15" fmla="*/ 0 60000 65536"/>
                <a:gd name="T16" fmla="*/ 0 60000 65536"/>
                <a:gd name="T17" fmla="*/ 0 60000 65536"/>
                <a:gd name="T18" fmla="*/ 0 60000 65536"/>
                <a:gd name="T19" fmla="*/ 0 60000 65536"/>
                <a:gd name="T20" fmla="*/ 0 60000 65536"/>
                <a:gd name="T21" fmla="*/ 0 w 36"/>
                <a:gd name="T22" fmla="*/ 0 h 24"/>
                <a:gd name="T23" fmla="*/ 36 w 36"/>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24">
                  <a:moveTo>
                    <a:pt x="36" y="12"/>
                  </a:moveTo>
                  <a:lnTo>
                    <a:pt x="0" y="24"/>
                  </a:lnTo>
                  <a:lnTo>
                    <a:pt x="0" y="12"/>
                  </a:lnTo>
                  <a:lnTo>
                    <a:pt x="36" y="0"/>
                  </a:lnTo>
                  <a:lnTo>
                    <a:pt x="36"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303" name="Rectangle 427"/>
            <p:cNvSpPr>
              <a:spLocks noChangeAspect="1" noChangeArrowheads="1"/>
            </p:cNvSpPr>
            <p:nvPr/>
          </p:nvSpPr>
          <p:spPr bwMode="auto">
            <a:xfrm>
              <a:off x="4907" y="1233"/>
              <a:ext cx="53"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304" name="Rectangle 428"/>
            <p:cNvSpPr>
              <a:spLocks noChangeAspect="1" noChangeArrowheads="1"/>
            </p:cNvSpPr>
            <p:nvPr/>
          </p:nvSpPr>
          <p:spPr bwMode="auto">
            <a:xfrm>
              <a:off x="4854" y="1312"/>
              <a:ext cx="53"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305" name="Freeform 429"/>
            <p:cNvSpPr>
              <a:spLocks noChangeAspect="1"/>
            </p:cNvSpPr>
            <p:nvPr/>
          </p:nvSpPr>
          <p:spPr bwMode="auto">
            <a:xfrm>
              <a:off x="4841" y="1312"/>
              <a:ext cx="66" cy="40"/>
            </a:xfrm>
            <a:custGeom>
              <a:avLst/>
              <a:gdLst>
                <a:gd name="T0" fmla="*/ 80 w 60"/>
                <a:gd name="T1" fmla="*/ 49 h 36"/>
                <a:gd name="T2" fmla="*/ 80 w 60"/>
                <a:gd name="T3" fmla="*/ 33 h 36"/>
                <a:gd name="T4" fmla="*/ 15 w 60"/>
                <a:gd name="T5" fmla="*/ 0 h 36"/>
                <a:gd name="T6" fmla="*/ 0 w 60"/>
                <a:gd name="T7" fmla="*/ 0 h 36"/>
                <a:gd name="T8" fmla="*/ 0 w 60"/>
                <a:gd name="T9" fmla="*/ 0 h 36"/>
                <a:gd name="T10" fmla="*/ 15 w 60"/>
                <a:gd name="T11" fmla="*/ 16 h 36"/>
                <a:gd name="T12" fmla="*/ 80 w 60"/>
                <a:gd name="T13" fmla="*/ 49 h 36"/>
                <a:gd name="T14" fmla="*/ 0 60000 65536"/>
                <a:gd name="T15" fmla="*/ 0 60000 65536"/>
                <a:gd name="T16" fmla="*/ 0 60000 65536"/>
                <a:gd name="T17" fmla="*/ 0 60000 65536"/>
                <a:gd name="T18" fmla="*/ 0 60000 65536"/>
                <a:gd name="T19" fmla="*/ 0 60000 65536"/>
                <a:gd name="T20" fmla="*/ 0 60000 65536"/>
                <a:gd name="T21" fmla="*/ 0 w 60"/>
                <a:gd name="T22" fmla="*/ 0 h 36"/>
                <a:gd name="T23" fmla="*/ 60 w 6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36">
                  <a:moveTo>
                    <a:pt x="60" y="36"/>
                  </a:moveTo>
                  <a:lnTo>
                    <a:pt x="60" y="24"/>
                  </a:lnTo>
                  <a:lnTo>
                    <a:pt x="12" y="0"/>
                  </a:lnTo>
                  <a:lnTo>
                    <a:pt x="0" y="0"/>
                  </a:lnTo>
                  <a:lnTo>
                    <a:pt x="12" y="12"/>
                  </a:lnTo>
                  <a:lnTo>
                    <a:pt x="60" y="3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306" name="Freeform 430"/>
            <p:cNvSpPr>
              <a:spLocks noChangeAspect="1"/>
            </p:cNvSpPr>
            <p:nvPr/>
          </p:nvSpPr>
          <p:spPr bwMode="auto">
            <a:xfrm>
              <a:off x="4841" y="1273"/>
              <a:ext cx="66" cy="52"/>
            </a:xfrm>
            <a:custGeom>
              <a:avLst/>
              <a:gdLst>
                <a:gd name="T0" fmla="*/ 0 w 60"/>
                <a:gd name="T1" fmla="*/ 46 h 48"/>
                <a:gd name="T2" fmla="*/ 15 w 60"/>
                <a:gd name="T3" fmla="*/ 61 h 48"/>
                <a:gd name="T4" fmla="*/ 80 w 60"/>
                <a:gd name="T5" fmla="*/ 15 h 48"/>
                <a:gd name="T6" fmla="*/ 64 w 60"/>
                <a:gd name="T7" fmla="*/ 0 h 48"/>
                <a:gd name="T8" fmla="*/ 0 w 60"/>
                <a:gd name="T9" fmla="*/ 46 h 48"/>
                <a:gd name="T10" fmla="*/ 0 60000 65536"/>
                <a:gd name="T11" fmla="*/ 0 60000 65536"/>
                <a:gd name="T12" fmla="*/ 0 60000 65536"/>
                <a:gd name="T13" fmla="*/ 0 60000 65536"/>
                <a:gd name="T14" fmla="*/ 0 60000 65536"/>
                <a:gd name="T15" fmla="*/ 0 w 60"/>
                <a:gd name="T16" fmla="*/ 0 h 48"/>
                <a:gd name="T17" fmla="*/ 60 w 60"/>
                <a:gd name="T18" fmla="*/ 48 h 48"/>
              </a:gdLst>
              <a:ahLst/>
              <a:cxnLst>
                <a:cxn ang="T10">
                  <a:pos x="T0" y="T1"/>
                </a:cxn>
                <a:cxn ang="T11">
                  <a:pos x="T2" y="T3"/>
                </a:cxn>
                <a:cxn ang="T12">
                  <a:pos x="T4" y="T5"/>
                </a:cxn>
                <a:cxn ang="T13">
                  <a:pos x="T6" y="T7"/>
                </a:cxn>
                <a:cxn ang="T14">
                  <a:pos x="T8" y="T9"/>
                </a:cxn>
              </a:cxnLst>
              <a:rect l="T15" t="T16" r="T17" b="T18"/>
              <a:pathLst>
                <a:path w="60" h="48">
                  <a:moveTo>
                    <a:pt x="0" y="36"/>
                  </a:moveTo>
                  <a:lnTo>
                    <a:pt x="12" y="48"/>
                  </a:lnTo>
                  <a:lnTo>
                    <a:pt x="60" y="12"/>
                  </a:lnTo>
                  <a:lnTo>
                    <a:pt x="48" y="0"/>
                  </a:lnTo>
                  <a:lnTo>
                    <a:pt x="0" y="3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307" name="Freeform 432"/>
            <p:cNvSpPr>
              <a:spLocks noChangeAspect="1"/>
            </p:cNvSpPr>
            <p:nvPr/>
          </p:nvSpPr>
          <p:spPr bwMode="auto">
            <a:xfrm>
              <a:off x="4644" y="1339"/>
              <a:ext cx="487" cy="356"/>
            </a:xfrm>
            <a:custGeom>
              <a:avLst/>
              <a:gdLst>
                <a:gd name="T0" fmla="*/ 15 w 444"/>
                <a:gd name="T1" fmla="*/ 253 h 325"/>
                <a:gd name="T2" fmla="*/ 15 w 444"/>
                <a:gd name="T3" fmla="*/ 253 h 325"/>
                <a:gd name="T4" fmla="*/ 64 w 444"/>
                <a:gd name="T5" fmla="*/ 332 h 325"/>
                <a:gd name="T6" fmla="*/ 111 w 444"/>
                <a:gd name="T7" fmla="*/ 395 h 325"/>
                <a:gd name="T8" fmla="*/ 95 w 444"/>
                <a:gd name="T9" fmla="*/ 395 h 325"/>
                <a:gd name="T10" fmla="*/ 190 w 444"/>
                <a:gd name="T11" fmla="*/ 412 h 325"/>
                <a:gd name="T12" fmla="*/ 285 w 444"/>
                <a:gd name="T13" fmla="*/ 412 h 325"/>
                <a:gd name="T14" fmla="*/ 285 w 444"/>
                <a:gd name="T15" fmla="*/ 412 h 325"/>
                <a:gd name="T16" fmla="*/ 364 w 444"/>
                <a:gd name="T17" fmla="*/ 412 h 325"/>
                <a:gd name="T18" fmla="*/ 427 w 444"/>
                <a:gd name="T19" fmla="*/ 395 h 325"/>
                <a:gd name="T20" fmla="*/ 427 w 444"/>
                <a:gd name="T21" fmla="*/ 395 h 325"/>
                <a:gd name="T22" fmla="*/ 507 w 444"/>
                <a:gd name="T23" fmla="*/ 332 h 325"/>
                <a:gd name="T24" fmla="*/ 555 w 444"/>
                <a:gd name="T25" fmla="*/ 253 h 325"/>
                <a:gd name="T26" fmla="*/ 555 w 444"/>
                <a:gd name="T27" fmla="*/ 253 h 325"/>
                <a:gd name="T28" fmla="*/ 570 w 444"/>
                <a:gd name="T29" fmla="*/ 174 h 325"/>
                <a:gd name="T30" fmla="*/ 570 w 444"/>
                <a:gd name="T31" fmla="*/ 79 h 325"/>
                <a:gd name="T32" fmla="*/ 570 w 444"/>
                <a:gd name="T33" fmla="*/ 95 h 325"/>
                <a:gd name="T34" fmla="*/ 522 w 444"/>
                <a:gd name="T35" fmla="*/ 64 h 325"/>
                <a:gd name="T36" fmla="*/ 475 w 444"/>
                <a:gd name="T37" fmla="*/ 47 h 325"/>
                <a:gd name="T38" fmla="*/ 475 w 444"/>
                <a:gd name="T39" fmla="*/ 47 h 325"/>
                <a:gd name="T40" fmla="*/ 427 w 444"/>
                <a:gd name="T41" fmla="*/ 15 h 325"/>
                <a:gd name="T42" fmla="*/ 444 w 444"/>
                <a:gd name="T43" fmla="*/ 0 h 325"/>
                <a:gd name="T44" fmla="*/ 491 w 444"/>
                <a:gd name="T45" fmla="*/ 31 h 325"/>
                <a:gd name="T46" fmla="*/ 522 w 444"/>
                <a:gd name="T47" fmla="*/ 47 h 325"/>
                <a:gd name="T48" fmla="*/ 539 w 444"/>
                <a:gd name="T49" fmla="*/ 47 h 325"/>
                <a:gd name="T50" fmla="*/ 586 w 444"/>
                <a:gd name="T51" fmla="*/ 79 h 325"/>
                <a:gd name="T52" fmla="*/ 586 w 444"/>
                <a:gd name="T53" fmla="*/ 174 h 325"/>
                <a:gd name="T54" fmla="*/ 586 w 444"/>
                <a:gd name="T55" fmla="*/ 174 h 325"/>
                <a:gd name="T56" fmla="*/ 570 w 444"/>
                <a:gd name="T57" fmla="*/ 253 h 325"/>
                <a:gd name="T58" fmla="*/ 522 w 444"/>
                <a:gd name="T59" fmla="*/ 348 h 325"/>
                <a:gd name="T60" fmla="*/ 522 w 444"/>
                <a:gd name="T61" fmla="*/ 348 h 325"/>
                <a:gd name="T62" fmla="*/ 444 w 444"/>
                <a:gd name="T63" fmla="*/ 412 h 325"/>
                <a:gd name="T64" fmla="*/ 364 w 444"/>
                <a:gd name="T65" fmla="*/ 427 h 325"/>
                <a:gd name="T66" fmla="*/ 364 w 444"/>
                <a:gd name="T67" fmla="*/ 427 h 325"/>
                <a:gd name="T68" fmla="*/ 285 w 444"/>
                <a:gd name="T69" fmla="*/ 427 h 325"/>
                <a:gd name="T70" fmla="*/ 190 w 444"/>
                <a:gd name="T71" fmla="*/ 427 h 325"/>
                <a:gd name="T72" fmla="*/ 190 w 444"/>
                <a:gd name="T73" fmla="*/ 427 h 325"/>
                <a:gd name="T74" fmla="*/ 95 w 444"/>
                <a:gd name="T75" fmla="*/ 412 h 325"/>
                <a:gd name="T76" fmla="*/ 47 w 444"/>
                <a:gd name="T77" fmla="*/ 348 h 325"/>
                <a:gd name="T78" fmla="*/ 47 w 444"/>
                <a:gd name="T79" fmla="*/ 348 h 325"/>
                <a:gd name="T80" fmla="*/ 0 w 444"/>
                <a:gd name="T81" fmla="*/ 269 h 325"/>
                <a:gd name="T82" fmla="*/ 0 w 444"/>
                <a:gd name="T83" fmla="*/ 126 h 3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4"/>
                <a:gd name="T127" fmla="*/ 0 h 325"/>
                <a:gd name="T128" fmla="*/ 444 w 444"/>
                <a:gd name="T129" fmla="*/ 325 h 3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4" h="325">
                  <a:moveTo>
                    <a:pt x="12" y="96"/>
                  </a:moveTo>
                  <a:lnTo>
                    <a:pt x="12" y="193"/>
                  </a:lnTo>
                  <a:lnTo>
                    <a:pt x="48" y="253"/>
                  </a:lnTo>
                  <a:lnTo>
                    <a:pt x="84" y="301"/>
                  </a:lnTo>
                  <a:lnTo>
                    <a:pt x="72" y="301"/>
                  </a:lnTo>
                  <a:lnTo>
                    <a:pt x="144" y="313"/>
                  </a:lnTo>
                  <a:lnTo>
                    <a:pt x="216" y="313"/>
                  </a:lnTo>
                  <a:lnTo>
                    <a:pt x="276" y="313"/>
                  </a:lnTo>
                  <a:lnTo>
                    <a:pt x="324" y="301"/>
                  </a:lnTo>
                  <a:lnTo>
                    <a:pt x="384" y="253"/>
                  </a:lnTo>
                  <a:lnTo>
                    <a:pt x="420" y="193"/>
                  </a:lnTo>
                  <a:lnTo>
                    <a:pt x="432" y="132"/>
                  </a:lnTo>
                  <a:lnTo>
                    <a:pt x="432" y="60"/>
                  </a:lnTo>
                  <a:lnTo>
                    <a:pt x="432" y="72"/>
                  </a:lnTo>
                  <a:lnTo>
                    <a:pt x="396" y="48"/>
                  </a:lnTo>
                  <a:lnTo>
                    <a:pt x="360" y="36"/>
                  </a:lnTo>
                  <a:lnTo>
                    <a:pt x="324" y="12"/>
                  </a:lnTo>
                  <a:lnTo>
                    <a:pt x="324" y="0"/>
                  </a:lnTo>
                  <a:lnTo>
                    <a:pt x="336" y="0"/>
                  </a:lnTo>
                  <a:lnTo>
                    <a:pt x="372" y="24"/>
                  </a:lnTo>
                  <a:lnTo>
                    <a:pt x="360" y="24"/>
                  </a:lnTo>
                  <a:lnTo>
                    <a:pt x="396" y="36"/>
                  </a:lnTo>
                  <a:lnTo>
                    <a:pt x="408" y="36"/>
                  </a:lnTo>
                  <a:lnTo>
                    <a:pt x="444" y="60"/>
                  </a:lnTo>
                  <a:lnTo>
                    <a:pt x="444" y="132"/>
                  </a:lnTo>
                  <a:lnTo>
                    <a:pt x="432" y="193"/>
                  </a:lnTo>
                  <a:lnTo>
                    <a:pt x="432" y="205"/>
                  </a:lnTo>
                  <a:lnTo>
                    <a:pt x="396" y="265"/>
                  </a:lnTo>
                  <a:lnTo>
                    <a:pt x="336" y="313"/>
                  </a:lnTo>
                  <a:lnTo>
                    <a:pt x="324" y="313"/>
                  </a:lnTo>
                  <a:lnTo>
                    <a:pt x="276" y="325"/>
                  </a:lnTo>
                  <a:lnTo>
                    <a:pt x="216" y="325"/>
                  </a:lnTo>
                  <a:lnTo>
                    <a:pt x="144" y="325"/>
                  </a:lnTo>
                  <a:lnTo>
                    <a:pt x="72" y="313"/>
                  </a:lnTo>
                  <a:lnTo>
                    <a:pt x="36" y="265"/>
                  </a:lnTo>
                  <a:lnTo>
                    <a:pt x="0" y="205"/>
                  </a:lnTo>
                  <a:lnTo>
                    <a:pt x="0" y="193"/>
                  </a:lnTo>
                  <a:lnTo>
                    <a:pt x="0" y="96"/>
                  </a:lnTo>
                  <a:lnTo>
                    <a:pt x="12" y="9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308" name="Freeform 433"/>
            <p:cNvSpPr>
              <a:spLocks noChangeAspect="1"/>
            </p:cNvSpPr>
            <p:nvPr/>
          </p:nvSpPr>
          <p:spPr bwMode="auto">
            <a:xfrm>
              <a:off x="4960" y="1325"/>
              <a:ext cx="39" cy="27"/>
            </a:xfrm>
            <a:custGeom>
              <a:avLst/>
              <a:gdLst>
                <a:gd name="T0" fmla="*/ 45 w 36"/>
                <a:gd name="T1" fmla="*/ 34 h 24"/>
                <a:gd name="T2" fmla="*/ 0 w 36"/>
                <a:gd name="T3" fmla="*/ 18 h 24"/>
                <a:gd name="T4" fmla="*/ 0 w 36"/>
                <a:gd name="T5" fmla="*/ 18 h 24"/>
                <a:gd name="T6" fmla="*/ 0 w 36"/>
                <a:gd name="T7" fmla="*/ 0 h 24"/>
                <a:gd name="T8" fmla="*/ 0 w 36"/>
                <a:gd name="T9" fmla="*/ 0 h 24"/>
                <a:gd name="T10" fmla="*/ 45 w 36"/>
                <a:gd name="T11" fmla="*/ 18 h 24"/>
                <a:gd name="T12" fmla="*/ 45 w 36"/>
                <a:gd name="T13" fmla="*/ 34 h 24"/>
                <a:gd name="T14" fmla="*/ 0 60000 65536"/>
                <a:gd name="T15" fmla="*/ 0 60000 65536"/>
                <a:gd name="T16" fmla="*/ 0 60000 65536"/>
                <a:gd name="T17" fmla="*/ 0 60000 65536"/>
                <a:gd name="T18" fmla="*/ 0 60000 65536"/>
                <a:gd name="T19" fmla="*/ 0 60000 65536"/>
                <a:gd name="T20" fmla="*/ 0 60000 65536"/>
                <a:gd name="T21" fmla="*/ 0 w 36"/>
                <a:gd name="T22" fmla="*/ 0 h 24"/>
                <a:gd name="T23" fmla="*/ 36 w 36"/>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24">
                  <a:moveTo>
                    <a:pt x="36" y="24"/>
                  </a:moveTo>
                  <a:lnTo>
                    <a:pt x="0" y="12"/>
                  </a:lnTo>
                  <a:lnTo>
                    <a:pt x="0" y="0"/>
                  </a:lnTo>
                  <a:lnTo>
                    <a:pt x="36" y="12"/>
                  </a:lnTo>
                  <a:lnTo>
                    <a:pt x="36" y="2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309" name="Rectangle 435"/>
            <p:cNvSpPr>
              <a:spLocks noChangeAspect="1" noChangeArrowheads="1"/>
            </p:cNvSpPr>
            <p:nvPr/>
          </p:nvSpPr>
          <p:spPr bwMode="auto">
            <a:xfrm>
              <a:off x="4907" y="1325"/>
              <a:ext cx="53" cy="1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310" name="Rectangle 436"/>
            <p:cNvSpPr>
              <a:spLocks noChangeAspect="1" noChangeArrowheads="1"/>
            </p:cNvSpPr>
            <p:nvPr/>
          </p:nvSpPr>
          <p:spPr bwMode="auto">
            <a:xfrm>
              <a:off x="5012" y="1669"/>
              <a:ext cx="529" cy="134"/>
            </a:xfrm>
            <a:prstGeom prst="rect">
              <a:avLst/>
            </a:prstGeom>
            <a:noFill/>
            <a:ln w="9525">
              <a:noFill/>
              <a:miter lim="800000"/>
              <a:headEnd/>
              <a:tailEnd/>
            </a:ln>
          </p:spPr>
          <p:txBody>
            <a:bodyPr wrap="none" lIns="0" tIns="0" rIns="0" bIns="0">
              <a:spAutoFit/>
            </a:bodyPr>
            <a:lstStyle/>
            <a:p>
              <a:r>
                <a:rPr lang="en-US" sz="1400" u="none">
                  <a:solidFill>
                    <a:srgbClr val="000000"/>
                  </a:solidFill>
                </a:rPr>
                <a:t>EXECUTE</a:t>
              </a:r>
              <a:endParaRPr lang="en-US" sz="2000" b="1" u="none"/>
            </a:p>
          </p:txBody>
        </p:sp>
        <p:sp>
          <p:nvSpPr>
            <p:cNvPr id="125311" name="Rectangle 437"/>
            <p:cNvSpPr>
              <a:spLocks noChangeAspect="1" noChangeArrowheads="1"/>
            </p:cNvSpPr>
            <p:nvPr/>
          </p:nvSpPr>
          <p:spPr bwMode="auto">
            <a:xfrm>
              <a:off x="4841" y="1800"/>
              <a:ext cx="849" cy="135"/>
            </a:xfrm>
            <a:prstGeom prst="rect">
              <a:avLst/>
            </a:prstGeom>
            <a:noFill/>
            <a:ln w="9525">
              <a:noFill/>
              <a:miter lim="800000"/>
              <a:headEnd/>
              <a:tailEnd/>
            </a:ln>
          </p:spPr>
          <p:txBody>
            <a:bodyPr wrap="none" lIns="0" tIns="0" rIns="0" bIns="0">
              <a:spAutoFit/>
            </a:bodyPr>
            <a:lstStyle/>
            <a:p>
              <a:r>
                <a:rPr lang="en-US" sz="1400" u="none">
                  <a:solidFill>
                    <a:srgbClr val="000000"/>
                  </a:solidFill>
                </a:rPr>
                <a:t>run_component()</a:t>
              </a:r>
              <a:endParaRPr lang="en-US" sz="2000" b="1" u="none"/>
            </a:p>
          </p:txBody>
        </p:sp>
        <p:sp>
          <p:nvSpPr>
            <p:cNvPr id="125312" name="Rectangle 438"/>
            <p:cNvSpPr>
              <a:spLocks noChangeAspect="1" noChangeArrowheads="1"/>
            </p:cNvSpPr>
            <p:nvPr/>
          </p:nvSpPr>
          <p:spPr bwMode="auto">
            <a:xfrm>
              <a:off x="4130" y="1735"/>
              <a:ext cx="543" cy="133"/>
            </a:xfrm>
            <a:prstGeom prst="rect">
              <a:avLst/>
            </a:prstGeom>
            <a:noFill/>
            <a:ln w="9525">
              <a:noFill/>
              <a:miter lim="800000"/>
              <a:headEnd/>
              <a:tailEnd/>
            </a:ln>
          </p:spPr>
          <p:txBody>
            <a:bodyPr wrap="none" lIns="0" tIns="0" rIns="0" bIns="0">
              <a:spAutoFit/>
            </a:bodyPr>
            <a:lstStyle/>
            <a:p>
              <a:r>
                <a:rPr lang="en-US" sz="1400" u="none">
                  <a:solidFill>
                    <a:srgbClr val="000000"/>
                  </a:solidFill>
                </a:rPr>
                <a:t>SUSPEND</a:t>
              </a:r>
              <a:endParaRPr lang="en-US" sz="2000" b="1" u="none"/>
            </a:p>
          </p:txBody>
        </p:sp>
        <p:sp>
          <p:nvSpPr>
            <p:cNvPr id="125313" name="Rectangle 439"/>
            <p:cNvSpPr>
              <a:spLocks noChangeAspect="1" noChangeArrowheads="1"/>
            </p:cNvSpPr>
            <p:nvPr/>
          </p:nvSpPr>
          <p:spPr bwMode="auto">
            <a:xfrm>
              <a:off x="2984" y="1379"/>
              <a:ext cx="480" cy="134"/>
            </a:xfrm>
            <a:prstGeom prst="rect">
              <a:avLst/>
            </a:prstGeom>
            <a:noFill/>
            <a:ln w="9525">
              <a:noFill/>
              <a:miter lim="800000"/>
              <a:headEnd/>
              <a:tailEnd/>
            </a:ln>
          </p:spPr>
          <p:txBody>
            <a:bodyPr wrap="none" lIns="0" tIns="0" rIns="0" bIns="0">
              <a:spAutoFit/>
            </a:bodyPr>
            <a:lstStyle/>
            <a:p>
              <a:r>
                <a:rPr lang="en-US" sz="1400" u="none">
                  <a:solidFill>
                    <a:srgbClr val="000000"/>
                  </a:solidFill>
                </a:rPr>
                <a:t>RESUME</a:t>
              </a:r>
              <a:endParaRPr lang="en-US" sz="2000" b="1" u="none"/>
            </a:p>
          </p:txBody>
        </p:sp>
        <p:sp>
          <p:nvSpPr>
            <p:cNvPr id="125314" name="Rectangle 440"/>
            <p:cNvSpPr>
              <a:spLocks noChangeAspect="1" noChangeArrowheads="1"/>
            </p:cNvSpPr>
            <p:nvPr/>
          </p:nvSpPr>
          <p:spPr bwMode="auto">
            <a:xfrm>
              <a:off x="2786" y="1035"/>
              <a:ext cx="647" cy="134"/>
            </a:xfrm>
            <a:prstGeom prst="rect">
              <a:avLst/>
            </a:prstGeom>
            <a:noFill/>
            <a:ln w="9525">
              <a:noFill/>
              <a:miter lim="800000"/>
              <a:headEnd/>
              <a:tailEnd/>
            </a:ln>
          </p:spPr>
          <p:txBody>
            <a:bodyPr wrap="none" lIns="0" tIns="0" rIns="0" bIns="0">
              <a:spAutoFit/>
            </a:bodyPr>
            <a:lstStyle/>
            <a:p>
              <a:r>
                <a:rPr lang="en-US" sz="1400" u="none">
                  <a:solidFill>
                    <a:srgbClr val="000000"/>
                  </a:solidFill>
                </a:rPr>
                <a:t>TERMINATE</a:t>
              </a:r>
              <a:endParaRPr lang="en-US" sz="2000" b="1" u="none"/>
            </a:p>
          </p:txBody>
        </p:sp>
        <p:sp>
          <p:nvSpPr>
            <p:cNvPr id="125315" name="Rectangle 441"/>
            <p:cNvSpPr>
              <a:spLocks noChangeAspect="1" noChangeArrowheads="1"/>
            </p:cNvSpPr>
            <p:nvPr/>
          </p:nvSpPr>
          <p:spPr bwMode="auto">
            <a:xfrm>
              <a:off x="1865" y="1538"/>
              <a:ext cx="646" cy="134"/>
            </a:xfrm>
            <a:prstGeom prst="rect">
              <a:avLst/>
            </a:prstGeom>
            <a:noFill/>
            <a:ln w="9525">
              <a:noFill/>
              <a:miter lim="800000"/>
              <a:headEnd/>
              <a:tailEnd/>
            </a:ln>
          </p:spPr>
          <p:txBody>
            <a:bodyPr wrap="none" lIns="0" tIns="0" rIns="0" bIns="0">
              <a:spAutoFit/>
            </a:bodyPr>
            <a:lstStyle/>
            <a:p>
              <a:r>
                <a:rPr lang="en-US" sz="1400" u="none">
                  <a:solidFill>
                    <a:srgbClr val="000000"/>
                  </a:solidFill>
                </a:rPr>
                <a:t>TERMINATE</a:t>
              </a:r>
              <a:endParaRPr lang="en-US" sz="2000" b="1" u="none"/>
            </a:p>
          </p:txBody>
        </p:sp>
        <p:sp>
          <p:nvSpPr>
            <p:cNvPr id="125316" name="Text Box 345"/>
            <p:cNvSpPr txBox="1">
              <a:spLocks noChangeArrowheads="1"/>
            </p:cNvSpPr>
            <p:nvPr/>
          </p:nvSpPr>
          <p:spPr bwMode="auto">
            <a:xfrm>
              <a:off x="2398" y="505"/>
              <a:ext cx="2329" cy="250"/>
            </a:xfrm>
            <a:prstGeom prst="rect">
              <a:avLst/>
            </a:prstGeom>
            <a:noFill/>
            <a:ln w="12700">
              <a:noFill/>
              <a:miter lim="800000"/>
              <a:headEnd/>
              <a:tailEnd/>
            </a:ln>
          </p:spPr>
          <p:txBody>
            <a:bodyPr>
              <a:spAutoFit/>
            </a:bodyPr>
            <a:lstStyle/>
            <a:p>
              <a:r>
                <a:rPr lang="en-US" sz="2000" b="1" u="none"/>
                <a:t>Reconfiguration State Chart</a:t>
              </a:r>
            </a:p>
          </p:txBody>
        </p:sp>
      </p:grpSp>
      <p:grpSp>
        <p:nvGrpSpPr>
          <p:cNvPr id="3" name="Group 474"/>
          <p:cNvGrpSpPr>
            <a:grpSpLocks/>
          </p:cNvGrpSpPr>
          <p:nvPr/>
        </p:nvGrpSpPr>
        <p:grpSpPr bwMode="auto">
          <a:xfrm>
            <a:off x="574675" y="3636963"/>
            <a:ext cx="3802063" cy="3181350"/>
            <a:chOff x="362" y="2291"/>
            <a:chExt cx="2395" cy="2004"/>
          </a:xfrm>
        </p:grpSpPr>
        <p:sp>
          <p:nvSpPr>
            <p:cNvPr id="125090" name="Rectangle 20"/>
            <p:cNvSpPr>
              <a:spLocks noChangeArrowheads="1"/>
            </p:cNvSpPr>
            <p:nvPr/>
          </p:nvSpPr>
          <p:spPr bwMode="auto">
            <a:xfrm>
              <a:off x="1694" y="4155"/>
              <a:ext cx="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91" name="Rectangle 104"/>
            <p:cNvSpPr>
              <a:spLocks noChangeArrowheads="1"/>
            </p:cNvSpPr>
            <p:nvPr/>
          </p:nvSpPr>
          <p:spPr bwMode="auto">
            <a:xfrm>
              <a:off x="1425" y="4257"/>
              <a:ext cx="39" cy="1"/>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125092" name="Rectangle 467"/>
            <p:cNvSpPr>
              <a:spLocks noChangeArrowheads="1"/>
            </p:cNvSpPr>
            <p:nvPr/>
          </p:nvSpPr>
          <p:spPr bwMode="auto">
            <a:xfrm>
              <a:off x="864" y="2392"/>
              <a:ext cx="1536" cy="344"/>
            </a:xfrm>
            <a:prstGeom prst="rect">
              <a:avLst/>
            </a:prstGeom>
            <a:solidFill>
              <a:schemeClr val="accent1"/>
            </a:solidFill>
            <a:ln w="12700">
              <a:solidFill>
                <a:schemeClr val="tx1"/>
              </a:solidFill>
              <a:miter lim="800000"/>
              <a:headEnd/>
              <a:tailEnd/>
            </a:ln>
          </p:spPr>
          <p:txBody>
            <a:bodyPr wrap="none" anchor="ctr"/>
            <a:lstStyle/>
            <a:p>
              <a:endParaRPr lang="en-US"/>
            </a:p>
          </p:txBody>
        </p:sp>
        <p:sp>
          <p:nvSpPr>
            <p:cNvPr id="125093" name="Rectangle 469"/>
            <p:cNvSpPr>
              <a:spLocks noChangeArrowheads="1"/>
            </p:cNvSpPr>
            <p:nvPr/>
          </p:nvSpPr>
          <p:spPr bwMode="auto">
            <a:xfrm>
              <a:off x="1656" y="2424"/>
              <a:ext cx="520" cy="280"/>
            </a:xfrm>
            <a:prstGeom prst="rect">
              <a:avLst/>
            </a:prstGeom>
            <a:solidFill>
              <a:schemeClr val="folHlink"/>
            </a:solidFill>
            <a:ln w="12700">
              <a:solidFill>
                <a:schemeClr val="tx1"/>
              </a:solidFill>
              <a:miter lim="800000"/>
              <a:headEnd/>
              <a:tailEnd/>
            </a:ln>
          </p:spPr>
          <p:txBody>
            <a:bodyPr wrap="none" anchor="ctr"/>
            <a:lstStyle/>
            <a:p>
              <a:endParaRPr lang="en-US"/>
            </a:p>
          </p:txBody>
        </p:sp>
        <p:sp>
          <p:nvSpPr>
            <p:cNvPr id="125094" name="Freeform 5"/>
            <p:cNvSpPr>
              <a:spLocks/>
            </p:cNvSpPr>
            <p:nvPr/>
          </p:nvSpPr>
          <p:spPr bwMode="auto">
            <a:xfrm>
              <a:off x="1528" y="4129"/>
              <a:ext cx="269" cy="38"/>
            </a:xfrm>
            <a:custGeom>
              <a:avLst/>
              <a:gdLst>
                <a:gd name="T0" fmla="*/ 269 w 269"/>
                <a:gd name="T1" fmla="*/ 26 h 38"/>
                <a:gd name="T2" fmla="*/ 217 w 269"/>
                <a:gd name="T3" fmla="*/ 13 h 38"/>
                <a:gd name="T4" fmla="*/ 128 w 269"/>
                <a:gd name="T5" fmla="*/ 0 h 38"/>
                <a:gd name="T6" fmla="*/ 38 w 269"/>
                <a:gd name="T7" fmla="*/ 13 h 38"/>
                <a:gd name="T8" fmla="*/ 0 w 269"/>
                <a:gd name="T9" fmla="*/ 26 h 38"/>
                <a:gd name="T10" fmla="*/ 38 w 269"/>
                <a:gd name="T11" fmla="*/ 38 h 38"/>
                <a:gd name="T12" fmla="*/ 128 w 269"/>
                <a:gd name="T13" fmla="*/ 38 h 38"/>
                <a:gd name="T14" fmla="*/ 217 w 269"/>
                <a:gd name="T15" fmla="*/ 38 h 38"/>
                <a:gd name="T16" fmla="*/ 269 w 269"/>
                <a:gd name="T17" fmla="*/ 26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9"/>
                <a:gd name="T28" fmla="*/ 0 h 38"/>
                <a:gd name="T29" fmla="*/ 269 w 26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9" h="38">
                  <a:moveTo>
                    <a:pt x="269" y="26"/>
                  </a:moveTo>
                  <a:lnTo>
                    <a:pt x="217" y="13"/>
                  </a:lnTo>
                  <a:lnTo>
                    <a:pt x="128" y="0"/>
                  </a:lnTo>
                  <a:lnTo>
                    <a:pt x="38" y="13"/>
                  </a:lnTo>
                  <a:lnTo>
                    <a:pt x="0" y="26"/>
                  </a:lnTo>
                  <a:lnTo>
                    <a:pt x="38" y="38"/>
                  </a:lnTo>
                  <a:lnTo>
                    <a:pt x="128" y="38"/>
                  </a:lnTo>
                  <a:lnTo>
                    <a:pt x="217" y="38"/>
                  </a:lnTo>
                  <a:lnTo>
                    <a:pt x="269" y="26"/>
                  </a:lnTo>
                  <a:close/>
                </a:path>
              </a:pathLst>
            </a:custGeom>
            <a:blipFill dpi="0" rotWithShape="0">
              <a:blip r:embed="rId6" cstate="print"/>
              <a:srcRect/>
              <a:tile tx="0" ty="0" sx="100000" sy="100000" flip="none" algn="tl"/>
            </a:blipFill>
            <a:ln w="9525">
              <a:noFill/>
              <a:round/>
              <a:headEnd/>
              <a:tailEnd/>
            </a:ln>
          </p:spPr>
          <p:txBody>
            <a:bodyPr/>
            <a:lstStyle/>
            <a:p>
              <a:endParaRPr lang="en-US"/>
            </a:p>
          </p:txBody>
        </p:sp>
        <p:sp>
          <p:nvSpPr>
            <p:cNvPr id="125095" name="Freeform 6"/>
            <p:cNvSpPr>
              <a:spLocks/>
            </p:cNvSpPr>
            <p:nvPr/>
          </p:nvSpPr>
          <p:spPr bwMode="auto">
            <a:xfrm>
              <a:off x="1528" y="4129"/>
              <a:ext cx="269" cy="51"/>
            </a:xfrm>
            <a:custGeom>
              <a:avLst/>
              <a:gdLst>
                <a:gd name="T0" fmla="*/ 269 w 269"/>
                <a:gd name="T1" fmla="*/ 38 h 51"/>
                <a:gd name="T2" fmla="*/ 217 w 269"/>
                <a:gd name="T3" fmla="*/ 26 h 51"/>
                <a:gd name="T4" fmla="*/ 217 w 269"/>
                <a:gd name="T5" fmla="*/ 26 h 51"/>
                <a:gd name="T6" fmla="*/ 217 w 269"/>
                <a:gd name="T7" fmla="*/ 26 h 51"/>
                <a:gd name="T8" fmla="*/ 128 w 269"/>
                <a:gd name="T9" fmla="*/ 13 h 51"/>
                <a:gd name="T10" fmla="*/ 128 w 269"/>
                <a:gd name="T11" fmla="*/ 13 h 51"/>
                <a:gd name="T12" fmla="*/ 128 w 269"/>
                <a:gd name="T13" fmla="*/ 13 h 51"/>
                <a:gd name="T14" fmla="*/ 38 w 269"/>
                <a:gd name="T15" fmla="*/ 26 h 51"/>
                <a:gd name="T16" fmla="*/ 38 w 269"/>
                <a:gd name="T17" fmla="*/ 26 h 51"/>
                <a:gd name="T18" fmla="*/ 38 w 269"/>
                <a:gd name="T19" fmla="*/ 26 h 51"/>
                <a:gd name="T20" fmla="*/ 0 w 269"/>
                <a:gd name="T21" fmla="*/ 38 h 51"/>
                <a:gd name="T22" fmla="*/ 0 w 269"/>
                <a:gd name="T23" fmla="*/ 26 h 51"/>
                <a:gd name="T24" fmla="*/ 0 w 269"/>
                <a:gd name="T25" fmla="*/ 26 h 51"/>
                <a:gd name="T26" fmla="*/ 38 w 269"/>
                <a:gd name="T27" fmla="*/ 38 h 51"/>
                <a:gd name="T28" fmla="*/ 38 w 269"/>
                <a:gd name="T29" fmla="*/ 38 h 51"/>
                <a:gd name="T30" fmla="*/ 38 w 269"/>
                <a:gd name="T31" fmla="*/ 38 h 51"/>
                <a:gd name="T32" fmla="*/ 128 w 269"/>
                <a:gd name="T33" fmla="*/ 38 h 51"/>
                <a:gd name="T34" fmla="*/ 128 w 269"/>
                <a:gd name="T35" fmla="*/ 38 h 51"/>
                <a:gd name="T36" fmla="*/ 128 w 269"/>
                <a:gd name="T37" fmla="*/ 38 h 51"/>
                <a:gd name="T38" fmla="*/ 217 w 269"/>
                <a:gd name="T39" fmla="*/ 38 h 51"/>
                <a:gd name="T40" fmla="*/ 217 w 269"/>
                <a:gd name="T41" fmla="*/ 38 h 51"/>
                <a:gd name="T42" fmla="*/ 217 w 269"/>
                <a:gd name="T43" fmla="*/ 38 h 51"/>
                <a:gd name="T44" fmla="*/ 269 w 269"/>
                <a:gd name="T45" fmla="*/ 26 h 51"/>
                <a:gd name="T46" fmla="*/ 269 w 269"/>
                <a:gd name="T47" fmla="*/ 26 h 51"/>
                <a:gd name="T48" fmla="*/ 269 w 269"/>
                <a:gd name="T49" fmla="*/ 38 h 51"/>
                <a:gd name="T50" fmla="*/ 269 w 269"/>
                <a:gd name="T51" fmla="*/ 38 h 51"/>
                <a:gd name="T52" fmla="*/ 217 w 269"/>
                <a:gd name="T53" fmla="*/ 51 h 51"/>
                <a:gd name="T54" fmla="*/ 217 w 269"/>
                <a:gd name="T55" fmla="*/ 51 h 51"/>
                <a:gd name="T56" fmla="*/ 217 w 269"/>
                <a:gd name="T57" fmla="*/ 51 h 51"/>
                <a:gd name="T58" fmla="*/ 128 w 269"/>
                <a:gd name="T59" fmla="*/ 51 h 51"/>
                <a:gd name="T60" fmla="*/ 128 w 269"/>
                <a:gd name="T61" fmla="*/ 51 h 51"/>
                <a:gd name="T62" fmla="*/ 128 w 269"/>
                <a:gd name="T63" fmla="*/ 51 h 51"/>
                <a:gd name="T64" fmla="*/ 38 w 269"/>
                <a:gd name="T65" fmla="*/ 51 h 51"/>
                <a:gd name="T66" fmla="*/ 38 w 269"/>
                <a:gd name="T67" fmla="*/ 51 h 51"/>
                <a:gd name="T68" fmla="*/ 38 w 269"/>
                <a:gd name="T69" fmla="*/ 51 h 51"/>
                <a:gd name="T70" fmla="*/ 0 w 269"/>
                <a:gd name="T71" fmla="*/ 38 h 51"/>
                <a:gd name="T72" fmla="*/ 0 w 269"/>
                <a:gd name="T73" fmla="*/ 38 h 51"/>
                <a:gd name="T74" fmla="*/ 0 w 269"/>
                <a:gd name="T75" fmla="*/ 26 h 51"/>
                <a:gd name="T76" fmla="*/ 38 w 269"/>
                <a:gd name="T77" fmla="*/ 13 h 51"/>
                <a:gd name="T78" fmla="*/ 38 w 269"/>
                <a:gd name="T79" fmla="*/ 13 h 51"/>
                <a:gd name="T80" fmla="*/ 38 w 269"/>
                <a:gd name="T81" fmla="*/ 13 h 51"/>
                <a:gd name="T82" fmla="*/ 128 w 269"/>
                <a:gd name="T83" fmla="*/ 0 h 51"/>
                <a:gd name="T84" fmla="*/ 128 w 269"/>
                <a:gd name="T85" fmla="*/ 0 h 51"/>
                <a:gd name="T86" fmla="*/ 128 w 269"/>
                <a:gd name="T87" fmla="*/ 0 h 51"/>
                <a:gd name="T88" fmla="*/ 217 w 269"/>
                <a:gd name="T89" fmla="*/ 13 h 51"/>
                <a:gd name="T90" fmla="*/ 217 w 269"/>
                <a:gd name="T91" fmla="*/ 13 h 51"/>
                <a:gd name="T92" fmla="*/ 217 w 269"/>
                <a:gd name="T93" fmla="*/ 13 h 51"/>
                <a:gd name="T94" fmla="*/ 269 w 269"/>
                <a:gd name="T95" fmla="*/ 26 h 51"/>
                <a:gd name="T96" fmla="*/ 269 w 269"/>
                <a:gd name="T97" fmla="*/ 38 h 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9"/>
                <a:gd name="T148" fmla="*/ 0 h 51"/>
                <a:gd name="T149" fmla="*/ 269 w 269"/>
                <a:gd name="T150" fmla="*/ 51 h 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9" h="51">
                  <a:moveTo>
                    <a:pt x="269" y="38"/>
                  </a:moveTo>
                  <a:lnTo>
                    <a:pt x="217" y="26"/>
                  </a:lnTo>
                  <a:lnTo>
                    <a:pt x="128" y="13"/>
                  </a:lnTo>
                  <a:lnTo>
                    <a:pt x="38" y="26"/>
                  </a:lnTo>
                  <a:lnTo>
                    <a:pt x="0" y="38"/>
                  </a:lnTo>
                  <a:lnTo>
                    <a:pt x="0" y="26"/>
                  </a:lnTo>
                  <a:lnTo>
                    <a:pt x="38" y="38"/>
                  </a:lnTo>
                  <a:lnTo>
                    <a:pt x="128" y="38"/>
                  </a:lnTo>
                  <a:lnTo>
                    <a:pt x="217" y="38"/>
                  </a:lnTo>
                  <a:lnTo>
                    <a:pt x="269" y="26"/>
                  </a:lnTo>
                  <a:lnTo>
                    <a:pt x="269" y="38"/>
                  </a:lnTo>
                  <a:lnTo>
                    <a:pt x="217" y="51"/>
                  </a:lnTo>
                  <a:lnTo>
                    <a:pt x="128" y="51"/>
                  </a:lnTo>
                  <a:lnTo>
                    <a:pt x="38" y="51"/>
                  </a:lnTo>
                  <a:lnTo>
                    <a:pt x="0" y="38"/>
                  </a:lnTo>
                  <a:lnTo>
                    <a:pt x="0" y="26"/>
                  </a:lnTo>
                  <a:lnTo>
                    <a:pt x="38" y="13"/>
                  </a:lnTo>
                  <a:lnTo>
                    <a:pt x="128" y="0"/>
                  </a:lnTo>
                  <a:lnTo>
                    <a:pt x="217" y="13"/>
                  </a:lnTo>
                  <a:lnTo>
                    <a:pt x="269" y="26"/>
                  </a:lnTo>
                  <a:lnTo>
                    <a:pt x="269" y="3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96" name="Freeform 7"/>
            <p:cNvSpPr>
              <a:spLocks/>
            </p:cNvSpPr>
            <p:nvPr/>
          </p:nvSpPr>
          <p:spPr bwMode="auto">
            <a:xfrm>
              <a:off x="1797" y="4155"/>
              <a:ext cx="1" cy="12"/>
            </a:xfrm>
            <a:custGeom>
              <a:avLst/>
              <a:gdLst>
                <a:gd name="T0" fmla="*/ 0 w 1"/>
                <a:gd name="T1" fmla="*/ 0 h 12"/>
                <a:gd name="T2" fmla="*/ 0 w 1"/>
                <a:gd name="T3" fmla="*/ 0 h 12"/>
                <a:gd name="T4" fmla="*/ 0 w 1"/>
                <a:gd name="T5" fmla="*/ 12 h 12"/>
                <a:gd name="T6" fmla="*/ 0 w 1"/>
                <a:gd name="T7" fmla="*/ 0 h 12"/>
                <a:gd name="T8" fmla="*/ 0 w 1"/>
                <a:gd name="T9" fmla="*/ 12 h 12"/>
                <a:gd name="T10" fmla="*/ 0 w 1"/>
                <a:gd name="T11" fmla="*/ 12 h 12"/>
                <a:gd name="T12" fmla="*/ 0 w 1"/>
                <a:gd name="T13" fmla="*/ 0 h 12"/>
                <a:gd name="T14" fmla="*/ 0 60000 65536"/>
                <a:gd name="T15" fmla="*/ 0 60000 65536"/>
                <a:gd name="T16" fmla="*/ 0 60000 65536"/>
                <a:gd name="T17" fmla="*/ 0 60000 65536"/>
                <a:gd name="T18" fmla="*/ 0 60000 65536"/>
                <a:gd name="T19" fmla="*/ 0 60000 65536"/>
                <a:gd name="T20" fmla="*/ 0 60000 65536"/>
                <a:gd name="T21" fmla="*/ 0 w 1"/>
                <a:gd name="T22" fmla="*/ 0 h 12"/>
                <a:gd name="T23" fmla="*/ 1 w 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2">
                  <a:moveTo>
                    <a:pt x="0" y="0"/>
                  </a:moveTo>
                  <a:lnTo>
                    <a:pt x="0" y="0"/>
                  </a:lnTo>
                  <a:lnTo>
                    <a:pt x="0" y="12"/>
                  </a:lnTo>
                  <a:lnTo>
                    <a:pt x="0" y="0"/>
                  </a:lnTo>
                  <a:lnTo>
                    <a:pt x="0" y="12"/>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97" name="Freeform 8"/>
            <p:cNvSpPr>
              <a:spLocks/>
            </p:cNvSpPr>
            <p:nvPr/>
          </p:nvSpPr>
          <p:spPr bwMode="auto">
            <a:xfrm>
              <a:off x="1425" y="4129"/>
              <a:ext cx="436" cy="51"/>
            </a:xfrm>
            <a:custGeom>
              <a:avLst/>
              <a:gdLst>
                <a:gd name="T0" fmla="*/ 128 w 436"/>
                <a:gd name="T1" fmla="*/ 0 h 51"/>
                <a:gd name="T2" fmla="*/ 0 w 436"/>
                <a:gd name="T3" fmla="*/ 38 h 51"/>
                <a:gd name="T4" fmla="*/ 346 w 436"/>
                <a:gd name="T5" fmla="*/ 51 h 51"/>
                <a:gd name="T6" fmla="*/ 436 w 436"/>
                <a:gd name="T7" fmla="*/ 13 h 51"/>
                <a:gd name="T8" fmla="*/ 128 w 436"/>
                <a:gd name="T9" fmla="*/ 0 h 51"/>
                <a:gd name="T10" fmla="*/ 0 60000 65536"/>
                <a:gd name="T11" fmla="*/ 0 60000 65536"/>
                <a:gd name="T12" fmla="*/ 0 60000 65536"/>
                <a:gd name="T13" fmla="*/ 0 60000 65536"/>
                <a:gd name="T14" fmla="*/ 0 60000 65536"/>
                <a:gd name="T15" fmla="*/ 0 w 436"/>
                <a:gd name="T16" fmla="*/ 0 h 51"/>
                <a:gd name="T17" fmla="*/ 436 w 436"/>
                <a:gd name="T18" fmla="*/ 51 h 51"/>
              </a:gdLst>
              <a:ahLst/>
              <a:cxnLst>
                <a:cxn ang="T10">
                  <a:pos x="T0" y="T1"/>
                </a:cxn>
                <a:cxn ang="T11">
                  <a:pos x="T2" y="T3"/>
                </a:cxn>
                <a:cxn ang="T12">
                  <a:pos x="T4" y="T5"/>
                </a:cxn>
                <a:cxn ang="T13">
                  <a:pos x="T6" y="T7"/>
                </a:cxn>
                <a:cxn ang="T14">
                  <a:pos x="T8" y="T9"/>
                </a:cxn>
              </a:cxnLst>
              <a:rect l="T15" t="T16" r="T17" b="T18"/>
              <a:pathLst>
                <a:path w="436" h="51">
                  <a:moveTo>
                    <a:pt x="128" y="0"/>
                  </a:moveTo>
                  <a:lnTo>
                    <a:pt x="0" y="38"/>
                  </a:lnTo>
                  <a:lnTo>
                    <a:pt x="346" y="51"/>
                  </a:lnTo>
                  <a:lnTo>
                    <a:pt x="436" y="13"/>
                  </a:lnTo>
                  <a:lnTo>
                    <a:pt x="128" y="0"/>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125098" name="Freeform 9"/>
            <p:cNvSpPr>
              <a:spLocks/>
            </p:cNvSpPr>
            <p:nvPr/>
          </p:nvSpPr>
          <p:spPr bwMode="auto">
            <a:xfrm>
              <a:off x="1425" y="4129"/>
              <a:ext cx="436" cy="64"/>
            </a:xfrm>
            <a:custGeom>
              <a:avLst/>
              <a:gdLst>
                <a:gd name="T0" fmla="*/ 128 w 436"/>
                <a:gd name="T1" fmla="*/ 13 h 64"/>
                <a:gd name="T2" fmla="*/ 0 w 436"/>
                <a:gd name="T3" fmla="*/ 51 h 64"/>
                <a:gd name="T4" fmla="*/ 0 w 436"/>
                <a:gd name="T5" fmla="*/ 38 h 64"/>
                <a:gd name="T6" fmla="*/ 0 w 436"/>
                <a:gd name="T7" fmla="*/ 38 h 64"/>
                <a:gd name="T8" fmla="*/ 346 w 436"/>
                <a:gd name="T9" fmla="*/ 51 h 64"/>
                <a:gd name="T10" fmla="*/ 346 w 436"/>
                <a:gd name="T11" fmla="*/ 64 h 64"/>
                <a:gd name="T12" fmla="*/ 346 w 436"/>
                <a:gd name="T13" fmla="*/ 51 h 64"/>
                <a:gd name="T14" fmla="*/ 436 w 436"/>
                <a:gd name="T15" fmla="*/ 13 h 64"/>
                <a:gd name="T16" fmla="*/ 436 w 436"/>
                <a:gd name="T17" fmla="*/ 26 h 64"/>
                <a:gd name="T18" fmla="*/ 436 w 436"/>
                <a:gd name="T19" fmla="*/ 13 h 64"/>
                <a:gd name="T20" fmla="*/ 436 w 436"/>
                <a:gd name="T21" fmla="*/ 26 h 64"/>
                <a:gd name="T22" fmla="*/ 346 w 436"/>
                <a:gd name="T23" fmla="*/ 64 h 64"/>
                <a:gd name="T24" fmla="*/ 346 w 436"/>
                <a:gd name="T25" fmla="*/ 64 h 64"/>
                <a:gd name="T26" fmla="*/ 346 w 436"/>
                <a:gd name="T27" fmla="*/ 64 h 64"/>
                <a:gd name="T28" fmla="*/ 0 w 436"/>
                <a:gd name="T29" fmla="*/ 51 h 64"/>
                <a:gd name="T30" fmla="*/ 0 w 436"/>
                <a:gd name="T31" fmla="*/ 51 h 64"/>
                <a:gd name="T32" fmla="*/ 0 w 436"/>
                <a:gd name="T33" fmla="*/ 38 h 64"/>
                <a:gd name="T34" fmla="*/ 128 w 436"/>
                <a:gd name="T35" fmla="*/ 0 h 64"/>
                <a:gd name="T36" fmla="*/ 128 w 436"/>
                <a:gd name="T37" fmla="*/ 13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6"/>
                <a:gd name="T58" fmla="*/ 0 h 64"/>
                <a:gd name="T59" fmla="*/ 436 w 436"/>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6" h="64">
                  <a:moveTo>
                    <a:pt x="128" y="13"/>
                  </a:moveTo>
                  <a:lnTo>
                    <a:pt x="0" y="51"/>
                  </a:lnTo>
                  <a:lnTo>
                    <a:pt x="0" y="38"/>
                  </a:lnTo>
                  <a:lnTo>
                    <a:pt x="346" y="51"/>
                  </a:lnTo>
                  <a:lnTo>
                    <a:pt x="346" y="64"/>
                  </a:lnTo>
                  <a:lnTo>
                    <a:pt x="346" y="51"/>
                  </a:lnTo>
                  <a:lnTo>
                    <a:pt x="436" y="13"/>
                  </a:lnTo>
                  <a:lnTo>
                    <a:pt x="436" y="26"/>
                  </a:lnTo>
                  <a:lnTo>
                    <a:pt x="436" y="13"/>
                  </a:lnTo>
                  <a:lnTo>
                    <a:pt x="436" y="26"/>
                  </a:lnTo>
                  <a:lnTo>
                    <a:pt x="346" y="64"/>
                  </a:lnTo>
                  <a:lnTo>
                    <a:pt x="0" y="51"/>
                  </a:lnTo>
                  <a:lnTo>
                    <a:pt x="0" y="38"/>
                  </a:lnTo>
                  <a:lnTo>
                    <a:pt x="128" y="0"/>
                  </a:lnTo>
                  <a:lnTo>
                    <a:pt x="128"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99" name="Freeform 10"/>
            <p:cNvSpPr>
              <a:spLocks/>
            </p:cNvSpPr>
            <p:nvPr/>
          </p:nvSpPr>
          <p:spPr bwMode="auto">
            <a:xfrm>
              <a:off x="1553" y="4129"/>
              <a:ext cx="308" cy="26"/>
            </a:xfrm>
            <a:custGeom>
              <a:avLst/>
              <a:gdLst>
                <a:gd name="T0" fmla="*/ 308 w 308"/>
                <a:gd name="T1" fmla="*/ 26 h 26"/>
                <a:gd name="T2" fmla="*/ 0 w 308"/>
                <a:gd name="T3" fmla="*/ 13 h 26"/>
                <a:gd name="T4" fmla="*/ 0 w 308"/>
                <a:gd name="T5" fmla="*/ 0 h 26"/>
                <a:gd name="T6" fmla="*/ 0 w 308"/>
                <a:gd name="T7" fmla="*/ 0 h 26"/>
                <a:gd name="T8" fmla="*/ 0 w 308"/>
                <a:gd name="T9" fmla="*/ 0 h 26"/>
                <a:gd name="T10" fmla="*/ 308 w 308"/>
                <a:gd name="T11" fmla="*/ 13 h 26"/>
                <a:gd name="T12" fmla="*/ 308 w 308"/>
                <a:gd name="T13" fmla="*/ 26 h 26"/>
                <a:gd name="T14" fmla="*/ 0 60000 65536"/>
                <a:gd name="T15" fmla="*/ 0 60000 65536"/>
                <a:gd name="T16" fmla="*/ 0 60000 65536"/>
                <a:gd name="T17" fmla="*/ 0 60000 65536"/>
                <a:gd name="T18" fmla="*/ 0 60000 65536"/>
                <a:gd name="T19" fmla="*/ 0 60000 65536"/>
                <a:gd name="T20" fmla="*/ 0 60000 65536"/>
                <a:gd name="T21" fmla="*/ 0 w 308"/>
                <a:gd name="T22" fmla="*/ 0 h 26"/>
                <a:gd name="T23" fmla="*/ 308 w 30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26">
                  <a:moveTo>
                    <a:pt x="308" y="26"/>
                  </a:moveTo>
                  <a:lnTo>
                    <a:pt x="0" y="13"/>
                  </a:lnTo>
                  <a:lnTo>
                    <a:pt x="0" y="0"/>
                  </a:lnTo>
                  <a:lnTo>
                    <a:pt x="308" y="13"/>
                  </a:lnTo>
                  <a:lnTo>
                    <a:pt x="308" y="2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00" name="Freeform 11"/>
            <p:cNvSpPr>
              <a:spLocks/>
            </p:cNvSpPr>
            <p:nvPr/>
          </p:nvSpPr>
          <p:spPr bwMode="auto">
            <a:xfrm>
              <a:off x="1541" y="4142"/>
              <a:ext cx="243" cy="25"/>
            </a:xfrm>
            <a:custGeom>
              <a:avLst/>
              <a:gdLst>
                <a:gd name="T0" fmla="*/ 243 w 243"/>
                <a:gd name="T1" fmla="*/ 13 h 25"/>
                <a:gd name="T2" fmla="*/ 204 w 243"/>
                <a:gd name="T3" fmla="*/ 25 h 25"/>
                <a:gd name="T4" fmla="*/ 115 w 243"/>
                <a:gd name="T5" fmla="*/ 25 h 25"/>
                <a:gd name="T6" fmla="*/ 25 w 243"/>
                <a:gd name="T7" fmla="*/ 13 h 25"/>
                <a:gd name="T8" fmla="*/ 0 w 243"/>
                <a:gd name="T9" fmla="*/ 0 h 25"/>
                <a:gd name="T10" fmla="*/ 64 w 243"/>
                <a:gd name="T11" fmla="*/ 0 h 25"/>
                <a:gd name="T12" fmla="*/ 115 w 243"/>
                <a:gd name="T13" fmla="*/ 0 h 25"/>
                <a:gd name="T14" fmla="*/ 179 w 243"/>
                <a:gd name="T15" fmla="*/ 0 h 25"/>
                <a:gd name="T16" fmla="*/ 243 w 243"/>
                <a:gd name="T17" fmla="*/ 13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3"/>
                <a:gd name="T28" fmla="*/ 0 h 25"/>
                <a:gd name="T29" fmla="*/ 243 w 2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3" h="25">
                  <a:moveTo>
                    <a:pt x="243" y="13"/>
                  </a:moveTo>
                  <a:lnTo>
                    <a:pt x="204" y="25"/>
                  </a:lnTo>
                  <a:lnTo>
                    <a:pt x="115" y="25"/>
                  </a:lnTo>
                  <a:lnTo>
                    <a:pt x="25" y="13"/>
                  </a:lnTo>
                  <a:lnTo>
                    <a:pt x="0" y="0"/>
                  </a:lnTo>
                  <a:lnTo>
                    <a:pt x="64" y="0"/>
                  </a:lnTo>
                  <a:lnTo>
                    <a:pt x="115" y="0"/>
                  </a:lnTo>
                  <a:lnTo>
                    <a:pt x="179" y="0"/>
                  </a:lnTo>
                  <a:lnTo>
                    <a:pt x="243" y="13"/>
                  </a:lnTo>
                  <a:close/>
                </a:path>
              </a:pathLst>
            </a:custGeom>
            <a:blipFill dpi="0" rotWithShape="0">
              <a:blip r:embed="rId6" cstate="print"/>
              <a:srcRect/>
              <a:tile tx="0" ty="0" sx="100000" sy="100000" flip="none" algn="tl"/>
            </a:blipFill>
            <a:ln w="9525">
              <a:noFill/>
              <a:round/>
              <a:headEnd/>
              <a:tailEnd/>
            </a:ln>
          </p:spPr>
          <p:txBody>
            <a:bodyPr/>
            <a:lstStyle/>
            <a:p>
              <a:endParaRPr lang="en-US"/>
            </a:p>
          </p:txBody>
        </p:sp>
        <p:sp>
          <p:nvSpPr>
            <p:cNvPr id="125101" name="Freeform 12"/>
            <p:cNvSpPr>
              <a:spLocks/>
            </p:cNvSpPr>
            <p:nvPr/>
          </p:nvSpPr>
          <p:spPr bwMode="auto">
            <a:xfrm>
              <a:off x="1656" y="4155"/>
              <a:ext cx="128" cy="25"/>
            </a:xfrm>
            <a:custGeom>
              <a:avLst/>
              <a:gdLst>
                <a:gd name="T0" fmla="*/ 128 w 128"/>
                <a:gd name="T1" fmla="*/ 12 h 25"/>
                <a:gd name="T2" fmla="*/ 89 w 128"/>
                <a:gd name="T3" fmla="*/ 25 h 25"/>
                <a:gd name="T4" fmla="*/ 89 w 128"/>
                <a:gd name="T5" fmla="*/ 25 h 25"/>
                <a:gd name="T6" fmla="*/ 89 w 128"/>
                <a:gd name="T7" fmla="*/ 25 h 25"/>
                <a:gd name="T8" fmla="*/ 0 w 128"/>
                <a:gd name="T9" fmla="*/ 25 h 25"/>
                <a:gd name="T10" fmla="*/ 0 w 128"/>
                <a:gd name="T11" fmla="*/ 25 h 25"/>
                <a:gd name="T12" fmla="*/ 0 w 128"/>
                <a:gd name="T13" fmla="*/ 12 h 25"/>
                <a:gd name="T14" fmla="*/ 0 w 128"/>
                <a:gd name="T15" fmla="*/ 12 h 25"/>
                <a:gd name="T16" fmla="*/ 89 w 128"/>
                <a:gd name="T17" fmla="*/ 12 h 25"/>
                <a:gd name="T18" fmla="*/ 89 w 128"/>
                <a:gd name="T19" fmla="*/ 12 h 25"/>
                <a:gd name="T20" fmla="*/ 89 w 128"/>
                <a:gd name="T21" fmla="*/ 12 h 25"/>
                <a:gd name="T22" fmla="*/ 128 w 128"/>
                <a:gd name="T23" fmla="*/ 0 h 25"/>
                <a:gd name="T24" fmla="*/ 128 w 128"/>
                <a:gd name="T25" fmla="*/ 12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8"/>
                <a:gd name="T40" fmla="*/ 0 h 25"/>
                <a:gd name="T41" fmla="*/ 128 w 128"/>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8" h="25">
                  <a:moveTo>
                    <a:pt x="128" y="12"/>
                  </a:moveTo>
                  <a:lnTo>
                    <a:pt x="89" y="25"/>
                  </a:lnTo>
                  <a:lnTo>
                    <a:pt x="0" y="25"/>
                  </a:lnTo>
                  <a:lnTo>
                    <a:pt x="0" y="12"/>
                  </a:lnTo>
                  <a:lnTo>
                    <a:pt x="89" y="12"/>
                  </a:lnTo>
                  <a:lnTo>
                    <a:pt x="128" y="0"/>
                  </a:lnTo>
                  <a:lnTo>
                    <a:pt x="128"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02" name="Freeform 13"/>
            <p:cNvSpPr>
              <a:spLocks/>
            </p:cNvSpPr>
            <p:nvPr/>
          </p:nvSpPr>
          <p:spPr bwMode="auto">
            <a:xfrm>
              <a:off x="1566" y="4155"/>
              <a:ext cx="90" cy="25"/>
            </a:xfrm>
            <a:custGeom>
              <a:avLst/>
              <a:gdLst>
                <a:gd name="T0" fmla="*/ 90 w 90"/>
                <a:gd name="T1" fmla="*/ 25 h 25"/>
                <a:gd name="T2" fmla="*/ 0 w 90"/>
                <a:gd name="T3" fmla="*/ 12 h 25"/>
                <a:gd name="T4" fmla="*/ 0 w 90"/>
                <a:gd name="T5" fmla="*/ 12 h 25"/>
                <a:gd name="T6" fmla="*/ 0 w 90"/>
                <a:gd name="T7" fmla="*/ 0 h 25"/>
                <a:gd name="T8" fmla="*/ 0 w 90"/>
                <a:gd name="T9" fmla="*/ 0 h 25"/>
                <a:gd name="T10" fmla="*/ 90 w 90"/>
                <a:gd name="T11" fmla="*/ 12 h 25"/>
                <a:gd name="T12" fmla="*/ 90 w 90"/>
                <a:gd name="T13" fmla="*/ 25 h 25"/>
                <a:gd name="T14" fmla="*/ 0 60000 65536"/>
                <a:gd name="T15" fmla="*/ 0 60000 65536"/>
                <a:gd name="T16" fmla="*/ 0 60000 65536"/>
                <a:gd name="T17" fmla="*/ 0 60000 65536"/>
                <a:gd name="T18" fmla="*/ 0 60000 65536"/>
                <a:gd name="T19" fmla="*/ 0 60000 65536"/>
                <a:gd name="T20" fmla="*/ 0 60000 65536"/>
                <a:gd name="T21" fmla="*/ 0 w 90"/>
                <a:gd name="T22" fmla="*/ 0 h 25"/>
                <a:gd name="T23" fmla="*/ 90 w 90"/>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5">
                  <a:moveTo>
                    <a:pt x="90" y="25"/>
                  </a:moveTo>
                  <a:lnTo>
                    <a:pt x="0" y="12"/>
                  </a:lnTo>
                  <a:lnTo>
                    <a:pt x="0" y="0"/>
                  </a:lnTo>
                  <a:lnTo>
                    <a:pt x="90" y="12"/>
                  </a:lnTo>
                  <a:lnTo>
                    <a:pt x="90" y="25"/>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03" name="Freeform 14"/>
            <p:cNvSpPr>
              <a:spLocks/>
            </p:cNvSpPr>
            <p:nvPr/>
          </p:nvSpPr>
          <p:spPr bwMode="auto">
            <a:xfrm>
              <a:off x="1541" y="4142"/>
              <a:ext cx="25" cy="25"/>
            </a:xfrm>
            <a:custGeom>
              <a:avLst/>
              <a:gdLst>
                <a:gd name="T0" fmla="*/ 25 w 25"/>
                <a:gd name="T1" fmla="*/ 25 h 25"/>
                <a:gd name="T2" fmla="*/ 25 w 25"/>
                <a:gd name="T3" fmla="*/ 13 h 25"/>
                <a:gd name="T4" fmla="*/ 0 w 25"/>
                <a:gd name="T5" fmla="*/ 0 h 25"/>
                <a:gd name="T6" fmla="*/ 0 w 25"/>
                <a:gd name="T7" fmla="*/ 13 h 25"/>
                <a:gd name="T8" fmla="*/ 25 w 25"/>
                <a:gd name="T9" fmla="*/ 25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5" y="25"/>
                  </a:moveTo>
                  <a:lnTo>
                    <a:pt x="25" y="13"/>
                  </a:lnTo>
                  <a:lnTo>
                    <a:pt x="0" y="0"/>
                  </a:lnTo>
                  <a:lnTo>
                    <a:pt x="0" y="13"/>
                  </a:lnTo>
                  <a:lnTo>
                    <a:pt x="25" y="25"/>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04" name="Freeform 15"/>
            <p:cNvSpPr>
              <a:spLocks/>
            </p:cNvSpPr>
            <p:nvPr/>
          </p:nvSpPr>
          <p:spPr bwMode="auto">
            <a:xfrm>
              <a:off x="1541" y="4116"/>
              <a:ext cx="230" cy="39"/>
            </a:xfrm>
            <a:custGeom>
              <a:avLst/>
              <a:gdLst>
                <a:gd name="T0" fmla="*/ 230 w 230"/>
                <a:gd name="T1" fmla="*/ 26 h 39"/>
                <a:gd name="T2" fmla="*/ 204 w 230"/>
                <a:gd name="T3" fmla="*/ 13 h 39"/>
                <a:gd name="T4" fmla="*/ 115 w 230"/>
                <a:gd name="T5" fmla="*/ 0 h 39"/>
                <a:gd name="T6" fmla="*/ 38 w 230"/>
                <a:gd name="T7" fmla="*/ 13 h 39"/>
                <a:gd name="T8" fmla="*/ 0 w 230"/>
                <a:gd name="T9" fmla="*/ 26 h 39"/>
                <a:gd name="T10" fmla="*/ 38 w 230"/>
                <a:gd name="T11" fmla="*/ 39 h 39"/>
                <a:gd name="T12" fmla="*/ 115 w 230"/>
                <a:gd name="T13" fmla="*/ 39 h 39"/>
                <a:gd name="T14" fmla="*/ 204 w 230"/>
                <a:gd name="T15" fmla="*/ 39 h 39"/>
                <a:gd name="T16" fmla="*/ 230 w 230"/>
                <a:gd name="T17" fmla="*/ 26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39"/>
                <a:gd name="T29" fmla="*/ 230 w 230"/>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39">
                  <a:moveTo>
                    <a:pt x="230" y="26"/>
                  </a:moveTo>
                  <a:lnTo>
                    <a:pt x="204" y="13"/>
                  </a:lnTo>
                  <a:lnTo>
                    <a:pt x="115" y="0"/>
                  </a:lnTo>
                  <a:lnTo>
                    <a:pt x="38" y="13"/>
                  </a:lnTo>
                  <a:lnTo>
                    <a:pt x="0" y="26"/>
                  </a:lnTo>
                  <a:lnTo>
                    <a:pt x="38" y="39"/>
                  </a:lnTo>
                  <a:lnTo>
                    <a:pt x="115" y="39"/>
                  </a:lnTo>
                  <a:lnTo>
                    <a:pt x="204" y="39"/>
                  </a:lnTo>
                  <a:lnTo>
                    <a:pt x="230" y="26"/>
                  </a:lnTo>
                  <a:close/>
                </a:path>
              </a:pathLst>
            </a:custGeom>
            <a:blipFill dpi="0" rotWithShape="0">
              <a:blip r:embed="rId6" cstate="print"/>
              <a:srcRect/>
              <a:tile tx="0" ty="0" sx="100000" sy="100000" flip="none" algn="tl"/>
            </a:blipFill>
            <a:ln w="9525">
              <a:noFill/>
              <a:round/>
              <a:headEnd/>
              <a:tailEnd/>
            </a:ln>
          </p:spPr>
          <p:txBody>
            <a:bodyPr/>
            <a:lstStyle/>
            <a:p>
              <a:endParaRPr lang="en-US"/>
            </a:p>
          </p:txBody>
        </p:sp>
        <p:sp>
          <p:nvSpPr>
            <p:cNvPr id="125105" name="Freeform 16"/>
            <p:cNvSpPr>
              <a:spLocks/>
            </p:cNvSpPr>
            <p:nvPr/>
          </p:nvSpPr>
          <p:spPr bwMode="auto">
            <a:xfrm>
              <a:off x="1541" y="4116"/>
              <a:ext cx="230" cy="51"/>
            </a:xfrm>
            <a:custGeom>
              <a:avLst/>
              <a:gdLst>
                <a:gd name="T0" fmla="*/ 230 w 230"/>
                <a:gd name="T1" fmla="*/ 39 h 51"/>
                <a:gd name="T2" fmla="*/ 204 w 230"/>
                <a:gd name="T3" fmla="*/ 26 h 51"/>
                <a:gd name="T4" fmla="*/ 204 w 230"/>
                <a:gd name="T5" fmla="*/ 26 h 51"/>
                <a:gd name="T6" fmla="*/ 204 w 230"/>
                <a:gd name="T7" fmla="*/ 26 h 51"/>
                <a:gd name="T8" fmla="*/ 115 w 230"/>
                <a:gd name="T9" fmla="*/ 13 h 51"/>
                <a:gd name="T10" fmla="*/ 115 w 230"/>
                <a:gd name="T11" fmla="*/ 13 h 51"/>
                <a:gd name="T12" fmla="*/ 115 w 230"/>
                <a:gd name="T13" fmla="*/ 13 h 51"/>
                <a:gd name="T14" fmla="*/ 38 w 230"/>
                <a:gd name="T15" fmla="*/ 26 h 51"/>
                <a:gd name="T16" fmla="*/ 38 w 230"/>
                <a:gd name="T17" fmla="*/ 26 h 51"/>
                <a:gd name="T18" fmla="*/ 38 w 230"/>
                <a:gd name="T19" fmla="*/ 26 h 51"/>
                <a:gd name="T20" fmla="*/ 0 w 230"/>
                <a:gd name="T21" fmla="*/ 39 h 51"/>
                <a:gd name="T22" fmla="*/ 0 w 230"/>
                <a:gd name="T23" fmla="*/ 26 h 51"/>
                <a:gd name="T24" fmla="*/ 0 w 230"/>
                <a:gd name="T25" fmla="*/ 26 h 51"/>
                <a:gd name="T26" fmla="*/ 38 w 230"/>
                <a:gd name="T27" fmla="*/ 39 h 51"/>
                <a:gd name="T28" fmla="*/ 38 w 230"/>
                <a:gd name="T29" fmla="*/ 39 h 51"/>
                <a:gd name="T30" fmla="*/ 38 w 230"/>
                <a:gd name="T31" fmla="*/ 39 h 51"/>
                <a:gd name="T32" fmla="*/ 115 w 230"/>
                <a:gd name="T33" fmla="*/ 39 h 51"/>
                <a:gd name="T34" fmla="*/ 115 w 230"/>
                <a:gd name="T35" fmla="*/ 39 h 51"/>
                <a:gd name="T36" fmla="*/ 115 w 230"/>
                <a:gd name="T37" fmla="*/ 39 h 51"/>
                <a:gd name="T38" fmla="*/ 204 w 230"/>
                <a:gd name="T39" fmla="*/ 39 h 51"/>
                <a:gd name="T40" fmla="*/ 204 w 230"/>
                <a:gd name="T41" fmla="*/ 39 h 51"/>
                <a:gd name="T42" fmla="*/ 204 w 230"/>
                <a:gd name="T43" fmla="*/ 39 h 51"/>
                <a:gd name="T44" fmla="*/ 230 w 230"/>
                <a:gd name="T45" fmla="*/ 26 h 51"/>
                <a:gd name="T46" fmla="*/ 230 w 230"/>
                <a:gd name="T47" fmla="*/ 26 h 51"/>
                <a:gd name="T48" fmla="*/ 230 w 230"/>
                <a:gd name="T49" fmla="*/ 39 h 51"/>
                <a:gd name="T50" fmla="*/ 230 w 230"/>
                <a:gd name="T51" fmla="*/ 39 h 51"/>
                <a:gd name="T52" fmla="*/ 204 w 230"/>
                <a:gd name="T53" fmla="*/ 51 h 51"/>
                <a:gd name="T54" fmla="*/ 204 w 230"/>
                <a:gd name="T55" fmla="*/ 51 h 51"/>
                <a:gd name="T56" fmla="*/ 204 w 230"/>
                <a:gd name="T57" fmla="*/ 51 h 51"/>
                <a:gd name="T58" fmla="*/ 115 w 230"/>
                <a:gd name="T59" fmla="*/ 51 h 51"/>
                <a:gd name="T60" fmla="*/ 115 w 230"/>
                <a:gd name="T61" fmla="*/ 51 h 51"/>
                <a:gd name="T62" fmla="*/ 115 w 230"/>
                <a:gd name="T63" fmla="*/ 51 h 51"/>
                <a:gd name="T64" fmla="*/ 38 w 230"/>
                <a:gd name="T65" fmla="*/ 51 h 51"/>
                <a:gd name="T66" fmla="*/ 38 w 230"/>
                <a:gd name="T67" fmla="*/ 51 h 51"/>
                <a:gd name="T68" fmla="*/ 38 w 230"/>
                <a:gd name="T69" fmla="*/ 51 h 51"/>
                <a:gd name="T70" fmla="*/ 0 w 230"/>
                <a:gd name="T71" fmla="*/ 39 h 51"/>
                <a:gd name="T72" fmla="*/ 0 w 230"/>
                <a:gd name="T73" fmla="*/ 39 h 51"/>
                <a:gd name="T74" fmla="*/ 0 w 230"/>
                <a:gd name="T75" fmla="*/ 26 h 51"/>
                <a:gd name="T76" fmla="*/ 38 w 230"/>
                <a:gd name="T77" fmla="*/ 13 h 51"/>
                <a:gd name="T78" fmla="*/ 38 w 230"/>
                <a:gd name="T79" fmla="*/ 13 h 51"/>
                <a:gd name="T80" fmla="*/ 38 w 230"/>
                <a:gd name="T81" fmla="*/ 13 h 51"/>
                <a:gd name="T82" fmla="*/ 115 w 230"/>
                <a:gd name="T83" fmla="*/ 0 h 51"/>
                <a:gd name="T84" fmla="*/ 115 w 230"/>
                <a:gd name="T85" fmla="*/ 0 h 51"/>
                <a:gd name="T86" fmla="*/ 115 w 230"/>
                <a:gd name="T87" fmla="*/ 0 h 51"/>
                <a:gd name="T88" fmla="*/ 204 w 230"/>
                <a:gd name="T89" fmla="*/ 13 h 51"/>
                <a:gd name="T90" fmla="*/ 204 w 230"/>
                <a:gd name="T91" fmla="*/ 13 h 51"/>
                <a:gd name="T92" fmla="*/ 204 w 230"/>
                <a:gd name="T93" fmla="*/ 13 h 51"/>
                <a:gd name="T94" fmla="*/ 230 w 230"/>
                <a:gd name="T95" fmla="*/ 26 h 51"/>
                <a:gd name="T96" fmla="*/ 230 w 230"/>
                <a:gd name="T97" fmla="*/ 39 h 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0"/>
                <a:gd name="T148" fmla="*/ 0 h 51"/>
                <a:gd name="T149" fmla="*/ 230 w 230"/>
                <a:gd name="T150" fmla="*/ 51 h 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0" h="51">
                  <a:moveTo>
                    <a:pt x="230" y="39"/>
                  </a:moveTo>
                  <a:lnTo>
                    <a:pt x="204" y="26"/>
                  </a:lnTo>
                  <a:lnTo>
                    <a:pt x="115" y="13"/>
                  </a:lnTo>
                  <a:lnTo>
                    <a:pt x="38" y="26"/>
                  </a:lnTo>
                  <a:lnTo>
                    <a:pt x="0" y="39"/>
                  </a:lnTo>
                  <a:lnTo>
                    <a:pt x="0" y="26"/>
                  </a:lnTo>
                  <a:lnTo>
                    <a:pt x="38" y="39"/>
                  </a:lnTo>
                  <a:lnTo>
                    <a:pt x="115" y="39"/>
                  </a:lnTo>
                  <a:lnTo>
                    <a:pt x="204" y="39"/>
                  </a:lnTo>
                  <a:lnTo>
                    <a:pt x="230" y="26"/>
                  </a:lnTo>
                  <a:lnTo>
                    <a:pt x="230" y="39"/>
                  </a:lnTo>
                  <a:lnTo>
                    <a:pt x="204" y="51"/>
                  </a:lnTo>
                  <a:lnTo>
                    <a:pt x="115" y="51"/>
                  </a:lnTo>
                  <a:lnTo>
                    <a:pt x="38" y="51"/>
                  </a:lnTo>
                  <a:lnTo>
                    <a:pt x="0" y="39"/>
                  </a:lnTo>
                  <a:lnTo>
                    <a:pt x="0" y="26"/>
                  </a:lnTo>
                  <a:lnTo>
                    <a:pt x="38" y="13"/>
                  </a:lnTo>
                  <a:lnTo>
                    <a:pt x="115" y="0"/>
                  </a:lnTo>
                  <a:lnTo>
                    <a:pt x="204" y="13"/>
                  </a:lnTo>
                  <a:lnTo>
                    <a:pt x="230" y="26"/>
                  </a:lnTo>
                  <a:lnTo>
                    <a:pt x="230" y="39"/>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06" name="Freeform 17"/>
            <p:cNvSpPr>
              <a:spLocks/>
            </p:cNvSpPr>
            <p:nvPr/>
          </p:nvSpPr>
          <p:spPr bwMode="auto">
            <a:xfrm>
              <a:off x="1771" y="4142"/>
              <a:ext cx="1" cy="13"/>
            </a:xfrm>
            <a:custGeom>
              <a:avLst/>
              <a:gdLst>
                <a:gd name="T0" fmla="*/ 0 w 1"/>
                <a:gd name="T1" fmla="*/ 0 h 13"/>
                <a:gd name="T2" fmla="*/ 0 w 1"/>
                <a:gd name="T3" fmla="*/ 0 h 13"/>
                <a:gd name="T4" fmla="*/ 0 w 1"/>
                <a:gd name="T5" fmla="*/ 13 h 13"/>
                <a:gd name="T6" fmla="*/ 0 w 1"/>
                <a:gd name="T7" fmla="*/ 0 h 13"/>
                <a:gd name="T8" fmla="*/ 0 w 1"/>
                <a:gd name="T9" fmla="*/ 13 h 13"/>
                <a:gd name="T10" fmla="*/ 0 w 1"/>
                <a:gd name="T11" fmla="*/ 13 h 13"/>
                <a:gd name="T12" fmla="*/ 0 w 1"/>
                <a:gd name="T13" fmla="*/ 0 h 13"/>
                <a:gd name="T14" fmla="*/ 0 60000 65536"/>
                <a:gd name="T15" fmla="*/ 0 60000 65536"/>
                <a:gd name="T16" fmla="*/ 0 60000 65536"/>
                <a:gd name="T17" fmla="*/ 0 60000 65536"/>
                <a:gd name="T18" fmla="*/ 0 60000 65536"/>
                <a:gd name="T19" fmla="*/ 0 60000 65536"/>
                <a:gd name="T20" fmla="*/ 0 60000 65536"/>
                <a:gd name="T21" fmla="*/ 0 w 1"/>
                <a:gd name="T22" fmla="*/ 0 h 13"/>
                <a:gd name="T23" fmla="*/ 1 w 1"/>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3">
                  <a:moveTo>
                    <a:pt x="0" y="0"/>
                  </a:moveTo>
                  <a:lnTo>
                    <a:pt x="0" y="0"/>
                  </a:lnTo>
                  <a:lnTo>
                    <a:pt x="0" y="13"/>
                  </a:lnTo>
                  <a:lnTo>
                    <a:pt x="0" y="0"/>
                  </a:lnTo>
                  <a:lnTo>
                    <a:pt x="0" y="13"/>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07" name="Freeform 18"/>
            <p:cNvSpPr>
              <a:spLocks/>
            </p:cNvSpPr>
            <p:nvPr/>
          </p:nvSpPr>
          <p:spPr bwMode="auto">
            <a:xfrm>
              <a:off x="1694" y="4155"/>
              <a:ext cx="13" cy="1"/>
            </a:xfrm>
            <a:custGeom>
              <a:avLst/>
              <a:gdLst>
                <a:gd name="T0" fmla="*/ 13 w 13"/>
                <a:gd name="T1" fmla="*/ 0 h 1"/>
                <a:gd name="T2" fmla="*/ 0 w 13"/>
                <a:gd name="T3" fmla="*/ 0 h 1"/>
                <a:gd name="T4" fmla="*/ 0 w 13"/>
                <a:gd name="T5" fmla="*/ 0 h 1"/>
                <a:gd name="T6" fmla="*/ 0 w 13"/>
                <a:gd name="T7" fmla="*/ 0 h 1"/>
                <a:gd name="T8" fmla="*/ 13 w 13"/>
                <a:gd name="T9" fmla="*/ 0 h 1"/>
                <a:gd name="T10" fmla="*/ 13 w 13"/>
                <a:gd name="T11" fmla="*/ 0 h 1"/>
                <a:gd name="T12" fmla="*/ 13 w 13"/>
                <a:gd name="T13" fmla="*/ 0 h 1"/>
                <a:gd name="T14" fmla="*/ 0 60000 65536"/>
                <a:gd name="T15" fmla="*/ 0 60000 65536"/>
                <a:gd name="T16" fmla="*/ 0 60000 65536"/>
                <a:gd name="T17" fmla="*/ 0 60000 65536"/>
                <a:gd name="T18" fmla="*/ 0 60000 65536"/>
                <a:gd name="T19" fmla="*/ 0 60000 65536"/>
                <a:gd name="T20" fmla="*/ 0 60000 65536"/>
                <a:gd name="T21" fmla="*/ 0 w 13"/>
                <a:gd name="T22" fmla="*/ 0 h 1"/>
                <a:gd name="T23" fmla="*/ 13 w 13"/>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
                  <a:moveTo>
                    <a:pt x="13" y="0"/>
                  </a:moveTo>
                  <a:lnTo>
                    <a:pt x="0" y="0"/>
                  </a:lnTo>
                  <a:lnTo>
                    <a:pt x="13" y="0"/>
                  </a:lnTo>
                  <a:close/>
                </a:path>
              </a:pathLst>
            </a:custGeom>
            <a:blipFill dpi="0" rotWithShape="0">
              <a:blip r:embed="rId6" cstate="print"/>
              <a:srcRect/>
              <a:tile tx="0" ty="0" sx="100000" sy="100000" flip="none" algn="tl"/>
            </a:blipFill>
            <a:ln w="9525">
              <a:noFill/>
              <a:round/>
              <a:headEnd/>
              <a:tailEnd/>
            </a:ln>
          </p:spPr>
          <p:txBody>
            <a:bodyPr/>
            <a:lstStyle/>
            <a:p>
              <a:endParaRPr lang="en-US"/>
            </a:p>
          </p:txBody>
        </p:sp>
        <p:sp>
          <p:nvSpPr>
            <p:cNvPr id="125108" name="Freeform 19"/>
            <p:cNvSpPr>
              <a:spLocks/>
            </p:cNvSpPr>
            <p:nvPr/>
          </p:nvSpPr>
          <p:spPr bwMode="auto">
            <a:xfrm>
              <a:off x="1694" y="4155"/>
              <a:ext cx="13" cy="12"/>
            </a:xfrm>
            <a:custGeom>
              <a:avLst/>
              <a:gdLst>
                <a:gd name="T0" fmla="*/ 13 w 13"/>
                <a:gd name="T1" fmla="*/ 12 h 12"/>
                <a:gd name="T2" fmla="*/ 13 w 13"/>
                <a:gd name="T3" fmla="*/ 0 h 12"/>
                <a:gd name="T4" fmla="*/ 0 w 13"/>
                <a:gd name="T5" fmla="*/ 0 h 12"/>
                <a:gd name="T6" fmla="*/ 0 w 13"/>
                <a:gd name="T7" fmla="*/ 0 h 12"/>
                <a:gd name="T8" fmla="*/ 0 w 13"/>
                <a:gd name="T9" fmla="*/ 12 h 12"/>
                <a:gd name="T10" fmla="*/ 0 w 13"/>
                <a:gd name="T11" fmla="*/ 12 h 12"/>
                <a:gd name="T12" fmla="*/ 13 w 13"/>
                <a:gd name="T13" fmla="*/ 12 h 12"/>
                <a:gd name="T14" fmla="*/ 0 60000 65536"/>
                <a:gd name="T15" fmla="*/ 0 60000 65536"/>
                <a:gd name="T16" fmla="*/ 0 60000 65536"/>
                <a:gd name="T17" fmla="*/ 0 60000 65536"/>
                <a:gd name="T18" fmla="*/ 0 60000 65536"/>
                <a:gd name="T19" fmla="*/ 0 60000 65536"/>
                <a:gd name="T20" fmla="*/ 0 60000 65536"/>
                <a:gd name="T21" fmla="*/ 0 w 13"/>
                <a:gd name="T22" fmla="*/ 0 h 12"/>
                <a:gd name="T23" fmla="*/ 13 w 13"/>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2">
                  <a:moveTo>
                    <a:pt x="13" y="12"/>
                  </a:moveTo>
                  <a:lnTo>
                    <a:pt x="13" y="0"/>
                  </a:lnTo>
                  <a:lnTo>
                    <a:pt x="0" y="0"/>
                  </a:lnTo>
                  <a:lnTo>
                    <a:pt x="0" y="12"/>
                  </a:lnTo>
                  <a:lnTo>
                    <a:pt x="13"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09" name="Freeform 21"/>
            <p:cNvSpPr>
              <a:spLocks/>
            </p:cNvSpPr>
            <p:nvPr/>
          </p:nvSpPr>
          <p:spPr bwMode="auto">
            <a:xfrm>
              <a:off x="1848" y="3874"/>
              <a:ext cx="51" cy="230"/>
            </a:xfrm>
            <a:custGeom>
              <a:avLst/>
              <a:gdLst>
                <a:gd name="T0" fmla="*/ 51 w 51"/>
                <a:gd name="T1" fmla="*/ 12 h 230"/>
                <a:gd name="T2" fmla="*/ 0 w 51"/>
                <a:gd name="T3" fmla="*/ 0 h 230"/>
                <a:gd name="T4" fmla="*/ 0 w 51"/>
                <a:gd name="T5" fmla="*/ 230 h 230"/>
                <a:gd name="T6" fmla="*/ 51 w 51"/>
                <a:gd name="T7" fmla="*/ 204 h 230"/>
                <a:gd name="T8" fmla="*/ 51 w 51"/>
                <a:gd name="T9" fmla="*/ 12 h 230"/>
                <a:gd name="T10" fmla="*/ 0 60000 65536"/>
                <a:gd name="T11" fmla="*/ 0 60000 65536"/>
                <a:gd name="T12" fmla="*/ 0 60000 65536"/>
                <a:gd name="T13" fmla="*/ 0 60000 65536"/>
                <a:gd name="T14" fmla="*/ 0 60000 65536"/>
                <a:gd name="T15" fmla="*/ 0 w 51"/>
                <a:gd name="T16" fmla="*/ 0 h 230"/>
                <a:gd name="T17" fmla="*/ 51 w 51"/>
                <a:gd name="T18" fmla="*/ 230 h 230"/>
              </a:gdLst>
              <a:ahLst/>
              <a:cxnLst>
                <a:cxn ang="T10">
                  <a:pos x="T0" y="T1"/>
                </a:cxn>
                <a:cxn ang="T11">
                  <a:pos x="T2" y="T3"/>
                </a:cxn>
                <a:cxn ang="T12">
                  <a:pos x="T4" y="T5"/>
                </a:cxn>
                <a:cxn ang="T13">
                  <a:pos x="T6" y="T7"/>
                </a:cxn>
                <a:cxn ang="T14">
                  <a:pos x="T8" y="T9"/>
                </a:cxn>
              </a:cxnLst>
              <a:rect l="T15" t="T16" r="T17" b="T18"/>
              <a:pathLst>
                <a:path w="51" h="230">
                  <a:moveTo>
                    <a:pt x="51" y="12"/>
                  </a:moveTo>
                  <a:lnTo>
                    <a:pt x="0" y="0"/>
                  </a:lnTo>
                  <a:lnTo>
                    <a:pt x="0" y="230"/>
                  </a:lnTo>
                  <a:lnTo>
                    <a:pt x="51" y="204"/>
                  </a:lnTo>
                  <a:lnTo>
                    <a:pt x="51" y="12"/>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125110" name="Freeform 22"/>
            <p:cNvSpPr>
              <a:spLocks/>
            </p:cNvSpPr>
            <p:nvPr/>
          </p:nvSpPr>
          <p:spPr bwMode="auto">
            <a:xfrm>
              <a:off x="1848" y="3874"/>
              <a:ext cx="64" cy="242"/>
            </a:xfrm>
            <a:custGeom>
              <a:avLst/>
              <a:gdLst>
                <a:gd name="T0" fmla="*/ 51 w 64"/>
                <a:gd name="T1" fmla="*/ 25 h 242"/>
                <a:gd name="T2" fmla="*/ 0 w 64"/>
                <a:gd name="T3" fmla="*/ 12 h 242"/>
                <a:gd name="T4" fmla="*/ 0 w 64"/>
                <a:gd name="T5" fmla="*/ 0 h 242"/>
                <a:gd name="T6" fmla="*/ 13 w 64"/>
                <a:gd name="T7" fmla="*/ 0 h 242"/>
                <a:gd name="T8" fmla="*/ 13 w 64"/>
                <a:gd name="T9" fmla="*/ 230 h 242"/>
                <a:gd name="T10" fmla="*/ 0 w 64"/>
                <a:gd name="T11" fmla="*/ 242 h 242"/>
                <a:gd name="T12" fmla="*/ 0 w 64"/>
                <a:gd name="T13" fmla="*/ 230 h 242"/>
                <a:gd name="T14" fmla="*/ 51 w 64"/>
                <a:gd name="T15" fmla="*/ 204 h 242"/>
                <a:gd name="T16" fmla="*/ 64 w 64"/>
                <a:gd name="T17" fmla="*/ 204 h 242"/>
                <a:gd name="T18" fmla="*/ 64 w 64"/>
                <a:gd name="T19" fmla="*/ 204 h 242"/>
                <a:gd name="T20" fmla="*/ 51 w 64"/>
                <a:gd name="T21" fmla="*/ 217 h 242"/>
                <a:gd name="T22" fmla="*/ 0 w 64"/>
                <a:gd name="T23" fmla="*/ 242 h 242"/>
                <a:gd name="T24" fmla="*/ 0 w 64"/>
                <a:gd name="T25" fmla="*/ 242 h 242"/>
                <a:gd name="T26" fmla="*/ 0 w 64"/>
                <a:gd name="T27" fmla="*/ 230 h 242"/>
                <a:gd name="T28" fmla="*/ 0 w 64"/>
                <a:gd name="T29" fmla="*/ 0 h 242"/>
                <a:gd name="T30" fmla="*/ 0 w 64"/>
                <a:gd name="T31" fmla="*/ 0 h 242"/>
                <a:gd name="T32" fmla="*/ 0 w 64"/>
                <a:gd name="T33" fmla="*/ 0 h 242"/>
                <a:gd name="T34" fmla="*/ 51 w 64"/>
                <a:gd name="T35" fmla="*/ 12 h 242"/>
                <a:gd name="T36" fmla="*/ 51 w 64"/>
                <a:gd name="T37" fmla="*/ 25 h 2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4"/>
                <a:gd name="T58" fmla="*/ 0 h 242"/>
                <a:gd name="T59" fmla="*/ 64 w 64"/>
                <a:gd name="T60" fmla="*/ 242 h 24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4" h="242">
                  <a:moveTo>
                    <a:pt x="51" y="25"/>
                  </a:moveTo>
                  <a:lnTo>
                    <a:pt x="0" y="12"/>
                  </a:lnTo>
                  <a:lnTo>
                    <a:pt x="0" y="0"/>
                  </a:lnTo>
                  <a:lnTo>
                    <a:pt x="13" y="0"/>
                  </a:lnTo>
                  <a:lnTo>
                    <a:pt x="13" y="230"/>
                  </a:lnTo>
                  <a:lnTo>
                    <a:pt x="0" y="242"/>
                  </a:lnTo>
                  <a:lnTo>
                    <a:pt x="0" y="230"/>
                  </a:lnTo>
                  <a:lnTo>
                    <a:pt x="51" y="204"/>
                  </a:lnTo>
                  <a:lnTo>
                    <a:pt x="64" y="204"/>
                  </a:lnTo>
                  <a:lnTo>
                    <a:pt x="51" y="217"/>
                  </a:lnTo>
                  <a:lnTo>
                    <a:pt x="0" y="242"/>
                  </a:lnTo>
                  <a:lnTo>
                    <a:pt x="0" y="230"/>
                  </a:lnTo>
                  <a:lnTo>
                    <a:pt x="0" y="0"/>
                  </a:lnTo>
                  <a:lnTo>
                    <a:pt x="51" y="12"/>
                  </a:lnTo>
                  <a:lnTo>
                    <a:pt x="51" y="25"/>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11" name="Freeform 23"/>
            <p:cNvSpPr>
              <a:spLocks/>
            </p:cNvSpPr>
            <p:nvPr/>
          </p:nvSpPr>
          <p:spPr bwMode="auto">
            <a:xfrm>
              <a:off x="1899" y="3886"/>
              <a:ext cx="13" cy="192"/>
            </a:xfrm>
            <a:custGeom>
              <a:avLst/>
              <a:gdLst>
                <a:gd name="T0" fmla="*/ 0 w 13"/>
                <a:gd name="T1" fmla="*/ 192 h 192"/>
                <a:gd name="T2" fmla="*/ 0 w 13"/>
                <a:gd name="T3" fmla="*/ 0 h 192"/>
                <a:gd name="T4" fmla="*/ 0 w 13"/>
                <a:gd name="T5" fmla="*/ 0 h 192"/>
                <a:gd name="T6" fmla="*/ 13 w 13"/>
                <a:gd name="T7" fmla="*/ 0 h 192"/>
                <a:gd name="T8" fmla="*/ 13 w 13"/>
                <a:gd name="T9" fmla="*/ 0 h 192"/>
                <a:gd name="T10" fmla="*/ 13 w 13"/>
                <a:gd name="T11" fmla="*/ 192 h 192"/>
                <a:gd name="T12" fmla="*/ 0 w 13"/>
                <a:gd name="T13" fmla="*/ 192 h 192"/>
                <a:gd name="T14" fmla="*/ 0 60000 65536"/>
                <a:gd name="T15" fmla="*/ 0 60000 65536"/>
                <a:gd name="T16" fmla="*/ 0 60000 65536"/>
                <a:gd name="T17" fmla="*/ 0 60000 65536"/>
                <a:gd name="T18" fmla="*/ 0 60000 65536"/>
                <a:gd name="T19" fmla="*/ 0 60000 65536"/>
                <a:gd name="T20" fmla="*/ 0 60000 65536"/>
                <a:gd name="T21" fmla="*/ 0 w 13"/>
                <a:gd name="T22" fmla="*/ 0 h 192"/>
                <a:gd name="T23" fmla="*/ 13 w 13"/>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92">
                  <a:moveTo>
                    <a:pt x="0" y="192"/>
                  </a:moveTo>
                  <a:lnTo>
                    <a:pt x="0" y="0"/>
                  </a:lnTo>
                  <a:lnTo>
                    <a:pt x="13" y="0"/>
                  </a:lnTo>
                  <a:lnTo>
                    <a:pt x="13" y="192"/>
                  </a:lnTo>
                  <a:lnTo>
                    <a:pt x="0" y="19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12" name="Freeform 24"/>
            <p:cNvSpPr>
              <a:spLocks/>
            </p:cNvSpPr>
            <p:nvPr/>
          </p:nvSpPr>
          <p:spPr bwMode="auto">
            <a:xfrm>
              <a:off x="1400" y="3797"/>
              <a:ext cx="384" cy="358"/>
            </a:xfrm>
            <a:custGeom>
              <a:avLst/>
              <a:gdLst>
                <a:gd name="T0" fmla="*/ 0 w 384"/>
                <a:gd name="T1" fmla="*/ 13 h 358"/>
                <a:gd name="T2" fmla="*/ 384 w 384"/>
                <a:gd name="T3" fmla="*/ 0 h 358"/>
                <a:gd name="T4" fmla="*/ 384 w 384"/>
                <a:gd name="T5" fmla="*/ 358 h 358"/>
                <a:gd name="T6" fmla="*/ 0 w 384"/>
                <a:gd name="T7" fmla="*/ 345 h 358"/>
                <a:gd name="T8" fmla="*/ 0 w 384"/>
                <a:gd name="T9" fmla="*/ 13 h 358"/>
                <a:gd name="T10" fmla="*/ 0 60000 65536"/>
                <a:gd name="T11" fmla="*/ 0 60000 65536"/>
                <a:gd name="T12" fmla="*/ 0 60000 65536"/>
                <a:gd name="T13" fmla="*/ 0 60000 65536"/>
                <a:gd name="T14" fmla="*/ 0 60000 65536"/>
                <a:gd name="T15" fmla="*/ 0 w 384"/>
                <a:gd name="T16" fmla="*/ 0 h 358"/>
                <a:gd name="T17" fmla="*/ 384 w 384"/>
                <a:gd name="T18" fmla="*/ 358 h 358"/>
              </a:gdLst>
              <a:ahLst/>
              <a:cxnLst>
                <a:cxn ang="T10">
                  <a:pos x="T0" y="T1"/>
                </a:cxn>
                <a:cxn ang="T11">
                  <a:pos x="T2" y="T3"/>
                </a:cxn>
                <a:cxn ang="T12">
                  <a:pos x="T4" y="T5"/>
                </a:cxn>
                <a:cxn ang="T13">
                  <a:pos x="T6" y="T7"/>
                </a:cxn>
                <a:cxn ang="T14">
                  <a:pos x="T8" y="T9"/>
                </a:cxn>
              </a:cxnLst>
              <a:rect l="T15" t="T16" r="T17" b="T18"/>
              <a:pathLst>
                <a:path w="384" h="358">
                  <a:moveTo>
                    <a:pt x="0" y="13"/>
                  </a:moveTo>
                  <a:lnTo>
                    <a:pt x="384" y="0"/>
                  </a:lnTo>
                  <a:lnTo>
                    <a:pt x="384" y="358"/>
                  </a:lnTo>
                  <a:lnTo>
                    <a:pt x="0" y="345"/>
                  </a:lnTo>
                  <a:lnTo>
                    <a:pt x="0" y="13"/>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125113" name="Freeform 25"/>
            <p:cNvSpPr>
              <a:spLocks/>
            </p:cNvSpPr>
            <p:nvPr/>
          </p:nvSpPr>
          <p:spPr bwMode="auto">
            <a:xfrm>
              <a:off x="1400" y="3797"/>
              <a:ext cx="397" cy="370"/>
            </a:xfrm>
            <a:custGeom>
              <a:avLst/>
              <a:gdLst>
                <a:gd name="T0" fmla="*/ 0 w 397"/>
                <a:gd name="T1" fmla="*/ 13 h 370"/>
                <a:gd name="T2" fmla="*/ 384 w 397"/>
                <a:gd name="T3" fmla="*/ 0 h 370"/>
                <a:gd name="T4" fmla="*/ 397 w 397"/>
                <a:gd name="T5" fmla="*/ 0 h 370"/>
                <a:gd name="T6" fmla="*/ 397 w 397"/>
                <a:gd name="T7" fmla="*/ 0 h 370"/>
                <a:gd name="T8" fmla="*/ 397 w 397"/>
                <a:gd name="T9" fmla="*/ 358 h 370"/>
                <a:gd name="T10" fmla="*/ 397 w 397"/>
                <a:gd name="T11" fmla="*/ 370 h 370"/>
                <a:gd name="T12" fmla="*/ 384 w 397"/>
                <a:gd name="T13" fmla="*/ 370 h 370"/>
                <a:gd name="T14" fmla="*/ 0 w 397"/>
                <a:gd name="T15" fmla="*/ 358 h 370"/>
                <a:gd name="T16" fmla="*/ 0 w 397"/>
                <a:gd name="T17" fmla="*/ 358 h 370"/>
                <a:gd name="T18" fmla="*/ 0 w 397"/>
                <a:gd name="T19" fmla="*/ 345 h 370"/>
                <a:gd name="T20" fmla="*/ 0 w 397"/>
                <a:gd name="T21" fmla="*/ 345 h 370"/>
                <a:gd name="T22" fmla="*/ 384 w 397"/>
                <a:gd name="T23" fmla="*/ 358 h 370"/>
                <a:gd name="T24" fmla="*/ 384 w 397"/>
                <a:gd name="T25" fmla="*/ 370 h 370"/>
                <a:gd name="T26" fmla="*/ 384 w 397"/>
                <a:gd name="T27" fmla="*/ 358 h 370"/>
                <a:gd name="T28" fmla="*/ 384 w 397"/>
                <a:gd name="T29" fmla="*/ 0 h 370"/>
                <a:gd name="T30" fmla="*/ 397 w 397"/>
                <a:gd name="T31" fmla="*/ 0 h 370"/>
                <a:gd name="T32" fmla="*/ 384 w 397"/>
                <a:gd name="T33" fmla="*/ 13 h 370"/>
                <a:gd name="T34" fmla="*/ 0 w 397"/>
                <a:gd name="T35" fmla="*/ 26 h 370"/>
                <a:gd name="T36" fmla="*/ 0 w 397"/>
                <a:gd name="T37" fmla="*/ 13 h 3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97"/>
                <a:gd name="T58" fmla="*/ 0 h 370"/>
                <a:gd name="T59" fmla="*/ 397 w 397"/>
                <a:gd name="T60" fmla="*/ 370 h 37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97" h="370">
                  <a:moveTo>
                    <a:pt x="0" y="13"/>
                  </a:moveTo>
                  <a:lnTo>
                    <a:pt x="384" y="0"/>
                  </a:lnTo>
                  <a:lnTo>
                    <a:pt x="397" y="0"/>
                  </a:lnTo>
                  <a:lnTo>
                    <a:pt x="397" y="358"/>
                  </a:lnTo>
                  <a:lnTo>
                    <a:pt x="397" y="370"/>
                  </a:lnTo>
                  <a:lnTo>
                    <a:pt x="384" y="370"/>
                  </a:lnTo>
                  <a:lnTo>
                    <a:pt x="0" y="358"/>
                  </a:lnTo>
                  <a:lnTo>
                    <a:pt x="0" y="345"/>
                  </a:lnTo>
                  <a:lnTo>
                    <a:pt x="384" y="358"/>
                  </a:lnTo>
                  <a:lnTo>
                    <a:pt x="384" y="370"/>
                  </a:lnTo>
                  <a:lnTo>
                    <a:pt x="384" y="358"/>
                  </a:lnTo>
                  <a:lnTo>
                    <a:pt x="384" y="0"/>
                  </a:lnTo>
                  <a:lnTo>
                    <a:pt x="397" y="0"/>
                  </a:lnTo>
                  <a:lnTo>
                    <a:pt x="384" y="13"/>
                  </a:lnTo>
                  <a:lnTo>
                    <a:pt x="0" y="26"/>
                  </a:lnTo>
                  <a:lnTo>
                    <a:pt x="0"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14" name="Freeform 26"/>
            <p:cNvSpPr>
              <a:spLocks/>
            </p:cNvSpPr>
            <p:nvPr/>
          </p:nvSpPr>
          <p:spPr bwMode="auto">
            <a:xfrm>
              <a:off x="1400" y="3810"/>
              <a:ext cx="12" cy="332"/>
            </a:xfrm>
            <a:custGeom>
              <a:avLst/>
              <a:gdLst>
                <a:gd name="T0" fmla="*/ 0 w 12"/>
                <a:gd name="T1" fmla="*/ 332 h 332"/>
                <a:gd name="T2" fmla="*/ 0 w 12"/>
                <a:gd name="T3" fmla="*/ 0 h 332"/>
                <a:gd name="T4" fmla="*/ 0 w 12"/>
                <a:gd name="T5" fmla="*/ 0 h 332"/>
                <a:gd name="T6" fmla="*/ 0 w 12"/>
                <a:gd name="T7" fmla="*/ 0 h 332"/>
                <a:gd name="T8" fmla="*/ 12 w 12"/>
                <a:gd name="T9" fmla="*/ 0 h 332"/>
                <a:gd name="T10" fmla="*/ 12 w 12"/>
                <a:gd name="T11" fmla="*/ 332 h 332"/>
                <a:gd name="T12" fmla="*/ 0 w 12"/>
                <a:gd name="T13" fmla="*/ 332 h 332"/>
                <a:gd name="T14" fmla="*/ 0 60000 65536"/>
                <a:gd name="T15" fmla="*/ 0 60000 65536"/>
                <a:gd name="T16" fmla="*/ 0 60000 65536"/>
                <a:gd name="T17" fmla="*/ 0 60000 65536"/>
                <a:gd name="T18" fmla="*/ 0 60000 65536"/>
                <a:gd name="T19" fmla="*/ 0 60000 65536"/>
                <a:gd name="T20" fmla="*/ 0 60000 65536"/>
                <a:gd name="T21" fmla="*/ 0 w 12"/>
                <a:gd name="T22" fmla="*/ 0 h 332"/>
                <a:gd name="T23" fmla="*/ 12 w 12"/>
                <a:gd name="T24" fmla="*/ 332 h 3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32">
                  <a:moveTo>
                    <a:pt x="0" y="332"/>
                  </a:moveTo>
                  <a:lnTo>
                    <a:pt x="0" y="0"/>
                  </a:lnTo>
                  <a:lnTo>
                    <a:pt x="12" y="0"/>
                  </a:lnTo>
                  <a:lnTo>
                    <a:pt x="12" y="332"/>
                  </a:lnTo>
                  <a:lnTo>
                    <a:pt x="0" y="33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15" name="Freeform 27"/>
            <p:cNvSpPr>
              <a:spLocks/>
            </p:cNvSpPr>
            <p:nvPr/>
          </p:nvSpPr>
          <p:spPr bwMode="auto">
            <a:xfrm>
              <a:off x="1425" y="3823"/>
              <a:ext cx="320" cy="293"/>
            </a:xfrm>
            <a:custGeom>
              <a:avLst/>
              <a:gdLst>
                <a:gd name="T0" fmla="*/ 167 w 320"/>
                <a:gd name="T1" fmla="*/ 12 h 293"/>
                <a:gd name="T2" fmla="*/ 295 w 320"/>
                <a:gd name="T3" fmla="*/ 0 h 293"/>
                <a:gd name="T4" fmla="*/ 320 w 320"/>
                <a:gd name="T5" fmla="*/ 12 h 293"/>
                <a:gd name="T6" fmla="*/ 320 w 320"/>
                <a:gd name="T7" fmla="*/ 25 h 293"/>
                <a:gd name="T8" fmla="*/ 320 w 320"/>
                <a:gd name="T9" fmla="*/ 153 h 293"/>
                <a:gd name="T10" fmla="*/ 320 w 320"/>
                <a:gd name="T11" fmla="*/ 268 h 293"/>
                <a:gd name="T12" fmla="*/ 320 w 320"/>
                <a:gd name="T13" fmla="*/ 281 h 293"/>
                <a:gd name="T14" fmla="*/ 295 w 320"/>
                <a:gd name="T15" fmla="*/ 293 h 293"/>
                <a:gd name="T16" fmla="*/ 167 w 320"/>
                <a:gd name="T17" fmla="*/ 293 h 293"/>
                <a:gd name="T18" fmla="*/ 26 w 320"/>
                <a:gd name="T19" fmla="*/ 293 h 293"/>
                <a:gd name="T20" fmla="*/ 13 w 320"/>
                <a:gd name="T21" fmla="*/ 281 h 293"/>
                <a:gd name="T22" fmla="*/ 0 w 320"/>
                <a:gd name="T23" fmla="*/ 255 h 293"/>
                <a:gd name="T24" fmla="*/ 0 w 320"/>
                <a:gd name="T25" fmla="*/ 153 h 293"/>
                <a:gd name="T26" fmla="*/ 13 w 320"/>
                <a:gd name="T27" fmla="*/ 38 h 293"/>
                <a:gd name="T28" fmla="*/ 13 w 320"/>
                <a:gd name="T29" fmla="*/ 25 h 293"/>
                <a:gd name="T30" fmla="*/ 39 w 320"/>
                <a:gd name="T31" fmla="*/ 12 h 293"/>
                <a:gd name="T32" fmla="*/ 167 w 320"/>
                <a:gd name="T33" fmla="*/ 12 h 2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0"/>
                <a:gd name="T52" fmla="*/ 0 h 293"/>
                <a:gd name="T53" fmla="*/ 320 w 320"/>
                <a:gd name="T54" fmla="*/ 293 h 2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0" h="293">
                  <a:moveTo>
                    <a:pt x="167" y="12"/>
                  </a:moveTo>
                  <a:lnTo>
                    <a:pt x="295" y="0"/>
                  </a:lnTo>
                  <a:lnTo>
                    <a:pt x="320" y="12"/>
                  </a:lnTo>
                  <a:lnTo>
                    <a:pt x="320" y="25"/>
                  </a:lnTo>
                  <a:lnTo>
                    <a:pt x="320" y="153"/>
                  </a:lnTo>
                  <a:lnTo>
                    <a:pt x="320" y="268"/>
                  </a:lnTo>
                  <a:lnTo>
                    <a:pt x="320" y="281"/>
                  </a:lnTo>
                  <a:lnTo>
                    <a:pt x="295" y="293"/>
                  </a:lnTo>
                  <a:lnTo>
                    <a:pt x="167" y="293"/>
                  </a:lnTo>
                  <a:lnTo>
                    <a:pt x="26" y="293"/>
                  </a:lnTo>
                  <a:lnTo>
                    <a:pt x="13" y="281"/>
                  </a:lnTo>
                  <a:lnTo>
                    <a:pt x="0" y="255"/>
                  </a:lnTo>
                  <a:lnTo>
                    <a:pt x="0" y="153"/>
                  </a:lnTo>
                  <a:lnTo>
                    <a:pt x="13" y="38"/>
                  </a:lnTo>
                  <a:lnTo>
                    <a:pt x="13" y="25"/>
                  </a:lnTo>
                  <a:lnTo>
                    <a:pt x="39" y="12"/>
                  </a:lnTo>
                  <a:lnTo>
                    <a:pt x="167"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25116" name="Freeform 28"/>
            <p:cNvSpPr>
              <a:spLocks/>
            </p:cNvSpPr>
            <p:nvPr/>
          </p:nvSpPr>
          <p:spPr bwMode="auto">
            <a:xfrm>
              <a:off x="1425" y="3823"/>
              <a:ext cx="333" cy="306"/>
            </a:xfrm>
            <a:custGeom>
              <a:avLst/>
              <a:gdLst>
                <a:gd name="T0" fmla="*/ 295 w 333"/>
                <a:gd name="T1" fmla="*/ 0 h 306"/>
                <a:gd name="T2" fmla="*/ 295 w 333"/>
                <a:gd name="T3" fmla="*/ 0 h 306"/>
                <a:gd name="T4" fmla="*/ 333 w 333"/>
                <a:gd name="T5" fmla="*/ 12 h 306"/>
                <a:gd name="T6" fmla="*/ 333 w 333"/>
                <a:gd name="T7" fmla="*/ 25 h 306"/>
                <a:gd name="T8" fmla="*/ 333 w 333"/>
                <a:gd name="T9" fmla="*/ 25 h 306"/>
                <a:gd name="T10" fmla="*/ 333 w 333"/>
                <a:gd name="T11" fmla="*/ 153 h 306"/>
                <a:gd name="T12" fmla="*/ 333 w 333"/>
                <a:gd name="T13" fmla="*/ 268 h 306"/>
                <a:gd name="T14" fmla="*/ 333 w 333"/>
                <a:gd name="T15" fmla="*/ 268 h 306"/>
                <a:gd name="T16" fmla="*/ 320 w 333"/>
                <a:gd name="T17" fmla="*/ 293 h 306"/>
                <a:gd name="T18" fmla="*/ 295 w 333"/>
                <a:gd name="T19" fmla="*/ 306 h 306"/>
                <a:gd name="T20" fmla="*/ 295 w 333"/>
                <a:gd name="T21" fmla="*/ 306 h 306"/>
                <a:gd name="T22" fmla="*/ 167 w 333"/>
                <a:gd name="T23" fmla="*/ 306 h 306"/>
                <a:gd name="T24" fmla="*/ 26 w 333"/>
                <a:gd name="T25" fmla="*/ 306 h 306"/>
                <a:gd name="T26" fmla="*/ 26 w 333"/>
                <a:gd name="T27" fmla="*/ 306 h 306"/>
                <a:gd name="T28" fmla="*/ 13 w 333"/>
                <a:gd name="T29" fmla="*/ 281 h 306"/>
                <a:gd name="T30" fmla="*/ 0 w 333"/>
                <a:gd name="T31" fmla="*/ 255 h 306"/>
                <a:gd name="T32" fmla="*/ 0 w 333"/>
                <a:gd name="T33" fmla="*/ 255 h 306"/>
                <a:gd name="T34" fmla="*/ 0 w 333"/>
                <a:gd name="T35" fmla="*/ 153 h 306"/>
                <a:gd name="T36" fmla="*/ 13 w 333"/>
                <a:gd name="T37" fmla="*/ 38 h 306"/>
                <a:gd name="T38" fmla="*/ 13 w 333"/>
                <a:gd name="T39" fmla="*/ 38 h 306"/>
                <a:gd name="T40" fmla="*/ 13 w 333"/>
                <a:gd name="T41" fmla="*/ 25 h 306"/>
                <a:gd name="T42" fmla="*/ 39 w 333"/>
                <a:gd name="T43" fmla="*/ 12 h 306"/>
                <a:gd name="T44" fmla="*/ 39 w 333"/>
                <a:gd name="T45" fmla="*/ 12 h 306"/>
                <a:gd name="T46" fmla="*/ 167 w 333"/>
                <a:gd name="T47" fmla="*/ 12 h 306"/>
                <a:gd name="T48" fmla="*/ 167 w 333"/>
                <a:gd name="T49" fmla="*/ 25 h 306"/>
                <a:gd name="T50" fmla="*/ 39 w 333"/>
                <a:gd name="T51" fmla="*/ 25 h 306"/>
                <a:gd name="T52" fmla="*/ 13 w 333"/>
                <a:gd name="T53" fmla="*/ 38 h 306"/>
                <a:gd name="T54" fmla="*/ 26 w 333"/>
                <a:gd name="T55" fmla="*/ 25 h 306"/>
                <a:gd name="T56" fmla="*/ 26 w 333"/>
                <a:gd name="T57" fmla="*/ 38 h 306"/>
                <a:gd name="T58" fmla="*/ 13 w 333"/>
                <a:gd name="T59" fmla="*/ 153 h 306"/>
                <a:gd name="T60" fmla="*/ 13 w 333"/>
                <a:gd name="T61" fmla="*/ 153 h 306"/>
                <a:gd name="T62" fmla="*/ 13 w 333"/>
                <a:gd name="T63" fmla="*/ 255 h 306"/>
                <a:gd name="T64" fmla="*/ 26 w 333"/>
                <a:gd name="T65" fmla="*/ 281 h 306"/>
                <a:gd name="T66" fmla="*/ 26 w 333"/>
                <a:gd name="T67" fmla="*/ 281 h 306"/>
                <a:gd name="T68" fmla="*/ 39 w 333"/>
                <a:gd name="T69" fmla="*/ 293 h 306"/>
                <a:gd name="T70" fmla="*/ 167 w 333"/>
                <a:gd name="T71" fmla="*/ 293 h 306"/>
                <a:gd name="T72" fmla="*/ 167 w 333"/>
                <a:gd name="T73" fmla="*/ 293 h 306"/>
                <a:gd name="T74" fmla="*/ 295 w 333"/>
                <a:gd name="T75" fmla="*/ 293 h 306"/>
                <a:gd name="T76" fmla="*/ 320 w 333"/>
                <a:gd name="T77" fmla="*/ 281 h 306"/>
                <a:gd name="T78" fmla="*/ 320 w 333"/>
                <a:gd name="T79" fmla="*/ 281 h 306"/>
                <a:gd name="T80" fmla="*/ 320 w 333"/>
                <a:gd name="T81" fmla="*/ 268 h 306"/>
                <a:gd name="T82" fmla="*/ 320 w 333"/>
                <a:gd name="T83" fmla="*/ 153 h 306"/>
                <a:gd name="T84" fmla="*/ 320 w 333"/>
                <a:gd name="T85" fmla="*/ 153 h 306"/>
                <a:gd name="T86" fmla="*/ 320 w 333"/>
                <a:gd name="T87" fmla="*/ 25 h 306"/>
                <a:gd name="T88" fmla="*/ 320 w 333"/>
                <a:gd name="T89" fmla="*/ 12 h 306"/>
                <a:gd name="T90" fmla="*/ 320 w 333"/>
                <a:gd name="T91" fmla="*/ 25 h 306"/>
                <a:gd name="T92" fmla="*/ 295 w 333"/>
                <a:gd name="T93" fmla="*/ 12 h 306"/>
                <a:gd name="T94" fmla="*/ 167 w 333"/>
                <a:gd name="T95" fmla="*/ 25 h 3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33"/>
                <a:gd name="T145" fmla="*/ 0 h 306"/>
                <a:gd name="T146" fmla="*/ 333 w 333"/>
                <a:gd name="T147" fmla="*/ 306 h 3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33" h="306">
                  <a:moveTo>
                    <a:pt x="167" y="12"/>
                  </a:moveTo>
                  <a:lnTo>
                    <a:pt x="295" y="0"/>
                  </a:lnTo>
                  <a:lnTo>
                    <a:pt x="320" y="12"/>
                  </a:lnTo>
                  <a:lnTo>
                    <a:pt x="333" y="12"/>
                  </a:lnTo>
                  <a:lnTo>
                    <a:pt x="333" y="25"/>
                  </a:lnTo>
                  <a:lnTo>
                    <a:pt x="333" y="153"/>
                  </a:lnTo>
                  <a:lnTo>
                    <a:pt x="333" y="268"/>
                  </a:lnTo>
                  <a:lnTo>
                    <a:pt x="333" y="281"/>
                  </a:lnTo>
                  <a:lnTo>
                    <a:pt x="320" y="293"/>
                  </a:lnTo>
                  <a:lnTo>
                    <a:pt x="295" y="306"/>
                  </a:lnTo>
                  <a:lnTo>
                    <a:pt x="167" y="306"/>
                  </a:lnTo>
                  <a:lnTo>
                    <a:pt x="26" y="306"/>
                  </a:lnTo>
                  <a:lnTo>
                    <a:pt x="13" y="293"/>
                  </a:lnTo>
                  <a:lnTo>
                    <a:pt x="13" y="281"/>
                  </a:lnTo>
                  <a:lnTo>
                    <a:pt x="0" y="255"/>
                  </a:lnTo>
                  <a:lnTo>
                    <a:pt x="0" y="153"/>
                  </a:lnTo>
                  <a:lnTo>
                    <a:pt x="13" y="38"/>
                  </a:lnTo>
                  <a:lnTo>
                    <a:pt x="13" y="25"/>
                  </a:lnTo>
                  <a:lnTo>
                    <a:pt x="39" y="12"/>
                  </a:lnTo>
                  <a:lnTo>
                    <a:pt x="167" y="12"/>
                  </a:lnTo>
                  <a:lnTo>
                    <a:pt x="167" y="25"/>
                  </a:lnTo>
                  <a:lnTo>
                    <a:pt x="39" y="25"/>
                  </a:lnTo>
                  <a:lnTo>
                    <a:pt x="13" y="38"/>
                  </a:lnTo>
                  <a:lnTo>
                    <a:pt x="26" y="25"/>
                  </a:lnTo>
                  <a:lnTo>
                    <a:pt x="26" y="38"/>
                  </a:lnTo>
                  <a:lnTo>
                    <a:pt x="13" y="153"/>
                  </a:lnTo>
                  <a:lnTo>
                    <a:pt x="13" y="255"/>
                  </a:lnTo>
                  <a:lnTo>
                    <a:pt x="26" y="281"/>
                  </a:lnTo>
                  <a:lnTo>
                    <a:pt x="39" y="293"/>
                  </a:lnTo>
                  <a:lnTo>
                    <a:pt x="26" y="293"/>
                  </a:lnTo>
                  <a:lnTo>
                    <a:pt x="167" y="293"/>
                  </a:lnTo>
                  <a:lnTo>
                    <a:pt x="295" y="293"/>
                  </a:lnTo>
                  <a:lnTo>
                    <a:pt x="320" y="281"/>
                  </a:lnTo>
                  <a:lnTo>
                    <a:pt x="320" y="268"/>
                  </a:lnTo>
                  <a:lnTo>
                    <a:pt x="320" y="153"/>
                  </a:lnTo>
                  <a:lnTo>
                    <a:pt x="320" y="25"/>
                  </a:lnTo>
                  <a:lnTo>
                    <a:pt x="320" y="12"/>
                  </a:lnTo>
                  <a:lnTo>
                    <a:pt x="320" y="25"/>
                  </a:lnTo>
                  <a:lnTo>
                    <a:pt x="295" y="12"/>
                  </a:lnTo>
                  <a:lnTo>
                    <a:pt x="167" y="25"/>
                  </a:lnTo>
                  <a:lnTo>
                    <a:pt x="167"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17" name="Freeform 29"/>
            <p:cNvSpPr>
              <a:spLocks/>
            </p:cNvSpPr>
            <p:nvPr/>
          </p:nvSpPr>
          <p:spPr bwMode="auto">
            <a:xfrm>
              <a:off x="1592" y="3835"/>
              <a:ext cx="1" cy="13"/>
            </a:xfrm>
            <a:custGeom>
              <a:avLst/>
              <a:gdLst>
                <a:gd name="T0" fmla="*/ 0 w 1"/>
                <a:gd name="T1" fmla="*/ 0 h 13"/>
                <a:gd name="T2" fmla="*/ 0 w 1"/>
                <a:gd name="T3" fmla="*/ 0 h 13"/>
                <a:gd name="T4" fmla="*/ 0 w 1"/>
                <a:gd name="T5" fmla="*/ 0 h 13"/>
                <a:gd name="T6" fmla="*/ 0 w 1"/>
                <a:gd name="T7" fmla="*/ 13 h 13"/>
                <a:gd name="T8" fmla="*/ 0 w 1"/>
                <a:gd name="T9" fmla="*/ 13 h 13"/>
                <a:gd name="T10" fmla="*/ 0 w 1"/>
                <a:gd name="T11" fmla="*/ 13 h 13"/>
                <a:gd name="T12" fmla="*/ 0 w 1"/>
                <a:gd name="T13" fmla="*/ 0 h 13"/>
                <a:gd name="T14" fmla="*/ 0 60000 65536"/>
                <a:gd name="T15" fmla="*/ 0 60000 65536"/>
                <a:gd name="T16" fmla="*/ 0 60000 65536"/>
                <a:gd name="T17" fmla="*/ 0 60000 65536"/>
                <a:gd name="T18" fmla="*/ 0 60000 65536"/>
                <a:gd name="T19" fmla="*/ 0 60000 65536"/>
                <a:gd name="T20" fmla="*/ 0 60000 65536"/>
                <a:gd name="T21" fmla="*/ 0 w 1"/>
                <a:gd name="T22" fmla="*/ 0 h 13"/>
                <a:gd name="T23" fmla="*/ 1 w 1"/>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3">
                  <a:moveTo>
                    <a:pt x="0" y="0"/>
                  </a:moveTo>
                  <a:lnTo>
                    <a:pt x="0" y="0"/>
                  </a:lnTo>
                  <a:lnTo>
                    <a:pt x="0" y="13"/>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18" name="Freeform 30"/>
            <p:cNvSpPr>
              <a:spLocks/>
            </p:cNvSpPr>
            <p:nvPr/>
          </p:nvSpPr>
          <p:spPr bwMode="auto">
            <a:xfrm>
              <a:off x="1451" y="3835"/>
              <a:ext cx="294" cy="269"/>
            </a:xfrm>
            <a:custGeom>
              <a:avLst/>
              <a:gdLst>
                <a:gd name="T0" fmla="*/ 0 w 294"/>
                <a:gd name="T1" fmla="*/ 26 h 269"/>
                <a:gd name="T2" fmla="*/ 25 w 294"/>
                <a:gd name="T3" fmla="*/ 13 h 269"/>
                <a:gd name="T4" fmla="*/ 141 w 294"/>
                <a:gd name="T5" fmla="*/ 0 h 269"/>
                <a:gd name="T6" fmla="*/ 256 w 294"/>
                <a:gd name="T7" fmla="*/ 0 h 269"/>
                <a:gd name="T8" fmla="*/ 282 w 294"/>
                <a:gd name="T9" fmla="*/ 0 h 269"/>
                <a:gd name="T10" fmla="*/ 294 w 294"/>
                <a:gd name="T11" fmla="*/ 26 h 269"/>
                <a:gd name="T12" fmla="*/ 294 w 294"/>
                <a:gd name="T13" fmla="*/ 128 h 269"/>
                <a:gd name="T14" fmla="*/ 294 w 294"/>
                <a:gd name="T15" fmla="*/ 243 h 269"/>
                <a:gd name="T16" fmla="*/ 282 w 294"/>
                <a:gd name="T17" fmla="*/ 256 h 269"/>
                <a:gd name="T18" fmla="*/ 256 w 294"/>
                <a:gd name="T19" fmla="*/ 269 h 269"/>
                <a:gd name="T20" fmla="*/ 141 w 294"/>
                <a:gd name="T21" fmla="*/ 269 h 269"/>
                <a:gd name="T22" fmla="*/ 25 w 294"/>
                <a:gd name="T23" fmla="*/ 269 h 269"/>
                <a:gd name="T24" fmla="*/ 0 w 294"/>
                <a:gd name="T25" fmla="*/ 256 h 269"/>
                <a:gd name="T26" fmla="*/ 0 w 294"/>
                <a:gd name="T27" fmla="*/ 243 h 269"/>
                <a:gd name="T28" fmla="*/ 0 w 294"/>
                <a:gd name="T29" fmla="*/ 141 h 269"/>
                <a:gd name="T30" fmla="*/ 0 w 294"/>
                <a:gd name="T31" fmla="*/ 39 h 269"/>
                <a:gd name="T32" fmla="*/ 0 w 294"/>
                <a:gd name="T33" fmla="*/ 26 h 2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4"/>
                <a:gd name="T52" fmla="*/ 0 h 269"/>
                <a:gd name="T53" fmla="*/ 294 w 294"/>
                <a:gd name="T54" fmla="*/ 269 h 2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4" h="269">
                  <a:moveTo>
                    <a:pt x="0" y="26"/>
                  </a:moveTo>
                  <a:lnTo>
                    <a:pt x="25" y="13"/>
                  </a:lnTo>
                  <a:lnTo>
                    <a:pt x="141" y="0"/>
                  </a:lnTo>
                  <a:lnTo>
                    <a:pt x="256" y="0"/>
                  </a:lnTo>
                  <a:lnTo>
                    <a:pt x="282" y="0"/>
                  </a:lnTo>
                  <a:lnTo>
                    <a:pt x="294" y="26"/>
                  </a:lnTo>
                  <a:lnTo>
                    <a:pt x="294" y="128"/>
                  </a:lnTo>
                  <a:lnTo>
                    <a:pt x="294" y="243"/>
                  </a:lnTo>
                  <a:lnTo>
                    <a:pt x="282" y="256"/>
                  </a:lnTo>
                  <a:lnTo>
                    <a:pt x="256" y="269"/>
                  </a:lnTo>
                  <a:lnTo>
                    <a:pt x="141" y="269"/>
                  </a:lnTo>
                  <a:lnTo>
                    <a:pt x="25" y="269"/>
                  </a:lnTo>
                  <a:lnTo>
                    <a:pt x="0" y="256"/>
                  </a:lnTo>
                  <a:lnTo>
                    <a:pt x="0" y="243"/>
                  </a:lnTo>
                  <a:lnTo>
                    <a:pt x="0" y="141"/>
                  </a:lnTo>
                  <a:lnTo>
                    <a:pt x="0" y="39"/>
                  </a:lnTo>
                  <a:lnTo>
                    <a:pt x="0" y="26"/>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25119" name="Freeform 31"/>
            <p:cNvSpPr>
              <a:spLocks/>
            </p:cNvSpPr>
            <p:nvPr/>
          </p:nvSpPr>
          <p:spPr bwMode="auto">
            <a:xfrm>
              <a:off x="1451" y="3835"/>
              <a:ext cx="307" cy="281"/>
            </a:xfrm>
            <a:custGeom>
              <a:avLst/>
              <a:gdLst>
                <a:gd name="T0" fmla="*/ 25 w 307"/>
                <a:gd name="T1" fmla="*/ 13 h 281"/>
                <a:gd name="T2" fmla="*/ 25 w 307"/>
                <a:gd name="T3" fmla="*/ 13 h 281"/>
                <a:gd name="T4" fmla="*/ 141 w 307"/>
                <a:gd name="T5" fmla="*/ 0 h 281"/>
                <a:gd name="T6" fmla="*/ 256 w 307"/>
                <a:gd name="T7" fmla="*/ 0 h 281"/>
                <a:gd name="T8" fmla="*/ 256 w 307"/>
                <a:gd name="T9" fmla="*/ 0 h 281"/>
                <a:gd name="T10" fmla="*/ 294 w 307"/>
                <a:gd name="T11" fmla="*/ 0 h 281"/>
                <a:gd name="T12" fmla="*/ 307 w 307"/>
                <a:gd name="T13" fmla="*/ 26 h 281"/>
                <a:gd name="T14" fmla="*/ 307 w 307"/>
                <a:gd name="T15" fmla="*/ 26 h 281"/>
                <a:gd name="T16" fmla="*/ 307 w 307"/>
                <a:gd name="T17" fmla="*/ 128 h 281"/>
                <a:gd name="T18" fmla="*/ 307 w 307"/>
                <a:gd name="T19" fmla="*/ 243 h 281"/>
                <a:gd name="T20" fmla="*/ 307 w 307"/>
                <a:gd name="T21" fmla="*/ 256 h 281"/>
                <a:gd name="T22" fmla="*/ 282 w 307"/>
                <a:gd name="T23" fmla="*/ 269 h 281"/>
                <a:gd name="T24" fmla="*/ 256 w 307"/>
                <a:gd name="T25" fmla="*/ 281 h 281"/>
                <a:gd name="T26" fmla="*/ 256 w 307"/>
                <a:gd name="T27" fmla="*/ 281 h 281"/>
                <a:gd name="T28" fmla="*/ 141 w 307"/>
                <a:gd name="T29" fmla="*/ 281 h 281"/>
                <a:gd name="T30" fmla="*/ 25 w 307"/>
                <a:gd name="T31" fmla="*/ 281 h 281"/>
                <a:gd name="T32" fmla="*/ 25 w 307"/>
                <a:gd name="T33" fmla="*/ 281 h 281"/>
                <a:gd name="T34" fmla="*/ 0 w 307"/>
                <a:gd name="T35" fmla="*/ 256 h 281"/>
                <a:gd name="T36" fmla="*/ 0 w 307"/>
                <a:gd name="T37" fmla="*/ 243 h 281"/>
                <a:gd name="T38" fmla="*/ 0 w 307"/>
                <a:gd name="T39" fmla="*/ 243 h 281"/>
                <a:gd name="T40" fmla="*/ 0 w 307"/>
                <a:gd name="T41" fmla="*/ 141 h 281"/>
                <a:gd name="T42" fmla="*/ 0 w 307"/>
                <a:gd name="T43" fmla="*/ 39 h 281"/>
                <a:gd name="T44" fmla="*/ 0 w 307"/>
                <a:gd name="T45" fmla="*/ 39 h 281"/>
                <a:gd name="T46" fmla="*/ 0 w 307"/>
                <a:gd name="T47" fmla="*/ 26 h 281"/>
                <a:gd name="T48" fmla="*/ 13 w 307"/>
                <a:gd name="T49" fmla="*/ 26 h 281"/>
                <a:gd name="T50" fmla="*/ 13 w 307"/>
                <a:gd name="T51" fmla="*/ 39 h 281"/>
                <a:gd name="T52" fmla="*/ 13 w 307"/>
                <a:gd name="T53" fmla="*/ 141 h 281"/>
                <a:gd name="T54" fmla="*/ 13 w 307"/>
                <a:gd name="T55" fmla="*/ 141 h 281"/>
                <a:gd name="T56" fmla="*/ 13 w 307"/>
                <a:gd name="T57" fmla="*/ 243 h 281"/>
                <a:gd name="T58" fmla="*/ 13 w 307"/>
                <a:gd name="T59" fmla="*/ 256 h 281"/>
                <a:gd name="T60" fmla="*/ 0 w 307"/>
                <a:gd name="T61" fmla="*/ 256 h 281"/>
                <a:gd name="T62" fmla="*/ 25 w 307"/>
                <a:gd name="T63" fmla="*/ 269 h 281"/>
                <a:gd name="T64" fmla="*/ 141 w 307"/>
                <a:gd name="T65" fmla="*/ 269 h 281"/>
                <a:gd name="T66" fmla="*/ 141 w 307"/>
                <a:gd name="T67" fmla="*/ 269 h 281"/>
                <a:gd name="T68" fmla="*/ 256 w 307"/>
                <a:gd name="T69" fmla="*/ 269 h 281"/>
                <a:gd name="T70" fmla="*/ 282 w 307"/>
                <a:gd name="T71" fmla="*/ 256 h 281"/>
                <a:gd name="T72" fmla="*/ 282 w 307"/>
                <a:gd name="T73" fmla="*/ 256 h 281"/>
                <a:gd name="T74" fmla="*/ 294 w 307"/>
                <a:gd name="T75" fmla="*/ 243 h 281"/>
                <a:gd name="T76" fmla="*/ 294 w 307"/>
                <a:gd name="T77" fmla="*/ 128 h 281"/>
                <a:gd name="T78" fmla="*/ 294 w 307"/>
                <a:gd name="T79" fmla="*/ 128 h 281"/>
                <a:gd name="T80" fmla="*/ 294 w 307"/>
                <a:gd name="T81" fmla="*/ 26 h 281"/>
                <a:gd name="T82" fmla="*/ 282 w 307"/>
                <a:gd name="T83" fmla="*/ 0 h 281"/>
                <a:gd name="T84" fmla="*/ 282 w 307"/>
                <a:gd name="T85" fmla="*/ 13 h 281"/>
                <a:gd name="T86" fmla="*/ 256 w 307"/>
                <a:gd name="T87" fmla="*/ 13 h 281"/>
                <a:gd name="T88" fmla="*/ 141 w 307"/>
                <a:gd name="T89" fmla="*/ 13 h 281"/>
                <a:gd name="T90" fmla="*/ 141 w 307"/>
                <a:gd name="T91" fmla="*/ 13 h 281"/>
                <a:gd name="T92" fmla="*/ 25 w 307"/>
                <a:gd name="T93" fmla="*/ 26 h 281"/>
                <a:gd name="T94" fmla="*/ 0 w 307"/>
                <a:gd name="T95" fmla="*/ 39 h 28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07"/>
                <a:gd name="T145" fmla="*/ 0 h 281"/>
                <a:gd name="T146" fmla="*/ 307 w 307"/>
                <a:gd name="T147" fmla="*/ 281 h 28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07" h="281">
                  <a:moveTo>
                    <a:pt x="0" y="26"/>
                  </a:moveTo>
                  <a:lnTo>
                    <a:pt x="25" y="13"/>
                  </a:lnTo>
                  <a:lnTo>
                    <a:pt x="141" y="0"/>
                  </a:lnTo>
                  <a:lnTo>
                    <a:pt x="256" y="0"/>
                  </a:lnTo>
                  <a:lnTo>
                    <a:pt x="282" y="0"/>
                  </a:lnTo>
                  <a:lnTo>
                    <a:pt x="294" y="0"/>
                  </a:lnTo>
                  <a:lnTo>
                    <a:pt x="307" y="26"/>
                  </a:lnTo>
                  <a:lnTo>
                    <a:pt x="307" y="128"/>
                  </a:lnTo>
                  <a:lnTo>
                    <a:pt x="307" y="243"/>
                  </a:lnTo>
                  <a:lnTo>
                    <a:pt x="307" y="256"/>
                  </a:lnTo>
                  <a:lnTo>
                    <a:pt x="294" y="269"/>
                  </a:lnTo>
                  <a:lnTo>
                    <a:pt x="282" y="269"/>
                  </a:lnTo>
                  <a:lnTo>
                    <a:pt x="256" y="281"/>
                  </a:lnTo>
                  <a:lnTo>
                    <a:pt x="141" y="281"/>
                  </a:lnTo>
                  <a:lnTo>
                    <a:pt x="25" y="281"/>
                  </a:lnTo>
                  <a:lnTo>
                    <a:pt x="0" y="269"/>
                  </a:lnTo>
                  <a:lnTo>
                    <a:pt x="0" y="256"/>
                  </a:lnTo>
                  <a:lnTo>
                    <a:pt x="0" y="243"/>
                  </a:lnTo>
                  <a:lnTo>
                    <a:pt x="0" y="141"/>
                  </a:lnTo>
                  <a:lnTo>
                    <a:pt x="0" y="39"/>
                  </a:lnTo>
                  <a:lnTo>
                    <a:pt x="0" y="26"/>
                  </a:lnTo>
                  <a:lnTo>
                    <a:pt x="13" y="26"/>
                  </a:lnTo>
                  <a:lnTo>
                    <a:pt x="13" y="39"/>
                  </a:lnTo>
                  <a:lnTo>
                    <a:pt x="13" y="141"/>
                  </a:lnTo>
                  <a:lnTo>
                    <a:pt x="13" y="243"/>
                  </a:lnTo>
                  <a:lnTo>
                    <a:pt x="13" y="256"/>
                  </a:lnTo>
                  <a:lnTo>
                    <a:pt x="0" y="256"/>
                  </a:lnTo>
                  <a:lnTo>
                    <a:pt x="25" y="269"/>
                  </a:lnTo>
                  <a:lnTo>
                    <a:pt x="141" y="269"/>
                  </a:lnTo>
                  <a:lnTo>
                    <a:pt x="256" y="269"/>
                  </a:lnTo>
                  <a:lnTo>
                    <a:pt x="282" y="256"/>
                  </a:lnTo>
                  <a:lnTo>
                    <a:pt x="294" y="243"/>
                  </a:lnTo>
                  <a:lnTo>
                    <a:pt x="294" y="128"/>
                  </a:lnTo>
                  <a:lnTo>
                    <a:pt x="294" y="26"/>
                  </a:lnTo>
                  <a:lnTo>
                    <a:pt x="282" y="0"/>
                  </a:lnTo>
                  <a:lnTo>
                    <a:pt x="282" y="13"/>
                  </a:lnTo>
                  <a:lnTo>
                    <a:pt x="256" y="13"/>
                  </a:lnTo>
                  <a:lnTo>
                    <a:pt x="141" y="13"/>
                  </a:lnTo>
                  <a:lnTo>
                    <a:pt x="25" y="26"/>
                  </a:lnTo>
                  <a:lnTo>
                    <a:pt x="0" y="39"/>
                  </a:lnTo>
                  <a:lnTo>
                    <a:pt x="0" y="2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20" name="Freeform 32"/>
            <p:cNvSpPr>
              <a:spLocks/>
            </p:cNvSpPr>
            <p:nvPr/>
          </p:nvSpPr>
          <p:spPr bwMode="auto">
            <a:xfrm>
              <a:off x="1451" y="3861"/>
              <a:ext cx="13" cy="13"/>
            </a:xfrm>
            <a:custGeom>
              <a:avLst/>
              <a:gdLst>
                <a:gd name="T0" fmla="*/ 0 w 13"/>
                <a:gd name="T1" fmla="*/ 0 h 13"/>
                <a:gd name="T2" fmla="*/ 0 w 13"/>
                <a:gd name="T3" fmla="*/ 0 h 13"/>
                <a:gd name="T4" fmla="*/ 0 w 13"/>
                <a:gd name="T5" fmla="*/ 0 h 13"/>
                <a:gd name="T6" fmla="*/ 0 w 13"/>
                <a:gd name="T7" fmla="*/ 13 h 13"/>
                <a:gd name="T8" fmla="*/ 13 w 13"/>
                <a:gd name="T9" fmla="*/ 0 h 13"/>
                <a:gd name="T10" fmla="*/ 13 w 13"/>
                <a:gd name="T11" fmla="*/ 0 h 13"/>
                <a:gd name="T12" fmla="*/ 0 w 13"/>
                <a:gd name="T13" fmla="*/ 0 h 13"/>
                <a:gd name="T14" fmla="*/ 0 60000 65536"/>
                <a:gd name="T15" fmla="*/ 0 60000 65536"/>
                <a:gd name="T16" fmla="*/ 0 60000 65536"/>
                <a:gd name="T17" fmla="*/ 0 60000 65536"/>
                <a:gd name="T18" fmla="*/ 0 60000 65536"/>
                <a:gd name="T19" fmla="*/ 0 60000 65536"/>
                <a:gd name="T20" fmla="*/ 0 60000 65536"/>
                <a:gd name="T21" fmla="*/ 0 w 13"/>
                <a:gd name="T22" fmla="*/ 0 h 13"/>
                <a:gd name="T23" fmla="*/ 13 w 13"/>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3">
                  <a:moveTo>
                    <a:pt x="0" y="0"/>
                  </a:moveTo>
                  <a:lnTo>
                    <a:pt x="0" y="0"/>
                  </a:lnTo>
                  <a:lnTo>
                    <a:pt x="0" y="13"/>
                  </a:lnTo>
                  <a:lnTo>
                    <a:pt x="13"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21" name="Freeform 33"/>
            <p:cNvSpPr>
              <a:spLocks/>
            </p:cNvSpPr>
            <p:nvPr/>
          </p:nvSpPr>
          <p:spPr bwMode="auto">
            <a:xfrm>
              <a:off x="1784" y="3784"/>
              <a:ext cx="64" cy="371"/>
            </a:xfrm>
            <a:custGeom>
              <a:avLst/>
              <a:gdLst>
                <a:gd name="T0" fmla="*/ 64 w 64"/>
                <a:gd name="T1" fmla="*/ 39 h 371"/>
                <a:gd name="T2" fmla="*/ 26 w 64"/>
                <a:gd name="T3" fmla="*/ 13 h 371"/>
                <a:gd name="T4" fmla="*/ 0 w 64"/>
                <a:gd name="T5" fmla="*/ 0 h 371"/>
                <a:gd name="T6" fmla="*/ 0 w 64"/>
                <a:gd name="T7" fmla="*/ 371 h 371"/>
                <a:gd name="T8" fmla="*/ 26 w 64"/>
                <a:gd name="T9" fmla="*/ 358 h 371"/>
                <a:gd name="T10" fmla="*/ 64 w 64"/>
                <a:gd name="T11" fmla="*/ 345 h 371"/>
                <a:gd name="T12" fmla="*/ 64 w 64"/>
                <a:gd name="T13" fmla="*/ 39 h 371"/>
                <a:gd name="T14" fmla="*/ 0 60000 65536"/>
                <a:gd name="T15" fmla="*/ 0 60000 65536"/>
                <a:gd name="T16" fmla="*/ 0 60000 65536"/>
                <a:gd name="T17" fmla="*/ 0 60000 65536"/>
                <a:gd name="T18" fmla="*/ 0 60000 65536"/>
                <a:gd name="T19" fmla="*/ 0 60000 65536"/>
                <a:gd name="T20" fmla="*/ 0 60000 65536"/>
                <a:gd name="T21" fmla="*/ 0 w 64"/>
                <a:gd name="T22" fmla="*/ 0 h 371"/>
                <a:gd name="T23" fmla="*/ 64 w 64"/>
                <a:gd name="T24" fmla="*/ 371 h 3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371">
                  <a:moveTo>
                    <a:pt x="64" y="39"/>
                  </a:moveTo>
                  <a:lnTo>
                    <a:pt x="26" y="13"/>
                  </a:lnTo>
                  <a:lnTo>
                    <a:pt x="0" y="0"/>
                  </a:lnTo>
                  <a:lnTo>
                    <a:pt x="0" y="371"/>
                  </a:lnTo>
                  <a:lnTo>
                    <a:pt x="26" y="358"/>
                  </a:lnTo>
                  <a:lnTo>
                    <a:pt x="64" y="345"/>
                  </a:lnTo>
                  <a:lnTo>
                    <a:pt x="64" y="39"/>
                  </a:lnTo>
                  <a:close/>
                </a:path>
              </a:pathLst>
            </a:custGeom>
            <a:blipFill dpi="0" rotWithShape="0">
              <a:blip r:embed="rId6" cstate="print"/>
              <a:srcRect/>
              <a:tile tx="0" ty="0" sx="100000" sy="100000" flip="none" algn="tl"/>
            </a:blipFill>
            <a:ln w="9525">
              <a:noFill/>
              <a:round/>
              <a:headEnd/>
              <a:tailEnd/>
            </a:ln>
          </p:spPr>
          <p:txBody>
            <a:bodyPr/>
            <a:lstStyle/>
            <a:p>
              <a:endParaRPr lang="en-US"/>
            </a:p>
          </p:txBody>
        </p:sp>
        <p:sp>
          <p:nvSpPr>
            <p:cNvPr id="125122" name="Freeform 34"/>
            <p:cNvSpPr>
              <a:spLocks/>
            </p:cNvSpPr>
            <p:nvPr/>
          </p:nvSpPr>
          <p:spPr bwMode="auto">
            <a:xfrm>
              <a:off x="1784" y="3784"/>
              <a:ext cx="77" cy="383"/>
            </a:xfrm>
            <a:custGeom>
              <a:avLst/>
              <a:gdLst>
                <a:gd name="T0" fmla="*/ 64 w 77"/>
                <a:gd name="T1" fmla="*/ 51 h 383"/>
                <a:gd name="T2" fmla="*/ 26 w 77"/>
                <a:gd name="T3" fmla="*/ 26 h 383"/>
                <a:gd name="T4" fmla="*/ 26 w 77"/>
                <a:gd name="T5" fmla="*/ 13 h 383"/>
                <a:gd name="T6" fmla="*/ 26 w 77"/>
                <a:gd name="T7" fmla="*/ 26 h 383"/>
                <a:gd name="T8" fmla="*/ 0 w 77"/>
                <a:gd name="T9" fmla="*/ 13 h 383"/>
                <a:gd name="T10" fmla="*/ 0 w 77"/>
                <a:gd name="T11" fmla="*/ 0 h 383"/>
                <a:gd name="T12" fmla="*/ 13 w 77"/>
                <a:gd name="T13" fmla="*/ 0 h 383"/>
                <a:gd name="T14" fmla="*/ 13 w 77"/>
                <a:gd name="T15" fmla="*/ 371 h 383"/>
                <a:gd name="T16" fmla="*/ 0 w 77"/>
                <a:gd name="T17" fmla="*/ 383 h 383"/>
                <a:gd name="T18" fmla="*/ 0 w 77"/>
                <a:gd name="T19" fmla="*/ 371 h 383"/>
                <a:gd name="T20" fmla="*/ 26 w 77"/>
                <a:gd name="T21" fmla="*/ 358 h 383"/>
                <a:gd name="T22" fmla="*/ 26 w 77"/>
                <a:gd name="T23" fmla="*/ 358 h 383"/>
                <a:gd name="T24" fmla="*/ 26 w 77"/>
                <a:gd name="T25" fmla="*/ 358 h 383"/>
                <a:gd name="T26" fmla="*/ 64 w 77"/>
                <a:gd name="T27" fmla="*/ 345 h 383"/>
                <a:gd name="T28" fmla="*/ 77 w 77"/>
                <a:gd name="T29" fmla="*/ 345 h 383"/>
                <a:gd name="T30" fmla="*/ 77 w 77"/>
                <a:gd name="T31" fmla="*/ 358 h 383"/>
                <a:gd name="T32" fmla="*/ 64 w 77"/>
                <a:gd name="T33" fmla="*/ 358 h 383"/>
                <a:gd name="T34" fmla="*/ 26 w 77"/>
                <a:gd name="T35" fmla="*/ 371 h 383"/>
                <a:gd name="T36" fmla="*/ 26 w 77"/>
                <a:gd name="T37" fmla="*/ 358 h 383"/>
                <a:gd name="T38" fmla="*/ 26 w 77"/>
                <a:gd name="T39" fmla="*/ 371 h 383"/>
                <a:gd name="T40" fmla="*/ 0 w 77"/>
                <a:gd name="T41" fmla="*/ 383 h 383"/>
                <a:gd name="T42" fmla="*/ 0 w 77"/>
                <a:gd name="T43" fmla="*/ 383 h 383"/>
                <a:gd name="T44" fmla="*/ 0 w 77"/>
                <a:gd name="T45" fmla="*/ 371 h 383"/>
                <a:gd name="T46" fmla="*/ 0 w 77"/>
                <a:gd name="T47" fmla="*/ 0 h 383"/>
                <a:gd name="T48" fmla="*/ 0 w 77"/>
                <a:gd name="T49" fmla="*/ 0 h 383"/>
                <a:gd name="T50" fmla="*/ 0 w 77"/>
                <a:gd name="T51" fmla="*/ 0 h 383"/>
                <a:gd name="T52" fmla="*/ 26 w 77"/>
                <a:gd name="T53" fmla="*/ 13 h 383"/>
                <a:gd name="T54" fmla="*/ 77 w 77"/>
                <a:gd name="T55" fmla="*/ 39 h 383"/>
                <a:gd name="T56" fmla="*/ 38 w 77"/>
                <a:gd name="T57" fmla="*/ 13 h 383"/>
                <a:gd name="T58" fmla="*/ 77 w 77"/>
                <a:gd name="T59" fmla="*/ 39 h 383"/>
                <a:gd name="T60" fmla="*/ 64 w 77"/>
                <a:gd name="T61" fmla="*/ 51 h 38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7"/>
                <a:gd name="T94" fmla="*/ 0 h 383"/>
                <a:gd name="T95" fmla="*/ 77 w 77"/>
                <a:gd name="T96" fmla="*/ 383 h 38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7" h="383">
                  <a:moveTo>
                    <a:pt x="64" y="51"/>
                  </a:moveTo>
                  <a:lnTo>
                    <a:pt x="26" y="26"/>
                  </a:lnTo>
                  <a:lnTo>
                    <a:pt x="26" y="13"/>
                  </a:lnTo>
                  <a:lnTo>
                    <a:pt x="26" y="26"/>
                  </a:lnTo>
                  <a:lnTo>
                    <a:pt x="0" y="13"/>
                  </a:lnTo>
                  <a:lnTo>
                    <a:pt x="0" y="0"/>
                  </a:lnTo>
                  <a:lnTo>
                    <a:pt x="13" y="0"/>
                  </a:lnTo>
                  <a:lnTo>
                    <a:pt x="13" y="371"/>
                  </a:lnTo>
                  <a:lnTo>
                    <a:pt x="0" y="383"/>
                  </a:lnTo>
                  <a:lnTo>
                    <a:pt x="0" y="371"/>
                  </a:lnTo>
                  <a:lnTo>
                    <a:pt x="26" y="358"/>
                  </a:lnTo>
                  <a:lnTo>
                    <a:pt x="64" y="345"/>
                  </a:lnTo>
                  <a:lnTo>
                    <a:pt x="77" y="345"/>
                  </a:lnTo>
                  <a:lnTo>
                    <a:pt x="77" y="358"/>
                  </a:lnTo>
                  <a:lnTo>
                    <a:pt x="64" y="358"/>
                  </a:lnTo>
                  <a:lnTo>
                    <a:pt x="26" y="371"/>
                  </a:lnTo>
                  <a:lnTo>
                    <a:pt x="26" y="358"/>
                  </a:lnTo>
                  <a:lnTo>
                    <a:pt x="26" y="371"/>
                  </a:lnTo>
                  <a:lnTo>
                    <a:pt x="0" y="383"/>
                  </a:lnTo>
                  <a:lnTo>
                    <a:pt x="0" y="371"/>
                  </a:lnTo>
                  <a:lnTo>
                    <a:pt x="0" y="0"/>
                  </a:lnTo>
                  <a:lnTo>
                    <a:pt x="26" y="13"/>
                  </a:lnTo>
                  <a:lnTo>
                    <a:pt x="77" y="39"/>
                  </a:lnTo>
                  <a:lnTo>
                    <a:pt x="38" y="13"/>
                  </a:lnTo>
                  <a:lnTo>
                    <a:pt x="77" y="39"/>
                  </a:lnTo>
                  <a:lnTo>
                    <a:pt x="64" y="5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23" name="Freeform 35"/>
            <p:cNvSpPr>
              <a:spLocks/>
            </p:cNvSpPr>
            <p:nvPr/>
          </p:nvSpPr>
          <p:spPr bwMode="auto">
            <a:xfrm>
              <a:off x="1848" y="3823"/>
              <a:ext cx="13" cy="306"/>
            </a:xfrm>
            <a:custGeom>
              <a:avLst/>
              <a:gdLst>
                <a:gd name="T0" fmla="*/ 0 w 13"/>
                <a:gd name="T1" fmla="*/ 306 h 306"/>
                <a:gd name="T2" fmla="*/ 0 w 13"/>
                <a:gd name="T3" fmla="*/ 0 h 306"/>
                <a:gd name="T4" fmla="*/ 13 w 13"/>
                <a:gd name="T5" fmla="*/ 0 h 306"/>
                <a:gd name="T6" fmla="*/ 13 w 13"/>
                <a:gd name="T7" fmla="*/ 0 h 306"/>
                <a:gd name="T8" fmla="*/ 13 w 13"/>
                <a:gd name="T9" fmla="*/ 0 h 306"/>
                <a:gd name="T10" fmla="*/ 13 w 13"/>
                <a:gd name="T11" fmla="*/ 306 h 306"/>
                <a:gd name="T12" fmla="*/ 0 w 13"/>
                <a:gd name="T13" fmla="*/ 306 h 306"/>
                <a:gd name="T14" fmla="*/ 0 60000 65536"/>
                <a:gd name="T15" fmla="*/ 0 60000 65536"/>
                <a:gd name="T16" fmla="*/ 0 60000 65536"/>
                <a:gd name="T17" fmla="*/ 0 60000 65536"/>
                <a:gd name="T18" fmla="*/ 0 60000 65536"/>
                <a:gd name="T19" fmla="*/ 0 60000 65536"/>
                <a:gd name="T20" fmla="*/ 0 60000 65536"/>
                <a:gd name="T21" fmla="*/ 0 w 13"/>
                <a:gd name="T22" fmla="*/ 0 h 306"/>
                <a:gd name="T23" fmla="*/ 13 w 13"/>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306">
                  <a:moveTo>
                    <a:pt x="0" y="306"/>
                  </a:moveTo>
                  <a:lnTo>
                    <a:pt x="0" y="0"/>
                  </a:lnTo>
                  <a:lnTo>
                    <a:pt x="13" y="0"/>
                  </a:lnTo>
                  <a:lnTo>
                    <a:pt x="13" y="306"/>
                  </a:lnTo>
                  <a:lnTo>
                    <a:pt x="0" y="30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24" name="Rectangle 36"/>
            <p:cNvSpPr>
              <a:spLocks noChangeArrowheads="1"/>
            </p:cNvSpPr>
            <p:nvPr/>
          </p:nvSpPr>
          <p:spPr bwMode="auto">
            <a:xfrm>
              <a:off x="1822" y="3810"/>
              <a:ext cx="13" cy="33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25" name="Freeform 37"/>
            <p:cNvSpPr>
              <a:spLocks/>
            </p:cNvSpPr>
            <p:nvPr/>
          </p:nvSpPr>
          <p:spPr bwMode="auto">
            <a:xfrm>
              <a:off x="1771" y="4142"/>
              <a:ext cx="90" cy="64"/>
            </a:xfrm>
            <a:custGeom>
              <a:avLst/>
              <a:gdLst>
                <a:gd name="T0" fmla="*/ 0 w 90"/>
                <a:gd name="T1" fmla="*/ 38 h 64"/>
                <a:gd name="T2" fmla="*/ 0 w 90"/>
                <a:gd name="T3" fmla="*/ 64 h 64"/>
                <a:gd name="T4" fmla="*/ 90 w 90"/>
                <a:gd name="T5" fmla="*/ 25 h 64"/>
                <a:gd name="T6" fmla="*/ 90 w 90"/>
                <a:gd name="T7" fmla="*/ 0 h 64"/>
                <a:gd name="T8" fmla="*/ 0 w 90"/>
                <a:gd name="T9" fmla="*/ 38 h 64"/>
                <a:gd name="T10" fmla="*/ 0 60000 65536"/>
                <a:gd name="T11" fmla="*/ 0 60000 65536"/>
                <a:gd name="T12" fmla="*/ 0 60000 65536"/>
                <a:gd name="T13" fmla="*/ 0 60000 65536"/>
                <a:gd name="T14" fmla="*/ 0 60000 65536"/>
                <a:gd name="T15" fmla="*/ 0 w 90"/>
                <a:gd name="T16" fmla="*/ 0 h 64"/>
                <a:gd name="T17" fmla="*/ 90 w 90"/>
                <a:gd name="T18" fmla="*/ 64 h 64"/>
              </a:gdLst>
              <a:ahLst/>
              <a:cxnLst>
                <a:cxn ang="T10">
                  <a:pos x="T0" y="T1"/>
                </a:cxn>
                <a:cxn ang="T11">
                  <a:pos x="T2" y="T3"/>
                </a:cxn>
                <a:cxn ang="T12">
                  <a:pos x="T4" y="T5"/>
                </a:cxn>
                <a:cxn ang="T13">
                  <a:pos x="T6" y="T7"/>
                </a:cxn>
                <a:cxn ang="T14">
                  <a:pos x="T8" y="T9"/>
                </a:cxn>
              </a:cxnLst>
              <a:rect l="T15" t="T16" r="T17" b="T18"/>
              <a:pathLst>
                <a:path w="90" h="64">
                  <a:moveTo>
                    <a:pt x="0" y="38"/>
                  </a:moveTo>
                  <a:lnTo>
                    <a:pt x="0" y="64"/>
                  </a:lnTo>
                  <a:lnTo>
                    <a:pt x="90" y="25"/>
                  </a:lnTo>
                  <a:lnTo>
                    <a:pt x="90" y="0"/>
                  </a:lnTo>
                  <a:lnTo>
                    <a:pt x="0" y="38"/>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125126" name="Freeform 38"/>
            <p:cNvSpPr>
              <a:spLocks/>
            </p:cNvSpPr>
            <p:nvPr/>
          </p:nvSpPr>
          <p:spPr bwMode="auto">
            <a:xfrm>
              <a:off x="1771" y="4142"/>
              <a:ext cx="103" cy="77"/>
            </a:xfrm>
            <a:custGeom>
              <a:avLst/>
              <a:gdLst>
                <a:gd name="T0" fmla="*/ 13 w 103"/>
                <a:gd name="T1" fmla="*/ 38 h 77"/>
                <a:gd name="T2" fmla="*/ 13 w 103"/>
                <a:gd name="T3" fmla="*/ 64 h 77"/>
                <a:gd name="T4" fmla="*/ 0 w 103"/>
                <a:gd name="T5" fmla="*/ 77 h 77"/>
                <a:gd name="T6" fmla="*/ 0 w 103"/>
                <a:gd name="T7" fmla="*/ 64 h 77"/>
                <a:gd name="T8" fmla="*/ 90 w 103"/>
                <a:gd name="T9" fmla="*/ 25 h 77"/>
                <a:gd name="T10" fmla="*/ 103 w 103"/>
                <a:gd name="T11" fmla="*/ 25 h 77"/>
                <a:gd name="T12" fmla="*/ 90 w 103"/>
                <a:gd name="T13" fmla="*/ 25 h 77"/>
                <a:gd name="T14" fmla="*/ 90 w 103"/>
                <a:gd name="T15" fmla="*/ 0 h 77"/>
                <a:gd name="T16" fmla="*/ 90 w 103"/>
                <a:gd name="T17" fmla="*/ 0 h 77"/>
                <a:gd name="T18" fmla="*/ 103 w 103"/>
                <a:gd name="T19" fmla="*/ 0 h 77"/>
                <a:gd name="T20" fmla="*/ 103 w 103"/>
                <a:gd name="T21" fmla="*/ 0 h 77"/>
                <a:gd name="T22" fmla="*/ 103 w 103"/>
                <a:gd name="T23" fmla="*/ 25 h 77"/>
                <a:gd name="T24" fmla="*/ 103 w 103"/>
                <a:gd name="T25" fmla="*/ 38 h 77"/>
                <a:gd name="T26" fmla="*/ 90 w 103"/>
                <a:gd name="T27" fmla="*/ 38 h 77"/>
                <a:gd name="T28" fmla="*/ 0 w 103"/>
                <a:gd name="T29" fmla="*/ 77 h 77"/>
                <a:gd name="T30" fmla="*/ 0 w 103"/>
                <a:gd name="T31" fmla="*/ 77 h 77"/>
                <a:gd name="T32" fmla="*/ 0 w 103"/>
                <a:gd name="T33" fmla="*/ 64 h 77"/>
                <a:gd name="T34" fmla="*/ 0 w 103"/>
                <a:gd name="T35" fmla="*/ 38 h 77"/>
                <a:gd name="T36" fmla="*/ 13 w 103"/>
                <a:gd name="T37" fmla="*/ 38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3"/>
                <a:gd name="T58" fmla="*/ 0 h 77"/>
                <a:gd name="T59" fmla="*/ 103 w 103"/>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3" h="77">
                  <a:moveTo>
                    <a:pt x="13" y="38"/>
                  </a:moveTo>
                  <a:lnTo>
                    <a:pt x="13" y="64"/>
                  </a:lnTo>
                  <a:lnTo>
                    <a:pt x="0" y="77"/>
                  </a:lnTo>
                  <a:lnTo>
                    <a:pt x="0" y="64"/>
                  </a:lnTo>
                  <a:lnTo>
                    <a:pt x="90" y="25"/>
                  </a:lnTo>
                  <a:lnTo>
                    <a:pt x="103" y="25"/>
                  </a:lnTo>
                  <a:lnTo>
                    <a:pt x="90" y="25"/>
                  </a:lnTo>
                  <a:lnTo>
                    <a:pt x="90" y="0"/>
                  </a:lnTo>
                  <a:lnTo>
                    <a:pt x="103" y="0"/>
                  </a:lnTo>
                  <a:lnTo>
                    <a:pt x="103" y="25"/>
                  </a:lnTo>
                  <a:lnTo>
                    <a:pt x="103" y="38"/>
                  </a:lnTo>
                  <a:lnTo>
                    <a:pt x="90" y="38"/>
                  </a:lnTo>
                  <a:lnTo>
                    <a:pt x="0" y="77"/>
                  </a:lnTo>
                  <a:lnTo>
                    <a:pt x="0" y="64"/>
                  </a:lnTo>
                  <a:lnTo>
                    <a:pt x="0" y="38"/>
                  </a:lnTo>
                  <a:lnTo>
                    <a:pt x="13" y="3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27" name="Freeform 39"/>
            <p:cNvSpPr>
              <a:spLocks/>
            </p:cNvSpPr>
            <p:nvPr/>
          </p:nvSpPr>
          <p:spPr bwMode="auto">
            <a:xfrm>
              <a:off x="1771" y="4142"/>
              <a:ext cx="90" cy="51"/>
            </a:xfrm>
            <a:custGeom>
              <a:avLst/>
              <a:gdLst>
                <a:gd name="T0" fmla="*/ 90 w 90"/>
                <a:gd name="T1" fmla="*/ 13 h 51"/>
                <a:gd name="T2" fmla="*/ 0 w 90"/>
                <a:gd name="T3" fmla="*/ 51 h 51"/>
                <a:gd name="T4" fmla="*/ 0 w 90"/>
                <a:gd name="T5" fmla="*/ 38 h 51"/>
                <a:gd name="T6" fmla="*/ 0 w 90"/>
                <a:gd name="T7" fmla="*/ 38 h 51"/>
                <a:gd name="T8" fmla="*/ 0 w 90"/>
                <a:gd name="T9" fmla="*/ 38 h 51"/>
                <a:gd name="T10" fmla="*/ 90 w 90"/>
                <a:gd name="T11" fmla="*/ 0 h 51"/>
                <a:gd name="T12" fmla="*/ 90 w 90"/>
                <a:gd name="T13" fmla="*/ 13 h 51"/>
                <a:gd name="T14" fmla="*/ 0 60000 65536"/>
                <a:gd name="T15" fmla="*/ 0 60000 65536"/>
                <a:gd name="T16" fmla="*/ 0 60000 65536"/>
                <a:gd name="T17" fmla="*/ 0 60000 65536"/>
                <a:gd name="T18" fmla="*/ 0 60000 65536"/>
                <a:gd name="T19" fmla="*/ 0 60000 65536"/>
                <a:gd name="T20" fmla="*/ 0 60000 65536"/>
                <a:gd name="T21" fmla="*/ 0 w 90"/>
                <a:gd name="T22" fmla="*/ 0 h 51"/>
                <a:gd name="T23" fmla="*/ 90 w 90"/>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51">
                  <a:moveTo>
                    <a:pt x="90" y="13"/>
                  </a:moveTo>
                  <a:lnTo>
                    <a:pt x="0" y="51"/>
                  </a:lnTo>
                  <a:lnTo>
                    <a:pt x="0" y="38"/>
                  </a:lnTo>
                  <a:lnTo>
                    <a:pt x="90" y="0"/>
                  </a:lnTo>
                  <a:lnTo>
                    <a:pt x="90"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28" name="Freeform 40"/>
            <p:cNvSpPr>
              <a:spLocks/>
            </p:cNvSpPr>
            <p:nvPr/>
          </p:nvSpPr>
          <p:spPr bwMode="auto">
            <a:xfrm>
              <a:off x="1425" y="4167"/>
              <a:ext cx="346" cy="39"/>
            </a:xfrm>
            <a:custGeom>
              <a:avLst/>
              <a:gdLst>
                <a:gd name="T0" fmla="*/ 346 w 346"/>
                <a:gd name="T1" fmla="*/ 13 h 39"/>
                <a:gd name="T2" fmla="*/ 0 w 346"/>
                <a:gd name="T3" fmla="*/ 0 h 39"/>
                <a:gd name="T4" fmla="*/ 0 w 346"/>
                <a:gd name="T5" fmla="*/ 26 h 39"/>
                <a:gd name="T6" fmla="*/ 346 w 346"/>
                <a:gd name="T7" fmla="*/ 39 h 39"/>
                <a:gd name="T8" fmla="*/ 346 w 346"/>
                <a:gd name="T9" fmla="*/ 13 h 39"/>
                <a:gd name="T10" fmla="*/ 0 60000 65536"/>
                <a:gd name="T11" fmla="*/ 0 60000 65536"/>
                <a:gd name="T12" fmla="*/ 0 60000 65536"/>
                <a:gd name="T13" fmla="*/ 0 60000 65536"/>
                <a:gd name="T14" fmla="*/ 0 60000 65536"/>
                <a:gd name="T15" fmla="*/ 0 w 346"/>
                <a:gd name="T16" fmla="*/ 0 h 39"/>
                <a:gd name="T17" fmla="*/ 346 w 346"/>
                <a:gd name="T18" fmla="*/ 39 h 39"/>
              </a:gdLst>
              <a:ahLst/>
              <a:cxnLst>
                <a:cxn ang="T10">
                  <a:pos x="T0" y="T1"/>
                </a:cxn>
                <a:cxn ang="T11">
                  <a:pos x="T2" y="T3"/>
                </a:cxn>
                <a:cxn ang="T12">
                  <a:pos x="T4" y="T5"/>
                </a:cxn>
                <a:cxn ang="T13">
                  <a:pos x="T6" y="T7"/>
                </a:cxn>
                <a:cxn ang="T14">
                  <a:pos x="T8" y="T9"/>
                </a:cxn>
              </a:cxnLst>
              <a:rect l="T15" t="T16" r="T17" b="T18"/>
              <a:pathLst>
                <a:path w="346" h="39">
                  <a:moveTo>
                    <a:pt x="346" y="13"/>
                  </a:moveTo>
                  <a:lnTo>
                    <a:pt x="0" y="0"/>
                  </a:lnTo>
                  <a:lnTo>
                    <a:pt x="0" y="26"/>
                  </a:lnTo>
                  <a:lnTo>
                    <a:pt x="346" y="39"/>
                  </a:lnTo>
                  <a:lnTo>
                    <a:pt x="346" y="13"/>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125129" name="Freeform 41"/>
            <p:cNvSpPr>
              <a:spLocks/>
            </p:cNvSpPr>
            <p:nvPr/>
          </p:nvSpPr>
          <p:spPr bwMode="auto">
            <a:xfrm>
              <a:off x="1425" y="4167"/>
              <a:ext cx="359" cy="52"/>
            </a:xfrm>
            <a:custGeom>
              <a:avLst/>
              <a:gdLst>
                <a:gd name="T0" fmla="*/ 346 w 359"/>
                <a:gd name="T1" fmla="*/ 26 h 52"/>
                <a:gd name="T2" fmla="*/ 0 w 359"/>
                <a:gd name="T3" fmla="*/ 13 h 52"/>
                <a:gd name="T4" fmla="*/ 0 w 359"/>
                <a:gd name="T5" fmla="*/ 0 h 52"/>
                <a:gd name="T6" fmla="*/ 13 w 359"/>
                <a:gd name="T7" fmla="*/ 0 h 52"/>
                <a:gd name="T8" fmla="*/ 13 w 359"/>
                <a:gd name="T9" fmla="*/ 26 h 52"/>
                <a:gd name="T10" fmla="*/ 0 w 359"/>
                <a:gd name="T11" fmla="*/ 39 h 52"/>
                <a:gd name="T12" fmla="*/ 0 w 359"/>
                <a:gd name="T13" fmla="*/ 26 h 52"/>
                <a:gd name="T14" fmla="*/ 346 w 359"/>
                <a:gd name="T15" fmla="*/ 39 h 52"/>
                <a:gd name="T16" fmla="*/ 359 w 359"/>
                <a:gd name="T17" fmla="*/ 39 h 52"/>
                <a:gd name="T18" fmla="*/ 359 w 359"/>
                <a:gd name="T19" fmla="*/ 52 h 52"/>
                <a:gd name="T20" fmla="*/ 346 w 359"/>
                <a:gd name="T21" fmla="*/ 52 h 52"/>
                <a:gd name="T22" fmla="*/ 0 w 359"/>
                <a:gd name="T23" fmla="*/ 39 h 52"/>
                <a:gd name="T24" fmla="*/ 0 w 359"/>
                <a:gd name="T25" fmla="*/ 39 h 52"/>
                <a:gd name="T26" fmla="*/ 0 w 359"/>
                <a:gd name="T27" fmla="*/ 26 h 52"/>
                <a:gd name="T28" fmla="*/ 0 w 359"/>
                <a:gd name="T29" fmla="*/ 0 h 52"/>
                <a:gd name="T30" fmla="*/ 0 w 359"/>
                <a:gd name="T31" fmla="*/ 0 h 52"/>
                <a:gd name="T32" fmla="*/ 0 w 359"/>
                <a:gd name="T33" fmla="*/ 0 h 52"/>
                <a:gd name="T34" fmla="*/ 346 w 359"/>
                <a:gd name="T35" fmla="*/ 13 h 52"/>
                <a:gd name="T36" fmla="*/ 346 w 359"/>
                <a:gd name="T37" fmla="*/ 26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59"/>
                <a:gd name="T58" fmla="*/ 0 h 52"/>
                <a:gd name="T59" fmla="*/ 359 w 359"/>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59" h="52">
                  <a:moveTo>
                    <a:pt x="346" y="26"/>
                  </a:moveTo>
                  <a:lnTo>
                    <a:pt x="0" y="13"/>
                  </a:lnTo>
                  <a:lnTo>
                    <a:pt x="0" y="0"/>
                  </a:lnTo>
                  <a:lnTo>
                    <a:pt x="13" y="0"/>
                  </a:lnTo>
                  <a:lnTo>
                    <a:pt x="13" y="26"/>
                  </a:lnTo>
                  <a:lnTo>
                    <a:pt x="0" y="39"/>
                  </a:lnTo>
                  <a:lnTo>
                    <a:pt x="0" y="26"/>
                  </a:lnTo>
                  <a:lnTo>
                    <a:pt x="346" y="39"/>
                  </a:lnTo>
                  <a:lnTo>
                    <a:pt x="359" y="39"/>
                  </a:lnTo>
                  <a:lnTo>
                    <a:pt x="359" y="52"/>
                  </a:lnTo>
                  <a:lnTo>
                    <a:pt x="346" y="52"/>
                  </a:lnTo>
                  <a:lnTo>
                    <a:pt x="0" y="39"/>
                  </a:lnTo>
                  <a:lnTo>
                    <a:pt x="0" y="26"/>
                  </a:lnTo>
                  <a:lnTo>
                    <a:pt x="0" y="0"/>
                  </a:lnTo>
                  <a:lnTo>
                    <a:pt x="346" y="13"/>
                  </a:lnTo>
                  <a:lnTo>
                    <a:pt x="346" y="2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30" name="Freeform 42"/>
            <p:cNvSpPr>
              <a:spLocks/>
            </p:cNvSpPr>
            <p:nvPr/>
          </p:nvSpPr>
          <p:spPr bwMode="auto">
            <a:xfrm>
              <a:off x="1771" y="4180"/>
              <a:ext cx="13" cy="26"/>
            </a:xfrm>
            <a:custGeom>
              <a:avLst/>
              <a:gdLst>
                <a:gd name="T0" fmla="*/ 0 w 13"/>
                <a:gd name="T1" fmla="*/ 26 h 26"/>
                <a:gd name="T2" fmla="*/ 0 w 13"/>
                <a:gd name="T3" fmla="*/ 0 h 26"/>
                <a:gd name="T4" fmla="*/ 0 w 13"/>
                <a:gd name="T5" fmla="*/ 0 h 26"/>
                <a:gd name="T6" fmla="*/ 13 w 13"/>
                <a:gd name="T7" fmla="*/ 0 h 26"/>
                <a:gd name="T8" fmla="*/ 13 w 13"/>
                <a:gd name="T9" fmla="*/ 0 h 26"/>
                <a:gd name="T10" fmla="*/ 13 w 13"/>
                <a:gd name="T11" fmla="*/ 26 h 26"/>
                <a:gd name="T12" fmla="*/ 0 w 13"/>
                <a:gd name="T13" fmla="*/ 26 h 26"/>
                <a:gd name="T14" fmla="*/ 0 60000 65536"/>
                <a:gd name="T15" fmla="*/ 0 60000 65536"/>
                <a:gd name="T16" fmla="*/ 0 60000 65536"/>
                <a:gd name="T17" fmla="*/ 0 60000 65536"/>
                <a:gd name="T18" fmla="*/ 0 60000 65536"/>
                <a:gd name="T19" fmla="*/ 0 60000 65536"/>
                <a:gd name="T20" fmla="*/ 0 60000 65536"/>
                <a:gd name="T21" fmla="*/ 0 w 13"/>
                <a:gd name="T22" fmla="*/ 0 h 26"/>
                <a:gd name="T23" fmla="*/ 13 w 13"/>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6">
                  <a:moveTo>
                    <a:pt x="0" y="26"/>
                  </a:moveTo>
                  <a:lnTo>
                    <a:pt x="0" y="0"/>
                  </a:lnTo>
                  <a:lnTo>
                    <a:pt x="13" y="0"/>
                  </a:lnTo>
                  <a:lnTo>
                    <a:pt x="13" y="26"/>
                  </a:lnTo>
                  <a:lnTo>
                    <a:pt x="0" y="2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31" name="Freeform 43"/>
            <p:cNvSpPr>
              <a:spLocks/>
            </p:cNvSpPr>
            <p:nvPr/>
          </p:nvSpPr>
          <p:spPr bwMode="auto">
            <a:xfrm>
              <a:off x="1425" y="4206"/>
              <a:ext cx="346" cy="64"/>
            </a:xfrm>
            <a:custGeom>
              <a:avLst/>
              <a:gdLst>
                <a:gd name="T0" fmla="*/ 346 w 346"/>
                <a:gd name="T1" fmla="*/ 13 h 64"/>
                <a:gd name="T2" fmla="*/ 0 w 346"/>
                <a:gd name="T3" fmla="*/ 0 h 64"/>
                <a:gd name="T4" fmla="*/ 0 w 346"/>
                <a:gd name="T5" fmla="*/ 51 h 64"/>
                <a:gd name="T6" fmla="*/ 346 w 346"/>
                <a:gd name="T7" fmla="*/ 64 h 64"/>
                <a:gd name="T8" fmla="*/ 346 w 346"/>
                <a:gd name="T9" fmla="*/ 13 h 64"/>
                <a:gd name="T10" fmla="*/ 0 60000 65536"/>
                <a:gd name="T11" fmla="*/ 0 60000 65536"/>
                <a:gd name="T12" fmla="*/ 0 60000 65536"/>
                <a:gd name="T13" fmla="*/ 0 60000 65536"/>
                <a:gd name="T14" fmla="*/ 0 60000 65536"/>
                <a:gd name="T15" fmla="*/ 0 w 346"/>
                <a:gd name="T16" fmla="*/ 0 h 64"/>
                <a:gd name="T17" fmla="*/ 346 w 346"/>
                <a:gd name="T18" fmla="*/ 64 h 64"/>
              </a:gdLst>
              <a:ahLst/>
              <a:cxnLst>
                <a:cxn ang="T10">
                  <a:pos x="T0" y="T1"/>
                </a:cxn>
                <a:cxn ang="T11">
                  <a:pos x="T2" y="T3"/>
                </a:cxn>
                <a:cxn ang="T12">
                  <a:pos x="T4" y="T5"/>
                </a:cxn>
                <a:cxn ang="T13">
                  <a:pos x="T6" y="T7"/>
                </a:cxn>
                <a:cxn ang="T14">
                  <a:pos x="T8" y="T9"/>
                </a:cxn>
              </a:cxnLst>
              <a:rect l="T15" t="T16" r="T17" b="T18"/>
              <a:pathLst>
                <a:path w="346" h="64">
                  <a:moveTo>
                    <a:pt x="346" y="13"/>
                  </a:moveTo>
                  <a:lnTo>
                    <a:pt x="0" y="0"/>
                  </a:lnTo>
                  <a:lnTo>
                    <a:pt x="0" y="51"/>
                  </a:lnTo>
                  <a:lnTo>
                    <a:pt x="346" y="64"/>
                  </a:lnTo>
                  <a:lnTo>
                    <a:pt x="346" y="13"/>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125132" name="Freeform 44"/>
            <p:cNvSpPr>
              <a:spLocks/>
            </p:cNvSpPr>
            <p:nvPr/>
          </p:nvSpPr>
          <p:spPr bwMode="auto">
            <a:xfrm>
              <a:off x="1425" y="4206"/>
              <a:ext cx="359" cy="76"/>
            </a:xfrm>
            <a:custGeom>
              <a:avLst/>
              <a:gdLst>
                <a:gd name="T0" fmla="*/ 346 w 359"/>
                <a:gd name="T1" fmla="*/ 25 h 76"/>
                <a:gd name="T2" fmla="*/ 0 w 359"/>
                <a:gd name="T3" fmla="*/ 13 h 76"/>
                <a:gd name="T4" fmla="*/ 0 w 359"/>
                <a:gd name="T5" fmla="*/ 0 h 76"/>
                <a:gd name="T6" fmla="*/ 13 w 359"/>
                <a:gd name="T7" fmla="*/ 0 h 76"/>
                <a:gd name="T8" fmla="*/ 13 w 359"/>
                <a:gd name="T9" fmla="*/ 51 h 76"/>
                <a:gd name="T10" fmla="*/ 0 w 359"/>
                <a:gd name="T11" fmla="*/ 64 h 76"/>
                <a:gd name="T12" fmla="*/ 0 w 359"/>
                <a:gd name="T13" fmla="*/ 51 h 76"/>
                <a:gd name="T14" fmla="*/ 346 w 359"/>
                <a:gd name="T15" fmla="*/ 64 h 76"/>
                <a:gd name="T16" fmla="*/ 359 w 359"/>
                <a:gd name="T17" fmla="*/ 64 h 76"/>
                <a:gd name="T18" fmla="*/ 359 w 359"/>
                <a:gd name="T19" fmla="*/ 76 h 76"/>
                <a:gd name="T20" fmla="*/ 346 w 359"/>
                <a:gd name="T21" fmla="*/ 76 h 76"/>
                <a:gd name="T22" fmla="*/ 0 w 359"/>
                <a:gd name="T23" fmla="*/ 64 h 76"/>
                <a:gd name="T24" fmla="*/ 0 w 359"/>
                <a:gd name="T25" fmla="*/ 64 h 76"/>
                <a:gd name="T26" fmla="*/ 0 w 359"/>
                <a:gd name="T27" fmla="*/ 51 h 76"/>
                <a:gd name="T28" fmla="*/ 0 w 359"/>
                <a:gd name="T29" fmla="*/ 0 h 76"/>
                <a:gd name="T30" fmla="*/ 0 w 359"/>
                <a:gd name="T31" fmla="*/ 0 h 76"/>
                <a:gd name="T32" fmla="*/ 0 w 359"/>
                <a:gd name="T33" fmla="*/ 0 h 76"/>
                <a:gd name="T34" fmla="*/ 346 w 359"/>
                <a:gd name="T35" fmla="*/ 13 h 76"/>
                <a:gd name="T36" fmla="*/ 346 w 359"/>
                <a:gd name="T37" fmla="*/ 25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59"/>
                <a:gd name="T58" fmla="*/ 0 h 76"/>
                <a:gd name="T59" fmla="*/ 359 w 359"/>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59" h="76">
                  <a:moveTo>
                    <a:pt x="346" y="25"/>
                  </a:moveTo>
                  <a:lnTo>
                    <a:pt x="0" y="13"/>
                  </a:lnTo>
                  <a:lnTo>
                    <a:pt x="0" y="0"/>
                  </a:lnTo>
                  <a:lnTo>
                    <a:pt x="13" y="0"/>
                  </a:lnTo>
                  <a:lnTo>
                    <a:pt x="13" y="51"/>
                  </a:lnTo>
                  <a:lnTo>
                    <a:pt x="0" y="64"/>
                  </a:lnTo>
                  <a:lnTo>
                    <a:pt x="0" y="51"/>
                  </a:lnTo>
                  <a:lnTo>
                    <a:pt x="346" y="64"/>
                  </a:lnTo>
                  <a:lnTo>
                    <a:pt x="359" y="64"/>
                  </a:lnTo>
                  <a:lnTo>
                    <a:pt x="359" y="76"/>
                  </a:lnTo>
                  <a:lnTo>
                    <a:pt x="346" y="76"/>
                  </a:lnTo>
                  <a:lnTo>
                    <a:pt x="0" y="64"/>
                  </a:lnTo>
                  <a:lnTo>
                    <a:pt x="0" y="51"/>
                  </a:lnTo>
                  <a:lnTo>
                    <a:pt x="0" y="0"/>
                  </a:lnTo>
                  <a:lnTo>
                    <a:pt x="346" y="13"/>
                  </a:lnTo>
                  <a:lnTo>
                    <a:pt x="346" y="25"/>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33" name="Freeform 45"/>
            <p:cNvSpPr>
              <a:spLocks/>
            </p:cNvSpPr>
            <p:nvPr/>
          </p:nvSpPr>
          <p:spPr bwMode="auto">
            <a:xfrm>
              <a:off x="1771" y="4219"/>
              <a:ext cx="13" cy="51"/>
            </a:xfrm>
            <a:custGeom>
              <a:avLst/>
              <a:gdLst>
                <a:gd name="T0" fmla="*/ 0 w 13"/>
                <a:gd name="T1" fmla="*/ 51 h 51"/>
                <a:gd name="T2" fmla="*/ 0 w 13"/>
                <a:gd name="T3" fmla="*/ 0 h 51"/>
                <a:gd name="T4" fmla="*/ 0 w 13"/>
                <a:gd name="T5" fmla="*/ 0 h 51"/>
                <a:gd name="T6" fmla="*/ 13 w 13"/>
                <a:gd name="T7" fmla="*/ 0 h 51"/>
                <a:gd name="T8" fmla="*/ 13 w 13"/>
                <a:gd name="T9" fmla="*/ 0 h 51"/>
                <a:gd name="T10" fmla="*/ 13 w 13"/>
                <a:gd name="T11" fmla="*/ 51 h 51"/>
                <a:gd name="T12" fmla="*/ 0 w 13"/>
                <a:gd name="T13" fmla="*/ 51 h 51"/>
                <a:gd name="T14" fmla="*/ 0 60000 65536"/>
                <a:gd name="T15" fmla="*/ 0 60000 65536"/>
                <a:gd name="T16" fmla="*/ 0 60000 65536"/>
                <a:gd name="T17" fmla="*/ 0 60000 65536"/>
                <a:gd name="T18" fmla="*/ 0 60000 65536"/>
                <a:gd name="T19" fmla="*/ 0 60000 65536"/>
                <a:gd name="T20" fmla="*/ 0 60000 65536"/>
                <a:gd name="T21" fmla="*/ 0 w 13"/>
                <a:gd name="T22" fmla="*/ 0 h 51"/>
                <a:gd name="T23" fmla="*/ 13 w 13"/>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51">
                  <a:moveTo>
                    <a:pt x="0" y="51"/>
                  </a:moveTo>
                  <a:lnTo>
                    <a:pt x="0" y="0"/>
                  </a:lnTo>
                  <a:lnTo>
                    <a:pt x="13" y="0"/>
                  </a:lnTo>
                  <a:lnTo>
                    <a:pt x="13" y="51"/>
                  </a:lnTo>
                  <a:lnTo>
                    <a:pt x="0" y="5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34" name="Freeform 46"/>
            <p:cNvSpPr>
              <a:spLocks/>
            </p:cNvSpPr>
            <p:nvPr/>
          </p:nvSpPr>
          <p:spPr bwMode="auto">
            <a:xfrm>
              <a:off x="1771" y="4180"/>
              <a:ext cx="90" cy="90"/>
            </a:xfrm>
            <a:custGeom>
              <a:avLst/>
              <a:gdLst>
                <a:gd name="T0" fmla="*/ 0 w 90"/>
                <a:gd name="T1" fmla="*/ 39 h 90"/>
                <a:gd name="T2" fmla="*/ 0 w 90"/>
                <a:gd name="T3" fmla="*/ 90 h 90"/>
                <a:gd name="T4" fmla="*/ 90 w 90"/>
                <a:gd name="T5" fmla="*/ 39 h 90"/>
                <a:gd name="T6" fmla="*/ 90 w 90"/>
                <a:gd name="T7" fmla="*/ 0 h 90"/>
                <a:gd name="T8" fmla="*/ 0 w 90"/>
                <a:gd name="T9" fmla="*/ 39 h 90"/>
                <a:gd name="T10" fmla="*/ 0 60000 65536"/>
                <a:gd name="T11" fmla="*/ 0 60000 65536"/>
                <a:gd name="T12" fmla="*/ 0 60000 65536"/>
                <a:gd name="T13" fmla="*/ 0 60000 65536"/>
                <a:gd name="T14" fmla="*/ 0 60000 65536"/>
                <a:gd name="T15" fmla="*/ 0 w 90"/>
                <a:gd name="T16" fmla="*/ 0 h 90"/>
                <a:gd name="T17" fmla="*/ 90 w 90"/>
                <a:gd name="T18" fmla="*/ 90 h 90"/>
              </a:gdLst>
              <a:ahLst/>
              <a:cxnLst>
                <a:cxn ang="T10">
                  <a:pos x="T0" y="T1"/>
                </a:cxn>
                <a:cxn ang="T11">
                  <a:pos x="T2" y="T3"/>
                </a:cxn>
                <a:cxn ang="T12">
                  <a:pos x="T4" y="T5"/>
                </a:cxn>
                <a:cxn ang="T13">
                  <a:pos x="T6" y="T7"/>
                </a:cxn>
                <a:cxn ang="T14">
                  <a:pos x="T8" y="T9"/>
                </a:cxn>
              </a:cxnLst>
              <a:rect l="T15" t="T16" r="T17" b="T18"/>
              <a:pathLst>
                <a:path w="90" h="90">
                  <a:moveTo>
                    <a:pt x="0" y="39"/>
                  </a:moveTo>
                  <a:lnTo>
                    <a:pt x="0" y="90"/>
                  </a:lnTo>
                  <a:lnTo>
                    <a:pt x="90" y="39"/>
                  </a:lnTo>
                  <a:lnTo>
                    <a:pt x="90" y="0"/>
                  </a:lnTo>
                  <a:lnTo>
                    <a:pt x="0" y="39"/>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125135" name="Freeform 47"/>
            <p:cNvSpPr>
              <a:spLocks/>
            </p:cNvSpPr>
            <p:nvPr/>
          </p:nvSpPr>
          <p:spPr bwMode="auto">
            <a:xfrm>
              <a:off x="1771" y="4180"/>
              <a:ext cx="103" cy="102"/>
            </a:xfrm>
            <a:custGeom>
              <a:avLst/>
              <a:gdLst>
                <a:gd name="T0" fmla="*/ 13 w 103"/>
                <a:gd name="T1" fmla="*/ 39 h 102"/>
                <a:gd name="T2" fmla="*/ 13 w 103"/>
                <a:gd name="T3" fmla="*/ 90 h 102"/>
                <a:gd name="T4" fmla="*/ 0 w 103"/>
                <a:gd name="T5" fmla="*/ 102 h 102"/>
                <a:gd name="T6" fmla="*/ 0 w 103"/>
                <a:gd name="T7" fmla="*/ 90 h 102"/>
                <a:gd name="T8" fmla="*/ 90 w 103"/>
                <a:gd name="T9" fmla="*/ 39 h 102"/>
                <a:gd name="T10" fmla="*/ 103 w 103"/>
                <a:gd name="T11" fmla="*/ 39 h 102"/>
                <a:gd name="T12" fmla="*/ 90 w 103"/>
                <a:gd name="T13" fmla="*/ 39 h 102"/>
                <a:gd name="T14" fmla="*/ 90 w 103"/>
                <a:gd name="T15" fmla="*/ 0 h 102"/>
                <a:gd name="T16" fmla="*/ 90 w 103"/>
                <a:gd name="T17" fmla="*/ 0 h 102"/>
                <a:gd name="T18" fmla="*/ 103 w 103"/>
                <a:gd name="T19" fmla="*/ 0 h 102"/>
                <a:gd name="T20" fmla="*/ 103 w 103"/>
                <a:gd name="T21" fmla="*/ 0 h 102"/>
                <a:gd name="T22" fmla="*/ 103 w 103"/>
                <a:gd name="T23" fmla="*/ 39 h 102"/>
                <a:gd name="T24" fmla="*/ 103 w 103"/>
                <a:gd name="T25" fmla="*/ 39 h 102"/>
                <a:gd name="T26" fmla="*/ 90 w 103"/>
                <a:gd name="T27" fmla="*/ 51 h 102"/>
                <a:gd name="T28" fmla="*/ 0 w 103"/>
                <a:gd name="T29" fmla="*/ 102 h 102"/>
                <a:gd name="T30" fmla="*/ 0 w 103"/>
                <a:gd name="T31" fmla="*/ 102 h 102"/>
                <a:gd name="T32" fmla="*/ 0 w 103"/>
                <a:gd name="T33" fmla="*/ 90 h 102"/>
                <a:gd name="T34" fmla="*/ 0 w 103"/>
                <a:gd name="T35" fmla="*/ 39 h 102"/>
                <a:gd name="T36" fmla="*/ 13 w 103"/>
                <a:gd name="T37" fmla="*/ 39 h 1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3"/>
                <a:gd name="T58" fmla="*/ 0 h 102"/>
                <a:gd name="T59" fmla="*/ 103 w 103"/>
                <a:gd name="T60" fmla="*/ 102 h 1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3" h="102">
                  <a:moveTo>
                    <a:pt x="13" y="39"/>
                  </a:moveTo>
                  <a:lnTo>
                    <a:pt x="13" y="90"/>
                  </a:lnTo>
                  <a:lnTo>
                    <a:pt x="0" y="102"/>
                  </a:lnTo>
                  <a:lnTo>
                    <a:pt x="0" y="90"/>
                  </a:lnTo>
                  <a:lnTo>
                    <a:pt x="90" y="39"/>
                  </a:lnTo>
                  <a:lnTo>
                    <a:pt x="103" y="39"/>
                  </a:lnTo>
                  <a:lnTo>
                    <a:pt x="90" y="39"/>
                  </a:lnTo>
                  <a:lnTo>
                    <a:pt x="90" y="0"/>
                  </a:lnTo>
                  <a:lnTo>
                    <a:pt x="103" y="0"/>
                  </a:lnTo>
                  <a:lnTo>
                    <a:pt x="103" y="39"/>
                  </a:lnTo>
                  <a:lnTo>
                    <a:pt x="90" y="51"/>
                  </a:lnTo>
                  <a:lnTo>
                    <a:pt x="0" y="102"/>
                  </a:lnTo>
                  <a:lnTo>
                    <a:pt x="0" y="90"/>
                  </a:lnTo>
                  <a:lnTo>
                    <a:pt x="0" y="39"/>
                  </a:lnTo>
                  <a:lnTo>
                    <a:pt x="13" y="39"/>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36" name="Freeform 48"/>
            <p:cNvSpPr>
              <a:spLocks/>
            </p:cNvSpPr>
            <p:nvPr/>
          </p:nvSpPr>
          <p:spPr bwMode="auto">
            <a:xfrm>
              <a:off x="1771" y="4180"/>
              <a:ext cx="90" cy="51"/>
            </a:xfrm>
            <a:custGeom>
              <a:avLst/>
              <a:gdLst>
                <a:gd name="T0" fmla="*/ 90 w 90"/>
                <a:gd name="T1" fmla="*/ 13 h 51"/>
                <a:gd name="T2" fmla="*/ 0 w 90"/>
                <a:gd name="T3" fmla="*/ 51 h 51"/>
                <a:gd name="T4" fmla="*/ 0 w 90"/>
                <a:gd name="T5" fmla="*/ 39 h 51"/>
                <a:gd name="T6" fmla="*/ 0 w 90"/>
                <a:gd name="T7" fmla="*/ 39 h 51"/>
                <a:gd name="T8" fmla="*/ 0 w 90"/>
                <a:gd name="T9" fmla="*/ 39 h 51"/>
                <a:gd name="T10" fmla="*/ 90 w 90"/>
                <a:gd name="T11" fmla="*/ 0 h 51"/>
                <a:gd name="T12" fmla="*/ 90 w 90"/>
                <a:gd name="T13" fmla="*/ 13 h 51"/>
                <a:gd name="T14" fmla="*/ 0 60000 65536"/>
                <a:gd name="T15" fmla="*/ 0 60000 65536"/>
                <a:gd name="T16" fmla="*/ 0 60000 65536"/>
                <a:gd name="T17" fmla="*/ 0 60000 65536"/>
                <a:gd name="T18" fmla="*/ 0 60000 65536"/>
                <a:gd name="T19" fmla="*/ 0 60000 65536"/>
                <a:gd name="T20" fmla="*/ 0 60000 65536"/>
                <a:gd name="T21" fmla="*/ 0 w 90"/>
                <a:gd name="T22" fmla="*/ 0 h 51"/>
                <a:gd name="T23" fmla="*/ 90 w 90"/>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51">
                  <a:moveTo>
                    <a:pt x="90" y="13"/>
                  </a:moveTo>
                  <a:lnTo>
                    <a:pt x="0" y="51"/>
                  </a:lnTo>
                  <a:lnTo>
                    <a:pt x="0" y="39"/>
                  </a:lnTo>
                  <a:lnTo>
                    <a:pt x="90" y="0"/>
                  </a:lnTo>
                  <a:lnTo>
                    <a:pt x="90"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37" name="Freeform 49"/>
            <p:cNvSpPr>
              <a:spLocks/>
            </p:cNvSpPr>
            <p:nvPr/>
          </p:nvSpPr>
          <p:spPr bwMode="auto">
            <a:xfrm>
              <a:off x="1425" y="4193"/>
              <a:ext cx="39" cy="13"/>
            </a:xfrm>
            <a:custGeom>
              <a:avLst/>
              <a:gdLst>
                <a:gd name="T0" fmla="*/ 0 w 39"/>
                <a:gd name="T1" fmla="*/ 0 h 13"/>
                <a:gd name="T2" fmla="*/ 39 w 39"/>
                <a:gd name="T3" fmla="*/ 13 h 13"/>
                <a:gd name="T4" fmla="*/ 39 w 39"/>
                <a:gd name="T5" fmla="*/ 13 h 13"/>
                <a:gd name="T6" fmla="*/ 0 w 39"/>
                <a:gd name="T7" fmla="*/ 13 h 13"/>
                <a:gd name="T8" fmla="*/ 0 w 39"/>
                <a:gd name="T9" fmla="*/ 13 h 13"/>
                <a:gd name="T10" fmla="*/ 0 w 39"/>
                <a:gd name="T11" fmla="*/ 0 h 13"/>
                <a:gd name="T12" fmla="*/ 0 60000 65536"/>
                <a:gd name="T13" fmla="*/ 0 60000 65536"/>
                <a:gd name="T14" fmla="*/ 0 60000 65536"/>
                <a:gd name="T15" fmla="*/ 0 60000 65536"/>
                <a:gd name="T16" fmla="*/ 0 60000 65536"/>
                <a:gd name="T17" fmla="*/ 0 60000 65536"/>
                <a:gd name="T18" fmla="*/ 0 w 39"/>
                <a:gd name="T19" fmla="*/ 0 h 13"/>
                <a:gd name="T20" fmla="*/ 39 w 39"/>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39" h="13">
                  <a:moveTo>
                    <a:pt x="0" y="0"/>
                  </a:moveTo>
                  <a:lnTo>
                    <a:pt x="39" y="13"/>
                  </a:lnTo>
                  <a:lnTo>
                    <a:pt x="0" y="13"/>
                  </a:lnTo>
                  <a:lnTo>
                    <a:pt x="0" y="0"/>
                  </a:lnTo>
                  <a:close/>
                </a:path>
              </a:pathLst>
            </a:custGeom>
            <a:blipFill dpi="0" rotWithShape="0">
              <a:blip r:embed="rId6" cstate="print"/>
              <a:srcRect/>
              <a:tile tx="0" ty="0" sx="100000" sy="100000" flip="none" algn="tl"/>
            </a:blipFill>
            <a:ln w="9525">
              <a:noFill/>
              <a:round/>
              <a:headEnd/>
              <a:tailEnd/>
            </a:ln>
          </p:spPr>
          <p:txBody>
            <a:bodyPr/>
            <a:lstStyle/>
            <a:p>
              <a:endParaRPr lang="en-US"/>
            </a:p>
          </p:txBody>
        </p:sp>
        <p:sp>
          <p:nvSpPr>
            <p:cNvPr id="125138" name="Freeform 50"/>
            <p:cNvSpPr>
              <a:spLocks/>
            </p:cNvSpPr>
            <p:nvPr/>
          </p:nvSpPr>
          <p:spPr bwMode="auto">
            <a:xfrm>
              <a:off x="1425" y="4193"/>
              <a:ext cx="39" cy="26"/>
            </a:xfrm>
            <a:custGeom>
              <a:avLst/>
              <a:gdLst>
                <a:gd name="T0" fmla="*/ 0 w 39"/>
                <a:gd name="T1" fmla="*/ 0 h 26"/>
                <a:gd name="T2" fmla="*/ 39 w 39"/>
                <a:gd name="T3" fmla="*/ 13 h 26"/>
                <a:gd name="T4" fmla="*/ 39 w 39"/>
                <a:gd name="T5" fmla="*/ 26 h 26"/>
                <a:gd name="T6" fmla="*/ 39 w 39"/>
                <a:gd name="T7" fmla="*/ 13 h 26"/>
                <a:gd name="T8" fmla="*/ 39 w 39"/>
                <a:gd name="T9" fmla="*/ 26 h 26"/>
                <a:gd name="T10" fmla="*/ 0 w 39"/>
                <a:gd name="T11" fmla="*/ 13 h 26"/>
                <a:gd name="T12" fmla="*/ 0 w 39"/>
                <a:gd name="T13" fmla="*/ 0 h 26"/>
                <a:gd name="T14" fmla="*/ 0 60000 65536"/>
                <a:gd name="T15" fmla="*/ 0 60000 65536"/>
                <a:gd name="T16" fmla="*/ 0 60000 65536"/>
                <a:gd name="T17" fmla="*/ 0 60000 65536"/>
                <a:gd name="T18" fmla="*/ 0 60000 65536"/>
                <a:gd name="T19" fmla="*/ 0 60000 65536"/>
                <a:gd name="T20" fmla="*/ 0 60000 65536"/>
                <a:gd name="T21" fmla="*/ 0 w 39"/>
                <a:gd name="T22" fmla="*/ 0 h 26"/>
                <a:gd name="T23" fmla="*/ 39 w 3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 h="26">
                  <a:moveTo>
                    <a:pt x="0" y="0"/>
                  </a:moveTo>
                  <a:lnTo>
                    <a:pt x="39" y="13"/>
                  </a:lnTo>
                  <a:lnTo>
                    <a:pt x="39" y="26"/>
                  </a:lnTo>
                  <a:lnTo>
                    <a:pt x="39" y="13"/>
                  </a:lnTo>
                  <a:lnTo>
                    <a:pt x="39" y="26"/>
                  </a:lnTo>
                  <a:lnTo>
                    <a:pt x="0" y="13"/>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39" name="Rectangle 51"/>
            <p:cNvSpPr>
              <a:spLocks noChangeArrowheads="1"/>
            </p:cNvSpPr>
            <p:nvPr/>
          </p:nvSpPr>
          <p:spPr bwMode="auto">
            <a:xfrm>
              <a:off x="1425" y="4206"/>
              <a:ext cx="39"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40" name="Freeform 52"/>
            <p:cNvSpPr>
              <a:spLocks/>
            </p:cNvSpPr>
            <p:nvPr/>
          </p:nvSpPr>
          <p:spPr bwMode="auto">
            <a:xfrm>
              <a:off x="1425" y="4193"/>
              <a:ext cx="13" cy="13"/>
            </a:xfrm>
            <a:custGeom>
              <a:avLst/>
              <a:gdLst>
                <a:gd name="T0" fmla="*/ 0 w 13"/>
                <a:gd name="T1" fmla="*/ 13 h 13"/>
                <a:gd name="T2" fmla="*/ 0 w 13"/>
                <a:gd name="T3" fmla="*/ 0 h 13"/>
                <a:gd name="T4" fmla="*/ 0 w 13"/>
                <a:gd name="T5" fmla="*/ 0 h 13"/>
                <a:gd name="T6" fmla="*/ 0 w 13"/>
                <a:gd name="T7" fmla="*/ 0 h 13"/>
                <a:gd name="T8" fmla="*/ 13 w 13"/>
                <a:gd name="T9" fmla="*/ 0 h 13"/>
                <a:gd name="T10" fmla="*/ 13 w 13"/>
                <a:gd name="T11" fmla="*/ 13 h 13"/>
                <a:gd name="T12" fmla="*/ 0 w 13"/>
                <a:gd name="T13" fmla="*/ 13 h 13"/>
                <a:gd name="T14" fmla="*/ 0 60000 65536"/>
                <a:gd name="T15" fmla="*/ 0 60000 65536"/>
                <a:gd name="T16" fmla="*/ 0 60000 65536"/>
                <a:gd name="T17" fmla="*/ 0 60000 65536"/>
                <a:gd name="T18" fmla="*/ 0 60000 65536"/>
                <a:gd name="T19" fmla="*/ 0 60000 65536"/>
                <a:gd name="T20" fmla="*/ 0 60000 65536"/>
                <a:gd name="T21" fmla="*/ 0 w 13"/>
                <a:gd name="T22" fmla="*/ 0 h 13"/>
                <a:gd name="T23" fmla="*/ 13 w 13"/>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3">
                  <a:moveTo>
                    <a:pt x="0" y="13"/>
                  </a:moveTo>
                  <a:lnTo>
                    <a:pt x="0" y="0"/>
                  </a:lnTo>
                  <a:lnTo>
                    <a:pt x="13" y="0"/>
                  </a:lnTo>
                  <a:lnTo>
                    <a:pt x="13" y="13"/>
                  </a:lnTo>
                  <a:lnTo>
                    <a:pt x="0"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41" name="Freeform 53"/>
            <p:cNvSpPr>
              <a:spLocks/>
            </p:cNvSpPr>
            <p:nvPr/>
          </p:nvSpPr>
          <p:spPr bwMode="auto">
            <a:xfrm>
              <a:off x="1771" y="4167"/>
              <a:ext cx="90" cy="52"/>
            </a:xfrm>
            <a:custGeom>
              <a:avLst/>
              <a:gdLst>
                <a:gd name="T0" fmla="*/ 0 w 90"/>
                <a:gd name="T1" fmla="*/ 39 h 52"/>
                <a:gd name="T2" fmla="*/ 90 w 90"/>
                <a:gd name="T3" fmla="*/ 0 h 52"/>
                <a:gd name="T4" fmla="*/ 90 w 90"/>
                <a:gd name="T5" fmla="*/ 13 h 52"/>
                <a:gd name="T6" fmla="*/ 0 w 90"/>
                <a:gd name="T7" fmla="*/ 52 h 52"/>
                <a:gd name="T8" fmla="*/ 0 w 90"/>
                <a:gd name="T9" fmla="*/ 39 h 52"/>
                <a:gd name="T10" fmla="*/ 0 60000 65536"/>
                <a:gd name="T11" fmla="*/ 0 60000 65536"/>
                <a:gd name="T12" fmla="*/ 0 60000 65536"/>
                <a:gd name="T13" fmla="*/ 0 60000 65536"/>
                <a:gd name="T14" fmla="*/ 0 60000 65536"/>
                <a:gd name="T15" fmla="*/ 0 w 90"/>
                <a:gd name="T16" fmla="*/ 0 h 52"/>
                <a:gd name="T17" fmla="*/ 90 w 90"/>
                <a:gd name="T18" fmla="*/ 52 h 52"/>
              </a:gdLst>
              <a:ahLst/>
              <a:cxnLst>
                <a:cxn ang="T10">
                  <a:pos x="T0" y="T1"/>
                </a:cxn>
                <a:cxn ang="T11">
                  <a:pos x="T2" y="T3"/>
                </a:cxn>
                <a:cxn ang="T12">
                  <a:pos x="T4" y="T5"/>
                </a:cxn>
                <a:cxn ang="T13">
                  <a:pos x="T6" y="T7"/>
                </a:cxn>
                <a:cxn ang="T14">
                  <a:pos x="T8" y="T9"/>
                </a:cxn>
              </a:cxnLst>
              <a:rect l="T15" t="T16" r="T17" b="T18"/>
              <a:pathLst>
                <a:path w="90" h="52">
                  <a:moveTo>
                    <a:pt x="0" y="39"/>
                  </a:moveTo>
                  <a:lnTo>
                    <a:pt x="90" y="0"/>
                  </a:lnTo>
                  <a:lnTo>
                    <a:pt x="90" y="13"/>
                  </a:lnTo>
                  <a:lnTo>
                    <a:pt x="0" y="52"/>
                  </a:lnTo>
                  <a:lnTo>
                    <a:pt x="0" y="39"/>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125142" name="Freeform 54"/>
            <p:cNvSpPr>
              <a:spLocks/>
            </p:cNvSpPr>
            <p:nvPr/>
          </p:nvSpPr>
          <p:spPr bwMode="auto">
            <a:xfrm>
              <a:off x="1771" y="4167"/>
              <a:ext cx="103" cy="64"/>
            </a:xfrm>
            <a:custGeom>
              <a:avLst/>
              <a:gdLst>
                <a:gd name="T0" fmla="*/ 0 w 103"/>
                <a:gd name="T1" fmla="*/ 39 h 64"/>
                <a:gd name="T2" fmla="*/ 90 w 103"/>
                <a:gd name="T3" fmla="*/ 0 h 64"/>
                <a:gd name="T4" fmla="*/ 103 w 103"/>
                <a:gd name="T5" fmla="*/ 0 h 64"/>
                <a:gd name="T6" fmla="*/ 103 w 103"/>
                <a:gd name="T7" fmla="*/ 0 h 64"/>
                <a:gd name="T8" fmla="*/ 103 w 103"/>
                <a:gd name="T9" fmla="*/ 13 h 64"/>
                <a:gd name="T10" fmla="*/ 103 w 103"/>
                <a:gd name="T11" fmla="*/ 26 h 64"/>
                <a:gd name="T12" fmla="*/ 90 w 103"/>
                <a:gd name="T13" fmla="*/ 26 h 64"/>
                <a:gd name="T14" fmla="*/ 0 w 103"/>
                <a:gd name="T15" fmla="*/ 64 h 64"/>
                <a:gd name="T16" fmla="*/ 0 w 103"/>
                <a:gd name="T17" fmla="*/ 64 h 64"/>
                <a:gd name="T18" fmla="*/ 0 w 103"/>
                <a:gd name="T19" fmla="*/ 52 h 64"/>
                <a:gd name="T20" fmla="*/ 0 w 103"/>
                <a:gd name="T21" fmla="*/ 52 h 64"/>
                <a:gd name="T22" fmla="*/ 90 w 103"/>
                <a:gd name="T23" fmla="*/ 13 h 64"/>
                <a:gd name="T24" fmla="*/ 90 w 103"/>
                <a:gd name="T25" fmla="*/ 26 h 64"/>
                <a:gd name="T26" fmla="*/ 90 w 103"/>
                <a:gd name="T27" fmla="*/ 13 h 64"/>
                <a:gd name="T28" fmla="*/ 90 w 103"/>
                <a:gd name="T29" fmla="*/ 0 h 64"/>
                <a:gd name="T30" fmla="*/ 103 w 103"/>
                <a:gd name="T31" fmla="*/ 0 h 64"/>
                <a:gd name="T32" fmla="*/ 90 w 103"/>
                <a:gd name="T33" fmla="*/ 13 h 64"/>
                <a:gd name="T34" fmla="*/ 0 w 103"/>
                <a:gd name="T35" fmla="*/ 52 h 64"/>
                <a:gd name="T36" fmla="*/ 0 w 103"/>
                <a:gd name="T37" fmla="*/ 39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3"/>
                <a:gd name="T58" fmla="*/ 0 h 64"/>
                <a:gd name="T59" fmla="*/ 103 w 103"/>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3" h="64">
                  <a:moveTo>
                    <a:pt x="0" y="39"/>
                  </a:moveTo>
                  <a:lnTo>
                    <a:pt x="90" y="0"/>
                  </a:lnTo>
                  <a:lnTo>
                    <a:pt x="103" y="0"/>
                  </a:lnTo>
                  <a:lnTo>
                    <a:pt x="103" y="13"/>
                  </a:lnTo>
                  <a:lnTo>
                    <a:pt x="103" y="26"/>
                  </a:lnTo>
                  <a:lnTo>
                    <a:pt x="90" y="26"/>
                  </a:lnTo>
                  <a:lnTo>
                    <a:pt x="0" y="64"/>
                  </a:lnTo>
                  <a:lnTo>
                    <a:pt x="0" y="52"/>
                  </a:lnTo>
                  <a:lnTo>
                    <a:pt x="90" y="13"/>
                  </a:lnTo>
                  <a:lnTo>
                    <a:pt x="90" y="26"/>
                  </a:lnTo>
                  <a:lnTo>
                    <a:pt x="90" y="13"/>
                  </a:lnTo>
                  <a:lnTo>
                    <a:pt x="90" y="0"/>
                  </a:lnTo>
                  <a:lnTo>
                    <a:pt x="103" y="0"/>
                  </a:lnTo>
                  <a:lnTo>
                    <a:pt x="90" y="13"/>
                  </a:lnTo>
                  <a:lnTo>
                    <a:pt x="0" y="52"/>
                  </a:lnTo>
                  <a:lnTo>
                    <a:pt x="0" y="39"/>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43" name="Freeform 55"/>
            <p:cNvSpPr>
              <a:spLocks/>
            </p:cNvSpPr>
            <p:nvPr/>
          </p:nvSpPr>
          <p:spPr bwMode="auto">
            <a:xfrm>
              <a:off x="1771" y="4206"/>
              <a:ext cx="13" cy="13"/>
            </a:xfrm>
            <a:custGeom>
              <a:avLst/>
              <a:gdLst>
                <a:gd name="T0" fmla="*/ 0 w 13"/>
                <a:gd name="T1" fmla="*/ 13 h 13"/>
                <a:gd name="T2" fmla="*/ 0 w 13"/>
                <a:gd name="T3" fmla="*/ 0 h 13"/>
                <a:gd name="T4" fmla="*/ 0 w 13"/>
                <a:gd name="T5" fmla="*/ 0 h 13"/>
                <a:gd name="T6" fmla="*/ 0 w 13"/>
                <a:gd name="T7" fmla="*/ 0 h 13"/>
                <a:gd name="T8" fmla="*/ 13 w 13"/>
                <a:gd name="T9" fmla="*/ 0 h 13"/>
                <a:gd name="T10" fmla="*/ 13 w 13"/>
                <a:gd name="T11" fmla="*/ 13 h 13"/>
                <a:gd name="T12" fmla="*/ 0 w 13"/>
                <a:gd name="T13" fmla="*/ 13 h 13"/>
                <a:gd name="T14" fmla="*/ 0 60000 65536"/>
                <a:gd name="T15" fmla="*/ 0 60000 65536"/>
                <a:gd name="T16" fmla="*/ 0 60000 65536"/>
                <a:gd name="T17" fmla="*/ 0 60000 65536"/>
                <a:gd name="T18" fmla="*/ 0 60000 65536"/>
                <a:gd name="T19" fmla="*/ 0 60000 65536"/>
                <a:gd name="T20" fmla="*/ 0 60000 65536"/>
                <a:gd name="T21" fmla="*/ 0 w 13"/>
                <a:gd name="T22" fmla="*/ 0 h 13"/>
                <a:gd name="T23" fmla="*/ 13 w 13"/>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3">
                  <a:moveTo>
                    <a:pt x="0" y="13"/>
                  </a:moveTo>
                  <a:lnTo>
                    <a:pt x="0" y="0"/>
                  </a:lnTo>
                  <a:lnTo>
                    <a:pt x="13" y="0"/>
                  </a:lnTo>
                  <a:lnTo>
                    <a:pt x="13" y="13"/>
                  </a:lnTo>
                  <a:lnTo>
                    <a:pt x="0"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44" name="Freeform 56"/>
            <p:cNvSpPr>
              <a:spLocks/>
            </p:cNvSpPr>
            <p:nvPr/>
          </p:nvSpPr>
          <p:spPr bwMode="auto">
            <a:xfrm>
              <a:off x="1733" y="4206"/>
              <a:ext cx="38" cy="13"/>
            </a:xfrm>
            <a:custGeom>
              <a:avLst/>
              <a:gdLst>
                <a:gd name="T0" fmla="*/ 0 w 38"/>
                <a:gd name="T1" fmla="*/ 0 h 13"/>
                <a:gd name="T2" fmla="*/ 12 w 38"/>
                <a:gd name="T3" fmla="*/ 0 h 13"/>
                <a:gd name="T4" fmla="*/ 38 w 38"/>
                <a:gd name="T5" fmla="*/ 0 h 13"/>
                <a:gd name="T6" fmla="*/ 38 w 38"/>
                <a:gd name="T7" fmla="*/ 13 h 13"/>
                <a:gd name="T8" fmla="*/ 0 w 38"/>
                <a:gd name="T9" fmla="*/ 13 h 13"/>
                <a:gd name="T10" fmla="*/ 0 w 38"/>
                <a:gd name="T11" fmla="*/ 0 h 13"/>
                <a:gd name="T12" fmla="*/ 0 60000 65536"/>
                <a:gd name="T13" fmla="*/ 0 60000 65536"/>
                <a:gd name="T14" fmla="*/ 0 60000 65536"/>
                <a:gd name="T15" fmla="*/ 0 60000 65536"/>
                <a:gd name="T16" fmla="*/ 0 60000 65536"/>
                <a:gd name="T17" fmla="*/ 0 60000 65536"/>
                <a:gd name="T18" fmla="*/ 0 w 38"/>
                <a:gd name="T19" fmla="*/ 0 h 13"/>
                <a:gd name="T20" fmla="*/ 38 w 3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38" h="13">
                  <a:moveTo>
                    <a:pt x="0" y="0"/>
                  </a:moveTo>
                  <a:lnTo>
                    <a:pt x="12" y="0"/>
                  </a:lnTo>
                  <a:lnTo>
                    <a:pt x="38" y="0"/>
                  </a:lnTo>
                  <a:lnTo>
                    <a:pt x="38" y="13"/>
                  </a:lnTo>
                  <a:lnTo>
                    <a:pt x="0" y="13"/>
                  </a:lnTo>
                  <a:lnTo>
                    <a:pt x="0" y="0"/>
                  </a:lnTo>
                  <a:close/>
                </a:path>
              </a:pathLst>
            </a:custGeom>
            <a:blipFill dpi="0" rotWithShape="0">
              <a:blip r:embed="rId6" cstate="print"/>
              <a:srcRect/>
              <a:tile tx="0" ty="0" sx="100000" sy="100000" flip="none" algn="tl"/>
            </a:blipFill>
            <a:ln w="9525">
              <a:noFill/>
              <a:round/>
              <a:headEnd/>
              <a:tailEnd/>
            </a:ln>
          </p:spPr>
          <p:txBody>
            <a:bodyPr/>
            <a:lstStyle/>
            <a:p>
              <a:endParaRPr lang="en-US"/>
            </a:p>
          </p:txBody>
        </p:sp>
        <p:sp>
          <p:nvSpPr>
            <p:cNvPr id="125145" name="Rectangle 57"/>
            <p:cNvSpPr>
              <a:spLocks noChangeArrowheads="1"/>
            </p:cNvSpPr>
            <p:nvPr/>
          </p:nvSpPr>
          <p:spPr bwMode="auto">
            <a:xfrm>
              <a:off x="1733" y="4206"/>
              <a:ext cx="51"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46" name="Rectangle 58"/>
            <p:cNvSpPr>
              <a:spLocks noChangeArrowheads="1"/>
            </p:cNvSpPr>
            <p:nvPr/>
          </p:nvSpPr>
          <p:spPr bwMode="auto">
            <a:xfrm>
              <a:off x="1771" y="4206"/>
              <a:ext cx="13" cy="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47" name="Rectangle 59"/>
            <p:cNvSpPr>
              <a:spLocks noChangeArrowheads="1"/>
            </p:cNvSpPr>
            <p:nvPr/>
          </p:nvSpPr>
          <p:spPr bwMode="auto">
            <a:xfrm>
              <a:off x="1733" y="4219"/>
              <a:ext cx="38"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48" name="Rectangle 60"/>
            <p:cNvSpPr>
              <a:spLocks noChangeArrowheads="1"/>
            </p:cNvSpPr>
            <p:nvPr/>
          </p:nvSpPr>
          <p:spPr bwMode="auto">
            <a:xfrm>
              <a:off x="1733" y="4206"/>
              <a:ext cx="12"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49" name="Freeform 61"/>
            <p:cNvSpPr>
              <a:spLocks/>
            </p:cNvSpPr>
            <p:nvPr/>
          </p:nvSpPr>
          <p:spPr bwMode="auto">
            <a:xfrm>
              <a:off x="1464" y="4206"/>
              <a:ext cx="269" cy="13"/>
            </a:xfrm>
            <a:custGeom>
              <a:avLst/>
              <a:gdLst>
                <a:gd name="T0" fmla="*/ 0 w 269"/>
                <a:gd name="T1" fmla="*/ 0 h 13"/>
                <a:gd name="T2" fmla="*/ 12 w 269"/>
                <a:gd name="T3" fmla="*/ 0 h 13"/>
                <a:gd name="T4" fmla="*/ 153 w 269"/>
                <a:gd name="T5" fmla="*/ 0 h 13"/>
                <a:gd name="T6" fmla="*/ 230 w 269"/>
                <a:gd name="T7" fmla="*/ 0 h 13"/>
                <a:gd name="T8" fmla="*/ 269 w 269"/>
                <a:gd name="T9" fmla="*/ 0 h 13"/>
                <a:gd name="T10" fmla="*/ 269 w 269"/>
                <a:gd name="T11" fmla="*/ 0 h 13"/>
                <a:gd name="T12" fmla="*/ 269 w 269"/>
                <a:gd name="T13" fmla="*/ 13 h 13"/>
                <a:gd name="T14" fmla="*/ 269 w 269"/>
                <a:gd name="T15" fmla="*/ 13 h 13"/>
                <a:gd name="T16" fmla="*/ 153 w 269"/>
                <a:gd name="T17" fmla="*/ 0 h 13"/>
                <a:gd name="T18" fmla="*/ 12 w 269"/>
                <a:gd name="T19" fmla="*/ 0 h 13"/>
                <a:gd name="T20" fmla="*/ 0 w 269"/>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13"/>
                <a:gd name="T35" fmla="*/ 269 w 269"/>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13">
                  <a:moveTo>
                    <a:pt x="0" y="0"/>
                  </a:moveTo>
                  <a:lnTo>
                    <a:pt x="12" y="0"/>
                  </a:lnTo>
                  <a:lnTo>
                    <a:pt x="153" y="0"/>
                  </a:lnTo>
                  <a:lnTo>
                    <a:pt x="230" y="0"/>
                  </a:lnTo>
                  <a:lnTo>
                    <a:pt x="269" y="0"/>
                  </a:lnTo>
                  <a:lnTo>
                    <a:pt x="269" y="13"/>
                  </a:lnTo>
                  <a:lnTo>
                    <a:pt x="153" y="0"/>
                  </a:lnTo>
                  <a:lnTo>
                    <a:pt x="12" y="0"/>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25150" name="Rectangle 62"/>
            <p:cNvSpPr>
              <a:spLocks noChangeArrowheads="1"/>
            </p:cNvSpPr>
            <p:nvPr/>
          </p:nvSpPr>
          <p:spPr bwMode="auto">
            <a:xfrm>
              <a:off x="1464" y="4206"/>
              <a:ext cx="281"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51" name="Freeform 63"/>
            <p:cNvSpPr>
              <a:spLocks/>
            </p:cNvSpPr>
            <p:nvPr/>
          </p:nvSpPr>
          <p:spPr bwMode="auto">
            <a:xfrm>
              <a:off x="1464" y="4206"/>
              <a:ext cx="281" cy="25"/>
            </a:xfrm>
            <a:custGeom>
              <a:avLst/>
              <a:gdLst>
                <a:gd name="T0" fmla="*/ 281 w 281"/>
                <a:gd name="T1" fmla="*/ 0 h 25"/>
                <a:gd name="T2" fmla="*/ 281 w 281"/>
                <a:gd name="T3" fmla="*/ 13 h 25"/>
                <a:gd name="T4" fmla="*/ 281 w 281"/>
                <a:gd name="T5" fmla="*/ 25 h 25"/>
                <a:gd name="T6" fmla="*/ 269 w 281"/>
                <a:gd name="T7" fmla="*/ 25 h 25"/>
                <a:gd name="T8" fmla="*/ 153 w 281"/>
                <a:gd name="T9" fmla="*/ 13 h 25"/>
                <a:gd name="T10" fmla="*/ 153 w 281"/>
                <a:gd name="T11" fmla="*/ 0 h 25"/>
                <a:gd name="T12" fmla="*/ 153 w 281"/>
                <a:gd name="T13" fmla="*/ 13 h 25"/>
                <a:gd name="T14" fmla="*/ 0 w 281"/>
                <a:gd name="T15" fmla="*/ 13 h 25"/>
                <a:gd name="T16" fmla="*/ 0 w 281"/>
                <a:gd name="T17" fmla="*/ 0 h 25"/>
                <a:gd name="T18" fmla="*/ 0 w 281"/>
                <a:gd name="T19" fmla="*/ 13 h 25"/>
                <a:gd name="T20" fmla="*/ 0 w 281"/>
                <a:gd name="T21" fmla="*/ 0 h 25"/>
                <a:gd name="T22" fmla="*/ 153 w 281"/>
                <a:gd name="T23" fmla="*/ 0 h 25"/>
                <a:gd name="T24" fmla="*/ 153 w 281"/>
                <a:gd name="T25" fmla="*/ 0 h 25"/>
                <a:gd name="T26" fmla="*/ 153 w 281"/>
                <a:gd name="T27" fmla="*/ 0 h 25"/>
                <a:gd name="T28" fmla="*/ 269 w 281"/>
                <a:gd name="T29" fmla="*/ 13 h 25"/>
                <a:gd name="T30" fmla="*/ 269 w 281"/>
                <a:gd name="T31" fmla="*/ 25 h 25"/>
                <a:gd name="T32" fmla="*/ 269 w 281"/>
                <a:gd name="T33" fmla="*/ 13 h 25"/>
                <a:gd name="T34" fmla="*/ 269 w 281"/>
                <a:gd name="T35" fmla="*/ 0 h 25"/>
                <a:gd name="T36" fmla="*/ 281 w 281"/>
                <a:gd name="T37" fmla="*/ 0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1"/>
                <a:gd name="T58" fmla="*/ 0 h 25"/>
                <a:gd name="T59" fmla="*/ 281 w 281"/>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1" h="25">
                  <a:moveTo>
                    <a:pt x="281" y="0"/>
                  </a:moveTo>
                  <a:lnTo>
                    <a:pt x="281" y="13"/>
                  </a:lnTo>
                  <a:lnTo>
                    <a:pt x="281" y="25"/>
                  </a:lnTo>
                  <a:lnTo>
                    <a:pt x="269" y="25"/>
                  </a:lnTo>
                  <a:lnTo>
                    <a:pt x="153" y="13"/>
                  </a:lnTo>
                  <a:lnTo>
                    <a:pt x="153" y="0"/>
                  </a:lnTo>
                  <a:lnTo>
                    <a:pt x="153" y="13"/>
                  </a:lnTo>
                  <a:lnTo>
                    <a:pt x="0" y="13"/>
                  </a:lnTo>
                  <a:lnTo>
                    <a:pt x="0" y="0"/>
                  </a:lnTo>
                  <a:lnTo>
                    <a:pt x="0" y="13"/>
                  </a:lnTo>
                  <a:lnTo>
                    <a:pt x="0" y="0"/>
                  </a:lnTo>
                  <a:lnTo>
                    <a:pt x="153" y="0"/>
                  </a:lnTo>
                  <a:lnTo>
                    <a:pt x="269" y="13"/>
                  </a:lnTo>
                  <a:lnTo>
                    <a:pt x="269" y="25"/>
                  </a:lnTo>
                  <a:lnTo>
                    <a:pt x="269" y="13"/>
                  </a:lnTo>
                  <a:lnTo>
                    <a:pt x="269" y="0"/>
                  </a:lnTo>
                  <a:lnTo>
                    <a:pt x="281"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52" name="Freeform 64"/>
            <p:cNvSpPr>
              <a:spLocks/>
            </p:cNvSpPr>
            <p:nvPr/>
          </p:nvSpPr>
          <p:spPr bwMode="auto">
            <a:xfrm>
              <a:off x="1745" y="424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
                <a:gd name="T29" fmla="*/ 1 w 1"/>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
                  <a:moveTo>
                    <a:pt x="0" y="0"/>
                  </a:move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53" name="Freeform 65"/>
            <p:cNvSpPr>
              <a:spLocks/>
            </p:cNvSpPr>
            <p:nvPr/>
          </p:nvSpPr>
          <p:spPr bwMode="auto">
            <a:xfrm>
              <a:off x="1745" y="4244"/>
              <a:ext cx="13" cy="1"/>
            </a:xfrm>
            <a:custGeom>
              <a:avLst/>
              <a:gdLst>
                <a:gd name="T0" fmla="*/ 13 w 13"/>
                <a:gd name="T1" fmla="*/ 0 h 1"/>
                <a:gd name="T2" fmla="*/ 13 w 13"/>
                <a:gd name="T3" fmla="*/ 0 h 1"/>
                <a:gd name="T4" fmla="*/ 13 w 13"/>
                <a:gd name="T5" fmla="*/ 0 h 1"/>
                <a:gd name="T6" fmla="*/ 13 w 13"/>
                <a:gd name="T7" fmla="*/ 0 h 1"/>
                <a:gd name="T8" fmla="*/ 13 w 13"/>
                <a:gd name="T9" fmla="*/ 0 h 1"/>
                <a:gd name="T10" fmla="*/ 13 w 13"/>
                <a:gd name="T11" fmla="*/ 0 h 1"/>
                <a:gd name="T12" fmla="*/ 13 w 13"/>
                <a:gd name="T13" fmla="*/ 0 h 1"/>
                <a:gd name="T14" fmla="*/ 13 w 13"/>
                <a:gd name="T15" fmla="*/ 0 h 1"/>
                <a:gd name="T16" fmla="*/ 13 w 13"/>
                <a:gd name="T17" fmla="*/ 0 h 1"/>
                <a:gd name="T18" fmla="*/ 13 w 13"/>
                <a:gd name="T19" fmla="*/ 0 h 1"/>
                <a:gd name="T20" fmla="*/ 13 w 13"/>
                <a:gd name="T21" fmla="*/ 0 h 1"/>
                <a:gd name="T22" fmla="*/ 13 w 13"/>
                <a:gd name="T23" fmla="*/ 0 h 1"/>
                <a:gd name="T24" fmla="*/ 13 w 13"/>
                <a:gd name="T25" fmla="*/ 0 h 1"/>
                <a:gd name="T26" fmla="*/ 13 w 13"/>
                <a:gd name="T27" fmla="*/ 0 h 1"/>
                <a:gd name="T28" fmla="*/ 13 w 13"/>
                <a:gd name="T29" fmla="*/ 0 h 1"/>
                <a:gd name="T30" fmla="*/ 13 w 13"/>
                <a:gd name="T31" fmla="*/ 0 h 1"/>
                <a:gd name="T32" fmla="*/ 13 w 13"/>
                <a:gd name="T33" fmla="*/ 0 h 1"/>
                <a:gd name="T34" fmla="*/ 13 w 13"/>
                <a:gd name="T35" fmla="*/ 0 h 1"/>
                <a:gd name="T36" fmla="*/ 13 w 13"/>
                <a:gd name="T37" fmla="*/ 0 h 1"/>
                <a:gd name="T38" fmla="*/ 13 w 13"/>
                <a:gd name="T39" fmla="*/ 0 h 1"/>
                <a:gd name="T40" fmla="*/ 13 w 13"/>
                <a:gd name="T41" fmla="*/ 0 h 1"/>
                <a:gd name="T42" fmla="*/ 13 w 13"/>
                <a:gd name="T43" fmla="*/ 0 h 1"/>
                <a:gd name="T44" fmla="*/ 13 w 13"/>
                <a:gd name="T45" fmla="*/ 0 h 1"/>
                <a:gd name="T46" fmla="*/ 13 w 13"/>
                <a:gd name="T47" fmla="*/ 0 h 1"/>
                <a:gd name="T48" fmla="*/ 0 w 13"/>
                <a:gd name="T49" fmla="*/ 0 h 1"/>
                <a:gd name="T50" fmla="*/ 0 w 13"/>
                <a:gd name="T51" fmla="*/ 0 h 1"/>
                <a:gd name="T52" fmla="*/ 0 w 13"/>
                <a:gd name="T53" fmla="*/ 0 h 1"/>
                <a:gd name="T54" fmla="*/ 0 w 13"/>
                <a:gd name="T55" fmla="*/ 0 h 1"/>
                <a:gd name="T56" fmla="*/ 0 w 13"/>
                <a:gd name="T57" fmla="*/ 0 h 1"/>
                <a:gd name="T58" fmla="*/ 0 w 13"/>
                <a:gd name="T59" fmla="*/ 0 h 1"/>
                <a:gd name="T60" fmla="*/ 0 w 13"/>
                <a:gd name="T61" fmla="*/ 0 h 1"/>
                <a:gd name="T62" fmla="*/ 0 w 13"/>
                <a:gd name="T63" fmla="*/ 0 h 1"/>
                <a:gd name="T64" fmla="*/ 0 w 13"/>
                <a:gd name="T65" fmla="*/ 0 h 1"/>
                <a:gd name="T66" fmla="*/ 0 w 13"/>
                <a:gd name="T67" fmla="*/ 0 h 1"/>
                <a:gd name="T68" fmla="*/ 0 w 13"/>
                <a:gd name="T69" fmla="*/ 0 h 1"/>
                <a:gd name="T70" fmla="*/ 0 w 13"/>
                <a:gd name="T71" fmla="*/ 0 h 1"/>
                <a:gd name="T72" fmla="*/ 0 w 13"/>
                <a:gd name="T73" fmla="*/ 0 h 1"/>
                <a:gd name="T74" fmla="*/ 0 w 13"/>
                <a:gd name="T75" fmla="*/ 0 h 1"/>
                <a:gd name="T76" fmla="*/ 0 w 13"/>
                <a:gd name="T77" fmla="*/ 0 h 1"/>
                <a:gd name="T78" fmla="*/ 0 w 13"/>
                <a:gd name="T79" fmla="*/ 0 h 1"/>
                <a:gd name="T80" fmla="*/ 0 w 13"/>
                <a:gd name="T81" fmla="*/ 0 h 1"/>
                <a:gd name="T82" fmla="*/ 0 w 13"/>
                <a:gd name="T83" fmla="*/ 0 h 1"/>
                <a:gd name="T84" fmla="*/ 0 w 13"/>
                <a:gd name="T85" fmla="*/ 0 h 1"/>
                <a:gd name="T86" fmla="*/ 0 w 13"/>
                <a:gd name="T87" fmla="*/ 0 h 1"/>
                <a:gd name="T88" fmla="*/ 0 w 13"/>
                <a:gd name="T89" fmla="*/ 0 h 1"/>
                <a:gd name="T90" fmla="*/ 0 w 13"/>
                <a:gd name="T91" fmla="*/ 0 h 1"/>
                <a:gd name="T92" fmla="*/ 0 w 13"/>
                <a:gd name="T93" fmla="*/ 0 h 1"/>
                <a:gd name="T94" fmla="*/ 0 w 13"/>
                <a:gd name="T95" fmla="*/ 0 h 1"/>
                <a:gd name="T96" fmla="*/ 13 w 13"/>
                <a:gd name="T97" fmla="*/ 0 h 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
                <a:gd name="T148" fmla="*/ 0 h 1"/>
                <a:gd name="T149" fmla="*/ 13 w 13"/>
                <a:gd name="T150" fmla="*/ 1 h 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 h="1">
                  <a:moveTo>
                    <a:pt x="13" y="0"/>
                  </a:moveTo>
                  <a:lnTo>
                    <a:pt x="13" y="0"/>
                  </a:lnTo>
                  <a:lnTo>
                    <a:pt x="0" y="0"/>
                  </a:lnTo>
                  <a:lnTo>
                    <a:pt x="13"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54" name="Freeform 66"/>
            <p:cNvSpPr>
              <a:spLocks/>
            </p:cNvSpPr>
            <p:nvPr/>
          </p:nvSpPr>
          <p:spPr bwMode="auto">
            <a:xfrm>
              <a:off x="1745" y="4244"/>
              <a:ext cx="13" cy="1"/>
            </a:xfrm>
            <a:custGeom>
              <a:avLst/>
              <a:gdLst>
                <a:gd name="T0" fmla="*/ 13 w 13"/>
                <a:gd name="T1" fmla="*/ 0 h 1"/>
                <a:gd name="T2" fmla="*/ 13 w 13"/>
                <a:gd name="T3" fmla="*/ 0 h 1"/>
                <a:gd name="T4" fmla="*/ 13 w 13"/>
                <a:gd name="T5" fmla="*/ 0 h 1"/>
                <a:gd name="T6" fmla="*/ 0 w 13"/>
                <a:gd name="T7" fmla="*/ 0 h 1"/>
                <a:gd name="T8" fmla="*/ 0 w 13"/>
                <a:gd name="T9" fmla="*/ 0 h 1"/>
                <a:gd name="T10" fmla="*/ 0 w 13"/>
                <a:gd name="T11" fmla="*/ 0 h 1"/>
                <a:gd name="T12" fmla="*/ 13 w 13"/>
                <a:gd name="T13" fmla="*/ 0 h 1"/>
                <a:gd name="T14" fmla="*/ 0 60000 65536"/>
                <a:gd name="T15" fmla="*/ 0 60000 65536"/>
                <a:gd name="T16" fmla="*/ 0 60000 65536"/>
                <a:gd name="T17" fmla="*/ 0 60000 65536"/>
                <a:gd name="T18" fmla="*/ 0 60000 65536"/>
                <a:gd name="T19" fmla="*/ 0 60000 65536"/>
                <a:gd name="T20" fmla="*/ 0 60000 65536"/>
                <a:gd name="T21" fmla="*/ 0 w 13"/>
                <a:gd name="T22" fmla="*/ 0 h 1"/>
                <a:gd name="T23" fmla="*/ 13 w 13"/>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
                  <a:moveTo>
                    <a:pt x="13" y="0"/>
                  </a:moveTo>
                  <a:lnTo>
                    <a:pt x="13" y="0"/>
                  </a:lnTo>
                  <a:lnTo>
                    <a:pt x="0" y="0"/>
                  </a:lnTo>
                  <a:lnTo>
                    <a:pt x="13"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55" name="Freeform 67"/>
            <p:cNvSpPr>
              <a:spLocks/>
            </p:cNvSpPr>
            <p:nvPr/>
          </p:nvSpPr>
          <p:spPr bwMode="auto">
            <a:xfrm>
              <a:off x="1784" y="4193"/>
              <a:ext cx="38" cy="77"/>
            </a:xfrm>
            <a:custGeom>
              <a:avLst/>
              <a:gdLst>
                <a:gd name="T0" fmla="*/ 0 w 38"/>
                <a:gd name="T1" fmla="*/ 13 h 77"/>
                <a:gd name="T2" fmla="*/ 0 w 38"/>
                <a:gd name="T3" fmla="*/ 77 h 77"/>
                <a:gd name="T4" fmla="*/ 38 w 38"/>
                <a:gd name="T5" fmla="*/ 51 h 77"/>
                <a:gd name="T6" fmla="*/ 38 w 38"/>
                <a:gd name="T7" fmla="*/ 0 h 77"/>
                <a:gd name="T8" fmla="*/ 0 w 38"/>
                <a:gd name="T9" fmla="*/ 13 h 77"/>
                <a:gd name="T10" fmla="*/ 0 60000 65536"/>
                <a:gd name="T11" fmla="*/ 0 60000 65536"/>
                <a:gd name="T12" fmla="*/ 0 60000 65536"/>
                <a:gd name="T13" fmla="*/ 0 60000 65536"/>
                <a:gd name="T14" fmla="*/ 0 60000 65536"/>
                <a:gd name="T15" fmla="*/ 0 w 38"/>
                <a:gd name="T16" fmla="*/ 0 h 77"/>
                <a:gd name="T17" fmla="*/ 38 w 38"/>
                <a:gd name="T18" fmla="*/ 77 h 77"/>
              </a:gdLst>
              <a:ahLst/>
              <a:cxnLst>
                <a:cxn ang="T10">
                  <a:pos x="T0" y="T1"/>
                </a:cxn>
                <a:cxn ang="T11">
                  <a:pos x="T2" y="T3"/>
                </a:cxn>
                <a:cxn ang="T12">
                  <a:pos x="T4" y="T5"/>
                </a:cxn>
                <a:cxn ang="T13">
                  <a:pos x="T6" y="T7"/>
                </a:cxn>
                <a:cxn ang="T14">
                  <a:pos x="T8" y="T9"/>
                </a:cxn>
              </a:cxnLst>
              <a:rect l="T15" t="T16" r="T17" b="T18"/>
              <a:pathLst>
                <a:path w="38" h="77">
                  <a:moveTo>
                    <a:pt x="0" y="13"/>
                  </a:moveTo>
                  <a:lnTo>
                    <a:pt x="0" y="77"/>
                  </a:lnTo>
                  <a:lnTo>
                    <a:pt x="38" y="51"/>
                  </a:lnTo>
                  <a:lnTo>
                    <a:pt x="38" y="0"/>
                  </a:lnTo>
                  <a:lnTo>
                    <a:pt x="0" y="13"/>
                  </a:lnTo>
                  <a:close/>
                </a:path>
              </a:pathLst>
            </a:custGeom>
            <a:blipFill dpi="0" rotWithShape="0">
              <a:blip r:embed="rId6" cstate="print"/>
              <a:srcRect/>
              <a:tile tx="0" ty="0" sx="100000" sy="100000" flip="none" algn="tl"/>
            </a:blipFill>
            <a:ln w="9525">
              <a:noFill/>
              <a:round/>
              <a:headEnd/>
              <a:tailEnd/>
            </a:ln>
          </p:spPr>
          <p:txBody>
            <a:bodyPr/>
            <a:lstStyle/>
            <a:p>
              <a:endParaRPr lang="en-US"/>
            </a:p>
          </p:txBody>
        </p:sp>
        <p:sp>
          <p:nvSpPr>
            <p:cNvPr id="125156" name="Freeform 68"/>
            <p:cNvSpPr>
              <a:spLocks/>
            </p:cNvSpPr>
            <p:nvPr/>
          </p:nvSpPr>
          <p:spPr bwMode="auto">
            <a:xfrm>
              <a:off x="1784" y="4193"/>
              <a:ext cx="51" cy="102"/>
            </a:xfrm>
            <a:custGeom>
              <a:avLst/>
              <a:gdLst>
                <a:gd name="T0" fmla="*/ 13 w 51"/>
                <a:gd name="T1" fmla="*/ 13 h 102"/>
                <a:gd name="T2" fmla="*/ 13 w 51"/>
                <a:gd name="T3" fmla="*/ 77 h 102"/>
                <a:gd name="T4" fmla="*/ 13 w 51"/>
                <a:gd name="T5" fmla="*/ 89 h 102"/>
                <a:gd name="T6" fmla="*/ 0 w 51"/>
                <a:gd name="T7" fmla="*/ 77 h 102"/>
                <a:gd name="T8" fmla="*/ 38 w 51"/>
                <a:gd name="T9" fmla="*/ 51 h 102"/>
                <a:gd name="T10" fmla="*/ 51 w 51"/>
                <a:gd name="T11" fmla="*/ 51 h 102"/>
                <a:gd name="T12" fmla="*/ 38 w 51"/>
                <a:gd name="T13" fmla="*/ 51 h 102"/>
                <a:gd name="T14" fmla="*/ 38 w 51"/>
                <a:gd name="T15" fmla="*/ 0 h 102"/>
                <a:gd name="T16" fmla="*/ 38 w 51"/>
                <a:gd name="T17" fmla="*/ 0 h 102"/>
                <a:gd name="T18" fmla="*/ 51 w 51"/>
                <a:gd name="T19" fmla="*/ 0 h 102"/>
                <a:gd name="T20" fmla="*/ 51 w 51"/>
                <a:gd name="T21" fmla="*/ 0 h 102"/>
                <a:gd name="T22" fmla="*/ 51 w 51"/>
                <a:gd name="T23" fmla="*/ 51 h 102"/>
                <a:gd name="T24" fmla="*/ 51 w 51"/>
                <a:gd name="T25" fmla="*/ 64 h 102"/>
                <a:gd name="T26" fmla="*/ 51 w 51"/>
                <a:gd name="T27" fmla="*/ 64 h 102"/>
                <a:gd name="T28" fmla="*/ 13 w 51"/>
                <a:gd name="T29" fmla="*/ 89 h 102"/>
                <a:gd name="T30" fmla="*/ 0 w 51"/>
                <a:gd name="T31" fmla="*/ 102 h 102"/>
                <a:gd name="T32" fmla="*/ 0 w 51"/>
                <a:gd name="T33" fmla="*/ 77 h 102"/>
                <a:gd name="T34" fmla="*/ 0 w 51"/>
                <a:gd name="T35" fmla="*/ 13 h 102"/>
                <a:gd name="T36" fmla="*/ 13 w 51"/>
                <a:gd name="T37" fmla="*/ 13 h 1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
                <a:gd name="T58" fmla="*/ 0 h 102"/>
                <a:gd name="T59" fmla="*/ 51 w 51"/>
                <a:gd name="T60" fmla="*/ 102 h 1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 h="102">
                  <a:moveTo>
                    <a:pt x="13" y="13"/>
                  </a:moveTo>
                  <a:lnTo>
                    <a:pt x="13" y="77"/>
                  </a:lnTo>
                  <a:lnTo>
                    <a:pt x="13" y="89"/>
                  </a:lnTo>
                  <a:lnTo>
                    <a:pt x="0" y="77"/>
                  </a:lnTo>
                  <a:lnTo>
                    <a:pt x="38" y="51"/>
                  </a:lnTo>
                  <a:lnTo>
                    <a:pt x="51" y="51"/>
                  </a:lnTo>
                  <a:lnTo>
                    <a:pt x="38" y="51"/>
                  </a:lnTo>
                  <a:lnTo>
                    <a:pt x="38" y="0"/>
                  </a:lnTo>
                  <a:lnTo>
                    <a:pt x="51" y="0"/>
                  </a:lnTo>
                  <a:lnTo>
                    <a:pt x="51" y="51"/>
                  </a:lnTo>
                  <a:lnTo>
                    <a:pt x="51" y="64"/>
                  </a:lnTo>
                  <a:lnTo>
                    <a:pt x="13" y="89"/>
                  </a:lnTo>
                  <a:lnTo>
                    <a:pt x="0" y="102"/>
                  </a:lnTo>
                  <a:lnTo>
                    <a:pt x="0" y="77"/>
                  </a:lnTo>
                  <a:lnTo>
                    <a:pt x="0" y="13"/>
                  </a:lnTo>
                  <a:lnTo>
                    <a:pt x="13"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57" name="Freeform 69"/>
            <p:cNvSpPr>
              <a:spLocks/>
            </p:cNvSpPr>
            <p:nvPr/>
          </p:nvSpPr>
          <p:spPr bwMode="auto">
            <a:xfrm>
              <a:off x="1784" y="4193"/>
              <a:ext cx="38" cy="26"/>
            </a:xfrm>
            <a:custGeom>
              <a:avLst/>
              <a:gdLst>
                <a:gd name="T0" fmla="*/ 38 w 38"/>
                <a:gd name="T1" fmla="*/ 13 h 26"/>
                <a:gd name="T2" fmla="*/ 0 w 38"/>
                <a:gd name="T3" fmla="*/ 26 h 26"/>
                <a:gd name="T4" fmla="*/ 0 w 38"/>
                <a:gd name="T5" fmla="*/ 13 h 26"/>
                <a:gd name="T6" fmla="*/ 0 w 38"/>
                <a:gd name="T7" fmla="*/ 13 h 26"/>
                <a:gd name="T8" fmla="*/ 0 w 38"/>
                <a:gd name="T9" fmla="*/ 13 h 26"/>
                <a:gd name="T10" fmla="*/ 38 w 38"/>
                <a:gd name="T11" fmla="*/ 0 h 26"/>
                <a:gd name="T12" fmla="*/ 38 w 38"/>
                <a:gd name="T13" fmla="*/ 13 h 26"/>
                <a:gd name="T14" fmla="*/ 0 60000 65536"/>
                <a:gd name="T15" fmla="*/ 0 60000 65536"/>
                <a:gd name="T16" fmla="*/ 0 60000 65536"/>
                <a:gd name="T17" fmla="*/ 0 60000 65536"/>
                <a:gd name="T18" fmla="*/ 0 60000 65536"/>
                <a:gd name="T19" fmla="*/ 0 60000 65536"/>
                <a:gd name="T20" fmla="*/ 0 60000 65536"/>
                <a:gd name="T21" fmla="*/ 0 w 38"/>
                <a:gd name="T22" fmla="*/ 0 h 26"/>
                <a:gd name="T23" fmla="*/ 38 w 3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26">
                  <a:moveTo>
                    <a:pt x="38" y="13"/>
                  </a:moveTo>
                  <a:lnTo>
                    <a:pt x="0" y="26"/>
                  </a:lnTo>
                  <a:lnTo>
                    <a:pt x="0" y="13"/>
                  </a:lnTo>
                  <a:lnTo>
                    <a:pt x="38" y="0"/>
                  </a:lnTo>
                  <a:lnTo>
                    <a:pt x="38"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58" name="Freeform 70"/>
            <p:cNvSpPr>
              <a:spLocks/>
            </p:cNvSpPr>
            <p:nvPr/>
          </p:nvSpPr>
          <p:spPr bwMode="auto">
            <a:xfrm>
              <a:off x="1784" y="4206"/>
              <a:ext cx="38" cy="25"/>
            </a:xfrm>
            <a:custGeom>
              <a:avLst/>
              <a:gdLst>
                <a:gd name="T0" fmla="*/ 0 w 38"/>
                <a:gd name="T1" fmla="*/ 13 h 25"/>
                <a:gd name="T2" fmla="*/ 38 w 38"/>
                <a:gd name="T3" fmla="*/ 0 h 25"/>
                <a:gd name="T4" fmla="*/ 38 w 38"/>
                <a:gd name="T5" fmla="*/ 13 h 25"/>
                <a:gd name="T6" fmla="*/ 26 w 38"/>
                <a:gd name="T7" fmla="*/ 13 h 25"/>
                <a:gd name="T8" fmla="*/ 26 w 38"/>
                <a:gd name="T9" fmla="*/ 25 h 25"/>
                <a:gd name="T10" fmla="*/ 13 w 38"/>
                <a:gd name="T11" fmla="*/ 25 h 25"/>
                <a:gd name="T12" fmla="*/ 13 w 38"/>
                <a:gd name="T13" fmla="*/ 13 h 25"/>
                <a:gd name="T14" fmla="*/ 0 w 38"/>
                <a:gd name="T15" fmla="*/ 25 h 25"/>
                <a:gd name="T16" fmla="*/ 0 w 38"/>
                <a:gd name="T17" fmla="*/ 13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
                <a:gd name="T28" fmla="*/ 0 h 25"/>
                <a:gd name="T29" fmla="*/ 38 w 3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 h="25">
                  <a:moveTo>
                    <a:pt x="0" y="13"/>
                  </a:moveTo>
                  <a:lnTo>
                    <a:pt x="38" y="0"/>
                  </a:lnTo>
                  <a:lnTo>
                    <a:pt x="38" y="13"/>
                  </a:lnTo>
                  <a:lnTo>
                    <a:pt x="26" y="13"/>
                  </a:lnTo>
                  <a:lnTo>
                    <a:pt x="26" y="25"/>
                  </a:lnTo>
                  <a:lnTo>
                    <a:pt x="13" y="25"/>
                  </a:lnTo>
                  <a:lnTo>
                    <a:pt x="13" y="13"/>
                  </a:lnTo>
                  <a:lnTo>
                    <a:pt x="0" y="25"/>
                  </a:lnTo>
                  <a:lnTo>
                    <a:pt x="0"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59" name="Freeform 71"/>
            <p:cNvSpPr>
              <a:spLocks/>
            </p:cNvSpPr>
            <p:nvPr/>
          </p:nvSpPr>
          <p:spPr bwMode="auto">
            <a:xfrm>
              <a:off x="1784" y="4206"/>
              <a:ext cx="51" cy="25"/>
            </a:xfrm>
            <a:custGeom>
              <a:avLst/>
              <a:gdLst>
                <a:gd name="T0" fmla="*/ 0 w 51"/>
                <a:gd name="T1" fmla="*/ 13 h 25"/>
                <a:gd name="T2" fmla="*/ 38 w 51"/>
                <a:gd name="T3" fmla="*/ 0 h 25"/>
                <a:gd name="T4" fmla="*/ 51 w 51"/>
                <a:gd name="T5" fmla="*/ 0 h 25"/>
                <a:gd name="T6" fmla="*/ 51 w 51"/>
                <a:gd name="T7" fmla="*/ 0 h 25"/>
                <a:gd name="T8" fmla="*/ 38 w 51"/>
                <a:gd name="T9" fmla="*/ 13 h 25"/>
                <a:gd name="T10" fmla="*/ 0 w 51"/>
                <a:gd name="T11" fmla="*/ 25 h 25"/>
                <a:gd name="T12" fmla="*/ 0 w 51"/>
                <a:gd name="T13" fmla="*/ 13 h 25"/>
                <a:gd name="T14" fmla="*/ 0 60000 65536"/>
                <a:gd name="T15" fmla="*/ 0 60000 65536"/>
                <a:gd name="T16" fmla="*/ 0 60000 65536"/>
                <a:gd name="T17" fmla="*/ 0 60000 65536"/>
                <a:gd name="T18" fmla="*/ 0 60000 65536"/>
                <a:gd name="T19" fmla="*/ 0 60000 65536"/>
                <a:gd name="T20" fmla="*/ 0 60000 65536"/>
                <a:gd name="T21" fmla="*/ 0 w 51"/>
                <a:gd name="T22" fmla="*/ 0 h 25"/>
                <a:gd name="T23" fmla="*/ 51 w 51"/>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25">
                  <a:moveTo>
                    <a:pt x="0" y="13"/>
                  </a:moveTo>
                  <a:lnTo>
                    <a:pt x="38" y="0"/>
                  </a:lnTo>
                  <a:lnTo>
                    <a:pt x="51" y="0"/>
                  </a:lnTo>
                  <a:lnTo>
                    <a:pt x="38" y="13"/>
                  </a:lnTo>
                  <a:lnTo>
                    <a:pt x="0" y="25"/>
                  </a:lnTo>
                  <a:lnTo>
                    <a:pt x="0"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60" name="Rectangle 72"/>
            <p:cNvSpPr>
              <a:spLocks noChangeArrowheads="1"/>
            </p:cNvSpPr>
            <p:nvPr/>
          </p:nvSpPr>
          <p:spPr bwMode="auto">
            <a:xfrm>
              <a:off x="1822" y="4206"/>
              <a:ext cx="13" cy="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61" name="Rectangle 73"/>
            <p:cNvSpPr>
              <a:spLocks noChangeArrowheads="1"/>
            </p:cNvSpPr>
            <p:nvPr/>
          </p:nvSpPr>
          <p:spPr bwMode="auto">
            <a:xfrm>
              <a:off x="1810" y="4219"/>
              <a:ext cx="12"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62" name="Rectangle 74"/>
            <p:cNvSpPr>
              <a:spLocks noChangeArrowheads="1"/>
            </p:cNvSpPr>
            <p:nvPr/>
          </p:nvSpPr>
          <p:spPr bwMode="auto">
            <a:xfrm>
              <a:off x="1810" y="4219"/>
              <a:ext cx="12" cy="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63" name="Rectangle 75"/>
            <p:cNvSpPr>
              <a:spLocks noChangeArrowheads="1"/>
            </p:cNvSpPr>
            <p:nvPr/>
          </p:nvSpPr>
          <p:spPr bwMode="auto">
            <a:xfrm>
              <a:off x="1797" y="4231"/>
              <a:ext cx="13"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64" name="Freeform 76"/>
            <p:cNvSpPr>
              <a:spLocks/>
            </p:cNvSpPr>
            <p:nvPr/>
          </p:nvSpPr>
          <p:spPr bwMode="auto">
            <a:xfrm>
              <a:off x="1784" y="4206"/>
              <a:ext cx="26" cy="51"/>
            </a:xfrm>
            <a:custGeom>
              <a:avLst/>
              <a:gdLst>
                <a:gd name="T0" fmla="*/ 13 w 26"/>
                <a:gd name="T1" fmla="*/ 25 h 51"/>
                <a:gd name="T2" fmla="*/ 13 w 26"/>
                <a:gd name="T3" fmla="*/ 13 h 51"/>
                <a:gd name="T4" fmla="*/ 13 w 26"/>
                <a:gd name="T5" fmla="*/ 13 h 51"/>
                <a:gd name="T6" fmla="*/ 26 w 26"/>
                <a:gd name="T7" fmla="*/ 25 h 51"/>
                <a:gd name="T8" fmla="*/ 13 w 26"/>
                <a:gd name="T9" fmla="*/ 38 h 51"/>
                <a:gd name="T10" fmla="*/ 0 w 26"/>
                <a:gd name="T11" fmla="*/ 51 h 51"/>
                <a:gd name="T12" fmla="*/ 0 w 26"/>
                <a:gd name="T13" fmla="*/ 25 h 51"/>
                <a:gd name="T14" fmla="*/ 0 w 26"/>
                <a:gd name="T15" fmla="*/ 13 h 51"/>
                <a:gd name="T16" fmla="*/ 0 w 26"/>
                <a:gd name="T17" fmla="*/ 13 h 51"/>
                <a:gd name="T18" fmla="*/ 0 w 26"/>
                <a:gd name="T19" fmla="*/ 13 h 51"/>
                <a:gd name="T20" fmla="*/ 13 w 26"/>
                <a:gd name="T21" fmla="*/ 13 h 51"/>
                <a:gd name="T22" fmla="*/ 13 w 26"/>
                <a:gd name="T23" fmla="*/ 25 h 51"/>
                <a:gd name="T24" fmla="*/ 0 w 26"/>
                <a:gd name="T25" fmla="*/ 25 h 51"/>
                <a:gd name="T26" fmla="*/ 0 w 26"/>
                <a:gd name="T27" fmla="*/ 25 h 51"/>
                <a:gd name="T28" fmla="*/ 13 w 26"/>
                <a:gd name="T29" fmla="*/ 13 h 51"/>
                <a:gd name="T30" fmla="*/ 26 w 26"/>
                <a:gd name="T31" fmla="*/ 0 h 51"/>
                <a:gd name="T32" fmla="*/ 26 w 26"/>
                <a:gd name="T33" fmla="*/ 13 h 51"/>
                <a:gd name="T34" fmla="*/ 26 w 26"/>
                <a:gd name="T35" fmla="*/ 25 h 51"/>
                <a:gd name="T36" fmla="*/ 13 w 26"/>
                <a:gd name="T37" fmla="*/ 25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
                <a:gd name="T58" fmla="*/ 0 h 51"/>
                <a:gd name="T59" fmla="*/ 26 w 26"/>
                <a:gd name="T60" fmla="*/ 51 h 5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 h="51">
                  <a:moveTo>
                    <a:pt x="13" y="25"/>
                  </a:moveTo>
                  <a:lnTo>
                    <a:pt x="13" y="13"/>
                  </a:lnTo>
                  <a:lnTo>
                    <a:pt x="26" y="25"/>
                  </a:lnTo>
                  <a:lnTo>
                    <a:pt x="13" y="38"/>
                  </a:lnTo>
                  <a:lnTo>
                    <a:pt x="0" y="51"/>
                  </a:lnTo>
                  <a:lnTo>
                    <a:pt x="0" y="25"/>
                  </a:lnTo>
                  <a:lnTo>
                    <a:pt x="0" y="13"/>
                  </a:lnTo>
                  <a:lnTo>
                    <a:pt x="13" y="13"/>
                  </a:lnTo>
                  <a:lnTo>
                    <a:pt x="13" y="25"/>
                  </a:lnTo>
                  <a:lnTo>
                    <a:pt x="0" y="25"/>
                  </a:lnTo>
                  <a:lnTo>
                    <a:pt x="13" y="13"/>
                  </a:lnTo>
                  <a:lnTo>
                    <a:pt x="26" y="0"/>
                  </a:lnTo>
                  <a:lnTo>
                    <a:pt x="26" y="13"/>
                  </a:lnTo>
                  <a:lnTo>
                    <a:pt x="26" y="25"/>
                  </a:lnTo>
                  <a:lnTo>
                    <a:pt x="13" y="25"/>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65" name="Rectangle 78"/>
            <p:cNvSpPr>
              <a:spLocks noChangeArrowheads="1"/>
            </p:cNvSpPr>
            <p:nvPr/>
          </p:nvSpPr>
          <p:spPr bwMode="auto">
            <a:xfrm>
              <a:off x="1797" y="4231"/>
              <a:ext cx="13"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66" name="Freeform 79"/>
            <p:cNvSpPr>
              <a:spLocks/>
            </p:cNvSpPr>
            <p:nvPr/>
          </p:nvSpPr>
          <p:spPr bwMode="auto">
            <a:xfrm>
              <a:off x="1797" y="4231"/>
              <a:ext cx="13" cy="13"/>
            </a:xfrm>
            <a:custGeom>
              <a:avLst/>
              <a:gdLst>
                <a:gd name="T0" fmla="*/ 0 w 13"/>
                <a:gd name="T1" fmla="*/ 0 h 13"/>
                <a:gd name="T2" fmla="*/ 13 w 13"/>
                <a:gd name="T3" fmla="*/ 0 h 13"/>
                <a:gd name="T4" fmla="*/ 13 w 13"/>
                <a:gd name="T5" fmla="*/ 13 h 13"/>
                <a:gd name="T6" fmla="*/ 13 w 13"/>
                <a:gd name="T7" fmla="*/ 13 h 13"/>
                <a:gd name="T8" fmla="*/ 0 w 13"/>
                <a:gd name="T9" fmla="*/ 13 h 13"/>
                <a:gd name="T10" fmla="*/ 0 w 13"/>
                <a:gd name="T11" fmla="*/ 0 h 13"/>
                <a:gd name="T12" fmla="*/ 0 w 13"/>
                <a:gd name="T13" fmla="*/ 0 h 13"/>
                <a:gd name="T14" fmla="*/ 0 w 13"/>
                <a:gd name="T15" fmla="*/ 0 h 13"/>
                <a:gd name="T16" fmla="*/ 13 w 13"/>
                <a:gd name="T17" fmla="*/ 0 h 13"/>
                <a:gd name="T18" fmla="*/ 13 w 13"/>
                <a:gd name="T19" fmla="*/ 0 h 13"/>
                <a:gd name="T20" fmla="*/ 13 w 13"/>
                <a:gd name="T21" fmla="*/ 13 h 13"/>
                <a:gd name="T22" fmla="*/ 0 w 13"/>
                <a:gd name="T23" fmla="*/ 13 h 13"/>
                <a:gd name="T24" fmla="*/ 0 w 13"/>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13"/>
                <a:gd name="T41" fmla="*/ 13 w 1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13">
                  <a:moveTo>
                    <a:pt x="0" y="0"/>
                  </a:moveTo>
                  <a:lnTo>
                    <a:pt x="13" y="0"/>
                  </a:lnTo>
                  <a:lnTo>
                    <a:pt x="13" y="13"/>
                  </a:lnTo>
                  <a:lnTo>
                    <a:pt x="0" y="13"/>
                  </a:lnTo>
                  <a:lnTo>
                    <a:pt x="0" y="0"/>
                  </a:lnTo>
                  <a:lnTo>
                    <a:pt x="13" y="0"/>
                  </a:lnTo>
                  <a:lnTo>
                    <a:pt x="13" y="13"/>
                  </a:lnTo>
                  <a:lnTo>
                    <a:pt x="0" y="13"/>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67" name="Rectangle 80"/>
            <p:cNvSpPr>
              <a:spLocks noChangeArrowheads="1"/>
            </p:cNvSpPr>
            <p:nvPr/>
          </p:nvSpPr>
          <p:spPr bwMode="auto">
            <a:xfrm>
              <a:off x="1720" y="4270"/>
              <a:ext cx="51" cy="12"/>
            </a:xfrm>
            <a:prstGeom prst="rect">
              <a:avLst/>
            </a:prstGeom>
            <a:blipFill dpi="0" rotWithShape="0">
              <a:blip r:embed="rId7" cstate="print"/>
              <a:srcRect/>
              <a:tile tx="0" ty="0" sx="100000" sy="100000" flip="none" algn="tl"/>
            </a:blipFill>
            <a:ln w="9525">
              <a:noFill/>
              <a:miter lim="800000"/>
              <a:headEnd/>
              <a:tailEnd/>
            </a:ln>
          </p:spPr>
          <p:txBody>
            <a:bodyPr/>
            <a:lstStyle/>
            <a:p>
              <a:endParaRPr lang="en-US"/>
            </a:p>
          </p:txBody>
        </p:sp>
        <p:sp>
          <p:nvSpPr>
            <p:cNvPr id="125168" name="Rectangle 81"/>
            <p:cNvSpPr>
              <a:spLocks noChangeArrowheads="1"/>
            </p:cNvSpPr>
            <p:nvPr/>
          </p:nvSpPr>
          <p:spPr bwMode="auto">
            <a:xfrm>
              <a:off x="1771" y="4270"/>
              <a:ext cx="13" cy="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69" name="Rectangle 82"/>
            <p:cNvSpPr>
              <a:spLocks noChangeArrowheads="1"/>
            </p:cNvSpPr>
            <p:nvPr/>
          </p:nvSpPr>
          <p:spPr bwMode="auto">
            <a:xfrm>
              <a:off x="1720" y="4282"/>
              <a:ext cx="51"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70" name="Rectangle 83"/>
            <p:cNvSpPr>
              <a:spLocks noChangeArrowheads="1"/>
            </p:cNvSpPr>
            <p:nvPr/>
          </p:nvSpPr>
          <p:spPr bwMode="auto">
            <a:xfrm>
              <a:off x="1720" y="4270"/>
              <a:ext cx="13"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71" name="Rectangle 84"/>
            <p:cNvSpPr>
              <a:spLocks noChangeArrowheads="1"/>
            </p:cNvSpPr>
            <p:nvPr/>
          </p:nvSpPr>
          <p:spPr bwMode="auto">
            <a:xfrm>
              <a:off x="1720" y="4270"/>
              <a:ext cx="64"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72" name="Rectangle 85"/>
            <p:cNvSpPr>
              <a:spLocks noChangeArrowheads="1"/>
            </p:cNvSpPr>
            <p:nvPr/>
          </p:nvSpPr>
          <p:spPr bwMode="auto">
            <a:xfrm>
              <a:off x="1771" y="4270"/>
              <a:ext cx="13" cy="12"/>
            </a:xfrm>
            <a:prstGeom prst="rect">
              <a:avLst/>
            </a:prstGeom>
            <a:blipFill dpi="0" rotWithShape="0">
              <a:blip r:embed="rId9" cstate="print"/>
              <a:srcRect/>
              <a:tile tx="0" ty="0" sx="100000" sy="100000" flip="none" algn="tl"/>
            </a:blipFill>
            <a:ln w="9525">
              <a:noFill/>
              <a:miter lim="800000"/>
              <a:headEnd/>
              <a:tailEnd/>
            </a:ln>
          </p:spPr>
          <p:txBody>
            <a:bodyPr/>
            <a:lstStyle/>
            <a:p>
              <a:endParaRPr lang="en-US"/>
            </a:p>
          </p:txBody>
        </p:sp>
        <p:sp>
          <p:nvSpPr>
            <p:cNvPr id="125173" name="Rectangle 86"/>
            <p:cNvSpPr>
              <a:spLocks noChangeArrowheads="1"/>
            </p:cNvSpPr>
            <p:nvPr/>
          </p:nvSpPr>
          <p:spPr bwMode="auto">
            <a:xfrm>
              <a:off x="1771" y="4270"/>
              <a:ext cx="13"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74" name="Rectangle 87"/>
            <p:cNvSpPr>
              <a:spLocks noChangeArrowheads="1"/>
            </p:cNvSpPr>
            <p:nvPr/>
          </p:nvSpPr>
          <p:spPr bwMode="auto">
            <a:xfrm>
              <a:off x="1771" y="4270"/>
              <a:ext cx="26"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75" name="Rectangle 88"/>
            <p:cNvSpPr>
              <a:spLocks noChangeArrowheads="1"/>
            </p:cNvSpPr>
            <p:nvPr/>
          </p:nvSpPr>
          <p:spPr bwMode="auto">
            <a:xfrm>
              <a:off x="1784" y="4270"/>
              <a:ext cx="13" cy="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76" name="Rectangle 89"/>
            <p:cNvSpPr>
              <a:spLocks noChangeArrowheads="1"/>
            </p:cNvSpPr>
            <p:nvPr/>
          </p:nvSpPr>
          <p:spPr bwMode="auto">
            <a:xfrm>
              <a:off x="1771" y="4282"/>
              <a:ext cx="13"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77" name="Freeform 90"/>
            <p:cNvSpPr>
              <a:spLocks/>
            </p:cNvSpPr>
            <p:nvPr/>
          </p:nvSpPr>
          <p:spPr bwMode="auto">
            <a:xfrm>
              <a:off x="1720" y="4270"/>
              <a:ext cx="51" cy="1"/>
            </a:xfrm>
            <a:custGeom>
              <a:avLst/>
              <a:gdLst>
                <a:gd name="T0" fmla="*/ 13 w 51"/>
                <a:gd name="T1" fmla="*/ 0 h 1"/>
                <a:gd name="T2" fmla="*/ 51 w 51"/>
                <a:gd name="T3" fmla="*/ 0 h 1"/>
                <a:gd name="T4" fmla="*/ 51 w 51"/>
                <a:gd name="T5" fmla="*/ 0 h 1"/>
                <a:gd name="T6" fmla="*/ 0 w 51"/>
                <a:gd name="T7" fmla="*/ 0 h 1"/>
                <a:gd name="T8" fmla="*/ 13 w 51"/>
                <a:gd name="T9" fmla="*/ 0 h 1"/>
                <a:gd name="T10" fmla="*/ 0 60000 65536"/>
                <a:gd name="T11" fmla="*/ 0 60000 65536"/>
                <a:gd name="T12" fmla="*/ 0 60000 65536"/>
                <a:gd name="T13" fmla="*/ 0 60000 65536"/>
                <a:gd name="T14" fmla="*/ 0 60000 65536"/>
                <a:gd name="T15" fmla="*/ 0 w 51"/>
                <a:gd name="T16" fmla="*/ 0 h 1"/>
                <a:gd name="T17" fmla="*/ 51 w 51"/>
                <a:gd name="T18" fmla="*/ 1 h 1"/>
              </a:gdLst>
              <a:ahLst/>
              <a:cxnLst>
                <a:cxn ang="T10">
                  <a:pos x="T0" y="T1"/>
                </a:cxn>
                <a:cxn ang="T11">
                  <a:pos x="T2" y="T3"/>
                </a:cxn>
                <a:cxn ang="T12">
                  <a:pos x="T4" y="T5"/>
                </a:cxn>
                <a:cxn ang="T13">
                  <a:pos x="T6" y="T7"/>
                </a:cxn>
                <a:cxn ang="T14">
                  <a:pos x="T8" y="T9"/>
                </a:cxn>
              </a:cxnLst>
              <a:rect l="T15" t="T16" r="T17" b="T18"/>
              <a:pathLst>
                <a:path w="51" h="1">
                  <a:moveTo>
                    <a:pt x="13" y="0"/>
                  </a:moveTo>
                  <a:lnTo>
                    <a:pt x="51" y="0"/>
                  </a:lnTo>
                  <a:lnTo>
                    <a:pt x="0" y="0"/>
                  </a:lnTo>
                  <a:lnTo>
                    <a:pt x="13"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25178" name="Freeform 91"/>
            <p:cNvSpPr>
              <a:spLocks/>
            </p:cNvSpPr>
            <p:nvPr/>
          </p:nvSpPr>
          <p:spPr bwMode="auto">
            <a:xfrm>
              <a:off x="1720" y="4270"/>
              <a:ext cx="51" cy="12"/>
            </a:xfrm>
            <a:custGeom>
              <a:avLst/>
              <a:gdLst>
                <a:gd name="T0" fmla="*/ 13 w 51"/>
                <a:gd name="T1" fmla="*/ 0 h 12"/>
                <a:gd name="T2" fmla="*/ 51 w 51"/>
                <a:gd name="T3" fmla="*/ 0 h 12"/>
                <a:gd name="T4" fmla="*/ 51 w 51"/>
                <a:gd name="T5" fmla="*/ 12 h 12"/>
                <a:gd name="T6" fmla="*/ 51 w 51"/>
                <a:gd name="T7" fmla="*/ 12 h 12"/>
                <a:gd name="T8" fmla="*/ 0 w 51"/>
                <a:gd name="T9" fmla="*/ 12 h 12"/>
                <a:gd name="T10" fmla="*/ 0 w 51"/>
                <a:gd name="T11" fmla="*/ 0 h 12"/>
                <a:gd name="T12" fmla="*/ 0 w 51"/>
                <a:gd name="T13" fmla="*/ 0 h 12"/>
                <a:gd name="T14" fmla="*/ 13 w 51"/>
                <a:gd name="T15" fmla="*/ 0 h 12"/>
                <a:gd name="T16" fmla="*/ 13 w 51"/>
                <a:gd name="T17" fmla="*/ 12 h 12"/>
                <a:gd name="T18" fmla="*/ 13 w 51"/>
                <a:gd name="T19" fmla="*/ 12 h 12"/>
                <a:gd name="T20" fmla="*/ 13 w 51"/>
                <a:gd name="T21" fmla="*/ 12 h 12"/>
                <a:gd name="T22" fmla="*/ 0 w 51"/>
                <a:gd name="T23" fmla="*/ 12 h 12"/>
                <a:gd name="T24" fmla="*/ 0 w 51"/>
                <a:gd name="T25" fmla="*/ 12 h 12"/>
                <a:gd name="T26" fmla="*/ 0 w 51"/>
                <a:gd name="T27" fmla="*/ 0 h 12"/>
                <a:gd name="T28" fmla="*/ 51 w 51"/>
                <a:gd name="T29" fmla="*/ 0 h 12"/>
                <a:gd name="T30" fmla="*/ 51 w 51"/>
                <a:gd name="T31" fmla="*/ 0 h 12"/>
                <a:gd name="T32" fmla="*/ 51 w 51"/>
                <a:gd name="T33" fmla="*/ 12 h 12"/>
                <a:gd name="T34" fmla="*/ 13 w 51"/>
                <a:gd name="T35" fmla="*/ 12 h 12"/>
                <a:gd name="T36" fmla="*/ 13 w 51"/>
                <a:gd name="T37" fmla="*/ 0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
                <a:gd name="T58" fmla="*/ 0 h 12"/>
                <a:gd name="T59" fmla="*/ 51 w 51"/>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 h="12">
                  <a:moveTo>
                    <a:pt x="13" y="0"/>
                  </a:moveTo>
                  <a:lnTo>
                    <a:pt x="51" y="0"/>
                  </a:lnTo>
                  <a:lnTo>
                    <a:pt x="51" y="12"/>
                  </a:lnTo>
                  <a:lnTo>
                    <a:pt x="0" y="12"/>
                  </a:lnTo>
                  <a:lnTo>
                    <a:pt x="0" y="0"/>
                  </a:lnTo>
                  <a:lnTo>
                    <a:pt x="13" y="0"/>
                  </a:lnTo>
                  <a:lnTo>
                    <a:pt x="13" y="12"/>
                  </a:lnTo>
                  <a:lnTo>
                    <a:pt x="0" y="12"/>
                  </a:lnTo>
                  <a:lnTo>
                    <a:pt x="0" y="0"/>
                  </a:lnTo>
                  <a:lnTo>
                    <a:pt x="51" y="0"/>
                  </a:lnTo>
                  <a:lnTo>
                    <a:pt x="51" y="12"/>
                  </a:lnTo>
                  <a:lnTo>
                    <a:pt x="13" y="12"/>
                  </a:lnTo>
                  <a:lnTo>
                    <a:pt x="13"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79" name="Freeform 93"/>
            <p:cNvSpPr>
              <a:spLocks/>
            </p:cNvSpPr>
            <p:nvPr/>
          </p:nvSpPr>
          <p:spPr bwMode="auto">
            <a:xfrm>
              <a:off x="1771" y="4270"/>
              <a:ext cx="13" cy="12"/>
            </a:xfrm>
            <a:custGeom>
              <a:avLst/>
              <a:gdLst>
                <a:gd name="T0" fmla="*/ 0 w 13"/>
                <a:gd name="T1" fmla="*/ 0 h 12"/>
                <a:gd name="T2" fmla="*/ 13 w 13"/>
                <a:gd name="T3" fmla="*/ 0 h 12"/>
                <a:gd name="T4" fmla="*/ 13 w 13"/>
                <a:gd name="T5" fmla="*/ 12 h 12"/>
                <a:gd name="T6" fmla="*/ 13 w 13"/>
                <a:gd name="T7" fmla="*/ 12 h 12"/>
                <a:gd name="T8" fmla="*/ 0 w 13"/>
                <a:gd name="T9" fmla="*/ 12 h 12"/>
                <a:gd name="T10" fmla="*/ 0 w 13"/>
                <a:gd name="T11" fmla="*/ 0 h 12"/>
                <a:gd name="T12" fmla="*/ 0 w 13"/>
                <a:gd name="T13" fmla="*/ 12 h 12"/>
                <a:gd name="T14" fmla="*/ 0 w 13"/>
                <a:gd name="T15" fmla="*/ 0 h 12"/>
                <a:gd name="T16" fmla="*/ 13 w 13"/>
                <a:gd name="T17" fmla="*/ 0 h 12"/>
                <a:gd name="T18" fmla="*/ 13 w 13"/>
                <a:gd name="T19" fmla="*/ 0 h 12"/>
                <a:gd name="T20" fmla="*/ 13 w 13"/>
                <a:gd name="T21" fmla="*/ 12 h 12"/>
                <a:gd name="T22" fmla="*/ 0 w 13"/>
                <a:gd name="T23" fmla="*/ 12 h 12"/>
                <a:gd name="T24" fmla="*/ 0 w 13"/>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12"/>
                <a:gd name="T41" fmla="*/ 13 w 13"/>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12">
                  <a:moveTo>
                    <a:pt x="0" y="0"/>
                  </a:moveTo>
                  <a:lnTo>
                    <a:pt x="13" y="0"/>
                  </a:lnTo>
                  <a:lnTo>
                    <a:pt x="13" y="12"/>
                  </a:lnTo>
                  <a:lnTo>
                    <a:pt x="0" y="12"/>
                  </a:lnTo>
                  <a:lnTo>
                    <a:pt x="0" y="0"/>
                  </a:lnTo>
                  <a:lnTo>
                    <a:pt x="0" y="12"/>
                  </a:lnTo>
                  <a:lnTo>
                    <a:pt x="0" y="0"/>
                  </a:lnTo>
                  <a:lnTo>
                    <a:pt x="13" y="0"/>
                  </a:lnTo>
                  <a:lnTo>
                    <a:pt x="13" y="12"/>
                  </a:lnTo>
                  <a:lnTo>
                    <a:pt x="0" y="12"/>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80" name="Rectangle 94"/>
            <p:cNvSpPr>
              <a:spLocks noChangeArrowheads="1"/>
            </p:cNvSpPr>
            <p:nvPr/>
          </p:nvSpPr>
          <p:spPr bwMode="auto">
            <a:xfrm>
              <a:off x="1425" y="4257"/>
              <a:ext cx="39" cy="13"/>
            </a:xfrm>
            <a:prstGeom prst="rect">
              <a:avLst/>
            </a:prstGeom>
            <a:blipFill dpi="0" rotWithShape="0">
              <a:blip r:embed="rId7" cstate="print"/>
              <a:srcRect/>
              <a:tile tx="0" ty="0" sx="100000" sy="100000" flip="none" algn="tl"/>
            </a:blipFill>
            <a:ln w="9525">
              <a:noFill/>
              <a:miter lim="800000"/>
              <a:headEnd/>
              <a:tailEnd/>
            </a:ln>
          </p:spPr>
          <p:txBody>
            <a:bodyPr/>
            <a:lstStyle/>
            <a:p>
              <a:endParaRPr lang="en-US"/>
            </a:p>
          </p:txBody>
        </p:sp>
        <p:sp>
          <p:nvSpPr>
            <p:cNvPr id="125181" name="Rectangle 95"/>
            <p:cNvSpPr>
              <a:spLocks noChangeArrowheads="1"/>
            </p:cNvSpPr>
            <p:nvPr/>
          </p:nvSpPr>
          <p:spPr bwMode="auto">
            <a:xfrm>
              <a:off x="1464" y="4257"/>
              <a:ext cx="12" cy="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82" name="Rectangle 96"/>
            <p:cNvSpPr>
              <a:spLocks noChangeArrowheads="1"/>
            </p:cNvSpPr>
            <p:nvPr/>
          </p:nvSpPr>
          <p:spPr bwMode="auto">
            <a:xfrm>
              <a:off x="1425" y="4270"/>
              <a:ext cx="39"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83" name="Rectangle 97"/>
            <p:cNvSpPr>
              <a:spLocks noChangeArrowheads="1"/>
            </p:cNvSpPr>
            <p:nvPr/>
          </p:nvSpPr>
          <p:spPr bwMode="auto">
            <a:xfrm>
              <a:off x="1425" y="4257"/>
              <a:ext cx="13"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84" name="Rectangle 98"/>
            <p:cNvSpPr>
              <a:spLocks noChangeArrowheads="1"/>
            </p:cNvSpPr>
            <p:nvPr/>
          </p:nvSpPr>
          <p:spPr bwMode="auto">
            <a:xfrm>
              <a:off x="1425" y="4257"/>
              <a:ext cx="51"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85" name="Freeform 99"/>
            <p:cNvSpPr>
              <a:spLocks/>
            </p:cNvSpPr>
            <p:nvPr/>
          </p:nvSpPr>
          <p:spPr bwMode="auto">
            <a:xfrm>
              <a:off x="1464" y="4257"/>
              <a:ext cx="25" cy="13"/>
            </a:xfrm>
            <a:custGeom>
              <a:avLst/>
              <a:gdLst>
                <a:gd name="T0" fmla="*/ 0 w 25"/>
                <a:gd name="T1" fmla="*/ 13 h 13"/>
                <a:gd name="T2" fmla="*/ 0 w 25"/>
                <a:gd name="T3" fmla="*/ 0 h 13"/>
                <a:gd name="T4" fmla="*/ 12 w 25"/>
                <a:gd name="T5" fmla="*/ 0 h 13"/>
                <a:gd name="T6" fmla="*/ 25 w 25"/>
                <a:gd name="T7" fmla="*/ 0 h 13"/>
                <a:gd name="T8" fmla="*/ 25 w 25"/>
                <a:gd name="T9" fmla="*/ 13 h 13"/>
                <a:gd name="T10" fmla="*/ 0 w 25"/>
                <a:gd name="T11" fmla="*/ 13 h 13"/>
                <a:gd name="T12" fmla="*/ 0 60000 65536"/>
                <a:gd name="T13" fmla="*/ 0 60000 65536"/>
                <a:gd name="T14" fmla="*/ 0 60000 65536"/>
                <a:gd name="T15" fmla="*/ 0 60000 65536"/>
                <a:gd name="T16" fmla="*/ 0 60000 65536"/>
                <a:gd name="T17" fmla="*/ 0 60000 65536"/>
                <a:gd name="T18" fmla="*/ 0 w 25"/>
                <a:gd name="T19" fmla="*/ 0 h 13"/>
                <a:gd name="T20" fmla="*/ 25 w 25"/>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5" h="13">
                  <a:moveTo>
                    <a:pt x="0" y="13"/>
                  </a:moveTo>
                  <a:lnTo>
                    <a:pt x="0" y="0"/>
                  </a:lnTo>
                  <a:lnTo>
                    <a:pt x="12" y="0"/>
                  </a:lnTo>
                  <a:lnTo>
                    <a:pt x="25" y="0"/>
                  </a:lnTo>
                  <a:lnTo>
                    <a:pt x="25" y="13"/>
                  </a:lnTo>
                  <a:lnTo>
                    <a:pt x="0" y="13"/>
                  </a:lnTo>
                  <a:close/>
                </a:path>
              </a:pathLst>
            </a:custGeom>
            <a:blipFill dpi="0" rotWithShape="0">
              <a:blip r:embed="rId9" cstate="print"/>
              <a:srcRect/>
              <a:tile tx="0" ty="0" sx="100000" sy="100000" flip="none" algn="tl"/>
            </a:blipFill>
            <a:ln w="9525">
              <a:noFill/>
              <a:round/>
              <a:headEnd/>
              <a:tailEnd/>
            </a:ln>
          </p:spPr>
          <p:txBody>
            <a:bodyPr/>
            <a:lstStyle/>
            <a:p>
              <a:endParaRPr lang="en-US"/>
            </a:p>
          </p:txBody>
        </p:sp>
        <p:sp>
          <p:nvSpPr>
            <p:cNvPr id="125186" name="Rectangle 100"/>
            <p:cNvSpPr>
              <a:spLocks noChangeArrowheads="1"/>
            </p:cNvSpPr>
            <p:nvPr/>
          </p:nvSpPr>
          <p:spPr bwMode="auto">
            <a:xfrm>
              <a:off x="1464" y="4257"/>
              <a:ext cx="12"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87" name="Rectangle 101"/>
            <p:cNvSpPr>
              <a:spLocks noChangeArrowheads="1"/>
            </p:cNvSpPr>
            <p:nvPr/>
          </p:nvSpPr>
          <p:spPr bwMode="auto">
            <a:xfrm>
              <a:off x="1464" y="4257"/>
              <a:ext cx="38"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88" name="Rectangle 102"/>
            <p:cNvSpPr>
              <a:spLocks noChangeArrowheads="1"/>
            </p:cNvSpPr>
            <p:nvPr/>
          </p:nvSpPr>
          <p:spPr bwMode="auto">
            <a:xfrm>
              <a:off x="1489" y="4257"/>
              <a:ext cx="13" cy="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89" name="Rectangle 103"/>
            <p:cNvSpPr>
              <a:spLocks noChangeArrowheads="1"/>
            </p:cNvSpPr>
            <p:nvPr/>
          </p:nvSpPr>
          <p:spPr bwMode="auto">
            <a:xfrm>
              <a:off x="1464" y="4270"/>
              <a:ext cx="25"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90" name="Rectangle 105"/>
            <p:cNvSpPr>
              <a:spLocks noChangeArrowheads="1"/>
            </p:cNvSpPr>
            <p:nvPr/>
          </p:nvSpPr>
          <p:spPr bwMode="auto">
            <a:xfrm>
              <a:off x="1425" y="4257"/>
              <a:ext cx="13"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191" name="Freeform 106"/>
            <p:cNvSpPr>
              <a:spLocks/>
            </p:cNvSpPr>
            <p:nvPr/>
          </p:nvSpPr>
          <p:spPr bwMode="auto">
            <a:xfrm>
              <a:off x="1425" y="4257"/>
              <a:ext cx="39" cy="13"/>
            </a:xfrm>
            <a:custGeom>
              <a:avLst/>
              <a:gdLst>
                <a:gd name="T0" fmla="*/ 0 w 39"/>
                <a:gd name="T1" fmla="*/ 0 h 13"/>
                <a:gd name="T2" fmla="*/ 39 w 39"/>
                <a:gd name="T3" fmla="*/ 0 h 13"/>
                <a:gd name="T4" fmla="*/ 39 w 39"/>
                <a:gd name="T5" fmla="*/ 13 h 13"/>
                <a:gd name="T6" fmla="*/ 39 w 39"/>
                <a:gd name="T7" fmla="*/ 13 h 13"/>
                <a:gd name="T8" fmla="*/ 0 w 39"/>
                <a:gd name="T9" fmla="*/ 13 h 13"/>
                <a:gd name="T10" fmla="*/ 0 w 39"/>
                <a:gd name="T11" fmla="*/ 0 h 13"/>
                <a:gd name="T12" fmla="*/ 0 w 39"/>
                <a:gd name="T13" fmla="*/ 0 h 13"/>
                <a:gd name="T14" fmla="*/ 0 w 39"/>
                <a:gd name="T15" fmla="*/ 0 h 13"/>
                <a:gd name="T16" fmla="*/ 39 w 39"/>
                <a:gd name="T17" fmla="*/ 0 h 13"/>
                <a:gd name="T18" fmla="*/ 39 w 39"/>
                <a:gd name="T19" fmla="*/ 0 h 13"/>
                <a:gd name="T20" fmla="*/ 39 w 39"/>
                <a:gd name="T21" fmla="*/ 13 h 13"/>
                <a:gd name="T22" fmla="*/ 0 w 39"/>
                <a:gd name="T23" fmla="*/ 13 h 13"/>
                <a:gd name="T24" fmla="*/ 0 w 39"/>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13"/>
                <a:gd name="T41" fmla="*/ 39 w 39"/>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13">
                  <a:moveTo>
                    <a:pt x="0" y="0"/>
                  </a:moveTo>
                  <a:lnTo>
                    <a:pt x="39" y="0"/>
                  </a:lnTo>
                  <a:lnTo>
                    <a:pt x="39" y="13"/>
                  </a:lnTo>
                  <a:lnTo>
                    <a:pt x="0" y="13"/>
                  </a:lnTo>
                  <a:lnTo>
                    <a:pt x="0" y="0"/>
                  </a:lnTo>
                  <a:lnTo>
                    <a:pt x="39" y="0"/>
                  </a:lnTo>
                  <a:lnTo>
                    <a:pt x="39" y="13"/>
                  </a:lnTo>
                  <a:lnTo>
                    <a:pt x="0" y="13"/>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92" name="Freeform 107"/>
            <p:cNvSpPr>
              <a:spLocks/>
            </p:cNvSpPr>
            <p:nvPr/>
          </p:nvSpPr>
          <p:spPr bwMode="auto">
            <a:xfrm>
              <a:off x="1464" y="4257"/>
              <a:ext cx="12" cy="1"/>
            </a:xfrm>
            <a:custGeom>
              <a:avLst/>
              <a:gdLst>
                <a:gd name="T0" fmla="*/ 0 w 12"/>
                <a:gd name="T1" fmla="*/ 0 h 1"/>
                <a:gd name="T2" fmla="*/ 12 w 12"/>
                <a:gd name="T3" fmla="*/ 0 h 1"/>
                <a:gd name="T4" fmla="*/ 0 w 12"/>
                <a:gd name="T5" fmla="*/ 0 h 1"/>
                <a:gd name="T6" fmla="*/ 0 60000 65536"/>
                <a:gd name="T7" fmla="*/ 0 60000 65536"/>
                <a:gd name="T8" fmla="*/ 0 60000 65536"/>
                <a:gd name="T9" fmla="*/ 0 w 12"/>
                <a:gd name="T10" fmla="*/ 0 h 1"/>
                <a:gd name="T11" fmla="*/ 12 w 12"/>
                <a:gd name="T12" fmla="*/ 1 h 1"/>
              </a:gdLst>
              <a:ahLst/>
              <a:cxnLst>
                <a:cxn ang="T6">
                  <a:pos x="T0" y="T1"/>
                </a:cxn>
                <a:cxn ang="T7">
                  <a:pos x="T2" y="T3"/>
                </a:cxn>
                <a:cxn ang="T8">
                  <a:pos x="T4" y="T5"/>
                </a:cxn>
              </a:cxnLst>
              <a:rect l="T9" t="T10" r="T11" b="T12"/>
              <a:pathLst>
                <a:path w="12" h="1">
                  <a:moveTo>
                    <a:pt x="0" y="0"/>
                  </a:moveTo>
                  <a:lnTo>
                    <a:pt x="12"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93" name="Freeform 108"/>
            <p:cNvSpPr>
              <a:spLocks/>
            </p:cNvSpPr>
            <p:nvPr/>
          </p:nvSpPr>
          <p:spPr bwMode="auto">
            <a:xfrm>
              <a:off x="1464" y="4257"/>
              <a:ext cx="12" cy="13"/>
            </a:xfrm>
            <a:custGeom>
              <a:avLst/>
              <a:gdLst>
                <a:gd name="T0" fmla="*/ 0 w 12"/>
                <a:gd name="T1" fmla="*/ 0 h 13"/>
                <a:gd name="T2" fmla="*/ 12 w 12"/>
                <a:gd name="T3" fmla="*/ 0 h 13"/>
                <a:gd name="T4" fmla="*/ 12 w 12"/>
                <a:gd name="T5" fmla="*/ 13 h 13"/>
                <a:gd name="T6" fmla="*/ 12 w 12"/>
                <a:gd name="T7" fmla="*/ 13 h 13"/>
                <a:gd name="T8" fmla="*/ 0 w 12"/>
                <a:gd name="T9" fmla="*/ 13 h 13"/>
                <a:gd name="T10" fmla="*/ 0 w 12"/>
                <a:gd name="T11" fmla="*/ 0 h 13"/>
                <a:gd name="T12" fmla="*/ 0 w 12"/>
                <a:gd name="T13" fmla="*/ 13 h 13"/>
                <a:gd name="T14" fmla="*/ 0 w 12"/>
                <a:gd name="T15" fmla="*/ 0 h 13"/>
                <a:gd name="T16" fmla="*/ 12 w 12"/>
                <a:gd name="T17" fmla="*/ 0 h 13"/>
                <a:gd name="T18" fmla="*/ 12 w 12"/>
                <a:gd name="T19" fmla="*/ 0 h 13"/>
                <a:gd name="T20" fmla="*/ 12 w 12"/>
                <a:gd name="T21" fmla="*/ 13 h 13"/>
                <a:gd name="T22" fmla="*/ 0 w 12"/>
                <a:gd name="T23" fmla="*/ 13 h 13"/>
                <a:gd name="T24" fmla="*/ 0 w 12"/>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3"/>
                <a:gd name="T41" fmla="*/ 12 w 12"/>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3">
                  <a:moveTo>
                    <a:pt x="0" y="0"/>
                  </a:moveTo>
                  <a:lnTo>
                    <a:pt x="12" y="0"/>
                  </a:lnTo>
                  <a:lnTo>
                    <a:pt x="12" y="13"/>
                  </a:lnTo>
                  <a:lnTo>
                    <a:pt x="0" y="13"/>
                  </a:lnTo>
                  <a:lnTo>
                    <a:pt x="0" y="0"/>
                  </a:lnTo>
                  <a:lnTo>
                    <a:pt x="0" y="13"/>
                  </a:lnTo>
                  <a:lnTo>
                    <a:pt x="0" y="0"/>
                  </a:lnTo>
                  <a:lnTo>
                    <a:pt x="12" y="0"/>
                  </a:lnTo>
                  <a:lnTo>
                    <a:pt x="12" y="13"/>
                  </a:lnTo>
                  <a:lnTo>
                    <a:pt x="0" y="13"/>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94" name="Freeform 109"/>
            <p:cNvSpPr>
              <a:spLocks/>
            </p:cNvSpPr>
            <p:nvPr/>
          </p:nvSpPr>
          <p:spPr bwMode="auto">
            <a:xfrm>
              <a:off x="1848" y="4219"/>
              <a:ext cx="13" cy="25"/>
            </a:xfrm>
            <a:custGeom>
              <a:avLst/>
              <a:gdLst>
                <a:gd name="T0" fmla="*/ 0 w 13"/>
                <a:gd name="T1" fmla="*/ 25 h 25"/>
                <a:gd name="T2" fmla="*/ 0 w 13"/>
                <a:gd name="T3" fmla="*/ 12 h 25"/>
                <a:gd name="T4" fmla="*/ 13 w 13"/>
                <a:gd name="T5" fmla="*/ 0 h 25"/>
                <a:gd name="T6" fmla="*/ 13 w 13"/>
                <a:gd name="T7" fmla="*/ 12 h 25"/>
                <a:gd name="T8" fmla="*/ 0 w 13"/>
                <a:gd name="T9" fmla="*/ 25 h 25"/>
                <a:gd name="T10" fmla="*/ 0 60000 65536"/>
                <a:gd name="T11" fmla="*/ 0 60000 65536"/>
                <a:gd name="T12" fmla="*/ 0 60000 65536"/>
                <a:gd name="T13" fmla="*/ 0 60000 65536"/>
                <a:gd name="T14" fmla="*/ 0 60000 65536"/>
                <a:gd name="T15" fmla="*/ 0 w 13"/>
                <a:gd name="T16" fmla="*/ 0 h 25"/>
                <a:gd name="T17" fmla="*/ 13 w 13"/>
                <a:gd name="T18" fmla="*/ 25 h 25"/>
              </a:gdLst>
              <a:ahLst/>
              <a:cxnLst>
                <a:cxn ang="T10">
                  <a:pos x="T0" y="T1"/>
                </a:cxn>
                <a:cxn ang="T11">
                  <a:pos x="T2" y="T3"/>
                </a:cxn>
                <a:cxn ang="T12">
                  <a:pos x="T4" y="T5"/>
                </a:cxn>
                <a:cxn ang="T13">
                  <a:pos x="T6" y="T7"/>
                </a:cxn>
                <a:cxn ang="T14">
                  <a:pos x="T8" y="T9"/>
                </a:cxn>
              </a:cxnLst>
              <a:rect l="T15" t="T16" r="T17" b="T18"/>
              <a:pathLst>
                <a:path w="13" h="25">
                  <a:moveTo>
                    <a:pt x="0" y="25"/>
                  </a:moveTo>
                  <a:lnTo>
                    <a:pt x="0" y="12"/>
                  </a:lnTo>
                  <a:lnTo>
                    <a:pt x="13" y="0"/>
                  </a:lnTo>
                  <a:lnTo>
                    <a:pt x="13" y="12"/>
                  </a:lnTo>
                  <a:lnTo>
                    <a:pt x="0" y="25"/>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125195" name="Freeform 110"/>
            <p:cNvSpPr>
              <a:spLocks/>
            </p:cNvSpPr>
            <p:nvPr/>
          </p:nvSpPr>
          <p:spPr bwMode="auto">
            <a:xfrm>
              <a:off x="1848" y="4206"/>
              <a:ext cx="26" cy="38"/>
            </a:xfrm>
            <a:custGeom>
              <a:avLst/>
              <a:gdLst>
                <a:gd name="T0" fmla="*/ 0 w 26"/>
                <a:gd name="T1" fmla="*/ 38 h 38"/>
                <a:gd name="T2" fmla="*/ 0 w 26"/>
                <a:gd name="T3" fmla="*/ 25 h 38"/>
                <a:gd name="T4" fmla="*/ 0 w 26"/>
                <a:gd name="T5" fmla="*/ 25 h 38"/>
                <a:gd name="T6" fmla="*/ 0 w 26"/>
                <a:gd name="T7" fmla="*/ 25 h 38"/>
                <a:gd name="T8" fmla="*/ 13 w 26"/>
                <a:gd name="T9" fmla="*/ 13 h 38"/>
                <a:gd name="T10" fmla="*/ 26 w 26"/>
                <a:gd name="T11" fmla="*/ 0 h 38"/>
                <a:gd name="T12" fmla="*/ 26 w 26"/>
                <a:gd name="T13" fmla="*/ 13 h 38"/>
                <a:gd name="T14" fmla="*/ 26 w 26"/>
                <a:gd name="T15" fmla="*/ 25 h 38"/>
                <a:gd name="T16" fmla="*/ 26 w 26"/>
                <a:gd name="T17" fmla="*/ 38 h 38"/>
                <a:gd name="T18" fmla="*/ 26 w 26"/>
                <a:gd name="T19" fmla="*/ 38 h 38"/>
                <a:gd name="T20" fmla="*/ 13 w 26"/>
                <a:gd name="T21" fmla="*/ 25 h 38"/>
                <a:gd name="T22" fmla="*/ 13 w 26"/>
                <a:gd name="T23" fmla="*/ 13 h 38"/>
                <a:gd name="T24" fmla="*/ 26 w 26"/>
                <a:gd name="T25" fmla="*/ 13 h 38"/>
                <a:gd name="T26" fmla="*/ 26 w 26"/>
                <a:gd name="T27" fmla="*/ 25 h 38"/>
                <a:gd name="T28" fmla="*/ 13 w 26"/>
                <a:gd name="T29" fmla="*/ 38 h 38"/>
                <a:gd name="T30" fmla="*/ 0 w 26"/>
                <a:gd name="T31" fmla="*/ 25 h 38"/>
                <a:gd name="T32" fmla="*/ 13 w 26"/>
                <a:gd name="T33" fmla="*/ 25 h 38"/>
                <a:gd name="T34" fmla="*/ 13 w 26"/>
                <a:gd name="T35" fmla="*/ 38 h 38"/>
                <a:gd name="T36" fmla="*/ 0 w 26"/>
                <a:gd name="T37" fmla="*/ 38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
                <a:gd name="T58" fmla="*/ 0 h 38"/>
                <a:gd name="T59" fmla="*/ 26 w 26"/>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 h="38">
                  <a:moveTo>
                    <a:pt x="0" y="38"/>
                  </a:moveTo>
                  <a:lnTo>
                    <a:pt x="0" y="25"/>
                  </a:lnTo>
                  <a:lnTo>
                    <a:pt x="13" y="13"/>
                  </a:lnTo>
                  <a:lnTo>
                    <a:pt x="26" y="0"/>
                  </a:lnTo>
                  <a:lnTo>
                    <a:pt x="26" y="13"/>
                  </a:lnTo>
                  <a:lnTo>
                    <a:pt x="26" y="25"/>
                  </a:lnTo>
                  <a:lnTo>
                    <a:pt x="26" y="38"/>
                  </a:lnTo>
                  <a:lnTo>
                    <a:pt x="13" y="25"/>
                  </a:lnTo>
                  <a:lnTo>
                    <a:pt x="13" y="13"/>
                  </a:lnTo>
                  <a:lnTo>
                    <a:pt x="26" y="13"/>
                  </a:lnTo>
                  <a:lnTo>
                    <a:pt x="26" y="25"/>
                  </a:lnTo>
                  <a:lnTo>
                    <a:pt x="13" y="38"/>
                  </a:lnTo>
                  <a:lnTo>
                    <a:pt x="0" y="25"/>
                  </a:lnTo>
                  <a:lnTo>
                    <a:pt x="13" y="25"/>
                  </a:lnTo>
                  <a:lnTo>
                    <a:pt x="13" y="38"/>
                  </a:lnTo>
                  <a:lnTo>
                    <a:pt x="0" y="3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96" name="Freeform 111"/>
            <p:cNvSpPr>
              <a:spLocks/>
            </p:cNvSpPr>
            <p:nvPr/>
          </p:nvSpPr>
          <p:spPr bwMode="auto">
            <a:xfrm>
              <a:off x="1848" y="4231"/>
              <a:ext cx="26" cy="39"/>
            </a:xfrm>
            <a:custGeom>
              <a:avLst/>
              <a:gdLst>
                <a:gd name="T0" fmla="*/ 26 w 26"/>
                <a:gd name="T1" fmla="*/ 13 h 39"/>
                <a:gd name="T2" fmla="*/ 13 w 26"/>
                <a:gd name="T3" fmla="*/ 26 h 39"/>
                <a:gd name="T4" fmla="*/ 0 w 26"/>
                <a:gd name="T5" fmla="*/ 39 h 39"/>
                <a:gd name="T6" fmla="*/ 0 w 26"/>
                <a:gd name="T7" fmla="*/ 13 h 39"/>
                <a:gd name="T8" fmla="*/ 0 w 26"/>
                <a:gd name="T9" fmla="*/ 13 h 39"/>
                <a:gd name="T10" fmla="*/ 13 w 26"/>
                <a:gd name="T11" fmla="*/ 0 h 39"/>
                <a:gd name="T12" fmla="*/ 26 w 26"/>
                <a:gd name="T13" fmla="*/ 13 h 39"/>
                <a:gd name="T14" fmla="*/ 0 60000 65536"/>
                <a:gd name="T15" fmla="*/ 0 60000 65536"/>
                <a:gd name="T16" fmla="*/ 0 60000 65536"/>
                <a:gd name="T17" fmla="*/ 0 60000 65536"/>
                <a:gd name="T18" fmla="*/ 0 60000 65536"/>
                <a:gd name="T19" fmla="*/ 0 60000 65536"/>
                <a:gd name="T20" fmla="*/ 0 60000 65536"/>
                <a:gd name="T21" fmla="*/ 0 w 26"/>
                <a:gd name="T22" fmla="*/ 0 h 39"/>
                <a:gd name="T23" fmla="*/ 26 w 26"/>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39">
                  <a:moveTo>
                    <a:pt x="26" y="13"/>
                  </a:moveTo>
                  <a:lnTo>
                    <a:pt x="13" y="26"/>
                  </a:lnTo>
                  <a:lnTo>
                    <a:pt x="0" y="39"/>
                  </a:lnTo>
                  <a:lnTo>
                    <a:pt x="0" y="13"/>
                  </a:lnTo>
                  <a:lnTo>
                    <a:pt x="13" y="0"/>
                  </a:lnTo>
                  <a:lnTo>
                    <a:pt x="26"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97" name="Freeform 112"/>
            <p:cNvSpPr>
              <a:spLocks/>
            </p:cNvSpPr>
            <p:nvPr/>
          </p:nvSpPr>
          <p:spPr bwMode="auto">
            <a:xfrm>
              <a:off x="1848" y="4219"/>
              <a:ext cx="13" cy="12"/>
            </a:xfrm>
            <a:custGeom>
              <a:avLst/>
              <a:gdLst>
                <a:gd name="T0" fmla="*/ 13 w 13"/>
                <a:gd name="T1" fmla="*/ 0 h 12"/>
                <a:gd name="T2" fmla="*/ 13 w 13"/>
                <a:gd name="T3" fmla="*/ 0 h 12"/>
                <a:gd name="T4" fmla="*/ 0 w 13"/>
                <a:gd name="T5" fmla="*/ 12 h 12"/>
                <a:gd name="T6" fmla="*/ 0 w 13"/>
                <a:gd name="T7" fmla="*/ 12 h 12"/>
                <a:gd name="T8" fmla="*/ 13 w 13"/>
                <a:gd name="T9" fmla="*/ 0 h 12"/>
                <a:gd name="T10" fmla="*/ 0 60000 65536"/>
                <a:gd name="T11" fmla="*/ 0 60000 65536"/>
                <a:gd name="T12" fmla="*/ 0 60000 65536"/>
                <a:gd name="T13" fmla="*/ 0 60000 65536"/>
                <a:gd name="T14" fmla="*/ 0 60000 65536"/>
                <a:gd name="T15" fmla="*/ 0 w 13"/>
                <a:gd name="T16" fmla="*/ 0 h 12"/>
                <a:gd name="T17" fmla="*/ 13 w 13"/>
                <a:gd name="T18" fmla="*/ 12 h 12"/>
              </a:gdLst>
              <a:ahLst/>
              <a:cxnLst>
                <a:cxn ang="T10">
                  <a:pos x="T0" y="T1"/>
                </a:cxn>
                <a:cxn ang="T11">
                  <a:pos x="T2" y="T3"/>
                </a:cxn>
                <a:cxn ang="T12">
                  <a:pos x="T4" y="T5"/>
                </a:cxn>
                <a:cxn ang="T13">
                  <a:pos x="T6" y="T7"/>
                </a:cxn>
                <a:cxn ang="T14">
                  <a:pos x="T8" y="T9"/>
                </a:cxn>
              </a:cxnLst>
              <a:rect l="T15" t="T16" r="T17" b="T18"/>
              <a:pathLst>
                <a:path w="13" h="12">
                  <a:moveTo>
                    <a:pt x="13" y="0"/>
                  </a:moveTo>
                  <a:lnTo>
                    <a:pt x="13" y="0"/>
                  </a:lnTo>
                  <a:lnTo>
                    <a:pt x="0" y="12"/>
                  </a:lnTo>
                  <a:lnTo>
                    <a:pt x="13"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25198" name="Freeform 113"/>
            <p:cNvSpPr>
              <a:spLocks/>
            </p:cNvSpPr>
            <p:nvPr/>
          </p:nvSpPr>
          <p:spPr bwMode="auto">
            <a:xfrm>
              <a:off x="1848" y="4219"/>
              <a:ext cx="38" cy="25"/>
            </a:xfrm>
            <a:custGeom>
              <a:avLst/>
              <a:gdLst>
                <a:gd name="T0" fmla="*/ 26 w 38"/>
                <a:gd name="T1" fmla="*/ 0 h 25"/>
                <a:gd name="T2" fmla="*/ 26 w 38"/>
                <a:gd name="T3" fmla="*/ 0 h 25"/>
                <a:gd name="T4" fmla="*/ 26 w 38"/>
                <a:gd name="T5" fmla="*/ 12 h 25"/>
                <a:gd name="T6" fmla="*/ 26 w 38"/>
                <a:gd name="T7" fmla="*/ 12 h 25"/>
                <a:gd name="T8" fmla="*/ 13 w 38"/>
                <a:gd name="T9" fmla="*/ 25 h 25"/>
                <a:gd name="T10" fmla="*/ 0 w 38"/>
                <a:gd name="T11" fmla="*/ 12 h 25"/>
                <a:gd name="T12" fmla="*/ 0 w 38"/>
                <a:gd name="T13" fmla="*/ 12 h 25"/>
                <a:gd name="T14" fmla="*/ 13 w 38"/>
                <a:gd name="T15" fmla="*/ 0 h 25"/>
                <a:gd name="T16" fmla="*/ 26 w 38"/>
                <a:gd name="T17" fmla="*/ 12 h 25"/>
                <a:gd name="T18" fmla="*/ 38 w 38"/>
                <a:gd name="T19" fmla="*/ 0 h 25"/>
                <a:gd name="T20" fmla="*/ 26 w 38"/>
                <a:gd name="T21" fmla="*/ 12 h 25"/>
                <a:gd name="T22" fmla="*/ 13 w 38"/>
                <a:gd name="T23" fmla="*/ 25 h 25"/>
                <a:gd name="T24" fmla="*/ 13 w 38"/>
                <a:gd name="T25" fmla="*/ 25 h 25"/>
                <a:gd name="T26" fmla="*/ 0 w 38"/>
                <a:gd name="T27" fmla="*/ 12 h 25"/>
                <a:gd name="T28" fmla="*/ 13 w 38"/>
                <a:gd name="T29" fmla="*/ 0 h 25"/>
                <a:gd name="T30" fmla="*/ 26 w 38"/>
                <a:gd name="T31" fmla="*/ 12 h 25"/>
                <a:gd name="T32" fmla="*/ 13 w 38"/>
                <a:gd name="T33" fmla="*/ 0 h 25"/>
                <a:gd name="T34" fmla="*/ 13 w 38"/>
                <a:gd name="T35" fmla="*/ 0 h 25"/>
                <a:gd name="T36" fmla="*/ 26 w 38"/>
                <a:gd name="T37" fmla="*/ 0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8"/>
                <a:gd name="T58" fmla="*/ 0 h 25"/>
                <a:gd name="T59" fmla="*/ 38 w 38"/>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8" h="25">
                  <a:moveTo>
                    <a:pt x="26" y="0"/>
                  </a:moveTo>
                  <a:lnTo>
                    <a:pt x="26" y="0"/>
                  </a:lnTo>
                  <a:lnTo>
                    <a:pt x="26" y="12"/>
                  </a:lnTo>
                  <a:lnTo>
                    <a:pt x="13" y="25"/>
                  </a:lnTo>
                  <a:lnTo>
                    <a:pt x="0" y="12"/>
                  </a:lnTo>
                  <a:lnTo>
                    <a:pt x="13" y="0"/>
                  </a:lnTo>
                  <a:lnTo>
                    <a:pt x="26" y="12"/>
                  </a:lnTo>
                  <a:lnTo>
                    <a:pt x="38" y="0"/>
                  </a:lnTo>
                  <a:lnTo>
                    <a:pt x="26" y="12"/>
                  </a:lnTo>
                  <a:lnTo>
                    <a:pt x="13" y="25"/>
                  </a:lnTo>
                  <a:lnTo>
                    <a:pt x="0" y="12"/>
                  </a:lnTo>
                  <a:lnTo>
                    <a:pt x="13" y="0"/>
                  </a:lnTo>
                  <a:lnTo>
                    <a:pt x="26" y="12"/>
                  </a:lnTo>
                  <a:lnTo>
                    <a:pt x="13" y="0"/>
                  </a:lnTo>
                  <a:lnTo>
                    <a:pt x="26"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199" name="Freeform 114"/>
            <p:cNvSpPr>
              <a:spLocks/>
            </p:cNvSpPr>
            <p:nvPr/>
          </p:nvSpPr>
          <p:spPr bwMode="auto">
            <a:xfrm>
              <a:off x="1835" y="4231"/>
              <a:ext cx="13" cy="13"/>
            </a:xfrm>
            <a:custGeom>
              <a:avLst/>
              <a:gdLst>
                <a:gd name="T0" fmla="*/ 13 w 13"/>
                <a:gd name="T1" fmla="*/ 13 h 13"/>
                <a:gd name="T2" fmla="*/ 0 w 13"/>
                <a:gd name="T3" fmla="*/ 13 h 13"/>
                <a:gd name="T4" fmla="*/ 13 w 13"/>
                <a:gd name="T5" fmla="*/ 0 h 13"/>
                <a:gd name="T6" fmla="*/ 13 w 13"/>
                <a:gd name="T7" fmla="*/ 0 h 13"/>
                <a:gd name="T8" fmla="*/ 13 w 13"/>
                <a:gd name="T9" fmla="*/ 13 h 13"/>
                <a:gd name="T10" fmla="*/ 0 60000 65536"/>
                <a:gd name="T11" fmla="*/ 0 60000 65536"/>
                <a:gd name="T12" fmla="*/ 0 60000 65536"/>
                <a:gd name="T13" fmla="*/ 0 60000 65536"/>
                <a:gd name="T14" fmla="*/ 0 60000 65536"/>
                <a:gd name="T15" fmla="*/ 0 w 13"/>
                <a:gd name="T16" fmla="*/ 0 h 13"/>
                <a:gd name="T17" fmla="*/ 13 w 13"/>
                <a:gd name="T18" fmla="*/ 13 h 13"/>
              </a:gdLst>
              <a:ahLst/>
              <a:cxnLst>
                <a:cxn ang="T10">
                  <a:pos x="T0" y="T1"/>
                </a:cxn>
                <a:cxn ang="T11">
                  <a:pos x="T2" y="T3"/>
                </a:cxn>
                <a:cxn ang="T12">
                  <a:pos x="T4" y="T5"/>
                </a:cxn>
                <a:cxn ang="T13">
                  <a:pos x="T6" y="T7"/>
                </a:cxn>
                <a:cxn ang="T14">
                  <a:pos x="T8" y="T9"/>
                </a:cxn>
              </a:cxnLst>
              <a:rect l="T15" t="T16" r="T17" b="T18"/>
              <a:pathLst>
                <a:path w="13" h="13">
                  <a:moveTo>
                    <a:pt x="13" y="13"/>
                  </a:moveTo>
                  <a:lnTo>
                    <a:pt x="0" y="13"/>
                  </a:lnTo>
                  <a:lnTo>
                    <a:pt x="13" y="0"/>
                  </a:lnTo>
                  <a:lnTo>
                    <a:pt x="13" y="13"/>
                  </a:lnTo>
                  <a:close/>
                </a:path>
              </a:pathLst>
            </a:custGeom>
            <a:blipFill dpi="0" rotWithShape="0">
              <a:blip r:embed="rId9" cstate="print"/>
              <a:srcRect/>
              <a:tile tx="0" ty="0" sx="100000" sy="100000" flip="none" algn="tl"/>
            </a:blipFill>
            <a:ln w="9525">
              <a:noFill/>
              <a:round/>
              <a:headEnd/>
              <a:tailEnd/>
            </a:ln>
          </p:spPr>
          <p:txBody>
            <a:bodyPr/>
            <a:lstStyle/>
            <a:p>
              <a:endParaRPr lang="en-US"/>
            </a:p>
          </p:txBody>
        </p:sp>
        <p:sp>
          <p:nvSpPr>
            <p:cNvPr id="125200" name="Freeform 115"/>
            <p:cNvSpPr>
              <a:spLocks/>
            </p:cNvSpPr>
            <p:nvPr/>
          </p:nvSpPr>
          <p:spPr bwMode="auto">
            <a:xfrm>
              <a:off x="1822" y="4219"/>
              <a:ext cx="39" cy="38"/>
            </a:xfrm>
            <a:custGeom>
              <a:avLst/>
              <a:gdLst>
                <a:gd name="T0" fmla="*/ 26 w 39"/>
                <a:gd name="T1" fmla="*/ 38 h 38"/>
                <a:gd name="T2" fmla="*/ 13 w 39"/>
                <a:gd name="T3" fmla="*/ 38 h 38"/>
                <a:gd name="T4" fmla="*/ 0 w 39"/>
                <a:gd name="T5" fmla="*/ 38 h 38"/>
                <a:gd name="T6" fmla="*/ 13 w 39"/>
                <a:gd name="T7" fmla="*/ 25 h 38"/>
                <a:gd name="T8" fmla="*/ 26 w 39"/>
                <a:gd name="T9" fmla="*/ 12 h 38"/>
                <a:gd name="T10" fmla="*/ 39 w 39"/>
                <a:gd name="T11" fmla="*/ 0 h 38"/>
                <a:gd name="T12" fmla="*/ 39 w 39"/>
                <a:gd name="T13" fmla="*/ 12 h 38"/>
                <a:gd name="T14" fmla="*/ 39 w 39"/>
                <a:gd name="T15" fmla="*/ 25 h 38"/>
                <a:gd name="T16" fmla="*/ 26 w 39"/>
                <a:gd name="T17" fmla="*/ 38 h 38"/>
                <a:gd name="T18" fmla="*/ 13 w 39"/>
                <a:gd name="T19" fmla="*/ 25 h 38"/>
                <a:gd name="T20" fmla="*/ 13 w 39"/>
                <a:gd name="T21" fmla="*/ 25 h 38"/>
                <a:gd name="T22" fmla="*/ 26 w 39"/>
                <a:gd name="T23" fmla="*/ 25 h 38"/>
                <a:gd name="T24" fmla="*/ 26 w 39"/>
                <a:gd name="T25" fmla="*/ 38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38"/>
                <a:gd name="T41" fmla="*/ 39 w 39"/>
                <a:gd name="T42" fmla="*/ 38 h 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38">
                  <a:moveTo>
                    <a:pt x="26" y="38"/>
                  </a:moveTo>
                  <a:lnTo>
                    <a:pt x="13" y="38"/>
                  </a:lnTo>
                  <a:lnTo>
                    <a:pt x="0" y="38"/>
                  </a:lnTo>
                  <a:lnTo>
                    <a:pt x="13" y="25"/>
                  </a:lnTo>
                  <a:lnTo>
                    <a:pt x="26" y="12"/>
                  </a:lnTo>
                  <a:lnTo>
                    <a:pt x="39" y="0"/>
                  </a:lnTo>
                  <a:lnTo>
                    <a:pt x="39" y="12"/>
                  </a:lnTo>
                  <a:lnTo>
                    <a:pt x="39" y="25"/>
                  </a:lnTo>
                  <a:lnTo>
                    <a:pt x="26" y="38"/>
                  </a:lnTo>
                  <a:lnTo>
                    <a:pt x="13" y="25"/>
                  </a:lnTo>
                  <a:lnTo>
                    <a:pt x="26" y="25"/>
                  </a:lnTo>
                  <a:lnTo>
                    <a:pt x="26" y="3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01" name="Rectangle 116"/>
            <p:cNvSpPr>
              <a:spLocks noChangeArrowheads="1"/>
            </p:cNvSpPr>
            <p:nvPr/>
          </p:nvSpPr>
          <p:spPr bwMode="auto">
            <a:xfrm>
              <a:off x="1848" y="4231"/>
              <a:ext cx="13" cy="2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202" name="Freeform 117"/>
            <p:cNvSpPr>
              <a:spLocks/>
            </p:cNvSpPr>
            <p:nvPr/>
          </p:nvSpPr>
          <p:spPr bwMode="auto">
            <a:xfrm>
              <a:off x="1848" y="423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03" name="Freeform 118"/>
            <p:cNvSpPr>
              <a:spLocks/>
            </p:cNvSpPr>
            <p:nvPr/>
          </p:nvSpPr>
          <p:spPr bwMode="auto">
            <a:xfrm>
              <a:off x="1848" y="4231"/>
              <a:ext cx="13" cy="1"/>
            </a:xfrm>
            <a:custGeom>
              <a:avLst/>
              <a:gdLst>
                <a:gd name="T0" fmla="*/ 13 w 13"/>
                <a:gd name="T1" fmla="*/ 0 h 1"/>
                <a:gd name="T2" fmla="*/ 13 w 13"/>
                <a:gd name="T3" fmla="*/ 0 h 1"/>
                <a:gd name="T4" fmla="*/ 0 w 13"/>
                <a:gd name="T5" fmla="*/ 0 h 1"/>
                <a:gd name="T6" fmla="*/ 0 w 13"/>
                <a:gd name="T7" fmla="*/ 0 h 1"/>
                <a:gd name="T8" fmla="*/ 0 w 13"/>
                <a:gd name="T9" fmla="*/ 0 h 1"/>
                <a:gd name="T10" fmla="*/ 0 w 13"/>
                <a:gd name="T11" fmla="*/ 0 h 1"/>
                <a:gd name="T12" fmla="*/ 13 w 13"/>
                <a:gd name="T13" fmla="*/ 0 h 1"/>
                <a:gd name="T14" fmla="*/ 0 60000 65536"/>
                <a:gd name="T15" fmla="*/ 0 60000 65536"/>
                <a:gd name="T16" fmla="*/ 0 60000 65536"/>
                <a:gd name="T17" fmla="*/ 0 60000 65536"/>
                <a:gd name="T18" fmla="*/ 0 60000 65536"/>
                <a:gd name="T19" fmla="*/ 0 60000 65536"/>
                <a:gd name="T20" fmla="*/ 0 60000 65536"/>
                <a:gd name="T21" fmla="*/ 0 w 13"/>
                <a:gd name="T22" fmla="*/ 0 h 1"/>
                <a:gd name="T23" fmla="*/ 13 w 13"/>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
                  <a:moveTo>
                    <a:pt x="13" y="0"/>
                  </a:moveTo>
                  <a:lnTo>
                    <a:pt x="13" y="0"/>
                  </a:lnTo>
                  <a:lnTo>
                    <a:pt x="0" y="0"/>
                  </a:lnTo>
                  <a:lnTo>
                    <a:pt x="13"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04" name="Freeform 119"/>
            <p:cNvSpPr>
              <a:spLocks/>
            </p:cNvSpPr>
            <p:nvPr/>
          </p:nvSpPr>
          <p:spPr bwMode="auto">
            <a:xfrm>
              <a:off x="477" y="2291"/>
              <a:ext cx="2280" cy="1340"/>
            </a:xfrm>
            <a:custGeom>
              <a:avLst/>
              <a:gdLst>
                <a:gd name="T0" fmla="*/ 0 w 2280"/>
                <a:gd name="T1" fmla="*/ 811 h 1610"/>
                <a:gd name="T2" fmla="*/ 0 w 2280"/>
                <a:gd name="T3" fmla="*/ 118 h 1610"/>
                <a:gd name="T4" fmla="*/ 0 w 2280"/>
                <a:gd name="T5" fmla="*/ 118 h 1610"/>
                <a:gd name="T6" fmla="*/ 0 w 2280"/>
                <a:gd name="T7" fmla="*/ 118 h 1610"/>
                <a:gd name="T8" fmla="*/ 192 w 2280"/>
                <a:gd name="T9" fmla="*/ 0 h 1610"/>
                <a:gd name="T10" fmla="*/ 192 w 2280"/>
                <a:gd name="T11" fmla="*/ 0 h 1610"/>
                <a:gd name="T12" fmla="*/ 192 w 2280"/>
                <a:gd name="T13" fmla="*/ 0 h 1610"/>
                <a:gd name="T14" fmla="*/ 2140 w 2280"/>
                <a:gd name="T15" fmla="*/ 0 h 1610"/>
                <a:gd name="T16" fmla="*/ 2152 w 2280"/>
                <a:gd name="T17" fmla="*/ 0 h 1610"/>
                <a:gd name="T18" fmla="*/ 2152 w 2280"/>
                <a:gd name="T19" fmla="*/ 0 h 1610"/>
                <a:gd name="T20" fmla="*/ 2280 w 2280"/>
                <a:gd name="T21" fmla="*/ 118 h 1610"/>
                <a:gd name="T22" fmla="*/ 2280 w 2280"/>
                <a:gd name="T23" fmla="*/ 118 h 1610"/>
                <a:gd name="T24" fmla="*/ 2280 w 2280"/>
                <a:gd name="T25" fmla="*/ 118 h 1610"/>
                <a:gd name="T26" fmla="*/ 2280 w 2280"/>
                <a:gd name="T27" fmla="*/ 811 h 1610"/>
                <a:gd name="T28" fmla="*/ 2280 w 2280"/>
                <a:gd name="T29" fmla="*/ 817 h 1610"/>
                <a:gd name="T30" fmla="*/ 2280 w 2280"/>
                <a:gd name="T31" fmla="*/ 817 h 1610"/>
                <a:gd name="T32" fmla="*/ 2152 w 2280"/>
                <a:gd name="T33" fmla="*/ 928 h 1610"/>
                <a:gd name="T34" fmla="*/ 2152 w 2280"/>
                <a:gd name="T35" fmla="*/ 928 h 1610"/>
                <a:gd name="T36" fmla="*/ 2140 w 2280"/>
                <a:gd name="T37" fmla="*/ 928 h 1610"/>
                <a:gd name="T38" fmla="*/ 2140 w 2280"/>
                <a:gd name="T39" fmla="*/ 921 h 1610"/>
                <a:gd name="T40" fmla="*/ 2268 w 2280"/>
                <a:gd name="T41" fmla="*/ 811 h 1610"/>
                <a:gd name="T42" fmla="*/ 2280 w 2280"/>
                <a:gd name="T43" fmla="*/ 817 h 1610"/>
                <a:gd name="T44" fmla="*/ 2268 w 2280"/>
                <a:gd name="T45" fmla="*/ 811 h 1610"/>
                <a:gd name="T46" fmla="*/ 2268 w 2280"/>
                <a:gd name="T47" fmla="*/ 118 h 1610"/>
                <a:gd name="T48" fmla="*/ 2280 w 2280"/>
                <a:gd name="T49" fmla="*/ 118 h 1610"/>
                <a:gd name="T50" fmla="*/ 2268 w 2280"/>
                <a:gd name="T51" fmla="*/ 126 h 1610"/>
                <a:gd name="T52" fmla="*/ 2140 w 2280"/>
                <a:gd name="T53" fmla="*/ 7 h 1610"/>
                <a:gd name="T54" fmla="*/ 2152 w 2280"/>
                <a:gd name="T55" fmla="*/ 0 h 1610"/>
                <a:gd name="T56" fmla="*/ 2140 w 2280"/>
                <a:gd name="T57" fmla="*/ 7 h 1610"/>
                <a:gd name="T58" fmla="*/ 192 w 2280"/>
                <a:gd name="T59" fmla="*/ 7 h 1610"/>
                <a:gd name="T60" fmla="*/ 192 w 2280"/>
                <a:gd name="T61" fmla="*/ 0 h 1610"/>
                <a:gd name="T62" fmla="*/ 205 w 2280"/>
                <a:gd name="T63" fmla="*/ 7 h 1610"/>
                <a:gd name="T64" fmla="*/ 13 w 2280"/>
                <a:gd name="T65" fmla="*/ 126 h 1610"/>
                <a:gd name="T66" fmla="*/ 0 w 2280"/>
                <a:gd name="T67" fmla="*/ 118 h 1610"/>
                <a:gd name="T68" fmla="*/ 13 w 2280"/>
                <a:gd name="T69" fmla="*/ 118 h 1610"/>
                <a:gd name="T70" fmla="*/ 13 w 2280"/>
                <a:gd name="T71" fmla="*/ 811 h 1610"/>
                <a:gd name="T72" fmla="*/ 0 w 2280"/>
                <a:gd name="T73" fmla="*/ 811 h 16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80"/>
                <a:gd name="T112" fmla="*/ 0 h 1610"/>
                <a:gd name="T113" fmla="*/ 2280 w 2280"/>
                <a:gd name="T114" fmla="*/ 1610 h 161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80" h="1610">
                  <a:moveTo>
                    <a:pt x="0" y="1406"/>
                  </a:moveTo>
                  <a:lnTo>
                    <a:pt x="0" y="205"/>
                  </a:lnTo>
                  <a:lnTo>
                    <a:pt x="192" y="0"/>
                  </a:lnTo>
                  <a:lnTo>
                    <a:pt x="2140" y="0"/>
                  </a:lnTo>
                  <a:lnTo>
                    <a:pt x="2152" y="0"/>
                  </a:lnTo>
                  <a:lnTo>
                    <a:pt x="2280" y="205"/>
                  </a:lnTo>
                  <a:lnTo>
                    <a:pt x="2280" y="1406"/>
                  </a:lnTo>
                  <a:lnTo>
                    <a:pt x="2280" y="1418"/>
                  </a:lnTo>
                  <a:lnTo>
                    <a:pt x="2152" y="1610"/>
                  </a:lnTo>
                  <a:lnTo>
                    <a:pt x="2140" y="1610"/>
                  </a:lnTo>
                  <a:lnTo>
                    <a:pt x="2140" y="1597"/>
                  </a:lnTo>
                  <a:lnTo>
                    <a:pt x="2268" y="1406"/>
                  </a:lnTo>
                  <a:lnTo>
                    <a:pt x="2280" y="1418"/>
                  </a:lnTo>
                  <a:lnTo>
                    <a:pt x="2268" y="1406"/>
                  </a:lnTo>
                  <a:lnTo>
                    <a:pt x="2268" y="205"/>
                  </a:lnTo>
                  <a:lnTo>
                    <a:pt x="2280" y="205"/>
                  </a:lnTo>
                  <a:lnTo>
                    <a:pt x="2268" y="217"/>
                  </a:lnTo>
                  <a:lnTo>
                    <a:pt x="2140" y="13"/>
                  </a:lnTo>
                  <a:lnTo>
                    <a:pt x="2152" y="0"/>
                  </a:lnTo>
                  <a:lnTo>
                    <a:pt x="2140" y="13"/>
                  </a:lnTo>
                  <a:lnTo>
                    <a:pt x="192" y="13"/>
                  </a:lnTo>
                  <a:lnTo>
                    <a:pt x="192" y="0"/>
                  </a:lnTo>
                  <a:lnTo>
                    <a:pt x="205" y="13"/>
                  </a:lnTo>
                  <a:lnTo>
                    <a:pt x="13" y="217"/>
                  </a:lnTo>
                  <a:lnTo>
                    <a:pt x="0" y="205"/>
                  </a:lnTo>
                  <a:lnTo>
                    <a:pt x="13" y="205"/>
                  </a:lnTo>
                  <a:lnTo>
                    <a:pt x="13" y="1406"/>
                  </a:lnTo>
                  <a:lnTo>
                    <a:pt x="0" y="140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05" name="Rectangle 120"/>
            <p:cNvSpPr>
              <a:spLocks noChangeArrowheads="1"/>
            </p:cNvSpPr>
            <p:nvPr/>
          </p:nvSpPr>
          <p:spPr bwMode="auto">
            <a:xfrm>
              <a:off x="1361" y="3618"/>
              <a:ext cx="1256"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206" name="Freeform 121"/>
            <p:cNvSpPr>
              <a:spLocks/>
            </p:cNvSpPr>
            <p:nvPr/>
          </p:nvSpPr>
          <p:spPr bwMode="auto">
            <a:xfrm>
              <a:off x="477" y="3427"/>
              <a:ext cx="897" cy="485"/>
            </a:xfrm>
            <a:custGeom>
              <a:avLst/>
              <a:gdLst>
                <a:gd name="T0" fmla="*/ 897 w 897"/>
                <a:gd name="T1" fmla="*/ 191 h 485"/>
                <a:gd name="T2" fmla="*/ 897 w 897"/>
                <a:gd name="T3" fmla="*/ 459 h 485"/>
                <a:gd name="T4" fmla="*/ 897 w 897"/>
                <a:gd name="T5" fmla="*/ 485 h 485"/>
                <a:gd name="T6" fmla="*/ 884 w 897"/>
                <a:gd name="T7" fmla="*/ 472 h 485"/>
                <a:gd name="T8" fmla="*/ 692 w 897"/>
                <a:gd name="T9" fmla="*/ 204 h 485"/>
                <a:gd name="T10" fmla="*/ 692 w 897"/>
                <a:gd name="T11" fmla="*/ 191 h 485"/>
                <a:gd name="T12" fmla="*/ 692 w 897"/>
                <a:gd name="T13" fmla="*/ 204 h 485"/>
                <a:gd name="T14" fmla="*/ 128 w 897"/>
                <a:gd name="T15" fmla="*/ 204 h 485"/>
                <a:gd name="T16" fmla="*/ 128 w 897"/>
                <a:gd name="T17" fmla="*/ 204 h 485"/>
                <a:gd name="T18" fmla="*/ 128 w 897"/>
                <a:gd name="T19" fmla="*/ 204 h 485"/>
                <a:gd name="T20" fmla="*/ 0 w 897"/>
                <a:gd name="T21" fmla="*/ 12 h 485"/>
                <a:gd name="T22" fmla="*/ 0 w 897"/>
                <a:gd name="T23" fmla="*/ 12 h 485"/>
                <a:gd name="T24" fmla="*/ 0 w 897"/>
                <a:gd name="T25" fmla="*/ 0 h 485"/>
                <a:gd name="T26" fmla="*/ 13 w 897"/>
                <a:gd name="T27" fmla="*/ 0 h 485"/>
                <a:gd name="T28" fmla="*/ 141 w 897"/>
                <a:gd name="T29" fmla="*/ 191 h 485"/>
                <a:gd name="T30" fmla="*/ 128 w 897"/>
                <a:gd name="T31" fmla="*/ 204 h 485"/>
                <a:gd name="T32" fmla="*/ 128 w 897"/>
                <a:gd name="T33" fmla="*/ 191 h 485"/>
                <a:gd name="T34" fmla="*/ 692 w 897"/>
                <a:gd name="T35" fmla="*/ 191 h 485"/>
                <a:gd name="T36" fmla="*/ 705 w 897"/>
                <a:gd name="T37" fmla="*/ 191 h 485"/>
                <a:gd name="T38" fmla="*/ 705 w 897"/>
                <a:gd name="T39" fmla="*/ 191 h 485"/>
                <a:gd name="T40" fmla="*/ 897 w 897"/>
                <a:gd name="T41" fmla="*/ 459 h 485"/>
                <a:gd name="T42" fmla="*/ 884 w 897"/>
                <a:gd name="T43" fmla="*/ 472 h 485"/>
                <a:gd name="T44" fmla="*/ 884 w 897"/>
                <a:gd name="T45" fmla="*/ 459 h 485"/>
                <a:gd name="T46" fmla="*/ 884 w 897"/>
                <a:gd name="T47" fmla="*/ 191 h 485"/>
                <a:gd name="T48" fmla="*/ 897 w 897"/>
                <a:gd name="T49" fmla="*/ 191 h 4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97"/>
                <a:gd name="T76" fmla="*/ 0 h 485"/>
                <a:gd name="T77" fmla="*/ 897 w 897"/>
                <a:gd name="T78" fmla="*/ 485 h 4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97" h="485">
                  <a:moveTo>
                    <a:pt x="897" y="191"/>
                  </a:moveTo>
                  <a:lnTo>
                    <a:pt x="897" y="459"/>
                  </a:lnTo>
                  <a:lnTo>
                    <a:pt x="897" y="485"/>
                  </a:lnTo>
                  <a:lnTo>
                    <a:pt x="884" y="472"/>
                  </a:lnTo>
                  <a:lnTo>
                    <a:pt x="692" y="204"/>
                  </a:lnTo>
                  <a:lnTo>
                    <a:pt x="692" y="191"/>
                  </a:lnTo>
                  <a:lnTo>
                    <a:pt x="692" y="204"/>
                  </a:lnTo>
                  <a:lnTo>
                    <a:pt x="128" y="204"/>
                  </a:lnTo>
                  <a:lnTo>
                    <a:pt x="0" y="12"/>
                  </a:lnTo>
                  <a:lnTo>
                    <a:pt x="0" y="0"/>
                  </a:lnTo>
                  <a:lnTo>
                    <a:pt x="13" y="0"/>
                  </a:lnTo>
                  <a:lnTo>
                    <a:pt x="141" y="191"/>
                  </a:lnTo>
                  <a:lnTo>
                    <a:pt x="128" y="204"/>
                  </a:lnTo>
                  <a:lnTo>
                    <a:pt x="128" y="191"/>
                  </a:lnTo>
                  <a:lnTo>
                    <a:pt x="692" y="191"/>
                  </a:lnTo>
                  <a:lnTo>
                    <a:pt x="705" y="191"/>
                  </a:lnTo>
                  <a:lnTo>
                    <a:pt x="897" y="459"/>
                  </a:lnTo>
                  <a:lnTo>
                    <a:pt x="884" y="472"/>
                  </a:lnTo>
                  <a:lnTo>
                    <a:pt x="884" y="459"/>
                  </a:lnTo>
                  <a:lnTo>
                    <a:pt x="884" y="191"/>
                  </a:lnTo>
                  <a:lnTo>
                    <a:pt x="897" y="19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07" name="Rectangle 127"/>
            <p:cNvSpPr>
              <a:spLocks noChangeArrowheads="1"/>
            </p:cNvSpPr>
            <p:nvPr/>
          </p:nvSpPr>
          <p:spPr bwMode="auto">
            <a:xfrm>
              <a:off x="1651" y="2422"/>
              <a:ext cx="524" cy="280"/>
            </a:xfrm>
            <a:prstGeom prst="rect">
              <a:avLst/>
            </a:prstGeom>
            <a:noFill/>
            <a:ln w="19050">
              <a:solidFill>
                <a:schemeClr val="tx1"/>
              </a:solidFill>
              <a:miter lim="800000"/>
              <a:headEnd/>
              <a:tailEnd/>
            </a:ln>
          </p:spPr>
          <p:txBody>
            <a:bodyPr lIns="0" tIns="0" rIns="0" bIns="0">
              <a:spAutoFit/>
            </a:bodyPr>
            <a:lstStyle/>
            <a:p>
              <a:pPr algn="ctr"/>
              <a:r>
                <a:rPr lang="en-US" sz="1400" u="none">
                  <a:solidFill>
                    <a:srgbClr val="000000"/>
                  </a:solidFill>
                </a:rPr>
                <a:t>LRU File</a:t>
              </a:r>
            </a:p>
            <a:p>
              <a:pPr algn="ctr"/>
              <a:r>
                <a:rPr lang="en-US" sz="1400" u="none">
                  <a:solidFill>
                    <a:srgbClr val="000000"/>
                  </a:solidFill>
                </a:rPr>
                <a:t>Cache</a:t>
              </a:r>
              <a:endParaRPr lang="en-US" b="1" u="none"/>
            </a:p>
          </p:txBody>
        </p:sp>
        <p:sp>
          <p:nvSpPr>
            <p:cNvPr id="125208" name="Rectangle 133"/>
            <p:cNvSpPr>
              <a:spLocks noChangeArrowheads="1"/>
            </p:cNvSpPr>
            <p:nvPr/>
          </p:nvSpPr>
          <p:spPr bwMode="auto">
            <a:xfrm>
              <a:off x="944" y="2423"/>
              <a:ext cx="310" cy="134"/>
            </a:xfrm>
            <a:prstGeom prst="rect">
              <a:avLst/>
            </a:prstGeom>
            <a:noFill/>
            <a:ln w="9525">
              <a:noFill/>
              <a:miter lim="800000"/>
              <a:headEnd/>
              <a:tailEnd/>
            </a:ln>
          </p:spPr>
          <p:txBody>
            <a:bodyPr wrap="none" lIns="0" tIns="0" rIns="0" bIns="0">
              <a:spAutoFit/>
            </a:bodyPr>
            <a:lstStyle/>
            <a:p>
              <a:r>
                <a:rPr lang="en-US" sz="1400" u="none">
                  <a:solidFill>
                    <a:srgbClr val="000000"/>
                  </a:solidFill>
                </a:rPr>
                <a:t>Image</a:t>
              </a:r>
              <a:endParaRPr lang="en-US" b="1" u="none"/>
            </a:p>
          </p:txBody>
        </p:sp>
        <p:sp>
          <p:nvSpPr>
            <p:cNvPr id="125209" name="Rectangle 134"/>
            <p:cNvSpPr>
              <a:spLocks noChangeArrowheads="1"/>
            </p:cNvSpPr>
            <p:nvPr/>
          </p:nvSpPr>
          <p:spPr bwMode="auto">
            <a:xfrm>
              <a:off x="944" y="2563"/>
              <a:ext cx="329" cy="134"/>
            </a:xfrm>
            <a:prstGeom prst="rect">
              <a:avLst/>
            </a:prstGeom>
            <a:noFill/>
            <a:ln w="9525">
              <a:noFill/>
              <a:miter lim="800000"/>
              <a:headEnd/>
              <a:tailEnd/>
            </a:ln>
          </p:spPr>
          <p:txBody>
            <a:bodyPr wrap="none" lIns="0" tIns="0" rIns="0" bIns="0">
              <a:spAutoFit/>
            </a:bodyPr>
            <a:lstStyle/>
            <a:p>
              <a:pPr algn="r"/>
              <a:r>
                <a:rPr lang="en-US" sz="1400" u="none">
                  <a:solidFill>
                    <a:srgbClr val="000000"/>
                  </a:solidFill>
                </a:rPr>
                <a:t>Server</a:t>
              </a:r>
              <a:endParaRPr lang="en-US" b="1" u="none"/>
            </a:p>
          </p:txBody>
        </p:sp>
        <p:sp>
          <p:nvSpPr>
            <p:cNvPr id="125210" name="Rectangle 135"/>
            <p:cNvSpPr>
              <a:spLocks noChangeArrowheads="1"/>
            </p:cNvSpPr>
            <p:nvPr/>
          </p:nvSpPr>
          <p:spPr bwMode="auto">
            <a:xfrm>
              <a:off x="862" y="2384"/>
              <a:ext cx="1550"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211" name="Rectangle 136"/>
            <p:cNvSpPr>
              <a:spLocks noChangeArrowheads="1"/>
            </p:cNvSpPr>
            <p:nvPr/>
          </p:nvSpPr>
          <p:spPr bwMode="auto">
            <a:xfrm>
              <a:off x="2399" y="2384"/>
              <a:ext cx="13" cy="35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212" name="Rectangle 137"/>
            <p:cNvSpPr>
              <a:spLocks noChangeArrowheads="1"/>
            </p:cNvSpPr>
            <p:nvPr/>
          </p:nvSpPr>
          <p:spPr bwMode="auto">
            <a:xfrm>
              <a:off x="862" y="2729"/>
              <a:ext cx="1537"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213" name="Rectangle 138"/>
            <p:cNvSpPr>
              <a:spLocks noChangeArrowheads="1"/>
            </p:cNvSpPr>
            <p:nvPr/>
          </p:nvSpPr>
          <p:spPr bwMode="auto">
            <a:xfrm>
              <a:off x="862" y="2384"/>
              <a:ext cx="12" cy="34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214" name="Rectangle 139"/>
            <p:cNvSpPr>
              <a:spLocks noChangeArrowheads="1"/>
            </p:cNvSpPr>
            <p:nvPr/>
          </p:nvSpPr>
          <p:spPr bwMode="auto">
            <a:xfrm>
              <a:off x="593" y="2835"/>
              <a:ext cx="1651" cy="154"/>
            </a:xfrm>
            <a:prstGeom prst="rect">
              <a:avLst/>
            </a:prstGeom>
            <a:noFill/>
            <a:ln w="9525">
              <a:noFill/>
              <a:miter lim="800000"/>
              <a:headEnd/>
              <a:tailEnd/>
            </a:ln>
          </p:spPr>
          <p:txBody>
            <a:bodyPr wrap="none" lIns="0" tIns="0" rIns="0" bIns="0">
              <a:spAutoFit/>
            </a:bodyPr>
            <a:lstStyle/>
            <a:p>
              <a:r>
                <a:rPr lang="en-US" sz="1600" u="none">
                  <a:solidFill>
                    <a:srgbClr val="000000"/>
                  </a:solidFill>
                </a:rPr>
                <a:t># Configure an image server.</a:t>
              </a:r>
              <a:endParaRPr lang="en-US" sz="3600" b="1" u="none"/>
            </a:p>
          </p:txBody>
        </p:sp>
        <p:sp>
          <p:nvSpPr>
            <p:cNvPr id="125215" name="Rectangle 140"/>
            <p:cNvSpPr>
              <a:spLocks noChangeArrowheads="1"/>
            </p:cNvSpPr>
            <p:nvPr/>
          </p:nvSpPr>
          <p:spPr bwMode="auto">
            <a:xfrm>
              <a:off x="593" y="2983"/>
              <a:ext cx="1940" cy="154"/>
            </a:xfrm>
            <a:prstGeom prst="rect">
              <a:avLst/>
            </a:prstGeom>
            <a:noFill/>
            <a:ln w="9525">
              <a:noFill/>
              <a:miter lim="800000"/>
              <a:headEnd/>
              <a:tailEnd/>
            </a:ln>
          </p:spPr>
          <p:txBody>
            <a:bodyPr wrap="none" lIns="0" tIns="0" rIns="0" bIns="0">
              <a:spAutoFit/>
            </a:bodyPr>
            <a:lstStyle/>
            <a:p>
              <a:r>
                <a:rPr lang="en-US" sz="1600" u="none">
                  <a:solidFill>
                    <a:srgbClr val="000000"/>
                  </a:solidFill>
                </a:rPr>
                <a:t>dynamic File_Cache Component *</a:t>
              </a:r>
              <a:endParaRPr lang="en-US" sz="3600" b="1" u="none"/>
            </a:p>
          </p:txBody>
        </p:sp>
        <p:sp>
          <p:nvSpPr>
            <p:cNvPr id="125216" name="Rectangle 141"/>
            <p:cNvSpPr>
              <a:spLocks noChangeArrowheads="1"/>
            </p:cNvSpPr>
            <p:nvPr/>
          </p:nvSpPr>
          <p:spPr bwMode="auto">
            <a:xfrm>
              <a:off x="680" y="3125"/>
              <a:ext cx="1983" cy="154"/>
            </a:xfrm>
            <a:prstGeom prst="rect">
              <a:avLst/>
            </a:prstGeom>
            <a:noFill/>
            <a:ln w="9525">
              <a:noFill/>
              <a:miter lim="800000"/>
              <a:headEnd/>
              <a:tailEnd/>
            </a:ln>
          </p:spPr>
          <p:txBody>
            <a:bodyPr wrap="none" lIns="0" tIns="0" rIns="0" bIns="0">
              <a:spAutoFit/>
            </a:bodyPr>
            <a:lstStyle/>
            <a:p>
              <a:r>
                <a:rPr lang="en-US" sz="1600" u="none">
                  <a:solidFill>
                    <a:srgbClr val="000000"/>
                  </a:solidFill>
                </a:rPr>
                <a:t>img_server.dll:make_File_Cache() </a:t>
              </a:r>
              <a:endParaRPr lang="en-US" sz="3600" b="1" u="none"/>
            </a:p>
          </p:txBody>
        </p:sp>
        <p:sp>
          <p:nvSpPr>
            <p:cNvPr id="125217" name="Rectangle 142"/>
            <p:cNvSpPr>
              <a:spLocks noChangeArrowheads="1"/>
            </p:cNvSpPr>
            <p:nvPr/>
          </p:nvSpPr>
          <p:spPr bwMode="auto">
            <a:xfrm>
              <a:off x="744" y="3278"/>
              <a:ext cx="460" cy="154"/>
            </a:xfrm>
            <a:prstGeom prst="rect">
              <a:avLst/>
            </a:prstGeom>
            <a:noFill/>
            <a:ln w="9525">
              <a:noFill/>
              <a:miter lim="800000"/>
              <a:headEnd/>
              <a:tailEnd/>
            </a:ln>
          </p:spPr>
          <p:txBody>
            <a:bodyPr wrap="none" lIns="0" tIns="0" rIns="0" bIns="0">
              <a:spAutoFit/>
            </a:bodyPr>
            <a:lstStyle/>
            <a:p>
              <a:r>
                <a:rPr lang="en-US" sz="1600" u="none">
                  <a:solidFill>
                    <a:srgbClr val="000000"/>
                  </a:solidFill>
                </a:rPr>
                <a:t>"-t LRU"</a:t>
              </a:r>
              <a:endParaRPr lang="en-US" sz="3600" b="1" u="none"/>
            </a:p>
          </p:txBody>
        </p:sp>
        <p:sp>
          <p:nvSpPr>
            <p:cNvPr id="125218" name="Freeform 154"/>
            <p:cNvSpPr>
              <a:spLocks/>
            </p:cNvSpPr>
            <p:nvPr/>
          </p:nvSpPr>
          <p:spPr bwMode="auto">
            <a:xfrm>
              <a:off x="2591" y="2809"/>
              <a:ext cx="77" cy="77"/>
            </a:xfrm>
            <a:custGeom>
              <a:avLst/>
              <a:gdLst>
                <a:gd name="T0" fmla="*/ 0 w 77"/>
                <a:gd name="T1" fmla="*/ 0 h 77"/>
                <a:gd name="T2" fmla="*/ 77 w 77"/>
                <a:gd name="T3" fmla="*/ 77 h 77"/>
                <a:gd name="T4" fmla="*/ 77 w 77"/>
                <a:gd name="T5" fmla="*/ 0 h 77"/>
                <a:gd name="T6" fmla="*/ 0 w 77"/>
                <a:gd name="T7" fmla="*/ 0 h 77"/>
                <a:gd name="T8" fmla="*/ 0 60000 65536"/>
                <a:gd name="T9" fmla="*/ 0 60000 65536"/>
                <a:gd name="T10" fmla="*/ 0 60000 65536"/>
                <a:gd name="T11" fmla="*/ 0 60000 65536"/>
                <a:gd name="T12" fmla="*/ 0 w 77"/>
                <a:gd name="T13" fmla="*/ 0 h 77"/>
                <a:gd name="T14" fmla="*/ 77 w 77"/>
                <a:gd name="T15" fmla="*/ 77 h 77"/>
              </a:gdLst>
              <a:ahLst/>
              <a:cxnLst>
                <a:cxn ang="T8">
                  <a:pos x="T0" y="T1"/>
                </a:cxn>
                <a:cxn ang="T9">
                  <a:pos x="T2" y="T3"/>
                </a:cxn>
                <a:cxn ang="T10">
                  <a:pos x="T4" y="T5"/>
                </a:cxn>
                <a:cxn ang="T11">
                  <a:pos x="T6" y="T7"/>
                </a:cxn>
              </a:cxnLst>
              <a:rect l="T12" t="T13" r="T14" b="T15"/>
              <a:pathLst>
                <a:path w="77" h="77">
                  <a:moveTo>
                    <a:pt x="0" y="0"/>
                  </a:moveTo>
                  <a:lnTo>
                    <a:pt x="77" y="77"/>
                  </a:lnTo>
                  <a:lnTo>
                    <a:pt x="77" y="0"/>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25219" name="Freeform 155"/>
            <p:cNvSpPr>
              <a:spLocks/>
            </p:cNvSpPr>
            <p:nvPr/>
          </p:nvSpPr>
          <p:spPr bwMode="auto">
            <a:xfrm>
              <a:off x="2591" y="2809"/>
              <a:ext cx="90" cy="102"/>
            </a:xfrm>
            <a:custGeom>
              <a:avLst/>
              <a:gdLst>
                <a:gd name="T0" fmla="*/ 13 w 90"/>
                <a:gd name="T1" fmla="*/ 0 h 102"/>
                <a:gd name="T2" fmla="*/ 90 w 90"/>
                <a:gd name="T3" fmla="*/ 77 h 102"/>
                <a:gd name="T4" fmla="*/ 90 w 90"/>
                <a:gd name="T5" fmla="*/ 77 h 102"/>
                <a:gd name="T6" fmla="*/ 90 w 90"/>
                <a:gd name="T7" fmla="*/ 102 h 102"/>
                <a:gd name="T8" fmla="*/ 77 w 90"/>
                <a:gd name="T9" fmla="*/ 90 h 102"/>
                <a:gd name="T10" fmla="*/ 0 w 90"/>
                <a:gd name="T11" fmla="*/ 13 h 102"/>
                <a:gd name="T12" fmla="*/ 13 w 90"/>
                <a:gd name="T13" fmla="*/ 0 h 102"/>
                <a:gd name="T14" fmla="*/ 0 60000 65536"/>
                <a:gd name="T15" fmla="*/ 0 60000 65536"/>
                <a:gd name="T16" fmla="*/ 0 60000 65536"/>
                <a:gd name="T17" fmla="*/ 0 60000 65536"/>
                <a:gd name="T18" fmla="*/ 0 60000 65536"/>
                <a:gd name="T19" fmla="*/ 0 60000 65536"/>
                <a:gd name="T20" fmla="*/ 0 60000 65536"/>
                <a:gd name="T21" fmla="*/ 0 w 90"/>
                <a:gd name="T22" fmla="*/ 0 h 102"/>
                <a:gd name="T23" fmla="*/ 90 w 90"/>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102">
                  <a:moveTo>
                    <a:pt x="13" y="0"/>
                  </a:moveTo>
                  <a:lnTo>
                    <a:pt x="90" y="77"/>
                  </a:lnTo>
                  <a:lnTo>
                    <a:pt x="90" y="102"/>
                  </a:lnTo>
                  <a:lnTo>
                    <a:pt x="77" y="90"/>
                  </a:lnTo>
                  <a:lnTo>
                    <a:pt x="0" y="13"/>
                  </a:lnTo>
                  <a:lnTo>
                    <a:pt x="13"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20" name="Rectangle 156"/>
            <p:cNvSpPr>
              <a:spLocks noChangeArrowheads="1"/>
            </p:cNvSpPr>
            <p:nvPr/>
          </p:nvSpPr>
          <p:spPr bwMode="auto">
            <a:xfrm>
              <a:off x="2668" y="2809"/>
              <a:ext cx="13" cy="7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221" name="Freeform 157"/>
            <p:cNvSpPr>
              <a:spLocks/>
            </p:cNvSpPr>
            <p:nvPr/>
          </p:nvSpPr>
          <p:spPr bwMode="auto">
            <a:xfrm>
              <a:off x="2578" y="2809"/>
              <a:ext cx="90" cy="13"/>
            </a:xfrm>
            <a:custGeom>
              <a:avLst/>
              <a:gdLst>
                <a:gd name="T0" fmla="*/ 90 w 90"/>
                <a:gd name="T1" fmla="*/ 13 h 13"/>
                <a:gd name="T2" fmla="*/ 13 w 90"/>
                <a:gd name="T3" fmla="*/ 13 h 13"/>
                <a:gd name="T4" fmla="*/ 13 w 90"/>
                <a:gd name="T5" fmla="*/ 13 h 13"/>
                <a:gd name="T6" fmla="*/ 0 w 90"/>
                <a:gd name="T7" fmla="*/ 0 h 13"/>
                <a:gd name="T8" fmla="*/ 13 w 90"/>
                <a:gd name="T9" fmla="*/ 0 h 13"/>
                <a:gd name="T10" fmla="*/ 90 w 90"/>
                <a:gd name="T11" fmla="*/ 0 h 13"/>
                <a:gd name="T12" fmla="*/ 90 w 90"/>
                <a:gd name="T13" fmla="*/ 13 h 13"/>
                <a:gd name="T14" fmla="*/ 0 60000 65536"/>
                <a:gd name="T15" fmla="*/ 0 60000 65536"/>
                <a:gd name="T16" fmla="*/ 0 60000 65536"/>
                <a:gd name="T17" fmla="*/ 0 60000 65536"/>
                <a:gd name="T18" fmla="*/ 0 60000 65536"/>
                <a:gd name="T19" fmla="*/ 0 60000 65536"/>
                <a:gd name="T20" fmla="*/ 0 60000 65536"/>
                <a:gd name="T21" fmla="*/ 0 w 90"/>
                <a:gd name="T22" fmla="*/ 0 h 13"/>
                <a:gd name="T23" fmla="*/ 90 w 90"/>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13">
                  <a:moveTo>
                    <a:pt x="90" y="13"/>
                  </a:moveTo>
                  <a:lnTo>
                    <a:pt x="13" y="13"/>
                  </a:lnTo>
                  <a:lnTo>
                    <a:pt x="0" y="0"/>
                  </a:lnTo>
                  <a:lnTo>
                    <a:pt x="13" y="0"/>
                  </a:lnTo>
                  <a:lnTo>
                    <a:pt x="90" y="0"/>
                  </a:lnTo>
                  <a:lnTo>
                    <a:pt x="90"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22" name="Rectangle 158"/>
            <p:cNvSpPr>
              <a:spLocks noChangeArrowheads="1"/>
            </p:cNvSpPr>
            <p:nvPr/>
          </p:nvSpPr>
          <p:spPr bwMode="auto">
            <a:xfrm>
              <a:off x="2591" y="2809"/>
              <a:ext cx="13" cy="9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223" name="Freeform 159"/>
            <p:cNvSpPr>
              <a:spLocks/>
            </p:cNvSpPr>
            <p:nvPr/>
          </p:nvSpPr>
          <p:spPr bwMode="auto">
            <a:xfrm>
              <a:off x="2591" y="2797"/>
              <a:ext cx="102" cy="102"/>
            </a:xfrm>
            <a:custGeom>
              <a:avLst/>
              <a:gdLst>
                <a:gd name="T0" fmla="*/ 0 w 102"/>
                <a:gd name="T1" fmla="*/ 89 h 102"/>
                <a:gd name="T2" fmla="*/ 77 w 102"/>
                <a:gd name="T3" fmla="*/ 89 h 102"/>
                <a:gd name="T4" fmla="*/ 90 w 102"/>
                <a:gd name="T5" fmla="*/ 89 h 102"/>
                <a:gd name="T6" fmla="*/ 77 w 102"/>
                <a:gd name="T7" fmla="*/ 102 h 102"/>
                <a:gd name="T8" fmla="*/ 0 w 102"/>
                <a:gd name="T9" fmla="*/ 25 h 102"/>
                <a:gd name="T10" fmla="*/ 0 w 102"/>
                <a:gd name="T11" fmla="*/ 12 h 102"/>
                <a:gd name="T12" fmla="*/ 0 w 102"/>
                <a:gd name="T13" fmla="*/ 0 h 102"/>
                <a:gd name="T14" fmla="*/ 13 w 102"/>
                <a:gd name="T15" fmla="*/ 12 h 102"/>
                <a:gd name="T16" fmla="*/ 90 w 102"/>
                <a:gd name="T17" fmla="*/ 89 h 102"/>
                <a:gd name="T18" fmla="*/ 102 w 102"/>
                <a:gd name="T19" fmla="*/ 102 h 102"/>
                <a:gd name="T20" fmla="*/ 77 w 102"/>
                <a:gd name="T21" fmla="*/ 102 h 102"/>
                <a:gd name="T22" fmla="*/ 0 w 102"/>
                <a:gd name="T23" fmla="*/ 102 h 102"/>
                <a:gd name="T24" fmla="*/ 0 w 102"/>
                <a:gd name="T25" fmla="*/ 89 h 1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02"/>
                <a:gd name="T41" fmla="*/ 102 w 102"/>
                <a:gd name="T42" fmla="*/ 102 h 10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02">
                  <a:moveTo>
                    <a:pt x="0" y="89"/>
                  </a:moveTo>
                  <a:lnTo>
                    <a:pt x="77" y="89"/>
                  </a:lnTo>
                  <a:lnTo>
                    <a:pt x="90" y="89"/>
                  </a:lnTo>
                  <a:lnTo>
                    <a:pt x="77" y="102"/>
                  </a:lnTo>
                  <a:lnTo>
                    <a:pt x="0" y="25"/>
                  </a:lnTo>
                  <a:lnTo>
                    <a:pt x="0" y="12"/>
                  </a:lnTo>
                  <a:lnTo>
                    <a:pt x="0" y="0"/>
                  </a:lnTo>
                  <a:lnTo>
                    <a:pt x="13" y="12"/>
                  </a:lnTo>
                  <a:lnTo>
                    <a:pt x="90" y="89"/>
                  </a:lnTo>
                  <a:lnTo>
                    <a:pt x="102" y="102"/>
                  </a:lnTo>
                  <a:lnTo>
                    <a:pt x="77" y="102"/>
                  </a:lnTo>
                  <a:lnTo>
                    <a:pt x="0" y="102"/>
                  </a:lnTo>
                  <a:lnTo>
                    <a:pt x="0" y="89"/>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224" name="Rectangle 337"/>
            <p:cNvSpPr>
              <a:spLocks noChangeArrowheads="1"/>
            </p:cNvSpPr>
            <p:nvPr/>
          </p:nvSpPr>
          <p:spPr bwMode="auto">
            <a:xfrm>
              <a:off x="362" y="3784"/>
              <a:ext cx="410" cy="134"/>
            </a:xfrm>
            <a:prstGeom prst="rect">
              <a:avLst/>
            </a:prstGeom>
            <a:noFill/>
            <a:ln w="9525">
              <a:noFill/>
              <a:miter lim="800000"/>
              <a:headEnd/>
              <a:tailEnd/>
            </a:ln>
          </p:spPr>
          <p:txBody>
            <a:bodyPr wrap="none" lIns="0" tIns="0" rIns="0" bIns="0">
              <a:spAutoFit/>
            </a:bodyPr>
            <a:lstStyle/>
            <a:p>
              <a:r>
                <a:rPr lang="en-US" sz="1400" i="1" u="none">
                  <a:solidFill>
                    <a:srgbClr val="000000"/>
                  </a:solidFill>
                </a:rPr>
                <a:t>INITIAL </a:t>
              </a:r>
              <a:endParaRPr lang="en-US" b="1" u="none"/>
            </a:p>
          </p:txBody>
        </p:sp>
        <p:sp>
          <p:nvSpPr>
            <p:cNvPr id="125225" name="Rectangle 342"/>
            <p:cNvSpPr>
              <a:spLocks noChangeArrowheads="1"/>
            </p:cNvSpPr>
            <p:nvPr/>
          </p:nvSpPr>
          <p:spPr bwMode="auto">
            <a:xfrm>
              <a:off x="362" y="3899"/>
              <a:ext cx="939" cy="134"/>
            </a:xfrm>
            <a:prstGeom prst="rect">
              <a:avLst/>
            </a:prstGeom>
            <a:noFill/>
            <a:ln w="9525">
              <a:noFill/>
              <a:miter lim="800000"/>
              <a:headEnd/>
              <a:tailEnd/>
            </a:ln>
          </p:spPr>
          <p:txBody>
            <a:bodyPr wrap="none" lIns="0" tIns="0" rIns="0" bIns="0">
              <a:spAutoFit/>
            </a:bodyPr>
            <a:lstStyle/>
            <a:p>
              <a:r>
                <a:rPr lang="en-US" sz="1400" i="1" u="none">
                  <a:solidFill>
                    <a:srgbClr val="000000"/>
                  </a:solidFill>
                </a:rPr>
                <a:t>CONFIGURATION</a:t>
              </a:r>
              <a:endParaRPr lang="en-US" b="1" u="none"/>
            </a:p>
          </p:txBody>
        </p:sp>
        <p:sp>
          <p:nvSpPr>
            <p:cNvPr id="125226" name="Rectangle 443"/>
            <p:cNvSpPr>
              <a:spLocks noChangeArrowheads="1"/>
            </p:cNvSpPr>
            <p:nvPr/>
          </p:nvSpPr>
          <p:spPr bwMode="auto">
            <a:xfrm>
              <a:off x="551" y="2817"/>
              <a:ext cx="2125" cy="633"/>
            </a:xfrm>
            <a:prstGeom prst="rect">
              <a:avLst/>
            </a:prstGeom>
            <a:noFill/>
            <a:ln w="19050">
              <a:solidFill>
                <a:schemeClr val="tx1"/>
              </a:solidFill>
              <a:miter lim="800000"/>
              <a:headEnd/>
              <a:tailEnd/>
            </a:ln>
          </p:spPr>
          <p:txBody>
            <a:bodyPr rot="10800000" wrap="none" anchor="ctr"/>
            <a:lstStyle/>
            <a:p>
              <a:endParaRPr lang="en-US"/>
            </a:p>
          </p:txBody>
        </p:sp>
      </p:grpSp>
      <p:sp>
        <p:nvSpPr>
          <p:cNvPr id="124947" name="Rectangle 260"/>
          <p:cNvSpPr>
            <a:spLocks noChangeArrowheads="1"/>
          </p:cNvSpPr>
          <p:nvPr/>
        </p:nvSpPr>
        <p:spPr bwMode="auto">
          <a:xfrm>
            <a:off x="6472238" y="6697663"/>
            <a:ext cx="60325" cy="1587"/>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124948" name="Rectangle 335"/>
          <p:cNvSpPr>
            <a:spLocks noChangeArrowheads="1"/>
          </p:cNvSpPr>
          <p:nvPr/>
        </p:nvSpPr>
        <p:spPr bwMode="auto">
          <a:xfrm>
            <a:off x="6126163" y="6494463"/>
            <a:ext cx="1587" cy="206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grpSp>
        <p:nvGrpSpPr>
          <p:cNvPr id="4" name="Group 475"/>
          <p:cNvGrpSpPr>
            <a:grpSpLocks/>
          </p:cNvGrpSpPr>
          <p:nvPr/>
        </p:nvGrpSpPr>
        <p:grpSpPr bwMode="auto">
          <a:xfrm>
            <a:off x="3076575" y="3402013"/>
            <a:ext cx="5692775" cy="3355975"/>
            <a:chOff x="1938" y="2143"/>
            <a:chExt cx="3586" cy="2114"/>
          </a:xfrm>
        </p:grpSpPr>
        <p:sp>
          <p:nvSpPr>
            <p:cNvPr id="124950" name="Rectangle 175"/>
            <p:cNvSpPr>
              <a:spLocks noChangeArrowheads="1"/>
            </p:cNvSpPr>
            <p:nvPr/>
          </p:nvSpPr>
          <p:spPr bwMode="auto">
            <a:xfrm>
              <a:off x="4346" y="4116"/>
              <a:ext cx="1"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4951" name="Rectangle 468"/>
            <p:cNvSpPr>
              <a:spLocks noChangeArrowheads="1"/>
            </p:cNvSpPr>
            <p:nvPr/>
          </p:nvSpPr>
          <p:spPr bwMode="auto">
            <a:xfrm>
              <a:off x="3616" y="2264"/>
              <a:ext cx="1536" cy="344"/>
            </a:xfrm>
            <a:prstGeom prst="rect">
              <a:avLst/>
            </a:prstGeom>
            <a:solidFill>
              <a:schemeClr val="accent1"/>
            </a:solidFill>
            <a:ln w="12700">
              <a:solidFill>
                <a:schemeClr val="tx1"/>
              </a:solidFill>
              <a:miter lim="800000"/>
              <a:headEnd/>
              <a:tailEnd/>
            </a:ln>
          </p:spPr>
          <p:txBody>
            <a:bodyPr wrap="none" anchor="ctr"/>
            <a:lstStyle/>
            <a:p>
              <a:endParaRPr lang="en-US"/>
            </a:p>
          </p:txBody>
        </p:sp>
        <p:sp>
          <p:nvSpPr>
            <p:cNvPr id="124952" name="Rectangle 470"/>
            <p:cNvSpPr>
              <a:spLocks noChangeArrowheads="1"/>
            </p:cNvSpPr>
            <p:nvPr/>
          </p:nvSpPr>
          <p:spPr bwMode="auto">
            <a:xfrm>
              <a:off x="4400" y="2312"/>
              <a:ext cx="520" cy="280"/>
            </a:xfrm>
            <a:prstGeom prst="rect">
              <a:avLst/>
            </a:prstGeom>
            <a:solidFill>
              <a:schemeClr val="folHlink"/>
            </a:solidFill>
            <a:ln w="12700">
              <a:solidFill>
                <a:schemeClr val="tx1"/>
              </a:solidFill>
              <a:miter lim="800000"/>
              <a:headEnd/>
              <a:tailEnd/>
            </a:ln>
          </p:spPr>
          <p:txBody>
            <a:bodyPr wrap="none" anchor="ctr"/>
            <a:lstStyle/>
            <a:p>
              <a:endParaRPr lang="en-US"/>
            </a:p>
          </p:txBody>
        </p:sp>
        <p:sp>
          <p:nvSpPr>
            <p:cNvPr id="124953" name="Freeform 160"/>
            <p:cNvSpPr>
              <a:spLocks/>
            </p:cNvSpPr>
            <p:nvPr/>
          </p:nvSpPr>
          <p:spPr bwMode="auto">
            <a:xfrm>
              <a:off x="4179" y="4091"/>
              <a:ext cx="269" cy="38"/>
            </a:xfrm>
            <a:custGeom>
              <a:avLst/>
              <a:gdLst>
                <a:gd name="T0" fmla="*/ 269 w 269"/>
                <a:gd name="T1" fmla="*/ 25 h 38"/>
                <a:gd name="T2" fmla="*/ 218 w 269"/>
                <a:gd name="T3" fmla="*/ 13 h 38"/>
                <a:gd name="T4" fmla="*/ 128 w 269"/>
                <a:gd name="T5" fmla="*/ 0 h 38"/>
                <a:gd name="T6" fmla="*/ 39 w 269"/>
                <a:gd name="T7" fmla="*/ 13 h 38"/>
                <a:gd name="T8" fmla="*/ 0 w 269"/>
                <a:gd name="T9" fmla="*/ 25 h 38"/>
                <a:gd name="T10" fmla="*/ 39 w 269"/>
                <a:gd name="T11" fmla="*/ 38 h 38"/>
                <a:gd name="T12" fmla="*/ 128 w 269"/>
                <a:gd name="T13" fmla="*/ 38 h 38"/>
                <a:gd name="T14" fmla="*/ 218 w 269"/>
                <a:gd name="T15" fmla="*/ 38 h 38"/>
                <a:gd name="T16" fmla="*/ 269 w 269"/>
                <a:gd name="T17" fmla="*/ 25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9"/>
                <a:gd name="T28" fmla="*/ 0 h 38"/>
                <a:gd name="T29" fmla="*/ 269 w 26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9" h="38">
                  <a:moveTo>
                    <a:pt x="269" y="25"/>
                  </a:moveTo>
                  <a:lnTo>
                    <a:pt x="218" y="13"/>
                  </a:lnTo>
                  <a:lnTo>
                    <a:pt x="128" y="0"/>
                  </a:lnTo>
                  <a:lnTo>
                    <a:pt x="39" y="13"/>
                  </a:lnTo>
                  <a:lnTo>
                    <a:pt x="0" y="25"/>
                  </a:lnTo>
                  <a:lnTo>
                    <a:pt x="39" y="38"/>
                  </a:lnTo>
                  <a:lnTo>
                    <a:pt x="128" y="38"/>
                  </a:lnTo>
                  <a:lnTo>
                    <a:pt x="218" y="38"/>
                  </a:lnTo>
                  <a:lnTo>
                    <a:pt x="269" y="25"/>
                  </a:lnTo>
                  <a:close/>
                </a:path>
              </a:pathLst>
            </a:custGeom>
            <a:blipFill dpi="0" rotWithShape="0">
              <a:blip r:embed="rId6" cstate="print"/>
              <a:srcRect/>
              <a:tile tx="0" ty="0" sx="100000" sy="100000" flip="none" algn="tl"/>
            </a:blipFill>
            <a:ln w="9525">
              <a:noFill/>
              <a:round/>
              <a:headEnd/>
              <a:tailEnd/>
            </a:ln>
          </p:spPr>
          <p:txBody>
            <a:bodyPr/>
            <a:lstStyle/>
            <a:p>
              <a:endParaRPr lang="en-US"/>
            </a:p>
          </p:txBody>
        </p:sp>
        <p:sp>
          <p:nvSpPr>
            <p:cNvPr id="124954" name="Freeform 161"/>
            <p:cNvSpPr>
              <a:spLocks/>
            </p:cNvSpPr>
            <p:nvPr/>
          </p:nvSpPr>
          <p:spPr bwMode="auto">
            <a:xfrm>
              <a:off x="4179" y="4091"/>
              <a:ext cx="269" cy="51"/>
            </a:xfrm>
            <a:custGeom>
              <a:avLst/>
              <a:gdLst>
                <a:gd name="T0" fmla="*/ 269 w 269"/>
                <a:gd name="T1" fmla="*/ 38 h 51"/>
                <a:gd name="T2" fmla="*/ 218 w 269"/>
                <a:gd name="T3" fmla="*/ 25 h 51"/>
                <a:gd name="T4" fmla="*/ 218 w 269"/>
                <a:gd name="T5" fmla="*/ 25 h 51"/>
                <a:gd name="T6" fmla="*/ 218 w 269"/>
                <a:gd name="T7" fmla="*/ 25 h 51"/>
                <a:gd name="T8" fmla="*/ 128 w 269"/>
                <a:gd name="T9" fmla="*/ 13 h 51"/>
                <a:gd name="T10" fmla="*/ 128 w 269"/>
                <a:gd name="T11" fmla="*/ 13 h 51"/>
                <a:gd name="T12" fmla="*/ 128 w 269"/>
                <a:gd name="T13" fmla="*/ 13 h 51"/>
                <a:gd name="T14" fmla="*/ 39 w 269"/>
                <a:gd name="T15" fmla="*/ 25 h 51"/>
                <a:gd name="T16" fmla="*/ 39 w 269"/>
                <a:gd name="T17" fmla="*/ 25 h 51"/>
                <a:gd name="T18" fmla="*/ 39 w 269"/>
                <a:gd name="T19" fmla="*/ 25 h 51"/>
                <a:gd name="T20" fmla="*/ 0 w 269"/>
                <a:gd name="T21" fmla="*/ 38 h 51"/>
                <a:gd name="T22" fmla="*/ 0 w 269"/>
                <a:gd name="T23" fmla="*/ 25 h 51"/>
                <a:gd name="T24" fmla="*/ 0 w 269"/>
                <a:gd name="T25" fmla="*/ 25 h 51"/>
                <a:gd name="T26" fmla="*/ 39 w 269"/>
                <a:gd name="T27" fmla="*/ 38 h 51"/>
                <a:gd name="T28" fmla="*/ 39 w 269"/>
                <a:gd name="T29" fmla="*/ 38 h 51"/>
                <a:gd name="T30" fmla="*/ 39 w 269"/>
                <a:gd name="T31" fmla="*/ 38 h 51"/>
                <a:gd name="T32" fmla="*/ 128 w 269"/>
                <a:gd name="T33" fmla="*/ 38 h 51"/>
                <a:gd name="T34" fmla="*/ 128 w 269"/>
                <a:gd name="T35" fmla="*/ 38 h 51"/>
                <a:gd name="T36" fmla="*/ 128 w 269"/>
                <a:gd name="T37" fmla="*/ 38 h 51"/>
                <a:gd name="T38" fmla="*/ 218 w 269"/>
                <a:gd name="T39" fmla="*/ 38 h 51"/>
                <a:gd name="T40" fmla="*/ 218 w 269"/>
                <a:gd name="T41" fmla="*/ 38 h 51"/>
                <a:gd name="T42" fmla="*/ 218 w 269"/>
                <a:gd name="T43" fmla="*/ 38 h 51"/>
                <a:gd name="T44" fmla="*/ 269 w 269"/>
                <a:gd name="T45" fmla="*/ 25 h 51"/>
                <a:gd name="T46" fmla="*/ 269 w 269"/>
                <a:gd name="T47" fmla="*/ 25 h 51"/>
                <a:gd name="T48" fmla="*/ 269 w 269"/>
                <a:gd name="T49" fmla="*/ 38 h 51"/>
                <a:gd name="T50" fmla="*/ 269 w 269"/>
                <a:gd name="T51" fmla="*/ 38 h 51"/>
                <a:gd name="T52" fmla="*/ 218 w 269"/>
                <a:gd name="T53" fmla="*/ 51 h 51"/>
                <a:gd name="T54" fmla="*/ 218 w 269"/>
                <a:gd name="T55" fmla="*/ 51 h 51"/>
                <a:gd name="T56" fmla="*/ 218 w 269"/>
                <a:gd name="T57" fmla="*/ 51 h 51"/>
                <a:gd name="T58" fmla="*/ 128 w 269"/>
                <a:gd name="T59" fmla="*/ 51 h 51"/>
                <a:gd name="T60" fmla="*/ 128 w 269"/>
                <a:gd name="T61" fmla="*/ 51 h 51"/>
                <a:gd name="T62" fmla="*/ 128 w 269"/>
                <a:gd name="T63" fmla="*/ 51 h 51"/>
                <a:gd name="T64" fmla="*/ 39 w 269"/>
                <a:gd name="T65" fmla="*/ 51 h 51"/>
                <a:gd name="T66" fmla="*/ 39 w 269"/>
                <a:gd name="T67" fmla="*/ 51 h 51"/>
                <a:gd name="T68" fmla="*/ 39 w 269"/>
                <a:gd name="T69" fmla="*/ 51 h 51"/>
                <a:gd name="T70" fmla="*/ 0 w 269"/>
                <a:gd name="T71" fmla="*/ 38 h 51"/>
                <a:gd name="T72" fmla="*/ 0 w 269"/>
                <a:gd name="T73" fmla="*/ 38 h 51"/>
                <a:gd name="T74" fmla="*/ 0 w 269"/>
                <a:gd name="T75" fmla="*/ 25 h 51"/>
                <a:gd name="T76" fmla="*/ 39 w 269"/>
                <a:gd name="T77" fmla="*/ 13 h 51"/>
                <a:gd name="T78" fmla="*/ 39 w 269"/>
                <a:gd name="T79" fmla="*/ 13 h 51"/>
                <a:gd name="T80" fmla="*/ 39 w 269"/>
                <a:gd name="T81" fmla="*/ 13 h 51"/>
                <a:gd name="T82" fmla="*/ 128 w 269"/>
                <a:gd name="T83" fmla="*/ 0 h 51"/>
                <a:gd name="T84" fmla="*/ 128 w 269"/>
                <a:gd name="T85" fmla="*/ 0 h 51"/>
                <a:gd name="T86" fmla="*/ 128 w 269"/>
                <a:gd name="T87" fmla="*/ 0 h 51"/>
                <a:gd name="T88" fmla="*/ 218 w 269"/>
                <a:gd name="T89" fmla="*/ 13 h 51"/>
                <a:gd name="T90" fmla="*/ 218 w 269"/>
                <a:gd name="T91" fmla="*/ 13 h 51"/>
                <a:gd name="T92" fmla="*/ 218 w 269"/>
                <a:gd name="T93" fmla="*/ 13 h 51"/>
                <a:gd name="T94" fmla="*/ 269 w 269"/>
                <a:gd name="T95" fmla="*/ 25 h 51"/>
                <a:gd name="T96" fmla="*/ 269 w 269"/>
                <a:gd name="T97" fmla="*/ 38 h 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9"/>
                <a:gd name="T148" fmla="*/ 0 h 51"/>
                <a:gd name="T149" fmla="*/ 269 w 269"/>
                <a:gd name="T150" fmla="*/ 51 h 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9" h="51">
                  <a:moveTo>
                    <a:pt x="269" y="38"/>
                  </a:moveTo>
                  <a:lnTo>
                    <a:pt x="218" y="25"/>
                  </a:lnTo>
                  <a:lnTo>
                    <a:pt x="128" y="13"/>
                  </a:lnTo>
                  <a:lnTo>
                    <a:pt x="39" y="25"/>
                  </a:lnTo>
                  <a:lnTo>
                    <a:pt x="0" y="38"/>
                  </a:lnTo>
                  <a:lnTo>
                    <a:pt x="0" y="25"/>
                  </a:lnTo>
                  <a:lnTo>
                    <a:pt x="39" y="38"/>
                  </a:lnTo>
                  <a:lnTo>
                    <a:pt x="128" y="38"/>
                  </a:lnTo>
                  <a:lnTo>
                    <a:pt x="218" y="38"/>
                  </a:lnTo>
                  <a:lnTo>
                    <a:pt x="269" y="25"/>
                  </a:lnTo>
                  <a:lnTo>
                    <a:pt x="269" y="38"/>
                  </a:lnTo>
                  <a:lnTo>
                    <a:pt x="218" y="51"/>
                  </a:lnTo>
                  <a:lnTo>
                    <a:pt x="128" y="51"/>
                  </a:lnTo>
                  <a:lnTo>
                    <a:pt x="39" y="51"/>
                  </a:lnTo>
                  <a:lnTo>
                    <a:pt x="0" y="38"/>
                  </a:lnTo>
                  <a:lnTo>
                    <a:pt x="0" y="25"/>
                  </a:lnTo>
                  <a:lnTo>
                    <a:pt x="39" y="13"/>
                  </a:lnTo>
                  <a:lnTo>
                    <a:pt x="128" y="0"/>
                  </a:lnTo>
                  <a:lnTo>
                    <a:pt x="218" y="13"/>
                  </a:lnTo>
                  <a:lnTo>
                    <a:pt x="269" y="25"/>
                  </a:lnTo>
                  <a:lnTo>
                    <a:pt x="269" y="3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55" name="Freeform 162"/>
            <p:cNvSpPr>
              <a:spLocks/>
            </p:cNvSpPr>
            <p:nvPr/>
          </p:nvSpPr>
          <p:spPr bwMode="auto">
            <a:xfrm>
              <a:off x="4448" y="4116"/>
              <a:ext cx="1" cy="13"/>
            </a:xfrm>
            <a:custGeom>
              <a:avLst/>
              <a:gdLst>
                <a:gd name="T0" fmla="*/ 0 w 1"/>
                <a:gd name="T1" fmla="*/ 0 h 13"/>
                <a:gd name="T2" fmla="*/ 0 w 1"/>
                <a:gd name="T3" fmla="*/ 0 h 13"/>
                <a:gd name="T4" fmla="*/ 0 w 1"/>
                <a:gd name="T5" fmla="*/ 13 h 13"/>
                <a:gd name="T6" fmla="*/ 0 w 1"/>
                <a:gd name="T7" fmla="*/ 0 h 13"/>
                <a:gd name="T8" fmla="*/ 0 w 1"/>
                <a:gd name="T9" fmla="*/ 13 h 13"/>
                <a:gd name="T10" fmla="*/ 0 w 1"/>
                <a:gd name="T11" fmla="*/ 13 h 13"/>
                <a:gd name="T12" fmla="*/ 0 w 1"/>
                <a:gd name="T13" fmla="*/ 0 h 13"/>
                <a:gd name="T14" fmla="*/ 0 60000 65536"/>
                <a:gd name="T15" fmla="*/ 0 60000 65536"/>
                <a:gd name="T16" fmla="*/ 0 60000 65536"/>
                <a:gd name="T17" fmla="*/ 0 60000 65536"/>
                <a:gd name="T18" fmla="*/ 0 60000 65536"/>
                <a:gd name="T19" fmla="*/ 0 60000 65536"/>
                <a:gd name="T20" fmla="*/ 0 60000 65536"/>
                <a:gd name="T21" fmla="*/ 0 w 1"/>
                <a:gd name="T22" fmla="*/ 0 h 13"/>
                <a:gd name="T23" fmla="*/ 1 w 1"/>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3">
                  <a:moveTo>
                    <a:pt x="0" y="0"/>
                  </a:moveTo>
                  <a:lnTo>
                    <a:pt x="0" y="0"/>
                  </a:lnTo>
                  <a:lnTo>
                    <a:pt x="0" y="13"/>
                  </a:lnTo>
                  <a:lnTo>
                    <a:pt x="0" y="0"/>
                  </a:lnTo>
                  <a:lnTo>
                    <a:pt x="0" y="13"/>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56" name="Freeform 163"/>
            <p:cNvSpPr>
              <a:spLocks/>
            </p:cNvSpPr>
            <p:nvPr/>
          </p:nvSpPr>
          <p:spPr bwMode="auto">
            <a:xfrm>
              <a:off x="4077" y="4091"/>
              <a:ext cx="435" cy="51"/>
            </a:xfrm>
            <a:custGeom>
              <a:avLst/>
              <a:gdLst>
                <a:gd name="T0" fmla="*/ 128 w 435"/>
                <a:gd name="T1" fmla="*/ 0 h 51"/>
                <a:gd name="T2" fmla="*/ 0 w 435"/>
                <a:gd name="T3" fmla="*/ 38 h 51"/>
                <a:gd name="T4" fmla="*/ 346 w 435"/>
                <a:gd name="T5" fmla="*/ 51 h 51"/>
                <a:gd name="T6" fmla="*/ 435 w 435"/>
                <a:gd name="T7" fmla="*/ 13 h 51"/>
                <a:gd name="T8" fmla="*/ 128 w 435"/>
                <a:gd name="T9" fmla="*/ 0 h 51"/>
                <a:gd name="T10" fmla="*/ 0 60000 65536"/>
                <a:gd name="T11" fmla="*/ 0 60000 65536"/>
                <a:gd name="T12" fmla="*/ 0 60000 65536"/>
                <a:gd name="T13" fmla="*/ 0 60000 65536"/>
                <a:gd name="T14" fmla="*/ 0 60000 65536"/>
                <a:gd name="T15" fmla="*/ 0 w 435"/>
                <a:gd name="T16" fmla="*/ 0 h 51"/>
                <a:gd name="T17" fmla="*/ 435 w 435"/>
                <a:gd name="T18" fmla="*/ 51 h 51"/>
              </a:gdLst>
              <a:ahLst/>
              <a:cxnLst>
                <a:cxn ang="T10">
                  <a:pos x="T0" y="T1"/>
                </a:cxn>
                <a:cxn ang="T11">
                  <a:pos x="T2" y="T3"/>
                </a:cxn>
                <a:cxn ang="T12">
                  <a:pos x="T4" y="T5"/>
                </a:cxn>
                <a:cxn ang="T13">
                  <a:pos x="T6" y="T7"/>
                </a:cxn>
                <a:cxn ang="T14">
                  <a:pos x="T8" y="T9"/>
                </a:cxn>
              </a:cxnLst>
              <a:rect l="T15" t="T16" r="T17" b="T18"/>
              <a:pathLst>
                <a:path w="435" h="51">
                  <a:moveTo>
                    <a:pt x="128" y="0"/>
                  </a:moveTo>
                  <a:lnTo>
                    <a:pt x="0" y="38"/>
                  </a:lnTo>
                  <a:lnTo>
                    <a:pt x="346" y="51"/>
                  </a:lnTo>
                  <a:lnTo>
                    <a:pt x="435" y="13"/>
                  </a:lnTo>
                  <a:lnTo>
                    <a:pt x="128" y="0"/>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124957" name="Freeform 164"/>
            <p:cNvSpPr>
              <a:spLocks/>
            </p:cNvSpPr>
            <p:nvPr/>
          </p:nvSpPr>
          <p:spPr bwMode="auto">
            <a:xfrm>
              <a:off x="4077" y="4091"/>
              <a:ext cx="435" cy="64"/>
            </a:xfrm>
            <a:custGeom>
              <a:avLst/>
              <a:gdLst>
                <a:gd name="T0" fmla="*/ 128 w 435"/>
                <a:gd name="T1" fmla="*/ 13 h 64"/>
                <a:gd name="T2" fmla="*/ 0 w 435"/>
                <a:gd name="T3" fmla="*/ 51 h 64"/>
                <a:gd name="T4" fmla="*/ 0 w 435"/>
                <a:gd name="T5" fmla="*/ 38 h 64"/>
                <a:gd name="T6" fmla="*/ 0 w 435"/>
                <a:gd name="T7" fmla="*/ 38 h 64"/>
                <a:gd name="T8" fmla="*/ 346 w 435"/>
                <a:gd name="T9" fmla="*/ 51 h 64"/>
                <a:gd name="T10" fmla="*/ 346 w 435"/>
                <a:gd name="T11" fmla="*/ 64 h 64"/>
                <a:gd name="T12" fmla="*/ 346 w 435"/>
                <a:gd name="T13" fmla="*/ 51 h 64"/>
                <a:gd name="T14" fmla="*/ 435 w 435"/>
                <a:gd name="T15" fmla="*/ 13 h 64"/>
                <a:gd name="T16" fmla="*/ 435 w 435"/>
                <a:gd name="T17" fmla="*/ 25 h 64"/>
                <a:gd name="T18" fmla="*/ 435 w 435"/>
                <a:gd name="T19" fmla="*/ 13 h 64"/>
                <a:gd name="T20" fmla="*/ 435 w 435"/>
                <a:gd name="T21" fmla="*/ 25 h 64"/>
                <a:gd name="T22" fmla="*/ 346 w 435"/>
                <a:gd name="T23" fmla="*/ 64 h 64"/>
                <a:gd name="T24" fmla="*/ 346 w 435"/>
                <a:gd name="T25" fmla="*/ 64 h 64"/>
                <a:gd name="T26" fmla="*/ 346 w 435"/>
                <a:gd name="T27" fmla="*/ 64 h 64"/>
                <a:gd name="T28" fmla="*/ 0 w 435"/>
                <a:gd name="T29" fmla="*/ 51 h 64"/>
                <a:gd name="T30" fmla="*/ 0 w 435"/>
                <a:gd name="T31" fmla="*/ 51 h 64"/>
                <a:gd name="T32" fmla="*/ 0 w 435"/>
                <a:gd name="T33" fmla="*/ 38 h 64"/>
                <a:gd name="T34" fmla="*/ 128 w 435"/>
                <a:gd name="T35" fmla="*/ 0 h 64"/>
                <a:gd name="T36" fmla="*/ 128 w 435"/>
                <a:gd name="T37" fmla="*/ 13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5"/>
                <a:gd name="T58" fmla="*/ 0 h 64"/>
                <a:gd name="T59" fmla="*/ 435 w 435"/>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5" h="64">
                  <a:moveTo>
                    <a:pt x="128" y="13"/>
                  </a:moveTo>
                  <a:lnTo>
                    <a:pt x="0" y="51"/>
                  </a:lnTo>
                  <a:lnTo>
                    <a:pt x="0" y="38"/>
                  </a:lnTo>
                  <a:lnTo>
                    <a:pt x="346" y="51"/>
                  </a:lnTo>
                  <a:lnTo>
                    <a:pt x="346" y="64"/>
                  </a:lnTo>
                  <a:lnTo>
                    <a:pt x="346" y="51"/>
                  </a:lnTo>
                  <a:lnTo>
                    <a:pt x="435" y="13"/>
                  </a:lnTo>
                  <a:lnTo>
                    <a:pt x="435" y="25"/>
                  </a:lnTo>
                  <a:lnTo>
                    <a:pt x="435" y="13"/>
                  </a:lnTo>
                  <a:lnTo>
                    <a:pt x="435" y="25"/>
                  </a:lnTo>
                  <a:lnTo>
                    <a:pt x="346" y="64"/>
                  </a:lnTo>
                  <a:lnTo>
                    <a:pt x="0" y="51"/>
                  </a:lnTo>
                  <a:lnTo>
                    <a:pt x="0" y="38"/>
                  </a:lnTo>
                  <a:lnTo>
                    <a:pt x="128" y="0"/>
                  </a:lnTo>
                  <a:lnTo>
                    <a:pt x="128"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58" name="Freeform 165"/>
            <p:cNvSpPr>
              <a:spLocks/>
            </p:cNvSpPr>
            <p:nvPr/>
          </p:nvSpPr>
          <p:spPr bwMode="auto">
            <a:xfrm>
              <a:off x="4205" y="4091"/>
              <a:ext cx="307" cy="25"/>
            </a:xfrm>
            <a:custGeom>
              <a:avLst/>
              <a:gdLst>
                <a:gd name="T0" fmla="*/ 307 w 307"/>
                <a:gd name="T1" fmla="*/ 25 h 25"/>
                <a:gd name="T2" fmla="*/ 0 w 307"/>
                <a:gd name="T3" fmla="*/ 13 h 25"/>
                <a:gd name="T4" fmla="*/ 0 w 307"/>
                <a:gd name="T5" fmla="*/ 0 h 25"/>
                <a:gd name="T6" fmla="*/ 0 w 307"/>
                <a:gd name="T7" fmla="*/ 0 h 25"/>
                <a:gd name="T8" fmla="*/ 0 w 307"/>
                <a:gd name="T9" fmla="*/ 0 h 25"/>
                <a:gd name="T10" fmla="*/ 307 w 307"/>
                <a:gd name="T11" fmla="*/ 13 h 25"/>
                <a:gd name="T12" fmla="*/ 307 w 307"/>
                <a:gd name="T13" fmla="*/ 25 h 25"/>
                <a:gd name="T14" fmla="*/ 0 60000 65536"/>
                <a:gd name="T15" fmla="*/ 0 60000 65536"/>
                <a:gd name="T16" fmla="*/ 0 60000 65536"/>
                <a:gd name="T17" fmla="*/ 0 60000 65536"/>
                <a:gd name="T18" fmla="*/ 0 60000 65536"/>
                <a:gd name="T19" fmla="*/ 0 60000 65536"/>
                <a:gd name="T20" fmla="*/ 0 60000 65536"/>
                <a:gd name="T21" fmla="*/ 0 w 307"/>
                <a:gd name="T22" fmla="*/ 0 h 25"/>
                <a:gd name="T23" fmla="*/ 307 w 30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7" h="25">
                  <a:moveTo>
                    <a:pt x="307" y="25"/>
                  </a:moveTo>
                  <a:lnTo>
                    <a:pt x="0" y="13"/>
                  </a:lnTo>
                  <a:lnTo>
                    <a:pt x="0" y="0"/>
                  </a:lnTo>
                  <a:lnTo>
                    <a:pt x="307" y="13"/>
                  </a:lnTo>
                  <a:lnTo>
                    <a:pt x="307" y="25"/>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59" name="Freeform 166"/>
            <p:cNvSpPr>
              <a:spLocks/>
            </p:cNvSpPr>
            <p:nvPr/>
          </p:nvSpPr>
          <p:spPr bwMode="auto">
            <a:xfrm>
              <a:off x="4192" y="4104"/>
              <a:ext cx="244" cy="25"/>
            </a:xfrm>
            <a:custGeom>
              <a:avLst/>
              <a:gdLst>
                <a:gd name="T0" fmla="*/ 244 w 244"/>
                <a:gd name="T1" fmla="*/ 12 h 25"/>
                <a:gd name="T2" fmla="*/ 205 w 244"/>
                <a:gd name="T3" fmla="*/ 25 h 25"/>
                <a:gd name="T4" fmla="*/ 115 w 244"/>
                <a:gd name="T5" fmla="*/ 25 h 25"/>
                <a:gd name="T6" fmla="*/ 26 w 244"/>
                <a:gd name="T7" fmla="*/ 12 h 25"/>
                <a:gd name="T8" fmla="*/ 0 w 244"/>
                <a:gd name="T9" fmla="*/ 0 h 25"/>
                <a:gd name="T10" fmla="*/ 64 w 244"/>
                <a:gd name="T11" fmla="*/ 0 h 25"/>
                <a:gd name="T12" fmla="*/ 115 w 244"/>
                <a:gd name="T13" fmla="*/ 0 h 25"/>
                <a:gd name="T14" fmla="*/ 179 w 244"/>
                <a:gd name="T15" fmla="*/ 0 h 25"/>
                <a:gd name="T16" fmla="*/ 244 w 244"/>
                <a:gd name="T17" fmla="*/ 12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4"/>
                <a:gd name="T28" fmla="*/ 0 h 25"/>
                <a:gd name="T29" fmla="*/ 244 w 244"/>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4" h="25">
                  <a:moveTo>
                    <a:pt x="244" y="12"/>
                  </a:moveTo>
                  <a:lnTo>
                    <a:pt x="205" y="25"/>
                  </a:lnTo>
                  <a:lnTo>
                    <a:pt x="115" y="25"/>
                  </a:lnTo>
                  <a:lnTo>
                    <a:pt x="26" y="12"/>
                  </a:lnTo>
                  <a:lnTo>
                    <a:pt x="0" y="0"/>
                  </a:lnTo>
                  <a:lnTo>
                    <a:pt x="64" y="0"/>
                  </a:lnTo>
                  <a:lnTo>
                    <a:pt x="115" y="0"/>
                  </a:lnTo>
                  <a:lnTo>
                    <a:pt x="179" y="0"/>
                  </a:lnTo>
                  <a:lnTo>
                    <a:pt x="244" y="12"/>
                  </a:lnTo>
                  <a:close/>
                </a:path>
              </a:pathLst>
            </a:custGeom>
            <a:blipFill dpi="0" rotWithShape="0">
              <a:blip r:embed="rId6" cstate="print"/>
              <a:srcRect/>
              <a:tile tx="0" ty="0" sx="100000" sy="100000" flip="none" algn="tl"/>
            </a:blipFill>
            <a:ln w="9525">
              <a:noFill/>
              <a:round/>
              <a:headEnd/>
              <a:tailEnd/>
            </a:ln>
          </p:spPr>
          <p:txBody>
            <a:bodyPr/>
            <a:lstStyle/>
            <a:p>
              <a:endParaRPr lang="en-US"/>
            </a:p>
          </p:txBody>
        </p:sp>
        <p:sp>
          <p:nvSpPr>
            <p:cNvPr id="124960" name="Freeform 167"/>
            <p:cNvSpPr>
              <a:spLocks/>
            </p:cNvSpPr>
            <p:nvPr/>
          </p:nvSpPr>
          <p:spPr bwMode="auto">
            <a:xfrm>
              <a:off x="4307" y="4116"/>
              <a:ext cx="129" cy="26"/>
            </a:xfrm>
            <a:custGeom>
              <a:avLst/>
              <a:gdLst>
                <a:gd name="T0" fmla="*/ 129 w 129"/>
                <a:gd name="T1" fmla="*/ 13 h 26"/>
                <a:gd name="T2" fmla="*/ 90 w 129"/>
                <a:gd name="T3" fmla="*/ 26 h 26"/>
                <a:gd name="T4" fmla="*/ 90 w 129"/>
                <a:gd name="T5" fmla="*/ 26 h 26"/>
                <a:gd name="T6" fmla="*/ 90 w 129"/>
                <a:gd name="T7" fmla="*/ 26 h 26"/>
                <a:gd name="T8" fmla="*/ 0 w 129"/>
                <a:gd name="T9" fmla="*/ 26 h 26"/>
                <a:gd name="T10" fmla="*/ 0 w 129"/>
                <a:gd name="T11" fmla="*/ 26 h 26"/>
                <a:gd name="T12" fmla="*/ 0 w 129"/>
                <a:gd name="T13" fmla="*/ 13 h 26"/>
                <a:gd name="T14" fmla="*/ 0 w 129"/>
                <a:gd name="T15" fmla="*/ 13 h 26"/>
                <a:gd name="T16" fmla="*/ 90 w 129"/>
                <a:gd name="T17" fmla="*/ 13 h 26"/>
                <a:gd name="T18" fmla="*/ 90 w 129"/>
                <a:gd name="T19" fmla="*/ 13 h 26"/>
                <a:gd name="T20" fmla="*/ 90 w 129"/>
                <a:gd name="T21" fmla="*/ 13 h 26"/>
                <a:gd name="T22" fmla="*/ 129 w 129"/>
                <a:gd name="T23" fmla="*/ 0 h 26"/>
                <a:gd name="T24" fmla="*/ 129 w 129"/>
                <a:gd name="T25" fmla="*/ 13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9"/>
                <a:gd name="T40" fmla="*/ 0 h 26"/>
                <a:gd name="T41" fmla="*/ 129 w 129"/>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9" h="26">
                  <a:moveTo>
                    <a:pt x="129" y="13"/>
                  </a:moveTo>
                  <a:lnTo>
                    <a:pt x="90" y="26"/>
                  </a:lnTo>
                  <a:lnTo>
                    <a:pt x="0" y="26"/>
                  </a:lnTo>
                  <a:lnTo>
                    <a:pt x="0" y="13"/>
                  </a:lnTo>
                  <a:lnTo>
                    <a:pt x="90" y="13"/>
                  </a:lnTo>
                  <a:lnTo>
                    <a:pt x="129" y="0"/>
                  </a:lnTo>
                  <a:lnTo>
                    <a:pt x="129"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61" name="Freeform 168"/>
            <p:cNvSpPr>
              <a:spLocks/>
            </p:cNvSpPr>
            <p:nvPr/>
          </p:nvSpPr>
          <p:spPr bwMode="auto">
            <a:xfrm>
              <a:off x="4218" y="4116"/>
              <a:ext cx="89" cy="26"/>
            </a:xfrm>
            <a:custGeom>
              <a:avLst/>
              <a:gdLst>
                <a:gd name="T0" fmla="*/ 89 w 89"/>
                <a:gd name="T1" fmla="*/ 26 h 26"/>
                <a:gd name="T2" fmla="*/ 0 w 89"/>
                <a:gd name="T3" fmla="*/ 13 h 26"/>
                <a:gd name="T4" fmla="*/ 0 w 89"/>
                <a:gd name="T5" fmla="*/ 13 h 26"/>
                <a:gd name="T6" fmla="*/ 0 w 89"/>
                <a:gd name="T7" fmla="*/ 0 h 26"/>
                <a:gd name="T8" fmla="*/ 0 w 89"/>
                <a:gd name="T9" fmla="*/ 0 h 26"/>
                <a:gd name="T10" fmla="*/ 89 w 89"/>
                <a:gd name="T11" fmla="*/ 13 h 26"/>
                <a:gd name="T12" fmla="*/ 89 w 89"/>
                <a:gd name="T13" fmla="*/ 26 h 26"/>
                <a:gd name="T14" fmla="*/ 0 60000 65536"/>
                <a:gd name="T15" fmla="*/ 0 60000 65536"/>
                <a:gd name="T16" fmla="*/ 0 60000 65536"/>
                <a:gd name="T17" fmla="*/ 0 60000 65536"/>
                <a:gd name="T18" fmla="*/ 0 60000 65536"/>
                <a:gd name="T19" fmla="*/ 0 60000 65536"/>
                <a:gd name="T20" fmla="*/ 0 60000 65536"/>
                <a:gd name="T21" fmla="*/ 0 w 89"/>
                <a:gd name="T22" fmla="*/ 0 h 26"/>
                <a:gd name="T23" fmla="*/ 89 w 8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9" h="26">
                  <a:moveTo>
                    <a:pt x="89" y="26"/>
                  </a:moveTo>
                  <a:lnTo>
                    <a:pt x="0" y="13"/>
                  </a:lnTo>
                  <a:lnTo>
                    <a:pt x="0" y="0"/>
                  </a:lnTo>
                  <a:lnTo>
                    <a:pt x="89" y="13"/>
                  </a:lnTo>
                  <a:lnTo>
                    <a:pt x="89" y="2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62" name="Freeform 169"/>
            <p:cNvSpPr>
              <a:spLocks/>
            </p:cNvSpPr>
            <p:nvPr/>
          </p:nvSpPr>
          <p:spPr bwMode="auto">
            <a:xfrm>
              <a:off x="4192" y="4104"/>
              <a:ext cx="26" cy="25"/>
            </a:xfrm>
            <a:custGeom>
              <a:avLst/>
              <a:gdLst>
                <a:gd name="T0" fmla="*/ 26 w 26"/>
                <a:gd name="T1" fmla="*/ 25 h 25"/>
                <a:gd name="T2" fmla="*/ 26 w 26"/>
                <a:gd name="T3" fmla="*/ 12 h 25"/>
                <a:gd name="T4" fmla="*/ 0 w 26"/>
                <a:gd name="T5" fmla="*/ 0 h 25"/>
                <a:gd name="T6" fmla="*/ 0 w 26"/>
                <a:gd name="T7" fmla="*/ 12 h 25"/>
                <a:gd name="T8" fmla="*/ 26 w 26"/>
                <a:gd name="T9" fmla="*/ 25 h 25"/>
                <a:gd name="T10" fmla="*/ 0 60000 65536"/>
                <a:gd name="T11" fmla="*/ 0 60000 65536"/>
                <a:gd name="T12" fmla="*/ 0 60000 65536"/>
                <a:gd name="T13" fmla="*/ 0 60000 65536"/>
                <a:gd name="T14" fmla="*/ 0 60000 65536"/>
                <a:gd name="T15" fmla="*/ 0 w 26"/>
                <a:gd name="T16" fmla="*/ 0 h 25"/>
                <a:gd name="T17" fmla="*/ 26 w 26"/>
                <a:gd name="T18" fmla="*/ 25 h 25"/>
              </a:gdLst>
              <a:ahLst/>
              <a:cxnLst>
                <a:cxn ang="T10">
                  <a:pos x="T0" y="T1"/>
                </a:cxn>
                <a:cxn ang="T11">
                  <a:pos x="T2" y="T3"/>
                </a:cxn>
                <a:cxn ang="T12">
                  <a:pos x="T4" y="T5"/>
                </a:cxn>
                <a:cxn ang="T13">
                  <a:pos x="T6" y="T7"/>
                </a:cxn>
                <a:cxn ang="T14">
                  <a:pos x="T8" y="T9"/>
                </a:cxn>
              </a:cxnLst>
              <a:rect l="T15" t="T16" r="T17" b="T18"/>
              <a:pathLst>
                <a:path w="26" h="25">
                  <a:moveTo>
                    <a:pt x="26" y="25"/>
                  </a:moveTo>
                  <a:lnTo>
                    <a:pt x="26" y="12"/>
                  </a:lnTo>
                  <a:lnTo>
                    <a:pt x="0" y="0"/>
                  </a:lnTo>
                  <a:lnTo>
                    <a:pt x="0" y="12"/>
                  </a:lnTo>
                  <a:lnTo>
                    <a:pt x="26" y="25"/>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63" name="Freeform 170"/>
            <p:cNvSpPr>
              <a:spLocks/>
            </p:cNvSpPr>
            <p:nvPr/>
          </p:nvSpPr>
          <p:spPr bwMode="auto">
            <a:xfrm>
              <a:off x="4192" y="4078"/>
              <a:ext cx="231" cy="38"/>
            </a:xfrm>
            <a:custGeom>
              <a:avLst/>
              <a:gdLst>
                <a:gd name="T0" fmla="*/ 231 w 231"/>
                <a:gd name="T1" fmla="*/ 26 h 38"/>
                <a:gd name="T2" fmla="*/ 205 w 231"/>
                <a:gd name="T3" fmla="*/ 13 h 38"/>
                <a:gd name="T4" fmla="*/ 115 w 231"/>
                <a:gd name="T5" fmla="*/ 0 h 38"/>
                <a:gd name="T6" fmla="*/ 39 w 231"/>
                <a:gd name="T7" fmla="*/ 13 h 38"/>
                <a:gd name="T8" fmla="*/ 0 w 231"/>
                <a:gd name="T9" fmla="*/ 26 h 38"/>
                <a:gd name="T10" fmla="*/ 39 w 231"/>
                <a:gd name="T11" fmla="*/ 38 h 38"/>
                <a:gd name="T12" fmla="*/ 115 w 231"/>
                <a:gd name="T13" fmla="*/ 38 h 38"/>
                <a:gd name="T14" fmla="*/ 205 w 231"/>
                <a:gd name="T15" fmla="*/ 38 h 38"/>
                <a:gd name="T16" fmla="*/ 231 w 231"/>
                <a:gd name="T17" fmla="*/ 26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1"/>
                <a:gd name="T28" fmla="*/ 0 h 38"/>
                <a:gd name="T29" fmla="*/ 231 w 231"/>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1" h="38">
                  <a:moveTo>
                    <a:pt x="231" y="26"/>
                  </a:moveTo>
                  <a:lnTo>
                    <a:pt x="205" y="13"/>
                  </a:lnTo>
                  <a:lnTo>
                    <a:pt x="115" y="0"/>
                  </a:lnTo>
                  <a:lnTo>
                    <a:pt x="39" y="13"/>
                  </a:lnTo>
                  <a:lnTo>
                    <a:pt x="0" y="26"/>
                  </a:lnTo>
                  <a:lnTo>
                    <a:pt x="39" y="38"/>
                  </a:lnTo>
                  <a:lnTo>
                    <a:pt x="115" y="38"/>
                  </a:lnTo>
                  <a:lnTo>
                    <a:pt x="205" y="38"/>
                  </a:lnTo>
                  <a:lnTo>
                    <a:pt x="231" y="26"/>
                  </a:lnTo>
                  <a:close/>
                </a:path>
              </a:pathLst>
            </a:custGeom>
            <a:blipFill dpi="0" rotWithShape="0">
              <a:blip r:embed="rId6" cstate="print"/>
              <a:srcRect/>
              <a:tile tx="0" ty="0" sx="100000" sy="100000" flip="none" algn="tl"/>
            </a:blipFill>
            <a:ln w="9525">
              <a:noFill/>
              <a:round/>
              <a:headEnd/>
              <a:tailEnd/>
            </a:ln>
          </p:spPr>
          <p:txBody>
            <a:bodyPr/>
            <a:lstStyle/>
            <a:p>
              <a:endParaRPr lang="en-US"/>
            </a:p>
          </p:txBody>
        </p:sp>
        <p:sp>
          <p:nvSpPr>
            <p:cNvPr id="124964" name="Freeform 171"/>
            <p:cNvSpPr>
              <a:spLocks/>
            </p:cNvSpPr>
            <p:nvPr/>
          </p:nvSpPr>
          <p:spPr bwMode="auto">
            <a:xfrm>
              <a:off x="4192" y="4078"/>
              <a:ext cx="231" cy="51"/>
            </a:xfrm>
            <a:custGeom>
              <a:avLst/>
              <a:gdLst>
                <a:gd name="T0" fmla="*/ 231 w 231"/>
                <a:gd name="T1" fmla="*/ 38 h 51"/>
                <a:gd name="T2" fmla="*/ 205 w 231"/>
                <a:gd name="T3" fmla="*/ 26 h 51"/>
                <a:gd name="T4" fmla="*/ 205 w 231"/>
                <a:gd name="T5" fmla="*/ 26 h 51"/>
                <a:gd name="T6" fmla="*/ 205 w 231"/>
                <a:gd name="T7" fmla="*/ 26 h 51"/>
                <a:gd name="T8" fmla="*/ 115 w 231"/>
                <a:gd name="T9" fmla="*/ 13 h 51"/>
                <a:gd name="T10" fmla="*/ 115 w 231"/>
                <a:gd name="T11" fmla="*/ 13 h 51"/>
                <a:gd name="T12" fmla="*/ 115 w 231"/>
                <a:gd name="T13" fmla="*/ 13 h 51"/>
                <a:gd name="T14" fmla="*/ 39 w 231"/>
                <a:gd name="T15" fmla="*/ 26 h 51"/>
                <a:gd name="T16" fmla="*/ 39 w 231"/>
                <a:gd name="T17" fmla="*/ 26 h 51"/>
                <a:gd name="T18" fmla="*/ 39 w 231"/>
                <a:gd name="T19" fmla="*/ 26 h 51"/>
                <a:gd name="T20" fmla="*/ 0 w 231"/>
                <a:gd name="T21" fmla="*/ 38 h 51"/>
                <a:gd name="T22" fmla="*/ 0 w 231"/>
                <a:gd name="T23" fmla="*/ 26 h 51"/>
                <a:gd name="T24" fmla="*/ 0 w 231"/>
                <a:gd name="T25" fmla="*/ 26 h 51"/>
                <a:gd name="T26" fmla="*/ 39 w 231"/>
                <a:gd name="T27" fmla="*/ 38 h 51"/>
                <a:gd name="T28" fmla="*/ 39 w 231"/>
                <a:gd name="T29" fmla="*/ 38 h 51"/>
                <a:gd name="T30" fmla="*/ 39 w 231"/>
                <a:gd name="T31" fmla="*/ 38 h 51"/>
                <a:gd name="T32" fmla="*/ 115 w 231"/>
                <a:gd name="T33" fmla="*/ 38 h 51"/>
                <a:gd name="T34" fmla="*/ 115 w 231"/>
                <a:gd name="T35" fmla="*/ 38 h 51"/>
                <a:gd name="T36" fmla="*/ 115 w 231"/>
                <a:gd name="T37" fmla="*/ 38 h 51"/>
                <a:gd name="T38" fmla="*/ 205 w 231"/>
                <a:gd name="T39" fmla="*/ 38 h 51"/>
                <a:gd name="T40" fmla="*/ 205 w 231"/>
                <a:gd name="T41" fmla="*/ 38 h 51"/>
                <a:gd name="T42" fmla="*/ 205 w 231"/>
                <a:gd name="T43" fmla="*/ 38 h 51"/>
                <a:gd name="T44" fmla="*/ 231 w 231"/>
                <a:gd name="T45" fmla="*/ 26 h 51"/>
                <a:gd name="T46" fmla="*/ 231 w 231"/>
                <a:gd name="T47" fmla="*/ 26 h 51"/>
                <a:gd name="T48" fmla="*/ 231 w 231"/>
                <a:gd name="T49" fmla="*/ 38 h 51"/>
                <a:gd name="T50" fmla="*/ 231 w 231"/>
                <a:gd name="T51" fmla="*/ 38 h 51"/>
                <a:gd name="T52" fmla="*/ 205 w 231"/>
                <a:gd name="T53" fmla="*/ 51 h 51"/>
                <a:gd name="T54" fmla="*/ 205 w 231"/>
                <a:gd name="T55" fmla="*/ 51 h 51"/>
                <a:gd name="T56" fmla="*/ 205 w 231"/>
                <a:gd name="T57" fmla="*/ 51 h 51"/>
                <a:gd name="T58" fmla="*/ 115 w 231"/>
                <a:gd name="T59" fmla="*/ 51 h 51"/>
                <a:gd name="T60" fmla="*/ 115 w 231"/>
                <a:gd name="T61" fmla="*/ 51 h 51"/>
                <a:gd name="T62" fmla="*/ 115 w 231"/>
                <a:gd name="T63" fmla="*/ 51 h 51"/>
                <a:gd name="T64" fmla="*/ 39 w 231"/>
                <a:gd name="T65" fmla="*/ 51 h 51"/>
                <a:gd name="T66" fmla="*/ 39 w 231"/>
                <a:gd name="T67" fmla="*/ 51 h 51"/>
                <a:gd name="T68" fmla="*/ 39 w 231"/>
                <a:gd name="T69" fmla="*/ 51 h 51"/>
                <a:gd name="T70" fmla="*/ 0 w 231"/>
                <a:gd name="T71" fmla="*/ 38 h 51"/>
                <a:gd name="T72" fmla="*/ 0 w 231"/>
                <a:gd name="T73" fmla="*/ 38 h 51"/>
                <a:gd name="T74" fmla="*/ 0 w 231"/>
                <a:gd name="T75" fmla="*/ 26 h 51"/>
                <a:gd name="T76" fmla="*/ 39 w 231"/>
                <a:gd name="T77" fmla="*/ 13 h 51"/>
                <a:gd name="T78" fmla="*/ 39 w 231"/>
                <a:gd name="T79" fmla="*/ 13 h 51"/>
                <a:gd name="T80" fmla="*/ 39 w 231"/>
                <a:gd name="T81" fmla="*/ 13 h 51"/>
                <a:gd name="T82" fmla="*/ 115 w 231"/>
                <a:gd name="T83" fmla="*/ 0 h 51"/>
                <a:gd name="T84" fmla="*/ 115 w 231"/>
                <a:gd name="T85" fmla="*/ 0 h 51"/>
                <a:gd name="T86" fmla="*/ 115 w 231"/>
                <a:gd name="T87" fmla="*/ 0 h 51"/>
                <a:gd name="T88" fmla="*/ 205 w 231"/>
                <a:gd name="T89" fmla="*/ 13 h 51"/>
                <a:gd name="T90" fmla="*/ 205 w 231"/>
                <a:gd name="T91" fmla="*/ 13 h 51"/>
                <a:gd name="T92" fmla="*/ 205 w 231"/>
                <a:gd name="T93" fmla="*/ 13 h 51"/>
                <a:gd name="T94" fmla="*/ 231 w 231"/>
                <a:gd name="T95" fmla="*/ 26 h 51"/>
                <a:gd name="T96" fmla="*/ 231 w 231"/>
                <a:gd name="T97" fmla="*/ 38 h 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1"/>
                <a:gd name="T148" fmla="*/ 0 h 51"/>
                <a:gd name="T149" fmla="*/ 231 w 231"/>
                <a:gd name="T150" fmla="*/ 51 h 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1" h="51">
                  <a:moveTo>
                    <a:pt x="231" y="38"/>
                  </a:moveTo>
                  <a:lnTo>
                    <a:pt x="205" y="26"/>
                  </a:lnTo>
                  <a:lnTo>
                    <a:pt x="115" y="13"/>
                  </a:lnTo>
                  <a:lnTo>
                    <a:pt x="39" y="26"/>
                  </a:lnTo>
                  <a:lnTo>
                    <a:pt x="0" y="38"/>
                  </a:lnTo>
                  <a:lnTo>
                    <a:pt x="0" y="26"/>
                  </a:lnTo>
                  <a:lnTo>
                    <a:pt x="39" y="38"/>
                  </a:lnTo>
                  <a:lnTo>
                    <a:pt x="115" y="38"/>
                  </a:lnTo>
                  <a:lnTo>
                    <a:pt x="205" y="38"/>
                  </a:lnTo>
                  <a:lnTo>
                    <a:pt x="231" y="26"/>
                  </a:lnTo>
                  <a:lnTo>
                    <a:pt x="231" y="38"/>
                  </a:lnTo>
                  <a:lnTo>
                    <a:pt x="205" y="51"/>
                  </a:lnTo>
                  <a:lnTo>
                    <a:pt x="115" y="51"/>
                  </a:lnTo>
                  <a:lnTo>
                    <a:pt x="39" y="51"/>
                  </a:lnTo>
                  <a:lnTo>
                    <a:pt x="0" y="38"/>
                  </a:lnTo>
                  <a:lnTo>
                    <a:pt x="0" y="26"/>
                  </a:lnTo>
                  <a:lnTo>
                    <a:pt x="39" y="13"/>
                  </a:lnTo>
                  <a:lnTo>
                    <a:pt x="115" y="0"/>
                  </a:lnTo>
                  <a:lnTo>
                    <a:pt x="205" y="13"/>
                  </a:lnTo>
                  <a:lnTo>
                    <a:pt x="231" y="26"/>
                  </a:lnTo>
                  <a:lnTo>
                    <a:pt x="231" y="3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65" name="Freeform 172"/>
            <p:cNvSpPr>
              <a:spLocks/>
            </p:cNvSpPr>
            <p:nvPr/>
          </p:nvSpPr>
          <p:spPr bwMode="auto">
            <a:xfrm>
              <a:off x="4423" y="4104"/>
              <a:ext cx="1" cy="12"/>
            </a:xfrm>
            <a:custGeom>
              <a:avLst/>
              <a:gdLst>
                <a:gd name="T0" fmla="*/ 0 w 1"/>
                <a:gd name="T1" fmla="*/ 0 h 12"/>
                <a:gd name="T2" fmla="*/ 0 w 1"/>
                <a:gd name="T3" fmla="*/ 0 h 12"/>
                <a:gd name="T4" fmla="*/ 0 w 1"/>
                <a:gd name="T5" fmla="*/ 12 h 12"/>
                <a:gd name="T6" fmla="*/ 0 w 1"/>
                <a:gd name="T7" fmla="*/ 0 h 12"/>
                <a:gd name="T8" fmla="*/ 0 w 1"/>
                <a:gd name="T9" fmla="*/ 12 h 12"/>
                <a:gd name="T10" fmla="*/ 0 w 1"/>
                <a:gd name="T11" fmla="*/ 12 h 12"/>
                <a:gd name="T12" fmla="*/ 0 w 1"/>
                <a:gd name="T13" fmla="*/ 0 h 12"/>
                <a:gd name="T14" fmla="*/ 0 60000 65536"/>
                <a:gd name="T15" fmla="*/ 0 60000 65536"/>
                <a:gd name="T16" fmla="*/ 0 60000 65536"/>
                <a:gd name="T17" fmla="*/ 0 60000 65536"/>
                <a:gd name="T18" fmla="*/ 0 60000 65536"/>
                <a:gd name="T19" fmla="*/ 0 60000 65536"/>
                <a:gd name="T20" fmla="*/ 0 60000 65536"/>
                <a:gd name="T21" fmla="*/ 0 w 1"/>
                <a:gd name="T22" fmla="*/ 0 h 12"/>
                <a:gd name="T23" fmla="*/ 1 w 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2">
                  <a:moveTo>
                    <a:pt x="0" y="0"/>
                  </a:moveTo>
                  <a:lnTo>
                    <a:pt x="0" y="0"/>
                  </a:lnTo>
                  <a:lnTo>
                    <a:pt x="0" y="12"/>
                  </a:lnTo>
                  <a:lnTo>
                    <a:pt x="0" y="0"/>
                  </a:lnTo>
                  <a:lnTo>
                    <a:pt x="0" y="12"/>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66" name="Freeform 173"/>
            <p:cNvSpPr>
              <a:spLocks/>
            </p:cNvSpPr>
            <p:nvPr/>
          </p:nvSpPr>
          <p:spPr bwMode="auto">
            <a:xfrm>
              <a:off x="4346" y="4116"/>
              <a:ext cx="13" cy="1"/>
            </a:xfrm>
            <a:custGeom>
              <a:avLst/>
              <a:gdLst>
                <a:gd name="T0" fmla="*/ 13 w 13"/>
                <a:gd name="T1" fmla="*/ 0 h 1"/>
                <a:gd name="T2" fmla="*/ 0 w 13"/>
                <a:gd name="T3" fmla="*/ 0 h 1"/>
                <a:gd name="T4" fmla="*/ 0 w 13"/>
                <a:gd name="T5" fmla="*/ 0 h 1"/>
                <a:gd name="T6" fmla="*/ 0 w 13"/>
                <a:gd name="T7" fmla="*/ 0 h 1"/>
                <a:gd name="T8" fmla="*/ 13 w 13"/>
                <a:gd name="T9" fmla="*/ 0 h 1"/>
                <a:gd name="T10" fmla="*/ 13 w 13"/>
                <a:gd name="T11" fmla="*/ 0 h 1"/>
                <a:gd name="T12" fmla="*/ 13 w 13"/>
                <a:gd name="T13" fmla="*/ 0 h 1"/>
                <a:gd name="T14" fmla="*/ 0 60000 65536"/>
                <a:gd name="T15" fmla="*/ 0 60000 65536"/>
                <a:gd name="T16" fmla="*/ 0 60000 65536"/>
                <a:gd name="T17" fmla="*/ 0 60000 65536"/>
                <a:gd name="T18" fmla="*/ 0 60000 65536"/>
                <a:gd name="T19" fmla="*/ 0 60000 65536"/>
                <a:gd name="T20" fmla="*/ 0 60000 65536"/>
                <a:gd name="T21" fmla="*/ 0 w 13"/>
                <a:gd name="T22" fmla="*/ 0 h 1"/>
                <a:gd name="T23" fmla="*/ 13 w 13"/>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
                  <a:moveTo>
                    <a:pt x="13" y="0"/>
                  </a:moveTo>
                  <a:lnTo>
                    <a:pt x="0" y="0"/>
                  </a:lnTo>
                  <a:lnTo>
                    <a:pt x="13" y="0"/>
                  </a:lnTo>
                  <a:close/>
                </a:path>
              </a:pathLst>
            </a:custGeom>
            <a:blipFill dpi="0" rotWithShape="0">
              <a:blip r:embed="rId6" cstate="print"/>
              <a:srcRect/>
              <a:tile tx="0" ty="0" sx="100000" sy="100000" flip="none" algn="tl"/>
            </a:blipFill>
            <a:ln w="9525">
              <a:noFill/>
              <a:round/>
              <a:headEnd/>
              <a:tailEnd/>
            </a:ln>
          </p:spPr>
          <p:txBody>
            <a:bodyPr/>
            <a:lstStyle/>
            <a:p>
              <a:endParaRPr lang="en-US"/>
            </a:p>
          </p:txBody>
        </p:sp>
        <p:sp>
          <p:nvSpPr>
            <p:cNvPr id="124967" name="Freeform 174"/>
            <p:cNvSpPr>
              <a:spLocks/>
            </p:cNvSpPr>
            <p:nvPr/>
          </p:nvSpPr>
          <p:spPr bwMode="auto">
            <a:xfrm>
              <a:off x="4346" y="4116"/>
              <a:ext cx="13" cy="13"/>
            </a:xfrm>
            <a:custGeom>
              <a:avLst/>
              <a:gdLst>
                <a:gd name="T0" fmla="*/ 13 w 13"/>
                <a:gd name="T1" fmla="*/ 13 h 13"/>
                <a:gd name="T2" fmla="*/ 13 w 13"/>
                <a:gd name="T3" fmla="*/ 0 h 13"/>
                <a:gd name="T4" fmla="*/ 0 w 13"/>
                <a:gd name="T5" fmla="*/ 0 h 13"/>
                <a:gd name="T6" fmla="*/ 0 w 13"/>
                <a:gd name="T7" fmla="*/ 0 h 13"/>
                <a:gd name="T8" fmla="*/ 0 w 13"/>
                <a:gd name="T9" fmla="*/ 13 h 13"/>
                <a:gd name="T10" fmla="*/ 0 w 13"/>
                <a:gd name="T11" fmla="*/ 13 h 13"/>
                <a:gd name="T12" fmla="*/ 13 w 13"/>
                <a:gd name="T13" fmla="*/ 13 h 13"/>
                <a:gd name="T14" fmla="*/ 0 60000 65536"/>
                <a:gd name="T15" fmla="*/ 0 60000 65536"/>
                <a:gd name="T16" fmla="*/ 0 60000 65536"/>
                <a:gd name="T17" fmla="*/ 0 60000 65536"/>
                <a:gd name="T18" fmla="*/ 0 60000 65536"/>
                <a:gd name="T19" fmla="*/ 0 60000 65536"/>
                <a:gd name="T20" fmla="*/ 0 60000 65536"/>
                <a:gd name="T21" fmla="*/ 0 w 13"/>
                <a:gd name="T22" fmla="*/ 0 h 13"/>
                <a:gd name="T23" fmla="*/ 13 w 13"/>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3">
                  <a:moveTo>
                    <a:pt x="13" y="13"/>
                  </a:moveTo>
                  <a:lnTo>
                    <a:pt x="13" y="0"/>
                  </a:lnTo>
                  <a:lnTo>
                    <a:pt x="0" y="0"/>
                  </a:lnTo>
                  <a:lnTo>
                    <a:pt x="0" y="13"/>
                  </a:lnTo>
                  <a:lnTo>
                    <a:pt x="13"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68" name="Freeform 176"/>
            <p:cNvSpPr>
              <a:spLocks/>
            </p:cNvSpPr>
            <p:nvPr/>
          </p:nvSpPr>
          <p:spPr bwMode="auto">
            <a:xfrm>
              <a:off x="4500" y="3835"/>
              <a:ext cx="51" cy="230"/>
            </a:xfrm>
            <a:custGeom>
              <a:avLst/>
              <a:gdLst>
                <a:gd name="T0" fmla="*/ 51 w 51"/>
                <a:gd name="T1" fmla="*/ 13 h 230"/>
                <a:gd name="T2" fmla="*/ 0 w 51"/>
                <a:gd name="T3" fmla="*/ 0 h 230"/>
                <a:gd name="T4" fmla="*/ 0 w 51"/>
                <a:gd name="T5" fmla="*/ 230 h 230"/>
                <a:gd name="T6" fmla="*/ 51 w 51"/>
                <a:gd name="T7" fmla="*/ 205 h 230"/>
                <a:gd name="T8" fmla="*/ 51 w 51"/>
                <a:gd name="T9" fmla="*/ 13 h 230"/>
                <a:gd name="T10" fmla="*/ 0 60000 65536"/>
                <a:gd name="T11" fmla="*/ 0 60000 65536"/>
                <a:gd name="T12" fmla="*/ 0 60000 65536"/>
                <a:gd name="T13" fmla="*/ 0 60000 65536"/>
                <a:gd name="T14" fmla="*/ 0 60000 65536"/>
                <a:gd name="T15" fmla="*/ 0 w 51"/>
                <a:gd name="T16" fmla="*/ 0 h 230"/>
                <a:gd name="T17" fmla="*/ 51 w 51"/>
                <a:gd name="T18" fmla="*/ 230 h 230"/>
              </a:gdLst>
              <a:ahLst/>
              <a:cxnLst>
                <a:cxn ang="T10">
                  <a:pos x="T0" y="T1"/>
                </a:cxn>
                <a:cxn ang="T11">
                  <a:pos x="T2" y="T3"/>
                </a:cxn>
                <a:cxn ang="T12">
                  <a:pos x="T4" y="T5"/>
                </a:cxn>
                <a:cxn ang="T13">
                  <a:pos x="T6" y="T7"/>
                </a:cxn>
                <a:cxn ang="T14">
                  <a:pos x="T8" y="T9"/>
                </a:cxn>
              </a:cxnLst>
              <a:rect l="T15" t="T16" r="T17" b="T18"/>
              <a:pathLst>
                <a:path w="51" h="230">
                  <a:moveTo>
                    <a:pt x="51" y="13"/>
                  </a:moveTo>
                  <a:lnTo>
                    <a:pt x="0" y="0"/>
                  </a:lnTo>
                  <a:lnTo>
                    <a:pt x="0" y="230"/>
                  </a:lnTo>
                  <a:lnTo>
                    <a:pt x="51" y="205"/>
                  </a:lnTo>
                  <a:lnTo>
                    <a:pt x="51" y="13"/>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124969" name="Freeform 177"/>
            <p:cNvSpPr>
              <a:spLocks/>
            </p:cNvSpPr>
            <p:nvPr/>
          </p:nvSpPr>
          <p:spPr bwMode="auto">
            <a:xfrm>
              <a:off x="4500" y="3835"/>
              <a:ext cx="64" cy="243"/>
            </a:xfrm>
            <a:custGeom>
              <a:avLst/>
              <a:gdLst>
                <a:gd name="T0" fmla="*/ 51 w 64"/>
                <a:gd name="T1" fmla="*/ 26 h 243"/>
                <a:gd name="T2" fmla="*/ 0 w 64"/>
                <a:gd name="T3" fmla="*/ 13 h 243"/>
                <a:gd name="T4" fmla="*/ 0 w 64"/>
                <a:gd name="T5" fmla="*/ 0 h 243"/>
                <a:gd name="T6" fmla="*/ 12 w 64"/>
                <a:gd name="T7" fmla="*/ 0 h 243"/>
                <a:gd name="T8" fmla="*/ 12 w 64"/>
                <a:gd name="T9" fmla="*/ 230 h 243"/>
                <a:gd name="T10" fmla="*/ 0 w 64"/>
                <a:gd name="T11" fmla="*/ 243 h 243"/>
                <a:gd name="T12" fmla="*/ 0 w 64"/>
                <a:gd name="T13" fmla="*/ 230 h 243"/>
                <a:gd name="T14" fmla="*/ 51 w 64"/>
                <a:gd name="T15" fmla="*/ 205 h 243"/>
                <a:gd name="T16" fmla="*/ 64 w 64"/>
                <a:gd name="T17" fmla="*/ 205 h 243"/>
                <a:gd name="T18" fmla="*/ 64 w 64"/>
                <a:gd name="T19" fmla="*/ 205 h 243"/>
                <a:gd name="T20" fmla="*/ 51 w 64"/>
                <a:gd name="T21" fmla="*/ 218 h 243"/>
                <a:gd name="T22" fmla="*/ 0 w 64"/>
                <a:gd name="T23" fmla="*/ 243 h 243"/>
                <a:gd name="T24" fmla="*/ 0 w 64"/>
                <a:gd name="T25" fmla="*/ 243 h 243"/>
                <a:gd name="T26" fmla="*/ 0 w 64"/>
                <a:gd name="T27" fmla="*/ 230 h 243"/>
                <a:gd name="T28" fmla="*/ 0 w 64"/>
                <a:gd name="T29" fmla="*/ 0 h 243"/>
                <a:gd name="T30" fmla="*/ 0 w 64"/>
                <a:gd name="T31" fmla="*/ 0 h 243"/>
                <a:gd name="T32" fmla="*/ 0 w 64"/>
                <a:gd name="T33" fmla="*/ 0 h 243"/>
                <a:gd name="T34" fmla="*/ 51 w 64"/>
                <a:gd name="T35" fmla="*/ 13 h 243"/>
                <a:gd name="T36" fmla="*/ 51 w 64"/>
                <a:gd name="T37" fmla="*/ 26 h 2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4"/>
                <a:gd name="T58" fmla="*/ 0 h 243"/>
                <a:gd name="T59" fmla="*/ 64 w 64"/>
                <a:gd name="T60" fmla="*/ 243 h 2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4" h="243">
                  <a:moveTo>
                    <a:pt x="51" y="26"/>
                  </a:moveTo>
                  <a:lnTo>
                    <a:pt x="0" y="13"/>
                  </a:lnTo>
                  <a:lnTo>
                    <a:pt x="0" y="0"/>
                  </a:lnTo>
                  <a:lnTo>
                    <a:pt x="12" y="0"/>
                  </a:lnTo>
                  <a:lnTo>
                    <a:pt x="12" y="230"/>
                  </a:lnTo>
                  <a:lnTo>
                    <a:pt x="0" y="243"/>
                  </a:lnTo>
                  <a:lnTo>
                    <a:pt x="0" y="230"/>
                  </a:lnTo>
                  <a:lnTo>
                    <a:pt x="51" y="205"/>
                  </a:lnTo>
                  <a:lnTo>
                    <a:pt x="64" y="205"/>
                  </a:lnTo>
                  <a:lnTo>
                    <a:pt x="51" y="218"/>
                  </a:lnTo>
                  <a:lnTo>
                    <a:pt x="0" y="243"/>
                  </a:lnTo>
                  <a:lnTo>
                    <a:pt x="0" y="230"/>
                  </a:lnTo>
                  <a:lnTo>
                    <a:pt x="0" y="0"/>
                  </a:lnTo>
                  <a:lnTo>
                    <a:pt x="51" y="13"/>
                  </a:lnTo>
                  <a:lnTo>
                    <a:pt x="51" y="2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70" name="Freeform 178"/>
            <p:cNvSpPr>
              <a:spLocks/>
            </p:cNvSpPr>
            <p:nvPr/>
          </p:nvSpPr>
          <p:spPr bwMode="auto">
            <a:xfrm>
              <a:off x="4551" y="3848"/>
              <a:ext cx="13" cy="192"/>
            </a:xfrm>
            <a:custGeom>
              <a:avLst/>
              <a:gdLst>
                <a:gd name="T0" fmla="*/ 0 w 13"/>
                <a:gd name="T1" fmla="*/ 192 h 192"/>
                <a:gd name="T2" fmla="*/ 0 w 13"/>
                <a:gd name="T3" fmla="*/ 0 h 192"/>
                <a:gd name="T4" fmla="*/ 0 w 13"/>
                <a:gd name="T5" fmla="*/ 0 h 192"/>
                <a:gd name="T6" fmla="*/ 13 w 13"/>
                <a:gd name="T7" fmla="*/ 0 h 192"/>
                <a:gd name="T8" fmla="*/ 13 w 13"/>
                <a:gd name="T9" fmla="*/ 0 h 192"/>
                <a:gd name="T10" fmla="*/ 13 w 13"/>
                <a:gd name="T11" fmla="*/ 192 h 192"/>
                <a:gd name="T12" fmla="*/ 0 w 13"/>
                <a:gd name="T13" fmla="*/ 192 h 192"/>
                <a:gd name="T14" fmla="*/ 0 60000 65536"/>
                <a:gd name="T15" fmla="*/ 0 60000 65536"/>
                <a:gd name="T16" fmla="*/ 0 60000 65536"/>
                <a:gd name="T17" fmla="*/ 0 60000 65536"/>
                <a:gd name="T18" fmla="*/ 0 60000 65536"/>
                <a:gd name="T19" fmla="*/ 0 60000 65536"/>
                <a:gd name="T20" fmla="*/ 0 60000 65536"/>
                <a:gd name="T21" fmla="*/ 0 w 13"/>
                <a:gd name="T22" fmla="*/ 0 h 192"/>
                <a:gd name="T23" fmla="*/ 13 w 13"/>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92">
                  <a:moveTo>
                    <a:pt x="0" y="192"/>
                  </a:moveTo>
                  <a:lnTo>
                    <a:pt x="0" y="0"/>
                  </a:lnTo>
                  <a:lnTo>
                    <a:pt x="13" y="0"/>
                  </a:lnTo>
                  <a:lnTo>
                    <a:pt x="13" y="192"/>
                  </a:lnTo>
                  <a:lnTo>
                    <a:pt x="0" y="19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71" name="Freeform 179"/>
            <p:cNvSpPr>
              <a:spLocks/>
            </p:cNvSpPr>
            <p:nvPr/>
          </p:nvSpPr>
          <p:spPr bwMode="auto">
            <a:xfrm>
              <a:off x="4051" y="3759"/>
              <a:ext cx="385" cy="357"/>
            </a:xfrm>
            <a:custGeom>
              <a:avLst/>
              <a:gdLst>
                <a:gd name="T0" fmla="*/ 0 w 385"/>
                <a:gd name="T1" fmla="*/ 12 h 357"/>
                <a:gd name="T2" fmla="*/ 385 w 385"/>
                <a:gd name="T3" fmla="*/ 0 h 357"/>
                <a:gd name="T4" fmla="*/ 385 w 385"/>
                <a:gd name="T5" fmla="*/ 357 h 357"/>
                <a:gd name="T6" fmla="*/ 0 w 385"/>
                <a:gd name="T7" fmla="*/ 345 h 357"/>
                <a:gd name="T8" fmla="*/ 0 w 385"/>
                <a:gd name="T9" fmla="*/ 12 h 357"/>
                <a:gd name="T10" fmla="*/ 0 60000 65536"/>
                <a:gd name="T11" fmla="*/ 0 60000 65536"/>
                <a:gd name="T12" fmla="*/ 0 60000 65536"/>
                <a:gd name="T13" fmla="*/ 0 60000 65536"/>
                <a:gd name="T14" fmla="*/ 0 60000 65536"/>
                <a:gd name="T15" fmla="*/ 0 w 385"/>
                <a:gd name="T16" fmla="*/ 0 h 357"/>
                <a:gd name="T17" fmla="*/ 385 w 385"/>
                <a:gd name="T18" fmla="*/ 357 h 357"/>
              </a:gdLst>
              <a:ahLst/>
              <a:cxnLst>
                <a:cxn ang="T10">
                  <a:pos x="T0" y="T1"/>
                </a:cxn>
                <a:cxn ang="T11">
                  <a:pos x="T2" y="T3"/>
                </a:cxn>
                <a:cxn ang="T12">
                  <a:pos x="T4" y="T5"/>
                </a:cxn>
                <a:cxn ang="T13">
                  <a:pos x="T6" y="T7"/>
                </a:cxn>
                <a:cxn ang="T14">
                  <a:pos x="T8" y="T9"/>
                </a:cxn>
              </a:cxnLst>
              <a:rect l="T15" t="T16" r="T17" b="T18"/>
              <a:pathLst>
                <a:path w="385" h="357">
                  <a:moveTo>
                    <a:pt x="0" y="12"/>
                  </a:moveTo>
                  <a:lnTo>
                    <a:pt x="385" y="0"/>
                  </a:lnTo>
                  <a:lnTo>
                    <a:pt x="385" y="357"/>
                  </a:lnTo>
                  <a:lnTo>
                    <a:pt x="0" y="345"/>
                  </a:lnTo>
                  <a:lnTo>
                    <a:pt x="0" y="12"/>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124972" name="Freeform 180"/>
            <p:cNvSpPr>
              <a:spLocks/>
            </p:cNvSpPr>
            <p:nvPr/>
          </p:nvSpPr>
          <p:spPr bwMode="auto">
            <a:xfrm>
              <a:off x="4051" y="3759"/>
              <a:ext cx="397" cy="370"/>
            </a:xfrm>
            <a:custGeom>
              <a:avLst/>
              <a:gdLst>
                <a:gd name="T0" fmla="*/ 0 w 397"/>
                <a:gd name="T1" fmla="*/ 12 h 370"/>
                <a:gd name="T2" fmla="*/ 385 w 397"/>
                <a:gd name="T3" fmla="*/ 0 h 370"/>
                <a:gd name="T4" fmla="*/ 397 w 397"/>
                <a:gd name="T5" fmla="*/ 0 h 370"/>
                <a:gd name="T6" fmla="*/ 397 w 397"/>
                <a:gd name="T7" fmla="*/ 0 h 370"/>
                <a:gd name="T8" fmla="*/ 397 w 397"/>
                <a:gd name="T9" fmla="*/ 357 h 370"/>
                <a:gd name="T10" fmla="*/ 397 w 397"/>
                <a:gd name="T11" fmla="*/ 370 h 370"/>
                <a:gd name="T12" fmla="*/ 385 w 397"/>
                <a:gd name="T13" fmla="*/ 370 h 370"/>
                <a:gd name="T14" fmla="*/ 0 w 397"/>
                <a:gd name="T15" fmla="*/ 357 h 370"/>
                <a:gd name="T16" fmla="*/ 0 w 397"/>
                <a:gd name="T17" fmla="*/ 357 h 370"/>
                <a:gd name="T18" fmla="*/ 0 w 397"/>
                <a:gd name="T19" fmla="*/ 345 h 370"/>
                <a:gd name="T20" fmla="*/ 0 w 397"/>
                <a:gd name="T21" fmla="*/ 345 h 370"/>
                <a:gd name="T22" fmla="*/ 385 w 397"/>
                <a:gd name="T23" fmla="*/ 357 h 370"/>
                <a:gd name="T24" fmla="*/ 385 w 397"/>
                <a:gd name="T25" fmla="*/ 370 h 370"/>
                <a:gd name="T26" fmla="*/ 385 w 397"/>
                <a:gd name="T27" fmla="*/ 357 h 370"/>
                <a:gd name="T28" fmla="*/ 385 w 397"/>
                <a:gd name="T29" fmla="*/ 0 h 370"/>
                <a:gd name="T30" fmla="*/ 397 w 397"/>
                <a:gd name="T31" fmla="*/ 0 h 370"/>
                <a:gd name="T32" fmla="*/ 385 w 397"/>
                <a:gd name="T33" fmla="*/ 12 h 370"/>
                <a:gd name="T34" fmla="*/ 0 w 397"/>
                <a:gd name="T35" fmla="*/ 25 h 370"/>
                <a:gd name="T36" fmla="*/ 0 w 397"/>
                <a:gd name="T37" fmla="*/ 12 h 3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97"/>
                <a:gd name="T58" fmla="*/ 0 h 370"/>
                <a:gd name="T59" fmla="*/ 397 w 397"/>
                <a:gd name="T60" fmla="*/ 370 h 37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97" h="370">
                  <a:moveTo>
                    <a:pt x="0" y="12"/>
                  </a:moveTo>
                  <a:lnTo>
                    <a:pt x="385" y="0"/>
                  </a:lnTo>
                  <a:lnTo>
                    <a:pt x="397" y="0"/>
                  </a:lnTo>
                  <a:lnTo>
                    <a:pt x="397" y="357"/>
                  </a:lnTo>
                  <a:lnTo>
                    <a:pt x="397" y="370"/>
                  </a:lnTo>
                  <a:lnTo>
                    <a:pt x="385" y="370"/>
                  </a:lnTo>
                  <a:lnTo>
                    <a:pt x="0" y="357"/>
                  </a:lnTo>
                  <a:lnTo>
                    <a:pt x="0" y="345"/>
                  </a:lnTo>
                  <a:lnTo>
                    <a:pt x="385" y="357"/>
                  </a:lnTo>
                  <a:lnTo>
                    <a:pt x="385" y="370"/>
                  </a:lnTo>
                  <a:lnTo>
                    <a:pt x="385" y="357"/>
                  </a:lnTo>
                  <a:lnTo>
                    <a:pt x="385" y="0"/>
                  </a:lnTo>
                  <a:lnTo>
                    <a:pt x="397" y="0"/>
                  </a:lnTo>
                  <a:lnTo>
                    <a:pt x="385" y="12"/>
                  </a:lnTo>
                  <a:lnTo>
                    <a:pt x="0" y="25"/>
                  </a:lnTo>
                  <a:lnTo>
                    <a:pt x="0"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73" name="Freeform 181"/>
            <p:cNvSpPr>
              <a:spLocks/>
            </p:cNvSpPr>
            <p:nvPr/>
          </p:nvSpPr>
          <p:spPr bwMode="auto">
            <a:xfrm>
              <a:off x="4051" y="3771"/>
              <a:ext cx="13" cy="333"/>
            </a:xfrm>
            <a:custGeom>
              <a:avLst/>
              <a:gdLst>
                <a:gd name="T0" fmla="*/ 0 w 13"/>
                <a:gd name="T1" fmla="*/ 333 h 333"/>
                <a:gd name="T2" fmla="*/ 0 w 13"/>
                <a:gd name="T3" fmla="*/ 0 h 333"/>
                <a:gd name="T4" fmla="*/ 0 w 13"/>
                <a:gd name="T5" fmla="*/ 0 h 333"/>
                <a:gd name="T6" fmla="*/ 0 w 13"/>
                <a:gd name="T7" fmla="*/ 0 h 333"/>
                <a:gd name="T8" fmla="*/ 13 w 13"/>
                <a:gd name="T9" fmla="*/ 0 h 333"/>
                <a:gd name="T10" fmla="*/ 13 w 13"/>
                <a:gd name="T11" fmla="*/ 333 h 333"/>
                <a:gd name="T12" fmla="*/ 0 w 13"/>
                <a:gd name="T13" fmla="*/ 333 h 333"/>
                <a:gd name="T14" fmla="*/ 0 60000 65536"/>
                <a:gd name="T15" fmla="*/ 0 60000 65536"/>
                <a:gd name="T16" fmla="*/ 0 60000 65536"/>
                <a:gd name="T17" fmla="*/ 0 60000 65536"/>
                <a:gd name="T18" fmla="*/ 0 60000 65536"/>
                <a:gd name="T19" fmla="*/ 0 60000 65536"/>
                <a:gd name="T20" fmla="*/ 0 60000 65536"/>
                <a:gd name="T21" fmla="*/ 0 w 13"/>
                <a:gd name="T22" fmla="*/ 0 h 333"/>
                <a:gd name="T23" fmla="*/ 13 w 13"/>
                <a:gd name="T24" fmla="*/ 333 h 3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333">
                  <a:moveTo>
                    <a:pt x="0" y="333"/>
                  </a:moveTo>
                  <a:lnTo>
                    <a:pt x="0" y="0"/>
                  </a:lnTo>
                  <a:lnTo>
                    <a:pt x="13" y="0"/>
                  </a:lnTo>
                  <a:lnTo>
                    <a:pt x="13" y="333"/>
                  </a:lnTo>
                  <a:lnTo>
                    <a:pt x="0" y="33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74" name="Freeform 182"/>
            <p:cNvSpPr>
              <a:spLocks/>
            </p:cNvSpPr>
            <p:nvPr/>
          </p:nvSpPr>
          <p:spPr bwMode="auto">
            <a:xfrm>
              <a:off x="4077" y="3784"/>
              <a:ext cx="320" cy="294"/>
            </a:xfrm>
            <a:custGeom>
              <a:avLst/>
              <a:gdLst>
                <a:gd name="T0" fmla="*/ 166 w 320"/>
                <a:gd name="T1" fmla="*/ 13 h 294"/>
                <a:gd name="T2" fmla="*/ 294 w 320"/>
                <a:gd name="T3" fmla="*/ 0 h 294"/>
                <a:gd name="T4" fmla="*/ 320 w 320"/>
                <a:gd name="T5" fmla="*/ 13 h 294"/>
                <a:gd name="T6" fmla="*/ 320 w 320"/>
                <a:gd name="T7" fmla="*/ 26 h 294"/>
                <a:gd name="T8" fmla="*/ 320 w 320"/>
                <a:gd name="T9" fmla="*/ 154 h 294"/>
                <a:gd name="T10" fmla="*/ 320 w 320"/>
                <a:gd name="T11" fmla="*/ 269 h 294"/>
                <a:gd name="T12" fmla="*/ 320 w 320"/>
                <a:gd name="T13" fmla="*/ 281 h 294"/>
                <a:gd name="T14" fmla="*/ 294 w 320"/>
                <a:gd name="T15" fmla="*/ 294 h 294"/>
                <a:gd name="T16" fmla="*/ 166 w 320"/>
                <a:gd name="T17" fmla="*/ 294 h 294"/>
                <a:gd name="T18" fmla="*/ 25 w 320"/>
                <a:gd name="T19" fmla="*/ 294 h 294"/>
                <a:gd name="T20" fmla="*/ 13 w 320"/>
                <a:gd name="T21" fmla="*/ 281 h 294"/>
                <a:gd name="T22" fmla="*/ 0 w 320"/>
                <a:gd name="T23" fmla="*/ 256 h 294"/>
                <a:gd name="T24" fmla="*/ 0 w 320"/>
                <a:gd name="T25" fmla="*/ 154 h 294"/>
                <a:gd name="T26" fmla="*/ 13 w 320"/>
                <a:gd name="T27" fmla="*/ 39 h 294"/>
                <a:gd name="T28" fmla="*/ 13 w 320"/>
                <a:gd name="T29" fmla="*/ 26 h 294"/>
                <a:gd name="T30" fmla="*/ 38 w 320"/>
                <a:gd name="T31" fmla="*/ 13 h 294"/>
                <a:gd name="T32" fmla="*/ 166 w 320"/>
                <a:gd name="T33" fmla="*/ 13 h 2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0"/>
                <a:gd name="T52" fmla="*/ 0 h 294"/>
                <a:gd name="T53" fmla="*/ 320 w 320"/>
                <a:gd name="T54" fmla="*/ 294 h 2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0" h="294">
                  <a:moveTo>
                    <a:pt x="166" y="13"/>
                  </a:moveTo>
                  <a:lnTo>
                    <a:pt x="294" y="0"/>
                  </a:lnTo>
                  <a:lnTo>
                    <a:pt x="320" y="13"/>
                  </a:lnTo>
                  <a:lnTo>
                    <a:pt x="320" y="26"/>
                  </a:lnTo>
                  <a:lnTo>
                    <a:pt x="320" y="154"/>
                  </a:lnTo>
                  <a:lnTo>
                    <a:pt x="320" y="269"/>
                  </a:lnTo>
                  <a:lnTo>
                    <a:pt x="320" y="281"/>
                  </a:lnTo>
                  <a:lnTo>
                    <a:pt x="294" y="294"/>
                  </a:lnTo>
                  <a:lnTo>
                    <a:pt x="166" y="294"/>
                  </a:lnTo>
                  <a:lnTo>
                    <a:pt x="25" y="294"/>
                  </a:lnTo>
                  <a:lnTo>
                    <a:pt x="13" y="281"/>
                  </a:lnTo>
                  <a:lnTo>
                    <a:pt x="0" y="256"/>
                  </a:lnTo>
                  <a:lnTo>
                    <a:pt x="0" y="154"/>
                  </a:lnTo>
                  <a:lnTo>
                    <a:pt x="13" y="39"/>
                  </a:lnTo>
                  <a:lnTo>
                    <a:pt x="13" y="26"/>
                  </a:lnTo>
                  <a:lnTo>
                    <a:pt x="38" y="13"/>
                  </a:lnTo>
                  <a:lnTo>
                    <a:pt x="166"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24975" name="Freeform 183"/>
            <p:cNvSpPr>
              <a:spLocks/>
            </p:cNvSpPr>
            <p:nvPr/>
          </p:nvSpPr>
          <p:spPr bwMode="auto">
            <a:xfrm>
              <a:off x="4077" y="3784"/>
              <a:ext cx="333" cy="307"/>
            </a:xfrm>
            <a:custGeom>
              <a:avLst/>
              <a:gdLst>
                <a:gd name="T0" fmla="*/ 294 w 333"/>
                <a:gd name="T1" fmla="*/ 0 h 307"/>
                <a:gd name="T2" fmla="*/ 294 w 333"/>
                <a:gd name="T3" fmla="*/ 0 h 307"/>
                <a:gd name="T4" fmla="*/ 333 w 333"/>
                <a:gd name="T5" fmla="*/ 13 h 307"/>
                <a:gd name="T6" fmla="*/ 333 w 333"/>
                <a:gd name="T7" fmla="*/ 26 h 307"/>
                <a:gd name="T8" fmla="*/ 333 w 333"/>
                <a:gd name="T9" fmla="*/ 26 h 307"/>
                <a:gd name="T10" fmla="*/ 333 w 333"/>
                <a:gd name="T11" fmla="*/ 154 h 307"/>
                <a:gd name="T12" fmla="*/ 333 w 333"/>
                <a:gd name="T13" fmla="*/ 269 h 307"/>
                <a:gd name="T14" fmla="*/ 333 w 333"/>
                <a:gd name="T15" fmla="*/ 269 h 307"/>
                <a:gd name="T16" fmla="*/ 320 w 333"/>
                <a:gd name="T17" fmla="*/ 294 h 307"/>
                <a:gd name="T18" fmla="*/ 294 w 333"/>
                <a:gd name="T19" fmla="*/ 307 h 307"/>
                <a:gd name="T20" fmla="*/ 294 w 333"/>
                <a:gd name="T21" fmla="*/ 307 h 307"/>
                <a:gd name="T22" fmla="*/ 166 w 333"/>
                <a:gd name="T23" fmla="*/ 307 h 307"/>
                <a:gd name="T24" fmla="*/ 25 w 333"/>
                <a:gd name="T25" fmla="*/ 307 h 307"/>
                <a:gd name="T26" fmla="*/ 25 w 333"/>
                <a:gd name="T27" fmla="*/ 307 h 307"/>
                <a:gd name="T28" fmla="*/ 13 w 333"/>
                <a:gd name="T29" fmla="*/ 281 h 307"/>
                <a:gd name="T30" fmla="*/ 0 w 333"/>
                <a:gd name="T31" fmla="*/ 256 h 307"/>
                <a:gd name="T32" fmla="*/ 0 w 333"/>
                <a:gd name="T33" fmla="*/ 256 h 307"/>
                <a:gd name="T34" fmla="*/ 0 w 333"/>
                <a:gd name="T35" fmla="*/ 154 h 307"/>
                <a:gd name="T36" fmla="*/ 13 w 333"/>
                <a:gd name="T37" fmla="*/ 39 h 307"/>
                <a:gd name="T38" fmla="*/ 13 w 333"/>
                <a:gd name="T39" fmla="*/ 39 h 307"/>
                <a:gd name="T40" fmla="*/ 13 w 333"/>
                <a:gd name="T41" fmla="*/ 26 h 307"/>
                <a:gd name="T42" fmla="*/ 38 w 333"/>
                <a:gd name="T43" fmla="*/ 13 h 307"/>
                <a:gd name="T44" fmla="*/ 38 w 333"/>
                <a:gd name="T45" fmla="*/ 13 h 307"/>
                <a:gd name="T46" fmla="*/ 166 w 333"/>
                <a:gd name="T47" fmla="*/ 13 h 307"/>
                <a:gd name="T48" fmla="*/ 166 w 333"/>
                <a:gd name="T49" fmla="*/ 26 h 307"/>
                <a:gd name="T50" fmla="*/ 38 w 333"/>
                <a:gd name="T51" fmla="*/ 26 h 307"/>
                <a:gd name="T52" fmla="*/ 13 w 333"/>
                <a:gd name="T53" fmla="*/ 39 h 307"/>
                <a:gd name="T54" fmla="*/ 25 w 333"/>
                <a:gd name="T55" fmla="*/ 26 h 307"/>
                <a:gd name="T56" fmla="*/ 25 w 333"/>
                <a:gd name="T57" fmla="*/ 39 h 307"/>
                <a:gd name="T58" fmla="*/ 13 w 333"/>
                <a:gd name="T59" fmla="*/ 154 h 307"/>
                <a:gd name="T60" fmla="*/ 13 w 333"/>
                <a:gd name="T61" fmla="*/ 154 h 307"/>
                <a:gd name="T62" fmla="*/ 13 w 333"/>
                <a:gd name="T63" fmla="*/ 256 h 307"/>
                <a:gd name="T64" fmla="*/ 25 w 333"/>
                <a:gd name="T65" fmla="*/ 281 h 307"/>
                <a:gd name="T66" fmla="*/ 25 w 333"/>
                <a:gd name="T67" fmla="*/ 281 h 307"/>
                <a:gd name="T68" fmla="*/ 38 w 333"/>
                <a:gd name="T69" fmla="*/ 294 h 307"/>
                <a:gd name="T70" fmla="*/ 166 w 333"/>
                <a:gd name="T71" fmla="*/ 294 h 307"/>
                <a:gd name="T72" fmla="*/ 166 w 333"/>
                <a:gd name="T73" fmla="*/ 294 h 307"/>
                <a:gd name="T74" fmla="*/ 294 w 333"/>
                <a:gd name="T75" fmla="*/ 294 h 307"/>
                <a:gd name="T76" fmla="*/ 320 w 333"/>
                <a:gd name="T77" fmla="*/ 281 h 307"/>
                <a:gd name="T78" fmla="*/ 320 w 333"/>
                <a:gd name="T79" fmla="*/ 281 h 307"/>
                <a:gd name="T80" fmla="*/ 320 w 333"/>
                <a:gd name="T81" fmla="*/ 269 h 307"/>
                <a:gd name="T82" fmla="*/ 320 w 333"/>
                <a:gd name="T83" fmla="*/ 154 h 307"/>
                <a:gd name="T84" fmla="*/ 320 w 333"/>
                <a:gd name="T85" fmla="*/ 154 h 307"/>
                <a:gd name="T86" fmla="*/ 320 w 333"/>
                <a:gd name="T87" fmla="*/ 26 h 307"/>
                <a:gd name="T88" fmla="*/ 320 w 333"/>
                <a:gd name="T89" fmla="*/ 13 h 307"/>
                <a:gd name="T90" fmla="*/ 320 w 333"/>
                <a:gd name="T91" fmla="*/ 26 h 307"/>
                <a:gd name="T92" fmla="*/ 294 w 333"/>
                <a:gd name="T93" fmla="*/ 13 h 307"/>
                <a:gd name="T94" fmla="*/ 166 w 333"/>
                <a:gd name="T95" fmla="*/ 26 h 30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33"/>
                <a:gd name="T145" fmla="*/ 0 h 307"/>
                <a:gd name="T146" fmla="*/ 333 w 333"/>
                <a:gd name="T147" fmla="*/ 307 h 30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33" h="307">
                  <a:moveTo>
                    <a:pt x="166" y="13"/>
                  </a:moveTo>
                  <a:lnTo>
                    <a:pt x="294" y="0"/>
                  </a:lnTo>
                  <a:lnTo>
                    <a:pt x="320" y="13"/>
                  </a:lnTo>
                  <a:lnTo>
                    <a:pt x="333" y="13"/>
                  </a:lnTo>
                  <a:lnTo>
                    <a:pt x="333" y="26"/>
                  </a:lnTo>
                  <a:lnTo>
                    <a:pt x="333" y="154"/>
                  </a:lnTo>
                  <a:lnTo>
                    <a:pt x="333" y="269"/>
                  </a:lnTo>
                  <a:lnTo>
                    <a:pt x="333" y="281"/>
                  </a:lnTo>
                  <a:lnTo>
                    <a:pt x="320" y="294"/>
                  </a:lnTo>
                  <a:lnTo>
                    <a:pt x="294" y="307"/>
                  </a:lnTo>
                  <a:lnTo>
                    <a:pt x="166" y="307"/>
                  </a:lnTo>
                  <a:lnTo>
                    <a:pt x="25" y="307"/>
                  </a:lnTo>
                  <a:lnTo>
                    <a:pt x="13" y="294"/>
                  </a:lnTo>
                  <a:lnTo>
                    <a:pt x="13" y="281"/>
                  </a:lnTo>
                  <a:lnTo>
                    <a:pt x="0" y="256"/>
                  </a:lnTo>
                  <a:lnTo>
                    <a:pt x="0" y="154"/>
                  </a:lnTo>
                  <a:lnTo>
                    <a:pt x="13" y="39"/>
                  </a:lnTo>
                  <a:lnTo>
                    <a:pt x="13" y="26"/>
                  </a:lnTo>
                  <a:lnTo>
                    <a:pt x="38" y="13"/>
                  </a:lnTo>
                  <a:lnTo>
                    <a:pt x="166" y="13"/>
                  </a:lnTo>
                  <a:lnTo>
                    <a:pt x="166" y="26"/>
                  </a:lnTo>
                  <a:lnTo>
                    <a:pt x="38" y="26"/>
                  </a:lnTo>
                  <a:lnTo>
                    <a:pt x="13" y="39"/>
                  </a:lnTo>
                  <a:lnTo>
                    <a:pt x="25" y="26"/>
                  </a:lnTo>
                  <a:lnTo>
                    <a:pt x="25" y="39"/>
                  </a:lnTo>
                  <a:lnTo>
                    <a:pt x="13" y="154"/>
                  </a:lnTo>
                  <a:lnTo>
                    <a:pt x="13" y="256"/>
                  </a:lnTo>
                  <a:lnTo>
                    <a:pt x="25" y="281"/>
                  </a:lnTo>
                  <a:lnTo>
                    <a:pt x="38" y="294"/>
                  </a:lnTo>
                  <a:lnTo>
                    <a:pt x="25" y="294"/>
                  </a:lnTo>
                  <a:lnTo>
                    <a:pt x="166" y="294"/>
                  </a:lnTo>
                  <a:lnTo>
                    <a:pt x="294" y="294"/>
                  </a:lnTo>
                  <a:lnTo>
                    <a:pt x="320" y="281"/>
                  </a:lnTo>
                  <a:lnTo>
                    <a:pt x="320" y="269"/>
                  </a:lnTo>
                  <a:lnTo>
                    <a:pt x="320" y="154"/>
                  </a:lnTo>
                  <a:lnTo>
                    <a:pt x="320" y="26"/>
                  </a:lnTo>
                  <a:lnTo>
                    <a:pt x="320" y="13"/>
                  </a:lnTo>
                  <a:lnTo>
                    <a:pt x="320" y="26"/>
                  </a:lnTo>
                  <a:lnTo>
                    <a:pt x="294" y="13"/>
                  </a:lnTo>
                  <a:lnTo>
                    <a:pt x="166" y="26"/>
                  </a:lnTo>
                  <a:lnTo>
                    <a:pt x="166"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76" name="Freeform 184"/>
            <p:cNvSpPr>
              <a:spLocks/>
            </p:cNvSpPr>
            <p:nvPr/>
          </p:nvSpPr>
          <p:spPr bwMode="auto">
            <a:xfrm>
              <a:off x="4243" y="3797"/>
              <a:ext cx="1" cy="13"/>
            </a:xfrm>
            <a:custGeom>
              <a:avLst/>
              <a:gdLst>
                <a:gd name="T0" fmla="*/ 0 w 1"/>
                <a:gd name="T1" fmla="*/ 0 h 13"/>
                <a:gd name="T2" fmla="*/ 0 w 1"/>
                <a:gd name="T3" fmla="*/ 0 h 13"/>
                <a:gd name="T4" fmla="*/ 0 w 1"/>
                <a:gd name="T5" fmla="*/ 0 h 13"/>
                <a:gd name="T6" fmla="*/ 0 w 1"/>
                <a:gd name="T7" fmla="*/ 13 h 13"/>
                <a:gd name="T8" fmla="*/ 0 w 1"/>
                <a:gd name="T9" fmla="*/ 13 h 13"/>
                <a:gd name="T10" fmla="*/ 0 w 1"/>
                <a:gd name="T11" fmla="*/ 13 h 13"/>
                <a:gd name="T12" fmla="*/ 0 w 1"/>
                <a:gd name="T13" fmla="*/ 0 h 13"/>
                <a:gd name="T14" fmla="*/ 0 60000 65536"/>
                <a:gd name="T15" fmla="*/ 0 60000 65536"/>
                <a:gd name="T16" fmla="*/ 0 60000 65536"/>
                <a:gd name="T17" fmla="*/ 0 60000 65536"/>
                <a:gd name="T18" fmla="*/ 0 60000 65536"/>
                <a:gd name="T19" fmla="*/ 0 60000 65536"/>
                <a:gd name="T20" fmla="*/ 0 60000 65536"/>
                <a:gd name="T21" fmla="*/ 0 w 1"/>
                <a:gd name="T22" fmla="*/ 0 h 13"/>
                <a:gd name="T23" fmla="*/ 1 w 1"/>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3">
                  <a:moveTo>
                    <a:pt x="0" y="0"/>
                  </a:moveTo>
                  <a:lnTo>
                    <a:pt x="0" y="0"/>
                  </a:lnTo>
                  <a:lnTo>
                    <a:pt x="0" y="13"/>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77" name="Freeform 185"/>
            <p:cNvSpPr>
              <a:spLocks/>
            </p:cNvSpPr>
            <p:nvPr/>
          </p:nvSpPr>
          <p:spPr bwMode="auto">
            <a:xfrm>
              <a:off x="4102" y="3797"/>
              <a:ext cx="295" cy="268"/>
            </a:xfrm>
            <a:custGeom>
              <a:avLst/>
              <a:gdLst>
                <a:gd name="T0" fmla="*/ 0 w 295"/>
                <a:gd name="T1" fmla="*/ 26 h 268"/>
                <a:gd name="T2" fmla="*/ 26 w 295"/>
                <a:gd name="T3" fmla="*/ 13 h 268"/>
                <a:gd name="T4" fmla="*/ 141 w 295"/>
                <a:gd name="T5" fmla="*/ 0 h 268"/>
                <a:gd name="T6" fmla="*/ 257 w 295"/>
                <a:gd name="T7" fmla="*/ 0 h 268"/>
                <a:gd name="T8" fmla="*/ 282 w 295"/>
                <a:gd name="T9" fmla="*/ 0 h 268"/>
                <a:gd name="T10" fmla="*/ 295 w 295"/>
                <a:gd name="T11" fmla="*/ 26 h 268"/>
                <a:gd name="T12" fmla="*/ 295 w 295"/>
                <a:gd name="T13" fmla="*/ 128 h 268"/>
                <a:gd name="T14" fmla="*/ 295 w 295"/>
                <a:gd name="T15" fmla="*/ 243 h 268"/>
                <a:gd name="T16" fmla="*/ 282 w 295"/>
                <a:gd name="T17" fmla="*/ 256 h 268"/>
                <a:gd name="T18" fmla="*/ 257 w 295"/>
                <a:gd name="T19" fmla="*/ 268 h 268"/>
                <a:gd name="T20" fmla="*/ 141 w 295"/>
                <a:gd name="T21" fmla="*/ 268 h 268"/>
                <a:gd name="T22" fmla="*/ 26 w 295"/>
                <a:gd name="T23" fmla="*/ 268 h 268"/>
                <a:gd name="T24" fmla="*/ 0 w 295"/>
                <a:gd name="T25" fmla="*/ 256 h 268"/>
                <a:gd name="T26" fmla="*/ 0 w 295"/>
                <a:gd name="T27" fmla="*/ 243 h 268"/>
                <a:gd name="T28" fmla="*/ 0 w 295"/>
                <a:gd name="T29" fmla="*/ 141 h 268"/>
                <a:gd name="T30" fmla="*/ 0 w 295"/>
                <a:gd name="T31" fmla="*/ 38 h 268"/>
                <a:gd name="T32" fmla="*/ 0 w 295"/>
                <a:gd name="T33" fmla="*/ 26 h 2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5"/>
                <a:gd name="T52" fmla="*/ 0 h 268"/>
                <a:gd name="T53" fmla="*/ 295 w 295"/>
                <a:gd name="T54" fmla="*/ 268 h 2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5" h="268">
                  <a:moveTo>
                    <a:pt x="0" y="26"/>
                  </a:moveTo>
                  <a:lnTo>
                    <a:pt x="26" y="13"/>
                  </a:lnTo>
                  <a:lnTo>
                    <a:pt x="141" y="0"/>
                  </a:lnTo>
                  <a:lnTo>
                    <a:pt x="257" y="0"/>
                  </a:lnTo>
                  <a:lnTo>
                    <a:pt x="282" y="0"/>
                  </a:lnTo>
                  <a:lnTo>
                    <a:pt x="295" y="26"/>
                  </a:lnTo>
                  <a:lnTo>
                    <a:pt x="295" y="128"/>
                  </a:lnTo>
                  <a:lnTo>
                    <a:pt x="295" y="243"/>
                  </a:lnTo>
                  <a:lnTo>
                    <a:pt x="282" y="256"/>
                  </a:lnTo>
                  <a:lnTo>
                    <a:pt x="257" y="268"/>
                  </a:lnTo>
                  <a:lnTo>
                    <a:pt x="141" y="268"/>
                  </a:lnTo>
                  <a:lnTo>
                    <a:pt x="26" y="268"/>
                  </a:lnTo>
                  <a:lnTo>
                    <a:pt x="0" y="256"/>
                  </a:lnTo>
                  <a:lnTo>
                    <a:pt x="0" y="243"/>
                  </a:lnTo>
                  <a:lnTo>
                    <a:pt x="0" y="141"/>
                  </a:lnTo>
                  <a:lnTo>
                    <a:pt x="0" y="38"/>
                  </a:lnTo>
                  <a:lnTo>
                    <a:pt x="0" y="26"/>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24978" name="Freeform 186"/>
            <p:cNvSpPr>
              <a:spLocks/>
            </p:cNvSpPr>
            <p:nvPr/>
          </p:nvSpPr>
          <p:spPr bwMode="auto">
            <a:xfrm>
              <a:off x="4102" y="3797"/>
              <a:ext cx="308" cy="281"/>
            </a:xfrm>
            <a:custGeom>
              <a:avLst/>
              <a:gdLst>
                <a:gd name="T0" fmla="*/ 26 w 308"/>
                <a:gd name="T1" fmla="*/ 13 h 281"/>
                <a:gd name="T2" fmla="*/ 26 w 308"/>
                <a:gd name="T3" fmla="*/ 13 h 281"/>
                <a:gd name="T4" fmla="*/ 141 w 308"/>
                <a:gd name="T5" fmla="*/ 0 h 281"/>
                <a:gd name="T6" fmla="*/ 257 w 308"/>
                <a:gd name="T7" fmla="*/ 0 h 281"/>
                <a:gd name="T8" fmla="*/ 257 w 308"/>
                <a:gd name="T9" fmla="*/ 0 h 281"/>
                <a:gd name="T10" fmla="*/ 295 w 308"/>
                <a:gd name="T11" fmla="*/ 0 h 281"/>
                <a:gd name="T12" fmla="*/ 308 w 308"/>
                <a:gd name="T13" fmla="*/ 26 h 281"/>
                <a:gd name="T14" fmla="*/ 308 w 308"/>
                <a:gd name="T15" fmla="*/ 26 h 281"/>
                <a:gd name="T16" fmla="*/ 308 w 308"/>
                <a:gd name="T17" fmla="*/ 128 h 281"/>
                <a:gd name="T18" fmla="*/ 308 w 308"/>
                <a:gd name="T19" fmla="*/ 243 h 281"/>
                <a:gd name="T20" fmla="*/ 308 w 308"/>
                <a:gd name="T21" fmla="*/ 256 h 281"/>
                <a:gd name="T22" fmla="*/ 282 w 308"/>
                <a:gd name="T23" fmla="*/ 268 h 281"/>
                <a:gd name="T24" fmla="*/ 257 w 308"/>
                <a:gd name="T25" fmla="*/ 281 h 281"/>
                <a:gd name="T26" fmla="*/ 257 w 308"/>
                <a:gd name="T27" fmla="*/ 281 h 281"/>
                <a:gd name="T28" fmla="*/ 141 w 308"/>
                <a:gd name="T29" fmla="*/ 281 h 281"/>
                <a:gd name="T30" fmla="*/ 26 w 308"/>
                <a:gd name="T31" fmla="*/ 281 h 281"/>
                <a:gd name="T32" fmla="*/ 26 w 308"/>
                <a:gd name="T33" fmla="*/ 281 h 281"/>
                <a:gd name="T34" fmla="*/ 0 w 308"/>
                <a:gd name="T35" fmla="*/ 256 h 281"/>
                <a:gd name="T36" fmla="*/ 0 w 308"/>
                <a:gd name="T37" fmla="*/ 243 h 281"/>
                <a:gd name="T38" fmla="*/ 0 w 308"/>
                <a:gd name="T39" fmla="*/ 243 h 281"/>
                <a:gd name="T40" fmla="*/ 0 w 308"/>
                <a:gd name="T41" fmla="*/ 141 h 281"/>
                <a:gd name="T42" fmla="*/ 0 w 308"/>
                <a:gd name="T43" fmla="*/ 38 h 281"/>
                <a:gd name="T44" fmla="*/ 0 w 308"/>
                <a:gd name="T45" fmla="*/ 38 h 281"/>
                <a:gd name="T46" fmla="*/ 0 w 308"/>
                <a:gd name="T47" fmla="*/ 26 h 281"/>
                <a:gd name="T48" fmla="*/ 13 w 308"/>
                <a:gd name="T49" fmla="*/ 26 h 281"/>
                <a:gd name="T50" fmla="*/ 13 w 308"/>
                <a:gd name="T51" fmla="*/ 38 h 281"/>
                <a:gd name="T52" fmla="*/ 13 w 308"/>
                <a:gd name="T53" fmla="*/ 141 h 281"/>
                <a:gd name="T54" fmla="*/ 13 w 308"/>
                <a:gd name="T55" fmla="*/ 141 h 281"/>
                <a:gd name="T56" fmla="*/ 13 w 308"/>
                <a:gd name="T57" fmla="*/ 243 h 281"/>
                <a:gd name="T58" fmla="*/ 13 w 308"/>
                <a:gd name="T59" fmla="*/ 256 h 281"/>
                <a:gd name="T60" fmla="*/ 0 w 308"/>
                <a:gd name="T61" fmla="*/ 256 h 281"/>
                <a:gd name="T62" fmla="*/ 26 w 308"/>
                <a:gd name="T63" fmla="*/ 268 h 281"/>
                <a:gd name="T64" fmla="*/ 141 w 308"/>
                <a:gd name="T65" fmla="*/ 268 h 281"/>
                <a:gd name="T66" fmla="*/ 141 w 308"/>
                <a:gd name="T67" fmla="*/ 268 h 281"/>
                <a:gd name="T68" fmla="*/ 257 w 308"/>
                <a:gd name="T69" fmla="*/ 268 h 281"/>
                <a:gd name="T70" fmla="*/ 282 w 308"/>
                <a:gd name="T71" fmla="*/ 256 h 281"/>
                <a:gd name="T72" fmla="*/ 282 w 308"/>
                <a:gd name="T73" fmla="*/ 256 h 281"/>
                <a:gd name="T74" fmla="*/ 295 w 308"/>
                <a:gd name="T75" fmla="*/ 243 h 281"/>
                <a:gd name="T76" fmla="*/ 295 w 308"/>
                <a:gd name="T77" fmla="*/ 128 h 281"/>
                <a:gd name="T78" fmla="*/ 295 w 308"/>
                <a:gd name="T79" fmla="*/ 128 h 281"/>
                <a:gd name="T80" fmla="*/ 295 w 308"/>
                <a:gd name="T81" fmla="*/ 26 h 281"/>
                <a:gd name="T82" fmla="*/ 282 w 308"/>
                <a:gd name="T83" fmla="*/ 0 h 281"/>
                <a:gd name="T84" fmla="*/ 282 w 308"/>
                <a:gd name="T85" fmla="*/ 13 h 281"/>
                <a:gd name="T86" fmla="*/ 257 w 308"/>
                <a:gd name="T87" fmla="*/ 13 h 281"/>
                <a:gd name="T88" fmla="*/ 141 w 308"/>
                <a:gd name="T89" fmla="*/ 13 h 281"/>
                <a:gd name="T90" fmla="*/ 141 w 308"/>
                <a:gd name="T91" fmla="*/ 13 h 281"/>
                <a:gd name="T92" fmla="*/ 26 w 308"/>
                <a:gd name="T93" fmla="*/ 26 h 281"/>
                <a:gd name="T94" fmla="*/ 0 w 308"/>
                <a:gd name="T95" fmla="*/ 38 h 28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08"/>
                <a:gd name="T145" fmla="*/ 0 h 281"/>
                <a:gd name="T146" fmla="*/ 308 w 308"/>
                <a:gd name="T147" fmla="*/ 281 h 28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08" h="281">
                  <a:moveTo>
                    <a:pt x="0" y="26"/>
                  </a:moveTo>
                  <a:lnTo>
                    <a:pt x="26" y="13"/>
                  </a:lnTo>
                  <a:lnTo>
                    <a:pt x="141" y="0"/>
                  </a:lnTo>
                  <a:lnTo>
                    <a:pt x="257" y="0"/>
                  </a:lnTo>
                  <a:lnTo>
                    <a:pt x="282" y="0"/>
                  </a:lnTo>
                  <a:lnTo>
                    <a:pt x="295" y="0"/>
                  </a:lnTo>
                  <a:lnTo>
                    <a:pt x="308" y="26"/>
                  </a:lnTo>
                  <a:lnTo>
                    <a:pt x="308" y="128"/>
                  </a:lnTo>
                  <a:lnTo>
                    <a:pt x="308" y="243"/>
                  </a:lnTo>
                  <a:lnTo>
                    <a:pt x="308" y="256"/>
                  </a:lnTo>
                  <a:lnTo>
                    <a:pt x="295" y="268"/>
                  </a:lnTo>
                  <a:lnTo>
                    <a:pt x="282" y="268"/>
                  </a:lnTo>
                  <a:lnTo>
                    <a:pt x="257" y="281"/>
                  </a:lnTo>
                  <a:lnTo>
                    <a:pt x="141" y="281"/>
                  </a:lnTo>
                  <a:lnTo>
                    <a:pt x="26" y="281"/>
                  </a:lnTo>
                  <a:lnTo>
                    <a:pt x="0" y="268"/>
                  </a:lnTo>
                  <a:lnTo>
                    <a:pt x="0" y="256"/>
                  </a:lnTo>
                  <a:lnTo>
                    <a:pt x="0" y="243"/>
                  </a:lnTo>
                  <a:lnTo>
                    <a:pt x="0" y="141"/>
                  </a:lnTo>
                  <a:lnTo>
                    <a:pt x="0" y="38"/>
                  </a:lnTo>
                  <a:lnTo>
                    <a:pt x="0" y="26"/>
                  </a:lnTo>
                  <a:lnTo>
                    <a:pt x="13" y="26"/>
                  </a:lnTo>
                  <a:lnTo>
                    <a:pt x="13" y="38"/>
                  </a:lnTo>
                  <a:lnTo>
                    <a:pt x="13" y="141"/>
                  </a:lnTo>
                  <a:lnTo>
                    <a:pt x="13" y="243"/>
                  </a:lnTo>
                  <a:lnTo>
                    <a:pt x="13" y="256"/>
                  </a:lnTo>
                  <a:lnTo>
                    <a:pt x="0" y="256"/>
                  </a:lnTo>
                  <a:lnTo>
                    <a:pt x="26" y="268"/>
                  </a:lnTo>
                  <a:lnTo>
                    <a:pt x="141" y="268"/>
                  </a:lnTo>
                  <a:lnTo>
                    <a:pt x="257" y="268"/>
                  </a:lnTo>
                  <a:lnTo>
                    <a:pt x="282" y="256"/>
                  </a:lnTo>
                  <a:lnTo>
                    <a:pt x="295" y="243"/>
                  </a:lnTo>
                  <a:lnTo>
                    <a:pt x="295" y="128"/>
                  </a:lnTo>
                  <a:lnTo>
                    <a:pt x="295" y="26"/>
                  </a:lnTo>
                  <a:lnTo>
                    <a:pt x="282" y="0"/>
                  </a:lnTo>
                  <a:lnTo>
                    <a:pt x="282" y="13"/>
                  </a:lnTo>
                  <a:lnTo>
                    <a:pt x="257" y="13"/>
                  </a:lnTo>
                  <a:lnTo>
                    <a:pt x="141" y="13"/>
                  </a:lnTo>
                  <a:lnTo>
                    <a:pt x="26" y="26"/>
                  </a:lnTo>
                  <a:lnTo>
                    <a:pt x="0" y="38"/>
                  </a:lnTo>
                  <a:lnTo>
                    <a:pt x="0" y="2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79" name="Freeform 187"/>
            <p:cNvSpPr>
              <a:spLocks/>
            </p:cNvSpPr>
            <p:nvPr/>
          </p:nvSpPr>
          <p:spPr bwMode="auto">
            <a:xfrm>
              <a:off x="4102" y="3823"/>
              <a:ext cx="13" cy="12"/>
            </a:xfrm>
            <a:custGeom>
              <a:avLst/>
              <a:gdLst>
                <a:gd name="T0" fmla="*/ 0 w 13"/>
                <a:gd name="T1" fmla="*/ 0 h 12"/>
                <a:gd name="T2" fmla="*/ 0 w 13"/>
                <a:gd name="T3" fmla="*/ 0 h 12"/>
                <a:gd name="T4" fmla="*/ 0 w 13"/>
                <a:gd name="T5" fmla="*/ 0 h 12"/>
                <a:gd name="T6" fmla="*/ 0 w 13"/>
                <a:gd name="T7" fmla="*/ 12 h 12"/>
                <a:gd name="T8" fmla="*/ 13 w 13"/>
                <a:gd name="T9" fmla="*/ 0 h 12"/>
                <a:gd name="T10" fmla="*/ 13 w 13"/>
                <a:gd name="T11" fmla="*/ 0 h 12"/>
                <a:gd name="T12" fmla="*/ 0 w 13"/>
                <a:gd name="T13" fmla="*/ 0 h 12"/>
                <a:gd name="T14" fmla="*/ 0 60000 65536"/>
                <a:gd name="T15" fmla="*/ 0 60000 65536"/>
                <a:gd name="T16" fmla="*/ 0 60000 65536"/>
                <a:gd name="T17" fmla="*/ 0 60000 65536"/>
                <a:gd name="T18" fmla="*/ 0 60000 65536"/>
                <a:gd name="T19" fmla="*/ 0 60000 65536"/>
                <a:gd name="T20" fmla="*/ 0 60000 65536"/>
                <a:gd name="T21" fmla="*/ 0 w 13"/>
                <a:gd name="T22" fmla="*/ 0 h 12"/>
                <a:gd name="T23" fmla="*/ 13 w 13"/>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2">
                  <a:moveTo>
                    <a:pt x="0" y="0"/>
                  </a:moveTo>
                  <a:lnTo>
                    <a:pt x="0" y="0"/>
                  </a:lnTo>
                  <a:lnTo>
                    <a:pt x="0" y="12"/>
                  </a:lnTo>
                  <a:lnTo>
                    <a:pt x="13"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80" name="Freeform 188"/>
            <p:cNvSpPr>
              <a:spLocks/>
            </p:cNvSpPr>
            <p:nvPr/>
          </p:nvSpPr>
          <p:spPr bwMode="auto">
            <a:xfrm>
              <a:off x="4436" y="3746"/>
              <a:ext cx="64" cy="370"/>
            </a:xfrm>
            <a:custGeom>
              <a:avLst/>
              <a:gdLst>
                <a:gd name="T0" fmla="*/ 64 w 64"/>
                <a:gd name="T1" fmla="*/ 38 h 370"/>
                <a:gd name="T2" fmla="*/ 25 w 64"/>
                <a:gd name="T3" fmla="*/ 13 h 370"/>
                <a:gd name="T4" fmla="*/ 0 w 64"/>
                <a:gd name="T5" fmla="*/ 0 h 370"/>
                <a:gd name="T6" fmla="*/ 0 w 64"/>
                <a:gd name="T7" fmla="*/ 370 h 370"/>
                <a:gd name="T8" fmla="*/ 25 w 64"/>
                <a:gd name="T9" fmla="*/ 358 h 370"/>
                <a:gd name="T10" fmla="*/ 64 w 64"/>
                <a:gd name="T11" fmla="*/ 345 h 370"/>
                <a:gd name="T12" fmla="*/ 64 w 64"/>
                <a:gd name="T13" fmla="*/ 38 h 370"/>
                <a:gd name="T14" fmla="*/ 0 60000 65536"/>
                <a:gd name="T15" fmla="*/ 0 60000 65536"/>
                <a:gd name="T16" fmla="*/ 0 60000 65536"/>
                <a:gd name="T17" fmla="*/ 0 60000 65536"/>
                <a:gd name="T18" fmla="*/ 0 60000 65536"/>
                <a:gd name="T19" fmla="*/ 0 60000 65536"/>
                <a:gd name="T20" fmla="*/ 0 60000 65536"/>
                <a:gd name="T21" fmla="*/ 0 w 64"/>
                <a:gd name="T22" fmla="*/ 0 h 370"/>
                <a:gd name="T23" fmla="*/ 64 w 64"/>
                <a:gd name="T24" fmla="*/ 370 h 37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370">
                  <a:moveTo>
                    <a:pt x="64" y="38"/>
                  </a:moveTo>
                  <a:lnTo>
                    <a:pt x="25" y="13"/>
                  </a:lnTo>
                  <a:lnTo>
                    <a:pt x="0" y="0"/>
                  </a:lnTo>
                  <a:lnTo>
                    <a:pt x="0" y="370"/>
                  </a:lnTo>
                  <a:lnTo>
                    <a:pt x="25" y="358"/>
                  </a:lnTo>
                  <a:lnTo>
                    <a:pt x="64" y="345"/>
                  </a:lnTo>
                  <a:lnTo>
                    <a:pt x="64" y="38"/>
                  </a:lnTo>
                  <a:close/>
                </a:path>
              </a:pathLst>
            </a:custGeom>
            <a:blipFill dpi="0" rotWithShape="0">
              <a:blip r:embed="rId6" cstate="print"/>
              <a:srcRect/>
              <a:tile tx="0" ty="0" sx="100000" sy="100000" flip="none" algn="tl"/>
            </a:blipFill>
            <a:ln w="9525">
              <a:noFill/>
              <a:round/>
              <a:headEnd/>
              <a:tailEnd/>
            </a:ln>
          </p:spPr>
          <p:txBody>
            <a:bodyPr/>
            <a:lstStyle/>
            <a:p>
              <a:endParaRPr lang="en-US"/>
            </a:p>
          </p:txBody>
        </p:sp>
        <p:sp>
          <p:nvSpPr>
            <p:cNvPr id="124981" name="Freeform 189"/>
            <p:cNvSpPr>
              <a:spLocks/>
            </p:cNvSpPr>
            <p:nvPr/>
          </p:nvSpPr>
          <p:spPr bwMode="auto">
            <a:xfrm>
              <a:off x="4436" y="3746"/>
              <a:ext cx="76" cy="383"/>
            </a:xfrm>
            <a:custGeom>
              <a:avLst/>
              <a:gdLst>
                <a:gd name="T0" fmla="*/ 64 w 76"/>
                <a:gd name="T1" fmla="*/ 51 h 383"/>
                <a:gd name="T2" fmla="*/ 25 w 76"/>
                <a:gd name="T3" fmla="*/ 25 h 383"/>
                <a:gd name="T4" fmla="*/ 25 w 76"/>
                <a:gd name="T5" fmla="*/ 13 h 383"/>
                <a:gd name="T6" fmla="*/ 25 w 76"/>
                <a:gd name="T7" fmla="*/ 25 h 383"/>
                <a:gd name="T8" fmla="*/ 0 w 76"/>
                <a:gd name="T9" fmla="*/ 13 h 383"/>
                <a:gd name="T10" fmla="*/ 0 w 76"/>
                <a:gd name="T11" fmla="*/ 0 h 383"/>
                <a:gd name="T12" fmla="*/ 12 w 76"/>
                <a:gd name="T13" fmla="*/ 0 h 383"/>
                <a:gd name="T14" fmla="*/ 12 w 76"/>
                <a:gd name="T15" fmla="*/ 370 h 383"/>
                <a:gd name="T16" fmla="*/ 0 w 76"/>
                <a:gd name="T17" fmla="*/ 383 h 383"/>
                <a:gd name="T18" fmla="*/ 0 w 76"/>
                <a:gd name="T19" fmla="*/ 370 h 383"/>
                <a:gd name="T20" fmla="*/ 25 w 76"/>
                <a:gd name="T21" fmla="*/ 358 h 383"/>
                <a:gd name="T22" fmla="*/ 25 w 76"/>
                <a:gd name="T23" fmla="*/ 358 h 383"/>
                <a:gd name="T24" fmla="*/ 25 w 76"/>
                <a:gd name="T25" fmla="*/ 358 h 383"/>
                <a:gd name="T26" fmla="*/ 64 w 76"/>
                <a:gd name="T27" fmla="*/ 345 h 383"/>
                <a:gd name="T28" fmla="*/ 76 w 76"/>
                <a:gd name="T29" fmla="*/ 345 h 383"/>
                <a:gd name="T30" fmla="*/ 76 w 76"/>
                <a:gd name="T31" fmla="*/ 358 h 383"/>
                <a:gd name="T32" fmla="*/ 64 w 76"/>
                <a:gd name="T33" fmla="*/ 358 h 383"/>
                <a:gd name="T34" fmla="*/ 25 w 76"/>
                <a:gd name="T35" fmla="*/ 370 h 383"/>
                <a:gd name="T36" fmla="*/ 25 w 76"/>
                <a:gd name="T37" fmla="*/ 358 h 383"/>
                <a:gd name="T38" fmla="*/ 25 w 76"/>
                <a:gd name="T39" fmla="*/ 370 h 383"/>
                <a:gd name="T40" fmla="*/ 0 w 76"/>
                <a:gd name="T41" fmla="*/ 383 h 383"/>
                <a:gd name="T42" fmla="*/ 0 w 76"/>
                <a:gd name="T43" fmla="*/ 383 h 383"/>
                <a:gd name="T44" fmla="*/ 0 w 76"/>
                <a:gd name="T45" fmla="*/ 370 h 383"/>
                <a:gd name="T46" fmla="*/ 0 w 76"/>
                <a:gd name="T47" fmla="*/ 0 h 383"/>
                <a:gd name="T48" fmla="*/ 0 w 76"/>
                <a:gd name="T49" fmla="*/ 0 h 383"/>
                <a:gd name="T50" fmla="*/ 0 w 76"/>
                <a:gd name="T51" fmla="*/ 0 h 383"/>
                <a:gd name="T52" fmla="*/ 25 w 76"/>
                <a:gd name="T53" fmla="*/ 13 h 383"/>
                <a:gd name="T54" fmla="*/ 76 w 76"/>
                <a:gd name="T55" fmla="*/ 38 h 383"/>
                <a:gd name="T56" fmla="*/ 38 w 76"/>
                <a:gd name="T57" fmla="*/ 13 h 383"/>
                <a:gd name="T58" fmla="*/ 76 w 76"/>
                <a:gd name="T59" fmla="*/ 38 h 383"/>
                <a:gd name="T60" fmla="*/ 64 w 76"/>
                <a:gd name="T61" fmla="*/ 51 h 38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6"/>
                <a:gd name="T94" fmla="*/ 0 h 383"/>
                <a:gd name="T95" fmla="*/ 76 w 76"/>
                <a:gd name="T96" fmla="*/ 383 h 38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6" h="383">
                  <a:moveTo>
                    <a:pt x="64" y="51"/>
                  </a:moveTo>
                  <a:lnTo>
                    <a:pt x="25" y="25"/>
                  </a:lnTo>
                  <a:lnTo>
                    <a:pt x="25" y="13"/>
                  </a:lnTo>
                  <a:lnTo>
                    <a:pt x="25" y="25"/>
                  </a:lnTo>
                  <a:lnTo>
                    <a:pt x="0" y="13"/>
                  </a:lnTo>
                  <a:lnTo>
                    <a:pt x="0" y="0"/>
                  </a:lnTo>
                  <a:lnTo>
                    <a:pt x="12" y="0"/>
                  </a:lnTo>
                  <a:lnTo>
                    <a:pt x="12" y="370"/>
                  </a:lnTo>
                  <a:lnTo>
                    <a:pt x="0" y="383"/>
                  </a:lnTo>
                  <a:lnTo>
                    <a:pt x="0" y="370"/>
                  </a:lnTo>
                  <a:lnTo>
                    <a:pt x="25" y="358"/>
                  </a:lnTo>
                  <a:lnTo>
                    <a:pt x="64" y="345"/>
                  </a:lnTo>
                  <a:lnTo>
                    <a:pt x="76" y="345"/>
                  </a:lnTo>
                  <a:lnTo>
                    <a:pt x="76" y="358"/>
                  </a:lnTo>
                  <a:lnTo>
                    <a:pt x="64" y="358"/>
                  </a:lnTo>
                  <a:lnTo>
                    <a:pt x="25" y="370"/>
                  </a:lnTo>
                  <a:lnTo>
                    <a:pt x="25" y="358"/>
                  </a:lnTo>
                  <a:lnTo>
                    <a:pt x="25" y="370"/>
                  </a:lnTo>
                  <a:lnTo>
                    <a:pt x="0" y="383"/>
                  </a:lnTo>
                  <a:lnTo>
                    <a:pt x="0" y="370"/>
                  </a:lnTo>
                  <a:lnTo>
                    <a:pt x="0" y="0"/>
                  </a:lnTo>
                  <a:lnTo>
                    <a:pt x="25" y="13"/>
                  </a:lnTo>
                  <a:lnTo>
                    <a:pt x="76" y="38"/>
                  </a:lnTo>
                  <a:lnTo>
                    <a:pt x="38" y="13"/>
                  </a:lnTo>
                  <a:lnTo>
                    <a:pt x="76" y="38"/>
                  </a:lnTo>
                  <a:lnTo>
                    <a:pt x="64" y="5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82" name="Freeform 190"/>
            <p:cNvSpPr>
              <a:spLocks/>
            </p:cNvSpPr>
            <p:nvPr/>
          </p:nvSpPr>
          <p:spPr bwMode="auto">
            <a:xfrm>
              <a:off x="4500" y="3784"/>
              <a:ext cx="12" cy="307"/>
            </a:xfrm>
            <a:custGeom>
              <a:avLst/>
              <a:gdLst>
                <a:gd name="T0" fmla="*/ 0 w 12"/>
                <a:gd name="T1" fmla="*/ 307 h 307"/>
                <a:gd name="T2" fmla="*/ 0 w 12"/>
                <a:gd name="T3" fmla="*/ 0 h 307"/>
                <a:gd name="T4" fmla="*/ 12 w 12"/>
                <a:gd name="T5" fmla="*/ 0 h 307"/>
                <a:gd name="T6" fmla="*/ 12 w 12"/>
                <a:gd name="T7" fmla="*/ 0 h 307"/>
                <a:gd name="T8" fmla="*/ 12 w 12"/>
                <a:gd name="T9" fmla="*/ 0 h 307"/>
                <a:gd name="T10" fmla="*/ 12 w 12"/>
                <a:gd name="T11" fmla="*/ 307 h 307"/>
                <a:gd name="T12" fmla="*/ 0 w 12"/>
                <a:gd name="T13" fmla="*/ 307 h 307"/>
                <a:gd name="T14" fmla="*/ 0 60000 65536"/>
                <a:gd name="T15" fmla="*/ 0 60000 65536"/>
                <a:gd name="T16" fmla="*/ 0 60000 65536"/>
                <a:gd name="T17" fmla="*/ 0 60000 65536"/>
                <a:gd name="T18" fmla="*/ 0 60000 65536"/>
                <a:gd name="T19" fmla="*/ 0 60000 65536"/>
                <a:gd name="T20" fmla="*/ 0 60000 65536"/>
                <a:gd name="T21" fmla="*/ 0 w 12"/>
                <a:gd name="T22" fmla="*/ 0 h 307"/>
                <a:gd name="T23" fmla="*/ 12 w 12"/>
                <a:gd name="T24" fmla="*/ 307 h 30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07">
                  <a:moveTo>
                    <a:pt x="0" y="307"/>
                  </a:moveTo>
                  <a:lnTo>
                    <a:pt x="0" y="0"/>
                  </a:lnTo>
                  <a:lnTo>
                    <a:pt x="12" y="0"/>
                  </a:lnTo>
                  <a:lnTo>
                    <a:pt x="12" y="307"/>
                  </a:lnTo>
                  <a:lnTo>
                    <a:pt x="0" y="307"/>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83" name="Rectangle 191"/>
            <p:cNvSpPr>
              <a:spLocks noChangeArrowheads="1"/>
            </p:cNvSpPr>
            <p:nvPr/>
          </p:nvSpPr>
          <p:spPr bwMode="auto">
            <a:xfrm>
              <a:off x="4474" y="3771"/>
              <a:ext cx="13" cy="33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4984" name="Freeform 192"/>
            <p:cNvSpPr>
              <a:spLocks/>
            </p:cNvSpPr>
            <p:nvPr/>
          </p:nvSpPr>
          <p:spPr bwMode="auto">
            <a:xfrm>
              <a:off x="4423" y="4104"/>
              <a:ext cx="89" cy="63"/>
            </a:xfrm>
            <a:custGeom>
              <a:avLst/>
              <a:gdLst>
                <a:gd name="T0" fmla="*/ 0 w 89"/>
                <a:gd name="T1" fmla="*/ 38 h 63"/>
                <a:gd name="T2" fmla="*/ 0 w 89"/>
                <a:gd name="T3" fmla="*/ 63 h 63"/>
                <a:gd name="T4" fmla="*/ 89 w 89"/>
                <a:gd name="T5" fmla="*/ 25 h 63"/>
                <a:gd name="T6" fmla="*/ 89 w 89"/>
                <a:gd name="T7" fmla="*/ 0 h 63"/>
                <a:gd name="T8" fmla="*/ 0 w 89"/>
                <a:gd name="T9" fmla="*/ 38 h 63"/>
                <a:gd name="T10" fmla="*/ 0 60000 65536"/>
                <a:gd name="T11" fmla="*/ 0 60000 65536"/>
                <a:gd name="T12" fmla="*/ 0 60000 65536"/>
                <a:gd name="T13" fmla="*/ 0 60000 65536"/>
                <a:gd name="T14" fmla="*/ 0 60000 65536"/>
                <a:gd name="T15" fmla="*/ 0 w 89"/>
                <a:gd name="T16" fmla="*/ 0 h 63"/>
                <a:gd name="T17" fmla="*/ 89 w 89"/>
                <a:gd name="T18" fmla="*/ 63 h 63"/>
              </a:gdLst>
              <a:ahLst/>
              <a:cxnLst>
                <a:cxn ang="T10">
                  <a:pos x="T0" y="T1"/>
                </a:cxn>
                <a:cxn ang="T11">
                  <a:pos x="T2" y="T3"/>
                </a:cxn>
                <a:cxn ang="T12">
                  <a:pos x="T4" y="T5"/>
                </a:cxn>
                <a:cxn ang="T13">
                  <a:pos x="T6" y="T7"/>
                </a:cxn>
                <a:cxn ang="T14">
                  <a:pos x="T8" y="T9"/>
                </a:cxn>
              </a:cxnLst>
              <a:rect l="T15" t="T16" r="T17" b="T18"/>
              <a:pathLst>
                <a:path w="89" h="63">
                  <a:moveTo>
                    <a:pt x="0" y="38"/>
                  </a:moveTo>
                  <a:lnTo>
                    <a:pt x="0" y="63"/>
                  </a:lnTo>
                  <a:lnTo>
                    <a:pt x="89" y="25"/>
                  </a:lnTo>
                  <a:lnTo>
                    <a:pt x="89" y="0"/>
                  </a:lnTo>
                  <a:lnTo>
                    <a:pt x="0" y="38"/>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124985" name="Freeform 193"/>
            <p:cNvSpPr>
              <a:spLocks/>
            </p:cNvSpPr>
            <p:nvPr/>
          </p:nvSpPr>
          <p:spPr bwMode="auto">
            <a:xfrm>
              <a:off x="4423" y="4104"/>
              <a:ext cx="102" cy="76"/>
            </a:xfrm>
            <a:custGeom>
              <a:avLst/>
              <a:gdLst>
                <a:gd name="T0" fmla="*/ 13 w 102"/>
                <a:gd name="T1" fmla="*/ 38 h 76"/>
                <a:gd name="T2" fmla="*/ 13 w 102"/>
                <a:gd name="T3" fmla="*/ 63 h 76"/>
                <a:gd name="T4" fmla="*/ 0 w 102"/>
                <a:gd name="T5" fmla="*/ 76 h 76"/>
                <a:gd name="T6" fmla="*/ 0 w 102"/>
                <a:gd name="T7" fmla="*/ 63 h 76"/>
                <a:gd name="T8" fmla="*/ 89 w 102"/>
                <a:gd name="T9" fmla="*/ 25 h 76"/>
                <a:gd name="T10" fmla="*/ 102 w 102"/>
                <a:gd name="T11" fmla="*/ 25 h 76"/>
                <a:gd name="T12" fmla="*/ 89 w 102"/>
                <a:gd name="T13" fmla="*/ 25 h 76"/>
                <a:gd name="T14" fmla="*/ 89 w 102"/>
                <a:gd name="T15" fmla="*/ 0 h 76"/>
                <a:gd name="T16" fmla="*/ 89 w 102"/>
                <a:gd name="T17" fmla="*/ 0 h 76"/>
                <a:gd name="T18" fmla="*/ 102 w 102"/>
                <a:gd name="T19" fmla="*/ 0 h 76"/>
                <a:gd name="T20" fmla="*/ 102 w 102"/>
                <a:gd name="T21" fmla="*/ 0 h 76"/>
                <a:gd name="T22" fmla="*/ 102 w 102"/>
                <a:gd name="T23" fmla="*/ 25 h 76"/>
                <a:gd name="T24" fmla="*/ 102 w 102"/>
                <a:gd name="T25" fmla="*/ 38 h 76"/>
                <a:gd name="T26" fmla="*/ 89 w 102"/>
                <a:gd name="T27" fmla="*/ 38 h 76"/>
                <a:gd name="T28" fmla="*/ 0 w 102"/>
                <a:gd name="T29" fmla="*/ 76 h 76"/>
                <a:gd name="T30" fmla="*/ 0 w 102"/>
                <a:gd name="T31" fmla="*/ 76 h 76"/>
                <a:gd name="T32" fmla="*/ 0 w 102"/>
                <a:gd name="T33" fmla="*/ 63 h 76"/>
                <a:gd name="T34" fmla="*/ 0 w 102"/>
                <a:gd name="T35" fmla="*/ 38 h 76"/>
                <a:gd name="T36" fmla="*/ 13 w 102"/>
                <a:gd name="T37" fmla="*/ 38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2"/>
                <a:gd name="T58" fmla="*/ 0 h 76"/>
                <a:gd name="T59" fmla="*/ 102 w 102"/>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2" h="76">
                  <a:moveTo>
                    <a:pt x="13" y="38"/>
                  </a:moveTo>
                  <a:lnTo>
                    <a:pt x="13" y="63"/>
                  </a:lnTo>
                  <a:lnTo>
                    <a:pt x="0" y="76"/>
                  </a:lnTo>
                  <a:lnTo>
                    <a:pt x="0" y="63"/>
                  </a:lnTo>
                  <a:lnTo>
                    <a:pt x="89" y="25"/>
                  </a:lnTo>
                  <a:lnTo>
                    <a:pt x="102" y="25"/>
                  </a:lnTo>
                  <a:lnTo>
                    <a:pt x="89" y="25"/>
                  </a:lnTo>
                  <a:lnTo>
                    <a:pt x="89" y="0"/>
                  </a:lnTo>
                  <a:lnTo>
                    <a:pt x="102" y="0"/>
                  </a:lnTo>
                  <a:lnTo>
                    <a:pt x="102" y="25"/>
                  </a:lnTo>
                  <a:lnTo>
                    <a:pt x="102" y="38"/>
                  </a:lnTo>
                  <a:lnTo>
                    <a:pt x="89" y="38"/>
                  </a:lnTo>
                  <a:lnTo>
                    <a:pt x="0" y="76"/>
                  </a:lnTo>
                  <a:lnTo>
                    <a:pt x="0" y="63"/>
                  </a:lnTo>
                  <a:lnTo>
                    <a:pt x="0" y="38"/>
                  </a:lnTo>
                  <a:lnTo>
                    <a:pt x="13" y="3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86" name="Freeform 194"/>
            <p:cNvSpPr>
              <a:spLocks/>
            </p:cNvSpPr>
            <p:nvPr/>
          </p:nvSpPr>
          <p:spPr bwMode="auto">
            <a:xfrm>
              <a:off x="4423" y="4104"/>
              <a:ext cx="89" cy="51"/>
            </a:xfrm>
            <a:custGeom>
              <a:avLst/>
              <a:gdLst>
                <a:gd name="T0" fmla="*/ 89 w 89"/>
                <a:gd name="T1" fmla="*/ 12 h 51"/>
                <a:gd name="T2" fmla="*/ 0 w 89"/>
                <a:gd name="T3" fmla="*/ 51 h 51"/>
                <a:gd name="T4" fmla="*/ 0 w 89"/>
                <a:gd name="T5" fmla="*/ 38 h 51"/>
                <a:gd name="T6" fmla="*/ 0 w 89"/>
                <a:gd name="T7" fmla="*/ 38 h 51"/>
                <a:gd name="T8" fmla="*/ 0 w 89"/>
                <a:gd name="T9" fmla="*/ 38 h 51"/>
                <a:gd name="T10" fmla="*/ 89 w 89"/>
                <a:gd name="T11" fmla="*/ 0 h 51"/>
                <a:gd name="T12" fmla="*/ 89 w 89"/>
                <a:gd name="T13" fmla="*/ 12 h 51"/>
                <a:gd name="T14" fmla="*/ 0 60000 65536"/>
                <a:gd name="T15" fmla="*/ 0 60000 65536"/>
                <a:gd name="T16" fmla="*/ 0 60000 65536"/>
                <a:gd name="T17" fmla="*/ 0 60000 65536"/>
                <a:gd name="T18" fmla="*/ 0 60000 65536"/>
                <a:gd name="T19" fmla="*/ 0 60000 65536"/>
                <a:gd name="T20" fmla="*/ 0 60000 65536"/>
                <a:gd name="T21" fmla="*/ 0 w 89"/>
                <a:gd name="T22" fmla="*/ 0 h 51"/>
                <a:gd name="T23" fmla="*/ 89 w 89"/>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9" h="51">
                  <a:moveTo>
                    <a:pt x="89" y="12"/>
                  </a:moveTo>
                  <a:lnTo>
                    <a:pt x="0" y="51"/>
                  </a:lnTo>
                  <a:lnTo>
                    <a:pt x="0" y="38"/>
                  </a:lnTo>
                  <a:lnTo>
                    <a:pt x="89" y="0"/>
                  </a:lnTo>
                  <a:lnTo>
                    <a:pt x="89"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87" name="Freeform 195"/>
            <p:cNvSpPr>
              <a:spLocks/>
            </p:cNvSpPr>
            <p:nvPr/>
          </p:nvSpPr>
          <p:spPr bwMode="auto">
            <a:xfrm>
              <a:off x="4077" y="4129"/>
              <a:ext cx="346" cy="38"/>
            </a:xfrm>
            <a:custGeom>
              <a:avLst/>
              <a:gdLst>
                <a:gd name="T0" fmla="*/ 346 w 346"/>
                <a:gd name="T1" fmla="*/ 13 h 38"/>
                <a:gd name="T2" fmla="*/ 0 w 346"/>
                <a:gd name="T3" fmla="*/ 0 h 38"/>
                <a:gd name="T4" fmla="*/ 0 w 346"/>
                <a:gd name="T5" fmla="*/ 26 h 38"/>
                <a:gd name="T6" fmla="*/ 346 w 346"/>
                <a:gd name="T7" fmla="*/ 38 h 38"/>
                <a:gd name="T8" fmla="*/ 346 w 346"/>
                <a:gd name="T9" fmla="*/ 13 h 38"/>
                <a:gd name="T10" fmla="*/ 0 60000 65536"/>
                <a:gd name="T11" fmla="*/ 0 60000 65536"/>
                <a:gd name="T12" fmla="*/ 0 60000 65536"/>
                <a:gd name="T13" fmla="*/ 0 60000 65536"/>
                <a:gd name="T14" fmla="*/ 0 60000 65536"/>
                <a:gd name="T15" fmla="*/ 0 w 346"/>
                <a:gd name="T16" fmla="*/ 0 h 38"/>
                <a:gd name="T17" fmla="*/ 346 w 346"/>
                <a:gd name="T18" fmla="*/ 38 h 38"/>
              </a:gdLst>
              <a:ahLst/>
              <a:cxnLst>
                <a:cxn ang="T10">
                  <a:pos x="T0" y="T1"/>
                </a:cxn>
                <a:cxn ang="T11">
                  <a:pos x="T2" y="T3"/>
                </a:cxn>
                <a:cxn ang="T12">
                  <a:pos x="T4" y="T5"/>
                </a:cxn>
                <a:cxn ang="T13">
                  <a:pos x="T6" y="T7"/>
                </a:cxn>
                <a:cxn ang="T14">
                  <a:pos x="T8" y="T9"/>
                </a:cxn>
              </a:cxnLst>
              <a:rect l="T15" t="T16" r="T17" b="T18"/>
              <a:pathLst>
                <a:path w="346" h="38">
                  <a:moveTo>
                    <a:pt x="346" y="13"/>
                  </a:moveTo>
                  <a:lnTo>
                    <a:pt x="0" y="0"/>
                  </a:lnTo>
                  <a:lnTo>
                    <a:pt x="0" y="26"/>
                  </a:lnTo>
                  <a:lnTo>
                    <a:pt x="346" y="38"/>
                  </a:lnTo>
                  <a:lnTo>
                    <a:pt x="346" y="13"/>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124988" name="Freeform 196"/>
            <p:cNvSpPr>
              <a:spLocks/>
            </p:cNvSpPr>
            <p:nvPr/>
          </p:nvSpPr>
          <p:spPr bwMode="auto">
            <a:xfrm>
              <a:off x="4077" y="4129"/>
              <a:ext cx="359" cy="51"/>
            </a:xfrm>
            <a:custGeom>
              <a:avLst/>
              <a:gdLst>
                <a:gd name="T0" fmla="*/ 346 w 359"/>
                <a:gd name="T1" fmla="*/ 26 h 51"/>
                <a:gd name="T2" fmla="*/ 0 w 359"/>
                <a:gd name="T3" fmla="*/ 13 h 51"/>
                <a:gd name="T4" fmla="*/ 0 w 359"/>
                <a:gd name="T5" fmla="*/ 0 h 51"/>
                <a:gd name="T6" fmla="*/ 13 w 359"/>
                <a:gd name="T7" fmla="*/ 0 h 51"/>
                <a:gd name="T8" fmla="*/ 13 w 359"/>
                <a:gd name="T9" fmla="*/ 26 h 51"/>
                <a:gd name="T10" fmla="*/ 0 w 359"/>
                <a:gd name="T11" fmla="*/ 38 h 51"/>
                <a:gd name="T12" fmla="*/ 0 w 359"/>
                <a:gd name="T13" fmla="*/ 26 h 51"/>
                <a:gd name="T14" fmla="*/ 346 w 359"/>
                <a:gd name="T15" fmla="*/ 38 h 51"/>
                <a:gd name="T16" fmla="*/ 359 w 359"/>
                <a:gd name="T17" fmla="*/ 38 h 51"/>
                <a:gd name="T18" fmla="*/ 359 w 359"/>
                <a:gd name="T19" fmla="*/ 51 h 51"/>
                <a:gd name="T20" fmla="*/ 346 w 359"/>
                <a:gd name="T21" fmla="*/ 51 h 51"/>
                <a:gd name="T22" fmla="*/ 0 w 359"/>
                <a:gd name="T23" fmla="*/ 38 h 51"/>
                <a:gd name="T24" fmla="*/ 0 w 359"/>
                <a:gd name="T25" fmla="*/ 38 h 51"/>
                <a:gd name="T26" fmla="*/ 0 w 359"/>
                <a:gd name="T27" fmla="*/ 26 h 51"/>
                <a:gd name="T28" fmla="*/ 0 w 359"/>
                <a:gd name="T29" fmla="*/ 0 h 51"/>
                <a:gd name="T30" fmla="*/ 0 w 359"/>
                <a:gd name="T31" fmla="*/ 0 h 51"/>
                <a:gd name="T32" fmla="*/ 0 w 359"/>
                <a:gd name="T33" fmla="*/ 0 h 51"/>
                <a:gd name="T34" fmla="*/ 346 w 359"/>
                <a:gd name="T35" fmla="*/ 13 h 51"/>
                <a:gd name="T36" fmla="*/ 346 w 359"/>
                <a:gd name="T37" fmla="*/ 26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59"/>
                <a:gd name="T58" fmla="*/ 0 h 51"/>
                <a:gd name="T59" fmla="*/ 359 w 359"/>
                <a:gd name="T60" fmla="*/ 51 h 5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59" h="51">
                  <a:moveTo>
                    <a:pt x="346" y="26"/>
                  </a:moveTo>
                  <a:lnTo>
                    <a:pt x="0" y="13"/>
                  </a:lnTo>
                  <a:lnTo>
                    <a:pt x="0" y="0"/>
                  </a:lnTo>
                  <a:lnTo>
                    <a:pt x="13" y="0"/>
                  </a:lnTo>
                  <a:lnTo>
                    <a:pt x="13" y="26"/>
                  </a:lnTo>
                  <a:lnTo>
                    <a:pt x="0" y="38"/>
                  </a:lnTo>
                  <a:lnTo>
                    <a:pt x="0" y="26"/>
                  </a:lnTo>
                  <a:lnTo>
                    <a:pt x="346" y="38"/>
                  </a:lnTo>
                  <a:lnTo>
                    <a:pt x="359" y="38"/>
                  </a:lnTo>
                  <a:lnTo>
                    <a:pt x="359" y="51"/>
                  </a:lnTo>
                  <a:lnTo>
                    <a:pt x="346" y="51"/>
                  </a:lnTo>
                  <a:lnTo>
                    <a:pt x="0" y="38"/>
                  </a:lnTo>
                  <a:lnTo>
                    <a:pt x="0" y="26"/>
                  </a:lnTo>
                  <a:lnTo>
                    <a:pt x="0" y="0"/>
                  </a:lnTo>
                  <a:lnTo>
                    <a:pt x="346" y="13"/>
                  </a:lnTo>
                  <a:lnTo>
                    <a:pt x="346" y="2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89" name="Freeform 197"/>
            <p:cNvSpPr>
              <a:spLocks/>
            </p:cNvSpPr>
            <p:nvPr/>
          </p:nvSpPr>
          <p:spPr bwMode="auto">
            <a:xfrm>
              <a:off x="4423" y="4142"/>
              <a:ext cx="13" cy="25"/>
            </a:xfrm>
            <a:custGeom>
              <a:avLst/>
              <a:gdLst>
                <a:gd name="T0" fmla="*/ 0 w 13"/>
                <a:gd name="T1" fmla="*/ 25 h 25"/>
                <a:gd name="T2" fmla="*/ 0 w 13"/>
                <a:gd name="T3" fmla="*/ 0 h 25"/>
                <a:gd name="T4" fmla="*/ 0 w 13"/>
                <a:gd name="T5" fmla="*/ 0 h 25"/>
                <a:gd name="T6" fmla="*/ 13 w 13"/>
                <a:gd name="T7" fmla="*/ 0 h 25"/>
                <a:gd name="T8" fmla="*/ 13 w 13"/>
                <a:gd name="T9" fmla="*/ 0 h 25"/>
                <a:gd name="T10" fmla="*/ 13 w 13"/>
                <a:gd name="T11" fmla="*/ 25 h 25"/>
                <a:gd name="T12" fmla="*/ 0 w 13"/>
                <a:gd name="T13" fmla="*/ 25 h 25"/>
                <a:gd name="T14" fmla="*/ 0 60000 65536"/>
                <a:gd name="T15" fmla="*/ 0 60000 65536"/>
                <a:gd name="T16" fmla="*/ 0 60000 65536"/>
                <a:gd name="T17" fmla="*/ 0 60000 65536"/>
                <a:gd name="T18" fmla="*/ 0 60000 65536"/>
                <a:gd name="T19" fmla="*/ 0 60000 65536"/>
                <a:gd name="T20" fmla="*/ 0 60000 65536"/>
                <a:gd name="T21" fmla="*/ 0 w 13"/>
                <a:gd name="T22" fmla="*/ 0 h 25"/>
                <a:gd name="T23" fmla="*/ 13 w 13"/>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5">
                  <a:moveTo>
                    <a:pt x="0" y="25"/>
                  </a:moveTo>
                  <a:lnTo>
                    <a:pt x="0" y="0"/>
                  </a:lnTo>
                  <a:lnTo>
                    <a:pt x="13" y="0"/>
                  </a:lnTo>
                  <a:lnTo>
                    <a:pt x="13" y="25"/>
                  </a:lnTo>
                  <a:lnTo>
                    <a:pt x="0" y="25"/>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90" name="Freeform 198"/>
            <p:cNvSpPr>
              <a:spLocks/>
            </p:cNvSpPr>
            <p:nvPr/>
          </p:nvSpPr>
          <p:spPr bwMode="auto">
            <a:xfrm>
              <a:off x="4077" y="4167"/>
              <a:ext cx="346" cy="64"/>
            </a:xfrm>
            <a:custGeom>
              <a:avLst/>
              <a:gdLst>
                <a:gd name="T0" fmla="*/ 346 w 346"/>
                <a:gd name="T1" fmla="*/ 13 h 64"/>
                <a:gd name="T2" fmla="*/ 0 w 346"/>
                <a:gd name="T3" fmla="*/ 0 h 64"/>
                <a:gd name="T4" fmla="*/ 0 w 346"/>
                <a:gd name="T5" fmla="*/ 52 h 64"/>
                <a:gd name="T6" fmla="*/ 346 w 346"/>
                <a:gd name="T7" fmla="*/ 64 h 64"/>
                <a:gd name="T8" fmla="*/ 346 w 346"/>
                <a:gd name="T9" fmla="*/ 13 h 64"/>
                <a:gd name="T10" fmla="*/ 0 60000 65536"/>
                <a:gd name="T11" fmla="*/ 0 60000 65536"/>
                <a:gd name="T12" fmla="*/ 0 60000 65536"/>
                <a:gd name="T13" fmla="*/ 0 60000 65536"/>
                <a:gd name="T14" fmla="*/ 0 60000 65536"/>
                <a:gd name="T15" fmla="*/ 0 w 346"/>
                <a:gd name="T16" fmla="*/ 0 h 64"/>
                <a:gd name="T17" fmla="*/ 346 w 346"/>
                <a:gd name="T18" fmla="*/ 64 h 64"/>
              </a:gdLst>
              <a:ahLst/>
              <a:cxnLst>
                <a:cxn ang="T10">
                  <a:pos x="T0" y="T1"/>
                </a:cxn>
                <a:cxn ang="T11">
                  <a:pos x="T2" y="T3"/>
                </a:cxn>
                <a:cxn ang="T12">
                  <a:pos x="T4" y="T5"/>
                </a:cxn>
                <a:cxn ang="T13">
                  <a:pos x="T6" y="T7"/>
                </a:cxn>
                <a:cxn ang="T14">
                  <a:pos x="T8" y="T9"/>
                </a:cxn>
              </a:cxnLst>
              <a:rect l="T15" t="T16" r="T17" b="T18"/>
              <a:pathLst>
                <a:path w="346" h="64">
                  <a:moveTo>
                    <a:pt x="346" y="13"/>
                  </a:moveTo>
                  <a:lnTo>
                    <a:pt x="0" y="0"/>
                  </a:lnTo>
                  <a:lnTo>
                    <a:pt x="0" y="52"/>
                  </a:lnTo>
                  <a:lnTo>
                    <a:pt x="346" y="64"/>
                  </a:lnTo>
                  <a:lnTo>
                    <a:pt x="346" y="13"/>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124991" name="Freeform 199"/>
            <p:cNvSpPr>
              <a:spLocks/>
            </p:cNvSpPr>
            <p:nvPr/>
          </p:nvSpPr>
          <p:spPr bwMode="auto">
            <a:xfrm>
              <a:off x="4077" y="4167"/>
              <a:ext cx="359" cy="77"/>
            </a:xfrm>
            <a:custGeom>
              <a:avLst/>
              <a:gdLst>
                <a:gd name="T0" fmla="*/ 346 w 359"/>
                <a:gd name="T1" fmla="*/ 26 h 77"/>
                <a:gd name="T2" fmla="*/ 0 w 359"/>
                <a:gd name="T3" fmla="*/ 13 h 77"/>
                <a:gd name="T4" fmla="*/ 0 w 359"/>
                <a:gd name="T5" fmla="*/ 0 h 77"/>
                <a:gd name="T6" fmla="*/ 13 w 359"/>
                <a:gd name="T7" fmla="*/ 0 h 77"/>
                <a:gd name="T8" fmla="*/ 13 w 359"/>
                <a:gd name="T9" fmla="*/ 52 h 77"/>
                <a:gd name="T10" fmla="*/ 0 w 359"/>
                <a:gd name="T11" fmla="*/ 64 h 77"/>
                <a:gd name="T12" fmla="*/ 0 w 359"/>
                <a:gd name="T13" fmla="*/ 52 h 77"/>
                <a:gd name="T14" fmla="*/ 346 w 359"/>
                <a:gd name="T15" fmla="*/ 64 h 77"/>
                <a:gd name="T16" fmla="*/ 359 w 359"/>
                <a:gd name="T17" fmla="*/ 64 h 77"/>
                <a:gd name="T18" fmla="*/ 359 w 359"/>
                <a:gd name="T19" fmla="*/ 77 h 77"/>
                <a:gd name="T20" fmla="*/ 346 w 359"/>
                <a:gd name="T21" fmla="*/ 77 h 77"/>
                <a:gd name="T22" fmla="*/ 0 w 359"/>
                <a:gd name="T23" fmla="*/ 64 h 77"/>
                <a:gd name="T24" fmla="*/ 0 w 359"/>
                <a:gd name="T25" fmla="*/ 64 h 77"/>
                <a:gd name="T26" fmla="*/ 0 w 359"/>
                <a:gd name="T27" fmla="*/ 52 h 77"/>
                <a:gd name="T28" fmla="*/ 0 w 359"/>
                <a:gd name="T29" fmla="*/ 0 h 77"/>
                <a:gd name="T30" fmla="*/ 0 w 359"/>
                <a:gd name="T31" fmla="*/ 0 h 77"/>
                <a:gd name="T32" fmla="*/ 0 w 359"/>
                <a:gd name="T33" fmla="*/ 0 h 77"/>
                <a:gd name="T34" fmla="*/ 346 w 359"/>
                <a:gd name="T35" fmla="*/ 13 h 77"/>
                <a:gd name="T36" fmla="*/ 346 w 359"/>
                <a:gd name="T37" fmla="*/ 26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59"/>
                <a:gd name="T58" fmla="*/ 0 h 77"/>
                <a:gd name="T59" fmla="*/ 359 w 359"/>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59" h="77">
                  <a:moveTo>
                    <a:pt x="346" y="26"/>
                  </a:moveTo>
                  <a:lnTo>
                    <a:pt x="0" y="13"/>
                  </a:lnTo>
                  <a:lnTo>
                    <a:pt x="0" y="0"/>
                  </a:lnTo>
                  <a:lnTo>
                    <a:pt x="13" y="0"/>
                  </a:lnTo>
                  <a:lnTo>
                    <a:pt x="13" y="52"/>
                  </a:lnTo>
                  <a:lnTo>
                    <a:pt x="0" y="64"/>
                  </a:lnTo>
                  <a:lnTo>
                    <a:pt x="0" y="52"/>
                  </a:lnTo>
                  <a:lnTo>
                    <a:pt x="346" y="64"/>
                  </a:lnTo>
                  <a:lnTo>
                    <a:pt x="359" y="64"/>
                  </a:lnTo>
                  <a:lnTo>
                    <a:pt x="359" y="77"/>
                  </a:lnTo>
                  <a:lnTo>
                    <a:pt x="346" y="77"/>
                  </a:lnTo>
                  <a:lnTo>
                    <a:pt x="0" y="64"/>
                  </a:lnTo>
                  <a:lnTo>
                    <a:pt x="0" y="52"/>
                  </a:lnTo>
                  <a:lnTo>
                    <a:pt x="0" y="0"/>
                  </a:lnTo>
                  <a:lnTo>
                    <a:pt x="346" y="13"/>
                  </a:lnTo>
                  <a:lnTo>
                    <a:pt x="346" y="2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92" name="Freeform 200"/>
            <p:cNvSpPr>
              <a:spLocks/>
            </p:cNvSpPr>
            <p:nvPr/>
          </p:nvSpPr>
          <p:spPr bwMode="auto">
            <a:xfrm>
              <a:off x="4423" y="4180"/>
              <a:ext cx="13" cy="51"/>
            </a:xfrm>
            <a:custGeom>
              <a:avLst/>
              <a:gdLst>
                <a:gd name="T0" fmla="*/ 0 w 13"/>
                <a:gd name="T1" fmla="*/ 51 h 51"/>
                <a:gd name="T2" fmla="*/ 0 w 13"/>
                <a:gd name="T3" fmla="*/ 0 h 51"/>
                <a:gd name="T4" fmla="*/ 0 w 13"/>
                <a:gd name="T5" fmla="*/ 0 h 51"/>
                <a:gd name="T6" fmla="*/ 13 w 13"/>
                <a:gd name="T7" fmla="*/ 0 h 51"/>
                <a:gd name="T8" fmla="*/ 13 w 13"/>
                <a:gd name="T9" fmla="*/ 0 h 51"/>
                <a:gd name="T10" fmla="*/ 13 w 13"/>
                <a:gd name="T11" fmla="*/ 51 h 51"/>
                <a:gd name="T12" fmla="*/ 0 w 13"/>
                <a:gd name="T13" fmla="*/ 51 h 51"/>
                <a:gd name="T14" fmla="*/ 0 60000 65536"/>
                <a:gd name="T15" fmla="*/ 0 60000 65536"/>
                <a:gd name="T16" fmla="*/ 0 60000 65536"/>
                <a:gd name="T17" fmla="*/ 0 60000 65536"/>
                <a:gd name="T18" fmla="*/ 0 60000 65536"/>
                <a:gd name="T19" fmla="*/ 0 60000 65536"/>
                <a:gd name="T20" fmla="*/ 0 60000 65536"/>
                <a:gd name="T21" fmla="*/ 0 w 13"/>
                <a:gd name="T22" fmla="*/ 0 h 51"/>
                <a:gd name="T23" fmla="*/ 13 w 13"/>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51">
                  <a:moveTo>
                    <a:pt x="0" y="51"/>
                  </a:moveTo>
                  <a:lnTo>
                    <a:pt x="0" y="0"/>
                  </a:lnTo>
                  <a:lnTo>
                    <a:pt x="13" y="0"/>
                  </a:lnTo>
                  <a:lnTo>
                    <a:pt x="13" y="51"/>
                  </a:lnTo>
                  <a:lnTo>
                    <a:pt x="0" y="5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93" name="Freeform 201"/>
            <p:cNvSpPr>
              <a:spLocks/>
            </p:cNvSpPr>
            <p:nvPr/>
          </p:nvSpPr>
          <p:spPr bwMode="auto">
            <a:xfrm>
              <a:off x="4423" y="4142"/>
              <a:ext cx="89" cy="89"/>
            </a:xfrm>
            <a:custGeom>
              <a:avLst/>
              <a:gdLst>
                <a:gd name="T0" fmla="*/ 0 w 89"/>
                <a:gd name="T1" fmla="*/ 38 h 89"/>
                <a:gd name="T2" fmla="*/ 0 w 89"/>
                <a:gd name="T3" fmla="*/ 89 h 89"/>
                <a:gd name="T4" fmla="*/ 89 w 89"/>
                <a:gd name="T5" fmla="*/ 38 h 89"/>
                <a:gd name="T6" fmla="*/ 89 w 89"/>
                <a:gd name="T7" fmla="*/ 0 h 89"/>
                <a:gd name="T8" fmla="*/ 0 w 89"/>
                <a:gd name="T9" fmla="*/ 38 h 89"/>
                <a:gd name="T10" fmla="*/ 0 60000 65536"/>
                <a:gd name="T11" fmla="*/ 0 60000 65536"/>
                <a:gd name="T12" fmla="*/ 0 60000 65536"/>
                <a:gd name="T13" fmla="*/ 0 60000 65536"/>
                <a:gd name="T14" fmla="*/ 0 60000 65536"/>
                <a:gd name="T15" fmla="*/ 0 w 89"/>
                <a:gd name="T16" fmla="*/ 0 h 89"/>
                <a:gd name="T17" fmla="*/ 89 w 89"/>
                <a:gd name="T18" fmla="*/ 89 h 89"/>
              </a:gdLst>
              <a:ahLst/>
              <a:cxnLst>
                <a:cxn ang="T10">
                  <a:pos x="T0" y="T1"/>
                </a:cxn>
                <a:cxn ang="T11">
                  <a:pos x="T2" y="T3"/>
                </a:cxn>
                <a:cxn ang="T12">
                  <a:pos x="T4" y="T5"/>
                </a:cxn>
                <a:cxn ang="T13">
                  <a:pos x="T6" y="T7"/>
                </a:cxn>
                <a:cxn ang="T14">
                  <a:pos x="T8" y="T9"/>
                </a:cxn>
              </a:cxnLst>
              <a:rect l="T15" t="T16" r="T17" b="T18"/>
              <a:pathLst>
                <a:path w="89" h="89">
                  <a:moveTo>
                    <a:pt x="0" y="38"/>
                  </a:moveTo>
                  <a:lnTo>
                    <a:pt x="0" y="89"/>
                  </a:lnTo>
                  <a:lnTo>
                    <a:pt x="89" y="38"/>
                  </a:lnTo>
                  <a:lnTo>
                    <a:pt x="89" y="0"/>
                  </a:lnTo>
                  <a:lnTo>
                    <a:pt x="0" y="38"/>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124994" name="Freeform 202"/>
            <p:cNvSpPr>
              <a:spLocks/>
            </p:cNvSpPr>
            <p:nvPr/>
          </p:nvSpPr>
          <p:spPr bwMode="auto">
            <a:xfrm>
              <a:off x="4423" y="4142"/>
              <a:ext cx="102" cy="102"/>
            </a:xfrm>
            <a:custGeom>
              <a:avLst/>
              <a:gdLst>
                <a:gd name="T0" fmla="*/ 13 w 102"/>
                <a:gd name="T1" fmla="*/ 38 h 102"/>
                <a:gd name="T2" fmla="*/ 13 w 102"/>
                <a:gd name="T3" fmla="*/ 89 h 102"/>
                <a:gd name="T4" fmla="*/ 0 w 102"/>
                <a:gd name="T5" fmla="*/ 102 h 102"/>
                <a:gd name="T6" fmla="*/ 0 w 102"/>
                <a:gd name="T7" fmla="*/ 89 h 102"/>
                <a:gd name="T8" fmla="*/ 89 w 102"/>
                <a:gd name="T9" fmla="*/ 38 h 102"/>
                <a:gd name="T10" fmla="*/ 102 w 102"/>
                <a:gd name="T11" fmla="*/ 38 h 102"/>
                <a:gd name="T12" fmla="*/ 89 w 102"/>
                <a:gd name="T13" fmla="*/ 38 h 102"/>
                <a:gd name="T14" fmla="*/ 89 w 102"/>
                <a:gd name="T15" fmla="*/ 0 h 102"/>
                <a:gd name="T16" fmla="*/ 89 w 102"/>
                <a:gd name="T17" fmla="*/ 0 h 102"/>
                <a:gd name="T18" fmla="*/ 102 w 102"/>
                <a:gd name="T19" fmla="*/ 0 h 102"/>
                <a:gd name="T20" fmla="*/ 102 w 102"/>
                <a:gd name="T21" fmla="*/ 0 h 102"/>
                <a:gd name="T22" fmla="*/ 102 w 102"/>
                <a:gd name="T23" fmla="*/ 38 h 102"/>
                <a:gd name="T24" fmla="*/ 102 w 102"/>
                <a:gd name="T25" fmla="*/ 38 h 102"/>
                <a:gd name="T26" fmla="*/ 89 w 102"/>
                <a:gd name="T27" fmla="*/ 51 h 102"/>
                <a:gd name="T28" fmla="*/ 0 w 102"/>
                <a:gd name="T29" fmla="*/ 102 h 102"/>
                <a:gd name="T30" fmla="*/ 0 w 102"/>
                <a:gd name="T31" fmla="*/ 102 h 102"/>
                <a:gd name="T32" fmla="*/ 0 w 102"/>
                <a:gd name="T33" fmla="*/ 89 h 102"/>
                <a:gd name="T34" fmla="*/ 0 w 102"/>
                <a:gd name="T35" fmla="*/ 38 h 102"/>
                <a:gd name="T36" fmla="*/ 13 w 102"/>
                <a:gd name="T37" fmla="*/ 38 h 1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2"/>
                <a:gd name="T58" fmla="*/ 0 h 102"/>
                <a:gd name="T59" fmla="*/ 102 w 102"/>
                <a:gd name="T60" fmla="*/ 102 h 1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2" h="102">
                  <a:moveTo>
                    <a:pt x="13" y="38"/>
                  </a:moveTo>
                  <a:lnTo>
                    <a:pt x="13" y="89"/>
                  </a:lnTo>
                  <a:lnTo>
                    <a:pt x="0" y="102"/>
                  </a:lnTo>
                  <a:lnTo>
                    <a:pt x="0" y="89"/>
                  </a:lnTo>
                  <a:lnTo>
                    <a:pt x="89" y="38"/>
                  </a:lnTo>
                  <a:lnTo>
                    <a:pt x="102" y="38"/>
                  </a:lnTo>
                  <a:lnTo>
                    <a:pt x="89" y="38"/>
                  </a:lnTo>
                  <a:lnTo>
                    <a:pt x="89" y="0"/>
                  </a:lnTo>
                  <a:lnTo>
                    <a:pt x="102" y="0"/>
                  </a:lnTo>
                  <a:lnTo>
                    <a:pt x="102" y="38"/>
                  </a:lnTo>
                  <a:lnTo>
                    <a:pt x="89" y="51"/>
                  </a:lnTo>
                  <a:lnTo>
                    <a:pt x="0" y="102"/>
                  </a:lnTo>
                  <a:lnTo>
                    <a:pt x="0" y="89"/>
                  </a:lnTo>
                  <a:lnTo>
                    <a:pt x="0" y="38"/>
                  </a:lnTo>
                  <a:lnTo>
                    <a:pt x="13" y="3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95" name="Freeform 203"/>
            <p:cNvSpPr>
              <a:spLocks/>
            </p:cNvSpPr>
            <p:nvPr/>
          </p:nvSpPr>
          <p:spPr bwMode="auto">
            <a:xfrm>
              <a:off x="4423" y="4142"/>
              <a:ext cx="89" cy="51"/>
            </a:xfrm>
            <a:custGeom>
              <a:avLst/>
              <a:gdLst>
                <a:gd name="T0" fmla="*/ 89 w 89"/>
                <a:gd name="T1" fmla="*/ 13 h 51"/>
                <a:gd name="T2" fmla="*/ 0 w 89"/>
                <a:gd name="T3" fmla="*/ 51 h 51"/>
                <a:gd name="T4" fmla="*/ 0 w 89"/>
                <a:gd name="T5" fmla="*/ 38 h 51"/>
                <a:gd name="T6" fmla="*/ 0 w 89"/>
                <a:gd name="T7" fmla="*/ 38 h 51"/>
                <a:gd name="T8" fmla="*/ 0 w 89"/>
                <a:gd name="T9" fmla="*/ 38 h 51"/>
                <a:gd name="T10" fmla="*/ 89 w 89"/>
                <a:gd name="T11" fmla="*/ 0 h 51"/>
                <a:gd name="T12" fmla="*/ 89 w 89"/>
                <a:gd name="T13" fmla="*/ 13 h 51"/>
                <a:gd name="T14" fmla="*/ 0 60000 65536"/>
                <a:gd name="T15" fmla="*/ 0 60000 65536"/>
                <a:gd name="T16" fmla="*/ 0 60000 65536"/>
                <a:gd name="T17" fmla="*/ 0 60000 65536"/>
                <a:gd name="T18" fmla="*/ 0 60000 65536"/>
                <a:gd name="T19" fmla="*/ 0 60000 65536"/>
                <a:gd name="T20" fmla="*/ 0 60000 65536"/>
                <a:gd name="T21" fmla="*/ 0 w 89"/>
                <a:gd name="T22" fmla="*/ 0 h 51"/>
                <a:gd name="T23" fmla="*/ 89 w 89"/>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9" h="51">
                  <a:moveTo>
                    <a:pt x="89" y="13"/>
                  </a:moveTo>
                  <a:lnTo>
                    <a:pt x="0" y="51"/>
                  </a:lnTo>
                  <a:lnTo>
                    <a:pt x="0" y="38"/>
                  </a:lnTo>
                  <a:lnTo>
                    <a:pt x="89" y="0"/>
                  </a:lnTo>
                  <a:lnTo>
                    <a:pt x="89"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96" name="Freeform 204"/>
            <p:cNvSpPr>
              <a:spLocks/>
            </p:cNvSpPr>
            <p:nvPr/>
          </p:nvSpPr>
          <p:spPr bwMode="auto">
            <a:xfrm>
              <a:off x="4077" y="4155"/>
              <a:ext cx="38" cy="12"/>
            </a:xfrm>
            <a:custGeom>
              <a:avLst/>
              <a:gdLst>
                <a:gd name="T0" fmla="*/ 0 w 38"/>
                <a:gd name="T1" fmla="*/ 0 h 12"/>
                <a:gd name="T2" fmla="*/ 38 w 38"/>
                <a:gd name="T3" fmla="*/ 12 h 12"/>
                <a:gd name="T4" fmla="*/ 38 w 38"/>
                <a:gd name="T5" fmla="*/ 12 h 12"/>
                <a:gd name="T6" fmla="*/ 0 w 38"/>
                <a:gd name="T7" fmla="*/ 12 h 12"/>
                <a:gd name="T8" fmla="*/ 0 w 38"/>
                <a:gd name="T9" fmla="*/ 12 h 12"/>
                <a:gd name="T10" fmla="*/ 0 w 38"/>
                <a:gd name="T11" fmla="*/ 0 h 12"/>
                <a:gd name="T12" fmla="*/ 0 60000 65536"/>
                <a:gd name="T13" fmla="*/ 0 60000 65536"/>
                <a:gd name="T14" fmla="*/ 0 60000 65536"/>
                <a:gd name="T15" fmla="*/ 0 60000 65536"/>
                <a:gd name="T16" fmla="*/ 0 60000 65536"/>
                <a:gd name="T17" fmla="*/ 0 60000 65536"/>
                <a:gd name="T18" fmla="*/ 0 w 38"/>
                <a:gd name="T19" fmla="*/ 0 h 12"/>
                <a:gd name="T20" fmla="*/ 38 w 3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8" h="12">
                  <a:moveTo>
                    <a:pt x="0" y="0"/>
                  </a:moveTo>
                  <a:lnTo>
                    <a:pt x="38" y="12"/>
                  </a:lnTo>
                  <a:lnTo>
                    <a:pt x="0" y="12"/>
                  </a:lnTo>
                  <a:lnTo>
                    <a:pt x="0" y="0"/>
                  </a:lnTo>
                  <a:close/>
                </a:path>
              </a:pathLst>
            </a:custGeom>
            <a:blipFill dpi="0" rotWithShape="0">
              <a:blip r:embed="rId6" cstate="print"/>
              <a:srcRect/>
              <a:tile tx="0" ty="0" sx="100000" sy="100000" flip="none" algn="tl"/>
            </a:blipFill>
            <a:ln w="9525">
              <a:noFill/>
              <a:round/>
              <a:headEnd/>
              <a:tailEnd/>
            </a:ln>
          </p:spPr>
          <p:txBody>
            <a:bodyPr/>
            <a:lstStyle/>
            <a:p>
              <a:endParaRPr lang="en-US"/>
            </a:p>
          </p:txBody>
        </p:sp>
        <p:sp>
          <p:nvSpPr>
            <p:cNvPr id="124997" name="Freeform 206"/>
            <p:cNvSpPr>
              <a:spLocks/>
            </p:cNvSpPr>
            <p:nvPr/>
          </p:nvSpPr>
          <p:spPr bwMode="auto">
            <a:xfrm>
              <a:off x="4077" y="4155"/>
              <a:ext cx="38" cy="25"/>
            </a:xfrm>
            <a:custGeom>
              <a:avLst/>
              <a:gdLst>
                <a:gd name="T0" fmla="*/ 0 w 38"/>
                <a:gd name="T1" fmla="*/ 0 h 25"/>
                <a:gd name="T2" fmla="*/ 38 w 38"/>
                <a:gd name="T3" fmla="*/ 12 h 25"/>
                <a:gd name="T4" fmla="*/ 38 w 38"/>
                <a:gd name="T5" fmla="*/ 25 h 25"/>
                <a:gd name="T6" fmla="*/ 38 w 38"/>
                <a:gd name="T7" fmla="*/ 12 h 25"/>
                <a:gd name="T8" fmla="*/ 38 w 38"/>
                <a:gd name="T9" fmla="*/ 25 h 25"/>
                <a:gd name="T10" fmla="*/ 0 w 38"/>
                <a:gd name="T11" fmla="*/ 12 h 25"/>
                <a:gd name="T12" fmla="*/ 0 w 38"/>
                <a:gd name="T13" fmla="*/ 0 h 25"/>
                <a:gd name="T14" fmla="*/ 0 60000 65536"/>
                <a:gd name="T15" fmla="*/ 0 60000 65536"/>
                <a:gd name="T16" fmla="*/ 0 60000 65536"/>
                <a:gd name="T17" fmla="*/ 0 60000 65536"/>
                <a:gd name="T18" fmla="*/ 0 60000 65536"/>
                <a:gd name="T19" fmla="*/ 0 60000 65536"/>
                <a:gd name="T20" fmla="*/ 0 60000 65536"/>
                <a:gd name="T21" fmla="*/ 0 w 38"/>
                <a:gd name="T22" fmla="*/ 0 h 25"/>
                <a:gd name="T23" fmla="*/ 38 w 3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25">
                  <a:moveTo>
                    <a:pt x="0" y="0"/>
                  </a:moveTo>
                  <a:lnTo>
                    <a:pt x="38" y="12"/>
                  </a:lnTo>
                  <a:lnTo>
                    <a:pt x="38" y="25"/>
                  </a:lnTo>
                  <a:lnTo>
                    <a:pt x="38" y="12"/>
                  </a:lnTo>
                  <a:lnTo>
                    <a:pt x="38" y="25"/>
                  </a:lnTo>
                  <a:lnTo>
                    <a:pt x="0" y="12"/>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4998" name="Rectangle 207"/>
            <p:cNvSpPr>
              <a:spLocks noChangeArrowheads="1"/>
            </p:cNvSpPr>
            <p:nvPr/>
          </p:nvSpPr>
          <p:spPr bwMode="auto">
            <a:xfrm>
              <a:off x="4077" y="4167"/>
              <a:ext cx="38"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4999" name="Freeform 208"/>
            <p:cNvSpPr>
              <a:spLocks/>
            </p:cNvSpPr>
            <p:nvPr/>
          </p:nvSpPr>
          <p:spPr bwMode="auto">
            <a:xfrm>
              <a:off x="4077" y="4155"/>
              <a:ext cx="13" cy="12"/>
            </a:xfrm>
            <a:custGeom>
              <a:avLst/>
              <a:gdLst>
                <a:gd name="T0" fmla="*/ 0 w 13"/>
                <a:gd name="T1" fmla="*/ 12 h 12"/>
                <a:gd name="T2" fmla="*/ 0 w 13"/>
                <a:gd name="T3" fmla="*/ 0 h 12"/>
                <a:gd name="T4" fmla="*/ 0 w 13"/>
                <a:gd name="T5" fmla="*/ 0 h 12"/>
                <a:gd name="T6" fmla="*/ 0 w 13"/>
                <a:gd name="T7" fmla="*/ 0 h 12"/>
                <a:gd name="T8" fmla="*/ 13 w 13"/>
                <a:gd name="T9" fmla="*/ 0 h 12"/>
                <a:gd name="T10" fmla="*/ 13 w 13"/>
                <a:gd name="T11" fmla="*/ 12 h 12"/>
                <a:gd name="T12" fmla="*/ 0 w 13"/>
                <a:gd name="T13" fmla="*/ 12 h 12"/>
                <a:gd name="T14" fmla="*/ 0 60000 65536"/>
                <a:gd name="T15" fmla="*/ 0 60000 65536"/>
                <a:gd name="T16" fmla="*/ 0 60000 65536"/>
                <a:gd name="T17" fmla="*/ 0 60000 65536"/>
                <a:gd name="T18" fmla="*/ 0 60000 65536"/>
                <a:gd name="T19" fmla="*/ 0 60000 65536"/>
                <a:gd name="T20" fmla="*/ 0 60000 65536"/>
                <a:gd name="T21" fmla="*/ 0 w 13"/>
                <a:gd name="T22" fmla="*/ 0 h 12"/>
                <a:gd name="T23" fmla="*/ 13 w 13"/>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2">
                  <a:moveTo>
                    <a:pt x="0" y="12"/>
                  </a:moveTo>
                  <a:lnTo>
                    <a:pt x="0" y="0"/>
                  </a:lnTo>
                  <a:lnTo>
                    <a:pt x="13" y="0"/>
                  </a:lnTo>
                  <a:lnTo>
                    <a:pt x="13" y="12"/>
                  </a:lnTo>
                  <a:lnTo>
                    <a:pt x="0"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00" name="Freeform 209"/>
            <p:cNvSpPr>
              <a:spLocks/>
            </p:cNvSpPr>
            <p:nvPr/>
          </p:nvSpPr>
          <p:spPr bwMode="auto">
            <a:xfrm>
              <a:off x="4423" y="4129"/>
              <a:ext cx="89" cy="51"/>
            </a:xfrm>
            <a:custGeom>
              <a:avLst/>
              <a:gdLst>
                <a:gd name="T0" fmla="*/ 0 w 89"/>
                <a:gd name="T1" fmla="*/ 38 h 51"/>
                <a:gd name="T2" fmla="*/ 89 w 89"/>
                <a:gd name="T3" fmla="*/ 0 h 51"/>
                <a:gd name="T4" fmla="*/ 89 w 89"/>
                <a:gd name="T5" fmla="*/ 13 h 51"/>
                <a:gd name="T6" fmla="*/ 0 w 89"/>
                <a:gd name="T7" fmla="*/ 51 h 51"/>
                <a:gd name="T8" fmla="*/ 0 w 89"/>
                <a:gd name="T9" fmla="*/ 38 h 51"/>
                <a:gd name="T10" fmla="*/ 0 60000 65536"/>
                <a:gd name="T11" fmla="*/ 0 60000 65536"/>
                <a:gd name="T12" fmla="*/ 0 60000 65536"/>
                <a:gd name="T13" fmla="*/ 0 60000 65536"/>
                <a:gd name="T14" fmla="*/ 0 60000 65536"/>
                <a:gd name="T15" fmla="*/ 0 w 89"/>
                <a:gd name="T16" fmla="*/ 0 h 51"/>
                <a:gd name="T17" fmla="*/ 89 w 89"/>
                <a:gd name="T18" fmla="*/ 51 h 51"/>
              </a:gdLst>
              <a:ahLst/>
              <a:cxnLst>
                <a:cxn ang="T10">
                  <a:pos x="T0" y="T1"/>
                </a:cxn>
                <a:cxn ang="T11">
                  <a:pos x="T2" y="T3"/>
                </a:cxn>
                <a:cxn ang="T12">
                  <a:pos x="T4" y="T5"/>
                </a:cxn>
                <a:cxn ang="T13">
                  <a:pos x="T6" y="T7"/>
                </a:cxn>
                <a:cxn ang="T14">
                  <a:pos x="T8" y="T9"/>
                </a:cxn>
              </a:cxnLst>
              <a:rect l="T15" t="T16" r="T17" b="T18"/>
              <a:pathLst>
                <a:path w="89" h="51">
                  <a:moveTo>
                    <a:pt x="0" y="38"/>
                  </a:moveTo>
                  <a:lnTo>
                    <a:pt x="89" y="0"/>
                  </a:lnTo>
                  <a:lnTo>
                    <a:pt x="89" y="13"/>
                  </a:lnTo>
                  <a:lnTo>
                    <a:pt x="0" y="51"/>
                  </a:lnTo>
                  <a:lnTo>
                    <a:pt x="0" y="38"/>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125001" name="Freeform 210"/>
            <p:cNvSpPr>
              <a:spLocks/>
            </p:cNvSpPr>
            <p:nvPr/>
          </p:nvSpPr>
          <p:spPr bwMode="auto">
            <a:xfrm>
              <a:off x="4423" y="4129"/>
              <a:ext cx="102" cy="64"/>
            </a:xfrm>
            <a:custGeom>
              <a:avLst/>
              <a:gdLst>
                <a:gd name="T0" fmla="*/ 0 w 102"/>
                <a:gd name="T1" fmla="*/ 38 h 64"/>
                <a:gd name="T2" fmla="*/ 89 w 102"/>
                <a:gd name="T3" fmla="*/ 0 h 64"/>
                <a:gd name="T4" fmla="*/ 102 w 102"/>
                <a:gd name="T5" fmla="*/ 0 h 64"/>
                <a:gd name="T6" fmla="*/ 102 w 102"/>
                <a:gd name="T7" fmla="*/ 0 h 64"/>
                <a:gd name="T8" fmla="*/ 102 w 102"/>
                <a:gd name="T9" fmla="*/ 13 h 64"/>
                <a:gd name="T10" fmla="*/ 102 w 102"/>
                <a:gd name="T11" fmla="*/ 26 h 64"/>
                <a:gd name="T12" fmla="*/ 89 w 102"/>
                <a:gd name="T13" fmla="*/ 26 h 64"/>
                <a:gd name="T14" fmla="*/ 0 w 102"/>
                <a:gd name="T15" fmla="*/ 64 h 64"/>
                <a:gd name="T16" fmla="*/ 0 w 102"/>
                <a:gd name="T17" fmla="*/ 64 h 64"/>
                <a:gd name="T18" fmla="*/ 0 w 102"/>
                <a:gd name="T19" fmla="*/ 51 h 64"/>
                <a:gd name="T20" fmla="*/ 0 w 102"/>
                <a:gd name="T21" fmla="*/ 51 h 64"/>
                <a:gd name="T22" fmla="*/ 89 w 102"/>
                <a:gd name="T23" fmla="*/ 13 h 64"/>
                <a:gd name="T24" fmla="*/ 89 w 102"/>
                <a:gd name="T25" fmla="*/ 26 h 64"/>
                <a:gd name="T26" fmla="*/ 89 w 102"/>
                <a:gd name="T27" fmla="*/ 13 h 64"/>
                <a:gd name="T28" fmla="*/ 89 w 102"/>
                <a:gd name="T29" fmla="*/ 0 h 64"/>
                <a:gd name="T30" fmla="*/ 102 w 102"/>
                <a:gd name="T31" fmla="*/ 0 h 64"/>
                <a:gd name="T32" fmla="*/ 89 w 102"/>
                <a:gd name="T33" fmla="*/ 13 h 64"/>
                <a:gd name="T34" fmla="*/ 0 w 102"/>
                <a:gd name="T35" fmla="*/ 51 h 64"/>
                <a:gd name="T36" fmla="*/ 0 w 102"/>
                <a:gd name="T37" fmla="*/ 38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2"/>
                <a:gd name="T58" fmla="*/ 0 h 64"/>
                <a:gd name="T59" fmla="*/ 102 w 102"/>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2" h="64">
                  <a:moveTo>
                    <a:pt x="0" y="38"/>
                  </a:moveTo>
                  <a:lnTo>
                    <a:pt x="89" y="0"/>
                  </a:lnTo>
                  <a:lnTo>
                    <a:pt x="102" y="0"/>
                  </a:lnTo>
                  <a:lnTo>
                    <a:pt x="102" y="13"/>
                  </a:lnTo>
                  <a:lnTo>
                    <a:pt x="102" y="26"/>
                  </a:lnTo>
                  <a:lnTo>
                    <a:pt x="89" y="26"/>
                  </a:lnTo>
                  <a:lnTo>
                    <a:pt x="0" y="64"/>
                  </a:lnTo>
                  <a:lnTo>
                    <a:pt x="0" y="51"/>
                  </a:lnTo>
                  <a:lnTo>
                    <a:pt x="89" y="13"/>
                  </a:lnTo>
                  <a:lnTo>
                    <a:pt x="89" y="26"/>
                  </a:lnTo>
                  <a:lnTo>
                    <a:pt x="89" y="13"/>
                  </a:lnTo>
                  <a:lnTo>
                    <a:pt x="89" y="0"/>
                  </a:lnTo>
                  <a:lnTo>
                    <a:pt x="102" y="0"/>
                  </a:lnTo>
                  <a:lnTo>
                    <a:pt x="89" y="13"/>
                  </a:lnTo>
                  <a:lnTo>
                    <a:pt x="0" y="51"/>
                  </a:lnTo>
                  <a:lnTo>
                    <a:pt x="0" y="3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02" name="Freeform 211"/>
            <p:cNvSpPr>
              <a:spLocks/>
            </p:cNvSpPr>
            <p:nvPr/>
          </p:nvSpPr>
          <p:spPr bwMode="auto">
            <a:xfrm>
              <a:off x="4423" y="4167"/>
              <a:ext cx="13" cy="13"/>
            </a:xfrm>
            <a:custGeom>
              <a:avLst/>
              <a:gdLst>
                <a:gd name="T0" fmla="*/ 0 w 13"/>
                <a:gd name="T1" fmla="*/ 13 h 13"/>
                <a:gd name="T2" fmla="*/ 0 w 13"/>
                <a:gd name="T3" fmla="*/ 0 h 13"/>
                <a:gd name="T4" fmla="*/ 0 w 13"/>
                <a:gd name="T5" fmla="*/ 0 h 13"/>
                <a:gd name="T6" fmla="*/ 0 w 13"/>
                <a:gd name="T7" fmla="*/ 0 h 13"/>
                <a:gd name="T8" fmla="*/ 13 w 13"/>
                <a:gd name="T9" fmla="*/ 0 h 13"/>
                <a:gd name="T10" fmla="*/ 13 w 13"/>
                <a:gd name="T11" fmla="*/ 13 h 13"/>
                <a:gd name="T12" fmla="*/ 0 w 13"/>
                <a:gd name="T13" fmla="*/ 13 h 13"/>
                <a:gd name="T14" fmla="*/ 0 60000 65536"/>
                <a:gd name="T15" fmla="*/ 0 60000 65536"/>
                <a:gd name="T16" fmla="*/ 0 60000 65536"/>
                <a:gd name="T17" fmla="*/ 0 60000 65536"/>
                <a:gd name="T18" fmla="*/ 0 60000 65536"/>
                <a:gd name="T19" fmla="*/ 0 60000 65536"/>
                <a:gd name="T20" fmla="*/ 0 60000 65536"/>
                <a:gd name="T21" fmla="*/ 0 w 13"/>
                <a:gd name="T22" fmla="*/ 0 h 13"/>
                <a:gd name="T23" fmla="*/ 13 w 13"/>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3">
                  <a:moveTo>
                    <a:pt x="0" y="13"/>
                  </a:moveTo>
                  <a:lnTo>
                    <a:pt x="0" y="0"/>
                  </a:lnTo>
                  <a:lnTo>
                    <a:pt x="13" y="0"/>
                  </a:lnTo>
                  <a:lnTo>
                    <a:pt x="13" y="13"/>
                  </a:lnTo>
                  <a:lnTo>
                    <a:pt x="0"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03" name="Freeform 212"/>
            <p:cNvSpPr>
              <a:spLocks/>
            </p:cNvSpPr>
            <p:nvPr/>
          </p:nvSpPr>
          <p:spPr bwMode="auto">
            <a:xfrm>
              <a:off x="4384" y="4167"/>
              <a:ext cx="39" cy="13"/>
            </a:xfrm>
            <a:custGeom>
              <a:avLst/>
              <a:gdLst>
                <a:gd name="T0" fmla="*/ 0 w 39"/>
                <a:gd name="T1" fmla="*/ 0 h 13"/>
                <a:gd name="T2" fmla="*/ 13 w 39"/>
                <a:gd name="T3" fmla="*/ 0 h 13"/>
                <a:gd name="T4" fmla="*/ 39 w 39"/>
                <a:gd name="T5" fmla="*/ 0 h 13"/>
                <a:gd name="T6" fmla="*/ 39 w 39"/>
                <a:gd name="T7" fmla="*/ 13 h 13"/>
                <a:gd name="T8" fmla="*/ 0 w 39"/>
                <a:gd name="T9" fmla="*/ 13 h 13"/>
                <a:gd name="T10" fmla="*/ 0 w 39"/>
                <a:gd name="T11" fmla="*/ 0 h 13"/>
                <a:gd name="T12" fmla="*/ 0 60000 65536"/>
                <a:gd name="T13" fmla="*/ 0 60000 65536"/>
                <a:gd name="T14" fmla="*/ 0 60000 65536"/>
                <a:gd name="T15" fmla="*/ 0 60000 65536"/>
                <a:gd name="T16" fmla="*/ 0 60000 65536"/>
                <a:gd name="T17" fmla="*/ 0 60000 65536"/>
                <a:gd name="T18" fmla="*/ 0 w 39"/>
                <a:gd name="T19" fmla="*/ 0 h 13"/>
                <a:gd name="T20" fmla="*/ 39 w 39"/>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39" h="13">
                  <a:moveTo>
                    <a:pt x="0" y="0"/>
                  </a:moveTo>
                  <a:lnTo>
                    <a:pt x="13" y="0"/>
                  </a:lnTo>
                  <a:lnTo>
                    <a:pt x="39" y="0"/>
                  </a:lnTo>
                  <a:lnTo>
                    <a:pt x="39" y="13"/>
                  </a:lnTo>
                  <a:lnTo>
                    <a:pt x="0" y="13"/>
                  </a:lnTo>
                  <a:lnTo>
                    <a:pt x="0" y="0"/>
                  </a:lnTo>
                  <a:close/>
                </a:path>
              </a:pathLst>
            </a:custGeom>
            <a:blipFill dpi="0" rotWithShape="0">
              <a:blip r:embed="rId6" cstate="print"/>
              <a:srcRect/>
              <a:tile tx="0" ty="0" sx="100000" sy="100000" flip="none" algn="tl"/>
            </a:blipFill>
            <a:ln w="9525">
              <a:noFill/>
              <a:round/>
              <a:headEnd/>
              <a:tailEnd/>
            </a:ln>
          </p:spPr>
          <p:txBody>
            <a:bodyPr/>
            <a:lstStyle/>
            <a:p>
              <a:endParaRPr lang="en-US"/>
            </a:p>
          </p:txBody>
        </p:sp>
        <p:sp>
          <p:nvSpPr>
            <p:cNvPr id="125004" name="Rectangle 213"/>
            <p:cNvSpPr>
              <a:spLocks noChangeArrowheads="1"/>
            </p:cNvSpPr>
            <p:nvPr/>
          </p:nvSpPr>
          <p:spPr bwMode="auto">
            <a:xfrm>
              <a:off x="4384" y="4167"/>
              <a:ext cx="52"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05" name="Rectangle 214"/>
            <p:cNvSpPr>
              <a:spLocks noChangeArrowheads="1"/>
            </p:cNvSpPr>
            <p:nvPr/>
          </p:nvSpPr>
          <p:spPr bwMode="auto">
            <a:xfrm>
              <a:off x="4423" y="4167"/>
              <a:ext cx="13" cy="2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06" name="Rectangle 215"/>
            <p:cNvSpPr>
              <a:spLocks noChangeArrowheads="1"/>
            </p:cNvSpPr>
            <p:nvPr/>
          </p:nvSpPr>
          <p:spPr bwMode="auto">
            <a:xfrm>
              <a:off x="4384" y="4180"/>
              <a:ext cx="39"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07" name="Rectangle 216"/>
            <p:cNvSpPr>
              <a:spLocks noChangeArrowheads="1"/>
            </p:cNvSpPr>
            <p:nvPr/>
          </p:nvSpPr>
          <p:spPr bwMode="auto">
            <a:xfrm>
              <a:off x="4384" y="4167"/>
              <a:ext cx="13"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08" name="Freeform 217"/>
            <p:cNvSpPr>
              <a:spLocks/>
            </p:cNvSpPr>
            <p:nvPr/>
          </p:nvSpPr>
          <p:spPr bwMode="auto">
            <a:xfrm>
              <a:off x="4115" y="4167"/>
              <a:ext cx="269" cy="13"/>
            </a:xfrm>
            <a:custGeom>
              <a:avLst/>
              <a:gdLst>
                <a:gd name="T0" fmla="*/ 0 w 269"/>
                <a:gd name="T1" fmla="*/ 0 h 13"/>
                <a:gd name="T2" fmla="*/ 13 w 269"/>
                <a:gd name="T3" fmla="*/ 0 h 13"/>
                <a:gd name="T4" fmla="*/ 154 w 269"/>
                <a:gd name="T5" fmla="*/ 0 h 13"/>
                <a:gd name="T6" fmla="*/ 231 w 269"/>
                <a:gd name="T7" fmla="*/ 0 h 13"/>
                <a:gd name="T8" fmla="*/ 269 w 269"/>
                <a:gd name="T9" fmla="*/ 0 h 13"/>
                <a:gd name="T10" fmla="*/ 269 w 269"/>
                <a:gd name="T11" fmla="*/ 0 h 13"/>
                <a:gd name="T12" fmla="*/ 269 w 269"/>
                <a:gd name="T13" fmla="*/ 13 h 13"/>
                <a:gd name="T14" fmla="*/ 269 w 269"/>
                <a:gd name="T15" fmla="*/ 13 h 13"/>
                <a:gd name="T16" fmla="*/ 154 w 269"/>
                <a:gd name="T17" fmla="*/ 0 h 13"/>
                <a:gd name="T18" fmla="*/ 13 w 269"/>
                <a:gd name="T19" fmla="*/ 0 h 13"/>
                <a:gd name="T20" fmla="*/ 0 w 269"/>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13"/>
                <a:gd name="T35" fmla="*/ 269 w 269"/>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13">
                  <a:moveTo>
                    <a:pt x="0" y="0"/>
                  </a:moveTo>
                  <a:lnTo>
                    <a:pt x="13" y="0"/>
                  </a:lnTo>
                  <a:lnTo>
                    <a:pt x="154" y="0"/>
                  </a:lnTo>
                  <a:lnTo>
                    <a:pt x="231" y="0"/>
                  </a:lnTo>
                  <a:lnTo>
                    <a:pt x="269" y="0"/>
                  </a:lnTo>
                  <a:lnTo>
                    <a:pt x="269" y="13"/>
                  </a:lnTo>
                  <a:lnTo>
                    <a:pt x="154" y="0"/>
                  </a:lnTo>
                  <a:lnTo>
                    <a:pt x="13" y="0"/>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25009" name="Rectangle 218"/>
            <p:cNvSpPr>
              <a:spLocks noChangeArrowheads="1"/>
            </p:cNvSpPr>
            <p:nvPr/>
          </p:nvSpPr>
          <p:spPr bwMode="auto">
            <a:xfrm>
              <a:off x="4115" y="4167"/>
              <a:ext cx="282"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10" name="Freeform 219"/>
            <p:cNvSpPr>
              <a:spLocks/>
            </p:cNvSpPr>
            <p:nvPr/>
          </p:nvSpPr>
          <p:spPr bwMode="auto">
            <a:xfrm>
              <a:off x="4115" y="4167"/>
              <a:ext cx="282" cy="26"/>
            </a:xfrm>
            <a:custGeom>
              <a:avLst/>
              <a:gdLst>
                <a:gd name="T0" fmla="*/ 282 w 282"/>
                <a:gd name="T1" fmla="*/ 0 h 26"/>
                <a:gd name="T2" fmla="*/ 282 w 282"/>
                <a:gd name="T3" fmla="*/ 13 h 26"/>
                <a:gd name="T4" fmla="*/ 282 w 282"/>
                <a:gd name="T5" fmla="*/ 26 h 26"/>
                <a:gd name="T6" fmla="*/ 269 w 282"/>
                <a:gd name="T7" fmla="*/ 26 h 26"/>
                <a:gd name="T8" fmla="*/ 154 w 282"/>
                <a:gd name="T9" fmla="*/ 13 h 26"/>
                <a:gd name="T10" fmla="*/ 154 w 282"/>
                <a:gd name="T11" fmla="*/ 0 h 26"/>
                <a:gd name="T12" fmla="*/ 154 w 282"/>
                <a:gd name="T13" fmla="*/ 13 h 26"/>
                <a:gd name="T14" fmla="*/ 0 w 282"/>
                <a:gd name="T15" fmla="*/ 13 h 26"/>
                <a:gd name="T16" fmla="*/ 0 w 282"/>
                <a:gd name="T17" fmla="*/ 0 h 26"/>
                <a:gd name="T18" fmla="*/ 0 w 282"/>
                <a:gd name="T19" fmla="*/ 13 h 26"/>
                <a:gd name="T20" fmla="*/ 0 w 282"/>
                <a:gd name="T21" fmla="*/ 0 h 26"/>
                <a:gd name="T22" fmla="*/ 154 w 282"/>
                <a:gd name="T23" fmla="*/ 0 h 26"/>
                <a:gd name="T24" fmla="*/ 154 w 282"/>
                <a:gd name="T25" fmla="*/ 0 h 26"/>
                <a:gd name="T26" fmla="*/ 154 w 282"/>
                <a:gd name="T27" fmla="*/ 0 h 26"/>
                <a:gd name="T28" fmla="*/ 269 w 282"/>
                <a:gd name="T29" fmla="*/ 13 h 26"/>
                <a:gd name="T30" fmla="*/ 269 w 282"/>
                <a:gd name="T31" fmla="*/ 26 h 26"/>
                <a:gd name="T32" fmla="*/ 269 w 282"/>
                <a:gd name="T33" fmla="*/ 13 h 26"/>
                <a:gd name="T34" fmla="*/ 269 w 282"/>
                <a:gd name="T35" fmla="*/ 0 h 26"/>
                <a:gd name="T36" fmla="*/ 282 w 282"/>
                <a:gd name="T37" fmla="*/ 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2"/>
                <a:gd name="T58" fmla="*/ 0 h 26"/>
                <a:gd name="T59" fmla="*/ 282 w 282"/>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2" h="26">
                  <a:moveTo>
                    <a:pt x="282" y="0"/>
                  </a:moveTo>
                  <a:lnTo>
                    <a:pt x="282" y="13"/>
                  </a:lnTo>
                  <a:lnTo>
                    <a:pt x="282" y="26"/>
                  </a:lnTo>
                  <a:lnTo>
                    <a:pt x="269" y="26"/>
                  </a:lnTo>
                  <a:lnTo>
                    <a:pt x="154" y="13"/>
                  </a:lnTo>
                  <a:lnTo>
                    <a:pt x="154" y="0"/>
                  </a:lnTo>
                  <a:lnTo>
                    <a:pt x="154" y="13"/>
                  </a:lnTo>
                  <a:lnTo>
                    <a:pt x="0" y="13"/>
                  </a:lnTo>
                  <a:lnTo>
                    <a:pt x="0" y="0"/>
                  </a:lnTo>
                  <a:lnTo>
                    <a:pt x="0" y="13"/>
                  </a:lnTo>
                  <a:lnTo>
                    <a:pt x="0" y="0"/>
                  </a:lnTo>
                  <a:lnTo>
                    <a:pt x="154" y="0"/>
                  </a:lnTo>
                  <a:lnTo>
                    <a:pt x="269" y="13"/>
                  </a:lnTo>
                  <a:lnTo>
                    <a:pt x="269" y="26"/>
                  </a:lnTo>
                  <a:lnTo>
                    <a:pt x="269" y="13"/>
                  </a:lnTo>
                  <a:lnTo>
                    <a:pt x="269" y="0"/>
                  </a:lnTo>
                  <a:lnTo>
                    <a:pt x="282"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11" name="Freeform 220"/>
            <p:cNvSpPr>
              <a:spLocks/>
            </p:cNvSpPr>
            <p:nvPr/>
          </p:nvSpPr>
          <p:spPr bwMode="auto">
            <a:xfrm>
              <a:off x="4397" y="420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
                <a:gd name="T29" fmla="*/ 1 w 1"/>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
                  <a:moveTo>
                    <a:pt x="0" y="0"/>
                  </a:move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12" name="Freeform 221"/>
            <p:cNvSpPr>
              <a:spLocks/>
            </p:cNvSpPr>
            <p:nvPr/>
          </p:nvSpPr>
          <p:spPr bwMode="auto">
            <a:xfrm>
              <a:off x="4397" y="4206"/>
              <a:ext cx="13" cy="1"/>
            </a:xfrm>
            <a:custGeom>
              <a:avLst/>
              <a:gdLst>
                <a:gd name="T0" fmla="*/ 13 w 13"/>
                <a:gd name="T1" fmla="*/ 0 h 1"/>
                <a:gd name="T2" fmla="*/ 13 w 13"/>
                <a:gd name="T3" fmla="*/ 0 h 1"/>
                <a:gd name="T4" fmla="*/ 13 w 13"/>
                <a:gd name="T5" fmla="*/ 0 h 1"/>
                <a:gd name="T6" fmla="*/ 13 w 13"/>
                <a:gd name="T7" fmla="*/ 0 h 1"/>
                <a:gd name="T8" fmla="*/ 13 w 13"/>
                <a:gd name="T9" fmla="*/ 0 h 1"/>
                <a:gd name="T10" fmla="*/ 13 w 13"/>
                <a:gd name="T11" fmla="*/ 0 h 1"/>
                <a:gd name="T12" fmla="*/ 13 w 13"/>
                <a:gd name="T13" fmla="*/ 0 h 1"/>
                <a:gd name="T14" fmla="*/ 13 w 13"/>
                <a:gd name="T15" fmla="*/ 0 h 1"/>
                <a:gd name="T16" fmla="*/ 13 w 13"/>
                <a:gd name="T17" fmla="*/ 0 h 1"/>
                <a:gd name="T18" fmla="*/ 13 w 13"/>
                <a:gd name="T19" fmla="*/ 0 h 1"/>
                <a:gd name="T20" fmla="*/ 13 w 13"/>
                <a:gd name="T21" fmla="*/ 0 h 1"/>
                <a:gd name="T22" fmla="*/ 13 w 13"/>
                <a:gd name="T23" fmla="*/ 0 h 1"/>
                <a:gd name="T24" fmla="*/ 13 w 13"/>
                <a:gd name="T25" fmla="*/ 0 h 1"/>
                <a:gd name="T26" fmla="*/ 13 w 13"/>
                <a:gd name="T27" fmla="*/ 0 h 1"/>
                <a:gd name="T28" fmla="*/ 13 w 13"/>
                <a:gd name="T29" fmla="*/ 0 h 1"/>
                <a:gd name="T30" fmla="*/ 13 w 13"/>
                <a:gd name="T31" fmla="*/ 0 h 1"/>
                <a:gd name="T32" fmla="*/ 13 w 13"/>
                <a:gd name="T33" fmla="*/ 0 h 1"/>
                <a:gd name="T34" fmla="*/ 13 w 13"/>
                <a:gd name="T35" fmla="*/ 0 h 1"/>
                <a:gd name="T36" fmla="*/ 13 w 13"/>
                <a:gd name="T37" fmla="*/ 0 h 1"/>
                <a:gd name="T38" fmla="*/ 13 w 13"/>
                <a:gd name="T39" fmla="*/ 0 h 1"/>
                <a:gd name="T40" fmla="*/ 13 w 13"/>
                <a:gd name="T41" fmla="*/ 0 h 1"/>
                <a:gd name="T42" fmla="*/ 13 w 13"/>
                <a:gd name="T43" fmla="*/ 0 h 1"/>
                <a:gd name="T44" fmla="*/ 13 w 13"/>
                <a:gd name="T45" fmla="*/ 0 h 1"/>
                <a:gd name="T46" fmla="*/ 13 w 13"/>
                <a:gd name="T47" fmla="*/ 0 h 1"/>
                <a:gd name="T48" fmla="*/ 0 w 13"/>
                <a:gd name="T49" fmla="*/ 0 h 1"/>
                <a:gd name="T50" fmla="*/ 0 w 13"/>
                <a:gd name="T51" fmla="*/ 0 h 1"/>
                <a:gd name="T52" fmla="*/ 0 w 13"/>
                <a:gd name="T53" fmla="*/ 0 h 1"/>
                <a:gd name="T54" fmla="*/ 0 w 13"/>
                <a:gd name="T55" fmla="*/ 0 h 1"/>
                <a:gd name="T56" fmla="*/ 0 w 13"/>
                <a:gd name="T57" fmla="*/ 0 h 1"/>
                <a:gd name="T58" fmla="*/ 0 w 13"/>
                <a:gd name="T59" fmla="*/ 0 h 1"/>
                <a:gd name="T60" fmla="*/ 0 w 13"/>
                <a:gd name="T61" fmla="*/ 0 h 1"/>
                <a:gd name="T62" fmla="*/ 0 w 13"/>
                <a:gd name="T63" fmla="*/ 0 h 1"/>
                <a:gd name="T64" fmla="*/ 0 w 13"/>
                <a:gd name="T65" fmla="*/ 0 h 1"/>
                <a:gd name="T66" fmla="*/ 0 w 13"/>
                <a:gd name="T67" fmla="*/ 0 h 1"/>
                <a:gd name="T68" fmla="*/ 0 w 13"/>
                <a:gd name="T69" fmla="*/ 0 h 1"/>
                <a:gd name="T70" fmla="*/ 0 w 13"/>
                <a:gd name="T71" fmla="*/ 0 h 1"/>
                <a:gd name="T72" fmla="*/ 0 w 13"/>
                <a:gd name="T73" fmla="*/ 0 h 1"/>
                <a:gd name="T74" fmla="*/ 0 w 13"/>
                <a:gd name="T75" fmla="*/ 0 h 1"/>
                <a:gd name="T76" fmla="*/ 0 w 13"/>
                <a:gd name="T77" fmla="*/ 0 h 1"/>
                <a:gd name="T78" fmla="*/ 0 w 13"/>
                <a:gd name="T79" fmla="*/ 0 h 1"/>
                <a:gd name="T80" fmla="*/ 0 w 13"/>
                <a:gd name="T81" fmla="*/ 0 h 1"/>
                <a:gd name="T82" fmla="*/ 0 w 13"/>
                <a:gd name="T83" fmla="*/ 0 h 1"/>
                <a:gd name="T84" fmla="*/ 0 w 13"/>
                <a:gd name="T85" fmla="*/ 0 h 1"/>
                <a:gd name="T86" fmla="*/ 0 w 13"/>
                <a:gd name="T87" fmla="*/ 0 h 1"/>
                <a:gd name="T88" fmla="*/ 0 w 13"/>
                <a:gd name="T89" fmla="*/ 0 h 1"/>
                <a:gd name="T90" fmla="*/ 0 w 13"/>
                <a:gd name="T91" fmla="*/ 0 h 1"/>
                <a:gd name="T92" fmla="*/ 0 w 13"/>
                <a:gd name="T93" fmla="*/ 0 h 1"/>
                <a:gd name="T94" fmla="*/ 0 w 13"/>
                <a:gd name="T95" fmla="*/ 0 h 1"/>
                <a:gd name="T96" fmla="*/ 13 w 13"/>
                <a:gd name="T97" fmla="*/ 0 h 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
                <a:gd name="T148" fmla="*/ 0 h 1"/>
                <a:gd name="T149" fmla="*/ 13 w 13"/>
                <a:gd name="T150" fmla="*/ 1 h 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 h="1">
                  <a:moveTo>
                    <a:pt x="13" y="0"/>
                  </a:moveTo>
                  <a:lnTo>
                    <a:pt x="13" y="0"/>
                  </a:lnTo>
                  <a:lnTo>
                    <a:pt x="0" y="0"/>
                  </a:lnTo>
                  <a:lnTo>
                    <a:pt x="13"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13" name="Freeform 222"/>
            <p:cNvSpPr>
              <a:spLocks/>
            </p:cNvSpPr>
            <p:nvPr/>
          </p:nvSpPr>
          <p:spPr bwMode="auto">
            <a:xfrm>
              <a:off x="4397" y="4206"/>
              <a:ext cx="13" cy="1"/>
            </a:xfrm>
            <a:custGeom>
              <a:avLst/>
              <a:gdLst>
                <a:gd name="T0" fmla="*/ 13 w 13"/>
                <a:gd name="T1" fmla="*/ 0 h 1"/>
                <a:gd name="T2" fmla="*/ 13 w 13"/>
                <a:gd name="T3" fmla="*/ 0 h 1"/>
                <a:gd name="T4" fmla="*/ 13 w 13"/>
                <a:gd name="T5" fmla="*/ 0 h 1"/>
                <a:gd name="T6" fmla="*/ 0 w 13"/>
                <a:gd name="T7" fmla="*/ 0 h 1"/>
                <a:gd name="T8" fmla="*/ 0 w 13"/>
                <a:gd name="T9" fmla="*/ 0 h 1"/>
                <a:gd name="T10" fmla="*/ 0 w 13"/>
                <a:gd name="T11" fmla="*/ 0 h 1"/>
                <a:gd name="T12" fmla="*/ 13 w 13"/>
                <a:gd name="T13" fmla="*/ 0 h 1"/>
                <a:gd name="T14" fmla="*/ 0 60000 65536"/>
                <a:gd name="T15" fmla="*/ 0 60000 65536"/>
                <a:gd name="T16" fmla="*/ 0 60000 65536"/>
                <a:gd name="T17" fmla="*/ 0 60000 65536"/>
                <a:gd name="T18" fmla="*/ 0 60000 65536"/>
                <a:gd name="T19" fmla="*/ 0 60000 65536"/>
                <a:gd name="T20" fmla="*/ 0 60000 65536"/>
                <a:gd name="T21" fmla="*/ 0 w 13"/>
                <a:gd name="T22" fmla="*/ 0 h 1"/>
                <a:gd name="T23" fmla="*/ 13 w 13"/>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
                  <a:moveTo>
                    <a:pt x="13" y="0"/>
                  </a:moveTo>
                  <a:lnTo>
                    <a:pt x="13" y="0"/>
                  </a:lnTo>
                  <a:lnTo>
                    <a:pt x="0" y="0"/>
                  </a:lnTo>
                  <a:lnTo>
                    <a:pt x="13"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14" name="Freeform 223"/>
            <p:cNvSpPr>
              <a:spLocks/>
            </p:cNvSpPr>
            <p:nvPr/>
          </p:nvSpPr>
          <p:spPr bwMode="auto">
            <a:xfrm>
              <a:off x="4436" y="4155"/>
              <a:ext cx="38" cy="76"/>
            </a:xfrm>
            <a:custGeom>
              <a:avLst/>
              <a:gdLst>
                <a:gd name="T0" fmla="*/ 0 w 38"/>
                <a:gd name="T1" fmla="*/ 12 h 76"/>
                <a:gd name="T2" fmla="*/ 0 w 38"/>
                <a:gd name="T3" fmla="*/ 76 h 76"/>
                <a:gd name="T4" fmla="*/ 38 w 38"/>
                <a:gd name="T5" fmla="*/ 51 h 76"/>
                <a:gd name="T6" fmla="*/ 38 w 38"/>
                <a:gd name="T7" fmla="*/ 0 h 76"/>
                <a:gd name="T8" fmla="*/ 0 w 38"/>
                <a:gd name="T9" fmla="*/ 12 h 76"/>
                <a:gd name="T10" fmla="*/ 0 60000 65536"/>
                <a:gd name="T11" fmla="*/ 0 60000 65536"/>
                <a:gd name="T12" fmla="*/ 0 60000 65536"/>
                <a:gd name="T13" fmla="*/ 0 60000 65536"/>
                <a:gd name="T14" fmla="*/ 0 60000 65536"/>
                <a:gd name="T15" fmla="*/ 0 w 38"/>
                <a:gd name="T16" fmla="*/ 0 h 76"/>
                <a:gd name="T17" fmla="*/ 38 w 38"/>
                <a:gd name="T18" fmla="*/ 76 h 76"/>
              </a:gdLst>
              <a:ahLst/>
              <a:cxnLst>
                <a:cxn ang="T10">
                  <a:pos x="T0" y="T1"/>
                </a:cxn>
                <a:cxn ang="T11">
                  <a:pos x="T2" y="T3"/>
                </a:cxn>
                <a:cxn ang="T12">
                  <a:pos x="T4" y="T5"/>
                </a:cxn>
                <a:cxn ang="T13">
                  <a:pos x="T6" y="T7"/>
                </a:cxn>
                <a:cxn ang="T14">
                  <a:pos x="T8" y="T9"/>
                </a:cxn>
              </a:cxnLst>
              <a:rect l="T15" t="T16" r="T17" b="T18"/>
              <a:pathLst>
                <a:path w="38" h="76">
                  <a:moveTo>
                    <a:pt x="0" y="12"/>
                  </a:moveTo>
                  <a:lnTo>
                    <a:pt x="0" y="76"/>
                  </a:lnTo>
                  <a:lnTo>
                    <a:pt x="38" y="51"/>
                  </a:lnTo>
                  <a:lnTo>
                    <a:pt x="38" y="0"/>
                  </a:lnTo>
                  <a:lnTo>
                    <a:pt x="0" y="12"/>
                  </a:lnTo>
                  <a:close/>
                </a:path>
              </a:pathLst>
            </a:custGeom>
            <a:blipFill dpi="0" rotWithShape="0">
              <a:blip r:embed="rId6" cstate="print"/>
              <a:srcRect/>
              <a:tile tx="0" ty="0" sx="100000" sy="100000" flip="none" algn="tl"/>
            </a:blipFill>
            <a:ln w="9525">
              <a:noFill/>
              <a:round/>
              <a:headEnd/>
              <a:tailEnd/>
            </a:ln>
          </p:spPr>
          <p:txBody>
            <a:bodyPr/>
            <a:lstStyle/>
            <a:p>
              <a:endParaRPr lang="en-US"/>
            </a:p>
          </p:txBody>
        </p:sp>
        <p:sp>
          <p:nvSpPr>
            <p:cNvPr id="125015" name="Freeform 224"/>
            <p:cNvSpPr>
              <a:spLocks/>
            </p:cNvSpPr>
            <p:nvPr/>
          </p:nvSpPr>
          <p:spPr bwMode="auto">
            <a:xfrm>
              <a:off x="4436" y="4155"/>
              <a:ext cx="51" cy="102"/>
            </a:xfrm>
            <a:custGeom>
              <a:avLst/>
              <a:gdLst>
                <a:gd name="T0" fmla="*/ 12 w 51"/>
                <a:gd name="T1" fmla="*/ 12 h 102"/>
                <a:gd name="T2" fmla="*/ 12 w 51"/>
                <a:gd name="T3" fmla="*/ 76 h 102"/>
                <a:gd name="T4" fmla="*/ 12 w 51"/>
                <a:gd name="T5" fmla="*/ 89 h 102"/>
                <a:gd name="T6" fmla="*/ 0 w 51"/>
                <a:gd name="T7" fmla="*/ 76 h 102"/>
                <a:gd name="T8" fmla="*/ 38 w 51"/>
                <a:gd name="T9" fmla="*/ 51 h 102"/>
                <a:gd name="T10" fmla="*/ 51 w 51"/>
                <a:gd name="T11" fmla="*/ 51 h 102"/>
                <a:gd name="T12" fmla="*/ 38 w 51"/>
                <a:gd name="T13" fmla="*/ 51 h 102"/>
                <a:gd name="T14" fmla="*/ 38 w 51"/>
                <a:gd name="T15" fmla="*/ 0 h 102"/>
                <a:gd name="T16" fmla="*/ 38 w 51"/>
                <a:gd name="T17" fmla="*/ 0 h 102"/>
                <a:gd name="T18" fmla="*/ 51 w 51"/>
                <a:gd name="T19" fmla="*/ 0 h 102"/>
                <a:gd name="T20" fmla="*/ 51 w 51"/>
                <a:gd name="T21" fmla="*/ 0 h 102"/>
                <a:gd name="T22" fmla="*/ 51 w 51"/>
                <a:gd name="T23" fmla="*/ 51 h 102"/>
                <a:gd name="T24" fmla="*/ 51 w 51"/>
                <a:gd name="T25" fmla="*/ 64 h 102"/>
                <a:gd name="T26" fmla="*/ 51 w 51"/>
                <a:gd name="T27" fmla="*/ 64 h 102"/>
                <a:gd name="T28" fmla="*/ 12 w 51"/>
                <a:gd name="T29" fmla="*/ 89 h 102"/>
                <a:gd name="T30" fmla="*/ 0 w 51"/>
                <a:gd name="T31" fmla="*/ 102 h 102"/>
                <a:gd name="T32" fmla="*/ 0 w 51"/>
                <a:gd name="T33" fmla="*/ 76 h 102"/>
                <a:gd name="T34" fmla="*/ 0 w 51"/>
                <a:gd name="T35" fmla="*/ 12 h 102"/>
                <a:gd name="T36" fmla="*/ 12 w 51"/>
                <a:gd name="T37" fmla="*/ 12 h 1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
                <a:gd name="T58" fmla="*/ 0 h 102"/>
                <a:gd name="T59" fmla="*/ 51 w 51"/>
                <a:gd name="T60" fmla="*/ 102 h 1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 h="102">
                  <a:moveTo>
                    <a:pt x="12" y="12"/>
                  </a:moveTo>
                  <a:lnTo>
                    <a:pt x="12" y="76"/>
                  </a:lnTo>
                  <a:lnTo>
                    <a:pt x="12" y="89"/>
                  </a:lnTo>
                  <a:lnTo>
                    <a:pt x="0" y="76"/>
                  </a:lnTo>
                  <a:lnTo>
                    <a:pt x="38" y="51"/>
                  </a:lnTo>
                  <a:lnTo>
                    <a:pt x="51" y="51"/>
                  </a:lnTo>
                  <a:lnTo>
                    <a:pt x="38" y="51"/>
                  </a:lnTo>
                  <a:lnTo>
                    <a:pt x="38" y="0"/>
                  </a:lnTo>
                  <a:lnTo>
                    <a:pt x="51" y="0"/>
                  </a:lnTo>
                  <a:lnTo>
                    <a:pt x="51" y="51"/>
                  </a:lnTo>
                  <a:lnTo>
                    <a:pt x="51" y="64"/>
                  </a:lnTo>
                  <a:lnTo>
                    <a:pt x="12" y="89"/>
                  </a:lnTo>
                  <a:lnTo>
                    <a:pt x="0" y="102"/>
                  </a:lnTo>
                  <a:lnTo>
                    <a:pt x="0" y="76"/>
                  </a:lnTo>
                  <a:lnTo>
                    <a:pt x="0" y="12"/>
                  </a:lnTo>
                  <a:lnTo>
                    <a:pt x="12"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16" name="Freeform 225"/>
            <p:cNvSpPr>
              <a:spLocks/>
            </p:cNvSpPr>
            <p:nvPr/>
          </p:nvSpPr>
          <p:spPr bwMode="auto">
            <a:xfrm>
              <a:off x="4436" y="4155"/>
              <a:ext cx="38" cy="25"/>
            </a:xfrm>
            <a:custGeom>
              <a:avLst/>
              <a:gdLst>
                <a:gd name="T0" fmla="*/ 38 w 38"/>
                <a:gd name="T1" fmla="*/ 12 h 25"/>
                <a:gd name="T2" fmla="*/ 0 w 38"/>
                <a:gd name="T3" fmla="*/ 25 h 25"/>
                <a:gd name="T4" fmla="*/ 0 w 38"/>
                <a:gd name="T5" fmla="*/ 12 h 25"/>
                <a:gd name="T6" fmla="*/ 0 w 38"/>
                <a:gd name="T7" fmla="*/ 12 h 25"/>
                <a:gd name="T8" fmla="*/ 0 w 38"/>
                <a:gd name="T9" fmla="*/ 12 h 25"/>
                <a:gd name="T10" fmla="*/ 38 w 38"/>
                <a:gd name="T11" fmla="*/ 0 h 25"/>
                <a:gd name="T12" fmla="*/ 38 w 38"/>
                <a:gd name="T13" fmla="*/ 12 h 25"/>
                <a:gd name="T14" fmla="*/ 0 60000 65536"/>
                <a:gd name="T15" fmla="*/ 0 60000 65536"/>
                <a:gd name="T16" fmla="*/ 0 60000 65536"/>
                <a:gd name="T17" fmla="*/ 0 60000 65536"/>
                <a:gd name="T18" fmla="*/ 0 60000 65536"/>
                <a:gd name="T19" fmla="*/ 0 60000 65536"/>
                <a:gd name="T20" fmla="*/ 0 60000 65536"/>
                <a:gd name="T21" fmla="*/ 0 w 38"/>
                <a:gd name="T22" fmla="*/ 0 h 25"/>
                <a:gd name="T23" fmla="*/ 38 w 3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25">
                  <a:moveTo>
                    <a:pt x="38" y="12"/>
                  </a:moveTo>
                  <a:lnTo>
                    <a:pt x="0" y="25"/>
                  </a:lnTo>
                  <a:lnTo>
                    <a:pt x="0" y="12"/>
                  </a:lnTo>
                  <a:lnTo>
                    <a:pt x="38" y="0"/>
                  </a:lnTo>
                  <a:lnTo>
                    <a:pt x="38"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17" name="Freeform 226"/>
            <p:cNvSpPr>
              <a:spLocks/>
            </p:cNvSpPr>
            <p:nvPr/>
          </p:nvSpPr>
          <p:spPr bwMode="auto">
            <a:xfrm>
              <a:off x="4436" y="4167"/>
              <a:ext cx="38" cy="26"/>
            </a:xfrm>
            <a:custGeom>
              <a:avLst/>
              <a:gdLst>
                <a:gd name="T0" fmla="*/ 0 w 38"/>
                <a:gd name="T1" fmla="*/ 13 h 26"/>
                <a:gd name="T2" fmla="*/ 38 w 38"/>
                <a:gd name="T3" fmla="*/ 0 h 26"/>
                <a:gd name="T4" fmla="*/ 38 w 38"/>
                <a:gd name="T5" fmla="*/ 13 h 26"/>
                <a:gd name="T6" fmla="*/ 25 w 38"/>
                <a:gd name="T7" fmla="*/ 13 h 26"/>
                <a:gd name="T8" fmla="*/ 25 w 38"/>
                <a:gd name="T9" fmla="*/ 26 h 26"/>
                <a:gd name="T10" fmla="*/ 12 w 38"/>
                <a:gd name="T11" fmla="*/ 26 h 26"/>
                <a:gd name="T12" fmla="*/ 12 w 38"/>
                <a:gd name="T13" fmla="*/ 13 h 26"/>
                <a:gd name="T14" fmla="*/ 0 w 38"/>
                <a:gd name="T15" fmla="*/ 26 h 26"/>
                <a:gd name="T16" fmla="*/ 0 w 38"/>
                <a:gd name="T17" fmla="*/ 13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
                <a:gd name="T28" fmla="*/ 0 h 26"/>
                <a:gd name="T29" fmla="*/ 38 w 38"/>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 h="26">
                  <a:moveTo>
                    <a:pt x="0" y="13"/>
                  </a:moveTo>
                  <a:lnTo>
                    <a:pt x="38" y="0"/>
                  </a:lnTo>
                  <a:lnTo>
                    <a:pt x="38" y="13"/>
                  </a:lnTo>
                  <a:lnTo>
                    <a:pt x="25" y="13"/>
                  </a:lnTo>
                  <a:lnTo>
                    <a:pt x="25" y="26"/>
                  </a:lnTo>
                  <a:lnTo>
                    <a:pt x="12" y="26"/>
                  </a:lnTo>
                  <a:lnTo>
                    <a:pt x="12" y="13"/>
                  </a:lnTo>
                  <a:lnTo>
                    <a:pt x="0" y="26"/>
                  </a:lnTo>
                  <a:lnTo>
                    <a:pt x="0"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18" name="Freeform 227"/>
            <p:cNvSpPr>
              <a:spLocks/>
            </p:cNvSpPr>
            <p:nvPr/>
          </p:nvSpPr>
          <p:spPr bwMode="auto">
            <a:xfrm>
              <a:off x="4436" y="4167"/>
              <a:ext cx="51" cy="26"/>
            </a:xfrm>
            <a:custGeom>
              <a:avLst/>
              <a:gdLst>
                <a:gd name="T0" fmla="*/ 0 w 51"/>
                <a:gd name="T1" fmla="*/ 13 h 26"/>
                <a:gd name="T2" fmla="*/ 38 w 51"/>
                <a:gd name="T3" fmla="*/ 0 h 26"/>
                <a:gd name="T4" fmla="*/ 51 w 51"/>
                <a:gd name="T5" fmla="*/ 0 h 26"/>
                <a:gd name="T6" fmla="*/ 51 w 51"/>
                <a:gd name="T7" fmla="*/ 0 h 26"/>
                <a:gd name="T8" fmla="*/ 38 w 51"/>
                <a:gd name="T9" fmla="*/ 13 h 26"/>
                <a:gd name="T10" fmla="*/ 0 w 51"/>
                <a:gd name="T11" fmla="*/ 26 h 26"/>
                <a:gd name="T12" fmla="*/ 0 w 51"/>
                <a:gd name="T13" fmla="*/ 13 h 26"/>
                <a:gd name="T14" fmla="*/ 0 60000 65536"/>
                <a:gd name="T15" fmla="*/ 0 60000 65536"/>
                <a:gd name="T16" fmla="*/ 0 60000 65536"/>
                <a:gd name="T17" fmla="*/ 0 60000 65536"/>
                <a:gd name="T18" fmla="*/ 0 60000 65536"/>
                <a:gd name="T19" fmla="*/ 0 60000 65536"/>
                <a:gd name="T20" fmla="*/ 0 60000 65536"/>
                <a:gd name="T21" fmla="*/ 0 w 51"/>
                <a:gd name="T22" fmla="*/ 0 h 26"/>
                <a:gd name="T23" fmla="*/ 51 w 51"/>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26">
                  <a:moveTo>
                    <a:pt x="0" y="13"/>
                  </a:moveTo>
                  <a:lnTo>
                    <a:pt x="38" y="0"/>
                  </a:lnTo>
                  <a:lnTo>
                    <a:pt x="51" y="0"/>
                  </a:lnTo>
                  <a:lnTo>
                    <a:pt x="38" y="13"/>
                  </a:lnTo>
                  <a:lnTo>
                    <a:pt x="0" y="26"/>
                  </a:lnTo>
                  <a:lnTo>
                    <a:pt x="0"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19" name="Rectangle 228"/>
            <p:cNvSpPr>
              <a:spLocks noChangeArrowheads="1"/>
            </p:cNvSpPr>
            <p:nvPr/>
          </p:nvSpPr>
          <p:spPr bwMode="auto">
            <a:xfrm>
              <a:off x="4474" y="4167"/>
              <a:ext cx="13" cy="2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20" name="Rectangle 229"/>
            <p:cNvSpPr>
              <a:spLocks noChangeArrowheads="1"/>
            </p:cNvSpPr>
            <p:nvPr/>
          </p:nvSpPr>
          <p:spPr bwMode="auto">
            <a:xfrm>
              <a:off x="4461" y="4180"/>
              <a:ext cx="13"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21" name="Rectangle 230"/>
            <p:cNvSpPr>
              <a:spLocks noChangeArrowheads="1"/>
            </p:cNvSpPr>
            <p:nvPr/>
          </p:nvSpPr>
          <p:spPr bwMode="auto">
            <a:xfrm>
              <a:off x="4461" y="4180"/>
              <a:ext cx="13" cy="2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22" name="Rectangle 231"/>
            <p:cNvSpPr>
              <a:spLocks noChangeArrowheads="1"/>
            </p:cNvSpPr>
            <p:nvPr/>
          </p:nvSpPr>
          <p:spPr bwMode="auto">
            <a:xfrm>
              <a:off x="4448" y="4193"/>
              <a:ext cx="13"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23" name="Freeform 232"/>
            <p:cNvSpPr>
              <a:spLocks/>
            </p:cNvSpPr>
            <p:nvPr/>
          </p:nvSpPr>
          <p:spPr bwMode="auto">
            <a:xfrm>
              <a:off x="4436" y="4167"/>
              <a:ext cx="25" cy="52"/>
            </a:xfrm>
            <a:custGeom>
              <a:avLst/>
              <a:gdLst>
                <a:gd name="T0" fmla="*/ 12 w 25"/>
                <a:gd name="T1" fmla="*/ 26 h 52"/>
                <a:gd name="T2" fmla="*/ 12 w 25"/>
                <a:gd name="T3" fmla="*/ 13 h 52"/>
                <a:gd name="T4" fmla="*/ 12 w 25"/>
                <a:gd name="T5" fmla="*/ 13 h 52"/>
                <a:gd name="T6" fmla="*/ 25 w 25"/>
                <a:gd name="T7" fmla="*/ 26 h 52"/>
                <a:gd name="T8" fmla="*/ 12 w 25"/>
                <a:gd name="T9" fmla="*/ 39 h 52"/>
                <a:gd name="T10" fmla="*/ 0 w 25"/>
                <a:gd name="T11" fmla="*/ 52 h 52"/>
                <a:gd name="T12" fmla="*/ 0 w 25"/>
                <a:gd name="T13" fmla="*/ 26 h 52"/>
                <a:gd name="T14" fmla="*/ 0 w 25"/>
                <a:gd name="T15" fmla="*/ 13 h 52"/>
                <a:gd name="T16" fmla="*/ 0 w 25"/>
                <a:gd name="T17" fmla="*/ 13 h 52"/>
                <a:gd name="T18" fmla="*/ 0 w 25"/>
                <a:gd name="T19" fmla="*/ 13 h 52"/>
                <a:gd name="T20" fmla="*/ 12 w 25"/>
                <a:gd name="T21" fmla="*/ 13 h 52"/>
                <a:gd name="T22" fmla="*/ 12 w 25"/>
                <a:gd name="T23" fmla="*/ 26 h 52"/>
                <a:gd name="T24" fmla="*/ 0 w 25"/>
                <a:gd name="T25" fmla="*/ 26 h 52"/>
                <a:gd name="T26" fmla="*/ 0 w 25"/>
                <a:gd name="T27" fmla="*/ 26 h 52"/>
                <a:gd name="T28" fmla="*/ 12 w 25"/>
                <a:gd name="T29" fmla="*/ 13 h 52"/>
                <a:gd name="T30" fmla="*/ 25 w 25"/>
                <a:gd name="T31" fmla="*/ 0 h 52"/>
                <a:gd name="T32" fmla="*/ 25 w 25"/>
                <a:gd name="T33" fmla="*/ 13 h 52"/>
                <a:gd name="T34" fmla="*/ 25 w 25"/>
                <a:gd name="T35" fmla="*/ 26 h 52"/>
                <a:gd name="T36" fmla="*/ 12 w 25"/>
                <a:gd name="T37" fmla="*/ 26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52"/>
                <a:gd name="T59" fmla="*/ 25 w 25"/>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52">
                  <a:moveTo>
                    <a:pt x="12" y="26"/>
                  </a:moveTo>
                  <a:lnTo>
                    <a:pt x="12" y="13"/>
                  </a:lnTo>
                  <a:lnTo>
                    <a:pt x="25" y="26"/>
                  </a:lnTo>
                  <a:lnTo>
                    <a:pt x="12" y="39"/>
                  </a:lnTo>
                  <a:lnTo>
                    <a:pt x="0" y="52"/>
                  </a:lnTo>
                  <a:lnTo>
                    <a:pt x="0" y="26"/>
                  </a:lnTo>
                  <a:lnTo>
                    <a:pt x="0" y="13"/>
                  </a:lnTo>
                  <a:lnTo>
                    <a:pt x="12" y="13"/>
                  </a:lnTo>
                  <a:lnTo>
                    <a:pt x="12" y="26"/>
                  </a:lnTo>
                  <a:lnTo>
                    <a:pt x="0" y="26"/>
                  </a:lnTo>
                  <a:lnTo>
                    <a:pt x="12" y="13"/>
                  </a:lnTo>
                  <a:lnTo>
                    <a:pt x="25" y="0"/>
                  </a:lnTo>
                  <a:lnTo>
                    <a:pt x="25" y="13"/>
                  </a:lnTo>
                  <a:lnTo>
                    <a:pt x="25" y="26"/>
                  </a:lnTo>
                  <a:lnTo>
                    <a:pt x="12" y="2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24" name="Rectangle 234"/>
            <p:cNvSpPr>
              <a:spLocks noChangeArrowheads="1"/>
            </p:cNvSpPr>
            <p:nvPr/>
          </p:nvSpPr>
          <p:spPr bwMode="auto">
            <a:xfrm>
              <a:off x="4448" y="4193"/>
              <a:ext cx="13"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25" name="Freeform 235"/>
            <p:cNvSpPr>
              <a:spLocks/>
            </p:cNvSpPr>
            <p:nvPr/>
          </p:nvSpPr>
          <p:spPr bwMode="auto">
            <a:xfrm>
              <a:off x="4448" y="4193"/>
              <a:ext cx="13" cy="13"/>
            </a:xfrm>
            <a:custGeom>
              <a:avLst/>
              <a:gdLst>
                <a:gd name="T0" fmla="*/ 0 w 13"/>
                <a:gd name="T1" fmla="*/ 0 h 13"/>
                <a:gd name="T2" fmla="*/ 13 w 13"/>
                <a:gd name="T3" fmla="*/ 0 h 13"/>
                <a:gd name="T4" fmla="*/ 13 w 13"/>
                <a:gd name="T5" fmla="*/ 13 h 13"/>
                <a:gd name="T6" fmla="*/ 13 w 13"/>
                <a:gd name="T7" fmla="*/ 13 h 13"/>
                <a:gd name="T8" fmla="*/ 0 w 13"/>
                <a:gd name="T9" fmla="*/ 13 h 13"/>
                <a:gd name="T10" fmla="*/ 0 w 13"/>
                <a:gd name="T11" fmla="*/ 0 h 13"/>
                <a:gd name="T12" fmla="*/ 0 w 13"/>
                <a:gd name="T13" fmla="*/ 0 h 13"/>
                <a:gd name="T14" fmla="*/ 0 w 13"/>
                <a:gd name="T15" fmla="*/ 0 h 13"/>
                <a:gd name="T16" fmla="*/ 13 w 13"/>
                <a:gd name="T17" fmla="*/ 0 h 13"/>
                <a:gd name="T18" fmla="*/ 13 w 13"/>
                <a:gd name="T19" fmla="*/ 0 h 13"/>
                <a:gd name="T20" fmla="*/ 13 w 13"/>
                <a:gd name="T21" fmla="*/ 13 h 13"/>
                <a:gd name="T22" fmla="*/ 0 w 13"/>
                <a:gd name="T23" fmla="*/ 13 h 13"/>
                <a:gd name="T24" fmla="*/ 0 w 13"/>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13"/>
                <a:gd name="T41" fmla="*/ 13 w 1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13">
                  <a:moveTo>
                    <a:pt x="0" y="0"/>
                  </a:moveTo>
                  <a:lnTo>
                    <a:pt x="13" y="0"/>
                  </a:lnTo>
                  <a:lnTo>
                    <a:pt x="13" y="13"/>
                  </a:lnTo>
                  <a:lnTo>
                    <a:pt x="0" y="13"/>
                  </a:lnTo>
                  <a:lnTo>
                    <a:pt x="0" y="0"/>
                  </a:lnTo>
                  <a:lnTo>
                    <a:pt x="13" y="0"/>
                  </a:lnTo>
                  <a:lnTo>
                    <a:pt x="13" y="13"/>
                  </a:lnTo>
                  <a:lnTo>
                    <a:pt x="0" y="13"/>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26" name="Rectangle 236"/>
            <p:cNvSpPr>
              <a:spLocks noChangeArrowheads="1"/>
            </p:cNvSpPr>
            <p:nvPr/>
          </p:nvSpPr>
          <p:spPr bwMode="auto">
            <a:xfrm>
              <a:off x="4371" y="4231"/>
              <a:ext cx="52" cy="13"/>
            </a:xfrm>
            <a:prstGeom prst="rect">
              <a:avLst/>
            </a:prstGeom>
            <a:blipFill dpi="0" rotWithShape="0">
              <a:blip r:embed="rId7" cstate="print"/>
              <a:srcRect/>
              <a:tile tx="0" ty="0" sx="100000" sy="100000" flip="none" algn="tl"/>
            </a:blipFill>
            <a:ln w="9525">
              <a:noFill/>
              <a:miter lim="800000"/>
              <a:headEnd/>
              <a:tailEnd/>
            </a:ln>
          </p:spPr>
          <p:txBody>
            <a:bodyPr/>
            <a:lstStyle/>
            <a:p>
              <a:endParaRPr lang="en-US"/>
            </a:p>
          </p:txBody>
        </p:sp>
        <p:sp>
          <p:nvSpPr>
            <p:cNvPr id="125027" name="Rectangle 237"/>
            <p:cNvSpPr>
              <a:spLocks noChangeArrowheads="1"/>
            </p:cNvSpPr>
            <p:nvPr/>
          </p:nvSpPr>
          <p:spPr bwMode="auto">
            <a:xfrm>
              <a:off x="4423" y="4231"/>
              <a:ext cx="13" cy="2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28" name="Rectangle 238"/>
            <p:cNvSpPr>
              <a:spLocks noChangeArrowheads="1"/>
            </p:cNvSpPr>
            <p:nvPr/>
          </p:nvSpPr>
          <p:spPr bwMode="auto">
            <a:xfrm>
              <a:off x="4371" y="4244"/>
              <a:ext cx="52"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29" name="Rectangle 239"/>
            <p:cNvSpPr>
              <a:spLocks noChangeArrowheads="1"/>
            </p:cNvSpPr>
            <p:nvPr/>
          </p:nvSpPr>
          <p:spPr bwMode="auto">
            <a:xfrm>
              <a:off x="4371" y="4231"/>
              <a:ext cx="13"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30" name="Rectangle 240"/>
            <p:cNvSpPr>
              <a:spLocks noChangeArrowheads="1"/>
            </p:cNvSpPr>
            <p:nvPr/>
          </p:nvSpPr>
          <p:spPr bwMode="auto">
            <a:xfrm>
              <a:off x="4371" y="4231"/>
              <a:ext cx="65"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31" name="Rectangle 241"/>
            <p:cNvSpPr>
              <a:spLocks noChangeArrowheads="1"/>
            </p:cNvSpPr>
            <p:nvPr/>
          </p:nvSpPr>
          <p:spPr bwMode="auto">
            <a:xfrm>
              <a:off x="4423" y="4231"/>
              <a:ext cx="13" cy="13"/>
            </a:xfrm>
            <a:prstGeom prst="rect">
              <a:avLst/>
            </a:prstGeom>
            <a:blipFill dpi="0" rotWithShape="0">
              <a:blip r:embed="rId9" cstate="print"/>
              <a:srcRect/>
              <a:tile tx="0" ty="0" sx="100000" sy="100000" flip="none" algn="tl"/>
            </a:blipFill>
            <a:ln w="9525">
              <a:noFill/>
              <a:miter lim="800000"/>
              <a:headEnd/>
              <a:tailEnd/>
            </a:ln>
          </p:spPr>
          <p:txBody>
            <a:bodyPr/>
            <a:lstStyle/>
            <a:p>
              <a:endParaRPr lang="en-US"/>
            </a:p>
          </p:txBody>
        </p:sp>
        <p:sp>
          <p:nvSpPr>
            <p:cNvPr id="125032" name="Rectangle 242"/>
            <p:cNvSpPr>
              <a:spLocks noChangeArrowheads="1"/>
            </p:cNvSpPr>
            <p:nvPr/>
          </p:nvSpPr>
          <p:spPr bwMode="auto">
            <a:xfrm>
              <a:off x="4423" y="4231"/>
              <a:ext cx="13"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33" name="Rectangle 243"/>
            <p:cNvSpPr>
              <a:spLocks noChangeArrowheads="1"/>
            </p:cNvSpPr>
            <p:nvPr/>
          </p:nvSpPr>
          <p:spPr bwMode="auto">
            <a:xfrm>
              <a:off x="4423" y="4231"/>
              <a:ext cx="25"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34" name="Rectangle 244"/>
            <p:cNvSpPr>
              <a:spLocks noChangeArrowheads="1"/>
            </p:cNvSpPr>
            <p:nvPr/>
          </p:nvSpPr>
          <p:spPr bwMode="auto">
            <a:xfrm>
              <a:off x="4436" y="4231"/>
              <a:ext cx="12" cy="2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35" name="Rectangle 245"/>
            <p:cNvSpPr>
              <a:spLocks noChangeArrowheads="1"/>
            </p:cNvSpPr>
            <p:nvPr/>
          </p:nvSpPr>
          <p:spPr bwMode="auto">
            <a:xfrm>
              <a:off x="4423" y="4244"/>
              <a:ext cx="13"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36" name="Freeform 246"/>
            <p:cNvSpPr>
              <a:spLocks/>
            </p:cNvSpPr>
            <p:nvPr/>
          </p:nvSpPr>
          <p:spPr bwMode="auto">
            <a:xfrm>
              <a:off x="4371" y="4231"/>
              <a:ext cx="52" cy="1"/>
            </a:xfrm>
            <a:custGeom>
              <a:avLst/>
              <a:gdLst>
                <a:gd name="T0" fmla="*/ 13 w 52"/>
                <a:gd name="T1" fmla="*/ 0 h 1"/>
                <a:gd name="T2" fmla="*/ 52 w 52"/>
                <a:gd name="T3" fmla="*/ 0 h 1"/>
                <a:gd name="T4" fmla="*/ 52 w 52"/>
                <a:gd name="T5" fmla="*/ 0 h 1"/>
                <a:gd name="T6" fmla="*/ 0 w 52"/>
                <a:gd name="T7" fmla="*/ 0 h 1"/>
                <a:gd name="T8" fmla="*/ 13 w 52"/>
                <a:gd name="T9" fmla="*/ 0 h 1"/>
                <a:gd name="T10" fmla="*/ 0 60000 65536"/>
                <a:gd name="T11" fmla="*/ 0 60000 65536"/>
                <a:gd name="T12" fmla="*/ 0 60000 65536"/>
                <a:gd name="T13" fmla="*/ 0 60000 65536"/>
                <a:gd name="T14" fmla="*/ 0 60000 65536"/>
                <a:gd name="T15" fmla="*/ 0 w 52"/>
                <a:gd name="T16" fmla="*/ 0 h 1"/>
                <a:gd name="T17" fmla="*/ 52 w 52"/>
                <a:gd name="T18" fmla="*/ 1 h 1"/>
              </a:gdLst>
              <a:ahLst/>
              <a:cxnLst>
                <a:cxn ang="T10">
                  <a:pos x="T0" y="T1"/>
                </a:cxn>
                <a:cxn ang="T11">
                  <a:pos x="T2" y="T3"/>
                </a:cxn>
                <a:cxn ang="T12">
                  <a:pos x="T4" y="T5"/>
                </a:cxn>
                <a:cxn ang="T13">
                  <a:pos x="T6" y="T7"/>
                </a:cxn>
                <a:cxn ang="T14">
                  <a:pos x="T8" y="T9"/>
                </a:cxn>
              </a:cxnLst>
              <a:rect l="T15" t="T16" r="T17" b="T18"/>
              <a:pathLst>
                <a:path w="52" h="1">
                  <a:moveTo>
                    <a:pt x="13" y="0"/>
                  </a:moveTo>
                  <a:lnTo>
                    <a:pt x="52" y="0"/>
                  </a:lnTo>
                  <a:lnTo>
                    <a:pt x="0" y="0"/>
                  </a:lnTo>
                  <a:lnTo>
                    <a:pt x="13"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25037" name="Freeform 247"/>
            <p:cNvSpPr>
              <a:spLocks/>
            </p:cNvSpPr>
            <p:nvPr/>
          </p:nvSpPr>
          <p:spPr bwMode="auto">
            <a:xfrm>
              <a:off x="4371" y="4231"/>
              <a:ext cx="52" cy="13"/>
            </a:xfrm>
            <a:custGeom>
              <a:avLst/>
              <a:gdLst>
                <a:gd name="T0" fmla="*/ 13 w 52"/>
                <a:gd name="T1" fmla="*/ 0 h 13"/>
                <a:gd name="T2" fmla="*/ 52 w 52"/>
                <a:gd name="T3" fmla="*/ 0 h 13"/>
                <a:gd name="T4" fmla="*/ 52 w 52"/>
                <a:gd name="T5" fmla="*/ 13 h 13"/>
                <a:gd name="T6" fmla="*/ 52 w 52"/>
                <a:gd name="T7" fmla="*/ 13 h 13"/>
                <a:gd name="T8" fmla="*/ 0 w 52"/>
                <a:gd name="T9" fmla="*/ 13 h 13"/>
                <a:gd name="T10" fmla="*/ 0 w 52"/>
                <a:gd name="T11" fmla="*/ 0 h 13"/>
                <a:gd name="T12" fmla="*/ 0 w 52"/>
                <a:gd name="T13" fmla="*/ 0 h 13"/>
                <a:gd name="T14" fmla="*/ 13 w 52"/>
                <a:gd name="T15" fmla="*/ 0 h 13"/>
                <a:gd name="T16" fmla="*/ 13 w 52"/>
                <a:gd name="T17" fmla="*/ 13 h 13"/>
                <a:gd name="T18" fmla="*/ 13 w 52"/>
                <a:gd name="T19" fmla="*/ 13 h 13"/>
                <a:gd name="T20" fmla="*/ 13 w 52"/>
                <a:gd name="T21" fmla="*/ 13 h 13"/>
                <a:gd name="T22" fmla="*/ 0 w 52"/>
                <a:gd name="T23" fmla="*/ 13 h 13"/>
                <a:gd name="T24" fmla="*/ 0 w 52"/>
                <a:gd name="T25" fmla="*/ 13 h 13"/>
                <a:gd name="T26" fmla="*/ 0 w 52"/>
                <a:gd name="T27" fmla="*/ 0 h 13"/>
                <a:gd name="T28" fmla="*/ 52 w 52"/>
                <a:gd name="T29" fmla="*/ 0 h 13"/>
                <a:gd name="T30" fmla="*/ 52 w 52"/>
                <a:gd name="T31" fmla="*/ 0 h 13"/>
                <a:gd name="T32" fmla="*/ 52 w 52"/>
                <a:gd name="T33" fmla="*/ 13 h 13"/>
                <a:gd name="T34" fmla="*/ 13 w 52"/>
                <a:gd name="T35" fmla="*/ 13 h 13"/>
                <a:gd name="T36" fmla="*/ 13 w 52"/>
                <a:gd name="T37" fmla="*/ 0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2"/>
                <a:gd name="T58" fmla="*/ 0 h 13"/>
                <a:gd name="T59" fmla="*/ 52 w 52"/>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2" h="13">
                  <a:moveTo>
                    <a:pt x="13" y="0"/>
                  </a:moveTo>
                  <a:lnTo>
                    <a:pt x="52" y="0"/>
                  </a:lnTo>
                  <a:lnTo>
                    <a:pt x="52" y="13"/>
                  </a:lnTo>
                  <a:lnTo>
                    <a:pt x="0" y="13"/>
                  </a:lnTo>
                  <a:lnTo>
                    <a:pt x="0" y="0"/>
                  </a:lnTo>
                  <a:lnTo>
                    <a:pt x="13" y="0"/>
                  </a:lnTo>
                  <a:lnTo>
                    <a:pt x="13" y="13"/>
                  </a:lnTo>
                  <a:lnTo>
                    <a:pt x="0" y="13"/>
                  </a:lnTo>
                  <a:lnTo>
                    <a:pt x="0" y="0"/>
                  </a:lnTo>
                  <a:lnTo>
                    <a:pt x="52" y="0"/>
                  </a:lnTo>
                  <a:lnTo>
                    <a:pt x="52" y="13"/>
                  </a:lnTo>
                  <a:lnTo>
                    <a:pt x="13" y="13"/>
                  </a:lnTo>
                  <a:lnTo>
                    <a:pt x="13"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38" name="Freeform 249"/>
            <p:cNvSpPr>
              <a:spLocks/>
            </p:cNvSpPr>
            <p:nvPr/>
          </p:nvSpPr>
          <p:spPr bwMode="auto">
            <a:xfrm>
              <a:off x="4423" y="4231"/>
              <a:ext cx="13" cy="13"/>
            </a:xfrm>
            <a:custGeom>
              <a:avLst/>
              <a:gdLst>
                <a:gd name="T0" fmla="*/ 0 w 13"/>
                <a:gd name="T1" fmla="*/ 0 h 13"/>
                <a:gd name="T2" fmla="*/ 13 w 13"/>
                <a:gd name="T3" fmla="*/ 0 h 13"/>
                <a:gd name="T4" fmla="*/ 13 w 13"/>
                <a:gd name="T5" fmla="*/ 13 h 13"/>
                <a:gd name="T6" fmla="*/ 13 w 13"/>
                <a:gd name="T7" fmla="*/ 13 h 13"/>
                <a:gd name="T8" fmla="*/ 0 w 13"/>
                <a:gd name="T9" fmla="*/ 13 h 13"/>
                <a:gd name="T10" fmla="*/ 0 w 13"/>
                <a:gd name="T11" fmla="*/ 0 h 13"/>
                <a:gd name="T12" fmla="*/ 0 w 13"/>
                <a:gd name="T13" fmla="*/ 13 h 13"/>
                <a:gd name="T14" fmla="*/ 0 w 13"/>
                <a:gd name="T15" fmla="*/ 0 h 13"/>
                <a:gd name="T16" fmla="*/ 13 w 13"/>
                <a:gd name="T17" fmla="*/ 0 h 13"/>
                <a:gd name="T18" fmla="*/ 13 w 13"/>
                <a:gd name="T19" fmla="*/ 0 h 13"/>
                <a:gd name="T20" fmla="*/ 13 w 13"/>
                <a:gd name="T21" fmla="*/ 13 h 13"/>
                <a:gd name="T22" fmla="*/ 0 w 13"/>
                <a:gd name="T23" fmla="*/ 13 h 13"/>
                <a:gd name="T24" fmla="*/ 0 w 13"/>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13"/>
                <a:gd name="T41" fmla="*/ 13 w 1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13">
                  <a:moveTo>
                    <a:pt x="0" y="0"/>
                  </a:moveTo>
                  <a:lnTo>
                    <a:pt x="13" y="0"/>
                  </a:lnTo>
                  <a:lnTo>
                    <a:pt x="13" y="13"/>
                  </a:lnTo>
                  <a:lnTo>
                    <a:pt x="0" y="13"/>
                  </a:lnTo>
                  <a:lnTo>
                    <a:pt x="0" y="0"/>
                  </a:lnTo>
                  <a:lnTo>
                    <a:pt x="0" y="13"/>
                  </a:lnTo>
                  <a:lnTo>
                    <a:pt x="0" y="0"/>
                  </a:lnTo>
                  <a:lnTo>
                    <a:pt x="13" y="0"/>
                  </a:lnTo>
                  <a:lnTo>
                    <a:pt x="13" y="13"/>
                  </a:lnTo>
                  <a:lnTo>
                    <a:pt x="0" y="13"/>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39" name="Rectangle 250"/>
            <p:cNvSpPr>
              <a:spLocks noChangeArrowheads="1"/>
            </p:cNvSpPr>
            <p:nvPr/>
          </p:nvSpPr>
          <p:spPr bwMode="auto">
            <a:xfrm>
              <a:off x="4077" y="4219"/>
              <a:ext cx="38" cy="12"/>
            </a:xfrm>
            <a:prstGeom prst="rect">
              <a:avLst/>
            </a:prstGeom>
            <a:blipFill dpi="0" rotWithShape="0">
              <a:blip r:embed="rId7" cstate="print"/>
              <a:srcRect/>
              <a:tile tx="0" ty="0" sx="100000" sy="100000" flip="none" algn="tl"/>
            </a:blipFill>
            <a:ln w="9525">
              <a:noFill/>
              <a:miter lim="800000"/>
              <a:headEnd/>
              <a:tailEnd/>
            </a:ln>
          </p:spPr>
          <p:txBody>
            <a:bodyPr/>
            <a:lstStyle/>
            <a:p>
              <a:endParaRPr lang="en-US"/>
            </a:p>
          </p:txBody>
        </p:sp>
        <p:sp>
          <p:nvSpPr>
            <p:cNvPr id="125040" name="Rectangle 251"/>
            <p:cNvSpPr>
              <a:spLocks noChangeArrowheads="1"/>
            </p:cNvSpPr>
            <p:nvPr/>
          </p:nvSpPr>
          <p:spPr bwMode="auto">
            <a:xfrm>
              <a:off x="4115" y="4219"/>
              <a:ext cx="13" cy="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41" name="Rectangle 252"/>
            <p:cNvSpPr>
              <a:spLocks noChangeArrowheads="1"/>
            </p:cNvSpPr>
            <p:nvPr/>
          </p:nvSpPr>
          <p:spPr bwMode="auto">
            <a:xfrm>
              <a:off x="4077" y="4231"/>
              <a:ext cx="38"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42" name="Rectangle 253"/>
            <p:cNvSpPr>
              <a:spLocks noChangeArrowheads="1"/>
            </p:cNvSpPr>
            <p:nvPr/>
          </p:nvSpPr>
          <p:spPr bwMode="auto">
            <a:xfrm>
              <a:off x="4077" y="4219"/>
              <a:ext cx="13"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43" name="Rectangle 254"/>
            <p:cNvSpPr>
              <a:spLocks noChangeArrowheads="1"/>
            </p:cNvSpPr>
            <p:nvPr/>
          </p:nvSpPr>
          <p:spPr bwMode="auto">
            <a:xfrm>
              <a:off x="4077" y="4219"/>
              <a:ext cx="5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44" name="Freeform 255"/>
            <p:cNvSpPr>
              <a:spLocks/>
            </p:cNvSpPr>
            <p:nvPr/>
          </p:nvSpPr>
          <p:spPr bwMode="auto">
            <a:xfrm>
              <a:off x="4115" y="4219"/>
              <a:ext cx="26" cy="12"/>
            </a:xfrm>
            <a:custGeom>
              <a:avLst/>
              <a:gdLst>
                <a:gd name="T0" fmla="*/ 0 w 26"/>
                <a:gd name="T1" fmla="*/ 12 h 12"/>
                <a:gd name="T2" fmla="*/ 0 w 26"/>
                <a:gd name="T3" fmla="*/ 0 h 12"/>
                <a:gd name="T4" fmla="*/ 13 w 26"/>
                <a:gd name="T5" fmla="*/ 0 h 12"/>
                <a:gd name="T6" fmla="*/ 26 w 26"/>
                <a:gd name="T7" fmla="*/ 0 h 12"/>
                <a:gd name="T8" fmla="*/ 26 w 26"/>
                <a:gd name="T9" fmla="*/ 12 h 12"/>
                <a:gd name="T10" fmla="*/ 0 w 26"/>
                <a:gd name="T11" fmla="*/ 12 h 12"/>
                <a:gd name="T12" fmla="*/ 0 60000 65536"/>
                <a:gd name="T13" fmla="*/ 0 60000 65536"/>
                <a:gd name="T14" fmla="*/ 0 60000 65536"/>
                <a:gd name="T15" fmla="*/ 0 60000 65536"/>
                <a:gd name="T16" fmla="*/ 0 60000 65536"/>
                <a:gd name="T17" fmla="*/ 0 60000 65536"/>
                <a:gd name="T18" fmla="*/ 0 w 26"/>
                <a:gd name="T19" fmla="*/ 0 h 12"/>
                <a:gd name="T20" fmla="*/ 26 w 26"/>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6" h="12">
                  <a:moveTo>
                    <a:pt x="0" y="12"/>
                  </a:moveTo>
                  <a:lnTo>
                    <a:pt x="0" y="0"/>
                  </a:lnTo>
                  <a:lnTo>
                    <a:pt x="13" y="0"/>
                  </a:lnTo>
                  <a:lnTo>
                    <a:pt x="26" y="0"/>
                  </a:lnTo>
                  <a:lnTo>
                    <a:pt x="26" y="12"/>
                  </a:lnTo>
                  <a:lnTo>
                    <a:pt x="0" y="12"/>
                  </a:lnTo>
                  <a:close/>
                </a:path>
              </a:pathLst>
            </a:custGeom>
            <a:blipFill dpi="0" rotWithShape="0">
              <a:blip r:embed="rId9" cstate="print"/>
              <a:srcRect/>
              <a:tile tx="0" ty="0" sx="100000" sy="100000" flip="none" algn="tl"/>
            </a:blipFill>
            <a:ln w="9525">
              <a:noFill/>
              <a:round/>
              <a:headEnd/>
              <a:tailEnd/>
            </a:ln>
          </p:spPr>
          <p:txBody>
            <a:bodyPr/>
            <a:lstStyle/>
            <a:p>
              <a:endParaRPr lang="en-US"/>
            </a:p>
          </p:txBody>
        </p:sp>
        <p:sp>
          <p:nvSpPr>
            <p:cNvPr id="125045" name="Rectangle 256"/>
            <p:cNvSpPr>
              <a:spLocks noChangeArrowheads="1"/>
            </p:cNvSpPr>
            <p:nvPr/>
          </p:nvSpPr>
          <p:spPr bwMode="auto">
            <a:xfrm>
              <a:off x="4115" y="4219"/>
              <a:ext cx="13"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46" name="Rectangle 257"/>
            <p:cNvSpPr>
              <a:spLocks noChangeArrowheads="1"/>
            </p:cNvSpPr>
            <p:nvPr/>
          </p:nvSpPr>
          <p:spPr bwMode="auto">
            <a:xfrm>
              <a:off x="4115" y="4219"/>
              <a:ext cx="39"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47" name="Rectangle 258"/>
            <p:cNvSpPr>
              <a:spLocks noChangeArrowheads="1"/>
            </p:cNvSpPr>
            <p:nvPr/>
          </p:nvSpPr>
          <p:spPr bwMode="auto">
            <a:xfrm>
              <a:off x="4141" y="4219"/>
              <a:ext cx="13" cy="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48" name="Rectangle 259"/>
            <p:cNvSpPr>
              <a:spLocks noChangeArrowheads="1"/>
            </p:cNvSpPr>
            <p:nvPr/>
          </p:nvSpPr>
          <p:spPr bwMode="auto">
            <a:xfrm>
              <a:off x="4115" y="4231"/>
              <a:ext cx="26"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49" name="Rectangle 261"/>
            <p:cNvSpPr>
              <a:spLocks noChangeArrowheads="1"/>
            </p:cNvSpPr>
            <p:nvPr/>
          </p:nvSpPr>
          <p:spPr bwMode="auto">
            <a:xfrm>
              <a:off x="4077" y="4219"/>
              <a:ext cx="13"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50" name="Freeform 262"/>
            <p:cNvSpPr>
              <a:spLocks/>
            </p:cNvSpPr>
            <p:nvPr/>
          </p:nvSpPr>
          <p:spPr bwMode="auto">
            <a:xfrm>
              <a:off x="4077" y="4219"/>
              <a:ext cx="38" cy="12"/>
            </a:xfrm>
            <a:custGeom>
              <a:avLst/>
              <a:gdLst>
                <a:gd name="T0" fmla="*/ 0 w 38"/>
                <a:gd name="T1" fmla="*/ 0 h 12"/>
                <a:gd name="T2" fmla="*/ 38 w 38"/>
                <a:gd name="T3" fmla="*/ 0 h 12"/>
                <a:gd name="T4" fmla="*/ 38 w 38"/>
                <a:gd name="T5" fmla="*/ 12 h 12"/>
                <a:gd name="T6" fmla="*/ 38 w 38"/>
                <a:gd name="T7" fmla="*/ 12 h 12"/>
                <a:gd name="T8" fmla="*/ 0 w 38"/>
                <a:gd name="T9" fmla="*/ 12 h 12"/>
                <a:gd name="T10" fmla="*/ 0 w 38"/>
                <a:gd name="T11" fmla="*/ 0 h 12"/>
                <a:gd name="T12" fmla="*/ 0 w 38"/>
                <a:gd name="T13" fmla="*/ 0 h 12"/>
                <a:gd name="T14" fmla="*/ 0 w 38"/>
                <a:gd name="T15" fmla="*/ 0 h 12"/>
                <a:gd name="T16" fmla="*/ 38 w 38"/>
                <a:gd name="T17" fmla="*/ 0 h 12"/>
                <a:gd name="T18" fmla="*/ 38 w 38"/>
                <a:gd name="T19" fmla="*/ 0 h 12"/>
                <a:gd name="T20" fmla="*/ 38 w 38"/>
                <a:gd name="T21" fmla="*/ 12 h 12"/>
                <a:gd name="T22" fmla="*/ 0 w 38"/>
                <a:gd name="T23" fmla="*/ 12 h 12"/>
                <a:gd name="T24" fmla="*/ 0 w 3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12"/>
                <a:gd name="T41" fmla="*/ 38 w 3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12">
                  <a:moveTo>
                    <a:pt x="0" y="0"/>
                  </a:moveTo>
                  <a:lnTo>
                    <a:pt x="38" y="0"/>
                  </a:lnTo>
                  <a:lnTo>
                    <a:pt x="38" y="12"/>
                  </a:lnTo>
                  <a:lnTo>
                    <a:pt x="0" y="12"/>
                  </a:lnTo>
                  <a:lnTo>
                    <a:pt x="0" y="0"/>
                  </a:lnTo>
                  <a:lnTo>
                    <a:pt x="38" y="0"/>
                  </a:lnTo>
                  <a:lnTo>
                    <a:pt x="38" y="12"/>
                  </a:lnTo>
                  <a:lnTo>
                    <a:pt x="0" y="12"/>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51" name="Freeform 263"/>
            <p:cNvSpPr>
              <a:spLocks/>
            </p:cNvSpPr>
            <p:nvPr/>
          </p:nvSpPr>
          <p:spPr bwMode="auto">
            <a:xfrm>
              <a:off x="4115" y="4219"/>
              <a:ext cx="13" cy="1"/>
            </a:xfrm>
            <a:custGeom>
              <a:avLst/>
              <a:gdLst>
                <a:gd name="T0" fmla="*/ 0 w 13"/>
                <a:gd name="T1" fmla="*/ 0 h 1"/>
                <a:gd name="T2" fmla="*/ 13 w 13"/>
                <a:gd name="T3" fmla="*/ 0 h 1"/>
                <a:gd name="T4" fmla="*/ 0 w 13"/>
                <a:gd name="T5" fmla="*/ 0 h 1"/>
                <a:gd name="T6" fmla="*/ 0 60000 65536"/>
                <a:gd name="T7" fmla="*/ 0 60000 65536"/>
                <a:gd name="T8" fmla="*/ 0 60000 65536"/>
                <a:gd name="T9" fmla="*/ 0 w 13"/>
                <a:gd name="T10" fmla="*/ 0 h 1"/>
                <a:gd name="T11" fmla="*/ 13 w 13"/>
                <a:gd name="T12" fmla="*/ 1 h 1"/>
              </a:gdLst>
              <a:ahLst/>
              <a:cxnLst>
                <a:cxn ang="T6">
                  <a:pos x="T0" y="T1"/>
                </a:cxn>
                <a:cxn ang="T7">
                  <a:pos x="T2" y="T3"/>
                </a:cxn>
                <a:cxn ang="T8">
                  <a:pos x="T4" y="T5"/>
                </a:cxn>
              </a:cxnLst>
              <a:rect l="T9" t="T10" r="T11" b="T12"/>
              <a:pathLst>
                <a:path w="13" h="1">
                  <a:moveTo>
                    <a:pt x="0" y="0"/>
                  </a:moveTo>
                  <a:lnTo>
                    <a:pt x="13"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52" name="Freeform 264"/>
            <p:cNvSpPr>
              <a:spLocks/>
            </p:cNvSpPr>
            <p:nvPr/>
          </p:nvSpPr>
          <p:spPr bwMode="auto">
            <a:xfrm>
              <a:off x="4115" y="4219"/>
              <a:ext cx="13" cy="12"/>
            </a:xfrm>
            <a:custGeom>
              <a:avLst/>
              <a:gdLst>
                <a:gd name="T0" fmla="*/ 0 w 13"/>
                <a:gd name="T1" fmla="*/ 0 h 12"/>
                <a:gd name="T2" fmla="*/ 13 w 13"/>
                <a:gd name="T3" fmla="*/ 0 h 12"/>
                <a:gd name="T4" fmla="*/ 13 w 13"/>
                <a:gd name="T5" fmla="*/ 12 h 12"/>
                <a:gd name="T6" fmla="*/ 13 w 13"/>
                <a:gd name="T7" fmla="*/ 12 h 12"/>
                <a:gd name="T8" fmla="*/ 0 w 13"/>
                <a:gd name="T9" fmla="*/ 12 h 12"/>
                <a:gd name="T10" fmla="*/ 0 w 13"/>
                <a:gd name="T11" fmla="*/ 0 h 12"/>
                <a:gd name="T12" fmla="*/ 0 w 13"/>
                <a:gd name="T13" fmla="*/ 12 h 12"/>
                <a:gd name="T14" fmla="*/ 0 w 13"/>
                <a:gd name="T15" fmla="*/ 0 h 12"/>
                <a:gd name="T16" fmla="*/ 13 w 13"/>
                <a:gd name="T17" fmla="*/ 0 h 12"/>
                <a:gd name="T18" fmla="*/ 13 w 13"/>
                <a:gd name="T19" fmla="*/ 0 h 12"/>
                <a:gd name="T20" fmla="*/ 13 w 13"/>
                <a:gd name="T21" fmla="*/ 12 h 12"/>
                <a:gd name="T22" fmla="*/ 0 w 13"/>
                <a:gd name="T23" fmla="*/ 12 h 12"/>
                <a:gd name="T24" fmla="*/ 0 w 13"/>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12"/>
                <a:gd name="T41" fmla="*/ 13 w 13"/>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12">
                  <a:moveTo>
                    <a:pt x="0" y="0"/>
                  </a:moveTo>
                  <a:lnTo>
                    <a:pt x="13" y="0"/>
                  </a:lnTo>
                  <a:lnTo>
                    <a:pt x="13" y="12"/>
                  </a:lnTo>
                  <a:lnTo>
                    <a:pt x="0" y="12"/>
                  </a:lnTo>
                  <a:lnTo>
                    <a:pt x="0" y="0"/>
                  </a:lnTo>
                  <a:lnTo>
                    <a:pt x="0" y="12"/>
                  </a:lnTo>
                  <a:lnTo>
                    <a:pt x="0" y="0"/>
                  </a:lnTo>
                  <a:lnTo>
                    <a:pt x="13" y="0"/>
                  </a:lnTo>
                  <a:lnTo>
                    <a:pt x="13" y="12"/>
                  </a:lnTo>
                  <a:lnTo>
                    <a:pt x="0" y="12"/>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53" name="Freeform 265"/>
            <p:cNvSpPr>
              <a:spLocks/>
            </p:cNvSpPr>
            <p:nvPr/>
          </p:nvSpPr>
          <p:spPr bwMode="auto">
            <a:xfrm>
              <a:off x="4500" y="4180"/>
              <a:ext cx="12" cy="26"/>
            </a:xfrm>
            <a:custGeom>
              <a:avLst/>
              <a:gdLst>
                <a:gd name="T0" fmla="*/ 0 w 12"/>
                <a:gd name="T1" fmla="*/ 26 h 26"/>
                <a:gd name="T2" fmla="*/ 0 w 12"/>
                <a:gd name="T3" fmla="*/ 13 h 26"/>
                <a:gd name="T4" fmla="*/ 12 w 12"/>
                <a:gd name="T5" fmla="*/ 0 h 26"/>
                <a:gd name="T6" fmla="*/ 12 w 12"/>
                <a:gd name="T7" fmla="*/ 13 h 26"/>
                <a:gd name="T8" fmla="*/ 0 w 12"/>
                <a:gd name="T9" fmla="*/ 26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0" y="26"/>
                  </a:moveTo>
                  <a:lnTo>
                    <a:pt x="0" y="13"/>
                  </a:lnTo>
                  <a:lnTo>
                    <a:pt x="12" y="0"/>
                  </a:lnTo>
                  <a:lnTo>
                    <a:pt x="12" y="13"/>
                  </a:lnTo>
                  <a:lnTo>
                    <a:pt x="0" y="26"/>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125054" name="Freeform 266"/>
            <p:cNvSpPr>
              <a:spLocks/>
            </p:cNvSpPr>
            <p:nvPr/>
          </p:nvSpPr>
          <p:spPr bwMode="auto">
            <a:xfrm>
              <a:off x="4500" y="4167"/>
              <a:ext cx="25" cy="39"/>
            </a:xfrm>
            <a:custGeom>
              <a:avLst/>
              <a:gdLst>
                <a:gd name="T0" fmla="*/ 0 w 25"/>
                <a:gd name="T1" fmla="*/ 39 h 39"/>
                <a:gd name="T2" fmla="*/ 0 w 25"/>
                <a:gd name="T3" fmla="*/ 26 h 39"/>
                <a:gd name="T4" fmla="*/ 0 w 25"/>
                <a:gd name="T5" fmla="*/ 26 h 39"/>
                <a:gd name="T6" fmla="*/ 0 w 25"/>
                <a:gd name="T7" fmla="*/ 26 h 39"/>
                <a:gd name="T8" fmla="*/ 12 w 25"/>
                <a:gd name="T9" fmla="*/ 13 h 39"/>
                <a:gd name="T10" fmla="*/ 25 w 25"/>
                <a:gd name="T11" fmla="*/ 0 h 39"/>
                <a:gd name="T12" fmla="*/ 25 w 25"/>
                <a:gd name="T13" fmla="*/ 13 h 39"/>
                <a:gd name="T14" fmla="*/ 25 w 25"/>
                <a:gd name="T15" fmla="*/ 26 h 39"/>
                <a:gd name="T16" fmla="*/ 25 w 25"/>
                <a:gd name="T17" fmla="*/ 39 h 39"/>
                <a:gd name="T18" fmla="*/ 25 w 25"/>
                <a:gd name="T19" fmla="*/ 39 h 39"/>
                <a:gd name="T20" fmla="*/ 12 w 25"/>
                <a:gd name="T21" fmla="*/ 26 h 39"/>
                <a:gd name="T22" fmla="*/ 12 w 25"/>
                <a:gd name="T23" fmla="*/ 13 h 39"/>
                <a:gd name="T24" fmla="*/ 25 w 25"/>
                <a:gd name="T25" fmla="*/ 13 h 39"/>
                <a:gd name="T26" fmla="*/ 25 w 25"/>
                <a:gd name="T27" fmla="*/ 26 h 39"/>
                <a:gd name="T28" fmla="*/ 12 w 25"/>
                <a:gd name="T29" fmla="*/ 39 h 39"/>
                <a:gd name="T30" fmla="*/ 0 w 25"/>
                <a:gd name="T31" fmla="*/ 26 h 39"/>
                <a:gd name="T32" fmla="*/ 12 w 25"/>
                <a:gd name="T33" fmla="*/ 26 h 39"/>
                <a:gd name="T34" fmla="*/ 12 w 25"/>
                <a:gd name="T35" fmla="*/ 39 h 39"/>
                <a:gd name="T36" fmla="*/ 0 w 25"/>
                <a:gd name="T37" fmla="*/ 39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39"/>
                <a:gd name="T59" fmla="*/ 25 w 25"/>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39">
                  <a:moveTo>
                    <a:pt x="0" y="39"/>
                  </a:moveTo>
                  <a:lnTo>
                    <a:pt x="0" y="26"/>
                  </a:lnTo>
                  <a:lnTo>
                    <a:pt x="12" y="13"/>
                  </a:lnTo>
                  <a:lnTo>
                    <a:pt x="25" y="0"/>
                  </a:lnTo>
                  <a:lnTo>
                    <a:pt x="25" y="13"/>
                  </a:lnTo>
                  <a:lnTo>
                    <a:pt x="25" y="26"/>
                  </a:lnTo>
                  <a:lnTo>
                    <a:pt x="25" y="39"/>
                  </a:lnTo>
                  <a:lnTo>
                    <a:pt x="12" y="26"/>
                  </a:lnTo>
                  <a:lnTo>
                    <a:pt x="12" y="13"/>
                  </a:lnTo>
                  <a:lnTo>
                    <a:pt x="25" y="13"/>
                  </a:lnTo>
                  <a:lnTo>
                    <a:pt x="25" y="26"/>
                  </a:lnTo>
                  <a:lnTo>
                    <a:pt x="12" y="39"/>
                  </a:lnTo>
                  <a:lnTo>
                    <a:pt x="0" y="26"/>
                  </a:lnTo>
                  <a:lnTo>
                    <a:pt x="12" y="26"/>
                  </a:lnTo>
                  <a:lnTo>
                    <a:pt x="12" y="39"/>
                  </a:lnTo>
                  <a:lnTo>
                    <a:pt x="0" y="39"/>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55" name="Freeform 267"/>
            <p:cNvSpPr>
              <a:spLocks/>
            </p:cNvSpPr>
            <p:nvPr/>
          </p:nvSpPr>
          <p:spPr bwMode="auto">
            <a:xfrm>
              <a:off x="4500" y="4193"/>
              <a:ext cx="25" cy="38"/>
            </a:xfrm>
            <a:custGeom>
              <a:avLst/>
              <a:gdLst>
                <a:gd name="T0" fmla="*/ 25 w 25"/>
                <a:gd name="T1" fmla="*/ 13 h 38"/>
                <a:gd name="T2" fmla="*/ 12 w 25"/>
                <a:gd name="T3" fmla="*/ 26 h 38"/>
                <a:gd name="T4" fmla="*/ 0 w 25"/>
                <a:gd name="T5" fmla="*/ 38 h 38"/>
                <a:gd name="T6" fmla="*/ 0 w 25"/>
                <a:gd name="T7" fmla="*/ 13 h 38"/>
                <a:gd name="T8" fmla="*/ 0 w 25"/>
                <a:gd name="T9" fmla="*/ 13 h 38"/>
                <a:gd name="T10" fmla="*/ 12 w 25"/>
                <a:gd name="T11" fmla="*/ 0 h 38"/>
                <a:gd name="T12" fmla="*/ 25 w 25"/>
                <a:gd name="T13" fmla="*/ 13 h 38"/>
                <a:gd name="T14" fmla="*/ 0 60000 65536"/>
                <a:gd name="T15" fmla="*/ 0 60000 65536"/>
                <a:gd name="T16" fmla="*/ 0 60000 65536"/>
                <a:gd name="T17" fmla="*/ 0 60000 65536"/>
                <a:gd name="T18" fmla="*/ 0 60000 65536"/>
                <a:gd name="T19" fmla="*/ 0 60000 65536"/>
                <a:gd name="T20" fmla="*/ 0 60000 65536"/>
                <a:gd name="T21" fmla="*/ 0 w 25"/>
                <a:gd name="T22" fmla="*/ 0 h 38"/>
                <a:gd name="T23" fmla="*/ 25 w 25"/>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38">
                  <a:moveTo>
                    <a:pt x="25" y="13"/>
                  </a:moveTo>
                  <a:lnTo>
                    <a:pt x="12" y="26"/>
                  </a:lnTo>
                  <a:lnTo>
                    <a:pt x="0" y="38"/>
                  </a:lnTo>
                  <a:lnTo>
                    <a:pt x="0" y="13"/>
                  </a:lnTo>
                  <a:lnTo>
                    <a:pt x="12" y="0"/>
                  </a:lnTo>
                  <a:lnTo>
                    <a:pt x="25"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56" name="Freeform 268"/>
            <p:cNvSpPr>
              <a:spLocks/>
            </p:cNvSpPr>
            <p:nvPr/>
          </p:nvSpPr>
          <p:spPr bwMode="auto">
            <a:xfrm>
              <a:off x="4500" y="4180"/>
              <a:ext cx="12" cy="13"/>
            </a:xfrm>
            <a:custGeom>
              <a:avLst/>
              <a:gdLst>
                <a:gd name="T0" fmla="*/ 12 w 12"/>
                <a:gd name="T1" fmla="*/ 0 h 13"/>
                <a:gd name="T2" fmla="*/ 12 w 12"/>
                <a:gd name="T3" fmla="*/ 0 h 13"/>
                <a:gd name="T4" fmla="*/ 0 w 12"/>
                <a:gd name="T5" fmla="*/ 13 h 13"/>
                <a:gd name="T6" fmla="*/ 0 w 12"/>
                <a:gd name="T7" fmla="*/ 13 h 13"/>
                <a:gd name="T8" fmla="*/ 12 w 12"/>
                <a:gd name="T9" fmla="*/ 0 h 13"/>
                <a:gd name="T10" fmla="*/ 0 60000 65536"/>
                <a:gd name="T11" fmla="*/ 0 60000 65536"/>
                <a:gd name="T12" fmla="*/ 0 60000 65536"/>
                <a:gd name="T13" fmla="*/ 0 60000 65536"/>
                <a:gd name="T14" fmla="*/ 0 60000 65536"/>
                <a:gd name="T15" fmla="*/ 0 w 12"/>
                <a:gd name="T16" fmla="*/ 0 h 13"/>
                <a:gd name="T17" fmla="*/ 12 w 12"/>
                <a:gd name="T18" fmla="*/ 13 h 13"/>
              </a:gdLst>
              <a:ahLst/>
              <a:cxnLst>
                <a:cxn ang="T10">
                  <a:pos x="T0" y="T1"/>
                </a:cxn>
                <a:cxn ang="T11">
                  <a:pos x="T2" y="T3"/>
                </a:cxn>
                <a:cxn ang="T12">
                  <a:pos x="T4" y="T5"/>
                </a:cxn>
                <a:cxn ang="T13">
                  <a:pos x="T6" y="T7"/>
                </a:cxn>
                <a:cxn ang="T14">
                  <a:pos x="T8" y="T9"/>
                </a:cxn>
              </a:cxnLst>
              <a:rect l="T15" t="T16" r="T17" b="T18"/>
              <a:pathLst>
                <a:path w="12" h="13">
                  <a:moveTo>
                    <a:pt x="12" y="0"/>
                  </a:moveTo>
                  <a:lnTo>
                    <a:pt x="12" y="0"/>
                  </a:lnTo>
                  <a:lnTo>
                    <a:pt x="0" y="13"/>
                  </a:lnTo>
                  <a:lnTo>
                    <a:pt x="12"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25057" name="Freeform 269"/>
            <p:cNvSpPr>
              <a:spLocks/>
            </p:cNvSpPr>
            <p:nvPr/>
          </p:nvSpPr>
          <p:spPr bwMode="auto">
            <a:xfrm>
              <a:off x="4500" y="4180"/>
              <a:ext cx="38" cy="26"/>
            </a:xfrm>
            <a:custGeom>
              <a:avLst/>
              <a:gdLst>
                <a:gd name="T0" fmla="*/ 25 w 38"/>
                <a:gd name="T1" fmla="*/ 0 h 26"/>
                <a:gd name="T2" fmla="*/ 25 w 38"/>
                <a:gd name="T3" fmla="*/ 0 h 26"/>
                <a:gd name="T4" fmla="*/ 25 w 38"/>
                <a:gd name="T5" fmla="*/ 13 h 26"/>
                <a:gd name="T6" fmla="*/ 25 w 38"/>
                <a:gd name="T7" fmla="*/ 13 h 26"/>
                <a:gd name="T8" fmla="*/ 12 w 38"/>
                <a:gd name="T9" fmla="*/ 26 h 26"/>
                <a:gd name="T10" fmla="*/ 0 w 38"/>
                <a:gd name="T11" fmla="*/ 13 h 26"/>
                <a:gd name="T12" fmla="*/ 0 w 38"/>
                <a:gd name="T13" fmla="*/ 13 h 26"/>
                <a:gd name="T14" fmla="*/ 12 w 38"/>
                <a:gd name="T15" fmla="*/ 0 h 26"/>
                <a:gd name="T16" fmla="*/ 25 w 38"/>
                <a:gd name="T17" fmla="*/ 13 h 26"/>
                <a:gd name="T18" fmla="*/ 38 w 38"/>
                <a:gd name="T19" fmla="*/ 0 h 26"/>
                <a:gd name="T20" fmla="*/ 25 w 38"/>
                <a:gd name="T21" fmla="*/ 13 h 26"/>
                <a:gd name="T22" fmla="*/ 12 w 38"/>
                <a:gd name="T23" fmla="*/ 26 h 26"/>
                <a:gd name="T24" fmla="*/ 12 w 38"/>
                <a:gd name="T25" fmla="*/ 26 h 26"/>
                <a:gd name="T26" fmla="*/ 0 w 38"/>
                <a:gd name="T27" fmla="*/ 13 h 26"/>
                <a:gd name="T28" fmla="*/ 12 w 38"/>
                <a:gd name="T29" fmla="*/ 0 h 26"/>
                <a:gd name="T30" fmla="*/ 25 w 38"/>
                <a:gd name="T31" fmla="*/ 13 h 26"/>
                <a:gd name="T32" fmla="*/ 12 w 38"/>
                <a:gd name="T33" fmla="*/ 0 h 26"/>
                <a:gd name="T34" fmla="*/ 12 w 38"/>
                <a:gd name="T35" fmla="*/ 0 h 26"/>
                <a:gd name="T36" fmla="*/ 25 w 38"/>
                <a:gd name="T37" fmla="*/ 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8"/>
                <a:gd name="T58" fmla="*/ 0 h 26"/>
                <a:gd name="T59" fmla="*/ 38 w 3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8" h="26">
                  <a:moveTo>
                    <a:pt x="25" y="0"/>
                  </a:moveTo>
                  <a:lnTo>
                    <a:pt x="25" y="0"/>
                  </a:lnTo>
                  <a:lnTo>
                    <a:pt x="25" y="13"/>
                  </a:lnTo>
                  <a:lnTo>
                    <a:pt x="12" y="26"/>
                  </a:lnTo>
                  <a:lnTo>
                    <a:pt x="0" y="13"/>
                  </a:lnTo>
                  <a:lnTo>
                    <a:pt x="12" y="0"/>
                  </a:lnTo>
                  <a:lnTo>
                    <a:pt x="25" y="13"/>
                  </a:lnTo>
                  <a:lnTo>
                    <a:pt x="38" y="0"/>
                  </a:lnTo>
                  <a:lnTo>
                    <a:pt x="25" y="13"/>
                  </a:lnTo>
                  <a:lnTo>
                    <a:pt x="12" y="26"/>
                  </a:lnTo>
                  <a:lnTo>
                    <a:pt x="0" y="13"/>
                  </a:lnTo>
                  <a:lnTo>
                    <a:pt x="12" y="0"/>
                  </a:lnTo>
                  <a:lnTo>
                    <a:pt x="25" y="13"/>
                  </a:lnTo>
                  <a:lnTo>
                    <a:pt x="12" y="0"/>
                  </a:lnTo>
                  <a:lnTo>
                    <a:pt x="25"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58" name="Freeform 270"/>
            <p:cNvSpPr>
              <a:spLocks/>
            </p:cNvSpPr>
            <p:nvPr/>
          </p:nvSpPr>
          <p:spPr bwMode="auto">
            <a:xfrm>
              <a:off x="4487" y="4193"/>
              <a:ext cx="13" cy="13"/>
            </a:xfrm>
            <a:custGeom>
              <a:avLst/>
              <a:gdLst>
                <a:gd name="T0" fmla="*/ 13 w 13"/>
                <a:gd name="T1" fmla="*/ 13 h 13"/>
                <a:gd name="T2" fmla="*/ 0 w 13"/>
                <a:gd name="T3" fmla="*/ 13 h 13"/>
                <a:gd name="T4" fmla="*/ 13 w 13"/>
                <a:gd name="T5" fmla="*/ 0 h 13"/>
                <a:gd name="T6" fmla="*/ 13 w 13"/>
                <a:gd name="T7" fmla="*/ 0 h 13"/>
                <a:gd name="T8" fmla="*/ 13 w 13"/>
                <a:gd name="T9" fmla="*/ 13 h 13"/>
                <a:gd name="T10" fmla="*/ 0 60000 65536"/>
                <a:gd name="T11" fmla="*/ 0 60000 65536"/>
                <a:gd name="T12" fmla="*/ 0 60000 65536"/>
                <a:gd name="T13" fmla="*/ 0 60000 65536"/>
                <a:gd name="T14" fmla="*/ 0 60000 65536"/>
                <a:gd name="T15" fmla="*/ 0 w 13"/>
                <a:gd name="T16" fmla="*/ 0 h 13"/>
                <a:gd name="T17" fmla="*/ 13 w 13"/>
                <a:gd name="T18" fmla="*/ 13 h 13"/>
              </a:gdLst>
              <a:ahLst/>
              <a:cxnLst>
                <a:cxn ang="T10">
                  <a:pos x="T0" y="T1"/>
                </a:cxn>
                <a:cxn ang="T11">
                  <a:pos x="T2" y="T3"/>
                </a:cxn>
                <a:cxn ang="T12">
                  <a:pos x="T4" y="T5"/>
                </a:cxn>
                <a:cxn ang="T13">
                  <a:pos x="T6" y="T7"/>
                </a:cxn>
                <a:cxn ang="T14">
                  <a:pos x="T8" y="T9"/>
                </a:cxn>
              </a:cxnLst>
              <a:rect l="T15" t="T16" r="T17" b="T18"/>
              <a:pathLst>
                <a:path w="13" h="13">
                  <a:moveTo>
                    <a:pt x="13" y="13"/>
                  </a:moveTo>
                  <a:lnTo>
                    <a:pt x="0" y="13"/>
                  </a:lnTo>
                  <a:lnTo>
                    <a:pt x="13" y="0"/>
                  </a:lnTo>
                  <a:lnTo>
                    <a:pt x="13" y="13"/>
                  </a:lnTo>
                  <a:close/>
                </a:path>
              </a:pathLst>
            </a:custGeom>
            <a:blipFill dpi="0" rotWithShape="0">
              <a:blip r:embed="rId9" cstate="print"/>
              <a:srcRect/>
              <a:tile tx="0" ty="0" sx="100000" sy="100000" flip="none" algn="tl"/>
            </a:blipFill>
            <a:ln w="9525">
              <a:noFill/>
              <a:round/>
              <a:headEnd/>
              <a:tailEnd/>
            </a:ln>
          </p:spPr>
          <p:txBody>
            <a:bodyPr/>
            <a:lstStyle/>
            <a:p>
              <a:endParaRPr lang="en-US"/>
            </a:p>
          </p:txBody>
        </p:sp>
        <p:sp>
          <p:nvSpPr>
            <p:cNvPr id="125059" name="Freeform 271"/>
            <p:cNvSpPr>
              <a:spLocks/>
            </p:cNvSpPr>
            <p:nvPr/>
          </p:nvSpPr>
          <p:spPr bwMode="auto">
            <a:xfrm>
              <a:off x="4474" y="4180"/>
              <a:ext cx="38" cy="39"/>
            </a:xfrm>
            <a:custGeom>
              <a:avLst/>
              <a:gdLst>
                <a:gd name="T0" fmla="*/ 26 w 38"/>
                <a:gd name="T1" fmla="*/ 39 h 39"/>
                <a:gd name="T2" fmla="*/ 13 w 38"/>
                <a:gd name="T3" fmla="*/ 39 h 39"/>
                <a:gd name="T4" fmla="*/ 0 w 38"/>
                <a:gd name="T5" fmla="*/ 39 h 39"/>
                <a:gd name="T6" fmla="*/ 13 w 38"/>
                <a:gd name="T7" fmla="*/ 26 h 39"/>
                <a:gd name="T8" fmla="*/ 26 w 38"/>
                <a:gd name="T9" fmla="*/ 13 h 39"/>
                <a:gd name="T10" fmla="*/ 38 w 38"/>
                <a:gd name="T11" fmla="*/ 0 h 39"/>
                <a:gd name="T12" fmla="*/ 38 w 38"/>
                <a:gd name="T13" fmla="*/ 13 h 39"/>
                <a:gd name="T14" fmla="*/ 38 w 38"/>
                <a:gd name="T15" fmla="*/ 26 h 39"/>
                <a:gd name="T16" fmla="*/ 26 w 38"/>
                <a:gd name="T17" fmla="*/ 39 h 39"/>
                <a:gd name="T18" fmla="*/ 13 w 38"/>
                <a:gd name="T19" fmla="*/ 26 h 39"/>
                <a:gd name="T20" fmla="*/ 13 w 38"/>
                <a:gd name="T21" fmla="*/ 26 h 39"/>
                <a:gd name="T22" fmla="*/ 26 w 38"/>
                <a:gd name="T23" fmla="*/ 26 h 39"/>
                <a:gd name="T24" fmla="*/ 26 w 38"/>
                <a:gd name="T25" fmla="*/ 39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39"/>
                <a:gd name="T41" fmla="*/ 38 w 38"/>
                <a:gd name="T42" fmla="*/ 39 h 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39">
                  <a:moveTo>
                    <a:pt x="26" y="39"/>
                  </a:moveTo>
                  <a:lnTo>
                    <a:pt x="13" y="39"/>
                  </a:lnTo>
                  <a:lnTo>
                    <a:pt x="0" y="39"/>
                  </a:lnTo>
                  <a:lnTo>
                    <a:pt x="13" y="26"/>
                  </a:lnTo>
                  <a:lnTo>
                    <a:pt x="26" y="13"/>
                  </a:lnTo>
                  <a:lnTo>
                    <a:pt x="38" y="0"/>
                  </a:lnTo>
                  <a:lnTo>
                    <a:pt x="38" y="13"/>
                  </a:lnTo>
                  <a:lnTo>
                    <a:pt x="38" y="26"/>
                  </a:lnTo>
                  <a:lnTo>
                    <a:pt x="26" y="39"/>
                  </a:lnTo>
                  <a:lnTo>
                    <a:pt x="13" y="26"/>
                  </a:lnTo>
                  <a:lnTo>
                    <a:pt x="26" y="26"/>
                  </a:lnTo>
                  <a:lnTo>
                    <a:pt x="26" y="39"/>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60" name="Rectangle 272"/>
            <p:cNvSpPr>
              <a:spLocks noChangeArrowheads="1"/>
            </p:cNvSpPr>
            <p:nvPr/>
          </p:nvSpPr>
          <p:spPr bwMode="auto">
            <a:xfrm>
              <a:off x="4500" y="4193"/>
              <a:ext cx="12" cy="2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61" name="Freeform 273"/>
            <p:cNvSpPr>
              <a:spLocks/>
            </p:cNvSpPr>
            <p:nvPr/>
          </p:nvSpPr>
          <p:spPr bwMode="auto">
            <a:xfrm>
              <a:off x="4500" y="419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62" name="Freeform 274"/>
            <p:cNvSpPr>
              <a:spLocks/>
            </p:cNvSpPr>
            <p:nvPr/>
          </p:nvSpPr>
          <p:spPr bwMode="auto">
            <a:xfrm>
              <a:off x="4500" y="4193"/>
              <a:ext cx="12" cy="1"/>
            </a:xfrm>
            <a:custGeom>
              <a:avLst/>
              <a:gdLst>
                <a:gd name="T0" fmla="*/ 12 w 12"/>
                <a:gd name="T1" fmla="*/ 0 h 1"/>
                <a:gd name="T2" fmla="*/ 12 w 12"/>
                <a:gd name="T3" fmla="*/ 0 h 1"/>
                <a:gd name="T4" fmla="*/ 0 w 12"/>
                <a:gd name="T5" fmla="*/ 0 h 1"/>
                <a:gd name="T6" fmla="*/ 0 w 12"/>
                <a:gd name="T7" fmla="*/ 0 h 1"/>
                <a:gd name="T8" fmla="*/ 0 w 12"/>
                <a:gd name="T9" fmla="*/ 0 h 1"/>
                <a:gd name="T10" fmla="*/ 0 w 12"/>
                <a:gd name="T11" fmla="*/ 0 h 1"/>
                <a:gd name="T12" fmla="*/ 12 w 12"/>
                <a:gd name="T13" fmla="*/ 0 h 1"/>
                <a:gd name="T14" fmla="*/ 0 60000 65536"/>
                <a:gd name="T15" fmla="*/ 0 60000 65536"/>
                <a:gd name="T16" fmla="*/ 0 60000 65536"/>
                <a:gd name="T17" fmla="*/ 0 60000 65536"/>
                <a:gd name="T18" fmla="*/ 0 60000 65536"/>
                <a:gd name="T19" fmla="*/ 0 60000 65536"/>
                <a:gd name="T20" fmla="*/ 0 60000 65536"/>
                <a:gd name="T21" fmla="*/ 0 w 12"/>
                <a:gd name="T22" fmla="*/ 0 h 1"/>
                <a:gd name="T23" fmla="*/ 12 w 12"/>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
                  <a:moveTo>
                    <a:pt x="12" y="0"/>
                  </a:moveTo>
                  <a:lnTo>
                    <a:pt x="12" y="0"/>
                  </a:lnTo>
                  <a:lnTo>
                    <a:pt x="0" y="0"/>
                  </a:lnTo>
                  <a:lnTo>
                    <a:pt x="12"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63" name="Freeform 275"/>
            <p:cNvSpPr>
              <a:spLocks/>
            </p:cNvSpPr>
            <p:nvPr/>
          </p:nvSpPr>
          <p:spPr bwMode="auto">
            <a:xfrm>
              <a:off x="3167" y="2143"/>
              <a:ext cx="2357" cy="1475"/>
            </a:xfrm>
            <a:custGeom>
              <a:avLst/>
              <a:gdLst>
                <a:gd name="T0" fmla="*/ 2345 w 2357"/>
                <a:gd name="T1" fmla="*/ 1073 h 1609"/>
                <a:gd name="T2" fmla="*/ 2345 w 2357"/>
                <a:gd name="T3" fmla="*/ 157 h 1609"/>
                <a:gd name="T4" fmla="*/ 2357 w 2357"/>
                <a:gd name="T5" fmla="*/ 157 h 1609"/>
                <a:gd name="T6" fmla="*/ 2345 w 2357"/>
                <a:gd name="T7" fmla="*/ 167 h 1609"/>
                <a:gd name="T8" fmla="*/ 2152 w 2357"/>
                <a:gd name="T9" fmla="*/ 9 h 1609"/>
                <a:gd name="T10" fmla="*/ 2152 w 2357"/>
                <a:gd name="T11" fmla="*/ 0 h 1609"/>
                <a:gd name="T12" fmla="*/ 2152 w 2357"/>
                <a:gd name="T13" fmla="*/ 9 h 1609"/>
                <a:gd name="T14" fmla="*/ 128 w 2357"/>
                <a:gd name="T15" fmla="*/ 9 h 1609"/>
                <a:gd name="T16" fmla="*/ 128 w 2357"/>
                <a:gd name="T17" fmla="*/ 0 h 1609"/>
                <a:gd name="T18" fmla="*/ 141 w 2357"/>
                <a:gd name="T19" fmla="*/ 9 h 1609"/>
                <a:gd name="T20" fmla="*/ 13 w 2357"/>
                <a:gd name="T21" fmla="*/ 167 h 1609"/>
                <a:gd name="T22" fmla="*/ 0 w 2357"/>
                <a:gd name="T23" fmla="*/ 157 h 1609"/>
                <a:gd name="T24" fmla="*/ 13 w 2357"/>
                <a:gd name="T25" fmla="*/ 157 h 1609"/>
                <a:gd name="T26" fmla="*/ 13 w 2357"/>
                <a:gd name="T27" fmla="*/ 1073 h 1609"/>
                <a:gd name="T28" fmla="*/ 0 w 2357"/>
                <a:gd name="T29" fmla="*/ 1083 h 1609"/>
                <a:gd name="T30" fmla="*/ 13 w 2357"/>
                <a:gd name="T31" fmla="*/ 1073 h 1609"/>
                <a:gd name="T32" fmla="*/ 141 w 2357"/>
                <a:gd name="T33" fmla="*/ 1229 h 1609"/>
                <a:gd name="T34" fmla="*/ 128 w 2357"/>
                <a:gd name="T35" fmla="*/ 1239 h 1609"/>
                <a:gd name="T36" fmla="*/ 128 w 2357"/>
                <a:gd name="T37" fmla="*/ 1239 h 1609"/>
                <a:gd name="T38" fmla="*/ 128 w 2357"/>
                <a:gd name="T39" fmla="*/ 1239 h 1609"/>
                <a:gd name="T40" fmla="*/ 0 w 2357"/>
                <a:gd name="T41" fmla="*/ 1083 h 1609"/>
                <a:gd name="T42" fmla="*/ 0 w 2357"/>
                <a:gd name="T43" fmla="*/ 1083 h 1609"/>
                <a:gd name="T44" fmla="*/ 0 w 2357"/>
                <a:gd name="T45" fmla="*/ 1073 h 1609"/>
                <a:gd name="T46" fmla="*/ 0 w 2357"/>
                <a:gd name="T47" fmla="*/ 157 h 1609"/>
                <a:gd name="T48" fmla="*/ 0 w 2357"/>
                <a:gd name="T49" fmla="*/ 157 h 1609"/>
                <a:gd name="T50" fmla="*/ 0 w 2357"/>
                <a:gd name="T51" fmla="*/ 157 h 1609"/>
                <a:gd name="T52" fmla="*/ 128 w 2357"/>
                <a:gd name="T53" fmla="*/ 0 h 1609"/>
                <a:gd name="T54" fmla="*/ 128 w 2357"/>
                <a:gd name="T55" fmla="*/ 0 h 1609"/>
                <a:gd name="T56" fmla="*/ 128 w 2357"/>
                <a:gd name="T57" fmla="*/ 0 h 1609"/>
                <a:gd name="T58" fmla="*/ 2152 w 2357"/>
                <a:gd name="T59" fmla="*/ 0 h 1609"/>
                <a:gd name="T60" fmla="*/ 2165 w 2357"/>
                <a:gd name="T61" fmla="*/ 0 h 1609"/>
                <a:gd name="T62" fmla="*/ 2165 w 2357"/>
                <a:gd name="T63" fmla="*/ 0 h 1609"/>
                <a:gd name="T64" fmla="*/ 2357 w 2357"/>
                <a:gd name="T65" fmla="*/ 157 h 1609"/>
                <a:gd name="T66" fmla="*/ 2357 w 2357"/>
                <a:gd name="T67" fmla="*/ 157 h 1609"/>
                <a:gd name="T68" fmla="*/ 2357 w 2357"/>
                <a:gd name="T69" fmla="*/ 157 h 1609"/>
                <a:gd name="T70" fmla="*/ 2357 w 2357"/>
                <a:gd name="T71" fmla="*/ 1073 h 1609"/>
                <a:gd name="T72" fmla="*/ 2345 w 2357"/>
                <a:gd name="T73" fmla="*/ 1073 h 16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57"/>
                <a:gd name="T112" fmla="*/ 0 h 1609"/>
                <a:gd name="T113" fmla="*/ 2357 w 2357"/>
                <a:gd name="T114" fmla="*/ 1609 h 160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57" h="1609">
                  <a:moveTo>
                    <a:pt x="2345" y="1392"/>
                  </a:moveTo>
                  <a:lnTo>
                    <a:pt x="2345" y="204"/>
                  </a:lnTo>
                  <a:lnTo>
                    <a:pt x="2357" y="204"/>
                  </a:lnTo>
                  <a:lnTo>
                    <a:pt x="2345" y="217"/>
                  </a:lnTo>
                  <a:lnTo>
                    <a:pt x="2152" y="12"/>
                  </a:lnTo>
                  <a:lnTo>
                    <a:pt x="2152" y="0"/>
                  </a:lnTo>
                  <a:lnTo>
                    <a:pt x="2152" y="12"/>
                  </a:lnTo>
                  <a:lnTo>
                    <a:pt x="128" y="12"/>
                  </a:lnTo>
                  <a:lnTo>
                    <a:pt x="128" y="0"/>
                  </a:lnTo>
                  <a:lnTo>
                    <a:pt x="141" y="12"/>
                  </a:lnTo>
                  <a:lnTo>
                    <a:pt x="13" y="217"/>
                  </a:lnTo>
                  <a:lnTo>
                    <a:pt x="0" y="204"/>
                  </a:lnTo>
                  <a:lnTo>
                    <a:pt x="13" y="204"/>
                  </a:lnTo>
                  <a:lnTo>
                    <a:pt x="13" y="1392"/>
                  </a:lnTo>
                  <a:lnTo>
                    <a:pt x="0" y="1405"/>
                  </a:lnTo>
                  <a:lnTo>
                    <a:pt x="13" y="1392"/>
                  </a:lnTo>
                  <a:lnTo>
                    <a:pt x="141" y="1596"/>
                  </a:lnTo>
                  <a:lnTo>
                    <a:pt x="128" y="1609"/>
                  </a:lnTo>
                  <a:lnTo>
                    <a:pt x="0" y="1405"/>
                  </a:lnTo>
                  <a:lnTo>
                    <a:pt x="0" y="1392"/>
                  </a:lnTo>
                  <a:lnTo>
                    <a:pt x="0" y="204"/>
                  </a:lnTo>
                  <a:lnTo>
                    <a:pt x="128" y="0"/>
                  </a:lnTo>
                  <a:lnTo>
                    <a:pt x="2152" y="0"/>
                  </a:lnTo>
                  <a:lnTo>
                    <a:pt x="2165" y="0"/>
                  </a:lnTo>
                  <a:lnTo>
                    <a:pt x="2357" y="204"/>
                  </a:lnTo>
                  <a:lnTo>
                    <a:pt x="2357" y="1392"/>
                  </a:lnTo>
                  <a:lnTo>
                    <a:pt x="2345" y="139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64" name="Rectangle 276"/>
            <p:cNvSpPr>
              <a:spLocks noChangeArrowheads="1"/>
            </p:cNvSpPr>
            <p:nvPr/>
          </p:nvSpPr>
          <p:spPr bwMode="auto">
            <a:xfrm>
              <a:off x="3295" y="3605"/>
              <a:ext cx="1320"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65" name="Freeform 277"/>
            <p:cNvSpPr>
              <a:spLocks/>
            </p:cNvSpPr>
            <p:nvPr/>
          </p:nvSpPr>
          <p:spPr bwMode="auto">
            <a:xfrm>
              <a:off x="4602" y="3401"/>
              <a:ext cx="922" cy="485"/>
            </a:xfrm>
            <a:custGeom>
              <a:avLst/>
              <a:gdLst>
                <a:gd name="T0" fmla="*/ 13 w 922"/>
                <a:gd name="T1" fmla="*/ 204 h 485"/>
                <a:gd name="T2" fmla="*/ 13 w 922"/>
                <a:gd name="T3" fmla="*/ 460 h 485"/>
                <a:gd name="T4" fmla="*/ 13 w 922"/>
                <a:gd name="T5" fmla="*/ 473 h 485"/>
                <a:gd name="T6" fmla="*/ 0 w 922"/>
                <a:gd name="T7" fmla="*/ 460 h 485"/>
                <a:gd name="T8" fmla="*/ 192 w 922"/>
                <a:gd name="T9" fmla="*/ 204 h 485"/>
                <a:gd name="T10" fmla="*/ 192 w 922"/>
                <a:gd name="T11" fmla="*/ 204 h 485"/>
                <a:gd name="T12" fmla="*/ 192 w 922"/>
                <a:gd name="T13" fmla="*/ 204 h 485"/>
                <a:gd name="T14" fmla="*/ 781 w 922"/>
                <a:gd name="T15" fmla="*/ 204 h 485"/>
                <a:gd name="T16" fmla="*/ 794 w 922"/>
                <a:gd name="T17" fmla="*/ 217 h 485"/>
                <a:gd name="T18" fmla="*/ 781 w 922"/>
                <a:gd name="T19" fmla="*/ 204 h 485"/>
                <a:gd name="T20" fmla="*/ 910 w 922"/>
                <a:gd name="T21" fmla="*/ 0 h 485"/>
                <a:gd name="T22" fmla="*/ 922 w 922"/>
                <a:gd name="T23" fmla="*/ 0 h 485"/>
                <a:gd name="T24" fmla="*/ 922 w 922"/>
                <a:gd name="T25" fmla="*/ 13 h 485"/>
                <a:gd name="T26" fmla="*/ 922 w 922"/>
                <a:gd name="T27" fmla="*/ 13 h 485"/>
                <a:gd name="T28" fmla="*/ 794 w 922"/>
                <a:gd name="T29" fmla="*/ 217 h 485"/>
                <a:gd name="T30" fmla="*/ 794 w 922"/>
                <a:gd name="T31" fmla="*/ 217 h 485"/>
                <a:gd name="T32" fmla="*/ 781 w 922"/>
                <a:gd name="T33" fmla="*/ 217 h 485"/>
                <a:gd name="T34" fmla="*/ 192 w 922"/>
                <a:gd name="T35" fmla="*/ 217 h 485"/>
                <a:gd name="T36" fmla="*/ 192 w 922"/>
                <a:gd name="T37" fmla="*/ 204 h 485"/>
                <a:gd name="T38" fmla="*/ 205 w 922"/>
                <a:gd name="T39" fmla="*/ 217 h 485"/>
                <a:gd name="T40" fmla="*/ 13 w 922"/>
                <a:gd name="T41" fmla="*/ 473 h 485"/>
                <a:gd name="T42" fmla="*/ 0 w 922"/>
                <a:gd name="T43" fmla="*/ 485 h 485"/>
                <a:gd name="T44" fmla="*/ 0 w 922"/>
                <a:gd name="T45" fmla="*/ 460 h 485"/>
                <a:gd name="T46" fmla="*/ 0 w 922"/>
                <a:gd name="T47" fmla="*/ 204 h 485"/>
                <a:gd name="T48" fmla="*/ 13 w 922"/>
                <a:gd name="T49" fmla="*/ 204 h 4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2"/>
                <a:gd name="T76" fmla="*/ 0 h 485"/>
                <a:gd name="T77" fmla="*/ 922 w 922"/>
                <a:gd name="T78" fmla="*/ 485 h 4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2" h="485">
                  <a:moveTo>
                    <a:pt x="13" y="204"/>
                  </a:moveTo>
                  <a:lnTo>
                    <a:pt x="13" y="460"/>
                  </a:lnTo>
                  <a:lnTo>
                    <a:pt x="13" y="473"/>
                  </a:lnTo>
                  <a:lnTo>
                    <a:pt x="0" y="460"/>
                  </a:lnTo>
                  <a:lnTo>
                    <a:pt x="192" y="204"/>
                  </a:lnTo>
                  <a:lnTo>
                    <a:pt x="781" y="204"/>
                  </a:lnTo>
                  <a:lnTo>
                    <a:pt x="794" y="217"/>
                  </a:lnTo>
                  <a:lnTo>
                    <a:pt x="781" y="204"/>
                  </a:lnTo>
                  <a:lnTo>
                    <a:pt x="910" y="0"/>
                  </a:lnTo>
                  <a:lnTo>
                    <a:pt x="922" y="0"/>
                  </a:lnTo>
                  <a:lnTo>
                    <a:pt x="922" y="13"/>
                  </a:lnTo>
                  <a:lnTo>
                    <a:pt x="794" y="217"/>
                  </a:lnTo>
                  <a:lnTo>
                    <a:pt x="781" y="217"/>
                  </a:lnTo>
                  <a:lnTo>
                    <a:pt x="192" y="217"/>
                  </a:lnTo>
                  <a:lnTo>
                    <a:pt x="192" y="204"/>
                  </a:lnTo>
                  <a:lnTo>
                    <a:pt x="205" y="217"/>
                  </a:lnTo>
                  <a:lnTo>
                    <a:pt x="13" y="473"/>
                  </a:lnTo>
                  <a:lnTo>
                    <a:pt x="0" y="485"/>
                  </a:lnTo>
                  <a:lnTo>
                    <a:pt x="0" y="460"/>
                  </a:lnTo>
                  <a:lnTo>
                    <a:pt x="0" y="204"/>
                  </a:lnTo>
                  <a:lnTo>
                    <a:pt x="13" y="20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66" name="Freeform 331"/>
            <p:cNvSpPr>
              <a:spLocks/>
            </p:cNvSpPr>
            <p:nvPr/>
          </p:nvSpPr>
          <p:spPr bwMode="auto">
            <a:xfrm>
              <a:off x="3872" y="4065"/>
              <a:ext cx="154" cy="77"/>
            </a:xfrm>
            <a:custGeom>
              <a:avLst/>
              <a:gdLst>
                <a:gd name="T0" fmla="*/ 0 w 154"/>
                <a:gd name="T1" fmla="*/ 26 h 77"/>
                <a:gd name="T2" fmla="*/ 0 w 154"/>
                <a:gd name="T3" fmla="*/ 0 h 77"/>
                <a:gd name="T4" fmla="*/ 0 w 154"/>
                <a:gd name="T5" fmla="*/ 0 h 77"/>
                <a:gd name="T6" fmla="*/ 0 w 154"/>
                <a:gd name="T7" fmla="*/ 0 h 77"/>
                <a:gd name="T8" fmla="*/ 115 w 154"/>
                <a:gd name="T9" fmla="*/ 26 h 77"/>
                <a:gd name="T10" fmla="*/ 154 w 154"/>
                <a:gd name="T11" fmla="*/ 26 h 77"/>
                <a:gd name="T12" fmla="*/ 115 w 154"/>
                <a:gd name="T13" fmla="*/ 39 h 77"/>
                <a:gd name="T14" fmla="*/ 0 w 154"/>
                <a:gd name="T15" fmla="*/ 77 h 77"/>
                <a:gd name="T16" fmla="*/ 0 w 154"/>
                <a:gd name="T17" fmla="*/ 77 h 77"/>
                <a:gd name="T18" fmla="*/ 0 w 154"/>
                <a:gd name="T19" fmla="*/ 64 h 77"/>
                <a:gd name="T20" fmla="*/ 0 w 154"/>
                <a:gd name="T21" fmla="*/ 64 h 77"/>
                <a:gd name="T22" fmla="*/ 115 w 154"/>
                <a:gd name="T23" fmla="*/ 26 h 77"/>
                <a:gd name="T24" fmla="*/ 115 w 154"/>
                <a:gd name="T25" fmla="*/ 39 h 77"/>
                <a:gd name="T26" fmla="*/ 115 w 154"/>
                <a:gd name="T27" fmla="*/ 39 h 77"/>
                <a:gd name="T28" fmla="*/ 0 w 154"/>
                <a:gd name="T29" fmla="*/ 13 h 77"/>
                <a:gd name="T30" fmla="*/ 0 w 154"/>
                <a:gd name="T31" fmla="*/ 0 h 77"/>
                <a:gd name="T32" fmla="*/ 13 w 154"/>
                <a:gd name="T33" fmla="*/ 0 h 77"/>
                <a:gd name="T34" fmla="*/ 13 w 154"/>
                <a:gd name="T35" fmla="*/ 26 h 77"/>
                <a:gd name="T36" fmla="*/ 0 w 154"/>
                <a:gd name="T37" fmla="*/ 26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4"/>
                <a:gd name="T58" fmla="*/ 0 h 77"/>
                <a:gd name="T59" fmla="*/ 154 w 154"/>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4" h="77">
                  <a:moveTo>
                    <a:pt x="0" y="26"/>
                  </a:moveTo>
                  <a:lnTo>
                    <a:pt x="0" y="0"/>
                  </a:lnTo>
                  <a:lnTo>
                    <a:pt x="115" y="26"/>
                  </a:lnTo>
                  <a:lnTo>
                    <a:pt x="154" y="26"/>
                  </a:lnTo>
                  <a:lnTo>
                    <a:pt x="115" y="39"/>
                  </a:lnTo>
                  <a:lnTo>
                    <a:pt x="0" y="77"/>
                  </a:lnTo>
                  <a:lnTo>
                    <a:pt x="0" y="64"/>
                  </a:lnTo>
                  <a:lnTo>
                    <a:pt x="115" y="26"/>
                  </a:lnTo>
                  <a:lnTo>
                    <a:pt x="115" y="39"/>
                  </a:lnTo>
                  <a:lnTo>
                    <a:pt x="0" y="13"/>
                  </a:lnTo>
                  <a:lnTo>
                    <a:pt x="0" y="0"/>
                  </a:lnTo>
                  <a:lnTo>
                    <a:pt x="13" y="0"/>
                  </a:lnTo>
                  <a:lnTo>
                    <a:pt x="13" y="26"/>
                  </a:lnTo>
                  <a:lnTo>
                    <a:pt x="0" y="2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67" name="Freeform 332"/>
            <p:cNvSpPr>
              <a:spLocks/>
            </p:cNvSpPr>
            <p:nvPr/>
          </p:nvSpPr>
          <p:spPr bwMode="auto">
            <a:xfrm>
              <a:off x="3872" y="4091"/>
              <a:ext cx="13" cy="38"/>
            </a:xfrm>
            <a:custGeom>
              <a:avLst/>
              <a:gdLst>
                <a:gd name="T0" fmla="*/ 0 w 13"/>
                <a:gd name="T1" fmla="*/ 38 h 38"/>
                <a:gd name="T2" fmla="*/ 0 w 13"/>
                <a:gd name="T3" fmla="*/ 0 h 38"/>
                <a:gd name="T4" fmla="*/ 13 w 13"/>
                <a:gd name="T5" fmla="*/ 0 h 38"/>
                <a:gd name="T6" fmla="*/ 13 w 13"/>
                <a:gd name="T7" fmla="*/ 0 h 38"/>
                <a:gd name="T8" fmla="*/ 13 w 13"/>
                <a:gd name="T9" fmla="*/ 0 h 38"/>
                <a:gd name="T10" fmla="*/ 13 w 13"/>
                <a:gd name="T11" fmla="*/ 38 h 38"/>
                <a:gd name="T12" fmla="*/ 0 w 13"/>
                <a:gd name="T13" fmla="*/ 38 h 38"/>
                <a:gd name="T14" fmla="*/ 0 60000 65536"/>
                <a:gd name="T15" fmla="*/ 0 60000 65536"/>
                <a:gd name="T16" fmla="*/ 0 60000 65536"/>
                <a:gd name="T17" fmla="*/ 0 60000 65536"/>
                <a:gd name="T18" fmla="*/ 0 60000 65536"/>
                <a:gd name="T19" fmla="*/ 0 60000 65536"/>
                <a:gd name="T20" fmla="*/ 0 60000 65536"/>
                <a:gd name="T21" fmla="*/ 0 w 13"/>
                <a:gd name="T22" fmla="*/ 0 h 38"/>
                <a:gd name="T23" fmla="*/ 13 w 13"/>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38">
                  <a:moveTo>
                    <a:pt x="0" y="38"/>
                  </a:moveTo>
                  <a:lnTo>
                    <a:pt x="0" y="0"/>
                  </a:lnTo>
                  <a:lnTo>
                    <a:pt x="13" y="0"/>
                  </a:lnTo>
                  <a:lnTo>
                    <a:pt x="13" y="38"/>
                  </a:lnTo>
                  <a:lnTo>
                    <a:pt x="0" y="3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68" name="Freeform 333"/>
            <p:cNvSpPr>
              <a:spLocks/>
            </p:cNvSpPr>
            <p:nvPr/>
          </p:nvSpPr>
          <p:spPr bwMode="auto">
            <a:xfrm>
              <a:off x="3872" y="4065"/>
              <a:ext cx="115" cy="64"/>
            </a:xfrm>
            <a:custGeom>
              <a:avLst/>
              <a:gdLst>
                <a:gd name="T0" fmla="*/ 0 w 115"/>
                <a:gd name="T1" fmla="*/ 26 h 64"/>
                <a:gd name="T2" fmla="*/ 0 w 115"/>
                <a:gd name="T3" fmla="*/ 0 h 64"/>
                <a:gd name="T4" fmla="*/ 115 w 115"/>
                <a:gd name="T5" fmla="*/ 26 h 64"/>
                <a:gd name="T6" fmla="*/ 0 w 115"/>
                <a:gd name="T7" fmla="*/ 64 h 64"/>
                <a:gd name="T8" fmla="*/ 0 w 115"/>
                <a:gd name="T9" fmla="*/ 26 h 64"/>
                <a:gd name="T10" fmla="*/ 0 60000 65536"/>
                <a:gd name="T11" fmla="*/ 0 60000 65536"/>
                <a:gd name="T12" fmla="*/ 0 60000 65536"/>
                <a:gd name="T13" fmla="*/ 0 60000 65536"/>
                <a:gd name="T14" fmla="*/ 0 60000 65536"/>
                <a:gd name="T15" fmla="*/ 0 w 115"/>
                <a:gd name="T16" fmla="*/ 0 h 64"/>
                <a:gd name="T17" fmla="*/ 115 w 115"/>
                <a:gd name="T18" fmla="*/ 64 h 64"/>
              </a:gdLst>
              <a:ahLst/>
              <a:cxnLst>
                <a:cxn ang="T10">
                  <a:pos x="T0" y="T1"/>
                </a:cxn>
                <a:cxn ang="T11">
                  <a:pos x="T2" y="T3"/>
                </a:cxn>
                <a:cxn ang="T12">
                  <a:pos x="T4" y="T5"/>
                </a:cxn>
                <a:cxn ang="T13">
                  <a:pos x="T6" y="T7"/>
                </a:cxn>
                <a:cxn ang="T14">
                  <a:pos x="T8" y="T9"/>
                </a:cxn>
              </a:cxnLst>
              <a:rect l="T15" t="T16" r="T17" b="T18"/>
              <a:pathLst>
                <a:path w="115" h="64">
                  <a:moveTo>
                    <a:pt x="0" y="26"/>
                  </a:moveTo>
                  <a:lnTo>
                    <a:pt x="0" y="0"/>
                  </a:lnTo>
                  <a:lnTo>
                    <a:pt x="115" y="26"/>
                  </a:lnTo>
                  <a:lnTo>
                    <a:pt x="0" y="64"/>
                  </a:lnTo>
                  <a:lnTo>
                    <a:pt x="0" y="2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69" name="Rectangle 336"/>
            <p:cNvSpPr>
              <a:spLocks noChangeArrowheads="1"/>
            </p:cNvSpPr>
            <p:nvPr/>
          </p:nvSpPr>
          <p:spPr bwMode="auto">
            <a:xfrm>
              <a:off x="1938" y="4091"/>
              <a:ext cx="1921"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70" name="Rectangle 340"/>
            <p:cNvSpPr>
              <a:spLocks noChangeArrowheads="1"/>
            </p:cNvSpPr>
            <p:nvPr/>
          </p:nvSpPr>
          <p:spPr bwMode="auto">
            <a:xfrm>
              <a:off x="2847" y="3746"/>
              <a:ext cx="398" cy="134"/>
            </a:xfrm>
            <a:prstGeom prst="rect">
              <a:avLst/>
            </a:prstGeom>
            <a:noFill/>
            <a:ln w="9525">
              <a:noFill/>
              <a:miter lim="800000"/>
              <a:headEnd/>
              <a:tailEnd/>
            </a:ln>
          </p:spPr>
          <p:txBody>
            <a:bodyPr wrap="none" lIns="0" tIns="0" rIns="0" bIns="0">
              <a:spAutoFit/>
            </a:bodyPr>
            <a:lstStyle/>
            <a:p>
              <a:r>
                <a:rPr lang="en-US" sz="1400" i="1" u="none">
                  <a:solidFill>
                    <a:srgbClr val="000000"/>
                  </a:solidFill>
                </a:rPr>
                <a:t>AFTER </a:t>
              </a:r>
              <a:endParaRPr lang="en-US" b="1" u="none"/>
            </a:p>
          </p:txBody>
        </p:sp>
        <p:sp>
          <p:nvSpPr>
            <p:cNvPr id="125071" name="Rectangle 341"/>
            <p:cNvSpPr>
              <a:spLocks noChangeArrowheads="1"/>
            </p:cNvSpPr>
            <p:nvPr/>
          </p:nvSpPr>
          <p:spPr bwMode="auto">
            <a:xfrm>
              <a:off x="2847" y="3861"/>
              <a:ext cx="1095" cy="134"/>
            </a:xfrm>
            <a:prstGeom prst="rect">
              <a:avLst/>
            </a:prstGeom>
            <a:noFill/>
            <a:ln w="9525">
              <a:noFill/>
              <a:miter lim="800000"/>
              <a:headEnd/>
              <a:tailEnd/>
            </a:ln>
          </p:spPr>
          <p:txBody>
            <a:bodyPr wrap="none" lIns="0" tIns="0" rIns="0" bIns="0">
              <a:spAutoFit/>
            </a:bodyPr>
            <a:lstStyle/>
            <a:p>
              <a:r>
                <a:rPr lang="en-US" sz="1400" i="1" u="none">
                  <a:solidFill>
                    <a:srgbClr val="000000"/>
                  </a:solidFill>
                </a:rPr>
                <a:t>RECONFIGURATION</a:t>
              </a:r>
              <a:endParaRPr lang="en-US" b="1" u="none"/>
            </a:p>
          </p:txBody>
        </p:sp>
        <p:sp>
          <p:nvSpPr>
            <p:cNvPr id="125072" name="Rectangle 444"/>
            <p:cNvSpPr>
              <a:spLocks noChangeArrowheads="1"/>
            </p:cNvSpPr>
            <p:nvPr/>
          </p:nvSpPr>
          <p:spPr bwMode="auto">
            <a:xfrm>
              <a:off x="4409" y="2307"/>
              <a:ext cx="524" cy="280"/>
            </a:xfrm>
            <a:prstGeom prst="rect">
              <a:avLst/>
            </a:prstGeom>
            <a:noFill/>
            <a:ln w="19050">
              <a:solidFill>
                <a:schemeClr val="tx1"/>
              </a:solidFill>
              <a:miter lim="800000"/>
              <a:headEnd/>
              <a:tailEnd/>
            </a:ln>
          </p:spPr>
          <p:txBody>
            <a:bodyPr lIns="0" tIns="0" rIns="0" bIns="0">
              <a:spAutoFit/>
            </a:bodyPr>
            <a:lstStyle/>
            <a:p>
              <a:pPr algn="ctr"/>
              <a:r>
                <a:rPr lang="en-US" sz="1400" u="none">
                  <a:solidFill>
                    <a:srgbClr val="000000"/>
                  </a:solidFill>
                </a:rPr>
                <a:t>LFU File</a:t>
              </a:r>
            </a:p>
            <a:p>
              <a:pPr algn="ctr"/>
              <a:r>
                <a:rPr lang="en-US" sz="1400" u="none">
                  <a:solidFill>
                    <a:srgbClr val="000000"/>
                  </a:solidFill>
                </a:rPr>
                <a:t>Cache</a:t>
              </a:r>
              <a:endParaRPr lang="en-US" b="1" u="none"/>
            </a:p>
          </p:txBody>
        </p:sp>
        <p:sp>
          <p:nvSpPr>
            <p:cNvPr id="125073" name="Rectangle 445"/>
            <p:cNvSpPr>
              <a:spLocks noChangeArrowheads="1"/>
            </p:cNvSpPr>
            <p:nvPr/>
          </p:nvSpPr>
          <p:spPr bwMode="auto">
            <a:xfrm>
              <a:off x="3702" y="2308"/>
              <a:ext cx="310" cy="134"/>
            </a:xfrm>
            <a:prstGeom prst="rect">
              <a:avLst/>
            </a:prstGeom>
            <a:noFill/>
            <a:ln w="9525">
              <a:noFill/>
              <a:miter lim="800000"/>
              <a:headEnd/>
              <a:tailEnd/>
            </a:ln>
          </p:spPr>
          <p:txBody>
            <a:bodyPr wrap="none" lIns="0" tIns="0" rIns="0" bIns="0">
              <a:spAutoFit/>
            </a:bodyPr>
            <a:lstStyle/>
            <a:p>
              <a:r>
                <a:rPr lang="en-US" sz="1400" u="none">
                  <a:solidFill>
                    <a:srgbClr val="000000"/>
                  </a:solidFill>
                </a:rPr>
                <a:t>Image</a:t>
              </a:r>
              <a:endParaRPr lang="en-US" b="1" u="none"/>
            </a:p>
          </p:txBody>
        </p:sp>
        <p:sp>
          <p:nvSpPr>
            <p:cNvPr id="125074" name="Rectangle 446"/>
            <p:cNvSpPr>
              <a:spLocks noChangeArrowheads="1"/>
            </p:cNvSpPr>
            <p:nvPr/>
          </p:nvSpPr>
          <p:spPr bwMode="auto">
            <a:xfrm>
              <a:off x="3702" y="2448"/>
              <a:ext cx="329" cy="134"/>
            </a:xfrm>
            <a:prstGeom prst="rect">
              <a:avLst/>
            </a:prstGeom>
            <a:noFill/>
            <a:ln w="9525">
              <a:noFill/>
              <a:miter lim="800000"/>
              <a:headEnd/>
              <a:tailEnd/>
            </a:ln>
          </p:spPr>
          <p:txBody>
            <a:bodyPr wrap="none" lIns="0" tIns="0" rIns="0" bIns="0">
              <a:spAutoFit/>
            </a:bodyPr>
            <a:lstStyle/>
            <a:p>
              <a:r>
                <a:rPr lang="en-US" sz="1400" u="none">
                  <a:solidFill>
                    <a:srgbClr val="000000"/>
                  </a:solidFill>
                </a:rPr>
                <a:t>Server</a:t>
              </a:r>
              <a:endParaRPr lang="en-US" b="1" u="none"/>
            </a:p>
          </p:txBody>
        </p:sp>
        <p:sp>
          <p:nvSpPr>
            <p:cNvPr id="125075" name="Rectangle 447"/>
            <p:cNvSpPr>
              <a:spLocks noChangeArrowheads="1"/>
            </p:cNvSpPr>
            <p:nvPr/>
          </p:nvSpPr>
          <p:spPr bwMode="auto">
            <a:xfrm>
              <a:off x="3620" y="2269"/>
              <a:ext cx="1550"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76" name="Rectangle 448"/>
            <p:cNvSpPr>
              <a:spLocks noChangeArrowheads="1"/>
            </p:cNvSpPr>
            <p:nvPr/>
          </p:nvSpPr>
          <p:spPr bwMode="auto">
            <a:xfrm>
              <a:off x="5157" y="2269"/>
              <a:ext cx="13" cy="35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77" name="Rectangle 449"/>
            <p:cNvSpPr>
              <a:spLocks noChangeArrowheads="1"/>
            </p:cNvSpPr>
            <p:nvPr/>
          </p:nvSpPr>
          <p:spPr bwMode="auto">
            <a:xfrm>
              <a:off x="3620" y="2614"/>
              <a:ext cx="1537"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78" name="Rectangle 450"/>
            <p:cNvSpPr>
              <a:spLocks noChangeArrowheads="1"/>
            </p:cNvSpPr>
            <p:nvPr/>
          </p:nvSpPr>
          <p:spPr bwMode="auto">
            <a:xfrm>
              <a:off x="3620" y="2269"/>
              <a:ext cx="12" cy="34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79" name="Rectangle 451"/>
            <p:cNvSpPr>
              <a:spLocks noChangeArrowheads="1"/>
            </p:cNvSpPr>
            <p:nvPr/>
          </p:nvSpPr>
          <p:spPr bwMode="auto">
            <a:xfrm>
              <a:off x="3351" y="2720"/>
              <a:ext cx="1786" cy="154"/>
            </a:xfrm>
            <a:prstGeom prst="rect">
              <a:avLst/>
            </a:prstGeom>
            <a:noFill/>
            <a:ln w="9525">
              <a:noFill/>
              <a:miter lim="800000"/>
              <a:headEnd/>
              <a:tailEnd/>
            </a:ln>
          </p:spPr>
          <p:txBody>
            <a:bodyPr wrap="none" lIns="0" tIns="0" rIns="0" bIns="0">
              <a:spAutoFit/>
            </a:bodyPr>
            <a:lstStyle/>
            <a:p>
              <a:r>
                <a:rPr lang="en-US" sz="1600" u="none">
                  <a:solidFill>
                    <a:srgbClr val="000000"/>
                  </a:solidFill>
                </a:rPr>
                <a:t># Reconfigure an image server.</a:t>
              </a:r>
              <a:endParaRPr lang="en-US" sz="3600" b="1" u="none"/>
            </a:p>
          </p:txBody>
        </p:sp>
        <p:sp>
          <p:nvSpPr>
            <p:cNvPr id="125080" name="Rectangle 452"/>
            <p:cNvSpPr>
              <a:spLocks noChangeArrowheads="1"/>
            </p:cNvSpPr>
            <p:nvPr/>
          </p:nvSpPr>
          <p:spPr bwMode="auto">
            <a:xfrm>
              <a:off x="3351" y="2868"/>
              <a:ext cx="1940" cy="308"/>
            </a:xfrm>
            <a:prstGeom prst="rect">
              <a:avLst/>
            </a:prstGeom>
            <a:noFill/>
            <a:ln w="9525">
              <a:noFill/>
              <a:miter lim="800000"/>
              <a:headEnd/>
              <a:tailEnd/>
            </a:ln>
          </p:spPr>
          <p:txBody>
            <a:bodyPr wrap="none" lIns="0" tIns="0" rIns="0" bIns="0">
              <a:spAutoFit/>
            </a:bodyPr>
            <a:lstStyle/>
            <a:p>
              <a:r>
                <a:rPr lang="en-US" sz="1600" u="none">
                  <a:solidFill>
                    <a:srgbClr val="000000"/>
                  </a:solidFill>
                </a:rPr>
                <a:t>remove File_Cache</a:t>
              </a:r>
            </a:p>
            <a:p>
              <a:r>
                <a:rPr lang="en-US" sz="1600" u="none">
                  <a:solidFill>
                    <a:srgbClr val="000000"/>
                  </a:solidFill>
                </a:rPr>
                <a:t>dynamic File_Cache Component *</a:t>
              </a:r>
              <a:endParaRPr lang="en-US" sz="3600" b="1" u="none"/>
            </a:p>
          </p:txBody>
        </p:sp>
        <p:sp>
          <p:nvSpPr>
            <p:cNvPr id="125081" name="Rectangle 453"/>
            <p:cNvSpPr>
              <a:spLocks noChangeArrowheads="1"/>
            </p:cNvSpPr>
            <p:nvPr/>
          </p:nvSpPr>
          <p:spPr bwMode="auto">
            <a:xfrm>
              <a:off x="3438" y="3178"/>
              <a:ext cx="1983" cy="154"/>
            </a:xfrm>
            <a:prstGeom prst="rect">
              <a:avLst/>
            </a:prstGeom>
            <a:noFill/>
            <a:ln w="9525">
              <a:noFill/>
              <a:miter lim="800000"/>
              <a:headEnd/>
              <a:tailEnd/>
            </a:ln>
          </p:spPr>
          <p:txBody>
            <a:bodyPr wrap="none" lIns="0" tIns="0" rIns="0" bIns="0">
              <a:spAutoFit/>
            </a:bodyPr>
            <a:lstStyle/>
            <a:p>
              <a:r>
                <a:rPr lang="en-US" sz="1600" u="none">
                  <a:solidFill>
                    <a:srgbClr val="000000"/>
                  </a:solidFill>
                </a:rPr>
                <a:t>img_server.dll:make_File_Cache() </a:t>
              </a:r>
              <a:endParaRPr lang="en-US" sz="3600" b="1" u="none"/>
            </a:p>
          </p:txBody>
        </p:sp>
        <p:sp>
          <p:nvSpPr>
            <p:cNvPr id="125082" name="Rectangle 454"/>
            <p:cNvSpPr>
              <a:spLocks noChangeArrowheads="1"/>
            </p:cNvSpPr>
            <p:nvPr/>
          </p:nvSpPr>
          <p:spPr bwMode="auto">
            <a:xfrm>
              <a:off x="3502" y="3331"/>
              <a:ext cx="446" cy="154"/>
            </a:xfrm>
            <a:prstGeom prst="rect">
              <a:avLst/>
            </a:prstGeom>
            <a:noFill/>
            <a:ln w="9525">
              <a:noFill/>
              <a:miter lim="800000"/>
              <a:headEnd/>
              <a:tailEnd/>
            </a:ln>
          </p:spPr>
          <p:txBody>
            <a:bodyPr wrap="none" lIns="0" tIns="0" rIns="0" bIns="0">
              <a:spAutoFit/>
            </a:bodyPr>
            <a:lstStyle/>
            <a:p>
              <a:r>
                <a:rPr lang="en-US" sz="1600" u="none">
                  <a:solidFill>
                    <a:srgbClr val="000000"/>
                  </a:solidFill>
                </a:rPr>
                <a:t>"-t LFU"</a:t>
              </a:r>
              <a:endParaRPr lang="en-US" sz="3600" b="1" u="none"/>
            </a:p>
          </p:txBody>
        </p:sp>
        <p:sp>
          <p:nvSpPr>
            <p:cNvPr id="125083" name="Freeform 455"/>
            <p:cNvSpPr>
              <a:spLocks/>
            </p:cNvSpPr>
            <p:nvPr/>
          </p:nvSpPr>
          <p:spPr bwMode="auto">
            <a:xfrm>
              <a:off x="5349" y="2694"/>
              <a:ext cx="77" cy="77"/>
            </a:xfrm>
            <a:custGeom>
              <a:avLst/>
              <a:gdLst>
                <a:gd name="T0" fmla="*/ 0 w 77"/>
                <a:gd name="T1" fmla="*/ 0 h 77"/>
                <a:gd name="T2" fmla="*/ 77 w 77"/>
                <a:gd name="T3" fmla="*/ 77 h 77"/>
                <a:gd name="T4" fmla="*/ 77 w 77"/>
                <a:gd name="T5" fmla="*/ 0 h 77"/>
                <a:gd name="T6" fmla="*/ 0 w 77"/>
                <a:gd name="T7" fmla="*/ 0 h 77"/>
                <a:gd name="T8" fmla="*/ 0 60000 65536"/>
                <a:gd name="T9" fmla="*/ 0 60000 65536"/>
                <a:gd name="T10" fmla="*/ 0 60000 65536"/>
                <a:gd name="T11" fmla="*/ 0 60000 65536"/>
                <a:gd name="T12" fmla="*/ 0 w 77"/>
                <a:gd name="T13" fmla="*/ 0 h 77"/>
                <a:gd name="T14" fmla="*/ 77 w 77"/>
                <a:gd name="T15" fmla="*/ 77 h 77"/>
              </a:gdLst>
              <a:ahLst/>
              <a:cxnLst>
                <a:cxn ang="T8">
                  <a:pos x="T0" y="T1"/>
                </a:cxn>
                <a:cxn ang="T9">
                  <a:pos x="T2" y="T3"/>
                </a:cxn>
                <a:cxn ang="T10">
                  <a:pos x="T4" y="T5"/>
                </a:cxn>
                <a:cxn ang="T11">
                  <a:pos x="T6" y="T7"/>
                </a:cxn>
              </a:cxnLst>
              <a:rect l="T12" t="T13" r="T14" b="T15"/>
              <a:pathLst>
                <a:path w="77" h="77">
                  <a:moveTo>
                    <a:pt x="0" y="0"/>
                  </a:moveTo>
                  <a:lnTo>
                    <a:pt x="77" y="77"/>
                  </a:lnTo>
                  <a:lnTo>
                    <a:pt x="77" y="0"/>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25084" name="Freeform 456"/>
            <p:cNvSpPr>
              <a:spLocks/>
            </p:cNvSpPr>
            <p:nvPr/>
          </p:nvSpPr>
          <p:spPr bwMode="auto">
            <a:xfrm>
              <a:off x="5349" y="2694"/>
              <a:ext cx="90" cy="102"/>
            </a:xfrm>
            <a:custGeom>
              <a:avLst/>
              <a:gdLst>
                <a:gd name="T0" fmla="*/ 13 w 90"/>
                <a:gd name="T1" fmla="*/ 0 h 102"/>
                <a:gd name="T2" fmla="*/ 90 w 90"/>
                <a:gd name="T3" fmla="*/ 77 h 102"/>
                <a:gd name="T4" fmla="*/ 90 w 90"/>
                <a:gd name="T5" fmla="*/ 77 h 102"/>
                <a:gd name="T6" fmla="*/ 90 w 90"/>
                <a:gd name="T7" fmla="*/ 102 h 102"/>
                <a:gd name="T8" fmla="*/ 77 w 90"/>
                <a:gd name="T9" fmla="*/ 90 h 102"/>
                <a:gd name="T10" fmla="*/ 0 w 90"/>
                <a:gd name="T11" fmla="*/ 13 h 102"/>
                <a:gd name="T12" fmla="*/ 13 w 90"/>
                <a:gd name="T13" fmla="*/ 0 h 102"/>
                <a:gd name="T14" fmla="*/ 0 60000 65536"/>
                <a:gd name="T15" fmla="*/ 0 60000 65536"/>
                <a:gd name="T16" fmla="*/ 0 60000 65536"/>
                <a:gd name="T17" fmla="*/ 0 60000 65536"/>
                <a:gd name="T18" fmla="*/ 0 60000 65536"/>
                <a:gd name="T19" fmla="*/ 0 60000 65536"/>
                <a:gd name="T20" fmla="*/ 0 60000 65536"/>
                <a:gd name="T21" fmla="*/ 0 w 90"/>
                <a:gd name="T22" fmla="*/ 0 h 102"/>
                <a:gd name="T23" fmla="*/ 90 w 90"/>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102">
                  <a:moveTo>
                    <a:pt x="13" y="0"/>
                  </a:moveTo>
                  <a:lnTo>
                    <a:pt x="90" y="77"/>
                  </a:lnTo>
                  <a:lnTo>
                    <a:pt x="90" y="102"/>
                  </a:lnTo>
                  <a:lnTo>
                    <a:pt x="77" y="90"/>
                  </a:lnTo>
                  <a:lnTo>
                    <a:pt x="0" y="13"/>
                  </a:lnTo>
                  <a:lnTo>
                    <a:pt x="13"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85" name="Rectangle 457"/>
            <p:cNvSpPr>
              <a:spLocks noChangeArrowheads="1"/>
            </p:cNvSpPr>
            <p:nvPr/>
          </p:nvSpPr>
          <p:spPr bwMode="auto">
            <a:xfrm>
              <a:off x="5426" y="2694"/>
              <a:ext cx="13" cy="7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86" name="Freeform 458"/>
            <p:cNvSpPr>
              <a:spLocks/>
            </p:cNvSpPr>
            <p:nvPr/>
          </p:nvSpPr>
          <p:spPr bwMode="auto">
            <a:xfrm>
              <a:off x="5336" y="2694"/>
              <a:ext cx="90" cy="13"/>
            </a:xfrm>
            <a:custGeom>
              <a:avLst/>
              <a:gdLst>
                <a:gd name="T0" fmla="*/ 90 w 90"/>
                <a:gd name="T1" fmla="*/ 13 h 13"/>
                <a:gd name="T2" fmla="*/ 13 w 90"/>
                <a:gd name="T3" fmla="*/ 13 h 13"/>
                <a:gd name="T4" fmla="*/ 13 w 90"/>
                <a:gd name="T5" fmla="*/ 13 h 13"/>
                <a:gd name="T6" fmla="*/ 0 w 90"/>
                <a:gd name="T7" fmla="*/ 0 h 13"/>
                <a:gd name="T8" fmla="*/ 13 w 90"/>
                <a:gd name="T9" fmla="*/ 0 h 13"/>
                <a:gd name="T10" fmla="*/ 90 w 90"/>
                <a:gd name="T11" fmla="*/ 0 h 13"/>
                <a:gd name="T12" fmla="*/ 90 w 90"/>
                <a:gd name="T13" fmla="*/ 13 h 13"/>
                <a:gd name="T14" fmla="*/ 0 60000 65536"/>
                <a:gd name="T15" fmla="*/ 0 60000 65536"/>
                <a:gd name="T16" fmla="*/ 0 60000 65536"/>
                <a:gd name="T17" fmla="*/ 0 60000 65536"/>
                <a:gd name="T18" fmla="*/ 0 60000 65536"/>
                <a:gd name="T19" fmla="*/ 0 60000 65536"/>
                <a:gd name="T20" fmla="*/ 0 60000 65536"/>
                <a:gd name="T21" fmla="*/ 0 w 90"/>
                <a:gd name="T22" fmla="*/ 0 h 13"/>
                <a:gd name="T23" fmla="*/ 90 w 90"/>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13">
                  <a:moveTo>
                    <a:pt x="90" y="13"/>
                  </a:moveTo>
                  <a:lnTo>
                    <a:pt x="13" y="13"/>
                  </a:lnTo>
                  <a:lnTo>
                    <a:pt x="0" y="0"/>
                  </a:lnTo>
                  <a:lnTo>
                    <a:pt x="13" y="0"/>
                  </a:lnTo>
                  <a:lnTo>
                    <a:pt x="90" y="0"/>
                  </a:lnTo>
                  <a:lnTo>
                    <a:pt x="90"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87" name="Rectangle 459"/>
            <p:cNvSpPr>
              <a:spLocks noChangeArrowheads="1"/>
            </p:cNvSpPr>
            <p:nvPr/>
          </p:nvSpPr>
          <p:spPr bwMode="auto">
            <a:xfrm>
              <a:off x="5349" y="2694"/>
              <a:ext cx="13" cy="9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5088" name="Freeform 460"/>
            <p:cNvSpPr>
              <a:spLocks/>
            </p:cNvSpPr>
            <p:nvPr/>
          </p:nvSpPr>
          <p:spPr bwMode="auto">
            <a:xfrm>
              <a:off x="5349" y="2682"/>
              <a:ext cx="102" cy="102"/>
            </a:xfrm>
            <a:custGeom>
              <a:avLst/>
              <a:gdLst>
                <a:gd name="T0" fmla="*/ 0 w 102"/>
                <a:gd name="T1" fmla="*/ 89 h 102"/>
                <a:gd name="T2" fmla="*/ 77 w 102"/>
                <a:gd name="T3" fmla="*/ 89 h 102"/>
                <a:gd name="T4" fmla="*/ 90 w 102"/>
                <a:gd name="T5" fmla="*/ 89 h 102"/>
                <a:gd name="T6" fmla="*/ 77 w 102"/>
                <a:gd name="T7" fmla="*/ 102 h 102"/>
                <a:gd name="T8" fmla="*/ 0 w 102"/>
                <a:gd name="T9" fmla="*/ 25 h 102"/>
                <a:gd name="T10" fmla="*/ 0 w 102"/>
                <a:gd name="T11" fmla="*/ 12 h 102"/>
                <a:gd name="T12" fmla="*/ 0 w 102"/>
                <a:gd name="T13" fmla="*/ 0 h 102"/>
                <a:gd name="T14" fmla="*/ 13 w 102"/>
                <a:gd name="T15" fmla="*/ 12 h 102"/>
                <a:gd name="T16" fmla="*/ 90 w 102"/>
                <a:gd name="T17" fmla="*/ 89 h 102"/>
                <a:gd name="T18" fmla="*/ 102 w 102"/>
                <a:gd name="T19" fmla="*/ 102 h 102"/>
                <a:gd name="T20" fmla="*/ 77 w 102"/>
                <a:gd name="T21" fmla="*/ 102 h 102"/>
                <a:gd name="T22" fmla="*/ 0 w 102"/>
                <a:gd name="T23" fmla="*/ 102 h 102"/>
                <a:gd name="T24" fmla="*/ 0 w 102"/>
                <a:gd name="T25" fmla="*/ 89 h 1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02"/>
                <a:gd name="T41" fmla="*/ 102 w 102"/>
                <a:gd name="T42" fmla="*/ 102 h 10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02">
                  <a:moveTo>
                    <a:pt x="0" y="89"/>
                  </a:moveTo>
                  <a:lnTo>
                    <a:pt x="77" y="89"/>
                  </a:lnTo>
                  <a:lnTo>
                    <a:pt x="90" y="89"/>
                  </a:lnTo>
                  <a:lnTo>
                    <a:pt x="77" y="102"/>
                  </a:lnTo>
                  <a:lnTo>
                    <a:pt x="0" y="25"/>
                  </a:lnTo>
                  <a:lnTo>
                    <a:pt x="0" y="12"/>
                  </a:lnTo>
                  <a:lnTo>
                    <a:pt x="0" y="0"/>
                  </a:lnTo>
                  <a:lnTo>
                    <a:pt x="13" y="12"/>
                  </a:lnTo>
                  <a:lnTo>
                    <a:pt x="90" y="89"/>
                  </a:lnTo>
                  <a:lnTo>
                    <a:pt x="102" y="102"/>
                  </a:lnTo>
                  <a:lnTo>
                    <a:pt x="77" y="102"/>
                  </a:lnTo>
                  <a:lnTo>
                    <a:pt x="0" y="102"/>
                  </a:lnTo>
                  <a:lnTo>
                    <a:pt x="0" y="89"/>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5089" name="Rectangle 461"/>
            <p:cNvSpPr>
              <a:spLocks noChangeArrowheads="1"/>
            </p:cNvSpPr>
            <p:nvPr/>
          </p:nvSpPr>
          <p:spPr bwMode="auto">
            <a:xfrm>
              <a:off x="3309" y="2702"/>
              <a:ext cx="2125" cy="831"/>
            </a:xfrm>
            <a:prstGeom prst="rect">
              <a:avLst/>
            </a:prstGeom>
            <a:noFill/>
            <a:ln w="19050">
              <a:solidFill>
                <a:schemeClr val="tx1"/>
              </a:solidFill>
              <a:miter lim="800000"/>
              <a:headEnd/>
              <a:tailEnd/>
            </a:ln>
          </p:spPr>
          <p:txBody>
            <a:bodyPr rot="10800000" wrap="none" anchor="ct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Slide Number Placeholder 2"/>
          <p:cNvSpPr>
            <a:spLocks noGrp="1"/>
          </p:cNvSpPr>
          <p:nvPr>
            <p:ph type="sldNum" sz="quarter" idx="10"/>
          </p:nvPr>
        </p:nvSpPr>
        <p:spPr>
          <a:noFill/>
        </p:spPr>
        <p:txBody>
          <a:bodyPr/>
          <a:lstStyle/>
          <a:p>
            <a:fld id="{0917C36F-491F-4479-AFD7-04BCA97FF071}" type="slidenum">
              <a:rPr lang="en-US" smtClean="0">
                <a:latin typeface="Arial" pitchFamily="34" charset="0"/>
              </a:rPr>
              <a:pPr/>
              <a:t>118</a:t>
            </a:fld>
            <a:endParaRPr lang="en-US" smtClean="0">
              <a:latin typeface="Arial" pitchFamily="34" charset="0"/>
            </a:endParaRPr>
          </a:p>
        </p:txBody>
      </p:sp>
      <p:sp>
        <p:nvSpPr>
          <p:cNvPr id="125955" name="Rectangle 2"/>
          <p:cNvSpPr>
            <a:spLocks noGrp="1" noChangeArrowheads="1"/>
          </p:cNvSpPr>
          <p:nvPr>
            <p:ph type="title"/>
          </p:nvPr>
        </p:nvSpPr>
        <p:spPr/>
        <p:txBody>
          <a:bodyPr/>
          <a:lstStyle/>
          <a:p>
            <a:pPr>
              <a:lnSpc>
                <a:spcPct val="85000"/>
              </a:lnSpc>
            </a:pPr>
            <a:r>
              <a:rPr lang="en-US" sz="3200" smtClean="0"/>
              <a:t>Pros &amp; Cons of the </a:t>
            </a:r>
            <a:br>
              <a:rPr lang="en-US" sz="3200" smtClean="0"/>
            </a:br>
            <a:r>
              <a:rPr lang="en-US" sz="3200" smtClean="0"/>
              <a:t>Component Configurator Pattern</a:t>
            </a:r>
          </a:p>
        </p:txBody>
      </p:sp>
      <p:sp>
        <p:nvSpPr>
          <p:cNvPr id="125956" name="Rectangle 3"/>
          <p:cNvSpPr>
            <a:spLocks noChangeArrowheads="1"/>
          </p:cNvSpPr>
          <p:nvPr/>
        </p:nvSpPr>
        <p:spPr bwMode="auto">
          <a:xfrm>
            <a:off x="-28575" y="833438"/>
            <a:ext cx="4870450" cy="6030912"/>
          </a:xfrm>
          <a:prstGeom prst="rect">
            <a:avLst/>
          </a:prstGeom>
          <a:noFill/>
          <a:ln w="12700">
            <a:noFill/>
            <a:miter lim="800000"/>
            <a:headEnd/>
            <a:tailEnd/>
          </a:ln>
        </p:spPr>
        <p:txBody>
          <a:bodyPr>
            <a:spAutoFit/>
          </a:bodyPr>
          <a:lstStyle/>
          <a:p>
            <a:pPr marL="111125" indent="-111125">
              <a:lnSpc>
                <a:spcPct val="90000"/>
              </a:lnSpc>
            </a:pPr>
            <a:r>
              <a:rPr lang="en-US" sz="2000" u="none"/>
              <a:t>This pattern offers four </a:t>
            </a:r>
            <a:r>
              <a:rPr lang="en-US" sz="2000" b="1" u="none"/>
              <a:t>benefits</a:t>
            </a:r>
            <a:r>
              <a:rPr lang="en-US" sz="2000" u="none"/>
              <a:t>:</a:t>
            </a:r>
          </a:p>
          <a:p>
            <a:pPr marL="111125" indent="-111125">
              <a:lnSpc>
                <a:spcPct val="90000"/>
              </a:lnSpc>
              <a:buFontTx/>
              <a:buChar char="•"/>
            </a:pPr>
            <a:r>
              <a:rPr lang="en-US" sz="2000" b="1" i="1" u="none"/>
              <a:t>Uniformity</a:t>
            </a:r>
            <a:endParaRPr lang="en-US" sz="2000" u="none"/>
          </a:p>
          <a:p>
            <a:pPr marL="342900" lvl="1" indent="-114300">
              <a:lnSpc>
                <a:spcPct val="90000"/>
              </a:lnSpc>
              <a:buFontTx/>
              <a:buChar char="•"/>
            </a:pPr>
            <a:r>
              <a:rPr lang="en-US" u="none"/>
              <a:t>By imposing a uniform configuration &amp; control interface to manage components</a:t>
            </a:r>
            <a:r>
              <a:rPr lang="en-US" sz="2000" u="none"/>
              <a:t> </a:t>
            </a:r>
          </a:p>
          <a:p>
            <a:pPr marL="111125" indent="-111125">
              <a:lnSpc>
                <a:spcPct val="90000"/>
              </a:lnSpc>
              <a:buFontTx/>
              <a:buChar char="•"/>
            </a:pPr>
            <a:r>
              <a:rPr lang="en-US" sz="2000" b="1" i="1" u="none">
                <a:solidFill>
                  <a:srgbClr val="003399"/>
                </a:solidFill>
              </a:rPr>
              <a:t>Centralized administration</a:t>
            </a:r>
            <a:endParaRPr lang="en-US" sz="2000" u="none">
              <a:solidFill>
                <a:srgbClr val="003399"/>
              </a:solidFill>
            </a:endParaRPr>
          </a:p>
          <a:p>
            <a:pPr marL="342900" lvl="1" indent="-114300">
              <a:lnSpc>
                <a:spcPct val="90000"/>
              </a:lnSpc>
              <a:buFontTx/>
              <a:buChar char="•"/>
            </a:pPr>
            <a:r>
              <a:rPr lang="en-US" u="none">
                <a:solidFill>
                  <a:srgbClr val="003399"/>
                </a:solidFill>
              </a:rPr>
              <a:t>By grouping one or more components into a single administrative unit that simplifies development by centralizing common component initialization &amp; termination activities</a:t>
            </a:r>
            <a:r>
              <a:rPr lang="en-US" sz="2000" u="none">
                <a:solidFill>
                  <a:srgbClr val="003399"/>
                </a:solidFill>
              </a:rPr>
              <a:t> </a:t>
            </a:r>
          </a:p>
          <a:p>
            <a:pPr marL="111125" indent="-111125">
              <a:lnSpc>
                <a:spcPct val="90000"/>
              </a:lnSpc>
              <a:buFontTx/>
              <a:buChar char="•"/>
            </a:pPr>
            <a:r>
              <a:rPr lang="en-US" sz="2000" b="1" i="1" u="none"/>
              <a:t>Modularity, testability, &amp; reusability</a:t>
            </a:r>
            <a:endParaRPr lang="en-US" sz="2000" u="none"/>
          </a:p>
          <a:p>
            <a:pPr marL="342900" lvl="1" indent="-114300">
              <a:lnSpc>
                <a:spcPct val="90000"/>
              </a:lnSpc>
              <a:buFontTx/>
              <a:buChar char="•"/>
            </a:pPr>
            <a:r>
              <a:rPr lang="en-US" u="none"/>
              <a:t>Application modularity &amp; reusability is improved by decoupling component implementations from the manner in which the components are configured into processes</a:t>
            </a:r>
            <a:r>
              <a:rPr lang="en-US" sz="2000" u="none"/>
              <a:t> </a:t>
            </a:r>
          </a:p>
          <a:p>
            <a:pPr marL="111125" indent="-111125">
              <a:lnSpc>
                <a:spcPct val="90000"/>
              </a:lnSpc>
              <a:buFontTx/>
              <a:buChar char="•"/>
            </a:pPr>
            <a:r>
              <a:rPr lang="en-US" sz="2000" b="1" i="1" u="none">
                <a:solidFill>
                  <a:srgbClr val="003399"/>
                </a:solidFill>
              </a:rPr>
              <a:t>Configuration dynamism &amp; control</a:t>
            </a:r>
            <a:endParaRPr lang="en-US" sz="2000" b="1" u="none">
              <a:solidFill>
                <a:srgbClr val="003399"/>
              </a:solidFill>
            </a:endParaRPr>
          </a:p>
          <a:p>
            <a:pPr marL="342900" lvl="1" indent="-114300">
              <a:lnSpc>
                <a:spcPct val="90000"/>
              </a:lnSpc>
              <a:buFontTx/>
              <a:buChar char="•"/>
            </a:pPr>
            <a:r>
              <a:rPr lang="en-US" u="none">
                <a:solidFill>
                  <a:srgbClr val="003399"/>
                </a:solidFill>
              </a:rPr>
              <a:t>By enabling a component to be dynamically reconfigured without modifying, recompiling, statically relinking existing code &amp; without restarting the component or other active components with which it is collocated</a:t>
            </a:r>
            <a:r>
              <a:rPr lang="en-US" sz="2000" u="none">
                <a:solidFill>
                  <a:srgbClr val="003399"/>
                </a:solidFill>
              </a:rPr>
              <a:t> </a:t>
            </a:r>
          </a:p>
        </p:txBody>
      </p:sp>
      <p:sp>
        <p:nvSpPr>
          <p:cNvPr id="125957" name="Rectangle 4"/>
          <p:cNvSpPr>
            <a:spLocks noChangeArrowheads="1"/>
          </p:cNvSpPr>
          <p:nvPr/>
        </p:nvSpPr>
        <p:spPr bwMode="auto">
          <a:xfrm>
            <a:off x="4713288" y="833438"/>
            <a:ext cx="4430712" cy="6030912"/>
          </a:xfrm>
          <a:prstGeom prst="rect">
            <a:avLst/>
          </a:prstGeom>
          <a:noFill/>
          <a:ln w="12700">
            <a:noFill/>
            <a:miter lim="800000"/>
            <a:headEnd/>
            <a:tailEnd/>
          </a:ln>
        </p:spPr>
        <p:txBody>
          <a:bodyPr>
            <a:spAutoFit/>
          </a:bodyPr>
          <a:lstStyle/>
          <a:p>
            <a:pPr marL="111125" indent="-111125">
              <a:lnSpc>
                <a:spcPct val="90000"/>
              </a:lnSpc>
            </a:pPr>
            <a:r>
              <a:rPr lang="en-US" sz="2000" u="none"/>
              <a:t>This pattern also incurs </a:t>
            </a:r>
            <a:r>
              <a:rPr lang="en-US" sz="2000" b="1" u="none"/>
              <a:t>liabilities</a:t>
            </a:r>
            <a:r>
              <a:rPr lang="en-US" sz="2000" u="none"/>
              <a:t>:</a:t>
            </a:r>
          </a:p>
          <a:p>
            <a:pPr marL="111125" indent="-111125">
              <a:lnSpc>
                <a:spcPct val="90000"/>
              </a:lnSpc>
              <a:buFontTx/>
              <a:buChar char="•"/>
            </a:pPr>
            <a:r>
              <a:rPr lang="en-US" sz="2000" b="1" i="1" u="none"/>
              <a:t>Lack of determinism &amp; ordering dependencies</a:t>
            </a:r>
            <a:endParaRPr lang="en-US" sz="2000" u="none"/>
          </a:p>
          <a:p>
            <a:pPr marL="342900" lvl="1" indent="-117475">
              <a:lnSpc>
                <a:spcPct val="90000"/>
              </a:lnSpc>
              <a:buFontTx/>
              <a:buChar char="•"/>
            </a:pPr>
            <a:r>
              <a:rPr lang="en-US" u="none"/>
              <a:t>This pattern makes it hard to determine or analyze the behavior of an application until its components are configured at run-time</a:t>
            </a:r>
            <a:endParaRPr lang="en-US" sz="2000" u="none"/>
          </a:p>
          <a:p>
            <a:pPr marL="111125" indent="-111125">
              <a:lnSpc>
                <a:spcPct val="90000"/>
              </a:lnSpc>
              <a:buFontTx/>
              <a:buChar char="•"/>
            </a:pPr>
            <a:r>
              <a:rPr lang="en-US" sz="2000" b="1" i="1" u="none">
                <a:solidFill>
                  <a:srgbClr val="003399"/>
                </a:solidFill>
              </a:rPr>
              <a:t>Reduced security or reliability</a:t>
            </a:r>
            <a:endParaRPr lang="en-US" sz="2000" u="none">
              <a:solidFill>
                <a:srgbClr val="003399"/>
              </a:solidFill>
            </a:endParaRPr>
          </a:p>
          <a:p>
            <a:pPr marL="342900" lvl="1" indent="-117475">
              <a:lnSpc>
                <a:spcPct val="90000"/>
              </a:lnSpc>
              <a:buFontTx/>
              <a:buChar char="•"/>
            </a:pPr>
            <a:r>
              <a:rPr lang="en-US" u="none">
                <a:solidFill>
                  <a:srgbClr val="003399"/>
                </a:solidFill>
              </a:rPr>
              <a:t>An application that uses the Component Configurator pattern may be less secure or reliable than an equivalent statically-configured application</a:t>
            </a:r>
            <a:r>
              <a:rPr lang="en-US" sz="2000" u="none"/>
              <a:t> </a:t>
            </a:r>
          </a:p>
          <a:p>
            <a:pPr marL="111125" indent="-111125">
              <a:lnSpc>
                <a:spcPct val="90000"/>
              </a:lnSpc>
              <a:buFontTx/>
              <a:buChar char="•"/>
            </a:pPr>
            <a:r>
              <a:rPr lang="en-US" sz="2000" b="1" i="1" u="none"/>
              <a:t>Increased run-time overhead &amp; infrastructure complexity</a:t>
            </a:r>
            <a:endParaRPr lang="en-US" sz="2000" u="none"/>
          </a:p>
          <a:p>
            <a:pPr marL="342900" lvl="1" indent="-117475">
              <a:lnSpc>
                <a:spcPct val="90000"/>
              </a:lnSpc>
              <a:buFontTx/>
              <a:buChar char="•"/>
            </a:pPr>
            <a:r>
              <a:rPr lang="en-US" u="none"/>
              <a:t>By adding levels of abstraction &amp; indirection when executing components</a:t>
            </a:r>
            <a:r>
              <a:rPr lang="en-US" sz="2000" u="none"/>
              <a:t> </a:t>
            </a:r>
          </a:p>
          <a:p>
            <a:pPr marL="111125" indent="-111125">
              <a:lnSpc>
                <a:spcPct val="90000"/>
              </a:lnSpc>
              <a:buFontTx/>
              <a:buChar char="•"/>
            </a:pPr>
            <a:r>
              <a:rPr lang="en-US" sz="2000" b="1" i="1" u="none">
                <a:solidFill>
                  <a:srgbClr val="003399"/>
                </a:solidFill>
              </a:rPr>
              <a:t>Overly narrow common interfaces</a:t>
            </a:r>
            <a:r>
              <a:rPr lang="en-US" sz="2000" u="none">
                <a:solidFill>
                  <a:srgbClr val="003399"/>
                </a:solidFill>
              </a:rPr>
              <a:t> </a:t>
            </a:r>
          </a:p>
          <a:p>
            <a:pPr marL="342900" lvl="1" indent="-117475">
              <a:lnSpc>
                <a:spcPct val="90000"/>
              </a:lnSpc>
              <a:buFontTx/>
              <a:buChar char="•"/>
            </a:pPr>
            <a:r>
              <a:rPr lang="en-US" u="none">
                <a:solidFill>
                  <a:srgbClr val="003399"/>
                </a:solidFill>
              </a:rPr>
              <a:t>The initialization or termination of a component may be too complicated or too tightly coupled with its context to be performed in a uniform manner</a:t>
            </a:r>
            <a:endParaRPr lang="en-US" sz="2000" u="none">
              <a:solidFill>
                <a:srgbClr val="003399"/>
              </a:solidFill>
            </a:endParaRPr>
          </a:p>
        </p:txBody>
      </p:sp>
    </p:spTree>
  </p:cSld>
  <p:clrMapOvr>
    <a:masterClrMapping/>
  </p:clrMapOvr>
  <p:transition/>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Slide Number Placeholder 2"/>
          <p:cNvSpPr>
            <a:spLocks noGrp="1"/>
          </p:cNvSpPr>
          <p:nvPr>
            <p:ph type="sldNum" sz="quarter" idx="10"/>
          </p:nvPr>
        </p:nvSpPr>
        <p:spPr>
          <a:noFill/>
        </p:spPr>
        <p:txBody>
          <a:bodyPr/>
          <a:lstStyle/>
          <a:p>
            <a:fld id="{AED8ACED-5FCD-4EB2-AE63-401D8ADA10F4}" type="slidenum">
              <a:rPr lang="en-US" smtClean="0">
                <a:latin typeface="Arial" pitchFamily="34" charset="0"/>
              </a:rPr>
              <a:pPr/>
              <a:t>119</a:t>
            </a:fld>
            <a:endParaRPr lang="en-US" smtClean="0">
              <a:latin typeface="Arial" pitchFamily="34" charset="0"/>
            </a:endParaRPr>
          </a:p>
        </p:txBody>
      </p:sp>
      <p:sp>
        <p:nvSpPr>
          <p:cNvPr id="126979" name="Rectangle 2"/>
          <p:cNvSpPr>
            <a:spLocks noGrp="1" noChangeArrowheads="1"/>
          </p:cNvSpPr>
          <p:nvPr>
            <p:ph type="title"/>
          </p:nvPr>
        </p:nvSpPr>
        <p:spPr>
          <a:xfrm>
            <a:off x="219075" y="-47625"/>
            <a:ext cx="8743950" cy="914400"/>
          </a:xfrm>
        </p:spPr>
        <p:txBody>
          <a:bodyPr/>
          <a:lstStyle/>
          <a:p>
            <a:pPr algn="l">
              <a:lnSpc>
                <a:spcPct val="85000"/>
              </a:lnSpc>
            </a:pPr>
            <a:r>
              <a:rPr lang="en-US" sz="2000" i="1" smtClean="0"/>
              <a:t>Example:</a:t>
            </a:r>
            <a:r>
              <a:rPr lang="en-US" sz="2400" i="1" smtClean="0"/>
              <a:t/>
            </a:r>
            <a:br>
              <a:rPr lang="en-US" sz="2400" i="1" smtClean="0"/>
            </a:br>
            <a:r>
              <a:rPr lang="en-US" sz="3200" smtClean="0"/>
              <a:t>High-performance Content Delivery Servers</a:t>
            </a:r>
          </a:p>
        </p:txBody>
      </p:sp>
      <p:sp>
        <p:nvSpPr>
          <p:cNvPr id="126980" name="Rectangle 4"/>
          <p:cNvSpPr>
            <a:spLocks noChangeArrowheads="1"/>
          </p:cNvSpPr>
          <p:nvPr/>
        </p:nvSpPr>
        <p:spPr bwMode="auto">
          <a:xfrm>
            <a:off x="950913" y="3716338"/>
            <a:ext cx="17462"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6981" name="Rectangle 7"/>
          <p:cNvSpPr>
            <a:spLocks noChangeArrowheads="1"/>
          </p:cNvSpPr>
          <p:nvPr/>
        </p:nvSpPr>
        <p:spPr bwMode="auto">
          <a:xfrm>
            <a:off x="4300538" y="3716338"/>
            <a:ext cx="19050"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6982" name="Rectangle 45"/>
          <p:cNvSpPr>
            <a:spLocks noChangeArrowheads="1"/>
          </p:cNvSpPr>
          <p:nvPr/>
        </p:nvSpPr>
        <p:spPr bwMode="auto">
          <a:xfrm>
            <a:off x="2179638" y="1389063"/>
            <a:ext cx="158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6983" name="Rectangle 46"/>
          <p:cNvSpPr>
            <a:spLocks noChangeArrowheads="1"/>
          </p:cNvSpPr>
          <p:nvPr/>
        </p:nvSpPr>
        <p:spPr bwMode="auto">
          <a:xfrm>
            <a:off x="2857500" y="1389063"/>
            <a:ext cx="1588"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6984" name="Rectangle 51"/>
          <p:cNvSpPr>
            <a:spLocks noChangeArrowheads="1"/>
          </p:cNvSpPr>
          <p:nvPr/>
        </p:nvSpPr>
        <p:spPr bwMode="auto">
          <a:xfrm>
            <a:off x="2982913" y="1549400"/>
            <a:ext cx="1587"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6985" name="Rectangle 52"/>
          <p:cNvSpPr>
            <a:spLocks noChangeArrowheads="1"/>
          </p:cNvSpPr>
          <p:nvPr/>
        </p:nvSpPr>
        <p:spPr bwMode="auto">
          <a:xfrm>
            <a:off x="2322513" y="1549400"/>
            <a:ext cx="1587"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6177" name="Text Box 97"/>
          <p:cNvSpPr txBox="1">
            <a:spLocks noChangeArrowheads="1"/>
          </p:cNvSpPr>
          <p:nvPr/>
        </p:nvSpPr>
        <p:spPr bwMode="auto">
          <a:xfrm>
            <a:off x="9525" y="5211763"/>
            <a:ext cx="4856163" cy="1598612"/>
          </a:xfrm>
          <a:prstGeom prst="rect">
            <a:avLst/>
          </a:prstGeom>
          <a:solidFill>
            <a:srgbClr val="D9F6FF"/>
          </a:solidFill>
          <a:ln w="12700">
            <a:solidFill>
              <a:schemeClr val="tx1"/>
            </a:solidFill>
            <a:miter lim="800000"/>
            <a:headEnd/>
            <a:tailEnd/>
          </a:ln>
          <a:effectLst>
            <a:outerShdw dist="35921" dir="2700000" algn="ctr" rotWithShape="0">
              <a:schemeClr val="bg2"/>
            </a:outerShdw>
          </a:effectLst>
        </p:spPr>
        <p:txBody>
          <a:bodyPr>
            <a:spAutoFit/>
          </a:bodyPr>
          <a:lstStyle/>
          <a:p>
            <a:pPr marL="111125" indent="-111125">
              <a:buFontTx/>
              <a:buChar char="•"/>
              <a:defRPr/>
            </a:pPr>
            <a:r>
              <a:rPr lang="en-US" sz="2000" u="none">
                <a:latin typeface="Arial" charset="0"/>
              </a:rPr>
              <a:t>Support many content delivery server design alternatives seamlessly</a:t>
            </a:r>
          </a:p>
          <a:p>
            <a:pPr marL="346075" lvl="1" indent="-112713">
              <a:buFontTx/>
              <a:buChar char="•"/>
              <a:defRPr/>
            </a:pPr>
            <a:r>
              <a:rPr lang="en-US" i="1" u="none">
                <a:latin typeface="Arial" charset="0"/>
              </a:rPr>
              <a:t>e.g.,</a:t>
            </a:r>
            <a:r>
              <a:rPr lang="en-US" u="none">
                <a:latin typeface="Arial" charset="0"/>
              </a:rPr>
              <a:t> different concurrency &amp; event models</a:t>
            </a:r>
          </a:p>
          <a:p>
            <a:pPr marL="111125" indent="-111125">
              <a:buFontTx/>
              <a:buChar char="•"/>
              <a:defRPr/>
            </a:pPr>
            <a:r>
              <a:rPr lang="en-US" sz="2000" u="none">
                <a:latin typeface="Arial" charset="0"/>
              </a:rPr>
              <a:t>Design is guided by patterns to leverage time-proven solutions</a:t>
            </a:r>
            <a:endParaRPr lang="en-US" u="none">
              <a:latin typeface="Arial" charset="0"/>
            </a:endParaRPr>
          </a:p>
        </p:txBody>
      </p:sp>
      <p:sp>
        <p:nvSpPr>
          <p:cNvPr id="1326178" name="Text Box 98"/>
          <p:cNvSpPr txBox="1">
            <a:spLocks noChangeArrowheads="1"/>
          </p:cNvSpPr>
          <p:nvPr/>
        </p:nvSpPr>
        <p:spPr bwMode="auto">
          <a:xfrm>
            <a:off x="-38100" y="4776788"/>
            <a:ext cx="4505325" cy="457200"/>
          </a:xfrm>
          <a:prstGeom prst="rect">
            <a:avLst/>
          </a:prstGeom>
          <a:noFill/>
          <a:ln w="12700">
            <a:noFill/>
            <a:miter lim="800000"/>
            <a:headEnd/>
            <a:tailEnd/>
          </a:ln>
        </p:spPr>
        <p:txBody>
          <a:bodyPr>
            <a:spAutoFit/>
          </a:bodyPr>
          <a:lstStyle/>
          <a:p>
            <a:pPr marL="177800" indent="-177800"/>
            <a:r>
              <a:rPr lang="en-US" sz="2400" b="1" u="none"/>
              <a:t>Key Solution Characteristics</a:t>
            </a:r>
            <a:endParaRPr lang="en-US" sz="2000" u="none"/>
          </a:p>
        </p:txBody>
      </p:sp>
      <p:sp>
        <p:nvSpPr>
          <p:cNvPr id="1326179" name="Text Box 99"/>
          <p:cNvSpPr txBox="1">
            <a:spLocks noChangeArrowheads="1"/>
          </p:cNvSpPr>
          <p:nvPr/>
        </p:nvSpPr>
        <p:spPr bwMode="auto">
          <a:xfrm>
            <a:off x="4918075" y="5211763"/>
            <a:ext cx="4186238" cy="1597025"/>
          </a:xfrm>
          <a:prstGeom prst="rect">
            <a:avLst/>
          </a:prstGeom>
          <a:solidFill>
            <a:srgbClr val="D9F6FF"/>
          </a:solidFill>
          <a:ln w="12700">
            <a:solidFill>
              <a:schemeClr val="tx1"/>
            </a:solidFill>
            <a:miter lim="800000"/>
            <a:headEnd/>
            <a:tailEnd/>
          </a:ln>
          <a:effectLst>
            <a:outerShdw dist="35921" dir="2700000" algn="ctr" rotWithShape="0">
              <a:schemeClr val="bg2"/>
            </a:outerShdw>
          </a:effectLst>
        </p:spPr>
        <p:txBody>
          <a:bodyPr>
            <a:spAutoFit/>
          </a:bodyPr>
          <a:lstStyle/>
          <a:p>
            <a:pPr marL="115888" indent="-115888">
              <a:buFontTx/>
              <a:buChar char="•"/>
              <a:defRPr/>
            </a:pPr>
            <a:r>
              <a:rPr lang="en-US" sz="2000" u="none">
                <a:latin typeface="Arial" charset="0"/>
              </a:rPr>
              <a:t>Implementation based on COTS framework components to reduce effort &amp; amortize prior work</a:t>
            </a:r>
            <a:endParaRPr lang="en-US" i="1" u="none">
              <a:latin typeface="Arial" charset="0"/>
            </a:endParaRPr>
          </a:p>
          <a:p>
            <a:pPr marL="115888" indent="-115888">
              <a:lnSpc>
                <a:spcPct val="95000"/>
              </a:lnSpc>
              <a:buFontTx/>
              <a:buChar char="•"/>
              <a:defRPr/>
            </a:pPr>
            <a:r>
              <a:rPr lang="en-US" sz="2000" u="none">
                <a:latin typeface="Arial" charset="0"/>
              </a:rPr>
              <a:t>Open-source to control costs &amp; to leverage technology advances</a:t>
            </a:r>
          </a:p>
        </p:txBody>
      </p:sp>
      <p:sp>
        <p:nvSpPr>
          <p:cNvPr id="1326176" name="Text Box 96"/>
          <p:cNvSpPr txBox="1">
            <a:spLocks noChangeArrowheads="1"/>
          </p:cNvSpPr>
          <p:nvPr/>
        </p:nvSpPr>
        <p:spPr bwMode="auto">
          <a:xfrm>
            <a:off x="5572125" y="2466975"/>
            <a:ext cx="3886200" cy="2752725"/>
          </a:xfrm>
          <a:prstGeom prst="rect">
            <a:avLst/>
          </a:prstGeom>
          <a:noFill/>
          <a:ln w="12700">
            <a:noFill/>
            <a:miter lim="800000"/>
            <a:headEnd/>
            <a:tailEnd/>
          </a:ln>
        </p:spPr>
        <p:txBody>
          <a:bodyPr>
            <a:spAutoFit/>
          </a:bodyPr>
          <a:lstStyle/>
          <a:p>
            <a:pPr>
              <a:lnSpc>
                <a:spcPct val="95000"/>
              </a:lnSpc>
            </a:pPr>
            <a:r>
              <a:rPr lang="en-US" sz="2400" b="1" u="none"/>
              <a:t>Key System Characteristics</a:t>
            </a:r>
            <a:r>
              <a:rPr lang="en-US" sz="2000" u="none"/>
              <a:t> </a:t>
            </a:r>
          </a:p>
          <a:p>
            <a:pPr marL="228600" lvl="1" indent="-114300">
              <a:lnSpc>
                <a:spcPct val="95000"/>
              </a:lnSpc>
              <a:buFontTx/>
              <a:buChar char="•"/>
            </a:pPr>
            <a:r>
              <a:rPr lang="en-US" sz="2000" u="none"/>
              <a:t>Robust implementation</a:t>
            </a:r>
          </a:p>
          <a:p>
            <a:pPr marL="457200" lvl="2" indent="-114300">
              <a:lnSpc>
                <a:spcPct val="95000"/>
              </a:lnSpc>
              <a:buFontTx/>
              <a:buChar char="•"/>
            </a:pPr>
            <a:r>
              <a:rPr lang="en-US" i="1" u="none"/>
              <a:t>e.g.,</a:t>
            </a:r>
            <a:r>
              <a:rPr lang="en-US" u="none"/>
              <a:t> stop malicious clients</a:t>
            </a:r>
          </a:p>
          <a:p>
            <a:pPr marL="228600" lvl="1" indent="-114300">
              <a:lnSpc>
                <a:spcPct val="95000"/>
              </a:lnSpc>
              <a:buFontTx/>
              <a:buChar char="•"/>
            </a:pPr>
            <a:r>
              <a:rPr lang="en-US" sz="2000" u="none"/>
              <a:t>Extensible to other protocols</a:t>
            </a:r>
          </a:p>
          <a:p>
            <a:pPr marL="457200" lvl="2" indent="-114300">
              <a:lnSpc>
                <a:spcPct val="95000"/>
              </a:lnSpc>
              <a:buFontTx/>
              <a:buChar char="•"/>
            </a:pPr>
            <a:r>
              <a:rPr lang="en-US" i="1" u="none"/>
              <a:t>e.g.,</a:t>
            </a:r>
            <a:r>
              <a:rPr lang="en-US" u="none"/>
              <a:t> HTTP 1.1, IIOP, DICOM</a:t>
            </a:r>
          </a:p>
          <a:p>
            <a:pPr marL="228600" lvl="1" indent="-114300">
              <a:lnSpc>
                <a:spcPct val="95000"/>
              </a:lnSpc>
              <a:buFontTx/>
              <a:buChar char="•"/>
            </a:pPr>
            <a:r>
              <a:rPr lang="en-US" sz="2000" u="none"/>
              <a:t>Leverage advanced multi-processor hardware &amp; software</a:t>
            </a:r>
          </a:p>
        </p:txBody>
      </p:sp>
      <p:sp>
        <p:nvSpPr>
          <p:cNvPr id="126990" name="Text Box 105"/>
          <p:cNvSpPr txBox="1">
            <a:spLocks noChangeArrowheads="1"/>
          </p:cNvSpPr>
          <p:nvPr/>
        </p:nvSpPr>
        <p:spPr bwMode="auto">
          <a:xfrm>
            <a:off x="5638800" y="873125"/>
            <a:ext cx="3475038" cy="1608138"/>
          </a:xfrm>
          <a:prstGeom prst="rect">
            <a:avLst/>
          </a:prstGeom>
          <a:solidFill>
            <a:srgbClr val="FFFF9F"/>
          </a:solidFill>
          <a:ln w="12700">
            <a:solidFill>
              <a:schemeClr val="tx1"/>
            </a:solidFill>
            <a:miter lim="800000"/>
            <a:headEnd/>
            <a:tailEnd/>
          </a:ln>
        </p:spPr>
        <p:txBody>
          <a:bodyPr>
            <a:spAutoFit/>
          </a:bodyPr>
          <a:lstStyle/>
          <a:p>
            <a:pPr marL="111125" indent="-111125">
              <a:lnSpc>
                <a:spcPct val="95000"/>
              </a:lnSpc>
            </a:pPr>
            <a:r>
              <a:rPr lang="en-US" sz="2400" b="1" u="none"/>
              <a:t>Goal</a:t>
            </a:r>
          </a:p>
          <a:p>
            <a:pPr marL="111125" indent="-111125">
              <a:lnSpc>
                <a:spcPct val="95000"/>
              </a:lnSpc>
              <a:buFontTx/>
              <a:buChar char="•"/>
            </a:pPr>
            <a:r>
              <a:rPr lang="en-US" sz="2000" u="none"/>
              <a:t>Download content scalably &amp; efficiently</a:t>
            </a:r>
          </a:p>
          <a:p>
            <a:pPr marL="342900" lvl="1" indent="-114300">
              <a:lnSpc>
                <a:spcPct val="95000"/>
              </a:lnSpc>
              <a:buFontTx/>
              <a:buChar char="•"/>
            </a:pPr>
            <a:r>
              <a:rPr lang="en-US" sz="2000" i="1" u="none"/>
              <a:t>e.g.,</a:t>
            </a:r>
            <a:r>
              <a:rPr lang="en-US" sz="2000" u="none"/>
              <a:t> images &amp; other multi-media content types</a:t>
            </a:r>
          </a:p>
        </p:txBody>
      </p:sp>
      <p:grpSp>
        <p:nvGrpSpPr>
          <p:cNvPr id="2" name="Group 130"/>
          <p:cNvGrpSpPr>
            <a:grpSpLocks/>
          </p:cNvGrpSpPr>
          <p:nvPr/>
        </p:nvGrpSpPr>
        <p:grpSpPr bwMode="auto">
          <a:xfrm>
            <a:off x="26988" y="1700213"/>
            <a:ext cx="1160462" cy="2049462"/>
            <a:chOff x="17" y="1071"/>
            <a:chExt cx="731" cy="1291"/>
          </a:xfrm>
        </p:grpSpPr>
        <p:grpSp>
          <p:nvGrpSpPr>
            <p:cNvPr id="127074" name="Group 128"/>
            <p:cNvGrpSpPr>
              <a:grpSpLocks/>
            </p:cNvGrpSpPr>
            <p:nvPr/>
          </p:nvGrpSpPr>
          <p:grpSpPr bwMode="auto">
            <a:xfrm>
              <a:off x="17" y="1932"/>
              <a:ext cx="731" cy="430"/>
              <a:chOff x="17" y="1932"/>
              <a:chExt cx="731" cy="430"/>
            </a:xfrm>
          </p:grpSpPr>
          <p:sp>
            <p:nvSpPr>
              <p:cNvPr id="127079" name="Freeform 25"/>
              <p:cNvSpPr>
                <a:spLocks/>
              </p:cNvSpPr>
              <p:nvPr/>
            </p:nvSpPr>
            <p:spPr bwMode="auto">
              <a:xfrm>
                <a:off x="17" y="1932"/>
                <a:ext cx="719" cy="413"/>
              </a:xfrm>
              <a:custGeom>
                <a:avLst/>
                <a:gdLst>
                  <a:gd name="T0" fmla="*/ 94 w 640"/>
                  <a:gd name="T1" fmla="*/ 0 h 280"/>
                  <a:gd name="T2" fmla="*/ 31 w 640"/>
                  <a:gd name="T3" fmla="*/ 74 h 280"/>
                  <a:gd name="T4" fmla="*/ 0 w 640"/>
                  <a:gd name="T5" fmla="*/ 217 h 280"/>
                  <a:gd name="T6" fmla="*/ 0 w 640"/>
                  <a:gd name="T7" fmla="*/ 468 h 280"/>
                  <a:gd name="T8" fmla="*/ 0 w 640"/>
                  <a:gd name="T9" fmla="*/ 683 h 280"/>
                  <a:gd name="T10" fmla="*/ 31 w 640"/>
                  <a:gd name="T11" fmla="*/ 864 h 280"/>
                  <a:gd name="T12" fmla="*/ 94 w 640"/>
                  <a:gd name="T13" fmla="*/ 898 h 280"/>
                  <a:gd name="T14" fmla="*/ 462 w 640"/>
                  <a:gd name="T15" fmla="*/ 898 h 280"/>
                  <a:gd name="T16" fmla="*/ 812 w 640"/>
                  <a:gd name="T17" fmla="*/ 898 h 280"/>
                  <a:gd name="T18" fmla="*/ 892 w 640"/>
                  <a:gd name="T19" fmla="*/ 864 h 280"/>
                  <a:gd name="T20" fmla="*/ 908 w 640"/>
                  <a:gd name="T21" fmla="*/ 683 h 280"/>
                  <a:gd name="T22" fmla="*/ 908 w 640"/>
                  <a:gd name="T23" fmla="*/ 468 h 280"/>
                  <a:gd name="T24" fmla="*/ 908 w 640"/>
                  <a:gd name="T25" fmla="*/ 217 h 280"/>
                  <a:gd name="T26" fmla="*/ 892 w 640"/>
                  <a:gd name="T27" fmla="*/ 74 h 280"/>
                  <a:gd name="T28" fmla="*/ 812 w 640"/>
                  <a:gd name="T29" fmla="*/ 0 h 280"/>
                  <a:gd name="T30" fmla="*/ 462 w 640"/>
                  <a:gd name="T31" fmla="*/ 0 h 280"/>
                  <a:gd name="T32" fmla="*/ 94 w 640"/>
                  <a:gd name="T33" fmla="*/ 0 h 2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0"/>
                  <a:gd name="T52" fmla="*/ 0 h 280"/>
                  <a:gd name="T53" fmla="*/ 640 w 640"/>
                  <a:gd name="T54" fmla="*/ 280 h 2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0" h="280">
                    <a:moveTo>
                      <a:pt x="67" y="0"/>
                    </a:moveTo>
                    <a:lnTo>
                      <a:pt x="22" y="23"/>
                    </a:lnTo>
                    <a:lnTo>
                      <a:pt x="0" y="68"/>
                    </a:lnTo>
                    <a:lnTo>
                      <a:pt x="0" y="146"/>
                    </a:lnTo>
                    <a:lnTo>
                      <a:pt x="0" y="213"/>
                    </a:lnTo>
                    <a:lnTo>
                      <a:pt x="22" y="269"/>
                    </a:lnTo>
                    <a:lnTo>
                      <a:pt x="67" y="280"/>
                    </a:lnTo>
                    <a:lnTo>
                      <a:pt x="326" y="280"/>
                    </a:lnTo>
                    <a:lnTo>
                      <a:pt x="573" y="280"/>
                    </a:lnTo>
                    <a:lnTo>
                      <a:pt x="629" y="269"/>
                    </a:lnTo>
                    <a:lnTo>
                      <a:pt x="640" y="213"/>
                    </a:lnTo>
                    <a:lnTo>
                      <a:pt x="640" y="146"/>
                    </a:lnTo>
                    <a:lnTo>
                      <a:pt x="640" y="68"/>
                    </a:lnTo>
                    <a:lnTo>
                      <a:pt x="629" y="23"/>
                    </a:lnTo>
                    <a:lnTo>
                      <a:pt x="573" y="0"/>
                    </a:lnTo>
                    <a:lnTo>
                      <a:pt x="326" y="0"/>
                    </a:lnTo>
                    <a:lnTo>
                      <a:pt x="67" y="0"/>
                    </a:lnTo>
                    <a:close/>
                  </a:path>
                </a:pathLst>
              </a:custGeom>
              <a:solidFill>
                <a:srgbClr val="DDDDDD"/>
              </a:solidFill>
              <a:ln w="9525">
                <a:noFill/>
                <a:round/>
                <a:headEnd/>
                <a:tailEnd/>
              </a:ln>
            </p:spPr>
            <p:txBody>
              <a:bodyPr/>
              <a:lstStyle/>
              <a:p>
                <a:endParaRPr lang="en-US"/>
              </a:p>
            </p:txBody>
          </p:sp>
          <p:sp>
            <p:nvSpPr>
              <p:cNvPr id="127080" name="Freeform 26"/>
              <p:cNvSpPr>
                <a:spLocks/>
              </p:cNvSpPr>
              <p:nvPr/>
            </p:nvSpPr>
            <p:spPr bwMode="auto">
              <a:xfrm>
                <a:off x="17" y="1932"/>
                <a:ext cx="731" cy="430"/>
              </a:xfrm>
              <a:custGeom>
                <a:avLst/>
                <a:gdLst>
                  <a:gd name="T0" fmla="*/ 31 w 651"/>
                  <a:gd name="T1" fmla="*/ 109 h 291"/>
                  <a:gd name="T2" fmla="*/ 48 w 651"/>
                  <a:gd name="T3" fmla="*/ 74 h 291"/>
                  <a:gd name="T4" fmla="*/ 15 w 651"/>
                  <a:gd name="T5" fmla="*/ 219 h 291"/>
                  <a:gd name="T6" fmla="*/ 15 w 651"/>
                  <a:gd name="T7" fmla="*/ 471 h 291"/>
                  <a:gd name="T8" fmla="*/ 15 w 651"/>
                  <a:gd name="T9" fmla="*/ 471 h 291"/>
                  <a:gd name="T10" fmla="*/ 15 w 651"/>
                  <a:gd name="T11" fmla="*/ 687 h 291"/>
                  <a:gd name="T12" fmla="*/ 48 w 651"/>
                  <a:gd name="T13" fmla="*/ 867 h 291"/>
                  <a:gd name="T14" fmla="*/ 31 w 651"/>
                  <a:gd name="T15" fmla="*/ 867 h 291"/>
                  <a:gd name="T16" fmla="*/ 94 w 651"/>
                  <a:gd name="T17" fmla="*/ 904 h 291"/>
                  <a:gd name="T18" fmla="*/ 462 w 651"/>
                  <a:gd name="T19" fmla="*/ 904 h 291"/>
                  <a:gd name="T20" fmla="*/ 462 w 651"/>
                  <a:gd name="T21" fmla="*/ 904 h 291"/>
                  <a:gd name="T22" fmla="*/ 811 w 651"/>
                  <a:gd name="T23" fmla="*/ 904 h 291"/>
                  <a:gd name="T24" fmla="*/ 890 w 651"/>
                  <a:gd name="T25" fmla="*/ 867 h 291"/>
                  <a:gd name="T26" fmla="*/ 890 w 651"/>
                  <a:gd name="T27" fmla="*/ 867 h 291"/>
                  <a:gd name="T28" fmla="*/ 906 w 651"/>
                  <a:gd name="T29" fmla="*/ 687 h 291"/>
                  <a:gd name="T30" fmla="*/ 906 w 651"/>
                  <a:gd name="T31" fmla="*/ 471 h 291"/>
                  <a:gd name="T32" fmla="*/ 906 w 651"/>
                  <a:gd name="T33" fmla="*/ 471 h 291"/>
                  <a:gd name="T34" fmla="*/ 906 w 651"/>
                  <a:gd name="T35" fmla="*/ 219 h 291"/>
                  <a:gd name="T36" fmla="*/ 890 w 651"/>
                  <a:gd name="T37" fmla="*/ 74 h 291"/>
                  <a:gd name="T38" fmla="*/ 890 w 651"/>
                  <a:gd name="T39" fmla="*/ 109 h 291"/>
                  <a:gd name="T40" fmla="*/ 811 w 651"/>
                  <a:gd name="T41" fmla="*/ 40 h 291"/>
                  <a:gd name="T42" fmla="*/ 462 w 651"/>
                  <a:gd name="T43" fmla="*/ 40 h 291"/>
                  <a:gd name="T44" fmla="*/ 462 w 651"/>
                  <a:gd name="T45" fmla="*/ 40 h 291"/>
                  <a:gd name="T46" fmla="*/ 94 w 651"/>
                  <a:gd name="T47" fmla="*/ 40 h 291"/>
                  <a:gd name="T48" fmla="*/ 94 w 651"/>
                  <a:gd name="T49" fmla="*/ 0 h 291"/>
                  <a:gd name="T50" fmla="*/ 462 w 651"/>
                  <a:gd name="T51" fmla="*/ 0 h 291"/>
                  <a:gd name="T52" fmla="*/ 811 w 651"/>
                  <a:gd name="T53" fmla="*/ 0 h 291"/>
                  <a:gd name="T54" fmla="*/ 811 w 651"/>
                  <a:gd name="T55" fmla="*/ 0 h 291"/>
                  <a:gd name="T56" fmla="*/ 890 w 651"/>
                  <a:gd name="T57" fmla="*/ 74 h 291"/>
                  <a:gd name="T58" fmla="*/ 922 w 651"/>
                  <a:gd name="T59" fmla="*/ 219 h 291"/>
                  <a:gd name="T60" fmla="*/ 922 w 651"/>
                  <a:gd name="T61" fmla="*/ 219 h 291"/>
                  <a:gd name="T62" fmla="*/ 922 w 651"/>
                  <a:gd name="T63" fmla="*/ 471 h 291"/>
                  <a:gd name="T64" fmla="*/ 922 w 651"/>
                  <a:gd name="T65" fmla="*/ 687 h 291"/>
                  <a:gd name="T66" fmla="*/ 922 w 651"/>
                  <a:gd name="T67" fmla="*/ 687 h 291"/>
                  <a:gd name="T68" fmla="*/ 906 w 651"/>
                  <a:gd name="T69" fmla="*/ 867 h 291"/>
                  <a:gd name="T70" fmla="*/ 811 w 651"/>
                  <a:gd name="T71" fmla="*/ 938 h 291"/>
                  <a:gd name="T72" fmla="*/ 811 w 651"/>
                  <a:gd name="T73" fmla="*/ 938 h 291"/>
                  <a:gd name="T74" fmla="*/ 462 w 651"/>
                  <a:gd name="T75" fmla="*/ 938 h 291"/>
                  <a:gd name="T76" fmla="*/ 94 w 651"/>
                  <a:gd name="T77" fmla="*/ 938 h 291"/>
                  <a:gd name="T78" fmla="*/ 94 w 651"/>
                  <a:gd name="T79" fmla="*/ 938 h 291"/>
                  <a:gd name="T80" fmla="*/ 31 w 651"/>
                  <a:gd name="T81" fmla="*/ 904 h 291"/>
                  <a:gd name="T82" fmla="*/ 0 w 651"/>
                  <a:gd name="T83" fmla="*/ 687 h 291"/>
                  <a:gd name="T84" fmla="*/ 0 w 651"/>
                  <a:gd name="T85" fmla="*/ 687 h 291"/>
                  <a:gd name="T86" fmla="*/ 0 w 651"/>
                  <a:gd name="T87" fmla="*/ 471 h 291"/>
                  <a:gd name="T88" fmla="*/ 0 w 651"/>
                  <a:gd name="T89" fmla="*/ 219 h 291"/>
                  <a:gd name="T90" fmla="*/ 0 w 651"/>
                  <a:gd name="T91" fmla="*/ 219 h 291"/>
                  <a:gd name="T92" fmla="*/ 31 w 651"/>
                  <a:gd name="T93" fmla="*/ 74 h 291"/>
                  <a:gd name="T94" fmla="*/ 94 w 651"/>
                  <a:gd name="T95" fmla="*/ 0 h 29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51"/>
                  <a:gd name="T145" fmla="*/ 0 h 291"/>
                  <a:gd name="T146" fmla="*/ 651 w 651"/>
                  <a:gd name="T147" fmla="*/ 291 h 29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51" h="291">
                    <a:moveTo>
                      <a:pt x="67" y="12"/>
                    </a:moveTo>
                    <a:lnTo>
                      <a:pt x="22" y="34"/>
                    </a:lnTo>
                    <a:lnTo>
                      <a:pt x="34" y="23"/>
                    </a:lnTo>
                    <a:lnTo>
                      <a:pt x="11" y="68"/>
                    </a:lnTo>
                    <a:lnTo>
                      <a:pt x="11" y="146"/>
                    </a:lnTo>
                    <a:lnTo>
                      <a:pt x="11" y="213"/>
                    </a:lnTo>
                    <a:lnTo>
                      <a:pt x="34" y="269"/>
                    </a:lnTo>
                    <a:lnTo>
                      <a:pt x="22" y="269"/>
                    </a:lnTo>
                    <a:lnTo>
                      <a:pt x="67" y="280"/>
                    </a:lnTo>
                    <a:lnTo>
                      <a:pt x="326" y="280"/>
                    </a:lnTo>
                    <a:lnTo>
                      <a:pt x="573" y="280"/>
                    </a:lnTo>
                    <a:lnTo>
                      <a:pt x="629" y="269"/>
                    </a:lnTo>
                    <a:lnTo>
                      <a:pt x="640" y="213"/>
                    </a:lnTo>
                    <a:lnTo>
                      <a:pt x="640" y="146"/>
                    </a:lnTo>
                    <a:lnTo>
                      <a:pt x="640" y="68"/>
                    </a:lnTo>
                    <a:lnTo>
                      <a:pt x="629" y="23"/>
                    </a:lnTo>
                    <a:lnTo>
                      <a:pt x="629" y="34"/>
                    </a:lnTo>
                    <a:lnTo>
                      <a:pt x="573" y="12"/>
                    </a:lnTo>
                    <a:lnTo>
                      <a:pt x="326" y="12"/>
                    </a:lnTo>
                    <a:lnTo>
                      <a:pt x="67" y="12"/>
                    </a:lnTo>
                    <a:lnTo>
                      <a:pt x="67" y="0"/>
                    </a:lnTo>
                    <a:lnTo>
                      <a:pt x="326" y="0"/>
                    </a:lnTo>
                    <a:lnTo>
                      <a:pt x="573" y="0"/>
                    </a:lnTo>
                    <a:lnTo>
                      <a:pt x="629" y="23"/>
                    </a:lnTo>
                    <a:lnTo>
                      <a:pt x="640" y="23"/>
                    </a:lnTo>
                    <a:lnTo>
                      <a:pt x="651" y="68"/>
                    </a:lnTo>
                    <a:lnTo>
                      <a:pt x="651" y="146"/>
                    </a:lnTo>
                    <a:lnTo>
                      <a:pt x="651" y="213"/>
                    </a:lnTo>
                    <a:lnTo>
                      <a:pt x="640" y="269"/>
                    </a:lnTo>
                    <a:lnTo>
                      <a:pt x="629" y="280"/>
                    </a:lnTo>
                    <a:lnTo>
                      <a:pt x="573" y="291"/>
                    </a:lnTo>
                    <a:lnTo>
                      <a:pt x="326" y="291"/>
                    </a:lnTo>
                    <a:lnTo>
                      <a:pt x="67" y="291"/>
                    </a:lnTo>
                    <a:lnTo>
                      <a:pt x="22" y="280"/>
                    </a:lnTo>
                    <a:lnTo>
                      <a:pt x="22" y="269"/>
                    </a:lnTo>
                    <a:lnTo>
                      <a:pt x="0" y="213"/>
                    </a:lnTo>
                    <a:lnTo>
                      <a:pt x="0" y="146"/>
                    </a:lnTo>
                    <a:lnTo>
                      <a:pt x="0" y="68"/>
                    </a:lnTo>
                    <a:lnTo>
                      <a:pt x="22" y="23"/>
                    </a:lnTo>
                    <a:lnTo>
                      <a:pt x="67" y="0"/>
                    </a:lnTo>
                    <a:lnTo>
                      <a:pt x="67"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7081" name="Freeform 27"/>
              <p:cNvSpPr>
                <a:spLocks/>
              </p:cNvSpPr>
              <p:nvPr/>
            </p:nvSpPr>
            <p:spPr bwMode="auto">
              <a:xfrm>
                <a:off x="92" y="1932"/>
                <a:ext cx="1" cy="17"/>
              </a:xfrm>
              <a:custGeom>
                <a:avLst/>
                <a:gdLst>
                  <a:gd name="T0" fmla="*/ 0 w 1"/>
                  <a:gd name="T1" fmla="*/ 34 h 12"/>
                  <a:gd name="T2" fmla="*/ 0 w 1"/>
                  <a:gd name="T3" fmla="*/ 34 h 12"/>
                  <a:gd name="T4" fmla="*/ 0 w 1"/>
                  <a:gd name="T5" fmla="*/ 34 h 12"/>
                  <a:gd name="T6" fmla="*/ 0 w 1"/>
                  <a:gd name="T7" fmla="*/ 0 h 12"/>
                  <a:gd name="T8" fmla="*/ 0 w 1"/>
                  <a:gd name="T9" fmla="*/ 0 h 12"/>
                  <a:gd name="T10" fmla="*/ 0 w 1"/>
                  <a:gd name="T11" fmla="*/ 0 h 12"/>
                  <a:gd name="T12" fmla="*/ 0 w 1"/>
                  <a:gd name="T13" fmla="*/ 34 h 12"/>
                  <a:gd name="T14" fmla="*/ 0 60000 65536"/>
                  <a:gd name="T15" fmla="*/ 0 60000 65536"/>
                  <a:gd name="T16" fmla="*/ 0 60000 65536"/>
                  <a:gd name="T17" fmla="*/ 0 60000 65536"/>
                  <a:gd name="T18" fmla="*/ 0 60000 65536"/>
                  <a:gd name="T19" fmla="*/ 0 60000 65536"/>
                  <a:gd name="T20" fmla="*/ 0 60000 65536"/>
                  <a:gd name="T21" fmla="*/ 0 w 1"/>
                  <a:gd name="T22" fmla="*/ 0 h 12"/>
                  <a:gd name="T23" fmla="*/ 1 w 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2">
                    <a:moveTo>
                      <a:pt x="0" y="12"/>
                    </a:moveTo>
                    <a:lnTo>
                      <a:pt x="0" y="12"/>
                    </a:lnTo>
                    <a:lnTo>
                      <a:pt x="0" y="0"/>
                    </a:lnTo>
                    <a:lnTo>
                      <a:pt x="0"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7082" name="Rectangle 38"/>
              <p:cNvSpPr>
                <a:spLocks noChangeArrowheads="1"/>
              </p:cNvSpPr>
              <p:nvPr/>
            </p:nvSpPr>
            <p:spPr bwMode="auto">
              <a:xfrm>
                <a:off x="186" y="2011"/>
                <a:ext cx="381" cy="106"/>
              </a:xfrm>
              <a:prstGeom prst="rect">
                <a:avLst/>
              </a:prstGeom>
              <a:noFill/>
              <a:ln w="9525">
                <a:noFill/>
                <a:miter lim="800000"/>
                <a:headEnd/>
                <a:tailEnd/>
              </a:ln>
            </p:spPr>
            <p:txBody>
              <a:bodyPr wrap="none" lIns="0" tIns="0" rIns="0" bIns="0">
                <a:spAutoFit/>
              </a:bodyPr>
              <a:lstStyle/>
              <a:p>
                <a:r>
                  <a:rPr lang="en-US" sz="1100" b="1" u="none">
                    <a:solidFill>
                      <a:srgbClr val="000000"/>
                    </a:solidFill>
                  </a:rPr>
                  <a:t>Graphics</a:t>
                </a:r>
                <a:endParaRPr lang="en-US" b="1" u="none"/>
              </a:p>
            </p:txBody>
          </p:sp>
          <p:sp>
            <p:nvSpPr>
              <p:cNvPr id="127083" name="Rectangle 39"/>
              <p:cNvSpPr>
                <a:spLocks noChangeArrowheads="1"/>
              </p:cNvSpPr>
              <p:nvPr/>
            </p:nvSpPr>
            <p:spPr bwMode="auto">
              <a:xfrm>
                <a:off x="223" y="2178"/>
                <a:ext cx="333" cy="106"/>
              </a:xfrm>
              <a:prstGeom prst="rect">
                <a:avLst/>
              </a:prstGeom>
              <a:noFill/>
              <a:ln w="9525">
                <a:noFill/>
                <a:miter lim="800000"/>
                <a:headEnd/>
                <a:tailEnd/>
              </a:ln>
            </p:spPr>
            <p:txBody>
              <a:bodyPr wrap="none" lIns="0" tIns="0" rIns="0" bIns="0">
                <a:spAutoFit/>
              </a:bodyPr>
              <a:lstStyle/>
              <a:p>
                <a:r>
                  <a:rPr lang="en-US" sz="1100" b="1" u="none">
                    <a:solidFill>
                      <a:srgbClr val="000000"/>
                    </a:solidFill>
                  </a:rPr>
                  <a:t>Adapter</a:t>
                </a:r>
                <a:endParaRPr lang="en-US" b="1" u="none"/>
              </a:p>
            </p:txBody>
          </p:sp>
        </p:grpSp>
        <p:grpSp>
          <p:nvGrpSpPr>
            <p:cNvPr id="127075" name="Group 129"/>
            <p:cNvGrpSpPr>
              <a:grpSpLocks/>
            </p:cNvGrpSpPr>
            <p:nvPr/>
          </p:nvGrpSpPr>
          <p:grpSpPr bwMode="auto">
            <a:xfrm>
              <a:off x="17" y="1071"/>
              <a:ext cx="378" cy="812"/>
              <a:chOff x="17" y="1071"/>
              <a:chExt cx="378" cy="812"/>
            </a:xfrm>
          </p:grpSpPr>
          <p:sp>
            <p:nvSpPr>
              <p:cNvPr id="127076" name="Freeform 68"/>
              <p:cNvSpPr>
                <a:spLocks/>
              </p:cNvSpPr>
              <p:nvPr/>
            </p:nvSpPr>
            <p:spPr bwMode="auto">
              <a:xfrm>
                <a:off x="17" y="1071"/>
                <a:ext cx="366" cy="795"/>
              </a:xfrm>
              <a:custGeom>
                <a:avLst/>
                <a:gdLst>
                  <a:gd name="T0" fmla="*/ 94 w 326"/>
                  <a:gd name="T1" fmla="*/ 0 h 537"/>
                  <a:gd name="T2" fmla="*/ 31 w 326"/>
                  <a:gd name="T3" fmla="*/ 36 h 537"/>
                  <a:gd name="T4" fmla="*/ 0 w 326"/>
                  <a:gd name="T5" fmla="*/ 218 h 537"/>
                  <a:gd name="T6" fmla="*/ 0 w 326"/>
                  <a:gd name="T7" fmla="*/ 871 h 537"/>
                  <a:gd name="T8" fmla="*/ 0 w 326"/>
                  <a:gd name="T9" fmla="*/ 1525 h 537"/>
                  <a:gd name="T10" fmla="*/ 31 w 326"/>
                  <a:gd name="T11" fmla="*/ 1668 h 537"/>
                  <a:gd name="T12" fmla="*/ 94 w 326"/>
                  <a:gd name="T13" fmla="*/ 1742 h 537"/>
                  <a:gd name="T14" fmla="*/ 222 w 326"/>
                  <a:gd name="T15" fmla="*/ 1742 h 537"/>
                  <a:gd name="T16" fmla="*/ 366 w 326"/>
                  <a:gd name="T17" fmla="*/ 1742 h 537"/>
                  <a:gd name="T18" fmla="*/ 429 w 326"/>
                  <a:gd name="T19" fmla="*/ 1668 h 537"/>
                  <a:gd name="T20" fmla="*/ 461 w 326"/>
                  <a:gd name="T21" fmla="*/ 1525 h 537"/>
                  <a:gd name="T22" fmla="*/ 461 w 326"/>
                  <a:gd name="T23" fmla="*/ 871 h 537"/>
                  <a:gd name="T24" fmla="*/ 461 w 326"/>
                  <a:gd name="T25" fmla="*/ 218 h 537"/>
                  <a:gd name="T26" fmla="*/ 429 w 326"/>
                  <a:gd name="T27" fmla="*/ 36 h 537"/>
                  <a:gd name="T28" fmla="*/ 366 w 326"/>
                  <a:gd name="T29" fmla="*/ 0 h 537"/>
                  <a:gd name="T30" fmla="*/ 222 w 326"/>
                  <a:gd name="T31" fmla="*/ 0 h 537"/>
                  <a:gd name="T32" fmla="*/ 94 w 326"/>
                  <a:gd name="T33" fmla="*/ 0 h 5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6"/>
                  <a:gd name="T52" fmla="*/ 0 h 537"/>
                  <a:gd name="T53" fmla="*/ 326 w 326"/>
                  <a:gd name="T54" fmla="*/ 537 h 5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6" h="537">
                    <a:moveTo>
                      <a:pt x="67" y="0"/>
                    </a:moveTo>
                    <a:lnTo>
                      <a:pt x="22" y="11"/>
                    </a:lnTo>
                    <a:lnTo>
                      <a:pt x="0" y="67"/>
                    </a:lnTo>
                    <a:lnTo>
                      <a:pt x="0" y="268"/>
                    </a:lnTo>
                    <a:lnTo>
                      <a:pt x="0" y="470"/>
                    </a:lnTo>
                    <a:lnTo>
                      <a:pt x="22" y="514"/>
                    </a:lnTo>
                    <a:lnTo>
                      <a:pt x="67" y="537"/>
                    </a:lnTo>
                    <a:lnTo>
                      <a:pt x="157" y="537"/>
                    </a:lnTo>
                    <a:lnTo>
                      <a:pt x="258" y="537"/>
                    </a:lnTo>
                    <a:lnTo>
                      <a:pt x="303" y="514"/>
                    </a:lnTo>
                    <a:lnTo>
                      <a:pt x="326" y="470"/>
                    </a:lnTo>
                    <a:lnTo>
                      <a:pt x="326" y="268"/>
                    </a:lnTo>
                    <a:lnTo>
                      <a:pt x="326" y="67"/>
                    </a:lnTo>
                    <a:lnTo>
                      <a:pt x="303" y="11"/>
                    </a:lnTo>
                    <a:lnTo>
                      <a:pt x="258" y="0"/>
                    </a:lnTo>
                    <a:lnTo>
                      <a:pt x="157" y="0"/>
                    </a:lnTo>
                    <a:lnTo>
                      <a:pt x="67" y="0"/>
                    </a:lnTo>
                    <a:close/>
                  </a:path>
                </a:pathLst>
              </a:custGeom>
              <a:solidFill>
                <a:srgbClr val="5F5F5F"/>
              </a:solidFill>
              <a:ln w="9525">
                <a:noFill/>
                <a:round/>
                <a:headEnd/>
                <a:tailEnd/>
              </a:ln>
            </p:spPr>
            <p:txBody>
              <a:bodyPr/>
              <a:lstStyle/>
              <a:p>
                <a:endParaRPr lang="en-US"/>
              </a:p>
            </p:txBody>
          </p:sp>
          <p:sp>
            <p:nvSpPr>
              <p:cNvPr id="127077" name="Freeform 69"/>
              <p:cNvSpPr>
                <a:spLocks/>
              </p:cNvSpPr>
              <p:nvPr/>
            </p:nvSpPr>
            <p:spPr bwMode="auto">
              <a:xfrm>
                <a:off x="17" y="1071"/>
                <a:ext cx="378" cy="812"/>
              </a:xfrm>
              <a:custGeom>
                <a:avLst/>
                <a:gdLst>
                  <a:gd name="T0" fmla="*/ 31 w 337"/>
                  <a:gd name="T1" fmla="*/ 73 h 548"/>
                  <a:gd name="T2" fmla="*/ 48 w 337"/>
                  <a:gd name="T3" fmla="*/ 36 h 548"/>
                  <a:gd name="T4" fmla="*/ 15 w 337"/>
                  <a:gd name="T5" fmla="*/ 218 h 548"/>
                  <a:gd name="T6" fmla="*/ 15 w 337"/>
                  <a:gd name="T7" fmla="*/ 871 h 548"/>
                  <a:gd name="T8" fmla="*/ 15 w 337"/>
                  <a:gd name="T9" fmla="*/ 871 h 548"/>
                  <a:gd name="T10" fmla="*/ 15 w 337"/>
                  <a:gd name="T11" fmla="*/ 1528 h 548"/>
                  <a:gd name="T12" fmla="*/ 48 w 337"/>
                  <a:gd name="T13" fmla="*/ 1673 h 548"/>
                  <a:gd name="T14" fmla="*/ 31 w 337"/>
                  <a:gd name="T15" fmla="*/ 1673 h 548"/>
                  <a:gd name="T16" fmla="*/ 94 w 337"/>
                  <a:gd name="T17" fmla="*/ 1747 h 548"/>
                  <a:gd name="T18" fmla="*/ 221 w 337"/>
                  <a:gd name="T19" fmla="*/ 1747 h 548"/>
                  <a:gd name="T20" fmla="*/ 221 w 337"/>
                  <a:gd name="T21" fmla="*/ 1747 h 548"/>
                  <a:gd name="T22" fmla="*/ 363 w 337"/>
                  <a:gd name="T23" fmla="*/ 1747 h 548"/>
                  <a:gd name="T24" fmla="*/ 427 w 337"/>
                  <a:gd name="T25" fmla="*/ 1673 h 548"/>
                  <a:gd name="T26" fmla="*/ 427 w 337"/>
                  <a:gd name="T27" fmla="*/ 1673 h 548"/>
                  <a:gd name="T28" fmla="*/ 461 w 337"/>
                  <a:gd name="T29" fmla="*/ 1528 h 548"/>
                  <a:gd name="T30" fmla="*/ 461 w 337"/>
                  <a:gd name="T31" fmla="*/ 871 h 548"/>
                  <a:gd name="T32" fmla="*/ 461 w 337"/>
                  <a:gd name="T33" fmla="*/ 871 h 548"/>
                  <a:gd name="T34" fmla="*/ 461 w 337"/>
                  <a:gd name="T35" fmla="*/ 218 h 548"/>
                  <a:gd name="T36" fmla="*/ 427 w 337"/>
                  <a:gd name="T37" fmla="*/ 36 h 548"/>
                  <a:gd name="T38" fmla="*/ 427 w 337"/>
                  <a:gd name="T39" fmla="*/ 73 h 548"/>
                  <a:gd name="T40" fmla="*/ 363 w 337"/>
                  <a:gd name="T41" fmla="*/ 36 h 548"/>
                  <a:gd name="T42" fmla="*/ 221 w 337"/>
                  <a:gd name="T43" fmla="*/ 36 h 548"/>
                  <a:gd name="T44" fmla="*/ 221 w 337"/>
                  <a:gd name="T45" fmla="*/ 36 h 548"/>
                  <a:gd name="T46" fmla="*/ 94 w 337"/>
                  <a:gd name="T47" fmla="*/ 36 h 548"/>
                  <a:gd name="T48" fmla="*/ 94 w 337"/>
                  <a:gd name="T49" fmla="*/ 0 h 548"/>
                  <a:gd name="T50" fmla="*/ 221 w 337"/>
                  <a:gd name="T51" fmla="*/ 0 h 548"/>
                  <a:gd name="T52" fmla="*/ 363 w 337"/>
                  <a:gd name="T53" fmla="*/ 0 h 548"/>
                  <a:gd name="T54" fmla="*/ 363 w 337"/>
                  <a:gd name="T55" fmla="*/ 0 h 548"/>
                  <a:gd name="T56" fmla="*/ 427 w 337"/>
                  <a:gd name="T57" fmla="*/ 36 h 548"/>
                  <a:gd name="T58" fmla="*/ 476 w 337"/>
                  <a:gd name="T59" fmla="*/ 218 h 548"/>
                  <a:gd name="T60" fmla="*/ 476 w 337"/>
                  <a:gd name="T61" fmla="*/ 218 h 548"/>
                  <a:gd name="T62" fmla="*/ 476 w 337"/>
                  <a:gd name="T63" fmla="*/ 871 h 548"/>
                  <a:gd name="T64" fmla="*/ 476 w 337"/>
                  <a:gd name="T65" fmla="*/ 1528 h 548"/>
                  <a:gd name="T66" fmla="*/ 476 w 337"/>
                  <a:gd name="T67" fmla="*/ 1528 h 548"/>
                  <a:gd name="T68" fmla="*/ 443 w 337"/>
                  <a:gd name="T69" fmla="*/ 1673 h 548"/>
                  <a:gd name="T70" fmla="*/ 363 w 337"/>
                  <a:gd name="T71" fmla="*/ 1783 h 548"/>
                  <a:gd name="T72" fmla="*/ 363 w 337"/>
                  <a:gd name="T73" fmla="*/ 1783 h 548"/>
                  <a:gd name="T74" fmla="*/ 221 w 337"/>
                  <a:gd name="T75" fmla="*/ 1783 h 548"/>
                  <a:gd name="T76" fmla="*/ 94 w 337"/>
                  <a:gd name="T77" fmla="*/ 1783 h 548"/>
                  <a:gd name="T78" fmla="*/ 94 w 337"/>
                  <a:gd name="T79" fmla="*/ 1783 h 548"/>
                  <a:gd name="T80" fmla="*/ 31 w 337"/>
                  <a:gd name="T81" fmla="*/ 1710 h 548"/>
                  <a:gd name="T82" fmla="*/ 0 w 337"/>
                  <a:gd name="T83" fmla="*/ 1528 h 548"/>
                  <a:gd name="T84" fmla="*/ 0 w 337"/>
                  <a:gd name="T85" fmla="*/ 1528 h 548"/>
                  <a:gd name="T86" fmla="*/ 0 w 337"/>
                  <a:gd name="T87" fmla="*/ 871 h 548"/>
                  <a:gd name="T88" fmla="*/ 0 w 337"/>
                  <a:gd name="T89" fmla="*/ 218 h 548"/>
                  <a:gd name="T90" fmla="*/ 0 w 337"/>
                  <a:gd name="T91" fmla="*/ 218 h 548"/>
                  <a:gd name="T92" fmla="*/ 31 w 337"/>
                  <a:gd name="T93" fmla="*/ 36 h 548"/>
                  <a:gd name="T94" fmla="*/ 94 w 337"/>
                  <a:gd name="T95" fmla="*/ 0 h 5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37"/>
                  <a:gd name="T145" fmla="*/ 0 h 548"/>
                  <a:gd name="T146" fmla="*/ 337 w 337"/>
                  <a:gd name="T147" fmla="*/ 548 h 54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37" h="548">
                    <a:moveTo>
                      <a:pt x="67" y="11"/>
                    </a:moveTo>
                    <a:lnTo>
                      <a:pt x="22" y="22"/>
                    </a:lnTo>
                    <a:lnTo>
                      <a:pt x="34" y="11"/>
                    </a:lnTo>
                    <a:lnTo>
                      <a:pt x="11" y="67"/>
                    </a:lnTo>
                    <a:lnTo>
                      <a:pt x="11" y="268"/>
                    </a:lnTo>
                    <a:lnTo>
                      <a:pt x="11" y="470"/>
                    </a:lnTo>
                    <a:lnTo>
                      <a:pt x="34" y="514"/>
                    </a:lnTo>
                    <a:lnTo>
                      <a:pt x="22" y="514"/>
                    </a:lnTo>
                    <a:lnTo>
                      <a:pt x="67" y="537"/>
                    </a:lnTo>
                    <a:lnTo>
                      <a:pt x="157" y="537"/>
                    </a:lnTo>
                    <a:lnTo>
                      <a:pt x="258" y="537"/>
                    </a:lnTo>
                    <a:lnTo>
                      <a:pt x="303" y="514"/>
                    </a:lnTo>
                    <a:lnTo>
                      <a:pt x="326" y="470"/>
                    </a:lnTo>
                    <a:lnTo>
                      <a:pt x="326" y="268"/>
                    </a:lnTo>
                    <a:lnTo>
                      <a:pt x="326" y="67"/>
                    </a:lnTo>
                    <a:lnTo>
                      <a:pt x="303" y="11"/>
                    </a:lnTo>
                    <a:lnTo>
                      <a:pt x="303" y="22"/>
                    </a:lnTo>
                    <a:lnTo>
                      <a:pt x="258" y="11"/>
                    </a:lnTo>
                    <a:lnTo>
                      <a:pt x="157" y="11"/>
                    </a:lnTo>
                    <a:lnTo>
                      <a:pt x="67" y="11"/>
                    </a:lnTo>
                    <a:lnTo>
                      <a:pt x="67" y="0"/>
                    </a:lnTo>
                    <a:lnTo>
                      <a:pt x="157" y="0"/>
                    </a:lnTo>
                    <a:lnTo>
                      <a:pt x="258" y="0"/>
                    </a:lnTo>
                    <a:lnTo>
                      <a:pt x="303" y="11"/>
                    </a:lnTo>
                    <a:lnTo>
                      <a:pt x="314" y="11"/>
                    </a:lnTo>
                    <a:lnTo>
                      <a:pt x="337" y="67"/>
                    </a:lnTo>
                    <a:lnTo>
                      <a:pt x="337" y="268"/>
                    </a:lnTo>
                    <a:lnTo>
                      <a:pt x="337" y="470"/>
                    </a:lnTo>
                    <a:lnTo>
                      <a:pt x="314" y="514"/>
                    </a:lnTo>
                    <a:lnTo>
                      <a:pt x="303" y="526"/>
                    </a:lnTo>
                    <a:lnTo>
                      <a:pt x="258" y="548"/>
                    </a:lnTo>
                    <a:lnTo>
                      <a:pt x="157" y="548"/>
                    </a:lnTo>
                    <a:lnTo>
                      <a:pt x="67" y="548"/>
                    </a:lnTo>
                    <a:lnTo>
                      <a:pt x="22" y="526"/>
                    </a:lnTo>
                    <a:lnTo>
                      <a:pt x="22" y="514"/>
                    </a:lnTo>
                    <a:lnTo>
                      <a:pt x="0" y="470"/>
                    </a:lnTo>
                    <a:lnTo>
                      <a:pt x="0" y="268"/>
                    </a:lnTo>
                    <a:lnTo>
                      <a:pt x="0" y="67"/>
                    </a:lnTo>
                    <a:lnTo>
                      <a:pt x="22" y="11"/>
                    </a:lnTo>
                    <a:lnTo>
                      <a:pt x="67" y="0"/>
                    </a:lnTo>
                    <a:lnTo>
                      <a:pt x="67" y="11"/>
                    </a:lnTo>
                    <a:close/>
                  </a:path>
                </a:pathLst>
              </a:custGeom>
              <a:solidFill>
                <a:srgbClr val="5F5F5F"/>
              </a:solidFill>
              <a:ln w="9525">
                <a:noFill/>
                <a:round/>
                <a:headEnd/>
                <a:tailEnd/>
              </a:ln>
            </p:spPr>
            <p:txBody>
              <a:bodyPr/>
              <a:lstStyle/>
              <a:p>
                <a:endParaRPr lang="en-US"/>
              </a:p>
            </p:txBody>
          </p:sp>
          <p:sp>
            <p:nvSpPr>
              <p:cNvPr id="127078" name="Rectangle 71"/>
              <p:cNvSpPr>
                <a:spLocks noChangeArrowheads="1"/>
              </p:cNvSpPr>
              <p:nvPr/>
            </p:nvSpPr>
            <p:spPr bwMode="auto">
              <a:xfrm>
                <a:off x="122" y="1420"/>
                <a:ext cx="156" cy="106"/>
              </a:xfrm>
              <a:prstGeom prst="rect">
                <a:avLst/>
              </a:prstGeom>
              <a:noFill/>
              <a:ln w="9525">
                <a:noFill/>
                <a:miter lim="800000"/>
                <a:headEnd/>
                <a:tailEnd/>
              </a:ln>
            </p:spPr>
            <p:txBody>
              <a:bodyPr wrap="none" lIns="0" tIns="0" rIns="0" bIns="0">
                <a:spAutoFit/>
              </a:bodyPr>
              <a:lstStyle/>
              <a:p>
                <a:r>
                  <a:rPr lang="en-US" sz="1100" b="1" u="none">
                    <a:solidFill>
                      <a:schemeClr val="bg1"/>
                    </a:solidFill>
                  </a:rPr>
                  <a:t>GUI</a:t>
                </a:r>
                <a:endParaRPr lang="en-US" b="1" u="none">
                  <a:solidFill>
                    <a:schemeClr val="bg1"/>
                  </a:solidFill>
                </a:endParaRPr>
              </a:p>
            </p:txBody>
          </p:sp>
        </p:grpSp>
      </p:grpSp>
      <p:grpSp>
        <p:nvGrpSpPr>
          <p:cNvPr id="5" name="Group 135"/>
          <p:cNvGrpSpPr>
            <a:grpSpLocks/>
          </p:cNvGrpSpPr>
          <p:nvPr/>
        </p:nvGrpSpPr>
        <p:grpSpPr bwMode="auto">
          <a:xfrm>
            <a:off x="3727450" y="2517775"/>
            <a:ext cx="1901825" cy="471488"/>
            <a:chOff x="2348" y="1586"/>
            <a:chExt cx="1198" cy="297"/>
          </a:xfrm>
        </p:grpSpPr>
        <p:sp>
          <p:nvSpPr>
            <p:cNvPr id="127070" name="Freeform 72"/>
            <p:cNvSpPr>
              <a:spLocks/>
            </p:cNvSpPr>
            <p:nvPr/>
          </p:nvSpPr>
          <p:spPr bwMode="auto">
            <a:xfrm>
              <a:off x="2348" y="1586"/>
              <a:ext cx="1185" cy="280"/>
            </a:xfrm>
            <a:custGeom>
              <a:avLst/>
              <a:gdLst>
                <a:gd name="T0" fmla="*/ 95 w 1056"/>
                <a:gd name="T1" fmla="*/ 0 h 190"/>
                <a:gd name="T2" fmla="*/ 33 w 1056"/>
                <a:gd name="T3" fmla="*/ 69 h 190"/>
                <a:gd name="T4" fmla="*/ 0 w 1056"/>
                <a:gd name="T5" fmla="*/ 215 h 190"/>
                <a:gd name="T6" fmla="*/ 0 w 1056"/>
                <a:gd name="T7" fmla="*/ 284 h 190"/>
                <a:gd name="T8" fmla="*/ 0 w 1056"/>
                <a:gd name="T9" fmla="*/ 393 h 190"/>
                <a:gd name="T10" fmla="*/ 33 w 1056"/>
                <a:gd name="T11" fmla="*/ 535 h 190"/>
                <a:gd name="T12" fmla="*/ 95 w 1056"/>
                <a:gd name="T13" fmla="*/ 609 h 190"/>
                <a:gd name="T14" fmla="*/ 746 w 1056"/>
                <a:gd name="T15" fmla="*/ 609 h 190"/>
                <a:gd name="T16" fmla="*/ 1396 w 1056"/>
                <a:gd name="T17" fmla="*/ 609 h 190"/>
                <a:gd name="T18" fmla="*/ 1460 w 1056"/>
                <a:gd name="T19" fmla="*/ 535 h 190"/>
                <a:gd name="T20" fmla="*/ 1492 w 1056"/>
                <a:gd name="T21" fmla="*/ 393 h 190"/>
                <a:gd name="T22" fmla="*/ 1492 w 1056"/>
                <a:gd name="T23" fmla="*/ 284 h 190"/>
                <a:gd name="T24" fmla="*/ 1492 w 1056"/>
                <a:gd name="T25" fmla="*/ 215 h 190"/>
                <a:gd name="T26" fmla="*/ 1460 w 1056"/>
                <a:gd name="T27" fmla="*/ 69 h 190"/>
                <a:gd name="T28" fmla="*/ 1396 w 1056"/>
                <a:gd name="T29" fmla="*/ 0 h 190"/>
                <a:gd name="T30" fmla="*/ 746 w 1056"/>
                <a:gd name="T31" fmla="*/ 0 h 190"/>
                <a:gd name="T32" fmla="*/ 95 w 1056"/>
                <a:gd name="T33" fmla="*/ 0 h 1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56"/>
                <a:gd name="T52" fmla="*/ 0 h 190"/>
                <a:gd name="T53" fmla="*/ 1056 w 1056"/>
                <a:gd name="T54" fmla="*/ 190 h 1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56" h="190">
                  <a:moveTo>
                    <a:pt x="68" y="0"/>
                  </a:moveTo>
                  <a:lnTo>
                    <a:pt x="23" y="22"/>
                  </a:lnTo>
                  <a:lnTo>
                    <a:pt x="0" y="67"/>
                  </a:lnTo>
                  <a:lnTo>
                    <a:pt x="0" y="89"/>
                  </a:lnTo>
                  <a:lnTo>
                    <a:pt x="0" y="123"/>
                  </a:lnTo>
                  <a:lnTo>
                    <a:pt x="23" y="167"/>
                  </a:lnTo>
                  <a:lnTo>
                    <a:pt x="68" y="190"/>
                  </a:lnTo>
                  <a:lnTo>
                    <a:pt x="528" y="190"/>
                  </a:lnTo>
                  <a:lnTo>
                    <a:pt x="988" y="190"/>
                  </a:lnTo>
                  <a:lnTo>
                    <a:pt x="1033" y="167"/>
                  </a:lnTo>
                  <a:lnTo>
                    <a:pt x="1056" y="123"/>
                  </a:lnTo>
                  <a:lnTo>
                    <a:pt x="1056" y="89"/>
                  </a:lnTo>
                  <a:lnTo>
                    <a:pt x="1056" y="67"/>
                  </a:lnTo>
                  <a:lnTo>
                    <a:pt x="1033" y="22"/>
                  </a:lnTo>
                  <a:lnTo>
                    <a:pt x="988" y="0"/>
                  </a:lnTo>
                  <a:lnTo>
                    <a:pt x="528" y="0"/>
                  </a:lnTo>
                  <a:lnTo>
                    <a:pt x="68" y="0"/>
                  </a:lnTo>
                  <a:close/>
                </a:path>
              </a:pathLst>
            </a:custGeom>
            <a:solidFill>
              <a:srgbClr val="CCFFFF"/>
            </a:solidFill>
            <a:ln w="9525">
              <a:noFill/>
              <a:round/>
              <a:headEnd/>
              <a:tailEnd/>
            </a:ln>
          </p:spPr>
          <p:txBody>
            <a:bodyPr/>
            <a:lstStyle/>
            <a:p>
              <a:endParaRPr lang="en-US"/>
            </a:p>
          </p:txBody>
        </p:sp>
        <p:sp>
          <p:nvSpPr>
            <p:cNvPr id="127071" name="Freeform 73"/>
            <p:cNvSpPr>
              <a:spLocks/>
            </p:cNvSpPr>
            <p:nvPr/>
          </p:nvSpPr>
          <p:spPr bwMode="auto">
            <a:xfrm>
              <a:off x="2348" y="1586"/>
              <a:ext cx="1198" cy="297"/>
            </a:xfrm>
            <a:custGeom>
              <a:avLst/>
              <a:gdLst>
                <a:gd name="T0" fmla="*/ 33 w 1067"/>
                <a:gd name="T1" fmla="*/ 106 h 201"/>
                <a:gd name="T2" fmla="*/ 48 w 1067"/>
                <a:gd name="T3" fmla="*/ 72 h 201"/>
                <a:gd name="T4" fmla="*/ 17 w 1067"/>
                <a:gd name="T5" fmla="*/ 216 h 201"/>
                <a:gd name="T6" fmla="*/ 17 w 1067"/>
                <a:gd name="T7" fmla="*/ 288 h 201"/>
                <a:gd name="T8" fmla="*/ 17 w 1067"/>
                <a:gd name="T9" fmla="*/ 288 h 201"/>
                <a:gd name="T10" fmla="*/ 17 w 1067"/>
                <a:gd name="T11" fmla="*/ 397 h 201"/>
                <a:gd name="T12" fmla="*/ 48 w 1067"/>
                <a:gd name="T13" fmla="*/ 539 h 201"/>
                <a:gd name="T14" fmla="*/ 33 w 1067"/>
                <a:gd name="T15" fmla="*/ 539 h 201"/>
                <a:gd name="T16" fmla="*/ 95 w 1067"/>
                <a:gd name="T17" fmla="*/ 613 h 201"/>
                <a:gd name="T18" fmla="*/ 748 w 1067"/>
                <a:gd name="T19" fmla="*/ 613 h 201"/>
                <a:gd name="T20" fmla="*/ 748 w 1067"/>
                <a:gd name="T21" fmla="*/ 613 h 201"/>
                <a:gd name="T22" fmla="*/ 1398 w 1067"/>
                <a:gd name="T23" fmla="*/ 613 h 201"/>
                <a:gd name="T24" fmla="*/ 1462 w 1067"/>
                <a:gd name="T25" fmla="*/ 539 h 201"/>
                <a:gd name="T26" fmla="*/ 1462 w 1067"/>
                <a:gd name="T27" fmla="*/ 539 h 201"/>
                <a:gd name="T28" fmla="*/ 1496 w 1067"/>
                <a:gd name="T29" fmla="*/ 397 h 201"/>
                <a:gd name="T30" fmla="*/ 1496 w 1067"/>
                <a:gd name="T31" fmla="*/ 288 h 201"/>
                <a:gd name="T32" fmla="*/ 1496 w 1067"/>
                <a:gd name="T33" fmla="*/ 288 h 201"/>
                <a:gd name="T34" fmla="*/ 1496 w 1067"/>
                <a:gd name="T35" fmla="*/ 216 h 201"/>
                <a:gd name="T36" fmla="*/ 1462 w 1067"/>
                <a:gd name="T37" fmla="*/ 72 h 201"/>
                <a:gd name="T38" fmla="*/ 1462 w 1067"/>
                <a:gd name="T39" fmla="*/ 106 h 201"/>
                <a:gd name="T40" fmla="*/ 1398 w 1067"/>
                <a:gd name="T41" fmla="*/ 35 h 201"/>
                <a:gd name="T42" fmla="*/ 748 w 1067"/>
                <a:gd name="T43" fmla="*/ 35 h 201"/>
                <a:gd name="T44" fmla="*/ 748 w 1067"/>
                <a:gd name="T45" fmla="*/ 35 h 201"/>
                <a:gd name="T46" fmla="*/ 95 w 1067"/>
                <a:gd name="T47" fmla="*/ 35 h 201"/>
                <a:gd name="T48" fmla="*/ 95 w 1067"/>
                <a:gd name="T49" fmla="*/ 0 h 201"/>
                <a:gd name="T50" fmla="*/ 748 w 1067"/>
                <a:gd name="T51" fmla="*/ 0 h 201"/>
                <a:gd name="T52" fmla="*/ 1398 w 1067"/>
                <a:gd name="T53" fmla="*/ 0 h 201"/>
                <a:gd name="T54" fmla="*/ 1398 w 1067"/>
                <a:gd name="T55" fmla="*/ 0 h 201"/>
                <a:gd name="T56" fmla="*/ 1462 w 1067"/>
                <a:gd name="T57" fmla="*/ 72 h 201"/>
                <a:gd name="T58" fmla="*/ 1510 w 1067"/>
                <a:gd name="T59" fmla="*/ 216 h 201"/>
                <a:gd name="T60" fmla="*/ 1510 w 1067"/>
                <a:gd name="T61" fmla="*/ 216 h 201"/>
                <a:gd name="T62" fmla="*/ 1510 w 1067"/>
                <a:gd name="T63" fmla="*/ 288 h 201"/>
                <a:gd name="T64" fmla="*/ 1510 w 1067"/>
                <a:gd name="T65" fmla="*/ 397 h 201"/>
                <a:gd name="T66" fmla="*/ 1510 w 1067"/>
                <a:gd name="T67" fmla="*/ 397 h 201"/>
                <a:gd name="T68" fmla="*/ 1479 w 1067"/>
                <a:gd name="T69" fmla="*/ 539 h 201"/>
                <a:gd name="T70" fmla="*/ 1398 w 1067"/>
                <a:gd name="T71" fmla="*/ 649 h 201"/>
                <a:gd name="T72" fmla="*/ 1398 w 1067"/>
                <a:gd name="T73" fmla="*/ 649 h 201"/>
                <a:gd name="T74" fmla="*/ 748 w 1067"/>
                <a:gd name="T75" fmla="*/ 649 h 201"/>
                <a:gd name="T76" fmla="*/ 95 w 1067"/>
                <a:gd name="T77" fmla="*/ 649 h 201"/>
                <a:gd name="T78" fmla="*/ 95 w 1067"/>
                <a:gd name="T79" fmla="*/ 649 h 201"/>
                <a:gd name="T80" fmla="*/ 33 w 1067"/>
                <a:gd name="T81" fmla="*/ 576 h 201"/>
                <a:gd name="T82" fmla="*/ 0 w 1067"/>
                <a:gd name="T83" fmla="*/ 397 h 201"/>
                <a:gd name="T84" fmla="*/ 0 w 1067"/>
                <a:gd name="T85" fmla="*/ 397 h 201"/>
                <a:gd name="T86" fmla="*/ 0 w 1067"/>
                <a:gd name="T87" fmla="*/ 288 h 201"/>
                <a:gd name="T88" fmla="*/ 0 w 1067"/>
                <a:gd name="T89" fmla="*/ 216 h 201"/>
                <a:gd name="T90" fmla="*/ 0 w 1067"/>
                <a:gd name="T91" fmla="*/ 216 h 201"/>
                <a:gd name="T92" fmla="*/ 33 w 1067"/>
                <a:gd name="T93" fmla="*/ 72 h 201"/>
                <a:gd name="T94" fmla="*/ 95 w 1067"/>
                <a:gd name="T95" fmla="*/ 0 h 20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67"/>
                <a:gd name="T145" fmla="*/ 0 h 201"/>
                <a:gd name="T146" fmla="*/ 1067 w 1067"/>
                <a:gd name="T147" fmla="*/ 201 h 20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67" h="201">
                  <a:moveTo>
                    <a:pt x="68" y="11"/>
                  </a:moveTo>
                  <a:lnTo>
                    <a:pt x="23" y="33"/>
                  </a:lnTo>
                  <a:lnTo>
                    <a:pt x="34" y="22"/>
                  </a:lnTo>
                  <a:lnTo>
                    <a:pt x="12" y="67"/>
                  </a:lnTo>
                  <a:lnTo>
                    <a:pt x="12" y="89"/>
                  </a:lnTo>
                  <a:lnTo>
                    <a:pt x="12" y="123"/>
                  </a:lnTo>
                  <a:lnTo>
                    <a:pt x="34" y="167"/>
                  </a:lnTo>
                  <a:lnTo>
                    <a:pt x="23" y="167"/>
                  </a:lnTo>
                  <a:lnTo>
                    <a:pt x="68" y="190"/>
                  </a:lnTo>
                  <a:lnTo>
                    <a:pt x="528" y="190"/>
                  </a:lnTo>
                  <a:lnTo>
                    <a:pt x="988" y="190"/>
                  </a:lnTo>
                  <a:lnTo>
                    <a:pt x="1033" y="167"/>
                  </a:lnTo>
                  <a:lnTo>
                    <a:pt x="1056" y="123"/>
                  </a:lnTo>
                  <a:lnTo>
                    <a:pt x="1056" y="89"/>
                  </a:lnTo>
                  <a:lnTo>
                    <a:pt x="1056" y="67"/>
                  </a:lnTo>
                  <a:lnTo>
                    <a:pt x="1033" y="22"/>
                  </a:lnTo>
                  <a:lnTo>
                    <a:pt x="1033" y="33"/>
                  </a:lnTo>
                  <a:lnTo>
                    <a:pt x="988" y="11"/>
                  </a:lnTo>
                  <a:lnTo>
                    <a:pt x="528" y="11"/>
                  </a:lnTo>
                  <a:lnTo>
                    <a:pt x="68" y="11"/>
                  </a:lnTo>
                  <a:lnTo>
                    <a:pt x="68" y="0"/>
                  </a:lnTo>
                  <a:lnTo>
                    <a:pt x="528" y="0"/>
                  </a:lnTo>
                  <a:lnTo>
                    <a:pt x="988" y="0"/>
                  </a:lnTo>
                  <a:lnTo>
                    <a:pt x="1033" y="22"/>
                  </a:lnTo>
                  <a:lnTo>
                    <a:pt x="1045" y="22"/>
                  </a:lnTo>
                  <a:lnTo>
                    <a:pt x="1067" y="67"/>
                  </a:lnTo>
                  <a:lnTo>
                    <a:pt x="1067" y="89"/>
                  </a:lnTo>
                  <a:lnTo>
                    <a:pt x="1067" y="123"/>
                  </a:lnTo>
                  <a:lnTo>
                    <a:pt x="1045" y="167"/>
                  </a:lnTo>
                  <a:lnTo>
                    <a:pt x="1033" y="179"/>
                  </a:lnTo>
                  <a:lnTo>
                    <a:pt x="988" y="201"/>
                  </a:lnTo>
                  <a:lnTo>
                    <a:pt x="528" y="201"/>
                  </a:lnTo>
                  <a:lnTo>
                    <a:pt x="68" y="201"/>
                  </a:lnTo>
                  <a:lnTo>
                    <a:pt x="23" y="179"/>
                  </a:lnTo>
                  <a:lnTo>
                    <a:pt x="23" y="167"/>
                  </a:lnTo>
                  <a:lnTo>
                    <a:pt x="0" y="123"/>
                  </a:lnTo>
                  <a:lnTo>
                    <a:pt x="0" y="89"/>
                  </a:lnTo>
                  <a:lnTo>
                    <a:pt x="0" y="67"/>
                  </a:lnTo>
                  <a:lnTo>
                    <a:pt x="23" y="22"/>
                  </a:lnTo>
                  <a:lnTo>
                    <a:pt x="68" y="0"/>
                  </a:lnTo>
                  <a:lnTo>
                    <a:pt x="68" y="1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7072" name="Freeform 74"/>
            <p:cNvSpPr>
              <a:spLocks/>
            </p:cNvSpPr>
            <p:nvPr/>
          </p:nvSpPr>
          <p:spPr bwMode="auto">
            <a:xfrm>
              <a:off x="2449" y="1604"/>
              <a:ext cx="1" cy="16"/>
            </a:xfrm>
            <a:custGeom>
              <a:avLst/>
              <a:gdLst>
                <a:gd name="T0" fmla="*/ 0 w 1"/>
                <a:gd name="T1" fmla="*/ 33 h 11"/>
                <a:gd name="T2" fmla="*/ 0 w 1"/>
                <a:gd name="T3" fmla="*/ 33 h 11"/>
                <a:gd name="T4" fmla="*/ 0 w 1"/>
                <a:gd name="T5" fmla="*/ 33 h 11"/>
                <a:gd name="T6" fmla="*/ 0 w 1"/>
                <a:gd name="T7" fmla="*/ 0 h 11"/>
                <a:gd name="T8" fmla="*/ 0 w 1"/>
                <a:gd name="T9" fmla="*/ 0 h 11"/>
                <a:gd name="T10" fmla="*/ 0 w 1"/>
                <a:gd name="T11" fmla="*/ 0 h 11"/>
                <a:gd name="T12" fmla="*/ 0 w 1"/>
                <a:gd name="T13" fmla="*/ 33 h 11"/>
                <a:gd name="T14" fmla="*/ 0 60000 65536"/>
                <a:gd name="T15" fmla="*/ 0 60000 65536"/>
                <a:gd name="T16" fmla="*/ 0 60000 65536"/>
                <a:gd name="T17" fmla="*/ 0 60000 65536"/>
                <a:gd name="T18" fmla="*/ 0 60000 65536"/>
                <a:gd name="T19" fmla="*/ 0 60000 65536"/>
                <a:gd name="T20" fmla="*/ 0 60000 65536"/>
                <a:gd name="T21" fmla="*/ 0 w 1"/>
                <a:gd name="T22" fmla="*/ 0 h 11"/>
                <a:gd name="T23" fmla="*/ 1 w 1"/>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1">
                  <a:moveTo>
                    <a:pt x="0" y="11"/>
                  </a:moveTo>
                  <a:lnTo>
                    <a:pt x="0" y="11"/>
                  </a:lnTo>
                  <a:lnTo>
                    <a:pt x="0" y="0"/>
                  </a:lnTo>
                  <a:lnTo>
                    <a:pt x="0" y="1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7073" name="Rectangle 75"/>
            <p:cNvSpPr>
              <a:spLocks noChangeArrowheads="1"/>
            </p:cNvSpPr>
            <p:nvPr/>
          </p:nvSpPr>
          <p:spPr bwMode="auto">
            <a:xfrm>
              <a:off x="2581" y="1673"/>
              <a:ext cx="719" cy="106"/>
            </a:xfrm>
            <a:prstGeom prst="rect">
              <a:avLst/>
            </a:prstGeom>
            <a:noFill/>
            <a:ln w="9525">
              <a:noFill/>
              <a:miter lim="800000"/>
              <a:headEnd/>
              <a:tailEnd/>
            </a:ln>
          </p:spPr>
          <p:txBody>
            <a:bodyPr wrap="none" lIns="0" tIns="0" rIns="0" bIns="0">
              <a:spAutoFit/>
            </a:bodyPr>
            <a:lstStyle/>
            <a:p>
              <a:r>
                <a:rPr lang="en-US" sz="1100" b="1" u="none">
                  <a:solidFill>
                    <a:srgbClr val="000000"/>
                  </a:solidFill>
                </a:rPr>
                <a:t>Event Dispatcher</a:t>
              </a:r>
              <a:endParaRPr lang="en-US" b="1" u="none"/>
            </a:p>
          </p:txBody>
        </p:sp>
      </p:grpSp>
      <p:grpSp>
        <p:nvGrpSpPr>
          <p:cNvPr id="6" name="Group 127"/>
          <p:cNvGrpSpPr>
            <a:grpSpLocks/>
          </p:cNvGrpSpPr>
          <p:nvPr/>
        </p:nvGrpSpPr>
        <p:grpSpPr bwMode="auto">
          <a:xfrm>
            <a:off x="1247775" y="2989263"/>
            <a:ext cx="4381500" cy="839787"/>
            <a:chOff x="786" y="1883"/>
            <a:chExt cx="2760" cy="529"/>
          </a:xfrm>
        </p:grpSpPr>
        <p:sp>
          <p:nvSpPr>
            <p:cNvPr id="127059" name="Freeform 28"/>
            <p:cNvSpPr>
              <a:spLocks/>
            </p:cNvSpPr>
            <p:nvPr/>
          </p:nvSpPr>
          <p:spPr bwMode="auto">
            <a:xfrm>
              <a:off x="787" y="1921"/>
              <a:ext cx="2747" cy="430"/>
            </a:xfrm>
            <a:custGeom>
              <a:avLst/>
              <a:gdLst>
                <a:gd name="T0" fmla="*/ 94 w 2448"/>
                <a:gd name="T1" fmla="*/ 0 h 291"/>
                <a:gd name="T2" fmla="*/ 31 w 2448"/>
                <a:gd name="T3" fmla="*/ 74 h 291"/>
                <a:gd name="T4" fmla="*/ 0 w 2448"/>
                <a:gd name="T5" fmla="*/ 216 h 291"/>
                <a:gd name="T6" fmla="*/ 0 w 2448"/>
                <a:gd name="T7" fmla="*/ 471 h 291"/>
                <a:gd name="T8" fmla="*/ 0 w 2448"/>
                <a:gd name="T9" fmla="*/ 723 h 291"/>
                <a:gd name="T10" fmla="*/ 31 w 2448"/>
                <a:gd name="T11" fmla="*/ 867 h 291"/>
                <a:gd name="T12" fmla="*/ 94 w 2448"/>
                <a:gd name="T13" fmla="*/ 938 h 291"/>
                <a:gd name="T14" fmla="*/ 1730 w 2448"/>
                <a:gd name="T15" fmla="*/ 938 h 291"/>
                <a:gd name="T16" fmla="*/ 3363 w 2448"/>
                <a:gd name="T17" fmla="*/ 938 h 291"/>
                <a:gd name="T18" fmla="*/ 3426 w 2448"/>
                <a:gd name="T19" fmla="*/ 867 h 291"/>
                <a:gd name="T20" fmla="*/ 3460 w 2448"/>
                <a:gd name="T21" fmla="*/ 723 h 291"/>
                <a:gd name="T22" fmla="*/ 3460 w 2448"/>
                <a:gd name="T23" fmla="*/ 471 h 291"/>
                <a:gd name="T24" fmla="*/ 3460 w 2448"/>
                <a:gd name="T25" fmla="*/ 216 h 291"/>
                <a:gd name="T26" fmla="*/ 3426 w 2448"/>
                <a:gd name="T27" fmla="*/ 74 h 291"/>
                <a:gd name="T28" fmla="*/ 3363 w 2448"/>
                <a:gd name="T29" fmla="*/ 0 h 291"/>
                <a:gd name="T30" fmla="*/ 1730 w 2448"/>
                <a:gd name="T31" fmla="*/ 0 h 291"/>
                <a:gd name="T32" fmla="*/ 94 w 2448"/>
                <a:gd name="T33" fmla="*/ 0 h 2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48"/>
                <a:gd name="T52" fmla="*/ 0 h 291"/>
                <a:gd name="T53" fmla="*/ 2448 w 2448"/>
                <a:gd name="T54" fmla="*/ 291 h 2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48" h="291">
                  <a:moveTo>
                    <a:pt x="67" y="0"/>
                  </a:moveTo>
                  <a:lnTo>
                    <a:pt x="22" y="23"/>
                  </a:lnTo>
                  <a:lnTo>
                    <a:pt x="0" y="67"/>
                  </a:lnTo>
                  <a:lnTo>
                    <a:pt x="0" y="146"/>
                  </a:lnTo>
                  <a:lnTo>
                    <a:pt x="0" y="224"/>
                  </a:lnTo>
                  <a:lnTo>
                    <a:pt x="22" y="269"/>
                  </a:lnTo>
                  <a:lnTo>
                    <a:pt x="67" y="291"/>
                  </a:lnTo>
                  <a:lnTo>
                    <a:pt x="1224" y="291"/>
                  </a:lnTo>
                  <a:lnTo>
                    <a:pt x="2380" y="291"/>
                  </a:lnTo>
                  <a:lnTo>
                    <a:pt x="2425" y="269"/>
                  </a:lnTo>
                  <a:lnTo>
                    <a:pt x="2448" y="224"/>
                  </a:lnTo>
                  <a:lnTo>
                    <a:pt x="2448" y="146"/>
                  </a:lnTo>
                  <a:lnTo>
                    <a:pt x="2448" y="67"/>
                  </a:lnTo>
                  <a:lnTo>
                    <a:pt x="2425" y="23"/>
                  </a:lnTo>
                  <a:lnTo>
                    <a:pt x="2380" y="0"/>
                  </a:lnTo>
                  <a:lnTo>
                    <a:pt x="1224" y="0"/>
                  </a:lnTo>
                  <a:lnTo>
                    <a:pt x="67" y="0"/>
                  </a:lnTo>
                  <a:close/>
                </a:path>
              </a:pathLst>
            </a:custGeom>
            <a:solidFill>
              <a:srgbClr val="201381"/>
            </a:solidFill>
            <a:ln w="9525">
              <a:noFill/>
              <a:round/>
              <a:headEnd/>
              <a:tailEnd/>
            </a:ln>
          </p:spPr>
          <p:txBody>
            <a:bodyPr/>
            <a:lstStyle/>
            <a:p>
              <a:endParaRPr lang="en-US"/>
            </a:p>
          </p:txBody>
        </p:sp>
        <p:sp>
          <p:nvSpPr>
            <p:cNvPr id="127060" name="Freeform 29"/>
            <p:cNvSpPr>
              <a:spLocks/>
            </p:cNvSpPr>
            <p:nvPr/>
          </p:nvSpPr>
          <p:spPr bwMode="auto">
            <a:xfrm>
              <a:off x="786" y="1915"/>
              <a:ext cx="2760" cy="447"/>
            </a:xfrm>
            <a:custGeom>
              <a:avLst/>
              <a:gdLst>
                <a:gd name="T0" fmla="*/ 31 w 2459"/>
                <a:gd name="T1" fmla="*/ 110 h 302"/>
                <a:gd name="T2" fmla="*/ 48 w 2459"/>
                <a:gd name="T3" fmla="*/ 74 h 302"/>
                <a:gd name="T4" fmla="*/ 15 w 2459"/>
                <a:gd name="T5" fmla="*/ 218 h 302"/>
                <a:gd name="T6" fmla="*/ 15 w 2459"/>
                <a:gd name="T7" fmla="*/ 474 h 302"/>
                <a:gd name="T8" fmla="*/ 15 w 2459"/>
                <a:gd name="T9" fmla="*/ 474 h 302"/>
                <a:gd name="T10" fmla="*/ 15 w 2459"/>
                <a:gd name="T11" fmla="*/ 727 h 302"/>
                <a:gd name="T12" fmla="*/ 48 w 2459"/>
                <a:gd name="T13" fmla="*/ 872 h 302"/>
                <a:gd name="T14" fmla="*/ 31 w 2459"/>
                <a:gd name="T15" fmla="*/ 872 h 302"/>
                <a:gd name="T16" fmla="*/ 94 w 2459"/>
                <a:gd name="T17" fmla="*/ 944 h 302"/>
                <a:gd name="T18" fmla="*/ 1731 w 2459"/>
                <a:gd name="T19" fmla="*/ 944 h 302"/>
                <a:gd name="T20" fmla="*/ 1731 w 2459"/>
                <a:gd name="T21" fmla="*/ 944 h 302"/>
                <a:gd name="T22" fmla="*/ 3365 w 2459"/>
                <a:gd name="T23" fmla="*/ 944 h 302"/>
                <a:gd name="T24" fmla="*/ 3429 w 2459"/>
                <a:gd name="T25" fmla="*/ 872 h 302"/>
                <a:gd name="T26" fmla="*/ 3429 w 2459"/>
                <a:gd name="T27" fmla="*/ 872 h 302"/>
                <a:gd name="T28" fmla="*/ 3462 w 2459"/>
                <a:gd name="T29" fmla="*/ 727 h 302"/>
                <a:gd name="T30" fmla="*/ 3462 w 2459"/>
                <a:gd name="T31" fmla="*/ 474 h 302"/>
                <a:gd name="T32" fmla="*/ 3462 w 2459"/>
                <a:gd name="T33" fmla="*/ 474 h 302"/>
                <a:gd name="T34" fmla="*/ 3462 w 2459"/>
                <a:gd name="T35" fmla="*/ 218 h 302"/>
                <a:gd name="T36" fmla="*/ 3429 w 2459"/>
                <a:gd name="T37" fmla="*/ 74 h 302"/>
                <a:gd name="T38" fmla="*/ 3429 w 2459"/>
                <a:gd name="T39" fmla="*/ 110 h 302"/>
                <a:gd name="T40" fmla="*/ 3365 w 2459"/>
                <a:gd name="T41" fmla="*/ 36 h 302"/>
                <a:gd name="T42" fmla="*/ 1731 w 2459"/>
                <a:gd name="T43" fmla="*/ 36 h 302"/>
                <a:gd name="T44" fmla="*/ 1731 w 2459"/>
                <a:gd name="T45" fmla="*/ 36 h 302"/>
                <a:gd name="T46" fmla="*/ 94 w 2459"/>
                <a:gd name="T47" fmla="*/ 36 h 302"/>
                <a:gd name="T48" fmla="*/ 94 w 2459"/>
                <a:gd name="T49" fmla="*/ 0 h 302"/>
                <a:gd name="T50" fmla="*/ 1731 w 2459"/>
                <a:gd name="T51" fmla="*/ 0 h 302"/>
                <a:gd name="T52" fmla="*/ 3365 w 2459"/>
                <a:gd name="T53" fmla="*/ 0 h 302"/>
                <a:gd name="T54" fmla="*/ 3365 w 2459"/>
                <a:gd name="T55" fmla="*/ 0 h 302"/>
                <a:gd name="T56" fmla="*/ 3429 w 2459"/>
                <a:gd name="T57" fmla="*/ 74 h 302"/>
                <a:gd name="T58" fmla="*/ 3477 w 2459"/>
                <a:gd name="T59" fmla="*/ 218 h 302"/>
                <a:gd name="T60" fmla="*/ 3477 w 2459"/>
                <a:gd name="T61" fmla="*/ 218 h 302"/>
                <a:gd name="T62" fmla="*/ 3477 w 2459"/>
                <a:gd name="T63" fmla="*/ 474 h 302"/>
                <a:gd name="T64" fmla="*/ 3477 w 2459"/>
                <a:gd name="T65" fmla="*/ 727 h 302"/>
                <a:gd name="T66" fmla="*/ 3477 w 2459"/>
                <a:gd name="T67" fmla="*/ 727 h 302"/>
                <a:gd name="T68" fmla="*/ 3446 w 2459"/>
                <a:gd name="T69" fmla="*/ 872 h 302"/>
                <a:gd name="T70" fmla="*/ 3365 w 2459"/>
                <a:gd name="T71" fmla="*/ 980 h 302"/>
                <a:gd name="T72" fmla="*/ 3365 w 2459"/>
                <a:gd name="T73" fmla="*/ 980 h 302"/>
                <a:gd name="T74" fmla="*/ 1731 w 2459"/>
                <a:gd name="T75" fmla="*/ 980 h 302"/>
                <a:gd name="T76" fmla="*/ 94 w 2459"/>
                <a:gd name="T77" fmla="*/ 980 h 302"/>
                <a:gd name="T78" fmla="*/ 94 w 2459"/>
                <a:gd name="T79" fmla="*/ 980 h 302"/>
                <a:gd name="T80" fmla="*/ 31 w 2459"/>
                <a:gd name="T81" fmla="*/ 907 h 302"/>
                <a:gd name="T82" fmla="*/ 0 w 2459"/>
                <a:gd name="T83" fmla="*/ 727 h 302"/>
                <a:gd name="T84" fmla="*/ 0 w 2459"/>
                <a:gd name="T85" fmla="*/ 727 h 302"/>
                <a:gd name="T86" fmla="*/ 0 w 2459"/>
                <a:gd name="T87" fmla="*/ 474 h 302"/>
                <a:gd name="T88" fmla="*/ 0 w 2459"/>
                <a:gd name="T89" fmla="*/ 218 h 302"/>
                <a:gd name="T90" fmla="*/ 0 w 2459"/>
                <a:gd name="T91" fmla="*/ 218 h 302"/>
                <a:gd name="T92" fmla="*/ 31 w 2459"/>
                <a:gd name="T93" fmla="*/ 74 h 302"/>
                <a:gd name="T94" fmla="*/ 94 w 2459"/>
                <a:gd name="T95" fmla="*/ 0 h 3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59"/>
                <a:gd name="T145" fmla="*/ 0 h 302"/>
                <a:gd name="T146" fmla="*/ 2459 w 2459"/>
                <a:gd name="T147" fmla="*/ 302 h 3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59" h="302">
                  <a:moveTo>
                    <a:pt x="67" y="11"/>
                  </a:moveTo>
                  <a:lnTo>
                    <a:pt x="22" y="34"/>
                  </a:lnTo>
                  <a:lnTo>
                    <a:pt x="34" y="23"/>
                  </a:lnTo>
                  <a:lnTo>
                    <a:pt x="11" y="67"/>
                  </a:lnTo>
                  <a:lnTo>
                    <a:pt x="11" y="146"/>
                  </a:lnTo>
                  <a:lnTo>
                    <a:pt x="11" y="224"/>
                  </a:lnTo>
                  <a:lnTo>
                    <a:pt x="34" y="269"/>
                  </a:lnTo>
                  <a:lnTo>
                    <a:pt x="22" y="269"/>
                  </a:lnTo>
                  <a:lnTo>
                    <a:pt x="67" y="291"/>
                  </a:lnTo>
                  <a:lnTo>
                    <a:pt x="1224" y="291"/>
                  </a:lnTo>
                  <a:lnTo>
                    <a:pt x="2380" y="291"/>
                  </a:lnTo>
                  <a:lnTo>
                    <a:pt x="2425" y="269"/>
                  </a:lnTo>
                  <a:lnTo>
                    <a:pt x="2448" y="224"/>
                  </a:lnTo>
                  <a:lnTo>
                    <a:pt x="2448" y="146"/>
                  </a:lnTo>
                  <a:lnTo>
                    <a:pt x="2448" y="67"/>
                  </a:lnTo>
                  <a:lnTo>
                    <a:pt x="2425" y="23"/>
                  </a:lnTo>
                  <a:lnTo>
                    <a:pt x="2425" y="34"/>
                  </a:lnTo>
                  <a:lnTo>
                    <a:pt x="2380" y="11"/>
                  </a:lnTo>
                  <a:lnTo>
                    <a:pt x="1224" y="11"/>
                  </a:lnTo>
                  <a:lnTo>
                    <a:pt x="67" y="11"/>
                  </a:lnTo>
                  <a:lnTo>
                    <a:pt x="67" y="0"/>
                  </a:lnTo>
                  <a:lnTo>
                    <a:pt x="1224" y="0"/>
                  </a:lnTo>
                  <a:lnTo>
                    <a:pt x="2380" y="0"/>
                  </a:lnTo>
                  <a:lnTo>
                    <a:pt x="2425" y="23"/>
                  </a:lnTo>
                  <a:lnTo>
                    <a:pt x="2437" y="23"/>
                  </a:lnTo>
                  <a:lnTo>
                    <a:pt x="2459" y="67"/>
                  </a:lnTo>
                  <a:lnTo>
                    <a:pt x="2459" y="146"/>
                  </a:lnTo>
                  <a:lnTo>
                    <a:pt x="2459" y="224"/>
                  </a:lnTo>
                  <a:lnTo>
                    <a:pt x="2437" y="269"/>
                  </a:lnTo>
                  <a:lnTo>
                    <a:pt x="2425" y="280"/>
                  </a:lnTo>
                  <a:lnTo>
                    <a:pt x="2380" y="302"/>
                  </a:lnTo>
                  <a:lnTo>
                    <a:pt x="1224" y="302"/>
                  </a:lnTo>
                  <a:lnTo>
                    <a:pt x="67" y="302"/>
                  </a:lnTo>
                  <a:lnTo>
                    <a:pt x="22" y="280"/>
                  </a:lnTo>
                  <a:lnTo>
                    <a:pt x="22" y="269"/>
                  </a:lnTo>
                  <a:lnTo>
                    <a:pt x="0" y="224"/>
                  </a:lnTo>
                  <a:lnTo>
                    <a:pt x="0" y="146"/>
                  </a:lnTo>
                  <a:lnTo>
                    <a:pt x="0" y="67"/>
                  </a:lnTo>
                  <a:lnTo>
                    <a:pt x="22" y="23"/>
                  </a:lnTo>
                  <a:lnTo>
                    <a:pt x="67" y="0"/>
                  </a:lnTo>
                  <a:lnTo>
                    <a:pt x="67" y="1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7061" name="Freeform 30"/>
            <p:cNvSpPr>
              <a:spLocks/>
            </p:cNvSpPr>
            <p:nvPr/>
          </p:nvSpPr>
          <p:spPr bwMode="auto">
            <a:xfrm>
              <a:off x="861" y="1915"/>
              <a:ext cx="2" cy="17"/>
            </a:xfrm>
            <a:custGeom>
              <a:avLst/>
              <a:gdLst>
                <a:gd name="T0" fmla="*/ 0 w 2"/>
                <a:gd name="T1" fmla="*/ 40 h 11"/>
                <a:gd name="T2" fmla="*/ 0 w 2"/>
                <a:gd name="T3" fmla="*/ 40 h 11"/>
                <a:gd name="T4" fmla="*/ 0 w 2"/>
                <a:gd name="T5" fmla="*/ 40 h 11"/>
                <a:gd name="T6" fmla="*/ 0 w 2"/>
                <a:gd name="T7" fmla="*/ 0 h 11"/>
                <a:gd name="T8" fmla="*/ 0 w 2"/>
                <a:gd name="T9" fmla="*/ 0 h 11"/>
                <a:gd name="T10" fmla="*/ 0 w 2"/>
                <a:gd name="T11" fmla="*/ 0 h 11"/>
                <a:gd name="T12" fmla="*/ 0 w 2"/>
                <a:gd name="T13" fmla="*/ 40 h 11"/>
                <a:gd name="T14" fmla="*/ 0 60000 65536"/>
                <a:gd name="T15" fmla="*/ 0 60000 65536"/>
                <a:gd name="T16" fmla="*/ 0 60000 65536"/>
                <a:gd name="T17" fmla="*/ 0 60000 65536"/>
                <a:gd name="T18" fmla="*/ 0 60000 65536"/>
                <a:gd name="T19" fmla="*/ 0 60000 65536"/>
                <a:gd name="T20" fmla="*/ 0 60000 65536"/>
                <a:gd name="T21" fmla="*/ 0 w 2"/>
                <a:gd name="T22" fmla="*/ 0 h 11"/>
                <a:gd name="T23" fmla="*/ 2 w 2"/>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11">
                  <a:moveTo>
                    <a:pt x="0" y="11"/>
                  </a:moveTo>
                  <a:lnTo>
                    <a:pt x="0" y="11"/>
                  </a:lnTo>
                  <a:lnTo>
                    <a:pt x="0" y="0"/>
                  </a:lnTo>
                  <a:lnTo>
                    <a:pt x="0" y="1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7062" name="Freeform 31"/>
            <p:cNvSpPr>
              <a:spLocks/>
            </p:cNvSpPr>
            <p:nvPr/>
          </p:nvSpPr>
          <p:spPr bwMode="auto">
            <a:xfrm>
              <a:off x="938" y="1915"/>
              <a:ext cx="314" cy="464"/>
            </a:xfrm>
            <a:custGeom>
              <a:avLst/>
              <a:gdLst>
                <a:gd name="T0" fmla="*/ 0 w 280"/>
                <a:gd name="T1" fmla="*/ 0 h 314"/>
                <a:gd name="T2" fmla="*/ 286 w 280"/>
                <a:gd name="T3" fmla="*/ 471 h 314"/>
                <a:gd name="T4" fmla="*/ 63 w 280"/>
                <a:gd name="T5" fmla="*/ 362 h 314"/>
                <a:gd name="T6" fmla="*/ 395 w 280"/>
                <a:gd name="T7" fmla="*/ 1014 h 314"/>
                <a:gd name="T8" fmla="*/ 0 w 280"/>
                <a:gd name="T9" fmla="*/ 0 h 314"/>
                <a:gd name="T10" fmla="*/ 0 60000 65536"/>
                <a:gd name="T11" fmla="*/ 0 60000 65536"/>
                <a:gd name="T12" fmla="*/ 0 60000 65536"/>
                <a:gd name="T13" fmla="*/ 0 60000 65536"/>
                <a:gd name="T14" fmla="*/ 0 60000 65536"/>
                <a:gd name="T15" fmla="*/ 0 w 280"/>
                <a:gd name="T16" fmla="*/ 0 h 314"/>
                <a:gd name="T17" fmla="*/ 280 w 280"/>
                <a:gd name="T18" fmla="*/ 314 h 314"/>
              </a:gdLst>
              <a:ahLst/>
              <a:cxnLst>
                <a:cxn ang="T10">
                  <a:pos x="T0" y="T1"/>
                </a:cxn>
                <a:cxn ang="T11">
                  <a:pos x="T2" y="T3"/>
                </a:cxn>
                <a:cxn ang="T12">
                  <a:pos x="T4" y="T5"/>
                </a:cxn>
                <a:cxn ang="T13">
                  <a:pos x="T6" y="T7"/>
                </a:cxn>
                <a:cxn ang="T14">
                  <a:pos x="T8" y="T9"/>
                </a:cxn>
              </a:cxnLst>
              <a:rect l="T15" t="T16" r="T17" b="T18"/>
              <a:pathLst>
                <a:path w="280" h="314">
                  <a:moveTo>
                    <a:pt x="0" y="0"/>
                  </a:moveTo>
                  <a:lnTo>
                    <a:pt x="202" y="146"/>
                  </a:lnTo>
                  <a:lnTo>
                    <a:pt x="45" y="112"/>
                  </a:lnTo>
                  <a:lnTo>
                    <a:pt x="280" y="314"/>
                  </a:lnTo>
                  <a:lnTo>
                    <a:pt x="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27063" name="Freeform 32"/>
            <p:cNvSpPr>
              <a:spLocks/>
            </p:cNvSpPr>
            <p:nvPr/>
          </p:nvSpPr>
          <p:spPr bwMode="auto">
            <a:xfrm>
              <a:off x="911" y="1883"/>
              <a:ext cx="39" cy="66"/>
            </a:xfrm>
            <a:custGeom>
              <a:avLst/>
              <a:gdLst>
                <a:gd name="T0" fmla="*/ 52 w 34"/>
                <a:gd name="T1" fmla="*/ 34 h 45"/>
                <a:gd name="T2" fmla="*/ 34 w 34"/>
                <a:gd name="T3" fmla="*/ 0 h 45"/>
                <a:gd name="T4" fmla="*/ 0 w 34"/>
                <a:gd name="T5" fmla="*/ 103 h 45"/>
                <a:gd name="T6" fmla="*/ 17 w 34"/>
                <a:gd name="T7" fmla="*/ 142 h 45"/>
                <a:gd name="T8" fmla="*/ 52 w 34"/>
                <a:gd name="T9" fmla="*/ 34 h 45"/>
                <a:gd name="T10" fmla="*/ 0 60000 65536"/>
                <a:gd name="T11" fmla="*/ 0 60000 65536"/>
                <a:gd name="T12" fmla="*/ 0 60000 65536"/>
                <a:gd name="T13" fmla="*/ 0 60000 65536"/>
                <a:gd name="T14" fmla="*/ 0 60000 65536"/>
                <a:gd name="T15" fmla="*/ 0 w 34"/>
                <a:gd name="T16" fmla="*/ 0 h 45"/>
                <a:gd name="T17" fmla="*/ 34 w 34"/>
                <a:gd name="T18" fmla="*/ 45 h 45"/>
              </a:gdLst>
              <a:ahLst/>
              <a:cxnLst>
                <a:cxn ang="T10">
                  <a:pos x="T0" y="T1"/>
                </a:cxn>
                <a:cxn ang="T11">
                  <a:pos x="T2" y="T3"/>
                </a:cxn>
                <a:cxn ang="T12">
                  <a:pos x="T4" y="T5"/>
                </a:cxn>
                <a:cxn ang="T13">
                  <a:pos x="T6" y="T7"/>
                </a:cxn>
                <a:cxn ang="T14">
                  <a:pos x="T8" y="T9"/>
                </a:cxn>
              </a:cxnLst>
              <a:rect l="T15" t="T16" r="T17" b="T18"/>
              <a:pathLst>
                <a:path w="34" h="45">
                  <a:moveTo>
                    <a:pt x="34" y="11"/>
                  </a:moveTo>
                  <a:lnTo>
                    <a:pt x="23" y="0"/>
                  </a:lnTo>
                  <a:lnTo>
                    <a:pt x="0" y="33"/>
                  </a:lnTo>
                  <a:lnTo>
                    <a:pt x="11" y="45"/>
                  </a:lnTo>
                  <a:lnTo>
                    <a:pt x="34" y="11"/>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27064" name="Freeform 33"/>
            <p:cNvSpPr>
              <a:spLocks/>
            </p:cNvSpPr>
            <p:nvPr/>
          </p:nvSpPr>
          <p:spPr bwMode="auto">
            <a:xfrm>
              <a:off x="924" y="1899"/>
              <a:ext cx="252" cy="264"/>
            </a:xfrm>
            <a:custGeom>
              <a:avLst/>
              <a:gdLst>
                <a:gd name="T0" fmla="*/ 32 w 225"/>
                <a:gd name="T1" fmla="*/ 0 h 179"/>
                <a:gd name="T2" fmla="*/ 316 w 225"/>
                <a:gd name="T3" fmla="*/ 468 h 179"/>
                <a:gd name="T4" fmla="*/ 301 w 225"/>
                <a:gd name="T5" fmla="*/ 574 h 179"/>
                <a:gd name="T6" fmla="*/ 316 w 225"/>
                <a:gd name="T7" fmla="*/ 431 h 179"/>
                <a:gd name="T8" fmla="*/ 284 w 225"/>
                <a:gd name="T9" fmla="*/ 574 h 179"/>
                <a:gd name="T10" fmla="*/ 0 w 225"/>
                <a:gd name="T11" fmla="*/ 109 h 179"/>
                <a:gd name="T12" fmla="*/ 32 w 225"/>
                <a:gd name="T13" fmla="*/ 0 h 179"/>
                <a:gd name="T14" fmla="*/ 0 60000 65536"/>
                <a:gd name="T15" fmla="*/ 0 60000 65536"/>
                <a:gd name="T16" fmla="*/ 0 60000 65536"/>
                <a:gd name="T17" fmla="*/ 0 60000 65536"/>
                <a:gd name="T18" fmla="*/ 0 60000 65536"/>
                <a:gd name="T19" fmla="*/ 0 60000 65536"/>
                <a:gd name="T20" fmla="*/ 0 60000 65536"/>
                <a:gd name="T21" fmla="*/ 0 w 225"/>
                <a:gd name="T22" fmla="*/ 0 h 179"/>
                <a:gd name="T23" fmla="*/ 225 w 225"/>
                <a:gd name="T24" fmla="*/ 179 h 1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179">
                  <a:moveTo>
                    <a:pt x="23" y="0"/>
                  </a:moveTo>
                  <a:lnTo>
                    <a:pt x="225" y="146"/>
                  </a:lnTo>
                  <a:lnTo>
                    <a:pt x="214" y="179"/>
                  </a:lnTo>
                  <a:lnTo>
                    <a:pt x="225" y="134"/>
                  </a:lnTo>
                  <a:lnTo>
                    <a:pt x="203" y="179"/>
                  </a:lnTo>
                  <a:lnTo>
                    <a:pt x="0" y="34"/>
                  </a:lnTo>
                  <a:lnTo>
                    <a:pt x="23"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27065" name="Freeform 34"/>
            <p:cNvSpPr>
              <a:spLocks/>
            </p:cNvSpPr>
            <p:nvPr/>
          </p:nvSpPr>
          <p:spPr bwMode="auto">
            <a:xfrm>
              <a:off x="974" y="2048"/>
              <a:ext cx="202" cy="115"/>
            </a:xfrm>
            <a:custGeom>
              <a:avLst/>
              <a:gdLst>
                <a:gd name="T0" fmla="*/ 239 w 180"/>
                <a:gd name="T1" fmla="*/ 251 h 78"/>
                <a:gd name="T2" fmla="*/ 17 w 180"/>
                <a:gd name="T3" fmla="*/ 143 h 78"/>
                <a:gd name="T4" fmla="*/ 48 w 180"/>
                <a:gd name="T5" fmla="*/ 35 h 78"/>
                <a:gd name="T6" fmla="*/ 0 w 180"/>
                <a:gd name="T7" fmla="*/ 143 h 78"/>
                <a:gd name="T8" fmla="*/ 33 w 180"/>
                <a:gd name="T9" fmla="*/ 0 h 78"/>
                <a:gd name="T10" fmla="*/ 255 w 180"/>
                <a:gd name="T11" fmla="*/ 106 h 78"/>
                <a:gd name="T12" fmla="*/ 239 w 180"/>
                <a:gd name="T13" fmla="*/ 251 h 78"/>
                <a:gd name="T14" fmla="*/ 0 60000 65536"/>
                <a:gd name="T15" fmla="*/ 0 60000 65536"/>
                <a:gd name="T16" fmla="*/ 0 60000 65536"/>
                <a:gd name="T17" fmla="*/ 0 60000 65536"/>
                <a:gd name="T18" fmla="*/ 0 60000 65536"/>
                <a:gd name="T19" fmla="*/ 0 60000 65536"/>
                <a:gd name="T20" fmla="*/ 0 60000 65536"/>
                <a:gd name="T21" fmla="*/ 0 w 180"/>
                <a:gd name="T22" fmla="*/ 0 h 78"/>
                <a:gd name="T23" fmla="*/ 180 w 180"/>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 h="78">
                  <a:moveTo>
                    <a:pt x="169" y="78"/>
                  </a:moveTo>
                  <a:lnTo>
                    <a:pt x="12" y="45"/>
                  </a:lnTo>
                  <a:lnTo>
                    <a:pt x="34" y="11"/>
                  </a:lnTo>
                  <a:lnTo>
                    <a:pt x="0" y="45"/>
                  </a:lnTo>
                  <a:lnTo>
                    <a:pt x="23" y="0"/>
                  </a:lnTo>
                  <a:lnTo>
                    <a:pt x="180" y="33"/>
                  </a:lnTo>
                  <a:lnTo>
                    <a:pt x="169" y="78"/>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27066" name="Freeform 36"/>
            <p:cNvSpPr>
              <a:spLocks/>
            </p:cNvSpPr>
            <p:nvPr/>
          </p:nvSpPr>
          <p:spPr bwMode="auto">
            <a:xfrm>
              <a:off x="974" y="2065"/>
              <a:ext cx="303" cy="347"/>
            </a:xfrm>
            <a:custGeom>
              <a:avLst/>
              <a:gdLst>
                <a:gd name="T0" fmla="*/ 48 w 270"/>
                <a:gd name="T1" fmla="*/ 0 h 235"/>
                <a:gd name="T2" fmla="*/ 0 w 270"/>
                <a:gd name="T3" fmla="*/ 109 h 235"/>
                <a:gd name="T4" fmla="*/ 333 w 270"/>
                <a:gd name="T5" fmla="*/ 756 h 235"/>
                <a:gd name="T6" fmla="*/ 382 w 270"/>
                <a:gd name="T7" fmla="*/ 648 h 235"/>
                <a:gd name="T8" fmla="*/ 48 w 270"/>
                <a:gd name="T9" fmla="*/ 0 h 235"/>
                <a:gd name="T10" fmla="*/ 0 60000 65536"/>
                <a:gd name="T11" fmla="*/ 0 60000 65536"/>
                <a:gd name="T12" fmla="*/ 0 60000 65536"/>
                <a:gd name="T13" fmla="*/ 0 60000 65536"/>
                <a:gd name="T14" fmla="*/ 0 60000 65536"/>
                <a:gd name="T15" fmla="*/ 0 w 270"/>
                <a:gd name="T16" fmla="*/ 0 h 235"/>
                <a:gd name="T17" fmla="*/ 270 w 270"/>
                <a:gd name="T18" fmla="*/ 235 h 235"/>
              </a:gdLst>
              <a:ahLst/>
              <a:cxnLst>
                <a:cxn ang="T10">
                  <a:pos x="T0" y="T1"/>
                </a:cxn>
                <a:cxn ang="T11">
                  <a:pos x="T2" y="T3"/>
                </a:cxn>
                <a:cxn ang="T12">
                  <a:pos x="T4" y="T5"/>
                </a:cxn>
                <a:cxn ang="T13">
                  <a:pos x="T6" y="T7"/>
                </a:cxn>
                <a:cxn ang="T14">
                  <a:pos x="T8" y="T9"/>
                </a:cxn>
              </a:cxnLst>
              <a:rect l="T15" t="T16" r="T17" b="T18"/>
              <a:pathLst>
                <a:path w="270" h="235">
                  <a:moveTo>
                    <a:pt x="34" y="0"/>
                  </a:moveTo>
                  <a:lnTo>
                    <a:pt x="0" y="34"/>
                  </a:lnTo>
                  <a:lnTo>
                    <a:pt x="236" y="235"/>
                  </a:lnTo>
                  <a:lnTo>
                    <a:pt x="270" y="201"/>
                  </a:lnTo>
                  <a:lnTo>
                    <a:pt x="34"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27067" name="Rectangle 37"/>
            <p:cNvSpPr>
              <a:spLocks noChangeArrowheads="1"/>
            </p:cNvSpPr>
            <p:nvPr/>
          </p:nvSpPr>
          <p:spPr bwMode="auto">
            <a:xfrm>
              <a:off x="1582" y="1981"/>
              <a:ext cx="733" cy="106"/>
            </a:xfrm>
            <a:prstGeom prst="rect">
              <a:avLst/>
            </a:prstGeom>
            <a:noFill/>
            <a:ln w="9525">
              <a:noFill/>
              <a:miter lim="800000"/>
              <a:headEnd/>
              <a:tailEnd/>
            </a:ln>
          </p:spPr>
          <p:txBody>
            <a:bodyPr wrap="none" lIns="0" tIns="0" rIns="0" bIns="0">
              <a:spAutoFit/>
            </a:bodyPr>
            <a:lstStyle/>
            <a:p>
              <a:r>
                <a:rPr lang="en-US" sz="1100" b="1" u="none">
                  <a:solidFill>
                    <a:srgbClr val="FFFFFF"/>
                  </a:solidFill>
                </a:rPr>
                <a:t>Transfer Protocol</a:t>
              </a:r>
              <a:endParaRPr lang="en-US" b="1" u="none"/>
            </a:p>
          </p:txBody>
        </p:sp>
        <p:sp>
          <p:nvSpPr>
            <p:cNvPr id="127068" name="Rectangle 76"/>
            <p:cNvSpPr>
              <a:spLocks noChangeArrowheads="1"/>
            </p:cNvSpPr>
            <p:nvPr/>
          </p:nvSpPr>
          <p:spPr bwMode="auto">
            <a:xfrm>
              <a:off x="1582" y="2148"/>
              <a:ext cx="151" cy="106"/>
            </a:xfrm>
            <a:prstGeom prst="rect">
              <a:avLst/>
            </a:prstGeom>
            <a:noFill/>
            <a:ln w="9525">
              <a:noFill/>
              <a:miter lim="800000"/>
              <a:headEnd/>
              <a:tailEnd/>
            </a:ln>
          </p:spPr>
          <p:txBody>
            <a:bodyPr wrap="none" lIns="0" tIns="0" rIns="0" bIns="0">
              <a:spAutoFit/>
            </a:bodyPr>
            <a:lstStyle/>
            <a:p>
              <a:r>
                <a:rPr lang="en-US" sz="1100" b="1" i="1" u="none">
                  <a:solidFill>
                    <a:srgbClr val="FFFFFF"/>
                  </a:solidFill>
                </a:rPr>
                <a:t>e.g.</a:t>
              </a:r>
              <a:endParaRPr lang="en-US" b="1" u="none"/>
            </a:p>
          </p:txBody>
        </p:sp>
        <p:sp>
          <p:nvSpPr>
            <p:cNvPr id="127069" name="Rectangle 77"/>
            <p:cNvSpPr>
              <a:spLocks noChangeArrowheads="1"/>
            </p:cNvSpPr>
            <p:nvPr/>
          </p:nvSpPr>
          <p:spPr bwMode="auto">
            <a:xfrm>
              <a:off x="1771" y="2148"/>
              <a:ext cx="425" cy="106"/>
            </a:xfrm>
            <a:prstGeom prst="rect">
              <a:avLst/>
            </a:prstGeom>
            <a:noFill/>
            <a:ln w="9525">
              <a:noFill/>
              <a:miter lim="800000"/>
              <a:headEnd/>
              <a:tailEnd/>
            </a:ln>
          </p:spPr>
          <p:txBody>
            <a:bodyPr wrap="none" lIns="0" tIns="0" rIns="0" bIns="0">
              <a:spAutoFit/>
            </a:bodyPr>
            <a:lstStyle/>
            <a:p>
              <a:r>
                <a:rPr lang="en-US" sz="1100" b="1" u="none">
                  <a:solidFill>
                    <a:srgbClr val="FFFFFF"/>
                  </a:solidFill>
                </a:rPr>
                <a:t>, HTTP 1.0</a:t>
              </a:r>
              <a:endParaRPr lang="en-US" b="1" u="none"/>
            </a:p>
          </p:txBody>
        </p:sp>
      </p:grpSp>
      <p:grpSp>
        <p:nvGrpSpPr>
          <p:cNvPr id="7" name="Group 132"/>
          <p:cNvGrpSpPr>
            <a:grpSpLocks/>
          </p:cNvGrpSpPr>
          <p:nvPr/>
        </p:nvGrpSpPr>
        <p:grpSpPr bwMode="auto">
          <a:xfrm>
            <a:off x="766763" y="2489200"/>
            <a:ext cx="1062037" cy="525463"/>
            <a:chOff x="483" y="1568"/>
            <a:chExt cx="669" cy="331"/>
          </a:xfrm>
        </p:grpSpPr>
        <p:sp>
          <p:nvSpPr>
            <p:cNvPr id="127056" name="Freeform 78"/>
            <p:cNvSpPr>
              <a:spLocks/>
            </p:cNvSpPr>
            <p:nvPr/>
          </p:nvSpPr>
          <p:spPr bwMode="auto">
            <a:xfrm>
              <a:off x="483" y="1568"/>
              <a:ext cx="655" cy="315"/>
            </a:xfrm>
            <a:custGeom>
              <a:avLst/>
              <a:gdLst>
                <a:gd name="T0" fmla="*/ 95 w 584"/>
                <a:gd name="T1" fmla="*/ 0 h 213"/>
                <a:gd name="T2" fmla="*/ 33 w 584"/>
                <a:gd name="T3" fmla="*/ 40 h 213"/>
                <a:gd name="T4" fmla="*/ 0 w 584"/>
                <a:gd name="T5" fmla="*/ 216 h 213"/>
                <a:gd name="T6" fmla="*/ 0 w 584"/>
                <a:gd name="T7" fmla="*/ 325 h 213"/>
                <a:gd name="T8" fmla="*/ 0 w 584"/>
                <a:gd name="T9" fmla="*/ 472 h 213"/>
                <a:gd name="T10" fmla="*/ 33 w 584"/>
                <a:gd name="T11" fmla="*/ 617 h 213"/>
                <a:gd name="T12" fmla="*/ 95 w 584"/>
                <a:gd name="T13" fmla="*/ 689 h 213"/>
                <a:gd name="T14" fmla="*/ 413 w 584"/>
                <a:gd name="T15" fmla="*/ 689 h 213"/>
                <a:gd name="T16" fmla="*/ 730 w 584"/>
                <a:gd name="T17" fmla="*/ 689 h 213"/>
                <a:gd name="T18" fmla="*/ 793 w 584"/>
                <a:gd name="T19" fmla="*/ 617 h 213"/>
                <a:gd name="T20" fmla="*/ 824 w 584"/>
                <a:gd name="T21" fmla="*/ 472 h 213"/>
                <a:gd name="T22" fmla="*/ 824 w 584"/>
                <a:gd name="T23" fmla="*/ 325 h 213"/>
                <a:gd name="T24" fmla="*/ 824 w 584"/>
                <a:gd name="T25" fmla="*/ 216 h 213"/>
                <a:gd name="T26" fmla="*/ 793 w 584"/>
                <a:gd name="T27" fmla="*/ 40 h 213"/>
                <a:gd name="T28" fmla="*/ 730 w 584"/>
                <a:gd name="T29" fmla="*/ 0 h 213"/>
                <a:gd name="T30" fmla="*/ 413 w 584"/>
                <a:gd name="T31" fmla="*/ 0 h 213"/>
                <a:gd name="T32" fmla="*/ 95 w 584"/>
                <a:gd name="T33" fmla="*/ 0 h 2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4"/>
                <a:gd name="T52" fmla="*/ 0 h 213"/>
                <a:gd name="T53" fmla="*/ 584 w 584"/>
                <a:gd name="T54" fmla="*/ 213 h 2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4" h="213">
                  <a:moveTo>
                    <a:pt x="68" y="0"/>
                  </a:moveTo>
                  <a:lnTo>
                    <a:pt x="23" y="12"/>
                  </a:lnTo>
                  <a:lnTo>
                    <a:pt x="0" y="67"/>
                  </a:lnTo>
                  <a:lnTo>
                    <a:pt x="0" y="101"/>
                  </a:lnTo>
                  <a:lnTo>
                    <a:pt x="0" y="146"/>
                  </a:lnTo>
                  <a:lnTo>
                    <a:pt x="23" y="191"/>
                  </a:lnTo>
                  <a:lnTo>
                    <a:pt x="68" y="213"/>
                  </a:lnTo>
                  <a:lnTo>
                    <a:pt x="292" y="213"/>
                  </a:lnTo>
                  <a:lnTo>
                    <a:pt x="517" y="213"/>
                  </a:lnTo>
                  <a:lnTo>
                    <a:pt x="562" y="191"/>
                  </a:lnTo>
                  <a:lnTo>
                    <a:pt x="584" y="146"/>
                  </a:lnTo>
                  <a:lnTo>
                    <a:pt x="584" y="101"/>
                  </a:lnTo>
                  <a:lnTo>
                    <a:pt x="584" y="67"/>
                  </a:lnTo>
                  <a:lnTo>
                    <a:pt x="562" y="12"/>
                  </a:lnTo>
                  <a:lnTo>
                    <a:pt x="517" y="0"/>
                  </a:lnTo>
                  <a:lnTo>
                    <a:pt x="292" y="0"/>
                  </a:lnTo>
                  <a:lnTo>
                    <a:pt x="68" y="0"/>
                  </a:lnTo>
                  <a:close/>
                </a:path>
              </a:pathLst>
            </a:custGeom>
            <a:solidFill>
              <a:srgbClr val="5F5F5F"/>
            </a:solidFill>
            <a:ln w="9525">
              <a:noFill/>
              <a:round/>
              <a:headEnd/>
              <a:tailEnd/>
            </a:ln>
          </p:spPr>
          <p:txBody>
            <a:bodyPr/>
            <a:lstStyle/>
            <a:p>
              <a:endParaRPr lang="en-US"/>
            </a:p>
          </p:txBody>
        </p:sp>
        <p:sp>
          <p:nvSpPr>
            <p:cNvPr id="127057" name="Freeform 79"/>
            <p:cNvSpPr>
              <a:spLocks/>
            </p:cNvSpPr>
            <p:nvPr/>
          </p:nvSpPr>
          <p:spPr bwMode="auto">
            <a:xfrm>
              <a:off x="483" y="1568"/>
              <a:ext cx="669" cy="331"/>
            </a:xfrm>
            <a:custGeom>
              <a:avLst/>
              <a:gdLst>
                <a:gd name="T0" fmla="*/ 33 w 596"/>
                <a:gd name="T1" fmla="*/ 74 h 224"/>
                <a:gd name="T2" fmla="*/ 48 w 596"/>
                <a:gd name="T3" fmla="*/ 40 h 224"/>
                <a:gd name="T4" fmla="*/ 17 w 596"/>
                <a:gd name="T5" fmla="*/ 216 h 224"/>
                <a:gd name="T6" fmla="*/ 17 w 596"/>
                <a:gd name="T7" fmla="*/ 325 h 224"/>
                <a:gd name="T8" fmla="*/ 17 w 596"/>
                <a:gd name="T9" fmla="*/ 325 h 224"/>
                <a:gd name="T10" fmla="*/ 17 w 596"/>
                <a:gd name="T11" fmla="*/ 471 h 224"/>
                <a:gd name="T12" fmla="*/ 48 w 596"/>
                <a:gd name="T13" fmla="*/ 616 h 224"/>
                <a:gd name="T14" fmla="*/ 33 w 596"/>
                <a:gd name="T15" fmla="*/ 616 h 224"/>
                <a:gd name="T16" fmla="*/ 95 w 596"/>
                <a:gd name="T17" fmla="*/ 687 h 224"/>
                <a:gd name="T18" fmla="*/ 413 w 596"/>
                <a:gd name="T19" fmla="*/ 687 h 224"/>
                <a:gd name="T20" fmla="*/ 413 w 596"/>
                <a:gd name="T21" fmla="*/ 687 h 224"/>
                <a:gd name="T22" fmla="*/ 731 w 596"/>
                <a:gd name="T23" fmla="*/ 687 h 224"/>
                <a:gd name="T24" fmla="*/ 795 w 596"/>
                <a:gd name="T25" fmla="*/ 616 h 224"/>
                <a:gd name="T26" fmla="*/ 795 w 596"/>
                <a:gd name="T27" fmla="*/ 616 h 224"/>
                <a:gd name="T28" fmla="*/ 826 w 596"/>
                <a:gd name="T29" fmla="*/ 471 h 224"/>
                <a:gd name="T30" fmla="*/ 826 w 596"/>
                <a:gd name="T31" fmla="*/ 325 h 224"/>
                <a:gd name="T32" fmla="*/ 826 w 596"/>
                <a:gd name="T33" fmla="*/ 325 h 224"/>
                <a:gd name="T34" fmla="*/ 826 w 596"/>
                <a:gd name="T35" fmla="*/ 216 h 224"/>
                <a:gd name="T36" fmla="*/ 795 w 596"/>
                <a:gd name="T37" fmla="*/ 40 h 224"/>
                <a:gd name="T38" fmla="*/ 795 w 596"/>
                <a:gd name="T39" fmla="*/ 74 h 224"/>
                <a:gd name="T40" fmla="*/ 731 w 596"/>
                <a:gd name="T41" fmla="*/ 40 h 224"/>
                <a:gd name="T42" fmla="*/ 413 w 596"/>
                <a:gd name="T43" fmla="*/ 40 h 224"/>
                <a:gd name="T44" fmla="*/ 413 w 596"/>
                <a:gd name="T45" fmla="*/ 40 h 224"/>
                <a:gd name="T46" fmla="*/ 95 w 596"/>
                <a:gd name="T47" fmla="*/ 40 h 224"/>
                <a:gd name="T48" fmla="*/ 95 w 596"/>
                <a:gd name="T49" fmla="*/ 0 h 224"/>
                <a:gd name="T50" fmla="*/ 413 w 596"/>
                <a:gd name="T51" fmla="*/ 0 h 224"/>
                <a:gd name="T52" fmla="*/ 731 w 596"/>
                <a:gd name="T53" fmla="*/ 0 h 224"/>
                <a:gd name="T54" fmla="*/ 731 w 596"/>
                <a:gd name="T55" fmla="*/ 0 h 224"/>
                <a:gd name="T56" fmla="*/ 795 w 596"/>
                <a:gd name="T57" fmla="*/ 40 h 224"/>
                <a:gd name="T58" fmla="*/ 843 w 596"/>
                <a:gd name="T59" fmla="*/ 216 h 224"/>
                <a:gd name="T60" fmla="*/ 843 w 596"/>
                <a:gd name="T61" fmla="*/ 216 h 224"/>
                <a:gd name="T62" fmla="*/ 843 w 596"/>
                <a:gd name="T63" fmla="*/ 325 h 224"/>
                <a:gd name="T64" fmla="*/ 843 w 596"/>
                <a:gd name="T65" fmla="*/ 471 h 224"/>
                <a:gd name="T66" fmla="*/ 843 w 596"/>
                <a:gd name="T67" fmla="*/ 471 h 224"/>
                <a:gd name="T68" fmla="*/ 810 w 596"/>
                <a:gd name="T69" fmla="*/ 616 h 224"/>
                <a:gd name="T70" fmla="*/ 731 w 596"/>
                <a:gd name="T71" fmla="*/ 723 h 224"/>
                <a:gd name="T72" fmla="*/ 731 w 596"/>
                <a:gd name="T73" fmla="*/ 723 h 224"/>
                <a:gd name="T74" fmla="*/ 413 w 596"/>
                <a:gd name="T75" fmla="*/ 723 h 224"/>
                <a:gd name="T76" fmla="*/ 95 w 596"/>
                <a:gd name="T77" fmla="*/ 723 h 224"/>
                <a:gd name="T78" fmla="*/ 95 w 596"/>
                <a:gd name="T79" fmla="*/ 723 h 224"/>
                <a:gd name="T80" fmla="*/ 33 w 596"/>
                <a:gd name="T81" fmla="*/ 650 h 224"/>
                <a:gd name="T82" fmla="*/ 0 w 596"/>
                <a:gd name="T83" fmla="*/ 471 h 224"/>
                <a:gd name="T84" fmla="*/ 0 w 596"/>
                <a:gd name="T85" fmla="*/ 471 h 224"/>
                <a:gd name="T86" fmla="*/ 0 w 596"/>
                <a:gd name="T87" fmla="*/ 325 h 224"/>
                <a:gd name="T88" fmla="*/ 0 w 596"/>
                <a:gd name="T89" fmla="*/ 216 h 224"/>
                <a:gd name="T90" fmla="*/ 0 w 596"/>
                <a:gd name="T91" fmla="*/ 216 h 224"/>
                <a:gd name="T92" fmla="*/ 33 w 596"/>
                <a:gd name="T93" fmla="*/ 40 h 224"/>
                <a:gd name="T94" fmla="*/ 95 w 596"/>
                <a:gd name="T95" fmla="*/ 0 h 22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6"/>
                <a:gd name="T145" fmla="*/ 0 h 224"/>
                <a:gd name="T146" fmla="*/ 596 w 596"/>
                <a:gd name="T147" fmla="*/ 224 h 22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6" h="224">
                  <a:moveTo>
                    <a:pt x="68" y="12"/>
                  </a:moveTo>
                  <a:lnTo>
                    <a:pt x="23" y="23"/>
                  </a:lnTo>
                  <a:lnTo>
                    <a:pt x="34" y="12"/>
                  </a:lnTo>
                  <a:lnTo>
                    <a:pt x="12" y="67"/>
                  </a:lnTo>
                  <a:lnTo>
                    <a:pt x="12" y="101"/>
                  </a:lnTo>
                  <a:lnTo>
                    <a:pt x="12" y="146"/>
                  </a:lnTo>
                  <a:lnTo>
                    <a:pt x="34" y="191"/>
                  </a:lnTo>
                  <a:lnTo>
                    <a:pt x="23" y="191"/>
                  </a:lnTo>
                  <a:lnTo>
                    <a:pt x="68" y="213"/>
                  </a:lnTo>
                  <a:lnTo>
                    <a:pt x="292" y="213"/>
                  </a:lnTo>
                  <a:lnTo>
                    <a:pt x="517" y="213"/>
                  </a:lnTo>
                  <a:lnTo>
                    <a:pt x="562" y="191"/>
                  </a:lnTo>
                  <a:lnTo>
                    <a:pt x="584" y="146"/>
                  </a:lnTo>
                  <a:lnTo>
                    <a:pt x="584" y="101"/>
                  </a:lnTo>
                  <a:lnTo>
                    <a:pt x="584" y="67"/>
                  </a:lnTo>
                  <a:lnTo>
                    <a:pt x="562" y="12"/>
                  </a:lnTo>
                  <a:lnTo>
                    <a:pt x="562" y="23"/>
                  </a:lnTo>
                  <a:lnTo>
                    <a:pt x="517" y="12"/>
                  </a:lnTo>
                  <a:lnTo>
                    <a:pt x="292" y="12"/>
                  </a:lnTo>
                  <a:lnTo>
                    <a:pt x="68" y="12"/>
                  </a:lnTo>
                  <a:lnTo>
                    <a:pt x="68" y="0"/>
                  </a:lnTo>
                  <a:lnTo>
                    <a:pt x="292" y="0"/>
                  </a:lnTo>
                  <a:lnTo>
                    <a:pt x="517" y="0"/>
                  </a:lnTo>
                  <a:lnTo>
                    <a:pt x="562" y="12"/>
                  </a:lnTo>
                  <a:lnTo>
                    <a:pt x="573" y="12"/>
                  </a:lnTo>
                  <a:lnTo>
                    <a:pt x="596" y="67"/>
                  </a:lnTo>
                  <a:lnTo>
                    <a:pt x="596" y="101"/>
                  </a:lnTo>
                  <a:lnTo>
                    <a:pt x="596" y="146"/>
                  </a:lnTo>
                  <a:lnTo>
                    <a:pt x="573" y="191"/>
                  </a:lnTo>
                  <a:lnTo>
                    <a:pt x="562" y="202"/>
                  </a:lnTo>
                  <a:lnTo>
                    <a:pt x="517" y="224"/>
                  </a:lnTo>
                  <a:lnTo>
                    <a:pt x="292" y="224"/>
                  </a:lnTo>
                  <a:lnTo>
                    <a:pt x="68" y="224"/>
                  </a:lnTo>
                  <a:lnTo>
                    <a:pt x="23" y="202"/>
                  </a:lnTo>
                  <a:lnTo>
                    <a:pt x="23" y="191"/>
                  </a:lnTo>
                  <a:lnTo>
                    <a:pt x="0" y="146"/>
                  </a:lnTo>
                  <a:lnTo>
                    <a:pt x="0" y="101"/>
                  </a:lnTo>
                  <a:lnTo>
                    <a:pt x="0" y="67"/>
                  </a:lnTo>
                  <a:lnTo>
                    <a:pt x="23" y="12"/>
                  </a:lnTo>
                  <a:lnTo>
                    <a:pt x="68" y="0"/>
                  </a:lnTo>
                  <a:lnTo>
                    <a:pt x="68" y="12"/>
                  </a:lnTo>
                  <a:close/>
                </a:path>
              </a:pathLst>
            </a:custGeom>
            <a:solidFill>
              <a:srgbClr val="777777"/>
            </a:solidFill>
            <a:ln w="9525">
              <a:noFill/>
              <a:round/>
              <a:headEnd/>
              <a:tailEnd/>
            </a:ln>
          </p:spPr>
          <p:txBody>
            <a:bodyPr/>
            <a:lstStyle/>
            <a:p>
              <a:endParaRPr lang="en-US"/>
            </a:p>
          </p:txBody>
        </p:sp>
        <p:sp>
          <p:nvSpPr>
            <p:cNvPr id="127058" name="Rectangle 81"/>
            <p:cNvSpPr>
              <a:spLocks noChangeArrowheads="1"/>
            </p:cNvSpPr>
            <p:nvPr/>
          </p:nvSpPr>
          <p:spPr bwMode="auto">
            <a:xfrm>
              <a:off x="602" y="1680"/>
              <a:ext cx="431" cy="106"/>
            </a:xfrm>
            <a:prstGeom prst="rect">
              <a:avLst/>
            </a:prstGeom>
            <a:noFill/>
            <a:ln w="9525">
              <a:noFill/>
              <a:miter lim="800000"/>
              <a:headEnd/>
              <a:tailEnd/>
            </a:ln>
          </p:spPr>
          <p:txBody>
            <a:bodyPr wrap="none" lIns="0" tIns="0" rIns="0" bIns="0">
              <a:spAutoFit/>
            </a:bodyPr>
            <a:lstStyle/>
            <a:p>
              <a:r>
                <a:rPr lang="en-US" sz="1100" b="1" u="none">
                  <a:solidFill>
                    <a:schemeClr val="bg1"/>
                  </a:solidFill>
                </a:rPr>
                <a:t>Requester</a:t>
              </a:r>
              <a:endParaRPr lang="en-US" b="1" u="none">
                <a:solidFill>
                  <a:schemeClr val="bg1"/>
                </a:solidFill>
              </a:endParaRPr>
            </a:p>
          </p:txBody>
        </p:sp>
      </p:grpSp>
      <p:grpSp>
        <p:nvGrpSpPr>
          <p:cNvPr id="8" name="Group 133"/>
          <p:cNvGrpSpPr>
            <a:grpSpLocks/>
          </p:cNvGrpSpPr>
          <p:nvPr/>
        </p:nvGrpSpPr>
        <p:grpSpPr bwMode="auto">
          <a:xfrm>
            <a:off x="3308350" y="1700213"/>
            <a:ext cx="1038225" cy="711200"/>
            <a:chOff x="2084" y="1071"/>
            <a:chExt cx="654" cy="448"/>
          </a:xfrm>
        </p:grpSpPr>
        <p:sp>
          <p:nvSpPr>
            <p:cNvPr id="127051" name="Freeform 9"/>
            <p:cNvSpPr>
              <a:spLocks/>
            </p:cNvSpPr>
            <p:nvPr/>
          </p:nvSpPr>
          <p:spPr bwMode="auto">
            <a:xfrm>
              <a:off x="2084" y="1071"/>
              <a:ext cx="643" cy="431"/>
            </a:xfrm>
            <a:custGeom>
              <a:avLst/>
              <a:gdLst>
                <a:gd name="T0" fmla="*/ 95 w 573"/>
                <a:gd name="T1" fmla="*/ 0 h 291"/>
                <a:gd name="T2" fmla="*/ 33 w 573"/>
                <a:gd name="T3" fmla="*/ 36 h 291"/>
                <a:gd name="T4" fmla="*/ 0 w 573"/>
                <a:gd name="T5" fmla="*/ 218 h 291"/>
                <a:gd name="T6" fmla="*/ 0 w 573"/>
                <a:gd name="T7" fmla="*/ 471 h 291"/>
                <a:gd name="T8" fmla="*/ 0 w 573"/>
                <a:gd name="T9" fmla="*/ 724 h 291"/>
                <a:gd name="T10" fmla="*/ 33 w 573"/>
                <a:gd name="T11" fmla="*/ 871 h 291"/>
                <a:gd name="T12" fmla="*/ 95 w 573"/>
                <a:gd name="T13" fmla="*/ 945 h 291"/>
                <a:gd name="T14" fmla="*/ 396 w 573"/>
                <a:gd name="T15" fmla="*/ 945 h 291"/>
                <a:gd name="T16" fmla="*/ 715 w 573"/>
                <a:gd name="T17" fmla="*/ 945 h 291"/>
                <a:gd name="T18" fmla="*/ 778 w 573"/>
                <a:gd name="T19" fmla="*/ 871 h 291"/>
                <a:gd name="T20" fmla="*/ 810 w 573"/>
                <a:gd name="T21" fmla="*/ 724 h 291"/>
                <a:gd name="T22" fmla="*/ 810 w 573"/>
                <a:gd name="T23" fmla="*/ 471 h 291"/>
                <a:gd name="T24" fmla="*/ 810 w 573"/>
                <a:gd name="T25" fmla="*/ 218 h 291"/>
                <a:gd name="T26" fmla="*/ 778 w 573"/>
                <a:gd name="T27" fmla="*/ 36 h 291"/>
                <a:gd name="T28" fmla="*/ 715 w 573"/>
                <a:gd name="T29" fmla="*/ 0 h 291"/>
                <a:gd name="T30" fmla="*/ 396 w 573"/>
                <a:gd name="T31" fmla="*/ 0 h 291"/>
                <a:gd name="T32" fmla="*/ 95 w 573"/>
                <a:gd name="T33" fmla="*/ 0 h 2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3"/>
                <a:gd name="T52" fmla="*/ 0 h 291"/>
                <a:gd name="T53" fmla="*/ 573 w 573"/>
                <a:gd name="T54" fmla="*/ 291 h 2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3" h="291">
                  <a:moveTo>
                    <a:pt x="68" y="0"/>
                  </a:moveTo>
                  <a:lnTo>
                    <a:pt x="23" y="11"/>
                  </a:lnTo>
                  <a:lnTo>
                    <a:pt x="0" y="67"/>
                  </a:lnTo>
                  <a:lnTo>
                    <a:pt x="0" y="145"/>
                  </a:lnTo>
                  <a:lnTo>
                    <a:pt x="0" y="223"/>
                  </a:lnTo>
                  <a:lnTo>
                    <a:pt x="23" y="268"/>
                  </a:lnTo>
                  <a:lnTo>
                    <a:pt x="68" y="291"/>
                  </a:lnTo>
                  <a:lnTo>
                    <a:pt x="281" y="291"/>
                  </a:lnTo>
                  <a:lnTo>
                    <a:pt x="506" y="291"/>
                  </a:lnTo>
                  <a:lnTo>
                    <a:pt x="551" y="268"/>
                  </a:lnTo>
                  <a:lnTo>
                    <a:pt x="573" y="223"/>
                  </a:lnTo>
                  <a:lnTo>
                    <a:pt x="573" y="145"/>
                  </a:lnTo>
                  <a:lnTo>
                    <a:pt x="573" y="67"/>
                  </a:lnTo>
                  <a:lnTo>
                    <a:pt x="551" y="11"/>
                  </a:lnTo>
                  <a:lnTo>
                    <a:pt x="506" y="0"/>
                  </a:lnTo>
                  <a:lnTo>
                    <a:pt x="281" y="0"/>
                  </a:lnTo>
                  <a:lnTo>
                    <a:pt x="68" y="0"/>
                  </a:lnTo>
                  <a:close/>
                </a:path>
              </a:pathLst>
            </a:custGeom>
            <a:solidFill>
              <a:srgbClr val="FFFF85"/>
            </a:solidFill>
            <a:ln w="9525">
              <a:noFill/>
              <a:round/>
              <a:headEnd/>
              <a:tailEnd/>
            </a:ln>
          </p:spPr>
          <p:txBody>
            <a:bodyPr/>
            <a:lstStyle/>
            <a:p>
              <a:endParaRPr lang="en-US"/>
            </a:p>
          </p:txBody>
        </p:sp>
        <p:sp>
          <p:nvSpPr>
            <p:cNvPr id="127052" name="Freeform 10"/>
            <p:cNvSpPr>
              <a:spLocks/>
            </p:cNvSpPr>
            <p:nvPr/>
          </p:nvSpPr>
          <p:spPr bwMode="auto">
            <a:xfrm>
              <a:off x="2084" y="1071"/>
              <a:ext cx="654" cy="448"/>
            </a:xfrm>
            <a:custGeom>
              <a:avLst/>
              <a:gdLst>
                <a:gd name="T0" fmla="*/ 32 w 584"/>
                <a:gd name="T1" fmla="*/ 73 h 302"/>
                <a:gd name="T2" fmla="*/ 48 w 584"/>
                <a:gd name="T3" fmla="*/ 36 h 302"/>
                <a:gd name="T4" fmla="*/ 17 w 584"/>
                <a:gd name="T5" fmla="*/ 218 h 302"/>
                <a:gd name="T6" fmla="*/ 17 w 584"/>
                <a:gd name="T7" fmla="*/ 473 h 302"/>
                <a:gd name="T8" fmla="*/ 17 w 584"/>
                <a:gd name="T9" fmla="*/ 473 h 302"/>
                <a:gd name="T10" fmla="*/ 17 w 584"/>
                <a:gd name="T11" fmla="*/ 728 h 302"/>
                <a:gd name="T12" fmla="*/ 48 w 584"/>
                <a:gd name="T13" fmla="*/ 875 h 302"/>
                <a:gd name="T14" fmla="*/ 32 w 584"/>
                <a:gd name="T15" fmla="*/ 875 h 302"/>
                <a:gd name="T16" fmla="*/ 95 w 584"/>
                <a:gd name="T17" fmla="*/ 951 h 302"/>
                <a:gd name="T18" fmla="*/ 395 w 584"/>
                <a:gd name="T19" fmla="*/ 951 h 302"/>
                <a:gd name="T20" fmla="*/ 395 w 584"/>
                <a:gd name="T21" fmla="*/ 951 h 302"/>
                <a:gd name="T22" fmla="*/ 711 w 584"/>
                <a:gd name="T23" fmla="*/ 951 h 302"/>
                <a:gd name="T24" fmla="*/ 774 w 584"/>
                <a:gd name="T25" fmla="*/ 875 h 302"/>
                <a:gd name="T26" fmla="*/ 774 w 584"/>
                <a:gd name="T27" fmla="*/ 875 h 302"/>
                <a:gd name="T28" fmla="*/ 805 w 584"/>
                <a:gd name="T29" fmla="*/ 728 h 302"/>
                <a:gd name="T30" fmla="*/ 805 w 584"/>
                <a:gd name="T31" fmla="*/ 473 h 302"/>
                <a:gd name="T32" fmla="*/ 805 w 584"/>
                <a:gd name="T33" fmla="*/ 473 h 302"/>
                <a:gd name="T34" fmla="*/ 805 w 584"/>
                <a:gd name="T35" fmla="*/ 218 h 302"/>
                <a:gd name="T36" fmla="*/ 774 w 584"/>
                <a:gd name="T37" fmla="*/ 36 h 302"/>
                <a:gd name="T38" fmla="*/ 774 w 584"/>
                <a:gd name="T39" fmla="*/ 73 h 302"/>
                <a:gd name="T40" fmla="*/ 711 w 584"/>
                <a:gd name="T41" fmla="*/ 36 h 302"/>
                <a:gd name="T42" fmla="*/ 395 w 584"/>
                <a:gd name="T43" fmla="*/ 36 h 302"/>
                <a:gd name="T44" fmla="*/ 395 w 584"/>
                <a:gd name="T45" fmla="*/ 36 h 302"/>
                <a:gd name="T46" fmla="*/ 95 w 584"/>
                <a:gd name="T47" fmla="*/ 36 h 302"/>
                <a:gd name="T48" fmla="*/ 95 w 584"/>
                <a:gd name="T49" fmla="*/ 0 h 302"/>
                <a:gd name="T50" fmla="*/ 395 w 584"/>
                <a:gd name="T51" fmla="*/ 0 h 302"/>
                <a:gd name="T52" fmla="*/ 711 w 584"/>
                <a:gd name="T53" fmla="*/ 0 h 302"/>
                <a:gd name="T54" fmla="*/ 711 w 584"/>
                <a:gd name="T55" fmla="*/ 0 h 302"/>
                <a:gd name="T56" fmla="*/ 774 w 584"/>
                <a:gd name="T57" fmla="*/ 36 h 302"/>
                <a:gd name="T58" fmla="*/ 820 w 584"/>
                <a:gd name="T59" fmla="*/ 218 h 302"/>
                <a:gd name="T60" fmla="*/ 820 w 584"/>
                <a:gd name="T61" fmla="*/ 218 h 302"/>
                <a:gd name="T62" fmla="*/ 820 w 584"/>
                <a:gd name="T63" fmla="*/ 473 h 302"/>
                <a:gd name="T64" fmla="*/ 820 w 584"/>
                <a:gd name="T65" fmla="*/ 728 h 302"/>
                <a:gd name="T66" fmla="*/ 820 w 584"/>
                <a:gd name="T67" fmla="*/ 728 h 302"/>
                <a:gd name="T68" fmla="*/ 788 w 584"/>
                <a:gd name="T69" fmla="*/ 875 h 302"/>
                <a:gd name="T70" fmla="*/ 711 w 584"/>
                <a:gd name="T71" fmla="*/ 986 h 302"/>
                <a:gd name="T72" fmla="*/ 711 w 584"/>
                <a:gd name="T73" fmla="*/ 986 h 302"/>
                <a:gd name="T74" fmla="*/ 395 w 584"/>
                <a:gd name="T75" fmla="*/ 986 h 302"/>
                <a:gd name="T76" fmla="*/ 95 w 584"/>
                <a:gd name="T77" fmla="*/ 986 h 302"/>
                <a:gd name="T78" fmla="*/ 95 w 584"/>
                <a:gd name="T79" fmla="*/ 986 h 302"/>
                <a:gd name="T80" fmla="*/ 32 w 584"/>
                <a:gd name="T81" fmla="*/ 911 h 302"/>
                <a:gd name="T82" fmla="*/ 0 w 584"/>
                <a:gd name="T83" fmla="*/ 728 h 302"/>
                <a:gd name="T84" fmla="*/ 0 w 584"/>
                <a:gd name="T85" fmla="*/ 728 h 302"/>
                <a:gd name="T86" fmla="*/ 0 w 584"/>
                <a:gd name="T87" fmla="*/ 473 h 302"/>
                <a:gd name="T88" fmla="*/ 0 w 584"/>
                <a:gd name="T89" fmla="*/ 218 h 302"/>
                <a:gd name="T90" fmla="*/ 0 w 584"/>
                <a:gd name="T91" fmla="*/ 218 h 302"/>
                <a:gd name="T92" fmla="*/ 32 w 584"/>
                <a:gd name="T93" fmla="*/ 36 h 302"/>
                <a:gd name="T94" fmla="*/ 95 w 584"/>
                <a:gd name="T95" fmla="*/ 0 h 3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84"/>
                <a:gd name="T145" fmla="*/ 0 h 302"/>
                <a:gd name="T146" fmla="*/ 584 w 584"/>
                <a:gd name="T147" fmla="*/ 302 h 3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84" h="302">
                  <a:moveTo>
                    <a:pt x="68" y="11"/>
                  </a:moveTo>
                  <a:lnTo>
                    <a:pt x="23" y="22"/>
                  </a:lnTo>
                  <a:lnTo>
                    <a:pt x="34" y="11"/>
                  </a:lnTo>
                  <a:lnTo>
                    <a:pt x="12" y="67"/>
                  </a:lnTo>
                  <a:lnTo>
                    <a:pt x="12" y="145"/>
                  </a:lnTo>
                  <a:lnTo>
                    <a:pt x="12" y="223"/>
                  </a:lnTo>
                  <a:lnTo>
                    <a:pt x="34" y="268"/>
                  </a:lnTo>
                  <a:lnTo>
                    <a:pt x="23" y="268"/>
                  </a:lnTo>
                  <a:lnTo>
                    <a:pt x="68" y="291"/>
                  </a:lnTo>
                  <a:lnTo>
                    <a:pt x="281" y="291"/>
                  </a:lnTo>
                  <a:lnTo>
                    <a:pt x="506" y="291"/>
                  </a:lnTo>
                  <a:lnTo>
                    <a:pt x="551" y="268"/>
                  </a:lnTo>
                  <a:lnTo>
                    <a:pt x="573" y="223"/>
                  </a:lnTo>
                  <a:lnTo>
                    <a:pt x="573" y="145"/>
                  </a:lnTo>
                  <a:lnTo>
                    <a:pt x="573" y="67"/>
                  </a:lnTo>
                  <a:lnTo>
                    <a:pt x="551" y="11"/>
                  </a:lnTo>
                  <a:lnTo>
                    <a:pt x="551" y="22"/>
                  </a:lnTo>
                  <a:lnTo>
                    <a:pt x="506" y="11"/>
                  </a:lnTo>
                  <a:lnTo>
                    <a:pt x="281" y="11"/>
                  </a:lnTo>
                  <a:lnTo>
                    <a:pt x="68" y="11"/>
                  </a:lnTo>
                  <a:lnTo>
                    <a:pt x="68" y="0"/>
                  </a:lnTo>
                  <a:lnTo>
                    <a:pt x="281" y="0"/>
                  </a:lnTo>
                  <a:lnTo>
                    <a:pt x="506" y="0"/>
                  </a:lnTo>
                  <a:lnTo>
                    <a:pt x="551" y="11"/>
                  </a:lnTo>
                  <a:lnTo>
                    <a:pt x="562" y="11"/>
                  </a:lnTo>
                  <a:lnTo>
                    <a:pt x="584" y="67"/>
                  </a:lnTo>
                  <a:lnTo>
                    <a:pt x="584" y="145"/>
                  </a:lnTo>
                  <a:lnTo>
                    <a:pt x="584" y="223"/>
                  </a:lnTo>
                  <a:lnTo>
                    <a:pt x="562" y="268"/>
                  </a:lnTo>
                  <a:lnTo>
                    <a:pt x="551" y="279"/>
                  </a:lnTo>
                  <a:lnTo>
                    <a:pt x="506" y="302"/>
                  </a:lnTo>
                  <a:lnTo>
                    <a:pt x="281" y="302"/>
                  </a:lnTo>
                  <a:lnTo>
                    <a:pt x="68" y="302"/>
                  </a:lnTo>
                  <a:lnTo>
                    <a:pt x="23" y="279"/>
                  </a:lnTo>
                  <a:lnTo>
                    <a:pt x="23" y="268"/>
                  </a:lnTo>
                  <a:lnTo>
                    <a:pt x="0" y="223"/>
                  </a:lnTo>
                  <a:lnTo>
                    <a:pt x="0" y="145"/>
                  </a:lnTo>
                  <a:lnTo>
                    <a:pt x="0" y="67"/>
                  </a:lnTo>
                  <a:lnTo>
                    <a:pt x="23" y="11"/>
                  </a:lnTo>
                  <a:lnTo>
                    <a:pt x="68" y="0"/>
                  </a:lnTo>
                  <a:lnTo>
                    <a:pt x="68" y="1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7053" name="Freeform 11"/>
            <p:cNvSpPr>
              <a:spLocks/>
            </p:cNvSpPr>
            <p:nvPr/>
          </p:nvSpPr>
          <p:spPr bwMode="auto">
            <a:xfrm>
              <a:off x="2235" y="1103"/>
              <a:ext cx="1" cy="17"/>
            </a:xfrm>
            <a:custGeom>
              <a:avLst/>
              <a:gdLst>
                <a:gd name="T0" fmla="*/ 0 w 1"/>
                <a:gd name="T1" fmla="*/ 40 h 11"/>
                <a:gd name="T2" fmla="*/ 0 w 1"/>
                <a:gd name="T3" fmla="*/ 40 h 11"/>
                <a:gd name="T4" fmla="*/ 0 w 1"/>
                <a:gd name="T5" fmla="*/ 40 h 11"/>
                <a:gd name="T6" fmla="*/ 0 w 1"/>
                <a:gd name="T7" fmla="*/ 0 h 11"/>
                <a:gd name="T8" fmla="*/ 0 w 1"/>
                <a:gd name="T9" fmla="*/ 0 h 11"/>
                <a:gd name="T10" fmla="*/ 0 w 1"/>
                <a:gd name="T11" fmla="*/ 0 h 11"/>
                <a:gd name="T12" fmla="*/ 0 w 1"/>
                <a:gd name="T13" fmla="*/ 40 h 11"/>
                <a:gd name="T14" fmla="*/ 0 60000 65536"/>
                <a:gd name="T15" fmla="*/ 0 60000 65536"/>
                <a:gd name="T16" fmla="*/ 0 60000 65536"/>
                <a:gd name="T17" fmla="*/ 0 60000 65536"/>
                <a:gd name="T18" fmla="*/ 0 60000 65536"/>
                <a:gd name="T19" fmla="*/ 0 60000 65536"/>
                <a:gd name="T20" fmla="*/ 0 60000 65536"/>
                <a:gd name="T21" fmla="*/ 0 w 1"/>
                <a:gd name="T22" fmla="*/ 0 h 11"/>
                <a:gd name="T23" fmla="*/ 1 w 1"/>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1">
                  <a:moveTo>
                    <a:pt x="0" y="11"/>
                  </a:moveTo>
                  <a:lnTo>
                    <a:pt x="0" y="11"/>
                  </a:lnTo>
                  <a:lnTo>
                    <a:pt x="0" y="0"/>
                  </a:lnTo>
                  <a:lnTo>
                    <a:pt x="0" y="1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7054" name="Rectangle 87"/>
            <p:cNvSpPr>
              <a:spLocks noChangeArrowheads="1"/>
            </p:cNvSpPr>
            <p:nvPr/>
          </p:nvSpPr>
          <p:spPr bwMode="auto">
            <a:xfrm>
              <a:off x="2335" y="1155"/>
              <a:ext cx="151" cy="106"/>
            </a:xfrm>
            <a:prstGeom prst="rect">
              <a:avLst/>
            </a:prstGeom>
            <a:noFill/>
            <a:ln w="9525">
              <a:noFill/>
              <a:miter lim="800000"/>
              <a:headEnd/>
              <a:tailEnd/>
            </a:ln>
          </p:spPr>
          <p:txBody>
            <a:bodyPr wrap="none" lIns="0" tIns="0" rIns="0" bIns="0">
              <a:spAutoFit/>
            </a:bodyPr>
            <a:lstStyle/>
            <a:p>
              <a:r>
                <a:rPr lang="en-US" sz="1100" b="1" u="none">
                  <a:solidFill>
                    <a:srgbClr val="000000"/>
                  </a:solidFill>
                </a:rPr>
                <a:t>File</a:t>
              </a:r>
              <a:endParaRPr lang="en-US" b="1" u="none"/>
            </a:p>
          </p:txBody>
        </p:sp>
        <p:sp>
          <p:nvSpPr>
            <p:cNvPr id="127055" name="Rectangle 88"/>
            <p:cNvSpPr>
              <a:spLocks noChangeArrowheads="1"/>
            </p:cNvSpPr>
            <p:nvPr/>
          </p:nvSpPr>
          <p:spPr bwMode="auto">
            <a:xfrm>
              <a:off x="2272" y="1321"/>
              <a:ext cx="265" cy="106"/>
            </a:xfrm>
            <a:prstGeom prst="rect">
              <a:avLst/>
            </a:prstGeom>
            <a:noFill/>
            <a:ln w="9525">
              <a:noFill/>
              <a:miter lim="800000"/>
              <a:headEnd/>
              <a:tailEnd/>
            </a:ln>
          </p:spPr>
          <p:txBody>
            <a:bodyPr wrap="none" lIns="0" tIns="0" rIns="0" bIns="0">
              <a:spAutoFit/>
            </a:bodyPr>
            <a:lstStyle/>
            <a:p>
              <a:r>
                <a:rPr lang="en-US" sz="1100" b="1" u="none">
                  <a:solidFill>
                    <a:srgbClr val="000000"/>
                  </a:solidFill>
                </a:rPr>
                <a:t>Cache</a:t>
              </a:r>
              <a:endParaRPr lang="en-US" b="1" u="none"/>
            </a:p>
          </p:txBody>
        </p:sp>
      </p:grpSp>
      <p:grpSp>
        <p:nvGrpSpPr>
          <p:cNvPr id="9" name="Group 134"/>
          <p:cNvGrpSpPr>
            <a:grpSpLocks/>
          </p:cNvGrpSpPr>
          <p:nvPr/>
        </p:nvGrpSpPr>
        <p:grpSpPr bwMode="auto">
          <a:xfrm>
            <a:off x="4587875" y="1700213"/>
            <a:ext cx="1041400" cy="711200"/>
            <a:chOff x="2890" y="1071"/>
            <a:chExt cx="656" cy="448"/>
          </a:xfrm>
        </p:grpSpPr>
        <p:sp>
          <p:nvSpPr>
            <p:cNvPr id="127046" name="Freeform 83"/>
            <p:cNvSpPr>
              <a:spLocks/>
            </p:cNvSpPr>
            <p:nvPr/>
          </p:nvSpPr>
          <p:spPr bwMode="auto">
            <a:xfrm>
              <a:off x="2890" y="1071"/>
              <a:ext cx="643" cy="431"/>
            </a:xfrm>
            <a:custGeom>
              <a:avLst/>
              <a:gdLst>
                <a:gd name="T0" fmla="*/ 94 w 573"/>
                <a:gd name="T1" fmla="*/ 0 h 291"/>
                <a:gd name="T2" fmla="*/ 33 w 573"/>
                <a:gd name="T3" fmla="*/ 36 h 291"/>
                <a:gd name="T4" fmla="*/ 0 w 573"/>
                <a:gd name="T5" fmla="*/ 218 h 291"/>
                <a:gd name="T6" fmla="*/ 0 w 573"/>
                <a:gd name="T7" fmla="*/ 471 h 291"/>
                <a:gd name="T8" fmla="*/ 0 w 573"/>
                <a:gd name="T9" fmla="*/ 724 h 291"/>
                <a:gd name="T10" fmla="*/ 33 w 573"/>
                <a:gd name="T11" fmla="*/ 871 h 291"/>
                <a:gd name="T12" fmla="*/ 94 w 573"/>
                <a:gd name="T13" fmla="*/ 945 h 291"/>
                <a:gd name="T14" fmla="*/ 413 w 573"/>
                <a:gd name="T15" fmla="*/ 945 h 291"/>
                <a:gd name="T16" fmla="*/ 714 w 573"/>
                <a:gd name="T17" fmla="*/ 945 h 291"/>
                <a:gd name="T18" fmla="*/ 777 w 573"/>
                <a:gd name="T19" fmla="*/ 871 h 291"/>
                <a:gd name="T20" fmla="*/ 810 w 573"/>
                <a:gd name="T21" fmla="*/ 724 h 291"/>
                <a:gd name="T22" fmla="*/ 810 w 573"/>
                <a:gd name="T23" fmla="*/ 471 h 291"/>
                <a:gd name="T24" fmla="*/ 810 w 573"/>
                <a:gd name="T25" fmla="*/ 218 h 291"/>
                <a:gd name="T26" fmla="*/ 777 w 573"/>
                <a:gd name="T27" fmla="*/ 36 h 291"/>
                <a:gd name="T28" fmla="*/ 714 w 573"/>
                <a:gd name="T29" fmla="*/ 0 h 291"/>
                <a:gd name="T30" fmla="*/ 413 w 573"/>
                <a:gd name="T31" fmla="*/ 0 h 291"/>
                <a:gd name="T32" fmla="*/ 94 w 573"/>
                <a:gd name="T33" fmla="*/ 0 h 2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3"/>
                <a:gd name="T52" fmla="*/ 0 h 291"/>
                <a:gd name="T53" fmla="*/ 573 w 573"/>
                <a:gd name="T54" fmla="*/ 291 h 2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3" h="291">
                  <a:moveTo>
                    <a:pt x="67" y="0"/>
                  </a:moveTo>
                  <a:lnTo>
                    <a:pt x="23" y="11"/>
                  </a:lnTo>
                  <a:lnTo>
                    <a:pt x="0" y="67"/>
                  </a:lnTo>
                  <a:lnTo>
                    <a:pt x="0" y="145"/>
                  </a:lnTo>
                  <a:lnTo>
                    <a:pt x="0" y="223"/>
                  </a:lnTo>
                  <a:lnTo>
                    <a:pt x="23" y="268"/>
                  </a:lnTo>
                  <a:lnTo>
                    <a:pt x="67" y="291"/>
                  </a:lnTo>
                  <a:lnTo>
                    <a:pt x="292" y="291"/>
                  </a:lnTo>
                  <a:lnTo>
                    <a:pt x="505" y="291"/>
                  </a:lnTo>
                  <a:lnTo>
                    <a:pt x="550" y="268"/>
                  </a:lnTo>
                  <a:lnTo>
                    <a:pt x="573" y="223"/>
                  </a:lnTo>
                  <a:lnTo>
                    <a:pt x="573" y="145"/>
                  </a:lnTo>
                  <a:lnTo>
                    <a:pt x="573" y="67"/>
                  </a:lnTo>
                  <a:lnTo>
                    <a:pt x="550" y="11"/>
                  </a:lnTo>
                  <a:lnTo>
                    <a:pt x="505" y="0"/>
                  </a:lnTo>
                  <a:lnTo>
                    <a:pt x="292" y="0"/>
                  </a:lnTo>
                  <a:lnTo>
                    <a:pt x="67" y="0"/>
                  </a:lnTo>
                  <a:close/>
                </a:path>
              </a:pathLst>
            </a:custGeom>
            <a:solidFill>
              <a:srgbClr val="5F5F5F"/>
            </a:solidFill>
            <a:ln w="9525">
              <a:noFill/>
              <a:round/>
              <a:headEnd/>
              <a:tailEnd/>
            </a:ln>
          </p:spPr>
          <p:txBody>
            <a:bodyPr/>
            <a:lstStyle/>
            <a:p>
              <a:endParaRPr lang="en-US"/>
            </a:p>
          </p:txBody>
        </p:sp>
        <p:sp>
          <p:nvSpPr>
            <p:cNvPr id="127047" name="Freeform 84"/>
            <p:cNvSpPr>
              <a:spLocks/>
            </p:cNvSpPr>
            <p:nvPr/>
          </p:nvSpPr>
          <p:spPr bwMode="auto">
            <a:xfrm>
              <a:off x="2890" y="1071"/>
              <a:ext cx="656" cy="448"/>
            </a:xfrm>
            <a:custGeom>
              <a:avLst/>
              <a:gdLst>
                <a:gd name="T0" fmla="*/ 33 w 584"/>
                <a:gd name="T1" fmla="*/ 73 h 302"/>
                <a:gd name="T2" fmla="*/ 48 w 584"/>
                <a:gd name="T3" fmla="*/ 36 h 302"/>
                <a:gd name="T4" fmla="*/ 15 w 584"/>
                <a:gd name="T5" fmla="*/ 218 h 302"/>
                <a:gd name="T6" fmla="*/ 15 w 584"/>
                <a:gd name="T7" fmla="*/ 473 h 302"/>
                <a:gd name="T8" fmla="*/ 15 w 584"/>
                <a:gd name="T9" fmla="*/ 473 h 302"/>
                <a:gd name="T10" fmla="*/ 15 w 584"/>
                <a:gd name="T11" fmla="*/ 728 h 302"/>
                <a:gd name="T12" fmla="*/ 48 w 584"/>
                <a:gd name="T13" fmla="*/ 875 h 302"/>
                <a:gd name="T14" fmla="*/ 33 w 584"/>
                <a:gd name="T15" fmla="*/ 875 h 302"/>
                <a:gd name="T16" fmla="*/ 94 w 584"/>
                <a:gd name="T17" fmla="*/ 951 h 302"/>
                <a:gd name="T18" fmla="*/ 413 w 584"/>
                <a:gd name="T19" fmla="*/ 951 h 302"/>
                <a:gd name="T20" fmla="*/ 413 w 584"/>
                <a:gd name="T21" fmla="*/ 951 h 302"/>
                <a:gd name="T22" fmla="*/ 716 w 584"/>
                <a:gd name="T23" fmla="*/ 951 h 302"/>
                <a:gd name="T24" fmla="*/ 780 w 584"/>
                <a:gd name="T25" fmla="*/ 875 h 302"/>
                <a:gd name="T26" fmla="*/ 780 w 584"/>
                <a:gd name="T27" fmla="*/ 875 h 302"/>
                <a:gd name="T28" fmla="*/ 812 w 584"/>
                <a:gd name="T29" fmla="*/ 728 h 302"/>
                <a:gd name="T30" fmla="*/ 812 w 584"/>
                <a:gd name="T31" fmla="*/ 473 h 302"/>
                <a:gd name="T32" fmla="*/ 812 w 584"/>
                <a:gd name="T33" fmla="*/ 473 h 302"/>
                <a:gd name="T34" fmla="*/ 812 w 584"/>
                <a:gd name="T35" fmla="*/ 218 h 302"/>
                <a:gd name="T36" fmla="*/ 780 w 584"/>
                <a:gd name="T37" fmla="*/ 36 h 302"/>
                <a:gd name="T38" fmla="*/ 780 w 584"/>
                <a:gd name="T39" fmla="*/ 73 h 302"/>
                <a:gd name="T40" fmla="*/ 716 w 584"/>
                <a:gd name="T41" fmla="*/ 36 h 302"/>
                <a:gd name="T42" fmla="*/ 413 w 584"/>
                <a:gd name="T43" fmla="*/ 36 h 302"/>
                <a:gd name="T44" fmla="*/ 413 w 584"/>
                <a:gd name="T45" fmla="*/ 36 h 302"/>
                <a:gd name="T46" fmla="*/ 94 w 584"/>
                <a:gd name="T47" fmla="*/ 36 h 302"/>
                <a:gd name="T48" fmla="*/ 94 w 584"/>
                <a:gd name="T49" fmla="*/ 0 h 302"/>
                <a:gd name="T50" fmla="*/ 413 w 584"/>
                <a:gd name="T51" fmla="*/ 0 h 302"/>
                <a:gd name="T52" fmla="*/ 716 w 584"/>
                <a:gd name="T53" fmla="*/ 0 h 302"/>
                <a:gd name="T54" fmla="*/ 716 w 584"/>
                <a:gd name="T55" fmla="*/ 0 h 302"/>
                <a:gd name="T56" fmla="*/ 780 w 584"/>
                <a:gd name="T57" fmla="*/ 36 h 302"/>
                <a:gd name="T58" fmla="*/ 828 w 584"/>
                <a:gd name="T59" fmla="*/ 218 h 302"/>
                <a:gd name="T60" fmla="*/ 828 w 584"/>
                <a:gd name="T61" fmla="*/ 218 h 302"/>
                <a:gd name="T62" fmla="*/ 828 w 584"/>
                <a:gd name="T63" fmla="*/ 473 h 302"/>
                <a:gd name="T64" fmla="*/ 828 w 584"/>
                <a:gd name="T65" fmla="*/ 728 h 302"/>
                <a:gd name="T66" fmla="*/ 828 w 584"/>
                <a:gd name="T67" fmla="*/ 728 h 302"/>
                <a:gd name="T68" fmla="*/ 796 w 584"/>
                <a:gd name="T69" fmla="*/ 875 h 302"/>
                <a:gd name="T70" fmla="*/ 716 w 584"/>
                <a:gd name="T71" fmla="*/ 986 h 302"/>
                <a:gd name="T72" fmla="*/ 716 w 584"/>
                <a:gd name="T73" fmla="*/ 986 h 302"/>
                <a:gd name="T74" fmla="*/ 413 w 584"/>
                <a:gd name="T75" fmla="*/ 986 h 302"/>
                <a:gd name="T76" fmla="*/ 94 w 584"/>
                <a:gd name="T77" fmla="*/ 986 h 302"/>
                <a:gd name="T78" fmla="*/ 94 w 584"/>
                <a:gd name="T79" fmla="*/ 986 h 302"/>
                <a:gd name="T80" fmla="*/ 33 w 584"/>
                <a:gd name="T81" fmla="*/ 911 h 302"/>
                <a:gd name="T82" fmla="*/ 0 w 584"/>
                <a:gd name="T83" fmla="*/ 728 h 302"/>
                <a:gd name="T84" fmla="*/ 0 w 584"/>
                <a:gd name="T85" fmla="*/ 728 h 302"/>
                <a:gd name="T86" fmla="*/ 0 w 584"/>
                <a:gd name="T87" fmla="*/ 473 h 302"/>
                <a:gd name="T88" fmla="*/ 0 w 584"/>
                <a:gd name="T89" fmla="*/ 218 h 302"/>
                <a:gd name="T90" fmla="*/ 0 w 584"/>
                <a:gd name="T91" fmla="*/ 218 h 302"/>
                <a:gd name="T92" fmla="*/ 33 w 584"/>
                <a:gd name="T93" fmla="*/ 36 h 302"/>
                <a:gd name="T94" fmla="*/ 94 w 584"/>
                <a:gd name="T95" fmla="*/ 0 h 3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84"/>
                <a:gd name="T145" fmla="*/ 0 h 302"/>
                <a:gd name="T146" fmla="*/ 584 w 584"/>
                <a:gd name="T147" fmla="*/ 302 h 3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84" h="302">
                  <a:moveTo>
                    <a:pt x="67" y="11"/>
                  </a:moveTo>
                  <a:lnTo>
                    <a:pt x="23" y="22"/>
                  </a:lnTo>
                  <a:lnTo>
                    <a:pt x="34" y="11"/>
                  </a:lnTo>
                  <a:lnTo>
                    <a:pt x="11" y="67"/>
                  </a:lnTo>
                  <a:lnTo>
                    <a:pt x="11" y="145"/>
                  </a:lnTo>
                  <a:lnTo>
                    <a:pt x="11" y="223"/>
                  </a:lnTo>
                  <a:lnTo>
                    <a:pt x="34" y="268"/>
                  </a:lnTo>
                  <a:lnTo>
                    <a:pt x="23" y="268"/>
                  </a:lnTo>
                  <a:lnTo>
                    <a:pt x="67" y="291"/>
                  </a:lnTo>
                  <a:lnTo>
                    <a:pt x="292" y="291"/>
                  </a:lnTo>
                  <a:lnTo>
                    <a:pt x="505" y="291"/>
                  </a:lnTo>
                  <a:lnTo>
                    <a:pt x="550" y="268"/>
                  </a:lnTo>
                  <a:lnTo>
                    <a:pt x="573" y="223"/>
                  </a:lnTo>
                  <a:lnTo>
                    <a:pt x="573" y="145"/>
                  </a:lnTo>
                  <a:lnTo>
                    <a:pt x="573" y="67"/>
                  </a:lnTo>
                  <a:lnTo>
                    <a:pt x="550" y="11"/>
                  </a:lnTo>
                  <a:lnTo>
                    <a:pt x="550" y="22"/>
                  </a:lnTo>
                  <a:lnTo>
                    <a:pt x="505" y="11"/>
                  </a:lnTo>
                  <a:lnTo>
                    <a:pt x="292" y="11"/>
                  </a:lnTo>
                  <a:lnTo>
                    <a:pt x="67" y="11"/>
                  </a:lnTo>
                  <a:lnTo>
                    <a:pt x="67" y="0"/>
                  </a:lnTo>
                  <a:lnTo>
                    <a:pt x="292" y="0"/>
                  </a:lnTo>
                  <a:lnTo>
                    <a:pt x="505" y="0"/>
                  </a:lnTo>
                  <a:lnTo>
                    <a:pt x="550" y="11"/>
                  </a:lnTo>
                  <a:lnTo>
                    <a:pt x="562" y="11"/>
                  </a:lnTo>
                  <a:lnTo>
                    <a:pt x="584" y="67"/>
                  </a:lnTo>
                  <a:lnTo>
                    <a:pt x="584" y="145"/>
                  </a:lnTo>
                  <a:lnTo>
                    <a:pt x="584" y="223"/>
                  </a:lnTo>
                  <a:lnTo>
                    <a:pt x="562" y="268"/>
                  </a:lnTo>
                  <a:lnTo>
                    <a:pt x="550" y="279"/>
                  </a:lnTo>
                  <a:lnTo>
                    <a:pt x="505" y="302"/>
                  </a:lnTo>
                  <a:lnTo>
                    <a:pt x="292" y="302"/>
                  </a:lnTo>
                  <a:lnTo>
                    <a:pt x="67" y="302"/>
                  </a:lnTo>
                  <a:lnTo>
                    <a:pt x="23" y="279"/>
                  </a:lnTo>
                  <a:lnTo>
                    <a:pt x="23" y="268"/>
                  </a:lnTo>
                  <a:lnTo>
                    <a:pt x="0" y="223"/>
                  </a:lnTo>
                  <a:lnTo>
                    <a:pt x="0" y="145"/>
                  </a:lnTo>
                  <a:lnTo>
                    <a:pt x="0" y="67"/>
                  </a:lnTo>
                  <a:lnTo>
                    <a:pt x="23" y="11"/>
                  </a:lnTo>
                  <a:lnTo>
                    <a:pt x="67" y="0"/>
                  </a:lnTo>
                  <a:lnTo>
                    <a:pt x="67" y="11"/>
                  </a:lnTo>
                  <a:close/>
                </a:path>
              </a:pathLst>
            </a:custGeom>
            <a:solidFill>
              <a:srgbClr val="777777"/>
            </a:solidFill>
            <a:ln w="9525">
              <a:noFill/>
              <a:round/>
              <a:headEnd/>
              <a:tailEnd/>
            </a:ln>
          </p:spPr>
          <p:txBody>
            <a:bodyPr/>
            <a:lstStyle/>
            <a:p>
              <a:endParaRPr lang="en-US"/>
            </a:p>
          </p:txBody>
        </p:sp>
        <p:sp>
          <p:nvSpPr>
            <p:cNvPr id="127048" name="Freeform 85"/>
            <p:cNvSpPr>
              <a:spLocks/>
            </p:cNvSpPr>
            <p:nvPr/>
          </p:nvSpPr>
          <p:spPr bwMode="auto">
            <a:xfrm>
              <a:off x="2989" y="1095"/>
              <a:ext cx="1" cy="17"/>
            </a:xfrm>
            <a:custGeom>
              <a:avLst/>
              <a:gdLst>
                <a:gd name="T0" fmla="*/ 0 w 1"/>
                <a:gd name="T1" fmla="*/ 40 h 11"/>
                <a:gd name="T2" fmla="*/ 0 w 1"/>
                <a:gd name="T3" fmla="*/ 40 h 11"/>
                <a:gd name="T4" fmla="*/ 0 w 1"/>
                <a:gd name="T5" fmla="*/ 40 h 11"/>
                <a:gd name="T6" fmla="*/ 0 w 1"/>
                <a:gd name="T7" fmla="*/ 0 h 11"/>
                <a:gd name="T8" fmla="*/ 0 w 1"/>
                <a:gd name="T9" fmla="*/ 0 h 11"/>
                <a:gd name="T10" fmla="*/ 0 w 1"/>
                <a:gd name="T11" fmla="*/ 0 h 11"/>
                <a:gd name="T12" fmla="*/ 0 w 1"/>
                <a:gd name="T13" fmla="*/ 40 h 11"/>
                <a:gd name="T14" fmla="*/ 0 60000 65536"/>
                <a:gd name="T15" fmla="*/ 0 60000 65536"/>
                <a:gd name="T16" fmla="*/ 0 60000 65536"/>
                <a:gd name="T17" fmla="*/ 0 60000 65536"/>
                <a:gd name="T18" fmla="*/ 0 60000 65536"/>
                <a:gd name="T19" fmla="*/ 0 60000 65536"/>
                <a:gd name="T20" fmla="*/ 0 60000 65536"/>
                <a:gd name="T21" fmla="*/ 0 w 1"/>
                <a:gd name="T22" fmla="*/ 0 h 11"/>
                <a:gd name="T23" fmla="*/ 1 w 1"/>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1">
                  <a:moveTo>
                    <a:pt x="0" y="11"/>
                  </a:moveTo>
                  <a:lnTo>
                    <a:pt x="0" y="11"/>
                  </a:lnTo>
                  <a:lnTo>
                    <a:pt x="0" y="0"/>
                  </a:lnTo>
                  <a:lnTo>
                    <a:pt x="0" y="1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7049" name="Rectangle 86"/>
            <p:cNvSpPr>
              <a:spLocks noChangeArrowheads="1"/>
            </p:cNvSpPr>
            <p:nvPr/>
          </p:nvSpPr>
          <p:spPr bwMode="auto">
            <a:xfrm>
              <a:off x="3036" y="1155"/>
              <a:ext cx="381" cy="106"/>
            </a:xfrm>
            <a:prstGeom prst="rect">
              <a:avLst/>
            </a:prstGeom>
            <a:noFill/>
            <a:ln w="9525">
              <a:noFill/>
              <a:miter lim="800000"/>
              <a:headEnd/>
              <a:tailEnd/>
            </a:ln>
          </p:spPr>
          <p:txBody>
            <a:bodyPr wrap="none" lIns="0" tIns="0" rIns="0" bIns="0">
              <a:spAutoFit/>
            </a:bodyPr>
            <a:lstStyle/>
            <a:p>
              <a:r>
                <a:rPr lang="en-US" sz="1100" b="1" u="none">
                  <a:solidFill>
                    <a:schemeClr val="bg1"/>
                  </a:solidFill>
                </a:rPr>
                <a:t>Protocol </a:t>
              </a:r>
              <a:endParaRPr lang="en-US" b="1" u="none">
                <a:solidFill>
                  <a:schemeClr val="bg1"/>
                </a:solidFill>
              </a:endParaRPr>
            </a:p>
          </p:txBody>
        </p:sp>
        <p:sp>
          <p:nvSpPr>
            <p:cNvPr id="127050" name="Rectangle 89"/>
            <p:cNvSpPr>
              <a:spLocks noChangeArrowheads="1"/>
            </p:cNvSpPr>
            <p:nvPr/>
          </p:nvSpPr>
          <p:spPr bwMode="auto">
            <a:xfrm>
              <a:off x="3022" y="1321"/>
              <a:ext cx="377" cy="106"/>
            </a:xfrm>
            <a:prstGeom prst="rect">
              <a:avLst/>
            </a:prstGeom>
            <a:noFill/>
            <a:ln w="9525">
              <a:noFill/>
              <a:miter lim="800000"/>
              <a:headEnd/>
              <a:tailEnd/>
            </a:ln>
          </p:spPr>
          <p:txBody>
            <a:bodyPr wrap="none" lIns="0" tIns="0" rIns="0" bIns="0">
              <a:spAutoFit/>
            </a:bodyPr>
            <a:lstStyle/>
            <a:p>
              <a:r>
                <a:rPr lang="en-US" sz="1100" b="1" u="none">
                  <a:solidFill>
                    <a:schemeClr val="bg1"/>
                  </a:solidFill>
                </a:rPr>
                <a:t>Handlers</a:t>
              </a:r>
              <a:endParaRPr lang="en-US" b="1" u="none">
                <a:solidFill>
                  <a:schemeClr val="bg1"/>
                </a:solidFill>
              </a:endParaRPr>
            </a:p>
          </p:txBody>
        </p:sp>
      </p:grpSp>
      <p:grpSp>
        <p:nvGrpSpPr>
          <p:cNvPr id="10" name="Group 131"/>
          <p:cNvGrpSpPr>
            <a:grpSpLocks/>
          </p:cNvGrpSpPr>
          <p:nvPr/>
        </p:nvGrpSpPr>
        <p:grpSpPr bwMode="auto">
          <a:xfrm>
            <a:off x="787400" y="1700213"/>
            <a:ext cx="1041400" cy="817562"/>
            <a:chOff x="496" y="1071"/>
            <a:chExt cx="656" cy="515"/>
          </a:xfrm>
        </p:grpSpPr>
        <p:sp>
          <p:nvSpPr>
            <p:cNvPr id="127041" name="Freeform 80"/>
            <p:cNvSpPr>
              <a:spLocks/>
            </p:cNvSpPr>
            <p:nvPr/>
          </p:nvSpPr>
          <p:spPr bwMode="auto">
            <a:xfrm>
              <a:off x="560" y="1568"/>
              <a:ext cx="1" cy="18"/>
            </a:xfrm>
            <a:custGeom>
              <a:avLst/>
              <a:gdLst>
                <a:gd name="T0" fmla="*/ 0 w 1"/>
                <a:gd name="T1" fmla="*/ 40 h 12"/>
                <a:gd name="T2" fmla="*/ 0 w 1"/>
                <a:gd name="T3" fmla="*/ 40 h 12"/>
                <a:gd name="T4" fmla="*/ 0 w 1"/>
                <a:gd name="T5" fmla="*/ 40 h 12"/>
                <a:gd name="T6" fmla="*/ 0 w 1"/>
                <a:gd name="T7" fmla="*/ 0 h 12"/>
                <a:gd name="T8" fmla="*/ 0 w 1"/>
                <a:gd name="T9" fmla="*/ 0 h 12"/>
                <a:gd name="T10" fmla="*/ 0 w 1"/>
                <a:gd name="T11" fmla="*/ 0 h 12"/>
                <a:gd name="T12" fmla="*/ 0 w 1"/>
                <a:gd name="T13" fmla="*/ 40 h 12"/>
                <a:gd name="T14" fmla="*/ 0 60000 65536"/>
                <a:gd name="T15" fmla="*/ 0 60000 65536"/>
                <a:gd name="T16" fmla="*/ 0 60000 65536"/>
                <a:gd name="T17" fmla="*/ 0 60000 65536"/>
                <a:gd name="T18" fmla="*/ 0 60000 65536"/>
                <a:gd name="T19" fmla="*/ 0 60000 65536"/>
                <a:gd name="T20" fmla="*/ 0 60000 65536"/>
                <a:gd name="T21" fmla="*/ 0 w 1"/>
                <a:gd name="T22" fmla="*/ 0 h 12"/>
                <a:gd name="T23" fmla="*/ 1 w 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2">
                  <a:moveTo>
                    <a:pt x="0" y="12"/>
                  </a:moveTo>
                  <a:lnTo>
                    <a:pt x="0" y="12"/>
                  </a:lnTo>
                  <a:lnTo>
                    <a:pt x="0" y="0"/>
                  </a:lnTo>
                  <a:lnTo>
                    <a:pt x="0"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7042" name="Freeform 90"/>
            <p:cNvSpPr>
              <a:spLocks/>
            </p:cNvSpPr>
            <p:nvPr/>
          </p:nvSpPr>
          <p:spPr bwMode="auto">
            <a:xfrm>
              <a:off x="496" y="1071"/>
              <a:ext cx="642" cy="431"/>
            </a:xfrm>
            <a:custGeom>
              <a:avLst/>
              <a:gdLst>
                <a:gd name="T0" fmla="*/ 94 w 572"/>
                <a:gd name="T1" fmla="*/ 0 h 291"/>
                <a:gd name="T2" fmla="*/ 31 w 572"/>
                <a:gd name="T3" fmla="*/ 73 h 291"/>
                <a:gd name="T4" fmla="*/ 0 w 572"/>
                <a:gd name="T5" fmla="*/ 218 h 291"/>
                <a:gd name="T6" fmla="*/ 0 w 572"/>
                <a:gd name="T7" fmla="*/ 471 h 291"/>
                <a:gd name="T8" fmla="*/ 0 w 572"/>
                <a:gd name="T9" fmla="*/ 724 h 291"/>
                <a:gd name="T10" fmla="*/ 31 w 572"/>
                <a:gd name="T11" fmla="*/ 906 h 291"/>
                <a:gd name="T12" fmla="*/ 94 w 572"/>
                <a:gd name="T13" fmla="*/ 945 h 291"/>
                <a:gd name="T14" fmla="*/ 395 w 572"/>
                <a:gd name="T15" fmla="*/ 945 h 291"/>
                <a:gd name="T16" fmla="*/ 714 w 572"/>
                <a:gd name="T17" fmla="*/ 945 h 291"/>
                <a:gd name="T18" fmla="*/ 778 w 572"/>
                <a:gd name="T19" fmla="*/ 906 h 291"/>
                <a:gd name="T20" fmla="*/ 809 w 572"/>
                <a:gd name="T21" fmla="*/ 724 h 291"/>
                <a:gd name="T22" fmla="*/ 809 w 572"/>
                <a:gd name="T23" fmla="*/ 471 h 291"/>
                <a:gd name="T24" fmla="*/ 809 w 572"/>
                <a:gd name="T25" fmla="*/ 218 h 291"/>
                <a:gd name="T26" fmla="*/ 778 w 572"/>
                <a:gd name="T27" fmla="*/ 73 h 291"/>
                <a:gd name="T28" fmla="*/ 714 w 572"/>
                <a:gd name="T29" fmla="*/ 0 h 291"/>
                <a:gd name="T30" fmla="*/ 395 w 572"/>
                <a:gd name="T31" fmla="*/ 0 h 291"/>
                <a:gd name="T32" fmla="*/ 94 w 572"/>
                <a:gd name="T33" fmla="*/ 0 h 2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2"/>
                <a:gd name="T52" fmla="*/ 0 h 291"/>
                <a:gd name="T53" fmla="*/ 572 w 572"/>
                <a:gd name="T54" fmla="*/ 291 h 2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2" h="291">
                  <a:moveTo>
                    <a:pt x="67" y="0"/>
                  </a:moveTo>
                  <a:lnTo>
                    <a:pt x="22" y="22"/>
                  </a:lnTo>
                  <a:lnTo>
                    <a:pt x="0" y="67"/>
                  </a:lnTo>
                  <a:lnTo>
                    <a:pt x="0" y="145"/>
                  </a:lnTo>
                  <a:lnTo>
                    <a:pt x="0" y="223"/>
                  </a:lnTo>
                  <a:lnTo>
                    <a:pt x="22" y="279"/>
                  </a:lnTo>
                  <a:lnTo>
                    <a:pt x="67" y="291"/>
                  </a:lnTo>
                  <a:lnTo>
                    <a:pt x="280" y="291"/>
                  </a:lnTo>
                  <a:lnTo>
                    <a:pt x="505" y="291"/>
                  </a:lnTo>
                  <a:lnTo>
                    <a:pt x="550" y="279"/>
                  </a:lnTo>
                  <a:lnTo>
                    <a:pt x="572" y="223"/>
                  </a:lnTo>
                  <a:lnTo>
                    <a:pt x="572" y="145"/>
                  </a:lnTo>
                  <a:lnTo>
                    <a:pt x="572" y="67"/>
                  </a:lnTo>
                  <a:lnTo>
                    <a:pt x="550" y="22"/>
                  </a:lnTo>
                  <a:lnTo>
                    <a:pt x="505" y="0"/>
                  </a:lnTo>
                  <a:lnTo>
                    <a:pt x="280" y="0"/>
                  </a:lnTo>
                  <a:lnTo>
                    <a:pt x="67" y="0"/>
                  </a:lnTo>
                  <a:close/>
                </a:path>
              </a:pathLst>
            </a:custGeom>
            <a:solidFill>
              <a:srgbClr val="FFFF85"/>
            </a:solidFill>
            <a:ln w="9525">
              <a:noFill/>
              <a:round/>
              <a:headEnd/>
              <a:tailEnd/>
            </a:ln>
          </p:spPr>
          <p:txBody>
            <a:bodyPr/>
            <a:lstStyle/>
            <a:p>
              <a:endParaRPr lang="en-US"/>
            </a:p>
          </p:txBody>
        </p:sp>
        <p:sp>
          <p:nvSpPr>
            <p:cNvPr id="127043" name="Freeform 91"/>
            <p:cNvSpPr>
              <a:spLocks/>
            </p:cNvSpPr>
            <p:nvPr/>
          </p:nvSpPr>
          <p:spPr bwMode="auto">
            <a:xfrm>
              <a:off x="496" y="1071"/>
              <a:ext cx="656" cy="448"/>
            </a:xfrm>
            <a:custGeom>
              <a:avLst/>
              <a:gdLst>
                <a:gd name="T0" fmla="*/ 31 w 584"/>
                <a:gd name="T1" fmla="*/ 108 h 302"/>
                <a:gd name="T2" fmla="*/ 47 w 584"/>
                <a:gd name="T3" fmla="*/ 73 h 302"/>
                <a:gd name="T4" fmla="*/ 15 w 584"/>
                <a:gd name="T5" fmla="*/ 218 h 302"/>
                <a:gd name="T6" fmla="*/ 15 w 584"/>
                <a:gd name="T7" fmla="*/ 473 h 302"/>
                <a:gd name="T8" fmla="*/ 15 w 584"/>
                <a:gd name="T9" fmla="*/ 473 h 302"/>
                <a:gd name="T10" fmla="*/ 15 w 584"/>
                <a:gd name="T11" fmla="*/ 728 h 302"/>
                <a:gd name="T12" fmla="*/ 47 w 584"/>
                <a:gd name="T13" fmla="*/ 911 h 302"/>
                <a:gd name="T14" fmla="*/ 31 w 584"/>
                <a:gd name="T15" fmla="*/ 911 h 302"/>
                <a:gd name="T16" fmla="*/ 94 w 584"/>
                <a:gd name="T17" fmla="*/ 951 h 302"/>
                <a:gd name="T18" fmla="*/ 398 w 584"/>
                <a:gd name="T19" fmla="*/ 951 h 302"/>
                <a:gd name="T20" fmla="*/ 398 w 584"/>
                <a:gd name="T21" fmla="*/ 951 h 302"/>
                <a:gd name="T22" fmla="*/ 716 w 584"/>
                <a:gd name="T23" fmla="*/ 951 h 302"/>
                <a:gd name="T24" fmla="*/ 780 w 584"/>
                <a:gd name="T25" fmla="*/ 911 h 302"/>
                <a:gd name="T26" fmla="*/ 780 w 584"/>
                <a:gd name="T27" fmla="*/ 911 h 302"/>
                <a:gd name="T28" fmla="*/ 811 w 584"/>
                <a:gd name="T29" fmla="*/ 728 h 302"/>
                <a:gd name="T30" fmla="*/ 811 w 584"/>
                <a:gd name="T31" fmla="*/ 473 h 302"/>
                <a:gd name="T32" fmla="*/ 811 w 584"/>
                <a:gd name="T33" fmla="*/ 473 h 302"/>
                <a:gd name="T34" fmla="*/ 811 w 584"/>
                <a:gd name="T35" fmla="*/ 218 h 302"/>
                <a:gd name="T36" fmla="*/ 780 w 584"/>
                <a:gd name="T37" fmla="*/ 73 h 302"/>
                <a:gd name="T38" fmla="*/ 780 w 584"/>
                <a:gd name="T39" fmla="*/ 108 h 302"/>
                <a:gd name="T40" fmla="*/ 716 w 584"/>
                <a:gd name="T41" fmla="*/ 36 h 302"/>
                <a:gd name="T42" fmla="*/ 398 w 584"/>
                <a:gd name="T43" fmla="*/ 36 h 302"/>
                <a:gd name="T44" fmla="*/ 398 w 584"/>
                <a:gd name="T45" fmla="*/ 36 h 302"/>
                <a:gd name="T46" fmla="*/ 94 w 584"/>
                <a:gd name="T47" fmla="*/ 36 h 302"/>
                <a:gd name="T48" fmla="*/ 94 w 584"/>
                <a:gd name="T49" fmla="*/ 0 h 302"/>
                <a:gd name="T50" fmla="*/ 398 w 584"/>
                <a:gd name="T51" fmla="*/ 0 h 302"/>
                <a:gd name="T52" fmla="*/ 716 w 584"/>
                <a:gd name="T53" fmla="*/ 0 h 302"/>
                <a:gd name="T54" fmla="*/ 716 w 584"/>
                <a:gd name="T55" fmla="*/ 0 h 302"/>
                <a:gd name="T56" fmla="*/ 780 w 584"/>
                <a:gd name="T57" fmla="*/ 73 h 302"/>
                <a:gd name="T58" fmla="*/ 828 w 584"/>
                <a:gd name="T59" fmla="*/ 218 h 302"/>
                <a:gd name="T60" fmla="*/ 828 w 584"/>
                <a:gd name="T61" fmla="*/ 218 h 302"/>
                <a:gd name="T62" fmla="*/ 828 w 584"/>
                <a:gd name="T63" fmla="*/ 473 h 302"/>
                <a:gd name="T64" fmla="*/ 828 w 584"/>
                <a:gd name="T65" fmla="*/ 728 h 302"/>
                <a:gd name="T66" fmla="*/ 828 w 584"/>
                <a:gd name="T67" fmla="*/ 728 h 302"/>
                <a:gd name="T68" fmla="*/ 795 w 584"/>
                <a:gd name="T69" fmla="*/ 911 h 302"/>
                <a:gd name="T70" fmla="*/ 716 w 584"/>
                <a:gd name="T71" fmla="*/ 986 h 302"/>
                <a:gd name="T72" fmla="*/ 716 w 584"/>
                <a:gd name="T73" fmla="*/ 986 h 302"/>
                <a:gd name="T74" fmla="*/ 398 w 584"/>
                <a:gd name="T75" fmla="*/ 986 h 302"/>
                <a:gd name="T76" fmla="*/ 94 w 584"/>
                <a:gd name="T77" fmla="*/ 986 h 302"/>
                <a:gd name="T78" fmla="*/ 94 w 584"/>
                <a:gd name="T79" fmla="*/ 986 h 302"/>
                <a:gd name="T80" fmla="*/ 31 w 584"/>
                <a:gd name="T81" fmla="*/ 951 h 302"/>
                <a:gd name="T82" fmla="*/ 0 w 584"/>
                <a:gd name="T83" fmla="*/ 728 h 302"/>
                <a:gd name="T84" fmla="*/ 0 w 584"/>
                <a:gd name="T85" fmla="*/ 728 h 302"/>
                <a:gd name="T86" fmla="*/ 0 w 584"/>
                <a:gd name="T87" fmla="*/ 473 h 302"/>
                <a:gd name="T88" fmla="*/ 0 w 584"/>
                <a:gd name="T89" fmla="*/ 218 h 302"/>
                <a:gd name="T90" fmla="*/ 0 w 584"/>
                <a:gd name="T91" fmla="*/ 218 h 302"/>
                <a:gd name="T92" fmla="*/ 31 w 584"/>
                <a:gd name="T93" fmla="*/ 73 h 302"/>
                <a:gd name="T94" fmla="*/ 94 w 584"/>
                <a:gd name="T95" fmla="*/ 0 h 3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84"/>
                <a:gd name="T145" fmla="*/ 0 h 302"/>
                <a:gd name="T146" fmla="*/ 584 w 584"/>
                <a:gd name="T147" fmla="*/ 302 h 3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84" h="302">
                  <a:moveTo>
                    <a:pt x="67" y="11"/>
                  </a:moveTo>
                  <a:lnTo>
                    <a:pt x="22" y="33"/>
                  </a:lnTo>
                  <a:lnTo>
                    <a:pt x="33" y="22"/>
                  </a:lnTo>
                  <a:lnTo>
                    <a:pt x="11" y="67"/>
                  </a:lnTo>
                  <a:lnTo>
                    <a:pt x="11" y="145"/>
                  </a:lnTo>
                  <a:lnTo>
                    <a:pt x="11" y="223"/>
                  </a:lnTo>
                  <a:lnTo>
                    <a:pt x="33" y="279"/>
                  </a:lnTo>
                  <a:lnTo>
                    <a:pt x="22" y="279"/>
                  </a:lnTo>
                  <a:lnTo>
                    <a:pt x="67" y="291"/>
                  </a:lnTo>
                  <a:lnTo>
                    <a:pt x="280" y="291"/>
                  </a:lnTo>
                  <a:lnTo>
                    <a:pt x="505" y="291"/>
                  </a:lnTo>
                  <a:lnTo>
                    <a:pt x="550" y="279"/>
                  </a:lnTo>
                  <a:lnTo>
                    <a:pt x="572" y="223"/>
                  </a:lnTo>
                  <a:lnTo>
                    <a:pt x="572" y="145"/>
                  </a:lnTo>
                  <a:lnTo>
                    <a:pt x="572" y="67"/>
                  </a:lnTo>
                  <a:lnTo>
                    <a:pt x="550" y="22"/>
                  </a:lnTo>
                  <a:lnTo>
                    <a:pt x="550" y="33"/>
                  </a:lnTo>
                  <a:lnTo>
                    <a:pt x="505" y="11"/>
                  </a:lnTo>
                  <a:lnTo>
                    <a:pt x="280" y="11"/>
                  </a:lnTo>
                  <a:lnTo>
                    <a:pt x="67" y="11"/>
                  </a:lnTo>
                  <a:lnTo>
                    <a:pt x="67" y="0"/>
                  </a:lnTo>
                  <a:lnTo>
                    <a:pt x="280" y="0"/>
                  </a:lnTo>
                  <a:lnTo>
                    <a:pt x="505" y="0"/>
                  </a:lnTo>
                  <a:lnTo>
                    <a:pt x="550" y="22"/>
                  </a:lnTo>
                  <a:lnTo>
                    <a:pt x="561" y="22"/>
                  </a:lnTo>
                  <a:lnTo>
                    <a:pt x="584" y="67"/>
                  </a:lnTo>
                  <a:lnTo>
                    <a:pt x="584" y="145"/>
                  </a:lnTo>
                  <a:lnTo>
                    <a:pt x="584" y="223"/>
                  </a:lnTo>
                  <a:lnTo>
                    <a:pt x="561" y="279"/>
                  </a:lnTo>
                  <a:lnTo>
                    <a:pt x="550" y="291"/>
                  </a:lnTo>
                  <a:lnTo>
                    <a:pt x="505" y="302"/>
                  </a:lnTo>
                  <a:lnTo>
                    <a:pt x="280" y="302"/>
                  </a:lnTo>
                  <a:lnTo>
                    <a:pt x="67" y="302"/>
                  </a:lnTo>
                  <a:lnTo>
                    <a:pt x="22" y="291"/>
                  </a:lnTo>
                  <a:lnTo>
                    <a:pt x="22" y="279"/>
                  </a:lnTo>
                  <a:lnTo>
                    <a:pt x="0" y="223"/>
                  </a:lnTo>
                  <a:lnTo>
                    <a:pt x="0" y="145"/>
                  </a:lnTo>
                  <a:lnTo>
                    <a:pt x="0" y="67"/>
                  </a:lnTo>
                  <a:lnTo>
                    <a:pt x="22" y="22"/>
                  </a:lnTo>
                  <a:lnTo>
                    <a:pt x="67" y="0"/>
                  </a:lnTo>
                  <a:lnTo>
                    <a:pt x="67" y="1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7044" name="Rectangle 93"/>
            <p:cNvSpPr>
              <a:spLocks noChangeArrowheads="1"/>
            </p:cNvSpPr>
            <p:nvPr/>
          </p:nvSpPr>
          <p:spPr bwMode="auto">
            <a:xfrm>
              <a:off x="682" y="1149"/>
              <a:ext cx="245" cy="106"/>
            </a:xfrm>
            <a:prstGeom prst="rect">
              <a:avLst/>
            </a:prstGeom>
            <a:noFill/>
            <a:ln w="9525">
              <a:noFill/>
              <a:miter lim="800000"/>
              <a:headEnd/>
              <a:tailEnd/>
            </a:ln>
          </p:spPr>
          <p:txBody>
            <a:bodyPr wrap="none" lIns="0" tIns="0" rIns="0" bIns="0">
              <a:spAutoFit/>
            </a:bodyPr>
            <a:lstStyle/>
            <a:p>
              <a:r>
                <a:rPr lang="en-US" sz="1100" b="1" u="none">
                  <a:solidFill>
                    <a:srgbClr val="000000"/>
                  </a:solidFill>
                </a:rPr>
                <a:t>HTML</a:t>
              </a:r>
              <a:endParaRPr lang="en-US" b="1" u="none"/>
            </a:p>
          </p:txBody>
        </p:sp>
        <p:sp>
          <p:nvSpPr>
            <p:cNvPr id="127045" name="Rectangle 94"/>
            <p:cNvSpPr>
              <a:spLocks noChangeArrowheads="1"/>
            </p:cNvSpPr>
            <p:nvPr/>
          </p:nvSpPr>
          <p:spPr bwMode="auto">
            <a:xfrm>
              <a:off x="682" y="1315"/>
              <a:ext cx="274" cy="106"/>
            </a:xfrm>
            <a:prstGeom prst="rect">
              <a:avLst/>
            </a:prstGeom>
            <a:noFill/>
            <a:ln w="9525">
              <a:noFill/>
              <a:miter lim="800000"/>
              <a:headEnd/>
              <a:tailEnd/>
            </a:ln>
          </p:spPr>
          <p:txBody>
            <a:bodyPr wrap="none" lIns="0" tIns="0" rIns="0" bIns="0">
              <a:spAutoFit/>
            </a:bodyPr>
            <a:lstStyle/>
            <a:p>
              <a:r>
                <a:rPr lang="en-US" sz="1100" b="1" u="none">
                  <a:solidFill>
                    <a:srgbClr val="000000"/>
                  </a:solidFill>
                </a:rPr>
                <a:t>Parser</a:t>
              </a:r>
              <a:endParaRPr lang="en-US" b="1" u="none"/>
            </a:p>
          </p:txBody>
        </p:sp>
      </p:grpSp>
      <p:grpSp>
        <p:nvGrpSpPr>
          <p:cNvPr id="11" name="Group 125"/>
          <p:cNvGrpSpPr>
            <a:grpSpLocks/>
          </p:cNvGrpSpPr>
          <p:nvPr/>
        </p:nvGrpSpPr>
        <p:grpSpPr bwMode="auto">
          <a:xfrm>
            <a:off x="26988" y="885825"/>
            <a:ext cx="5581650" cy="841375"/>
            <a:chOff x="17" y="558"/>
            <a:chExt cx="3516" cy="530"/>
          </a:xfrm>
        </p:grpSpPr>
        <p:sp>
          <p:nvSpPr>
            <p:cNvPr id="127018" name="Rectangle 15"/>
            <p:cNvSpPr>
              <a:spLocks noChangeArrowheads="1"/>
            </p:cNvSpPr>
            <p:nvPr/>
          </p:nvSpPr>
          <p:spPr bwMode="auto">
            <a:xfrm>
              <a:off x="17" y="558"/>
              <a:ext cx="1046" cy="413"/>
            </a:xfrm>
            <a:prstGeom prst="rect">
              <a:avLst/>
            </a:prstGeom>
            <a:solidFill>
              <a:schemeClr val="bg1"/>
            </a:solidFill>
            <a:ln w="9525">
              <a:noFill/>
              <a:miter lim="800000"/>
              <a:headEnd/>
              <a:tailEnd/>
            </a:ln>
          </p:spPr>
          <p:txBody>
            <a:bodyPr/>
            <a:lstStyle/>
            <a:p>
              <a:endParaRPr lang="en-US"/>
            </a:p>
          </p:txBody>
        </p:sp>
        <p:sp>
          <p:nvSpPr>
            <p:cNvPr id="127019" name="Rectangle 16"/>
            <p:cNvSpPr>
              <a:spLocks noChangeArrowheads="1"/>
            </p:cNvSpPr>
            <p:nvPr/>
          </p:nvSpPr>
          <p:spPr bwMode="auto">
            <a:xfrm>
              <a:off x="17" y="558"/>
              <a:ext cx="1059" cy="1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7020" name="Rectangle 17"/>
            <p:cNvSpPr>
              <a:spLocks noChangeArrowheads="1"/>
            </p:cNvSpPr>
            <p:nvPr/>
          </p:nvSpPr>
          <p:spPr bwMode="auto">
            <a:xfrm>
              <a:off x="1063" y="558"/>
              <a:ext cx="13" cy="43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7021" name="Rectangle 18"/>
            <p:cNvSpPr>
              <a:spLocks noChangeArrowheads="1"/>
            </p:cNvSpPr>
            <p:nvPr/>
          </p:nvSpPr>
          <p:spPr bwMode="auto">
            <a:xfrm>
              <a:off x="17" y="971"/>
              <a:ext cx="1046" cy="1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7022" name="Rectangle 19"/>
            <p:cNvSpPr>
              <a:spLocks noChangeArrowheads="1"/>
            </p:cNvSpPr>
            <p:nvPr/>
          </p:nvSpPr>
          <p:spPr bwMode="auto">
            <a:xfrm>
              <a:off x="17" y="558"/>
              <a:ext cx="13" cy="4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7023" name="Rectangle 20"/>
            <p:cNvSpPr>
              <a:spLocks noChangeArrowheads="1"/>
            </p:cNvSpPr>
            <p:nvPr/>
          </p:nvSpPr>
          <p:spPr bwMode="auto">
            <a:xfrm>
              <a:off x="2462" y="558"/>
              <a:ext cx="1060" cy="413"/>
            </a:xfrm>
            <a:prstGeom prst="rect">
              <a:avLst/>
            </a:prstGeom>
            <a:solidFill>
              <a:schemeClr val="bg1"/>
            </a:solidFill>
            <a:ln w="9525">
              <a:noFill/>
              <a:miter lim="800000"/>
              <a:headEnd/>
              <a:tailEnd/>
            </a:ln>
          </p:spPr>
          <p:txBody>
            <a:bodyPr/>
            <a:lstStyle/>
            <a:p>
              <a:endParaRPr lang="en-US"/>
            </a:p>
          </p:txBody>
        </p:sp>
        <p:sp>
          <p:nvSpPr>
            <p:cNvPr id="127024" name="Rectangle 21"/>
            <p:cNvSpPr>
              <a:spLocks noChangeArrowheads="1"/>
            </p:cNvSpPr>
            <p:nvPr/>
          </p:nvSpPr>
          <p:spPr bwMode="auto">
            <a:xfrm>
              <a:off x="2462" y="558"/>
              <a:ext cx="1071" cy="1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7025" name="Rectangle 22"/>
            <p:cNvSpPr>
              <a:spLocks noChangeArrowheads="1"/>
            </p:cNvSpPr>
            <p:nvPr/>
          </p:nvSpPr>
          <p:spPr bwMode="auto">
            <a:xfrm>
              <a:off x="3515" y="558"/>
              <a:ext cx="12" cy="43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7026" name="Rectangle 23"/>
            <p:cNvSpPr>
              <a:spLocks noChangeArrowheads="1"/>
            </p:cNvSpPr>
            <p:nvPr/>
          </p:nvSpPr>
          <p:spPr bwMode="auto">
            <a:xfrm>
              <a:off x="2462" y="971"/>
              <a:ext cx="1060" cy="1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7027" name="Rectangle 24"/>
            <p:cNvSpPr>
              <a:spLocks noChangeArrowheads="1"/>
            </p:cNvSpPr>
            <p:nvPr/>
          </p:nvSpPr>
          <p:spPr bwMode="auto">
            <a:xfrm>
              <a:off x="2462" y="558"/>
              <a:ext cx="14" cy="4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7028" name="Rectangle 40"/>
            <p:cNvSpPr>
              <a:spLocks noChangeArrowheads="1"/>
            </p:cNvSpPr>
            <p:nvPr/>
          </p:nvSpPr>
          <p:spPr bwMode="auto">
            <a:xfrm>
              <a:off x="269" y="707"/>
              <a:ext cx="499" cy="106"/>
            </a:xfrm>
            <a:prstGeom prst="rect">
              <a:avLst/>
            </a:prstGeom>
            <a:noFill/>
            <a:ln w="9525">
              <a:noFill/>
              <a:miter lim="800000"/>
              <a:headEnd/>
              <a:tailEnd/>
            </a:ln>
          </p:spPr>
          <p:txBody>
            <a:bodyPr wrap="none" lIns="0" tIns="0" rIns="0" bIns="0">
              <a:spAutoFit/>
            </a:bodyPr>
            <a:lstStyle/>
            <a:p>
              <a:r>
                <a:rPr lang="en-US" sz="1100" b="1" u="none">
                  <a:solidFill>
                    <a:srgbClr val="000000"/>
                  </a:solidFill>
                </a:rPr>
                <a:t>HTTP Client</a:t>
              </a:r>
              <a:endParaRPr lang="en-US" b="1" u="none"/>
            </a:p>
          </p:txBody>
        </p:sp>
        <p:sp>
          <p:nvSpPr>
            <p:cNvPr id="127029" name="Rectangle 41"/>
            <p:cNvSpPr>
              <a:spLocks noChangeArrowheads="1"/>
            </p:cNvSpPr>
            <p:nvPr/>
          </p:nvSpPr>
          <p:spPr bwMode="auto">
            <a:xfrm>
              <a:off x="2720" y="635"/>
              <a:ext cx="529" cy="106"/>
            </a:xfrm>
            <a:prstGeom prst="rect">
              <a:avLst/>
            </a:prstGeom>
            <a:noFill/>
            <a:ln w="9525">
              <a:noFill/>
              <a:miter lim="800000"/>
              <a:headEnd/>
              <a:tailEnd/>
            </a:ln>
          </p:spPr>
          <p:txBody>
            <a:bodyPr wrap="none" lIns="0" tIns="0" rIns="0" bIns="0">
              <a:spAutoFit/>
            </a:bodyPr>
            <a:lstStyle/>
            <a:p>
              <a:r>
                <a:rPr lang="en-US" sz="1100" b="1" u="none">
                  <a:solidFill>
                    <a:srgbClr val="000000"/>
                  </a:solidFill>
                </a:rPr>
                <a:t>HTTP Server</a:t>
              </a:r>
              <a:endParaRPr lang="en-US" b="1" u="none"/>
            </a:p>
          </p:txBody>
        </p:sp>
        <p:sp>
          <p:nvSpPr>
            <p:cNvPr id="127030" name="Rectangle 58"/>
            <p:cNvSpPr>
              <a:spLocks noChangeArrowheads="1"/>
            </p:cNvSpPr>
            <p:nvPr/>
          </p:nvSpPr>
          <p:spPr bwMode="auto">
            <a:xfrm>
              <a:off x="1162" y="568"/>
              <a:ext cx="970" cy="96"/>
            </a:xfrm>
            <a:prstGeom prst="rect">
              <a:avLst/>
            </a:prstGeom>
            <a:noFill/>
            <a:ln w="9525">
              <a:noFill/>
              <a:miter lim="800000"/>
              <a:headEnd/>
              <a:tailEnd/>
            </a:ln>
          </p:spPr>
          <p:txBody>
            <a:bodyPr wrap="none" lIns="0" tIns="0" rIns="0" bIns="0">
              <a:spAutoFit/>
            </a:bodyPr>
            <a:lstStyle/>
            <a:p>
              <a:r>
                <a:rPr lang="en-US" sz="1000" b="1" u="none">
                  <a:solidFill>
                    <a:srgbClr val="000000"/>
                  </a:solidFill>
                </a:rPr>
                <a:t>GET /index.html HTTP/1.0</a:t>
              </a:r>
              <a:endParaRPr lang="en-US" b="1" u="none"/>
            </a:p>
          </p:txBody>
        </p:sp>
        <p:sp>
          <p:nvSpPr>
            <p:cNvPr id="127031" name="Rectangle 59"/>
            <p:cNvSpPr>
              <a:spLocks noChangeArrowheads="1"/>
            </p:cNvSpPr>
            <p:nvPr/>
          </p:nvSpPr>
          <p:spPr bwMode="auto">
            <a:xfrm>
              <a:off x="1251" y="932"/>
              <a:ext cx="914" cy="96"/>
            </a:xfrm>
            <a:prstGeom prst="rect">
              <a:avLst/>
            </a:prstGeom>
            <a:noFill/>
            <a:ln w="9525">
              <a:noFill/>
              <a:miter lim="800000"/>
              <a:headEnd/>
              <a:tailEnd/>
            </a:ln>
          </p:spPr>
          <p:txBody>
            <a:bodyPr wrap="none" lIns="0" tIns="0" rIns="0" bIns="0">
              <a:spAutoFit/>
            </a:bodyPr>
            <a:lstStyle/>
            <a:p>
              <a:r>
                <a:rPr lang="en-US" sz="1000" b="1" u="none">
                  <a:solidFill>
                    <a:srgbClr val="000000"/>
                  </a:solidFill>
                </a:rPr>
                <a:t>&lt;H1&gt;POSA page&lt;/H1&gt;...</a:t>
              </a:r>
              <a:endParaRPr lang="en-US" b="1" u="none"/>
            </a:p>
          </p:txBody>
        </p:sp>
        <p:sp>
          <p:nvSpPr>
            <p:cNvPr id="127032" name="Freeform 70"/>
            <p:cNvSpPr>
              <a:spLocks/>
            </p:cNvSpPr>
            <p:nvPr/>
          </p:nvSpPr>
          <p:spPr bwMode="auto">
            <a:xfrm>
              <a:off x="92" y="1071"/>
              <a:ext cx="1" cy="17"/>
            </a:xfrm>
            <a:custGeom>
              <a:avLst/>
              <a:gdLst>
                <a:gd name="T0" fmla="*/ 0 w 1"/>
                <a:gd name="T1" fmla="*/ 40 h 11"/>
                <a:gd name="T2" fmla="*/ 0 w 1"/>
                <a:gd name="T3" fmla="*/ 40 h 11"/>
                <a:gd name="T4" fmla="*/ 0 w 1"/>
                <a:gd name="T5" fmla="*/ 40 h 11"/>
                <a:gd name="T6" fmla="*/ 0 w 1"/>
                <a:gd name="T7" fmla="*/ 0 h 11"/>
                <a:gd name="T8" fmla="*/ 0 w 1"/>
                <a:gd name="T9" fmla="*/ 0 h 11"/>
                <a:gd name="T10" fmla="*/ 0 w 1"/>
                <a:gd name="T11" fmla="*/ 0 h 11"/>
                <a:gd name="T12" fmla="*/ 0 w 1"/>
                <a:gd name="T13" fmla="*/ 40 h 11"/>
                <a:gd name="T14" fmla="*/ 0 60000 65536"/>
                <a:gd name="T15" fmla="*/ 0 60000 65536"/>
                <a:gd name="T16" fmla="*/ 0 60000 65536"/>
                <a:gd name="T17" fmla="*/ 0 60000 65536"/>
                <a:gd name="T18" fmla="*/ 0 60000 65536"/>
                <a:gd name="T19" fmla="*/ 0 60000 65536"/>
                <a:gd name="T20" fmla="*/ 0 60000 65536"/>
                <a:gd name="T21" fmla="*/ 0 w 1"/>
                <a:gd name="T22" fmla="*/ 0 h 11"/>
                <a:gd name="T23" fmla="*/ 1 w 1"/>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1">
                  <a:moveTo>
                    <a:pt x="0" y="11"/>
                  </a:moveTo>
                  <a:lnTo>
                    <a:pt x="0" y="11"/>
                  </a:lnTo>
                  <a:lnTo>
                    <a:pt x="0" y="0"/>
                  </a:lnTo>
                  <a:lnTo>
                    <a:pt x="0" y="1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7033" name="Rectangle 82"/>
            <p:cNvSpPr>
              <a:spLocks noChangeArrowheads="1"/>
            </p:cNvSpPr>
            <p:nvPr/>
          </p:nvSpPr>
          <p:spPr bwMode="auto">
            <a:xfrm>
              <a:off x="2532" y="784"/>
              <a:ext cx="766" cy="106"/>
            </a:xfrm>
            <a:prstGeom prst="rect">
              <a:avLst/>
            </a:prstGeom>
            <a:noFill/>
            <a:ln w="9525">
              <a:noFill/>
              <a:miter lim="800000"/>
              <a:headEnd/>
              <a:tailEnd/>
            </a:ln>
          </p:spPr>
          <p:txBody>
            <a:bodyPr wrap="none" lIns="0" tIns="0" rIns="0" bIns="0">
              <a:spAutoFit/>
            </a:bodyPr>
            <a:lstStyle/>
            <a:p>
              <a:r>
                <a:rPr lang="en-US" sz="1100" b="1" u="none">
                  <a:solidFill>
                    <a:srgbClr val="000000"/>
                  </a:solidFill>
                </a:rPr>
                <a:t>www.posa.uci.edu</a:t>
              </a:r>
              <a:endParaRPr lang="en-US" b="1" u="none"/>
            </a:p>
          </p:txBody>
        </p:sp>
        <p:sp>
          <p:nvSpPr>
            <p:cNvPr id="127034" name="Freeform 92"/>
            <p:cNvSpPr>
              <a:spLocks/>
            </p:cNvSpPr>
            <p:nvPr/>
          </p:nvSpPr>
          <p:spPr bwMode="auto">
            <a:xfrm>
              <a:off x="571" y="1071"/>
              <a:ext cx="1" cy="17"/>
            </a:xfrm>
            <a:custGeom>
              <a:avLst/>
              <a:gdLst>
                <a:gd name="T0" fmla="*/ 0 w 1"/>
                <a:gd name="T1" fmla="*/ 40 h 11"/>
                <a:gd name="T2" fmla="*/ 0 w 1"/>
                <a:gd name="T3" fmla="*/ 40 h 11"/>
                <a:gd name="T4" fmla="*/ 0 w 1"/>
                <a:gd name="T5" fmla="*/ 40 h 11"/>
                <a:gd name="T6" fmla="*/ 0 w 1"/>
                <a:gd name="T7" fmla="*/ 0 h 11"/>
                <a:gd name="T8" fmla="*/ 0 w 1"/>
                <a:gd name="T9" fmla="*/ 0 h 11"/>
                <a:gd name="T10" fmla="*/ 0 w 1"/>
                <a:gd name="T11" fmla="*/ 0 h 11"/>
                <a:gd name="T12" fmla="*/ 0 w 1"/>
                <a:gd name="T13" fmla="*/ 40 h 11"/>
                <a:gd name="T14" fmla="*/ 0 60000 65536"/>
                <a:gd name="T15" fmla="*/ 0 60000 65536"/>
                <a:gd name="T16" fmla="*/ 0 60000 65536"/>
                <a:gd name="T17" fmla="*/ 0 60000 65536"/>
                <a:gd name="T18" fmla="*/ 0 60000 65536"/>
                <a:gd name="T19" fmla="*/ 0 60000 65536"/>
                <a:gd name="T20" fmla="*/ 0 60000 65536"/>
                <a:gd name="T21" fmla="*/ 0 w 1"/>
                <a:gd name="T22" fmla="*/ 0 h 11"/>
                <a:gd name="T23" fmla="*/ 1 w 1"/>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1">
                  <a:moveTo>
                    <a:pt x="0" y="11"/>
                  </a:moveTo>
                  <a:lnTo>
                    <a:pt x="0" y="11"/>
                  </a:lnTo>
                  <a:lnTo>
                    <a:pt x="0" y="0"/>
                  </a:lnTo>
                  <a:lnTo>
                    <a:pt x="0" y="1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grpSp>
          <p:nvGrpSpPr>
            <p:cNvPr id="127035" name="Group 110"/>
            <p:cNvGrpSpPr>
              <a:grpSpLocks/>
            </p:cNvGrpSpPr>
            <p:nvPr/>
          </p:nvGrpSpPr>
          <p:grpSpPr bwMode="auto">
            <a:xfrm>
              <a:off x="1355" y="674"/>
              <a:ext cx="672" cy="96"/>
              <a:chOff x="1427" y="698"/>
              <a:chExt cx="672" cy="96"/>
            </a:xfrm>
          </p:grpSpPr>
          <p:sp>
            <p:nvSpPr>
              <p:cNvPr id="127039" name="Oval 108"/>
              <p:cNvSpPr>
                <a:spLocks noChangeArrowheads="1"/>
              </p:cNvSpPr>
              <p:nvPr/>
            </p:nvSpPr>
            <p:spPr bwMode="auto">
              <a:xfrm>
                <a:off x="1427" y="698"/>
                <a:ext cx="96" cy="96"/>
              </a:xfrm>
              <a:prstGeom prst="ellipse">
                <a:avLst/>
              </a:prstGeom>
              <a:solidFill>
                <a:schemeClr val="bg1"/>
              </a:solidFill>
              <a:ln w="19050">
                <a:solidFill>
                  <a:schemeClr val="tx1"/>
                </a:solidFill>
                <a:round/>
                <a:headEnd/>
                <a:tailEnd/>
              </a:ln>
            </p:spPr>
            <p:txBody>
              <a:bodyPr rot="10800000" wrap="none" anchor="ctr"/>
              <a:lstStyle/>
              <a:p>
                <a:endParaRPr lang="en-US"/>
              </a:p>
            </p:txBody>
          </p:sp>
          <p:sp>
            <p:nvSpPr>
              <p:cNvPr id="127040" name="Line 109"/>
              <p:cNvSpPr>
                <a:spLocks noChangeShapeType="1"/>
              </p:cNvSpPr>
              <p:nvPr/>
            </p:nvSpPr>
            <p:spPr bwMode="auto">
              <a:xfrm>
                <a:off x="1530" y="749"/>
                <a:ext cx="569" cy="0"/>
              </a:xfrm>
              <a:prstGeom prst="line">
                <a:avLst/>
              </a:prstGeom>
              <a:noFill/>
              <a:ln w="19050">
                <a:solidFill>
                  <a:schemeClr val="tx1"/>
                </a:solidFill>
                <a:round/>
                <a:headEnd/>
                <a:tailEnd type="triangle" w="med" len="med"/>
              </a:ln>
            </p:spPr>
            <p:txBody>
              <a:bodyPr rot="10800000" wrap="none" anchor="ctr"/>
              <a:lstStyle/>
              <a:p>
                <a:endParaRPr lang="en-US"/>
              </a:p>
            </p:txBody>
          </p:sp>
        </p:grpSp>
        <p:grpSp>
          <p:nvGrpSpPr>
            <p:cNvPr id="127036" name="Group 111"/>
            <p:cNvGrpSpPr>
              <a:grpSpLocks/>
            </p:cNvGrpSpPr>
            <p:nvPr/>
          </p:nvGrpSpPr>
          <p:grpSpPr bwMode="auto">
            <a:xfrm flipH="1">
              <a:off x="1349" y="818"/>
              <a:ext cx="672" cy="96"/>
              <a:chOff x="1427" y="698"/>
              <a:chExt cx="672" cy="96"/>
            </a:xfrm>
          </p:grpSpPr>
          <p:sp>
            <p:nvSpPr>
              <p:cNvPr id="127037" name="Oval 112"/>
              <p:cNvSpPr>
                <a:spLocks noChangeArrowheads="1"/>
              </p:cNvSpPr>
              <p:nvPr/>
            </p:nvSpPr>
            <p:spPr bwMode="auto">
              <a:xfrm>
                <a:off x="1427" y="698"/>
                <a:ext cx="96" cy="96"/>
              </a:xfrm>
              <a:prstGeom prst="ellipse">
                <a:avLst/>
              </a:prstGeom>
              <a:solidFill>
                <a:schemeClr val="bg1"/>
              </a:solidFill>
              <a:ln w="19050">
                <a:solidFill>
                  <a:schemeClr val="tx1"/>
                </a:solidFill>
                <a:round/>
                <a:headEnd/>
                <a:tailEnd/>
              </a:ln>
            </p:spPr>
            <p:txBody>
              <a:bodyPr rot="10800000" wrap="none" anchor="ctr"/>
              <a:lstStyle/>
              <a:p>
                <a:endParaRPr lang="en-US"/>
              </a:p>
            </p:txBody>
          </p:sp>
          <p:sp>
            <p:nvSpPr>
              <p:cNvPr id="127038" name="Line 113"/>
              <p:cNvSpPr>
                <a:spLocks noChangeShapeType="1"/>
              </p:cNvSpPr>
              <p:nvPr/>
            </p:nvSpPr>
            <p:spPr bwMode="auto">
              <a:xfrm>
                <a:off x="1530" y="749"/>
                <a:ext cx="569" cy="0"/>
              </a:xfrm>
              <a:prstGeom prst="line">
                <a:avLst/>
              </a:prstGeom>
              <a:noFill/>
              <a:ln w="19050">
                <a:solidFill>
                  <a:schemeClr val="tx1"/>
                </a:solidFill>
                <a:round/>
                <a:headEnd/>
                <a:tailEnd type="triangle" w="med" len="med"/>
              </a:ln>
            </p:spPr>
            <p:txBody>
              <a:bodyPr rot="10800000" wrap="none" anchor="ctr"/>
              <a:lstStyle/>
              <a:p>
                <a:endParaRPr lang="en-US"/>
              </a:p>
            </p:txBody>
          </p:sp>
        </p:grpSp>
      </p:grpSp>
      <p:grpSp>
        <p:nvGrpSpPr>
          <p:cNvPr id="14" name="Group 126"/>
          <p:cNvGrpSpPr>
            <a:grpSpLocks/>
          </p:cNvGrpSpPr>
          <p:nvPr/>
        </p:nvGrpSpPr>
        <p:grpSpPr bwMode="auto">
          <a:xfrm>
            <a:off x="26988" y="3744913"/>
            <a:ext cx="5694362" cy="1004887"/>
            <a:chOff x="17" y="2359"/>
            <a:chExt cx="3587" cy="633"/>
          </a:xfrm>
        </p:grpSpPr>
        <p:sp>
          <p:nvSpPr>
            <p:cNvPr id="127000" name="Rectangle 6"/>
            <p:cNvSpPr>
              <a:spLocks noChangeArrowheads="1"/>
            </p:cNvSpPr>
            <p:nvPr/>
          </p:nvSpPr>
          <p:spPr bwMode="auto">
            <a:xfrm>
              <a:off x="598" y="2974"/>
              <a:ext cx="2381" cy="1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7001" name="Rectangle 8"/>
            <p:cNvSpPr>
              <a:spLocks noChangeArrowheads="1"/>
            </p:cNvSpPr>
            <p:nvPr/>
          </p:nvSpPr>
          <p:spPr bwMode="auto">
            <a:xfrm>
              <a:off x="2965" y="2876"/>
              <a:ext cx="14" cy="9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7002" name="Rectangle 61"/>
            <p:cNvSpPr>
              <a:spLocks noChangeArrowheads="1"/>
            </p:cNvSpPr>
            <p:nvPr/>
          </p:nvSpPr>
          <p:spPr bwMode="auto">
            <a:xfrm>
              <a:off x="1379" y="2792"/>
              <a:ext cx="655" cy="106"/>
            </a:xfrm>
            <a:prstGeom prst="rect">
              <a:avLst/>
            </a:prstGeom>
            <a:noFill/>
            <a:ln w="9525">
              <a:noFill/>
              <a:miter lim="800000"/>
              <a:headEnd/>
              <a:tailEnd/>
            </a:ln>
          </p:spPr>
          <p:txBody>
            <a:bodyPr wrap="none" lIns="0" tIns="0" rIns="0" bIns="0">
              <a:spAutoFit/>
            </a:bodyPr>
            <a:lstStyle/>
            <a:p>
              <a:r>
                <a:rPr lang="en-US" sz="1100" b="1" u="none">
                  <a:solidFill>
                    <a:srgbClr val="000000"/>
                  </a:solidFill>
                </a:rPr>
                <a:t>TCP/IP Network</a:t>
              </a:r>
              <a:endParaRPr lang="en-US" b="1" u="none"/>
            </a:p>
          </p:txBody>
        </p:sp>
        <p:grpSp>
          <p:nvGrpSpPr>
            <p:cNvPr id="127003" name="Group 122"/>
            <p:cNvGrpSpPr>
              <a:grpSpLocks/>
            </p:cNvGrpSpPr>
            <p:nvPr/>
          </p:nvGrpSpPr>
          <p:grpSpPr bwMode="auto">
            <a:xfrm>
              <a:off x="17" y="2362"/>
              <a:ext cx="1273" cy="630"/>
              <a:chOff x="5" y="2362"/>
              <a:chExt cx="1273" cy="630"/>
            </a:xfrm>
          </p:grpSpPr>
          <p:sp>
            <p:nvSpPr>
              <p:cNvPr id="127011" name="Rectangle 5"/>
              <p:cNvSpPr>
                <a:spLocks noChangeArrowheads="1"/>
              </p:cNvSpPr>
              <p:nvPr/>
            </p:nvSpPr>
            <p:spPr bwMode="auto">
              <a:xfrm>
                <a:off x="586" y="2876"/>
                <a:ext cx="11" cy="11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7012" name="Freeform 12"/>
              <p:cNvSpPr>
                <a:spLocks/>
              </p:cNvSpPr>
              <p:nvPr/>
            </p:nvSpPr>
            <p:spPr bwMode="auto">
              <a:xfrm>
                <a:off x="11" y="2463"/>
                <a:ext cx="1160" cy="446"/>
              </a:xfrm>
              <a:custGeom>
                <a:avLst/>
                <a:gdLst>
                  <a:gd name="T0" fmla="*/ 94 w 1033"/>
                  <a:gd name="T1" fmla="*/ 0 h 302"/>
                  <a:gd name="T2" fmla="*/ 31 w 1033"/>
                  <a:gd name="T3" fmla="*/ 69 h 302"/>
                  <a:gd name="T4" fmla="*/ 0 w 1033"/>
                  <a:gd name="T5" fmla="*/ 216 h 302"/>
                  <a:gd name="T6" fmla="*/ 0 w 1033"/>
                  <a:gd name="T7" fmla="*/ 467 h 302"/>
                  <a:gd name="T8" fmla="*/ 0 w 1033"/>
                  <a:gd name="T9" fmla="*/ 756 h 302"/>
                  <a:gd name="T10" fmla="*/ 31 w 1033"/>
                  <a:gd name="T11" fmla="*/ 898 h 302"/>
                  <a:gd name="T12" fmla="*/ 94 w 1033"/>
                  <a:gd name="T13" fmla="*/ 973 h 302"/>
                  <a:gd name="T14" fmla="*/ 732 w 1033"/>
                  <a:gd name="T15" fmla="*/ 973 h 302"/>
                  <a:gd name="T16" fmla="*/ 1368 w 1033"/>
                  <a:gd name="T17" fmla="*/ 973 h 302"/>
                  <a:gd name="T18" fmla="*/ 1432 w 1033"/>
                  <a:gd name="T19" fmla="*/ 898 h 302"/>
                  <a:gd name="T20" fmla="*/ 1463 w 1033"/>
                  <a:gd name="T21" fmla="*/ 756 h 302"/>
                  <a:gd name="T22" fmla="*/ 1463 w 1033"/>
                  <a:gd name="T23" fmla="*/ 467 h 302"/>
                  <a:gd name="T24" fmla="*/ 1463 w 1033"/>
                  <a:gd name="T25" fmla="*/ 216 h 302"/>
                  <a:gd name="T26" fmla="*/ 1432 w 1033"/>
                  <a:gd name="T27" fmla="*/ 69 h 302"/>
                  <a:gd name="T28" fmla="*/ 1368 w 1033"/>
                  <a:gd name="T29" fmla="*/ 0 h 302"/>
                  <a:gd name="T30" fmla="*/ 732 w 1033"/>
                  <a:gd name="T31" fmla="*/ 0 h 302"/>
                  <a:gd name="T32" fmla="*/ 94 w 1033"/>
                  <a:gd name="T33" fmla="*/ 0 h 3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3"/>
                  <a:gd name="T52" fmla="*/ 0 h 302"/>
                  <a:gd name="T53" fmla="*/ 1033 w 1033"/>
                  <a:gd name="T54" fmla="*/ 302 h 30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3" h="302">
                    <a:moveTo>
                      <a:pt x="67" y="0"/>
                    </a:moveTo>
                    <a:lnTo>
                      <a:pt x="22" y="22"/>
                    </a:lnTo>
                    <a:lnTo>
                      <a:pt x="0" y="67"/>
                    </a:lnTo>
                    <a:lnTo>
                      <a:pt x="0" y="145"/>
                    </a:lnTo>
                    <a:lnTo>
                      <a:pt x="0" y="235"/>
                    </a:lnTo>
                    <a:lnTo>
                      <a:pt x="22" y="279"/>
                    </a:lnTo>
                    <a:lnTo>
                      <a:pt x="67" y="302"/>
                    </a:lnTo>
                    <a:lnTo>
                      <a:pt x="517" y="302"/>
                    </a:lnTo>
                    <a:lnTo>
                      <a:pt x="966" y="302"/>
                    </a:lnTo>
                    <a:lnTo>
                      <a:pt x="1011" y="279"/>
                    </a:lnTo>
                    <a:lnTo>
                      <a:pt x="1033" y="235"/>
                    </a:lnTo>
                    <a:lnTo>
                      <a:pt x="1033" y="145"/>
                    </a:lnTo>
                    <a:lnTo>
                      <a:pt x="1033" y="67"/>
                    </a:lnTo>
                    <a:lnTo>
                      <a:pt x="1011" y="22"/>
                    </a:lnTo>
                    <a:lnTo>
                      <a:pt x="966" y="0"/>
                    </a:lnTo>
                    <a:lnTo>
                      <a:pt x="517" y="0"/>
                    </a:lnTo>
                    <a:lnTo>
                      <a:pt x="67" y="0"/>
                    </a:lnTo>
                    <a:close/>
                  </a:path>
                </a:pathLst>
              </a:custGeom>
              <a:solidFill>
                <a:srgbClr val="F10903"/>
              </a:solidFill>
              <a:ln w="9525">
                <a:noFill/>
                <a:round/>
                <a:headEnd/>
                <a:tailEnd/>
              </a:ln>
            </p:spPr>
            <p:txBody>
              <a:bodyPr/>
              <a:lstStyle/>
              <a:p>
                <a:endParaRPr lang="en-US"/>
              </a:p>
            </p:txBody>
          </p:sp>
          <p:sp>
            <p:nvSpPr>
              <p:cNvPr id="127013" name="Freeform 13"/>
              <p:cNvSpPr>
                <a:spLocks/>
              </p:cNvSpPr>
              <p:nvPr/>
            </p:nvSpPr>
            <p:spPr bwMode="auto">
              <a:xfrm>
                <a:off x="5" y="2463"/>
                <a:ext cx="1172" cy="462"/>
              </a:xfrm>
              <a:custGeom>
                <a:avLst/>
                <a:gdLst>
                  <a:gd name="T0" fmla="*/ 31 w 1044"/>
                  <a:gd name="T1" fmla="*/ 106 h 313"/>
                  <a:gd name="T2" fmla="*/ 48 w 1044"/>
                  <a:gd name="T3" fmla="*/ 69 h 313"/>
                  <a:gd name="T4" fmla="*/ 15 w 1044"/>
                  <a:gd name="T5" fmla="*/ 216 h 313"/>
                  <a:gd name="T6" fmla="*/ 15 w 1044"/>
                  <a:gd name="T7" fmla="*/ 466 h 313"/>
                  <a:gd name="T8" fmla="*/ 15 w 1044"/>
                  <a:gd name="T9" fmla="*/ 466 h 313"/>
                  <a:gd name="T10" fmla="*/ 15 w 1044"/>
                  <a:gd name="T11" fmla="*/ 756 h 313"/>
                  <a:gd name="T12" fmla="*/ 48 w 1044"/>
                  <a:gd name="T13" fmla="*/ 897 h 313"/>
                  <a:gd name="T14" fmla="*/ 31 w 1044"/>
                  <a:gd name="T15" fmla="*/ 897 h 313"/>
                  <a:gd name="T16" fmla="*/ 94 w 1044"/>
                  <a:gd name="T17" fmla="*/ 971 h 313"/>
                  <a:gd name="T18" fmla="*/ 731 w 1044"/>
                  <a:gd name="T19" fmla="*/ 971 h 313"/>
                  <a:gd name="T20" fmla="*/ 731 w 1044"/>
                  <a:gd name="T21" fmla="*/ 971 h 313"/>
                  <a:gd name="T22" fmla="*/ 1366 w 1044"/>
                  <a:gd name="T23" fmla="*/ 971 h 313"/>
                  <a:gd name="T24" fmla="*/ 1430 w 1044"/>
                  <a:gd name="T25" fmla="*/ 897 h 313"/>
                  <a:gd name="T26" fmla="*/ 1430 w 1044"/>
                  <a:gd name="T27" fmla="*/ 897 h 313"/>
                  <a:gd name="T28" fmla="*/ 1462 w 1044"/>
                  <a:gd name="T29" fmla="*/ 756 h 313"/>
                  <a:gd name="T30" fmla="*/ 1462 w 1044"/>
                  <a:gd name="T31" fmla="*/ 466 h 313"/>
                  <a:gd name="T32" fmla="*/ 1462 w 1044"/>
                  <a:gd name="T33" fmla="*/ 466 h 313"/>
                  <a:gd name="T34" fmla="*/ 1462 w 1044"/>
                  <a:gd name="T35" fmla="*/ 216 h 313"/>
                  <a:gd name="T36" fmla="*/ 1430 w 1044"/>
                  <a:gd name="T37" fmla="*/ 69 h 313"/>
                  <a:gd name="T38" fmla="*/ 1430 w 1044"/>
                  <a:gd name="T39" fmla="*/ 106 h 313"/>
                  <a:gd name="T40" fmla="*/ 1366 w 1044"/>
                  <a:gd name="T41" fmla="*/ 35 h 313"/>
                  <a:gd name="T42" fmla="*/ 731 w 1044"/>
                  <a:gd name="T43" fmla="*/ 35 h 313"/>
                  <a:gd name="T44" fmla="*/ 731 w 1044"/>
                  <a:gd name="T45" fmla="*/ 35 h 313"/>
                  <a:gd name="T46" fmla="*/ 94 w 1044"/>
                  <a:gd name="T47" fmla="*/ 35 h 313"/>
                  <a:gd name="T48" fmla="*/ 94 w 1044"/>
                  <a:gd name="T49" fmla="*/ 0 h 313"/>
                  <a:gd name="T50" fmla="*/ 731 w 1044"/>
                  <a:gd name="T51" fmla="*/ 0 h 313"/>
                  <a:gd name="T52" fmla="*/ 1366 w 1044"/>
                  <a:gd name="T53" fmla="*/ 0 h 313"/>
                  <a:gd name="T54" fmla="*/ 1366 w 1044"/>
                  <a:gd name="T55" fmla="*/ 0 h 313"/>
                  <a:gd name="T56" fmla="*/ 1430 w 1044"/>
                  <a:gd name="T57" fmla="*/ 69 h 313"/>
                  <a:gd name="T58" fmla="*/ 1477 w 1044"/>
                  <a:gd name="T59" fmla="*/ 216 h 313"/>
                  <a:gd name="T60" fmla="*/ 1477 w 1044"/>
                  <a:gd name="T61" fmla="*/ 216 h 313"/>
                  <a:gd name="T62" fmla="*/ 1477 w 1044"/>
                  <a:gd name="T63" fmla="*/ 466 h 313"/>
                  <a:gd name="T64" fmla="*/ 1477 w 1044"/>
                  <a:gd name="T65" fmla="*/ 756 h 313"/>
                  <a:gd name="T66" fmla="*/ 1477 w 1044"/>
                  <a:gd name="T67" fmla="*/ 756 h 313"/>
                  <a:gd name="T68" fmla="*/ 1446 w 1044"/>
                  <a:gd name="T69" fmla="*/ 897 h 313"/>
                  <a:gd name="T70" fmla="*/ 1366 w 1044"/>
                  <a:gd name="T71" fmla="*/ 1007 h 313"/>
                  <a:gd name="T72" fmla="*/ 1366 w 1044"/>
                  <a:gd name="T73" fmla="*/ 1007 h 313"/>
                  <a:gd name="T74" fmla="*/ 731 w 1044"/>
                  <a:gd name="T75" fmla="*/ 1007 h 313"/>
                  <a:gd name="T76" fmla="*/ 94 w 1044"/>
                  <a:gd name="T77" fmla="*/ 1007 h 313"/>
                  <a:gd name="T78" fmla="*/ 94 w 1044"/>
                  <a:gd name="T79" fmla="*/ 1007 h 313"/>
                  <a:gd name="T80" fmla="*/ 31 w 1044"/>
                  <a:gd name="T81" fmla="*/ 933 h 313"/>
                  <a:gd name="T82" fmla="*/ 0 w 1044"/>
                  <a:gd name="T83" fmla="*/ 756 h 313"/>
                  <a:gd name="T84" fmla="*/ 0 w 1044"/>
                  <a:gd name="T85" fmla="*/ 756 h 313"/>
                  <a:gd name="T86" fmla="*/ 0 w 1044"/>
                  <a:gd name="T87" fmla="*/ 466 h 313"/>
                  <a:gd name="T88" fmla="*/ 0 w 1044"/>
                  <a:gd name="T89" fmla="*/ 216 h 313"/>
                  <a:gd name="T90" fmla="*/ 0 w 1044"/>
                  <a:gd name="T91" fmla="*/ 216 h 313"/>
                  <a:gd name="T92" fmla="*/ 31 w 1044"/>
                  <a:gd name="T93" fmla="*/ 69 h 313"/>
                  <a:gd name="T94" fmla="*/ 94 w 1044"/>
                  <a:gd name="T95" fmla="*/ 0 h 3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44"/>
                  <a:gd name="T145" fmla="*/ 0 h 313"/>
                  <a:gd name="T146" fmla="*/ 1044 w 1044"/>
                  <a:gd name="T147" fmla="*/ 313 h 3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44" h="313">
                    <a:moveTo>
                      <a:pt x="67" y="11"/>
                    </a:moveTo>
                    <a:lnTo>
                      <a:pt x="22" y="33"/>
                    </a:lnTo>
                    <a:lnTo>
                      <a:pt x="34" y="22"/>
                    </a:lnTo>
                    <a:lnTo>
                      <a:pt x="11" y="67"/>
                    </a:lnTo>
                    <a:lnTo>
                      <a:pt x="11" y="145"/>
                    </a:lnTo>
                    <a:lnTo>
                      <a:pt x="11" y="235"/>
                    </a:lnTo>
                    <a:lnTo>
                      <a:pt x="34" y="279"/>
                    </a:lnTo>
                    <a:lnTo>
                      <a:pt x="22" y="279"/>
                    </a:lnTo>
                    <a:lnTo>
                      <a:pt x="67" y="302"/>
                    </a:lnTo>
                    <a:lnTo>
                      <a:pt x="517" y="302"/>
                    </a:lnTo>
                    <a:lnTo>
                      <a:pt x="966" y="302"/>
                    </a:lnTo>
                    <a:lnTo>
                      <a:pt x="1011" y="279"/>
                    </a:lnTo>
                    <a:lnTo>
                      <a:pt x="1033" y="235"/>
                    </a:lnTo>
                    <a:lnTo>
                      <a:pt x="1033" y="145"/>
                    </a:lnTo>
                    <a:lnTo>
                      <a:pt x="1033" y="67"/>
                    </a:lnTo>
                    <a:lnTo>
                      <a:pt x="1011" y="22"/>
                    </a:lnTo>
                    <a:lnTo>
                      <a:pt x="1011" y="33"/>
                    </a:lnTo>
                    <a:lnTo>
                      <a:pt x="966" y="11"/>
                    </a:lnTo>
                    <a:lnTo>
                      <a:pt x="517" y="11"/>
                    </a:lnTo>
                    <a:lnTo>
                      <a:pt x="67" y="11"/>
                    </a:lnTo>
                    <a:lnTo>
                      <a:pt x="67" y="0"/>
                    </a:lnTo>
                    <a:lnTo>
                      <a:pt x="517" y="0"/>
                    </a:lnTo>
                    <a:lnTo>
                      <a:pt x="966" y="0"/>
                    </a:lnTo>
                    <a:lnTo>
                      <a:pt x="1011" y="22"/>
                    </a:lnTo>
                    <a:lnTo>
                      <a:pt x="1022" y="22"/>
                    </a:lnTo>
                    <a:lnTo>
                      <a:pt x="1044" y="67"/>
                    </a:lnTo>
                    <a:lnTo>
                      <a:pt x="1044" y="145"/>
                    </a:lnTo>
                    <a:lnTo>
                      <a:pt x="1044" y="235"/>
                    </a:lnTo>
                    <a:lnTo>
                      <a:pt x="1022" y="279"/>
                    </a:lnTo>
                    <a:lnTo>
                      <a:pt x="1011" y="290"/>
                    </a:lnTo>
                    <a:lnTo>
                      <a:pt x="966" y="313"/>
                    </a:lnTo>
                    <a:lnTo>
                      <a:pt x="517" y="313"/>
                    </a:lnTo>
                    <a:lnTo>
                      <a:pt x="67" y="313"/>
                    </a:lnTo>
                    <a:lnTo>
                      <a:pt x="22" y="290"/>
                    </a:lnTo>
                    <a:lnTo>
                      <a:pt x="22" y="279"/>
                    </a:lnTo>
                    <a:lnTo>
                      <a:pt x="0" y="235"/>
                    </a:lnTo>
                    <a:lnTo>
                      <a:pt x="0" y="145"/>
                    </a:lnTo>
                    <a:lnTo>
                      <a:pt x="0" y="67"/>
                    </a:lnTo>
                    <a:lnTo>
                      <a:pt x="22" y="22"/>
                    </a:lnTo>
                    <a:lnTo>
                      <a:pt x="67" y="0"/>
                    </a:lnTo>
                    <a:lnTo>
                      <a:pt x="67" y="1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7014" name="Freeform 35"/>
              <p:cNvSpPr>
                <a:spLocks/>
              </p:cNvSpPr>
              <p:nvPr/>
            </p:nvSpPr>
            <p:spPr bwMode="auto">
              <a:xfrm>
                <a:off x="1227" y="2362"/>
                <a:ext cx="51" cy="66"/>
              </a:xfrm>
              <a:custGeom>
                <a:avLst/>
                <a:gdLst>
                  <a:gd name="T0" fmla="*/ 50 w 45"/>
                  <a:gd name="T1" fmla="*/ 0 h 45"/>
                  <a:gd name="T2" fmla="*/ 66 w 45"/>
                  <a:gd name="T3" fmla="*/ 38 h 45"/>
                  <a:gd name="T4" fmla="*/ 16 w 45"/>
                  <a:gd name="T5" fmla="*/ 142 h 45"/>
                  <a:gd name="T6" fmla="*/ 0 w 45"/>
                  <a:gd name="T7" fmla="*/ 107 h 45"/>
                  <a:gd name="T8" fmla="*/ 50 w 45"/>
                  <a:gd name="T9" fmla="*/ 0 h 45"/>
                  <a:gd name="T10" fmla="*/ 0 60000 65536"/>
                  <a:gd name="T11" fmla="*/ 0 60000 65536"/>
                  <a:gd name="T12" fmla="*/ 0 60000 65536"/>
                  <a:gd name="T13" fmla="*/ 0 60000 65536"/>
                  <a:gd name="T14" fmla="*/ 0 60000 65536"/>
                  <a:gd name="T15" fmla="*/ 0 w 45"/>
                  <a:gd name="T16" fmla="*/ 0 h 45"/>
                  <a:gd name="T17" fmla="*/ 45 w 45"/>
                  <a:gd name="T18" fmla="*/ 45 h 45"/>
                </a:gdLst>
                <a:ahLst/>
                <a:cxnLst>
                  <a:cxn ang="T10">
                    <a:pos x="T0" y="T1"/>
                  </a:cxn>
                  <a:cxn ang="T11">
                    <a:pos x="T2" y="T3"/>
                  </a:cxn>
                  <a:cxn ang="T12">
                    <a:pos x="T4" y="T5"/>
                  </a:cxn>
                  <a:cxn ang="T13">
                    <a:pos x="T6" y="T7"/>
                  </a:cxn>
                  <a:cxn ang="T14">
                    <a:pos x="T8" y="T9"/>
                  </a:cxn>
                </a:cxnLst>
                <a:rect l="T15" t="T16" r="T17" b="T18"/>
                <a:pathLst>
                  <a:path w="45" h="45">
                    <a:moveTo>
                      <a:pt x="34" y="0"/>
                    </a:moveTo>
                    <a:lnTo>
                      <a:pt x="45" y="12"/>
                    </a:lnTo>
                    <a:lnTo>
                      <a:pt x="11" y="45"/>
                    </a:lnTo>
                    <a:lnTo>
                      <a:pt x="0" y="34"/>
                    </a:lnTo>
                    <a:lnTo>
                      <a:pt x="34"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grpSp>
            <p:nvGrpSpPr>
              <p:cNvPr id="127015" name="Group 101"/>
              <p:cNvGrpSpPr>
                <a:grpSpLocks/>
              </p:cNvGrpSpPr>
              <p:nvPr/>
            </p:nvGrpSpPr>
            <p:grpSpPr bwMode="auto">
              <a:xfrm>
                <a:off x="344" y="2550"/>
                <a:ext cx="494" cy="272"/>
                <a:chOff x="315" y="2364"/>
                <a:chExt cx="466" cy="240"/>
              </a:xfrm>
            </p:grpSpPr>
            <p:sp>
              <p:nvSpPr>
                <p:cNvPr id="127016" name="Rectangle 60"/>
                <p:cNvSpPr>
                  <a:spLocks noChangeArrowheads="1"/>
                </p:cNvSpPr>
                <p:nvPr/>
              </p:nvSpPr>
              <p:spPr bwMode="auto">
                <a:xfrm>
                  <a:off x="350" y="2364"/>
                  <a:ext cx="401" cy="93"/>
                </a:xfrm>
                <a:prstGeom prst="rect">
                  <a:avLst/>
                </a:prstGeom>
                <a:noFill/>
                <a:ln w="9525">
                  <a:noFill/>
                  <a:miter lim="800000"/>
                  <a:headEnd/>
                  <a:tailEnd/>
                </a:ln>
              </p:spPr>
              <p:txBody>
                <a:bodyPr wrap="none" lIns="0" tIns="0" rIns="0" bIns="0">
                  <a:spAutoFit/>
                </a:bodyPr>
                <a:lstStyle/>
                <a:p>
                  <a:r>
                    <a:rPr lang="en-US" sz="1100" b="1" u="none">
                      <a:solidFill>
                        <a:srgbClr val="FFFFFF"/>
                      </a:solidFill>
                    </a:rPr>
                    <a:t>OS Kernel</a:t>
                  </a:r>
                  <a:endParaRPr lang="en-US" b="1" u="none"/>
                </a:p>
              </p:txBody>
            </p:sp>
            <p:sp>
              <p:nvSpPr>
                <p:cNvPr id="127017" name="Rectangle 66"/>
                <p:cNvSpPr>
                  <a:spLocks noChangeArrowheads="1"/>
                </p:cNvSpPr>
                <p:nvPr/>
              </p:nvSpPr>
              <p:spPr bwMode="auto">
                <a:xfrm>
                  <a:off x="315" y="2510"/>
                  <a:ext cx="466" cy="94"/>
                </a:xfrm>
                <a:prstGeom prst="rect">
                  <a:avLst/>
                </a:prstGeom>
                <a:noFill/>
                <a:ln w="9525">
                  <a:noFill/>
                  <a:miter lim="800000"/>
                  <a:headEnd/>
                  <a:tailEnd/>
                </a:ln>
              </p:spPr>
              <p:txBody>
                <a:bodyPr wrap="none" lIns="0" tIns="0" rIns="0" bIns="0">
                  <a:spAutoFit/>
                </a:bodyPr>
                <a:lstStyle/>
                <a:p>
                  <a:r>
                    <a:rPr lang="en-US" sz="1100" b="1" u="none">
                      <a:solidFill>
                        <a:srgbClr val="FFFFFF"/>
                      </a:solidFill>
                    </a:rPr>
                    <a:t>&amp; Protocols</a:t>
                  </a:r>
                  <a:endParaRPr lang="en-US" b="1" u="none"/>
                </a:p>
              </p:txBody>
            </p:sp>
          </p:grpSp>
        </p:grpSp>
        <p:grpSp>
          <p:nvGrpSpPr>
            <p:cNvPr id="127004" name="Group 121"/>
            <p:cNvGrpSpPr>
              <a:grpSpLocks/>
            </p:cNvGrpSpPr>
            <p:nvPr/>
          </p:nvGrpSpPr>
          <p:grpSpPr bwMode="auto">
            <a:xfrm>
              <a:off x="2331" y="2359"/>
              <a:ext cx="1273" cy="563"/>
              <a:chOff x="101" y="2458"/>
              <a:chExt cx="1273" cy="563"/>
            </a:xfrm>
          </p:grpSpPr>
          <p:sp>
            <p:nvSpPr>
              <p:cNvPr id="127005" name="Freeform 115"/>
              <p:cNvSpPr>
                <a:spLocks/>
              </p:cNvSpPr>
              <p:nvPr/>
            </p:nvSpPr>
            <p:spPr bwMode="auto">
              <a:xfrm>
                <a:off x="107" y="2559"/>
                <a:ext cx="1160" cy="446"/>
              </a:xfrm>
              <a:custGeom>
                <a:avLst/>
                <a:gdLst>
                  <a:gd name="T0" fmla="*/ 94 w 1033"/>
                  <a:gd name="T1" fmla="*/ 0 h 302"/>
                  <a:gd name="T2" fmla="*/ 31 w 1033"/>
                  <a:gd name="T3" fmla="*/ 69 h 302"/>
                  <a:gd name="T4" fmla="*/ 0 w 1033"/>
                  <a:gd name="T5" fmla="*/ 216 h 302"/>
                  <a:gd name="T6" fmla="*/ 0 w 1033"/>
                  <a:gd name="T7" fmla="*/ 467 h 302"/>
                  <a:gd name="T8" fmla="*/ 0 w 1033"/>
                  <a:gd name="T9" fmla="*/ 756 h 302"/>
                  <a:gd name="T10" fmla="*/ 31 w 1033"/>
                  <a:gd name="T11" fmla="*/ 898 h 302"/>
                  <a:gd name="T12" fmla="*/ 94 w 1033"/>
                  <a:gd name="T13" fmla="*/ 973 h 302"/>
                  <a:gd name="T14" fmla="*/ 732 w 1033"/>
                  <a:gd name="T15" fmla="*/ 973 h 302"/>
                  <a:gd name="T16" fmla="*/ 1368 w 1033"/>
                  <a:gd name="T17" fmla="*/ 973 h 302"/>
                  <a:gd name="T18" fmla="*/ 1432 w 1033"/>
                  <a:gd name="T19" fmla="*/ 898 h 302"/>
                  <a:gd name="T20" fmla="*/ 1463 w 1033"/>
                  <a:gd name="T21" fmla="*/ 756 h 302"/>
                  <a:gd name="T22" fmla="*/ 1463 w 1033"/>
                  <a:gd name="T23" fmla="*/ 467 h 302"/>
                  <a:gd name="T24" fmla="*/ 1463 w 1033"/>
                  <a:gd name="T25" fmla="*/ 216 h 302"/>
                  <a:gd name="T26" fmla="*/ 1432 w 1033"/>
                  <a:gd name="T27" fmla="*/ 69 h 302"/>
                  <a:gd name="T28" fmla="*/ 1368 w 1033"/>
                  <a:gd name="T29" fmla="*/ 0 h 302"/>
                  <a:gd name="T30" fmla="*/ 732 w 1033"/>
                  <a:gd name="T31" fmla="*/ 0 h 302"/>
                  <a:gd name="T32" fmla="*/ 94 w 1033"/>
                  <a:gd name="T33" fmla="*/ 0 h 3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3"/>
                  <a:gd name="T52" fmla="*/ 0 h 302"/>
                  <a:gd name="T53" fmla="*/ 1033 w 1033"/>
                  <a:gd name="T54" fmla="*/ 302 h 30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3" h="302">
                    <a:moveTo>
                      <a:pt x="67" y="0"/>
                    </a:moveTo>
                    <a:lnTo>
                      <a:pt x="22" y="22"/>
                    </a:lnTo>
                    <a:lnTo>
                      <a:pt x="0" y="67"/>
                    </a:lnTo>
                    <a:lnTo>
                      <a:pt x="0" y="145"/>
                    </a:lnTo>
                    <a:lnTo>
                      <a:pt x="0" y="235"/>
                    </a:lnTo>
                    <a:lnTo>
                      <a:pt x="22" y="279"/>
                    </a:lnTo>
                    <a:lnTo>
                      <a:pt x="67" y="302"/>
                    </a:lnTo>
                    <a:lnTo>
                      <a:pt x="517" y="302"/>
                    </a:lnTo>
                    <a:lnTo>
                      <a:pt x="966" y="302"/>
                    </a:lnTo>
                    <a:lnTo>
                      <a:pt x="1011" y="279"/>
                    </a:lnTo>
                    <a:lnTo>
                      <a:pt x="1033" y="235"/>
                    </a:lnTo>
                    <a:lnTo>
                      <a:pt x="1033" y="145"/>
                    </a:lnTo>
                    <a:lnTo>
                      <a:pt x="1033" y="67"/>
                    </a:lnTo>
                    <a:lnTo>
                      <a:pt x="1011" y="22"/>
                    </a:lnTo>
                    <a:lnTo>
                      <a:pt x="966" y="0"/>
                    </a:lnTo>
                    <a:lnTo>
                      <a:pt x="517" y="0"/>
                    </a:lnTo>
                    <a:lnTo>
                      <a:pt x="67" y="0"/>
                    </a:lnTo>
                    <a:close/>
                  </a:path>
                </a:pathLst>
              </a:custGeom>
              <a:solidFill>
                <a:srgbClr val="F10903"/>
              </a:solidFill>
              <a:ln w="9525">
                <a:noFill/>
                <a:round/>
                <a:headEnd/>
                <a:tailEnd/>
              </a:ln>
            </p:spPr>
            <p:txBody>
              <a:bodyPr/>
              <a:lstStyle/>
              <a:p>
                <a:endParaRPr lang="en-US"/>
              </a:p>
            </p:txBody>
          </p:sp>
          <p:sp>
            <p:nvSpPr>
              <p:cNvPr id="127006" name="Freeform 116"/>
              <p:cNvSpPr>
                <a:spLocks/>
              </p:cNvSpPr>
              <p:nvPr/>
            </p:nvSpPr>
            <p:spPr bwMode="auto">
              <a:xfrm>
                <a:off x="101" y="2559"/>
                <a:ext cx="1172" cy="462"/>
              </a:xfrm>
              <a:custGeom>
                <a:avLst/>
                <a:gdLst>
                  <a:gd name="T0" fmla="*/ 31 w 1044"/>
                  <a:gd name="T1" fmla="*/ 106 h 313"/>
                  <a:gd name="T2" fmla="*/ 48 w 1044"/>
                  <a:gd name="T3" fmla="*/ 69 h 313"/>
                  <a:gd name="T4" fmla="*/ 15 w 1044"/>
                  <a:gd name="T5" fmla="*/ 216 h 313"/>
                  <a:gd name="T6" fmla="*/ 15 w 1044"/>
                  <a:gd name="T7" fmla="*/ 466 h 313"/>
                  <a:gd name="T8" fmla="*/ 15 w 1044"/>
                  <a:gd name="T9" fmla="*/ 466 h 313"/>
                  <a:gd name="T10" fmla="*/ 15 w 1044"/>
                  <a:gd name="T11" fmla="*/ 756 h 313"/>
                  <a:gd name="T12" fmla="*/ 48 w 1044"/>
                  <a:gd name="T13" fmla="*/ 897 h 313"/>
                  <a:gd name="T14" fmla="*/ 31 w 1044"/>
                  <a:gd name="T15" fmla="*/ 897 h 313"/>
                  <a:gd name="T16" fmla="*/ 94 w 1044"/>
                  <a:gd name="T17" fmla="*/ 971 h 313"/>
                  <a:gd name="T18" fmla="*/ 731 w 1044"/>
                  <a:gd name="T19" fmla="*/ 971 h 313"/>
                  <a:gd name="T20" fmla="*/ 731 w 1044"/>
                  <a:gd name="T21" fmla="*/ 971 h 313"/>
                  <a:gd name="T22" fmla="*/ 1366 w 1044"/>
                  <a:gd name="T23" fmla="*/ 971 h 313"/>
                  <a:gd name="T24" fmla="*/ 1430 w 1044"/>
                  <a:gd name="T25" fmla="*/ 897 h 313"/>
                  <a:gd name="T26" fmla="*/ 1430 w 1044"/>
                  <a:gd name="T27" fmla="*/ 897 h 313"/>
                  <a:gd name="T28" fmla="*/ 1462 w 1044"/>
                  <a:gd name="T29" fmla="*/ 756 h 313"/>
                  <a:gd name="T30" fmla="*/ 1462 w 1044"/>
                  <a:gd name="T31" fmla="*/ 466 h 313"/>
                  <a:gd name="T32" fmla="*/ 1462 w 1044"/>
                  <a:gd name="T33" fmla="*/ 466 h 313"/>
                  <a:gd name="T34" fmla="*/ 1462 w 1044"/>
                  <a:gd name="T35" fmla="*/ 216 h 313"/>
                  <a:gd name="T36" fmla="*/ 1430 w 1044"/>
                  <a:gd name="T37" fmla="*/ 69 h 313"/>
                  <a:gd name="T38" fmla="*/ 1430 w 1044"/>
                  <a:gd name="T39" fmla="*/ 106 h 313"/>
                  <a:gd name="T40" fmla="*/ 1366 w 1044"/>
                  <a:gd name="T41" fmla="*/ 35 h 313"/>
                  <a:gd name="T42" fmla="*/ 731 w 1044"/>
                  <a:gd name="T43" fmla="*/ 35 h 313"/>
                  <a:gd name="T44" fmla="*/ 731 w 1044"/>
                  <a:gd name="T45" fmla="*/ 35 h 313"/>
                  <a:gd name="T46" fmla="*/ 94 w 1044"/>
                  <a:gd name="T47" fmla="*/ 35 h 313"/>
                  <a:gd name="T48" fmla="*/ 94 w 1044"/>
                  <a:gd name="T49" fmla="*/ 0 h 313"/>
                  <a:gd name="T50" fmla="*/ 731 w 1044"/>
                  <a:gd name="T51" fmla="*/ 0 h 313"/>
                  <a:gd name="T52" fmla="*/ 1366 w 1044"/>
                  <a:gd name="T53" fmla="*/ 0 h 313"/>
                  <a:gd name="T54" fmla="*/ 1366 w 1044"/>
                  <a:gd name="T55" fmla="*/ 0 h 313"/>
                  <a:gd name="T56" fmla="*/ 1430 w 1044"/>
                  <a:gd name="T57" fmla="*/ 69 h 313"/>
                  <a:gd name="T58" fmla="*/ 1477 w 1044"/>
                  <a:gd name="T59" fmla="*/ 216 h 313"/>
                  <a:gd name="T60" fmla="*/ 1477 w 1044"/>
                  <a:gd name="T61" fmla="*/ 216 h 313"/>
                  <a:gd name="T62" fmla="*/ 1477 w 1044"/>
                  <a:gd name="T63" fmla="*/ 466 h 313"/>
                  <a:gd name="T64" fmla="*/ 1477 w 1044"/>
                  <a:gd name="T65" fmla="*/ 756 h 313"/>
                  <a:gd name="T66" fmla="*/ 1477 w 1044"/>
                  <a:gd name="T67" fmla="*/ 756 h 313"/>
                  <a:gd name="T68" fmla="*/ 1446 w 1044"/>
                  <a:gd name="T69" fmla="*/ 897 h 313"/>
                  <a:gd name="T70" fmla="*/ 1366 w 1044"/>
                  <a:gd name="T71" fmla="*/ 1007 h 313"/>
                  <a:gd name="T72" fmla="*/ 1366 w 1044"/>
                  <a:gd name="T73" fmla="*/ 1007 h 313"/>
                  <a:gd name="T74" fmla="*/ 731 w 1044"/>
                  <a:gd name="T75" fmla="*/ 1007 h 313"/>
                  <a:gd name="T76" fmla="*/ 94 w 1044"/>
                  <a:gd name="T77" fmla="*/ 1007 h 313"/>
                  <a:gd name="T78" fmla="*/ 94 w 1044"/>
                  <a:gd name="T79" fmla="*/ 1007 h 313"/>
                  <a:gd name="T80" fmla="*/ 31 w 1044"/>
                  <a:gd name="T81" fmla="*/ 933 h 313"/>
                  <a:gd name="T82" fmla="*/ 0 w 1044"/>
                  <a:gd name="T83" fmla="*/ 756 h 313"/>
                  <a:gd name="T84" fmla="*/ 0 w 1044"/>
                  <a:gd name="T85" fmla="*/ 756 h 313"/>
                  <a:gd name="T86" fmla="*/ 0 w 1044"/>
                  <a:gd name="T87" fmla="*/ 466 h 313"/>
                  <a:gd name="T88" fmla="*/ 0 w 1044"/>
                  <a:gd name="T89" fmla="*/ 216 h 313"/>
                  <a:gd name="T90" fmla="*/ 0 w 1044"/>
                  <a:gd name="T91" fmla="*/ 216 h 313"/>
                  <a:gd name="T92" fmla="*/ 31 w 1044"/>
                  <a:gd name="T93" fmla="*/ 69 h 313"/>
                  <a:gd name="T94" fmla="*/ 94 w 1044"/>
                  <a:gd name="T95" fmla="*/ 0 h 3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44"/>
                  <a:gd name="T145" fmla="*/ 0 h 313"/>
                  <a:gd name="T146" fmla="*/ 1044 w 1044"/>
                  <a:gd name="T147" fmla="*/ 313 h 3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44" h="313">
                    <a:moveTo>
                      <a:pt x="67" y="11"/>
                    </a:moveTo>
                    <a:lnTo>
                      <a:pt x="22" y="33"/>
                    </a:lnTo>
                    <a:lnTo>
                      <a:pt x="34" y="22"/>
                    </a:lnTo>
                    <a:lnTo>
                      <a:pt x="11" y="67"/>
                    </a:lnTo>
                    <a:lnTo>
                      <a:pt x="11" y="145"/>
                    </a:lnTo>
                    <a:lnTo>
                      <a:pt x="11" y="235"/>
                    </a:lnTo>
                    <a:lnTo>
                      <a:pt x="34" y="279"/>
                    </a:lnTo>
                    <a:lnTo>
                      <a:pt x="22" y="279"/>
                    </a:lnTo>
                    <a:lnTo>
                      <a:pt x="67" y="302"/>
                    </a:lnTo>
                    <a:lnTo>
                      <a:pt x="517" y="302"/>
                    </a:lnTo>
                    <a:lnTo>
                      <a:pt x="966" y="302"/>
                    </a:lnTo>
                    <a:lnTo>
                      <a:pt x="1011" y="279"/>
                    </a:lnTo>
                    <a:lnTo>
                      <a:pt x="1033" y="235"/>
                    </a:lnTo>
                    <a:lnTo>
                      <a:pt x="1033" y="145"/>
                    </a:lnTo>
                    <a:lnTo>
                      <a:pt x="1033" y="67"/>
                    </a:lnTo>
                    <a:lnTo>
                      <a:pt x="1011" y="22"/>
                    </a:lnTo>
                    <a:lnTo>
                      <a:pt x="1011" y="33"/>
                    </a:lnTo>
                    <a:lnTo>
                      <a:pt x="966" y="11"/>
                    </a:lnTo>
                    <a:lnTo>
                      <a:pt x="517" y="11"/>
                    </a:lnTo>
                    <a:lnTo>
                      <a:pt x="67" y="11"/>
                    </a:lnTo>
                    <a:lnTo>
                      <a:pt x="67" y="0"/>
                    </a:lnTo>
                    <a:lnTo>
                      <a:pt x="517" y="0"/>
                    </a:lnTo>
                    <a:lnTo>
                      <a:pt x="966" y="0"/>
                    </a:lnTo>
                    <a:lnTo>
                      <a:pt x="1011" y="22"/>
                    </a:lnTo>
                    <a:lnTo>
                      <a:pt x="1022" y="22"/>
                    </a:lnTo>
                    <a:lnTo>
                      <a:pt x="1044" y="67"/>
                    </a:lnTo>
                    <a:lnTo>
                      <a:pt x="1044" y="145"/>
                    </a:lnTo>
                    <a:lnTo>
                      <a:pt x="1044" y="235"/>
                    </a:lnTo>
                    <a:lnTo>
                      <a:pt x="1022" y="279"/>
                    </a:lnTo>
                    <a:lnTo>
                      <a:pt x="1011" y="290"/>
                    </a:lnTo>
                    <a:lnTo>
                      <a:pt x="966" y="313"/>
                    </a:lnTo>
                    <a:lnTo>
                      <a:pt x="517" y="313"/>
                    </a:lnTo>
                    <a:lnTo>
                      <a:pt x="67" y="313"/>
                    </a:lnTo>
                    <a:lnTo>
                      <a:pt x="22" y="290"/>
                    </a:lnTo>
                    <a:lnTo>
                      <a:pt x="22" y="279"/>
                    </a:lnTo>
                    <a:lnTo>
                      <a:pt x="0" y="235"/>
                    </a:lnTo>
                    <a:lnTo>
                      <a:pt x="0" y="145"/>
                    </a:lnTo>
                    <a:lnTo>
                      <a:pt x="0" y="67"/>
                    </a:lnTo>
                    <a:lnTo>
                      <a:pt x="22" y="22"/>
                    </a:lnTo>
                    <a:lnTo>
                      <a:pt x="67" y="0"/>
                    </a:lnTo>
                    <a:lnTo>
                      <a:pt x="67" y="1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27007" name="Freeform 117"/>
              <p:cNvSpPr>
                <a:spLocks/>
              </p:cNvSpPr>
              <p:nvPr/>
            </p:nvSpPr>
            <p:spPr bwMode="auto">
              <a:xfrm>
                <a:off x="1323" y="2458"/>
                <a:ext cx="51" cy="66"/>
              </a:xfrm>
              <a:custGeom>
                <a:avLst/>
                <a:gdLst>
                  <a:gd name="T0" fmla="*/ 50 w 45"/>
                  <a:gd name="T1" fmla="*/ 0 h 45"/>
                  <a:gd name="T2" fmla="*/ 66 w 45"/>
                  <a:gd name="T3" fmla="*/ 38 h 45"/>
                  <a:gd name="T4" fmla="*/ 16 w 45"/>
                  <a:gd name="T5" fmla="*/ 142 h 45"/>
                  <a:gd name="T6" fmla="*/ 0 w 45"/>
                  <a:gd name="T7" fmla="*/ 107 h 45"/>
                  <a:gd name="T8" fmla="*/ 50 w 45"/>
                  <a:gd name="T9" fmla="*/ 0 h 45"/>
                  <a:gd name="T10" fmla="*/ 0 60000 65536"/>
                  <a:gd name="T11" fmla="*/ 0 60000 65536"/>
                  <a:gd name="T12" fmla="*/ 0 60000 65536"/>
                  <a:gd name="T13" fmla="*/ 0 60000 65536"/>
                  <a:gd name="T14" fmla="*/ 0 60000 65536"/>
                  <a:gd name="T15" fmla="*/ 0 w 45"/>
                  <a:gd name="T16" fmla="*/ 0 h 45"/>
                  <a:gd name="T17" fmla="*/ 45 w 45"/>
                  <a:gd name="T18" fmla="*/ 45 h 45"/>
                </a:gdLst>
                <a:ahLst/>
                <a:cxnLst>
                  <a:cxn ang="T10">
                    <a:pos x="T0" y="T1"/>
                  </a:cxn>
                  <a:cxn ang="T11">
                    <a:pos x="T2" y="T3"/>
                  </a:cxn>
                  <a:cxn ang="T12">
                    <a:pos x="T4" y="T5"/>
                  </a:cxn>
                  <a:cxn ang="T13">
                    <a:pos x="T6" y="T7"/>
                  </a:cxn>
                  <a:cxn ang="T14">
                    <a:pos x="T8" y="T9"/>
                  </a:cxn>
                </a:cxnLst>
                <a:rect l="T15" t="T16" r="T17" b="T18"/>
                <a:pathLst>
                  <a:path w="45" h="45">
                    <a:moveTo>
                      <a:pt x="34" y="0"/>
                    </a:moveTo>
                    <a:lnTo>
                      <a:pt x="45" y="12"/>
                    </a:lnTo>
                    <a:lnTo>
                      <a:pt x="11" y="45"/>
                    </a:lnTo>
                    <a:lnTo>
                      <a:pt x="0" y="34"/>
                    </a:lnTo>
                    <a:lnTo>
                      <a:pt x="34"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grpSp>
            <p:nvGrpSpPr>
              <p:cNvPr id="127008" name="Group 118"/>
              <p:cNvGrpSpPr>
                <a:grpSpLocks/>
              </p:cNvGrpSpPr>
              <p:nvPr/>
            </p:nvGrpSpPr>
            <p:grpSpPr bwMode="auto">
              <a:xfrm>
                <a:off x="440" y="2646"/>
                <a:ext cx="494" cy="272"/>
                <a:chOff x="315" y="2364"/>
                <a:chExt cx="466" cy="240"/>
              </a:xfrm>
            </p:grpSpPr>
            <p:sp>
              <p:nvSpPr>
                <p:cNvPr id="127009" name="Rectangle 119"/>
                <p:cNvSpPr>
                  <a:spLocks noChangeArrowheads="1"/>
                </p:cNvSpPr>
                <p:nvPr/>
              </p:nvSpPr>
              <p:spPr bwMode="auto">
                <a:xfrm>
                  <a:off x="350" y="2364"/>
                  <a:ext cx="401" cy="93"/>
                </a:xfrm>
                <a:prstGeom prst="rect">
                  <a:avLst/>
                </a:prstGeom>
                <a:noFill/>
                <a:ln w="9525">
                  <a:noFill/>
                  <a:miter lim="800000"/>
                  <a:headEnd/>
                  <a:tailEnd/>
                </a:ln>
              </p:spPr>
              <p:txBody>
                <a:bodyPr wrap="none" lIns="0" tIns="0" rIns="0" bIns="0">
                  <a:spAutoFit/>
                </a:bodyPr>
                <a:lstStyle/>
                <a:p>
                  <a:r>
                    <a:rPr lang="en-US" sz="1100" b="1" u="none">
                      <a:solidFill>
                        <a:srgbClr val="FFFFFF"/>
                      </a:solidFill>
                    </a:rPr>
                    <a:t>OS Kernel</a:t>
                  </a:r>
                  <a:endParaRPr lang="en-US" b="1" u="none"/>
                </a:p>
              </p:txBody>
            </p:sp>
            <p:sp>
              <p:nvSpPr>
                <p:cNvPr id="127010" name="Rectangle 120"/>
                <p:cNvSpPr>
                  <a:spLocks noChangeArrowheads="1"/>
                </p:cNvSpPr>
                <p:nvPr/>
              </p:nvSpPr>
              <p:spPr bwMode="auto">
                <a:xfrm>
                  <a:off x="315" y="2510"/>
                  <a:ext cx="466" cy="94"/>
                </a:xfrm>
                <a:prstGeom prst="rect">
                  <a:avLst/>
                </a:prstGeom>
                <a:noFill/>
                <a:ln w="9525">
                  <a:noFill/>
                  <a:miter lim="800000"/>
                  <a:headEnd/>
                  <a:tailEnd/>
                </a:ln>
              </p:spPr>
              <p:txBody>
                <a:bodyPr wrap="none" lIns="0" tIns="0" rIns="0" bIns="0">
                  <a:spAutoFit/>
                </a:bodyPr>
                <a:lstStyle/>
                <a:p>
                  <a:r>
                    <a:rPr lang="en-US" sz="1100" b="1" u="none">
                      <a:solidFill>
                        <a:srgbClr val="FFFFFF"/>
                      </a:solidFill>
                    </a:rPr>
                    <a:t>&amp; Protocols</a:t>
                  </a:r>
                  <a:endParaRPr lang="en-US" b="1" u="none"/>
                </a:p>
              </p:txBody>
            </p:sp>
          </p:grpSp>
        </p:gr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1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499"/>
                                          </p:stCondLst>
                                        </p:cTn>
                                        <p:tgtEl>
                                          <p:spTgt spid="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499"/>
                                          </p:stCondLst>
                                        </p:cTn>
                                        <p:tgtEl>
                                          <p:spTgt spid="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499"/>
                                          </p:stCondLst>
                                        </p:cTn>
                                        <p:tgtEl>
                                          <p:spTgt spid="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499"/>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499"/>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499"/>
                                          </p:stCondLst>
                                        </p:cTn>
                                        <p:tgtEl>
                                          <p:spTgt spid="8"/>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grpId="0" nodeType="clickEffect">
                                  <p:stCondLst>
                                    <p:cond delay="0"/>
                                  </p:stCondLst>
                                  <p:childTnLst>
                                    <p:set>
                                      <p:cBhvr>
                                        <p:cTn id="42" dur="1" fill="hold">
                                          <p:stCondLst>
                                            <p:cond delay="0"/>
                                          </p:stCondLst>
                                        </p:cTn>
                                        <p:tgtEl>
                                          <p:spTgt spid="1326176"/>
                                        </p:tgtEl>
                                        <p:attrNameLst>
                                          <p:attrName>style.visibility</p:attrName>
                                        </p:attrNameLst>
                                      </p:cBhvr>
                                      <p:to>
                                        <p:strVal val="visible"/>
                                      </p:to>
                                    </p:set>
                                    <p:animEffect transition="in" filter="wipe(up)">
                                      <p:cBhvr>
                                        <p:cTn id="43" dur="500"/>
                                        <p:tgtEl>
                                          <p:spTgt spid="132617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grpId="0" nodeType="clickEffect">
                                  <p:stCondLst>
                                    <p:cond delay="0"/>
                                  </p:stCondLst>
                                  <p:childTnLst>
                                    <p:set>
                                      <p:cBhvr>
                                        <p:cTn id="47" dur="1" fill="hold">
                                          <p:stCondLst>
                                            <p:cond delay="0"/>
                                          </p:stCondLst>
                                        </p:cTn>
                                        <p:tgtEl>
                                          <p:spTgt spid="1326178"/>
                                        </p:tgtEl>
                                        <p:attrNameLst>
                                          <p:attrName>style.visibility</p:attrName>
                                        </p:attrNameLst>
                                      </p:cBhvr>
                                      <p:to>
                                        <p:strVal val="visible"/>
                                      </p:to>
                                    </p:set>
                                    <p:animEffect transition="in" filter="wipe(up)">
                                      <p:cBhvr>
                                        <p:cTn id="48" dur="500"/>
                                        <p:tgtEl>
                                          <p:spTgt spid="1326178"/>
                                        </p:tgtEl>
                                      </p:cBhvr>
                                    </p:animEffect>
                                  </p:childTnLst>
                                </p:cTn>
                              </p:par>
                            </p:childTnLst>
                          </p:cTn>
                        </p:par>
                        <p:par>
                          <p:cTn id="49" fill="hold">
                            <p:stCondLst>
                              <p:cond delay="500"/>
                            </p:stCondLst>
                            <p:childTnLst>
                              <p:par>
                                <p:cTn id="50" presetID="22" presetClass="entr" presetSubtype="1" fill="hold" grpId="0" nodeType="afterEffect">
                                  <p:stCondLst>
                                    <p:cond delay="0"/>
                                  </p:stCondLst>
                                  <p:childTnLst>
                                    <p:set>
                                      <p:cBhvr>
                                        <p:cTn id="51" dur="1" fill="hold">
                                          <p:stCondLst>
                                            <p:cond delay="0"/>
                                          </p:stCondLst>
                                        </p:cTn>
                                        <p:tgtEl>
                                          <p:spTgt spid="1326177"/>
                                        </p:tgtEl>
                                        <p:attrNameLst>
                                          <p:attrName>style.visibility</p:attrName>
                                        </p:attrNameLst>
                                      </p:cBhvr>
                                      <p:to>
                                        <p:strVal val="visible"/>
                                      </p:to>
                                    </p:set>
                                    <p:animEffect transition="in" filter="wipe(up)">
                                      <p:cBhvr>
                                        <p:cTn id="52" dur="500"/>
                                        <p:tgtEl>
                                          <p:spTgt spid="1326177"/>
                                        </p:tgtEl>
                                      </p:cBhvr>
                                    </p:animEffect>
                                  </p:childTnLst>
                                </p:cTn>
                              </p:par>
                            </p:childTnLst>
                          </p:cTn>
                        </p:par>
                        <p:par>
                          <p:cTn id="53" fill="hold">
                            <p:stCondLst>
                              <p:cond delay="1000"/>
                            </p:stCondLst>
                            <p:childTnLst>
                              <p:par>
                                <p:cTn id="54" presetID="22" presetClass="entr" presetSubtype="1" fill="hold" grpId="0" nodeType="afterEffect">
                                  <p:stCondLst>
                                    <p:cond delay="0"/>
                                  </p:stCondLst>
                                  <p:childTnLst>
                                    <p:set>
                                      <p:cBhvr>
                                        <p:cTn id="55" dur="1" fill="hold">
                                          <p:stCondLst>
                                            <p:cond delay="0"/>
                                          </p:stCondLst>
                                        </p:cTn>
                                        <p:tgtEl>
                                          <p:spTgt spid="1326179"/>
                                        </p:tgtEl>
                                        <p:attrNameLst>
                                          <p:attrName>style.visibility</p:attrName>
                                        </p:attrNameLst>
                                      </p:cBhvr>
                                      <p:to>
                                        <p:strVal val="visible"/>
                                      </p:to>
                                    </p:set>
                                    <p:animEffect transition="in" filter="wipe(up)">
                                      <p:cBhvr>
                                        <p:cTn id="56" dur="500"/>
                                        <p:tgtEl>
                                          <p:spTgt spid="1326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6177" grpId="0" animBg="1" autoUpdateAnimBg="0"/>
      <p:bldP spid="1326178" grpId="0" autoUpdateAnimBg="0"/>
      <p:bldP spid="1326179" grpId="0" animBg="1" autoUpdateAnimBg="0"/>
      <p:bldP spid="1326176" grpId="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Slide Number Placeholder 2"/>
          <p:cNvSpPr>
            <a:spLocks noGrp="1"/>
          </p:cNvSpPr>
          <p:nvPr>
            <p:ph type="sldNum" sz="quarter" idx="10"/>
          </p:nvPr>
        </p:nvSpPr>
        <p:spPr>
          <a:noFill/>
        </p:spPr>
        <p:txBody>
          <a:bodyPr/>
          <a:lstStyle/>
          <a:p>
            <a:fld id="{83F8940A-5E7D-492D-967F-92814D3A6847}" type="slidenum">
              <a:rPr lang="en-US" smtClean="0">
                <a:latin typeface="Arial" pitchFamily="34" charset="0"/>
              </a:rPr>
              <a:pPr/>
              <a:t>12</a:t>
            </a:fld>
            <a:endParaRPr lang="en-US" smtClean="0">
              <a:latin typeface="Arial" pitchFamily="34" charset="0"/>
            </a:endParaRPr>
          </a:p>
        </p:txBody>
      </p:sp>
      <p:sp>
        <p:nvSpPr>
          <p:cNvPr id="20483" name="Rectangle 2"/>
          <p:cNvSpPr>
            <a:spLocks noGrp="1" noChangeArrowheads="1"/>
          </p:cNvSpPr>
          <p:nvPr>
            <p:ph type="title"/>
          </p:nvPr>
        </p:nvSpPr>
        <p:spPr>
          <a:xfrm>
            <a:off x="669925" y="-38100"/>
            <a:ext cx="7924800" cy="914400"/>
          </a:xfrm>
        </p:spPr>
        <p:txBody>
          <a:bodyPr/>
          <a:lstStyle/>
          <a:p>
            <a:r>
              <a:rPr lang="en-US" smtClean="0"/>
              <a:t>Common Middleware Services</a:t>
            </a:r>
          </a:p>
        </p:txBody>
      </p:sp>
      <p:sp>
        <p:nvSpPr>
          <p:cNvPr id="20484" name="Rectangle 3"/>
          <p:cNvSpPr>
            <a:spLocks noChangeArrowheads="1"/>
          </p:cNvSpPr>
          <p:nvPr/>
        </p:nvSpPr>
        <p:spPr bwMode="auto">
          <a:xfrm>
            <a:off x="0" y="876300"/>
            <a:ext cx="7264400" cy="1006475"/>
          </a:xfrm>
          <a:prstGeom prst="rect">
            <a:avLst/>
          </a:prstGeom>
          <a:noFill/>
          <a:ln w="12700">
            <a:noFill/>
            <a:miter lim="800000"/>
            <a:headEnd/>
            <a:tailEnd/>
          </a:ln>
        </p:spPr>
        <p:txBody>
          <a:bodyPr>
            <a:spAutoFit/>
          </a:bodyPr>
          <a:lstStyle/>
          <a:p>
            <a:pPr marL="109538" indent="-109538">
              <a:spcBef>
                <a:spcPct val="10000"/>
              </a:spcBef>
              <a:buFontTx/>
              <a:buChar char="•"/>
            </a:pPr>
            <a:r>
              <a:rPr lang="en-US" sz="2000" b="1" i="1" u="none">
                <a:cs typeface="Times New Roman" pitchFamily="18" charset="0"/>
              </a:rPr>
              <a:t>Common middleware services</a:t>
            </a:r>
            <a:r>
              <a:rPr lang="en-US" sz="2000" u="none">
                <a:cs typeface="Times New Roman" pitchFamily="18" charset="0"/>
              </a:rPr>
              <a:t> augment distribution middleware by defining higher-level domain-independent services that focus on programming “business logic”</a:t>
            </a:r>
          </a:p>
        </p:txBody>
      </p:sp>
      <p:sp>
        <p:nvSpPr>
          <p:cNvPr id="20485" name="AutoShape 4"/>
          <p:cNvSpPr>
            <a:spLocks noChangeAspect="1" noChangeArrowheads="1"/>
          </p:cNvSpPr>
          <p:nvPr/>
        </p:nvSpPr>
        <p:spPr bwMode="auto">
          <a:xfrm>
            <a:off x="7275513" y="1025525"/>
            <a:ext cx="1628775" cy="441325"/>
          </a:xfrm>
          <a:prstGeom prst="roundRect">
            <a:avLst>
              <a:gd name="adj" fmla="val 16667"/>
            </a:avLst>
          </a:prstGeom>
          <a:solidFill>
            <a:srgbClr val="FF9900"/>
          </a:solidFill>
          <a:ln w="12700">
            <a:solidFill>
              <a:schemeClr val="tx1"/>
            </a:solidFill>
            <a:round/>
            <a:headEnd/>
            <a:tailEnd/>
          </a:ln>
        </p:spPr>
        <p:txBody>
          <a:bodyPr rot="10800000" wrap="none" anchor="ctr"/>
          <a:lstStyle/>
          <a:p>
            <a:endParaRPr lang="en-US"/>
          </a:p>
        </p:txBody>
      </p:sp>
      <p:sp>
        <p:nvSpPr>
          <p:cNvPr id="20486" name="Text Box 5"/>
          <p:cNvSpPr txBox="1">
            <a:spLocks noChangeAspect="1" noChangeArrowheads="1"/>
          </p:cNvSpPr>
          <p:nvPr/>
        </p:nvSpPr>
        <p:spPr bwMode="auto">
          <a:xfrm>
            <a:off x="7310438" y="1038225"/>
            <a:ext cx="1541462" cy="422275"/>
          </a:xfrm>
          <a:prstGeom prst="rect">
            <a:avLst/>
          </a:prstGeom>
          <a:noFill/>
          <a:ln w="12700">
            <a:noFill/>
            <a:miter lim="800000"/>
            <a:headEnd/>
            <a:tailEnd/>
          </a:ln>
        </p:spPr>
        <p:txBody>
          <a:bodyPr>
            <a:spAutoFit/>
          </a:bodyPr>
          <a:lstStyle/>
          <a:p>
            <a:pPr algn="ctr">
              <a:lnSpc>
                <a:spcPct val="90000"/>
              </a:lnSpc>
            </a:pPr>
            <a:r>
              <a:rPr lang="en-US" sz="1200" b="1" u="none"/>
              <a:t>Domain-Specific</a:t>
            </a:r>
          </a:p>
          <a:p>
            <a:pPr algn="ctr">
              <a:lnSpc>
                <a:spcPct val="90000"/>
              </a:lnSpc>
            </a:pPr>
            <a:r>
              <a:rPr lang="en-US" sz="1200" b="1" u="none"/>
              <a:t>Services</a:t>
            </a:r>
          </a:p>
        </p:txBody>
      </p:sp>
      <p:sp>
        <p:nvSpPr>
          <p:cNvPr id="20487" name="AutoShape 6"/>
          <p:cNvSpPr>
            <a:spLocks noChangeAspect="1" noChangeArrowheads="1"/>
          </p:cNvSpPr>
          <p:nvPr/>
        </p:nvSpPr>
        <p:spPr bwMode="auto">
          <a:xfrm>
            <a:off x="7275513" y="1493838"/>
            <a:ext cx="1628775" cy="441325"/>
          </a:xfrm>
          <a:prstGeom prst="roundRect">
            <a:avLst>
              <a:gd name="adj" fmla="val 16667"/>
            </a:avLst>
          </a:prstGeom>
          <a:solidFill>
            <a:schemeClr val="folHlink"/>
          </a:solidFill>
          <a:ln w="12700">
            <a:solidFill>
              <a:schemeClr val="tx1"/>
            </a:solidFill>
            <a:round/>
            <a:headEnd/>
            <a:tailEnd/>
          </a:ln>
        </p:spPr>
        <p:txBody>
          <a:bodyPr rot="10800000" wrap="none" anchor="ctr"/>
          <a:lstStyle/>
          <a:p>
            <a:endParaRPr lang="en-US"/>
          </a:p>
        </p:txBody>
      </p:sp>
      <p:sp>
        <p:nvSpPr>
          <p:cNvPr id="20488" name="Text Box 7"/>
          <p:cNvSpPr txBox="1">
            <a:spLocks noChangeAspect="1" noChangeArrowheads="1"/>
          </p:cNvSpPr>
          <p:nvPr/>
        </p:nvSpPr>
        <p:spPr bwMode="auto">
          <a:xfrm>
            <a:off x="7224713" y="1506538"/>
            <a:ext cx="1690687" cy="422275"/>
          </a:xfrm>
          <a:prstGeom prst="rect">
            <a:avLst/>
          </a:prstGeom>
          <a:noFill/>
          <a:ln w="12700">
            <a:noFill/>
            <a:miter lim="800000"/>
            <a:headEnd/>
            <a:tailEnd/>
          </a:ln>
        </p:spPr>
        <p:txBody>
          <a:bodyPr>
            <a:spAutoFit/>
          </a:bodyPr>
          <a:lstStyle/>
          <a:p>
            <a:pPr algn="ctr">
              <a:lnSpc>
                <a:spcPct val="90000"/>
              </a:lnSpc>
            </a:pPr>
            <a:r>
              <a:rPr lang="en-US" sz="1200" b="1" u="none"/>
              <a:t>Common</a:t>
            </a:r>
          </a:p>
          <a:p>
            <a:pPr algn="ctr">
              <a:lnSpc>
                <a:spcPct val="90000"/>
              </a:lnSpc>
            </a:pPr>
            <a:r>
              <a:rPr lang="en-US" sz="1200" b="1" u="none"/>
              <a:t>Middleware Services</a:t>
            </a:r>
          </a:p>
        </p:txBody>
      </p:sp>
      <p:sp>
        <p:nvSpPr>
          <p:cNvPr id="20489" name="AutoShape 8"/>
          <p:cNvSpPr>
            <a:spLocks noChangeAspect="1" noChangeArrowheads="1"/>
          </p:cNvSpPr>
          <p:nvPr/>
        </p:nvSpPr>
        <p:spPr bwMode="auto">
          <a:xfrm>
            <a:off x="7275513" y="1960563"/>
            <a:ext cx="1628775" cy="441325"/>
          </a:xfrm>
          <a:prstGeom prst="roundRect">
            <a:avLst>
              <a:gd name="adj" fmla="val 16667"/>
            </a:avLst>
          </a:prstGeom>
          <a:solidFill>
            <a:srgbClr val="336699"/>
          </a:solidFill>
          <a:ln w="12700">
            <a:solidFill>
              <a:schemeClr val="tx1"/>
            </a:solidFill>
            <a:round/>
            <a:headEnd/>
            <a:tailEnd/>
          </a:ln>
        </p:spPr>
        <p:txBody>
          <a:bodyPr wrap="none" anchor="ctr"/>
          <a:lstStyle/>
          <a:p>
            <a:pPr algn="ctr"/>
            <a:endParaRPr lang="en-US" sz="1200" u="none"/>
          </a:p>
        </p:txBody>
      </p:sp>
      <p:sp>
        <p:nvSpPr>
          <p:cNvPr id="20490" name="Text Box 9"/>
          <p:cNvSpPr txBox="1">
            <a:spLocks noChangeAspect="1" noChangeArrowheads="1"/>
          </p:cNvSpPr>
          <p:nvPr/>
        </p:nvSpPr>
        <p:spPr bwMode="auto">
          <a:xfrm>
            <a:off x="7524750" y="1984375"/>
            <a:ext cx="1130300" cy="422275"/>
          </a:xfrm>
          <a:prstGeom prst="rect">
            <a:avLst/>
          </a:prstGeom>
          <a:noFill/>
          <a:ln w="12700">
            <a:noFill/>
            <a:miter lim="800000"/>
            <a:headEnd/>
            <a:tailEnd/>
          </a:ln>
        </p:spPr>
        <p:txBody>
          <a:bodyPr>
            <a:spAutoFit/>
          </a:bodyPr>
          <a:lstStyle/>
          <a:p>
            <a:pPr algn="ctr">
              <a:lnSpc>
                <a:spcPct val="90000"/>
              </a:lnSpc>
            </a:pPr>
            <a:r>
              <a:rPr lang="en-US" sz="1200" b="1" u="none">
                <a:solidFill>
                  <a:schemeClr val="bg1"/>
                </a:solidFill>
              </a:rPr>
              <a:t>Distribution</a:t>
            </a:r>
          </a:p>
          <a:p>
            <a:pPr algn="ctr">
              <a:lnSpc>
                <a:spcPct val="90000"/>
              </a:lnSpc>
            </a:pPr>
            <a:r>
              <a:rPr lang="en-US" sz="1200" b="1" u="none">
                <a:solidFill>
                  <a:schemeClr val="bg1"/>
                </a:solidFill>
              </a:rPr>
              <a:t>Middleware</a:t>
            </a:r>
          </a:p>
        </p:txBody>
      </p:sp>
      <p:sp>
        <p:nvSpPr>
          <p:cNvPr id="20491" name="AutoShape 10"/>
          <p:cNvSpPr>
            <a:spLocks noChangeAspect="1" noChangeArrowheads="1"/>
          </p:cNvSpPr>
          <p:nvPr/>
        </p:nvSpPr>
        <p:spPr bwMode="auto">
          <a:xfrm>
            <a:off x="7275513" y="2433638"/>
            <a:ext cx="1628775" cy="442912"/>
          </a:xfrm>
          <a:prstGeom prst="roundRect">
            <a:avLst>
              <a:gd name="adj" fmla="val 16667"/>
            </a:avLst>
          </a:prstGeom>
          <a:solidFill>
            <a:schemeClr val="bg1"/>
          </a:solidFill>
          <a:ln w="12700">
            <a:solidFill>
              <a:schemeClr val="tx1"/>
            </a:solidFill>
            <a:round/>
            <a:headEnd/>
            <a:tailEnd/>
          </a:ln>
        </p:spPr>
        <p:txBody>
          <a:bodyPr rot="10800000" wrap="none" anchor="ctr"/>
          <a:lstStyle/>
          <a:p>
            <a:endParaRPr lang="en-US"/>
          </a:p>
        </p:txBody>
      </p:sp>
      <p:sp>
        <p:nvSpPr>
          <p:cNvPr id="20492" name="Text Box 11"/>
          <p:cNvSpPr txBox="1">
            <a:spLocks noChangeAspect="1" noChangeArrowheads="1"/>
          </p:cNvSpPr>
          <p:nvPr/>
        </p:nvSpPr>
        <p:spPr bwMode="auto">
          <a:xfrm>
            <a:off x="7283450" y="2454275"/>
            <a:ext cx="1612900" cy="422275"/>
          </a:xfrm>
          <a:prstGeom prst="rect">
            <a:avLst/>
          </a:prstGeom>
          <a:noFill/>
          <a:ln w="12700">
            <a:noFill/>
            <a:miter lim="800000"/>
            <a:headEnd/>
            <a:tailEnd/>
          </a:ln>
        </p:spPr>
        <p:txBody>
          <a:bodyPr>
            <a:spAutoFit/>
          </a:bodyPr>
          <a:lstStyle/>
          <a:p>
            <a:pPr algn="ctr">
              <a:lnSpc>
                <a:spcPct val="90000"/>
              </a:lnSpc>
            </a:pPr>
            <a:r>
              <a:rPr lang="en-US" sz="1200" b="1" u="none"/>
              <a:t>Host Infrastructure</a:t>
            </a:r>
          </a:p>
          <a:p>
            <a:pPr algn="ctr">
              <a:lnSpc>
                <a:spcPct val="90000"/>
              </a:lnSpc>
            </a:pPr>
            <a:r>
              <a:rPr lang="en-US" sz="1200" b="1" u="none"/>
              <a:t>Middleware</a:t>
            </a:r>
          </a:p>
        </p:txBody>
      </p:sp>
      <p:sp>
        <p:nvSpPr>
          <p:cNvPr id="20493" name="AutoShape 12"/>
          <p:cNvSpPr>
            <a:spLocks noChangeArrowheads="1"/>
          </p:cNvSpPr>
          <p:nvPr/>
        </p:nvSpPr>
        <p:spPr bwMode="auto">
          <a:xfrm>
            <a:off x="7243763" y="1455738"/>
            <a:ext cx="1693862" cy="509587"/>
          </a:xfrm>
          <a:prstGeom prst="roundRect">
            <a:avLst>
              <a:gd name="adj" fmla="val 16667"/>
            </a:avLst>
          </a:prstGeom>
          <a:noFill/>
          <a:ln w="76200" algn="ctr">
            <a:solidFill>
              <a:srgbClr val="FF5050"/>
            </a:solidFill>
            <a:round/>
            <a:headEnd/>
            <a:tailEnd/>
          </a:ln>
        </p:spPr>
        <p:txBody>
          <a:bodyPr wrap="none" anchor="ctr">
            <a:spAutoFit/>
          </a:bodyPr>
          <a:lstStyle/>
          <a:p>
            <a:endParaRPr lang="en-US"/>
          </a:p>
        </p:txBody>
      </p:sp>
      <p:grpSp>
        <p:nvGrpSpPr>
          <p:cNvPr id="2" name="Group 13"/>
          <p:cNvGrpSpPr>
            <a:grpSpLocks/>
          </p:cNvGrpSpPr>
          <p:nvPr/>
        </p:nvGrpSpPr>
        <p:grpSpPr bwMode="auto">
          <a:xfrm>
            <a:off x="3175" y="1790700"/>
            <a:ext cx="9063038" cy="5067300"/>
            <a:chOff x="2" y="1128"/>
            <a:chExt cx="5709" cy="3192"/>
          </a:xfrm>
        </p:grpSpPr>
        <p:sp>
          <p:nvSpPr>
            <p:cNvPr id="20495" name="Rectangle 14"/>
            <p:cNvSpPr>
              <a:spLocks noChangeArrowheads="1"/>
            </p:cNvSpPr>
            <p:nvPr/>
          </p:nvSpPr>
          <p:spPr bwMode="auto">
            <a:xfrm>
              <a:off x="3296" y="1969"/>
              <a:ext cx="2415" cy="2124"/>
            </a:xfrm>
            <a:prstGeom prst="rect">
              <a:avLst/>
            </a:prstGeom>
            <a:noFill/>
            <a:ln w="12700">
              <a:noFill/>
              <a:miter lim="800000"/>
              <a:headEnd/>
              <a:tailEnd/>
            </a:ln>
          </p:spPr>
          <p:txBody>
            <a:bodyPr>
              <a:spAutoFit/>
            </a:bodyPr>
            <a:lstStyle/>
            <a:p>
              <a:pPr marL="109538" indent="-109538">
                <a:spcBef>
                  <a:spcPct val="30000"/>
                </a:spcBef>
                <a:buFontTx/>
                <a:buChar char="•"/>
              </a:pPr>
              <a:r>
                <a:rPr lang="en-US" sz="2000" u="none">
                  <a:cs typeface="Times New Roman" pitchFamily="18" charset="0"/>
                </a:rPr>
                <a:t>Common middleware services support many recurring distributed system capabilities, e.g.,</a:t>
              </a:r>
            </a:p>
            <a:p>
              <a:pPr marL="339725" lvl="1" indent="-109538">
                <a:spcBef>
                  <a:spcPct val="30000"/>
                </a:spcBef>
                <a:buFontTx/>
                <a:buChar char="•"/>
              </a:pPr>
              <a:r>
                <a:rPr lang="en-US" u="none">
                  <a:cs typeface="Times New Roman" pitchFamily="18" charset="0"/>
                </a:rPr>
                <a:t>Transactional behavior</a:t>
              </a:r>
            </a:p>
            <a:p>
              <a:pPr marL="339725" lvl="1" indent="-109538">
                <a:spcBef>
                  <a:spcPct val="30000"/>
                </a:spcBef>
                <a:buFontTx/>
                <a:buChar char="•"/>
              </a:pPr>
              <a:r>
                <a:rPr lang="en-US" u="none">
                  <a:cs typeface="Times New Roman" pitchFamily="18" charset="0"/>
                </a:rPr>
                <a:t>Authentication &amp; authorization, </a:t>
              </a:r>
            </a:p>
            <a:p>
              <a:pPr marL="339725" lvl="1" indent="-109538">
                <a:spcBef>
                  <a:spcPct val="30000"/>
                </a:spcBef>
                <a:buFontTx/>
                <a:buChar char="•"/>
              </a:pPr>
              <a:r>
                <a:rPr lang="en-US" u="none">
                  <a:cs typeface="Times New Roman" pitchFamily="18" charset="0"/>
                </a:rPr>
                <a:t>Database connection pooling &amp; concurrency control</a:t>
              </a:r>
            </a:p>
            <a:p>
              <a:pPr marL="339725" lvl="1" indent="-109538">
                <a:spcBef>
                  <a:spcPct val="30000"/>
                </a:spcBef>
                <a:buFontTx/>
                <a:buChar char="•"/>
              </a:pPr>
              <a:r>
                <a:rPr lang="en-US" u="none">
                  <a:cs typeface="Times New Roman" pitchFamily="18" charset="0"/>
                </a:rPr>
                <a:t>Active replication</a:t>
              </a:r>
            </a:p>
            <a:p>
              <a:pPr marL="339725" lvl="1" indent="-109538">
                <a:spcBef>
                  <a:spcPct val="30000"/>
                </a:spcBef>
                <a:buFontTx/>
                <a:buChar char="•"/>
              </a:pPr>
              <a:r>
                <a:rPr lang="en-US" u="none">
                  <a:cs typeface="Times New Roman" pitchFamily="18" charset="0"/>
                </a:rPr>
                <a:t>Dynamic resource management</a:t>
              </a:r>
            </a:p>
          </p:txBody>
        </p:sp>
        <p:pic>
          <p:nvPicPr>
            <p:cNvPr id="20496" name="Picture 15" descr="TAO5"/>
            <p:cNvPicPr>
              <a:picLocks noChangeAspect="1" noChangeArrowheads="1"/>
            </p:cNvPicPr>
            <p:nvPr/>
          </p:nvPicPr>
          <p:blipFill>
            <a:blip r:embed="rId3" cstate="print"/>
            <a:srcRect/>
            <a:stretch>
              <a:fillRect/>
            </a:stretch>
          </p:blipFill>
          <p:spPr bwMode="auto">
            <a:xfrm>
              <a:off x="142" y="1816"/>
              <a:ext cx="3057" cy="2504"/>
            </a:xfrm>
            <a:prstGeom prst="rect">
              <a:avLst/>
            </a:prstGeom>
            <a:noFill/>
            <a:ln w="9525">
              <a:noFill/>
              <a:miter lim="800000"/>
              <a:headEnd/>
              <a:tailEnd/>
            </a:ln>
          </p:spPr>
        </p:pic>
        <p:sp>
          <p:nvSpPr>
            <p:cNvPr id="20497" name="Rectangle 16"/>
            <p:cNvSpPr>
              <a:spLocks noChangeArrowheads="1"/>
            </p:cNvSpPr>
            <p:nvPr/>
          </p:nvSpPr>
          <p:spPr bwMode="auto">
            <a:xfrm>
              <a:off x="2" y="1128"/>
              <a:ext cx="4576" cy="634"/>
            </a:xfrm>
            <a:prstGeom prst="rect">
              <a:avLst/>
            </a:prstGeom>
            <a:noFill/>
            <a:ln w="12700">
              <a:noFill/>
              <a:miter lim="800000"/>
              <a:headEnd/>
              <a:tailEnd/>
            </a:ln>
          </p:spPr>
          <p:txBody>
            <a:bodyPr>
              <a:spAutoFit/>
            </a:bodyPr>
            <a:lstStyle/>
            <a:p>
              <a:pPr marL="109538" indent="-109538">
                <a:buFontTx/>
                <a:buChar char="•"/>
              </a:pPr>
              <a:r>
                <a:rPr lang="en-US" sz="2000" b="1" u="none"/>
                <a:t>Examples</a:t>
              </a:r>
            </a:p>
            <a:p>
              <a:pPr marL="339725" lvl="1" indent="-109538">
                <a:buFontTx/>
                <a:buChar char="•"/>
              </a:pPr>
              <a:r>
                <a:rPr lang="en-US" sz="2000" u="none"/>
                <a:t>CORBA Component Model &amp; Object Services, Sun’s J2EE, Microsoft’s .NET, W3C Web Services</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Slide Number Placeholder 2"/>
          <p:cNvSpPr>
            <a:spLocks noGrp="1"/>
          </p:cNvSpPr>
          <p:nvPr>
            <p:ph type="sldNum" sz="quarter" idx="10"/>
          </p:nvPr>
        </p:nvSpPr>
        <p:spPr>
          <a:noFill/>
        </p:spPr>
        <p:txBody>
          <a:bodyPr/>
          <a:lstStyle/>
          <a:p>
            <a:fld id="{2647D6F7-308F-4352-BBC4-0C9E92AF9067}" type="slidenum">
              <a:rPr lang="en-US" smtClean="0">
                <a:latin typeface="Arial" pitchFamily="34" charset="0"/>
              </a:rPr>
              <a:pPr/>
              <a:t>120</a:t>
            </a:fld>
            <a:endParaRPr lang="en-US" smtClean="0">
              <a:latin typeface="Arial" pitchFamily="34" charset="0"/>
            </a:endParaRPr>
          </a:p>
        </p:txBody>
      </p:sp>
      <p:pic>
        <p:nvPicPr>
          <p:cNvPr id="128003" name="Picture 318" descr="Presentation1"/>
          <p:cNvPicPr>
            <a:picLocks noChangeAspect="1" noChangeArrowheads="1"/>
          </p:cNvPicPr>
          <p:nvPr/>
        </p:nvPicPr>
        <p:blipFill>
          <a:blip r:embed="rId3" cstate="print"/>
          <a:srcRect/>
          <a:stretch>
            <a:fillRect/>
          </a:stretch>
        </p:blipFill>
        <p:spPr bwMode="auto">
          <a:xfrm>
            <a:off x="0" y="863600"/>
            <a:ext cx="9140825" cy="7427913"/>
          </a:xfrm>
          <a:prstGeom prst="rect">
            <a:avLst/>
          </a:prstGeom>
          <a:noFill/>
          <a:ln w="9525">
            <a:noFill/>
            <a:miter lim="800000"/>
            <a:headEnd/>
            <a:tailEnd/>
          </a:ln>
        </p:spPr>
      </p:pic>
      <p:sp>
        <p:nvSpPr>
          <p:cNvPr id="128004" name="Rectangle 5"/>
          <p:cNvSpPr>
            <a:spLocks noGrp="1" noChangeArrowheads="1"/>
          </p:cNvSpPr>
          <p:nvPr>
            <p:ph type="title"/>
          </p:nvPr>
        </p:nvSpPr>
        <p:spPr>
          <a:xfrm>
            <a:off x="98425" y="-38100"/>
            <a:ext cx="8882063" cy="914400"/>
          </a:xfrm>
        </p:spPr>
        <p:txBody>
          <a:bodyPr/>
          <a:lstStyle/>
          <a:p>
            <a:r>
              <a:rPr lang="en-US" sz="4000" smtClean="0"/>
              <a:t>JAWS Content Server Framework</a:t>
            </a:r>
          </a:p>
        </p:txBody>
      </p:sp>
      <p:sp>
        <p:nvSpPr>
          <p:cNvPr id="128005" name="Rectangle 22"/>
          <p:cNvSpPr>
            <a:spLocks noChangeArrowheads="1"/>
          </p:cNvSpPr>
          <p:nvPr/>
        </p:nvSpPr>
        <p:spPr bwMode="auto">
          <a:xfrm>
            <a:off x="2592388" y="2562225"/>
            <a:ext cx="1587" cy="2540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06" name="Rectangle 28"/>
          <p:cNvSpPr>
            <a:spLocks noChangeArrowheads="1"/>
          </p:cNvSpPr>
          <p:nvPr/>
        </p:nvSpPr>
        <p:spPr bwMode="auto">
          <a:xfrm>
            <a:off x="2389188" y="2259013"/>
            <a:ext cx="1587" cy="23812"/>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07" name="Rectangle 46"/>
          <p:cNvSpPr>
            <a:spLocks noChangeArrowheads="1"/>
          </p:cNvSpPr>
          <p:nvPr/>
        </p:nvSpPr>
        <p:spPr bwMode="auto">
          <a:xfrm>
            <a:off x="4600575" y="2233613"/>
            <a:ext cx="1588" cy="2540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08" name="Rectangle 47"/>
          <p:cNvSpPr>
            <a:spLocks noChangeArrowheads="1"/>
          </p:cNvSpPr>
          <p:nvPr/>
        </p:nvSpPr>
        <p:spPr bwMode="auto">
          <a:xfrm>
            <a:off x="4625975" y="2233613"/>
            <a:ext cx="1588" cy="2540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09" name="Rectangle 50"/>
          <p:cNvSpPr>
            <a:spLocks noChangeArrowheads="1"/>
          </p:cNvSpPr>
          <p:nvPr/>
        </p:nvSpPr>
        <p:spPr bwMode="auto">
          <a:xfrm>
            <a:off x="4524375" y="2259013"/>
            <a:ext cx="1588" cy="23812"/>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10" name="Rectangle 53"/>
          <p:cNvSpPr>
            <a:spLocks noChangeArrowheads="1"/>
          </p:cNvSpPr>
          <p:nvPr/>
        </p:nvSpPr>
        <p:spPr bwMode="auto">
          <a:xfrm>
            <a:off x="4397375" y="2562225"/>
            <a:ext cx="1588" cy="2540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11" name="Rectangle 58"/>
          <p:cNvSpPr>
            <a:spLocks noChangeArrowheads="1"/>
          </p:cNvSpPr>
          <p:nvPr/>
        </p:nvSpPr>
        <p:spPr bwMode="auto">
          <a:xfrm>
            <a:off x="4143375" y="2259013"/>
            <a:ext cx="1588" cy="23812"/>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12" name="Rectangle 66"/>
          <p:cNvSpPr>
            <a:spLocks noChangeArrowheads="1"/>
          </p:cNvSpPr>
          <p:nvPr/>
        </p:nvSpPr>
        <p:spPr bwMode="auto">
          <a:xfrm>
            <a:off x="992188" y="1547813"/>
            <a:ext cx="1587" cy="2540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13" name="Rectangle 70"/>
          <p:cNvSpPr>
            <a:spLocks noChangeArrowheads="1"/>
          </p:cNvSpPr>
          <p:nvPr/>
        </p:nvSpPr>
        <p:spPr bwMode="auto">
          <a:xfrm>
            <a:off x="2008188" y="1827213"/>
            <a:ext cx="1587" cy="2540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14" name="Rectangle 73"/>
          <p:cNvSpPr>
            <a:spLocks noChangeArrowheads="1"/>
          </p:cNvSpPr>
          <p:nvPr/>
        </p:nvSpPr>
        <p:spPr bwMode="auto">
          <a:xfrm>
            <a:off x="2541588" y="1346200"/>
            <a:ext cx="1587" cy="2540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15" name="Rectangle 75"/>
          <p:cNvSpPr>
            <a:spLocks noChangeArrowheads="1"/>
          </p:cNvSpPr>
          <p:nvPr/>
        </p:nvSpPr>
        <p:spPr bwMode="auto">
          <a:xfrm>
            <a:off x="2338388" y="1827213"/>
            <a:ext cx="25400" cy="15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16" name="Rectangle 77"/>
          <p:cNvSpPr>
            <a:spLocks noChangeArrowheads="1"/>
          </p:cNvSpPr>
          <p:nvPr/>
        </p:nvSpPr>
        <p:spPr bwMode="auto">
          <a:xfrm>
            <a:off x="2541588" y="1979613"/>
            <a:ext cx="1587" cy="2540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17" name="Rectangle 80"/>
          <p:cNvSpPr>
            <a:spLocks noChangeArrowheads="1"/>
          </p:cNvSpPr>
          <p:nvPr/>
        </p:nvSpPr>
        <p:spPr bwMode="auto">
          <a:xfrm>
            <a:off x="3990975" y="2259013"/>
            <a:ext cx="1588" cy="23812"/>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18" name="Rectangle 83"/>
          <p:cNvSpPr>
            <a:spLocks noChangeArrowheads="1"/>
          </p:cNvSpPr>
          <p:nvPr/>
        </p:nvSpPr>
        <p:spPr bwMode="auto">
          <a:xfrm>
            <a:off x="3838575" y="2562225"/>
            <a:ext cx="1588" cy="2540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19" name="Rectangle 88"/>
          <p:cNvSpPr>
            <a:spLocks noChangeArrowheads="1"/>
          </p:cNvSpPr>
          <p:nvPr/>
        </p:nvSpPr>
        <p:spPr bwMode="auto">
          <a:xfrm>
            <a:off x="3609975" y="2259013"/>
            <a:ext cx="1588" cy="23812"/>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20" name="Rectangle 89"/>
          <p:cNvSpPr>
            <a:spLocks noChangeArrowheads="1"/>
          </p:cNvSpPr>
          <p:nvPr/>
        </p:nvSpPr>
        <p:spPr bwMode="auto">
          <a:xfrm>
            <a:off x="3635375" y="2259013"/>
            <a:ext cx="1588" cy="23812"/>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21" name="Rectangle 91"/>
          <p:cNvSpPr>
            <a:spLocks noChangeArrowheads="1"/>
          </p:cNvSpPr>
          <p:nvPr/>
        </p:nvSpPr>
        <p:spPr bwMode="auto">
          <a:xfrm>
            <a:off x="2617788" y="3297238"/>
            <a:ext cx="1587" cy="2540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22" name="Rectangle 92"/>
          <p:cNvSpPr>
            <a:spLocks noChangeArrowheads="1"/>
          </p:cNvSpPr>
          <p:nvPr/>
        </p:nvSpPr>
        <p:spPr bwMode="auto">
          <a:xfrm>
            <a:off x="4397375" y="3297238"/>
            <a:ext cx="1588" cy="2540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23" name="Rectangle 101"/>
          <p:cNvSpPr>
            <a:spLocks noChangeArrowheads="1"/>
          </p:cNvSpPr>
          <p:nvPr/>
        </p:nvSpPr>
        <p:spPr bwMode="auto">
          <a:xfrm>
            <a:off x="2974975" y="3170238"/>
            <a:ext cx="25400" cy="15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24" name="Rectangle 110"/>
          <p:cNvSpPr>
            <a:spLocks noChangeArrowheads="1"/>
          </p:cNvSpPr>
          <p:nvPr/>
        </p:nvSpPr>
        <p:spPr bwMode="auto">
          <a:xfrm>
            <a:off x="3305175" y="3170238"/>
            <a:ext cx="25400" cy="15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25" name="Rectangle 119"/>
          <p:cNvSpPr>
            <a:spLocks noChangeArrowheads="1"/>
          </p:cNvSpPr>
          <p:nvPr/>
        </p:nvSpPr>
        <p:spPr bwMode="auto">
          <a:xfrm>
            <a:off x="3609975" y="3170238"/>
            <a:ext cx="25400" cy="15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26" name="Rectangle 128"/>
          <p:cNvSpPr>
            <a:spLocks noChangeArrowheads="1"/>
          </p:cNvSpPr>
          <p:nvPr/>
        </p:nvSpPr>
        <p:spPr bwMode="auto">
          <a:xfrm>
            <a:off x="3914775" y="3170238"/>
            <a:ext cx="25400" cy="15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27" name="Rectangle 137"/>
          <p:cNvSpPr>
            <a:spLocks noChangeArrowheads="1"/>
          </p:cNvSpPr>
          <p:nvPr/>
        </p:nvSpPr>
        <p:spPr bwMode="auto">
          <a:xfrm>
            <a:off x="4244975" y="3170238"/>
            <a:ext cx="25400" cy="15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28" name="Rectangle 219"/>
          <p:cNvSpPr>
            <a:spLocks noChangeArrowheads="1"/>
          </p:cNvSpPr>
          <p:nvPr/>
        </p:nvSpPr>
        <p:spPr bwMode="auto">
          <a:xfrm>
            <a:off x="2693988" y="3170238"/>
            <a:ext cx="25400" cy="15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29" name="Rectangle 250"/>
          <p:cNvSpPr>
            <a:spLocks noChangeArrowheads="1"/>
          </p:cNvSpPr>
          <p:nvPr/>
        </p:nvSpPr>
        <p:spPr bwMode="auto">
          <a:xfrm>
            <a:off x="2220913" y="1112838"/>
            <a:ext cx="25400" cy="15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30" name="Rectangle 252"/>
          <p:cNvSpPr>
            <a:spLocks noChangeArrowheads="1"/>
          </p:cNvSpPr>
          <p:nvPr/>
        </p:nvSpPr>
        <p:spPr bwMode="auto">
          <a:xfrm>
            <a:off x="2873375" y="1244600"/>
            <a:ext cx="1588" cy="2540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31" name="Rectangle 258"/>
          <p:cNvSpPr>
            <a:spLocks noChangeArrowheads="1"/>
          </p:cNvSpPr>
          <p:nvPr/>
        </p:nvSpPr>
        <p:spPr bwMode="auto">
          <a:xfrm>
            <a:off x="2770188" y="1725613"/>
            <a:ext cx="25400" cy="15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32" name="Rectangle 260"/>
          <p:cNvSpPr>
            <a:spLocks noChangeArrowheads="1"/>
          </p:cNvSpPr>
          <p:nvPr/>
        </p:nvSpPr>
        <p:spPr bwMode="auto">
          <a:xfrm>
            <a:off x="2873375" y="1827213"/>
            <a:ext cx="1588" cy="2540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33" name="Rectangle 41"/>
          <p:cNvSpPr>
            <a:spLocks noChangeAspect="1" noChangeArrowheads="1"/>
          </p:cNvSpPr>
          <p:nvPr/>
        </p:nvSpPr>
        <p:spPr bwMode="auto">
          <a:xfrm>
            <a:off x="4754563" y="2725738"/>
            <a:ext cx="1587" cy="3333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34" name="Rectangle 64"/>
          <p:cNvSpPr>
            <a:spLocks noChangeAspect="1" noChangeArrowheads="1"/>
          </p:cNvSpPr>
          <p:nvPr/>
        </p:nvSpPr>
        <p:spPr bwMode="auto">
          <a:xfrm>
            <a:off x="528638" y="1735138"/>
            <a:ext cx="28575" cy="15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35" name="Rectangle 68"/>
          <p:cNvSpPr>
            <a:spLocks noChangeAspect="1" noChangeArrowheads="1"/>
          </p:cNvSpPr>
          <p:nvPr/>
        </p:nvSpPr>
        <p:spPr bwMode="auto">
          <a:xfrm>
            <a:off x="1450975" y="1735138"/>
            <a:ext cx="28575" cy="15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28036" name="Text Box 271"/>
          <p:cNvSpPr txBox="1">
            <a:spLocks noChangeArrowheads="1"/>
          </p:cNvSpPr>
          <p:nvPr/>
        </p:nvSpPr>
        <p:spPr bwMode="auto">
          <a:xfrm>
            <a:off x="5648325" y="919163"/>
            <a:ext cx="3436938" cy="3400425"/>
          </a:xfrm>
          <a:prstGeom prst="rect">
            <a:avLst/>
          </a:prstGeom>
          <a:solidFill>
            <a:srgbClr val="FFFF9F"/>
          </a:solidFill>
          <a:ln w="12700">
            <a:solidFill>
              <a:schemeClr val="tx1"/>
            </a:solidFill>
            <a:miter lim="800000"/>
            <a:headEnd/>
            <a:tailEnd/>
          </a:ln>
        </p:spPr>
        <p:txBody>
          <a:bodyPr>
            <a:spAutoFit/>
          </a:bodyPr>
          <a:lstStyle/>
          <a:p>
            <a:pPr marL="111125" indent="-111125"/>
            <a:r>
              <a:rPr lang="en-US" b="1" u="none"/>
              <a:t>Key Sources of Variation</a:t>
            </a:r>
          </a:p>
          <a:p>
            <a:pPr marL="111125" indent="-111125">
              <a:buFontTx/>
              <a:buChar char="•"/>
            </a:pPr>
            <a:r>
              <a:rPr lang="en-US" u="none"/>
              <a:t>Concurrency models</a:t>
            </a:r>
          </a:p>
          <a:p>
            <a:pPr marL="346075" lvl="1" indent="-112713">
              <a:buFontTx/>
              <a:buChar char="•"/>
            </a:pPr>
            <a:r>
              <a:rPr lang="en-US" i="1" u="none"/>
              <a:t>e.g.,</a:t>
            </a:r>
            <a:r>
              <a:rPr lang="en-US" u="none"/>
              <a:t>thread pool vs. thread-per-connection</a:t>
            </a:r>
          </a:p>
          <a:p>
            <a:pPr marL="111125" indent="-111125">
              <a:buFontTx/>
              <a:buChar char="•"/>
            </a:pPr>
            <a:r>
              <a:rPr lang="en-US" u="none"/>
              <a:t>Event demultiplexing models  </a:t>
            </a:r>
          </a:p>
          <a:p>
            <a:pPr marL="346075" lvl="1" indent="-112713">
              <a:buFontTx/>
              <a:buChar char="•"/>
            </a:pPr>
            <a:r>
              <a:rPr lang="en-US" i="1" u="none"/>
              <a:t>e.g.,</a:t>
            </a:r>
            <a:r>
              <a:rPr lang="en-US" u="none"/>
              <a:t>sync vs. async</a:t>
            </a:r>
          </a:p>
          <a:p>
            <a:pPr marL="111125" indent="-111125">
              <a:buFontTx/>
              <a:buChar char="•"/>
            </a:pPr>
            <a:r>
              <a:rPr lang="en-US" u="none"/>
              <a:t>File caching models</a:t>
            </a:r>
          </a:p>
          <a:p>
            <a:pPr marL="346075" lvl="1" indent="-112713">
              <a:buFontTx/>
              <a:buChar char="•"/>
            </a:pPr>
            <a:r>
              <a:rPr lang="en-US" i="1" u="none"/>
              <a:t>e.g.,</a:t>
            </a:r>
            <a:r>
              <a:rPr lang="en-US" u="none"/>
              <a:t>LRU vs. LFU</a:t>
            </a:r>
          </a:p>
          <a:p>
            <a:pPr marL="111125" indent="-111125">
              <a:buFontTx/>
              <a:buChar char="•"/>
            </a:pPr>
            <a:r>
              <a:rPr lang="en-US" u="none"/>
              <a:t>Content delivery protocols</a:t>
            </a:r>
          </a:p>
          <a:p>
            <a:pPr marL="346075" lvl="1" indent="-112713">
              <a:buFontTx/>
              <a:buChar char="•"/>
            </a:pPr>
            <a:r>
              <a:rPr lang="en-US" i="1" u="none"/>
              <a:t>e.g.,</a:t>
            </a:r>
            <a:r>
              <a:rPr lang="en-US" u="none"/>
              <a:t>HTTP 1.0+1.1 vs. IIOP</a:t>
            </a:r>
          </a:p>
          <a:p>
            <a:pPr marL="111125" indent="-111125">
              <a:buFontTx/>
              <a:buChar char="•"/>
            </a:pPr>
            <a:r>
              <a:rPr lang="en-US" u="none"/>
              <a:t>Operating system APIs</a:t>
            </a:r>
          </a:p>
          <a:p>
            <a:pPr marL="346075" lvl="1" indent="-112713">
              <a:buFontTx/>
              <a:buChar char="•"/>
            </a:pPr>
            <a:r>
              <a:rPr lang="en-US" u="none"/>
              <a:t>e.g., Windows, UNIX, RTOS</a:t>
            </a:r>
          </a:p>
        </p:txBody>
      </p:sp>
      <p:sp>
        <p:nvSpPr>
          <p:cNvPr id="128037" name="Rectangle 275"/>
          <p:cNvSpPr>
            <a:spLocks noChangeArrowheads="1"/>
          </p:cNvSpPr>
          <p:nvPr/>
        </p:nvSpPr>
        <p:spPr bwMode="auto">
          <a:xfrm>
            <a:off x="-76200" y="4500563"/>
            <a:ext cx="3148013" cy="2014537"/>
          </a:xfrm>
          <a:prstGeom prst="rect">
            <a:avLst/>
          </a:prstGeom>
          <a:noFill/>
          <a:ln w="12700">
            <a:noFill/>
            <a:miter lim="800000"/>
            <a:headEnd/>
            <a:tailEnd/>
          </a:ln>
        </p:spPr>
        <p:txBody>
          <a:bodyPr>
            <a:spAutoFit/>
          </a:bodyPr>
          <a:lstStyle/>
          <a:p>
            <a:pPr marL="114300" indent="-114300"/>
            <a:r>
              <a:rPr lang="en-US" b="1" i="1" u="none"/>
              <a:t>Event Dispatcher</a:t>
            </a:r>
          </a:p>
          <a:p>
            <a:pPr marL="114300" indent="-114300">
              <a:buFontTx/>
              <a:buChar char="•"/>
            </a:pPr>
            <a:r>
              <a:rPr lang="en-US" u="none"/>
              <a:t>Accepts client connection request events, receives HTTP GET requests, &amp; coordinates JAWS’s event demultiplexing strategy with its concurrency strategy</a:t>
            </a:r>
          </a:p>
        </p:txBody>
      </p:sp>
      <p:sp>
        <p:nvSpPr>
          <p:cNvPr id="128038" name="Rectangle 277"/>
          <p:cNvSpPr>
            <a:spLocks noChangeArrowheads="1"/>
          </p:cNvSpPr>
          <p:nvPr/>
        </p:nvSpPr>
        <p:spPr bwMode="auto">
          <a:xfrm>
            <a:off x="2949575" y="4500563"/>
            <a:ext cx="3073400" cy="1190625"/>
          </a:xfrm>
          <a:prstGeom prst="rect">
            <a:avLst/>
          </a:prstGeom>
          <a:noFill/>
          <a:ln w="12700">
            <a:noFill/>
            <a:miter lim="800000"/>
            <a:headEnd/>
            <a:tailEnd/>
          </a:ln>
        </p:spPr>
        <p:txBody>
          <a:bodyPr>
            <a:spAutoFit/>
          </a:bodyPr>
          <a:lstStyle/>
          <a:p>
            <a:pPr marL="114300" indent="-114300"/>
            <a:r>
              <a:rPr lang="en-US" b="1" i="1" u="none"/>
              <a:t>Protocol Handler</a:t>
            </a:r>
          </a:p>
          <a:p>
            <a:pPr marL="114300" indent="-114300">
              <a:buFontTx/>
              <a:buChar char="•"/>
            </a:pPr>
            <a:r>
              <a:rPr lang="en-US" u="none"/>
              <a:t>Performs parsing &amp; protocol processing of HTTP request events.</a:t>
            </a:r>
          </a:p>
        </p:txBody>
      </p:sp>
      <p:sp>
        <p:nvSpPr>
          <p:cNvPr id="128039" name="Rectangle 282"/>
          <p:cNvSpPr>
            <a:spLocks noChangeArrowheads="1"/>
          </p:cNvSpPr>
          <p:nvPr/>
        </p:nvSpPr>
        <p:spPr bwMode="auto">
          <a:xfrm>
            <a:off x="5640388" y="4500563"/>
            <a:ext cx="3584575" cy="1739900"/>
          </a:xfrm>
          <a:prstGeom prst="rect">
            <a:avLst/>
          </a:prstGeom>
          <a:noFill/>
          <a:ln w="12700">
            <a:noFill/>
            <a:miter lim="800000"/>
            <a:headEnd/>
            <a:tailEnd/>
          </a:ln>
        </p:spPr>
        <p:txBody>
          <a:bodyPr>
            <a:spAutoFit/>
          </a:bodyPr>
          <a:lstStyle/>
          <a:p>
            <a:pPr marL="114300" indent="-114300"/>
            <a:r>
              <a:rPr lang="en-US" b="1" i="1" u="none"/>
              <a:t>Cached Virtual Filesystem</a:t>
            </a:r>
          </a:p>
          <a:p>
            <a:pPr marL="114300" indent="-114300">
              <a:buFontTx/>
              <a:buChar char="•"/>
            </a:pPr>
            <a:r>
              <a:rPr lang="en-US" u="none"/>
              <a:t>Improves Web server performance by reducing the overhead of file system accesses when processing HTTP GET requests</a:t>
            </a:r>
          </a:p>
        </p:txBody>
      </p:sp>
    </p:spTree>
  </p:cSld>
  <p:clrMapOvr>
    <a:masterClrMapping/>
  </p:clrMapOvr>
  <p:transition/>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Slide Number Placeholder 2"/>
          <p:cNvSpPr>
            <a:spLocks noGrp="1"/>
          </p:cNvSpPr>
          <p:nvPr>
            <p:ph type="sldNum" sz="quarter" idx="10"/>
          </p:nvPr>
        </p:nvSpPr>
        <p:spPr>
          <a:noFill/>
        </p:spPr>
        <p:txBody>
          <a:bodyPr/>
          <a:lstStyle/>
          <a:p>
            <a:fld id="{A7D1C851-61BD-49A3-9882-E3F868524BC5}" type="slidenum">
              <a:rPr lang="en-US" smtClean="0">
                <a:latin typeface="Arial" pitchFamily="34" charset="0"/>
              </a:rPr>
              <a:pPr/>
              <a:t>121</a:t>
            </a:fld>
            <a:endParaRPr lang="en-US" smtClean="0">
              <a:latin typeface="Arial" pitchFamily="34" charset="0"/>
            </a:endParaRPr>
          </a:p>
        </p:txBody>
      </p:sp>
      <p:pic>
        <p:nvPicPr>
          <p:cNvPr id="129027" name="Picture 506" descr="Presentation1"/>
          <p:cNvPicPr>
            <a:picLocks noChangeAspect="1" noChangeArrowheads="1"/>
          </p:cNvPicPr>
          <p:nvPr/>
        </p:nvPicPr>
        <p:blipFill>
          <a:blip r:embed="rId2" cstate="print"/>
          <a:srcRect/>
          <a:stretch>
            <a:fillRect/>
          </a:stretch>
        </p:blipFill>
        <p:spPr bwMode="auto">
          <a:xfrm>
            <a:off x="2222500" y="869950"/>
            <a:ext cx="7240588" cy="5430838"/>
          </a:xfrm>
          <a:prstGeom prst="rect">
            <a:avLst/>
          </a:prstGeom>
          <a:noFill/>
          <a:ln w="9525">
            <a:noFill/>
            <a:miter lim="800000"/>
            <a:headEnd/>
            <a:tailEnd/>
          </a:ln>
        </p:spPr>
      </p:pic>
      <p:sp>
        <p:nvSpPr>
          <p:cNvPr id="129028" name="Rectangle 90"/>
          <p:cNvSpPr>
            <a:spLocks noChangeArrowheads="1"/>
          </p:cNvSpPr>
          <p:nvPr/>
        </p:nvSpPr>
        <p:spPr bwMode="auto">
          <a:xfrm>
            <a:off x="5845175" y="2274888"/>
            <a:ext cx="1588" cy="206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9029" name="Rectangle 96"/>
          <p:cNvSpPr>
            <a:spLocks noChangeArrowheads="1"/>
          </p:cNvSpPr>
          <p:nvPr/>
        </p:nvSpPr>
        <p:spPr bwMode="auto">
          <a:xfrm>
            <a:off x="5676900" y="2022475"/>
            <a:ext cx="1588"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9030" name="Rectangle 102"/>
          <p:cNvSpPr>
            <a:spLocks noChangeArrowheads="1"/>
          </p:cNvSpPr>
          <p:nvPr/>
        </p:nvSpPr>
        <p:spPr bwMode="auto">
          <a:xfrm>
            <a:off x="5487988" y="2295525"/>
            <a:ext cx="1587"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9031" name="Rectangle 122"/>
          <p:cNvSpPr>
            <a:spLocks noChangeArrowheads="1"/>
          </p:cNvSpPr>
          <p:nvPr/>
        </p:nvSpPr>
        <p:spPr bwMode="auto">
          <a:xfrm>
            <a:off x="3952875" y="1287463"/>
            <a:ext cx="1588"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9032" name="Rectangle 124"/>
          <p:cNvSpPr>
            <a:spLocks noChangeArrowheads="1"/>
          </p:cNvSpPr>
          <p:nvPr/>
        </p:nvSpPr>
        <p:spPr bwMode="auto">
          <a:xfrm>
            <a:off x="3784600" y="1687513"/>
            <a:ext cx="20638"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9033" name="Rectangle 126"/>
          <p:cNvSpPr>
            <a:spLocks noChangeArrowheads="1"/>
          </p:cNvSpPr>
          <p:nvPr/>
        </p:nvSpPr>
        <p:spPr bwMode="auto">
          <a:xfrm>
            <a:off x="3952875" y="1812925"/>
            <a:ext cx="1588"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9034" name="Rectangle 137"/>
          <p:cNvSpPr>
            <a:spLocks noChangeArrowheads="1"/>
          </p:cNvSpPr>
          <p:nvPr/>
        </p:nvSpPr>
        <p:spPr bwMode="auto">
          <a:xfrm>
            <a:off x="4835525" y="2043113"/>
            <a:ext cx="1588" cy="206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9035" name="Rectangle 140"/>
          <p:cNvSpPr>
            <a:spLocks noChangeArrowheads="1"/>
          </p:cNvSpPr>
          <p:nvPr/>
        </p:nvSpPr>
        <p:spPr bwMode="auto">
          <a:xfrm>
            <a:off x="4016375" y="2882900"/>
            <a:ext cx="1588"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9036" name="Rectangle 141"/>
          <p:cNvSpPr>
            <a:spLocks noChangeArrowheads="1"/>
          </p:cNvSpPr>
          <p:nvPr/>
        </p:nvSpPr>
        <p:spPr bwMode="auto">
          <a:xfrm>
            <a:off x="5487988" y="2882900"/>
            <a:ext cx="1587"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9037" name="Rectangle 279"/>
          <p:cNvSpPr>
            <a:spLocks noChangeArrowheads="1"/>
          </p:cNvSpPr>
          <p:nvPr/>
        </p:nvSpPr>
        <p:spPr bwMode="auto">
          <a:xfrm>
            <a:off x="4625975" y="1414463"/>
            <a:ext cx="1588" cy="206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9038" name="Rectangle 299"/>
          <p:cNvSpPr>
            <a:spLocks noChangeArrowheads="1"/>
          </p:cNvSpPr>
          <p:nvPr/>
        </p:nvSpPr>
        <p:spPr bwMode="auto">
          <a:xfrm>
            <a:off x="4141788" y="1120775"/>
            <a:ext cx="20637"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9039" name="Rectangle 301"/>
          <p:cNvSpPr>
            <a:spLocks noChangeArrowheads="1"/>
          </p:cNvSpPr>
          <p:nvPr/>
        </p:nvSpPr>
        <p:spPr bwMode="auto">
          <a:xfrm>
            <a:off x="4225925" y="1204913"/>
            <a:ext cx="1588" cy="206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9040" name="Rectangle 309"/>
          <p:cNvSpPr>
            <a:spLocks noChangeArrowheads="1"/>
          </p:cNvSpPr>
          <p:nvPr/>
        </p:nvSpPr>
        <p:spPr bwMode="auto">
          <a:xfrm>
            <a:off x="4225925" y="1687513"/>
            <a:ext cx="1588" cy="206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9041" name="Rectangle 4"/>
          <p:cNvSpPr>
            <a:spLocks noGrp="1" noChangeArrowheads="1"/>
          </p:cNvSpPr>
          <p:nvPr>
            <p:ph type="title"/>
          </p:nvPr>
        </p:nvSpPr>
        <p:spPr>
          <a:xfrm>
            <a:off x="565150" y="-38100"/>
            <a:ext cx="7924800" cy="914400"/>
          </a:xfrm>
          <a:noFill/>
        </p:spPr>
        <p:txBody>
          <a:bodyPr/>
          <a:lstStyle/>
          <a:p>
            <a:pPr>
              <a:lnSpc>
                <a:spcPct val="85000"/>
              </a:lnSpc>
            </a:pPr>
            <a:r>
              <a:rPr lang="en-US" sz="3200" smtClean="0"/>
              <a:t>Applying Patterns to Resolve Key JAWS Design Challenges</a:t>
            </a:r>
          </a:p>
        </p:txBody>
      </p:sp>
      <p:sp>
        <p:nvSpPr>
          <p:cNvPr id="1343493" name="Rectangle 5"/>
          <p:cNvSpPr>
            <a:spLocks noChangeArrowheads="1"/>
          </p:cNvSpPr>
          <p:nvPr/>
        </p:nvSpPr>
        <p:spPr bwMode="auto">
          <a:xfrm>
            <a:off x="76200" y="3703638"/>
            <a:ext cx="9067800" cy="457200"/>
          </a:xfrm>
          <a:prstGeom prst="rect">
            <a:avLst/>
          </a:prstGeom>
          <a:noFill/>
          <a:ln w="12700">
            <a:noFill/>
            <a:miter lim="800000"/>
            <a:headEnd/>
            <a:tailEnd/>
          </a:ln>
        </p:spPr>
        <p:txBody>
          <a:bodyPr>
            <a:spAutoFit/>
          </a:bodyPr>
          <a:lstStyle/>
          <a:p>
            <a:r>
              <a:rPr lang="en-US" sz="2400" u="none"/>
              <a:t>Patterns help resolve the following common design challenges:</a:t>
            </a:r>
            <a:r>
              <a:rPr lang="en-US" u="none"/>
              <a:t> </a:t>
            </a:r>
            <a:r>
              <a:rPr lang="en-US" sz="1600" u="none"/>
              <a:t> </a:t>
            </a:r>
          </a:p>
        </p:txBody>
      </p:sp>
      <p:sp>
        <p:nvSpPr>
          <p:cNvPr id="1343494" name="Rectangle 6"/>
          <p:cNvSpPr>
            <a:spLocks noChangeArrowheads="1"/>
          </p:cNvSpPr>
          <p:nvPr/>
        </p:nvSpPr>
        <p:spPr bwMode="auto">
          <a:xfrm>
            <a:off x="4657725" y="4124325"/>
            <a:ext cx="4432300" cy="2705100"/>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marL="111125" indent="-111125">
              <a:buFontTx/>
              <a:buChar char="•"/>
              <a:defRPr/>
            </a:pPr>
            <a:r>
              <a:rPr lang="en-US" sz="1900" u="none">
                <a:latin typeface="Arial" charset="0"/>
              </a:rPr>
              <a:t>Efficiently demuxing asynchronous operations &amp; completions</a:t>
            </a:r>
          </a:p>
          <a:p>
            <a:pPr marL="111125" indent="-111125">
              <a:buFontTx/>
              <a:buChar char="•"/>
              <a:defRPr/>
            </a:pPr>
            <a:r>
              <a:rPr lang="en-US" sz="1900" u="none">
                <a:latin typeface="Arial" charset="0"/>
              </a:rPr>
              <a:t>Enhancing server (re)configurability</a:t>
            </a:r>
          </a:p>
          <a:p>
            <a:pPr marL="111125" indent="-111125">
              <a:buFontTx/>
              <a:buChar char="•"/>
              <a:defRPr/>
            </a:pPr>
            <a:r>
              <a:rPr lang="en-US" sz="1900" u="none">
                <a:latin typeface="Arial" charset="0"/>
              </a:rPr>
              <a:t>Transparently parameterizing synchronization into components</a:t>
            </a:r>
          </a:p>
          <a:p>
            <a:pPr marL="111125" indent="-111125">
              <a:buFontTx/>
              <a:buChar char="•"/>
              <a:defRPr/>
            </a:pPr>
            <a:r>
              <a:rPr lang="en-US" sz="1900" u="none">
                <a:latin typeface="Arial" charset="0"/>
              </a:rPr>
              <a:t>Ensuring locks are released properly</a:t>
            </a:r>
          </a:p>
          <a:p>
            <a:pPr marL="111125" indent="-111125">
              <a:buFontTx/>
              <a:buChar char="•"/>
              <a:defRPr/>
            </a:pPr>
            <a:r>
              <a:rPr lang="en-US" sz="1900" u="none">
                <a:latin typeface="Arial" charset="0"/>
              </a:rPr>
              <a:t>Minimizing unnecessary locking</a:t>
            </a:r>
          </a:p>
          <a:p>
            <a:pPr marL="111125" indent="-111125">
              <a:buFontTx/>
              <a:buChar char="•"/>
              <a:defRPr/>
            </a:pPr>
            <a:r>
              <a:rPr lang="en-US" sz="1900" u="none">
                <a:latin typeface="Arial" charset="0"/>
              </a:rPr>
              <a:t>Synchronizing singletons correctly</a:t>
            </a:r>
          </a:p>
          <a:p>
            <a:pPr marL="111125" indent="-111125">
              <a:buFontTx/>
              <a:buChar char="•"/>
              <a:defRPr/>
            </a:pPr>
            <a:r>
              <a:rPr lang="en-US" sz="1900" u="none">
                <a:latin typeface="Arial" charset="0"/>
              </a:rPr>
              <a:t>Logging access statistics efficiently</a:t>
            </a:r>
          </a:p>
        </p:txBody>
      </p:sp>
      <p:sp>
        <p:nvSpPr>
          <p:cNvPr id="1343495" name="Rectangle 7"/>
          <p:cNvSpPr>
            <a:spLocks noChangeArrowheads="1"/>
          </p:cNvSpPr>
          <p:nvPr/>
        </p:nvSpPr>
        <p:spPr bwMode="auto">
          <a:xfrm>
            <a:off x="33338" y="4124325"/>
            <a:ext cx="4598987" cy="2705100"/>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marL="111125" indent="-111125">
              <a:buFontTx/>
              <a:buChar char="•"/>
              <a:defRPr/>
            </a:pPr>
            <a:r>
              <a:rPr lang="en-US" sz="1900" u="none">
                <a:latin typeface="Arial" charset="0"/>
              </a:rPr>
              <a:t>Encapsulating low-level OS APIs</a:t>
            </a:r>
          </a:p>
          <a:p>
            <a:pPr marL="111125" indent="-111125">
              <a:buFontTx/>
              <a:buChar char="•"/>
              <a:defRPr/>
            </a:pPr>
            <a:r>
              <a:rPr lang="en-US" sz="1900" u="none">
                <a:latin typeface="Arial" charset="0"/>
              </a:rPr>
              <a:t>Decoupling event demuxing &amp; connection management from protocol processing</a:t>
            </a:r>
          </a:p>
          <a:p>
            <a:pPr marL="111125" indent="-111125">
              <a:buFontTx/>
              <a:buChar char="•"/>
              <a:defRPr/>
            </a:pPr>
            <a:r>
              <a:rPr lang="en-US" sz="1900" u="none">
                <a:latin typeface="Arial" charset="0"/>
              </a:rPr>
              <a:t>Scaling up performance via threading</a:t>
            </a:r>
          </a:p>
          <a:p>
            <a:pPr marL="111125" indent="-111125">
              <a:buFontTx/>
              <a:buChar char="•"/>
              <a:defRPr/>
            </a:pPr>
            <a:r>
              <a:rPr lang="en-US" sz="1900" u="none">
                <a:latin typeface="Arial" charset="0"/>
              </a:rPr>
              <a:t>Implementing a synchronized request queue</a:t>
            </a:r>
          </a:p>
          <a:p>
            <a:pPr marL="111125" indent="-111125">
              <a:buFontTx/>
              <a:buChar char="•"/>
              <a:defRPr/>
            </a:pPr>
            <a:r>
              <a:rPr lang="en-US" sz="1900" u="none">
                <a:latin typeface="Arial" charset="0"/>
              </a:rPr>
              <a:t>Minimizing server threading overhead</a:t>
            </a:r>
          </a:p>
          <a:p>
            <a:pPr marL="111125" indent="-111125">
              <a:buFontTx/>
              <a:buChar char="•"/>
              <a:defRPr/>
            </a:pPr>
            <a:r>
              <a:rPr lang="en-US" sz="1900" u="none">
                <a:latin typeface="Arial" charset="0"/>
              </a:rPr>
              <a:t>Using asynchronous I/O effectively</a:t>
            </a:r>
          </a:p>
        </p:txBody>
      </p:sp>
      <p:sp>
        <p:nvSpPr>
          <p:cNvPr id="129045" name="Rectangle 334"/>
          <p:cNvSpPr>
            <a:spLocks noChangeAspect="1" noChangeArrowheads="1"/>
          </p:cNvSpPr>
          <p:nvPr/>
        </p:nvSpPr>
        <p:spPr bwMode="auto">
          <a:xfrm>
            <a:off x="4981575" y="1958975"/>
            <a:ext cx="1588"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9046" name="Rectangle 335"/>
          <p:cNvSpPr>
            <a:spLocks noChangeAspect="1" noChangeArrowheads="1"/>
          </p:cNvSpPr>
          <p:nvPr/>
        </p:nvSpPr>
        <p:spPr bwMode="auto">
          <a:xfrm>
            <a:off x="4676775" y="1958975"/>
            <a:ext cx="0"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9047" name="Rectangle 337"/>
          <p:cNvSpPr>
            <a:spLocks noChangeAspect="1" noChangeArrowheads="1"/>
          </p:cNvSpPr>
          <p:nvPr/>
        </p:nvSpPr>
        <p:spPr bwMode="auto">
          <a:xfrm>
            <a:off x="3157538" y="1220788"/>
            <a:ext cx="19050"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9048" name="Rectangle 344"/>
          <p:cNvSpPr>
            <a:spLocks noChangeAspect="1" noChangeArrowheads="1"/>
          </p:cNvSpPr>
          <p:nvPr/>
        </p:nvSpPr>
        <p:spPr bwMode="auto">
          <a:xfrm>
            <a:off x="5354638" y="1360488"/>
            <a:ext cx="1587" cy="206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9049" name="Rectangle 345"/>
          <p:cNvSpPr>
            <a:spLocks noChangeAspect="1" noChangeArrowheads="1"/>
          </p:cNvSpPr>
          <p:nvPr/>
        </p:nvSpPr>
        <p:spPr bwMode="auto">
          <a:xfrm>
            <a:off x="3698875" y="1609725"/>
            <a:ext cx="1588"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grpSp>
        <p:nvGrpSpPr>
          <p:cNvPr id="2" name="Group 518"/>
          <p:cNvGrpSpPr>
            <a:grpSpLocks/>
          </p:cNvGrpSpPr>
          <p:nvPr/>
        </p:nvGrpSpPr>
        <p:grpSpPr bwMode="auto">
          <a:xfrm>
            <a:off x="50800" y="955675"/>
            <a:ext cx="8937625" cy="2713038"/>
            <a:chOff x="32" y="602"/>
            <a:chExt cx="5630" cy="1709"/>
          </a:xfrm>
        </p:grpSpPr>
        <p:sp>
          <p:nvSpPr>
            <p:cNvPr id="129051" name="Rectangle 77"/>
            <p:cNvSpPr>
              <a:spLocks noChangeArrowheads="1"/>
            </p:cNvSpPr>
            <p:nvPr/>
          </p:nvSpPr>
          <p:spPr bwMode="auto">
            <a:xfrm>
              <a:off x="2410" y="1287"/>
              <a:ext cx="1"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9052" name="Rectangle 112"/>
            <p:cNvSpPr>
              <a:spLocks noChangeArrowheads="1"/>
            </p:cNvSpPr>
            <p:nvPr/>
          </p:nvSpPr>
          <p:spPr bwMode="auto">
            <a:xfrm>
              <a:off x="1682" y="838"/>
              <a:ext cx="13" cy="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9053" name="Rectangle 129"/>
            <p:cNvSpPr>
              <a:spLocks noChangeArrowheads="1"/>
            </p:cNvSpPr>
            <p:nvPr/>
          </p:nvSpPr>
          <p:spPr bwMode="auto">
            <a:xfrm>
              <a:off x="3245" y="1287"/>
              <a:ext cx="1"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29054" name="Text Box 503"/>
            <p:cNvSpPr txBox="1">
              <a:spLocks noChangeArrowheads="1"/>
            </p:cNvSpPr>
            <p:nvPr/>
          </p:nvSpPr>
          <p:spPr bwMode="auto">
            <a:xfrm>
              <a:off x="32" y="1007"/>
              <a:ext cx="992" cy="468"/>
            </a:xfrm>
            <a:prstGeom prst="rect">
              <a:avLst/>
            </a:prstGeom>
            <a:noFill/>
            <a:ln w="12700">
              <a:solidFill>
                <a:schemeClr val="tx1"/>
              </a:solidFill>
              <a:miter lim="800000"/>
              <a:headEnd/>
              <a:tailEnd/>
            </a:ln>
          </p:spPr>
          <p:txBody>
            <a:bodyPr>
              <a:spAutoFit/>
            </a:bodyPr>
            <a:lstStyle/>
            <a:p>
              <a:pPr algn="ctr"/>
              <a:r>
                <a:rPr lang="en-US" sz="1400" b="1" u="none"/>
                <a:t>Double-checked</a:t>
              </a:r>
            </a:p>
            <a:p>
              <a:pPr algn="ctr"/>
              <a:r>
                <a:rPr lang="en-US" sz="1400" b="1" u="none"/>
                <a:t>Locking Optimization</a:t>
              </a:r>
            </a:p>
          </p:txBody>
        </p:sp>
        <p:sp>
          <p:nvSpPr>
            <p:cNvPr id="129055" name="Text Box 504"/>
            <p:cNvSpPr txBox="1">
              <a:spLocks noChangeArrowheads="1"/>
            </p:cNvSpPr>
            <p:nvPr/>
          </p:nvSpPr>
          <p:spPr bwMode="auto">
            <a:xfrm>
              <a:off x="4006" y="2091"/>
              <a:ext cx="1582" cy="220"/>
            </a:xfrm>
            <a:prstGeom prst="rect">
              <a:avLst/>
            </a:prstGeom>
            <a:noFill/>
            <a:ln w="12700">
              <a:solidFill>
                <a:schemeClr val="tx1"/>
              </a:solidFill>
              <a:miter lim="800000"/>
              <a:headEnd/>
              <a:tailEnd/>
            </a:ln>
          </p:spPr>
          <p:txBody>
            <a:bodyPr>
              <a:spAutoFit/>
            </a:bodyPr>
            <a:lstStyle/>
            <a:p>
              <a:r>
                <a:rPr lang="en-US" sz="1600" b="1" u="none"/>
                <a:t>Thread-specific Storage</a:t>
              </a:r>
            </a:p>
          </p:txBody>
        </p:sp>
        <p:sp>
          <p:nvSpPr>
            <p:cNvPr id="129056" name="Text Box 507"/>
            <p:cNvSpPr txBox="1">
              <a:spLocks noChangeArrowheads="1"/>
            </p:cNvSpPr>
            <p:nvPr/>
          </p:nvSpPr>
          <p:spPr bwMode="auto">
            <a:xfrm>
              <a:off x="566" y="602"/>
              <a:ext cx="812" cy="334"/>
            </a:xfrm>
            <a:prstGeom prst="rect">
              <a:avLst/>
            </a:prstGeom>
            <a:noFill/>
            <a:ln w="12700">
              <a:solidFill>
                <a:schemeClr val="tx1"/>
              </a:solidFill>
              <a:miter lim="800000"/>
              <a:headEnd/>
              <a:tailEnd/>
            </a:ln>
          </p:spPr>
          <p:txBody>
            <a:bodyPr>
              <a:spAutoFit/>
            </a:bodyPr>
            <a:lstStyle/>
            <a:p>
              <a:pPr algn="ctr"/>
              <a:r>
                <a:rPr lang="en-US" sz="1400" b="1" u="none"/>
                <a:t>Component Configurator</a:t>
              </a:r>
            </a:p>
          </p:txBody>
        </p:sp>
        <p:sp>
          <p:nvSpPr>
            <p:cNvPr id="129057" name="Text Box 508"/>
            <p:cNvSpPr txBox="1">
              <a:spLocks noChangeArrowheads="1"/>
            </p:cNvSpPr>
            <p:nvPr/>
          </p:nvSpPr>
          <p:spPr bwMode="auto">
            <a:xfrm>
              <a:off x="48" y="1565"/>
              <a:ext cx="1283" cy="200"/>
            </a:xfrm>
            <a:prstGeom prst="rect">
              <a:avLst/>
            </a:prstGeom>
            <a:noFill/>
            <a:ln w="12700">
              <a:solidFill>
                <a:schemeClr val="tx1"/>
              </a:solidFill>
              <a:miter lim="800000"/>
              <a:headEnd/>
              <a:tailEnd/>
            </a:ln>
          </p:spPr>
          <p:txBody>
            <a:bodyPr>
              <a:spAutoFit/>
            </a:bodyPr>
            <a:lstStyle/>
            <a:p>
              <a:pPr algn="ctr"/>
              <a:r>
                <a:rPr lang="en-US" sz="1400" b="1" u="none"/>
                <a:t>Thread-safe Interface</a:t>
              </a:r>
            </a:p>
          </p:txBody>
        </p:sp>
        <p:sp>
          <p:nvSpPr>
            <p:cNvPr id="129058" name="Text Box 509"/>
            <p:cNvSpPr txBox="1">
              <a:spLocks noChangeArrowheads="1"/>
            </p:cNvSpPr>
            <p:nvPr/>
          </p:nvSpPr>
          <p:spPr bwMode="auto">
            <a:xfrm>
              <a:off x="96" y="1786"/>
              <a:ext cx="1198" cy="200"/>
            </a:xfrm>
            <a:prstGeom prst="rect">
              <a:avLst/>
            </a:prstGeom>
            <a:noFill/>
            <a:ln w="12700">
              <a:solidFill>
                <a:schemeClr val="tx1"/>
              </a:solidFill>
              <a:miter lim="800000"/>
              <a:headEnd/>
              <a:tailEnd/>
            </a:ln>
          </p:spPr>
          <p:txBody>
            <a:bodyPr>
              <a:spAutoFit/>
            </a:bodyPr>
            <a:lstStyle/>
            <a:p>
              <a:pPr algn="ctr"/>
              <a:r>
                <a:rPr lang="en-US" sz="1400" b="1" u="none"/>
                <a:t>Strategized Locking</a:t>
              </a:r>
            </a:p>
          </p:txBody>
        </p:sp>
        <p:sp>
          <p:nvSpPr>
            <p:cNvPr id="129059" name="Text Box 510"/>
            <p:cNvSpPr txBox="1">
              <a:spLocks noChangeArrowheads="1"/>
            </p:cNvSpPr>
            <p:nvPr/>
          </p:nvSpPr>
          <p:spPr bwMode="auto">
            <a:xfrm>
              <a:off x="197" y="2009"/>
              <a:ext cx="1003" cy="200"/>
            </a:xfrm>
            <a:prstGeom prst="rect">
              <a:avLst/>
            </a:prstGeom>
            <a:noFill/>
            <a:ln w="12700">
              <a:solidFill>
                <a:schemeClr val="tx1"/>
              </a:solidFill>
              <a:miter lim="800000"/>
              <a:headEnd/>
              <a:tailEnd/>
            </a:ln>
          </p:spPr>
          <p:txBody>
            <a:bodyPr>
              <a:spAutoFit/>
            </a:bodyPr>
            <a:lstStyle/>
            <a:p>
              <a:pPr algn="ctr"/>
              <a:r>
                <a:rPr lang="en-US" sz="1400" b="1" u="none"/>
                <a:t>Scoped Locking</a:t>
              </a:r>
            </a:p>
          </p:txBody>
        </p:sp>
        <p:sp>
          <p:nvSpPr>
            <p:cNvPr id="129060" name="Text Box 511"/>
            <p:cNvSpPr txBox="1">
              <a:spLocks noChangeArrowheads="1"/>
            </p:cNvSpPr>
            <p:nvPr/>
          </p:nvSpPr>
          <p:spPr bwMode="auto">
            <a:xfrm>
              <a:off x="2603" y="2091"/>
              <a:ext cx="1263" cy="220"/>
            </a:xfrm>
            <a:prstGeom prst="rect">
              <a:avLst/>
            </a:prstGeom>
            <a:noFill/>
            <a:ln w="12700">
              <a:solidFill>
                <a:schemeClr val="tx1"/>
              </a:solidFill>
              <a:miter lim="800000"/>
              <a:headEnd/>
              <a:tailEnd/>
            </a:ln>
          </p:spPr>
          <p:txBody>
            <a:bodyPr>
              <a:spAutoFit/>
            </a:bodyPr>
            <a:lstStyle/>
            <a:p>
              <a:r>
                <a:rPr lang="en-US" sz="1600" b="1" u="none"/>
                <a:t>Wrapper Facade</a:t>
              </a:r>
            </a:p>
          </p:txBody>
        </p:sp>
        <p:sp>
          <p:nvSpPr>
            <p:cNvPr id="129061" name="Text Box 512"/>
            <p:cNvSpPr txBox="1">
              <a:spLocks noChangeArrowheads="1"/>
            </p:cNvSpPr>
            <p:nvPr/>
          </p:nvSpPr>
          <p:spPr bwMode="auto">
            <a:xfrm>
              <a:off x="1407" y="1596"/>
              <a:ext cx="801" cy="374"/>
            </a:xfrm>
            <a:prstGeom prst="rect">
              <a:avLst/>
            </a:prstGeom>
            <a:solidFill>
              <a:schemeClr val="folHlink"/>
            </a:solidFill>
            <a:ln w="12700">
              <a:solidFill>
                <a:schemeClr val="tx1"/>
              </a:solidFill>
              <a:miter lim="800000"/>
              <a:headEnd/>
              <a:tailEnd/>
            </a:ln>
          </p:spPr>
          <p:txBody>
            <a:bodyPr>
              <a:spAutoFit/>
            </a:bodyPr>
            <a:lstStyle/>
            <a:p>
              <a:r>
                <a:rPr lang="en-US" sz="1600" b="1" u="none"/>
                <a:t>Half-Sync/ Half-Async</a:t>
              </a:r>
            </a:p>
          </p:txBody>
        </p:sp>
        <p:sp>
          <p:nvSpPr>
            <p:cNvPr id="129062" name="Text Box 513"/>
            <p:cNvSpPr txBox="1">
              <a:spLocks noChangeArrowheads="1"/>
            </p:cNvSpPr>
            <p:nvPr/>
          </p:nvSpPr>
          <p:spPr bwMode="auto">
            <a:xfrm>
              <a:off x="1430" y="2091"/>
              <a:ext cx="1090" cy="220"/>
            </a:xfrm>
            <a:prstGeom prst="rect">
              <a:avLst/>
            </a:prstGeom>
            <a:noFill/>
            <a:ln w="12700">
              <a:solidFill>
                <a:schemeClr val="tx1"/>
              </a:solidFill>
              <a:miter lim="800000"/>
              <a:headEnd/>
              <a:tailEnd/>
            </a:ln>
          </p:spPr>
          <p:txBody>
            <a:bodyPr>
              <a:spAutoFit/>
            </a:bodyPr>
            <a:lstStyle/>
            <a:p>
              <a:r>
                <a:rPr lang="en-US" sz="1600" b="1" u="none"/>
                <a:t>Monitor Object</a:t>
              </a:r>
            </a:p>
          </p:txBody>
        </p:sp>
        <p:sp>
          <p:nvSpPr>
            <p:cNvPr id="129063" name="Text Box 514"/>
            <p:cNvSpPr txBox="1">
              <a:spLocks noChangeArrowheads="1"/>
            </p:cNvSpPr>
            <p:nvPr/>
          </p:nvSpPr>
          <p:spPr bwMode="auto">
            <a:xfrm>
              <a:off x="4281" y="805"/>
              <a:ext cx="1381" cy="220"/>
            </a:xfrm>
            <a:prstGeom prst="rect">
              <a:avLst/>
            </a:prstGeom>
            <a:noFill/>
            <a:ln w="12700">
              <a:solidFill>
                <a:schemeClr val="tx1"/>
              </a:solidFill>
              <a:miter lim="800000"/>
              <a:headEnd/>
              <a:tailEnd/>
            </a:ln>
          </p:spPr>
          <p:txBody>
            <a:bodyPr>
              <a:spAutoFit/>
            </a:bodyPr>
            <a:lstStyle/>
            <a:p>
              <a:r>
                <a:rPr lang="en-US" sz="1600" b="1" u="none"/>
                <a:t>Acceptor-Connector</a:t>
              </a:r>
            </a:p>
          </p:txBody>
        </p:sp>
        <p:sp>
          <p:nvSpPr>
            <p:cNvPr id="129064" name="Text Box 515"/>
            <p:cNvSpPr txBox="1">
              <a:spLocks noChangeArrowheads="1"/>
            </p:cNvSpPr>
            <p:nvPr/>
          </p:nvSpPr>
          <p:spPr bwMode="auto">
            <a:xfrm>
              <a:off x="4253" y="1215"/>
              <a:ext cx="1179" cy="220"/>
            </a:xfrm>
            <a:prstGeom prst="rect">
              <a:avLst/>
            </a:prstGeom>
            <a:solidFill>
              <a:schemeClr val="folHlink"/>
            </a:solidFill>
            <a:ln w="12700">
              <a:solidFill>
                <a:schemeClr val="tx1"/>
              </a:solidFill>
              <a:miter lim="800000"/>
              <a:headEnd/>
              <a:tailEnd/>
            </a:ln>
          </p:spPr>
          <p:txBody>
            <a:bodyPr>
              <a:spAutoFit/>
            </a:bodyPr>
            <a:lstStyle/>
            <a:p>
              <a:r>
                <a:rPr lang="en-US" sz="1600" b="1" u="none"/>
                <a:t>Leader/Followers</a:t>
              </a:r>
            </a:p>
          </p:txBody>
        </p:sp>
        <p:sp>
          <p:nvSpPr>
            <p:cNvPr id="129065" name="Text Box 516"/>
            <p:cNvSpPr txBox="1">
              <a:spLocks noChangeArrowheads="1"/>
            </p:cNvSpPr>
            <p:nvPr/>
          </p:nvSpPr>
          <p:spPr bwMode="auto">
            <a:xfrm>
              <a:off x="4506" y="1455"/>
              <a:ext cx="673" cy="220"/>
            </a:xfrm>
            <a:prstGeom prst="rect">
              <a:avLst/>
            </a:prstGeom>
            <a:solidFill>
              <a:schemeClr val="folHlink"/>
            </a:solidFill>
            <a:ln w="12700">
              <a:solidFill>
                <a:schemeClr val="tx1"/>
              </a:solidFill>
              <a:miter lim="800000"/>
              <a:headEnd/>
              <a:tailEnd/>
            </a:ln>
          </p:spPr>
          <p:txBody>
            <a:bodyPr>
              <a:spAutoFit/>
            </a:bodyPr>
            <a:lstStyle/>
            <a:p>
              <a:r>
                <a:rPr lang="en-US" sz="1600" b="1" u="none"/>
                <a:t>Proactor</a:t>
              </a:r>
            </a:p>
          </p:txBody>
        </p:sp>
        <p:sp>
          <p:nvSpPr>
            <p:cNvPr id="129066" name="Text Box 517"/>
            <p:cNvSpPr txBox="1">
              <a:spLocks noChangeArrowheads="1"/>
            </p:cNvSpPr>
            <p:nvPr/>
          </p:nvSpPr>
          <p:spPr bwMode="auto">
            <a:xfrm>
              <a:off x="4538" y="1724"/>
              <a:ext cx="608" cy="220"/>
            </a:xfrm>
            <a:prstGeom prst="rect">
              <a:avLst/>
            </a:prstGeom>
            <a:solidFill>
              <a:schemeClr val="folHlink"/>
            </a:solidFill>
            <a:ln w="12700">
              <a:solidFill>
                <a:schemeClr val="tx1"/>
              </a:solidFill>
              <a:miter lim="800000"/>
              <a:headEnd/>
              <a:tailEnd/>
            </a:ln>
          </p:spPr>
          <p:txBody>
            <a:bodyPr>
              <a:spAutoFit/>
            </a:bodyPr>
            <a:lstStyle/>
            <a:p>
              <a:r>
                <a:rPr lang="en-US" sz="1600" b="1" u="none"/>
                <a:t>Reactor</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1343493"/>
                                        </p:tgtEl>
                                        <p:attrNameLst>
                                          <p:attrName>style.visibility</p:attrName>
                                        </p:attrNameLst>
                                      </p:cBhvr>
                                      <p:to>
                                        <p:strVal val="visible"/>
                                      </p:to>
                                    </p:set>
                                    <p:animEffect transition="in" filter="wipe(up)">
                                      <p:cBhvr>
                                        <p:cTn id="11" dur="500"/>
                                        <p:tgtEl>
                                          <p:spTgt spid="1343493"/>
                                        </p:tgtEl>
                                      </p:cBhvr>
                                    </p:animEffect>
                                  </p:childTnLst>
                                </p:cTn>
                              </p:par>
                            </p:childTnLst>
                          </p:cTn>
                        </p:par>
                        <p:par>
                          <p:cTn id="12" fill="hold">
                            <p:stCondLst>
                              <p:cond delay="500"/>
                            </p:stCondLst>
                            <p:childTnLst>
                              <p:par>
                                <p:cTn id="13" presetID="22" presetClass="entr" presetSubtype="1" fill="hold" grpId="0" nodeType="afterEffect">
                                  <p:stCondLst>
                                    <p:cond delay="0"/>
                                  </p:stCondLst>
                                  <p:childTnLst>
                                    <p:set>
                                      <p:cBhvr>
                                        <p:cTn id="14" dur="1" fill="hold">
                                          <p:stCondLst>
                                            <p:cond delay="0"/>
                                          </p:stCondLst>
                                        </p:cTn>
                                        <p:tgtEl>
                                          <p:spTgt spid="1343495"/>
                                        </p:tgtEl>
                                        <p:attrNameLst>
                                          <p:attrName>style.visibility</p:attrName>
                                        </p:attrNameLst>
                                      </p:cBhvr>
                                      <p:to>
                                        <p:strVal val="visible"/>
                                      </p:to>
                                    </p:set>
                                    <p:animEffect transition="in" filter="wipe(up)">
                                      <p:cBhvr>
                                        <p:cTn id="15" dur="500"/>
                                        <p:tgtEl>
                                          <p:spTgt spid="1343495"/>
                                        </p:tgtEl>
                                      </p:cBhvr>
                                    </p:animEffect>
                                  </p:childTnLst>
                                </p:cTn>
                              </p:par>
                            </p:childTnLst>
                          </p:cTn>
                        </p:par>
                        <p:par>
                          <p:cTn id="16" fill="hold">
                            <p:stCondLst>
                              <p:cond delay="1000"/>
                            </p:stCondLst>
                            <p:childTnLst>
                              <p:par>
                                <p:cTn id="17" presetID="22" presetClass="entr" presetSubtype="1" fill="hold" grpId="0" nodeType="afterEffect">
                                  <p:stCondLst>
                                    <p:cond delay="0"/>
                                  </p:stCondLst>
                                  <p:childTnLst>
                                    <p:set>
                                      <p:cBhvr>
                                        <p:cTn id="18" dur="1" fill="hold">
                                          <p:stCondLst>
                                            <p:cond delay="0"/>
                                          </p:stCondLst>
                                        </p:cTn>
                                        <p:tgtEl>
                                          <p:spTgt spid="1343494"/>
                                        </p:tgtEl>
                                        <p:attrNameLst>
                                          <p:attrName>style.visibility</p:attrName>
                                        </p:attrNameLst>
                                      </p:cBhvr>
                                      <p:to>
                                        <p:strVal val="visible"/>
                                      </p:to>
                                    </p:set>
                                    <p:animEffect transition="in" filter="wipe(up)">
                                      <p:cBhvr>
                                        <p:cTn id="19" dur="500"/>
                                        <p:tgtEl>
                                          <p:spTgt spid="13434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3493" grpId="0" autoUpdateAnimBg="0"/>
      <p:bldP spid="1343494" grpId="0" animBg="1" autoUpdateAnimBg="0"/>
      <p:bldP spid="1343495" grpId="0" animBg="1" autoUpdateAnimBg="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Slide Number Placeholder 2"/>
          <p:cNvSpPr>
            <a:spLocks noGrp="1"/>
          </p:cNvSpPr>
          <p:nvPr>
            <p:ph type="sldNum" sz="quarter" idx="10"/>
          </p:nvPr>
        </p:nvSpPr>
        <p:spPr>
          <a:noFill/>
        </p:spPr>
        <p:txBody>
          <a:bodyPr/>
          <a:lstStyle/>
          <a:p>
            <a:fld id="{B4DC2AE8-C668-49BE-8CFF-16802B79EEE9}" type="slidenum">
              <a:rPr lang="en-US" smtClean="0">
                <a:latin typeface="Arial" pitchFamily="34" charset="0"/>
              </a:rPr>
              <a:pPr/>
              <a:t>122</a:t>
            </a:fld>
            <a:endParaRPr lang="en-US" smtClean="0">
              <a:latin typeface="Arial" pitchFamily="34" charset="0"/>
            </a:endParaRPr>
          </a:p>
        </p:txBody>
      </p:sp>
      <p:sp>
        <p:nvSpPr>
          <p:cNvPr id="130051" name="Rectangle 7"/>
          <p:cNvSpPr>
            <a:spLocks noGrp="1" noChangeArrowheads="1"/>
          </p:cNvSpPr>
          <p:nvPr>
            <p:ph type="title"/>
          </p:nvPr>
        </p:nvSpPr>
        <p:spPr>
          <a:xfrm>
            <a:off x="247650" y="-38100"/>
            <a:ext cx="8745538" cy="914400"/>
          </a:xfrm>
        </p:spPr>
        <p:txBody>
          <a:bodyPr/>
          <a:lstStyle/>
          <a:p>
            <a:r>
              <a:rPr lang="en-US" smtClean="0"/>
              <a:t>Encapsulating Low-level OS APIs (1/2)</a:t>
            </a:r>
          </a:p>
        </p:txBody>
      </p:sp>
      <p:sp>
        <p:nvSpPr>
          <p:cNvPr id="1344520" name="Rectangle 8"/>
          <p:cNvSpPr>
            <a:spLocks noChangeArrowheads="1"/>
          </p:cNvSpPr>
          <p:nvPr/>
        </p:nvSpPr>
        <p:spPr bwMode="auto">
          <a:xfrm>
            <a:off x="201613" y="4076700"/>
            <a:ext cx="3702050" cy="2484438"/>
          </a:xfrm>
          <a:prstGeom prst="rect">
            <a:avLst/>
          </a:prstGeom>
          <a:noFill/>
          <a:ln w="12700">
            <a:noFill/>
            <a:miter lim="800000"/>
            <a:headEnd/>
            <a:tailEnd/>
          </a:ln>
        </p:spPr>
        <p:txBody>
          <a:bodyPr>
            <a:spAutoFit/>
          </a:bodyPr>
          <a:lstStyle/>
          <a:p>
            <a:pPr marL="114300" indent="-114300">
              <a:spcBef>
                <a:spcPct val="30000"/>
              </a:spcBef>
            </a:pPr>
            <a:r>
              <a:rPr lang="en-US" sz="2000" b="1" u="none"/>
              <a:t>Problem</a:t>
            </a:r>
            <a:endParaRPr lang="en-US" sz="2000" u="none"/>
          </a:p>
          <a:p>
            <a:pPr marL="114300" indent="-114300">
              <a:spcBef>
                <a:spcPct val="30000"/>
              </a:spcBef>
              <a:buFontTx/>
              <a:buChar char="•"/>
            </a:pPr>
            <a:r>
              <a:rPr lang="en-US" u="none"/>
              <a:t>The diversity of hardware &amp; operating systems makes it hard to build portable &amp; robust Web server software </a:t>
            </a:r>
          </a:p>
          <a:p>
            <a:pPr marL="114300" indent="-114300">
              <a:spcBef>
                <a:spcPct val="30000"/>
              </a:spcBef>
              <a:buFontTx/>
              <a:buChar char="•"/>
            </a:pPr>
            <a:r>
              <a:rPr lang="en-US" u="none"/>
              <a:t>Programming directly to low-level OS APIs is tedious, error-prone, &amp; non-portable </a:t>
            </a:r>
          </a:p>
        </p:txBody>
      </p:sp>
      <p:sp>
        <p:nvSpPr>
          <p:cNvPr id="130053" name="Rectangle 111"/>
          <p:cNvSpPr>
            <a:spLocks noChangeArrowheads="1"/>
          </p:cNvSpPr>
          <p:nvPr/>
        </p:nvSpPr>
        <p:spPr bwMode="auto">
          <a:xfrm>
            <a:off x="8420100" y="6546850"/>
            <a:ext cx="1588" cy="158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0054" name="Rectangle 112"/>
          <p:cNvSpPr>
            <a:spLocks noChangeArrowheads="1"/>
          </p:cNvSpPr>
          <p:nvPr/>
        </p:nvSpPr>
        <p:spPr bwMode="auto">
          <a:xfrm>
            <a:off x="8359775" y="6546850"/>
            <a:ext cx="1588" cy="158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0055" name="Rectangle 128"/>
          <p:cNvSpPr>
            <a:spLocks noChangeArrowheads="1"/>
          </p:cNvSpPr>
          <p:nvPr/>
        </p:nvSpPr>
        <p:spPr bwMode="auto">
          <a:xfrm>
            <a:off x="4095750" y="5686425"/>
            <a:ext cx="15875"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0056" name="Rectangle 131"/>
          <p:cNvSpPr>
            <a:spLocks noChangeArrowheads="1"/>
          </p:cNvSpPr>
          <p:nvPr/>
        </p:nvSpPr>
        <p:spPr bwMode="auto">
          <a:xfrm>
            <a:off x="5597525" y="5686425"/>
            <a:ext cx="15875"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0057" name="Rectangle 141"/>
          <p:cNvSpPr>
            <a:spLocks noChangeArrowheads="1"/>
          </p:cNvSpPr>
          <p:nvPr/>
        </p:nvSpPr>
        <p:spPr bwMode="auto">
          <a:xfrm>
            <a:off x="7191375" y="5686425"/>
            <a:ext cx="14288"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0058" name="Rectangle 148"/>
          <p:cNvSpPr>
            <a:spLocks noChangeArrowheads="1"/>
          </p:cNvSpPr>
          <p:nvPr/>
        </p:nvSpPr>
        <p:spPr bwMode="auto">
          <a:xfrm>
            <a:off x="4232275" y="5957888"/>
            <a:ext cx="1588" cy="158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0059" name="Rectangle 149"/>
          <p:cNvSpPr>
            <a:spLocks noChangeArrowheads="1"/>
          </p:cNvSpPr>
          <p:nvPr/>
        </p:nvSpPr>
        <p:spPr bwMode="auto">
          <a:xfrm>
            <a:off x="5280025" y="5957888"/>
            <a:ext cx="1588" cy="158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0060" name="Rectangle 155"/>
          <p:cNvSpPr>
            <a:spLocks noChangeArrowheads="1"/>
          </p:cNvSpPr>
          <p:nvPr/>
        </p:nvSpPr>
        <p:spPr bwMode="auto">
          <a:xfrm>
            <a:off x="5354638" y="6637338"/>
            <a:ext cx="1587" cy="158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0061" name="Rectangle 161"/>
          <p:cNvSpPr>
            <a:spLocks noChangeArrowheads="1"/>
          </p:cNvSpPr>
          <p:nvPr/>
        </p:nvSpPr>
        <p:spPr bwMode="auto">
          <a:xfrm>
            <a:off x="4460875" y="6637338"/>
            <a:ext cx="1588" cy="158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0062" name="Rectangle 162"/>
          <p:cNvSpPr>
            <a:spLocks noChangeArrowheads="1"/>
          </p:cNvSpPr>
          <p:nvPr/>
        </p:nvSpPr>
        <p:spPr bwMode="auto">
          <a:xfrm>
            <a:off x="4414838" y="6637338"/>
            <a:ext cx="1587" cy="158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0063" name="Rectangle 196"/>
          <p:cNvSpPr>
            <a:spLocks noChangeArrowheads="1"/>
          </p:cNvSpPr>
          <p:nvPr/>
        </p:nvSpPr>
        <p:spPr bwMode="auto">
          <a:xfrm>
            <a:off x="6992938" y="6230938"/>
            <a:ext cx="1587" cy="142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0064" name="Rectangle 215"/>
          <p:cNvSpPr>
            <a:spLocks noChangeArrowheads="1"/>
          </p:cNvSpPr>
          <p:nvPr/>
        </p:nvSpPr>
        <p:spPr bwMode="auto">
          <a:xfrm>
            <a:off x="8556625" y="5686425"/>
            <a:ext cx="14288"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0065" name="Rectangle 185"/>
          <p:cNvSpPr>
            <a:spLocks noChangeArrowheads="1"/>
          </p:cNvSpPr>
          <p:nvPr/>
        </p:nvSpPr>
        <p:spPr bwMode="auto">
          <a:xfrm>
            <a:off x="6872288" y="6094413"/>
            <a:ext cx="1587" cy="158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0066" name="Rectangle 72"/>
          <p:cNvSpPr>
            <a:spLocks noChangeAspect="1" noChangeArrowheads="1"/>
          </p:cNvSpPr>
          <p:nvPr/>
        </p:nvSpPr>
        <p:spPr bwMode="auto">
          <a:xfrm>
            <a:off x="5397500" y="3762375"/>
            <a:ext cx="20638"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0067" name="Rectangle 78"/>
          <p:cNvSpPr>
            <a:spLocks noChangeAspect="1" noChangeArrowheads="1"/>
          </p:cNvSpPr>
          <p:nvPr/>
        </p:nvSpPr>
        <p:spPr bwMode="auto">
          <a:xfrm>
            <a:off x="5797550" y="4046538"/>
            <a:ext cx="17463"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0068" name="Rectangle 6"/>
          <p:cNvSpPr>
            <a:spLocks noChangeArrowheads="1"/>
          </p:cNvSpPr>
          <p:nvPr/>
        </p:nvSpPr>
        <p:spPr bwMode="auto">
          <a:xfrm>
            <a:off x="19050" y="879475"/>
            <a:ext cx="3741738" cy="2782888"/>
          </a:xfrm>
          <a:prstGeom prst="rect">
            <a:avLst/>
          </a:prstGeom>
          <a:solidFill>
            <a:srgbClr val="FFFF9F"/>
          </a:solidFill>
          <a:ln w="12700">
            <a:solidFill>
              <a:schemeClr val="tx1"/>
            </a:solidFill>
            <a:miter lim="800000"/>
            <a:headEnd/>
            <a:tailEnd/>
          </a:ln>
        </p:spPr>
        <p:txBody>
          <a:bodyPr lIns="92075" tIns="46038" rIns="92075" bIns="46038" anchor="ctr"/>
          <a:lstStyle/>
          <a:p>
            <a:pPr marL="114300" indent="-114300">
              <a:spcBef>
                <a:spcPct val="30000"/>
              </a:spcBef>
            </a:pPr>
            <a:r>
              <a:rPr lang="en-US" sz="2000" b="1" u="none"/>
              <a:t>Context</a:t>
            </a:r>
            <a:r>
              <a:rPr lang="en-US" b="1" i="1" u="none"/>
              <a:t> </a:t>
            </a:r>
            <a:endParaRPr lang="en-US" u="none"/>
          </a:p>
          <a:p>
            <a:pPr marL="114300" indent="-114300">
              <a:spcBef>
                <a:spcPct val="30000"/>
              </a:spcBef>
              <a:buFontTx/>
              <a:buChar char="•"/>
            </a:pPr>
            <a:r>
              <a:rPr lang="en-US" u="none"/>
              <a:t>A Web server must manage a variety of OS services, including processes, threads, Socket connections, virtual memory, &amp; files</a:t>
            </a:r>
          </a:p>
          <a:p>
            <a:pPr marL="114300" indent="-114300">
              <a:spcBef>
                <a:spcPct val="30000"/>
              </a:spcBef>
              <a:buFontTx/>
              <a:buChar char="•"/>
            </a:pPr>
            <a:r>
              <a:rPr lang="en-US" u="none"/>
              <a:t>OS platforms provide low-level APIs written in C to access these services</a:t>
            </a:r>
          </a:p>
        </p:txBody>
      </p:sp>
      <p:grpSp>
        <p:nvGrpSpPr>
          <p:cNvPr id="2" name="Group 260"/>
          <p:cNvGrpSpPr>
            <a:grpSpLocks/>
          </p:cNvGrpSpPr>
          <p:nvPr/>
        </p:nvGrpSpPr>
        <p:grpSpPr bwMode="auto">
          <a:xfrm>
            <a:off x="4511675" y="1749425"/>
            <a:ext cx="3589338" cy="3806825"/>
            <a:chOff x="3153" y="1585"/>
            <a:chExt cx="1565" cy="1170"/>
          </a:xfrm>
        </p:grpSpPr>
        <p:grpSp>
          <p:nvGrpSpPr>
            <p:cNvPr id="130070" name="Group 245"/>
            <p:cNvGrpSpPr>
              <a:grpSpLocks noChangeAspect="1"/>
            </p:cNvGrpSpPr>
            <p:nvPr/>
          </p:nvGrpSpPr>
          <p:grpSpPr bwMode="auto">
            <a:xfrm>
              <a:off x="3153" y="1666"/>
              <a:ext cx="1565" cy="1070"/>
              <a:chOff x="2244" y="1998"/>
              <a:chExt cx="1620" cy="1734"/>
            </a:xfrm>
          </p:grpSpPr>
          <p:sp>
            <p:nvSpPr>
              <p:cNvPr id="130078" name="AutoShape 246"/>
              <p:cNvSpPr>
                <a:spLocks noChangeAspect="1" noChangeArrowheads="1"/>
              </p:cNvSpPr>
              <p:nvPr/>
            </p:nvSpPr>
            <p:spPr bwMode="auto">
              <a:xfrm>
                <a:off x="2244" y="3024"/>
                <a:ext cx="1620" cy="708"/>
              </a:xfrm>
              <a:prstGeom prst="triangle">
                <a:avLst>
                  <a:gd name="adj" fmla="val 50000"/>
                </a:avLst>
              </a:prstGeom>
              <a:solidFill>
                <a:srgbClr val="BCBCBC"/>
              </a:solidFill>
              <a:ln w="12700">
                <a:noFill/>
                <a:miter lim="800000"/>
                <a:headEnd/>
                <a:tailEnd/>
              </a:ln>
            </p:spPr>
            <p:txBody>
              <a:bodyPr rot="10800000" wrap="none" anchor="ctr"/>
              <a:lstStyle/>
              <a:p>
                <a:endParaRPr lang="en-US"/>
              </a:p>
            </p:txBody>
          </p:sp>
          <p:sp>
            <p:nvSpPr>
              <p:cNvPr id="130079" name="AutoShape 247"/>
              <p:cNvSpPr>
                <a:spLocks noChangeAspect="1" noChangeArrowheads="1"/>
              </p:cNvSpPr>
              <p:nvPr/>
            </p:nvSpPr>
            <p:spPr bwMode="auto">
              <a:xfrm flipV="1">
                <a:off x="2244" y="1998"/>
                <a:ext cx="1620" cy="1020"/>
              </a:xfrm>
              <a:prstGeom prst="triangle">
                <a:avLst>
                  <a:gd name="adj" fmla="val 50000"/>
                </a:avLst>
              </a:prstGeom>
              <a:solidFill>
                <a:srgbClr val="BCBCBC"/>
              </a:solidFill>
              <a:ln w="12700">
                <a:noFill/>
                <a:miter lim="800000"/>
                <a:headEnd/>
                <a:tailEnd/>
              </a:ln>
            </p:spPr>
            <p:txBody>
              <a:bodyPr rot="10800000" wrap="none" anchor="ctr"/>
              <a:lstStyle/>
              <a:p>
                <a:endParaRPr lang="en-US"/>
              </a:p>
            </p:txBody>
          </p:sp>
        </p:grpSp>
        <p:grpSp>
          <p:nvGrpSpPr>
            <p:cNvPr id="130071" name="Group 248"/>
            <p:cNvGrpSpPr>
              <a:grpSpLocks noChangeAspect="1"/>
            </p:cNvGrpSpPr>
            <p:nvPr/>
          </p:nvGrpSpPr>
          <p:grpSpPr bwMode="auto">
            <a:xfrm>
              <a:off x="3228" y="2388"/>
              <a:ext cx="1415" cy="367"/>
              <a:chOff x="4072" y="2789"/>
              <a:chExt cx="1356" cy="408"/>
            </a:xfrm>
          </p:grpSpPr>
          <p:sp>
            <p:nvSpPr>
              <p:cNvPr id="130073" name="Rectangle 249"/>
              <p:cNvSpPr>
                <a:spLocks noChangeAspect="1" noChangeArrowheads="1"/>
              </p:cNvSpPr>
              <p:nvPr/>
            </p:nvSpPr>
            <p:spPr bwMode="auto">
              <a:xfrm>
                <a:off x="4072" y="3008"/>
                <a:ext cx="383" cy="189"/>
              </a:xfrm>
              <a:prstGeom prst="rect">
                <a:avLst/>
              </a:prstGeom>
              <a:solidFill>
                <a:schemeClr val="folHlink"/>
              </a:solidFill>
              <a:ln w="12700">
                <a:solidFill>
                  <a:schemeClr val="tx1"/>
                </a:solidFill>
                <a:miter lim="800000"/>
                <a:headEnd/>
                <a:tailEnd/>
              </a:ln>
            </p:spPr>
            <p:txBody>
              <a:bodyPr wrap="none" anchor="ctr"/>
              <a:lstStyle/>
              <a:p>
                <a:pPr algn="ctr"/>
                <a:r>
                  <a:rPr lang="en-US" sz="1200" b="1" u="none"/>
                  <a:t>Win2K</a:t>
                </a:r>
              </a:p>
            </p:txBody>
          </p:sp>
          <p:sp>
            <p:nvSpPr>
              <p:cNvPr id="130074" name="Rectangle 250"/>
              <p:cNvSpPr>
                <a:spLocks noChangeAspect="1" noChangeArrowheads="1"/>
              </p:cNvSpPr>
              <p:nvPr/>
            </p:nvSpPr>
            <p:spPr bwMode="auto">
              <a:xfrm>
                <a:off x="4490" y="3008"/>
                <a:ext cx="436" cy="189"/>
              </a:xfrm>
              <a:prstGeom prst="rect">
                <a:avLst/>
              </a:prstGeom>
              <a:solidFill>
                <a:schemeClr val="folHlink"/>
              </a:solidFill>
              <a:ln w="12700">
                <a:solidFill>
                  <a:schemeClr val="tx1"/>
                </a:solidFill>
                <a:miter lim="800000"/>
                <a:headEnd/>
                <a:tailEnd/>
              </a:ln>
            </p:spPr>
            <p:txBody>
              <a:bodyPr wrap="none" anchor="ctr"/>
              <a:lstStyle/>
              <a:p>
                <a:pPr algn="ctr"/>
                <a:r>
                  <a:rPr lang="en-US" sz="1200" b="1" u="none"/>
                  <a:t>Linux</a:t>
                </a:r>
              </a:p>
            </p:txBody>
          </p:sp>
          <p:sp>
            <p:nvSpPr>
              <p:cNvPr id="130075" name="Rectangle 251"/>
              <p:cNvSpPr>
                <a:spLocks noChangeAspect="1" noChangeArrowheads="1"/>
              </p:cNvSpPr>
              <p:nvPr/>
            </p:nvSpPr>
            <p:spPr bwMode="auto">
              <a:xfrm>
                <a:off x="4955" y="3008"/>
                <a:ext cx="473" cy="189"/>
              </a:xfrm>
              <a:prstGeom prst="rect">
                <a:avLst/>
              </a:prstGeom>
              <a:solidFill>
                <a:schemeClr val="folHlink"/>
              </a:solidFill>
              <a:ln w="12700">
                <a:solidFill>
                  <a:schemeClr val="tx1"/>
                </a:solidFill>
                <a:miter lim="800000"/>
                <a:headEnd/>
                <a:tailEnd/>
              </a:ln>
            </p:spPr>
            <p:txBody>
              <a:bodyPr wrap="none" anchor="ctr"/>
              <a:lstStyle/>
              <a:p>
                <a:pPr algn="ctr"/>
                <a:r>
                  <a:rPr lang="en-US" sz="1200" b="1" u="none"/>
                  <a:t>LynxOS</a:t>
                </a:r>
              </a:p>
            </p:txBody>
          </p:sp>
          <p:sp>
            <p:nvSpPr>
              <p:cNvPr id="130076" name="Rectangle 252"/>
              <p:cNvSpPr>
                <a:spLocks noChangeAspect="1" noChangeArrowheads="1"/>
              </p:cNvSpPr>
              <p:nvPr/>
            </p:nvSpPr>
            <p:spPr bwMode="auto">
              <a:xfrm>
                <a:off x="4122" y="2789"/>
                <a:ext cx="549" cy="184"/>
              </a:xfrm>
              <a:prstGeom prst="rect">
                <a:avLst/>
              </a:prstGeom>
              <a:solidFill>
                <a:schemeClr val="folHlink"/>
              </a:solidFill>
              <a:ln w="12700">
                <a:solidFill>
                  <a:schemeClr val="tx1"/>
                </a:solidFill>
                <a:miter lim="800000"/>
                <a:headEnd/>
                <a:tailEnd/>
              </a:ln>
            </p:spPr>
            <p:txBody>
              <a:bodyPr wrap="none" anchor="ctr"/>
              <a:lstStyle/>
              <a:p>
                <a:pPr algn="ctr"/>
                <a:r>
                  <a:rPr lang="en-US" sz="1200" b="1" u="none"/>
                  <a:t>Solaris</a:t>
                </a:r>
              </a:p>
            </p:txBody>
          </p:sp>
          <p:sp>
            <p:nvSpPr>
              <p:cNvPr id="130077" name="Rectangle 253"/>
              <p:cNvSpPr>
                <a:spLocks noChangeAspect="1" noChangeArrowheads="1"/>
              </p:cNvSpPr>
              <p:nvPr/>
            </p:nvSpPr>
            <p:spPr bwMode="auto">
              <a:xfrm>
                <a:off x="4718" y="2789"/>
                <a:ext cx="653" cy="189"/>
              </a:xfrm>
              <a:prstGeom prst="rect">
                <a:avLst/>
              </a:prstGeom>
              <a:solidFill>
                <a:schemeClr val="folHlink"/>
              </a:solidFill>
              <a:ln w="12700">
                <a:solidFill>
                  <a:schemeClr val="tx1"/>
                </a:solidFill>
                <a:miter lim="800000"/>
                <a:headEnd/>
                <a:tailEnd/>
              </a:ln>
            </p:spPr>
            <p:txBody>
              <a:bodyPr wrap="none" anchor="ctr"/>
              <a:lstStyle/>
              <a:p>
                <a:pPr algn="ctr"/>
                <a:r>
                  <a:rPr lang="en-US" sz="1200" b="1" u="none"/>
                  <a:t>VxWorks</a:t>
                </a:r>
              </a:p>
            </p:txBody>
          </p:sp>
        </p:grpSp>
        <p:sp>
          <p:nvSpPr>
            <p:cNvPr id="130072" name="Rectangle 256"/>
            <p:cNvSpPr>
              <a:spLocks noChangeAspect="1" noChangeArrowheads="1"/>
            </p:cNvSpPr>
            <p:nvPr/>
          </p:nvSpPr>
          <p:spPr bwMode="auto">
            <a:xfrm>
              <a:off x="3462" y="1585"/>
              <a:ext cx="948" cy="630"/>
            </a:xfrm>
            <a:prstGeom prst="rect">
              <a:avLst/>
            </a:prstGeom>
            <a:solidFill>
              <a:srgbClr val="FF9999"/>
            </a:solidFill>
            <a:ln w="12700">
              <a:solidFill>
                <a:schemeClr val="tx1"/>
              </a:solidFill>
              <a:miter lim="800000"/>
              <a:headEnd/>
              <a:tailEnd/>
            </a:ln>
          </p:spPr>
          <p:txBody>
            <a:bodyPr wrap="none" anchor="ctr"/>
            <a:lstStyle/>
            <a:p>
              <a:pPr algn="ctr">
                <a:lnSpc>
                  <a:spcPct val="80000"/>
                </a:lnSpc>
              </a:pPr>
              <a:r>
                <a:rPr lang="en-US" sz="1200" b="1" u="none"/>
                <a:t>Applications</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22" presetClass="entr" presetSubtype="1" fill="hold" grpId="0" nodeType="withEffect">
                                  <p:stCondLst>
                                    <p:cond delay="0"/>
                                  </p:stCondLst>
                                  <p:childTnLst>
                                    <p:set>
                                      <p:cBhvr>
                                        <p:cTn id="8" dur="1" fill="hold">
                                          <p:stCondLst>
                                            <p:cond delay="0"/>
                                          </p:stCondLst>
                                        </p:cTn>
                                        <p:tgtEl>
                                          <p:spTgt spid="1344520"/>
                                        </p:tgtEl>
                                        <p:attrNameLst>
                                          <p:attrName>style.visibility</p:attrName>
                                        </p:attrNameLst>
                                      </p:cBhvr>
                                      <p:to>
                                        <p:strVal val="visible"/>
                                      </p:to>
                                    </p:set>
                                    <p:animEffect transition="in" filter="wipe(up)">
                                      <p:cBhvr>
                                        <p:cTn id="9" dur="500"/>
                                        <p:tgtEl>
                                          <p:spTgt spid="13445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4520"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Slide Number Placeholder 2"/>
          <p:cNvSpPr>
            <a:spLocks noGrp="1"/>
          </p:cNvSpPr>
          <p:nvPr>
            <p:ph type="sldNum" sz="quarter" idx="10"/>
          </p:nvPr>
        </p:nvSpPr>
        <p:spPr>
          <a:noFill/>
        </p:spPr>
        <p:txBody>
          <a:bodyPr/>
          <a:lstStyle/>
          <a:p>
            <a:fld id="{5F63E511-D6DD-4BBA-BE46-04F1222969E7}" type="slidenum">
              <a:rPr lang="en-US" smtClean="0">
                <a:latin typeface="Arial" pitchFamily="34" charset="0"/>
              </a:rPr>
              <a:pPr/>
              <a:t>123</a:t>
            </a:fld>
            <a:endParaRPr lang="en-US" smtClean="0">
              <a:latin typeface="Arial" pitchFamily="34" charset="0"/>
            </a:endParaRPr>
          </a:p>
        </p:txBody>
      </p:sp>
      <p:sp>
        <p:nvSpPr>
          <p:cNvPr id="1713154" name="Rectangle 2"/>
          <p:cNvSpPr>
            <a:spLocks noChangeArrowheads="1"/>
          </p:cNvSpPr>
          <p:nvPr/>
        </p:nvSpPr>
        <p:spPr bwMode="auto">
          <a:xfrm>
            <a:off x="4308475" y="2355850"/>
            <a:ext cx="1873250" cy="1333500"/>
          </a:xfrm>
          <a:prstGeom prst="rect">
            <a:avLst/>
          </a:prstGeom>
          <a:solidFill>
            <a:srgbClr val="BBEFFF"/>
          </a:solidFill>
          <a:ln w="12700">
            <a:solidFill>
              <a:schemeClr val="tx1"/>
            </a:solidFill>
            <a:miter lim="800000"/>
            <a:headEnd/>
            <a:tailEnd/>
          </a:ln>
        </p:spPr>
        <p:txBody>
          <a:bodyPr wrap="none" anchor="ctr"/>
          <a:lstStyle/>
          <a:p>
            <a:endParaRPr lang="en-US"/>
          </a:p>
        </p:txBody>
      </p:sp>
      <p:sp>
        <p:nvSpPr>
          <p:cNvPr id="1713155" name="Rectangle 3"/>
          <p:cNvSpPr>
            <a:spLocks noChangeArrowheads="1"/>
          </p:cNvSpPr>
          <p:nvPr/>
        </p:nvSpPr>
        <p:spPr bwMode="auto">
          <a:xfrm>
            <a:off x="7159625" y="2374900"/>
            <a:ext cx="1689100" cy="1384300"/>
          </a:xfrm>
          <a:prstGeom prst="rect">
            <a:avLst/>
          </a:prstGeom>
          <a:solidFill>
            <a:srgbClr val="BBEFFF"/>
          </a:solidFill>
          <a:ln w="12700">
            <a:solidFill>
              <a:schemeClr val="tx1"/>
            </a:solidFill>
            <a:miter lim="800000"/>
            <a:headEnd/>
            <a:tailEnd/>
          </a:ln>
        </p:spPr>
        <p:txBody>
          <a:bodyPr wrap="none" anchor="ctr"/>
          <a:lstStyle/>
          <a:p>
            <a:endParaRPr lang="en-US"/>
          </a:p>
        </p:txBody>
      </p:sp>
      <p:sp>
        <p:nvSpPr>
          <p:cNvPr id="131077" name="Rectangle 4"/>
          <p:cNvSpPr>
            <a:spLocks noGrp="1" noChangeArrowheads="1"/>
          </p:cNvSpPr>
          <p:nvPr>
            <p:ph type="title"/>
          </p:nvPr>
        </p:nvSpPr>
        <p:spPr>
          <a:xfrm>
            <a:off x="239713" y="-38100"/>
            <a:ext cx="8745537" cy="914400"/>
          </a:xfrm>
        </p:spPr>
        <p:txBody>
          <a:bodyPr/>
          <a:lstStyle/>
          <a:p>
            <a:r>
              <a:rPr lang="en-US" smtClean="0"/>
              <a:t>Encapsulating Low-level OS APIs (2/2)</a:t>
            </a:r>
          </a:p>
        </p:txBody>
      </p:sp>
      <p:sp>
        <p:nvSpPr>
          <p:cNvPr id="131078" name="Rectangle 6"/>
          <p:cNvSpPr>
            <a:spLocks noChangeArrowheads="1"/>
          </p:cNvSpPr>
          <p:nvPr/>
        </p:nvSpPr>
        <p:spPr bwMode="auto">
          <a:xfrm>
            <a:off x="8420100" y="6546850"/>
            <a:ext cx="1588" cy="158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079" name="Rectangle 7"/>
          <p:cNvSpPr>
            <a:spLocks noChangeArrowheads="1"/>
          </p:cNvSpPr>
          <p:nvPr/>
        </p:nvSpPr>
        <p:spPr bwMode="auto">
          <a:xfrm>
            <a:off x="8359775" y="6546850"/>
            <a:ext cx="1588" cy="158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080" name="Rectangle 8"/>
          <p:cNvSpPr>
            <a:spLocks noChangeArrowheads="1"/>
          </p:cNvSpPr>
          <p:nvPr/>
        </p:nvSpPr>
        <p:spPr bwMode="auto">
          <a:xfrm>
            <a:off x="4095750" y="5686425"/>
            <a:ext cx="15875"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081" name="Rectangle 9"/>
          <p:cNvSpPr>
            <a:spLocks noChangeArrowheads="1"/>
          </p:cNvSpPr>
          <p:nvPr/>
        </p:nvSpPr>
        <p:spPr bwMode="auto">
          <a:xfrm>
            <a:off x="5597525" y="5686425"/>
            <a:ext cx="15875"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082" name="Rectangle 10"/>
          <p:cNvSpPr>
            <a:spLocks noChangeArrowheads="1"/>
          </p:cNvSpPr>
          <p:nvPr/>
        </p:nvSpPr>
        <p:spPr bwMode="auto">
          <a:xfrm>
            <a:off x="7191375" y="5686425"/>
            <a:ext cx="14288"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083" name="Rectangle 11"/>
          <p:cNvSpPr>
            <a:spLocks noChangeArrowheads="1"/>
          </p:cNvSpPr>
          <p:nvPr/>
        </p:nvSpPr>
        <p:spPr bwMode="auto">
          <a:xfrm>
            <a:off x="4232275" y="5957888"/>
            <a:ext cx="1588" cy="158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084" name="Rectangle 12"/>
          <p:cNvSpPr>
            <a:spLocks noChangeArrowheads="1"/>
          </p:cNvSpPr>
          <p:nvPr/>
        </p:nvSpPr>
        <p:spPr bwMode="auto">
          <a:xfrm>
            <a:off x="5280025" y="5957888"/>
            <a:ext cx="1588" cy="158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085" name="Rectangle 13"/>
          <p:cNvSpPr>
            <a:spLocks noChangeArrowheads="1"/>
          </p:cNvSpPr>
          <p:nvPr/>
        </p:nvSpPr>
        <p:spPr bwMode="auto">
          <a:xfrm>
            <a:off x="5354638" y="6637338"/>
            <a:ext cx="1587" cy="158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086" name="Rectangle 14"/>
          <p:cNvSpPr>
            <a:spLocks noChangeArrowheads="1"/>
          </p:cNvSpPr>
          <p:nvPr/>
        </p:nvSpPr>
        <p:spPr bwMode="auto">
          <a:xfrm>
            <a:off x="4460875" y="6637338"/>
            <a:ext cx="1588" cy="158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087" name="Rectangle 15"/>
          <p:cNvSpPr>
            <a:spLocks noChangeArrowheads="1"/>
          </p:cNvSpPr>
          <p:nvPr/>
        </p:nvSpPr>
        <p:spPr bwMode="auto">
          <a:xfrm>
            <a:off x="4414838" y="6637338"/>
            <a:ext cx="1587" cy="158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088" name="Rectangle 16"/>
          <p:cNvSpPr>
            <a:spLocks noChangeArrowheads="1"/>
          </p:cNvSpPr>
          <p:nvPr/>
        </p:nvSpPr>
        <p:spPr bwMode="auto">
          <a:xfrm>
            <a:off x="6992938" y="6230938"/>
            <a:ext cx="1587" cy="142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089" name="Rectangle 17"/>
          <p:cNvSpPr>
            <a:spLocks noChangeArrowheads="1"/>
          </p:cNvSpPr>
          <p:nvPr/>
        </p:nvSpPr>
        <p:spPr bwMode="auto">
          <a:xfrm>
            <a:off x="8556625" y="5686425"/>
            <a:ext cx="14288"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090" name="Rectangle 18"/>
          <p:cNvSpPr>
            <a:spLocks noChangeArrowheads="1"/>
          </p:cNvSpPr>
          <p:nvPr/>
        </p:nvSpPr>
        <p:spPr bwMode="auto">
          <a:xfrm>
            <a:off x="8237538" y="6411913"/>
            <a:ext cx="1587" cy="142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3171" name="Rectangle 19"/>
          <p:cNvSpPr>
            <a:spLocks noChangeArrowheads="1"/>
          </p:cNvSpPr>
          <p:nvPr/>
        </p:nvSpPr>
        <p:spPr bwMode="auto">
          <a:xfrm>
            <a:off x="241300" y="3717925"/>
            <a:ext cx="2873375" cy="2014538"/>
          </a:xfrm>
          <a:prstGeom prst="rect">
            <a:avLst/>
          </a:prstGeom>
          <a:solidFill>
            <a:schemeClr val="bg1"/>
          </a:solidFill>
          <a:ln w="12700">
            <a:noFill/>
            <a:miter lim="800000"/>
            <a:headEnd/>
            <a:tailEnd/>
          </a:ln>
        </p:spPr>
        <p:txBody>
          <a:bodyPr>
            <a:spAutoFit/>
          </a:bodyPr>
          <a:lstStyle/>
          <a:p>
            <a:r>
              <a:rPr lang="en-US" u="none"/>
              <a:t>This pattern encapsulates data &amp; functions provided by existing non-OO APIs within more concise, robust, portable, maintainable, &amp; cohesive OO class interfaces</a:t>
            </a:r>
          </a:p>
        </p:txBody>
      </p:sp>
      <p:sp>
        <p:nvSpPr>
          <p:cNvPr id="131092" name="Rectangle 20"/>
          <p:cNvSpPr>
            <a:spLocks noChangeArrowheads="1"/>
          </p:cNvSpPr>
          <p:nvPr/>
        </p:nvSpPr>
        <p:spPr bwMode="auto">
          <a:xfrm>
            <a:off x="5916613" y="6546850"/>
            <a:ext cx="1587" cy="158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093" name="Rectangle 21"/>
          <p:cNvSpPr>
            <a:spLocks noChangeArrowheads="1"/>
          </p:cNvSpPr>
          <p:nvPr/>
        </p:nvSpPr>
        <p:spPr bwMode="auto">
          <a:xfrm>
            <a:off x="6872288" y="6094413"/>
            <a:ext cx="1587" cy="158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094" name="Rectangle 22"/>
          <p:cNvSpPr>
            <a:spLocks noChangeArrowheads="1"/>
          </p:cNvSpPr>
          <p:nvPr/>
        </p:nvSpPr>
        <p:spPr bwMode="auto">
          <a:xfrm>
            <a:off x="5916613" y="6230938"/>
            <a:ext cx="1587" cy="142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grpSp>
        <p:nvGrpSpPr>
          <p:cNvPr id="2" name="Group 23"/>
          <p:cNvGrpSpPr>
            <a:grpSpLocks/>
          </p:cNvGrpSpPr>
          <p:nvPr/>
        </p:nvGrpSpPr>
        <p:grpSpPr bwMode="auto">
          <a:xfrm>
            <a:off x="3549650" y="5102225"/>
            <a:ext cx="5567363" cy="1673225"/>
            <a:chOff x="2236" y="3214"/>
            <a:chExt cx="3507" cy="1054"/>
          </a:xfrm>
        </p:grpSpPr>
        <p:sp>
          <p:nvSpPr>
            <p:cNvPr id="131176" name="Rectangle 24"/>
            <p:cNvSpPr>
              <a:spLocks noChangeArrowheads="1"/>
            </p:cNvSpPr>
            <p:nvPr/>
          </p:nvSpPr>
          <p:spPr bwMode="auto">
            <a:xfrm>
              <a:off x="3756" y="4124"/>
              <a:ext cx="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77" name="Rectangle 25"/>
            <p:cNvSpPr>
              <a:spLocks noChangeArrowheads="1"/>
            </p:cNvSpPr>
            <p:nvPr/>
          </p:nvSpPr>
          <p:spPr bwMode="auto">
            <a:xfrm>
              <a:off x="2580" y="4267"/>
              <a:ext cx="10" cy="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78" name="Rectangle 26"/>
            <p:cNvSpPr>
              <a:spLocks noChangeArrowheads="1"/>
            </p:cNvSpPr>
            <p:nvPr/>
          </p:nvSpPr>
          <p:spPr bwMode="auto">
            <a:xfrm>
              <a:off x="3526" y="4267"/>
              <a:ext cx="10" cy="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79" name="Rectangle 27"/>
            <p:cNvSpPr>
              <a:spLocks noChangeArrowheads="1"/>
            </p:cNvSpPr>
            <p:nvPr/>
          </p:nvSpPr>
          <p:spPr bwMode="auto">
            <a:xfrm>
              <a:off x="4530" y="4267"/>
              <a:ext cx="9" cy="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80" name="Rectangle 28"/>
            <p:cNvSpPr>
              <a:spLocks noChangeArrowheads="1"/>
            </p:cNvSpPr>
            <p:nvPr/>
          </p:nvSpPr>
          <p:spPr bwMode="auto">
            <a:xfrm>
              <a:off x="3412" y="4181"/>
              <a:ext cx="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81" name="Rectangle 29"/>
            <p:cNvSpPr>
              <a:spLocks noChangeArrowheads="1"/>
            </p:cNvSpPr>
            <p:nvPr/>
          </p:nvSpPr>
          <p:spPr bwMode="auto">
            <a:xfrm>
              <a:off x="3756" y="3925"/>
              <a:ext cx="1" cy="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82" name="Rectangle 30"/>
            <p:cNvSpPr>
              <a:spLocks noChangeArrowheads="1"/>
            </p:cNvSpPr>
            <p:nvPr/>
          </p:nvSpPr>
          <p:spPr bwMode="auto">
            <a:xfrm>
              <a:off x="5390" y="4267"/>
              <a:ext cx="9" cy="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83" name="Rectangle 31"/>
            <p:cNvSpPr>
              <a:spLocks noChangeArrowheads="1"/>
            </p:cNvSpPr>
            <p:nvPr/>
          </p:nvSpPr>
          <p:spPr bwMode="auto">
            <a:xfrm>
              <a:off x="3622" y="4115"/>
              <a:ext cx="105" cy="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84" name="Freeform 32"/>
            <p:cNvSpPr>
              <a:spLocks/>
            </p:cNvSpPr>
            <p:nvPr/>
          </p:nvSpPr>
          <p:spPr bwMode="auto">
            <a:xfrm>
              <a:off x="3593" y="4115"/>
              <a:ext cx="124" cy="38"/>
            </a:xfrm>
            <a:custGeom>
              <a:avLst/>
              <a:gdLst>
                <a:gd name="T0" fmla="*/ 124 w 124"/>
                <a:gd name="T1" fmla="*/ 38 h 38"/>
                <a:gd name="T2" fmla="*/ 124 w 124"/>
                <a:gd name="T3" fmla="*/ 28 h 38"/>
                <a:gd name="T4" fmla="*/ 29 w 124"/>
                <a:gd name="T5" fmla="*/ 0 h 38"/>
                <a:gd name="T6" fmla="*/ 29 w 124"/>
                <a:gd name="T7" fmla="*/ 0 h 38"/>
                <a:gd name="T8" fmla="*/ 0 w 124"/>
                <a:gd name="T9" fmla="*/ 9 h 38"/>
                <a:gd name="T10" fmla="*/ 29 w 124"/>
                <a:gd name="T11" fmla="*/ 9 h 38"/>
                <a:gd name="T12" fmla="*/ 124 w 124"/>
                <a:gd name="T13" fmla="*/ 38 h 38"/>
                <a:gd name="T14" fmla="*/ 0 60000 65536"/>
                <a:gd name="T15" fmla="*/ 0 60000 65536"/>
                <a:gd name="T16" fmla="*/ 0 60000 65536"/>
                <a:gd name="T17" fmla="*/ 0 60000 65536"/>
                <a:gd name="T18" fmla="*/ 0 60000 65536"/>
                <a:gd name="T19" fmla="*/ 0 60000 65536"/>
                <a:gd name="T20" fmla="*/ 0 60000 65536"/>
                <a:gd name="T21" fmla="*/ 0 w 124"/>
                <a:gd name="T22" fmla="*/ 0 h 38"/>
                <a:gd name="T23" fmla="*/ 124 w 124"/>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4" h="38">
                  <a:moveTo>
                    <a:pt x="124" y="38"/>
                  </a:moveTo>
                  <a:lnTo>
                    <a:pt x="124" y="28"/>
                  </a:lnTo>
                  <a:lnTo>
                    <a:pt x="29" y="0"/>
                  </a:lnTo>
                  <a:lnTo>
                    <a:pt x="0" y="9"/>
                  </a:lnTo>
                  <a:lnTo>
                    <a:pt x="29" y="9"/>
                  </a:lnTo>
                  <a:lnTo>
                    <a:pt x="124" y="3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185" name="Freeform 33"/>
            <p:cNvSpPr>
              <a:spLocks/>
            </p:cNvSpPr>
            <p:nvPr/>
          </p:nvSpPr>
          <p:spPr bwMode="auto">
            <a:xfrm>
              <a:off x="3622" y="4086"/>
              <a:ext cx="95" cy="38"/>
            </a:xfrm>
            <a:custGeom>
              <a:avLst/>
              <a:gdLst>
                <a:gd name="T0" fmla="*/ 0 w 95"/>
                <a:gd name="T1" fmla="*/ 29 h 38"/>
                <a:gd name="T2" fmla="*/ 0 w 95"/>
                <a:gd name="T3" fmla="*/ 38 h 38"/>
                <a:gd name="T4" fmla="*/ 95 w 95"/>
                <a:gd name="T5" fmla="*/ 10 h 38"/>
                <a:gd name="T6" fmla="*/ 95 w 95"/>
                <a:gd name="T7" fmla="*/ 0 h 38"/>
                <a:gd name="T8" fmla="*/ 0 w 95"/>
                <a:gd name="T9" fmla="*/ 29 h 38"/>
                <a:gd name="T10" fmla="*/ 0 60000 65536"/>
                <a:gd name="T11" fmla="*/ 0 60000 65536"/>
                <a:gd name="T12" fmla="*/ 0 60000 65536"/>
                <a:gd name="T13" fmla="*/ 0 60000 65536"/>
                <a:gd name="T14" fmla="*/ 0 60000 65536"/>
                <a:gd name="T15" fmla="*/ 0 w 95"/>
                <a:gd name="T16" fmla="*/ 0 h 38"/>
                <a:gd name="T17" fmla="*/ 95 w 95"/>
                <a:gd name="T18" fmla="*/ 38 h 38"/>
              </a:gdLst>
              <a:ahLst/>
              <a:cxnLst>
                <a:cxn ang="T10">
                  <a:pos x="T0" y="T1"/>
                </a:cxn>
                <a:cxn ang="T11">
                  <a:pos x="T2" y="T3"/>
                </a:cxn>
                <a:cxn ang="T12">
                  <a:pos x="T4" y="T5"/>
                </a:cxn>
                <a:cxn ang="T13">
                  <a:pos x="T6" y="T7"/>
                </a:cxn>
                <a:cxn ang="T14">
                  <a:pos x="T8" y="T9"/>
                </a:cxn>
              </a:cxnLst>
              <a:rect l="T15" t="T16" r="T17" b="T18"/>
              <a:pathLst>
                <a:path w="95" h="38">
                  <a:moveTo>
                    <a:pt x="0" y="29"/>
                  </a:moveTo>
                  <a:lnTo>
                    <a:pt x="0" y="38"/>
                  </a:lnTo>
                  <a:lnTo>
                    <a:pt x="95" y="10"/>
                  </a:lnTo>
                  <a:lnTo>
                    <a:pt x="95" y="0"/>
                  </a:lnTo>
                  <a:lnTo>
                    <a:pt x="0" y="29"/>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186" name="Rectangle 34"/>
            <p:cNvSpPr>
              <a:spLocks noChangeArrowheads="1"/>
            </p:cNvSpPr>
            <p:nvPr/>
          </p:nvSpPr>
          <p:spPr bwMode="auto">
            <a:xfrm>
              <a:off x="5266" y="4124"/>
              <a:ext cx="38"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87" name="Line 35"/>
            <p:cNvSpPr>
              <a:spLocks noChangeShapeType="1"/>
            </p:cNvSpPr>
            <p:nvPr/>
          </p:nvSpPr>
          <p:spPr bwMode="auto">
            <a:xfrm flipH="1">
              <a:off x="5132" y="4124"/>
              <a:ext cx="76" cy="1"/>
            </a:xfrm>
            <a:prstGeom prst="line">
              <a:avLst/>
            </a:prstGeom>
            <a:noFill/>
            <a:ln w="0">
              <a:solidFill>
                <a:srgbClr val="000000"/>
              </a:solidFill>
              <a:round/>
              <a:headEnd/>
              <a:tailEnd/>
            </a:ln>
          </p:spPr>
          <p:txBody>
            <a:bodyPr/>
            <a:lstStyle/>
            <a:p>
              <a:endParaRPr lang="en-US"/>
            </a:p>
          </p:txBody>
        </p:sp>
        <p:sp>
          <p:nvSpPr>
            <p:cNvPr id="131188" name="Line 36"/>
            <p:cNvSpPr>
              <a:spLocks noChangeShapeType="1"/>
            </p:cNvSpPr>
            <p:nvPr/>
          </p:nvSpPr>
          <p:spPr bwMode="auto">
            <a:xfrm flipH="1">
              <a:off x="5008" y="4124"/>
              <a:ext cx="66" cy="1"/>
            </a:xfrm>
            <a:prstGeom prst="line">
              <a:avLst/>
            </a:prstGeom>
            <a:noFill/>
            <a:ln w="0">
              <a:solidFill>
                <a:srgbClr val="000000"/>
              </a:solidFill>
              <a:round/>
              <a:headEnd/>
              <a:tailEnd/>
            </a:ln>
          </p:spPr>
          <p:txBody>
            <a:bodyPr/>
            <a:lstStyle/>
            <a:p>
              <a:endParaRPr lang="en-US"/>
            </a:p>
          </p:txBody>
        </p:sp>
        <p:sp>
          <p:nvSpPr>
            <p:cNvPr id="131189" name="Line 37"/>
            <p:cNvSpPr>
              <a:spLocks noChangeShapeType="1"/>
            </p:cNvSpPr>
            <p:nvPr/>
          </p:nvSpPr>
          <p:spPr bwMode="auto">
            <a:xfrm flipH="1">
              <a:off x="4874" y="4124"/>
              <a:ext cx="67" cy="1"/>
            </a:xfrm>
            <a:prstGeom prst="line">
              <a:avLst/>
            </a:prstGeom>
            <a:noFill/>
            <a:ln w="0">
              <a:solidFill>
                <a:srgbClr val="000000"/>
              </a:solidFill>
              <a:round/>
              <a:headEnd/>
              <a:tailEnd/>
            </a:ln>
          </p:spPr>
          <p:txBody>
            <a:bodyPr/>
            <a:lstStyle/>
            <a:p>
              <a:endParaRPr lang="en-US"/>
            </a:p>
          </p:txBody>
        </p:sp>
        <p:sp>
          <p:nvSpPr>
            <p:cNvPr id="131190" name="Line 38"/>
            <p:cNvSpPr>
              <a:spLocks noChangeShapeType="1"/>
            </p:cNvSpPr>
            <p:nvPr/>
          </p:nvSpPr>
          <p:spPr bwMode="auto">
            <a:xfrm flipH="1">
              <a:off x="4740" y="4124"/>
              <a:ext cx="76" cy="1"/>
            </a:xfrm>
            <a:prstGeom prst="line">
              <a:avLst/>
            </a:prstGeom>
            <a:noFill/>
            <a:ln w="0">
              <a:solidFill>
                <a:srgbClr val="000000"/>
              </a:solidFill>
              <a:round/>
              <a:headEnd/>
              <a:tailEnd/>
            </a:ln>
          </p:spPr>
          <p:txBody>
            <a:bodyPr/>
            <a:lstStyle/>
            <a:p>
              <a:endParaRPr lang="en-US"/>
            </a:p>
          </p:txBody>
        </p:sp>
        <p:sp>
          <p:nvSpPr>
            <p:cNvPr id="131191" name="Line 39"/>
            <p:cNvSpPr>
              <a:spLocks noChangeShapeType="1"/>
            </p:cNvSpPr>
            <p:nvPr/>
          </p:nvSpPr>
          <p:spPr bwMode="auto">
            <a:xfrm flipH="1">
              <a:off x="4606" y="4124"/>
              <a:ext cx="77" cy="1"/>
            </a:xfrm>
            <a:prstGeom prst="line">
              <a:avLst/>
            </a:prstGeom>
            <a:noFill/>
            <a:ln w="0">
              <a:solidFill>
                <a:srgbClr val="000000"/>
              </a:solidFill>
              <a:round/>
              <a:headEnd/>
              <a:tailEnd/>
            </a:ln>
          </p:spPr>
          <p:txBody>
            <a:bodyPr/>
            <a:lstStyle/>
            <a:p>
              <a:endParaRPr lang="en-US"/>
            </a:p>
          </p:txBody>
        </p:sp>
        <p:sp>
          <p:nvSpPr>
            <p:cNvPr id="131192" name="Line 40"/>
            <p:cNvSpPr>
              <a:spLocks noChangeShapeType="1"/>
            </p:cNvSpPr>
            <p:nvPr/>
          </p:nvSpPr>
          <p:spPr bwMode="auto">
            <a:xfrm flipH="1">
              <a:off x="4482" y="4124"/>
              <a:ext cx="67" cy="1"/>
            </a:xfrm>
            <a:prstGeom prst="line">
              <a:avLst/>
            </a:prstGeom>
            <a:noFill/>
            <a:ln w="0">
              <a:solidFill>
                <a:srgbClr val="000000"/>
              </a:solidFill>
              <a:round/>
              <a:headEnd/>
              <a:tailEnd/>
            </a:ln>
          </p:spPr>
          <p:txBody>
            <a:bodyPr/>
            <a:lstStyle/>
            <a:p>
              <a:endParaRPr lang="en-US"/>
            </a:p>
          </p:txBody>
        </p:sp>
        <p:sp>
          <p:nvSpPr>
            <p:cNvPr id="131193" name="Line 41"/>
            <p:cNvSpPr>
              <a:spLocks noChangeShapeType="1"/>
            </p:cNvSpPr>
            <p:nvPr/>
          </p:nvSpPr>
          <p:spPr bwMode="auto">
            <a:xfrm flipH="1">
              <a:off x="4348" y="4124"/>
              <a:ext cx="67" cy="1"/>
            </a:xfrm>
            <a:prstGeom prst="line">
              <a:avLst/>
            </a:prstGeom>
            <a:noFill/>
            <a:ln w="0">
              <a:solidFill>
                <a:srgbClr val="000000"/>
              </a:solidFill>
              <a:round/>
              <a:headEnd/>
              <a:tailEnd/>
            </a:ln>
          </p:spPr>
          <p:txBody>
            <a:bodyPr/>
            <a:lstStyle/>
            <a:p>
              <a:endParaRPr lang="en-US"/>
            </a:p>
          </p:txBody>
        </p:sp>
        <p:sp>
          <p:nvSpPr>
            <p:cNvPr id="131194" name="Line 42"/>
            <p:cNvSpPr>
              <a:spLocks noChangeShapeType="1"/>
            </p:cNvSpPr>
            <p:nvPr/>
          </p:nvSpPr>
          <p:spPr bwMode="auto">
            <a:xfrm flipH="1">
              <a:off x="4214" y="4124"/>
              <a:ext cx="67" cy="1"/>
            </a:xfrm>
            <a:prstGeom prst="line">
              <a:avLst/>
            </a:prstGeom>
            <a:noFill/>
            <a:ln w="0">
              <a:solidFill>
                <a:srgbClr val="000000"/>
              </a:solidFill>
              <a:round/>
              <a:headEnd/>
              <a:tailEnd/>
            </a:ln>
          </p:spPr>
          <p:txBody>
            <a:bodyPr/>
            <a:lstStyle/>
            <a:p>
              <a:endParaRPr lang="en-US"/>
            </a:p>
          </p:txBody>
        </p:sp>
        <p:sp>
          <p:nvSpPr>
            <p:cNvPr id="131195" name="Line 43"/>
            <p:cNvSpPr>
              <a:spLocks noChangeShapeType="1"/>
            </p:cNvSpPr>
            <p:nvPr/>
          </p:nvSpPr>
          <p:spPr bwMode="auto">
            <a:xfrm flipH="1">
              <a:off x="4081" y="4124"/>
              <a:ext cx="76" cy="1"/>
            </a:xfrm>
            <a:prstGeom prst="line">
              <a:avLst/>
            </a:prstGeom>
            <a:noFill/>
            <a:ln w="0">
              <a:solidFill>
                <a:srgbClr val="000000"/>
              </a:solidFill>
              <a:round/>
              <a:headEnd/>
              <a:tailEnd/>
            </a:ln>
          </p:spPr>
          <p:txBody>
            <a:bodyPr/>
            <a:lstStyle/>
            <a:p>
              <a:endParaRPr lang="en-US"/>
            </a:p>
          </p:txBody>
        </p:sp>
        <p:sp>
          <p:nvSpPr>
            <p:cNvPr id="131196" name="Line 44"/>
            <p:cNvSpPr>
              <a:spLocks noChangeShapeType="1"/>
            </p:cNvSpPr>
            <p:nvPr/>
          </p:nvSpPr>
          <p:spPr bwMode="auto">
            <a:xfrm flipH="1">
              <a:off x="3947" y="4124"/>
              <a:ext cx="76" cy="1"/>
            </a:xfrm>
            <a:prstGeom prst="line">
              <a:avLst/>
            </a:prstGeom>
            <a:noFill/>
            <a:ln w="0">
              <a:solidFill>
                <a:srgbClr val="000000"/>
              </a:solidFill>
              <a:round/>
              <a:headEnd/>
              <a:tailEnd/>
            </a:ln>
          </p:spPr>
          <p:txBody>
            <a:bodyPr/>
            <a:lstStyle/>
            <a:p>
              <a:endParaRPr lang="en-US"/>
            </a:p>
          </p:txBody>
        </p:sp>
        <p:sp>
          <p:nvSpPr>
            <p:cNvPr id="131197" name="Line 45"/>
            <p:cNvSpPr>
              <a:spLocks noChangeShapeType="1"/>
            </p:cNvSpPr>
            <p:nvPr/>
          </p:nvSpPr>
          <p:spPr bwMode="auto">
            <a:xfrm flipH="1">
              <a:off x="3823" y="4124"/>
              <a:ext cx="66" cy="1"/>
            </a:xfrm>
            <a:prstGeom prst="line">
              <a:avLst/>
            </a:prstGeom>
            <a:noFill/>
            <a:ln w="0">
              <a:solidFill>
                <a:srgbClr val="000000"/>
              </a:solidFill>
              <a:round/>
              <a:headEnd/>
              <a:tailEnd/>
            </a:ln>
          </p:spPr>
          <p:txBody>
            <a:bodyPr/>
            <a:lstStyle/>
            <a:p>
              <a:endParaRPr lang="en-US"/>
            </a:p>
          </p:txBody>
        </p:sp>
        <p:sp>
          <p:nvSpPr>
            <p:cNvPr id="131198" name="Rectangle 46"/>
            <p:cNvSpPr>
              <a:spLocks noChangeArrowheads="1"/>
            </p:cNvSpPr>
            <p:nvPr/>
          </p:nvSpPr>
          <p:spPr bwMode="auto">
            <a:xfrm>
              <a:off x="3727" y="4124"/>
              <a:ext cx="29"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99" name="Rectangle 47"/>
            <p:cNvSpPr>
              <a:spLocks noChangeArrowheads="1"/>
            </p:cNvSpPr>
            <p:nvPr/>
          </p:nvSpPr>
          <p:spPr bwMode="auto">
            <a:xfrm>
              <a:off x="2580" y="3582"/>
              <a:ext cx="10" cy="68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00" name="Rectangle 48"/>
            <p:cNvSpPr>
              <a:spLocks noChangeArrowheads="1"/>
            </p:cNvSpPr>
            <p:nvPr/>
          </p:nvSpPr>
          <p:spPr bwMode="auto">
            <a:xfrm>
              <a:off x="3526" y="3582"/>
              <a:ext cx="10" cy="68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01" name="Rectangle 49"/>
            <p:cNvSpPr>
              <a:spLocks noChangeArrowheads="1"/>
            </p:cNvSpPr>
            <p:nvPr/>
          </p:nvSpPr>
          <p:spPr bwMode="auto">
            <a:xfrm>
              <a:off x="2236" y="3345"/>
              <a:ext cx="688" cy="19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1202" name="Rectangle 50"/>
            <p:cNvSpPr>
              <a:spLocks noChangeArrowheads="1"/>
            </p:cNvSpPr>
            <p:nvPr/>
          </p:nvSpPr>
          <p:spPr bwMode="auto">
            <a:xfrm>
              <a:off x="2293" y="3326"/>
              <a:ext cx="532" cy="106"/>
            </a:xfrm>
            <a:prstGeom prst="rect">
              <a:avLst/>
            </a:prstGeom>
            <a:noFill/>
            <a:ln w="9525">
              <a:noFill/>
              <a:miter lim="800000"/>
              <a:headEnd/>
              <a:tailEnd/>
            </a:ln>
          </p:spPr>
          <p:txBody>
            <a:bodyPr wrap="none" lIns="0" tIns="0" rIns="0" bIns="0">
              <a:spAutoFit/>
            </a:bodyPr>
            <a:lstStyle/>
            <a:p>
              <a:r>
                <a:rPr lang="en-US" sz="1100" b="1" u="none">
                  <a:solidFill>
                    <a:srgbClr val="000000"/>
                  </a:solidFill>
                </a:rPr>
                <a:t>: Application</a:t>
              </a:r>
              <a:endParaRPr lang="en-US" b="1" u="none"/>
            </a:p>
          </p:txBody>
        </p:sp>
        <p:sp>
          <p:nvSpPr>
            <p:cNvPr id="131203" name="Rectangle 51"/>
            <p:cNvSpPr>
              <a:spLocks noChangeArrowheads="1"/>
            </p:cNvSpPr>
            <p:nvPr/>
          </p:nvSpPr>
          <p:spPr bwMode="auto">
            <a:xfrm>
              <a:off x="2293" y="3411"/>
              <a:ext cx="574"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04" name="Rectangle 52"/>
            <p:cNvSpPr>
              <a:spLocks noChangeArrowheads="1"/>
            </p:cNvSpPr>
            <p:nvPr/>
          </p:nvSpPr>
          <p:spPr bwMode="auto">
            <a:xfrm>
              <a:off x="2236" y="3297"/>
              <a:ext cx="698"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05" name="Rectangle 53"/>
            <p:cNvSpPr>
              <a:spLocks noChangeArrowheads="1"/>
            </p:cNvSpPr>
            <p:nvPr/>
          </p:nvSpPr>
          <p:spPr bwMode="auto">
            <a:xfrm>
              <a:off x="2924" y="3297"/>
              <a:ext cx="10" cy="29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06" name="Rectangle 54"/>
            <p:cNvSpPr>
              <a:spLocks noChangeArrowheads="1"/>
            </p:cNvSpPr>
            <p:nvPr/>
          </p:nvSpPr>
          <p:spPr bwMode="auto">
            <a:xfrm>
              <a:off x="2236" y="3582"/>
              <a:ext cx="688"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07" name="Rectangle 55"/>
            <p:cNvSpPr>
              <a:spLocks noChangeArrowheads="1"/>
            </p:cNvSpPr>
            <p:nvPr/>
          </p:nvSpPr>
          <p:spPr bwMode="auto">
            <a:xfrm>
              <a:off x="2236" y="3297"/>
              <a:ext cx="10" cy="28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08" name="Rectangle 56"/>
            <p:cNvSpPr>
              <a:spLocks noChangeArrowheads="1"/>
            </p:cNvSpPr>
            <p:nvPr/>
          </p:nvSpPr>
          <p:spPr bwMode="auto">
            <a:xfrm>
              <a:off x="4530" y="3582"/>
              <a:ext cx="9" cy="68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09" name="Rectangle 57"/>
            <p:cNvSpPr>
              <a:spLocks noChangeArrowheads="1"/>
            </p:cNvSpPr>
            <p:nvPr/>
          </p:nvSpPr>
          <p:spPr bwMode="auto">
            <a:xfrm>
              <a:off x="3039" y="3630"/>
              <a:ext cx="319" cy="96"/>
            </a:xfrm>
            <a:prstGeom prst="rect">
              <a:avLst/>
            </a:prstGeom>
            <a:noFill/>
            <a:ln w="9525">
              <a:noFill/>
              <a:miter lim="800000"/>
              <a:headEnd/>
              <a:tailEnd/>
            </a:ln>
          </p:spPr>
          <p:txBody>
            <a:bodyPr wrap="none" lIns="0" tIns="0" rIns="0" bIns="0">
              <a:spAutoFit/>
            </a:bodyPr>
            <a:lstStyle/>
            <a:p>
              <a:r>
                <a:rPr lang="en-US" sz="1000" u="none">
                  <a:solidFill>
                    <a:srgbClr val="000000"/>
                  </a:solidFill>
                </a:rPr>
                <a:t>method()</a:t>
              </a:r>
              <a:endParaRPr lang="en-US" b="1" u="none"/>
            </a:p>
          </p:txBody>
        </p:sp>
        <p:sp>
          <p:nvSpPr>
            <p:cNvPr id="131210" name="Freeform 58"/>
            <p:cNvSpPr>
              <a:spLocks/>
            </p:cNvSpPr>
            <p:nvPr/>
          </p:nvSpPr>
          <p:spPr bwMode="auto">
            <a:xfrm>
              <a:off x="3335" y="3725"/>
              <a:ext cx="115" cy="67"/>
            </a:xfrm>
            <a:custGeom>
              <a:avLst/>
              <a:gdLst>
                <a:gd name="T0" fmla="*/ 0 w 115"/>
                <a:gd name="T1" fmla="*/ 28 h 67"/>
                <a:gd name="T2" fmla="*/ 0 w 115"/>
                <a:gd name="T3" fmla="*/ 0 h 67"/>
                <a:gd name="T4" fmla="*/ 0 w 115"/>
                <a:gd name="T5" fmla="*/ 0 h 67"/>
                <a:gd name="T6" fmla="*/ 0 w 115"/>
                <a:gd name="T7" fmla="*/ 0 h 67"/>
                <a:gd name="T8" fmla="*/ 86 w 115"/>
                <a:gd name="T9" fmla="*/ 28 h 67"/>
                <a:gd name="T10" fmla="*/ 115 w 115"/>
                <a:gd name="T11" fmla="*/ 28 h 67"/>
                <a:gd name="T12" fmla="*/ 86 w 115"/>
                <a:gd name="T13" fmla="*/ 38 h 67"/>
                <a:gd name="T14" fmla="*/ 0 w 115"/>
                <a:gd name="T15" fmla="*/ 67 h 67"/>
                <a:gd name="T16" fmla="*/ 0 w 115"/>
                <a:gd name="T17" fmla="*/ 67 h 67"/>
                <a:gd name="T18" fmla="*/ 0 w 115"/>
                <a:gd name="T19" fmla="*/ 57 h 67"/>
                <a:gd name="T20" fmla="*/ 0 w 115"/>
                <a:gd name="T21" fmla="*/ 57 h 67"/>
                <a:gd name="T22" fmla="*/ 86 w 115"/>
                <a:gd name="T23" fmla="*/ 28 h 67"/>
                <a:gd name="T24" fmla="*/ 86 w 115"/>
                <a:gd name="T25" fmla="*/ 38 h 67"/>
                <a:gd name="T26" fmla="*/ 86 w 115"/>
                <a:gd name="T27" fmla="*/ 38 h 67"/>
                <a:gd name="T28" fmla="*/ 0 w 115"/>
                <a:gd name="T29" fmla="*/ 9 h 67"/>
                <a:gd name="T30" fmla="*/ 0 w 115"/>
                <a:gd name="T31" fmla="*/ 0 h 67"/>
                <a:gd name="T32" fmla="*/ 10 w 115"/>
                <a:gd name="T33" fmla="*/ 0 h 67"/>
                <a:gd name="T34" fmla="*/ 10 w 115"/>
                <a:gd name="T35" fmla="*/ 28 h 67"/>
                <a:gd name="T36" fmla="*/ 0 w 115"/>
                <a:gd name="T37" fmla="*/ 28 h 6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5"/>
                <a:gd name="T58" fmla="*/ 0 h 67"/>
                <a:gd name="T59" fmla="*/ 115 w 115"/>
                <a:gd name="T60" fmla="*/ 67 h 6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5" h="67">
                  <a:moveTo>
                    <a:pt x="0" y="28"/>
                  </a:moveTo>
                  <a:lnTo>
                    <a:pt x="0" y="0"/>
                  </a:lnTo>
                  <a:lnTo>
                    <a:pt x="86" y="28"/>
                  </a:lnTo>
                  <a:lnTo>
                    <a:pt x="115" y="28"/>
                  </a:lnTo>
                  <a:lnTo>
                    <a:pt x="86" y="38"/>
                  </a:lnTo>
                  <a:lnTo>
                    <a:pt x="0" y="67"/>
                  </a:lnTo>
                  <a:lnTo>
                    <a:pt x="0" y="57"/>
                  </a:lnTo>
                  <a:lnTo>
                    <a:pt x="86" y="28"/>
                  </a:lnTo>
                  <a:lnTo>
                    <a:pt x="86" y="38"/>
                  </a:lnTo>
                  <a:lnTo>
                    <a:pt x="0" y="9"/>
                  </a:lnTo>
                  <a:lnTo>
                    <a:pt x="0" y="0"/>
                  </a:lnTo>
                  <a:lnTo>
                    <a:pt x="10" y="0"/>
                  </a:lnTo>
                  <a:lnTo>
                    <a:pt x="10" y="28"/>
                  </a:lnTo>
                  <a:lnTo>
                    <a:pt x="0" y="2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211" name="Freeform 59"/>
            <p:cNvSpPr>
              <a:spLocks/>
            </p:cNvSpPr>
            <p:nvPr/>
          </p:nvSpPr>
          <p:spPr bwMode="auto">
            <a:xfrm>
              <a:off x="3335" y="3753"/>
              <a:ext cx="10" cy="29"/>
            </a:xfrm>
            <a:custGeom>
              <a:avLst/>
              <a:gdLst>
                <a:gd name="T0" fmla="*/ 0 w 10"/>
                <a:gd name="T1" fmla="*/ 29 h 29"/>
                <a:gd name="T2" fmla="*/ 0 w 10"/>
                <a:gd name="T3" fmla="*/ 0 h 29"/>
                <a:gd name="T4" fmla="*/ 10 w 10"/>
                <a:gd name="T5" fmla="*/ 0 h 29"/>
                <a:gd name="T6" fmla="*/ 10 w 10"/>
                <a:gd name="T7" fmla="*/ 0 h 29"/>
                <a:gd name="T8" fmla="*/ 10 w 10"/>
                <a:gd name="T9" fmla="*/ 0 h 29"/>
                <a:gd name="T10" fmla="*/ 10 w 10"/>
                <a:gd name="T11" fmla="*/ 29 h 29"/>
                <a:gd name="T12" fmla="*/ 0 w 10"/>
                <a:gd name="T13" fmla="*/ 29 h 29"/>
                <a:gd name="T14" fmla="*/ 0 60000 65536"/>
                <a:gd name="T15" fmla="*/ 0 60000 65536"/>
                <a:gd name="T16" fmla="*/ 0 60000 65536"/>
                <a:gd name="T17" fmla="*/ 0 60000 65536"/>
                <a:gd name="T18" fmla="*/ 0 60000 65536"/>
                <a:gd name="T19" fmla="*/ 0 60000 65536"/>
                <a:gd name="T20" fmla="*/ 0 60000 65536"/>
                <a:gd name="T21" fmla="*/ 0 w 10"/>
                <a:gd name="T22" fmla="*/ 0 h 29"/>
                <a:gd name="T23" fmla="*/ 10 w 10"/>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9">
                  <a:moveTo>
                    <a:pt x="0" y="29"/>
                  </a:moveTo>
                  <a:lnTo>
                    <a:pt x="0" y="0"/>
                  </a:lnTo>
                  <a:lnTo>
                    <a:pt x="10" y="0"/>
                  </a:lnTo>
                  <a:lnTo>
                    <a:pt x="10" y="29"/>
                  </a:lnTo>
                  <a:lnTo>
                    <a:pt x="0" y="29"/>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212" name="Freeform 60"/>
            <p:cNvSpPr>
              <a:spLocks/>
            </p:cNvSpPr>
            <p:nvPr/>
          </p:nvSpPr>
          <p:spPr bwMode="auto">
            <a:xfrm>
              <a:off x="3335" y="3725"/>
              <a:ext cx="86" cy="57"/>
            </a:xfrm>
            <a:custGeom>
              <a:avLst/>
              <a:gdLst>
                <a:gd name="T0" fmla="*/ 0 w 86"/>
                <a:gd name="T1" fmla="*/ 28 h 57"/>
                <a:gd name="T2" fmla="*/ 0 w 86"/>
                <a:gd name="T3" fmla="*/ 0 h 57"/>
                <a:gd name="T4" fmla="*/ 86 w 86"/>
                <a:gd name="T5" fmla="*/ 28 h 57"/>
                <a:gd name="T6" fmla="*/ 0 w 86"/>
                <a:gd name="T7" fmla="*/ 57 h 57"/>
                <a:gd name="T8" fmla="*/ 0 w 86"/>
                <a:gd name="T9" fmla="*/ 28 h 57"/>
                <a:gd name="T10" fmla="*/ 0 60000 65536"/>
                <a:gd name="T11" fmla="*/ 0 60000 65536"/>
                <a:gd name="T12" fmla="*/ 0 60000 65536"/>
                <a:gd name="T13" fmla="*/ 0 60000 65536"/>
                <a:gd name="T14" fmla="*/ 0 60000 65536"/>
                <a:gd name="T15" fmla="*/ 0 w 86"/>
                <a:gd name="T16" fmla="*/ 0 h 57"/>
                <a:gd name="T17" fmla="*/ 86 w 86"/>
                <a:gd name="T18" fmla="*/ 57 h 57"/>
              </a:gdLst>
              <a:ahLst/>
              <a:cxnLst>
                <a:cxn ang="T10">
                  <a:pos x="T0" y="T1"/>
                </a:cxn>
                <a:cxn ang="T11">
                  <a:pos x="T2" y="T3"/>
                </a:cxn>
                <a:cxn ang="T12">
                  <a:pos x="T4" y="T5"/>
                </a:cxn>
                <a:cxn ang="T13">
                  <a:pos x="T6" y="T7"/>
                </a:cxn>
                <a:cxn ang="T14">
                  <a:pos x="T8" y="T9"/>
                </a:cxn>
              </a:cxnLst>
              <a:rect l="T15" t="T16" r="T17" b="T18"/>
              <a:pathLst>
                <a:path w="86" h="57">
                  <a:moveTo>
                    <a:pt x="0" y="28"/>
                  </a:moveTo>
                  <a:lnTo>
                    <a:pt x="0" y="0"/>
                  </a:lnTo>
                  <a:lnTo>
                    <a:pt x="86" y="28"/>
                  </a:lnTo>
                  <a:lnTo>
                    <a:pt x="0" y="57"/>
                  </a:lnTo>
                  <a:lnTo>
                    <a:pt x="0" y="2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213" name="Rectangle 61"/>
            <p:cNvSpPr>
              <a:spLocks noChangeArrowheads="1"/>
            </p:cNvSpPr>
            <p:nvPr/>
          </p:nvSpPr>
          <p:spPr bwMode="auto">
            <a:xfrm>
              <a:off x="2666" y="3753"/>
              <a:ext cx="660"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14" name="Rectangle 62"/>
            <p:cNvSpPr>
              <a:spLocks noChangeArrowheads="1"/>
            </p:cNvSpPr>
            <p:nvPr/>
          </p:nvSpPr>
          <p:spPr bwMode="auto">
            <a:xfrm>
              <a:off x="2676" y="4172"/>
              <a:ext cx="105" cy="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15" name="Freeform 63"/>
            <p:cNvSpPr>
              <a:spLocks/>
            </p:cNvSpPr>
            <p:nvPr/>
          </p:nvSpPr>
          <p:spPr bwMode="auto">
            <a:xfrm>
              <a:off x="2647" y="4172"/>
              <a:ext cx="124" cy="38"/>
            </a:xfrm>
            <a:custGeom>
              <a:avLst/>
              <a:gdLst>
                <a:gd name="T0" fmla="*/ 124 w 124"/>
                <a:gd name="T1" fmla="*/ 38 h 38"/>
                <a:gd name="T2" fmla="*/ 124 w 124"/>
                <a:gd name="T3" fmla="*/ 28 h 38"/>
                <a:gd name="T4" fmla="*/ 29 w 124"/>
                <a:gd name="T5" fmla="*/ 0 h 38"/>
                <a:gd name="T6" fmla="*/ 29 w 124"/>
                <a:gd name="T7" fmla="*/ 0 h 38"/>
                <a:gd name="T8" fmla="*/ 0 w 124"/>
                <a:gd name="T9" fmla="*/ 9 h 38"/>
                <a:gd name="T10" fmla="*/ 29 w 124"/>
                <a:gd name="T11" fmla="*/ 9 h 38"/>
                <a:gd name="T12" fmla="*/ 124 w 124"/>
                <a:gd name="T13" fmla="*/ 38 h 38"/>
                <a:gd name="T14" fmla="*/ 0 60000 65536"/>
                <a:gd name="T15" fmla="*/ 0 60000 65536"/>
                <a:gd name="T16" fmla="*/ 0 60000 65536"/>
                <a:gd name="T17" fmla="*/ 0 60000 65536"/>
                <a:gd name="T18" fmla="*/ 0 60000 65536"/>
                <a:gd name="T19" fmla="*/ 0 60000 65536"/>
                <a:gd name="T20" fmla="*/ 0 60000 65536"/>
                <a:gd name="T21" fmla="*/ 0 w 124"/>
                <a:gd name="T22" fmla="*/ 0 h 38"/>
                <a:gd name="T23" fmla="*/ 124 w 124"/>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4" h="38">
                  <a:moveTo>
                    <a:pt x="124" y="38"/>
                  </a:moveTo>
                  <a:lnTo>
                    <a:pt x="124" y="28"/>
                  </a:lnTo>
                  <a:lnTo>
                    <a:pt x="29" y="0"/>
                  </a:lnTo>
                  <a:lnTo>
                    <a:pt x="0" y="9"/>
                  </a:lnTo>
                  <a:lnTo>
                    <a:pt x="29" y="9"/>
                  </a:lnTo>
                  <a:lnTo>
                    <a:pt x="124" y="3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216" name="Freeform 64"/>
            <p:cNvSpPr>
              <a:spLocks/>
            </p:cNvSpPr>
            <p:nvPr/>
          </p:nvSpPr>
          <p:spPr bwMode="auto">
            <a:xfrm>
              <a:off x="2676" y="4143"/>
              <a:ext cx="95" cy="38"/>
            </a:xfrm>
            <a:custGeom>
              <a:avLst/>
              <a:gdLst>
                <a:gd name="T0" fmla="*/ 0 w 95"/>
                <a:gd name="T1" fmla="*/ 29 h 38"/>
                <a:gd name="T2" fmla="*/ 0 w 95"/>
                <a:gd name="T3" fmla="*/ 38 h 38"/>
                <a:gd name="T4" fmla="*/ 95 w 95"/>
                <a:gd name="T5" fmla="*/ 10 h 38"/>
                <a:gd name="T6" fmla="*/ 95 w 95"/>
                <a:gd name="T7" fmla="*/ 0 h 38"/>
                <a:gd name="T8" fmla="*/ 0 w 95"/>
                <a:gd name="T9" fmla="*/ 29 h 38"/>
                <a:gd name="T10" fmla="*/ 0 60000 65536"/>
                <a:gd name="T11" fmla="*/ 0 60000 65536"/>
                <a:gd name="T12" fmla="*/ 0 60000 65536"/>
                <a:gd name="T13" fmla="*/ 0 60000 65536"/>
                <a:gd name="T14" fmla="*/ 0 60000 65536"/>
                <a:gd name="T15" fmla="*/ 0 w 95"/>
                <a:gd name="T16" fmla="*/ 0 h 38"/>
                <a:gd name="T17" fmla="*/ 95 w 95"/>
                <a:gd name="T18" fmla="*/ 38 h 38"/>
              </a:gdLst>
              <a:ahLst/>
              <a:cxnLst>
                <a:cxn ang="T10">
                  <a:pos x="T0" y="T1"/>
                </a:cxn>
                <a:cxn ang="T11">
                  <a:pos x="T2" y="T3"/>
                </a:cxn>
                <a:cxn ang="T12">
                  <a:pos x="T4" y="T5"/>
                </a:cxn>
                <a:cxn ang="T13">
                  <a:pos x="T6" y="T7"/>
                </a:cxn>
                <a:cxn ang="T14">
                  <a:pos x="T8" y="T9"/>
                </a:cxn>
              </a:cxnLst>
              <a:rect l="T15" t="T16" r="T17" b="T18"/>
              <a:pathLst>
                <a:path w="95" h="38">
                  <a:moveTo>
                    <a:pt x="0" y="29"/>
                  </a:moveTo>
                  <a:lnTo>
                    <a:pt x="0" y="38"/>
                  </a:lnTo>
                  <a:lnTo>
                    <a:pt x="95" y="10"/>
                  </a:lnTo>
                  <a:lnTo>
                    <a:pt x="95" y="0"/>
                  </a:lnTo>
                  <a:lnTo>
                    <a:pt x="0" y="29"/>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217" name="Rectangle 65"/>
            <p:cNvSpPr>
              <a:spLocks noChangeArrowheads="1"/>
            </p:cNvSpPr>
            <p:nvPr/>
          </p:nvSpPr>
          <p:spPr bwMode="auto">
            <a:xfrm>
              <a:off x="3373" y="4181"/>
              <a:ext cx="39"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18" name="Line 66"/>
            <p:cNvSpPr>
              <a:spLocks noChangeShapeType="1"/>
            </p:cNvSpPr>
            <p:nvPr/>
          </p:nvSpPr>
          <p:spPr bwMode="auto">
            <a:xfrm flipH="1">
              <a:off x="3249" y="4181"/>
              <a:ext cx="67" cy="1"/>
            </a:xfrm>
            <a:prstGeom prst="line">
              <a:avLst/>
            </a:prstGeom>
            <a:noFill/>
            <a:ln w="0">
              <a:solidFill>
                <a:srgbClr val="000000"/>
              </a:solidFill>
              <a:round/>
              <a:headEnd/>
              <a:tailEnd/>
            </a:ln>
          </p:spPr>
          <p:txBody>
            <a:bodyPr/>
            <a:lstStyle/>
            <a:p>
              <a:endParaRPr lang="en-US"/>
            </a:p>
          </p:txBody>
        </p:sp>
        <p:sp>
          <p:nvSpPr>
            <p:cNvPr id="131219" name="Line 67"/>
            <p:cNvSpPr>
              <a:spLocks noChangeShapeType="1"/>
            </p:cNvSpPr>
            <p:nvPr/>
          </p:nvSpPr>
          <p:spPr bwMode="auto">
            <a:xfrm flipH="1">
              <a:off x="3125" y="4181"/>
              <a:ext cx="67" cy="1"/>
            </a:xfrm>
            <a:prstGeom prst="line">
              <a:avLst/>
            </a:prstGeom>
            <a:noFill/>
            <a:ln w="0">
              <a:solidFill>
                <a:srgbClr val="000000"/>
              </a:solidFill>
              <a:round/>
              <a:headEnd/>
              <a:tailEnd/>
            </a:ln>
          </p:spPr>
          <p:txBody>
            <a:bodyPr/>
            <a:lstStyle/>
            <a:p>
              <a:endParaRPr lang="en-US"/>
            </a:p>
          </p:txBody>
        </p:sp>
        <p:sp>
          <p:nvSpPr>
            <p:cNvPr id="131220" name="Line 68"/>
            <p:cNvSpPr>
              <a:spLocks noChangeShapeType="1"/>
            </p:cNvSpPr>
            <p:nvPr/>
          </p:nvSpPr>
          <p:spPr bwMode="auto">
            <a:xfrm flipH="1">
              <a:off x="3001" y="4181"/>
              <a:ext cx="67" cy="1"/>
            </a:xfrm>
            <a:prstGeom prst="line">
              <a:avLst/>
            </a:prstGeom>
            <a:noFill/>
            <a:ln w="0">
              <a:solidFill>
                <a:srgbClr val="000000"/>
              </a:solidFill>
              <a:round/>
              <a:headEnd/>
              <a:tailEnd/>
            </a:ln>
          </p:spPr>
          <p:txBody>
            <a:bodyPr/>
            <a:lstStyle/>
            <a:p>
              <a:endParaRPr lang="en-US"/>
            </a:p>
          </p:txBody>
        </p:sp>
        <p:sp>
          <p:nvSpPr>
            <p:cNvPr id="131221" name="Line 69"/>
            <p:cNvSpPr>
              <a:spLocks noChangeShapeType="1"/>
            </p:cNvSpPr>
            <p:nvPr/>
          </p:nvSpPr>
          <p:spPr bwMode="auto">
            <a:xfrm flipH="1">
              <a:off x="2867" y="4181"/>
              <a:ext cx="67" cy="1"/>
            </a:xfrm>
            <a:prstGeom prst="line">
              <a:avLst/>
            </a:prstGeom>
            <a:noFill/>
            <a:ln w="0">
              <a:solidFill>
                <a:srgbClr val="000000"/>
              </a:solidFill>
              <a:round/>
              <a:headEnd/>
              <a:tailEnd/>
            </a:ln>
          </p:spPr>
          <p:txBody>
            <a:bodyPr/>
            <a:lstStyle/>
            <a:p>
              <a:endParaRPr lang="en-US"/>
            </a:p>
          </p:txBody>
        </p:sp>
        <p:sp>
          <p:nvSpPr>
            <p:cNvPr id="131222" name="Rectangle 70"/>
            <p:cNvSpPr>
              <a:spLocks noChangeArrowheads="1"/>
            </p:cNvSpPr>
            <p:nvPr/>
          </p:nvSpPr>
          <p:spPr bwMode="auto">
            <a:xfrm>
              <a:off x="2781" y="4181"/>
              <a:ext cx="29"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23" name="Rectangle 71"/>
            <p:cNvSpPr>
              <a:spLocks noChangeArrowheads="1"/>
            </p:cNvSpPr>
            <p:nvPr/>
          </p:nvSpPr>
          <p:spPr bwMode="auto">
            <a:xfrm>
              <a:off x="3182" y="3345"/>
              <a:ext cx="688" cy="19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1224" name="Rectangle 72"/>
            <p:cNvSpPr>
              <a:spLocks noChangeArrowheads="1"/>
            </p:cNvSpPr>
            <p:nvPr/>
          </p:nvSpPr>
          <p:spPr bwMode="auto">
            <a:xfrm>
              <a:off x="3316" y="3326"/>
              <a:ext cx="410" cy="106"/>
            </a:xfrm>
            <a:prstGeom prst="rect">
              <a:avLst/>
            </a:prstGeom>
            <a:noFill/>
            <a:ln w="9525">
              <a:noFill/>
              <a:miter lim="800000"/>
              <a:headEnd/>
              <a:tailEnd/>
            </a:ln>
          </p:spPr>
          <p:txBody>
            <a:bodyPr wrap="none" lIns="0" tIns="0" rIns="0" bIns="0">
              <a:spAutoFit/>
            </a:bodyPr>
            <a:lstStyle/>
            <a:p>
              <a:r>
                <a:rPr lang="en-US" sz="1100" b="1" u="none">
                  <a:solidFill>
                    <a:srgbClr val="000000"/>
                  </a:solidFill>
                </a:rPr>
                <a:t>: Wrapper</a:t>
              </a:r>
              <a:endParaRPr lang="en-US" b="1" u="none"/>
            </a:p>
          </p:txBody>
        </p:sp>
        <p:sp>
          <p:nvSpPr>
            <p:cNvPr id="131225" name="Rectangle 73"/>
            <p:cNvSpPr>
              <a:spLocks noChangeArrowheads="1"/>
            </p:cNvSpPr>
            <p:nvPr/>
          </p:nvSpPr>
          <p:spPr bwMode="auto">
            <a:xfrm>
              <a:off x="3316" y="3411"/>
              <a:ext cx="42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26" name="Rectangle 74"/>
            <p:cNvSpPr>
              <a:spLocks noChangeArrowheads="1"/>
            </p:cNvSpPr>
            <p:nvPr/>
          </p:nvSpPr>
          <p:spPr bwMode="auto">
            <a:xfrm>
              <a:off x="3373" y="3430"/>
              <a:ext cx="304" cy="106"/>
            </a:xfrm>
            <a:prstGeom prst="rect">
              <a:avLst/>
            </a:prstGeom>
            <a:noFill/>
            <a:ln w="9525">
              <a:noFill/>
              <a:miter lim="800000"/>
              <a:headEnd/>
              <a:tailEnd/>
            </a:ln>
          </p:spPr>
          <p:txBody>
            <a:bodyPr wrap="none" lIns="0" tIns="0" rIns="0" bIns="0">
              <a:spAutoFit/>
            </a:bodyPr>
            <a:lstStyle/>
            <a:p>
              <a:r>
                <a:rPr lang="en-US" sz="1100" b="1" u="none">
                  <a:solidFill>
                    <a:srgbClr val="000000"/>
                  </a:solidFill>
                </a:rPr>
                <a:t>Facade</a:t>
              </a:r>
              <a:endParaRPr lang="en-US" b="1" u="none"/>
            </a:p>
          </p:txBody>
        </p:sp>
        <p:sp>
          <p:nvSpPr>
            <p:cNvPr id="131227" name="Rectangle 75"/>
            <p:cNvSpPr>
              <a:spLocks noChangeArrowheads="1"/>
            </p:cNvSpPr>
            <p:nvPr/>
          </p:nvSpPr>
          <p:spPr bwMode="auto">
            <a:xfrm>
              <a:off x="3373" y="3516"/>
              <a:ext cx="306" cy="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28" name="Rectangle 76"/>
            <p:cNvSpPr>
              <a:spLocks noChangeArrowheads="1"/>
            </p:cNvSpPr>
            <p:nvPr/>
          </p:nvSpPr>
          <p:spPr bwMode="auto">
            <a:xfrm>
              <a:off x="3182" y="3297"/>
              <a:ext cx="698"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29" name="Rectangle 77"/>
            <p:cNvSpPr>
              <a:spLocks noChangeArrowheads="1"/>
            </p:cNvSpPr>
            <p:nvPr/>
          </p:nvSpPr>
          <p:spPr bwMode="auto">
            <a:xfrm>
              <a:off x="3870" y="3297"/>
              <a:ext cx="10" cy="29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30" name="Rectangle 78"/>
            <p:cNvSpPr>
              <a:spLocks noChangeArrowheads="1"/>
            </p:cNvSpPr>
            <p:nvPr/>
          </p:nvSpPr>
          <p:spPr bwMode="auto">
            <a:xfrm>
              <a:off x="3182" y="3582"/>
              <a:ext cx="688"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31" name="Rectangle 79"/>
            <p:cNvSpPr>
              <a:spLocks noChangeArrowheads="1"/>
            </p:cNvSpPr>
            <p:nvPr/>
          </p:nvSpPr>
          <p:spPr bwMode="auto">
            <a:xfrm>
              <a:off x="3182" y="3297"/>
              <a:ext cx="10" cy="28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32" name="Rectangle 80"/>
            <p:cNvSpPr>
              <a:spLocks noChangeArrowheads="1"/>
            </p:cNvSpPr>
            <p:nvPr/>
          </p:nvSpPr>
          <p:spPr bwMode="auto">
            <a:xfrm>
              <a:off x="4186" y="3345"/>
              <a:ext cx="688" cy="19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1233" name="Rectangle 81"/>
            <p:cNvSpPr>
              <a:spLocks noChangeArrowheads="1"/>
            </p:cNvSpPr>
            <p:nvPr/>
          </p:nvSpPr>
          <p:spPr bwMode="auto">
            <a:xfrm>
              <a:off x="4186" y="3326"/>
              <a:ext cx="636" cy="106"/>
            </a:xfrm>
            <a:prstGeom prst="rect">
              <a:avLst/>
            </a:prstGeom>
            <a:noFill/>
            <a:ln w="9525">
              <a:noFill/>
              <a:miter lim="800000"/>
              <a:headEnd/>
              <a:tailEnd/>
            </a:ln>
          </p:spPr>
          <p:txBody>
            <a:bodyPr wrap="none" lIns="0" tIns="0" rIns="0" bIns="0">
              <a:spAutoFit/>
            </a:bodyPr>
            <a:lstStyle/>
            <a:p>
              <a:r>
                <a:rPr lang="en-US" sz="1100" b="1" u="none">
                  <a:solidFill>
                    <a:srgbClr val="000000"/>
                  </a:solidFill>
                </a:rPr>
                <a:t>: APIFunctionA</a:t>
              </a:r>
              <a:endParaRPr lang="en-US" b="1" u="none"/>
            </a:p>
          </p:txBody>
        </p:sp>
        <p:sp>
          <p:nvSpPr>
            <p:cNvPr id="131234" name="Rectangle 82"/>
            <p:cNvSpPr>
              <a:spLocks noChangeArrowheads="1"/>
            </p:cNvSpPr>
            <p:nvPr/>
          </p:nvSpPr>
          <p:spPr bwMode="auto">
            <a:xfrm>
              <a:off x="4186" y="3411"/>
              <a:ext cx="688"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35" name="Rectangle 83"/>
            <p:cNvSpPr>
              <a:spLocks noChangeArrowheads="1"/>
            </p:cNvSpPr>
            <p:nvPr/>
          </p:nvSpPr>
          <p:spPr bwMode="auto">
            <a:xfrm>
              <a:off x="4186" y="3297"/>
              <a:ext cx="697"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36" name="Rectangle 84"/>
            <p:cNvSpPr>
              <a:spLocks noChangeArrowheads="1"/>
            </p:cNvSpPr>
            <p:nvPr/>
          </p:nvSpPr>
          <p:spPr bwMode="auto">
            <a:xfrm>
              <a:off x="4874" y="3297"/>
              <a:ext cx="9" cy="29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37" name="Rectangle 85"/>
            <p:cNvSpPr>
              <a:spLocks noChangeArrowheads="1"/>
            </p:cNvSpPr>
            <p:nvPr/>
          </p:nvSpPr>
          <p:spPr bwMode="auto">
            <a:xfrm>
              <a:off x="4186" y="3582"/>
              <a:ext cx="688"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38" name="Rectangle 86"/>
            <p:cNvSpPr>
              <a:spLocks noChangeArrowheads="1"/>
            </p:cNvSpPr>
            <p:nvPr/>
          </p:nvSpPr>
          <p:spPr bwMode="auto">
            <a:xfrm>
              <a:off x="4186" y="3297"/>
              <a:ext cx="9" cy="28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39" name="Rectangle 87"/>
            <p:cNvSpPr>
              <a:spLocks noChangeArrowheads="1"/>
            </p:cNvSpPr>
            <p:nvPr/>
          </p:nvSpPr>
          <p:spPr bwMode="auto">
            <a:xfrm>
              <a:off x="4014" y="3725"/>
              <a:ext cx="385" cy="96"/>
            </a:xfrm>
            <a:prstGeom prst="rect">
              <a:avLst/>
            </a:prstGeom>
            <a:noFill/>
            <a:ln w="9525">
              <a:noFill/>
              <a:miter lim="800000"/>
              <a:headEnd/>
              <a:tailEnd/>
            </a:ln>
          </p:spPr>
          <p:txBody>
            <a:bodyPr wrap="none" lIns="0" tIns="0" rIns="0" bIns="0">
              <a:spAutoFit/>
            </a:bodyPr>
            <a:lstStyle/>
            <a:p>
              <a:r>
                <a:rPr lang="en-US" sz="1000" u="none">
                  <a:solidFill>
                    <a:srgbClr val="000000"/>
                  </a:solidFill>
                </a:rPr>
                <a:t>functionA()</a:t>
              </a:r>
              <a:endParaRPr lang="en-US" b="1" u="none"/>
            </a:p>
          </p:txBody>
        </p:sp>
        <p:sp>
          <p:nvSpPr>
            <p:cNvPr id="131240" name="Freeform 88"/>
            <p:cNvSpPr>
              <a:spLocks/>
            </p:cNvSpPr>
            <p:nvPr/>
          </p:nvSpPr>
          <p:spPr bwMode="auto">
            <a:xfrm>
              <a:off x="4339" y="3811"/>
              <a:ext cx="114" cy="66"/>
            </a:xfrm>
            <a:custGeom>
              <a:avLst/>
              <a:gdLst>
                <a:gd name="T0" fmla="*/ 0 w 114"/>
                <a:gd name="T1" fmla="*/ 28 h 66"/>
                <a:gd name="T2" fmla="*/ 0 w 114"/>
                <a:gd name="T3" fmla="*/ 0 h 66"/>
                <a:gd name="T4" fmla="*/ 0 w 114"/>
                <a:gd name="T5" fmla="*/ 0 h 66"/>
                <a:gd name="T6" fmla="*/ 0 w 114"/>
                <a:gd name="T7" fmla="*/ 0 h 66"/>
                <a:gd name="T8" fmla="*/ 86 w 114"/>
                <a:gd name="T9" fmla="*/ 28 h 66"/>
                <a:gd name="T10" fmla="*/ 114 w 114"/>
                <a:gd name="T11" fmla="*/ 28 h 66"/>
                <a:gd name="T12" fmla="*/ 86 w 114"/>
                <a:gd name="T13" fmla="*/ 38 h 66"/>
                <a:gd name="T14" fmla="*/ 0 w 114"/>
                <a:gd name="T15" fmla="*/ 66 h 66"/>
                <a:gd name="T16" fmla="*/ 0 w 114"/>
                <a:gd name="T17" fmla="*/ 66 h 66"/>
                <a:gd name="T18" fmla="*/ 0 w 114"/>
                <a:gd name="T19" fmla="*/ 57 h 66"/>
                <a:gd name="T20" fmla="*/ 0 w 114"/>
                <a:gd name="T21" fmla="*/ 57 h 66"/>
                <a:gd name="T22" fmla="*/ 86 w 114"/>
                <a:gd name="T23" fmla="*/ 28 h 66"/>
                <a:gd name="T24" fmla="*/ 86 w 114"/>
                <a:gd name="T25" fmla="*/ 38 h 66"/>
                <a:gd name="T26" fmla="*/ 86 w 114"/>
                <a:gd name="T27" fmla="*/ 38 h 66"/>
                <a:gd name="T28" fmla="*/ 0 w 114"/>
                <a:gd name="T29" fmla="*/ 9 h 66"/>
                <a:gd name="T30" fmla="*/ 0 w 114"/>
                <a:gd name="T31" fmla="*/ 0 h 66"/>
                <a:gd name="T32" fmla="*/ 9 w 114"/>
                <a:gd name="T33" fmla="*/ 0 h 66"/>
                <a:gd name="T34" fmla="*/ 9 w 114"/>
                <a:gd name="T35" fmla="*/ 28 h 66"/>
                <a:gd name="T36" fmla="*/ 0 w 114"/>
                <a:gd name="T37" fmla="*/ 28 h 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4"/>
                <a:gd name="T58" fmla="*/ 0 h 66"/>
                <a:gd name="T59" fmla="*/ 114 w 114"/>
                <a:gd name="T60" fmla="*/ 66 h 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4" h="66">
                  <a:moveTo>
                    <a:pt x="0" y="28"/>
                  </a:moveTo>
                  <a:lnTo>
                    <a:pt x="0" y="0"/>
                  </a:lnTo>
                  <a:lnTo>
                    <a:pt x="86" y="28"/>
                  </a:lnTo>
                  <a:lnTo>
                    <a:pt x="114" y="28"/>
                  </a:lnTo>
                  <a:lnTo>
                    <a:pt x="86" y="38"/>
                  </a:lnTo>
                  <a:lnTo>
                    <a:pt x="0" y="66"/>
                  </a:lnTo>
                  <a:lnTo>
                    <a:pt x="0" y="57"/>
                  </a:lnTo>
                  <a:lnTo>
                    <a:pt x="86" y="28"/>
                  </a:lnTo>
                  <a:lnTo>
                    <a:pt x="86" y="38"/>
                  </a:lnTo>
                  <a:lnTo>
                    <a:pt x="0" y="9"/>
                  </a:lnTo>
                  <a:lnTo>
                    <a:pt x="0" y="0"/>
                  </a:lnTo>
                  <a:lnTo>
                    <a:pt x="9" y="0"/>
                  </a:lnTo>
                  <a:lnTo>
                    <a:pt x="9" y="28"/>
                  </a:lnTo>
                  <a:lnTo>
                    <a:pt x="0" y="2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241" name="Freeform 89"/>
            <p:cNvSpPr>
              <a:spLocks/>
            </p:cNvSpPr>
            <p:nvPr/>
          </p:nvSpPr>
          <p:spPr bwMode="auto">
            <a:xfrm>
              <a:off x="4339" y="3839"/>
              <a:ext cx="9" cy="29"/>
            </a:xfrm>
            <a:custGeom>
              <a:avLst/>
              <a:gdLst>
                <a:gd name="T0" fmla="*/ 0 w 9"/>
                <a:gd name="T1" fmla="*/ 29 h 29"/>
                <a:gd name="T2" fmla="*/ 0 w 9"/>
                <a:gd name="T3" fmla="*/ 0 h 29"/>
                <a:gd name="T4" fmla="*/ 9 w 9"/>
                <a:gd name="T5" fmla="*/ 0 h 29"/>
                <a:gd name="T6" fmla="*/ 9 w 9"/>
                <a:gd name="T7" fmla="*/ 0 h 29"/>
                <a:gd name="T8" fmla="*/ 9 w 9"/>
                <a:gd name="T9" fmla="*/ 0 h 29"/>
                <a:gd name="T10" fmla="*/ 9 w 9"/>
                <a:gd name="T11" fmla="*/ 29 h 29"/>
                <a:gd name="T12" fmla="*/ 0 w 9"/>
                <a:gd name="T13" fmla="*/ 29 h 29"/>
                <a:gd name="T14" fmla="*/ 0 60000 65536"/>
                <a:gd name="T15" fmla="*/ 0 60000 65536"/>
                <a:gd name="T16" fmla="*/ 0 60000 65536"/>
                <a:gd name="T17" fmla="*/ 0 60000 65536"/>
                <a:gd name="T18" fmla="*/ 0 60000 65536"/>
                <a:gd name="T19" fmla="*/ 0 60000 65536"/>
                <a:gd name="T20" fmla="*/ 0 60000 65536"/>
                <a:gd name="T21" fmla="*/ 0 w 9"/>
                <a:gd name="T22" fmla="*/ 0 h 29"/>
                <a:gd name="T23" fmla="*/ 9 w 9"/>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9">
                  <a:moveTo>
                    <a:pt x="0" y="29"/>
                  </a:moveTo>
                  <a:lnTo>
                    <a:pt x="0" y="0"/>
                  </a:lnTo>
                  <a:lnTo>
                    <a:pt x="9" y="0"/>
                  </a:lnTo>
                  <a:lnTo>
                    <a:pt x="9" y="29"/>
                  </a:lnTo>
                  <a:lnTo>
                    <a:pt x="0" y="29"/>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242" name="Freeform 90"/>
            <p:cNvSpPr>
              <a:spLocks/>
            </p:cNvSpPr>
            <p:nvPr/>
          </p:nvSpPr>
          <p:spPr bwMode="auto">
            <a:xfrm>
              <a:off x="4339" y="3811"/>
              <a:ext cx="86" cy="57"/>
            </a:xfrm>
            <a:custGeom>
              <a:avLst/>
              <a:gdLst>
                <a:gd name="T0" fmla="*/ 0 w 86"/>
                <a:gd name="T1" fmla="*/ 28 h 57"/>
                <a:gd name="T2" fmla="*/ 0 w 86"/>
                <a:gd name="T3" fmla="*/ 0 h 57"/>
                <a:gd name="T4" fmla="*/ 86 w 86"/>
                <a:gd name="T5" fmla="*/ 28 h 57"/>
                <a:gd name="T6" fmla="*/ 0 w 86"/>
                <a:gd name="T7" fmla="*/ 57 h 57"/>
                <a:gd name="T8" fmla="*/ 0 w 86"/>
                <a:gd name="T9" fmla="*/ 28 h 57"/>
                <a:gd name="T10" fmla="*/ 0 60000 65536"/>
                <a:gd name="T11" fmla="*/ 0 60000 65536"/>
                <a:gd name="T12" fmla="*/ 0 60000 65536"/>
                <a:gd name="T13" fmla="*/ 0 60000 65536"/>
                <a:gd name="T14" fmla="*/ 0 60000 65536"/>
                <a:gd name="T15" fmla="*/ 0 w 86"/>
                <a:gd name="T16" fmla="*/ 0 h 57"/>
                <a:gd name="T17" fmla="*/ 86 w 86"/>
                <a:gd name="T18" fmla="*/ 57 h 57"/>
              </a:gdLst>
              <a:ahLst/>
              <a:cxnLst>
                <a:cxn ang="T10">
                  <a:pos x="T0" y="T1"/>
                </a:cxn>
                <a:cxn ang="T11">
                  <a:pos x="T2" y="T3"/>
                </a:cxn>
                <a:cxn ang="T12">
                  <a:pos x="T4" y="T5"/>
                </a:cxn>
                <a:cxn ang="T13">
                  <a:pos x="T6" y="T7"/>
                </a:cxn>
                <a:cxn ang="T14">
                  <a:pos x="T8" y="T9"/>
                </a:cxn>
              </a:cxnLst>
              <a:rect l="T15" t="T16" r="T17" b="T18"/>
              <a:pathLst>
                <a:path w="86" h="57">
                  <a:moveTo>
                    <a:pt x="0" y="28"/>
                  </a:moveTo>
                  <a:lnTo>
                    <a:pt x="0" y="0"/>
                  </a:lnTo>
                  <a:lnTo>
                    <a:pt x="86" y="28"/>
                  </a:lnTo>
                  <a:lnTo>
                    <a:pt x="0" y="57"/>
                  </a:lnTo>
                  <a:lnTo>
                    <a:pt x="0" y="2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243" name="Rectangle 91"/>
            <p:cNvSpPr>
              <a:spLocks noChangeArrowheads="1"/>
            </p:cNvSpPr>
            <p:nvPr/>
          </p:nvSpPr>
          <p:spPr bwMode="auto">
            <a:xfrm>
              <a:off x="3612" y="3839"/>
              <a:ext cx="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44" name="Rectangle 92"/>
            <p:cNvSpPr>
              <a:spLocks noChangeArrowheads="1"/>
            </p:cNvSpPr>
            <p:nvPr/>
          </p:nvSpPr>
          <p:spPr bwMode="auto">
            <a:xfrm>
              <a:off x="3612" y="3839"/>
              <a:ext cx="717"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45" name="Rectangle 93"/>
            <p:cNvSpPr>
              <a:spLocks noChangeArrowheads="1"/>
            </p:cNvSpPr>
            <p:nvPr/>
          </p:nvSpPr>
          <p:spPr bwMode="auto">
            <a:xfrm>
              <a:off x="2494" y="3715"/>
              <a:ext cx="172" cy="52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1246" name="Rectangle 94"/>
            <p:cNvSpPr>
              <a:spLocks noChangeArrowheads="1"/>
            </p:cNvSpPr>
            <p:nvPr/>
          </p:nvSpPr>
          <p:spPr bwMode="auto">
            <a:xfrm>
              <a:off x="2494" y="3715"/>
              <a:ext cx="182"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47" name="Rectangle 95"/>
            <p:cNvSpPr>
              <a:spLocks noChangeArrowheads="1"/>
            </p:cNvSpPr>
            <p:nvPr/>
          </p:nvSpPr>
          <p:spPr bwMode="auto">
            <a:xfrm>
              <a:off x="2666" y="3715"/>
              <a:ext cx="10" cy="53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48" name="Rectangle 96"/>
            <p:cNvSpPr>
              <a:spLocks noChangeArrowheads="1"/>
            </p:cNvSpPr>
            <p:nvPr/>
          </p:nvSpPr>
          <p:spPr bwMode="auto">
            <a:xfrm>
              <a:off x="2494" y="4238"/>
              <a:ext cx="172"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49" name="Rectangle 97"/>
            <p:cNvSpPr>
              <a:spLocks noChangeArrowheads="1"/>
            </p:cNvSpPr>
            <p:nvPr/>
          </p:nvSpPr>
          <p:spPr bwMode="auto">
            <a:xfrm>
              <a:off x="2494" y="3715"/>
              <a:ext cx="10" cy="52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50" name="Rectangle 98"/>
            <p:cNvSpPr>
              <a:spLocks noChangeArrowheads="1"/>
            </p:cNvSpPr>
            <p:nvPr/>
          </p:nvSpPr>
          <p:spPr bwMode="auto">
            <a:xfrm>
              <a:off x="3622" y="3915"/>
              <a:ext cx="105"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51" name="Freeform 99"/>
            <p:cNvSpPr>
              <a:spLocks/>
            </p:cNvSpPr>
            <p:nvPr/>
          </p:nvSpPr>
          <p:spPr bwMode="auto">
            <a:xfrm>
              <a:off x="3593" y="3915"/>
              <a:ext cx="124" cy="38"/>
            </a:xfrm>
            <a:custGeom>
              <a:avLst/>
              <a:gdLst>
                <a:gd name="T0" fmla="*/ 124 w 124"/>
                <a:gd name="T1" fmla="*/ 38 h 38"/>
                <a:gd name="T2" fmla="*/ 124 w 124"/>
                <a:gd name="T3" fmla="*/ 29 h 38"/>
                <a:gd name="T4" fmla="*/ 29 w 124"/>
                <a:gd name="T5" fmla="*/ 0 h 38"/>
                <a:gd name="T6" fmla="*/ 29 w 124"/>
                <a:gd name="T7" fmla="*/ 0 h 38"/>
                <a:gd name="T8" fmla="*/ 0 w 124"/>
                <a:gd name="T9" fmla="*/ 10 h 38"/>
                <a:gd name="T10" fmla="*/ 29 w 124"/>
                <a:gd name="T11" fmla="*/ 10 h 38"/>
                <a:gd name="T12" fmla="*/ 124 w 124"/>
                <a:gd name="T13" fmla="*/ 38 h 38"/>
                <a:gd name="T14" fmla="*/ 0 60000 65536"/>
                <a:gd name="T15" fmla="*/ 0 60000 65536"/>
                <a:gd name="T16" fmla="*/ 0 60000 65536"/>
                <a:gd name="T17" fmla="*/ 0 60000 65536"/>
                <a:gd name="T18" fmla="*/ 0 60000 65536"/>
                <a:gd name="T19" fmla="*/ 0 60000 65536"/>
                <a:gd name="T20" fmla="*/ 0 60000 65536"/>
                <a:gd name="T21" fmla="*/ 0 w 124"/>
                <a:gd name="T22" fmla="*/ 0 h 38"/>
                <a:gd name="T23" fmla="*/ 124 w 124"/>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4" h="38">
                  <a:moveTo>
                    <a:pt x="124" y="38"/>
                  </a:moveTo>
                  <a:lnTo>
                    <a:pt x="124" y="29"/>
                  </a:lnTo>
                  <a:lnTo>
                    <a:pt x="29" y="0"/>
                  </a:lnTo>
                  <a:lnTo>
                    <a:pt x="0" y="10"/>
                  </a:lnTo>
                  <a:lnTo>
                    <a:pt x="29" y="10"/>
                  </a:lnTo>
                  <a:lnTo>
                    <a:pt x="124" y="3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252" name="Freeform 100"/>
            <p:cNvSpPr>
              <a:spLocks/>
            </p:cNvSpPr>
            <p:nvPr/>
          </p:nvSpPr>
          <p:spPr bwMode="auto">
            <a:xfrm>
              <a:off x="3622" y="3887"/>
              <a:ext cx="95" cy="38"/>
            </a:xfrm>
            <a:custGeom>
              <a:avLst/>
              <a:gdLst>
                <a:gd name="T0" fmla="*/ 0 w 95"/>
                <a:gd name="T1" fmla="*/ 28 h 38"/>
                <a:gd name="T2" fmla="*/ 0 w 95"/>
                <a:gd name="T3" fmla="*/ 38 h 38"/>
                <a:gd name="T4" fmla="*/ 95 w 95"/>
                <a:gd name="T5" fmla="*/ 9 h 38"/>
                <a:gd name="T6" fmla="*/ 95 w 95"/>
                <a:gd name="T7" fmla="*/ 0 h 38"/>
                <a:gd name="T8" fmla="*/ 0 w 95"/>
                <a:gd name="T9" fmla="*/ 28 h 38"/>
                <a:gd name="T10" fmla="*/ 0 60000 65536"/>
                <a:gd name="T11" fmla="*/ 0 60000 65536"/>
                <a:gd name="T12" fmla="*/ 0 60000 65536"/>
                <a:gd name="T13" fmla="*/ 0 60000 65536"/>
                <a:gd name="T14" fmla="*/ 0 60000 65536"/>
                <a:gd name="T15" fmla="*/ 0 w 95"/>
                <a:gd name="T16" fmla="*/ 0 h 38"/>
                <a:gd name="T17" fmla="*/ 95 w 95"/>
                <a:gd name="T18" fmla="*/ 38 h 38"/>
              </a:gdLst>
              <a:ahLst/>
              <a:cxnLst>
                <a:cxn ang="T10">
                  <a:pos x="T0" y="T1"/>
                </a:cxn>
                <a:cxn ang="T11">
                  <a:pos x="T2" y="T3"/>
                </a:cxn>
                <a:cxn ang="T12">
                  <a:pos x="T4" y="T5"/>
                </a:cxn>
                <a:cxn ang="T13">
                  <a:pos x="T6" y="T7"/>
                </a:cxn>
                <a:cxn ang="T14">
                  <a:pos x="T8" y="T9"/>
                </a:cxn>
              </a:cxnLst>
              <a:rect l="T15" t="T16" r="T17" b="T18"/>
              <a:pathLst>
                <a:path w="95" h="38">
                  <a:moveTo>
                    <a:pt x="0" y="28"/>
                  </a:moveTo>
                  <a:lnTo>
                    <a:pt x="0" y="38"/>
                  </a:lnTo>
                  <a:lnTo>
                    <a:pt x="95" y="9"/>
                  </a:lnTo>
                  <a:lnTo>
                    <a:pt x="95" y="0"/>
                  </a:lnTo>
                  <a:lnTo>
                    <a:pt x="0" y="2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253" name="Rectangle 101"/>
            <p:cNvSpPr>
              <a:spLocks noChangeArrowheads="1"/>
            </p:cNvSpPr>
            <p:nvPr/>
          </p:nvSpPr>
          <p:spPr bwMode="auto">
            <a:xfrm>
              <a:off x="4444" y="3925"/>
              <a:ext cx="1" cy="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54" name="Rectangle 102"/>
            <p:cNvSpPr>
              <a:spLocks noChangeArrowheads="1"/>
            </p:cNvSpPr>
            <p:nvPr/>
          </p:nvSpPr>
          <p:spPr bwMode="auto">
            <a:xfrm>
              <a:off x="4405" y="3925"/>
              <a:ext cx="39" cy="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55" name="Line 103"/>
            <p:cNvSpPr>
              <a:spLocks noChangeShapeType="1"/>
            </p:cNvSpPr>
            <p:nvPr/>
          </p:nvSpPr>
          <p:spPr bwMode="auto">
            <a:xfrm flipH="1">
              <a:off x="4262" y="3925"/>
              <a:ext cx="77" cy="1"/>
            </a:xfrm>
            <a:prstGeom prst="line">
              <a:avLst/>
            </a:prstGeom>
            <a:noFill/>
            <a:ln w="0">
              <a:solidFill>
                <a:srgbClr val="000000"/>
              </a:solidFill>
              <a:round/>
              <a:headEnd/>
              <a:tailEnd/>
            </a:ln>
          </p:spPr>
          <p:txBody>
            <a:bodyPr/>
            <a:lstStyle/>
            <a:p>
              <a:endParaRPr lang="en-US"/>
            </a:p>
          </p:txBody>
        </p:sp>
        <p:sp>
          <p:nvSpPr>
            <p:cNvPr id="131256" name="Line 104"/>
            <p:cNvSpPr>
              <a:spLocks noChangeShapeType="1"/>
            </p:cNvSpPr>
            <p:nvPr/>
          </p:nvSpPr>
          <p:spPr bwMode="auto">
            <a:xfrm flipH="1">
              <a:off x="4119" y="3925"/>
              <a:ext cx="76" cy="1"/>
            </a:xfrm>
            <a:prstGeom prst="line">
              <a:avLst/>
            </a:prstGeom>
            <a:noFill/>
            <a:ln w="0">
              <a:solidFill>
                <a:srgbClr val="000000"/>
              </a:solidFill>
              <a:round/>
              <a:headEnd/>
              <a:tailEnd/>
            </a:ln>
          </p:spPr>
          <p:txBody>
            <a:bodyPr/>
            <a:lstStyle/>
            <a:p>
              <a:endParaRPr lang="en-US"/>
            </a:p>
          </p:txBody>
        </p:sp>
        <p:sp>
          <p:nvSpPr>
            <p:cNvPr id="131257" name="Line 105"/>
            <p:cNvSpPr>
              <a:spLocks noChangeShapeType="1"/>
            </p:cNvSpPr>
            <p:nvPr/>
          </p:nvSpPr>
          <p:spPr bwMode="auto">
            <a:xfrm flipH="1">
              <a:off x="3975" y="3925"/>
              <a:ext cx="77" cy="1"/>
            </a:xfrm>
            <a:prstGeom prst="line">
              <a:avLst/>
            </a:prstGeom>
            <a:noFill/>
            <a:ln w="0">
              <a:solidFill>
                <a:srgbClr val="000000"/>
              </a:solidFill>
              <a:round/>
              <a:headEnd/>
              <a:tailEnd/>
            </a:ln>
          </p:spPr>
          <p:txBody>
            <a:bodyPr/>
            <a:lstStyle/>
            <a:p>
              <a:endParaRPr lang="en-US"/>
            </a:p>
          </p:txBody>
        </p:sp>
        <p:sp>
          <p:nvSpPr>
            <p:cNvPr id="131258" name="Line 106"/>
            <p:cNvSpPr>
              <a:spLocks noChangeShapeType="1"/>
            </p:cNvSpPr>
            <p:nvPr/>
          </p:nvSpPr>
          <p:spPr bwMode="auto">
            <a:xfrm flipH="1">
              <a:off x="3823" y="3925"/>
              <a:ext cx="86" cy="1"/>
            </a:xfrm>
            <a:prstGeom prst="line">
              <a:avLst/>
            </a:prstGeom>
            <a:noFill/>
            <a:ln w="0">
              <a:solidFill>
                <a:srgbClr val="000000"/>
              </a:solidFill>
              <a:round/>
              <a:headEnd/>
              <a:tailEnd/>
            </a:ln>
          </p:spPr>
          <p:txBody>
            <a:bodyPr/>
            <a:lstStyle/>
            <a:p>
              <a:endParaRPr lang="en-US"/>
            </a:p>
          </p:txBody>
        </p:sp>
        <p:sp>
          <p:nvSpPr>
            <p:cNvPr id="131259" name="Rectangle 107"/>
            <p:cNvSpPr>
              <a:spLocks noChangeArrowheads="1"/>
            </p:cNvSpPr>
            <p:nvPr/>
          </p:nvSpPr>
          <p:spPr bwMode="auto">
            <a:xfrm>
              <a:off x="3727" y="3925"/>
              <a:ext cx="29" cy="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60" name="Rectangle 108"/>
            <p:cNvSpPr>
              <a:spLocks noChangeArrowheads="1"/>
            </p:cNvSpPr>
            <p:nvPr/>
          </p:nvSpPr>
          <p:spPr bwMode="auto">
            <a:xfrm>
              <a:off x="4434" y="3801"/>
              <a:ext cx="182" cy="171"/>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1261" name="Rectangle 109"/>
            <p:cNvSpPr>
              <a:spLocks noChangeArrowheads="1"/>
            </p:cNvSpPr>
            <p:nvPr/>
          </p:nvSpPr>
          <p:spPr bwMode="auto">
            <a:xfrm>
              <a:off x="4434" y="3801"/>
              <a:ext cx="19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62" name="Rectangle 110"/>
            <p:cNvSpPr>
              <a:spLocks noChangeArrowheads="1"/>
            </p:cNvSpPr>
            <p:nvPr/>
          </p:nvSpPr>
          <p:spPr bwMode="auto">
            <a:xfrm>
              <a:off x="4616" y="3801"/>
              <a:ext cx="9" cy="18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63" name="Rectangle 111"/>
            <p:cNvSpPr>
              <a:spLocks noChangeArrowheads="1"/>
            </p:cNvSpPr>
            <p:nvPr/>
          </p:nvSpPr>
          <p:spPr bwMode="auto">
            <a:xfrm>
              <a:off x="4434" y="3972"/>
              <a:ext cx="182"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64" name="Rectangle 112"/>
            <p:cNvSpPr>
              <a:spLocks noChangeArrowheads="1"/>
            </p:cNvSpPr>
            <p:nvPr/>
          </p:nvSpPr>
          <p:spPr bwMode="auto">
            <a:xfrm>
              <a:off x="4434" y="3801"/>
              <a:ext cx="10" cy="17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65" name="Rectangle 113"/>
            <p:cNvSpPr>
              <a:spLocks noChangeArrowheads="1"/>
            </p:cNvSpPr>
            <p:nvPr/>
          </p:nvSpPr>
          <p:spPr bwMode="auto">
            <a:xfrm>
              <a:off x="3431" y="3725"/>
              <a:ext cx="181" cy="48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1266" name="Rectangle 114"/>
            <p:cNvSpPr>
              <a:spLocks noChangeArrowheads="1"/>
            </p:cNvSpPr>
            <p:nvPr/>
          </p:nvSpPr>
          <p:spPr bwMode="auto">
            <a:xfrm>
              <a:off x="3431" y="3725"/>
              <a:ext cx="191" cy="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67" name="Rectangle 115"/>
            <p:cNvSpPr>
              <a:spLocks noChangeArrowheads="1"/>
            </p:cNvSpPr>
            <p:nvPr/>
          </p:nvSpPr>
          <p:spPr bwMode="auto">
            <a:xfrm>
              <a:off x="3612" y="3725"/>
              <a:ext cx="10" cy="49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68" name="Rectangle 116"/>
            <p:cNvSpPr>
              <a:spLocks noChangeArrowheads="1"/>
            </p:cNvSpPr>
            <p:nvPr/>
          </p:nvSpPr>
          <p:spPr bwMode="auto">
            <a:xfrm>
              <a:off x="3431" y="4210"/>
              <a:ext cx="181" cy="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69" name="Rectangle 117"/>
            <p:cNvSpPr>
              <a:spLocks noChangeArrowheads="1"/>
            </p:cNvSpPr>
            <p:nvPr/>
          </p:nvSpPr>
          <p:spPr bwMode="auto">
            <a:xfrm>
              <a:off x="3431" y="3725"/>
              <a:ext cx="9" cy="48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70" name="Rectangle 118"/>
            <p:cNvSpPr>
              <a:spLocks noChangeArrowheads="1"/>
            </p:cNvSpPr>
            <p:nvPr/>
          </p:nvSpPr>
          <p:spPr bwMode="auto">
            <a:xfrm>
              <a:off x="5390" y="3582"/>
              <a:ext cx="9" cy="68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71" name="Rectangle 119"/>
            <p:cNvSpPr>
              <a:spLocks noChangeArrowheads="1"/>
            </p:cNvSpPr>
            <p:nvPr/>
          </p:nvSpPr>
          <p:spPr bwMode="auto">
            <a:xfrm>
              <a:off x="5046" y="3345"/>
              <a:ext cx="688" cy="19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1272" name="Rectangle 120"/>
            <p:cNvSpPr>
              <a:spLocks noChangeArrowheads="1"/>
            </p:cNvSpPr>
            <p:nvPr/>
          </p:nvSpPr>
          <p:spPr bwMode="auto">
            <a:xfrm>
              <a:off x="5046" y="3326"/>
              <a:ext cx="636" cy="106"/>
            </a:xfrm>
            <a:prstGeom prst="rect">
              <a:avLst/>
            </a:prstGeom>
            <a:noFill/>
            <a:ln w="9525">
              <a:noFill/>
              <a:miter lim="800000"/>
              <a:headEnd/>
              <a:tailEnd/>
            </a:ln>
          </p:spPr>
          <p:txBody>
            <a:bodyPr wrap="none" lIns="0" tIns="0" rIns="0" bIns="0">
              <a:spAutoFit/>
            </a:bodyPr>
            <a:lstStyle/>
            <a:p>
              <a:r>
                <a:rPr lang="en-US" sz="1100" b="1" u="none">
                  <a:solidFill>
                    <a:srgbClr val="000000"/>
                  </a:solidFill>
                </a:rPr>
                <a:t>: APIFunctionB</a:t>
              </a:r>
              <a:endParaRPr lang="en-US" b="1" u="none"/>
            </a:p>
          </p:txBody>
        </p:sp>
        <p:sp>
          <p:nvSpPr>
            <p:cNvPr id="131273" name="Rectangle 121"/>
            <p:cNvSpPr>
              <a:spLocks noChangeArrowheads="1"/>
            </p:cNvSpPr>
            <p:nvPr/>
          </p:nvSpPr>
          <p:spPr bwMode="auto">
            <a:xfrm>
              <a:off x="5046" y="3411"/>
              <a:ext cx="688"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74" name="Rectangle 122"/>
            <p:cNvSpPr>
              <a:spLocks noChangeArrowheads="1"/>
            </p:cNvSpPr>
            <p:nvPr/>
          </p:nvSpPr>
          <p:spPr bwMode="auto">
            <a:xfrm>
              <a:off x="5046" y="3297"/>
              <a:ext cx="697"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75" name="Rectangle 123"/>
            <p:cNvSpPr>
              <a:spLocks noChangeArrowheads="1"/>
            </p:cNvSpPr>
            <p:nvPr/>
          </p:nvSpPr>
          <p:spPr bwMode="auto">
            <a:xfrm>
              <a:off x="5734" y="3297"/>
              <a:ext cx="9" cy="29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76" name="Rectangle 124"/>
            <p:cNvSpPr>
              <a:spLocks noChangeArrowheads="1"/>
            </p:cNvSpPr>
            <p:nvPr/>
          </p:nvSpPr>
          <p:spPr bwMode="auto">
            <a:xfrm>
              <a:off x="5046" y="3582"/>
              <a:ext cx="688"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77" name="Rectangle 125"/>
            <p:cNvSpPr>
              <a:spLocks noChangeArrowheads="1"/>
            </p:cNvSpPr>
            <p:nvPr/>
          </p:nvSpPr>
          <p:spPr bwMode="auto">
            <a:xfrm>
              <a:off x="5046" y="3297"/>
              <a:ext cx="9" cy="28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78" name="Rectangle 126"/>
            <p:cNvSpPr>
              <a:spLocks noChangeArrowheads="1"/>
            </p:cNvSpPr>
            <p:nvPr/>
          </p:nvSpPr>
          <p:spPr bwMode="auto">
            <a:xfrm>
              <a:off x="4864" y="3915"/>
              <a:ext cx="385" cy="96"/>
            </a:xfrm>
            <a:prstGeom prst="rect">
              <a:avLst/>
            </a:prstGeom>
            <a:noFill/>
            <a:ln w="9525">
              <a:noFill/>
              <a:miter lim="800000"/>
              <a:headEnd/>
              <a:tailEnd/>
            </a:ln>
          </p:spPr>
          <p:txBody>
            <a:bodyPr wrap="none" lIns="0" tIns="0" rIns="0" bIns="0">
              <a:spAutoFit/>
            </a:bodyPr>
            <a:lstStyle/>
            <a:p>
              <a:r>
                <a:rPr lang="en-US" sz="1000" u="none">
                  <a:solidFill>
                    <a:srgbClr val="000000"/>
                  </a:solidFill>
                </a:rPr>
                <a:t>functionB()</a:t>
              </a:r>
              <a:endParaRPr lang="en-US" b="1" u="none"/>
            </a:p>
          </p:txBody>
        </p:sp>
        <p:sp>
          <p:nvSpPr>
            <p:cNvPr id="131279" name="Freeform 127"/>
            <p:cNvSpPr>
              <a:spLocks/>
            </p:cNvSpPr>
            <p:nvPr/>
          </p:nvSpPr>
          <p:spPr bwMode="auto">
            <a:xfrm>
              <a:off x="5199" y="4010"/>
              <a:ext cx="114" cy="67"/>
            </a:xfrm>
            <a:custGeom>
              <a:avLst/>
              <a:gdLst>
                <a:gd name="T0" fmla="*/ 0 w 114"/>
                <a:gd name="T1" fmla="*/ 29 h 67"/>
                <a:gd name="T2" fmla="*/ 0 w 114"/>
                <a:gd name="T3" fmla="*/ 0 h 67"/>
                <a:gd name="T4" fmla="*/ 0 w 114"/>
                <a:gd name="T5" fmla="*/ 0 h 67"/>
                <a:gd name="T6" fmla="*/ 0 w 114"/>
                <a:gd name="T7" fmla="*/ 0 h 67"/>
                <a:gd name="T8" fmla="*/ 86 w 114"/>
                <a:gd name="T9" fmla="*/ 29 h 67"/>
                <a:gd name="T10" fmla="*/ 114 w 114"/>
                <a:gd name="T11" fmla="*/ 29 h 67"/>
                <a:gd name="T12" fmla="*/ 86 w 114"/>
                <a:gd name="T13" fmla="*/ 38 h 67"/>
                <a:gd name="T14" fmla="*/ 0 w 114"/>
                <a:gd name="T15" fmla="*/ 67 h 67"/>
                <a:gd name="T16" fmla="*/ 0 w 114"/>
                <a:gd name="T17" fmla="*/ 67 h 67"/>
                <a:gd name="T18" fmla="*/ 0 w 114"/>
                <a:gd name="T19" fmla="*/ 57 h 67"/>
                <a:gd name="T20" fmla="*/ 0 w 114"/>
                <a:gd name="T21" fmla="*/ 57 h 67"/>
                <a:gd name="T22" fmla="*/ 86 w 114"/>
                <a:gd name="T23" fmla="*/ 29 h 67"/>
                <a:gd name="T24" fmla="*/ 86 w 114"/>
                <a:gd name="T25" fmla="*/ 38 h 67"/>
                <a:gd name="T26" fmla="*/ 86 w 114"/>
                <a:gd name="T27" fmla="*/ 38 h 67"/>
                <a:gd name="T28" fmla="*/ 0 w 114"/>
                <a:gd name="T29" fmla="*/ 10 h 67"/>
                <a:gd name="T30" fmla="*/ 0 w 114"/>
                <a:gd name="T31" fmla="*/ 0 h 67"/>
                <a:gd name="T32" fmla="*/ 9 w 114"/>
                <a:gd name="T33" fmla="*/ 0 h 67"/>
                <a:gd name="T34" fmla="*/ 9 w 114"/>
                <a:gd name="T35" fmla="*/ 29 h 67"/>
                <a:gd name="T36" fmla="*/ 0 w 114"/>
                <a:gd name="T37" fmla="*/ 29 h 6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4"/>
                <a:gd name="T58" fmla="*/ 0 h 67"/>
                <a:gd name="T59" fmla="*/ 114 w 114"/>
                <a:gd name="T60" fmla="*/ 67 h 6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4" h="67">
                  <a:moveTo>
                    <a:pt x="0" y="29"/>
                  </a:moveTo>
                  <a:lnTo>
                    <a:pt x="0" y="0"/>
                  </a:lnTo>
                  <a:lnTo>
                    <a:pt x="86" y="29"/>
                  </a:lnTo>
                  <a:lnTo>
                    <a:pt x="114" y="29"/>
                  </a:lnTo>
                  <a:lnTo>
                    <a:pt x="86" y="38"/>
                  </a:lnTo>
                  <a:lnTo>
                    <a:pt x="0" y="67"/>
                  </a:lnTo>
                  <a:lnTo>
                    <a:pt x="0" y="57"/>
                  </a:lnTo>
                  <a:lnTo>
                    <a:pt x="86" y="29"/>
                  </a:lnTo>
                  <a:lnTo>
                    <a:pt x="86" y="38"/>
                  </a:lnTo>
                  <a:lnTo>
                    <a:pt x="0" y="10"/>
                  </a:lnTo>
                  <a:lnTo>
                    <a:pt x="0" y="0"/>
                  </a:lnTo>
                  <a:lnTo>
                    <a:pt x="9" y="0"/>
                  </a:lnTo>
                  <a:lnTo>
                    <a:pt x="9" y="29"/>
                  </a:lnTo>
                  <a:lnTo>
                    <a:pt x="0" y="29"/>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280" name="Freeform 128"/>
            <p:cNvSpPr>
              <a:spLocks/>
            </p:cNvSpPr>
            <p:nvPr/>
          </p:nvSpPr>
          <p:spPr bwMode="auto">
            <a:xfrm>
              <a:off x="5199" y="4039"/>
              <a:ext cx="9" cy="28"/>
            </a:xfrm>
            <a:custGeom>
              <a:avLst/>
              <a:gdLst>
                <a:gd name="T0" fmla="*/ 0 w 9"/>
                <a:gd name="T1" fmla="*/ 28 h 28"/>
                <a:gd name="T2" fmla="*/ 0 w 9"/>
                <a:gd name="T3" fmla="*/ 0 h 28"/>
                <a:gd name="T4" fmla="*/ 9 w 9"/>
                <a:gd name="T5" fmla="*/ 0 h 28"/>
                <a:gd name="T6" fmla="*/ 9 w 9"/>
                <a:gd name="T7" fmla="*/ 0 h 28"/>
                <a:gd name="T8" fmla="*/ 9 w 9"/>
                <a:gd name="T9" fmla="*/ 0 h 28"/>
                <a:gd name="T10" fmla="*/ 9 w 9"/>
                <a:gd name="T11" fmla="*/ 28 h 28"/>
                <a:gd name="T12" fmla="*/ 0 w 9"/>
                <a:gd name="T13" fmla="*/ 28 h 28"/>
                <a:gd name="T14" fmla="*/ 0 60000 65536"/>
                <a:gd name="T15" fmla="*/ 0 60000 65536"/>
                <a:gd name="T16" fmla="*/ 0 60000 65536"/>
                <a:gd name="T17" fmla="*/ 0 60000 65536"/>
                <a:gd name="T18" fmla="*/ 0 60000 65536"/>
                <a:gd name="T19" fmla="*/ 0 60000 65536"/>
                <a:gd name="T20" fmla="*/ 0 60000 65536"/>
                <a:gd name="T21" fmla="*/ 0 w 9"/>
                <a:gd name="T22" fmla="*/ 0 h 28"/>
                <a:gd name="T23" fmla="*/ 9 w 9"/>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8">
                  <a:moveTo>
                    <a:pt x="0" y="28"/>
                  </a:moveTo>
                  <a:lnTo>
                    <a:pt x="0" y="0"/>
                  </a:lnTo>
                  <a:lnTo>
                    <a:pt x="9" y="0"/>
                  </a:lnTo>
                  <a:lnTo>
                    <a:pt x="9" y="28"/>
                  </a:lnTo>
                  <a:lnTo>
                    <a:pt x="0" y="2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281" name="Freeform 129"/>
            <p:cNvSpPr>
              <a:spLocks/>
            </p:cNvSpPr>
            <p:nvPr/>
          </p:nvSpPr>
          <p:spPr bwMode="auto">
            <a:xfrm>
              <a:off x="5199" y="4010"/>
              <a:ext cx="86" cy="57"/>
            </a:xfrm>
            <a:custGeom>
              <a:avLst/>
              <a:gdLst>
                <a:gd name="T0" fmla="*/ 0 w 86"/>
                <a:gd name="T1" fmla="*/ 29 h 57"/>
                <a:gd name="T2" fmla="*/ 0 w 86"/>
                <a:gd name="T3" fmla="*/ 0 h 57"/>
                <a:gd name="T4" fmla="*/ 86 w 86"/>
                <a:gd name="T5" fmla="*/ 29 h 57"/>
                <a:gd name="T6" fmla="*/ 0 w 86"/>
                <a:gd name="T7" fmla="*/ 57 h 57"/>
                <a:gd name="T8" fmla="*/ 0 w 86"/>
                <a:gd name="T9" fmla="*/ 29 h 57"/>
                <a:gd name="T10" fmla="*/ 0 60000 65536"/>
                <a:gd name="T11" fmla="*/ 0 60000 65536"/>
                <a:gd name="T12" fmla="*/ 0 60000 65536"/>
                <a:gd name="T13" fmla="*/ 0 60000 65536"/>
                <a:gd name="T14" fmla="*/ 0 60000 65536"/>
                <a:gd name="T15" fmla="*/ 0 w 86"/>
                <a:gd name="T16" fmla="*/ 0 h 57"/>
                <a:gd name="T17" fmla="*/ 86 w 86"/>
                <a:gd name="T18" fmla="*/ 57 h 57"/>
              </a:gdLst>
              <a:ahLst/>
              <a:cxnLst>
                <a:cxn ang="T10">
                  <a:pos x="T0" y="T1"/>
                </a:cxn>
                <a:cxn ang="T11">
                  <a:pos x="T2" y="T3"/>
                </a:cxn>
                <a:cxn ang="T12">
                  <a:pos x="T4" y="T5"/>
                </a:cxn>
                <a:cxn ang="T13">
                  <a:pos x="T6" y="T7"/>
                </a:cxn>
                <a:cxn ang="T14">
                  <a:pos x="T8" y="T9"/>
                </a:cxn>
              </a:cxnLst>
              <a:rect l="T15" t="T16" r="T17" b="T18"/>
              <a:pathLst>
                <a:path w="86" h="57">
                  <a:moveTo>
                    <a:pt x="0" y="29"/>
                  </a:moveTo>
                  <a:lnTo>
                    <a:pt x="0" y="0"/>
                  </a:lnTo>
                  <a:lnTo>
                    <a:pt x="86" y="29"/>
                  </a:lnTo>
                  <a:lnTo>
                    <a:pt x="0" y="57"/>
                  </a:lnTo>
                  <a:lnTo>
                    <a:pt x="0" y="29"/>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282" name="Rectangle 130"/>
            <p:cNvSpPr>
              <a:spLocks noChangeArrowheads="1"/>
            </p:cNvSpPr>
            <p:nvPr/>
          </p:nvSpPr>
          <p:spPr bwMode="auto">
            <a:xfrm>
              <a:off x="3612" y="4039"/>
              <a:ext cx="1" cy="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83" name="Rectangle 131"/>
            <p:cNvSpPr>
              <a:spLocks noChangeArrowheads="1"/>
            </p:cNvSpPr>
            <p:nvPr/>
          </p:nvSpPr>
          <p:spPr bwMode="auto">
            <a:xfrm>
              <a:off x="3612" y="4039"/>
              <a:ext cx="1577" cy="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84" name="Rectangle 132"/>
            <p:cNvSpPr>
              <a:spLocks noChangeArrowheads="1"/>
            </p:cNvSpPr>
            <p:nvPr/>
          </p:nvSpPr>
          <p:spPr bwMode="auto">
            <a:xfrm>
              <a:off x="5294" y="3991"/>
              <a:ext cx="182" cy="171"/>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1285" name="Rectangle 133"/>
            <p:cNvSpPr>
              <a:spLocks noChangeArrowheads="1"/>
            </p:cNvSpPr>
            <p:nvPr/>
          </p:nvSpPr>
          <p:spPr bwMode="auto">
            <a:xfrm>
              <a:off x="5294" y="3991"/>
              <a:ext cx="19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86" name="Rectangle 134"/>
            <p:cNvSpPr>
              <a:spLocks noChangeArrowheads="1"/>
            </p:cNvSpPr>
            <p:nvPr/>
          </p:nvSpPr>
          <p:spPr bwMode="auto">
            <a:xfrm>
              <a:off x="5476" y="3991"/>
              <a:ext cx="9" cy="18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87" name="Rectangle 135"/>
            <p:cNvSpPr>
              <a:spLocks noChangeArrowheads="1"/>
            </p:cNvSpPr>
            <p:nvPr/>
          </p:nvSpPr>
          <p:spPr bwMode="auto">
            <a:xfrm>
              <a:off x="5294" y="4162"/>
              <a:ext cx="182"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88" name="Rectangle 136"/>
            <p:cNvSpPr>
              <a:spLocks noChangeArrowheads="1"/>
            </p:cNvSpPr>
            <p:nvPr/>
          </p:nvSpPr>
          <p:spPr bwMode="auto">
            <a:xfrm>
              <a:off x="5294" y="3991"/>
              <a:ext cx="10" cy="17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289" name="Line 137"/>
            <p:cNvSpPr>
              <a:spLocks noChangeShapeType="1"/>
            </p:cNvSpPr>
            <p:nvPr/>
          </p:nvSpPr>
          <p:spPr bwMode="auto">
            <a:xfrm>
              <a:off x="2272" y="3214"/>
              <a:ext cx="2330" cy="0"/>
            </a:xfrm>
            <a:prstGeom prst="line">
              <a:avLst/>
            </a:prstGeom>
            <a:noFill/>
            <a:ln w="19050">
              <a:solidFill>
                <a:schemeClr val="hlink"/>
              </a:solidFill>
              <a:round/>
              <a:headEnd/>
              <a:tailEnd/>
            </a:ln>
          </p:spPr>
          <p:txBody>
            <a:bodyPr rot="10800000" wrap="none" anchor="ctr"/>
            <a:lstStyle/>
            <a:p>
              <a:endParaRPr lang="en-US"/>
            </a:p>
          </p:txBody>
        </p:sp>
      </p:grpSp>
      <p:sp>
        <p:nvSpPr>
          <p:cNvPr id="131096" name="Rectangle 138"/>
          <p:cNvSpPr>
            <a:spLocks noChangeAspect="1" noChangeArrowheads="1"/>
          </p:cNvSpPr>
          <p:nvPr/>
        </p:nvSpPr>
        <p:spPr bwMode="auto">
          <a:xfrm>
            <a:off x="2932113" y="2938463"/>
            <a:ext cx="1587"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097" name="Rectangle 139"/>
          <p:cNvSpPr>
            <a:spLocks noChangeAspect="1" noChangeArrowheads="1"/>
          </p:cNvSpPr>
          <p:nvPr/>
        </p:nvSpPr>
        <p:spPr bwMode="auto">
          <a:xfrm>
            <a:off x="7162800" y="2671763"/>
            <a:ext cx="1588"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098" name="Rectangle 140"/>
          <p:cNvSpPr>
            <a:spLocks noChangeAspect="1" noChangeArrowheads="1"/>
          </p:cNvSpPr>
          <p:nvPr/>
        </p:nvSpPr>
        <p:spPr bwMode="auto">
          <a:xfrm>
            <a:off x="7162800" y="3089275"/>
            <a:ext cx="1588"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099" name="Rectangle 141"/>
          <p:cNvSpPr>
            <a:spLocks noChangeAspect="1" noChangeArrowheads="1"/>
          </p:cNvSpPr>
          <p:nvPr/>
        </p:nvSpPr>
        <p:spPr bwMode="auto">
          <a:xfrm>
            <a:off x="7162800" y="3506788"/>
            <a:ext cx="1588"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00" name="Rectangle 142"/>
          <p:cNvSpPr>
            <a:spLocks noChangeAspect="1" noChangeArrowheads="1"/>
          </p:cNvSpPr>
          <p:nvPr/>
        </p:nvSpPr>
        <p:spPr bwMode="auto">
          <a:xfrm>
            <a:off x="5397500" y="3762375"/>
            <a:ext cx="20638"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01" name="Rectangle 143"/>
          <p:cNvSpPr>
            <a:spLocks noChangeAspect="1" noChangeArrowheads="1"/>
          </p:cNvSpPr>
          <p:nvPr/>
        </p:nvSpPr>
        <p:spPr bwMode="auto">
          <a:xfrm>
            <a:off x="5797550" y="4046538"/>
            <a:ext cx="17463"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02" name="Rectangle 144"/>
          <p:cNvSpPr>
            <a:spLocks noChangeAspect="1" noChangeArrowheads="1"/>
          </p:cNvSpPr>
          <p:nvPr/>
        </p:nvSpPr>
        <p:spPr bwMode="auto">
          <a:xfrm>
            <a:off x="5797550" y="3811588"/>
            <a:ext cx="17463"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grpSp>
        <p:nvGrpSpPr>
          <p:cNvPr id="3" name="Group 145"/>
          <p:cNvGrpSpPr>
            <a:grpSpLocks/>
          </p:cNvGrpSpPr>
          <p:nvPr/>
        </p:nvGrpSpPr>
        <p:grpSpPr bwMode="auto">
          <a:xfrm>
            <a:off x="1536700" y="2403475"/>
            <a:ext cx="7267575" cy="2071688"/>
            <a:chOff x="914" y="1794"/>
            <a:chExt cx="4578" cy="1305"/>
          </a:xfrm>
        </p:grpSpPr>
        <p:sp>
          <p:nvSpPr>
            <p:cNvPr id="131105" name="Rectangle 146"/>
            <p:cNvSpPr>
              <a:spLocks noChangeAspect="1" noChangeArrowheads="1"/>
            </p:cNvSpPr>
            <p:nvPr/>
          </p:nvSpPr>
          <p:spPr bwMode="auto">
            <a:xfrm>
              <a:off x="914" y="2023"/>
              <a:ext cx="944" cy="1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06" name="Rectangle 147"/>
            <p:cNvSpPr>
              <a:spLocks noChangeAspect="1" noChangeArrowheads="1"/>
            </p:cNvSpPr>
            <p:nvPr/>
          </p:nvSpPr>
          <p:spPr bwMode="auto">
            <a:xfrm>
              <a:off x="1847" y="2023"/>
              <a:ext cx="11" cy="25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07" name="Rectangle 148"/>
            <p:cNvSpPr>
              <a:spLocks noChangeAspect="1" noChangeArrowheads="1"/>
            </p:cNvSpPr>
            <p:nvPr/>
          </p:nvSpPr>
          <p:spPr bwMode="auto">
            <a:xfrm>
              <a:off x="914" y="2262"/>
              <a:ext cx="933"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08" name="Rectangle 149"/>
            <p:cNvSpPr>
              <a:spLocks noChangeAspect="1" noChangeArrowheads="1"/>
            </p:cNvSpPr>
            <p:nvPr/>
          </p:nvSpPr>
          <p:spPr bwMode="auto">
            <a:xfrm>
              <a:off x="914" y="2023"/>
              <a:ext cx="11" cy="23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09" name="Rectangle 150"/>
            <p:cNvSpPr>
              <a:spLocks noChangeAspect="1" noChangeArrowheads="1"/>
            </p:cNvSpPr>
            <p:nvPr/>
          </p:nvSpPr>
          <p:spPr bwMode="auto">
            <a:xfrm>
              <a:off x="1058" y="2083"/>
              <a:ext cx="523" cy="116"/>
            </a:xfrm>
            <a:prstGeom prst="rect">
              <a:avLst/>
            </a:prstGeom>
            <a:noFill/>
            <a:ln w="9525">
              <a:noFill/>
              <a:miter lim="800000"/>
              <a:headEnd/>
              <a:tailEnd/>
            </a:ln>
          </p:spPr>
          <p:txBody>
            <a:bodyPr wrap="none" lIns="0" tIns="0" rIns="0" bIns="0">
              <a:spAutoFit/>
            </a:bodyPr>
            <a:lstStyle/>
            <a:p>
              <a:r>
                <a:rPr lang="en-US" sz="1200" b="1" u="none">
                  <a:solidFill>
                    <a:srgbClr val="000000"/>
                  </a:solidFill>
                </a:rPr>
                <a:t>Application</a:t>
              </a:r>
              <a:endParaRPr lang="en-US" b="1" u="none"/>
            </a:p>
          </p:txBody>
        </p:sp>
        <p:sp>
          <p:nvSpPr>
            <p:cNvPr id="131110" name="Rectangle 151"/>
            <p:cNvSpPr>
              <a:spLocks noChangeAspect="1" noChangeArrowheads="1"/>
            </p:cNvSpPr>
            <p:nvPr/>
          </p:nvSpPr>
          <p:spPr bwMode="auto">
            <a:xfrm>
              <a:off x="2779" y="2131"/>
              <a:ext cx="1" cy="1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11" name="Rectangle 152"/>
            <p:cNvSpPr>
              <a:spLocks noChangeAspect="1" noChangeArrowheads="1"/>
            </p:cNvSpPr>
            <p:nvPr/>
          </p:nvSpPr>
          <p:spPr bwMode="auto">
            <a:xfrm>
              <a:off x="1847" y="2131"/>
              <a:ext cx="932" cy="1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12" name="Rectangle 153"/>
            <p:cNvSpPr>
              <a:spLocks noChangeAspect="1" noChangeArrowheads="1"/>
            </p:cNvSpPr>
            <p:nvPr/>
          </p:nvSpPr>
          <p:spPr bwMode="auto">
            <a:xfrm>
              <a:off x="3723" y="1963"/>
              <a:ext cx="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13" name="Rectangle 154"/>
            <p:cNvSpPr>
              <a:spLocks noChangeAspect="1" noChangeArrowheads="1"/>
            </p:cNvSpPr>
            <p:nvPr/>
          </p:nvSpPr>
          <p:spPr bwMode="auto">
            <a:xfrm>
              <a:off x="3723" y="1963"/>
              <a:ext cx="789"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14" name="Rectangle 155"/>
            <p:cNvSpPr>
              <a:spLocks noChangeAspect="1" noChangeArrowheads="1"/>
            </p:cNvSpPr>
            <p:nvPr/>
          </p:nvSpPr>
          <p:spPr bwMode="auto">
            <a:xfrm>
              <a:off x="2097" y="1987"/>
              <a:ext cx="487" cy="96"/>
            </a:xfrm>
            <a:prstGeom prst="rect">
              <a:avLst/>
            </a:prstGeom>
            <a:noFill/>
            <a:ln w="9525">
              <a:noFill/>
              <a:miter lim="800000"/>
              <a:headEnd/>
              <a:tailEnd/>
            </a:ln>
          </p:spPr>
          <p:txBody>
            <a:bodyPr wrap="none" lIns="0" tIns="0" rIns="0" bIns="0">
              <a:spAutoFit/>
            </a:bodyPr>
            <a:lstStyle/>
            <a:p>
              <a:r>
                <a:rPr lang="en-US" sz="1000" u="none">
                  <a:solidFill>
                    <a:srgbClr val="000000"/>
                  </a:solidFill>
                </a:rPr>
                <a:t>calls methods</a:t>
              </a:r>
              <a:endParaRPr lang="en-US" b="1" u="none"/>
            </a:p>
          </p:txBody>
        </p:sp>
        <p:sp>
          <p:nvSpPr>
            <p:cNvPr id="131115" name="Rectangle 156"/>
            <p:cNvSpPr>
              <a:spLocks noChangeAspect="1" noChangeArrowheads="1"/>
            </p:cNvSpPr>
            <p:nvPr/>
          </p:nvSpPr>
          <p:spPr bwMode="auto">
            <a:xfrm>
              <a:off x="4238" y="1831"/>
              <a:ext cx="160" cy="96"/>
            </a:xfrm>
            <a:prstGeom prst="rect">
              <a:avLst/>
            </a:prstGeom>
            <a:noFill/>
            <a:ln w="9525">
              <a:noFill/>
              <a:miter lim="800000"/>
              <a:headEnd/>
              <a:tailEnd/>
            </a:ln>
          </p:spPr>
          <p:txBody>
            <a:bodyPr wrap="none" lIns="0" tIns="0" rIns="0" bIns="0">
              <a:spAutoFit/>
            </a:bodyPr>
            <a:lstStyle/>
            <a:p>
              <a:r>
                <a:rPr lang="en-US" sz="1000" u="none">
                  <a:solidFill>
                    <a:srgbClr val="000000"/>
                  </a:solidFill>
                </a:rPr>
                <a:t>calls</a:t>
              </a:r>
              <a:endParaRPr lang="en-US" b="1" u="none"/>
            </a:p>
          </p:txBody>
        </p:sp>
        <p:sp>
          <p:nvSpPr>
            <p:cNvPr id="131116" name="Rectangle 157"/>
            <p:cNvSpPr>
              <a:spLocks noChangeAspect="1" noChangeArrowheads="1"/>
            </p:cNvSpPr>
            <p:nvPr/>
          </p:nvSpPr>
          <p:spPr bwMode="auto">
            <a:xfrm>
              <a:off x="4512" y="1819"/>
              <a:ext cx="980"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17" name="Rectangle 158"/>
            <p:cNvSpPr>
              <a:spLocks noChangeAspect="1" noChangeArrowheads="1"/>
            </p:cNvSpPr>
            <p:nvPr/>
          </p:nvSpPr>
          <p:spPr bwMode="auto">
            <a:xfrm>
              <a:off x="5481" y="1819"/>
              <a:ext cx="11" cy="25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18" name="Rectangle 159"/>
            <p:cNvSpPr>
              <a:spLocks noChangeAspect="1" noChangeArrowheads="1"/>
            </p:cNvSpPr>
            <p:nvPr/>
          </p:nvSpPr>
          <p:spPr bwMode="auto">
            <a:xfrm>
              <a:off x="4512" y="2058"/>
              <a:ext cx="969"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19" name="Rectangle 160"/>
            <p:cNvSpPr>
              <a:spLocks noChangeAspect="1" noChangeArrowheads="1"/>
            </p:cNvSpPr>
            <p:nvPr/>
          </p:nvSpPr>
          <p:spPr bwMode="auto">
            <a:xfrm>
              <a:off x="4512" y="1819"/>
              <a:ext cx="12" cy="23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20" name="Rectangle 161"/>
            <p:cNvSpPr>
              <a:spLocks noChangeAspect="1" noChangeArrowheads="1"/>
            </p:cNvSpPr>
            <p:nvPr/>
          </p:nvSpPr>
          <p:spPr bwMode="auto">
            <a:xfrm>
              <a:off x="4559" y="1891"/>
              <a:ext cx="727"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API FunctionA()</a:t>
              </a:r>
              <a:endParaRPr lang="en-US" b="1" u="none"/>
            </a:p>
          </p:txBody>
        </p:sp>
        <p:sp>
          <p:nvSpPr>
            <p:cNvPr id="131121" name="Rectangle 162"/>
            <p:cNvSpPr>
              <a:spLocks noChangeAspect="1" noChangeArrowheads="1"/>
            </p:cNvSpPr>
            <p:nvPr/>
          </p:nvSpPr>
          <p:spPr bwMode="auto">
            <a:xfrm>
              <a:off x="3723" y="2226"/>
              <a:ext cx="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22" name="Rectangle 163"/>
            <p:cNvSpPr>
              <a:spLocks noChangeAspect="1" noChangeArrowheads="1"/>
            </p:cNvSpPr>
            <p:nvPr/>
          </p:nvSpPr>
          <p:spPr bwMode="auto">
            <a:xfrm>
              <a:off x="3723" y="2226"/>
              <a:ext cx="789"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23" name="Rectangle 164"/>
            <p:cNvSpPr>
              <a:spLocks noChangeAspect="1" noChangeArrowheads="1"/>
            </p:cNvSpPr>
            <p:nvPr/>
          </p:nvSpPr>
          <p:spPr bwMode="auto">
            <a:xfrm>
              <a:off x="4238" y="2094"/>
              <a:ext cx="160" cy="96"/>
            </a:xfrm>
            <a:prstGeom prst="rect">
              <a:avLst/>
            </a:prstGeom>
            <a:noFill/>
            <a:ln w="9525">
              <a:noFill/>
              <a:miter lim="800000"/>
              <a:headEnd/>
              <a:tailEnd/>
            </a:ln>
          </p:spPr>
          <p:txBody>
            <a:bodyPr wrap="none" lIns="0" tIns="0" rIns="0" bIns="0">
              <a:spAutoFit/>
            </a:bodyPr>
            <a:lstStyle/>
            <a:p>
              <a:r>
                <a:rPr lang="en-US" sz="1000" u="none">
                  <a:solidFill>
                    <a:srgbClr val="000000"/>
                  </a:solidFill>
                </a:rPr>
                <a:t>calls</a:t>
              </a:r>
              <a:endParaRPr lang="en-US" b="1" u="none"/>
            </a:p>
          </p:txBody>
        </p:sp>
        <p:sp>
          <p:nvSpPr>
            <p:cNvPr id="131124" name="Rectangle 165"/>
            <p:cNvSpPr>
              <a:spLocks noChangeAspect="1" noChangeArrowheads="1"/>
            </p:cNvSpPr>
            <p:nvPr/>
          </p:nvSpPr>
          <p:spPr bwMode="auto">
            <a:xfrm>
              <a:off x="4512" y="2094"/>
              <a:ext cx="980"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25" name="Rectangle 166"/>
            <p:cNvSpPr>
              <a:spLocks noChangeAspect="1" noChangeArrowheads="1"/>
            </p:cNvSpPr>
            <p:nvPr/>
          </p:nvSpPr>
          <p:spPr bwMode="auto">
            <a:xfrm>
              <a:off x="5481" y="2094"/>
              <a:ext cx="11" cy="24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26" name="Rectangle 167"/>
            <p:cNvSpPr>
              <a:spLocks noChangeAspect="1" noChangeArrowheads="1"/>
            </p:cNvSpPr>
            <p:nvPr/>
          </p:nvSpPr>
          <p:spPr bwMode="auto">
            <a:xfrm>
              <a:off x="4512" y="2321"/>
              <a:ext cx="969"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27" name="Rectangle 168"/>
            <p:cNvSpPr>
              <a:spLocks noChangeAspect="1" noChangeArrowheads="1"/>
            </p:cNvSpPr>
            <p:nvPr/>
          </p:nvSpPr>
          <p:spPr bwMode="auto">
            <a:xfrm>
              <a:off x="4512" y="2094"/>
              <a:ext cx="12" cy="22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28" name="Rectangle 169"/>
            <p:cNvSpPr>
              <a:spLocks noChangeAspect="1" noChangeArrowheads="1"/>
            </p:cNvSpPr>
            <p:nvPr/>
          </p:nvSpPr>
          <p:spPr bwMode="auto">
            <a:xfrm>
              <a:off x="4559" y="2154"/>
              <a:ext cx="727"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API FunctionB()</a:t>
              </a:r>
              <a:endParaRPr lang="en-US" b="1" u="none"/>
            </a:p>
          </p:txBody>
        </p:sp>
        <p:sp>
          <p:nvSpPr>
            <p:cNvPr id="131129" name="Rectangle 170"/>
            <p:cNvSpPr>
              <a:spLocks noChangeAspect="1" noChangeArrowheads="1"/>
            </p:cNvSpPr>
            <p:nvPr/>
          </p:nvSpPr>
          <p:spPr bwMode="auto">
            <a:xfrm>
              <a:off x="3723" y="2489"/>
              <a:ext cx="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30" name="Rectangle 171"/>
            <p:cNvSpPr>
              <a:spLocks noChangeAspect="1" noChangeArrowheads="1"/>
            </p:cNvSpPr>
            <p:nvPr/>
          </p:nvSpPr>
          <p:spPr bwMode="auto">
            <a:xfrm>
              <a:off x="3723" y="2489"/>
              <a:ext cx="789"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31" name="Rectangle 172"/>
            <p:cNvSpPr>
              <a:spLocks noChangeAspect="1" noChangeArrowheads="1"/>
            </p:cNvSpPr>
            <p:nvPr/>
          </p:nvSpPr>
          <p:spPr bwMode="auto">
            <a:xfrm>
              <a:off x="4238" y="2370"/>
              <a:ext cx="182" cy="96"/>
            </a:xfrm>
            <a:prstGeom prst="rect">
              <a:avLst/>
            </a:prstGeom>
            <a:noFill/>
            <a:ln w="9525">
              <a:noFill/>
              <a:miter lim="800000"/>
              <a:headEnd/>
              <a:tailEnd/>
            </a:ln>
          </p:spPr>
          <p:txBody>
            <a:bodyPr wrap="none" lIns="0" tIns="0" rIns="0" bIns="0">
              <a:spAutoFit/>
            </a:bodyPr>
            <a:lstStyle/>
            <a:p>
              <a:r>
                <a:rPr lang="en-US" sz="1000" u="none">
                  <a:solidFill>
                    <a:srgbClr val="000000"/>
                  </a:solidFill>
                </a:rPr>
                <a:t>calls </a:t>
              </a:r>
              <a:endParaRPr lang="en-US" b="1" u="none"/>
            </a:p>
          </p:txBody>
        </p:sp>
        <p:sp>
          <p:nvSpPr>
            <p:cNvPr id="131132" name="Rectangle 173"/>
            <p:cNvSpPr>
              <a:spLocks noChangeAspect="1" noChangeArrowheads="1"/>
            </p:cNvSpPr>
            <p:nvPr/>
          </p:nvSpPr>
          <p:spPr bwMode="auto">
            <a:xfrm>
              <a:off x="4512" y="2357"/>
              <a:ext cx="980"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33" name="Rectangle 174"/>
            <p:cNvSpPr>
              <a:spLocks noChangeAspect="1" noChangeArrowheads="1"/>
            </p:cNvSpPr>
            <p:nvPr/>
          </p:nvSpPr>
          <p:spPr bwMode="auto">
            <a:xfrm>
              <a:off x="5481" y="2357"/>
              <a:ext cx="11" cy="25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34" name="Rectangle 175"/>
            <p:cNvSpPr>
              <a:spLocks noChangeAspect="1" noChangeArrowheads="1"/>
            </p:cNvSpPr>
            <p:nvPr/>
          </p:nvSpPr>
          <p:spPr bwMode="auto">
            <a:xfrm>
              <a:off x="4512" y="2597"/>
              <a:ext cx="969"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35" name="Rectangle 176"/>
            <p:cNvSpPr>
              <a:spLocks noChangeAspect="1" noChangeArrowheads="1"/>
            </p:cNvSpPr>
            <p:nvPr/>
          </p:nvSpPr>
          <p:spPr bwMode="auto">
            <a:xfrm>
              <a:off x="4512" y="2357"/>
              <a:ext cx="12" cy="24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36" name="Rectangle 177"/>
            <p:cNvSpPr>
              <a:spLocks noChangeAspect="1" noChangeArrowheads="1"/>
            </p:cNvSpPr>
            <p:nvPr/>
          </p:nvSpPr>
          <p:spPr bwMode="auto">
            <a:xfrm>
              <a:off x="4559" y="2429"/>
              <a:ext cx="727"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API FunctionC()</a:t>
              </a:r>
              <a:endParaRPr lang="en-US" b="1" u="none"/>
            </a:p>
          </p:txBody>
        </p:sp>
        <p:sp>
          <p:nvSpPr>
            <p:cNvPr id="131137" name="Rectangle 178"/>
            <p:cNvSpPr>
              <a:spLocks noChangeAspect="1" noChangeArrowheads="1"/>
            </p:cNvSpPr>
            <p:nvPr/>
          </p:nvSpPr>
          <p:spPr bwMode="auto">
            <a:xfrm>
              <a:off x="3652" y="2717"/>
              <a:ext cx="572" cy="96"/>
            </a:xfrm>
            <a:prstGeom prst="rect">
              <a:avLst/>
            </a:prstGeom>
            <a:noFill/>
            <a:ln w="9525">
              <a:noFill/>
              <a:miter lim="800000"/>
              <a:headEnd/>
              <a:tailEnd/>
            </a:ln>
          </p:spPr>
          <p:txBody>
            <a:bodyPr wrap="none" lIns="0" tIns="0" rIns="0" bIns="0">
              <a:spAutoFit/>
            </a:bodyPr>
            <a:lstStyle/>
            <a:p>
              <a:r>
                <a:rPr lang="en-US" sz="1000" u="none">
                  <a:solidFill>
                    <a:srgbClr val="000000"/>
                  </a:solidFill>
                </a:rPr>
                <a:t>void methodN(){</a:t>
              </a:r>
              <a:endParaRPr lang="en-US" b="1" u="none"/>
            </a:p>
          </p:txBody>
        </p:sp>
        <p:sp>
          <p:nvSpPr>
            <p:cNvPr id="131138" name="Rectangle 179"/>
            <p:cNvSpPr>
              <a:spLocks noChangeAspect="1" noChangeArrowheads="1"/>
            </p:cNvSpPr>
            <p:nvPr/>
          </p:nvSpPr>
          <p:spPr bwMode="auto">
            <a:xfrm>
              <a:off x="3818" y="2812"/>
              <a:ext cx="407" cy="96"/>
            </a:xfrm>
            <a:prstGeom prst="rect">
              <a:avLst/>
            </a:prstGeom>
            <a:noFill/>
            <a:ln w="9525">
              <a:noFill/>
              <a:miter lim="800000"/>
              <a:headEnd/>
              <a:tailEnd/>
            </a:ln>
          </p:spPr>
          <p:txBody>
            <a:bodyPr wrap="none" lIns="0" tIns="0" rIns="0" bIns="0">
              <a:spAutoFit/>
            </a:bodyPr>
            <a:lstStyle/>
            <a:p>
              <a:r>
                <a:rPr lang="en-US" sz="1000" u="none">
                  <a:solidFill>
                    <a:srgbClr val="000000"/>
                  </a:solidFill>
                </a:rPr>
                <a:t>functionA();</a:t>
              </a:r>
              <a:endParaRPr lang="en-US" b="1" u="none"/>
            </a:p>
          </p:txBody>
        </p:sp>
        <p:sp>
          <p:nvSpPr>
            <p:cNvPr id="131139" name="Rectangle 180"/>
            <p:cNvSpPr>
              <a:spLocks noChangeAspect="1" noChangeArrowheads="1"/>
            </p:cNvSpPr>
            <p:nvPr/>
          </p:nvSpPr>
          <p:spPr bwMode="auto">
            <a:xfrm>
              <a:off x="3652" y="2908"/>
              <a:ext cx="27" cy="96"/>
            </a:xfrm>
            <a:prstGeom prst="rect">
              <a:avLst/>
            </a:prstGeom>
            <a:noFill/>
            <a:ln w="9525">
              <a:noFill/>
              <a:miter lim="800000"/>
              <a:headEnd/>
              <a:tailEnd/>
            </a:ln>
          </p:spPr>
          <p:txBody>
            <a:bodyPr wrap="none" lIns="0" tIns="0" rIns="0" bIns="0">
              <a:spAutoFit/>
            </a:bodyPr>
            <a:lstStyle/>
            <a:p>
              <a:r>
                <a:rPr lang="en-US" sz="1000" u="none">
                  <a:solidFill>
                    <a:srgbClr val="000000"/>
                  </a:solidFill>
                </a:rPr>
                <a:t>}</a:t>
              </a:r>
              <a:endParaRPr lang="en-US" b="1" u="none"/>
            </a:p>
          </p:txBody>
        </p:sp>
        <p:sp>
          <p:nvSpPr>
            <p:cNvPr id="131140" name="Rectangle 181"/>
            <p:cNvSpPr>
              <a:spLocks noChangeAspect="1" noChangeArrowheads="1"/>
            </p:cNvSpPr>
            <p:nvPr/>
          </p:nvSpPr>
          <p:spPr bwMode="auto">
            <a:xfrm>
              <a:off x="2528" y="2704"/>
              <a:ext cx="558" cy="96"/>
            </a:xfrm>
            <a:prstGeom prst="rect">
              <a:avLst/>
            </a:prstGeom>
            <a:noFill/>
            <a:ln w="9525">
              <a:noFill/>
              <a:miter lim="800000"/>
              <a:headEnd/>
              <a:tailEnd/>
            </a:ln>
          </p:spPr>
          <p:txBody>
            <a:bodyPr wrap="none" lIns="0" tIns="0" rIns="0" bIns="0">
              <a:spAutoFit/>
            </a:bodyPr>
            <a:lstStyle/>
            <a:p>
              <a:r>
                <a:rPr lang="en-US" sz="1000" u="none">
                  <a:solidFill>
                    <a:srgbClr val="000000"/>
                  </a:solidFill>
                </a:rPr>
                <a:t>void method1(){</a:t>
              </a:r>
              <a:endParaRPr lang="en-US" b="1" u="none"/>
            </a:p>
          </p:txBody>
        </p:sp>
        <p:sp>
          <p:nvSpPr>
            <p:cNvPr id="131141" name="Rectangle 182"/>
            <p:cNvSpPr>
              <a:spLocks noChangeAspect="1" noChangeArrowheads="1"/>
            </p:cNvSpPr>
            <p:nvPr/>
          </p:nvSpPr>
          <p:spPr bwMode="auto">
            <a:xfrm>
              <a:off x="2707" y="2800"/>
              <a:ext cx="407" cy="96"/>
            </a:xfrm>
            <a:prstGeom prst="rect">
              <a:avLst/>
            </a:prstGeom>
            <a:noFill/>
            <a:ln w="9525">
              <a:noFill/>
              <a:miter lim="800000"/>
              <a:headEnd/>
              <a:tailEnd/>
            </a:ln>
          </p:spPr>
          <p:txBody>
            <a:bodyPr wrap="none" lIns="0" tIns="0" rIns="0" bIns="0">
              <a:spAutoFit/>
            </a:bodyPr>
            <a:lstStyle/>
            <a:p>
              <a:r>
                <a:rPr lang="en-US" sz="1000" u="none">
                  <a:solidFill>
                    <a:srgbClr val="000000"/>
                  </a:solidFill>
                </a:rPr>
                <a:t>functionA();</a:t>
              </a:r>
              <a:endParaRPr lang="en-US" b="1" u="none"/>
            </a:p>
          </p:txBody>
        </p:sp>
        <p:sp>
          <p:nvSpPr>
            <p:cNvPr id="131142" name="Rectangle 183"/>
            <p:cNvSpPr>
              <a:spLocks noChangeAspect="1" noChangeArrowheads="1"/>
            </p:cNvSpPr>
            <p:nvPr/>
          </p:nvSpPr>
          <p:spPr bwMode="auto">
            <a:xfrm>
              <a:off x="2528" y="2968"/>
              <a:ext cx="26" cy="97"/>
            </a:xfrm>
            <a:prstGeom prst="rect">
              <a:avLst/>
            </a:prstGeom>
            <a:noFill/>
            <a:ln w="9525">
              <a:noFill/>
              <a:miter lim="800000"/>
              <a:headEnd/>
              <a:tailEnd/>
            </a:ln>
          </p:spPr>
          <p:txBody>
            <a:bodyPr wrap="none" lIns="0" tIns="0" rIns="0" bIns="0">
              <a:spAutoFit/>
            </a:bodyPr>
            <a:lstStyle/>
            <a:p>
              <a:r>
                <a:rPr lang="en-US" sz="1000" u="none">
                  <a:solidFill>
                    <a:srgbClr val="000000"/>
                  </a:solidFill>
                </a:rPr>
                <a:t>}</a:t>
              </a:r>
              <a:endParaRPr lang="en-US" b="1" u="none"/>
            </a:p>
          </p:txBody>
        </p:sp>
        <p:sp>
          <p:nvSpPr>
            <p:cNvPr id="131143" name="Rectangle 184"/>
            <p:cNvSpPr>
              <a:spLocks noChangeAspect="1" noChangeArrowheads="1"/>
            </p:cNvSpPr>
            <p:nvPr/>
          </p:nvSpPr>
          <p:spPr bwMode="auto">
            <a:xfrm>
              <a:off x="2707" y="2896"/>
              <a:ext cx="407" cy="96"/>
            </a:xfrm>
            <a:prstGeom prst="rect">
              <a:avLst/>
            </a:prstGeom>
            <a:noFill/>
            <a:ln w="9525">
              <a:noFill/>
              <a:miter lim="800000"/>
              <a:headEnd/>
              <a:tailEnd/>
            </a:ln>
          </p:spPr>
          <p:txBody>
            <a:bodyPr wrap="none" lIns="0" tIns="0" rIns="0" bIns="0">
              <a:spAutoFit/>
            </a:bodyPr>
            <a:lstStyle/>
            <a:p>
              <a:r>
                <a:rPr lang="en-US" sz="1000" u="none">
                  <a:solidFill>
                    <a:srgbClr val="000000"/>
                  </a:solidFill>
                </a:rPr>
                <a:t>functionB();</a:t>
              </a:r>
              <a:endParaRPr lang="en-US" b="1" u="none"/>
            </a:p>
          </p:txBody>
        </p:sp>
        <p:sp>
          <p:nvSpPr>
            <p:cNvPr id="131144" name="Freeform 185"/>
            <p:cNvSpPr>
              <a:spLocks noChangeAspect="1"/>
            </p:cNvSpPr>
            <p:nvPr/>
          </p:nvSpPr>
          <p:spPr bwMode="auto">
            <a:xfrm>
              <a:off x="3436" y="2692"/>
              <a:ext cx="108" cy="108"/>
            </a:xfrm>
            <a:custGeom>
              <a:avLst/>
              <a:gdLst>
                <a:gd name="T0" fmla="*/ 142 w 94"/>
                <a:gd name="T1" fmla="*/ 142 h 94"/>
                <a:gd name="T2" fmla="*/ 0 w 94"/>
                <a:gd name="T3" fmla="*/ 0 h 94"/>
                <a:gd name="T4" fmla="*/ 0 w 94"/>
                <a:gd name="T5" fmla="*/ 142 h 94"/>
                <a:gd name="T6" fmla="*/ 142 w 94"/>
                <a:gd name="T7" fmla="*/ 142 h 94"/>
                <a:gd name="T8" fmla="*/ 0 60000 65536"/>
                <a:gd name="T9" fmla="*/ 0 60000 65536"/>
                <a:gd name="T10" fmla="*/ 0 60000 65536"/>
                <a:gd name="T11" fmla="*/ 0 60000 65536"/>
                <a:gd name="T12" fmla="*/ 0 w 94"/>
                <a:gd name="T13" fmla="*/ 0 h 94"/>
                <a:gd name="T14" fmla="*/ 94 w 94"/>
                <a:gd name="T15" fmla="*/ 94 h 94"/>
              </a:gdLst>
              <a:ahLst/>
              <a:cxnLst>
                <a:cxn ang="T8">
                  <a:pos x="T0" y="T1"/>
                </a:cxn>
                <a:cxn ang="T9">
                  <a:pos x="T2" y="T3"/>
                </a:cxn>
                <a:cxn ang="T10">
                  <a:pos x="T4" y="T5"/>
                </a:cxn>
                <a:cxn ang="T11">
                  <a:pos x="T6" y="T7"/>
                </a:cxn>
              </a:cxnLst>
              <a:rect l="T12" t="T13" r="T14" b="T15"/>
              <a:pathLst>
                <a:path w="94" h="94">
                  <a:moveTo>
                    <a:pt x="94" y="94"/>
                  </a:moveTo>
                  <a:lnTo>
                    <a:pt x="0" y="0"/>
                  </a:lnTo>
                  <a:lnTo>
                    <a:pt x="0" y="94"/>
                  </a:lnTo>
                  <a:lnTo>
                    <a:pt x="94" y="94"/>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31145" name="Freeform 186"/>
            <p:cNvSpPr>
              <a:spLocks noChangeAspect="1"/>
            </p:cNvSpPr>
            <p:nvPr/>
          </p:nvSpPr>
          <p:spPr bwMode="auto">
            <a:xfrm>
              <a:off x="3436" y="2681"/>
              <a:ext cx="119" cy="131"/>
            </a:xfrm>
            <a:custGeom>
              <a:avLst/>
              <a:gdLst>
                <a:gd name="T0" fmla="*/ 142 w 104"/>
                <a:gd name="T1" fmla="*/ 174 h 114"/>
                <a:gd name="T2" fmla="*/ 0 w 104"/>
                <a:gd name="T3" fmla="*/ 30 h 114"/>
                <a:gd name="T4" fmla="*/ 0 w 104"/>
                <a:gd name="T5" fmla="*/ 15 h 114"/>
                <a:gd name="T6" fmla="*/ 0 w 104"/>
                <a:gd name="T7" fmla="*/ 0 h 114"/>
                <a:gd name="T8" fmla="*/ 17 w 104"/>
                <a:gd name="T9" fmla="*/ 15 h 114"/>
                <a:gd name="T10" fmla="*/ 156 w 104"/>
                <a:gd name="T11" fmla="*/ 159 h 114"/>
                <a:gd name="T12" fmla="*/ 142 w 104"/>
                <a:gd name="T13" fmla="*/ 174 h 114"/>
                <a:gd name="T14" fmla="*/ 0 60000 65536"/>
                <a:gd name="T15" fmla="*/ 0 60000 65536"/>
                <a:gd name="T16" fmla="*/ 0 60000 65536"/>
                <a:gd name="T17" fmla="*/ 0 60000 65536"/>
                <a:gd name="T18" fmla="*/ 0 60000 65536"/>
                <a:gd name="T19" fmla="*/ 0 60000 65536"/>
                <a:gd name="T20" fmla="*/ 0 60000 65536"/>
                <a:gd name="T21" fmla="*/ 0 w 104"/>
                <a:gd name="T22" fmla="*/ 0 h 114"/>
                <a:gd name="T23" fmla="*/ 104 w 104"/>
                <a:gd name="T24" fmla="*/ 114 h 1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114">
                  <a:moveTo>
                    <a:pt x="94" y="114"/>
                  </a:moveTo>
                  <a:lnTo>
                    <a:pt x="0" y="20"/>
                  </a:lnTo>
                  <a:lnTo>
                    <a:pt x="0" y="10"/>
                  </a:lnTo>
                  <a:lnTo>
                    <a:pt x="0" y="0"/>
                  </a:lnTo>
                  <a:lnTo>
                    <a:pt x="11" y="10"/>
                  </a:lnTo>
                  <a:lnTo>
                    <a:pt x="104" y="104"/>
                  </a:lnTo>
                  <a:lnTo>
                    <a:pt x="94" y="1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146" name="Rectangle 187"/>
            <p:cNvSpPr>
              <a:spLocks noChangeAspect="1" noChangeArrowheads="1"/>
            </p:cNvSpPr>
            <p:nvPr/>
          </p:nvSpPr>
          <p:spPr bwMode="auto">
            <a:xfrm>
              <a:off x="3436" y="2692"/>
              <a:ext cx="12" cy="12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47" name="Freeform 188"/>
            <p:cNvSpPr>
              <a:spLocks noChangeAspect="1"/>
            </p:cNvSpPr>
            <p:nvPr/>
          </p:nvSpPr>
          <p:spPr bwMode="auto">
            <a:xfrm>
              <a:off x="3436" y="2800"/>
              <a:ext cx="132" cy="12"/>
            </a:xfrm>
            <a:custGeom>
              <a:avLst/>
              <a:gdLst>
                <a:gd name="T0" fmla="*/ 0 w 115"/>
                <a:gd name="T1" fmla="*/ 0 h 10"/>
                <a:gd name="T2" fmla="*/ 142 w 115"/>
                <a:gd name="T3" fmla="*/ 0 h 10"/>
                <a:gd name="T4" fmla="*/ 157 w 115"/>
                <a:gd name="T5" fmla="*/ 0 h 10"/>
                <a:gd name="T6" fmla="*/ 174 w 115"/>
                <a:gd name="T7" fmla="*/ 17 h 10"/>
                <a:gd name="T8" fmla="*/ 142 w 115"/>
                <a:gd name="T9" fmla="*/ 17 h 10"/>
                <a:gd name="T10" fmla="*/ 0 w 115"/>
                <a:gd name="T11" fmla="*/ 17 h 10"/>
                <a:gd name="T12" fmla="*/ 0 w 115"/>
                <a:gd name="T13" fmla="*/ 0 h 10"/>
                <a:gd name="T14" fmla="*/ 0 60000 65536"/>
                <a:gd name="T15" fmla="*/ 0 60000 65536"/>
                <a:gd name="T16" fmla="*/ 0 60000 65536"/>
                <a:gd name="T17" fmla="*/ 0 60000 65536"/>
                <a:gd name="T18" fmla="*/ 0 60000 65536"/>
                <a:gd name="T19" fmla="*/ 0 60000 65536"/>
                <a:gd name="T20" fmla="*/ 0 60000 65536"/>
                <a:gd name="T21" fmla="*/ 0 w 115"/>
                <a:gd name="T22" fmla="*/ 0 h 10"/>
                <a:gd name="T23" fmla="*/ 115 w 115"/>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10">
                  <a:moveTo>
                    <a:pt x="0" y="0"/>
                  </a:moveTo>
                  <a:lnTo>
                    <a:pt x="94" y="0"/>
                  </a:lnTo>
                  <a:lnTo>
                    <a:pt x="104" y="0"/>
                  </a:lnTo>
                  <a:lnTo>
                    <a:pt x="115" y="10"/>
                  </a:lnTo>
                  <a:lnTo>
                    <a:pt x="94" y="10"/>
                  </a:lnTo>
                  <a:lnTo>
                    <a:pt x="0" y="1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148" name="Freeform 189"/>
            <p:cNvSpPr>
              <a:spLocks noChangeAspect="1"/>
            </p:cNvSpPr>
            <p:nvPr/>
          </p:nvSpPr>
          <p:spPr bwMode="auto">
            <a:xfrm>
              <a:off x="3364" y="2297"/>
              <a:ext cx="72" cy="73"/>
            </a:xfrm>
            <a:custGeom>
              <a:avLst/>
              <a:gdLst>
                <a:gd name="T0" fmla="*/ 98 w 62"/>
                <a:gd name="T1" fmla="*/ 50 h 63"/>
                <a:gd name="T2" fmla="*/ 81 w 62"/>
                <a:gd name="T3" fmla="*/ 17 h 63"/>
                <a:gd name="T4" fmla="*/ 49 w 62"/>
                <a:gd name="T5" fmla="*/ 0 h 63"/>
                <a:gd name="T6" fmla="*/ 16 w 62"/>
                <a:gd name="T7" fmla="*/ 17 h 63"/>
                <a:gd name="T8" fmla="*/ 0 w 62"/>
                <a:gd name="T9" fmla="*/ 50 h 63"/>
                <a:gd name="T10" fmla="*/ 16 w 62"/>
                <a:gd name="T11" fmla="*/ 81 h 63"/>
                <a:gd name="T12" fmla="*/ 49 w 62"/>
                <a:gd name="T13" fmla="*/ 98 h 63"/>
                <a:gd name="T14" fmla="*/ 81 w 62"/>
                <a:gd name="T15" fmla="*/ 81 h 63"/>
                <a:gd name="T16" fmla="*/ 98 w 62"/>
                <a:gd name="T17" fmla="*/ 5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2"/>
                <a:gd name="T28" fmla="*/ 0 h 63"/>
                <a:gd name="T29" fmla="*/ 62 w 6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2" h="63">
                  <a:moveTo>
                    <a:pt x="62" y="32"/>
                  </a:moveTo>
                  <a:lnTo>
                    <a:pt x="52" y="11"/>
                  </a:lnTo>
                  <a:lnTo>
                    <a:pt x="31" y="0"/>
                  </a:lnTo>
                  <a:lnTo>
                    <a:pt x="10" y="11"/>
                  </a:lnTo>
                  <a:lnTo>
                    <a:pt x="0" y="32"/>
                  </a:lnTo>
                  <a:lnTo>
                    <a:pt x="10" y="52"/>
                  </a:lnTo>
                  <a:lnTo>
                    <a:pt x="31" y="63"/>
                  </a:lnTo>
                  <a:lnTo>
                    <a:pt x="52" y="52"/>
                  </a:lnTo>
                  <a:lnTo>
                    <a:pt x="62" y="32"/>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31149" name="Freeform 190"/>
            <p:cNvSpPr>
              <a:spLocks noChangeAspect="1"/>
            </p:cNvSpPr>
            <p:nvPr/>
          </p:nvSpPr>
          <p:spPr bwMode="auto">
            <a:xfrm>
              <a:off x="3364" y="2297"/>
              <a:ext cx="84" cy="84"/>
            </a:xfrm>
            <a:custGeom>
              <a:avLst/>
              <a:gdLst>
                <a:gd name="T0" fmla="*/ 94 w 73"/>
                <a:gd name="T1" fmla="*/ 49 h 73"/>
                <a:gd name="T2" fmla="*/ 79 w 73"/>
                <a:gd name="T3" fmla="*/ 17 h 73"/>
                <a:gd name="T4" fmla="*/ 79 w 73"/>
                <a:gd name="T5" fmla="*/ 32 h 73"/>
                <a:gd name="T6" fmla="*/ 79 w 73"/>
                <a:gd name="T7" fmla="*/ 32 h 73"/>
                <a:gd name="T8" fmla="*/ 47 w 73"/>
                <a:gd name="T9" fmla="*/ 17 h 73"/>
                <a:gd name="T10" fmla="*/ 47 w 73"/>
                <a:gd name="T11" fmla="*/ 17 h 73"/>
                <a:gd name="T12" fmla="*/ 47 w 73"/>
                <a:gd name="T13" fmla="*/ 17 h 73"/>
                <a:gd name="T14" fmla="*/ 16 w 73"/>
                <a:gd name="T15" fmla="*/ 32 h 73"/>
                <a:gd name="T16" fmla="*/ 32 w 73"/>
                <a:gd name="T17" fmla="*/ 17 h 73"/>
                <a:gd name="T18" fmla="*/ 32 w 73"/>
                <a:gd name="T19" fmla="*/ 17 h 73"/>
                <a:gd name="T20" fmla="*/ 16 w 73"/>
                <a:gd name="T21" fmla="*/ 49 h 73"/>
                <a:gd name="T22" fmla="*/ 16 w 73"/>
                <a:gd name="T23" fmla="*/ 49 h 73"/>
                <a:gd name="T24" fmla="*/ 16 w 73"/>
                <a:gd name="T25" fmla="*/ 49 h 73"/>
                <a:gd name="T26" fmla="*/ 32 w 73"/>
                <a:gd name="T27" fmla="*/ 79 h 73"/>
                <a:gd name="T28" fmla="*/ 16 w 73"/>
                <a:gd name="T29" fmla="*/ 79 h 73"/>
                <a:gd name="T30" fmla="*/ 16 w 73"/>
                <a:gd name="T31" fmla="*/ 79 h 73"/>
                <a:gd name="T32" fmla="*/ 47 w 73"/>
                <a:gd name="T33" fmla="*/ 96 h 73"/>
                <a:gd name="T34" fmla="*/ 47 w 73"/>
                <a:gd name="T35" fmla="*/ 96 h 73"/>
                <a:gd name="T36" fmla="*/ 47 w 73"/>
                <a:gd name="T37" fmla="*/ 96 h 73"/>
                <a:gd name="T38" fmla="*/ 79 w 73"/>
                <a:gd name="T39" fmla="*/ 79 h 73"/>
                <a:gd name="T40" fmla="*/ 79 w 73"/>
                <a:gd name="T41" fmla="*/ 79 h 73"/>
                <a:gd name="T42" fmla="*/ 79 w 73"/>
                <a:gd name="T43" fmla="*/ 79 h 73"/>
                <a:gd name="T44" fmla="*/ 94 w 73"/>
                <a:gd name="T45" fmla="*/ 49 h 73"/>
                <a:gd name="T46" fmla="*/ 94 w 73"/>
                <a:gd name="T47" fmla="*/ 49 h 73"/>
                <a:gd name="T48" fmla="*/ 112 w 73"/>
                <a:gd name="T49" fmla="*/ 49 h 73"/>
                <a:gd name="T50" fmla="*/ 112 w 73"/>
                <a:gd name="T51" fmla="*/ 49 h 73"/>
                <a:gd name="T52" fmla="*/ 94 w 73"/>
                <a:gd name="T53" fmla="*/ 79 h 73"/>
                <a:gd name="T54" fmla="*/ 94 w 73"/>
                <a:gd name="T55" fmla="*/ 79 h 73"/>
                <a:gd name="T56" fmla="*/ 79 w 73"/>
                <a:gd name="T57" fmla="*/ 96 h 73"/>
                <a:gd name="T58" fmla="*/ 47 w 73"/>
                <a:gd name="T59" fmla="*/ 112 h 73"/>
                <a:gd name="T60" fmla="*/ 47 w 73"/>
                <a:gd name="T61" fmla="*/ 112 h 73"/>
                <a:gd name="T62" fmla="*/ 47 w 73"/>
                <a:gd name="T63" fmla="*/ 112 h 73"/>
                <a:gd name="T64" fmla="*/ 16 w 73"/>
                <a:gd name="T65" fmla="*/ 96 h 73"/>
                <a:gd name="T66" fmla="*/ 16 w 73"/>
                <a:gd name="T67" fmla="*/ 96 h 73"/>
                <a:gd name="T68" fmla="*/ 16 w 73"/>
                <a:gd name="T69" fmla="*/ 79 h 73"/>
                <a:gd name="T70" fmla="*/ 0 w 73"/>
                <a:gd name="T71" fmla="*/ 49 h 73"/>
                <a:gd name="T72" fmla="*/ 0 w 73"/>
                <a:gd name="T73" fmla="*/ 49 h 73"/>
                <a:gd name="T74" fmla="*/ 0 w 73"/>
                <a:gd name="T75" fmla="*/ 49 h 73"/>
                <a:gd name="T76" fmla="*/ 16 w 73"/>
                <a:gd name="T77" fmla="*/ 17 h 73"/>
                <a:gd name="T78" fmla="*/ 16 w 73"/>
                <a:gd name="T79" fmla="*/ 17 h 73"/>
                <a:gd name="T80" fmla="*/ 16 w 73"/>
                <a:gd name="T81" fmla="*/ 17 h 73"/>
                <a:gd name="T82" fmla="*/ 47 w 73"/>
                <a:gd name="T83" fmla="*/ 0 h 73"/>
                <a:gd name="T84" fmla="*/ 47 w 73"/>
                <a:gd name="T85" fmla="*/ 0 h 73"/>
                <a:gd name="T86" fmla="*/ 47 w 73"/>
                <a:gd name="T87" fmla="*/ 0 h 73"/>
                <a:gd name="T88" fmla="*/ 79 w 73"/>
                <a:gd name="T89" fmla="*/ 17 h 73"/>
                <a:gd name="T90" fmla="*/ 79 w 73"/>
                <a:gd name="T91" fmla="*/ 17 h 73"/>
                <a:gd name="T92" fmla="*/ 94 w 73"/>
                <a:gd name="T93" fmla="*/ 17 h 73"/>
                <a:gd name="T94" fmla="*/ 112 w 73"/>
                <a:gd name="T95" fmla="*/ 49 h 73"/>
                <a:gd name="T96" fmla="*/ 94 w 73"/>
                <a:gd name="T97" fmla="*/ 49 h 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3"/>
                <a:gd name="T148" fmla="*/ 0 h 73"/>
                <a:gd name="T149" fmla="*/ 73 w 73"/>
                <a:gd name="T150" fmla="*/ 73 h 7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3" h="73">
                  <a:moveTo>
                    <a:pt x="62" y="32"/>
                  </a:moveTo>
                  <a:lnTo>
                    <a:pt x="52" y="11"/>
                  </a:lnTo>
                  <a:lnTo>
                    <a:pt x="52" y="21"/>
                  </a:lnTo>
                  <a:lnTo>
                    <a:pt x="31" y="11"/>
                  </a:lnTo>
                  <a:lnTo>
                    <a:pt x="10" y="21"/>
                  </a:lnTo>
                  <a:lnTo>
                    <a:pt x="21" y="11"/>
                  </a:lnTo>
                  <a:lnTo>
                    <a:pt x="10" y="32"/>
                  </a:lnTo>
                  <a:lnTo>
                    <a:pt x="21" y="52"/>
                  </a:lnTo>
                  <a:lnTo>
                    <a:pt x="10" y="52"/>
                  </a:lnTo>
                  <a:lnTo>
                    <a:pt x="31" y="63"/>
                  </a:lnTo>
                  <a:lnTo>
                    <a:pt x="52" y="52"/>
                  </a:lnTo>
                  <a:lnTo>
                    <a:pt x="62" y="32"/>
                  </a:lnTo>
                  <a:lnTo>
                    <a:pt x="73" y="32"/>
                  </a:lnTo>
                  <a:lnTo>
                    <a:pt x="62" y="52"/>
                  </a:lnTo>
                  <a:lnTo>
                    <a:pt x="52" y="63"/>
                  </a:lnTo>
                  <a:lnTo>
                    <a:pt x="31" y="73"/>
                  </a:lnTo>
                  <a:lnTo>
                    <a:pt x="10" y="63"/>
                  </a:lnTo>
                  <a:lnTo>
                    <a:pt x="10" y="52"/>
                  </a:lnTo>
                  <a:lnTo>
                    <a:pt x="0" y="32"/>
                  </a:lnTo>
                  <a:lnTo>
                    <a:pt x="10" y="11"/>
                  </a:lnTo>
                  <a:lnTo>
                    <a:pt x="31" y="0"/>
                  </a:lnTo>
                  <a:lnTo>
                    <a:pt x="52" y="11"/>
                  </a:lnTo>
                  <a:lnTo>
                    <a:pt x="62" y="11"/>
                  </a:lnTo>
                  <a:lnTo>
                    <a:pt x="73" y="32"/>
                  </a:lnTo>
                  <a:lnTo>
                    <a:pt x="62" y="3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150" name="Freeform 191"/>
            <p:cNvSpPr>
              <a:spLocks noChangeAspect="1"/>
            </p:cNvSpPr>
            <p:nvPr/>
          </p:nvSpPr>
          <p:spPr bwMode="auto">
            <a:xfrm>
              <a:off x="3436" y="2334"/>
              <a:ext cx="12" cy="1"/>
            </a:xfrm>
            <a:custGeom>
              <a:avLst/>
              <a:gdLst>
                <a:gd name="T0" fmla="*/ 0 w 11"/>
                <a:gd name="T1" fmla="*/ 0 h 1"/>
                <a:gd name="T2" fmla="*/ 0 w 11"/>
                <a:gd name="T3" fmla="*/ 0 h 1"/>
                <a:gd name="T4" fmla="*/ 0 w 11"/>
                <a:gd name="T5" fmla="*/ 0 h 1"/>
                <a:gd name="T6" fmla="*/ 14 w 11"/>
                <a:gd name="T7" fmla="*/ 0 h 1"/>
                <a:gd name="T8" fmla="*/ 14 w 11"/>
                <a:gd name="T9" fmla="*/ 0 h 1"/>
                <a:gd name="T10" fmla="*/ 14 w 11"/>
                <a:gd name="T11" fmla="*/ 0 h 1"/>
                <a:gd name="T12" fmla="*/ 0 w 11"/>
                <a:gd name="T13" fmla="*/ 0 h 1"/>
                <a:gd name="T14" fmla="*/ 0 60000 65536"/>
                <a:gd name="T15" fmla="*/ 0 60000 65536"/>
                <a:gd name="T16" fmla="*/ 0 60000 65536"/>
                <a:gd name="T17" fmla="*/ 0 60000 65536"/>
                <a:gd name="T18" fmla="*/ 0 60000 65536"/>
                <a:gd name="T19" fmla="*/ 0 60000 65536"/>
                <a:gd name="T20" fmla="*/ 0 60000 65536"/>
                <a:gd name="T21" fmla="*/ 0 w 11"/>
                <a:gd name="T22" fmla="*/ 0 h 1"/>
                <a:gd name="T23" fmla="*/ 11 w 11"/>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
                  <a:moveTo>
                    <a:pt x="0" y="0"/>
                  </a:moveTo>
                  <a:lnTo>
                    <a:pt x="0" y="0"/>
                  </a:lnTo>
                  <a:lnTo>
                    <a:pt x="11"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151" name="Rectangle 192"/>
            <p:cNvSpPr>
              <a:spLocks noChangeAspect="1" noChangeArrowheads="1"/>
            </p:cNvSpPr>
            <p:nvPr/>
          </p:nvSpPr>
          <p:spPr bwMode="auto">
            <a:xfrm>
              <a:off x="3400" y="2692"/>
              <a:ext cx="13" cy="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52" name="Rectangle 193"/>
            <p:cNvSpPr>
              <a:spLocks noChangeAspect="1" noChangeArrowheads="1"/>
            </p:cNvSpPr>
            <p:nvPr/>
          </p:nvSpPr>
          <p:spPr bwMode="auto">
            <a:xfrm>
              <a:off x="3400" y="2370"/>
              <a:ext cx="13" cy="32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53" name="Freeform 194"/>
            <p:cNvSpPr>
              <a:spLocks noChangeAspect="1"/>
            </p:cNvSpPr>
            <p:nvPr/>
          </p:nvSpPr>
          <p:spPr bwMode="auto">
            <a:xfrm>
              <a:off x="3615" y="2478"/>
              <a:ext cx="72" cy="71"/>
            </a:xfrm>
            <a:custGeom>
              <a:avLst/>
              <a:gdLst>
                <a:gd name="T0" fmla="*/ 94 w 63"/>
                <a:gd name="T1" fmla="*/ 47 h 62"/>
                <a:gd name="T2" fmla="*/ 77 w 63"/>
                <a:gd name="T3" fmla="*/ 15 h 62"/>
                <a:gd name="T4" fmla="*/ 48 w 63"/>
                <a:gd name="T5" fmla="*/ 0 h 62"/>
                <a:gd name="T6" fmla="*/ 17 w 63"/>
                <a:gd name="T7" fmla="*/ 15 h 62"/>
                <a:gd name="T8" fmla="*/ 0 w 63"/>
                <a:gd name="T9" fmla="*/ 47 h 62"/>
                <a:gd name="T10" fmla="*/ 17 w 63"/>
                <a:gd name="T11" fmla="*/ 79 h 62"/>
                <a:gd name="T12" fmla="*/ 48 w 63"/>
                <a:gd name="T13" fmla="*/ 93 h 62"/>
                <a:gd name="T14" fmla="*/ 77 w 63"/>
                <a:gd name="T15" fmla="*/ 79 h 62"/>
                <a:gd name="T16" fmla="*/ 94 w 63"/>
                <a:gd name="T17" fmla="*/ 47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3"/>
                <a:gd name="T28" fmla="*/ 0 h 62"/>
                <a:gd name="T29" fmla="*/ 63 w 6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3" h="62">
                  <a:moveTo>
                    <a:pt x="63" y="31"/>
                  </a:moveTo>
                  <a:lnTo>
                    <a:pt x="52" y="10"/>
                  </a:lnTo>
                  <a:lnTo>
                    <a:pt x="32" y="0"/>
                  </a:lnTo>
                  <a:lnTo>
                    <a:pt x="11" y="10"/>
                  </a:lnTo>
                  <a:lnTo>
                    <a:pt x="0" y="31"/>
                  </a:lnTo>
                  <a:lnTo>
                    <a:pt x="11" y="52"/>
                  </a:lnTo>
                  <a:lnTo>
                    <a:pt x="32" y="62"/>
                  </a:lnTo>
                  <a:lnTo>
                    <a:pt x="52" y="52"/>
                  </a:lnTo>
                  <a:lnTo>
                    <a:pt x="63" y="31"/>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31154" name="Freeform 195"/>
            <p:cNvSpPr>
              <a:spLocks noChangeAspect="1"/>
            </p:cNvSpPr>
            <p:nvPr/>
          </p:nvSpPr>
          <p:spPr bwMode="auto">
            <a:xfrm>
              <a:off x="3615" y="2478"/>
              <a:ext cx="84" cy="82"/>
            </a:xfrm>
            <a:custGeom>
              <a:avLst/>
              <a:gdLst>
                <a:gd name="T0" fmla="*/ 96 w 73"/>
                <a:gd name="T1" fmla="*/ 46 h 72"/>
                <a:gd name="T2" fmla="*/ 79 w 73"/>
                <a:gd name="T3" fmla="*/ 15 h 72"/>
                <a:gd name="T4" fmla="*/ 79 w 73"/>
                <a:gd name="T5" fmla="*/ 30 h 72"/>
                <a:gd name="T6" fmla="*/ 79 w 73"/>
                <a:gd name="T7" fmla="*/ 30 h 72"/>
                <a:gd name="T8" fmla="*/ 49 w 73"/>
                <a:gd name="T9" fmla="*/ 15 h 72"/>
                <a:gd name="T10" fmla="*/ 49 w 73"/>
                <a:gd name="T11" fmla="*/ 15 h 72"/>
                <a:gd name="T12" fmla="*/ 49 w 73"/>
                <a:gd name="T13" fmla="*/ 15 h 72"/>
                <a:gd name="T14" fmla="*/ 17 w 73"/>
                <a:gd name="T15" fmla="*/ 30 h 72"/>
                <a:gd name="T16" fmla="*/ 32 w 73"/>
                <a:gd name="T17" fmla="*/ 15 h 72"/>
                <a:gd name="T18" fmla="*/ 32 w 73"/>
                <a:gd name="T19" fmla="*/ 15 h 72"/>
                <a:gd name="T20" fmla="*/ 17 w 73"/>
                <a:gd name="T21" fmla="*/ 46 h 72"/>
                <a:gd name="T22" fmla="*/ 17 w 73"/>
                <a:gd name="T23" fmla="*/ 46 h 72"/>
                <a:gd name="T24" fmla="*/ 17 w 73"/>
                <a:gd name="T25" fmla="*/ 46 h 72"/>
                <a:gd name="T26" fmla="*/ 32 w 73"/>
                <a:gd name="T27" fmla="*/ 76 h 72"/>
                <a:gd name="T28" fmla="*/ 17 w 73"/>
                <a:gd name="T29" fmla="*/ 76 h 72"/>
                <a:gd name="T30" fmla="*/ 17 w 73"/>
                <a:gd name="T31" fmla="*/ 76 h 72"/>
                <a:gd name="T32" fmla="*/ 49 w 73"/>
                <a:gd name="T33" fmla="*/ 92 h 72"/>
                <a:gd name="T34" fmla="*/ 49 w 73"/>
                <a:gd name="T35" fmla="*/ 92 h 72"/>
                <a:gd name="T36" fmla="*/ 49 w 73"/>
                <a:gd name="T37" fmla="*/ 92 h 72"/>
                <a:gd name="T38" fmla="*/ 79 w 73"/>
                <a:gd name="T39" fmla="*/ 76 h 72"/>
                <a:gd name="T40" fmla="*/ 79 w 73"/>
                <a:gd name="T41" fmla="*/ 76 h 72"/>
                <a:gd name="T42" fmla="*/ 79 w 73"/>
                <a:gd name="T43" fmla="*/ 76 h 72"/>
                <a:gd name="T44" fmla="*/ 96 w 73"/>
                <a:gd name="T45" fmla="*/ 46 h 72"/>
                <a:gd name="T46" fmla="*/ 96 w 73"/>
                <a:gd name="T47" fmla="*/ 46 h 72"/>
                <a:gd name="T48" fmla="*/ 112 w 73"/>
                <a:gd name="T49" fmla="*/ 46 h 72"/>
                <a:gd name="T50" fmla="*/ 112 w 73"/>
                <a:gd name="T51" fmla="*/ 46 h 72"/>
                <a:gd name="T52" fmla="*/ 96 w 73"/>
                <a:gd name="T53" fmla="*/ 76 h 72"/>
                <a:gd name="T54" fmla="*/ 96 w 73"/>
                <a:gd name="T55" fmla="*/ 76 h 72"/>
                <a:gd name="T56" fmla="*/ 79 w 73"/>
                <a:gd name="T57" fmla="*/ 92 h 72"/>
                <a:gd name="T58" fmla="*/ 49 w 73"/>
                <a:gd name="T59" fmla="*/ 106 h 72"/>
                <a:gd name="T60" fmla="*/ 49 w 73"/>
                <a:gd name="T61" fmla="*/ 106 h 72"/>
                <a:gd name="T62" fmla="*/ 49 w 73"/>
                <a:gd name="T63" fmla="*/ 106 h 72"/>
                <a:gd name="T64" fmla="*/ 17 w 73"/>
                <a:gd name="T65" fmla="*/ 92 h 72"/>
                <a:gd name="T66" fmla="*/ 17 w 73"/>
                <a:gd name="T67" fmla="*/ 92 h 72"/>
                <a:gd name="T68" fmla="*/ 17 w 73"/>
                <a:gd name="T69" fmla="*/ 76 h 72"/>
                <a:gd name="T70" fmla="*/ 0 w 73"/>
                <a:gd name="T71" fmla="*/ 46 h 72"/>
                <a:gd name="T72" fmla="*/ 0 w 73"/>
                <a:gd name="T73" fmla="*/ 46 h 72"/>
                <a:gd name="T74" fmla="*/ 0 w 73"/>
                <a:gd name="T75" fmla="*/ 46 h 72"/>
                <a:gd name="T76" fmla="*/ 17 w 73"/>
                <a:gd name="T77" fmla="*/ 15 h 72"/>
                <a:gd name="T78" fmla="*/ 17 w 73"/>
                <a:gd name="T79" fmla="*/ 15 h 72"/>
                <a:gd name="T80" fmla="*/ 17 w 73"/>
                <a:gd name="T81" fmla="*/ 15 h 72"/>
                <a:gd name="T82" fmla="*/ 49 w 73"/>
                <a:gd name="T83" fmla="*/ 0 h 72"/>
                <a:gd name="T84" fmla="*/ 49 w 73"/>
                <a:gd name="T85" fmla="*/ 0 h 72"/>
                <a:gd name="T86" fmla="*/ 49 w 73"/>
                <a:gd name="T87" fmla="*/ 0 h 72"/>
                <a:gd name="T88" fmla="*/ 79 w 73"/>
                <a:gd name="T89" fmla="*/ 15 h 72"/>
                <a:gd name="T90" fmla="*/ 79 w 73"/>
                <a:gd name="T91" fmla="*/ 15 h 72"/>
                <a:gd name="T92" fmla="*/ 96 w 73"/>
                <a:gd name="T93" fmla="*/ 15 h 72"/>
                <a:gd name="T94" fmla="*/ 112 w 73"/>
                <a:gd name="T95" fmla="*/ 46 h 72"/>
                <a:gd name="T96" fmla="*/ 96 w 73"/>
                <a:gd name="T97" fmla="*/ 46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3"/>
                <a:gd name="T148" fmla="*/ 0 h 72"/>
                <a:gd name="T149" fmla="*/ 73 w 73"/>
                <a:gd name="T150" fmla="*/ 72 h 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3" h="72">
                  <a:moveTo>
                    <a:pt x="63" y="31"/>
                  </a:moveTo>
                  <a:lnTo>
                    <a:pt x="52" y="10"/>
                  </a:lnTo>
                  <a:lnTo>
                    <a:pt x="52" y="20"/>
                  </a:lnTo>
                  <a:lnTo>
                    <a:pt x="32" y="10"/>
                  </a:lnTo>
                  <a:lnTo>
                    <a:pt x="11" y="20"/>
                  </a:lnTo>
                  <a:lnTo>
                    <a:pt x="21" y="10"/>
                  </a:lnTo>
                  <a:lnTo>
                    <a:pt x="11" y="31"/>
                  </a:lnTo>
                  <a:lnTo>
                    <a:pt x="21" y="52"/>
                  </a:lnTo>
                  <a:lnTo>
                    <a:pt x="11" y="52"/>
                  </a:lnTo>
                  <a:lnTo>
                    <a:pt x="32" y="62"/>
                  </a:lnTo>
                  <a:lnTo>
                    <a:pt x="52" y="52"/>
                  </a:lnTo>
                  <a:lnTo>
                    <a:pt x="63" y="31"/>
                  </a:lnTo>
                  <a:lnTo>
                    <a:pt x="73" y="31"/>
                  </a:lnTo>
                  <a:lnTo>
                    <a:pt x="63" y="52"/>
                  </a:lnTo>
                  <a:lnTo>
                    <a:pt x="52" y="62"/>
                  </a:lnTo>
                  <a:lnTo>
                    <a:pt x="32" y="72"/>
                  </a:lnTo>
                  <a:lnTo>
                    <a:pt x="11" y="62"/>
                  </a:lnTo>
                  <a:lnTo>
                    <a:pt x="11" y="52"/>
                  </a:lnTo>
                  <a:lnTo>
                    <a:pt x="0" y="31"/>
                  </a:lnTo>
                  <a:lnTo>
                    <a:pt x="11" y="10"/>
                  </a:lnTo>
                  <a:lnTo>
                    <a:pt x="32" y="0"/>
                  </a:lnTo>
                  <a:lnTo>
                    <a:pt x="52" y="10"/>
                  </a:lnTo>
                  <a:lnTo>
                    <a:pt x="63" y="10"/>
                  </a:lnTo>
                  <a:lnTo>
                    <a:pt x="73" y="31"/>
                  </a:lnTo>
                  <a:lnTo>
                    <a:pt x="63" y="3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155" name="Freeform 196"/>
            <p:cNvSpPr>
              <a:spLocks noChangeAspect="1"/>
            </p:cNvSpPr>
            <p:nvPr/>
          </p:nvSpPr>
          <p:spPr bwMode="auto">
            <a:xfrm>
              <a:off x="3687" y="2513"/>
              <a:ext cx="12" cy="1"/>
            </a:xfrm>
            <a:custGeom>
              <a:avLst/>
              <a:gdLst>
                <a:gd name="T0" fmla="*/ 0 w 10"/>
                <a:gd name="T1" fmla="*/ 0 h 1"/>
                <a:gd name="T2" fmla="*/ 0 w 10"/>
                <a:gd name="T3" fmla="*/ 0 h 1"/>
                <a:gd name="T4" fmla="*/ 0 w 10"/>
                <a:gd name="T5" fmla="*/ 0 h 1"/>
                <a:gd name="T6" fmla="*/ 17 w 10"/>
                <a:gd name="T7" fmla="*/ 0 h 1"/>
                <a:gd name="T8" fmla="*/ 17 w 10"/>
                <a:gd name="T9" fmla="*/ 0 h 1"/>
                <a:gd name="T10" fmla="*/ 17 w 10"/>
                <a:gd name="T11" fmla="*/ 0 h 1"/>
                <a:gd name="T12" fmla="*/ 0 w 10"/>
                <a:gd name="T13" fmla="*/ 0 h 1"/>
                <a:gd name="T14" fmla="*/ 0 60000 65536"/>
                <a:gd name="T15" fmla="*/ 0 60000 65536"/>
                <a:gd name="T16" fmla="*/ 0 60000 65536"/>
                <a:gd name="T17" fmla="*/ 0 60000 65536"/>
                <a:gd name="T18" fmla="*/ 0 60000 65536"/>
                <a:gd name="T19" fmla="*/ 0 60000 65536"/>
                <a:gd name="T20" fmla="*/ 0 60000 65536"/>
                <a:gd name="T21" fmla="*/ 0 w 10"/>
                <a:gd name="T22" fmla="*/ 0 h 1"/>
                <a:gd name="T23" fmla="*/ 10 w 10"/>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
                  <a:moveTo>
                    <a:pt x="0" y="0"/>
                  </a:moveTo>
                  <a:lnTo>
                    <a:pt x="0" y="0"/>
                  </a:lnTo>
                  <a:lnTo>
                    <a:pt x="10"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156" name="Rectangle 197"/>
            <p:cNvSpPr>
              <a:spLocks noChangeAspect="1" noChangeArrowheads="1"/>
            </p:cNvSpPr>
            <p:nvPr/>
          </p:nvSpPr>
          <p:spPr bwMode="auto">
            <a:xfrm>
              <a:off x="3652" y="2549"/>
              <a:ext cx="11" cy="13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57" name="Rectangle 198"/>
            <p:cNvSpPr>
              <a:spLocks noChangeAspect="1" noChangeArrowheads="1"/>
            </p:cNvSpPr>
            <p:nvPr/>
          </p:nvSpPr>
          <p:spPr bwMode="auto">
            <a:xfrm>
              <a:off x="2504" y="2692"/>
              <a:ext cx="932"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58" name="Rectangle 199"/>
            <p:cNvSpPr>
              <a:spLocks noChangeAspect="1" noChangeArrowheads="1"/>
            </p:cNvSpPr>
            <p:nvPr/>
          </p:nvSpPr>
          <p:spPr bwMode="auto">
            <a:xfrm>
              <a:off x="2504" y="2692"/>
              <a:ext cx="11" cy="40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59" name="Rectangle 200"/>
            <p:cNvSpPr>
              <a:spLocks noChangeAspect="1" noChangeArrowheads="1"/>
            </p:cNvSpPr>
            <p:nvPr/>
          </p:nvSpPr>
          <p:spPr bwMode="auto">
            <a:xfrm>
              <a:off x="2504" y="3088"/>
              <a:ext cx="1051" cy="1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60" name="Freeform 201"/>
            <p:cNvSpPr>
              <a:spLocks noChangeAspect="1"/>
            </p:cNvSpPr>
            <p:nvPr/>
          </p:nvSpPr>
          <p:spPr bwMode="auto">
            <a:xfrm>
              <a:off x="3436" y="2692"/>
              <a:ext cx="119" cy="396"/>
            </a:xfrm>
            <a:custGeom>
              <a:avLst/>
              <a:gdLst>
                <a:gd name="T0" fmla="*/ 142 w 104"/>
                <a:gd name="T1" fmla="*/ 525 h 344"/>
                <a:gd name="T2" fmla="*/ 142 w 104"/>
                <a:gd name="T3" fmla="*/ 143 h 344"/>
                <a:gd name="T4" fmla="*/ 156 w 104"/>
                <a:gd name="T5" fmla="*/ 143 h 344"/>
                <a:gd name="T6" fmla="*/ 142 w 104"/>
                <a:gd name="T7" fmla="*/ 159 h 344"/>
                <a:gd name="T8" fmla="*/ 0 w 104"/>
                <a:gd name="T9" fmla="*/ 16 h 344"/>
                <a:gd name="T10" fmla="*/ 0 w 104"/>
                <a:gd name="T11" fmla="*/ 0 h 344"/>
                <a:gd name="T12" fmla="*/ 17 w 104"/>
                <a:gd name="T13" fmla="*/ 0 h 344"/>
                <a:gd name="T14" fmla="*/ 17 w 104"/>
                <a:gd name="T15" fmla="*/ 0 h 344"/>
                <a:gd name="T16" fmla="*/ 156 w 104"/>
                <a:gd name="T17" fmla="*/ 143 h 344"/>
                <a:gd name="T18" fmla="*/ 156 w 104"/>
                <a:gd name="T19" fmla="*/ 143 h 344"/>
                <a:gd name="T20" fmla="*/ 156 w 104"/>
                <a:gd name="T21" fmla="*/ 143 h 344"/>
                <a:gd name="T22" fmla="*/ 156 w 104"/>
                <a:gd name="T23" fmla="*/ 525 h 344"/>
                <a:gd name="T24" fmla="*/ 142 w 104"/>
                <a:gd name="T25" fmla="*/ 525 h 3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4"/>
                <a:gd name="T40" fmla="*/ 0 h 344"/>
                <a:gd name="T41" fmla="*/ 104 w 104"/>
                <a:gd name="T42" fmla="*/ 344 h 3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4" h="344">
                  <a:moveTo>
                    <a:pt x="94" y="344"/>
                  </a:moveTo>
                  <a:lnTo>
                    <a:pt x="94" y="94"/>
                  </a:lnTo>
                  <a:lnTo>
                    <a:pt x="104" y="94"/>
                  </a:lnTo>
                  <a:lnTo>
                    <a:pt x="94" y="104"/>
                  </a:lnTo>
                  <a:lnTo>
                    <a:pt x="0" y="10"/>
                  </a:lnTo>
                  <a:lnTo>
                    <a:pt x="0" y="0"/>
                  </a:lnTo>
                  <a:lnTo>
                    <a:pt x="11" y="0"/>
                  </a:lnTo>
                  <a:lnTo>
                    <a:pt x="104" y="94"/>
                  </a:lnTo>
                  <a:lnTo>
                    <a:pt x="104" y="344"/>
                  </a:lnTo>
                  <a:lnTo>
                    <a:pt x="94" y="34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161" name="Freeform 202"/>
            <p:cNvSpPr>
              <a:spLocks noChangeAspect="1"/>
            </p:cNvSpPr>
            <p:nvPr/>
          </p:nvSpPr>
          <p:spPr bwMode="auto">
            <a:xfrm>
              <a:off x="4548" y="2692"/>
              <a:ext cx="108" cy="108"/>
            </a:xfrm>
            <a:custGeom>
              <a:avLst/>
              <a:gdLst>
                <a:gd name="T0" fmla="*/ 142 w 94"/>
                <a:gd name="T1" fmla="*/ 142 h 94"/>
                <a:gd name="T2" fmla="*/ 0 w 94"/>
                <a:gd name="T3" fmla="*/ 0 h 94"/>
                <a:gd name="T4" fmla="*/ 0 w 94"/>
                <a:gd name="T5" fmla="*/ 142 h 94"/>
                <a:gd name="T6" fmla="*/ 142 w 94"/>
                <a:gd name="T7" fmla="*/ 142 h 94"/>
                <a:gd name="T8" fmla="*/ 0 60000 65536"/>
                <a:gd name="T9" fmla="*/ 0 60000 65536"/>
                <a:gd name="T10" fmla="*/ 0 60000 65536"/>
                <a:gd name="T11" fmla="*/ 0 60000 65536"/>
                <a:gd name="T12" fmla="*/ 0 w 94"/>
                <a:gd name="T13" fmla="*/ 0 h 94"/>
                <a:gd name="T14" fmla="*/ 94 w 94"/>
                <a:gd name="T15" fmla="*/ 94 h 94"/>
              </a:gdLst>
              <a:ahLst/>
              <a:cxnLst>
                <a:cxn ang="T8">
                  <a:pos x="T0" y="T1"/>
                </a:cxn>
                <a:cxn ang="T9">
                  <a:pos x="T2" y="T3"/>
                </a:cxn>
                <a:cxn ang="T10">
                  <a:pos x="T4" y="T5"/>
                </a:cxn>
                <a:cxn ang="T11">
                  <a:pos x="T6" y="T7"/>
                </a:cxn>
              </a:cxnLst>
              <a:rect l="T12" t="T13" r="T14" b="T15"/>
              <a:pathLst>
                <a:path w="94" h="94">
                  <a:moveTo>
                    <a:pt x="94" y="94"/>
                  </a:moveTo>
                  <a:lnTo>
                    <a:pt x="0" y="0"/>
                  </a:lnTo>
                  <a:lnTo>
                    <a:pt x="0" y="94"/>
                  </a:lnTo>
                  <a:lnTo>
                    <a:pt x="94" y="94"/>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31162" name="Freeform 203"/>
            <p:cNvSpPr>
              <a:spLocks noChangeAspect="1"/>
            </p:cNvSpPr>
            <p:nvPr/>
          </p:nvSpPr>
          <p:spPr bwMode="auto">
            <a:xfrm>
              <a:off x="4548" y="2681"/>
              <a:ext cx="119" cy="131"/>
            </a:xfrm>
            <a:custGeom>
              <a:avLst/>
              <a:gdLst>
                <a:gd name="T0" fmla="*/ 142 w 104"/>
                <a:gd name="T1" fmla="*/ 174 h 114"/>
                <a:gd name="T2" fmla="*/ 0 w 104"/>
                <a:gd name="T3" fmla="*/ 30 h 114"/>
                <a:gd name="T4" fmla="*/ 0 w 104"/>
                <a:gd name="T5" fmla="*/ 15 h 114"/>
                <a:gd name="T6" fmla="*/ 0 w 104"/>
                <a:gd name="T7" fmla="*/ 0 h 114"/>
                <a:gd name="T8" fmla="*/ 15 w 104"/>
                <a:gd name="T9" fmla="*/ 15 h 114"/>
                <a:gd name="T10" fmla="*/ 156 w 104"/>
                <a:gd name="T11" fmla="*/ 159 h 114"/>
                <a:gd name="T12" fmla="*/ 142 w 104"/>
                <a:gd name="T13" fmla="*/ 174 h 114"/>
                <a:gd name="T14" fmla="*/ 0 60000 65536"/>
                <a:gd name="T15" fmla="*/ 0 60000 65536"/>
                <a:gd name="T16" fmla="*/ 0 60000 65536"/>
                <a:gd name="T17" fmla="*/ 0 60000 65536"/>
                <a:gd name="T18" fmla="*/ 0 60000 65536"/>
                <a:gd name="T19" fmla="*/ 0 60000 65536"/>
                <a:gd name="T20" fmla="*/ 0 60000 65536"/>
                <a:gd name="T21" fmla="*/ 0 w 104"/>
                <a:gd name="T22" fmla="*/ 0 h 114"/>
                <a:gd name="T23" fmla="*/ 104 w 104"/>
                <a:gd name="T24" fmla="*/ 114 h 1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114">
                  <a:moveTo>
                    <a:pt x="94" y="114"/>
                  </a:moveTo>
                  <a:lnTo>
                    <a:pt x="0" y="20"/>
                  </a:lnTo>
                  <a:lnTo>
                    <a:pt x="0" y="10"/>
                  </a:lnTo>
                  <a:lnTo>
                    <a:pt x="0" y="0"/>
                  </a:lnTo>
                  <a:lnTo>
                    <a:pt x="10" y="10"/>
                  </a:lnTo>
                  <a:lnTo>
                    <a:pt x="104" y="104"/>
                  </a:lnTo>
                  <a:lnTo>
                    <a:pt x="94" y="1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163" name="Rectangle 204"/>
            <p:cNvSpPr>
              <a:spLocks noChangeAspect="1" noChangeArrowheads="1"/>
            </p:cNvSpPr>
            <p:nvPr/>
          </p:nvSpPr>
          <p:spPr bwMode="auto">
            <a:xfrm>
              <a:off x="4548" y="2692"/>
              <a:ext cx="11" cy="12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64" name="Freeform 205"/>
            <p:cNvSpPr>
              <a:spLocks noChangeAspect="1"/>
            </p:cNvSpPr>
            <p:nvPr/>
          </p:nvSpPr>
          <p:spPr bwMode="auto">
            <a:xfrm>
              <a:off x="4548" y="2800"/>
              <a:ext cx="131" cy="12"/>
            </a:xfrm>
            <a:custGeom>
              <a:avLst/>
              <a:gdLst>
                <a:gd name="T0" fmla="*/ 0 w 114"/>
                <a:gd name="T1" fmla="*/ 0 h 10"/>
                <a:gd name="T2" fmla="*/ 142 w 114"/>
                <a:gd name="T3" fmla="*/ 0 h 10"/>
                <a:gd name="T4" fmla="*/ 159 w 114"/>
                <a:gd name="T5" fmla="*/ 0 h 10"/>
                <a:gd name="T6" fmla="*/ 174 w 114"/>
                <a:gd name="T7" fmla="*/ 17 h 10"/>
                <a:gd name="T8" fmla="*/ 142 w 114"/>
                <a:gd name="T9" fmla="*/ 17 h 10"/>
                <a:gd name="T10" fmla="*/ 0 w 114"/>
                <a:gd name="T11" fmla="*/ 17 h 10"/>
                <a:gd name="T12" fmla="*/ 0 w 114"/>
                <a:gd name="T13" fmla="*/ 0 h 10"/>
                <a:gd name="T14" fmla="*/ 0 60000 65536"/>
                <a:gd name="T15" fmla="*/ 0 60000 65536"/>
                <a:gd name="T16" fmla="*/ 0 60000 65536"/>
                <a:gd name="T17" fmla="*/ 0 60000 65536"/>
                <a:gd name="T18" fmla="*/ 0 60000 65536"/>
                <a:gd name="T19" fmla="*/ 0 60000 65536"/>
                <a:gd name="T20" fmla="*/ 0 60000 65536"/>
                <a:gd name="T21" fmla="*/ 0 w 114"/>
                <a:gd name="T22" fmla="*/ 0 h 10"/>
                <a:gd name="T23" fmla="*/ 114 w 114"/>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4" h="10">
                  <a:moveTo>
                    <a:pt x="0" y="0"/>
                  </a:moveTo>
                  <a:lnTo>
                    <a:pt x="94" y="0"/>
                  </a:lnTo>
                  <a:lnTo>
                    <a:pt x="104" y="0"/>
                  </a:lnTo>
                  <a:lnTo>
                    <a:pt x="114" y="10"/>
                  </a:lnTo>
                  <a:lnTo>
                    <a:pt x="94" y="10"/>
                  </a:lnTo>
                  <a:lnTo>
                    <a:pt x="0" y="1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1165" name="Rectangle 206"/>
            <p:cNvSpPr>
              <a:spLocks noChangeAspect="1" noChangeArrowheads="1"/>
            </p:cNvSpPr>
            <p:nvPr/>
          </p:nvSpPr>
          <p:spPr bwMode="auto">
            <a:xfrm>
              <a:off x="3615" y="2692"/>
              <a:ext cx="933"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66" name="Rectangle 207"/>
            <p:cNvSpPr>
              <a:spLocks noChangeAspect="1" noChangeArrowheads="1"/>
            </p:cNvSpPr>
            <p:nvPr/>
          </p:nvSpPr>
          <p:spPr bwMode="auto">
            <a:xfrm>
              <a:off x="3615" y="2692"/>
              <a:ext cx="12" cy="33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67" name="Rectangle 208"/>
            <p:cNvSpPr>
              <a:spLocks noChangeAspect="1" noChangeArrowheads="1"/>
            </p:cNvSpPr>
            <p:nvPr/>
          </p:nvSpPr>
          <p:spPr bwMode="auto">
            <a:xfrm>
              <a:off x="3615" y="3015"/>
              <a:ext cx="1052"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1168" name="Freeform 209"/>
            <p:cNvSpPr>
              <a:spLocks noChangeAspect="1"/>
            </p:cNvSpPr>
            <p:nvPr/>
          </p:nvSpPr>
          <p:spPr bwMode="auto">
            <a:xfrm>
              <a:off x="4548" y="2692"/>
              <a:ext cx="119" cy="323"/>
            </a:xfrm>
            <a:custGeom>
              <a:avLst/>
              <a:gdLst>
                <a:gd name="T0" fmla="*/ 142 w 104"/>
                <a:gd name="T1" fmla="*/ 426 h 281"/>
                <a:gd name="T2" fmla="*/ 142 w 104"/>
                <a:gd name="T3" fmla="*/ 143 h 281"/>
                <a:gd name="T4" fmla="*/ 156 w 104"/>
                <a:gd name="T5" fmla="*/ 143 h 281"/>
                <a:gd name="T6" fmla="*/ 142 w 104"/>
                <a:gd name="T7" fmla="*/ 159 h 281"/>
                <a:gd name="T8" fmla="*/ 0 w 104"/>
                <a:gd name="T9" fmla="*/ 15 h 281"/>
                <a:gd name="T10" fmla="*/ 0 w 104"/>
                <a:gd name="T11" fmla="*/ 0 h 281"/>
                <a:gd name="T12" fmla="*/ 15 w 104"/>
                <a:gd name="T13" fmla="*/ 0 h 281"/>
                <a:gd name="T14" fmla="*/ 15 w 104"/>
                <a:gd name="T15" fmla="*/ 0 h 281"/>
                <a:gd name="T16" fmla="*/ 156 w 104"/>
                <a:gd name="T17" fmla="*/ 143 h 281"/>
                <a:gd name="T18" fmla="*/ 156 w 104"/>
                <a:gd name="T19" fmla="*/ 143 h 281"/>
                <a:gd name="T20" fmla="*/ 156 w 104"/>
                <a:gd name="T21" fmla="*/ 143 h 281"/>
                <a:gd name="T22" fmla="*/ 156 w 104"/>
                <a:gd name="T23" fmla="*/ 426 h 281"/>
                <a:gd name="T24" fmla="*/ 142 w 104"/>
                <a:gd name="T25" fmla="*/ 426 h 2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4"/>
                <a:gd name="T40" fmla="*/ 0 h 281"/>
                <a:gd name="T41" fmla="*/ 104 w 104"/>
                <a:gd name="T42" fmla="*/ 281 h 28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4" h="281">
                  <a:moveTo>
                    <a:pt x="94" y="281"/>
                  </a:moveTo>
                  <a:lnTo>
                    <a:pt x="94" y="94"/>
                  </a:lnTo>
                  <a:lnTo>
                    <a:pt x="104" y="94"/>
                  </a:lnTo>
                  <a:lnTo>
                    <a:pt x="94" y="104"/>
                  </a:lnTo>
                  <a:lnTo>
                    <a:pt x="0" y="10"/>
                  </a:lnTo>
                  <a:lnTo>
                    <a:pt x="0" y="0"/>
                  </a:lnTo>
                  <a:lnTo>
                    <a:pt x="10" y="0"/>
                  </a:lnTo>
                  <a:lnTo>
                    <a:pt x="104" y="94"/>
                  </a:lnTo>
                  <a:lnTo>
                    <a:pt x="104" y="281"/>
                  </a:lnTo>
                  <a:lnTo>
                    <a:pt x="94" y="28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grpSp>
          <p:nvGrpSpPr>
            <p:cNvPr id="131169" name="Group 210"/>
            <p:cNvGrpSpPr>
              <a:grpSpLocks/>
            </p:cNvGrpSpPr>
            <p:nvPr/>
          </p:nvGrpSpPr>
          <p:grpSpPr bwMode="auto">
            <a:xfrm>
              <a:off x="2754" y="1794"/>
              <a:ext cx="985" cy="799"/>
              <a:chOff x="3616" y="2585"/>
              <a:chExt cx="985" cy="799"/>
            </a:xfrm>
          </p:grpSpPr>
          <p:sp>
            <p:nvSpPr>
              <p:cNvPr id="131170" name="Rectangle 211"/>
              <p:cNvSpPr>
                <a:spLocks noChangeAspect="1" noChangeArrowheads="1"/>
              </p:cNvSpPr>
              <p:nvPr/>
            </p:nvSpPr>
            <p:spPr bwMode="auto">
              <a:xfrm>
                <a:off x="3644" y="2585"/>
                <a:ext cx="937" cy="768"/>
              </a:xfrm>
              <a:prstGeom prst="rect">
                <a:avLst/>
              </a:prstGeom>
              <a:noFill/>
              <a:ln w="12700">
                <a:solidFill>
                  <a:schemeClr val="tx1"/>
                </a:solidFill>
                <a:miter lim="800000"/>
                <a:headEnd/>
                <a:tailEnd/>
              </a:ln>
            </p:spPr>
            <p:txBody>
              <a:bodyPr rot="10800000" wrap="none" anchor="ctr"/>
              <a:lstStyle/>
              <a:p>
                <a:endParaRPr lang="en-US"/>
              </a:p>
            </p:txBody>
          </p:sp>
          <p:sp>
            <p:nvSpPr>
              <p:cNvPr id="131171" name="Text Box 212"/>
              <p:cNvSpPr txBox="1">
                <a:spLocks noChangeAspect="1" noChangeArrowheads="1"/>
              </p:cNvSpPr>
              <p:nvPr/>
            </p:nvSpPr>
            <p:spPr bwMode="auto">
              <a:xfrm>
                <a:off x="3616" y="2622"/>
                <a:ext cx="985" cy="192"/>
              </a:xfrm>
              <a:prstGeom prst="rect">
                <a:avLst/>
              </a:prstGeom>
              <a:noFill/>
              <a:ln w="12700">
                <a:noFill/>
                <a:miter lim="800000"/>
                <a:headEnd/>
                <a:tailEnd/>
              </a:ln>
            </p:spPr>
            <p:txBody>
              <a:bodyPr wrap="none">
                <a:spAutoFit/>
              </a:bodyPr>
              <a:lstStyle/>
              <a:p>
                <a:r>
                  <a:rPr lang="en-US" sz="1400" b="1" u="none"/>
                  <a:t>Wrapper Facade</a:t>
                </a:r>
              </a:p>
            </p:txBody>
          </p:sp>
          <p:sp>
            <p:nvSpPr>
              <p:cNvPr id="131172" name="Text Box 213"/>
              <p:cNvSpPr txBox="1">
                <a:spLocks noChangeAspect="1" noChangeArrowheads="1"/>
              </p:cNvSpPr>
              <p:nvPr/>
            </p:nvSpPr>
            <p:spPr bwMode="auto">
              <a:xfrm>
                <a:off x="3627" y="2833"/>
                <a:ext cx="333" cy="192"/>
              </a:xfrm>
              <a:prstGeom prst="rect">
                <a:avLst/>
              </a:prstGeom>
              <a:noFill/>
              <a:ln w="12700">
                <a:noFill/>
                <a:miter lim="800000"/>
                <a:headEnd/>
                <a:tailEnd/>
              </a:ln>
            </p:spPr>
            <p:txBody>
              <a:bodyPr wrap="none">
                <a:spAutoFit/>
              </a:bodyPr>
              <a:lstStyle/>
              <a:p>
                <a:r>
                  <a:rPr lang="en-US" sz="1400" u="none"/>
                  <a:t>data</a:t>
                </a:r>
              </a:p>
            </p:txBody>
          </p:sp>
          <p:sp>
            <p:nvSpPr>
              <p:cNvPr id="131173" name="Text Box 214"/>
              <p:cNvSpPr txBox="1">
                <a:spLocks noChangeAspect="1" noChangeArrowheads="1"/>
              </p:cNvSpPr>
              <p:nvPr/>
            </p:nvSpPr>
            <p:spPr bwMode="auto">
              <a:xfrm>
                <a:off x="3622" y="3044"/>
                <a:ext cx="643" cy="340"/>
              </a:xfrm>
              <a:prstGeom prst="rect">
                <a:avLst/>
              </a:prstGeom>
              <a:noFill/>
              <a:ln w="12700">
                <a:noFill/>
                <a:miter lim="800000"/>
                <a:headEnd/>
                <a:tailEnd/>
              </a:ln>
            </p:spPr>
            <p:txBody>
              <a:bodyPr wrap="none">
                <a:spAutoFit/>
              </a:bodyPr>
              <a:lstStyle/>
              <a:p>
                <a:pPr>
                  <a:lnSpc>
                    <a:spcPct val="70000"/>
                  </a:lnSpc>
                </a:pPr>
                <a:r>
                  <a:rPr lang="en-US" sz="1400" u="none"/>
                  <a:t>method1()</a:t>
                </a:r>
              </a:p>
              <a:p>
                <a:pPr>
                  <a:lnSpc>
                    <a:spcPct val="70000"/>
                  </a:lnSpc>
                </a:pPr>
                <a:r>
                  <a:rPr lang="en-US" sz="1400" u="none"/>
                  <a:t>…</a:t>
                </a:r>
              </a:p>
              <a:p>
                <a:pPr>
                  <a:lnSpc>
                    <a:spcPct val="70000"/>
                  </a:lnSpc>
                </a:pPr>
                <a:r>
                  <a:rPr lang="en-US" sz="1400" u="none"/>
                  <a:t>methodN()</a:t>
                </a:r>
              </a:p>
            </p:txBody>
          </p:sp>
          <p:sp>
            <p:nvSpPr>
              <p:cNvPr id="131174" name="Line 215"/>
              <p:cNvSpPr>
                <a:spLocks noChangeAspect="1" noChangeShapeType="1"/>
              </p:cNvSpPr>
              <p:nvPr/>
            </p:nvSpPr>
            <p:spPr bwMode="auto">
              <a:xfrm>
                <a:off x="3643" y="2790"/>
                <a:ext cx="936" cy="0"/>
              </a:xfrm>
              <a:prstGeom prst="line">
                <a:avLst/>
              </a:prstGeom>
              <a:noFill/>
              <a:ln w="12700">
                <a:solidFill>
                  <a:schemeClr val="tx1"/>
                </a:solidFill>
                <a:round/>
                <a:headEnd/>
                <a:tailEnd/>
              </a:ln>
            </p:spPr>
            <p:txBody>
              <a:bodyPr rot="10800000" wrap="none" anchor="ctr"/>
              <a:lstStyle/>
              <a:p>
                <a:endParaRPr lang="en-US"/>
              </a:p>
            </p:txBody>
          </p:sp>
          <p:sp>
            <p:nvSpPr>
              <p:cNvPr id="131175" name="Line 216"/>
              <p:cNvSpPr>
                <a:spLocks noChangeAspect="1" noChangeShapeType="1"/>
              </p:cNvSpPr>
              <p:nvPr/>
            </p:nvSpPr>
            <p:spPr bwMode="auto">
              <a:xfrm>
                <a:off x="3647" y="3002"/>
                <a:ext cx="937" cy="0"/>
              </a:xfrm>
              <a:prstGeom prst="line">
                <a:avLst/>
              </a:prstGeom>
              <a:noFill/>
              <a:ln w="12700">
                <a:solidFill>
                  <a:schemeClr val="tx1"/>
                </a:solidFill>
                <a:round/>
                <a:headEnd/>
                <a:tailEnd/>
              </a:ln>
            </p:spPr>
            <p:txBody>
              <a:bodyPr rot="10800000" wrap="none" anchor="ctr"/>
              <a:lstStyle/>
              <a:p>
                <a:endParaRPr lang="en-US"/>
              </a:p>
            </p:txBody>
          </p:sp>
        </p:grpSp>
      </p:grpSp>
      <p:sp>
        <p:nvSpPr>
          <p:cNvPr id="1713369" name="Rectangle 217"/>
          <p:cNvSpPr>
            <a:spLocks noChangeArrowheads="1"/>
          </p:cNvSpPr>
          <p:nvPr/>
        </p:nvSpPr>
        <p:spPr bwMode="auto">
          <a:xfrm>
            <a:off x="1243013" y="992188"/>
            <a:ext cx="6696075" cy="958850"/>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defRPr/>
            </a:pPr>
            <a:r>
              <a:rPr lang="en-US" sz="2000" b="1" u="none">
                <a:latin typeface="Arial" charset="0"/>
              </a:rPr>
              <a:t>Solution</a:t>
            </a:r>
            <a:endParaRPr lang="en-US" sz="2000" u="none">
              <a:latin typeface="Arial" charset="0"/>
            </a:endParaRPr>
          </a:p>
          <a:p>
            <a:pPr marL="114300" indent="-114300">
              <a:buFontTx/>
              <a:buChar char="•"/>
              <a:defRPr/>
            </a:pPr>
            <a:r>
              <a:rPr lang="en-US" u="none">
                <a:latin typeface="Arial" charset="0"/>
              </a:rPr>
              <a:t>Apply the </a:t>
            </a:r>
            <a:r>
              <a:rPr lang="en-US" i="1" u="none">
                <a:latin typeface="Arial" charset="0"/>
              </a:rPr>
              <a:t>Wrapper Facade</a:t>
            </a:r>
            <a:r>
              <a:rPr lang="en-US" u="none">
                <a:latin typeface="Arial" charset="0"/>
              </a:rPr>
              <a:t> design pattern (P2) to avoid accessing low-level operating system APIs directly &amp; efficiently</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par>
                          <p:cTn id="7" fill="hold">
                            <p:stCondLst>
                              <p:cond delay="500"/>
                            </p:stCondLst>
                            <p:childTnLst>
                              <p:par>
                                <p:cTn id="8" presetID="22" presetClass="entr" presetSubtype="1" fill="hold" grpId="0" nodeType="afterEffect">
                                  <p:stCondLst>
                                    <p:cond delay="0"/>
                                  </p:stCondLst>
                                  <p:childTnLst>
                                    <p:set>
                                      <p:cBhvr>
                                        <p:cTn id="9" dur="1" fill="hold">
                                          <p:stCondLst>
                                            <p:cond delay="0"/>
                                          </p:stCondLst>
                                        </p:cTn>
                                        <p:tgtEl>
                                          <p:spTgt spid="1713171"/>
                                        </p:tgtEl>
                                        <p:attrNameLst>
                                          <p:attrName>style.visibility</p:attrName>
                                        </p:attrNameLst>
                                      </p:cBhvr>
                                      <p:to>
                                        <p:strVal val="visible"/>
                                      </p:to>
                                    </p:set>
                                    <p:animEffect transition="in" filter="wipe(up)">
                                      <p:cBhvr>
                                        <p:cTn id="10" dur="500"/>
                                        <p:tgtEl>
                                          <p:spTgt spid="1713171"/>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713155"/>
                                        </p:tgtEl>
                                        <p:attrNameLst>
                                          <p:attrName>style.visibility</p:attrName>
                                        </p:attrNameLst>
                                      </p:cBhvr>
                                      <p:to>
                                        <p:strVal val="visible"/>
                                      </p:to>
                                    </p:set>
                                  </p:childTnLst>
                                  <p:subTnLst>
                                    <p:set>
                                      <p:cBhvr override="childStyle">
                                        <p:cTn dur="1" fill="hold" display="0" masterRel="nextClick" afterEffect="1"/>
                                        <p:tgtEl>
                                          <p:spTgt spid="1713155"/>
                                        </p:tgtEl>
                                        <p:attrNameLst>
                                          <p:attrName>style.visibility</p:attrName>
                                        </p:attrNameLst>
                                      </p:cBhvr>
                                      <p:to>
                                        <p:strVal val="hidden"/>
                                      </p:to>
                                    </p:set>
                                  </p:sub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713154"/>
                                        </p:tgtEl>
                                        <p:attrNameLst>
                                          <p:attrName>style.visibility</p:attrName>
                                        </p:attrNameLst>
                                      </p:cBhvr>
                                      <p:to>
                                        <p:strVal val="visible"/>
                                      </p:to>
                                    </p:set>
                                  </p:childTnLst>
                                  <p:subTnLst>
                                    <p:set>
                                      <p:cBhvr override="childStyle">
                                        <p:cTn dur="1" fill="hold" display="0" masterRel="nextClick" afterEffect="1"/>
                                        <p:tgtEl>
                                          <p:spTgt spid="1713154"/>
                                        </p:tgtEl>
                                        <p:attrNameLst>
                                          <p:attrName>style.visibility</p:attrName>
                                        </p:attrNameLst>
                                      </p:cBhvr>
                                      <p:to>
                                        <p:strVal val="hidden"/>
                                      </p:to>
                                    </p:set>
                                  </p:sub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3154" grpId="0" animBg="1"/>
      <p:bldP spid="1713155" grpId="0" animBg="1"/>
      <p:bldP spid="1713171" grpId="0" animBg="1" autoUpdateAnimBg="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Slide Number Placeholder 2"/>
          <p:cNvSpPr>
            <a:spLocks noGrp="1"/>
          </p:cNvSpPr>
          <p:nvPr>
            <p:ph type="sldNum" sz="quarter" idx="10"/>
          </p:nvPr>
        </p:nvSpPr>
        <p:spPr>
          <a:noFill/>
        </p:spPr>
        <p:txBody>
          <a:bodyPr/>
          <a:lstStyle/>
          <a:p>
            <a:fld id="{104EB743-789E-4E30-B54C-C90DE8FCFB5B}" type="slidenum">
              <a:rPr lang="en-US" smtClean="0">
                <a:latin typeface="Arial" pitchFamily="34" charset="0"/>
              </a:rPr>
              <a:pPr/>
              <a:t>124</a:t>
            </a:fld>
            <a:endParaRPr lang="en-US" smtClean="0">
              <a:latin typeface="Arial" pitchFamily="34" charset="0"/>
            </a:endParaRPr>
          </a:p>
        </p:txBody>
      </p:sp>
      <p:sp>
        <p:nvSpPr>
          <p:cNvPr id="1345635" name="Rectangle 99"/>
          <p:cNvSpPr>
            <a:spLocks noChangeArrowheads="1"/>
          </p:cNvSpPr>
          <p:nvPr/>
        </p:nvSpPr>
        <p:spPr bwMode="auto">
          <a:xfrm>
            <a:off x="4827588" y="4502150"/>
            <a:ext cx="4229100" cy="1477963"/>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a:spcBef>
                <a:spcPts val="500"/>
              </a:spcBef>
              <a:spcAft>
                <a:spcPts val="500"/>
              </a:spcAft>
              <a:defRPr/>
            </a:pPr>
            <a:r>
              <a:rPr lang="en-US" u="none">
                <a:latin typeface="Arial" charset="0"/>
              </a:rPr>
              <a:t>Other ACE wrapper facades used in JAWS encapsulate Sockets, process &amp; thread management, memory-mapped files, explicit dynamic linking, &amp; time operations</a:t>
            </a:r>
          </a:p>
        </p:txBody>
      </p:sp>
      <p:sp>
        <p:nvSpPr>
          <p:cNvPr id="132100" name="Rectangle 2"/>
          <p:cNvSpPr>
            <a:spLocks noGrp="1" noChangeArrowheads="1"/>
          </p:cNvSpPr>
          <p:nvPr>
            <p:ph type="title"/>
          </p:nvPr>
        </p:nvSpPr>
        <p:spPr>
          <a:xfrm>
            <a:off x="-190500" y="-38100"/>
            <a:ext cx="9458325" cy="914400"/>
          </a:xfrm>
        </p:spPr>
        <p:txBody>
          <a:bodyPr/>
          <a:lstStyle/>
          <a:p>
            <a:r>
              <a:rPr lang="en-US" sz="3200" smtClean="0"/>
              <a:t>Applying the Wrapper Façade Pattern in JAWS</a:t>
            </a:r>
          </a:p>
        </p:txBody>
      </p:sp>
      <p:sp>
        <p:nvSpPr>
          <p:cNvPr id="132101" name="Rectangle 30"/>
          <p:cNvSpPr>
            <a:spLocks noChangeArrowheads="1"/>
          </p:cNvSpPr>
          <p:nvPr/>
        </p:nvSpPr>
        <p:spPr bwMode="auto">
          <a:xfrm>
            <a:off x="2027238" y="1717675"/>
            <a:ext cx="158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02" name="Rectangle 31"/>
          <p:cNvSpPr>
            <a:spLocks noChangeArrowheads="1"/>
          </p:cNvSpPr>
          <p:nvPr/>
        </p:nvSpPr>
        <p:spPr bwMode="auto">
          <a:xfrm>
            <a:off x="3554413" y="1717675"/>
            <a:ext cx="158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03" name="Rectangle 33"/>
          <p:cNvSpPr>
            <a:spLocks noChangeArrowheads="1"/>
          </p:cNvSpPr>
          <p:nvPr/>
        </p:nvSpPr>
        <p:spPr bwMode="auto">
          <a:xfrm>
            <a:off x="5102225" y="1425575"/>
            <a:ext cx="1588"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04" name="Rectangle 43"/>
          <p:cNvSpPr>
            <a:spLocks noChangeArrowheads="1"/>
          </p:cNvSpPr>
          <p:nvPr/>
        </p:nvSpPr>
        <p:spPr bwMode="auto">
          <a:xfrm>
            <a:off x="5102225" y="1873250"/>
            <a:ext cx="1588"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05" name="Rectangle 52"/>
          <p:cNvSpPr>
            <a:spLocks noChangeArrowheads="1"/>
          </p:cNvSpPr>
          <p:nvPr/>
        </p:nvSpPr>
        <p:spPr bwMode="auto">
          <a:xfrm>
            <a:off x="5102225" y="2281238"/>
            <a:ext cx="1588" cy="206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06" name="Rectangle 74"/>
          <p:cNvSpPr>
            <a:spLocks noChangeArrowheads="1"/>
          </p:cNvSpPr>
          <p:nvPr/>
        </p:nvSpPr>
        <p:spPr bwMode="auto">
          <a:xfrm>
            <a:off x="4573588" y="2613025"/>
            <a:ext cx="19050"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07" name="Rectangle 79"/>
          <p:cNvSpPr>
            <a:spLocks noChangeArrowheads="1"/>
          </p:cNvSpPr>
          <p:nvPr/>
        </p:nvSpPr>
        <p:spPr bwMode="auto">
          <a:xfrm>
            <a:off x="4984750" y="2438400"/>
            <a:ext cx="19050"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08" name="Rectangle 80"/>
          <p:cNvSpPr>
            <a:spLocks noChangeArrowheads="1"/>
          </p:cNvSpPr>
          <p:nvPr/>
        </p:nvSpPr>
        <p:spPr bwMode="auto">
          <a:xfrm>
            <a:off x="4984750" y="2613025"/>
            <a:ext cx="19050"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09" name="Rectangle 34"/>
          <p:cNvSpPr>
            <a:spLocks noChangeArrowheads="1"/>
          </p:cNvSpPr>
          <p:nvPr/>
        </p:nvSpPr>
        <p:spPr bwMode="auto">
          <a:xfrm>
            <a:off x="7507288" y="2863850"/>
            <a:ext cx="158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10" name="Rectangle 44"/>
          <p:cNvSpPr>
            <a:spLocks noChangeArrowheads="1"/>
          </p:cNvSpPr>
          <p:nvPr/>
        </p:nvSpPr>
        <p:spPr bwMode="auto">
          <a:xfrm>
            <a:off x="7507288" y="3311525"/>
            <a:ext cx="158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11" name="Rectangle 53"/>
          <p:cNvSpPr>
            <a:spLocks noChangeArrowheads="1"/>
          </p:cNvSpPr>
          <p:nvPr/>
        </p:nvSpPr>
        <p:spPr bwMode="auto">
          <a:xfrm>
            <a:off x="7507288" y="3719513"/>
            <a:ext cx="1587" cy="206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12" name="Rectangle 73"/>
          <p:cNvSpPr>
            <a:spLocks noChangeArrowheads="1"/>
          </p:cNvSpPr>
          <p:nvPr/>
        </p:nvSpPr>
        <p:spPr bwMode="auto">
          <a:xfrm>
            <a:off x="5686425" y="3525838"/>
            <a:ext cx="19050"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13" name="Rectangle 97"/>
          <p:cNvSpPr>
            <a:spLocks noChangeArrowheads="1"/>
          </p:cNvSpPr>
          <p:nvPr/>
        </p:nvSpPr>
        <p:spPr bwMode="auto">
          <a:xfrm>
            <a:off x="312738" y="914400"/>
            <a:ext cx="8472487" cy="1019175"/>
          </a:xfrm>
          <a:prstGeom prst="rect">
            <a:avLst/>
          </a:prstGeom>
          <a:solidFill>
            <a:srgbClr val="FFFF9F"/>
          </a:solidFill>
          <a:ln w="12700">
            <a:solidFill>
              <a:schemeClr val="tx1"/>
            </a:solidFill>
            <a:miter lim="800000"/>
            <a:headEnd/>
            <a:tailEnd/>
          </a:ln>
        </p:spPr>
        <p:txBody>
          <a:bodyPr>
            <a:spAutoFit/>
          </a:bodyPr>
          <a:lstStyle/>
          <a:p>
            <a:r>
              <a:rPr lang="en-US" sz="2000" u="none"/>
              <a:t>JAWS uses the wrapper facades defined by ACE to ensure its framework components can run on many OS platforms</a:t>
            </a:r>
          </a:p>
          <a:p>
            <a:pPr marL="230188" lvl="1" indent="-115888">
              <a:buFontTx/>
              <a:buChar char="•"/>
            </a:pPr>
            <a:r>
              <a:rPr lang="en-US" sz="2000" u="none"/>
              <a:t>e.g., Windows, UNIX, &amp; many real-time operating systems </a:t>
            </a:r>
          </a:p>
        </p:txBody>
      </p:sp>
      <p:grpSp>
        <p:nvGrpSpPr>
          <p:cNvPr id="2" name="Group 114"/>
          <p:cNvGrpSpPr>
            <a:grpSpLocks/>
          </p:cNvGrpSpPr>
          <p:nvPr/>
        </p:nvGrpSpPr>
        <p:grpSpPr bwMode="auto">
          <a:xfrm>
            <a:off x="0" y="2127250"/>
            <a:ext cx="9053513" cy="2154238"/>
            <a:chOff x="0" y="1340"/>
            <a:chExt cx="5703" cy="1357"/>
          </a:xfrm>
        </p:grpSpPr>
        <p:sp>
          <p:nvSpPr>
            <p:cNvPr id="132122" name="Rectangle 98"/>
            <p:cNvSpPr>
              <a:spLocks noChangeArrowheads="1"/>
            </p:cNvSpPr>
            <p:nvPr/>
          </p:nvSpPr>
          <p:spPr bwMode="auto">
            <a:xfrm>
              <a:off x="0" y="1340"/>
              <a:ext cx="1925" cy="1210"/>
            </a:xfrm>
            <a:prstGeom prst="rect">
              <a:avLst/>
            </a:prstGeom>
            <a:noFill/>
            <a:ln w="12700">
              <a:noFill/>
              <a:miter lim="800000"/>
              <a:headEnd/>
              <a:tailEnd/>
            </a:ln>
          </p:spPr>
          <p:txBody>
            <a:bodyPr>
              <a:spAutoFit/>
            </a:bodyPr>
            <a:lstStyle/>
            <a:p>
              <a:pPr>
                <a:spcBef>
                  <a:spcPct val="50000"/>
                </a:spcBef>
                <a:spcAft>
                  <a:spcPts val="500"/>
                </a:spcAft>
              </a:pPr>
              <a:r>
                <a:rPr lang="en-US" sz="2000" u="none"/>
                <a:t>For example, JAWS uses the </a:t>
              </a:r>
              <a:r>
                <a:rPr lang="en-US" sz="2000" b="1" u="none">
                  <a:latin typeface="Courier New" pitchFamily="49" charset="0"/>
                </a:rPr>
                <a:t>ACE_Thread_Mutex</a:t>
              </a:r>
              <a:r>
                <a:rPr lang="en-US" sz="2000" u="none"/>
                <a:t> wrapper facade in ACE to provide a portable interface to OS mutual exclusion mechanisms</a:t>
              </a:r>
            </a:p>
          </p:txBody>
        </p:sp>
        <p:grpSp>
          <p:nvGrpSpPr>
            <p:cNvPr id="132123" name="Group 113"/>
            <p:cNvGrpSpPr>
              <a:grpSpLocks/>
            </p:cNvGrpSpPr>
            <p:nvPr/>
          </p:nvGrpSpPr>
          <p:grpSpPr bwMode="auto">
            <a:xfrm>
              <a:off x="1927" y="1454"/>
              <a:ext cx="3776" cy="1243"/>
              <a:chOff x="1927" y="1454"/>
              <a:chExt cx="3776" cy="1243"/>
            </a:xfrm>
          </p:grpSpPr>
          <p:sp>
            <p:nvSpPr>
              <p:cNvPr id="132124" name="Rectangle 7"/>
              <p:cNvSpPr>
                <a:spLocks noChangeAspect="1" noChangeArrowheads="1"/>
              </p:cNvSpPr>
              <p:nvPr/>
            </p:nvSpPr>
            <p:spPr bwMode="auto">
              <a:xfrm>
                <a:off x="2907" y="1460"/>
                <a:ext cx="1173" cy="237"/>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ACE_Thread_Mutex</a:t>
                </a:r>
                <a:endParaRPr lang="en-US" sz="1400" b="1" u="none">
                  <a:cs typeface="Times New Roman" pitchFamily="18" charset="0"/>
                </a:endParaRPr>
              </a:p>
              <a:p>
                <a:pPr algn="ctr">
                  <a:tabLst>
                    <a:tab pos="611188" algn="l"/>
                  </a:tabLst>
                </a:pPr>
                <a:endParaRPr lang="en-US" sz="1400" u="none"/>
              </a:p>
            </p:txBody>
          </p:sp>
          <p:sp>
            <p:nvSpPr>
              <p:cNvPr id="132125" name="Rectangle 8"/>
              <p:cNvSpPr>
                <a:spLocks noChangeAspect="1" noChangeArrowheads="1"/>
              </p:cNvSpPr>
              <p:nvPr/>
            </p:nvSpPr>
            <p:spPr bwMode="auto">
              <a:xfrm>
                <a:off x="2929" y="1666"/>
                <a:ext cx="801" cy="188"/>
              </a:xfrm>
              <a:prstGeom prst="rect">
                <a:avLst/>
              </a:prstGeom>
              <a:noFill/>
              <a:ln w="12700">
                <a:noFill/>
                <a:miter lim="800000"/>
                <a:headEnd/>
                <a:tailEnd/>
              </a:ln>
            </p:spPr>
            <p:txBody>
              <a:bodyPr/>
              <a:lstStyle/>
              <a:p>
                <a:pPr>
                  <a:tabLst>
                    <a:tab pos="611188" algn="l"/>
                  </a:tabLst>
                </a:pPr>
                <a:r>
                  <a:rPr lang="en-GB" sz="1400" u="none">
                    <a:solidFill>
                      <a:srgbClr val="000000"/>
                    </a:solidFill>
                    <a:cs typeface="Times New Roman" pitchFamily="18" charset="0"/>
                  </a:rPr>
                  <a:t>mutex</a:t>
                </a:r>
                <a:endParaRPr lang="en-US" sz="1400" u="none">
                  <a:cs typeface="Times New Roman" pitchFamily="18" charset="0"/>
                </a:endParaRPr>
              </a:p>
              <a:p>
                <a:pPr>
                  <a:tabLst>
                    <a:tab pos="611188" algn="l"/>
                  </a:tabLst>
                </a:pPr>
                <a:endParaRPr lang="en-US" sz="1400" u="none"/>
              </a:p>
            </p:txBody>
          </p:sp>
          <p:sp>
            <p:nvSpPr>
              <p:cNvPr id="132126" name="Rectangle 9"/>
              <p:cNvSpPr>
                <a:spLocks noChangeAspect="1" noChangeArrowheads="1"/>
              </p:cNvSpPr>
              <p:nvPr/>
            </p:nvSpPr>
            <p:spPr bwMode="auto">
              <a:xfrm>
                <a:off x="2930" y="1879"/>
                <a:ext cx="743" cy="484"/>
              </a:xfrm>
              <a:prstGeom prst="rect">
                <a:avLst/>
              </a:prstGeom>
              <a:noFill/>
              <a:ln w="12700">
                <a:noFill/>
                <a:miter lim="800000"/>
                <a:headEnd/>
                <a:tailEnd/>
              </a:ln>
            </p:spPr>
            <p:txBody>
              <a:bodyPr/>
              <a:lstStyle/>
              <a:p>
                <a:pPr>
                  <a:tabLst>
                    <a:tab pos="611188" algn="l"/>
                  </a:tabLst>
                </a:pPr>
                <a:r>
                  <a:rPr lang="en-GB" sz="1400" u="none">
                    <a:solidFill>
                      <a:srgbClr val="000000"/>
                    </a:solidFill>
                    <a:cs typeface="Times New Roman" pitchFamily="18" charset="0"/>
                  </a:rPr>
                  <a:t>acquire()</a:t>
                </a:r>
                <a:endParaRPr lang="en-US" sz="1400" u="none">
                  <a:cs typeface="Times New Roman" pitchFamily="18" charset="0"/>
                </a:endParaRPr>
              </a:p>
              <a:p>
                <a:pPr>
                  <a:tabLst>
                    <a:tab pos="611188" algn="l"/>
                  </a:tabLst>
                </a:pPr>
                <a:r>
                  <a:rPr lang="en-GB" sz="1400" u="none">
                    <a:solidFill>
                      <a:srgbClr val="000000"/>
                    </a:solidFill>
                    <a:cs typeface="Times New Roman" pitchFamily="18" charset="0"/>
                  </a:rPr>
                  <a:t>tryacquire()</a:t>
                </a:r>
                <a:endParaRPr lang="en-US" sz="1400" u="none">
                  <a:cs typeface="Times New Roman" pitchFamily="18" charset="0"/>
                </a:endParaRPr>
              </a:p>
              <a:p>
                <a:pPr>
                  <a:tabLst>
                    <a:tab pos="611188" algn="l"/>
                  </a:tabLst>
                </a:pPr>
                <a:r>
                  <a:rPr lang="en-GB" sz="1400" u="none">
                    <a:solidFill>
                      <a:srgbClr val="000000"/>
                    </a:solidFill>
                    <a:cs typeface="Times New Roman" pitchFamily="18" charset="0"/>
                  </a:rPr>
                  <a:t>release()</a:t>
                </a:r>
                <a:endParaRPr lang="en-US" sz="1400" u="none">
                  <a:cs typeface="Times New Roman" pitchFamily="18" charset="0"/>
                </a:endParaRPr>
              </a:p>
              <a:p>
                <a:pPr algn="ctr">
                  <a:tabLst>
                    <a:tab pos="611188" algn="l"/>
                  </a:tabLst>
                </a:pPr>
                <a:endParaRPr lang="en-US" sz="1400" u="none"/>
              </a:p>
            </p:txBody>
          </p:sp>
          <p:grpSp>
            <p:nvGrpSpPr>
              <p:cNvPr id="132127" name="Group 111"/>
              <p:cNvGrpSpPr>
                <a:grpSpLocks/>
              </p:cNvGrpSpPr>
              <p:nvPr/>
            </p:nvGrpSpPr>
            <p:grpSpPr bwMode="auto">
              <a:xfrm>
                <a:off x="2932" y="1454"/>
                <a:ext cx="1148" cy="859"/>
                <a:chOff x="2932" y="1454"/>
                <a:chExt cx="975" cy="859"/>
              </a:xfrm>
            </p:grpSpPr>
            <p:sp>
              <p:nvSpPr>
                <p:cNvPr id="132186" name="Rectangle 10"/>
                <p:cNvSpPr>
                  <a:spLocks noChangeAspect="1" noChangeArrowheads="1"/>
                </p:cNvSpPr>
                <p:nvPr/>
              </p:nvSpPr>
              <p:spPr bwMode="auto">
                <a:xfrm>
                  <a:off x="2932" y="1454"/>
                  <a:ext cx="975" cy="224"/>
                </a:xfrm>
                <a:prstGeom prst="rect">
                  <a:avLst/>
                </a:prstGeom>
                <a:noFill/>
                <a:ln w="19050">
                  <a:solidFill>
                    <a:schemeClr val="tx1"/>
                  </a:solidFill>
                  <a:miter lim="800000"/>
                  <a:headEnd/>
                  <a:tailEnd/>
                </a:ln>
              </p:spPr>
              <p:txBody>
                <a:bodyPr rot="10800000" wrap="none" anchor="ctr"/>
                <a:lstStyle/>
                <a:p>
                  <a:endParaRPr lang="en-US"/>
                </a:p>
              </p:txBody>
            </p:sp>
            <p:sp>
              <p:nvSpPr>
                <p:cNvPr id="132187" name="Rectangle 12"/>
                <p:cNvSpPr>
                  <a:spLocks noChangeAspect="1" noChangeArrowheads="1"/>
                </p:cNvSpPr>
                <p:nvPr/>
              </p:nvSpPr>
              <p:spPr bwMode="auto">
                <a:xfrm>
                  <a:off x="2932" y="1678"/>
                  <a:ext cx="975" cy="178"/>
                </a:xfrm>
                <a:prstGeom prst="rect">
                  <a:avLst/>
                </a:prstGeom>
                <a:noFill/>
                <a:ln w="19050">
                  <a:solidFill>
                    <a:schemeClr val="tx1"/>
                  </a:solidFill>
                  <a:miter lim="800000"/>
                  <a:headEnd/>
                  <a:tailEnd/>
                </a:ln>
              </p:spPr>
              <p:txBody>
                <a:bodyPr rot="10800000" wrap="none" anchor="ctr"/>
                <a:lstStyle/>
                <a:p>
                  <a:endParaRPr lang="en-US"/>
                </a:p>
              </p:txBody>
            </p:sp>
            <p:sp>
              <p:nvSpPr>
                <p:cNvPr id="132188" name="Rectangle 14"/>
                <p:cNvSpPr>
                  <a:spLocks noChangeAspect="1" noChangeArrowheads="1"/>
                </p:cNvSpPr>
                <p:nvPr/>
              </p:nvSpPr>
              <p:spPr bwMode="auto">
                <a:xfrm>
                  <a:off x="2932" y="1856"/>
                  <a:ext cx="975" cy="457"/>
                </a:xfrm>
                <a:prstGeom prst="rect">
                  <a:avLst/>
                </a:prstGeom>
                <a:noFill/>
                <a:ln w="19050">
                  <a:solidFill>
                    <a:schemeClr val="tx1"/>
                  </a:solidFill>
                  <a:miter lim="800000"/>
                  <a:headEnd/>
                  <a:tailEnd/>
                </a:ln>
              </p:spPr>
              <p:txBody>
                <a:bodyPr rot="10800000" wrap="none" anchor="ctr"/>
                <a:lstStyle/>
                <a:p>
                  <a:endParaRPr lang="en-US"/>
                </a:p>
              </p:txBody>
            </p:sp>
          </p:grpSp>
          <p:sp>
            <p:nvSpPr>
              <p:cNvPr id="132128" name="Rectangle 24"/>
              <p:cNvSpPr>
                <a:spLocks noChangeArrowheads="1"/>
              </p:cNvSpPr>
              <p:nvPr/>
            </p:nvSpPr>
            <p:spPr bwMode="auto">
              <a:xfrm>
                <a:off x="2249" y="2366"/>
                <a:ext cx="638" cy="115"/>
              </a:xfrm>
              <a:prstGeom prst="rect">
                <a:avLst/>
              </a:prstGeom>
              <a:noFill/>
              <a:ln w="9525">
                <a:noFill/>
                <a:miter lim="800000"/>
                <a:headEnd/>
                <a:tailEnd/>
              </a:ln>
            </p:spPr>
            <p:txBody>
              <a:bodyPr wrap="none" lIns="0" tIns="0" rIns="0" bIns="0">
                <a:spAutoFit/>
              </a:bodyPr>
              <a:lstStyle/>
              <a:p>
                <a:r>
                  <a:rPr lang="en-US" sz="1200" u="none">
                    <a:solidFill>
                      <a:srgbClr val="000000"/>
                    </a:solidFill>
                  </a:rPr>
                  <a:t>void acquire() {</a:t>
                </a:r>
                <a:endParaRPr lang="en-US" b="1" u="none"/>
              </a:p>
            </p:txBody>
          </p:sp>
          <p:sp>
            <p:nvSpPr>
              <p:cNvPr id="132129" name="Rectangle 36"/>
              <p:cNvSpPr>
                <a:spLocks noChangeArrowheads="1"/>
              </p:cNvSpPr>
              <p:nvPr/>
            </p:nvSpPr>
            <p:spPr bwMode="auto">
              <a:xfrm>
                <a:off x="2508" y="1838"/>
                <a:ext cx="367" cy="230"/>
              </a:xfrm>
              <a:prstGeom prst="rect">
                <a:avLst/>
              </a:prstGeom>
              <a:noFill/>
              <a:ln w="9525">
                <a:noFill/>
                <a:miter lim="800000"/>
                <a:headEnd/>
                <a:tailEnd/>
              </a:ln>
            </p:spPr>
            <p:txBody>
              <a:bodyPr wrap="none" lIns="0" tIns="0" rIns="0" bIns="0">
                <a:spAutoFit/>
              </a:bodyPr>
              <a:lstStyle/>
              <a:p>
                <a:pPr algn="ctr"/>
                <a:r>
                  <a:rPr lang="en-US" sz="1200" u="none">
                    <a:solidFill>
                      <a:srgbClr val="000000"/>
                    </a:solidFill>
                  </a:rPr>
                  <a:t>calls </a:t>
                </a:r>
              </a:p>
              <a:p>
                <a:pPr algn="ctr"/>
                <a:r>
                  <a:rPr lang="en-US" sz="1200" u="none">
                    <a:solidFill>
                      <a:srgbClr val="000000"/>
                    </a:solidFill>
                  </a:rPr>
                  <a:t>methods</a:t>
                </a:r>
                <a:endParaRPr lang="en-US" b="1" u="none"/>
              </a:p>
            </p:txBody>
          </p:sp>
          <p:sp>
            <p:nvSpPr>
              <p:cNvPr id="132130" name="Rectangle 37"/>
              <p:cNvSpPr>
                <a:spLocks noChangeArrowheads="1"/>
              </p:cNvSpPr>
              <p:nvPr/>
            </p:nvSpPr>
            <p:spPr bwMode="auto">
              <a:xfrm>
                <a:off x="4445" y="1471"/>
                <a:ext cx="191" cy="115"/>
              </a:xfrm>
              <a:prstGeom prst="rect">
                <a:avLst/>
              </a:prstGeom>
              <a:noFill/>
              <a:ln w="9525">
                <a:noFill/>
                <a:miter lim="800000"/>
                <a:headEnd/>
                <a:tailEnd/>
              </a:ln>
            </p:spPr>
            <p:txBody>
              <a:bodyPr wrap="none" lIns="0" tIns="0" rIns="0" bIns="0">
                <a:spAutoFit/>
              </a:bodyPr>
              <a:lstStyle/>
              <a:p>
                <a:r>
                  <a:rPr lang="en-US" sz="1200" u="none">
                    <a:solidFill>
                      <a:srgbClr val="000000"/>
                    </a:solidFill>
                  </a:rPr>
                  <a:t>calls</a:t>
                </a:r>
                <a:endParaRPr lang="en-US" b="1" u="none"/>
              </a:p>
            </p:txBody>
          </p:sp>
          <p:sp>
            <p:nvSpPr>
              <p:cNvPr id="132131" name="Rectangle 38"/>
              <p:cNvSpPr>
                <a:spLocks noChangeArrowheads="1"/>
              </p:cNvSpPr>
              <p:nvPr/>
            </p:nvSpPr>
            <p:spPr bwMode="auto">
              <a:xfrm>
                <a:off x="4729" y="1471"/>
                <a:ext cx="974"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32" name="Rectangle 39"/>
              <p:cNvSpPr>
                <a:spLocks noChangeArrowheads="1"/>
              </p:cNvSpPr>
              <p:nvPr/>
            </p:nvSpPr>
            <p:spPr bwMode="auto">
              <a:xfrm>
                <a:off x="5691" y="1471"/>
                <a:ext cx="12" cy="24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33" name="Rectangle 40"/>
              <p:cNvSpPr>
                <a:spLocks noChangeArrowheads="1"/>
              </p:cNvSpPr>
              <p:nvPr/>
            </p:nvSpPr>
            <p:spPr bwMode="auto">
              <a:xfrm>
                <a:off x="4729" y="1704"/>
                <a:ext cx="962"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34" name="Rectangle 41"/>
              <p:cNvSpPr>
                <a:spLocks noChangeArrowheads="1"/>
              </p:cNvSpPr>
              <p:nvPr/>
            </p:nvSpPr>
            <p:spPr bwMode="auto">
              <a:xfrm>
                <a:off x="4729" y="1471"/>
                <a:ext cx="12" cy="23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35" name="Rectangle 42"/>
              <p:cNvSpPr>
                <a:spLocks noChangeArrowheads="1"/>
              </p:cNvSpPr>
              <p:nvPr/>
            </p:nvSpPr>
            <p:spPr bwMode="auto">
              <a:xfrm>
                <a:off x="4771" y="1532"/>
                <a:ext cx="639" cy="134"/>
              </a:xfrm>
              <a:prstGeom prst="rect">
                <a:avLst/>
              </a:prstGeom>
              <a:noFill/>
              <a:ln w="9525">
                <a:noFill/>
                <a:miter lim="800000"/>
                <a:headEnd/>
                <a:tailEnd/>
              </a:ln>
            </p:spPr>
            <p:txBody>
              <a:bodyPr wrap="none" lIns="0" tIns="0" rIns="0" bIns="0">
                <a:spAutoFit/>
              </a:bodyPr>
              <a:lstStyle/>
              <a:p>
                <a:r>
                  <a:rPr lang="en-US" sz="1400" u="none">
                    <a:solidFill>
                      <a:srgbClr val="000000"/>
                    </a:solidFill>
                  </a:rPr>
                  <a:t>mutex_lock()</a:t>
                </a:r>
                <a:endParaRPr lang="en-US" u="none"/>
              </a:p>
            </p:txBody>
          </p:sp>
          <p:sp>
            <p:nvSpPr>
              <p:cNvPr id="132136" name="Rectangle 46"/>
              <p:cNvSpPr>
                <a:spLocks noChangeArrowheads="1"/>
              </p:cNvSpPr>
              <p:nvPr/>
            </p:nvSpPr>
            <p:spPr bwMode="auto">
              <a:xfrm>
                <a:off x="4445" y="1741"/>
                <a:ext cx="191" cy="115"/>
              </a:xfrm>
              <a:prstGeom prst="rect">
                <a:avLst/>
              </a:prstGeom>
              <a:noFill/>
              <a:ln w="9525">
                <a:noFill/>
                <a:miter lim="800000"/>
                <a:headEnd/>
                <a:tailEnd/>
              </a:ln>
            </p:spPr>
            <p:txBody>
              <a:bodyPr wrap="none" lIns="0" tIns="0" rIns="0" bIns="0">
                <a:spAutoFit/>
              </a:bodyPr>
              <a:lstStyle/>
              <a:p>
                <a:r>
                  <a:rPr lang="en-US" sz="1200" u="none">
                    <a:solidFill>
                      <a:srgbClr val="000000"/>
                    </a:solidFill>
                  </a:rPr>
                  <a:t>calls</a:t>
                </a:r>
                <a:endParaRPr lang="en-US" b="1" u="none"/>
              </a:p>
            </p:txBody>
          </p:sp>
          <p:sp>
            <p:nvSpPr>
              <p:cNvPr id="132137" name="Rectangle 47"/>
              <p:cNvSpPr>
                <a:spLocks noChangeArrowheads="1"/>
              </p:cNvSpPr>
              <p:nvPr/>
            </p:nvSpPr>
            <p:spPr bwMode="auto">
              <a:xfrm>
                <a:off x="4729" y="1741"/>
                <a:ext cx="974"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38" name="Rectangle 48"/>
              <p:cNvSpPr>
                <a:spLocks noChangeArrowheads="1"/>
              </p:cNvSpPr>
              <p:nvPr/>
            </p:nvSpPr>
            <p:spPr bwMode="auto">
              <a:xfrm>
                <a:off x="5691" y="1741"/>
                <a:ext cx="12" cy="25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39" name="Rectangle 49"/>
              <p:cNvSpPr>
                <a:spLocks noChangeArrowheads="1"/>
              </p:cNvSpPr>
              <p:nvPr/>
            </p:nvSpPr>
            <p:spPr bwMode="auto">
              <a:xfrm>
                <a:off x="4729" y="1986"/>
                <a:ext cx="962"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40" name="Rectangle 50"/>
              <p:cNvSpPr>
                <a:spLocks noChangeArrowheads="1"/>
              </p:cNvSpPr>
              <p:nvPr/>
            </p:nvSpPr>
            <p:spPr bwMode="auto">
              <a:xfrm>
                <a:off x="4729" y="1741"/>
                <a:ext cx="12" cy="24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41" name="Rectangle 51"/>
              <p:cNvSpPr>
                <a:spLocks noChangeArrowheads="1"/>
              </p:cNvSpPr>
              <p:nvPr/>
            </p:nvSpPr>
            <p:spPr bwMode="auto">
              <a:xfrm>
                <a:off x="4771" y="1802"/>
                <a:ext cx="763" cy="134"/>
              </a:xfrm>
              <a:prstGeom prst="rect">
                <a:avLst/>
              </a:prstGeom>
              <a:noFill/>
              <a:ln w="9525">
                <a:noFill/>
                <a:miter lim="800000"/>
                <a:headEnd/>
                <a:tailEnd/>
              </a:ln>
            </p:spPr>
            <p:txBody>
              <a:bodyPr wrap="none" lIns="0" tIns="0" rIns="0" bIns="0">
                <a:spAutoFit/>
              </a:bodyPr>
              <a:lstStyle/>
              <a:p>
                <a:r>
                  <a:rPr lang="en-US" sz="1400" u="none">
                    <a:solidFill>
                      <a:srgbClr val="000000"/>
                    </a:solidFill>
                  </a:rPr>
                  <a:t>mutex_trylock()</a:t>
                </a:r>
                <a:endParaRPr lang="en-US" u="none"/>
              </a:p>
            </p:txBody>
          </p:sp>
          <p:grpSp>
            <p:nvGrpSpPr>
              <p:cNvPr id="132142" name="Group 112"/>
              <p:cNvGrpSpPr>
                <a:grpSpLocks/>
              </p:cNvGrpSpPr>
              <p:nvPr/>
            </p:nvGrpSpPr>
            <p:grpSpPr bwMode="auto">
              <a:xfrm>
                <a:off x="4080" y="1606"/>
                <a:ext cx="649" cy="552"/>
                <a:chOff x="3915" y="1606"/>
                <a:chExt cx="814" cy="552"/>
              </a:xfrm>
            </p:grpSpPr>
            <p:sp>
              <p:nvSpPr>
                <p:cNvPr id="132183" name="Rectangle 35"/>
                <p:cNvSpPr>
                  <a:spLocks noChangeArrowheads="1"/>
                </p:cNvSpPr>
                <p:nvPr/>
              </p:nvSpPr>
              <p:spPr bwMode="auto">
                <a:xfrm>
                  <a:off x="3915" y="1606"/>
                  <a:ext cx="814"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84" name="Rectangle 45"/>
                <p:cNvSpPr>
                  <a:spLocks noChangeArrowheads="1"/>
                </p:cNvSpPr>
                <p:nvPr/>
              </p:nvSpPr>
              <p:spPr bwMode="auto">
                <a:xfrm>
                  <a:off x="3915" y="1888"/>
                  <a:ext cx="814"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85" name="Rectangle 54"/>
                <p:cNvSpPr>
                  <a:spLocks noChangeArrowheads="1"/>
                </p:cNvSpPr>
                <p:nvPr/>
              </p:nvSpPr>
              <p:spPr bwMode="auto">
                <a:xfrm>
                  <a:off x="3915" y="2145"/>
                  <a:ext cx="814"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grpSp>
          <p:sp>
            <p:nvSpPr>
              <p:cNvPr id="132143" name="Rectangle 55"/>
              <p:cNvSpPr>
                <a:spLocks noChangeArrowheads="1"/>
              </p:cNvSpPr>
              <p:nvPr/>
            </p:nvSpPr>
            <p:spPr bwMode="auto">
              <a:xfrm>
                <a:off x="4445" y="2023"/>
                <a:ext cx="218" cy="115"/>
              </a:xfrm>
              <a:prstGeom prst="rect">
                <a:avLst/>
              </a:prstGeom>
              <a:noFill/>
              <a:ln w="9525">
                <a:noFill/>
                <a:miter lim="800000"/>
                <a:headEnd/>
                <a:tailEnd/>
              </a:ln>
            </p:spPr>
            <p:txBody>
              <a:bodyPr wrap="none" lIns="0" tIns="0" rIns="0" bIns="0">
                <a:spAutoFit/>
              </a:bodyPr>
              <a:lstStyle/>
              <a:p>
                <a:r>
                  <a:rPr lang="en-US" sz="1200" u="none">
                    <a:solidFill>
                      <a:srgbClr val="000000"/>
                    </a:solidFill>
                  </a:rPr>
                  <a:t>calls </a:t>
                </a:r>
                <a:endParaRPr lang="en-US" b="1" u="none"/>
              </a:p>
            </p:txBody>
          </p:sp>
          <p:sp>
            <p:nvSpPr>
              <p:cNvPr id="132144" name="Rectangle 56"/>
              <p:cNvSpPr>
                <a:spLocks noChangeArrowheads="1"/>
              </p:cNvSpPr>
              <p:nvPr/>
            </p:nvSpPr>
            <p:spPr bwMode="auto">
              <a:xfrm>
                <a:off x="4729" y="2023"/>
                <a:ext cx="974"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45" name="Rectangle 57"/>
              <p:cNvSpPr>
                <a:spLocks noChangeArrowheads="1"/>
              </p:cNvSpPr>
              <p:nvPr/>
            </p:nvSpPr>
            <p:spPr bwMode="auto">
              <a:xfrm>
                <a:off x="5691" y="2023"/>
                <a:ext cx="12" cy="24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46" name="Rectangle 58"/>
              <p:cNvSpPr>
                <a:spLocks noChangeArrowheads="1"/>
              </p:cNvSpPr>
              <p:nvPr/>
            </p:nvSpPr>
            <p:spPr bwMode="auto">
              <a:xfrm>
                <a:off x="4729" y="2256"/>
                <a:ext cx="962"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47" name="Rectangle 59"/>
              <p:cNvSpPr>
                <a:spLocks noChangeArrowheads="1"/>
              </p:cNvSpPr>
              <p:nvPr/>
            </p:nvSpPr>
            <p:spPr bwMode="auto">
              <a:xfrm>
                <a:off x="4729" y="2023"/>
                <a:ext cx="12" cy="23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48" name="Rectangle 60"/>
              <p:cNvSpPr>
                <a:spLocks noChangeArrowheads="1"/>
              </p:cNvSpPr>
              <p:nvPr/>
            </p:nvSpPr>
            <p:spPr bwMode="auto">
              <a:xfrm>
                <a:off x="4771" y="2084"/>
                <a:ext cx="763" cy="134"/>
              </a:xfrm>
              <a:prstGeom prst="rect">
                <a:avLst/>
              </a:prstGeom>
              <a:noFill/>
              <a:ln w="9525">
                <a:noFill/>
                <a:miter lim="800000"/>
                <a:headEnd/>
                <a:tailEnd/>
              </a:ln>
            </p:spPr>
            <p:txBody>
              <a:bodyPr wrap="none" lIns="0" tIns="0" rIns="0" bIns="0">
                <a:spAutoFit/>
              </a:bodyPr>
              <a:lstStyle/>
              <a:p>
                <a:r>
                  <a:rPr lang="en-US" sz="1400" u="none">
                    <a:solidFill>
                      <a:srgbClr val="000000"/>
                    </a:solidFill>
                  </a:rPr>
                  <a:t>mutex_unlock()</a:t>
                </a:r>
                <a:endParaRPr lang="en-US" u="none"/>
              </a:p>
            </p:txBody>
          </p:sp>
          <p:sp>
            <p:nvSpPr>
              <p:cNvPr id="132149" name="Rectangle 61"/>
              <p:cNvSpPr>
                <a:spLocks noChangeArrowheads="1"/>
              </p:cNvSpPr>
              <p:nvPr/>
            </p:nvSpPr>
            <p:spPr bwMode="auto">
              <a:xfrm>
                <a:off x="3841" y="2366"/>
                <a:ext cx="638" cy="115"/>
              </a:xfrm>
              <a:prstGeom prst="rect">
                <a:avLst/>
              </a:prstGeom>
              <a:noFill/>
              <a:ln w="9525">
                <a:noFill/>
                <a:miter lim="800000"/>
                <a:headEnd/>
                <a:tailEnd/>
              </a:ln>
            </p:spPr>
            <p:txBody>
              <a:bodyPr wrap="none" lIns="0" tIns="0" rIns="0" bIns="0">
                <a:spAutoFit/>
              </a:bodyPr>
              <a:lstStyle/>
              <a:p>
                <a:r>
                  <a:rPr lang="en-US" sz="1200" u="none">
                    <a:solidFill>
                      <a:srgbClr val="000000"/>
                    </a:solidFill>
                  </a:rPr>
                  <a:t>void release() {</a:t>
                </a:r>
                <a:endParaRPr lang="en-US" b="1" u="none"/>
              </a:p>
            </p:txBody>
          </p:sp>
          <p:sp>
            <p:nvSpPr>
              <p:cNvPr id="132150" name="Rectangle 62"/>
              <p:cNvSpPr>
                <a:spLocks noChangeArrowheads="1"/>
              </p:cNvSpPr>
              <p:nvPr/>
            </p:nvSpPr>
            <p:spPr bwMode="auto">
              <a:xfrm>
                <a:off x="3989" y="2464"/>
                <a:ext cx="942" cy="115"/>
              </a:xfrm>
              <a:prstGeom prst="rect">
                <a:avLst/>
              </a:prstGeom>
              <a:noFill/>
              <a:ln w="9525">
                <a:noFill/>
                <a:miter lim="800000"/>
                <a:headEnd/>
                <a:tailEnd/>
              </a:ln>
            </p:spPr>
            <p:txBody>
              <a:bodyPr wrap="none" lIns="0" tIns="0" rIns="0" bIns="0">
                <a:spAutoFit/>
              </a:bodyPr>
              <a:lstStyle/>
              <a:p>
                <a:r>
                  <a:rPr lang="en-US" sz="1200" u="none">
                    <a:solidFill>
                      <a:srgbClr val="000000"/>
                    </a:solidFill>
                  </a:rPr>
                  <a:t>mutex_unlock(mutex);</a:t>
                </a:r>
                <a:endParaRPr lang="en-US" b="1" u="none"/>
              </a:p>
            </p:txBody>
          </p:sp>
          <p:sp>
            <p:nvSpPr>
              <p:cNvPr id="132151" name="Rectangle 63"/>
              <p:cNvSpPr>
                <a:spLocks noChangeArrowheads="1"/>
              </p:cNvSpPr>
              <p:nvPr/>
            </p:nvSpPr>
            <p:spPr bwMode="auto">
              <a:xfrm>
                <a:off x="3841" y="2562"/>
                <a:ext cx="32" cy="115"/>
              </a:xfrm>
              <a:prstGeom prst="rect">
                <a:avLst/>
              </a:prstGeom>
              <a:noFill/>
              <a:ln w="9525">
                <a:noFill/>
                <a:miter lim="800000"/>
                <a:headEnd/>
                <a:tailEnd/>
              </a:ln>
            </p:spPr>
            <p:txBody>
              <a:bodyPr wrap="none" lIns="0" tIns="0" rIns="0" bIns="0">
                <a:spAutoFit/>
              </a:bodyPr>
              <a:lstStyle/>
              <a:p>
                <a:r>
                  <a:rPr lang="en-US" sz="1200" u="none">
                    <a:solidFill>
                      <a:srgbClr val="000000"/>
                    </a:solidFill>
                  </a:rPr>
                  <a:t>}</a:t>
                </a:r>
                <a:endParaRPr lang="en-US" b="1" u="none"/>
              </a:p>
            </p:txBody>
          </p:sp>
          <p:sp>
            <p:nvSpPr>
              <p:cNvPr id="132152" name="Rectangle 64"/>
              <p:cNvSpPr>
                <a:spLocks noChangeArrowheads="1"/>
              </p:cNvSpPr>
              <p:nvPr/>
            </p:nvSpPr>
            <p:spPr bwMode="auto">
              <a:xfrm>
                <a:off x="2397" y="2452"/>
                <a:ext cx="836" cy="115"/>
              </a:xfrm>
              <a:prstGeom prst="rect">
                <a:avLst/>
              </a:prstGeom>
              <a:noFill/>
              <a:ln w="9525">
                <a:noFill/>
                <a:miter lim="800000"/>
                <a:headEnd/>
                <a:tailEnd/>
              </a:ln>
            </p:spPr>
            <p:txBody>
              <a:bodyPr wrap="none" lIns="0" tIns="0" rIns="0" bIns="0">
                <a:spAutoFit/>
              </a:bodyPr>
              <a:lstStyle/>
              <a:p>
                <a:r>
                  <a:rPr lang="en-US" sz="1200" u="none">
                    <a:solidFill>
                      <a:srgbClr val="000000"/>
                    </a:solidFill>
                  </a:rPr>
                  <a:t>mutex_lock(mutex);</a:t>
                </a:r>
                <a:endParaRPr lang="en-US" b="1" u="none"/>
              </a:p>
            </p:txBody>
          </p:sp>
          <p:sp>
            <p:nvSpPr>
              <p:cNvPr id="132153" name="Rectangle 65"/>
              <p:cNvSpPr>
                <a:spLocks noChangeArrowheads="1"/>
              </p:cNvSpPr>
              <p:nvPr/>
            </p:nvSpPr>
            <p:spPr bwMode="auto">
              <a:xfrm>
                <a:off x="2249" y="2562"/>
                <a:ext cx="32" cy="115"/>
              </a:xfrm>
              <a:prstGeom prst="rect">
                <a:avLst/>
              </a:prstGeom>
              <a:noFill/>
              <a:ln w="9525">
                <a:noFill/>
                <a:miter lim="800000"/>
                <a:headEnd/>
                <a:tailEnd/>
              </a:ln>
            </p:spPr>
            <p:txBody>
              <a:bodyPr wrap="none" lIns="0" tIns="0" rIns="0" bIns="0">
                <a:spAutoFit/>
              </a:bodyPr>
              <a:lstStyle/>
              <a:p>
                <a:r>
                  <a:rPr lang="en-US" sz="1200" u="none">
                    <a:solidFill>
                      <a:srgbClr val="000000"/>
                    </a:solidFill>
                  </a:rPr>
                  <a:t>}</a:t>
                </a:r>
                <a:endParaRPr lang="en-US" b="1" u="none"/>
              </a:p>
            </p:txBody>
          </p:sp>
          <p:sp>
            <p:nvSpPr>
              <p:cNvPr id="132154" name="Freeform 66"/>
              <p:cNvSpPr>
                <a:spLocks/>
              </p:cNvSpPr>
              <p:nvPr/>
            </p:nvSpPr>
            <p:spPr bwMode="auto">
              <a:xfrm>
                <a:off x="3619" y="2354"/>
                <a:ext cx="111" cy="110"/>
              </a:xfrm>
              <a:custGeom>
                <a:avLst/>
                <a:gdLst>
                  <a:gd name="T0" fmla="*/ 111 w 111"/>
                  <a:gd name="T1" fmla="*/ 110 h 110"/>
                  <a:gd name="T2" fmla="*/ 0 w 111"/>
                  <a:gd name="T3" fmla="*/ 0 h 110"/>
                  <a:gd name="T4" fmla="*/ 0 w 111"/>
                  <a:gd name="T5" fmla="*/ 110 h 110"/>
                  <a:gd name="T6" fmla="*/ 111 w 111"/>
                  <a:gd name="T7" fmla="*/ 110 h 110"/>
                  <a:gd name="T8" fmla="*/ 0 60000 65536"/>
                  <a:gd name="T9" fmla="*/ 0 60000 65536"/>
                  <a:gd name="T10" fmla="*/ 0 60000 65536"/>
                  <a:gd name="T11" fmla="*/ 0 60000 65536"/>
                  <a:gd name="T12" fmla="*/ 0 w 111"/>
                  <a:gd name="T13" fmla="*/ 0 h 110"/>
                  <a:gd name="T14" fmla="*/ 111 w 111"/>
                  <a:gd name="T15" fmla="*/ 110 h 110"/>
                </a:gdLst>
                <a:ahLst/>
                <a:cxnLst>
                  <a:cxn ang="T8">
                    <a:pos x="T0" y="T1"/>
                  </a:cxn>
                  <a:cxn ang="T9">
                    <a:pos x="T2" y="T3"/>
                  </a:cxn>
                  <a:cxn ang="T10">
                    <a:pos x="T4" y="T5"/>
                  </a:cxn>
                  <a:cxn ang="T11">
                    <a:pos x="T6" y="T7"/>
                  </a:cxn>
                </a:cxnLst>
                <a:rect l="T12" t="T13" r="T14" b="T15"/>
                <a:pathLst>
                  <a:path w="111" h="110">
                    <a:moveTo>
                      <a:pt x="111" y="110"/>
                    </a:moveTo>
                    <a:lnTo>
                      <a:pt x="0" y="0"/>
                    </a:lnTo>
                    <a:lnTo>
                      <a:pt x="0" y="110"/>
                    </a:lnTo>
                    <a:lnTo>
                      <a:pt x="111" y="11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32155" name="Freeform 67"/>
              <p:cNvSpPr>
                <a:spLocks/>
              </p:cNvSpPr>
              <p:nvPr/>
            </p:nvSpPr>
            <p:spPr bwMode="auto">
              <a:xfrm>
                <a:off x="3619" y="2342"/>
                <a:ext cx="123" cy="134"/>
              </a:xfrm>
              <a:custGeom>
                <a:avLst/>
                <a:gdLst>
                  <a:gd name="T0" fmla="*/ 111 w 123"/>
                  <a:gd name="T1" fmla="*/ 134 h 134"/>
                  <a:gd name="T2" fmla="*/ 0 w 123"/>
                  <a:gd name="T3" fmla="*/ 24 h 134"/>
                  <a:gd name="T4" fmla="*/ 0 w 123"/>
                  <a:gd name="T5" fmla="*/ 12 h 134"/>
                  <a:gd name="T6" fmla="*/ 0 w 123"/>
                  <a:gd name="T7" fmla="*/ 0 h 134"/>
                  <a:gd name="T8" fmla="*/ 12 w 123"/>
                  <a:gd name="T9" fmla="*/ 12 h 134"/>
                  <a:gd name="T10" fmla="*/ 123 w 123"/>
                  <a:gd name="T11" fmla="*/ 122 h 134"/>
                  <a:gd name="T12" fmla="*/ 111 w 123"/>
                  <a:gd name="T13" fmla="*/ 134 h 134"/>
                  <a:gd name="T14" fmla="*/ 0 60000 65536"/>
                  <a:gd name="T15" fmla="*/ 0 60000 65536"/>
                  <a:gd name="T16" fmla="*/ 0 60000 65536"/>
                  <a:gd name="T17" fmla="*/ 0 60000 65536"/>
                  <a:gd name="T18" fmla="*/ 0 60000 65536"/>
                  <a:gd name="T19" fmla="*/ 0 60000 65536"/>
                  <a:gd name="T20" fmla="*/ 0 60000 65536"/>
                  <a:gd name="T21" fmla="*/ 0 w 123"/>
                  <a:gd name="T22" fmla="*/ 0 h 134"/>
                  <a:gd name="T23" fmla="*/ 123 w 123"/>
                  <a:gd name="T24" fmla="*/ 134 h 1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3" h="134">
                    <a:moveTo>
                      <a:pt x="111" y="134"/>
                    </a:moveTo>
                    <a:lnTo>
                      <a:pt x="0" y="24"/>
                    </a:lnTo>
                    <a:lnTo>
                      <a:pt x="0" y="12"/>
                    </a:lnTo>
                    <a:lnTo>
                      <a:pt x="0" y="0"/>
                    </a:lnTo>
                    <a:lnTo>
                      <a:pt x="12" y="12"/>
                    </a:lnTo>
                    <a:lnTo>
                      <a:pt x="123" y="122"/>
                    </a:lnTo>
                    <a:lnTo>
                      <a:pt x="111" y="13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2156" name="Rectangle 68"/>
              <p:cNvSpPr>
                <a:spLocks noChangeArrowheads="1"/>
              </p:cNvSpPr>
              <p:nvPr/>
            </p:nvSpPr>
            <p:spPr bwMode="auto">
              <a:xfrm>
                <a:off x="3619" y="2354"/>
                <a:ext cx="12" cy="12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57" name="Freeform 69"/>
              <p:cNvSpPr>
                <a:spLocks/>
              </p:cNvSpPr>
              <p:nvPr/>
            </p:nvSpPr>
            <p:spPr bwMode="auto">
              <a:xfrm>
                <a:off x="3619" y="2464"/>
                <a:ext cx="135" cy="12"/>
              </a:xfrm>
              <a:custGeom>
                <a:avLst/>
                <a:gdLst>
                  <a:gd name="T0" fmla="*/ 0 w 135"/>
                  <a:gd name="T1" fmla="*/ 0 h 12"/>
                  <a:gd name="T2" fmla="*/ 111 w 135"/>
                  <a:gd name="T3" fmla="*/ 0 h 12"/>
                  <a:gd name="T4" fmla="*/ 123 w 135"/>
                  <a:gd name="T5" fmla="*/ 0 h 12"/>
                  <a:gd name="T6" fmla="*/ 135 w 135"/>
                  <a:gd name="T7" fmla="*/ 12 h 12"/>
                  <a:gd name="T8" fmla="*/ 111 w 135"/>
                  <a:gd name="T9" fmla="*/ 12 h 12"/>
                  <a:gd name="T10" fmla="*/ 0 w 135"/>
                  <a:gd name="T11" fmla="*/ 12 h 12"/>
                  <a:gd name="T12" fmla="*/ 0 w 135"/>
                  <a:gd name="T13" fmla="*/ 0 h 12"/>
                  <a:gd name="T14" fmla="*/ 0 60000 65536"/>
                  <a:gd name="T15" fmla="*/ 0 60000 65536"/>
                  <a:gd name="T16" fmla="*/ 0 60000 65536"/>
                  <a:gd name="T17" fmla="*/ 0 60000 65536"/>
                  <a:gd name="T18" fmla="*/ 0 60000 65536"/>
                  <a:gd name="T19" fmla="*/ 0 60000 65536"/>
                  <a:gd name="T20" fmla="*/ 0 60000 65536"/>
                  <a:gd name="T21" fmla="*/ 0 w 135"/>
                  <a:gd name="T22" fmla="*/ 0 h 12"/>
                  <a:gd name="T23" fmla="*/ 135 w 135"/>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5" h="12">
                    <a:moveTo>
                      <a:pt x="0" y="0"/>
                    </a:moveTo>
                    <a:lnTo>
                      <a:pt x="111" y="0"/>
                    </a:lnTo>
                    <a:lnTo>
                      <a:pt x="123" y="0"/>
                    </a:lnTo>
                    <a:lnTo>
                      <a:pt x="135" y="12"/>
                    </a:lnTo>
                    <a:lnTo>
                      <a:pt x="111" y="12"/>
                    </a:lnTo>
                    <a:lnTo>
                      <a:pt x="0" y="12"/>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2158" name="Freeform 70"/>
              <p:cNvSpPr>
                <a:spLocks/>
              </p:cNvSpPr>
              <p:nvPr/>
            </p:nvSpPr>
            <p:spPr bwMode="auto">
              <a:xfrm>
                <a:off x="3545" y="1949"/>
                <a:ext cx="74" cy="74"/>
              </a:xfrm>
              <a:custGeom>
                <a:avLst/>
                <a:gdLst>
                  <a:gd name="T0" fmla="*/ 74 w 74"/>
                  <a:gd name="T1" fmla="*/ 37 h 74"/>
                  <a:gd name="T2" fmla="*/ 61 w 74"/>
                  <a:gd name="T3" fmla="*/ 12 h 74"/>
                  <a:gd name="T4" fmla="*/ 37 w 74"/>
                  <a:gd name="T5" fmla="*/ 0 h 74"/>
                  <a:gd name="T6" fmla="*/ 12 w 74"/>
                  <a:gd name="T7" fmla="*/ 12 h 74"/>
                  <a:gd name="T8" fmla="*/ 0 w 74"/>
                  <a:gd name="T9" fmla="*/ 37 h 74"/>
                  <a:gd name="T10" fmla="*/ 12 w 74"/>
                  <a:gd name="T11" fmla="*/ 62 h 74"/>
                  <a:gd name="T12" fmla="*/ 37 w 74"/>
                  <a:gd name="T13" fmla="*/ 74 h 74"/>
                  <a:gd name="T14" fmla="*/ 61 w 74"/>
                  <a:gd name="T15" fmla="*/ 62 h 74"/>
                  <a:gd name="T16" fmla="*/ 74 w 74"/>
                  <a:gd name="T17" fmla="*/ 37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4"/>
                  <a:gd name="T28" fmla="*/ 0 h 74"/>
                  <a:gd name="T29" fmla="*/ 74 w 74"/>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4" h="74">
                    <a:moveTo>
                      <a:pt x="74" y="37"/>
                    </a:moveTo>
                    <a:lnTo>
                      <a:pt x="61" y="12"/>
                    </a:lnTo>
                    <a:lnTo>
                      <a:pt x="37" y="0"/>
                    </a:lnTo>
                    <a:lnTo>
                      <a:pt x="12" y="12"/>
                    </a:lnTo>
                    <a:lnTo>
                      <a:pt x="0" y="37"/>
                    </a:lnTo>
                    <a:lnTo>
                      <a:pt x="12" y="62"/>
                    </a:lnTo>
                    <a:lnTo>
                      <a:pt x="37" y="74"/>
                    </a:lnTo>
                    <a:lnTo>
                      <a:pt x="61" y="62"/>
                    </a:lnTo>
                    <a:lnTo>
                      <a:pt x="74" y="37"/>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32159" name="Freeform 71"/>
              <p:cNvSpPr>
                <a:spLocks/>
              </p:cNvSpPr>
              <p:nvPr/>
            </p:nvSpPr>
            <p:spPr bwMode="auto">
              <a:xfrm>
                <a:off x="3545" y="1949"/>
                <a:ext cx="86" cy="86"/>
              </a:xfrm>
              <a:custGeom>
                <a:avLst/>
                <a:gdLst>
                  <a:gd name="T0" fmla="*/ 74 w 86"/>
                  <a:gd name="T1" fmla="*/ 37 h 86"/>
                  <a:gd name="T2" fmla="*/ 61 w 86"/>
                  <a:gd name="T3" fmla="*/ 12 h 86"/>
                  <a:gd name="T4" fmla="*/ 61 w 86"/>
                  <a:gd name="T5" fmla="*/ 25 h 86"/>
                  <a:gd name="T6" fmla="*/ 61 w 86"/>
                  <a:gd name="T7" fmla="*/ 25 h 86"/>
                  <a:gd name="T8" fmla="*/ 37 w 86"/>
                  <a:gd name="T9" fmla="*/ 12 h 86"/>
                  <a:gd name="T10" fmla="*/ 37 w 86"/>
                  <a:gd name="T11" fmla="*/ 12 h 86"/>
                  <a:gd name="T12" fmla="*/ 37 w 86"/>
                  <a:gd name="T13" fmla="*/ 12 h 86"/>
                  <a:gd name="T14" fmla="*/ 12 w 86"/>
                  <a:gd name="T15" fmla="*/ 25 h 86"/>
                  <a:gd name="T16" fmla="*/ 24 w 86"/>
                  <a:gd name="T17" fmla="*/ 12 h 86"/>
                  <a:gd name="T18" fmla="*/ 24 w 86"/>
                  <a:gd name="T19" fmla="*/ 12 h 86"/>
                  <a:gd name="T20" fmla="*/ 12 w 86"/>
                  <a:gd name="T21" fmla="*/ 37 h 86"/>
                  <a:gd name="T22" fmla="*/ 12 w 86"/>
                  <a:gd name="T23" fmla="*/ 37 h 86"/>
                  <a:gd name="T24" fmla="*/ 12 w 86"/>
                  <a:gd name="T25" fmla="*/ 37 h 86"/>
                  <a:gd name="T26" fmla="*/ 24 w 86"/>
                  <a:gd name="T27" fmla="*/ 62 h 86"/>
                  <a:gd name="T28" fmla="*/ 12 w 86"/>
                  <a:gd name="T29" fmla="*/ 62 h 86"/>
                  <a:gd name="T30" fmla="*/ 12 w 86"/>
                  <a:gd name="T31" fmla="*/ 62 h 86"/>
                  <a:gd name="T32" fmla="*/ 37 w 86"/>
                  <a:gd name="T33" fmla="*/ 74 h 86"/>
                  <a:gd name="T34" fmla="*/ 37 w 86"/>
                  <a:gd name="T35" fmla="*/ 74 h 86"/>
                  <a:gd name="T36" fmla="*/ 37 w 86"/>
                  <a:gd name="T37" fmla="*/ 74 h 86"/>
                  <a:gd name="T38" fmla="*/ 61 w 86"/>
                  <a:gd name="T39" fmla="*/ 62 h 86"/>
                  <a:gd name="T40" fmla="*/ 61 w 86"/>
                  <a:gd name="T41" fmla="*/ 62 h 86"/>
                  <a:gd name="T42" fmla="*/ 61 w 86"/>
                  <a:gd name="T43" fmla="*/ 62 h 86"/>
                  <a:gd name="T44" fmla="*/ 74 w 86"/>
                  <a:gd name="T45" fmla="*/ 37 h 86"/>
                  <a:gd name="T46" fmla="*/ 74 w 86"/>
                  <a:gd name="T47" fmla="*/ 37 h 86"/>
                  <a:gd name="T48" fmla="*/ 86 w 86"/>
                  <a:gd name="T49" fmla="*/ 37 h 86"/>
                  <a:gd name="T50" fmla="*/ 86 w 86"/>
                  <a:gd name="T51" fmla="*/ 37 h 86"/>
                  <a:gd name="T52" fmla="*/ 74 w 86"/>
                  <a:gd name="T53" fmla="*/ 62 h 86"/>
                  <a:gd name="T54" fmla="*/ 74 w 86"/>
                  <a:gd name="T55" fmla="*/ 62 h 86"/>
                  <a:gd name="T56" fmla="*/ 61 w 86"/>
                  <a:gd name="T57" fmla="*/ 74 h 86"/>
                  <a:gd name="T58" fmla="*/ 37 w 86"/>
                  <a:gd name="T59" fmla="*/ 86 h 86"/>
                  <a:gd name="T60" fmla="*/ 37 w 86"/>
                  <a:gd name="T61" fmla="*/ 86 h 86"/>
                  <a:gd name="T62" fmla="*/ 37 w 86"/>
                  <a:gd name="T63" fmla="*/ 86 h 86"/>
                  <a:gd name="T64" fmla="*/ 12 w 86"/>
                  <a:gd name="T65" fmla="*/ 74 h 86"/>
                  <a:gd name="T66" fmla="*/ 12 w 86"/>
                  <a:gd name="T67" fmla="*/ 74 h 86"/>
                  <a:gd name="T68" fmla="*/ 12 w 86"/>
                  <a:gd name="T69" fmla="*/ 62 h 86"/>
                  <a:gd name="T70" fmla="*/ 0 w 86"/>
                  <a:gd name="T71" fmla="*/ 37 h 86"/>
                  <a:gd name="T72" fmla="*/ 0 w 86"/>
                  <a:gd name="T73" fmla="*/ 37 h 86"/>
                  <a:gd name="T74" fmla="*/ 0 w 86"/>
                  <a:gd name="T75" fmla="*/ 37 h 86"/>
                  <a:gd name="T76" fmla="*/ 12 w 86"/>
                  <a:gd name="T77" fmla="*/ 12 h 86"/>
                  <a:gd name="T78" fmla="*/ 12 w 86"/>
                  <a:gd name="T79" fmla="*/ 12 h 86"/>
                  <a:gd name="T80" fmla="*/ 12 w 86"/>
                  <a:gd name="T81" fmla="*/ 12 h 86"/>
                  <a:gd name="T82" fmla="*/ 37 w 86"/>
                  <a:gd name="T83" fmla="*/ 0 h 86"/>
                  <a:gd name="T84" fmla="*/ 37 w 86"/>
                  <a:gd name="T85" fmla="*/ 0 h 86"/>
                  <a:gd name="T86" fmla="*/ 37 w 86"/>
                  <a:gd name="T87" fmla="*/ 0 h 86"/>
                  <a:gd name="T88" fmla="*/ 61 w 86"/>
                  <a:gd name="T89" fmla="*/ 12 h 86"/>
                  <a:gd name="T90" fmla="*/ 61 w 86"/>
                  <a:gd name="T91" fmla="*/ 12 h 86"/>
                  <a:gd name="T92" fmla="*/ 74 w 86"/>
                  <a:gd name="T93" fmla="*/ 12 h 86"/>
                  <a:gd name="T94" fmla="*/ 86 w 86"/>
                  <a:gd name="T95" fmla="*/ 37 h 86"/>
                  <a:gd name="T96" fmla="*/ 74 w 86"/>
                  <a:gd name="T97" fmla="*/ 37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
                  <a:gd name="T148" fmla="*/ 0 h 86"/>
                  <a:gd name="T149" fmla="*/ 86 w 86"/>
                  <a:gd name="T150" fmla="*/ 86 h 8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 h="86">
                    <a:moveTo>
                      <a:pt x="74" y="37"/>
                    </a:moveTo>
                    <a:lnTo>
                      <a:pt x="61" y="12"/>
                    </a:lnTo>
                    <a:lnTo>
                      <a:pt x="61" y="25"/>
                    </a:lnTo>
                    <a:lnTo>
                      <a:pt x="37" y="12"/>
                    </a:lnTo>
                    <a:lnTo>
                      <a:pt x="12" y="25"/>
                    </a:lnTo>
                    <a:lnTo>
                      <a:pt x="24" y="12"/>
                    </a:lnTo>
                    <a:lnTo>
                      <a:pt x="12" y="37"/>
                    </a:lnTo>
                    <a:lnTo>
                      <a:pt x="24" y="62"/>
                    </a:lnTo>
                    <a:lnTo>
                      <a:pt x="12" y="62"/>
                    </a:lnTo>
                    <a:lnTo>
                      <a:pt x="37" y="74"/>
                    </a:lnTo>
                    <a:lnTo>
                      <a:pt x="61" y="62"/>
                    </a:lnTo>
                    <a:lnTo>
                      <a:pt x="74" y="37"/>
                    </a:lnTo>
                    <a:lnTo>
                      <a:pt x="86" y="37"/>
                    </a:lnTo>
                    <a:lnTo>
                      <a:pt x="74" y="62"/>
                    </a:lnTo>
                    <a:lnTo>
                      <a:pt x="61" y="74"/>
                    </a:lnTo>
                    <a:lnTo>
                      <a:pt x="37" y="86"/>
                    </a:lnTo>
                    <a:lnTo>
                      <a:pt x="12" y="74"/>
                    </a:lnTo>
                    <a:lnTo>
                      <a:pt x="12" y="62"/>
                    </a:lnTo>
                    <a:lnTo>
                      <a:pt x="0" y="37"/>
                    </a:lnTo>
                    <a:lnTo>
                      <a:pt x="12" y="12"/>
                    </a:lnTo>
                    <a:lnTo>
                      <a:pt x="37" y="0"/>
                    </a:lnTo>
                    <a:lnTo>
                      <a:pt x="61" y="12"/>
                    </a:lnTo>
                    <a:lnTo>
                      <a:pt x="74" y="12"/>
                    </a:lnTo>
                    <a:lnTo>
                      <a:pt x="86" y="37"/>
                    </a:lnTo>
                    <a:lnTo>
                      <a:pt x="74" y="37"/>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2160" name="Freeform 72"/>
              <p:cNvSpPr>
                <a:spLocks/>
              </p:cNvSpPr>
              <p:nvPr/>
            </p:nvSpPr>
            <p:spPr bwMode="auto">
              <a:xfrm>
                <a:off x="3619" y="1986"/>
                <a:ext cx="12" cy="1"/>
              </a:xfrm>
              <a:custGeom>
                <a:avLst/>
                <a:gdLst>
                  <a:gd name="T0" fmla="*/ 0 w 12"/>
                  <a:gd name="T1" fmla="*/ 0 h 1"/>
                  <a:gd name="T2" fmla="*/ 0 w 12"/>
                  <a:gd name="T3" fmla="*/ 0 h 1"/>
                  <a:gd name="T4" fmla="*/ 0 w 12"/>
                  <a:gd name="T5" fmla="*/ 0 h 1"/>
                  <a:gd name="T6" fmla="*/ 12 w 12"/>
                  <a:gd name="T7" fmla="*/ 0 h 1"/>
                  <a:gd name="T8" fmla="*/ 12 w 12"/>
                  <a:gd name="T9" fmla="*/ 0 h 1"/>
                  <a:gd name="T10" fmla="*/ 12 w 12"/>
                  <a:gd name="T11" fmla="*/ 0 h 1"/>
                  <a:gd name="T12" fmla="*/ 0 w 12"/>
                  <a:gd name="T13" fmla="*/ 0 h 1"/>
                  <a:gd name="T14" fmla="*/ 0 60000 65536"/>
                  <a:gd name="T15" fmla="*/ 0 60000 65536"/>
                  <a:gd name="T16" fmla="*/ 0 60000 65536"/>
                  <a:gd name="T17" fmla="*/ 0 60000 65536"/>
                  <a:gd name="T18" fmla="*/ 0 60000 65536"/>
                  <a:gd name="T19" fmla="*/ 0 60000 65536"/>
                  <a:gd name="T20" fmla="*/ 0 60000 65536"/>
                  <a:gd name="T21" fmla="*/ 0 w 12"/>
                  <a:gd name="T22" fmla="*/ 0 h 1"/>
                  <a:gd name="T23" fmla="*/ 12 w 12"/>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
                    <a:moveTo>
                      <a:pt x="0" y="0"/>
                    </a:moveTo>
                    <a:lnTo>
                      <a:pt x="0" y="0"/>
                    </a:lnTo>
                    <a:lnTo>
                      <a:pt x="12"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2161" name="Rectangle 75"/>
              <p:cNvSpPr>
                <a:spLocks noChangeArrowheads="1"/>
              </p:cNvSpPr>
              <p:nvPr/>
            </p:nvSpPr>
            <p:spPr bwMode="auto">
              <a:xfrm>
                <a:off x="3582" y="2023"/>
                <a:ext cx="12" cy="33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62" name="Freeform 76"/>
              <p:cNvSpPr>
                <a:spLocks/>
              </p:cNvSpPr>
              <p:nvPr/>
            </p:nvSpPr>
            <p:spPr bwMode="auto">
              <a:xfrm>
                <a:off x="3804" y="2170"/>
                <a:ext cx="74" cy="74"/>
              </a:xfrm>
              <a:custGeom>
                <a:avLst/>
                <a:gdLst>
                  <a:gd name="T0" fmla="*/ 74 w 74"/>
                  <a:gd name="T1" fmla="*/ 37 h 74"/>
                  <a:gd name="T2" fmla="*/ 61 w 74"/>
                  <a:gd name="T3" fmla="*/ 12 h 74"/>
                  <a:gd name="T4" fmla="*/ 37 w 74"/>
                  <a:gd name="T5" fmla="*/ 0 h 74"/>
                  <a:gd name="T6" fmla="*/ 12 w 74"/>
                  <a:gd name="T7" fmla="*/ 12 h 74"/>
                  <a:gd name="T8" fmla="*/ 0 w 74"/>
                  <a:gd name="T9" fmla="*/ 37 h 74"/>
                  <a:gd name="T10" fmla="*/ 12 w 74"/>
                  <a:gd name="T11" fmla="*/ 61 h 74"/>
                  <a:gd name="T12" fmla="*/ 37 w 74"/>
                  <a:gd name="T13" fmla="*/ 74 h 74"/>
                  <a:gd name="T14" fmla="*/ 61 w 74"/>
                  <a:gd name="T15" fmla="*/ 61 h 74"/>
                  <a:gd name="T16" fmla="*/ 74 w 74"/>
                  <a:gd name="T17" fmla="*/ 37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4"/>
                  <a:gd name="T28" fmla="*/ 0 h 74"/>
                  <a:gd name="T29" fmla="*/ 74 w 74"/>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4" h="74">
                    <a:moveTo>
                      <a:pt x="74" y="37"/>
                    </a:moveTo>
                    <a:lnTo>
                      <a:pt x="61" y="12"/>
                    </a:lnTo>
                    <a:lnTo>
                      <a:pt x="37" y="0"/>
                    </a:lnTo>
                    <a:lnTo>
                      <a:pt x="12" y="12"/>
                    </a:lnTo>
                    <a:lnTo>
                      <a:pt x="0" y="37"/>
                    </a:lnTo>
                    <a:lnTo>
                      <a:pt x="12" y="61"/>
                    </a:lnTo>
                    <a:lnTo>
                      <a:pt x="37" y="74"/>
                    </a:lnTo>
                    <a:lnTo>
                      <a:pt x="61" y="61"/>
                    </a:lnTo>
                    <a:lnTo>
                      <a:pt x="74" y="37"/>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32163" name="Freeform 77"/>
              <p:cNvSpPr>
                <a:spLocks/>
              </p:cNvSpPr>
              <p:nvPr/>
            </p:nvSpPr>
            <p:spPr bwMode="auto">
              <a:xfrm>
                <a:off x="3804" y="2170"/>
                <a:ext cx="86" cy="86"/>
              </a:xfrm>
              <a:custGeom>
                <a:avLst/>
                <a:gdLst>
                  <a:gd name="T0" fmla="*/ 74 w 86"/>
                  <a:gd name="T1" fmla="*/ 37 h 86"/>
                  <a:gd name="T2" fmla="*/ 61 w 86"/>
                  <a:gd name="T3" fmla="*/ 12 h 86"/>
                  <a:gd name="T4" fmla="*/ 61 w 86"/>
                  <a:gd name="T5" fmla="*/ 24 h 86"/>
                  <a:gd name="T6" fmla="*/ 61 w 86"/>
                  <a:gd name="T7" fmla="*/ 24 h 86"/>
                  <a:gd name="T8" fmla="*/ 37 w 86"/>
                  <a:gd name="T9" fmla="*/ 12 h 86"/>
                  <a:gd name="T10" fmla="*/ 37 w 86"/>
                  <a:gd name="T11" fmla="*/ 12 h 86"/>
                  <a:gd name="T12" fmla="*/ 37 w 86"/>
                  <a:gd name="T13" fmla="*/ 12 h 86"/>
                  <a:gd name="T14" fmla="*/ 12 w 86"/>
                  <a:gd name="T15" fmla="*/ 24 h 86"/>
                  <a:gd name="T16" fmla="*/ 24 w 86"/>
                  <a:gd name="T17" fmla="*/ 12 h 86"/>
                  <a:gd name="T18" fmla="*/ 24 w 86"/>
                  <a:gd name="T19" fmla="*/ 12 h 86"/>
                  <a:gd name="T20" fmla="*/ 12 w 86"/>
                  <a:gd name="T21" fmla="*/ 37 h 86"/>
                  <a:gd name="T22" fmla="*/ 12 w 86"/>
                  <a:gd name="T23" fmla="*/ 37 h 86"/>
                  <a:gd name="T24" fmla="*/ 12 w 86"/>
                  <a:gd name="T25" fmla="*/ 37 h 86"/>
                  <a:gd name="T26" fmla="*/ 24 w 86"/>
                  <a:gd name="T27" fmla="*/ 61 h 86"/>
                  <a:gd name="T28" fmla="*/ 12 w 86"/>
                  <a:gd name="T29" fmla="*/ 61 h 86"/>
                  <a:gd name="T30" fmla="*/ 12 w 86"/>
                  <a:gd name="T31" fmla="*/ 61 h 86"/>
                  <a:gd name="T32" fmla="*/ 37 w 86"/>
                  <a:gd name="T33" fmla="*/ 74 h 86"/>
                  <a:gd name="T34" fmla="*/ 37 w 86"/>
                  <a:gd name="T35" fmla="*/ 74 h 86"/>
                  <a:gd name="T36" fmla="*/ 37 w 86"/>
                  <a:gd name="T37" fmla="*/ 74 h 86"/>
                  <a:gd name="T38" fmla="*/ 61 w 86"/>
                  <a:gd name="T39" fmla="*/ 61 h 86"/>
                  <a:gd name="T40" fmla="*/ 61 w 86"/>
                  <a:gd name="T41" fmla="*/ 61 h 86"/>
                  <a:gd name="T42" fmla="*/ 61 w 86"/>
                  <a:gd name="T43" fmla="*/ 61 h 86"/>
                  <a:gd name="T44" fmla="*/ 74 w 86"/>
                  <a:gd name="T45" fmla="*/ 37 h 86"/>
                  <a:gd name="T46" fmla="*/ 74 w 86"/>
                  <a:gd name="T47" fmla="*/ 37 h 86"/>
                  <a:gd name="T48" fmla="*/ 86 w 86"/>
                  <a:gd name="T49" fmla="*/ 37 h 86"/>
                  <a:gd name="T50" fmla="*/ 86 w 86"/>
                  <a:gd name="T51" fmla="*/ 37 h 86"/>
                  <a:gd name="T52" fmla="*/ 74 w 86"/>
                  <a:gd name="T53" fmla="*/ 61 h 86"/>
                  <a:gd name="T54" fmla="*/ 74 w 86"/>
                  <a:gd name="T55" fmla="*/ 61 h 86"/>
                  <a:gd name="T56" fmla="*/ 61 w 86"/>
                  <a:gd name="T57" fmla="*/ 74 h 86"/>
                  <a:gd name="T58" fmla="*/ 37 w 86"/>
                  <a:gd name="T59" fmla="*/ 86 h 86"/>
                  <a:gd name="T60" fmla="*/ 37 w 86"/>
                  <a:gd name="T61" fmla="*/ 86 h 86"/>
                  <a:gd name="T62" fmla="*/ 37 w 86"/>
                  <a:gd name="T63" fmla="*/ 86 h 86"/>
                  <a:gd name="T64" fmla="*/ 12 w 86"/>
                  <a:gd name="T65" fmla="*/ 74 h 86"/>
                  <a:gd name="T66" fmla="*/ 12 w 86"/>
                  <a:gd name="T67" fmla="*/ 74 h 86"/>
                  <a:gd name="T68" fmla="*/ 12 w 86"/>
                  <a:gd name="T69" fmla="*/ 61 h 86"/>
                  <a:gd name="T70" fmla="*/ 0 w 86"/>
                  <a:gd name="T71" fmla="*/ 37 h 86"/>
                  <a:gd name="T72" fmla="*/ 0 w 86"/>
                  <a:gd name="T73" fmla="*/ 37 h 86"/>
                  <a:gd name="T74" fmla="*/ 0 w 86"/>
                  <a:gd name="T75" fmla="*/ 37 h 86"/>
                  <a:gd name="T76" fmla="*/ 12 w 86"/>
                  <a:gd name="T77" fmla="*/ 12 h 86"/>
                  <a:gd name="T78" fmla="*/ 12 w 86"/>
                  <a:gd name="T79" fmla="*/ 12 h 86"/>
                  <a:gd name="T80" fmla="*/ 12 w 86"/>
                  <a:gd name="T81" fmla="*/ 12 h 86"/>
                  <a:gd name="T82" fmla="*/ 37 w 86"/>
                  <a:gd name="T83" fmla="*/ 0 h 86"/>
                  <a:gd name="T84" fmla="*/ 37 w 86"/>
                  <a:gd name="T85" fmla="*/ 0 h 86"/>
                  <a:gd name="T86" fmla="*/ 37 w 86"/>
                  <a:gd name="T87" fmla="*/ 0 h 86"/>
                  <a:gd name="T88" fmla="*/ 61 w 86"/>
                  <a:gd name="T89" fmla="*/ 12 h 86"/>
                  <a:gd name="T90" fmla="*/ 61 w 86"/>
                  <a:gd name="T91" fmla="*/ 12 h 86"/>
                  <a:gd name="T92" fmla="*/ 74 w 86"/>
                  <a:gd name="T93" fmla="*/ 12 h 86"/>
                  <a:gd name="T94" fmla="*/ 86 w 86"/>
                  <a:gd name="T95" fmla="*/ 37 h 86"/>
                  <a:gd name="T96" fmla="*/ 74 w 86"/>
                  <a:gd name="T97" fmla="*/ 37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
                  <a:gd name="T148" fmla="*/ 0 h 86"/>
                  <a:gd name="T149" fmla="*/ 86 w 86"/>
                  <a:gd name="T150" fmla="*/ 86 h 8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 h="86">
                    <a:moveTo>
                      <a:pt x="74" y="37"/>
                    </a:moveTo>
                    <a:lnTo>
                      <a:pt x="61" y="12"/>
                    </a:lnTo>
                    <a:lnTo>
                      <a:pt x="61" y="24"/>
                    </a:lnTo>
                    <a:lnTo>
                      <a:pt x="37" y="12"/>
                    </a:lnTo>
                    <a:lnTo>
                      <a:pt x="12" y="24"/>
                    </a:lnTo>
                    <a:lnTo>
                      <a:pt x="24" y="12"/>
                    </a:lnTo>
                    <a:lnTo>
                      <a:pt x="12" y="37"/>
                    </a:lnTo>
                    <a:lnTo>
                      <a:pt x="24" y="61"/>
                    </a:lnTo>
                    <a:lnTo>
                      <a:pt x="12" y="61"/>
                    </a:lnTo>
                    <a:lnTo>
                      <a:pt x="37" y="74"/>
                    </a:lnTo>
                    <a:lnTo>
                      <a:pt x="61" y="61"/>
                    </a:lnTo>
                    <a:lnTo>
                      <a:pt x="74" y="37"/>
                    </a:lnTo>
                    <a:lnTo>
                      <a:pt x="86" y="37"/>
                    </a:lnTo>
                    <a:lnTo>
                      <a:pt x="74" y="61"/>
                    </a:lnTo>
                    <a:lnTo>
                      <a:pt x="61" y="74"/>
                    </a:lnTo>
                    <a:lnTo>
                      <a:pt x="37" y="86"/>
                    </a:lnTo>
                    <a:lnTo>
                      <a:pt x="12" y="74"/>
                    </a:lnTo>
                    <a:lnTo>
                      <a:pt x="12" y="61"/>
                    </a:lnTo>
                    <a:lnTo>
                      <a:pt x="0" y="37"/>
                    </a:lnTo>
                    <a:lnTo>
                      <a:pt x="12" y="12"/>
                    </a:lnTo>
                    <a:lnTo>
                      <a:pt x="37" y="0"/>
                    </a:lnTo>
                    <a:lnTo>
                      <a:pt x="61" y="12"/>
                    </a:lnTo>
                    <a:lnTo>
                      <a:pt x="74" y="12"/>
                    </a:lnTo>
                    <a:lnTo>
                      <a:pt x="86" y="37"/>
                    </a:lnTo>
                    <a:lnTo>
                      <a:pt x="74" y="37"/>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2164" name="Freeform 78"/>
              <p:cNvSpPr>
                <a:spLocks/>
              </p:cNvSpPr>
              <p:nvPr/>
            </p:nvSpPr>
            <p:spPr bwMode="auto">
              <a:xfrm>
                <a:off x="3878" y="2207"/>
                <a:ext cx="12" cy="1"/>
              </a:xfrm>
              <a:custGeom>
                <a:avLst/>
                <a:gdLst>
                  <a:gd name="T0" fmla="*/ 0 w 12"/>
                  <a:gd name="T1" fmla="*/ 0 h 1"/>
                  <a:gd name="T2" fmla="*/ 0 w 12"/>
                  <a:gd name="T3" fmla="*/ 0 h 1"/>
                  <a:gd name="T4" fmla="*/ 0 w 12"/>
                  <a:gd name="T5" fmla="*/ 0 h 1"/>
                  <a:gd name="T6" fmla="*/ 12 w 12"/>
                  <a:gd name="T7" fmla="*/ 0 h 1"/>
                  <a:gd name="T8" fmla="*/ 12 w 12"/>
                  <a:gd name="T9" fmla="*/ 0 h 1"/>
                  <a:gd name="T10" fmla="*/ 12 w 12"/>
                  <a:gd name="T11" fmla="*/ 0 h 1"/>
                  <a:gd name="T12" fmla="*/ 0 w 12"/>
                  <a:gd name="T13" fmla="*/ 0 h 1"/>
                  <a:gd name="T14" fmla="*/ 0 60000 65536"/>
                  <a:gd name="T15" fmla="*/ 0 60000 65536"/>
                  <a:gd name="T16" fmla="*/ 0 60000 65536"/>
                  <a:gd name="T17" fmla="*/ 0 60000 65536"/>
                  <a:gd name="T18" fmla="*/ 0 60000 65536"/>
                  <a:gd name="T19" fmla="*/ 0 60000 65536"/>
                  <a:gd name="T20" fmla="*/ 0 60000 65536"/>
                  <a:gd name="T21" fmla="*/ 0 w 12"/>
                  <a:gd name="T22" fmla="*/ 0 h 1"/>
                  <a:gd name="T23" fmla="*/ 12 w 12"/>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
                    <a:moveTo>
                      <a:pt x="0" y="0"/>
                    </a:moveTo>
                    <a:lnTo>
                      <a:pt x="0" y="0"/>
                    </a:lnTo>
                    <a:lnTo>
                      <a:pt x="12"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2165" name="Rectangle 81"/>
              <p:cNvSpPr>
                <a:spLocks noChangeArrowheads="1"/>
              </p:cNvSpPr>
              <p:nvPr/>
            </p:nvSpPr>
            <p:spPr bwMode="auto">
              <a:xfrm>
                <a:off x="3841" y="2244"/>
                <a:ext cx="12" cy="1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66" name="Freeform 82"/>
              <p:cNvSpPr>
                <a:spLocks/>
              </p:cNvSpPr>
              <p:nvPr/>
            </p:nvSpPr>
            <p:spPr bwMode="auto">
              <a:xfrm>
                <a:off x="5358" y="2354"/>
                <a:ext cx="111" cy="110"/>
              </a:xfrm>
              <a:custGeom>
                <a:avLst/>
                <a:gdLst>
                  <a:gd name="T0" fmla="*/ 111 w 111"/>
                  <a:gd name="T1" fmla="*/ 110 h 110"/>
                  <a:gd name="T2" fmla="*/ 0 w 111"/>
                  <a:gd name="T3" fmla="*/ 0 h 110"/>
                  <a:gd name="T4" fmla="*/ 0 w 111"/>
                  <a:gd name="T5" fmla="*/ 110 h 110"/>
                  <a:gd name="T6" fmla="*/ 111 w 111"/>
                  <a:gd name="T7" fmla="*/ 110 h 110"/>
                  <a:gd name="T8" fmla="*/ 0 60000 65536"/>
                  <a:gd name="T9" fmla="*/ 0 60000 65536"/>
                  <a:gd name="T10" fmla="*/ 0 60000 65536"/>
                  <a:gd name="T11" fmla="*/ 0 60000 65536"/>
                  <a:gd name="T12" fmla="*/ 0 w 111"/>
                  <a:gd name="T13" fmla="*/ 0 h 110"/>
                  <a:gd name="T14" fmla="*/ 111 w 111"/>
                  <a:gd name="T15" fmla="*/ 110 h 110"/>
                </a:gdLst>
                <a:ahLst/>
                <a:cxnLst>
                  <a:cxn ang="T8">
                    <a:pos x="T0" y="T1"/>
                  </a:cxn>
                  <a:cxn ang="T9">
                    <a:pos x="T2" y="T3"/>
                  </a:cxn>
                  <a:cxn ang="T10">
                    <a:pos x="T4" y="T5"/>
                  </a:cxn>
                  <a:cxn ang="T11">
                    <a:pos x="T6" y="T7"/>
                  </a:cxn>
                </a:cxnLst>
                <a:rect l="T12" t="T13" r="T14" b="T15"/>
                <a:pathLst>
                  <a:path w="111" h="110">
                    <a:moveTo>
                      <a:pt x="111" y="110"/>
                    </a:moveTo>
                    <a:lnTo>
                      <a:pt x="0" y="0"/>
                    </a:lnTo>
                    <a:lnTo>
                      <a:pt x="0" y="110"/>
                    </a:lnTo>
                    <a:lnTo>
                      <a:pt x="111" y="11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32167" name="Freeform 83"/>
              <p:cNvSpPr>
                <a:spLocks/>
              </p:cNvSpPr>
              <p:nvPr/>
            </p:nvSpPr>
            <p:spPr bwMode="auto">
              <a:xfrm>
                <a:off x="5358" y="2342"/>
                <a:ext cx="123" cy="134"/>
              </a:xfrm>
              <a:custGeom>
                <a:avLst/>
                <a:gdLst>
                  <a:gd name="T0" fmla="*/ 111 w 123"/>
                  <a:gd name="T1" fmla="*/ 134 h 134"/>
                  <a:gd name="T2" fmla="*/ 0 w 123"/>
                  <a:gd name="T3" fmla="*/ 24 h 134"/>
                  <a:gd name="T4" fmla="*/ 0 w 123"/>
                  <a:gd name="T5" fmla="*/ 12 h 134"/>
                  <a:gd name="T6" fmla="*/ 0 w 123"/>
                  <a:gd name="T7" fmla="*/ 0 h 134"/>
                  <a:gd name="T8" fmla="*/ 12 w 123"/>
                  <a:gd name="T9" fmla="*/ 12 h 134"/>
                  <a:gd name="T10" fmla="*/ 123 w 123"/>
                  <a:gd name="T11" fmla="*/ 122 h 134"/>
                  <a:gd name="T12" fmla="*/ 111 w 123"/>
                  <a:gd name="T13" fmla="*/ 134 h 134"/>
                  <a:gd name="T14" fmla="*/ 0 60000 65536"/>
                  <a:gd name="T15" fmla="*/ 0 60000 65536"/>
                  <a:gd name="T16" fmla="*/ 0 60000 65536"/>
                  <a:gd name="T17" fmla="*/ 0 60000 65536"/>
                  <a:gd name="T18" fmla="*/ 0 60000 65536"/>
                  <a:gd name="T19" fmla="*/ 0 60000 65536"/>
                  <a:gd name="T20" fmla="*/ 0 60000 65536"/>
                  <a:gd name="T21" fmla="*/ 0 w 123"/>
                  <a:gd name="T22" fmla="*/ 0 h 134"/>
                  <a:gd name="T23" fmla="*/ 123 w 123"/>
                  <a:gd name="T24" fmla="*/ 134 h 1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3" h="134">
                    <a:moveTo>
                      <a:pt x="111" y="134"/>
                    </a:moveTo>
                    <a:lnTo>
                      <a:pt x="0" y="24"/>
                    </a:lnTo>
                    <a:lnTo>
                      <a:pt x="0" y="12"/>
                    </a:lnTo>
                    <a:lnTo>
                      <a:pt x="0" y="0"/>
                    </a:lnTo>
                    <a:lnTo>
                      <a:pt x="12" y="12"/>
                    </a:lnTo>
                    <a:lnTo>
                      <a:pt x="123" y="122"/>
                    </a:lnTo>
                    <a:lnTo>
                      <a:pt x="111" y="13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2168" name="Rectangle 84"/>
              <p:cNvSpPr>
                <a:spLocks noChangeArrowheads="1"/>
              </p:cNvSpPr>
              <p:nvPr/>
            </p:nvSpPr>
            <p:spPr bwMode="auto">
              <a:xfrm>
                <a:off x="5358" y="2354"/>
                <a:ext cx="12" cy="12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69" name="Freeform 85"/>
              <p:cNvSpPr>
                <a:spLocks/>
              </p:cNvSpPr>
              <p:nvPr/>
            </p:nvSpPr>
            <p:spPr bwMode="auto">
              <a:xfrm>
                <a:off x="5358" y="2464"/>
                <a:ext cx="135" cy="12"/>
              </a:xfrm>
              <a:custGeom>
                <a:avLst/>
                <a:gdLst>
                  <a:gd name="T0" fmla="*/ 0 w 135"/>
                  <a:gd name="T1" fmla="*/ 0 h 12"/>
                  <a:gd name="T2" fmla="*/ 111 w 135"/>
                  <a:gd name="T3" fmla="*/ 0 h 12"/>
                  <a:gd name="T4" fmla="*/ 123 w 135"/>
                  <a:gd name="T5" fmla="*/ 0 h 12"/>
                  <a:gd name="T6" fmla="*/ 135 w 135"/>
                  <a:gd name="T7" fmla="*/ 12 h 12"/>
                  <a:gd name="T8" fmla="*/ 111 w 135"/>
                  <a:gd name="T9" fmla="*/ 12 h 12"/>
                  <a:gd name="T10" fmla="*/ 0 w 135"/>
                  <a:gd name="T11" fmla="*/ 12 h 12"/>
                  <a:gd name="T12" fmla="*/ 0 w 135"/>
                  <a:gd name="T13" fmla="*/ 0 h 12"/>
                  <a:gd name="T14" fmla="*/ 0 60000 65536"/>
                  <a:gd name="T15" fmla="*/ 0 60000 65536"/>
                  <a:gd name="T16" fmla="*/ 0 60000 65536"/>
                  <a:gd name="T17" fmla="*/ 0 60000 65536"/>
                  <a:gd name="T18" fmla="*/ 0 60000 65536"/>
                  <a:gd name="T19" fmla="*/ 0 60000 65536"/>
                  <a:gd name="T20" fmla="*/ 0 60000 65536"/>
                  <a:gd name="T21" fmla="*/ 0 w 135"/>
                  <a:gd name="T22" fmla="*/ 0 h 12"/>
                  <a:gd name="T23" fmla="*/ 135 w 135"/>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5" h="12">
                    <a:moveTo>
                      <a:pt x="0" y="0"/>
                    </a:moveTo>
                    <a:lnTo>
                      <a:pt x="111" y="0"/>
                    </a:lnTo>
                    <a:lnTo>
                      <a:pt x="123" y="0"/>
                    </a:lnTo>
                    <a:lnTo>
                      <a:pt x="135" y="12"/>
                    </a:lnTo>
                    <a:lnTo>
                      <a:pt x="111" y="12"/>
                    </a:lnTo>
                    <a:lnTo>
                      <a:pt x="0" y="12"/>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2170" name="Freeform 86"/>
              <p:cNvSpPr>
                <a:spLocks/>
              </p:cNvSpPr>
              <p:nvPr/>
            </p:nvSpPr>
            <p:spPr bwMode="auto">
              <a:xfrm>
                <a:off x="3619" y="2354"/>
                <a:ext cx="123" cy="331"/>
              </a:xfrm>
              <a:custGeom>
                <a:avLst/>
                <a:gdLst>
                  <a:gd name="T0" fmla="*/ 111 w 123"/>
                  <a:gd name="T1" fmla="*/ 331 h 331"/>
                  <a:gd name="T2" fmla="*/ 111 w 123"/>
                  <a:gd name="T3" fmla="*/ 110 h 331"/>
                  <a:gd name="T4" fmla="*/ 123 w 123"/>
                  <a:gd name="T5" fmla="*/ 110 h 331"/>
                  <a:gd name="T6" fmla="*/ 111 w 123"/>
                  <a:gd name="T7" fmla="*/ 122 h 331"/>
                  <a:gd name="T8" fmla="*/ 0 w 123"/>
                  <a:gd name="T9" fmla="*/ 12 h 331"/>
                  <a:gd name="T10" fmla="*/ 0 w 123"/>
                  <a:gd name="T11" fmla="*/ 0 h 331"/>
                  <a:gd name="T12" fmla="*/ 12 w 123"/>
                  <a:gd name="T13" fmla="*/ 0 h 331"/>
                  <a:gd name="T14" fmla="*/ 12 w 123"/>
                  <a:gd name="T15" fmla="*/ 0 h 331"/>
                  <a:gd name="T16" fmla="*/ 123 w 123"/>
                  <a:gd name="T17" fmla="*/ 110 h 331"/>
                  <a:gd name="T18" fmla="*/ 123 w 123"/>
                  <a:gd name="T19" fmla="*/ 110 h 331"/>
                  <a:gd name="T20" fmla="*/ 123 w 123"/>
                  <a:gd name="T21" fmla="*/ 110 h 331"/>
                  <a:gd name="T22" fmla="*/ 123 w 123"/>
                  <a:gd name="T23" fmla="*/ 331 h 331"/>
                  <a:gd name="T24" fmla="*/ 111 w 123"/>
                  <a:gd name="T25" fmla="*/ 331 h 3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3"/>
                  <a:gd name="T40" fmla="*/ 0 h 331"/>
                  <a:gd name="T41" fmla="*/ 123 w 123"/>
                  <a:gd name="T42" fmla="*/ 331 h 3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3" h="331">
                    <a:moveTo>
                      <a:pt x="111" y="331"/>
                    </a:moveTo>
                    <a:lnTo>
                      <a:pt x="111" y="110"/>
                    </a:lnTo>
                    <a:lnTo>
                      <a:pt x="123" y="110"/>
                    </a:lnTo>
                    <a:lnTo>
                      <a:pt x="111" y="122"/>
                    </a:lnTo>
                    <a:lnTo>
                      <a:pt x="0" y="12"/>
                    </a:lnTo>
                    <a:lnTo>
                      <a:pt x="0" y="0"/>
                    </a:lnTo>
                    <a:lnTo>
                      <a:pt x="12" y="0"/>
                    </a:lnTo>
                    <a:lnTo>
                      <a:pt x="123" y="110"/>
                    </a:lnTo>
                    <a:lnTo>
                      <a:pt x="123" y="331"/>
                    </a:lnTo>
                    <a:lnTo>
                      <a:pt x="111" y="33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2171" name="Rectangle 87"/>
              <p:cNvSpPr>
                <a:spLocks noChangeArrowheads="1"/>
              </p:cNvSpPr>
              <p:nvPr/>
            </p:nvSpPr>
            <p:spPr bwMode="auto">
              <a:xfrm>
                <a:off x="2212" y="2354"/>
                <a:ext cx="1407"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72" name="Rectangle 88"/>
              <p:cNvSpPr>
                <a:spLocks noChangeArrowheads="1"/>
              </p:cNvSpPr>
              <p:nvPr/>
            </p:nvSpPr>
            <p:spPr bwMode="auto">
              <a:xfrm>
                <a:off x="2212" y="2354"/>
                <a:ext cx="13" cy="34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73" name="Rectangle 89"/>
              <p:cNvSpPr>
                <a:spLocks noChangeArrowheads="1"/>
              </p:cNvSpPr>
              <p:nvPr/>
            </p:nvSpPr>
            <p:spPr bwMode="auto">
              <a:xfrm>
                <a:off x="2212" y="2685"/>
                <a:ext cx="1530"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74" name="Freeform 90"/>
              <p:cNvSpPr>
                <a:spLocks/>
              </p:cNvSpPr>
              <p:nvPr/>
            </p:nvSpPr>
            <p:spPr bwMode="auto">
              <a:xfrm>
                <a:off x="5358" y="2354"/>
                <a:ext cx="123" cy="122"/>
              </a:xfrm>
              <a:custGeom>
                <a:avLst/>
                <a:gdLst>
                  <a:gd name="T0" fmla="*/ 111 w 123"/>
                  <a:gd name="T1" fmla="*/ 122 h 122"/>
                  <a:gd name="T2" fmla="*/ 0 w 123"/>
                  <a:gd name="T3" fmla="*/ 12 h 122"/>
                  <a:gd name="T4" fmla="*/ 0 w 123"/>
                  <a:gd name="T5" fmla="*/ 0 h 122"/>
                  <a:gd name="T6" fmla="*/ 12 w 123"/>
                  <a:gd name="T7" fmla="*/ 0 h 122"/>
                  <a:gd name="T8" fmla="*/ 12 w 123"/>
                  <a:gd name="T9" fmla="*/ 0 h 122"/>
                  <a:gd name="T10" fmla="*/ 123 w 123"/>
                  <a:gd name="T11" fmla="*/ 110 h 122"/>
                  <a:gd name="T12" fmla="*/ 111 w 123"/>
                  <a:gd name="T13" fmla="*/ 122 h 122"/>
                  <a:gd name="T14" fmla="*/ 0 60000 65536"/>
                  <a:gd name="T15" fmla="*/ 0 60000 65536"/>
                  <a:gd name="T16" fmla="*/ 0 60000 65536"/>
                  <a:gd name="T17" fmla="*/ 0 60000 65536"/>
                  <a:gd name="T18" fmla="*/ 0 60000 65536"/>
                  <a:gd name="T19" fmla="*/ 0 60000 65536"/>
                  <a:gd name="T20" fmla="*/ 0 60000 65536"/>
                  <a:gd name="T21" fmla="*/ 0 w 123"/>
                  <a:gd name="T22" fmla="*/ 0 h 122"/>
                  <a:gd name="T23" fmla="*/ 123 w 123"/>
                  <a:gd name="T24" fmla="*/ 122 h 1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3" h="122">
                    <a:moveTo>
                      <a:pt x="111" y="122"/>
                    </a:moveTo>
                    <a:lnTo>
                      <a:pt x="0" y="12"/>
                    </a:lnTo>
                    <a:lnTo>
                      <a:pt x="0" y="0"/>
                    </a:lnTo>
                    <a:lnTo>
                      <a:pt x="12" y="0"/>
                    </a:lnTo>
                    <a:lnTo>
                      <a:pt x="123" y="110"/>
                    </a:lnTo>
                    <a:lnTo>
                      <a:pt x="111" y="12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2175" name="Rectangle 91"/>
              <p:cNvSpPr>
                <a:spLocks noChangeArrowheads="1"/>
              </p:cNvSpPr>
              <p:nvPr/>
            </p:nvSpPr>
            <p:spPr bwMode="auto">
              <a:xfrm>
                <a:off x="3767" y="2354"/>
                <a:ext cx="159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76" name="Rectangle 92"/>
              <p:cNvSpPr>
                <a:spLocks noChangeArrowheads="1"/>
              </p:cNvSpPr>
              <p:nvPr/>
            </p:nvSpPr>
            <p:spPr bwMode="auto">
              <a:xfrm>
                <a:off x="3767" y="2354"/>
                <a:ext cx="12" cy="34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77" name="Rectangle 93"/>
              <p:cNvSpPr>
                <a:spLocks noChangeArrowheads="1"/>
              </p:cNvSpPr>
              <p:nvPr/>
            </p:nvSpPr>
            <p:spPr bwMode="auto">
              <a:xfrm>
                <a:off x="3767" y="2685"/>
                <a:ext cx="1714"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2178" name="Freeform 94"/>
              <p:cNvSpPr>
                <a:spLocks/>
              </p:cNvSpPr>
              <p:nvPr/>
            </p:nvSpPr>
            <p:spPr bwMode="auto">
              <a:xfrm>
                <a:off x="5469" y="2464"/>
                <a:ext cx="12" cy="221"/>
              </a:xfrm>
              <a:custGeom>
                <a:avLst/>
                <a:gdLst>
                  <a:gd name="T0" fmla="*/ 0 w 12"/>
                  <a:gd name="T1" fmla="*/ 221 h 221"/>
                  <a:gd name="T2" fmla="*/ 0 w 12"/>
                  <a:gd name="T3" fmla="*/ 0 h 221"/>
                  <a:gd name="T4" fmla="*/ 12 w 12"/>
                  <a:gd name="T5" fmla="*/ 0 h 221"/>
                  <a:gd name="T6" fmla="*/ 12 w 12"/>
                  <a:gd name="T7" fmla="*/ 0 h 221"/>
                  <a:gd name="T8" fmla="*/ 12 w 12"/>
                  <a:gd name="T9" fmla="*/ 0 h 221"/>
                  <a:gd name="T10" fmla="*/ 12 w 12"/>
                  <a:gd name="T11" fmla="*/ 221 h 221"/>
                  <a:gd name="T12" fmla="*/ 0 w 12"/>
                  <a:gd name="T13" fmla="*/ 221 h 221"/>
                  <a:gd name="T14" fmla="*/ 0 60000 65536"/>
                  <a:gd name="T15" fmla="*/ 0 60000 65536"/>
                  <a:gd name="T16" fmla="*/ 0 60000 65536"/>
                  <a:gd name="T17" fmla="*/ 0 60000 65536"/>
                  <a:gd name="T18" fmla="*/ 0 60000 65536"/>
                  <a:gd name="T19" fmla="*/ 0 60000 65536"/>
                  <a:gd name="T20" fmla="*/ 0 60000 65536"/>
                  <a:gd name="T21" fmla="*/ 0 w 12"/>
                  <a:gd name="T22" fmla="*/ 0 h 221"/>
                  <a:gd name="T23" fmla="*/ 12 w 12"/>
                  <a:gd name="T24" fmla="*/ 221 h 2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21">
                    <a:moveTo>
                      <a:pt x="0" y="221"/>
                    </a:moveTo>
                    <a:lnTo>
                      <a:pt x="0" y="0"/>
                    </a:lnTo>
                    <a:lnTo>
                      <a:pt x="12" y="0"/>
                    </a:lnTo>
                    <a:lnTo>
                      <a:pt x="12" y="221"/>
                    </a:lnTo>
                    <a:lnTo>
                      <a:pt x="0" y="22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2179" name="Line 100"/>
              <p:cNvSpPr>
                <a:spLocks noChangeShapeType="1"/>
              </p:cNvSpPr>
              <p:nvPr/>
            </p:nvSpPr>
            <p:spPr bwMode="auto">
              <a:xfrm flipV="1">
                <a:off x="2508" y="1812"/>
                <a:ext cx="417" cy="4"/>
              </a:xfrm>
              <a:prstGeom prst="line">
                <a:avLst/>
              </a:prstGeom>
              <a:noFill/>
              <a:ln w="12700">
                <a:solidFill>
                  <a:schemeClr val="tx1"/>
                </a:solidFill>
                <a:round/>
                <a:headEnd/>
                <a:tailEnd/>
              </a:ln>
            </p:spPr>
            <p:txBody>
              <a:bodyPr rot="10800000" wrap="none" anchor="ctr"/>
              <a:lstStyle/>
              <a:p>
                <a:endParaRPr lang="en-US"/>
              </a:p>
            </p:txBody>
          </p:sp>
          <p:grpSp>
            <p:nvGrpSpPr>
              <p:cNvPr id="132180" name="Group 102"/>
              <p:cNvGrpSpPr>
                <a:grpSpLocks/>
              </p:cNvGrpSpPr>
              <p:nvPr/>
            </p:nvGrpSpPr>
            <p:grpSpPr bwMode="auto">
              <a:xfrm>
                <a:off x="1927" y="1682"/>
                <a:ext cx="570" cy="262"/>
                <a:chOff x="1843" y="1850"/>
                <a:chExt cx="570" cy="262"/>
              </a:xfrm>
            </p:grpSpPr>
            <p:sp>
              <p:nvSpPr>
                <p:cNvPr id="132181" name="Rectangle 29"/>
                <p:cNvSpPr>
                  <a:spLocks noChangeArrowheads="1"/>
                </p:cNvSpPr>
                <p:nvPr/>
              </p:nvSpPr>
              <p:spPr bwMode="auto">
                <a:xfrm>
                  <a:off x="1966" y="1915"/>
                  <a:ext cx="324"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JAWS</a:t>
                  </a:r>
                  <a:endParaRPr lang="en-US" b="1" u="none"/>
                </a:p>
              </p:txBody>
            </p:sp>
            <p:sp>
              <p:nvSpPr>
                <p:cNvPr id="132182" name="Rectangle 101"/>
                <p:cNvSpPr>
                  <a:spLocks noChangeArrowheads="1"/>
                </p:cNvSpPr>
                <p:nvPr/>
              </p:nvSpPr>
              <p:spPr bwMode="auto">
                <a:xfrm>
                  <a:off x="1843" y="1850"/>
                  <a:ext cx="570" cy="262"/>
                </a:xfrm>
                <a:prstGeom prst="rect">
                  <a:avLst/>
                </a:prstGeom>
                <a:noFill/>
                <a:ln w="12700">
                  <a:solidFill>
                    <a:schemeClr val="tx1"/>
                  </a:solidFill>
                  <a:miter lim="800000"/>
                  <a:headEnd/>
                  <a:tailEnd/>
                </a:ln>
              </p:spPr>
              <p:txBody>
                <a:bodyPr rot="10800000" wrap="none" anchor="ctr"/>
                <a:lstStyle/>
                <a:p>
                  <a:endParaRPr lang="en-US"/>
                </a:p>
              </p:txBody>
            </p:sp>
          </p:grpSp>
        </p:grpSp>
      </p:grpSp>
      <p:grpSp>
        <p:nvGrpSpPr>
          <p:cNvPr id="7" name="Group 108"/>
          <p:cNvGrpSpPr>
            <a:grpSpLocks noChangeAspect="1"/>
          </p:cNvGrpSpPr>
          <p:nvPr/>
        </p:nvGrpSpPr>
        <p:grpSpPr bwMode="auto">
          <a:xfrm>
            <a:off x="6362700" y="5713413"/>
            <a:ext cx="2255838" cy="1100137"/>
            <a:chOff x="1220" y="2991"/>
            <a:chExt cx="1298" cy="630"/>
          </a:xfrm>
        </p:grpSpPr>
        <p:sp>
          <p:nvSpPr>
            <p:cNvPr id="132120" name="Rectangle 109"/>
            <p:cNvSpPr>
              <a:spLocks noChangeAspect="1" noChangeArrowheads="1"/>
            </p:cNvSpPr>
            <p:nvPr/>
          </p:nvSpPr>
          <p:spPr bwMode="auto">
            <a:xfrm>
              <a:off x="1220" y="2991"/>
              <a:ext cx="1298" cy="630"/>
            </a:xfrm>
            <a:prstGeom prst="rect">
              <a:avLst/>
            </a:prstGeom>
            <a:solidFill>
              <a:schemeClr val="bg1"/>
            </a:solidFill>
            <a:ln w="12700">
              <a:solidFill>
                <a:schemeClr val="bg1"/>
              </a:solidFill>
              <a:miter lim="800000"/>
              <a:headEnd/>
              <a:tailEnd/>
            </a:ln>
          </p:spPr>
          <p:txBody>
            <a:bodyPr rot="10800000" wrap="none" anchor="ctr"/>
            <a:lstStyle/>
            <a:p>
              <a:endParaRPr lang="en-US"/>
            </a:p>
          </p:txBody>
        </p:sp>
        <p:pic>
          <p:nvPicPr>
            <p:cNvPr id="132121" name="Picture 110" descr="TAO1"/>
            <p:cNvPicPr preferRelativeResize="0">
              <a:picLocks noChangeAspect="1" noChangeArrowheads="1"/>
            </p:cNvPicPr>
            <p:nvPr/>
          </p:nvPicPr>
          <p:blipFill>
            <a:blip r:embed="rId6" cstate="print"/>
            <a:srcRect/>
            <a:stretch>
              <a:fillRect/>
            </a:stretch>
          </p:blipFill>
          <p:spPr bwMode="auto">
            <a:xfrm>
              <a:off x="1253" y="3051"/>
              <a:ext cx="1255" cy="552"/>
            </a:xfrm>
            <a:prstGeom prst="rect">
              <a:avLst/>
            </a:prstGeom>
            <a:noFill/>
            <a:ln w="9525">
              <a:noFill/>
              <a:miter lim="800000"/>
              <a:headEnd/>
              <a:tailEnd/>
            </a:ln>
          </p:spPr>
        </p:pic>
      </p:grpSp>
      <p:grpSp>
        <p:nvGrpSpPr>
          <p:cNvPr id="8" name="Group 115"/>
          <p:cNvGrpSpPr>
            <a:grpSpLocks/>
          </p:cNvGrpSpPr>
          <p:nvPr/>
        </p:nvGrpSpPr>
        <p:grpSpPr bwMode="auto">
          <a:xfrm>
            <a:off x="38100" y="4498975"/>
            <a:ext cx="4579938" cy="2368550"/>
            <a:chOff x="24" y="2834"/>
            <a:chExt cx="2885" cy="1492"/>
          </a:xfrm>
        </p:grpSpPr>
        <p:sp>
          <p:nvSpPr>
            <p:cNvPr id="1345641" name="Rectangle 105"/>
            <p:cNvSpPr>
              <a:spLocks noChangeArrowheads="1"/>
            </p:cNvSpPr>
            <p:nvPr/>
          </p:nvSpPr>
          <p:spPr bwMode="auto">
            <a:xfrm>
              <a:off x="24" y="2834"/>
              <a:ext cx="2882" cy="585"/>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a:defRPr/>
              </a:pPr>
              <a:r>
                <a:rPr lang="en-US" u="none">
                  <a:latin typeface="Arial" charset="0"/>
                </a:rPr>
                <a:t>The </a:t>
              </a:r>
              <a:r>
                <a:rPr lang="en-US" b="1" u="none">
                  <a:latin typeface="Courier New" pitchFamily="49" charset="0"/>
                </a:rPr>
                <a:t>ACE_Thread_Mutex</a:t>
              </a:r>
              <a:r>
                <a:rPr lang="en-US" u="none">
                  <a:latin typeface="Arial" charset="0"/>
                </a:rPr>
                <a:t> wrapper in the diagram is implemented using the Solaris thread API</a:t>
              </a:r>
            </a:p>
          </p:txBody>
        </p:sp>
        <p:sp>
          <p:nvSpPr>
            <p:cNvPr id="132118" name="Text Box 107"/>
            <p:cNvSpPr txBox="1">
              <a:spLocks noChangeArrowheads="1"/>
            </p:cNvSpPr>
            <p:nvPr/>
          </p:nvSpPr>
          <p:spPr bwMode="auto">
            <a:xfrm>
              <a:off x="24" y="4093"/>
              <a:ext cx="2548" cy="233"/>
            </a:xfrm>
            <a:prstGeom prst="rect">
              <a:avLst/>
            </a:prstGeom>
            <a:solidFill>
              <a:schemeClr val="bg1"/>
            </a:solidFill>
            <a:ln w="12700">
              <a:noFill/>
              <a:miter lim="800000"/>
              <a:headEnd/>
              <a:tailEnd/>
            </a:ln>
          </p:spPr>
          <p:txBody>
            <a:bodyPr wrap="none">
              <a:spAutoFit/>
            </a:bodyPr>
            <a:lstStyle/>
            <a:p>
              <a:r>
                <a:rPr lang="en-US" b="1" u="none">
                  <a:latin typeface="Courier New" pitchFamily="49" charset="0"/>
                </a:rPr>
                <a:t>download.dre.vanderbilt.edu</a:t>
              </a:r>
            </a:p>
          </p:txBody>
        </p:sp>
        <p:sp>
          <p:nvSpPr>
            <p:cNvPr id="1345642" name="Rectangle 106"/>
            <p:cNvSpPr>
              <a:spLocks noChangeArrowheads="1"/>
            </p:cNvSpPr>
            <p:nvPr/>
          </p:nvSpPr>
          <p:spPr bwMode="auto">
            <a:xfrm>
              <a:off x="24" y="3486"/>
              <a:ext cx="2885" cy="585"/>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a:defRPr/>
              </a:pPr>
              <a:r>
                <a:rPr lang="en-US" b="1" u="none">
                  <a:latin typeface="Courier New" pitchFamily="49" charset="0"/>
                </a:rPr>
                <a:t>ACE_Thread_Mutex</a:t>
              </a:r>
              <a:r>
                <a:rPr lang="en-US" u="none">
                  <a:latin typeface="Arial" charset="0"/>
                </a:rPr>
                <a:t> is also available for other threading APIs, </a:t>
              </a:r>
              <a:r>
                <a:rPr lang="en-US" i="1" u="none">
                  <a:latin typeface="Arial" charset="0"/>
                </a:rPr>
                <a:t>e.g.,</a:t>
              </a:r>
              <a:r>
                <a:rPr lang="en-US" u="none">
                  <a:latin typeface="Arial" charset="0"/>
                </a:rPr>
                <a:t> VxWorks, LynxOS, Windows, or POSIX threads</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1345635"/>
                                        </p:tgtEl>
                                        <p:attrNameLst>
                                          <p:attrName>style.visibility</p:attrName>
                                        </p:attrNameLst>
                                      </p:cBhvr>
                                      <p:to>
                                        <p:strVal val="visible"/>
                                      </p:to>
                                    </p:set>
                                    <p:animEffect transition="in" filter="wipe(up)">
                                      <p:cBhvr>
                                        <p:cTn id="16" dur="500"/>
                                        <p:tgtEl>
                                          <p:spTgt spid="1345635"/>
                                        </p:tgtEl>
                                      </p:cBhvr>
                                    </p:animEffect>
                                  </p:childTnLst>
                                </p:cTn>
                              </p:par>
                            </p:childTnLst>
                          </p:cTn>
                        </p:par>
                        <p:par>
                          <p:cTn id="17" fill="hold">
                            <p:stCondLst>
                              <p:cond delay="500"/>
                            </p:stCondLst>
                            <p:childTnLst>
                              <p:par>
                                <p:cTn id="18" presetID="1" presetClass="entr" presetSubtype="0" fill="hold" nodeType="afterEffect">
                                  <p:stCondLst>
                                    <p:cond delay="0"/>
                                  </p:stCondLst>
                                  <p:childTnLst>
                                    <p:set>
                                      <p:cBhvr>
                                        <p:cTn id="19" dur="1" fill="hold">
                                          <p:stCondLst>
                                            <p:cond delay="499"/>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5635" grpId="0" animBg="1" autoUpdateAnimBg="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Slide Number Placeholder 2"/>
          <p:cNvSpPr>
            <a:spLocks noGrp="1"/>
          </p:cNvSpPr>
          <p:nvPr>
            <p:ph type="sldNum" sz="quarter" idx="10"/>
          </p:nvPr>
        </p:nvSpPr>
        <p:spPr>
          <a:noFill/>
        </p:spPr>
        <p:txBody>
          <a:bodyPr/>
          <a:lstStyle/>
          <a:p>
            <a:fld id="{E5432D64-556E-4DCA-B3F3-FBA531E82019}" type="slidenum">
              <a:rPr lang="en-US" smtClean="0">
                <a:latin typeface="Arial" pitchFamily="34" charset="0"/>
              </a:rPr>
              <a:pPr/>
              <a:t>125</a:t>
            </a:fld>
            <a:endParaRPr lang="en-US" smtClean="0">
              <a:latin typeface="Arial" pitchFamily="34" charset="0"/>
            </a:endParaRPr>
          </a:p>
        </p:txBody>
      </p:sp>
      <p:sp>
        <p:nvSpPr>
          <p:cNvPr id="133123" name="Rectangle 2"/>
          <p:cNvSpPr>
            <a:spLocks noGrp="1" noChangeArrowheads="1"/>
          </p:cNvSpPr>
          <p:nvPr>
            <p:ph type="title"/>
          </p:nvPr>
        </p:nvSpPr>
        <p:spPr>
          <a:xfrm>
            <a:off x="31750" y="-38100"/>
            <a:ext cx="9175750" cy="914400"/>
          </a:xfrm>
        </p:spPr>
        <p:txBody>
          <a:bodyPr/>
          <a:lstStyle/>
          <a:p>
            <a:pPr>
              <a:lnSpc>
                <a:spcPct val="100000"/>
              </a:lnSpc>
              <a:spcBef>
                <a:spcPct val="10000"/>
              </a:spcBef>
              <a:spcAft>
                <a:spcPct val="10000"/>
              </a:spcAft>
            </a:pPr>
            <a:r>
              <a:rPr lang="en-US" sz="3200" smtClean="0"/>
              <a:t>Pros &amp; Cons of the Wrapper Façade Pattern</a:t>
            </a:r>
          </a:p>
        </p:txBody>
      </p:sp>
      <p:sp>
        <p:nvSpPr>
          <p:cNvPr id="133124" name="Rectangle 3"/>
          <p:cNvSpPr>
            <a:spLocks noChangeArrowheads="1"/>
          </p:cNvSpPr>
          <p:nvPr/>
        </p:nvSpPr>
        <p:spPr bwMode="auto">
          <a:xfrm>
            <a:off x="0" y="828675"/>
            <a:ext cx="4948238" cy="5856288"/>
          </a:xfrm>
          <a:prstGeom prst="rect">
            <a:avLst/>
          </a:prstGeom>
          <a:noFill/>
          <a:ln w="12700">
            <a:noFill/>
            <a:miter lim="800000"/>
            <a:headEnd/>
            <a:tailEnd/>
          </a:ln>
        </p:spPr>
        <p:txBody>
          <a:bodyPr>
            <a:spAutoFit/>
          </a:bodyPr>
          <a:lstStyle/>
          <a:p>
            <a:pPr marL="111125" indent="-111125"/>
            <a:r>
              <a:rPr lang="en-US" sz="2000" u="none"/>
              <a:t>This pattern provides three </a:t>
            </a:r>
            <a:r>
              <a:rPr lang="en-US" sz="2000" b="1" u="none"/>
              <a:t>benefits</a:t>
            </a:r>
            <a:r>
              <a:rPr lang="en-US" sz="2000" b="1" i="1" u="none"/>
              <a:t>:</a:t>
            </a:r>
          </a:p>
          <a:p>
            <a:pPr marL="111125" indent="-111125">
              <a:buFontTx/>
              <a:buChar char="•"/>
            </a:pPr>
            <a:r>
              <a:rPr lang="en-US" sz="2000" b="1" i="1" u="none"/>
              <a:t>Concise, cohesive, &amp; robust higher-level object-oriented programming interfaces</a:t>
            </a:r>
            <a:endParaRPr lang="en-US" sz="2000" u="none"/>
          </a:p>
          <a:p>
            <a:pPr marL="342900" lvl="1" indent="-114300">
              <a:buFontTx/>
              <a:buChar char="•"/>
            </a:pPr>
            <a:r>
              <a:rPr lang="en-US" u="none"/>
              <a:t>These interfaces reduce the tedium &amp; increase the type-safety of developing applications, which descreases certain types of programming errors</a:t>
            </a:r>
            <a:endParaRPr lang="en-US" sz="2000" u="none"/>
          </a:p>
          <a:p>
            <a:pPr marL="111125" indent="-111125">
              <a:buFontTx/>
              <a:buChar char="•"/>
            </a:pPr>
            <a:r>
              <a:rPr lang="en-US" sz="2000" b="1" i="1" u="none">
                <a:solidFill>
                  <a:srgbClr val="003399"/>
                </a:solidFill>
              </a:rPr>
              <a:t>Portability &amp; maintainability</a:t>
            </a:r>
            <a:endParaRPr lang="en-US" sz="2000" u="none">
              <a:solidFill>
                <a:srgbClr val="003399"/>
              </a:solidFill>
            </a:endParaRPr>
          </a:p>
          <a:p>
            <a:pPr marL="342900" lvl="1" indent="-114300">
              <a:buFontTx/>
              <a:buChar char="•"/>
            </a:pPr>
            <a:r>
              <a:rPr lang="en-US" u="none">
                <a:solidFill>
                  <a:srgbClr val="003399"/>
                </a:solidFill>
              </a:rPr>
              <a:t>Wrapper facades can shield application developers from non-portable aspects of lower-level APIs</a:t>
            </a:r>
            <a:r>
              <a:rPr lang="en-US" sz="2000" u="none"/>
              <a:t> </a:t>
            </a:r>
          </a:p>
          <a:p>
            <a:pPr marL="111125" indent="-111125">
              <a:buFontTx/>
              <a:buChar char="•"/>
            </a:pPr>
            <a:r>
              <a:rPr lang="en-US" sz="2000" b="1" i="1" u="none"/>
              <a:t>Modularity, reusability &amp; configurability</a:t>
            </a:r>
            <a:endParaRPr lang="en-US" sz="2000" u="none"/>
          </a:p>
          <a:p>
            <a:pPr marL="342900" lvl="1" indent="-114300">
              <a:buFontTx/>
              <a:buChar char="•"/>
            </a:pPr>
            <a:r>
              <a:rPr lang="en-US" u="none"/>
              <a:t>This pattern creates cohesive &amp; reusable class components that can be ‘plugged’ into other components in a wholesale fashion, using object-oriented language features like inheritance &amp; parameterized types</a:t>
            </a:r>
            <a:r>
              <a:rPr lang="en-US" sz="2000" u="none"/>
              <a:t> </a:t>
            </a:r>
          </a:p>
        </p:txBody>
      </p:sp>
      <p:sp>
        <p:nvSpPr>
          <p:cNvPr id="133125" name="Rectangle 4"/>
          <p:cNvSpPr>
            <a:spLocks noChangeArrowheads="1"/>
          </p:cNvSpPr>
          <p:nvPr/>
        </p:nvSpPr>
        <p:spPr bwMode="auto">
          <a:xfrm>
            <a:off x="5003800" y="827088"/>
            <a:ext cx="4178300" cy="4740275"/>
          </a:xfrm>
          <a:prstGeom prst="rect">
            <a:avLst/>
          </a:prstGeom>
          <a:noFill/>
          <a:ln w="12700">
            <a:noFill/>
            <a:miter lim="800000"/>
            <a:headEnd/>
            <a:tailEnd/>
          </a:ln>
        </p:spPr>
        <p:txBody>
          <a:bodyPr>
            <a:spAutoFit/>
          </a:bodyPr>
          <a:lstStyle/>
          <a:p>
            <a:pPr marL="111125" indent="-111125">
              <a:spcBef>
                <a:spcPct val="20000"/>
              </a:spcBef>
            </a:pPr>
            <a:r>
              <a:rPr lang="en-US" sz="2000" u="none"/>
              <a:t>This pattern can incur</a:t>
            </a:r>
            <a:r>
              <a:rPr lang="en-US" sz="2000" b="1" i="1" u="none"/>
              <a:t> </a:t>
            </a:r>
            <a:r>
              <a:rPr lang="en-US" sz="2000" b="1" u="none"/>
              <a:t>liabilities</a:t>
            </a:r>
            <a:r>
              <a:rPr lang="en-US" sz="2000" b="1" i="1" u="none"/>
              <a:t>:</a:t>
            </a:r>
          </a:p>
          <a:p>
            <a:pPr marL="111125" indent="-111125">
              <a:spcBef>
                <a:spcPct val="20000"/>
              </a:spcBef>
              <a:buFontTx/>
              <a:buChar char="•"/>
            </a:pPr>
            <a:r>
              <a:rPr lang="en-US" sz="2000" b="1" i="1" u="none"/>
              <a:t>Loss of functionality</a:t>
            </a:r>
            <a:endParaRPr lang="en-US" sz="2000" i="1" u="none"/>
          </a:p>
          <a:p>
            <a:pPr marL="342900" lvl="1" indent="-114300">
              <a:spcBef>
                <a:spcPct val="20000"/>
              </a:spcBef>
              <a:buFontTx/>
              <a:buChar char="•"/>
            </a:pPr>
            <a:r>
              <a:rPr lang="en-US" u="none"/>
              <a:t>Whenever an abstraction is layered on top of an existing abstraction it is possible to lose functionality</a:t>
            </a:r>
            <a:r>
              <a:rPr lang="en-US" sz="2000" u="none"/>
              <a:t> </a:t>
            </a:r>
          </a:p>
          <a:p>
            <a:pPr marL="111125" indent="-111125">
              <a:spcBef>
                <a:spcPct val="20000"/>
              </a:spcBef>
              <a:buFontTx/>
              <a:buChar char="•"/>
            </a:pPr>
            <a:r>
              <a:rPr lang="en-US" sz="2000" b="1" i="1" u="none">
                <a:solidFill>
                  <a:srgbClr val="003399"/>
                </a:solidFill>
              </a:rPr>
              <a:t>Performance degradation</a:t>
            </a:r>
            <a:endParaRPr lang="en-US" sz="2000" u="none">
              <a:solidFill>
                <a:srgbClr val="003399"/>
              </a:solidFill>
            </a:endParaRPr>
          </a:p>
          <a:p>
            <a:pPr marL="342900" lvl="1" indent="-114300">
              <a:spcBef>
                <a:spcPct val="20000"/>
              </a:spcBef>
              <a:buFontTx/>
              <a:buChar char="•"/>
            </a:pPr>
            <a:r>
              <a:rPr lang="en-US" u="none">
                <a:solidFill>
                  <a:srgbClr val="003399"/>
                </a:solidFill>
              </a:rPr>
              <a:t>This pattern can degrade performance if several forwarding function calls are made per method</a:t>
            </a:r>
          </a:p>
          <a:p>
            <a:pPr marL="111125" indent="-111125">
              <a:spcBef>
                <a:spcPct val="20000"/>
              </a:spcBef>
              <a:buFontTx/>
              <a:buChar char="•"/>
            </a:pPr>
            <a:r>
              <a:rPr lang="en-US" sz="2000" b="1" i="1" u="none"/>
              <a:t>Programming language &amp; compiler limitations</a:t>
            </a:r>
            <a:endParaRPr lang="en-US" sz="2000" i="1" u="none"/>
          </a:p>
          <a:p>
            <a:pPr marL="342900" lvl="1" indent="-114300">
              <a:spcBef>
                <a:spcPct val="20000"/>
              </a:spcBef>
              <a:buFontTx/>
              <a:buChar char="•"/>
            </a:pPr>
            <a:r>
              <a:rPr lang="en-US" u="none"/>
              <a:t>It may be hard to define wrapper facades for certain languages due to a lack of language support or limitations with compilers</a:t>
            </a:r>
            <a:endParaRPr lang="en-US" sz="2000" u="none"/>
          </a:p>
        </p:txBody>
      </p:sp>
    </p:spTree>
  </p:cSld>
  <p:clrMapOvr>
    <a:masterClrMapping/>
  </p:clrMapOvr>
  <p:transition/>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Slide Number Placeholder 2"/>
          <p:cNvSpPr>
            <a:spLocks noGrp="1"/>
          </p:cNvSpPr>
          <p:nvPr>
            <p:ph type="sldNum" sz="quarter" idx="10"/>
          </p:nvPr>
        </p:nvSpPr>
        <p:spPr>
          <a:noFill/>
        </p:spPr>
        <p:txBody>
          <a:bodyPr/>
          <a:lstStyle/>
          <a:p>
            <a:fld id="{A16F4176-DAE4-4F60-ABB8-CB2AC15EB89E}" type="slidenum">
              <a:rPr lang="en-US" smtClean="0">
                <a:latin typeface="Arial" pitchFamily="34" charset="0"/>
              </a:rPr>
              <a:pPr/>
              <a:t>126</a:t>
            </a:fld>
            <a:endParaRPr lang="en-US" smtClean="0">
              <a:latin typeface="Arial" pitchFamily="34" charset="0"/>
            </a:endParaRPr>
          </a:p>
        </p:txBody>
      </p:sp>
      <p:sp>
        <p:nvSpPr>
          <p:cNvPr id="5124" name="Rectangle 2"/>
          <p:cNvSpPr>
            <a:spLocks noChangeArrowheads="1"/>
          </p:cNvSpPr>
          <p:nvPr/>
        </p:nvSpPr>
        <p:spPr bwMode="auto">
          <a:xfrm>
            <a:off x="12700" y="1212850"/>
            <a:ext cx="3835400" cy="2519363"/>
          </a:xfrm>
          <a:prstGeom prst="rect">
            <a:avLst/>
          </a:prstGeom>
          <a:solidFill>
            <a:srgbClr val="FFFF9F"/>
          </a:solidFill>
          <a:ln w="12700">
            <a:solidFill>
              <a:schemeClr val="tx1"/>
            </a:solidFill>
            <a:miter lim="800000"/>
            <a:headEnd/>
            <a:tailEnd/>
          </a:ln>
        </p:spPr>
        <p:txBody>
          <a:bodyPr rot="10800000" wrap="none" anchor="ctr"/>
          <a:lstStyle/>
          <a:p>
            <a:endParaRPr lang="en-US"/>
          </a:p>
        </p:txBody>
      </p:sp>
      <p:sp>
        <p:nvSpPr>
          <p:cNvPr id="5125" name="Rectangle 3"/>
          <p:cNvSpPr>
            <a:spLocks noGrp="1" noChangeArrowheads="1"/>
          </p:cNvSpPr>
          <p:nvPr>
            <p:ph type="title"/>
          </p:nvPr>
        </p:nvSpPr>
        <p:spPr>
          <a:xfrm>
            <a:off x="0" y="-47625"/>
            <a:ext cx="9144000" cy="914400"/>
          </a:xfrm>
        </p:spPr>
        <p:txBody>
          <a:bodyPr/>
          <a:lstStyle/>
          <a:p>
            <a:pPr>
              <a:lnSpc>
                <a:spcPct val="85000"/>
              </a:lnSpc>
            </a:pPr>
            <a:r>
              <a:rPr lang="en-US" sz="3200" smtClean="0"/>
              <a:t>Decoupling Event Demuxing, Connection Management, &amp; Protocol Processing (1/2)</a:t>
            </a:r>
          </a:p>
        </p:txBody>
      </p:sp>
      <p:sp>
        <p:nvSpPr>
          <p:cNvPr id="5126" name="Rectangle 4"/>
          <p:cNvSpPr>
            <a:spLocks noChangeArrowheads="1"/>
          </p:cNvSpPr>
          <p:nvPr/>
        </p:nvSpPr>
        <p:spPr bwMode="auto">
          <a:xfrm>
            <a:off x="1033463" y="4443413"/>
            <a:ext cx="1587"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5127" name="Rectangle 5"/>
          <p:cNvSpPr>
            <a:spLocks noChangeArrowheads="1"/>
          </p:cNvSpPr>
          <p:nvPr/>
        </p:nvSpPr>
        <p:spPr bwMode="auto">
          <a:xfrm>
            <a:off x="301625" y="4503738"/>
            <a:ext cx="79375" cy="15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5128" name="Rectangle 6"/>
          <p:cNvSpPr>
            <a:spLocks noChangeArrowheads="1"/>
          </p:cNvSpPr>
          <p:nvPr/>
        </p:nvSpPr>
        <p:spPr bwMode="auto">
          <a:xfrm>
            <a:off x="3859213" y="4284663"/>
            <a:ext cx="1587" cy="20637"/>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29" name="Rectangle 7"/>
          <p:cNvSpPr>
            <a:spLocks noChangeArrowheads="1"/>
          </p:cNvSpPr>
          <p:nvPr/>
        </p:nvSpPr>
        <p:spPr bwMode="auto">
          <a:xfrm>
            <a:off x="1330325" y="4027488"/>
            <a:ext cx="1588" cy="20637"/>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30" name="Rectangle 8"/>
          <p:cNvSpPr>
            <a:spLocks noChangeArrowheads="1"/>
          </p:cNvSpPr>
          <p:nvPr/>
        </p:nvSpPr>
        <p:spPr bwMode="auto">
          <a:xfrm>
            <a:off x="3543300" y="4305300"/>
            <a:ext cx="1588" cy="19050"/>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31" name="Rectangle 9"/>
          <p:cNvSpPr>
            <a:spLocks noChangeArrowheads="1"/>
          </p:cNvSpPr>
          <p:nvPr/>
        </p:nvSpPr>
        <p:spPr bwMode="auto">
          <a:xfrm>
            <a:off x="2693988" y="4859338"/>
            <a:ext cx="1587" cy="20637"/>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32" name="Rectangle 10"/>
          <p:cNvSpPr>
            <a:spLocks noChangeArrowheads="1"/>
          </p:cNvSpPr>
          <p:nvPr/>
        </p:nvSpPr>
        <p:spPr bwMode="auto">
          <a:xfrm>
            <a:off x="7235825" y="3486150"/>
            <a:ext cx="1588" cy="20638"/>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33" name="Rectangle 11"/>
          <p:cNvSpPr>
            <a:spLocks noChangeArrowheads="1"/>
          </p:cNvSpPr>
          <p:nvPr/>
        </p:nvSpPr>
        <p:spPr bwMode="auto">
          <a:xfrm>
            <a:off x="1943100" y="3709988"/>
            <a:ext cx="79375" cy="15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5134" name="Rectangle 12"/>
          <p:cNvSpPr>
            <a:spLocks noChangeArrowheads="1"/>
          </p:cNvSpPr>
          <p:nvPr/>
        </p:nvSpPr>
        <p:spPr bwMode="auto">
          <a:xfrm>
            <a:off x="0" y="828675"/>
            <a:ext cx="1130300" cy="366713"/>
          </a:xfrm>
          <a:prstGeom prst="rect">
            <a:avLst/>
          </a:prstGeom>
          <a:noFill/>
          <a:ln w="12700">
            <a:noFill/>
            <a:miter lim="800000"/>
            <a:headEnd/>
            <a:tailEnd/>
          </a:ln>
        </p:spPr>
        <p:txBody>
          <a:bodyPr wrap="none">
            <a:spAutoFit/>
          </a:bodyPr>
          <a:lstStyle/>
          <a:p>
            <a:pPr>
              <a:lnSpc>
                <a:spcPct val="90000"/>
              </a:lnSpc>
            </a:pPr>
            <a:r>
              <a:rPr lang="en-US" sz="2000" b="1" u="none"/>
              <a:t>Context</a:t>
            </a:r>
          </a:p>
        </p:txBody>
      </p:sp>
      <p:grpSp>
        <p:nvGrpSpPr>
          <p:cNvPr id="2" name="Group 13"/>
          <p:cNvGrpSpPr>
            <a:grpSpLocks/>
          </p:cNvGrpSpPr>
          <p:nvPr/>
        </p:nvGrpSpPr>
        <p:grpSpPr bwMode="auto">
          <a:xfrm>
            <a:off x="38100" y="1195388"/>
            <a:ext cx="7597775" cy="2125662"/>
            <a:chOff x="8" y="753"/>
            <a:chExt cx="4786" cy="1339"/>
          </a:xfrm>
        </p:grpSpPr>
        <p:sp>
          <p:nvSpPr>
            <p:cNvPr id="5202" name="Rectangle 14"/>
            <p:cNvSpPr>
              <a:spLocks noChangeArrowheads="1"/>
            </p:cNvSpPr>
            <p:nvPr/>
          </p:nvSpPr>
          <p:spPr bwMode="auto">
            <a:xfrm>
              <a:off x="8" y="753"/>
              <a:ext cx="2408" cy="577"/>
            </a:xfrm>
            <a:prstGeom prst="rect">
              <a:avLst/>
            </a:prstGeom>
            <a:noFill/>
            <a:ln w="12700">
              <a:noFill/>
              <a:miter lim="800000"/>
              <a:headEnd/>
              <a:tailEnd/>
            </a:ln>
          </p:spPr>
          <p:txBody>
            <a:bodyPr>
              <a:spAutoFit/>
            </a:bodyPr>
            <a:lstStyle/>
            <a:p>
              <a:pPr marL="111125" indent="-111125">
                <a:lnSpc>
                  <a:spcPct val="90000"/>
                </a:lnSpc>
                <a:buFontTx/>
                <a:buChar char="•"/>
              </a:pPr>
              <a:r>
                <a:rPr lang="en-US" sz="2000" u="none"/>
                <a:t>Web servers can be accessed simultaneously by multiple clients</a:t>
              </a:r>
            </a:p>
          </p:txBody>
        </p:sp>
        <p:grpSp>
          <p:nvGrpSpPr>
            <p:cNvPr id="5203" name="Group 15"/>
            <p:cNvGrpSpPr>
              <a:grpSpLocks noChangeAspect="1"/>
            </p:cNvGrpSpPr>
            <p:nvPr/>
          </p:nvGrpSpPr>
          <p:grpSpPr bwMode="auto">
            <a:xfrm>
              <a:off x="2423" y="854"/>
              <a:ext cx="2371" cy="1238"/>
              <a:chOff x="306" y="1692"/>
              <a:chExt cx="2964" cy="1548"/>
            </a:xfrm>
          </p:grpSpPr>
          <p:sp>
            <p:nvSpPr>
              <p:cNvPr id="5204" name="Rectangle 16"/>
              <p:cNvSpPr>
                <a:spLocks noChangeAspect="1" noChangeArrowheads="1"/>
              </p:cNvSpPr>
              <p:nvPr/>
            </p:nvSpPr>
            <p:spPr bwMode="auto">
              <a:xfrm>
                <a:off x="1950" y="2841"/>
                <a:ext cx="411" cy="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5205" name="Rectangle 17"/>
              <p:cNvSpPr>
                <a:spLocks noChangeAspect="1" noChangeArrowheads="1"/>
              </p:cNvSpPr>
              <p:nvPr/>
            </p:nvSpPr>
            <p:spPr bwMode="auto">
              <a:xfrm>
                <a:off x="1950" y="2841"/>
                <a:ext cx="423"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5206" name="Rectangle 18"/>
              <p:cNvSpPr>
                <a:spLocks noChangeAspect="1" noChangeArrowheads="1"/>
              </p:cNvSpPr>
              <p:nvPr/>
            </p:nvSpPr>
            <p:spPr bwMode="auto">
              <a:xfrm>
                <a:off x="2361" y="2841"/>
                <a:ext cx="12" cy="2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5207" name="Rectangle 19"/>
              <p:cNvSpPr>
                <a:spLocks noChangeAspect="1" noChangeArrowheads="1"/>
              </p:cNvSpPr>
              <p:nvPr/>
            </p:nvSpPr>
            <p:spPr bwMode="auto">
              <a:xfrm>
                <a:off x="1950" y="3066"/>
                <a:ext cx="41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5208" name="Rectangle 20"/>
              <p:cNvSpPr>
                <a:spLocks noChangeAspect="1" noChangeArrowheads="1"/>
              </p:cNvSpPr>
              <p:nvPr/>
            </p:nvSpPr>
            <p:spPr bwMode="auto">
              <a:xfrm>
                <a:off x="2411" y="2067"/>
                <a:ext cx="859" cy="786"/>
              </a:xfrm>
              <a:prstGeom prst="rect">
                <a:avLst/>
              </a:prstGeom>
              <a:blipFill dpi="0" rotWithShape="0">
                <a:blip r:embed="rId6" cstate="print"/>
                <a:srcRect/>
                <a:tile tx="0" ty="0" sx="100000" sy="100000" flip="none" algn="tl"/>
              </a:blipFill>
              <a:ln w="9525">
                <a:noFill/>
                <a:miter lim="800000"/>
                <a:headEnd/>
                <a:tailEnd/>
              </a:ln>
            </p:spPr>
            <p:txBody>
              <a:bodyPr/>
              <a:lstStyle/>
              <a:p>
                <a:endParaRPr lang="en-US"/>
              </a:p>
            </p:txBody>
          </p:sp>
          <p:sp>
            <p:nvSpPr>
              <p:cNvPr id="5209" name="Rectangle 21"/>
              <p:cNvSpPr>
                <a:spLocks noChangeAspect="1" noChangeArrowheads="1"/>
              </p:cNvSpPr>
              <p:nvPr/>
            </p:nvSpPr>
            <p:spPr bwMode="auto">
              <a:xfrm>
                <a:off x="2411" y="2853"/>
                <a:ext cx="859" cy="13"/>
              </a:xfrm>
              <a:prstGeom prst="rect">
                <a:avLst/>
              </a:prstGeom>
              <a:blipFill dpi="0" rotWithShape="0">
                <a:blip r:embed="rId6" cstate="print"/>
                <a:srcRect/>
                <a:tile tx="0" ty="0" sx="100000" sy="100000" flip="none" algn="tl"/>
              </a:blipFill>
              <a:ln w="9525">
                <a:noFill/>
                <a:miter lim="800000"/>
                <a:headEnd/>
                <a:tailEnd/>
              </a:ln>
            </p:spPr>
            <p:txBody>
              <a:bodyPr/>
              <a:lstStyle/>
              <a:p>
                <a:endParaRPr lang="en-US"/>
              </a:p>
            </p:txBody>
          </p:sp>
          <p:sp>
            <p:nvSpPr>
              <p:cNvPr id="5210" name="Rectangle 22"/>
              <p:cNvSpPr>
                <a:spLocks noChangeAspect="1" noChangeArrowheads="1"/>
              </p:cNvSpPr>
              <p:nvPr/>
            </p:nvSpPr>
            <p:spPr bwMode="auto">
              <a:xfrm>
                <a:off x="2411" y="2067"/>
                <a:ext cx="12" cy="786"/>
              </a:xfrm>
              <a:prstGeom prst="rect">
                <a:avLst/>
              </a:prstGeom>
              <a:blipFill dpi="0" rotWithShape="0">
                <a:blip r:embed="rId6" cstate="print"/>
                <a:srcRect/>
                <a:tile tx="0" ty="0" sx="100000" sy="100000" flip="none" algn="tl"/>
              </a:blipFill>
              <a:ln w="9525">
                <a:noFill/>
                <a:miter lim="800000"/>
                <a:headEnd/>
                <a:tailEnd/>
              </a:ln>
            </p:spPr>
            <p:txBody>
              <a:bodyPr/>
              <a:lstStyle/>
              <a:p>
                <a:endParaRPr lang="en-US"/>
              </a:p>
            </p:txBody>
          </p:sp>
          <p:sp>
            <p:nvSpPr>
              <p:cNvPr id="5211" name="Rectangle 23"/>
              <p:cNvSpPr>
                <a:spLocks noChangeAspect="1" noChangeArrowheads="1"/>
              </p:cNvSpPr>
              <p:nvPr/>
            </p:nvSpPr>
            <p:spPr bwMode="auto">
              <a:xfrm>
                <a:off x="2373" y="2030"/>
                <a:ext cx="859" cy="78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5212" name="Rectangle 24"/>
              <p:cNvSpPr>
                <a:spLocks noChangeAspect="1" noChangeArrowheads="1"/>
              </p:cNvSpPr>
              <p:nvPr/>
            </p:nvSpPr>
            <p:spPr bwMode="auto">
              <a:xfrm>
                <a:off x="2373" y="2030"/>
                <a:ext cx="872"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13" name="Rectangle 25"/>
              <p:cNvSpPr>
                <a:spLocks noChangeAspect="1" noChangeArrowheads="1"/>
              </p:cNvSpPr>
              <p:nvPr/>
            </p:nvSpPr>
            <p:spPr bwMode="auto">
              <a:xfrm>
                <a:off x="3232" y="2030"/>
                <a:ext cx="13" cy="799"/>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14" name="Rectangle 26"/>
              <p:cNvSpPr>
                <a:spLocks noChangeAspect="1" noChangeArrowheads="1"/>
              </p:cNvSpPr>
              <p:nvPr/>
            </p:nvSpPr>
            <p:spPr bwMode="auto">
              <a:xfrm>
                <a:off x="2373" y="2816"/>
                <a:ext cx="859"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15" name="Rectangle 27"/>
              <p:cNvSpPr>
                <a:spLocks noChangeAspect="1" noChangeArrowheads="1"/>
              </p:cNvSpPr>
              <p:nvPr/>
            </p:nvSpPr>
            <p:spPr bwMode="auto">
              <a:xfrm>
                <a:off x="2373" y="2030"/>
                <a:ext cx="13" cy="786"/>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16" name="Freeform 28"/>
              <p:cNvSpPr>
                <a:spLocks noChangeAspect="1"/>
              </p:cNvSpPr>
              <p:nvPr/>
            </p:nvSpPr>
            <p:spPr bwMode="auto">
              <a:xfrm>
                <a:off x="456" y="2591"/>
                <a:ext cx="324" cy="38"/>
              </a:xfrm>
              <a:custGeom>
                <a:avLst/>
                <a:gdLst>
                  <a:gd name="T0" fmla="*/ 324 w 324"/>
                  <a:gd name="T1" fmla="*/ 13 h 38"/>
                  <a:gd name="T2" fmla="*/ 274 w 324"/>
                  <a:gd name="T3" fmla="*/ 0 h 38"/>
                  <a:gd name="T4" fmla="*/ 162 w 324"/>
                  <a:gd name="T5" fmla="*/ 0 h 38"/>
                  <a:gd name="T6" fmla="*/ 50 w 324"/>
                  <a:gd name="T7" fmla="*/ 0 h 38"/>
                  <a:gd name="T8" fmla="*/ 0 w 324"/>
                  <a:gd name="T9" fmla="*/ 13 h 38"/>
                  <a:gd name="T10" fmla="*/ 50 w 324"/>
                  <a:gd name="T11" fmla="*/ 38 h 38"/>
                  <a:gd name="T12" fmla="*/ 162 w 324"/>
                  <a:gd name="T13" fmla="*/ 38 h 38"/>
                  <a:gd name="T14" fmla="*/ 274 w 324"/>
                  <a:gd name="T15" fmla="*/ 38 h 38"/>
                  <a:gd name="T16" fmla="*/ 324 w 324"/>
                  <a:gd name="T17" fmla="*/ 13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4"/>
                  <a:gd name="T28" fmla="*/ 0 h 38"/>
                  <a:gd name="T29" fmla="*/ 324 w 324"/>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4" h="38">
                    <a:moveTo>
                      <a:pt x="324" y="13"/>
                    </a:moveTo>
                    <a:lnTo>
                      <a:pt x="274" y="0"/>
                    </a:lnTo>
                    <a:lnTo>
                      <a:pt x="162" y="0"/>
                    </a:lnTo>
                    <a:lnTo>
                      <a:pt x="50" y="0"/>
                    </a:lnTo>
                    <a:lnTo>
                      <a:pt x="0" y="13"/>
                    </a:lnTo>
                    <a:lnTo>
                      <a:pt x="50" y="38"/>
                    </a:lnTo>
                    <a:lnTo>
                      <a:pt x="162" y="38"/>
                    </a:lnTo>
                    <a:lnTo>
                      <a:pt x="274" y="38"/>
                    </a:lnTo>
                    <a:lnTo>
                      <a:pt x="324" y="13"/>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217" name="Freeform 29"/>
              <p:cNvSpPr>
                <a:spLocks noChangeAspect="1"/>
              </p:cNvSpPr>
              <p:nvPr/>
            </p:nvSpPr>
            <p:spPr bwMode="auto">
              <a:xfrm>
                <a:off x="456" y="2591"/>
                <a:ext cx="324" cy="50"/>
              </a:xfrm>
              <a:custGeom>
                <a:avLst/>
                <a:gdLst>
                  <a:gd name="T0" fmla="*/ 324 w 324"/>
                  <a:gd name="T1" fmla="*/ 25 h 50"/>
                  <a:gd name="T2" fmla="*/ 274 w 324"/>
                  <a:gd name="T3" fmla="*/ 13 h 50"/>
                  <a:gd name="T4" fmla="*/ 274 w 324"/>
                  <a:gd name="T5" fmla="*/ 13 h 50"/>
                  <a:gd name="T6" fmla="*/ 274 w 324"/>
                  <a:gd name="T7" fmla="*/ 13 h 50"/>
                  <a:gd name="T8" fmla="*/ 162 w 324"/>
                  <a:gd name="T9" fmla="*/ 13 h 50"/>
                  <a:gd name="T10" fmla="*/ 162 w 324"/>
                  <a:gd name="T11" fmla="*/ 13 h 50"/>
                  <a:gd name="T12" fmla="*/ 162 w 324"/>
                  <a:gd name="T13" fmla="*/ 13 h 50"/>
                  <a:gd name="T14" fmla="*/ 50 w 324"/>
                  <a:gd name="T15" fmla="*/ 13 h 50"/>
                  <a:gd name="T16" fmla="*/ 50 w 324"/>
                  <a:gd name="T17" fmla="*/ 13 h 50"/>
                  <a:gd name="T18" fmla="*/ 50 w 324"/>
                  <a:gd name="T19" fmla="*/ 13 h 50"/>
                  <a:gd name="T20" fmla="*/ 0 w 324"/>
                  <a:gd name="T21" fmla="*/ 25 h 50"/>
                  <a:gd name="T22" fmla="*/ 0 w 324"/>
                  <a:gd name="T23" fmla="*/ 13 h 50"/>
                  <a:gd name="T24" fmla="*/ 0 w 324"/>
                  <a:gd name="T25" fmla="*/ 13 h 50"/>
                  <a:gd name="T26" fmla="*/ 50 w 324"/>
                  <a:gd name="T27" fmla="*/ 38 h 50"/>
                  <a:gd name="T28" fmla="*/ 50 w 324"/>
                  <a:gd name="T29" fmla="*/ 38 h 50"/>
                  <a:gd name="T30" fmla="*/ 50 w 324"/>
                  <a:gd name="T31" fmla="*/ 38 h 50"/>
                  <a:gd name="T32" fmla="*/ 162 w 324"/>
                  <a:gd name="T33" fmla="*/ 38 h 50"/>
                  <a:gd name="T34" fmla="*/ 162 w 324"/>
                  <a:gd name="T35" fmla="*/ 38 h 50"/>
                  <a:gd name="T36" fmla="*/ 162 w 324"/>
                  <a:gd name="T37" fmla="*/ 38 h 50"/>
                  <a:gd name="T38" fmla="*/ 274 w 324"/>
                  <a:gd name="T39" fmla="*/ 38 h 50"/>
                  <a:gd name="T40" fmla="*/ 274 w 324"/>
                  <a:gd name="T41" fmla="*/ 38 h 50"/>
                  <a:gd name="T42" fmla="*/ 274 w 324"/>
                  <a:gd name="T43" fmla="*/ 38 h 50"/>
                  <a:gd name="T44" fmla="*/ 324 w 324"/>
                  <a:gd name="T45" fmla="*/ 13 h 50"/>
                  <a:gd name="T46" fmla="*/ 324 w 324"/>
                  <a:gd name="T47" fmla="*/ 13 h 50"/>
                  <a:gd name="T48" fmla="*/ 324 w 324"/>
                  <a:gd name="T49" fmla="*/ 25 h 50"/>
                  <a:gd name="T50" fmla="*/ 324 w 324"/>
                  <a:gd name="T51" fmla="*/ 25 h 50"/>
                  <a:gd name="T52" fmla="*/ 274 w 324"/>
                  <a:gd name="T53" fmla="*/ 50 h 50"/>
                  <a:gd name="T54" fmla="*/ 274 w 324"/>
                  <a:gd name="T55" fmla="*/ 50 h 50"/>
                  <a:gd name="T56" fmla="*/ 274 w 324"/>
                  <a:gd name="T57" fmla="*/ 50 h 50"/>
                  <a:gd name="T58" fmla="*/ 162 w 324"/>
                  <a:gd name="T59" fmla="*/ 50 h 50"/>
                  <a:gd name="T60" fmla="*/ 162 w 324"/>
                  <a:gd name="T61" fmla="*/ 50 h 50"/>
                  <a:gd name="T62" fmla="*/ 162 w 324"/>
                  <a:gd name="T63" fmla="*/ 50 h 50"/>
                  <a:gd name="T64" fmla="*/ 50 w 324"/>
                  <a:gd name="T65" fmla="*/ 50 h 50"/>
                  <a:gd name="T66" fmla="*/ 50 w 324"/>
                  <a:gd name="T67" fmla="*/ 50 h 50"/>
                  <a:gd name="T68" fmla="*/ 50 w 324"/>
                  <a:gd name="T69" fmla="*/ 50 h 50"/>
                  <a:gd name="T70" fmla="*/ 0 w 324"/>
                  <a:gd name="T71" fmla="*/ 25 h 50"/>
                  <a:gd name="T72" fmla="*/ 0 w 324"/>
                  <a:gd name="T73" fmla="*/ 25 h 50"/>
                  <a:gd name="T74" fmla="*/ 0 w 324"/>
                  <a:gd name="T75" fmla="*/ 13 h 50"/>
                  <a:gd name="T76" fmla="*/ 50 w 324"/>
                  <a:gd name="T77" fmla="*/ 0 h 50"/>
                  <a:gd name="T78" fmla="*/ 50 w 324"/>
                  <a:gd name="T79" fmla="*/ 0 h 50"/>
                  <a:gd name="T80" fmla="*/ 50 w 324"/>
                  <a:gd name="T81" fmla="*/ 0 h 50"/>
                  <a:gd name="T82" fmla="*/ 162 w 324"/>
                  <a:gd name="T83" fmla="*/ 0 h 50"/>
                  <a:gd name="T84" fmla="*/ 162 w 324"/>
                  <a:gd name="T85" fmla="*/ 0 h 50"/>
                  <a:gd name="T86" fmla="*/ 162 w 324"/>
                  <a:gd name="T87" fmla="*/ 0 h 50"/>
                  <a:gd name="T88" fmla="*/ 274 w 324"/>
                  <a:gd name="T89" fmla="*/ 0 h 50"/>
                  <a:gd name="T90" fmla="*/ 274 w 324"/>
                  <a:gd name="T91" fmla="*/ 0 h 50"/>
                  <a:gd name="T92" fmla="*/ 274 w 324"/>
                  <a:gd name="T93" fmla="*/ 0 h 50"/>
                  <a:gd name="T94" fmla="*/ 324 w 324"/>
                  <a:gd name="T95" fmla="*/ 13 h 50"/>
                  <a:gd name="T96" fmla="*/ 324 w 324"/>
                  <a:gd name="T97" fmla="*/ 25 h 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4"/>
                  <a:gd name="T148" fmla="*/ 0 h 50"/>
                  <a:gd name="T149" fmla="*/ 324 w 324"/>
                  <a:gd name="T150" fmla="*/ 50 h 5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4" h="50">
                    <a:moveTo>
                      <a:pt x="324" y="25"/>
                    </a:moveTo>
                    <a:lnTo>
                      <a:pt x="274" y="13"/>
                    </a:lnTo>
                    <a:lnTo>
                      <a:pt x="162" y="13"/>
                    </a:lnTo>
                    <a:lnTo>
                      <a:pt x="50" y="13"/>
                    </a:lnTo>
                    <a:lnTo>
                      <a:pt x="0" y="25"/>
                    </a:lnTo>
                    <a:lnTo>
                      <a:pt x="0" y="13"/>
                    </a:lnTo>
                    <a:lnTo>
                      <a:pt x="50" y="38"/>
                    </a:lnTo>
                    <a:lnTo>
                      <a:pt x="162" y="38"/>
                    </a:lnTo>
                    <a:lnTo>
                      <a:pt x="274" y="38"/>
                    </a:lnTo>
                    <a:lnTo>
                      <a:pt x="324" y="13"/>
                    </a:lnTo>
                    <a:lnTo>
                      <a:pt x="324" y="25"/>
                    </a:lnTo>
                    <a:lnTo>
                      <a:pt x="274" y="50"/>
                    </a:lnTo>
                    <a:lnTo>
                      <a:pt x="162" y="50"/>
                    </a:lnTo>
                    <a:lnTo>
                      <a:pt x="50" y="50"/>
                    </a:lnTo>
                    <a:lnTo>
                      <a:pt x="0" y="25"/>
                    </a:lnTo>
                    <a:lnTo>
                      <a:pt x="0" y="13"/>
                    </a:lnTo>
                    <a:lnTo>
                      <a:pt x="50" y="0"/>
                    </a:lnTo>
                    <a:lnTo>
                      <a:pt x="162" y="0"/>
                    </a:lnTo>
                    <a:lnTo>
                      <a:pt x="274" y="0"/>
                    </a:lnTo>
                    <a:lnTo>
                      <a:pt x="324" y="13"/>
                    </a:lnTo>
                    <a:lnTo>
                      <a:pt x="324"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18" name="Freeform 30"/>
              <p:cNvSpPr>
                <a:spLocks noChangeAspect="1"/>
              </p:cNvSpPr>
              <p:nvPr/>
            </p:nvSpPr>
            <p:spPr bwMode="auto">
              <a:xfrm>
                <a:off x="780" y="2604"/>
                <a:ext cx="1" cy="12"/>
              </a:xfrm>
              <a:custGeom>
                <a:avLst/>
                <a:gdLst>
                  <a:gd name="T0" fmla="*/ 0 w 1"/>
                  <a:gd name="T1" fmla="*/ 0 h 12"/>
                  <a:gd name="T2" fmla="*/ 0 w 1"/>
                  <a:gd name="T3" fmla="*/ 0 h 12"/>
                  <a:gd name="T4" fmla="*/ 0 w 1"/>
                  <a:gd name="T5" fmla="*/ 12 h 12"/>
                  <a:gd name="T6" fmla="*/ 0 w 1"/>
                  <a:gd name="T7" fmla="*/ 0 h 12"/>
                  <a:gd name="T8" fmla="*/ 0 w 1"/>
                  <a:gd name="T9" fmla="*/ 12 h 12"/>
                  <a:gd name="T10" fmla="*/ 0 w 1"/>
                  <a:gd name="T11" fmla="*/ 12 h 12"/>
                  <a:gd name="T12" fmla="*/ 0 w 1"/>
                  <a:gd name="T13" fmla="*/ 0 h 12"/>
                  <a:gd name="T14" fmla="*/ 0 60000 65536"/>
                  <a:gd name="T15" fmla="*/ 0 60000 65536"/>
                  <a:gd name="T16" fmla="*/ 0 60000 65536"/>
                  <a:gd name="T17" fmla="*/ 0 60000 65536"/>
                  <a:gd name="T18" fmla="*/ 0 60000 65536"/>
                  <a:gd name="T19" fmla="*/ 0 60000 65536"/>
                  <a:gd name="T20" fmla="*/ 0 60000 65536"/>
                  <a:gd name="T21" fmla="*/ 0 w 1"/>
                  <a:gd name="T22" fmla="*/ 0 h 12"/>
                  <a:gd name="T23" fmla="*/ 1 w 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2">
                    <a:moveTo>
                      <a:pt x="0" y="0"/>
                    </a:moveTo>
                    <a:lnTo>
                      <a:pt x="0" y="0"/>
                    </a:lnTo>
                    <a:lnTo>
                      <a:pt x="0" y="12"/>
                    </a:lnTo>
                    <a:lnTo>
                      <a:pt x="0" y="0"/>
                    </a:lnTo>
                    <a:lnTo>
                      <a:pt x="0" y="12"/>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19" name="Freeform 31"/>
              <p:cNvSpPr>
                <a:spLocks noChangeAspect="1"/>
              </p:cNvSpPr>
              <p:nvPr/>
            </p:nvSpPr>
            <p:spPr bwMode="auto">
              <a:xfrm>
                <a:off x="331" y="2591"/>
                <a:ext cx="536" cy="38"/>
              </a:xfrm>
              <a:custGeom>
                <a:avLst/>
                <a:gdLst>
                  <a:gd name="T0" fmla="*/ 162 w 536"/>
                  <a:gd name="T1" fmla="*/ 0 h 38"/>
                  <a:gd name="T2" fmla="*/ 0 w 536"/>
                  <a:gd name="T3" fmla="*/ 25 h 38"/>
                  <a:gd name="T4" fmla="*/ 424 w 536"/>
                  <a:gd name="T5" fmla="*/ 38 h 38"/>
                  <a:gd name="T6" fmla="*/ 536 w 536"/>
                  <a:gd name="T7" fmla="*/ 0 h 38"/>
                  <a:gd name="T8" fmla="*/ 162 w 536"/>
                  <a:gd name="T9" fmla="*/ 0 h 38"/>
                  <a:gd name="T10" fmla="*/ 0 60000 65536"/>
                  <a:gd name="T11" fmla="*/ 0 60000 65536"/>
                  <a:gd name="T12" fmla="*/ 0 60000 65536"/>
                  <a:gd name="T13" fmla="*/ 0 60000 65536"/>
                  <a:gd name="T14" fmla="*/ 0 60000 65536"/>
                  <a:gd name="T15" fmla="*/ 0 w 536"/>
                  <a:gd name="T16" fmla="*/ 0 h 38"/>
                  <a:gd name="T17" fmla="*/ 536 w 536"/>
                  <a:gd name="T18" fmla="*/ 38 h 38"/>
                </a:gdLst>
                <a:ahLst/>
                <a:cxnLst>
                  <a:cxn ang="T10">
                    <a:pos x="T0" y="T1"/>
                  </a:cxn>
                  <a:cxn ang="T11">
                    <a:pos x="T2" y="T3"/>
                  </a:cxn>
                  <a:cxn ang="T12">
                    <a:pos x="T4" y="T5"/>
                  </a:cxn>
                  <a:cxn ang="T13">
                    <a:pos x="T6" y="T7"/>
                  </a:cxn>
                  <a:cxn ang="T14">
                    <a:pos x="T8" y="T9"/>
                  </a:cxn>
                </a:cxnLst>
                <a:rect l="T15" t="T16" r="T17" b="T18"/>
                <a:pathLst>
                  <a:path w="536" h="38">
                    <a:moveTo>
                      <a:pt x="162" y="0"/>
                    </a:moveTo>
                    <a:lnTo>
                      <a:pt x="0" y="25"/>
                    </a:lnTo>
                    <a:lnTo>
                      <a:pt x="424" y="38"/>
                    </a:lnTo>
                    <a:lnTo>
                      <a:pt x="536" y="0"/>
                    </a:lnTo>
                    <a:lnTo>
                      <a:pt x="162" y="0"/>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5220" name="Freeform 32"/>
              <p:cNvSpPr>
                <a:spLocks noChangeAspect="1"/>
              </p:cNvSpPr>
              <p:nvPr/>
            </p:nvSpPr>
            <p:spPr bwMode="auto">
              <a:xfrm>
                <a:off x="331" y="2591"/>
                <a:ext cx="536" cy="50"/>
              </a:xfrm>
              <a:custGeom>
                <a:avLst/>
                <a:gdLst>
                  <a:gd name="T0" fmla="*/ 162 w 536"/>
                  <a:gd name="T1" fmla="*/ 13 h 50"/>
                  <a:gd name="T2" fmla="*/ 0 w 536"/>
                  <a:gd name="T3" fmla="*/ 38 h 50"/>
                  <a:gd name="T4" fmla="*/ 0 w 536"/>
                  <a:gd name="T5" fmla="*/ 25 h 50"/>
                  <a:gd name="T6" fmla="*/ 0 w 536"/>
                  <a:gd name="T7" fmla="*/ 25 h 50"/>
                  <a:gd name="T8" fmla="*/ 424 w 536"/>
                  <a:gd name="T9" fmla="*/ 38 h 50"/>
                  <a:gd name="T10" fmla="*/ 424 w 536"/>
                  <a:gd name="T11" fmla="*/ 50 h 50"/>
                  <a:gd name="T12" fmla="*/ 424 w 536"/>
                  <a:gd name="T13" fmla="*/ 38 h 50"/>
                  <a:gd name="T14" fmla="*/ 536 w 536"/>
                  <a:gd name="T15" fmla="*/ 0 h 50"/>
                  <a:gd name="T16" fmla="*/ 536 w 536"/>
                  <a:gd name="T17" fmla="*/ 13 h 50"/>
                  <a:gd name="T18" fmla="*/ 536 w 536"/>
                  <a:gd name="T19" fmla="*/ 0 h 50"/>
                  <a:gd name="T20" fmla="*/ 536 w 536"/>
                  <a:gd name="T21" fmla="*/ 13 h 50"/>
                  <a:gd name="T22" fmla="*/ 424 w 536"/>
                  <a:gd name="T23" fmla="*/ 50 h 50"/>
                  <a:gd name="T24" fmla="*/ 424 w 536"/>
                  <a:gd name="T25" fmla="*/ 50 h 50"/>
                  <a:gd name="T26" fmla="*/ 424 w 536"/>
                  <a:gd name="T27" fmla="*/ 50 h 50"/>
                  <a:gd name="T28" fmla="*/ 0 w 536"/>
                  <a:gd name="T29" fmla="*/ 38 h 50"/>
                  <a:gd name="T30" fmla="*/ 0 w 536"/>
                  <a:gd name="T31" fmla="*/ 38 h 50"/>
                  <a:gd name="T32" fmla="*/ 0 w 536"/>
                  <a:gd name="T33" fmla="*/ 25 h 50"/>
                  <a:gd name="T34" fmla="*/ 162 w 536"/>
                  <a:gd name="T35" fmla="*/ 0 h 50"/>
                  <a:gd name="T36" fmla="*/ 162 w 536"/>
                  <a:gd name="T37" fmla="*/ 13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6"/>
                  <a:gd name="T58" fmla="*/ 0 h 50"/>
                  <a:gd name="T59" fmla="*/ 536 w 536"/>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6" h="50">
                    <a:moveTo>
                      <a:pt x="162" y="13"/>
                    </a:moveTo>
                    <a:lnTo>
                      <a:pt x="0" y="38"/>
                    </a:lnTo>
                    <a:lnTo>
                      <a:pt x="0" y="25"/>
                    </a:lnTo>
                    <a:lnTo>
                      <a:pt x="424" y="38"/>
                    </a:lnTo>
                    <a:lnTo>
                      <a:pt x="424" y="50"/>
                    </a:lnTo>
                    <a:lnTo>
                      <a:pt x="424" y="38"/>
                    </a:lnTo>
                    <a:lnTo>
                      <a:pt x="536" y="0"/>
                    </a:lnTo>
                    <a:lnTo>
                      <a:pt x="536" y="13"/>
                    </a:lnTo>
                    <a:lnTo>
                      <a:pt x="536" y="0"/>
                    </a:lnTo>
                    <a:lnTo>
                      <a:pt x="536" y="13"/>
                    </a:lnTo>
                    <a:lnTo>
                      <a:pt x="424" y="50"/>
                    </a:lnTo>
                    <a:lnTo>
                      <a:pt x="0" y="38"/>
                    </a:lnTo>
                    <a:lnTo>
                      <a:pt x="0" y="25"/>
                    </a:lnTo>
                    <a:lnTo>
                      <a:pt x="162" y="0"/>
                    </a:lnTo>
                    <a:lnTo>
                      <a:pt x="162"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21" name="Freeform 33"/>
              <p:cNvSpPr>
                <a:spLocks noChangeAspect="1"/>
              </p:cNvSpPr>
              <p:nvPr/>
            </p:nvSpPr>
            <p:spPr bwMode="auto">
              <a:xfrm>
                <a:off x="493" y="2591"/>
                <a:ext cx="374" cy="13"/>
              </a:xfrm>
              <a:custGeom>
                <a:avLst/>
                <a:gdLst>
                  <a:gd name="T0" fmla="*/ 374 w 374"/>
                  <a:gd name="T1" fmla="*/ 13 h 13"/>
                  <a:gd name="T2" fmla="*/ 0 w 374"/>
                  <a:gd name="T3" fmla="*/ 13 h 13"/>
                  <a:gd name="T4" fmla="*/ 0 w 374"/>
                  <a:gd name="T5" fmla="*/ 0 h 13"/>
                  <a:gd name="T6" fmla="*/ 0 w 374"/>
                  <a:gd name="T7" fmla="*/ 0 h 13"/>
                  <a:gd name="T8" fmla="*/ 0 w 374"/>
                  <a:gd name="T9" fmla="*/ 0 h 13"/>
                  <a:gd name="T10" fmla="*/ 374 w 374"/>
                  <a:gd name="T11" fmla="*/ 0 h 13"/>
                  <a:gd name="T12" fmla="*/ 374 w 374"/>
                  <a:gd name="T13" fmla="*/ 13 h 13"/>
                  <a:gd name="T14" fmla="*/ 0 60000 65536"/>
                  <a:gd name="T15" fmla="*/ 0 60000 65536"/>
                  <a:gd name="T16" fmla="*/ 0 60000 65536"/>
                  <a:gd name="T17" fmla="*/ 0 60000 65536"/>
                  <a:gd name="T18" fmla="*/ 0 60000 65536"/>
                  <a:gd name="T19" fmla="*/ 0 60000 65536"/>
                  <a:gd name="T20" fmla="*/ 0 60000 65536"/>
                  <a:gd name="T21" fmla="*/ 0 w 374"/>
                  <a:gd name="T22" fmla="*/ 0 h 13"/>
                  <a:gd name="T23" fmla="*/ 374 w 374"/>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4" h="13">
                    <a:moveTo>
                      <a:pt x="374" y="13"/>
                    </a:moveTo>
                    <a:lnTo>
                      <a:pt x="0" y="13"/>
                    </a:lnTo>
                    <a:lnTo>
                      <a:pt x="0" y="0"/>
                    </a:lnTo>
                    <a:lnTo>
                      <a:pt x="374" y="0"/>
                    </a:lnTo>
                    <a:lnTo>
                      <a:pt x="374"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22" name="Freeform 34"/>
              <p:cNvSpPr>
                <a:spLocks noChangeAspect="1"/>
              </p:cNvSpPr>
              <p:nvPr/>
            </p:nvSpPr>
            <p:spPr bwMode="auto">
              <a:xfrm>
                <a:off x="468" y="2604"/>
                <a:ext cx="299" cy="25"/>
              </a:xfrm>
              <a:custGeom>
                <a:avLst/>
                <a:gdLst>
                  <a:gd name="T0" fmla="*/ 299 w 299"/>
                  <a:gd name="T1" fmla="*/ 0 h 25"/>
                  <a:gd name="T2" fmla="*/ 249 w 299"/>
                  <a:gd name="T3" fmla="*/ 12 h 25"/>
                  <a:gd name="T4" fmla="*/ 150 w 299"/>
                  <a:gd name="T5" fmla="*/ 25 h 25"/>
                  <a:gd name="T6" fmla="*/ 38 w 299"/>
                  <a:gd name="T7" fmla="*/ 12 h 25"/>
                  <a:gd name="T8" fmla="*/ 0 w 299"/>
                  <a:gd name="T9" fmla="*/ 0 h 25"/>
                  <a:gd name="T10" fmla="*/ 75 w 299"/>
                  <a:gd name="T11" fmla="*/ 0 h 25"/>
                  <a:gd name="T12" fmla="*/ 150 w 299"/>
                  <a:gd name="T13" fmla="*/ 0 h 25"/>
                  <a:gd name="T14" fmla="*/ 224 w 299"/>
                  <a:gd name="T15" fmla="*/ 0 h 25"/>
                  <a:gd name="T16" fmla="*/ 299 w 299"/>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9"/>
                  <a:gd name="T28" fmla="*/ 0 h 25"/>
                  <a:gd name="T29" fmla="*/ 299 w 299"/>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9" h="25">
                    <a:moveTo>
                      <a:pt x="299" y="0"/>
                    </a:moveTo>
                    <a:lnTo>
                      <a:pt x="249" y="12"/>
                    </a:lnTo>
                    <a:lnTo>
                      <a:pt x="150" y="25"/>
                    </a:lnTo>
                    <a:lnTo>
                      <a:pt x="38" y="12"/>
                    </a:lnTo>
                    <a:lnTo>
                      <a:pt x="0" y="0"/>
                    </a:lnTo>
                    <a:lnTo>
                      <a:pt x="75" y="0"/>
                    </a:lnTo>
                    <a:lnTo>
                      <a:pt x="150" y="0"/>
                    </a:lnTo>
                    <a:lnTo>
                      <a:pt x="224" y="0"/>
                    </a:lnTo>
                    <a:lnTo>
                      <a:pt x="299" y="0"/>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223" name="Freeform 35"/>
              <p:cNvSpPr>
                <a:spLocks noChangeAspect="1"/>
              </p:cNvSpPr>
              <p:nvPr/>
            </p:nvSpPr>
            <p:spPr bwMode="auto">
              <a:xfrm>
                <a:off x="618" y="2604"/>
                <a:ext cx="149" cy="37"/>
              </a:xfrm>
              <a:custGeom>
                <a:avLst/>
                <a:gdLst>
                  <a:gd name="T0" fmla="*/ 149 w 149"/>
                  <a:gd name="T1" fmla="*/ 12 h 37"/>
                  <a:gd name="T2" fmla="*/ 99 w 149"/>
                  <a:gd name="T3" fmla="*/ 25 h 37"/>
                  <a:gd name="T4" fmla="*/ 99 w 149"/>
                  <a:gd name="T5" fmla="*/ 25 h 37"/>
                  <a:gd name="T6" fmla="*/ 99 w 149"/>
                  <a:gd name="T7" fmla="*/ 25 h 37"/>
                  <a:gd name="T8" fmla="*/ 0 w 149"/>
                  <a:gd name="T9" fmla="*/ 37 h 37"/>
                  <a:gd name="T10" fmla="*/ 0 w 149"/>
                  <a:gd name="T11" fmla="*/ 37 h 37"/>
                  <a:gd name="T12" fmla="*/ 0 w 149"/>
                  <a:gd name="T13" fmla="*/ 25 h 37"/>
                  <a:gd name="T14" fmla="*/ 0 w 149"/>
                  <a:gd name="T15" fmla="*/ 25 h 37"/>
                  <a:gd name="T16" fmla="*/ 99 w 149"/>
                  <a:gd name="T17" fmla="*/ 12 h 37"/>
                  <a:gd name="T18" fmla="*/ 99 w 149"/>
                  <a:gd name="T19" fmla="*/ 12 h 37"/>
                  <a:gd name="T20" fmla="*/ 99 w 149"/>
                  <a:gd name="T21" fmla="*/ 12 h 37"/>
                  <a:gd name="T22" fmla="*/ 149 w 149"/>
                  <a:gd name="T23" fmla="*/ 0 h 37"/>
                  <a:gd name="T24" fmla="*/ 149 w 149"/>
                  <a:gd name="T25" fmla="*/ 12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9"/>
                  <a:gd name="T40" fmla="*/ 0 h 37"/>
                  <a:gd name="T41" fmla="*/ 149 w 149"/>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9" h="37">
                    <a:moveTo>
                      <a:pt x="149" y="12"/>
                    </a:moveTo>
                    <a:lnTo>
                      <a:pt x="99" y="25"/>
                    </a:lnTo>
                    <a:lnTo>
                      <a:pt x="0" y="37"/>
                    </a:lnTo>
                    <a:lnTo>
                      <a:pt x="0" y="25"/>
                    </a:lnTo>
                    <a:lnTo>
                      <a:pt x="99" y="12"/>
                    </a:lnTo>
                    <a:lnTo>
                      <a:pt x="149" y="0"/>
                    </a:lnTo>
                    <a:lnTo>
                      <a:pt x="149"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24" name="Freeform 36"/>
              <p:cNvSpPr>
                <a:spLocks noChangeAspect="1"/>
              </p:cNvSpPr>
              <p:nvPr/>
            </p:nvSpPr>
            <p:spPr bwMode="auto">
              <a:xfrm>
                <a:off x="506" y="2616"/>
                <a:ext cx="112" cy="25"/>
              </a:xfrm>
              <a:custGeom>
                <a:avLst/>
                <a:gdLst>
                  <a:gd name="T0" fmla="*/ 112 w 112"/>
                  <a:gd name="T1" fmla="*/ 25 h 25"/>
                  <a:gd name="T2" fmla="*/ 0 w 112"/>
                  <a:gd name="T3" fmla="*/ 13 h 25"/>
                  <a:gd name="T4" fmla="*/ 0 w 112"/>
                  <a:gd name="T5" fmla="*/ 13 h 25"/>
                  <a:gd name="T6" fmla="*/ 0 w 112"/>
                  <a:gd name="T7" fmla="*/ 0 h 25"/>
                  <a:gd name="T8" fmla="*/ 0 w 112"/>
                  <a:gd name="T9" fmla="*/ 0 h 25"/>
                  <a:gd name="T10" fmla="*/ 112 w 112"/>
                  <a:gd name="T11" fmla="*/ 13 h 25"/>
                  <a:gd name="T12" fmla="*/ 112 w 112"/>
                  <a:gd name="T13" fmla="*/ 25 h 25"/>
                  <a:gd name="T14" fmla="*/ 0 60000 65536"/>
                  <a:gd name="T15" fmla="*/ 0 60000 65536"/>
                  <a:gd name="T16" fmla="*/ 0 60000 65536"/>
                  <a:gd name="T17" fmla="*/ 0 60000 65536"/>
                  <a:gd name="T18" fmla="*/ 0 60000 65536"/>
                  <a:gd name="T19" fmla="*/ 0 60000 65536"/>
                  <a:gd name="T20" fmla="*/ 0 60000 65536"/>
                  <a:gd name="T21" fmla="*/ 0 w 112"/>
                  <a:gd name="T22" fmla="*/ 0 h 25"/>
                  <a:gd name="T23" fmla="*/ 112 w 112"/>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25">
                    <a:moveTo>
                      <a:pt x="112" y="25"/>
                    </a:moveTo>
                    <a:lnTo>
                      <a:pt x="0" y="13"/>
                    </a:lnTo>
                    <a:lnTo>
                      <a:pt x="0" y="0"/>
                    </a:lnTo>
                    <a:lnTo>
                      <a:pt x="112" y="13"/>
                    </a:lnTo>
                    <a:lnTo>
                      <a:pt x="112"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25" name="Freeform 37"/>
              <p:cNvSpPr>
                <a:spLocks noChangeAspect="1"/>
              </p:cNvSpPr>
              <p:nvPr/>
            </p:nvSpPr>
            <p:spPr bwMode="auto">
              <a:xfrm>
                <a:off x="468" y="2604"/>
                <a:ext cx="38" cy="25"/>
              </a:xfrm>
              <a:custGeom>
                <a:avLst/>
                <a:gdLst>
                  <a:gd name="T0" fmla="*/ 38 w 38"/>
                  <a:gd name="T1" fmla="*/ 25 h 25"/>
                  <a:gd name="T2" fmla="*/ 38 w 38"/>
                  <a:gd name="T3" fmla="*/ 12 h 25"/>
                  <a:gd name="T4" fmla="*/ 0 w 38"/>
                  <a:gd name="T5" fmla="*/ 0 h 25"/>
                  <a:gd name="T6" fmla="*/ 0 w 38"/>
                  <a:gd name="T7" fmla="*/ 12 h 25"/>
                  <a:gd name="T8" fmla="*/ 38 w 38"/>
                  <a:gd name="T9" fmla="*/ 25 h 25"/>
                  <a:gd name="T10" fmla="*/ 0 60000 65536"/>
                  <a:gd name="T11" fmla="*/ 0 60000 65536"/>
                  <a:gd name="T12" fmla="*/ 0 60000 65536"/>
                  <a:gd name="T13" fmla="*/ 0 60000 65536"/>
                  <a:gd name="T14" fmla="*/ 0 60000 65536"/>
                  <a:gd name="T15" fmla="*/ 0 w 38"/>
                  <a:gd name="T16" fmla="*/ 0 h 25"/>
                  <a:gd name="T17" fmla="*/ 38 w 38"/>
                  <a:gd name="T18" fmla="*/ 25 h 25"/>
                </a:gdLst>
                <a:ahLst/>
                <a:cxnLst>
                  <a:cxn ang="T10">
                    <a:pos x="T0" y="T1"/>
                  </a:cxn>
                  <a:cxn ang="T11">
                    <a:pos x="T2" y="T3"/>
                  </a:cxn>
                  <a:cxn ang="T12">
                    <a:pos x="T4" y="T5"/>
                  </a:cxn>
                  <a:cxn ang="T13">
                    <a:pos x="T6" y="T7"/>
                  </a:cxn>
                  <a:cxn ang="T14">
                    <a:pos x="T8" y="T9"/>
                  </a:cxn>
                </a:cxnLst>
                <a:rect l="T15" t="T16" r="T17" b="T18"/>
                <a:pathLst>
                  <a:path w="38" h="25">
                    <a:moveTo>
                      <a:pt x="38" y="25"/>
                    </a:moveTo>
                    <a:lnTo>
                      <a:pt x="38" y="12"/>
                    </a:lnTo>
                    <a:lnTo>
                      <a:pt x="0" y="0"/>
                    </a:lnTo>
                    <a:lnTo>
                      <a:pt x="0" y="12"/>
                    </a:lnTo>
                    <a:lnTo>
                      <a:pt x="38"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26" name="Freeform 38"/>
              <p:cNvSpPr>
                <a:spLocks noChangeAspect="1"/>
              </p:cNvSpPr>
              <p:nvPr/>
            </p:nvSpPr>
            <p:spPr bwMode="auto">
              <a:xfrm>
                <a:off x="468" y="2579"/>
                <a:ext cx="287" cy="37"/>
              </a:xfrm>
              <a:custGeom>
                <a:avLst/>
                <a:gdLst>
                  <a:gd name="T0" fmla="*/ 287 w 287"/>
                  <a:gd name="T1" fmla="*/ 12 h 37"/>
                  <a:gd name="T2" fmla="*/ 249 w 287"/>
                  <a:gd name="T3" fmla="*/ 0 h 37"/>
                  <a:gd name="T4" fmla="*/ 150 w 287"/>
                  <a:gd name="T5" fmla="*/ 0 h 37"/>
                  <a:gd name="T6" fmla="*/ 50 w 287"/>
                  <a:gd name="T7" fmla="*/ 0 h 37"/>
                  <a:gd name="T8" fmla="*/ 0 w 287"/>
                  <a:gd name="T9" fmla="*/ 12 h 37"/>
                  <a:gd name="T10" fmla="*/ 50 w 287"/>
                  <a:gd name="T11" fmla="*/ 25 h 37"/>
                  <a:gd name="T12" fmla="*/ 150 w 287"/>
                  <a:gd name="T13" fmla="*/ 37 h 37"/>
                  <a:gd name="T14" fmla="*/ 249 w 287"/>
                  <a:gd name="T15" fmla="*/ 25 h 37"/>
                  <a:gd name="T16" fmla="*/ 287 w 287"/>
                  <a:gd name="T17" fmla="*/ 12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7"/>
                  <a:gd name="T28" fmla="*/ 0 h 37"/>
                  <a:gd name="T29" fmla="*/ 287 w 287"/>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7" h="37">
                    <a:moveTo>
                      <a:pt x="287" y="12"/>
                    </a:moveTo>
                    <a:lnTo>
                      <a:pt x="249" y="0"/>
                    </a:lnTo>
                    <a:lnTo>
                      <a:pt x="150" y="0"/>
                    </a:lnTo>
                    <a:lnTo>
                      <a:pt x="50" y="0"/>
                    </a:lnTo>
                    <a:lnTo>
                      <a:pt x="0" y="12"/>
                    </a:lnTo>
                    <a:lnTo>
                      <a:pt x="50" y="25"/>
                    </a:lnTo>
                    <a:lnTo>
                      <a:pt x="150" y="37"/>
                    </a:lnTo>
                    <a:lnTo>
                      <a:pt x="249" y="25"/>
                    </a:lnTo>
                    <a:lnTo>
                      <a:pt x="287" y="12"/>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227" name="Freeform 39"/>
              <p:cNvSpPr>
                <a:spLocks noChangeAspect="1"/>
              </p:cNvSpPr>
              <p:nvPr/>
            </p:nvSpPr>
            <p:spPr bwMode="auto">
              <a:xfrm>
                <a:off x="468" y="2579"/>
                <a:ext cx="287" cy="50"/>
              </a:xfrm>
              <a:custGeom>
                <a:avLst/>
                <a:gdLst>
                  <a:gd name="T0" fmla="*/ 287 w 287"/>
                  <a:gd name="T1" fmla="*/ 25 h 50"/>
                  <a:gd name="T2" fmla="*/ 249 w 287"/>
                  <a:gd name="T3" fmla="*/ 12 h 50"/>
                  <a:gd name="T4" fmla="*/ 249 w 287"/>
                  <a:gd name="T5" fmla="*/ 12 h 50"/>
                  <a:gd name="T6" fmla="*/ 249 w 287"/>
                  <a:gd name="T7" fmla="*/ 12 h 50"/>
                  <a:gd name="T8" fmla="*/ 150 w 287"/>
                  <a:gd name="T9" fmla="*/ 12 h 50"/>
                  <a:gd name="T10" fmla="*/ 150 w 287"/>
                  <a:gd name="T11" fmla="*/ 12 h 50"/>
                  <a:gd name="T12" fmla="*/ 150 w 287"/>
                  <a:gd name="T13" fmla="*/ 12 h 50"/>
                  <a:gd name="T14" fmla="*/ 50 w 287"/>
                  <a:gd name="T15" fmla="*/ 12 h 50"/>
                  <a:gd name="T16" fmla="*/ 50 w 287"/>
                  <a:gd name="T17" fmla="*/ 12 h 50"/>
                  <a:gd name="T18" fmla="*/ 50 w 287"/>
                  <a:gd name="T19" fmla="*/ 12 h 50"/>
                  <a:gd name="T20" fmla="*/ 0 w 287"/>
                  <a:gd name="T21" fmla="*/ 25 h 50"/>
                  <a:gd name="T22" fmla="*/ 0 w 287"/>
                  <a:gd name="T23" fmla="*/ 12 h 50"/>
                  <a:gd name="T24" fmla="*/ 0 w 287"/>
                  <a:gd name="T25" fmla="*/ 12 h 50"/>
                  <a:gd name="T26" fmla="*/ 50 w 287"/>
                  <a:gd name="T27" fmla="*/ 25 h 50"/>
                  <a:gd name="T28" fmla="*/ 50 w 287"/>
                  <a:gd name="T29" fmla="*/ 25 h 50"/>
                  <a:gd name="T30" fmla="*/ 50 w 287"/>
                  <a:gd name="T31" fmla="*/ 25 h 50"/>
                  <a:gd name="T32" fmla="*/ 150 w 287"/>
                  <a:gd name="T33" fmla="*/ 37 h 50"/>
                  <a:gd name="T34" fmla="*/ 150 w 287"/>
                  <a:gd name="T35" fmla="*/ 37 h 50"/>
                  <a:gd name="T36" fmla="*/ 150 w 287"/>
                  <a:gd name="T37" fmla="*/ 37 h 50"/>
                  <a:gd name="T38" fmla="*/ 249 w 287"/>
                  <a:gd name="T39" fmla="*/ 25 h 50"/>
                  <a:gd name="T40" fmla="*/ 249 w 287"/>
                  <a:gd name="T41" fmla="*/ 25 h 50"/>
                  <a:gd name="T42" fmla="*/ 249 w 287"/>
                  <a:gd name="T43" fmla="*/ 25 h 50"/>
                  <a:gd name="T44" fmla="*/ 287 w 287"/>
                  <a:gd name="T45" fmla="*/ 12 h 50"/>
                  <a:gd name="T46" fmla="*/ 287 w 287"/>
                  <a:gd name="T47" fmla="*/ 12 h 50"/>
                  <a:gd name="T48" fmla="*/ 287 w 287"/>
                  <a:gd name="T49" fmla="*/ 25 h 50"/>
                  <a:gd name="T50" fmla="*/ 287 w 287"/>
                  <a:gd name="T51" fmla="*/ 25 h 50"/>
                  <a:gd name="T52" fmla="*/ 249 w 287"/>
                  <a:gd name="T53" fmla="*/ 37 h 50"/>
                  <a:gd name="T54" fmla="*/ 249 w 287"/>
                  <a:gd name="T55" fmla="*/ 37 h 50"/>
                  <a:gd name="T56" fmla="*/ 249 w 287"/>
                  <a:gd name="T57" fmla="*/ 37 h 50"/>
                  <a:gd name="T58" fmla="*/ 150 w 287"/>
                  <a:gd name="T59" fmla="*/ 50 h 50"/>
                  <a:gd name="T60" fmla="*/ 150 w 287"/>
                  <a:gd name="T61" fmla="*/ 50 h 50"/>
                  <a:gd name="T62" fmla="*/ 150 w 287"/>
                  <a:gd name="T63" fmla="*/ 50 h 50"/>
                  <a:gd name="T64" fmla="*/ 50 w 287"/>
                  <a:gd name="T65" fmla="*/ 37 h 50"/>
                  <a:gd name="T66" fmla="*/ 50 w 287"/>
                  <a:gd name="T67" fmla="*/ 37 h 50"/>
                  <a:gd name="T68" fmla="*/ 50 w 287"/>
                  <a:gd name="T69" fmla="*/ 37 h 50"/>
                  <a:gd name="T70" fmla="*/ 0 w 287"/>
                  <a:gd name="T71" fmla="*/ 25 h 50"/>
                  <a:gd name="T72" fmla="*/ 0 w 287"/>
                  <a:gd name="T73" fmla="*/ 25 h 50"/>
                  <a:gd name="T74" fmla="*/ 0 w 287"/>
                  <a:gd name="T75" fmla="*/ 12 h 50"/>
                  <a:gd name="T76" fmla="*/ 50 w 287"/>
                  <a:gd name="T77" fmla="*/ 0 h 50"/>
                  <a:gd name="T78" fmla="*/ 50 w 287"/>
                  <a:gd name="T79" fmla="*/ 0 h 50"/>
                  <a:gd name="T80" fmla="*/ 50 w 287"/>
                  <a:gd name="T81" fmla="*/ 0 h 50"/>
                  <a:gd name="T82" fmla="*/ 150 w 287"/>
                  <a:gd name="T83" fmla="*/ 0 h 50"/>
                  <a:gd name="T84" fmla="*/ 150 w 287"/>
                  <a:gd name="T85" fmla="*/ 0 h 50"/>
                  <a:gd name="T86" fmla="*/ 150 w 287"/>
                  <a:gd name="T87" fmla="*/ 0 h 50"/>
                  <a:gd name="T88" fmla="*/ 249 w 287"/>
                  <a:gd name="T89" fmla="*/ 0 h 50"/>
                  <a:gd name="T90" fmla="*/ 249 w 287"/>
                  <a:gd name="T91" fmla="*/ 0 h 50"/>
                  <a:gd name="T92" fmla="*/ 249 w 287"/>
                  <a:gd name="T93" fmla="*/ 0 h 50"/>
                  <a:gd name="T94" fmla="*/ 287 w 287"/>
                  <a:gd name="T95" fmla="*/ 12 h 50"/>
                  <a:gd name="T96" fmla="*/ 287 w 287"/>
                  <a:gd name="T97" fmla="*/ 25 h 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7"/>
                  <a:gd name="T148" fmla="*/ 0 h 50"/>
                  <a:gd name="T149" fmla="*/ 287 w 287"/>
                  <a:gd name="T150" fmla="*/ 50 h 5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7" h="50">
                    <a:moveTo>
                      <a:pt x="287" y="25"/>
                    </a:moveTo>
                    <a:lnTo>
                      <a:pt x="249" y="12"/>
                    </a:lnTo>
                    <a:lnTo>
                      <a:pt x="150" y="12"/>
                    </a:lnTo>
                    <a:lnTo>
                      <a:pt x="50" y="12"/>
                    </a:lnTo>
                    <a:lnTo>
                      <a:pt x="0" y="25"/>
                    </a:lnTo>
                    <a:lnTo>
                      <a:pt x="0" y="12"/>
                    </a:lnTo>
                    <a:lnTo>
                      <a:pt x="50" y="25"/>
                    </a:lnTo>
                    <a:lnTo>
                      <a:pt x="150" y="37"/>
                    </a:lnTo>
                    <a:lnTo>
                      <a:pt x="249" y="25"/>
                    </a:lnTo>
                    <a:lnTo>
                      <a:pt x="287" y="12"/>
                    </a:lnTo>
                    <a:lnTo>
                      <a:pt x="287" y="25"/>
                    </a:lnTo>
                    <a:lnTo>
                      <a:pt x="249" y="37"/>
                    </a:lnTo>
                    <a:lnTo>
                      <a:pt x="150" y="50"/>
                    </a:lnTo>
                    <a:lnTo>
                      <a:pt x="50" y="37"/>
                    </a:lnTo>
                    <a:lnTo>
                      <a:pt x="0" y="25"/>
                    </a:lnTo>
                    <a:lnTo>
                      <a:pt x="0" y="12"/>
                    </a:lnTo>
                    <a:lnTo>
                      <a:pt x="50" y="0"/>
                    </a:lnTo>
                    <a:lnTo>
                      <a:pt x="150" y="0"/>
                    </a:lnTo>
                    <a:lnTo>
                      <a:pt x="249" y="0"/>
                    </a:lnTo>
                    <a:lnTo>
                      <a:pt x="287" y="12"/>
                    </a:lnTo>
                    <a:lnTo>
                      <a:pt x="287"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28" name="Freeform 40"/>
              <p:cNvSpPr>
                <a:spLocks noChangeAspect="1"/>
              </p:cNvSpPr>
              <p:nvPr/>
            </p:nvSpPr>
            <p:spPr bwMode="auto">
              <a:xfrm>
                <a:off x="755" y="2591"/>
                <a:ext cx="1" cy="13"/>
              </a:xfrm>
              <a:custGeom>
                <a:avLst/>
                <a:gdLst>
                  <a:gd name="T0" fmla="*/ 0 w 1"/>
                  <a:gd name="T1" fmla="*/ 0 h 13"/>
                  <a:gd name="T2" fmla="*/ 0 w 1"/>
                  <a:gd name="T3" fmla="*/ 0 h 13"/>
                  <a:gd name="T4" fmla="*/ 0 w 1"/>
                  <a:gd name="T5" fmla="*/ 13 h 13"/>
                  <a:gd name="T6" fmla="*/ 0 w 1"/>
                  <a:gd name="T7" fmla="*/ 0 h 13"/>
                  <a:gd name="T8" fmla="*/ 0 w 1"/>
                  <a:gd name="T9" fmla="*/ 13 h 13"/>
                  <a:gd name="T10" fmla="*/ 0 w 1"/>
                  <a:gd name="T11" fmla="*/ 13 h 13"/>
                  <a:gd name="T12" fmla="*/ 0 w 1"/>
                  <a:gd name="T13" fmla="*/ 0 h 13"/>
                  <a:gd name="T14" fmla="*/ 0 60000 65536"/>
                  <a:gd name="T15" fmla="*/ 0 60000 65536"/>
                  <a:gd name="T16" fmla="*/ 0 60000 65536"/>
                  <a:gd name="T17" fmla="*/ 0 60000 65536"/>
                  <a:gd name="T18" fmla="*/ 0 60000 65536"/>
                  <a:gd name="T19" fmla="*/ 0 60000 65536"/>
                  <a:gd name="T20" fmla="*/ 0 60000 65536"/>
                  <a:gd name="T21" fmla="*/ 0 w 1"/>
                  <a:gd name="T22" fmla="*/ 0 h 13"/>
                  <a:gd name="T23" fmla="*/ 1 w 1"/>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3">
                    <a:moveTo>
                      <a:pt x="0" y="0"/>
                    </a:moveTo>
                    <a:lnTo>
                      <a:pt x="0" y="0"/>
                    </a:lnTo>
                    <a:lnTo>
                      <a:pt x="0" y="13"/>
                    </a:lnTo>
                    <a:lnTo>
                      <a:pt x="0" y="0"/>
                    </a:lnTo>
                    <a:lnTo>
                      <a:pt x="0" y="13"/>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29" name="Freeform 41"/>
              <p:cNvSpPr>
                <a:spLocks noChangeAspect="1"/>
              </p:cNvSpPr>
              <p:nvPr/>
            </p:nvSpPr>
            <p:spPr bwMode="auto">
              <a:xfrm>
                <a:off x="655" y="2604"/>
                <a:ext cx="25" cy="12"/>
              </a:xfrm>
              <a:custGeom>
                <a:avLst/>
                <a:gdLst>
                  <a:gd name="T0" fmla="*/ 25 w 25"/>
                  <a:gd name="T1" fmla="*/ 12 h 12"/>
                  <a:gd name="T2" fmla="*/ 0 w 25"/>
                  <a:gd name="T3" fmla="*/ 12 h 12"/>
                  <a:gd name="T4" fmla="*/ 0 w 25"/>
                  <a:gd name="T5" fmla="*/ 0 h 12"/>
                  <a:gd name="T6" fmla="*/ 13 w 25"/>
                  <a:gd name="T7" fmla="*/ 0 h 12"/>
                  <a:gd name="T8" fmla="*/ 25 w 25"/>
                  <a:gd name="T9" fmla="*/ 0 h 12"/>
                  <a:gd name="T10" fmla="*/ 25 w 25"/>
                  <a:gd name="T11" fmla="*/ 0 h 12"/>
                  <a:gd name="T12" fmla="*/ 25 w 25"/>
                  <a:gd name="T13" fmla="*/ 12 h 12"/>
                  <a:gd name="T14" fmla="*/ 0 60000 65536"/>
                  <a:gd name="T15" fmla="*/ 0 60000 65536"/>
                  <a:gd name="T16" fmla="*/ 0 60000 65536"/>
                  <a:gd name="T17" fmla="*/ 0 60000 65536"/>
                  <a:gd name="T18" fmla="*/ 0 60000 65536"/>
                  <a:gd name="T19" fmla="*/ 0 60000 65536"/>
                  <a:gd name="T20" fmla="*/ 0 60000 65536"/>
                  <a:gd name="T21" fmla="*/ 0 w 25"/>
                  <a:gd name="T22" fmla="*/ 0 h 12"/>
                  <a:gd name="T23" fmla="*/ 25 w 25"/>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12">
                    <a:moveTo>
                      <a:pt x="25" y="12"/>
                    </a:moveTo>
                    <a:lnTo>
                      <a:pt x="0" y="12"/>
                    </a:lnTo>
                    <a:lnTo>
                      <a:pt x="0" y="0"/>
                    </a:lnTo>
                    <a:lnTo>
                      <a:pt x="13" y="0"/>
                    </a:lnTo>
                    <a:lnTo>
                      <a:pt x="25" y="0"/>
                    </a:lnTo>
                    <a:lnTo>
                      <a:pt x="25" y="12"/>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230" name="Freeform 42"/>
              <p:cNvSpPr>
                <a:spLocks noChangeAspect="1"/>
              </p:cNvSpPr>
              <p:nvPr/>
            </p:nvSpPr>
            <p:spPr bwMode="auto">
              <a:xfrm>
                <a:off x="655" y="2616"/>
                <a:ext cx="25" cy="13"/>
              </a:xfrm>
              <a:custGeom>
                <a:avLst/>
                <a:gdLst>
                  <a:gd name="T0" fmla="*/ 25 w 25"/>
                  <a:gd name="T1" fmla="*/ 13 h 13"/>
                  <a:gd name="T2" fmla="*/ 25 w 25"/>
                  <a:gd name="T3" fmla="*/ 0 h 13"/>
                  <a:gd name="T4" fmla="*/ 0 w 25"/>
                  <a:gd name="T5" fmla="*/ 0 h 13"/>
                  <a:gd name="T6" fmla="*/ 13 w 25"/>
                  <a:gd name="T7" fmla="*/ 0 h 13"/>
                  <a:gd name="T8" fmla="*/ 0 w 25"/>
                  <a:gd name="T9" fmla="*/ 0 h 13"/>
                  <a:gd name="T10" fmla="*/ 0 w 25"/>
                  <a:gd name="T11" fmla="*/ 13 h 13"/>
                  <a:gd name="T12" fmla="*/ 25 w 25"/>
                  <a:gd name="T13" fmla="*/ 13 h 13"/>
                  <a:gd name="T14" fmla="*/ 0 60000 65536"/>
                  <a:gd name="T15" fmla="*/ 0 60000 65536"/>
                  <a:gd name="T16" fmla="*/ 0 60000 65536"/>
                  <a:gd name="T17" fmla="*/ 0 60000 65536"/>
                  <a:gd name="T18" fmla="*/ 0 60000 65536"/>
                  <a:gd name="T19" fmla="*/ 0 60000 65536"/>
                  <a:gd name="T20" fmla="*/ 0 60000 65536"/>
                  <a:gd name="T21" fmla="*/ 0 w 25"/>
                  <a:gd name="T22" fmla="*/ 0 h 13"/>
                  <a:gd name="T23" fmla="*/ 25 w 25"/>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13">
                    <a:moveTo>
                      <a:pt x="25" y="13"/>
                    </a:moveTo>
                    <a:lnTo>
                      <a:pt x="25" y="0"/>
                    </a:lnTo>
                    <a:lnTo>
                      <a:pt x="0" y="0"/>
                    </a:lnTo>
                    <a:lnTo>
                      <a:pt x="13" y="0"/>
                    </a:lnTo>
                    <a:lnTo>
                      <a:pt x="0" y="0"/>
                    </a:lnTo>
                    <a:lnTo>
                      <a:pt x="0" y="13"/>
                    </a:lnTo>
                    <a:lnTo>
                      <a:pt x="25"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31" name="Rectangle 43"/>
              <p:cNvSpPr>
                <a:spLocks noChangeAspect="1" noChangeArrowheads="1"/>
              </p:cNvSpPr>
              <p:nvPr/>
            </p:nvSpPr>
            <p:spPr bwMode="auto">
              <a:xfrm>
                <a:off x="655" y="2604"/>
                <a:ext cx="13"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32" name="Freeform 44"/>
              <p:cNvSpPr>
                <a:spLocks noChangeAspect="1"/>
              </p:cNvSpPr>
              <p:nvPr/>
            </p:nvSpPr>
            <p:spPr bwMode="auto">
              <a:xfrm>
                <a:off x="842" y="2304"/>
                <a:ext cx="62" cy="250"/>
              </a:xfrm>
              <a:custGeom>
                <a:avLst/>
                <a:gdLst>
                  <a:gd name="T0" fmla="*/ 62 w 62"/>
                  <a:gd name="T1" fmla="*/ 13 h 250"/>
                  <a:gd name="T2" fmla="*/ 0 w 62"/>
                  <a:gd name="T3" fmla="*/ 0 h 250"/>
                  <a:gd name="T4" fmla="*/ 0 w 62"/>
                  <a:gd name="T5" fmla="*/ 250 h 250"/>
                  <a:gd name="T6" fmla="*/ 62 w 62"/>
                  <a:gd name="T7" fmla="*/ 225 h 250"/>
                  <a:gd name="T8" fmla="*/ 62 w 62"/>
                  <a:gd name="T9" fmla="*/ 13 h 250"/>
                  <a:gd name="T10" fmla="*/ 0 60000 65536"/>
                  <a:gd name="T11" fmla="*/ 0 60000 65536"/>
                  <a:gd name="T12" fmla="*/ 0 60000 65536"/>
                  <a:gd name="T13" fmla="*/ 0 60000 65536"/>
                  <a:gd name="T14" fmla="*/ 0 60000 65536"/>
                  <a:gd name="T15" fmla="*/ 0 w 62"/>
                  <a:gd name="T16" fmla="*/ 0 h 250"/>
                  <a:gd name="T17" fmla="*/ 62 w 62"/>
                  <a:gd name="T18" fmla="*/ 250 h 250"/>
                </a:gdLst>
                <a:ahLst/>
                <a:cxnLst>
                  <a:cxn ang="T10">
                    <a:pos x="T0" y="T1"/>
                  </a:cxn>
                  <a:cxn ang="T11">
                    <a:pos x="T2" y="T3"/>
                  </a:cxn>
                  <a:cxn ang="T12">
                    <a:pos x="T4" y="T5"/>
                  </a:cxn>
                  <a:cxn ang="T13">
                    <a:pos x="T6" y="T7"/>
                  </a:cxn>
                  <a:cxn ang="T14">
                    <a:pos x="T8" y="T9"/>
                  </a:cxn>
                </a:cxnLst>
                <a:rect l="T15" t="T16" r="T17" b="T18"/>
                <a:pathLst>
                  <a:path w="62" h="250">
                    <a:moveTo>
                      <a:pt x="62" y="13"/>
                    </a:moveTo>
                    <a:lnTo>
                      <a:pt x="0" y="0"/>
                    </a:lnTo>
                    <a:lnTo>
                      <a:pt x="0" y="250"/>
                    </a:lnTo>
                    <a:lnTo>
                      <a:pt x="62" y="225"/>
                    </a:lnTo>
                    <a:lnTo>
                      <a:pt x="62" y="13"/>
                    </a:lnTo>
                    <a:close/>
                  </a:path>
                </a:pathLst>
              </a:custGeom>
              <a:blipFill dpi="0" rotWithShape="0">
                <a:blip r:embed="rId9" cstate="print"/>
                <a:srcRect/>
                <a:tile tx="0" ty="0" sx="100000" sy="100000" flip="none" algn="tl"/>
              </a:blipFill>
              <a:ln w="9525">
                <a:noFill/>
                <a:round/>
                <a:headEnd/>
                <a:tailEnd/>
              </a:ln>
            </p:spPr>
            <p:txBody>
              <a:bodyPr/>
              <a:lstStyle/>
              <a:p>
                <a:endParaRPr lang="en-US"/>
              </a:p>
            </p:txBody>
          </p:sp>
          <p:sp>
            <p:nvSpPr>
              <p:cNvPr id="5233" name="Freeform 45"/>
              <p:cNvSpPr>
                <a:spLocks noChangeAspect="1"/>
              </p:cNvSpPr>
              <p:nvPr/>
            </p:nvSpPr>
            <p:spPr bwMode="auto">
              <a:xfrm>
                <a:off x="842" y="2304"/>
                <a:ext cx="75" cy="262"/>
              </a:xfrm>
              <a:custGeom>
                <a:avLst/>
                <a:gdLst>
                  <a:gd name="T0" fmla="*/ 62 w 75"/>
                  <a:gd name="T1" fmla="*/ 25 h 262"/>
                  <a:gd name="T2" fmla="*/ 0 w 75"/>
                  <a:gd name="T3" fmla="*/ 13 h 262"/>
                  <a:gd name="T4" fmla="*/ 0 w 75"/>
                  <a:gd name="T5" fmla="*/ 0 h 262"/>
                  <a:gd name="T6" fmla="*/ 12 w 75"/>
                  <a:gd name="T7" fmla="*/ 0 h 262"/>
                  <a:gd name="T8" fmla="*/ 12 w 75"/>
                  <a:gd name="T9" fmla="*/ 250 h 262"/>
                  <a:gd name="T10" fmla="*/ 0 w 75"/>
                  <a:gd name="T11" fmla="*/ 262 h 262"/>
                  <a:gd name="T12" fmla="*/ 0 w 75"/>
                  <a:gd name="T13" fmla="*/ 250 h 262"/>
                  <a:gd name="T14" fmla="*/ 62 w 75"/>
                  <a:gd name="T15" fmla="*/ 225 h 262"/>
                  <a:gd name="T16" fmla="*/ 75 w 75"/>
                  <a:gd name="T17" fmla="*/ 225 h 262"/>
                  <a:gd name="T18" fmla="*/ 75 w 75"/>
                  <a:gd name="T19" fmla="*/ 237 h 262"/>
                  <a:gd name="T20" fmla="*/ 62 w 75"/>
                  <a:gd name="T21" fmla="*/ 237 h 262"/>
                  <a:gd name="T22" fmla="*/ 0 w 75"/>
                  <a:gd name="T23" fmla="*/ 262 h 262"/>
                  <a:gd name="T24" fmla="*/ 0 w 75"/>
                  <a:gd name="T25" fmla="*/ 262 h 262"/>
                  <a:gd name="T26" fmla="*/ 0 w 75"/>
                  <a:gd name="T27" fmla="*/ 250 h 262"/>
                  <a:gd name="T28" fmla="*/ 0 w 75"/>
                  <a:gd name="T29" fmla="*/ 0 h 262"/>
                  <a:gd name="T30" fmla="*/ 0 w 75"/>
                  <a:gd name="T31" fmla="*/ 0 h 262"/>
                  <a:gd name="T32" fmla="*/ 0 w 75"/>
                  <a:gd name="T33" fmla="*/ 0 h 262"/>
                  <a:gd name="T34" fmla="*/ 62 w 75"/>
                  <a:gd name="T35" fmla="*/ 13 h 262"/>
                  <a:gd name="T36" fmla="*/ 62 w 75"/>
                  <a:gd name="T37" fmla="*/ 25 h 2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5"/>
                  <a:gd name="T58" fmla="*/ 0 h 262"/>
                  <a:gd name="T59" fmla="*/ 75 w 75"/>
                  <a:gd name="T60" fmla="*/ 262 h 2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5" h="262">
                    <a:moveTo>
                      <a:pt x="62" y="25"/>
                    </a:moveTo>
                    <a:lnTo>
                      <a:pt x="0" y="13"/>
                    </a:lnTo>
                    <a:lnTo>
                      <a:pt x="0" y="0"/>
                    </a:lnTo>
                    <a:lnTo>
                      <a:pt x="12" y="0"/>
                    </a:lnTo>
                    <a:lnTo>
                      <a:pt x="12" y="250"/>
                    </a:lnTo>
                    <a:lnTo>
                      <a:pt x="0" y="262"/>
                    </a:lnTo>
                    <a:lnTo>
                      <a:pt x="0" y="250"/>
                    </a:lnTo>
                    <a:lnTo>
                      <a:pt x="62" y="225"/>
                    </a:lnTo>
                    <a:lnTo>
                      <a:pt x="75" y="225"/>
                    </a:lnTo>
                    <a:lnTo>
                      <a:pt x="75" y="237"/>
                    </a:lnTo>
                    <a:lnTo>
                      <a:pt x="62" y="237"/>
                    </a:lnTo>
                    <a:lnTo>
                      <a:pt x="0" y="262"/>
                    </a:lnTo>
                    <a:lnTo>
                      <a:pt x="0" y="250"/>
                    </a:lnTo>
                    <a:lnTo>
                      <a:pt x="0" y="0"/>
                    </a:lnTo>
                    <a:lnTo>
                      <a:pt x="62" y="13"/>
                    </a:lnTo>
                    <a:lnTo>
                      <a:pt x="62"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34" name="Freeform 46"/>
              <p:cNvSpPr>
                <a:spLocks noChangeAspect="1"/>
              </p:cNvSpPr>
              <p:nvPr/>
            </p:nvSpPr>
            <p:spPr bwMode="auto">
              <a:xfrm>
                <a:off x="904" y="2317"/>
                <a:ext cx="13" cy="212"/>
              </a:xfrm>
              <a:custGeom>
                <a:avLst/>
                <a:gdLst>
                  <a:gd name="T0" fmla="*/ 0 w 13"/>
                  <a:gd name="T1" fmla="*/ 212 h 212"/>
                  <a:gd name="T2" fmla="*/ 0 w 13"/>
                  <a:gd name="T3" fmla="*/ 0 h 212"/>
                  <a:gd name="T4" fmla="*/ 0 w 13"/>
                  <a:gd name="T5" fmla="*/ 0 h 212"/>
                  <a:gd name="T6" fmla="*/ 13 w 13"/>
                  <a:gd name="T7" fmla="*/ 0 h 212"/>
                  <a:gd name="T8" fmla="*/ 13 w 13"/>
                  <a:gd name="T9" fmla="*/ 0 h 212"/>
                  <a:gd name="T10" fmla="*/ 13 w 13"/>
                  <a:gd name="T11" fmla="*/ 212 h 212"/>
                  <a:gd name="T12" fmla="*/ 0 w 13"/>
                  <a:gd name="T13" fmla="*/ 212 h 212"/>
                  <a:gd name="T14" fmla="*/ 0 60000 65536"/>
                  <a:gd name="T15" fmla="*/ 0 60000 65536"/>
                  <a:gd name="T16" fmla="*/ 0 60000 65536"/>
                  <a:gd name="T17" fmla="*/ 0 60000 65536"/>
                  <a:gd name="T18" fmla="*/ 0 60000 65536"/>
                  <a:gd name="T19" fmla="*/ 0 60000 65536"/>
                  <a:gd name="T20" fmla="*/ 0 60000 65536"/>
                  <a:gd name="T21" fmla="*/ 0 w 13"/>
                  <a:gd name="T22" fmla="*/ 0 h 212"/>
                  <a:gd name="T23" fmla="*/ 13 w 13"/>
                  <a:gd name="T24" fmla="*/ 212 h 2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12">
                    <a:moveTo>
                      <a:pt x="0" y="212"/>
                    </a:moveTo>
                    <a:lnTo>
                      <a:pt x="0" y="0"/>
                    </a:lnTo>
                    <a:lnTo>
                      <a:pt x="13" y="0"/>
                    </a:lnTo>
                    <a:lnTo>
                      <a:pt x="13" y="212"/>
                    </a:lnTo>
                    <a:lnTo>
                      <a:pt x="0" y="2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35" name="Freeform 47"/>
              <p:cNvSpPr>
                <a:spLocks noChangeAspect="1"/>
              </p:cNvSpPr>
              <p:nvPr/>
            </p:nvSpPr>
            <p:spPr bwMode="auto">
              <a:xfrm>
                <a:off x="306" y="2217"/>
                <a:ext cx="449" cy="387"/>
              </a:xfrm>
              <a:custGeom>
                <a:avLst/>
                <a:gdLst>
                  <a:gd name="T0" fmla="*/ 0 w 449"/>
                  <a:gd name="T1" fmla="*/ 12 h 387"/>
                  <a:gd name="T2" fmla="*/ 449 w 449"/>
                  <a:gd name="T3" fmla="*/ 0 h 387"/>
                  <a:gd name="T4" fmla="*/ 449 w 449"/>
                  <a:gd name="T5" fmla="*/ 387 h 387"/>
                  <a:gd name="T6" fmla="*/ 0 w 449"/>
                  <a:gd name="T7" fmla="*/ 387 h 387"/>
                  <a:gd name="T8" fmla="*/ 0 w 449"/>
                  <a:gd name="T9" fmla="*/ 12 h 387"/>
                  <a:gd name="T10" fmla="*/ 0 60000 65536"/>
                  <a:gd name="T11" fmla="*/ 0 60000 65536"/>
                  <a:gd name="T12" fmla="*/ 0 60000 65536"/>
                  <a:gd name="T13" fmla="*/ 0 60000 65536"/>
                  <a:gd name="T14" fmla="*/ 0 60000 65536"/>
                  <a:gd name="T15" fmla="*/ 0 w 449"/>
                  <a:gd name="T16" fmla="*/ 0 h 387"/>
                  <a:gd name="T17" fmla="*/ 449 w 449"/>
                  <a:gd name="T18" fmla="*/ 387 h 387"/>
                </a:gdLst>
                <a:ahLst/>
                <a:cxnLst>
                  <a:cxn ang="T10">
                    <a:pos x="T0" y="T1"/>
                  </a:cxn>
                  <a:cxn ang="T11">
                    <a:pos x="T2" y="T3"/>
                  </a:cxn>
                  <a:cxn ang="T12">
                    <a:pos x="T4" y="T5"/>
                  </a:cxn>
                  <a:cxn ang="T13">
                    <a:pos x="T6" y="T7"/>
                  </a:cxn>
                  <a:cxn ang="T14">
                    <a:pos x="T8" y="T9"/>
                  </a:cxn>
                </a:cxnLst>
                <a:rect l="T15" t="T16" r="T17" b="T18"/>
                <a:pathLst>
                  <a:path w="449" h="387">
                    <a:moveTo>
                      <a:pt x="0" y="12"/>
                    </a:moveTo>
                    <a:lnTo>
                      <a:pt x="449" y="0"/>
                    </a:lnTo>
                    <a:lnTo>
                      <a:pt x="449" y="387"/>
                    </a:lnTo>
                    <a:lnTo>
                      <a:pt x="0" y="387"/>
                    </a:lnTo>
                    <a:lnTo>
                      <a:pt x="0" y="12"/>
                    </a:lnTo>
                    <a:close/>
                  </a:path>
                </a:pathLst>
              </a:custGeom>
              <a:blipFill dpi="0" rotWithShape="0">
                <a:blip r:embed="rId9" cstate="print"/>
                <a:srcRect/>
                <a:tile tx="0" ty="0" sx="100000" sy="100000" flip="none" algn="tl"/>
              </a:blipFill>
              <a:ln w="9525">
                <a:noFill/>
                <a:round/>
                <a:headEnd/>
                <a:tailEnd/>
              </a:ln>
            </p:spPr>
            <p:txBody>
              <a:bodyPr/>
              <a:lstStyle/>
              <a:p>
                <a:endParaRPr lang="en-US"/>
              </a:p>
            </p:txBody>
          </p:sp>
          <p:sp>
            <p:nvSpPr>
              <p:cNvPr id="5236" name="Freeform 48"/>
              <p:cNvSpPr>
                <a:spLocks noChangeAspect="1"/>
              </p:cNvSpPr>
              <p:nvPr/>
            </p:nvSpPr>
            <p:spPr bwMode="auto">
              <a:xfrm>
                <a:off x="306" y="2217"/>
                <a:ext cx="461" cy="25"/>
              </a:xfrm>
              <a:custGeom>
                <a:avLst/>
                <a:gdLst>
                  <a:gd name="T0" fmla="*/ 0 w 461"/>
                  <a:gd name="T1" fmla="*/ 12 h 25"/>
                  <a:gd name="T2" fmla="*/ 449 w 461"/>
                  <a:gd name="T3" fmla="*/ 0 h 25"/>
                  <a:gd name="T4" fmla="*/ 461 w 461"/>
                  <a:gd name="T5" fmla="*/ 0 h 25"/>
                  <a:gd name="T6" fmla="*/ 461 w 461"/>
                  <a:gd name="T7" fmla="*/ 0 h 25"/>
                  <a:gd name="T8" fmla="*/ 449 w 461"/>
                  <a:gd name="T9" fmla="*/ 12 h 25"/>
                  <a:gd name="T10" fmla="*/ 0 w 461"/>
                  <a:gd name="T11" fmla="*/ 25 h 25"/>
                  <a:gd name="T12" fmla="*/ 0 w 461"/>
                  <a:gd name="T13" fmla="*/ 12 h 25"/>
                  <a:gd name="T14" fmla="*/ 0 60000 65536"/>
                  <a:gd name="T15" fmla="*/ 0 60000 65536"/>
                  <a:gd name="T16" fmla="*/ 0 60000 65536"/>
                  <a:gd name="T17" fmla="*/ 0 60000 65536"/>
                  <a:gd name="T18" fmla="*/ 0 60000 65536"/>
                  <a:gd name="T19" fmla="*/ 0 60000 65536"/>
                  <a:gd name="T20" fmla="*/ 0 60000 65536"/>
                  <a:gd name="T21" fmla="*/ 0 w 461"/>
                  <a:gd name="T22" fmla="*/ 0 h 25"/>
                  <a:gd name="T23" fmla="*/ 461 w 461"/>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1" h="25">
                    <a:moveTo>
                      <a:pt x="0" y="12"/>
                    </a:moveTo>
                    <a:lnTo>
                      <a:pt x="449" y="0"/>
                    </a:lnTo>
                    <a:lnTo>
                      <a:pt x="461" y="0"/>
                    </a:lnTo>
                    <a:lnTo>
                      <a:pt x="449" y="12"/>
                    </a:lnTo>
                    <a:lnTo>
                      <a:pt x="0" y="25"/>
                    </a:lnTo>
                    <a:lnTo>
                      <a:pt x="0"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37" name="Rectangle 49"/>
              <p:cNvSpPr>
                <a:spLocks noChangeAspect="1" noChangeArrowheads="1"/>
              </p:cNvSpPr>
              <p:nvPr/>
            </p:nvSpPr>
            <p:spPr bwMode="auto">
              <a:xfrm>
                <a:off x="755" y="2217"/>
                <a:ext cx="12" cy="399"/>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38" name="Rectangle 50"/>
              <p:cNvSpPr>
                <a:spLocks noChangeAspect="1" noChangeArrowheads="1"/>
              </p:cNvSpPr>
              <p:nvPr/>
            </p:nvSpPr>
            <p:spPr bwMode="auto">
              <a:xfrm>
                <a:off x="306" y="2604"/>
                <a:ext cx="449"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39" name="Freeform 51"/>
              <p:cNvSpPr>
                <a:spLocks noChangeAspect="1"/>
              </p:cNvSpPr>
              <p:nvPr/>
            </p:nvSpPr>
            <p:spPr bwMode="auto">
              <a:xfrm>
                <a:off x="306" y="2229"/>
                <a:ext cx="13" cy="375"/>
              </a:xfrm>
              <a:custGeom>
                <a:avLst/>
                <a:gdLst>
                  <a:gd name="T0" fmla="*/ 0 w 13"/>
                  <a:gd name="T1" fmla="*/ 375 h 375"/>
                  <a:gd name="T2" fmla="*/ 0 w 13"/>
                  <a:gd name="T3" fmla="*/ 0 h 375"/>
                  <a:gd name="T4" fmla="*/ 0 w 13"/>
                  <a:gd name="T5" fmla="*/ 0 h 375"/>
                  <a:gd name="T6" fmla="*/ 0 w 13"/>
                  <a:gd name="T7" fmla="*/ 0 h 375"/>
                  <a:gd name="T8" fmla="*/ 13 w 13"/>
                  <a:gd name="T9" fmla="*/ 0 h 375"/>
                  <a:gd name="T10" fmla="*/ 13 w 13"/>
                  <a:gd name="T11" fmla="*/ 375 h 375"/>
                  <a:gd name="T12" fmla="*/ 0 w 13"/>
                  <a:gd name="T13" fmla="*/ 375 h 375"/>
                  <a:gd name="T14" fmla="*/ 0 60000 65536"/>
                  <a:gd name="T15" fmla="*/ 0 60000 65536"/>
                  <a:gd name="T16" fmla="*/ 0 60000 65536"/>
                  <a:gd name="T17" fmla="*/ 0 60000 65536"/>
                  <a:gd name="T18" fmla="*/ 0 60000 65536"/>
                  <a:gd name="T19" fmla="*/ 0 60000 65536"/>
                  <a:gd name="T20" fmla="*/ 0 60000 65536"/>
                  <a:gd name="T21" fmla="*/ 0 w 13"/>
                  <a:gd name="T22" fmla="*/ 0 h 375"/>
                  <a:gd name="T23" fmla="*/ 13 w 13"/>
                  <a:gd name="T24" fmla="*/ 375 h 3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375">
                    <a:moveTo>
                      <a:pt x="0" y="375"/>
                    </a:moveTo>
                    <a:lnTo>
                      <a:pt x="0" y="0"/>
                    </a:lnTo>
                    <a:lnTo>
                      <a:pt x="13" y="0"/>
                    </a:lnTo>
                    <a:lnTo>
                      <a:pt x="13" y="375"/>
                    </a:lnTo>
                    <a:lnTo>
                      <a:pt x="0" y="37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40" name="Freeform 52"/>
              <p:cNvSpPr>
                <a:spLocks noChangeAspect="1"/>
              </p:cNvSpPr>
              <p:nvPr/>
            </p:nvSpPr>
            <p:spPr bwMode="auto">
              <a:xfrm>
                <a:off x="344" y="2254"/>
                <a:ext cx="373" cy="312"/>
              </a:xfrm>
              <a:custGeom>
                <a:avLst/>
                <a:gdLst>
                  <a:gd name="T0" fmla="*/ 187 w 373"/>
                  <a:gd name="T1" fmla="*/ 0 h 312"/>
                  <a:gd name="T2" fmla="*/ 348 w 373"/>
                  <a:gd name="T3" fmla="*/ 0 h 312"/>
                  <a:gd name="T4" fmla="*/ 373 w 373"/>
                  <a:gd name="T5" fmla="*/ 0 h 312"/>
                  <a:gd name="T6" fmla="*/ 373 w 373"/>
                  <a:gd name="T7" fmla="*/ 25 h 312"/>
                  <a:gd name="T8" fmla="*/ 373 w 373"/>
                  <a:gd name="T9" fmla="*/ 150 h 312"/>
                  <a:gd name="T10" fmla="*/ 373 w 373"/>
                  <a:gd name="T11" fmla="*/ 287 h 312"/>
                  <a:gd name="T12" fmla="*/ 373 w 373"/>
                  <a:gd name="T13" fmla="*/ 300 h 312"/>
                  <a:gd name="T14" fmla="*/ 348 w 373"/>
                  <a:gd name="T15" fmla="*/ 312 h 312"/>
                  <a:gd name="T16" fmla="*/ 187 w 373"/>
                  <a:gd name="T17" fmla="*/ 312 h 312"/>
                  <a:gd name="T18" fmla="*/ 25 w 373"/>
                  <a:gd name="T19" fmla="*/ 312 h 312"/>
                  <a:gd name="T20" fmla="*/ 0 w 373"/>
                  <a:gd name="T21" fmla="*/ 300 h 312"/>
                  <a:gd name="T22" fmla="*/ 0 w 373"/>
                  <a:gd name="T23" fmla="*/ 275 h 312"/>
                  <a:gd name="T24" fmla="*/ 0 w 373"/>
                  <a:gd name="T25" fmla="*/ 163 h 312"/>
                  <a:gd name="T26" fmla="*/ 0 w 373"/>
                  <a:gd name="T27" fmla="*/ 38 h 312"/>
                  <a:gd name="T28" fmla="*/ 12 w 373"/>
                  <a:gd name="T29" fmla="*/ 25 h 312"/>
                  <a:gd name="T30" fmla="*/ 37 w 373"/>
                  <a:gd name="T31" fmla="*/ 13 h 312"/>
                  <a:gd name="T32" fmla="*/ 187 w 373"/>
                  <a:gd name="T33" fmla="*/ 0 h 3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3"/>
                  <a:gd name="T52" fmla="*/ 0 h 312"/>
                  <a:gd name="T53" fmla="*/ 373 w 373"/>
                  <a:gd name="T54" fmla="*/ 312 h 3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3" h="312">
                    <a:moveTo>
                      <a:pt x="187" y="0"/>
                    </a:moveTo>
                    <a:lnTo>
                      <a:pt x="348" y="0"/>
                    </a:lnTo>
                    <a:lnTo>
                      <a:pt x="373" y="0"/>
                    </a:lnTo>
                    <a:lnTo>
                      <a:pt x="373" y="25"/>
                    </a:lnTo>
                    <a:lnTo>
                      <a:pt x="373" y="150"/>
                    </a:lnTo>
                    <a:lnTo>
                      <a:pt x="373" y="287"/>
                    </a:lnTo>
                    <a:lnTo>
                      <a:pt x="373" y="300"/>
                    </a:lnTo>
                    <a:lnTo>
                      <a:pt x="348" y="312"/>
                    </a:lnTo>
                    <a:lnTo>
                      <a:pt x="187" y="312"/>
                    </a:lnTo>
                    <a:lnTo>
                      <a:pt x="25" y="312"/>
                    </a:lnTo>
                    <a:lnTo>
                      <a:pt x="0" y="300"/>
                    </a:lnTo>
                    <a:lnTo>
                      <a:pt x="0" y="275"/>
                    </a:lnTo>
                    <a:lnTo>
                      <a:pt x="0" y="163"/>
                    </a:lnTo>
                    <a:lnTo>
                      <a:pt x="0" y="38"/>
                    </a:lnTo>
                    <a:lnTo>
                      <a:pt x="12" y="25"/>
                    </a:lnTo>
                    <a:lnTo>
                      <a:pt x="37" y="13"/>
                    </a:lnTo>
                    <a:lnTo>
                      <a:pt x="187"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5241" name="Freeform 53"/>
              <p:cNvSpPr>
                <a:spLocks noChangeAspect="1"/>
              </p:cNvSpPr>
              <p:nvPr/>
            </p:nvSpPr>
            <p:spPr bwMode="auto">
              <a:xfrm>
                <a:off x="344" y="2254"/>
                <a:ext cx="386" cy="325"/>
              </a:xfrm>
              <a:custGeom>
                <a:avLst/>
                <a:gdLst>
                  <a:gd name="T0" fmla="*/ 348 w 386"/>
                  <a:gd name="T1" fmla="*/ 0 h 325"/>
                  <a:gd name="T2" fmla="*/ 348 w 386"/>
                  <a:gd name="T3" fmla="*/ 0 h 325"/>
                  <a:gd name="T4" fmla="*/ 386 w 386"/>
                  <a:gd name="T5" fmla="*/ 0 h 325"/>
                  <a:gd name="T6" fmla="*/ 386 w 386"/>
                  <a:gd name="T7" fmla="*/ 25 h 325"/>
                  <a:gd name="T8" fmla="*/ 386 w 386"/>
                  <a:gd name="T9" fmla="*/ 25 h 325"/>
                  <a:gd name="T10" fmla="*/ 386 w 386"/>
                  <a:gd name="T11" fmla="*/ 150 h 325"/>
                  <a:gd name="T12" fmla="*/ 386 w 386"/>
                  <a:gd name="T13" fmla="*/ 287 h 325"/>
                  <a:gd name="T14" fmla="*/ 386 w 386"/>
                  <a:gd name="T15" fmla="*/ 287 h 325"/>
                  <a:gd name="T16" fmla="*/ 373 w 386"/>
                  <a:gd name="T17" fmla="*/ 312 h 325"/>
                  <a:gd name="T18" fmla="*/ 348 w 386"/>
                  <a:gd name="T19" fmla="*/ 325 h 325"/>
                  <a:gd name="T20" fmla="*/ 348 w 386"/>
                  <a:gd name="T21" fmla="*/ 325 h 325"/>
                  <a:gd name="T22" fmla="*/ 187 w 386"/>
                  <a:gd name="T23" fmla="*/ 325 h 325"/>
                  <a:gd name="T24" fmla="*/ 25 w 386"/>
                  <a:gd name="T25" fmla="*/ 325 h 325"/>
                  <a:gd name="T26" fmla="*/ 25 w 386"/>
                  <a:gd name="T27" fmla="*/ 325 h 325"/>
                  <a:gd name="T28" fmla="*/ 0 w 386"/>
                  <a:gd name="T29" fmla="*/ 300 h 325"/>
                  <a:gd name="T30" fmla="*/ 0 w 386"/>
                  <a:gd name="T31" fmla="*/ 275 h 325"/>
                  <a:gd name="T32" fmla="*/ 0 w 386"/>
                  <a:gd name="T33" fmla="*/ 275 h 325"/>
                  <a:gd name="T34" fmla="*/ 0 w 386"/>
                  <a:gd name="T35" fmla="*/ 163 h 325"/>
                  <a:gd name="T36" fmla="*/ 0 w 386"/>
                  <a:gd name="T37" fmla="*/ 38 h 325"/>
                  <a:gd name="T38" fmla="*/ 0 w 386"/>
                  <a:gd name="T39" fmla="*/ 38 h 325"/>
                  <a:gd name="T40" fmla="*/ 12 w 386"/>
                  <a:gd name="T41" fmla="*/ 25 h 325"/>
                  <a:gd name="T42" fmla="*/ 37 w 386"/>
                  <a:gd name="T43" fmla="*/ 13 h 325"/>
                  <a:gd name="T44" fmla="*/ 37 w 386"/>
                  <a:gd name="T45" fmla="*/ 13 h 325"/>
                  <a:gd name="T46" fmla="*/ 187 w 386"/>
                  <a:gd name="T47" fmla="*/ 0 h 325"/>
                  <a:gd name="T48" fmla="*/ 187 w 386"/>
                  <a:gd name="T49" fmla="*/ 13 h 325"/>
                  <a:gd name="T50" fmla="*/ 37 w 386"/>
                  <a:gd name="T51" fmla="*/ 25 h 325"/>
                  <a:gd name="T52" fmla="*/ 12 w 386"/>
                  <a:gd name="T53" fmla="*/ 38 h 325"/>
                  <a:gd name="T54" fmla="*/ 25 w 386"/>
                  <a:gd name="T55" fmla="*/ 38 h 325"/>
                  <a:gd name="T56" fmla="*/ 12 w 386"/>
                  <a:gd name="T57" fmla="*/ 50 h 325"/>
                  <a:gd name="T58" fmla="*/ 12 w 386"/>
                  <a:gd name="T59" fmla="*/ 163 h 325"/>
                  <a:gd name="T60" fmla="*/ 12 w 386"/>
                  <a:gd name="T61" fmla="*/ 163 h 325"/>
                  <a:gd name="T62" fmla="*/ 12 w 386"/>
                  <a:gd name="T63" fmla="*/ 275 h 325"/>
                  <a:gd name="T64" fmla="*/ 12 w 386"/>
                  <a:gd name="T65" fmla="*/ 300 h 325"/>
                  <a:gd name="T66" fmla="*/ 0 w 386"/>
                  <a:gd name="T67" fmla="*/ 300 h 325"/>
                  <a:gd name="T68" fmla="*/ 25 w 386"/>
                  <a:gd name="T69" fmla="*/ 312 h 325"/>
                  <a:gd name="T70" fmla="*/ 187 w 386"/>
                  <a:gd name="T71" fmla="*/ 312 h 325"/>
                  <a:gd name="T72" fmla="*/ 187 w 386"/>
                  <a:gd name="T73" fmla="*/ 312 h 325"/>
                  <a:gd name="T74" fmla="*/ 348 w 386"/>
                  <a:gd name="T75" fmla="*/ 312 h 325"/>
                  <a:gd name="T76" fmla="*/ 373 w 386"/>
                  <a:gd name="T77" fmla="*/ 300 h 325"/>
                  <a:gd name="T78" fmla="*/ 373 w 386"/>
                  <a:gd name="T79" fmla="*/ 300 h 325"/>
                  <a:gd name="T80" fmla="*/ 373 w 386"/>
                  <a:gd name="T81" fmla="*/ 287 h 325"/>
                  <a:gd name="T82" fmla="*/ 373 w 386"/>
                  <a:gd name="T83" fmla="*/ 150 h 325"/>
                  <a:gd name="T84" fmla="*/ 373 w 386"/>
                  <a:gd name="T85" fmla="*/ 150 h 325"/>
                  <a:gd name="T86" fmla="*/ 373 w 386"/>
                  <a:gd name="T87" fmla="*/ 25 h 325"/>
                  <a:gd name="T88" fmla="*/ 373 w 386"/>
                  <a:gd name="T89" fmla="*/ 0 h 325"/>
                  <a:gd name="T90" fmla="*/ 373 w 386"/>
                  <a:gd name="T91" fmla="*/ 13 h 325"/>
                  <a:gd name="T92" fmla="*/ 348 w 386"/>
                  <a:gd name="T93" fmla="*/ 13 h 325"/>
                  <a:gd name="T94" fmla="*/ 187 w 386"/>
                  <a:gd name="T95" fmla="*/ 13 h 3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6"/>
                  <a:gd name="T145" fmla="*/ 0 h 325"/>
                  <a:gd name="T146" fmla="*/ 386 w 386"/>
                  <a:gd name="T147" fmla="*/ 325 h 3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6" h="325">
                    <a:moveTo>
                      <a:pt x="187" y="0"/>
                    </a:moveTo>
                    <a:lnTo>
                      <a:pt x="348" y="0"/>
                    </a:lnTo>
                    <a:lnTo>
                      <a:pt x="373" y="0"/>
                    </a:lnTo>
                    <a:lnTo>
                      <a:pt x="386" y="0"/>
                    </a:lnTo>
                    <a:lnTo>
                      <a:pt x="386" y="25"/>
                    </a:lnTo>
                    <a:lnTo>
                      <a:pt x="386" y="150"/>
                    </a:lnTo>
                    <a:lnTo>
                      <a:pt x="386" y="287"/>
                    </a:lnTo>
                    <a:lnTo>
                      <a:pt x="386" y="300"/>
                    </a:lnTo>
                    <a:lnTo>
                      <a:pt x="373" y="312"/>
                    </a:lnTo>
                    <a:lnTo>
                      <a:pt x="348" y="325"/>
                    </a:lnTo>
                    <a:lnTo>
                      <a:pt x="187" y="325"/>
                    </a:lnTo>
                    <a:lnTo>
                      <a:pt x="25" y="325"/>
                    </a:lnTo>
                    <a:lnTo>
                      <a:pt x="0" y="312"/>
                    </a:lnTo>
                    <a:lnTo>
                      <a:pt x="0" y="300"/>
                    </a:lnTo>
                    <a:lnTo>
                      <a:pt x="0" y="275"/>
                    </a:lnTo>
                    <a:lnTo>
                      <a:pt x="0" y="163"/>
                    </a:lnTo>
                    <a:lnTo>
                      <a:pt x="0" y="38"/>
                    </a:lnTo>
                    <a:lnTo>
                      <a:pt x="12" y="25"/>
                    </a:lnTo>
                    <a:lnTo>
                      <a:pt x="37" y="13"/>
                    </a:lnTo>
                    <a:lnTo>
                      <a:pt x="187" y="0"/>
                    </a:lnTo>
                    <a:lnTo>
                      <a:pt x="187" y="13"/>
                    </a:lnTo>
                    <a:lnTo>
                      <a:pt x="37" y="25"/>
                    </a:lnTo>
                    <a:lnTo>
                      <a:pt x="12" y="38"/>
                    </a:lnTo>
                    <a:lnTo>
                      <a:pt x="25" y="38"/>
                    </a:lnTo>
                    <a:lnTo>
                      <a:pt x="12" y="50"/>
                    </a:lnTo>
                    <a:lnTo>
                      <a:pt x="12" y="38"/>
                    </a:lnTo>
                    <a:lnTo>
                      <a:pt x="12" y="163"/>
                    </a:lnTo>
                    <a:lnTo>
                      <a:pt x="12" y="275"/>
                    </a:lnTo>
                    <a:lnTo>
                      <a:pt x="12" y="300"/>
                    </a:lnTo>
                    <a:lnTo>
                      <a:pt x="0" y="300"/>
                    </a:lnTo>
                    <a:lnTo>
                      <a:pt x="25" y="312"/>
                    </a:lnTo>
                    <a:lnTo>
                      <a:pt x="187" y="312"/>
                    </a:lnTo>
                    <a:lnTo>
                      <a:pt x="348" y="312"/>
                    </a:lnTo>
                    <a:lnTo>
                      <a:pt x="373" y="300"/>
                    </a:lnTo>
                    <a:lnTo>
                      <a:pt x="373" y="287"/>
                    </a:lnTo>
                    <a:lnTo>
                      <a:pt x="373" y="150"/>
                    </a:lnTo>
                    <a:lnTo>
                      <a:pt x="373" y="25"/>
                    </a:lnTo>
                    <a:lnTo>
                      <a:pt x="373" y="0"/>
                    </a:lnTo>
                    <a:lnTo>
                      <a:pt x="373" y="13"/>
                    </a:lnTo>
                    <a:lnTo>
                      <a:pt x="348" y="13"/>
                    </a:lnTo>
                    <a:lnTo>
                      <a:pt x="187" y="13"/>
                    </a:lnTo>
                    <a:lnTo>
                      <a:pt x="187"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42" name="Freeform 54"/>
              <p:cNvSpPr>
                <a:spLocks noChangeAspect="1"/>
              </p:cNvSpPr>
              <p:nvPr/>
            </p:nvSpPr>
            <p:spPr bwMode="auto">
              <a:xfrm>
                <a:off x="531" y="2254"/>
                <a:ext cx="1" cy="13"/>
              </a:xfrm>
              <a:custGeom>
                <a:avLst/>
                <a:gdLst>
                  <a:gd name="T0" fmla="*/ 0 w 1"/>
                  <a:gd name="T1" fmla="*/ 0 h 13"/>
                  <a:gd name="T2" fmla="*/ 0 w 1"/>
                  <a:gd name="T3" fmla="*/ 0 h 13"/>
                  <a:gd name="T4" fmla="*/ 0 w 1"/>
                  <a:gd name="T5" fmla="*/ 0 h 13"/>
                  <a:gd name="T6" fmla="*/ 0 w 1"/>
                  <a:gd name="T7" fmla="*/ 13 h 13"/>
                  <a:gd name="T8" fmla="*/ 0 w 1"/>
                  <a:gd name="T9" fmla="*/ 13 h 13"/>
                  <a:gd name="T10" fmla="*/ 0 w 1"/>
                  <a:gd name="T11" fmla="*/ 13 h 13"/>
                  <a:gd name="T12" fmla="*/ 0 w 1"/>
                  <a:gd name="T13" fmla="*/ 0 h 13"/>
                  <a:gd name="T14" fmla="*/ 0 60000 65536"/>
                  <a:gd name="T15" fmla="*/ 0 60000 65536"/>
                  <a:gd name="T16" fmla="*/ 0 60000 65536"/>
                  <a:gd name="T17" fmla="*/ 0 60000 65536"/>
                  <a:gd name="T18" fmla="*/ 0 60000 65536"/>
                  <a:gd name="T19" fmla="*/ 0 60000 65536"/>
                  <a:gd name="T20" fmla="*/ 0 60000 65536"/>
                  <a:gd name="T21" fmla="*/ 0 w 1"/>
                  <a:gd name="T22" fmla="*/ 0 h 13"/>
                  <a:gd name="T23" fmla="*/ 1 w 1"/>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3">
                    <a:moveTo>
                      <a:pt x="0" y="0"/>
                    </a:moveTo>
                    <a:lnTo>
                      <a:pt x="0" y="0"/>
                    </a:lnTo>
                    <a:lnTo>
                      <a:pt x="0" y="13"/>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43" name="Freeform 55"/>
              <p:cNvSpPr>
                <a:spLocks noChangeAspect="1"/>
              </p:cNvSpPr>
              <p:nvPr/>
            </p:nvSpPr>
            <p:spPr bwMode="auto">
              <a:xfrm>
                <a:off x="369" y="2254"/>
                <a:ext cx="348" cy="300"/>
              </a:xfrm>
              <a:custGeom>
                <a:avLst/>
                <a:gdLst>
                  <a:gd name="T0" fmla="*/ 12 w 348"/>
                  <a:gd name="T1" fmla="*/ 25 h 300"/>
                  <a:gd name="T2" fmla="*/ 37 w 348"/>
                  <a:gd name="T3" fmla="*/ 13 h 300"/>
                  <a:gd name="T4" fmla="*/ 174 w 348"/>
                  <a:gd name="T5" fmla="*/ 13 h 300"/>
                  <a:gd name="T6" fmla="*/ 311 w 348"/>
                  <a:gd name="T7" fmla="*/ 0 h 300"/>
                  <a:gd name="T8" fmla="*/ 336 w 348"/>
                  <a:gd name="T9" fmla="*/ 13 h 300"/>
                  <a:gd name="T10" fmla="*/ 348 w 348"/>
                  <a:gd name="T11" fmla="*/ 38 h 300"/>
                  <a:gd name="T12" fmla="*/ 348 w 348"/>
                  <a:gd name="T13" fmla="*/ 150 h 300"/>
                  <a:gd name="T14" fmla="*/ 348 w 348"/>
                  <a:gd name="T15" fmla="*/ 262 h 300"/>
                  <a:gd name="T16" fmla="*/ 336 w 348"/>
                  <a:gd name="T17" fmla="*/ 287 h 300"/>
                  <a:gd name="T18" fmla="*/ 311 w 348"/>
                  <a:gd name="T19" fmla="*/ 300 h 300"/>
                  <a:gd name="T20" fmla="*/ 174 w 348"/>
                  <a:gd name="T21" fmla="*/ 300 h 300"/>
                  <a:gd name="T22" fmla="*/ 25 w 348"/>
                  <a:gd name="T23" fmla="*/ 300 h 300"/>
                  <a:gd name="T24" fmla="*/ 0 w 348"/>
                  <a:gd name="T25" fmla="*/ 287 h 300"/>
                  <a:gd name="T26" fmla="*/ 0 w 348"/>
                  <a:gd name="T27" fmla="*/ 275 h 300"/>
                  <a:gd name="T28" fmla="*/ 0 w 348"/>
                  <a:gd name="T29" fmla="*/ 163 h 300"/>
                  <a:gd name="T30" fmla="*/ 0 w 348"/>
                  <a:gd name="T31" fmla="*/ 50 h 300"/>
                  <a:gd name="T32" fmla="*/ 12 w 348"/>
                  <a:gd name="T33" fmla="*/ 25 h 3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8"/>
                  <a:gd name="T52" fmla="*/ 0 h 300"/>
                  <a:gd name="T53" fmla="*/ 348 w 348"/>
                  <a:gd name="T54" fmla="*/ 300 h 3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8" h="300">
                    <a:moveTo>
                      <a:pt x="12" y="25"/>
                    </a:moveTo>
                    <a:lnTo>
                      <a:pt x="37" y="13"/>
                    </a:lnTo>
                    <a:lnTo>
                      <a:pt x="174" y="13"/>
                    </a:lnTo>
                    <a:lnTo>
                      <a:pt x="311" y="0"/>
                    </a:lnTo>
                    <a:lnTo>
                      <a:pt x="336" y="13"/>
                    </a:lnTo>
                    <a:lnTo>
                      <a:pt x="348" y="38"/>
                    </a:lnTo>
                    <a:lnTo>
                      <a:pt x="348" y="150"/>
                    </a:lnTo>
                    <a:lnTo>
                      <a:pt x="348" y="262"/>
                    </a:lnTo>
                    <a:lnTo>
                      <a:pt x="336" y="287"/>
                    </a:lnTo>
                    <a:lnTo>
                      <a:pt x="311" y="300"/>
                    </a:lnTo>
                    <a:lnTo>
                      <a:pt x="174" y="300"/>
                    </a:lnTo>
                    <a:lnTo>
                      <a:pt x="25" y="300"/>
                    </a:lnTo>
                    <a:lnTo>
                      <a:pt x="0" y="287"/>
                    </a:lnTo>
                    <a:lnTo>
                      <a:pt x="0" y="275"/>
                    </a:lnTo>
                    <a:lnTo>
                      <a:pt x="0" y="163"/>
                    </a:lnTo>
                    <a:lnTo>
                      <a:pt x="0" y="50"/>
                    </a:lnTo>
                    <a:lnTo>
                      <a:pt x="12" y="25"/>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5244" name="Freeform 56"/>
              <p:cNvSpPr>
                <a:spLocks noChangeAspect="1"/>
              </p:cNvSpPr>
              <p:nvPr/>
            </p:nvSpPr>
            <p:spPr bwMode="auto">
              <a:xfrm>
                <a:off x="369" y="2254"/>
                <a:ext cx="361" cy="312"/>
              </a:xfrm>
              <a:custGeom>
                <a:avLst/>
                <a:gdLst>
                  <a:gd name="T0" fmla="*/ 37 w 361"/>
                  <a:gd name="T1" fmla="*/ 13 h 312"/>
                  <a:gd name="T2" fmla="*/ 37 w 361"/>
                  <a:gd name="T3" fmla="*/ 13 h 312"/>
                  <a:gd name="T4" fmla="*/ 174 w 361"/>
                  <a:gd name="T5" fmla="*/ 13 h 312"/>
                  <a:gd name="T6" fmla="*/ 311 w 361"/>
                  <a:gd name="T7" fmla="*/ 0 h 312"/>
                  <a:gd name="T8" fmla="*/ 311 w 361"/>
                  <a:gd name="T9" fmla="*/ 0 h 312"/>
                  <a:gd name="T10" fmla="*/ 348 w 361"/>
                  <a:gd name="T11" fmla="*/ 13 h 312"/>
                  <a:gd name="T12" fmla="*/ 361 w 361"/>
                  <a:gd name="T13" fmla="*/ 38 h 312"/>
                  <a:gd name="T14" fmla="*/ 361 w 361"/>
                  <a:gd name="T15" fmla="*/ 38 h 312"/>
                  <a:gd name="T16" fmla="*/ 361 w 361"/>
                  <a:gd name="T17" fmla="*/ 150 h 312"/>
                  <a:gd name="T18" fmla="*/ 361 w 361"/>
                  <a:gd name="T19" fmla="*/ 262 h 312"/>
                  <a:gd name="T20" fmla="*/ 361 w 361"/>
                  <a:gd name="T21" fmla="*/ 262 h 312"/>
                  <a:gd name="T22" fmla="*/ 336 w 361"/>
                  <a:gd name="T23" fmla="*/ 300 h 312"/>
                  <a:gd name="T24" fmla="*/ 311 w 361"/>
                  <a:gd name="T25" fmla="*/ 312 h 312"/>
                  <a:gd name="T26" fmla="*/ 311 w 361"/>
                  <a:gd name="T27" fmla="*/ 312 h 312"/>
                  <a:gd name="T28" fmla="*/ 174 w 361"/>
                  <a:gd name="T29" fmla="*/ 312 h 312"/>
                  <a:gd name="T30" fmla="*/ 25 w 361"/>
                  <a:gd name="T31" fmla="*/ 312 h 312"/>
                  <a:gd name="T32" fmla="*/ 25 w 361"/>
                  <a:gd name="T33" fmla="*/ 312 h 312"/>
                  <a:gd name="T34" fmla="*/ 0 w 361"/>
                  <a:gd name="T35" fmla="*/ 287 h 312"/>
                  <a:gd name="T36" fmla="*/ 0 w 361"/>
                  <a:gd name="T37" fmla="*/ 275 h 312"/>
                  <a:gd name="T38" fmla="*/ 0 w 361"/>
                  <a:gd name="T39" fmla="*/ 275 h 312"/>
                  <a:gd name="T40" fmla="*/ 0 w 361"/>
                  <a:gd name="T41" fmla="*/ 163 h 312"/>
                  <a:gd name="T42" fmla="*/ 0 w 361"/>
                  <a:gd name="T43" fmla="*/ 50 h 312"/>
                  <a:gd name="T44" fmla="*/ 0 w 361"/>
                  <a:gd name="T45" fmla="*/ 50 h 312"/>
                  <a:gd name="T46" fmla="*/ 12 w 361"/>
                  <a:gd name="T47" fmla="*/ 25 h 312"/>
                  <a:gd name="T48" fmla="*/ 25 w 361"/>
                  <a:gd name="T49" fmla="*/ 25 h 312"/>
                  <a:gd name="T50" fmla="*/ 12 w 361"/>
                  <a:gd name="T51" fmla="*/ 50 h 312"/>
                  <a:gd name="T52" fmla="*/ 12 w 361"/>
                  <a:gd name="T53" fmla="*/ 163 h 312"/>
                  <a:gd name="T54" fmla="*/ 12 w 361"/>
                  <a:gd name="T55" fmla="*/ 163 h 312"/>
                  <a:gd name="T56" fmla="*/ 12 w 361"/>
                  <a:gd name="T57" fmla="*/ 275 h 312"/>
                  <a:gd name="T58" fmla="*/ 12 w 361"/>
                  <a:gd name="T59" fmla="*/ 287 h 312"/>
                  <a:gd name="T60" fmla="*/ 0 w 361"/>
                  <a:gd name="T61" fmla="*/ 287 h 312"/>
                  <a:gd name="T62" fmla="*/ 25 w 361"/>
                  <a:gd name="T63" fmla="*/ 300 h 312"/>
                  <a:gd name="T64" fmla="*/ 174 w 361"/>
                  <a:gd name="T65" fmla="*/ 300 h 312"/>
                  <a:gd name="T66" fmla="*/ 174 w 361"/>
                  <a:gd name="T67" fmla="*/ 300 h 312"/>
                  <a:gd name="T68" fmla="*/ 311 w 361"/>
                  <a:gd name="T69" fmla="*/ 300 h 312"/>
                  <a:gd name="T70" fmla="*/ 336 w 361"/>
                  <a:gd name="T71" fmla="*/ 287 h 312"/>
                  <a:gd name="T72" fmla="*/ 336 w 361"/>
                  <a:gd name="T73" fmla="*/ 287 h 312"/>
                  <a:gd name="T74" fmla="*/ 348 w 361"/>
                  <a:gd name="T75" fmla="*/ 262 h 312"/>
                  <a:gd name="T76" fmla="*/ 348 w 361"/>
                  <a:gd name="T77" fmla="*/ 150 h 312"/>
                  <a:gd name="T78" fmla="*/ 348 w 361"/>
                  <a:gd name="T79" fmla="*/ 150 h 312"/>
                  <a:gd name="T80" fmla="*/ 348 w 361"/>
                  <a:gd name="T81" fmla="*/ 38 h 312"/>
                  <a:gd name="T82" fmla="*/ 336 w 361"/>
                  <a:gd name="T83" fmla="*/ 13 h 312"/>
                  <a:gd name="T84" fmla="*/ 336 w 361"/>
                  <a:gd name="T85" fmla="*/ 25 h 312"/>
                  <a:gd name="T86" fmla="*/ 311 w 361"/>
                  <a:gd name="T87" fmla="*/ 13 h 312"/>
                  <a:gd name="T88" fmla="*/ 174 w 361"/>
                  <a:gd name="T89" fmla="*/ 25 h 312"/>
                  <a:gd name="T90" fmla="*/ 174 w 361"/>
                  <a:gd name="T91" fmla="*/ 25 h 312"/>
                  <a:gd name="T92" fmla="*/ 37 w 361"/>
                  <a:gd name="T93" fmla="*/ 25 h 312"/>
                  <a:gd name="T94" fmla="*/ 12 w 361"/>
                  <a:gd name="T95" fmla="*/ 38 h 3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312"/>
                  <a:gd name="T146" fmla="*/ 361 w 361"/>
                  <a:gd name="T147" fmla="*/ 312 h 3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312">
                    <a:moveTo>
                      <a:pt x="12" y="25"/>
                    </a:moveTo>
                    <a:lnTo>
                      <a:pt x="37" y="13"/>
                    </a:lnTo>
                    <a:lnTo>
                      <a:pt x="174" y="13"/>
                    </a:lnTo>
                    <a:lnTo>
                      <a:pt x="311" y="0"/>
                    </a:lnTo>
                    <a:lnTo>
                      <a:pt x="336" y="13"/>
                    </a:lnTo>
                    <a:lnTo>
                      <a:pt x="348" y="13"/>
                    </a:lnTo>
                    <a:lnTo>
                      <a:pt x="361" y="38"/>
                    </a:lnTo>
                    <a:lnTo>
                      <a:pt x="361" y="150"/>
                    </a:lnTo>
                    <a:lnTo>
                      <a:pt x="361" y="262"/>
                    </a:lnTo>
                    <a:lnTo>
                      <a:pt x="348" y="287"/>
                    </a:lnTo>
                    <a:lnTo>
                      <a:pt x="336" y="300"/>
                    </a:lnTo>
                    <a:lnTo>
                      <a:pt x="311" y="312"/>
                    </a:lnTo>
                    <a:lnTo>
                      <a:pt x="174" y="312"/>
                    </a:lnTo>
                    <a:lnTo>
                      <a:pt x="25" y="312"/>
                    </a:lnTo>
                    <a:lnTo>
                      <a:pt x="0" y="300"/>
                    </a:lnTo>
                    <a:lnTo>
                      <a:pt x="0" y="287"/>
                    </a:lnTo>
                    <a:lnTo>
                      <a:pt x="0" y="275"/>
                    </a:lnTo>
                    <a:lnTo>
                      <a:pt x="0" y="163"/>
                    </a:lnTo>
                    <a:lnTo>
                      <a:pt x="0" y="50"/>
                    </a:lnTo>
                    <a:lnTo>
                      <a:pt x="12" y="25"/>
                    </a:lnTo>
                    <a:lnTo>
                      <a:pt x="25" y="25"/>
                    </a:lnTo>
                    <a:lnTo>
                      <a:pt x="12" y="50"/>
                    </a:lnTo>
                    <a:lnTo>
                      <a:pt x="12" y="163"/>
                    </a:lnTo>
                    <a:lnTo>
                      <a:pt x="12" y="275"/>
                    </a:lnTo>
                    <a:lnTo>
                      <a:pt x="12" y="287"/>
                    </a:lnTo>
                    <a:lnTo>
                      <a:pt x="0" y="287"/>
                    </a:lnTo>
                    <a:lnTo>
                      <a:pt x="25" y="300"/>
                    </a:lnTo>
                    <a:lnTo>
                      <a:pt x="174" y="300"/>
                    </a:lnTo>
                    <a:lnTo>
                      <a:pt x="311" y="300"/>
                    </a:lnTo>
                    <a:lnTo>
                      <a:pt x="336" y="287"/>
                    </a:lnTo>
                    <a:lnTo>
                      <a:pt x="348" y="262"/>
                    </a:lnTo>
                    <a:lnTo>
                      <a:pt x="348" y="150"/>
                    </a:lnTo>
                    <a:lnTo>
                      <a:pt x="348" y="38"/>
                    </a:lnTo>
                    <a:lnTo>
                      <a:pt x="336" y="13"/>
                    </a:lnTo>
                    <a:lnTo>
                      <a:pt x="336" y="25"/>
                    </a:lnTo>
                    <a:lnTo>
                      <a:pt x="311" y="13"/>
                    </a:lnTo>
                    <a:lnTo>
                      <a:pt x="174" y="25"/>
                    </a:lnTo>
                    <a:lnTo>
                      <a:pt x="37" y="25"/>
                    </a:lnTo>
                    <a:lnTo>
                      <a:pt x="12" y="38"/>
                    </a:lnTo>
                    <a:lnTo>
                      <a:pt x="12"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45" name="Freeform 57"/>
              <p:cNvSpPr>
                <a:spLocks noChangeAspect="1"/>
              </p:cNvSpPr>
              <p:nvPr/>
            </p:nvSpPr>
            <p:spPr bwMode="auto">
              <a:xfrm>
                <a:off x="381" y="2279"/>
                <a:ext cx="13" cy="13"/>
              </a:xfrm>
              <a:custGeom>
                <a:avLst/>
                <a:gdLst>
                  <a:gd name="T0" fmla="*/ 0 w 13"/>
                  <a:gd name="T1" fmla="*/ 0 h 13"/>
                  <a:gd name="T2" fmla="*/ 0 w 13"/>
                  <a:gd name="T3" fmla="*/ 0 h 13"/>
                  <a:gd name="T4" fmla="*/ 0 w 13"/>
                  <a:gd name="T5" fmla="*/ 0 h 13"/>
                  <a:gd name="T6" fmla="*/ 0 w 13"/>
                  <a:gd name="T7" fmla="*/ 13 h 13"/>
                  <a:gd name="T8" fmla="*/ 13 w 13"/>
                  <a:gd name="T9" fmla="*/ 0 h 13"/>
                  <a:gd name="T10" fmla="*/ 13 w 13"/>
                  <a:gd name="T11" fmla="*/ 0 h 13"/>
                  <a:gd name="T12" fmla="*/ 0 w 13"/>
                  <a:gd name="T13" fmla="*/ 0 h 13"/>
                  <a:gd name="T14" fmla="*/ 0 60000 65536"/>
                  <a:gd name="T15" fmla="*/ 0 60000 65536"/>
                  <a:gd name="T16" fmla="*/ 0 60000 65536"/>
                  <a:gd name="T17" fmla="*/ 0 60000 65536"/>
                  <a:gd name="T18" fmla="*/ 0 60000 65536"/>
                  <a:gd name="T19" fmla="*/ 0 60000 65536"/>
                  <a:gd name="T20" fmla="*/ 0 60000 65536"/>
                  <a:gd name="T21" fmla="*/ 0 w 13"/>
                  <a:gd name="T22" fmla="*/ 0 h 13"/>
                  <a:gd name="T23" fmla="*/ 13 w 13"/>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3">
                    <a:moveTo>
                      <a:pt x="0" y="0"/>
                    </a:moveTo>
                    <a:lnTo>
                      <a:pt x="0" y="0"/>
                    </a:lnTo>
                    <a:lnTo>
                      <a:pt x="0" y="13"/>
                    </a:lnTo>
                    <a:lnTo>
                      <a:pt x="13" y="0"/>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46" name="Freeform 58"/>
              <p:cNvSpPr>
                <a:spLocks noChangeAspect="1"/>
              </p:cNvSpPr>
              <p:nvPr/>
            </p:nvSpPr>
            <p:spPr bwMode="auto">
              <a:xfrm>
                <a:off x="755" y="2217"/>
                <a:ext cx="87" cy="387"/>
              </a:xfrm>
              <a:custGeom>
                <a:avLst/>
                <a:gdLst>
                  <a:gd name="T0" fmla="*/ 87 w 87"/>
                  <a:gd name="T1" fmla="*/ 37 h 387"/>
                  <a:gd name="T2" fmla="*/ 49 w 87"/>
                  <a:gd name="T3" fmla="*/ 12 h 387"/>
                  <a:gd name="T4" fmla="*/ 0 w 87"/>
                  <a:gd name="T5" fmla="*/ 0 h 387"/>
                  <a:gd name="T6" fmla="*/ 0 w 87"/>
                  <a:gd name="T7" fmla="*/ 387 h 387"/>
                  <a:gd name="T8" fmla="*/ 49 w 87"/>
                  <a:gd name="T9" fmla="*/ 387 h 387"/>
                  <a:gd name="T10" fmla="*/ 87 w 87"/>
                  <a:gd name="T11" fmla="*/ 374 h 387"/>
                  <a:gd name="T12" fmla="*/ 87 w 87"/>
                  <a:gd name="T13" fmla="*/ 37 h 387"/>
                  <a:gd name="T14" fmla="*/ 0 60000 65536"/>
                  <a:gd name="T15" fmla="*/ 0 60000 65536"/>
                  <a:gd name="T16" fmla="*/ 0 60000 65536"/>
                  <a:gd name="T17" fmla="*/ 0 60000 65536"/>
                  <a:gd name="T18" fmla="*/ 0 60000 65536"/>
                  <a:gd name="T19" fmla="*/ 0 60000 65536"/>
                  <a:gd name="T20" fmla="*/ 0 60000 65536"/>
                  <a:gd name="T21" fmla="*/ 0 w 87"/>
                  <a:gd name="T22" fmla="*/ 0 h 387"/>
                  <a:gd name="T23" fmla="*/ 87 w 87"/>
                  <a:gd name="T24" fmla="*/ 387 h 38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7" h="387">
                    <a:moveTo>
                      <a:pt x="87" y="37"/>
                    </a:moveTo>
                    <a:lnTo>
                      <a:pt x="49" y="12"/>
                    </a:lnTo>
                    <a:lnTo>
                      <a:pt x="0" y="0"/>
                    </a:lnTo>
                    <a:lnTo>
                      <a:pt x="0" y="387"/>
                    </a:lnTo>
                    <a:lnTo>
                      <a:pt x="49" y="387"/>
                    </a:lnTo>
                    <a:lnTo>
                      <a:pt x="87" y="374"/>
                    </a:lnTo>
                    <a:lnTo>
                      <a:pt x="87" y="37"/>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247" name="Freeform 59"/>
              <p:cNvSpPr>
                <a:spLocks noChangeAspect="1"/>
              </p:cNvSpPr>
              <p:nvPr/>
            </p:nvSpPr>
            <p:spPr bwMode="auto">
              <a:xfrm>
                <a:off x="755" y="2217"/>
                <a:ext cx="99" cy="50"/>
              </a:xfrm>
              <a:custGeom>
                <a:avLst/>
                <a:gdLst>
                  <a:gd name="T0" fmla="*/ 87 w 99"/>
                  <a:gd name="T1" fmla="*/ 50 h 50"/>
                  <a:gd name="T2" fmla="*/ 49 w 99"/>
                  <a:gd name="T3" fmla="*/ 25 h 50"/>
                  <a:gd name="T4" fmla="*/ 49 w 99"/>
                  <a:gd name="T5" fmla="*/ 12 h 50"/>
                  <a:gd name="T6" fmla="*/ 49 w 99"/>
                  <a:gd name="T7" fmla="*/ 25 h 50"/>
                  <a:gd name="T8" fmla="*/ 0 w 99"/>
                  <a:gd name="T9" fmla="*/ 12 h 50"/>
                  <a:gd name="T10" fmla="*/ 0 w 99"/>
                  <a:gd name="T11" fmla="*/ 0 h 50"/>
                  <a:gd name="T12" fmla="*/ 0 w 99"/>
                  <a:gd name="T13" fmla="*/ 0 h 50"/>
                  <a:gd name="T14" fmla="*/ 0 w 99"/>
                  <a:gd name="T15" fmla="*/ 0 h 50"/>
                  <a:gd name="T16" fmla="*/ 49 w 99"/>
                  <a:gd name="T17" fmla="*/ 12 h 50"/>
                  <a:gd name="T18" fmla="*/ 49 w 99"/>
                  <a:gd name="T19" fmla="*/ 12 h 50"/>
                  <a:gd name="T20" fmla="*/ 62 w 99"/>
                  <a:gd name="T21" fmla="*/ 12 h 50"/>
                  <a:gd name="T22" fmla="*/ 99 w 99"/>
                  <a:gd name="T23" fmla="*/ 37 h 50"/>
                  <a:gd name="T24" fmla="*/ 87 w 99"/>
                  <a:gd name="T25" fmla="*/ 5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9"/>
                  <a:gd name="T40" fmla="*/ 0 h 50"/>
                  <a:gd name="T41" fmla="*/ 99 w 99"/>
                  <a:gd name="T42" fmla="*/ 50 h 5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9" h="50">
                    <a:moveTo>
                      <a:pt x="87" y="50"/>
                    </a:moveTo>
                    <a:lnTo>
                      <a:pt x="49" y="25"/>
                    </a:lnTo>
                    <a:lnTo>
                      <a:pt x="49" y="12"/>
                    </a:lnTo>
                    <a:lnTo>
                      <a:pt x="49" y="25"/>
                    </a:lnTo>
                    <a:lnTo>
                      <a:pt x="0" y="12"/>
                    </a:lnTo>
                    <a:lnTo>
                      <a:pt x="0" y="0"/>
                    </a:lnTo>
                    <a:lnTo>
                      <a:pt x="49" y="12"/>
                    </a:lnTo>
                    <a:lnTo>
                      <a:pt x="62" y="12"/>
                    </a:lnTo>
                    <a:lnTo>
                      <a:pt x="99" y="37"/>
                    </a:lnTo>
                    <a:lnTo>
                      <a:pt x="87" y="5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48" name="Rectangle 60"/>
              <p:cNvSpPr>
                <a:spLocks noChangeAspect="1" noChangeArrowheads="1"/>
              </p:cNvSpPr>
              <p:nvPr/>
            </p:nvSpPr>
            <p:spPr bwMode="auto">
              <a:xfrm>
                <a:off x="755" y="2217"/>
                <a:ext cx="12" cy="399"/>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49" name="Freeform 61"/>
              <p:cNvSpPr>
                <a:spLocks noChangeAspect="1"/>
              </p:cNvSpPr>
              <p:nvPr/>
            </p:nvSpPr>
            <p:spPr bwMode="auto">
              <a:xfrm>
                <a:off x="755" y="2254"/>
                <a:ext cx="99" cy="362"/>
              </a:xfrm>
              <a:custGeom>
                <a:avLst/>
                <a:gdLst>
                  <a:gd name="T0" fmla="*/ 0 w 99"/>
                  <a:gd name="T1" fmla="*/ 350 h 362"/>
                  <a:gd name="T2" fmla="*/ 49 w 99"/>
                  <a:gd name="T3" fmla="*/ 350 h 362"/>
                  <a:gd name="T4" fmla="*/ 49 w 99"/>
                  <a:gd name="T5" fmla="*/ 362 h 362"/>
                  <a:gd name="T6" fmla="*/ 49 w 99"/>
                  <a:gd name="T7" fmla="*/ 350 h 362"/>
                  <a:gd name="T8" fmla="*/ 87 w 99"/>
                  <a:gd name="T9" fmla="*/ 337 h 362"/>
                  <a:gd name="T10" fmla="*/ 99 w 99"/>
                  <a:gd name="T11" fmla="*/ 337 h 362"/>
                  <a:gd name="T12" fmla="*/ 87 w 99"/>
                  <a:gd name="T13" fmla="*/ 337 h 362"/>
                  <a:gd name="T14" fmla="*/ 87 w 99"/>
                  <a:gd name="T15" fmla="*/ 0 h 362"/>
                  <a:gd name="T16" fmla="*/ 99 w 99"/>
                  <a:gd name="T17" fmla="*/ 0 h 362"/>
                  <a:gd name="T18" fmla="*/ 99 w 99"/>
                  <a:gd name="T19" fmla="*/ 0 h 362"/>
                  <a:gd name="T20" fmla="*/ 99 w 99"/>
                  <a:gd name="T21" fmla="*/ 0 h 362"/>
                  <a:gd name="T22" fmla="*/ 99 w 99"/>
                  <a:gd name="T23" fmla="*/ 337 h 362"/>
                  <a:gd name="T24" fmla="*/ 99 w 99"/>
                  <a:gd name="T25" fmla="*/ 350 h 362"/>
                  <a:gd name="T26" fmla="*/ 87 w 99"/>
                  <a:gd name="T27" fmla="*/ 350 h 362"/>
                  <a:gd name="T28" fmla="*/ 49 w 99"/>
                  <a:gd name="T29" fmla="*/ 362 h 362"/>
                  <a:gd name="T30" fmla="*/ 49 w 99"/>
                  <a:gd name="T31" fmla="*/ 362 h 362"/>
                  <a:gd name="T32" fmla="*/ 49 w 99"/>
                  <a:gd name="T33" fmla="*/ 362 h 362"/>
                  <a:gd name="T34" fmla="*/ 0 w 99"/>
                  <a:gd name="T35" fmla="*/ 362 h 362"/>
                  <a:gd name="T36" fmla="*/ 0 w 99"/>
                  <a:gd name="T37" fmla="*/ 350 h 3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9"/>
                  <a:gd name="T58" fmla="*/ 0 h 362"/>
                  <a:gd name="T59" fmla="*/ 99 w 99"/>
                  <a:gd name="T60" fmla="*/ 362 h 3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9" h="362">
                    <a:moveTo>
                      <a:pt x="0" y="350"/>
                    </a:moveTo>
                    <a:lnTo>
                      <a:pt x="49" y="350"/>
                    </a:lnTo>
                    <a:lnTo>
                      <a:pt x="49" y="362"/>
                    </a:lnTo>
                    <a:lnTo>
                      <a:pt x="49" y="350"/>
                    </a:lnTo>
                    <a:lnTo>
                      <a:pt x="87" y="337"/>
                    </a:lnTo>
                    <a:lnTo>
                      <a:pt x="99" y="337"/>
                    </a:lnTo>
                    <a:lnTo>
                      <a:pt x="87" y="337"/>
                    </a:lnTo>
                    <a:lnTo>
                      <a:pt x="87" y="0"/>
                    </a:lnTo>
                    <a:lnTo>
                      <a:pt x="99" y="0"/>
                    </a:lnTo>
                    <a:lnTo>
                      <a:pt x="99" y="337"/>
                    </a:lnTo>
                    <a:lnTo>
                      <a:pt x="99" y="350"/>
                    </a:lnTo>
                    <a:lnTo>
                      <a:pt x="87" y="350"/>
                    </a:lnTo>
                    <a:lnTo>
                      <a:pt x="49" y="362"/>
                    </a:lnTo>
                    <a:lnTo>
                      <a:pt x="0" y="362"/>
                    </a:lnTo>
                    <a:lnTo>
                      <a:pt x="0" y="35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50" name="Rectangle 62"/>
              <p:cNvSpPr>
                <a:spLocks noChangeAspect="1" noChangeArrowheads="1"/>
              </p:cNvSpPr>
              <p:nvPr/>
            </p:nvSpPr>
            <p:spPr bwMode="auto">
              <a:xfrm>
                <a:off x="804" y="2229"/>
                <a:ext cx="13" cy="375"/>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51" name="Freeform 63"/>
              <p:cNvSpPr>
                <a:spLocks noChangeAspect="1"/>
              </p:cNvSpPr>
              <p:nvPr/>
            </p:nvSpPr>
            <p:spPr bwMode="auto">
              <a:xfrm>
                <a:off x="755" y="2591"/>
                <a:ext cx="112" cy="75"/>
              </a:xfrm>
              <a:custGeom>
                <a:avLst/>
                <a:gdLst>
                  <a:gd name="T0" fmla="*/ 0 w 112"/>
                  <a:gd name="T1" fmla="*/ 38 h 75"/>
                  <a:gd name="T2" fmla="*/ 0 w 112"/>
                  <a:gd name="T3" fmla="*/ 75 h 75"/>
                  <a:gd name="T4" fmla="*/ 112 w 112"/>
                  <a:gd name="T5" fmla="*/ 38 h 75"/>
                  <a:gd name="T6" fmla="*/ 112 w 112"/>
                  <a:gd name="T7" fmla="*/ 0 h 75"/>
                  <a:gd name="T8" fmla="*/ 0 w 112"/>
                  <a:gd name="T9" fmla="*/ 38 h 75"/>
                  <a:gd name="T10" fmla="*/ 0 60000 65536"/>
                  <a:gd name="T11" fmla="*/ 0 60000 65536"/>
                  <a:gd name="T12" fmla="*/ 0 60000 65536"/>
                  <a:gd name="T13" fmla="*/ 0 60000 65536"/>
                  <a:gd name="T14" fmla="*/ 0 60000 65536"/>
                  <a:gd name="T15" fmla="*/ 0 w 112"/>
                  <a:gd name="T16" fmla="*/ 0 h 75"/>
                  <a:gd name="T17" fmla="*/ 112 w 112"/>
                  <a:gd name="T18" fmla="*/ 75 h 75"/>
                </a:gdLst>
                <a:ahLst/>
                <a:cxnLst>
                  <a:cxn ang="T10">
                    <a:pos x="T0" y="T1"/>
                  </a:cxn>
                  <a:cxn ang="T11">
                    <a:pos x="T2" y="T3"/>
                  </a:cxn>
                  <a:cxn ang="T12">
                    <a:pos x="T4" y="T5"/>
                  </a:cxn>
                  <a:cxn ang="T13">
                    <a:pos x="T6" y="T7"/>
                  </a:cxn>
                  <a:cxn ang="T14">
                    <a:pos x="T8" y="T9"/>
                  </a:cxn>
                </a:cxnLst>
                <a:rect l="T15" t="T16" r="T17" b="T18"/>
                <a:pathLst>
                  <a:path w="112" h="75">
                    <a:moveTo>
                      <a:pt x="0" y="38"/>
                    </a:moveTo>
                    <a:lnTo>
                      <a:pt x="0" y="75"/>
                    </a:lnTo>
                    <a:lnTo>
                      <a:pt x="112" y="38"/>
                    </a:lnTo>
                    <a:lnTo>
                      <a:pt x="112" y="0"/>
                    </a:lnTo>
                    <a:lnTo>
                      <a:pt x="0" y="38"/>
                    </a:lnTo>
                    <a:close/>
                  </a:path>
                </a:pathLst>
              </a:custGeom>
              <a:blipFill dpi="0" rotWithShape="0">
                <a:blip r:embed="rId9" cstate="print"/>
                <a:srcRect/>
                <a:tile tx="0" ty="0" sx="100000" sy="100000" flip="none" algn="tl"/>
              </a:blipFill>
              <a:ln w="9525">
                <a:noFill/>
                <a:round/>
                <a:headEnd/>
                <a:tailEnd/>
              </a:ln>
            </p:spPr>
            <p:txBody>
              <a:bodyPr/>
              <a:lstStyle/>
              <a:p>
                <a:endParaRPr lang="en-US"/>
              </a:p>
            </p:txBody>
          </p:sp>
          <p:sp>
            <p:nvSpPr>
              <p:cNvPr id="5252" name="Freeform 64"/>
              <p:cNvSpPr>
                <a:spLocks noChangeAspect="1"/>
              </p:cNvSpPr>
              <p:nvPr/>
            </p:nvSpPr>
            <p:spPr bwMode="auto">
              <a:xfrm>
                <a:off x="755" y="2591"/>
                <a:ext cx="124" cy="88"/>
              </a:xfrm>
              <a:custGeom>
                <a:avLst/>
                <a:gdLst>
                  <a:gd name="T0" fmla="*/ 12 w 124"/>
                  <a:gd name="T1" fmla="*/ 38 h 88"/>
                  <a:gd name="T2" fmla="*/ 12 w 124"/>
                  <a:gd name="T3" fmla="*/ 75 h 88"/>
                  <a:gd name="T4" fmla="*/ 0 w 124"/>
                  <a:gd name="T5" fmla="*/ 88 h 88"/>
                  <a:gd name="T6" fmla="*/ 0 w 124"/>
                  <a:gd name="T7" fmla="*/ 75 h 88"/>
                  <a:gd name="T8" fmla="*/ 112 w 124"/>
                  <a:gd name="T9" fmla="*/ 38 h 88"/>
                  <a:gd name="T10" fmla="*/ 124 w 124"/>
                  <a:gd name="T11" fmla="*/ 38 h 88"/>
                  <a:gd name="T12" fmla="*/ 112 w 124"/>
                  <a:gd name="T13" fmla="*/ 38 h 88"/>
                  <a:gd name="T14" fmla="*/ 112 w 124"/>
                  <a:gd name="T15" fmla="*/ 0 h 88"/>
                  <a:gd name="T16" fmla="*/ 112 w 124"/>
                  <a:gd name="T17" fmla="*/ 0 h 88"/>
                  <a:gd name="T18" fmla="*/ 124 w 124"/>
                  <a:gd name="T19" fmla="*/ 0 h 88"/>
                  <a:gd name="T20" fmla="*/ 124 w 124"/>
                  <a:gd name="T21" fmla="*/ 0 h 88"/>
                  <a:gd name="T22" fmla="*/ 124 w 124"/>
                  <a:gd name="T23" fmla="*/ 38 h 88"/>
                  <a:gd name="T24" fmla="*/ 124 w 124"/>
                  <a:gd name="T25" fmla="*/ 50 h 88"/>
                  <a:gd name="T26" fmla="*/ 112 w 124"/>
                  <a:gd name="T27" fmla="*/ 50 h 88"/>
                  <a:gd name="T28" fmla="*/ 0 w 124"/>
                  <a:gd name="T29" fmla="*/ 88 h 88"/>
                  <a:gd name="T30" fmla="*/ 0 w 124"/>
                  <a:gd name="T31" fmla="*/ 88 h 88"/>
                  <a:gd name="T32" fmla="*/ 0 w 124"/>
                  <a:gd name="T33" fmla="*/ 75 h 88"/>
                  <a:gd name="T34" fmla="*/ 0 w 124"/>
                  <a:gd name="T35" fmla="*/ 38 h 88"/>
                  <a:gd name="T36" fmla="*/ 12 w 124"/>
                  <a:gd name="T37" fmla="*/ 38 h 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88"/>
                  <a:gd name="T59" fmla="*/ 124 w 124"/>
                  <a:gd name="T60" fmla="*/ 88 h 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88">
                    <a:moveTo>
                      <a:pt x="12" y="38"/>
                    </a:moveTo>
                    <a:lnTo>
                      <a:pt x="12" y="75"/>
                    </a:lnTo>
                    <a:lnTo>
                      <a:pt x="0" y="88"/>
                    </a:lnTo>
                    <a:lnTo>
                      <a:pt x="0" y="75"/>
                    </a:lnTo>
                    <a:lnTo>
                      <a:pt x="112" y="38"/>
                    </a:lnTo>
                    <a:lnTo>
                      <a:pt x="124" y="38"/>
                    </a:lnTo>
                    <a:lnTo>
                      <a:pt x="112" y="38"/>
                    </a:lnTo>
                    <a:lnTo>
                      <a:pt x="112" y="0"/>
                    </a:lnTo>
                    <a:lnTo>
                      <a:pt x="124" y="0"/>
                    </a:lnTo>
                    <a:lnTo>
                      <a:pt x="124" y="38"/>
                    </a:lnTo>
                    <a:lnTo>
                      <a:pt x="124" y="50"/>
                    </a:lnTo>
                    <a:lnTo>
                      <a:pt x="112" y="50"/>
                    </a:lnTo>
                    <a:lnTo>
                      <a:pt x="0" y="88"/>
                    </a:lnTo>
                    <a:lnTo>
                      <a:pt x="0" y="75"/>
                    </a:lnTo>
                    <a:lnTo>
                      <a:pt x="0" y="38"/>
                    </a:lnTo>
                    <a:lnTo>
                      <a:pt x="12" y="38"/>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53" name="Freeform 65"/>
              <p:cNvSpPr>
                <a:spLocks noChangeAspect="1"/>
              </p:cNvSpPr>
              <p:nvPr/>
            </p:nvSpPr>
            <p:spPr bwMode="auto">
              <a:xfrm>
                <a:off x="755" y="2591"/>
                <a:ext cx="112" cy="50"/>
              </a:xfrm>
              <a:custGeom>
                <a:avLst/>
                <a:gdLst>
                  <a:gd name="T0" fmla="*/ 112 w 112"/>
                  <a:gd name="T1" fmla="*/ 13 h 50"/>
                  <a:gd name="T2" fmla="*/ 0 w 112"/>
                  <a:gd name="T3" fmla="*/ 50 h 50"/>
                  <a:gd name="T4" fmla="*/ 0 w 112"/>
                  <a:gd name="T5" fmla="*/ 38 h 50"/>
                  <a:gd name="T6" fmla="*/ 0 w 112"/>
                  <a:gd name="T7" fmla="*/ 38 h 50"/>
                  <a:gd name="T8" fmla="*/ 0 w 112"/>
                  <a:gd name="T9" fmla="*/ 38 h 50"/>
                  <a:gd name="T10" fmla="*/ 112 w 112"/>
                  <a:gd name="T11" fmla="*/ 0 h 50"/>
                  <a:gd name="T12" fmla="*/ 112 w 112"/>
                  <a:gd name="T13" fmla="*/ 13 h 50"/>
                  <a:gd name="T14" fmla="*/ 0 60000 65536"/>
                  <a:gd name="T15" fmla="*/ 0 60000 65536"/>
                  <a:gd name="T16" fmla="*/ 0 60000 65536"/>
                  <a:gd name="T17" fmla="*/ 0 60000 65536"/>
                  <a:gd name="T18" fmla="*/ 0 60000 65536"/>
                  <a:gd name="T19" fmla="*/ 0 60000 65536"/>
                  <a:gd name="T20" fmla="*/ 0 60000 65536"/>
                  <a:gd name="T21" fmla="*/ 0 w 112"/>
                  <a:gd name="T22" fmla="*/ 0 h 50"/>
                  <a:gd name="T23" fmla="*/ 112 w 112"/>
                  <a:gd name="T24" fmla="*/ 50 h 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50">
                    <a:moveTo>
                      <a:pt x="112" y="13"/>
                    </a:moveTo>
                    <a:lnTo>
                      <a:pt x="0" y="50"/>
                    </a:lnTo>
                    <a:lnTo>
                      <a:pt x="0" y="38"/>
                    </a:lnTo>
                    <a:lnTo>
                      <a:pt x="112" y="0"/>
                    </a:lnTo>
                    <a:lnTo>
                      <a:pt x="112"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54" name="Freeform 66"/>
              <p:cNvSpPr>
                <a:spLocks noChangeAspect="1"/>
              </p:cNvSpPr>
              <p:nvPr/>
            </p:nvSpPr>
            <p:spPr bwMode="auto">
              <a:xfrm>
                <a:off x="331" y="2616"/>
                <a:ext cx="424" cy="50"/>
              </a:xfrm>
              <a:custGeom>
                <a:avLst/>
                <a:gdLst>
                  <a:gd name="T0" fmla="*/ 424 w 424"/>
                  <a:gd name="T1" fmla="*/ 13 h 50"/>
                  <a:gd name="T2" fmla="*/ 0 w 424"/>
                  <a:gd name="T3" fmla="*/ 0 h 50"/>
                  <a:gd name="T4" fmla="*/ 0 w 424"/>
                  <a:gd name="T5" fmla="*/ 38 h 50"/>
                  <a:gd name="T6" fmla="*/ 424 w 424"/>
                  <a:gd name="T7" fmla="*/ 50 h 50"/>
                  <a:gd name="T8" fmla="*/ 424 w 424"/>
                  <a:gd name="T9" fmla="*/ 13 h 50"/>
                  <a:gd name="T10" fmla="*/ 0 60000 65536"/>
                  <a:gd name="T11" fmla="*/ 0 60000 65536"/>
                  <a:gd name="T12" fmla="*/ 0 60000 65536"/>
                  <a:gd name="T13" fmla="*/ 0 60000 65536"/>
                  <a:gd name="T14" fmla="*/ 0 60000 65536"/>
                  <a:gd name="T15" fmla="*/ 0 w 424"/>
                  <a:gd name="T16" fmla="*/ 0 h 50"/>
                  <a:gd name="T17" fmla="*/ 424 w 424"/>
                  <a:gd name="T18" fmla="*/ 50 h 50"/>
                </a:gdLst>
                <a:ahLst/>
                <a:cxnLst>
                  <a:cxn ang="T10">
                    <a:pos x="T0" y="T1"/>
                  </a:cxn>
                  <a:cxn ang="T11">
                    <a:pos x="T2" y="T3"/>
                  </a:cxn>
                  <a:cxn ang="T12">
                    <a:pos x="T4" y="T5"/>
                  </a:cxn>
                  <a:cxn ang="T13">
                    <a:pos x="T6" y="T7"/>
                  </a:cxn>
                  <a:cxn ang="T14">
                    <a:pos x="T8" y="T9"/>
                  </a:cxn>
                </a:cxnLst>
                <a:rect l="T15" t="T16" r="T17" b="T18"/>
                <a:pathLst>
                  <a:path w="424" h="50">
                    <a:moveTo>
                      <a:pt x="424" y="13"/>
                    </a:moveTo>
                    <a:lnTo>
                      <a:pt x="0" y="0"/>
                    </a:lnTo>
                    <a:lnTo>
                      <a:pt x="0" y="38"/>
                    </a:lnTo>
                    <a:lnTo>
                      <a:pt x="424" y="50"/>
                    </a:lnTo>
                    <a:lnTo>
                      <a:pt x="424" y="13"/>
                    </a:lnTo>
                    <a:close/>
                  </a:path>
                </a:pathLst>
              </a:custGeom>
              <a:blipFill dpi="0" rotWithShape="0">
                <a:blip r:embed="rId9" cstate="print"/>
                <a:srcRect/>
                <a:tile tx="0" ty="0" sx="100000" sy="100000" flip="none" algn="tl"/>
              </a:blipFill>
              <a:ln w="9525">
                <a:noFill/>
                <a:round/>
                <a:headEnd/>
                <a:tailEnd/>
              </a:ln>
            </p:spPr>
            <p:txBody>
              <a:bodyPr/>
              <a:lstStyle/>
              <a:p>
                <a:endParaRPr lang="en-US"/>
              </a:p>
            </p:txBody>
          </p:sp>
          <p:sp>
            <p:nvSpPr>
              <p:cNvPr id="5255" name="Freeform 67"/>
              <p:cNvSpPr>
                <a:spLocks noChangeAspect="1"/>
              </p:cNvSpPr>
              <p:nvPr/>
            </p:nvSpPr>
            <p:spPr bwMode="auto">
              <a:xfrm>
                <a:off x="331" y="2616"/>
                <a:ext cx="436" cy="63"/>
              </a:xfrm>
              <a:custGeom>
                <a:avLst/>
                <a:gdLst>
                  <a:gd name="T0" fmla="*/ 424 w 436"/>
                  <a:gd name="T1" fmla="*/ 25 h 63"/>
                  <a:gd name="T2" fmla="*/ 0 w 436"/>
                  <a:gd name="T3" fmla="*/ 13 h 63"/>
                  <a:gd name="T4" fmla="*/ 0 w 436"/>
                  <a:gd name="T5" fmla="*/ 0 h 63"/>
                  <a:gd name="T6" fmla="*/ 13 w 436"/>
                  <a:gd name="T7" fmla="*/ 0 h 63"/>
                  <a:gd name="T8" fmla="*/ 13 w 436"/>
                  <a:gd name="T9" fmla="*/ 38 h 63"/>
                  <a:gd name="T10" fmla="*/ 0 w 436"/>
                  <a:gd name="T11" fmla="*/ 50 h 63"/>
                  <a:gd name="T12" fmla="*/ 0 w 436"/>
                  <a:gd name="T13" fmla="*/ 38 h 63"/>
                  <a:gd name="T14" fmla="*/ 424 w 436"/>
                  <a:gd name="T15" fmla="*/ 50 h 63"/>
                  <a:gd name="T16" fmla="*/ 436 w 436"/>
                  <a:gd name="T17" fmla="*/ 50 h 63"/>
                  <a:gd name="T18" fmla="*/ 436 w 436"/>
                  <a:gd name="T19" fmla="*/ 63 h 63"/>
                  <a:gd name="T20" fmla="*/ 424 w 436"/>
                  <a:gd name="T21" fmla="*/ 63 h 63"/>
                  <a:gd name="T22" fmla="*/ 0 w 436"/>
                  <a:gd name="T23" fmla="*/ 50 h 63"/>
                  <a:gd name="T24" fmla="*/ 0 w 436"/>
                  <a:gd name="T25" fmla="*/ 50 h 63"/>
                  <a:gd name="T26" fmla="*/ 0 w 436"/>
                  <a:gd name="T27" fmla="*/ 38 h 63"/>
                  <a:gd name="T28" fmla="*/ 0 w 436"/>
                  <a:gd name="T29" fmla="*/ 0 h 63"/>
                  <a:gd name="T30" fmla="*/ 0 w 436"/>
                  <a:gd name="T31" fmla="*/ 0 h 63"/>
                  <a:gd name="T32" fmla="*/ 0 w 436"/>
                  <a:gd name="T33" fmla="*/ 0 h 63"/>
                  <a:gd name="T34" fmla="*/ 424 w 436"/>
                  <a:gd name="T35" fmla="*/ 13 h 63"/>
                  <a:gd name="T36" fmla="*/ 424 w 436"/>
                  <a:gd name="T37" fmla="*/ 25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6"/>
                  <a:gd name="T58" fmla="*/ 0 h 63"/>
                  <a:gd name="T59" fmla="*/ 436 w 436"/>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6" h="63">
                    <a:moveTo>
                      <a:pt x="424" y="25"/>
                    </a:moveTo>
                    <a:lnTo>
                      <a:pt x="0" y="13"/>
                    </a:lnTo>
                    <a:lnTo>
                      <a:pt x="0" y="0"/>
                    </a:lnTo>
                    <a:lnTo>
                      <a:pt x="13" y="0"/>
                    </a:lnTo>
                    <a:lnTo>
                      <a:pt x="13" y="38"/>
                    </a:lnTo>
                    <a:lnTo>
                      <a:pt x="0" y="50"/>
                    </a:lnTo>
                    <a:lnTo>
                      <a:pt x="0" y="38"/>
                    </a:lnTo>
                    <a:lnTo>
                      <a:pt x="424" y="50"/>
                    </a:lnTo>
                    <a:lnTo>
                      <a:pt x="436" y="50"/>
                    </a:lnTo>
                    <a:lnTo>
                      <a:pt x="436" y="63"/>
                    </a:lnTo>
                    <a:lnTo>
                      <a:pt x="424" y="63"/>
                    </a:lnTo>
                    <a:lnTo>
                      <a:pt x="0" y="50"/>
                    </a:lnTo>
                    <a:lnTo>
                      <a:pt x="0" y="38"/>
                    </a:lnTo>
                    <a:lnTo>
                      <a:pt x="0" y="0"/>
                    </a:lnTo>
                    <a:lnTo>
                      <a:pt x="424" y="13"/>
                    </a:lnTo>
                    <a:lnTo>
                      <a:pt x="424"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56" name="Freeform 68"/>
              <p:cNvSpPr>
                <a:spLocks noChangeAspect="1"/>
              </p:cNvSpPr>
              <p:nvPr/>
            </p:nvSpPr>
            <p:spPr bwMode="auto">
              <a:xfrm>
                <a:off x="755" y="2629"/>
                <a:ext cx="12" cy="37"/>
              </a:xfrm>
              <a:custGeom>
                <a:avLst/>
                <a:gdLst>
                  <a:gd name="T0" fmla="*/ 0 w 12"/>
                  <a:gd name="T1" fmla="*/ 37 h 37"/>
                  <a:gd name="T2" fmla="*/ 0 w 12"/>
                  <a:gd name="T3" fmla="*/ 0 h 37"/>
                  <a:gd name="T4" fmla="*/ 0 w 12"/>
                  <a:gd name="T5" fmla="*/ 0 h 37"/>
                  <a:gd name="T6" fmla="*/ 12 w 12"/>
                  <a:gd name="T7" fmla="*/ 0 h 37"/>
                  <a:gd name="T8" fmla="*/ 12 w 12"/>
                  <a:gd name="T9" fmla="*/ 0 h 37"/>
                  <a:gd name="T10" fmla="*/ 12 w 12"/>
                  <a:gd name="T11" fmla="*/ 37 h 37"/>
                  <a:gd name="T12" fmla="*/ 0 w 12"/>
                  <a:gd name="T13" fmla="*/ 37 h 37"/>
                  <a:gd name="T14" fmla="*/ 0 60000 65536"/>
                  <a:gd name="T15" fmla="*/ 0 60000 65536"/>
                  <a:gd name="T16" fmla="*/ 0 60000 65536"/>
                  <a:gd name="T17" fmla="*/ 0 60000 65536"/>
                  <a:gd name="T18" fmla="*/ 0 60000 65536"/>
                  <a:gd name="T19" fmla="*/ 0 60000 65536"/>
                  <a:gd name="T20" fmla="*/ 0 60000 65536"/>
                  <a:gd name="T21" fmla="*/ 0 w 12"/>
                  <a:gd name="T22" fmla="*/ 0 h 37"/>
                  <a:gd name="T23" fmla="*/ 12 w 12"/>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7">
                    <a:moveTo>
                      <a:pt x="0" y="37"/>
                    </a:moveTo>
                    <a:lnTo>
                      <a:pt x="0" y="0"/>
                    </a:lnTo>
                    <a:lnTo>
                      <a:pt x="12" y="0"/>
                    </a:lnTo>
                    <a:lnTo>
                      <a:pt x="12" y="37"/>
                    </a:lnTo>
                    <a:lnTo>
                      <a:pt x="0" y="37"/>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57" name="Freeform 69"/>
              <p:cNvSpPr>
                <a:spLocks noChangeAspect="1"/>
              </p:cNvSpPr>
              <p:nvPr/>
            </p:nvSpPr>
            <p:spPr bwMode="auto">
              <a:xfrm>
                <a:off x="331" y="2666"/>
                <a:ext cx="424" cy="75"/>
              </a:xfrm>
              <a:custGeom>
                <a:avLst/>
                <a:gdLst>
                  <a:gd name="T0" fmla="*/ 424 w 424"/>
                  <a:gd name="T1" fmla="*/ 13 h 75"/>
                  <a:gd name="T2" fmla="*/ 0 w 424"/>
                  <a:gd name="T3" fmla="*/ 0 h 75"/>
                  <a:gd name="T4" fmla="*/ 0 w 424"/>
                  <a:gd name="T5" fmla="*/ 63 h 75"/>
                  <a:gd name="T6" fmla="*/ 424 w 424"/>
                  <a:gd name="T7" fmla="*/ 75 h 75"/>
                  <a:gd name="T8" fmla="*/ 424 w 424"/>
                  <a:gd name="T9" fmla="*/ 13 h 75"/>
                  <a:gd name="T10" fmla="*/ 0 60000 65536"/>
                  <a:gd name="T11" fmla="*/ 0 60000 65536"/>
                  <a:gd name="T12" fmla="*/ 0 60000 65536"/>
                  <a:gd name="T13" fmla="*/ 0 60000 65536"/>
                  <a:gd name="T14" fmla="*/ 0 60000 65536"/>
                  <a:gd name="T15" fmla="*/ 0 w 424"/>
                  <a:gd name="T16" fmla="*/ 0 h 75"/>
                  <a:gd name="T17" fmla="*/ 424 w 424"/>
                  <a:gd name="T18" fmla="*/ 75 h 75"/>
                </a:gdLst>
                <a:ahLst/>
                <a:cxnLst>
                  <a:cxn ang="T10">
                    <a:pos x="T0" y="T1"/>
                  </a:cxn>
                  <a:cxn ang="T11">
                    <a:pos x="T2" y="T3"/>
                  </a:cxn>
                  <a:cxn ang="T12">
                    <a:pos x="T4" y="T5"/>
                  </a:cxn>
                  <a:cxn ang="T13">
                    <a:pos x="T6" y="T7"/>
                  </a:cxn>
                  <a:cxn ang="T14">
                    <a:pos x="T8" y="T9"/>
                  </a:cxn>
                </a:cxnLst>
                <a:rect l="T15" t="T16" r="T17" b="T18"/>
                <a:pathLst>
                  <a:path w="424" h="75">
                    <a:moveTo>
                      <a:pt x="424" y="13"/>
                    </a:moveTo>
                    <a:lnTo>
                      <a:pt x="0" y="0"/>
                    </a:lnTo>
                    <a:lnTo>
                      <a:pt x="0" y="63"/>
                    </a:lnTo>
                    <a:lnTo>
                      <a:pt x="424" y="75"/>
                    </a:lnTo>
                    <a:lnTo>
                      <a:pt x="424" y="13"/>
                    </a:lnTo>
                    <a:close/>
                  </a:path>
                </a:pathLst>
              </a:custGeom>
              <a:blipFill dpi="0" rotWithShape="0">
                <a:blip r:embed="rId9" cstate="print"/>
                <a:srcRect/>
                <a:tile tx="0" ty="0" sx="100000" sy="100000" flip="none" algn="tl"/>
              </a:blipFill>
              <a:ln w="9525">
                <a:noFill/>
                <a:round/>
                <a:headEnd/>
                <a:tailEnd/>
              </a:ln>
            </p:spPr>
            <p:txBody>
              <a:bodyPr/>
              <a:lstStyle/>
              <a:p>
                <a:endParaRPr lang="en-US"/>
              </a:p>
            </p:txBody>
          </p:sp>
          <p:sp>
            <p:nvSpPr>
              <p:cNvPr id="5258" name="Freeform 70"/>
              <p:cNvSpPr>
                <a:spLocks noChangeAspect="1"/>
              </p:cNvSpPr>
              <p:nvPr/>
            </p:nvSpPr>
            <p:spPr bwMode="auto">
              <a:xfrm>
                <a:off x="331" y="2666"/>
                <a:ext cx="436" cy="88"/>
              </a:xfrm>
              <a:custGeom>
                <a:avLst/>
                <a:gdLst>
                  <a:gd name="T0" fmla="*/ 424 w 436"/>
                  <a:gd name="T1" fmla="*/ 25 h 88"/>
                  <a:gd name="T2" fmla="*/ 0 w 436"/>
                  <a:gd name="T3" fmla="*/ 13 h 88"/>
                  <a:gd name="T4" fmla="*/ 0 w 436"/>
                  <a:gd name="T5" fmla="*/ 0 h 88"/>
                  <a:gd name="T6" fmla="*/ 13 w 436"/>
                  <a:gd name="T7" fmla="*/ 0 h 88"/>
                  <a:gd name="T8" fmla="*/ 13 w 436"/>
                  <a:gd name="T9" fmla="*/ 63 h 88"/>
                  <a:gd name="T10" fmla="*/ 0 w 436"/>
                  <a:gd name="T11" fmla="*/ 75 h 88"/>
                  <a:gd name="T12" fmla="*/ 0 w 436"/>
                  <a:gd name="T13" fmla="*/ 63 h 88"/>
                  <a:gd name="T14" fmla="*/ 424 w 436"/>
                  <a:gd name="T15" fmla="*/ 75 h 88"/>
                  <a:gd name="T16" fmla="*/ 436 w 436"/>
                  <a:gd name="T17" fmla="*/ 75 h 88"/>
                  <a:gd name="T18" fmla="*/ 436 w 436"/>
                  <a:gd name="T19" fmla="*/ 88 h 88"/>
                  <a:gd name="T20" fmla="*/ 424 w 436"/>
                  <a:gd name="T21" fmla="*/ 88 h 88"/>
                  <a:gd name="T22" fmla="*/ 0 w 436"/>
                  <a:gd name="T23" fmla="*/ 75 h 88"/>
                  <a:gd name="T24" fmla="*/ 0 w 436"/>
                  <a:gd name="T25" fmla="*/ 75 h 88"/>
                  <a:gd name="T26" fmla="*/ 0 w 436"/>
                  <a:gd name="T27" fmla="*/ 63 h 88"/>
                  <a:gd name="T28" fmla="*/ 0 w 436"/>
                  <a:gd name="T29" fmla="*/ 0 h 88"/>
                  <a:gd name="T30" fmla="*/ 0 w 436"/>
                  <a:gd name="T31" fmla="*/ 0 h 88"/>
                  <a:gd name="T32" fmla="*/ 0 w 436"/>
                  <a:gd name="T33" fmla="*/ 0 h 88"/>
                  <a:gd name="T34" fmla="*/ 424 w 436"/>
                  <a:gd name="T35" fmla="*/ 13 h 88"/>
                  <a:gd name="T36" fmla="*/ 424 w 436"/>
                  <a:gd name="T37" fmla="*/ 25 h 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6"/>
                  <a:gd name="T58" fmla="*/ 0 h 88"/>
                  <a:gd name="T59" fmla="*/ 436 w 436"/>
                  <a:gd name="T60" fmla="*/ 88 h 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6" h="88">
                    <a:moveTo>
                      <a:pt x="424" y="25"/>
                    </a:moveTo>
                    <a:lnTo>
                      <a:pt x="0" y="13"/>
                    </a:lnTo>
                    <a:lnTo>
                      <a:pt x="0" y="0"/>
                    </a:lnTo>
                    <a:lnTo>
                      <a:pt x="13" y="0"/>
                    </a:lnTo>
                    <a:lnTo>
                      <a:pt x="13" y="63"/>
                    </a:lnTo>
                    <a:lnTo>
                      <a:pt x="0" y="75"/>
                    </a:lnTo>
                    <a:lnTo>
                      <a:pt x="0" y="63"/>
                    </a:lnTo>
                    <a:lnTo>
                      <a:pt x="424" y="75"/>
                    </a:lnTo>
                    <a:lnTo>
                      <a:pt x="436" y="75"/>
                    </a:lnTo>
                    <a:lnTo>
                      <a:pt x="436" y="88"/>
                    </a:lnTo>
                    <a:lnTo>
                      <a:pt x="424" y="88"/>
                    </a:lnTo>
                    <a:lnTo>
                      <a:pt x="0" y="75"/>
                    </a:lnTo>
                    <a:lnTo>
                      <a:pt x="0" y="63"/>
                    </a:lnTo>
                    <a:lnTo>
                      <a:pt x="0" y="0"/>
                    </a:lnTo>
                    <a:lnTo>
                      <a:pt x="424" y="13"/>
                    </a:lnTo>
                    <a:lnTo>
                      <a:pt x="424"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59" name="Freeform 71"/>
              <p:cNvSpPr>
                <a:spLocks noChangeAspect="1"/>
              </p:cNvSpPr>
              <p:nvPr/>
            </p:nvSpPr>
            <p:spPr bwMode="auto">
              <a:xfrm>
                <a:off x="755" y="2679"/>
                <a:ext cx="12" cy="62"/>
              </a:xfrm>
              <a:custGeom>
                <a:avLst/>
                <a:gdLst>
                  <a:gd name="T0" fmla="*/ 0 w 12"/>
                  <a:gd name="T1" fmla="*/ 62 h 62"/>
                  <a:gd name="T2" fmla="*/ 0 w 12"/>
                  <a:gd name="T3" fmla="*/ 0 h 62"/>
                  <a:gd name="T4" fmla="*/ 0 w 12"/>
                  <a:gd name="T5" fmla="*/ 0 h 62"/>
                  <a:gd name="T6" fmla="*/ 12 w 12"/>
                  <a:gd name="T7" fmla="*/ 0 h 62"/>
                  <a:gd name="T8" fmla="*/ 12 w 12"/>
                  <a:gd name="T9" fmla="*/ 0 h 62"/>
                  <a:gd name="T10" fmla="*/ 12 w 12"/>
                  <a:gd name="T11" fmla="*/ 62 h 62"/>
                  <a:gd name="T12" fmla="*/ 0 w 12"/>
                  <a:gd name="T13" fmla="*/ 62 h 62"/>
                  <a:gd name="T14" fmla="*/ 0 60000 65536"/>
                  <a:gd name="T15" fmla="*/ 0 60000 65536"/>
                  <a:gd name="T16" fmla="*/ 0 60000 65536"/>
                  <a:gd name="T17" fmla="*/ 0 60000 65536"/>
                  <a:gd name="T18" fmla="*/ 0 60000 65536"/>
                  <a:gd name="T19" fmla="*/ 0 60000 65536"/>
                  <a:gd name="T20" fmla="*/ 0 60000 65536"/>
                  <a:gd name="T21" fmla="*/ 0 w 12"/>
                  <a:gd name="T22" fmla="*/ 0 h 62"/>
                  <a:gd name="T23" fmla="*/ 12 w 12"/>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62">
                    <a:moveTo>
                      <a:pt x="0" y="62"/>
                    </a:moveTo>
                    <a:lnTo>
                      <a:pt x="0" y="0"/>
                    </a:lnTo>
                    <a:lnTo>
                      <a:pt x="12" y="0"/>
                    </a:lnTo>
                    <a:lnTo>
                      <a:pt x="12" y="62"/>
                    </a:lnTo>
                    <a:lnTo>
                      <a:pt x="0" y="6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60" name="Freeform 72"/>
              <p:cNvSpPr>
                <a:spLocks noChangeAspect="1"/>
              </p:cNvSpPr>
              <p:nvPr/>
            </p:nvSpPr>
            <p:spPr bwMode="auto">
              <a:xfrm>
                <a:off x="755" y="2629"/>
                <a:ext cx="112" cy="112"/>
              </a:xfrm>
              <a:custGeom>
                <a:avLst/>
                <a:gdLst>
                  <a:gd name="T0" fmla="*/ 0 w 112"/>
                  <a:gd name="T1" fmla="*/ 50 h 112"/>
                  <a:gd name="T2" fmla="*/ 0 w 112"/>
                  <a:gd name="T3" fmla="*/ 112 h 112"/>
                  <a:gd name="T4" fmla="*/ 112 w 112"/>
                  <a:gd name="T5" fmla="*/ 50 h 112"/>
                  <a:gd name="T6" fmla="*/ 112 w 112"/>
                  <a:gd name="T7" fmla="*/ 0 h 112"/>
                  <a:gd name="T8" fmla="*/ 0 w 112"/>
                  <a:gd name="T9" fmla="*/ 50 h 112"/>
                  <a:gd name="T10" fmla="*/ 0 60000 65536"/>
                  <a:gd name="T11" fmla="*/ 0 60000 65536"/>
                  <a:gd name="T12" fmla="*/ 0 60000 65536"/>
                  <a:gd name="T13" fmla="*/ 0 60000 65536"/>
                  <a:gd name="T14" fmla="*/ 0 60000 65536"/>
                  <a:gd name="T15" fmla="*/ 0 w 112"/>
                  <a:gd name="T16" fmla="*/ 0 h 112"/>
                  <a:gd name="T17" fmla="*/ 112 w 112"/>
                  <a:gd name="T18" fmla="*/ 112 h 112"/>
                </a:gdLst>
                <a:ahLst/>
                <a:cxnLst>
                  <a:cxn ang="T10">
                    <a:pos x="T0" y="T1"/>
                  </a:cxn>
                  <a:cxn ang="T11">
                    <a:pos x="T2" y="T3"/>
                  </a:cxn>
                  <a:cxn ang="T12">
                    <a:pos x="T4" y="T5"/>
                  </a:cxn>
                  <a:cxn ang="T13">
                    <a:pos x="T6" y="T7"/>
                  </a:cxn>
                  <a:cxn ang="T14">
                    <a:pos x="T8" y="T9"/>
                  </a:cxn>
                </a:cxnLst>
                <a:rect l="T15" t="T16" r="T17" b="T18"/>
                <a:pathLst>
                  <a:path w="112" h="112">
                    <a:moveTo>
                      <a:pt x="0" y="50"/>
                    </a:moveTo>
                    <a:lnTo>
                      <a:pt x="0" y="112"/>
                    </a:lnTo>
                    <a:lnTo>
                      <a:pt x="112" y="50"/>
                    </a:lnTo>
                    <a:lnTo>
                      <a:pt x="112" y="0"/>
                    </a:lnTo>
                    <a:lnTo>
                      <a:pt x="0" y="50"/>
                    </a:lnTo>
                    <a:close/>
                  </a:path>
                </a:pathLst>
              </a:custGeom>
              <a:blipFill dpi="0" rotWithShape="0">
                <a:blip r:embed="rId9" cstate="print"/>
                <a:srcRect/>
                <a:tile tx="0" ty="0" sx="100000" sy="100000" flip="none" algn="tl"/>
              </a:blipFill>
              <a:ln w="9525">
                <a:noFill/>
                <a:round/>
                <a:headEnd/>
                <a:tailEnd/>
              </a:ln>
            </p:spPr>
            <p:txBody>
              <a:bodyPr/>
              <a:lstStyle/>
              <a:p>
                <a:endParaRPr lang="en-US"/>
              </a:p>
            </p:txBody>
          </p:sp>
          <p:sp>
            <p:nvSpPr>
              <p:cNvPr id="5261" name="Freeform 73"/>
              <p:cNvSpPr>
                <a:spLocks noChangeAspect="1"/>
              </p:cNvSpPr>
              <p:nvPr/>
            </p:nvSpPr>
            <p:spPr bwMode="auto">
              <a:xfrm>
                <a:off x="755" y="2629"/>
                <a:ext cx="124" cy="125"/>
              </a:xfrm>
              <a:custGeom>
                <a:avLst/>
                <a:gdLst>
                  <a:gd name="T0" fmla="*/ 12 w 124"/>
                  <a:gd name="T1" fmla="*/ 50 h 125"/>
                  <a:gd name="T2" fmla="*/ 12 w 124"/>
                  <a:gd name="T3" fmla="*/ 112 h 125"/>
                  <a:gd name="T4" fmla="*/ 0 w 124"/>
                  <a:gd name="T5" fmla="*/ 125 h 125"/>
                  <a:gd name="T6" fmla="*/ 0 w 124"/>
                  <a:gd name="T7" fmla="*/ 112 h 125"/>
                  <a:gd name="T8" fmla="*/ 112 w 124"/>
                  <a:gd name="T9" fmla="*/ 50 h 125"/>
                  <a:gd name="T10" fmla="*/ 124 w 124"/>
                  <a:gd name="T11" fmla="*/ 50 h 125"/>
                  <a:gd name="T12" fmla="*/ 112 w 124"/>
                  <a:gd name="T13" fmla="*/ 50 h 125"/>
                  <a:gd name="T14" fmla="*/ 112 w 124"/>
                  <a:gd name="T15" fmla="*/ 0 h 125"/>
                  <a:gd name="T16" fmla="*/ 112 w 124"/>
                  <a:gd name="T17" fmla="*/ 0 h 125"/>
                  <a:gd name="T18" fmla="*/ 124 w 124"/>
                  <a:gd name="T19" fmla="*/ 0 h 125"/>
                  <a:gd name="T20" fmla="*/ 124 w 124"/>
                  <a:gd name="T21" fmla="*/ 0 h 125"/>
                  <a:gd name="T22" fmla="*/ 124 w 124"/>
                  <a:gd name="T23" fmla="*/ 50 h 125"/>
                  <a:gd name="T24" fmla="*/ 124 w 124"/>
                  <a:gd name="T25" fmla="*/ 50 h 125"/>
                  <a:gd name="T26" fmla="*/ 112 w 124"/>
                  <a:gd name="T27" fmla="*/ 62 h 125"/>
                  <a:gd name="T28" fmla="*/ 0 w 124"/>
                  <a:gd name="T29" fmla="*/ 125 h 125"/>
                  <a:gd name="T30" fmla="*/ 0 w 124"/>
                  <a:gd name="T31" fmla="*/ 125 h 125"/>
                  <a:gd name="T32" fmla="*/ 0 w 124"/>
                  <a:gd name="T33" fmla="*/ 112 h 125"/>
                  <a:gd name="T34" fmla="*/ 0 w 124"/>
                  <a:gd name="T35" fmla="*/ 50 h 125"/>
                  <a:gd name="T36" fmla="*/ 12 w 124"/>
                  <a:gd name="T37" fmla="*/ 50 h 1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125"/>
                  <a:gd name="T59" fmla="*/ 124 w 124"/>
                  <a:gd name="T60" fmla="*/ 125 h 1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125">
                    <a:moveTo>
                      <a:pt x="12" y="50"/>
                    </a:moveTo>
                    <a:lnTo>
                      <a:pt x="12" y="112"/>
                    </a:lnTo>
                    <a:lnTo>
                      <a:pt x="0" y="125"/>
                    </a:lnTo>
                    <a:lnTo>
                      <a:pt x="0" y="112"/>
                    </a:lnTo>
                    <a:lnTo>
                      <a:pt x="112" y="50"/>
                    </a:lnTo>
                    <a:lnTo>
                      <a:pt x="124" y="50"/>
                    </a:lnTo>
                    <a:lnTo>
                      <a:pt x="112" y="50"/>
                    </a:lnTo>
                    <a:lnTo>
                      <a:pt x="112" y="0"/>
                    </a:lnTo>
                    <a:lnTo>
                      <a:pt x="124" y="0"/>
                    </a:lnTo>
                    <a:lnTo>
                      <a:pt x="124" y="50"/>
                    </a:lnTo>
                    <a:lnTo>
                      <a:pt x="112" y="62"/>
                    </a:lnTo>
                    <a:lnTo>
                      <a:pt x="0" y="125"/>
                    </a:lnTo>
                    <a:lnTo>
                      <a:pt x="0" y="112"/>
                    </a:lnTo>
                    <a:lnTo>
                      <a:pt x="0" y="50"/>
                    </a:lnTo>
                    <a:lnTo>
                      <a:pt x="12" y="5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62" name="Freeform 74"/>
              <p:cNvSpPr>
                <a:spLocks noChangeAspect="1"/>
              </p:cNvSpPr>
              <p:nvPr/>
            </p:nvSpPr>
            <p:spPr bwMode="auto">
              <a:xfrm>
                <a:off x="755" y="2629"/>
                <a:ext cx="112" cy="62"/>
              </a:xfrm>
              <a:custGeom>
                <a:avLst/>
                <a:gdLst>
                  <a:gd name="T0" fmla="*/ 112 w 112"/>
                  <a:gd name="T1" fmla="*/ 12 h 62"/>
                  <a:gd name="T2" fmla="*/ 0 w 112"/>
                  <a:gd name="T3" fmla="*/ 62 h 62"/>
                  <a:gd name="T4" fmla="*/ 0 w 112"/>
                  <a:gd name="T5" fmla="*/ 50 h 62"/>
                  <a:gd name="T6" fmla="*/ 0 w 112"/>
                  <a:gd name="T7" fmla="*/ 50 h 62"/>
                  <a:gd name="T8" fmla="*/ 0 w 112"/>
                  <a:gd name="T9" fmla="*/ 50 h 62"/>
                  <a:gd name="T10" fmla="*/ 112 w 112"/>
                  <a:gd name="T11" fmla="*/ 0 h 62"/>
                  <a:gd name="T12" fmla="*/ 112 w 112"/>
                  <a:gd name="T13" fmla="*/ 12 h 62"/>
                  <a:gd name="T14" fmla="*/ 0 60000 65536"/>
                  <a:gd name="T15" fmla="*/ 0 60000 65536"/>
                  <a:gd name="T16" fmla="*/ 0 60000 65536"/>
                  <a:gd name="T17" fmla="*/ 0 60000 65536"/>
                  <a:gd name="T18" fmla="*/ 0 60000 65536"/>
                  <a:gd name="T19" fmla="*/ 0 60000 65536"/>
                  <a:gd name="T20" fmla="*/ 0 60000 65536"/>
                  <a:gd name="T21" fmla="*/ 0 w 112"/>
                  <a:gd name="T22" fmla="*/ 0 h 62"/>
                  <a:gd name="T23" fmla="*/ 112 w 112"/>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62">
                    <a:moveTo>
                      <a:pt x="112" y="12"/>
                    </a:moveTo>
                    <a:lnTo>
                      <a:pt x="0" y="62"/>
                    </a:lnTo>
                    <a:lnTo>
                      <a:pt x="0" y="50"/>
                    </a:lnTo>
                    <a:lnTo>
                      <a:pt x="112" y="0"/>
                    </a:lnTo>
                    <a:lnTo>
                      <a:pt x="112"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63" name="Freeform 75"/>
              <p:cNvSpPr>
                <a:spLocks noChangeAspect="1"/>
              </p:cNvSpPr>
              <p:nvPr/>
            </p:nvSpPr>
            <p:spPr bwMode="auto">
              <a:xfrm>
                <a:off x="331" y="2654"/>
                <a:ext cx="50" cy="12"/>
              </a:xfrm>
              <a:custGeom>
                <a:avLst/>
                <a:gdLst>
                  <a:gd name="T0" fmla="*/ 0 w 50"/>
                  <a:gd name="T1" fmla="*/ 0 h 12"/>
                  <a:gd name="T2" fmla="*/ 50 w 50"/>
                  <a:gd name="T3" fmla="*/ 0 h 12"/>
                  <a:gd name="T4" fmla="*/ 50 w 50"/>
                  <a:gd name="T5" fmla="*/ 12 h 12"/>
                  <a:gd name="T6" fmla="*/ 13 w 50"/>
                  <a:gd name="T7" fmla="*/ 12 h 12"/>
                  <a:gd name="T8" fmla="*/ 0 w 50"/>
                  <a:gd name="T9" fmla="*/ 12 h 12"/>
                  <a:gd name="T10" fmla="*/ 0 w 50"/>
                  <a:gd name="T11" fmla="*/ 0 h 12"/>
                  <a:gd name="T12" fmla="*/ 0 60000 65536"/>
                  <a:gd name="T13" fmla="*/ 0 60000 65536"/>
                  <a:gd name="T14" fmla="*/ 0 60000 65536"/>
                  <a:gd name="T15" fmla="*/ 0 60000 65536"/>
                  <a:gd name="T16" fmla="*/ 0 60000 65536"/>
                  <a:gd name="T17" fmla="*/ 0 60000 65536"/>
                  <a:gd name="T18" fmla="*/ 0 w 50"/>
                  <a:gd name="T19" fmla="*/ 0 h 12"/>
                  <a:gd name="T20" fmla="*/ 50 w 5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50" h="12">
                    <a:moveTo>
                      <a:pt x="0" y="0"/>
                    </a:moveTo>
                    <a:lnTo>
                      <a:pt x="50" y="0"/>
                    </a:lnTo>
                    <a:lnTo>
                      <a:pt x="50" y="12"/>
                    </a:lnTo>
                    <a:lnTo>
                      <a:pt x="13" y="12"/>
                    </a:lnTo>
                    <a:lnTo>
                      <a:pt x="0" y="12"/>
                    </a:lnTo>
                    <a:lnTo>
                      <a:pt x="0" y="0"/>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264" name="Rectangle 76"/>
              <p:cNvSpPr>
                <a:spLocks noChangeAspect="1" noChangeArrowheads="1"/>
              </p:cNvSpPr>
              <p:nvPr/>
            </p:nvSpPr>
            <p:spPr bwMode="auto">
              <a:xfrm>
                <a:off x="331" y="2654"/>
                <a:ext cx="63"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65" name="Rectangle 77"/>
              <p:cNvSpPr>
                <a:spLocks noChangeAspect="1" noChangeArrowheads="1"/>
              </p:cNvSpPr>
              <p:nvPr/>
            </p:nvSpPr>
            <p:spPr bwMode="auto">
              <a:xfrm>
                <a:off x="381" y="2654"/>
                <a:ext cx="13" cy="25"/>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66" name="Rectangle 78"/>
              <p:cNvSpPr>
                <a:spLocks noChangeAspect="1" noChangeArrowheads="1"/>
              </p:cNvSpPr>
              <p:nvPr/>
            </p:nvSpPr>
            <p:spPr bwMode="auto">
              <a:xfrm>
                <a:off x="331" y="2666"/>
                <a:ext cx="50"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67" name="Rectangle 79"/>
              <p:cNvSpPr>
                <a:spLocks noChangeAspect="1" noChangeArrowheads="1"/>
              </p:cNvSpPr>
              <p:nvPr/>
            </p:nvSpPr>
            <p:spPr bwMode="auto">
              <a:xfrm>
                <a:off x="331" y="2654"/>
                <a:ext cx="13"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68" name="Freeform 80"/>
              <p:cNvSpPr>
                <a:spLocks noChangeAspect="1"/>
              </p:cNvSpPr>
              <p:nvPr/>
            </p:nvSpPr>
            <p:spPr bwMode="auto">
              <a:xfrm>
                <a:off x="755" y="2629"/>
                <a:ext cx="112" cy="50"/>
              </a:xfrm>
              <a:custGeom>
                <a:avLst/>
                <a:gdLst>
                  <a:gd name="T0" fmla="*/ 0 w 112"/>
                  <a:gd name="T1" fmla="*/ 37 h 50"/>
                  <a:gd name="T2" fmla="*/ 112 w 112"/>
                  <a:gd name="T3" fmla="*/ 0 h 50"/>
                  <a:gd name="T4" fmla="*/ 112 w 112"/>
                  <a:gd name="T5" fmla="*/ 0 h 50"/>
                  <a:gd name="T6" fmla="*/ 0 w 112"/>
                  <a:gd name="T7" fmla="*/ 50 h 50"/>
                  <a:gd name="T8" fmla="*/ 0 w 112"/>
                  <a:gd name="T9" fmla="*/ 37 h 50"/>
                  <a:gd name="T10" fmla="*/ 0 60000 65536"/>
                  <a:gd name="T11" fmla="*/ 0 60000 65536"/>
                  <a:gd name="T12" fmla="*/ 0 60000 65536"/>
                  <a:gd name="T13" fmla="*/ 0 60000 65536"/>
                  <a:gd name="T14" fmla="*/ 0 60000 65536"/>
                  <a:gd name="T15" fmla="*/ 0 w 112"/>
                  <a:gd name="T16" fmla="*/ 0 h 50"/>
                  <a:gd name="T17" fmla="*/ 112 w 112"/>
                  <a:gd name="T18" fmla="*/ 50 h 50"/>
                </a:gdLst>
                <a:ahLst/>
                <a:cxnLst>
                  <a:cxn ang="T10">
                    <a:pos x="T0" y="T1"/>
                  </a:cxn>
                  <a:cxn ang="T11">
                    <a:pos x="T2" y="T3"/>
                  </a:cxn>
                  <a:cxn ang="T12">
                    <a:pos x="T4" y="T5"/>
                  </a:cxn>
                  <a:cxn ang="T13">
                    <a:pos x="T6" y="T7"/>
                  </a:cxn>
                  <a:cxn ang="T14">
                    <a:pos x="T8" y="T9"/>
                  </a:cxn>
                </a:cxnLst>
                <a:rect l="T15" t="T16" r="T17" b="T18"/>
                <a:pathLst>
                  <a:path w="112" h="50">
                    <a:moveTo>
                      <a:pt x="0" y="37"/>
                    </a:moveTo>
                    <a:lnTo>
                      <a:pt x="112" y="0"/>
                    </a:lnTo>
                    <a:lnTo>
                      <a:pt x="0" y="50"/>
                    </a:lnTo>
                    <a:lnTo>
                      <a:pt x="0" y="37"/>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5269" name="Freeform 81"/>
              <p:cNvSpPr>
                <a:spLocks noChangeAspect="1"/>
              </p:cNvSpPr>
              <p:nvPr/>
            </p:nvSpPr>
            <p:spPr bwMode="auto">
              <a:xfrm>
                <a:off x="755" y="2629"/>
                <a:ext cx="112" cy="62"/>
              </a:xfrm>
              <a:custGeom>
                <a:avLst/>
                <a:gdLst>
                  <a:gd name="T0" fmla="*/ 0 w 112"/>
                  <a:gd name="T1" fmla="*/ 37 h 62"/>
                  <a:gd name="T2" fmla="*/ 112 w 112"/>
                  <a:gd name="T3" fmla="*/ 0 h 62"/>
                  <a:gd name="T4" fmla="*/ 112 w 112"/>
                  <a:gd name="T5" fmla="*/ 12 h 62"/>
                  <a:gd name="T6" fmla="*/ 112 w 112"/>
                  <a:gd name="T7" fmla="*/ 12 h 62"/>
                  <a:gd name="T8" fmla="*/ 0 w 112"/>
                  <a:gd name="T9" fmla="*/ 62 h 62"/>
                  <a:gd name="T10" fmla="*/ 0 w 112"/>
                  <a:gd name="T11" fmla="*/ 62 h 62"/>
                  <a:gd name="T12" fmla="*/ 0 w 112"/>
                  <a:gd name="T13" fmla="*/ 50 h 62"/>
                  <a:gd name="T14" fmla="*/ 0 w 112"/>
                  <a:gd name="T15" fmla="*/ 37 h 62"/>
                  <a:gd name="T16" fmla="*/ 0 w 112"/>
                  <a:gd name="T17" fmla="*/ 37 h 62"/>
                  <a:gd name="T18" fmla="*/ 0 w 112"/>
                  <a:gd name="T19" fmla="*/ 37 h 62"/>
                  <a:gd name="T20" fmla="*/ 12 w 112"/>
                  <a:gd name="T21" fmla="*/ 37 h 62"/>
                  <a:gd name="T22" fmla="*/ 12 w 112"/>
                  <a:gd name="T23" fmla="*/ 50 h 62"/>
                  <a:gd name="T24" fmla="*/ 0 w 112"/>
                  <a:gd name="T25" fmla="*/ 50 h 62"/>
                  <a:gd name="T26" fmla="*/ 0 w 112"/>
                  <a:gd name="T27" fmla="*/ 50 h 62"/>
                  <a:gd name="T28" fmla="*/ 112 w 112"/>
                  <a:gd name="T29" fmla="*/ 0 h 62"/>
                  <a:gd name="T30" fmla="*/ 112 w 112"/>
                  <a:gd name="T31" fmla="*/ 0 h 62"/>
                  <a:gd name="T32" fmla="*/ 112 w 112"/>
                  <a:gd name="T33" fmla="*/ 12 h 62"/>
                  <a:gd name="T34" fmla="*/ 0 w 112"/>
                  <a:gd name="T35" fmla="*/ 50 h 62"/>
                  <a:gd name="T36" fmla="*/ 0 w 112"/>
                  <a:gd name="T37" fmla="*/ 37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2"/>
                  <a:gd name="T58" fmla="*/ 0 h 62"/>
                  <a:gd name="T59" fmla="*/ 112 w 112"/>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2" h="62">
                    <a:moveTo>
                      <a:pt x="0" y="37"/>
                    </a:moveTo>
                    <a:lnTo>
                      <a:pt x="112" y="0"/>
                    </a:lnTo>
                    <a:lnTo>
                      <a:pt x="112" y="12"/>
                    </a:lnTo>
                    <a:lnTo>
                      <a:pt x="0" y="62"/>
                    </a:lnTo>
                    <a:lnTo>
                      <a:pt x="0" y="50"/>
                    </a:lnTo>
                    <a:lnTo>
                      <a:pt x="0" y="37"/>
                    </a:lnTo>
                    <a:lnTo>
                      <a:pt x="12" y="37"/>
                    </a:lnTo>
                    <a:lnTo>
                      <a:pt x="12" y="50"/>
                    </a:lnTo>
                    <a:lnTo>
                      <a:pt x="0" y="50"/>
                    </a:lnTo>
                    <a:lnTo>
                      <a:pt x="112" y="0"/>
                    </a:lnTo>
                    <a:lnTo>
                      <a:pt x="112" y="12"/>
                    </a:lnTo>
                    <a:lnTo>
                      <a:pt x="0" y="50"/>
                    </a:lnTo>
                    <a:lnTo>
                      <a:pt x="0" y="37"/>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70" name="Freeform 82"/>
              <p:cNvSpPr>
                <a:spLocks noChangeAspect="1"/>
              </p:cNvSpPr>
              <p:nvPr/>
            </p:nvSpPr>
            <p:spPr bwMode="auto">
              <a:xfrm>
                <a:off x="705" y="2666"/>
                <a:ext cx="50" cy="13"/>
              </a:xfrm>
              <a:custGeom>
                <a:avLst/>
                <a:gdLst>
                  <a:gd name="T0" fmla="*/ 0 w 50"/>
                  <a:gd name="T1" fmla="*/ 0 h 13"/>
                  <a:gd name="T2" fmla="*/ 12 w 50"/>
                  <a:gd name="T3" fmla="*/ 0 h 13"/>
                  <a:gd name="T4" fmla="*/ 50 w 50"/>
                  <a:gd name="T5" fmla="*/ 0 h 13"/>
                  <a:gd name="T6" fmla="*/ 50 w 50"/>
                  <a:gd name="T7" fmla="*/ 13 h 13"/>
                  <a:gd name="T8" fmla="*/ 0 w 50"/>
                  <a:gd name="T9" fmla="*/ 13 h 13"/>
                  <a:gd name="T10" fmla="*/ 0 w 50"/>
                  <a:gd name="T11" fmla="*/ 0 h 13"/>
                  <a:gd name="T12" fmla="*/ 0 60000 65536"/>
                  <a:gd name="T13" fmla="*/ 0 60000 65536"/>
                  <a:gd name="T14" fmla="*/ 0 60000 65536"/>
                  <a:gd name="T15" fmla="*/ 0 60000 65536"/>
                  <a:gd name="T16" fmla="*/ 0 60000 65536"/>
                  <a:gd name="T17" fmla="*/ 0 60000 65536"/>
                  <a:gd name="T18" fmla="*/ 0 w 50"/>
                  <a:gd name="T19" fmla="*/ 0 h 13"/>
                  <a:gd name="T20" fmla="*/ 50 w 5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50" h="13">
                    <a:moveTo>
                      <a:pt x="0" y="0"/>
                    </a:moveTo>
                    <a:lnTo>
                      <a:pt x="12" y="0"/>
                    </a:lnTo>
                    <a:lnTo>
                      <a:pt x="50" y="0"/>
                    </a:lnTo>
                    <a:lnTo>
                      <a:pt x="50" y="13"/>
                    </a:lnTo>
                    <a:lnTo>
                      <a:pt x="0" y="13"/>
                    </a:lnTo>
                    <a:lnTo>
                      <a:pt x="0" y="0"/>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271" name="Rectangle 83"/>
              <p:cNvSpPr>
                <a:spLocks noChangeAspect="1" noChangeArrowheads="1"/>
              </p:cNvSpPr>
              <p:nvPr/>
            </p:nvSpPr>
            <p:spPr bwMode="auto">
              <a:xfrm>
                <a:off x="705" y="2666"/>
                <a:ext cx="62"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72" name="Rectangle 84"/>
              <p:cNvSpPr>
                <a:spLocks noChangeAspect="1" noChangeArrowheads="1"/>
              </p:cNvSpPr>
              <p:nvPr/>
            </p:nvSpPr>
            <p:spPr bwMode="auto">
              <a:xfrm>
                <a:off x="755" y="2666"/>
                <a:ext cx="12" cy="25"/>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73" name="Rectangle 85"/>
              <p:cNvSpPr>
                <a:spLocks noChangeAspect="1" noChangeArrowheads="1"/>
              </p:cNvSpPr>
              <p:nvPr/>
            </p:nvSpPr>
            <p:spPr bwMode="auto">
              <a:xfrm>
                <a:off x="705" y="2679"/>
                <a:ext cx="50"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74" name="Rectangle 86"/>
              <p:cNvSpPr>
                <a:spLocks noChangeAspect="1" noChangeArrowheads="1"/>
              </p:cNvSpPr>
              <p:nvPr/>
            </p:nvSpPr>
            <p:spPr bwMode="auto">
              <a:xfrm>
                <a:off x="705" y="2666"/>
                <a:ext cx="12"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75" name="Freeform 87"/>
              <p:cNvSpPr>
                <a:spLocks noChangeAspect="1"/>
              </p:cNvSpPr>
              <p:nvPr/>
            </p:nvSpPr>
            <p:spPr bwMode="auto">
              <a:xfrm>
                <a:off x="381" y="2654"/>
                <a:ext cx="324" cy="25"/>
              </a:xfrm>
              <a:custGeom>
                <a:avLst/>
                <a:gdLst>
                  <a:gd name="T0" fmla="*/ 0 w 324"/>
                  <a:gd name="T1" fmla="*/ 0 h 25"/>
                  <a:gd name="T2" fmla="*/ 13 w 324"/>
                  <a:gd name="T3" fmla="*/ 0 h 25"/>
                  <a:gd name="T4" fmla="*/ 187 w 324"/>
                  <a:gd name="T5" fmla="*/ 12 h 25"/>
                  <a:gd name="T6" fmla="*/ 274 w 324"/>
                  <a:gd name="T7" fmla="*/ 12 h 25"/>
                  <a:gd name="T8" fmla="*/ 324 w 324"/>
                  <a:gd name="T9" fmla="*/ 12 h 25"/>
                  <a:gd name="T10" fmla="*/ 324 w 324"/>
                  <a:gd name="T11" fmla="*/ 12 h 25"/>
                  <a:gd name="T12" fmla="*/ 324 w 324"/>
                  <a:gd name="T13" fmla="*/ 25 h 25"/>
                  <a:gd name="T14" fmla="*/ 324 w 324"/>
                  <a:gd name="T15" fmla="*/ 25 h 25"/>
                  <a:gd name="T16" fmla="*/ 187 w 324"/>
                  <a:gd name="T17" fmla="*/ 12 h 25"/>
                  <a:gd name="T18" fmla="*/ 25 w 324"/>
                  <a:gd name="T19" fmla="*/ 12 h 25"/>
                  <a:gd name="T20" fmla="*/ 0 w 324"/>
                  <a:gd name="T21" fmla="*/ 12 h 25"/>
                  <a:gd name="T22" fmla="*/ 0 w 324"/>
                  <a:gd name="T23" fmla="*/ 0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25"/>
                  <a:gd name="T38" fmla="*/ 324 w 324"/>
                  <a:gd name="T39" fmla="*/ 25 h 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25">
                    <a:moveTo>
                      <a:pt x="0" y="0"/>
                    </a:moveTo>
                    <a:lnTo>
                      <a:pt x="13" y="0"/>
                    </a:lnTo>
                    <a:lnTo>
                      <a:pt x="187" y="12"/>
                    </a:lnTo>
                    <a:lnTo>
                      <a:pt x="274" y="12"/>
                    </a:lnTo>
                    <a:lnTo>
                      <a:pt x="324" y="12"/>
                    </a:lnTo>
                    <a:lnTo>
                      <a:pt x="324" y="25"/>
                    </a:lnTo>
                    <a:lnTo>
                      <a:pt x="187" y="12"/>
                    </a:lnTo>
                    <a:lnTo>
                      <a:pt x="25" y="12"/>
                    </a:lnTo>
                    <a:lnTo>
                      <a:pt x="0" y="12"/>
                    </a:lnTo>
                    <a:lnTo>
                      <a:pt x="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5276" name="Freeform 88"/>
              <p:cNvSpPr>
                <a:spLocks noChangeAspect="1"/>
              </p:cNvSpPr>
              <p:nvPr/>
            </p:nvSpPr>
            <p:spPr bwMode="auto">
              <a:xfrm>
                <a:off x="381" y="2654"/>
                <a:ext cx="187" cy="25"/>
              </a:xfrm>
              <a:custGeom>
                <a:avLst/>
                <a:gdLst>
                  <a:gd name="T0" fmla="*/ 0 w 187"/>
                  <a:gd name="T1" fmla="*/ 0 h 25"/>
                  <a:gd name="T2" fmla="*/ 13 w 187"/>
                  <a:gd name="T3" fmla="*/ 0 h 25"/>
                  <a:gd name="T4" fmla="*/ 13 w 187"/>
                  <a:gd name="T5" fmla="*/ 0 h 25"/>
                  <a:gd name="T6" fmla="*/ 13 w 187"/>
                  <a:gd name="T7" fmla="*/ 0 h 25"/>
                  <a:gd name="T8" fmla="*/ 187 w 187"/>
                  <a:gd name="T9" fmla="*/ 12 h 25"/>
                  <a:gd name="T10" fmla="*/ 187 w 187"/>
                  <a:gd name="T11" fmla="*/ 25 h 25"/>
                  <a:gd name="T12" fmla="*/ 187 w 187"/>
                  <a:gd name="T13" fmla="*/ 25 h 25"/>
                  <a:gd name="T14" fmla="*/ 187 w 187"/>
                  <a:gd name="T15" fmla="*/ 25 h 25"/>
                  <a:gd name="T16" fmla="*/ 13 w 187"/>
                  <a:gd name="T17" fmla="*/ 12 h 25"/>
                  <a:gd name="T18" fmla="*/ 13 w 187"/>
                  <a:gd name="T19" fmla="*/ 0 h 25"/>
                  <a:gd name="T20" fmla="*/ 13 w 187"/>
                  <a:gd name="T21" fmla="*/ 12 h 25"/>
                  <a:gd name="T22" fmla="*/ 0 w 187"/>
                  <a:gd name="T23" fmla="*/ 12 h 25"/>
                  <a:gd name="T24" fmla="*/ 0 w 187"/>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7"/>
                  <a:gd name="T40" fmla="*/ 0 h 25"/>
                  <a:gd name="T41" fmla="*/ 187 w 187"/>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7" h="25">
                    <a:moveTo>
                      <a:pt x="0" y="0"/>
                    </a:moveTo>
                    <a:lnTo>
                      <a:pt x="13" y="0"/>
                    </a:lnTo>
                    <a:lnTo>
                      <a:pt x="187" y="12"/>
                    </a:lnTo>
                    <a:lnTo>
                      <a:pt x="187" y="25"/>
                    </a:lnTo>
                    <a:lnTo>
                      <a:pt x="13" y="12"/>
                    </a:lnTo>
                    <a:lnTo>
                      <a:pt x="13" y="0"/>
                    </a:lnTo>
                    <a:lnTo>
                      <a:pt x="13" y="12"/>
                    </a:lnTo>
                    <a:lnTo>
                      <a:pt x="0" y="12"/>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77" name="Rectangle 89"/>
              <p:cNvSpPr>
                <a:spLocks noChangeAspect="1" noChangeArrowheads="1"/>
              </p:cNvSpPr>
              <p:nvPr/>
            </p:nvSpPr>
            <p:spPr bwMode="auto">
              <a:xfrm>
                <a:off x="568" y="2666"/>
                <a:ext cx="149"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78" name="Freeform 90"/>
              <p:cNvSpPr>
                <a:spLocks noChangeAspect="1"/>
              </p:cNvSpPr>
              <p:nvPr/>
            </p:nvSpPr>
            <p:spPr bwMode="auto">
              <a:xfrm>
                <a:off x="568" y="2666"/>
                <a:ext cx="149" cy="25"/>
              </a:xfrm>
              <a:custGeom>
                <a:avLst/>
                <a:gdLst>
                  <a:gd name="T0" fmla="*/ 149 w 149"/>
                  <a:gd name="T1" fmla="*/ 0 h 25"/>
                  <a:gd name="T2" fmla="*/ 149 w 149"/>
                  <a:gd name="T3" fmla="*/ 13 h 25"/>
                  <a:gd name="T4" fmla="*/ 149 w 149"/>
                  <a:gd name="T5" fmla="*/ 25 h 25"/>
                  <a:gd name="T6" fmla="*/ 137 w 149"/>
                  <a:gd name="T7" fmla="*/ 25 h 25"/>
                  <a:gd name="T8" fmla="*/ 0 w 149"/>
                  <a:gd name="T9" fmla="*/ 13 h 25"/>
                  <a:gd name="T10" fmla="*/ 0 w 149"/>
                  <a:gd name="T11" fmla="*/ 0 h 25"/>
                  <a:gd name="T12" fmla="*/ 0 w 149"/>
                  <a:gd name="T13" fmla="*/ 0 h 25"/>
                  <a:gd name="T14" fmla="*/ 0 w 149"/>
                  <a:gd name="T15" fmla="*/ 0 h 25"/>
                  <a:gd name="T16" fmla="*/ 137 w 149"/>
                  <a:gd name="T17" fmla="*/ 13 h 25"/>
                  <a:gd name="T18" fmla="*/ 137 w 149"/>
                  <a:gd name="T19" fmla="*/ 25 h 25"/>
                  <a:gd name="T20" fmla="*/ 137 w 149"/>
                  <a:gd name="T21" fmla="*/ 13 h 25"/>
                  <a:gd name="T22" fmla="*/ 137 w 149"/>
                  <a:gd name="T23" fmla="*/ 0 h 25"/>
                  <a:gd name="T24" fmla="*/ 149 w 149"/>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9"/>
                  <a:gd name="T40" fmla="*/ 0 h 25"/>
                  <a:gd name="T41" fmla="*/ 149 w 149"/>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9" h="25">
                    <a:moveTo>
                      <a:pt x="149" y="0"/>
                    </a:moveTo>
                    <a:lnTo>
                      <a:pt x="149" y="13"/>
                    </a:lnTo>
                    <a:lnTo>
                      <a:pt x="149" y="25"/>
                    </a:lnTo>
                    <a:lnTo>
                      <a:pt x="137" y="25"/>
                    </a:lnTo>
                    <a:lnTo>
                      <a:pt x="0" y="13"/>
                    </a:lnTo>
                    <a:lnTo>
                      <a:pt x="0" y="0"/>
                    </a:lnTo>
                    <a:lnTo>
                      <a:pt x="137" y="13"/>
                    </a:lnTo>
                    <a:lnTo>
                      <a:pt x="137" y="25"/>
                    </a:lnTo>
                    <a:lnTo>
                      <a:pt x="137" y="13"/>
                    </a:lnTo>
                    <a:lnTo>
                      <a:pt x="137" y="0"/>
                    </a:lnTo>
                    <a:lnTo>
                      <a:pt x="149"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79" name="Rectangle 91"/>
              <p:cNvSpPr>
                <a:spLocks noChangeAspect="1" noChangeArrowheads="1"/>
              </p:cNvSpPr>
              <p:nvPr/>
            </p:nvSpPr>
            <p:spPr bwMode="auto">
              <a:xfrm>
                <a:off x="381" y="2666"/>
                <a:ext cx="187"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80" name="Rectangle 92"/>
              <p:cNvSpPr>
                <a:spLocks noChangeAspect="1" noChangeArrowheads="1"/>
              </p:cNvSpPr>
              <p:nvPr/>
            </p:nvSpPr>
            <p:spPr bwMode="auto">
              <a:xfrm>
                <a:off x="381" y="2654"/>
                <a:ext cx="13"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81" name="Freeform 93"/>
              <p:cNvSpPr>
                <a:spLocks noChangeAspect="1"/>
              </p:cNvSpPr>
              <p:nvPr/>
            </p:nvSpPr>
            <p:spPr bwMode="auto">
              <a:xfrm>
                <a:off x="717" y="2704"/>
                <a:ext cx="1" cy="12"/>
              </a:xfrm>
              <a:custGeom>
                <a:avLst/>
                <a:gdLst>
                  <a:gd name="T0" fmla="*/ 0 w 1"/>
                  <a:gd name="T1" fmla="*/ 0 h 12"/>
                  <a:gd name="T2" fmla="*/ 0 w 1"/>
                  <a:gd name="T3" fmla="*/ 0 h 12"/>
                  <a:gd name="T4" fmla="*/ 0 w 1"/>
                  <a:gd name="T5" fmla="*/ 0 h 12"/>
                  <a:gd name="T6" fmla="*/ 0 w 1"/>
                  <a:gd name="T7" fmla="*/ 0 h 12"/>
                  <a:gd name="T8" fmla="*/ 0 w 1"/>
                  <a:gd name="T9" fmla="*/ 0 h 12"/>
                  <a:gd name="T10" fmla="*/ 0 w 1"/>
                  <a:gd name="T11" fmla="*/ 12 h 12"/>
                  <a:gd name="T12" fmla="*/ 0 w 1"/>
                  <a:gd name="T13" fmla="*/ 12 h 12"/>
                  <a:gd name="T14" fmla="*/ 0 w 1"/>
                  <a:gd name="T15" fmla="*/ 12 h 12"/>
                  <a:gd name="T16" fmla="*/ 0 w 1"/>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2"/>
                  <a:gd name="T29" fmla="*/ 1 w 1"/>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2">
                    <a:moveTo>
                      <a:pt x="0" y="0"/>
                    </a:moveTo>
                    <a:lnTo>
                      <a:pt x="0" y="0"/>
                    </a:lnTo>
                    <a:lnTo>
                      <a:pt x="0" y="12"/>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82" name="Freeform 94"/>
              <p:cNvSpPr>
                <a:spLocks noChangeAspect="1"/>
              </p:cNvSpPr>
              <p:nvPr/>
            </p:nvSpPr>
            <p:spPr bwMode="auto">
              <a:xfrm>
                <a:off x="717" y="2704"/>
                <a:ext cx="13" cy="12"/>
              </a:xfrm>
              <a:custGeom>
                <a:avLst/>
                <a:gdLst>
                  <a:gd name="T0" fmla="*/ 13 w 13"/>
                  <a:gd name="T1" fmla="*/ 0 h 12"/>
                  <a:gd name="T2" fmla="*/ 13 w 13"/>
                  <a:gd name="T3" fmla="*/ 0 h 12"/>
                  <a:gd name="T4" fmla="*/ 13 w 13"/>
                  <a:gd name="T5" fmla="*/ 0 h 12"/>
                  <a:gd name="T6" fmla="*/ 13 w 13"/>
                  <a:gd name="T7" fmla="*/ 0 h 12"/>
                  <a:gd name="T8" fmla="*/ 13 w 13"/>
                  <a:gd name="T9" fmla="*/ 0 h 12"/>
                  <a:gd name="T10" fmla="*/ 13 w 13"/>
                  <a:gd name="T11" fmla="*/ 0 h 12"/>
                  <a:gd name="T12" fmla="*/ 13 w 13"/>
                  <a:gd name="T13" fmla="*/ 0 h 12"/>
                  <a:gd name="T14" fmla="*/ 13 w 13"/>
                  <a:gd name="T15" fmla="*/ 0 h 12"/>
                  <a:gd name="T16" fmla="*/ 13 w 13"/>
                  <a:gd name="T17" fmla="*/ 0 h 12"/>
                  <a:gd name="T18" fmla="*/ 13 w 13"/>
                  <a:gd name="T19" fmla="*/ 0 h 12"/>
                  <a:gd name="T20" fmla="*/ 13 w 13"/>
                  <a:gd name="T21" fmla="*/ 0 h 12"/>
                  <a:gd name="T22" fmla="*/ 13 w 13"/>
                  <a:gd name="T23" fmla="*/ 0 h 12"/>
                  <a:gd name="T24" fmla="*/ 13 w 13"/>
                  <a:gd name="T25" fmla="*/ 0 h 12"/>
                  <a:gd name="T26" fmla="*/ 13 w 13"/>
                  <a:gd name="T27" fmla="*/ 12 h 12"/>
                  <a:gd name="T28" fmla="*/ 13 w 13"/>
                  <a:gd name="T29" fmla="*/ 12 h 12"/>
                  <a:gd name="T30" fmla="*/ 13 w 13"/>
                  <a:gd name="T31" fmla="*/ 12 h 12"/>
                  <a:gd name="T32" fmla="*/ 13 w 13"/>
                  <a:gd name="T33" fmla="*/ 12 h 12"/>
                  <a:gd name="T34" fmla="*/ 13 w 13"/>
                  <a:gd name="T35" fmla="*/ 12 h 12"/>
                  <a:gd name="T36" fmla="*/ 13 w 13"/>
                  <a:gd name="T37" fmla="*/ 12 h 12"/>
                  <a:gd name="T38" fmla="*/ 13 w 13"/>
                  <a:gd name="T39" fmla="*/ 12 h 12"/>
                  <a:gd name="T40" fmla="*/ 0 w 13"/>
                  <a:gd name="T41" fmla="*/ 12 h 12"/>
                  <a:gd name="T42" fmla="*/ 0 w 13"/>
                  <a:gd name="T43" fmla="*/ 12 h 12"/>
                  <a:gd name="T44" fmla="*/ 0 w 13"/>
                  <a:gd name="T45" fmla="*/ 0 h 12"/>
                  <a:gd name="T46" fmla="*/ 0 w 13"/>
                  <a:gd name="T47" fmla="*/ 0 h 12"/>
                  <a:gd name="T48" fmla="*/ 13 w 13"/>
                  <a:gd name="T49" fmla="*/ 0 h 12"/>
                  <a:gd name="T50" fmla="*/ 13 w 13"/>
                  <a:gd name="T51" fmla="*/ 0 h 12"/>
                  <a:gd name="T52" fmla="*/ 13 w 13"/>
                  <a:gd name="T53" fmla="*/ 12 h 12"/>
                  <a:gd name="T54" fmla="*/ 13 w 13"/>
                  <a:gd name="T55" fmla="*/ 12 h 12"/>
                  <a:gd name="T56" fmla="*/ 0 w 13"/>
                  <a:gd name="T57" fmla="*/ 12 h 12"/>
                  <a:gd name="T58" fmla="*/ 0 w 13"/>
                  <a:gd name="T59" fmla="*/ 12 h 12"/>
                  <a:gd name="T60" fmla="*/ 0 w 13"/>
                  <a:gd name="T61" fmla="*/ 12 h 12"/>
                  <a:gd name="T62" fmla="*/ 0 w 13"/>
                  <a:gd name="T63" fmla="*/ 12 h 12"/>
                  <a:gd name="T64" fmla="*/ 0 w 13"/>
                  <a:gd name="T65" fmla="*/ 12 h 12"/>
                  <a:gd name="T66" fmla="*/ 0 w 13"/>
                  <a:gd name="T67" fmla="*/ 12 h 12"/>
                  <a:gd name="T68" fmla="*/ 0 w 13"/>
                  <a:gd name="T69" fmla="*/ 12 h 12"/>
                  <a:gd name="T70" fmla="*/ 0 w 13"/>
                  <a:gd name="T71" fmla="*/ 0 h 12"/>
                  <a:gd name="T72" fmla="*/ 0 w 13"/>
                  <a:gd name="T73" fmla="*/ 0 h 12"/>
                  <a:gd name="T74" fmla="*/ 0 w 13"/>
                  <a:gd name="T75" fmla="*/ 0 h 12"/>
                  <a:gd name="T76" fmla="*/ 0 w 13"/>
                  <a:gd name="T77" fmla="*/ 0 h 12"/>
                  <a:gd name="T78" fmla="*/ 0 w 13"/>
                  <a:gd name="T79" fmla="*/ 0 h 12"/>
                  <a:gd name="T80" fmla="*/ 0 w 13"/>
                  <a:gd name="T81" fmla="*/ 0 h 12"/>
                  <a:gd name="T82" fmla="*/ 0 w 13"/>
                  <a:gd name="T83" fmla="*/ 0 h 12"/>
                  <a:gd name="T84" fmla="*/ 0 w 13"/>
                  <a:gd name="T85" fmla="*/ 0 h 12"/>
                  <a:gd name="T86" fmla="*/ 0 w 13"/>
                  <a:gd name="T87" fmla="*/ 0 h 12"/>
                  <a:gd name="T88" fmla="*/ 0 w 13"/>
                  <a:gd name="T89" fmla="*/ 0 h 12"/>
                  <a:gd name="T90" fmla="*/ 0 w 13"/>
                  <a:gd name="T91" fmla="*/ 0 h 12"/>
                  <a:gd name="T92" fmla="*/ 0 w 13"/>
                  <a:gd name="T93" fmla="*/ 0 h 12"/>
                  <a:gd name="T94" fmla="*/ 0 w 13"/>
                  <a:gd name="T95" fmla="*/ 0 h 12"/>
                  <a:gd name="T96" fmla="*/ 13 w 13"/>
                  <a:gd name="T97" fmla="*/ 0 h 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
                  <a:gd name="T148" fmla="*/ 0 h 12"/>
                  <a:gd name="T149" fmla="*/ 13 w 13"/>
                  <a:gd name="T150" fmla="*/ 12 h 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 h="12">
                    <a:moveTo>
                      <a:pt x="13" y="0"/>
                    </a:moveTo>
                    <a:lnTo>
                      <a:pt x="13" y="0"/>
                    </a:lnTo>
                    <a:lnTo>
                      <a:pt x="13" y="12"/>
                    </a:lnTo>
                    <a:lnTo>
                      <a:pt x="0" y="12"/>
                    </a:lnTo>
                    <a:lnTo>
                      <a:pt x="0" y="0"/>
                    </a:lnTo>
                    <a:lnTo>
                      <a:pt x="13" y="0"/>
                    </a:lnTo>
                    <a:lnTo>
                      <a:pt x="13" y="12"/>
                    </a:lnTo>
                    <a:lnTo>
                      <a:pt x="0" y="12"/>
                    </a:lnTo>
                    <a:lnTo>
                      <a:pt x="0" y="0"/>
                    </a:lnTo>
                    <a:lnTo>
                      <a:pt x="13"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83" name="Freeform 95"/>
              <p:cNvSpPr>
                <a:spLocks noChangeAspect="1"/>
              </p:cNvSpPr>
              <p:nvPr/>
            </p:nvSpPr>
            <p:spPr bwMode="auto">
              <a:xfrm>
                <a:off x="717" y="2704"/>
                <a:ext cx="13" cy="1"/>
              </a:xfrm>
              <a:custGeom>
                <a:avLst/>
                <a:gdLst>
                  <a:gd name="T0" fmla="*/ 0 w 13"/>
                  <a:gd name="T1" fmla="*/ 0 h 1"/>
                  <a:gd name="T2" fmla="*/ 0 w 13"/>
                  <a:gd name="T3" fmla="*/ 0 h 1"/>
                  <a:gd name="T4" fmla="*/ 0 w 13"/>
                  <a:gd name="T5" fmla="*/ 0 h 1"/>
                  <a:gd name="T6" fmla="*/ 13 w 13"/>
                  <a:gd name="T7" fmla="*/ 0 h 1"/>
                  <a:gd name="T8" fmla="*/ 13 w 13"/>
                  <a:gd name="T9" fmla="*/ 0 h 1"/>
                  <a:gd name="T10" fmla="*/ 13 w 13"/>
                  <a:gd name="T11" fmla="*/ 0 h 1"/>
                  <a:gd name="T12" fmla="*/ 0 w 13"/>
                  <a:gd name="T13" fmla="*/ 0 h 1"/>
                  <a:gd name="T14" fmla="*/ 0 60000 65536"/>
                  <a:gd name="T15" fmla="*/ 0 60000 65536"/>
                  <a:gd name="T16" fmla="*/ 0 60000 65536"/>
                  <a:gd name="T17" fmla="*/ 0 60000 65536"/>
                  <a:gd name="T18" fmla="*/ 0 60000 65536"/>
                  <a:gd name="T19" fmla="*/ 0 60000 65536"/>
                  <a:gd name="T20" fmla="*/ 0 60000 65536"/>
                  <a:gd name="T21" fmla="*/ 0 w 13"/>
                  <a:gd name="T22" fmla="*/ 0 h 1"/>
                  <a:gd name="T23" fmla="*/ 13 w 13"/>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
                    <a:moveTo>
                      <a:pt x="0" y="0"/>
                    </a:moveTo>
                    <a:lnTo>
                      <a:pt x="0" y="0"/>
                    </a:lnTo>
                    <a:lnTo>
                      <a:pt x="13" y="0"/>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84" name="Freeform 96"/>
              <p:cNvSpPr>
                <a:spLocks noChangeAspect="1"/>
              </p:cNvSpPr>
              <p:nvPr/>
            </p:nvSpPr>
            <p:spPr bwMode="auto">
              <a:xfrm>
                <a:off x="767" y="2654"/>
                <a:ext cx="50" cy="75"/>
              </a:xfrm>
              <a:custGeom>
                <a:avLst/>
                <a:gdLst>
                  <a:gd name="T0" fmla="*/ 0 w 50"/>
                  <a:gd name="T1" fmla="*/ 12 h 75"/>
                  <a:gd name="T2" fmla="*/ 0 w 50"/>
                  <a:gd name="T3" fmla="*/ 75 h 75"/>
                  <a:gd name="T4" fmla="*/ 50 w 50"/>
                  <a:gd name="T5" fmla="*/ 50 h 75"/>
                  <a:gd name="T6" fmla="*/ 50 w 50"/>
                  <a:gd name="T7" fmla="*/ 0 h 75"/>
                  <a:gd name="T8" fmla="*/ 0 w 50"/>
                  <a:gd name="T9" fmla="*/ 12 h 75"/>
                  <a:gd name="T10" fmla="*/ 0 60000 65536"/>
                  <a:gd name="T11" fmla="*/ 0 60000 65536"/>
                  <a:gd name="T12" fmla="*/ 0 60000 65536"/>
                  <a:gd name="T13" fmla="*/ 0 60000 65536"/>
                  <a:gd name="T14" fmla="*/ 0 60000 65536"/>
                  <a:gd name="T15" fmla="*/ 0 w 50"/>
                  <a:gd name="T16" fmla="*/ 0 h 75"/>
                  <a:gd name="T17" fmla="*/ 50 w 50"/>
                  <a:gd name="T18" fmla="*/ 75 h 75"/>
                </a:gdLst>
                <a:ahLst/>
                <a:cxnLst>
                  <a:cxn ang="T10">
                    <a:pos x="T0" y="T1"/>
                  </a:cxn>
                  <a:cxn ang="T11">
                    <a:pos x="T2" y="T3"/>
                  </a:cxn>
                  <a:cxn ang="T12">
                    <a:pos x="T4" y="T5"/>
                  </a:cxn>
                  <a:cxn ang="T13">
                    <a:pos x="T6" y="T7"/>
                  </a:cxn>
                  <a:cxn ang="T14">
                    <a:pos x="T8" y="T9"/>
                  </a:cxn>
                </a:cxnLst>
                <a:rect l="T15" t="T16" r="T17" b="T18"/>
                <a:pathLst>
                  <a:path w="50" h="75">
                    <a:moveTo>
                      <a:pt x="0" y="12"/>
                    </a:moveTo>
                    <a:lnTo>
                      <a:pt x="0" y="75"/>
                    </a:lnTo>
                    <a:lnTo>
                      <a:pt x="50" y="50"/>
                    </a:lnTo>
                    <a:lnTo>
                      <a:pt x="50" y="0"/>
                    </a:lnTo>
                    <a:lnTo>
                      <a:pt x="0" y="12"/>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285" name="Freeform 97"/>
              <p:cNvSpPr>
                <a:spLocks noChangeAspect="1"/>
              </p:cNvSpPr>
              <p:nvPr/>
            </p:nvSpPr>
            <p:spPr bwMode="auto">
              <a:xfrm>
                <a:off x="767" y="2654"/>
                <a:ext cx="62" cy="87"/>
              </a:xfrm>
              <a:custGeom>
                <a:avLst/>
                <a:gdLst>
                  <a:gd name="T0" fmla="*/ 13 w 62"/>
                  <a:gd name="T1" fmla="*/ 12 h 87"/>
                  <a:gd name="T2" fmla="*/ 13 w 62"/>
                  <a:gd name="T3" fmla="*/ 75 h 87"/>
                  <a:gd name="T4" fmla="*/ 0 w 62"/>
                  <a:gd name="T5" fmla="*/ 87 h 87"/>
                  <a:gd name="T6" fmla="*/ 0 w 62"/>
                  <a:gd name="T7" fmla="*/ 75 h 87"/>
                  <a:gd name="T8" fmla="*/ 50 w 62"/>
                  <a:gd name="T9" fmla="*/ 50 h 87"/>
                  <a:gd name="T10" fmla="*/ 62 w 62"/>
                  <a:gd name="T11" fmla="*/ 50 h 87"/>
                  <a:gd name="T12" fmla="*/ 50 w 62"/>
                  <a:gd name="T13" fmla="*/ 50 h 87"/>
                  <a:gd name="T14" fmla="*/ 50 w 62"/>
                  <a:gd name="T15" fmla="*/ 0 h 87"/>
                  <a:gd name="T16" fmla="*/ 50 w 62"/>
                  <a:gd name="T17" fmla="*/ 0 h 87"/>
                  <a:gd name="T18" fmla="*/ 62 w 62"/>
                  <a:gd name="T19" fmla="*/ 0 h 87"/>
                  <a:gd name="T20" fmla="*/ 62 w 62"/>
                  <a:gd name="T21" fmla="*/ 0 h 87"/>
                  <a:gd name="T22" fmla="*/ 62 w 62"/>
                  <a:gd name="T23" fmla="*/ 50 h 87"/>
                  <a:gd name="T24" fmla="*/ 62 w 62"/>
                  <a:gd name="T25" fmla="*/ 50 h 87"/>
                  <a:gd name="T26" fmla="*/ 50 w 62"/>
                  <a:gd name="T27" fmla="*/ 62 h 87"/>
                  <a:gd name="T28" fmla="*/ 0 w 62"/>
                  <a:gd name="T29" fmla="*/ 87 h 87"/>
                  <a:gd name="T30" fmla="*/ 0 w 62"/>
                  <a:gd name="T31" fmla="*/ 87 h 87"/>
                  <a:gd name="T32" fmla="*/ 0 w 62"/>
                  <a:gd name="T33" fmla="*/ 75 h 87"/>
                  <a:gd name="T34" fmla="*/ 0 w 62"/>
                  <a:gd name="T35" fmla="*/ 12 h 87"/>
                  <a:gd name="T36" fmla="*/ 13 w 62"/>
                  <a:gd name="T37" fmla="*/ 12 h 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2"/>
                  <a:gd name="T58" fmla="*/ 0 h 87"/>
                  <a:gd name="T59" fmla="*/ 62 w 62"/>
                  <a:gd name="T60" fmla="*/ 87 h 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2" h="87">
                    <a:moveTo>
                      <a:pt x="13" y="12"/>
                    </a:moveTo>
                    <a:lnTo>
                      <a:pt x="13" y="75"/>
                    </a:lnTo>
                    <a:lnTo>
                      <a:pt x="0" y="87"/>
                    </a:lnTo>
                    <a:lnTo>
                      <a:pt x="0" y="75"/>
                    </a:lnTo>
                    <a:lnTo>
                      <a:pt x="50" y="50"/>
                    </a:lnTo>
                    <a:lnTo>
                      <a:pt x="62" y="50"/>
                    </a:lnTo>
                    <a:lnTo>
                      <a:pt x="50" y="50"/>
                    </a:lnTo>
                    <a:lnTo>
                      <a:pt x="50" y="0"/>
                    </a:lnTo>
                    <a:lnTo>
                      <a:pt x="62" y="0"/>
                    </a:lnTo>
                    <a:lnTo>
                      <a:pt x="62" y="50"/>
                    </a:lnTo>
                    <a:lnTo>
                      <a:pt x="50" y="62"/>
                    </a:lnTo>
                    <a:lnTo>
                      <a:pt x="0" y="87"/>
                    </a:lnTo>
                    <a:lnTo>
                      <a:pt x="0" y="75"/>
                    </a:lnTo>
                    <a:lnTo>
                      <a:pt x="0" y="12"/>
                    </a:lnTo>
                    <a:lnTo>
                      <a:pt x="13"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86" name="Freeform 98"/>
              <p:cNvSpPr>
                <a:spLocks noChangeAspect="1"/>
              </p:cNvSpPr>
              <p:nvPr/>
            </p:nvSpPr>
            <p:spPr bwMode="auto">
              <a:xfrm>
                <a:off x="767" y="2654"/>
                <a:ext cx="50" cy="25"/>
              </a:xfrm>
              <a:custGeom>
                <a:avLst/>
                <a:gdLst>
                  <a:gd name="T0" fmla="*/ 50 w 50"/>
                  <a:gd name="T1" fmla="*/ 12 h 25"/>
                  <a:gd name="T2" fmla="*/ 0 w 50"/>
                  <a:gd name="T3" fmla="*/ 25 h 25"/>
                  <a:gd name="T4" fmla="*/ 0 w 50"/>
                  <a:gd name="T5" fmla="*/ 12 h 25"/>
                  <a:gd name="T6" fmla="*/ 0 w 50"/>
                  <a:gd name="T7" fmla="*/ 12 h 25"/>
                  <a:gd name="T8" fmla="*/ 0 w 50"/>
                  <a:gd name="T9" fmla="*/ 12 h 25"/>
                  <a:gd name="T10" fmla="*/ 50 w 50"/>
                  <a:gd name="T11" fmla="*/ 0 h 25"/>
                  <a:gd name="T12" fmla="*/ 50 w 50"/>
                  <a:gd name="T13" fmla="*/ 12 h 25"/>
                  <a:gd name="T14" fmla="*/ 0 60000 65536"/>
                  <a:gd name="T15" fmla="*/ 0 60000 65536"/>
                  <a:gd name="T16" fmla="*/ 0 60000 65536"/>
                  <a:gd name="T17" fmla="*/ 0 60000 65536"/>
                  <a:gd name="T18" fmla="*/ 0 60000 65536"/>
                  <a:gd name="T19" fmla="*/ 0 60000 65536"/>
                  <a:gd name="T20" fmla="*/ 0 60000 65536"/>
                  <a:gd name="T21" fmla="*/ 0 w 50"/>
                  <a:gd name="T22" fmla="*/ 0 h 25"/>
                  <a:gd name="T23" fmla="*/ 50 w 50"/>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 h="25">
                    <a:moveTo>
                      <a:pt x="50" y="12"/>
                    </a:moveTo>
                    <a:lnTo>
                      <a:pt x="0" y="25"/>
                    </a:lnTo>
                    <a:lnTo>
                      <a:pt x="0" y="12"/>
                    </a:lnTo>
                    <a:lnTo>
                      <a:pt x="50" y="0"/>
                    </a:lnTo>
                    <a:lnTo>
                      <a:pt x="50"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87" name="Freeform 99"/>
              <p:cNvSpPr>
                <a:spLocks noChangeAspect="1"/>
              </p:cNvSpPr>
              <p:nvPr/>
            </p:nvSpPr>
            <p:spPr bwMode="auto">
              <a:xfrm>
                <a:off x="767" y="2666"/>
                <a:ext cx="50" cy="25"/>
              </a:xfrm>
              <a:custGeom>
                <a:avLst/>
                <a:gdLst>
                  <a:gd name="T0" fmla="*/ 0 w 50"/>
                  <a:gd name="T1" fmla="*/ 13 h 25"/>
                  <a:gd name="T2" fmla="*/ 50 w 50"/>
                  <a:gd name="T3" fmla="*/ 0 h 25"/>
                  <a:gd name="T4" fmla="*/ 50 w 50"/>
                  <a:gd name="T5" fmla="*/ 13 h 25"/>
                  <a:gd name="T6" fmla="*/ 25 w 50"/>
                  <a:gd name="T7" fmla="*/ 13 h 25"/>
                  <a:gd name="T8" fmla="*/ 25 w 50"/>
                  <a:gd name="T9" fmla="*/ 25 h 25"/>
                  <a:gd name="T10" fmla="*/ 25 w 50"/>
                  <a:gd name="T11" fmla="*/ 25 h 25"/>
                  <a:gd name="T12" fmla="*/ 25 w 50"/>
                  <a:gd name="T13" fmla="*/ 25 h 25"/>
                  <a:gd name="T14" fmla="*/ 0 w 50"/>
                  <a:gd name="T15" fmla="*/ 25 h 25"/>
                  <a:gd name="T16" fmla="*/ 0 w 50"/>
                  <a:gd name="T17" fmla="*/ 13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25"/>
                  <a:gd name="T29" fmla="*/ 50 w 50"/>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25">
                    <a:moveTo>
                      <a:pt x="0" y="13"/>
                    </a:moveTo>
                    <a:lnTo>
                      <a:pt x="50" y="0"/>
                    </a:lnTo>
                    <a:lnTo>
                      <a:pt x="50" y="13"/>
                    </a:lnTo>
                    <a:lnTo>
                      <a:pt x="25" y="13"/>
                    </a:lnTo>
                    <a:lnTo>
                      <a:pt x="25" y="25"/>
                    </a:lnTo>
                    <a:lnTo>
                      <a:pt x="0" y="25"/>
                    </a:lnTo>
                    <a:lnTo>
                      <a:pt x="0"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88" name="Freeform 100"/>
              <p:cNvSpPr>
                <a:spLocks noChangeAspect="1"/>
              </p:cNvSpPr>
              <p:nvPr/>
            </p:nvSpPr>
            <p:spPr bwMode="auto">
              <a:xfrm>
                <a:off x="767" y="2666"/>
                <a:ext cx="62" cy="25"/>
              </a:xfrm>
              <a:custGeom>
                <a:avLst/>
                <a:gdLst>
                  <a:gd name="T0" fmla="*/ 0 w 62"/>
                  <a:gd name="T1" fmla="*/ 13 h 25"/>
                  <a:gd name="T2" fmla="*/ 50 w 62"/>
                  <a:gd name="T3" fmla="*/ 0 h 25"/>
                  <a:gd name="T4" fmla="*/ 62 w 62"/>
                  <a:gd name="T5" fmla="*/ 0 h 25"/>
                  <a:gd name="T6" fmla="*/ 62 w 62"/>
                  <a:gd name="T7" fmla="*/ 0 h 25"/>
                  <a:gd name="T8" fmla="*/ 50 w 62"/>
                  <a:gd name="T9" fmla="*/ 13 h 25"/>
                  <a:gd name="T10" fmla="*/ 0 w 62"/>
                  <a:gd name="T11" fmla="*/ 25 h 25"/>
                  <a:gd name="T12" fmla="*/ 0 w 62"/>
                  <a:gd name="T13" fmla="*/ 13 h 25"/>
                  <a:gd name="T14" fmla="*/ 0 60000 65536"/>
                  <a:gd name="T15" fmla="*/ 0 60000 65536"/>
                  <a:gd name="T16" fmla="*/ 0 60000 65536"/>
                  <a:gd name="T17" fmla="*/ 0 60000 65536"/>
                  <a:gd name="T18" fmla="*/ 0 60000 65536"/>
                  <a:gd name="T19" fmla="*/ 0 60000 65536"/>
                  <a:gd name="T20" fmla="*/ 0 60000 65536"/>
                  <a:gd name="T21" fmla="*/ 0 w 62"/>
                  <a:gd name="T22" fmla="*/ 0 h 25"/>
                  <a:gd name="T23" fmla="*/ 62 w 62"/>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2" h="25">
                    <a:moveTo>
                      <a:pt x="0" y="13"/>
                    </a:moveTo>
                    <a:lnTo>
                      <a:pt x="50" y="0"/>
                    </a:lnTo>
                    <a:lnTo>
                      <a:pt x="62" y="0"/>
                    </a:lnTo>
                    <a:lnTo>
                      <a:pt x="50" y="13"/>
                    </a:lnTo>
                    <a:lnTo>
                      <a:pt x="0" y="25"/>
                    </a:lnTo>
                    <a:lnTo>
                      <a:pt x="0"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89" name="Rectangle 101"/>
              <p:cNvSpPr>
                <a:spLocks noChangeAspect="1" noChangeArrowheads="1"/>
              </p:cNvSpPr>
              <p:nvPr/>
            </p:nvSpPr>
            <p:spPr bwMode="auto">
              <a:xfrm>
                <a:off x="817" y="2666"/>
                <a:ext cx="12" cy="25"/>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90" name="Rectangle 102"/>
              <p:cNvSpPr>
                <a:spLocks noChangeAspect="1" noChangeArrowheads="1"/>
              </p:cNvSpPr>
              <p:nvPr/>
            </p:nvSpPr>
            <p:spPr bwMode="auto">
              <a:xfrm>
                <a:off x="792" y="2679"/>
                <a:ext cx="25"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91" name="Rectangle 103"/>
              <p:cNvSpPr>
                <a:spLocks noChangeAspect="1" noChangeArrowheads="1"/>
              </p:cNvSpPr>
              <p:nvPr/>
            </p:nvSpPr>
            <p:spPr bwMode="auto">
              <a:xfrm>
                <a:off x="792" y="2679"/>
                <a:ext cx="12" cy="25"/>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92" name="Rectangle 104"/>
              <p:cNvSpPr>
                <a:spLocks noChangeAspect="1" noChangeArrowheads="1"/>
              </p:cNvSpPr>
              <p:nvPr/>
            </p:nvSpPr>
            <p:spPr bwMode="auto">
              <a:xfrm>
                <a:off x="767" y="2691"/>
                <a:ext cx="25"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93" name="Freeform 105"/>
              <p:cNvSpPr>
                <a:spLocks noChangeAspect="1"/>
              </p:cNvSpPr>
              <p:nvPr/>
            </p:nvSpPr>
            <p:spPr bwMode="auto">
              <a:xfrm>
                <a:off x="767" y="2679"/>
                <a:ext cx="13" cy="12"/>
              </a:xfrm>
              <a:custGeom>
                <a:avLst/>
                <a:gdLst>
                  <a:gd name="T0" fmla="*/ 0 w 13"/>
                  <a:gd name="T1" fmla="*/ 12 h 12"/>
                  <a:gd name="T2" fmla="*/ 0 w 13"/>
                  <a:gd name="T3" fmla="*/ 0 h 12"/>
                  <a:gd name="T4" fmla="*/ 0 w 13"/>
                  <a:gd name="T5" fmla="*/ 0 h 12"/>
                  <a:gd name="T6" fmla="*/ 0 w 13"/>
                  <a:gd name="T7" fmla="*/ 0 h 12"/>
                  <a:gd name="T8" fmla="*/ 13 w 13"/>
                  <a:gd name="T9" fmla="*/ 0 h 12"/>
                  <a:gd name="T10" fmla="*/ 13 w 13"/>
                  <a:gd name="T11" fmla="*/ 12 h 12"/>
                  <a:gd name="T12" fmla="*/ 0 w 13"/>
                  <a:gd name="T13" fmla="*/ 12 h 12"/>
                  <a:gd name="T14" fmla="*/ 0 60000 65536"/>
                  <a:gd name="T15" fmla="*/ 0 60000 65536"/>
                  <a:gd name="T16" fmla="*/ 0 60000 65536"/>
                  <a:gd name="T17" fmla="*/ 0 60000 65536"/>
                  <a:gd name="T18" fmla="*/ 0 60000 65536"/>
                  <a:gd name="T19" fmla="*/ 0 60000 65536"/>
                  <a:gd name="T20" fmla="*/ 0 60000 65536"/>
                  <a:gd name="T21" fmla="*/ 0 w 13"/>
                  <a:gd name="T22" fmla="*/ 0 h 12"/>
                  <a:gd name="T23" fmla="*/ 13 w 13"/>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2">
                    <a:moveTo>
                      <a:pt x="0" y="12"/>
                    </a:moveTo>
                    <a:lnTo>
                      <a:pt x="0" y="0"/>
                    </a:lnTo>
                    <a:lnTo>
                      <a:pt x="13" y="0"/>
                    </a:lnTo>
                    <a:lnTo>
                      <a:pt x="13" y="12"/>
                    </a:lnTo>
                    <a:lnTo>
                      <a:pt x="0"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94" name="Freeform 106"/>
              <p:cNvSpPr>
                <a:spLocks noChangeAspect="1"/>
              </p:cNvSpPr>
              <p:nvPr/>
            </p:nvSpPr>
            <p:spPr bwMode="auto">
              <a:xfrm>
                <a:off x="792" y="2691"/>
                <a:ext cx="12" cy="1"/>
              </a:xfrm>
              <a:custGeom>
                <a:avLst/>
                <a:gdLst>
                  <a:gd name="T0" fmla="*/ 12 w 12"/>
                  <a:gd name="T1" fmla="*/ 0 h 1"/>
                  <a:gd name="T2" fmla="*/ 12 w 12"/>
                  <a:gd name="T3" fmla="*/ 0 h 1"/>
                  <a:gd name="T4" fmla="*/ 0 w 12"/>
                  <a:gd name="T5" fmla="*/ 0 h 1"/>
                  <a:gd name="T6" fmla="*/ 0 w 12"/>
                  <a:gd name="T7" fmla="*/ 0 h 1"/>
                  <a:gd name="T8" fmla="*/ 0 w 12"/>
                  <a:gd name="T9" fmla="*/ 0 h 1"/>
                  <a:gd name="T10" fmla="*/ 0 w 12"/>
                  <a:gd name="T11" fmla="*/ 0 h 1"/>
                  <a:gd name="T12" fmla="*/ 12 w 12"/>
                  <a:gd name="T13" fmla="*/ 0 h 1"/>
                  <a:gd name="T14" fmla="*/ 0 60000 65536"/>
                  <a:gd name="T15" fmla="*/ 0 60000 65536"/>
                  <a:gd name="T16" fmla="*/ 0 60000 65536"/>
                  <a:gd name="T17" fmla="*/ 0 60000 65536"/>
                  <a:gd name="T18" fmla="*/ 0 60000 65536"/>
                  <a:gd name="T19" fmla="*/ 0 60000 65536"/>
                  <a:gd name="T20" fmla="*/ 0 60000 65536"/>
                  <a:gd name="T21" fmla="*/ 0 w 12"/>
                  <a:gd name="T22" fmla="*/ 0 h 1"/>
                  <a:gd name="T23" fmla="*/ 12 w 12"/>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
                    <a:moveTo>
                      <a:pt x="12" y="0"/>
                    </a:moveTo>
                    <a:lnTo>
                      <a:pt x="12" y="0"/>
                    </a:lnTo>
                    <a:lnTo>
                      <a:pt x="0" y="0"/>
                    </a:lnTo>
                    <a:lnTo>
                      <a:pt x="12"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295" name="Rectangle 107"/>
              <p:cNvSpPr>
                <a:spLocks noChangeAspect="1" noChangeArrowheads="1"/>
              </p:cNvSpPr>
              <p:nvPr/>
            </p:nvSpPr>
            <p:spPr bwMode="auto">
              <a:xfrm>
                <a:off x="692" y="2741"/>
                <a:ext cx="63" cy="13"/>
              </a:xfrm>
              <a:prstGeom prst="rect">
                <a:avLst/>
              </a:prstGeom>
              <a:blipFill dpi="0" rotWithShape="0">
                <a:blip r:embed="rId8" cstate="print"/>
                <a:srcRect/>
                <a:tile tx="0" ty="0" sx="100000" sy="100000" flip="none" algn="tl"/>
              </a:blipFill>
              <a:ln w="9525">
                <a:noFill/>
                <a:miter lim="800000"/>
                <a:headEnd/>
                <a:tailEnd/>
              </a:ln>
            </p:spPr>
            <p:txBody>
              <a:bodyPr/>
              <a:lstStyle/>
              <a:p>
                <a:endParaRPr lang="en-US"/>
              </a:p>
            </p:txBody>
          </p:sp>
          <p:sp>
            <p:nvSpPr>
              <p:cNvPr id="5296" name="Rectangle 108"/>
              <p:cNvSpPr>
                <a:spLocks noChangeAspect="1" noChangeArrowheads="1"/>
              </p:cNvSpPr>
              <p:nvPr/>
            </p:nvSpPr>
            <p:spPr bwMode="auto">
              <a:xfrm>
                <a:off x="755" y="2741"/>
                <a:ext cx="12" cy="25"/>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97" name="Rectangle 109"/>
              <p:cNvSpPr>
                <a:spLocks noChangeAspect="1" noChangeArrowheads="1"/>
              </p:cNvSpPr>
              <p:nvPr/>
            </p:nvSpPr>
            <p:spPr bwMode="auto">
              <a:xfrm>
                <a:off x="692" y="2754"/>
                <a:ext cx="63"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98" name="Rectangle 110"/>
              <p:cNvSpPr>
                <a:spLocks noChangeAspect="1" noChangeArrowheads="1"/>
              </p:cNvSpPr>
              <p:nvPr/>
            </p:nvSpPr>
            <p:spPr bwMode="auto">
              <a:xfrm>
                <a:off x="692" y="2741"/>
                <a:ext cx="13"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299" name="Rectangle 111"/>
              <p:cNvSpPr>
                <a:spLocks noChangeAspect="1" noChangeArrowheads="1"/>
              </p:cNvSpPr>
              <p:nvPr/>
            </p:nvSpPr>
            <p:spPr bwMode="auto">
              <a:xfrm>
                <a:off x="692" y="2741"/>
                <a:ext cx="75"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300" name="Freeform 112"/>
              <p:cNvSpPr>
                <a:spLocks noChangeAspect="1"/>
              </p:cNvSpPr>
              <p:nvPr/>
            </p:nvSpPr>
            <p:spPr bwMode="auto">
              <a:xfrm>
                <a:off x="755" y="2729"/>
                <a:ext cx="12" cy="25"/>
              </a:xfrm>
              <a:custGeom>
                <a:avLst/>
                <a:gdLst>
                  <a:gd name="T0" fmla="*/ 0 w 12"/>
                  <a:gd name="T1" fmla="*/ 25 h 25"/>
                  <a:gd name="T2" fmla="*/ 0 w 12"/>
                  <a:gd name="T3" fmla="*/ 12 h 25"/>
                  <a:gd name="T4" fmla="*/ 12 w 12"/>
                  <a:gd name="T5" fmla="*/ 0 h 25"/>
                  <a:gd name="T6" fmla="*/ 12 w 12"/>
                  <a:gd name="T7" fmla="*/ 12 h 25"/>
                  <a:gd name="T8" fmla="*/ 0 w 12"/>
                  <a:gd name="T9" fmla="*/ 25 h 25"/>
                  <a:gd name="T10" fmla="*/ 0 60000 65536"/>
                  <a:gd name="T11" fmla="*/ 0 60000 65536"/>
                  <a:gd name="T12" fmla="*/ 0 60000 65536"/>
                  <a:gd name="T13" fmla="*/ 0 60000 65536"/>
                  <a:gd name="T14" fmla="*/ 0 60000 65536"/>
                  <a:gd name="T15" fmla="*/ 0 w 12"/>
                  <a:gd name="T16" fmla="*/ 0 h 25"/>
                  <a:gd name="T17" fmla="*/ 12 w 12"/>
                  <a:gd name="T18" fmla="*/ 25 h 25"/>
                </a:gdLst>
                <a:ahLst/>
                <a:cxnLst>
                  <a:cxn ang="T10">
                    <a:pos x="T0" y="T1"/>
                  </a:cxn>
                  <a:cxn ang="T11">
                    <a:pos x="T2" y="T3"/>
                  </a:cxn>
                  <a:cxn ang="T12">
                    <a:pos x="T4" y="T5"/>
                  </a:cxn>
                  <a:cxn ang="T13">
                    <a:pos x="T6" y="T7"/>
                  </a:cxn>
                  <a:cxn ang="T14">
                    <a:pos x="T8" y="T9"/>
                  </a:cxn>
                </a:cxnLst>
                <a:rect l="T15" t="T16" r="T17" b="T18"/>
                <a:pathLst>
                  <a:path w="12" h="25">
                    <a:moveTo>
                      <a:pt x="0" y="25"/>
                    </a:moveTo>
                    <a:lnTo>
                      <a:pt x="0" y="12"/>
                    </a:lnTo>
                    <a:lnTo>
                      <a:pt x="12" y="0"/>
                    </a:lnTo>
                    <a:lnTo>
                      <a:pt x="12" y="12"/>
                    </a:lnTo>
                    <a:lnTo>
                      <a:pt x="0" y="25"/>
                    </a:lnTo>
                    <a:close/>
                  </a:path>
                </a:pathLst>
              </a:custGeom>
              <a:blipFill dpi="0" rotWithShape="0">
                <a:blip r:embed="rId10" cstate="print"/>
                <a:srcRect/>
                <a:tile tx="0" ty="0" sx="100000" sy="100000" flip="none" algn="tl"/>
              </a:blipFill>
              <a:ln w="9525">
                <a:noFill/>
                <a:round/>
                <a:headEnd/>
                <a:tailEnd/>
              </a:ln>
            </p:spPr>
            <p:txBody>
              <a:bodyPr/>
              <a:lstStyle/>
              <a:p>
                <a:endParaRPr lang="en-US"/>
              </a:p>
            </p:txBody>
          </p:sp>
          <p:sp>
            <p:nvSpPr>
              <p:cNvPr id="5301" name="Freeform 113"/>
              <p:cNvSpPr>
                <a:spLocks noChangeAspect="1"/>
              </p:cNvSpPr>
              <p:nvPr/>
            </p:nvSpPr>
            <p:spPr bwMode="auto">
              <a:xfrm>
                <a:off x="755" y="2716"/>
                <a:ext cx="25" cy="38"/>
              </a:xfrm>
              <a:custGeom>
                <a:avLst/>
                <a:gdLst>
                  <a:gd name="T0" fmla="*/ 0 w 25"/>
                  <a:gd name="T1" fmla="*/ 38 h 38"/>
                  <a:gd name="T2" fmla="*/ 0 w 25"/>
                  <a:gd name="T3" fmla="*/ 25 h 38"/>
                  <a:gd name="T4" fmla="*/ 0 w 25"/>
                  <a:gd name="T5" fmla="*/ 25 h 38"/>
                  <a:gd name="T6" fmla="*/ 0 w 25"/>
                  <a:gd name="T7" fmla="*/ 25 h 38"/>
                  <a:gd name="T8" fmla="*/ 12 w 25"/>
                  <a:gd name="T9" fmla="*/ 13 h 38"/>
                  <a:gd name="T10" fmla="*/ 25 w 25"/>
                  <a:gd name="T11" fmla="*/ 0 h 38"/>
                  <a:gd name="T12" fmla="*/ 25 w 25"/>
                  <a:gd name="T13" fmla="*/ 13 h 38"/>
                  <a:gd name="T14" fmla="*/ 25 w 25"/>
                  <a:gd name="T15" fmla="*/ 25 h 38"/>
                  <a:gd name="T16" fmla="*/ 25 w 25"/>
                  <a:gd name="T17" fmla="*/ 38 h 38"/>
                  <a:gd name="T18" fmla="*/ 25 w 25"/>
                  <a:gd name="T19" fmla="*/ 38 h 38"/>
                  <a:gd name="T20" fmla="*/ 12 w 25"/>
                  <a:gd name="T21" fmla="*/ 25 h 38"/>
                  <a:gd name="T22" fmla="*/ 12 w 25"/>
                  <a:gd name="T23" fmla="*/ 13 h 38"/>
                  <a:gd name="T24" fmla="*/ 25 w 25"/>
                  <a:gd name="T25" fmla="*/ 13 h 38"/>
                  <a:gd name="T26" fmla="*/ 25 w 25"/>
                  <a:gd name="T27" fmla="*/ 25 h 38"/>
                  <a:gd name="T28" fmla="*/ 12 w 25"/>
                  <a:gd name="T29" fmla="*/ 38 h 38"/>
                  <a:gd name="T30" fmla="*/ 0 w 25"/>
                  <a:gd name="T31" fmla="*/ 25 h 38"/>
                  <a:gd name="T32" fmla="*/ 12 w 25"/>
                  <a:gd name="T33" fmla="*/ 25 h 38"/>
                  <a:gd name="T34" fmla="*/ 12 w 25"/>
                  <a:gd name="T35" fmla="*/ 38 h 38"/>
                  <a:gd name="T36" fmla="*/ 0 w 25"/>
                  <a:gd name="T37" fmla="*/ 38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38"/>
                  <a:gd name="T59" fmla="*/ 25 w 25"/>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38">
                    <a:moveTo>
                      <a:pt x="0" y="38"/>
                    </a:moveTo>
                    <a:lnTo>
                      <a:pt x="0" y="25"/>
                    </a:lnTo>
                    <a:lnTo>
                      <a:pt x="12" y="13"/>
                    </a:lnTo>
                    <a:lnTo>
                      <a:pt x="25" y="0"/>
                    </a:lnTo>
                    <a:lnTo>
                      <a:pt x="25" y="13"/>
                    </a:lnTo>
                    <a:lnTo>
                      <a:pt x="25" y="25"/>
                    </a:lnTo>
                    <a:lnTo>
                      <a:pt x="25" y="38"/>
                    </a:lnTo>
                    <a:lnTo>
                      <a:pt x="12" y="25"/>
                    </a:lnTo>
                    <a:lnTo>
                      <a:pt x="12" y="13"/>
                    </a:lnTo>
                    <a:lnTo>
                      <a:pt x="25" y="13"/>
                    </a:lnTo>
                    <a:lnTo>
                      <a:pt x="25" y="25"/>
                    </a:lnTo>
                    <a:lnTo>
                      <a:pt x="12" y="38"/>
                    </a:lnTo>
                    <a:lnTo>
                      <a:pt x="0" y="25"/>
                    </a:lnTo>
                    <a:lnTo>
                      <a:pt x="12" y="25"/>
                    </a:lnTo>
                    <a:lnTo>
                      <a:pt x="12" y="38"/>
                    </a:lnTo>
                    <a:lnTo>
                      <a:pt x="0" y="38"/>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02" name="Freeform 114"/>
              <p:cNvSpPr>
                <a:spLocks noChangeAspect="1"/>
              </p:cNvSpPr>
              <p:nvPr/>
            </p:nvSpPr>
            <p:spPr bwMode="auto">
              <a:xfrm>
                <a:off x="755" y="2741"/>
                <a:ext cx="25" cy="38"/>
              </a:xfrm>
              <a:custGeom>
                <a:avLst/>
                <a:gdLst>
                  <a:gd name="T0" fmla="*/ 25 w 25"/>
                  <a:gd name="T1" fmla="*/ 13 h 38"/>
                  <a:gd name="T2" fmla="*/ 12 w 25"/>
                  <a:gd name="T3" fmla="*/ 25 h 38"/>
                  <a:gd name="T4" fmla="*/ 0 w 25"/>
                  <a:gd name="T5" fmla="*/ 38 h 38"/>
                  <a:gd name="T6" fmla="*/ 0 w 25"/>
                  <a:gd name="T7" fmla="*/ 13 h 38"/>
                  <a:gd name="T8" fmla="*/ 0 w 25"/>
                  <a:gd name="T9" fmla="*/ 13 h 38"/>
                  <a:gd name="T10" fmla="*/ 12 w 25"/>
                  <a:gd name="T11" fmla="*/ 0 h 38"/>
                  <a:gd name="T12" fmla="*/ 25 w 25"/>
                  <a:gd name="T13" fmla="*/ 13 h 38"/>
                  <a:gd name="T14" fmla="*/ 0 60000 65536"/>
                  <a:gd name="T15" fmla="*/ 0 60000 65536"/>
                  <a:gd name="T16" fmla="*/ 0 60000 65536"/>
                  <a:gd name="T17" fmla="*/ 0 60000 65536"/>
                  <a:gd name="T18" fmla="*/ 0 60000 65536"/>
                  <a:gd name="T19" fmla="*/ 0 60000 65536"/>
                  <a:gd name="T20" fmla="*/ 0 60000 65536"/>
                  <a:gd name="T21" fmla="*/ 0 w 25"/>
                  <a:gd name="T22" fmla="*/ 0 h 38"/>
                  <a:gd name="T23" fmla="*/ 25 w 25"/>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38">
                    <a:moveTo>
                      <a:pt x="25" y="13"/>
                    </a:moveTo>
                    <a:lnTo>
                      <a:pt x="12" y="25"/>
                    </a:lnTo>
                    <a:lnTo>
                      <a:pt x="0" y="38"/>
                    </a:lnTo>
                    <a:lnTo>
                      <a:pt x="0" y="13"/>
                    </a:lnTo>
                    <a:lnTo>
                      <a:pt x="12" y="0"/>
                    </a:lnTo>
                    <a:lnTo>
                      <a:pt x="25"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03" name="Freeform 115"/>
              <p:cNvSpPr>
                <a:spLocks noChangeAspect="1"/>
              </p:cNvSpPr>
              <p:nvPr/>
            </p:nvSpPr>
            <p:spPr bwMode="auto">
              <a:xfrm>
                <a:off x="692" y="2741"/>
                <a:ext cx="63" cy="1"/>
              </a:xfrm>
              <a:custGeom>
                <a:avLst/>
                <a:gdLst>
                  <a:gd name="T0" fmla="*/ 13 w 63"/>
                  <a:gd name="T1" fmla="*/ 0 h 1"/>
                  <a:gd name="T2" fmla="*/ 63 w 63"/>
                  <a:gd name="T3" fmla="*/ 0 h 1"/>
                  <a:gd name="T4" fmla="*/ 63 w 63"/>
                  <a:gd name="T5" fmla="*/ 0 h 1"/>
                  <a:gd name="T6" fmla="*/ 0 w 63"/>
                  <a:gd name="T7" fmla="*/ 0 h 1"/>
                  <a:gd name="T8" fmla="*/ 13 w 63"/>
                  <a:gd name="T9" fmla="*/ 0 h 1"/>
                  <a:gd name="T10" fmla="*/ 0 60000 65536"/>
                  <a:gd name="T11" fmla="*/ 0 60000 65536"/>
                  <a:gd name="T12" fmla="*/ 0 60000 65536"/>
                  <a:gd name="T13" fmla="*/ 0 60000 65536"/>
                  <a:gd name="T14" fmla="*/ 0 60000 65536"/>
                  <a:gd name="T15" fmla="*/ 0 w 63"/>
                  <a:gd name="T16" fmla="*/ 0 h 1"/>
                  <a:gd name="T17" fmla="*/ 63 w 63"/>
                  <a:gd name="T18" fmla="*/ 1 h 1"/>
                </a:gdLst>
                <a:ahLst/>
                <a:cxnLst>
                  <a:cxn ang="T10">
                    <a:pos x="T0" y="T1"/>
                  </a:cxn>
                  <a:cxn ang="T11">
                    <a:pos x="T2" y="T3"/>
                  </a:cxn>
                  <a:cxn ang="T12">
                    <a:pos x="T4" y="T5"/>
                  </a:cxn>
                  <a:cxn ang="T13">
                    <a:pos x="T6" y="T7"/>
                  </a:cxn>
                  <a:cxn ang="T14">
                    <a:pos x="T8" y="T9"/>
                  </a:cxn>
                </a:cxnLst>
                <a:rect l="T15" t="T16" r="T17" b="T18"/>
                <a:pathLst>
                  <a:path w="63" h="1">
                    <a:moveTo>
                      <a:pt x="13" y="0"/>
                    </a:moveTo>
                    <a:lnTo>
                      <a:pt x="63" y="0"/>
                    </a:lnTo>
                    <a:lnTo>
                      <a:pt x="0" y="0"/>
                    </a:lnTo>
                    <a:lnTo>
                      <a:pt x="13"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5304" name="Freeform 116"/>
              <p:cNvSpPr>
                <a:spLocks noChangeAspect="1"/>
              </p:cNvSpPr>
              <p:nvPr/>
            </p:nvSpPr>
            <p:spPr bwMode="auto">
              <a:xfrm>
                <a:off x="692" y="2741"/>
                <a:ext cx="63" cy="13"/>
              </a:xfrm>
              <a:custGeom>
                <a:avLst/>
                <a:gdLst>
                  <a:gd name="T0" fmla="*/ 13 w 63"/>
                  <a:gd name="T1" fmla="*/ 0 h 13"/>
                  <a:gd name="T2" fmla="*/ 63 w 63"/>
                  <a:gd name="T3" fmla="*/ 0 h 13"/>
                  <a:gd name="T4" fmla="*/ 63 w 63"/>
                  <a:gd name="T5" fmla="*/ 13 h 13"/>
                  <a:gd name="T6" fmla="*/ 63 w 63"/>
                  <a:gd name="T7" fmla="*/ 13 h 13"/>
                  <a:gd name="T8" fmla="*/ 0 w 63"/>
                  <a:gd name="T9" fmla="*/ 13 h 13"/>
                  <a:gd name="T10" fmla="*/ 0 w 63"/>
                  <a:gd name="T11" fmla="*/ 0 h 13"/>
                  <a:gd name="T12" fmla="*/ 0 w 63"/>
                  <a:gd name="T13" fmla="*/ 0 h 13"/>
                  <a:gd name="T14" fmla="*/ 13 w 63"/>
                  <a:gd name="T15" fmla="*/ 0 h 13"/>
                  <a:gd name="T16" fmla="*/ 13 w 63"/>
                  <a:gd name="T17" fmla="*/ 13 h 13"/>
                  <a:gd name="T18" fmla="*/ 13 w 63"/>
                  <a:gd name="T19" fmla="*/ 13 h 13"/>
                  <a:gd name="T20" fmla="*/ 13 w 63"/>
                  <a:gd name="T21" fmla="*/ 13 h 13"/>
                  <a:gd name="T22" fmla="*/ 0 w 63"/>
                  <a:gd name="T23" fmla="*/ 13 h 13"/>
                  <a:gd name="T24" fmla="*/ 0 w 63"/>
                  <a:gd name="T25" fmla="*/ 13 h 13"/>
                  <a:gd name="T26" fmla="*/ 0 w 63"/>
                  <a:gd name="T27" fmla="*/ 0 h 13"/>
                  <a:gd name="T28" fmla="*/ 63 w 63"/>
                  <a:gd name="T29" fmla="*/ 0 h 13"/>
                  <a:gd name="T30" fmla="*/ 63 w 63"/>
                  <a:gd name="T31" fmla="*/ 0 h 13"/>
                  <a:gd name="T32" fmla="*/ 63 w 63"/>
                  <a:gd name="T33" fmla="*/ 13 h 13"/>
                  <a:gd name="T34" fmla="*/ 13 w 63"/>
                  <a:gd name="T35" fmla="*/ 13 h 13"/>
                  <a:gd name="T36" fmla="*/ 13 w 63"/>
                  <a:gd name="T37" fmla="*/ 0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13"/>
                  <a:gd name="T59" fmla="*/ 63 w 63"/>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13">
                    <a:moveTo>
                      <a:pt x="13" y="0"/>
                    </a:moveTo>
                    <a:lnTo>
                      <a:pt x="63" y="0"/>
                    </a:lnTo>
                    <a:lnTo>
                      <a:pt x="63" y="13"/>
                    </a:lnTo>
                    <a:lnTo>
                      <a:pt x="0" y="13"/>
                    </a:lnTo>
                    <a:lnTo>
                      <a:pt x="0" y="0"/>
                    </a:lnTo>
                    <a:lnTo>
                      <a:pt x="13" y="0"/>
                    </a:lnTo>
                    <a:lnTo>
                      <a:pt x="13" y="13"/>
                    </a:lnTo>
                    <a:lnTo>
                      <a:pt x="0" y="13"/>
                    </a:lnTo>
                    <a:lnTo>
                      <a:pt x="0" y="0"/>
                    </a:lnTo>
                    <a:lnTo>
                      <a:pt x="63" y="0"/>
                    </a:lnTo>
                    <a:lnTo>
                      <a:pt x="63" y="13"/>
                    </a:lnTo>
                    <a:lnTo>
                      <a:pt x="13" y="13"/>
                    </a:lnTo>
                    <a:lnTo>
                      <a:pt x="13"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05" name="Freeform 117"/>
              <p:cNvSpPr>
                <a:spLocks noChangeAspect="1"/>
              </p:cNvSpPr>
              <p:nvPr/>
            </p:nvSpPr>
            <p:spPr bwMode="auto">
              <a:xfrm>
                <a:off x="755" y="2729"/>
                <a:ext cx="12" cy="12"/>
              </a:xfrm>
              <a:custGeom>
                <a:avLst/>
                <a:gdLst>
                  <a:gd name="T0" fmla="*/ 0 w 12"/>
                  <a:gd name="T1" fmla="*/ 12 h 12"/>
                  <a:gd name="T2" fmla="*/ 12 w 12"/>
                  <a:gd name="T3" fmla="*/ 0 h 12"/>
                  <a:gd name="T4" fmla="*/ 12 w 12"/>
                  <a:gd name="T5" fmla="*/ 0 h 12"/>
                  <a:gd name="T6" fmla="*/ 0 w 12"/>
                  <a:gd name="T7" fmla="*/ 12 h 12"/>
                  <a:gd name="T8" fmla="*/ 0 60000 65536"/>
                  <a:gd name="T9" fmla="*/ 0 60000 65536"/>
                  <a:gd name="T10" fmla="*/ 0 60000 65536"/>
                  <a:gd name="T11" fmla="*/ 0 60000 65536"/>
                  <a:gd name="T12" fmla="*/ 0 w 12"/>
                  <a:gd name="T13" fmla="*/ 0 h 12"/>
                  <a:gd name="T14" fmla="*/ 12 w 12"/>
                  <a:gd name="T15" fmla="*/ 12 h 12"/>
                </a:gdLst>
                <a:ahLst/>
                <a:cxnLst>
                  <a:cxn ang="T8">
                    <a:pos x="T0" y="T1"/>
                  </a:cxn>
                  <a:cxn ang="T9">
                    <a:pos x="T2" y="T3"/>
                  </a:cxn>
                  <a:cxn ang="T10">
                    <a:pos x="T4" y="T5"/>
                  </a:cxn>
                  <a:cxn ang="T11">
                    <a:pos x="T6" y="T7"/>
                  </a:cxn>
                </a:cxnLst>
                <a:rect l="T12" t="T13" r="T14" b="T15"/>
                <a:pathLst>
                  <a:path w="12" h="12">
                    <a:moveTo>
                      <a:pt x="0" y="12"/>
                    </a:moveTo>
                    <a:lnTo>
                      <a:pt x="12" y="0"/>
                    </a:lnTo>
                    <a:lnTo>
                      <a:pt x="0"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06" name="Freeform 118"/>
              <p:cNvSpPr>
                <a:spLocks noChangeAspect="1"/>
              </p:cNvSpPr>
              <p:nvPr/>
            </p:nvSpPr>
            <p:spPr bwMode="auto">
              <a:xfrm>
                <a:off x="755" y="2729"/>
                <a:ext cx="25" cy="25"/>
              </a:xfrm>
              <a:custGeom>
                <a:avLst/>
                <a:gdLst>
                  <a:gd name="T0" fmla="*/ 0 w 25"/>
                  <a:gd name="T1" fmla="*/ 12 h 25"/>
                  <a:gd name="T2" fmla="*/ 12 w 25"/>
                  <a:gd name="T3" fmla="*/ 0 h 25"/>
                  <a:gd name="T4" fmla="*/ 25 w 25"/>
                  <a:gd name="T5" fmla="*/ 12 h 25"/>
                  <a:gd name="T6" fmla="*/ 25 w 25"/>
                  <a:gd name="T7" fmla="*/ 12 h 25"/>
                  <a:gd name="T8" fmla="*/ 12 w 25"/>
                  <a:gd name="T9" fmla="*/ 25 h 25"/>
                  <a:gd name="T10" fmla="*/ 0 w 25"/>
                  <a:gd name="T11" fmla="*/ 12 h 25"/>
                  <a:gd name="T12" fmla="*/ 12 w 25"/>
                  <a:gd name="T13" fmla="*/ 25 h 25"/>
                  <a:gd name="T14" fmla="*/ 0 w 25"/>
                  <a:gd name="T15" fmla="*/ 12 h 25"/>
                  <a:gd name="T16" fmla="*/ 12 w 25"/>
                  <a:gd name="T17" fmla="*/ 0 h 25"/>
                  <a:gd name="T18" fmla="*/ 12 w 25"/>
                  <a:gd name="T19" fmla="*/ 0 h 25"/>
                  <a:gd name="T20" fmla="*/ 25 w 25"/>
                  <a:gd name="T21" fmla="*/ 12 h 25"/>
                  <a:gd name="T22" fmla="*/ 12 w 25"/>
                  <a:gd name="T23" fmla="*/ 25 h 25"/>
                  <a:gd name="T24" fmla="*/ 0 w 25"/>
                  <a:gd name="T25" fmla="*/ 12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25"/>
                  <a:gd name="T41" fmla="*/ 25 w 25"/>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25">
                    <a:moveTo>
                      <a:pt x="0" y="12"/>
                    </a:moveTo>
                    <a:lnTo>
                      <a:pt x="12" y="0"/>
                    </a:lnTo>
                    <a:lnTo>
                      <a:pt x="25" y="12"/>
                    </a:lnTo>
                    <a:lnTo>
                      <a:pt x="12" y="25"/>
                    </a:lnTo>
                    <a:lnTo>
                      <a:pt x="0" y="12"/>
                    </a:lnTo>
                    <a:lnTo>
                      <a:pt x="12" y="25"/>
                    </a:lnTo>
                    <a:lnTo>
                      <a:pt x="0" y="12"/>
                    </a:lnTo>
                    <a:lnTo>
                      <a:pt x="12" y="0"/>
                    </a:lnTo>
                    <a:lnTo>
                      <a:pt x="25" y="12"/>
                    </a:lnTo>
                    <a:lnTo>
                      <a:pt x="12" y="25"/>
                    </a:lnTo>
                    <a:lnTo>
                      <a:pt x="0"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07" name="Rectangle 119"/>
              <p:cNvSpPr>
                <a:spLocks noChangeAspect="1" noChangeArrowheads="1"/>
              </p:cNvSpPr>
              <p:nvPr/>
            </p:nvSpPr>
            <p:spPr bwMode="auto">
              <a:xfrm>
                <a:off x="331" y="2729"/>
                <a:ext cx="50" cy="12"/>
              </a:xfrm>
              <a:prstGeom prst="rect">
                <a:avLst/>
              </a:prstGeom>
              <a:blipFill dpi="0" rotWithShape="0">
                <a:blip r:embed="rId8" cstate="print"/>
                <a:srcRect/>
                <a:tile tx="0" ty="0" sx="100000" sy="100000" flip="none" algn="tl"/>
              </a:blipFill>
              <a:ln w="9525">
                <a:noFill/>
                <a:miter lim="800000"/>
                <a:headEnd/>
                <a:tailEnd/>
              </a:ln>
            </p:spPr>
            <p:txBody>
              <a:bodyPr/>
              <a:lstStyle/>
              <a:p>
                <a:endParaRPr lang="en-US"/>
              </a:p>
            </p:txBody>
          </p:sp>
          <p:sp>
            <p:nvSpPr>
              <p:cNvPr id="5308" name="Rectangle 120"/>
              <p:cNvSpPr>
                <a:spLocks noChangeAspect="1" noChangeArrowheads="1"/>
              </p:cNvSpPr>
              <p:nvPr/>
            </p:nvSpPr>
            <p:spPr bwMode="auto">
              <a:xfrm>
                <a:off x="381" y="2729"/>
                <a:ext cx="13" cy="25"/>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309" name="Rectangle 121"/>
              <p:cNvSpPr>
                <a:spLocks noChangeAspect="1" noChangeArrowheads="1"/>
              </p:cNvSpPr>
              <p:nvPr/>
            </p:nvSpPr>
            <p:spPr bwMode="auto">
              <a:xfrm>
                <a:off x="331" y="2741"/>
                <a:ext cx="50"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310" name="Rectangle 122"/>
              <p:cNvSpPr>
                <a:spLocks noChangeAspect="1" noChangeArrowheads="1"/>
              </p:cNvSpPr>
              <p:nvPr/>
            </p:nvSpPr>
            <p:spPr bwMode="auto">
              <a:xfrm>
                <a:off x="331" y="2729"/>
                <a:ext cx="13"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311" name="Rectangle 123"/>
              <p:cNvSpPr>
                <a:spLocks noChangeAspect="1" noChangeArrowheads="1"/>
              </p:cNvSpPr>
              <p:nvPr/>
            </p:nvSpPr>
            <p:spPr bwMode="auto">
              <a:xfrm>
                <a:off x="331" y="2729"/>
                <a:ext cx="63"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312" name="Freeform 124"/>
              <p:cNvSpPr>
                <a:spLocks noChangeAspect="1"/>
              </p:cNvSpPr>
              <p:nvPr/>
            </p:nvSpPr>
            <p:spPr bwMode="auto">
              <a:xfrm>
                <a:off x="381" y="2729"/>
                <a:ext cx="25" cy="12"/>
              </a:xfrm>
              <a:custGeom>
                <a:avLst/>
                <a:gdLst>
                  <a:gd name="T0" fmla="*/ 0 w 25"/>
                  <a:gd name="T1" fmla="*/ 12 h 12"/>
                  <a:gd name="T2" fmla="*/ 0 w 25"/>
                  <a:gd name="T3" fmla="*/ 0 h 12"/>
                  <a:gd name="T4" fmla="*/ 25 w 25"/>
                  <a:gd name="T5" fmla="*/ 0 h 12"/>
                  <a:gd name="T6" fmla="*/ 25 w 25"/>
                  <a:gd name="T7" fmla="*/ 0 h 12"/>
                  <a:gd name="T8" fmla="*/ 25 w 25"/>
                  <a:gd name="T9" fmla="*/ 0 h 12"/>
                  <a:gd name="T10" fmla="*/ 0 w 25"/>
                  <a:gd name="T11" fmla="*/ 12 h 12"/>
                  <a:gd name="T12" fmla="*/ 0 60000 65536"/>
                  <a:gd name="T13" fmla="*/ 0 60000 65536"/>
                  <a:gd name="T14" fmla="*/ 0 60000 65536"/>
                  <a:gd name="T15" fmla="*/ 0 60000 65536"/>
                  <a:gd name="T16" fmla="*/ 0 60000 65536"/>
                  <a:gd name="T17" fmla="*/ 0 60000 65536"/>
                  <a:gd name="T18" fmla="*/ 0 w 25"/>
                  <a:gd name="T19" fmla="*/ 0 h 12"/>
                  <a:gd name="T20" fmla="*/ 25 w 25"/>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5" h="12">
                    <a:moveTo>
                      <a:pt x="0" y="12"/>
                    </a:moveTo>
                    <a:lnTo>
                      <a:pt x="0" y="0"/>
                    </a:lnTo>
                    <a:lnTo>
                      <a:pt x="25" y="0"/>
                    </a:lnTo>
                    <a:lnTo>
                      <a:pt x="0" y="12"/>
                    </a:lnTo>
                    <a:close/>
                  </a:path>
                </a:pathLst>
              </a:custGeom>
              <a:blipFill dpi="0" rotWithShape="0">
                <a:blip r:embed="rId10" cstate="print"/>
                <a:srcRect/>
                <a:tile tx="0" ty="0" sx="100000" sy="100000" flip="none" algn="tl"/>
              </a:blipFill>
              <a:ln w="9525">
                <a:noFill/>
                <a:round/>
                <a:headEnd/>
                <a:tailEnd/>
              </a:ln>
            </p:spPr>
            <p:txBody>
              <a:bodyPr/>
              <a:lstStyle/>
              <a:p>
                <a:endParaRPr lang="en-US"/>
              </a:p>
            </p:txBody>
          </p:sp>
          <p:sp>
            <p:nvSpPr>
              <p:cNvPr id="5313" name="Rectangle 125"/>
              <p:cNvSpPr>
                <a:spLocks noChangeAspect="1" noChangeArrowheads="1"/>
              </p:cNvSpPr>
              <p:nvPr/>
            </p:nvSpPr>
            <p:spPr bwMode="auto">
              <a:xfrm>
                <a:off x="381" y="2729"/>
                <a:ext cx="13"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314" name="Freeform 126"/>
              <p:cNvSpPr>
                <a:spLocks noChangeAspect="1"/>
              </p:cNvSpPr>
              <p:nvPr/>
            </p:nvSpPr>
            <p:spPr bwMode="auto">
              <a:xfrm>
                <a:off x="381" y="2729"/>
                <a:ext cx="25" cy="25"/>
              </a:xfrm>
              <a:custGeom>
                <a:avLst/>
                <a:gdLst>
                  <a:gd name="T0" fmla="*/ 0 w 25"/>
                  <a:gd name="T1" fmla="*/ 0 h 25"/>
                  <a:gd name="T2" fmla="*/ 25 w 25"/>
                  <a:gd name="T3" fmla="*/ 0 h 25"/>
                  <a:gd name="T4" fmla="*/ 25 w 25"/>
                  <a:gd name="T5" fmla="*/ 12 h 25"/>
                  <a:gd name="T6" fmla="*/ 25 w 25"/>
                  <a:gd name="T7" fmla="*/ 12 h 25"/>
                  <a:gd name="T8" fmla="*/ 0 w 25"/>
                  <a:gd name="T9" fmla="*/ 25 h 25"/>
                  <a:gd name="T10" fmla="*/ 0 w 25"/>
                  <a:gd name="T11" fmla="*/ 25 h 25"/>
                  <a:gd name="T12" fmla="*/ 0 w 25"/>
                  <a:gd name="T13" fmla="*/ 12 h 25"/>
                  <a:gd name="T14" fmla="*/ 0 w 25"/>
                  <a:gd name="T15" fmla="*/ 12 h 25"/>
                  <a:gd name="T16" fmla="*/ 25 w 25"/>
                  <a:gd name="T17" fmla="*/ 0 h 25"/>
                  <a:gd name="T18" fmla="*/ 25 w 25"/>
                  <a:gd name="T19" fmla="*/ 0 h 25"/>
                  <a:gd name="T20" fmla="*/ 25 w 25"/>
                  <a:gd name="T21" fmla="*/ 12 h 25"/>
                  <a:gd name="T22" fmla="*/ 0 w 25"/>
                  <a:gd name="T23" fmla="*/ 12 h 25"/>
                  <a:gd name="T24" fmla="*/ 0 w 25"/>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25"/>
                  <a:gd name="T41" fmla="*/ 25 w 25"/>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25">
                    <a:moveTo>
                      <a:pt x="0" y="0"/>
                    </a:moveTo>
                    <a:lnTo>
                      <a:pt x="25" y="0"/>
                    </a:lnTo>
                    <a:lnTo>
                      <a:pt x="25" y="12"/>
                    </a:lnTo>
                    <a:lnTo>
                      <a:pt x="0" y="25"/>
                    </a:lnTo>
                    <a:lnTo>
                      <a:pt x="0" y="12"/>
                    </a:lnTo>
                    <a:lnTo>
                      <a:pt x="25" y="0"/>
                    </a:lnTo>
                    <a:lnTo>
                      <a:pt x="25" y="12"/>
                    </a:lnTo>
                    <a:lnTo>
                      <a:pt x="0" y="12"/>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15" name="Rectangle 127"/>
              <p:cNvSpPr>
                <a:spLocks noChangeAspect="1" noChangeArrowheads="1"/>
              </p:cNvSpPr>
              <p:nvPr/>
            </p:nvSpPr>
            <p:spPr bwMode="auto">
              <a:xfrm>
                <a:off x="331" y="2729"/>
                <a:ext cx="13"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316" name="Freeform 128"/>
              <p:cNvSpPr>
                <a:spLocks noChangeAspect="1"/>
              </p:cNvSpPr>
              <p:nvPr/>
            </p:nvSpPr>
            <p:spPr bwMode="auto">
              <a:xfrm>
                <a:off x="331" y="2729"/>
                <a:ext cx="50" cy="12"/>
              </a:xfrm>
              <a:custGeom>
                <a:avLst/>
                <a:gdLst>
                  <a:gd name="T0" fmla="*/ 0 w 50"/>
                  <a:gd name="T1" fmla="*/ 0 h 12"/>
                  <a:gd name="T2" fmla="*/ 50 w 50"/>
                  <a:gd name="T3" fmla="*/ 0 h 12"/>
                  <a:gd name="T4" fmla="*/ 50 w 50"/>
                  <a:gd name="T5" fmla="*/ 12 h 12"/>
                  <a:gd name="T6" fmla="*/ 50 w 50"/>
                  <a:gd name="T7" fmla="*/ 12 h 12"/>
                  <a:gd name="T8" fmla="*/ 0 w 50"/>
                  <a:gd name="T9" fmla="*/ 12 h 12"/>
                  <a:gd name="T10" fmla="*/ 0 w 50"/>
                  <a:gd name="T11" fmla="*/ 0 h 12"/>
                  <a:gd name="T12" fmla="*/ 0 w 50"/>
                  <a:gd name="T13" fmla="*/ 0 h 12"/>
                  <a:gd name="T14" fmla="*/ 0 w 50"/>
                  <a:gd name="T15" fmla="*/ 0 h 12"/>
                  <a:gd name="T16" fmla="*/ 50 w 50"/>
                  <a:gd name="T17" fmla="*/ 0 h 12"/>
                  <a:gd name="T18" fmla="*/ 50 w 50"/>
                  <a:gd name="T19" fmla="*/ 0 h 12"/>
                  <a:gd name="T20" fmla="*/ 50 w 50"/>
                  <a:gd name="T21" fmla="*/ 12 h 12"/>
                  <a:gd name="T22" fmla="*/ 0 w 50"/>
                  <a:gd name="T23" fmla="*/ 12 h 12"/>
                  <a:gd name="T24" fmla="*/ 0 w 50"/>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
                  <a:gd name="T40" fmla="*/ 0 h 12"/>
                  <a:gd name="T41" fmla="*/ 50 w 50"/>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 h="12">
                    <a:moveTo>
                      <a:pt x="0" y="0"/>
                    </a:moveTo>
                    <a:lnTo>
                      <a:pt x="50" y="0"/>
                    </a:lnTo>
                    <a:lnTo>
                      <a:pt x="50" y="12"/>
                    </a:lnTo>
                    <a:lnTo>
                      <a:pt x="0" y="12"/>
                    </a:lnTo>
                    <a:lnTo>
                      <a:pt x="0" y="0"/>
                    </a:lnTo>
                    <a:lnTo>
                      <a:pt x="50" y="0"/>
                    </a:lnTo>
                    <a:lnTo>
                      <a:pt x="50" y="12"/>
                    </a:lnTo>
                    <a:lnTo>
                      <a:pt x="0" y="12"/>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17" name="Freeform 129"/>
              <p:cNvSpPr>
                <a:spLocks noChangeAspect="1"/>
              </p:cNvSpPr>
              <p:nvPr/>
            </p:nvSpPr>
            <p:spPr bwMode="auto">
              <a:xfrm>
                <a:off x="381" y="2729"/>
                <a:ext cx="25" cy="1"/>
              </a:xfrm>
              <a:custGeom>
                <a:avLst/>
                <a:gdLst>
                  <a:gd name="T0" fmla="*/ 0 w 25"/>
                  <a:gd name="T1" fmla="*/ 0 h 1"/>
                  <a:gd name="T2" fmla="*/ 25 w 25"/>
                  <a:gd name="T3" fmla="*/ 0 h 1"/>
                  <a:gd name="T4" fmla="*/ 0 w 25"/>
                  <a:gd name="T5" fmla="*/ 0 h 1"/>
                  <a:gd name="T6" fmla="*/ 0 60000 65536"/>
                  <a:gd name="T7" fmla="*/ 0 60000 65536"/>
                  <a:gd name="T8" fmla="*/ 0 60000 65536"/>
                  <a:gd name="T9" fmla="*/ 0 w 25"/>
                  <a:gd name="T10" fmla="*/ 0 h 1"/>
                  <a:gd name="T11" fmla="*/ 25 w 25"/>
                  <a:gd name="T12" fmla="*/ 1 h 1"/>
                </a:gdLst>
                <a:ahLst/>
                <a:cxnLst>
                  <a:cxn ang="T6">
                    <a:pos x="T0" y="T1"/>
                  </a:cxn>
                  <a:cxn ang="T7">
                    <a:pos x="T2" y="T3"/>
                  </a:cxn>
                  <a:cxn ang="T8">
                    <a:pos x="T4" y="T5"/>
                  </a:cxn>
                </a:cxnLst>
                <a:rect l="T9" t="T10" r="T11" b="T12"/>
                <a:pathLst>
                  <a:path w="25" h="1">
                    <a:moveTo>
                      <a:pt x="0" y="0"/>
                    </a:moveTo>
                    <a:lnTo>
                      <a:pt x="25" y="0"/>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18" name="Freeform 130"/>
              <p:cNvSpPr>
                <a:spLocks noChangeAspect="1"/>
              </p:cNvSpPr>
              <p:nvPr/>
            </p:nvSpPr>
            <p:spPr bwMode="auto">
              <a:xfrm>
                <a:off x="381" y="2729"/>
                <a:ext cx="25" cy="12"/>
              </a:xfrm>
              <a:custGeom>
                <a:avLst/>
                <a:gdLst>
                  <a:gd name="T0" fmla="*/ 0 w 25"/>
                  <a:gd name="T1" fmla="*/ 0 h 12"/>
                  <a:gd name="T2" fmla="*/ 25 w 25"/>
                  <a:gd name="T3" fmla="*/ 0 h 12"/>
                  <a:gd name="T4" fmla="*/ 25 w 25"/>
                  <a:gd name="T5" fmla="*/ 12 h 12"/>
                  <a:gd name="T6" fmla="*/ 25 w 25"/>
                  <a:gd name="T7" fmla="*/ 12 h 12"/>
                  <a:gd name="T8" fmla="*/ 0 w 25"/>
                  <a:gd name="T9" fmla="*/ 12 h 12"/>
                  <a:gd name="T10" fmla="*/ 0 w 25"/>
                  <a:gd name="T11" fmla="*/ 0 h 12"/>
                  <a:gd name="T12" fmla="*/ 0 w 25"/>
                  <a:gd name="T13" fmla="*/ 12 h 12"/>
                  <a:gd name="T14" fmla="*/ 0 w 25"/>
                  <a:gd name="T15" fmla="*/ 0 h 12"/>
                  <a:gd name="T16" fmla="*/ 25 w 25"/>
                  <a:gd name="T17" fmla="*/ 0 h 12"/>
                  <a:gd name="T18" fmla="*/ 25 w 25"/>
                  <a:gd name="T19" fmla="*/ 0 h 12"/>
                  <a:gd name="T20" fmla="*/ 25 w 25"/>
                  <a:gd name="T21" fmla="*/ 12 h 12"/>
                  <a:gd name="T22" fmla="*/ 0 w 25"/>
                  <a:gd name="T23" fmla="*/ 12 h 12"/>
                  <a:gd name="T24" fmla="*/ 0 w 25"/>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12"/>
                  <a:gd name="T41" fmla="*/ 25 w 25"/>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12">
                    <a:moveTo>
                      <a:pt x="0" y="0"/>
                    </a:moveTo>
                    <a:lnTo>
                      <a:pt x="25" y="0"/>
                    </a:lnTo>
                    <a:lnTo>
                      <a:pt x="25" y="12"/>
                    </a:lnTo>
                    <a:lnTo>
                      <a:pt x="0" y="12"/>
                    </a:lnTo>
                    <a:lnTo>
                      <a:pt x="0" y="0"/>
                    </a:lnTo>
                    <a:lnTo>
                      <a:pt x="0" y="12"/>
                    </a:lnTo>
                    <a:lnTo>
                      <a:pt x="0" y="0"/>
                    </a:lnTo>
                    <a:lnTo>
                      <a:pt x="25" y="0"/>
                    </a:lnTo>
                    <a:lnTo>
                      <a:pt x="25" y="12"/>
                    </a:lnTo>
                    <a:lnTo>
                      <a:pt x="0" y="12"/>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19" name="Freeform 131"/>
              <p:cNvSpPr>
                <a:spLocks noChangeAspect="1"/>
              </p:cNvSpPr>
              <p:nvPr/>
            </p:nvSpPr>
            <p:spPr bwMode="auto">
              <a:xfrm>
                <a:off x="842" y="2679"/>
                <a:ext cx="25" cy="25"/>
              </a:xfrm>
              <a:custGeom>
                <a:avLst/>
                <a:gdLst>
                  <a:gd name="T0" fmla="*/ 0 w 25"/>
                  <a:gd name="T1" fmla="*/ 25 h 25"/>
                  <a:gd name="T2" fmla="*/ 0 w 25"/>
                  <a:gd name="T3" fmla="*/ 12 h 25"/>
                  <a:gd name="T4" fmla="*/ 25 w 25"/>
                  <a:gd name="T5" fmla="*/ 0 h 25"/>
                  <a:gd name="T6" fmla="*/ 25 w 25"/>
                  <a:gd name="T7" fmla="*/ 12 h 25"/>
                  <a:gd name="T8" fmla="*/ 0 w 25"/>
                  <a:gd name="T9" fmla="*/ 25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0" y="25"/>
                    </a:moveTo>
                    <a:lnTo>
                      <a:pt x="0" y="12"/>
                    </a:lnTo>
                    <a:lnTo>
                      <a:pt x="25" y="0"/>
                    </a:lnTo>
                    <a:lnTo>
                      <a:pt x="25" y="12"/>
                    </a:lnTo>
                    <a:lnTo>
                      <a:pt x="0" y="25"/>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5320" name="Freeform 132"/>
              <p:cNvSpPr>
                <a:spLocks noChangeAspect="1"/>
              </p:cNvSpPr>
              <p:nvPr/>
            </p:nvSpPr>
            <p:spPr bwMode="auto">
              <a:xfrm>
                <a:off x="842" y="2666"/>
                <a:ext cx="37" cy="38"/>
              </a:xfrm>
              <a:custGeom>
                <a:avLst/>
                <a:gdLst>
                  <a:gd name="T0" fmla="*/ 0 w 37"/>
                  <a:gd name="T1" fmla="*/ 38 h 38"/>
                  <a:gd name="T2" fmla="*/ 0 w 37"/>
                  <a:gd name="T3" fmla="*/ 25 h 38"/>
                  <a:gd name="T4" fmla="*/ 0 w 37"/>
                  <a:gd name="T5" fmla="*/ 25 h 38"/>
                  <a:gd name="T6" fmla="*/ 0 w 37"/>
                  <a:gd name="T7" fmla="*/ 25 h 38"/>
                  <a:gd name="T8" fmla="*/ 25 w 37"/>
                  <a:gd name="T9" fmla="*/ 13 h 38"/>
                  <a:gd name="T10" fmla="*/ 37 w 37"/>
                  <a:gd name="T11" fmla="*/ 0 h 38"/>
                  <a:gd name="T12" fmla="*/ 37 w 37"/>
                  <a:gd name="T13" fmla="*/ 13 h 38"/>
                  <a:gd name="T14" fmla="*/ 37 w 37"/>
                  <a:gd name="T15" fmla="*/ 25 h 38"/>
                  <a:gd name="T16" fmla="*/ 37 w 37"/>
                  <a:gd name="T17" fmla="*/ 25 h 38"/>
                  <a:gd name="T18" fmla="*/ 25 w 37"/>
                  <a:gd name="T19" fmla="*/ 38 h 38"/>
                  <a:gd name="T20" fmla="*/ 25 w 37"/>
                  <a:gd name="T21" fmla="*/ 25 h 38"/>
                  <a:gd name="T22" fmla="*/ 25 w 37"/>
                  <a:gd name="T23" fmla="*/ 13 h 38"/>
                  <a:gd name="T24" fmla="*/ 37 w 37"/>
                  <a:gd name="T25" fmla="*/ 13 h 38"/>
                  <a:gd name="T26" fmla="*/ 25 w 37"/>
                  <a:gd name="T27" fmla="*/ 25 h 38"/>
                  <a:gd name="T28" fmla="*/ 0 w 37"/>
                  <a:gd name="T29" fmla="*/ 38 h 38"/>
                  <a:gd name="T30" fmla="*/ 0 w 37"/>
                  <a:gd name="T31" fmla="*/ 25 h 38"/>
                  <a:gd name="T32" fmla="*/ 12 w 37"/>
                  <a:gd name="T33" fmla="*/ 25 h 38"/>
                  <a:gd name="T34" fmla="*/ 12 w 37"/>
                  <a:gd name="T35" fmla="*/ 38 h 38"/>
                  <a:gd name="T36" fmla="*/ 0 w 37"/>
                  <a:gd name="T37" fmla="*/ 38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
                  <a:gd name="T58" fmla="*/ 0 h 38"/>
                  <a:gd name="T59" fmla="*/ 37 w 37"/>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 h="38">
                    <a:moveTo>
                      <a:pt x="0" y="38"/>
                    </a:moveTo>
                    <a:lnTo>
                      <a:pt x="0" y="25"/>
                    </a:lnTo>
                    <a:lnTo>
                      <a:pt x="25" y="13"/>
                    </a:lnTo>
                    <a:lnTo>
                      <a:pt x="37" y="0"/>
                    </a:lnTo>
                    <a:lnTo>
                      <a:pt x="37" y="13"/>
                    </a:lnTo>
                    <a:lnTo>
                      <a:pt x="37" y="25"/>
                    </a:lnTo>
                    <a:lnTo>
                      <a:pt x="25" y="38"/>
                    </a:lnTo>
                    <a:lnTo>
                      <a:pt x="25" y="25"/>
                    </a:lnTo>
                    <a:lnTo>
                      <a:pt x="25" y="13"/>
                    </a:lnTo>
                    <a:lnTo>
                      <a:pt x="37" y="13"/>
                    </a:lnTo>
                    <a:lnTo>
                      <a:pt x="25" y="25"/>
                    </a:lnTo>
                    <a:lnTo>
                      <a:pt x="0" y="38"/>
                    </a:lnTo>
                    <a:lnTo>
                      <a:pt x="0" y="25"/>
                    </a:lnTo>
                    <a:lnTo>
                      <a:pt x="12" y="25"/>
                    </a:lnTo>
                    <a:lnTo>
                      <a:pt x="12" y="38"/>
                    </a:lnTo>
                    <a:lnTo>
                      <a:pt x="0" y="38"/>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21" name="Freeform 133"/>
              <p:cNvSpPr>
                <a:spLocks noChangeAspect="1"/>
              </p:cNvSpPr>
              <p:nvPr/>
            </p:nvSpPr>
            <p:spPr bwMode="auto">
              <a:xfrm>
                <a:off x="842" y="2691"/>
                <a:ext cx="25" cy="25"/>
              </a:xfrm>
              <a:custGeom>
                <a:avLst/>
                <a:gdLst>
                  <a:gd name="T0" fmla="*/ 25 w 25"/>
                  <a:gd name="T1" fmla="*/ 13 h 25"/>
                  <a:gd name="T2" fmla="*/ 0 w 25"/>
                  <a:gd name="T3" fmla="*/ 25 h 25"/>
                  <a:gd name="T4" fmla="*/ 0 w 25"/>
                  <a:gd name="T5" fmla="*/ 25 h 25"/>
                  <a:gd name="T6" fmla="*/ 0 w 25"/>
                  <a:gd name="T7" fmla="*/ 13 h 25"/>
                  <a:gd name="T8" fmla="*/ 0 w 25"/>
                  <a:gd name="T9" fmla="*/ 13 h 25"/>
                  <a:gd name="T10" fmla="*/ 25 w 25"/>
                  <a:gd name="T11" fmla="*/ 0 h 25"/>
                  <a:gd name="T12" fmla="*/ 25 w 25"/>
                  <a:gd name="T13" fmla="*/ 13 h 25"/>
                  <a:gd name="T14" fmla="*/ 0 60000 65536"/>
                  <a:gd name="T15" fmla="*/ 0 60000 65536"/>
                  <a:gd name="T16" fmla="*/ 0 60000 65536"/>
                  <a:gd name="T17" fmla="*/ 0 60000 65536"/>
                  <a:gd name="T18" fmla="*/ 0 60000 65536"/>
                  <a:gd name="T19" fmla="*/ 0 60000 65536"/>
                  <a:gd name="T20" fmla="*/ 0 60000 65536"/>
                  <a:gd name="T21" fmla="*/ 0 w 25"/>
                  <a:gd name="T22" fmla="*/ 0 h 25"/>
                  <a:gd name="T23" fmla="*/ 25 w 25"/>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25">
                    <a:moveTo>
                      <a:pt x="25" y="13"/>
                    </a:moveTo>
                    <a:lnTo>
                      <a:pt x="0" y="25"/>
                    </a:lnTo>
                    <a:lnTo>
                      <a:pt x="0" y="13"/>
                    </a:lnTo>
                    <a:lnTo>
                      <a:pt x="25" y="0"/>
                    </a:lnTo>
                    <a:lnTo>
                      <a:pt x="25"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22" name="Freeform 134"/>
              <p:cNvSpPr>
                <a:spLocks noChangeAspect="1"/>
              </p:cNvSpPr>
              <p:nvPr/>
            </p:nvSpPr>
            <p:spPr bwMode="auto">
              <a:xfrm>
                <a:off x="842" y="2679"/>
                <a:ext cx="25" cy="12"/>
              </a:xfrm>
              <a:custGeom>
                <a:avLst/>
                <a:gdLst>
                  <a:gd name="T0" fmla="*/ 25 w 25"/>
                  <a:gd name="T1" fmla="*/ 0 h 12"/>
                  <a:gd name="T2" fmla="*/ 25 w 25"/>
                  <a:gd name="T3" fmla="*/ 0 h 12"/>
                  <a:gd name="T4" fmla="*/ 0 w 25"/>
                  <a:gd name="T5" fmla="*/ 12 h 12"/>
                  <a:gd name="T6" fmla="*/ 0 w 25"/>
                  <a:gd name="T7" fmla="*/ 12 h 12"/>
                  <a:gd name="T8" fmla="*/ 25 w 25"/>
                  <a:gd name="T9" fmla="*/ 0 h 12"/>
                  <a:gd name="T10" fmla="*/ 0 60000 65536"/>
                  <a:gd name="T11" fmla="*/ 0 60000 65536"/>
                  <a:gd name="T12" fmla="*/ 0 60000 65536"/>
                  <a:gd name="T13" fmla="*/ 0 60000 65536"/>
                  <a:gd name="T14" fmla="*/ 0 60000 65536"/>
                  <a:gd name="T15" fmla="*/ 0 w 25"/>
                  <a:gd name="T16" fmla="*/ 0 h 12"/>
                  <a:gd name="T17" fmla="*/ 25 w 25"/>
                  <a:gd name="T18" fmla="*/ 12 h 12"/>
                </a:gdLst>
                <a:ahLst/>
                <a:cxnLst>
                  <a:cxn ang="T10">
                    <a:pos x="T0" y="T1"/>
                  </a:cxn>
                  <a:cxn ang="T11">
                    <a:pos x="T2" y="T3"/>
                  </a:cxn>
                  <a:cxn ang="T12">
                    <a:pos x="T4" y="T5"/>
                  </a:cxn>
                  <a:cxn ang="T13">
                    <a:pos x="T6" y="T7"/>
                  </a:cxn>
                  <a:cxn ang="T14">
                    <a:pos x="T8" y="T9"/>
                  </a:cxn>
                </a:cxnLst>
                <a:rect l="T15" t="T16" r="T17" b="T18"/>
                <a:pathLst>
                  <a:path w="25" h="12">
                    <a:moveTo>
                      <a:pt x="25" y="0"/>
                    </a:moveTo>
                    <a:lnTo>
                      <a:pt x="25" y="0"/>
                    </a:lnTo>
                    <a:lnTo>
                      <a:pt x="0" y="12"/>
                    </a:lnTo>
                    <a:lnTo>
                      <a:pt x="25"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5323" name="Freeform 135"/>
              <p:cNvSpPr>
                <a:spLocks noChangeAspect="1"/>
              </p:cNvSpPr>
              <p:nvPr/>
            </p:nvSpPr>
            <p:spPr bwMode="auto">
              <a:xfrm>
                <a:off x="842" y="2679"/>
                <a:ext cx="50" cy="25"/>
              </a:xfrm>
              <a:custGeom>
                <a:avLst/>
                <a:gdLst>
                  <a:gd name="T0" fmla="*/ 37 w 50"/>
                  <a:gd name="T1" fmla="*/ 0 h 25"/>
                  <a:gd name="T2" fmla="*/ 37 w 50"/>
                  <a:gd name="T3" fmla="*/ 0 h 25"/>
                  <a:gd name="T4" fmla="*/ 37 w 50"/>
                  <a:gd name="T5" fmla="*/ 0 h 25"/>
                  <a:gd name="T6" fmla="*/ 25 w 50"/>
                  <a:gd name="T7" fmla="*/ 12 h 25"/>
                  <a:gd name="T8" fmla="*/ 0 w 50"/>
                  <a:gd name="T9" fmla="*/ 25 h 25"/>
                  <a:gd name="T10" fmla="*/ 0 w 50"/>
                  <a:gd name="T11" fmla="*/ 12 h 25"/>
                  <a:gd name="T12" fmla="*/ 0 w 50"/>
                  <a:gd name="T13" fmla="*/ 12 h 25"/>
                  <a:gd name="T14" fmla="*/ 25 w 50"/>
                  <a:gd name="T15" fmla="*/ 0 h 25"/>
                  <a:gd name="T16" fmla="*/ 25 w 50"/>
                  <a:gd name="T17" fmla="*/ 12 h 25"/>
                  <a:gd name="T18" fmla="*/ 50 w 50"/>
                  <a:gd name="T19" fmla="*/ 0 h 25"/>
                  <a:gd name="T20" fmla="*/ 25 w 50"/>
                  <a:gd name="T21" fmla="*/ 12 h 25"/>
                  <a:gd name="T22" fmla="*/ 0 w 50"/>
                  <a:gd name="T23" fmla="*/ 25 h 25"/>
                  <a:gd name="T24" fmla="*/ 0 w 50"/>
                  <a:gd name="T25" fmla="*/ 25 h 25"/>
                  <a:gd name="T26" fmla="*/ 0 w 50"/>
                  <a:gd name="T27" fmla="*/ 12 h 25"/>
                  <a:gd name="T28" fmla="*/ 25 w 50"/>
                  <a:gd name="T29" fmla="*/ 0 h 25"/>
                  <a:gd name="T30" fmla="*/ 25 w 50"/>
                  <a:gd name="T31" fmla="*/ 12 h 25"/>
                  <a:gd name="T32" fmla="*/ 25 w 50"/>
                  <a:gd name="T33" fmla="*/ 0 h 25"/>
                  <a:gd name="T34" fmla="*/ 25 w 50"/>
                  <a:gd name="T35" fmla="*/ 0 h 25"/>
                  <a:gd name="T36" fmla="*/ 37 w 50"/>
                  <a:gd name="T37" fmla="*/ 0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25"/>
                  <a:gd name="T59" fmla="*/ 50 w 50"/>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25">
                    <a:moveTo>
                      <a:pt x="37" y="0"/>
                    </a:moveTo>
                    <a:lnTo>
                      <a:pt x="37" y="0"/>
                    </a:lnTo>
                    <a:lnTo>
                      <a:pt x="25" y="12"/>
                    </a:lnTo>
                    <a:lnTo>
                      <a:pt x="0" y="25"/>
                    </a:lnTo>
                    <a:lnTo>
                      <a:pt x="0" y="12"/>
                    </a:lnTo>
                    <a:lnTo>
                      <a:pt x="25" y="0"/>
                    </a:lnTo>
                    <a:lnTo>
                      <a:pt x="25" y="12"/>
                    </a:lnTo>
                    <a:lnTo>
                      <a:pt x="50" y="0"/>
                    </a:lnTo>
                    <a:lnTo>
                      <a:pt x="25" y="12"/>
                    </a:lnTo>
                    <a:lnTo>
                      <a:pt x="0" y="25"/>
                    </a:lnTo>
                    <a:lnTo>
                      <a:pt x="0" y="12"/>
                    </a:lnTo>
                    <a:lnTo>
                      <a:pt x="25" y="0"/>
                    </a:lnTo>
                    <a:lnTo>
                      <a:pt x="25" y="12"/>
                    </a:lnTo>
                    <a:lnTo>
                      <a:pt x="25" y="0"/>
                    </a:lnTo>
                    <a:lnTo>
                      <a:pt x="37"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24" name="Freeform 136"/>
              <p:cNvSpPr>
                <a:spLocks noChangeAspect="1"/>
              </p:cNvSpPr>
              <p:nvPr/>
            </p:nvSpPr>
            <p:spPr bwMode="auto">
              <a:xfrm>
                <a:off x="829" y="2691"/>
                <a:ext cx="13" cy="13"/>
              </a:xfrm>
              <a:custGeom>
                <a:avLst/>
                <a:gdLst>
                  <a:gd name="T0" fmla="*/ 13 w 13"/>
                  <a:gd name="T1" fmla="*/ 13 h 13"/>
                  <a:gd name="T2" fmla="*/ 0 w 13"/>
                  <a:gd name="T3" fmla="*/ 13 h 13"/>
                  <a:gd name="T4" fmla="*/ 13 w 13"/>
                  <a:gd name="T5" fmla="*/ 0 h 13"/>
                  <a:gd name="T6" fmla="*/ 13 w 13"/>
                  <a:gd name="T7" fmla="*/ 0 h 13"/>
                  <a:gd name="T8" fmla="*/ 13 w 13"/>
                  <a:gd name="T9" fmla="*/ 13 h 13"/>
                  <a:gd name="T10" fmla="*/ 0 60000 65536"/>
                  <a:gd name="T11" fmla="*/ 0 60000 65536"/>
                  <a:gd name="T12" fmla="*/ 0 60000 65536"/>
                  <a:gd name="T13" fmla="*/ 0 60000 65536"/>
                  <a:gd name="T14" fmla="*/ 0 60000 65536"/>
                  <a:gd name="T15" fmla="*/ 0 w 13"/>
                  <a:gd name="T16" fmla="*/ 0 h 13"/>
                  <a:gd name="T17" fmla="*/ 13 w 13"/>
                  <a:gd name="T18" fmla="*/ 13 h 13"/>
                </a:gdLst>
                <a:ahLst/>
                <a:cxnLst>
                  <a:cxn ang="T10">
                    <a:pos x="T0" y="T1"/>
                  </a:cxn>
                  <a:cxn ang="T11">
                    <a:pos x="T2" y="T3"/>
                  </a:cxn>
                  <a:cxn ang="T12">
                    <a:pos x="T4" y="T5"/>
                  </a:cxn>
                  <a:cxn ang="T13">
                    <a:pos x="T6" y="T7"/>
                  </a:cxn>
                  <a:cxn ang="T14">
                    <a:pos x="T8" y="T9"/>
                  </a:cxn>
                </a:cxnLst>
                <a:rect l="T15" t="T16" r="T17" b="T18"/>
                <a:pathLst>
                  <a:path w="13" h="13">
                    <a:moveTo>
                      <a:pt x="13" y="13"/>
                    </a:moveTo>
                    <a:lnTo>
                      <a:pt x="0" y="13"/>
                    </a:lnTo>
                    <a:lnTo>
                      <a:pt x="13" y="0"/>
                    </a:lnTo>
                    <a:lnTo>
                      <a:pt x="13" y="13"/>
                    </a:lnTo>
                    <a:close/>
                  </a:path>
                </a:pathLst>
              </a:custGeom>
              <a:blipFill dpi="0" rotWithShape="0">
                <a:blip r:embed="rId10" cstate="print"/>
                <a:srcRect/>
                <a:tile tx="0" ty="0" sx="100000" sy="100000" flip="none" algn="tl"/>
              </a:blipFill>
              <a:ln w="9525">
                <a:noFill/>
                <a:round/>
                <a:headEnd/>
                <a:tailEnd/>
              </a:ln>
            </p:spPr>
            <p:txBody>
              <a:bodyPr/>
              <a:lstStyle/>
              <a:p>
                <a:endParaRPr lang="en-US"/>
              </a:p>
            </p:txBody>
          </p:sp>
          <p:sp>
            <p:nvSpPr>
              <p:cNvPr id="5325" name="Freeform 137"/>
              <p:cNvSpPr>
                <a:spLocks noChangeAspect="1"/>
              </p:cNvSpPr>
              <p:nvPr/>
            </p:nvSpPr>
            <p:spPr bwMode="auto">
              <a:xfrm>
                <a:off x="817" y="2679"/>
                <a:ext cx="37" cy="37"/>
              </a:xfrm>
              <a:custGeom>
                <a:avLst/>
                <a:gdLst>
                  <a:gd name="T0" fmla="*/ 25 w 37"/>
                  <a:gd name="T1" fmla="*/ 37 h 37"/>
                  <a:gd name="T2" fmla="*/ 12 w 37"/>
                  <a:gd name="T3" fmla="*/ 37 h 37"/>
                  <a:gd name="T4" fmla="*/ 0 w 37"/>
                  <a:gd name="T5" fmla="*/ 37 h 37"/>
                  <a:gd name="T6" fmla="*/ 12 w 37"/>
                  <a:gd name="T7" fmla="*/ 25 h 37"/>
                  <a:gd name="T8" fmla="*/ 25 w 37"/>
                  <a:gd name="T9" fmla="*/ 12 h 37"/>
                  <a:gd name="T10" fmla="*/ 37 w 37"/>
                  <a:gd name="T11" fmla="*/ 0 h 37"/>
                  <a:gd name="T12" fmla="*/ 37 w 37"/>
                  <a:gd name="T13" fmla="*/ 12 h 37"/>
                  <a:gd name="T14" fmla="*/ 37 w 37"/>
                  <a:gd name="T15" fmla="*/ 25 h 37"/>
                  <a:gd name="T16" fmla="*/ 25 w 37"/>
                  <a:gd name="T17" fmla="*/ 37 h 37"/>
                  <a:gd name="T18" fmla="*/ 12 w 37"/>
                  <a:gd name="T19" fmla="*/ 25 h 37"/>
                  <a:gd name="T20" fmla="*/ 12 w 37"/>
                  <a:gd name="T21" fmla="*/ 25 h 37"/>
                  <a:gd name="T22" fmla="*/ 25 w 37"/>
                  <a:gd name="T23" fmla="*/ 25 h 37"/>
                  <a:gd name="T24" fmla="*/ 25 w 37"/>
                  <a:gd name="T25" fmla="*/ 37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37"/>
                  <a:gd name="T41" fmla="*/ 37 w 37"/>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37">
                    <a:moveTo>
                      <a:pt x="25" y="37"/>
                    </a:moveTo>
                    <a:lnTo>
                      <a:pt x="12" y="37"/>
                    </a:lnTo>
                    <a:lnTo>
                      <a:pt x="0" y="37"/>
                    </a:lnTo>
                    <a:lnTo>
                      <a:pt x="12" y="25"/>
                    </a:lnTo>
                    <a:lnTo>
                      <a:pt x="25" y="12"/>
                    </a:lnTo>
                    <a:lnTo>
                      <a:pt x="37" y="0"/>
                    </a:lnTo>
                    <a:lnTo>
                      <a:pt x="37" y="12"/>
                    </a:lnTo>
                    <a:lnTo>
                      <a:pt x="37" y="25"/>
                    </a:lnTo>
                    <a:lnTo>
                      <a:pt x="25" y="37"/>
                    </a:lnTo>
                    <a:lnTo>
                      <a:pt x="12" y="25"/>
                    </a:lnTo>
                    <a:lnTo>
                      <a:pt x="25" y="25"/>
                    </a:lnTo>
                    <a:lnTo>
                      <a:pt x="25" y="37"/>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26" name="Rectangle 138"/>
              <p:cNvSpPr>
                <a:spLocks noChangeAspect="1" noChangeArrowheads="1"/>
              </p:cNvSpPr>
              <p:nvPr/>
            </p:nvSpPr>
            <p:spPr bwMode="auto">
              <a:xfrm>
                <a:off x="842" y="2691"/>
                <a:ext cx="12" cy="25"/>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327" name="Freeform 139"/>
              <p:cNvSpPr>
                <a:spLocks noChangeAspect="1"/>
              </p:cNvSpPr>
              <p:nvPr/>
            </p:nvSpPr>
            <p:spPr bwMode="auto">
              <a:xfrm>
                <a:off x="842" y="269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28" name="Freeform 140"/>
              <p:cNvSpPr>
                <a:spLocks noChangeAspect="1"/>
              </p:cNvSpPr>
              <p:nvPr/>
            </p:nvSpPr>
            <p:spPr bwMode="auto">
              <a:xfrm>
                <a:off x="842" y="2691"/>
                <a:ext cx="12" cy="1"/>
              </a:xfrm>
              <a:custGeom>
                <a:avLst/>
                <a:gdLst>
                  <a:gd name="T0" fmla="*/ 12 w 12"/>
                  <a:gd name="T1" fmla="*/ 0 h 1"/>
                  <a:gd name="T2" fmla="*/ 12 w 12"/>
                  <a:gd name="T3" fmla="*/ 0 h 1"/>
                  <a:gd name="T4" fmla="*/ 0 w 12"/>
                  <a:gd name="T5" fmla="*/ 0 h 1"/>
                  <a:gd name="T6" fmla="*/ 0 w 12"/>
                  <a:gd name="T7" fmla="*/ 0 h 1"/>
                  <a:gd name="T8" fmla="*/ 0 w 12"/>
                  <a:gd name="T9" fmla="*/ 0 h 1"/>
                  <a:gd name="T10" fmla="*/ 0 w 12"/>
                  <a:gd name="T11" fmla="*/ 0 h 1"/>
                  <a:gd name="T12" fmla="*/ 12 w 12"/>
                  <a:gd name="T13" fmla="*/ 0 h 1"/>
                  <a:gd name="T14" fmla="*/ 0 60000 65536"/>
                  <a:gd name="T15" fmla="*/ 0 60000 65536"/>
                  <a:gd name="T16" fmla="*/ 0 60000 65536"/>
                  <a:gd name="T17" fmla="*/ 0 60000 65536"/>
                  <a:gd name="T18" fmla="*/ 0 60000 65536"/>
                  <a:gd name="T19" fmla="*/ 0 60000 65536"/>
                  <a:gd name="T20" fmla="*/ 0 60000 65536"/>
                  <a:gd name="T21" fmla="*/ 0 w 12"/>
                  <a:gd name="T22" fmla="*/ 0 h 1"/>
                  <a:gd name="T23" fmla="*/ 12 w 12"/>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
                    <a:moveTo>
                      <a:pt x="12" y="0"/>
                    </a:moveTo>
                    <a:lnTo>
                      <a:pt x="12" y="0"/>
                    </a:lnTo>
                    <a:lnTo>
                      <a:pt x="0" y="0"/>
                    </a:lnTo>
                    <a:lnTo>
                      <a:pt x="12"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29" name="Freeform 141"/>
              <p:cNvSpPr>
                <a:spLocks noChangeAspect="1"/>
              </p:cNvSpPr>
              <p:nvPr/>
            </p:nvSpPr>
            <p:spPr bwMode="auto">
              <a:xfrm>
                <a:off x="1240" y="3041"/>
                <a:ext cx="324" cy="37"/>
              </a:xfrm>
              <a:custGeom>
                <a:avLst/>
                <a:gdLst>
                  <a:gd name="T0" fmla="*/ 324 w 324"/>
                  <a:gd name="T1" fmla="*/ 25 h 37"/>
                  <a:gd name="T2" fmla="*/ 274 w 324"/>
                  <a:gd name="T3" fmla="*/ 0 h 37"/>
                  <a:gd name="T4" fmla="*/ 162 w 324"/>
                  <a:gd name="T5" fmla="*/ 0 h 37"/>
                  <a:gd name="T6" fmla="*/ 50 w 324"/>
                  <a:gd name="T7" fmla="*/ 0 h 37"/>
                  <a:gd name="T8" fmla="*/ 0 w 324"/>
                  <a:gd name="T9" fmla="*/ 25 h 37"/>
                  <a:gd name="T10" fmla="*/ 50 w 324"/>
                  <a:gd name="T11" fmla="*/ 37 h 37"/>
                  <a:gd name="T12" fmla="*/ 162 w 324"/>
                  <a:gd name="T13" fmla="*/ 37 h 37"/>
                  <a:gd name="T14" fmla="*/ 274 w 324"/>
                  <a:gd name="T15" fmla="*/ 37 h 37"/>
                  <a:gd name="T16" fmla="*/ 324 w 324"/>
                  <a:gd name="T17" fmla="*/ 25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4"/>
                  <a:gd name="T28" fmla="*/ 0 h 37"/>
                  <a:gd name="T29" fmla="*/ 324 w 324"/>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4" h="37">
                    <a:moveTo>
                      <a:pt x="324" y="25"/>
                    </a:moveTo>
                    <a:lnTo>
                      <a:pt x="274" y="0"/>
                    </a:lnTo>
                    <a:lnTo>
                      <a:pt x="162" y="0"/>
                    </a:lnTo>
                    <a:lnTo>
                      <a:pt x="50" y="0"/>
                    </a:lnTo>
                    <a:lnTo>
                      <a:pt x="0" y="25"/>
                    </a:lnTo>
                    <a:lnTo>
                      <a:pt x="50" y="37"/>
                    </a:lnTo>
                    <a:lnTo>
                      <a:pt x="162" y="37"/>
                    </a:lnTo>
                    <a:lnTo>
                      <a:pt x="274" y="37"/>
                    </a:lnTo>
                    <a:lnTo>
                      <a:pt x="324" y="25"/>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330" name="Freeform 142"/>
              <p:cNvSpPr>
                <a:spLocks noChangeAspect="1"/>
              </p:cNvSpPr>
              <p:nvPr/>
            </p:nvSpPr>
            <p:spPr bwMode="auto">
              <a:xfrm>
                <a:off x="1240" y="3041"/>
                <a:ext cx="324" cy="50"/>
              </a:xfrm>
              <a:custGeom>
                <a:avLst/>
                <a:gdLst>
                  <a:gd name="T0" fmla="*/ 324 w 324"/>
                  <a:gd name="T1" fmla="*/ 37 h 50"/>
                  <a:gd name="T2" fmla="*/ 274 w 324"/>
                  <a:gd name="T3" fmla="*/ 12 h 50"/>
                  <a:gd name="T4" fmla="*/ 274 w 324"/>
                  <a:gd name="T5" fmla="*/ 12 h 50"/>
                  <a:gd name="T6" fmla="*/ 274 w 324"/>
                  <a:gd name="T7" fmla="*/ 12 h 50"/>
                  <a:gd name="T8" fmla="*/ 162 w 324"/>
                  <a:gd name="T9" fmla="*/ 12 h 50"/>
                  <a:gd name="T10" fmla="*/ 162 w 324"/>
                  <a:gd name="T11" fmla="*/ 12 h 50"/>
                  <a:gd name="T12" fmla="*/ 162 w 324"/>
                  <a:gd name="T13" fmla="*/ 12 h 50"/>
                  <a:gd name="T14" fmla="*/ 50 w 324"/>
                  <a:gd name="T15" fmla="*/ 12 h 50"/>
                  <a:gd name="T16" fmla="*/ 50 w 324"/>
                  <a:gd name="T17" fmla="*/ 12 h 50"/>
                  <a:gd name="T18" fmla="*/ 50 w 324"/>
                  <a:gd name="T19" fmla="*/ 12 h 50"/>
                  <a:gd name="T20" fmla="*/ 0 w 324"/>
                  <a:gd name="T21" fmla="*/ 37 h 50"/>
                  <a:gd name="T22" fmla="*/ 0 w 324"/>
                  <a:gd name="T23" fmla="*/ 25 h 50"/>
                  <a:gd name="T24" fmla="*/ 0 w 324"/>
                  <a:gd name="T25" fmla="*/ 25 h 50"/>
                  <a:gd name="T26" fmla="*/ 50 w 324"/>
                  <a:gd name="T27" fmla="*/ 37 h 50"/>
                  <a:gd name="T28" fmla="*/ 50 w 324"/>
                  <a:gd name="T29" fmla="*/ 37 h 50"/>
                  <a:gd name="T30" fmla="*/ 50 w 324"/>
                  <a:gd name="T31" fmla="*/ 37 h 50"/>
                  <a:gd name="T32" fmla="*/ 162 w 324"/>
                  <a:gd name="T33" fmla="*/ 37 h 50"/>
                  <a:gd name="T34" fmla="*/ 162 w 324"/>
                  <a:gd name="T35" fmla="*/ 37 h 50"/>
                  <a:gd name="T36" fmla="*/ 162 w 324"/>
                  <a:gd name="T37" fmla="*/ 37 h 50"/>
                  <a:gd name="T38" fmla="*/ 274 w 324"/>
                  <a:gd name="T39" fmla="*/ 37 h 50"/>
                  <a:gd name="T40" fmla="*/ 274 w 324"/>
                  <a:gd name="T41" fmla="*/ 37 h 50"/>
                  <a:gd name="T42" fmla="*/ 274 w 324"/>
                  <a:gd name="T43" fmla="*/ 37 h 50"/>
                  <a:gd name="T44" fmla="*/ 324 w 324"/>
                  <a:gd name="T45" fmla="*/ 25 h 50"/>
                  <a:gd name="T46" fmla="*/ 324 w 324"/>
                  <a:gd name="T47" fmla="*/ 25 h 50"/>
                  <a:gd name="T48" fmla="*/ 324 w 324"/>
                  <a:gd name="T49" fmla="*/ 37 h 50"/>
                  <a:gd name="T50" fmla="*/ 324 w 324"/>
                  <a:gd name="T51" fmla="*/ 37 h 50"/>
                  <a:gd name="T52" fmla="*/ 274 w 324"/>
                  <a:gd name="T53" fmla="*/ 50 h 50"/>
                  <a:gd name="T54" fmla="*/ 274 w 324"/>
                  <a:gd name="T55" fmla="*/ 50 h 50"/>
                  <a:gd name="T56" fmla="*/ 274 w 324"/>
                  <a:gd name="T57" fmla="*/ 50 h 50"/>
                  <a:gd name="T58" fmla="*/ 162 w 324"/>
                  <a:gd name="T59" fmla="*/ 50 h 50"/>
                  <a:gd name="T60" fmla="*/ 162 w 324"/>
                  <a:gd name="T61" fmla="*/ 50 h 50"/>
                  <a:gd name="T62" fmla="*/ 162 w 324"/>
                  <a:gd name="T63" fmla="*/ 50 h 50"/>
                  <a:gd name="T64" fmla="*/ 50 w 324"/>
                  <a:gd name="T65" fmla="*/ 50 h 50"/>
                  <a:gd name="T66" fmla="*/ 50 w 324"/>
                  <a:gd name="T67" fmla="*/ 50 h 50"/>
                  <a:gd name="T68" fmla="*/ 50 w 324"/>
                  <a:gd name="T69" fmla="*/ 50 h 50"/>
                  <a:gd name="T70" fmla="*/ 0 w 324"/>
                  <a:gd name="T71" fmla="*/ 37 h 50"/>
                  <a:gd name="T72" fmla="*/ 0 w 324"/>
                  <a:gd name="T73" fmla="*/ 37 h 50"/>
                  <a:gd name="T74" fmla="*/ 0 w 324"/>
                  <a:gd name="T75" fmla="*/ 25 h 50"/>
                  <a:gd name="T76" fmla="*/ 50 w 324"/>
                  <a:gd name="T77" fmla="*/ 0 h 50"/>
                  <a:gd name="T78" fmla="*/ 50 w 324"/>
                  <a:gd name="T79" fmla="*/ 0 h 50"/>
                  <a:gd name="T80" fmla="*/ 50 w 324"/>
                  <a:gd name="T81" fmla="*/ 0 h 50"/>
                  <a:gd name="T82" fmla="*/ 162 w 324"/>
                  <a:gd name="T83" fmla="*/ 0 h 50"/>
                  <a:gd name="T84" fmla="*/ 162 w 324"/>
                  <a:gd name="T85" fmla="*/ 0 h 50"/>
                  <a:gd name="T86" fmla="*/ 162 w 324"/>
                  <a:gd name="T87" fmla="*/ 0 h 50"/>
                  <a:gd name="T88" fmla="*/ 274 w 324"/>
                  <a:gd name="T89" fmla="*/ 0 h 50"/>
                  <a:gd name="T90" fmla="*/ 274 w 324"/>
                  <a:gd name="T91" fmla="*/ 0 h 50"/>
                  <a:gd name="T92" fmla="*/ 274 w 324"/>
                  <a:gd name="T93" fmla="*/ 0 h 50"/>
                  <a:gd name="T94" fmla="*/ 324 w 324"/>
                  <a:gd name="T95" fmla="*/ 25 h 50"/>
                  <a:gd name="T96" fmla="*/ 324 w 324"/>
                  <a:gd name="T97" fmla="*/ 37 h 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4"/>
                  <a:gd name="T148" fmla="*/ 0 h 50"/>
                  <a:gd name="T149" fmla="*/ 324 w 324"/>
                  <a:gd name="T150" fmla="*/ 50 h 5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4" h="50">
                    <a:moveTo>
                      <a:pt x="324" y="37"/>
                    </a:moveTo>
                    <a:lnTo>
                      <a:pt x="274" y="12"/>
                    </a:lnTo>
                    <a:lnTo>
                      <a:pt x="162" y="12"/>
                    </a:lnTo>
                    <a:lnTo>
                      <a:pt x="50" y="12"/>
                    </a:lnTo>
                    <a:lnTo>
                      <a:pt x="0" y="37"/>
                    </a:lnTo>
                    <a:lnTo>
                      <a:pt x="0" y="25"/>
                    </a:lnTo>
                    <a:lnTo>
                      <a:pt x="50" y="37"/>
                    </a:lnTo>
                    <a:lnTo>
                      <a:pt x="162" y="37"/>
                    </a:lnTo>
                    <a:lnTo>
                      <a:pt x="274" y="37"/>
                    </a:lnTo>
                    <a:lnTo>
                      <a:pt x="324" y="25"/>
                    </a:lnTo>
                    <a:lnTo>
                      <a:pt x="324" y="37"/>
                    </a:lnTo>
                    <a:lnTo>
                      <a:pt x="274" y="50"/>
                    </a:lnTo>
                    <a:lnTo>
                      <a:pt x="162" y="50"/>
                    </a:lnTo>
                    <a:lnTo>
                      <a:pt x="50" y="50"/>
                    </a:lnTo>
                    <a:lnTo>
                      <a:pt x="0" y="37"/>
                    </a:lnTo>
                    <a:lnTo>
                      <a:pt x="0" y="25"/>
                    </a:lnTo>
                    <a:lnTo>
                      <a:pt x="50" y="0"/>
                    </a:lnTo>
                    <a:lnTo>
                      <a:pt x="162" y="0"/>
                    </a:lnTo>
                    <a:lnTo>
                      <a:pt x="274" y="0"/>
                    </a:lnTo>
                    <a:lnTo>
                      <a:pt x="324" y="25"/>
                    </a:lnTo>
                    <a:lnTo>
                      <a:pt x="324" y="37"/>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31" name="Freeform 143"/>
              <p:cNvSpPr>
                <a:spLocks noChangeAspect="1"/>
              </p:cNvSpPr>
              <p:nvPr/>
            </p:nvSpPr>
            <p:spPr bwMode="auto">
              <a:xfrm>
                <a:off x="1564" y="3066"/>
                <a:ext cx="1" cy="12"/>
              </a:xfrm>
              <a:custGeom>
                <a:avLst/>
                <a:gdLst>
                  <a:gd name="T0" fmla="*/ 0 w 1"/>
                  <a:gd name="T1" fmla="*/ 0 h 12"/>
                  <a:gd name="T2" fmla="*/ 0 w 1"/>
                  <a:gd name="T3" fmla="*/ 0 h 12"/>
                  <a:gd name="T4" fmla="*/ 0 w 1"/>
                  <a:gd name="T5" fmla="*/ 12 h 12"/>
                  <a:gd name="T6" fmla="*/ 0 w 1"/>
                  <a:gd name="T7" fmla="*/ 0 h 12"/>
                  <a:gd name="T8" fmla="*/ 0 w 1"/>
                  <a:gd name="T9" fmla="*/ 12 h 12"/>
                  <a:gd name="T10" fmla="*/ 0 w 1"/>
                  <a:gd name="T11" fmla="*/ 12 h 12"/>
                  <a:gd name="T12" fmla="*/ 0 w 1"/>
                  <a:gd name="T13" fmla="*/ 0 h 12"/>
                  <a:gd name="T14" fmla="*/ 0 60000 65536"/>
                  <a:gd name="T15" fmla="*/ 0 60000 65536"/>
                  <a:gd name="T16" fmla="*/ 0 60000 65536"/>
                  <a:gd name="T17" fmla="*/ 0 60000 65536"/>
                  <a:gd name="T18" fmla="*/ 0 60000 65536"/>
                  <a:gd name="T19" fmla="*/ 0 60000 65536"/>
                  <a:gd name="T20" fmla="*/ 0 60000 65536"/>
                  <a:gd name="T21" fmla="*/ 0 w 1"/>
                  <a:gd name="T22" fmla="*/ 0 h 12"/>
                  <a:gd name="T23" fmla="*/ 1 w 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2">
                    <a:moveTo>
                      <a:pt x="0" y="0"/>
                    </a:moveTo>
                    <a:lnTo>
                      <a:pt x="0" y="0"/>
                    </a:lnTo>
                    <a:lnTo>
                      <a:pt x="0" y="12"/>
                    </a:lnTo>
                    <a:lnTo>
                      <a:pt x="0" y="0"/>
                    </a:lnTo>
                    <a:lnTo>
                      <a:pt x="0" y="12"/>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32" name="Freeform 144"/>
              <p:cNvSpPr>
                <a:spLocks noChangeAspect="1"/>
              </p:cNvSpPr>
              <p:nvPr/>
            </p:nvSpPr>
            <p:spPr bwMode="auto">
              <a:xfrm>
                <a:off x="1116" y="3041"/>
                <a:ext cx="535" cy="50"/>
              </a:xfrm>
              <a:custGeom>
                <a:avLst/>
                <a:gdLst>
                  <a:gd name="T0" fmla="*/ 162 w 535"/>
                  <a:gd name="T1" fmla="*/ 0 h 50"/>
                  <a:gd name="T2" fmla="*/ 0 w 535"/>
                  <a:gd name="T3" fmla="*/ 37 h 50"/>
                  <a:gd name="T4" fmla="*/ 423 w 535"/>
                  <a:gd name="T5" fmla="*/ 50 h 50"/>
                  <a:gd name="T6" fmla="*/ 535 w 535"/>
                  <a:gd name="T7" fmla="*/ 0 h 50"/>
                  <a:gd name="T8" fmla="*/ 162 w 535"/>
                  <a:gd name="T9" fmla="*/ 0 h 50"/>
                  <a:gd name="T10" fmla="*/ 0 60000 65536"/>
                  <a:gd name="T11" fmla="*/ 0 60000 65536"/>
                  <a:gd name="T12" fmla="*/ 0 60000 65536"/>
                  <a:gd name="T13" fmla="*/ 0 60000 65536"/>
                  <a:gd name="T14" fmla="*/ 0 60000 65536"/>
                  <a:gd name="T15" fmla="*/ 0 w 535"/>
                  <a:gd name="T16" fmla="*/ 0 h 50"/>
                  <a:gd name="T17" fmla="*/ 535 w 535"/>
                  <a:gd name="T18" fmla="*/ 50 h 50"/>
                </a:gdLst>
                <a:ahLst/>
                <a:cxnLst>
                  <a:cxn ang="T10">
                    <a:pos x="T0" y="T1"/>
                  </a:cxn>
                  <a:cxn ang="T11">
                    <a:pos x="T2" y="T3"/>
                  </a:cxn>
                  <a:cxn ang="T12">
                    <a:pos x="T4" y="T5"/>
                  </a:cxn>
                  <a:cxn ang="T13">
                    <a:pos x="T6" y="T7"/>
                  </a:cxn>
                  <a:cxn ang="T14">
                    <a:pos x="T8" y="T9"/>
                  </a:cxn>
                </a:cxnLst>
                <a:rect l="T15" t="T16" r="T17" b="T18"/>
                <a:pathLst>
                  <a:path w="535" h="50">
                    <a:moveTo>
                      <a:pt x="162" y="0"/>
                    </a:moveTo>
                    <a:lnTo>
                      <a:pt x="0" y="37"/>
                    </a:lnTo>
                    <a:lnTo>
                      <a:pt x="423" y="50"/>
                    </a:lnTo>
                    <a:lnTo>
                      <a:pt x="535" y="0"/>
                    </a:lnTo>
                    <a:lnTo>
                      <a:pt x="162" y="0"/>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5333" name="Freeform 145"/>
              <p:cNvSpPr>
                <a:spLocks noChangeAspect="1"/>
              </p:cNvSpPr>
              <p:nvPr/>
            </p:nvSpPr>
            <p:spPr bwMode="auto">
              <a:xfrm>
                <a:off x="1116" y="3041"/>
                <a:ext cx="535" cy="62"/>
              </a:xfrm>
              <a:custGeom>
                <a:avLst/>
                <a:gdLst>
                  <a:gd name="T0" fmla="*/ 162 w 535"/>
                  <a:gd name="T1" fmla="*/ 12 h 62"/>
                  <a:gd name="T2" fmla="*/ 0 w 535"/>
                  <a:gd name="T3" fmla="*/ 50 h 62"/>
                  <a:gd name="T4" fmla="*/ 0 w 535"/>
                  <a:gd name="T5" fmla="*/ 37 h 62"/>
                  <a:gd name="T6" fmla="*/ 0 w 535"/>
                  <a:gd name="T7" fmla="*/ 37 h 62"/>
                  <a:gd name="T8" fmla="*/ 423 w 535"/>
                  <a:gd name="T9" fmla="*/ 50 h 62"/>
                  <a:gd name="T10" fmla="*/ 423 w 535"/>
                  <a:gd name="T11" fmla="*/ 62 h 62"/>
                  <a:gd name="T12" fmla="*/ 423 w 535"/>
                  <a:gd name="T13" fmla="*/ 50 h 62"/>
                  <a:gd name="T14" fmla="*/ 535 w 535"/>
                  <a:gd name="T15" fmla="*/ 0 h 62"/>
                  <a:gd name="T16" fmla="*/ 535 w 535"/>
                  <a:gd name="T17" fmla="*/ 12 h 62"/>
                  <a:gd name="T18" fmla="*/ 535 w 535"/>
                  <a:gd name="T19" fmla="*/ 0 h 62"/>
                  <a:gd name="T20" fmla="*/ 535 w 535"/>
                  <a:gd name="T21" fmla="*/ 12 h 62"/>
                  <a:gd name="T22" fmla="*/ 423 w 535"/>
                  <a:gd name="T23" fmla="*/ 62 h 62"/>
                  <a:gd name="T24" fmla="*/ 423 w 535"/>
                  <a:gd name="T25" fmla="*/ 62 h 62"/>
                  <a:gd name="T26" fmla="*/ 423 w 535"/>
                  <a:gd name="T27" fmla="*/ 62 h 62"/>
                  <a:gd name="T28" fmla="*/ 0 w 535"/>
                  <a:gd name="T29" fmla="*/ 50 h 62"/>
                  <a:gd name="T30" fmla="*/ 0 w 535"/>
                  <a:gd name="T31" fmla="*/ 50 h 62"/>
                  <a:gd name="T32" fmla="*/ 0 w 535"/>
                  <a:gd name="T33" fmla="*/ 37 h 62"/>
                  <a:gd name="T34" fmla="*/ 162 w 535"/>
                  <a:gd name="T35" fmla="*/ 0 h 62"/>
                  <a:gd name="T36" fmla="*/ 162 w 535"/>
                  <a:gd name="T37" fmla="*/ 12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5"/>
                  <a:gd name="T58" fmla="*/ 0 h 62"/>
                  <a:gd name="T59" fmla="*/ 535 w 535"/>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5" h="62">
                    <a:moveTo>
                      <a:pt x="162" y="12"/>
                    </a:moveTo>
                    <a:lnTo>
                      <a:pt x="0" y="50"/>
                    </a:lnTo>
                    <a:lnTo>
                      <a:pt x="0" y="37"/>
                    </a:lnTo>
                    <a:lnTo>
                      <a:pt x="423" y="50"/>
                    </a:lnTo>
                    <a:lnTo>
                      <a:pt x="423" y="62"/>
                    </a:lnTo>
                    <a:lnTo>
                      <a:pt x="423" y="50"/>
                    </a:lnTo>
                    <a:lnTo>
                      <a:pt x="535" y="0"/>
                    </a:lnTo>
                    <a:lnTo>
                      <a:pt x="535" y="12"/>
                    </a:lnTo>
                    <a:lnTo>
                      <a:pt x="535" y="0"/>
                    </a:lnTo>
                    <a:lnTo>
                      <a:pt x="535" y="12"/>
                    </a:lnTo>
                    <a:lnTo>
                      <a:pt x="423" y="62"/>
                    </a:lnTo>
                    <a:lnTo>
                      <a:pt x="0" y="50"/>
                    </a:lnTo>
                    <a:lnTo>
                      <a:pt x="0" y="37"/>
                    </a:lnTo>
                    <a:lnTo>
                      <a:pt x="162" y="0"/>
                    </a:lnTo>
                    <a:lnTo>
                      <a:pt x="162"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34" name="Freeform 146"/>
              <p:cNvSpPr>
                <a:spLocks noChangeAspect="1"/>
              </p:cNvSpPr>
              <p:nvPr/>
            </p:nvSpPr>
            <p:spPr bwMode="auto">
              <a:xfrm>
                <a:off x="1278" y="3041"/>
                <a:ext cx="373" cy="12"/>
              </a:xfrm>
              <a:custGeom>
                <a:avLst/>
                <a:gdLst>
                  <a:gd name="T0" fmla="*/ 373 w 373"/>
                  <a:gd name="T1" fmla="*/ 12 h 12"/>
                  <a:gd name="T2" fmla="*/ 0 w 373"/>
                  <a:gd name="T3" fmla="*/ 12 h 12"/>
                  <a:gd name="T4" fmla="*/ 0 w 373"/>
                  <a:gd name="T5" fmla="*/ 0 h 12"/>
                  <a:gd name="T6" fmla="*/ 0 w 373"/>
                  <a:gd name="T7" fmla="*/ 0 h 12"/>
                  <a:gd name="T8" fmla="*/ 0 w 373"/>
                  <a:gd name="T9" fmla="*/ 0 h 12"/>
                  <a:gd name="T10" fmla="*/ 373 w 373"/>
                  <a:gd name="T11" fmla="*/ 0 h 12"/>
                  <a:gd name="T12" fmla="*/ 373 w 373"/>
                  <a:gd name="T13" fmla="*/ 12 h 12"/>
                  <a:gd name="T14" fmla="*/ 0 60000 65536"/>
                  <a:gd name="T15" fmla="*/ 0 60000 65536"/>
                  <a:gd name="T16" fmla="*/ 0 60000 65536"/>
                  <a:gd name="T17" fmla="*/ 0 60000 65536"/>
                  <a:gd name="T18" fmla="*/ 0 60000 65536"/>
                  <a:gd name="T19" fmla="*/ 0 60000 65536"/>
                  <a:gd name="T20" fmla="*/ 0 60000 65536"/>
                  <a:gd name="T21" fmla="*/ 0 w 373"/>
                  <a:gd name="T22" fmla="*/ 0 h 12"/>
                  <a:gd name="T23" fmla="*/ 373 w 373"/>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3" h="12">
                    <a:moveTo>
                      <a:pt x="373" y="12"/>
                    </a:moveTo>
                    <a:lnTo>
                      <a:pt x="0" y="12"/>
                    </a:lnTo>
                    <a:lnTo>
                      <a:pt x="0" y="0"/>
                    </a:lnTo>
                    <a:lnTo>
                      <a:pt x="373" y="0"/>
                    </a:lnTo>
                    <a:lnTo>
                      <a:pt x="373"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35" name="Freeform 147"/>
              <p:cNvSpPr>
                <a:spLocks noChangeAspect="1"/>
              </p:cNvSpPr>
              <p:nvPr/>
            </p:nvSpPr>
            <p:spPr bwMode="auto">
              <a:xfrm>
                <a:off x="1253" y="3053"/>
                <a:ext cx="298" cy="25"/>
              </a:xfrm>
              <a:custGeom>
                <a:avLst/>
                <a:gdLst>
                  <a:gd name="T0" fmla="*/ 298 w 298"/>
                  <a:gd name="T1" fmla="*/ 0 h 25"/>
                  <a:gd name="T2" fmla="*/ 249 w 298"/>
                  <a:gd name="T3" fmla="*/ 13 h 25"/>
                  <a:gd name="T4" fmla="*/ 149 w 298"/>
                  <a:gd name="T5" fmla="*/ 25 h 25"/>
                  <a:gd name="T6" fmla="*/ 37 w 298"/>
                  <a:gd name="T7" fmla="*/ 13 h 25"/>
                  <a:gd name="T8" fmla="*/ 0 w 298"/>
                  <a:gd name="T9" fmla="*/ 0 h 25"/>
                  <a:gd name="T10" fmla="*/ 74 w 298"/>
                  <a:gd name="T11" fmla="*/ 0 h 25"/>
                  <a:gd name="T12" fmla="*/ 149 w 298"/>
                  <a:gd name="T13" fmla="*/ 0 h 25"/>
                  <a:gd name="T14" fmla="*/ 224 w 298"/>
                  <a:gd name="T15" fmla="*/ 0 h 25"/>
                  <a:gd name="T16" fmla="*/ 298 w 29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8"/>
                  <a:gd name="T28" fmla="*/ 0 h 25"/>
                  <a:gd name="T29" fmla="*/ 298 w 29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8" h="25">
                    <a:moveTo>
                      <a:pt x="298" y="0"/>
                    </a:moveTo>
                    <a:lnTo>
                      <a:pt x="249" y="13"/>
                    </a:lnTo>
                    <a:lnTo>
                      <a:pt x="149" y="25"/>
                    </a:lnTo>
                    <a:lnTo>
                      <a:pt x="37" y="13"/>
                    </a:lnTo>
                    <a:lnTo>
                      <a:pt x="0" y="0"/>
                    </a:lnTo>
                    <a:lnTo>
                      <a:pt x="74" y="0"/>
                    </a:lnTo>
                    <a:lnTo>
                      <a:pt x="149" y="0"/>
                    </a:lnTo>
                    <a:lnTo>
                      <a:pt x="224" y="0"/>
                    </a:lnTo>
                    <a:lnTo>
                      <a:pt x="298" y="0"/>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336" name="Freeform 148"/>
              <p:cNvSpPr>
                <a:spLocks noChangeAspect="1"/>
              </p:cNvSpPr>
              <p:nvPr/>
            </p:nvSpPr>
            <p:spPr bwMode="auto">
              <a:xfrm>
                <a:off x="1402" y="3053"/>
                <a:ext cx="149" cy="38"/>
              </a:xfrm>
              <a:custGeom>
                <a:avLst/>
                <a:gdLst>
                  <a:gd name="T0" fmla="*/ 149 w 149"/>
                  <a:gd name="T1" fmla="*/ 13 h 38"/>
                  <a:gd name="T2" fmla="*/ 100 w 149"/>
                  <a:gd name="T3" fmla="*/ 25 h 38"/>
                  <a:gd name="T4" fmla="*/ 100 w 149"/>
                  <a:gd name="T5" fmla="*/ 25 h 38"/>
                  <a:gd name="T6" fmla="*/ 100 w 149"/>
                  <a:gd name="T7" fmla="*/ 25 h 38"/>
                  <a:gd name="T8" fmla="*/ 0 w 149"/>
                  <a:gd name="T9" fmla="*/ 38 h 38"/>
                  <a:gd name="T10" fmla="*/ 0 w 149"/>
                  <a:gd name="T11" fmla="*/ 38 h 38"/>
                  <a:gd name="T12" fmla="*/ 0 w 149"/>
                  <a:gd name="T13" fmla="*/ 25 h 38"/>
                  <a:gd name="T14" fmla="*/ 0 w 149"/>
                  <a:gd name="T15" fmla="*/ 25 h 38"/>
                  <a:gd name="T16" fmla="*/ 100 w 149"/>
                  <a:gd name="T17" fmla="*/ 13 h 38"/>
                  <a:gd name="T18" fmla="*/ 100 w 149"/>
                  <a:gd name="T19" fmla="*/ 13 h 38"/>
                  <a:gd name="T20" fmla="*/ 100 w 149"/>
                  <a:gd name="T21" fmla="*/ 13 h 38"/>
                  <a:gd name="T22" fmla="*/ 149 w 149"/>
                  <a:gd name="T23" fmla="*/ 0 h 38"/>
                  <a:gd name="T24" fmla="*/ 149 w 149"/>
                  <a:gd name="T25" fmla="*/ 13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9"/>
                  <a:gd name="T40" fmla="*/ 0 h 38"/>
                  <a:gd name="T41" fmla="*/ 149 w 149"/>
                  <a:gd name="T42" fmla="*/ 38 h 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9" h="38">
                    <a:moveTo>
                      <a:pt x="149" y="13"/>
                    </a:moveTo>
                    <a:lnTo>
                      <a:pt x="100" y="25"/>
                    </a:lnTo>
                    <a:lnTo>
                      <a:pt x="0" y="38"/>
                    </a:lnTo>
                    <a:lnTo>
                      <a:pt x="0" y="25"/>
                    </a:lnTo>
                    <a:lnTo>
                      <a:pt x="100" y="13"/>
                    </a:lnTo>
                    <a:lnTo>
                      <a:pt x="149" y="0"/>
                    </a:lnTo>
                    <a:lnTo>
                      <a:pt x="149"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37" name="Freeform 149"/>
              <p:cNvSpPr>
                <a:spLocks noChangeAspect="1"/>
              </p:cNvSpPr>
              <p:nvPr/>
            </p:nvSpPr>
            <p:spPr bwMode="auto">
              <a:xfrm>
                <a:off x="1290" y="3066"/>
                <a:ext cx="112" cy="25"/>
              </a:xfrm>
              <a:custGeom>
                <a:avLst/>
                <a:gdLst>
                  <a:gd name="T0" fmla="*/ 112 w 112"/>
                  <a:gd name="T1" fmla="*/ 25 h 25"/>
                  <a:gd name="T2" fmla="*/ 0 w 112"/>
                  <a:gd name="T3" fmla="*/ 12 h 25"/>
                  <a:gd name="T4" fmla="*/ 0 w 112"/>
                  <a:gd name="T5" fmla="*/ 12 h 25"/>
                  <a:gd name="T6" fmla="*/ 0 w 112"/>
                  <a:gd name="T7" fmla="*/ 0 h 25"/>
                  <a:gd name="T8" fmla="*/ 0 w 112"/>
                  <a:gd name="T9" fmla="*/ 0 h 25"/>
                  <a:gd name="T10" fmla="*/ 112 w 112"/>
                  <a:gd name="T11" fmla="*/ 12 h 25"/>
                  <a:gd name="T12" fmla="*/ 112 w 112"/>
                  <a:gd name="T13" fmla="*/ 25 h 25"/>
                  <a:gd name="T14" fmla="*/ 0 60000 65536"/>
                  <a:gd name="T15" fmla="*/ 0 60000 65536"/>
                  <a:gd name="T16" fmla="*/ 0 60000 65536"/>
                  <a:gd name="T17" fmla="*/ 0 60000 65536"/>
                  <a:gd name="T18" fmla="*/ 0 60000 65536"/>
                  <a:gd name="T19" fmla="*/ 0 60000 65536"/>
                  <a:gd name="T20" fmla="*/ 0 60000 65536"/>
                  <a:gd name="T21" fmla="*/ 0 w 112"/>
                  <a:gd name="T22" fmla="*/ 0 h 25"/>
                  <a:gd name="T23" fmla="*/ 112 w 112"/>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25">
                    <a:moveTo>
                      <a:pt x="112" y="25"/>
                    </a:moveTo>
                    <a:lnTo>
                      <a:pt x="0" y="12"/>
                    </a:lnTo>
                    <a:lnTo>
                      <a:pt x="0" y="0"/>
                    </a:lnTo>
                    <a:lnTo>
                      <a:pt x="112" y="12"/>
                    </a:lnTo>
                    <a:lnTo>
                      <a:pt x="112"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38" name="Freeform 150"/>
              <p:cNvSpPr>
                <a:spLocks noChangeAspect="1"/>
              </p:cNvSpPr>
              <p:nvPr/>
            </p:nvSpPr>
            <p:spPr bwMode="auto">
              <a:xfrm>
                <a:off x="1253" y="3053"/>
                <a:ext cx="37" cy="25"/>
              </a:xfrm>
              <a:custGeom>
                <a:avLst/>
                <a:gdLst>
                  <a:gd name="T0" fmla="*/ 37 w 37"/>
                  <a:gd name="T1" fmla="*/ 25 h 25"/>
                  <a:gd name="T2" fmla="*/ 37 w 37"/>
                  <a:gd name="T3" fmla="*/ 13 h 25"/>
                  <a:gd name="T4" fmla="*/ 0 w 37"/>
                  <a:gd name="T5" fmla="*/ 0 h 25"/>
                  <a:gd name="T6" fmla="*/ 0 w 37"/>
                  <a:gd name="T7" fmla="*/ 13 h 25"/>
                  <a:gd name="T8" fmla="*/ 37 w 37"/>
                  <a:gd name="T9" fmla="*/ 25 h 25"/>
                  <a:gd name="T10" fmla="*/ 0 60000 65536"/>
                  <a:gd name="T11" fmla="*/ 0 60000 65536"/>
                  <a:gd name="T12" fmla="*/ 0 60000 65536"/>
                  <a:gd name="T13" fmla="*/ 0 60000 65536"/>
                  <a:gd name="T14" fmla="*/ 0 60000 65536"/>
                  <a:gd name="T15" fmla="*/ 0 w 37"/>
                  <a:gd name="T16" fmla="*/ 0 h 25"/>
                  <a:gd name="T17" fmla="*/ 37 w 37"/>
                  <a:gd name="T18" fmla="*/ 25 h 25"/>
                </a:gdLst>
                <a:ahLst/>
                <a:cxnLst>
                  <a:cxn ang="T10">
                    <a:pos x="T0" y="T1"/>
                  </a:cxn>
                  <a:cxn ang="T11">
                    <a:pos x="T2" y="T3"/>
                  </a:cxn>
                  <a:cxn ang="T12">
                    <a:pos x="T4" y="T5"/>
                  </a:cxn>
                  <a:cxn ang="T13">
                    <a:pos x="T6" y="T7"/>
                  </a:cxn>
                  <a:cxn ang="T14">
                    <a:pos x="T8" y="T9"/>
                  </a:cxn>
                </a:cxnLst>
                <a:rect l="T15" t="T16" r="T17" b="T18"/>
                <a:pathLst>
                  <a:path w="37" h="25">
                    <a:moveTo>
                      <a:pt x="37" y="25"/>
                    </a:moveTo>
                    <a:lnTo>
                      <a:pt x="37" y="13"/>
                    </a:lnTo>
                    <a:lnTo>
                      <a:pt x="0" y="0"/>
                    </a:lnTo>
                    <a:lnTo>
                      <a:pt x="0" y="13"/>
                    </a:lnTo>
                    <a:lnTo>
                      <a:pt x="37"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39" name="Freeform 151"/>
              <p:cNvSpPr>
                <a:spLocks noChangeAspect="1"/>
              </p:cNvSpPr>
              <p:nvPr/>
            </p:nvSpPr>
            <p:spPr bwMode="auto">
              <a:xfrm>
                <a:off x="1253" y="3028"/>
                <a:ext cx="286" cy="38"/>
              </a:xfrm>
              <a:custGeom>
                <a:avLst/>
                <a:gdLst>
                  <a:gd name="T0" fmla="*/ 286 w 286"/>
                  <a:gd name="T1" fmla="*/ 13 h 38"/>
                  <a:gd name="T2" fmla="*/ 249 w 286"/>
                  <a:gd name="T3" fmla="*/ 0 h 38"/>
                  <a:gd name="T4" fmla="*/ 149 w 286"/>
                  <a:gd name="T5" fmla="*/ 0 h 38"/>
                  <a:gd name="T6" fmla="*/ 49 w 286"/>
                  <a:gd name="T7" fmla="*/ 0 h 38"/>
                  <a:gd name="T8" fmla="*/ 0 w 286"/>
                  <a:gd name="T9" fmla="*/ 13 h 38"/>
                  <a:gd name="T10" fmla="*/ 49 w 286"/>
                  <a:gd name="T11" fmla="*/ 38 h 38"/>
                  <a:gd name="T12" fmla="*/ 149 w 286"/>
                  <a:gd name="T13" fmla="*/ 38 h 38"/>
                  <a:gd name="T14" fmla="*/ 249 w 286"/>
                  <a:gd name="T15" fmla="*/ 38 h 38"/>
                  <a:gd name="T16" fmla="*/ 286 w 286"/>
                  <a:gd name="T17" fmla="*/ 13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6"/>
                  <a:gd name="T28" fmla="*/ 0 h 38"/>
                  <a:gd name="T29" fmla="*/ 286 w 286"/>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6" h="38">
                    <a:moveTo>
                      <a:pt x="286" y="13"/>
                    </a:moveTo>
                    <a:lnTo>
                      <a:pt x="249" y="0"/>
                    </a:lnTo>
                    <a:lnTo>
                      <a:pt x="149" y="0"/>
                    </a:lnTo>
                    <a:lnTo>
                      <a:pt x="49" y="0"/>
                    </a:lnTo>
                    <a:lnTo>
                      <a:pt x="0" y="13"/>
                    </a:lnTo>
                    <a:lnTo>
                      <a:pt x="49" y="38"/>
                    </a:lnTo>
                    <a:lnTo>
                      <a:pt x="149" y="38"/>
                    </a:lnTo>
                    <a:lnTo>
                      <a:pt x="249" y="38"/>
                    </a:lnTo>
                    <a:lnTo>
                      <a:pt x="286" y="13"/>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340" name="Freeform 152"/>
              <p:cNvSpPr>
                <a:spLocks noChangeAspect="1"/>
              </p:cNvSpPr>
              <p:nvPr/>
            </p:nvSpPr>
            <p:spPr bwMode="auto">
              <a:xfrm>
                <a:off x="1253" y="3028"/>
                <a:ext cx="298" cy="50"/>
              </a:xfrm>
              <a:custGeom>
                <a:avLst/>
                <a:gdLst>
                  <a:gd name="T0" fmla="*/ 286 w 298"/>
                  <a:gd name="T1" fmla="*/ 25 h 50"/>
                  <a:gd name="T2" fmla="*/ 249 w 298"/>
                  <a:gd name="T3" fmla="*/ 13 h 50"/>
                  <a:gd name="T4" fmla="*/ 249 w 298"/>
                  <a:gd name="T5" fmla="*/ 13 h 50"/>
                  <a:gd name="T6" fmla="*/ 249 w 298"/>
                  <a:gd name="T7" fmla="*/ 13 h 50"/>
                  <a:gd name="T8" fmla="*/ 149 w 298"/>
                  <a:gd name="T9" fmla="*/ 13 h 50"/>
                  <a:gd name="T10" fmla="*/ 149 w 298"/>
                  <a:gd name="T11" fmla="*/ 13 h 50"/>
                  <a:gd name="T12" fmla="*/ 149 w 298"/>
                  <a:gd name="T13" fmla="*/ 13 h 50"/>
                  <a:gd name="T14" fmla="*/ 49 w 298"/>
                  <a:gd name="T15" fmla="*/ 13 h 50"/>
                  <a:gd name="T16" fmla="*/ 49 w 298"/>
                  <a:gd name="T17" fmla="*/ 13 h 50"/>
                  <a:gd name="T18" fmla="*/ 49 w 298"/>
                  <a:gd name="T19" fmla="*/ 13 h 50"/>
                  <a:gd name="T20" fmla="*/ 0 w 298"/>
                  <a:gd name="T21" fmla="*/ 25 h 50"/>
                  <a:gd name="T22" fmla="*/ 0 w 298"/>
                  <a:gd name="T23" fmla="*/ 13 h 50"/>
                  <a:gd name="T24" fmla="*/ 0 w 298"/>
                  <a:gd name="T25" fmla="*/ 13 h 50"/>
                  <a:gd name="T26" fmla="*/ 49 w 298"/>
                  <a:gd name="T27" fmla="*/ 38 h 50"/>
                  <a:gd name="T28" fmla="*/ 49 w 298"/>
                  <a:gd name="T29" fmla="*/ 38 h 50"/>
                  <a:gd name="T30" fmla="*/ 49 w 298"/>
                  <a:gd name="T31" fmla="*/ 38 h 50"/>
                  <a:gd name="T32" fmla="*/ 149 w 298"/>
                  <a:gd name="T33" fmla="*/ 38 h 50"/>
                  <a:gd name="T34" fmla="*/ 149 w 298"/>
                  <a:gd name="T35" fmla="*/ 38 h 50"/>
                  <a:gd name="T36" fmla="*/ 149 w 298"/>
                  <a:gd name="T37" fmla="*/ 38 h 50"/>
                  <a:gd name="T38" fmla="*/ 249 w 298"/>
                  <a:gd name="T39" fmla="*/ 38 h 50"/>
                  <a:gd name="T40" fmla="*/ 249 w 298"/>
                  <a:gd name="T41" fmla="*/ 38 h 50"/>
                  <a:gd name="T42" fmla="*/ 249 w 298"/>
                  <a:gd name="T43" fmla="*/ 38 h 50"/>
                  <a:gd name="T44" fmla="*/ 286 w 298"/>
                  <a:gd name="T45" fmla="*/ 13 h 50"/>
                  <a:gd name="T46" fmla="*/ 286 w 298"/>
                  <a:gd name="T47" fmla="*/ 13 h 50"/>
                  <a:gd name="T48" fmla="*/ 298 w 298"/>
                  <a:gd name="T49" fmla="*/ 25 h 50"/>
                  <a:gd name="T50" fmla="*/ 298 w 298"/>
                  <a:gd name="T51" fmla="*/ 25 h 50"/>
                  <a:gd name="T52" fmla="*/ 261 w 298"/>
                  <a:gd name="T53" fmla="*/ 50 h 50"/>
                  <a:gd name="T54" fmla="*/ 261 w 298"/>
                  <a:gd name="T55" fmla="*/ 50 h 50"/>
                  <a:gd name="T56" fmla="*/ 249 w 298"/>
                  <a:gd name="T57" fmla="*/ 50 h 50"/>
                  <a:gd name="T58" fmla="*/ 149 w 298"/>
                  <a:gd name="T59" fmla="*/ 50 h 50"/>
                  <a:gd name="T60" fmla="*/ 149 w 298"/>
                  <a:gd name="T61" fmla="*/ 50 h 50"/>
                  <a:gd name="T62" fmla="*/ 149 w 298"/>
                  <a:gd name="T63" fmla="*/ 50 h 50"/>
                  <a:gd name="T64" fmla="*/ 49 w 298"/>
                  <a:gd name="T65" fmla="*/ 50 h 50"/>
                  <a:gd name="T66" fmla="*/ 49 w 298"/>
                  <a:gd name="T67" fmla="*/ 50 h 50"/>
                  <a:gd name="T68" fmla="*/ 49 w 298"/>
                  <a:gd name="T69" fmla="*/ 50 h 50"/>
                  <a:gd name="T70" fmla="*/ 0 w 298"/>
                  <a:gd name="T71" fmla="*/ 25 h 50"/>
                  <a:gd name="T72" fmla="*/ 0 w 298"/>
                  <a:gd name="T73" fmla="*/ 25 h 50"/>
                  <a:gd name="T74" fmla="*/ 0 w 298"/>
                  <a:gd name="T75" fmla="*/ 13 h 50"/>
                  <a:gd name="T76" fmla="*/ 49 w 298"/>
                  <a:gd name="T77" fmla="*/ 0 h 50"/>
                  <a:gd name="T78" fmla="*/ 49 w 298"/>
                  <a:gd name="T79" fmla="*/ 0 h 50"/>
                  <a:gd name="T80" fmla="*/ 49 w 298"/>
                  <a:gd name="T81" fmla="*/ 0 h 50"/>
                  <a:gd name="T82" fmla="*/ 149 w 298"/>
                  <a:gd name="T83" fmla="*/ 0 h 50"/>
                  <a:gd name="T84" fmla="*/ 149 w 298"/>
                  <a:gd name="T85" fmla="*/ 0 h 50"/>
                  <a:gd name="T86" fmla="*/ 149 w 298"/>
                  <a:gd name="T87" fmla="*/ 0 h 50"/>
                  <a:gd name="T88" fmla="*/ 249 w 298"/>
                  <a:gd name="T89" fmla="*/ 0 h 50"/>
                  <a:gd name="T90" fmla="*/ 249 w 298"/>
                  <a:gd name="T91" fmla="*/ 0 h 50"/>
                  <a:gd name="T92" fmla="*/ 249 w 298"/>
                  <a:gd name="T93" fmla="*/ 0 h 50"/>
                  <a:gd name="T94" fmla="*/ 286 w 298"/>
                  <a:gd name="T95" fmla="*/ 13 h 50"/>
                  <a:gd name="T96" fmla="*/ 286 w 298"/>
                  <a:gd name="T97" fmla="*/ 25 h 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8"/>
                  <a:gd name="T148" fmla="*/ 0 h 50"/>
                  <a:gd name="T149" fmla="*/ 298 w 298"/>
                  <a:gd name="T150" fmla="*/ 50 h 5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8" h="50">
                    <a:moveTo>
                      <a:pt x="286" y="25"/>
                    </a:moveTo>
                    <a:lnTo>
                      <a:pt x="249" y="13"/>
                    </a:lnTo>
                    <a:lnTo>
                      <a:pt x="149" y="13"/>
                    </a:lnTo>
                    <a:lnTo>
                      <a:pt x="49" y="13"/>
                    </a:lnTo>
                    <a:lnTo>
                      <a:pt x="0" y="25"/>
                    </a:lnTo>
                    <a:lnTo>
                      <a:pt x="0" y="13"/>
                    </a:lnTo>
                    <a:lnTo>
                      <a:pt x="49" y="38"/>
                    </a:lnTo>
                    <a:lnTo>
                      <a:pt x="149" y="38"/>
                    </a:lnTo>
                    <a:lnTo>
                      <a:pt x="249" y="38"/>
                    </a:lnTo>
                    <a:lnTo>
                      <a:pt x="286" y="13"/>
                    </a:lnTo>
                    <a:lnTo>
                      <a:pt x="298" y="25"/>
                    </a:lnTo>
                    <a:lnTo>
                      <a:pt x="261" y="50"/>
                    </a:lnTo>
                    <a:lnTo>
                      <a:pt x="249" y="50"/>
                    </a:lnTo>
                    <a:lnTo>
                      <a:pt x="149" y="50"/>
                    </a:lnTo>
                    <a:lnTo>
                      <a:pt x="49" y="50"/>
                    </a:lnTo>
                    <a:lnTo>
                      <a:pt x="0" y="25"/>
                    </a:lnTo>
                    <a:lnTo>
                      <a:pt x="0" y="13"/>
                    </a:lnTo>
                    <a:lnTo>
                      <a:pt x="49" y="0"/>
                    </a:lnTo>
                    <a:lnTo>
                      <a:pt x="149" y="0"/>
                    </a:lnTo>
                    <a:lnTo>
                      <a:pt x="249" y="0"/>
                    </a:lnTo>
                    <a:lnTo>
                      <a:pt x="286" y="13"/>
                    </a:lnTo>
                    <a:lnTo>
                      <a:pt x="286"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41" name="Freeform 153"/>
              <p:cNvSpPr>
                <a:spLocks noChangeAspect="1"/>
              </p:cNvSpPr>
              <p:nvPr/>
            </p:nvSpPr>
            <p:spPr bwMode="auto">
              <a:xfrm>
                <a:off x="1539" y="3041"/>
                <a:ext cx="12" cy="12"/>
              </a:xfrm>
              <a:custGeom>
                <a:avLst/>
                <a:gdLst>
                  <a:gd name="T0" fmla="*/ 0 w 12"/>
                  <a:gd name="T1" fmla="*/ 0 h 12"/>
                  <a:gd name="T2" fmla="*/ 0 w 12"/>
                  <a:gd name="T3" fmla="*/ 0 h 12"/>
                  <a:gd name="T4" fmla="*/ 0 w 12"/>
                  <a:gd name="T5" fmla="*/ 12 h 12"/>
                  <a:gd name="T6" fmla="*/ 0 w 12"/>
                  <a:gd name="T7" fmla="*/ 0 h 12"/>
                  <a:gd name="T8" fmla="*/ 12 w 12"/>
                  <a:gd name="T9" fmla="*/ 12 h 12"/>
                  <a:gd name="T10" fmla="*/ 12 w 12"/>
                  <a:gd name="T11" fmla="*/ 12 h 12"/>
                  <a:gd name="T12" fmla="*/ 0 w 12"/>
                  <a:gd name="T13" fmla="*/ 0 h 12"/>
                  <a:gd name="T14" fmla="*/ 0 60000 65536"/>
                  <a:gd name="T15" fmla="*/ 0 60000 65536"/>
                  <a:gd name="T16" fmla="*/ 0 60000 65536"/>
                  <a:gd name="T17" fmla="*/ 0 60000 65536"/>
                  <a:gd name="T18" fmla="*/ 0 60000 65536"/>
                  <a:gd name="T19" fmla="*/ 0 60000 65536"/>
                  <a:gd name="T20" fmla="*/ 0 60000 65536"/>
                  <a:gd name="T21" fmla="*/ 0 w 12"/>
                  <a:gd name="T22" fmla="*/ 0 h 12"/>
                  <a:gd name="T23" fmla="*/ 12 w 12"/>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2">
                    <a:moveTo>
                      <a:pt x="0" y="0"/>
                    </a:moveTo>
                    <a:lnTo>
                      <a:pt x="0" y="0"/>
                    </a:lnTo>
                    <a:lnTo>
                      <a:pt x="0" y="12"/>
                    </a:lnTo>
                    <a:lnTo>
                      <a:pt x="0" y="0"/>
                    </a:lnTo>
                    <a:lnTo>
                      <a:pt x="12" y="12"/>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42" name="Freeform 154"/>
              <p:cNvSpPr>
                <a:spLocks noChangeAspect="1"/>
              </p:cNvSpPr>
              <p:nvPr/>
            </p:nvSpPr>
            <p:spPr bwMode="auto">
              <a:xfrm>
                <a:off x="1439" y="3053"/>
                <a:ext cx="25" cy="13"/>
              </a:xfrm>
              <a:custGeom>
                <a:avLst/>
                <a:gdLst>
                  <a:gd name="T0" fmla="*/ 25 w 25"/>
                  <a:gd name="T1" fmla="*/ 13 h 13"/>
                  <a:gd name="T2" fmla="*/ 0 w 25"/>
                  <a:gd name="T3" fmla="*/ 13 h 13"/>
                  <a:gd name="T4" fmla="*/ 0 w 25"/>
                  <a:gd name="T5" fmla="*/ 0 h 13"/>
                  <a:gd name="T6" fmla="*/ 13 w 25"/>
                  <a:gd name="T7" fmla="*/ 0 h 13"/>
                  <a:gd name="T8" fmla="*/ 25 w 25"/>
                  <a:gd name="T9" fmla="*/ 0 h 13"/>
                  <a:gd name="T10" fmla="*/ 25 w 25"/>
                  <a:gd name="T11" fmla="*/ 13 h 13"/>
                  <a:gd name="T12" fmla="*/ 25 w 25"/>
                  <a:gd name="T13" fmla="*/ 13 h 13"/>
                  <a:gd name="T14" fmla="*/ 0 60000 65536"/>
                  <a:gd name="T15" fmla="*/ 0 60000 65536"/>
                  <a:gd name="T16" fmla="*/ 0 60000 65536"/>
                  <a:gd name="T17" fmla="*/ 0 60000 65536"/>
                  <a:gd name="T18" fmla="*/ 0 60000 65536"/>
                  <a:gd name="T19" fmla="*/ 0 60000 65536"/>
                  <a:gd name="T20" fmla="*/ 0 60000 65536"/>
                  <a:gd name="T21" fmla="*/ 0 w 25"/>
                  <a:gd name="T22" fmla="*/ 0 h 13"/>
                  <a:gd name="T23" fmla="*/ 25 w 25"/>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13">
                    <a:moveTo>
                      <a:pt x="25" y="13"/>
                    </a:moveTo>
                    <a:lnTo>
                      <a:pt x="0" y="13"/>
                    </a:lnTo>
                    <a:lnTo>
                      <a:pt x="0" y="0"/>
                    </a:lnTo>
                    <a:lnTo>
                      <a:pt x="13" y="0"/>
                    </a:lnTo>
                    <a:lnTo>
                      <a:pt x="25" y="0"/>
                    </a:lnTo>
                    <a:lnTo>
                      <a:pt x="25" y="13"/>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343" name="Freeform 155"/>
              <p:cNvSpPr>
                <a:spLocks noChangeAspect="1"/>
              </p:cNvSpPr>
              <p:nvPr/>
            </p:nvSpPr>
            <p:spPr bwMode="auto">
              <a:xfrm>
                <a:off x="1439" y="3066"/>
                <a:ext cx="25" cy="12"/>
              </a:xfrm>
              <a:custGeom>
                <a:avLst/>
                <a:gdLst>
                  <a:gd name="T0" fmla="*/ 25 w 25"/>
                  <a:gd name="T1" fmla="*/ 12 h 12"/>
                  <a:gd name="T2" fmla="*/ 25 w 25"/>
                  <a:gd name="T3" fmla="*/ 0 h 12"/>
                  <a:gd name="T4" fmla="*/ 0 w 25"/>
                  <a:gd name="T5" fmla="*/ 0 h 12"/>
                  <a:gd name="T6" fmla="*/ 13 w 25"/>
                  <a:gd name="T7" fmla="*/ 0 h 12"/>
                  <a:gd name="T8" fmla="*/ 0 w 25"/>
                  <a:gd name="T9" fmla="*/ 0 h 12"/>
                  <a:gd name="T10" fmla="*/ 0 w 25"/>
                  <a:gd name="T11" fmla="*/ 12 h 12"/>
                  <a:gd name="T12" fmla="*/ 25 w 25"/>
                  <a:gd name="T13" fmla="*/ 12 h 12"/>
                  <a:gd name="T14" fmla="*/ 0 60000 65536"/>
                  <a:gd name="T15" fmla="*/ 0 60000 65536"/>
                  <a:gd name="T16" fmla="*/ 0 60000 65536"/>
                  <a:gd name="T17" fmla="*/ 0 60000 65536"/>
                  <a:gd name="T18" fmla="*/ 0 60000 65536"/>
                  <a:gd name="T19" fmla="*/ 0 60000 65536"/>
                  <a:gd name="T20" fmla="*/ 0 60000 65536"/>
                  <a:gd name="T21" fmla="*/ 0 w 25"/>
                  <a:gd name="T22" fmla="*/ 0 h 12"/>
                  <a:gd name="T23" fmla="*/ 25 w 25"/>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12">
                    <a:moveTo>
                      <a:pt x="25" y="12"/>
                    </a:moveTo>
                    <a:lnTo>
                      <a:pt x="25" y="0"/>
                    </a:lnTo>
                    <a:lnTo>
                      <a:pt x="0" y="0"/>
                    </a:lnTo>
                    <a:lnTo>
                      <a:pt x="13" y="0"/>
                    </a:lnTo>
                    <a:lnTo>
                      <a:pt x="0" y="0"/>
                    </a:lnTo>
                    <a:lnTo>
                      <a:pt x="0" y="12"/>
                    </a:lnTo>
                    <a:lnTo>
                      <a:pt x="25"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44" name="Rectangle 156"/>
              <p:cNvSpPr>
                <a:spLocks noChangeAspect="1" noChangeArrowheads="1"/>
              </p:cNvSpPr>
              <p:nvPr/>
            </p:nvSpPr>
            <p:spPr bwMode="auto">
              <a:xfrm>
                <a:off x="1439" y="3053"/>
                <a:ext cx="13"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345" name="Freeform 157"/>
              <p:cNvSpPr>
                <a:spLocks noChangeAspect="1"/>
              </p:cNvSpPr>
              <p:nvPr/>
            </p:nvSpPr>
            <p:spPr bwMode="auto">
              <a:xfrm>
                <a:off x="1626" y="2741"/>
                <a:ext cx="62" cy="262"/>
              </a:xfrm>
              <a:custGeom>
                <a:avLst/>
                <a:gdLst>
                  <a:gd name="T0" fmla="*/ 62 w 62"/>
                  <a:gd name="T1" fmla="*/ 25 h 262"/>
                  <a:gd name="T2" fmla="*/ 0 w 62"/>
                  <a:gd name="T3" fmla="*/ 0 h 262"/>
                  <a:gd name="T4" fmla="*/ 0 w 62"/>
                  <a:gd name="T5" fmla="*/ 262 h 262"/>
                  <a:gd name="T6" fmla="*/ 62 w 62"/>
                  <a:gd name="T7" fmla="*/ 237 h 262"/>
                  <a:gd name="T8" fmla="*/ 62 w 62"/>
                  <a:gd name="T9" fmla="*/ 25 h 262"/>
                  <a:gd name="T10" fmla="*/ 0 60000 65536"/>
                  <a:gd name="T11" fmla="*/ 0 60000 65536"/>
                  <a:gd name="T12" fmla="*/ 0 60000 65536"/>
                  <a:gd name="T13" fmla="*/ 0 60000 65536"/>
                  <a:gd name="T14" fmla="*/ 0 60000 65536"/>
                  <a:gd name="T15" fmla="*/ 0 w 62"/>
                  <a:gd name="T16" fmla="*/ 0 h 262"/>
                  <a:gd name="T17" fmla="*/ 62 w 62"/>
                  <a:gd name="T18" fmla="*/ 262 h 262"/>
                </a:gdLst>
                <a:ahLst/>
                <a:cxnLst>
                  <a:cxn ang="T10">
                    <a:pos x="T0" y="T1"/>
                  </a:cxn>
                  <a:cxn ang="T11">
                    <a:pos x="T2" y="T3"/>
                  </a:cxn>
                  <a:cxn ang="T12">
                    <a:pos x="T4" y="T5"/>
                  </a:cxn>
                  <a:cxn ang="T13">
                    <a:pos x="T6" y="T7"/>
                  </a:cxn>
                  <a:cxn ang="T14">
                    <a:pos x="T8" y="T9"/>
                  </a:cxn>
                </a:cxnLst>
                <a:rect l="T15" t="T16" r="T17" b="T18"/>
                <a:pathLst>
                  <a:path w="62" h="262">
                    <a:moveTo>
                      <a:pt x="62" y="25"/>
                    </a:moveTo>
                    <a:lnTo>
                      <a:pt x="0" y="0"/>
                    </a:lnTo>
                    <a:lnTo>
                      <a:pt x="0" y="262"/>
                    </a:lnTo>
                    <a:lnTo>
                      <a:pt x="62" y="237"/>
                    </a:lnTo>
                    <a:lnTo>
                      <a:pt x="62" y="25"/>
                    </a:lnTo>
                    <a:close/>
                  </a:path>
                </a:pathLst>
              </a:custGeom>
              <a:blipFill dpi="0" rotWithShape="0">
                <a:blip r:embed="rId9" cstate="print"/>
                <a:srcRect/>
                <a:tile tx="0" ty="0" sx="100000" sy="100000" flip="none" algn="tl"/>
              </a:blipFill>
              <a:ln w="9525">
                <a:noFill/>
                <a:round/>
                <a:headEnd/>
                <a:tailEnd/>
              </a:ln>
            </p:spPr>
            <p:txBody>
              <a:bodyPr/>
              <a:lstStyle/>
              <a:p>
                <a:endParaRPr lang="en-US"/>
              </a:p>
            </p:txBody>
          </p:sp>
          <p:sp>
            <p:nvSpPr>
              <p:cNvPr id="5346" name="Freeform 158"/>
              <p:cNvSpPr>
                <a:spLocks noChangeAspect="1"/>
              </p:cNvSpPr>
              <p:nvPr/>
            </p:nvSpPr>
            <p:spPr bwMode="auto">
              <a:xfrm>
                <a:off x="1626" y="2741"/>
                <a:ext cx="75" cy="275"/>
              </a:xfrm>
              <a:custGeom>
                <a:avLst/>
                <a:gdLst>
                  <a:gd name="T0" fmla="*/ 62 w 75"/>
                  <a:gd name="T1" fmla="*/ 38 h 275"/>
                  <a:gd name="T2" fmla="*/ 0 w 75"/>
                  <a:gd name="T3" fmla="*/ 13 h 275"/>
                  <a:gd name="T4" fmla="*/ 0 w 75"/>
                  <a:gd name="T5" fmla="*/ 0 h 275"/>
                  <a:gd name="T6" fmla="*/ 13 w 75"/>
                  <a:gd name="T7" fmla="*/ 0 h 275"/>
                  <a:gd name="T8" fmla="*/ 13 w 75"/>
                  <a:gd name="T9" fmla="*/ 262 h 275"/>
                  <a:gd name="T10" fmla="*/ 0 w 75"/>
                  <a:gd name="T11" fmla="*/ 275 h 275"/>
                  <a:gd name="T12" fmla="*/ 0 w 75"/>
                  <a:gd name="T13" fmla="*/ 262 h 275"/>
                  <a:gd name="T14" fmla="*/ 62 w 75"/>
                  <a:gd name="T15" fmla="*/ 237 h 275"/>
                  <a:gd name="T16" fmla="*/ 75 w 75"/>
                  <a:gd name="T17" fmla="*/ 237 h 275"/>
                  <a:gd name="T18" fmla="*/ 75 w 75"/>
                  <a:gd name="T19" fmla="*/ 250 h 275"/>
                  <a:gd name="T20" fmla="*/ 62 w 75"/>
                  <a:gd name="T21" fmla="*/ 250 h 275"/>
                  <a:gd name="T22" fmla="*/ 0 w 75"/>
                  <a:gd name="T23" fmla="*/ 275 h 275"/>
                  <a:gd name="T24" fmla="*/ 0 w 75"/>
                  <a:gd name="T25" fmla="*/ 275 h 275"/>
                  <a:gd name="T26" fmla="*/ 0 w 75"/>
                  <a:gd name="T27" fmla="*/ 262 h 275"/>
                  <a:gd name="T28" fmla="*/ 0 w 75"/>
                  <a:gd name="T29" fmla="*/ 0 h 275"/>
                  <a:gd name="T30" fmla="*/ 0 w 75"/>
                  <a:gd name="T31" fmla="*/ 0 h 275"/>
                  <a:gd name="T32" fmla="*/ 0 w 75"/>
                  <a:gd name="T33" fmla="*/ 0 h 275"/>
                  <a:gd name="T34" fmla="*/ 62 w 75"/>
                  <a:gd name="T35" fmla="*/ 25 h 275"/>
                  <a:gd name="T36" fmla="*/ 62 w 75"/>
                  <a:gd name="T37" fmla="*/ 38 h 2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5"/>
                  <a:gd name="T58" fmla="*/ 0 h 275"/>
                  <a:gd name="T59" fmla="*/ 75 w 75"/>
                  <a:gd name="T60" fmla="*/ 275 h 2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5" h="275">
                    <a:moveTo>
                      <a:pt x="62" y="38"/>
                    </a:moveTo>
                    <a:lnTo>
                      <a:pt x="0" y="13"/>
                    </a:lnTo>
                    <a:lnTo>
                      <a:pt x="0" y="0"/>
                    </a:lnTo>
                    <a:lnTo>
                      <a:pt x="13" y="0"/>
                    </a:lnTo>
                    <a:lnTo>
                      <a:pt x="13" y="262"/>
                    </a:lnTo>
                    <a:lnTo>
                      <a:pt x="0" y="275"/>
                    </a:lnTo>
                    <a:lnTo>
                      <a:pt x="0" y="262"/>
                    </a:lnTo>
                    <a:lnTo>
                      <a:pt x="62" y="237"/>
                    </a:lnTo>
                    <a:lnTo>
                      <a:pt x="75" y="237"/>
                    </a:lnTo>
                    <a:lnTo>
                      <a:pt x="75" y="250"/>
                    </a:lnTo>
                    <a:lnTo>
                      <a:pt x="62" y="250"/>
                    </a:lnTo>
                    <a:lnTo>
                      <a:pt x="0" y="275"/>
                    </a:lnTo>
                    <a:lnTo>
                      <a:pt x="0" y="262"/>
                    </a:lnTo>
                    <a:lnTo>
                      <a:pt x="0" y="0"/>
                    </a:lnTo>
                    <a:lnTo>
                      <a:pt x="62" y="25"/>
                    </a:lnTo>
                    <a:lnTo>
                      <a:pt x="62" y="38"/>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47" name="Freeform 159"/>
              <p:cNvSpPr>
                <a:spLocks noChangeAspect="1"/>
              </p:cNvSpPr>
              <p:nvPr/>
            </p:nvSpPr>
            <p:spPr bwMode="auto">
              <a:xfrm>
                <a:off x="1688" y="2766"/>
                <a:ext cx="13" cy="212"/>
              </a:xfrm>
              <a:custGeom>
                <a:avLst/>
                <a:gdLst>
                  <a:gd name="T0" fmla="*/ 0 w 13"/>
                  <a:gd name="T1" fmla="*/ 212 h 212"/>
                  <a:gd name="T2" fmla="*/ 0 w 13"/>
                  <a:gd name="T3" fmla="*/ 0 h 212"/>
                  <a:gd name="T4" fmla="*/ 0 w 13"/>
                  <a:gd name="T5" fmla="*/ 0 h 212"/>
                  <a:gd name="T6" fmla="*/ 13 w 13"/>
                  <a:gd name="T7" fmla="*/ 0 h 212"/>
                  <a:gd name="T8" fmla="*/ 13 w 13"/>
                  <a:gd name="T9" fmla="*/ 0 h 212"/>
                  <a:gd name="T10" fmla="*/ 13 w 13"/>
                  <a:gd name="T11" fmla="*/ 212 h 212"/>
                  <a:gd name="T12" fmla="*/ 0 w 13"/>
                  <a:gd name="T13" fmla="*/ 212 h 212"/>
                  <a:gd name="T14" fmla="*/ 0 60000 65536"/>
                  <a:gd name="T15" fmla="*/ 0 60000 65536"/>
                  <a:gd name="T16" fmla="*/ 0 60000 65536"/>
                  <a:gd name="T17" fmla="*/ 0 60000 65536"/>
                  <a:gd name="T18" fmla="*/ 0 60000 65536"/>
                  <a:gd name="T19" fmla="*/ 0 60000 65536"/>
                  <a:gd name="T20" fmla="*/ 0 60000 65536"/>
                  <a:gd name="T21" fmla="*/ 0 w 13"/>
                  <a:gd name="T22" fmla="*/ 0 h 212"/>
                  <a:gd name="T23" fmla="*/ 13 w 13"/>
                  <a:gd name="T24" fmla="*/ 212 h 2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12">
                    <a:moveTo>
                      <a:pt x="0" y="212"/>
                    </a:moveTo>
                    <a:lnTo>
                      <a:pt x="0" y="0"/>
                    </a:lnTo>
                    <a:lnTo>
                      <a:pt x="13" y="0"/>
                    </a:lnTo>
                    <a:lnTo>
                      <a:pt x="13" y="212"/>
                    </a:lnTo>
                    <a:lnTo>
                      <a:pt x="0" y="2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48" name="Freeform 160"/>
              <p:cNvSpPr>
                <a:spLocks noChangeAspect="1"/>
              </p:cNvSpPr>
              <p:nvPr/>
            </p:nvSpPr>
            <p:spPr bwMode="auto">
              <a:xfrm>
                <a:off x="1091" y="2641"/>
                <a:ext cx="448" cy="412"/>
              </a:xfrm>
              <a:custGeom>
                <a:avLst/>
                <a:gdLst>
                  <a:gd name="T0" fmla="*/ 0 w 448"/>
                  <a:gd name="T1" fmla="*/ 25 h 412"/>
                  <a:gd name="T2" fmla="*/ 448 w 448"/>
                  <a:gd name="T3" fmla="*/ 0 h 412"/>
                  <a:gd name="T4" fmla="*/ 448 w 448"/>
                  <a:gd name="T5" fmla="*/ 412 h 412"/>
                  <a:gd name="T6" fmla="*/ 0 w 448"/>
                  <a:gd name="T7" fmla="*/ 412 h 412"/>
                  <a:gd name="T8" fmla="*/ 0 w 448"/>
                  <a:gd name="T9" fmla="*/ 25 h 412"/>
                  <a:gd name="T10" fmla="*/ 0 60000 65536"/>
                  <a:gd name="T11" fmla="*/ 0 60000 65536"/>
                  <a:gd name="T12" fmla="*/ 0 60000 65536"/>
                  <a:gd name="T13" fmla="*/ 0 60000 65536"/>
                  <a:gd name="T14" fmla="*/ 0 60000 65536"/>
                  <a:gd name="T15" fmla="*/ 0 w 448"/>
                  <a:gd name="T16" fmla="*/ 0 h 412"/>
                  <a:gd name="T17" fmla="*/ 448 w 448"/>
                  <a:gd name="T18" fmla="*/ 412 h 412"/>
                </a:gdLst>
                <a:ahLst/>
                <a:cxnLst>
                  <a:cxn ang="T10">
                    <a:pos x="T0" y="T1"/>
                  </a:cxn>
                  <a:cxn ang="T11">
                    <a:pos x="T2" y="T3"/>
                  </a:cxn>
                  <a:cxn ang="T12">
                    <a:pos x="T4" y="T5"/>
                  </a:cxn>
                  <a:cxn ang="T13">
                    <a:pos x="T6" y="T7"/>
                  </a:cxn>
                  <a:cxn ang="T14">
                    <a:pos x="T8" y="T9"/>
                  </a:cxn>
                </a:cxnLst>
                <a:rect l="T15" t="T16" r="T17" b="T18"/>
                <a:pathLst>
                  <a:path w="448" h="412">
                    <a:moveTo>
                      <a:pt x="0" y="25"/>
                    </a:moveTo>
                    <a:lnTo>
                      <a:pt x="448" y="0"/>
                    </a:lnTo>
                    <a:lnTo>
                      <a:pt x="448" y="412"/>
                    </a:lnTo>
                    <a:lnTo>
                      <a:pt x="0" y="412"/>
                    </a:lnTo>
                    <a:lnTo>
                      <a:pt x="0" y="25"/>
                    </a:lnTo>
                    <a:close/>
                  </a:path>
                </a:pathLst>
              </a:custGeom>
              <a:blipFill dpi="0" rotWithShape="0">
                <a:blip r:embed="rId9" cstate="print"/>
                <a:srcRect/>
                <a:tile tx="0" ty="0" sx="100000" sy="100000" flip="none" algn="tl"/>
              </a:blipFill>
              <a:ln w="9525">
                <a:noFill/>
                <a:round/>
                <a:headEnd/>
                <a:tailEnd/>
              </a:ln>
            </p:spPr>
            <p:txBody>
              <a:bodyPr/>
              <a:lstStyle/>
              <a:p>
                <a:endParaRPr lang="en-US"/>
              </a:p>
            </p:txBody>
          </p:sp>
          <p:sp>
            <p:nvSpPr>
              <p:cNvPr id="5349" name="Freeform 161"/>
              <p:cNvSpPr>
                <a:spLocks noChangeAspect="1"/>
              </p:cNvSpPr>
              <p:nvPr/>
            </p:nvSpPr>
            <p:spPr bwMode="auto">
              <a:xfrm>
                <a:off x="1091" y="2641"/>
                <a:ext cx="460" cy="38"/>
              </a:xfrm>
              <a:custGeom>
                <a:avLst/>
                <a:gdLst>
                  <a:gd name="T0" fmla="*/ 0 w 460"/>
                  <a:gd name="T1" fmla="*/ 25 h 38"/>
                  <a:gd name="T2" fmla="*/ 448 w 460"/>
                  <a:gd name="T3" fmla="*/ 0 h 38"/>
                  <a:gd name="T4" fmla="*/ 460 w 460"/>
                  <a:gd name="T5" fmla="*/ 0 h 38"/>
                  <a:gd name="T6" fmla="*/ 460 w 460"/>
                  <a:gd name="T7" fmla="*/ 0 h 38"/>
                  <a:gd name="T8" fmla="*/ 448 w 460"/>
                  <a:gd name="T9" fmla="*/ 13 h 38"/>
                  <a:gd name="T10" fmla="*/ 0 w 460"/>
                  <a:gd name="T11" fmla="*/ 38 h 38"/>
                  <a:gd name="T12" fmla="*/ 0 w 460"/>
                  <a:gd name="T13" fmla="*/ 25 h 38"/>
                  <a:gd name="T14" fmla="*/ 0 60000 65536"/>
                  <a:gd name="T15" fmla="*/ 0 60000 65536"/>
                  <a:gd name="T16" fmla="*/ 0 60000 65536"/>
                  <a:gd name="T17" fmla="*/ 0 60000 65536"/>
                  <a:gd name="T18" fmla="*/ 0 60000 65536"/>
                  <a:gd name="T19" fmla="*/ 0 60000 65536"/>
                  <a:gd name="T20" fmla="*/ 0 60000 65536"/>
                  <a:gd name="T21" fmla="*/ 0 w 460"/>
                  <a:gd name="T22" fmla="*/ 0 h 38"/>
                  <a:gd name="T23" fmla="*/ 460 w 460"/>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0" h="38">
                    <a:moveTo>
                      <a:pt x="0" y="25"/>
                    </a:moveTo>
                    <a:lnTo>
                      <a:pt x="448" y="0"/>
                    </a:lnTo>
                    <a:lnTo>
                      <a:pt x="460" y="0"/>
                    </a:lnTo>
                    <a:lnTo>
                      <a:pt x="448" y="13"/>
                    </a:lnTo>
                    <a:lnTo>
                      <a:pt x="0" y="38"/>
                    </a:lnTo>
                    <a:lnTo>
                      <a:pt x="0"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50" name="Rectangle 162"/>
              <p:cNvSpPr>
                <a:spLocks noChangeAspect="1" noChangeArrowheads="1"/>
              </p:cNvSpPr>
              <p:nvPr/>
            </p:nvSpPr>
            <p:spPr bwMode="auto">
              <a:xfrm>
                <a:off x="1539" y="2641"/>
                <a:ext cx="12" cy="425"/>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351" name="Rectangle 163"/>
              <p:cNvSpPr>
                <a:spLocks noChangeAspect="1" noChangeArrowheads="1"/>
              </p:cNvSpPr>
              <p:nvPr/>
            </p:nvSpPr>
            <p:spPr bwMode="auto">
              <a:xfrm>
                <a:off x="1091" y="3053"/>
                <a:ext cx="448"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352" name="Freeform 164"/>
              <p:cNvSpPr>
                <a:spLocks noChangeAspect="1"/>
              </p:cNvSpPr>
              <p:nvPr/>
            </p:nvSpPr>
            <p:spPr bwMode="auto">
              <a:xfrm>
                <a:off x="1091" y="2666"/>
                <a:ext cx="12" cy="387"/>
              </a:xfrm>
              <a:custGeom>
                <a:avLst/>
                <a:gdLst>
                  <a:gd name="T0" fmla="*/ 0 w 12"/>
                  <a:gd name="T1" fmla="*/ 387 h 387"/>
                  <a:gd name="T2" fmla="*/ 0 w 12"/>
                  <a:gd name="T3" fmla="*/ 0 h 387"/>
                  <a:gd name="T4" fmla="*/ 0 w 12"/>
                  <a:gd name="T5" fmla="*/ 0 h 387"/>
                  <a:gd name="T6" fmla="*/ 0 w 12"/>
                  <a:gd name="T7" fmla="*/ 0 h 387"/>
                  <a:gd name="T8" fmla="*/ 12 w 12"/>
                  <a:gd name="T9" fmla="*/ 0 h 387"/>
                  <a:gd name="T10" fmla="*/ 12 w 12"/>
                  <a:gd name="T11" fmla="*/ 387 h 387"/>
                  <a:gd name="T12" fmla="*/ 0 w 12"/>
                  <a:gd name="T13" fmla="*/ 387 h 387"/>
                  <a:gd name="T14" fmla="*/ 0 60000 65536"/>
                  <a:gd name="T15" fmla="*/ 0 60000 65536"/>
                  <a:gd name="T16" fmla="*/ 0 60000 65536"/>
                  <a:gd name="T17" fmla="*/ 0 60000 65536"/>
                  <a:gd name="T18" fmla="*/ 0 60000 65536"/>
                  <a:gd name="T19" fmla="*/ 0 60000 65536"/>
                  <a:gd name="T20" fmla="*/ 0 60000 65536"/>
                  <a:gd name="T21" fmla="*/ 0 w 12"/>
                  <a:gd name="T22" fmla="*/ 0 h 387"/>
                  <a:gd name="T23" fmla="*/ 12 w 12"/>
                  <a:gd name="T24" fmla="*/ 387 h 38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87">
                    <a:moveTo>
                      <a:pt x="0" y="387"/>
                    </a:moveTo>
                    <a:lnTo>
                      <a:pt x="0" y="0"/>
                    </a:lnTo>
                    <a:lnTo>
                      <a:pt x="12" y="0"/>
                    </a:lnTo>
                    <a:lnTo>
                      <a:pt x="12" y="387"/>
                    </a:lnTo>
                    <a:lnTo>
                      <a:pt x="0" y="387"/>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53" name="Freeform 165"/>
              <p:cNvSpPr>
                <a:spLocks noChangeAspect="1"/>
              </p:cNvSpPr>
              <p:nvPr/>
            </p:nvSpPr>
            <p:spPr bwMode="auto">
              <a:xfrm>
                <a:off x="1128" y="2679"/>
                <a:ext cx="374" cy="337"/>
              </a:xfrm>
              <a:custGeom>
                <a:avLst/>
                <a:gdLst>
                  <a:gd name="T0" fmla="*/ 187 w 374"/>
                  <a:gd name="T1" fmla="*/ 12 h 337"/>
                  <a:gd name="T2" fmla="*/ 349 w 374"/>
                  <a:gd name="T3" fmla="*/ 0 h 337"/>
                  <a:gd name="T4" fmla="*/ 374 w 374"/>
                  <a:gd name="T5" fmla="*/ 12 h 337"/>
                  <a:gd name="T6" fmla="*/ 374 w 374"/>
                  <a:gd name="T7" fmla="*/ 37 h 337"/>
                  <a:gd name="T8" fmla="*/ 374 w 374"/>
                  <a:gd name="T9" fmla="*/ 174 h 337"/>
                  <a:gd name="T10" fmla="*/ 374 w 374"/>
                  <a:gd name="T11" fmla="*/ 312 h 337"/>
                  <a:gd name="T12" fmla="*/ 374 w 374"/>
                  <a:gd name="T13" fmla="*/ 324 h 337"/>
                  <a:gd name="T14" fmla="*/ 349 w 374"/>
                  <a:gd name="T15" fmla="*/ 337 h 337"/>
                  <a:gd name="T16" fmla="*/ 187 w 374"/>
                  <a:gd name="T17" fmla="*/ 337 h 337"/>
                  <a:gd name="T18" fmla="*/ 25 w 374"/>
                  <a:gd name="T19" fmla="*/ 337 h 337"/>
                  <a:gd name="T20" fmla="*/ 0 w 374"/>
                  <a:gd name="T21" fmla="*/ 324 h 337"/>
                  <a:gd name="T22" fmla="*/ 0 w 374"/>
                  <a:gd name="T23" fmla="*/ 299 h 337"/>
                  <a:gd name="T24" fmla="*/ 0 w 374"/>
                  <a:gd name="T25" fmla="*/ 174 h 337"/>
                  <a:gd name="T26" fmla="*/ 0 w 374"/>
                  <a:gd name="T27" fmla="*/ 50 h 337"/>
                  <a:gd name="T28" fmla="*/ 13 w 374"/>
                  <a:gd name="T29" fmla="*/ 25 h 337"/>
                  <a:gd name="T30" fmla="*/ 38 w 374"/>
                  <a:gd name="T31" fmla="*/ 25 h 337"/>
                  <a:gd name="T32" fmla="*/ 187 w 374"/>
                  <a:gd name="T33" fmla="*/ 12 h 3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4"/>
                  <a:gd name="T52" fmla="*/ 0 h 337"/>
                  <a:gd name="T53" fmla="*/ 374 w 374"/>
                  <a:gd name="T54" fmla="*/ 337 h 3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4" h="337">
                    <a:moveTo>
                      <a:pt x="187" y="12"/>
                    </a:moveTo>
                    <a:lnTo>
                      <a:pt x="349" y="0"/>
                    </a:lnTo>
                    <a:lnTo>
                      <a:pt x="374" y="12"/>
                    </a:lnTo>
                    <a:lnTo>
                      <a:pt x="374" y="37"/>
                    </a:lnTo>
                    <a:lnTo>
                      <a:pt x="374" y="174"/>
                    </a:lnTo>
                    <a:lnTo>
                      <a:pt x="374" y="312"/>
                    </a:lnTo>
                    <a:lnTo>
                      <a:pt x="374" y="324"/>
                    </a:lnTo>
                    <a:lnTo>
                      <a:pt x="349" y="337"/>
                    </a:lnTo>
                    <a:lnTo>
                      <a:pt x="187" y="337"/>
                    </a:lnTo>
                    <a:lnTo>
                      <a:pt x="25" y="337"/>
                    </a:lnTo>
                    <a:lnTo>
                      <a:pt x="0" y="324"/>
                    </a:lnTo>
                    <a:lnTo>
                      <a:pt x="0" y="299"/>
                    </a:lnTo>
                    <a:lnTo>
                      <a:pt x="0" y="174"/>
                    </a:lnTo>
                    <a:lnTo>
                      <a:pt x="0" y="50"/>
                    </a:lnTo>
                    <a:lnTo>
                      <a:pt x="13" y="25"/>
                    </a:lnTo>
                    <a:lnTo>
                      <a:pt x="38" y="25"/>
                    </a:lnTo>
                    <a:lnTo>
                      <a:pt x="187" y="12"/>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5354" name="Freeform 166"/>
              <p:cNvSpPr>
                <a:spLocks noChangeAspect="1"/>
              </p:cNvSpPr>
              <p:nvPr/>
            </p:nvSpPr>
            <p:spPr bwMode="auto">
              <a:xfrm>
                <a:off x="1128" y="2679"/>
                <a:ext cx="386" cy="349"/>
              </a:xfrm>
              <a:custGeom>
                <a:avLst/>
                <a:gdLst>
                  <a:gd name="T0" fmla="*/ 349 w 386"/>
                  <a:gd name="T1" fmla="*/ 0 h 349"/>
                  <a:gd name="T2" fmla="*/ 349 w 386"/>
                  <a:gd name="T3" fmla="*/ 0 h 349"/>
                  <a:gd name="T4" fmla="*/ 386 w 386"/>
                  <a:gd name="T5" fmla="*/ 12 h 349"/>
                  <a:gd name="T6" fmla="*/ 386 w 386"/>
                  <a:gd name="T7" fmla="*/ 37 h 349"/>
                  <a:gd name="T8" fmla="*/ 386 w 386"/>
                  <a:gd name="T9" fmla="*/ 37 h 349"/>
                  <a:gd name="T10" fmla="*/ 386 w 386"/>
                  <a:gd name="T11" fmla="*/ 174 h 349"/>
                  <a:gd name="T12" fmla="*/ 386 w 386"/>
                  <a:gd name="T13" fmla="*/ 312 h 349"/>
                  <a:gd name="T14" fmla="*/ 386 w 386"/>
                  <a:gd name="T15" fmla="*/ 312 h 349"/>
                  <a:gd name="T16" fmla="*/ 374 w 386"/>
                  <a:gd name="T17" fmla="*/ 337 h 349"/>
                  <a:gd name="T18" fmla="*/ 349 w 386"/>
                  <a:gd name="T19" fmla="*/ 349 h 349"/>
                  <a:gd name="T20" fmla="*/ 349 w 386"/>
                  <a:gd name="T21" fmla="*/ 349 h 349"/>
                  <a:gd name="T22" fmla="*/ 187 w 386"/>
                  <a:gd name="T23" fmla="*/ 349 h 349"/>
                  <a:gd name="T24" fmla="*/ 25 w 386"/>
                  <a:gd name="T25" fmla="*/ 349 h 349"/>
                  <a:gd name="T26" fmla="*/ 25 w 386"/>
                  <a:gd name="T27" fmla="*/ 349 h 349"/>
                  <a:gd name="T28" fmla="*/ 0 w 386"/>
                  <a:gd name="T29" fmla="*/ 324 h 349"/>
                  <a:gd name="T30" fmla="*/ 0 w 386"/>
                  <a:gd name="T31" fmla="*/ 299 h 349"/>
                  <a:gd name="T32" fmla="*/ 0 w 386"/>
                  <a:gd name="T33" fmla="*/ 299 h 349"/>
                  <a:gd name="T34" fmla="*/ 0 w 386"/>
                  <a:gd name="T35" fmla="*/ 174 h 349"/>
                  <a:gd name="T36" fmla="*/ 0 w 386"/>
                  <a:gd name="T37" fmla="*/ 50 h 349"/>
                  <a:gd name="T38" fmla="*/ 0 w 386"/>
                  <a:gd name="T39" fmla="*/ 50 h 349"/>
                  <a:gd name="T40" fmla="*/ 13 w 386"/>
                  <a:gd name="T41" fmla="*/ 25 h 349"/>
                  <a:gd name="T42" fmla="*/ 38 w 386"/>
                  <a:gd name="T43" fmla="*/ 25 h 349"/>
                  <a:gd name="T44" fmla="*/ 38 w 386"/>
                  <a:gd name="T45" fmla="*/ 25 h 349"/>
                  <a:gd name="T46" fmla="*/ 187 w 386"/>
                  <a:gd name="T47" fmla="*/ 12 h 349"/>
                  <a:gd name="T48" fmla="*/ 187 w 386"/>
                  <a:gd name="T49" fmla="*/ 25 h 349"/>
                  <a:gd name="T50" fmla="*/ 38 w 386"/>
                  <a:gd name="T51" fmla="*/ 37 h 349"/>
                  <a:gd name="T52" fmla="*/ 13 w 386"/>
                  <a:gd name="T53" fmla="*/ 37 h 349"/>
                  <a:gd name="T54" fmla="*/ 25 w 386"/>
                  <a:gd name="T55" fmla="*/ 25 h 349"/>
                  <a:gd name="T56" fmla="*/ 13 w 386"/>
                  <a:gd name="T57" fmla="*/ 50 h 349"/>
                  <a:gd name="T58" fmla="*/ 13 w 386"/>
                  <a:gd name="T59" fmla="*/ 174 h 349"/>
                  <a:gd name="T60" fmla="*/ 13 w 386"/>
                  <a:gd name="T61" fmla="*/ 174 h 349"/>
                  <a:gd name="T62" fmla="*/ 13 w 386"/>
                  <a:gd name="T63" fmla="*/ 299 h 349"/>
                  <a:gd name="T64" fmla="*/ 13 w 386"/>
                  <a:gd name="T65" fmla="*/ 324 h 349"/>
                  <a:gd name="T66" fmla="*/ 0 w 386"/>
                  <a:gd name="T67" fmla="*/ 324 h 349"/>
                  <a:gd name="T68" fmla="*/ 25 w 386"/>
                  <a:gd name="T69" fmla="*/ 337 h 349"/>
                  <a:gd name="T70" fmla="*/ 187 w 386"/>
                  <a:gd name="T71" fmla="*/ 337 h 349"/>
                  <a:gd name="T72" fmla="*/ 187 w 386"/>
                  <a:gd name="T73" fmla="*/ 337 h 349"/>
                  <a:gd name="T74" fmla="*/ 349 w 386"/>
                  <a:gd name="T75" fmla="*/ 337 h 349"/>
                  <a:gd name="T76" fmla="*/ 374 w 386"/>
                  <a:gd name="T77" fmla="*/ 324 h 349"/>
                  <a:gd name="T78" fmla="*/ 374 w 386"/>
                  <a:gd name="T79" fmla="*/ 324 h 349"/>
                  <a:gd name="T80" fmla="*/ 374 w 386"/>
                  <a:gd name="T81" fmla="*/ 312 h 349"/>
                  <a:gd name="T82" fmla="*/ 374 w 386"/>
                  <a:gd name="T83" fmla="*/ 174 h 349"/>
                  <a:gd name="T84" fmla="*/ 374 w 386"/>
                  <a:gd name="T85" fmla="*/ 174 h 349"/>
                  <a:gd name="T86" fmla="*/ 374 w 386"/>
                  <a:gd name="T87" fmla="*/ 37 h 349"/>
                  <a:gd name="T88" fmla="*/ 374 w 386"/>
                  <a:gd name="T89" fmla="*/ 12 h 349"/>
                  <a:gd name="T90" fmla="*/ 374 w 386"/>
                  <a:gd name="T91" fmla="*/ 25 h 349"/>
                  <a:gd name="T92" fmla="*/ 349 w 386"/>
                  <a:gd name="T93" fmla="*/ 12 h 349"/>
                  <a:gd name="T94" fmla="*/ 187 w 386"/>
                  <a:gd name="T95" fmla="*/ 25 h 34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6"/>
                  <a:gd name="T145" fmla="*/ 0 h 349"/>
                  <a:gd name="T146" fmla="*/ 386 w 386"/>
                  <a:gd name="T147" fmla="*/ 349 h 34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6" h="349">
                    <a:moveTo>
                      <a:pt x="187" y="12"/>
                    </a:moveTo>
                    <a:lnTo>
                      <a:pt x="349" y="0"/>
                    </a:lnTo>
                    <a:lnTo>
                      <a:pt x="374" y="12"/>
                    </a:lnTo>
                    <a:lnTo>
                      <a:pt x="386" y="12"/>
                    </a:lnTo>
                    <a:lnTo>
                      <a:pt x="386" y="37"/>
                    </a:lnTo>
                    <a:lnTo>
                      <a:pt x="386" y="174"/>
                    </a:lnTo>
                    <a:lnTo>
                      <a:pt x="386" y="312"/>
                    </a:lnTo>
                    <a:lnTo>
                      <a:pt x="386" y="324"/>
                    </a:lnTo>
                    <a:lnTo>
                      <a:pt x="374" y="337"/>
                    </a:lnTo>
                    <a:lnTo>
                      <a:pt x="349" y="349"/>
                    </a:lnTo>
                    <a:lnTo>
                      <a:pt x="187" y="349"/>
                    </a:lnTo>
                    <a:lnTo>
                      <a:pt x="25" y="349"/>
                    </a:lnTo>
                    <a:lnTo>
                      <a:pt x="0" y="337"/>
                    </a:lnTo>
                    <a:lnTo>
                      <a:pt x="0" y="324"/>
                    </a:lnTo>
                    <a:lnTo>
                      <a:pt x="0" y="299"/>
                    </a:lnTo>
                    <a:lnTo>
                      <a:pt x="0" y="174"/>
                    </a:lnTo>
                    <a:lnTo>
                      <a:pt x="0" y="50"/>
                    </a:lnTo>
                    <a:lnTo>
                      <a:pt x="13" y="25"/>
                    </a:lnTo>
                    <a:lnTo>
                      <a:pt x="38" y="25"/>
                    </a:lnTo>
                    <a:lnTo>
                      <a:pt x="187" y="12"/>
                    </a:lnTo>
                    <a:lnTo>
                      <a:pt x="187" y="25"/>
                    </a:lnTo>
                    <a:lnTo>
                      <a:pt x="38" y="37"/>
                    </a:lnTo>
                    <a:lnTo>
                      <a:pt x="13" y="37"/>
                    </a:lnTo>
                    <a:lnTo>
                      <a:pt x="25" y="25"/>
                    </a:lnTo>
                    <a:lnTo>
                      <a:pt x="13" y="50"/>
                    </a:lnTo>
                    <a:lnTo>
                      <a:pt x="13" y="174"/>
                    </a:lnTo>
                    <a:lnTo>
                      <a:pt x="13" y="299"/>
                    </a:lnTo>
                    <a:lnTo>
                      <a:pt x="13" y="324"/>
                    </a:lnTo>
                    <a:lnTo>
                      <a:pt x="0" y="324"/>
                    </a:lnTo>
                    <a:lnTo>
                      <a:pt x="25" y="337"/>
                    </a:lnTo>
                    <a:lnTo>
                      <a:pt x="187" y="337"/>
                    </a:lnTo>
                    <a:lnTo>
                      <a:pt x="349" y="337"/>
                    </a:lnTo>
                    <a:lnTo>
                      <a:pt x="374" y="324"/>
                    </a:lnTo>
                    <a:lnTo>
                      <a:pt x="374" y="312"/>
                    </a:lnTo>
                    <a:lnTo>
                      <a:pt x="374" y="174"/>
                    </a:lnTo>
                    <a:lnTo>
                      <a:pt x="374" y="37"/>
                    </a:lnTo>
                    <a:lnTo>
                      <a:pt x="374" y="12"/>
                    </a:lnTo>
                    <a:lnTo>
                      <a:pt x="374" y="25"/>
                    </a:lnTo>
                    <a:lnTo>
                      <a:pt x="349" y="12"/>
                    </a:lnTo>
                    <a:lnTo>
                      <a:pt x="187" y="25"/>
                    </a:lnTo>
                    <a:lnTo>
                      <a:pt x="187"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55" name="Freeform 167"/>
              <p:cNvSpPr>
                <a:spLocks noChangeAspect="1"/>
              </p:cNvSpPr>
              <p:nvPr/>
            </p:nvSpPr>
            <p:spPr bwMode="auto">
              <a:xfrm>
                <a:off x="1315" y="2691"/>
                <a:ext cx="1" cy="13"/>
              </a:xfrm>
              <a:custGeom>
                <a:avLst/>
                <a:gdLst>
                  <a:gd name="T0" fmla="*/ 0 w 1"/>
                  <a:gd name="T1" fmla="*/ 0 h 13"/>
                  <a:gd name="T2" fmla="*/ 0 w 1"/>
                  <a:gd name="T3" fmla="*/ 0 h 13"/>
                  <a:gd name="T4" fmla="*/ 0 w 1"/>
                  <a:gd name="T5" fmla="*/ 0 h 13"/>
                  <a:gd name="T6" fmla="*/ 0 w 1"/>
                  <a:gd name="T7" fmla="*/ 13 h 13"/>
                  <a:gd name="T8" fmla="*/ 0 w 1"/>
                  <a:gd name="T9" fmla="*/ 13 h 13"/>
                  <a:gd name="T10" fmla="*/ 0 w 1"/>
                  <a:gd name="T11" fmla="*/ 13 h 13"/>
                  <a:gd name="T12" fmla="*/ 0 w 1"/>
                  <a:gd name="T13" fmla="*/ 0 h 13"/>
                  <a:gd name="T14" fmla="*/ 0 60000 65536"/>
                  <a:gd name="T15" fmla="*/ 0 60000 65536"/>
                  <a:gd name="T16" fmla="*/ 0 60000 65536"/>
                  <a:gd name="T17" fmla="*/ 0 60000 65536"/>
                  <a:gd name="T18" fmla="*/ 0 60000 65536"/>
                  <a:gd name="T19" fmla="*/ 0 60000 65536"/>
                  <a:gd name="T20" fmla="*/ 0 60000 65536"/>
                  <a:gd name="T21" fmla="*/ 0 w 1"/>
                  <a:gd name="T22" fmla="*/ 0 h 13"/>
                  <a:gd name="T23" fmla="*/ 1 w 1"/>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3">
                    <a:moveTo>
                      <a:pt x="0" y="0"/>
                    </a:moveTo>
                    <a:lnTo>
                      <a:pt x="0" y="0"/>
                    </a:lnTo>
                    <a:lnTo>
                      <a:pt x="0" y="13"/>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56" name="Freeform 168"/>
              <p:cNvSpPr>
                <a:spLocks noChangeAspect="1"/>
              </p:cNvSpPr>
              <p:nvPr/>
            </p:nvSpPr>
            <p:spPr bwMode="auto">
              <a:xfrm>
                <a:off x="1153" y="2691"/>
                <a:ext cx="349" cy="312"/>
              </a:xfrm>
              <a:custGeom>
                <a:avLst/>
                <a:gdLst>
                  <a:gd name="T0" fmla="*/ 13 w 349"/>
                  <a:gd name="T1" fmla="*/ 25 h 312"/>
                  <a:gd name="T2" fmla="*/ 37 w 349"/>
                  <a:gd name="T3" fmla="*/ 13 h 312"/>
                  <a:gd name="T4" fmla="*/ 174 w 349"/>
                  <a:gd name="T5" fmla="*/ 13 h 312"/>
                  <a:gd name="T6" fmla="*/ 311 w 349"/>
                  <a:gd name="T7" fmla="*/ 0 h 312"/>
                  <a:gd name="T8" fmla="*/ 336 w 349"/>
                  <a:gd name="T9" fmla="*/ 13 h 312"/>
                  <a:gd name="T10" fmla="*/ 349 w 349"/>
                  <a:gd name="T11" fmla="*/ 38 h 312"/>
                  <a:gd name="T12" fmla="*/ 349 w 349"/>
                  <a:gd name="T13" fmla="*/ 150 h 312"/>
                  <a:gd name="T14" fmla="*/ 349 w 349"/>
                  <a:gd name="T15" fmla="*/ 275 h 312"/>
                  <a:gd name="T16" fmla="*/ 336 w 349"/>
                  <a:gd name="T17" fmla="*/ 300 h 312"/>
                  <a:gd name="T18" fmla="*/ 311 w 349"/>
                  <a:gd name="T19" fmla="*/ 312 h 312"/>
                  <a:gd name="T20" fmla="*/ 174 w 349"/>
                  <a:gd name="T21" fmla="*/ 312 h 312"/>
                  <a:gd name="T22" fmla="*/ 25 w 349"/>
                  <a:gd name="T23" fmla="*/ 312 h 312"/>
                  <a:gd name="T24" fmla="*/ 0 w 349"/>
                  <a:gd name="T25" fmla="*/ 300 h 312"/>
                  <a:gd name="T26" fmla="*/ 0 w 349"/>
                  <a:gd name="T27" fmla="*/ 275 h 312"/>
                  <a:gd name="T28" fmla="*/ 0 w 349"/>
                  <a:gd name="T29" fmla="*/ 162 h 312"/>
                  <a:gd name="T30" fmla="*/ 0 w 349"/>
                  <a:gd name="T31" fmla="*/ 50 h 312"/>
                  <a:gd name="T32" fmla="*/ 13 w 349"/>
                  <a:gd name="T33" fmla="*/ 25 h 3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9"/>
                  <a:gd name="T52" fmla="*/ 0 h 312"/>
                  <a:gd name="T53" fmla="*/ 349 w 349"/>
                  <a:gd name="T54" fmla="*/ 312 h 3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9" h="312">
                    <a:moveTo>
                      <a:pt x="13" y="25"/>
                    </a:moveTo>
                    <a:lnTo>
                      <a:pt x="37" y="13"/>
                    </a:lnTo>
                    <a:lnTo>
                      <a:pt x="174" y="13"/>
                    </a:lnTo>
                    <a:lnTo>
                      <a:pt x="311" y="0"/>
                    </a:lnTo>
                    <a:lnTo>
                      <a:pt x="336" y="13"/>
                    </a:lnTo>
                    <a:lnTo>
                      <a:pt x="349" y="38"/>
                    </a:lnTo>
                    <a:lnTo>
                      <a:pt x="349" y="150"/>
                    </a:lnTo>
                    <a:lnTo>
                      <a:pt x="349" y="275"/>
                    </a:lnTo>
                    <a:lnTo>
                      <a:pt x="336" y="300"/>
                    </a:lnTo>
                    <a:lnTo>
                      <a:pt x="311" y="312"/>
                    </a:lnTo>
                    <a:lnTo>
                      <a:pt x="174" y="312"/>
                    </a:lnTo>
                    <a:lnTo>
                      <a:pt x="25" y="312"/>
                    </a:lnTo>
                    <a:lnTo>
                      <a:pt x="0" y="300"/>
                    </a:lnTo>
                    <a:lnTo>
                      <a:pt x="0" y="275"/>
                    </a:lnTo>
                    <a:lnTo>
                      <a:pt x="0" y="162"/>
                    </a:lnTo>
                    <a:lnTo>
                      <a:pt x="0" y="50"/>
                    </a:lnTo>
                    <a:lnTo>
                      <a:pt x="13" y="25"/>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5357" name="Freeform 169"/>
              <p:cNvSpPr>
                <a:spLocks noChangeAspect="1"/>
              </p:cNvSpPr>
              <p:nvPr/>
            </p:nvSpPr>
            <p:spPr bwMode="auto">
              <a:xfrm>
                <a:off x="1153" y="2691"/>
                <a:ext cx="361" cy="325"/>
              </a:xfrm>
              <a:custGeom>
                <a:avLst/>
                <a:gdLst>
                  <a:gd name="T0" fmla="*/ 37 w 361"/>
                  <a:gd name="T1" fmla="*/ 13 h 325"/>
                  <a:gd name="T2" fmla="*/ 37 w 361"/>
                  <a:gd name="T3" fmla="*/ 13 h 325"/>
                  <a:gd name="T4" fmla="*/ 174 w 361"/>
                  <a:gd name="T5" fmla="*/ 13 h 325"/>
                  <a:gd name="T6" fmla="*/ 311 w 361"/>
                  <a:gd name="T7" fmla="*/ 0 h 325"/>
                  <a:gd name="T8" fmla="*/ 311 w 361"/>
                  <a:gd name="T9" fmla="*/ 0 h 325"/>
                  <a:gd name="T10" fmla="*/ 349 w 361"/>
                  <a:gd name="T11" fmla="*/ 13 h 325"/>
                  <a:gd name="T12" fmla="*/ 361 w 361"/>
                  <a:gd name="T13" fmla="*/ 38 h 325"/>
                  <a:gd name="T14" fmla="*/ 361 w 361"/>
                  <a:gd name="T15" fmla="*/ 38 h 325"/>
                  <a:gd name="T16" fmla="*/ 361 w 361"/>
                  <a:gd name="T17" fmla="*/ 150 h 325"/>
                  <a:gd name="T18" fmla="*/ 361 w 361"/>
                  <a:gd name="T19" fmla="*/ 275 h 325"/>
                  <a:gd name="T20" fmla="*/ 361 w 361"/>
                  <a:gd name="T21" fmla="*/ 275 h 325"/>
                  <a:gd name="T22" fmla="*/ 336 w 361"/>
                  <a:gd name="T23" fmla="*/ 312 h 325"/>
                  <a:gd name="T24" fmla="*/ 311 w 361"/>
                  <a:gd name="T25" fmla="*/ 325 h 325"/>
                  <a:gd name="T26" fmla="*/ 311 w 361"/>
                  <a:gd name="T27" fmla="*/ 325 h 325"/>
                  <a:gd name="T28" fmla="*/ 174 w 361"/>
                  <a:gd name="T29" fmla="*/ 325 h 325"/>
                  <a:gd name="T30" fmla="*/ 25 w 361"/>
                  <a:gd name="T31" fmla="*/ 325 h 325"/>
                  <a:gd name="T32" fmla="*/ 25 w 361"/>
                  <a:gd name="T33" fmla="*/ 325 h 325"/>
                  <a:gd name="T34" fmla="*/ 0 w 361"/>
                  <a:gd name="T35" fmla="*/ 300 h 325"/>
                  <a:gd name="T36" fmla="*/ 0 w 361"/>
                  <a:gd name="T37" fmla="*/ 275 h 325"/>
                  <a:gd name="T38" fmla="*/ 0 w 361"/>
                  <a:gd name="T39" fmla="*/ 275 h 325"/>
                  <a:gd name="T40" fmla="*/ 0 w 361"/>
                  <a:gd name="T41" fmla="*/ 162 h 325"/>
                  <a:gd name="T42" fmla="*/ 0 w 361"/>
                  <a:gd name="T43" fmla="*/ 50 h 325"/>
                  <a:gd name="T44" fmla="*/ 0 w 361"/>
                  <a:gd name="T45" fmla="*/ 50 h 325"/>
                  <a:gd name="T46" fmla="*/ 13 w 361"/>
                  <a:gd name="T47" fmla="*/ 25 h 325"/>
                  <a:gd name="T48" fmla="*/ 25 w 361"/>
                  <a:gd name="T49" fmla="*/ 25 h 325"/>
                  <a:gd name="T50" fmla="*/ 13 w 361"/>
                  <a:gd name="T51" fmla="*/ 50 h 325"/>
                  <a:gd name="T52" fmla="*/ 13 w 361"/>
                  <a:gd name="T53" fmla="*/ 162 h 325"/>
                  <a:gd name="T54" fmla="*/ 13 w 361"/>
                  <a:gd name="T55" fmla="*/ 162 h 325"/>
                  <a:gd name="T56" fmla="*/ 13 w 361"/>
                  <a:gd name="T57" fmla="*/ 275 h 325"/>
                  <a:gd name="T58" fmla="*/ 13 w 361"/>
                  <a:gd name="T59" fmla="*/ 300 h 325"/>
                  <a:gd name="T60" fmla="*/ 0 w 361"/>
                  <a:gd name="T61" fmla="*/ 300 h 325"/>
                  <a:gd name="T62" fmla="*/ 25 w 361"/>
                  <a:gd name="T63" fmla="*/ 312 h 325"/>
                  <a:gd name="T64" fmla="*/ 174 w 361"/>
                  <a:gd name="T65" fmla="*/ 312 h 325"/>
                  <a:gd name="T66" fmla="*/ 174 w 361"/>
                  <a:gd name="T67" fmla="*/ 312 h 325"/>
                  <a:gd name="T68" fmla="*/ 311 w 361"/>
                  <a:gd name="T69" fmla="*/ 312 h 325"/>
                  <a:gd name="T70" fmla="*/ 336 w 361"/>
                  <a:gd name="T71" fmla="*/ 300 h 325"/>
                  <a:gd name="T72" fmla="*/ 336 w 361"/>
                  <a:gd name="T73" fmla="*/ 300 h 325"/>
                  <a:gd name="T74" fmla="*/ 349 w 361"/>
                  <a:gd name="T75" fmla="*/ 275 h 325"/>
                  <a:gd name="T76" fmla="*/ 349 w 361"/>
                  <a:gd name="T77" fmla="*/ 150 h 325"/>
                  <a:gd name="T78" fmla="*/ 349 w 361"/>
                  <a:gd name="T79" fmla="*/ 150 h 325"/>
                  <a:gd name="T80" fmla="*/ 349 w 361"/>
                  <a:gd name="T81" fmla="*/ 38 h 325"/>
                  <a:gd name="T82" fmla="*/ 336 w 361"/>
                  <a:gd name="T83" fmla="*/ 13 h 325"/>
                  <a:gd name="T84" fmla="*/ 336 w 361"/>
                  <a:gd name="T85" fmla="*/ 25 h 325"/>
                  <a:gd name="T86" fmla="*/ 311 w 361"/>
                  <a:gd name="T87" fmla="*/ 13 h 325"/>
                  <a:gd name="T88" fmla="*/ 174 w 361"/>
                  <a:gd name="T89" fmla="*/ 25 h 325"/>
                  <a:gd name="T90" fmla="*/ 174 w 361"/>
                  <a:gd name="T91" fmla="*/ 25 h 325"/>
                  <a:gd name="T92" fmla="*/ 37 w 361"/>
                  <a:gd name="T93" fmla="*/ 25 h 325"/>
                  <a:gd name="T94" fmla="*/ 13 w 361"/>
                  <a:gd name="T95" fmla="*/ 38 h 3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325"/>
                  <a:gd name="T146" fmla="*/ 361 w 361"/>
                  <a:gd name="T147" fmla="*/ 325 h 3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325">
                    <a:moveTo>
                      <a:pt x="13" y="25"/>
                    </a:moveTo>
                    <a:lnTo>
                      <a:pt x="37" y="13"/>
                    </a:lnTo>
                    <a:lnTo>
                      <a:pt x="174" y="13"/>
                    </a:lnTo>
                    <a:lnTo>
                      <a:pt x="311" y="0"/>
                    </a:lnTo>
                    <a:lnTo>
                      <a:pt x="336" y="13"/>
                    </a:lnTo>
                    <a:lnTo>
                      <a:pt x="349" y="13"/>
                    </a:lnTo>
                    <a:lnTo>
                      <a:pt x="361" y="38"/>
                    </a:lnTo>
                    <a:lnTo>
                      <a:pt x="361" y="150"/>
                    </a:lnTo>
                    <a:lnTo>
                      <a:pt x="361" y="275"/>
                    </a:lnTo>
                    <a:lnTo>
                      <a:pt x="349" y="300"/>
                    </a:lnTo>
                    <a:lnTo>
                      <a:pt x="336" y="312"/>
                    </a:lnTo>
                    <a:lnTo>
                      <a:pt x="311" y="325"/>
                    </a:lnTo>
                    <a:lnTo>
                      <a:pt x="174" y="325"/>
                    </a:lnTo>
                    <a:lnTo>
                      <a:pt x="25" y="325"/>
                    </a:lnTo>
                    <a:lnTo>
                      <a:pt x="0" y="312"/>
                    </a:lnTo>
                    <a:lnTo>
                      <a:pt x="0" y="300"/>
                    </a:lnTo>
                    <a:lnTo>
                      <a:pt x="0" y="275"/>
                    </a:lnTo>
                    <a:lnTo>
                      <a:pt x="0" y="162"/>
                    </a:lnTo>
                    <a:lnTo>
                      <a:pt x="0" y="50"/>
                    </a:lnTo>
                    <a:lnTo>
                      <a:pt x="13" y="25"/>
                    </a:lnTo>
                    <a:lnTo>
                      <a:pt x="25" y="25"/>
                    </a:lnTo>
                    <a:lnTo>
                      <a:pt x="13" y="50"/>
                    </a:lnTo>
                    <a:lnTo>
                      <a:pt x="13" y="162"/>
                    </a:lnTo>
                    <a:lnTo>
                      <a:pt x="13" y="275"/>
                    </a:lnTo>
                    <a:lnTo>
                      <a:pt x="13" y="300"/>
                    </a:lnTo>
                    <a:lnTo>
                      <a:pt x="0" y="300"/>
                    </a:lnTo>
                    <a:lnTo>
                      <a:pt x="25" y="312"/>
                    </a:lnTo>
                    <a:lnTo>
                      <a:pt x="174" y="312"/>
                    </a:lnTo>
                    <a:lnTo>
                      <a:pt x="311" y="312"/>
                    </a:lnTo>
                    <a:lnTo>
                      <a:pt x="336" y="300"/>
                    </a:lnTo>
                    <a:lnTo>
                      <a:pt x="349" y="275"/>
                    </a:lnTo>
                    <a:lnTo>
                      <a:pt x="349" y="150"/>
                    </a:lnTo>
                    <a:lnTo>
                      <a:pt x="349" y="38"/>
                    </a:lnTo>
                    <a:lnTo>
                      <a:pt x="336" y="13"/>
                    </a:lnTo>
                    <a:lnTo>
                      <a:pt x="336" y="25"/>
                    </a:lnTo>
                    <a:lnTo>
                      <a:pt x="311" y="13"/>
                    </a:lnTo>
                    <a:lnTo>
                      <a:pt x="174" y="25"/>
                    </a:lnTo>
                    <a:lnTo>
                      <a:pt x="37" y="25"/>
                    </a:lnTo>
                    <a:lnTo>
                      <a:pt x="13" y="38"/>
                    </a:lnTo>
                    <a:lnTo>
                      <a:pt x="13"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58" name="Freeform 170"/>
              <p:cNvSpPr>
                <a:spLocks noChangeAspect="1"/>
              </p:cNvSpPr>
              <p:nvPr/>
            </p:nvSpPr>
            <p:spPr bwMode="auto">
              <a:xfrm>
                <a:off x="1166" y="2716"/>
                <a:ext cx="12" cy="13"/>
              </a:xfrm>
              <a:custGeom>
                <a:avLst/>
                <a:gdLst>
                  <a:gd name="T0" fmla="*/ 0 w 12"/>
                  <a:gd name="T1" fmla="*/ 0 h 13"/>
                  <a:gd name="T2" fmla="*/ 0 w 12"/>
                  <a:gd name="T3" fmla="*/ 0 h 13"/>
                  <a:gd name="T4" fmla="*/ 0 w 12"/>
                  <a:gd name="T5" fmla="*/ 0 h 13"/>
                  <a:gd name="T6" fmla="*/ 0 w 12"/>
                  <a:gd name="T7" fmla="*/ 13 h 13"/>
                  <a:gd name="T8" fmla="*/ 12 w 12"/>
                  <a:gd name="T9" fmla="*/ 0 h 13"/>
                  <a:gd name="T10" fmla="*/ 12 w 12"/>
                  <a:gd name="T11" fmla="*/ 0 h 13"/>
                  <a:gd name="T12" fmla="*/ 0 w 12"/>
                  <a:gd name="T13" fmla="*/ 0 h 13"/>
                  <a:gd name="T14" fmla="*/ 0 60000 65536"/>
                  <a:gd name="T15" fmla="*/ 0 60000 65536"/>
                  <a:gd name="T16" fmla="*/ 0 60000 65536"/>
                  <a:gd name="T17" fmla="*/ 0 60000 65536"/>
                  <a:gd name="T18" fmla="*/ 0 60000 65536"/>
                  <a:gd name="T19" fmla="*/ 0 60000 65536"/>
                  <a:gd name="T20" fmla="*/ 0 60000 65536"/>
                  <a:gd name="T21" fmla="*/ 0 w 12"/>
                  <a:gd name="T22" fmla="*/ 0 h 13"/>
                  <a:gd name="T23" fmla="*/ 12 w 12"/>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3">
                    <a:moveTo>
                      <a:pt x="0" y="0"/>
                    </a:moveTo>
                    <a:lnTo>
                      <a:pt x="0" y="0"/>
                    </a:lnTo>
                    <a:lnTo>
                      <a:pt x="0" y="13"/>
                    </a:lnTo>
                    <a:lnTo>
                      <a:pt x="12" y="0"/>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59" name="Freeform 171"/>
              <p:cNvSpPr>
                <a:spLocks noChangeAspect="1"/>
              </p:cNvSpPr>
              <p:nvPr/>
            </p:nvSpPr>
            <p:spPr bwMode="auto">
              <a:xfrm>
                <a:off x="1539" y="2641"/>
                <a:ext cx="87" cy="412"/>
              </a:xfrm>
              <a:custGeom>
                <a:avLst/>
                <a:gdLst>
                  <a:gd name="T0" fmla="*/ 87 w 87"/>
                  <a:gd name="T1" fmla="*/ 38 h 412"/>
                  <a:gd name="T2" fmla="*/ 50 w 87"/>
                  <a:gd name="T3" fmla="*/ 13 h 412"/>
                  <a:gd name="T4" fmla="*/ 0 w 87"/>
                  <a:gd name="T5" fmla="*/ 0 h 412"/>
                  <a:gd name="T6" fmla="*/ 0 w 87"/>
                  <a:gd name="T7" fmla="*/ 412 h 412"/>
                  <a:gd name="T8" fmla="*/ 50 w 87"/>
                  <a:gd name="T9" fmla="*/ 412 h 412"/>
                  <a:gd name="T10" fmla="*/ 87 w 87"/>
                  <a:gd name="T11" fmla="*/ 400 h 412"/>
                  <a:gd name="T12" fmla="*/ 87 w 87"/>
                  <a:gd name="T13" fmla="*/ 38 h 412"/>
                  <a:gd name="T14" fmla="*/ 0 60000 65536"/>
                  <a:gd name="T15" fmla="*/ 0 60000 65536"/>
                  <a:gd name="T16" fmla="*/ 0 60000 65536"/>
                  <a:gd name="T17" fmla="*/ 0 60000 65536"/>
                  <a:gd name="T18" fmla="*/ 0 60000 65536"/>
                  <a:gd name="T19" fmla="*/ 0 60000 65536"/>
                  <a:gd name="T20" fmla="*/ 0 60000 65536"/>
                  <a:gd name="T21" fmla="*/ 0 w 87"/>
                  <a:gd name="T22" fmla="*/ 0 h 412"/>
                  <a:gd name="T23" fmla="*/ 87 w 87"/>
                  <a:gd name="T24" fmla="*/ 412 h 4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7" h="412">
                    <a:moveTo>
                      <a:pt x="87" y="38"/>
                    </a:moveTo>
                    <a:lnTo>
                      <a:pt x="50" y="13"/>
                    </a:lnTo>
                    <a:lnTo>
                      <a:pt x="0" y="0"/>
                    </a:lnTo>
                    <a:lnTo>
                      <a:pt x="0" y="412"/>
                    </a:lnTo>
                    <a:lnTo>
                      <a:pt x="50" y="412"/>
                    </a:lnTo>
                    <a:lnTo>
                      <a:pt x="87" y="400"/>
                    </a:lnTo>
                    <a:lnTo>
                      <a:pt x="87" y="38"/>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360" name="Freeform 172"/>
              <p:cNvSpPr>
                <a:spLocks noChangeAspect="1"/>
              </p:cNvSpPr>
              <p:nvPr/>
            </p:nvSpPr>
            <p:spPr bwMode="auto">
              <a:xfrm>
                <a:off x="1539" y="2641"/>
                <a:ext cx="100" cy="50"/>
              </a:xfrm>
              <a:custGeom>
                <a:avLst/>
                <a:gdLst>
                  <a:gd name="T0" fmla="*/ 87 w 100"/>
                  <a:gd name="T1" fmla="*/ 50 h 50"/>
                  <a:gd name="T2" fmla="*/ 50 w 100"/>
                  <a:gd name="T3" fmla="*/ 25 h 50"/>
                  <a:gd name="T4" fmla="*/ 50 w 100"/>
                  <a:gd name="T5" fmla="*/ 13 h 50"/>
                  <a:gd name="T6" fmla="*/ 50 w 100"/>
                  <a:gd name="T7" fmla="*/ 25 h 50"/>
                  <a:gd name="T8" fmla="*/ 0 w 100"/>
                  <a:gd name="T9" fmla="*/ 13 h 50"/>
                  <a:gd name="T10" fmla="*/ 0 w 100"/>
                  <a:gd name="T11" fmla="*/ 0 h 50"/>
                  <a:gd name="T12" fmla="*/ 0 w 100"/>
                  <a:gd name="T13" fmla="*/ 0 h 50"/>
                  <a:gd name="T14" fmla="*/ 0 w 100"/>
                  <a:gd name="T15" fmla="*/ 0 h 50"/>
                  <a:gd name="T16" fmla="*/ 50 w 100"/>
                  <a:gd name="T17" fmla="*/ 13 h 50"/>
                  <a:gd name="T18" fmla="*/ 50 w 100"/>
                  <a:gd name="T19" fmla="*/ 13 h 50"/>
                  <a:gd name="T20" fmla="*/ 62 w 100"/>
                  <a:gd name="T21" fmla="*/ 13 h 50"/>
                  <a:gd name="T22" fmla="*/ 100 w 100"/>
                  <a:gd name="T23" fmla="*/ 38 h 50"/>
                  <a:gd name="T24" fmla="*/ 87 w 100"/>
                  <a:gd name="T25" fmla="*/ 5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50"/>
                  <a:gd name="T41" fmla="*/ 100 w 100"/>
                  <a:gd name="T42" fmla="*/ 50 h 5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50">
                    <a:moveTo>
                      <a:pt x="87" y="50"/>
                    </a:moveTo>
                    <a:lnTo>
                      <a:pt x="50" y="25"/>
                    </a:lnTo>
                    <a:lnTo>
                      <a:pt x="50" y="13"/>
                    </a:lnTo>
                    <a:lnTo>
                      <a:pt x="50" y="25"/>
                    </a:lnTo>
                    <a:lnTo>
                      <a:pt x="0" y="13"/>
                    </a:lnTo>
                    <a:lnTo>
                      <a:pt x="0" y="0"/>
                    </a:lnTo>
                    <a:lnTo>
                      <a:pt x="50" y="13"/>
                    </a:lnTo>
                    <a:lnTo>
                      <a:pt x="62" y="13"/>
                    </a:lnTo>
                    <a:lnTo>
                      <a:pt x="100" y="38"/>
                    </a:lnTo>
                    <a:lnTo>
                      <a:pt x="87" y="5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61" name="Rectangle 173"/>
              <p:cNvSpPr>
                <a:spLocks noChangeAspect="1" noChangeArrowheads="1"/>
              </p:cNvSpPr>
              <p:nvPr/>
            </p:nvSpPr>
            <p:spPr bwMode="auto">
              <a:xfrm>
                <a:off x="1539" y="2641"/>
                <a:ext cx="12" cy="425"/>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362" name="Freeform 174"/>
              <p:cNvSpPr>
                <a:spLocks noChangeAspect="1"/>
              </p:cNvSpPr>
              <p:nvPr/>
            </p:nvSpPr>
            <p:spPr bwMode="auto">
              <a:xfrm>
                <a:off x="1539" y="2679"/>
                <a:ext cx="100" cy="387"/>
              </a:xfrm>
              <a:custGeom>
                <a:avLst/>
                <a:gdLst>
                  <a:gd name="T0" fmla="*/ 0 w 100"/>
                  <a:gd name="T1" fmla="*/ 374 h 387"/>
                  <a:gd name="T2" fmla="*/ 50 w 100"/>
                  <a:gd name="T3" fmla="*/ 374 h 387"/>
                  <a:gd name="T4" fmla="*/ 50 w 100"/>
                  <a:gd name="T5" fmla="*/ 387 h 387"/>
                  <a:gd name="T6" fmla="*/ 50 w 100"/>
                  <a:gd name="T7" fmla="*/ 374 h 387"/>
                  <a:gd name="T8" fmla="*/ 87 w 100"/>
                  <a:gd name="T9" fmla="*/ 362 h 387"/>
                  <a:gd name="T10" fmla="*/ 100 w 100"/>
                  <a:gd name="T11" fmla="*/ 362 h 387"/>
                  <a:gd name="T12" fmla="*/ 87 w 100"/>
                  <a:gd name="T13" fmla="*/ 362 h 387"/>
                  <a:gd name="T14" fmla="*/ 87 w 100"/>
                  <a:gd name="T15" fmla="*/ 0 h 387"/>
                  <a:gd name="T16" fmla="*/ 100 w 100"/>
                  <a:gd name="T17" fmla="*/ 0 h 387"/>
                  <a:gd name="T18" fmla="*/ 100 w 100"/>
                  <a:gd name="T19" fmla="*/ 0 h 387"/>
                  <a:gd name="T20" fmla="*/ 100 w 100"/>
                  <a:gd name="T21" fmla="*/ 0 h 387"/>
                  <a:gd name="T22" fmla="*/ 100 w 100"/>
                  <a:gd name="T23" fmla="*/ 362 h 387"/>
                  <a:gd name="T24" fmla="*/ 100 w 100"/>
                  <a:gd name="T25" fmla="*/ 374 h 387"/>
                  <a:gd name="T26" fmla="*/ 87 w 100"/>
                  <a:gd name="T27" fmla="*/ 374 h 387"/>
                  <a:gd name="T28" fmla="*/ 50 w 100"/>
                  <a:gd name="T29" fmla="*/ 387 h 387"/>
                  <a:gd name="T30" fmla="*/ 50 w 100"/>
                  <a:gd name="T31" fmla="*/ 387 h 387"/>
                  <a:gd name="T32" fmla="*/ 50 w 100"/>
                  <a:gd name="T33" fmla="*/ 387 h 387"/>
                  <a:gd name="T34" fmla="*/ 0 w 100"/>
                  <a:gd name="T35" fmla="*/ 387 h 387"/>
                  <a:gd name="T36" fmla="*/ 0 w 100"/>
                  <a:gd name="T37" fmla="*/ 374 h 3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0"/>
                  <a:gd name="T58" fmla="*/ 0 h 387"/>
                  <a:gd name="T59" fmla="*/ 100 w 100"/>
                  <a:gd name="T60" fmla="*/ 387 h 3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0" h="387">
                    <a:moveTo>
                      <a:pt x="0" y="374"/>
                    </a:moveTo>
                    <a:lnTo>
                      <a:pt x="50" y="374"/>
                    </a:lnTo>
                    <a:lnTo>
                      <a:pt x="50" y="387"/>
                    </a:lnTo>
                    <a:lnTo>
                      <a:pt x="50" y="374"/>
                    </a:lnTo>
                    <a:lnTo>
                      <a:pt x="87" y="362"/>
                    </a:lnTo>
                    <a:lnTo>
                      <a:pt x="100" y="362"/>
                    </a:lnTo>
                    <a:lnTo>
                      <a:pt x="87" y="362"/>
                    </a:lnTo>
                    <a:lnTo>
                      <a:pt x="87" y="0"/>
                    </a:lnTo>
                    <a:lnTo>
                      <a:pt x="100" y="0"/>
                    </a:lnTo>
                    <a:lnTo>
                      <a:pt x="100" y="362"/>
                    </a:lnTo>
                    <a:lnTo>
                      <a:pt x="100" y="374"/>
                    </a:lnTo>
                    <a:lnTo>
                      <a:pt x="87" y="374"/>
                    </a:lnTo>
                    <a:lnTo>
                      <a:pt x="50" y="387"/>
                    </a:lnTo>
                    <a:lnTo>
                      <a:pt x="0" y="387"/>
                    </a:lnTo>
                    <a:lnTo>
                      <a:pt x="0" y="374"/>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63" name="Rectangle 175"/>
              <p:cNvSpPr>
                <a:spLocks noChangeAspect="1" noChangeArrowheads="1"/>
              </p:cNvSpPr>
              <p:nvPr/>
            </p:nvSpPr>
            <p:spPr bwMode="auto">
              <a:xfrm>
                <a:off x="1589" y="2666"/>
                <a:ext cx="12" cy="387"/>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364" name="Freeform 176"/>
              <p:cNvSpPr>
                <a:spLocks noChangeAspect="1"/>
              </p:cNvSpPr>
              <p:nvPr/>
            </p:nvSpPr>
            <p:spPr bwMode="auto">
              <a:xfrm>
                <a:off x="1539" y="3041"/>
                <a:ext cx="112" cy="87"/>
              </a:xfrm>
              <a:custGeom>
                <a:avLst/>
                <a:gdLst>
                  <a:gd name="T0" fmla="*/ 0 w 112"/>
                  <a:gd name="T1" fmla="*/ 50 h 87"/>
                  <a:gd name="T2" fmla="*/ 0 w 112"/>
                  <a:gd name="T3" fmla="*/ 87 h 87"/>
                  <a:gd name="T4" fmla="*/ 112 w 112"/>
                  <a:gd name="T5" fmla="*/ 37 h 87"/>
                  <a:gd name="T6" fmla="*/ 112 w 112"/>
                  <a:gd name="T7" fmla="*/ 0 h 87"/>
                  <a:gd name="T8" fmla="*/ 0 w 112"/>
                  <a:gd name="T9" fmla="*/ 50 h 87"/>
                  <a:gd name="T10" fmla="*/ 0 60000 65536"/>
                  <a:gd name="T11" fmla="*/ 0 60000 65536"/>
                  <a:gd name="T12" fmla="*/ 0 60000 65536"/>
                  <a:gd name="T13" fmla="*/ 0 60000 65536"/>
                  <a:gd name="T14" fmla="*/ 0 60000 65536"/>
                  <a:gd name="T15" fmla="*/ 0 w 112"/>
                  <a:gd name="T16" fmla="*/ 0 h 87"/>
                  <a:gd name="T17" fmla="*/ 112 w 112"/>
                  <a:gd name="T18" fmla="*/ 87 h 87"/>
                </a:gdLst>
                <a:ahLst/>
                <a:cxnLst>
                  <a:cxn ang="T10">
                    <a:pos x="T0" y="T1"/>
                  </a:cxn>
                  <a:cxn ang="T11">
                    <a:pos x="T2" y="T3"/>
                  </a:cxn>
                  <a:cxn ang="T12">
                    <a:pos x="T4" y="T5"/>
                  </a:cxn>
                  <a:cxn ang="T13">
                    <a:pos x="T6" y="T7"/>
                  </a:cxn>
                  <a:cxn ang="T14">
                    <a:pos x="T8" y="T9"/>
                  </a:cxn>
                </a:cxnLst>
                <a:rect l="T15" t="T16" r="T17" b="T18"/>
                <a:pathLst>
                  <a:path w="112" h="87">
                    <a:moveTo>
                      <a:pt x="0" y="50"/>
                    </a:moveTo>
                    <a:lnTo>
                      <a:pt x="0" y="87"/>
                    </a:lnTo>
                    <a:lnTo>
                      <a:pt x="112" y="37"/>
                    </a:lnTo>
                    <a:lnTo>
                      <a:pt x="112" y="0"/>
                    </a:lnTo>
                    <a:lnTo>
                      <a:pt x="0" y="50"/>
                    </a:lnTo>
                    <a:close/>
                  </a:path>
                </a:pathLst>
              </a:custGeom>
              <a:blipFill dpi="0" rotWithShape="0">
                <a:blip r:embed="rId9" cstate="print"/>
                <a:srcRect/>
                <a:tile tx="0" ty="0" sx="100000" sy="100000" flip="none" algn="tl"/>
              </a:blipFill>
              <a:ln w="9525">
                <a:noFill/>
                <a:round/>
                <a:headEnd/>
                <a:tailEnd/>
              </a:ln>
            </p:spPr>
            <p:txBody>
              <a:bodyPr/>
              <a:lstStyle/>
              <a:p>
                <a:endParaRPr lang="en-US"/>
              </a:p>
            </p:txBody>
          </p:sp>
          <p:sp>
            <p:nvSpPr>
              <p:cNvPr id="5365" name="Freeform 177"/>
              <p:cNvSpPr>
                <a:spLocks noChangeAspect="1"/>
              </p:cNvSpPr>
              <p:nvPr/>
            </p:nvSpPr>
            <p:spPr bwMode="auto">
              <a:xfrm>
                <a:off x="1539" y="3041"/>
                <a:ext cx="125" cy="100"/>
              </a:xfrm>
              <a:custGeom>
                <a:avLst/>
                <a:gdLst>
                  <a:gd name="T0" fmla="*/ 12 w 125"/>
                  <a:gd name="T1" fmla="*/ 50 h 100"/>
                  <a:gd name="T2" fmla="*/ 12 w 125"/>
                  <a:gd name="T3" fmla="*/ 87 h 100"/>
                  <a:gd name="T4" fmla="*/ 0 w 125"/>
                  <a:gd name="T5" fmla="*/ 100 h 100"/>
                  <a:gd name="T6" fmla="*/ 0 w 125"/>
                  <a:gd name="T7" fmla="*/ 87 h 100"/>
                  <a:gd name="T8" fmla="*/ 112 w 125"/>
                  <a:gd name="T9" fmla="*/ 37 h 100"/>
                  <a:gd name="T10" fmla="*/ 125 w 125"/>
                  <a:gd name="T11" fmla="*/ 37 h 100"/>
                  <a:gd name="T12" fmla="*/ 112 w 125"/>
                  <a:gd name="T13" fmla="*/ 37 h 100"/>
                  <a:gd name="T14" fmla="*/ 112 w 125"/>
                  <a:gd name="T15" fmla="*/ 0 h 100"/>
                  <a:gd name="T16" fmla="*/ 112 w 125"/>
                  <a:gd name="T17" fmla="*/ 0 h 100"/>
                  <a:gd name="T18" fmla="*/ 125 w 125"/>
                  <a:gd name="T19" fmla="*/ 0 h 100"/>
                  <a:gd name="T20" fmla="*/ 125 w 125"/>
                  <a:gd name="T21" fmla="*/ 0 h 100"/>
                  <a:gd name="T22" fmla="*/ 125 w 125"/>
                  <a:gd name="T23" fmla="*/ 37 h 100"/>
                  <a:gd name="T24" fmla="*/ 125 w 125"/>
                  <a:gd name="T25" fmla="*/ 50 h 100"/>
                  <a:gd name="T26" fmla="*/ 112 w 125"/>
                  <a:gd name="T27" fmla="*/ 50 h 100"/>
                  <a:gd name="T28" fmla="*/ 0 w 125"/>
                  <a:gd name="T29" fmla="*/ 100 h 100"/>
                  <a:gd name="T30" fmla="*/ 0 w 125"/>
                  <a:gd name="T31" fmla="*/ 100 h 100"/>
                  <a:gd name="T32" fmla="*/ 0 w 125"/>
                  <a:gd name="T33" fmla="*/ 87 h 100"/>
                  <a:gd name="T34" fmla="*/ 0 w 125"/>
                  <a:gd name="T35" fmla="*/ 50 h 100"/>
                  <a:gd name="T36" fmla="*/ 12 w 125"/>
                  <a:gd name="T37" fmla="*/ 50 h 1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5"/>
                  <a:gd name="T58" fmla="*/ 0 h 100"/>
                  <a:gd name="T59" fmla="*/ 125 w 125"/>
                  <a:gd name="T60" fmla="*/ 100 h 10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5" h="100">
                    <a:moveTo>
                      <a:pt x="12" y="50"/>
                    </a:moveTo>
                    <a:lnTo>
                      <a:pt x="12" y="87"/>
                    </a:lnTo>
                    <a:lnTo>
                      <a:pt x="0" y="100"/>
                    </a:lnTo>
                    <a:lnTo>
                      <a:pt x="0" y="87"/>
                    </a:lnTo>
                    <a:lnTo>
                      <a:pt x="112" y="37"/>
                    </a:lnTo>
                    <a:lnTo>
                      <a:pt x="125" y="37"/>
                    </a:lnTo>
                    <a:lnTo>
                      <a:pt x="112" y="37"/>
                    </a:lnTo>
                    <a:lnTo>
                      <a:pt x="112" y="0"/>
                    </a:lnTo>
                    <a:lnTo>
                      <a:pt x="125" y="0"/>
                    </a:lnTo>
                    <a:lnTo>
                      <a:pt x="125" y="37"/>
                    </a:lnTo>
                    <a:lnTo>
                      <a:pt x="125" y="50"/>
                    </a:lnTo>
                    <a:lnTo>
                      <a:pt x="112" y="50"/>
                    </a:lnTo>
                    <a:lnTo>
                      <a:pt x="0" y="100"/>
                    </a:lnTo>
                    <a:lnTo>
                      <a:pt x="0" y="87"/>
                    </a:lnTo>
                    <a:lnTo>
                      <a:pt x="0" y="50"/>
                    </a:lnTo>
                    <a:lnTo>
                      <a:pt x="12" y="5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66" name="Freeform 178"/>
              <p:cNvSpPr>
                <a:spLocks noChangeAspect="1"/>
              </p:cNvSpPr>
              <p:nvPr/>
            </p:nvSpPr>
            <p:spPr bwMode="auto">
              <a:xfrm>
                <a:off x="1539" y="3041"/>
                <a:ext cx="112" cy="62"/>
              </a:xfrm>
              <a:custGeom>
                <a:avLst/>
                <a:gdLst>
                  <a:gd name="T0" fmla="*/ 112 w 112"/>
                  <a:gd name="T1" fmla="*/ 12 h 62"/>
                  <a:gd name="T2" fmla="*/ 0 w 112"/>
                  <a:gd name="T3" fmla="*/ 62 h 62"/>
                  <a:gd name="T4" fmla="*/ 0 w 112"/>
                  <a:gd name="T5" fmla="*/ 50 h 62"/>
                  <a:gd name="T6" fmla="*/ 0 w 112"/>
                  <a:gd name="T7" fmla="*/ 50 h 62"/>
                  <a:gd name="T8" fmla="*/ 0 w 112"/>
                  <a:gd name="T9" fmla="*/ 50 h 62"/>
                  <a:gd name="T10" fmla="*/ 112 w 112"/>
                  <a:gd name="T11" fmla="*/ 0 h 62"/>
                  <a:gd name="T12" fmla="*/ 112 w 112"/>
                  <a:gd name="T13" fmla="*/ 12 h 62"/>
                  <a:gd name="T14" fmla="*/ 0 60000 65536"/>
                  <a:gd name="T15" fmla="*/ 0 60000 65536"/>
                  <a:gd name="T16" fmla="*/ 0 60000 65536"/>
                  <a:gd name="T17" fmla="*/ 0 60000 65536"/>
                  <a:gd name="T18" fmla="*/ 0 60000 65536"/>
                  <a:gd name="T19" fmla="*/ 0 60000 65536"/>
                  <a:gd name="T20" fmla="*/ 0 60000 65536"/>
                  <a:gd name="T21" fmla="*/ 0 w 112"/>
                  <a:gd name="T22" fmla="*/ 0 h 62"/>
                  <a:gd name="T23" fmla="*/ 112 w 112"/>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62">
                    <a:moveTo>
                      <a:pt x="112" y="12"/>
                    </a:moveTo>
                    <a:lnTo>
                      <a:pt x="0" y="62"/>
                    </a:lnTo>
                    <a:lnTo>
                      <a:pt x="0" y="50"/>
                    </a:lnTo>
                    <a:lnTo>
                      <a:pt x="112" y="0"/>
                    </a:lnTo>
                    <a:lnTo>
                      <a:pt x="112"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67" name="Freeform 179"/>
              <p:cNvSpPr>
                <a:spLocks noChangeAspect="1"/>
              </p:cNvSpPr>
              <p:nvPr/>
            </p:nvSpPr>
            <p:spPr bwMode="auto">
              <a:xfrm>
                <a:off x="1116" y="3078"/>
                <a:ext cx="423" cy="50"/>
              </a:xfrm>
              <a:custGeom>
                <a:avLst/>
                <a:gdLst>
                  <a:gd name="T0" fmla="*/ 423 w 423"/>
                  <a:gd name="T1" fmla="*/ 13 h 50"/>
                  <a:gd name="T2" fmla="*/ 0 w 423"/>
                  <a:gd name="T3" fmla="*/ 0 h 50"/>
                  <a:gd name="T4" fmla="*/ 0 w 423"/>
                  <a:gd name="T5" fmla="*/ 38 h 50"/>
                  <a:gd name="T6" fmla="*/ 423 w 423"/>
                  <a:gd name="T7" fmla="*/ 50 h 50"/>
                  <a:gd name="T8" fmla="*/ 423 w 423"/>
                  <a:gd name="T9" fmla="*/ 13 h 50"/>
                  <a:gd name="T10" fmla="*/ 0 60000 65536"/>
                  <a:gd name="T11" fmla="*/ 0 60000 65536"/>
                  <a:gd name="T12" fmla="*/ 0 60000 65536"/>
                  <a:gd name="T13" fmla="*/ 0 60000 65536"/>
                  <a:gd name="T14" fmla="*/ 0 60000 65536"/>
                  <a:gd name="T15" fmla="*/ 0 w 423"/>
                  <a:gd name="T16" fmla="*/ 0 h 50"/>
                  <a:gd name="T17" fmla="*/ 423 w 423"/>
                  <a:gd name="T18" fmla="*/ 50 h 50"/>
                </a:gdLst>
                <a:ahLst/>
                <a:cxnLst>
                  <a:cxn ang="T10">
                    <a:pos x="T0" y="T1"/>
                  </a:cxn>
                  <a:cxn ang="T11">
                    <a:pos x="T2" y="T3"/>
                  </a:cxn>
                  <a:cxn ang="T12">
                    <a:pos x="T4" y="T5"/>
                  </a:cxn>
                  <a:cxn ang="T13">
                    <a:pos x="T6" y="T7"/>
                  </a:cxn>
                  <a:cxn ang="T14">
                    <a:pos x="T8" y="T9"/>
                  </a:cxn>
                </a:cxnLst>
                <a:rect l="T15" t="T16" r="T17" b="T18"/>
                <a:pathLst>
                  <a:path w="423" h="50">
                    <a:moveTo>
                      <a:pt x="423" y="13"/>
                    </a:moveTo>
                    <a:lnTo>
                      <a:pt x="0" y="0"/>
                    </a:lnTo>
                    <a:lnTo>
                      <a:pt x="0" y="38"/>
                    </a:lnTo>
                    <a:lnTo>
                      <a:pt x="423" y="50"/>
                    </a:lnTo>
                    <a:lnTo>
                      <a:pt x="423" y="13"/>
                    </a:lnTo>
                    <a:close/>
                  </a:path>
                </a:pathLst>
              </a:custGeom>
              <a:blipFill dpi="0" rotWithShape="0">
                <a:blip r:embed="rId9" cstate="print"/>
                <a:srcRect/>
                <a:tile tx="0" ty="0" sx="100000" sy="100000" flip="none" algn="tl"/>
              </a:blipFill>
              <a:ln w="9525">
                <a:noFill/>
                <a:round/>
                <a:headEnd/>
                <a:tailEnd/>
              </a:ln>
            </p:spPr>
            <p:txBody>
              <a:bodyPr/>
              <a:lstStyle/>
              <a:p>
                <a:endParaRPr lang="en-US"/>
              </a:p>
            </p:txBody>
          </p:sp>
          <p:sp>
            <p:nvSpPr>
              <p:cNvPr id="5368" name="Freeform 180"/>
              <p:cNvSpPr>
                <a:spLocks noChangeAspect="1"/>
              </p:cNvSpPr>
              <p:nvPr/>
            </p:nvSpPr>
            <p:spPr bwMode="auto">
              <a:xfrm>
                <a:off x="1116" y="3078"/>
                <a:ext cx="435" cy="63"/>
              </a:xfrm>
              <a:custGeom>
                <a:avLst/>
                <a:gdLst>
                  <a:gd name="T0" fmla="*/ 423 w 435"/>
                  <a:gd name="T1" fmla="*/ 25 h 63"/>
                  <a:gd name="T2" fmla="*/ 0 w 435"/>
                  <a:gd name="T3" fmla="*/ 13 h 63"/>
                  <a:gd name="T4" fmla="*/ 0 w 435"/>
                  <a:gd name="T5" fmla="*/ 0 h 63"/>
                  <a:gd name="T6" fmla="*/ 12 w 435"/>
                  <a:gd name="T7" fmla="*/ 0 h 63"/>
                  <a:gd name="T8" fmla="*/ 12 w 435"/>
                  <a:gd name="T9" fmla="*/ 38 h 63"/>
                  <a:gd name="T10" fmla="*/ 0 w 435"/>
                  <a:gd name="T11" fmla="*/ 50 h 63"/>
                  <a:gd name="T12" fmla="*/ 0 w 435"/>
                  <a:gd name="T13" fmla="*/ 38 h 63"/>
                  <a:gd name="T14" fmla="*/ 423 w 435"/>
                  <a:gd name="T15" fmla="*/ 50 h 63"/>
                  <a:gd name="T16" fmla="*/ 435 w 435"/>
                  <a:gd name="T17" fmla="*/ 50 h 63"/>
                  <a:gd name="T18" fmla="*/ 435 w 435"/>
                  <a:gd name="T19" fmla="*/ 63 h 63"/>
                  <a:gd name="T20" fmla="*/ 423 w 435"/>
                  <a:gd name="T21" fmla="*/ 63 h 63"/>
                  <a:gd name="T22" fmla="*/ 0 w 435"/>
                  <a:gd name="T23" fmla="*/ 50 h 63"/>
                  <a:gd name="T24" fmla="*/ 0 w 435"/>
                  <a:gd name="T25" fmla="*/ 50 h 63"/>
                  <a:gd name="T26" fmla="*/ 0 w 435"/>
                  <a:gd name="T27" fmla="*/ 38 h 63"/>
                  <a:gd name="T28" fmla="*/ 0 w 435"/>
                  <a:gd name="T29" fmla="*/ 0 h 63"/>
                  <a:gd name="T30" fmla="*/ 0 w 435"/>
                  <a:gd name="T31" fmla="*/ 0 h 63"/>
                  <a:gd name="T32" fmla="*/ 0 w 435"/>
                  <a:gd name="T33" fmla="*/ 0 h 63"/>
                  <a:gd name="T34" fmla="*/ 423 w 435"/>
                  <a:gd name="T35" fmla="*/ 13 h 63"/>
                  <a:gd name="T36" fmla="*/ 423 w 435"/>
                  <a:gd name="T37" fmla="*/ 25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5"/>
                  <a:gd name="T58" fmla="*/ 0 h 63"/>
                  <a:gd name="T59" fmla="*/ 435 w 435"/>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5" h="63">
                    <a:moveTo>
                      <a:pt x="423" y="25"/>
                    </a:moveTo>
                    <a:lnTo>
                      <a:pt x="0" y="13"/>
                    </a:lnTo>
                    <a:lnTo>
                      <a:pt x="0" y="0"/>
                    </a:lnTo>
                    <a:lnTo>
                      <a:pt x="12" y="0"/>
                    </a:lnTo>
                    <a:lnTo>
                      <a:pt x="12" y="38"/>
                    </a:lnTo>
                    <a:lnTo>
                      <a:pt x="0" y="50"/>
                    </a:lnTo>
                    <a:lnTo>
                      <a:pt x="0" y="38"/>
                    </a:lnTo>
                    <a:lnTo>
                      <a:pt x="423" y="50"/>
                    </a:lnTo>
                    <a:lnTo>
                      <a:pt x="435" y="50"/>
                    </a:lnTo>
                    <a:lnTo>
                      <a:pt x="435" y="63"/>
                    </a:lnTo>
                    <a:lnTo>
                      <a:pt x="423" y="63"/>
                    </a:lnTo>
                    <a:lnTo>
                      <a:pt x="0" y="50"/>
                    </a:lnTo>
                    <a:lnTo>
                      <a:pt x="0" y="38"/>
                    </a:lnTo>
                    <a:lnTo>
                      <a:pt x="0" y="0"/>
                    </a:lnTo>
                    <a:lnTo>
                      <a:pt x="423" y="13"/>
                    </a:lnTo>
                    <a:lnTo>
                      <a:pt x="423"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69" name="Freeform 181"/>
              <p:cNvSpPr>
                <a:spLocks noChangeAspect="1"/>
              </p:cNvSpPr>
              <p:nvPr/>
            </p:nvSpPr>
            <p:spPr bwMode="auto">
              <a:xfrm>
                <a:off x="1539" y="3091"/>
                <a:ext cx="12" cy="37"/>
              </a:xfrm>
              <a:custGeom>
                <a:avLst/>
                <a:gdLst>
                  <a:gd name="T0" fmla="*/ 0 w 12"/>
                  <a:gd name="T1" fmla="*/ 37 h 37"/>
                  <a:gd name="T2" fmla="*/ 0 w 12"/>
                  <a:gd name="T3" fmla="*/ 0 h 37"/>
                  <a:gd name="T4" fmla="*/ 0 w 12"/>
                  <a:gd name="T5" fmla="*/ 0 h 37"/>
                  <a:gd name="T6" fmla="*/ 12 w 12"/>
                  <a:gd name="T7" fmla="*/ 0 h 37"/>
                  <a:gd name="T8" fmla="*/ 12 w 12"/>
                  <a:gd name="T9" fmla="*/ 0 h 37"/>
                  <a:gd name="T10" fmla="*/ 12 w 12"/>
                  <a:gd name="T11" fmla="*/ 37 h 37"/>
                  <a:gd name="T12" fmla="*/ 0 w 12"/>
                  <a:gd name="T13" fmla="*/ 37 h 37"/>
                  <a:gd name="T14" fmla="*/ 0 60000 65536"/>
                  <a:gd name="T15" fmla="*/ 0 60000 65536"/>
                  <a:gd name="T16" fmla="*/ 0 60000 65536"/>
                  <a:gd name="T17" fmla="*/ 0 60000 65536"/>
                  <a:gd name="T18" fmla="*/ 0 60000 65536"/>
                  <a:gd name="T19" fmla="*/ 0 60000 65536"/>
                  <a:gd name="T20" fmla="*/ 0 60000 65536"/>
                  <a:gd name="T21" fmla="*/ 0 w 12"/>
                  <a:gd name="T22" fmla="*/ 0 h 37"/>
                  <a:gd name="T23" fmla="*/ 12 w 12"/>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7">
                    <a:moveTo>
                      <a:pt x="0" y="37"/>
                    </a:moveTo>
                    <a:lnTo>
                      <a:pt x="0" y="0"/>
                    </a:lnTo>
                    <a:lnTo>
                      <a:pt x="12" y="0"/>
                    </a:lnTo>
                    <a:lnTo>
                      <a:pt x="12" y="37"/>
                    </a:lnTo>
                    <a:lnTo>
                      <a:pt x="0" y="37"/>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70" name="Freeform 182"/>
              <p:cNvSpPr>
                <a:spLocks noChangeAspect="1"/>
              </p:cNvSpPr>
              <p:nvPr/>
            </p:nvSpPr>
            <p:spPr bwMode="auto">
              <a:xfrm>
                <a:off x="1116" y="3116"/>
                <a:ext cx="423" cy="87"/>
              </a:xfrm>
              <a:custGeom>
                <a:avLst/>
                <a:gdLst>
                  <a:gd name="T0" fmla="*/ 423 w 423"/>
                  <a:gd name="T1" fmla="*/ 12 h 87"/>
                  <a:gd name="T2" fmla="*/ 0 w 423"/>
                  <a:gd name="T3" fmla="*/ 0 h 87"/>
                  <a:gd name="T4" fmla="*/ 0 w 423"/>
                  <a:gd name="T5" fmla="*/ 62 h 87"/>
                  <a:gd name="T6" fmla="*/ 423 w 423"/>
                  <a:gd name="T7" fmla="*/ 87 h 87"/>
                  <a:gd name="T8" fmla="*/ 423 w 423"/>
                  <a:gd name="T9" fmla="*/ 12 h 87"/>
                  <a:gd name="T10" fmla="*/ 0 60000 65536"/>
                  <a:gd name="T11" fmla="*/ 0 60000 65536"/>
                  <a:gd name="T12" fmla="*/ 0 60000 65536"/>
                  <a:gd name="T13" fmla="*/ 0 60000 65536"/>
                  <a:gd name="T14" fmla="*/ 0 60000 65536"/>
                  <a:gd name="T15" fmla="*/ 0 w 423"/>
                  <a:gd name="T16" fmla="*/ 0 h 87"/>
                  <a:gd name="T17" fmla="*/ 423 w 423"/>
                  <a:gd name="T18" fmla="*/ 87 h 87"/>
                </a:gdLst>
                <a:ahLst/>
                <a:cxnLst>
                  <a:cxn ang="T10">
                    <a:pos x="T0" y="T1"/>
                  </a:cxn>
                  <a:cxn ang="T11">
                    <a:pos x="T2" y="T3"/>
                  </a:cxn>
                  <a:cxn ang="T12">
                    <a:pos x="T4" y="T5"/>
                  </a:cxn>
                  <a:cxn ang="T13">
                    <a:pos x="T6" y="T7"/>
                  </a:cxn>
                  <a:cxn ang="T14">
                    <a:pos x="T8" y="T9"/>
                  </a:cxn>
                </a:cxnLst>
                <a:rect l="T15" t="T16" r="T17" b="T18"/>
                <a:pathLst>
                  <a:path w="423" h="87">
                    <a:moveTo>
                      <a:pt x="423" y="12"/>
                    </a:moveTo>
                    <a:lnTo>
                      <a:pt x="0" y="0"/>
                    </a:lnTo>
                    <a:lnTo>
                      <a:pt x="0" y="62"/>
                    </a:lnTo>
                    <a:lnTo>
                      <a:pt x="423" y="87"/>
                    </a:lnTo>
                    <a:lnTo>
                      <a:pt x="423" y="12"/>
                    </a:lnTo>
                    <a:close/>
                  </a:path>
                </a:pathLst>
              </a:custGeom>
              <a:blipFill dpi="0" rotWithShape="0">
                <a:blip r:embed="rId9" cstate="print"/>
                <a:srcRect/>
                <a:tile tx="0" ty="0" sx="100000" sy="100000" flip="none" algn="tl"/>
              </a:blipFill>
              <a:ln w="9525">
                <a:noFill/>
                <a:round/>
                <a:headEnd/>
                <a:tailEnd/>
              </a:ln>
            </p:spPr>
            <p:txBody>
              <a:bodyPr/>
              <a:lstStyle/>
              <a:p>
                <a:endParaRPr lang="en-US"/>
              </a:p>
            </p:txBody>
          </p:sp>
          <p:sp>
            <p:nvSpPr>
              <p:cNvPr id="5371" name="Freeform 183"/>
              <p:cNvSpPr>
                <a:spLocks noChangeAspect="1"/>
              </p:cNvSpPr>
              <p:nvPr/>
            </p:nvSpPr>
            <p:spPr bwMode="auto">
              <a:xfrm>
                <a:off x="1116" y="3116"/>
                <a:ext cx="435" cy="100"/>
              </a:xfrm>
              <a:custGeom>
                <a:avLst/>
                <a:gdLst>
                  <a:gd name="T0" fmla="*/ 423 w 435"/>
                  <a:gd name="T1" fmla="*/ 25 h 100"/>
                  <a:gd name="T2" fmla="*/ 0 w 435"/>
                  <a:gd name="T3" fmla="*/ 12 h 100"/>
                  <a:gd name="T4" fmla="*/ 0 w 435"/>
                  <a:gd name="T5" fmla="*/ 0 h 100"/>
                  <a:gd name="T6" fmla="*/ 12 w 435"/>
                  <a:gd name="T7" fmla="*/ 0 h 100"/>
                  <a:gd name="T8" fmla="*/ 12 w 435"/>
                  <a:gd name="T9" fmla="*/ 62 h 100"/>
                  <a:gd name="T10" fmla="*/ 0 w 435"/>
                  <a:gd name="T11" fmla="*/ 75 h 100"/>
                  <a:gd name="T12" fmla="*/ 0 w 435"/>
                  <a:gd name="T13" fmla="*/ 62 h 100"/>
                  <a:gd name="T14" fmla="*/ 423 w 435"/>
                  <a:gd name="T15" fmla="*/ 87 h 100"/>
                  <a:gd name="T16" fmla="*/ 435 w 435"/>
                  <a:gd name="T17" fmla="*/ 87 h 100"/>
                  <a:gd name="T18" fmla="*/ 435 w 435"/>
                  <a:gd name="T19" fmla="*/ 100 h 100"/>
                  <a:gd name="T20" fmla="*/ 423 w 435"/>
                  <a:gd name="T21" fmla="*/ 100 h 100"/>
                  <a:gd name="T22" fmla="*/ 0 w 435"/>
                  <a:gd name="T23" fmla="*/ 75 h 100"/>
                  <a:gd name="T24" fmla="*/ 0 w 435"/>
                  <a:gd name="T25" fmla="*/ 75 h 100"/>
                  <a:gd name="T26" fmla="*/ 0 w 435"/>
                  <a:gd name="T27" fmla="*/ 62 h 100"/>
                  <a:gd name="T28" fmla="*/ 0 w 435"/>
                  <a:gd name="T29" fmla="*/ 0 h 100"/>
                  <a:gd name="T30" fmla="*/ 0 w 435"/>
                  <a:gd name="T31" fmla="*/ 0 h 100"/>
                  <a:gd name="T32" fmla="*/ 0 w 435"/>
                  <a:gd name="T33" fmla="*/ 0 h 100"/>
                  <a:gd name="T34" fmla="*/ 423 w 435"/>
                  <a:gd name="T35" fmla="*/ 12 h 100"/>
                  <a:gd name="T36" fmla="*/ 423 w 435"/>
                  <a:gd name="T37" fmla="*/ 25 h 1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5"/>
                  <a:gd name="T58" fmla="*/ 0 h 100"/>
                  <a:gd name="T59" fmla="*/ 435 w 435"/>
                  <a:gd name="T60" fmla="*/ 100 h 10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5" h="100">
                    <a:moveTo>
                      <a:pt x="423" y="25"/>
                    </a:moveTo>
                    <a:lnTo>
                      <a:pt x="0" y="12"/>
                    </a:lnTo>
                    <a:lnTo>
                      <a:pt x="0" y="0"/>
                    </a:lnTo>
                    <a:lnTo>
                      <a:pt x="12" y="0"/>
                    </a:lnTo>
                    <a:lnTo>
                      <a:pt x="12" y="62"/>
                    </a:lnTo>
                    <a:lnTo>
                      <a:pt x="0" y="75"/>
                    </a:lnTo>
                    <a:lnTo>
                      <a:pt x="0" y="62"/>
                    </a:lnTo>
                    <a:lnTo>
                      <a:pt x="423" y="87"/>
                    </a:lnTo>
                    <a:lnTo>
                      <a:pt x="435" y="87"/>
                    </a:lnTo>
                    <a:lnTo>
                      <a:pt x="435" y="100"/>
                    </a:lnTo>
                    <a:lnTo>
                      <a:pt x="423" y="100"/>
                    </a:lnTo>
                    <a:lnTo>
                      <a:pt x="0" y="75"/>
                    </a:lnTo>
                    <a:lnTo>
                      <a:pt x="0" y="62"/>
                    </a:lnTo>
                    <a:lnTo>
                      <a:pt x="0" y="0"/>
                    </a:lnTo>
                    <a:lnTo>
                      <a:pt x="423" y="12"/>
                    </a:lnTo>
                    <a:lnTo>
                      <a:pt x="423"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72" name="Freeform 184"/>
              <p:cNvSpPr>
                <a:spLocks noChangeAspect="1"/>
              </p:cNvSpPr>
              <p:nvPr/>
            </p:nvSpPr>
            <p:spPr bwMode="auto">
              <a:xfrm>
                <a:off x="1539" y="3128"/>
                <a:ext cx="12" cy="75"/>
              </a:xfrm>
              <a:custGeom>
                <a:avLst/>
                <a:gdLst>
                  <a:gd name="T0" fmla="*/ 0 w 12"/>
                  <a:gd name="T1" fmla="*/ 75 h 75"/>
                  <a:gd name="T2" fmla="*/ 0 w 12"/>
                  <a:gd name="T3" fmla="*/ 0 h 75"/>
                  <a:gd name="T4" fmla="*/ 0 w 12"/>
                  <a:gd name="T5" fmla="*/ 0 h 75"/>
                  <a:gd name="T6" fmla="*/ 12 w 12"/>
                  <a:gd name="T7" fmla="*/ 0 h 75"/>
                  <a:gd name="T8" fmla="*/ 12 w 12"/>
                  <a:gd name="T9" fmla="*/ 0 h 75"/>
                  <a:gd name="T10" fmla="*/ 12 w 12"/>
                  <a:gd name="T11" fmla="*/ 75 h 75"/>
                  <a:gd name="T12" fmla="*/ 0 w 12"/>
                  <a:gd name="T13" fmla="*/ 75 h 75"/>
                  <a:gd name="T14" fmla="*/ 0 60000 65536"/>
                  <a:gd name="T15" fmla="*/ 0 60000 65536"/>
                  <a:gd name="T16" fmla="*/ 0 60000 65536"/>
                  <a:gd name="T17" fmla="*/ 0 60000 65536"/>
                  <a:gd name="T18" fmla="*/ 0 60000 65536"/>
                  <a:gd name="T19" fmla="*/ 0 60000 65536"/>
                  <a:gd name="T20" fmla="*/ 0 60000 65536"/>
                  <a:gd name="T21" fmla="*/ 0 w 12"/>
                  <a:gd name="T22" fmla="*/ 0 h 75"/>
                  <a:gd name="T23" fmla="*/ 12 w 12"/>
                  <a:gd name="T24" fmla="*/ 75 h 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75">
                    <a:moveTo>
                      <a:pt x="0" y="75"/>
                    </a:moveTo>
                    <a:lnTo>
                      <a:pt x="0" y="0"/>
                    </a:lnTo>
                    <a:lnTo>
                      <a:pt x="12" y="0"/>
                    </a:lnTo>
                    <a:lnTo>
                      <a:pt x="12" y="75"/>
                    </a:lnTo>
                    <a:lnTo>
                      <a:pt x="0" y="7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73" name="Freeform 185"/>
              <p:cNvSpPr>
                <a:spLocks noChangeAspect="1"/>
              </p:cNvSpPr>
              <p:nvPr/>
            </p:nvSpPr>
            <p:spPr bwMode="auto">
              <a:xfrm>
                <a:off x="1539" y="3091"/>
                <a:ext cx="112" cy="112"/>
              </a:xfrm>
              <a:custGeom>
                <a:avLst/>
                <a:gdLst>
                  <a:gd name="T0" fmla="*/ 0 w 112"/>
                  <a:gd name="T1" fmla="*/ 37 h 112"/>
                  <a:gd name="T2" fmla="*/ 0 w 112"/>
                  <a:gd name="T3" fmla="*/ 112 h 112"/>
                  <a:gd name="T4" fmla="*/ 112 w 112"/>
                  <a:gd name="T5" fmla="*/ 50 h 112"/>
                  <a:gd name="T6" fmla="*/ 112 w 112"/>
                  <a:gd name="T7" fmla="*/ 0 h 112"/>
                  <a:gd name="T8" fmla="*/ 0 w 112"/>
                  <a:gd name="T9" fmla="*/ 37 h 112"/>
                  <a:gd name="T10" fmla="*/ 0 60000 65536"/>
                  <a:gd name="T11" fmla="*/ 0 60000 65536"/>
                  <a:gd name="T12" fmla="*/ 0 60000 65536"/>
                  <a:gd name="T13" fmla="*/ 0 60000 65536"/>
                  <a:gd name="T14" fmla="*/ 0 60000 65536"/>
                  <a:gd name="T15" fmla="*/ 0 w 112"/>
                  <a:gd name="T16" fmla="*/ 0 h 112"/>
                  <a:gd name="T17" fmla="*/ 112 w 112"/>
                  <a:gd name="T18" fmla="*/ 112 h 112"/>
                </a:gdLst>
                <a:ahLst/>
                <a:cxnLst>
                  <a:cxn ang="T10">
                    <a:pos x="T0" y="T1"/>
                  </a:cxn>
                  <a:cxn ang="T11">
                    <a:pos x="T2" y="T3"/>
                  </a:cxn>
                  <a:cxn ang="T12">
                    <a:pos x="T4" y="T5"/>
                  </a:cxn>
                  <a:cxn ang="T13">
                    <a:pos x="T6" y="T7"/>
                  </a:cxn>
                  <a:cxn ang="T14">
                    <a:pos x="T8" y="T9"/>
                  </a:cxn>
                </a:cxnLst>
                <a:rect l="T15" t="T16" r="T17" b="T18"/>
                <a:pathLst>
                  <a:path w="112" h="112">
                    <a:moveTo>
                      <a:pt x="0" y="37"/>
                    </a:moveTo>
                    <a:lnTo>
                      <a:pt x="0" y="112"/>
                    </a:lnTo>
                    <a:lnTo>
                      <a:pt x="112" y="50"/>
                    </a:lnTo>
                    <a:lnTo>
                      <a:pt x="112" y="0"/>
                    </a:lnTo>
                    <a:lnTo>
                      <a:pt x="0" y="37"/>
                    </a:lnTo>
                    <a:close/>
                  </a:path>
                </a:pathLst>
              </a:custGeom>
              <a:blipFill dpi="0" rotWithShape="0">
                <a:blip r:embed="rId9" cstate="print"/>
                <a:srcRect/>
                <a:tile tx="0" ty="0" sx="100000" sy="100000" flip="none" algn="tl"/>
              </a:blipFill>
              <a:ln w="9525">
                <a:noFill/>
                <a:round/>
                <a:headEnd/>
                <a:tailEnd/>
              </a:ln>
            </p:spPr>
            <p:txBody>
              <a:bodyPr/>
              <a:lstStyle/>
              <a:p>
                <a:endParaRPr lang="en-US"/>
              </a:p>
            </p:txBody>
          </p:sp>
          <p:sp>
            <p:nvSpPr>
              <p:cNvPr id="5374" name="Freeform 186"/>
              <p:cNvSpPr>
                <a:spLocks noChangeAspect="1"/>
              </p:cNvSpPr>
              <p:nvPr/>
            </p:nvSpPr>
            <p:spPr bwMode="auto">
              <a:xfrm>
                <a:off x="1539" y="3091"/>
                <a:ext cx="125" cy="125"/>
              </a:xfrm>
              <a:custGeom>
                <a:avLst/>
                <a:gdLst>
                  <a:gd name="T0" fmla="*/ 12 w 125"/>
                  <a:gd name="T1" fmla="*/ 37 h 125"/>
                  <a:gd name="T2" fmla="*/ 12 w 125"/>
                  <a:gd name="T3" fmla="*/ 112 h 125"/>
                  <a:gd name="T4" fmla="*/ 0 w 125"/>
                  <a:gd name="T5" fmla="*/ 125 h 125"/>
                  <a:gd name="T6" fmla="*/ 0 w 125"/>
                  <a:gd name="T7" fmla="*/ 112 h 125"/>
                  <a:gd name="T8" fmla="*/ 112 w 125"/>
                  <a:gd name="T9" fmla="*/ 50 h 125"/>
                  <a:gd name="T10" fmla="*/ 125 w 125"/>
                  <a:gd name="T11" fmla="*/ 50 h 125"/>
                  <a:gd name="T12" fmla="*/ 112 w 125"/>
                  <a:gd name="T13" fmla="*/ 50 h 125"/>
                  <a:gd name="T14" fmla="*/ 112 w 125"/>
                  <a:gd name="T15" fmla="*/ 0 h 125"/>
                  <a:gd name="T16" fmla="*/ 112 w 125"/>
                  <a:gd name="T17" fmla="*/ 0 h 125"/>
                  <a:gd name="T18" fmla="*/ 125 w 125"/>
                  <a:gd name="T19" fmla="*/ 0 h 125"/>
                  <a:gd name="T20" fmla="*/ 125 w 125"/>
                  <a:gd name="T21" fmla="*/ 0 h 125"/>
                  <a:gd name="T22" fmla="*/ 125 w 125"/>
                  <a:gd name="T23" fmla="*/ 50 h 125"/>
                  <a:gd name="T24" fmla="*/ 125 w 125"/>
                  <a:gd name="T25" fmla="*/ 50 h 125"/>
                  <a:gd name="T26" fmla="*/ 112 w 125"/>
                  <a:gd name="T27" fmla="*/ 62 h 125"/>
                  <a:gd name="T28" fmla="*/ 0 w 125"/>
                  <a:gd name="T29" fmla="*/ 125 h 125"/>
                  <a:gd name="T30" fmla="*/ 0 w 125"/>
                  <a:gd name="T31" fmla="*/ 125 h 125"/>
                  <a:gd name="T32" fmla="*/ 0 w 125"/>
                  <a:gd name="T33" fmla="*/ 112 h 125"/>
                  <a:gd name="T34" fmla="*/ 0 w 125"/>
                  <a:gd name="T35" fmla="*/ 37 h 125"/>
                  <a:gd name="T36" fmla="*/ 12 w 125"/>
                  <a:gd name="T37" fmla="*/ 37 h 1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5"/>
                  <a:gd name="T58" fmla="*/ 0 h 125"/>
                  <a:gd name="T59" fmla="*/ 125 w 125"/>
                  <a:gd name="T60" fmla="*/ 125 h 1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5" h="125">
                    <a:moveTo>
                      <a:pt x="12" y="37"/>
                    </a:moveTo>
                    <a:lnTo>
                      <a:pt x="12" y="112"/>
                    </a:lnTo>
                    <a:lnTo>
                      <a:pt x="0" y="125"/>
                    </a:lnTo>
                    <a:lnTo>
                      <a:pt x="0" y="112"/>
                    </a:lnTo>
                    <a:lnTo>
                      <a:pt x="112" y="50"/>
                    </a:lnTo>
                    <a:lnTo>
                      <a:pt x="125" y="50"/>
                    </a:lnTo>
                    <a:lnTo>
                      <a:pt x="112" y="50"/>
                    </a:lnTo>
                    <a:lnTo>
                      <a:pt x="112" y="0"/>
                    </a:lnTo>
                    <a:lnTo>
                      <a:pt x="125" y="0"/>
                    </a:lnTo>
                    <a:lnTo>
                      <a:pt x="125" y="50"/>
                    </a:lnTo>
                    <a:lnTo>
                      <a:pt x="112" y="62"/>
                    </a:lnTo>
                    <a:lnTo>
                      <a:pt x="0" y="125"/>
                    </a:lnTo>
                    <a:lnTo>
                      <a:pt x="0" y="112"/>
                    </a:lnTo>
                    <a:lnTo>
                      <a:pt x="0" y="37"/>
                    </a:lnTo>
                    <a:lnTo>
                      <a:pt x="12" y="37"/>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75" name="Freeform 187"/>
              <p:cNvSpPr>
                <a:spLocks noChangeAspect="1"/>
              </p:cNvSpPr>
              <p:nvPr/>
            </p:nvSpPr>
            <p:spPr bwMode="auto">
              <a:xfrm>
                <a:off x="1539" y="3091"/>
                <a:ext cx="112" cy="50"/>
              </a:xfrm>
              <a:custGeom>
                <a:avLst/>
                <a:gdLst>
                  <a:gd name="T0" fmla="*/ 112 w 112"/>
                  <a:gd name="T1" fmla="*/ 12 h 50"/>
                  <a:gd name="T2" fmla="*/ 0 w 112"/>
                  <a:gd name="T3" fmla="*/ 50 h 50"/>
                  <a:gd name="T4" fmla="*/ 0 w 112"/>
                  <a:gd name="T5" fmla="*/ 37 h 50"/>
                  <a:gd name="T6" fmla="*/ 0 w 112"/>
                  <a:gd name="T7" fmla="*/ 37 h 50"/>
                  <a:gd name="T8" fmla="*/ 0 w 112"/>
                  <a:gd name="T9" fmla="*/ 37 h 50"/>
                  <a:gd name="T10" fmla="*/ 112 w 112"/>
                  <a:gd name="T11" fmla="*/ 0 h 50"/>
                  <a:gd name="T12" fmla="*/ 112 w 112"/>
                  <a:gd name="T13" fmla="*/ 12 h 50"/>
                  <a:gd name="T14" fmla="*/ 0 60000 65536"/>
                  <a:gd name="T15" fmla="*/ 0 60000 65536"/>
                  <a:gd name="T16" fmla="*/ 0 60000 65536"/>
                  <a:gd name="T17" fmla="*/ 0 60000 65536"/>
                  <a:gd name="T18" fmla="*/ 0 60000 65536"/>
                  <a:gd name="T19" fmla="*/ 0 60000 65536"/>
                  <a:gd name="T20" fmla="*/ 0 60000 65536"/>
                  <a:gd name="T21" fmla="*/ 0 w 112"/>
                  <a:gd name="T22" fmla="*/ 0 h 50"/>
                  <a:gd name="T23" fmla="*/ 112 w 112"/>
                  <a:gd name="T24" fmla="*/ 50 h 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50">
                    <a:moveTo>
                      <a:pt x="112" y="12"/>
                    </a:moveTo>
                    <a:lnTo>
                      <a:pt x="0" y="50"/>
                    </a:lnTo>
                    <a:lnTo>
                      <a:pt x="0" y="37"/>
                    </a:lnTo>
                    <a:lnTo>
                      <a:pt x="112" y="0"/>
                    </a:lnTo>
                    <a:lnTo>
                      <a:pt x="112"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76" name="Freeform 188"/>
              <p:cNvSpPr>
                <a:spLocks noChangeAspect="1"/>
              </p:cNvSpPr>
              <p:nvPr/>
            </p:nvSpPr>
            <p:spPr bwMode="auto">
              <a:xfrm>
                <a:off x="1116" y="3116"/>
                <a:ext cx="50" cy="1"/>
              </a:xfrm>
              <a:custGeom>
                <a:avLst/>
                <a:gdLst>
                  <a:gd name="T0" fmla="*/ 0 w 50"/>
                  <a:gd name="T1" fmla="*/ 0 h 1"/>
                  <a:gd name="T2" fmla="*/ 50 w 50"/>
                  <a:gd name="T3" fmla="*/ 0 h 1"/>
                  <a:gd name="T4" fmla="*/ 50 w 50"/>
                  <a:gd name="T5" fmla="*/ 0 h 1"/>
                  <a:gd name="T6" fmla="*/ 12 w 50"/>
                  <a:gd name="T7" fmla="*/ 0 h 1"/>
                  <a:gd name="T8" fmla="*/ 0 w 50"/>
                  <a:gd name="T9" fmla="*/ 0 h 1"/>
                  <a:gd name="T10" fmla="*/ 0 60000 65536"/>
                  <a:gd name="T11" fmla="*/ 0 60000 65536"/>
                  <a:gd name="T12" fmla="*/ 0 60000 65536"/>
                  <a:gd name="T13" fmla="*/ 0 60000 65536"/>
                  <a:gd name="T14" fmla="*/ 0 60000 65536"/>
                  <a:gd name="T15" fmla="*/ 0 w 50"/>
                  <a:gd name="T16" fmla="*/ 0 h 1"/>
                  <a:gd name="T17" fmla="*/ 50 w 50"/>
                  <a:gd name="T18" fmla="*/ 1 h 1"/>
                </a:gdLst>
                <a:ahLst/>
                <a:cxnLst>
                  <a:cxn ang="T10">
                    <a:pos x="T0" y="T1"/>
                  </a:cxn>
                  <a:cxn ang="T11">
                    <a:pos x="T2" y="T3"/>
                  </a:cxn>
                  <a:cxn ang="T12">
                    <a:pos x="T4" y="T5"/>
                  </a:cxn>
                  <a:cxn ang="T13">
                    <a:pos x="T6" y="T7"/>
                  </a:cxn>
                  <a:cxn ang="T14">
                    <a:pos x="T8" y="T9"/>
                  </a:cxn>
                </a:cxnLst>
                <a:rect l="T15" t="T16" r="T17" b="T18"/>
                <a:pathLst>
                  <a:path w="50" h="1">
                    <a:moveTo>
                      <a:pt x="0" y="0"/>
                    </a:moveTo>
                    <a:lnTo>
                      <a:pt x="50" y="0"/>
                    </a:lnTo>
                    <a:lnTo>
                      <a:pt x="12" y="0"/>
                    </a:lnTo>
                    <a:lnTo>
                      <a:pt x="0" y="0"/>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377" name="Freeform 189"/>
              <p:cNvSpPr>
                <a:spLocks noChangeAspect="1"/>
              </p:cNvSpPr>
              <p:nvPr/>
            </p:nvSpPr>
            <p:spPr bwMode="auto">
              <a:xfrm>
                <a:off x="1116" y="3116"/>
                <a:ext cx="50" cy="12"/>
              </a:xfrm>
              <a:custGeom>
                <a:avLst/>
                <a:gdLst>
                  <a:gd name="T0" fmla="*/ 0 w 50"/>
                  <a:gd name="T1" fmla="*/ 0 h 12"/>
                  <a:gd name="T2" fmla="*/ 50 w 50"/>
                  <a:gd name="T3" fmla="*/ 0 h 12"/>
                  <a:gd name="T4" fmla="*/ 50 w 50"/>
                  <a:gd name="T5" fmla="*/ 12 h 12"/>
                  <a:gd name="T6" fmla="*/ 50 w 50"/>
                  <a:gd name="T7" fmla="*/ 12 h 12"/>
                  <a:gd name="T8" fmla="*/ 0 w 50"/>
                  <a:gd name="T9" fmla="*/ 12 h 12"/>
                  <a:gd name="T10" fmla="*/ 0 w 50"/>
                  <a:gd name="T11" fmla="*/ 0 h 12"/>
                  <a:gd name="T12" fmla="*/ 0 w 50"/>
                  <a:gd name="T13" fmla="*/ 12 h 12"/>
                  <a:gd name="T14" fmla="*/ 0 w 50"/>
                  <a:gd name="T15" fmla="*/ 0 h 12"/>
                  <a:gd name="T16" fmla="*/ 50 w 50"/>
                  <a:gd name="T17" fmla="*/ 0 h 12"/>
                  <a:gd name="T18" fmla="*/ 50 w 50"/>
                  <a:gd name="T19" fmla="*/ 0 h 12"/>
                  <a:gd name="T20" fmla="*/ 50 w 50"/>
                  <a:gd name="T21" fmla="*/ 12 h 12"/>
                  <a:gd name="T22" fmla="*/ 0 w 50"/>
                  <a:gd name="T23" fmla="*/ 12 h 12"/>
                  <a:gd name="T24" fmla="*/ 0 w 50"/>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
                  <a:gd name="T40" fmla="*/ 0 h 12"/>
                  <a:gd name="T41" fmla="*/ 50 w 50"/>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 h="12">
                    <a:moveTo>
                      <a:pt x="0" y="0"/>
                    </a:moveTo>
                    <a:lnTo>
                      <a:pt x="50" y="0"/>
                    </a:lnTo>
                    <a:lnTo>
                      <a:pt x="50" y="12"/>
                    </a:lnTo>
                    <a:lnTo>
                      <a:pt x="0" y="12"/>
                    </a:lnTo>
                    <a:lnTo>
                      <a:pt x="0" y="0"/>
                    </a:lnTo>
                    <a:lnTo>
                      <a:pt x="0" y="12"/>
                    </a:lnTo>
                    <a:lnTo>
                      <a:pt x="0" y="0"/>
                    </a:lnTo>
                    <a:lnTo>
                      <a:pt x="50" y="0"/>
                    </a:lnTo>
                    <a:lnTo>
                      <a:pt x="50" y="12"/>
                    </a:lnTo>
                    <a:lnTo>
                      <a:pt x="0" y="12"/>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78" name="Freeform 190"/>
              <p:cNvSpPr>
                <a:spLocks noChangeAspect="1"/>
              </p:cNvSpPr>
              <p:nvPr/>
            </p:nvSpPr>
            <p:spPr bwMode="auto">
              <a:xfrm>
                <a:off x="1539" y="3078"/>
                <a:ext cx="112" cy="50"/>
              </a:xfrm>
              <a:custGeom>
                <a:avLst/>
                <a:gdLst>
                  <a:gd name="T0" fmla="*/ 0 w 112"/>
                  <a:gd name="T1" fmla="*/ 50 h 50"/>
                  <a:gd name="T2" fmla="*/ 112 w 112"/>
                  <a:gd name="T3" fmla="*/ 0 h 50"/>
                  <a:gd name="T4" fmla="*/ 112 w 112"/>
                  <a:gd name="T5" fmla="*/ 13 h 50"/>
                  <a:gd name="T6" fmla="*/ 0 w 112"/>
                  <a:gd name="T7" fmla="*/ 50 h 50"/>
                  <a:gd name="T8" fmla="*/ 0 60000 65536"/>
                  <a:gd name="T9" fmla="*/ 0 60000 65536"/>
                  <a:gd name="T10" fmla="*/ 0 60000 65536"/>
                  <a:gd name="T11" fmla="*/ 0 60000 65536"/>
                  <a:gd name="T12" fmla="*/ 0 w 112"/>
                  <a:gd name="T13" fmla="*/ 0 h 50"/>
                  <a:gd name="T14" fmla="*/ 112 w 112"/>
                  <a:gd name="T15" fmla="*/ 50 h 50"/>
                </a:gdLst>
                <a:ahLst/>
                <a:cxnLst>
                  <a:cxn ang="T8">
                    <a:pos x="T0" y="T1"/>
                  </a:cxn>
                  <a:cxn ang="T9">
                    <a:pos x="T2" y="T3"/>
                  </a:cxn>
                  <a:cxn ang="T10">
                    <a:pos x="T4" y="T5"/>
                  </a:cxn>
                  <a:cxn ang="T11">
                    <a:pos x="T6" y="T7"/>
                  </a:cxn>
                </a:cxnLst>
                <a:rect l="T12" t="T13" r="T14" b="T15"/>
                <a:pathLst>
                  <a:path w="112" h="50">
                    <a:moveTo>
                      <a:pt x="0" y="50"/>
                    </a:moveTo>
                    <a:lnTo>
                      <a:pt x="112" y="0"/>
                    </a:lnTo>
                    <a:lnTo>
                      <a:pt x="112" y="13"/>
                    </a:lnTo>
                    <a:lnTo>
                      <a:pt x="0" y="50"/>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5379" name="Freeform 191"/>
              <p:cNvSpPr>
                <a:spLocks noChangeAspect="1"/>
              </p:cNvSpPr>
              <p:nvPr/>
            </p:nvSpPr>
            <p:spPr bwMode="auto">
              <a:xfrm>
                <a:off x="1539" y="3078"/>
                <a:ext cx="125" cy="63"/>
              </a:xfrm>
              <a:custGeom>
                <a:avLst/>
                <a:gdLst>
                  <a:gd name="T0" fmla="*/ 0 w 125"/>
                  <a:gd name="T1" fmla="*/ 50 h 63"/>
                  <a:gd name="T2" fmla="*/ 112 w 125"/>
                  <a:gd name="T3" fmla="*/ 0 h 63"/>
                  <a:gd name="T4" fmla="*/ 125 w 125"/>
                  <a:gd name="T5" fmla="*/ 0 h 63"/>
                  <a:gd name="T6" fmla="*/ 125 w 125"/>
                  <a:gd name="T7" fmla="*/ 0 h 63"/>
                  <a:gd name="T8" fmla="*/ 125 w 125"/>
                  <a:gd name="T9" fmla="*/ 13 h 63"/>
                  <a:gd name="T10" fmla="*/ 125 w 125"/>
                  <a:gd name="T11" fmla="*/ 25 h 63"/>
                  <a:gd name="T12" fmla="*/ 112 w 125"/>
                  <a:gd name="T13" fmla="*/ 25 h 63"/>
                  <a:gd name="T14" fmla="*/ 0 w 125"/>
                  <a:gd name="T15" fmla="*/ 63 h 63"/>
                  <a:gd name="T16" fmla="*/ 0 w 125"/>
                  <a:gd name="T17" fmla="*/ 50 h 63"/>
                  <a:gd name="T18" fmla="*/ 0 w 125"/>
                  <a:gd name="T19" fmla="*/ 63 h 63"/>
                  <a:gd name="T20" fmla="*/ 0 w 125"/>
                  <a:gd name="T21" fmla="*/ 50 h 63"/>
                  <a:gd name="T22" fmla="*/ 112 w 125"/>
                  <a:gd name="T23" fmla="*/ 13 h 63"/>
                  <a:gd name="T24" fmla="*/ 112 w 125"/>
                  <a:gd name="T25" fmla="*/ 25 h 63"/>
                  <a:gd name="T26" fmla="*/ 112 w 125"/>
                  <a:gd name="T27" fmla="*/ 13 h 63"/>
                  <a:gd name="T28" fmla="*/ 112 w 125"/>
                  <a:gd name="T29" fmla="*/ 0 h 63"/>
                  <a:gd name="T30" fmla="*/ 125 w 125"/>
                  <a:gd name="T31" fmla="*/ 0 h 63"/>
                  <a:gd name="T32" fmla="*/ 112 w 125"/>
                  <a:gd name="T33" fmla="*/ 13 h 63"/>
                  <a:gd name="T34" fmla="*/ 0 w 125"/>
                  <a:gd name="T35" fmla="*/ 63 h 63"/>
                  <a:gd name="T36" fmla="*/ 0 w 125"/>
                  <a:gd name="T37" fmla="*/ 50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5"/>
                  <a:gd name="T58" fmla="*/ 0 h 63"/>
                  <a:gd name="T59" fmla="*/ 125 w 125"/>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5" h="63">
                    <a:moveTo>
                      <a:pt x="0" y="50"/>
                    </a:moveTo>
                    <a:lnTo>
                      <a:pt x="112" y="0"/>
                    </a:lnTo>
                    <a:lnTo>
                      <a:pt x="125" y="0"/>
                    </a:lnTo>
                    <a:lnTo>
                      <a:pt x="125" y="13"/>
                    </a:lnTo>
                    <a:lnTo>
                      <a:pt x="125" y="25"/>
                    </a:lnTo>
                    <a:lnTo>
                      <a:pt x="112" y="25"/>
                    </a:lnTo>
                    <a:lnTo>
                      <a:pt x="0" y="63"/>
                    </a:lnTo>
                    <a:lnTo>
                      <a:pt x="0" y="50"/>
                    </a:lnTo>
                    <a:lnTo>
                      <a:pt x="0" y="63"/>
                    </a:lnTo>
                    <a:lnTo>
                      <a:pt x="0" y="50"/>
                    </a:lnTo>
                    <a:lnTo>
                      <a:pt x="112" y="13"/>
                    </a:lnTo>
                    <a:lnTo>
                      <a:pt x="112" y="25"/>
                    </a:lnTo>
                    <a:lnTo>
                      <a:pt x="112" y="13"/>
                    </a:lnTo>
                    <a:lnTo>
                      <a:pt x="112" y="0"/>
                    </a:lnTo>
                    <a:lnTo>
                      <a:pt x="125" y="0"/>
                    </a:lnTo>
                    <a:lnTo>
                      <a:pt x="112" y="13"/>
                    </a:lnTo>
                    <a:lnTo>
                      <a:pt x="0" y="63"/>
                    </a:lnTo>
                    <a:lnTo>
                      <a:pt x="0" y="5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80" name="Freeform 192"/>
              <p:cNvSpPr>
                <a:spLocks noChangeAspect="1"/>
              </p:cNvSpPr>
              <p:nvPr/>
            </p:nvSpPr>
            <p:spPr bwMode="auto">
              <a:xfrm>
                <a:off x="1489" y="3128"/>
                <a:ext cx="50" cy="1"/>
              </a:xfrm>
              <a:custGeom>
                <a:avLst/>
                <a:gdLst>
                  <a:gd name="T0" fmla="*/ 0 w 50"/>
                  <a:gd name="T1" fmla="*/ 0 h 1"/>
                  <a:gd name="T2" fmla="*/ 13 w 50"/>
                  <a:gd name="T3" fmla="*/ 0 h 1"/>
                  <a:gd name="T4" fmla="*/ 50 w 50"/>
                  <a:gd name="T5" fmla="*/ 0 h 1"/>
                  <a:gd name="T6" fmla="*/ 50 w 50"/>
                  <a:gd name="T7" fmla="*/ 0 h 1"/>
                  <a:gd name="T8" fmla="*/ 0 w 50"/>
                  <a:gd name="T9" fmla="*/ 0 h 1"/>
                  <a:gd name="T10" fmla="*/ 0 60000 65536"/>
                  <a:gd name="T11" fmla="*/ 0 60000 65536"/>
                  <a:gd name="T12" fmla="*/ 0 60000 65536"/>
                  <a:gd name="T13" fmla="*/ 0 60000 65536"/>
                  <a:gd name="T14" fmla="*/ 0 60000 65536"/>
                  <a:gd name="T15" fmla="*/ 0 w 50"/>
                  <a:gd name="T16" fmla="*/ 0 h 1"/>
                  <a:gd name="T17" fmla="*/ 50 w 50"/>
                  <a:gd name="T18" fmla="*/ 1 h 1"/>
                </a:gdLst>
                <a:ahLst/>
                <a:cxnLst>
                  <a:cxn ang="T10">
                    <a:pos x="T0" y="T1"/>
                  </a:cxn>
                  <a:cxn ang="T11">
                    <a:pos x="T2" y="T3"/>
                  </a:cxn>
                  <a:cxn ang="T12">
                    <a:pos x="T4" y="T5"/>
                  </a:cxn>
                  <a:cxn ang="T13">
                    <a:pos x="T6" y="T7"/>
                  </a:cxn>
                  <a:cxn ang="T14">
                    <a:pos x="T8" y="T9"/>
                  </a:cxn>
                </a:cxnLst>
                <a:rect l="T15" t="T16" r="T17" b="T18"/>
                <a:pathLst>
                  <a:path w="50" h="1">
                    <a:moveTo>
                      <a:pt x="0" y="0"/>
                    </a:moveTo>
                    <a:lnTo>
                      <a:pt x="13" y="0"/>
                    </a:lnTo>
                    <a:lnTo>
                      <a:pt x="50" y="0"/>
                    </a:lnTo>
                    <a:lnTo>
                      <a:pt x="0" y="0"/>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381" name="Freeform 193"/>
              <p:cNvSpPr>
                <a:spLocks noChangeAspect="1"/>
              </p:cNvSpPr>
              <p:nvPr/>
            </p:nvSpPr>
            <p:spPr bwMode="auto">
              <a:xfrm>
                <a:off x="1489" y="3128"/>
                <a:ext cx="50" cy="13"/>
              </a:xfrm>
              <a:custGeom>
                <a:avLst/>
                <a:gdLst>
                  <a:gd name="T0" fmla="*/ 0 w 50"/>
                  <a:gd name="T1" fmla="*/ 0 h 13"/>
                  <a:gd name="T2" fmla="*/ 50 w 50"/>
                  <a:gd name="T3" fmla="*/ 0 h 13"/>
                  <a:gd name="T4" fmla="*/ 50 w 50"/>
                  <a:gd name="T5" fmla="*/ 13 h 13"/>
                  <a:gd name="T6" fmla="*/ 50 w 50"/>
                  <a:gd name="T7" fmla="*/ 13 h 13"/>
                  <a:gd name="T8" fmla="*/ 0 w 50"/>
                  <a:gd name="T9" fmla="*/ 13 h 13"/>
                  <a:gd name="T10" fmla="*/ 0 w 50"/>
                  <a:gd name="T11" fmla="*/ 0 h 13"/>
                  <a:gd name="T12" fmla="*/ 0 w 50"/>
                  <a:gd name="T13" fmla="*/ 13 h 13"/>
                  <a:gd name="T14" fmla="*/ 0 w 50"/>
                  <a:gd name="T15" fmla="*/ 0 h 13"/>
                  <a:gd name="T16" fmla="*/ 50 w 50"/>
                  <a:gd name="T17" fmla="*/ 0 h 13"/>
                  <a:gd name="T18" fmla="*/ 50 w 50"/>
                  <a:gd name="T19" fmla="*/ 0 h 13"/>
                  <a:gd name="T20" fmla="*/ 50 w 50"/>
                  <a:gd name="T21" fmla="*/ 13 h 13"/>
                  <a:gd name="T22" fmla="*/ 0 w 50"/>
                  <a:gd name="T23" fmla="*/ 13 h 13"/>
                  <a:gd name="T24" fmla="*/ 0 w 50"/>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
                  <a:gd name="T40" fmla="*/ 0 h 13"/>
                  <a:gd name="T41" fmla="*/ 50 w 50"/>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 h="13">
                    <a:moveTo>
                      <a:pt x="0" y="0"/>
                    </a:moveTo>
                    <a:lnTo>
                      <a:pt x="50" y="0"/>
                    </a:lnTo>
                    <a:lnTo>
                      <a:pt x="50" y="13"/>
                    </a:lnTo>
                    <a:lnTo>
                      <a:pt x="0" y="13"/>
                    </a:lnTo>
                    <a:lnTo>
                      <a:pt x="0" y="0"/>
                    </a:lnTo>
                    <a:lnTo>
                      <a:pt x="0" y="13"/>
                    </a:lnTo>
                    <a:lnTo>
                      <a:pt x="0" y="0"/>
                    </a:lnTo>
                    <a:lnTo>
                      <a:pt x="50" y="0"/>
                    </a:lnTo>
                    <a:lnTo>
                      <a:pt x="50" y="13"/>
                    </a:lnTo>
                    <a:lnTo>
                      <a:pt x="0" y="13"/>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82" name="Freeform 194"/>
              <p:cNvSpPr>
                <a:spLocks noChangeAspect="1"/>
              </p:cNvSpPr>
              <p:nvPr/>
            </p:nvSpPr>
            <p:spPr bwMode="auto">
              <a:xfrm>
                <a:off x="1166" y="3116"/>
                <a:ext cx="323" cy="12"/>
              </a:xfrm>
              <a:custGeom>
                <a:avLst/>
                <a:gdLst>
                  <a:gd name="T0" fmla="*/ 0 w 323"/>
                  <a:gd name="T1" fmla="*/ 0 h 12"/>
                  <a:gd name="T2" fmla="*/ 12 w 323"/>
                  <a:gd name="T3" fmla="*/ 0 h 12"/>
                  <a:gd name="T4" fmla="*/ 186 w 323"/>
                  <a:gd name="T5" fmla="*/ 0 h 12"/>
                  <a:gd name="T6" fmla="*/ 273 w 323"/>
                  <a:gd name="T7" fmla="*/ 12 h 12"/>
                  <a:gd name="T8" fmla="*/ 323 w 323"/>
                  <a:gd name="T9" fmla="*/ 12 h 12"/>
                  <a:gd name="T10" fmla="*/ 323 w 323"/>
                  <a:gd name="T11" fmla="*/ 12 h 12"/>
                  <a:gd name="T12" fmla="*/ 323 w 323"/>
                  <a:gd name="T13" fmla="*/ 12 h 12"/>
                  <a:gd name="T14" fmla="*/ 323 w 323"/>
                  <a:gd name="T15" fmla="*/ 12 h 12"/>
                  <a:gd name="T16" fmla="*/ 186 w 323"/>
                  <a:gd name="T17" fmla="*/ 12 h 12"/>
                  <a:gd name="T18" fmla="*/ 24 w 323"/>
                  <a:gd name="T19" fmla="*/ 12 h 12"/>
                  <a:gd name="T20" fmla="*/ 0 w 323"/>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3"/>
                  <a:gd name="T34" fmla="*/ 0 h 12"/>
                  <a:gd name="T35" fmla="*/ 323 w 32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3" h="12">
                    <a:moveTo>
                      <a:pt x="0" y="0"/>
                    </a:moveTo>
                    <a:lnTo>
                      <a:pt x="12" y="0"/>
                    </a:lnTo>
                    <a:lnTo>
                      <a:pt x="186" y="0"/>
                    </a:lnTo>
                    <a:lnTo>
                      <a:pt x="273" y="12"/>
                    </a:lnTo>
                    <a:lnTo>
                      <a:pt x="323" y="12"/>
                    </a:lnTo>
                    <a:lnTo>
                      <a:pt x="186" y="12"/>
                    </a:lnTo>
                    <a:lnTo>
                      <a:pt x="24" y="12"/>
                    </a:lnTo>
                    <a:lnTo>
                      <a:pt x="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5383" name="Freeform 195"/>
              <p:cNvSpPr>
                <a:spLocks noChangeAspect="1"/>
              </p:cNvSpPr>
              <p:nvPr/>
            </p:nvSpPr>
            <p:spPr bwMode="auto">
              <a:xfrm>
                <a:off x="1166" y="3116"/>
                <a:ext cx="323" cy="25"/>
              </a:xfrm>
              <a:custGeom>
                <a:avLst/>
                <a:gdLst>
                  <a:gd name="T0" fmla="*/ 0 w 323"/>
                  <a:gd name="T1" fmla="*/ 0 h 25"/>
                  <a:gd name="T2" fmla="*/ 186 w 323"/>
                  <a:gd name="T3" fmla="*/ 0 h 25"/>
                  <a:gd name="T4" fmla="*/ 186 w 323"/>
                  <a:gd name="T5" fmla="*/ 0 h 25"/>
                  <a:gd name="T6" fmla="*/ 186 w 323"/>
                  <a:gd name="T7" fmla="*/ 0 h 25"/>
                  <a:gd name="T8" fmla="*/ 273 w 323"/>
                  <a:gd name="T9" fmla="*/ 12 h 25"/>
                  <a:gd name="T10" fmla="*/ 273 w 323"/>
                  <a:gd name="T11" fmla="*/ 25 h 25"/>
                  <a:gd name="T12" fmla="*/ 273 w 323"/>
                  <a:gd name="T13" fmla="*/ 12 h 25"/>
                  <a:gd name="T14" fmla="*/ 323 w 323"/>
                  <a:gd name="T15" fmla="*/ 12 h 25"/>
                  <a:gd name="T16" fmla="*/ 323 w 323"/>
                  <a:gd name="T17" fmla="*/ 25 h 25"/>
                  <a:gd name="T18" fmla="*/ 323 w 323"/>
                  <a:gd name="T19" fmla="*/ 25 h 25"/>
                  <a:gd name="T20" fmla="*/ 24 w 323"/>
                  <a:gd name="T21" fmla="*/ 25 h 25"/>
                  <a:gd name="T22" fmla="*/ 24 w 323"/>
                  <a:gd name="T23" fmla="*/ 25 h 25"/>
                  <a:gd name="T24" fmla="*/ 24 w 323"/>
                  <a:gd name="T25" fmla="*/ 25 h 25"/>
                  <a:gd name="T26" fmla="*/ 0 w 323"/>
                  <a:gd name="T27" fmla="*/ 12 h 25"/>
                  <a:gd name="T28" fmla="*/ 0 w 323"/>
                  <a:gd name="T29" fmla="*/ 0 h 25"/>
                  <a:gd name="T30" fmla="*/ 0 w 323"/>
                  <a:gd name="T31" fmla="*/ 12 h 25"/>
                  <a:gd name="T32" fmla="*/ 0 w 323"/>
                  <a:gd name="T33" fmla="*/ 0 h 25"/>
                  <a:gd name="T34" fmla="*/ 24 w 323"/>
                  <a:gd name="T35" fmla="*/ 12 h 25"/>
                  <a:gd name="T36" fmla="*/ 24 w 323"/>
                  <a:gd name="T37" fmla="*/ 25 h 25"/>
                  <a:gd name="T38" fmla="*/ 24 w 323"/>
                  <a:gd name="T39" fmla="*/ 12 h 25"/>
                  <a:gd name="T40" fmla="*/ 323 w 323"/>
                  <a:gd name="T41" fmla="*/ 12 h 25"/>
                  <a:gd name="T42" fmla="*/ 323 w 323"/>
                  <a:gd name="T43" fmla="*/ 12 h 25"/>
                  <a:gd name="T44" fmla="*/ 323 w 323"/>
                  <a:gd name="T45" fmla="*/ 25 h 25"/>
                  <a:gd name="T46" fmla="*/ 273 w 323"/>
                  <a:gd name="T47" fmla="*/ 25 h 25"/>
                  <a:gd name="T48" fmla="*/ 273 w 323"/>
                  <a:gd name="T49" fmla="*/ 25 h 25"/>
                  <a:gd name="T50" fmla="*/ 273 w 323"/>
                  <a:gd name="T51" fmla="*/ 25 h 25"/>
                  <a:gd name="T52" fmla="*/ 186 w 323"/>
                  <a:gd name="T53" fmla="*/ 12 h 25"/>
                  <a:gd name="T54" fmla="*/ 186 w 323"/>
                  <a:gd name="T55" fmla="*/ 0 h 25"/>
                  <a:gd name="T56" fmla="*/ 186 w 323"/>
                  <a:gd name="T57" fmla="*/ 12 h 25"/>
                  <a:gd name="T58" fmla="*/ 0 w 323"/>
                  <a:gd name="T59" fmla="*/ 12 h 25"/>
                  <a:gd name="T60" fmla="*/ 0 w 323"/>
                  <a:gd name="T61" fmla="*/ 0 h 2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23"/>
                  <a:gd name="T94" fmla="*/ 0 h 25"/>
                  <a:gd name="T95" fmla="*/ 323 w 323"/>
                  <a:gd name="T96" fmla="*/ 25 h 2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23" h="25">
                    <a:moveTo>
                      <a:pt x="0" y="0"/>
                    </a:moveTo>
                    <a:lnTo>
                      <a:pt x="186" y="0"/>
                    </a:lnTo>
                    <a:lnTo>
                      <a:pt x="273" y="12"/>
                    </a:lnTo>
                    <a:lnTo>
                      <a:pt x="273" y="25"/>
                    </a:lnTo>
                    <a:lnTo>
                      <a:pt x="273" y="12"/>
                    </a:lnTo>
                    <a:lnTo>
                      <a:pt x="323" y="12"/>
                    </a:lnTo>
                    <a:lnTo>
                      <a:pt x="323" y="25"/>
                    </a:lnTo>
                    <a:lnTo>
                      <a:pt x="24" y="25"/>
                    </a:lnTo>
                    <a:lnTo>
                      <a:pt x="0" y="12"/>
                    </a:lnTo>
                    <a:lnTo>
                      <a:pt x="0" y="0"/>
                    </a:lnTo>
                    <a:lnTo>
                      <a:pt x="0" y="12"/>
                    </a:lnTo>
                    <a:lnTo>
                      <a:pt x="0" y="0"/>
                    </a:lnTo>
                    <a:lnTo>
                      <a:pt x="24" y="12"/>
                    </a:lnTo>
                    <a:lnTo>
                      <a:pt x="24" y="25"/>
                    </a:lnTo>
                    <a:lnTo>
                      <a:pt x="24" y="12"/>
                    </a:lnTo>
                    <a:lnTo>
                      <a:pt x="323" y="12"/>
                    </a:lnTo>
                    <a:lnTo>
                      <a:pt x="323" y="25"/>
                    </a:lnTo>
                    <a:lnTo>
                      <a:pt x="273" y="25"/>
                    </a:lnTo>
                    <a:lnTo>
                      <a:pt x="186" y="12"/>
                    </a:lnTo>
                    <a:lnTo>
                      <a:pt x="186" y="0"/>
                    </a:lnTo>
                    <a:lnTo>
                      <a:pt x="186" y="12"/>
                    </a:lnTo>
                    <a:lnTo>
                      <a:pt x="0" y="12"/>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84" name="Freeform 196"/>
              <p:cNvSpPr>
                <a:spLocks noChangeAspect="1"/>
              </p:cNvSpPr>
              <p:nvPr/>
            </p:nvSpPr>
            <p:spPr bwMode="auto">
              <a:xfrm>
                <a:off x="1502" y="316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
                  <a:gd name="T29" fmla="*/ 1 w 1"/>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
                    <a:moveTo>
                      <a:pt x="0" y="0"/>
                    </a:move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85" name="Freeform 197"/>
              <p:cNvSpPr>
                <a:spLocks noChangeAspect="1"/>
              </p:cNvSpPr>
              <p:nvPr/>
            </p:nvSpPr>
            <p:spPr bwMode="auto">
              <a:xfrm>
                <a:off x="1502" y="3166"/>
                <a:ext cx="12" cy="1"/>
              </a:xfrm>
              <a:custGeom>
                <a:avLst/>
                <a:gdLst>
                  <a:gd name="T0" fmla="*/ 12 w 12"/>
                  <a:gd name="T1" fmla="*/ 0 h 1"/>
                  <a:gd name="T2" fmla="*/ 12 w 12"/>
                  <a:gd name="T3" fmla="*/ 0 h 1"/>
                  <a:gd name="T4" fmla="*/ 12 w 12"/>
                  <a:gd name="T5" fmla="*/ 0 h 1"/>
                  <a:gd name="T6" fmla="*/ 12 w 12"/>
                  <a:gd name="T7" fmla="*/ 0 h 1"/>
                  <a:gd name="T8" fmla="*/ 12 w 12"/>
                  <a:gd name="T9" fmla="*/ 0 h 1"/>
                  <a:gd name="T10" fmla="*/ 12 w 12"/>
                  <a:gd name="T11" fmla="*/ 0 h 1"/>
                  <a:gd name="T12" fmla="*/ 12 w 12"/>
                  <a:gd name="T13" fmla="*/ 0 h 1"/>
                  <a:gd name="T14" fmla="*/ 12 w 12"/>
                  <a:gd name="T15" fmla="*/ 0 h 1"/>
                  <a:gd name="T16" fmla="*/ 12 w 12"/>
                  <a:gd name="T17" fmla="*/ 0 h 1"/>
                  <a:gd name="T18" fmla="*/ 12 w 12"/>
                  <a:gd name="T19" fmla="*/ 0 h 1"/>
                  <a:gd name="T20" fmla="*/ 12 w 12"/>
                  <a:gd name="T21" fmla="*/ 0 h 1"/>
                  <a:gd name="T22" fmla="*/ 12 w 12"/>
                  <a:gd name="T23" fmla="*/ 0 h 1"/>
                  <a:gd name="T24" fmla="*/ 12 w 12"/>
                  <a:gd name="T25" fmla="*/ 0 h 1"/>
                  <a:gd name="T26" fmla="*/ 12 w 12"/>
                  <a:gd name="T27" fmla="*/ 0 h 1"/>
                  <a:gd name="T28" fmla="*/ 12 w 12"/>
                  <a:gd name="T29" fmla="*/ 0 h 1"/>
                  <a:gd name="T30" fmla="*/ 12 w 12"/>
                  <a:gd name="T31" fmla="*/ 0 h 1"/>
                  <a:gd name="T32" fmla="*/ 12 w 12"/>
                  <a:gd name="T33" fmla="*/ 0 h 1"/>
                  <a:gd name="T34" fmla="*/ 12 w 12"/>
                  <a:gd name="T35" fmla="*/ 0 h 1"/>
                  <a:gd name="T36" fmla="*/ 12 w 12"/>
                  <a:gd name="T37" fmla="*/ 0 h 1"/>
                  <a:gd name="T38" fmla="*/ 12 w 12"/>
                  <a:gd name="T39" fmla="*/ 0 h 1"/>
                  <a:gd name="T40" fmla="*/ 12 w 12"/>
                  <a:gd name="T41" fmla="*/ 0 h 1"/>
                  <a:gd name="T42" fmla="*/ 12 w 12"/>
                  <a:gd name="T43" fmla="*/ 0 h 1"/>
                  <a:gd name="T44" fmla="*/ 12 w 12"/>
                  <a:gd name="T45" fmla="*/ 0 h 1"/>
                  <a:gd name="T46" fmla="*/ 12 w 12"/>
                  <a:gd name="T47" fmla="*/ 0 h 1"/>
                  <a:gd name="T48" fmla="*/ 0 w 12"/>
                  <a:gd name="T49" fmla="*/ 0 h 1"/>
                  <a:gd name="T50" fmla="*/ 0 w 12"/>
                  <a:gd name="T51" fmla="*/ 0 h 1"/>
                  <a:gd name="T52" fmla="*/ 0 w 12"/>
                  <a:gd name="T53" fmla="*/ 0 h 1"/>
                  <a:gd name="T54" fmla="*/ 0 w 12"/>
                  <a:gd name="T55" fmla="*/ 0 h 1"/>
                  <a:gd name="T56" fmla="*/ 0 w 12"/>
                  <a:gd name="T57" fmla="*/ 0 h 1"/>
                  <a:gd name="T58" fmla="*/ 0 w 12"/>
                  <a:gd name="T59" fmla="*/ 0 h 1"/>
                  <a:gd name="T60" fmla="*/ 0 w 12"/>
                  <a:gd name="T61" fmla="*/ 0 h 1"/>
                  <a:gd name="T62" fmla="*/ 0 w 12"/>
                  <a:gd name="T63" fmla="*/ 0 h 1"/>
                  <a:gd name="T64" fmla="*/ 0 w 12"/>
                  <a:gd name="T65" fmla="*/ 0 h 1"/>
                  <a:gd name="T66" fmla="*/ 0 w 12"/>
                  <a:gd name="T67" fmla="*/ 0 h 1"/>
                  <a:gd name="T68" fmla="*/ 0 w 12"/>
                  <a:gd name="T69" fmla="*/ 0 h 1"/>
                  <a:gd name="T70" fmla="*/ 0 w 12"/>
                  <a:gd name="T71" fmla="*/ 0 h 1"/>
                  <a:gd name="T72" fmla="*/ 0 w 12"/>
                  <a:gd name="T73" fmla="*/ 0 h 1"/>
                  <a:gd name="T74" fmla="*/ 0 w 12"/>
                  <a:gd name="T75" fmla="*/ 0 h 1"/>
                  <a:gd name="T76" fmla="*/ 0 w 12"/>
                  <a:gd name="T77" fmla="*/ 0 h 1"/>
                  <a:gd name="T78" fmla="*/ 0 w 12"/>
                  <a:gd name="T79" fmla="*/ 0 h 1"/>
                  <a:gd name="T80" fmla="*/ 0 w 12"/>
                  <a:gd name="T81" fmla="*/ 0 h 1"/>
                  <a:gd name="T82" fmla="*/ 0 w 12"/>
                  <a:gd name="T83" fmla="*/ 0 h 1"/>
                  <a:gd name="T84" fmla="*/ 0 w 12"/>
                  <a:gd name="T85" fmla="*/ 0 h 1"/>
                  <a:gd name="T86" fmla="*/ 0 w 12"/>
                  <a:gd name="T87" fmla="*/ 0 h 1"/>
                  <a:gd name="T88" fmla="*/ 0 w 12"/>
                  <a:gd name="T89" fmla="*/ 0 h 1"/>
                  <a:gd name="T90" fmla="*/ 0 w 12"/>
                  <a:gd name="T91" fmla="*/ 0 h 1"/>
                  <a:gd name="T92" fmla="*/ 0 w 12"/>
                  <a:gd name="T93" fmla="*/ 0 h 1"/>
                  <a:gd name="T94" fmla="*/ 0 w 12"/>
                  <a:gd name="T95" fmla="*/ 0 h 1"/>
                  <a:gd name="T96" fmla="*/ 12 w 12"/>
                  <a:gd name="T97" fmla="*/ 0 h 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
                  <a:gd name="T148" fmla="*/ 0 h 1"/>
                  <a:gd name="T149" fmla="*/ 12 w 12"/>
                  <a:gd name="T150" fmla="*/ 1 h 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 h="1">
                    <a:moveTo>
                      <a:pt x="12" y="0"/>
                    </a:moveTo>
                    <a:lnTo>
                      <a:pt x="12" y="0"/>
                    </a:lnTo>
                    <a:lnTo>
                      <a:pt x="0" y="0"/>
                    </a:lnTo>
                    <a:lnTo>
                      <a:pt x="12"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86" name="Freeform 198"/>
              <p:cNvSpPr>
                <a:spLocks noChangeAspect="1"/>
              </p:cNvSpPr>
              <p:nvPr/>
            </p:nvSpPr>
            <p:spPr bwMode="auto">
              <a:xfrm>
                <a:off x="1502" y="3166"/>
                <a:ext cx="12" cy="1"/>
              </a:xfrm>
              <a:custGeom>
                <a:avLst/>
                <a:gdLst>
                  <a:gd name="T0" fmla="*/ 12 w 12"/>
                  <a:gd name="T1" fmla="*/ 0 h 1"/>
                  <a:gd name="T2" fmla="*/ 12 w 12"/>
                  <a:gd name="T3" fmla="*/ 0 h 1"/>
                  <a:gd name="T4" fmla="*/ 12 w 12"/>
                  <a:gd name="T5" fmla="*/ 0 h 1"/>
                  <a:gd name="T6" fmla="*/ 0 w 12"/>
                  <a:gd name="T7" fmla="*/ 0 h 1"/>
                  <a:gd name="T8" fmla="*/ 0 w 12"/>
                  <a:gd name="T9" fmla="*/ 0 h 1"/>
                  <a:gd name="T10" fmla="*/ 0 w 12"/>
                  <a:gd name="T11" fmla="*/ 0 h 1"/>
                  <a:gd name="T12" fmla="*/ 12 w 12"/>
                  <a:gd name="T13" fmla="*/ 0 h 1"/>
                  <a:gd name="T14" fmla="*/ 0 60000 65536"/>
                  <a:gd name="T15" fmla="*/ 0 60000 65536"/>
                  <a:gd name="T16" fmla="*/ 0 60000 65536"/>
                  <a:gd name="T17" fmla="*/ 0 60000 65536"/>
                  <a:gd name="T18" fmla="*/ 0 60000 65536"/>
                  <a:gd name="T19" fmla="*/ 0 60000 65536"/>
                  <a:gd name="T20" fmla="*/ 0 60000 65536"/>
                  <a:gd name="T21" fmla="*/ 0 w 12"/>
                  <a:gd name="T22" fmla="*/ 0 h 1"/>
                  <a:gd name="T23" fmla="*/ 12 w 12"/>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
                    <a:moveTo>
                      <a:pt x="12" y="0"/>
                    </a:moveTo>
                    <a:lnTo>
                      <a:pt x="12" y="0"/>
                    </a:lnTo>
                    <a:lnTo>
                      <a:pt x="0" y="0"/>
                    </a:lnTo>
                    <a:lnTo>
                      <a:pt x="12"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87" name="Freeform 199"/>
              <p:cNvSpPr>
                <a:spLocks noChangeAspect="1"/>
              </p:cNvSpPr>
              <p:nvPr/>
            </p:nvSpPr>
            <p:spPr bwMode="auto">
              <a:xfrm>
                <a:off x="1551" y="3103"/>
                <a:ext cx="50" cy="88"/>
              </a:xfrm>
              <a:custGeom>
                <a:avLst/>
                <a:gdLst>
                  <a:gd name="T0" fmla="*/ 0 w 50"/>
                  <a:gd name="T1" fmla="*/ 25 h 88"/>
                  <a:gd name="T2" fmla="*/ 0 w 50"/>
                  <a:gd name="T3" fmla="*/ 88 h 88"/>
                  <a:gd name="T4" fmla="*/ 50 w 50"/>
                  <a:gd name="T5" fmla="*/ 63 h 88"/>
                  <a:gd name="T6" fmla="*/ 50 w 50"/>
                  <a:gd name="T7" fmla="*/ 0 h 88"/>
                  <a:gd name="T8" fmla="*/ 0 w 50"/>
                  <a:gd name="T9" fmla="*/ 25 h 88"/>
                  <a:gd name="T10" fmla="*/ 0 60000 65536"/>
                  <a:gd name="T11" fmla="*/ 0 60000 65536"/>
                  <a:gd name="T12" fmla="*/ 0 60000 65536"/>
                  <a:gd name="T13" fmla="*/ 0 60000 65536"/>
                  <a:gd name="T14" fmla="*/ 0 60000 65536"/>
                  <a:gd name="T15" fmla="*/ 0 w 50"/>
                  <a:gd name="T16" fmla="*/ 0 h 88"/>
                  <a:gd name="T17" fmla="*/ 50 w 50"/>
                  <a:gd name="T18" fmla="*/ 88 h 88"/>
                </a:gdLst>
                <a:ahLst/>
                <a:cxnLst>
                  <a:cxn ang="T10">
                    <a:pos x="T0" y="T1"/>
                  </a:cxn>
                  <a:cxn ang="T11">
                    <a:pos x="T2" y="T3"/>
                  </a:cxn>
                  <a:cxn ang="T12">
                    <a:pos x="T4" y="T5"/>
                  </a:cxn>
                  <a:cxn ang="T13">
                    <a:pos x="T6" y="T7"/>
                  </a:cxn>
                  <a:cxn ang="T14">
                    <a:pos x="T8" y="T9"/>
                  </a:cxn>
                </a:cxnLst>
                <a:rect l="T15" t="T16" r="T17" b="T18"/>
                <a:pathLst>
                  <a:path w="50" h="88">
                    <a:moveTo>
                      <a:pt x="0" y="25"/>
                    </a:moveTo>
                    <a:lnTo>
                      <a:pt x="0" y="88"/>
                    </a:lnTo>
                    <a:lnTo>
                      <a:pt x="50" y="63"/>
                    </a:lnTo>
                    <a:lnTo>
                      <a:pt x="50" y="0"/>
                    </a:lnTo>
                    <a:lnTo>
                      <a:pt x="0" y="25"/>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388" name="Freeform 200"/>
              <p:cNvSpPr>
                <a:spLocks noChangeAspect="1"/>
              </p:cNvSpPr>
              <p:nvPr/>
            </p:nvSpPr>
            <p:spPr bwMode="auto">
              <a:xfrm>
                <a:off x="1551" y="3091"/>
                <a:ext cx="63" cy="112"/>
              </a:xfrm>
              <a:custGeom>
                <a:avLst/>
                <a:gdLst>
                  <a:gd name="T0" fmla="*/ 13 w 63"/>
                  <a:gd name="T1" fmla="*/ 37 h 112"/>
                  <a:gd name="T2" fmla="*/ 13 w 63"/>
                  <a:gd name="T3" fmla="*/ 100 h 112"/>
                  <a:gd name="T4" fmla="*/ 0 w 63"/>
                  <a:gd name="T5" fmla="*/ 112 h 112"/>
                  <a:gd name="T6" fmla="*/ 0 w 63"/>
                  <a:gd name="T7" fmla="*/ 100 h 112"/>
                  <a:gd name="T8" fmla="*/ 50 w 63"/>
                  <a:gd name="T9" fmla="*/ 75 h 112"/>
                  <a:gd name="T10" fmla="*/ 63 w 63"/>
                  <a:gd name="T11" fmla="*/ 75 h 112"/>
                  <a:gd name="T12" fmla="*/ 50 w 63"/>
                  <a:gd name="T13" fmla="*/ 75 h 112"/>
                  <a:gd name="T14" fmla="*/ 50 w 63"/>
                  <a:gd name="T15" fmla="*/ 12 h 112"/>
                  <a:gd name="T16" fmla="*/ 50 w 63"/>
                  <a:gd name="T17" fmla="*/ 12 h 112"/>
                  <a:gd name="T18" fmla="*/ 63 w 63"/>
                  <a:gd name="T19" fmla="*/ 0 h 112"/>
                  <a:gd name="T20" fmla="*/ 63 w 63"/>
                  <a:gd name="T21" fmla="*/ 12 h 112"/>
                  <a:gd name="T22" fmla="*/ 63 w 63"/>
                  <a:gd name="T23" fmla="*/ 75 h 112"/>
                  <a:gd name="T24" fmla="*/ 63 w 63"/>
                  <a:gd name="T25" fmla="*/ 75 h 112"/>
                  <a:gd name="T26" fmla="*/ 50 w 63"/>
                  <a:gd name="T27" fmla="*/ 87 h 112"/>
                  <a:gd name="T28" fmla="*/ 0 w 63"/>
                  <a:gd name="T29" fmla="*/ 112 h 112"/>
                  <a:gd name="T30" fmla="*/ 0 w 63"/>
                  <a:gd name="T31" fmla="*/ 112 h 112"/>
                  <a:gd name="T32" fmla="*/ 0 w 63"/>
                  <a:gd name="T33" fmla="*/ 100 h 112"/>
                  <a:gd name="T34" fmla="*/ 0 w 63"/>
                  <a:gd name="T35" fmla="*/ 37 h 112"/>
                  <a:gd name="T36" fmla="*/ 13 w 63"/>
                  <a:gd name="T37" fmla="*/ 37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112"/>
                  <a:gd name="T59" fmla="*/ 63 w 63"/>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112">
                    <a:moveTo>
                      <a:pt x="13" y="37"/>
                    </a:moveTo>
                    <a:lnTo>
                      <a:pt x="13" y="100"/>
                    </a:lnTo>
                    <a:lnTo>
                      <a:pt x="0" y="112"/>
                    </a:lnTo>
                    <a:lnTo>
                      <a:pt x="0" y="100"/>
                    </a:lnTo>
                    <a:lnTo>
                      <a:pt x="50" y="75"/>
                    </a:lnTo>
                    <a:lnTo>
                      <a:pt x="63" y="75"/>
                    </a:lnTo>
                    <a:lnTo>
                      <a:pt x="50" y="75"/>
                    </a:lnTo>
                    <a:lnTo>
                      <a:pt x="50" y="12"/>
                    </a:lnTo>
                    <a:lnTo>
                      <a:pt x="63" y="0"/>
                    </a:lnTo>
                    <a:lnTo>
                      <a:pt x="63" y="12"/>
                    </a:lnTo>
                    <a:lnTo>
                      <a:pt x="63" y="75"/>
                    </a:lnTo>
                    <a:lnTo>
                      <a:pt x="50" y="87"/>
                    </a:lnTo>
                    <a:lnTo>
                      <a:pt x="0" y="112"/>
                    </a:lnTo>
                    <a:lnTo>
                      <a:pt x="0" y="100"/>
                    </a:lnTo>
                    <a:lnTo>
                      <a:pt x="0" y="37"/>
                    </a:lnTo>
                    <a:lnTo>
                      <a:pt x="13" y="37"/>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89" name="Freeform 201"/>
              <p:cNvSpPr>
                <a:spLocks noChangeAspect="1"/>
              </p:cNvSpPr>
              <p:nvPr/>
            </p:nvSpPr>
            <p:spPr bwMode="auto">
              <a:xfrm>
                <a:off x="1551" y="3103"/>
                <a:ext cx="50" cy="38"/>
              </a:xfrm>
              <a:custGeom>
                <a:avLst/>
                <a:gdLst>
                  <a:gd name="T0" fmla="*/ 50 w 50"/>
                  <a:gd name="T1" fmla="*/ 13 h 38"/>
                  <a:gd name="T2" fmla="*/ 0 w 50"/>
                  <a:gd name="T3" fmla="*/ 38 h 38"/>
                  <a:gd name="T4" fmla="*/ 0 w 50"/>
                  <a:gd name="T5" fmla="*/ 25 h 38"/>
                  <a:gd name="T6" fmla="*/ 0 w 50"/>
                  <a:gd name="T7" fmla="*/ 25 h 38"/>
                  <a:gd name="T8" fmla="*/ 0 w 50"/>
                  <a:gd name="T9" fmla="*/ 25 h 38"/>
                  <a:gd name="T10" fmla="*/ 50 w 50"/>
                  <a:gd name="T11" fmla="*/ 0 h 38"/>
                  <a:gd name="T12" fmla="*/ 50 w 50"/>
                  <a:gd name="T13" fmla="*/ 13 h 38"/>
                  <a:gd name="T14" fmla="*/ 0 60000 65536"/>
                  <a:gd name="T15" fmla="*/ 0 60000 65536"/>
                  <a:gd name="T16" fmla="*/ 0 60000 65536"/>
                  <a:gd name="T17" fmla="*/ 0 60000 65536"/>
                  <a:gd name="T18" fmla="*/ 0 60000 65536"/>
                  <a:gd name="T19" fmla="*/ 0 60000 65536"/>
                  <a:gd name="T20" fmla="*/ 0 60000 65536"/>
                  <a:gd name="T21" fmla="*/ 0 w 50"/>
                  <a:gd name="T22" fmla="*/ 0 h 38"/>
                  <a:gd name="T23" fmla="*/ 50 w 50"/>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 h="38">
                    <a:moveTo>
                      <a:pt x="50" y="13"/>
                    </a:moveTo>
                    <a:lnTo>
                      <a:pt x="0" y="38"/>
                    </a:lnTo>
                    <a:lnTo>
                      <a:pt x="0" y="25"/>
                    </a:lnTo>
                    <a:lnTo>
                      <a:pt x="50" y="0"/>
                    </a:lnTo>
                    <a:lnTo>
                      <a:pt x="50"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90" name="Freeform 202"/>
              <p:cNvSpPr>
                <a:spLocks noChangeAspect="1"/>
              </p:cNvSpPr>
              <p:nvPr/>
            </p:nvSpPr>
            <p:spPr bwMode="auto">
              <a:xfrm>
                <a:off x="1551" y="3128"/>
                <a:ext cx="50" cy="25"/>
              </a:xfrm>
              <a:custGeom>
                <a:avLst/>
                <a:gdLst>
                  <a:gd name="T0" fmla="*/ 0 w 50"/>
                  <a:gd name="T1" fmla="*/ 13 h 25"/>
                  <a:gd name="T2" fmla="*/ 50 w 50"/>
                  <a:gd name="T3" fmla="*/ 0 h 25"/>
                  <a:gd name="T4" fmla="*/ 50 w 50"/>
                  <a:gd name="T5" fmla="*/ 0 h 25"/>
                  <a:gd name="T6" fmla="*/ 25 w 50"/>
                  <a:gd name="T7" fmla="*/ 13 h 25"/>
                  <a:gd name="T8" fmla="*/ 25 w 50"/>
                  <a:gd name="T9" fmla="*/ 13 h 25"/>
                  <a:gd name="T10" fmla="*/ 25 w 50"/>
                  <a:gd name="T11" fmla="*/ 25 h 25"/>
                  <a:gd name="T12" fmla="*/ 25 w 50"/>
                  <a:gd name="T13" fmla="*/ 13 h 25"/>
                  <a:gd name="T14" fmla="*/ 0 w 50"/>
                  <a:gd name="T15" fmla="*/ 25 h 25"/>
                  <a:gd name="T16" fmla="*/ 0 w 50"/>
                  <a:gd name="T17" fmla="*/ 13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25"/>
                  <a:gd name="T29" fmla="*/ 50 w 50"/>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25">
                    <a:moveTo>
                      <a:pt x="0" y="13"/>
                    </a:moveTo>
                    <a:lnTo>
                      <a:pt x="50" y="0"/>
                    </a:lnTo>
                    <a:lnTo>
                      <a:pt x="25" y="13"/>
                    </a:lnTo>
                    <a:lnTo>
                      <a:pt x="25" y="25"/>
                    </a:lnTo>
                    <a:lnTo>
                      <a:pt x="25" y="13"/>
                    </a:lnTo>
                    <a:lnTo>
                      <a:pt x="0" y="25"/>
                    </a:lnTo>
                    <a:lnTo>
                      <a:pt x="0"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91" name="Freeform 203"/>
              <p:cNvSpPr>
                <a:spLocks noChangeAspect="1"/>
              </p:cNvSpPr>
              <p:nvPr/>
            </p:nvSpPr>
            <p:spPr bwMode="auto">
              <a:xfrm>
                <a:off x="1551" y="3128"/>
                <a:ext cx="50" cy="38"/>
              </a:xfrm>
              <a:custGeom>
                <a:avLst/>
                <a:gdLst>
                  <a:gd name="T0" fmla="*/ 0 w 50"/>
                  <a:gd name="T1" fmla="*/ 13 h 38"/>
                  <a:gd name="T2" fmla="*/ 50 w 50"/>
                  <a:gd name="T3" fmla="*/ 0 h 38"/>
                  <a:gd name="T4" fmla="*/ 50 w 50"/>
                  <a:gd name="T5" fmla="*/ 13 h 38"/>
                  <a:gd name="T6" fmla="*/ 50 w 50"/>
                  <a:gd name="T7" fmla="*/ 13 h 38"/>
                  <a:gd name="T8" fmla="*/ 25 w 50"/>
                  <a:gd name="T9" fmla="*/ 25 h 38"/>
                  <a:gd name="T10" fmla="*/ 25 w 50"/>
                  <a:gd name="T11" fmla="*/ 13 h 38"/>
                  <a:gd name="T12" fmla="*/ 38 w 50"/>
                  <a:gd name="T13" fmla="*/ 13 h 38"/>
                  <a:gd name="T14" fmla="*/ 38 w 50"/>
                  <a:gd name="T15" fmla="*/ 25 h 38"/>
                  <a:gd name="T16" fmla="*/ 25 w 50"/>
                  <a:gd name="T17" fmla="*/ 25 h 38"/>
                  <a:gd name="T18" fmla="*/ 25 w 50"/>
                  <a:gd name="T19" fmla="*/ 25 h 38"/>
                  <a:gd name="T20" fmla="*/ 25 w 50"/>
                  <a:gd name="T21" fmla="*/ 13 h 38"/>
                  <a:gd name="T22" fmla="*/ 25 w 50"/>
                  <a:gd name="T23" fmla="*/ 13 h 38"/>
                  <a:gd name="T24" fmla="*/ 25 w 50"/>
                  <a:gd name="T25" fmla="*/ 25 h 38"/>
                  <a:gd name="T26" fmla="*/ 0 w 50"/>
                  <a:gd name="T27" fmla="*/ 38 h 38"/>
                  <a:gd name="T28" fmla="*/ 0 w 50"/>
                  <a:gd name="T29" fmla="*/ 38 h 38"/>
                  <a:gd name="T30" fmla="*/ 0 w 50"/>
                  <a:gd name="T31" fmla="*/ 25 h 38"/>
                  <a:gd name="T32" fmla="*/ 0 w 50"/>
                  <a:gd name="T33" fmla="*/ 13 h 38"/>
                  <a:gd name="T34" fmla="*/ 0 w 50"/>
                  <a:gd name="T35" fmla="*/ 13 h 38"/>
                  <a:gd name="T36" fmla="*/ 0 w 50"/>
                  <a:gd name="T37" fmla="*/ 13 h 38"/>
                  <a:gd name="T38" fmla="*/ 13 w 50"/>
                  <a:gd name="T39" fmla="*/ 13 h 38"/>
                  <a:gd name="T40" fmla="*/ 13 w 50"/>
                  <a:gd name="T41" fmla="*/ 25 h 38"/>
                  <a:gd name="T42" fmla="*/ 0 w 50"/>
                  <a:gd name="T43" fmla="*/ 25 h 38"/>
                  <a:gd name="T44" fmla="*/ 0 w 50"/>
                  <a:gd name="T45" fmla="*/ 25 h 38"/>
                  <a:gd name="T46" fmla="*/ 25 w 50"/>
                  <a:gd name="T47" fmla="*/ 13 h 38"/>
                  <a:gd name="T48" fmla="*/ 38 w 50"/>
                  <a:gd name="T49" fmla="*/ 0 h 38"/>
                  <a:gd name="T50" fmla="*/ 38 w 50"/>
                  <a:gd name="T51" fmla="*/ 13 h 38"/>
                  <a:gd name="T52" fmla="*/ 38 w 50"/>
                  <a:gd name="T53" fmla="*/ 25 h 38"/>
                  <a:gd name="T54" fmla="*/ 38 w 50"/>
                  <a:gd name="T55" fmla="*/ 25 h 38"/>
                  <a:gd name="T56" fmla="*/ 25 w 50"/>
                  <a:gd name="T57" fmla="*/ 25 h 38"/>
                  <a:gd name="T58" fmla="*/ 25 w 50"/>
                  <a:gd name="T59" fmla="*/ 13 h 38"/>
                  <a:gd name="T60" fmla="*/ 25 w 50"/>
                  <a:gd name="T61" fmla="*/ 13 h 38"/>
                  <a:gd name="T62" fmla="*/ 25 w 50"/>
                  <a:gd name="T63" fmla="*/ 13 h 38"/>
                  <a:gd name="T64" fmla="*/ 50 w 50"/>
                  <a:gd name="T65" fmla="*/ 0 h 38"/>
                  <a:gd name="T66" fmla="*/ 50 w 50"/>
                  <a:gd name="T67" fmla="*/ 0 h 38"/>
                  <a:gd name="T68" fmla="*/ 50 w 50"/>
                  <a:gd name="T69" fmla="*/ 13 h 38"/>
                  <a:gd name="T70" fmla="*/ 0 w 50"/>
                  <a:gd name="T71" fmla="*/ 25 h 38"/>
                  <a:gd name="T72" fmla="*/ 0 w 50"/>
                  <a:gd name="T73" fmla="*/ 13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0"/>
                  <a:gd name="T112" fmla="*/ 0 h 38"/>
                  <a:gd name="T113" fmla="*/ 50 w 50"/>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0" h="38">
                    <a:moveTo>
                      <a:pt x="0" y="13"/>
                    </a:moveTo>
                    <a:lnTo>
                      <a:pt x="50" y="0"/>
                    </a:lnTo>
                    <a:lnTo>
                      <a:pt x="50" y="13"/>
                    </a:lnTo>
                    <a:lnTo>
                      <a:pt x="25" y="25"/>
                    </a:lnTo>
                    <a:lnTo>
                      <a:pt x="25" y="13"/>
                    </a:lnTo>
                    <a:lnTo>
                      <a:pt x="38" y="13"/>
                    </a:lnTo>
                    <a:lnTo>
                      <a:pt x="38" y="25"/>
                    </a:lnTo>
                    <a:lnTo>
                      <a:pt x="25" y="25"/>
                    </a:lnTo>
                    <a:lnTo>
                      <a:pt x="25" y="13"/>
                    </a:lnTo>
                    <a:lnTo>
                      <a:pt x="25" y="25"/>
                    </a:lnTo>
                    <a:lnTo>
                      <a:pt x="0" y="38"/>
                    </a:lnTo>
                    <a:lnTo>
                      <a:pt x="0" y="25"/>
                    </a:lnTo>
                    <a:lnTo>
                      <a:pt x="0" y="13"/>
                    </a:lnTo>
                    <a:lnTo>
                      <a:pt x="13" y="13"/>
                    </a:lnTo>
                    <a:lnTo>
                      <a:pt x="13" y="25"/>
                    </a:lnTo>
                    <a:lnTo>
                      <a:pt x="0" y="25"/>
                    </a:lnTo>
                    <a:lnTo>
                      <a:pt x="25" y="13"/>
                    </a:lnTo>
                    <a:lnTo>
                      <a:pt x="38" y="0"/>
                    </a:lnTo>
                    <a:lnTo>
                      <a:pt x="38" y="13"/>
                    </a:lnTo>
                    <a:lnTo>
                      <a:pt x="38" y="25"/>
                    </a:lnTo>
                    <a:lnTo>
                      <a:pt x="25" y="25"/>
                    </a:lnTo>
                    <a:lnTo>
                      <a:pt x="25" y="13"/>
                    </a:lnTo>
                    <a:lnTo>
                      <a:pt x="50" y="0"/>
                    </a:lnTo>
                    <a:lnTo>
                      <a:pt x="50" y="13"/>
                    </a:lnTo>
                    <a:lnTo>
                      <a:pt x="0" y="25"/>
                    </a:lnTo>
                    <a:lnTo>
                      <a:pt x="0"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92" name="Freeform 204"/>
              <p:cNvSpPr>
                <a:spLocks noChangeAspect="1"/>
              </p:cNvSpPr>
              <p:nvPr/>
            </p:nvSpPr>
            <p:spPr bwMode="auto">
              <a:xfrm>
                <a:off x="1576" y="3141"/>
                <a:ext cx="1" cy="12"/>
              </a:xfrm>
              <a:custGeom>
                <a:avLst/>
                <a:gdLst>
                  <a:gd name="T0" fmla="*/ 0 w 1"/>
                  <a:gd name="T1" fmla="*/ 12 h 12"/>
                  <a:gd name="T2" fmla="*/ 0 w 1"/>
                  <a:gd name="T3" fmla="*/ 12 h 12"/>
                  <a:gd name="T4" fmla="*/ 0 w 1"/>
                  <a:gd name="T5" fmla="*/ 12 h 12"/>
                  <a:gd name="T6" fmla="*/ 0 w 1"/>
                  <a:gd name="T7" fmla="*/ 0 h 12"/>
                  <a:gd name="T8" fmla="*/ 0 w 1"/>
                  <a:gd name="T9" fmla="*/ 12 h 12"/>
                  <a:gd name="T10" fmla="*/ 0 60000 65536"/>
                  <a:gd name="T11" fmla="*/ 0 60000 65536"/>
                  <a:gd name="T12" fmla="*/ 0 60000 65536"/>
                  <a:gd name="T13" fmla="*/ 0 60000 65536"/>
                  <a:gd name="T14" fmla="*/ 0 60000 65536"/>
                  <a:gd name="T15" fmla="*/ 0 w 1"/>
                  <a:gd name="T16" fmla="*/ 0 h 12"/>
                  <a:gd name="T17" fmla="*/ 1 w 1"/>
                  <a:gd name="T18" fmla="*/ 12 h 12"/>
                </a:gdLst>
                <a:ahLst/>
                <a:cxnLst>
                  <a:cxn ang="T10">
                    <a:pos x="T0" y="T1"/>
                  </a:cxn>
                  <a:cxn ang="T11">
                    <a:pos x="T2" y="T3"/>
                  </a:cxn>
                  <a:cxn ang="T12">
                    <a:pos x="T4" y="T5"/>
                  </a:cxn>
                  <a:cxn ang="T13">
                    <a:pos x="T6" y="T7"/>
                  </a:cxn>
                  <a:cxn ang="T14">
                    <a:pos x="T8" y="T9"/>
                  </a:cxn>
                </a:cxnLst>
                <a:rect l="T15" t="T16" r="T17" b="T18"/>
                <a:pathLst>
                  <a:path w="1" h="12">
                    <a:moveTo>
                      <a:pt x="0" y="12"/>
                    </a:moveTo>
                    <a:lnTo>
                      <a:pt x="0" y="12"/>
                    </a:lnTo>
                    <a:lnTo>
                      <a:pt x="0" y="0"/>
                    </a:lnTo>
                    <a:lnTo>
                      <a:pt x="0"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5393" name="Freeform 205"/>
              <p:cNvSpPr>
                <a:spLocks noChangeAspect="1"/>
              </p:cNvSpPr>
              <p:nvPr/>
            </p:nvSpPr>
            <p:spPr bwMode="auto">
              <a:xfrm>
                <a:off x="1576" y="3141"/>
                <a:ext cx="13" cy="12"/>
              </a:xfrm>
              <a:custGeom>
                <a:avLst/>
                <a:gdLst>
                  <a:gd name="T0" fmla="*/ 13 w 13"/>
                  <a:gd name="T1" fmla="*/ 12 h 12"/>
                  <a:gd name="T2" fmla="*/ 13 w 13"/>
                  <a:gd name="T3" fmla="*/ 12 h 12"/>
                  <a:gd name="T4" fmla="*/ 0 w 13"/>
                  <a:gd name="T5" fmla="*/ 12 h 12"/>
                  <a:gd name="T6" fmla="*/ 0 w 13"/>
                  <a:gd name="T7" fmla="*/ 12 h 12"/>
                  <a:gd name="T8" fmla="*/ 0 w 13"/>
                  <a:gd name="T9" fmla="*/ 0 h 12"/>
                  <a:gd name="T10" fmla="*/ 13 w 13"/>
                  <a:gd name="T11" fmla="*/ 0 h 12"/>
                  <a:gd name="T12" fmla="*/ 13 w 13"/>
                  <a:gd name="T13" fmla="*/ 0 h 12"/>
                  <a:gd name="T14" fmla="*/ 13 w 13"/>
                  <a:gd name="T15" fmla="*/ 12 h 12"/>
                  <a:gd name="T16" fmla="*/ 0 w 13"/>
                  <a:gd name="T17" fmla="*/ 12 h 12"/>
                  <a:gd name="T18" fmla="*/ 0 w 13"/>
                  <a:gd name="T19" fmla="*/ 12 h 12"/>
                  <a:gd name="T20" fmla="*/ 0 w 13"/>
                  <a:gd name="T21" fmla="*/ 12 h 12"/>
                  <a:gd name="T22" fmla="*/ 0 w 13"/>
                  <a:gd name="T23" fmla="*/ 0 h 12"/>
                  <a:gd name="T24" fmla="*/ 0 w 13"/>
                  <a:gd name="T25" fmla="*/ 0 h 12"/>
                  <a:gd name="T26" fmla="*/ 13 w 13"/>
                  <a:gd name="T27" fmla="*/ 0 h 12"/>
                  <a:gd name="T28" fmla="*/ 13 w 13"/>
                  <a:gd name="T29" fmla="*/ 12 h 12"/>
                  <a:gd name="T30" fmla="*/ 13 w 13"/>
                  <a:gd name="T31" fmla="*/ 12 h 12"/>
                  <a:gd name="T32" fmla="*/ 0 w 13"/>
                  <a:gd name="T33" fmla="*/ 12 h 12"/>
                  <a:gd name="T34" fmla="*/ 0 w 13"/>
                  <a:gd name="T35" fmla="*/ 12 h 12"/>
                  <a:gd name="T36" fmla="*/ 13 w 13"/>
                  <a:gd name="T37" fmla="*/ 12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12"/>
                  <a:gd name="T59" fmla="*/ 13 w 13"/>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12">
                    <a:moveTo>
                      <a:pt x="13" y="12"/>
                    </a:moveTo>
                    <a:lnTo>
                      <a:pt x="13" y="12"/>
                    </a:lnTo>
                    <a:lnTo>
                      <a:pt x="0" y="12"/>
                    </a:lnTo>
                    <a:lnTo>
                      <a:pt x="0" y="0"/>
                    </a:lnTo>
                    <a:lnTo>
                      <a:pt x="13" y="0"/>
                    </a:lnTo>
                    <a:lnTo>
                      <a:pt x="13" y="12"/>
                    </a:lnTo>
                    <a:lnTo>
                      <a:pt x="0" y="12"/>
                    </a:lnTo>
                    <a:lnTo>
                      <a:pt x="0" y="0"/>
                    </a:lnTo>
                    <a:lnTo>
                      <a:pt x="13" y="0"/>
                    </a:lnTo>
                    <a:lnTo>
                      <a:pt x="13" y="12"/>
                    </a:lnTo>
                    <a:lnTo>
                      <a:pt x="0" y="12"/>
                    </a:lnTo>
                    <a:lnTo>
                      <a:pt x="13"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394" name="Rectangle 206"/>
              <p:cNvSpPr>
                <a:spLocks noChangeAspect="1" noChangeArrowheads="1"/>
              </p:cNvSpPr>
              <p:nvPr/>
            </p:nvSpPr>
            <p:spPr bwMode="auto">
              <a:xfrm>
                <a:off x="1477" y="3203"/>
                <a:ext cx="62" cy="13"/>
              </a:xfrm>
              <a:prstGeom prst="rect">
                <a:avLst/>
              </a:prstGeom>
              <a:blipFill dpi="0" rotWithShape="0">
                <a:blip r:embed="rId8" cstate="print"/>
                <a:srcRect/>
                <a:tile tx="0" ty="0" sx="100000" sy="100000" flip="none" algn="tl"/>
              </a:blipFill>
              <a:ln w="9525">
                <a:noFill/>
                <a:miter lim="800000"/>
                <a:headEnd/>
                <a:tailEnd/>
              </a:ln>
            </p:spPr>
            <p:txBody>
              <a:bodyPr/>
              <a:lstStyle/>
              <a:p>
                <a:endParaRPr lang="en-US"/>
              </a:p>
            </p:txBody>
          </p:sp>
          <p:sp>
            <p:nvSpPr>
              <p:cNvPr id="5395" name="Rectangle 207"/>
              <p:cNvSpPr>
                <a:spLocks noChangeAspect="1" noChangeArrowheads="1"/>
              </p:cNvSpPr>
              <p:nvPr/>
            </p:nvSpPr>
            <p:spPr bwMode="auto">
              <a:xfrm>
                <a:off x="1539" y="3203"/>
                <a:ext cx="12" cy="25"/>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396" name="Rectangle 208"/>
              <p:cNvSpPr>
                <a:spLocks noChangeAspect="1" noChangeArrowheads="1"/>
              </p:cNvSpPr>
              <p:nvPr/>
            </p:nvSpPr>
            <p:spPr bwMode="auto">
              <a:xfrm>
                <a:off x="1477" y="3216"/>
                <a:ext cx="62"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397" name="Rectangle 209"/>
              <p:cNvSpPr>
                <a:spLocks noChangeAspect="1" noChangeArrowheads="1"/>
              </p:cNvSpPr>
              <p:nvPr/>
            </p:nvSpPr>
            <p:spPr bwMode="auto">
              <a:xfrm>
                <a:off x="1477" y="3203"/>
                <a:ext cx="12"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398" name="Rectangle 210"/>
              <p:cNvSpPr>
                <a:spLocks noChangeAspect="1" noChangeArrowheads="1"/>
              </p:cNvSpPr>
              <p:nvPr/>
            </p:nvSpPr>
            <p:spPr bwMode="auto">
              <a:xfrm>
                <a:off x="1477" y="3203"/>
                <a:ext cx="74"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399" name="Freeform 211"/>
              <p:cNvSpPr>
                <a:spLocks noChangeAspect="1"/>
              </p:cNvSpPr>
              <p:nvPr/>
            </p:nvSpPr>
            <p:spPr bwMode="auto">
              <a:xfrm>
                <a:off x="1539" y="3191"/>
                <a:ext cx="12" cy="25"/>
              </a:xfrm>
              <a:custGeom>
                <a:avLst/>
                <a:gdLst>
                  <a:gd name="T0" fmla="*/ 0 w 12"/>
                  <a:gd name="T1" fmla="*/ 25 h 25"/>
                  <a:gd name="T2" fmla="*/ 0 w 12"/>
                  <a:gd name="T3" fmla="*/ 12 h 25"/>
                  <a:gd name="T4" fmla="*/ 12 w 12"/>
                  <a:gd name="T5" fmla="*/ 0 h 25"/>
                  <a:gd name="T6" fmla="*/ 12 w 12"/>
                  <a:gd name="T7" fmla="*/ 12 h 25"/>
                  <a:gd name="T8" fmla="*/ 0 w 12"/>
                  <a:gd name="T9" fmla="*/ 25 h 25"/>
                  <a:gd name="T10" fmla="*/ 0 60000 65536"/>
                  <a:gd name="T11" fmla="*/ 0 60000 65536"/>
                  <a:gd name="T12" fmla="*/ 0 60000 65536"/>
                  <a:gd name="T13" fmla="*/ 0 60000 65536"/>
                  <a:gd name="T14" fmla="*/ 0 60000 65536"/>
                  <a:gd name="T15" fmla="*/ 0 w 12"/>
                  <a:gd name="T16" fmla="*/ 0 h 25"/>
                  <a:gd name="T17" fmla="*/ 12 w 12"/>
                  <a:gd name="T18" fmla="*/ 25 h 25"/>
                </a:gdLst>
                <a:ahLst/>
                <a:cxnLst>
                  <a:cxn ang="T10">
                    <a:pos x="T0" y="T1"/>
                  </a:cxn>
                  <a:cxn ang="T11">
                    <a:pos x="T2" y="T3"/>
                  </a:cxn>
                  <a:cxn ang="T12">
                    <a:pos x="T4" y="T5"/>
                  </a:cxn>
                  <a:cxn ang="T13">
                    <a:pos x="T6" y="T7"/>
                  </a:cxn>
                  <a:cxn ang="T14">
                    <a:pos x="T8" y="T9"/>
                  </a:cxn>
                </a:cxnLst>
                <a:rect l="T15" t="T16" r="T17" b="T18"/>
                <a:pathLst>
                  <a:path w="12" h="25">
                    <a:moveTo>
                      <a:pt x="0" y="25"/>
                    </a:moveTo>
                    <a:lnTo>
                      <a:pt x="0" y="12"/>
                    </a:lnTo>
                    <a:lnTo>
                      <a:pt x="12" y="0"/>
                    </a:lnTo>
                    <a:lnTo>
                      <a:pt x="12" y="12"/>
                    </a:lnTo>
                    <a:lnTo>
                      <a:pt x="0" y="25"/>
                    </a:lnTo>
                    <a:close/>
                  </a:path>
                </a:pathLst>
              </a:custGeom>
              <a:blipFill dpi="0" rotWithShape="0">
                <a:blip r:embed="rId10" cstate="print"/>
                <a:srcRect/>
                <a:tile tx="0" ty="0" sx="100000" sy="100000" flip="none" algn="tl"/>
              </a:blipFill>
              <a:ln w="9525">
                <a:noFill/>
                <a:round/>
                <a:headEnd/>
                <a:tailEnd/>
              </a:ln>
            </p:spPr>
            <p:txBody>
              <a:bodyPr/>
              <a:lstStyle/>
              <a:p>
                <a:endParaRPr lang="en-US"/>
              </a:p>
            </p:txBody>
          </p:sp>
          <p:sp>
            <p:nvSpPr>
              <p:cNvPr id="5400" name="Freeform 212"/>
              <p:cNvSpPr>
                <a:spLocks noChangeAspect="1"/>
              </p:cNvSpPr>
              <p:nvPr/>
            </p:nvSpPr>
            <p:spPr bwMode="auto">
              <a:xfrm>
                <a:off x="1539" y="3178"/>
                <a:ext cx="25" cy="38"/>
              </a:xfrm>
              <a:custGeom>
                <a:avLst/>
                <a:gdLst>
                  <a:gd name="T0" fmla="*/ 0 w 25"/>
                  <a:gd name="T1" fmla="*/ 38 h 38"/>
                  <a:gd name="T2" fmla="*/ 0 w 25"/>
                  <a:gd name="T3" fmla="*/ 25 h 38"/>
                  <a:gd name="T4" fmla="*/ 0 w 25"/>
                  <a:gd name="T5" fmla="*/ 25 h 38"/>
                  <a:gd name="T6" fmla="*/ 0 w 25"/>
                  <a:gd name="T7" fmla="*/ 25 h 38"/>
                  <a:gd name="T8" fmla="*/ 12 w 25"/>
                  <a:gd name="T9" fmla="*/ 13 h 38"/>
                  <a:gd name="T10" fmla="*/ 25 w 25"/>
                  <a:gd name="T11" fmla="*/ 0 h 38"/>
                  <a:gd name="T12" fmla="*/ 25 w 25"/>
                  <a:gd name="T13" fmla="*/ 13 h 38"/>
                  <a:gd name="T14" fmla="*/ 25 w 25"/>
                  <a:gd name="T15" fmla="*/ 25 h 38"/>
                  <a:gd name="T16" fmla="*/ 25 w 25"/>
                  <a:gd name="T17" fmla="*/ 38 h 38"/>
                  <a:gd name="T18" fmla="*/ 25 w 25"/>
                  <a:gd name="T19" fmla="*/ 38 h 38"/>
                  <a:gd name="T20" fmla="*/ 12 w 25"/>
                  <a:gd name="T21" fmla="*/ 25 h 38"/>
                  <a:gd name="T22" fmla="*/ 12 w 25"/>
                  <a:gd name="T23" fmla="*/ 13 h 38"/>
                  <a:gd name="T24" fmla="*/ 25 w 25"/>
                  <a:gd name="T25" fmla="*/ 13 h 38"/>
                  <a:gd name="T26" fmla="*/ 25 w 25"/>
                  <a:gd name="T27" fmla="*/ 25 h 38"/>
                  <a:gd name="T28" fmla="*/ 12 w 25"/>
                  <a:gd name="T29" fmla="*/ 38 h 38"/>
                  <a:gd name="T30" fmla="*/ 0 w 25"/>
                  <a:gd name="T31" fmla="*/ 25 h 38"/>
                  <a:gd name="T32" fmla="*/ 12 w 25"/>
                  <a:gd name="T33" fmla="*/ 25 h 38"/>
                  <a:gd name="T34" fmla="*/ 12 w 25"/>
                  <a:gd name="T35" fmla="*/ 38 h 38"/>
                  <a:gd name="T36" fmla="*/ 0 w 25"/>
                  <a:gd name="T37" fmla="*/ 38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38"/>
                  <a:gd name="T59" fmla="*/ 25 w 25"/>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38">
                    <a:moveTo>
                      <a:pt x="0" y="38"/>
                    </a:moveTo>
                    <a:lnTo>
                      <a:pt x="0" y="25"/>
                    </a:lnTo>
                    <a:lnTo>
                      <a:pt x="12" y="13"/>
                    </a:lnTo>
                    <a:lnTo>
                      <a:pt x="25" y="0"/>
                    </a:lnTo>
                    <a:lnTo>
                      <a:pt x="25" y="13"/>
                    </a:lnTo>
                    <a:lnTo>
                      <a:pt x="25" y="25"/>
                    </a:lnTo>
                    <a:lnTo>
                      <a:pt x="25" y="38"/>
                    </a:lnTo>
                    <a:lnTo>
                      <a:pt x="12" y="25"/>
                    </a:lnTo>
                    <a:lnTo>
                      <a:pt x="12" y="13"/>
                    </a:lnTo>
                    <a:lnTo>
                      <a:pt x="25" y="13"/>
                    </a:lnTo>
                    <a:lnTo>
                      <a:pt x="25" y="25"/>
                    </a:lnTo>
                    <a:lnTo>
                      <a:pt x="12" y="38"/>
                    </a:lnTo>
                    <a:lnTo>
                      <a:pt x="0" y="25"/>
                    </a:lnTo>
                    <a:lnTo>
                      <a:pt x="12" y="25"/>
                    </a:lnTo>
                    <a:lnTo>
                      <a:pt x="12" y="38"/>
                    </a:lnTo>
                    <a:lnTo>
                      <a:pt x="0" y="38"/>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01" name="Freeform 213"/>
              <p:cNvSpPr>
                <a:spLocks noChangeAspect="1"/>
              </p:cNvSpPr>
              <p:nvPr/>
            </p:nvSpPr>
            <p:spPr bwMode="auto">
              <a:xfrm>
                <a:off x="1539" y="3203"/>
                <a:ext cx="25" cy="37"/>
              </a:xfrm>
              <a:custGeom>
                <a:avLst/>
                <a:gdLst>
                  <a:gd name="T0" fmla="*/ 25 w 25"/>
                  <a:gd name="T1" fmla="*/ 13 h 37"/>
                  <a:gd name="T2" fmla="*/ 12 w 25"/>
                  <a:gd name="T3" fmla="*/ 25 h 37"/>
                  <a:gd name="T4" fmla="*/ 0 w 25"/>
                  <a:gd name="T5" fmla="*/ 37 h 37"/>
                  <a:gd name="T6" fmla="*/ 0 w 25"/>
                  <a:gd name="T7" fmla="*/ 13 h 37"/>
                  <a:gd name="T8" fmla="*/ 0 w 25"/>
                  <a:gd name="T9" fmla="*/ 13 h 37"/>
                  <a:gd name="T10" fmla="*/ 12 w 25"/>
                  <a:gd name="T11" fmla="*/ 0 h 37"/>
                  <a:gd name="T12" fmla="*/ 25 w 25"/>
                  <a:gd name="T13" fmla="*/ 13 h 37"/>
                  <a:gd name="T14" fmla="*/ 0 60000 65536"/>
                  <a:gd name="T15" fmla="*/ 0 60000 65536"/>
                  <a:gd name="T16" fmla="*/ 0 60000 65536"/>
                  <a:gd name="T17" fmla="*/ 0 60000 65536"/>
                  <a:gd name="T18" fmla="*/ 0 60000 65536"/>
                  <a:gd name="T19" fmla="*/ 0 60000 65536"/>
                  <a:gd name="T20" fmla="*/ 0 60000 65536"/>
                  <a:gd name="T21" fmla="*/ 0 w 25"/>
                  <a:gd name="T22" fmla="*/ 0 h 37"/>
                  <a:gd name="T23" fmla="*/ 25 w 25"/>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37">
                    <a:moveTo>
                      <a:pt x="25" y="13"/>
                    </a:moveTo>
                    <a:lnTo>
                      <a:pt x="12" y="25"/>
                    </a:lnTo>
                    <a:lnTo>
                      <a:pt x="0" y="37"/>
                    </a:lnTo>
                    <a:lnTo>
                      <a:pt x="0" y="13"/>
                    </a:lnTo>
                    <a:lnTo>
                      <a:pt x="12" y="0"/>
                    </a:lnTo>
                    <a:lnTo>
                      <a:pt x="25"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02" name="Freeform 214"/>
              <p:cNvSpPr>
                <a:spLocks noChangeAspect="1"/>
              </p:cNvSpPr>
              <p:nvPr/>
            </p:nvSpPr>
            <p:spPr bwMode="auto">
              <a:xfrm>
                <a:off x="1477" y="3191"/>
                <a:ext cx="62" cy="12"/>
              </a:xfrm>
              <a:custGeom>
                <a:avLst/>
                <a:gdLst>
                  <a:gd name="T0" fmla="*/ 12 w 62"/>
                  <a:gd name="T1" fmla="*/ 0 h 12"/>
                  <a:gd name="T2" fmla="*/ 62 w 62"/>
                  <a:gd name="T3" fmla="*/ 12 h 12"/>
                  <a:gd name="T4" fmla="*/ 62 w 62"/>
                  <a:gd name="T5" fmla="*/ 12 h 12"/>
                  <a:gd name="T6" fmla="*/ 0 w 62"/>
                  <a:gd name="T7" fmla="*/ 12 h 12"/>
                  <a:gd name="T8" fmla="*/ 12 w 62"/>
                  <a:gd name="T9" fmla="*/ 0 h 12"/>
                  <a:gd name="T10" fmla="*/ 0 60000 65536"/>
                  <a:gd name="T11" fmla="*/ 0 60000 65536"/>
                  <a:gd name="T12" fmla="*/ 0 60000 65536"/>
                  <a:gd name="T13" fmla="*/ 0 60000 65536"/>
                  <a:gd name="T14" fmla="*/ 0 60000 65536"/>
                  <a:gd name="T15" fmla="*/ 0 w 62"/>
                  <a:gd name="T16" fmla="*/ 0 h 12"/>
                  <a:gd name="T17" fmla="*/ 62 w 62"/>
                  <a:gd name="T18" fmla="*/ 12 h 12"/>
                </a:gdLst>
                <a:ahLst/>
                <a:cxnLst>
                  <a:cxn ang="T10">
                    <a:pos x="T0" y="T1"/>
                  </a:cxn>
                  <a:cxn ang="T11">
                    <a:pos x="T2" y="T3"/>
                  </a:cxn>
                  <a:cxn ang="T12">
                    <a:pos x="T4" y="T5"/>
                  </a:cxn>
                  <a:cxn ang="T13">
                    <a:pos x="T6" y="T7"/>
                  </a:cxn>
                  <a:cxn ang="T14">
                    <a:pos x="T8" y="T9"/>
                  </a:cxn>
                </a:cxnLst>
                <a:rect l="T15" t="T16" r="T17" b="T18"/>
                <a:pathLst>
                  <a:path w="62" h="12">
                    <a:moveTo>
                      <a:pt x="12" y="0"/>
                    </a:moveTo>
                    <a:lnTo>
                      <a:pt x="62" y="12"/>
                    </a:lnTo>
                    <a:lnTo>
                      <a:pt x="0" y="12"/>
                    </a:lnTo>
                    <a:lnTo>
                      <a:pt x="12"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5403" name="Freeform 215"/>
              <p:cNvSpPr>
                <a:spLocks noChangeAspect="1"/>
              </p:cNvSpPr>
              <p:nvPr/>
            </p:nvSpPr>
            <p:spPr bwMode="auto">
              <a:xfrm>
                <a:off x="1464" y="3191"/>
                <a:ext cx="75" cy="25"/>
              </a:xfrm>
              <a:custGeom>
                <a:avLst/>
                <a:gdLst>
                  <a:gd name="T0" fmla="*/ 25 w 75"/>
                  <a:gd name="T1" fmla="*/ 0 h 25"/>
                  <a:gd name="T2" fmla="*/ 75 w 75"/>
                  <a:gd name="T3" fmla="*/ 12 h 25"/>
                  <a:gd name="T4" fmla="*/ 75 w 75"/>
                  <a:gd name="T5" fmla="*/ 25 h 25"/>
                  <a:gd name="T6" fmla="*/ 75 w 75"/>
                  <a:gd name="T7" fmla="*/ 25 h 25"/>
                  <a:gd name="T8" fmla="*/ 13 w 75"/>
                  <a:gd name="T9" fmla="*/ 25 h 25"/>
                  <a:gd name="T10" fmla="*/ 0 w 75"/>
                  <a:gd name="T11" fmla="*/ 25 h 25"/>
                  <a:gd name="T12" fmla="*/ 13 w 75"/>
                  <a:gd name="T13" fmla="*/ 12 h 25"/>
                  <a:gd name="T14" fmla="*/ 25 w 75"/>
                  <a:gd name="T15" fmla="*/ 0 h 25"/>
                  <a:gd name="T16" fmla="*/ 25 w 75"/>
                  <a:gd name="T17" fmla="*/ 0 h 25"/>
                  <a:gd name="T18" fmla="*/ 25 w 75"/>
                  <a:gd name="T19" fmla="*/ 0 h 25"/>
                  <a:gd name="T20" fmla="*/ 38 w 75"/>
                  <a:gd name="T21" fmla="*/ 12 h 25"/>
                  <a:gd name="T22" fmla="*/ 25 w 75"/>
                  <a:gd name="T23" fmla="*/ 25 h 25"/>
                  <a:gd name="T24" fmla="*/ 13 w 75"/>
                  <a:gd name="T25" fmla="*/ 12 h 25"/>
                  <a:gd name="T26" fmla="*/ 13 w 75"/>
                  <a:gd name="T27" fmla="*/ 12 h 25"/>
                  <a:gd name="T28" fmla="*/ 75 w 75"/>
                  <a:gd name="T29" fmla="*/ 12 h 25"/>
                  <a:gd name="T30" fmla="*/ 75 w 75"/>
                  <a:gd name="T31" fmla="*/ 12 h 25"/>
                  <a:gd name="T32" fmla="*/ 75 w 75"/>
                  <a:gd name="T33" fmla="*/ 25 h 25"/>
                  <a:gd name="T34" fmla="*/ 25 w 75"/>
                  <a:gd name="T35" fmla="*/ 12 h 25"/>
                  <a:gd name="T36" fmla="*/ 25 w 75"/>
                  <a:gd name="T37" fmla="*/ 0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5"/>
                  <a:gd name="T58" fmla="*/ 0 h 25"/>
                  <a:gd name="T59" fmla="*/ 75 w 75"/>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5" h="25">
                    <a:moveTo>
                      <a:pt x="25" y="0"/>
                    </a:moveTo>
                    <a:lnTo>
                      <a:pt x="75" y="12"/>
                    </a:lnTo>
                    <a:lnTo>
                      <a:pt x="75" y="25"/>
                    </a:lnTo>
                    <a:lnTo>
                      <a:pt x="13" y="25"/>
                    </a:lnTo>
                    <a:lnTo>
                      <a:pt x="0" y="25"/>
                    </a:lnTo>
                    <a:lnTo>
                      <a:pt x="13" y="12"/>
                    </a:lnTo>
                    <a:lnTo>
                      <a:pt x="25" y="0"/>
                    </a:lnTo>
                    <a:lnTo>
                      <a:pt x="38" y="12"/>
                    </a:lnTo>
                    <a:lnTo>
                      <a:pt x="25" y="25"/>
                    </a:lnTo>
                    <a:lnTo>
                      <a:pt x="13" y="12"/>
                    </a:lnTo>
                    <a:lnTo>
                      <a:pt x="75" y="12"/>
                    </a:lnTo>
                    <a:lnTo>
                      <a:pt x="75" y="25"/>
                    </a:lnTo>
                    <a:lnTo>
                      <a:pt x="25" y="12"/>
                    </a:lnTo>
                    <a:lnTo>
                      <a:pt x="25"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04" name="Freeform 216"/>
              <p:cNvSpPr>
                <a:spLocks noChangeAspect="1"/>
              </p:cNvSpPr>
              <p:nvPr/>
            </p:nvSpPr>
            <p:spPr bwMode="auto">
              <a:xfrm>
                <a:off x="1539" y="3191"/>
                <a:ext cx="12" cy="12"/>
              </a:xfrm>
              <a:custGeom>
                <a:avLst/>
                <a:gdLst>
                  <a:gd name="T0" fmla="*/ 0 w 12"/>
                  <a:gd name="T1" fmla="*/ 12 h 12"/>
                  <a:gd name="T2" fmla="*/ 12 w 12"/>
                  <a:gd name="T3" fmla="*/ 0 h 12"/>
                  <a:gd name="T4" fmla="*/ 12 w 12"/>
                  <a:gd name="T5" fmla="*/ 0 h 12"/>
                  <a:gd name="T6" fmla="*/ 0 w 12"/>
                  <a:gd name="T7" fmla="*/ 12 h 12"/>
                  <a:gd name="T8" fmla="*/ 0 60000 65536"/>
                  <a:gd name="T9" fmla="*/ 0 60000 65536"/>
                  <a:gd name="T10" fmla="*/ 0 60000 65536"/>
                  <a:gd name="T11" fmla="*/ 0 60000 65536"/>
                  <a:gd name="T12" fmla="*/ 0 w 12"/>
                  <a:gd name="T13" fmla="*/ 0 h 12"/>
                  <a:gd name="T14" fmla="*/ 12 w 12"/>
                  <a:gd name="T15" fmla="*/ 12 h 12"/>
                </a:gdLst>
                <a:ahLst/>
                <a:cxnLst>
                  <a:cxn ang="T8">
                    <a:pos x="T0" y="T1"/>
                  </a:cxn>
                  <a:cxn ang="T9">
                    <a:pos x="T2" y="T3"/>
                  </a:cxn>
                  <a:cxn ang="T10">
                    <a:pos x="T4" y="T5"/>
                  </a:cxn>
                  <a:cxn ang="T11">
                    <a:pos x="T6" y="T7"/>
                  </a:cxn>
                </a:cxnLst>
                <a:rect l="T12" t="T13" r="T14" b="T15"/>
                <a:pathLst>
                  <a:path w="12" h="12">
                    <a:moveTo>
                      <a:pt x="0" y="12"/>
                    </a:moveTo>
                    <a:lnTo>
                      <a:pt x="12" y="0"/>
                    </a:lnTo>
                    <a:lnTo>
                      <a:pt x="0"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05" name="Freeform 217"/>
              <p:cNvSpPr>
                <a:spLocks noChangeAspect="1"/>
              </p:cNvSpPr>
              <p:nvPr/>
            </p:nvSpPr>
            <p:spPr bwMode="auto">
              <a:xfrm>
                <a:off x="1539" y="3191"/>
                <a:ext cx="25" cy="25"/>
              </a:xfrm>
              <a:custGeom>
                <a:avLst/>
                <a:gdLst>
                  <a:gd name="T0" fmla="*/ 0 w 25"/>
                  <a:gd name="T1" fmla="*/ 12 h 25"/>
                  <a:gd name="T2" fmla="*/ 12 w 25"/>
                  <a:gd name="T3" fmla="*/ 0 h 25"/>
                  <a:gd name="T4" fmla="*/ 25 w 25"/>
                  <a:gd name="T5" fmla="*/ 12 h 25"/>
                  <a:gd name="T6" fmla="*/ 25 w 25"/>
                  <a:gd name="T7" fmla="*/ 12 h 25"/>
                  <a:gd name="T8" fmla="*/ 12 w 25"/>
                  <a:gd name="T9" fmla="*/ 25 h 25"/>
                  <a:gd name="T10" fmla="*/ 0 w 25"/>
                  <a:gd name="T11" fmla="*/ 12 h 25"/>
                  <a:gd name="T12" fmla="*/ 12 w 25"/>
                  <a:gd name="T13" fmla="*/ 25 h 25"/>
                  <a:gd name="T14" fmla="*/ 0 w 25"/>
                  <a:gd name="T15" fmla="*/ 12 h 25"/>
                  <a:gd name="T16" fmla="*/ 12 w 25"/>
                  <a:gd name="T17" fmla="*/ 0 h 25"/>
                  <a:gd name="T18" fmla="*/ 12 w 25"/>
                  <a:gd name="T19" fmla="*/ 0 h 25"/>
                  <a:gd name="T20" fmla="*/ 25 w 25"/>
                  <a:gd name="T21" fmla="*/ 12 h 25"/>
                  <a:gd name="T22" fmla="*/ 12 w 25"/>
                  <a:gd name="T23" fmla="*/ 25 h 25"/>
                  <a:gd name="T24" fmla="*/ 0 w 25"/>
                  <a:gd name="T25" fmla="*/ 12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25"/>
                  <a:gd name="T41" fmla="*/ 25 w 25"/>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25">
                    <a:moveTo>
                      <a:pt x="0" y="12"/>
                    </a:moveTo>
                    <a:lnTo>
                      <a:pt x="12" y="0"/>
                    </a:lnTo>
                    <a:lnTo>
                      <a:pt x="25" y="12"/>
                    </a:lnTo>
                    <a:lnTo>
                      <a:pt x="12" y="25"/>
                    </a:lnTo>
                    <a:lnTo>
                      <a:pt x="0" y="12"/>
                    </a:lnTo>
                    <a:lnTo>
                      <a:pt x="12" y="25"/>
                    </a:lnTo>
                    <a:lnTo>
                      <a:pt x="0" y="12"/>
                    </a:lnTo>
                    <a:lnTo>
                      <a:pt x="12" y="0"/>
                    </a:lnTo>
                    <a:lnTo>
                      <a:pt x="25" y="12"/>
                    </a:lnTo>
                    <a:lnTo>
                      <a:pt x="12" y="25"/>
                    </a:lnTo>
                    <a:lnTo>
                      <a:pt x="0"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06" name="Freeform 218"/>
              <p:cNvSpPr>
                <a:spLocks noChangeAspect="1"/>
              </p:cNvSpPr>
              <p:nvPr/>
            </p:nvSpPr>
            <p:spPr bwMode="auto">
              <a:xfrm>
                <a:off x="1116" y="3178"/>
                <a:ext cx="50" cy="25"/>
              </a:xfrm>
              <a:custGeom>
                <a:avLst/>
                <a:gdLst>
                  <a:gd name="T0" fmla="*/ 50 w 50"/>
                  <a:gd name="T1" fmla="*/ 13 h 25"/>
                  <a:gd name="T2" fmla="*/ 50 w 50"/>
                  <a:gd name="T3" fmla="*/ 25 h 25"/>
                  <a:gd name="T4" fmla="*/ 0 w 50"/>
                  <a:gd name="T5" fmla="*/ 13 h 25"/>
                  <a:gd name="T6" fmla="*/ 0 w 50"/>
                  <a:gd name="T7" fmla="*/ 0 h 25"/>
                  <a:gd name="T8" fmla="*/ 50 w 50"/>
                  <a:gd name="T9" fmla="*/ 13 h 25"/>
                  <a:gd name="T10" fmla="*/ 0 60000 65536"/>
                  <a:gd name="T11" fmla="*/ 0 60000 65536"/>
                  <a:gd name="T12" fmla="*/ 0 60000 65536"/>
                  <a:gd name="T13" fmla="*/ 0 60000 65536"/>
                  <a:gd name="T14" fmla="*/ 0 60000 65536"/>
                  <a:gd name="T15" fmla="*/ 0 w 50"/>
                  <a:gd name="T16" fmla="*/ 0 h 25"/>
                  <a:gd name="T17" fmla="*/ 50 w 50"/>
                  <a:gd name="T18" fmla="*/ 25 h 25"/>
                </a:gdLst>
                <a:ahLst/>
                <a:cxnLst>
                  <a:cxn ang="T10">
                    <a:pos x="T0" y="T1"/>
                  </a:cxn>
                  <a:cxn ang="T11">
                    <a:pos x="T2" y="T3"/>
                  </a:cxn>
                  <a:cxn ang="T12">
                    <a:pos x="T4" y="T5"/>
                  </a:cxn>
                  <a:cxn ang="T13">
                    <a:pos x="T6" y="T7"/>
                  </a:cxn>
                  <a:cxn ang="T14">
                    <a:pos x="T8" y="T9"/>
                  </a:cxn>
                </a:cxnLst>
                <a:rect l="T15" t="T16" r="T17" b="T18"/>
                <a:pathLst>
                  <a:path w="50" h="25">
                    <a:moveTo>
                      <a:pt x="50" y="13"/>
                    </a:moveTo>
                    <a:lnTo>
                      <a:pt x="50" y="25"/>
                    </a:lnTo>
                    <a:lnTo>
                      <a:pt x="0" y="13"/>
                    </a:lnTo>
                    <a:lnTo>
                      <a:pt x="0" y="0"/>
                    </a:lnTo>
                    <a:lnTo>
                      <a:pt x="50" y="13"/>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5407" name="Freeform 219"/>
              <p:cNvSpPr>
                <a:spLocks noChangeAspect="1"/>
              </p:cNvSpPr>
              <p:nvPr/>
            </p:nvSpPr>
            <p:spPr bwMode="auto">
              <a:xfrm>
                <a:off x="1116" y="3178"/>
                <a:ext cx="62" cy="38"/>
              </a:xfrm>
              <a:custGeom>
                <a:avLst/>
                <a:gdLst>
                  <a:gd name="T0" fmla="*/ 62 w 62"/>
                  <a:gd name="T1" fmla="*/ 13 h 38"/>
                  <a:gd name="T2" fmla="*/ 62 w 62"/>
                  <a:gd name="T3" fmla="*/ 25 h 38"/>
                  <a:gd name="T4" fmla="*/ 62 w 62"/>
                  <a:gd name="T5" fmla="*/ 38 h 38"/>
                  <a:gd name="T6" fmla="*/ 50 w 62"/>
                  <a:gd name="T7" fmla="*/ 38 h 38"/>
                  <a:gd name="T8" fmla="*/ 0 w 62"/>
                  <a:gd name="T9" fmla="*/ 25 h 38"/>
                  <a:gd name="T10" fmla="*/ 0 w 62"/>
                  <a:gd name="T11" fmla="*/ 25 h 38"/>
                  <a:gd name="T12" fmla="*/ 0 w 62"/>
                  <a:gd name="T13" fmla="*/ 13 h 38"/>
                  <a:gd name="T14" fmla="*/ 0 w 62"/>
                  <a:gd name="T15" fmla="*/ 0 h 38"/>
                  <a:gd name="T16" fmla="*/ 0 w 62"/>
                  <a:gd name="T17" fmla="*/ 0 h 38"/>
                  <a:gd name="T18" fmla="*/ 0 w 62"/>
                  <a:gd name="T19" fmla="*/ 0 h 38"/>
                  <a:gd name="T20" fmla="*/ 12 w 62"/>
                  <a:gd name="T21" fmla="*/ 0 h 38"/>
                  <a:gd name="T22" fmla="*/ 12 w 62"/>
                  <a:gd name="T23" fmla="*/ 13 h 38"/>
                  <a:gd name="T24" fmla="*/ 0 w 62"/>
                  <a:gd name="T25" fmla="*/ 13 h 38"/>
                  <a:gd name="T26" fmla="*/ 0 w 62"/>
                  <a:gd name="T27" fmla="*/ 13 h 38"/>
                  <a:gd name="T28" fmla="*/ 50 w 62"/>
                  <a:gd name="T29" fmla="*/ 25 h 38"/>
                  <a:gd name="T30" fmla="*/ 50 w 62"/>
                  <a:gd name="T31" fmla="*/ 38 h 38"/>
                  <a:gd name="T32" fmla="*/ 50 w 62"/>
                  <a:gd name="T33" fmla="*/ 25 h 38"/>
                  <a:gd name="T34" fmla="*/ 50 w 62"/>
                  <a:gd name="T35" fmla="*/ 13 h 38"/>
                  <a:gd name="T36" fmla="*/ 62 w 62"/>
                  <a:gd name="T37" fmla="*/ 13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2"/>
                  <a:gd name="T58" fmla="*/ 0 h 38"/>
                  <a:gd name="T59" fmla="*/ 62 w 62"/>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2" h="38">
                    <a:moveTo>
                      <a:pt x="62" y="13"/>
                    </a:moveTo>
                    <a:lnTo>
                      <a:pt x="62" y="25"/>
                    </a:lnTo>
                    <a:lnTo>
                      <a:pt x="62" y="38"/>
                    </a:lnTo>
                    <a:lnTo>
                      <a:pt x="50" y="38"/>
                    </a:lnTo>
                    <a:lnTo>
                      <a:pt x="0" y="25"/>
                    </a:lnTo>
                    <a:lnTo>
                      <a:pt x="0" y="13"/>
                    </a:lnTo>
                    <a:lnTo>
                      <a:pt x="0" y="0"/>
                    </a:lnTo>
                    <a:lnTo>
                      <a:pt x="12" y="0"/>
                    </a:lnTo>
                    <a:lnTo>
                      <a:pt x="12" y="13"/>
                    </a:lnTo>
                    <a:lnTo>
                      <a:pt x="0" y="13"/>
                    </a:lnTo>
                    <a:lnTo>
                      <a:pt x="50" y="25"/>
                    </a:lnTo>
                    <a:lnTo>
                      <a:pt x="50" y="38"/>
                    </a:lnTo>
                    <a:lnTo>
                      <a:pt x="50" y="25"/>
                    </a:lnTo>
                    <a:lnTo>
                      <a:pt x="50" y="13"/>
                    </a:lnTo>
                    <a:lnTo>
                      <a:pt x="62"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08" name="Freeform 220"/>
              <p:cNvSpPr>
                <a:spLocks noChangeAspect="1"/>
              </p:cNvSpPr>
              <p:nvPr/>
            </p:nvSpPr>
            <p:spPr bwMode="auto">
              <a:xfrm>
                <a:off x="1116" y="3178"/>
                <a:ext cx="62" cy="25"/>
              </a:xfrm>
              <a:custGeom>
                <a:avLst/>
                <a:gdLst>
                  <a:gd name="T0" fmla="*/ 0 w 62"/>
                  <a:gd name="T1" fmla="*/ 0 h 25"/>
                  <a:gd name="T2" fmla="*/ 50 w 62"/>
                  <a:gd name="T3" fmla="*/ 13 h 25"/>
                  <a:gd name="T4" fmla="*/ 62 w 62"/>
                  <a:gd name="T5" fmla="*/ 13 h 25"/>
                  <a:gd name="T6" fmla="*/ 62 w 62"/>
                  <a:gd name="T7" fmla="*/ 13 h 25"/>
                  <a:gd name="T8" fmla="*/ 50 w 62"/>
                  <a:gd name="T9" fmla="*/ 25 h 25"/>
                  <a:gd name="T10" fmla="*/ 0 w 62"/>
                  <a:gd name="T11" fmla="*/ 13 h 25"/>
                  <a:gd name="T12" fmla="*/ 0 w 62"/>
                  <a:gd name="T13" fmla="*/ 0 h 25"/>
                  <a:gd name="T14" fmla="*/ 0 60000 65536"/>
                  <a:gd name="T15" fmla="*/ 0 60000 65536"/>
                  <a:gd name="T16" fmla="*/ 0 60000 65536"/>
                  <a:gd name="T17" fmla="*/ 0 60000 65536"/>
                  <a:gd name="T18" fmla="*/ 0 60000 65536"/>
                  <a:gd name="T19" fmla="*/ 0 60000 65536"/>
                  <a:gd name="T20" fmla="*/ 0 60000 65536"/>
                  <a:gd name="T21" fmla="*/ 0 w 62"/>
                  <a:gd name="T22" fmla="*/ 0 h 25"/>
                  <a:gd name="T23" fmla="*/ 62 w 62"/>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2" h="25">
                    <a:moveTo>
                      <a:pt x="0" y="0"/>
                    </a:moveTo>
                    <a:lnTo>
                      <a:pt x="50" y="13"/>
                    </a:lnTo>
                    <a:lnTo>
                      <a:pt x="62" y="13"/>
                    </a:lnTo>
                    <a:lnTo>
                      <a:pt x="50" y="25"/>
                    </a:lnTo>
                    <a:lnTo>
                      <a:pt x="0" y="13"/>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09" name="Freeform 221"/>
              <p:cNvSpPr>
                <a:spLocks noChangeAspect="1"/>
              </p:cNvSpPr>
              <p:nvPr/>
            </p:nvSpPr>
            <p:spPr bwMode="auto">
              <a:xfrm>
                <a:off x="1166" y="3178"/>
                <a:ext cx="24" cy="25"/>
              </a:xfrm>
              <a:custGeom>
                <a:avLst/>
                <a:gdLst>
                  <a:gd name="T0" fmla="*/ 0 w 24"/>
                  <a:gd name="T1" fmla="*/ 25 h 25"/>
                  <a:gd name="T2" fmla="*/ 0 w 24"/>
                  <a:gd name="T3" fmla="*/ 13 h 25"/>
                  <a:gd name="T4" fmla="*/ 24 w 24"/>
                  <a:gd name="T5" fmla="*/ 0 h 25"/>
                  <a:gd name="T6" fmla="*/ 24 w 24"/>
                  <a:gd name="T7" fmla="*/ 0 h 25"/>
                  <a:gd name="T8" fmla="*/ 24 w 24"/>
                  <a:gd name="T9" fmla="*/ 13 h 25"/>
                  <a:gd name="T10" fmla="*/ 0 w 24"/>
                  <a:gd name="T11" fmla="*/ 25 h 25"/>
                  <a:gd name="T12" fmla="*/ 0 60000 65536"/>
                  <a:gd name="T13" fmla="*/ 0 60000 65536"/>
                  <a:gd name="T14" fmla="*/ 0 60000 65536"/>
                  <a:gd name="T15" fmla="*/ 0 60000 65536"/>
                  <a:gd name="T16" fmla="*/ 0 60000 65536"/>
                  <a:gd name="T17" fmla="*/ 0 60000 65536"/>
                  <a:gd name="T18" fmla="*/ 0 w 24"/>
                  <a:gd name="T19" fmla="*/ 0 h 25"/>
                  <a:gd name="T20" fmla="*/ 24 w 24"/>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4" h="25">
                    <a:moveTo>
                      <a:pt x="0" y="25"/>
                    </a:moveTo>
                    <a:lnTo>
                      <a:pt x="0" y="13"/>
                    </a:lnTo>
                    <a:lnTo>
                      <a:pt x="24" y="0"/>
                    </a:lnTo>
                    <a:lnTo>
                      <a:pt x="24" y="13"/>
                    </a:lnTo>
                    <a:lnTo>
                      <a:pt x="0" y="25"/>
                    </a:lnTo>
                    <a:close/>
                  </a:path>
                </a:pathLst>
              </a:custGeom>
              <a:blipFill dpi="0" rotWithShape="0">
                <a:blip r:embed="rId10" cstate="print"/>
                <a:srcRect/>
                <a:tile tx="0" ty="0" sx="100000" sy="100000" flip="none" algn="tl"/>
              </a:blipFill>
              <a:ln w="9525">
                <a:noFill/>
                <a:round/>
                <a:headEnd/>
                <a:tailEnd/>
              </a:ln>
            </p:spPr>
            <p:txBody>
              <a:bodyPr/>
              <a:lstStyle/>
              <a:p>
                <a:endParaRPr lang="en-US"/>
              </a:p>
            </p:txBody>
          </p:sp>
          <p:sp>
            <p:nvSpPr>
              <p:cNvPr id="5410" name="Freeform 222"/>
              <p:cNvSpPr>
                <a:spLocks noChangeAspect="1"/>
              </p:cNvSpPr>
              <p:nvPr/>
            </p:nvSpPr>
            <p:spPr bwMode="auto">
              <a:xfrm>
                <a:off x="1166" y="3166"/>
                <a:ext cx="37" cy="50"/>
              </a:xfrm>
              <a:custGeom>
                <a:avLst/>
                <a:gdLst>
                  <a:gd name="T0" fmla="*/ 0 w 37"/>
                  <a:gd name="T1" fmla="*/ 37 h 50"/>
                  <a:gd name="T2" fmla="*/ 0 w 37"/>
                  <a:gd name="T3" fmla="*/ 25 h 50"/>
                  <a:gd name="T4" fmla="*/ 0 w 37"/>
                  <a:gd name="T5" fmla="*/ 25 h 50"/>
                  <a:gd name="T6" fmla="*/ 0 w 37"/>
                  <a:gd name="T7" fmla="*/ 25 h 50"/>
                  <a:gd name="T8" fmla="*/ 24 w 37"/>
                  <a:gd name="T9" fmla="*/ 12 h 50"/>
                  <a:gd name="T10" fmla="*/ 37 w 37"/>
                  <a:gd name="T11" fmla="*/ 0 h 50"/>
                  <a:gd name="T12" fmla="*/ 37 w 37"/>
                  <a:gd name="T13" fmla="*/ 12 h 50"/>
                  <a:gd name="T14" fmla="*/ 37 w 37"/>
                  <a:gd name="T15" fmla="*/ 25 h 50"/>
                  <a:gd name="T16" fmla="*/ 37 w 37"/>
                  <a:gd name="T17" fmla="*/ 25 h 50"/>
                  <a:gd name="T18" fmla="*/ 24 w 37"/>
                  <a:gd name="T19" fmla="*/ 37 h 50"/>
                  <a:gd name="T20" fmla="*/ 0 w 37"/>
                  <a:gd name="T21" fmla="*/ 50 h 50"/>
                  <a:gd name="T22" fmla="*/ 0 w 37"/>
                  <a:gd name="T23" fmla="*/ 50 h 50"/>
                  <a:gd name="T24" fmla="*/ 0 w 37"/>
                  <a:gd name="T25" fmla="*/ 37 h 50"/>
                  <a:gd name="T26" fmla="*/ 0 w 37"/>
                  <a:gd name="T27" fmla="*/ 37 h 50"/>
                  <a:gd name="T28" fmla="*/ 24 w 37"/>
                  <a:gd name="T29" fmla="*/ 25 h 50"/>
                  <a:gd name="T30" fmla="*/ 24 w 37"/>
                  <a:gd name="T31" fmla="*/ 37 h 50"/>
                  <a:gd name="T32" fmla="*/ 24 w 37"/>
                  <a:gd name="T33" fmla="*/ 25 h 50"/>
                  <a:gd name="T34" fmla="*/ 24 w 37"/>
                  <a:gd name="T35" fmla="*/ 12 h 50"/>
                  <a:gd name="T36" fmla="*/ 37 w 37"/>
                  <a:gd name="T37" fmla="*/ 12 h 50"/>
                  <a:gd name="T38" fmla="*/ 24 w 37"/>
                  <a:gd name="T39" fmla="*/ 25 h 50"/>
                  <a:gd name="T40" fmla="*/ 0 w 37"/>
                  <a:gd name="T41" fmla="*/ 37 h 50"/>
                  <a:gd name="T42" fmla="*/ 0 w 37"/>
                  <a:gd name="T43" fmla="*/ 25 h 50"/>
                  <a:gd name="T44" fmla="*/ 12 w 37"/>
                  <a:gd name="T45" fmla="*/ 25 h 50"/>
                  <a:gd name="T46" fmla="*/ 12 w 37"/>
                  <a:gd name="T47" fmla="*/ 37 h 50"/>
                  <a:gd name="T48" fmla="*/ 0 w 37"/>
                  <a:gd name="T49" fmla="*/ 37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50"/>
                  <a:gd name="T77" fmla="*/ 37 w 37"/>
                  <a:gd name="T78" fmla="*/ 50 h 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50">
                    <a:moveTo>
                      <a:pt x="0" y="37"/>
                    </a:moveTo>
                    <a:lnTo>
                      <a:pt x="0" y="25"/>
                    </a:lnTo>
                    <a:lnTo>
                      <a:pt x="24" y="12"/>
                    </a:lnTo>
                    <a:lnTo>
                      <a:pt x="37" y="0"/>
                    </a:lnTo>
                    <a:lnTo>
                      <a:pt x="37" y="12"/>
                    </a:lnTo>
                    <a:lnTo>
                      <a:pt x="37" y="25"/>
                    </a:lnTo>
                    <a:lnTo>
                      <a:pt x="24" y="37"/>
                    </a:lnTo>
                    <a:lnTo>
                      <a:pt x="0" y="50"/>
                    </a:lnTo>
                    <a:lnTo>
                      <a:pt x="0" y="37"/>
                    </a:lnTo>
                    <a:lnTo>
                      <a:pt x="24" y="25"/>
                    </a:lnTo>
                    <a:lnTo>
                      <a:pt x="24" y="37"/>
                    </a:lnTo>
                    <a:lnTo>
                      <a:pt x="24" y="25"/>
                    </a:lnTo>
                    <a:lnTo>
                      <a:pt x="24" y="12"/>
                    </a:lnTo>
                    <a:lnTo>
                      <a:pt x="37" y="12"/>
                    </a:lnTo>
                    <a:lnTo>
                      <a:pt x="24" y="25"/>
                    </a:lnTo>
                    <a:lnTo>
                      <a:pt x="0" y="37"/>
                    </a:lnTo>
                    <a:lnTo>
                      <a:pt x="0" y="25"/>
                    </a:lnTo>
                    <a:lnTo>
                      <a:pt x="12" y="25"/>
                    </a:lnTo>
                    <a:lnTo>
                      <a:pt x="12" y="37"/>
                    </a:lnTo>
                    <a:lnTo>
                      <a:pt x="0" y="37"/>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11" name="Freeform 223"/>
              <p:cNvSpPr>
                <a:spLocks noChangeAspect="1"/>
              </p:cNvSpPr>
              <p:nvPr/>
            </p:nvSpPr>
            <p:spPr bwMode="auto">
              <a:xfrm>
                <a:off x="1116" y="3178"/>
                <a:ext cx="50" cy="13"/>
              </a:xfrm>
              <a:custGeom>
                <a:avLst/>
                <a:gdLst>
                  <a:gd name="T0" fmla="*/ 0 w 50"/>
                  <a:gd name="T1" fmla="*/ 0 h 13"/>
                  <a:gd name="T2" fmla="*/ 0 w 50"/>
                  <a:gd name="T3" fmla="*/ 0 h 13"/>
                  <a:gd name="T4" fmla="*/ 50 w 50"/>
                  <a:gd name="T5" fmla="*/ 0 h 13"/>
                  <a:gd name="T6" fmla="*/ 50 w 50"/>
                  <a:gd name="T7" fmla="*/ 13 h 13"/>
                  <a:gd name="T8" fmla="*/ 0 w 50"/>
                  <a:gd name="T9" fmla="*/ 0 h 13"/>
                  <a:gd name="T10" fmla="*/ 0 60000 65536"/>
                  <a:gd name="T11" fmla="*/ 0 60000 65536"/>
                  <a:gd name="T12" fmla="*/ 0 60000 65536"/>
                  <a:gd name="T13" fmla="*/ 0 60000 65536"/>
                  <a:gd name="T14" fmla="*/ 0 60000 65536"/>
                  <a:gd name="T15" fmla="*/ 0 w 50"/>
                  <a:gd name="T16" fmla="*/ 0 h 13"/>
                  <a:gd name="T17" fmla="*/ 50 w 50"/>
                  <a:gd name="T18" fmla="*/ 13 h 13"/>
                </a:gdLst>
                <a:ahLst/>
                <a:cxnLst>
                  <a:cxn ang="T10">
                    <a:pos x="T0" y="T1"/>
                  </a:cxn>
                  <a:cxn ang="T11">
                    <a:pos x="T2" y="T3"/>
                  </a:cxn>
                  <a:cxn ang="T12">
                    <a:pos x="T4" y="T5"/>
                  </a:cxn>
                  <a:cxn ang="T13">
                    <a:pos x="T6" y="T7"/>
                  </a:cxn>
                  <a:cxn ang="T14">
                    <a:pos x="T8" y="T9"/>
                  </a:cxn>
                </a:cxnLst>
                <a:rect l="T15" t="T16" r="T17" b="T18"/>
                <a:pathLst>
                  <a:path w="50" h="13">
                    <a:moveTo>
                      <a:pt x="0" y="0"/>
                    </a:moveTo>
                    <a:lnTo>
                      <a:pt x="0" y="0"/>
                    </a:lnTo>
                    <a:lnTo>
                      <a:pt x="50" y="0"/>
                    </a:lnTo>
                    <a:lnTo>
                      <a:pt x="50" y="13"/>
                    </a:lnTo>
                    <a:lnTo>
                      <a:pt x="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5412" name="Rectangle 224"/>
              <p:cNvSpPr>
                <a:spLocks noChangeAspect="1" noChangeArrowheads="1"/>
              </p:cNvSpPr>
              <p:nvPr/>
            </p:nvSpPr>
            <p:spPr bwMode="auto">
              <a:xfrm>
                <a:off x="1116" y="3178"/>
                <a:ext cx="12"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413" name="Rectangle 225"/>
              <p:cNvSpPr>
                <a:spLocks noChangeAspect="1" noChangeArrowheads="1"/>
              </p:cNvSpPr>
              <p:nvPr/>
            </p:nvSpPr>
            <p:spPr bwMode="auto">
              <a:xfrm>
                <a:off x="1116" y="3178"/>
                <a:ext cx="62"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414" name="Freeform 226"/>
              <p:cNvSpPr>
                <a:spLocks noChangeAspect="1"/>
              </p:cNvSpPr>
              <p:nvPr/>
            </p:nvSpPr>
            <p:spPr bwMode="auto">
              <a:xfrm>
                <a:off x="1116" y="3178"/>
                <a:ext cx="62" cy="25"/>
              </a:xfrm>
              <a:custGeom>
                <a:avLst/>
                <a:gdLst>
                  <a:gd name="T0" fmla="*/ 62 w 62"/>
                  <a:gd name="T1" fmla="*/ 0 h 25"/>
                  <a:gd name="T2" fmla="*/ 62 w 62"/>
                  <a:gd name="T3" fmla="*/ 13 h 25"/>
                  <a:gd name="T4" fmla="*/ 62 w 62"/>
                  <a:gd name="T5" fmla="*/ 25 h 25"/>
                  <a:gd name="T6" fmla="*/ 50 w 62"/>
                  <a:gd name="T7" fmla="*/ 25 h 25"/>
                  <a:gd name="T8" fmla="*/ 0 w 62"/>
                  <a:gd name="T9" fmla="*/ 13 h 25"/>
                  <a:gd name="T10" fmla="*/ 0 w 62"/>
                  <a:gd name="T11" fmla="*/ 0 h 25"/>
                  <a:gd name="T12" fmla="*/ 50 w 62"/>
                  <a:gd name="T13" fmla="*/ 13 h 25"/>
                  <a:gd name="T14" fmla="*/ 0 w 62"/>
                  <a:gd name="T15" fmla="*/ 0 h 25"/>
                  <a:gd name="T16" fmla="*/ 50 w 62"/>
                  <a:gd name="T17" fmla="*/ 13 h 25"/>
                  <a:gd name="T18" fmla="*/ 50 w 62"/>
                  <a:gd name="T19" fmla="*/ 25 h 25"/>
                  <a:gd name="T20" fmla="*/ 50 w 62"/>
                  <a:gd name="T21" fmla="*/ 13 h 25"/>
                  <a:gd name="T22" fmla="*/ 50 w 62"/>
                  <a:gd name="T23" fmla="*/ 0 h 25"/>
                  <a:gd name="T24" fmla="*/ 62 w 62"/>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2"/>
                  <a:gd name="T40" fmla="*/ 0 h 25"/>
                  <a:gd name="T41" fmla="*/ 62 w 62"/>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2" h="25">
                    <a:moveTo>
                      <a:pt x="62" y="0"/>
                    </a:moveTo>
                    <a:lnTo>
                      <a:pt x="62" y="13"/>
                    </a:lnTo>
                    <a:lnTo>
                      <a:pt x="62" y="25"/>
                    </a:lnTo>
                    <a:lnTo>
                      <a:pt x="50" y="25"/>
                    </a:lnTo>
                    <a:lnTo>
                      <a:pt x="0" y="13"/>
                    </a:lnTo>
                    <a:lnTo>
                      <a:pt x="0" y="0"/>
                    </a:lnTo>
                    <a:lnTo>
                      <a:pt x="50" y="13"/>
                    </a:lnTo>
                    <a:lnTo>
                      <a:pt x="0" y="0"/>
                    </a:lnTo>
                    <a:lnTo>
                      <a:pt x="50" y="13"/>
                    </a:lnTo>
                    <a:lnTo>
                      <a:pt x="50" y="25"/>
                    </a:lnTo>
                    <a:lnTo>
                      <a:pt x="50" y="13"/>
                    </a:lnTo>
                    <a:lnTo>
                      <a:pt x="50" y="0"/>
                    </a:lnTo>
                    <a:lnTo>
                      <a:pt x="62"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15" name="Freeform 227"/>
              <p:cNvSpPr>
                <a:spLocks noChangeAspect="1"/>
              </p:cNvSpPr>
              <p:nvPr/>
            </p:nvSpPr>
            <p:spPr bwMode="auto">
              <a:xfrm>
                <a:off x="1166" y="3178"/>
                <a:ext cx="24" cy="13"/>
              </a:xfrm>
              <a:custGeom>
                <a:avLst/>
                <a:gdLst>
                  <a:gd name="T0" fmla="*/ 0 w 24"/>
                  <a:gd name="T1" fmla="*/ 13 h 13"/>
                  <a:gd name="T2" fmla="*/ 24 w 24"/>
                  <a:gd name="T3" fmla="*/ 0 h 13"/>
                  <a:gd name="T4" fmla="*/ 0 w 24"/>
                  <a:gd name="T5" fmla="*/ 0 h 13"/>
                  <a:gd name="T6" fmla="*/ 0 w 24"/>
                  <a:gd name="T7" fmla="*/ 13 h 13"/>
                  <a:gd name="T8" fmla="*/ 0 60000 65536"/>
                  <a:gd name="T9" fmla="*/ 0 60000 65536"/>
                  <a:gd name="T10" fmla="*/ 0 60000 65536"/>
                  <a:gd name="T11" fmla="*/ 0 60000 65536"/>
                  <a:gd name="T12" fmla="*/ 0 w 24"/>
                  <a:gd name="T13" fmla="*/ 0 h 13"/>
                  <a:gd name="T14" fmla="*/ 24 w 24"/>
                  <a:gd name="T15" fmla="*/ 13 h 13"/>
                </a:gdLst>
                <a:ahLst/>
                <a:cxnLst>
                  <a:cxn ang="T8">
                    <a:pos x="T0" y="T1"/>
                  </a:cxn>
                  <a:cxn ang="T9">
                    <a:pos x="T2" y="T3"/>
                  </a:cxn>
                  <a:cxn ang="T10">
                    <a:pos x="T4" y="T5"/>
                  </a:cxn>
                  <a:cxn ang="T11">
                    <a:pos x="T6" y="T7"/>
                  </a:cxn>
                </a:cxnLst>
                <a:rect l="T12" t="T13" r="T14" b="T15"/>
                <a:pathLst>
                  <a:path w="24" h="13">
                    <a:moveTo>
                      <a:pt x="0" y="13"/>
                    </a:moveTo>
                    <a:lnTo>
                      <a:pt x="24" y="0"/>
                    </a:lnTo>
                    <a:lnTo>
                      <a:pt x="0" y="0"/>
                    </a:lnTo>
                    <a:lnTo>
                      <a:pt x="0"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16" name="Freeform 228"/>
              <p:cNvSpPr>
                <a:spLocks noChangeAspect="1"/>
              </p:cNvSpPr>
              <p:nvPr/>
            </p:nvSpPr>
            <p:spPr bwMode="auto">
              <a:xfrm>
                <a:off x="1166" y="3178"/>
                <a:ext cx="24" cy="25"/>
              </a:xfrm>
              <a:custGeom>
                <a:avLst/>
                <a:gdLst>
                  <a:gd name="T0" fmla="*/ 0 w 24"/>
                  <a:gd name="T1" fmla="*/ 13 h 25"/>
                  <a:gd name="T2" fmla="*/ 24 w 24"/>
                  <a:gd name="T3" fmla="*/ 0 h 25"/>
                  <a:gd name="T4" fmla="*/ 24 w 24"/>
                  <a:gd name="T5" fmla="*/ 13 h 25"/>
                  <a:gd name="T6" fmla="*/ 24 w 24"/>
                  <a:gd name="T7" fmla="*/ 0 h 25"/>
                  <a:gd name="T8" fmla="*/ 24 w 24"/>
                  <a:gd name="T9" fmla="*/ 13 h 25"/>
                  <a:gd name="T10" fmla="*/ 0 w 24"/>
                  <a:gd name="T11" fmla="*/ 25 h 25"/>
                  <a:gd name="T12" fmla="*/ 0 w 24"/>
                  <a:gd name="T13" fmla="*/ 13 h 25"/>
                  <a:gd name="T14" fmla="*/ 0 60000 65536"/>
                  <a:gd name="T15" fmla="*/ 0 60000 65536"/>
                  <a:gd name="T16" fmla="*/ 0 60000 65536"/>
                  <a:gd name="T17" fmla="*/ 0 60000 65536"/>
                  <a:gd name="T18" fmla="*/ 0 60000 65536"/>
                  <a:gd name="T19" fmla="*/ 0 60000 65536"/>
                  <a:gd name="T20" fmla="*/ 0 60000 65536"/>
                  <a:gd name="T21" fmla="*/ 0 w 24"/>
                  <a:gd name="T22" fmla="*/ 0 h 25"/>
                  <a:gd name="T23" fmla="*/ 24 w 24"/>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25">
                    <a:moveTo>
                      <a:pt x="0" y="13"/>
                    </a:moveTo>
                    <a:lnTo>
                      <a:pt x="24" y="0"/>
                    </a:lnTo>
                    <a:lnTo>
                      <a:pt x="24" y="13"/>
                    </a:lnTo>
                    <a:lnTo>
                      <a:pt x="24" y="0"/>
                    </a:lnTo>
                    <a:lnTo>
                      <a:pt x="24" y="13"/>
                    </a:lnTo>
                    <a:lnTo>
                      <a:pt x="0" y="25"/>
                    </a:lnTo>
                    <a:lnTo>
                      <a:pt x="0"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17" name="Rectangle 229"/>
              <p:cNvSpPr>
                <a:spLocks noChangeAspect="1" noChangeArrowheads="1"/>
              </p:cNvSpPr>
              <p:nvPr/>
            </p:nvSpPr>
            <p:spPr bwMode="auto">
              <a:xfrm>
                <a:off x="1166" y="3178"/>
                <a:ext cx="24"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418" name="Freeform 230"/>
              <p:cNvSpPr>
                <a:spLocks noChangeAspect="1"/>
              </p:cNvSpPr>
              <p:nvPr/>
            </p:nvSpPr>
            <p:spPr bwMode="auto">
              <a:xfrm>
                <a:off x="1166" y="3178"/>
                <a:ext cx="12" cy="25"/>
              </a:xfrm>
              <a:custGeom>
                <a:avLst/>
                <a:gdLst>
                  <a:gd name="T0" fmla="*/ 12 w 12"/>
                  <a:gd name="T1" fmla="*/ 0 h 25"/>
                  <a:gd name="T2" fmla="*/ 12 w 12"/>
                  <a:gd name="T3" fmla="*/ 13 h 25"/>
                  <a:gd name="T4" fmla="*/ 0 w 12"/>
                  <a:gd name="T5" fmla="*/ 25 h 25"/>
                  <a:gd name="T6" fmla="*/ 0 w 12"/>
                  <a:gd name="T7" fmla="*/ 25 h 25"/>
                  <a:gd name="T8" fmla="*/ 0 w 12"/>
                  <a:gd name="T9" fmla="*/ 13 h 25"/>
                  <a:gd name="T10" fmla="*/ 0 w 12"/>
                  <a:gd name="T11" fmla="*/ 0 h 25"/>
                  <a:gd name="T12" fmla="*/ 12 w 12"/>
                  <a:gd name="T13" fmla="*/ 0 h 25"/>
                  <a:gd name="T14" fmla="*/ 0 60000 65536"/>
                  <a:gd name="T15" fmla="*/ 0 60000 65536"/>
                  <a:gd name="T16" fmla="*/ 0 60000 65536"/>
                  <a:gd name="T17" fmla="*/ 0 60000 65536"/>
                  <a:gd name="T18" fmla="*/ 0 60000 65536"/>
                  <a:gd name="T19" fmla="*/ 0 60000 65536"/>
                  <a:gd name="T20" fmla="*/ 0 60000 65536"/>
                  <a:gd name="T21" fmla="*/ 0 w 12"/>
                  <a:gd name="T22" fmla="*/ 0 h 25"/>
                  <a:gd name="T23" fmla="*/ 12 w 12"/>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5">
                    <a:moveTo>
                      <a:pt x="12" y="0"/>
                    </a:moveTo>
                    <a:lnTo>
                      <a:pt x="12" y="13"/>
                    </a:lnTo>
                    <a:lnTo>
                      <a:pt x="0" y="25"/>
                    </a:lnTo>
                    <a:lnTo>
                      <a:pt x="0" y="13"/>
                    </a:lnTo>
                    <a:lnTo>
                      <a:pt x="0" y="0"/>
                    </a:lnTo>
                    <a:lnTo>
                      <a:pt x="12"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19" name="Freeform 231"/>
              <p:cNvSpPr>
                <a:spLocks noChangeAspect="1"/>
              </p:cNvSpPr>
              <p:nvPr/>
            </p:nvSpPr>
            <p:spPr bwMode="auto">
              <a:xfrm>
                <a:off x="1626" y="3141"/>
                <a:ext cx="25" cy="25"/>
              </a:xfrm>
              <a:custGeom>
                <a:avLst/>
                <a:gdLst>
                  <a:gd name="T0" fmla="*/ 0 w 25"/>
                  <a:gd name="T1" fmla="*/ 25 h 25"/>
                  <a:gd name="T2" fmla="*/ 0 w 25"/>
                  <a:gd name="T3" fmla="*/ 12 h 25"/>
                  <a:gd name="T4" fmla="*/ 25 w 25"/>
                  <a:gd name="T5" fmla="*/ 0 h 25"/>
                  <a:gd name="T6" fmla="*/ 25 w 25"/>
                  <a:gd name="T7" fmla="*/ 12 h 25"/>
                  <a:gd name="T8" fmla="*/ 0 w 25"/>
                  <a:gd name="T9" fmla="*/ 25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0" y="25"/>
                    </a:moveTo>
                    <a:lnTo>
                      <a:pt x="0" y="12"/>
                    </a:lnTo>
                    <a:lnTo>
                      <a:pt x="25" y="0"/>
                    </a:lnTo>
                    <a:lnTo>
                      <a:pt x="25" y="12"/>
                    </a:lnTo>
                    <a:lnTo>
                      <a:pt x="0" y="25"/>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5420" name="Freeform 232"/>
              <p:cNvSpPr>
                <a:spLocks noChangeAspect="1"/>
              </p:cNvSpPr>
              <p:nvPr/>
            </p:nvSpPr>
            <p:spPr bwMode="auto">
              <a:xfrm>
                <a:off x="1626" y="3128"/>
                <a:ext cx="38" cy="38"/>
              </a:xfrm>
              <a:custGeom>
                <a:avLst/>
                <a:gdLst>
                  <a:gd name="T0" fmla="*/ 0 w 38"/>
                  <a:gd name="T1" fmla="*/ 38 h 38"/>
                  <a:gd name="T2" fmla="*/ 0 w 38"/>
                  <a:gd name="T3" fmla="*/ 25 h 38"/>
                  <a:gd name="T4" fmla="*/ 0 w 38"/>
                  <a:gd name="T5" fmla="*/ 25 h 38"/>
                  <a:gd name="T6" fmla="*/ 0 w 38"/>
                  <a:gd name="T7" fmla="*/ 25 h 38"/>
                  <a:gd name="T8" fmla="*/ 25 w 38"/>
                  <a:gd name="T9" fmla="*/ 13 h 38"/>
                  <a:gd name="T10" fmla="*/ 38 w 38"/>
                  <a:gd name="T11" fmla="*/ 0 h 38"/>
                  <a:gd name="T12" fmla="*/ 38 w 38"/>
                  <a:gd name="T13" fmla="*/ 13 h 38"/>
                  <a:gd name="T14" fmla="*/ 38 w 38"/>
                  <a:gd name="T15" fmla="*/ 25 h 38"/>
                  <a:gd name="T16" fmla="*/ 38 w 38"/>
                  <a:gd name="T17" fmla="*/ 25 h 38"/>
                  <a:gd name="T18" fmla="*/ 25 w 38"/>
                  <a:gd name="T19" fmla="*/ 38 h 38"/>
                  <a:gd name="T20" fmla="*/ 25 w 38"/>
                  <a:gd name="T21" fmla="*/ 25 h 38"/>
                  <a:gd name="T22" fmla="*/ 25 w 38"/>
                  <a:gd name="T23" fmla="*/ 13 h 38"/>
                  <a:gd name="T24" fmla="*/ 38 w 38"/>
                  <a:gd name="T25" fmla="*/ 13 h 38"/>
                  <a:gd name="T26" fmla="*/ 25 w 38"/>
                  <a:gd name="T27" fmla="*/ 25 h 38"/>
                  <a:gd name="T28" fmla="*/ 0 w 38"/>
                  <a:gd name="T29" fmla="*/ 38 h 38"/>
                  <a:gd name="T30" fmla="*/ 0 w 38"/>
                  <a:gd name="T31" fmla="*/ 25 h 38"/>
                  <a:gd name="T32" fmla="*/ 13 w 38"/>
                  <a:gd name="T33" fmla="*/ 25 h 38"/>
                  <a:gd name="T34" fmla="*/ 13 w 38"/>
                  <a:gd name="T35" fmla="*/ 38 h 38"/>
                  <a:gd name="T36" fmla="*/ 0 w 38"/>
                  <a:gd name="T37" fmla="*/ 38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8"/>
                  <a:gd name="T58" fmla="*/ 0 h 38"/>
                  <a:gd name="T59" fmla="*/ 38 w 38"/>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8" h="38">
                    <a:moveTo>
                      <a:pt x="0" y="38"/>
                    </a:moveTo>
                    <a:lnTo>
                      <a:pt x="0" y="25"/>
                    </a:lnTo>
                    <a:lnTo>
                      <a:pt x="25" y="13"/>
                    </a:lnTo>
                    <a:lnTo>
                      <a:pt x="38" y="0"/>
                    </a:lnTo>
                    <a:lnTo>
                      <a:pt x="38" y="13"/>
                    </a:lnTo>
                    <a:lnTo>
                      <a:pt x="38" y="25"/>
                    </a:lnTo>
                    <a:lnTo>
                      <a:pt x="25" y="38"/>
                    </a:lnTo>
                    <a:lnTo>
                      <a:pt x="25" y="25"/>
                    </a:lnTo>
                    <a:lnTo>
                      <a:pt x="25" y="13"/>
                    </a:lnTo>
                    <a:lnTo>
                      <a:pt x="38" y="13"/>
                    </a:lnTo>
                    <a:lnTo>
                      <a:pt x="25" y="25"/>
                    </a:lnTo>
                    <a:lnTo>
                      <a:pt x="0" y="38"/>
                    </a:lnTo>
                    <a:lnTo>
                      <a:pt x="0" y="25"/>
                    </a:lnTo>
                    <a:lnTo>
                      <a:pt x="13" y="25"/>
                    </a:lnTo>
                    <a:lnTo>
                      <a:pt x="13" y="38"/>
                    </a:lnTo>
                    <a:lnTo>
                      <a:pt x="0" y="38"/>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21" name="Freeform 233"/>
              <p:cNvSpPr>
                <a:spLocks noChangeAspect="1"/>
              </p:cNvSpPr>
              <p:nvPr/>
            </p:nvSpPr>
            <p:spPr bwMode="auto">
              <a:xfrm>
                <a:off x="1626" y="3153"/>
                <a:ext cx="25" cy="25"/>
              </a:xfrm>
              <a:custGeom>
                <a:avLst/>
                <a:gdLst>
                  <a:gd name="T0" fmla="*/ 25 w 25"/>
                  <a:gd name="T1" fmla="*/ 13 h 25"/>
                  <a:gd name="T2" fmla="*/ 0 w 25"/>
                  <a:gd name="T3" fmla="*/ 25 h 25"/>
                  <a:gd name="T4" fmla="*/ 0 w 25"/>
                  <a:gd name="T5" fmla="*/ 25 h 25"/>
                  <a:gd name="T6" fmla="*/ 0 w 25"/>
                  <a:gd name="T7" fmla="*/ 13 h 25"/>
                  <a:gd name="T8" fmla="*/ 0 w 25"/>
                  <a:gd name="T9" fmla="*/ 13 h 25"/>
                  <a:gd name="T10" fmla="*/ 25 w 25"/>
                  <a:gd name="T11" fmla="*/ 0 h 25"/>
                  <a:gd name="T12" fmla="*/ 25 w 25"/>
                  <a:gd name="T13" fmla="*/ 13 h 25"/>
                  <a:gd name="T14" fmla="*/ 0 60000 65536"/>
                  <a:gd name="T15" fmla="*/ 0 60000 65536"/>
                  <a:gd name="T16" fmla="*/ 0 60000 65536"/>
                  <a:gd name="T17" fmla="*/ 0 60000 65536"/>
                  <a:gd name="T18" fmla="*/ 0 60000 65536"/>
                  <a:gd name="T19" fmla="*/ 0 60000 65536"/>
                  <a:gd name="T20" fmla="*/ 0 60000 65536"/>
                  <a:gd name="T21" fmla="*/ 0 w 25"/>
                  <a:gd name="T22" fmla="*/ 0 h 25"/>
                  <a:gd name="T23" fmla="*/ 25 w 25"/>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25">
                    <a:moveTo>
                      <a:pt x="25" y="13"/>
                    </a:moveTo>
                    <a:lnTo>
                      <a:pt x="0" y="25"/>
                    </a:lnTo>
                    <a:lnTo>
                      <a:pt x="0" y="13"/>
                    </a:lnTo>
                    <a:lnTo>
                      <a:pt x="25" y="0"/>
                    </a:lnTo>
                    <a:lnTo>
                      <a:pt x="25"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22" name="Freeform 234"/>
              <p:cNvSpPr>
                <a:spLocks noChangeAspect="1"/>
              </p:cNvSpPr>
              <p:nvPr/>
            </p:nvSpPr>
            <p:spPr bwMode="auto">
              <a:xfrm>
                <a:off x="1626" y="3141"/>
                <a:ext cx="25" cy="12"/>
              </a:xfrm>
              <a:custGeom>
                <a:avLst/>
                <a:gdLst>
                  <a:gd name="T0" fmla="*/ 25 w 25"/>
                  <a:gd name="T1" fmla="*/ 0 h 12"/>
                  <a:gd name="T2" fmla="*/ 25 w 25"/>
                  <a:gd name="T3" fmla="*/ 0 h 12"/>
                  <a:gd name="T4" fmla="*/ 0 w 25"/>
                  <a:gd name="T5" fmla="*/ 12 h 12"/>
                  <a:gd name="T6" fmla="*/ 0 w 25"/>
                  <a:gd name="T7" fmla="*/ 12 h 12"/>
                  <a:gd name="T8" fmla="*/ 25 w 25"/>
                  <a:gd name="T9" fmla="*/ 0 h 12"/>
                  <a:gd name="T10" fmla="*/ 0 60000 65536"/>
                  <a:gd name="T11" fmla="*/ 0 60000 65536"/>
                  <a:gd name="T12" fmla="*/ 0 60000 65536"/>
                  <a:gd name="T13" fmla="*/ 0 60000 65536"/>
                  <a:gd name="T14" fmla="*/ 0 60000 65536"/>
                  <a:gd name="T15" fmla="*/ 0 w 25"/>
                  <a:gd name="T16" fmla="*/ 0 h 12"/>
                  <a:gd name="T17" fmla="*/ 25 w 25"/>
                  <a:gd name="T18" fmla="*/ 12 h 12"/>
                </a:gdLst>
                <a:ahLst/>
                <a:cxnLst>
                  <a:cxn ang="T10">
                    <a:pos x="T0" y="T1"/>
                  </a:cxn>
                  <a:cxn ang="T11">
                    <a:pos x="T2" y="T3"/>
                  </a:cxn>
                  <a:cxn ang="T12">
                    <a:pos x="T4" y="T5"/>
                  </a:cxn>
                  <a:cxn ang="T13">
                    <a:pos x="T6" y="T7"/>
                  </a:cxn>
                  <a:cxn ang="T14">
                    <a:pos x="T8" y="T9"/>
                  </a:cxn>
                </a:cxnLst>
                <a:rect l="T15" t="T16" r="T17" b="T18"/>
                <a:pathLst>
                  <a:path w="25" h="12">
                    <a:moveTo>
                      <a:pt x="25" y="0"/>
                    </a:moveTo>
                    <a:lnTo>
                      <a:pt x="25" y="0"/>
                    </a:lnTo>
                    <a:lnTo>
                      <a:pt x="0" y="12"/>
                    </a:lnTo>
                    <a:lnTo>
                      <a:pt x="25"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5423" name="Freeform 235"/>
              <p:cNvSpPr>
                <a:spLocks noChangeAspect="1"/>
              </p:cNvSpPr>
              <p:nvPr/>
            </p:nvSpPr>
            <p:spPr bwMode="auto">
              <a:xfrm>
                <a:off x="1626" y="3141"/>
                <a:ext cx="50" cy="25"/>
              </a:xfrm>
              <a:custGeom>
                <a:avLst/>
                <a:gdLst>
                  <a:gd name="T0" fmla="*/ 38 w 50"/>
                  <a:gd name="T1" fmla="*/ 0 h 25"/>
                  <a:gd name="T2" fmla="*/ 38 w 50"/>
                  <a:gd name="T3" fmla="*/ 0 h 25"/>
                  <a:gd name="T4" fmla="*/ 38 w 50"/>
                  <a:gd name="T5" fmla="*/ 0 h 25"/>
                  <a:gd name="T6" fmla="*/ 25 w 50"/>
                  <a:gd name="T7" fmla="*/ 12 h 25"/>
                  <a:gd name="T8" fmla="*/ 0 w 50"/>
                  <a:gd name="T9" fmla="*/ 25 h 25"/>
                  <a:gd name="T10" fmla="*/ 0 w 50"/>
                  <a:gd name="T11" fmla="*/ 12 h 25"/>
                  <a:gd name="T12" fmla="*/ 0 w 50"/>
                  <a:gd name="T13" fmla="*/ 12 h 25"/>
                  <a:gd name="T14" fmla="*/ 25 w 50"/>
                  <a:gd name="T15" fmla="*/ 0 h 25"/>
                  <a:gd name="T16" fmla="*/ 25 w 50"/>
                  <a:gd name="T17" fmla="*/ 12 h 25"/>
                  <a:gd name="T18" fmla="*/ 50 w 50"/>
                  <a:gd name="T19" fmla="*/ 0 h 25"/>
                  <a:gd name="T20" fmla="*/ 25 w 50"/>
                  <a:gd name="T21" fmla="*/ 12 h 25"/>
                  <a:gd name="T22" fmla="*/ 0 w 50"/>
                  <a:gd name="T23" fmla="*/ 25 h 25"/>
                  <a:gd name="T24" fmla="*/ 0 w 50"/>
                  <a:gd name="T25" fmla="*/ 25 h 25"/>
                  <a:gd name="T26" fmla="*/ 0 w 50"/>
                  <a:gd name="T27" fmla="*/ 12 h 25"/>
                  <a:gd name="T28" fmla="*/ 25 w 50"/>
                  <a:gd name="T29" fmla="*/ 0 h 25"/>
                  <a:gd name="T30" fmla="*/ 25 w 50"/>
                  <a:gd name="T31" fmla="*/ 12 h 25"/>
                  <a:gd name="T32" fmla="*/ 25 w 50"/>
                  <a:gd name="T33" fmla="*/ 0 h 25"/>
                  <a:gd name="T34" fmla="*/ 25 w 50"/>
                  <a:gd name="T35" fmla="*/ 0 h 25"/>
                  <a:gd name="T36" fmla="*/ 38 w 50"/>
                  <a:gd name="T37" fmla="*/ 0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25"/>
                  <a:gd name="T59" fmla="*/ 50 w 50"/>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25">
                    <a:moveTo>
                      <a:pt x="38" y="0"/>
                    </a:moveTo>
                    <a:lnTo>
                      <a:pt x="38" y="0"/>
                    </a:lnTo>
                    <a:lnTo>
                      <a:pt x="25" y="12"/>
                    </a:lnTo>
                    <a:lnTo>
                      <a:pt x="0" y="25"/>
                    </a:lnTo>
                    <a:lnTo>
                      <a:pt x="0" y="12"/>
                    </a:lnTo>
                    <a:lnTo>
                      <a:pt x="25" y="0"/>
                    </a:lnTo>
                    <a:lnTo>
                      <a:pt x="25" y="12"/>
                    </a:lnTo>
                    <a:lnTo>
                      <a:pt x="50" y="0"/>
                    </a:lnTo>
                    <a:lnTo>
                      <a:pt x="25" y="12"/>
                    </a:lnTo>
                    <a:lnTo>
                      <a:pt x="0" y="25"/>
                    </a:lnTo>
                    <a:lnTo>
                      <a:pt x="0" y="12"/>
                    </a:lnTo>
                    <a:lnTo>
                      <a:pt x="25" y="0"/>
                    </a:lnTo>
                    <a:lnTo>
                      <a:pt x="25" y="12"/>
                    </a:lnTo>
                    <a:lnTo>
                      <a:pt x="25" y="0"/>
                    </a:lnTo>
                    <a:lnTo>
                      <a:pt x="38"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24" name="Freeform 236"/>
              <p:cNvSpPr>
                <a:spLocks noChangeAspect="1"/>
              </p:cNvSpPr>
              <p:nvPr/>
            </p:nvSpPr>
            <p:spPr bwMode="auto">
              <a:xfrm>
                <a:off x="1614" y="3153"/>
                <a:ext cx="12" cy="13"/>
              </a:xfrm>
              <a:custGeom>
                <a:avLst/>
                <a:gdLst>
                  <a:gd name="T0" fmla="*/ 12 w 12"/>
                  <a:gd name="T1" fmla="*/ 13 h 13"/>
                  <a:gd name="T2" fmla="*/ 0 w 12"/>
                  <a:gd name="T3" fmla="*/ 0 h 13"/>
                  <a:gd name="T4" fmla="*/ 12 w 12"/>
                  <a:gd name="T5" fmla="*/ 0 h 13"/>
                  <a:gd name="T6" fmla="*/ 12 w 12"/>
                  <a:gd name="T7" fmla="*/ 0 h 13"/>
                  <a:gd name="T8" fmla="*/ 12 w 12"/>
                  <a:gd name="T9" fmla="*/ 13 h 13"/>
                  <a:gd name="T10" fmla="*/ 0 60000 65536"/>
                  <a:gd name="T11" fmla="*/ 0 60000 65536"/>
                  <a:gd name="T12" fmla="*/ 0 60000 65536"/>
                  <a:gd name="T13" fmla="*/ 0 60000 65536"/>
                  <a:gd name="T14" fmla="*/ 0 60000 65536"/>
                  <a:gd name="T15" fmla="*/ 0 w 12"/>
                  <a:gd name="T16" fmla="*/ 0 h 13"/>
                  <a:gd name="T17" fmla="*/ 12 w 12"/>
                  <a:gd name="T18" fmla="*/ 13 h 13"/>
                </a:gdLst>
                <a:ahLst/>
                <a:cxnLst>
                  <a:cxn ang="T10">
                    <a:pos x="T0" y="T1"/>
                  </a:cxn>
                  <a:cxn ang="T11">
                    <a:pos x="T2" y="T3"/>
                  </a:cxn>
                  <a:cxn ang="T12">
                    <a:pos x="T4" y="T5"/>
                  </a:cxn>
                  <a:cxn ang="T13">
                    <a:pos x="T6" y="T7"/>
                  </a:cxn>
                  <a:cxn ang="T14">
                    <a:pos x="T8" y="T9"/>
                  </a:cxn>
                </a:cxnLst>
                <a:rect l="T15" t="T16" r="T17" b="T18"/>
                <a:pathLst>
                  <a:path w="12" h="13">
                    <a:moveTo>
                      <a:pt x="12" y="13"/>
                    </a:moveTo>
                    <a:lnTo>
                      <a:pt x="0" y="0"/>
                    </a:lnTo>
                    <a:lnTo>
                      <a:pt x="12" y="0"/>
                    </a:lnTo>
                    <a:lnTo>
                      <a:pt x="12" y="13"/>
                    </a:lnTo>
                    <a:close/>
                  </a:path>
                </a:pathLst>
              </a:custGeom>
              <a:blipFill dpi="0" rotWithShape="0">
                <a:blip r:embed="rId10" cstate="print"/>
                <a:srcRect/>
                <a:tile tx="0" ty="0" sx="100000" sy="100000" flip="none" algn="tl"/>
              </a:blipFill>
              <a:ln w="9525">
                <a:noFill/>
                <a:round/>
                <a:headEnd/>
                <a:tailEnd/>
              </a:ln>
            </p:spPr>
            <p:txBody>
              <a:bodyPr/>
              <a:lstStyle/>
              <a:p>
                <a:endParaRPr lang="en-US"/>
              </a:p>
            </p:txBody>
          </p:sp>
          <p:sp>
            <p:nvSpPr>
              <p:cNvPr id="5425" name="Freeform 237"/>
              <p:cNvSpPr>
                <a:spLocks noChangeAspect="1"/>
              </p:cNvSpPr>
              <p:nvPr/>
            </p:nvSpPr>
            <p:spPr bwMode="auto">
              <a:xfrm>
                <a:off x="1601" y="3153"/>
                <a:ext cx="38" cy="25"/>
              </a:xfrm>
              <a:custGeom>
                <a:avLst/>
                <a:gdLst>
                  <a:gd name="T0" fmla="*/ 25 w 38"/>
                  <a:gd name="T1" fmla="*/ 25 h 25"/>
                  <a:gd name="T2" fmla="*/ 13 w 38"/>
                  <a:gd name="T3" fmla="*/ 13 h 25"/>
                  <a:gd name="T4" fmla="*/ 0 w 38"/>
                  <a:gd name="T5" fmla="*/ 0 h 25"/>
                  <a:gd name="T6" fmla="*/ 13 w 38"/>
                  <a:gd name="T7" fmla="*/ 0 h 25"/>
                  <a:gd name="T8" fmla="*/ 25 w 38"/>
                  <a:gd name="T9" fmla="*/ 0 h 25"/>
                  <a:gd name="T10" fmla="*/ 38 w 38"/>
                  <a:gd name="T11" fmla="*/ 13 h 25"/>
                  <a:gd name="T12" fmla="*/ 25 w 38"/>
                  <a:gd name="T13" fmla="*/ 25 h 25"/>
                  <a:gd name="T14" fmla="*/ 0 60000 65536"/>
                  <a:gd name="T15" fmla="*/ 0 60000 65536"/>
                  <a:gd name="T16" fmla="*/ 0 60000 65536"/>
                  <a:gd name="T17" fmla="*/ 0 60000 65536"/>
                  <a:gd name="T18" fmla="*/ 0 60000 65536"/>
                  <a:gd name="T19" fmla="*/ 0 60000 65536"/>
                  <a:gd name="T20" fmla="*/ 0 60000 65536"/>
                  <a:gd name="T21" fmla="*/ 0 w 38"/>
                  <a:gd name="T22" fmla="*/ 0 h 25"/>
                  <a:gd name="T23" fmla="*/ 38 w 3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25">
                    <a:moveTo>
                      <a:pt x="25" y="25"/>
                    </a:moveTo>
                    <a:lnTo>
                      <a:pt x="13" y="13"/>
                    </a:lnTo>
                    <a:lnTo>
                      <a:pt x="0" y="0"/>
                    </a:lnTo>
                    <a:lnTo>
                      <a:pt x="13" y="0"/>
                    </a:lnTo>
                    <a:lnTo>
                      <a:pt x="25" y="0"/>
                    </a:lnTo>
                    <a:lnTo>
                      <a:pt x="38" y="13"/>
                    </a:lnTo>
                    <a:lnTo>
                      <a:pt x="25"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26" name="Rectangle 238"/>
              <p:cNvSpPr>
                <a:spLocks noChangeAspect="1" noChangeArrowheads="1"/>
              </p:cNvSpPr>
              <p:nvPr/>
            </p:nvSpPr>
            <p:spPr bwMode="auto">
              <a:xfrm>
                <a:off x="1614" y="3153"/>
                <a:ext cx="25"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427" name="Freeform 239"/>
              <p:cNvSpPr>
                <a:spLocks noChangeAspect="1"/>
              </p:cNvSpPr>
              <p:nvPr/>
            </p:nvSpPr>
            <p:spPr bwMode="auto">
              <a:xfrm>
                <a:off x="1626" y="3153"/>
                <a:ext cx="13" cy="38"/>
              </a:xfrm>
              <a:custGeom>
                <a:avLst/>
                <a:gdLst>
                  <a:gd name="T0" fmla="*/ 13 w 13"/>
                  <a:gd name="T1" fmla="*/ 0 h 38"/>
                  <a:gd name="T2" fmla="*/ 13 w 13"/>
                  <a:gd name="T3" fmla="*/ 13 h 38"/>
                  <a:gd name="T4" fmla="*/ 13 w 13"/>
                  <a:gd name="T5" fmla="*/ 38 h 38"/>
                  <a:gd name="T6" fmla="*/ 0 w 13"/>
                  <a:gd name="T7" fmla="*/ 25 h 38"/>
                  <a:gd name="T8" fmla="*/ 0 w 13"/>
                  <a:gd name="T9" fmla="*/ 13 h 38"/>
                  <a:gd name="T10" fmla="*/ 0 w 13"/>
                  <a:gd name="T11" fmla="*/ 0 h 38"/>
                  <a:gd name="T12" fmla="*/ 13 w 13"/>
                  <a:gd name="T13" fmla="*/ 0 h 38"/>
                  <a:gd name="T14" fmla="*/ 0 60000 65536"/>
                  <a:gd name="T15" fmla="*/ 0 60000 65536"/>
                  <a:gd name="T16" fmla="*/ 0 60000 65536"/>
                  <a:gd name="T17" fmla="*/ 0 60000 65536"/>
                  <a:gd name="T18" fmla="*/ 0 60000 65536"/>
                  <a:gd name="T19" fmla="*/ 0 60000 65536"/>
                  <a:gd name="T20" fmla="*/ 0 60000 65536"/>
                  <a:gd name="T21" fmla="*/ 0 w 13"/>
                  <a:gd name="T22" fmla="*/ 0 h 38"/>
                  <a:gd name="T23" fmla="*/ 13 w 13"/>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38">
                    <a:moveTo>
                      <a:pt x="13" y="0"/>
                    </a:moveTo>
                    <a:lnTo>
                      <a:pt x="13" y="13"/>
                    </a:lnTo>
                    <a:lnTo>
                      <a:pt x="13" y="38"/>
                    </a:lnTo>
                    <a:lnTo>
                      <a:pt x="0" y="25"/>
                    </a:lnTo>
                    <a:lnTo>
                      <a:pt x="0" y="13"/>
                    </a:lnTo>
                    <a:lnTo>
                      <a:pt x="0" y="0"/>
                    </a:lnTo>
                    <a:lnTo>
                      <a:pt x="13"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28" name="Freeform 240"/>
              <p:cNvSpPr>
                <a:spLocks noChangeAspect="1"/>
              </p:cNvSpPr>
              <p:nvPr/>
            </p:nvSpPr>
            <p:spPr bwMode="auto">
              <a:xfrm>
                <a:off x="1626" y="315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29" name="Freeform 241"/>
              <p:cNvSpPr>
                <a:spLocks noChangeAspect="1"/>
              </p:cNvSpPr>
              <p:nvPr/>
            </p:nvSpPr>
            <p:spPr bwMode="auto">
              <a:xfrm>
                <a:off x="1626" y="3153"/>
                <a:ext cx="13" cy="1"/>
              </a:xfrm>
              <a:custGeom>
                <a:avLst/>
                <a:gdLst>
                  <a:gd name="T0" fmla="*/ 13 w 13"/>
                  <a:gd name="T1" fmla="*/ 0 h 1"/>
                  <a:gd name="T2" fmla="*/ 13 w 13"/>
                  <a:gd name="T3" fmla="*/ 0 h 1"/>
                  <a:gd name="T4" fmla="*/ 0 w 13"/>
                  <a:gd name="T5" fmla="*/ 0 h 1"/>
                  <a:gd name="T6" fmla="*/ 0 w 13"/>
                  <a:gd name="T7" fmla="*/ 0 h 1"/>
                  <a:gd name="T8" fmla="*/ 0 w 13"/>
                  <a:gd name="T9" fmla="*/ 0 h 1"/>
                  <a:gd name="T10" fmla="*/ 0 w 13"/>
                  <a:gd name="T11" fmla="*/ 0 h 1"/>
                  <a:gd name="T12" fmla="*/ 13 w 13"/>
                  <a:gd name="T13" fmla="*/ 0 h 1"/>
                  <a:gd name="T14" fmla="*/ 0 60000 65536"/>
                  <a:gd name="T15" fmla="*/ 0 60000 65536"/>
                  <a:gd name="T16" fmla="*/ 0 60000 65536"/>
                  <a:gd name="T17" fmla="*/ 0 60000 65536"/>
                  <a:gd name="T18" fmla="*/ 0 60000 65536"/>
                  <a:gd name="T19" fmla="*/ 0 60000 65536"/>
                  <a:gd name="T20" fmla="*/ 0 60000 65536"/>
                  <a:gd name="T21" fmla="*/ 0 w 13"/>
                  <a:gd name="T22" fmla="*/ 0 h 1"/>
                  <a:gd name="T23" fmla="*/ 13 w 13"/>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
                    <a:moveTo>
                      <a:pt x="13" y="0"/>
                    </a:moveTo>
                    <a:lnTo>
                      <a:pt x="13" y="0"/>
                    </a:lnTo>
                    <a:lnTo>
                      <a:pt x="0" y="0"/>
                    </a:lnTo>
                    <a:lnTo>
                      <a:pt x="13"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30" name="Rectangle 242"/>
              <p:cNvSpPr>
                <a:spLocks noChangeAspect="1" noChangeArrowheads="1"/>
              </p:cNvSpPr>
              <p:nvPr/>
            </p:nvSpPr>
            <p:spPr bwMode="auto">
              <a:xfrm>
                <a:off x="381" y="2342"/>
                <a:ext cx="358" cy="168"/>
              </a:xfrm>
              <a:prstGeom prst="rect">
                <a:avLst/>
              </a:prstGeom>
              <a:noFill/>
              <a:ln w="9525">
                <a:noFill/>
                <a:miter lim="800000"/>
                <a:headEnd/>
                <a:tailEnd/>
              </a:ln>
            </p:spPr>
            <p:txBody>
              <a:bodyPr wrap="none" lIns="0" tIns="0" rIns="0" bIns="0">
                <a:spAutoFit/>
              </a:bodyPr>
              <a:lstStyle/>
              <a:p>
                <a:r>
                  <a:rPr lang="en-US" sz="1400" u="none">
                    <a:solidFill>
                      <a:srgbClr val="000000"/>
                    </a:solidFill>
                  </a:rPr>
                  <a:t>Client</a:t>
                </a:r>
                <a:endParaRPr lang="en-US" b="1" u="none"/>
              </a:p>
            </p:txBody>
          </p:sp>
          <p:sp>
            <p:nvSpPr>
              <p:cNvPr id="5431" name="Rectangle 243"/>
              <p:cNvSpPr>
                <a:spLocks noChangeAspect="1" noChangeArrowheads="1"/>
              </p:cNvSpPr>
              <p:nvPr/>
            </p:nvSpPr>
            <p:spPr bwMode="auto">
              <a:xfrm>
                <a:off x="1179" y="2791"/>
                <a:ext cx="357" cy="168"/>
              </a:xfrm>
              <a:prstGeom prst="rect">
                <a:avLst/>
              </a:prstGeom>
              <a:noFill/>
              <a:ln w="9525">
                <a:noFill/>
                <a:miter lim="800000"/>
                <a:headEnd/>
                <a:tailEnd/>
              </a:ln>
            </p:spPr>
            <p:txBody>
              <a:bodyPr wrap="none" lIns="0" tIns="0" rIns="0" bIns="0">
                <a:spAutoFit/>
              </a:bodyPr>
              <a:lstStyle/>
              <a:p>
                <a:r>
                  <a:rPr lang="en-US" sz="1400" u="none">
                    <a:solidFill>
                      <a:srgbClr val="000000"/>
                    </a:solidFill>
                  </a:rPr>
                  <a:t>Client</a:t>
                </a:r>
                <a:endParaRPr lang="en-US" b="1" u="none"/>
              </a:p>
            </p:txBody>
          </p:sp>
          <p:sp>
            <p:nvSpPr>
              <p:cNvPr id="5432" name="Rectangle 244"/>
              <p:cNvSpPr>
                <a:spLocks noChangeAspect="1" noChangeArrowheads="1"/>
              </p:cNvSpPr>
              <p:nvPr/>
            </p:nvSpPr>
            <p:spPr bwMode="auto">
              <a:xfrm>
                <a:off x="1539" y="2030"/>
                <a:ext cx="1"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433" name="Rectangle 245"/>
              <p:cNvSpPr>
                <a:spLocks noChangeAspect="1" noChangeArrowheads="1"/>
              </p:cNvSpPr>
              <p:nvPr/>
            </p:nvSpPr>
            <p:spPr bwMode="auto">
              <a:xfrm>
                <a:off x="1352" y="2392"/>
                <a:ext cx="411" cy="22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5434" name="Rectangle 246"/>
              <p:cNvSpPr>
                <a:spLocks noChangeAspect="1" noChangeArrowheads="1"/>
              </p:cNvSpPr>
              <p:nvPr/>
            </p:nvSpPr>
            <p:spPr bwMode="auto">
              <a:xfrm>
                <a:off x="1352" y="2392"/>
                <a:ext cx="424"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5435" name="Rectangle 247"/>
              <p:cNvSpPr>
                <a:spLocks noChangeAspect="1" noChangeArrowheads="1"/>
              </p:cNvSpPr>
              <p:nvPr/>
            </p:nvSpPr>
            <p:spPr bwMode="auto">
              <a:xfrm>
                <a:off x="1763" y="2392"/>
                <a:ext cx="13" cy="2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5436" name="Rectangle 248"/>
              <p:cNvSpPr>
                <a:spLocks noChangeAspect="1" noChangeArrowheads="1"/>
              </p:cNvSpPr>
              <p:nvPr/>
            </p:nvSpPr>
            <p:spPr bwMode="auto">
              <a:xfrm>
                <a:off x="1352" y="2616"/>
                <a:ext cx="411"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5437" name="Rectangle 249"/>
              <p:cNvSpPr>
                <a:spLocks noChangeAspect="1" noChangeArrowheads="1"/>
              </p:cNvSpPr>
              <p:nvPr/>
            </p:nvSpPr>
            <p:spPr bwMode="auto">
              <a:xfrm>
                <a:off x="1352" y="2392"/>
                <a:ext cx="13" cy="22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5438" name="Rectangle 250"/>
              <p:cNvSpPr>
                <a:spLocks noChangeAspect="1" noChangeArrowheads="1"/>
              </p:cNvSpPr>
              <p:nvPr/>
            </p:nvSpPr>
            <p:spPr bwMode="auto">
              <a:xfrm>
                <a:off x="1950" y="2841"/>
                <a:ext cx="12" cy="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5439" name="Freeform 251"/>
              <p:cNvSpPr>
                <a:spLocks noChangeAspect="1"/>
              </p:cNvSpPr>
              <p:nvPr/>
            </p:nvSpPr>
            <p:spPr bwMode="auto">
              <a:xfrm>
                <a:off x="1128" y="2067"/>
                <a:ext cx="311" cy="50"/>
              </a:xfrm>
              <a:custGeom>
                <a:avLst/>
                <a:gdLst>
                  <a:gd name="T0" fmla="*/ 311 w 311"/>
                  <a:gd name="T1" fmla="*/ 25 h 50"/>
                  <a:gd name="T2" fmla="*/ 262 w 311"/>
                  <a:gd name="T3" fmla="*/ 12 h 50"/>
                  <a:gd name="T4" fmla="*/ 150 w 311"/>
                  <a:gd name="T5" fmla="*/ 0 h 50"/>
                  <a:gd name="T6" fmla="*/ 38 w 311"/>
                  <a:gd name="T7" fmla="*/ 12 h 50"/>
                  <a:gd name="T8" fmla="*/ 0 w 311"/>
                  <a:gd name="T9" fmla="*/ 25 h 50"/>
                  <a:gd name="T10" fmla="*/ 38 w 311"/>
                  <a:gd name="T11" fmla="*/ 37 h 50"/>
                  <a:gd name="T12" fmla="*/ 150 w 311"/>
                  <a:gd name="T13" fmla="*/ 50 h 50"/>
                  <a:gd name="T14" fmla="*/ 262 w 311"/>
                  <a:gd name="T15" fmla="*/ 37 h 50"/>
                  <a:gd name="T16" fmla="*/ 311 w 311"/>
                  <a:gd name="T17" fmla="*/ 25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1"/>
                  <a:gd name="T28" fmla="*/ 0 h 50"/>
                  <a:gd name="T29" fmla="*/ 311 w 311"/>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1" h="50">
                    <a:moveTo>
                      <a:pt x="311" y="25"/>
                    </a:moveTo>
                    <a:lnTo>
                      <a:pt x="262" y="12"/>
                    </a:lnTo>
                    <a:lnTo>
                      <a:pt x="150" y="0"/>
                    </a:lnTo>
                    <a:lnTo>
                      <a:pt x="38" y="12"/>
                    </a:lnTo>
                    <a:lnTo>
                      <a:pt x="0" y="25"/>
                    </a:lnTo>
                    <a:lnTo>
                      <a:pt x="38" y="37"/>
                    </a:lnTo>
                    <a:lnTo>
                      <a:pt x="150" y="50"/>
                    </a:lnTo>
                    <a:lnTo>
                      <a:pt x="262" y="37"/>
                    </a:lnTo>
                    <a:lnTo>
                      <a:pt x="311" y="25"/>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440" name="Freeform 252"/>
              <p:cNvSpPr>
                <a:spLocks noChangeAspect="1"/>
              </p:cNvSpPr>
              <p:nvPr/>
            </p:nvSpPr>
            <p:spPr bwMode="auto">
              <a:xfrm>
                <a:off x="1128" y="2067"/>
                <a:ext cx="311" cy="62"/>
              </a:xfrm>
              <a:custGeom>
                <a:avLst/>
                <a:gdLst>
                  <a:gd name="T0" fmla="*/ 311 w 311"/>
                  <a:gd name="T1" fmla="*/ 37 h 62"/>
                  <a:gd name="T2" fmla="*/ 262 w 311"/>
                  <a:gd name="T3" fmla="*/ 25 h 62"/>
                  <a:gd name="T4" fmla="*/ 262 w 311"/>
                  <a:gd name="T5" fmla="*/ 25 h 62"/>
                  <a:gd name="T6" fmla="*/ 262 w 311"/>
                  <a:gd name="T7" fmla="*/ 25 h 62"/>
                  <a:gd name="T8" fmla="*/ 150 w 311"/>
                  <a:gd name="T9" fmla="*/ 12 h 62"/>
                  <a:gd name="T10" fmla="*/ 150 w 311"/>
                  <a:gd name="T11" fmla="*/ 12 h 62"/>
                  <a:gd name="T12" fmla="*/ 150 w 311"/>
                  <a:gd name="T13" fmla="*/ 12 h 62"/>
                  <a:gd name="T14" fmla="*/ 38 w 311"/>
                  <a:gd name="T15" fmla="*/ 25 h 62"/>
                  <a:gd name="T16" fmla="*/ 38 w 311"/>
                  <a:gd name="T17" fmla="*/ 25 h 62"/>
                  <a:gd name="T18" fmla="*/ 38 w 311"/>
                  <a:gd name="T19" fmla="*/ 25 h 62"/>
                  <a:gd name="T20" fmla="*/ 0 w 311"/>
                  <a:gd name="T21" fmla="*/ 37 h 62"/>
                  <a:gd name="T22" fmla="*/ 0 w 311"/>
                  <a:gd name="T23" fmla="*/ 25 h 62"/>
                  <a:gd name="T24" fmla="*/ 0 w 311"/>
                  <a:gd name="T25" fmla="*/ 25 h 62"/>
                  <a:gd name="T26" fmla="*/ 38 w 311"/>
                  <a:gd name="T27" fmla="*/ 37 h 62"/>
                  <a:gd name="T28" fmla="*/ 38 w 311"/>
                  <a:gd name="T29" fmla="*/ 37 h 62"/>
                  <a:gd name="T30" fmla="*/ 38 w 311"/>
                  <a:gd name="T31" fmla="*/ 37 h 62"/>
                  <a:gd name="T32" fmla="*/ 150 w 311"/>
                  <a:gd name="T33" fmla="*/ 50 h 62"/>
                  <a:gd name="T34" fmla="*/ 150 w 311"/>
                  <a:gd name="T35" fmla="*/ 50 h 62"/>
                  <a:gd name="T36" fmla="*/ 150 w 311"/>
                  <a:gd name="T37" fmla="*/ 50 h 62"/>
                  <a:gd name="T38" fmla="*/ 262 w 311"/>
                  <a:gd name="T39" fmla="*/ 37 h 62"/>
                  <a:gd name="T40" fmla="*/ 262 w 311"/>
                  <a:gd name="T41" fmla="*/ 37 h 62"/>
                  <a:gd name="T42" fmla="*/ 262 w 311"/>
                  <a:gd name="T43" fmla="*/ 37 h 62"/>
                  <a:gd name="T44" fmla="*/ 311 w 311"/>
                  <a:gd name="T45" fmla="*/ 25 h 62"/>
                  <a:gd name="T46" fmla="*/ 311 w 311"/>
                  <a:gd name="T47" fmla="*/ 25 h 62"/>
                  <a:gd name="T48" fmla="*/ 311 w 311"/>
                  <a:gd name="T49" fmla="*/ 37 h 62"/>
                  <a:gd name="T50" fmla="*/ 311 w 311"/>
                  <a:gd name="T51" fmla="*/ 37 h 62"/>
                  <a:gd name="T52" fmla="*/ 262 w 311"/>
                  <a:gd name="T53" fmla="*/ 50 h 62"/>
                  <a:gd name="T54" fmla="*/ 262 w 311"/>
                  <a:gd name="T55" fmla="*/ 50 h 62"/>
                  <a:gd name="T56" fmla="*/ 262 w 311"/>
                  <a:gd name="T57" fmla="*/ 50 h 62"/>
                  <a:gd name="T58" fmla="*/ 150 w 311"/>
                  <a:gd name="T59" fmla="*/ 62 h 62"/>
                  <a:gd name="T60" fmla="*/ 150 w 311"/>
                  <a:gd name="T61" fmla="*/ 62 h 62"/>
                  <a:gd name="T62" fmla="*/ 150 w 311"/>
                  <a:gd name="T63" fmla="*/ 62 h 62"/>
                  <a:gd name="T64" fmla="*/ 38 w 311"/>
                  <a:gd name="T65" fmla="*/ 50 h 62"/>
                  <a:gd name="T66" fmla="*/ 38 w 311"/>
                  <a:gd name="T67" fmla="*/ 50 h 62"/>
                  <a:gd name="T68" fmla="*/ 38 w 311"/>
                  <a:gd name="T69" fmla="*/ 50 h 62"/>
                  <a:gd name="T70" fmla="*/ 0 w 311"/>
                  <a:gd name="T71" fmla="*/ 37 h 62"/>
                  <a:gd name="T72" fmla="*/ 0 w 311"/>
                  <a:gd name="T73" fmla="*/ 37 h 62"/>
                  <a:gd name="T74" fmla="*/ 0 w 311"/>
                  <a:gd name="T75" fmla="*/ 25 h 62"/>
                  <a:gd name="T76" fmla="*/ 38 w 311"/>
                  <a:gd name="T77" fmla="*/ 12 h 62"/>
                  <a:gd name="T78" fmla="*/ 38 w 311"/>
                  <a:gd name="T79" fmla="*/ 12 h 62"/>
                  <a:gd name="T80" fmla="*/ 38 w 311"/>
                  <a:gd name="T81" fmla="*/ 12 h 62"/>
                  <a:gd name="T82" fmla="*/ 150 w 311"/>
                  <a:gd name="T83" fmla="*/ 0 h 62"/>
                  <a:gd name="T84" fmla="*/ 150 w 311"/>
                  <a:gd name="T85" fmla="*/ 0 h 62"/>
                  <a:gd name="T86" fmla="*/ 150 w 311"/>
                  <a:gd name="T87" fmla="*/ 0 h 62"/>
                  <a:gd name="T88" fmla="*/ 262 w 311"/>
                  <a:gd name="T89" fmla="*/ 12 h 62"/>
                  <a:gd name="T90" fmla="*/ 262 w 311"/>
                  <a:gd name="T91" fmla="*/ 12 h 62"/>
                  <a:gd name="T92" fmla="*/ 262 w 311"/>
                  <a:gd name="T93" fmla="*/ 12 h 62"/>
                  <a:gd name="T94" fmla="*/ 311 w 311"/>
                  <a:gd name="T95" fmla="*/ 25 h 62"/>
                  <a:gd name="T96" fmla="*/ 311 w 311"/>
                  <a:gd name="T97" fmla="*/ 37 h 6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2"/>
                  <a:gd name="T149" fmla="*/ 311 w 311"/>
                  <a:gd name="T150" fmla="*/ 62 h 6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2">
                    <a:moveTo>
                      <a:pt x="311" y="37"/>
                    </a:moveTo>
                    <a:lnTo>
                      <a:pt x="262" y="25"/>
                    </a:lnTo>
                    <a:lnTo>
                      <a:pt x="150" y="12"/>
                    </a:lnTo>
                    <a:lnTo>
                      <a:pt x="38" y="25"/>
                    </a:lnTo>
                    <a:lnTo>
                      <a:pt x="0" y="37"/>
                    </a:lnTo>
                    <a:lnTo>
                      <a:pt x="0" y="25"/>
                    </a:lnTo>
                    <a:lnTo>
                      <a:pt x="38" y="37"/>
                    </a:lnTo>
                    <a:lnTo>
                      <a:pt x="150" y="50"/>
                    </a:lnTo>
                    <a:lnTo>
                      <a:pt x="262" y="37"/>
                    </a:lnTo>
                    <a:lnTo>
                      <a:pt x="311" y="25"/>
                    </a:lnTo>
                    <a:lnTo>
                      <a:pt x="311" y="37"/>
                    </a:lnTo>
                    <a:lnTo>
                      <a:pt x="262" y="50"/>
                    </a:lnTo>
                    <a:lnTo>
                      <a:pt x="150" y="62"/>
                    </a:lnTo>
                    <a:lnTo>
                      <a:pt x="38" y="50"/>
                    </a:lnTo>
                    <a:lnTo>
                      <a:pt x="0" y="37"/>
                    </a:lnTo>
                    <a:lnTo>
                      <a:pt x="0" y="25"/>
                    </a:lnTo>
                    <a:lnTo>
                      <a:pt x="38" y="12"/>
                    </a:lnTo>
                    <a:lnTo>
                      <a:pt x="150" y="0"/>
                    </a:lnTo>
                    <a:lnTo>
                      <a:pt x="262" y="12"/>
                    </a:lnTo>
                    <a:lnTo>
                      <a:pt x="311" y="25"/>
                    </a:lnTo>
                    <a:lnTo>
                      <a:pt x="311" y="37"/>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41" name="Freeform 253"/>
              <p:cNvSpPr>
                <a:spLocks noChangeAspect="1"/>
              </p:cNvSpPr>
              <p:nvPr/>
            </p:nvSpPr>
            <p:spPr bwMode="auto">
              <a:xfrm>
                <a:off x="1439" y="2092"/>
                <a:ext cx="1" cy="12"/>
              </a:xfrm>
              <a:custGeom>
                <a:avLst/>
                <a:gdLst>
                  <a:gd name="T0" fmla="*/ 0 w 1"/>
                  <a:gd name="T1" fmla="*/ 0 h 12"/>
                  <a:gd name="T2" fmla="*/ 0 w 1"/>
                  <a:gd name="T3" fmla="*/ 0 h 12"/>
                  <a:gd name="T4" fmla="*/ 0 w 1"/>
                  <a:gd name="T5" fmla="*/ 12 h 12"/>
                  <a:gd name="T6" fmla="*/ 0 w 1"/>
                  <a:gd name="T7" fmla="*/ 0 h 12"/>
                  <a:gd name="T8" fmla="*/ 0 w 1"/>
                  <a:gd name="T9" fmla="*/ 12 h 12"/>
                  <a:gd name="T10" fmla="*/ 0 w 1"/>
                  <a:gd name="T11" fmla="*/ 12 h 12"/>
                  <a:gd name="T12" fmla="*/ 0 w 1"/>
                  <a:gd name="T13" fmla="*/ 0 h 12"/>
                  <a:gd name="T14" fmla="*/ 0 60000 65536"/>
                  <a:gd name="T15" fmla="*/ 0 60000 65536"/>
                  <a:gd name="T16" fmla="*/ 0 60000 65536"/>
                  <a:gd name="T17" fmla="*/ 0 60000 65536"/>
                  <a:gd name="T18" fmla="*/ 0 60000 65536"/>
                  <a:gd name="T19" fmla="*/ 0 60000 65536"/>
                  <a:gd name="T20" fmla="*/ 0 60000 65536"/>
                  <a:gd name="T21" fmla="*/ 0 w 1"/>
                  <a:gd name="T22" fmla="*/ 0 h 12"/>
                  <a:gd name="T23" fmla="*/ 1 w 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2">
                    <a:moveTo>
                      <a:pt x="0" y="0"/>
                    </a:moveTo>
                    <a:lnTo>
                      <a:pt x="0" y="0"/>
                    </a:lnTo>
                    <a:lnTo>
                      <a:pt x="0" y="12"/>
                    </a:lnTo>
                    <a:lnTo>
                      <a:pt x="0" y="0"/>
                    </a:lnTo>
                    <a:lnTo>
                      <a:pt x="0" y="12"/>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42" name="Freeform 254"/>
              <p:cNvSpPr>
                <a:spLocks noChangeAspect="1"/>
              </p:cNvSpPr>
              <p:nvPr/>
            </p:nvSpPr>
            <p:spPr bwMode="auto">
              <a:xfrm>
                <a:off x="1004" y="2067"/>
                <a:ext cx="523" cy="50"/>
              </a:xfrm>
              <a:custGeom>
                <a:avLst/>
                <a:gdLst>
                  <a:gd name="T0" fmla="*/ 149 w 523"/>
                  <a:gd name="T1" fmla="*/ 0 h 50"/>
                  <a:gd name="T2" fmla="*/ 0 w 523"/>
                  <a:gd name="T3" fmla="*/ 37 h 50"/>
                  <a:gd name="T4" fmla="*/ 411 w 523"/>
                  <a:gd name="T5" fmla="*/ 50 h 50"/>
                  <a:gd name="T6" fmla="*/ 523 w 523"/>
                  <a:gd name="T7" fmla="*/ 12 h 50"/>
                  <a:gd name="T8" fmla="*/ 149 w 523"/>
                  <a:gd name="T9" fmla="*/ 0 h 50"/>
                  <a:gd name="T10" fmla="*/ 0 60000 65536"/>
                  <a:gd name="T11" fmla="*/ 0 60000 65536"/>
                  <a:gd name="T12" fmla="*/ 0 60000 65536"/>
                  <a:gd name="T13" fmla="*/ 0 60000 65536"/>
                  <a:gd name="T14" fmla="*/ 0 60000 65536"/>
                  <a:gd name="T15" fmla="*/ 0 w 523"/>
                  <a:gd name="T16" fmla="*/ 0 h 50"/>
                  <a:gd name="T17" fmla="*/ 523 w 523"/>
                  <a:gd name="T18" fmla="*/ 50 h 50"/>
                </a:gdLst>
                <a:ahLst/>
                <a:cxnLst>
                  <a:cxn ang="T10">
                    <a:pos x="T0" y="T1"/>
                  </a:cxn>
                  <a:cxn ang="T11">
                    <a:pos x="T2" y="T3"/>
                  </a:cxn>
                  <a:cxn ang="T12">
                    <a:pos x="T4" y="T5"/>
                  </a:cxn>
                  <a:cxn ang="T13">
                    <a:pos x="T6" y="T7"/>
                  </a:cxn>
                  <a:cxn ang="T14">
                    <a:pos x="T8" y="T9"/>
                  </a:cxn>
                </a:cxnLst>
                <a:rect l="T15" t="T16" r="T17" b="T18"/>
                <a:pathLst>
                  <a:path w="523" h="50">
                    <a:moveTo>
                      <a:pt x="149" y="0"/>
                    </a:moveTo>
                    <a:lnTo>
                      <a:pt x="0" y="37"/>
                    </a:lnTo>
                    <a:lnTo>
                      <a:pt x="411" y="50"/>
                    </a:lnTo>
                    <a:lnTo>
                      <a:pt x="523" y="12"/>
                    </a:lnTo>
                    <a:lnTo>
                      <a:pt x="149" y="0"/>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5443" name="Freeform 255"/>
              <p:cNvSpPr>
                <a:spLocks noChangeAspect="1"/>
              </p:cNvSpPr>
              <p:nvPr/>
            </p:nvSpPr>
            <p:spPr bwMode="auto">
              <a:xfrm>
                <a:off x="1004" y="2067"/>
                <a:ext cx="523" cy="62"/>
              </a:xfrm>
              <a:custGeom>
                <a:avLst/>
                <a:gdLst>
                  <a:gd name="T0" fmla="*/ 149 w 523"/>
                  <a:gd name="T1" fmla="*/ 12 h 62"/>
                  <a:gd name="T2" fmla="*/ 0 w 523"/>
                  <a:gd name="T3" fmla="*/ 50 h 62"/>
                  <a:gd name="T4" fmla="*/ 0 w 523"/>
                  <a:gd name="T5" fmla="*/ 37 h 62"/>
                  <a:gd name="T6" fmla="*/ 0 w 523"/>
                  <a:gd name="T7" fmla="*/ 37 h 62"/>
                  <a:gd name="T8" fmla="*/ 411 w 523"/>
                  <a:gd name="T9" fmla="*/ 50 h 62"/>
                  <a:gd name="T10" fmla="*/ 411 w 523"/>
                  <a:gd name="T11" fmla="*/ 62 h 62"/>
                  <a:gd name="T12" fmla="*/ 411 w 523"/>
                  <a:gd name="T13" fmla="*/ 50 h 62"/>
                  <a:gd name="T14" fmla="*/ 523 w 523"/>
                  <a:gd name="T15" fmla="*/ 12 h 62"/>
                  <a:gd name="T16" fmla="*/ 523 w 523"/>
                  <a:gd name="T17" fmla="*/ 25 h 62"/>
                  <a:gd name="T18" fmla="*/ 523 w 523"/>
                  <a:gd name="T19" fmla="*/ 12 h 62"/>
                  <a:gd name="T20" fmla="*/ 523 w 523"/>
                  <a:gd name="T21" fmla="*/ 25 h 62"/>
                  <a:gd name="T22" fmla="*/ 411 w 523"/>
                  <a:gd name="T23" fmla="*/ 62 h 62"/>
                  <a:gd name="T24" fmla="*/ 411 w 523"/>
                  <a:gd name="T25" fmla="*/ 62 h 62"/>
                  <a:gd name="T26" fmla="*/ 411 w 523"/>
                  <a:gd name="T27" fmla="*/ 62 h 62"/>
                  <a:gd name="T28" fmla="*/ 0 w 523"/>
                  <a:gd name="T29" fmla="*/ 50 h 62"/>
                  <a:gd name="T30" fmla="*/ 0 w 523"/>
                  <a:gd name="T31" fmla="*/ 50 h 62"/>
                  <a:gd name="T32" fmla="*/ 0 w 523"/>
                  <a:gd name="T33" fmla="*/ 37 h 62"/>
                  <a:gd name="T34" fmla="*/ 149 w 523"/>
                  <a:gd name="T35" fmla="*/ 0 h 62"/>
                  <a:gd name="T36" fmla="*/ 149 w 523"/>
                  <a:gd name="T37" fmla="*/ 12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23"/>
                  <a:gd name="T58" fmla="*/ 0 h 62"/>
                  <a:gd name="T59" fmla="*/ 523 w 523"/>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23" h="62">
                    <a:moveTo>
                      <a:pt x="149" y="12"/>
                    </a:moveTo>
                    <a:lnTo>
                      <a:pt x="0" y="50"/>
                    </a:lnTo>
                    <a:lnTo>
                      <a:pt x="0" y="37"/>
                    </a:lnTo>
                    <a:lnTo>
                      <a:pt x="411" y="50"/>
                    </a:lnTo>
                    <a:lnTo>
                      <a:pt x="411" y="62"/>
                    </a:lnTo>
                    <a:lnTo>
                      <a:pt x="411" y="50"/>
                    </a:lnTo>
                    <a:lnTo>
                      <a:pt x="523" y="12"/>
                    </a:lnTo>
                    <a:lnTo>
                      <a:pt x="523" y="25"/>
                    </a:lnTo>
                    <a:lnTo>
                      <a:pt x="523" y="12"/>
                    </a:lnTo>
                    <a:lnTo>
                      <a:pt x="523" y="25"/>
                    </a:lnTo>
                    <a:lnTo>
                      <a:pt x="411" y="62"/>
                    </a:lnTo>
                    <a:lnTo>
                      <a:pt x="0" y="50"/>
                    </a:lnTo>
                    <a:lnTo>
                      <a:pt x="0" y="37"/>
                    </a:lnTo>
                    <a:lnTo>
                      <a:pt x="149" y="0"/>
                    </a:lnTo>
                    <a:lnTo>
                      <a:pt x="149"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44" name="Freeform 256"/>
              <p:cNvSpPr>
                <a:spLocks noChangeAspect="1"/>
              </p:cNvSpPr>
              <p:nvPr/>
            </p:nvSpPr>
            <p:spPr bwMode="auto">
              <a:xfrm>
                <a:off x="1153" y="2067"/>
                <a:ext cx="374" cy="25"/>
              </a:xfrm>
              <a:custGeom>
                <a:avLst/>
                <a:gdLst>
                  <a:gd name="T0" fmla="*/ 374 w 374"/>
                  <a:gd name="T1" fmla="*/ 25 h 25"/>
                  <a:gd name="T2" fmla="*/ 0 w 374"/>
                  <a:gd name="T3" fmla="*/ 12 h 25"/>
                  <a:gd name="T4" fmla="*/ 0 w 374"/>
                  <a:gd name="T5" fmla="*/ 0 h 25"/>
                  <a:gd name="T6" fmla="*/ 0 w 374"/>
                  <a:gd name="T7" fmla="*/ 0 h 25"/>
                  <a:gd name="T8" fmla="*/ 0 w 374"/>
                  <a:gd name="T9" fmla="*/ 0 h 25"/>
                  <a:gd name="T10" fmla="*/ 374 w 374"/>
                  <a:gd name="T11" fmla="*/ 12 h 25"/>
                  <a:gd name="T12" fmla="*/ 374 w 374"/>
                  <a:gd name="T13" fmla="*/ 25 h 25"/>
                  <a:gd name="T14" fmla="*/ 0 60000 65536"/>
                  <a:gd name="T15" fmla="*/ 0 60000 65536"/>
                  <a:gd name="T16" fmla="*/ 0 60000 65536"/>
                  <a:gd name="T17" fmla="*/ 0 60000 65536"/>
                  <a:gd name="T18" fmla="*/ 0 60000 65536"/>
                  <a:gd name="T19" fmla="*/ 0 60000 65536"/>
                  <a:gd name="T20" fmla="*/ 0 60000 65536"/>
                  <a:gd name="T21" fmla="*/ 0 w 374"/>
                  <a:gd name="T22" fmla="*/ 0 h 25"/>
                  <a:gd name="T23" fmla="*/ 374 w 374"/>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4" h="25">
                    <a:moveTo>
                      <a:pt x="374" y="25"/>
                    </a:moveTo>
                    <a:lnTo>
                      <a:pt x="0" y="12"/>
                    </a:lnTo>
                    <a:lnTo>
                      <a:pt x="0" y="0"/>
                    </a:lnTo>
                    <a:lnTo>
                      <a:pt x="374" y="12"/>
                    </a:lnTo>
                    <a:lnTo>
                      <a:pt x="374"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45" name="Freeform 257"/>
              <p:cNvSpPr>
                <a:spLocks noChangeAspect="1"/>
              </p:cNvSpPr>
              <p:nvPr/>
            </p:nvSpPr>
            <p:spPr bwMode="auto">
              <a:xfrm>
                <a:off x="1141" y="2092"/>
                <a:ext cx="286" cy="12"/>
              </a:xfrm>
              <a:custGeom>
                <a:avLst/>
                <a:gdLst>
                  <a:gd name="T0" fmla="*/ 286 w 286"/>
                  <a:gd name="T1" fmla="*/ 0 h 12"/>
                  <a:gd name="T2" fmla="*/ 236 w 286"/>
                  <a:gd name="T3" fmla="*/ 12 h 12"/>
                  <a:gd name="T4" fmla="*/ 137 w 286"/>
                  <a:gd name="T5" fmla="*/ 12 h 12"/>
                  <a:gd name="T6" fmla="*/ 37 w 286"/>
                  <a:gd name="T7" fmla="*/ 12 h 12"/>
                  <a:gd name="T8" fmla="*/ 0 w 286"/>
                  <a:gd name="T9" fmla="*/ 0 h 12"/>
                  <a:gd name="T10" fmla="*/ 74 w 286"/>
                  <a:gd name="T11" fmla="*/ 0 h 12"/>
                  <a:gd name="T12" fmla="*/ 137 w 286"/>
                  <a:gd name="T13" fmla="*/ 0 h 12"/>
                  <a:gd name="T14" fmla="*/ 211 w 286"/>
                  <a:gd name="T15" fmla="*/ 0 h 12"/>
                  <a:gd name="T16" fmla="*/ 286 w 286"/>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6"/>
                  <a:gd name="T28" fmla="*/ 0 h 12"/>
                  <a:gd name="T29" fmla="*/ 286 w 286"/>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6" h="12">
                    <a:moveTo>
                      <a:pt x="286" y="0"/>
                    </a:moveTo>
                    <a:lnTo>
                      <a:pt x="236" y="12"/>
                    </a:lnTo>
                    <a:lnTo>
                      <a:pt x="137" y="12"/>
                    </a:lnTo>
                    <a:lnTo>
                      <a:pt x="37" y="12"/>
                    </a:lnTo>
                    <a:lnTo>
                      <a:pt x="0" y="0"/>
                    </a:lnTo>
                    <a:lnTo>
                      <a:pt x="74" y="0"/>
                    </a:lnTo>
                    <a:lnTo>
                      <a:pt x="137" y="0"/>
                    </a:lnTo>
                    <a:lnTo>
                      <a:pt x="211" y="0"/>
                    </a:lnTo>
                    <a:lnTo>
                      <a:pt x="286" y="0"/>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446" name="Freeform 258"/>
              <p:cNvSpPr>
                <a:spLocks noChangeAspect="1"/>
              </p:cNvSpPr>
              <p:nvPr/>
            </p:nvSpPr>
            <p:spPr bwMode="auto">
              <a:xfrm>
                <a:off x="1278" y="2092"/>
                <a:ext cx="149" cy="25"/>
              </a:xfrm>
              <a:custGeom>
                <a:avLst/>
                <a:gdLst>
                  <a:gd name="T0" fmla="*/ 149 w 149"/>
                  <a:gd name="T1" fmla="*/ 12 h 25"/>
                  <a:gd name="T2" fmla="*/ 99 w 149"/>
                  <a:gd name="T3" fmla="*/ 25 h 25"/>
                  <a:gd name="T4" fmla="*/ 99 w 149"/>
                  <a:gd name="T5" fmla="*/ 25 h 25"/>
                  <a:gd name="T6" fmla="*/ 99 w 149"/>
                  <a:gd name="T7" fmla="*/ 25 h 25"/>
                  <a:gd name="T8" fmla="*/ 0 w 149"/>
                  <a:gd name="T9" fmla="*/ 25 h 25"/>
                  <a:gd name="T10" fmla="*/ 0 w 149"/>
                  <a:gd name="T11" fmla="*/ 25 h 25"/>
                  <a:gd name="T12" fmla="*/ 0 w 149"/>
                  <a:gd name="T13" fmla="*/ 12 h 25"/>
                  <a:gd name="T14" fmla="*/ 0 w 149"/>
                  <a:gd name="T15" fmla="*/ 12 h 25"/>
                  <a:gd name="T16" fmla="*/ 99 w 149"/>
                  <a:gd name="T17" fmla="*/ 12 h 25"/>
                  <a:gd name="T18" fmla="*/ 99 w 149"/>
                  <a:gd name="T19" fmla="*/ 12 h 25"/>
                  <a:gd name="T20" fmla="*/ 99 w 149"/>
                  <a:gd name="T21" fmla="*/ 12 h 25"/>
                  <a:gd name="T22" fmla="*/ 149 w 149"/>
                  <a:gd name="T23" fmla="*/ 0 h 25"/>
                  <a:gd name="T24" fmla="*/ 149 w 149"/>
                  <a:gd name="T25" fmla="*/ 12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9"/>
                  <a:gd name="T40" fmla="*/ 0 h 25"/>
                  <a:gd name="T41" fmla="*/ 149 w 149"/>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9" h="25">
                    <a:moveTo>
                      <a:pt x="149" y="12"/>
                    </a:moveTo>
                    <a:lnTo>
                      <a:pt x="99" y="25"/>
                    </a:lnTo>
                    <a:lnTo>
                      <a:pt x="0" y="25"/>
                    </a:lnTo>
                    <a:lnTo>
                      <a:pt x="0" y="12"/>
                    </a:lnTo>
                    <a:lnTo>
                      <a:pt x="99" y="12"/>
                    </a:lnTo>
                    <a:lnTo>
                      <a:pt x="149" y="0"/>
                    </a:lnTo>
                    <a:lnTo>
                      <a:pt x="149"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47" name="Freeform 259"/>
              <p:cNvSpPr>
                <a:spLocks noChangeAspect="1"/>
              </p:cNvSpPr>
              <p:nvPr/>
            </p:nvSpPr>
            <p:spPr bwMode="auto">
              <a:xfrm>
                <a:off x="1178" y="2104"/>
                <a:ext cx="100" cy="13"/>
              </a:xfrm>
              <a:custGeom>
                <a:avLst/>
                <a:gdLst>
                  <a:gd name="T0" fmla="*/ 100 w 100"/>
                  <a:gd name="T1" fmla="*/ 13 h 13"/>
                  <a:gd name="T2" fmla="*/ 0 w 100"/>
                  <a:gd name="T3" fmla="*/ 13 h 13"/>
                  <a:gd name="T4" fmla="*/ 0 w 100"/>
                  <a:gd name="T5" fmla="*/ 13 h 13"/>
                  <a:gd name="T6" fmla="*/ 0 w 100"/>
                  <a:gd name="T7" fmla="*/ 0 h 13"/>
                  <a:gd name="T8" fmla="*/ 0 w 100"/>
                  <a:gd name="T9" fmla="*/ 0 h 13"/>
                  <a:gd name="T10" fmla="*/ 100 w 100"/>
                  <a:gd name="T11" fmla="*/ 0 h 13"/>
                  <a:gd name="T12" fmla="*/ 100 w 100"/>
                  <a:gd name="T13" fmla="*/ 13 h 13"/>
                  <a:gd name="T14" fmla="*/ 0 60000 65536"/>
                  <a:gd name="T15" fmla="*/ 0 60000 65536"/>
                  <a:gd name="T16" fmla="*/ 0 60000 65536"/>
                  <a:gd name="T17" fmla="*/ 0 60000 65536"/>
                  <a:gd name="T18" fmla="*/ 0 60000 65536"/>
                  <a:gd name="T19" fmla="*/ 0 60000 65536"/>
                  <a:gd name="T20" fmla="*/ 0 60000 65536"/>
                  <a:gd name="T21" fmla="*/ 0 w 100"/>
                  <a:gd name="T22" fmla="*/ 0 h 13"/>
                  <a:gd name="T23" fmla="*/ 100 w 100"/>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13">
                    <a:moveTo>
                      <a:pt x="100" y="13"/>
                    </a:moveTo>
                    <a:lnTo>
                      <a:pt x="0" y="13"/>
                    </a:lnTo>
                    <a:lnTo>
                      <a:pt x="0" y="0"/>
                    </a:lnTo>
                    <a:lnTo>
                      <a:pt x="100" y="0"/>
                    </a:lnTo>
                    <a:lnTo>
                      <a:pt x="100"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48" name="Freeform 260"/>
              <p:cNvSpPr>
                <a:spLocks noChangeAspect="1"/>
              </p:cNvSpPr>
              <p:nvPr/>
            </p:nvSpPr>
            <p:spPr bwMode="auto">
              <a:xfrm>
                <a:off x="1141" y="2092"/>
                <a:ext cx="37" cy="25"/>
              </a:xfrm>
              <a:custGeom>
                <a:avLst/>
                <a:gdLst>
                  <a:gd name="T0" fmla="*/ 37 w 37"/>
                  <a:gd name="T1" fmla="*/ 25 h 25"/>
                  <a:gd name="T2" fmla="*/ 37 w 37"/>
                  <a:gd name="T3" fmla="*/ 12 h 25"/>
                  <a:gd name="T4" fmla="*/ 0 w 37"/>
                  <a:gd name="T5" fmla="*/ 0 h 25"/>
                  <a:gd name="T6" fmla="*/ 0 w 37"/>
                  <a:gd name="T7" fmla="*/ 12 h 25"/>
                  <a:gd name="T8" fmla="*/ 37 w 37"/>
                  <a:gd name="T9" fmla="*/ 25 h 25"/>
                  <a:gd name="T10" fmla="*/ 0 60000 65536"/>
                  <a:gd name="T11" fmla="*/ 0 60000 65536"/>
                  <a:gd name="T12" fmla="*/ 0 60000 65536"/>
                  <a:gd name="T13" fmla="*/ 0 60000 65536"/>
                  <a:gd name="T14" fmla="*/ 0 60000 65536"/>
                  <a:gd name="T15" fmla="*/ 0 w 37"/>
                  <a:gd name="T16" fmla="*/ 0 h 25"/>
                  <a:gd name="T17" fmla="*/ 37 w 37"/>
                  <a:gd name="T18" fmla="*/ 25 h 25"/>
                </a:gdLst>
                <a:ahLst/>
                <a:cxnLst>
                  <a:cxn ang="T10">
                    <a:pos x="T0" y="T1"/>
                  </a:cxn>
                  <a:cxn ang="T11">
                    <a:pos x="T2" y="T3"/>
                  </a:cxn>
                  <a:cxn ang="T12">
                    <a:pos x="T4" y="T5"/>
                  </a:cxn>
                  <a:cxn ang="T13">
                    <a:pos x="T6" y="T7"/>
                  </a:cxn>
                  <a:cxn ang="T14">
                    <a:pos x="T8" y="T9"/>
                  </a:cxn>
                </a:cxnLst>
                <a:rect l="T15" t="T16" r="T17" b="T18"/>
                <a:pathLst>
                  <a:path w="37" h="25">
                    <a:moveTo>
                      <a:pt x="37" y="25"/>
                    </a:moveTo>
                    <a:lnTo>
                      <a:pt x="37" y="12"/>
                    </a:lnTo>
                    <a:lnTo>
                      <a:pt x="0" y="0"/>
                    </a:lnTo>
                    <a:lnTo>
                      <a:pt x="0" y="12"/>
                    </a:lnTo>
                    <a:lnTo>
                      <a:pt x="37"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49" name="Freeform 261"/>
              <p:cNvSpPr>
                <a:spLocks noChangeAspect="1"/>
              </p:cNvSpPr>
              <p:nvPr/>
            </p:nvSpPr>
            <p:spPr bwMode="auto">
              <a:xfrm>
                <a:off x="1141" y="2055"/>
                <a:ext cx="274" cy="49"/>
              </a:xfrm>
              <a:custGeom>
                <a:avLst/>
                <a:gdLst>
                  <a:gd name="T0" fmla="*/ 274 w 274"/>
                  <a:gd name="T1" fmla="*/ 24 h 49"/>
                  <a:gd name="T2" fmla="*/ 236 w 274"/>
                  <a:gd name="T3" fmla="*/ 12 h 49"/>
                  <a:gd name="T4" fmla="*/ 137 w 274"/>
                  <a:gd name="T5" fmla="*/ 0 h 49"/>
                  <a:gd name="T6" fmla="*/ 37 w 274"/>
                  <a:gd name="T7" fmla="*/ 12 h 49"/>
                  <a:gd name="T8" fmla="*/ 0 w 274"/>
                  <a:gd name="T9" fmla="*/ 24 h 49"/>
                  <a:gd name="T10" fmla="*/ 37 w 274"/>
                  <a:gd name="T11" fmla="*/ 37 h 49"/>
                  <a:gd name="T12" fmla="*/ 137 w 274"/>
                  <a:gd name="T13" fmla="*/ 49 h 49"/>
                  <a:gd name="T14" fmla="*/ 236 w 274"/>
                  <a:gd name="T15" fmla="*/ 37 h 49"/>
                  <a:gd name="T16" fmla="*/ 274 w 274"/>
                  <a:gd name="T17" fmla="*/ 2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4"/>
                  <a:gd name="T28" fmla="*/ 0 h 49"/>
                  <a:gd name="T29" fmla="*/ 274 w 274"/>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4" h="49">
                    <a:moveTo>
                      <a:pt x="274" y="24"/>
                    </a:moveTo>
                    <a:lnTo>
                      <a:pt x="236" y="12"/>
                    </a:lnTo>
                    <a:lnTo>
                      <a:pt x="137" y="0"/>
                    </a:lnTo>
                    <a:lnTo>
                      <a:pt x="37" y="12"/>
                    </a:lnTo>
                    <a:lnTo>
                      <a:pt x="0" y="24"/>
                    </a:lnTo>
                    <a:lnTo>
                      <a:pt x="37" y="37"/>
                    </a:lnTo>
                    <a:lnTo>
                      <a:pt x="137" y="49"/>
                    </a:lnTo>
                    <a:lnTo>
                      <a:pt x="236" y="37"/>
                    </a:lnTo>
                    <a:lnTo>
                      <a:pt x="274" y="24"/>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450" name="Freeform 262"/>
              <p:cNvSpPr>
                <a:spLocks noChangeAspect="1"/>
              </p:cNvSpPr>
              <p:nvPr/>
            </p:nvSpPr>
            <p:spPr bwMode="auto">
              <a:xfrm>
                <a:off x="1141" y="2055"/>
                <a:ext cx="274" cy="62"/>
              </a:xfrm>
              <a:custGeom>
                <a:avLst/>
                <a:gdLst>
                  <a:gd name="T0" fmla="*/ 274 w 274"/>
                  <a:gd name="T1" fmla="*/ 37 h 62"/>
                  <a:gd name="T2" fmla="*/ 236 w 274"/>
                  <a:gd name="T3" fmla="*/ 24 h 62"/>
                  <a:gd name="T4" fmla="*/ 236 w 274"/>
                  <a:gd name="T5" fmla="*/ 24 h 62"/>
                  <a:gd name="T6" fmla="*/ 236 w 274"/>
                  <a:gd name="T7" fmla="*/ 24 h 62"/>
                  <a:gd name="T8" fmla="*/ 137 w 274"/>
                  <a:gd name="T9" fmla="*/ 12 h 62"/>
                  <a:gd name="T10" fmla="*/ 137 w 274"/>
                  <a:gd name="T11" fmla="*/ 12 h 62"/>
                  <a:gd name="T12" fmla="*/ 137 w 274"/>
                  <a:gd name="T13" fmla="*/ 12 h 62"/>
                  <a:gd name="T14" fmla="*/ 37 w 274"/>
                  <a:gd name="T15" fmla="*/ 24 h 62"/>
                  <a:gd name="T16" fmla="*/ 37 w 274"/>
                  <a:gd name="T17" fmla="*/ 24 h 62"/>
                  <a:gd name="T18" fmla="*/ 37 w 274"/>
                  <a:gd name="T19" fmla="*/ 24 h 62"/>
                  <a:gd name="T20" fmla="*/ 0 w 274"/>
                  <a:gd name="T21" fmla="*/ 37 h 62"/>
                  <a:gd name="T22" fmla="*/ 0 w 274"/>
                  <a:gd name="T23" fmla="*/ 24 h 62"/>
                  <a:gd name="T24" fmla="*/ 0 w 274"/>
                  <a:gd name="T25" fmla="*/ 24 h 62"/>
                  <a:gd name="T26" fmla="*/ 37 w 274"/>
                  <a:gd name="T27" fmla="*/ 37 h 62"/>
                  <a:gd name="T28" fmla="*/ 37 w 274"/>
                  <a:gd name="T29" fmla="*/ 37 h 62"/>
                  <a:gd name="T30" fmla="*/ 37 w 274"/>
                  <a:gd name="T31" fmla="*/ 37 h 62"/>
                  <a:gd name="T32" fmla="*/ 137 w 274"/>
                  <a:gd name="T33" fmla="*/ 49 h 62"/>
                  <a:gd name="T34" fmla="*/ 137 w 274"/>
                  <a:gd name="T35" fmla="*/ 49 h 62"/>
                  <a:gd name="T36" fmla="*/ 137 w 274"/>
                  <a:gd name="T37" fmla="*/ 49 h 62"/>
                  <a:gd name="T38" fmla="*/ 236 w 274"/>
                  <a:gd name="T39" fmla="*/ 37 h 62"/>
                  <a:gd name="T40" fmla="*/ 236 w 274"/>
                  <a:gd name="T41" fmla="*/ 37 h 62"/>
                  <a:gd name="T42" fmla="*/ 236 w 274"/>
                  <a:gd name="T43" fmla="*/ 37 h 62"/>
                  <a:gd name="T44" fmla="*/ 274 w 274"/>
                  <a:gd name="T45" fmla="*/ 24 h 62"/>
                  <a:gd name="T46" fmla="*/ 274 w 274"/>
                  <a:gd name="T47" fmla="*/ 24 h 62"/>
                  <a:gd name="T48" fmla="*/ 274 w 274"/>
                  <a:gd name="T49" fmla="*/ 37 h 62"/>
                  <a:gd name="T50" fmla="*/ 274 w 274"/>
                  <a:gd name="T51" fmla="*/ 37 h 62"/>
                  <a:gd name="T52" fmla="*/ 236 w 274"/>
                  <a:gd name="T53" fmla="*/ 49 h 62"/>
                  <a:gd name="T54" fmla="*/ 236 w 274"/>
                  <a:gd name="T55" fmla="*/ 49 h 62"/>
                  <a:gd name="T56" fmla="*/ 236 w 274"/>
                  <a:gd name="T57" fmla="*/ 49 h 62"/>
                  <a:gd name="T58" fmla="*/ 137 w 274"/>
                  <a:gd name="T59" fmla="*/ 62 h 62"/>
                  <a:gd name="T60" fmla="*/ 137 w 274"/>
                  <a:gd name="T61" fmla="*/ 62 h 62"/>
                  <a:gd name="T62" fmla="*/ 137 w 274"/>
                  <a:gd name="T63" fmla="*/ 62 h 62"/>
                  <a:gd name="T64" fmla="*/ 37 w 274"/>
                  <a:gd name="T65" fmla="*/ 49 h 62"/>
                  <a:gd name="T66" fmla="*/ 37 w 274"/>
                  <a:gd name="T67" fmla="*/ 49 h 62"/>
                  <a:gd name="T68" fmla="*/ 37 w 274"/>
                  <a:gd name="T69" fmla="*/ 49 h 62"/>
                  <a:gd name="T70" fmla="*/ 0 w 274"/>
                  <a:gd name="T71" fmla="*/ 37 h 62"/>
                  <a:gd name="T72" fmla="*/ 0 w 274"/>
                  <a:gd name="T73" fmla="*/ 37 h 62"/>
                  <a:gd name="T74" fmla="*/ 0 w 274"/>
                  <a:gd name="T75" fmla="*/ 24 h 62"/>
                  <a:gd name="T76" fmla="*/ 37 w 274"/>
                  <a:gd name="T77" fmla="*/ 12 h 62"/>
                  <a:gd name="T78" fmla="*/ 37 w 274"/>
                  <a:gd name="T79" fmla="*/ 12 h 62"/>
                  <a:gd name="T80" fmla="*/ 37 w 274"/>
                  <a:gd name="T81" fmla="*/ 12 h 62"/>
                  <a:gd name="T82" fmla="*/ 137 w 274"/>
                  <a:gd name="T83" fmla="*/ 0 h 62"/>
                  <a:gd name="T84" fmla="*/ 137 w 274"/>
                  <a:gd name="T85" fmla="*/ 0 h 62"/>
                  <a:gd name="T86" fmla="*/ 137 w 274"/>
                  <a:gd name="T87" fmla="*/ 0 h 62"/>
                  <a:gd name="T88" fmla="*/ 236 w 274"/>
                  <a:gd name="T89" fmla="*/ 12 h 62"/>
                  <a:gd name="T90" fmla="*/ 236 w 274"/>
                  <a:gd name="T91" fmla="*/ 12 h 62"/>
                  <a:gd name="T92" fmla="*/ 236 w 274"/>
                  <a:gd name="T93" fmla="*/ 12 h 62"/>
                  <a:gd name="T94" fmla="*/ 274 w 274"/>
                  <a:gd name="T95" fmla="*/ 24 h 62"/>
                  <a:gd name="T96" fmla="*/ 274 w 274"/>
                  <a:gd name="T97" fmla="*/ 37 h 6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4"/>
                  <a:gd name="T148" fmla="*/ 0 h 62"/>
                  <a:gd name="T149" fmla="*/ 274 w 274"/>
                  <a:gd name="T150" fmla="*/ 62 h 6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4" h="62">
                    <a:moveTo>
                      <a:pt x="274" y="37"/>
                    </a:moveTo>
                    <a:lnTo>
                      <a:pt x="236" y="24"/>
                    </a:lnTo>
                    <a:lnTo>
                      <a:pt x="137" y="12"/>
                    </a:lnTo>
                    <a:lnTo>
                      <a:pt x="37" y="24"/>
                    </a:lnTo>
                    <a:lnTo>
                      <a:pt x="0" y="37"/>
                    </a:lnTo>
                    <a:lnTo>
                      <a:pt x="0" y="24"/>
                    </a:lnTo>
                    <a:lnTo>
                      <a:pt x="37" y="37"/>
                    </a:lnTo>
                    <a:lnTo>
                      <a:pt x="137" y="49"/>
                    </a:lnTo>
                    <a:lnTo>
                      <a:pt x="236" y="37"/>
                    </a:lnTo>
                    <a:lnTo>
                      <a:pt x="274" y="24"/>
                    </a:lnTo>
                    <a:lnTo>
                      <a:pt x="274" y="37"/>
                    </a:lnTo>
                    <a:lnTo>
                      <a:pt x="236" y="49"/>
                    </a:lnTo>
                    <a:lnTo>
                      <a:pt x="137" y="62"/>
                    </a:lnTo>
                    <a:lnTo>
                      <a:pt x="37" y="49"/>
                    </a:lnTo>
                    <a:lnTo>
                      <a:pt x="0" y="37"/>
                    </a:lnTo>
                    <a:lnTo>
                      <a:pt x="0" y="24"/>
                    </a:lnTo>
                    <a:lnTo>
                      <a:pt x="37" y="12"/>
                    </a:lnTo>
                    <a:lnTo>
                      <a:pt x="137" y="0"/>
                    </a:lnTo>
                    <a:lnTo>
                      <a:pt x="236" y="12"/>
                    </a:lnTo>
                    <a:lnTo>
                      <a:pt x="274" y="24"/>
                    </a:lnTo>
                    <a:lnTo>
                      <a:pt x="274" y="37"/>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51" name="Freeform 263"/>
              <p:cNvSpPr>
                <a:spLocks noChangeAspect="1"/>
              </p:cNvSpPr>
              <p:nvPr/>
            </p:nvSpPr>
            <p:spPr bwMode="auto">
              <a:xfrm>
                <a:off x="1415" y="2079"/>
                <a:ext cx="1" cy="13"/>
              </a:xfrm>
              <a:custGeom>
                <a:avLst/>
                <a:gdLst>
                  <a:gd name="T0" fmla="*/ 0 w 1"/>
                  <a:gd name="T1" fmla="*/ 0 h 13"/>
                  <a:gd name="T2" fmla="*/ 0 w 1"/>
                  <a:gd name="T3" fmla="*/ 0 h 13"/>
                  <a:gd name="T4" fmla="*/ 0 w 1"/>
                  <a:gd name="T5" fmla="*/ 13 h 13"/>
                  <a:gd name="T6" fmla="*/ 0 w 1"/>
                  <a:gd name="T7" fmla="*/ 0 h 13"/>
                  <a:gd name="T8" fmla="*/ 0 w 1"/>
                  <a:gd name="T9" fmla="*/ 13 h 13"/>
                  <a:gd name="T10" fmla="*/ 0 w 1"/>
                  <a:gd name="T11" fmla="*/ 13 h 13"/>
                  <a:gd name="T12" fmla="*/ 0 w 1"/>
                  <a:gd name="T13" fmla="*/ 0 h 13"/>
                  <a:gd name="T14" fmla="*/ 0 60000 65536"/>
                  <a:gd name="T15" fmla="*/ 0 60000 65536"/>
                  <a:gd name="T16" fmla="*/ 0 60000 65536"/>
                  <a:gd name="T17" fmla="*/ 0 60000 65536"/>
                  <a:gd name="T18" fmla="*/ 0 60000 65536"/>
                  <a:gd name="T19" fmla="*/ 0 60000 65536"/>
                  <a:gd name="T20" fmla="*/ 0 60000 65536"/>
                  <a:gd name="T21" fmla="*/ 0 w 1"/>
                  <a:gd name="T22" fmla="*/ 0 h 13"/>
                  <a:gd name="T23" fmla="*/ 1 w 1"/>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3">
                    <a:moveTo>
                      <a:pt x="0" y="0"/>
                    </a:moveTo>
                    <a:lnTo>
                      <a:pt x="0" y="0"/>
                    </a:lnTo>
                    <a:lnTo>
                      <a:pt x="0" y="13"/>
                    </a:lnTo>
                    <a:lnTo>
                      <a:pt x="0" y="0"/>
                    </a:lnTo>
                    <a:lnTo>
                      <a:pt x="0" y="13"/>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52" name="Freeform 264"/>
              <p:cNvSpPr>
                <a:spLocks noChangeAspect="1"/>
              </p:cNvSpPr>
              <p:nvPr/>
            </p:nvSpPr>
            <p:spPr bwMode="auto">
              <a:xfrm>
                <a:off x="1315" y="2092"/>
                <a:ext cx="25" cy="1"/>
              </a:xfrm>
              <a:custGeom>
                <a:avLst/>
                <a:gdLst>
                  <a:gd name="T0" fmla="*/ 25 w 25"/>
                  <a:gd name="T1" fmla="*/ 0 h 1"/>
                  <a:gd name="T2" fmla="*/ 12 w 25"/>
                  <a:gd name="T3" fmla="*/ 0 h 1"/>
                  <a:gd name="T4" fmla="*/ 0 w 25"/>
                  <a:gd name="T5" fmla="*/ 0 h 1"/>
                  <a:gd name="T6" fmla="*/ 12 w 25"/>
                  <a:gd name="T7" fmla="*/ 0 h 1"/>
                  <a:gd name="T8" fmla="*/ 25 w 25"/>
                  <a:gd name="T9" fmla="*/ 0 h 1"/>
                  <a:gd name="T10" fmla="*/ 25 w 25"/>
                  <a:gd name="T11" fmla="*/ 0 h 1"/>
                  <a:gd name="T12" fmla="*/ 25 w 25"/>
                  <a:gd name="T13" fmla="*/ 0 h 1"/>
                  <a:gd name="T14" fmla="*/ 0 60000 65536"/>
                  <a:gd name="T15" fmla="*/ 0 60000 65536"/>
                  <a:gd name="T16" fmla="*/ 0 60000 65536"/>
                  <a:gd name="T17" fmla="*/ 0 60000 65536"/>
                  <a:gd name="T18" fmla="*/ 0 60000 65536"/>
                  <a:gd name="T19" fmla="*/ 0 60000 65536"/>
                  <a:gd name="T20" fmla="*/ 0 60000 65536"/>
                  <a:gd name="T21" fmla="*/ 0 w 25"/>
                  <a:gd name="T22" fmla="*/ 0 h 1"/>
                  <a:gd name="T23" fmla="*/ 25 w 25"/>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1">
                    <a:moveTo>
                      <a:pt x="25" y="0"/>
                    </a:moveTo>
                    <a:lnTo>
                      <a:pt x="12" y="0"/>
                    </a:lnTo>
                    <a:lnTo>
                      <a:pt x="0" y="0"/>
                    </a:lnTo>
                    <a:lnTo>
                      <a:pt x="12" y="0"/>
                    </a:lnTo>
                    <a:lnTo>
                      <a:pt x="25" y="0"/>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453" name="Freeform 265"/>
              <p:cNvSpPr>
                <a:spLocks noChangeAspect="1"/>
              </p:cNvSpPr>
              <p:nvPr/>
            </p:nvSpPr>
            <p:spPr bwMode="auto">
              <a:xfrm>
                <a:off x="1327" y="2092"/>
                <a:ext cx="13" cy="12"/>
              </a:xfrm>
              <a:custGeom>
                <a:avLst/>
                <a:gdLst>
                  <a:gd name="T0" fmla="*/ 13 w 13"/>
                  <a:gd name="T1" fmla="*/ 12 h 12"/>
                  <a:gd name="T2" fmla="*/ 13 w 13"/>
                  <a:gd name="T3" fmla="*/ 0 h 12"/>
                  <a:gd name="T4" fmla="*/ 0 w 13"/>
                  <a:gd name="T5" fmla="*/ 0 h 12"/>
                  <a:gd name="T6" fmla="*/ 0 w 13"/>
                  <a:gd name="T7" fmla="*/ 0 h 12"/>
                  <a:gd name="T8" fmla="*/ 0 w 13"/>
                  <a:gd name="T9" fmla="*/ 12 h 12"/>
                  <a:gd name="T10" fmla="*/ 0 w 13"/>
                  <a:gd name="T11" fmla="*/ 12 h 12"/>
                  <a:gd name="T12" fmla="*/ 13 w 13"/>
                  <a:gd name="T13" fmla="*/ 12 h 12"/>
                  <a:gd name="T14" fmla="*/ 0 60000 65536"/>
                  <a:gd name="T15" fmla="*/ 0 60000 65536"/>
                  <a:gd name="T16" fmla="*/ 0 60000 65536"/>
                  <a:gd name="T17" fmla="*/ 0 60000 65536"/>
                  <a:gd name="T18" fmla="*/ 0 60000 65536"/>
                  <a:gd name="T19" fmla="*/ 0 60000 65536"/>
                  <a:gd name="T20" fmla="*/ 0 60000 65536"/>
                  <a:gd name="T21" fmla="*/ 0 w 13"/>
                  <a:gd name="T22" fmla="*/ 0 h 12"/>
                  <a:gd name="T23" fmla="*/ 13 w 13"/>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2">
                    <a:moveTo>
                      <a:pt x="13" y="12"/>
                    </a:moveTo>
                    <a:lnTo>
                      <a:pt x="13" y="0"/>
                    </a:lnTo>
                    <a:lnTo>
                      <a:pt x="0" y="0"/>
                    </a:lnTo>
                    <a:lnTo>
                      <a:pt x="0" y="12"/>
                    </a:lnTo>
                    <a:lnTo>
                      <a:pt x="13"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54" name="Rectangle 266"/>
              <p:cNvSpPr>
                <a:spLocks noChangeAspect="1" noChangeArrowheads="1"/>
              </p:cNvSpPr>
              <p:nvPr/>
            </p:nvSpPr>
            <p:spPr bwMode="auto">
              <a:xfrm>
                <a:off x="1315" y="2092"/>
                <a:ext cx="12"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455" name="Freeform 267"/>
              <p:cNvSpPr>
                <a:spLocks noChangeAspect="1"/>
              </p:cNvSpPr>
              <p:nvPr/>
            </p:nvSpPr>
            <p:spPr bwMode="auto">
              <a:xfrm>
                <a:off x="1502" y="1780"/>
                <a:ext cx="62" cy="262"/>
              </a:xfrm>
              <a:custGeom>
                <a:avLst/>
                <a:gdLst>
                  <a:gd name="T0" fmla="*/ 62 w 62"/>
                  <a:gd name="T1" fmla="*/ 25 h 262"/>
                  <a:gd name="T2" fmla="*/ 0 w 62"/>
                  <a:gd name="T3" fmla="*/ 0 h 262"/>
                  <a:gd name="T4" fmla="*/ 0 w 62"/>
                  <a:gd name="T5" fmla="*/ 262 h 262"/>
                  <a:gd name="T6" fmla="*/ 62 w 62"/>
                  <a:gd name="T7" fmla="*/ 225 h 262"/>
                  <a:gd name="T8" fmla="*/ 62 w 62"/>
                  <a:gd name="T9" fmla="*/ 25 h 262"/>
                  <a:gd name="T10" fmla="*/ 0 60000 65536"/>
                  <a:gd name="T11" fmla="*/ 0 60000 65536"/>
                  <a:gd name="T12" fmla="*/ 0 60000 65536"/>
                  <a:gd name="T13" fmla="*/ 0 60000 65536"/>
                  <a:gd name="T14" fmla="*/ 0 60000 65536"/>
                  <a:gd name="T15" fmla="*/ 0 w 62"/>
                  <a:gd name="T16" fmla="*/ 0 h 262"/>
                  <a:gd name="T17" fmla="*/ 62 w 62"/>
                  <a:gd name="T18" fmla="*/ 262 h 262"/>
                </a:gdLst>
                <a:ahLst/>
                <a:cxnLst>
                  <a:cxn ang="T10">
                    <a:pos x="T0" y="T1"/>
                  </a:cxn>
                  <a:cxn ang="T11">
                    <a:pos x="T2" y="T3"/>
                  </a:cxn>
                  <a:cxn ang="T12">
                    <a:pos x="T4" y="T5"/>
                  </a:cxn>
                  <a:cxn ang="T13">
                    <a:pos x="T6" y="T7"/>
                  </a:cxn>
                  <a:cxn ang="T14">
                    <a:pos x="T8" y="T9"/>
                  </a:cxn>
                </a:cxnLst>
                <a:rect l="T15" t="T16" r="T17" b="T18"/>
                <a:pathLst>
                  <a:path w="62" h="262">
                    <a:moveTo>
                      <a:pt x="62" y="25"/>
                    </a:moveTo>
                    <a:lnTo>
                      <a:pt x="0" y="0"/>
                    </a:lnTo>
                    <a:lnTo>
                      <a:pt x="0" y="262"/>
                    </a:lnTo>
                    <a:lnTo>
                      <a:pt x="62" y="225"/>
                    </a:lnTo>
                    <a:lnTo>
                      <a:pt x="62" y="25"/>
                    </a:lnTo>
                    <a:close/>
                  </a:path>
                </a:pathLst>
              </a:custGeom>
              <a:blipFill dpi="0" rotWithShape="0">
                <a:blip r:embed="rId9" cstate="print"/>
                <a:srcRect/>
                <a:tile tx="0" ty="0" sx="100000" sy="100000" flip="none" algn="tl"/>
              </a:blipFill>
              <a:ln w="9525">
                <a:noFill/>
                <a:round/>
                <a:headEnd/>
                <a:tailEnd/>
              </a:ln>
            </p:spPr>
            <p:txBody>
              <a:bodyPr/>
              <a:lstStyle/>
              <a:p>
                <a:endParaRPr lang="en-US"/>
              </a:p>
            </p:txBody>
          </p:sp>
          <p:sp>
            <p:nvSpPr>
              <p:cNvPr id="5456" name="Freeform 268"/>
              <p:cNvSpPr>
                <a:spLocks noChangeAspect="1"/>
              </p:cNvSpPr>
              <p:nvPr/>
            </p:nvSpPr>
            <p:spPr bwMode="auto">
              <a:xfrm>
                <a:off x="1502" y="1780"/>
                <a:ext cx="74" cy="287"/>
              </a:xfrm>
              <a:custGeom>
                <a:avLst/>
                <a:gdLst>
                  <a:gd name="T0" fmla="*/ 62 w 74"/>
                  <a:gd name="T1" fmla="*/ 37 h 287"/>
                  <a:gd name="T2" fmla="*/ 0 w 74"/>
                  <a:gd name="T3" fmla="*/ 12 h 287"/>
                  <a:gd name="T4" fmla="*/ 0 w 74"/>
                  <a:gd name="T5" fmla="*/ 0 h 287"/>
                  <a:gd name="T6" fmla="*/ 12 w 74"/>
                  <a:gd name="T7" fmla="*/ 0 h 287"/>
                  <a:gd name="T8" fmla="*/ 12 w 74"/>
                  <a:gd name="T9" fmla="*/ 262 h 287"/>
                  <a:gd name="T10" fmla="*/ 12 w 74"/>
                  <a:gd name="T11" fmla="*/ 275 h 287"/>
                  <a:gd name="T12" fmla="*/ 0 w 74"/>
                  <a:gd name="T13" fmla="*/ 262 h 287"/>
                  <a:gd name="T14" fmla="*/ 62 w 74"/>
                  <a:gd name="T15" fmla="*/ 225 h 287"/>
                  <a:gd name="T16" fmla="*/ 74 w 74"/>
                  <a:gd name="T17" fmla="*/ 225 h 287"/>
                  <a:gd name="T18" fmla="*/ 74 w 74"/>
                  <a:gd name="T19" fmla="*/ 237 h 287"/>
                  <a:gd name="T20" fmla="*/ 74 w 74"/>
                  <a:gd name="T21" fmla="*/ 237 h 287"/>
                  <a:gd name="T22" fmla="*/ 12 w 74"/>
                  <a:gd name="T23" fmla="*/ 275 h 287"/>
                  <a:gd name="T24" fmla="*/ 0 w 74"/>
                  <a:gd name="T25" fmla="*/ 287 h 287"/>
                  <a:gd name="T26" fmla="*/ 0 w 74"/>
                  <a:gd name="T27" fmla="*/ 262 h 287"/>
                  <a:gd name="T28" fmla="*/ 0 w 74"/>
                  <a:gd name="T29" fmla="*/ 0 h 287"/>
                  <a:gd name="T30" fmla="*/ 0 w 74"/>
                  <a:gd name="T31" fmla="*/ 0 h 287"/>
                  <a:gd name="T32" fmla="*/ 0 w 74"/>
                  <a:gd name="T33" fmla="*/ 0 h 287"/>
                  <a:gd name="T34" fmla="*/ 62 w 74"/>
                  <a:gd name="T35" fmla="*/ 25 h 287"/>
                  <a:gd name="T36" fmla="*/ 62 w 74"/>
                  <a:gd name="T37" fmla="*/ 37 h 2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4"/>
                  <a:gd name="T58" fmla="*/ 0 h 287"/>
                  <a:gd name="T59" fmla="*/ 74 w 74"/>
                  <a:gd name="T60" fmla="*/ 287 h 2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4" h="287">
                    <a:moveTo>
                      <a:pt x="62" y="37"/>
                    </a:moveTo>
                    <a:lnTo>
                      <a:pt x="0" y="12"/>
                    </a:lnTo>
                    <a:lnTo>
                      <a:pt x="0" y="0"/>
                    </a:lnTo>
                    <a:lnTo>
                      <a:pt x="12" y="0"/>
                    </a:lnTo>
                    <a:lnTo>
                      <a:pt x="12" y="262"/>
                    </a:lnTo>
                    <a:lnTo>
                      <a:pt x="12" y="275"/>
                    </a:lnTo>
                    <a:lnTo>
                      <a:pt x="0" y="262"/>
                    </a:lnTo>
                    <a:lnTo>
                      <a:pt x="62" y="225"/>
                    </a:lnTo>
                    <a:lnTo>
                      <a:pt x="74" y="225"/>
                    </a:lnTo>
                    <a:lnTo>
                      <a:pt x="74" y="237"/>
                    </a:lnTo>
                    <a:lnTo>
                      <a:pt x="12" y="275"/>
                    </a:lnTo>
                    <a:lnTo>
                      <a:pt x="0" y="287"/>
                    </a:lnTo>
                    <a:lnTo>
                      <a:pt x="0" y="262"/>
                    </a:lnTo>
                    <a:lnTo>
                      <a:pt x="0" y="0"/>
                    </a:lnTo>
                    <a:lnTo>
                      <a:pt x="62" y="25"/>
                    </a:lnTo>
                    <a:lnTo>
                      <a:pt x="62" y="37"/>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57" name="Freeform 269"/>
              <p:cNvSpPr>
                <a:spLocks noChangeAspect="1"/>
              </p:cNvSpPr>
              <p:nvPr/>
            </p:nvSpPr>
            <p:spPr bwMode="auto">
              <a:xfrm>
                <a:off x="1564" y="1805"/>
                <a:ext cx="12" cy="200"/>
              </a:xfrm>
              <a:custGeom>
                <a:avLst/>
                <a:gdLst>
                  <a:gd name="T0" fmla="*/ 0 w 12"/>
                  <a:gd name="T1" fmla="*/ 200 h 200"/>
                  <a:gd name="T2" fmla="*/ 0 w 12"/>
                  <a:gd name="T3" fmla="*/ 0 h 200"/>
                  <a:gd name="T4" fmla="*/ 0 w 12"/>
                  <a:gd name="T5" fmla="*/ 0 h 200"/>
                  <a:gd name="T6" fmla="*/ 12 w 12"/>
                  <a:gd name="T7" fmla="*/ 0 h 200"/>
                  <a:gd name="T8" fmla="*/ 12 w 12"/>
                  <a:gd name="T9" fmla="*/ 0 h 200"/>
                  <a:gd name="T10" fmla="*/ 12 w 12"/>
                  <a:gd name="T11" fmla="*/ 200 h 200"/>
                  <a:gd name="T12" fmla="*/ 0 w 12"/>
                  <a:gd name="T13" fmla="*/ 200 h 200"/>
                  <a:gd name="T14" fmla="*/ 0 60000 65536"/>
                  <a:gd name="T15" fmla="*/ 0 60000 65536"/>
                  <a:gd name="T16" fmla="*/ 0 60000 65536"/>
                  <a:gd name="T17" fmla="*/ 0 60000 65536"/>
                  <a:gd name="T18" fmla="*/ 0 60000 65536"/>
                  <a:gd name="T19" fmla="*/ 0 60000 65536"/>
                  <a:gd name="T20" fmla="*/ 0 60000 65536"/>
                  <a:gd name="T21" fmla="*/ 0 w 12"/>
                  <a:gd name="T22" fmla="*/ 0 h 200"/>
                  <a:gd name="T23" fmla="*/ 12 w 12"/>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0">
                    <a:moveTo>
                      <a:pt x="0" y="200"/>
                    </a:moveTo>
                    <a:lnTo>
                      <a:pt x="0" y="0"/>
                    </a:lnTo>
                    <a:lnTo>
                      <a:pt x="12" y="0"/>
                    </a:lnTo>
                    <a:lnTo>
                      <a:pt x="12" y="200"/>
                    </a:lnTo>
                    <a:lnTo>
                      <a:pt x="0" y="20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58" name="Freeform 270"/>
              <p:cNvSpPr>
                <a:spLocks noChangeAspect="1"/>
              </p:cNvSpPr>
              <p:nvPr/>
            </p:nvSpPr>
            <p:spPr bwMode="auto">
              <a:xfrm>
                <a:off x="979" y="1692"/>
                <a:ext cx="448" cy="400"/>
              </a:xfrm>
              <a:custGeom>
                <a:avLst/>
                <a:gdLst>
                  <a:gd name="T0" fmla="*/ 0 w 448"/>
                  <a:gd name="T1" fmla="*/ 25 h 400"/>
                  <a:gd name="T2" fmla="*/ 448 w 448"/>
                  <a:gd name="T3" fmla="*/ 0 h 400"/>
                  <a:gd name="T4" fmla="*/ 448 w 448"/>
                  <a:gd name="T5" fmla="*/ 400 h 400"/>
                  <a:gd name="T6" fmla="*/ 0 w 448"/>
                  <a:gd name="T7" fmla="*/ 387 h 400"/>
                  <a:gd name="T8" fmla="*/ 0 w 448"/>
                  <a:gd name="T9" fmla="*/ 25 h 400"/>
                  <a:gd name="T10" fmla="*/ 0 60000 65536"/>
                  <a:gd name="T11" fmla="*/ 0 60000 65536"/>
                  <a:gd name="T12" fmla="*/ 0 60000 65536"/>
                  <a:gd name="T13" fmla="*/ 0 60000 65536"/>
                  <a:gd name="T14" fmla="*/ 0 60000 65536"/>
                  <a:gd name="T15" fmla="*/ 0 w 448"/>
                  <a:gd name="T16" fmla="*/ 0 h 400"/>
                  <a:gd name="T17" fmla="*/ 448 w 448"/>
                  <a:gd name="T18" fmla="*/ 400 h 400"/>
                </a:gdLst>
                <a:ahLst/>
                <a:cxnLst>
                  <a:cxn ang="T10">
                    <a:pos x="T0" y="T1"/>
                  </a:cxn>
                  <a:cxn ang="T11">
                    <a:pos x="T2" y="T3"/>
                  </a:cxn>
                  <a:cxn ang="T12">
                    <a:pos x="T4" y="T5"/>
                  </a:cxn>
                  <a:cxn ang="T13">
                    <a:pos x="T6" y="T7"/>
                  </a:cxn>
                  <a:cxn ang="T14">
                    <a:pos x="T8" y="T9"/>
                  </a:cxn>
                </a:cxnLst>
                <a:rect l="T15" t="T16" r="T17" b="T18"/>
                <a:pathLst>
                  <a:path w="448" h="400">
                    <a:moveTo>
                      <a:pt x="0" y="25"/>
                    </a:moveTo>
                    <a:lnTo>
                      <a:pt x="448" y="0"/>
                    </a:lnTo>
                    <a:lnTo>
                      <a:pt x="448" y="400"/>
                    </a:lnTo>
                    <a:lnTo>
                      <a:pt x="0" y="387"/>
                    </a:lnTo>
                    <a:lnTo>
                      <a:pt x="0" y="25"/>
                    </a:lnTo>
                    <a:close/>
                  </a:path>
                </a:pathLst>
              </a:custGeom>
              <a:blipFill dpi="0" rotWithShape="0">
                <a:blip r:embed="rId9" cstate="print"/>
                <a:srcRect/>
                <a:tile tx="0" ty="0" sx="100000" sy="100000" flip="none" algn="tl"/>
              </a:blipFill>
              <a:ln w="9525">
                <a:noFill/>
                <a:round/>
                <a:headEnd/>
                <a:tailEnd/>
              </a:ln>
            </p:spPr>
            <p:txBody>
              <a:bodyPr/>
              <a:lstStyle/>
              <a:p>
                <a:endParaRPr lang="en-US"/>
              </a:p>
            </p:txBody>
          </p:sp>
          <p:sp>
            <p:nvSpPr>
              <p:cNvPr id="5459" name="Freeform 271"/>
              <p:cNvSpPr>
                <a:spLocks noChangeAspect="1"/>
              </p:cNvSpPr>
              <p:nvPr/>
            </p:nvSpPr>
            <p:spPr bwMode="auto">
              <a:xfrm>
                <a:off x="979" y="1692"/>
                <a:ext cx="460" cy="412"/>
              </a:xfrm>
              <a:custGeom>
                <a:avLst/>
                <a:gdLst>
                  <a:gd name="T0" fmla="*/ 0 w 460"/>
                  <a:gd name="T1" fmla="*/ 25 h 412"/>
                  <a:gd name="T2" fmla="*/ 448 w 460"/>
                  <a:gd name="T3" fmla="*/ 0 h 412"/>
                  <a:gd name="T4" fmla="*/ 460 w 460"/>
                  <a:gd name="T5" fmla="*/ 0 h 412"/>
                  <a:gd name="T6" fmla="*/ 460 w 460"/>
                  <a:gd name="T7" fmla="*/ 0 h 412"/>
                  <a:gd name="T8" fmla="*/ 460 w 460"/>
                  <a:gd name="T9" fmla="*/ 400 h 412"/>
                  <a:gd name="T10" fmla="*/ 460 w 460"/>
                  <a:gd name="T11" fmla="*/ 412 h 412"/>
                  <a:gd name="T12" fmla="*/ 448 w 460"/>
                  <a:gd name="T13" fmla="*/ 412 h 412"/>
                  <a:gd name="T14" fmla="*/ 0 w 460"/>
                  <a:gd name="T15" fmla="*/ 400 h 412"/>
                  <a:gd name="T16" fmla="*/ 0 w 460"/>
                  <a:gd name="T17" fmla="*/ 400 h 412"/>
                  <a:gd name="T18" fmla="*/ 0 w 460"/>
                  <a:gd name="T19" fmla="*/ 387 h 412"/>
                  <a:gd name="T20" fmla="*/ 0 w 460"/>
                  <a:gd name="T21" fmla="*/ 387 h 412"/>
                  <a:gd name="T22" fmla="*/ 448 w 460"/>
                  <a:gd name="T23" fmla="*/ 400 h 412"/>
                  <a:gd name="T24" fmla="*/ 448 w 460"/>
                  <a:gd name="T25" fmla="*/ 412 h 412"/>
                  <a:gd name="T26" fmla="*/ 448 w 460"/>
                  <a:gd name="T27" fmla="*/ 400 h 412"/>
                  <a:gd name="T28" fmla="*/ 448 w 460"/>
                  <a:gd name="T29" fmla="*/ 0 h 412"/>
                  <a:gd name="T30" fmla="*/ 460 w 460"/>
                  <a:gd name="T31" fmla="*/ 0 h 412"/>
                  <a:gd name="T32" fmla="*/ 448 w 460"/>
                  <a:gd name="T33" fmla="*/ 13 h 412"/>
                  <a:gd name="T34" fmla="*/ 0 w 460"/>
                  <a:gd name="T35" fmla="*/ 38 h 412"/>
                  <a:gd name="T36" fmla="*/ 0 w 460"/>
                  <a:gd name="T37" fmla="*/ 25 h 4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60"/>
                  <a:gd name="T58" fmla="*/ 0 h 412"/>
                  <a:gd name="T59" fmla="*/ 460 w 460"/>
                  <a:gd name="T60" fmla="*/ 412 h 4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60" h="412">
                    <a:moveTo>
                      <a:pt x="0" y="25"/>
                    </a:moveTo>
                    <a:lnTo>
                      <a:pt x="448" y="0"/>
                    </a:lnTo>
                    <a:lnTo>
                      <a:pt x="460" y="0"/>
                    </a:lnTo>
                    <a:lnTo>
                      <a:pt x="460" y="400"/>
                    </a:lnTo>
                    <a:lnTo>
                      <a:pt x="460" y="412"/>
                    </a:lnTo>
                    <a:lnTo>
                      <a:pt x="448" y="412"/>
                    </a:lnTo>
                    <a:lnTo>
                      <a:pt x="0" y="400"/>
                    </a:lnTo>
                    <a:lnTo>
                      <a:pt x="0" y="387"/>
                    </a:lnTo>
                    <a:lnTo>
                      <a:pt x="448" y="400"/>
                    </a:lnTo>
                    <a:lnTo>
                      <a:pt x="448" y="412"/>
                    </a:lnTo>
                    <a:lnTo>
                      <a:pt x="448" y="400"/>
                    </a:lnTo>
                    <a:lnTo>
                      <a:pt x="448" y="0"/>
                    </a:lnTo>
                    <a:lnTo>
                      <a:pt x="460" y="0"/>
                    </a:lnTo>
                    <a:lnTo>
                      <a:pt x="448" y="13"/>
                    </a:lnTo>
                    <a:lnTo>
                      <a:pt x="0" y="38"/>
                    </a:lnTo>
                    <a:lnTo>
                      <a:pt x="0"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60" name="Freeform 272"/>
              <p:cNvSpPr>
                <a:spLocks noChangeAspect="1"/>
              </p:cNvSpPr>
              <p:nvPr/>
            </p:nvSpPr>
            <p:spPr bwMode="auto">
              <a:xfrm>
                <a:off x="979" y="1717"/>
                <a:ext cx="12" cy="362"/>
              </a:xfrm>
              <a:custGeom>
                <a:avLst/>
                <a:gdLst>
                  <a:gd name="T0" fmla="*/ 0 w 12"/>
                  <a:gd name="T1" fmla="*/ 362 h 362"/>
                  <a:gd name="T2" fmla="*/ 0 w 12"/>
                  <a:gd name="T3" fmla="*/ 0 h 362"/>
                  <a:gd name="T4" fmla="*/ 0 w 12"/>
                  <a:gd name="T5" fmla="*/ 0 h 362"/>
                  <a:gd name="T6" fmla="*/ 0 w 12"/>
                  <a:gd name="T7" fmla="*/ 0 h 362"/>
                  <a:gd name="T8" fmla="*/ 12 w 12"/>
                  <a:gd name="T9" fmla="*/ 0 h 362"/>
                  <a:gd name="T10" fmla="*/ 12 w 12"/>
                  <a:gd name="T11" fmla="*/ 362 h 362"/>
                  <a:gd name="T12" fmla="*/ 0 w 12"/>
                  <a:gd name="T13" fmla="*/ 362 h 362"/>
                  <a:gd name="T14" fmla="*/ 0 60000 65536"/>
                  <a:gd name="T15" fmla="*/ 0 60000 65536"/>
                  <a:gd name="T16" fmla="*/ 0 60000 65536"/>
                  <a:gd name="T17" fmla="*/ 0 60000 65536"/>
                  <a:gd name="T18" fmla="*/ 0 60000 65536"/>
                  <a:gd name="T19" fmla="*/ 0 60000 65536"/>
                  <a:gd name="T20" fmla="*/ 0 60000 65536"/>
                  <a:gd name="T21" fmla="*/ 0 w 12"/>
                  <a:gd name="T22" fmla="*/ 0 h 362"/>
                  <a:gd name="T23" fmla="*/ 12 w 12"/>
                  <a:gd name="T24" fmla="*/ 362 h 3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2">
                    <a:moveTo>
                      <a:pt x="0" y="362"/>
                    </a:moveTo>
                    <a:lnTo>
                      <a:pt x="0" y="0"/>
                    </a:lnTo>
                    <a:lnTo>
                      <a:pt x="12" y="0"/>
                    </a:lnTo>
                    <a:lnTo>
                      <a:pt x="12" y="362"/>
                    </a:lnTo>
                    <a:lnTo>
                      <a:pt x="0" y="36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61" name="Freeform 273"/>
              <p:cNvSpPr>
                <a:spLocks noChangeAspect="1"/>
              </p:cNvSpPr>
              <p:nvPr/>
            </p:nvSpPr>
            <p:spPr bwMode="auto">
              <a:xfrm>
                <a:off x="1016" y="1730"/>
                <a:ext cx="374" cy="312"/>
              </a:xfrm>
              <a:custGeom>
                <a:avLst/>
                <a:gdLst>
                  <a:gd name="T0" fmla="*/ 187 w 374"/>
                  <a:gd name="T1" fmla="*/ 0 h 312"/>
                  <a:gd name="T2" fmla="*/ 336 w 374"/>
                  <a:gd name="T3" fmla="*/ 0 h 312"/>
                  <a:gd name="T4" fmla="*/ 361 w 374"/>
                  <a:gd name="T5" fmla="*/ 0 h 312"/>
                  <a:gd name="T6" fmla="*/ 374 w 374"/>
                  <a:gd name="T7" fmla="*/ 25 h 312"/>
                  <a:gd name="T8" fmla="*/ 374 w 374"/>
                  <a:gd name="T9" fmla="*/ 162 h 312"/>
                  <a:gd name="T10" fmla="*/ 374 w 374"/>
                  <a:gd name="T11" fmla="*/ 287 h 312"/>
                  <a:gd name="T12" fmla="*/ 361 w 374"/>
                  <a:gd name="T13" fmla="*/ 312 h 312"/>
                  <a:gd name="T14" fmla="*/ 336 w 374"/>
                  <a:gd name="T15" fmla="*/ 312 h 312"/>
                  <a:gd name="T16" fmla="*/ 174 w 374"/>
                  <a:gd name="T17" fmla="*/ 312 h 312"/>
                  <a:gd name="T18" fmla="*/ 25 w 374"/>
                  <a:gd name="T19" fmla="*/ 312 h 312"/>
                  <a:gd name="T20" fmla="*/ 0 w 374"/>
                  <a:gd name="T21" fmla="*/ 312 h 312"/>
                  <a:gd name="T22" fmla="*/ 0 w 374"/>
                  <a:gd name="T23" fmla="*/ 287 h 312"/>
                  <a:gd name="T24" fmla="*/ 0 w 374"/>
                  <a:gd name="T25" fmla="*/ 162 h 312"/>
                  <a:gd name="T26" fmla="*/ 0 w 374"/>
                  <a:gd name="T27" fmla="*/ 37 h 312"/>
                  <a:gd name="T28" fmla="*/ 0 w 374"/>
                  <a:gd name="T29" fmla="*/ 25 h 312"/>
                  <a:gd name="T30" fmla="*/ 37 w 374"/>
                  <a:gd name="T31" fmla="*/ 12 h 312"/>
                  <a:gd name="T32" fmla="*/ 187 w 374"/>
                  <a:gd name="T33" fmla="*/ 0 h 3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4"/>
                  <a:gd name="T52" fmla="*/ 0 h 312"/>
                  <a:gd name="T53" fmla="*/ 374 w 374"/>
                  <a:gd name="T54" fmla="*/ 312 h 3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4" h="312">
                    <a:moveTo>
                      <a:pt x="187" y="0"/>
                    </a:moveTo>
                    <a:lnTo>
                      <a:pt x="336" y="0"/>
                    </a:lnTo>
                    <a:lnTo>
                      <a:pt x="361" y="0"/>
                    </a:lnTo>
                    <a:lnTo>
                      <a:pt x="374" y="25"/>
                    </a:lnTo>
                    <a:lnTo>
                      <a:pt x="374" y="162"/>
                    </a:lnTo>
                    <a:lnTo>
                      <a:pt x="374" y="287"/>
                    </a:lnTo>
                    <a:lnTo>
                      <a:pt x="361" y="312"/>
                    </a:lnTo>
                    <a:lnTo>
                      <a:pt x="336" y="312"/>
                    </a:lnTo>
                    <a:lnTo>
                      <a:pt x="174" y="312"/>
                    </a:lnTo>
                    <a:lnTo>
                      <a:pt x="25" y="312"/>
                    </a:lnTo>
                    <a:lnTo>
                      <a:pt x="0" y="312"/>
                    </a:lnTo>
                    <a:lnTo>
                      <a:pt x="0" y="287"/>
                    </a:lnTo>
                    <a:lnTo>
                      <a:pt x="0" y="162"/>
                    </a:lnTo>
                    <a:lnTo>
                      <a:pt x="0" y="37"/>
                    </a:lnTo>
                    <a:lnTo>
                      <a:pt x="0" y="25"/>
                    </a:lnTo>
                    <a:lnTo>
                      <a:pt x="37" y="12"/>
                    </a:lnTo>
                    <a:lnTo>
                      <a:pt x="187"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5462" name="Freeform 274"/>
              <p:cNvSpPr>
                <a:spLocks noChangeAspect="1"/>
              </p:cNvSpPr>
              <p:nvPr/>
            </p:nvSpPr>
            <p:spPr bwMode="auto">
              <a:xfrm>
                <a:off x="1016" y="1730"/>
                <a:ext cx="386" cy="325"/>
              </a:xfrm>
              <a:custGeom>
                <a:avLst/>
                <a:gdLst>
                  <a:gd name="T0" fmla="*/ 336 w 386"/>
                  <a:gd name="T1" fmla="*/ 0 h 325"/>
                  <a:gd name="T2" fmla="*/ 336 w 386"/>
                  <a:gd name="T3" fmla="*/ 0 h 325"/>
                  <a:gd name="T4" fmla="*/ 374 w 386"/>
                  <a:gd name="T5" fmla="*/ 0 h 325"/>
                  <a:gd name="T6" fmla="*/ 386 w 386"/>
                  <a:gd name="T7" fmla="*/ 25 h 325"/>
                  <a:gd name="T8" fmla="*/ 386 w 386"/>
                  <a:gd name="T9" fmla="*/ 25 h 325"/>
                  <a:gd name="T10" fmla="*/ 386 w 386"/>
                  <a:gd name="T11" fmla="*/ 162 h 325"/>
                  <a:gd name="T12" fmla="*/ 386 w 386"/>
                  <a:gd name="T13" fmla="*/ 287 h 325"/>
                  <a:gd name="T14" fmla="*/ 386 w 386"/>
                  <a:gd name="T15" fmla="*/ 287 h 325"/>
                  <a:gd name="T16" fmla="*/ 361 w 386"/>
                  <a:gd name="T17" fmla="*/ 325 h 325"/>
                  <a:gd name="T18" fmla="*/ 336 w 386"/>
                  <a:gd name="T19" fmla="*/ 325 h 325"/>
                  <a:gd name="T20" fmla="*/ 336 w 386"/>
                  <a:gd name="T21" fmla="*/ 325 h 325"/>
                  <a:gd name="T22" fmla="*/ 174 w 386"/>
                  <a:gd name="T23" fmla="*/ 325 h 325"/>
                  <a:gd name="T24" fmla="*/ 25 w 386"/>
                  <a:gd name="T25" fmla="*/ 325 h 325"/>
                  <a:gd name="T26" fmla="*/ 25 w 386"/>
                  <a:gd name="T27" fmla="*/ 325 h 325"/>
                  <a:gd name="T28" fmla="*/ 0 w 386"/>
                  <a:gd name="T29" fmla="*/ 312 h 325"/>
                  <a:gd name="T30" fmla="*/ 0 w 386"/>
                  <a:gd name="T31" fmla="*/ 287 h 325"/>
                  <a:gd name="T32" fmla="*/ 0 w 386"/>
                  <a:gd name="T33" fmla="*/ 287 h 325"/>
                  <a:gd name="T34" fmla="*/ 0 w 386"/>
                  <a:gd name="T35" fmla="*/ 162 h 325"/>
                  <a:gd name="T36" fmla="*/ 0 w 386"/>
                  <a:gd name="T37" fmla="*/ 37 h 325"/>
                  <a:gd name="T38" fmla="*/ 0 w 386"/>
                  <a:gd name="T39" fmla="*/ 37 h 325"/>
                  <a:gd name="T40" fmla="*/ 0 w 386"/>
                  <a:gd name="T41" fmla="*/ 25 h 325"/>
                  <a:gd name="T42" fmla="*/ 37 w 386"/>
                  <a:gd name="T43" fmla="*/ 12 h 325"/>
                  <a:gd name="T44" fmla="*/ 37 w 386"/>
                  <a:gd name="T45" fmla="*/ 12 h 325"/>
                  <a:gd name="T46" fmla="*/ 187 w 386"/>
                  <a:gd name="T47" fmla="*/ 0 h 325"/>
                  <a:gd name="T48" fmla="*/ 187 w 386"/>
                  <a:gd name="T49" fmla="*/ 12 h 325"/>
                  <a:gd name="T50" fmla="*/ 37 w 386"/>
                  <a:gd name="T51" fmla="*/ 25 h 325"/>
                  <a:gd name="T52" fmla="*/ 0 w 386"/>
                  <a:gd name="T53" fmla="*/ 37 h 325"/>
                  <a:gd name="T54" fmla="*/ 13 w 386"/>
                  <a:gd name="T55" fmla="*/ 25 h 325"/>
                  <a:gd name="T56" fmla="*/ 13 w 386"/>
                  <a:gd name="T57" fmla="*/ 37 h 325"/>
                  <a:gd name="T58" fmla="*/ 13 w 386"/>
                  <a:gd name="T59" fmla="*/ 162 h 325"/>
                  <a:gd name="T60" fmla="*/ 13 w 386"/>
                  <a:gd name="T61" fmla="*/ 162 h 325"/>
                  <a:gd name="T62" fmla="*/ 13 w 386"/>
                  <a:gd name="T63" fmla="*/ 287 h 325"/>
                  <a:gd name="T64" fmla="*/ 13 w 386"/>
                  <a:gd name="T65" fmla="*/ 312 h 325"/>
                  <a:gd name="T66" fmla="*/ 0 w 386"/>
                  <a:gd name="T67" fmla="*/ 312 h 325"/>
                  <a:gd name="T68" fmla="*/ 25 w 386"/>
                  <a:gd name="T69" fmla="*/ 312 h 325"/>
                  <a:gd name="T70" fmla="*/ 174 w 386"/>
                  <a:gd name="T71" fmla="*/ 312 h 325"/>
                  <a:gd name="T72" fmla="*/ 174 w 386"/>
                  <a:gd name="T73" fmla="*/ 312 h 325"/>
                  <a:gd name="T74" fmla="*/ 336 w 386"/>
                  <a:gd name="T75" fmla="*/ 312 h 325"/>
                  <a:gd name="T76" fmla="*/ 361 w 386"/>
                  <a:gd name="T77" fmla="*/ 312 h 325"/>
                  <a:gd name="T78" fmla="*/ 361 w 386"/>
                  <a:gd name="T79" fmla="*/ 312 h 325"/>
                  <a:gd name="T80" fmla="*/ 374 w 386"/>
                  <a:gd name="T81" fmla="*/ 287 h 325"/>
                  <a:gd name="T82" fmla="*/ 374 w 386"/>
                  <a:gd name="T83" fmla="*/ 162 h 325"/>
                  <a:gd name="T84" fmla="*/ 374 w 386"/>
                  <a:gd name="T85" fmla="*/ 162 h 325"/>
                  <a:gd name="T86" fmla="*/ 374 w 386"/>
                  <a:gd name="T87" fmla="*/ 25 h 325"/>
                  <a:gd name="T88" fmla="*/ 361 w 386"/>
                  <a:gd name="T89" fmla="*/ 0 h 325"/>
                  <a:gd name="T90" fmla="*/ 361 w 386"/>
                  <a:gd name="T91" fmla="*/ 12 h 325"/>
                  <a:gd name="T92" fmla="*/ 336 w 386"/>
                  <a:gd name="T93" fmla="*/ 12 h 325"/>
                  <a:gd name="T94" fmla="*/ 187 w 386"/>
                  <a:gd name="T95" fmla="*/ 12 h 3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6"/>
                  <a:gd name="T145" fmla="*/ 0 h 325"/>
                  <a:gd name="T146" fmla="*/ 386 w 386"/>
                  <a:gd name="T147" fmla="*/ 325 h 3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6" h="325">
                    <a:moveTo>
                      <a:pt x="187" y="0"/>
                    </a:moveTo>
                    <a:lnTo>
                      <a:pt x="336" y="0"/>
                    </a:lnTo>
                    <a:lnTo>
                      <a:pt x="361" y="0"/>
                    </a:lnTo>
                    <a:lnTo>
                      <a:pt x="374" y="0"/>
                    </a:lnTo>
                    <a:lnTo>
                      <a:pt x="386" y="25"/>
                    </a:lnTo>
                    <a:lnTo>
                      <a:pt x="386" y="162"/>
                    </a:lnTo>
                    <a:lnTo>
                      <a:pt x="386" y="287"/>
                    </a:lnTo>
                    <a:lnTo>
                      <a:pt x="374" y="312"/>
                    </a:lnTo>
                    <a:lnTo>
                      <a:pt x="361" y="325"/>
                    </a:lnTo>
                    <a:lnTo>
                      <a:pt x="336" y="325"/>
                    </a:lnTo>
                    <a:lnTo>
                      <a:pt x="174" y="325"/>
                    </a:lnTo>
                    <a:lnTo>
                      <a:pt x="25" y="325"/>
                    </a:lnTo>
                    <a:lnTo>
                      <a:pt x="0" y="325"/>
                    </a:lnTo>
                    <a:lnTo>
                      <a:pt x="0" y="312"/>
                    </a:lnTo>
                    <a:lnTo>
                      <a:pt x="0" y="287"/>
                    </a:lnTo>
                    <a:lnTo>
                      <a:pt x="0" y="162"/>
                    </a:lnTo>
                    <a:lnTo>
                      <a:pt x="0" y="37"/>
                    </a:lnTo>
                    <a:lnTo>
                      <a:pt x="0" y="25"/>
                    </a:lnTo>
                    <a:lnTo>
                      <a:pt x="37" y="12"/>
                    </a:lnTo>
                    <a:lnTo>
                      <a:pt x="187" y="0"/>
                    </a:lnTo>
                    <a:lnTo>
                      <a:pt x="187" y="12"/>
                    </a:lnTo>
                    <a:lnTo>
                      <a:pt x="37" y="25"/>
                    </a:lnTo>
                    <a:lnTo>
                      <a:pt x="0" y="37"/>
                    </a:lnTo>
                    <a:lnTo>
                      <a:pt x="13" y="25"/>
                    </a:lnTo>
                    <a:lnTo>
                      <a:pt x="13" y="37"/>
                    </a:lnTo>
                    <a:lnTo>
                      <a:pt x="13" y="162"/>
                    </a:lnTo>
                    <a:lnTo>
                      <a:pt x="13" y="287"/>
                    </a:lnTo>
                    <a:lnTo>
                      <a:pt x="13" y="312"/>
                    </a:lnTo>
                    <a:lnTo>
                      <a:pt x="0" y="312"/>
                    </a:lnTo>
                    <a:lnTo>
                      <a:pt x="25" y="312"/>
                    </a:lnTo>
                    <a:lnTo>
                      <a:pt x="174" y="312"/>
                    </a:lnTo>
                    <a:lnTo>
                      <a:pt x="336" y="312"/>
                    </a:lnTo>
                    <a:lnTo>
                      <a:pt x="361" y="312"/>
                    </a:lnTo>
                    <a:lnTo>
                      <a:pt x="374" y="287"/>
                    </a:lnTo>
                    <a:lnTo>
                      <a:pt x="374" y="162"/>
                    </a:lnTo>
                    <a:lnTo>
                      <a:pt x="374" y="25"/>
                    </a:lnTo>
                    <a:lnTo>
                      <a:pt x="361" y="0"/>
                    </a:lnTo>
                    <a:lnTo>
                      <a:pt x="361" y="12"/>
                    </a:lnTo>
                    <a:lnTo>
                      <a:pt x="336" y="12"/>
                    </a:lnTo>
                    <a:lnTo>
                      <a:pt x="187" y="12"/>
                    </a:lnTo>
                    <a:lnTo>
                      <a:pt x="187"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63" name="Freeform 275"/>
              <p:cNvSpPr>
                <a:spLocks noChangeAspect="1"/>
              </p:cNvSpPr>
              <p:nvPr/>
            </p:nvSpPr>
            <p:spPr bwMode="auto">
              <a:xfrm>
                <a:off x="1203" y="1730"/>
                <a:ext cx="1" cy="12"/>
              </a:xfrm>
              <a:custGeom>
                <a:avLst/>
                <a:gdLst>
                  <a:gd name="T0" fmla="*/ 0 w 1"/>
                  <a:gd name="T1" fmla="*/ 0 h 12"/>
                  <a:gd name="T2" fmla="*/ 0 w 1"/>
                  <a:gd name="T3" fmla="*/ 0 h 12"/>
                  <a:gd name="T4" fmla="*/ 0 w 1"/>
                  <a:gd name="T5" fmla="*/ 0 h 12"/>
                  <a:gd name="T6" fmla="*/ 0 w 1"/>
                  <a:gd name="T7" fmla="*/ 12 h 12"/>
                  <a:gd name="T8" fmla="*/ 0 w 1"/>
                  <a:gd name="T9" fmla="*/ 12 h 12"/>
                  <a:gd name="T10" fmla="*/ 0 w 1"/>
                  <a:gd name="T11" fmla="*/ 12 h 12"/>
                  <a:gd name="T12" fmla="*/ 0 w 1"/>
                  <a:gd name="T13" fmla="*/ 0 h 12"/>
                  <a:gd name="T14" fmla="*/ 0 60000 65536"/>
                  <a:gd name="T15" fmla="*/ 0 60000 65536"/>
                  <a:gd name="T16" fmla="*/ 0 60000 65536"/>
                  <a:gd name="T17" fmla="*/ 0 60000 65536"/>
                  <a:gd name="T18" fmla="*/ 0 60000 65536"/>
                  <a:gd name="T19" fmla="*/ 0 60000 65536"/>
                  <a:gd name="T20" fmla="*/ 0 60000 65536"/>
                  <a:gd name="T21" fmla="*/ 0 w 1"/>
                  <a:gd name="T22" fmla="*/ 0 h 12"/>
                  <a:gd name="T23" fmla="*/ 1 w 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2">
                    <a:moveTo>
                      <a:pt x="0" y="0"/>
                    </a:moveTo>
                    <a:lnTo>
                      <a:pt x="0" y="0"/>
                    </a:lnTo>
                    <a:lnTo>
                      <a:pt x="0" y="12"/>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64" name="Freeform 276"/>
              <p:cNvSpPr>
                <a:spLocks noChangeAspect="1"/>
              </p:cNvSpPr>
              <p:nvPr/>
            </p:nvSpPr>
            <p:spPr bwMode="auto">
              <a:xfrm>
                <a:off x="1041" y="1730"/>
                <a:ext cx="336" cy="312"/>
              </a:xfrm>
              <a:custGeom>
                <a:avLst/>
                <a:gdLst>
                  <a:gd name="T0" fmla="*/ 0 w 336"/>
                  <a:gd name="T1" fmla="*/ 25 h 312"/>
                  <a:gd name="T2" fmla="*/ 37 w 336"/>
                  <a:gd name="T3" fmla="*/ 25 h 312"/>
                  <a:gd name="T4" fmla="*/ 162 w 336"/>
                  <a:gd name="T5" fmla="*/ 12 h 312"/>
                  <a:gd name="T6" fmla="*/ 299 w 336"/>
                  <a:gd name="T7" fmla="*/ 0 h 312"/>
                  <a:gd name="T8" fmla="*/ 324 w 336"/>
                  <a:gd name="T9" fmla="*/ 12 h 312"/>
                  <a:gd name="T10" fmla="*/ 336 w 336"/>
                  <a:gd name="T11" fmla="*/ 37 h 312"/>
                  <a:gd name="T12" fmla="*/ 336 w 336"/>
                  <a:gd name="T13" fmla="*/ 150 h 312"/>
                  <a:gd name="T14" fmla="*/ 336 w 336"/>
                  <a:gd name="T15" fmla="*/ 275 h 312"/>
                  <a:gd name="T16" fmla="*/ 324 w 336"/>
                  <a:gd name="T17" fmla="*/ 300 h 312"/>
                  <a:gd name="T18" fmla="*/ 299 w 336"/>
                  <a:gd name="T19" fmla="*/ 312 h 312"/>
                  <a:gd name="T20" fmla="*/ 162 w 336"/>
                  <a:gd name="T21" fmla="*/ 312 h 312"/>
                  <a:gd name="T22" fmla="*/ 25 w 336"/>
                  <a:gd name="T23" fmla="*/ 312 h 312"/>
                  <a:gd name="T24" fmla="*/ 0 w 336"/>
                  <a:gd name="T25" fmla="*/ 300 h 312"/>
                  <a:gd name="T26" fmla="*/ 0 w 336"/>
                  <a:gd name="T27" fmla="*/ 275 h 312"/>
                  <a:gd name="T28" fmla="*/ 0 w 336"/>
                  <a:gd name="T29" fmla="*/ 162 h 312"/>
                  <a:gd name="T30" fmla="*/ 0 w 336"/>
                  <a:gd name="T31" fmla="*/ 50 h 312"/>
                  <a:gd name="T32" fmla="*/ 0 w 336"/>
                  <a:gd name="T33" fmla="*/ 25 h 3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6"/>
                  <a:gd name="T52" fmla="*/ 0 h 312"/>
                  <a:gd name="T53" fmla="*/ 336 w 336"/>
                  <a:gd name="T54" fmla="*/ 312 h 3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6" h="312">
                    <a:moveTo>
                      <a:pt x="0" y="25"/>
                    </a:moveTo>
                    <a:lnTo>
                      <a:pt x="37" y="25"/>
                    </a:lnTo>
                    <a:lnTo>
                      <a:pt x="162" y="12"/>
                    </a:lnTo>
                    <a:lnTo>
                      <a:pt x="299" y="0"/>
                    </a:lnTo>
                    <a:lnTo>
                      <a:pt x="324" y="12"/>
                    </a:lnTo>
                    <a:lnTo>
                      <a:pt x="336" y="37"/>
                    </a:lnTo>
                    <a:lnTo>
                      <a:pt x="336" y="150"/>
                    </a:lnTo>
                    <a:lnTo>
                      <a:pt x="336" y="275"/>
                    </a:lnTo>
                    <a:lnTo>
                      <a:pt x="324" y="300"/>
                    </a:lnTo>
                    <a:lnTo>
                      <a:pt x="299" y="312"/>
                    </a:lnTo>
                    <a:lnTo>
                      <a:pt x="162" y="312"/>
                    </a:lnTo>
                    <a:lnTo>
                      <a:pt x="25" y="312"/>
                    </a:lnTo>
                    <a:lnTo>
                      <a:pt x="0" y="300"/>
                    </a:lnTo>
                    <a:lnTo>
                      <a:pt x="0" y="275"/>
                    </a:lnTo>
                    <a:lnTo>
                      <a:pt x="0" y="162"/>
                    </a:lnTo>
                    <a:lnTo>
                      <a:pt x="0" y="50"/>
                    </a:lnTo>
                    <a:lnTo>
                      <a:pt x="0" y="25"/>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5465" name="Freeform 277"/>
              <p:cNvSpPr>
                <a:spLocks noChangeAspect="1"/>
              </p:cNvSpPr>
              <p:nvPr/>
            </p:nvSpPr>
            <p:spPr bwMode="auto">
              <a:xfrm>
                <a:off x="1041" y="1730"/>
                <a:ext cx="349" cy="325"/>
              </a:xfrm>
              <a:custGeom>
                <a:avLst/>
                <a:gdLst>
                  <a:gd name="T0" fmla="*/ 37 w 349"/>
                  <a:gd name="T1" fmla="*/ 25 h 325"/>
                  <a:gd name="T2" fmla="*/ 37 w 349"/>
                  <a:gd name="T3" fmla="*/ 25 h 325"/>
                  <a:gd name="T4" fmla="*/ 162 w 349"/>
                  <a:gd name="T5" fmla="*/ 12 h 325"/>
                  <a:gd name="T6" fmla="*/ 299 w 349"/>
                  <a:gd name="T7" fmla="*/ 0 h 325"/>
                  <a:gd name="T8" fmla="*/ 299 w 349"/>
                  <a:gd name="T9" fmla="*/ 0 h 325"/>
                  <a:gd name="T10" fmla="*/ 336 w 349"/>
                  <a:gd name="T11" fmla="*/ 12 h 325"/>
                  <a:gd name="T12" fmla="*/ 349 w 349"/>
                  <a:gd name="T13" fmla="*/ 37 h 325"/>
                  <a:gd name="T14" fmla="*/ 349 w 349"/>
                  <a:gd name="T15" fmla="*/ 37 h 325"/>
                  <a:gd name="T16" fmla="*/ 349 w 349"/>
                  <a:gd name="T17" fmla="*/ 150 h 325"/>
                  <a:gd name="T18" fmla="*/ 349 w 349"/>
                  <a:gd name="T19" fmla="*/ 275 h 325"/>
                  <a:gd name="T20" fmla="*/ 349 w 349"/>
                  <a:gd name="T21" fmla="*/ 275 h 325"/>
                  <a:gd name="T22" fmla="*/ 324 w 349"/>
                  <a:gd name="T23" fmla="*/ 312 h 325"/>
                  <a:gd name="T24" fmla="*/ 299 w 349"/>
                  <a:gd name="T25" fmla="*/ 325 h 325"/>
                  <a:gd name="T26" fmla="*/ 299 w 349"/>
                  <a:gd name="T27" fmla="*/ 325 h 325"/>
                  <a:gd name="T28" fmla="*/ 162 w 349"/>
                  <a:gd name="T29" fmla="*/ 325 h 325"/>
                  <a:gd name="T30" fmla="*/ 25 w 349"/>
                  <a:gd name="T31" fmla="*/ 325 h 325"/>
                  <a:gd name="T32" fmla="*/ 25 w 349"/>
                  <a:gd name="T33" fmla="*/ 325 h 325"/>
                  <a:gd name="T34" fmla="*/ 0 w 349"/>
                  <a:gd name="T35" fmla="*/ 300 h 325"/>
                  <a:gd name="T36" fmla="*/ 0 w 349"/>
                  <a:gd name="T37" fmla="*/ 275 h 325"/>
                  <a:gd name="T38" fmla="*/ 0 w 349"/>
                  <a:gd name="T39" fmla="*/ 275 h 325"/>
                  <a:gd name="T40" fmla="*/ 0 w 349"/>
                  <a:gd name="T41" fmla="*/ 162 h 325"/>
                  <a:gd name="T42" fmla="*/ 0 w 349"/>
                  <a:gd name="T43" fmla="*/ 50 h 325"/>
                  <a:gd name="T44" fmla="*/ 0 w 349"/>
                  <a:gd name="T45" fmla="*/ 50 h 325"/>
                  <a:gd name="T46" fmla="*/ 0 w 349"/>
                  <a:gd name="T47" fmla="*/ 25 h 325"/>
                  <a:gd name="T48" fmla="*/ 12 w 349"/>
                  <a:gd name="T49" fmla="*/ 25 h 325"/>
                  <a:gd name="T50" fmla="*/ 12 w 349"/>
                  <a:gd name="T51" fmla="*/ 50 h 325"/>
                  <a:gd name="T52" fmla="*/ 12 w 349"/>
                  <a:gd name="T53" fmla="*/ 162 h 325"/>
                  <a:gd name="T54" fmla="*/ 12 w 349"/>
                  <a:gd name="T55" fmla="*/ 162 h 325"/>
                  <a:gd name="T56" fmla="*/ 12 w 349"/>
                  <a:gd name="T57" fmla="*/ 275 h 325"/>
                  <a:gd name="T58" fmla="*/ 12 w 349"/>
                  <a:gd name="T59" fmla="*/ 300 h 325"/>
                  <a:gd name="T60" fmla="*/ 0 w 349"/>
                  <a:gd name="T61" fmla="*/ 300 h 325"/>
                  <a:gd name="T62" fmla="*/ 25 w 349"/>
                  <a:gd name="T63" fmla="*/ 312 h 325"/>
                  <a:gd name="T64" fmla="*/ 162 w 349"/>
                  <a:gd name="T65" fmla="*/ 312 h 325"/>
                  <a:gd name="T66" fmla="*/ 162 w 349"/>
                  <a:gd name="T67" fmla="*/ 312 h 325"/>
                  <a:gd name="T68" fmla="*/ 299 w 349"/>
                  <a:gd name="T69" fmla="*/ 312 h 325"/>
                  <a:gd name="T70" fmla="*/ 324 w 349"/>
                  <a:gd name="T71" fmla="*/ 300 h 325"/>
                  <a:gd name="T72" fmla="*/ 324 w 349"/>
                  <a:gd name="T73" fmla="*/ 300 h 325"/>
                  <a:gd name="T74" fmla="*/ 336 w 349"/>
                  <a:gd name="T75" fmla="*/ 275 h 325"/>
                  <a:gd name="T76" fmla="*/ 336 w 349"/>
                  <a:gd name="T77" fmla="*/ 150 h 325"/>
                  <a:gd name="T78" fmla="*/ 336 w 349"/>
                  <a:gd name="T79" fmla="*/ 150 h 325"/>
                  <a:gd name="T80" fmla="*/ 336 w 349"/>
                  <a:gd name="T81" fmla="*/ 37 h 325"/>
                  <a:gd name="T82" fmla="*/ 324 w 349"/>
                  <a:gd name="T83" fmla="*/ 12 h 325"/>
                  <a:gd name="T84" fmla="*/ 324 w 349"/>
                  <a:gd name="T85" fmla="*/ 25 h 325"/>
                  <a:gd name="T86" fmla="*/ 299 w 349"/>
                  <a:gd name="T87" fmla="*/ 12 h 325"/>
                  <a:gd name="T88" fmla="*/ 162 w 349"/>
                  <a:gd name="T89" fmla="*/ 25 h 325"/>
                  <a:gd name="T90" fmla="*/ 162 w 349"/>
                  <a:gd name="T91" fmla="*/ 25 h 325"/>
                  <a:gd name="T92" fmla="*/ 37 w 349"/>
                  <a:gd name="T93" fmla="*/ 37 h 325"/>
                  <a:gd name="T94" fmla="*/ 0 w 349"/>
                  <a:gd name="T95" fmla="*/ 37 h 3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9"/>
                  <a:gd name="T145" fmla="*/ 0 h 325"/>
                  <a:gd name="T146" fmla="*/ 349 w 349"/>
                  <a:gd name="T147" fmla="*/ 325 h 3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9" h="325">
                    <a:moveTo>
                      <a:pt x="0" y="25"/>
                    </a:moveTo>
                    <a:lnTo>
                      <a:pt x="37" y="25"/>
                    </a:lnTo>
                    <a:lnTo>
                      <a:pt x="162" y="12"/>
                    </a:lnTo>
                    <a:lnTo>
                      <a:pt x="299" y="0"/>
                    </a:lnTo>
                    <a:lnTo>
                      <a:pt x="324" y="12"/>
                    </a:lnTo>
                    <a:lnTo>
                      <a:pt x="336" y="12"/>
                    </a:lnTo>
                    <a:lnTo>
                      <a:pt x="349" y="37"/>
                    </a:lnTo>
                    <a:lnTo>
                      <a:pt x="349" y="150"/>
                    </a:lnTo>
                    <a:lnTo>
                      <a:pt x="349" y="275"/>
                    </a:lnTo>
                    <a:lnTo>
                      <a:pt x="336" y="300"/>
                    </a:lnTo>
                    <a:lnTo>
                      <a:pt x="324" y="312"/>
                    </a:lnTo>
                    <a:lnTo>
                      <a:pt x="299" y="325"/>
                    </a:lnTo>
                    <a:lnTo>
                      <a:pt x="162" y="325"/>
                    </a:lnTo>
                    <a:lnTo>
                      <a:pt x="25" y="325"/>
                    </a:lnTo>
                    <a:lnTo>
                      <a:pt x="0" y="312"/>
                    </a:lnTo>
                    <a:lnTo>
                      <a:pt x="0" y="300"/>
                    </a:lnTo>
                    <a:lnTo>
                      <a:pt x="0" y="275"/>
                    </a:lnTo>
                    <a:lnTo>
                      <a:pt x="0" y="162"/>
                    </a:lnTo>
                    <a:lnTo>
                      <a:pt x="0" y="50"/>
                    </a:lnTo>
                    <a:lnTo>
                      <a:pt x="0" y="25"/>
                    </a:lnTo>
                    <a:lnTo>
                      <a:pt x="12" y="25"/>
                    </a:lnTo>
                    <a:lnTo>
                      <a:pt x="12" y="50"/>
                    </a:lnTo>
                    <a:lnTo>
                      <a:pt x="12" y="162"/>
                    </a:lnTo>
                    <a:lnTo>
                      <a:pt x="12" y="275"/>
                    </a:lnTo>
                    <a:lnTo>
                      <a:pt x="12" y="300"/>
                    </a:lnTo>
                    <a:lnTo>
                      <a:pt x="0" y="300"/>
                    </a:lnTo>
                    <a:lnTo>
                      <a:pt x="25" y="312"/>
                    </a:lnTo>
                    <a:lnTo>
                      <a:pt x="162" y="312"/>
                    </a:lnTo>
                    <a:lnTo>
                      <a:pt x="299" y="312"/>
                    </a:lnTo>
                    <a:lnTo>
                      <a:pt x="324" y="300"/>
                    </a:lnTo>
                    <a:lnTo>
                      <a:pt x="336" y="275"/>
                    </a:lnTo>
                    <a:lnTo>
                      <a:pt x="336" y="150"/>
                    </a:lnTo>
                    <a:lnTo>
                      <a:pt x="336" y="37"/>
                    </a:lnTo>
                    <a:lnTo>
                      <a:pt x="324" y="12"/>
                    </a:lnTo>
                    <a:lnTo>
                      <a:pt x="324" y="25"/>
                    </a:lnTo>
                    <a:lnTo>
                      <a:pt x="299" y="12"/>
                    </a:lnTo>
                    <a:lnTo>
                      <a:pt x="162" y="25"/>
                    </a:lnTo>
                    <a:lnTo>
                      <a:pt x="37" y="37"/>
                    </a:lnTo>
                    <a:lnTo>
                      <a:pt x="0" y="37"/>
                    </a:lnTo>
                    <a:lnTo>
                      <a:pt x="0"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66" name="Freeform 278"/>
              <p:cNvSpPr>
                <a:spLocks noChangeAspect="1"/>
              </p:cNvSpPr>
              <p:nvPr/>
            </p:nvSpPr>
            <p:spPr bwMode="auto">
              <a:xfrm>
                <a:off x="1041" y="1755"/>
                <a:ext cx="12" cy="12"/>
              </a:xfrm>
              <a:custGeom>
                <a:avLst/>
                <a:gdLst>
                  <a:gd name="T0" fmla="*/ 0 w 12"/>
                  <a:gd name="T1" fmla="*/ 0 h 12"/>
                  <a:gd name="T2" fmla="*/ 0 w 12"/>
                  <a:gd name="T3" fmla="*/ 0 h 12"/>
                  <a:gd name="T4" fmla="*/ 0 w 12"/>
                  <a:gd name="T5" fmla="*/ 0 h 12"/>
                  <a:gd name="T6" fmla="*/ 0 w 12"/>
                  <a:gd name="T7" fmla="*/ 12 h 12"/>
                  <a:gd name="T8" fmla="*/ 12 w 12"/>
                  <a:gd name="T9" fmla="*/ 0 h 12"/>
                  <a:gd name="T10" fmla="*/ 12 w 12"/>
                  <a:gd name="T11" fmla="*/ 0 h 12"/>
                  <a:gd name="T12" fmla="*/ 0 w 12"/>
                  <a:gd name="T13" fmla="*/ 0 h 12"/>
                  <a:gd name="T14" fmla="*/ 0 60000 65536"/>
                  <a:gd name="T15" fmla="*/ 0 60000 65536"/>
                  <a:gd name="T16" fmla="*/ 0 60000 65536"/>
                  <a:gd name="T17" fmla="*/ 0 60000 65536"/>
                  <a:gd name="T18" fmla="*/ 0 60000 65536"/>
                  <a:gd name="T19" fmla="*/ 0 60000 65536"/>
                  <a:gd name="T20" fmla="*/ 0 60000 65536"/>
                  <a:gd name="T21" fmla="*/ 0 w 12"/>
                  <a:gd name="T22" fmla="*/ 0 h 12"/>
                  <a:gd name="T23" fmla="*/ 12 w 12"/>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2">
                    <a:moveTo>
                      <a:pt x="0" y="0"/>
                    </a:moveTo>
                    <a:lnTo>
                      <a:pt x="0" y="0"/>
                    </a:lnTo>
                    <a:lnTo>
                      <a:pt x="0" y="12"/>
                    </a:lnTo>
                    <a:lnTo>
                      <a:pt x="12" y="0"/>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67" name="Freeform 279"/>
              <p:cNvSpPr>
                <a:spLocks noChangeAspect="1"/>
              </p:cNvSpPr>
              <p:nvPr/>
            </p:nvSpPr>
            <p:spPr bwMode="auto">
              <a:xfrm>
                <a:off x="1427" y="1692"/>
                <a:ext cx="75" cy="400"/>
              </a:xfrm>
              <a:custGeom>
                <a:avLst/>
                <a:gdLst>
                  <a:gd name="T0" fmla="*/ 75 w 75"/>
                  <a:gd name="T1" fmla="*/ 38 h 400"/>
                  <a:gd name="T2" fmla="*/ 37 w 75"/>
                  <a:gd name="T3" fmla="*/ 13 h 400"/>
                  <a:gd name="T4" fmla="*/ 0 w 75"/>
                  <a:gd name="T5" fmla="*/ 0 h 400"/>
                  <a:gd name="T6" fmla="*/ 0 w 75"/>
                  <a:gd name="T7" fmla="*/ 400 h 400"/>
                  <a:gd name="T8" fmla="*/ 37 w 75"/>
                  <a:gd name="T9" fmla="*/ 400 h 400"/>
                  <a:gd name="T10" fmla="*/ 75 w 75"/>
                  <a:gd name="T11" fmla="*/ 375 h 400"/>
                  <a:gd name="T12" fmla="*/ 75 w 75"/>
                  <a:gd name="T13" fmla="*/ 38 h 400"/>
                  <a:gd name="T14" fmla="*/ 0 60000 65536"/>
                  <a:gd name="T15" fmla="*/ 0 60000 65536"/>
                  <a:gd name="T16" fmla="*/ 0 60000 65536"/>
                  <a:gd name="T17" fmla="*/ 0 60000 65536"/>
                  <a:gd name="T18" fmla="*/ 0 60000 65536"/>
                  <a:gd name="T19" fmla="*/ 0 60000 65536"/>
                  <a:gd name="T20" fmla="*/ 0 60000 65536"/>
                  <a:gd name="T21" fmla="*/ 0 w 75"/>
                  <a:gd name="T22" fmla="*/ 0 h 400"/>
                  <a:gd name="T23" fmla="*/ 75 w 75"/>
                  <a:gd name="T24" fmla="*/ 400 h 4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400">
                    <a:moveTo>
                      <a:pt x="75" y="38"/>
                    </a:moveTo>
                    <a:lnTo>
                      <a:pt x="37" y="13"/>
                    </a:lnTo>
                    <a:lnTo>
                      <a:pt x="0" y="0"/>
                    </a:lnTo>
                    <a:lnTo>
                      <a:pt x="0" y="400"/>
                    </a:lnTo>
                    <a:lnTo>
                      <a:pt x="37" y="400"/>
                    </a:lnTo>
                    <a:lnTo>
                      <a:pt x="75" y="375"/>
                    </a:lnTo>
                    <a:lnTo>
                      <a:pt x="75" y="38"/>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468" name="Freeform 280"/>
              <p:cNvSpPr>
                <a:spLocks noChangeAspect="1"/>
              </p:cNvSpPr>
              <p:nvPr/>
            </p:nvSpPr>
            <p:spPr bwMode="auto">
              <a:xfrm>
                <a:off x="1427" y="1692"/>
                <a:ext cx="87" cy="50"/>
              </a:xfrm>
              <a:custGeom>
                <a:avLst/>
                <a:gdLst>
                  <a:gd name="T0" fmla="*/ 75 w 87"/>
                  <a:gd name="T1" fmla="*/ 50 h 50"/>
                  <a:gd name="T2" fmla="*/ 37 w 87"/>
                  <a:gd name="T3" fmla="*/ 25 h 50"/>
                  <a:gd name="T4" fmla="*/ 37 w 87"/>
                  <a:gd name="T5" fmla="*/ 13 h 50"/>
                  <a:gd name="T6" fmla="*/ 37 w 87"/>
                  <a:gd name="T7" fmla="*/ 25 h 50"/>
                  <a:gd name="T8" fmla="*/ 0 w 87"/>
                  <a:gd name="T9" fmla="*/ 13 h 50"/>
                  <a:gd name="T10" fmla="*/ 0 w 87"/>
                  <a:gd name="T11" fmla="*/ 0 h 50"/>
                  <a:gd name="T12" fmla="*/ 0 w 87"/>
                  <a:gd name="T13" fmla="*/ 0 h 50"/>
                  <a:gd name="T14" fmla="*/ 0 w 87"/>
                  <a:gd name="T15" fmla="*/ 0 h 50"/>
                  <a:gd name="T16" fmla="*/ 37 w 87"/>
                  <a:gd name="T17" fmla="*/ 13 h 50"/>
                  <a:gd name="T18" fmla="*/ 75 w 87"/>
                  <a:gd name="T19" fmla="*/ 25 h 50"/>
                  <a:gd name="T20" fmla="*/ 50 w 87"/>
                  <a:gd name="T21" fmla="*/ 13 h 50"/>
                  <a:gd name="T22" fmla="*/ 87 w 87"/>
                  <a:gd name="T23" fmla="*/ 38 h 50"/>
                  <a:gd name="T24" fmla="*/ 75 w 87"/>
                  <a:gd name="T25" fmla="*/ 5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7"/>
                  <a:gd name="T40" fmla="*/ 0 h 50"/>
                  <a:gd name="T41" fmla="*/ 87 w 87"/>
                  <a:gd name="T42" fmla="*/ 50 h 5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7" h="50">
                    <a:moveTo>
                      <a:pt x="75" y="50"/>
                    </a:moveTo>
                    <a:lnTo>
                      <a:pt x="37" y="25"/>
                    </a:lnTo>
                    <a:lnTo>
                      <a:pt x="37" y="13"/>
                    </a:lnTo>
                    <a:lnTo>
                      <a:pt x="37" y="25"/>
                    </a:lnTo>
                    <a:lnTo>
                      <a:pt x="0" y="13"/>
                    </a:lnTo>
                    <a:lnTo>
                      <a:pt x="0" y="0"/>
                    </a:lnTo>
                    <a:lnTo>
                      <a:pt x="37" y="13"/>
                    </a:lnTo>
                    <a:lnTo>
                      <a:pt x="75" y="25"/>
                    </a:lnTo>
                    <a:lnTo>
                      <a:pt x="50" y="13"/>
                    </a:lnTo>
                    <a:lnTo>
                      <a:pt x="87" y="38"/>
                    </a:lnTo>
                    <a:lnTo>
                      <a:pt x="75" y="5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69" name="Rectangle 281"/>
              <p:cNvSpPr>
                <a:spLocks noChangeAspect="1" noChangeArrowheads="1"/>
              </p:cNvSpPr>
              <p:nvPr/>
            </p:nvSpPr>
            <p:spPr bwMode="auto">
              <a:xfrm>
                <a:off x="1427" y="1692"/>
                <a:ext cx="12" cy="4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470" name="Freeform 282"/>
              <p:cNvSpPr>
                <a:spLocks noChangeAspect="1"/>
              </p:cNvSpPr>
              <p:nvPr/>
            </p:nvSpPr>
            <p:spPr bwMode="auto">
              <a:xfrm>
                <a:off x="1427" y="1730"/>
                <a:ext cx="87" cy="374"/>
              </a:xfrm>
              <a:custGeom>
                <a:avLst/>
                <a:gdLst>
                  <a:gd name="T0" fmla="*/ 0 w 87"/>
                  <a:gd name="T1" fmla="*/ 362 h 374"/>
                  <a:gd name="T2" fmla="*/ 37 w 87"/>
                  <a:gd name="T3" fmla="*/ 362 h 374"/>
                  <a:gd name="T4" fmla="*/ 50 w 87"/>
                  <a:gd name="T5" fmla="*/ 374 h 374"/>
                  <a:gd name="T6" fmla="*/ 37 w 87"/>
                  <a:gd name="T7" fmla="*/ 362 h 374"/>
                  <a:gd name="T8" fmla="*/ 75 w 87"/>
                  <a:gd name="T9" fmla="*/ 337 h 374"/>
                  <a:gd name="T10" fmla="*/ 87 w 87"/>
                  <a:gd name="T11" fmla="*/ 337 h 374"/>
                  <a:gd name="T12" fmla="*/ 75 w 87"/>
                  <a:gd name="T13" fmla="*/ 337 h 374"/>
                  <a:gd name="T14" fmla="*/ 75 w 87"/>
                  <a:gd name="T15" fmla="*/ 0 h 374"/>
                  <a:gd name="T16" fmla="*/ 87 w 87"/>
                  <a:gd name="T17" fmla="*/ 0 h 374"/>
                  <a:gd name="T18" fmla="*/ 87 w 87"/>
                  <a:gd name="T19" fmla="*/ 0 h 374"/>
                  <a:gd name="T20" fmla="*/ 87 w 87"/>
                  <a:gd name="T21" fmla="*/ 0 h 374"/>
                  <a:gd name="T22" fmla="*/ 87 w 87"/>
                  <a:gd name="T23" fmla="*/ 337 h 374"/>
                  <a:gd name="T24" fmla="*/ 87 w 87"/>
                  <a:gd name="T25" fmla="*/ 349 h 374"/>
                  <a:gd name="T26" fmla="*/ 87 w 87"/>
                  <a:gd name="T27" fmla="*/ 349 h 374"/>
                  <a:gd name="T28" fmla="*/ 50 w 87"/>
                  <a:gd name="T29" fmla="*/ 374 h 374"/>
                  <a:gd name="T30" fmla="*/ 50 w 87"/>
                  <a:gd name="T31" fmla="*/ 374 h 374"/>
                  <a:gd name="T32" fmla="*/ 37 w 87"/>
                  <a:gd name="T33" fmla="*/ 374 h 374"/>
                  <a:gd name="T34" fmla="*/ 0 w 87"/>
                  <a:gd name="T35" fmla="*/ 374 h 374"/>
                  <a:gd name="T36" fmla="*/ 0 w 87"/>
                  <a:gd name="T37" fmla="*/ 362 h 37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7"/>
                  <a:gd name="T58" fmla="*/ 0 h 374"/>
                  <a:gd name="T59" fmla="*/ 87 w 87"/>
                  <a:gd name="T60" fmla="*/ 374 h 37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7" h="374">
                    <a:moveTo>
                      <a:pt x="0" y="362"/>
                    </a:moveTo>
                    <a:lnTo>
                      <a:pt x="37" y="362"/>
                    </a:lnTo>
                    <a:lnTo>
                      <a:pt x="50" y="374"/>
                    </a:lnTo>
                    <a:lnTo>
                      <a:pt x="37" y="362"/>
                    </a:lnTo>
                    <a:lnTo>
                      <a:pt x="75" y="337"/>
                    </a:lnTo>
                    <a:lnTo>
                      <a:pt x="87" y="337"/>
                    </a:lnTo>
                    <a:lnTo>
                      <a:pt x="75" y="337"/>
                    </a:lnTo>
                    <a:lnTo>
                      <a:pt x="75" y="0"/>
                    </a:lnTo>
                    <a:lnTo>
                      <a:pt x="87" y="0"/>
                    </a:lnTo>
                    <a:lnTo>
                      <a:pt x="87" y="337"/>
                    </a:lnTo>
                    <a:lnTo>
                      <a:pt x="87" y="349"/>
                    </a:lnTo>
                    <a:lnTo>
                      <a:pt x="50" y="374"/>
                    </a:lnTo>
                    <a:lnTo>
                      <a:pt x="37" y="374"/>
                    </a:lnTo>
                    <a:lnTo>
                      <a:pt x="0" y="374"/>
                    </a:lnTo>
                    <a:lnTo>
                      <a:pt x="0" y="36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71" name="Rectangle 283"/>
              <p:cNvSpPr>
                <a:spLocks noChangeAspect="1" noChangeArrowheads="1"/>
              </p:cNvSpPr>
              <p:nvPr/>
            </p:nvSpPr>
            <p:spPr bwMode="auto">
              <a:xfrm>
                <a:off x="1464" y="1705"/>
                <a:ext cx="13" cy="387"/>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472" name="Freeform 284"/>
              <p:cNvSpPr>
                <a:spLocks noChangeAspect="1"/>
              </p:cNvSpPr>
              <p:nvPr/>
            </p:nvSpPr>
            <p:spPr bwMode="auto">
              <a:xfrm>
                <a:off x="1415" y="2079"/>
                <a:ext cx="112" cy="75"/>
              </a:xfrm>
              <a:custGeom>
                <a:avLst/>
                <a:gdLst>
                  <a:gd name="T0" fmla="*/ 0 w 112"/>
                  <a:gd name="T1" fmla="*/ 38 h 75"/>
                  <a:gd name="T2" fmla="*/ 0 w 112"/>
                  <a:gd name="T3" fmla="*/ 75 h 75"/>
                  <a:gd name="T4" fmla="*/ 112 w 112"/>
                  <a:gd name="T5" fmla="*/ 25 h 75"/>
                  <a:gd name="T6" fmla="*/ 112 w 112"/>
                  <a:gd name="T7" fmla="*/ 0 h 75"/>
                  <a:gd name="T8" fmla="*/ 0 w 112"/>
                  <a:gd name="T9" fmla="*/ 38 h 75"/>
                  <a:gd name="T10" fmla="*/ 0 60000 65536"/>
                  <a:gd name="T11" fmla="*/ 0 60000 65536"/>
                  <a:gd name="T12" fmla="*/ 0 60000 65536"/>
                  <a:gd name="T13" fmla="*/ 0 60000 65536"/>
                  <a:gd name="T14" fmla="*/ 0 60000 65536"/>
                  <a:gd name="T15" fmla="*/ 0 w 112"/>
                  <a:gd name="T16" fmla="*/ 0 h 75"/>
                  <a:gd name="T17" fmla="*/ 112 w 112"/>
                  <a:gd name="T18" fmla="*/ 75 h 75"/>
                </a:gdLst>
                <a:ahLst/>
                <a:cxnLst>
                  <a:cxn ang="T10">
                    <a:pos x="T0" y="T1"/>
                  </a:cxn>
                  <a:cxn ang="T11">
                    <a:pos x="T2" y="T3"/>
                  </a:cxn>
                  <a:cxn ang="T12">
                    <a:pos x="T4" y="T5"/>
                  </a:cxn>
                  <a:cxn ang="T13">
                    <a:pos x="T6" y="T7"/>
                  </a:cxn>
                  <a:cxn ang="T14">
                    <a:pos x="T8" y="T9"/>
                  </a:cxn>
                </a:cxnLst>
                <a:rect l="T15" t="T16" r="T17" b="T18"/>
                <a:pathLst>
                  <a:path w="112" h="75">
                    <a:moveTo>
                      <a:pt x="0" y="38"/>
                    </a:moveTo>
                    <a:lnTo>
                      <a:pt x="0" y="75"/>
                    </a:lnTo>
                    <a:lnTo>
                      <a:pt x="112" y="25"/>
                    </a:lnTo>
                    <a:lnTo>
                      <a:pt x="112" y="0"/>
                    </a:lnTo>
                    <a:lnTo>
                      <a:pt x="0" y="38"/>
                    </a:lnTo>
                    <a:close/>
                  </a:path>
                </a:pathLst>
              </a:custGeom>
              <a:blipFill dpi="0" rotWithShape="0">
                <a:blip r:embed="rId9" cstate="print"/>
                <a:srcRect/>
                <a:tile tx="0" ty="0" sx="100000" sy="100000" flip="none" algn="tl"/>
              </a:blipFill>
              <a:ln w="9525">
                <a:noFill/>
                <a:round/>
                <a:headEnd/>
                <a:tailEnd/>
              </a:ln>
            </p:spPr>
            <p:txBody>
              <a:bodyPr/>
              <a:lstStyle/>
              <a:p>
                <a:endParaRPr lang="en-US"/>
              </a:p>
            </p:txBody>
          </p:sp>
          <p:sp>
            <p:nvSpPr>
              <p:cNvPr id="5473" name="Freeform 285"/>
              <p:cNvSpPr>
                <a:spLocks noChangeAspect="1"/>
              </p:cNvSpPr>
              <p:nvPr/>
            </p:nvSpPr>
            <p:spPr bwMode="auto">
              <a:xfrm>
                <a:off x="1415" y="2079"/>
                <a:ext cx="124" cy="88"/>
              </a:xfrm>
              <a:custGeom>
                <a:avLst/>
                <a:gdLst>
                  <a:gd name="T0" fmla="*/ 12 w 124"/>
                  <a:gd name="T1" fmla="*/ 38 h 88"/>
                  <a:gd name="T2" fmla="*/ 12 w 124"/>
                  <a:gd name="T3" fmla="*/ 75 h 88"/>
                  <a:gd name="T4" fmla="*/ 0 w 124"/>
                  <a:gd name="T5" fmla="*/ 88 h 88"/>
                  <a:gd name="T6" fmla="*/ 0 w 124"/>
                  <a:gd name="T7" fmla="*/ 75 h 88"/>
                  <a:gd name="T8" fmla="*/ 112 w 124"/>
                  <a:gd name="T9" fmla="*/ 25 h 88"/>
                  <a:gd name="T10" fmla="*/ 124 w 124"/>
                  <a:gd name="T11" fmla="*/ 25 h 88"/>
                  <a:gd name="T12" fmla="*/ 112 w 124"/>
                  <a:gd name="T13" fmla="*/ 25 h 88"/>
                  <a:gd name="T14" fmla="*/ 112 w 124"/>
                  <a:gd name="T15" fmla="*/ 0 h 88"/>
                  <a:gd name="T16" fmla="*/ 112 w 124"/>
                  <a:gd name="T17" fmla="*/ 0 h 88"/>
                  <a:gd name="T18" fmla="*/ 124 w 124"/>
                  <a:gd name="T19" fmla="*/ 0 h 88"/>
                  <a:gd name="T20" fmla="*/ 124 w 124"/>
                  <a:gd name="T21" fmla="*/ 0 h 88"/>
                  <a:gd name="T22" fmla="*/ 124 w 124"/>
                  <a:gd name="T23" fmla="*/ 25 h 88"/>
                  <a:gd name="T24" fmla="*/ 124 w 124"/>
                  <a:gd name="T25" fmla="*/ 38 h 88"/>
                  <a:gd name="T26" fmla="*/ 112 w 124"/>
                  <a:gd name="T27" fmla="*/ 38 h 88"/>
                  <a:gd name="T28" fmla="*/ 0 w 124"/>
                  <a:gd name="T29" fmla="*/ 88 h 88"/>
                  <a:gd name="T30" fmla="*/ 0 w 124"/>
                  <a:gd name="T31" fmla="*/ 88 h 88"/>
                  <a:gd name="T32" fmla="*/ 0 w 124"/>
                  <a:gd name="T33" fmla="*/ 75 h 88"/>
                  <a:gd name="T34" fmla="*/ 0 w 124"/>
                  <a:gd name="T35" fmla="*/ 38 h 88"/>
                  <a:gd name="T36" fmla="*/ 12 w 124"/>
                  <a:gd name="T37" fmla="*/ 38 h 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88"/>
                  <a:gd name="T59" fmla="*/ 124 w 124"/>
                  <a:gd name="T60" fmla="*/ 88 h 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88">
                    <a:moveTo>
                      <a:pt x="12" y="38"/>
                    </a:moveTo>
                    <a:lnTo>
                      <a:pt x="12" y="75"/>
                    </a:lnTo>
                    <a:lnTo>
                      <a:pt x="0" y="88"/>
                    </a:lnTo>
                    <a:lnTo>
                      <a:pt x="0" y="75"/>
                    </a:lnTo>
                    <a:lnTo>
                      <a:pt x="112" y="25"/>
                    </a:lnTo>
                    <a:lnTo>
                      <a:pt x="124" y="25"/>
                    </a:lnTo>
                    <a:lnTo>
                      <a:pt x="112" y="25"/>
                    </a:lnTo>
                    <a:lnTo>
                      <a:pt x="112" y="0"/>
                    </a:lnTo>
                    <a:lnTo>
                      <a:pt x="124" y="0"/>
                    </a:lnTo>
                    <a:lnTo>
                      <a:pt x="124" y="25"/>
                    </a:lnTo>
                    <a:lnTo>
                      <a:pt x="124" y="38"/>
                    </a:lnTo>
                    <a:lnTo>
                      <a:pt x="112" y="38"/>
                    </a:lnTo>
                    <a:lnTo>
                      <a:pt x="0" y="88"/>
                    </a:lnTo>
                    <a:lnTo>
                      <a:pt x="0" y="75"/>
                    </a:lnTo>
                    <a:lnTo>
                      <a:pt x="0" y="38"/>
                    </a:lnTo>
                    <a:lnTo>
                      <a:pt x="12" y="38"/>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74" name="Freeform 286"/>
              <p:cNvSpPr>
                <a:spLocks noChangeAspect="1"/>
              </p:cNvSpPr>
              <p:nvPr/>
            </p:nvSpPr>
            <p:spPr bwMode="auto">
              <a:xfrm>
                <a:off x="1415" y="2079"/>
                <a:ext cx="112" cy="50"/>
              </a:xfrm>
              <a:custGeom>
                <a:avLst/>
                <a:gdLst>
                  <a:gd name="T0" fmla="*/ 112 w 112"/>
                  <a:gd name="T1" fmla="*/ 13 h 50"/>
                  <a:gd name="T2" fmla="*/ 0 w 112"/>
                  <a:gd name="T3" fmla="*/ 50 h 50"/>
                  <a:gd name="T4" fmla="*/ 0 w 112"/>
                  <a:gd name="T5" fmla="*/ 38 h 50"/>
                  <a:gd name="T6" fmla="*/ 0 w 112"/>
                  <a:gd name="T7" fmla="*/ 38 h 50"/>
                  <a:gd name="T8" fmla="*/ 0 w 112"/>
                  <a:gd name="T9" fmla="*/ 38 h 50"/>
                  <a:gd name="T10" fmla="*/ 112 w 112"/>
                  <a:gd name="T11" fmla="*/ 0 h 50"/>
                  <a:gd name="T12" fmla="*/ 112 w 112"/>
                  <a:gd name="T13" fmla="*/ 13 h 50"/>
                  <a:gd name="T14" fmla="*/ 0 60000 65536"/>
                  <a:gd name="T15" fmla="*/ 0 60000 65536"/>
                  <a:gd name="T16" fmla="*/ 0 60000 65536"/>
                  <a:gd name="T17" fmla="*/ 0 60000 65536"/>
                  <a:gd name="T18" fmla="*/ 0 60000 65536"/>
                  <a:gd name="T19" fmla="*/ 0 60000 65536"/>
                  <a:gd name="T20" fmla="*/ 0 60000 65536"/>
                  <a:gd name="T21" fmla="*/ 0 w 112"/>
                  <a:gd name="T22" fmla="*/ 0 h 50"/>
                  <a:gd name="T23" fmla="*/ 112 w 112"/>
                  <a:gd name="T24" fmla="*/ 50 h 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50">
                    <a:moveTo>
                      <a:pt x="112" y="13"/>
                    </a:moveTo>
                    <a:lnTo>
                      <a:pt x="0" y="50"/>
                    </a:lnTo>
                    <a:lnTo>
                      <a:pt x="0" y="38"/>
                    </a:lnTo>
                    <a:lnTo>
                      <a:pt x="112" y="0"/>
                    </a:lnTo>
                    <a:lnTo>
                      <a:pt x="112"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75" name="Freeform 287"/>
              <p:cNvSpPr>
                <a:spLocks noChangeAspect="1"/>
              </p:cNvSpPr>
              <p:nvPr/>
            </p:nvSpPr>
            <p:spPr bwMode="auto">
              <a:xfrm>
                <a:off x="1004" y="2104"/>
                <a:ext cx="411" cy="50"/>
              </a:xfrm>
              <a:custGeom>
                <a:avLst/>
                <a:gdLst>
                  <a:gd name="T0" fmla="*/ 411 w 411"/>
                  <a:gd name="T1" fmla="*/ 13 h 50"/>
                  <a:gd name="T2" fmla="*/ 0 w 411"/>
                  <a:gd name="T3" fmla="*/ 0 h 50"/>
                  <a:gd name="T4" fmla="*/ 0 w 411"/>
                  <a:gd name="T5" fmla="*/ 38 h 50"/>
                  <a:gd name="T6" fmla="*/ 411 w 411"/>
                  <a:gd name="T7" fmla="*/ 50 h 50"/>
                  <a:gd name="T8" fmla="*/ 411 w 411"/>
                  <a:gd name="T9" fmla="*/ 13 h 50"/>
                  <a:gd name="T10" fmla="*/ 0 60000 65536"/>
                  <a:gd name="T11" fmla="*/ 0 60000 65536"/>
                  <a:gd name="T12" fmla="*/ 0 60000 65536"/>
                  <a:gd name="T13" fmla="*/ 0 60000 65536"/>
                  <a:gd name="T14" fmla="*/ 0 60000 65536"/>
                  <a:gd name="T15" fmla="*/ 0 w 411"/>
                  <a:gd name="T16" fmla="*/ 0 h 50"/>
                  <a:gd name="T17" fmla="*/ 411 w 411"/>
                  <a:gd name="T18" fmla="*/ 50 h 50"/>
                </a:gdLst>
                <a:ahLst/>
                <a:cxnLst>
                  <a:cxn ang="T10">
                    <a:pos x="T0" y="T1"/>
                  </a:cxn>
                  <a:cxn ang="T11">
                    <a:pos x="T2" y="T3"/>
                  </a:cxn>
                  <a:cxn ang="T12">
                    <a:pos x="T4" y="T5"/>
                  </a:cxn>
                  <a:cxn ang="T13">
                    <a:pos x="T6" y="T7"/>
                  </a:cxn>
                  <a:cxn ang="T14">
                    <a:pos x="T8" y="T9"/>
                  </a:cxn>
                </a:cxnLst>
                <a:rect l="T15" t="T16" r="T17" b="T18"/>
                <a:pathLst>
                  <a:path w="411" h="50">
                    <a:moveTo>
                      <a:pt x="411" y="13"/>
                    </a:moveTo>
                    <a:lnTo>
                      <a:pt x="0" y="0"/>
                    </a:lnTo>
                    <a:lnTo>
                      <a:pt x="0" y="38"/>
                    </a:lnTo>
                    <a:lnTo>
                      <a:pt x="411" y="50"/>
                    </a:lnTo>
                    <a:lnTo>
                      <a:pt x="411" y="13"/>
                    </a:lnTo>
                    <a:close/>
                  </a:path>
                </a:pathLst>
              </a:custGeom>
              <a:blipFill dpi="0" rotWithShape="0">
                <a:blip r:embed="rId9" cstate="print"/>
                <a:srcRect/>
                <a:tile tx="0" ty="0" sx="100000" sy="100000" flip="none" algn="tl"/>
              </a:blipFill>
              <a:ln w="9525">
                <a:noFill/>
                <a:round/>
                <a:headEnd/>
                <a:tailEnd/>
              </a:ln>
            </p:spPr>
            <p:txBody>
              <a:bodyPr/>
              <a:lstStyle/>
              <a:p>
                <a:endParaRPr lang="en-US"/>
              </a:p>
            </p:txBody>
          </p:sp>
          <p:sp>
            <p:nvSpPr>
              <p:cNvPr id="5476" name="Freeform 288"/>
              <p:cNvSpPr>
                <a:spLocks noChangeAspect="1"/>
              </p:cNvSpPr>
              <p:nvPr/>
            </p:nvSpPr>
            <p:spPr bwMode="auto">
              <a:xfrm>
                <a:off x="1004" y="2104"/>
                <a:ext cx="423" cy="63"/>
              </a:xfrm>
              <a:custGeom>
                <a:avLst/>
                <a:gdLst>
                  <a:gd name="T0" fmla="*/ 411 w 423"/>
                  <a:gd name="T1" fmla="*/ 25 h 63"/>
                  <a:gd name="T2" fmla="*/ 0 w 423"/>
                  <a:gd name="T3" fmla="*/ 13 h 63"/>
                  <a:gd name="T4" fmla="*/ 0 w 423"/>
                  <a:gd name="T5" fmla="*/ 0 h 63"/>
                  <a:gd name="T6" fmla="*/ 12 w 423"/>
                  <a:gd name="T7" fmla="*/ 0 h 63"/>
                  <a:gd name="T8" fmla="*/ 12 w 423"/>
                  <a:gd name="T9" fmla="*/ 38 h 63"/>
                  <a:gd name="T10" fmla="*/ 0 w 423"/>
                  <a:gd name="T11" fmla="*/ 50 h 63"/>
                  <a:gd name="T12" fmla="*/ 0 w 423"/>
                  <a:gd name="T13" fmla="*/ 38 h 63"/>
                  <a:gd name="T14" fmla="*/ 411 w 423"/>
                  <a:gd name="T15" fmla="*/ 50 h 63"/>
                  <a:gd name="T16" fmla="*/ 423 w 423"/>
                  <a:gd name="T17" fmla="*/ 50 h 63"/>
                  <a:gd name="T18" fmla="*/ 423 w 423"/>
                  <a:gd name="T19" fmla="*/ 63 h 63"/>
                  <a:gd name="T20" fmla="*/ 411 w 423"/>
                  <a:gd name="T21" fmla="*/ 63 h 63"/>
                  <a:gd name="T22" fmla="*/ 0 w 423"/>
                  <a:gd name="T23" fmla="*/ 50 h 63"/>
                  <a:gd name="T24" fmla="*/ 0 w 423"/>
                  <a:gd name="T25" fmla="*/ 50 h 63"/>
                  <a:gd name="T26" fmla="*/ 0 w 423"/>
                  <a:gd name="T27" fmla="*/ 38 h 63"/>
                  <a:gd name="T28" fmla="*/ 0 w 423"/>
                  <a:gd name="T29" fmla="*/ 0 h 63"/>
                  <a:gd name="T30" fmla="*/ 0 w 423"/>
                  <a:gd name="T31" fmla="*/ 0 h 63"/>
                  <a:gd name="T32" fmla="*/ 0 w 423"/>
                  <a:gd name="T33" fmla="*/ 0 h 63"/>
                  <a:gd name="T34" fmla="*/ 411 w 423"/>
                  <a:gd name="T35" fmla="*/ 13 h 63"/>
                  <a:gd name="T36" fmla="*/ 411 w 423"/>
                  <a:gd name="T37" fmla="*/ 25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3"/>
                  <a:gd name="T58" fmla="*/ 0 h 63"/>
                  <a:gd name="T59" fmla="*/ 423 w 423"/>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3" h="63">
                    <a:moveTo>
                      <a:pt x="411" y="25"/>
                    </a:moveTo>
                    <a:lnTo>
                      <a:pt x="0" y="13"/>
                    </a:lnTo>
                    <a:lnTo>
                      <a:pt x="0" y="0"/>
                    </a:lnTo>
                    <a:lnTo>
                      <a:pt x="12" y="0"/>
                    </a:lnTo>
                    <a:lnTo>
                      <a:pt x="12" y="38"/>
                    </a:lnTo>
                    <a:lnTo>
                      <a:pt x="0" y="50"/>
                    </a:lnTo>
                    <a:lnTo>
                      <a:pt x="0" y="38"/>
                    </a:lnTo>
                    <a:lnTo>
                      <a:pt x="411" y="50"/>
                    </a:lnTo>
                    <a:lnTo>
                      <a:pt x="423" y="50"/>
                    </a:lnTo>
                    <a:lnTo>
                      <a:pt x="423" y="63"/>
                    </a:lnTo>
                    <a:lnTo>
                      <a:pt x="411" y="63"/>
                    </a:lnTo>
                    <a:lnTo>
                      <a:pt x="0" y="50"/>
                    </a:lnTo>
                    <a:lnTo>
                      <a:pt x="0" y="38"/>
                    </a:lnTo>
                    <a:lnTo>
                      <a:pt x="0" y="0"/>
                    </a:lnTo>
                    <a:lnTo>
                      <a:pt x="411" y="13"/>
                    </a:lnTo>
                    <a:lnTo>
                      <a:pt x="411"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77" name="Freeform 289"/>
              <p:cNvSpPr>
                <a:spLocks noChangeAspect="1"/>
              </p:cNvSpPr>
              <p:nvPr/>
            </p:nvSpPr>
            <p:spPr bwMode="auto">
              <a:xfrm>
                <a:off x="1415" y="2117"/>
                <a:ext cx="12" cy="37"/>
              </a:xfrm>
              <a:custGeom>
                <a:avLst/>
                <a:gdLst>
                  <a:gd name="T0" fmla="*/ 0 w 12"/>
                  <a:gd name="T1" fmla="*/ 37 h 37"/>
                  <a:gd name="T2" fmla="*/ 0 w 12"/>
                  <a:gd name="T3" fmla="*/ 0 h 37"/>
                  <a:gd name="T4" fmla="*/ 0 w 12"/>
                  <a:gd name="T5" fmla="*/ 0 h 37"/>
                  <a:gd name="T6" fmla="*/ 12 w 12"/>
                  <a:gd name="T7" fmla="*/ 0 h 37"/>
                  <a:gd name="T8" fmla="*/ 12 w 12"/>
                  <a:gd name="T9" fmla="*/ 0 h 37"/>
                  <a:gd name="T10" fmla="*/ 12 w 12"/>
                  <a:gd name="T11" fmla="*/ 37 h 37"/>
                  <a:gd name="T12" fmla="*/ 0 w 12"/>
                  <a:gd name="T13" fmla="*/ 37 h 37"/>
                  <a:gd name="T14" fmla="*/ 0 60000 65536"/>
                  <a:gd name="T15" fmla="*/ 0 60000 65536"/>
                  <a:gd name="T16" fmla="*/ 0 60000 65536"/>
                  <a:gd name="T17" fmla="*/ 0 60000 65536"/>
                  <a:gd name="T18" fmla="*/ 0 60000 65536"/>
                  <a:gd name="T19" fmla="*/ 0 60000 65536"/>
                  <a:gd name="T20" fmla="*/ 0 60000 65536"/>
                  <a:gd name="T21" fmla="*/ 0 w 12"/>
                  <a:gd name="T22" fmla="*/ 0 h 37"/>
                  <a:gd name="T23" fmla="*/ 12 w 12"/>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7">
                    <a:moveTo>
                      <a:pt x="0" y="37"/>
                    </a:moveTo>
                    <a:lnTo>
                      <a:pt x="0" y="0"/>
                    </a:lnTo>
                    <a:lnTo>
                      <a:pt x="12" y="0"/>
                    </a:lnTo>
                    <a:lnTo>
                      <a:pt x="12" y="37"/>
                    </a:lnTo>
                    <a:lnTo>
                      <a:pt x="0" y="37"/>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78" name="Freeform 290"/>
              <p:cNvSpPr>
                <a:spLocks noChangeAspect="1"/>
              </p:cNvSpPr>
              <p:nvPr/>
            </p:nvSpPr>
            <p:spPr bwMode="auto">
              <a:xfrm>
                <a:off x="1004" y="2154"/>
                <a:ext cx="411" cy="75"/>
              </a:xfrm>
              <a:custGeom>
                <a:avLst/>
                <a:gdLst>
                  <a:gd name="T0" fmla="*/ 411 w 411"/>
                  <a:gd name="T1" fmla="*/ 13 h 75"/>
                  <a:gd name="T2" fmla="*/ 0 w 411"/>
                  <a:gd name="T3" fmla="*/ 0 h 75"/>
                  <a:gd name="T4" fmla="*/ 0 w 411"/>
                  <a:gd name="T5" fmla="*/ 50 h 75"/>
                  <a:gd name="T6" fmla="*/ 411 w 411"/>
                  <a:gd name="T7" fmla="*/ 75 h 75"/>
                  <a:gd name="T8" fmla="*/ 411 w 411"/>
                  <a:gd name="T9" fmla="*/ 13 h 75"/>
                  <a:gd name="T10" fmla="*/ 0 60000 65536"/>
                  <a:gd name="T11" fmla="*/ 0 60000 65536"/>
                  <a:gd name="T12" fmla="*/ 0 60000 65536"/>
                  <a:gd name="T13" fmla="*/ 0 60000 65536"/>
                  <a:gd name="T14" fmla="*/ 0 60000 65536"/>
                  <a:gd name="T15" fmla="*/ 0 w 411"/>
                  <a:gd name="T16" fmla="*/ 0 h 75"/>
                  <a:gd name="T17" fmla="*/ 411 w 411"/>
                  <a:gd name="T18" fmla="*/ 75 h 75"/>
                </a:gdLst>
                <a:ahLst/>
                <a:cxnLst>
                  <a:cxn ang="T10">
                    <a:pos x="T0" y="T1"/>
                  </a:cxn>
                  <a:cxn ang="T11">
                    <a:pos x="T2" y="T3"/>
                  </a:cxn>
                  <a:cxn ang="T12">
                    <a:pos x="T4" y="T5"/>
                  </a:cxn>
                  <a:cxn ang="T13">
                    <a:pos x="T6" y="T7"/>
                  </a:cxn>
                  <a:cxn ang="T14">
                    <a:pos x="T8" y="T9"/>
                  </a:cxn>
                </a:cxnLst>
                <a:rect l="T15" t="T16" r="T17" b="T18"/>
                <a:pathLst>
                  <a:path w="411" h="75">
                    <a:moveTo>
                      <a:pt x="411" y="13"/>
                    </a:moveTo>
                    <a:lnTo>
                      <a:pt x="0" y="0"/>
                    </a:lnTo>
                    <a:lnTo>
                      <a:pt x="0" y="50"/>
                    </a:lnTo>
                    <a:lnTo>
                      <a:pt x="411" y="75"/>
                    </a:lnTo>
                    <a:lnTo>
                      <a:pt x="411" y="13"/>
                    </a:lnTo>
                    <a:close/>
                  </a:path>
                </a:pathLst>
              </a:custGeom>
              <a:blipFill dpi="0" rotWithShape="0">
                <a:blip r:embed="rId9" cstate="print"/>
                <a:srcRect/>
                <a:tile tx="0" ty="0" sx="100000" sy="100000" flip="none" algn="tl"/>
              </a:blipFill>
              <a:ln w="9525">
                <a:noFill/>
                <a:round/>
                <a:headEnd/>
                <a:tailEnd/>
              </a:ln>
            </p:spPr>
            <p:txBody>
              <a:bodyPr/>
              <a:lstStyle/>
              <a:p>
                <a:endParaRPr lang="en-US"/>
              </a:p>
            </p:txBody>
          </p:sp>
          <p:sp>
            <p:nvSpPr>
              <p:cNvPr id="5479" name="Freeform 291"/>
              <p:cNvSpPr>
                <a:spLocks noChangeAspect="1"/>
              </p:cNvSpPr>
              <p:nvPr/>
            </p:nvSpPr>
            <p:spPr bwMode="auto">
              <a:xfrm>
                <a:off x="1004" y="2154"/>
                <a:ext cx="423" cy="88"/>
              </a:xfrm>
              <a:custGeom>
                <a:avLst/>
                <a:gdLst>
                  <a:gd name="T0" fmla="*/ 411 w 423"/>
                  <a:gd name="T1" fmla="*/ 25 h 88"/>
                  <a:gd name="T2" fmla="*/ 0 w 423"/>
                  <a:gd name="T3" fmla="*/ 13 h 88"/>
                  <a:gd name="T4" fmla="*/ 0 w 423"/>
                  <a:gd name="T5" fmla="*/ 0 h 88"/>
                  <a:gd name="T6" fmla="*/ 12 w 423"/>
                  <a:gd name="T7" fmla="*/ 0 h 88"/>
                  <a:gd name="T8" fmla="*/ 12 w 423"/>
                  <a:gd name="T9" fmla="*/ 50 h 88"/>
                  <a:gd name="T10" fmla="*/ 0 w 423"/>
                  <a:gd name="T11" fmla="*/ 63 h 88"/>
                  <a:gd name="T12" fmla="*/ 0 w 423"/>
                  <a:gd name="T13" fmla="*/ 50 h 88"/>
                  <a:gd name="T14" fmla="*/ 411 w 423"/>
                  <a:gd name="T15" fmla="*/ 75 h 88"/>
                  <a:gd name="T16" fmla="*/ 423 w 423"/>
                  <a:gd name="T17" fmla="*/ 75 h 88"/>
                  <a:gd name="T18" fmla="*/ 423 w 423"/>
                  <a:gd name="T19" fmla="*/ 88 h 88"/>
                  <a:gd name="T20" fmla="*/ 411 w 423"/>
                  <a:gd name="T21" fmla="*/ 88 h 88"/>
                  <a:gd name="T22" fmla="*/ 0 w 423"/>
                  <a:gd name="T23" fmla="*/ 63 h 88"/>
                  <a:gd name="T24" fmla="*/ 0 w 423"/>
                  <a:gd name="T25" fmla="*/ 63 h 88"/>
                  <a:gd name="T26" fmla="*/ 0 w 423"/>
                  <a:gd name="T27" fmla="*/ 50 h 88"/>
                  <a:gd name="T28" fmla="*/ 0 w 423"/>
                  <a:gd name="T29" fmla="*/ 0 h 88"/>
                  <a:gd name="T30" fmla="*/ 0 w 423"/>
                  <a:gd name="T31" fmla="*/ 0 h 88"/>
                  <a:gd name="T32" fmla="*/ 0 w 423"/>
                  <a:gd name="T33" fmla="*/ 0 h 88"/>
                  <a:gd name="T34" fmla="*/ 411 w 423"/>
                  <a:gd name="T35" fmla="*/ 13 h 88"/>
                  <a:gd name="T36" fmla="*/ 411 w 423"/>
                  <a:gd name="T37" fmla="*/ 25 h 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3"/>
                  <a:gd name="T58" fmla="*/ 0 h 88"/>
                  <a:gd name="T59" fmla="*/ 423 w 423"/>
                  <a:gd name="T60" fmla="*/ 88 h 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3" h="88">
                    <a:moveTo>
                      <a:pt x="411" y="25"/>
                    </a:moveTo>
                    <a:lnTo>
                      <a:pt x="0" y="13"/>
                    </a:lnTo>
                    <a:lnTo>
                      <a:pt x="0" y="0"/>
                    </a:lnTo>
                    <a:lnTo>
                      <a:pt x="12" y="0"/>
                    </a:lnTo>
                    <a:lnTo>
                      <a:pt x="12" y="50"/>
                    </a:lnTo>
                    <a:lnTo>
                      <a:pt x="0" y="63"/>
                    </a:lnTo>
                    <a:lnTo>
                      <a:pt x="0" y="50"/>
                    </a:lnTo>
                    <a:lnTo>
                      <a:pt x="411" y="75"/>
                    </a:lnTo>
                    <a:lnTo>
                      <a:pt x="423" y="75"/>
                    </a:lnTo>
                    <a:lnTo>
                      <a:pt x="423" y="88"/>
                    </a:lnTo>
                    <a:lnTo>
                      <a:pt x="411" y="88"/>
                    </a:lnTo>
                    <a:lnTo>
                      <a:pt x="0" y="63"/>
                    </a:lnTo>
                    <a:lnTo>
                      <a:pt x="0" y="50"/>
                    </a:lnTo>
                    <a:lnTo>
                      <a:pt x="0" y="0"/>
                    </a:lnTo>
                    <a:lnTo>
                      <a:pt x="411" y="13"/>
                    </a:lnTo>
                    <a:lnTo>
                      <a:pt x="411"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80" name="Freeform 292"/>
              <p:cNvSpPr>
                <a:spLocks noChangeAspect="1"/>
              </p:cNvSpPr>
              <p:nvPr/>
            </p:nvSpPr>
            <p:spPr bwMode="auto">
              <a:xfrm>
                <a:off x="1415" y="2167"/>
                <a:ext cx="12" cy="62"/>
              </a:xfrm>
              <a:custGeom>
                <a:avLst/>
                <a:gdLst>
                  <a:gd name="T0" fmla="*/ 0 w 12"/>
                  <a:gd name="T1" fmla="*/ 62 h 62"/>
                  <a:gd name="T2" fmla="*/ 0 w 12"/>
                  <a:gd name="T3" fmla="*/ 0 h 62"/>
                  <a:gd name="T4" fmla="*/ 0 w 12"/>
                  <a:gd name="T5" fmla="*/ 0 h 62"/>
                  <a:gd name="T6" fmla="*/ 12 w 12"/>
                  <a:gd name="T7" fmla="*/ 0 h 62"/>
                  <a:gd name="T8" fmla="*/ 12 w 12"/>
                  <a:gd name="T9" fmla="*/ 0 h 62"/>
                  <a:gd name="T10" fmla="*/ 12 w 12"/>
                  <a:gd name="T11" fmla="*/ 62 h 62"/>
                  <a:gd name="T12" fmla="*/ 0 w 12"/>
                  <a:gd name="T13" fmla="*/ 62 h 62"/>
                  <a:gd name="T14" fmla="*/ 0 60000 65536"/>
                  <a:gd name="T15" fmla="*/ 0 60000 65536"/>
                  <a:gd name="T16" fmla="*/ 0 60000 65536"/>
                  <a:gd name="T17" fmla="*/ 0 60000 65536"/>
                  <a:gd name="T18" fmla="*/ 0 60000 65536"/>
                  <a:gd name="T19" fmla="*/ 0 60000 65536"/>
                  <a:gd name="T20" fmla="*/ 0 60000 65536"/>
                  <a:gd name="T21" fmla="*/ 0 w 12"/>
                  <a:gd name="T22" fmla="*/ 0 h 62"/>
                  <a:gd name="T23" fmla="*/ 12 w 12"/>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62">
                    <a:moveTo>
                      <a:pt x="0" y="62"/>
                    </a:moveTo>
                    <a:lnTo>
                      <a:pt x="0" y="0"/>
                    </a:lnTo>
                    <a:lnTo>
                      <a:pt x="12" y="0"/>
                    </a:lnTo>
                    <a:lnTo>
                      <a:pt x="12" y="62"/>
                    </a:lnTo>
                    <a:lnTo>
                      <a:pt x="0" y="6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81" name="Freeform 293"/>
              <p:cNvSpPr>
                <a:spLocks noChangeAspect="1"/>
              </p:cNvSpPr>
              <p:nvPr/>
            </p:nvSpPr>
            <p:spPr bwMode="auto">
              <a:xfrm>
                <a:off x="1415" y="2117"/>
                <a:ext cx="112" cy="112"/>
              </a:xfrm>
              <a:custGeom>
                <a:avLst/>
                <a:gdLst>
                  <a:gd name="T0" fmla="*/ 0 w 112"/>
                  <a:gd name="T1" fmla="*/ 50 h 112"/>
                  <a:gd name="T2" fmla="*/ 0 w 112"/>
                  <a:gd name="T3" fmla="*/ 112 h 112"/>
                  <a:gd name="T4" fmla="*/ 112 w 112"/>
                  <a:gd name="T5" fmla="*/ 50 h 112"/>
                  <a:gd name="T6" fmla="*/ 112 w 112"/>
                  <a:gd name="T7" fmla="*/ 0 h 112"/>
                  <a:gd name="T8" fmla="*/ 0 w 112"/>
                  <a:gd name="T9" fmla="*/ 50 h 112"/>
                  <a:gd name="T10" fmla="*/ 0 60000 65536"/>
                  <a:gd name="T11" fmla="*/ 0 60000 65536"/>
                  <a:gd name="T12" fmla="*/ 0 60000 65536"/>
                  <a:gd name="T13" fmla="*/ 0 60000 65536"/>
                  <a:gd name="T14" fmla="*/ 0 60000 65536"/>
                  <a:gd name="T15" fmla="*/ 0 w 112"/>
                  <a:gd name="T16" fmla="*/ 0 h 112"/>
                  <a:gd name="T17" fmla="*/ 112 w 112"/>
                  <a:gd name="T18" fmla="*/ 112 h 112"/>
                </a:gdLst>
                <a:ahLst/>
                <a:cxnLst>
                  <a:cxn ang="T10">
                    <a:pos x="T0" y="T1"/>
                  </a:cxn>
                  <a:cxn ang="T11">
                    <a:pos x="T2" y="T3"/>
                  </a:cxn>
                  <a:cxn ang="T12">
                    <a:pos x="T4" y="T5"/>
                  </a:cxn>
                  <a:cxn ang="T13">
                    <a:pos x="T6" y="T7"/>
                  </a:cxn>
                  <a:cxn ang="T14">
                    <a:pos x="T8" y="T9"/>
                  </a:cxn>
                </a:cxnLst>
                <a:rect l="T15" t="T16" r="T17" b="T18"/>
                <a:pathLst>
                  <a:path w="112" h="112">
                    <a:moveTo>
                      <a:pt x="0" y="50"/>
                    </a:moveTo>
                    <a:lnTo>
                      <a:pt x="0" y="112"/>
                    </a:lnTo>
                    <a:lnTo>
                      <a:pt x="112" y="50"/>
                    </a:lnTo>
                    <a:lnTo>
                      <a:pt x="112" y="0"/>
                    </a:lnTo>
                    <a:lnTo>
                      <a:pt x="0" y="50"/>
                    </a:lnTo>
                    <a:close/>
                  </a:path>
                </a:pathLst>
              </a:custGeom>
              <a:blipFill dpi="0" rotWithShape="0">
                <a:blip r:embed="rId9" cstate="print"/>
                <a:srcRect/>
                <a:tile tx="0" ty="0" sx="100000" sy="100000" flip="none" algn="tl"/>
              </a:blipFill>
              <a:ln w="9525">
                <a:noFill/>
                <a:round/>
                <a:headEnd/>
                <a:tailEnd/>
              </a:ln>
            </p:spPr>
            <p:txBody>
              <a:bodyPr/>
              <a:lstStyle/>
              <a:p>
                <a:endParaRPr lang="en-US"/>
              </a:p>
            </p:txBody>
          </p:sp>
          <p:sp>
            <p:nvSpPr>
              <p:cNvPr id="5482" name="Freeform 294"/>
              <p:cNvSpPr>
                <a:spLocks noChangeAspect="1"/>
              </p:cNvSpPr>
              <p:nvPr/>
            </p:nvSpPr>
            <p:spPr bwMode="auto">
              <a:xfrm>
                <a:off x="1415" y="2117"/>
                <a:ext cx="124" cy="125"/>
              </a:xfrm>
              <a:custGeom>
                <a:avLst/>
                <a:gdLst>
                  <a:gd name="T0" fmla="*/ 12 w 124"/>
                  <a:gd name="T1" fmla="*/ 50 h 125"/>
                  <a:gd name="T2" fmla="*/ 12 w 124"/>
                  <a:gd name="T3" fmla="*/ 112 h 125"/>
                  <a:gd name="T4" fmla="*/ 0 w 124"/>
                  <a:gd name="T5" fmla="*/ 125 h 125"/>
                  <a:gd name="T6" fmla="*/ 0 w 124"/>
                  <a:gd name="T7" fmla="*/ 112 h 125"/>
                  <a:gd name="T8" fmla="*/ 112 w 124"/>
                  <a:gd name="T9" fmla="*/ 50 h 125"/>
                  <a:gd name="T10" fmla="*/ 124 w 124"/>
                  <a:gd name="T11" fmla="*/ 50 h 125"/>
                  <a:gd name="T12" fmla="*/ 112 w 124"/>
                  <a:gd name="T13" fmla="*/ 50 h 125"/>
                  <a:gd name="T14" fmla="*/ 112 w 124"/>
                  <a:gd name="T15" fmla="*/ 0 h 125"/>
                  <a:gd name="T16" fmla="*/ 112 w 124"/>
                  <a:gd name="T17" fmla="*/ 0 h 125"/>
                  <a:gd name="T18" fmla="*/ 124 w 124"/>
                  <a:gd name="T19" fmla="*/ 0 h 125"/>
                  <a:gd name="T20" fmla="*/ 124 w 124"/>
                  <a:gd name="T21" fmla="*/ 0 h 125"/>
                  <a:gd name="T22" fmla="*/ 124 w 124"/>
                  <a:gd name="T23" fmla="*/ 50 h 125"/>
                  <a:gd name="T24" fmla="*/ 124 w 124"/>
                  <a:gd name="T25" fmla="*/ 50 h 125"/>
                  <a:gd name="T26" fmla="*/ 112 w 124"/>
                  <a:gd name="T27" fmla="*/ 62 h 125"/>
                  <a:gd name="T28" fmla="*/ 0 w 124"/>
                  <a:gd name="T29" fmla="*/ 125 h 125"/>
                  <a:gd name="T30" fmla="*/ 0 w 124"/>
                  <a:gd name="T31" fmla="*/ 125 h 125"/>
                  <a:gd name="T32" fmla="*/ 0 w 124"/>
                  <a:gd name="T33" fmla="*/ 112 h 125"/>
                  <a:gd name="T34" fmla="*/ 0 w 124"/>
                  <a:gd name="T35" fmla="*/ 50 h 125"/>
                  <a:gd name="T36" fmla="*/ 12 w 124"/>
                  <a:gd name="T37" fmla="*/ 50 h 1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125"/>
                  <a:gd name="T59" fmla="*/ 124 w 124"/>
                  <a:gd name="T60" fmla="*/ 125 h 1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125">
                    <a:moveTo>
                      <a:pt x="12" y="50"/>
                    </a:moveTo>
                    <a:lnTo>
                      <a:pt x="12" y="112"/>
                    </a:lnTo>
                    <a:lnTo>
                      <a:pt x="0" y="125"/>
                    </a:lnTo>
                    <a:lnTo>
                      <a:pt x="0" y="112"/>
                    </a:lnTo>
                    <a:lnTo>
                      <a:pt x="112" y="50"/>
                    </a:lnTo>
                    <a:lnTo>
                      <a:pt x="124" y="50"/>
                    </a:lnTo>
                    <a:lnTo>
                      <a:pt x="112" y="50"/>
                    </a:lnTo>
                    <a:lnTo>
                      <a:pt x="112" y="0"/>
                    </a:lnTo>
                    <a:lnTo>
                      <a:pt x="124" y="0"/>
                    </a:lnTo>
                    <a:lnTo>
                      <a:pt x="124" y="50"/>
                    </a:lnTo>
                    <a:lnTo>
                      <a:pt x="112" y="62"/>
                    </a:lnTo>
                    <a:lnTo>
                      <a:pt x="0" y="125"/>
                    </a:lnTo>
                    <a:lnTo>
                      <a:pt x="0" y="112"/>
                    </a:lnTo>
                    <a:lnTo>
                      <a:pt x="0" y="50"/>
                    </a:lnTo>
                    <a:lnTo>
                      <a:pt x="12" y="5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83" name="Freeform 295"/>
              <p:cNvSpPr>
                <a:spLocks noChangeAspect="1"/>
              </p:cNvSpPr>
              <p:nvPr/>
            </p:nvSpPr>
            <p:spPr bwMode="auto">
              <a:xfrm>
                <a:off x="1415" y="2117"/>
                <a:ext cx="112" cy="62"/>
              </a:xfrm>
              <a:custGeom>
                <a:avLst/>
                <a:gdLst>
                  <a:gd name="T0" fmla="*/ 112 w 112"/>
                  <a:gd name="T1" fmla="*/ 12 h 62"/>
                  <a:gd name="T2" fmla="*/ 0 w 112"/>
                  <a:gd name="T3" fmla="*/ 62 h 62"/>
                  <a:gd name="T4" fmla="*/ 0 w 112"/>
                  <a:gd name="T5" fmla="*/ 50 h 62"/>
                  <a:gd name="T6" fmla="*/ 0 w 112"/>
                  <a:gd name="T7" fmla="*/ 50 h 62"/>
                  <a:gd name="T8" fmla="*/ 0 w 112"/>
                  <a:gd name="T9" fmla="*/ 50 h 62"/>
                  <a:gd name="T10" fmla="*/ 112 w 112"/>
                  <a:gd name="T11" fmla="*/ 0 h 62"/>
                  <a:gd name="T12" fmla="*/ 112 w 112"/>
                  <a:gd name="T13" fmla="*/ 12 h 62"/>
                  <a:gd name="T14" fmla="*/ 0 60000 65536"/>
                  <a:gd name="T15" fmla="*/ 0 60000 65536"/>
                  <a:gd name="T16" fmla="*/ 0 60000 65536"/>
                  <a:gd name="T17" fmla="*/ 0 60000 65536"/>
                  <a:gd name="T18" fmla="*/ 0 60000 65536"/>
                  <a:gd name="T19" fmla="*/ 0 60000 65536"/>
                  <a:gd name="T20" fmla="*/ 0 60000 65536"/>
                  <a:gd name="T21" fmla="*/ 0 w 112"/>
                  <a:gd name="T22" fmla="*/ 0 h 62"/>
                  <a:gd name="T23" fmla="*/ 112 w 112"/>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62">
                    <a:moveTo>
                      <a:pt x="112" y="12"/>
                    </a:moveTo>
                    <a:lnTo>
                      <a:pt x="0" y="62"/>
                    </a:lnTo>
                    <a:lnTo>
                      <a:pt x="0" y="50"/>
                    </a:lnTo>
                    <a:lnTo>
                      <a:pt x="112" y="0"/>
                    </a:lnTo>
                    <a:lnTo>
                      <a:pt x="112"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84" name="Freeform 296"/>
              <p:cNvSpPr>
                <a:spLocks noChangeAspect="1"/>
              </p:cNvSpPr>
              <p:nvPr/>
            </p:nvSpPr>
            <p:spPr bwMode="auto">
              <a:xfrm>
                <a:off x="1004" y="2142"/>
                <a:ext cx="37" cy="12"/>
              </a:xfrm>
              <a:custGeom>
                <a:avLst/>
                <a:gdLst>
                  <a:gd name="T0" fmla="*/ 0 w 37"/>
                  <a:gd name="T1" fmla="*/ 0 h 12"/>
                  <a:gd name="T2" fmla="*/ 37 w 37"/>
                  <a:gd name="T3" fmla="*/ 0 h 12"/>
                  <a:gd name="T4" fmla="*/ 37 w 37"/>
                  <a:gd name="T5" fmla="*/ 12 h 12"/>
                  <a:gd name="T6" fmla="*/ 12 w 37"/>
                  <a:gd name="T7" fmla="*/ 12 h 12"/>
                  <a:gd name="T8" fmla="*/ 0 w 37"/>
                  <a:gd name="T9" fmla="*/ 12 h 12"/>
                  <a:gd name="T10" fmla="*/ 0 w 37"/>
                  <a:gd name="T11" fmla="*/ 0 h 12"/>
                  <a:gd name="T12" fmla="*/ 0 60000 65536"/>
                  <a:gd name="T13" fmla="*/ 0 60000 65536"/>
                  <a:gd name="T14" fmla="*/ 0 60000 65536"/>
                  <a:gd name="T15" fmla="*/ 0 60000 65536"/>
                  <a:gd name="T16" fmla="*/ 0 60000 65536"/>
                  <a:gd name="T17" fmla="*/ 0 60000 65536"/>
                  <a:gd name="T18" fmla="*/ 0 w 37"/>
                  <a:gd name="T19" fmla="*/ 0 h 12"/>
                  <a:gd name="T20" fmla="*/ 37 w 37"/>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7" h="12">
                    <a:moveTo>
                      <a:pt x="0" y="0"/>
                    </a:moveTo>
                    <a:lnTo>
                      <a:pt x="37" y="0"/>
                    </a:lnTo>
                    <a:lnTo>
                      <a:pt x="37" y="12"/>
                    </a:lnTo>
                    <a:lnTo>
                      <a:pt x="12" y="12"/>
                    </a:lnTo>
                    <a:lnTo>
                      <a:pt x="0" y="12"/>
                    </a:lnTo>
                    <a:lnTo>
                      <a:pt x="0" y="0"/>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485" name="Rectangle 297"/>
              <p:cNvSpPr>
                <a:spLocks noChangeAspect="1" noChangeArrowheads="1"/>
              </p:cNvSpPr>
              <p:nvPr/>
            </p:nvSpPr>
            <p:spPr bwMode="auto">
              <a:xfrm>
                <a:off x="1004" y="2142"/>
                <a:ext cx="49"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486" name="Rectangle 298"/>
              <p:cNvSpPr>
                <a:spLocks noChangeAspect="1" noChangeArrowheads="1"/>
              </p:cNvSpPr>
              <p:nvPr/>
            </p:nvSpPr>
            <p:spPr bwMode="auto">
              <a:xfrm>
                <a:off x="1041" y="2142"/>
                <a:ext cx="12" cy="25"/>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487" name="Rectangle 299"/>
              <p:cNvSpPr>
                <a:spLocks noChangeAspect="1" noChangeArrowheads="1"/>
              </p:cNvSpPr>
              <p:nvPr/>
            </p:nvSpPr>
            <p:spPr bwMode="auto">
              <a:xfrm>
                <a:off x="1004" y="2154"/>
                <a:ext cx="37"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488" name="Rectangle 300"/>
              <p:cNvSpPr>
                <a:spLocks noChangeAspect="1" noChangeArrowheads="1"/>
              </p:cNvSpPr>
              <p:nvPr/>
            </p:nvSpPr>
            <p:spPr bwMode="auto">
              <a:xfrm>
                <a:off x="1004" y="2142"/>
                <a:ext cx="12"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489" name="Freeform 301"/>
              <p:cNvSpPr>
                <a:spLocks noChangeAspect="1"/>
              </p:cNvSpPr>
              <p:nvPr/>
            </p:nvSpPr>
            <p:spPr bwMode="auto">
              <a:xfrm>
                <a:off x="1415" y="2104"/>
                <a:ext cx="112" cy="63"/>
              </a:xfrm>
              <a:custGeom>
                <a:avLst/>
                <a:gdLst>
                  <a:gd name="T0" fmla="*/ 0 w 112"/>
                  <a:gd name="T1" fmla="*/ 50 h 63"/>
                  <a:gd name="T2" fmla="*/ 112 w 112"/>
                  <a:gd name="T3" fmla="*/ 0 h 63"/>
                  <a:gd name="T4" fmla="*/ 112 w 112"/>
                  <a:gd name="T5" fmla="*/ 13 h 63"/>
                  <a:gd name="T6" fmla="*/ 0 w 112"/>
                  <a:gd name="T7" fmla="*/ 63 h 63"/>
                  <a:gd name="T8" fmla="*/ 0 w 112"/>
                  <a:gd name="T9" fmla="*/ 50 h 63"/>
                  <a:gd name="T10" fmla="*/ 0 60000 65536"/>
                  <a:gd name="T11" fmla="*/ 0 60000 65536"/>
                  <a:gd name="T12" fmla="*/ 0 60000 65536"/>
                  <a:gd name="T13" fmla="*/ 0 60000 65536"/>
                  <a:gd name="T14" fmla="*/ 0 60000 65536"/>
                  <a:gd name="T15" fmla="*/ 0 w 112"/>
                  <a:gd name="T16" fmla="*/ 0 h 63"/>
                  <a:gd name="T17" fmla="*/ 112 w 112"/>
                  <a:gd name="T18" fmla="*/ 63 h 63"/>
                </a:gdLst>
                <a:ahLst/>
                <a:cxnLst>
                  <a:cxn ang="T10">
                    <a:pos x="T0" y="T1"/>
                  </a:cxn>
                  <a:cxn ang="T11">
                    <a:pos x="T2" y="T3"/>
                  </a:cxn>
                  <a:cxn ang="T12">
                    <a:pos x="T4" y="T5"/>
                  </a:cxn>
                  <a:cxn ang="T13">
                    <a:pos x="T6" y="T7"/>
                  </a:cxn>
                  <a:cxn ang="T14">
                    <a:pos x="T8" y="T9"/>
                  </a:cxn>
                </a:cxnLst>
                <a:rect l="T15" t="T16" r="T17" b="T18"/>
                <a:pathLst>
                  <a:path w="112" h="63">
                    <a:moveTo>
                      <a:pt x="0" y="50"/>
                    </a:moveTo>
                    <a:lnTo>
                      <a:pt x="112" y="0"/>
                    </a:lnTo>
                    <a:lnTo>
                      <a:pt x="112" y="13"/>
                    </a:lnTo>
                    <a:lnTo>
                      <a:pt x="0" y="63"/>
                    </a:lnTo>
                    <a:lnTo>
                      <a:pt x="0" y="50"/>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5490" name="Freeform 302"/>
              <p:cNvSpPr>
                <a:spLocks noChangeAspect="1"/>
              </p:cNvSpPr>
              <p:nvPr/>
            </p:nvSpPr>
            <p:spPr bwMode="auto">
              <a:xfrm>
                <a:off x="1415" y="2104"/>
                <a:ext cx="124" cy="75"/>
              </a:xfrm>
              <a:custGeom>
                <a:avLst/>
                <a:gdLst>
                  <a:gd name="T0" fmla="*/ 0 w 124"/>
                  <a:gd name="T1" fmla="*/ 50 h 75"/>
                  <a:gd name="T2" fmla="*/ 112 w 124"/>
                  <a:gd name="T3" fmla="*/ 0 h 75"/>
                  <a:gd name="T4" fmla="*/ 124 w 124"/>
                  <a:gd name="T5" fmla="*/ 0 h 75"/>
                  <a:gd name="T6" fmla="*/ 124 w 124"/>
                  <a:gd name="T7" fmla="*/ 0 h 75"/>
                  <a:gd name="T8" fmla="*/ 124 w 124"/>
                  <a:gd name="T9" fmla="*/ 13 h 75"/>
                  <a:gd name="T10" fmla="*/ 124 w 124"/>
                  <a:gd name="T11" fmla="*/ 25 h 75"/>
                  <a:gd name="T12" fmla="*/ 112 w 124"/>
                  <a:gd name="T13" fmla="*/ 25 h 75"/>
                  <a:gd name="T14" fmla="*/ 0 w 124"/>
                  <a:gd name="T15" fmla="*/ 75 h 75"/>
                  <a:gd name="T16" fmla="*/ 0 w 124"/>
                  <a:gd name="T17" fmla="*/ 75 h 75"/>
                  <a:gd name="T18" fmla="*/ 0 w 124"/>
                  <a:gd name="T19" fmla="*/ 63 h 75"/>
                  <a:gd name="T20" fmla="*/ 0 w 124"/>
                  <a:gd name="T21" fmla="*/ 63 h 75"/>
                  <a:gd name="T22" fmla="*/ 112 w 124"/>
                  <a:gd name="T23" fmla="*/ 13 h 75"/>
                  <a:gd name="T24" fmla="*/ 112 w 124"/>
                  <a:gd name="T25" fmla="*/ 25 h 75"/>
                  <a:gd name="T26" fmla="*/ 112 w 124"/>
                  <a:gd name="T27" fmla="*/ 13 h 75"/>
                  <a:gd name="T28" fmla="*/ 112 w 124"/>
                  <a:gd name="T29" fmla="*/ 0 h 75"/>
                  <a:gd name="T30" fmla="*/ 124 w 124"/>
                  <a:gd name="T31" fmla="*/ 0 h 75"/>
                  <a:gd name="T32" fmla="*/ 112 w 124"/>
                  <a:gd name="T33" fmla="*/ 13 h 75"/>
                  <a:gd name="T34" fmla="*/ 0 w 124"/>
                  <a:gd name="T35" fmla="*/ 63 h 75"/>
                  <a:gd name="T36" fmla="*/ 0 w 124"/>
                  <a:gd name="T37" fmla="*/ 50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75"/>
                  <a:gd name="T59" fmla="*/ 124 w 124"/>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75">
                    <a:moveTo>
                      <a:pt x="0" y="50"/>
                    </a:moveTo>
                    <a:lnTo>
                      <a:pt x="112" y="0"/>
                    </a:lnTo>
                    <a:lnTo>
                      <a:pt x="124" y="0"/>
                    </a:lnTo>
                    <a:lnTo>
                      <a:pt x="124" y="13"/>
                    </a:lnTo>
                    <a:lnTo>
                      <a:pt x="124" y="25"/>
                    </a:lnTo>
                    <a:lnTo>
                      <a:pt x="112" y="25"/>
                    </a:lnTo>
                    <a:lnTo>
                      <a:pt x="0" y="75"/>
                    </a:lnTo>
                    <a:lnTo>
                      <a:pt x="0" y="63"/>
                    </a:lnTo>
                    <a:lnTo>
                      <a:pt x="112" y="13"/>
                    </a:lnTo>
                    <a:lnTo>
                      <a:pt x="112" y="25"/>
                    </a:lnTo>
                    <a:lnTo>
                      <a:pt x="112" y="13"/>
                    </a:lnTo>
                    <a:lnTo>
                      <a:pt x="112" y="0"/>
                    </a:lnTo>
                    <a:lnTo>
                      <a:pt x="124" y="0"/>
                    </a:lnTo>
                    <a:lnTo>
                      <a:pt x="112" y="13"/>
                    </a:lnTo>
                    <a:lnTo>
                      <a:pt x="0" y="63"/>
                    </a:lnTo>
                    <a:lnTo>
                      <a:pt x="0" y="5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91" name="Freeform 303"/>
              <p:cNvSpPr>
                <a:spLocks noChangeAspect="1"/>
              </p:cNvSpPr>
              <p:nvPr/>
            </p:nvSpPr>
            <p:spPr bwMode="auto">
              <a:xfrm>
                <a:off x="1415" y="2154"/>
                <a:ext cx="12" cy="13"/>
              </a:xfrm>
              <a:custGeom>
                <a:avLst/>
                <a:gdLst>
                  <a:gd name="T0" fmla="*/ 0 w 12"/>
                  <a:gd name="T1" fmla="*/ 13 h 13"/>
                  <a:gd name="T2" fmla="*/ 0 w 12"/>
                  <a:gd name="T3" fmla="*/ 0 h 13"/>
                  <a:gd name="T4" fmla="*/ 0 w 12"/>
                  <a:gd name="T5" fmla="*/ 0 h 13"/>
                  <a:gd name="T6" fmla="*/ 0 w 12"/>
                  <a:gd name="T7" fmla="*/ 0 h 13"/>
                  <a:gd name="T8" fmla="*/ 12 w 12"/>
                  <a:gd name="T9" fmla="*/ 0 h 13"/>
                  <a:gd name="T10" fmla="*/ 12 w 12"/>
                  <a:gd name="T11" fmla="*/ 13 h 13"/>
                  <a:gd name="T12" fmla="*/ 0 w 12"/>
                  <a:gd name="T13" fmla="*/ 13 h 13"/>
                  <a:gd name="T14" fmla="*/ 0 60000 65536"/>
                  <a:gd name="T15" fmla="*/ 0 60000 65536"/>
                  <a:gd name="T16" fmla="*/ 0 60000 65536"/>
                  <a:gd name="T17" fmla="*/ 0 60000 65536"/>
                  <a:gd name="T18" fmla="*/ 0 60000 65536"/>
                  <a:gd name="T19" fmla="*/ 0 60000 65536"/>
                  <a:gd name="T20" fmla="*/ 0 60000 65536"/>
                  <a:gd name="T21" fmla="*/ 0 w 12"/>
                  <a:gd name="T22" fmla="*/ 0 h 13"/>
                  <a:gd name="T23" fmla="*/ 12 w 12"/>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3">
                    <a:moveTo>
                      <a:pt x="0" y="13"/>
                    </a:moveTo>
                    <a:lnTo>
                      <a:pt x="0" y="0"/>
                    </a:lnTo>
                    <a:lnTo>
                      <a:pt x="12" y="0"/>
                    </a:lnTo>
                    <a:lnTo>
                      <a:pt x="12" y="13"/>
                    </a:lnTo>
                    <a:lnTo>
                      <a:pt x="0"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92" name="Freeform 304"/>
              <p:cNvSpPr>
                <a:spLocks noChangeAspect="1"/>
              </p:cNvSpPr>
              <p:nvPr/>
            </p:nvSpPr>
            <p:spPr bwMode="auto">
              <a:xfrm>
                <a:off x="1377" y="2154"/>
                <a:ext cx="38" cy="13"/>
              </a:xfrm>
              <a:custGeom>
                <a:avLst/>
                <a:gdLst>
                  <a:gd name="T0" fmla="*/ 0 w 38"/>
                  <a:gd name="T1" fmla="*/ 0 h 13"/>
                  <a:gd name="T2" fmla="*/ 0 w 38"/>
                  <a:gd name="T3" fmla="*/ 0 h 13"/>
                  <a:gd name="T4" fmla="*/ 38 w 38"/>
                  <a:gd name="T5" fmla="*/ 0 h 13"/>
                  <a:gd name="T6" fmla="*/ 38 w 38"/>
                  <a:gd name="T7" fmla="*/ 13 h 13"/>
                  <a:gd name="T8" fmla="*/ 0 w 38"/>
                  <a:gd name="T9" fmla="*/ 13 h 13"/>
                  <a:gd name="T10" fmla="*/ 0 w 38"/>
                  <a:gd name="T11" fmla="*/ 0 h 13"/>
                  <a:gd name="T12" fmla="*/ 0 60000 65536"/>
                  <a:gd name="T13" fmla="*/ 0 60000 65536"/>
                  <a:gd name="T14" fmla="*/ 0 60000 65536"/>
                  <a:gd name="T15" fmla="*/ 0 60000 65536"/>
                  <a:gd name="T16" fmla="*/ 0 60000 65536"/>
                  <a:gd name="T17" fmla="*/ 0 60000 65536"/>
                  <a:gd name="T18" fmla="*/ 0 w 38"/>
                  <a:gd name="T19" fmla="*/ 0 h 13"/>
                  <a:gd name="T20" fmla="*/ 38 w 3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38" h="13">
                    <a:moveTo>
                      <a:pt x="0" y="0"/>
                    </a:moveTo>
                    <a:lnTo>
                      <a:pt x="0" y="0"/>
                    </a:lnTo>
                    <a:lnTo>
                      <a:pt x="38" y="0"/>
                    </a:lnTo>
                    <a:lnTo>
                      <a:pt x="38" y="13"/>
                    </a:lnTo>
                    <a:lnTo>
                      <a:pt x="0" y="13"/>
                    </a:lnTo>
                    <a:lnTo>
                      <a:pt x="0" y="0"/>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493" name="Rectangle 305"/>
              <p:cNvSpPr>
                <a:spLocks noChangeAspect="1" noChangeArrowheads="1"/>
              </p:cNvSpPr>
              <p:nvPr/>
            </p:nvSpPr>
            <p:spPr bwMode="auto">
              <a:xfrm>
                <a:off x="1377" y="2154"/>
                <a:ext cx="13"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494" name="Rectangle 306"/>
              <p:cNvSpPr>
                <a:spLocks noChangeAspect="1" noChangeArrowheads="1"/>
              </p:cNvSpPr>
              <p:nvPr/>
            </p:nvSpPr>
            <p:spPr bwMode="auto">
              <a:xfrm>
                <a:off x="1377" y="2154"/>
                <a:ext cx="50"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495" name="Rectangle 307"/>
              <p:cNvSpPr>
                <a:spLocks noChangeAspect="1" noChangeArrowheads="1"/>
              </p:cNvSpPr>
              <p:nvPr/>
            </p:nvSpPr>
            <p:spPr bwMode="auto">
              <a:xfrm>
                <a:off x="1415" y="2154"/>
                <a:ext cx="12" cy="25"/>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496" name="Rectangle 308"/>
              <p:cNvSpPr>
                <a:spLocks noChangeAspect="1" noChangeArrowheads="1"/>
              </p:cNvSpPr>
              <p:nvPr/>
            </p:nvSpPr>
            <p:spPr bwMode="auto">
              <a:xfrm>
                <a:off x="1377" y="2167"/>
                <a:ext cx="38"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497" name="Freeform 309"/>
              <p:cNvSpPr>
                <a:spLocks noChangeAspect="1"/>
              </p:cNvSpPr>
              <p:nvPr/>
            </p:nvSpPr>
            <p:spPr bwMode="auto">
              <a:xfrm>
                <a:off x="1377" y="2154"/>
                <a:ext cx="13" cy="13"/>
              </a:xfrm>
              <a:custGeom>
                <a:avLst/>
                <a:gdLst>
                  <a:gd name="T0" fmla="*/ 0 w 13"/>
                  <a:gd name="T1" fmla="*/ 13 h 13"/>
                  <a:gd name="T2" fmla="*/ 0 w 13"/>
                  <a:gd name="T3" fmla="*/ 0 h 13"/>
                  <a:gd name="T4" fmla="*/ 13 w 13"/>
                  <a:gd name="T5" fmla="*/ 0 h 13"/>
                  <a:gd name="T6" fmla="*/ 13 w 13"/>
                  <a:gd name="T7" fmla="*/ 0 h 13"/>
                  <a:gd name="T8" fmla="*/ 13 w 13"/>
                  <a:gd name="T9" fmla="*/ 0 h 13"/>
                  <a:gd name="T10" fmla="*/ 13 w 13"/>
                  <a:gd name="T11" fmla="*/ 13 h 13"/>
                  <a:gd name="T12" fmla="*/ 0 w 13"/>
                  <a:gd name="T13" fmla="*/ 13 h 13"/>
                  <a:gd name="T14" fmla="*/ 0 60000 65536"/>
                  <a:gd name="T15" fmla="*/ 0 60000 65536"/>
                  <a:gd name="T16" fmla="*/ 0 60000 65536"/>
                  <a:gd name="T17" fmla="*/ 0 60000 65536"/>
                  <a:gd name="T18" fmla="*/ 0 60000 65536"/>
                  <a:gd name="T19" fmla="*/ 0 60000 65536"/>
                  <a:gd name="T20" fmla="*/ 0 60000 65536"/>
                  <a:gd name="T21" fmla="*/ 0 w 13"/>
                  <a:gd name="T22" fmla="*/ 0 h 13"/>
                  <a:gd name="T23" fmla="*/ 13 w 13"/>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3">
                    <a:moveTo>
                      <a:pt x="0" y="13"/>
                    </a:moveTo>
                    <a:lnTo>
                      <a:pt x="0" y="0"/>
                    </a:lnTo>
                    <a:lnTo>
                      <a:pt x="13" y="0"/>
                    </a:lnTo>
                    <a:lnTo>
                      <a:pt x="13" y="13"/>
                    </a:lnTo>
                    <a:lnTo>
                      <a:pt x="0"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498" name="Freeform 310"/>
              <p:cNvSpPr>
                <a:spLocks noChangeAspect="1"/>
              </p:cNvSpPr>
              <p:nvPr/>
            </p:nvSpPr>
            <p:spPr bwMode="auto">
              <a:xfrm>
                <a:off x="1041" y="2142"/>
                <a:ext cx="336" cy="25"/>
              </a:xfrm>
              <a:custGeom>
                <a:avLst/>
                <a:gdLst>
                  <a:gd name="T0" fmla="*/ 0 w 336"/>
                  <a:gd name="T1" fmla="*/ 0 h 25"/>
                  <a:gd name="T2" fmla="*/ 25 w 336"/>
                  <a:gd name="T3" fmla="*/ 0 h 25"/>
                  <a:gd name="T4" fmla="*/ 199 w 336"/>
                  <a:gd name="T5" fmla="*/ 12 h 25"/>
                  <a:gd name="T6" fmla="*/ 286 w 336"/>
                  <a:gd name="T7" fmla="*/ 12 h 25"/>
                  <a:gd name="T8" fmla="*/ 324 w 336"/>
                  <a:gd name="T9" fmla="*/ 12 h 25"/>
                  <a:gd name="T10" fmla="*/ 336 w 336"/>
                  <a:gd name="T11" fmla="*/ 12 h 25"/>
                  <a:gd name="T12" fmla="*/ 336 w 336"/>
                  <a:gd name="T13" fmla="*/ 25 h 25"/>
                  <a:gd name="T14" fmla="*/ 324 w 336"/>
                  <a:gd name="T15" fmla="*/ 25 h 25"/>
                  <a:gd name="T16" fmla="*/ 187 w 336"/>
                  <a:gd name="T17" fmla="*/ 12 h 25"/>
                  <a:gd name="T18" fmla="*/ 37 w 336"/>
                  <a:gd name="T19" fmla="*/ 12 h 25"/>
                  <a:gd name="T20" fmla="*/ 0 w 336"/>
                  <a:gd name="T21" fmla="*/ 12 h 25"/>
                  <a:gd name="T22" fmla="*/ 0 w 336"/>
                  <a:gd name="T23" fmla="*/ 0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6"/>
                  <a:gd name="T37" fmla="*/ 0 h 25"/>
                  <a:gd name="T38" fmla="*/ 336 w 336"/>
                  <a:gd name="T39" fmla="*/ 25 h 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6" h="25">
                    <a:moveTo>
                      <a:pt x="0" y="0"/>
                    </a:moveTo>
                    <a:lnTo>
                      <a:pt x="25" y="0"/>
                    </a:lnTo>
                    <a:lnTo>
                      <a:pt x="199" y="12"/>
                    </a:lnTo>
                    <a:lnTo>
                      <a:pt x="286" y="12"/>
                    </a:lnTo>
                    <a:lnTo>
                      <a:pt x="324" y="12"/>
                    </a:lnTo>
                    <a:lnTo>
                      <a:pt x="336" y="12"/>
                    </a:lnTo>
                    <a:lnTo>
                      <a:pt x="336" y="25"/>
                    </a:lnTo>
                    <a:lnTo>
                      <a:pt x="324" y="25"/>
                    </a:lnTo>
                    <a:lnTo>
                      <a:pt x="187" y="12"/>
                    </a:lnTo>
                    <a:lnTo>
                      <a:pt x="37" y="12"/>
                    </a:lnTo>
                    <a:lnTo>
                      <a:pt x="0" y="12"/>
                    </a:lnTo>
                    <a:lnTo>
                      <a:pt x="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5499" name="Freeform 311"/>
              <p:cNvSpPr>
                <a:spLocks noChangeAspect="1"/>
              </p:cNvSpPr>
              <p:nvPr/>
            </p:nvSpPr>
            <p:spPr bwMode="auto">
              <a:xfrm>
                <a:off x="1041" y="2142"/>
                <a:ext cx="199" cy="25"/>
              </a:xfrm>
              <a:custGeom>
                <a:avLst/>
                <a:gdLst>
                  <a:gd name="T0" fmla="*/ 0 w 199"/>
                  <a:gd name="T1" fmla="*/ 0 h 25"/>
                  <a:gd name="T2" fmla="*/ 25 w 199"/>
                  <a:gd name="T3" fmla="*/ 0 h 25"/>
                  <a:gd name="T4" fmla="*/ 25 w 199"/>
                  <a:gd name="T5" fmla="*/ 0 h 25"/>
                  <a:gd name="T6" fmla="*/ 25 w 199"/>
                  <a:gd name="T7" fmla="*/ 0 h 25"/>
                  <a:gd name="T8" fmla="*/ 199 w 199"/>
                  <a:gd name="T9" fmla="*/ 12 h 25"/>
                  <a:gd name="T10" fmla="*/ 199 w 199"/>
                  <a:gd name="T11" fmla="*/ 25 h 25"/>
                  <a:gd name="T12" fmla="*/ 199 w 199"/>
                  <a:gd name="T13" fmla="*/ 25 h 25"/>
                  <a:gd name="T14" fmla="*/ 199 w 199"/>
                  <a:gd name="T15" fmla="*/ 25 h 25"/>
                  <a:gd name="T16" fmla="*/ 25 w 199"/>
                  <a:gd name="T17" fmla="*/ 12 h 25"/>
                  <a:gd name="T18" fmla="*/ 25 w 199"/>
                  <a:gd name="T19" fmla="*/ 0 h 25"/>
                  <a:gd name="T20" fmla="*/ 25 w 199"/>
                  <a:gd name="T21" fmla="*/ 12 h 25"/>
                  <a:gd name="T22" fmla="*/ 0 w 199"/>
                  <a:gd name="T23" fmla="*/ 12 h 25"/>
                  <a:gd name="T24" fmla="*/ 0 w 199"/>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9"/>
                  <a:gd name="T40" fmla="*/ 0 h 25"/>
                  <a:gd name="T41" fmla="*/ 199 w 199"/>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9" h="25">
                    <a:moveTo>
                      <a:pt x="0" y="0"/>
                    </a:moveTo>
                    <a:lnTo>
                      <a:pt x="25" y="0"/>
                    </a:lnTo>
                    <a:lnTo>
                      <a:pt x="199" y="12"/>
                    </a:lnTo>
                    <a:lnTo>
                      <a:pt x="199" y="25"/>
                    </a:lnTo>
                    <a:lnTo>
                      <a:pt x="25" y="12"/>
                    </a:lnTo>
                    <a:lnTo>
                      <a:pt x="25" y="0"/>
                    </a:lnTo>
                    <a:lnTo>
                      <a:pt x="25" y="12"/>
                    </a:lnTo>
                    <a:lnTo>
                      <a:pt x="0" y="12"/>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00" name="Rectangle 312"/>
              <p:cNvSpPr>
                <a:spLocks noChangeAspect="1" noChangeArrowheads="1"/>
              </p:cNvSpPr>
              <p:nvPr/>
            </p:nvSpPr>
            <p:spPr bwMode="auto">
              <a:xfrm>
                <a:off x="1240" y="2154"/>
                <a:ext cx="150"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501" name="Rectangle 313"/>
              <p:cNvSpPr>
                <a:spLocks noChangeAspect="1" noChangeArrowheads="1"/>
              </p:cNvSpPr>
              <p:nvPr/>
            </p:nvSpPr>
            <p:spPr bwMode="auto">
              <a:xfrm>
                <a:off x="1377" y="2154"/>
                <a:ext cx="13" cy="25"/>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502" name="Freeform 314"/>
              <p:cNvSpPr>
                <a:spLocks noChangeAspect="1"/>
              </p:cNvSpPr>
              <p:nvPr/>
            </p:nvSpPr>
            <p:spPr bwMode="auto">
              <a:xfrm>
                <a:off x="1228" y="2154"/>
                <a:ext cx="149" cy="25"/>
              </a:xfrm>
              <a:custGeom>
                <a:avLst/>
                <a:gdLst>
                  <a:gd name="T0" fmla="*/ 149 w 149"/>
                  <a:gd name="T1" fmla="*/ 25 h 25"/>
                  <a:gd name="T2" fmla="*/ 137 w 149"/>
                  <a:gd name="T3" fmla="*/ 25 h 25"/>
                  <a:gd name="T4" fmla="*/ 137 w 149"/>
                  <a:gd name="T5" fmla="*/ 25 h 25"/>
                  <a:gd name="T6" fmla="*/ 137 w 149"/>
                  <a:gd name="T7" fmla="*/ 25 h 25"/>
                  <a:gd name="T8" fmla="*/ 0 w 149"/>
                  <a:gd name="T9" fmla="*/ 13 h 25"/>
                  <a:gd name="T10" fmla="*/ 0 w 149"/>
                  <a:gd name="T11" fmla="*/ 0 h 25"/>
                  <a:gd name="T12" fmla="*/ 0 w 149"/>
                  <a:gd name="T13" fmla="*/ 0 h 25"/>
                  <a:gd name="T14" fmla="*/ 0 w 149"/>
                  <a:gd name="T15" fmla="*/ 0 h 25"/>
                  <a:gd name="T16" fmla="*/ 137 w 149"/>
                  <a:gd name="T17" fmla="*/ 13 h 25"/>
                  <a:gd name="T18" fmla="*/ 137 w 149"/>
                  <a:gd name="T19" fmla="*/ 25 h 25"/>
                  <a:gd name="T20" fmla="*/ 137 w 149"/>
                  <a:gd name="T21" fmla="*/ 13 h 25"/>
                  <a:gd name="T22" fmla="*/ 149 w 149"/>
                  <a:gd name="T23" fmla="*/ 13 h 25"/>
                  <a:gd name="T24" fmla="*/ 149 w 149"/>
                  <a:gd name="T25" fmla="*/ 25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9"/>
                  <a:gd name="T40" fmla="*/ 0 h 25"/>
                  <a:gd name="T41" fmla="*/ 149 w 149"/>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9" h="25">
                    <a:moveTo>
                      <a:pt x="149" y="25"/>
                    </a:moveTo>
                    <a:lnTo>
                      <a:pt x="137" y="25"/>
                    </a:lnTo>
                    <a:lnTo>
                      <a:pt x="0" y="13"/>
                    </a:lnTo>
                    <a:lnTo>
                      <a:pt x="0" y="0"/>
                    </a:lnTo>
                    <a:lnTo>
                      <a:pt x="137" y="13"/>
                    </a:lnTo>
                    <a:lnTo>
                      <a:pt x="137" y="25"/>
                    </a:lnTo>
                    <a:lnTo>
                      <a:pt x="137" y="13"/>
                    </a:lnTo>
                    <a:lnTo>
                      <a:pt x="149" y="13"/>
                    </a:lnTo>
                    <a:lnTo>
                      <a:pt x="149"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03" name="Rectangle 315"/>
              <p:cNvSpPr>
                <a:spLocks noChangeAspect="1" noChangeArrowheads="1"/>
              </p:cNvSpPr>
              <p:nvPr/>
            </p:nvSpPr>
            <p:spPr bwMode="auto">
              <a:xfrm>
                <a:off x="1041" y="2154"/>
                <a:ext cx="187"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504" name="Rectangle 316"/>
              <p:cNvSpPr>
                <a:spLocks noChangeAspect="1" noChangeArrowheads="1"/>
              </p:cNvSpPr>
              <p:nvPr/>
            </p:nvSpPr>
            <p:spPr bwMode="auto">
              <a:xfrm>
                <a:off x="1041" y="2142"/>
                <a:ext cx="12"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505" name="Freeform 317"/>
              <p:cNvSpPr>
                <a:spLocks noChangeAspect="1"/>
              </p:cNvSpPr>
              <p:nvPr/>
            </p:nvSpPr>
            <p:spPr bwMode="auto">
              <a:xfrm>
                <a:off x="1377" y="2192"/>
                <a:ext cx="13" cy="12"/>
              </a:xfrm>
              <a:custGeom>
                <a:avLst/>
                <a:gdLst>
                  <a:gd name="T0" fmla="*/ 13 w 13"/>
                  <a:gd name="T1" fmla="*/ 0 h 12"/>
                  <a:gd name="T2" fmla="*/ 13 w 13"/>
                  <a:gd name="T3" fmla="*/ 0 h 12"/>
                  <a:gd name="T4" fmla="*/ 0 w 13"/>
                  <a:gd name="T5" fmla="*/ 0 h 12"/>
                  <a:gd name="T6" fmla="*/ 0 w 13"/>
                  <a:gd name="T7" fmla="*/ 0 h 12"/>
                  <a:gd name="T8" fmla="*/ 0 w 13"/>
                  <a:gd name="T9" fmla="*/ 0 h 12"/>
                  <a:gd name="T10" fmla="*/ 0 w 13"/>
                  <a:gd name="T11" fmla="*/ 12 h 12"/>
                  <a:gd name="T12" fmla="*/ 0 w 13"/>
                  <a:gd name="T13" fmla="*/ 12 h 12"/>
                  <a:gd name="T14" fmla="*/ 13 w 13"/>
                  <a:gd name="T15" fmla="*/ 12 h 12"/>
                  <a:gd name="T16" fmla="*/ 13 w 13"/>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2"/>
                  <a:gd name="T29" fmla="*/ 13 w 13"/>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2">
                    <a:moveTo>
                      <a:pt x="13" y="0"/>
                    </a:moveTo>
                    <a:lnTo>
                      <a:pt x="13" y="0"/>
                    </a:lnTo>
                    <a:lnTo>
                      <a:pt x="0" y="0"/>
                    </a:lnTo>
                    <a:lnTo>
                      <a:pt x="0" y="12"/>
                    </a:lnTo>
                    <a:lnTo>
                      <a:pt x="13" y="12"/>
                    </a:lnTo>
                    <a:lnTo>
                      <a:pt x="13"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06" name="Freeform 318"/>
              <p:cNvSpPr>
                <a:spLocks noChangeAspect="1"/>
              </p:cNvSpPr>
              <p:nvPr/>
            </p:nvSpPr>
            <p:spPr bwMode="auto">
              <a:xfrm>
                <a:off x="1377" y="2192"/>
                <a:ext cx="25" cy="25"/>
              </a:xfrm>
              <a:custGeom>
                <a:avLst/>
                <a:gdLst>
                  <a:gd name="T0" fmla="*/ 25 w 25"/>
                  <a:gd name="T1" fmla="*/ 0 h 25"/>
                  <a:gd name="T2" fmla="*/ 25 w 25"/>
                  <a:gd name="T3" fmla="*/ 0 h 25"/>
                  <a:gd name="T4" fmla="*/ 13 w 25"/>
                  <a:gd name="T5" fmla="*/ 12 h 25"/>
                  <a:gd name="T6" fmla="*/ 13 w 25"/>
                  <a:gd name="T7" fmla="*/ 12 h 25"/>
                  <a:gd name="T8" fmla="*/ 0 w 25"/>
                  <a:gd name="T9" fmla="*/ 12 h 25"/>
                  <a:gd name="T10" fmla="*/ 0 w 25"/>
                  <a:gd name="T11" fmla="*/ 12 h 25"/>
                  <a:gd name="T12" fmla="*/ 0 w 25"/>
                  <a:gd name="T13" fmla="*/ 12 h 25"/>
                  <a:gd name="T14" fmla="*/ 0 w 25"/>
                  <a:gd name="T15" fmla="*/ 12 h 25"/>
                  <a:gd name="T16" fmla="*/ 0 w 25"/>
                  <a:gd name="T17" fmla="*/ 12 h 25"/>
                  <a:gd name="T18" fmla="*/ 0 w 25"/>
                  <a:gd name="T19" fmla="*/ 12 h 25"/>
                  <a:gd name="T20" fmla="*/ 0 w 25"/>
                  <a:gd name="T21" fmla="*/ 12 h 25"/>
                  <a:gd name="T22" fmla="*/ 13 w 25"/>
                  <a:gd name="T23" fmla="*/ 0 h 25"/>
                  <a:gd name="T24" fmla="*/ 13 w 25"/>
                  <a:gd name="T25" fmla="*/ 0 h 25"/>
                  <a:gd name="T26" fmla="*/ 13 w 25"/>
                  <a:gd name="T27" fmla="*/ 12 h 25"/>
                  <a:gd name="T28" fmla="*/ 13 w 25"/>
                  <a:gd name="T29" fmla="*/ 12 h 25"/>
                  <a:gd name="T30" fmla="*/ 13 w 25"/>
                  <a:gd name="T31" fmla="*/ 12 h 25"/>
                  <a:gd name="T32" fmla="*/ 13 w 25"/>
                  <a:gd name="T33" fmla="*/ 12 h 25"/>
                  <a:gd name="T34" fmla="*/ 0 w 25"/>
                  <a:gd name="T35" fmla="*/ 12 h 25"/>
                  <a:gd name="T36" fmla="*/ 0 w 25"/>
                  <a:gd name="T37" fmla="*/ 12 h 25"/>
                  <a:gd name="T38" fmla="*/ 13 w 25"/>
                  <a:gd name="T39" fmla="*/ 12 h 25"/>
                  <a:gd name="T40" fmla="*/ 13 w 25"/>
                  <a:gd name="T41" fmla="*/ 12 h 25"/>
                  <a:gd name="T42" fmla="*/ 13 w 25"/>
                  <a:gd name="T43" fmla="*/ 12 h 25"/>
                  <a:gd name="T44" fmla="*/ 13 w 25"/>
                  <a:gd name="T45" fmla="*/ 0 h 25"/>
                  <a:gd name="T46" fmla="*/ 13 w 25"/>
                  <a:gd name="T47" fmla="*/ 0 h 25"/>
                  <a:gd name="T48" fmla="*/ 25 w 25"/>
                  <a:gd name="T49" fmla="*/ 0 h 25"/>
                  <a:gd name="T50" fmla="*/ 25 w 25"/>
                  <a:gd name="T51" fmla="*/ 0 h 25"/>
                  <a:gd name="T52" fmla="*/ 25 w 25"/>
                  <a:gd name="T53" fmla="*/ 12 h 25"/>
                  <a:gd name="T54" fmla="*/ 25 w 25"/>
                  <a:gd name="T55" fmla="*/ 12 h 25"/>
                  <a:gd name="T56" fmla="*/ 13 w 25"/>
                  <a:gd name="T57" fmla="*/ 25 h 25"/>
                  <a:gd name="T58" fmla="*/ 0 w 25"/>
                  <a:gd name="T59" fmla="*/ 25 h 25"/>
                  <a:gd name="T60" fmla="*/ 0 w 25"/>
                  <a:gd name="T61" fmla="*/ 25 h 25"/>
                  <a:gd name="T62" fmla="*/ 0 w 25"/>
                  <a:gd name="T63" fmla="*/ 12 h 25"/>
                  <a:gd name="T64" fmla="*/ 0 w 25"/>
                  <a:gd name="T65" fmla="*/ 12 h 25"/>
                  <a:gd name="T66" fmla="*/ 0 w 25"/>
                  <a:gd name="T67" fmla="*/ 12 h 25"/>
                  <a:gd name="T68" fmla="*/ 0 w 25"/>
                  <a:gd name="T69" fmla="*/ 12 h 25"/>
                  <a:gd name="T70" fmla="*/ 0 w 25"/>
                  <a:gd name="T71" fmla="*/ 0 h 25"/>
                  <a:gd name="T72" fmla="*/ 0 w 25"/>
                  <a:gd name="T73" fmla="*/ 0 h 25"/>
                  <a:gd name="T74" fmla="*/ 0 w 25"/>
                  <a:gd name="T75" fmla="*/ 0 h 25"/>
                  <a:gd name="T76" fmla="*/ 0 w 25"/>
                  <a:gd name="T77" fmla="*/ 0 h 25"/>
                  <a:gd name="T78" fmla="*/ 0 w 25"/>
                  <a:gd name="T79" fmla="*/ 0 h 25"/>
                  <a:gd name="T80" fmla="*/ 0 w 25"/>
                  <a:gd name="T81" fmla="*/ 0 h 25"/>
                  <a:gd name="T82" fmla="*/ 0 w 25"/>
                  <a:gd name="T83" fmla="*/ 0 h 25"/>
                  <a:gd name="T84" fmla="*/ 0 w 25"/>
                  <a:gd name="T85" fmla="*/ 0 h 25"/>
                  <a:gd name="T86" fmla="*/ 0 w 25"/>
                  <a:gd name="T87" fmla="*/ 0 h 25"/>
                  <a:gd name="T88" fmla="*/ 13 w 25"/>
                  <a:gd name="T89" fmla="*/ 0 h 25"/>
                  <a:gd name="T90" fmla="*/ 13 w 25"/>
                  <a:gd name="T91" fmla="*/ 0 h 25"/>
                  <a:gd name="T92" fmla="*/ 13 w 25"/>
                  <a:gd name="T93" fmla="*/ 0 h 25"/>
                  <a:gd name="T94" fmla="*/ 13 w 25"/>
                  <a:gd name="T95" fmla="*/ 0 h 25"/>
                  <a:gd name="T96" fmla="*/ 25 w 25"/>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5"/>
                  <a:gd name="T149" fmla="*/ 25 w 25"/>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5">
                    <a:moveTo>
                      <a:pt x="25" y="0"/>
                    </a:moveTo>
                    <a:lnTo>
                      <a:pt x="25" y="0"/>
                    </a:lnTo>
                    <a:lnTo>
                      <a:pt x="13" y="12"/>
                    </a:lnTo>
                    <a:lnTo>
                      <a:pt x="0" y="12"/>
                    </a:lnTo>
                    <a:lnTo>
                      <a:pt x="13" y="0"/>
                    </a:lnTo>
                    <a:lnTo>
                      <a:pt x="13" y="12"/>
                    </a:lnTo>
                    <a:lnTo>
                      <a:pt x="0" y="12"/>
                    </a:lnTo>
                    <a:lnTo>
                      <a:pt x="13" y="12"/>
                    </a:lnTo>
                    <a:lnTo>
                      <a:pt x="13" y="0"/>
                    </a:lnTo>
                    <a:lnTo>
                      <a:pt x="25" y="0"/>
                    </a:lnTo>
                    <a:lnTo>
                      <a:pt x="25" y="12"/>
                    </a:lnTo>
                    <a:lnTo>
                      <a:pt x="13" y="25"/>
                    </a:lnTo>
                    <a:lnTo>
                      <a:pt x="0" y="25"/>
                    </a:lnTo>
                    <a:lnTo>
                      <a:pt x="0" y="12"/>
                    </a:lnTo>
                    <a:lnTo>
                      <a:pt x="0" y="0"/>
                    </a:lnTo>
                    <a:lnTo>
                      <a:pt x="13" y="0"/>
                    </a:lnTo>
                    <a:lnTo>
                      <a:pt x="25"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07" name="Freeform 319"/>
              <p:cNvSpPr>
                <a:spLocks noChangeAspect="1"/>
              </p:cNvSpPr>
              <p:nvPr/>
            </p:nvSpPr>
            <p:spPr bwMode="auto">
              <a:xfrm>
                <a:off x="1390" y="2192"/>
                <a:ext cx="12" cy="1"/>
              </a:xfrm>
              <a:custGeom>
                <a:avLst/>
                <a:gdLst>
                  <a:gd name="T0" fmla="*/ 0 w 12"/>
                  <a:gd name="T1" fmla="*/ 0 h 1"/>
                  <a:gd name="T2" fmla="*/ 0 w 12"/>
                  <a:gd name="T3" fmla="*/ 0 h 1"/>
                  <a:gd name="T4" fmla="*/ 0 w 12"/>
                  <a:gd name="T5" fmla="*/ 0 h 1"/>
                  <a:gd name="T6" fmla="*/ 12 w 12"/>
                  <a:gd name="T7" fmla="*/ 0 h 1"/>
                  <a:gd name="T8" fmla="*/ 12 w 12"/>
                  <a:gd name="T9" fmla="*/ 0 h 1"/>
                  <a:gd name="T10" fmla="*/ 12 w 12"/>
                  <a:gd name="T11" fmla="*/ 0 h 1"/>
                  <a:gd name="T12" fmla="*/ 0 w 12"/>
                  <a:gd name="T13" fmla="*/ 0 h 1"/>
                  <a:gd name="T14" fmla="*/ 0 60000 65536"/>
                  <a:gd name="T15" fmla="*/ 0 60000 65536"/>
                  <a:gd name="T16" fmla="*/ 0 60000 65536"/>
                  <a:gd name="T17" fmla="*/ 0 60000 65536"/>
                  <a:gd name="T18" fmla="*/ 0 60000 65536"/>
                  <a:gd name="T19" fmla="*/ 0 60000 65536"/>
                  <a:gd name="T20" fmla="*/ 0 60000 65536"/>
                  <a:gd name="T21" fmla="*/ 0 w 12"/>
                  <a:gd name="T22" fmla="*/ 0 h 1"/>
                  <a:gd name="T23" fmla="*/ 12 w 12"/>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
                    <a:moveTo>
                      <a:pt x="0" y="0"/>
                    </a:moveTo>
                    <a:lnTo>
                      <a:pt x="0" y="0"/>
                    </a:lnTo>
                    <a:lnTo>
                      <a:pt x="12" y="0"/>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08" name="Freeform 320"/>
              <p:cNvSpPr>
                <a:spLocks noChangeAspect="1"/>
              </p:cNvSpPr>
              <p:nvPr/>
            </p:nvSpPr>
            <p:spPr bwMode="auto">
              <a:xfrm>
                <a:off x="1427" y="2142"/>
                <a:ext cx="50" cy="75"/>
              </a:xfrm>
              <a:custGeom>
                <a:avLst/>
                <a:gdLst>
                  <a:gd name="T0" fmla="*/ 0 w 50"/>
                  <a:gd name="T1" fmla="*/ 12 h 75"/>
                  <a:gd name="T2" fmla="*/ 0 w 50"/>
                  <a:gd name="T3" fmla="*/ 75 h 75"/>
                  <a:gd name="T4" fmla="*/ 50 w 50"/>
                  <a:gd name="T5" fmla="*/ 50 h 75"/>
                  <a:gd name="T6" fmla="*/ 50 w 50"/>
                  <a:gd name="T7" fmla="*/ 0 h 75"/>
                  <a:gd name="T8" fmla="*/ 0 w 50"/>
                  <a:gd name="T9" fmla="*/ 12 h 75"/>
                  <a:gd name="T10" fmla="*/ 0 60000 65536"/>
                  <a:gd name="T11" fmla="*/ 0 60000 65536"/>
                  <a:gd name="T12" fmla="*/ 0 60000 65536"/>
                  <a:gd name="T13" fmla="*/ 0 60000 65536"/>
                  <a:gd name="T14" fmla="*/ 0 60000 65536"/>
                  <a:gd name="T15" fmla="*/ 0 w 50"/>
                  <a:gd name="T16" fmla="*/ 0 h 75"/>
                  <a:gd name="T17" fmla="*/ 50 w 50"/>
                  <a:gd name="T18" fmla="*/ 75 h 75"/>
                </a:gdLst>
                <a:ahLst/>
                <a:cxnLst>
                  <a:cxn ang="T10">
                    <a:pos x="T0" y="T1"/>
                  </a:cxn>
                  <a:cxn ang="T11">
                    <a:pos x="T2" y="T3"/>
                  </a:cxn>
                  <a:cxn ang="T12">
                    <a:pos x="T4" y="T5"/>
                  </a:cxn>
                  <a:cxn ang="T13">
                    <a:pos x="T6" y="T7"/>
                  </a:cxn>
                  <a:cxn ang="T14">
                    <a:pos x="T8" y="T9"/>
                  </a:cxn>
                </a:cxnLst>
                <a:rect l="T15" t="T16" r="T17" b="T18"/>
                <a:pathLst>
                  <a:path w="50" h="75">
                    <a:moveTo>
                      <a:pt x="0" y="12"/>
                    </a:moveTo>
                    <a:lnTo>
                      <a:pt x="0" y="75"/>
                    </a:lnTo>
                    <a:lnTo>
                      <a:pt x="50" y="50"/>
                    </a:lnTo>
                    <a:lnTo>
                      <a:pt x="50" y="0"/>
                    </a:lnTo>
                    <a:lnTo>
                      <a:pt x="0" y="12"/>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5509" name="Freeform 321"/>
              <p:cNvSpPr>
                <a:spLocks noChangeAspect="1"/>
              </p:cNvSpPr>
              <p:nvPr/>
            </p:nvSpPr>
            <p:spPr bwMode="auto">
              <a:xfrm>
                <a:off x="1427" y="2142"/>
                <a:ext cx="62" cy="87"/>
              </a:xfrm>
              <a:custGeom>
                <a:avLst/>
                <a:gdLst>
                  <a:gd name="T0" fmla="*/ 12 w 62"/>
                  <a:gd name="T1" fmla="*/ 12 h 87"/>
                  <a:gd name="T2" fmla="*/ 12 w 62"/>
                  <a:gd name="T3" fmla="*/ 75 h 87"/>
                  <a:gd name="T4" fmla="*/ 0 w 62"/>
                  <a:gd name="T5" fmla="*/ 87 h 87"/>
                  <a:gd name="T6" fmla="*/ 0 w 62"/>
                  <a:gd name="T7" fmla="*/ 75 h 87"/>
                  <a:gd name="T8" fmla="*/ 50 w 62"/>
                  <a:gd name="T9" fmla="*/ 50 h 87"/>
                  <a:gd name="T10" fmla="*/ 62 w 62"/>
                  <a:gd name="T11" fmla="*/ 50 h 87"/>
                  <a:gd name="T12" fmla="*/ 50 w 62"/>
                  <a:gd name="T13" fmla="*/ 50 h 87"/>
                  <a:gd name="T14" fmla="*/ 50 w 62"/>
                  <a:gd name="T15" fmla="*/ 0 h 87"/>
                  <a:gd name="T16" fmla="*/ 50 w 62"/>
                  <a:gd name="T17" fmla="*/ 0 h 87"/>
                  <a:gd name="T18" fmla="*/ 62 w 62"/>
                  <a:gd name="T19" fmla="*/ 0 h 87"/>
                  <a:gd name="T20" fmla="*/ 62 w 62"/>
                  <a:gd name="T21" fmla="*/ 0 h 87"/>
                  <a:gd name="T22" fmla="*/ 62 w 62"/>
                  <a:gd name="T23" fmla="*/ 50 h 87"/>
                  <a:gd name="T24" fmla="*/ 62 w 62"/>
                  <a:gd name="T25" fmla="*/ 50 h 87"/>
                  <a:gd name="T26" fmla="*/ 50 w 62"/>
                  <a:gd name="T27" fmla="*/ 62 h 87"/>
                  <a:gd name="T28" fmla="*/ 0 w 62"/>
                  <a:gd name="T29" fmla="*/ 87 h 87"/>
                  <a:gd name="T30" fmla="*/ 0 w 62"/>
                  <a:gd name="T31" fmla="*/ 87 h 87"/>
                  <a:gd name="T32" fmla="*/ 0 w 62"/>
                  <a:gd name="T33" fmla="*/ 75 h 87"/>
                  <a:gd name="T34" fmla="*/ 0 w 62"/>
                  <a:gd name="T35" fmla="*/ 12 h 87"/>
                  <a:gd name="T36" fmla="*/ 12 w 62"/>
                  <a:gd name="T37" fmla="*/ 12 h 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2"/>
                  <a:gd name="T58" fmla="*/ 0 h 87"/>
                  <a:gd name="T59" fmla="*/ 62 w 62"/>
                  <a:gd name="T60" fmla="*/ 87 h 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2" h="87">
                    <a:moveTo>
                      <a:pt x="12" y="12"/>
                    </a:moveTo>
                    <a:lnTo>
                      <a:pt x="12" y="75"/>
                    </a:lnTo>
                    <a:lnTo>
                      <a:pt x="0" y="87"/>
                    </a:lnTo>
                    <a:lnTo>
                      <a:pt x="0" y="75"/>
                    </a:lnTo>
                    <a:lnTo>
                      <a:pt x="50" y="50"/>
                    </a:lnTo>
                    <a:lnTo>
                      <a:pt x="62" y="50"/>
                    </a:lnTo>
                    <a:lnTo>
                      <a:pt x="50" y="50"/>
                    </a:lnTo>
                    <a:lnTo>
                      <a:pt x="50" y="0"/>
                    </a:lnTo>
                    <a:lnTo>
                      <a:pt x="62" y="0"/>
                    </a:lnTo>
                    <a:lnTo>
                      <a:pt x="62" y="50"/>
                    </a:lnTo>
                    <a:lnTo>
                      <a:pt x="50" y="62"/>
                    </a:lnTo>
                    <a:lnTo>
                      <a:pt x="0" y="87"/>
                    </a:lnTo>
                    <a:lnTo>
                      <a:pt x="0" y="75"/>
                    </a:lnTo>
                    <a:lnTo>
                      <a:pt x="0" y="12"/>
                    </a:lnTo>
                    <a:lnTo>
                      <a:pt x="12"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10" name="Freeform 322"/>
              <p:cNvSpPr>
                <a:spLocks noChangeAspect="1"/>
              </p:cNvSpPr>
              <p:nvPr/>
            </p:nvSpPr>
            <p:spPr bwMode="auto">
              <a:xfrm>
                <a:off x="1427" y="2142"/>
                <a:ext cx="50" cy="25"/>
              </a:xfrm>
              <a:custGeom>
                <a:avLst/>
                <a:gdLst>
                  <a:gd name="T0" fmla="*/ 50 w 50"/>
                  <a:gd name="T1" fmla="*/ 12 h 25"/>
                  <a:gd name="T2" fmla="*/ 0 w 50"/>
                  <a:gd name="T3" fmla="*/ 25 h 25"/>
                  <a:gd name="T4" fmla="*/ 0 w 50"/>
                  <a:gd name="T5" fmla="*/ 12 h 25"/>
                  <a:gd name="T6" fmla="*/ 0 w 50"/>
                  <a:gd name="T7" fmla="*/ 12 h 25"/>
                  <a:gd name="T8" fmla="*/ 0 w 50"/>
                  <a:gd name="T9" fmla="*/ 12 h 25"/>
                  <a:gd name="T10" fmla="*/ 50 w 50"/>
                  <a:gd name="T11" fmla="*/ 0 h 25"/>
                  <a:gd name="T12" fmla="*/ 50 w 50"/>
                  <a:gd name="T13" fmla="*/ 12 h 25"/>
                  <a:gd name="T14" fmla="*/ 0 60000 65536"/>
                  <a:gd name="T15" fmla="*/ 0 60000 65536"/>
                  <a:gd name="T16" fmla="*/ 0 60000 65536"/>
                  <a:gd name="T17" fmla="*/ 0 60000 65536"/>
                  <a:gd name="T18" fmla="*/ 0 60000 65536"/>
                  <a:gd name="T19" fmla="*/ 0 60000 65536"/>
                  <a:gd name="T20" fmla="*/ 0 60000 65536"/>
                  <a:gd name="T21" fmla="*/ 0 w 50"/>
                  <a:gd name="T22" fmla="*/ 0 h 25"/>
                  <a:gd name="T23" fmla="*/ 50 w 50"/>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 h="25">
                    <a:moveTo>
                      <a:pt x="50" y="12"/>
                    </a:moveTo>
                    <a:lnTo>
                      <a:pt x="0" y="25"/>
                    </a:lnTo>
                    <a:lnTo>
                      <a:pt x="0" y="12"/>
                    </a:lnTo>
                    <a:lnTo>
                      <a:pt x="50" y="0"/>
                    </a:lnTo>
                    <a:lnTo>
                      <a:pt x="50"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11" name="Freeform 323"/>
              <p:cNvSpPr>
                <a:spLocks noChangeAspect="1"/>
              </p:cNvSpPr>
              <p:nvPr/>
            </p:nvSpPr>
            <p:spPr bwMode="auto">
              <a:xfrm>
                <a:off x="1439" y="2154"/>
                <a:ext cx="38" cy="25"/>
              </a:xfrm>
              <a:custGeom>
                <a:avLst/>
                <a:gdLst>
                  <a:gd name="T0" fmla="*/ 0 w 38"/>
                  <a:gd name="T1" fmla="*/ 13 h 25"/>
                  <a:gd name="T2" fmla="*/ 38 w 38"/>
                  <a:gd name="T3" fmla="*/ 0 h 25"/>
                  <a:gd name="T4" fmla="*/ 38 w 38"/>
                  <a:gd name="T5" fmla="*/ 13 h 25"/>
                  <a:gd name="T6" fmla="*/ 25 w 38"/>
                  <a:gd name="T7" fmla="*/ 13 h 25"/>
                  <a:gd name="T8" fmla="*/ 25 w 38"/>
                  <a:gd name="T9" fmla="*/ 25 h 25"/>
                  <a:gd name="T10" fmla="*/ 13 w 38"/>
                  <a:gd name="T11" fmla="*/ 25 h 25"/>
                  <a:gd name="T12" fmla="*/ 13 w 38"/>
                  <a:gd name="T13" fmla="*/ 13 h 25"/>
                  <a:gd name="T14" fmla="*/ 0 w 38"/>
                  <a:gd name="T15" fmla="*/ 25 h 25"/>
                  <a:gd name="T16" fmla="*/ 0 w 38"/>
                  <a:gd name="T17" fmla="*/ 13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
                  <a:gd name="T28" fmla="*/ 0 h 25"/>
                  <a:gd name="T29" fmla="*/ 38 w 3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 h="25">
                    <a:moveTo>
                      <a:pt x="0" y="13"/>
                    </a:moveTo>
                    <a:lnTo>
                      <a:pt x="38" y="0"/>
                    </a:lnTo>
                    <a:lnTo>
                      <a:pt x="38" y="13"/>
                    </a:lnTo>
                    <a:lnTo>
                      <a:pt x="25" y="13"/>
                    </a:lnTo>
                    <a:lnTo>
                      <a:pt x="25" y="25"/>
                    </a:lnTo>
                    <a:lnTo>
                      <a:pt x="13" y="25"/>
                    </a:lnTo>
                    <a:lnTo>
                      <a:pt x="13" y="13"/>
                    </a:lnTo>
                    <a:lnTo>
                      <a:pt x="0" y="25"/>
                    </a:lnTo>
                    <a:lnTo>
                      <a:pt x="0"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12" name="Freeform 324"/>
              <p:cNvSpPr>
                <a:spLocks noChangeAspect="1"/>
              </p:cNvSpPr>
              <p:nvPr/>
            </p:nvSpPr>
            <p:spPr bwMode="auto">
              <a:xfrm>
                <a:off x="1439" y="2154"/>
                <a:ext cx="50" cy="25"/>
              </a:xfrm>
              <a:custGeom>
                <a:avLst/>
                <a:gdLst>
                  <a:gd name="T0" fmla="*/ 0 w 50"/>
                  <a:gd name="T1" fmla="*/ 13 h 25"/>
                  <a:gd name="T2" fmla="*/ 38 w 50"/>
                  <a:gd name="T3" fmla="*/ 0 h 25"/>
                  <a:gd name="T4" fmla="*/ 50 w 50"/>
                  <a:gd name="T5" fmla="*/ 0 h 25"/>
                  <a:gd name="T6" fmla="*/ 50 w 50"/>
                  <a:gd name="T7" fmla="*/ 0 h 25"/>
                  <a:gd name="T8" fmla="*/ 38 w 50"/>
                  <a:gd name="T9" fmla="*/ 13 h 25"/>
                  <a:gd name="T10" fmla="*/ 0 w 50"/>
                  <a:gd name="T11" fmla="*/ 25 h 25"/>
                  <a:gd name="T12" fmla="*/ 0 w 50"/>
                  <a:gd name="T13" fmla="*/ 13 h 25"/>
                  <a:gd name="T14" fmla="*/ 0 60000 65536"/>
                  <a:gd name="T15" fmla="*/ 0 60000 65536"/>
                  <a:gd name="T16" fmla="*/ 0 60000 65536"/>
                  <a:gd name="T17" fmla="*/ 0 60000 65536"/>
                  <a:gd name="T18" fmla="*/ 0 60000 65536"/>
                  <a:gd name="T19" fmla="*/ 0 60000 65536"/>
                  <a:gd name="T20" fmla="*/ 0 60000 65536"/>
                  <a:gd name="T21" fmla="*/ 0 w 50"/>
                  <a:gd name="T22" fmla="*/ 0 h 25"/>
                  <a:gd name="T23" fmla="*/ 50 w 50"/>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 h="25">
                    <a:moveTo>
                      <a:pt x="0" y="13"/>
                    </a:moveTo>
                    <a:lnTo>
                      <a:pt x="38" y="0"/>
                    </a:lnTo>
                    <a:lnTo>
                      <a:pt x="50" y="0"/>
                    </a:lnTo>
                    <a:lnTo>
                      <a:pt x="38" y="13"/>
                    </a:lnTo>
                    <a:lnTo>
                      <a:pt x="0" y="25"/>
                    </a:lnTo>
                    <a:lnTo>
                      <a:pt x="0"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13" name="Rectangle 325"/>
              <p:cNvSpPr>
                <a:spLocks noChangeAspect="1" noChangeArrowheads="1"/>
              </p:cNvSpPr>
              <p:nvPr/>
            </p:nvSpPr>
            <p:spPr bwMode="auto">
              <a:xfrm>
                <a:off x="1477" y="2154"/>
                <a:ext cx="12" cy="25"/>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514" name="Rectangle 326"/>
              <p:cNvSpPr>
                <a:spLocks noChangeAspect="1" noChangeArrowheads="1"/>
              </p:cNvSpPr>
              <p:nvPr/>
            </p:nvSpPr>
            <p:spPr bwMode="auto">
              <a:xfrm>
                <a:off x="1464" y="2167"/>
                <a:ext cx="13"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515" name="Rectangle 327"/>
              <p:cNvSpPr>
                <a:spLocks noChangeAspect="1" noChangeArrowheads="1"/>
              </p:cNvSpPr>
              <p:nvPr/>
            </p:nvSpPr>
            <p:spPr bwMode="auto">
              <a:xfrm>
                <a:off x="1464" y="2167"/>
                <a:ext cx="13" cy="25"/>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516" name="Rectangle 328"/>
              <p:cNvSpPr>
                <a:spLocks noChangeAspect="1" noChangeArrowheads="1"/>
              </p:cNvSpPr>
              <p:nvPr/>
            </p:nvSpPr>
            <p:spPr bwMode="auto">
              <a:xfrm>
                <a:off x="1452" y="2179"/>
                <a:ext cx="12"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517" name="Freeform 329"/>
              <p:cNvSpPr>
                <a:spLocks noChangeAspect="1"/>
              </p:cNvSpPr>
              <p:nvPr/>
            </p:nvSpPr>
            <p:spPr bwMode="auto">
              <a:xfrm>
                <a:off x="1439" y="2154"/>
                <a:ext cx="25" cy="50"/>
              </a:xfrm>
              <a:custGeom>
                <a:avLst/>
                <a:gdLst>
                  <a:gd name="T0" fmla="*/ 13 w 25"/>
                  <a:gd name="T1" fmla="*/ 25 h 50"/>
                  <a:gd name="T2" fmla="*/ 13 w 25"/>
                  <a:gd name="T3" fmla="*/ 13 h 50"/>
                  <a:gd name="T4" fmla="*/ 13 w 25"/>
                  <a:gd name="T5" fmla="*/ 13 h 50"/>
                  <a:gd name="T6" fmla="*/ 25 w 25"/>
                  <a:gd name="T7" fmla="*/ 25 h 50"/>
                  <a:gd name="T8" fmla="*/ 13 w 25"/>
                  <a:gd name="T9" fmla="*/ 38 h 50"/>
                  <a:gd name="T10" fmla="*/ 0 w 25"/>
                  <a:gd name="T11" fmla="*/ 50 h 50"/>
                  <a:gd name="T12" fmla="*/ 0 w 25"/>
                  <a:gd name="T13" fmla="*/ 25 h 50"/>
                  <a:gd name="T14" fmla="*/ 0 w 25"/>
                  <a:gd name="T15" fmla="*/ 13 h 50"/>
                  <a:gd name="T16" fmla="*/ 0 w 25"/>
                  <a:gd name="T17" fmla="*/ 13 h 50"/>
                  <a:gd name="T18" fmla="*/ 0 w 25"/>
                  <a:gd name="T19" fmla="*/ 13 h 50"/>
                  <a:gd name="T20" fmla="*/ 13 w 25"/>
                  <a:gd name="T21" fmla="*/ 13 h 50"/>
                  <a:gd name="T22" fmla="*/ 13 w 25"/>
                  <a:gd name="T23" fmla="*/ 25 h 50"/>
                  <a:gd name="T24" fmla="*/ 0 w 25"/>
                  <a:gd name="T25" fmla="*/ 25 h 50"/>
                  <a:gd name="T26" fmla="*/ 0 w 25"/>
                  <a:gd name="T27" fmla="*/ 25 h 50"/>
                  <a:gd name="T28" fmla="*/ 13 w 25"/>
                  <a:gd name="T29" fmla="*/ 13 h 50"/>
                  <a:gd name="T30" fmla="*/ 25 w 25"/>
                  <a:gd name="T31" fmla="*/ 0 h 50"/>
                  <a:gd name="T32" fmla="*/ 25 w 25"/>
                  <a:gd name="T33" fmla="*/ 13 h 50"/>
                  <a:gd name="T34" fmla="*/ 25 w 25"/>
                  <a:gd name="T35" fmla="*/ 25 h 50"/>
                  <a:gd name="T36" fmla="*/ 13 w 25"/>
                  <a:gd name="T37" fmla="*/ 25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50"/>
                  <a:gd name="T59" fmla="*/ 25 w 25"/>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50">
                    <a:moveTo>
                      <a:pt x="13" y="25"/>
                    </a:moveTo>
                    <a:lnTo>
                      <a:pt x="13" y="13"/>
                    </a:lnTo>
                    <a:lnTo>
                      <a:pt x="25" y="25"/>
                    </a:lnTo>
                    <a:lnTo>
                      <a:pt x="13" y="38"/>
                    </a:lnTo>
                    <a:lnTo>
                      <a:pt x="0" y="50"/>
                    </a:lnTo>
                    <a:lnTo>
                      <a:pt x="0" y="25"/>
                    </a:lnTo>
                    <a:lnTo>
                      <a:pt x="0" y="13"/>
                    </a:lnTo>
                    <a:lnTo>
                      <a:pt x="13" y="13"/>
                    </a:lnTo>
                    <a:lnTo>
                      <a:pt x="13" y="25"/>
                    </a:lnTo>
                    <a:lnTo>
                      <a:pt x="0" y="25"/>
                    </a:lnTo>
                    <a:lnTo>
                      <a:pt x="13" y="13"/>
                    </a:lnTo>
                    <a:lnTo>
                      <a:pt x="25" y="0"/>
                    </a:lnTo>
                    <a:lnTo>
                      <a:pt x="25" y="13"/>
                    </a:lnTo>
                    <a:lnTo>
                      <a:pt x="25" y="25"/>
                    </a:lnTo>
                    <a:lnTo>
                      <a:pt x="13"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18" name="Rectangle 330"/>
              <p:cNvSpPr>
                <a:spLocks noChangeAspect="1" noChangeArrowheads="1"/>
              </p:cNvSpPr>
              <p:nvPr/>
            </p:nvSpPr>
            <p:spPr bwMode="auto">
              <a:xfrm>
                <a:off x="1452" y="2179"/>
                <a:ext cx="12" cy="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5519" name="Rectangle 331"/>
              <p:cNvSpPr>
                <a:spLocks noChangeAspect="1" noChangeArrowheads="1"/>
              </p:cNvSpPr>
              <p:nvPr/>
            </p:nvSpPr>
            <p:spPr bwMode="auto">
              <a:xfrm>
                <a:off x="1452" y="2179"/>
                <a:ext cx="12"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520" name="Freeform 332"/>
              <p:cNvSpPr>
                <a:spLocks noChangeAspect="1"/>
              </p:cNvSpPr>
              <p:nvPr/>
            </p:nvSpPr>
            <p:spPr bwMode="auto">
              <a:xfrm>
                <a:off x="1452" y="2179"/>
                <a:ext cx="12" cy="13"/>
              </a:xfrm>
              <a:custGeom>
                <a:avLst/>
                <a:gdLst>
                  <a:gd name="T0" fmla="*/ 0 w 12"/>
                  <a:gd name="T1" fmla="*/ 0 h 13"/>
                  <a:gd name="T2" fmla="*/ 12 w 12"/>
                  <a:gd name="T3" fmla="*/ 0 h 13"/>
                  <a:gd name="T4" fmla="*/ 12 w 12"/>
                  <a:gd name="T5" fmla="*/ 13 h 13"/>
                  <a:gd name="T6" fmla="*/ 12 w 12"/>
                  <a:gd name="T7" fmla="*/ 13 h 13"/>
                  <a:gd name="T8" fmla="*/ 0 w 12"/>
                  <a:gd name="T9" fmla="*/ 13 h 13"/>
                  <a:gd name="T10" fmla="*/ 0 w 12"/>
                  <a:gd name="T11" fmla="*/ 0 h 13"/>
                  <a:gd name="T12" fmla="*/ 0 w 12"/>
                  <a:gd name="T13" fmla="*/ 0 h 13"/>
                  <a:gd name="T14" fmla="*/ 0 w 12"/>
                  <a:gd name="T15" fmla="*/ 0 h 13"/>
                  <a:gd name="T16" fmla="*/ 12 w 12"/>
                  <a:gd name="T17" fmla="*/ 0 h 13"/>
                  <a:gd name="T18" fmla="*/ 12 w 12"/>
                  <a:gd name="T19" fmla="*/ 0 h 13"/>
                  <a:gd name="T20" fmla="*/ 12 w 12"/>
                  <a:gd name="T21" fmla="*/ 13 h 13"/>
                  <a:gd name="T22" fmla="*/ 0 w 12"/>
                  <a:gd name="T23" fmla="*/ 13 h 13"/>
                  <a:gd name="T24" fmla="*/ 0 w 12"/>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3"/>
                  <a:gd name="T41" fmla="*/ 12 w 12"/>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3">
                    <a:moveTo>
                      <a:pt x="0" y="0"/>
                    </a:moveTo>
                    <a:lnTo>
                      <a:pt x="12" y="0"/>
                    </a:lnTo>
                    <a:lnTo>
                      <a:pt x="12" y="13"/>
                    </a:lnTo>
                    <a:lnTo>
                      <a:pt x="0" y="13"/>
                    </a:lnTo>
                    <a:lnTo>
                      <a:pt x="0" y="0"/>
                    </a:lnTo>
                    <a:lnTo>
                      <a:pt x="12" y="0"/>
                    </a:lnTo>
                    <a:lnTo>
                      <a:pt x="12" y="13"/>
                    </a:lnTo>
                    <a:lnTo>
                      <a:pt x="0" y="13"/>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21" name="Rectangle 333"/>
              <p:cNvSpPr>
                <a:spLocks noChangeAspect="1" noChangeArrowheads="1"/>
              </p:cNvSpPr>
              <p:nvPr/>
            </p:nvSpPr>
            <p:spPr bwMode="auto">
              <a:xfrm>
                <a:off x="1365" y="2229"/>
                <a:ext cx="50" cy="13"/>
              </a:xfrm>
              <a:prstGeom prst="rect">
                <a:avLst/>
              </a:prstGeom>
              <a:blipFill dpi="0" rotWithShape="0">
                <a:blip r:embed="rId8" cstate="print"/>
                <a:srcRect/>
                <a:tile tx="0" ty="0" sx="100000" sy="100000" flip="none" algn="tl"/>
              </a:blipFill>
              <a:ln w="9525">
                <a:noFill/>
                <a:miter lim="800000"/>
                <a:headEnd/>
                <a:tailEnd/>
              </a:ln>
            </p:spPr>
            <p:txBody>
              <a:bodyPr/>
              <a:lstStyle/>
              <a:p>
                <a:endParaRPr lang="en-US"/>
              </a:p>
            </p:txBody>
          </p:sp>
          <p:sp>
            <p:nvSpPr>
              <p:cNvPr id="5522" name="Rectangle 334"/>
              <p:cNvSpPr>
                <a:spLocks noChangeAspect="1" noChangeArrowheads="1"/>
              </p:cNvSpPr>
              <p:nvPr/>
            </p:nvSpPr>
            <p:spPr bwMode="auto">
              <a:xfrm>
                <a:off x="1415" y="2229"/>
                <a:ext cx="12" cy="25"/>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523" name="Rectangle 335"/>
              <p:cNvSpPr>
                <a:spLocks noChangeAspect="1" noChangeArrowheads="1"/>
              </p:cNvSpPr>
              <p:nvPr/>
            </p:nvSpPr>
            <p:spPr bwMode="auto">
              <a:xfrm>
                <a:off x="1365" y="2242"/>
                <a:ext cx="50"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524" name="Rectangle 336"/>
              <p:cNvSpPr>
                <a:spLocks noChangeAspect="1" noChangeArrowheads="1"/>
              </p:cNvSpPr>
              <p:nvPr/>
            </p:nvSpPr>
            <p:spPr bwMode="auto">
              <a:xfrm>
                <a:off x="1365" y="2229"/>
                <a:ext cx="12"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525" name="Rectangle 337"/>
              <p:cNvSpPr>
                <a:spLocks noChangeAspect="1" noChangeArrowheads="1"/>
              </p:cNvSpPr>
              <p:nvPr/>
            </p:nvSpPr>
            <p:spPr bwMode="auto">
              <a:xfrm>
                <a:off x="1365" y="2229"/>
                <a:ext cx="62"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526" name="Freeform 338"/>
              <p:cNvSpPr>
                <a:spLocks noChangeAspect="1"/>
              </p:cNvSpPr>
              <p:nvPr/>
            </p:nvSpPr>
            <p:spPr bwMode="auto">
              <a:xfrm>
                <a:off x="1415" y="2217"/>
                <a:ext cx="12" cy="25"/>
              </a:xfrm>
              <a:custGeom>
                <a:avLst/>
                <a:gdLst>
                  <a:gd name="T0" fmla="*/ 0 w 12"/>
                  <a:gd name="T1" fmla="*/ 25 h 25"/>
                  <a:gd name="T2" fmla="*/ 0 w 12"/>
                  <a:gd name="T3" fmla="*/ 12 h 25"/>
                  <a:gd name="T4" fmla="*/ 12 w 12"/>
                  <a:gd name="T5" fmla="*/ 0 h 25"/>
                  <a:gd name="T6" fmla="*/ 12 w 12"/>
                  <a:gd name="T7" fmla="*/ 12 h 25"/>
                  <a:gd name="T8" fmla="*/ 0 w 12"/>
                  <a:gd name="T9" fmla="*/ 25 h 25"/>
                  <a:gd name="T10" fmla="*/ 0 60000 65536"/>
                  <a:gd name="T11" fmla="*/ 0 60000 65536"/>
                  <a:gd name="T12" fmla="*/ 0 60000 65536"/>
                  <a:gd name="T13" fmla="*/ 0 60000 65536"/>
                  <a:gd name="T14" fmla="*/ 0 60000 65536"/>
                  <a:gd name="T15" fmla="*/ 0 w 12"/>
                  <a:gd name="T16" fmla="*/ 0 h 25"/>
                  <a:gd name="T17" fmla="*/ 12 w 12"/>
                  <a:gd name="T18" fmla="*/ 25 h 25"/>
                </a:gdLst>
                <a:ahLst/>
                <a:cxnLst>
                  <a:cxn ang="T10">
                    <a:pos x="T0" y="T1"/>
                  </a:cxn>
                  <a:cxn ang="T11">
                    <a:pos x="T2" y="T3"/>
                  </a:cxn>
                  <a:cxn ang="T12">
                    <a:pos x="T4" y="T5"/>
                  </a:cxn>
                  <a:cxn ang="T13">
                    <a:pos x="T6" y="T7"/>
                  </a:cxn>
                  <a:cxn ang="T14">
                    <a:pos x="T8" y="T9"/>
                  </a:cxn>
                </a:cxnLst>
                <a:rect l="T15" t="T16" r="T17" b="T18"/>
                <a:pathLst>
                  <a:path w="12" h="25">
                    <a:moveTo>
                      <a:pt x="0" y="25"/>
                    </a:moveTo>
                    <a:lnTo>
                      <a:pt x="0" y="12"/>
                    </a:lnTo>
                    <a:lnTo>
                      <a:pt x="12" y="0"/>
                    </a:lnTo>
                    <a:lnTo>
                      <a:pt x="12" y="12"/>
                    </a:lnTo>
                    <a:lnTo>
                      <a:pt x="0" y="25"/>
                    </a:lnTo>
                    <a:close/>
                  </a:path>
                </a:pathLst>
              </a:custGeom>
              <a:blipFill dpi="0" rotWithShape="0">
                <a:blip r:embed="rId10" cstate="print"/>
                <a:srcRect/>
                <a:tile tx="0" ty="0" sx="100000" sy="100000" flip="none" algn="tl"/>
              </a:blipFill>
              <a:ln w="9525">
                <a:noFill/>
                <a:round/>
                <a:headEnd/>
                <a:tailEnd/>
              </a:ln>
            </p:spPr>
            <p:txBody>
              <a:bodyPr/>
              <a:lstStyle/>
              <a:p>
                <a:endParaRPr lang="en-US"/>
              </a:p>
            </p:txBody>
          </p:sp>
          <p:sp>
            <p:nvSpPr>
              <p:cNvPr id="5527" name="Freeform 339"/>
              <p:cNvSpPr>
                <a:spLocks noChangeAspect="1"/>
              </p:cNvSpPr>
              <p:nvPr/>
            </p:nvSpPr>
            <p:spPr bwMode="auto">
              <a:xfrm>
                <a:off x="1415" y="2204"/>
                <a:ext cx="24" cy="38"/>
              </a:xfrm>
              <a:custGeom>
                <a:avLst/>
                <a:gdLst>
                  <a:gd name="T0" fmla="*/ 0 w 24"/>
                  <a:gd name="T1" fmla="*/ 38 h 38"/>
                  <a:gd name="T2" fmla="*/ 0 w 24"/>
                  <a:gd name="T3" fmla="*/ 25 h 38"/>
                  <a:gd name="T4" fmla="*/ 0 w 24"/>
                  <a:gd name="T5" fmla="*/ 25 h 38"/>
                  <a:gd name="T6" fmla="*/ 0 w 24"/>
                  <a:gd name="T7" fmla="*/ 25 h 38"/>
                  <a:gd name="T8" fmla="*/ 12 w 24"/>
                  <a:gd name="T9" fmla="*/ 13 h 38"/>
                  <a:gd name="T10" fmla="*/ 24 w 24"/>
                  <a:gd name="T11" fmla="*/ 0 h 38"/>
                  <a:gd name="T12" fmla="*/ 24 w 24"/>
                  <a:gd name="T13" fmla="*/ 13 h 38"/>
                  <a:gd name="T14" fmla="*/ 24 w 24"/>
                  <a:gd name="T15" fmla="*/ 25 h 38"/>
                  <a:gd name="T16" fmla="*/ 24 w 24"/>
                  <a:gd name="T17" fmla="*/ 38 h 38"/>
                  <a:gd name="T18" fmla="*/ 24 w 24"/>
                  <a:gd name="T19" fmla="*/ 38 h 38"/>
                  <a:gd name="T20" fmla="*/ 12 w 24"/>
                  <a:gd name="T21" fmla="*/ 25 h 38"/>
                  <a:gd name="T22" fmla="*/ 12 w 24"/>
                  <a:gd name="T23" fmla="*/ 13 h 38"/>
                  <a:gd name="T24" fmla="*/ 24 w 24"/>
                  <a:gd name="T25" fmla="*/ 13 h 38"/>
                  <a:gd name="T26" fmla="*/ 24 w 24"/>
                  <a:gd name="T27" fmla="*/ 25 h 38"/>
                  <a:gd name="T28" fmla="*/ 12 w 24"/>
                  <a:gd name="T29" fmla="*/ 38 h 38"/>
                  <a:gd name="T30" fmla="*/ 0 w 24"/>
                  <a:gd name="T31" fmla="*/ 25 h 38"/>
                  <a:gd name="T32" fmla="*/ 12 w 24"/>
                  <a:gd name="T33" fmla="*/ 25 h 38"/>
                  <a:gd name="T34" fmla="*/ 12 w 24"/>
                  <a:gd name="T35" fmla="*/ 38 h 38"/>
                  <a:gd name="T36" fmla="*/ 0 w 24"/>
                  <a:gd name="T37" fmla="*/ 38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38"/>
                  <a:gd name="T59" fmla="*/ 24 w 24"/>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38">
                    <a:moveTo>
                      <a:pt x="0" y="38"/>
                    </a:moveTo>
                    <a:lnTo>
                      <a:pt x="0" y="25"/>
                    </a:lnTo>
                    <a:lnTo>
                      <a:pt x="12" y="13"/>
                    </a:lnTo>
                    <a:lnTo>
                      <a:pt x="24" y="0"/>
                    </a:lnTo>
                    <a:lnTo>
                      <a:pt x="24" y="13"/>
                    </a:lnTo>
                    <a:lnTo>
                      <a:pt x="24" y="25"/>
                    </a:lnTo>
                    <a:lnTo>
                      <a:pt x="24" y="38"/>
                    </a:lnTo>
                    <a:lnTo>
                      <a:pt x="12" y="25"/>
                    </a:lnTo>
                    <a:lnTo>
                      <a:pt x="12" y="13"/>
                    </a:lnTo>
                    <a:lnTo>
                      <a:pt x="24" y="13"/>
                    </a:lnTo>
                    <a:lnTo>
                      <a:pt x="24" y="25"/>
                    </a:lnTo>
                    <a:lnTo>
                      <a:pt x="12" y="38"/>
                    </a:lnTo>
                    <a:lnTo>
                      <a:pt x="0" y="25"/>
                    </a:lnTo>
                    <a:lnTo>
                      <a:pt x="12" y="25"/>
                    </a:lnTo>
                    <a:lnTo>
                      <a:pt x="12" y="38"/>
                    </a:lnTo>
                    <a:lnTo>
                      <a:pt x="0" y="38"/>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28" name="Freeform 340"/>
              <p:cNvSpPr>
                <a:spLocks noChangeAspect="1"/>
              </p:cNvSpPr>
              <p:nvPr/>
            </p:nvSpPr>
            <p:spPr bwMode="auto">
              <a:xfrm>
                <a:off x="1415" y="2229"/>
                <a:ext cx="24" cy="38"/>
              </a:xfrm>
              <a:custGeom>
                <a:avLst/>
                <a:gdLst>
                  <a:gd name="T0" fmla="*/ 24 w 24"/>
                  <a:gd name="T1" fmla="*/ 13 h 38"/>
                  <a:gd name="T2" fmla="*/ 12 w 24"/>
                  <a:gd name="T3" fmla="*/ 25 h 38"/>
                  <a:gd name="T4" fmla="*/ 0 w 24"/>
                  <a:gd name="T5" fmla="*/ 38 h 38"/>
                  <a:gd name="T6" fmla="*/ 0 w 24"/>
                  <a:gd name="T7" fmla="*/ 13 h 38"/>
                  <a:gd name="T8" fmla="*/ 0 w 24"/>
                  <a:gd name="T9" fmla="*/ 13 h 38"/>
                  <a:gd name="T10" fmla="*/ 12 w 24"/>
                  <a:gd name="T11" fmla="*/ 0 h 38"/>
                  <a:gd name="T12" fmla="*/ 24 w 24"/>
                  <a:gd name="T13" fmla="*/ 13 h 38"/>
                  <a:gd name="T14" fmla="*/ 0 60000 65536"/>
                  <a:gd name="T15" fmla="*/ 0 60000 65536"/>
                  <a:gd name="T16" fmla="*/ 0 60000 65536"/>
                  <a:gd name="T17" fmla="*/ 0 60000 65536"/>
                  <a:gd name="T18" fmla="*/ 0 60000 65536"/>
                  <a:gd name="T19" fmla="*/ 0 60000 65536"/>
                  <a:gd name="T20" fmla="*/ 0 60000 65536"/>
                  <a:gd name="T21" fmla="*/ 0 w 24"/>
                  <a:gd name="T22" fmla="*/ 0 h 38"/>
                  <a:gd name="T23" fmla="*/ 24 w 24"/>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38">
                    <a:moveTo>
                      <a:pt x="24" y="13"/>
                    </a:moveTo>
                    <a:lnTo>
                      <a:pt x="12" y="25"/>
                    </a:lnTo>
                    <a:lnTo>
                      <a:pt x="0" y="38"/>
                    </a:lnTo>
                    <a:lnTo>
                      <a:pt x="0" y="13"/>
                    </a:lnTo>
                    <a:lnTo>
                      <a:pt x="12" y="0"/>
                    </a:lnTo>
                    <a:lnTo>
                      <a:pt x="24"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29" name="Freeform 341"/>
              <p:cNvSpPr>
                <a:spLocks noChangeAspect="1"/>
              </p:cNvSpPr>
              <p:nvPr/>
            </p:nvSpPr>
            <p:spPr bwMode="auto">
              <a:xfrm>
                <a:off x="1365" y="2229"/>
                <a:ext cx="50" cy="13"/>
              </a:xfrm>
              <a:custGeom>
                <a:avLst/>
                <a:gdLst>
                  <a:gd name="T0" fmla="*/ 0 w 50"/>
                  <a:gd name="T1" fmla="*/ 0 h 13"/>
                  <a:gd name="T2" fmla="*/ 50 w 50"/>
                  <a:gd name="T3" fmla="*/ 0 h 13"/>
                  <a:gd name="T4" fmla="*/ 50 w 50"/>
                  <a:gd name="T5" fmla="*/ 13 h 13"/>
                  <a:gd name="T6" fmla="*/ 50 w 50"/>
                  <a:gd name="T7" fmla="*/ 13 h 13"/>
                  <a:gd name="T8" fmla="*/ 0 w 50"/>
                  <a:gd name="T9" fmla="*/ 13 h 13"/>
                  <a:gd name="T10" fmla="*/ 0 w 50"/>
                  <a:gd name="T11" fmla="*/ 0 h 13"/>
                  <a:gd name="T12" fmla="*/ 0 w 50"/>
                  <a:gd name="T13" fmla="*/ 13 h 13"/>
                  <a:gd name="T14" fmla="*/ 0 w 50"/>
                  <a:gd name="T15" fmla="*/ 0 h 13"/>
                  <a:gd name="T16" fmla="*/ 50 w 50"/>
                  <a:gd name="T17" fmla="*/ 0 h 13"/>
                  <a:gd name="T18" fmla="*/ 50 w 50"/>
                  <a:gd name="T19" fmla="*/ 0 h 13"/>
                  <a:gd name="T20" fmla="*/ 50 w 50"/>
                  <a:gd name="T21" fmla="*/ 13 h 13"/>
                  <a:gd name="T22" fmla="*/ 0 w 50"/>
                  <a:gd name="T23" fmla="*/ 13 h 13"/>
                  <a:gd name="T24" fmla="*/ 0 w 50"/>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
                  <a:gd name="T40" fmla="*/ 0 h 13"/>
                  <a:gd name="T41" fmla="*/ 50 w 50"/>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 h="13">
                    <a:moveTo>
                      <a:pt x="0" y="0"/>
                    </a:moveTo>
                    <a:lnTo>
                      <a:pt x="50" y="0"/>
                    </a:lnTo>
                    <a:lnTo>
                      <a:pt x="50" y="13"/>
                    </a:lnTo>
                    <a:lnTo>
                      <a:pt x="0" y="13"/>
                    </a:lnTo>
                    <a:lnTo>
                      <a:pt x="0" y="0"/>
                    </a:lnTo>
                    <a:lnTo>
                      <a:pt x="0" y="13"/>
                    </a:lnTo>
                    <a:lnTo>
                      <a:pt x="0" y="0"/>
                    </a:lnTo>
                    <a:lnTo>
                      <a:pt x="50" y="0"/>
                    </a:lnTo>
                    <a:lnTo>
                      <a:pt x="50" y="13"/>
                    </a:lnTo>
                    <a:lnTo>
                      <a:pt x="0" y="13"/>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30" name="Freeform 342"/>
              <p:cNvSpPr>
                <a:spLocks noChangeAspect="1"/>
              </p:cNvSpPr>
              <p:nvPr/>
            </p:nvSpPr>
            <p:spPr bwMode="auto">
              <a:xfrm>
                <a:off x="1415" y="2217"/>
                <a:ext cx="12" cy="12"/>
              </a:xfrm>
              <a:custGeom>
                <a:avLst/>
                <a:gdLst>
                  <a:gd name="T0" fmla="*/ 0 w 12"/>
                  <a:gd name="T1" fmla="*/ 12 h 12"/>
                  <a:gd name="T2" fmla="*/ 12 w 12"/>
                  <a:gd name="T3" fmla="*/ 0 h 12"/>
                  <a:gd name="T4" fmla="*/ 12 w 12"/>
                  <a:gd name="T5" fmla="*/ 0 h 12"/>
                  <a:gd name="T6" fmla="*/ 0 w 12"/>
                  <a:gd name="T7" fmla="*/ 12 h 12"/>
                  <a:gd name="T8" fmla="*/ 0 60000 65536"/>
                  <a:gd name="T9" fmla="*/ 0 60000 65536"/>
                  <a:gd name="T10" fmla="*/ 0 60000 65536"/>
                  <a:gd name="T11" fmla="*/ 0 60000 65536"/>
                  <a:gd name="T12" fmla="*/ 0 w 12"/>
                  <a:gd name="T13" fmla="*/ 0 h 12"/>
                  <a:gd name="T14" fmla="*/ 12 w 12"/>
                  <a:gd name="T15" fmla="*/ 12 h 12"/>
                </a:gdLst>
                <a:ahLst/>
                <a:cxnLst>
                  <a:cxn ang="T8">
                    <a:pos x="T0" y="T1"/>
                  </a:cxn>
                  <a:cxn ang="T9">
                    <a:pos x="T2" y="T3"/>
                  </a:cxn>
                  <a:cxn ang="T10">
                    <a:pos x="T4" y="T5"/>
                  </a:cxn>
                  <a:cxn ang="T11">
                    <a:pos x="T6" y="T7"/>
                  </a:cxn>
                </a:cxnLst>
                <a:rect l="T12" t="T13" r="T14" b="T15"/>
                <a:pathLst>
                  <a:path w="12" h="12">
                    <a:moveTo>
                      <a:pt x="0" y="12"/>
                    </a:moveTo>
                    <a:lnTo>
                      <a:pt x="12" y="0"/>
                    </a:lnTo>
                    <a:lnTo>
                      <a:pt x="0"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31" name="Freeform 343"/>
              <p:cNvSpPr>
                <a:spLocks noChangeAspect="1"/>
              </p:cNvSpPr>
              <p:nvPr/>
            </p:nvSpPr>
            <p:spPr bwMode="auto">
              <a:xfrm>
                <a:off x="1415" y="2217"/>
                <a:ext cx="24" cy="25"/>
              </a:xfrm>
              <a:custGeom>
                <a:avLst/>
                <a:gdLst>
                  <a:gd name="T0" fmla="*/ 0 w 24"/>
                  <a:gd name="T1" fmla="*/ 12 h 25"/>
                  <a:gd name="T2" fmla="*/ 12 w 24"/>
                  <a:gd name="T3" fmla="*/ 0 h 25"/>
                  <a:gd name="T4" fmla="*/ 24 w 24"/>
                  <a:gd name="T5" fmla="*/ 12 h 25"/>
                  <a:gd name="T6" fmla="*/ 24 w 24"/>
                  <a:gd name="T7" fmla="*/ 12 h 25"/>
                  <a:gd name="T8" fmla="*/ 12 w 24"/>
                  <a:gd name="T9" fmla="*/ 25 h 25"/>
                  <a:gd name="T10" fmla="*/ 0 w 24"/>
                  <a:gd name="T11" fmla="*/ 12 h 25"/>
                  <a:gd name="T12" fmla="*/ 12 w 24"/>
                  <a:gd name="T13" fmla="*/ 25 h 25"/>
                  <a:gd name="T14" fmla="*/ 0 w 24"/>
                  <a:gd name="T15" fmla="*/ 12 h 25"/>
                  <a:gd name="T16" fmla="*/ 12 w 24"/>
                  <a:gd name="T17" fmla="*/ 0 h 25"/>
                  <a:gd name="T18" fmla="*/ 12 w 24"/>
                  <a:gd name="T19" fmla="*/ 0 h 25"/>
                  <a:gd name="T20" fmla="*/ 24 w 24"/>
                  <a:gd name="T21" fmla="*/ 12 h 25"/>
                  <a:gd name="T22" fmla="*/ 12 w 24"/>
                  <a:gd name="T23" fmla="*/ 25 h 25"/>
                  <a:gd name="T24" fmla="*/ 0 w 24"/>
                  <a:gd name="T25" fmla="*/ 12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
                  <a:gd name="T40" fmla="*/ 0 h 25"/>
                  <a:gd name="T41" fmla="*/ 24 w 24"/>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 h="25">
                    <a:moveTo>
                      <a:pt x="0" y="12"/>
                    </a:moveTo>
                    <a:lnTo>
                      <a:pt x="12" y="0"/>
                    </a:lnTo>
                    <a:lnTo>
                      <a:pt x="24" y="12"/>
                    </a:lnTo>
                    <a:lnTo>
                      <a:pt x="12" y="25"/>
                    </a:lnTo>
                    <a:lnTo>
                      <a:pt x="0" y="12"/>
                    </a:lnTo>
                    <a:lnTo>
                      <a:pt x="12" y="25"/>
                    </a:lnTo>
                    <a:lnTo>
                      <a:pt x="0" y="12"/>
                    </a:lnTo>
                    <a:lnTo>
                      <a:pt x="12" y="0"/>
                    </a:lnTo>
                    <a:lnTo>
                      <a:pt x="24" y="12"/>
                    </a:lnTo>
                    <a:lnTo>
                      <a:pt x="12" y="25"/>
                    </a:lnTo>
                    <a:lnTo>
                      <a:pt x="0"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32" name="Rectangle 344"/>
              <p:cNvSpPr>
                <a:spLocks noChangeAspect="1" noChangeArrowheads="1"/>
              </p:cNvSpPr>
              <p:nvPr/>
            </p:nvSpPr>
            <p:spPr bwMode="auto">
              <a:xfrm>
                <a:off x="1004" y="2217"/>
                <a:ext cx="49" cy="12"/>
              </a:xfrm>
              <a:prstGeom prst="rect">
                <a:avLst/>
              </a:prstGeom>
              <a:blipFill dpi="0" rotWithShape="0">
                <a:blip r:embed="rId8" cstate="print"/>
                <a:srcRect/>
                <a:tile tx="0" ty="0" sx="100000" sy="100000" flip="none" algn="tl"/>
              </a:blipFill>
              <a:ln w="9525">
                <a:noFill/>
                <a:miter lim="800000"/>
                <a:headEnd/>
                <a:tailEnd/>
              </a:ln>
            </p:spPr>
            <p:txBody>
              <a:bodyPr/>
              <a:lstStyle/>
              <a:p>
                <a:endParaRPr lang="en-US"/>
              </a:p>
            </p:txBody>
          </p:sp>
          <p:sp>
            <p:nvSpPr>
              <p:cNvPr id="5533" name="Rectangle 345"/>
              <p:cNvSpPr>
                <a:spLocks noChangeAspect="1" noChangeArrowheads="1"/>
              </p:cNvSpPr>
              <p:nvPr/>
            </p:nvSpPr>
            <p:spPr bwMode="auto">
              <a:xfrm>
                <a:off x="1053" y="2217"/>
                <a:ext cx="13" cy="25"/>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534" name="Rectangle 346"/>
              <p:cNvSpPr>
                <a:spLocks noChangeAspect="1" noChangeArrowheads="1"/>
              </p:cNvSpPr>
              <p:nvPr/>
            </p:nvSpPr>
            <p:spPr bwMode="auto">
              <a:xfrm>
                <a:off x="1004" y="2229"/>
                <a:ext cx="49" cy="13"/>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535" name="Rectangle 347"/>
              <p:cNvSpPr>
                <a:spLocks noChangeAspect="1" noChangeArrowheads="1"/>
              </p:cNvSpPr>
              <p:nvPr/>
            </p:nvSpPr>
            <p:spPr bwMode="auto">
              <a:xfrm>
                <a:off x="1004" y="2217"/>
                <a:ext cx="12"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536" name="Rectangle 348"/>
              <p:cNvSpPr>
                <a:spLocks noChangeAspect="1" noChangeArrowheads="1"/>
              </p:cNvSpPr>
              <p:nvPr/>
            </p:nvSpPr>
            <p:spPr bwMode="auto">
              <a:xfrm>
                <a:off x="1004" y="2217"/>
                <a:ext cx="62"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537" name="Freeform 349"/>
              <p:cNvSpPr>
                <a:spLocks noChangeAspect="1"/>
              </p:cNvSpPr>
              <p:nvPr/>
            </p:nvSpPr>
            <p:spPr bwMode="auto">
              <a:xfrm>
                <a:off x="1053" y="2217"/>
                <a:ext cx="25" cy="12"/>
              </a:xfrm>
              <a:custGeom>
                <a:avLst/>
                <a:gdLst>
                  <a:gd name="T0" fmla="*/ 0 w 25"/>
                  <a:gd name="T1" fmla="*/ 12 h 12"/>
                  <a:gd name="T2" fmla="*/ 0 w 25"/>
                  <a:gd name="T3" fmla="*/ 0 h 12"/>
                  <a:gd name="T4" fmla="*/ 13 w 25"/>
                  <a:gd name="T5" fmla="*/ 0 h 12"/>
                  <a:gd name="T6" fmla="*/ 25 w 25"/>
                  <a:gd name="T7" fmla="*/ 0 h 12"/>
                  <a:gd name="T8" fmla="*/ 25 w 25"/>
                  <a:gd name="T9" fmla="*/ 0 h 12"/>
                  <a:gd name="T10" fmla="*/ 0 w 25"/>
                  <a:gd name="T11" fmla="*/ 12 h 12"/>
                  <a:gd name="T12" fmla="*/ 0 60000 65536"/>
                  <a:gd name="T13" fmla="*/ 0 60000 65536"/>
                  <a:gd name="T14" fmla="*/ 0 60000 65536"/>
                  <a:gd name="T15" fmla="*/ 0 60000 65536"/>
                  <a:gd name="T16" fmla="*/ 0 60000 65536"/>
                  <a:gd name="T17" fmla="*/ 0 60000 65536"/>
                  <a:gd name="T18" fmla="*/ 0 w 25"/>
                  <a:gd name="T19" fmla="*/ 0 h 12"/>
                  <a:gd name="T20" fmla="*/ 25 w 25"/>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5" h="12">
                    <a:moveTo>
                      <a:pt x="0" y="12"/>
                    </a:moveTo>
                    <a:lnTo>
                      <a:pt x="0" y="0"/>
                    </a:lnTo>
                    <a:lnTo>
                      <a:pt x="13" y="0"/>
                    </a:lnTo>
                    <a:lnTo>
                      <a:pt x="25" y="0"/>
                    </a:lnTo>
                    <a:lnTo>
                      <a:pt x="0" y="12"/>
                    </a:lnTo>
                    <a:close/>
                  </a:path>
                </a:pathLst>
              </a:custGeom>
              <a:blipFill dpi="0" rotWithShape="0">
                <a:blip r:embed="rId10" cstate="print"/>
                <a:srcRect/>
                <a:tile tx="0" ty="0" sx="100000" sy="100000" flip="none" algn="tl"/>
              </a:blipFill>
              <a:ln w="9525">
                <a:noFill/>
                <a:round/>
                <a:headEnd/>
                <a:tailEnd/>
              </a:ln>
            </p:spPr>
            <p:txBody>
              <a:bodyPr/>
              <a:lstStyle/>
              <a:p>
                <a:endParaRPr lang="en-US"/>
              </a:p>
            </p:txBody>
          </p:sp>
          <p:sp>
            <p:nvSpPr>
              <p:cNvPr id="5538" name="Rectangle 350"/>
              <p:cNvSpPr>
                <a:spLocks noChangeAspect="1" noChangeArrowheads="1"/>
              </p:cNvSpPr>
              <p:nvPr/>
            </p:nvSpPr>
            <p:spPr bwMode="auto">
              <a:xfrm>
                <a:off x="1053" y="2217"/>
                <a:ext cx="13"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539" name="Freeform 351"/>
              <p:cNvSpPr>
                <a:spLocks noChangeAspect="1"/>
              </p:cNvSpPr>
              <p:nvPr/>
            </p:nvSpPr>
            <p:spPr bwMode="auto">
              <a:xfrm>
                <a:off x="1053" y="2217"/>
                <a:ext cx="25" cy="25"/>
              </a:xfrm>
              <a:custGeom>
                <a:avLst/>
                <a:gdLst>
                  <a:gd name="T0" fmla="*/ 0 w 25"/>
                  <a:gd name="T1" fmla="*/ 0 h 25"/>
                  <a:gd name="T2" fmla="*/ 25 w 25"/>
                  <a:gd name="T3" fmla="*/ 0 h 25"/>
                  <a:gd name="T4" fmla="*/ 25 w 25"/>
                  <a:gd name="T5" fmla="*/ 12 h 25"/>
                  <a:gd name="T6" fmla="*/ 25 w 25"/>
                  <a:gd name="T7" fmla="*/ 12 h 25"/>
                  <a:gd name="T8" fmla="*/ 0 w 25"/>
                  <a:gd name="T9" fmla="*/ 25 h 25"/>
                  <a:gd name="T10" fmla="*/ 0 w 25"/>
                  <a:gd name="T11" fmla="*/ 25 h 25"/>
                  <a:gd name="T12" fmla="*/ 0 w 25"/>
                  <a:gd name="T13" fmla="*/ 12 h 25"/>
                  <a:gd name="T14" fmla="*/ 0 w 25"/>
                  <a:gd name="T15" fmla="*/ 12 h 25"/>
                  <a:gd name="T16" fmla="*/ 25 w 25"/>
                  <a:gd name="T17" fmla="*/ 0 h 25"/>
                  <a:gd name="T18" fmla="*/ 25 w 25"/>
                  <a:gd name="T19" fmla="*/ 0 h 25"/>
                  <a:gd name="T20" fmla="*/ 25 w 25"/>
                  <a:gd name="T21" fmla="*/ 12 h 25"/>
                  <a:gd name="T22" fmla="*/ 0 w 25"/>
                  <a:gd name="T23" fmla="*/ 12 h 25"/>
                  <a:gd name="T24" fmla="*/ 0 w 25"/>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25"/>
                  <a:gd name="T41" fmla="*/ 25 w 25"/>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25">
                    <a:moveTo>
                      <a:pt x="0" y="0"/>
                    </a:moveTo>
                    <a:lnTo>
                      <a:pt x="25" y="0"/>
                    </a:lnTo>
                    <a:lnTo>
                      <a:pt x="25" y="12"/>
                    </a:lnTo>
                    <a:lnTo>
                      <a:pt x="0" y="25"/>
                    </a:lnTo>
                    <a:lnTo>
                      <a:pt x="0" y="12"/>
                    </a:lnTo>
                    <a:lnTo>
                      <a:pt x="25" y="0"/>
                    </a:lnTo>
                    <a:lnTo>
                      <a:pt x="25" y="12"/>
                    </a:lnTo>
                    <a:lnTo>
                      <a:pt x="0" y="12"/>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40" name="Freeform 352"/>
              <p:cNvSpPr>
                <a:spLocks noChangeAspect="1"/>
              </p:cNvSpPr>
              <p:nvPr/>
            </p:nvSpPr>
            <p:spPr bwMode="auto">
              <a:xfrm>
                <a:off x="1004" y="2204"/>
                <a:ext cx="49" cy="13"/>
              </a:xfrm>
              <a:custGeom>
                <a:avLst/>
                <a:gdLst>
                  <a:gd name="T0" fmla="*/ 0 w 49"/>
                  <a:gd name="T1" fmla="*/ 13 h 13"/>
                  <a:gd name="T2" fmla="*/ 0 w 49"/>
                  <a:gd name="T3" fmla="*/ 0 h 13"/>
                  <a:gd name="T4" fmla="*/ 49 w 49"/>
                  <a:gd name="T5" fmla="*/ 13 h 13"/>
                  <a:gd name="T6" fmla="*/ 49 w 49"/>
                  <a:gd name="T7" fmla="*/ 13 h 13"/>
                  <a:gd name="T8" fmla="*/ 0 w 49"/>
                  <a:gd name="T9" fmla="*/ 13 h 13"/>
                  <a:gd name="T10" fmla="*/ 0 60000 65536"/>
                  <a:gd name="T11" fmla="*/ 0 60000 65536"/>
                  <a:gd name="T12" fmla="*/ 0 60000 65536"/>
                  <a:gd name="T13" fmla="*/ 0 60000 65536"/>
                  <a:gd name="T14" fmla="*/ 0 60000 65536"/>
                  <a:gd name="T15" fmla="*/ 0 w 49"/>
                  <a:gd name="T16" fmla="*/ 0 h 13"/>
                  <a:gd name="T17" fmla="*/ 49 w 49"/>
                  <a:gd name="T18" fmla="*/ 13 h 13"/>
                </a:gdLst>
                <a:ahLst/>
                <a:cxnLst>
                  <a:cxn ang="T10">
                    <a:pos x="T0" y="T1"/>
                  </a:cxn>
                  <a:cxn ang="T11">
                    <a:pos x="T2" y="T3"/>
                  </a:cxn>
                  <a:cxn ang="T12">
                    <a:pos x="T4" y="T5"/>
                  </a:cxn>
                  <a:cxn ang="T13">
                    <a:pos x="T6" y="T7"/>
                  </a:cxn>
                  <a:cxn ang="T14">
                    <a:pos x="T8" y="T9"/>
                  </a:cxn>
                </a:cxnLst>
                <a:rect l="T15" t="T16" r="T17" b="T18"/>
                <a:pathLst>
                  <a:path w="49" h="13">
                    <a:moveTo>
                      <a:pt x="0" y="13"/>
                    </a:moveTo>
                    <a:lnTo>
                      <a:pt x="0" y="0"/>
                    </a:lnTo>
                    <a:lnTo>
                      <a:pt x="49" y="13"/>
                    </a:lnTo>
                    <a:lnTo>
                      <a:pt x="0" y="13"/>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5541" name="Freeform 353"/>
              <p:cNvSpPr>
                <a:spLocks noChangeAspect="1"/>
              </p:cNvSpPr>
              <p:nvPr/>
            </p:nvSpPr>
            <p:spPr bwMode="auto">
              <a:xfrm>
                <a:off x="1004" y="2204"/>
                <a:ext cx="49" cy="25"/>
              </a:xfrm>
              <a:custGeom>
                <a:avLst/>
                <a:gdLst>
                  <a:gd name="T0" fmla="*/ 0 w 49"/>
                  <a:gd name="T1" fmla="*/ 13 h 25"/>
                  <a:gd name="T2" fmla="*/ 0 w 49"/>
                  <a:gd name="T3" fmla="*/ 0 h 25"/>
                  <a:gd name="T4" fmla="*/ 0 w 49"/>
                  <a:gd name="T5" fmla="*/ 0 h 25"/>
                  <a:gd name="T6" fmla="*/ 0 w 49"/>
                  <a:gd name="T7" fmla="*/ 0 h 25"/>
                  <a:gd name="T8" fmla="*/ 49 w 49"/>
                  <a:gd name="T9" fmla="*/ 13 h 25"/>
                  <a:gd name="T10" fmla="*/ 49 w 49"/>
                  <a:gd name="T11" fmla="*/ 25 h 25"/>
                  <a:gd name="T12" fmla="*/ 49 w 49"/>
                  <a:gd name="T13" fmla="*/ 13 h 25"/>
                  <a:gd name="T14" fmla="*/ 49 w 49"/>
                  <a:gd name="T15" fmla="*/ 25 h 25"/>
                  <a:gd name="T16" fmla="*/ 0 w 49"/>
                  <a:gd name="T17" fmla="*/ 13 h 25"/>
                  <a:gd name="T18" fmla="*/ 0 w 49"/>
                  <a:gd name="T19" fmla="*/ 0 h 25"/>
                  <a:gd name="T20" fmla="*/ 12 w 49"/>
                  <a:gd name="T21" fmla="*/ 0 h 25"/>
                  <a:gd name="T22" fmla="*/ 12 w 49"/>
                  <a:gd name="T23" fmla="*/ 13 h 25"/>
                  <a:gd name="T24" fmla="*/ 0 w 49"/>
                  <a:gd name="T25" fmla="*/ 13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9"/>
                  <a:gd name="T40" fmla="*/ 0 h 25"/>
                  <a:gd name="T41" fmla="*/ 49 w 49"/>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9" h="25">
                    <a:moveTo>
                      <a:pt x="0" y="13"/>
                    </a:moveTo>
                    <a:lnTo>
                      <a:pt x="0" y="0"/>
                    </a:lnTo>
                    <a:lnTo>
                      <a:pt x="49" y="13"/>
                    </a:lnTo>
                    <a:lnTo>
                      <a:pt x="49" y="25"/>
                    </a:lnTo>
                    <a:lnTo>
                      <a:pt x="49" y="13"/>
                    </a:lnTo>
                    <a:lnTo>
                      <a:pt x="49" y="25"/>
                    </a:lnTo>
                    <a:lnTo>
                      <a:pt x="0" y="13"/>
                    </a:lnTo>
                    <a:lnTo>
                      <a:pt x="0" y="0"/>
                    </a:lnTo>
                    <a:lnTo>
                      <a:pt x="12" y="0"/>
                    </a:lnTo>
                    <a:lnTo>
                      <a:pt x="12" y="13"/>
                    </a:lnTo>
                    <a:lnTo>
                      <a:pt x="0"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42" name="Rectangle 354"/>
              <p:cNvSpPr>
                <a:spLocks noChangeAspect="1" noChangeArrowheads="1"/>
              </p:cNvSpPr>
              <p:nvPr/>
            </p:nvSpPr>
            <p:spPr bwMode="auto">
              <a:xfrm>
                <a:off x="1004" y="2217"/>
                <a:ext cx="49" cy="1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543" name="Freeform 355"/>
              <p:cNvSpPr>
                <a:spLocks noChangeAspect="1"/>
              </p:cNvSpPr>
              <p:nvPr/>
            </p:nvSpPr>
            <p:spPr bwMode="auto">
              <a:xfrm>
                <a:off x="1053" y="2217"/>
                <a:ext cx="13" cy="1"/>
              </a:xfrm>
              <a:custGeom>
                <a:avLst/>
                <a:gdLst>
                  <a:gd name="T0" fmla="*/ 0 w 13"/>
                  <a:gd name="T1" fmla="*/ 0 h 1"/>
                  <a:gd name="T2" fmla="*/ 13 w 13"/>
                  <a:gd name="T3" fmla="*/ 0 h 1"/>
                  <a:gd name="T4" fmla="*/ 0 w 13"/>
                  <a:gd name="T5" fmla="*/ 0 h 1"/>
                  <a:gd name="T6" fmla="*/ 0 60000 65536"/>
                  <a:gd name="T7" fmla="*/ 0 60000 65536"/>
                  <a:gd name="T8" fmla="*/ 0 60000 65536"/>
                  <a:gd name="T9" fmla="*/ 0 w 13"/>
                  <a:gd name="T10" fmla="*/ 0 h 1"/>
                  <a:gd name="T11" fmla="*/ 13 w 13"/>
                  <a:gd name="T12" fmla="*/ 1 h 1"/>
                </a:gdLst>
                <a:ahLst/>
                <a:cxnLst>
                  <a:cxn ang="T6">
                    <a:pos x="T0" y="T1"/>
                  </a:cxn>
                  <a:cxn ang="T7">
                    <a:pos x="T2" y="T3"/>
                  </a:cxn>
                  <a:cxn ang="T8">
                    <a:pos x="T4" y="T5"/>
                  </a:cxn>
                </a:cxnLst>
                <a:rect l="T9" t="T10" r="T11" b="T12"/>
                <a:pathLst>
                  <a:path w="13" h="1">
                    <a:moveTo>
                      <a:pt x="0" y="0"/>
                    </a:moveTo>
                    <a:lnTo>
                      <a:pt x="13" y="0"/>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44" name="Freeform 356"/>
              <p:cNvSpPr>
                <a:spLocks noChangeAspect="1"/>
              </p:cNvSpPr>
              <p:nvPr/>
            </p:nvSpPr>
            <p:spPr bwMode="auto">
              <a:xfrm>
                <a:off x="1053" y="2217"/>
                <a:ext cx="13" cy="12"/>
              </a:xfrm>
              <a:custGeom>
                <a:avLst/>
                <a:gdLst>
                  <a:gd name="T0" fmla="*/ 0 w 13"/>
                  <a:gd name="T1" fmla="*/ 0 h 12"/>
                  <a:gd name="T2" fmla="*/ 13 w 13"/>
                  <a:gd name="T3" fmla="*/ 0 h 12"/>
                  <a:gd name="T4" fmla="*/ 13 w 13"/>
                  <a:gd name="T5" fmla="*/ 12 h 12"/>
                  <a:gd name="T6" fmla="*/ 13 w 13"/>
                  <a:gd name="T7" fmla="*/ 12 h 12"/>
                  <a:gd name="T8" fmla="*/ 0 w 13"/>
                  <a:gd name="T9" fmla="*/ 12 h 12"/>
                  <a:gd name="T10" fmla="*/ 0 w 13"/>
                  <a:gd name="T11" fmla="*/ 0 h 12"/>
                  <a:gd name="T12" fmla="*/ 0 w 13"/>
                  <a:gd name="T13" fmla="*/ 12 h 12"/>
                  <a:gd name="T14" fmla="*/ 0 w 13"/>
                  <a:gd name="T15" fmla="*/ 0 h 12"/>
                  <a:gd name="T16" fmla="*/ 13 w 13"/>
                  <a:gd name="T17" fmla="*/ 0 h 12"/>
                  <a:gd name="T18" fmla="*/ 13 w 13"/>
                  <a:gd name="T19" fmla="*/ 0 h 12"/>
                  <a:gd name="T20" fmla="*/ 13 w 13"/>
                  <a:gd name="T21" fmla="*/ 12 h 12"/>
                  <a:gd name="T22" fmla="*/ 0 w 13"/>
                  <a:gd name="T23" fmla="*/ 12 h 12"/>
                  <a:gd name="T24" fmla="*/ 0 w 13"/>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12"/>
                  <a:gd name="T41" fmla="*/ 13 w 13"/>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12">
                    <a:moveTo>
                      <a:pt x="0" y="0"/>
                    </a:moveTo>
                    <a:lnTo>
                      <a:pt x="13" y="0"/>
                    </a:lnTo>
                    <a:lnTo>
                      <a:pt x="13" y="12"/>
                    </a:lnTo>
                    <a:lnTo>
                      <a:pt x="0" y="12"/>
                    </a:lnTo>
                    <a:lnTo>
                      <a:pt x="0" y="0"/>
                    </a:lnTo>
                    <a:lnTo>
                      <a:pt x="0" y="12"/>
                    </a:lnTo>
                    <a:lnTo>
                      <a:pt x="0" y="0"/>
                    </a:lnTo>
                    <a:lnTo>
                      <a:pt x="13" y="0"/>
                    </a:lnTo>
                    <a:lnTo>
                      <a:pt x="13" y="12"/>
                    </a:lnTo>
                    <a:lnTo>
                      <a:pt x="0" y="12"/>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45" name="Freeform 357"/>
              <p:cNvSpPr>
                <a:spLocks noChangeAspect="1"/>
              </p:cNvSpPr>
              <p:nvPr/>
            </p:nvSpPr>
            <p:spPr bwMode="auto">
              <a:xfrm>
                <a:off x="1502" y="2167"/>
                <a:ext cx="25" cy="25"/>
              </a:xfrm>
              <a:custGeom>
                <a:avLst/>
                <a:gdLst>
                  <a:gd name="T0" fmla="*/ 0 w 25"/>
                  <a:gd name="T1" fmla="*/ 25 h 25"/>
                  <a:gd name="T2" fmla="*/ 0 w 25"/>
                  <a:gd name="T3" fmla="*/ 12 h 25"/>
                  <a:gd name="T4" fmla="*/ 25 w 25"/>
                  <a:gd name="T5" fmla="*/ 0 h 25"/>
                  <a:gd name="T6" fmla="*/ 25 w 25"/>
                  <a:gd name="T7" fmla="*/ 12 h 25"/>
                  <a:gd name="T8" fmla="*/ 0 w 25"/>
                  <a:gd name="T9" fmla="*/ 25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0" y="25"/>
                    </a:moveTo>
                    <a:lnTo>
                      <a:pt x="0" y="12"/>
                    </a:lnTo>
                    <a:lnTo>
                      <a:pt x="25" y="0"/>
                    </a:lnTo>
                    <a:lnTo>
                      <a:pt x="25" y="12"/>
                    </a:lnTo>
                    <a:lnTo>
                      <a:pt x="0" y="25"/>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5546" name="Freeform 358"/>
              <p:cNvSpPr>
                <a:spLocks noChangeAspect="1"/>
              </p:cNvSpPr>
              <p:nvPr/>
            </p:nvSpPr>
            <p:spPr bwMode="auto">
              <a:xfrm>
                <a:off x="1502" y="2154"/>
                <a:ext cx="37" cy="38"/>
              </a:xfrm>
              <a:custGeom>
                <a:avLst/>
                <a:gdLst>
                  <a:gd name="T0" fmla="*/ 0 w 37"/>
                  <a:gd name="T1" fmla="*/ 38 h 38"/>
                  <a:gd name="T2" fmla="*/ 0 w 37"/>
                  <a:gd name="T3" fmla="*/ 25 h 38"/>
                  <a:gd name="T4" fmla="*/ 0 w 37"/>
                  <a:gd name="T5" fmla="*/ 25 h 38"/>
                  <a:gd name="T6" fmla="*/ 0 w 37"/>
                  <a:gd name="T7" fmla="*/ 25 h 38"/>
                  <a:gd name="T8" fmla="*/ 25 w 37"/>
                  <a:gd name="T9" fmla="*/ 13 h 38"/>
                  <a:gd name="T10" fmla="*/ 37 w 37"/>
                  <a:gd name="T11" fmla="*/ 0 h 38"/>
                  <a:gd name="T12" fmla="*/ 37 w 37"/>
                  <a:gd name="T13" fmla="*/ 13 h 38"/>
                  <a:gd name="T14" fmla="*/ 37 w 37"/>
                  <a:gd name="T15" fmla="*/ 25 h 38"/>
                  <a:gd name="T16" fmla="*/ 37 w 37"/>
                  <a:gd name="T17" fmla="*/ 25 h 38"/>
                  <a:gd name="T18" fmla="*/ 25 w 37"/>
                  <a:gd name="T19" fmla="*/ 38 h 38"/>
                  <a:gd name="T20" fmla="*/ 25 w 37"/>
                  <a:gd name="T21" fmla="*/ 25 h 38"/>
                  <a:gd name="T22" fmla="*/ 25 w 37"/>
                  <a:gd name="T23" fmla="*/ 13 h 38"/>
                  <a:gd name="T24" fmla="*/ 37 w 37"/>
                  <a:gd name="T25" fmla="*/ 13 h 38"/>
                  <a:gd name="T26" fmla="*/ 25 w 37"/>
                  <a:gd name="T27" fmla="*/ 25 h 38"/>
                  <a:gd name="T28" fmla="*/ 0 w 37"/>
                  <a:gd name="T29" fmla="*/ 38 h 38"/>
                  <a:gd name="T30" fmla="*/ 0 w 37"/>
                  <a:gd name="T31" fmla="*/ 25 h 38"/>
                  <a:gd name="T32" fmla="*/ 12 w 37"/>
                  <a:gd name="T33" fmla="*/ 25 h 38"/>
                  <a:gd name="T34" fmla="*/ 12 w 37"/>
                  <a:gd name="T35" fmla="*/ 38 h 38"/>
                  <a:gd name="T36" fmla="*/ 0 w 37"/>
                  <a:gd name="T37" fmla="*/ 38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
                  <a:gd name="T58" fmla="*/ 0 h 38"/>
                  <a:gd name="T59" fmla="*/ 37 w 37"/>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 h="38">
                    <a:moveTo>
                      <a:pt x="0" y="38"/>
                    </a:moveTo>
                    <a:lnTo>
                      <a:pt x="0" y="25"/>
                    </a:lnTo>
                    <a:lnTo>
                      <a:pt x="25" y="13"/>
                    </a:lnTo>
                    <a:lnTo>
                      <a:pt x="37" y="0"/>
                    </a:lnTo>
                    <a:lnTo>
                      <a:pt x="37" y="13"/>
                    </a:lnTo>
                    <a:lnTo>
                      <a:pt x="37" y="25"/>
                    </a:lnTo>
                    <a:lnTo>
                      <a:pt x="25" y="38"/>
                    </a:lnTo>
                    <a:lnTo>
                      <a:pt x="25" y="25"/>
                    </a:lnTo>
                    <a:lnTo>
                      <a:pt x="25" y="13"/>
                    </a:lnTo>
                    <a:lnTo>
                      <a:pt x="37" y="13"/>
                    </a:lnTo>
                    <a:lnTo>
                      <a:pt x="25" y="25"/>
                    </a:lnTo>
                    <a:lnTo>
                      <a:pt x="0" y="38"/>
                    </a:lnTo>
                    <a:lnTo>
                      <a:pt x="0" y="25"/>
                    </a:lnTo>
                    <a:lnTo>
                      <a:pt x="12" y="25"/>
                    </a:lnTo>
                    <a:lnTo>
                      <a:pt x="12" y="38"/>
                    </a:lnTo>
                    <a:lnTo>
                      <a:pt x="0" y="38"/>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47" name="Freeform 359"/>
              <p:cNvSpPr>
                <a:spLocks noChangeAspect="1"/>
              </p:cNvSpPr>
              <p:nvPr/>
            </p:nvSpPr>
            <p:spPr bwMode="auto">
              <a:xfrm>
                <a:off x="1502" y="2179"/>
                <a:ext cx="25" cy="25"/>
              </a:xfrm>
              <a:custGeom>
                <a:avLst/>
                <a:gdLst>
                  <a:gd name="T0" fmla="*/ 25 w 25"/>
                  <a:gd name="T1" fmla="*/ 13 h 25"/>
                  <a:gd name="T2" fmla="*/ 0 w 25"/>
                  <a:gd name="T3" fmla="*/ 25 h 25"/>
                  <a:gd name="T4" fmla="*/ 0 w 25"/>
                  <a:gd name="T5" fmla="*/ 25 h 25"/>
                  <a:gd name="T6" fmla="*/ 0 w 25"/>
                  <a:gd name="T7" fmla="*/ 13 h 25"/>
                  <a:gd name="T8" fmla="*/ 0 w 25"/>
                  <a:gd name="T9" fmla="*/ 13 h 25"/>
                  <a:gd name="T10" fmla="*/ 25 w 25"/>
                  <a:gd name="T11" fmla="*/ 0 h 25"/>
                  <a:gd name="T12" fmla="*/ 25 w 25"/>
                  <a:gd name="T13" fmla="*/ 13 h 25"/>
                  <a:gd name="T14" fmla="*/ 0 60000 65536"/>
                  <a:gd name="T15" fmla="*/ 0 60000 65536"/>
                  <a:gd name="T16" fmla="*/ 0 60000 65536"/>
                  <a:gd name="T17" fmla="*/ 0 60000 65536"/>
                  <a:gd name="T18" fmla="*/ 0 60000 65536"/>
                  <a:gd name="T19" fmla="*/ 0 60000 65536"/>
                  <a:gd name="T20" fmla="*/ 0 60000 65536"/>
                  <a:gd name="T21" fmla="*/ 0 w 25"/>
                  <a:gd name="T22" fmla="*/ 0 h 25"/>
                  <a:gd name="T23" fmla="*/ 25 w 25"/>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25">
                    <a:moveTo>
                      <a:pt x="25" y="13"/>
                    </a:moveTo>
                    <a:lnTo>
                      <a:pt x="0" y="25"/>
                    </a:lnTo>
                    <a:lnTo>
                      <a:pt x="0" y="13"/>
                    </a:lnTo>
                    <a:lnTo>
                      <a:pt x="25" y="0"/>
                    </a:lnTo>
                    <a:lnTo>
                      <a:pt x="25"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48" name="Freeform 360"/>
              <p:cNvSpPr>
                <a:spLocks noChangeAspect="1"/>
              </p:cNvSpPr>
              <p:nvPr/>
            </p:nvSpPr>
            <p:spPr bwMode="auto">
              <a:xfrm>
                <a:off x="1502" y="2167"/>
                <a:ext cx="25" cy="12"/>
              </a:xfrm>
              <a:custGeom>
                <a:avLst/>
                <a:gdLst>
                  <a:gd name="T0" fmla="*/ 25 w 25"/>
                  <a:gd name="T1" fmla="*/ 0 h 12"/>
                  <a:gd name="T2" fmla="*/ 25 w 25"/>
                  <a:gd name="T3" fmla="*/ 0 h 12"/>
                  <a:gd name="T4" fmla="*/ 0 w 25"/>
                  <a:gd name="T5" fmla="*/ 12 h 12"/>
                  <a:gd name="T6" fmla="*/ 0 w 25"/>
                  <a:gd name="T7" fmla="*/ 12 h 12"/>
                  <a:gd name="T8" fmla="*/ 25 w 25"/>
                  <a:gd name="T9" fmla="*/ 0 h 12"/>
                  <a:gd name="T10" fmla="*/ 0 60000 65536"/>
                  <a:gd name="T11" fmla="*/ 0 60000 65536"/>
                  <a:gd name="T12" fmla="*/ 0 60000 65536"/>
                  <a:gd name="T13" fmla="*/ 0 60000 65536"/>
                  <a:gd name="T14" fmla="*/ 0 60000 65536"/>
                  <a:gd name="T15" fmla="*/ 0 w 25"/>
                  <a:gd name="T16" fmla="*/ 0 h 12"/>
                  <a:gd name="T17" fmla="*/ 25 w 25"/>
                  <a:gd name="T18" fmla="*/ 12 h 12"/>
                </a:gdLst>
                <a:ahLst/>
                <a:cxnLst>
                  <a:cxn ang="T10">
                    <a:pos x="T0" y="T1"/>
                  </a:cxn>
                  <a:cxn ang="T11">
                    <a:pos x="T2" y="T3"/>
                  </a:cxn>
                  <a:cxn ang="T12">
                    <a:pos x="T4" y="T5"/>
                  </a:cxn>
                  <a:cxn ang="T13">
                    <a:pos x="T6" y="T7"/>
                  </a:cxn>
                  <a:cxn ang="T14">
                    <a:pos x="T8" y="T9"/>
                  </a:cxn>
                </a:cxnLst>
                <a:rect l="T15" t="T16" r="T17" b="T18"/>
                <a:pathLst>
                  <a:path w="25" h="12">
                    <a:moveTo>
                      <a:pt x="25" y="0"/>
                    </a:moveTo>
                    <a:lnTo>
                      <a:pt x="25" y="0"/>
                    </a:lnTo>
                    <a:lnTo>
                      <a:pt x="0" y="12"/>
                    </a:lnTo>
                    <a:lnTo>
                      <a:pt x="25"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5549" name="Freeform 361"/>
              <p:cNvSpPr>
                <a:spLocks noChangeAspect="1"/>
              </p:cNvSpPr>
              <p:nvPr/>
            </p:nvSpPr>
            <p:spPr bwMode="auto">
              <a:xfrm>
                <a:off x="1502" y="2167"/>
                <a:ext cx="49" cy="25"/>
              </a:xfrm>
              <a:custGeom>
                <a:avLst/>
                <a:gdLst>
                  <a:gd name="T0" fmla="*/ 37 w 49"/>
                  <a:gd name="T1" fmla="*/ 0 h 25"/>
                  <a:gd name="T2" fmla="*/ 37 w 49"/>
                  <a:gd name="T3" fmla="*/ 0 h 25"/>
                  <a:gd name="T4" fmla="*/ 37 w 49"/>
                  <a:gd name="T5" fmla="*/ 0 h 25"/>
                  <a:gd name="T6" fmla="*/ 25 w 49"/>
                  <a:gd name="T7" fmla="*/ 12 h 25"/>
                  <a:gd name="T8" fmla="*/ 0 w 49"/>
                  <a:gd name="T9" fmla="*/ 25 h 25"/>
                  <a:gd name="T10" fmla="*/ 0 w 49"/>
                  <a:gd name="T11" fmla="*/ 12 h 25"/>
                  <a:gd name="T12" fmla="*/ 0 w 49"/>
                  <a:gd name="T13" fmla="*/ 12 h 25"/>
                  <a:gd name="T14" fmla="*/ 25 w 49"/>
                  <a:gd name="T15" fmla="*/ 0 h 25"/>
                  <a:gd name="T16" fmla="*/ 25 w 49"/>
                  <a:gd name="T17" fmla="*/ 12 h 25"/>
                  <a:gd name="T18" fmla="*/ 49 w 49"/>
                  <a:gd name="T19" fmla="*/ 0 h 25"/>
                  <a:gd name="T20" fmla="*/ 25 w 49"/>
                  <a:gd name="T21" fmla="*/ 12 h 25"/>
                  <a:gd name="T22" fmla="*/ 0 w 49"/>
                  <a:gd name="T23" fmla="*/ 25 h 25"/>
                  <a:gd name="T24" fmla="*/ 0 w 49"/>
                  <a:gd name="T25" fmla="*/ 25 h 25"/>
                  <a:gd name="T26" fmla="*/ 0 w 49"/>
                  <a:gd name="T27" fmla="*/ 12 h 25"/>
                  <a:gd name="T28" fmla="*/ 25 w 49"/>
                  <a:gd name="T29" fmla="*/ 0 h 25"/>
                  <a:gd name="T30" fmla="*/ 25 w 49"/>
                  <a:gd name="T31" fmla="*/ 12 h 25"/>
                  <a:gd name="T32" fmla="*/ 25 w 49"/>
                  <a:gd name="T33" fmla="*/ 0 h 25"/>
                  <a:gd name="T34" fmla="*/ 25 w 49"/>
                  <a:gd name="T35" fmla="*/ 0 h 25"/>
                  <a:gd name="T36" fmla="*/ 37 w 49"/>
                  <a:gd name="T37" fmla="*/ 0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5"/>
                  <a:gd name="T59" fmla="*/ 49 w 49"/>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5">
                    <a:moveTo>
                      <a:pt x="37" y="0"/>
                    </a:moveTo>
                    <a:lnTo>
                      <a:pt x="37" y="0"/>
                    </a:lnTo>
                    <a:lnTo>
                      <a:pt x="25" y="12"/>
                    </a:lnTo>
                    <a:lnTo>
                      <a:pt x="0" y="25"/>
                    </a:lnTo>
                    <a:lnTo>
                      <a:pt x="0" y="12"/>
                    </a:lnTo>
                    <a:lnTo>
                      <a:pt x="25" y="0"/>
                    </a:lnTo>
                    <a:lnTo>
                      <a:pt x="25" y="12"/>
                    </a:lnTo>
                    <a:lnTo>
                      <a:pt x="49" y="0"/>
                    </a:lnTo>
                    <a:lnTo>
                      <a:pt x="25" y="12"/>
                    </a:lnTo>
                    <a:lnTo>
                      <a:pt x="0" y="25"/>
                    </a:lnTo>
                    <a:lnTo>
                      <a:pt x="0" y="12"/>
                    </a:lnTo>
                    <a:lnTo>
                      <a:pt x="25" y="0"/>
                    </a:lnTo>
                    <a:lnTo>
                      <a:pt x="25" y="12"/>
                    </a:lnTo>
                    <a:lnTo>
                      <a:pt x="25" y="0"/>
                    </a:lnTo>
                    <a:lnTo>
                      <a:pt x="37"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50" name="Freeform 362"/>
              <p:cNvSpPr>
                <a:spLocks noChangeAspect="1"/>
              </p:cNvSpPr>
              <p:nvPr/>
            </p:nvSpPr>
            <p:spPr bwMode="auto">
              <a:xfrm>
                <a:off x="1489" y="2179"/>
                <a:ext cx="13" cy="13"/>
              </a:xfrm>
              <a:custGeom>
                <a:avLst/>
                <a:gdLst>
                  <a:gd name="T0" fmla="*/ 13 w 13"/>
                  <a:gd name="T1" fmla="*/ 13 h 13"/>
                  <a:gd name="T2" fmla="*/ 0 w 13"/>
                  <a:gd name="T3" fmla="*/ 13 h 13"/>
                  <a:gd name="T4" fmla="*/ 13 w 13"/>
                  <a:gd name="T5" fmla="*/ 0 h 13"/>
                  <a:gd name="T6" fmla="*/ 13 w 13"/>
                  <a:gd name="T7" fmla="*/ 0 h 13"/>
                  <a:gd name="T8" fmla="*/ 13 w 13"/>
                  <a:gd name="T9" fmla="*/ 13 h 13"/>
                  <a:gd name="T10" fmla="*/ 0 60000 65536"/>
                  <a:gd name="T11" fmla="*/ 0 60000 65536"/>
                  <a:gd name="T12" fmla="*/ 0 60000 65536"/>
                  <a:gd name="T13" fmla="*/ 0 60000 65536"/>
                  <a:gd name="T14" fmla="*/ 0 60000 65536"/>
                  <a:gd name="T15" fmla="*/ 0 w 13"/>
                  <a:gd name="T16" fmla="*/ 0 h 13"/>
                  <a:gd name="T17" fmla="*/ 13 w 13"/>
                  <a:gd name="T18" fmla="*/ 13 h 13"/>
                </a:gdLst>
                <a:ahLst/>
                <a:cxnLst>
                  <a:cxn ang="T10">
                    <a:pos x="T0" y="T1"/>
                  </a:cxn>
                  <a:cxn ang="T11">
                    <a:pos x="T2" y="T3"/>
                  </a:cxn>
                  <a:cxn ang="T12">
                    <a:pos x="T4" y="T5"/>
                  </a:cxn>
                  <a:cxn ang="T13">
                    <a:pos x="T6" y="T7"/>
                  </a:cxn>
                  <a:cxn ang="T14">
                    <a:pos x="T8" y="T9"/>
                  </a:cxn>
                </a:cxnLst>
                <a:rect l="T15" t="T16" r="T17" b="T18"/>
                <a:pathLst>
                  <a:path w="13" h="13">
                    <a:moveTo>
                      <a:pt x="13" y="13"/>
                    </a:moveTo>
                    <a:lnTo>
                      <a:pt x="0" y="13"/>
                    </a:lnTo>
                    <a:lnTo>
                      <a:pt x="13" y="0"/>
                    </a:lnTo>
                    <a:lnTo>
                      <a:pt x="13" y="13"/>
                    </a:lnTo>
                    <a:close/>
                  </a:path>
                </a:pathLst>
              </a:custGeom>
              <a:blipFill dpi="0" rotWithShape="0">
                <a:blip r:embed="rId10" cstate="print"/>
                <a:srcRect/>
                <a:tile tx="0" ty="0" sx="100000" sy="100000" flip="none" algn="tl"/>
              </a:blipFill>
              <a:ln w="9525">
                <a:noFill/>
                <a:round/>
                <a:headEnd/>
                <a:tailEnd/>
              </a:ln>
            </p:spPr>
            <p:txBody>
              <a:bodyPr/>
              <a:lstStyle/>
              <a:p>
                <a:endParaRPr lang="en-US"/>
              </a:p>
            </p:txBody>
          </p:sp>
          <p:sp>
            <p:nvSpPr>
              <p:cNvPr id="5551" name="Freeform 363"/>
              <p:cNvSpPr>
                <a:spLocks noChangeAspect="1"/>
              </p:cNvSpPr>
              <p:nvPr/>
            </p:nvSpPr>
            <p:spPr bwMode="auto">
              <a:xfrm>
                <a:off x="1477" y="2167"/>
                <a:ext cx="37" cy="37"/>
              </a:xfrm>
              <a:custGeom>
                <a:avLst/>
                <a:gdLst>
                  <a:gd name="T0" fmla="*/ 25 w 37"/>
                  <a:gd name="T1" fmla="*/ 37 h 37"/>
                  <a:gd name="T2" fmla="*/ 12 w 37"/>
                  <a:gd name="T3" fmla="*/ 37 h 37"/>
                  <a:gd name="T4" fmla="*/ 0 w 37"/>
                  <a:gd name="T5" fmla="*/ 37 h 37"/>
                  <a:gd name="T6" fmla="*/ 12 w 37"/>
                  <a:gd name="T7" fmla="*/ 25 h 37"/>
                  <a:gd name="T8" fmla="*/ 25 w 37"/>
                  <a:gd name="T9" fmla="*/ 12 h 37"/>
                  <a:gd name="T10" fmla="*/ 37 w 37"/>
                  <a:gd name="T11" fmla="*/ 0 h 37"/>
                  <a:gd name="T12" fmla="*/ 37 w 37"/>
                  <a:gd name="T13" fmla="*/ 12 h 37"/>
                  <a:gd name="T14" fmla="*/ 37 w 37"/>
                  <a:gd name="T15" fmla="*/ 25 h 37"/>
                  <a:gd name="T16" fmla="*/ 25 w 37"/>
                  <a:gd name="T17" fmla="*/ 37 h 37"/>
                  <a:gd name="T18" fmla="*/ 12 w 37"/>
                  <a:gd name="T19" fmla="*/ 25 h 37"/>
                  <a:gd name="T20" fmla="*/ 12 w 37"/>
                  <a:gd name="T21" fmla="*/ 25 h 37"/>
                  <a:gd name="T22" fmla="*/ 25 w 37"/>
                  <a:gd name="T23" fmla="*/ 25 h 37"/>
                  <a:gd name="T24" fmla="*/ 25 w 37"/>
                  <a:gd name="T25" fmla="*/ 37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37"/>
                  <a:gd name="T41" fmla="*/ 37 w 37"/>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37">
                    <a:moveTo>
                      <a:pt x="25" y="37"/>
                    </a:moveTo>
                    <a:lnTo>
                      <a:pt x="12" y="37"/>
                    </a:lnTo>
                    <a:lnTo>
                      <a:pt x="0" y="37"/>
                    </a:lnTo>
                    <a:lnTo>
                      <a:pt x="12" y="25"/>
                    </a:lnTo>
                    <a:lnTo>
                      <a:pt x="25" y="12"/>
                    </a:lnTo>
                    <a:lnTo>
                      <a:pt x="37" y="0"/>
                    </a:lnTo>
                    <a:lnTo>
                      <a:pt x="37" y="12"/>
                    </a:lnTo>
                    <a:lnTo>
                      <a:pt x="37" y="25"/>
                    </a:lnTo>
                    <a:lnTo>
                      <a:pt x="25" y="37"/>
                    </a:lnTo>
                    <a:lnTo>
                      <a:pt x="12" y="25"/>
                    </a:lnTo>
                    <a:lnTo>
                      <a:pt x="25" y="25"/>
                    </a:lnTo>
                    <a:lnTo>
                      <a:pt x="25" y="37"/>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52" name="Rectangle 364"/>
              <p:cNvSpPr>
                <a:spLocks noChangeAspect="1" noChangeArrowheads="1"/>
              </p:cNvSpPr>
              <p:nvPr/>
            </p:nvSpPr>
            <p:spPr bwMode="auto">
              <a:xfrm>
                <a:off x="1502" y="2179"/>
                <a:ext cx="12" cy="25"/>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553" name="Freeform 365"/>
              <p:cNvSpPr>
                <a:spLocks noChangeAspect="1"/>
              </p:cNvSpPr>
              <p:nvPr/>
            </p:nvSpPr>
            <p:spPr bwMode="auto">
              <a:xfrm>
                <a:off x="1502" y="217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54" name="Freeform 366"/>
              <p:cNvSpPr>
                <a:spLocks noChangeAspect="1"/>
              </p:cNvSpPr>
              <p:nvPr/>
            </p:nvSpPr>
            <p:spPr bwMode="auto">
              <a:xfrm>
                <a:off x="1502" y="2179"/>
                <a:ext cx="12" cy="1"/>
              </a:xfrm>
              <a:custGeom>
                <a:avLst/>
                <a:gdLst>
                  <a:gd name="T0" fmla="*/ 12 w 12"/>
                  <a:gd name="T1" fmla="*/ 0 h 1"/>
                  <a:gd name="T2" fmla="*/ 12 w 12"/>
                  <a:gd name="T3" fmla="*/ 0 h 1"/>
                  <a:gd name="T4" fmla="*/ 0 w 12"/>
                  <a:gd name="T5" fmla="*/ 0 h 1"/>
                  <a:gd name="T6" fmla="*/ 0 w 12"/>
                  <a:gd name="T7" fmla="*/ 0 h 1"/>
                  <a:gd name="T8" fmla="*/ 0 w 12"/>
                  <a:gd name="T9" fmla="*/ 0 h 1"/>
                  <a:gd name="T10" fmla="*/ 0 w 12"/>
                  <a:gd name="T11" fmla="*/ 0 h 1"/>
                  <a:gd name="T12" fmla="*/ 12 w 12"/>
                  <a:gd name="T13" fmla="*/ 0 h 1"/>
                  <a:gd name="T14" fmla="*/ 0 60000 65536"/>
                  <a:gd name="T15" fmla="*/ 0 60000 65536"/>
                  <a:gd name="T16" fmla="*/ 0 60000 65536"/>
                  <a:gd name="T17" fmla="*/ 0 60000 65536"/>
                  <a:gd name="T18" fmla="*/ 0 60000 65536"/>
                  <a:gd name="T19" fmla="*/ 0 60000 65536"/>
                  <a:gd name="T20" fmla="*/ 0 60000 65536"/>
                  <a:gd name="T21" fmla="*/ 0 w 12"/>
                  <a:gd name="T22" fmla="*/ 0 h 1"/>
                  <a:gd name="T23" fmla="*/ 12 w 12"/>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
                    <a:moveTo>
                      <a:pt x="12" y="0"/>
                    </a:moveTo>
                    <a:lnTo>
                      <a:pt x="12" y="0"/>
                    </a:lnTo>
                    <a:lnTo>
                      <a:pt x="0" y="0"/>
                    </a:lnTo>
                    <a:lnTo>
                      <a:pt x="12"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555" name="Rectangle 367"/>
              <p:cNvSpPr>
                <a:spLocks noChangeAspect="1" noChangeArrowheads="1"/>
              </p:cNvSpPr>
              <p:nvPr/>
            </p:nvSpPr>
            <p:spPr bwMode="auto">
              <a:xfrm>
                <a:off x="1054" y="1817"/>
                <a:ext cx="357" cy="168"/>
              </a:xfrm>
              <a:prstGeom prst="rect">
                <a:avLst/>
              </a:prstGeom>
              <a:noFill/>
              <a:ln w="9525">
                <a:noFill/>
                <a:miter lim="800000"/>
                <a:headEnd/>
                <a:tailEnd/>
              </a:ln>
            </p:spPr>
            <p:txBody>
              <a:bodyPr wrap="none" lIns="0" tIns="0" rIns="0" bIns="0">
                <a:spAutoFit/>
              </a:bodyPr>
              <a:lstStyle/>
              <a:p>
                <a:r>
                  <a:rPr lang="en-US" sz="1400" u="none">
                    <a:solidFill>
                      <a:srgbClr val="000000"/>
                    </a:solidFill>
                  </a:rPr>
                  <a:t>Client</a:t>
                </a:r>
                <a:endParaRPr lang="en-US" b="1" u="none"/>
              </a:p>
            </p:txBody>
          </p:sp>
          <p:sp>
            <p:nvSpPr>
              <p:cNvPr id="5556" name="Line 368"/>
              <p:cNvSpPr>
                <a:spLocks noChangeAspect="1" noChangeShapeType="1"/>
              </p:cNvSpPr>
              <p:nvPr/>
            </p:nvSpPr>
            <p:spPr bwMode="auto">
              <a:xfrm>
                <a:off x="1575" y="1940"/>
                <a:ext cx="1075" cy="614"/>
              </a:xfrm>
              <a:prstGeom prst="line">
                <a:avLst/>
              </a:prstGeom>
              <a:noFill/>
              <a:ln w="19050">
                <a:solidFill>
                  <a:schemeClr val="tx1"/>
                </a:solidFill>
                <a:round/>
                <a:headEnd/>
                <a:tailEnd type="triangle" w="med" len="med"/>
              </a:ln>
            </p:spPr>
            <p:txBody>
              <a:bodyPr rot="10800000" wrap="none" anchor="ctr"/>
              <a:lstStyle/>
              <a:p>
                <a:endParaRPr lang="en-US"/>
              </a:p>
            </p:txBody>
          </p:sp>
          <p:sp>
            <p:nvSpPr>
              <p:cNvPr id="5557" name="Line 369"/>
              <p:cNvSpPr>
                <a:spLocks noChangeAspect="1" noChangeShapeType="1"/>
              </p:cNvSpPr>
              <p:nvPr/>
            </p:nvSpPr>
            <p:spPr bwMode="auto">
              <a:xfrm>
                <a:off x="896" y="2465"/>
                <a:ext cx="1536" cy="185"/>
              </a:xfrm>
              <a:prstGeom prst="line">
                <a:avLst/>
              </a:prstGeom>
              <a:noFill/>
              <a:ln w="19050">
                <a:solidFill>
                  <a:schemeClr val="tx1"/>
                </a:solidFill>
                <a:round/>
                <a:headEnd/>
                <a:tailEnd type="triangle" w="med" len="med"/>
              </a:ln>
            </p:spPr>
            <p:txBody>
              <a:bodyPr rot="10800000" wrap="none" anchor="ctr"/>
              <a:lstStyle/>
              <a:p>
                <a:endParaRPr lang="en-US"/>
              </a:p>
            </p:txBody>
          </p:sp>
          <p:sp>
            <p:nvSpPr>
              <p:cNvPr id="5558" name="Line 370"/>
              <p:cNvSpPr>
                <a:spLocks noChangeAspect="1" noChangeShapeType="1"/>
              </p:cNvSpPr>
              <p:nvPr/>
            </p:nvSpPr>
            <p:spPr bwMode="auto">
              <a:xfrm flipV="1">
                <a:off x="1671" y="2759"/>
                <a:ext cx="1446" cy="346"/>
              </a:xfrm>
              <a:prstGeom prst="line">
                <a:avLst/>
              </a:prstGeom>
              <a:noFill/>
              <a:ln w="19050">
                <a:solidFill>
                  <a:schemeClr val="tx1"/>
                </a:solidFill>
                <a:round/>
                <a:headEnd/>
                <a:tailEnd type="triangle" w="med" len="med"/>
              </a:ln>
            </p:spPr>
            <p:txBody>
              <a:bodyPr rot="10800000" wrap="none" anchor="ctr"/>
              <a:lstStyle/>
              <a:p>
                <a:endParaRPr lang="en-US"/>
              </a:p>
            </p:txBody>
          </p:sp>
          <p:sp>
            <p:nvSpPr>
              <p:cNvPr id="5559" name="Rectangle 371"/>
              <p:cNvSpPr>
                <a:spLocks noChangeAspect="1" noChangeArrowheads="1"/>
              </p:cNvSpPr>
              <p:nvPr/>
            </p:nvSpPr>
            <p:spPr bwMode="auto">
              <a:xfrm>
                <a:off x="1222" y="2337"/>
                <a:ext cx="692" cy="335"/>
              </a:xfrm>
              <a:prstGeom prst="rect">
                <a:avLst/>
              </a:prstGeom>
              <a:solidFill>
                <a:schemeClr val="bg1"/>
              </a:solidFill>
              <a:ln w="9525">
                <a:noFill/>
                <a:miter lim="800000"/>
                <a:headEnd/>
                <a:tailEnd/>
              </a:ln>
            </p:spPr>
            <p:txBody>
              <a:bodyPr wrap="none" lIns="0" tIns="0" rIns="0" bIns="0">
                <a:spAutoFit/>
              </a:bodyPr>
              <a:lstStyle/>
              <a:p>
                <a:pPr algn="ctr"/>
                <a:r>
                  <a:rPr lang="en-US" sz="1400" u="none">
                    <a:solidFill>
                      <a:srgbClr val="000000"/>
                    </a:solidFill>
                  </a:rPr>
                  <a:t>HTTP GET</a:t>
                </a:r>
              </a:p>
              <a:p>
                <a:pPr algn="ctr"/>
                <a:r>
                  <a:rPr lang="en-US" sz="1400" u="none">
                    <a:solidFill>
                      <a:srgbClr val="000000"/>
                    </a:solidFill>
                  </a:rPr>
                  <a:t>request</a:t>
                </a:r>
                <a:endParaRPr lang="en-US" sz="1400" b="1" u="none"/>
              </a:p>
            </p:txBody>
          </p:sp>
          <p:sp>
            <p:nvSpPr>
              <p:cNvPr id="5560" name="Rectangle 372"/>
              <p:cNvSpPr>
                <a:spLocks noChangeAspect="1" noChangeArrowheads="1"/>
              </p:cNvSpPr>
              <p:nvPr/>
            </p:nvSpPr>
            <p:spPr bwMode="auto">
              <a:xfrm>
                <a:off x="1916" y="2829"/>
                <a:ext cx="520" cy="335"/>
              </a:xfrm>
              <a:prstGeom prst="rect">
                <a:avLst/>
              </a:prstGeom>
              <a:solidFill>
                <a:schemeClr val="bg1"/>
              </a:solidFill>
              <a:ln w="9525">
                <a:noFill/>
                <a:miter lim="800000"/>
                <a:headEnd/>
                <a:tailEnd/>
              </a:ln>
            </p:spPr>
            <p:txBody>
              <a:bodyPr wrap="none" lIns="0" tIns="0" rIns="0" bIns="0">
                <a:spAutoFit/>
              </a:bodyPr>
              <a:lstStyle/>
              <a:p>
                <a:pPr algn="ctr"/>
                <a:r>
                  <a:rPr lang="en-US" sz="1400" u="none">
                    <a:solidFill>
                      <a:srgbClr val="000000"/>
                    </a:solidFill>
                  </a:rPr>
                  <a:t>Connect</a:t>
                </a:r>
              </a:p>
              <a:p>
                <a:pPr algn="ctr"/>
                <a:r>
                  <a:rPr lang="en-US" sz="1400" u="none">
                    <a:solidFill>
                      <a:srgbClr val="000000"/>
                    </a:solidFill>
                  </a:rPr>
                  <a:t>request</a:t>
                </a:r>
                <a:endParaRPr lang="en-US" b="1" u="none"/>
              </a:p>
            </p:txBody>
          </p:sp>
          <p:sp>
            <p:nvSpPr>
              <p:cNvPr id="5561" name="Rectangle 373"/>
              <p:cNvSpPr>
                <a:spLocks noChangeAspect="1" noChangeArrowheads="1"/>
              </p:cNvSpPr>
              <p:nvPr/>
            </p:nvSpPr>
            <p:spPr bwMode="auto">
              <a:xfrm>
                <a:off x="1600" y="2023"/>
                <a:ext cx="691" cy="335"/>
              </a:xfrm>
              <a:prstGeom prst="rect">
                <a:avLst/>
              </a:prstGeom>
              <a:solidFill>
                <a:schemeClr val="bg1"/>
              </a:solidFill>
              <a:ln w="9525">
                <a:noFill/>
                <a:miter lim="800000"/>
                <a:headEnd/>
                <a:tailEnd/>
              </a:ln>
            </p:spPr>
            <p:txBody>
              <a:bodyPr wrap="none" lIns="0" tIns="0" rIns="0" bIns="0">
                <a:spAutoFit/>
              </a:bodyPr>
              <a:lstStyle/>
              <a:p>
                <a:pPr algn="ctr"/>
                <a:r>
                  <a:rPr lang="en-US" sz="1400" u="none">
                    <a:solidFill>
                      <a:srgbClr val="000000"/>
                    </a:solidFill>
                  </a:rPr>
                  <a:t>HTTP GET</a:t>
                </a:r>
              </a:p>
              <a:p>
                <a:pPr algn="ctr"/>
                <a:r>
                  <a:rPr lang="en-US" sz="1400" u="none">
                    <a:solidFill>
                      <a:srgbClr val="000000"/>
                    </a:solidFill>
                  </a:rPr>
                  <a:t>request</a:t>
                </a:r>
                <a:endParaRPr lang="en-US" sz="1400" b="1" u="none"/>
              </a:p>
            </p:txBody>
          </p:sp>
          <p:sp>
            <p:nvSpPr>
              <p:cNvPr id="5562" name="Rectangle 374"/>
              <p:cNvSpPr>
                <a:spLocks noChangeAspect="1" noChangeArrowheads="1"/>
              </p:cNvSpPr>
              <p:nvPr/>
            </p:nvSpPr>
            <p:spPr bwMode="auto">
              <a:xfrm>
                <a:off x="2419" y="2055"/>
                <a:ext cx="790" cy="167"/>
              </a:xfrm>
              <a:prstGeom prst="rect">
                <a:avLst/>
              </a:prstGeom>
              <a:noFill/>
              <a:ln w="9525">
                <a:noFill/>
                <a:miter lim="800000"/>
                <a:headEnd/>
                <a:tailEnd/>
              </a:ln>
            </p:spPr>
            <p:txBody>
              <a:bodyPr lIns="0" tIns="0" rIns="0" bIns="0">
                <a:spAutoFit/>
              </a:bodyPr>
              <a:lstStyle/>
              <a:p>
                <a:pPr algn="ctr"/>
                <a:r>
                  <a:rPr lang="en-US" sz="1400" b="1" u="none">
                    <a:solidFill>
                      <a:srgbClr val="000000"/>
                    </a:solidFill>
                  </a:rPr>
                  <a:t>Web Server</a:t>
                </a:r>
                <a:endParaRPr lang="en-US" b="1" u="none"/>
              </a:p>
            </p:txBody>
          </p:sp>
        </p:grpSp>
      </p:grpSp>
      <p:grpSp>
        <p:nvGrpSpPr>
          <p:cNvPr id="4" name="Group 375"/>
          <p:cNvGrpSpPr>
            <a:grpSpLocks/>
          </p:cNvGrpSpPr>
          <p:nvPr/>
        </p:nvGrpSpPr>
        <p:grpSpPr bwMode="auto">
          <a:xfrm>
            <a:off x="12700" y="2001838"/>
            <a:ext cx="7450138" cy="1190625"/>
            <a:chOff x="8" y="1261"/>
            <a:chExt cx="4693" cy="750"/>
          </a:xfrm>
        </p:grpSpPr>
        <p:grpSp>
          <p:nvGrpSpPr>
            <p:cNvPr id="5193" name="Group 376"/>
            <p:cNvGrpSpPr>
              <a:grpSpLocks noChangeAspect="1"/>
            </p:cNvGrpSpPr>
            <p:nvPr/>
          </p:nvGrpSpPr>
          <p:grpSpPr bwMode="auto">
            <a:xfrm>
              <a:off x="4113" y="1354"/>
              <a:ext cx="588" cy="363"/>
              <a:chOff x="2443" y="2281"/>
              <a:chExt cx="735" cy="454"/>
            </a:xfrm>
          </p:grpSpPr>
          <p:sp>
            <p:nvSpPr>
              <p:cNvPr id="5195" name="Rectangle 377"/>
              <p:cNvSpPr>
                <a:spLocks noChangeAspect="1" noChangeArrowheads="1"/>
              </p:cNvSpPr>
              <p:nvPr/>
            </p:nvSpPr>
            <p:spPr bwMode="auto">
              <a:xfrm>
                <a:off x="2732" y="2281"/>
                <a:ext cx="437" cy="288"/>
              </a:xfrm>
              <a:prstGeom prst="rect">
                <a:avLst/>
              </a:prstGeom>
              <a:noFill/>
              <a:ln w="9525">
                <a:noFill/>
                <a:miter lim="800000"/>
                <a:headEnd/>
                <a:tailEnd/>
              </a:ln>
            </p:spPr>
            <p:txBody>
              <a:bodyPr wrap="none" lIns="0" tIns="0" rIns="0" bIns="0">
                <a:spAutoFit/>
              </a:bodyPr>
              <a:lstStyle/>
              <a:p>
                <a:pPr algn="ctr"/>
                <a:r>
                  <a:rPr lang="en-US" sz="1200" u="none">
                    <a:solidFill>
                      <a:srgbClr val="000000"/>
                    </a:solidFill>
                  </a:rPr>
                  <a:t>Socket </a:t>
                </a:r>
              </a:p>
              <a:p>
                <a:pPr algn="ctr"/>
                <a:r>
                  <a:rPr lang="en-US" sz="1200" u="none">
                    <a:solidFill>
                      <a:srgbClr val="000000"/>
                    </a:solidFill>
                  </a:rPr>
                  <a:t>Handles</a:t>
                </a:r>
                <a:endParaRPr lang="en-US" sz="1200" b="1" u="none"/>
              </a:p>
            </p:txBody>
          </p:sp>
          <p:grpSp>
            <p:nvGrpSpPr>
              <p:cNvPr id="5196" name="Group 378"/>
              <p:cNvGrpSpPr>
                <a:grpSpLocks noChangeAspect="1"/>
              </p:cNvGrpSpPr>
              <p:nvPr/>
            </p:nvGrpSpPr>
            <p:grpSpPr bwMode="auto">
              <a:xfrm>
                <a:off x="2443" y="2587"/>
                <a:ext cx="735" cy="148"/>
                <a:chOff x="3201" y="2408"/>
                <a:chExt cx="735" cy="148"/>
              </a:xfrm>
            </p:grpSpPr>
            <p:sp>
              <p:nvSpPr>
                <p:cNvPr id="5197" name="Rectangle 379"/>
                <p:cNvSpPr>
                  <a:spLocks noChangeAspect="1" noChangeArrowheads="1"/>
                </p:cNvSpPr>
                <p:nvPr/>
              </p:nvSpPr>
              <p:spPr bwMode="auto">
                <a:xfrm>
                  <a:off x="3201" y="2408"/>
                  <a:ext cx="147" cy="148"/>
                </a:xfrm>
                <a:prstGeom prst="rect">
                  <a:avLst/>
                </a:prstGeom>
                <a:solidFill>
                  <a:schemeClr val="accent1"/>
                </a:solidFill>
                <a:ln w="12700">
                  <a:solidFill>
                    <a:schemeClr val="tx1"/>
                  </a:solidFill>
                  <a:miter lim="800000"/>
                  <a:headEnd/>
                  <a:tailEnd/>
                </a:ln>
              </p:spPr>
              <p:txBody>
                <a:bodyPr rot="10800000" wrap="none" anchor="ctr"/>
                <a:lstStyle/>
                <a:p>
                  <a:endParaRPr lang="en-US"/>
                </a:p>
              </p:txBody>
            </p:sp>
            <p:sp>
              <p:nvSpPr>
                <p:cNvPr id="5198" name="Rectangle 380"/>
                <p:cNvSpPr>
                  <a:spLocks noChangeAspect="1" noChangeArrowheads="1"/>
                </p:cNvSpPr>
                <p:nvPr/>
              </p:nvSpPr>
              <p:spPr bwMode="auto">
                <a:xfrm>
                  <a:off x="3348" y="2408"/>
                  <a:ext cx="147" cy="148"/>
                </a:xfrm>
                <a:prstGeom prst="rect">
                  <a:avLst/>
                </a:prstGeom>
                <a:solidFill>
                  <a:schemeClr val="accent1"/>
                </a:solidFill>
                <a:ln w="12700">
                  <a:solidFill>
                    <a:schemeClr val="tx1"/>
                  </a:solidFill>
                  <a:miter lim="800000"/>
                  <a:headEnd/>
                  <a:tailEnd/>
                </a:ln>
              </p:spPr>
              <p:txBody>
                <a:bodyPr rot="10800000" wrap="none" anchor="ctr"/>
                <a:lstStyle/>
                <a:p>
                  <a:endParaRPr lang="en-US"/>
                </a:p>
              </p:txBody>
            </p:sp>
            <p:sp>
              <p:nvSpPr>
                <p:cNvPr id="5199" name="Rectangle 381"/>
                <p:cNvSpPr>
                  <a:spLocks noChangeAspect="1" noChangeArrowheads="1"/>
                </p:cNvSpPr>
                <p:nvPr/>
              </p:nvSpPr>
              <p:spPr bwMode="auto">
                <a:xfrm>
                  <a:off x="3495" y="2408"/>
                  <a:ext cx="147" cy="148"/>
                </a:xfrm>
                <a:prstGeom prst="rect">
                  <a:avLst/>
                </a:prstGeom>
                <a:solidFill>
                  <a:schemeClr val="accent1"/>
                </a:solidFill>
                <a:ln w="12700">
                  <a:solidFill>
                    <a:schemeClr val="tx1"/>
                  </a:solidFill>
                  <a:miter lim="800000"/>
                  <a:headEnd/>
                  <a:tailEnd/>
                </a:ln>
              </p:spPr>
              <p:txBody>
                <a:bodyPr rot="10800000" wrap="none" anchor="ctr"/>
                <a:lstStyle/>
                <a:p>
                  <a:endParaRPr lang="en-US"/>
                </a:p>
              </p:txBody>
            </p:sp>
            <p:sp>
              <p:nvSpPr>
                <p:cNvPr id="5200" name="Rectangle 382"/>
                <p:cNvSpPr>
                  <a:spLocks noChangeAspect="1" noChangeArrowheads="1"/>
                </p:cNvSpPr>
                <p:nvPr/>
              </p:nvSpPr>
              <p:spPr bwMode="auto">
                <a:xfrm>
                  <a:off x="3642" y="2408"/>
                  <a:ext cx="147" cy="148"/>
                </a:xfrm>
                <a:prstGeom prst="rect">
                  <a:avLst/>
                </a:prstGeom>
                <a:solidFill>
                  <a:schemeClr val="accent1"/>
                </a:solidFill>
                <a:ln w="12700">
                  <a:solidFill>
                    <a:schemeClr val="tx1"/>
                  </a:solidFill>
                  <a:miter lim="800000"/>
                  <a:headEnd/>
                  <a:tailEnd/>
                </a:ln>
              </p:spPr>
              <p:txBody>
                <a:bodyPr rot="10800000" wrap="none" anchor="ctr"/>
                <a:lstStyle/>
                <a:p>
                  <a:endParaRPr lang="en-US"/>
                </a:p>
              </p:txBody>
            </p:sp>
            <p:sp>
              <p:nvSpPr>
                <p:cNvPr id="5201" name="Rectangle 383"/>
                <p:cNvSpPr>
                  <a:spLocks noChangeAspect="1" noChangeArrowheads="1"/>
                </p:cNvSpPr>
                <p:nvPr/>
              </p:nvSpPr>
              <p:spPr bwMode="auto">
                <a:xfrm>
                  <a:off x="3789" y="2408"/>
                  <a:ext cx="147" cy="148"/>
                </a:xfrm>
                <a:prstGeom prst="rect">
                  <a:avLst/>
                </a:prstGeom>
                <a:solidFill>
                  <a:schemeClr val="accent1"/>
                </a:solidFill>
                <a:ln w="12700">
                  <a:solidFill>
                    <a:schemeClr val="tx1"/>
                  </a:solidFill>
                  <a:miter lim="800000"/>
                  <a:headEnd/>
                  <a:tailEnd/>
                </a:ln>
              </p:spPr>
              <p:txBody>
                <a:bodyPr rot="10800000" wrap="none" anchor="ctr"/>
                <a:lstStyle/>
                <a:p>
                  <a:endParaRPr lang="en-US"/>
                </a:p>
              </p:txBody>
            </p:sp>
          </p:grpSp>
        </p:grpSp>
        <p:sp>
          <p:nvSpPr>
            <p:cNvPr id="5194" name="Rectangle 384"/>
            <p:cNvSpPr>
              <a:spLocks noChangeArrowheads="1"/>
            </p:cNvSpPr>
            <p:nvPr/>
          </p:nvSpPr>
          <p:spPr bwMode="auto">
            <a:xfrm>
              <a:off x="8" y="1261"/>
              <a:ext cx="2321" cy="750"/>
            </a:xfrm>
            <a:prstGeom prst="rect">
              <a:avLst/>
            </a:prstGeom>
            <a:noFill/>
            <a:ln w="12700">
              <a:noFill/>
              <a:miter lim="800000"/>
              <a:headEnd/>
              <a:tailEnd/>
            </a:ln>
          </p:spPr>
          <p:txBody>
            <a:bodyPr>
              <a:spAutoFit/>
            </a:bodyPr>
            <a:lstStyle/>
            <a:p>
              <a:pPr marL="111125" indent="-111125">
                <a:lnSpc>
                  <a:spcPct val="90000"/>
                </a:lnSpc>
                <a:buFontTx/>
                <a:buChar char="•"/>
              </a:pPr>
              <a:r>
                <a:rPr lang="en-US" sz="2000" u="none"/>
                <a:t>They must demux &amp; process multiple types of indication events arriving from clients concurrently</a:t>
              </a:r>
            </a:p>
          </p:txBody>
        </p:sp>
      </p:grpSp>
      <p:grpSp>
        <p:nvGrpSpPr>
          <p:cNvPr id="7" name="Group 385"/>
          <p:cNvGrpSpPr>
            <a:grpSpLocks/>
          </p:cNvGrpSpPr>
          <p:nvPr/>
        </p:nvGrpSpPr>
        <p:grpSpPr bwMode="auto">
          <a:xfrm>
            <a:off x="-47625" y="1063625"/>
            <a:ext cx="9139238" cy="2668588"/>
            <a:chOff x="-30" y="670"/>
            <a:chExt cx="5757" cy="1681"/>
          </a:xfrm>
        </p:grpSpPr>
        <p:grpSp>
          <p:nvGrpSpPr>
            <p:cNvPr id="5142" name="Group 386"/>
            <p:cNvGrpSpPr>
              <a:grpSpLocks/>
            </p:cNvGrpSpPr>
            <p:nvPr/>
          </p:nvGrpSpPr>
          <p:grpSpPr bwMode="auto">
            <a:xfrm>
              <a:off x="4577" y="670"/>
              <a:ext cx="1150" cy="676"/>
              <a:chOff x="4537" y="670"/>
              <a:chExt cx="1150" cy="676"/>
            </a:xfrm>
          </p:grpSpPr>
          <p:graphicFrame>
            <p:nvGraphicFramePr>
              <p:cNvPr id="5122" name="Object 387"/>
              <p:cNvGraphicFramePr>
                <a:graphicFrameLocks noChangeAspect="1"/>
              </p:cNvGraphicFramePr>
              <p:nvPr/>
            </p:nvGraphicFramePr>
            <p:xfrm>
              <a:off x="4537" y="774"/>
              <a:ext cx="760" cy="339"/>
            </p:xfrm>
            <a:graphic>
              <a:graphicData uri="http://schemas.openxmlformats.org/presentationml/2006/ole">
                <mc:AlternateContent xmlns:mc="http://schemas.openxmlformats.org/markup-compatibility/2006">
                  <mc:Choice xmlns:v="urn:schemas-microsoft-com:vml" Requires="v">
                    <p:oleObj spid="_x0000_s5175" name="Drawing" r:id="rId11" imgW="2038312" imgH="909769" progId="">
                      <p:embed/>
                    </p:oleObj>
                  </mc:Choice>
                  <mc:Fallback>
                    <p:oleObj name="Drawing" r:id="rId11" imgW="2038312" imgH="909769" progId="">
                      <p:embed/>
                      <p:pic>
                        <p:nvPicPr>
                          <p:cNvPr id="0" name="Object 387"/>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537" y="774"/>
                            <a:ext cx="760" cy="3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5144" name="Group 388"/>
              <p:cNvGrpSpPr>
                <a:grpSpLocks/>
              </p:cNvGrpSpPr>
              <p:nvPr/>
            </p:nvGrpSpPr>
            <p:grpSpPr bwMode="auto">
              <a:xfrm>
                <a:off x="4777" y="670"/>
                <a:ext cx="910" cy="676"/>
                <a:chOff x="4777" y="670"/>
                <a:chExt cx="910" cy="676"/>
              </a:xfrm>
            </p:grpSpPr>
            <p:sp>
              <p:nvSpPr>
                <p:cNvPr id="5145" name="Rectangle 389"/>
                <p:cNvSpPr>
                  <a:spLocks noChangeAspect="1" noChangeArrowheads="1"/>
                </p:cNvSpPr>
                <p:nvPr/>
              </p:nvSpPr>
              <p:spPr bwMode="auto">
                <a:xfrm>
                  <a:off x="4777" y="670"/>
                  <a:ext cx="910" cy="676"/>
                </a:xfrm>
                <a:prstGeom prst="rect">
                  <a:avLst/>
                </a:prstGeom>
                <a:solidFill>
                  <a:schemeClr val="accent1"/>
                </a:solidFill>
                <a:ln w="12700">
                  <a:solidFill>
                    <a:schemeClr val="tx1"/>
                  </a:solidFill>
                  <a:miter lim="800000"/>
                  <a:headEnd/>
                  <a:tailEnd/>
                </a:ln>
              </p:spPr>
              <p:txBody>
                <a:bodyPr rot="10800000" wrap="none" anchor="ctr"/>
                <a:lstStyle/>
                <a:p>
                  <a:endParaRPr lang="en-US"/>
                </a:p>
              </p:txBody>
            </p:sp>
            <p:sp>
              <p:nvSpPr>
                <p:cNvPr id="5146" name="Rectangle 390"/>
                <p:cNvSpPr>
                  <a:spLocks noChangeAspect="1" noChangeArrowheads="1"/>
                </p:cNvSpPr>
                <p:nvPr/>
              </p:nvSpPr>
              <p:spPr bwMode="auto">
                <a:xfrm>
                  <a:off x="4850" y="714"/>
                  <a:ext cx="783"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Event Dispatcher</a:t>
                  </a:r>
                  <a:endParaRPr lang="en-US" sz="1400" b="1" u="none"/>
                </a:p>
              </p:txBody>
            </p:sp>
            <p:grpSp>
              <p:nvGrpSpPr>
                <p:cNvPr id="5147" name="Group 391"/>
                <p:cNvGrpSpPr>
                  <a:grpSpLocks noChangeAspect="1"/>
                </p:cNvGrpSpPr>
                <p:nvPr/>
              </p:nvGrpSpPr>
              <p:grpSpPr bwMode="auto">
                <a:xfrm>
                  <a:off x="4859" y="1002"/>
                  <a:ext cx="730" cy="166"/>
                  <a:chOff x="4873" y="5428"/>
                  <a:chExt cx="1234" cy="281"/>
                </a:xfrm>
              </p:grpSpPr>
              <p:sp>
                <p:nvSpPr>
                  <p:cNvPr id="5150" name="Rectangle 392"/>
                  <p:cNvSpPr>
                    <a:spLocks noChangeAspect="1" noChangeArrowheads="1"/>
                  </p:cNvSpPr>
                  <p:nvPr/>
                </p:nvSpPr>
                <p:spPr bwMode="auto">
                  <a:xfrm>
                    <a:off x="4873" y="5689"/>
                    <a:ext cx="1234" cy="20"/>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51" name="Rectangle 393"/>
                  <p:cNvSpPr>
                    <a:spLocks noChangeAspect="1" noChangeArrowheads="1"/>
                  </p:cNvSpPr>
                  <p:nvPr/>
                </p:nvSpPr>
                <p:spPr bwMode="auto">
                  <a:xfrm>
                    <a:off x="5121" y="5468"/>
                    <a:ext cx="18" cy="79"/>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52" name="Freeform 394"/>
                  <p:cNvSpPr>
                    <a:spLocks noChangeAspect="1"/>
                  </p:cNvSpPr>
                  <p:nvPr/>
                </p:nvSpPr>
                <p:spPr bwMode="auto">
                  <a:xfrm>
                    <a:off x="5086" y="5448"/>
                    <a:ext cx="53" cy="99"/>
                  </a:xfrm>
                  <a:custGeom>
                    <a:avLst/>
                    <a:gdLst>
                      <a:gd name="T0" fmla="*/ 0 w 48"/>
                      <a:gd name="T1" fmla="*/ 155 h 79"/>
                      <a:gd name="T2" fmla="*/ 22 w 48"/>
                      <a:gd name="T3" fmla="*/ 155 h 79"/>
                      <a:gd name="T4" fmla="*/ 65 w 48"/>
                      <a:gd name="T5" fmla="*/ 31 h 79"/>
                      <a:gd name="T6" fmla="*/ 65 w 48"/>
                      <a:gd name="T7" fmla="*/ 0 h 79"/>
                      <a:gd name="T8" fmla="*/ 65 w 48"/>
                      <a:gd name="T9" fmla="*/ 0 h 79"/>
                      <a:gd name="T10" fmla="*/ 43 w 48"/>
                      <a:gd name="T11" fmla="*/ 31 h 79"/>
                      <a:gd name="T12" fmla="*/ 0 w 48"/>
                      <a:gd name="T13" fmla="*/ 155 h 79"/>
                      <a:gd name="T14" fmla="*/ 0 60000 65536"/>
                      <a:gd name="T15" fmla="*/ 0 60000 65536"/>
                      <a:gd name="T16" fmla="*/ 0 60000 65536"/>
                      <a:gd name="T17" fmla="*/ 0 60000 65536"/>
                      <a:gd name="T18" fmla="*/ 0 60000 65536"/>
                      <a:gd name="T19" fmla="*/ 0 60000 65536"/>
                      <a:gd name="T20" fmla="*/ 0 60000 65536"/>
                      <a:gd name="T21" fmla="*/ 0 w 48"/>
                      <a:gd name="T22" fmla="*/ 0 h 79"/>
                      <a:gd name="T23" fmla="*/ 48 w 48"/>
                      <a:gd name="T24" fmla="*/ 79 h 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79">
                        <a:moveTo>
                          <a:pt x="0" y="79"/>
                        </a:moveTo>
                        <a:lnTo>
                          <a:pt x="16" y="79"/>
                        </a:lnTo>
                        <a:lnTo>
                          <a:pt x="48" y="16"/>
                        </a:lnTo>
                        <a:lnTo>
                          <a:pt x="48" y="0"/>
                        </a:lnTo>
                        <a:lnTo>
                          <a:pt x="32" y="16"/>
                        </a:lnTo>
                        <a:lnTo>
                          <a:pt x="0" y="79"/>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53" name="Freeform 395"/>
                  <p:cNvSpPr>
                    <a:spLocks noChangeAspect="1"/>
                  </p:cNvSpPr>
                  <p:nvPr/>
                </p:nvSpPr>
                <p:spPr bwMode="auto">
                  <a:xfrm>
                    <a:off x="5121" y="5448"/>
                    <a:ext cx="70" cy="99"/>
                  </a:xfrm>
                  <a:custGeom>
                    <a:avLst/>
                    <a:gdLst>
                      <a:gd name="T0" fmla="*/ 22 w 64"/>
                      <a:gd name="T1" fmla="*/ 0 h 79"/>
                      <a:gd name="T2" fmla="*/ 0 w 64"/>
                      <a:gd name="T3" fmla="*/ 31 h 79"/>
                      <a:gd name="T4" fmla="*/ 62 w 64"/>
                      <a:gd name="T5" fmla="*/ 155 h 79"/>
                      <a:gd name="T6" fmla="*/ 84 w 64"/>
                      <a:gd name="T7" fmla="*/ 124 h 79"/>
                      <a:gd name="T8" fmla="*/ 22 w 64"/>
                      <a:gd name="T9" fmla="*/ 0 h 79"/>
                      <a:gd name="T10" fmla="*/ 0 60000 65536"/>
                      <a:gd name="T11" fmla="*/ 0 60000 65536"/>
                      <a:gd name="T12" fmla="*/ 0 60000 65536"/>
                      <a:gd name="T13" fmla="*/ 0 60000 65536"/>
                      <a:gd name="T14" fmla="*/ 0 60000 65536"/>
                      <a:gd name="T15" fmla="*/ 0 w 64"/>
                      <a:gd name="T16" fmla="*/ 0 h 79"/>
                      <a:gd name="T17" fmla="*/ 64 w 64"/>
                      <a:gd name="T18" fmla="*/ 79 h 79"/>
                    </a:gdLst>
                    <a:ahLst/>
                    <a:cxnLst>
                      <a:cxn ang="T10">
                        <a:pos x="T0" y="T1"/>
                      </a:cxn>
                      <a:cxn ang="T11">
                        <a:pos x="T2" y="T3"/>
                      </a:cxn>
                      <a:cxn ang="T12">
                        <a:pos x="T4" y="T5"/>
                      </a:cxn>
                      <a:cxn ang="T13">
                        <a:pos x="T6" y="T7"/>
                      </a:cxn>
                      <a:cxn ang="T14">
                        <a:pos x="T8" y="T9"/>
                      </a:cxn>
                    </a:cxnLst>
                    <a:rect l="T15" t="T16" r="T17" b="T18"/>
                    <a:pathLst>
                      <a:path w="64" h="79">
                        <a:moveTo>
                          <a:pt x="16" y="0"/>
                        </a:moveTo>
                        <a:lnTo>
                          <a:pt x="0" y="16"/>
                        </a:lnTo>
                        <a:lnTo>
                          <a:pt x="48" y="79"/>
                        </a:lnTo>
                        <a:lnTo>
                          <a:pt x="64" y="63"/>
                        </a:lnTo>
                        <a:lnTo>
                          <a:pt x="16"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54" name="Rectangle 396"/>
                  <p:cNvSpPr>
                    <a:spLocks noChangeAspect="1" noChangeArrowheads="1"/>
                  </p:cNvSpPr>
                  <p:nvPr/>
                </p:nvSpPr>
                <p:spPr bwMode="auto">
                  <a:xfrm>
                    <a:off x="5103" y="5588"/>
                    <a:ext cx="18" cy="81"/>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55" name="Freeform 397"/>
                  <p:cNvSpPr>
                    <a:spLocks noChangeAspect="1"/>
                  </p:cNvSpPr>
                  <p:nvPr/>
                </p:nvSpPr>
                <p:spPr bwMode="auto">
                  <a:xfrm>
                    <a:off x="5103" y="5588"/>
                    <a:ext cx="71" cy="121"/>
                  </a:xfrm>
                  <a:custGeom>
                    <a:avLst/>
                    <a:gdLst>
                      <a:gd name="T0" fmla="*/ 88 w 64"/>
                      <a:gd name="T1" fmla="*/ 32 h 96"/>
                      <a:gd name="T2" fmla="*/ 65 w 64"/>
                      <a:gd name="T3" fmla="*/ 0 h 96"/>
                      <a:gd name="T4" fmla="*/ 0 w 64"/>
                      <a:gd name="T5" fmla="*/ 129 h 96"/>
                      <a:gd name="T6" fmla="*/ 0 w 64"/>
                      <a:gd name="T7" fmla="*/ 129 h 96"/>
                      <a:gd name="T8" fmla="*/ 22 w 64"/>
                      <a:gd name="T9" fmla="*/ 193 h 96"/>
                      <a:gd name="T10" fmla="*/ 22 w 64"/>
                      <a:gd name="T11" fmla="*/ 160 h 96"/>
                      <a:gd name="T12" fmla="*/ 88 w 64"/>
                      <a:gd name="T13" fmla="*/ 32 h 96"/>
                      <a:gd name="T14" fmla="*/ 0 60000 65536"/>
                      <a:gd name="T15" fmla="*/ 0 60000 65536"/>
                      <a:gd name="T16" fmla="*/ 0 60000 65536"/>
                      <a:gd name="T17" fmla="*/ 0 60000 65536"/>
                      <a:gd name="T18" fmla="*/ 0 60000 65536"/>
                      <a:gd name="T19" fmla="*/ 0 60000 65536"/>
                      <a:gd name="T20" fmla="*/ 0 60000 65536"/>
                      <a:gd name="T21" fmla="*/ 0 w 64"/>
                      <a:gd name="T22" fmla="*/ 0 h 96"/>
                      <a:gd name="T23" fmla="*/ 64 w 64"/>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96">
                        <a:moveTo>
                          <a:pt x="64" y="16"/>
                        </a:moveTo>
                        <a:lnTo>
                          <a:pt x="48" y="0"/>
                        </a:lnTo>
                        <a:lnTo>
                          <a:pt x="0" y="64"/>
                        </a:lnTo>
                        <a:lnTo>
                          <a:pt x="16" y="96"/>
                        </a:lnTo>
                        <a:lnTo>
                          <a:pt x="16" y="80"/>
                        </a:lnTo>
                        <a:lnTo>
                          <a:pt x="64" y="16"/>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56" name="Freeform 398"/>
                  <p:cNvSpPr>
                    <a:spLocks noChangeAspect="1"/>
                  </p:cNvSpPr>
                  <p:nvPr/>
                </p:nvSpPr>
                <p:spPr bwMode="auto">
                  <a:xfrm>
                    <a:off x="5068" y="5588"/>
                    <a:ext cx="53" cy="81"/>
                  </a:xfrm>
                  <a:custGeom>
                    <a:avLst/>
                    <a:gdLst>
                      <a:gd name="T0" fmla="*/ 43 w 48"/>
                      <a:gd name="T1" fmla="*/ 130 h 64"/>
                      <a:gd name="T2" fmla="*/ 65 w 48"/>
                      <a:gd name="T3" fmla="*/ 130 h 64"/>
                      <a:gd name="T4" fmla="*/ 22 w 48"/>
                      <a:gd name="T5" fmla="*/ 0 h 64"/>
                      <a:gd name="T6" fmla="*/ 0 w 48"/>
                      <a:gd name="T7" fmla="*/ 0 h 64"/>
                      <a:gd name="T8" fmla="*/ 43 w 48"/>
                      <a:gd name="T9" fmla="*/ 130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32" y="64"/>
                        </a:moveTo>
                        <a:lnTo>
                          <a:pt x="48" y="64"/>
                        </a:lnTo>
                        <a:lnTo>
                          <a:pt x="16" y="0"/>
                        </a:lnTo>
                        <a:lnTo>
                          <a:pt x="0" y="0"/>
                        </a:lnTo>
                        <a:lnTo>
                          <a:pt x="32" y="64"/>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57" name="Rectangle 399"/>
                  <p:cNvSpPr>
                    <a:spLocks noChangeAspect="1" noChangeArrowheads="1"/>
                  </p:cNvSpPr>
                  <p:nvPr/>
                </p:nvSpPr>
                <p:spPr bwMode="auto">
                  <a:xfrm>
                    <a:off x="5121" y="5547"/>
                    <a:ext cx="18" cy="41"/>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58" name="Rectangle 400"/>
                  <p:cNvSpPr>
                    <a:spLocks noChangeAspect="1" noChangeArrowheads="1"/>
                  </p:cNvSpPr>
                  <p:nvPr/>
                </p:nvSpPr>
                <p:spPr bwMode="auto">
                  <a:xfrm>
                    <a:off x="5350" y="5468"/>
                    <a:ext cx="18" cy="79"/>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59" name="Freeform 401"/>
                  <p:cNvSpPr>
                    <a:spLocks noChangeAspect="1"/>
                  </p:cNvSpPr>
                  <p:nvPr/>
                </p:nvSpPr>
                <p:spPr bwMode="auto">
                  <a:xfrm>
                    <a:off x="5297" y="5428"/>
                    <a:ext cx="71" cy="119"/>
                  </a:xfrm>
                  <a:custGeom>
                    <a:avLst/>
                    <a:gdLst>
                      <a:gd name="T0" fmla="*/ 0 w 64"/>
                      <a:gd name="T1" fmla="*/ 155 h 95"/>
                      <a:gd name="T2" fmla="*/ 22 w 64"/>
                      <a:gd name="T3" fmla="*/ 187 h 95"/>
                      <a:gd name="T4" fmla="*/ 88 w 64"/>
                      <a:gd name="T5" fmla="*/ 63 h 95"/>
                      <a:gd name="T6" fmla="*/ 88 w 64"/>
                      <a:gd name="T7" fmla="*/ 63 h 95"/>
                      <a:gd name="T8" fmla="*/ 65 w 64"/>
                      <a:gd name="T9" fmla="*/ 0 h 95"/>
                      <a:gd name="T10" fmla="*/ 65 w 64"/>
                      <a:gd name="T11" fmla="*/ 31 h 95"/>
                      <a:gd name="T12" fmla="*/ 0 w 64"/>
                      <a:gd name="T13" fmla="*/ 155 h 95"/>
                      <a:gd name="T14" fmla="*/ 0 60000 65536"/>
                      <a:gd name="T15" fmla="*/ 0 60000 65536"/>
                      <a:gd name="T16" fmla="*/ 0 60000 65536"/>
                      <a:gd name="T17" fmla="*/ 0 60000 65536"/>
                      <a:gd name="T18" fmla="*/ 0 60000 65536"/>
                      <a:gd name="T19" fmla="*/ 0 60000 65536"/>
                      <a:gd name="T20" fmla="*/ 0 60000 65536"/>
                      <a:gd name="T21" fmla="*/ 0 w 64"/>
                      <a:gd name="T22" fmla="*/ 0 h 95"/>
                      <a:gd name="T23" fmla="*/ 64 w 64"/>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95">
                        <a:moveTo>
                          <a:pt x="0" y="79"/>
                        </a:moveTo>
                        <a:lnTo>
                          <a:pt x="16" y="95"/>
                        </a:lnTo>
                        <a:lnTo>
                          <a:pt x="64" y="32"/>
                        </a:lnTo>
                        <a:lnTo>
                          <a:pt x="48" y="0"/>
                        </a:lnTo>
                        <a:lnTo>
                          <a:pt x="48" y="16"/>
                        </a:lnTo>
                        <a:lnTo>
                          <a:pt x="0" y="79"/>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60" name="Freeform 402"/>
                  <p:cNvSpPr>
                    <a:spLocks noChangeAspect="1"/>
                  </p:cNvSpPr>
                  <p:nvPr/>
                </p:nvSpPr>
                <p:spPr bwMode="auto">
                  <a:xfrm>
                    <a:off x="5350" y="5468"/>
                    <a:ext cx="53" cy="79"/>
                  </a:xfrm>
                  <a:custGeom>
                    <a:avLst/>
                    <a:gdLst>
                      <a:gd name="T0" fmla="*/ 22 w 48"/>
                      <a:gd name="T1" fmla="*/ 0 h 63"/>
                      <a:gd name="T2" fmla="*/ 0 w 48"/>
                      <a:gd name="T3" fmla="*/ 0 h 63"/>
                      <a:gd name="T4" fmla="*/ 43 w 48"/>
                      <a:gd name="T5" fmla="*/ 124 h 63"/>
                      <a:gd name="T6" fmla="*/ 65 w 48"/>
                      <a:gd name="T7" fmla="*/ 124 h 63"/>
                      <a:gd name="T8" fmla="*/ 22 w 48"/>
                      <a:gd name="T9" fmla="*/ 0 h 63"/>
                      <a:gd name="T10" fmla="*/ 0 60000 65536"/>
                      <a:gd name="T11" fmla="*/ 0 60000 65536"/>
                      <a:gd name="T12" fmla="*/ 0 60000 65536"/>
                      <a:gd name="T13" fmla="*/ 0 60000 65536"/>
                      <a:gd name="T14" fmla="*/ 0 60000 65536"/>
                      <a:gd name="T15" fmla="*/ 0 w 48"/>
                      <a:gd name="T16" fmla="*/ 0 h 63"/>
                      <a:gd name="T17" fmla="*/ 48 w 48"/>
                      <a:gd name="T18" fmla="*/ 63 h 63"/>
                    </a:gdLst>
                    <a:ahLst/>
                    <a:cxnLst>
                      <a:cxn ang="T10">
                        <a:pos x="T0" y="T1"/>
                      </a:cxn>
                      <a:cxn ang="T11">
                        <a:pos x="T2" y="T3"/>
                      </a:cxn>
                      <a:cxn ang="T12">
                        <a:pos x="T4" y="T5"/>
                      </a:cxn>
                      <a:cxn ang="T13">
                        <a:pos x="T6" y="T7"/>
                      </a:cxn>
                      <a:cxn ang="T14">
                        <a:pos x="T8" y="T9"/>
                      </a:cxn>
                    </a:cxnLst>
                    <a:rect l="T15" t="T16" r="T17" b="T18"/>
                    <a:pathLst>
                      <a:path w="48" h="63">
                        <a:moveTo>
                          <a:pt x="16" y="0"/>
                        </a:moveTo>
                        <a:lnTo>
                          <a:pt x="0" y="0"/>
                        </a:lnTo>
                        <a:lnTo>
                          <a:pt x="32" y="63"/>
                        </a:lnTo>
                        <a:lnTo>
                          <a:pt x="48" y="63"/>
                        </a:lnTo>
                        <a:lnTo>
                          <a:pt x="16"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61" name="Rectangle 403"/>
                  <p:cNvSpPr>
                    <a:spLocks noChangeAspect="1" noChangeArrowheads="1"/>
                  </p:cNvSpPr>
                  <p:nvPr/>
                </p:nvSpPr>
                <p:spPr bwMode="auto">
                  <a:xfrm>
                    <a:off x="5332" y="5588"/>
                    <a:ext cx="18" cy="81"/>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62" name="Freeform 404"/>
                  <p:cNvSpPr>
                    <a:spLocks noChangeAspect="1"/>
                  </p:cNvSpPr>
                  <p:nvPr/>
                </p:nvSpPr>
                <p:spPr bwMode="auto">
                  <a:xfrm>
                    <a:off x="5332" y="5588"/>
                    <a:ext cx="53" cy="101"/>
                  </a:xfrm>
                  <a:custGeom>
                    <a:avLst/>
                    <a:gdLst>
                      <a:gd name="T0" fmla="*/ 65 w 48"/>
                      <a:gd name="T1" fmla="*/ 0 h 80"/>
                      <a:gd name="T2" fmla="*/ 43 w 48"/>
                      <a:gd name="T3" fmla="*/ 0 h 80"/>
                      <a:gd name="T4" fmla="*/ 0 w 48"/>
                      <a:gd name="T5" fmla="*/ 129 h 80"/>
                      <a:gd name="T6" fmla="*/ 0 w 48"/>
                      <a:gd name="T7" fmla="*/ 162 h 80"/>
                      <a:gd name="T8" fmla="*/ 0 w 48"/>
                      <a:gd name="T9" fmla="*/ 162 h 80"/>
                      <a:gd name="T10" fmla="*/ 22 w 48"/>
                      <a:gd name="T11" fmla="*/ 129 h 80"/>
                      <a:gd name="T12" fmla="*/ 65 w 48"/>
                      <a:gd name="T13" fmla="*/ 0 h 80"/>
                      <a:gd name="T14" fmla="*/ 0 60000 65536"/>
                      <a:gd name="T15" fmla="*/ 0 60000 65536"/>
                      <a:gd name="T16" fmla="*/ 0 60000 65536"/>
                      <a:gd name="T17" fmla="*/ 0 60000 65536"/>
                      <a:gd name="T18" fmla="*/ 0 60000 65536"/>
                      <a:gd name="T19" fmla="*/ 0 60000 65536"/>
                      <a:gd name="T20" fmla="*/ 0 60000 65536"/>
                      <a:gd name="T21" fmla="*/ 0 w 48"/>
                      <a:gd name="T22" fmla="*/ 0 h 80"/>
                      <a:gd name="T23" fmla="*/ 48 w 48"/>
                      <a:gd name="T24" fmla="*/ 80 h 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80">
                        <a:moveTo>
                          <a:pt x="48" y="0"/>
                        </a:moveTo>
                        <a:lnTo>
                          <a:pt x="32" y="0"/>
                        </a:lnTo>
                        <a:lnTo>
                          <a:pt x="0" y="64"/>
                        </a:lnTo>
                        <a:lnTo>
                          <a:pt x="0" y="80"/>
                        </a:lnTo>
                        <a:lnTo>
                          <a:pt x="16" y="64"/>
                        </a:lnTo>
                        <a:lnTo>
                          <a:pt x="48"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63" name="Freeform 405"/>
                  <p:cNvSpPr>
                    <a:spLocks noChangeAspect="1"/>
                  </p:cNvSpPr>
                  <p:nvPr/>
                </p:nvSpPr>
                <p:spPr bwMode="auto">
                  <a:xfrm>
                    <a:off x="5280" y="5588"/>
                    <a:ext cx="70" cy="101"/>
                  </a:xfrm>
                  <a:custGeom>
                    <a:avLst/>
                    <a:gdLst>
                      <a:gd name="T0" fmla="*/ 62 w 64"/>
                      <a:gd name="T1" fmla="*/ 162 h 80"/>
                      <a:gd name="T2" fmla="*/ 84 w 64"/>
                      <a:gd name="T3" fmla="*/ 129 h 80"/>
                      <a:gd name="T4" fmla="*/ 22 w 64"/>
                      <a:gd name="T5" fmla="*/ 0 h 80"/>
                      <a:gd name="T6" fmla="*/ 0 w 64"/>
                      <a:gd name="T7" fmla="*/ 32 h 80"/>
                      <a:gd name="T8" fmla="*/ 62 w 64"/>
                      <a:gd name="T9" fmla="*/ 162 h 80"/>
                      <a:gd name="T10" fmla="*/ 0 60000 65536"/>
                      <a:gd name="T11" fmla="*/ 0 60000 65536"/>
                      <a:gd name="T12" fmla="*/ 0 60000 65536"/>
                      <a:gd name="T13" fmla="*/ 0 60000 65536"/>
                      <a:gd name="T14" fmla="*/ 0 60000 65536"/>
                      <a:gd name="T15" fmla="*/ 0 w 64"/>
                      <a:gd name="T16" fmla="*/ 0 h 80"/>
                      <a:gd name="T17" fmla="*/ 64 w 64"/>
                      <a:gd name="T18" fmla="*/ 80 h 80"/>
                    </a:gdLst>
                    <a:ahLst/>
                    <a:cxnLst>
                      <a:cxn ang="T10">
                        <a:pos x="T0" y="T1"/>
                      </a:cxn>
                      <a:cxn ang="T11">
                        <a:pos x="T2" y="T3"/>
                      </a:cxn>
                      <a:cxn ang="T12">
                        <a:pos x="T4" y="T5"/>
                      </a:cxn>
                      <a:cxn ang="T13">
                        <a:pos x="T6" y="T7"/>
                      </a:cxn>
                      <a:cxn ang="T14">
                        <a:pos x="T8" y="T9"/>
                      </a:cxn>
                    </a:cxnLst>
                    <a:rect l="T15" t="T16" r="T17" b="T18"/>
                    <a:pathLst>
                      <a:path w="64" h="80">
                        <a:moveTo>
                          <a:pt x="48" y="80"/>
                        </a:moveTo>
                        <a:lnTo>
                          <a:pt x="64" y="64"/>
                        </a:lnTo>
                        <a:lnTo>
                          <a:pt x="16" y="0"/>
                        </a:lnTo>
                        <a:lnTo>
                          <a:pt x="0" y="16"/>
                        </a:lnTo>
                        <a:lnTo>
                          <a:pt x="48" y="8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64" name="Rectangle 406"/>
                  <p:cNvSpPr>
                    <a:spLocks noChangeAspect="1" noChangeArrowheads="1"/>
                  </p:cNvSpPr>
                  <p:nvPr/>
                </p:nvSpPr>
                <p:spPr bwMode="auto">
                  <a:xfrm>
                    <a:off x="5350" y="5547"/>
                    <a:ext cx="18" cy="41"/>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65" name="Rectangle 407"/>
                  <p:cNvSpPr>
                    <a:spLocks noChangeAspect="1" noChangeArrowheads="1"/>
                  </p:cNvSpPr>
                  <p:nvPr/>
                </p:nvSpPr>
                <p:spPr bwMode="auto">
                  <a:xfrm>
                    <a:off x="5561" y="5468"/>
                    <a:ext cx="18" cy="79"/>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66" name="Freeform 408"/>
                  <p:cNvSpPr>
                    <a:spLocks noChangeAspect="1"/>
                  </p:cNvSpPr>
                  <p:nvPr/>
                </p:nvSpPr>
                <p:spPr bwMode="auto">
                  <a:xfrm>
                    <a:off x="5526" y="5428"/>
                    <a:ext cx="53" cy="119"/>
                  </a:xfrm>
                  <a:custGeom>
                    <a:avLst/>
                    <a:gdLst>
                      <a:gd name="T0" fmla="*/ 0 w 48"/>
                      <a:gd name="T1" fmla="*/ 187 h 95"/>
                      <a:gd name="T2" fmla="*/ 22 w 48"/>
                      <a:gd name="T3" fmla="*/ 187 h 95"/>
                      <a:gd name="T4" fmla="*/ 65 w 48"/>
                      <a:gd name="T5" fmla="*/ 63 h 95"/>
                      <a:gd name="T6" fmla="*/ 65 w 48"/>
                      <a:gd name="T7" fmla="*/ 63 h 95"/>
                      <a:gd name="T8" fmla="*/ 43 w 48"/>
                      <a:gd name="T9" fmla="*/ 0 h 95"/>
                      <a:gd name="T10" fmla="*/ 43 w 48"/>
                      <a:gd name="T11" fmla="*/ 63 h 95"/>
                      <a:gd name="T12" fmla="*/ 0 w 48"/>
                      <a:gd name="T13" fmla="*/ 187 h 95"/>
                      <a:gd name="T14" fmla="*/ 0 60000 65536"/>
                      <a:gd name="T15" fmla="*/ 0 60000 65536"/>
                      <a:gd name="T16" fmla="*/ 0 60000 65536"/>
                      <a:gd name="T17" fmla="*/ 0 60000 65536"/>
                      <a:gd name="T18" fmla="*/ 0 60000 65536"/>
                      <a:gd name="T19" fmla="*/ 0 60000 65536"/>
                      <a:gd name="T20" fmla="*/ 0 60000 65536"/>
                      <a:gd name="T21" fmla="*/ 0 w 48"/>
                      <a:gd name="T22" fmla="*/ 0 h 95"/>
                      <a:gd name="T23" fmla="*/ 48 w 48"/>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95">
                        <a:moveTo>
                          <a:pt x="0" y="95"/>
                        </a:moveTo>
                        <a:lnTo>
                          <a:pt x="16" y="95"/>
                        </a:lnTo>
                        <a:lnTo>
                          <a:pt x="48" y="32"/>
                        </a:lnTo>
                        <a:lnTo>
                          <a:pt x="32" y="0"/>
                        </a:lnTo>
                        <a:lnTo>
                          <a:pt x="32" y="32"/>
                        </a:lnTo>
                        <a:lnTo>
                          <a:pt x="0" y="9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67" name="Freeform 409"/>
                  <p:cNvSpPr>
                    <a:spLocks noChangeAspect="1"/>
                  </p:cNvSpPr>
                  <p:nvPr/>
                </p:nvSpPr>
                <p:spPr bwMode="auto">
                  <a:xfrm>
                    <a:off x="5561" y="5468"/>
                    <a:ext cx="53" cy="79"/>
                  </a:xfrm>
                  <a:custGeom>
                    <a:avLst/>
                    <a:gdLst>
                      <a:gd name="T0" fmla="*/ 22 w 48"/>
                      <a:gd name="T1" fmla="*/ 0 h 63"/>
                      <a:gd name="T2" fmla="*/ 0 w 48"/>
                      <a:gd name="T3" fmla="*/ 0 h 63"/>
                      <a:gd name="T4" fmla="*/ 43 w 48"/>
                      <a:gd name="T5" fmla="*/ 124 h 63"/>
                      <a:gd name="T6" fmla="*/ 65 w 48"/>
                      <a:gd name="T7" fmla="*/ 124 h 63"/>
                      <a:gd name="T8" fmla="*/ 22 w 48"/>
                      <a:gd name="T9" fmla="*/ 0 h 63"/>
                      <a:gd name="T10" fmla="*/ 0 60000 65536"/>
                      <a:gd name="T11" fmla="*/ 0 60000 65536"/>
                      <a:gd name="T12" fmla="*/ 0 60000 65536"/>
                      <a:gd name="T13" fmla="*/ 0 60000 65536"/>
                      <a:gd name="T14" fmla="*/ 0 60000 65536"/>
                      <a:gd name="T15" fmla="*/ 0 w 48"/>
                      <a:gd name="T16" fmla="*/ 0 h 63"/>
                      <a:gd name="T17" fmla="*/ 48 w 48"/>
                      <a:gd name="T18" fmla="*/ 63 h 63"/>
                    </a:gdLst>
                    <a:ahLst/>
                    <a:cxnLst>
                      <a:cxn ang="T10">
                        <a:pos x="T0" y="T1"/>
                      </a:cxn>
                      <a:cxn ang="T11">
                        <a:pos x="T2" y="T3"/>
                      </a:cxn>
                      <a:cxn ang="T12">
                        <a:pos x="T4" y="T5"/>
                      </a:cxn>
                      <a:cxn ang="T13">
                        <a:pos x="T6" y="T7"/>
                      </a:cxn>
                      <a:cxn ang="T14">
                        <a:pos x="T8" y="T9"/>
                      </a:cxn>
                    </a:cxnLst>
                    <a:rect l="T15" t="T16" r="T17" b="T18"/>
                    <a:pathLst>
                      <a:path w="48" h="63">
                        <a:moveTo>
                          <a:pt x="16" y="0"/>
                        </a:moveTo>
                        <a:lnTo>
                          <a:pt x="0" y="0"/>
                        </a:lnTo>
                        <a:lnTo>
                          <a:pt x="32" y="63"/>
                        </a:lnTo>
                        <a:lnTo>
                          <a:pt x="48" y="63"/>
                        </a:lnTo>
                        <a:lnTo>
                          <a:pt x="16"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68" name="Rectangle 410"/>
                  <p:cNvSpPr>
                    <a:spLocks noChangeAspect="1" noChangeArrowheads="1"/>
                  </p:cNvSpPr>
                  <p:nvPr/>
                </p:nvSpPr>
                <p:spPr bwMode="auto">
                  <a:xfrm>
                    <a:off x="5544" y="5588"/>
                    <a:ext cx="17" cy="81"/>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69" name="Freeform 411"/>
                  <p:cNvSpPr>
                    <a:spLocks noChangeAspect="1"/>
                  </p:cNvSpPr>
                  <p:nvPr/>
                </p:nvSpPr>
                <p:spPr bwMode="auto">
                  <a:xfrm>
                    <a:off x="5544" y="5588"/>
                    <a:ext cx="53" cy="121"/>
                  </a:xfrm>
                  <a:custGeom>
                    <a:avLst/>
                    <a:gdLst>
                      <a:gd name="T0" fmla="*/ 65 w 48"/>
                      <a:gd name="T1" fmla="*/ 0 h 96"/>
                      <a:gd name="T2" fmla="*/ 43 w 48"/>
                      <a:gd name="T3" fmla="*/ 0 h 96"/>
                      <a:gd name="T4" fmla="*/ 0 w 48"/>
                      <a:gd name="T5" fmla="*/ 129 h 96"/>
                      <a:gd name="T6" fmla="*/ 0 w 48"/>
                      <a:gd name="T7" fmla="*/ 129 h 96"/>
                      <a:gd name="T8" fmla="*/ 22 w 48"/>
                      <a:gd name="T9" fmla="*/ 193 h 96"/>
                      <a:gd name="T10" fmla="*/ 22 w 48"/>
                      <a:gd name="T11" fmla="*/ 129 h 96"/>
                      <a:gd name="T12" fmla="*/ 65 w 48"/>
                      <a:gd name="T13" fmla="*/ 0 h 96"/>
                      <a:gd name="T14" fmla="*/ 0 60000 65536"/>
                      <a:gd name="T15" fmla="*/ 0 60000 65536"/>
                      <a:gd name="T16" fmla="*/ 0 60000 65536"/>
                      <a:gd name="T17" fmla="*/ 0 60000 65536"/>
                      <a:gd name="T18" fmla="*/ 0 60000 65536"/>
                      <a:gd name="T19" fmla="*/ 0 60000 65536"/>
                      <a:gd name="T20" fmla="*/ 0 60000 65536"/>
                      <a:gd name="T21" fmla="*/ 0 w 48"/>
                      <a:gd name="T22" fmla="*/ 0 h 96"/>
                      <a:gd name="T23" fmla="*/ 48 w 48"/>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96">
                        <a:moveTo>
                          <a:pt x="48" y="0"/>
                        </a:moveTo>
                        <a:lnTo>
                          <a:pt x="32" y="0"/>
                        </a:lnTo>
                        <a:lnTo>
                          <a:pt x="0" y="64"/>
                        </a:lnTo>
                        <a:lnTo>
                          <a:pt x="16" y="96"/>
                        </a:lnTo>
                        <a:lnTo>
                          <a:pt x="16" y="64"/>
                        </a:lnTo>
                        <a:lnTo>
                          <a:pt x="48"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70" name="Freeform 412"/>
                  <p:cNvSpPr>
                    <a:spLocks noChangeAspect="1"/>
                  </p:cNvSpPr>
                  <p:nvPr/>
                </p:nvSpPr>
                <p:spPr bwMode="auto">
                  <a:xfrm>
                    <a:off x="5509" y="5588"/>
                    <a:ext cx="52" cy="81"/>
                  </a:xfrm>
                  <a:custGeom>
                    <a:avLst/>
                    <a:gdLst>
                      <a:gd name="T0" fmla="*/ 41 w 48"/>
                      <a:gd name="T1" fmla="*/ 130 h 64"/>
                      <a:gd name="T2" fmla="*/ 61 w 48"/>
                      <a:gd name="T3" fmla="*/ 130 h 64"/>
                      <a:gd name="T4" fmla="*/ 20 w 48"/>
                      <a:gd name="T5" fmla="*/ 0 h 64"/>
                      <a:gd name="T6" fmla="*/ 0 w 48"/>
                      <a:gd name="T7" fmla="*/ 0 h 64"/>
                      <a:gd name="T8" fmla="*/ 41 w 48"/>
                      <a:gd name="T9" fmla="*/ 130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32" y="64"/>
                        </a:moveTo>
                        <a:lnTo>
                          <a:pt x="48" y="64"/>
                        </a:lnTo>
                        <a:lnTo>
                          <a:pt x="16" y="0"/>
                        </a:lnTo>
                        <a:lnTo>
                          <a:pt x="0" y="0"/>
                        </a:lnTo>
                        <a:lnTo>
                          <a:pt x="32" y="64"/>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71" name="Rectangle 413"/>
                  <p:cNvSpPr>
                    <a:spLocks noChangeAspect="1" noChangeArrowheads="1"/>
                  </p:cNvSpPr>
                  <p:nvPr/>
                </p:nvSpPr>
                <p:spPr bwMode="auto">
                  <a:xfrm>
                    <a:off x="5561" y="5547"/>
                    <a:ext cx="18" cy="41"/>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72" name="Rectangle 414"/>
                  <p:cNvSpPr>
                    <a:spLocks noChangeAspect="1" noChangeArrowheads="1"/>
                  </p:cNvSpPr>
                  <p:nvPr/>
                </p:nvSpPr>
                <p:spPr bwMode="auto">
                  <a:xfrm>
                    <a:off x="5773" y="5468"/>
                    <a:ext cx="17" cy="79"/>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73" name="Freeform 415"/>
                  <p:cNvSpPr>
                    <a:spLocks noChangeAspect="1"/>
                  </p:cNvSpPr>
                  <p:nvPr/>
                </p:nvSpPr>
                <p:spPr bwMode="auto">
                  <a:xfrm>
                    <a:off x="5737" y="5448"/>
                    <a:ext cx="53" cy="99"/>
                  </a:xfrm>
                  <a:custGeom>
                    <a:avLst/>
                    <a:gdLst>
                      <a:gd name="T0" fmla="*/ 0 w 48"/>
                      <a:gd name="T1" fmla="*/ 155 h 79"/>
                      <a:gd name="T2" fmla="*/ 22 w 48"/>
                      <a:gd name="T3" fmla="*/ 155 h 79"/>
                      <a:gd name="T4" fmla="*/ 65 w 48"/>
                      <a:gd name="T5" fmla="*/ 31 h 79"/>
                      <a:gd name="T6" fmla="*/ 65 w 48"/>
                      <a:gd name="T7" fmla="*/ 0 h 79"/>
                      <a:gd name="T8" fmla="*/ 65 w 48"/>
                      <a:gd name="T9" fmla="*/ 0 h 79"/>
                      <a:gd name="T10" fmla="*/ 43 w 48"/>
                      <a:gd name="T11" fmla="*/ 31 h 79"/>
                      <a:gd name="T12" fmla="*/ 0 w 48"/>
                      <a:gd name="T13" fmla="*/ 155 h 79"/>
                      <a:gd name="T14" fmla="*/ 0 60000 65536"/>
                      <a:gd name="T15" fmla="*/ 0 60000 65536"/>
                      <a:gd name="T16" fmla="*/ 0 60000 65536"/>
                      <a:gd name="T17" fmla="*/ 0 60000 65536"/>
                      <a:gd name="T18" fmla="*/ 0 60000 65536"/>
                      <a:gd name="T19" fmla="*/ 0 60000 65536"/>
                      <a:gd name="T20" fmla="*/ 0 60000 65536"/>
                      <a:gd name="T21" fmla="*/ 0 w 48"/>
                      <a:gd name="T22" fmla="*/ 0 h 79"/>
                      <a:gd name="T23" fmla="*/ 48 w 48"/>
                      <a:gd name="T24" fmla="*/ 79 h 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79">
                        <a:moveTo>
                          <a:pt x="0" y="79"/>
                        </a:moveTo>
                        <a:lnTo>
                          <a:pt x="16" y="79"/>
                        </a:lnTo>
                        <a:lnTo>
                          <a:pt x="48" y="16"/>
                        </a:lnTo>
                        <a:lnTo>
                          <a:pt x="48" y="0"/>
                        </a:lnTo>
                        <a:lnTo>
                          <a:pt x="32" y="16"/>
                        </a:lnTo>
                        <a:lnTo>
                          <a:pt x="0" y="79"/>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74" name="Freeform 416"/>
                  <p:cNvSpPr>
                    <a:spLocks noChangeAspect="1"/>
                  </p:cNvSpPr>
                  <p:nvPr/>
                </p:nvSpPr>
                <p:spPr bwMode="auto">
                  <a:xfrm>
                    <a:off x="5773" y="5448"/>
                    <a:ext cx="70" cy="99"/>
                  </a:xfrm>
                  <a:custGeom>
                    <a:avLst/>
                    <a:gdLst>
                      <a:gd name="T0" fmla="*/ 22 w 64"/>
                      <a:gd name="T1" fmla="*/ 0 h 79"/>
                      <a:gd name="T2" fmla="*/ 0 w 64"/>
                      <a:gd name="T3" fmla="*/ 31 h 79"/>
                      <a:gd name="T4" fmla="*/ 62 w 64"/>
                      <a:gd name="T5" fmla="*/ 155 h 79"/>
                      <a:gd name="T6" fmla="*/ 84 w 64"/>
                      <a:gd name="T7" fmla="*/ 124 h 79"/>
                      <a:gd name="T8" fmla="*/ 22 w 64"/>
                      <a:gd name="T9" fmla="*/ 0 h 79"/>
                      <a:gd name="T10" fmla="*/ 0 60000 65536"/>
                      <a:gd name="T11" fmla="*/ 0 60000 65536"/>
                      <a:gd name="T12" fmla="*/ 0 60000 65536"/>
                      <a:gd name="T13" fmla="*/ 0 60000 65536"/>
                      <a:gd name="T14" fmla="*/ 0 60000 65536"/>
                      <a:gd name="T15" fmla="*/ 0 w 64"/>
                      <a:gd name="T16" fmla="*/ 0 h 79"/>
                      <a:gd name="T17" fmla="*/ 64 w 64"/>
                      <a:gd name="T18" fmla="*/ 79 h 79"/>
                    </a:gdLst>
                    <a:ahLst/>
                    <a:cxnLst>
                      <a:cxn ang="T10">
                        <a:pos x="T0" y="T1"/>
                      </a:cxn>
                      <a:cxn ang="T11">
                        <a:pos x="T2" y="T3"/>
                      </a:cxn>
                      <a:cxn ang="T12">
                        <a:pos x="T4" y="T5"/>
                      </a:cxn>
                      <a:cxn ang="T13">
                        <a:pos x="T6" y="T7"/>
                      </a:cxn>
                      <a:cxn ang="T14">
                        <a:pos x="T8" y="T9"/>
                      </a:cxn>
                    </a:cxnLst>
                    <a:rect l="T15" t="T16" r="T17" b="T18"/>
                    <a:pathLst>
                      <a:path w="64" h="79">
                        <a:moveTo>
                          <a:pt x="16" y="0"/>
                        </a:moveTo>
                        <a:lnTo>
                          <a:pt x="0" y="16"/>
                        </a:lnTo>
                        <a:lnTo>
                          <a:pt x="48" y="79"/>
                        </a:lnTo>
                        <a:lnTo>
                          <a:pt x="64" y="63"/>
                        </a:lnTo>
                        <a:lnTo>
                          <a:pt x="16"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75" name="Rectangle 417"/>
                  <p:cNvSpPr>
                    <a:spLocks noChangeAspect="1" noChangeArrowheads="1"/>
                  </p:cNvSpPr>
                  <p:nvPr/>
                </p:nvSpPr>
                <p:spPr bwMode="auto">
                  <a:xfrm>
                    <a:off x="5755" y="5588"/>
                    <a:ext cx="18" cy="81"/>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76" name="Freeform 418"/>
                  <p:cNvSpPr>
                    <a:spLocks noChangeAspect="1"/>
                  </p:cNvSpPr>
                  <p:nvPr/>
                </p:nvSpPr>
                <p:spPr bwMode="auto">
                  <a:xfrm>
                    <a:off x="5755" y="5588"/>
                    <a:ext cx="71" cy="121"/>
                  </a:xfrm>
                  <a:custGeom>
                    <a:avLst/>
                    <a:gdLst>
                      <a:gd name="T0" fmla="*/ 88 w 64"/>
                      <a:gd name="T1" fmla="*/ 32 h 96"/>
                      <a:gd name="T2" fmla="*/ 65 w 64"/>
                      <a:gd name="T3" fmla="*/ 0 h 96"/>
                      <a:gd name="T4" fmla="*/ 0 w 64"/>
                      <a:gd name="T5" fmla="*/ 129 h 96"/>
                      <a:gd name="T6" fmla="*/ 0 w 64"/>
                      <a:gd name="T7" fmla="*/ 129 h 96"/>
                      <a:gd name="T8" fmla="*/ 22 w 64"/>
                      <a:gd name="T9" fmla="*/ 193 h 96"/>
                      <a:gd name="T10" fmla="*/ 22 w 64"/>
                      <a:gd name="T11" fmla="*/ 160 h 96"/>
                      <a:gd name="T12" fmla="*/ 88 w 64"/>
                      <a:gd name="T13" fmla="*/ 32 h 96"/>
                      <a:gd name="T14" fmla="*/ 0 60000 65536"/>
                      <a:gd name="T15" fmla="*/ 0 60000 65536"/>
                      <a:gd name="T16" fmla="*/ 0 60000 65536"/>
                      <a:gd name="T17" fmla="*/ 0 60000 65536"/>
                      <a:gd name="T18" fmla="*/ 0 60000 65536"/>
                      <a:gd name="T19" fmla="*/ 0 60000 65536"/>
                      <a:gd name="T20" fmla="*/ 0 60000 65536"/>
                      <a:gd name="T21" fmla="*/ 0 w 64"/>
                      <a:gd name="T22" fmla="*/ 0 h 96"/>
                      <a:gd name="T23" fmla="*/ 64 w 64"/>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96">
                        <a:moveTo>
                          <a:pt x="64" y="16"/>
                        </a:moveTo>
                        <a:lnTo>
                          <a:pt x="48" y="0"/>
                        </a:lnTo>
                        <a:lnTo>
                          <a:pt x="0" y="64"/>
                        </a:lnTo>
                        <a:lnTo>
                          <a:pt x="16" y="96"/>
                        </a:lnTo>
                        <a:lnTo>
                          <a:pt x="16" y="80"/>
                        </a:lnTo>
                        <a:lnTo>
                          <a:pt x="64" y="16"/>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77" name="Freeform 419"/>
                  <p:cNvSpPr>
                    <a:spLocks noChangeAspect="1"/>
                  </p:cNvSpPr>
                  <p:nvPr/>
                </p:nvSpPr>
                <p:spPr bwMode="auto">
                  <a:xfrm>
                    <a:off x="5720" y="5588"/>
                    <a:ext cx="53" cy="81"/>
                  </a:xfrm>
                  <a:custGeom>
                    <a:avLst/>
                    <a:gdLst>
                      <a:gd name="T0" fmla="*/ 43 w 48"/>
                      <a:gd name="T1" fmla="*/ 130 h 64"/>
                      <a:gd name="T2" fmla="*/ 65 w 48"/>
                      <a:gd name="T3" fmla="*/ 130 h 64"/>
                      <a:gd name="T4" fmla="*/ 22 w 48"/>
                      <a:gd name="T5" fmla="*/ 0 h 64"/>
                      <a:gd name="T6" fmla="*/ 0 w 48"/>
                      <a:gd name="T7" fmla="*/ 0 h 64"/>
                      <a:gd name="T8" fmla="*/ 43 w 48"/>
                      <a:gd name="T9" fmla="*/ 130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32" y="64"/>
                        </a:moveTo>
                        <a:lnTo>
                          <a:pt x="48" y="64"/>
                        </a:lnTo>
                        <a:lnTo>
                          <a:pt x="16" y="0"/>
                        </a:lnTo>
                        <a:lnTo>
                          <a:pt x="0" y="0"/>
                        </a:lnTo>
                        <a:lnTo>
                          <a:pt x="32" y="64"/>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78" name="Rectangle 420"/>
                  <p:cNvSpPr>
                    <a:spLocks noChangeAspect="1" noChangeArrowheads="1"/>
                  </p:cNvSpPr>
                  <p:nvPr/>
                </p:nvSpPr>
                <p:spPr bwMode="auto">
                  <a:xfrm>
                    <a:off x="5773" y="5547"/>
                    <a:ext cx="17" cy="41"/>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79" name="Rectangle 421"/>
                  <p:cNvSpPr>
                    <a:spLocks noChangeAspect="1" noChangeArrowheads="1"/>
                  </p:cNvSpPr>
                  <p:nvPr/>
                </p:nvSpPr>
                <p:spPr bwMode="auto">
                  <a:xfrm>
                    <a:off x="6002" y="5468"/>
                    <a:ext cx="17" cy="79"/>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80" name="Freeform 422"/>
                  <p:cNvSpPr>
                    <a:spLocks noChangeAspect="1"/>
                  </p:cNvSpPr>
                  <p:nvPr/>
                </p:nvSpPr>
                <p:spPr bwMode="auto">
                  <a:xfrm>
                    <a:off x="5949" y="5428"/>
                    <a:ext cx="70" cy="119"/>
                  </a:xfrm>
                  <a:custGeom>
                    <a:avLst/>
                    <a:gdLst>
                      <a:gd name="T0" fmla="*/ 0 w 64"/>
                      <a:gd name="T1" fmla="*/ 155 h 95"/>
                      <a:gd name="T2" fmla="*/ 22 w 64"/>
                      <a:gd name="T3" fmla="*/ 187 h 95"/>
                      <a:gd name="T4" fmla="*/ 84 w 64"/>
                      <a:gd name="T5" fmla="*/ 63 h 95"/>
                      <a:gd name="T6" fmla="*/ 84 w 64"/>
                      <a:gd name="T7" fmla="*/ 63 h 95"/>
                      <a:gd name="T8" fmla="*/ 62 w 64"/>
                      <a:gd name="T9" fmla="*/ 0 h 95"/>
                      <a:gd name="T10" fmla="*/ 62 w 64"/>
                      <a:gd name="T11" fmla="*/ 31 h 95"/>
                      <a:gd name="T12" fmla="*/ 0 w 64"/>
                      <a:gd name="T13" fmla="*/ 155 h 95"/>
                      <a:gd name="T14" fmla="*/ 0 60000 65536"/>
                      <a:gd name="T15" fmla="*/ 0 60000 65536"/>
                      <a:gd name="T16" fmla="*/ 0 60000 65536"/>
                      <a:gd name="T17" fmla="*/ 0 60000 65536"/>
                      <a:gd name="T18" fmla="*/ 0 60000 65536"/>
                      <a:gd name="T19" fmla="*/ 0 60000 65536"/>
                      <a:gd name="T20" fmla="*/ 0 60000 65536"/>
                      <a:gd name="T21" fmla="*/ 0 w 64"/>
                      <a:gd name="T22" fmla="*/ 0 h 95"/>
                      <a:gd name="T23" fmla="*/ 64 w 64"/>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95">
                        <a:moveTo>
                          <a:pt x="0" y="79"/>
                        </a:moveTo>
                        <a:lnTo>
                          <a:pt x="16" y="95"/>
                        </a:lnTo>
                        <a:lnTo>
                          <a:pt x="64" y="32"/>
                        </a:lnTo>
                        <a:lnTo>
                          <a:pt x="48" y="0"/>
                        </a:lnTo>
                        <a:lnTo>
                          <a:pt x="48" y="16"/>
                        </a:lnTo>
                        <a:lnTo>
                          <a:pt x="0" y="79"/>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81" name="Freeform 423"/>
                  <p:cNvSpPr>
                    <a:spLocks noChangeAspect="1"/>
                  </p:cNvSpPr>
                  <p:nvPr/>
                </p:nvSpPr>
                <p:spPr bwMode="auto">
                  <a:xfrm>
                    <a:off x="6002" y="5468"/>
                    <a:ext cx="52" cy="79"/>
                  </a:xfrm>
                  <a:custGeom>
                    <a:avLst/>
                    <a:gdLst>
                      <a:gd name="T0" fmla="*/ 20 w 48"/>
                      <a:gd name="T1" fmla="*/ 0 h 63"/>
                      <a:gd name="T2" fmla="*/ 0 w 48"/>
                      <a:gd name="T3" fmla="*/ 0 h 63"/>
                      <a:gd name="T4" fmla="*/ 41 w 48"/>
                      <a:gd name="T5" fmla="*/ 124 h 63"/>
                      <a:gd name="T6" fmla="*/ 61 w 48"/>
                      <a:gd name="T7" fmla="*/ 124 h 63"/>
                      <a:gd name="T8" fmla="*/ 20 w 48"/>
                      <a:gd name="T9" fmla="*/ 0 h 63"/>
                      <a:gd name="T10" fmla="*/ 0 60000 65536"/>
                      <a:gd name="T11" fmla="*/ 0 60000 65536"/>
                      <a:gd name="T12" fmla="*/ 0 60000 65536"/>
                      <a:gd name="T13" fmla="*/ 0 60000 65536"/>
                      <a:gd name="T14" fmla="*/ 0 60000 65536"/>
                      <a:gd name="T15" fmla="*/ 0 w 48"/>
                      <a:gd name="T16" fmla="*/ 0 h 63"/>
                      <a:gd name="T17" fmla="*/ 48 w 48"/>
                      <a:gd name="T18" fmla="*/ 63 h 63"/>
                    </a:gdLst>
                    <a:ahLst/>
                    <a:cxnLst>
                      <a:cxn ang="T10">
                        <a:pos x="T0" y="T1"/>
                      </a:cxn>
                      <a:cxn ang="T11">
                        <a:pos x="T2" y="T3"/>
                      </a:cxn>
                      <a:cxn ang="T12">
                        <a:pos x="T4" y="T5"/>
                      </a:cxn>
                      <a:cxn ang="T13">
                        <a:pos x="T6" y="T7"/>
                      </a:cxn>
                      <a:cxn ang="T14">
                        <a:pos x="T8" y="T9"/>
                      </a:cxn>
                    </a:cxnLst>
                    <a:rect l="T15" t="T16" r="T17" b="T18"/>
                    <a:pathLst>
                      <a:path w="48" h="63">
                        <a:moveTo>
                          <a:pt x="16" y="0"/>
                        </a:moveTo>
                        <a:lnTo>
                          <a:pt x="0" y="0"/>
                        </a:lnTo>
                        <a:lnTo>
                          <a:pt x="32" y="63"/>
                        </a:lnTo>
                        <a:lnTo>
                          <a:pt x="48" y="63"/>
                        </a:lnTo>
                        <a:lnTo>
                          <a:pt x="16"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82" name="Rectangle 424"/>
                  <p:cNvSpPr>
                    <a:spLocks noChangeAspect="1" noChangeArrowheads="1"/>
                  </p:cNvSpPr>
                  <p:nvPr/>
                </p:nvSpPr>
                <p:spPr bwMode="auto">
                  <a:xfrm>
                    <a:off x="5984" y="5588"/>
                    <a:ext cx="18" cy="81"/>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83" name="Freeform 425"/>
                  <p:cNvSpPr>
                    <a:spLocks noChangeAspect="1"/>
                  </p:cNvSpPr>
                  <p:nvPr/>
                </p:nvSpPr>
                <p:spPr bwMode="auto">
                  <a:xfrm>
                    <a:off x="5984" y="5588"/>
                    <a:ext cx="53" cy="101"/>
                  </a:xfrm>
                  <a:custGeom>
                    <a:avLst/>
                    <a:gdLst>
                      <a:gd name="T0" fmla="*/ 65 w 48"/>
                      <a:gd name="T1" fmla="*/ 0 h 80"/>
                      <a:gd name="T2" fmla="*/ 43 w 48"/>
                      <a:gd name="T3" fmla="*/ 0 h 80"/>
                      <a:gd name="T4" fmla="*/ 0 w 48"/>
                      <a:gd name="T5" fmla="*/ 129 h 80"/>
                      <a:gd name="T6" fmla="*/ 0 w 48"/>
                      <a:gd name="T7" fmla="*/ 162 h 80"/>
                      <a:gd name="T8" fmla="*/ 0 w 48"/>
                      <a:gd name="T9" fmla="*/ 162 h 80"/>
                      <a:gd name="T10" fmla="*/ 22 w 48"/>
                      <a:gd name="T11" fmla="*/ 129 h 80"/>
                      <a:gd name="T12" fmla="*/ 65 w 48"/>
                      <a:gd name="T13" fmla="*/ 0 h 80"/>
                      <a:gd name="T14" fmla="*/ 0 60000 65536"/>
                      <a:gd name="T15" fmla="*/ 0 60000 65536"/>
                      <a:gd name="T16" fmla="*/ 0 60000 65536"/>
                      <a:gd name="T17" fmla="*/ 0 60000 65536"/>
                      <a:gd name="T18" fmla="*/ 0 60000 65536"/>
                      <a:gd name="T19" fmla="*/ 0 60000 65536"/>
                      <a:gd name="T20" fmla="*/ 0 60000 65536"/>
                      <a:gd name="T21" fmla="*/ 0 w 48"/>
                      <a:gd name="T22" fmla="*/ 0 h 80"/>
                      <a:gd name="T23" fmla="*/ 48 w 48"/>
                      <a:gd name="T24" fmla="*/ 80 h 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80">
                        <a:moveTo>
                          <a:pt x="48" y="0"/>
                        </a:moveTo>
                        <a:lnTo>
                          <a:pt x="32" y="0"/>
                        </a:lnTo>
                        <a:lnTo>
                          <a:pt x="0" y="64"/>
                        </a:lnTo>
                        <a:lnTo>
                          <a:pt x="0" y="80"/>
                        </a:lnTo>
                        <a:lnTo>
                          <a:pt x="16" y="64"/>
                        </a:lnTo>
                        <a:lnTo>
                          <a:pt x="48"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84" name="Freeform 426"/>
                  <p:cNvSpPr>
                    <a:spLocks noChangeAspect="1"/>
                  </p:cNvSpPr>
                  <p:nvPr/>
                </p:nvSpPr>
                <p:spPr bwMode="auto">
                  <a:xfrm>
                    <a:off x="5931" y="5588"/>
                    <a:ext cx="71" cy="101"/>
                  </a:xfrm>
                  <a:custGeom>
                    <a:avLst/>
                    <a:gdLst>
                      <a:gd name="T0" fmla="*/ 65 w 64"/>
                      <a:gd name="T1" fmla="*/ 162 h 80"/>
                      <a:gd name="T2" fmla="*/ 88 w 64"/>
                      <a:gd name="T3" fmla="*/ 129 h 80"/>
                      <a:gd name="T4" fmla="*/ 22 w 64"/>
                      <a:gd name="T5" fmla="*/ 0 h 80"/>
                      <a:gd name="T6" fmla="*/ 0 w 64"/>
                      <a:gd name="T7" fmla="*/ 32 h 80"/>
                      <a:gd name="T8" fmla="*/ 65 w 64"/>
                      <a:gd name="T9" fmla="*/ 162 h 80"/>
                      <a:gd name="T10" fmla="*/ 0 60000 65536"/>
                      <a:gd name="T11" fmla="*/ 0 60000 65536"/>
                      <a:gd name="T12" fmla="*/ 0 60000 65536"/>
                      <a:gd name="T13" fmla="*/ 0 60000 65536"/>
                      <a:gd name="T14" fmla="*/ 0 60000 65536"/>
                      <a:gd name="T15" fmla="*/ 0 w 64"/>
                      <a:gd name="T16" fmla="*/ 0 h 80"/>
                      <a:gd name="T17" fmla="*/ 64 w 64"/>
                      <a:gd name="T18" fmla="*/ 80 h 80"/>
                    </a:gdLst>
                    <a:ahLst/>
                    <a:cxnLst>
                      <a:cxn ang="T10">
                        <a:pos x="T0" y="T1"/>
                      </a:cxn>
                      <a:cxn ang="T11">
                        <a:pos x="T2" y="T3"/>
                      </a:cxn>
                      <a:cxn ang="T12">
                        <a:pos x="T4" y="T5"/>
                      </a:cxn>
                      <a:cxn ang="T13">
                        <a:pos x="T6" y="T7"/>
                      </a:cxn>
                      <a:cxn ang="T14">
                        <a:pos x="T8" y="T9"/>
                      </a:cxn>
                    </a:cxnLst>
                    <a:rect l="T15" t="T16" r="T17" b="T18"/>
                    <a:pathLst>
                      <a:path w="64" h="80">
                        <a:moveTo>
                          <a:pt x="48" y="80"/>
                        </a:moveTo>
                        <a:lnTo>
                          <a:pt x="64" y="64"/>
                        </a:lnTo>
                        <a:lnTo>
                          <a:pt x="16" y="0"/>
                        </a:lnTo>
                        <a:lnTo>
                          <a:pt x="0" y="16"/>
                        </a:lnTo>
                        <a:lnTo>
                          <a:pt x="48" y="8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85" name="Rectangle 427"/>
                  <p:cNvSpPr>
                    <a:spLocks noChangeAspect="1" noChangeArrowheads="1"/>
                  </p:cNvSpPr>
                  <p:nvPr/>
                </p:nvSpPr>
                <p:spPr bwMode="auto">
                  <a:xfrm>
                    <a:off x="6002" y="5547"/>
                    <a:ext cx="17" cy="41"/>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86" name="Rectangle 428"/>
                  <p:cNvSpPr>
                    <a:spLocks noChangeAspect="1" noChangeArrowheads="1"/>
                  </p:cNvSpPr>
                  <p:nvPr/>
                </p:nvSpPr>
                <p:spPr bwMode="auto">
                  <a:xfrm>
                    <a:off x="4926" y="5468"/>
                    <a:ext cx="18" cy="79"/>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87" name="Freeform 429"/>
                  <p:cNvSpPr>
                    <a:spLocks noChangeAspect="1"/>
                  </p:cNvSpPr>
                  <p:nvPr/>
                </p:nvSpPr>
                <p:spPr bwMode="auto">
                  <a:xfrm>
                    <a:off x="4891" y="5448"/>
                    <a:ext cx="53" cy="99"/>
                  </a:xfrm>
                  <a:custGeom>
                    <a:avLst/>
                    <a:gdLst>
                      <a:gd name="T0" fmla="*/ 0 w 48"/>
                      <a:gd name="T1" fmla="*/ 155 h 79"/>
                      <a:gd name="T2" fmla="*/ 22 w 48"/>
                      <a:gd name="T3" fmla="*/ 155 h 79"/>
                      <a:gd name="T4" fmla="*/ 65 w 48"/>
                      <a:gd name="T5" fmla="*/ 31 h 79"/>
                      <a:gd name="T6" fmla="*/ 65 w 48"/>
                      <a:gd name="T7" fmla="*/ 0 h 79"/>
                      <a:gd name="T8" fmla="*/ 65 w 48"/>
                      <a:gd name="T9" fmla="*/ 0 h 79"/>
                      <a:gd name="T10" fmla="*/ 43 w 48"/>
                      <a:gd name="T11" fmla="*/ 31 h 79"/>
                      <a:gd name="T12" fmla="*/ 0 w 48"/>
                      <a:gd name="T13" fmla="*/ 155 h 79"/>
                      <a:gd name="T14" fmla="*/ 0 60000 65536"/>
                      <a:gd name="T15" fmla="*/ 0 60000 65536"/>
                      <a:gd name="T16" fmla="*/ 0 60000 65536"/>
                      <a:gd name="T17" fmla="*/ 0 60000 65536"/>
                      <a:gd name="T18" fmla="*/ 0 60000 65536"/>
                      <a:gd name="T19" fmla="*/ 0 60000 65536"/>
                      <a:gd name="T20" fmla="*/ 0 60000 65536"/>
                      <a:gd name="T21" fmla="*/ 0 w 48"/>
                      <a:gd name="T22" fmla="*/ 0 h 79"/>
                      <a:gd name="T23" fmla="*/ 48 w 48"/>
                      <a:gd name="T24" fmla="*/ 79 h 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79">
                        <a:moveTo>
                          <a:pt x="0" y="79"/>
                        </a:moveTo>
                        <a:lnTo>
                          <a:pt x="16" y="79"/>
                        </a:lnTo>
                        <a:lnTo>
                          <a:pt x="48" y="16"/>
                        </a:lnTo>
                        <a:lnTo>
                          <a:pt x="48" y="0"/>
                        </a:lnTo>
                        <a:lnTo>
                          <a:pt x="32" y="16"/>
                        </a:lnTo>
                        <a:lnTo>
                          <a:pt x="0" y="79"/>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88" name="Freeform 430"/>
                  <p:cNvSpPr>
                    <a:spLocks noChangeAspect="1"/>
                  </p:cNvSpPr>
                  <p:nvPr/>
                </p:nvSpPr>
                <p:spPr bwMode="auto">
                  <a:xfrm>
                    <a:off x="4926" y="5448"/>
                    <a:ext cx="71" cy="99"/>
                  </a:xfrm>
                  <a:custGeom>
                    <a:avLst/>
                    <a:gdLst>
                      <a:gd name="T0" fmla="*/ 22 w 64"/>
                      <a:gd name="T1" fmla="*/ 0 h 79"/>
                      <a:gd name="T2" fmla="*/ 0 w 64"/>
                      <a:gd name="T3" fmla="*/ 31 h 79"/>
                      <a:gd name="T4" fmla="*/ 65 w 64"/>
                      <a:gd name="T5" fmla="*/ 155 h 79"/>
                      <a:gd name="T6" fmla="*/ 88 w 64"/>
                      <a:gd name="T7" fmla="*/ 124 h 79"/>
                      <a:gd name="T8" fmla="*/ 22 w 64"/>
                      <a:gd name="T9" fmla="*/ 0 h 79"/>
                      <a:gd name="T10" fmla="*/ 0 60000 65536"/>
                      <a:gd name="T11" fmla="*/ 0 60000 65536"/>
                      <a:gd name="T12" fmla="*/ 0 60000 65536"/>
                      <a:gd name="T13" fmla="*/ 0 60000 65536"/>
                      <a:gd name="T14" fmla="*/ 0 60000 65536"/>
                      <a:gd name="T15" fmla="*/ 0 w 64"/>
                      <a:gd name="T16" fmla="*/ 0 h 79"/>
                      <a:gd name="T17" fmla="*/ 64 w 64"/>
                      <a:gd name="T18" fmla="*/ 79 h 79"/>
                    </a:gdLst>
                    <a:ahLst/>
                    <a:cxnLst>
                      <a:cxn ang="T10">
                        <a:pos x="T0" y="T1"/>
                      </a:cxn>
                      <a:cxn ang="T11">
                        <a:pos x="T2" y="T3"/>
                      </a:cxn>
                      <a:cxn ang="T12">
                        <a:pos x="T4" y="T5"/>
                      </a:cxn>
                      <a:cxn ang="T13">
                        <a:pos x="T6" y="T7"/>
                      </a:cxn>
                      <a:cxn ang="T14">
                        <a:pos x="T8" y="T9"/>
                      </a:cxn>
                    </a:cxnLst>
                    <a:rect l="T15" t="T16" r="T17" b="T18"/>
                    <a:pathLst>
                      <a:path w="64" h="79">
                        <a:moveTo>
                          <a:pt x="16" y="0"/>
                        </a:moveTo>
                        <a:lnTo>
                          <a:pt x="0" y="16"/>
                        </a:lnTo>
                        <a:lnTo>
                          <a:pt x="48" y="79"/>
                        </a:lnTo>
                        <a:lnTo>
                          <a:pt x="64" y="63"/>
                        </a:lnTo>
                        <a:lnTo>
                          <a:pt x="16"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89" name="Rectangle 431"/>
                  <p:cNvSpPr>
                    <a:spLocks noChangeAspect="1" noChangeArrowheads="1"/>
                  </p:cNvSpPr>
                  <p:nvPr/>
                </p:nvSpPr>
                <p:spPr bwMode="auto">
                  <a:xfrm>
                    <a:off x="4909" y="5588"/>
                    <a:ext cx="17" cy="81"/>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5190" name="Freeform 432"/>
                  <p:cNvSpPr>
                    <a:spLocks noChangeAspect="1"/>
                  </p:cNvSpPr>
                  <p:nvPr/>
                </p:nvSpPr>
                <p:spPr bwMode="auto">
                  <a:xfrm>
                    <a:off x="4909" y="5588"/>
                    <a:ext cx="70" cy="121"/>
                  </a:xfrm>
                  <a:custGeom>
                    <a:avLst/>
                    <a:gdLst>
                      <a:gd name="T0" fmla="*/ 84 w 64"/>
                      <a:gd name="T1" fmla="*/ 32 h 96"/>
                      <a:gd name="T2" fmla="*/ 62 w 64"/>
                      <a:gd name="T3" fmla="*/ 0 h 96"/>
                      <a:gd name="T4" fmla="*/ 0 w 64"/>
                      <a:gd name="T5" fmla="*/ 129 h 96"/>
                      <a:gd name="T6" fmla="*/ 0 w 64"/>
                      <a:gd name="T7" fmla="*/ 129 h 96"/>
                      <a:gd name="T8" fmla="*/ 22 w 64"/>
                      <a:gd name="T9" fmla="*/ 193 h 96"/>
                      <a:gd name="T10" fmla="*/ 22 w 64"/>
                      <a:gd name="T11" fmla="*/ 160 h 96"/>
                      <a:gd name="T12" fmla="*/ 84 w 64"/>
                      <a:gd name="T13" fmla="*/ 32 h 96"/>
                      <a:gd name="T14" fmla="*/ 0 60000 65536"/>
                      <a:gd name="T15" fmla="*/ 0 60000 65536"/>
                      <a:gd name="T16" fmla="*/ 0 60000 65536"/>
                      <a:gd name="T17" fmla="*/ 0 60000 65536"/>
                      <a:gd name="T18" fmla="*/ 0 60000 65536"/>
                      <a:gd name="T19" fmla="*/ 0 60000 65536"/>
                      <a:gd name="T20" fmla="*/ 0 60000 65536"/>
                      <a:gd name="T21" fmla="*/ 0 w 64"/>
                      <a:gd name="T22" fmla="*/ 0 h 96"/>
                      <a:gd name="T23" fmla="*/ 64 w 64"/>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96">
                        <a:moveTo>
                          <a:pt x="64" y="16"/>
                        </a:moveTo>
                        <a:lnTo>
                          <a:pt x="48" y="0"/>
                        </a:lnTo>
                        <a:lnTo>
                          <a:pt x="0" y="64"/>
                        </a:lnTo>
                        <a:lnTo>
                          <a:pt x="16" y="96"/>
                        </a:lnTo>
                        <a:lnTo>
                          <a:pt x="16" y="80"/>
                        </a:lnTo>
                        <a:lnTo>
                          <a:pt x="64" y="16"/>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91" name="Freeform 433"/>
                  <p:cNvSpPr>
                    <a:spLocks noChangeAspect="1"/>
                  </p:cNvSpPr>
                  <p:nvPr/>
                </p:nvSpPr>
                <p:spPr bwMode="auto">
                  <a:xfrm>
                    <a:off x="4873" y="5588"/>
                    <a:ext cx="53" cy="81"/>
                  </a:xfrm>
                  <a:custGeom>
                    <a:avLst/>
                    <a:gdLst>
                      <a:gd name="T0" fmla="*/ 43 w 48"/>
                      <a:gd name="T1" fmla="*/ 130 h 64"/>
                      <a:gd name="T2" fmla="*/ 65 w 48"/>
                      <a:gd name="T3" fmla="*/ 130 h 64"/>
                      <a:gd name="T4" fmla="*/ 22 w 48"/>
                      <a:gd name="T5" fmla="*/ 0 h 64"/>
                      <a:gd name="T6" fmla="*/ 0 w 48"/>
                      <a:gd name="T7" fmla="*/ 0 h 64"/>
                      <a:gd name="T8" fmla="*/ 43 w 48"/>
                      <a:gd name="T9" fmla="*/ 130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32" y="64"/>
                        </a:moveTo>
                        <a:lnTo>
                          <a:pt x="48" y="64"/>
                        </a:lnTo>
                        <a:lnTo>
                          <a:pt x="16" y="0"/>
                        </a:lnTo>
                        <a:lnTo>
                          <a:pt x="0" y="0"/>
                        </a:lnTo>
                        <a:lnTo>
                          <a:pt x="32" y="64"/>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5192" name="Rectangle 434"/>
                  <p:cNvSpPr>
                    <a:spLocks noChangeAspect="1" noChangeArrowheads="1"/>
                  </p:cNvSpPr>
                  <p:nvPr/>
                </p:nvSpPr>
                <p:spPr bwMode="auto">
                  <a:xfrm>
                    <a:off x="4926" y="5547"/>
                    <a:ext cx="18" cy="41"/>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grpSp>
            <p:sp>
              <p:nvSpPr>
                <p:cNvPr id="5148" name="Rectangle 435"/>
                <p:cNvSpPr>
                  <a:spLocks noChangeAspect="1" noChangeArrowheads="1"/>
                </p:cNvSpPr>
                <p:nvPr/>
              </p:nvSpPr>
              <p:spPr bwMode="auto">
                <a:xfrm>
                  <a:off x="5044" y="1184"/>
                  <a:ext cx="403" cy="154"/>
                </a:xfrm>
                <a:prstGeom prst="rect">
                  <a:avLst/>
                </a:prstGeom>
                <a:noFill/>
                <a:ln w="9525">
                  <a:noFill/>
                  <a:miter lim="800000"/>
                  <a:headEnd/>
                  <a:tailEnd/>
                </a:ln>
              </p:spPr>
              <p:txBody>
                <a:bodyPr wrap="none" lIns="0" tIns="0" rIns="0" bIns="0">
                  <a:spAutoFit/>
                </a:bodyPr>
                <a:lstStyle/>
                <a:p>
                  <a:r>
                    <a:rPr lang="en-US" sz="1200" b="1" u="none">
                      <a:solidFill>
                        <a:srgbClr val="000000"/>
                      </a:solidFill>
                    </a:rPr>
                    <a:t>Sockets</a:t>
                  </a:r>
                  <a:r>
                    <a:rPr lang="en-US" sz="1600" b="1" u="none">
                      <a:solidFill>
                        <a:srgbClr val="000000"/>
                      </a:solidFill>
                    </a:rPr>
                    <a:t> </a:t>
                  </a:r>
                  <a:endParaRPr lang="en-US" b="1" u="none"/>
                </a:p>
              </p:txBody>
            </p:sp>
            <p:sp>
              <p:nvSpPr>
                <p:cNvPr id="5149" name="Rectangle 436"/>
                <p:cNvSpPr>
                  <a:spLocks noChangeAspect="1" noChangeArrowheads="1"/>
                </p:cNvSpPr>
                <p:nvPr/>
              </p:nvSpPr>
              <p:spPr bwMode="auto">
                <a:xfrm>
                  <a:off x="4930" y="856"/>
                  <a:ext cx="616" cy="154"/>
                </a:xfrm>
                <a:prstGeom prst="rect">
                  <a:avLst/>
                </a:prstGeom>
                <a:noFill/>
                <a:ln w="9525">
                  <a:noFill/>
                  <a:miter lim="800000"/>
                  <a:headEnd/>
                  <a:tailEnd/>
                </a:ln>
              </p:spPr>
              <p:txBody>
                <a:bodyPr wrap="none" lIns="0" tIns="0" rIns="0" bIns="0">
                  <a:spAutoFit/>
                </a:bodyPr>
                <a:lstStyle/>
                <a:p>
                  <a:r>
                    <a:rPr lang="en-US" sz="1600" b="1" u="none">
                      <a:solidFill>
                        <a:srgbClr val="000000"/>
                      </a:solidFill>
                      <a:latin typeface="Courier New" pitchFamily="49" charset="0"/>
                    </a:rPr>
                    <a:t>select()</a:t>
                  </a:r>
                  <a:endParaRPr lang="en-US" b="1" u="none">
                    <a:latin typeface="Courier New" pitchFamily="49" charset="0"/>
                  </a:endParaRPr>
                </a:p>
              </p:txBody>
            </p:sp>
          </p:grpSp>
        </p:grpSp>
        <p:sp>
          <p:nvSpPr>
            <p:cNvPr id="5143" name="Rectangle 437"/>
            <p:cNvSpPr>
              <a:spLocks noChangeArrowheads="1"/>
            </p:cNvSpPr>
            <p:nvPr/>
          </p:nvSpPr>
          <p:spPr bwMode="auto">
            <a:xfrm>
              <a:off x="-30" y="1947"/>
              <a:ext cx="2565" cy="404"/>
            </a:xfrm>
            <a:prstGeom prst="rect">
              <a:avLst/>
            </a:prstGeom>
            <a:noFill/>
            <a:ln w="12700">
              <a:noFill/>
              <a:miter lim="800000"/>
              <a:headEnd/>
              <a:tailEnd/>
            </a:ln>
          </p:spPr>
          <p:txBody>
            <a:bodyPr>
              <a:spAutoFit/>
            </a:bodyPr>
            <a:lstStyle/>
            <a:p>
              <a:pPr marL="111125" indent="-111125">
                <a:lnSpc>
                  <a:spcPct val="90000"/>
                </a:lnSpc>
                <a:buFontTx/>
                <a:buChar char="•"/>
              </a:pPr>
              <a:r>
                <a:rPr lang="en-US" sz="2000" u="none"/>
                <a:t>A common way to demux events in a server is to use </a:t>
              </a:r>
              <a:r>
                <a:rPr lang="en-US" sz="2000" b="1" u="none">
                  <a:latin typeface="Courier New" pitchFamily="49" charset="0"/>
                </a:rPr>
                <a:t>select()</a:t>
              </a:r>
              <a:r>
                <a:rPr lang="en-US" sz="2000" u="none"/>
                <a:t> </a:t>
              </a:r>
            </a:p>
          </p:txBody>
        </p:sp>
      </p:grpSp>
      <p:sp>
        <p:nvSpPr>
          <p:cNvPr id="5138" name="Rectangle 438"/>
          <p:cNvSpPr>
            <a:spLocks noChangeArrowheads="1"/>
          </p:cNvSpPr>
          <p:nvPr/>
        </p:nvSpPr>
        <p:spPr bwMode="auto">
          <a:xfrm>
            <a:off x="2976563" y="3879850"/>
            <a:ext cx="2957512" cy="366713"/>
          </a:xfrm>
          <a:prstGeom prst="rect">
            <a:avLst/>
          </a:prstGeom>
          <a:solidFill>
            <a:schemeClr val="bg1"/>
          </a:solidFill>
          <a:ln w="12700">
            <a:noFill/>
            <a:miter lim="800000"/>
            <a:headEnd/>
            <a:tailEnd/>
          </a:ln>
        </p:spPr>
        <p:txBody>
          <a:bodyPr>
            <a:spAutoFit/>
          </a:bodyPr>
          <a:lstStyle/>
          <a:p>
            <a:pPr marL="111125" indent="-111125">
              <a:lnSpc>
                <a:spcPct val="90000"/>
              </a:lnSpc>
              <a:buFontTx/>
              <a:buChar char="•"/>
            </a:pPr>
            <a:endParaRPr lang="en-US" sz="2000" u="none"/>
          </a:p>
        </p:txBody>
      </p:sp>
      <p:sp>
        <p:nvSpPr>
          <p:cNvPr id="1762743" name="Rectangle 439"/>
          <p:cNvSpPr>
            <a:spLocks noChangeArrowheads="1"/>
          </p:cNvSpPr>
          <p:nvPr/>
        </p:nvSpPr>
        <p:spPr bwMode="auto">
          <a:xfrm>
            <a:off x="3228975" y="5619750"/>
            <a:ext cx="5915025" cy="1190625"/>
          </a:xfrm>
          <a:prstGeom prst="rect">
            <a:avLst/>
          </a:prstGeom>
          <a:noFill/>
          <a:ln w="12700">
            <a:noFill/>
            <a:miter lim="800000"/>
            <a:headEnd/>
            <a:tailEnd/>
          </a:ln>
        </p:spPr>
        <p:txBody>
          <a:bodyPr>
            <a:spAutoFit/>
          </a:bodyPr>
          <a:lstStyle/>
          <a:p>
            <a:pPr marL="111125" indent="-111125">
              <a:lnSpc>
                <a:spcPct val="90000"/>
              </a:lnSpc>
              <a:buFontTx/>
              <a:buChar char="•"/>
            </a:pPr>
            <a:r>
              <a:rPr lang="en-US" sz="2000" u="none"/>
              <a:t>Thus, changes to event-demuxing &amp; connection code affects server protocol code directly &amp; may yield subtle bugs, </a:t>
            </a:r>
            <a:r>
              <a:rPr lang="en-US" sz="2000" i="1" u="none"/>
              <a:t>e.g.,</a:t>
            </a:r>
            <a:r>
              <a:rPr lang="en-US" sz="2000" u="none"/>
              <a:t> when porting to use TLI  or </a:t>
            </a:r>
            <a:r>
              <a:rPr lang="en-US" sz="2000" b="1" u="none">
                <a:latin typeface="Courier New" pitchFamily="49" charset="0"/>
              </a:rPr>
              <a:t>WaitForMultipleObjects()</a:t>
            </a:r>
            <a:endParaRPr lang="en-US" sz="2000" b="1" u="none"/>
          </a:p>
        </p:txBody>
      </p:sp>
      <p:sp>
        <p:nvSpPr>
          <p:cNvPr id="1762744" name="Rectangle 440"/>
          <p:cNvSpPr>
            <a:spLocks noChangeArrowheads="1"/>
          </p:cNvSpPr>
          <p:nvPr/>
        </p:nvSpPr>
        <p:spPr bwMode="auto">
          <a:xfrm>
            <a:off x="3402013" y="3771900"/>
            <a:ext cx="5942012" cy="1908175"/>
          </a:xfrm>
          <a:prstGeom prst="rect">
            <a:avLst/>
          </a:prstGeom>
          <a:noFill/>
          <a:ln w="12700">
            <a:noFill/>
            <a:miter lim="800000"/>
            <a:headEnd/>
            <a:tailEnd/>
          </a:ln>
        </p:spPr>
        <p:txBody>
          <a:bodyPr>
            <a:spAutoFit/>
          </a:bodyPr>
          <a:lstStyle/>
          <a:p>
            <a:pPr>
              <a:lnSpc>
                <a:spcPct val="90000"/>
              </a:lnSpc>
            </a:pPr>
            <a:r>
              <a:rPr lang="en-US" sz="1200" b="1" u="none">
                <a:latin typeface="Courier New" pitchFamily="49" charset="0"/>
              </a:rPr>
              <a:t> select (width, &amp;read_handles, 0, 0, 0);</a:t>
            </a:r>
          </a:p>
          <a:p>
            <a:pPr>
              <a:lnSpc>
                <a:spcPct val="90000"/>
              </a:lnSpc>
            </a:pPr>
            <a:r>
              <a:rPr lang="en-US" sz="1200" b="1" u="none">
                <a:latin typeface="Courier New" pitchFamily="49" charset="0"/>
              </a:rPr>
              <a:t> if (FD_ISSET (acceptor,  &amp;ready_handles)) {</a:t>
            </a:r>
          </a:p>
          <a:p>
            <a:pPr>
              <a:lnSpc>
                <a:spcPct val="90000"/>
              </a:lnSpc>
            </a:pPr>
            <a:r>
              <a:rPr lang="en-US" sz="1200" b="1" u="none">
                <a:latin typeface="Courier New" pitchFamily="49" charset="0"/>
              </a:rPr>
              <a:t>    int h;</a:t>
            </a:r>
          </a:p>
          <a:p>
            <a:pPr>
              <a:lnSpc>
                <a:spcPct val="90000"/>
              </a:lnSpc>
            </a:pPr>
            <a:endParaRPr lang="en-US" sz="1200" b="1" u="none">
              <a:latin typeface="Courier New" pitchFamily="49" charset="0"/>
            </a:endParaRPr>
          </a:p>
          <a:p>
            <a:pPr>
              <a:lnSpc>
                <a:spcPct val="90000"/>
              </a:lnSpc>
            </a:pPr>
            <a:r>
              <a:rPr lang="en-US" sz="1200" b="1" u="none">
                <a:latin typeface="Courier New" pitchFamily="49" charset="0"/>
              </a:rPr>
              <a:t>    do {</a:t>
            </a:r>
          </a:p>
          <a:p>
            <a:pPr>
              <a:lnSpc>
                <a:spcPct val="90000"/>
              </a:lnSpc>
            </a:pPr>
            <a:r>
              <a:rPr lang="en-US" sz="1200" b="1" u="none">
                <a:latin typeface="Courier New" pitchFamily="49" charset="0"/>
              </a:rPr>
              <a:t>      h = accept (acceptor, 0, 0);</a:t>
            </a:r>
          </a:p>
          <a:p>
            <a:pPr>
              <a:lnSpc>
                <a:spcPct val="90000"/>
              </a:lnSpc>
            </a:pPr>
            <a:r>
              <a:rPr lang="en-US" sz="1200" b="1" u="none">
                <a:latin typeface="Courier New" pitchFamily="49" charset="0"/>
              </a:rPr>
              <a:t>      char buf[BUFSIZ];</a:t>
            </a:r>
          </a:p>
          <a:p>
            <a:pPr>
              <a:lnSpc>
                <a:spcPct val="90000"/>
              </a:lnSpc>
            </a:pPr>
            <a:r>
              <a:rPr lang="en-US" sz="1200" b="1" u="none">
                <a:latin typeface="Courier New" pitchFamily="49" charset="0"/>
              </a:rPr>
              <a:t>      for (ssize_t i;  (i = read (h, buf, BUFSIZ)) &gt; 0; ) </a:t>
            </a:r>
          </a:p>
          <a:p>
            <a:pPr>
              <a:lnSpc>
                <a:spcPct val="90000"/>
              </a:lnSpc>
            </a:pPr>
            <a:r>
              <a:rPr lang="en-US" sz="1200" b="1" u="none">
                <a:latin typeface="Courier New" pitchFamily="49" charset="0"/>
              </a:rPr>
              <a:t>         write (1, buf, i);</a:t>
            </a:r>
          </a:p>
          <a:p>
            <a:pPr>
              <a:lnSpc>
                <a:spcPct val="90000"/>
              </a:lnSpc>
            </a:pPr>
            <a:r>
              <a:rPr lang="en-US" sz="1200" b="1" u="none">
                <a:latin typeface="Courier New" pitchFamily="49" charset="0"/>
              </a:rPr>
              <a:t>    } while (h != -1);</a:t>
            </a:r>
          </a:p>
          <a:p>
            <a:pPr>
              <a:lnSpc>
                <a:spcPct val="90000"/>
              </a:lnSpc>
            </a:pPr>
            <a:r>
              <a:rPr lang="en-US" sz="1200" b="1" u="none">
                <a:latin typeface="Courier New" pitchFamily="49" charset="0"/>
              </a:rPr>
              <a:t>      </a:t>
            </a:r>
          </a:p>
        </p:txBody>
      </p:sp>
      <p:sp>
        <p:nvSpPr>
          <p:cNvPr id="1762745" name="Rectangle 441"/>
          <p:cNvSpPr>
            <a:spLocks noChangeArrowheads="1"/>
          </p:cNvSpPr>
          <p:nvPr/>
        </p:nvSpPr>
        <p:spPr bwMode="auto">
          <a:xfrm>
            <a:off x="9525" y="3781425"/>
            <a:ext cx="3379788" cy="2955925"/>
          </a:xfrm>
          <a:prstGeom prst="rect">
            <a:avLst/>
          </a:prstGeom>
          <a:solidFill>
            <a:schemeClr val="bg1"/>
          </a:solidFill>
          <a:ln w="12700">
            <a:noFill/>
            <a:miter lim="800000"/>
            <a:headEnd/>
            <a:tailEnd/>
          </a:ln>
        </p:spPr>
        <p:txBody>
          <a:bodyPr>
            <a:spAutoFit/>
          </a:bodyPr>
          <a:lstStyle/>
          <a:p>
            <a:pPr marL="111125" indent="-111125">
              <a:spcBef>
                <a:spcPct val="20000"/>
              </a:spcBef>
            </a:pPr>
            <a:r>
              <a:rPr lang="en-US" sz="2000" b="1" u="none"/>
              <a:t>Problem</a:t>
            </a:r>
          </a:p>
          <a:p>
            <a:pPr marL="111125" indent="-111125">
              <a:spcBef>
                <a:spcPct val="20000"/>
              </a:spcBef>
              <a:buFontTx/>
              <a:buChar char="•"/>
            </a:pPr>
            <a:r>
              <a:rPr lang="en-US" sz="2000" u="none"/>
              <a:t>Developers often couple event-demuxing &amp; connection code with protocol-handling code</a:t>
            </a:r>
          </a:p>
          <a:p>
            <a:pPr marL="111125" indent="-111125">
              <a:spcBef>
                <a:spcPct val="20000"/>
              </a:spcBef>
              <a:buFontTx/>
              <a:buChar char="•"/>
            </a:pPr>
            <a:r>
              <a:rPr lang="en-US" sz="2000" u="none"/>
              <a:t>This code cannot then be reused directly by other protocols or by other middleware &amp; applications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1762745">
                                            <p:bg/>
                                          </p:spTgt>
                                        </p:tgtEl>
                                        <p:attrNameLst>
                                          <p:attrName>style.visibility</p:attrName>
                                        </p:attrNameLst>
                                      </p:cBhvr>
                                      <p:to>
                                        <p:strVal val="visible"/>
                                      </p:to>
                                    </p:set>
                                    <p:animEffect transition="in" filter="wipe(up)">
                                      <p:cBhvr>
                                        <p:cTn id="19" dur="500"/>
                                        <p:tgtEl>
                                          <p:spTgt spid="1762745">
                                            <p:bg/>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1762745">
                                            <p:txEl>
                                              <p:pRg st="0" end="0"/>
                                            </p:txEl>
                                          </p:spTgt>
                                        </p:tgtEl>
                                        <p:attrNameLst>
                                          <p:attrName>style.visibility</p:attrName>
                                        </p:attrNameLst>
                                      </p:cBhvr>
                                      <p:to>
                                        <p:strVal val="visible"/>
                                      </p:to>
                                    </p:set>
                                    <p:animEffect transition="in" filter="wipe(up)">
                                      <p:cBhvr>
                                        <p:cTn id="24" dur="500"/>
                                        <p:tgtEl>
                                          <p:spTgt spid="1762745">
                                            <p:txEl>
                                              <p:pRg st="0" end="0"/>
                                            </p:txEl>
                                          </p:spTgt>
                                        </p:tgtEl>
                                      </p:cBhvr>
                                    </p:animEffect>
                                  </p:childTnLst>
                                </p:cTn>
                              </p:par>
                              <p:par>
                                <p:cTn id="25" presetID="1" presetClass="entr" presetSubtype="0" fill="hold" grpId="0" nodeType="withEffect">
                                  <p:stCondLst>
                                    <p:cond delay="0"/>
                                  </p:stCondLst>
                                  <p:childTnLst>
                                    <p:set>
                                      <p:cBhvr>
                                        <p:cTn id="26" dur="1" fill="hold">
                                          <p:stCondLst>
                                            <p:cond delay="0"/>
                                          </p:stCondLst>
                                        </p:cTn>
                                        <p:tgtEl>
                                          <p:spTgt spid="1762744"/>
                                        </p:tgtEl>
                                        <p:attrNameLst>
                                          <p:attrName>style.visibility</p:attrName>
                                        </p:attrNameLst>
                                      </p:cBhvr>
                                      <p:to>
                                        <p:strVal val="visible"/>
                                      </p:to>
                                    </p:set>
                                  </p:childTnLst>
                                </p:cTn>
                              </p:par>
                              <p:par>
                                <p:cTn id="27" presetID="22" presetClass="entr" presetSubtype="1" fill="hold" grpId="0" nodeType="withEffect">
                                  <p:stCondLst>
                                    <p:cond delay="0"/>
                                  </p:stCondLst>
                                  <p:childTnLst>
                                    <p:set>
                                      <p:cBhvr>
                                        <p:cTn id="28" dur="1" fill="hold">
                                          <p:stCondLst>
                                            <p:cond delay="0"/>
                                          </p:stCondLst>
                                        </p:cTn>
                                        <p:tgtEl>
                                          <p:spTgt spid="1762745">
                                            <p:txEl>
                                              <p:pRg st="1" end="1"/>
                                            </p:txEl>
                                          </p:spTgt>
                                        </p:tgtEl>
                                        <p:attrNameLst>
                                          <p:attrName>style.visibility</p:attrName>
                                        </p:attrNameLst>
                                      </p:cBhvr>
                                      <p:to>
                                        <p:strVal val="visible"/>
                                      </p:to>
                                    </p:set>
                                    <p:animEffect transition="in" filter="wipe(up)">
                                      <p:cBhvr>
                                        <p:cTn id="29" dur="500"/>
                                        <p:tgtEl>
                                          <p:spTgt spid="1762745">
                                            <p:txEl>
                                              <p:pRg st="1" end="1"/>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grpId="0" nodeType="clickEffect">
                                  <p:stCondLst>
                                    <p:cond delay="0"/>
                                  </p:stCondLst>
                                  <p:childTnLst>
                                    <p:set>
                                      <p:cBhvr>
                                        <p:cTn id="33" dur="1" fill="hold">
                                          <p:stCondLst>
                                            <p:cond delay="0"/>
                                          </p:stCondLst>
                                        </p:cTn>
                                        <p:tgtEl>
                                          <p:spTgt spid="1762745">
                                            <p:txEl>
                                              <p:pRg st="2" end="2"/>
                                            </p:txEl>
                                          </p:spTgt>
                                        </p:tgtEl>
                                        <p:attrNameLst>
                                          <p:attrName>style.visibility</p:attrName>
                                        </p:attrNameLst>
                                      </p:cBhvr>
                                      <p:to>
                                        <p:strVal val="visible"/>
                                      </p:to>
                                    </p:set>
                                    <p:animEffect transition="in" filter="wipe(up)">
                                      <p:cBhvr>
                                        <p:cTn id="34" dur="500"/>
                                        <p:tgtEl>
                                          <p:spTgt spid="1762745">
                                            <p:txEl>
                                              <p:pRg st="2" end="2"/>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762743"/>
                                        </p:tgtEl>
                                        <p:attrNameLst>
                                          <p:attrName>style.visibility</p:attrName>
                                        </p:attrNameLst>
                                      </p:cBhvr>
                                      <p:to>
                                        <p:strVal val="visible"/>
                                      </p:to>
                                    </p:set>
                                    <p:animEffect transition="in" filter="wipe(up)">
                                      <p:cBhvr>
                                        <p:cTn id="39" dur="500"/>
                                        <p:tgtEl>
                                          <p:spTgt spid="17627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62743" grpId="0" autoUpdateAnimBg="0"/>
      <p:bldP spid="1762744" grpId="0"/>
      <p:bldP spid="1762745" grpId="0" build="p" animBg="1"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Slide Number Placeholder 2"/>
          <p:cNvSpPr>
            <a:spLocks noGrp="1"/>
          </p:cNvSpPr>
          <p:nvPr>
            <p:ph type="sldNum" sz="quarter" idx="10"/>
          </p:nvPr>
        </p:nvSpPr>
        <p:spPr>
          <a:noFill/>
        </p:spPr>
        <p:txBody>
          <a:bodyPr/>
          <a:lstStyle/>
          <a:p>
            <a:fld id="{8E15282D-4289-4992-B283-A48D35D4D8A5}" type="slidenum">
              <a:rPr lang="en-US" smtClean="0">
                <a:latin typeface="Arial" pitchFamily="34" charset="0"/>
              </a:rPr>
              <a:pPr/>
              <a:t>127</a:t>
            </a:fld>
            <a:endParaRPr lang="en-US" smtClean="0">
              <a:latin typeface="Arial" pitchFamily="34" charset="0"/>
            </a:endParaRPr>
          </a:p>
        </p:txBody>
      </p:sp>
      <p:sp>
        <p:nvSpPr>
          <p:cNvPr id="134147" name="Rectangle 2"/>
          <p:cNvSpPr>
            <a:spLocks noChangeArrowheads="1"/>
          </p:cNvSpPr>
          <p:nvPr/>
        </p:nvSpPr>
        <p:spPr bwMode="auto">
          <a:xfrm>
            <a:off x="1033463" y="4443413"/>
            <a:ext cx="1587"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4148" name="Rectangle 3"/>
          <p:cNvSpPr>
            <a:spLocks noChangeArrowheads="1"/>
          </p:cNvSpPr>
          <p:nvPr/>
        </p:nvSpPr>
        <p:spPr bwMode="auto">
          <a:xfrm>
            <a:off x="301625" y="4503738"/>
            <a:ext cx="79375"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4149" name="Rectangle 4"/>
          <p:cNvSpPr>
            <a:spLocks noChangeArrowheads="1"/>
          </p:cNvSpPr>
          <p:nvPr/>
        </p:nvSpPr>
        <p:spPr bwMode="auto">
          <a:xfrm>
            <a:off x="3859213" y="4284663"/>
            <a:ext cx="1587" cy="2063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4150" name="Rectangle 5"/>
          <p:cNvSpPr>
            <a:spLocks noChangeArrowheads="1"/>
          </p:cNvSpPr>
          <p:nvPr/>
        </p:nvSpPr>
        <p:spPr bwMode="auto">
          <a:xfrm>
            <a:off x="3543300" y="4305300"/>
            <a:ext cx="1588" cy="1905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4151" name="Rectangle 6"/>
          <p:cNvSpPr>
            <a:spLocks noChangeArrowheads="1"/>
          </p:cNvSpPr>
          <p:nvPr/>
        </p:nvSpPr>
        <p:spPr bwMode="auto">
          <a:xfrm>
            <a:off x="2693988" y="4859338"/>
            <a:ext cx="1587" cy="2063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4152" name="Rectangle 7"/>
          <p:cNvSpPr>
            <a:spLocks noChangeArrowheads="1"/>
          </p:cNvSpPr>
          <p:nvPr/>
        </p:nvSpPr>
        <p:spPr bwMode="auto">
          <a:xfrm>
            <a:off x="7235825" y="3486150"/>
            <a:ext cx="1588" cy="20638"/>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4153" name="Rectangle 8"/>
          <p:cNvSpPr>
            <a:spLocks noChangeArrowheads="1"/>
          </p:cNvSpPr>
          <p:nvPr/>
        </p:nvSpPr>
        <p:spPr bwMode="auto">
          <a:xfrm>
            <a:off x="1943100" y="3709988"/>
            <a:ext cx="79375"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63337" name="Rectangle 9"/>
          <p:cNvSpPr>
            <a:spLocks noChangeArrowheads="1"/>
          </p:cNvSpPr>
          <p:nvPr/>
        </p:nvSpPr>
        <p:spPr bwMode="auto">
          <a:xfrm>
            <a:off x="393700" y="993775"/>
            <a:ext cx="8137525" cy="1257300"/>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a:lnSpc>
                <a:spcPct val="90000"/>
              </a:lnSpc>
              <a:defRPr/>
            </a:pPr>
            <a:r>
              <a:rPr lang="en-US" sz="2400" b="1" u="none">
                <a:latin typeface="Arial" charset="0"/>
              </a:rPr>
              <a:t>Solution</a:t>
            </a:r>
          </a:p>
          <a:p>
            <a:pPr>
              <a:lnSpc>
                <a:spcPct val="90000"/>
              </a:lnSpc>
              <a:defRPr/>
            </a:pPr>
            <a:r>
              <a:rPr lang="en-US" sz="2000" u="none">
                <a:latin typeface="Arial" charset="0"/>
              </a:rPr>
              <a:t>Apply the </a:t>
            </a:r>
            <a:r>
              <a:rPr lang="en-US" sz="2000" i="1" u="none">
                <a:latin typeface="Arial" charset="0"/>
              </a:rPr>
              <a:t>Reactor</a:t>
            </a:r>
            <a:r>
              <a:rPr lang="en-US" sz="2000" u="none">
                <a:latin typeface="Arial" charset="0"/>
              </a:rPr>
              <a:t> architectural pattern (P2) &amp; the </a:t>
            </a:r>
            <a:r>
              <a:rPr lang="en-US" sz="2000" i="1" u="none">
                <a:latin typeface="Arial" charset="0"/>
              </a:rPr>
              <a:t>Acceptor-Connector</a:t>
            </a:r>
            <a:r>
              <a:rPr lang="en-US" sz="2000" u="none">
                <a:latin typeface="Arial" charset="0"/>
              </a:rPr>
              <a:t> design pattern (P2) to separate the generic event-demultiplexing &amp; connection-management code from the web server’s protocol code</a:t>
            </a:r>
          </a:p>
        </p:txBody>
      </p:sp>
      <p:sp>
        <p:nvSpPr>
          <p:cNvPr id="134155" name="Rectangle 10"/>
          <p:cNvSpPr>
            <a:spLocks noGrp="1" noChangeArrowheads="1"/>
          </p:cNvSpPr>
          <p:nvPr>
            <p:ph type="title"/>
          </p:nvPr>
        </p:nvSpPr>
        <p:spPr>
          <a:xfrm>
            <a:off x="0" y="-47625"/>
            <a:ext cx="9144000" cy="914400"/>
          </a:xfrm>
          <a:noFill/>
        </p:spPr>
        <p:txBody>
          <a:bodyPr/>
          <a:lstStyle/>
          <a:p>
            <a:pPr>
              <a:lnSpc>
                <a:spcPct val="85000"/>
              </a:lnSpc>
            </a:pPr>
            <a:r>
              <a:rPr lang="en-US" sz="3200" smtClean="0"/>
              <a:t>Decoupling Event Demuxing, Connection Management, &amp; Protocol Processing (2/2)</a:t>
            </a:r>
          </a:p>
        </p:txBody>
      </p:sp>
      <p:sp>
        <p:nvSpPr>
          <p:cNvPr id="134156" name="Rectangle 11"/>
          <p:cNvSpPr>
            <a:spLocks noChangeArrowheads="1"/>
          </p:cNvSpPr>
          <p:nvPr/>
        </p:nvSpPr>
        <p:spPr bwMode="auto">
          <a:xfrm>
            <a:off x="2081213" y="2790825"/>
            <a:ext cx="1587" cy="26988"/>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4157" name="Rectangle 12"/>
          <p:cNvSpPr>
            <a:spLocks noChangeArrowheads="1"/>
          </p:cNvSpPr>
          <p:nvPr/>
        </p:nvSpPr>
        <p:spPr bwMode="auto">
          <a:xfrm>
            <a:off x="2081213" y="3532188"/>
            <a:ext cx="1587" cy="269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4158" name="Freeform 13"/>
          <p:cNvSpPr>
            <a:spLocks/>
          </p:cNvSpPr>
          <p:nvPr/>
        </p:nvSpPr>
        <p:spPr bwMode="auto">
          <a:xfrm>
            <a:off x="6276975" y="4062413"/>
            <a:ext cx="336550" cy="293687"/>
          </a:xfrm>
          <a:custGeom>
            <a:avLst/>
            <a:gdLst>
              <a:gd name="T0" fmla="*/ 0 w 168"/>
              <a:gd name="T1" fmla="*/ 2147483647 h 133"/>
              <a:gd name="T2" fmla="*/ 2147483647 w 168"/>
              <a:gd name="T3" fmla="*/ 2147483647 h 133"/>
              <a:gd name="T4" fmla="*/ 2147483647 w 168"/>
              <a:gd name="T5" fmla="*/ 2147483647 h 133"/>
              <a:gd name="T6" fmla="*/ 2147483647 w 168"/>
              <a:gd name="T7" fmla="*/ 2147483647 h 133"/>
              <a:gd name="T8" fmla="*/ 2147483647 w 168"/>
              <a:gd name="T9" fmla="*/ 2147483647 h 133"/>
              <a:gd name="T10" fmla="*/ 2147483647 w 168"/>
              <a:gd name="T11" fmla="*/ 2147483647 h 133"/>
              <a:gd name="T12" fmla="*/ 2147483647 w 168"/>
              <a:gd name="T13" fmla="*/ 0 h 133"/>
              <a:gd name="T14" fmla="*/ 2147483647 w 168"/>
              <a:gd name="T15" fmla="*/ 2147483647 h 133"/>
              <a:gd name="T16" fmla="*/ 2147483647 w 168"/>
              <a:gd name="T17" fmla="*/ 2147483647 h 133"/>
              <a:gd name="T18" fmla="*/ 2147483647 w 168"/>
              <a:gd name="T19" fmla="*/ 2147483647 h 133"/>
              <a:gd name="T20" fmla="*/ 2147483647 w 168"/>
              <a:gd name="T21" fmla="*/ 2147483647 h 133"/>
              <a:gd name="T22" fmla="*/ 0 w 168"/>
              <a:gd name="T23" fmla="*/ 2147483647 h 133"/>
              <a:gd name="T24" fmla="*/ 0 w 168"/>
              <a:gd name="T25" fmla="*/ 2147483647 h 1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8"/>
              <a:gd name="T40" fmla="*/ 0 h 133"/>
              <a:gd name="T41" fmla="*/ 168 w 168"/>
              <a:gd name="T42" fmla="*/ 133 h 13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8" h="133">
                <a:moveTo>
                  <a:pt x="0" y="121"/>
                </a:moveTo>
                <a:lnTo>
                  <a:pt x="144" y="121"/>
                </a:lnTo>
                <a:lnTo>
                  <a:pt x="156" y="121"/>
                </a:lnTo>
                <a:lnTo>
                  <a:pt x="144" y="133"/>
                </a:lnTo>
                <a:lnTo>
                  <a:pt x="72" y="25"/>
                </a:lnTo>
                <a:lnTo>
                  <a:pt x="72" y="13"/>
                </a:lnTo>
                <a:lnTo>
                  <a:pt x="84" y="0"/>
                </a:lnTo>
                <a:lnTo>
                  <a:pt x="84" y="13"/>
                </a:lnTo>
                <a:lnTo>
                  <a:pt x="156" y="121"/>
                </a:lnTo>
                <a:lnTo>
                  <a:pt x="168" y="133"/>
                </a:lnTo>
                <a:lnTo>
                  <a:pt x="144" y="133"/>
                </a:lnTo>
                <a:lnTo>
                  <a:pt x="0" y="133"/>
                </a:lnTo>
                <a:lnTo>
                  <a:pt x="0" y="121"/>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34159" name="Freeform 14"/>
          <p:cNvSpPr>
            <a:spLocks/>
          </p:cNvSpPr>
          <p:nvPr/>
        </p:nvSpPr>
        <p:spPr bwMode="auto">
          <a:xfrm>
            <a:off x="6253163" y="4090988"/>
            <a:ext cx="192087" cy="265112"/>
          </a:xfrm>
          <a:custGeom>
            <a:avLst/>
            <a:gdLst>
              <a:gd name="T0" fmla="*/ 2147483647 w 96"/>
              <a:gd name="T1" fmla="*/ 2147483647 h 120"/>
              <a:gd name="T2" fmla="*/ 2147483647 w 96"/>
              <a:gd name="T3" fmla="*/ 2147483647 h 120"/>
              <a:gd name="T4" fmla="*/ 2147483647 w 96"/>
              <a:gd name="T5" fmla="*/ 2147483647 h 120"/>
              <a:gd name="T6" fmla="*/ 0 w 96"/>
              <a:gd name="T7" fmla="*/ 2147483647 h 120"/>
              <a:gd name="T8" fmla="*/ 2147483647 w 96"/>
              <a:gd name="T9" fmla="*/ 2147483647 h 120"/>
              <a:gd name="T10" fmla="*/ 2147483647 w 96"/>
              <a:gd name="T11" fmla="*/ 0 h 120"/>
              <a:gd name="T12" fmla="*/ 2147483647 w 96"/>
              <a:gd name="T13" fmla="*/ 2147483647 h 120"/>
              <a:gd name="T14" fmla="*/ 0 60000 65536"/>
              <a:gd name="T15" fmla="*/ 0 60000 65536"/>
              <a:gd name="T16" fmla="*/ 0 60000 65536"/>
              <a:gd name="T17" fmla="*/ 0 60000 65536"/>
              <a:gd name="T18" fmla="*/ 0 60000 65536"/>
              <a:gd name="T19" fmla="*/ 0 60000 65536"/>
              <a:gd name="T20" fmla="*/ 0 60000 65536"/>
              <a:gd name="T21" fmla="*/ 0 w 96"/>
              <a:gd name="T22" fmla="*/ 0 h 120"/>
              <a:gd name="T23" fmla="*/ 96 w 96"/>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20">
                <a:moveTo>
                  <a:pt x="96" y="12"/>
                </a:moveTo>
                <a:lnTo>
                  <a:pt x="24" y="120"/>
                </a:lnTo>
                <a:lnTo>
                  <a:pt x="12" y="120"/>
                </a:lnTo>
                <a:lnTo>
                  <a:pt x="0" y="120"/>
                </a:lnTo>
                <a:lnTo>
                  <a:pt x="12" y="108"/>
                </a:lnTo>
                <a:lnTo>
                  <a:pt x="84" y="0"/>
                </a:lnTo>
                <a:lnTo>
                  <a:pt x="96" y="12"/>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34160" name="Rectangle 15"/>
          <p:cNvSpPr>
            <a:spLocks noChangeArrowheads="1"/>
          </p:cNvSpPr>
          <p:nvPr/>
        </p:nvSpPr>
        <p:spPr bwMode="auto">
          <a:xfrm>
            <a:off x="2687638" y="3216275"/>
            <a:ext cx="2665412" cy="2540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4161" name="Rectangle 16"/>
          <p:cNvSpPr>
            <a:spLocks noChangeArrowheads="1"/>
          </p:cNvSpPr>
          <p:nvPr/>
        </p:nvSpPr>
        <p:spPr bwMode="auto">
          <a:xfrm>
            <a:off x="3190875" y="3717925"/>
            <a:ext cx="1103313" cy="26988"/>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4162" name="Rectangle 17"/>
          <p:cNvSpPr>
            <a:spLocks noChangeArrowheads="1"/>
          </p:cNvSpPr>
          <p:nvPr/>
        </p:nvSpPr>
        <p:spPr bwMode="auto">
          <a:xfrm>
            <a:off x="4270375" y="3717925"/>
            <a:ext cx="23813" cy="50641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4163" name="Rectangle 18"/>
          <p:cNvSpPr>
            <a:spLocks noChangeArrowheads="1"/>
          </p:cNvSpPr>
          <p:nvPr/>
        </p:nvSpPr>
        <p:spPr bwMode="auto">
          <a:xfrm>
            <a:off x="3190875" y="4197350"/>
            <a:ext cx="1079500" cy="26988"/>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4164" name="Rectangle 19"/>
          <p:cNvSpPr>
            <a:spLocks noChangeArrowheads="1"/>
          </p:cNvSpPr>
          <p:nvPr/>
        </p:nvSpPr>
        <p:spPr bwMode="auto">
          <a:xfrm>
            <a:off x="3190875" y="3717925"/>
            <a:ext cx="23813" cy="47942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4165" name="Rectangle 20"/>
          <p:cNvSpPr>
            <a:spLocks noChangeArrowheads="1"/>
          </p:cNvSpPr>
          <p:nvPr/>
        </p:nvSpPr>
        <p:spPr bwMode="auto">
          <a:xfrm>
            <a:off x="3335338" y="3824288"/>
            <a:ext cx="592137" cy="211137"/>
          </a:xfrm>
          <a:prstGeom prst="rect">
            <a:avLst/>
          </a:prstGeom>
          <a:noFill/>
          <a:ln w="9525">
            <a:noFill/>
            <a:miter lim="800000"/>
            <a:headEnd/>
            <a:tailEnd/>
          </a:ln>
        </p:spPr>
        <p:txBody>
          <a:bodyPr wrap="none" lIns="0" tIns="0" rIns="0" bIns="0">
            <a:spAutoFit/>
          </a:bodyPr>
          <a:lstStyle/>
          <a:p>
            <a:r>
              <a:rPr lang="en-US" sz="1400" b="1" u="none">
                <a:solidFill>
                  <a:srgbClr val="000000"/>
                </a:solidFill>
              </a:rPr>
              <a:t>Handle</a:t>
            </a:r>
            <a:endParaRPr lang="en-US" b="1" u="none"/>
          </a:p>
        </p:txBody>
      </p:sp>
      <p:sp>
        <p:nvSpPr>
          <p:cNvPr id="134166" name="Rectangle 21"/>
          <p:cNvSpPr>
            <a:spLocks noChangeArrowheads="1"/>
          </p:cNvSpPr>
          <p:nvPr/>
        </p:nvSpPr>
        <p:spPr bwMode="auto">
          <a:xfrm>
            <a:off x="1858963" y="4752975"/>
            <a:ext cx="23812" cy="26670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4167" name="Freeform 22"/>
          <p:cNvSpPr>
            <a:spLocks/>
          </p:cNvSpPr>
          <p:nvPr/>
        </p:nvSpPr>
        <p:spPr bwMode="auto">
          <a:xfrm>
            <a:off x="1858963" y="4752975"/>
            <a:ext cx="96837" cy="346075"/>
          </a:xfrm>
          <a:custGeom>
            <a:avLst/>
            <a:gdLst>
              <a:gd name="T0" fmla="*/ 2147483647 w 48"/>
              <a:gd name="T1" fmla="*/ 0 h 157"/>
              <a:gd name="T2" fmla="*/ 2147483647 w 48"/>
              <a:gd name="T3" fmla="*/ 0 h 157"/>
              <a:gd name="T4" fmla="*/ 0 w 48"/>
              <a:gd name="T5" fmla="*/ 2147483647 h 157"/>
              <a:gd name="T6" fmla="*/ 0 w 48"/>
              <a:gd name="T7" fmla="*/ 2147483647 h 157"/>
              <a:gd name="T8" fmla="*/ 2147483647 w 48"/>
              <a:gd name="T9" fmla="*/ 2147483647 h 157"/>
              <a:gd name="T10" fmla="*/ 2147483647 w 48"/>
              <a:gd name="T11" fmla="*/ 2147483647 h 157"/>
              <a:gd name="T12" fmla="*/ 2147483647 w 48"/>
              <a:gd name="T13" fmla="*/ 0 h 157"/>
              <a:gd name="T14" fmla="*/ 0 60000 65536"/>
              <a:gd name="T15" fmla="*/ 0 60000 65536"/>
              <a:gd name="T16" fmla="*/ 0 60000 65536"/>
              <a:gd name="T17" fmla="*/ 0 60000 65536"/>
              <a:gd name="T18" fmla="*/ 0 60000 65536"/>
              <a:gd name="T19" fmla="*/ 0 60000 65536"/>
              <a:gd name="T20" fmla="*/ 0 60000 65536"/>
              <a:gd name="T21" fmla="*/ 0 w 48"/>
              <a:gd name="T22" fmla="*/ 0 h 157"/>
              <a:gd name="T23" fmla="*/ 48 w 48"/>
              <a:gd name="T24" fmla="*/ 157 h 1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57">
                <a:moveTo>
                  <a:pt x="48" y="0"/>
                </a:moveTo>
                <a:lnTo>
                  <a:pt x="36" y="0"/>
                </a:lnTo>
                <a:lnTo>
                  <a:pt x="0" y="121"/>
                </a:lnTo>
                <a:lnTo>
                  <a:pt x="12" y="157"/>
                </a:lnTo>
                <a:lnTo>
                  <a:pt x="12" y="121"/>
                </a:lnTo>
                <a:lnTo>
                  <a:pt x="48"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34168" name="Freeform 23"/>
          <p:cNvSpPr>
            <a:spLocks/>
          </p:cNvSpPr>
          <p:nvPr/>
        </p:nvSpPr>
        <p:spPr bwMode="auto">
          <a:xfrm>
            <a:off x="1787525" y="4752975"/>
            <a:ext cx="95250" cy="266700"/>
          </a:xfrm>
          <a:custGeom>
            <a:avLst/>
            <a:gdLst>
              <a:gd name="T0" fmla="*/ 2147483647 w 48"/>
              <a:gd name="T1" fmla="*/ 2147483647 h 121"/>
              <a:gd name="T2" fmla="*/ 2147483647 w 48"/>
              <a:gd name="T3" fmla="*/ 2147483647 h 121"/>
              <a:gd name="T4" fmla="*/ 2147483647 w 48"/>
              <a:gd name="T5" fmla="*/ 0 h 121"/>
              <a:gd name="T6" fmla="*/ 0 w 48"/>
              <a:gd name="T7" fmla="*/ 0 h 121"/>
              <a:gd name="T8" fmla="*/ 2147483647 w 48"/>
              <a:gd name="T9" fmla="*/ 2147483647 h 121"/>
              <a:gd name="T10" fmla="*/ 0 60000 65536"/>
              <a:gd name="T11" fmla="*/ 0 60000 65536"/>
              <a:gd name="T12" fmla="*/ 0 60000 65536"/>
              <a:gd name="T13" fmla="*/ 0 60000 65536"/>
              <a:gd name="T14" fmla="*/ 0 60000 65536"/>
              <a:gd name="T15" fmla="*/ 0 w 48"/>
              <a:gd name="T16" fmla="*/ 0 h 121"/>
              <a:gd name="T17" fmla="*/ 48 w 48"/>
              <a:gd name="T18" fmla="*/ 121 h 121"/>
            </a:gdLst>
            <a:ahLst/>
            <a:cxnLst>
              <a:cxn ang="T10">
                <a:pos x="T0" y="T1"/>
              </a:cxn>
              <a:cxn ang="T11">
                <a:pos x="T2" y="T3"/>
              </a:cxn>
              <a:cxn ang="T12">
                <a:pos x="T4" y="T5"/>
              </a:cxn>
              <a:cxn ang="T13">
                <a:pos x="T6" y="T7"/>
              </a:cxn>
              <a:cxn ang="T14">
                <a:pos x="T8" y="T9"/>
              </a:cxn>
            </a:cxnLst>
            <a:rect l="T15" t="T16" r="T17" b="T18"/>
            <a:pathLst>
              <a:path w="48" h="121">
                <a:moveTo>
                  <a:pt x="36" y="121"/>
                </a:moveTo>
                <a:lnTo>
                  <a:pt x="48" y="121"/>
                </a:lnTo>
                <a:lnTo>
                  <a:pt x="12" y="0"/>
                </a:lnTo>
                <a:lnTo>
                  <a:pt x="0" y="0"/>
                </a:lnTo>
                <a:lnTo>
                  <a:pt x="36" y="121"/>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34169" name="Rectangle 24"/>
          <p:cNvSpPr>
            <a:spLocks noChangeArrowheads="1"/>
          </p:cNvSpPr>
          <p:nvPr/>
        </p:nvSpPr>
        <p:spPr bwMode="auto">
          <a:xfrm>
            <a:off x="1858963" y="4276725"/>
            <a:ext cx="23812" cy="1063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4170" name="Rectangle 25"/>
          <p:cNvSpPr>
            <a:spLocks noChangeArrowheads="1"/>
          </p:cNvSpPr>
          <p:nvPr/>
        </p:nvSpPr>
        <p:spPr bwMode="auto">
          <a:xfrm>
            <a:off x="1858963" y="4646613"/>
            <a:ext cx="23812" cy="106362"/>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4171" name="Rectangle 26"/>
          <p:cNvSpPr>
            <a:spLocks noChangeArrowheads="1"/>
          </p:cNvSpPr>
          <p:nvPr/>
        </p:nvSpPr>
        <p:spPr bwMode="auto">
          <a:xfrm>
            <a:off x="2687638" y="3956050"/>
            <a:ext cx="503237" cy="26988"/>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4172" name="Rectangle 27"/>
          <p:cNvSpPr>
            <a:spLocks noChangeArrowheads="1"/>
          </p:cNvSpPr>
          <p:nvPr/>
        </p:nvSpPr>
        <p:spPr bwMode="auto">
          <a:xfrm>
            <a:off x="4270375" y="3956050"/>
            <a:ext cx="1082675" cy="26988"/>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4173" name="Rectangle 28"/>
          <p:cNvSpPr>
            <a:spLocks noChangeArrowheads="1"/>
          </p:cNvSpPr>
          <p:nvPr/>
        </p:nvSpPr>
        <p:spPr bwMode="auto">
          <a:xfrm>
            <a:off x="4343400" y="3692525"/>
            <a:ext cx="352425" cy="182563"/>
          </a:xfrm>
          <a:prstGeom prst="rect">
            <a:avLst/>
          </a:prstGeom>
          <a:noFill/>
          <a:ln w="9525">
            <a:noFill/>
            <a:miter lim="800000"/>
            <a:headEnd/>
            <a:tailEnd/>
          </a:ln>
        </p:spPr>
        <p:txBody>
          <a:bodyPr wrap="none" lIns="0" tIns="0" rIns="0" bIns="0">
            <a:spAutoFit/>
          </a:bodyPr>
          <a:lstStyle/>
          <a:p>
            <a:r>
              <a:rPr lang="en-US" sz="1200" u="none">
                <a:solidFill>
                  <a:srgbClr val="000000"/>
                </a:solidFill>
              </a:rPr>
              <a:t>owns</a:t>
            </a:r>
            <a:endParaRPr lang="en-US" b="1" u="none"/>
          </a:p>
        </p:txBody>
      </p:sp>
      <p:sp>
        <p:nvSpPr>
          <p:cNvPr id="134174" name="Rectangle 29"/>
          <p:cNvSpPr>
            <a:spLocks noChangeArrowheads="1"/>
          </p:cNvSpPr>
          <p:nvPr/>
        </p:nvSpPr>
        <p:spPr bwMode="auto">
          <a:xfrm>
            <a:off x="4270375" y="3295650"/>
            <a:ext cx="725488" cy="182563"/>
          </a:xfrm>
          <a:prstGeom prst="rect">
            <a:avLst/>
          </a:prstGeom>
          <a:noFill/>
          <a:ln w="9525">
            <a:noFill/>
            <a:miter lim="800000"/>
            <a:headEnd/>
            <a:tailEnd/>
          </a:ln>
        </p:spPr>
        <p:txBody>
          <a:bodyPr wrap="none" lIns="0" tIns="0" rIns="0" bIns="0">
            <a:spAutoFit/>
          </a:bodyPr>
          <a:lstStyle/>
          <a:p>
            <a:r>
              <a:rPr lang="en-US" sz="1200" u="none">
                <a:solidFill>
                  <a:srgbClr val="000000"/>
                </a:solidFill>
              </a:rPr>
              <a:t>dispatches</a:t>
            </a:r>
            <a:endParaRPr lang="en-US" b="1" u="none"/>
          </a:p>
        </p:txBody>
      </p:sp>
      <p:sp>
        <p:nvSpPr>
          <p:cNvPr id="134175" name="Rectangle 30"/>
          <p:cNvSpPr>
            <a:spLocks noChangeArrowheads="1"/>
          </p:cNvSpPr>
          <p:nvPr/>
        </p:nvSpPr>
        <p:spPr bwMode="auto">
          <a:xfrm>
            <a:off x="5137150" y="2947988"/>
            <a:ext cx="103188" cy="320675"/>
          </a:xfrm>
          <a:prstGeom prst="rect">
            <a:avLst/>
          </a:prstGeom>
          <a:noFill/>
          <a:ln w="9525">
            <a:noFill/>
            <a:miter lim="800000"/>
            <a:headEnd/>
            <a:tailEnd/>
          </a:ln>
        </p:spPr>
        <p:txBody>
          <a:bodyPr wrap="none" lIns="0" tIns="0" rIns="0" bIns="0">
            <a:spAutoFit/>
          </a:bodyPr>
          <a:lstStyle/>
          <a:p>
            <a:r>
              <a:rPr lang="en-US" sz="2100" u="none">
                <a:solidFill>
                  <a:srgbClr val="000000"/>
                </a:solidFill>
              </a:rPr>
              <a:t>*</a:t>
            </a:r>
            <a:endParaRPr lang="en-US" b="1" u="none"/>
          </a:p>
        </p:txBody>
      </p:sp>
      <p:sp>
        <p:nvSpPr>
          <p:cNvPr id="134176" name="Rectangle 31"/>
          <p:cNvSpPr>
            <a:spLocks noChangeArrowheads="1"/>
          </p:cNvSpPr>
          <p:nvPr/>
        </p:nvSpPr>
        <p:spPr bwMode="auto">
          <a:xfrm>
            <a:off x="3743325" y="4249738"/>
            <a:ext cx="481013" cy="184150"/>
          </a:xfrm>
          <a:prstGeom prst="rect">
            <a:avLst/>
          </a:prstGeom>
          <a:noFill/>
          <a:ln w="9525">
            <a:noFill/>
            <a:miter lim="800000"/>
            <a:headEnd/>
            <a:tailEnd/>
          </a:ln>
        </p:spPr>
        <p:txBody>
          <a:bodyPr wrap="none" lIns="0" tIns="0" rIns="0" bIns="0">
            <a:spAutoFit/>
          </a:bodyPr>
          <a:lstStyle/>
          <a:p>
            <a:r>
              <a:rPr lang="en-US" sz="1200" u="none">
                <a:solidFill>
                  <a:srgbClr val="000000"/>
                </a:solidFill>
              </a:rPr>
              <a:t>notifies</a:t>
            </a:r>
            <a:endParaRPr lang="en-US" b="1" u="none"/>
          </a:p>
        </p:txBody>
      </p:sp>
      <p:sp>
        <p:nvSpPr>
          <p:cNvPr id="134177" name="Rectangle 32"/>
          <p:cNvSpPr>
            <a:spLocks noChangeArrowheads="1"/>
          </p:cNvSpPr>
          <p:nvPr/>
        </p:nvSpPr>
        <p:spPr bwMode="auto">
          <a:xfrm>
            <a:off x="2974975" y="5549900"/>
            <a:ext cx="384175" cy="2540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4178" name="Rectangle 33"/>
          <p:cNvSpPr>
            <a:spLocks noChangeArrowheads="1"/>
          </p:cNvSpPr>
          <p:nvPr/>
        </p:nvSpPr>
        <p:spPr bwMode="auto">
          <a:xfrm>
            <a:off x="3335338" y="4197350"/>
            <a:ext cx="23812" cy="135255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34179" name="Rectangle 34"/>
          <p:cNvSpPr>
            <a:spLocks noChangeArrowheads="1"/>
          </p:cNvSpPr>
          <p:nvPr/>
        </p:nvSpPr>
        <p:spPr bwMode="auto">
          <a:xfrm>
            <a:off x="3370263" y="4170363"/>
            <a:ext cx="103187" cy="320675"/>
          </a:xfrm>
          <a:prstGeom prst="rect">
            <a:avLst/>
          </a:prstGeom>
          <a:noFill/>
          <a:ln w="9525">
            <a:noFill/>
            <a:miter lim="800000"/>
            <a:headEnd/>
            <a:tailEnd/>
          </a:ln>
        </p:spPr>
        <p:txBody>
          <a:bodyPr wrap="none" lIns="0" tIns="0" rIns="0" bIns="0">
            <a:spAutoFit/>
          </a:bodyPr>
          <a:lstStyle/>
          <a:p>
            <a:r>
              <a:rPr lang="en-US" sz="2100" u="none">
                <a:solidFill>
                  <a:srgbClr val="000000"/>
                </a:solidFill>
              </a:rPr>
              <a:t>*</a:t>
            </a:r>
            <a:endParaRPr lang="en-US" b="1" u="none"/>
          </a:p>
        </p:txBody>
      </p:sp>
      <p:sp>
        <p:nvSpPr>
          <p:cNvPr id="134180" name="Rectangle 35"/>
          <p:cNvSpPr>
            <a:spLocks noChangeArrowheads="1"/>
          </p:cNvSpPr>
          <p:nvPr/>
        </p:nvSpPr>
        <p:spPr bwMode="auto">
          <a:xfrm>
            <a:off x="2974975" y="3692525"/>
            <a:ext cx="104775" cy="322263"/>
          </a:xfrm>
          <a:prstGeom prst="rect">
            <a:avLst/>
          </a:prstGeom>
          <a:noFill/>
          <a:ln w="9525">
            <a:noFill/>
            <a:miter lim="800000"/>
            <a:headEnd/>
            <a:tailEnd/>
          </a:ln>
        </p:spPr>
        <p:txBody>
          <a:bodyPr wrap="none" lIns="0" tIns="0" rIns="0" bIns="0">
            <a:spAutoFit/>
          </a:bodyPr>
          <a:lstStyle/>
          <a:p>
            <a:r>
              <a:rPr lang="en-US" sz="2100" u="none">
                <a:solidFill>
                  <a:srgbClr val="000000"/>
                </a:solidFill>
              </a:rPr>
              <a:t>*</a:t>
            </a:r>
            <a:endParaRPr lang="en-US" b="1" u="none"/>
          </a:p>
        </p:txBody>
      </p:sp>
      <p:sp>
        <p:nvSpPr>
          <p:cNvPr id="134181" name="Freeform 36"/>
          <p:cNvSpPr>
            <a:spLocks/>
          </p:cNvSpPr>
          <p:nvPr/>
        </p:nvSpPr>
        <p:spPr bwMode="auto">
          <a:xfrm>
            <a:off x="2782888" y="4090988"/>
            <a:ext cx="215900" cy="344487"/>
          </a:xfrm>
          <a:custGeom>
            <a:avLst/>
            <a:gdLst>
              <a:gd name="T0" fmla="*/ 2147483647 w 108"/>
              <a:gd name="T1" fmla="*/ 2147483647 h 156"/>
              <a:gd name="T2" fmla="*/ 0 w 108"/>
              <a:gd name="T3" fmla="*/ 2147483647 h 156"/>
              <a:gd name="T4" fmla="*/ 0 w 108"/>
              <a:gd name="T5" fmla="*/ 2147483647 h 156"/>
              <a:gd name="T6" fmla="*/ 0 w 108"/>
              <a:gd name="T7" fmla="*/ 2147483647 h 156"/>
              <a:gd name="T8" fmla="*/ 2147483647 w 108"/>
              <a:gd name="T9" fmla="*/ 2147483647 h 156"/>
              <a:gd name="T10" fmla="*/ 2147483647 w 108"/>
              <a:gd name="T11" fmla="*/ 0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2147483647 h 156"/>
              <a:gd name="T22" fmla="*/ 2147483647 w 108"/>
              <a:gd name="T23" fmla="*/ 2147483647 h 156"/>
              <a:gd name="T24" fmla="*/ 2147483647 w 108"/>
              <a:gd name="T25" fmla="*/ 2147483647 h 156"/>
              <a:gd name="T26" fmla="*/ 2147483647 w 108"/>
              <a:gd name="T27" fmla="*/ 2147483647 h 156"/>
              <a:gd name="T28" fmla="*/ 2147483647 w 108"/>
              <a:gd name="T29" fmla="*/ 2147483647 h 156"/>
              <a:gd name="T30" fmla="*/ 0 w 108"/>
              <a:gd name="T31" fmla="*/ 2147483647 h 156"/>
              <a:gd name="T32" fmla="*/ 2147483647 w 108"/>
              <a:gd name="T33" fmla="*/ 2147483647 h 156"/>
              <a:gd name="T34" fmla="*/ 2147483647 w 108"/>
              <a:gd name="T35" fmla="*/ 2147483647 h 156"/>
              <a:gd name="T36" fmla="*/ 2147483647 w 108"/>
              <a:gd name="T37" fmla="*/ 2147483647 h 1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156"/>
              <a:gd name="T59" fmla="*/ 108 w 108"/>
              <a:gd name="T60" fmla="*/ 156 h 1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156">
                <a:moveTo>
                  <a:pt x="24" y="120"/>
                </a:moveTo>
                <a:lnTo>
                  <a:pt x="0" y="108"/>
                </a:lnTo>
                <a:lnTo>
                  <a:pt x="84" y="36"/>
                </a:lnTo>
                <a:lnTo>
                  <a:pt x="108" y="0"/>
                </a:lnTo>
                <a:lnTo>
                  <a:pt x="96" y="48"/>
                </a:lnTo>
                <a:lnTo>
                  <a:pt x="72" y="156"/>
                </a:lnTo>
                <a:lnTo>
                  <a:pt x="60" y="144"/>
                </a:lnTo>
                <a:lnTo>
                  <a:pt x="84" y="36"/>
                </a:lnTo>
                <a:lnTo>
                  <a:pt x="96" y="48"/>
                </a:lnTo>
                <a:lnTo>
                  <a:pt x="12" y="120"/>
                </a:lnTo>
                <a:lnTo>
                  <a:pt x="0" y="108"/>
                </a:lnTo>
                <a:lnTo>
                  <a:pt x="12" y="96"/>
                </a:lnTo>
                <a:lnTo>
                  <a:pt x="36" y="108"/>
                </a:lnTo>
                <a:lnTo>
                  <a:pt x="24" y="12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4182" name="Freeform 37"/>
          <p:cNvSpPr>
            <a:spLocks/>
          </p:cNvSpPr>
          <p:nvPr/>
        </p:nvSpPr>
        <p:spPr bwMode="auto">
          <a:xfrm>
            <a:off x="2830513" y="4329113"/>
            <a:ext cx="96837" cy="79375"/>
          </a:xfrm>
          <a:custGeom>
            <a:avLst/>
            <a:gdLst>
              <a:gd name="T0" fmla="*/ 2147483647 w 48"/>
              <a:gd name="T1" fmla="*/ 2147483647 h 36"/>
              <a:gd name="T2" fmla="*/ 0 w 48"/>
              <a:gd name="T3" fmla="*/ 2147483647 h 36"/>
              <a:gd name="T4" fmla="*/ 2147483647 w 48"/>
              <a:gd name="T5" fmla="*/ 0 h 36"/>
              <a:gd name="T6" fmla="*/ 2147483647 w 48"/>
              <a:gd name="T7" fmla="*/ 0 h 36"/>
              <a:gd name="T8" fmla="*/ 2147483647 w 48"/>
              <a:gd name="T9" fmla="*/ 0 h 36"/>
              <a:gd name="T10" fmla="*/ 2147483647 w 48"/>
              <a:gd name="T11" fmla="*/ 2147483647 h 36"/>
              <a:gd name="T12" fmla="*/ 2147483647 w 48"/>
              <a:gd name="T13" fmla="*/ 2147483647 h 36"/>
              <a:gd name="T14" fmla="*/ 0 60000 65536"/>
              <a:gd name="T15" fmla="*/ 0 60000 65536"/>
              <a:gd name="T16" fmla="*/ 0 60000 65536"/>
              <a:gd name="T17" fmla="*/ 0 60000 65536"/>
              <a:gd name="T18" fmla="*/ 0 60000 65536"/>
              <a:gd name="T19" fmla="*/ 0 60000 65536"/>
              <a:gd name="T20" fmla="*/ 0 60000 65536"/>
              <a:gd name="T21" fmla="*/ 0 w 48"/>
              <a:gd name="T22" fmla="*/ 0 h 36"/>
              <a:gd name="T23" fmla="*/ 48 w 48"/>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36">
                <a:moveTo>
                  <a:pt x="36" y="36"/>
                </a:moveTo>
                <a:lnTo>
                  <a:pt x="0" y="12"/>
                </a:lnTo>
                <a:lnTo>
                  <a:pt x="12" y="0"/>
                </a:lnTo>
                <a:lnTo>
                  <a:pt x="48" y="24"/>
                </a:lnTo>
                <a:lnTo>
                  <a:pt x="36" y="3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4183" name="Freeform 38"/>
          <p:cNvSpPr>
            <a:spLocks/>
          </p:cNvSpPr>
          <p:nvPr/>
        </p:nvSpPr>
        <p:spPr bwMode="auto">
          <a:xfrm>
            <a:off x="2782888" y="4170363"/>
            <a:ext cx="168275" cy="238125"/>
          </a:xfrm>
          <a:custGeom>
            <a:avLst/>
            <a:gdLst>
              <a:gd name="T0" fmla="*/ 2147483647 w 84"/>
              <a:gd name="T1" fmla="*/ 2147483647 h 108"/>
              <a:gd name="T2" fmla="*/ 0 w 84"/>
              <a:gd name="T3" fmla="*/ 2147483647 h 108"/>
              <a:gd name="T4" fmla="*/ 2147483647 w 84"/>
              <a:gd name="T5" fmla="*/ 0 h 108"/>
              <a:gd name="T6" fmla="*/ 2147483647 w 84"/>
              <a:gd name="T7" fmla="*/ 2147483647 h 108"/>
              <a:gd name="T8" fmla="*/ 2147483647 w 84"/>
              <a:gd name="T9" fmla="*/ 2147483647 h 108"/>
              <a:gd name="T10" fmla="*/ 0 60000 65536"/>
              <a:gd name="T11" fmla="*/ 0 60000 65536"/>
              <a:gd name="T12" fmla="*/ 0 60000 65536"/>
              <a:gd name="T13" fmla="*/ 0 60000 65536"/>
              <a:gd name="T14" fmla="*/ 0 60000 65536"/>
              <a:gd name="T15" fmla="*/ 0 w 84"/>
              <a:gd name="T16" fmla="*/ 0 h 108"/>
              <a:gd name="T17" fmla="*/ 84 w 84"/>
              <a:gd name="T18" fmla="*/ 108 h 108"/>
            </a:gdLst>
            <a:ahLst/>
            <a:cxnLst>
              <a:cxn ang="T10">
                <a:pos x="T0" y="T1"/>
              </a:cxn>
              <a:cxn ang="T11">
                <a:pos x="T2" y="T3"/>
              </a:cxn>
              <a:cxn ang="T12">
                <a:pos x="T4" y="T5"/>
              </a:cxn>
              <a:cxn ang="T13">
                <a:pos x="T6" y="T7"/>
              </a:cxn>
              <a:cxn ang="T14">
                <a:pos x="T8" y="T9"/>
              </a:cxn>
            </a:cxnLst>
            <a:rect l="T15" t="T16" r="T17" b="T18"/>
            <a:pathLst>
              <a:path w="84" h="108">
                <a:moveTo>
                  <a:pt x="24" y="84"/>
                </a:moveTo>
                <a:lnTo>
                  <a:pt x="0" y="72"/>
                </a:lnTo>
                <a:lnTo>
                  <a:pt x="84" y="0"/>
                </a:lnTo>
                <a:lnTo>
                  <a:pt x="60" y="108"/>
                </a:lnTo>
                <a:lnTo>
                  <a:pt x="24" y="8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4184" name="Freeform 39"/>
          <p:cNvSpPr>
            <a:spLocks/>
          </p:cNvSpPr>
          <p:nvPr/>
        </p:nvSpPr>
        <p:spPr bwMode="auto">
          <a:xfrm>
            <a:off x="2759075" y="4514850"/>
            <a:ext cx="23813" cy="26988"/>
          </a:xfrm>
          <a:custGeom>
            <a:avLst/>
            <a:gdLst>
              <a:gd name="T0" fmla="*/ 0 w 12"/>
              <a:gd name="T1" fmla="*/ 0 h 12"/>
              <a:gd name="T2" fmla="*/ 0 w 12"/>
              <a:gd name="T3" fmla="*/ 0 h 12"/>
              <a:gd name="T4" fmla="*/ 2147483647 w 12"/>
              <a:gd name="T5" fmla="*/ 2147483647 h 12"/>
              <a:gd name="T6" fmla="*/ 2147483647 w 12"/>
              <a:gd name="T7" fmla="*/ 2147483647 h 12"/>
              <a:gd name="T8" fmla="*/ 0 w 12"/>
              <a:gd name="T9" fmla="*/ 0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0" y="0"/>
                </a:moveTo>
                <a:lnTo>
                  <a:pt x="0" y="0"/>
                </a:lnTo>
                <a:lnTo>
                  <a:pt x="12" y="12"/>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4185" name="Freeform 40"/>
          <p:cNvSpPr>
            <a:spLocks/>
          </p:cNvSpPr>
          <p:nvPr/>
        </p:nvSpPr>
        <p:spPr bwMode="auto">
          <a:xfrm>
            <a:off x="2830513" y="4383088"/>
            <a:ext cx="23812" cy="25400"/>
          </a:xfrm>
          <a:custGeom>
            <a:avLst/>
            <a:gdLst>
              <a:gd name="T0" fmla="*/ 0 w 12"/>
              <a:gd name="T1" fmla="*/ 0 h 12"/>
              <a:gd name="T2" fmla="*/ 0 w 12"/>
              <a:gd name="T3" fmla="*/ 0 h 12"/>
              <a:gd name="T4" fmla="*/ 2147483647 w 12"/>
              <a:gd name="T5" fmla="*/ 2147483647 h 12"/>
              <a:gd name="T6" fmla="*/ 2147483647 w 12"/>
              <a:gd name="T7" fmla="*/ 2147483647 h 12"/>
              <a:gd name="T8" fmla="*/ 0 w 12"/>
              <a:gd name="T9" fmla="*/ 0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0" y="0"/>
                </a:moveTo>
                <a:lnTo>
                  <a:pt x="0" y="0"/>
                </a:lnTo>
                <a:lnTo>
                  <a:pt x="12" y="12"/>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4186" name="Freeform 41"/>
          <p:cNvSpPr>
            <a:spLocks/>
          </p:cNvSpPr>
          <p:nvPr/>
        </p:nvSpPr>
        <p:spPr bwMode="auto">
          <a:xfrm>
            <a:off x="2759075" y="4383088"/>
            <a:ext cx="95250" cy="158750"/>
          </a:xfrm>
          <a:custGeom>
            <a:avLst/>
            <a:gdLst>
              <a:gd name="T0" fmla="*/ 0 w 48"/>
              <a:gd name="T1" fmla="*/ 2147483647 h 72"/>
              <a:gd name="T2" fmla="*/ 2147483647 w 48"/>
              <a:gd name="T3" fmla="*/ 2147483647 h 72"/>
              <a:gd name="T4" fmla="*/ 2147483647 w 48"/>
              <a:gd name="T5" fmla="*/ 2147483647 h 72"/>
              <a:gd name="T6" fmla="*/ 2147483647 w 48"/>
              <a:gd name="T7" fmla="*/ 0 h 72"/>
              <a:gd name="T8" fmla="*/ 0 w 48"/>
              <a:gd name="T9" fmla="*/ 2147483647 h 72"/>
              <a:gd name="T10" fmla="*/ 0 60000 65536"/>
              <a:gd name="T11" fmla="*/ 0 60000 65536"/>
              <a:gd name="T12" fmla="*/ 0 60000 65536"/>
              <a:gd name="T13" fmla="*/ 0 60000 65536"/>
              <a:gd name="T14" fmla="*/ 0 60000 65536"/>
              <a:gd name="T15" fmla="*/ 0 w 48"/>
              <a:gd name="T16" fmla="*/ 0 h 72"/>
              <a:gd name="T17" fmla="*/ 48 w 48"/>
              <a:gd name="T18" fmla="*/ 72 h 72"/>
            </a:gdLst>
            <a:ahLst/>
            <a:cxnLst>
              <a:cxn ang="T10">
                <a:pos x="T0" y="T1"/>
              </a:cxn>
              <a:cxn ang="T11">
                <a:pos x="T2" y="T3"/>
              </a:cxn>
              <a:cxn ang="T12">
                <a:pos x="T4" y="T5"/>
              </a:cxn>
              <a:cxn ang="T13">
                <a:pos x="T6" y="T7"/>
              </a:cxn>
              <a:cxn ang="T14">
                <a:pos x="T8" y="T9"/>
              </a:cxn>
            </a:cxnLst>
            <a:rect l="T15" t="T16" r="T17" b="T18"/>
            <a:pathLst>
              <a:path w="48" h="72">
                <a:moveTo>
                  <a:pt x="0" y="60"/>
                </a:moveTo>
                <a:lnTo>
                  <a:pt x="12" y="72"/>
                </a:lnTo>
                <a:lnTo>
                  <a:pt x="48" y="12"/>
                </a:lnTo>
                <a:lnTo>
                  <a:pt x="36" y="0"/>
                </a:lnTo>
                <a:lnTo>
                  <a:pt x="0" y="6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4187" name="Rectangle 42"/>
          <p:cNvSpPr>
            <a:spLocks noChangeArrowheads="1"/>
          </p:cNvSpPr>
          <p:nvPr/>
        </p:nvSpPr>
        <p:spPr bwMode="auto">
          <a:xfrm>
            <a:off x="2111375" y="4514850"/>
            <a:ext cx="700088" cy="182563"/>
          </a:xfrm>
          <a:prstGeom prst="rect">
            <a:avLst/>
          </a:prstGeom>
          <a:noFill/>
          <a:ln w="9525">
            <a:noFill/>
            <a:miter lim="800000"/>
            <a:headEnd/>
            <a:tailEnd/>
          </a:ln>
        </p:spPr>
        <p:txBody>
          <a:bodyPr wrap="none" lIns="0" tIns="0" rIns="0" bIns="0">
            <a:spAutoFit/>
          </a:bodyPr>
          <a:lstStyle/>
          <a:p>
            <a:r>
              <a:rPr lang="en-US" sz="1200" u="none">
                <a:solidFill>
                  <a:srgbClr val="000000"/>
                </a:solidFill>
              </a:rPr>
              <a:t>handle set</a:t>
            </a:r>
            <a:endParaRPr lang="en-US" b="1" u="none"/>
          </a:p>
        </p:txBody>
      </p:sp>
      <p:sp>
        <p:nvSpPr>
          <p:cNvPr id="134188" name="Rectangle 43"/>
          <p:cNvSpPr>
            <a:spLocks noChangeArrowheads="1"/>
          </p:cNvSpPr>
          <p:nvPr/>
        </p:nvSpPr>
        <p:spPr bwMode="auto">
          <a:xfrm>
            <a:off x="625475" y="2816225"/>
            <a:ext cx="1924050" cy="385763"/>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 Reactor</a:t>
            </a:r>
            <a:endParaRPr lang="en-US" sz="1400" b="1" u="none">
              <a:cs typeface="Times New Roman" pitchFamily="18" charset="0"/>
            </a:endParaRPr>
          </a:p>
          <a:p>
            <a:pPr algn="ctr">
              <a:tabLst>
                <a:tab pos="611188" algn="l"/>
              </a:tabLst>
            </a:pPr>
            <a:endParaRPr lang="en-US" sz="1400" u="none"/>
          </a:p>
        </p:txBody>
      </p:sp>
      <p:sp>
        <p:nvSpPr>
          <p:cNvPr id="134189" name="Rectangle 44"/>
          <p:cNvSpPr>
            <a:spLocks noChangeArrowheads="1"/>
          </p:cNvSpPr>
          <p:nvPr/>
        </p:nvSpPr>
        <p:spPr bwMode="auto">
          <a:xfrm>
            <a:off x="625475" y="2816225"/>
            <a:ext cx="2047875" cy="385763"/>
          </a:xfrm>
          <a:prstGeom prst="rect">
            <a:avLst/>
          </a:prstGeom>
          <a:noFill/>
          <a:ln w="19050">
            <a:solidFill>
              <a:schemeClr val="tx1"/>
            </a:solidFill>
            <a:miter lim="800000"/>
            <a:headEnd/>
            <a:tailEnd/>
          </a:ln>
        </p:spPr>
        <p:txBody>
          <a:bodyPr rot="10800000" wrap="none" anchor="ctr"/>
          <a:lstStyle/>
          <a:p>
            <a:endParaRPr lang="en-US"/>
          </a:p>
        </p:txBody>
      </p:sp>
      <p:sp>
        <p:nvSpPr>
          <p:cNvPr id="134190" name="Rectangle 45"/>
          <p:cNvSpPr>
            <a:spLocks noChangeArrowheads="1"/>
          </p:cNvSpPr>
          <p:nvPr/>
        </p:nvSpPr>
        <p:spPr bwMode="auto">
          <a:xfrm>
            <a:off x="601663" y="3201988"/>
            <a:ext cx="2201862" cy="935037"/>
          </a:xfrm>
          <a:prstGeom prst="rect">
            <a:avLst/>
          </a:prstGeom>
          <a:noFill/>
          <a:ln w="12700">
            <a:noFill/>
            <a:miter lim="800000"/>
            <a:headEnd/>
            <a:tailEnd/>
          </a:ln>
        </p:spPr>
        <p:txBody>
          <a:bodyPr/>
          <a:lstStyle/>
          <a:p>
            <a:pPr>
              <a:lnSpc>
                <a:spcPct val="95000"/>
              </a:lnSpc>
              <a:tabLst>
                <a:tab pos="611188" algn="l"/>
              </a:tabLst>
            </a:pPr>
            <a:r>
              <a:rPr lang="en-GB" sz="1400" u="none">
                <a:solidFill>
                  <a:srgbClr val="000000"/>
                </a:solidFill>
                <a:cs typeface="Times New Roman" pitchFamily="18" charset="0"/>
              </a:rPr>
              <a:t>handle_events()</a:t>
            </a:r>
            <a:endParaRPr lang="en-US" sz="1400" u="none">
              <a:cs typeface="Times New Roman" pitchFamily="18" charset="0"/>
            </a:endParaRPr>
          </a:p>
          <a:p>
            <a:pPr>
              <a:lnSpc>
                <a:spcPct val="95000"/>
              </a:lnSpc>
              <a:tabLst>
                <a:tab pos="611188" algn="l"/>
              </a:tabLst>
            </a:pPr>
            <a:r>
              <a:rPr lang="en-GB" sz="1400" u="none">
                <a:solidFill>
                  <a:srgbClr val="000000"/>
                </a:solidFill>
                <a:cs typeface="Times New Roman" pitchFamily="18" charset="0"/>
              </a:rPr>
              <a:t>register_handler()</a:t>
            </a:r>
            <a:endParaRPr lang="en-US" sz="1400" u="none">
              <a:cs typeface="Times New Roman" pitchFamily="18" charset="0"/>
            </a:endParaRPr>
          </a:p>
          <a:p>
            <a:pPr>
              <a:lnSpc>
                <a:spcPct val="95000"/>
              </a:lnSpc>
              <a:tabLst>
                <a:tab pos="611188" algn="l"/>
              </a:tabLst>
            </a:pPr>
            <a:r>
              <a:rPr lang="en-GB" sz="1400" u="none">
                <a:solidFill>
                  <a:srgbClr val="000000"/>
                </a:solidFill>
                <a:cs typeface="Times New Roman" pitchFamily="18" charset="0"/>
              </a:rPr>
              <a:t>remove_handler()</a:t>
            </a:r>
            <a:endParaRPr lang="en-US" sz="1400" u="none">
              <a:cs typeface="Times New Roman" pitchFamily="18" charset="0"/>
            </a:endParaRPr>
          </a:p>
          <a:p>
            <a:pPr>
              <a:tabLst>
                <a:tab pos="611188" algn="l"/>
              </a:tabLst>
            </a:pPr>
            <a:endParaRPr lang="en-US" sz="1400" u="none"/>
          </a:p>
        </p:txBody>
      </p:sp>
      <p:sp>
        <p:nvSpPr>
          <p:cNvPr id="134191" name="Rectangle 46"/>
          <p:cNvSpPr>
            <a:spLocks noChangeArrowheads="1"/>
          </p:cNvSpPr>
          <p:nvPr/>
        </p:nvSpPr>
        <p:spPr bwMode="auto">
          <a:xfrm>
            <a:off x="625475" y="3201988"/>
            <a:ext cx="2047875" cy="990600"/>
          </a:xfrm>
          <a:prstGeom prst="rect">
            <a:avLst/>
          </a:prstGeom>
          <a:noFill/>
          <a:ln w="19050">
            <a:solidFill>
              <a:schemeClr val="tx1"/>
            </a:solidFill>
            <a:miter lim="800000"/>
            <a:headEnd/>
            <a:tailEnd/>
          </a:ln>
        </p:spPr>
        <p:txBody>
          <a:bodyPr rot="10800000" wrap="none" anchor="ctr"/>
          <a:lstStyle/>
          <a:p>
            <a:endParaRPr lang="en-US"/>
          </a:p>
        </p:txBody>
      </p:sp>
      <p:sp>
        <p:nvSpPr>
          <p:cNvPr id="134192" name="Rectangle 47"/>
          <p:cNvSpPr>
            <a:spLocks noChangeArrowheads="1"/>
          </p:cNvSpPr>
          <p:nvPr/>
        </p:nvSpPr>
        <p:spPr bwMode="auto">
          <a:xfrm>
            <a:off x="5327650" y="2886075"/>
            <a:ext cx="2178050" cy="387350"/>
          </a:xfrm>
          <a:prstGeom prst="rect">
            <a:avLst/>
          </a:prstGeom>
          <a:noFill/>
          <a:ln w="12700">
            <a:noFill/>
            <a:miter lim="800000"/>
            <a:headEnd/>
            <a:tailEnd/>
          </a:ln>
        </p:spPr>
        <p:txBody>
          <a:bodyPr/>
          <a:lstStyle/>
          <a:p>
            <a:pPr algn="ctr">
              <a:tabLst>
                <a:tab pos="611188" algn="l"/>
              </a:tabLst>
            </a:pPr>
            <a:r>
              <a:rPr lang="en-GB" sz="1400" b="1" i="1" u="none">
                <a:solidFill>
                  <a:srgbClr val="000000"/>
                </a:solidFill>
                <a:cs typeface="Times New Roman" pitchFamily="18" charset="0"/>
              </a:rPr>
              <a:t>Event Handler</a:t>
            </a:r>
            <a:endParaRPr lang="en-US" sz="1400" b="1" i="1" u="none">
              <a:cs typeface="Times New Roman" pitchFamily="18" charset="0"/>
            </a:endParaRPr>
          </a:p>
          <a:p>
            <a:pPr algn="ctr">
              <a:tabLst>
                <a:tab pos="611188" algn="l"/>
              </a:tabLst>
            </a:pPr>
            <a:endParaRPr lang="en-US" sz="1400" i="1" u="none"/>
          </a:p>
        </p:txBody>
      </p:sp>
      <p:sp>
        <p:nvSpPr>
          <p:cNvPr id="134193" name="Rectangle 48"/>
          <p:cNvSpPr>
            <a:spLocks noChangeArrowheads="1"/>
          </p:cNvSpPr>
          <p:nvPr/>
        </p:nvSpPr>
        <p:spPr bwMode="auto">
          <a:xfrm>
            <a:off x="5364163" y="2913063"/>
            <a:ext cx="2047875" cy="385762"/>
          </a:xfrm>
          <a:prstGeom prst="rect">
            <a:avLst/>
          </a:prstGeom>
          <a:noFill/>
          <a:ln w="19050">
            <a:solidFill>
              <a:schemeClr val="tx1"/>
            </a:solidFill>
            <a:miter lim="800000"/>
            <a:headEnd/>
            <a:tailEnd/>
          </a:ln>
        </p:spPr>
        <p:txBody>
          <a:bodyPr rot="10800000" wrap="none" anchor="ctr"/>
          <a:lstStyle/>
          <a:p>
            <a:endParaRPr lang="en-US"/>
          </a:p>
        </p:txBody>
      </p:sp>
      <p:sp>
        <p:nvSpPr>
          <p:cNvPr id="134194" name="Rectangle 49"/>
          <p:cNvSpPr>
            <a:spLocks noChangeArrowheads="1"/>
          </p:cNvSpPr>
          <p:nvPr/>
        </p:nvSpPr>
        <p:spPr bwMode="auto">
          <a:xfrm>
            <a:off x="5340350" y="3298825"/>
            <a:ext cx="2201863" cy="935038"/>
          </a:xfrm>
          <a:prstGeom prst="rect">
            <a:avLst/>
          </a:prstGeom>
          <a:noFill/>
          <a:ln w="12700">
            <a:noFill/>
            <a:miter lim="800000"/>
            <a:headEnd/>
            <a:tailEnd/>
          </a:ln>
        </p:spPr>
        <p:txBody>
          <a:bodyPr/>
          <a:lstStyle/>
          <a:p>
            <a:pPr>
              <a:lnSpc>
                <a:spcPct val="95000"/>
              </a:lnSpc>
              <a:tabLst>
                <a:tab pos="611188" algn="l"/>
              </a:tabLst>
            </a:pPr>
            <a:r>
              <a:rPr lang="en-GB" sz="1400" i="1" u="none">
                <a:solidFill>
                  <a:srgbClr val="000000"/>
                </a:solidFill>
                <a:cs typeface="Times New Roman" pitchFamily="18" charset="0"/>
              </a:rPr>
              <a:t>handle_event ()</a:t>
            </a:r>
            <a:endParaRPr lang="en-US" sz="1400" i="1" u="none">
              <a:cs typeface="Times New Roman" pitchFamily="18" charset="0"/>
            </a:endParaRPr>
          </a:p>
          <a:p>
            <a:pPr>
              <a:lnSpc>
                <a:spcPct val="95000"/>
              </a:lnSpc>
              <a:tabLst>
                <a:tab pos="611188" algn="l"/>
              </a:tabLst>
            </a:pPr>
            <a:r>
              <a:rPr lang="en-GB" sz="1400" i="1" u="none">
                <a:solidFill>
                  <a:srgbClr val="000000"/>
                </a:solidFill>
                <a:cs typeface="Times New Roman" pitchFamily="18" charset="0"/>
              </a:rPr>
              <a:t>get_handle()</a:t>
            </a:r>
            <a:endParaRPr lang="en-US" sz="1400" i="1" u="none"/>
          </a:p>
        </p:txBody>
      </p:sp>
      <p:sp>
        <p:nvSpPr>
          <p:cNvPr id="134195" name="Rectangle 50"/>
          <p:cNvSpPr>
            <a:spLocks noChangeArrowheads="1"/>
          </p:cNvSpPr>
          <p:nvPr/>
        </p:nvSpPr>
        <p:spPr bwMode="auto">
          <a:xfrm>
            <a:off x="5364163" y="3298825"/>
            <a:ext cx="2047875" cy="722313"/>
          </a:xfrm>
          <a:prstGeom prst="rect">
            <a:avLst/>
          </a:prstGeom>
          <a:noFill/>
          <a:ln w="19050">
            <a:solidFill>
              <a:schemeClr val="tx1"/>
            </a:solidFill>
            <a:miter lim="800000"/>
            <a:headEnd/>
            <a:tailEnd/>
          </a:ln>
        </p:spPr>
        <p:txBody>
          <a:bodyPr rot="10800000" wrap="none" anchor="ctr"/>
          <a:lstStyle/>
          <a:p>
            <a:endParaRPr lang="en-US"/>
          </a:p>
        </p:txBody>
      </p:sp>
      <p:sp>
        <p:nvSpPr>
          <p:cNvPr id="134196" name="Rectangle 51"/>
          <p:cNvSpPr>
            <a:spLocks noChangeArrowheads="1"/>
          </p:cNvSpPr>
          <p:nvPr/>
        </p:nvSpPr>
        <p:spPr bwMode="auto">
          <a:xfrm>
            <a:off x="4021138" y="5008563"/>
            <a:ext cx="1544637" cy="385762"/>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Connector</a:t>
            </a:r>
            <a:endParaRPr lang="en-US" sz="1400" b="1" u="none">
              <a:cs typeface="Times New Roman" pitchFamily="18" charset="0"/>
            </a:endParaRPr>
          </a:p>
          <a:p>
            <a:pPr algn="ctr">
              <a:tabLst>
                <a:tab pos="611188" algn="l"/>
              </a:tabLst>
            </a:pPr>
            <a:endParaRPr lang="en-US" sz="1400" u="none"/>
          </a:p>
        </p:txBody>
      </p:sp>
      <p:sp>
        <p:nvSpPr>
          <p:cNvPr id="134197" name="Rectangle 52"/>
          <p:cNvSpPr>
            <a:spLocks noChangeArrowheads="1"/>
          </p:cNvSpPr>
          <p:nvPr/>
        </p:nvSpPr>
        <p:spPr bwMode="auto">
          <a:xfrm>
            <a:off x="4095750" y="4852988"/>
            <a:ext cx="1393825" cy="638175"/>
          </a:xfrm>
          <a:prstGeom prst="rect">
            <a:avLst/>
          </a:prstGeom>
          <a:noFill/>
          <a:ln w="19050">
            <a:solidFill>
              <a:schemeClr val="tx1"/>
            </a:solidFill>
            <a:miter lim="800000"/>
            <a:headEnd/>
            <a:tailEnd/>
          </a:ln>
        </p:spPr>
        <p:txBody>
          <a:bodyPr rot="10800000" wrap="none" anchor="ctr"/>
          <a:lstStyle/>
          <a:p>
            <a:endParaRPr lang="en-US"/>
          </a:p>
        </p:txBody>
      </p:sp>
      <p:sp>
        <p:nvSpPr>
          <p:cNvPr id="134198" name="Rectangle 53"/>
          <p:cNvSpPr>
            <a:spLocks noChangeArrowheads="1"/>
          </p:cNvSpPr>
          <p:nvPr/>
        </p:nvSpPr>
        <p:spPr bwMode="auto">
          <a:xfrm>
            <a:off x="885825" y="5013325"/>
            <a:ext cx="2176463" cy="385763"/>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Synchronous</a:t>
            </a:r>
          </a:p>
          <a:p>
            <a:pPr algn="ctr">
              <a:tabLst>
                <a:tab pos="611188" algn="l"/>
              </a:tabLst>
            </a:pPr>
            <a:r>
              <a:rPr lang="en-GB" sz="1400" b="1" u="none">
                <a:solidFill>
                  <a:srgbClr val="000000"/>
                </a:solidFill>
                <a:cs typeface="Times New Roman" pitchFamily="18" charset="0"/>
              </a:rPr>
              <a:t>Event Demuxer</a:t>
            </a:r>
            <a:endParaRPr lang="en-US" sz="1400" b="1" u="none">
              <a:cs typeface="Times New Roman" pitchFamily="18" charset="0"/>
            </a:endParaRPr>
          </a:p>
          <a:p>
            <a:pPr algn="ctr">
              <a:tabLst>
                <a:tab pos="611188" algn="l"/>
              </a:tabLst>
            </a:pPr>
            <a:endParaRPr lang="en-US" sz="1400" u="none"/>
          </a:p>
        </p:txBody>
      </p:sp>
      <p:sp>
        <p:nvSpPr>
          <p:cNvPr id="134199" name="Rectangle 54"/>
          <p:cNvSpPr>
            <a:spLocks noChangeArrowheads="1"/>
          </p:cNvSpPr>
          <p:nvPr/>
        </p:nvSpPr>
        <p:spPr bwMode="auto">
          <a:xfrm>
            <a:off x="922338" y="5051425"/>
            <a:ext cx="2046287" cy="639763"/>
          </a:xfrm>
          <a:prstGeom prst="rect">
            <a:avLst/>
          </a:prstGeom>
          <a:noFill/>
          <a:ln w="19050">
            <a:solidFill>
              <a:schemeClr val="tx1"/>
            </a:solidFill>
            <a:miter lim="800000"/>
            <a:headEnd/>
            <a:tailEnd/>
          </a:ln>
        </p:spPr>
        <p:txBody>
          <a:bodyPr rot="10800000" wrap="none" anchor="ctr"/>
          <a:lstStyle/>
          <a:p>
            <a:endParaRPr lang="en-US"/>
          </a:p>
        </p:txBody>
      </p:sp>
      <p:sp>
        <p:nvSpPr>
          <p:cNvPr id="134200" name="Rectangle 55"/>
          <p:cNvSpPr>
            <a:spLocks noChangeArrowheads="1"/>
          </p:cNvSpPr>
          <p:nvPr/>
        </p:nvSpPr>
        <p:spPr bwMode="auto">
          <a:xfrm>
            <a:off x="896938" y="5691188"/>
            <a:ext cx="1677987" cy="482600"/>
          </a:xfrm>
          <a:prstGeom prst="rect">
            <a:avLst/>
          </a:prstGeom>
          <a:noFill/>
          <a:ln w="12700">
            <a:noFill/>
            <a:miter lim="800000"/>
            <a:headEnd/>
            <a:tailEnd/>
          </a:ln>
        </p:spPr>
        <p:txBody>
          <a:bodyPr/>
          <a:lstStyle/>
          <a:p>
            <a:pPr>
              <a:lnSpc>
                <a:spcPct val="95000"/>
              </a:lnSpc>
              <a:tabLst>
                <a:tab pos="611188" algn="l"/>
              </a:tabLst>
            </a:pPr>
            <a:r>
              <a:rPr lang="en-GB" sz="1400" u="none">
                <a:solidFill>
                  <a:srgbClr val="000000"/>
                </a:solidFill>
                <a:cs typeface="Times New Roman" pitchFamily="18" charset="0"/>
              </a:rPr>
              <a:t>select ()</a:t>
            </a:r>
            <a:endParaRPr lang="en-US" sz="1400" u="none">
              <a:cs typeface="Times New Roman" pitchFamily="18" charset="0"/>
            </a:endParaRPr>
          </a:p>
        </p:txBody>
      </p:sp>
      <p:sp>
        <p:nvSpPr>
          <p:cNvPr id="134201" name="Rectangle 56"/>
          <p:cNvSpPr>
            <a:spLocks noChangeArrowheads="1"/>
          </p:cNvSpPr>
          <p:nvPr/>
        </p:nvSpPr>
        <p:spPr bwMode="auto">
          <a:xfrm>
            <a:off x="922338" y="5691188"/>
            <a:ext cx="2046287" cy="409575"/>
          </a:xfrm>
          <a:prstGeom prst="rect">
            <a:avLst/>
          </a:prstGeom>
          <a:noFill/>
          <a:ln w="19050">
            <a:solidFill>
              <a:schemeClr val="tx1"/>
            </a:solidFill>
            <a:miter lim="800000"/>
            <a:headEnd/>
            <a:tailEnd/>
          </a:ln>
        </p:spPr>
        <p:txBody>
          <a:bodyPr rot="10800000" wrap="none" anchor="ctr"/>
          <a:lstStyle/>
          <a:p>
            <a:endParaRPr lang="en-US"/>
          </a:p>
        </p:txBody>
      </p:sp>
      <p:sp>
        <p:nvSpPr>
          <p:cNvPr id="134202" name="Rectangle 57"/>
          <p:cNvSpPr>
            <a:spLocks noChangeArrowheads="1"/>
          </p:cNvSpPr>
          <p:nvPr/>
        </p:nvSpPr>
        <p:spPr bwMode="auto">
          <a:xfrm>
            <a:off x="855663" y="4697413"/>
            <a:ext cx="676275" cy="184150"/>
          </a:xfrm>
          <a:prstGeom prst="rect">
            <a:avLst/>
          </a:prstGeom>
          <a:noFill/>
          <a:ln w="9525">
            <a:noFill/>
            <a:miter lim="800000"/>
            <a:headEnd/>
            <a:tailEnd/>
          </a:ln>
        </p:spPr>
        <p:txBody>
          <a:bodyPr wrap="none" lIns="0" tIns="0" rIns="0" bIns="0">
            <a:spAutoFit/>
          </a:bodyPr>
          <a:lstStyle/>
          <a:p>
            <a:r>
              <a:rPr lang="en-US" sz="1200" u="none">
                <a:solidFill>
                  <a:srgbClr val="000000"/>
                </a:solidFill>
              </a:rPr>
              <a:t>&lt;&lt;uses&gt;&gt;</a:t>
            </a:r>
            <a:endParaRPr lang="en-US" b="1" u="none"/>
          </a:p>
        </p:txBody>
      </p:sp>
      <p:sp>
        <p:nvSpPr>
          <p:cNvPr id="134203" name="Rectangle 58"/>
          <p:cNvSpPr>
            <a:spLocks noChangeArrowheads="1"/>
          </p:cNvSpPr>
          <p:nvPr/>
        </p:nvSpPr>
        <p:spPr bwMode="auto">
          <a:xfrm>
            <a:off x="7169150" y="5008563"/>
            <a:ext cx="1544638" cy="385762"/>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Acceptor</a:t>
            </a:r>
            <a:endParaRPr lang="en-US" sz="1400" b="1" u="none">
              <a:cs typeface="Times New Roman" pitchFamily="18" charset="0"/>
            </a:endParaRPr>
          </a:p>
          <a:p>
            <a:pPr algn="ctr">
              <a:tabLst>
                <a:tab pos="611188" algn="l"/>
              </a:tabLst>
            </a:pPr>
            <a:endParaRPr lang="en-US" sz="1400" u="none"/>
          </a:p>
        </p:txBody>
      </p:sp>
      <p:sp>
        <p:nvSpPr>
          <p:cNvPr id="134204" name="Rectangle 59"/>
          <p:cNvSpPr>
            <a:spLocks noChangeArrowheads="1"/>
          </p:cNvSpPr>
          <p:nvPr/>
        </p:nvSpPr>
        <p:spPr bwMode="auto">
          <a:xfrm>
            <a:off x="7243763" y="4852988"/>
            <a:ext cx="1393825" cy="638175"/>
          </a:xfrm>
          <a:prstGeom prst="rect">
            <a:avLst/>
          </a:prstGeom>
          <a:noFill/>
          <a:ln w="19050">
            <a:solidFill>
              <a:schemeClr val="tx1"/>
            </a:solidFill>
            <a:miter lim="800000"/>
            <a:headEnd/>
            <a:tailEnd/>
          </a:ln>
        </p:spPr>
        <p:txBody>
          <a:bodyPr rot="10800000" wrap="none" anchor="ctr"/>
          <a:lstStyle/>
          <a:p>
            <a:endParaRPr lang="en-US"/>
          </a:p>
        </p:txBody>
      </p:sp>
      <p:sp>
        <p:nvSpPr>
          <p:cNvPr id="134205" name="Rectangle 60"/>
          <p:cNvSpPr>
            <a:spLocks noChangeArrowheads="1"/>
          </p:cNvSpPr>
          <p:nvPr/>
        </p:nvSpPr>
        <p:spPr bwMode="auto">
          <a:xfrm>
            <a:off x="5646738" y="5918200"/>
            <a:ext cx="1544637" cy="385763"/>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Service </a:t>
            </a:r>
          </a:p>
          <a:p>
            <a:pPr algn="ctr">
              <a:tabLst>
                <a:tab pos="611188" algn="l"/>
              </a:tabLst>
            </a:pPr>
            <a:r>
              <a:rPr lang="en-GB" sz="1400" b="1" u="none">
                <a:solidFill>
                  <a:srgbClr val="000000"/>
                </a:solidFill>
                <a:cs typeface="Times New Roman" pitchFamily="18" charset="0"/>
              </a:rPr>
              <a:t>Handler</a:t>
            </a:r>
            <a:endParaRPr lang="en-US" sz="1400" b="1" u="none">
              <a:cs typeface="Times New Roman" pitchFamily="18" charset="0"/>
            </a:endParaRPr>
          </a:p>
          <a:p>
            <a:pPr algn="ctr">
              <a:tabLst>
                <a:tab pos="611188" algn="l"/>
              </a:tabLst>
            </a:pPr>
            <a:endParaRPr lang="en-US" sz="1400" u="none"/>
          </a:p>
        </p:txBody>
      </p:sp>
      <p:sp>
        <p:nvSpPr>
          <p:cNvPr id="134206" name="Rectangle 61"/>
          <p:cNvSpPr>
            <a:spLocks noChangeArrowheads="1"/>
          </p:cNvSpPr>
          <p:nvPr/>
        </p:nvSpPr>
        <p:spPr bwMode="auto">
          <a:xfrm>
            <a:off x="5721350" y="5859463"/>
            <a:ext cx="1393825" cy="638175"/>
          </a:xfrm>
          <a:prstGeom prst="rect">
            <a:avLst/>
          </a:prstGeom>
          <a:noFill/>
          <a:ln w="19050">
            <a:solidFill>
              <a:schemeClr val="tx1"/>
            </a:solidFill>
            <a:miter lim="800000"/>
            <a:headEnd/>
            <a:tailEnd/>
          </a:ln>
        </p:spPr>
        <p:txBody>
          <a:bodyPr rot="10800000" wrap="none" anchor="ctr"/>
          <a:lstStyle/>
          <a:p>
            <a:endParaRPr lang="en-US"/>
          </a:p>
        </p:txBody>
      </p:sp>
      <p:sp>
        <p:nvSpPr>
          <p:cNvPr id="134207" name="Line 62"/>
          <p:cNvSpPr>
            <a:spLocks noChangeShapeType="1"/>
          </p:cNvSpPr>
          <p:nvPr/>
        </p:nvSpPr>
        <p:spPr bwMode="auto">
          <a:xfrm>
            <a:off x="6429375" y="4340225"/>
            <a:ext cx="0" cy="1508125"/>
          </a:xfrm>
          <a:prstGeom prst="line">
            <a:avLst/>
          </a:prstGeom>
          <a:noFill/>
          <a:ln w="28575">
            <a:solidFill>
              <a:schemeClr val="tx1"/>
            </a:solidFill>
            <a:round/>
            <a:headEnd/>
            <a:tailEnd/>
          </a:ln>
        </p:spPr>
        <p:txBody>
          <a:bodyPr wrap="none"/>
          <a:lstStyle/>
          <a:p>
            <a:endParaRPr lang="en-US"/>
          </a:p>
        </p:txBody>
      </p:sp>
      <p:sp>
        <p:nvSpPr>
          <p:cNvPr id="134208" name="Line 63"/>
          <p:cNvSpPr>
            <a:spLocks noChangeShapeType="1"/>
          </p:cNvSpPr>
          <p:nvPr/>
        </p:nvSpPr>
        <p:spPr bwMode="auto">
          <a:xfrm>
            <a:off x="4833938" y="4598988"/>
            <a:ext cx="3094037" cy="0"/>
          </a:xfrm>
          <a:prstGeom prst="line">
            <a:avLst/>
          </a:prstGeom>
          <a:noFill/>
          <a:ln w="28575">
            <a:solidFill>
              <a:schemeClr val="tx1"/>
            </a:solidFill>
            <a:round/>
            <a:headEnd/>
            <a:tailEnd/>
          </a:ln>
        </p:spPr>
        <p:txBody>
          <a:bodyPr wrap="none"/>
          <a:lstStyle/>
          <a:p>
            <a:endParaRPr lang="en-US"/>
          </a:p>
        </p:txBody>
      </p:sp>
      <p:sp>
        <p:nvSpPr>
          <p:cNvPr id="134209" name="Line 64"/>
          <p:cNvSpPr>
            <a:spLocks noChangeShapeType="1"/>
          </p:cNvSpPr>
          <p:nvPr/>
        </p:nvSpPr>
        <p:spPr bwMode="auto">
          <a:xfrm flipH="1">
            <a:off x="4833938" y="4591050"/>
            <a:ext cx="1587" cy="271463"/>
          </a:xfrm>
          <a:prstGeom prst="line">
            <a:avLst/>
          </a:prstGeom>
          <a:noFill/>
          <a:ln w="28575">
            <a:solidFill>
              <a:schemeClr val="tx1"/>
            </a:solidFill>
            <a:round/>
            <a:headEnd/>
            <a:tailEnd/>
          </a:ln>
        </p:spPr>
        <p:txBody>
          <a:bodyPr wrap="none"/>
          <a:lstStyle/>
          <a:p>
            <a:endParaRPr lang="en-US"/>
          </a:p>
        </p:txBody>
      </p:sp>
      <p:sp>
        <p:nvSpPr>
          <p:cNvPr id="134210" name="Line 65"/>
          <p:cNvSpPr>
            <a:spLocks noChangeShapeType="1"/>
          </p:cNvSpPr>
          <p:nvPr/>
        </p:nvSpPr>
        <p:spPr bwMode="auto">
          <a:xfrm flipH="1">
            <a:off x="7931150" y="4591050"/>
            <a:ext cx="1588" cy="271463"/>
          </a:xfrm>
          <a:prstGeom prst="line">
            <a:avLst/>
          </a:prstGeom>
          <a:noFill/>
          <a:ln w="28575">
            <a:solidFill>
              <a:schemeClr val="tx1"/>
            </a:solidFill>
            <a:round/>
            <a:headEnd/>
            <a:tailEnd/>
          </a:ln>
        </p:spPr>
        <p:txBody>
          <a:bodyPr wrap="none"/>
          <a:lstStyle/>
          <a:p>
            <a:endParaRPr lang="en-US"/>
          </a:p>
        </p:txBody>
      </p:sp>
    </p:spTree>
  </p:cSld>
  <p:clrMapOvr>
    <a:masterClrMapping/>
  </p:clrMapOvr>
  <p:transition/>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Slide Number Placeholder 2"/>
          <p:cNvSpPr>
            <a:spLocks noGrp="1"/>
          </p:cNvSpPr>
          <p:nvPr>
            <p:ph type="sldNum" sz="quarter" idx="10"/>
          </p:nvPr>
        </p:nvSpPr>
        <p:spPr>
          <a:noFill/>
        </p:spPr>
        <p:txBody>
          <a:bodyPr/>
          <a:lstStyle/>
          <a:p>
            <a:fld id="{4B685E37-D8E3-47DB-B835-3D495294AECD}" type="slidenum">
              <a:rPr lang="en-US" smtClean="0">
                <a:latin typeface="Arial" pitchFamily="34" charset="0"/>
              </a:rPr>
              <a:pPr/>
              <a:t>128</a:t>
            </a:fld>
            <a:endParaRPr lang="en-US" smtClean="0">
              <a:latin typeface="Arial" pitchFamily="34" charset="0"/>
            </a:endParaRPr>
          </a:p>
        </p:txBody>
      </p:sp>
      <p:sp>
        <p:nvSpPr>
          <p:cNvPr id="135171" name="Rectangle 2"/>
          <p:cNvSpPr>
            <a:spLocks noGrp="1" noChangeArrowheads="1"/>
          </p:cNvSpPr>
          <p:nvPr>
            <p:ph type="title"/>
          </p:nvPr>
        </p:nvSpPr>
        <p:spPr>
          <a:xfrm>
            <a:off x="298450" y="-9525"/>
            <a:ext cx="8626475" cy="914400"/>
          </a:xfrm>
        </p:spPr>
        <p:txBody>
          <a:bodyPr/>
          <a:lstStyle/>
          <a:p>
            <a:r>
              <a:rPr lang="en-US" sz="4000" smtClean="0"/>
              <a:t>The Reactor Pattern</a:t>
            </a:r>
          </a:p>
        </p:txBody>
      </p:sp>
      <p:sp>
        <p:nvSpPr>
          <p:cNvPr id="135172" name="Rectangle 3"/>
          <p:cNvSpPr>
            <a:spLocks noChangeArrowheads="1"/>
          </p:cNvSpPr>
          <p:nvPr/>
        </p:nvSpPr>
        <p:spPr bwMode="auto">
          <a:xfrm>
            <a:off x="6648450" y="23320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73" name="Rectangle 4"/>
          <p:cNvSpPr>
            <a:spLocks noChangeArrowheads="1"/>
          </p:cNvSpPr>
          <p:nvPr/>
        </p:nvSpPr>
        <p:spPr bwMode="auto">
          <a:xfrm>
            <a:off x="8248650" y="23320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74" name="Rectangle 5"/>
          <p:cNvSpPr>
            <a:spLocks noChangeArrowheads="1"/>
          </p:cNvSpPr>
          <p:nvPr/>
        </p:nvSpPr>
        <p:spPr bwMode="auto">
          <a:xfrm>
            <a:off x="7448550" y="21034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75" name="Rectangle 6"/>
          <p:cNvSpPr>
            <a:spLocks noChangeArrowheads="1"/>
          </p:cNvSpPr>
          <p:nvPr/>
        </p:nvSpPr>
        <p:spPr bwMode="auto">
          <a:xfrm>
            <a:off x="6705600" y="118745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76" name="Rectangle 7"/>
          <p:cNvSpPr>
            <a:spLocks noChangeArrowheads="1"/>
          </p:cNvSpPr>
          <p:nvPr/>
        </p:nvSpPr>
        <p:spPr bwMode="auto">
          <a:xfrm>
            <a:off x="3617913" y="19510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77" name="Rectangle 8"/>
          <p:cNvSpPr>
            <a:spLocks noChangeArrowheads="1"/>
          </p:cNvSpPr>
          <p:nvPr/>
        </p:nvSpPr>
        <p:spPr bwMode="auto">
          <a:xfrm>
            <a:off x="3617913" y="20272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78" name="Rectangle 9"/>
          <p:cNvSpPr>
            <a:spLocks noChangeArrowheads="1"/>
          </p:cNvSpPr>
          <p:nvPr/>
        </p:nvSpPr>
        <p:spPr bwMode="auto">
          <a:xfrm>
            <a:off x="3617913" y="22177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79" name="Rectangle 10"/>
          <p:cNvSpPr>
            <a:spLocks noChangeArrowheads="1"/>
          </p:cNvSpPr>
          <p:nvPr/>
        </p:nvSpPr>
        <p:spPr bwMode="auto">
          <a:xfrm>
            <a:off x="3617913" y="22939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80" name="Rectangle 11"/>
          <p:cNvSpPr>
            <a:spLocks noChangeArrowheads="1"/>
          </p:cNvSpPr>
          <p:nvPr/>
        </p:nvSpPr>
        <p:spPr bwMode="auto">
          <a:xfrm>
            <a:off x="4989513" y="1720850"/>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81" name="Rectangle 12"/>
          <p:cNvSpPr>
            <a:spLocks noChangeArrowheads="1"/>
          </p:cNvSpPr>
          <p:nvPr/>
        </p:nvSpPr>
        <p:spPr bwMode="auto">
          <a:xfrm>
            <a:off x="6705600" y="172085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82" name="Rectangle 13"/>
          <p:cNvSpPr>
            <a:spLocks noChangeArrowheads="1"/>
          </p:cNvSpPr>
          <p:nvPr/>
        </p:nvSpPr>
        <p:spPr bwMode="auto">
          <a:xfrm>
            <a:off x="4989513" y="2867025"/>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83" name="Rectangle 14"/>
          <p:cNvSpPr>
            <a:spLocks noChangeArrowheads="1"/>
          </p:cNvSpPr>
          <p:nvPr/>
        </p:nvSpPr>
        <p:spPr bwMode="auto">
          <a:xfrm>
            <a:off x="5432425" y="6570663"/>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84" name="Rectangle 15"/>
          <p:cNvSpPr>
            <a:spLocks noChangeArrowheads="1"/>
          </p:cNvSpPr>
          <p:nvPr/>
        </p:nvSpPr>
        <p:spPr bwMode="auto">
          <a:xfrm>
            <a:off x="6391275" y="637540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85" name="Rectangle 16"/>
          <p:cNvSpPr>
            <a:spLocks noChangeArrowheads="1"/>
          </p:cNvSpPr>
          <p:nvPr/>
        </p:nvSpPr>
        <p:spPr bwMode="auto">
          <a:xfrm>
            <a:off x="5272088" y="6375400"/>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86" name="Rectangle 17"/>
          <p:cNvSpPr>
            <a:spLocks noChangeArrowheads="1"/>
          </p:cNvSpPr>
          <p:nvPr/>
        </p:nvSpPr>
        <p:spPr bwMode="auto">
          <a:xfrm>
            <a:off x="8204200" y="4583113"/>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87" name="Rectangle 18"/>
          <p:cNvSpPr>
            <a:spLocks noChangeArrowheads="1"/>
          </p:cNvSpPr>
          <p:nvPr/>
        </p:nvSpPr>
        <p:spPr bwMode="auto">
          <a:xfrm>
            <a:off x="8204200" y="6765925"/>
            <a:ext cx="17463"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88" name="Rectangle 19"/>
          <p:cNvSpPr>
            <a:spLocks noChangeArrowheads="1"/>
          </p:cNvSpPr>
          <p:nvPr/>
        </p:nvSpPr>
        <p:spPr bwMode="auto">
          <a:xfrm>
            <a:off x="6551613" y="4441825"/>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89" name="Rectangle 20"/>
          <p:cNvSpPr>
            <a:spLocks noChangeArrowheads="1"/>
          </p:cNvSpPr>
          <p:nvPr/>
        </p:nvSpPr>
        <p:spPr bwMode="auto">
          <a:xfrm>
            <a:off x="6551613" y="6765925"/>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90" name="Rectangle 21"/>
          <p:cNvSpPr>
            <a:spLocks noChangeArrowheads="1"/>
          </p:cNvSpPr>
          <p:nvPr/>
        </p:nvSpPr>
        <p:spPr bwMode="auto">
          <a:xfrm>
            <a:off x="4899025" y="4422775"/>
            <a:ext cx="17463"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91" name="Rectangle 22"/>
          <p:cNvSpPr>
            <a:spLocks noChangeArrowheads="1"/>
          </p:cNvSpPr>
          <p:nvPr/>
        </p:nvSpPr>
        <p:spPr bwMode="auto">
          <a:xfrm>
            <a:off x="4899025" y="6765925"/>
            <a:ext cx="17463"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92" name="Rectangle 23"/>
          <p:cNvSpPr>
            <a:spLocks noChangeArrowheads="1"/>
          </p:cNvSpPr>
          <p:nvPr/>
        </p:nvSpPr>
        <p:spPr bwMode="auto">
          <a:xfrm>
            <a:off x="3192463" y="4422775"/>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93" name="Rectangle 24"/>
          <p:cNvSpPr>
            <a:spLocks noChangeArrowheads="1"/>
          </p:cNvSpPr>
          <p:nvPr/>
        </p:nvSpPr>
        <p:spPr bwMode="auto">
          <a:xfrm>
            <a:off x="3192463" y="6765925"/>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94" name="Rectangle 25"/>
          <p:cNvSpPr>
            <a:spLocks noChangeArrowheads="1"/>
          </p:cNvSpPr>
          <p:nvPr/>
        </p:nvSpPr>
        <p:spPr bwMode="auto">
          <a:xfrm>
            <a:off x="3352800" y="5080000"/>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95" name="Rectangle 26"/>
          <p:cNvSpPr>
            <a:spLocks noChangeArrowheads="1"/>
          </p:cNvSpPr>
          <p:nvPr/>
        </p:nvSpPr>
        <p:spPr bwMode="auto">
          <a:xfrm>
            <a:off x="6196013" y="5080000"/>
            <a:ext cx="1587"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96" name="Rectangle 27"/>
          <p:cNvSpPr>
            <a:spLocks noChangeArrowheads="1"/>
          </p:cNvSpPr>
          <p:nvPr/>
        </p:nvSpPr>
        <p:spPr bwMode="auto">
          <a:xfrm>
            <a:off x="6391275" y="5346700"/>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97" name="Rectangle 28"/>
          <p:cNvSpPr>
            <a:spLocks noChangeArrowheads="1"/>
          </p:cNvSpPr>
          <p:nvPr/>
        </p:nvSpPr>
        <p:spPr bwMode="auto">
          <a:xfrm>
            <a:off x="5272088" y="5346700"/>
            <a:ext cx="1587"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98" name="Rectangle 29"/>
          <p:cNvSpPr>
            <a:spLocks noChangeArrowheads="1"/>
          </p:cNvSpPr>
          <p:nvPr/>
        </p:nvSpPr>
        <p:spPr bwMode="auto">
          <a:xfrm>
            <a:off x="6124575" y="5453063"/>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199" name="Rectangle 30"/>
          <p:cNvSpPr>
            <a:spLocks noChangeArrowheads="1"/>
          </p:cNvSpPr>
          <p:nvPr/>
        </p:nvSpPr>
        <p:spPr bwMode="auto">
          <a:xfrm>
            <a:off x="6196013" y="5453063"/>
            <a:ext cx="1587"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00" name="Rectangle 31"/>
          <p:cNvSpPr>
            <a:spLocks noChangeArrowheads="1"/>
          </p:cNvSpPr>
          <p:nvPr/>
        </p:nvSpPr>
        <p:spPr bwMode="auto">
          <a:xfrm>
            <a:off x="6391275" y="5826125"/>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01" name="Rectangle 32"/>
          <p:cNvSpPr>
            <a:spLocks noChangeArrowheads="1"/>
          </p:cNvSpPr>
          <p:nvPr/>
        </p:nvSpPr>
        <p:spPr bwMode="auto">
          <a:xfrm>
            <a:off x="3619500" y="5826125"/>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02" name="Rectangle 33"/>
          <p:cNvSpPr>
            <a:spLocks noChangeArrowheads="1"/>
          </p:cNvSpPr>
          <p:nvPr/>
        </p:nvSpPr>
        <p:spPr bwMode="auto">
          <a:xfrm>
            <a:off x="3565525" y="5826125"/>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03" name="Rectangle 34"/>
          <p:cNvSpPr>
            <a:spLocks noChangeArrowheads="1"/>
          </p:cNvSpPr>
          <p:nvPr/>
        </p:nvSpPr>
        <p:spPr bwMode="auto">
          <a:xfrm>
            <a:off x="7974013" y="6305550"/>
            <a:ext cx="1587"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04" name="Rectangle 35"/>
          <p:cNvSpPr>
            <a:spLocks noChangeArrowheads="1"/>
          </p:cNvSpPr>
          <p:nvPr/>
        </p:nvSpPr>
        <p:spPr bwMode="auto">
          <a:xfrm>
            <a:off x="6924675" y="6305550"/>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05" name="Rectangle 36"/>
          <p:cNvSpPr>
            <a:spLocks noChangeArrowheads="1"/>
          </p:cNvSpPr>
          <p:nvPr/>
        </p:nvSpPr>
        <p:spPr bwMode="auto">
          <a:xfrm>
            <a:off x="3352800" y="6145213"/>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06" name="Rectangle 37"/>
          <p:cNvSpPr>
            <a:spLocks noChangeArrowheads="1"/>
          </p:cNvSpPr>
          <p:nvPr/>
        </p:nvSpPr>
        <p:spPr bwMode="auto">
          <a:xfrm>
            <a:off x="6391275" y="6411913"/>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07" name="Rectangle 38"/>
          <p:cNvSpPr>
            <a:spLocks noChangeArrowheads="1"/>
          </p:cNvSpPr>
          <p:nvPr/>
        </p:nvSpPr>
        <p:spPr bwMode="auto">
          <a:xfrm>
            <a:off x="6711950" y="6411913"/>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08" name="Rectangle 39"/>
          <p:cNvSpPr>
            <a:spLocks noChangeArrowheads="1"/>
          </p:cNvSpPr>
          <p:nvPr/>
        </p:nvSpPr>
        <p:spPr bwMode="auto">
          <a:xfrm>
            <a:off x="3032125" y="6180138"/>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09" name="Rectangle 40"/>
          <p:cNvSpPr>
            <a:spLocks noChangeArrowheads="1"/>
          </p:cNvSpPr>
          <p:nvPr/>
        </p:nvSpPr>
        <p:spPr bwMode="auto">
          <a:xfrm>
            <a:off x="3352800" y="6180138"/>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10" name="Rectangle 41"/>
          <p:cNvSpPr>
            <a:spLocks noChangeArrowheads="1"/>
          </p:cNvSpPr>
          <p:nvPr/>
        </p:nvSpPr>
        <p:spPr bwMode="auto">
          <a:xfrm>
            <a:off x="7351713" y="6305550"/>
            <a:ext cx="1587"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5211" name="Rectangle 42"/>
          <p:cNvSpPr>
            <a:spLocks noChangeArrowheads="1"/>
          </p:cNvSpPr>
          <p:nvPr/>
        </p:nvSpPr>
        <p:spPr bwMode="auto">
          <a:xfrm>
            <a:off x="7618413" y="6305550"/>
            <a:ext cx="1587"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5212" name="Rectangle 43"/>
          <p:cNvSpPr>
            <a:spLocks noChangeArrowheads="1"/>
          </p:cNvSpPr>
          <p:nvPr/>
        </p:nvSpPr>
        <p:spPr bwMode="auto">
          <a:xfrm>
            <a:off x="4792663" y="6589713"/>
            <a:ext cx="17462"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13" name="Rectangle 44"/>
          <p:cNvSpPr>
            <a:spLocks noChangeArrowheads="1"/>
          </p:cNvSpPr>
          <p:nvPr/>
        </p:nvSpPr>
        <p:spPr bwMode="auto">
          <a:xfrm>
            <a:off x="5111750" y="6589713"/>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14" name="Rectangle 45"/>
          <p:cNvSpPr>
            <a:spLocks noChangeArrowheads="1"/>
          </p:cNvSpPr>
          <p:nvPr/>
        </p:nvSpPr>
        <p:spPr bwMode="auto">
          <a:xfrm>
            <a:off x="5502275" y="193198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4398" name="Rectangle 46"/>
          <p:cNvSpPr>
            <a:spLocks noChangeArrowheads="1"/>
          </p:cNvSpPr>
          <p:nvPr/>
        </p:nvSpPr>
        <p:spPr bwMode="auto">
          <a:xfrm>
            <a:off x="3660775" y="4467225"/>
            <a:ext cx="4567238" cy="1800225"/>
          </a:xfrm>
          <a:prstGeom prst="rect">
            <a:avLst/>
          </a:prstGeom>
          <a:solidFill>
            <a:srgbClr val="BBEFFF"/>
          </a:solidFill>
          <a:ln w="12700">
            <a:solidFill>
              <a:schemeClr val="tx1"/>
            </a:solidFill>
            <a:miter lim="800000"/>
            <a:headEnd/>
            <a:tailEnd/>
          </a:ln>
        </p:spPr>
        <p:txBody>
          <a:bodyPr wrap="none" anchor="ctr"/>
          <a:lstStyle/>
          <a:p>
            <a:endParaRPr lang="en-US"/>
          </a:p>
        </p:txBody>
      </p:sp>
      <p:sp>
        <p:nvSpPr>
          <p:cNvPr id="1764399" name="Rectangle 47"/>
          <p:cNvSpPr>
            <a:spLocks noChangeArrowheads="1"/>
          </p:cNvSpPr>
          <p:nvPr/>
        </p:nvSpPr>
        <p:spPr bwMode="auto">
          <a:xfrm>
            <a:off x="762000" y="2619375"/>
            <a:ext cx="7054850" cy="1482725"/>
          </a:xfrm>
          <a:prstGeom prst="rect">
            <a:avLst/>
          </a:prstGeom>
          <a:solidFill>
            <a:srgbClr val="BBEFFF"/>
          </a:solidFill>
          <a:ln w="12700">
            <a:solidFill>
              <a:schemeClr val="tx1"/>
            </a:solidFill>
            <a:miter lim="800000"/>
            <a:headEnd/>
            <a:tailEnd/>
          </a:ln>
        </p:spPr>
        <p:txBody>
          <a:bodyPr wrap="none" anchor="ctr"/>
          <a:lstStyle/>
          <a:p>
            <a:endParaRPr lang="en-US"/>
          </a:p>
        </p:txBody>
      </p:sp>
      <p:sp>
        <p:nvSpPr>
          <p:cNvPr id="1764400" name="Rectangle 48"/>
          <p:cNvSpPr>
            <a:spLocks noChangeArrowheads="1"/>
          </p:cNvSpPr>
          <p:nvPr/>
        </p:nvSpPr>
        <p:spPr bwMode="auto">
          <a:xfrm>
            <a:off x="782638" y="4357688"/>
            <a:ext cx="2814637" cy="1730375"/>
          </a:xfrm>
          <a:prstGeom prst="rect">
            <a:avLst/>
          </a:prstGeom>
          <a:solidFill>
            <a:srgbClr val="BBEFFF"/>
          </a:solidFill>
          <a:ln w="12700">
            <a:solidFill>
              <a:schemeClr val="tx1"/>
            </a:solidFill>
            <a:miter lim="800000"/>
            <a:headEnd/>
            <a:tailEnd/>
          </a:ln>
        </p:spPr>
        <p:txBody>
          <a:bodyPr wrap="none" anchor="ctr"/>
          <a:lstStyle/>
          <a:p>
            <a:endParaRPr lang="en-US"/>
          </a:p>
        </p:txBody>
      </p:sp>
      <p:sp>
        <p:nvSpPr>
          <p:cNvPr id="135218" name="Rectangle 49"/>
          <p:cNvSpPr>
            <a:spLocks noChangeArrowheads="1"/>
          </p:cNvSpPr>
          <p:nvPr/>
        </p:nvSpPr>
        <p:spPr bwMode="auto">
          <a:xfrm>
            <a:off x="7639050" y="2009775"/>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19" name="Rectangle 50"/>
          <p:cNvSpPr>
            <a:spLocks noChangeArrowheads="1"/>
          </p:cNvSpPr>
          <p:nvPr/>
        </p:nvSpPr>
        <p:spPr bwMode="auto">
          <a:xfrm>
            <a:off x="631825" y="1168400"/>
            <a:ext cx="7904163" cy="971550"/>
          </a:xfrm>
          <a:prstGeom prst="rect">
            <a:avLst/>
          </a:prstGeom>
          <a:solidFill>
            <a:srgbClr val="FFFF9F"/>
          </a:solidFill>
          <a:ln w="12700">
            <a:solidFill>
              <a:schemeClr val="tx1"/>
            </a:solidFill>
            <a:miter lim="800000"/>
            <a:headEnd/>
            <a:tailEnd/>
          </a:ln>
        </p:spPr>
        <p:txBody>
          <a:bodyPr>
            <a:spAutoFit/>
          </a:bodyPr>
          <a:lstStyle/>
          <a:p>
            <a:pPr>
              <a:lnSpc>
                <a:spcPct val="95000"/>
              </a:lnSpc>
            </a:pPr>
            <a:r>
              <a:rPr lang="en-US" sz="2000" u="none"/>
              <a:t>The </a:t>
            </a:r>
            <a:r>
              <a:rPr lang="en-US" sz="2000" i="1" u="none"/>
              <a:t>Reactor </a:t>
            </a:r>
            <a:r>
              <a:rPr lang="en-US" sz="2000" u="none"/>
              <a:t>architectural pattern allows event-driven applications to demultiplex &amp; dispatch service requests that are delivered to an application from one or more clients</a:t>
            </a:r>
          </a:p>
        </p:txBody>
      </p:sp>
      <p:sp>
        <p:nvSpPr>
          <p:cNvPr id="135220" name="Rectangle 51"/>
          <p:cNvSpPr>
            <a:spLocks noChangeArrowheads="1"/>
          </p:cNvSpPr>
          <p:nvPr/>
        </p:nvSpPr>
        <p:spPr bwMode="auto">
          <a:xfrm>
            <a:off x="4222750" y="4521200"/>
            <a:ext cx="47625" cy="508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grpSp>
        <p:nvGrpSpPr>
          <p:cNvPr id="135221" name="Group 52"/>
          <p:cNvGrpSpPr>
            <a:grpSpLocks/>
          </p:cNvGrpSpPr>
          <p:nvPr/>
        </p:nvGrpSpPr>
        <p:grpSpPr bwMode="auto">
          <a:xfrm>
            <a:off x="842963" y="2676525"/>
            <a:ext cx="7366000" cy="3584575"/>
            <a:chOff x="2127" y="559"/>
            <a:chExt cx="3684" cy="1625"/>
          </a:xfrm>
        </p:grpSpPr>
        <p:sp>
          <p:nvSpPr>
            <p:cNvPr id="135222" name="Rectangle 53"/>
            <p:cNvSpPr>
              <a:spLocks noChangeArrowheads="1"/>
            </p:cNvSpPr>
            <p:nvPr/>
          </p:nvSpPr>
          <p:spPr bwMode="auto">
            <a:xfrm>
              <a:off x="3027" y="71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23" name="Rectangle 54"/>
            <p:cNvSpPr>
              <a:spLocks noChangeArrowheads="1"/>
            </p:cNvSpPr>
            <p:nvPr/>
          </p:nvSpPr>
          <p:spPr bwMode="auto">
            <a:xfrm>
              <a:off x="3027" y="105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24" name="Rectangle 55"/>
            <p:cNvSpPr>
              <a:spLocks noChangeArrowheads="1"/>
            </p:cNvSpPr>
            <p:nvPr/>
          </p:nvSpPr>
          <p:spPr bwMode="auto">
            <a:xfrm>
              <a:off x="4251" y="1317"/>
              <a:ext cx="12" cy="14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25" name="Rectangle 56"/>
            <p:cNvSpPr>
              <a:spLocks noChangeArrowheads="1"/>
            </p:cNvSpPr>
            <p:nvPr/>
          </p:nvSpPr>
          <p:spPr bwMode="auto">
            <a:xfrm>
              <a:off x="4251" y="1317"/>
              <a:ext cx="102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26" name="Rectangle 57"/>
            <p:cNvSpPr>
              <a:spLocks noChangeArrowheads="1"/>
            </p:cNvSpPr>
            <p:nvPr/>
          </p:nvSpPr>
          <p:spPr bwMode="auto">
            <a:xfrm>
              <a:off x="5259" y="1317"/>
              <a:ext cx="12" cy="14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27" name="Freeform 58"/>
            <p:cNvSpPr>
              <a:spLocks/>
            </p:cNvSpPr>
            <p:nvPr/>
          </p:nvSpPr>
          <p:spPr bwMode="auto">
            <a:xfrm>
              <a:off x="4899" y="1124"/>
              <a:ext cx="168" cy="133"/>
            </a:xfrm>
            <a:custGeom>
              <a:avLst/>
              <a:gdLst>
                <a:gd name="T0" fmla="*/ 0 w 168"/>
                <a:gd name="T1" fmla="*/ 121 h 133"/>
                <a:gd name="T2" fmla="*/ 144 w 168"/>
                <a:gd name="T3" fmla="*/ 121 h 133"/>
                <a:gd name="T4" fmla="*/ 156 w 168"/>
                <a:gd name="T5" fmla="*/ 121 h 133"/>
                <a:gd name="T6" fmla="*/ 144 w 168"/>
                <a:gd name="T7" fmla="*/ 133 h 133"/>
                <a:gd name="T8" fmla="*/ 72 w 168"/>
                <a:gd name="T9" fmla="*/ 25 h 133"/>
                <a:gd name="T10" fmla="*/ 72 w 168"/>
                <a:gd name="T11" fmla="*/ 13 h 133"/>
                <a:gd name="T12" fmla="*/ 84 w 168"/>
                <a:gd name="T13" fmla="*/ 0 h 133"/>
                <a:gd name="T14" fmla="*/ 84 w 168"/>
                <a:gd name="T15" fmla="*/ 13 h 133"/>
                <a:gd name="T16" fmla="*/ 156 w 168"/>
                <a:gd name="T17" fmla="*/ 121 h 133"/>
                <a:gd name="T18" fmla="*/ 168 w 168"/>
                <a:gd name="T19" fmla="*/ 133 h 133"/>
                <a:gd name="T20" fmla="*/ 144 w 168"/>
                <a:gd name="T21" fmla="*/ 133 h 133"/>
                <a:gd name="T22" fmla="*/ 0 w 168"/>
                <a:gd name="T23" fmla="*/ 133 h 133"/>
                <a:gd name="T24" fmla="*/ 0 w 168"/>
                <a:gd name="T25" fmla="*/ 121 h 1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8"/>
                <a:gd name="T40" fmla="*/ 0 h 133"/>
                <a:gd name="T41" fmla="*/ 168 w 168"/>
                <a:gd name="T42" fmla="*/ 133 h 13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8" h="133">
                  <a:moveTo>
                    <a:pt x="0" y="121"/>
                  </a:moveTo>
                  <a:lnTo>
                    <a:pt x="144" y="121"/>
                  </a:lnTo>
                  <a:lnTo>
                    <a:pt x="156" y="121"/>
                  </a:lnTo>
                  <a:lnTo>
                    <a:pt x="144" y="133"/>
                  </a:lnTo>
                  <a:lnTo>
                    <a:pt x="72" y="25"/>
                  </a:lnTo>
                  <a:lnTo>
                    <a:pt x="72" y="13"/>
                  </a:lnTo>
                  <a:lnTo>
                    <a:pt x="84" y="0"/>
                  </a:lnTo>
                  <a:lnTo>
                    <a:pt x="84" y="13"/>
                  </a:lnTo>
                  <a:lnTo>
                    <a:pt x="156" y="121"/>
                  </a:lnTo>
                  <a:lnTo>
                    <a:pt x="168" y="133"/>
                  </a:lnTo>
                  <a:lnTo>
                    <a:pt x="144" y="133"/>
                  </a:lnTo>
                  <a:lnTo>
                    <a:pt x="0" y="133"/>
                  </a:lnTo>
                  <a:lnTo>
                    <a:pt x="0" y="12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5228" name="Freeform 59"/>
            <p:cNvSpPr>
              <a:spLocks/>
            </p:cNvSpPr>
            <p:nvPr/>
          </p:nvSpPr>
          <p:spPr bwMode="auto">
            <a:xfrm>
              <a:off x="4887" y="1137"/>
              <a:ext cx="96" cy="120"/>
            </a:xfrm>
            <a:custGeom>
              <a:avLst/>
              <a:gdLst>
                <a:gd name="T0" fmla="*/ 96 w 96"/>
                <a:gd name="T1" fmla="*/ 12 h 120"/>
                <a:gd name="T2" fmla="*/ 24 w 96"/>
                <a:gd name="T3" fmla="*/ 120 h 120"/>
                <a:gd name="T4" fmla="*/ 12 w 96"/>
                <a:gd name="T5" fmla="*/ 120 h 120"/>
                <a:gd name="T6" fmla="*/ 0 w 96"/>
                <a:gd name="T7" fmla="*/ 120 h 120"/>
                <a:gd name="T8" fmla="*/ 12 w 96"/>
                <a:gd name="T9" fmla="*/ 108 h 120"/>
                <a:gd name="T10" fmla="*/ 84 w 96"/>
                <a:gd name="T11" fmla="*/ 0 h 120"/>
                <a:gd name="T12" fmla="*/ 96 w 96"/>
                <a:gd name="T13" fmla="*/ 12 h 120"/>
                <a:gd name="T14" fmla="*/ 0 60000 65536"/>
                <a:gd name="T15" fmla="*/ 0 60000 65536"/>
                <a:gd name="T16" fmla="*/ 0 60000 65536"/>
                <a:gd name="T17" fmla="*/ 0 60000 65536"/>
                <a:gd name="T18" fmla="*/ 0 60000 65536"/>
                <a:gd name="T19" fmla="*/ 0 60000 65536"/>
                <a:gd name="T20" fmla="*/ 0 60000 65536"/>
                <a:gd name="T21" fmla="*/ 0 w 96"/>
                <a:gd name="T22" fmla="*/ 0 h 120"/>
                <a:gd name="T23" fmla="*/ 96 w 96"/>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20">
                  <a:moveTo>
                    <a:pt x="96" y="12"/>
                  </a:moveTo>
                  <a:lnTo>
                    <a:pt x="24" y="120"/>
                  </a:lnTo>
                  <a:lnTo>
                    <a:pt x="12" y="120"/>
                  </a:lnTo>
                  <a:lnTo>
                    <a:pt x="0" y="120"/>
                  </a:lnTo>
                  <a:lnTo>
                    <a:pt x="12" y="108"/>
                  </a:lnTo>
                  <a:lnTo>
                    <a:pt x="84" y="0"/>
                  </a:lnTo>
                  <a:lnTo>
                    <a:pt x="96"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5229" name="Rectangle 60"/>
            <p:cNvSpPr>
              <a:spLocks noChangeArrowheads="1"/>
            </p:cNvSpPr>
            <p:nvPr/>
          </p:nvSpPr>
          <p:spPr bwMode="auto">
            <a:xfrm>
              <a:off x="4971" y="1245"/>
              <a:ext cx="12" cy="7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30" name="Rectangle 61"/>
            <p:cNvSpPr>
              <a:spLocks noChangeArrowheads="1"/>
            </p:cNvSpPr>
            <p:nvPr/>
          </p:nvSpPr>
          <p:spPr bwMode="auto">
            <a:xfrm>
              <a:off x="3170" y="740"/>
              <a:ext cx="1333"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31" name="Rectangle 62"/>
            <p:cNvSpPr>
              <a:spLocks noChangeArrowheads="1"/>
            </p:cNvSpPr>
            <p:nvPr/>
          </p:nvSpPr>
          <p:spPr bwMode="auto">
            <a:xfrm>
              <a:off x="3422" y="968"/>
              <a:ext cx="55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32" name="Rectangle 63"/>
            <p:cNvSpPr>
              <a:spLocks noChangeArrowheads="1"/>
            </p:cNvSpPr>
            <p:nvPr/>
          </p:nvSpPr>
          <p:spPr bwMode="auto">
            <a:xfrm>
              <a:off x="3962" y="968"/>
              <a:ext cx="12" cy="22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33" name="Rectangle 64"/>
            <p:cNvSpPr>
              <a:spLocks noChangeArrowheads="1"/>
            </p:cNvSpPr>
            <p:nvPr/>
          </p:nvSpPr>
          <p:spPr bwMode="auto">
            <a:xfrm>
              <a:off x="3422" y="1185"/>
              <a:ext cx="54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34" name="Rectangle 65"/>
            <p:cNvSpPr>
              <a:spLocks noChangeArrowheads="1"/>
            </p:cNvSpPr>
            <p:nvPr/>
          </p:nvSpPr>
          <p:spPr bwMode="auto">
            <a:xfrm>
              <a:off x="3422" y="968"/>
              <a:ext cx="12" cy="21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35" name="Rectangle 66"/>
            <p:cNvSpPr>
              <a:spLocks noChangeArrowheads="1"/>
            </p:cNvSpPr>
            <p:nvPr/>
          </p:nvSpPr>
          <p:spPr bwMode="auto">
            <a:xfrm>
              <a:off x="3494" y="1016"/>
              <a:ext cx="296" cy="96"/>
            </a:xfrm>
            <a:prstGeom prst="rect">
              <a:avLst/>
            </a:prstGeom>
            <a:noFill/>
            <a:ln w="9525">
              <a:noFill/>
              <a:miter lim="800000"/>
              <a:headEnd/>
              <a:tailEnd/>
            </a:ln>
          </p:spPr>
          <p:txBody>
            <a:bodyPr wrap="none" lIns="0" tIns="0" rIns="0" bIns="0">
              <a:spAutoFit/>
            </a:bodyPr>
            <a:lstStyle/>
            <a:p>
              <a:r>
                <a:rPr lang="en-US" sz="1400" b="1" u="none">
                  <a:solidFill>
                    <a:srgbClr val="000000"/>
                  </a:solidFill>
                </a:rPr>
                <a:t>Handle</a:t>
              </a:r>
              <a:endParaRPr lang="en-US" b="1" u="none"/>
            </a:p>
          </p:txBody>
        </p:sp>
        <p:sp>
          <p:nvSpPr>
            <p:cNvPr id="135236" name="Rectangle 67"/>
            <p:cNvSpPr>
              <a:spLocks noChangeArrowheads="1"/>
            </p:cNvSpPr>
            <p:nvPr/>
          </p:nvSpPr>
          <p:spPr bwMode="auto">
            <a:xfrm>
              <a:off x="2756" y="1437"/>
              <a:ext cx="12" cy="12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37" name="Freeform 68"/>
            <p:cNvSpPr>
              <a:spLocks/>
            </p:cNvSpPr>
            <p:nvPr/>
          </p:nvSpPr>
          <p:spPr bwMode="auto">
            <a:xfrm>
              <a:off x="2756" y="1437"/>
              <a:ext cx="48" cy="157"/>
            </a:xfrm>
            <a:custGeom>
              <a:avLst/>
              <a:gdLst>
                <a:gd name="T0" fmla="*/ 48 w 48"/>
                <a:gd name="T1" fmla="*/ 0 h 157"/>
                <a:gd name="T2" fmla="*/ 36 w 48"/>
                <a:gd name="T3" fmla="*/ 0 h 157"/>
                <a:gd name="T4" fmla="*/ 0 w 48"/>
                <a:gd name="T5" fmla="*/ 121 h 157"/>
                <a:gd name="T6" fmla="*/ 0 w 48"/>
                <a:gd name="T7" fmla="*/ 121 h 157"/>
                <a:gd name="T8" fmla="*/ 12 w 48"/>
                <a:gd name="T9" fmla="*/ 157 h 157"/>
                <a:gd name="T10" fmla="*/ 12 w 48"/>
                <a:gd name="T11" fmla="*/ 121 h 157"/>
                <a:gd name="T12" fmla="*/ 48 w 48"/>
                <a:gd name="T13" fmla="*/ 0 h 157"/>
                <a:gd name="T14" fmla="*/ 0 60000 65536"/>
                <a:gd name="T15" fmla="*/ 0 60000 65536"/>
                <a:gd name="T16" fmla="*/ 0 60000 65536"/>
                <a:gd name="T17" fmla="*/ 0 60000 65536"/>
                <a:gd name="T18" fmla="*/ 0 60000 65536"/>
                <a:gd name="T19" fmla="*/ 0 60000 65536"/>
                <a:gd name="T20" fmla="*/ 0 60000 65536"/>
                <a:gd name="T21" fmla="*/ 0 w 48"/>
                <a:gd name="T22" fmla="*/ 0 h 157"/>
                <a:gd name="T23" fmla="*/ 48 w 48"/>
                <a:gd name="T24" fmla="*/ 157 h 1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57">
                  <a:moveTo>
                    <a:pt x="48" y="0"/>
                  </a:moveTo>
                  <a:lnTo>
                    <a:pt x="36" y="0"/>
                  </a:lnTo>
                  <a:lnTo>
                    <a:pt x="0" y="121"/>
                  </a:lnTo>
                  <a:lnTo>
                    <a:pt x="12" y="157"/>
                  </a:lnTo>
                  <a:lnTo>
                    <a:pt x="12" y="121"/>
                  </a:lnTo>
                  <a:lnTo>
                    <a:pt x="48"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5238" name="Freeform 69"/>
            <p:cNvSpPr>
              <a:spLocks/>
            </p:cNvSpPr>
            <p:nvPr/>
          </p:nvSpPr>
          <p:spPr bwMode="auto">
            <a:xfrm>
              <a:off x="2720" y="1437"/>
              <a:ext cx="48" cy="121"/>
            </a:xfrm>
            <a:custGeom>
              <a:avLst/>
              <a:gdLst>
                <a:gd name="T0" fmla="*/ 36 w 48"/>
                <a:gd name="T1" fmla="*/ 121 h 121"/>
                <a:gd name="T2" fmla="*/ 48 w 48"/>
                <a:gd name="T3" fmla="*/ 121 h 121"/>
                <a:gd name="T4" fmla="*/ 12 w 48"/>
                <a:gd name="T5" fmla="*/ 0 h 121"/>
                <a:gd name="T6" fmla="*/ 0 w 48"/>
                <a:gd name="T7" fmla="*/ 0 h 121"/>
                <a:gd name="T8" fmla="*/ 36 w 48"/>
                <a:gd name="T9" fmla="*/ 121 h 121"/>
                <a:gd name="T10" fmla="*/ 0 60000 65536"/>
                <a:gd name="T11" fmla="*/ 0 60000 65536"/>
                <a:gd name="T12" fmla="*/ 0 60000 65536"/>
                <a:gd name="T13" fmla="*/ 0 60000 65536"/>
                <a:gd name="T14" fmla="*/ 0 60000 65536"/>
                <a:gd name="T15" fmla="*/ 0 w 48"/>
                <a:gd name="T16" fmla="*/ 0 h 121"/>
                <a:gd name="T17" fmla="*/ 48 w 48"/>
                <a:gd name="T18" fmla="*/ 121 h 121"/>
              </a:gdLst>
              <a:ahLst/>
              <a:cxnLst>
                <a:cxn ang="T10">
                  <a:pos x="T0" y="T1"/>
                </a:cxn>
                <a:cxn ang="T11">
                  <a:pos x="T2" y="T3"/>
                </a:cxn>
                <a:cxn ang="T12">
                  <a:pos x="T4" y="T5"/>
                </a:cxn>
                <a:cxn ang="T13">
                  <a:pos x="T6" y="T7"/>
                </a:cxn>
                <a:cxn ang="T14">
                  <a:pos x="T8" y="T9"/>
                </a:cxn>
              </a:cxnLst>
              <a:rect l="T15" t="T16" r="T17" b="T18"/>
              <a:pathLst>
                <a:path w="48" h="121">
                  <a:moveTo>
                    <a:pt x="36" y="121"/>
                  </a:moveTo>
                  <a:lnTo>
                    <a:pt x="48" y="121"/>
                  </a:lnTo>
                  <a:lnTo>
                    <a:pt x="12" y="0"/>
                  </a:lnTo>
                  <a:lnTo>
                    <a:pt x="0" y="0"/>
                  </a:lnTo>
                  <a:lnTo>
                    <a:pt x="36" y="12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5239" name="Rectangle 70"/>
            <p:cNvSpPr>
              <a:spLocks noChangeArrowheads="1"/>
            </p:cNvSpPr>
            <p:nvPr/>
          </p:nvSpPr>
          <p:spPr bwMode="auto">
            <a:xfrm>
              <a:off x="2756" y="1221"/>
              <a:ext cx="12" cy="4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40" name="Rectangle 71"/>
            <p:cNvSpPr>
              <a:spLocks noChangeArrowheads="1"/>
            </p:cNvSpPr>
            <p:nvPr/>
          </p:nvSpPr>
          <p:spPr bwMode="auto">
            <a:xfrm>
              <a:off x="2756" y="1389"/>
              <a:ext cx="12" cy="4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41" name="Rectangle 72"/>
            <p:cNvSpPr>
              <a:spLocks noChangeArrowheads="1"/>
            </p:cNvSpPr>
            <p:nvPr/>
          </p:nvSpPr>
          <p:spPr bwMode="auto">
            <a:xfrm>
              <a:off x="3170" y="1076"/>
              <a:ext cx="25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42" name="Rectangle 73"/>
            <p:cNvSpPr>
              <a:spLocks noChangeArrowheads="1"/>
            </p:cNvSpPr>
            <p:nvPr/>
          </p:nvSpPr>
          <p:spPr bwMode="auto">
            <a:xfrm>
              <a:off x="3962" y="1076"/>
              <a:ext cx="54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43" name="Rectangle 74"/>
            <p:cNvSpPr>
              <a:spLocks noChangeArrowheads="1"/>
            </p:cNvSpPr>
            <p:nvPr/>
          </p:nvSpPr>
          <p:spPr bwMode="auto">
            <a:xfrm>
              <a:off x="3998" y="956"/>
              <a:ext cx="177" cy="83"/>
            </a:xfrm>
            <a:prstGeom prst="rect">
              <a:avLst/>
            </a:prstGeom>
            <a:noFill/>
            <a:ln w="9525">
              <a:noFill/>
              <a:miter lim="800000"/>
              <a:headEnd/>
              <a:tailEnd/>
            </a:ln>
          </p:spPr>
          <p:txBody>
            <a:bodyPr wrap="none" lIns="0" tIns="0" rIns="0" bIns="0">
              <a:spAutoFit/>
            </a:bodyPr>
            <a:lstStyle/>
            <a:p>
              <a:r>
                <a:rPr lang="en-US" sz="1200" u="none">
                  <a:solidFill>
                    <a:srgbClr val="000000"/>
                  </a:solidFill>
                </a:rPr>
                <a:t>owns</a:t>
              </a:r>
              <a:endParaRPr lang="en-US" b="1" u="none"/>
            </a:p>
          </p:txBody>
        </p:sp>
        <p:sp>
          <p:nvSpPr>
            <p:cNvPr id="135244" name="Rectangle 75"/>
            <p:cNvSpPr>
              <a:spLocks noChangeArrowheads="1"/>
            </p:cNvSpPr>
            <p:nvPr/>
          </p:nvSpPr>
          <p:spPr bwMode="auto">
            <a:xfrm>
              <a:off x="3962" y="776"/>
              <a:ext cx="363" cy="83"/>
            </a:xfrm>
            <a:prstGeom prst="rect">
              <a:avLst/>
            </a:prstGeom>
            <a:noFill/>
            <a:ln w="9525">
              <a:noFill/>
              <a:miter lim="800000"/>
              <a:headEnd/>
              <a:tailEnd/>
            </a:ln>
          </p:spPr>
          <p:txBody>
            <a:bodyPr wrap="none" lIns="0" tIns="0" rIns="0" bIns="0">
              <a:spAutoFit/>
            </a:bodyPr>
            <a:lstStyle/>
            <a:p>
              <a:r>
                <a:rPr lang="en-US" sz="1200" u="none">
                  <a:solidFill>
                    <a:srgbClr val="000000"/>
                  </a:solidFill>
                </a:rPr>
                <a:t>dispatches</a:t>
              </a:r>
              <a:endParaRPr lang="en-US" b="1" u="none"/>
            </a:p>
          </p:txBody>
        </p:sp>
        <p:sp>
          <p:nvSpPr>
            <p:cNvPr id="135245" name="Rectangle 76"/>
            <p:cNvSpPr>
              <a:spLocks noChangeArrowheads="1"/>
            </p:cNvSpPr>
            <p:nvPr/>
          </p:nvSpPr>
          <p:spPr bwMode="auto">
            <a:xfrm>
              <a:off x="4395" y="619"/>
              <a:ext cx="52" cy="145"/>
            </a:xfrm>
            <a:prstGeom prst="rect">
              <a:avLst/>
            </a:prstGeom>
            <a:noFill/>
            <a:ln w="9525">
              <a:noFill/>
              <a:miter lim="800000"/>
              <a:headEnd/>
              <a:tailEnd/>
            </a:ln>
          </p:spPr>
          <p:txBody>
            <a:bodyPr wrap="none" lIns="0" tIns="0" rIns="0" bIns="0">
              <a:spAutoFit/>
            </a:bodyPr>
            <a:lstStyle/>
            <a:p>
              <a:r>
                <a:rPr lang="en-US" sz="2100" u="none">
                  <a:solidFill>
                    <a:srgbClr val="000000"/>
                  </a:solidFill>
                </a:rPr>
                <a:t>*</a:t>
              </a:r>
              <a:endParaRPr lang="en-US" b="1" u="none"/>
            </a:p>
          </p:txBody>
        </p:sp>
        <p:sp>
          <p:nvSpPr>
            <p:cNvPr id="135246" name="Rectangle 77"/>
            <p:cNvSpPr>
              <a:spLocks noChangeArrowheads="1"/>
            </p:cNvSpPr>
            <p:nvPr/>
          </p:nvSpPr>
          <p:spPr bwMode="auto">
            <a:xfrm>
              <a:off x="3698" y="1209"/>
              <a:ext cx="241" cy="83"/>
            </a:xfrm>
            <a:prstGeom prst="rect">
              <a:avLst/>
            </a:prstGeom>
            <a:noFill/>
            <a:ln w="9525">
              <a:noFill/>
              <a:miter lim="800000"/>
              <a:headEnd/>
              <a:tailEnd/>
            </a:ln>
          </p:spPr>
          <p:txBody>
            <a:bodyPr wrap="none" lIns="0" tIns="0" rIns="0" bIns="0">
              <a:spAutoFit/>
            </a:bodyPr>
            <a:lstStyle/>
            <a:p>
              <a:r>
                <a:rPr lang="en-US" sz="1200" u="none">
                  <a:solidFill>
                    <a:srgbClr val="000000"/>
                  </a:solidFill>
                </a:rPr>
                <a:t>notifies</a:t>
              </a:r>
              <a:endParaRPr lang="en-US" b="1" u="none"/>
            </a:p>
          </p:txBody>
        </p:sp>
        <p:sp>
          <p:nvSpPr>
            <p:cNvPr id="135247" name="Rectangle 78"/>
            <p:cNvSpPr>
              <a:spLocks noChangeArrowheads="1"/>
            </p:cNvSpPr>
            <p:nvPr/>
          </p:nvSpPr>
          <p:spPr bwMode="auto">
            <a:xfrm>
              <a:off x="3314" y="1798"/>
              <a:ext cx="19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48" name="Rectangle 79"/>
            <p:cNvSpPr>
              <a:spLocks noChangeArrowheads="1"/>
            </p:cNvSpPr>
            <p:nvPr/>
          </p:nvSpPr>
          <p:spPr bwMode="auto">
            <a:xfrm>
              <a:off x="3494" y="1185"/>
              <a:ext cx="12" cy="6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49" name="Rectangle 80"/>
            <p:cNvSpPr>
              <a:spLocks noChangeArrowheads="1"/>
            </p:cNvSpPr>
            <p:nvPr/>
          </p:nvSpPr>
          <p:spPr bwMode="auto">
            <a:xfrm>
              <a:off x="3512" y="1173"/>
              <a:ext cx="51" cy="145"/>
            </a:xfrm>
            <a:prstGeom prst="rect">
              <a:avLst/>
            </a:prstGeom>
            <a:noFill/>
            <a:ln w="9525">
              <a:noFill/>
              <a:miter lim="800000"/>
              <a:headEnd/>
              <a:tailEnd/>
            </a:ln>
          </p:spPr>
          <p:txBody>
            <a:bodyPr wrap="none" lIns="0" tIns="0" rIns="0" bIns="0">
              <a:spAutoFit/>
            </a:bodyPr>
            <a:lstStyle/>
            <a:p>
              <a:r>
                <a:rPr lang="en-US" sz="2100" u="none">
                  <a:solidFill>
                    <a:srgbClr val="000000"/>
                  </a:solidFill>
                </a:rPr>
                <a:t>*</a:t>
              </a:r>
              <a:endParaRPr lang="en-US" b="1" u="none"/>
            </a:p>
          </p:txBody>
        </p:sp>
        <p:sp>
          <p:nvSpPr>
            <p:cNvPr id="135250" name="Rectangle 81"/>
            <p:cNvSpPr>
              <a:spLocks noChangeArrowheads="1"/>
            </p:cNvSpPr>
            <p:nvPr/>
          </p:nvSpPr>
          <p:spPr bwMode="auto">
            <a:xfrm>
              <a:off x="3314" y="956"/>
              <a:ext cx="52" cy="146"/>
            </a:xfrm>
            <a:prstGeom prst="rect">
              <a:avLst/>
            </a:prstGeom>
            <a:noFill/>
            <a:ln w="9525">
              <a:noFill/>
              <a:miter lim="800000"/>
              <a:headEnd/>
              <a:tailEnd/>
            </a:ln>
          </p:spPr>
          <p:txBody>
            <a:bodyPr wrap="none" lIns="0" tIns="0" rIns="0" bIns="0">
              <a:spAutoFit/>
            </a:bodyPr>
            <a:lstStyle/>
            <a:p>
              <a:r>
                <a:rPr lang="en-US" sz="2100" u="none">
                  <a:solidFill>
                    <a:srgbClr val="000000"/>
                  </a:solidFill>
                </a:rPr>
                <a:t>*</a:t>
              </a:r>
              <a:endParaRPr lang="en-US" b="1" u="none"/>
            </a:p>
          </p:txBody>
        </p:sp>
        <p:sp>
          <p:nvSpPr>
            <p:cNvPr id="135251" name="Freeform 82"/>
            <p:cNvSpPr>
              <a:spLocks/>
            </p:cNvSpPr>
            <p:nvPr/>
          </p:nvSpPr>
          <p:spPr bwMode="auto">
            <a:xfrm>
              <a:off x="3218" y="1137"/>
              <a:ext cx="108" cy="156"/>
            </a:xfrm>
            <a:custGeom>
              <a:avLst/>
              <a:gdLst>
                <a:gd name="T0" fmla="*/ 24 w 108"/>
                <a:gd name="T1" fmla="*/ 120 h 156"/>
                <a:gd name="T2" fmla="*/ 0 w 108"/>
                <a:gd name="T3" fmla="*/ 108 h 156"/>
                <a:gd name="T4" fmla="*/ 0 w 108"/>
                <a:gd name="T5" fmla="*/ 108 h 156"/>
                <a:gd name="T6" fmla="*/ 0 w 108"/>
                <a:gd name="T7" fmla="*/ 108 h 156"/>
                <a:gd name="T8" fmla="*/ 84 w 108"/>
                <a:gd name="T9" fmla="*/ 36 h 156"/>
                <a:gd name="T10" fmla="*/ 108 w 108"/>
                <a:gd name="T11" fmla="*/ 0 h 156"/>
                <a:gd name="T12" fmla="*/ 96 w 108"/>
                <a:gd name="T13" fmla="*/ 48 h 156"/>
                <a:gd name="T14" fmla="*/ 72 w 108"/>
                <a:gd name="T15" fmla="*/ 156 h 156"/>
                <a:gd name="T16" fmla="*/ 72 w 108"/>
                <a:gd name="T17" fmla="*/ 156 h 156"/>
                <a:gd name="T18" fmla="*/ 60 w 108"/>
                <a:gd name="T19" fmla="*/ 144 h 156"/>
                <a:gd name="T20" fmla="*/ 60 w 108"/>
                <a:gd name="T21" fmla="*/ 144 h 156"/>
                <a:gd name="T22" fmla="*/ 84 w 108"/>
                <a:gd name="T23" fmla="*/ 36 h 156"/>
                <a:gd name="T24" fmla="*/ 96 w 108"/>
                <a:gd name="T25" fmla="*/ 48 h 156"/>
                <a:gd name="T26" fmla="*/ 96 w 108"/>
                <a:gd name="T27" fmla="*/ 48 h 156"/>
                <a:gd name="T28" fmla="*/ 12 w 108"/>
                <a:gd name="T29" fmla="*/ 120 h 156"/>
                <a:gd name="T30" fmla="*/ 0 w 108"/>
                <a:gd name="T31" fmla="*/ 108 h 156"/>
                <a:gd name="T32" fmla="*/ 12 w 108"/>
                <a:gd name="T33" fmla="*/ 96 h 156"/>
                <a:gd name="T34" fmla="*/ 36 w 108"/>
                <a:gd name="T35" fmla="*/ 108 h 156"/>
                <a:gd name="T36" fmla="*/ 24 w 108"/>
                <a:gd name="T37" fmla="*/ 120 h 1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156"/>
                <a:gd name="T59" fmla="*/ 108 w 108"/>
                <a:gd name="T60" fmla="*/ 156 h 1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156">
                  <a:moveTo>
                    <a:pt x="24" y="120"/>
                  </a:moveTo>
                  <a:lnTo>
                    <a:pt x="0" y="108"/>
                  </a:lnTo>
                  <a:lnTo>
                    <a:pt x="84" y="36"/>
                  </a:lnTo>
                  <a:lnTo>
                    <a:pt x="108" y="0"/>
                  </a:lnTo>
                  <a:lnTo>
                    <a:pt x="96" y="48"/>
                  </a:lnTo>
                  <a:lnTo>
                    <a:pt x="72" y="156"/>
                  </a:lnTo>
                  <a:lnTo>
                    <a:pt x="60" y="144"/>
                  </a:lnTo>
                  <a:lnTo>
                    <a:pt x="84" y="36"/>
                  </a:lnTo>
                  <a:lnTo>
                    <a:pt x="96" y="48"/>
                  </a:lnTo>
                  <a:lnTo>
                    <a:pt x="12" y="120"/>
                  </a:lnTo>
                  <a:lnTo>
                    <a:pt x="0" y="108"/>
                  </a:lnTo>
                  <a:lnTo>
                    <a:pt x="12" y="96"/>
                  </a:lnTo>
                  <a:lnTo>
                    <a:pt x="36" y="108"/>
                  </a:lnTo>
                  <a:lnTo>
                    <a:pt x="24" y="12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35252" name="Freeform 83"/>
            <p:cNvSpPr>
              <a:spLocks/>
            </p:cNvSpPr>
            <p:nvPr/>
          </p:nvSpPr>
          <p:spPr bwMode="auto">
            <a:xfrm>
              <a:off x="3242" y="1245"/>
              <a:ext cx="48" cy="36"/>
            </a:xfrm>
            <a:custGeom>
              <a:avLst/>
              <a:gdLst>
                <a:gd name="T0" fmla="*/ 36 w 48"/>
                <a:gd name="T1" fmla="*/ 36 h 36"/>
                <a:gd name="T2" fmla="*/ 0 w 48"/>
                <a:gd name="T3" fmla="*/ 12 h 36"/>
                <a:gd name="T4" fmla="*/ 12 w 48"/>
                <a:gd name="T5" fmla="*/ 0 h 36"/>
                <a:gd name="T6" fmla="*/ 12 w 48"/>
                <a:gd name="T7" fmla="*/ 0 h 36"/>
                <a:gd name="T8" fmla="*/ 12 w 48"/>
                <a:gd name="T9" fmla="*/ 0 h 36"/>
                <a:gd name="T10" fmla="*/ 48 w 48"/>
                <a:gd name="T11" fmla="*/ 24 h 36"/>
                <a:gd name="T12" fmla="*/ 36 w 48"/>
                <a:gd name="T13" fmla="*/ 36 h 36"/>
                <a:gd name="T14" fmla="*/ 0 60000 65536"/>
                <a:gd name="T15" fmla="*/ 0 60000 65536"/>
                <a:gd name="T16" fmla="*/ 0 60000 65536"/>
                <a:gd name="T17" fmla="*/ 0 60000 65536"/>
                <a:gd name="T18" fmla="*/ 0 60000 65536"/>
                <a:gd name="T19" fmla="*/ 0 60000 65536"/>
                <a:gd name="T20" fmla="*/ 0 60000 65536"/>
                <a:gd name="T21" fmla="*/ 0 w 48"/>
                <a:gd name="T22" fmla="*/ 0 h 36"/>
                <a:gd name="T23" fmla="*/ 48 w 48"/>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36">
                  <a:moveTo>
                    <a:pt x="36" y="36"/>
                  </a:moveTo>
                  <a:lnTo>
                    <a:pt x="0" y="12"/>
                  </a:lnTo>
                  <a:lnTo>
                    <a:pt x="12" y="0"/>
                  </a:lnTo>
                  <a:lnTo>
                    <a:pt x="48" y="24"/>
                  </a:lnTo>
                  <a:lnTo>
                    <a:pt x="36" y="36"/>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35253" name="Freeform 84"/>
            <p:cNvSpPr>
              <a:spLocks/>
            </p:cNvSpPr>
            <p:nvPr/>
          </p:nvSpPr>
          <p:spPr bwMode="auto">
            <a:xfrm>
              <a:off x="3218" y="1173"/>
              <a:ext cx="84" cy="108"/>
            </a:xfrm>
            <a:custGeom>
              <a:avLst/>
              <a:gdLst>
                <a:gd name="T0" fmla="*/ 24 w 84"/>
                <a:gd name="T1" fmla="*/ 84 h 108"/>
                <a:gd name="T2" fmla="*/ 0 w 84"/>
                <a:gd name="T3" fmla="*/ 72 h 108"/>
                <a:gd name="T4" fmla="*/ 84 w 84"/>
                <a:gd name="T5" fmla="*/ 0 h 108"/>
                <a:gd name="T6" fmla="*/ 60 w 84"/>
                <a:gd name="T7" fmla="*/ 108 h 108"/>
                <a:gd name="T8" fmla="*/ 24 w 84"/>
                <a:gd name="T9" fmla="*/ 84 h 108"/>
                <a:gd name="T10" fmla="*/ 0 60000 65536"/>
                <a:gd name="T11" fmla="*/ 0 60000 65536"/>
                <a:gd name="T12" fmla="*/ 0 60000 65536"/>
                <a:gd name="T13" fmla="*/ 0 60000 65536"/>
                <a:gd name="T14" fmla="*/ 0 60000 65536"/>
                <a:gd name="T15" fmla="*/ 0 w 84"/>
                <a:gd name="T16" fmla="*/ 0 h 108"/>
                <a:gd name="T17" fmla="*/ 84 w 84"/>
                <a:gd name="T18" fmla="*/ 108 h 108"/>
              </a:gdLst>
              <a:ahLst/>
              <a:cxnLst>
                <a:cxn ang="T10">
                  <a:pos x="T0" y="T1"/>
                </a:cxn>
                <a:cxn ang="T11">
                  <a:pos x="T2" y="T3"/>
                </a:cxn>
                <a:cxn ang="T12">
                  <a:pos x="T4" y="T5"/>
                </a:cxn>
                <a:cxn ang="T13">
                  <a:pos x="T6" y="T7"/>
                </a:cxn>
                <a:cxn ang="T14">
                  <a:pos x="T8" y="T9"/>
                </a:cxn>
              </a:cxnLst>
              <a:rect l="T15" t="T16" r="T17" b="T18"/>
              <a:pathLst>
                <a:path w="84" h="108">
                  <a:moveTo>
                    <a:pt x="24" y="84"/>
                  </a:moveTo>
                  <a:lnTo>
                    <a:pt x="0" y="72"/>
                  </a:lnTo>
                  <a:lnTo>
                    <a:pt x="84" y="0"/>
                  </a:lnTo>
                  <a:lnTo>
                    <a:pt x="60" y="108"/>
                  </a:lnTo>
                  <a:lnTo>
                    <a:pt x="24" y="84"/>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35254" name="Freeform 85"/>
            <p:cNvSpPr>
              <a:spLocks/>
            </p:cNvSpPr>
            <p:nvPr/>
          </p:nvSpPr>
          <p:spPr bwMode="auto">
            <a:xfrm>
              <a:off x="3206" y="1329"/>
              <a:ext cx="12" cy="12"/>
            </a:xfrm>
            <a:custGeom>
              <a:avLst/>
              <a:gdLst>
                <a:gd name="T0" fmla="*/ 0 w 12"/>
                <a:gd name="T1" fmla="*/ 0 h 12"/>
                <a:gd name="T2" fmla="*/ 0 w 12"/>
                <a:gd name="T3" fmla="*/ 0 h 12"/>
                <a:gd name="T4" fmla="*/ 12 w 12"/>
                <a:gd name="T5" fmla="*/ 12 h 12"/>
                <a:gd name="T6" fmla="*/ 12 w 12"/>
                <a:gd name="T7" fmla="*/ 12 h 12"/>
                <a:gd name="T8" fmla="*/ 0 w 12"/>
                <a:gd name="T9" fmla="*/ 0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0" y="0"/>
                  </a:moveTo>
                  <a:lnTo>
                    <a:pt x="0" y="0"/>
                  </a:lnTo>
                  <a:lnTo>
                    <a:pt x="12" y="12"/>
                  </a:lnTo>
                  <a:lnTo>
                    <a:pt x="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35255" name="Freeform 86"/>
            <p:cNvSpPr>
              <a:spLocks/>
            </p:cNvSpPr>
            <p:nvPr/>
          </p:nvSpPr>
          <p:spPr bwMode="auto">
            <a:xfrm>
              <a:off x="3242" y="1269"/>
              <a:ext cx="12" cy="12"/>
            </a:xfrm>
            <a:custGeom>
              <a:avLst/>
              <a:gdLst>
                <a:gd name="T0" fmla="*/ 0 w 12"/>
                <a:gd name="T1" fmla="*/ 0 h 12"/>
                <a:gd name="T2" fmla="*/ 0 w 12"/>
                <a:gd name="T3" fmla="*/ 0 h 12"/>
                <a:gd name="T4" fmla="*/ 12 w 12"/>
                <a:gd name="T5" fmla="*/ 12 h 12"/>
                <a:gd name="T6" fmla="*/ 12 w 12"/>
                <a:gd name="T7" fmla="*/ 12 h 12"/>
                <a:gd name="T8" fmla="*/ 0 w 12"/>
                <a:gd name="T9" fmla="*/ 0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0" y="0"/>
                  </a:moveTo>
                  <a:lnTo>
                    <a:pt x="0" y="0"/>
                  </a:lnTo>
                  <a:lnTo>
                    <a:pt x="12" y="12"/>
                  </a:lnTo>
                  <a:lnTo>
                    <a:pt x="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35256" name="Freeform 87"/>
            <p:cNvSpPr>
              <a:spLocks/>
            </p:cNvSpPr>
            <p:nvPr/>
          </p:nvSpPr>
          <p:spPr bwMode="auto">
            <a:xfrm>
              <a:off x="3206" y="1269"/>
              <a:ext cx="48" cy="72"/>
            </a:xfrm>
            <a:custGeom>
              <a:avLst/>
              <a:gdLst>
                <a:gd name="T0" fmla="*/ 0 w 48"/>
                <a:gd name="T1" fmla="*/ 60 h 72"/>
                <a:gd name="T2" fmla="*/ 12 w 48"/>
                <a:gd name="T3" fmla="*/ 72 h 72"/>
                <a:gd name="T4" fmla="*/ 48 w 48"/>
                <a:gd name="T5" fmla="*/ 12 h 72"/>
                <a:gd name="T6" fmla="*/ 36 w 48"/>
                <a:gd name="T7" fmla="*/ 0 h 72"/>
                <a:gd name="T8" fmla="*/ 0 w 48"/>
                <a:gd name="T9" fmla="*/ 60 h 72"/>
                <a:gd name="T10" fmla="*/ 0 60000 65536"/>
                <a:gd name="T11" fmla="*/ 0 60000 65536"/>
                <a:gd name="T12" fmla="*/ 0 60000 65536"/>
                <a:gd name="T13" fmla="*/ 0 60000 65536"/>
                <a:gd name="T14" fmla="*/ 0 60000 65536"/>
                <a:gd name="T15" fmla="*/ 0 w 48"/>
                <a:gd name="T16" fmla="*/ 0 h 72"/>
                <a:gd name="T17" fmla="*/ 48 w 48"/>
                <a:gd name="T18" fmla="*/ 72 h 72"/>
              </a:gdLst>
              <a:ahLst/>
              <a:cxnLst>
                <a:cxn ang="T10">
                  <a:pos x="T0" y="T1"/>
                </a:cxn>
                <a:cxn ang="T11">
                  <a:pos x="T2" y="T3"/>
                </a:cxn>
                <a:cxn ang="T12">
                  <a:pos x="T4" y="T5"/>
                </a:cxn>
                <a:cxn ang="T13">
                  <a:pos x="T6" y="T7"/>
                </a:cxn>
                <a:cxn ang="T14">
                  <a:pos x="T8" y="T9"/>
                </a:cxn>
              </a:cxnLst>
              <a:rect l="T15" t="T16" r="T17" b="T18"/>
              <a:pathLst>
                <a:path w="48" h="72">
                  <a:moveTo>
                    <a:pt x="0" y="60"/>
                  </a:moveTo>
                  <a:lnTo>
                    <a:pt x="12" y="72"/>
                  </a:lnTo>
                  <a:lnTo>
                    <a:pt x="48" y="12"/>
                  </a:lnTo>
                  <a:lnTo>
                    <a:pt x="36" y="0"/>
                  </a:lnTo>
                  <a:lnTo>
                    <a:pt x="0" y="6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35257" name="Rectangle 88"/>
            <p:cNvSpPr>
              <a:spLocks noChangeArrowheads="1"/>
            </p:cNvSpPr>
            <p:nvPr/>
          </p:nvSpPr>
          <p:spPr bwMode="auto">
            <a:xfrm>
              <a:off x="2882" y="1329"/>
              <a:ext cx="350" cy="83"/>
            </a:xfrm>
            <a:prstGeom prst="rect">
              <a:avLst/>
            </a:prstGeom>
            <a:noFill/>
            <a:ln w="9525">
              <a:noFill/>
              <a:miter lim="800000"/>
              <a:headEnd/>
              <a:tailEnd/>
            </a:ln>
          </p:spPr>
          <p:txBody>
            <a:bodyPr wrap="none" lIns="0" tIns="0" rIns="0" bIns="0">
              <a:spAutoFit/>
            </a:bodyPr>
            <a:lstStyle/>
            <a:p>
              <a:r>
                <a:rPr lang="en-US" sz="1200" u="none">
                  <a:solidFill>
                    <a:srgbClr val="000000"/>
                  </a:solidFill>
                </a:rPr>
                <a:t>handle set</a:t>
              </a:r>
              <a:endParaRPr lang="en-US" b="1" u="none"/>
            </a:p>
          </p:txBody>
        </p:sp>
        <p:sp>
          <p:nvSpPr>
            <p:cNvPr id="135258" name="Rectangle 89"/>
            <p:cNvSpPr>
              <a:spLocks noChangeArrowheads="1"/>
            </p:cNvSpPr>
            <p:nvPr/>
          </p:nvSpPr>
          <p:spPr bwMode="auto">
            <a:xfrm>
              <a:off x="2139" y="559"/>
              <a:ext cx="962" cy="175"/>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 Reactor</a:t>
              </a:r>
              <a:endParaRPr lang="en-US" sz="1400" b="1" u="none">
                <a:cs typeface="Times New Roman" pitchFamily="18" charset="0"/>
              </a:endParaRPr>
            </a:p>
            <a:p>
              <a:pPr algn="ctr">
                <a:tabLst>
                  <a:tab pos="611188" algn="l"/>
                </a:tabLst>
              </a:pPr>
              <a:endParaRPr lang="en-US" sz="1400" u="none"/>
            </a:p>
          </p:txBody>
        </p:sp>
        <p:sp>
          <p:nvSpPr>
            <p:cNvPr id="135259" name="Rectangle 90"/>
            <p:cNvSpPr>
              <a:spLocks noChangeArrowheads="1"/>
            </p:cNvSpPr>
            <p:nvPr/>
          </p:nvSpPr>
          <p:spPr bwMode="auto">
            <a:xfrm>
              <a:off x="2139" y="559"/>
              <a:ext cx="1024" cy="175"/>
            </a:xfrm>
            <a:prstGeom prst="rect">
              <a:avLst/>
            </a:prstGeom>
            <a:noFill/>
            <a:ln w="19050">
              <a:solidFill>
                <a:schemeClr val="tx1"/>
              </a:solidFill>
              <a:miter lim="800000"/>
              <a:headEnd/>
              <a:tailEnd/>
            </a:ln>
          </p:spPr>
          <p:txBody>
            <a:bodyPr rot="10800000" wrap="none" anchor="ctr"/>
            <a:lstStyle/>
            <a:p>
              <a:endParaRPr lang="en-US"/>
            </a:p>
          </p:txBody>
        </p:sp>
        <p:sp>
          <p:nvSpPr>
            <p:cNvPr id="135260" name="Rectangle 91"/>
            <p:cNvSpPr>
              <a:spLocks noChangeArrowheads="1"/>
            </p:cNvSpPr>
            <p:nvPr/>
          </p:nvSpPr>
          <p:spPr bwMode="auto">
            <a:xfrm>
              <a:off x="2127" y="734"/>
              <a:ext cx="1101" cy="424"/>
            </a:xfrm>
            <a:prstGeom prst="rect">
              <a:avLst/>
            </a:prstGeom>
            <a:noFill/>
            <a:ln w="12700">
              <a:noFill/>
              <a:miter lim="800000"/>
              <a:headEnd/>
              <a:tailEnd/>
            </a:ln>
          </p:spPr>
          <p:txBody>
            <a:bodyPr/>
            <a:lstStyle/>
            <a:p>
              <a:pPr>
                <a:lnSpc>
                  <a:spcPct val="95000"/>
                </a:lnSpc>
                <a:tabLst>
                  <a:tab pos="611188" algn="l"/>
                </a:tabLst>
              </a:pPr>
              <a:r>
                <a:rPr lang="en-GB" sz="1400" u="none">
                  <a:solidFill>
                    <a:srgbClr val="000000"/>
                  </a:solidFill>
                  <a:cs typeface="Times New Roman" pitchFamily="18" charset="0"/>
                </a:rPr>
                <a:t>handle_events()</a:t>
              </a:r>
              <a:endParaRPr lang="en-US" sz="1400" u="none">
                <a:cs typeface="Times New Roman" pitchFamily="18" charset="0"/>
              </a:endParaRPr>
            </a:p>
            <a:p>
              <a:pPr>
                <a:lnSpc>
                  <a:spcPct val="95000"/>
                </a:lnSpc>
                <a:tabLst>
                  <a:tab pos="611188" algn="l"/>
                </a:tabLst>
              </a:pPr>
              <a:r>
                <a:rPr lang="en-GB" sz="1400" u="none">
                  <a:solidFill>
                    <a:srgbClr val="000000"/>
                  </a:solidFill>
                  <a:cs typeface="Times New Roman" pitchFamily="18" charset="0"/>
                </a:rPr>
                <a:t>register_handler()</a:t>
              </a:r>
              <a:endParaRPr lang="en-US" sz="1400" u="none">
                <a:cs typeface="Times New Roman" pitchFamily="18" charset="0"/>
              </a:endParaRPr>
            </a:p>
            <a:p>
              <a:pPr>
                <a:lnSpc>
                  <a:spcPct val="95000"/>
                </a:lnSpc>
                <a:tabLst>
                  <a:tab pos="611188" algn="l"/>
                </a:tabLst>
              </a:pPr>
              <a:r>
                <a:rPr lang="en-GB" sz="1400" u="none">
                  <a:solidFill>
                    <a:srgbClr val="000000"/>
                  </a:solidFill>
                  <a:cs typeface="Times New Roman" pitchFamily="18" charset="0"/>
                </a:rPr>
                <a:t>remove_handler()</a:t>
              </a:r>
              <a:endParaRPr lang="en-US" sz="1400" u="none">
                <a:cs typeface="Times New Roman" pitchFamily="18" charset="0"/>
              </a:endParaRPr>
            </a:p>
            <a:p>
              <a:pPr>
                <a:tabLst>
                  <a:tab pos="611188" algn="l"/>
                </a:tabLst>
              </a:pPr>
              <a:endParaRPr lang="en-US" sz="1400" u="none"/>
            </a:p>
          </p:txBody>
        </p:sp>
        <p:sp>
          <p:nvSpPr>
            <p:cNvPr id="135261" name="Rectangle 92"/>
            <p:cNvSpPr>
              <a:spLocks noChangeArrowheads="1"/>
            </p:cNvSpPr>
            <p:nvPr/>
          </p:nvSpPr>
          <p:spPr bwMode="auto">
            <a:xfrm>
              <a:off x="2139" y="734"/>
              <a:ext cx="1024" cy="449"/>
            </a:xfrm>
            <a:prstGeom prst="rect">
              <a:avLst/>
            </a:prstGeom>
            <a:noFill/>
            <a:ln w="19050">
              <a:solidFill>
                <a:schemeClr val="tx1"/>
              </a:solidFill>
              <a:miter lim="800000"/>
              <a:headEnd/>
              <a:tailEnd/>
            </a:ln>
          </p:spPr>
          <p:txBody>
            <a:bodyPr rot="10800000" wrap="none" anchor="ctr"/>
            <a:lstStyle/>
            <a:p>
              <a:endParaRPr lang="en-US"/>
            </a:p>
          </p:txBody>
        </p:sp>
        <p:sp>
          <p:nvSpPr>
            <p:cNvPr id="135262" name="Rectangle 93"/>
            <p:cNvSpPr>
              <a:spLocks noChangeArrowheads="1"/>
            </p:cNvSpPr>
            <p:nvPr/>
          </p:nvSpPr>
          <p:spPr bwMode="auto">
            <a:xfrm>
              <a:off x="4491" y="591"/>
              <a:ext cx="1089" cy="175"/>
            </a:xfrm>
            <a:prstGeom prst="rect">
              <a:avLst/>
            </a:prstGeom>
            <a:noFill/>
            <a:ln w="12700">
              <a:noFill/>
              <a:miter lim="800000"/>
              <a:headEnd/>
              <a:tailEnd/>
            </a:ln>
          </p:spPr>
          <p:txBody>
            <a:bodyPr/>
            <a:lstStyle/>
            <a:p>
              <a:pPr algn="ctr">
                <a:tabLst>
                  <a:tab pos="611188" algn="l"/>
                </a:tabLst>
              </a:pPr>
              <a:r>
                <a:rPr lang="en-GB" sz="1400" b="1" i="1" u="none">
                  <a:solidFill>
                    <a:srgbClr val="000000"/>
                  </a:solidFill>
                  <a:cs typeface="Times New Roman" pitchFamily="18" charset="0"/>
                </a:rPr>
                <a:t>Event Handler</a:t>
              </a:r>
              <a:endParaRPr lang="en-US" sz="1400" b="1" i="1" u="none">
                <a:cs typeface="Times New Roman" pitchFamily="18" charset="0"/>
              </a:endParaRPr>
            </a:p>
            <a:p>
              <a:pPr algn="ctr">
                <a:tabLst>
                  <a:tab pos="611188" algn="l"/>
                </a:tabLst>
              </a:pPr>
              <a:endParaRPr lang="en-US" sz="1400" i="1" u="none"/>
            </a:p>
          </p:txBody>
        </p:sp>
        <p:sp>
          <p:nvSpPr>
            <p:cNvPr id="135263" name="Rectangle 94"/>
            <p:cNvSpPr>
              <a:spLocks noChangeArrowheads="1"/>
            </p:cNvSpPr>
            <p:nvPr/>
          </p:nvSpPr>
          <p:spPr bwMode="auto">
            <a:xfrm>
              <a:off x="4509" y="603"/>
              <a:ext cx="1024" cy="175"/>
            </a:xfrm>
            <a:prstGeom prst="rect">
              <a:avLst/>
            </a:prstGeom>
            <a:noFill/>
            <a:ln w="19050">
              <a:solidFill>
                <a:schemeClr val="tx1"/>
              </a:solidFill>
              <a:miter lim="800000"/>
              <a:headEnd/>
              <a:tailEnd/>
            </a:ln>
          </p:spPr>
          <p:txBody>
            <a:bodyPr rot="10800000" wrap="none" anchor="ctr"/>
            <a:lstStyle/>
            <a:p>
              <a:endParaRPr lang="en-US"/>
            </a:p>
          </p:txBody>
        </p:sp>
        <p:sp>
          <p:nvSpPr>
            <p:cNvPr id="135264" name="Rectangle 95"/>
            <p:cNvSpPr>
              <a:spLocks noChangeArrowheads="1"/>
            </p:cNvSpPr>
            <p:nvPr/>
          </p:nvSpPr>
          <p:spPr bwMode="auto">
            <a:xfrm>
              <a:off x="4497" y="778"/>
              <a:ext cx="1101" cy="424"/>
            </a:xfrm>
            <a:prstGeom prst="rect">
              <a:avLst/>
            </a:prstGeom>
            <a:noFill/>
            <a:ln w="12700">
              <a:noFill/>
              <a:miter lim="800000"/>
              <a:headEnd/>
              <a:tailEnd/>
            </a:ln>
          </p:spPr>
          <p:txBody>
            <a:bodyPr/>
            <a:lstStyle/>
            <a:p>
              <a:pPr>
                <a:lnSpc>
                  <a:spcPct val="95000"/>
                </a:lnSpc>
                <a:tabLst>
                  <a:tab pos="611188" algn="l"/>
                </a:tabLst>
              </a:pPr>
              <a:r>
                <a:rPr lang="en-GB" sz="1400" i="1" u="none">
                  <a:solidFill>
                    <a:srgbClr val="000000"/>
                  </a:solidFill>
                  <a:cs typeface="Times New Roman" pitchFamily="18" charset="0"/>
                </a:rPr>
                <a:t>handle_event ()</a:t>
              </a:r>
              <a:endParaRPr lang="en-US" sz="1400" i="1" u="none">
                <a:cs typeface="Times New Roman" pitchFamily="18" charset="0"/>
              </a:endParaRPr>
            </a:p>
            <a:p>
              <a:pPr>
                <a:lnSpc>
                  <a:spcPct val="95000"/>
                </a:lnSpc>
                <a:tabLst>
                  <a:tab pos="611188" algn="l"/>
                </a:tabLst>
              </a:pPr>
              <a:r>
                <a:rPr lang="en-GB" sz="1400" i="1" u="none">
                  <a:solidFill>
                    <a:srgbClr val="000000"/>
                  </a:solidFill>
                  <a:cs typeface="Times New Roman" pitchFamily="18" charset="0"/>
                </a:rPr>
                <a:t>get_handle()</a:t>
              </a:r>
              <a:endParaRPr lang="en-US" sz="1400" i="1" u="none"/>
            </a:p>
          </p:txBody>
        </p:sp>
        <p:sp>
          <p:nvSpPr>
            <p:cNvPr id="135265" name="Rectangle 96"/>
            <p:cNvSpPr>
              <a:spLocks noChangeArrowheads="1"/>
            </p:cNvSpPr>
            <p:nvPr/>
          </p:nvSpPr>
          <p:spPr bwMode="auto">
            <a:xfrm>
              <a:off x="4509" y="778"/>
              <a:ext cx="1024" cy="327"/>
            </a:xfrm>
            <a:prstGeom prst="rect">
              <a:avLst/>
            </a:prstGeom>
            <a:noFill/>
            <a:ln w="19050">
              <a:solidFill>
                <a:schemeClr val="tx1"/>
              </a:solidFill>
              <a:miter lim="800000"/>
              <a:headEnd/>
              <a:tailEnd/>
            </a:ln>
          </p:spPr>
          <p:txBody>
            <a:bodyPr rot="10800000" wrap="none" anchor="ctr"/>
            <a:lstStyle/>
            <a:p>
              <a:endParaRPr lang="en-US"/>
            </a:p>
          </p:txBody>
        </p:sp>
        <p:sp>
          <p:nvSpPr>
            <p:cNvPr id="135266" name="Rectangle 97"/>
            <p:cNvSpPr>
              <a:spLocks noChangeArrowheads="1"/>
            </p:cNvSpPr>
            <p:nvPr/>
          </p:nvSpPr>
          <p:spPr bwMode="auto">
            <a:xfrm>
              <a:off x="3620" y="1447"/>
              <a:ext cx="1089" cy="175"/>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Concrete Event Handler A</a:t>
              </a:r>
              <a:endParaRPr lang="en-US" sz="1400" b="1" u="none">
                <a:cs typeface="Times New Roman" pitchFamily="18" charset="0"/>
              </a:endParaRPr>
            </a:p>
            <a:p>
              <a:pPr algn="ctr">
                <a:tabLst>
                  <a:tab pos="611188" algn="l"/>
                </a:tabLst>
              </a:pPr>
              <a:endParaRPr lang="en-US" sz="1400" u="none"/>
            </a:p>
          </p:txBody>
        </p:sp>
        <p:sp>
          <p:nvSpPr>
            <p:cNvPr id="135267" name="Rectangle 98"/>
            <p:cNvSpPr>
              <a:spLocks noChangeArrowheads="1"/>
            </p:cNvSpPr>
            <p:nvPr/>
          </p:nvSpPr>
          <p:spPr bwMode="auto">
            <a:xfrm>
              <a:off x="3638" y="1464"/>
              <a:ext cx="1024" cy="290"/>
            </a:xfrm>
            <a:prstGeom prst="rect">
              <a:avLst/>
            </a:prstGeom>
            <a:noFill/>
            <a:ln w="19050">
              <a:solidFill>
                <a:schemeClr val="tx1"/>
              </a:solidFill>
              <a:miter lim="800000"/>
              <a:headEnd/>
              <a:tailEnd/>
            </a:ln>
          </p:spPr>
          <p:txBody>
            <a:bodyPr rot="10800000" wrap="none" anchor="ctr"/>
            <a:lstStyle/>
            <a:p>
              <a:endParaRPr lang="en-US"/>
            </a:p>
          </p:txBody>
        </p:sp>
        <p:sp>
          <p:nvSpPr>
            <p:cNvPr id="135268" name="Rectangle 99"/>
            <p:cNvSpPr>
              <a:spLocks noChangeArrowheads="1"/>
            </p:cNvSpPr>
            <p:nvPr/>
          </p:nvSpPr>
          <p:spPr bwMode="auto">
            <a:xfrm>
              <a:off x="3634" y="1754"/>
              <a:ext cx="1101" cy="424"/>
            </a:xfrm>
            <a:prstGeom prst="rect">
              <a:avLst/>
            </a:prstGeom>
            <a:noFill/>
            <a:ln w="12700">
              <a:noFill/>
              <a:miter lim="800000"/>
              <a:headEnd/>
              <a:tailEnd/>
            </a:ln>
          </p:spPr>
          <p:txBody>
            <a:bodyPr/>
            <a:lstStyle/>
            <a:p>
              <a:pPr>
                <a:lnSpc>
                  <a:spcPct val="95000"/>
                </a:lnSpc>
                <a:tabLst>
                  <a:tab pos="611188" algn="l"/>
                </a:tabLst>
              </a:pPr>
              <a:r>
                <a:rPr lang="en-GB" sz="1400" u="none">
                  <a:solidFill>
                    <a:srgbClr val="000000"/>
                  </a:solidFill>
                  <a:cs typeface="Times New Roman" pitchFamily="18" charset="0"/>
                </a:rPr>
                <a:t>handle_event ()</a:t>
              </a:r>
              <a:endParaRPr lang="en-US" sz="1400" u="none">
                <a:cs typeface="Times New Roman" pitchFamily="18" charset="0"/>
              </a:endParaRPr>
            </a:p>
            <a:p>
              <a:pPr>
                <a:lnSpc>
                  <a:spcPct val="95000"/>
                </a:lnSpc>
                <a:tabLst>
                  <a:tab pos="611188" algn="l"/>
                </a:tabLst>
              </a:pPr>
              <a:r>
                <a:rPr lang="en-GB" sz="1400" u="none">
                  <a:solidFill>
                    <a:srgbClr val="000000"/>
                  </a:solidFill>
                  <a:cs typeface="Times New Roman" pitchFamily="18" charset="0"/>
                </a:rPr>
                <a:t>get_handle()</a:t>
              </a:r>
              <a:endParaRPr lang="en-US" sz="1400" u="none"/>
            </a:p>
          </p:txBody>
        </p:sp>
        <p:sp>
          <p:nvSpPr>
            <p:cNvPr id="135269" name="Rectangle 100"/>
            <p:cNvSpPr>
              <a:spLocks noChangeArrowheads="1"/>
            </p:cNvSpPr>
            <p:nvPr/>
          </p:nvSpPr>
          <p:spPr bwMode="auto">
            <a:xfrm>
              <a:off x="3638" y="1754"/>
              <a:ext cx="1024" cy="327"/>
            </a:xfrm>
            <a:prstGeom prst="rect">
              <a:avLst/>
            </a:prstGeom>
            <a:noFill/>
            <a:ln w="19050">
              <a:solidFill>
                <a:schemeClr val="tx1"/>
              </a:solidFill>
              <a:miter lim="800000"/>
              <a:headEnd/>
              <a:tailEnd/>
            </a:ln>
          </p:spPr>
          <p:txBody>
            <a:bodyPr rot="10800000" wrap="none" anchor="ctr"/>
            <a:lstStyle/>
            <a:p>
              <a:endParaRPr lang="en-US"/>
            </a:p>
          </p:txBody>
        </p:sp>
        <p:sp>
          <p:nvSpPr>
            <p:cNvPr id="135270" name="Rectangle 101"/>
            <p:cNvSpPr>
              <a:spLocks noChangeArrowheads="1"/>
            </p:cNvSpPr>
            <p:nvPr/>
          </p:nvSpPr>
          <p:spPr bwMode="auto">
            <a:xfrm>
              <a:off x="4696" y="1453"/>
              <a:ext cx="1089" cy="175"/>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Concrete Event Handler B</a:t>
              </a:r>
              <a:endParaRPr lang="en-US" sz="1400" b="1" u="none">
                <a:cs typeface="Times New Roman" pitchFamily="18" charset="0"/>
              </a:endParaRPr>
            </a:p>
            <a:p>
              <a:pPr algn="ctr">
                <a:tabLst>
                  <a:tab pos="611188" algn="l"/>
                </a:tabLst>
              </a:pPr>
              <a:endParaRPr lang="en-US" sz="1400" u="none"/>
            </a:p>
          </p:txBody>
        </p:sp>
        <p:sp>
          <p:nvSpPr>
            <p:cNvPr id="135271" name="Rectangle 102"/>
            <p:cNvSpPr>
              <a:spLocks noChangeArrowheads="1"/>
            </p:cNvSpPr>
            <p:nvPr/>
          </p:nvSpPr>
          <p:spPr bwMode="auto">
            <a:xfrm>
              <a:off x="4714" y="1458"/>
              <a:ext cx="1024" cy="290"/>
            </a:xfrm>
            <a:prstGeom prst="rect">
              <a:avLst/>
            </a:prstGeom>
            <a:noFill/>
            <a:ln w="19050">
              <a:solidFill>
                <a:schemeClr val="tx1"/>
              </a:solidFill>
              <a:miter lim="800000"/>
              <a:headEnd/>
              <a:tailEnd/>
            </a:ln>
          </p:spPr>
          <p:txBody>
            <a:bodyPr rot="10800000" wrap="none" anchor="ctr"/>
            <a:lstStyle/>
            <a:p>
              <a:endParaRPr lang="en-US"/>
            </a:p>
          </p:txBody>
        </p:sp>
        <p:sp>
          <p:nvSpPr>
            <p:cNvPr id="135272" name="Rectangle 103"/>
            <p:cNvSpPr>
              <a:spLocks noChangeArrowheads="1"/>
            </p:cNvSpPr>
            <p:nvPr/>
          </p:nvSpPr>
          <p:spPr bwMode="auto">
            <a:xfrm>
              <a:off x="4710" y="1760"/>
              <a:ext cx="1101" cy="424"/>
            </a:xfrm>
            <a:prstGeom prst="rect">
              <a:avLst/>
            </a:prstGeom>
            <a:noFill/>
            <a:ln w="12700">
              <a:noFill/>
              <a:miter lim="800000"/>
              <a:headEnd/>
              <a:tailEnd/>
            </a:ln>
          </p:spPr>
          <p:txBody>
            <a:bodyPr/>
            <a:lstStyle/>
            <a:p>
              <a:pPr>
                <a:lnSpc>
                  <a:spcPct val="95000"/>
                </a:lnSpc>
                <a:tabLst>
                  <a:tab pos="611188" algn="l"/>
                </a:tabLst>
              </a:pPr>
              <a:r>
                <a:rPr lang="en-GB" sz="1400" u="none">
                  <a:solidFill>
                    <a:srgbClr val="000000"/>
                  </a:solidFill>
                  <a:cs typeface="Times New Roman" pitchFamily="18" charset="0"/>
                </a:rPr>
                <a:t>handle_event ()</a:t>
              </a:r>
              <a:endParaRPr lang="en-US" sz="1400" u="none">
                <a:cs typeface="Times New Roman" pitchFamily="18" charset="0"/>
              </a:endParaRPr>
            </a:p>
            <a:p>
              <a:pPr>
                <a:lnSpc>
                  <a:spcPct val="95000"/>
                </a:lnSpc>
                <a:tabLst>
                  <a:tab pos="611188" algn="l"/>
                </a:tabLst>
              </a:pPr>
              <a:r>
                <a:rPr lang="en-GB" sz="1400" u="none">
                  <a:solidFill>
                    <a:srgbClr val="000000"/>
                  </a:solidFill>
                  <a:cs typeface="Times New Roman" pitchFamily="18" charset="0"/>
                </a:rPr>
                <a:t>get_handle()</a:t>
              </a:r>
              <a:endParaRPr lang="en-US" sz="1400" u="none"/>
            </a:p>
          </p:txBody>
        </p:sp>
        <p:sp>
          <p:nvSpPr>
            <p:cNvPr id="135273" name="Rectangle 104"/>
            <p:cNvSpPr>
              <a:spLocks noChangeArrowheads="1"/>
            </p:cNvSpPr>
            <p:nvPr/>
          </p:nvSpPr>
          <p:spPr bwMode="auto">
            <a:xfrm>
              <a:off x="4714" y="1748"/>
              <a:ext cx="1024" cy="327"/>
            </a:xfrm>
            <a:prstGeom prst="rect">
              <a:avLst/>
            </a:prstGeom>
            <a:noFill/>
            <a:ln w="19050">
              <a:solidFill>
                <a:schemeClr val="tx1"/>
              </a:solidFill>
              <a:miter lim="800000"/>
              <a:headEnd/>
              <a:tailEnd/>
            </a:ln>
          </p:spPr>
          <p:txBody>
            <a:bodyPr rot="10800000" wrap="none" anchor="ctr"/>
            <a:lstStyle/>
            <a:p>
              <a:endParaRPr lang="en-US"/>
            </a:p>
          </p:txBody>
        </p:sp>
        <p:sp>
          <p:nvSpPr>
            <p:cNvPr id="135274" name="Rectangle 105"/>
            <p:cNvSpPr>
              <a:spLocks noChangeArrowheads="1"/>
            </p:cNvSpPr>
            <p:nvPr/>
          </p:nvSpPr>
          <p:spPr bwMode="auto">
            <a:xfrm>
              <a:off x="2269" y="1555"/>
              <a:ext cx="1089" cy="175"/>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Synchronous</a:t>
              </a:r>
            </a:p>
            <a:p>
              <a:pPr algn="ctr">
                <a:tabLst>
                  <a:tab pos="611188" algn="l"/>
                </a:tabLst>
              </a:pPr>
              <a:r>
                <a:rPr lang="en-GB" sz="1400" b="1" u="none">
                  <a:solidFill>
                    <a:srgbClr val="000000"/>
                  </a:solidFill>
                  <a:cs typeface="Times New Roman" pitchFamily="18" charset="0"/>
                </a:rPr>
                <a:t>Event Demuxer</a:t>
              </a:r>
              <a:endParaRPr lang="en-US" sz="1400" b="1" u="none">
                <a:cs typeface="Times New Roman" pitchFamily="18" charset="0"/>
              </a:endParaRPr>
            </a:p>
            <a:p>
              <a:pPr algn="ctr">
                <a:tabLst>
                  <a:tab pos="611188" algn="l"/>
                </a:tabLst>
              </a:pPr>
              <a:endParaRPr lang="en-US" sz="1400" u="none"/>
            </a:p>
          </p:txBody>
        </p:sp>
        <p:sp>
          <p:nvSpPr>
            <p:cNvPr id="135275" name="Rectangle 106"/>
            <p:cNvSpPr>
              <a:spLocks noChangeArrowheads="1"/>
            </p:cNvSpPr>
            <p:nvPr/>
          </p:nvSpPr>
          <p:spPr bwMode="auto">
            <a:xfrm>
              <a:off x="2287" y="1572"/>
              <a:ext cx="1024" cy="290"/>
            </a:xfrm>
            <a:prstGeom prst="rect">
              <a:avLst/>
            </a:prstGeom>
            <a:noFill/>
            <a:ln w="19050">
              <a:solidFill>
                <a:schemeClr val="tx1"/>
              </a:solidFill>
              <a:miter lim="800000"/>
              <a:headEnd/>
              <a:tailEnd/>
            </a:ln>
          </p:spPr>
          <p:txBody>
            <a:bodyPr rot="10800000" wrap="none" anchor="ctr"/>
            <a:lstStyle/>
            <a:p>
              <a:endParaRPr lang="en-US"/>
            </a:p>
          </p:txBody>
        </p:sp>
        <p:sp>
          <p:nvSpPr>
            <p:cNvPr id="135276" name="Rectangle 107"/>
            <p:cNvSpPr>
              <a:spLocks noChangeArrowheads="1"/>
            </p:cNvSpPr>
            <p:nvPr/>
          </p:nvSpPr>
          <p:spPr bwMode="auto">
            <a:xfrm>
              <a:off x="2275" y="1862"/>
              <a:ext cx="839" cy="219"/>
            </a:xfrm>
            <a:prstGeom prst="rect">
              <a:avLst/>
            </a:prstGeom>
            <a:noFill/>
            <a:ln w="12700">
              <a:noFill/>
              <a:miter lim="800000"/>
              <a:headEnd/>
              <a:tailEnd/>
            </a:ln>
          </p:spPr>
          <p:txBody>
            <a:bodyPr/>
            <a:lstStyle/>
            <a:p>
              <a:pPr>
                <a:lnSpc>
                  <a:spcPct val="95000"/>
                </a:lnSpc>
                <a:tabLst>
                  <a:tab pos="611188" algn="l"/>
                </a:tabLst>
              </a:pPr>
              <a:r>
                <a:rPr lang="en-GB" sz="1400" u="none">
                  <a:solidFill>
                    <a:srgbClr val="000000"/>
                  </a:solidFill>
                  <a:cs typeface="Times New Roman" pitchFamily="18" charset="0"/>
                </a:rPr>
                <a:t>select ()</a:t>
              </a:r>
              <a:endParaRPr lang="en-US" sz="1400" u="none">
                <a:cs typeface="Times New Roman" pitchFamily="18" charset="0"/>
              </a:endParaRPr>
            </a:p>
          </p:txBody>
        </p:sp>
        <p:sp>
          <p:nvSpPr>
            <p:cNvPr id="135277" name="Rectangle 108"/>
            <p:cNvSpPr>
              <a:spLocks noChangeArrowheads="1"/>
            </p:cNvSpPr>
            <p:nvPr/>
          </p:nvSpPr>
          <p:spPr bwMode="auto">
            <a:xfrm>
              <a:off x="2287" y="1862"/>
              <a:ext cx="1024" cy="186"/>
            </a:xfrm>
            <a:prstGeom prst="rect">
              <a:avLst/>
            </a:prstGeom>
            <a:noFill/>
            <a:ln w="19050">
              <a:solidFill>
                <a:schemeClr val="tx1"/>
              </a:solidFill>
              <a:miter lim="800000"/>
              <a:headEnd/>
              <a:tailEnd/>
            </a:ln>
          </p:spPr>
          <p:txBody>
            <a:bodyPr rot="10800000" wrap="none" anchor="ctr"/>
            <a:lstStyle/>
            <a:p>
              <a:endParaRPr lang="en-US"/>
            </a:p>
          </p:txBody>
        </p:sp>
        <p:sp>
          <p:nvSpPr>
            <p:cNvPr id="135278" name="Rectangle 109"/>
            <p:cNvSpPr>
              <a:spLocks noChangeArrowheads="1"/>
            </p:cNvSpPr>
            <p:nvPr/>
          </p:nvSpPr>
          <p:spPr bwMode="auto">
            <a:xfrm>
              <a:off x="2254" y="1412"/>
              <a:ext cx="338" cy="83"/>
            </a:xfrm>
            <a:prstGeom prst="rect">
              <a:avLst/>
            </a:prstGeom>
            <a:noFill/>
            <a:ln w="9525">
              <a:noFill/>
              <a:miter lim="800000"/>
              <a:headEnd/>
              <a:tailEnd/>
            </a:ln>
          </p:spPr>
          <p:txBody>
            <a:bodyPr wrap="none" lIns="0" tIns="0" rIns="0" bIns="0">
              <a:spAutoFit/>
            </a:bodyPr>
            <a:lstStyle/>
            <a:p>
              <a:r>
                <a:rPr lang="en-US" sz="1200" u="none">
                  <a:solidFill>
                    <a:srgbClr val="000000"/>
                  </a:solidFill>
                </a:rPr>
                <a:t>&lt;&lt;uses&gt;&gt;</a:t>
              </a:r>
              <a:endParaRPr lang="en-US" b="1" u="none"/>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764400"/>
                                        </p:tgtEl>
                                        <p:attrNameLst>
                                          <p:attrName>style.visibility</p:attrName>
                                        </p:attrNameLst>
                                      </p:cBhvr>
                                      <p:to>
                                        <p:strVal val="visible"/>
                                      </p:to>
                                    </p:set>
                                  </p:childTnLst>
                                  <p:subTnLst>
                                    <p:set>
                                      <p:cBhvr override="childStyle">
                                        <p:cTn dur="1" fill="hold" display="0" masterRel="nextClick" afterEffect="1"/>
                                        <p:tgtEl>
                                          <p:spTgt spid="1764400"/>
                                        </p:tgtEl>
                                        <p:attrNameLst>
                                          <p:attrName>style.visibility</p:attrName>
                                        </p:attrNameLst>
                                      </p:cBhvr>
                                      <p:to>
                                        <p:strVal val="hidden"/>
                                      </p:to>
                                    </p:set>
                                  </p:sub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764399"/>
                                        </p:tgtEl>
                                        <p:attrNameLst>
                                          <p:attrName>style.visibility</p:attrName>
                                        </p:attrNameLst>
                                      </p:cBhvr>
                                      <p:to>
                                        <p:strVal val="visible"/>
                                      </p:to>
                                    </p:set>
                                  </p:childTnLst>
                                  <p:subTnLst>
                                    <p:set>
                                      <p:cBhvr override="childStyle">
                                        <p:cTn dur="1" fill="hold" display="0" masterRel="nextClick" afterEffect="1"/>
                                        <p:tgtEl>
                                          <p:spTgt spid="1764399"/>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764398"/>
                                        </p:tgtEl>
                                        <p:attrNameLst>
                                          <p:attrName>style.visibility</p:attrName>
                                        </p:attrNameLst>
                                      </p:cBhvr>
                                      <p:to>
                                        <p:strVal val="visible"/>
                                      </p:to>
                                    </p:set>
                                  </p:childTnLst>
                                  <p:subTnLst>
                                    <p:set>
                                      <p:cBhvr override="childStyle">
                                        <p:cTn dur="1" fill="hold" display="0" masterRel="nextClick" afterEffect="1"/>
                                        <p:tgtEl>
                                          <p:spTgt spid="1764398"/>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64398" grpId="0" animBg="1"/>
      <p:bldP spid="1764399" grpId="0" animBg="1"/>
      <p:bldP spid="1764400"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Slide Number Placeholder 2"/>
          <p:cNvSpPr>
            <a:spLocks noGrp="1"/>
          </p:cNvSpPr>
          <p:nvPr>
            <p:ph type="sldNum" sz="quarter" idx="10"/>
          </p:nvPr>
        </p:nvSpPr>
        <p:spPr>
          <a:noFill/>
        </p:spPr>
        <p:txBody>
          <a:bodyPr/>
          <a:lstStyle/>
          <a:p>
            <a:fld id="{8AE972C9-9D93-414D-BBCB-139E65AF8910}" type="slidenum">
              <a:rPr lang="en-US" smtClean="0">
                <a:latin typeface="Arial" pitchFamily="34" charset="0"/>
              </a:rPr>
              <a:pPr/>
              <a:t>129</a:t>
            </a:fld>
            <a:endParaRPr lang="en-US" smtClean="0">
              <a:latin typeface="Arial" pitchFamily="34" charset="0"/>
            </a:endParaRPr>
          </a:p>
        </p:txBody>
      </p:sp>
      <p:sp>
        <p:nvSpPr>
          <p:cNvPr id="136195" name="Rectangle 2"/>
          <p:cNvSpPr>
            <a:spLocks noGrp="1" noChangeArrowheads="1"/>
          </p:cNvSpPr>
          <p:nvPr>
            <p:ph type="title"/>
          </p:nvPr>
        </p:nvSpPr>
        <p:spPr>
          <a:xfrm>
            <a:off x="298450" y="-9525"/>
            <a:ext cx="8626475" cy="914400"/>
          </a:xfrm>
        </p:spPr>
        <p:txBody>
          <a:bodyPr/>
          <a:lstStyle/>
          <a:p>
            <a:r>
              <a:rPr lang="en-US" sz="4000" smtClean="0"/>
              <a:t>Reactor Pattern Dynamics</a:t>
            </a:r>
          </a:p>
        </p:txBody>
      </p:sp>
      <p:sp>
        <p:nvSpPr>
          <p:cNvPr id="136196" name="Rectangle 3"/>
          <p:cNvSpPr>
            <a:spLocks noChangeArrowheads="1"/>
          </p:cNvSpPr>
          <p:nvPr/>
        </p:nvSpPr>
        <p:spPr bwMode="auto">
          <a:xfrm>
            <a:off x="6648450" y="23320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197" name="Rectangle 4"/>
          <p:cNvSpPr>
            <a:spLocks noChangeArrowheads="1"/>
          </p:cNvSpPr>
          <p:nvPr/>
        </p:nvSpPr>
        <p:spPr bwMode="auto">
          <a:xfrm>
            <a:off x="8248650" y="23320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198" name="Rectangle 5"/>
          <p:cNvSpPr>
            <a:spLocks noChangeArrowheads="1"/>
          </p:cNvSpPr>
          <p:nvPr/>
        </p:nvSpPr>
        <p:spPr bwMode="auto">
          <a:xfrm>
            <a:off x="7448550" y="21034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199" name="Rectangle 6"/>
          <p:cNvSpPr>
            <a:spLocks noChangeArrowheads="1"/>
          </p:cNvSpPr>
          <p:nvPr/>
        </p:nvSpPr>
        <p:spPr bwMode="auto">
          <a:xfrm>
            <a:off x="6705600" y="118745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00" name="Rectangle 7"/>
          <p:cNvSpPr>
            <a:spLocks noChangeArrowheads="1"/>
          </p:cNvSpPr>
          <p:nvPr/>
        </p:nvSpPr>
        <p:spPr bwMode="auto">
          <a:xfrm>
            <a:off x="3617913" y="19510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01" name="Rectangle 8"/>
          <p:cNvSpPr>
            <a:spLocks noChangeArrowheads="1"/>
          </p:cNvSpPr>
          <p:nvPr/>
        </p:nvSpPr>
        <p:spPr bwMode="auto">
          <a:xfrm>
            <a:off x="3617913" y="20272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02" name="Rectangle 9"/>
          <p:cNvSpPr>
            <a:spLocks noChangeArrowheads="1"/>
          </p:cNvSpPr>
          <p:nvPr/>
        </p:nvSpPr>
        <p:spPr bwMode="auto">
          <a:xfrm>
            <a:off x="3617913" y="22177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03" name="Rectangle 10"/>
          <p:cNvSpPr>
            <a:spLocks noChangeArrowheads="1"/>
          </p:cNvSpPr>
          <p:nvPr/>
        </p:nvSpPr>
        <p:spPr bwMode="auto">
          <a:xfrm>
            <a:off x="3617913" y="22939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04" name="Rectangle 11"/>
          <p:cNvSpPr>
            <a:spLocks noChangeArrowheads="1"/>
          </p:cNvSpPr>
          <p:nvPr/>
        </p:nvSpPr>
        <p:spPr bwMode="auto">
          <a:xfrm>
            <a:off x="4989513" y="1720850"/>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05" name="Rectangle 12"/>
          <p:cNvSpPr>
            <a:spLocks noChangeArrowheads="1"/>
          </p:cNvSpPr>
          <p:nvPr/>
        </p:nvSpPr>
        <p:spPr bwMode="auto">
          <a:xfrm>
            <a:off x="6705600" y="172085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06" name="Rectangle 13"/>
          <p:cNvSpPr>
            <a:spLocks noChangeArrowheads="1"/>
          </p:cNvSpPr>
          <p:nvPr/>
        </p:nvSpPr>
        <p:spPr bwMode="auto">
          <a:xfrm>
            <a:off x="4989513" y="2867025"/>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07" name="Rectangle 14"/>
          <p:cNvSpPr>
            <a:spLocks noChangeArrowheads="1"/>
          </p:cNvSpPr>
          <p:nvPr/>
        </p:nvSpPr>
        <p:spPr bwMode="auto">
          <a:xfrm>
            <a:off x="5432425" y="6570663"/>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08" name="Rectangle 15"/>
          <p:cNvSpPr>
            <a:spLocks noChangeArrowheads="1"/>
          </p:cNvSpPr>
          <p:nvPr/>
        </p:nvSpPr>
        <p:spPr bwMode="auto">
          <a:xfrm>
            <a:off x="6391275" y="637540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09" name="Rectangle 16"/>
          <p:cNvSpPr>
            <a:spLocks noChangeArrowheads="1"/>
          </p:cNvSpPr>
          <p:nvPr/>
        </p:nvSpPr>
        <p:spPr bwMode="auto">
          <a:xfrm>
            <a:off x="7083425" y="373380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10" name="Rectangle 17"/>
          <p:cNvSpPr>
            <a:spLocks noChangeArrowheads="1"/>
          </p:cNvSpPr>
          <p:nvPr/>
        </p:nvSpPr>
        <p:spPr bwMode="auto">
          <a:xfrm>
            <a:off x="5272088" y="6375400"/>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11" name="Rectangle 18"/>
          <p:cNvSpPr>
            <a:spLocks noChangeArrowheads="1"/>
          </p:cNvSpPr>
          <p:nvPr/>
        </p:nvSpPr>
        <p:spPr bwMode="auto">
          <a:xfrm>
            <a:off x="8204200" y="4583113"/>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12" name="Rectangle 19"/>
          <p:cNvSpPr>
            <a:spLocks noChangeArrowheads="1"/>
          </p:cNvSpPr>
          <p:nvPr/>
        </p:nvSpPr>
        <p:spPr bwMode="auto">
          <a:xfrm>
            <a:off x="8204200" y="6765925"/>
            <a:ext cx="17463"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13" name="Rectangle 20"/>
          <p:cNvSpPr>
            <a:spLocks noChangeArrowheads="1"/>
          </p:cNvSpPr>
          <p:nvPr/>
        </p:nvSpPr>
        <p:spPr bwMode="auto">
          <a:xfrm>
            <a:off x="6551613" y="4441825"/>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14" name="Rectangle 21"/>
          <p:cNvSpPr>
            <a:spLocks noChangeArrowheads="1"/>
          </p:cNvSpPr>
          <p:nvPr/>
        </p:nvSpPr>
        <p:spPr bwMode="auto">
          <a:xfrm>
            <a:off x="6551613" y="6765925"/>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15" name="Rectangle 22"/>
          <p:cNvSpPr>
            <a:spLocks noChangeArrowheads="1"/>
          </p:cNvSpPr>
          <p:nvPr/>
        </p:nvSpPr>
        <p:spPr bwMode="auto">
          <a:xfrm>
            <a:off x="4899025" y="4422775"/>
            <a:ext cx="17463"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16" name="Rectangle 23"/>
          <p:cNvSpPr>
            <a:spLocks noChangeArrowheads="1"/>
          </p:cNvSpPr>
          <p:nvPr/>
        </p:nvSpPr>
        <p:spPr bwMode="auto">
          <a:xfrm>
            <a:off x="4899025" y="6765925"/>
            <a:ext cx="17463"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17" name="Rectangle 24"/>
          <p:cNvSpPr>
            <a:spLocks noChangeArrowheads="1"/>
          </p:cNvSpPr>
          <p:nvPr/>
        </p:nvSpPr>
        <p:spPr bwMode="auto">
          <a:xfrm>
            <a:off x="3192463" y="4422775"/>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18" name="Rectangle 25"/>
          <p:cNvSpPr>
            <a:spLocks noChangeArrowheads="1"/>
          </p:cNvSpPr>
          <p:nvPr/>
        </p:nvSpPr>
        <p:spPr bwMode="auto">
          <a:xfrm>
            <a:off x="3192463" y="6765925"/>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19" name="Rectangle 26"/>
          <p:cNvSpPr>
            <a:spLocks noChangeArrowheads="1"/>
          </p:cNvSpPr>
          <p:nvPr/>
        </p:nvSpPr>
        <p:spPr bwMode="auto">
          <a:xfrm>
            <a:off x="3352800" y="5080000"/>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20" name="Rectangle 27"/>
          <p:cNvSpPr>
            <a:spLocks noChangeArrowheads="1"/>
          </p:cNvSpPr>
          <p:nvPr/>
        </p:nvSpPr>
        <p:spPr bwMode="auto">
          <a:xfrm>
            <a:off x="6196013" y="5080000"/>
            <a:ext cx="1587"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21" name="Rectangle 28"/>
          <p:cNvSpPr>
            <a:spLocks noChangeArrowheads="1"/>
          </p:cNvSpPr>
          <p:nvPr/>
        </p:nvSpPr>
        <p:spPr bwMode="auto">
          <a:xfrm>
            <a:off x="6391275" y="5346700"/>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22" name="Rectangle 29"/>
          <p:cNvSpPr>
            <a:spLocks noChangeArrowheads="1"/>
          </p:cNvSpPr>
          <p:nvPr/>
        </p:nvSpPr>
        <p:spPr bwMode="auto">
          <a:xfrm>
            <a:off x="5272088" y="5346700"/>
            <a:ext cx="1587"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23" name="Rectangle 30"/>
          <p:cNvSpPr>
            <a:spLocks noChangeArrowheads="1"/>
          </p:cNvSpPr>
          <p:nvPr/>
        </p:nvSpPr>
        <p:spPr bwMode="auto">
          <a:xfrm>
            <a:off x="5892800" y="2811463"/>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24" name="Rectangle 31"/>
          <p:cNvSpPr>
            <a:spLocks noChangeArrowheads="1"/>
          </p:cNvSpPr>
          <p:nvPr/>
        </p:nvSpPr>
        <p:spPr bwMode="auto">
          <a:xfrm>
            <a:off x="6124575" y="5453063"/>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25" name="Rectangle 32"/>
          <p:cNvSpPr>
            <a:spLocks noChangeArrowheads="1"/>
          </p:cNvSpPr>
          <p:nvPr/>
        </p:nvSpPr>
        <p:spPr bwMode="auto">
          <a:xfrm>
            <a:off x="6196013" y="5453063"/>
            <a:ext cx="1587"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26" name="Rectangle 33"/>
          <p:cNvSpPr>
            <a:spLocks noChangeArrowheads="1"/>
          </p:cNvSpPr>
          <p:nvPr/>
        </p:nvSpPr>
        <p:spPr bwMode="auto">
          <a:xfrm>
            <a:off x="6391275" y="5826125"/>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27" name="Rectangle 34"/>
          <p:cNvSpPr>
            <a:spLocks noChangeArrowheads="1"/>
          </p:cNvSpPr>
          <p:nvPr/>
        </p:nvSpPr>
        <p:spPr bwMode="auto">
          <a:xfrm>
            <a:off x="7083425" y="3184525"/>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28" name="Rectangle 35"/>
          <p:cNvSpPr>
            <a:spLocks noChangeArrowheads="1"/>
          </p:cNvSpPr>
          <p:nvPr/>
        </p:nvSpPr>
        <p:spPr bwMode="auto">
          <a:xfrm>
            <a:off x="3619500" y="5826125"/>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29" name="Rectangle 36"/>
          <p:cNvSpPr>
            <a:spLocks noChangeArrowheads="1"/>
          </p:cNvSpPr>
          <p:nvPr/>
        </p:nvSpPr>
        <p:spPr bwMode="auto">
          <a:xfrm>
            <a:off x="3565525" y="5826125"/>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30" name="Rectangle 37"/>
          <p:cNvSpPr>
            <a:spLocks noChangeArrowheads="1"/>
          </p:cNvSpPr>
          <p:nvPr/>
        </p:nvSpPr>
        <p:spPr bwMode="auto">
          <a:xfrm>
            <a:off x="7974013" y="6305550"/>
            <a:ext cx="1587"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31" name="Rectangle 38"/>
          <p:cNvSpPr>
            <a:spLocks noChangeArrowheads="1"/>
          </p:cNvSpPr>
          <p:nvPr/>
        </p:nvSpPr>
        <p:spPr bwMode="auto">
          <a:xfrm>
            <a:off x="6924675" y="6305550"/>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32" name="Rectangle 39"/>
          <p:cNvSpPr>
            <a:spLocks noChangeArrowheads="1"/>
          </p:cNvSpPr>
          <p:nvPr/>
        </p:nvSpPr>
        <p:spPr bwMode="auto">
          <a:xfrm>
            <a:off x="3352800" y="6145213"/>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33" name="Rectangle 40"/>
          <p:cNvSpPr>
            <a:spLocks noChangeArrowheads="1"/>
          </p:cNvSpPr>
          <p:nvPr/>
        </p:nvSpPr>
        <p:spPr bwMode="auto">
          <a:xfrm>
            <a:off x="6391275" y="6411913"/>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34" name="Rectangle 41"/>
          <p:cNvSpPr>
            <a:spLocks noChangeArrowheads="1"/>
          </p:cNvSpPr>
          <p:nvPr/>
        </p:nvSpPr>
        <p:spPr bwMode="auto">
          <a:xfrm>
            <a:off x="6711950" y="6411913"/>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35" name="Rectangle 42"/>
          <p:cNvSpPr>
            <a:spLocks noChangeArrowheads="1"/>
          </p:cNvSpPr>
          <p:nvPr/>
        </p:nvSpPr>
        <p:spPr bwMode="auto">
          <a:xfrm>
            <a:off x="3032125" y="6180138"/>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36" name="Rectangle 43"/>
          <p:cNvSpPr>
            <a:spLocks noChangeArrowheads="1"/>
          </p:cNvSpPr>
          <p:nvPr/>
        </p:nvSpPr>
        <p:spPr bwMode="auto">
          <a:xfrm>
            <a:off x="3352800" y="6180138"/>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37" name="Rectangle 44"/>
          <p:cNvSpPr>
            <a:spLocks noChangeArrowheads="1"/>
          </p:cNvSpPr>
          <p:nvPr/>
        </p:nvSpPr>
        <p:spPr bwMode="auto">
          <a:xfrm>
            <a:off x="6248400" y="2811463"/>
            <a:ext cx="1588"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238" name="Rectangle 45"/>
          <p:cNvSpPr>
            <a:spLocks noChangeArrowheads="1"/>
          </p:cNvSpPr>
          <p:nvPr/>
        </p:nvSpPr>
        <p:spPr bwMode="auto">
          <a:xfrm>
            <a:off x="6515100" y="2811463"/>
            <a:ext cx="1588"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239" name="Rectangle 46"/>
          <p:cNvSpPr>
            <a:spLocks noChangeArrowheads="1"/>
          </p:cNvSpPr>
          <p:nvPr/>
        </p:nvSpPr>
        <p:spPr bwMode="auto">
          <a:xfrm>
            <a:off x="7351713" y="6305550"/>
            <a:ext cx="1587"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240" name="Rectangle 47"/>
          <p:cNvSpPr>
            <a:spLocks noChangeArrowheads="1"/>
          </p:cNvSpPr>
          <p:nvPr/>
        </p:nvSpPr>
        <p:spPr bwMode="auto">
          <a:xfrm>
            <a:off x="7618413" y="6305550"/>
            <a:ext cx="1587"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241" name="Rectangle 48"/>
          <p:cNvSpPr>
            <a:spLocks noChangeArrowheads="1"/>
          </p:cNvSpPr>
          <p:nvPr/>
        </p:nvSpPr>
        <p:spPr bwMode="auto">
          <a:xfrm>
            <a:off x="9058275" y="6234113"/>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42" name="Rectangle 49"/>
          <p:cNvSpPr>
            <a:spLocks noChangeArrowheads="1"/>
          </p:cNvSpPr>
          <p:nvPr/>
        </p:nvSpPr>
        <p:spPr bwMode="auto">
          <a:xfrm>
            <a:off x="4792663" y="6589713"/>
            <a:ext cx="17462"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43" name="Rectangle 50"/>
          <p:cNvSpPr>
            <a:spLocks noChangeArrowheads="1"/>
          </p:cNvSpPr>
          <p:nvPr/>
        </p:nvSpPr>
        <p:spPr bwMode="auto">
          <a:xfrm>
            <a:off x="5111750" y="6589713"/>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44" name="Rectangle 51"/>
          <p:cNvSpPr>
            <a:spLocks noChangeArrowheads="1"/>
          </p:cNvSpPr>
          <p:nvPr/>
        </p:nvSpPr>
        <p:spPr bwMode="auto">
          <a:xfrm>
            <a:off x="5502275" y="193198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45" name="Freeform 52"/>
          <p:cNvSpPr>
            <a:spLocks/>
          </p:cNvSpPr>
          <p:nvPr/>
        </p:nvSpPr>
        <p:spPr bwMode="auto">
          <a:xfrm>
            <a:off x="3940175" y="3822700"/>
            <a:ext cx="266700" cy="53975"/>
          </a:xfrm>
          <a:custGeom>
            <a:avLst/>
            <a:gdLst>
              <a:gd name="T0" fmla="*/ 0 w 168"/>
              <a:gd name="T1" fmla="*/ 0 h 34"/>
              <a:gd name="T2" fmla="*/ 2147483647 w 168"/>
              <a:gd name="T3" fmla="*/ 2147483647 h 34"/>
              <a:gd name="T4" fmla="*/ 2147483647 w 168"/>
              <a:gd name="T5" fmla="*/ 2147483647 h 34"/>
              <a:gd name="T6" fmla="*/ 2147483647 w 168"/>
              <a:gd name="T7" fmla="*/ 2147483647 h 34"/>
              <a:gd name="T8" fmla="*/ 2147483647 w 168"/>
              <a:gd name="T9" fmla="*/ 2147483647 h 34"/>
              <a:gd name="T10" fmla="*/ 0 w 168"/>
              <a:gd name="T11" fmla="*/ 2147483647 h 34"/>
              <a:gd name="T12" fmla="*/ 0 w 168"/>
              <a:gd name="T13" fmla="*/ 0 h 34"/>
              <a:gd name="T14" fmla="*/ 0 60000 65536"/>
              <a:gd name="T15" fmla="*/ 0 60000 65536"/>
              <a:gd name="T16" fmla="*/ 0 60000 65536"/>
              <a:gd name="T17" fmla="*/ 0 60000 65536"/>
              <a:gd name="T18" fmla="*/ 0 60000 65536"/>
              <a:gd name="T19" fmla="*/ 0 60000 65536"/>
              <a:gd name="T20" fmla="*/ 0 60000 65536"/>
              <a:gd name="T21" fmla="*/ 0 w 168"/>
              <a:gd name="T22" fmla="*/ 0 h 34"/>
              <a:gd name="T23" fmla="*/ 168 w 168"/>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8" h="34">
                <a:moveTo>
                  <a:pt x="0" y="0"/>
                </a:moveTo>
                <a:lnTo>
                  <a:pt x="168" y="23"/>
                </a:lnTo>
                <a:lnTo>
                  <a:pt x="168" y="34"/>
                </a:lnTo>
                <a:lnTo>
                  <a:pt x="0" y="12"/>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246" name="Freeform 53"/>
          <p:cNvSpPr>
            <a:spLocks/>
          </p:cNvSpPr>
          <p:nvPr/>
        </p:nvSpPr>
        <p:spPr bwMode="auto">
          <a:xfrm>
            <a:off x="4206875" y="3859213"/>
            <a:ext cx="87313" cy="52387"/>
          </a:xfrm>
          <a:custGeom>
            <a:avLst/>
            <a:gdLst>
              <a:gd name="T0" fmla="*/ 0 w 55"/>
              <a:gd name="T1" fmla="*/ 0 h 33"/>
              <a:gd name="T2" fmla="*/ 2147483647 w 55"/>
              <a:gd name="T3" fmla="*/ 2147483647 h 33"/>
              <a:gd name="T4" fmla="*/ 2147483647 w 55"/>
              <a:gd name="T5" fmla="*/ 2147483647 h 33"/>
              <a:gd name="T6" fmla="*/ 2147483647 w 55"/>
              <a:gd name="T7" fmla="*/ 2147483647 h 33"/>
              <a:gd name="T8" fmla="*/ 2147483647 w 55"/>
              <a:gd name="T9" fmla="*/ 2147483647 h 33"/>
              <a:gd name="T10" fmla="*/ 0 w 55"/>
              <a:gd name="T11" fmla="*/ 2147483647 h 33"/>
              <a:gd name="T12" fmla="*/ 0 w 55"/>
              <a:gd name="T13" fmla="*/ 0 h 33"/>
              <a:gd name="T14" fmla="*/ 0 60000 65536"/>
              <a:gd name="T15" fmla="*/ 0 60000 65536"/>
              <a:gd name="T16" fmla="*/ 0 60000 65536"/>
              <a:gd name="T17" fmla="*/ 0 60000 65536"/>
              <a:gd name="T18" fmla="*/ 0 60000 65536"/>
              <a:gd name="T19" fmla="*/ 0 60000 65536"/>
              <a:gd name="T20" fmla="*/ 0 60000 65536"/>
              <a:gd name="T21" fmla="*/ 0 w 55"/>
              <a:gd name="T22" fmla="*/ 0 h 33"/>
              <a:gd name="T23" fmla="*/ 55 w 55"/>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 h="33">
                <a:moveTo>
                  <a:pt x="0" y="0"/>
                </a:moveTo>
                <a:lnTo>
                  <a:pt x="44" y="22"/>
                </a:lnTo>
                <a:lnTo>
                  <a:pt x="55" y="22"/>
                </a:lnTo>
                <a:lnTo>
                  <a:pt x="44" y="33"/>
                </a:lnTo>
                <a:lnTo>
                  <a:pt x="0" y="11"/>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247" name="Freeform 54"/>
          <p:cNvSpPr>
            <a:spLocks/>
          </p:cNvSpPr>
          <p:nvPr/>
        </p:nvSpPr>
        <p:spPr bwMode="auto">
          <a:xfrm>
            <a:off x="4313238" y="3929063"/>
            <a:ext cx="17462" cy="19050"/>
          </a:xfrm>
          <a:custGeom>
            <a:avLst/>
            <a:gdLst>
              <a:gd name="T0" fmla="*/ 2147483647 w 11"/>
              <a:gd name="T1" fmla="*/ 0 h 12"/>
              <a:gd name="T2" fmla="*/ 2147483647 w 11"/>
              <a:gd name="T3" fmla="*/ 0 h 12"/>
              <a:gd name="T4" fmla="*/ 0 w 11"/>
              <a:gd name="T5" fmla="*/ 2147483647 h 12"/>
              <a:gd name="T6" fmla="*/ 0 w 11"/>
              <a:gd name="T7" fmla="*/ 2147483647 h 12"/>
              <a:gd name="T8" fmla="*/ 2147483647 w 11"/>
              <a:gd name="T9" fmla="*/ 0 h 12"/>
              <a:gd name="T10" fmla="*/ 0 60000 65536"/>
              <a:gd name="T11" fmla="*/ 0 60000 65536"/>
              <a:gd name="T12" fmla="*/ 0 60000 65536"/>
              <a:gd name="T13" fmla="*/ 0 60000 65536"/>
              <a:gd name="T14" fmla="*/ 0 60000 65536"/>
              <a:gd name="T15" fmla="*/ 0 w 11"/>
              <a:gd name="T16" fmla="*/ 0 h 12"/>
              <a:gd name="T17" fmla="*/ 11 w 11"/>
              <a:gd name="T18" fmla="*/ 12 h 12"/>
            </a:gdLst>
            <a:ahLst/>
            <a:cxnLst>
              <a:cxn ang="T10">
                <a:pos x="T0" y="T1"/>
              </a:cxn>
              <a:cxn ang="T11">
                <a:pos x="T2" y="T3"/>
              </a:cxn>
              <a:cxn ang="T12">
                <a:pos x="T4" y="T5"/>
              </a:cxn>
              <a:cxn ang="T13">
                <a:pos x="T6" y="T7"/>
              </a:cxn>
              <a:cxn ang="T14">
                <a:pos x="T8" y="T9"/>
              </a:cxn>
            </a:cxnLst>
            <a:rect l="T15" t="T16" r="T17" b="T18"/>
            <a:pathLst>
              <a:path w="11" h="12">
                <a:moveTo>
                  <a:pt x="11" y="0"/>
                </a:moveTo>
                <a:lnTo>
                  <a:pt x="11" y="0"/>
                </a:lnTo>
                <a:lnTo>
                  <a:pt x="0" y="12"/>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248" name="Freeform 55"/>
          <p:cNvSpPr>
            <a:spLocks/>
          </p:cNvSpPr>
          <p:nvPr/>
        </p:nvSpPr>
        <p:spPr bwMode="auto">
          <a:xfrm>
            <a:off x="4276725" y="3894138"/>
            <a:ext cx="53975" cy="53975"/>
          </a:xfrm>
          <a:custGeom>
            <a:avLst/>
            <a:gdLst>
              <a:gd name="T0" fmla="*/ 2147483647 w 34"/>
              <a:gd name="T1" fmla="*/ 0 h 34"/>
              <a:gd name="T2" fmla="*/ 0 w 34"/>
              <a:gd name="T3" fmla="*/ 2147483647 h 34"/>
              <a:gd name="T4" fmla="*/ 2147483647 w 34"/>
              <a:gd name="T5" fmla="*/ 2147483647 h 34"/>
              <a:gd name="T6" fmla="*/ 2147483647 w 34"/>
              <a:gd name="T7" fmla="*/ 2147483647 h 34"/>
              <a:gd name="T8" fmla="*/ 2147483647 w 34"/>
              <a:gd name="T9" fmla="*/ 0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11" y="0"/>
                </a:moveTo>
                <a:lnTo>
                  <a:pt x="0" y="11"/>
                </a:lnTo>
                <a:lnTo>
                  <a:pt x="23" y="34"/>
                </a:lnTo>
                <a:lnTo>
                  <a:pt x="34" y="22"/>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249" name="Freeform 56"/>
          <p:cNvSpPr>
            <a:spLocks/>
          </p:cNvSpPr>
          <p:nvPr/>
        </p:nvSpPr>
        <p:spPr bwMode="auto">
          <a:xfrm>
            <a:off x="4010025" y="3911600"/>
            <a:ext cx="160338" cy="106363"/>
          </a:xfrm>
          <a:custGeom>
            <a:avLst/>
            <a:gdLst>
              <a:gd name="T0" fmla="*/ 2147483647 w 101"/>
              <a:gd name="T1" fmla="*/ 2147483647 h 67"/>
              <a:gd name="T2" fmla="*/ 2147483647 w 101"/>
              <a:gd name="T3" fmla="*/ 2147483647 h 67"/>
              <a:gd name="T4" fmla="*/ 2147483647 w 101"/>
              <a:gd name="T5" fmla="*/ 2147483647 h 67"/>
              <a:gd name="T6" fmla="*/ 2147483647 w 101"/>
              <a:gd name="T7" fmla="*/ 2147483647 h 67"/>
              <a:gd name="T8" fmla="*/ 0 w 101"/>
              <a:gd name="T9" fmla="*/ 2147483647 h 67"/>
              <a:gd name="T10" fmla="*/ 0 w 101"/>
              <a:gd name="T11" fmla="*/ 2147483647 h 67"/>
              <a:gd name="T12" fmla="*/ 0 w 101"/>
              <a:gd name="T13" fmla="*/ 2147483647 h 67"/>
              <a:gd name="T14" fmla="*/ 2147483647 w 101"/>
              <a:gd name="T15" fmla="*/ 0 h 67"/>
              <a:gd name="T16" fmla="*/ 2147483647 w 101"/>
              <a:gd name="T17" fmla="*/ 0 h 67"/>
              <a:gd name="T18" fmla="*/ 2147483647 w 101"/>
              <a:gd name="T19" fmla="*/ 2147483647 h 67"/>
              <a:gd name="T20" fmla="*/ 2147483647 w 101"/>
              <a:gd name="T21" fmla="*/ 2147483647 h 67"/>
              <a:gd name="T22" fmla="*/ 0 w 101"/>
              <a:gd name="T23" fmla="*/ 2147483647 h 67"/>
              <a:gd name="T24" fmla="*/ 0 w 101"/>
              <a:gd name="T25" fmla="*/ 2147483647 h 67"/>
              <a:gd name="T26" fmla="*/ 0 w 101"/>
              <a:gd name="T27" fmla="*/ 2147483647 h 67"/>
              <a:gd name="T28" fmla="*/ 2147483647 w 101"/>
              <a:gd name="T29" fmla="*/ 2147483647 h 67"/>
              <a:gd name="T30" fmla="*/ 2147483647 w 101"/>
              <a:gd name="T31" fmla="*/ 2147483647 h 67"/>
              <a:gd name="T32" fmla="*/ 2147483647 w 101"/>
              <a:gd name="T33" fmla="*/ 2147483647 h 67"/>
              <a:gd name="T34" fmla="*/ 2147483647 w 101"/>
              <a:gd name="T35" fmla="*/ 2147483647 h 67"/>
              <a:gd name="T36" fmla="*/ 2147483647 w 101"/>
              <a:gd name="T37" fmla="*/ 2147483647 h 6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1"/>
              <a:gd name="T58" fmla="*/ 0 h 67"/>
              <a:gd name="T59" fmla="*/ 101 w 101"/>
              <a:gd name="T60" fmla="*/ 67 h 6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1" h="67">
                <a:moveTo>
                  <a:pt x="101" y="34"/>
                </a:moveTo>
                <a:lnTo>
                  <a:pt x="101" y="67"/>
                </a:lnTo>
                <a:lnTo>
                  <a:pt x="0" y="45"/>
                </a:lnTo>
                <a:lnTo>
                  <a:pt x="0" y="34"/>
                </a:lnTo>
                <a:lnTo>
                  <a:pt x="101" y="0"/>
                </a:lnTo>
                <a:lnTo>
                  <a:pt x="101" y="11"/>
                </a:lnTo>
                <a:lnTo>
                  <a:pt x="0" y="45"/>
                </a:lnTo>
                <a:lnTo>
                  <a:pt x="0" y="34"/>
                </a:lnTo>
                <a:lnTo>
                  <a:pt x="101" y="56"/>
                </a:lnTo>
                <a:lnTo>
                  <a:pt x="101" y="67"/>
                </a:lnTo>
                <a:lnTo>
                  <a:pt x="90" y="67"/>
                </a:lnTo>
                <a:lnTo>
                  <a:pt x="90" y="34"/>
                </a:lnTo>
                <a:lnTo>
                  <a:pt x="101" y="3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250" name="Freeform 57"/>
          <p:cNvSpPr>
            <a:spLocks/>
          </p:cNvSpPr>
          <p:nvPr/>
        </p:nvSpPr>
        <p:spPr bwMode="auto">
          <a:xfrm>
            <a:off x="4152900" y="3929063"/>
            <a:ext cx="17463" cy="36512"/>
          </a:xfrm>
          <a:custGeom>
            <a:avLst/>
            <a:gdLst>
              <a:gd name="T0" fmla="*/ 2147483647 w 11"/>
              <a:gd name="T1" fmla="*/ 0 h 23"/>
              <a:gd name="T2" fmla="*/ 2147483647 w 11"/>
              <a:gd name="T3" fmla="*/ 2147483647 h 23"/>
              <a:gd name="T4" fmla="*/ 0 w 11"/>
              <a:gd name="T5" fmla="*/ 2147483647 h 23"/>
              <a:gd name="T6" fmla="*/ 0 w 11"/>
              <a:gd name="T7" fmla="*/ 2147483647 h 23"/>
              <a:gd name="T8" fmla="*/ 0 w 11"/>
              <a:gd name="T9" fmla="*/ 2147483647 h 23"/>
              <a:gd name="T10" fmla="*/ 0 w 11"/>
              <a:gd name="T11" fmla="*/ 0 h 23"/>
              <a:gd name="T12" fmla="*/ 2147483647 w 11"/>
              <a:gd name="T13" fmla="*/ 0 h 23"/>
              <a:gd name="T14" fmla="*/ 0 60000 65536"/>
              <a:gd name="T15" fmla="*/ 0 60000 65536"/>
              <a:gd name="T16" fmla="*/ 0 60000 65536"/>
              <a:gd name="T17" fmla="*/ 0 60000 65536"/>
              <a:gd name="T18" fmla="*/ 0 60000 65536"/>
              <a:gd name="T19" fmla="*/ 0 60000 65536"/>
              <a:gd name="T20" fmla="*/ 0 60000 65536"/>
              <a:gd name="T21" fmla="*/ 0 w 11"/>
              <a:gd name="T22" fmla="*/ 0 h 23"/>
              <a:gd name="T23" fmla="*/ 11 w 11"/>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23">
                <a:moveTo>
                  <a:pt x="11" y="0"/>
                </a:moveTo>
                <a:lnTo>
                  <a:pt x="11" y="23"/>
                </a:lnTo>
                <a:lnTo>
                  <a:pt x="0" y="23"/>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251" name="Freeform 58"/>
          <p:cNvSpPr>
            <a:spLocks/>
          </p:cNvSpPr>
          <p:nvPr/>
        </p:nvSpPr>
        <p:spPr bwMode="auto">
          <a:xfrm>
            <a:off x="4010025" y="3929063"/>
            <a:ext cx="160338" cy="88900"/>
          </a:xfrm>
          <a:custGeom>
            <a:avLst/>
            <a:gdLst>
              <a:gd name="T0" fmla="*/ 2147483647 w 101"/>
              <a:gd name="T1" fmla="*/ 2147483647 h 56"/>
              <a:gd name="T2" fmla="*/ 2147483647 w 101"/>
              <a:gd name="T3" fmla="*/ 2147483647 h 56"/>
              <a:gd name="T4" fmla="*/ 0 w 101"/>
              <a:gd name="T5" fmla="*/ 2147483647 h 56"/>
              <a:gd name="T6" fmla="*/ 2147483647 w 101"/>
              <a:gd name="T7" fmla="*/ 0 h 56"/>
              <a:gd name="T8" fmla="*/ 2147483647 w 101"/>
              <a:gd name="T9" fmla="*/ 2147483647 h 56"/>
              <a:gd name="T10" fmla="*/ 0 60000 65536"/>
              <a:gd name="T11" fmla="*/ 0 60000 65536"/>
              <a:gd name="T12" fmla="*/ 0 60000 65536"/>
              <a:gd name="T13" fmla="*/ 0 60000 65536"/>
              <a:gd name="T14" fmla="*/ 0 60000 65536"/>
              <a:gd name="T15" fmla="*/ 0 w 101"/>
              <a:gd name="T16" fmla="*/ 0 h 56"/>
              <a:gd name="T17" fmla="*/ 101 w 101"/>
              <a:gd name="T18" fmla="*/ 56 h 56"/>
            </a:gdLst>
            <a:ahLst/>
            <a:cxnLst>
              <a:cxn ang="T10">
                <a:pos x="T0" y="T1"/>
              </a:cxn>
              <a:cxn ang="T11">
                <a:pos x="T2" y="T3"/>
              </a:cxn>
              <a:cxn ang="T12">
                <a:pos x="T4" y="T5"/>
              </a:cxn>
              <a:cxn ang="T13">
                <a:pos x="T6" y="T7"/>
              </a:cxn>
              <a:cxn ang="T14">
                <a:pos x="T8" y="T9"/>
              </a:cxn>
            </a:cxnLst>
            <a:rect l="T15" t="T16" r="T17" b="T18"/>
            <a:pathLst>
              <a:path w="101" h="56">
                <a:moveTo>
                  <a:pt x="101" y="23"/>
                </a:moveTo>
                <a:lnTo>
                  <a:pt x="101" y="56"/>
                </a:lnTo>
                <a:lnTo>
                  <a:pt x="0" y="34"/>
                </a:lnTo>
                <a:lnTo>
                  <a:pt x="101" y="0"/>
                </a:lnTo>
                <a:lnTo>
                  <a:pt x="101" y="2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252" name="Freeform 59"/>
          <p:cNvSpPr>
            <a:spLocks/>
          </p:cNvSpPr>
          <p:nvPr/>
        </p:nvSpPr>
        <p:spPr bwMode="auto">
          <a:xfrm>
            <a:off x="4276725" y="3929063"/>
            <a:ext cx="36513" cy="36512"/>
          </a:xfrm>
          <a:custGeom>
            <a:avLst/>
            <a:gdLst>
              <a:gd name="T0" fmla="*/ 2147483647 w 23"/>
              <a:gd name="T1" fmla="*/ 2147483647 h 23"/>
              <a:gd name="T2" fmla="*/ 2147483647 w 23"/>
              <a:gd name="T3" fmla="*/ 0 h 23"/>
              <a:gd name="T4" fmla="*/ 0 w 23"/>
              <a:gd name="T5" fmla="*/ 2147483647 h 23"/>
              <a:gd name="T6" fmla="*/ 0 w 23"/>
              <a:gd name="T7" fmla="*/ 2147483647 h 23"/>
              <a:gd name="T8" fmla="*/ 0 w 23"/>
              <a:gd name="T9" fmla="*/ 2147483647 h 23"/>
              <a:gd name="T10" fmla="*/ 0 w 23"/>
              <a:gd name="T11" fmla="*/ 2147483647 h 23"/>
              <a:gd name="T12" fmla="*/ 2147483647 w 23"/>
              <a:gd name="T13" fmla="*/ 2147483647 h 23"/>
              <a:gd name="T14" fmla="*/ 0 60000 65536"/>
              <a:gd name="T15" fmla="*/ 0 60000 65536"/>
              <a:gd name="T16" fmla="*/ 0 60000 65536"/>
              <a:gd name="T17" fmla="*/ 0 60000 65536"/>
              <a:gd name="T18" fmla="*/ 0 60000 65536"/>
              <a:gd name="T19" fmla="*/ 0 60000 65536"/>
              <a:gd name="T20" fmla="*/ 0 60000 65536"/>
              <a:gd name="T21" fmla="*/ 0 w 23"/>
              <a:gd name="T22" fmla="*/ 0 h 23"/>
              <a:gd name="T23" fmla="*/ 23 w 23"/>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23">
                <a:moveTo>
                  <a:pt x="23" y="12"/>
                </a:moveTo>
                <a:lnTo>
                  <a:pt x="23" y="0"/>
                </a:lnTo>
                <a:lnTo>
                  <a:pt x="0" y="12"/>
                </a:lnTo>
                <a:lnTo>
                  <a:pt x="0" y="23"/>
                </a:lnTo>
                <a:lnTo>
                  <a:pt x="23"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253" name="Rectangle 60"/>
          <p:cNvSpPr>
            <a:spLocks noChangeArrowheads="1"/>
          </p:cNvSpPr>
          <p:nvPr/>
        </p:nvSpPr>
        <p:spPr bwMode="auto">
          <a:xfrm>
            <a:off x="3424238" y="6607175"/>
            <a:ext cx="1587"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54" name="Freeform 61"/>
          <p:cNvSpPr>
            <a:spLocks/>
          </p:cNvSpPr>
          <p:nvPr/>
        </p:nvSpPr>
        <p:spPr bwMode="auto">
          <a:xfrm>
            <a:off x="4187825" y="3948113"/>
            <a:ext cx="88900" cy="34925"/>
          </a:xfrm>
          <a:custGeom>
            <a:avLst/>
            <a:gdLst>
              <a:gd name="T0" fmla="*/ 2147483647 w 56"/>
              <a:gd name="T1" fmla="*/ 2147483647 h 22"/>
              <a:gd name="T2" fmla="*/ 2147483647 w 56"/>
              <a:gd name="T3" fmla="*/ 0 h 22"/>
              <a:gd name="T4" fmla="*/ 0 w 56"/>
              <a:gd name="T5" fmla="*/ 2147483647 h 22"/>
              <a:gd name="T6" fmla="*/ 0 w 56"/>
              <a:gd name="T7" fmla="*/ 2147483647 h 22"/>
              <a:gd name="T8" fmla="*/ 2147483647 w 56"/>
              <a:gd name="T9" fmla="*/ 2147483647 h 22"/>
              <a:gd name="T10" fmla="*/ 0 60000 65536"/>
              <a:gd name="T11" fmla="*/ 0 60000 65536"/>
              <a:gd name="T12" fmla="*/ 0 60000 65536"/>
              <a:gd name="T13" fmla="*/ 0 60000 65536"/>
              <a:gd name="T14" fmla="*/ 0 60000 65536"/>
              <a:gd name="T15" fmla="*/ 0 w 56"/>
              <a:gd name="T16" fmla="*/ 0 h 22"/>
              <a:gd name="T17" fmla="*/ 56 w 56"/>
              <a:gd name="T18" fmla="*/ 22 h 22"/>
            </a:gdLst>
            <a:ahLst/>
            <a:cxnLst>
              <a:cxn ang="T10">
                <a:pos x="T0" y="T1"/>
              </a:cxn>
              <a:cxn ang="T11">
                <a:pos x="T2" y="T3"/>
              </a:cxn>
              <a:cxn ang="T12">
                <a:pos x="T4" y="T5"/>
              </a:cxn>
              <a:cxn ang="T13">
                <a:pos x="T6" y="T7"/>
              </a:cxn>
              <a:cxn ang="T14">
                <a:pos x="T8" y="T9"/>
              </a:cxn>
            </a:cxnLst>
            <a:rect l="T15" t="T16" r="T17" b="T18"/>
            <a:pathLst>
              <a:path w="56" h="22">
                <a:moveTo>
                  <a:pt x="56" y="11"/>
                </a:moveTo>
                <a:lnTo>
                  <a:pt x="56" y="0"/>
                </a:lnTo>
                <a:lnTo>
                  <a:pt x="0" y="11"/>
                </a:lnTo>
                <a:lnTo>
                  <a:pt x="0" y="22"/>
                </a:lnTo>
                <a:lnTo>
                  <a:pt x="56" y="1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255" name="Rectangle 62"/>
          <p:cNvSpPr>
            <a:spLocks noChangeArrowheads="1"/>
          </p:cNvSpPr>
          <p:nvPr/>
        </p:nvSpPr>
        <p:spPr bwMode="auto">
          <a:xfrm>
            <a:off x="3957638" y="3716338"/>
            <a:ext cx="195262"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56" name="Freeform 63"/>
          <p:cNvSpPr>
            <a:spLocks/>
          </p:cNvSpPr>
          <p:nvPr/>
        </p:nvSpPr>
        <p:spPr bwMode="auto">
          <a:xfrm>
            <a:off x="3903663" y="3716338"/>
            <a:ext cx="231775" cy="71437"/>
          </a:xfrm>
          <a:custGeom>
            <a:avLst/>
            <a:gdLst>
              <a:gd name="T0" fmla="*/ 2147483647 w 146"/>
              <a:gd name="T1" fmla="*/ 2147483647 h 45"/>
              <a:gd name="T2" fmla="*/ 2147483647 w 146"/>
              <a:gd name="T3" fmla="*/ 2147483647 h 45"/>
              <a:gd name="T4" fmla="*/ 2147483647 w 146"/>
              <a:gd name="T5" fmla="*/ 0 h 45"/>
              <a:gd name="T6" fmla="*/ 2147483647 w 146"/>
              <a:gd name="T7" fmla="*/ 0 h 45"/>
              <a:gd name="T8" fmla="*/ 0 w 146"/>
              <a:gd name="T9" fmla="*/ 2147483647 h 45"/>
              <a:gd name="T10" fmla="*/ 2147483647 w 146"/>
              <a:gd name="T11" fmla="*/ 2147483647 h 45"/>
              <a:gd name="T12" fmla="*/ 2147483647 w 146"/>
              <a:gd name="T13" fmla="*/ 2147483647 h 45"/>
              <a:gd name="T14" fmla="*/ 0 60000 65536"/>
              <a:gd name="T15" fmla="*/ 0 60000 65536"/>
              <a:gd name="T16" fmla="*/ 0 60000 65536"/>
              <a:gd name="T17" fmla="*/ 0 60000 65536"/>
              <a:gd name="T18" fmla="*/ 0 60000 65536"/>
              <a:gd name="T19" fmla="*/ 0 60000 65536"/>
              <a:gd name="T20" fmla="*/ 0 60000 65536"/>
              <a:gd name="T21" fmla="*/ 0 w 146"/>
              <a:gd name="T22" fmla="*/ 0 h 45"/>
              <a:gd name="T23" fmla="*/ 146 w 146"/>
              <a:gd name="T24" fmla="*/ 45 h 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6" h="45">
                <a:moveTo>
                  <a:pt x="146" y="45"/>
                </a:moveTo>
                <a:lnTo>
                  <a:pt x="146" y="34"/>
                </a:lnTo>
                <a:lnTo>
                  <a:pt x="34" y="0"/>
                </a:lnTo>
                <a:lnTo>
                  <a:pt x="0" y="11"/>
                </a:lnTo>
                <a:lnTo>
                  <a:pt x="34" y="11"/>
                </a:lnTo>
                <a:lnTo>
                  <a:pt x="146" y="4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257" name="Freeform 64"/>
          <p:cNvSpPr>
            <a:spLocks/>
          </p:cNvSpPr>
          <p:nvPr/>
        </p:nvSpPr>
        <p:spPr bwMode="auto">
          <a:xfrm>
            <a:off x="3957638" y="3663950"/>
            <a:ext cx="177800" cy="69850"/>
          </a:xfrm>
          <a:custGeom>
            <a:avLst/>
            <a:gdLst>
              <a:gd name="T0" fmla="*/ 0 w 112"/>
              <a:gd name="T1" fmla="*/ 2147483647 h 44"/>
              <a:gd name="T2" fmla="*/ 0 w 112"/>
              <a:gd name="T3" fmla="*/ 2147483647 h 44"/>
              <a:gd name="T4" fmla="*/ 2147483647 w 112"/>
              <a:gd name="T5" fmla="*/ 2147483647 h 44"/>
              <a:gd name="T6" fmla="*/ 2147483647 w 112"/>
              <a:gd name="T7" fmla="*/ 0 h 44"/>
              <a:gd name="T8" fmla="*/ 0 w 112"/>
              <a:gd name="T9" fmla="*/ 2147483647 h 44"/>
              <a:gd name="T10" fmla="*/ 0 60000 65536"/>
              <a:gd name="T11" fmla="*/ 0 60000 65536"/>
              <a:gd name="T12" fmla="*/ 0 60000 65536"/>
              <a:gd name="T13" fmla="*/ 0 60000 65536"/>
              <a:gd name="T14" fmla="*/ 0 60000 65536"/>
              <a:gd name="T15" fmla="*/ 0 w 112"/>
              <a:gd name="T16" fmla="*/ 0 h 44"/>
              <a:gd name="T17" fmla="*/ 112 w 112"/>
              <a:gd name="T18" fmla="*/ 44 h 44"/>
            </a:gdLst>
            <a:ahLst/>
            <a:cxnLst>
              <a:cxn ang="T10">
                <a:pos x="T0" y="T1"/>
              </a:cxn>
              <a:cxn ang="T11">
                <a:pos x="T2" y="T3"/>
              </a:cxn>
              <a:cxn ang="T12">
                <a:pos x="T4" y="T5"/>
              </a:cxn>
              <a:cxn ang="T13">
                <a:pos x="T6" y="T7"/>
              </a:cxn>
              <a:cxn ang="T14">
                <a:pos x="T8" y="T9"/>
              </a:cxn>
            </a:cxnLst>
            <a:rect l="T15" t="T16" r="T17" b="T18"/>
            <a:pathLst>
              <a:path w="112" h="44">
                <a:moveTo>
                  <a:pt x="0" y="33"/>
                </a:moveTo>
                <a:lnTo>
                  <a:pt x="0" y="44"/>
                </a:lnTo>
                <a:lnTo>
                  <a:pt x="112" y="11"/>
                </a:lnTo>
                <a:lnTo>
                  <a:pt x="112" y="0"/>
                </a:lnTo>
                <a:lnTo>
                  <a:pt x="0" y="3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258" name="Rectangle 65"/>
          <p:cNvSpPr>
            <a:spLocks noChangeArrowheads="1"/>
          </p:cNvSpPr>
          <p:nvPr/>
        </p:nvSpPr>
        <p:spPr bwMode="auto">
          <a:xfrm>
            <a:off x="5200650" y="3733800"/>
            <a:ext cx="7143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59" name="Line 66"/>
          <p:cNvSpPr>
            <a:spLocks noChangeShapeType="1"/>
          </p:cNvSpPr>
          <p:nvPr/>
        </p:nvSpPr>
        <p:spPr bwMode="auto">
          <a:xfrm flipH="1">
            <a:off x="4916488" y="3733800"/>
            <a:ext cx="160337" cy="1588"/>
          </a:xfrm>
          <a:prstGeom prst="line">
            <a:avLst/>
          </a:prstGeom>
          <a:noFill/>
          <a:ln w="0">
            <a:solidFill>
              <a:srgbClr val="000000"/>
            </a:solidFill>
            <a:round/>
            <a:headEnd/>
            <a:tailEnd/>
          </a:ln>
        </p:spPr>
        <p:txBody>
          <a:bodyPr/>
          <a:lstStyle/>
          <a:p>
            <a:endParaRPr lang="en-US"/>
          </a:p>
        </p:txBody>
      </p:sp>
      <p:sp>
        <p:nvSpPr>
          <p:cNvPr id="136260" name="Line 67"/>
          <p:cNvSpPr>
            <a:spLocks noChangeShapeType="1"/>
          </p:cNvSpPr>
          <p:nvPr/>
        </p:nvSpPr>
        <p:spPr bwMode="auto">
          <a:xfrm flipH="1">
            <a:off x="4632325" y="3733800"/>
            <a:ext cx="160338" cy="1588"/>
          </a:xfrm>
          <a:prstGeom prst="line">
            <a:avLst/>
          </a:prstGeom>
          <a:noFill/>
          <a:ln w="0">
            <a:solidFill>
              <a:srgbClr val="000000"/>
            </a:solidFill>
            <a:round/>
            <a:headEnd/>
            <a:tailEnd/>
          </a:ln>
        </p:spPr>
        <p:txBody>
          <a:bodyPr/>
          <a:lstStyle/>
          <a:p>
            <a:endParaRPr lang="en-US"/>
          </a:p>
        </p:txBody>
      </p:sp>
      <p:sp>
        <p:nvSpPr>
          <p:cNvPr id="136261" name="Line 68"/>
          <p:cNvSpPr>
            <a:spLocks noChangeShapeType="1"/>
          </p:cNvSpPr>
          <p:nvPr/>
        </p:nvSpPr>
        <p:spPr bwMode="auto">
          <a:xfrm flipH="1">
            <a:off x="4348163" y="3733800"/>
            <a:ext cx="142875" cy="1588"/>
          </a:xfrm>
          <a:prstGeom prst="line">
            <a:avLst/>
          </a:prstGeom>
          <a:noFill/>
          <a:ln w="0">
            <a:solidFill>
              <a:srgbClr val="000000"/>
            </a:solidFill>
            <a:round/>
            <a:headEnd/>
            <a:tailEnd/>
          </a:ln>
        </p:spPr>
        <p:txBody>
          <a:bodyPr/>
          <a:lstStyle/>
          <a:p>
            <a:endParaRPr lang="en-US"/>
          </a:p>
        </p:txBody>
      </p:sp>
      <p:sp>
        <p:nvSpPr>
          <p:cNvPr id="136262" name="Rectangle 69"/>
          <p:cNvSpPr>
            <a:spLocks noChangeArrowheads="1"/>
          </p:cNvSpPr>
          <p:nvPr/>
        </p:nvSpPr>
        <p:spPr bwMode="auto">
          <a:xfrm>
            <a:off x="4152900" y="3733800"/>
            <a:ext cx="53975"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63" name="Rectangle 70"/>
          <p:cNvSpPr>
            <a:spLocks noChangeArrowheads="1"/>
          </p:cNvSpPr>
          <p:nvPr/>
        </p:nvSpPr>
        <p:spPr bwMode="auto">
          <a:xfrm>
            <a:off x="1379538" y="1338263"/>
            <a:ext cx="1387475" cy="35560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264" name="Rectangle 71"/>
          <p:cNvSpPr>
            <a:spLocks noChangeArrowheads="1"/>
          </p:cNvSpPr>
          <p:nvPr/>
        </p:nvSpPr>
        <p:spPr bwMode="auto">
          <a:xfrm>
            <a:off x="1433513" y="1303338"/>
            <a:ext cx="1203325" cy="198437"/>
          </a:xfrm>
          <a:prstGeom prst="rect">
            <a:avLst/>
          </a:prstGeom>
          <a:noFill/>
          <a:ln w="9525">
            <a:noFill/>
            <a:miter lim="800000"/>
            <a:headEnd/>
            <a:tailEnd/>
          </a:ln>
        </p:spPr>
        <p:txBody>
          <a:bodyPr wrap="none" lIns="0" tIns="0" rIns="0" bIns="0">
            <a:spAutoFit/>
          </a:bodyPr>
          <a:lstStyle/>
          <a:p>
            <a:r>
              <a:rPr lang="en-US" sz="1300" b="1" u="none">
                <a:solidFill>
                  <a:srgbClr val="000000"/>
                </a:solidFill>
              </a:rPr>
              <a:t>: Main Program</a:t>
            </a:r>
            <a:endParaRPr lang="en-US" b="1" u="none"/>
          </a:p>
        </p:txBody>
      </p:sp>
      <p:sp>
        <p:nvSpPr>
          <p:cNvPr id="136265" name="Rectangle 72"/>
          <p:cNvSpPr>
            <a:spLocks noChangeArrowheads="1"/>
          </p:cNvSpPr>
          <p:nvPr/>
        </p:nvSpPr>
        <p:spPr bwMode="auto">
          <a:xfrm>
            <a:off x="1433513" y="1462088"/>
            <a:ext cx="1279525"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66" name="Rectangle 73"/>
          <p:cNvSpPr>
            <a:spLocks noChangeArrowheads="1"/>
          </p:cNvSpPr>
          <p:nvPr/>
        </p:nvSpPr>
        <p:spPr bwMode="auto">
          <a:xfrm>
            <a:off x="1379538" y="1249363"/>
            <a:ext cx="1404937"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67" name="Rectangle 74"/>
          <p:cNvSpPr>
            <a:spLocks noChangeArrowheads="1"/>
          </p:cNvSpPr>
          <p:nvPr/>
        </p:nvSpPr>
        <p:spPr bwMode="auto">
          <a:xfrm>
            <a:off x="2767013" y="1249363"/>
            <a:ext cx="17462" cy="5508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68" name="Rectangle 75"/>
          <p:cNvSpPr>
            <a:spLocks noChangeArrowheads="1"/>
          </p:cNvSpPr>
          <p:nvPr/>
        </p:nvSpPr>
        <p:spPr bwMode="auto">
          <a:xfrm>
            <a:off x="1379538" y="1781175"/>
            <a:ext cx="1387475"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69" name="Rectangle 76"/>
          <p:cNvSpPr>
            <a:spLocks noChangeArrowheads="1"/>
          </p:cNvSpPr>
          <p:nvPr/>
        </p:nvSpPr>
        <p:spPr bwMode="auto">
          <a:xfrm>
            <a:off x="1379538" y="1249363"/>
            <a:ext cx="19050" cy="5318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70" name="Rectangle 77"/>
          <p:cNvSpPr>
            <a:spLocks noChangeArrowheads="1"/>
          </p:cNvSpPr>
          <p:nvPr/>
        </p:nvSpPr>
        <p:spPr bwMode="auto">
          <a:xfrm>
            <a:off x="3086100" y="1338263"/>
            <a:ext cx="1385888" cy="35560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271" name="Rectangle 78"/>
          <p:cNvSpPr>
            <a:spLocks noChangeArrowheads="1"/>
          </p:cNvSpPr>
          <p:nvPr/>
        </p:nvSpPr>
        <p:spPr bwMode="auto">
          <a:xfrm>
            <a:off x="3352800" y="1303338"/>
            <a:ext cx="819150" cy="198437"/>
          </a:xfrm>
          <a:prstGeom prst="rect">
            <a:avLst/>
          </a:prstGeom>
          <a:noFill/>
          <a:ln w="9525">
            <a:noFill/>
            <a:miter lim="800000"/>
            <a:headEnd/>
            <a:tailEnd/>
          </a:ln>
        </p:spPr>
        <p:txBody>
          <a:bodyPr wrap="none" lIns="0" tIns="0" rIns="0" bIns="0">
            <a:spAutoFit/>
          </a:bodyPr>
          <a:lstStyle/>
          <a:p>
            <a:r>
              <a:rPr lang="en-US" sz="1300" b="1" u="none">
                <a:solidFill>
                  <a:srgbClr val="000000"/>
                </a:solidFill>
              </a:rPr>
              <a:t>: Concrete</a:t>
            </a:r>
            <a:endParaRPr lang="en-US" b="1" u="none"/>
          </a:p>
        </p:txBody>
      </p:sp>
      <p:sp>
        <p:nvSpPr>
          <p:cNvPr id="136272" name="Rectangle 79"/>
          <p:cNvSpPr>
            <a:spLocks noChangeArrowheads="1"/>
          </p:cNvSpPr>
          <p:nvPr/>
        </p:nvSpPr>
        <p:spPr bwMode="auto">
          <a:xfrm>
            <a:off x="3352800" y="1462088"/>
            <a:ext cx="854075"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73" name="Rectangle 80"/>
          <p:cNvSpPr>
            <a:spLocks noChangeArrowheads="1"/>
          </p:cNvSpPr>
          <p:nvPr/>
        </p:nvSpPr>
        <p:spPr bwMode="auto">
          <a:xfrm>
            <a:off x="3175000" y="1498600"/>
            <a:ext cx="1112838" cy="198438"/>
          </a:xfrm>
          <a:prstGeom prst="rect">
            <a:avLst/>
          </a:prstGeom>
          <a:noFill/>
          <a:ln w="9525">
            <a:noFill/>
            <a:miter lim="800000"/>
            <a:headEnd/>
            <a:tailEnd/>
          </a:ln>
        </p:spPr>
        <p:txBody>
          <a:bodyPr wrap="none" lIns="0" tIns="0" rIns="0" bIns="0">
            <a:spAutoFit/>
          </a:bodyPr>
          <a:lstStyle/>
          <a:p>
            <a:r>
              <a:rPr lang="en-US" sz="1300" b="1" u="none">
                <a:solidFill>
                  <a:srgbClr val="000000"/>
                </a:solidFill>
              </a:rPr>
              <a:t>Event Handler</a:t>
            </a:r>
            <a:endParaRPr lang="en-US" b="1" u="none"/>
          </a:p>
        </p:txBody>
      </p:sp>
      <p:sp>
        <p:nvSpPr>
          <p:cNvPr id="136274" name="Rectangle 81"/>
          <p:cNvSpPr>
            <a:spLocks noChangeArrowheads="1"/>
          </p:cNvSpPr>
          <p:nvPr/>
        </p:nvSpPr>
        <p:spPr bwMode="auto">
          <a:xfrm>
            <a:off x="3175000" y="1657350"/>
            <a:ext cx="12080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75" name="Rectangle 82"/>
          <p:cNvSpPr>
            <a:spLocks noChangeArrowheads="1"/>
          </p:cNvSpPr>
          <p:nvPr/>
        </p:nvSpPr>
        <p:spPr bwMode="auto">
          <a:xfrm>
            <a:off x="3086100" y="1249363"/>
            <a:ext cx="140493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76" name="Rectangle 83"/>
          <p:cNvSpPr>
            <a:spLocks noChangeArrowheads="1"/>
          </p:cNvSpPr>
          <p:nvPr/>
        </p:nvSpPr>
        <p:spPr bwMode="auto">
          <a:xfrm>
            <a:off x="4471988" y="1249363"/>
            <a:ext cx="19050" cy="5508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77" name="Rectangle 84"/>
          <p:cNvSpPr>
            <a:spLocks noChangeArrowheads="1"/>
          </p:cNvSpPr>
          <p:nvPr/>
        </p:nvSpPr>
        <p:spPr bwMode="auto">
          <a:xfrm>
            <a:off x="3086100" y="1781175"/>
            <a:ext cx="13858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78" name="Rectangle 85"/>
          <p:cNvSpPr>
            <a:spLocks noChangeArrowheads="1"/>
          </p:cNvSpPr>
          <p:nvPr/>
        </p:nvSpPr>
        <p:spPr bwMode="auto">
          <a:xfrm>
            <a:off x="3086100" y="1249363"/>
            <a:ext cx="17463" cy="5318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79" name="Rectangle 86"/>
          <p:cNvSpPr>
            <a:spLocks noChangeArrowheads="1"/>
          </p:cNvSpPr>
          <p:nvPr/>
        </p:nvSpPr>
        <p:spPr bwMode="auto">
          <a:xfrm>
            <a:off x="4792663" y="1338263"/>
            <a:ext cx="1279525" cy="35560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280" name="Rectangle 87"/>
          <p:cNvSpPr>
            <a:spLocks noChangeArrowheads="1"/>
          </p:cNvSpPr>
          <p:nvPr/>
        </p:nvSpPr>
        <p:spPr bwMode="auto">
          <a:xfrm>
            <a:off x="5059363" y="1303338"/>
            <a:ext cx="717550" cy="198437"/>
          </a:xfrm>
          <a:prstGeom prst="rect">
            <a:avLst/>
          </a:prstGeom>
          <a:noFill/>
          <a:ln w="9525">
            <a:noFill/>
            <a:miter lim="800000"/>
            <a:headEnd/>
            <a:tailEnd/>
          </a:ln>
        </p:spPr>
        <p:txBody>
          <a:bodyPr wrap="none" lIns="0" tIns="0" rIns="0" bIns="0">
            <a:spAutoFit/>
          </a:bodyPr>
          <a:lstStyle/>
          <a:p>
            <a:r>
              <a:rPr lang="en-US" sz="1300" b="1" u="none">
                <a:solidFill>
                  <a:srgbClr val="000000"/>
                </a:solidFill>
              </a:rPr>
              <a:t>: Reactor</a:t>
            </a:r>
            <a:endParaRPr lang="en-US" b="1" u="none"/>
          </a:p>
        </p:txBody>
      </p:sp>
      <p:sp>
        <p:nvSpPr>
          <p:cNvPr id="136281" name="Rectangle 88"/>
          <p:cNvSpPr>
            <a:spLocks noChangeArrowheads="1"/>
          </p:cNvSpPr>
          <p:nvPr/>
        </p:nvSpPr>
        <p:spPr bwMode="auto">
          <a:xfrm>
            <a:off x="5059363" y="1462088"/>
            <a:ext cx="746125"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82" name="Rectangle 89"/>
          <p:cNvSpPr>
            <a:spLocks noChangeArrowheads="1"/>
          </p:cNvSpPr>
          <p:nvPr/>
        </p:nvSpPr>
        <p:spPr bwMode="auto">
          <a:xfrm>
            <a:off x="4792663" y="1249363"/>
            <a:ext cx="1296987"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83" name="Rectangle 90"/>
          <p:cNvSpPr>
            <a:spLocks noChangeArrowheads="1"/>
          </p:cNvSpPr>
          <p:nvPr/>
        </p:nvSpPr>
        <p:spPr bwMode="auto">
          <a:xfrm>
            <a:off x="6072188" y="1249363"/>
            <a:ext cx="17462" cy="5508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84" name="Rectangle 91"/>
          <p:cNvSpPr>
            <a:spLocks noChangeArrowheads="1"/>
          </p:cNvSpPr>
          <p:nvPr/>
        </p:nvSpPr>
        <p:spPr bwMode="auto">
          <a:xfrm>
            <a:off x="4792663" y="1781175"/>
            <a:ext cx="1279525"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85" name="Rectangle 92"/>
          <p:cNvSpPr>
            <a:spLocks noChangeArrowheads="1"/>
          </p:cNvSpPr>
          <p:nvPr/>
        </p:nvSpPr>
        <p:spPr bwMode="auto">
          <a:xfrm>
            <a:off x="4792663" y="1249363"/>
            <a:ext cx="17462" cy="5318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86" name="Rectangle 93"/>
          <p:cNvSpPr>
            <a:spLocks noChangeArrowheads="1"/>
          </p:cNvSpPr>
          <p:nvPr/>
        </p:nvSpPr>
        <p:spPr bwMode="auto">
          <a:xfrm>
            <a:off x="6392863" y="1338263"/>
            <a:ext cx="1385887" cy="5508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287" name="Rectangle 94"/>
          <p:cNvSpPr>
            <a:spLocks noChangeArrowheads="1"/>
          </p:cNvSpPr>
          <p:nvPr/>
        </p:nvSpPr>
        <p:spPr bwMode="auto">
          <a:xfrm>
            <a:off x="6499225" y="1303338"/>
            <a:ext cx="1206500" cy="198437"/>
          </a:xfrm>
          <a:prstGeom prst="rect">
            <a:avLst/>
          </a:prstGeom>
          <a:noFill/>
          <a:ln w="9525">
            <a:noFill/>
            <a:miter lim="800000"/>
            <a:headEnd/>
            <a:tailEnd/>
          </a:ln>
        </p:spPr>
        <p:txBody>
          <a:bodyPr wrap="none" lIns="0" tIns="0" rIns="0" bIns="0">
            <a:spAutoFit/>
          </a:bodyPr>
          <a:lstStyle/>
          <a:p>
            <a:r>
              <a:rPr lang="en-US" sz="1300" b="1" u="none">
                <a:solidFill>
                  <a:srgbClr val="000000"/>
                </a:solidFill>
              </a:rPr>
              <a:t>: Synchronous </a:t>
            </a:r>
            <a:endParaRPr lang="en-US" b="1" u="none"/>
          </a:p>
        </p:txBody>
      </p:sp>
      <p:sp>
        <p:nvSpPr>
          <p:cNvPr id="136288" name="Rectangle 95"/>
          <p:cNvSpPr>
            <a:spLocks noChangeArrowheads="1"/>
          </p:cNvSpPr>
          <p:nvPr/>
        </p:nvSpPr>
        <p:spPr bwMode="auto">
          <a:xfrm>
            <a:off x="6499225" y="1462088"/>
            <a:ext cx="1243013"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89" name="Rectangle 96"/>
          <p:cNvSpPr>
            <a:spLocks noChangeArrowheads="1"/>
          </p:cNvSpPr>
          <p:nvPr/>
        </p:nvSpPr>
        <p:spPr bwMode="auto">
          <a:xfrm>
            <a:off x="6835775" y="1498600"/>
            <a:ext cx="450850" cy="198438"/>
          </a:xfrm>
          <a:prstGeom prst="rect">
            <a:avLst/>
          </a:prstGeom>
          <a:noFill/>
          <a:ln w="9525">
            <a:noFill/>
            <a:miter lim="800000"/>
            <a:headEnd/>
            <a:tailEnd/>
          </a:ln>
        </p:spPr>
        <p:txBody>
          <a:bodyPr wrap="none" lIns="0" tIns="0" rIns="0" bIns="0">
            <a:spAutoFit/>
          </a:bodyPr>
          <a:lstStyle/>
          <a:p>
            <a:r>
              <a:rPr lang="en-US" sz="1300" b="1" u="none">
                <a:solidFill>
                  <a:srgbClr val="000000"/>
                </a:solidFill>
              </a:rPr>
              <a:t>Event</a:t>
            </a:r>
            <a:endParaRPr lang="en-US" b="1" u="none"/>
          </a:p>
        </p:txBody>
      </p:sp>
      <p:sp>
        <p:nvSpPr>
          <p:cNvPr id="136290" name="Rectangle 97"/>
          <p:cNvSpPr>
            <a:spLocks noChangeArrowheads="1"/>
          </p:cNvSpPr>
          <p:nvPr/>
        </p:nvSpPr>
        <p:spPr bwMode="auto">
          <a:xfrm>
            <a:off x="6835775" y="1657350"/>
            <a:ext cx="498475"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91" name="Rectangle 98"/>
          <p:cNvSpPr>
            <a:spLocks noChangeArrowheads="1"/>
          </p:cNvSpPr>
          <p:nvPr/>
        </p:nvSpPr>
        <p:spPr bwMode="auto">
          <a:xfrm>
            <a:off x="6499225" y="1693863"/>
            <a:ext cx="1093788" cy="198437"/>
          </a:xfrm>
          <a:prstGeom prst="rect">
            <a:avLst/>
          </a:prstGeom>
          <a:noFill/>
          <a:ln w="9525">
            <a:noFill/>
            <a:miter lim="800000"/>
            <a:headEnd/>
            <a:tailEnd/>
          </a:ln>
        </p:spPr>
        <p:txBody>
          <a:bodyPr wrap="none" lIns="0" tIns="0" rIns="0" bIns="0">
            <a:spAutoFit/>
          </a:bodyPr>
          <a:lstStyle/>
          <a:p>
            <a:r>
              <a:rPr lang="en-US" sz="1300" b="1" u="none">
                <a:solidFill>
                  <a:srgbClr val="000000"/>
                </a:solidFill>
              </a:rPr>
              <a:t>Demultiplexer</a:t>
            </a:r>
            <a:endParaRPr lang="en-US" b="1" u="none"/>
          </a:p>
        </p:txBody>
      </p:sp>
      <p:sp>
        <p:nvSpPr>
          <p:cNvPr id="136292" name="Rectangle 99"/>
          <p:cNvSpPr>
            <a:spLocks noChangeArrowheads="1"/>
          </p:cNvSpPr>
          <p:nvPr/>
        </p:nvSpPr>
        <p:spPr bwMode="auto">
          <a:xfrm>
            <a:off x="6499225" y="1852613"/>
            <a:ext cx="1173163"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93" name="Rectangle 100"/>
          <p:cNvSpPr>
            <a:spLocks noChangeArrowheads="1"/>
          </p:cNvSpPr>
          <p:nvPr/>
        </p:nvSpPr>
        <p:spPr bwMode="auto">
          <a:xfrm>
            <a:off x="6392863" y="1249363"/>
            <a:ext cx="1403350"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94" name="Rectangle 101"/>
          <p:cNvSpPr>
            <a:spLocks noChangeArrowheads="1"/>
          </p:cNvSpPr>
          <p:nvPr/>
        </p:nvSpPr>
        <p:spPr bwMode="auto">
          <a:xfrm>
            <a:off x="7778750" y="1249363"/>
            <a:ext cx="17463" cy="7096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95" name="Rectangle 102"/>
          <p:cNvSpPr>
            <a:spLocks noChangeArrowheads="1"/>
          </p:cNvSpPr>
          <p:nvPr/>
        </p:nvSpPr>
        <p:spPr bwMode="auto">
          <a:xfrm>
            <a:off x="6392863" y="1941513"/>
            <a:ext cx="1385887"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96" name="Rectangle 103"/>
          <p:cNvSpPr>
            <a:spLocks noChangeArrowheads="1"/>
          </p:cNvSpPr>
          <p:nvPr/>
        </p:nvSpPr>
        <p:spPr bwMode="auto">
          <a:xfrm>
            <a:off x="6392863" y="1249363"/>
            <a:ext cx="17462" cy="6921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97" name="Rectangle 104"/>
          <p:cNvSpPr>
            <a:spLocks noChangeArrowheads="1"/>
          </p:cNvSpPr>
          <p:nvPr/>
        </p:nvSpPr>
        <p:spPr bwMode="auto">
          <a:xfrm>
            <a:off x="7085013" y="1941513"/>
            <a:ext cx="17462" cy="21828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98" name="Rectangle 105"/>
          <p:cNvSpPr>
            <a:spLocks noChangeArrowheads="1"/>
          </p:cNvSpPr>
          <p:nvPr/>
        </p:nvSpPr>
        <p:spPr bwMode="auto">
          <a:xfrm>
            <a:off x="5432425" y="1800225"/>
            <a:ext cx="17463" cy="23241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299" name="Rectangle 106"/>
          <p:cNvSpPr>
            <a:spLocks noChangeArrowheads="1"/>
          </p:cNvSpPr>
          <p:nvPr/>
        </p:nvSpPr>
        <p:spPr bwMode="auto">
          <a:xfrm>
            <a:off x="3779838" y="1781175"/>
            <a:ext cx="17462" cy="23431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00" name="Rectangle 107"/>
          <p:cNvSpPr>
            <a:spLocks noChangeArrowheads="1"/>
          </p:cNvSpPr>
          <p:nvPr/>
        </p:nvSpPr>
        <p:spPr bwMode="auto">
          <a:xfrm>
            <a:off x="2073275" y="1781175"/>
            <a:ext cx="17463" cy="23431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01" name="Rectangle 108"/>
          <p:cNvSpPr>
            <a:spLocks noChangeArrowheads="1"/>
          </p:cNvSpPr>
          <p:nvPr/>
        </p:nvSpPr>
        <p:spPr bwMode="auto">
          <a:xfrm>
            <a:off x="3992563" y="2243138"/>
            <a:ext cx="1101725" cy="168275"/>
          </a:xfrm>
          <a:prstGeom prst="rect">
            <a:avLst/>
          </a:prstGeom>
          <a:noFill/>
          <a:ln w="9525">
            <a:noFill/>
            <a:miter lim="800000"/>
            <a:headEnd/>
            <a:tailEnd/>
          </a:ln>
        </p:spPr>
        <p:txBody>
          <a:bodyPr wrap="none" lIns="0" tIns="0" rIns="0" bIns="0">
            <a:spAutoFit/>
          </a:bodyPr>
          <a:lstStyle/>
          <a:p>
            <a:r>
              <a:rPr lang="en-US" sz="1100" u="none">
                <a:solidFill>
                  <a:srgbClr val="000000"/>
                </a:solidFill>
              </a:rPr>
              <a:t>register_handler()</a:t>
            </a:r>
            <a:endParaRPr lang="en-US" b="1" u="none"/>
          </a:p>
        </p:txBody>
      </p:sp>
      <p:sp>
        <p:nvSpPr>
          <p:cNvPr id="136302" name="Freeform 109"/>
          <p:cNvSpPr>
            <a:spLocks/>
          </p:cNvSpPr>
          <p:nvPr/>
        </p:nvSpPr>
        <p:spPr bwMode="auto">
          <a:xfrm>
            <a:off x="5076825" y="2403475"/>
            <a:ext cx="212725" cy="106363"/>
          </a:xfrm>
          <a:custGeom>
            <a:avLst/>
            <a:gdLst>
              <a:gd name="T0" fmla="*/ 0 w 134"/>
              <a:gd name="T1" fmla="*/ 2147483647 h 67"/>
              <a:gd name="T2" fmla="*/ 0 w 134"/>
              <a:gd name="T3" fmla="*/ 0 h 67"/>
              <a:gd name="T4" fmla="*/ 0 w 134"/>
              <a:gd name="T5" fmla="*/ 0 h 67"/>
              <a:gd name="T6" fmla="*/ 0 w 134"/>
              <a:gd name="T7" fmla="*/ 0 h 67"/>
              <a:gd name="T8" fmla="*/ 2147483647 w 134"/>
              <a:gd name="T9" fmla="*/ 2147483647 h 67"/>
              <a:gd name="T10" fmla="*/ 2147483647 w 134"/>
              <a:gd name="T11" fmla="*/ 2147483647 h 67"/>
              <a:gd name="T12" fmla="*/ 2147483647 w 134"/>
              <a:gd name="T13" fmla="*/ 2147483647 h 67"/>
              <a:gd name="T14" fmla="*/ 0 w 134"/>
              <a:gd name="T15" fmla="*/ 2147483647 h 67"/>
              <a:gd name="T16" fmla="*/ 0 w 134"/>
              <a:gd name="T17" fmla="*/ 2147483647 h 67"/>
              <a:gd name="T18" fmla="*/ 0 w 134"/>
              <a:gd name="T19" fmla="*/ 2147483647 h 67"/>
              <a:gd name="T20" fmla="*/ 0 w 134"/>
              <a:gd name="T21" fmla="*/ 2147483647 h 67"/>
              <a:gd name="T22" fmla="*/ 2147483647 w 134"/>
              <a:gd name="T23" fmla="*/ 2147483647 h 67"/>
              <a:gd name="T24" fmla="*/ 2147483647 w 134"/>
              <a:gd name="T25" fmla="*/ 2147483647 h 67"/>
              <a:gd name="T26" fmla="*/ 2147483647 w 134"/>
              <a:gd name="T27" fmla="*/ 2147483647 h 67"/>
              <a:gd name="T28" fmla="*/ 0 w 134"/>
              <a:gd name="T29" fmla="*/ 2147483647 h 67"/>
              <a:gd name="T30" fmla="*/ 0 w 134"/>
              <a:gd name="T31" fmla="*/ 0 h 67"/>
              <a:gd name="T32" fmla="*/ 2147483647 w 134"/>
              <a:gd name="T33" fmla="*/ 0 h 67"/>
              <a:gd name="T34" fmla="*/ 2147483647 w 134"/>
              <a:gd name="T35" fmla="*/ 2147483647 h 67"/>
              <a:gd name="T36" fmla="*/ 0 w 134"/>
              <a:gd name="T37" fmla="*/ 2147483647 h 6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4"/>
              <a:gd name="T58" fmla="*/ 0 h 67"/>
              <a:gd name="T59" fmla="*/ 134 w 134"/>
              <a:gd name="T60" fmla="*/ 67 h 6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4" h="67">
                <a:moveTo>
                  <a:pt x="0" y="22"/>
                </a:moveTo>
                <a:lnTo>
                  <a:pt x="0" y="0"/>
                </a:lnTo>
                <a:lnTo>
                  <a:pt x="101" y="22"/>
                </a:lnTo>
                <a:lnTo>
                  <a:pt x="134" y="22"/>
                </a:lnTo>
                <a:lnTo>
                  <a:pt x="101" y="33"/>
                </a:lnTo>
                <a:lnTo>
                  <a:pt x="0" y="67"/>
                </a:lnTo>
                <a:lnTo>
                  <a:pt x="0" y="56"/>
                </a:lnTo>
                <a:lnTo>
                  <a:pt x="101" y="22"/>
                </a:lnTo>
                <a:lnTo>
                  <a:pt x="101" y="33"/>
                </a:lnTo>
                <a:lnTo>
                  <a:pt x="0" y="11"/>
                </a:lnTo>
                <a:lnTo>
                  <a:pt x="0" y="0"/>
                </a:lnTo>
                <a:lnTo>
                  <a:pt x="11" y="0"/>
                </a:lnTo>
                <a:lnTo>
                  <a:pt x="11" y="22"/>
                </a:lnTo>
                <a:lnTo>
                  <a:pt x="0" y="2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303" name="Freeform 110"/>
          <p:cNvSpPr>
            <a:spLocks/>
          </p:cNvSpPr>
          <p:nvPr/>
        </p:nvSpPr>
        <p:spPr bwMode="auto">
          <a:xfrm>
            <a:off x="5076825" y="2438400"/>
            <a:ext cx="17463" cy="53975"/>
          </a:xfrm>
          <a:custGeom>
            <a:avLst/>
            <a:gdLst>
              <a:gd name="T0" fmla="*/ 0 w 11"/>
              <a:gd name="T1" fmla="*/ 2147483647 h 34"/>
              <a:gd name="T2" fmla="*/ 0 w 11"/>
              <a:gd name="T3" fmla="*/ 0 h 34"/>
              <a:gd name="T4" fmla="*/ 2147483647 w 11"/>
              <a:gd name="T5" fmla="*/ 0 h 34"/>
              <a:gd name="T6" fmla="*/ 2147483647 w 11"/>
              <a:gd name="T7" fmla="*/ 0 h 34"/>
              <a:gd name="T8" fmla="*/ 2147483647 w 11"/>
              <a:gd name="T9" fmla="*/ 0 h 34"/>
              <a:gd name="T10" fmla="*/ 2147483647 w 11"/>
              <a:gd name="T11" fmla="*/ 2147483647 h 34"/>
              <a:gd name="T12" fmla="*/ 0 w 11"/>
              <a:gd name="T13" fmla="*/ 2147483647 h 34"/>
              <a:gd name="T14" fmla="*/ 0 60000 65536"/>
              <a:gd name="T15" fmla="*/ 0 60000 65536"/>
              <a:gd name="T16" fmla="*/ 0 60000 65536"/>
              <a:gd name="T17" fmla="*/ 0 60000 65536"/>
              <a:gd name="T18" fmla="*/ 0 60000 65536"/>
              <a:gd name="T19" fmla="*/ 0 60000 65536"/>
              <a:gd name="T20" fmla="*/ 0 60000 65536"/>
              <a:gd name="T21" fmla="*/ 0 w 11"/>
              <a:gd name="T22" fmla="*/ 0 h 34"/>
              <a:gd name="T23" fmla="*/ 11 w 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4">
                <a:moveTo>
                  <a:pt x="0" y="34"/>
                </a:moveTo>
                <a:lnTo>
                  <a:pt x="0" y="0"/>
                </a:lnTo>
                <a:lnTo>
                  <a:pt x="11" y="0"/>
                </a:lnTo>
                <a:lnTo>
                  <a:pt x="11" y="34"/>
                </a:lnTo>
                <a:lnTo>
                  <a:pt x="0" y="3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304" name="Freeform 111"/>
          <p:cNvSpPr>
            <a:spLocks/>
          </p:cNvSpPr>
          <p:nvPr/>
        </p:nvSpPr>
        <p:spPr bwMode="auto">
          <a:xfrm>
            <a:off x="5076825" y="2403475"/>
            <a:ext cx="160338" cy="88900"/>
          </a:xfrm>
          <a:custGeom>
            <a:avLst/>
            <a:gdLst>
              <a:gd name="T0" fmla="*/ 0 w 101"/>
              <a:gd name="T1" fmla="*/ 2147483647 h 56"/>
              <a:gd name="T2" fmla="*/ 0 w 101"/>
              <a:gd name="T3" fmla="*/ 0 h 56"/>
              <a:gd name="T4" fmla="*/ 2147483647 w 101"/>
              <a:gd name="T5" fmla="*/ 2147483647 h 56"/>
              <a:gd name="T6" fmla="*/ 0 w 101"/>
              <a:gd name="T7" fmla="*/ 2147483647 h 56"/>
              <a:gd name="T8" fmla="*/ 0 w 101"/>
              <a:gd name="T9" fmla="*/ 2147483647 h 56"/>
              <a:gd name="T10" fmla="*/ 0 60000 65536"/>
              <a:gd name="T11" fmla="*/ 0 60000 65536"/>
              <a:gd name="T12" fmla="*/ 0 60000 65536"/>
              <a:gd name="T13" fmla="*/ 0 60000 65536"/>
              <a:gd name="T14" fmla="*/ 0 60000 65536"/>
              <a:gd name="T15" fmla="*/ 0 w 101"/>
              <a:gd name="T16" fmla="*/ 0 h 56"/>
              <a:gd name="T17" fmla="*/ 101 w 101"/>
              <a:gd name="T18" fmla="*/ 56 h 56"/>
            </a:gdLst>
            <a:ahLst/>
            <a:cxnLst>
              <a:cxn ang="T10">
                <a:pos x="T0" y="T1"/>
              </a:cxn>
              <a:cxn ang="T11">
                <a:pos x="T2" y="T3"/>
              </a:cxn>
              <a:cxn ang="T12">
                <a:pos x="T4" y="T5"/>
              </a:cxn>
              <a:cxn ang="T13">
                <a:pos x="T6" y="T7"/>
              </a:cxn>
              <a:cxn ang="T14">
                <a:pos x="T8" y="T9"/>
              </a:cxn>
            </a:cxnLst>
            <a:rect l="T15" t="T16" r="T17" b="T18"/>
            <a:pathLst>
              <a:path w="101" h="56">
                <a:moveTo>
                  <a:pt x="0" y="22"/>
                </a:moveTo>
                <a:lnTo>
                  <a:pt x="0" y="0"/>
                </a:lnTo>
                <a:lnTo>
                  <a:pt x="101" y="22"/>
                </a:lnTo>
                <a:lnTo>
                  <a:pt x="0" y="56"/>
                </a:lnTo>
                <a:lnTo>
                  <a:pt x="0" y="2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305" name="Rectangle 112"/>
          <p:cNvSpPr>
            <a:spLocks noChangeArrowheads="1"/>
          </p:cNvSpPr>
          <p:nvPr/>
        </p:nvSpPr>
        <p:spPr bwMode="auto">
          <a:xfrm>
            <a:off x="2233613" y="2438400"/>
            <a:ext cx="2843212"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06" name="Rectangle 113"/>
          <p:cNvSpPr>
            <a:spLocks noChangeArrowheads="1"/>
          </p:cNvSpPr>
          <p:nvPr/>
        </p:nvSpPr>
        <p:spPr bwMode="auto">
          <a:xfrm>
            <a:off x="4117975" y="2474913"/>
            <a:ext cx="784225" cy="168275"/>
          </a:xfrm>
          <a:prstGeom prst="rect">
            <a:avLst/>
          </a:prstGeom>
          <a:noFill/>
          <a:ln w="9525">
            <a:noFill/>
            <a:miter lim="800000"/>
            <a:headEnd/>
            <a:tailEnd/>
          </a:ln>
        </p:spPr>
        <p:txBody>
          <a:bodyPr wrap="none" lIns="0" tIns="0" rIns="0" bIns="0">
            <a:spAutoFit/>
          </a:bodyPr>
          <a:lstStyle/>
          <a:p>
            <a:r>
              <a:rPr lang="en-US" sz="1100" u="none">
                <a:solidFill>
                  <a:srgbClr val="000000"/>
                </a:solidFill>
              </a:rPr>
              <a:t>get_handle()</a:t>
            </a:r>
            <a:endParaRPr lang="en-US" b="1" u="none"/>
          </a:p>
        </p:txBody>
      </p:sp>
      <p:sp>
        <p:nvSpPr>
          <p:cNvPr id="136307" name="Freeform 114"/>
          <p:cNvSpPr>
            <a:spLocks/>
          </p:cNvSpPr>
          <p:nvPr/>
        </p:nvSpPr>
        <p:spPr bwMode="auto">
          <a:xfrm>
            <a:off x="3975100" y="2651125"/>
            <a:ext cx="160338" cy="106363"/>
          </a:xfrm>
          <a:custGeom>
            <a:avLst/>
            <a:gdLst>
              <a:gd name="T0" fmla="*/ 2147483647 w 101"/>
              <a:gd name="T1" fmla="*/ 2147483647 h 67"/>
              <a:gd name="T2" fmla="*/ 2147483647 w 101"/>
              <a:gd name="T3" fmla="*/ 2147483647 h 67"/>
              <a:gd name="T4" fmla="*/ 2147483647 w 101"/>
              <a:gd name="T5" fmla="*/ 2147483647 h 67"/>
              <a:gd name="T6" fmla="*/ 2147483647 w 101"/>
              <a:gd name="T7" fmla="*/ 2147483647 h 67"/>
              <a:gd name="T8" fmla="*/ 0 w 101"/>
              <a:gd name="T9" fmla="*/ 2147483647 h 67"/>
              <a:gd name="T10" fmla="*/ 0 w 101"/>
              <a:gd name="T11" fmla="*/ 2147483647 h 67"/>
              <a:gd name="T12" fmla="*/ 0 w 101"/>
              <a:gd name="T13" fmla="*/ 2147483647 h 67"/>
              <a:gd name="T14" fmla="*/ 2147483647 w 101"/>
              <a:gd name="T15" fmla="*/ 0 h 67"/>
              <a:gd name="T16" fmla="*/ 2147483647 w 101"/>
              <a:gd name="T17" fmla="*/ 0 h 67"/>
              <a:gd name="T18" fmla="*/ 2147483647 w 101"/>
              <a:gd name="T19" fmla="*/ 2147483647 h 67"/>
              <a:gd name="T20" fmla="*/ 2147483647 w 101"/>
              <a:gd name="T21" fmla="*/ 2147483647 h 67"/>
              <a:gd name="T22" fmla="*/ 0 w 101"/>
              <a:gd name="T23" fmla="*/ 2147483647 h 67"/>
              <a:gd name="T24" fmla="*/ 0 w 101"/>
              <a:gd name="T25" fmla="*/ 2147483647 h 67"/>
              <a:gd name="T26" fmla="*/ 0 w 101"/>
              <a:gd name="T27" fmla="*/ 2147483647 h 67"/>
              <a:gd name="T28" fmla="*/ 2147483647 w 101"/>
              <a:gd name="T29" fmla="*/ 2147483647 h 67"/>
              <a:gd name="T30" fmla="*/ 2147483647 w 101"/>
              <a:gd name="T31" fmla="*/ 2147483647 h 67"/>
              <a:gd name="T32" fmla="*/ 2147483647 w 101"/>
              <a:gd name="T33" fmla="*/ 2147483647 h 67"/>
              <a:gd name="T34" fmla="*/ 2147483647 w 101"/>
              <a:gd name="T35" fmla="*/ 2147483647 h 67"/>
              <a:gd name="T36" fmla="*/ 2147483647 w 101"/>
              <a:gd name="T37" fmla="*/ 2147483647 h 6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1"/>
              <a:gd name="T58" fmla="*/ 0 h 67"/>
              <a:gd name="T59" fmla="*/ 101 w 101"/>
              <a:gd name="T60" fmla="*/ 67 h 6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1" h="67">
                <a:moveTo>
                  <a:pt x="101" y="34"/>
                </a:moveTo>
                <a:lnTo>
                  <a:pt x="101" y="67"/>
                </a:lnTo>
                <a:lnTo>
                  <a:pt x="0" y="34"/>
                </a:lnTo>
                <a:lnTo>
                  <a:pt x="0" y="23"/>
                </a:lnTo>
                <a:lnTo>
                  <a:pt x="101" y="0"/>
                </a:lnTo>
                <a:lnTo>
                  <a:pt x="101" y="12"/>
                </a:lnTo>
                <a:lnTo>
                  <a:pt x="0" y="34"/>
                </a:lnTo>
                <a:lnTo>
                  <a:pt x="0" y="23"/>
                </a:lnTo>
                <a:lnTo>
                  <a:pt x="101" y="56"/>
                </a:lnTo>
                <a:lnTo>
                  <a:pt x="101" y="67"/>
                </a:lnTo>
                <a:lnTo>
                  <a:pt x="90" y="67"/>
                </a:lnTo>
                <a:lnTo>
                  <a:pt x="90" y="34"/>
                </a:lnTo>
                <a:lnTo>
                  <a:pt x="101" y="3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308" name="Freeform 115"/>
          <p:cNvSpPr>
            <a:spLocks/>
          </p:cNvSpPr>
          <p:nvPr/>
        </p:nvSpPr>
        <p:spPr bwMode="auto">
          <a:xfrm>
            <a:off x="4117975" y="2670175"/>
            <a:ext cx="17463" cy="34925"/>
          </a:xfrm>
          <a:custGeom>
            <a:avLst/>
            <a:gdLst>
              <a:gd name="T0" fmla="*/ 2147483647 w 11"/>
              <a:gd name="T1" fmla="*/ 0 h 22"/>
              <a:gd name="T2" fmla="*/ 2147483647 w 11"/>
              <a:gd name="T3" fmla="*/ 2147483647 h 22"/>
              <a:gd name="T4" fmla="*/ 0 w 11"/>
              <a:gd name="T5" fmla="*/ 2147483647 h 22"/>
              <a:gd name="T6" fmla="*/ 0 w 11"/>
              <a:gd name="T7" fmla="*/ 2147483647 h 22"/>
              <a:gd name="T8" fmla="*/ 0 w 11"/>
              <a:gd name="T9" fmla="*/ 2147483647 h 22"/>
              <a:gd name="T10" fmla="*/ 0 w 11"/>
              <a:gd name="T11" fmla="*/ 0 h 22"/>
              <a:gd name="T12" fmla="*/ 2147483647 w 11"/>
              <a:gd name="T13" fmla="*/ 0 h 22"/>
              <a:gd name="T14" fmla="*/ 0 60000 65536"/>
              <a:gd name="T15" fmla="*/ 0 60000 65536"/>
              <a:gd name="T16" fmla="*/ 0 60000 65536"/>
              <a:gd name="T17" fmla="*/ 0 60000 65536"/>
              <a:gd name="T18" fmla="*/ 0 60000 65536"/>
              <a:gd name="T19" fmla="*/ 0 60000 65536"/>
              <a:gd name="T20" fmla="*/ 0 60000 65536"/>
              <a:gd name="T21" fmla="*/ 0 w 11"/>
              <a:gd name="T22" fmla="*/ 0 h 22"/>
              <a:gd name="T23" fmla="*/ 11 w 11"/>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22">
                <a:moveTo>
                  <a:pt x="11" y="0"/>
                </a:moveTo>
                <a:lnTo>
                  <a:pt x="11" y="22"/>
                </a:lnTo>
                <a:lnTo>
                  <a:pt x="0" y="22"/>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309" name="Freeform 116"/>
          <p:cNvSpPr>
            <a:spLocks/>
          </p:cNvSpPr>
          <p:nvPr/>
        </p:nvSpPr>
        <p:spPr bwMode="auto">
          <a:xfrm>
            <a:off x="3975100" y="2670175"/>
            <a:ext cx="160338" cy="87313"/>
          </a:xfrm>
          <a:custGeom>
            <a:avLst/>
            <a:gdLst>
              <a:gd name="T0" fmla="*/ 2147483647 w 101"/>
              <a:gd name="T1" fmla="*/ 2147483647 h 55"/>
              <a:gd name="T2" fmla="*/ 2147483647 w 101"/>
              <a:gd name="T3" fmla="*/ 2147483647 h 55"/>
              <a:gd name="T4" fmla="*/ 0 w 101"/>
              <a:gd name="T5" fmla="*/ 2147483647 h 55"/>
              <a:gd name="T6" fmla="*/ 2147483647 w 101"/>
              <a:gd name="T7" fmla="*/ 0 h 55"/>
              <a:gd name="T8" fmla="*/ 2147483647 w 101"/>
              <a:gd name="T9" fmla="*/ 2147483647 h 55"/>
              <a:gd name="T10" fmla="*/ 0 60000 65536"/>
              <a:gd name="T11" fmla="*/ 0 60000 65536"/>
              <a:gd name="T12" fmla="*/ 0 60000 65536"/>
              <a:gd name="T13" fmla="*/ 0 60000 65536"/>
              <a:gd name="T14" fmla="*/ 0 60000 65536"/>
              <a:gd name="T15" fmla="*/ 0 w 101"/>
              <a:gd name="T16" fmla="*/ 0 h 55"/>
              <a:gd name="T17" fmla="*/ 101 w 101"/>
              <a:gd name="T18" fmla="*/ 55 h 55"/>
            </a:gdLst>
            <a:ahLst/>
            <a:cxnLst>
              <a:cxn ang="T10">
                <a:pos x="T0" y="T1"/>
              </a:cxn>
              <a:cxn ang="T11">
                <a:pos x="T2" y="T3"/>
              </a:cxn>
              <a:cxn ang="T12">
                <a:pos x="T4" y="T5"/>
              </a:cxn>
              <a:cxn ang="T13">
                <a:pos x="T6" y="T7"/>
              </a:cxn>
              <a:cxn ang="T14">
                <a:pos x="T8" y="T9"/>
              </a:cxn>
            </a:cxnLst>
            <a:rect l="T15" t="T16" r="T17" b="T18"/>
            <a:pathLst>
              <a:path w="101" h="55">
                <a:moveTo>
                  <a:pt x="101" y="22"/>
                </a:moveTo>
                <a:lnTo>
                  <a:pt x="101" y="55"/>
                </a:lnTo>
                <a:lnTo>
                  <a:pt x="0" y="22"/>
                </a:lnTo>
                <a:lnTo>
                  <a:pt x="101" y="0"/>
                </a:lnTo>
                <a:lnTo>
                  <a:pt x="101" y="2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310" name="Rectangle 117"/>
          <p:cNvSpPr>
            <a:spLocks noChangeArrowheads="1"/>
          </p:cNvSpPr>
          <p:nvPr/>
        </p:nvSpPr>
        <p:spPr bwMode="auto">
          <a:xfrm>
            <a:off x="4152900" y="2705100"/>
            <a:ext cx="11191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11" name="Rectangle 118"/>
          <p:cNvSpPr>
            <a:spLocks noChangeArrowheads="1"/>
          </p:cNvSpPr>
          <p:nvPr/>
        </p:nvSpPr>
        <p:spPr bwMode="auto">
          <a:xfrm>
            <a:off x="5076825" y="2811463"/>
            <a:ext cx="195263"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12" name="Freeform 119"/>
          <p:cNvSpPr>
            <a:spLocks/>
          </p:cNvSpPr>
          <p:nvPr/>
        </p:nvSpPr>
        <p:spPr bwMode="auto">
          <a:xfrm>
            <a:off x="5076825" y="2757488"/>
            <a:ext cx="266700" cy="71437"/>
          </a:xfrm>
          <a:custGeom>
            <a:avLst/>
            <a:gdLst>
              <a:gd name="T0" fmla="*/ 0 w 168"/>
              <a:gd name="T1" fmla="*/ 0 h 45"/>
              <a:gd name="T2" fmla="*/ 0 w 168"/>
              <a:gd name="T3" fmla="*/ 2147483647 h 45"/>
              <a:gd name="T4" fmla="*/ 2147483647 w 168"/>
              <a:gd name="T5" fmla="*/ 2147483647 h 45"/>
              <a:gd name="T6" fmla="*/ 2147483647 w 168"/>
              <a:gd name="T7" fmla="*/ 2147483647 h 45"/>
              <a:gd name="T8" fmla="*/ 2147483647 w 168"/>
              <a:gd name="T9" fmla="*/ 2147483647 h 45"/>
              <a:gd name="T10" fmla="*/ 2147483647 w 168"/>
              <a:gd name="T11" fmla="*/ 2147483647 h 45"/>
              <a:gd name="T12" fmla="*/ 0 w 168"/>
              <a:gd name="T13" fmla="*/ 0 h 45"/>
              <a:gd name="T14" fmla="*/ 0 60000 65536"/>
              <a:gd name="T15" fmla="*/ 0 60000 65536"/>
              <a:gd name="T16" fmla="*/ 0 60000 65536"/>
              <a:gd name="T17" fmla="*/ 0 60000 65536"/>
              <a:gd name="T18" fmla="*/ 0 60000 65536"/>
              <a:gd name="T19" fmla="*/ 0 60000 65536"/>
              <a:gd name="T20" fmla="*/ 0 60000 65536"/>
              <a:gd name="T21" fmla="*/ 0 w 168"/>
              <a:gd name="T22" fmla="*/ 0 h 45"/>
              <a:gd name="T23" fmla="*/ 168 w 168"/>
              <a:gd name="T24" fmla="*/ 45 h 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8" h="45">
                <a:moveTo>
                  <a:pt x="0" y="0"/>
                </a:moveTo>
                <a:lnTo>
                  <a:pt x="0" y="12"/>
                </a:lnTo>
                <a:lnTo>
                  <a:pt x="123" y="45"/>
                </a:lnTo>
                <a:lnTo>
                  <a:pt x="168" y="34"/>
                </a:lnTo>
                <a:lnTo>
                  <a:pt x="123" y="34"/>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313" name="Freeform 120"/>
          <p:cNvSpPr>
            <a:spLocks/>
          </p:cNvSpPr>
          <p:nvPr/>
        </p:nvSpPr>
        <p:spPr bwMode="auto">
          <a:xfrm>
            <a:off x="5076825" y="2811463"/>
            <a:ext cx="195263" cy="71437"/>
          </a:xfrm>
          <a:custGeom>
            <a:avLst/>
            <a:gdLst>
              <a:gd name="T0" fmla="*/ 2147483647 w 123"/>
              <a:gd name="T1" fmla="*/ 2147483647 h 45"/>
              <a:gd name="T2" fmla="*/ 2147483647 w 123"/>
              <a:gd name="T3" fmla="*/ 0 h 45"/>
              <a:gd name="T4" fmla="*/ 0 w 123"/>
              <a:gd name="T5" fmla="*/ 2147483647 h 45"/>
              <a:gd name="T6" fmla="*/ 0 w 123"/>
              <a:gd name="T7" fmla="*/ 2147483647 h 45"/>
              <a:gd name="T8" fmla="*/ 2147483647 w 123"/>
              <a:gd name="T9" fmla="*/ 2147483647 h 45"/>
              <a:gd name="T10" fmla="*/ 0 60000 65536"/>
              <a:gd name="T11" fmla="*/ 0 60000 65536"/>
              <a:gd name="T12" fmla="*/ 0 60000 65536"/>
              <a:gd name="T13" fmla="*/ 0 60000 65536"/>
              <a:gd name="T14" fmla="*/ 0 60000 65536"/>
              <a:gd name="T15" fmla="*/ 0 w 123"/>
              <a:gd name="T16" fmla="*/ 0 h 45"/>
              <a:gd name="T17" fmla="*/ 123 w 123"/>
              <a:gd name="T18" fmla="*/ 45 h 45"/>
            </a:gdLst>
            <a:ahLst/>
            <a:cxnLst>
              <a:cxn ang="T10">
                <a:pos x="T0" y="T1"/>
              </a:cxn>
              <a:cxn ang="T11">
                <a:pos x="T2" y="T3"/>
              </a:cxn>
              <a:cxn ang="T12">
                <a:pos x="T4" y="T5"/>
              </a:cxn>
              <a:cxn ang="T13">
                <a:pos x="T6" y="T7"/>
              </a:cxn>
              <a:cxn ang="T14">
                <a:pos x="T8" y="T9"/>
              </a:cxn>
            </a:cxnLst>
            <a:rect l="T15" t="T16" r="T17" b="T18"/>
            <a:pathLst>
              <a:path w="123" h="45">
                <a:moveTo>
                  <a:pt x="123" y="11"/>
                </a:moveTo>
                <a:lnTo>
                  <a:pt x="123" y="0"/>
                </a:lnTo>
                <a:lnTo>
                  <a:pt x="0" y="34"/>
                </a:lnTo>
                <a:lnTo>
                  <a:pt x="0" y="45"/>
                </a:lnTo>
                <a:lnTo>
                  <a:pt x="123" y="1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314" name="Rectangle 121"/>
          <p:cNvSpPr>
            <a:spLocks noChangeArrowheads="1"/>
          </p:cNvSpPr>
          <p:nvPr/>
        </p:nvSpPr>
        <p:spPr bwMode="auto">
          <a:xfrm>
            <a:off x="3940175" y="2811463"/>
            <a:ext cx="69850"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15" name="Line 122"/>
          <p:cNvSpPr>
            <a:spLocks noChangeShapeType="1"/>
          </p:cNvSpPr>
          <p:nvPr/>
        </p:nvSpPr>
        <p:spPr bwMode="auto">
          <a:xfrm>
            <a:off x="4117975" y="2811463"/>
            <a:ext cx="106363" cy="1587"/>
          </a:xfrm>
          <a:prstGeom prst="line">
            <a:avLst/>
          </a:prstGeom>
          <a:noFill/>
          <a:ln w="0">
            <a:solidFill>
              <a:srgbClr val="000000"/>
            </a:solidFill>
            <a:round/>
            <a:headEnd/>
            <a:tailEnd/>
          </a:ln>
        </p:spPr>
        <p:txBody>
          <a:bodyPr/>
          <a:lstStyle/>
          <a:p>
            <a:endParaRPr lang="en-US"/>
          </a:p>
        </p:txBody>
      </p:sp>
      <p:sp>
        <p:nvSpPr>
          <p:cNvPr id="136316" name="Line 123"/>
          <p:cNvSpPr>
            <a:spLocks noChangeShapeType="1"/>
          </p:cNvSpPr>
          <p:nvPr/>
        </p:nvSpPr>
        <p:spPr bwMode="auto">
          <a:xfrm>
            <a:off x="4330700" y="2811463"/>
            <a:ext cx="123825" cy="1587"/>
          </a:xfrm>
          <a:prstGeom prst="line">
            <a:avLst/>
          </a:prstGeom>
          <a:noFill/>
          <a:ln w="0">
            <a:solidFill>
              <a:srgbClr val="000000"/>
            </a:solidFill>
            <a:round/>
            <a:headEnd/>
            <a:tailEnd/>
          </a:ln>
        </p:spPr>
        <p:txBody>
          <a:bodyPr/>
          <a:lstStyle/>
          <a:p>
            <a:endParaRPr lang="en-US"/>
          </a:p>
        </p:txBody>
      </p:sp>
      <p:sp>
        <p:nvSpPr>
          <p:cNvPr id="136317" name="Line 124"/>
          <p:cNvSpPr>
            <a:spLocks noChangeShapeType="1"/>
          </p:cNvSpPr>
          <p:nvPr/>
        </p:nvSpPr>
        <p:spPr bwMode="auto">
          <a:xfrm>
            <a:off x="4560888" y="2811463"/>
            <a:ext cx="125412" cy="1587"/>
          </a:xfrm>
          <a:prstGeom prst="line">
            <a:avLst/>
          </a:prstGeom>
          <a:noFill/>
          <a:ln w="0">
            <a:solidFill>
              <a:srgbClr val="000000"/>
            </a:solidFill>
            <a:round/>
            <a:headEnd/>
            <a:tailEnd/>
          </a:ln>
        </p:spPr>
        <p:txBody>
          <a:bodyPr/>
          <a:lstStyle/>
          <a:p>
            <a:endParaRPr lang="en-US"/>
          </a:p>
        </p:txBody>
      </p:sp>
      <p:sp>
        <p:nvSpPr>
          <p:cNvPr id="136318" name="Line 125"/>
          <p:cNvSpPr>
            <a:spLocks noChangeShapeType="1"/>
          </p:cNvSpPr>
          <p:nvPr/>
        </p:nvSpPr>
        <p:spPr bwMode="auto">
          <a:xfrm>
            <a:off x="4792663" y="2811463"/>
            <a:ext cx="106362" cy="1587"/>
          </a:xfrm>
          <a:prstGeom prst="line">
            <a:avLst/>
          </a:prstGeom>
          <a:noFill/>
          <a:ln w="0">
            <a:solidFill>
              <a:srgbClr val="000000"/>
            </a:solidFill>
            <a:round/>
            <a:headEnd/>
            <a:tailEnd/>
          </a:ln>
        </p:spPr>
        <p:txBody>
          <a:bodyPr/>
          <a:lstStyle/>
          <a:p>
            <a:endParaRPr lang="en-US"/>
          </a:p>
        </p:txBody>
      </p:sp>
      <p:sp>
        <p:nvSpPr>
          <p:cNvPr id="136319" name="Rectangle 126"/>
          <p:cNvSpPr>
            <a:spLocks noChangeArrowheads="1"/>
          </p:cNvSpPr>
          <p:nvPr/>
        </p:nvSpPr>
        <p:spPr bwMode="auto">
          <a:xfrm>
            <a:off x="5005388" y="2811463"/>
            <a:ext cx="71437"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20" name="Rectangle 127"/>
          <p:cNvSpPr>
            <a:spLocks noChangeArrowheads="1"/>
          </p:cNvSpPr>
          <p:nvPr/>
        </p:nvSpPr>
        <p:spPr bwMode="auto">
          <a:xfrm>
            <a:off x="2251075" y="3167063"/>
            <a:ext cx="195263"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21" name="Freeform 128"/>
          <p:cNvSpPr>
            <a:spLocks/>
          </p:cNvSpPr>
          <p:nvPr/>
        </p:nvSpPr>
        <p:spPr bwMode="auto">
          <a:xfrm>
            <a:off x="2197100" y="3167063"/>
            <a:ext cx="231775" cy="69850"/>
          </a:xfrm>
          <a:custGeom>
            <a:avLst/>
            <a:gdLst>
              <a:gd name="T0" fmla="*/ 2147483647 w 146"/>
              <a:gd name="T1" fmla="*/ 2147483647 h 44"/>
              <a:gd name="T2" fmla="*/ 2147483647 w 146"/>
              <a:gd name="T3" fmla="*/ 2147483647 h 44"/>
              <a:gd name="T4" fmla="*/ 2147483647 w 146"/>
              <a:gd name="T5" fmla="*/ 0 h 44"/>
              <a:gd name="T6" fmla="*/ 2147483647 w 146"/>
              <a:gd name="T7" fmla="*/ 0 h 44"/>
              <a:gd name="T8" fmla="*/ 0 w 146"/>
              <a:gd name="T9" fmla="*/ 2147483647 h 44"/>
              <a:gd name="T10" fmla="*/ 2147483647 w 146"/>
              <a:gd name="T11" fmla="*/ 2147483647 h 44"/>
              <a:gd name="T12" fmla="*/ 2147483647 w 146"/>
              <a:gd name="T13" fmla="*/ 2147483647 h 44"/>
              <a:gd name="T14" fmla="*/ 0 60000 65536"/>
              <a:gd name="T15" fmla="*/ 0 60000 65536"/>
              <a:gd name="T16" fmla="*/ 0 60000 65536"/>
              <a:gd name="T17" fmla="*/ 0 60000 65536"/>
              <a:gd name="T18" fmla="*/ 0 60000 65536"/>
              <a:gd name="T19" fmla="*/ 0 60000 65536"/>
              <a:gd name="T20" fmla="*/ 0 60000 65536"/>
              <a:gd name="T21" fmla="*/ 0 w 146"/>
              <a:gd name="T22" fmla="*/ 0 h 44"/>
              <a:gd name="T23" fmla="*/ 146 w 146"/>
              <a:gd name="T24" fmla="*/ 44 h 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6" h="44">
                <a:moveTo>
                  <a:pt x="146" y="44"/>
                </a:moveTo>
                <a:lnTo>
                  <a:pt x="146" y="33"/>
                </a:lnTo>
                <a:lnTo>
                  <a:pt x="34" y="0"/>
                </a:lnTo>
                <a:lnTo>
                  <a:pt x="0" y="11"/>
                </a:lnTo>
                <a:lnTo>
                  <a:pt x="34" y="11"/>
                </a:lnTo>
                <a:lnTo>
                  <a:pt x="146" y="4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322" name="Freeform 129"/>
          <p:cNvSpPr>
            <a:spLocks/>
          </p:cNvSpPr>
          <p:nvPr/>
        </p:nvSpPr>
        <p:spPr bwMode="auto">
          <a:xfrm>
            <a:off x="2251075" y="3113088"/>
            <a:ext cx="177800" cy="71437"/>
          </a:xfrm>
          <a:custGeom>
            <a:avLst/>
            <a:gdLst>
              <a:gd name="T0" fmla="*/ 0 w 112"/>
              <a:gd name="T1" fmla="*/ 2147483647 h 45"/>
              <a:gd name="T2" fmla="*/ 0 w 112"/>
              <a:gd name="T3" fmla="*/ 2147483647 h 45"/>
              <a:gd name="T4" fmla="*/ 2147483647 w 112"/>
              <a:gd name="T5" fmla="*/ 2147483647 h 45"/>
              <a:gd name="T6" fmla="*/ 2147483647 w 112"/>
              <a:gd name="T7" fmla="*/ 0 h 45"/>
              <a:gd name="T8" fmla="*/ 0 w 112"/>
              <a:gd name="T9" fmla="*/ 2147483647 h 45"/>
              <a:gd name="T10" fmla="*/ 0 60000 65536"/>
              <a:gd name="T11" fmla="*/ 0 60000 65536"/>
              <a:gd name="T12" fmla="*/ 0 60000 65536"/>
              <a:gd name="T13" fmla="*/ 0 60000 65536"/>
              <a:gd name="T14" fmla="*/ 0 60000 65536"/>
              <a:gd name="T15" fmla="*/ 0 w 112"/>
              <a:gd name="T16" fmla="*/ 0 h 45"/>
              <a:gd name="T17" fmla="*/ 112 w 112"/>
              <a:gd name="T18" fmla="*/ 45 h 45"/>
            </a:gdLst>
            <a:ahLst/>
            <a:cxnLst>
              <a:cxn ang="T10">
                <a:pos x="T0" y="T1"/>
              </a:cxn>
              <a:cxn ang="T11">
                <a:pos x="T2" y="T3"/>
              </a:cxn>
              <a:cxn ang="T12">
                <a:pos x="T4" y="T5"/>
              </a:cxn>
              <a:cxn ang="T13">
                <a:pos x="T6" y="T7"/>
              </a:cxn>
              <a:cxn ang="T14">
                <a:pos x="T8" y="T9"/>
              </a:cxn>
            </a:cxnLst>
            <a:rect l="T15" t="T16" r="T17" b="T18"/>
            <a:pathLst>
              <a:path w="112" h="45">
                <a:moveTo>
                  <a:pt x="0" y="34"/>
                </a:moveTo>
                <a:lnTo>
                  <a:pt x="0" y="45"/>
                </a:lnTo>
                <a:lnTo>
                  <a:pt x="112" y="11"/>
                </a:lnTo>
                <a:lnTo>
                  <a:pt x="112" y="0"/>
                </a:lnTo>
                <a:lnTo>
                  <a:pt x="0" y="3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323" name="Rectangle 130"/>
          <p:cNvSpPr>
            <a:spLocks noChangeArrowheads="1"/>
          </p:cNvSpPr>
          <p:nvPr/>
        </p:nvSpPr>
        <p:spPr bwMode="auto">
          <a:xfrm>
            <a:off x="5200650" y="3184525"/>
            <a:ext cx="7143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24" name="Line 131"/>
          <p:cNvSpPr>
            <a:spLocks noChangeShapeType="1"/>
          </p:cNvSpPr>
          <p:nvPr/>
        </p:nvSpPr>
        <p:spPr bwMode="auto">
          <a:xfrm flipH="1">
            <a:off x="4953000" y="3184525"/>
            <a:ext cx="141288" cy="1588"/>
          </a:xfrm>
          <a:prstGeom prst="line">
            <a:avLst/>
          </a:prstGeom>
          <a:noFill/>
          <a:ln w="0">
            <a:solidFill>
              <a:srgbClr val="000000"/>
            </a:solidFill>
            <a:round/>
            <a:headEnd/>
            <a:tailEnd/>
          </a:ln>
        </p:spPr>
        <p:txBody>
          <a:bodyPr/>
          <a:lstStyle/>
          <a:p>
            <a:endParaRPr lang="en-US"/>
          </a:p>
        </p:txBody>
      </p:sp>
      <p:sp>
        <p:nvSpPr>
          <p:cNvPr id="136325" name="Line 132"/>
          <p:cNvSpPr>
            <a:spLocks noChangeShapeType="1"/>
          </p:cNvSpPr>
          <p:nvPr/>
        </p:nvSpPr>
        <p:spPr bwMode="auto">
          <a:xfrm flipH="1">
            <a:off x="4686300" y="3184525"/>
            <a:ext cx="141288" cy="1588"/>
          </a:xfrm>
          <a:prstGeom prst="line">
            <a:avLst/>
          </a:prstGeom>
          <a:noFill/>
          <a:ln w="0">
            <a:solidFill>
              <a:srgbClr val="000000"/>
            </a:solidFill>
            <a:round/>
            <a:headEnd/>
            <a:tailEnd/>
          </a:ln>
        </p:spPr>
        <p:txBody>
          <a:bodyPr/>
          <a:lstStyle/>
          <a:p>
            <a:endParaRPr lang="en-US"/>
          </a:p>
        </p:txBody>
      </p:sp>
      <p:sp>
        <p:nvSpPr>
          <p:cNvPr id="136326" name="Line 133"/>
          <p:cNvSpPr>
            <a:spLocks noChangeShapeType="1"/>
          </p:cNvSpPr>
          <p:nvPr/>
        </p:nvSpPr>
        <p:spPr bwMode="auto">
          <a:xfrm flipH="1">
            <a:off x="4437063" y="3184525"/>
            <a:ext cx="123825" cy="1588"/>
          </a:xfrm>
          <a:prstGeom prst="line">
            <a:avLst/>
          </a:prstGeom>
          <a:noFill/>
          <a:ln w="0">
            <a:solidFill>
              <a:srgbClr val="000000"/>
            </a:solidFill>
            <a:round/>
            <a:headEnd/>
            <a:tailEnd/>
          </a:ln>
        </p:spPr>
        <p:txBody>
          <a:bodyPr/>
          <a:lstStyle/>
          <a:p>
            <a:endParaRPr lang="en-US"/>
          </a:p>
        </p:txBody>
      </p:sp>
      <p:sp>
        <p:nvSpPr>
          <p:cNvPr id="136327" name="Line 134"/>
          <p:cNvSpPr>
            <a:spLocks noChangeShapeType="1"/>
          </p:cNvSpPr>
          <p:nvPr/>
        </p:nvSpPr>
        <p:spPr bwMode="auto">
          <a:xfrm flipH="1">
            <a:off x="4170363" y="3184525"/>
            <a:ext cx="142875" cy="1588"/>
          </a:xfrm>
          <a:prstGeom prst="line">
            <a:avLst/>
          </a:prstGeom>
          <a:noFill/>
          <a:ln w="0">
            <a:solidFill>
              <a:srgbClr val="000000"/>
            </a:solidFill>
            <a:round/>
            <a:headEnd/>
            <a:tailEnd/>
          </a:ln>
        </p:spPr>
        <p:txBody>
          <a:bodyPr/>
          <a:lstStyle/>
          <a:p>
            <a:endParaRPr lang="en-US"/>
          </a:p>
        </p:txBody>
      </p:sp>
      <p:sp>
        <p:nvSpPr>
          <p:cNvPr id="136328" name="Line 135"/>
          <p:cNvSpPr>
            <a:spLocks noChangeShapeType="1"/>
          </p:cNvSpPr>
          <p:nvPr/>
        </p:nvSpPr>
        <p:spPr bwMode="auto">
          <a:xfrm flipH="1">
            <a:off x="3921125" y="3184525"/>
            <a:ext cx="125413" cy="1588"/>
          </a:xfrm>
          <a:prstGeom prst="line">
            <a:avLst/>
          </a:prstGeom>
          <a:noFill/>
          <a:ln w="0">
            <a:solidFill>
              <a:srgbClr val="000000"/>
            </a:solidFill>
            <a:round/>
            <a:headEnd/>
            <a:tailEnd/>
          </a:ln>
        </p:spPr>
        <p:txBody>
          <a:bodyPr/>
          <a:lstStyle/>
          <a:p>
            <a:endParaRPr lang="en-US"/>
          </a:p>
        </p:txBody>
      </p:sp>
      <p:sp>
        <p:nvSpPr>
          <p:cNvPr id="136329" name="Line 136"/>
          <p:cNvSpPr>
            <a:spLocks noChangeShapeType="1"/>
          </p:cNvSpPr>
          <p:nvPr/>
        </p:nvSpPr>
        <p:spPr bwMode="auto">
          <a:xfrm flipH="1">
            <a:off x="3654425" y="3184525"/>
            <a:ext cx="142875" cy="1588"/>
          </a:xfrm>
          <a:prstGeom prst="line">
            <a:avLst/>
          </a:prstGeom>
          <a:noFill/>
          <a:ln w="0">
            <a:solidFill>
              <a:srgbClr val="000000"/>
            </a:solidFill>
            <a:round/>
            <a:headEnd/>
            <a:tailEnd/>
          </a:ln>
        </p:spPr>
        <p:txBody>
          <a:bodyPr/>
          <a:lstStyle/>
          <a:p>
            <a:endParaRPr lang="en-US"/>
          </a:p>
        </p:txBody>
      </p:sp>
      <p:sp>
        <p:nvSpPr>
          <p:cNvPr id="136330" name="Line 137"/>
          <p:cNvSpPr>
            <a:spLocks noChangeShapeType="1"/>
          </p:cNvSpPr>
          <p:nvPr/>
        </p:nvSpPr>
        <p:spPr bwMode="auto">
          <a:xfrm flipH="1">
            <a:off x="3406775" y="3184525"/>
            <a:ext cx="123825" cy="1588"/>
          </a:xfrm>
          <a:prstGeom prst="line">
            <a:avLst/>
          </a:prstGeom>
          <a:noFill/>
          <a:ln w="0">
            <a:solidFill>
              <a:srgbClr val="000000"/>
            </a:solidFill>
            <a:round/>
            <a:headEnd/>
            <a:tailEnd/>
          </a:ln>
        </p:spPr>
        <p:txBody>
          <a:bodyPr/>
          <a:lstStyle/>
          <a:p>
            <a:endParaRPr lang="en-US"/>
          </a:p>
        </p:txBody>
      </p:sp>
      <p:sp>
        <p:nvSpPr>
          <p:cNvPr id="136331" name="Line 138"/>
          <p:cNvSpPr>
            <a:spLocks noChangeShapeType="1"/>
          </p:cNvSpPr>
          <p:nvPr/>
        </p:nvSpPr>
        <p:spPr bwMode="auto">
          <a:xfrm flipH="1">
            <a:off x="3140075" y="3184525"/>
            <a:ext cx="141288" cy="1588"/>
          </a:xfrm>
          <a:prstGeom prst="line">
            <a:avLst/>
          </a:prstGeom>
          <a:noFill/>
          <a:ln w="0">
            <a:solidFill>
              <a:srgbClr val="000000"/>
            </a:solidFill>
            <a:round/>
            <a:headEnd/>
            <a:tailEnd/>
          </a:ln>
        </p:spPr>
        <p:txBody>
          <a:bodyPr/>
          <a:lstStyle/>
          <a:p>
            <a:endParaRPr lang="en-US"/>
          </a:p>
        </p:txBody>
      </p:sp>
      <p:sp>
        <p:nvSpPr>
          <p:cNvPr id="136332" name="Line 139"/>
          <p:cNvSpPr>
            <a:spLocks noChangeShapeType="1"/>
          </p:cNvSpPr>
          <p:nvPr/>
        </p:nvSpPr>
        <p:spPr bwMode="auto">
          <a:xfrm flipH="1">
            <a:off x="2890838" y="3184525"/>
            <a:ext cx="123825" cy="1588"/>
          </a:xfrm>
          <a:prstGeom prst="line">
            <a:avLst/>
          </a:prstGeom>
          <a:noFill/>
          <a:ln w="0">
            <a:solidFill>
              <a:srgbClr val="000000"/>
            </a:solidFill>
            <a:round/>
            <a:headEnd/>
            <a:tailEnd/>
          </a:ln>
        </p:spPr>
        <p:txBody>
          <a:bodyPr/>
          <a:lstStyle/>
          <a:p>
            <a:endParaRPr lang="en-US"/>
          </a:p>
        </p:txBody>
      </p:sp>
      <p:sp>
        <p:nvSpPr>
          <p:cNvPr id="136333" name="Line 140"/>
          <p:cNvSpPr>
            <a:spLocks noChangeShapeType="1"/>
          </p:cNvSpPr>
          <p:nvPr/>
        </p:nvSpPr>
        <p:spPr bwMode="auto">
          <a:xfrm flipH="1">
            <a:off x="2624138" y="3184525"/>
            <a:ext cx="142875" cy="1588"/>
          </a:xfrm>
          <a:prstGeom prst="line">
            <a:avLst/>
          </a:prstGeom>
          <a:noFill/>
          <a:ln w="0">
            <a:solidFill>
              <a:srgbClr val="000000"/>
            </a:solidFill>
            <a:round/>
            <a:headEnd/>
            <a:tailEnd/>
          </a:ln>
        </p:spPr>
        <p:txBody>
          <a:bodyPr/>
          <a:lstStyle/>
          <a:p>
            <a:endParaRPr lang="en-US"/>
          </a:p>
        </p:txBody>
      </p:sp>
      <p:sp>
        <p:nvSpPr>
          <p:cNvPr id="136334" name="Rectangle 141"/>
          <p:cNvSpPr>
            <a:spLocks noChangeArrowheads="1"/>
          </p:cNvSpPr>
          <p:nvPr/>
        </p:nvSpPr>
        <p:spPr bwMode="auto">
          <a:xfrm>
            <a:off x="2446338" y="3184525"/>
            <a:ext cx="53975"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35" name="Rectangle 142"/>
          <p:cNvSpPr>
            <a:spLocks noChangeArrowheads="1"/>
          </p:cNvSpPr>
          <p:nvPr/>
        </p:nvSpPr>
        <p:spPr bwMode="auto">
          <a:xfrm>
            <a:off x="4081463" y="3273425"/>
            <a:ext cx="1001712" cy="168275"/>
          </a:xfrm>
          <a:prstGeom prst="rect">
            <a:avLst/>
          </a:prstGeom>
          <a:noFill/>
          <a:ln w="9525">
            <a:noFill/>
            <a:miter lim="800000"/>
            <a:headEnd/>
            <a:tailEnd/>
          </a:ln>
        </p:spPr>
        <p:txBody>
          <a:bodyPr wrap="none" lIns="0" tIns="0" rIns="0" bIns="0">
            <a:spAutoFit/>
          </a:bodyPr>
          <a:lstStyle/>
          <a:p>
            <a:r>
              <a:rPr lang="en-US" sz="1100" u="none">
                <a:solidFill>
                  <a:srgbClr val="000000"/>
                </a:solidFill>
              </a:rPr>
              <a:t>handle_events()</a:t>
            </a:r>
            <a:endParaRPr lang="en-US" b="1" u="none"/>
          </a:p>
        </p:txBody>
      </p:sp>
      <p:sp>
        <p:nvSpPr>
          <p:cNvPr id="136336" name="Rectangle 143"/>
          <p:cNvSpPr>
            <a:spLocks noChangeArrowheads="1"/>
          </p:cNvSpPr>
          <p:nvPr/>
        </p:nvSpPr>
        <p:spPr bwMode="auto">
          <a:xfrm>
            <a:off x="6551613" y="3325813"/>
            <a:ext cx="457200" cy="168275"/>
          </a:xfrm>
          <a:prstGeom prst="rect">
            <a:avLst/>
          </a:prstGeom>
          <a:noFill/>
          <a:ln w="9525">
            <a:noFill/>
            <a:miter lim="800000"/>
            <a:headEnd/>
            <a:tailEnd/>
          </a:ln>
        </p:spPr>
        <p:txBody>
          <a:bodyPr wrap="none" lIns="0" tIns="0" rIns="0" bIns="0">
            <a:spAutoFit/>
          </a:bodyPr>
          <a:lstStyle/>
          <a:p>
            <a:r>
              <a:rPr lang="en-US" sz="1100" u="none">
                <a:solidFill>
                  <a:srgbClr val="000000"/>
                </a:solidFill>
              </a:rPr>
              <a:t>select()</a:t>
            </a:r>
            <a:endParaRPr lang="en-US" b="1" u="none"/>
          </a:p>
        </p:txBody>
      </p:sp>
      <p:sp>
        <p:nvSpPr>
          <p:cNvPr id="136337" name="Rectangle 144"/>
          <p:cNvSpPr>
            <a:spLocks noChangeArrowheads="1"/>
          </p:cNvSpPr>
          <p:nvPr/>
        </p:nvSpPr>
        <p:spPr bwMode="auto">
          <a:xfrm>
            <a:off x="6924675" y="3503613"/>
            <a:ext cx="320675" cy="2127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338" name="Rectangle 145"/>
          <p:cNvSpPr>
            <a:spLocks noChangeArrowheads="1"/>
          </p:cNvSpPr>
          <p:nvPr/>
        </p:nvSpPr>
        <p:spPr bwMode="auto">
          <a:xfrm>
            <a:off x="6924675" y="3503613"/>
            <a:ext cx="33813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39" name="Rectangle 146"/>
          <p:cNvSpPr>
            <a:spLocks noChangeArrowheads="1"/>
          </p:cNvSpPr>
          <p:nvPr/>
        </p:nvSpPr>
        <p:spPr bwMode="auto">
          <a:xfrm>
            <a:off x="7245350" y="3503613"/>
            <a:ext cx="17463" cy="2301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40" name="Rectangle 147"/>
          <p:cNvSpPr>
            <a:spLocks noChangeArrowheads="1"/>
          </p:cNvSpPr>
          <p:nvPr/>
        </p:nvSpPr>
        <p:spPr bwMode="auto">
          <a:xfrm>
            <a:off x="6924675" y="3716338"/>
            <a:ext cx="320675"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41" name="Rectangle 148"/>
          <p:cNvSpPr>
            <a:spLocks noChangeArrowheads="1"/>
          </p:cNvSpPr>
          <p:nvPr/>
        </p:nvSpPr>
        <p:spPr bwMode="auto">
          <a:xfrm>
            <a:off x="6924675" y="3503613"/>
            <a:ext cx="19050" cy="2127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42" name="Freeform 149"/>
          <p:cNvSpPr>
            <a:spLocks/>
          </p:cNvSpPr>
          <p:nvPr/>
        </p:nvSpPr>
        <p:spPr bwMode="auto">
          <a:xfrm>
            <a:off x="6729413" y="3521075"/>
            <a:ext cx="214312" cy="106363"/>
          </a:xfrm>
          <a:custGeom>
            <a:avLst/>
            <a:gdLst>
              <a:gd name="T0" fmla="*/ 0 w 135"/>
              <a:gd name="T1" fmla="*/ 2147483647 h 67"/>
              <a:gd name="T2" fmla="*/ 0 w 135"/>
              <a:gd name="T3" fmla="*/ 0 h 67"/>
              <a:gd name="T4" fmla="*/ 0 w 135"/>
              <a:gd name="T5" fmla="*/ 0 h 67"/>
              <a:gd name="T6" fmla="*/ 0 w 135"/>
              <a:gd name="T7" fmla="*/ 0 h 67"/>
              <a:gd name="T8" fmla="*/ 2147483647 w 135"/>
              <a:gd name="T9" fmla="*/ 2147483647 h 67"/>
              <a:gd name="T10" fmla="*/ 2147483647 w 135"/>
              <a:gd name="T11" fmla="*/ 2147483647 h 67"/>
              <a:gd name="T12" fmla="*/ 2147483647 w 135"/>
              <a:gd name="T13" fmla="*/ 2147483647 h 67"/>
              <a:gd name="T14" fmla="*/ 0 w 135"/>
              <a:gd name="T15" fmla="*/ 2147483647 h 67"/>
              <a:gd name="T16" fmla="*/ 0 w 135"/>
              <a:gd name="T17" fmla="*/ 2147483647 h 67"/>
              <a:gd name="T18" fmla="*/ 0 w 135"/>
              <a:gd name="T19" fmla="*/ 2147483647 h 67"/>
              <a:gd name="T20" fmla="*/ 0 w 135"/>
              <a:gd name="T21" fmla="*/ 2147483647 h 67"/>
              <a:gd name="T22" fmla="*/ 2147483647 w 135"/>
              <a:gd name="T23" fmla="*/ 2147483647 h 67"/>
              <a:gd name="T24" fmla="*/ 2147483647 w 135"/>
              <a:gd name="T25" fmla="*/ 2147483647 h 67"/>
              <a:gd name="T26" fmla="*/ 2147483647 w 135"/>
              <a:gd name="T27" fmla="*/ 2147483647 h 67"/>
              <a:gd name="T28" fmla="*/ 0 w 135"/>
              <a:gd name="T29" fmla="*/ 2147483647 h 67"/>
              <a:gd name="T30" fmla="*/ 0 w 135"/>
              <a:gd name="T31" fmla="*/ 0 h 67"/>
              <a:gd name="T32" fmla="*/ 2147483647 w 135"/>
              <a:gd name="T33" fmla="*/ 0 h 67"/>
              <a:gd name="T34" fmla="*/ 2147483647 w 135"/>
              <a:gd name="T35" fmla="*/ 2147483647 h 67"/>
              <a:gd name="T36" fmla="*/ 0 w 135"/>
              <a:gd name="T37" fmla="*/ 2147483647 h 6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5"/>
              <a:gd name="T58" fmla="*/ 0 h 67"/>
              <a:gd name="T59" fmla="*/ 135 w 135"/>
              <a:gd name="T60" fmla="*/ 67 h 6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5" h="67">
                <a:moveTo>
                  <a:pt x="0" y="23"/>
                </a:moveTo>
                <a:lnTo>
                  <a:pt x="0" y="0"/>
                </a:lnTo>
                <a:lnTo>
                  <a:pt x="101" y="23"/>
                </a:lnTo>
                <a:lnTo>
                  <a:pt x="135" y="23"/>
                </a:lnTo>
                <a:lnTo>
                  <a:pt x="101" y="34"/>
                </a:lnTo>
                <a:lnTo>
                  <a:pt x="0" y="67"/>
                </a:lnTo>
                <a:lnTo>
                  <a:pt x="0" y="56"/>
                </a:lnTo>
                <a:lnTo>
                  <a:pt x="101" y="23"/>
                </a:lnTo>
                <a:lnTo>
                  <a:pt x="101" y="34"/>
                </a:lnTo>
                <a:lnTo>
                  <a:pt x="0" y="11"/>
                </a:lnTo>
                <a:lnTo>
                  <a:pt x="0" y="0"/>
                </a:lnTo>
                <a:lnTo>
                  <a:pt x="12" y="0"/>
                </a:lnTo>
                <a:lnTo>
                  <a:pt x="12" y="23"/>
                </a:lnTo>
                <a:lnTo>
                  <a:pt x="0" y="2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343" name="Freeform 150"/>
          <p:cNvSpPr>
            <a:spLocks/>
          </p:cNvSpPr>
          <p:nvPr/>
        </p:nvSpPr>
        <p:spPr bwMode="auto">
          <a:xfrm>
            <a:off x="6729413" y="3557588"/>
            <a:ext cx="19050" cy="52387"/>
          </a:xfrm>
          <a:custGeom>
            <a:avLst/>
            <a:gdLst>
              <a:gd name="T0" fmla="*/ 0 w 12"/>
              <a:gd name="T1" fmla="*/ 2147483647 h 33"/>
              <a:gd name="T2" fmla="*/ 0 w 12"/>
              <a:gd name="T3" fmla="*/ 0 h 33"/>
              <a:gd name="T4" fmla="*/ 2147483647 w 12"/>
              <a:gd name="T5" fmla="*/ 0 h 33"/>
              <a:gd name="T6" fmla="*/ 2147483647 w 12"/>
              <a:gd name="T7" fmla="*/ 0 h 33"/>
              <a:gd name="T8" fmla="*/ 2147483647 w 12"/>
              <a:gd name="T9" fmla="*/ 0 h 33"/>
              <a:gd name="T10" fmla="*/ 2147483647 w 12"/>
              <a:gd name="T11" fmla="*/ 2147483647 h 33"/>
              <a:gd name="T12" fmla="*/ 0 w 12"/>
              <a:gd name="T13" fmla="*/ 2147483647 h 33"/>
              <a:gd name="T14" fmla="*/ 0 60000 65536"/>
              <a:gd name="T15" fmla="*/ 0 60000 65536"/>
              <a:gd name="T16" fmla="*/ 0 60000 65536"/>
              <a:gd name="T17" fmla="*/ 0 60000 65536"/>
              <a:gd name="T18" fmla="*/ 0 60000 65536"/>
              <a:gd name="T19" fmla="*/ 0 60000 65536"/>
              <a:gd name="T20" fmla="*/ 0 60000 65536"/>
              <a:gd name="T21" fmla="*/ 0 w 12"/>
              <a:gd name="T22" fmla="*/ 0 h 33"/>
              <a:gd name="T23" fmla="*/ 12 w 12"/>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3">
                <a:moveTo>
                  <a:pt x="0" y="33"/>
                </a:moveTo>
                <a:lnTo>
                  <a:pt x="0" y="0"/>
                </a:lnTo>
                <a:lnTo>
                  <a:pt x="12" y="0"/>
                </a:lnTo>
                <a:lnTo>
                  <a:pt x="12" y="33"/>
                </a:lnTo>
                <a:lnTo>
                  <a:pt x="0" y="3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344" name="Freeform 151"/>
          <p:cNvSpPr>
            <a:spLocks/>
          </p:cNvSpPr>
          <p:nvPr/>
        </p:nvSpPr>
        <p:spPr bwMode="auto">
          <a:xfrm>
            <a:off x="6729413" y="3521075"/>
            <a:ext cx="160337" cy="88900"/>
          </a:xfrm>
          <a:custGeom>
            <a:avLst/>
            <a:gdLst>
              <a:gd name="T0" fmla="*/ 0 w 101"/>
              <a:gd name="T1" fmla="*/ 2147483647 h 56"/>
              <a:gd name="T2" fmla="*/ 0 w 101"/>
              <a:gd name="T3" fmla="*/ 0 h 56"/>
              <a:gd name="T4" fmla="*/ 2147483647 w 101"/>
              <a:gd name="T5" fmla="*/ 2147483647 h 56"/>
              <a:gd name="T6" fmla="*/ 0 w 101"/>
              <a:gd name="T7" fmla="*/ 2147483647 h 56"/>
              <a:gd name="T8" fmla="*/ 0 w 101"/>
              <a:gd name="T9" fmla="*/ 2147483647 h 56"/>
              <a:gd name="T10" fmla="*/ 0 60000 65536"/>
              <a:gd name="T11" fmla="*/ 0 60000 65536"/>
              <a:gd name="T12" fmla="*/ 0 60000 65536"/>
              <a:gd name="T13" fmla="*/ 0 60000 65536"/>
              <a:gd name="T14" fmla="*/ 0 60000 65536"/>
              <a:gd name="T15" fmla="*/ 0 w 101"/>
              <a:gd name="T16" fmla="*/ 0 h 56"/>
              <a:gd name="T17" fmla="*/ 101 w 101"/>
              <a:gd name="T18" fmla="*/ 56 h 56"/>
            </a:gdLst>
            <a:ahLst/>
            <a:cxnLst>
              <a:cxn ang="T10">
                <a:pos x="T0" y="T1"/>
              </a:cxn>
              <a:cxn ang="T11">
                <a:pos x="T2" y="T3"/>
              </a:cxn>
              <a:cxn ang="T12">
                <a:pos x="T4" y="T5"/>
              </a:cxn>
              <a:cxn ang="T13">
                <a:pos x="T6" y="T7"/>
              </a:cxn>
              <a:cxn ang="T14">
                <a:pos x="T8" y="T9"/>
              </a:cxn>
            </a:cxnLst>
            <a:rect l="T15" t="T16" r="T17" b="T18"/>
            <a:pathLst>
              <a:path w="101" h="56">
                <a:moveTo>
                  <a:pt x="0" y="23"/>
                </a:moveTo>
                <a:lnTo>
                  <a:pt x="0" y="0"/>
                </a:lnTo>
                <a:lnTo>
                  <a:pt x="101" y="23"/>
                </a:lnTo>
                <a:lnTo>
                  <a:pt x="0" y="56"/>
                </a:lnTo>
                <a:lnTo>
                  <a:pt x="0" y="2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345" name="Rectangle 152"/>
          <p:cNvSpPr>
            <a:spLocks noChangeArrowheads="1"/>
          </p:cNvSpPr>
          <p:nvPr/>
        </p:nvSpPr>
        <p:spPr bwMode="auto">
          <a:xfrm>
            <a:off x="5965825" y="6199188"/>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46" name="Rectangle 153"/>
          <p:cNvSpPr>
            <a:spLocks noChangeArrowheads="1"/>
          </p:cNvSpPr>
          <p:nvPr/>
        </p:nvSpPr>
        <p:spPr bwMode="auto">
          <a:xfrm>
            <a:off x="5592763" y="3557588"/>
            <a:ext cx="1136650"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47" name="Rectangle 154"/>
          <p:cNvSpPr>
            <a:spLocks noChangeArrowheads="1"/>
          </p:cNvSpPr>
          <p:nvPr/>
        </p:nvSpPr>
        <p:spPr bwMode="auto">
          <a:xfrm>
            <a:off x="5610225" y="3646488"/>
            <a:ext cx="195263"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48" name="Freeform 155"/>
          <p:cNvSpPr>
            <a:spLocks/>
          </p:cNvSpPr>
          <p:nvPr/>
        </p:nvSpPr>
        <p:spPr bwMode="auto">
          <a:xfrm>
            <a:off x="5556250" y="3646488"/>
            <a:ext cx="231775" cy="69850"/>
          </a:xfrm>
          <a:custGeom>
            <a:avLst/>
            <a:gdLst>
              <a:gd name="T0" fmla="*/ 2147483647 w 146"/>
              <a:gd name="T1" fmla="*/ 2147483647 h 44"/>
              <a:gd name="T2" fmla="*/ 2147483647 w 146"/>
              <a:gd name="T3" fmla="*/ 2147483647 h 44"/>
              <a:gd name="T4" fmla="*/ 2147483647 w 146"/>
              <a:gd name="T5" fmla="*/ 0 h 44"/>
              <a:gd name="T6" fmla="*/ 2147483647 w 146"/>
              <a:gd name="T7" fmla="*/ 0 h 44"/>
              <a:gd name="T8" fmla="*/ 0 w 146"/>
              <a:gd name="T9" fmla="*/ 2147483647 h 44"/>
              <a:gd name="T10" fmla="*/ 2147483647 w 146"/>
              <a:gd name="T11" fmla="*/ 2147483647 h 44"/>
              <a:gd name="T12" fmla="*/ 2147483647 w 146"/>
              <a:gd name="T13" fmla="*/ 2147483647 h 44"/>
              <a:gd name="T14" fmla="*/ 0 60000 65536"/>
              <a:gd name="T15" fmla="*/ 0 60000 65536"/>
              <a:gd name="T16" fmla="*/ 0 60000 65536"/>
              <a:gd name="T17" fmla="*/ 0 60000 65536"/>
              <a:gd name="T18" fmla="*/ 0 60000 65536"/>
              <a:gd name="T19" fmla="*/ 0 60000 65536"/>
              <a:gd name="T20" fmla="*/ 0 60000 65536"/>
              <a:gd name="T21" fmla="*/ 0 w 146"/>
              <a:gd name="T22" fmla="*/ 0 h 44"/>
              <a:gd name="T23" fmla="*/ 146 w 146"/>
              <a:gd name="T24" fmla="*/ 44 h 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6" h="44">
                <a:moveTo>
                  <a:pt x="146" y="44"/>
                </a:moveTo>
                <a:lnTo>
                  <a:pt x="146" y="33"/>
                </a:lnTo>
                <a:lnTo>
                  <a:pt x="34" y="0"/>
                </a:lnTo>
                <a:lnTo>
                  <a:pt x="0" y="11"/>
                </a:lnTo>
                <a:lnTo>
                  <a:pt x="34" y="11"/>
                </a:lnTo>
                <a:lnTo>
                  <a:pt x="146" y="4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349" name="Freeform 156"/>
          <p:cNvSpPr>
            <a:spLocks/>
          </p:cNvSpPr>
          <p:nvPr/>
        </p:nvSpPr>
        <p:spPr bwMode="auto">
          <a:xfrm>
            <a:off x="5610225" y="3592513"/>
            <a:ext cx="177800" cy="71437"/>
          </a:xfrm>
          <a:custGeom>
            <a:avLst/>
            <a:gdLst>
              <a:gd name="T0" fmla="*/ 0 w 112"/>
              <a:gd name="T1" fmla="*/ 2147483647 h 45"/>
              <a:gd name="T2" fmla="*/ 0 w 112"/>
              <a:gd name="T3" fmla="*/ 2147483647 h 45"/>
              <a:gd name="T4" fmla="*/ 2147483647 w 112"/>
              <a:gd name="T5" fmla="*/ 2147483647 h 45"/>
              <a:gd name="T6" fmla="*/ 2147483647 w 112"/>
              <a:gd name="T7" fmla="*/ 0 h 45"/>
              <a:gd name="T8" fmla="*/ 0 w 112"/>
              <a:gd name="T9" fmla="*/ 2147483647 h 45"/>
              <a:gd name="T10" fmla="*/ 0 60000 65536"/>
              <a:gd name="T11" fmla="*/ 0 60000 65536"/>
              <a:gd name="T12" fmla="*/ 0 60000 65536"/>
              <a:gd name="T13" fmla="*/ 0 60000 65536"/>
              <a:gd name="T14" fmla="*/ 0 60000 65536"/>
              <a:gd name="T15" fmla="*/ 0 w 112"/>
              <a:gd name="T16" fmla="*/ 0 h 45"/>
              <a:gd name="T17" fmla="*/ 112 w 112"/>
              <a:gd name="T18" fmla="*/ 45 h 45"/>
            </a:gdLst>
            <a:ahLst/>
            <a:cxnLst>
              <a:cxn ang="T10">
                <a:pos x="T0" y="T1"/>
              </a:cxn>
              <a:cxn ang="T11">
                <a:pos x="T2" y="T3"/>
              </a:cxn>
              <a:cxn ang="T12">
                <a:pos x="T4" y="T5"/>
              </a:cxn>
              <a:cxn ang="T13">
                <a:pos x="T6" y="T7"/>
              </a:cxn>
              <a:cxn ang="T14">
                <a:pos x="T8" y="T9"/>
              </a:cxn>
            </a:cxnLst>
            <a:rect l="T15" t="T16" r="T17" b="T18"/>
            <a:pathLst>
              <a:path w="112" h="45">
                <a:moveTo>
                  <a:pt x="0" y="34"/>
                </a:moveTo>
                <a:lnTo>
                  <a:pt x="0" y="45"/>
                </a:lnTo>
                <a:lnTo>
                  <a:pt x="112" y="11"/>
                </a:lnTo>
                <a:lnTo>
                  <a:pt x="112" y="0"/>
                </a:lnTo>
                <a:lnTo>
                  <a:pt x="0" y="3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350" name="Rectangle 157"/>
          <p:cNvSpPr>
            <a:spLocks noChangeArrowheads="1"/>
          </p:cNvSpPr>
          <p:nvPr/>
        </p:nvSpPr>
        <p:spPr bwMode="auto">
          <a:xfrm>
            <a:off x="6854825" y="3663950"/>
            <a:ext cx="69850"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51" name="Line 158"/>
          <p:cNvSpPr>
            <a:spLocks noChangeShapeType="1"/>
          </p:cNvSpPr>
          <p:nvPr/>
        </p:nvSpPr>
        <p:spPr bwMode="auto">
          <a:xfrm flipH="1">
            <a:off x="6570663" y="3663950"/>
            <a:ext cx="158750" cy="1588"/>
          </a:xfrm>
          <a:prstGeom prst="line">
            <a:avLst/>
          </a:prstGeom>
          <a:noFill/>
          <a:ln w="0">
            <a:solidFill>
              <a:srgbClr val="000000"/>
            </a:solidFill>
            <a:round/>
            <a:headEnd/>
            <a:tailEnd/>
          </a:ln>
        </p:spPr>
        <p:txBody>
          <a:bodyPr/>
          <a:lstStyle/>
          <a:p>
            <a:endParaRPr lang="en-US"/>
          </a:p>
        </p:txBody>
      </p:sp>
      <p:sp>
        <p:nvSpPr>
          <p:cNvPr id="136352" name="Line 159"/>
          <p:cNvSpPr>
            <a:spLocks noChangeShapeType="1"/>
          </p:cNvSpPr>
          <p:nvPr/>
        </p:nvSpPr>
        <p:spPr bwMode="auto">
          <a:xfrm flipH="1">
            <a:off x="6284913" y="3663950"/>
            <a:ext cx="160337" cy="1588"/>
          </a:xfrm>
          <a:prstGeom prst="line">
            <a:avLst/>
          </a:prstGeom>
          <a:noFill/>
          <a:ln w="0">
            <a:solidFill>
              <a:srgbClr val="000000"/>
            </a:solidFill>
            <a:round/>
            <a:headEnd/>
            <a:tailEnd/>
          </a:ln>
        </p:spPr>
        <p:txBody>
          <a:bodyPr/>
          <a:lstStyle/>
          <a:p>
            <a:endParaRPr lang="en-US"/>
          </a:p>
        </p:txBody>
      </p:sp>
      <p:sp>
        <p:nvSpPr>
          <p:cNvPr id="136353" name="Line 160"/>
          <p:cNvSpPr>
            <a:spLocks noChangeShapeType="1"/>
          </p:cNvSpPr>
          <p:nvPr/>
        </p:nvSpPr>
        <p:spPr bwMode="auto">
          <a:xfrm flipH="1">
            <a:off x="6000750" y="3663950"/>
            <a:ext cx="142875" cy="1588"/>
          </a:xfrm>
          <a:prstGeom prst="line">
            <a:avLst/>
          </a:prstGeom>
          <a:noFill/>
          <a:ln w="0">
            <a:solidFill>
              <a:srgbClr val="000000"/>
            </a:solidFill>
            <a:round/>
            <a:headEnd/>
            <a:tailEnd/>
          </a:ln>
        </p:spPr>
        <p:txBody>
          <a:bodyPr/>
          <a:lstStyle/>
          <a:p>
            <a:endParaRPr lang="en-US"/>
          </a:p>
        </p:txBody>
      </p:sp>
      <p:sp>
        <p:nvSpPr>
          <p:cNvPr id="136354" name="Rectangle 161"/>
          <p:cNvSpPr>
            <a:spLocks noChangeArrowheads="1"/>
          </p:cNvSpPr>
          <p:nvPr/>
        </p:nvSpPr>
        <p:spPr bwMode="auto">
          <a:xfrm>
            <a:off x="5805488" y="3663950"/>
            <a:ext cx="53975"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55" name="Rectangle 162"/>
          <p:cNvSpPr>
            <a:spLocks noChangeArrowheads="1"/>
          </p:cNvSpPr>
          <p:nvPr/>
        </p:nvSpPr>
        <p:spPr bwMode="auto">
          <a:xfrm>
            <a:off x="4010025" y="3538538"/>
            <a:ext cx="931863" cy="168275"/>
          </a:xfrm>
          <a:prstGeom prst="rect">
            <a:avLst/>
          </a:prstGeom>
          <a:noFill/>
          <a:ln w="9525">
            <a:noFill/>
            <a:miter lim="800000"/>
            <a:headEnd/>
            <a:tailEnd/>
          </a:ln>
        </p:spPr>
        <p:txBody>
          <a:bodyPr wrap="none" lIns="0" tIns="0" rIns="0" bIns="0">
            <a:spAutoFit/>
          </a:bodyPr>
          <a:lstStyle/>
          <a:p>
            <a:r>
              <a:rPr lang="en-US" sz="1100" u="none">
                <a:solidFill>
                  <a:srgbClr val="000000"/>
                </a:solidFill>
              </a:rPr>
              <a:t>handle_event()</a:t>
            </a:r>
            <a:endParaRPr lang="en-US" b="1" u="none"/>
          </a:p>
        </p:txBody>
      </p:sp>
      <p:sp>
        <p:nvSpPr>
          <p:cNvPr id="136356" name="Rectangle 163"/>
          <p:cNvSpPr>
            <a:spLocks noChangeArrowheads="1"/>
          </p:cNvSpPr>
          <p:nvPr/>
        </p:nvSpPr>
        <p:spPr bwMode="auto">
          <a:xfrm>
            <a:off x="4206875" y="2811463"/>
            <a:ext cx="746125" cy="3190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357" name="Rectangle 164"/>
          <p:cNvSpPr>
            <a:spLocks noChangeArrowheads="1"/>
          </p:cNvSpPr>
          <p:nvPr/>
        </p:nvSpPr>
        <p:spPr bwMode="auto">
          <a:xfrm>
            <a:off x="4206875" y="2811463"/>
            <a:ext cx="763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58" name="Rectangle 165"/>
          <p:cNvSpPr>
            <a:spLocks noChangeArrowheads="1"/>
          </p:cNvSpPr>
          <p:nvPr/>
        </p:nvSpPr>
        <p:spPr bwMode="auto">
          <a:xfrm>
            <a:off x="4953000" y="2811463"/>
            <a:ext cx="17463" cy="3365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59" name="Rectangle 166"/>
          <p:cNvSpPr>
            <a:spLocks noChangeArrowheads="1"/>
          </p:cNvSpPr>
          <p:nvPr/>
        </p:nvSpPr>
        <p:spPr bwMode="auto">
          <a:xfrm>
            <a:off x="4206875" y="3130550"/>
            <a:ext cx="746125"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60" name="Rectangle 167"/>
          <p:cNvSpPr>
            <a:spLocks noChangeArrowheads="1"/>
          </p:cNvSpPr>
          <p:nvPr/>
        </p:nvSpPr>
        <p:spPr bwMode="auto">
          <a:xfrm>
            <a:off x="4206875" y="2811463"/>
            <a:ext cx="17463" cy="3190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61" name="Rectangle 168"/>
          <p:cNvSpPr>
            <a:spLocks noChangeArrowheads="1"/>
          </p:cNvSpPr>
          <p:nvPr/>
        </p:nvSpPr>
        <p:spPr bwMode="auto">
          <a:xfrm>
            <a:off x="4330700" y="2900363"/>
            <a:ext cx="466725" cy="168275"/>
          </a:xfrm>
          <a:prstGeom prst="rect">
            <a:avLst/>
          </a:prstGeom>
          <a:noFill/>
          <a:ln w="9525">
            <a:noFill/>
            <a:miter lim="800000"/>
            <a:headEnd/>
            <a:tailEnd/>
          </a:ln>
        </p:spPr>
        <p:txBody>
          <a:bodyPr wrap="none" lIns="0" tIns="0" rIns="0" bIns="0">
            <a:spAutoFit/>
          </a:bodyPr>
          <a:lstStyle/>
          <a:p>
            <a:r>
              <a:rPr lang="en-US" sz="1100" b="1" u="none">
                <a:solidFill>
                  <a:srgbClr val="000000"/>
                </a:solidFill>
              </a:rPr>
              <a:t>Handle</a:t>
            </a:r>
            <a:endParaRPr lang="en-US" b="1" u="none"/>
          </a:p>
        </p:txBody>
      </p:sp>
      <p:sp>
        <p:nvSpPr>
          <p:cNvPr id="136362" name="Rectangle 169"/>
          <p:cNvSpPr>
            <a:spLocks noChangeArrowheads="1"/>
          </p:cNvSpPr>
          <p:nvPr/>
        </p:nvSpPr>
        <p:spPr bwMode="auto">
          <a:xfrm>
            <a:off x="5699125" y="3236913"/>
            <a:ext cx="746125" cy="3206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363" name="Rectangle 170"/>
          <p:cNvSpPr>
            <a:spLocks noChangeArrowheads="1"/>
          </p:cNvSpPr>
          <p:nvPr/>
        </p:nvSpPr>
        <p:spPr bwMode="auto">
          <a:xfrm>
            <a:off x="5699125" y="3236913"/>
            <a:ext cx="763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64" name="Rectangle 171"/>
          <p:cNvSpPr>
            <a:spLocks noChangeArrowheads="1"/>
          </p:cNvSpPr>
          <p:nvPr/>
        </p:nvSpPr>
        <p:spPr bwMode="auto">
          <a:xfrm>
            <a:off x="6445250" y="3236913"/>
            <a:ext cx="17463" cy="33813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65" name="Rectangle 172"/>
          <p:cNvSpPr>
            <a:spLocks noChangeArrowheads="1"/>
          </p:cNvSpPr>
          <p:nvPr/>
        </p:nvSpPr>
        <p:spPr bwMode="auto">
          <a:xfrm>
            <a:off x="5699125" y="3557588"/>
            <a:ext cx="746125"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66" name="Rectangle 173"/>
          <p:cNvSpPr>
            <a:spLocks noChangeArrowheads="1"/>
          </p:cNvSpPr>
          <p:nvPr/>
        </p:nvSpPr>
        <p:spPr bwMode="auto">
          <a:xfrm>
            <a:off x="5699125" y="3236913"/>
            <a:ext cx="17463" cy="32067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67" name="Rectangle 174"/>
          <p:cNvSpPr>
            <a:spLocks noChangeArrowheads="1"/>
          </p:cNvSpPr>
          <p:nvPr/>
        </p:nvSpPr>
        <p:spPr bwMode="auto">
          <a:xfrm>
            <a:off x="5770563" y="3325813"/>
            <a:ext cx="544512" cy="168275"/>
          </a:xfrm>
          <a:prstGeom prst="rect">
            <a:avLst/>
          </a:prstGeom>
          <a:noFill/>
          <a:ln w="9525">
            <a:noFill/>
            <a:miter lim="800000"/>
            <a:headEnd/>
            <a:tailEnd/>
          </a:ln>
        </p:spPr>
        <p:txBody>
          <a:bodyPr wrap="none" lIns="0" tIns="0" rIns="0" bIns="0">
            <a:spAutoFit/>
          </a:bodyPr>
          <a:lstStyle/>
          <a:p>
            <a:r>
              <a:rPr lang="en-US" sz="1100" b="1" u="none">
                <a:solidFill>
                  <a:srgbClr val="000000"/>
                </a:solidFill>
              </a:rPr>
              <a:t>Handles</a:t>
            </a:r>
            <a:endParaRPr lang="en-US" b="1" u="none"/>
          </a:p>
        </p:txBody>
      </p:sp>
      <p:sp>
        <p:nvSpPr>
          <p:cNvPr id="136368" name="Rectangle 175"/>
          <p:cNvSpPr>
            <a:spLocks noChangeArrowheads="1"/>
          </p:cNvSpPr>
          <p:nvPr/>
        </p:nvSpPr>
        <p:spPr bwMode="auto">
          <a:xfrm>
            <a:off x="5911850" y="3663950"/>
            <a:ext cx="747713" cy="3190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369" name="Rectangle 176"/>
          <p:cNvSpPr>
            <a:spLocks noChangeArrowheads="1"/>
          </p:cNvSpPr>
          <p:nvPr/>
        </p:nvSpPr>
        <p:spPr bwMode="auto">
          <a:xfrm>
            <a:off x="5911850" y="3663950"/>
            <a:ext cx="765175"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70" name="Rectangle 177"/>
          <p:cNvSpPr>
            <a:spLocks noChangeArrowheads="1"/>
          </p:cNvSpPr>
          <p:nvPr/>
        </p:nvSpPr>
        <p:spPr bwMode="auto">
          <a:xfrm>
            <a:off x="6659563" y="3663950"/>
            <a:ext cx="17462" cy="3365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71" name="Rectangle 178"/>
          <p:cNvSpPr>
            <a:spLocks noChangeArrowheads="1"/>
          </p:cNvSpPr>
          <p:nvPr/>
        </p:nvSpPr>
        <p:spPr bwMode="auto">
          <a:xfrm>
            <a:off x="5911850" y="3983038"/>
            <a:ext cx="747713"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72" name="Rectangle 179"/>
          <p:cNvSpPr>
            <a:spLocks noChangeArrowheads="1"/>
          </p:cNvSpPr>
          <p:nvPr/>
        </p:nvSpPr>
        <p:spPr bwMode="auto">
          <a:xfrm>
            <a:off x="5911850" y="3663950"/>
            <a:ext cx="19050" cy="3190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73" name="Rectangle 180"/>
          <p:cNvSpPr>
            <a:spLocks noChangeArrowheads="1"/>
          </p:cNvSpPr>
          <p:nvPr/>
        </p:nvSpPr>
        <p:spPr bwMode="auto">
          <a:xfrm>
            <a:off x="5983288" y="3752850"/>
            <a:ext cx="544512" cy="168275"/>
          </a:xfrm>
          <a:prstGeom prst="rect">
            <a:avLst/>
          </a:prstGeom>
          <a:noFill/>
          <a:ln w="9525">
            <a:noFill/>
            <a:miter lim="800000"/>
            <a:headEnd/>
            <a:tailEnd/>
          </a:ln>
        </p:spPr>
        <p:txBody>
          <a:bodyPr wrap="none" lIns="0" tIns="0" rIns="0" bIns="0">
            <a:spAutoFit/>
          </a:bodyPr>
          <a:lstStyle/>
          <a:p>
            <a:r>
              <a:rPr lang="en-US" sz="1100" b="1" u="none">
                <a:solidFill>
                  <a:srgbClr val="000000"/>
                </a:solidFill>
              </a:rPr>
              <a:t>Handles</a:t>
            </a:r>
            <a:endParaRPr lang="en-US" b="1" u="none"/>
          </a:p>
        </p:txBody>
      </p:sp>
      <p:sp>
        <p:nvSpPr>
          <p:cNvPr id="136374" name="Rectangle 181"/>
          <p:cNvSpPr>
            <a:spLocks noChangeArrowheads="1"/>
          </p:cNvSpPr>
          <p:nvPr/>
        </p:nvSpPr>
        <p:spPr bwMode="auto">
          <a:xfrm>
            <a:off x="2339975" y="2119313"/>
            <a:ext cx="852488" cy="3190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375" name="Rectangle 182"/>
          <p:cNvSpPr>
            <a:spLocks noChangeArrowheads="1"/>
          </p:cNvSpPr>
          <p:nvPr/>
        </p:nvSpPr>
        <p:spPr bwMode="auto">
          <a:xfrm>
            <a:off x="2339975" y="2119313"/>
            <a:ext cx="87153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76" name="Rectangle 183"/>
          <p:cNvSpPr>
            <a:spLocks noChangeArrowheads="1"/>
          </p:cNvSpPr>
          <p:nvPr/>
        </p:nvSpPr>
        <p:spPr bwMode="auto">
          <a:xfrm>
            <a:off x="3192463" y="2119313"/>
            <a:ext cx="19050" cy="3365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77" name="Rectangle 184"/>
          <p:cNvSpPr>
            <a:spLocks noChangeArrowheads="1"/>
          </p:cNvSpPr>
          <p:nvPr/>
        </p:nvSpPr>
        <p:spPr bwMode="auto">
          <a:xfrm>
            <a:off x="2339975" y="2438400"/>
            <a:ext cx="8524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78" name="Rectangle 185"/>
          <p:cNvSpPr>
            <a:spLocks noChangeArrowheads="1"/>
          </p:cNvSpPr>
          <p:nvPr/>
        </p:nvSpPr>
        <p:spPr bwMode="auto">
          <a:xfrm>
            <a:off x="2339975" y="2119313"/>
            <a:ext cx="17463" cy="3190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79" name="Rectangle 186"/>
          <p:cNvSpPr>
            <a:spLocks noChangeArrowheads="1"/>
          </p:cNvSpPr>
          <p:nvPr/>
        </p:nvSpPr>
        <p:spPr bwMode="auto">
          <a:xfrm>
            <a:off x="2393950" y="2119313"/>
            <a:ext cx="690563" cy="168275"/>
          </a:xfrm>
          <a:prstGeom prst="rect">
            <a:avLst/>
          </a:prstGeom>
          <a:noFill/>
          <a:ln w="9525">
            <a:noFill/>
            <a:miter lim="800000"/>
            <a:headEnd/>
            <a:tailEnd/>
          </a:ln>
        </p:spPr>
        <p:txBody>
          <a:bodyPr wrap="none" lIns="0" tIns="0" rIns="0" bIns="0">
            <a:spAutoFit/>
          </a:bodyPr>
          <a:lstStyle/>
          <a:p>
            <a:r>
              <a:rPr lang="en-US" sz="1100" i="1" u="none">
                <a:solidFill>
                  <a:srgbClr val="000000"/>
                </a:solidFill>
              </a:rPr>
              <a:t>Con. Event</a:t>
            </a:r>
            <a:endParaRPr lang="en-US" b="1" u="none"/>
          </a:p>
        </p:txBody>
      </p:sp>
      <p:sp>
        <p:nvSpPr>
          <p:cNvPr id="136380" name="Rectangle 187"/>
          <p:cNvSpPr>
            <a:spLocks noChangeArrowheads="1"/>
          </p:cNvSpPr>
          <p:nvPr/>
        </p:nvSpPr>
        <p:spPr bwMode="auto">
          <a:xfrm>
            <a:off x="2482850" y="2260600"/>
            <a:ext cx="490538" cy="168275"/>
          </a:xfrm>
          <a:prstGeom prst="rect">
            <a:avLst/>
          </a:prstGeom>
          <a:noFill/>
          <a:ln w="9525">
            <a:noFill/>
            <a:miter lim="800000"/>
            <a:headEnd/>
            <a:tailEnd/>
          </a:ln>
        </p:spPr>
        <p:txBody>
          <a:bodyPr wrap="none" lIns="0" tIns="0" rIns="0" bIns="0">
            <a:spAutoFit/>
          </a:bodyPr>
          <a:lstStyle/>
          <a:p>
            <a:r>
              <a:rPr lang="en-US" sz="1100" i="1" u="none">
                <a:solidFill>
                  <a:srgbClr val="000000"/>
                </a:solidFill>
              </a:rPr>
              <a:t>Handler</a:t>
            </a:r>
            <a:endParaRPr lang="en-US" b="1" u="none"/>
          </a:p>
        </p:txBody>
      </p:sp>
      <p:sp>
        <p:nvSpPr>
          <p:cNvPr id="136381" name="Rectangle 188"/>
          <p:cNvSpPr>
            <a:spLocks noChangeArrowheads="1"/>
          </p:cNvSpPr>
          <p:nvPr/>
        </p:nvSpPr>
        <p:spPr bwMode="auto">
          <a:xfrm>
            <a:off x="3192463" y="2119313"/>
            <a:ext cx="747712" cy="3190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382" name="Rectangle 189"/>
          <p:cNvSpPr>
            <a:spLocks noChangeArrowheads="1"/>
          </p:cNvSpPr>
          <p:nvPr/>
        </p:nvSpPr>
        <p:spPr bwMode="auto">
          <a:xfrm>
            <a:off x="3192463" y="2119313"/>
            <a:ext cx="765175"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83" name="Rectangle 190"/>
          <p:cNvSpPr>
            <a:spLocks noChangeArrowheads="1"/>
          </p:cNvSpPr>
          <p:nvPr/>
        </p:nvSpPr>
        <p:spPr bwMode="auto">
          <a:xfrm>
            <a:off x="3940175" y="2119313"/>
            <a:ext cx="17463" cy="3365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84" name="Rectangle 191"/>
          <p:cNvSpPr>
            <a:spLocks noChangeArrowheads="1"/>
          </p:cNvSpPr>
          <p:nvPr/>
        </p:nvSpPr>
        <p:spPr bwMode="auto">
          <a:xfrm>
            <a:off x="3192463" y="2438400"/>
            <a:ext cx="747712"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85" name="Rectangle 192"/>
          <p:cNvSpPr>
            <a:spLocks noChangeArrowheads="1"/>
          </p:cNvSpPr>
          <p:nvPr/>
        </p:nvSpPr>
        <p:spPr bwMode="auto">
          <a:xfrm>
            <a:off x="3192463" y="2119313"/>
            <a:ext cx="19050" cy="3190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86" name="Rectangle 193"/>
          <p:cNvSpPr>
            <a:spLocks noChangeArrowheads="1"/>
          </p:cNvSpPr>
          <p:nvPr/>
        </p:nvSpPr>
        <p:spPr bwMode="auto">
          <a:xfrm>
            <a:off x="3317875" y="2208213"/>
            <a:ext cx="458788" cy="168275"/>
          </a:xfrm>
          <a:prstGeom prst="rect">
            <a:avLst/>
          </a:prstGeom>
          <a:noFill/>
          <a:ln w="9525">
            <a:noFill/>
            <a:miter lim="800000"/>
            <a:headEnd/>
            <a:tailEnd/>
          </a:ln>
        </p:spPr>
        <p:txBody>
          <a:bodyPr wrap="none" lIns="0" tIns="0" rIns="0" bIns="0">
            <a:spAutoFit/>
          </a:bodyPr>
          <a:lstStyle/>
          <a:p>
            <a:r>
              <a:rPr lang="en-US" sz="1100" b="1" u="none">
                <a:solidFill>
                  <a:srgbClr val="000000"/>
                </a:solidFill>
              </a:rPr>
              <a:t>Events</a:t>
            </a:r>
            <a:endParaRPr lang="en-US" b="1" u="none"/>
          </a:p>
        </p:txBody>
      </p:sp>
      <p:sp>
        <p:nvSpPr>
          <p:cNvPr id="136387" name="Rectangle 194"/>
          <p:cNvSpPr>
            <a:spLocks noChangeArrowheads="1"/>
          </p:cNvSpPr>
          <p:nvPr/>
        </p:nvSpPr>
        <p:spPr bwMode="auto">
          <a:xfrm>
            <a:off x="4383088" y="3822700"/>
            <a:ext cx="534987" cy="168275"/>
          </a:xfrm>
          <a:prstGeom prst="rect">
            <a:avLst/>
          </a:prstGeom>
          <a:noFill/>
          <a:ln w="9525">
            <a:noFill/>
            <a:miter lim="800000"/>
            <a:headEnd/>
            <a:tailEnd/>
          </a:ln>
        </p:spPr>
        <p:txBody>
          <a:bodyPr wrap="none" lIns="0" tIns="0" rIns="0" bIns="0">
            <a:spAutoFit/>
          </a:bodyPr>
          <a:lstStyle/>
          <a:p>
            <a:r>
              <a:rPr lang="en-US" sz="1100" u="none">
                <a:solidFill>
                  <a:srgbClr val="000000"/>
                </a:solidFill>
              </a:rPr>
              <a:t>service()</a:t>
            </a:r>
            <a:endParaRPr lang="en-US" b="1" u="none"/>
          </a:p>
        </p:txBody>
      </p:sp>
      <p:sp>
        <p:nvSpPr>
          <p:cNvPr id="136388" name="Freeform 195"/>
          <p:cNvSpPr>
            <a:spLocks/>
          </p:cNvSpPr>
          <p:nvPr/>
        </p:nvSpPr>
        <p:spPr bwMode="auto">
          <a:xfrm>
            <a:off x="5076825" y="3468688"/>
            <a:ext cx="212725" cy="106362"/>
          </a:xfrm>
          <a:custGeom>
            <a:avLst/>
            <a:gdLst>
              <a:gd name="T0" fmla="*/ 0 w 134"/>
              <a:gd name="T1" fmla="*/ 2147483647 h 67"/>
              <a:gd name="T2" fmla="*/ 0 w 134"/>
              <a:gd name="T3" fmla="*/ 0 h 67"/>
              <a:gd name="T4" fmla="*/ 0 w 134"/>
              <a:gd name="T5" fmla="*/ 0 h 67"/>
              <a:gd name="T6" fmla="*/ 0 w 134"/>
              <a:gd name="T7" fmla="*/ 0 h 67"/>
              <a:gd name="T8" fmla="*/ 2147483647 w 134"/>
              <a:gd name="T9" fmla="*/ 2147483647 h 67"/>
              <a:gd name="T10" fmla="*/ 2147483647 w 134"/>
              <a:gd name="T11" fmla="*/ 2147483647 h 67"/>
              <a:gd name="T12" fmla="*/ 2147483647 w 134"/>
              <a:gd name="T13" fmla="*/ 2147483647 h 67"/>
              <a:gd name="T14" fmla="*/ 0 w 134"/>
              <a:gd name="T15" fmla="*/ 2147483647 h 67"/>
              <a:gd name="T16" fmla="*/ 0 w 134"/>
              <a:gd name="T17" fmla="*/ 2147483647 h 67"/>
              <a:gd name="T18" fmla="*/ 0 w 134"/>
              <a:gd name="T19" fmla="*/ 2147483647 h 67"/>
              <a:gd name="T20" fmla="*/ 0 w 134"/>
              <a:gd name="T21" fmla="*/ 2147483647 h 67"/>
              <a:gd name="T22" fmla="*/ 2147483647 w 134"/>
              <a:gd name="T23" fmla="*/ 2147483647 h 67"/>
              <a:gd name="T24" fmla="*/ 2147483647 w 134"/>
              <a:gd name="T25" fmla="*/ 2147483647 h 67"/>
              <a:gd name="T26" fmla="*/ 2147483647 w 134"/>
              <a:gd name="T27" fmla="*/ 2147483647 h 67"/>
              <a:gd name="T28" fmla="*/ 0 w 134"/>
              <a:gd name="T29" fmla="*/ 2147483647 h 67"/>
              <a:gd name="T30" fmla="*/ 0 w 134"/>
              <a:gd name="T31" fmla="*/ 0 h 67"/>
              <a:gd name="T32" fmla="*/ 2147483647 w 134"/>
              <a:gd name="T33" fmla="*/ 0 h 67"/>
              <a:gd name="T34" fmla="*/ 2147483647 w 134"/>
              <a:gd name="T35" fmla="*/ 2147483647 h 67"/>
              <a:gd name="T36" fmla="*/ 0 w 134"/>
              <a:gd name="T37" fmla="*/ 2147483647 h 6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4"/>
              <a:gd name="T58" fmla="*/ 0 h 67"/>
              <a:gd name="T59" fmla="*/ 134 w 134"/>
              <a:gd name="T60" fmla="*/ 67 h 6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4" h="67">
                <a:moveTo>
                  <a:pt x="0" y="22"/>
                </a:moveTo>
                <a:lnTo>
                  <a:pt x="0" y="0"/>
                </a:lnTo>
                <a:lnTo>
                  <a:pt x="101" y="22"/>
                </a:lnTo>
                <a:lnTo>
                  <a:pt x="134" y="22"/>
                </a:lnTo>
                <a:lnTo>
                  <a:pt x="101" y="33"/>
                </a:lnTo>
                <a:lnTo>
                  <a:pt x="0" y="67"/>
                </a:lnTo>
                <a:lnTo>
                  <a:pt x="0" y="56"/>
                </a:lnTo>
                <a:lnTo>
                  <a:pt x="101" y="22"/>
                </a:lnTo>
                <a:lnTo>
                  <a:pt x="101" y="33"/>
                </a:lnTo>
                <a:lnTo>
                  <a:pt x="0" y="11"/>
                </a:lnTo>
                <a:lnTo>
                  <a:pt x="0" y="0"/>
                </a:lnTo>
                <a:lnTo>
                  <a:pt x="11" y="0"/>
                </a:lnTo>
                <a:lnTo>
                  <a:pt x="11" y="22"/>
                </a:lnTo>
                <a:lnTo>
                  <a:pt x="0" y="2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389" name="Freeform 196"/>
          <p:cNvSpPr>
            <a:spLocks/>
          </p:cNvSpPr>
          <p:nvPr/>
        </p:nvSpPr>
        <p:spPr bwMode="auto">
          <a:xfrm>
            <a:off x="5076825" y="3503613"/>
            <a:ext cx="17463" cy="53975"/>
          </a:xfrm>
          <a:custGeom>
            <a:avLst/>
            <a:gdLst>
              <a:gd name="T0" fmla="*/ 0 w 11"/>
              <a:gd name="T1" fmla="*/ 2147483647 h 34"/>
              <a:gd name="T2" fmla="*/ 0 w 11"/>
              <a:gd name="T3" fmla="*/ 0 h 34"/>
              <a:gd name="T4" fmla="*/ 2147483647 w 11"/>
              <a:gd name="T5" fmla="*/ 0 h 34"/>
              <a:gd name="T6" fmla="*/ 2147483647 w 11"/>
              <a:gd name="T7" fmla="*/ 0 h 34"/>
              <a:gd name="T8" fmla="*/ 2147483647 w 11"/>
              <a:gd name="T9" fmla="*/ 0 h 34"/>
              <a:gd name="T10" fmla="*/ 2147483647 w 11"/>
              <a:gd name="T11" fmla="*/ 2147483647 h 34"/>
              <a:gd name="T12" fmla="*/ 0 w 11"/>
              <a:gd name="T13" fmla="*/ 2147483647 h 34"/>
              <a:gd name="T14" fmla="*/ 0 60000 65536"/>
              <a:gd name="T15" fmla="*/ 0 60000 65536"/>
              <a:gd name="T16" fmla="*/ 0 60000 65536"/>
              <a:gd name="T17" fmla="*/ 0 60000 65536"/>
              <a:gd name="T18" fmla="*/ 0 60000 65536"/>
              <a:gd name="T19" fmla="*/ 0 60000 65536"/>
              <a:gd name="T20" fmla="*/ 0 60000 65536"/>
              <a:gd name="T21" fmla="*/ 0 w 11"/>
              <a:gd name="T22" fmla="*/ 0 h 34"/>
              <a:gd name="T23" fmla="*/ 11 w 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4">
                <a:moveTo>
                  <a:pt x="0" y="34"/>
                </a:moveTo>
                <a:lnTo>
                  <a:pt x="0" y="0"/>
                </a:lnTo>
                <a:lnTo>
                  <a:pt x="11" y="0"/>
                </a:lnTo>
                <a:lnTo>
                  <a:pt x="11" y="34"/>
                </a:lnTo>
                <a:lnTo>
                  <a:pt x="0" y="3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390" name="Freeform 197"/>
          <p:cNvSpPr>
            <a:spLocks/>
          </p:cNvSpPr>
          <p:nvPr/>
        </p:nvSpPr>
        <p:spPr bwMode="auto">
          <a:xfrm>
            <a:off x="5076825" y="3468688"/>
            <a:ext cx="160338" cy="88900"/>
          </a:xfrm>
          <a:custGeom>
            <a:avLst/>
            <a:gdLst>
              <a:gd name="T0" fmla="*/ 0 w 101"/>
              <a:gd name="T1" fmla="*/ 2147483647 h 56"/>
              <a:gd name="T2" fmla="*/ 0 w 101"/>
              <a:gd name="T3" fmla="*/ 0 h 56"/>
              <a:gd name="T4" fmla="*/ 2147483647 w 101"/>
              <a:gd name="T5" fmla="*/ 2147483647 h 56"/>
              <a:gd name="T6" fmla="*/ 0 w 101"/>
              <a:gd name="T7" fmla="*/ 2147483647 h 56"/>
              <a:gd name="T8" fmla="*/ 0 w 101"/>
              <a:gd name="T9" fmla="*/ 2147483647 h 56"/>
              <a:gd name="T10" fmla="*/ 0 60000 65536"/>
              <a:gd name="T11" fmla="*/ 0 60000 65536"/>
              <a:gd name="T12" fmla="*/ 0 60000 65536"/>
              <a:gd name="T13" fmla="*/ 0 60000 65536"/>
              <a:gd name="T14" fmla="*/ 0 60000 65536"/>
              <a:gd name="T15" fmla="*/ 0 w 101"/>
              <a:gd name="T16" fmla="*/ 0 h 56"/>
              <a:gd name="T17" fmla="*/ 101 w 101"/>
              <a:gd name="T18" fmla="*/ 56 h 56"/>
            </a:gdLst>
            <a:ahLst/>
            <a:cxnLst>
              <a:cxn ang="T10">
                <a:pos x="T0" y="T1"/>
              </a:cxn>
              <a:cxn ang="T11">
                <a:pos x="T2" y="T3"/>
              </a:cxn>
              <a:cxn ang="T12">
                <a:pos x="T4" y="T5"/>
              </a:cxn>
              <a:cxn ang="T13">
                <a:pos x="T6" y="T7"/>
              </a:cxn>
              <a:cxn ang="T14">
                <a:pos x="T8" y="T9"/>
              </a:cxn>
            </a:cxnLst>
            <a:rect l="T15" t="T16" r="T17" b="T18"/>
            <a:pathLst>
              <a:path w="101" h="56">
                <a:moveTo>
                  <a:pt x="0" y="22"/>
                </a:moveTo>
                <a:lnTo>
                  <a:pt x="0" y="0"/>
                </a:lnTo>
                <a:lnTo>
                  <a:pt x="101" y="22"/>
                </a:lnTo>
                <a:lnTo>
                  <a:pt x="0" y="56"/>
                </a:lnTo>
                <a:lnTo>
                  <a:pt x="0" y="2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391" name="Rectangle 198"/>
          <p:cNvSpPr>
            <a:spLocks noChangeArrowheads="1"/>
          </p:cNvSpPr>
          <p:nvPr/>
        </p:nvSpPr>
        <p:spPr bwMode="auto">
          <a:xfrm>
            <a:off x="2233613" y="3503613"/>
            <a:ext cx="2825750"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92" name="Rectangle 199"/>
          <p:cNvSpPr>
            <a:spLocks noChangeArrowheads="1"/>
          </p:cNvSpPr>
          <p:nvPr/>
        </p:nvSpPr>
        <p:spPr bwMode="auto">
          <a:xfrm>
            <a:off x="5272088" y="3397250"/>
            <a:ext cx="320675" cy="4254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393" name="Rectangle 200"/>
          <p:cNvSpPr>
            <a:spLocks noChangeArrowheads="1"/>
          </p:cNvSpPr>
          <p:nvPr/>
        </p:nvSpPr>
        <p:spPr bwMode="auto">
          <a:xfrm>
            <a:off x="5272088" y="3397250"/>
            <a:ext cx="338137"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94" name="Rectangle 201"/>
          <p:cNvSpPr>
            <a:spLocks noChangeArrowheads="1"/>
          </p:cNvSpPr>
          <p:nvPr/>
        </p:nvSpPr>
        <p:spPr bwMode="auto">
          <a:xfrm>
            <a:off x="5592763" y="3397250"/>
            <a:ext cx="17462" cy="4445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95" name="Rectangle 202"/>
          <p:cNvSpPr>
            <a:spLocks noChangeArrowheads="1"/>
          </p:cNvSpPr>
          <p:nvPr/>
        </p:nvSpPr>
        <p:spPr bwMode="auto">
          <a:xfrm>
            <a:off x="5272088" y="3822700"/>
            <a:ext cx="320675"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96" name="Rectangle 203"/>
          <p:cNvSpPr>
            <a:spLocks noChangeArrowheads="1"/>
          </p:cNvSpPr>
          <p:nvPr/>
        </p:nvSpPr>
        <p:spPr bwMode="auto">
          <a:xfrm>
            <a:off x="5272088" y="3397250"/>
            <a:ext cx="17462" cy="4254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397" name="Freeform 204"/>
          <p:cNvSpPr>
            <a:spLocks/>
          </p:cNvSpPr>
          <p:nvPr/>
        </p:nvSpPr>
        <p:spPr bwMode="auto">
          <a:xfrm>
            <a:off x="5272088" y="3770313"/>
            <a:ext cx="320675" cy="158750"/>
          </a:xfrm>
          <a:custGeom>
            <a:avLst/>
            <a:gdLst>
              <a:gd name="T0" fmla="*/ 0 w 202"/>
              <a:gd name="T1" fmla="*/ 0 h 100"/>
              <a:gd name="T2" fmla="*/ 0 w 202"/>
              <a:gd name="T3" fmla="*/ 2147483647 h 100"/>
              <a:gd name="T4" fmla="*/ 2147483647 w 202"/>
              <a:gd name="T5" fmla="*/ 2147483647 h 100"/>
              <a:gd name="T6" fmla="*/ 2147483647 w 202"/>
              <a:gd name="T7" fmla="*/ 2147483647 h 100"/>
              <a:gd name="T8" fmla="*/ 2147483647 w 202"/>
              <a:gd name="T9" fmla="*/ 2147483647 h 100"/>
              <a:gd name="T10" fmla="*/ 2147483647 w 202"/>
              <a:gd name="T11" fmla="*/ 2147483647 h 100"/>
              <a:gd name="T12" fmla="*/ 2147483647 w 202"/>
              <a:gd name="T13" fmla="*/ 2147483647 h 100"/>
              <a:gd name="T14" fmla="*/ 2147483647 w 202"/>
              <a:gd name="T15" fmla="*/ 2147483647 h 100"/>
              <a:gd name="T16" fmla="*/ 2147483647 w 202"/>
              <a:gd name="T17" fmla="*/ 2147483647 h 100"/>
              <a:gd name="T18" fmla="*/ 2147483647 w 202"/>
              <a:gd name="T19" fmla="*/ 0 h 100"/>
              <a:gd name="T20" fmla="*/ 0 w 202"/>
              <a:gd name="T21" fmla="*/ 0 h 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2"/>
              <a:gd name="T34" fmla="*/ 0 h 100"/>
              <a:gd name="T35" fmla="*/ 202 w 202"/>
              <a:gd name="T36" fmla="*/ 100 h 1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2" h="100">
                <a:moveTo>
                  <a:pt x="0" y="0"/>
                </a:moveTo>
                <a:lnTo>
                  <a:pt x="0" y="100"/>
                </a:lnTo>
                <a:lnTo>
                  <a:pt x="45" y="56"/>
                </a:lnTo>
                <a:lnTo>
                  <a:pt x="45" y="100"/>
                </a:lnTo>
                <a:lnTo>
                  <a:pt x="101" y="56"/>
                </a:lnTo>
                <a:lnTo>
                  <a:pt x="101" y="100"/>
                </a:lnTo>
                <a:lnTo>
                  <a:pt x="146" y="56"/>
                </a:lnTo>
                <a:lnTo>
                  <a:pt x="146" y="100"/>
                </a:lnTo>
                <a:lnTo>
                  <a:pt x="202" y="56"/>
                </a:lnTo>
                <a:lnTo>
                  <a:pt x="202"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6398" name="Freeform 205"/>
          <p:cNvSpPr>
            <a:spLocks/>
          </p:cNvSpPr>
          <p:nvPr/>
        </p:nvSpPr>
        <p:spPr bwMode="auto">
          <a:xfrm>
            <a:off x="5272088" y="3770313"/>
            <a:ext cx="249237" cy="195262"/>
          </a:xfrm>
          <a:custGeom>
            <a:avLst/>
            <a:gdLst>
              <a:gd name="T0" fmla="*/ 2147483647 w 157"/>
              <a:gd name="T1" fmla="*/ 0 h 123"/>
              <a:gd name="T2" fmla="*/ 2147483647 w 157"/>
              <a:gd name="T3" fmla="*/ 2147483647 h 123"/>
              <a:gd name="T4" fmla="*/ 2147483647 w 157"/>
              <a:gd name="T5" fmla="*/ 2147483647 h 123"/>
              <a:gd name="T6" fmla="*/ 0 w 157"/>
              <a:gd name="T7" fmla="*/ 2147483647 h 123"/>
              <a:gd name="T8" fmla="*/ 2147483647 w 157"/>
              <a:gd name="T9" fmla="*/ 2147483647 h 123"/>
              <a:gd name="T10" fmla="*/ 2147483647 w 157"/>
              <a:gd name="T11" fmla="*/ 2147483647 h 123"/>
              <a:gd name="T12" fmla="*/ 2147483647 w 157"/>
              <a:gd name="T13" fmla="*/ 2147483647 h 123"/>
              <a:gd name="T14" fmla="*/ 2147483647 w 157"/>
              <a:gd name="T15" fmla="*/ 2147483647 h 123"/>
              <a:gd name="T16" fmla="*/ 2147483647 w 157"/>
              <a:gd name="T17" fmla="*/ 2147483647 h 123"/>
              <a:gd name="T18" fmla="*/ 2147483647 w 157"/>
              <a:gd name="T19" fmla="*/ 2147483647 h 123"/>
              <a:gd name="T20" fmla="*/ 2147483647 w 157"/>
              <a:gd name="T21" fmla="*/ 2147483647 h 123"/>
              <a:gd name="T22" fmla="*/ 2147483647 w 157"/>
              <a:gd name="T23" fmla="*/ 2147483647 h 123"/>
              <a:gd name="T24" fmla="*/ 2147483647 w 157"/>
              <a:gd name="T25" fmla="*/ 2147483647 h 123"/>
              <a:gd name="T26" fmla="*/ 2147483647 w 157"/>
              <a:gd name="T27" fmla="*/ 2147483647 h 123"/>
              <a:gd name="T28" fmla="*/ 2147483647 w 157"/>
              <a:gd name="T29" fmla="*/ 2147483647 h 123"/>
              <a:gd name="T30" fmla="*/ 2147483647 w 157"/>
              <a:gd name="T31" fmla="*/ 2147483647 h 123"/>
              <a:gd name="T32" fmla="*/ 2147483647 w 157"/>
              <a:gd name="T33" fmla="*/ 2147483647 h 123"/>
              <a:gd name="T34" fmla="*/ 2147483647 w 157"/>
              <a:gd name="T35" fmla="*/ 2147483647 h 123"/>
              <a:gd name="T36" fmla="*/ 2147483647 w 157"/>
              <a:gd name="T37" fmla="*/ 2147483647 h 123"/>
              <a:gd name="T38" fmla="*/ 2147483647 w 157"/>
              <a:gd name="T39" fmla="*/ 2147483647 h 123"/>
              <a:gd name="T40" fmla="*/ 2147483647 w 157"/>
              <a:gd name="T41" fmla="*/ 2147483647 h 123"/>
              <a:gd name="T42" fmla="*/ 2147483647 w 157"/>
              <a:gd name="T43" fmla="*/ 2147483647 h 123"/>
              <a:gd name="T44" fmla="*/ 2147483647 w 157"/>
              <a:gd name="T45" fmla="*/ 2147483647 h 123"/>
              <a:gd name="T46" fmla="*/ 2147483647 w 157"/>
              <a:gd name="T47" fmla="*/ 2147483647 h 123"/>
              <a:gd name="T48" fmla="*/ 2147483647 w 157"/>
              <a:gd name="T49" fmla="*/ 2147483647 h 123"/>
              <a:gd name="T50" fmla="*/ 2147483647 w 157"/>
              <a:gd name="T51" fmla="*/ 2147483647 h 123"/>
              <a:gd name="T52" fmla="*/ 2147483647 w 157"/>
              <a:gd name="T53" fmla="*/ 2147483647 h 123"/>
              <a:gd name="T54" fmla="*/ 2147483647 w 157"/>
              <a:gd name="T55" fmla="*/ 2147483647 h 123"/>
              <a:gd name="T56" fmla="*/ 2147483647 w 157"/>
              <a:gd name="T57" fmla="*/ 2147483647 h 123"/>
              <a:gd name="T58" fmla="*/ 2147483647 w 157"/>
              <a:gd name="T59" fmla="*/ 2147483647 h 123"/>
              <a:gd name="T60" fmla="*/ 2147483647 w 157"/>
              <a:gd name="T61" fmla="*/ 2147483647 h 123"/>
              <a:gd name="T62" fmla="*/ 2147483647 w 157"/>
              <a:gd name="T63" fmla="*/ 2147483647 h 123"/>
              <a:gd name="T64" fmla="*/ 2147483647 w 157"/>
              <a:gd name="T65" fmla="*/ 2147483647 h 123"/>
              <a:gd name="T66" fmla="*/ 2147483647 w 157"/>
              <a:gd name="T67" fmla="*/ 2147483647 h 123"/>
              <a:gd name="T68" fmla="*/ 2147483647 w 157"/>
              <a:gd name="T69" fmla="*/ 2147483647 h 123"/>
              <a:gd name="T70" fmla="*/ 2147483647 w 157"/>
              <a:gd name="T71" fmla="*/ 2147483647 h 123"/>
              <a:gd name="T72" fmla="*/ 2147483647 w 157"/>
              <a:gd name="T73" fmla="*/ 2147483647 h 123"/>
              <a:gd name="T74" fmla="*/ 2147483647 w 157"/>
              <a:gd name="T75" fmla="*/ 2147483647 h 123"/>
              <a:gd name="T76" fmla="*/ 2147483647 w 157"/>
              <a:gd name="T77" fmla="*/ 2147483647 h 123"/>
              <a:gd name="T78" fmla="*/ 0 w 157"/>
              <a:gd name="T79" fmla="*/ 2147483647 h 123"/>
              <a:gd name="T80" fmla="*/ 0 w 157"/>
              <a:gd name="T81" fmla="*/ 2147483647 h 123"/>
              <a:gd name="T82" fmla="*/ 0 w 157"/>
              <a:gd name="T83" fmla="*/ 0 h 123"/>
              <a:gd name="T84" fmla="*/ 2147483647 w 157"/>
              <a:gd name="T85" fmla="*/ 0 h 1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123"/>
              <a:gd name="T131" fmla="*/ 157 w 157"/>
              <a:gd name="T132" fmla="*/ 123 h 1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123">
                <a:moveTo>
                  <a:pt x="11" y="0"/>
                </a:moveTo>
                <a:lnTo>
                  <a:pt x="11" y="100"/>
                </a:lnTo>
                <a:lnTo>
                  <a:pt x="11" y="112"/>
                </a:lnTo>
                <a:lnTo>
                  <a:pt x="0" y="100"/>
                </a:lnTo>
                <a:lnTo>
                  <a:pt x="45" y="56"/>
                </a:lnTo>
                <a:lnTo>
                  <a:pt x="56" y="45"/>
                </a:lnTo>
                <a:lnTo>
                  <a:pt x="56" y="56"/>
                </a:lnTo>
                <a:lnTo>
                  <a:pt x="56" y="100"/>
                </a:lnTo>
                <a:lnTo>
                  <a:pt x="56" y="112"/>
                </a:lnTo>
                <a:lnTo>
                  <a:pt x="45" y="100"/>
                </a:lnTo>
                <a:lnTo>
                  <a:pt x="101" y="56"/>
                </a:lnTo>
                <a:lnTo>
                  <a:pt x="112" y="45"/>
                </a:lnTo>
                <a:lnTo>
                  <a:pt x="112" y="56"/>
                </a:lnTo>
                <a:lnTo>
                  <a:pt x="112" y="100"/>
                </a:lnTo>
                <a:lnTo>
                  <a:pt x="112" y="112"/>
                </a:lnTo>
                <a:lnTo>
                  <a:pt x="101" y="100"/>
                </a:lnTo>
                <a:lnTo>
                  <a:pt x="146" y="56"/>
                </a:lnTo>
                <a:lnTo>
                  <a:pt x="157" y="45"/>
                </a:lnTo>
                <a:lnTo>
                  <a:pt x="157" y="56"/>
                </a:lnTo>
                <a:lnTo>
                  <a:pt x="157" y="100"/>
                </a:lnTo>
                <a:lnTo>
                  <a:pt x="157" y="112"/>
                </a:lnTo>
                <a:lnTo>
                  <a:pt x="146" y="123"/>
                </a:lnTo>
                <a:lnTo>
                  <a:pt x="146" y="100"/>
                </a:lnTo>
                <a:lnTo>
                  <a:pt x="146" y="56"/>
                </a:lnTo>
                <a:lnTo>
                  <a:pt x="157" y="56"/>
                </a:lnTo>
                <a:lnTo>
                  <a:pt x="157" y="67"/>
                </a:lnTo>
                <a:lnTo>
                  <a:pt x="112" y="112"/>
                </a:lnTo>
                <a:lnTo>
                  <a:pt x="101" y="123"/>
                </a:lnTo>
                <a:lnTo>
                  <a:pt x="101" y="100"/>
                </a:lnTo>
                <a:lnTo>
                  <a:pt x="101" y="56"/>
                </a:lnTo>
                <a:lnTo>
                  <a:pt x="112" y="56"/>
                </a:lnTo>
                <a:lnTo>
                  <a:pt x="112" y="67"/>
                </a:lnTo>
                <a:lnTo>
                  <a:pt x="56" y="112"/>
                </a:lnTo>
                <a:lnTo>
                  <a:pt x="45" y="123"/>
                </a:lnTo>
                <a:lnTo>
                  <a:pt x="45" y="100"/>
                </a:lnTo>
                <a:lnTo>
                  <a:pt x="45" y="56"/>
                </a:lnTo>
                <a:lnTo>
                  <a:pt x="56" y="56"/>
                </a:lnTo>
                <a:lnTo>
                  <a:pt x="56" y="67"/>
                </a:lnTo>
                <a:lnTo>
                  <a:pt x="11" y="112"/>
                </a:lnTo>
                <a:lnTo>
                  <a:pt x="0" y="123"/>
                </a:lnTo>
                <a:lnTo>
                  <a:pt x="0" y="100"/>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399" name="Freeform 206"/>
          <p:cNvSpPr>
            <a:spLocks/>
          </p:cNvSpPr>
          <p:nvPr/>
        </p:nvSpPr>
        <p:spPr bwMode="auto">
          <a:xfrm>
            <a:off x="5503863" y="3859213"/>
            <a:ext cx="106362" cy="88900"/>
          </a:xfrm>
          <a:custGeom>
            <a:avLst/>
            <a:gdLst>
              <a:gd name="T0" fmla="*/ 0 w 67"/>
              <a:gd name="T1" fmla="*/ 2147483647 h 56"/>
              <a:gd name="T2" fmla="*/ 2147483647 w 67"/>
              <a:gd name="T3" fmla="*/ 0 h 56"/>
              <a:gd name="T4" fmla="*/ 2147483647 w 67"/>
              <a:gd name="T5" fmla="*/ 0 h 56"/>
              <a:gd name="T6" fmla="*/ 2147483647 w 67"/>
              <a:gd name="T7" fmla="*/ 2147483647 h 56"/>
              <a:gd name="T8" fmla="*/ 2147483647 w 67"/>
              <a:gd name="T9" fmla="*/ 2147483647 h 56"/>
              <a:gd name="T10" fmla="*/ 2147483647 w 67"/>
              <a:gd name="T11" fmla="*/ 2147483647 h 56"/>
              <a:gd name="T12" fmla="*/ 0 w 67"/>
              <a:gd name="T13" fmla="*/ 2147483647 h 56"/>
              <a:gd name="T14" fmla="*/ 0 60000 65536"/>
              <a:gd name="T15" fmla="*/ 0 60000 65536"/>
              <a:gd name="T16" fmla="*/ 0 60000 65536"/>
              <a:gd name="T17" fmla="*/ 0 60000 65536"/>
              <a:gd name="T18" fmla="*/ 0 60000 65536"/>
              <a:gd name="T19" fmla="*/ 0 60000 65536"/>
              <a:gd name="T20" fmla="*/ 0 60000 65536"/>
              <a:gd name="T21" fmla="*/ 0 w 67"/>
              <a:gd name="T22" fmla="*/ 0 h 56"/>
              <a:gd name="T23" fmla="*/ 67 w 67"/>
              <a:gd name="T24" fmla="*/ 56 h 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56">
                <a:moveTo>
                  <a:pt x="0" y="44"/>
                </a:moveTo>
                <a:lnTo>
                  <a:pt x="56" y="0"/>
                </a:lnTo>
                <a:lnTo>
                  <a:pt x="67" y="0"/>
                </a:lnTo>
                <a:lnTo>
                  <a:pt x="67" y="11"/>
                </a:lnTo>
                <a:lnTo>
                  <a:pt x="11" y="56"/>
                </a:lnTo>
                <a:lnTo>
                  <a:pt x="0" y="4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400" name="Rectangle 207"/>
          <p:cNvSpPr>
            <a:spLocks noChangeArrowheads="1"/>
          </p:cNvSpPr>
          <p:nvPr/>
        </p:nvSpPr>
        <p:spPr bwMode="auto">
          <a:xfrm>
            <a:off x="5592763" y="3770313"/>
            <a:ext cx="17462" cy="889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01" name="Rectangle 208"/>
          <p:cNvSpPr>
            <a:spLocks noChangeArrowheads="1"/>
          </p:cNvSpPr>
          <p:nvPr/>
        </p:nvSpPr>
        <p:spPr bwMode="auto">
          <a:xfrm>
            <a:off x="5272088" y="2332038"/>
            <a:ext cx="320675" cy="9588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402" name="Rectangle 209"/>
          <p:cNvSpPr>
            <a:spLocks noChangeArrowheads="1"/>
          </p:cNvSpPr>
          <p:nvPr/>
        </p:nvSpPr>
        <p:spPr bwMode="auto">
          <a:xfrm>
            <a:off x="5272088" y="2332038"/>
            <a:ext cx="338137"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03" name="Rectangle 210"/>
          <p:cNvSpPr>
            <a:spLocks noChangeArrowheads="1"/>
          </p:cNvSpPr>
          <p:nvPr/>
        </p:nvSpPr>
        <p:spPr bwMode="auto">
          <a:xfrm>
            <a:off x="5592763" y="2332038"/>
            <a:ext cx="17462" cy="9763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04" name="Rectangle 211"/>
          <p:cNvSpPr>
            <a:spLocks noChangeArrowheads="1"/>
          </p:cNvSpPr>
          <p:nvPr/>
        </p:nvSpPr>
        <p:spPr bwMode="auto">
          <a:xfrm>
            <a:off x="5272088" y="3290888"/>
            <a:ext cx="320675"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05" name="Rectangle 212"/>
          <p:cNvSpPr>
            <a:spLocks noChangeArrowheads="1"/>
          </p:cNvSpPr>
          <p:nvPr/>
        </p:nvSpPr>
        <p:spPr bwMode="auto">
          <a:xfrm>
            <a:off x="5272088" y="2332038"/>
            <a:ext cx="17462" cy="9588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06" name="Rectangle 213"/>
          <p:cNvSpPr>
            <a:spLocks noChangeArrowheads="1"/>
          </p:cNvSpPr>
          <p:nvPr/>
        </p:nvSpPr>
        <p:spPr bwMode="auto">
          <a:xfrm>
            <a:off x="1912938" y="2065338"/>
            <a:ext cx="320675" cy="15446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407" name="Rectangle 214"/>
          <p:cNvSpPr>
            <a:spLocks noChangeArrowheads="1"/>
          </p:cNvSpPr>
          <p:nvPr/>
        </p:nvSpPr>
        <p:spPr bwMode="auto">
          <a:xfrm>
            <a:off x="1912938" y="2065338"/>
            <a:ext cx="33813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08" name="Rectangle 215"/>
          <p:cNvSpPr>
            <a:spLocks noChangeArrowheads="1"/>
          </p:cNvSpPr>
          <p:nvPr/>
        </p:nvSpPr>
        <p:spPr bwMode="auto">
          <a:xfrm>
            <a:off x="2233613" y="2065338"/>
            <a:ext cx="17462" cy="15621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09" name="Rectangle 216"/>
          <p:cNvSpPr>
            <a:spLocks noChangeArrowheads="1"/>
          </p:cNvSpPr>
          <p:nvPr/>
        </p:nvSpPr>
        <p:spPr bwMode="auto">
          <a:xfrm>
            <a:off x="1912938" y="3609975"/>
            <a:ext cx="320675"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10" name="Rectangle 217"/>
          <p:cNvSpPr>
            <a:spLocks noChangeArrowheads="1"/>
          </p:cNvSpPr>
          <p:nvPr/>
        </p:nvSpPr>
        <p:spPr bwMode="auto">
          <a:xfrm>
            <a:off x="1912938" y="2065338"/>
            <a:ext cx="17462" cy="154463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11" name="Freeform 218"/>
          <p:cNvSpPr>
            <a:spLocks/>
          </p:cNvSpPr>
          <p:nvPr/>
        </p:nvSpPr>
        <p:spPr bwMode="auto">
          <a:xfrm>
            <a:off x="1912938" y="3538538"/>
            <a:ext cx="320675" cy="160337"/>
          </a:xfrm>
          <a:custGeom>
            <a:avLst/>
            <a:gdLst>
              <a:gd name="T0" fmla="*/ 0 w 202"/>
              <a:gd name="T1" fmla="*/ 0 h 101"/>
              <a:gd name="T2" fmla="*/ 0 w 202"/>
              <a:gd name="T3" fmla="*/ 2147483647 h 101"/>
              <a:gd name="T4" fmla="*/ 2147483647 w 202"/>
              <a:gd name="T5" fmla="*/ 2147483647 h 101"/>
              <a:gd name="T6" fmla="*/ 2147483647 w 202"/>
              <a:gd name="T7" fmla="*/ 2147483647 h 101"/>
              <a:gd name="T8" fmla="*/ 2147483647 w 202"/>
              <a:gd name="T9" fmla="*/ 2147483647 h 101"/>
              <a:gd name="T10" fmla="*/ 2147483647 w 202"/>
              <a:gd name="T11" fmla="*/ 2147483647 h 101"/>
              <a:gd name="T12" fmla="*/ 2147483647 w 202"/>
              <a:gd name="T13" fmla="*/ 2147483647 h 101"/>
              <a:gd name="T14" fmla="*/ 2147483647 w 202"/>
              <a:gd name="T15" fmla="*/ 2147483647 h 101"/>
              <a:gd name="T16" fmla="*/ 2147483647 w 202"/>
              <a:gd name="T17" fmla="*/ 2147483647 h 101"/>
              <a:gd name="T18" fmla="*/ 2147483647 w 202"/>
              <a:gd name="T19" fmla="*/ 0 h 101"/>
              <a:gd name="T20" fmla="*/ 0 w 202"/>
              <a:gd name="T21" fmla="*/ 0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2"/>
              <a:gd name="T34" fmla="*/ 0 h 101"/>
              <a:gd name="T35" fmla="*/ 202 w 202"/>
              <a:gd name="T36" fmla="*/ 101 h 10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2" h="101">
                <a:moveTo>
                  <a:pt x="0" y="0"/>
                </a:moveTo>
                <a:lnTo>
                  <a:pt x="0" y="101"/>
                </a:lnTo>
                <a:lnTo>
                  <a:pt x="56" y="56"/>
                </a:lnTo>
                <a:lnTo>
                  <a:pt x="56" y="101"/>
                </a:lnTo>
                <a:lnTo>
                  <a:pt x="101" y="56"/>
                </a:lnTo>
                <a:lnTo>
                  <a:pt x="101" y="101"/>
                </a:lnTo>
                <a:lnTo>
                  <a:pt x="157" y="56"/>
                </a:lnTo>
                <a:lnTo>
                  <a:pt x="157" y="101"/>
                </a:lnTo>
                <a:lnTo>
                  <a:pt x="202" y="56"/>
                </a:lnTo>
                <a:lnTo>
                  <a:pt x="202"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6412" name="Freeform 219"/>
          <p:cNvSpPr>
            <a:spLocks/>
          </p:cNvSpPr>
          <p:nvPr/>
        </p:nvSpPr>
        <p:spPr bwMode="auto">
          <a:xfrm>
            <a:off x="1912938" y="3538538"/>
            <a:ext cx="266700" cy="195262"/>
          </a:xfrm>
          <a:custGeom>
            <a:avLst/>
            <a:gdLst>
              <a:gd name="T0" fmla="*/ 2147483647 w 168"/>
              <a:gd name="T1" fmla="*/ 0 h 123"/>
              <a:gd name="T2" fmla="*/ 2147483647 w 168"/>
              <a:gd name="T3" fmla="*/ 2147483647 h 123"/>
              <a:gd name="T4" fmla="*/ 2147483647 w 168"/>
              <a:gd name="T5" fmla="*/ 2147483647 h 123"/>
              <a:gd name="T6" fmla="*/ 0 w 168"/>
              <a:gd name="T7" fmla="*/ 2147483647 h 123"/>
              <a:gd name="T8" fmla="*/ 2147483647 w 168"/>
              <a:gd name="T9" fmla="*/ 2147483647 h 123"/>
              <a:gd name="T10" fmla="*/ 2147483647 w 168"/>
              <a:gd name="T11" fmla="*/ 2147483647 h 123"/>
              <a:gd name="T12" fmla="*/ 2147483647 w 168"/>
              <a:gd name="T13" fmla="*/ 2147483647 h 123"/>
              <a:gd name="T14" fmla="*/ 2147483647 w 168"/>
              <a:gd name="T15" fmla="*/ 2147483647 h 123"/>
              <a:gd name="T16" fmla="*/ 2147483647 w 168"/>
              <a:gd name="T17" fmla="*/ 2147483647 h 123"/>
              <a:gd name="T18" fmla="*/ 2147483647 w 168"/>
              <a:gd name="T19" fmla="*/ 2147483647 h 123"/>
              <a:gd name="T20" fmla="*/ 2147483647 w 168"/>
              <a:gd name="T21" fmla="*/ 2147483647 h 123"/>
              <a:gd name="T22" fmla="*/ 2147483647 w 168"/>
              <a:gd name="T23" fmla="*/ 2147483647 h 123"/>
              <a:gd name="T24" fmla="*/ 2147483647 w 168"/>
              <a:gd name="T25" fmla="*/ 2147483647 h 123"/>
              <a:gd name="T26" fmla="*/ 2147483647 w 168"/>
              <a:gd name="T27" fmla="*/ 2147483647 h 123"/>
              <a:gd name="T28" fmla="*/ 2147483647 w 168"/>
              <a:gd name="T29" fmla="*/ 2147483647 h 123"/>
              <a:gd name="T30" fmla="*/ 2147483647 w 168"/>
              <a:gd name="T31" fmla="*/ 2147483647 h 123"/>
              <a:gd name="T32" fmla="*/ 2147483647 w 168"/>
              <a:gd name="T33" fmla="*/ 2147483647 h 123"/>
              <a:gd name="T34" fmla="*/ 2147483647 w 168"/>
              <a:gd name="T35" fmla="*/ 2147483647 h 123"/>
              <a:gd name="T36" fmla="*/ 2147483647 w 168"/>
              <a:gd name="T37" fmla="*/ 2147483647 h 123"/>
              <a:gd name="T38" fmla="*/ 2147483647 w 168"/>
              <a:gd name="T39" fmla="*/ 2147483647 h 123"/>
              <a:gd name="T40" fmla="*/ 2147483647 w 168"/>
              <a:gd name="T41" fmla="*/ 2147483647 h 123"/>
              <a:gd name="T42" fmla="*/ 2147483647 w 168"/>
              <a:gd name="T43" fmla="*/ 2147483647 h 123"/>
              <a:gd name="T44" fmla="*/ 2147483647 w 168"/>
              <a:gd name="T45" fmla="*/ 2147483647 h 123"/>
              <a:gd name="T46" fmla="*/ 2147483647 w 168"/>
              <a:gd name="T47" fmla="*/ 2147483647 h 123"/>
              <a:gd name="T48" fmla="*/ 2147483647 w 168"/>
              <a:gd name="T49" fmla="*/ 2147483647 h 123"/>
              <a:gd name="T50" fmla="*/ 2147483647 w 168"/>
              <a:gd name="T51" fmla="*/ 2147483647 h 123"/>
              <a:gd name="T52" fmla="*/ 2147483647 w 168"/>
              <a:gd name="T53" fmla="*/ 2147483647 h 123"/>
              <a:gd name="T54" fmla="*/ 2147483647 w 168"/>
              <a:gd name="T55" fmla="*/ 2147483647 h 123"/>
              <a:gd name="T56" fmla="*/ 2147483647 w 168"/>
              <a:gd name="T57" fmla="*/ 2147483647 h 123"/>
              <a:gd name="T58" fmla="*/ 2147483647 w 168"/>
              <a:gd name="T59" fmla="*/ 2147483647 h 123"/>
              <a:gd name="T60" fmla="*/ 2147483647 w 168"/>
              <a:gd name="T61" fmla="*/ 2147483647 h 123"/>
              <a:gd name="T62" fmla="*/ 2147483647 w 168"/>
              <a:gd name="T63" fmla="*/ 2147483647 h 123"/>
              <a:gd name="T64" fmla="*/ 2147483647 w 168"/>
              <a:gd name="T65" fmla="*/ 2147483647 h 123"/>
              <a:gd name="T66" fmla="*/ 2147483647 w 168"/>
              <a:gd name="T67" fmla="*/ 2147483647 h 123"/>
              <a:gd name="T68" fmla="*/ 2147483647 w 168"/>
              <a:gd name="T69" fmla="*/ 2147483647 h 123"/>
              <a:gd name="T70" fmla="*/ 2147483647 w 168"/>
              <a:gd name="T71" fmla="*/ 2147483647 h 123"/>
              <a:gd name="T72" fmla="*/ 2147483647 w 168"/>
              <a:gd name="T73" fmla="*/ 2147483647 h 123"/>
              <a:gd name="T74" fmla="*/ 2147483647 w 168"/>
              <a:gd name="T75" fmla="*/ 2147483647 h 123"/>
              <a:gd name="T76" fmla="*/ 2147483647 w 168"/>
              <a:gd name="T77" fmla="*/ 2147483647 h 123"/>
              <a:gd name="T78" fmla="*/ 0 w 168"/>
              <a:gd name="T79" fmla="*/ 2147483647 h 123"/>
              <a:gd name="T80" fmla="*/ 0 w 168"/>
              <a:gd name="T81" fmla="*/ 2147483647 h 123"/>
              <a:gd name="T82" fmla="*/ 0 w 168"/>
              <a:gd name="T83" fmla="*/ 0 h 123"/>
              <a:gd name="T84" fmla="*/ 2147483647 w 168"/>
              <a:gd name="T85" fmla="*/ 0 h 1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8"/>
              <a:gd name="T130" fmla="*/ 0 h 123"/>
              <a:gd name="T131" fmla="*/ 168 w 168"/>
              <a:gd name="T132" fmla="*/ 123 h 1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8" h="123">
                <a:moveTo>
                  <a:pt x="11" y="0"/>
                </a:moveTo>
                <a:lnTo>
                  <a:pt x="11" y="101"/>
                </a:lnTo>
                <a:lnTo>
                  <a:pt x="11" y="112"/>
                </a:lnTo>
                <a:lnTo>
                  <a:pt x="0" y="101"/>
                </a:lnTo>
                <a:lnTo>
                  <a:pt x="56" y="56"/>
                </a:lnTo>
                <a:lnTo>
                  <a:pt x="67" y="45"/>
                </a:lnTo>
                <a:lnTo>
                  <a:pt x="67" y="56"/>
                </a:lnTo>
                <a:lnTo>
                  <a:pt x="67" y="101"/>
                </a:lnTo>
                <a:lnTo>
                  <a:pt x="67" y="112"/>
                </a:lnTo>
                <a:lnTo>
                  <a:pt x="56" y="101"/>
                </a:lnTo>
                <a:lnTo>
                  <a:pt x="101" y="56"/>
                </a:lnTo>
                <a:lnTo>
                  <a:pt x="112" y="45"/>
                </a:lnTo>
                <a:lnTo>
                  <a:pt x="112" y="56"/>
                </a:lnTo>
                <a:lnTo>
                  <a:pt x="112" y="101"/>
                </a:lnTo>
                <a:lnTo>
                  <a:pt x="112" y="112"/>
                </a:lnTo>
                <a:lnTo>
                  <a:pt x="101" y="101"/>
                </a:lnTo>
                <a:lnTo>
                  <a:pt x="157" y="56"/>
                </a:lnTo>
                <a:lnTo>
                  <a:pt x="168" y="45"/>
                </a:lnTo>
                <a:lnTo>
                  <a:pt x="168" y="56"/>
                </a:lnTo>
                <a:lnTo>
                  <a:pt x="168" y="101"/>
                </a:lnTo>
                <a:lnTo>
                  <a:pt x="168" y="112"/>
                </a:lnTo>
                <a:lnTo>
                  <a:pt x="157" y="123"/>
                </a:lnTo>
                <a:lnTo>
                  <a:pt x="157" y="101"/>
                </a:lnTo>
                <a:lnTo>
                  <a:pt x="157" y="56"/>
                </a:lnTo>
                <a:lnTo>
                  <a:pt x="168" y="56"/>
                </a:lnTo>
                <a:lnTo>
                  <a:pt x="168" y="68"/>
                </a:lnTo>
                <a:lnTo>
                  <a:pt x="112" y="112"/>
                </a:lnTo>
                <a:lnTo>
                  <a:pt x="101" y="123"/>
                </a:lnTo>
                <a:lnTo>
                  <a:pt x="101" y="101"/>
                </a:lnTo>
                <a:lnTo>
                  <a:pt x="101" y="56"/>
                </a:lnTo>
                <a:lnTo>
                  <a:pt x="112" y="56"/>
                </a:lnTo>
                <a:lnTo>
                  <a:pt x="112" y="68"/>
                </a:lnTo>
                <a:lnTo>
                  <a:pt x="67" y="112"/>
                </a:lnTo>
                <a:lnTo>
                  <a:pt x="56" y="123"/>
                </a:lnTo>
                <a:lnTo>
                  <a:pt x="56" y="101"/>
                </a:lnTo>
                <a:lnTo>
                  <a:pt x="56" y="56"/>
                </a:lnTo>
                <a:lnTo>
                  <a:pt x="67" y="56"/>
                </a:lnTo>
                <a:lnTo>
                  <a:pt x="67" y="68"/>
                </a:lnTo>
                <a:lnTo>
                  <a:pt x="11" y="112"/>
                </a:lnTo>
                <a:lnTo>
                  <a:pt x="0" y="123"/>
                </a:lnTo>
                <a:lnTo>
                  <a:pt x="0" y="101"/>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413" name="Freeform 220"/>
          <p:cNvSpPr>
            <a:spLocks/>
          </p:cNvSpPr>
          <p:nvPr/>
        </p:nvSpPr>
        <p:spPr bwMode="auto">
          <a:xfrm>
            <a:off x="2162175" y="3627438"/>
            <a:ext cx="88900" cy="88900"/>
          </a:xfrm>
          <a:custGeom>
            <a:avLst/>
            <a:gdLst>
              <a:gd name="T0" fmla="*/ 0 w 56"/>
              <a:gd name="T1" fmla="*/ 2147483647 h 56"/>
              <a:gd name="T2" fmla="*/ 2147483647 w 56"/>
              <a:gd name="T3" fmla="*/ 0 h 56"/>
              <a:gd name="T4" fmla="*/ 2147483647 w 56"/>
              <a:gd name="T5" fmla="*/ 0 h 56"/>
              <a:gd name="T6" fmla="*/ 2147483647 w 56"/>
              <a:gd name="T7" fmla="*/ 2147483647 h 56"/>
              <a:gd name="T8" fmla="*/ 2147483647 w 56"/>
              <a:gd name="T9" fmla="*/ 2147483647 h 56"/>
              <a:gd name="T10" fmla="*/ 2147483647 w 56"/>
              <a:gd name="T11" fmla="*/ 2147483647 h 56"/>
              <a:gd name="T12" fmla="*/ 0 w 56"/>
              <a:gd name="T13" fmla="*/ 2147483647 h 56"/>
              <a:gd name="T14" fmla="*/ 0 60000 65536"/>
              <a:gd name="T15" fmla="*/ 0 60000 65536"/>
              <a:gd name="T16" fmla="*/ 0 60000 65536"/>
              <a:gd name="T17" fmla="*/ 0 60000 65536"/>
              <a:gd name="T18" fmla="*/ 0 60000 65536"/>
              <a:gd name="T19" fmla="*/ 0 60000 65536"/>
              <a:gd name="T20" fmla="*/ 0 60000 65536"/>
              <a:gd name="T21" fmla="*/ 0 w 56"/>
              <a:gd name="T22" fmla="*/ 0 h 56"/>
              <a:gd name="T23" fmla="*/ 56 w 56"/>
              <a:gd name="T24" fmla="*/ 56 h 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 h="56">
                <a:moveTo>
                  <a:pt x="0" y="45"/>
                </a:moveTo>
                <a:lnTo>
                  <a:pt x="45" y="0"/>
                </a:lnTo>
                <a:lnTo>
                  <a:pt x="56" y="0"/>
                </a:lnTo>
                <a:lnTo>
                  <a:pt x="56" y="12"/>
                </a:lnTo>
                <a:lnTo>
                  <a:pt x="11" y="56"/>
                </a:lnTo>
                <a:lnTo>
                  <a:pt x="0" y="4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414" name="Rectangle 221"/>
          <p:cNvSpPr>
            <a:spLocks noChangeArrowheads="1"/>
          </p:cNvSpPr>
          <p:nvPr/>
        </p:nvSpPr>
        <p:spPr bwMode="auto">
          <a:xfrm>
            <a:off x="2233613" y="3538538"/>
            <a:ext cx="17462" cy="889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15" name="Rectangle 222"/>
          <p:cNvSpPr>
            <a:spLocks noChangeArrowheads="1"/>
          </p:cNvSpPr>
          <p:nvPr/>
        </p:nvSpPr>
        <p:spPr bwMode="auto">
          <a:xfrm>
            <a:off x="4259263" y="2811463"/>
            <a:ext cx="1587"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416" name="Rectangle 223"/>
          <p:cNvSpPr>
            <a:spLocks noChangeArrowheads="1"/>
          </p:cNvSpPr>
          <p:nvPr/>
        </p:nvSpPr>
        <p:spPr bwMode="auto">
          <a:xfrm>
            <a:off x="4259263" y="2811463"/>
            <a:ext cx="106362"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417" name="Rectangle 224"/>
          <p:cNvSpPr>
            <a:spLocks noChangeArrowheads="1"/>
          </p:cNvSpPr>
          <p:nvPr/>
        </p:nvSpPr>
        <p:spPr bwMode="auto">
          <a:xfrm>
            <a:off x="4525963" y="2811463"/>
            <a:ext cx="106362"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418" name="Rectangle 225"/>
          <p:cNvSpPr>
            <a:spLocks noChangeArrowheads="1"/>
          </p:cNvSpPr>
          <p:nvPr/>
        </p:nvSpPr>
        <p:spPr bwMode="auto">
          <a:xfrm>
            <a:off x="4135438" y="5453063"/>
            <a:ext cx="1587"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419" name="Rectangle 226"/>
          <p:cNvSpPr>
            <a:spLocks noChangeArrowheads="1"/>
          </p:cNvSpPr>
          <p:nvPr/>
        </p:nvSpPr>
        <p:spPr bwMode="auto">
          <a:xfrm>
            <a:off x="4792663" y="2811463"/>
            <a:ext cx="106362"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420" name="Rectangle 227"/>
          <p:cNvSpPr>
            <a:spLocks noChangeArrowheads="1"/>
          </p:cNvSpPr>
          <p:nvPr/>
        </p:nvSpPr>
        <p:spPr bwMode="auto">
          <a:xfrm>
            <a:off x="5202238" y="6305550"/>
            <a:ext cx="1587"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421" name="Rectangle 228"/>
          <p:cNvSpPr>
            <a:spLocks noChangeArrowheads="1"/>
          </p:cNvSpPr>
          <p:nvPr/>
        </p:nvSpPr>
        <p:spPr bwMode="auto">
          <a:xfrm>
            <a:off x="5859463" y="3663950"/>
            <a:ext cx="106362"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422" name="Rectangle 229"/>
          <p:cNvSpPr>
            <a:spLocks noChangeArrowheads="1"/>
          </p:cNvSpPr>
          <p:nvPr/>
        </p:nvSpPr>
        <p:spPr bwMode="auto">
          <a:xfrm>
            <a:off x="6126163" y="3663950"/>
            <a:ext cx="106362"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423" name="Rectangle 230"/>
          <p:cNvSpPr>
            <a:spLocks noChangeArrowheads="1"/>
          </p:cNvSpPr>
          <p:nvPr/>
        </p:nvSpPr>
        <p:spPr bwMode="auto">
          <a:xfrm>
            <a:off x="5629275" y="6305550"/>
            <a:ext cx="1588"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424" name="Rectangle 231"/>
          <p:cNvSpPr>
            <a:spLocks noChangeArrowheads="1"/>
          </p:cNvSpPr>
          <p:nvPr/>
        </p:nvSpPr>
        <p:spPr bwMode="auto">
          <a:xfrm>
            <a:off x="6392863" y="3663950"/>
            <a:ext cx="106362"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425" name="Rectangle 232"/>
          <p:cNvSpPr>
            <a:spLocks noChangeArrowheads="1"/>
          </p:cNvSpPr>
          <p:nvPr/>
        </p:nvSpPr>
        <p:spPr bwMode="auto">
          <a:xfrm>
            <a:off x="3619500" y="2651125"/>
            <a:ext cx="320675" cy="2143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426" name="Rectangle 233"/>
          <p:cNvSpPr>
            <a:spLocks noChangeArrowheads="1"/>
          </p:cNvSpPr>
          <p:nvPr/>
        </p:nvSpPr>
        <p:spPr bwMode="auto">
          <a:xfrm>
            <a:off x="3619500" y="2651125"/>
            <a:ext cx="33813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27" name="Rectangle 234"/>
          <p:cNvSpPr>
            <a:spLocks noChangeArrowheads="1"/>
          </p:cNvSpPr>
          <p:nvPr/>
        </p:nvSpPr>
        <p:spPr bwMode="auto">
          <a:xfrm>
            <a:off x="3940175" y="2651125"/>
            <a:ext cx="17463" cy="23177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28" name="Rectangle 235"/>
          <p:cNvSpPr>
            <a:spLocks noChangeArrowheads="1"/>
          </p:cNvSpPr>
          <p:nvPr/>
        </p:nvSpPr>
        <p:spPr bwMode="auto">
          <a:xfrm>
            <a:off x="3619500" y="2865438"/>
            <a:ext cx="320675"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29" name="Rectangle 236"/>
          <p:cNvSpPr>
            <a:spLocks noChangeArrowheads="1"/>
          </p:cNvSpPr>
          <p:nvPr/>
        </p:nvSpPr>
        <p:spPr bwMode="auto">
          <a:xfrm>
            <a:off x="3619500" y="2651125"/>
            <a:ext cx="17463" cy="2143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30" name="Freeform 237"/>
          <p:cNvSpPr>
            <a:spLocks/>
          </p:cNvSpPr>
          <p:nvPr/>
        </p:nvSpPr>
        <p:spPr bwMode="auto">
          <a:xfrm>
            <a:off x="7280275" y="3538538"/>
            <a:ext cx="160338" cy="107950"/>
          </a:xfrm>
          <a:custGeom>
            <a:avLst/>
            <a:gdLst>
              <a:gd name="T0" fmla="*/ 2147483647 w 101"/>
              <a:gd name="T1" fmla="*/ 2147483647 h 68"/>
              <a:gd name="T2" fmla="*/ 2147483647 w 101"/>
              <a:gd name="T3" fmla="*/ 2147483647 h 68"/>
              <a:gd name="T4" fmla="*/ 2147483647 w 101"/>
              <a:gd name="T5" fmla="*/ 2147483647 h 68"/>
              <a:gd name="T6" fmla="*/ 2147483647 w 101"/>
              <a:gd name="T7" fmla="*/ 2147483647 h 68"/>
              <a:gd name="T8" fmla="*/ 0 w 101"/>
              <a:gd name="T9" fmla="*/ 2147483647 h 68"/>
              <a:gd name="T10" fmla="*/ 0 w 101"/>
              <a:gd name="T11" fmla="*/ 2147483647 h 68"/>
              <a:gd name="T12" fmla="*/ 0 w 101"/>
              <a:gd name="T13" fmla="*/ 2147483647 h 68"/>
              <a:gd name="T14" fmla="*/ 2147483647 w 101"/>
              <a:gd name="T15" fmla="*/ 0 h 68"/>
              <a:gd name="T16" fmla="*/ 2147483647 w 101"/>
              <a:gd name="T17" fmla="*/ 0 h 68"/>
              <a:gd name="T18" fmla="*/ 2147483647 w 101"/>
              <a:gd name="T19" fmla="*/ 2147483647 h 68"/>
              <a:gd name="T20" fmla="*/ 2147483647 w 101"/>
              <a:gd name="T21" fmla="*/ 2147483647 h 68"/>
              <a:gd name="T22" fmla="*/ 0 w 101"/>
              <a:gd name="T23" fmla="*/ 2147483647 h 68"/>
              <a:gd name="T24" fmla="*/ 0 w 101"/>
              <a:gd name="T25" fmla="*/ 2147483647 h 68"/>
              <a:gd name="T26" fmla="*/ 0 w 101"/>
              <a:gd name="T27" fmla="*/ 2147483647 h 68"/>
              <a:gd name="T28" fmla="*/ 2147483647 w 101"/>
              <a:gd name="T29" fmla="*/ 2147483647 h 68"/>
              <a:gd name="T30" fmla="*/ 2147483647 w 101"/>
              <a:gd name="T31" fmla="*/ 2147483647 h 68"/>
              <a:gd name="T32" fmla="*/ 2147483647 w 101"/>
              <a:gd name="T33" fmla="*/ 2147483647 h 68"/>
              <a:gd name="T34" fmla="*/ 2147483647 w 101"/>
              <a:gd name="T35" fmla="*/ 2147483647 h 68"/>
              <a:gd name="T36" fmla="*/ 2147483647 w 101"/>
              <a:gd name="T37" fmla="*/ 2147483647 h 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1"/>
              <a:gd name="T58" fmla="*/ 0 h 68"/>
              <a:gd name="T59" fmla="*/ 101 w 101"/>
              <a:gd name="T60" fmla="*/ 68 h 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1" h="68">
                <a:moveTo>
                  <a:pt x="101" y="34"/>
                </a:moveTo>
                <a:lnTo>
                  <a:pt x="101" y="68"/>
                </a:lnTo>
                <a:lnTo>
                  <a:pt x="0" y="34"/>
                </a:lnTo>
                <a:lnTo>
                  <a:pt x="0" y="23"/>
                </a:lnTo>
                <a:lnTo>
                  <a:pt x="101" y="0"/>
                </a:lnTo>
                <a:lnTo>
                  <a:pt x="101" y="12"/>
                </a:lnTo>
                <a:lnTo>
                  <a:pt x="0" y="34"/>
                </a:lnTo>
                <a:lnTo>
                  <a:pt x="0" y="23"/>
                </a:lnTo>
                <a:lnTo>
                  <a:pt x="101" y="56"/>
                </a:lnTo>
                <a:lnTo>
                  <a:pt x="101" y="68"/>
                </a:lnTo>
                <a:lnTo>
                  <a:pt x="90" y="68"/>
                </a:lnTo>
                <a:lnTo>
                  <a:pt x="90" y="34"/>
                </a:lnTo>
                <a:lnTo>
                  <a:pt x="101" y="3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431" name="Freeform 238"/>
          <p:cNvSpPr>
            <a:spLocks/>
          </p:cNvSpPr>
          <p:nvPr/>
        </p:nvSpPr>
        <p:spPr bwMode="auto">
          <a:xfrm>
            <a:off x="7423150" y="3557588"/>
            <a:ext cx="17463" cy="34925"/>
          </a:xfrm>
          <a:custGeom>
            <a:avLst/>
            <a:gdLst>
              <a:gd name="T0" fmla="*/ 2147483647 w 11"/>
              <a:gd name="T1" fmla="*/ 0 h 22"/>
              <a:gd name="T2" fmla="*/ 2147483647 w 11"/>
              <a:gd name="T3" fmla="*/ 2147483647 h 22"/>
              <a:gd name="T4" fmla="*/ 0 w 11"/>
              <a:gd name="T5" fmla="*/ 2147483647 h 22"/>
              <a:gd name="T6" fmla="*/ 0 w 11"/>
              <a:gd name="T7" fmla="*/ 2147483647 h 22"/>
              <a:gd name="T8" fmla="*/ 0 w 11"/>
              <a:gd name="T9" fmla="*/ 2147483647 h 22"/>
              <a:gd name="T10" fmla="*/ 0 w 11"/>
              <a:gd name="T11" fmla="*/ 0 h 22"/>
              <a:gd name="T12" fmla="*/ 2147483647 w 11"/>
              <a:gd name="T13" fmla="*/ 0 h 22"/>
              <a:gd name="T14" fmla="*/ 0 60000 65536"/>
              <a:gd name="T15" fmla="*/ 0 60000 65536"/>
              <a:gd name="T16" fmla="*/ 0 60000 65536"/>
              <a:gd name="T17" fmla="*/ 0 60000 65536"/>
              <a:gd name="T18" fmla="*/ 0 60000 65536"/>
              <a:gd name="T19" fmla="*/ 0 60000 65536"/>
              <a:gd name="T20" fmla="*/ 0 60000 65536"/>
              <a:gd name="T21" fmla="*/ 0 w 11"/>
              <a:gd name="T22" fmla="*/ 0 h 22"/>
              <a:gd name="T23" fmla="*/ 11 w 11"/>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22">
                <a:moveTo>
                  <a:pt x="11" y="0"/>
                </a:moveTo>
                <a:lnTo>
                  <a:pt x="11" y="22"/>
                </a:lnTo>
                <a:lnTo>
                  <a:pt x="0" y="22"/>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432" name="Freeform 239"/>
          <p:cNvSpPr>
            <a:spLocks/>
          </p:cNvSpPr>
          <p:nvPr/>
        </p:nvSpPr>
        <p:spPr bwMode="auto">
          <a:xfrm>
            <a:off x="7280275" y="3557588"/>
            <a:ext cx="160338" cy="88900"/>
          </a:xfrm>
          <a:custGeom>
            <a:avLst/>
            <a:gdLst>
              <a:gd name="T0" fmla="*/ 2147483647 w 101"/>
              <a:gd name="T1" fmla="*/ 2147483647 h 56"/>
              <a:gd name="T2" fmla="*/ 2147483647 w 101"/>
              <a:gd name="T3" fmla="*/ 2147483647 h 56"/>
              <a:gd name="T4" fmla="*/ 0 w 101"/>
              <a:gd name="T5" fmla="*/ 2147483647 h 56"/>
              <a:gd name="T6" fmla="*/ 2147483647 w 101"/>
              <a:gd name="T7" fmla="*/ 0 h 56"/>
              <a:gd name="T8" fmla="*/ 2147483647 w 101"/>
              <a:gd name="T9" fmla="*/ 2147483647 h 56"/>
              <a:gd name="T10" fmla="*/ 0 60000 65536"/>
              <a:gd name="T11" fmla="*/ 0 60000 65536"/>
              <a:gd name="T12" fmla="*/ 0 60000 65536"/>
              <a:gd name="T13" fmla="*/ 0 60000 65536"/>
              <a:gd name="T14" fmla="*/ 0 60000 65536"/>
              <a:gd name="T15" fmla="*/ 0 w 101"/>
              <a:gd name="T16" fmla="*/ 0 h 56"/>
              <a:gd name="T17" fmla="*/ 101 w 101"/>
              <a:gd name="T18" fmla="*/ 56 h 56"/>
            </a:gdLst>
            <a:ahLst/>
            <a:cxnLst>
              <a:cxn ang="T10">
                <a:pos x="T0" y="T1"/>
              </a:cxn>
              <a:cxn ang="T11">
                <a:pos x="T2" y="T3"/>
              </a:cxn>
              <a:cxn ang="T12">
                <a:pos x="T4" y="T5"/>
              </a:cxn>
              <a:cxn ang="T13">
                <a:pos x="T6" y="T7"/>
              </a:cxn>
              <a:cxn ang="T14">
                <a:pos x="T8" y="T9"/>
              </a:cxn>
            </a:cxnLst>
            <a:rect l="T15" t="T16" r="T17" b="T18"/>
            <a:pathLst>
              <a:path w="101" h="56">
                <a:moveTo>
                  <a:pt x="101" y="22"/>
                </a:moveTo>
                <a:lnTo>
                  <a:pt x="101" y="56"/>
                </a:lnTo>
                <a:lnTo>
                  <a:pt x="0" y="22"/>
                </a:lnTo>
                <a:lnTo>
                  <a:pt x="101" y="0"/>
                </a:lnTo>
                <a:lnTo>
                  <a:pt x="101" y="2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433" name="Rectangle 240"/>
          <p:cNvSpPr>
            <a:spLocks noChangeArrowheads="1"/>
          </p:cNvSpPr>
          <p:nvPr/>
        </p:nvSpPr>
        <p:spPr bwMode="auto">
          <a:xfrm>
            <a:off x="7458075" y="3592513"/>
            <a:ext cx="481013"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34" name="Rectangle 241"/>
          <p:cNvSpPr>
            <a:spLocks noChangeArrowheads="1"/>
          </p:cNvSpPr>
          <p:nvPr/>
        </p:nvSpPr>
        <p:spPr bwMode="auto">
          <a:xfrm>
            <a:off x="7566025" y="3379788"/>
            <a:ext cx="341313" cy="168275"/>
          </a:xfrm>
          <a:prstGeom prst="rect">
            <a:avLst/>
          </a:prstGeom>
          <a:noFill/>
          <a:ln w="9525">
            <a:noFill/>
            <a:miter lim="800000"/>
            <a:headEnd/>
            <a:tailEnd/>
          </a:ln>
        </p:spPr>
        <p:txBody>
          <a:bodyPr wrap="none" lIns="0" tIns="0" rIns="0" bIns="0">
            <a:spAutoFit/>
          </a:bodyPr>
          <a:lstStyle/>
          <a:p>
            <a:r>
              <a:rPr lang="en-US" sz="1100" i="1" u="none">
                <a:solidFill>
                  <a:srgbClr val="000000"/>
                </a:solidFill>
              </a:rPr>
              <a:t>event</a:t>
            </a:r>
            <a:endParaRPr lang="en-US" b="1" u="none"/>
          </a:p>
        </p:txBody>
      </p:sp>
      <p:sp>
        <p:nvSpPr>
          <p:cNvPr id="136435" name="Rectangle 242"/>
          <p:cNvSpPr>
            <a:spLocks noChangeArrowheads="1"/>
          </p:cNvSpPr>
          <p:nvPr/>
        </p:nvSpPr>
        <p:spPr bwMode="auto">
          <a:xfrm>
            <a:off x="3619500" y="3681413"/>
            <a:ext cx="320675" cy="2476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436" name="Rectangle 243"/>
          <p:cNvSpPr>
            <a:spLocks noChangeArrowheads="1"/>
          </p:cNvSpPr>
          <p:nvPr/>
        </p:nvSpPr>
        <p:spPr bwMode="auto">
          <a:xfrm>
            <a:off x="3619500" y="3681413"/>
            <a:ext cx="33813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37" name="Rectangle 244"/>
          <p:cNvSpPr>
            <a:spLocks noChangeArrowheads="1"/>
          </p:cNvSpPr>
          <p:nvPr/>
        </p:nvSpPr>
        <p:spPr bwMode="auto">
          <a:xfrm>
            <a:off x="3940175" y="3681413"/>
            <a:ext cx="17463" cy="2667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38" name="Rectangle 245"/>
          <p:cNvSpPr>
            <a:spLocks noChangeArrowheads="1"/>
          </p:cNvSpPr>
          <p:nvPr/>
        </p:nvSpPr>
        <p:spPr bwMode="auto">
          <a:xfrm>
            <a:off x="3619500" y="3929063"/>
            <a:ext cx="320675"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39" name="Rectangle 246"/>
          <p:cNvSpPr>
            <a:spLocks noChangeArrowheads="1"/>
          </p:cNvSpPr>
          <p:nvPr/>
        </p:nvSpPr>
        <p:spPr bwMode="auto">
          <a:xfrm>
            <a:off x="3619500" y="3681413"/>
            <a:ext cx="17463" cy="2476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40" name="Freeform 247"/>
          <p:cNvSpPr>
            <a:spLocks/>
          </p:cNvSpPr>
          <p:nvPr/>
        </p:nvSpPr>
        <p:spPr bwMode="auto">
          <a:xfrm>
            <a:off x="3619500" y="3929063"/>
            <a:ext cx="320675" cy="160337"/>
          </a:xfrm>
          <a:custGeom>
            <a:avLst/>
            <a:gdLst>
              <a:gd name="T0" fmla="*/ 0 w 202"/>
              <a:gd name="T1" fmla="*/ 0 h 101"/>
              <a:gd name="T2" fmla="*/ 0 w 202"/>
              <a:gd name="T3" fmla="*/ 2147483647 h 101"/>
              <a:gd name="T4" fmla="*/ 2147483647 w 202"/>
              <a:gd name="T5" fmla="*/ 2147483647 h 101"/>
              <a:gd name="T6" fmla="*/ 2147483647 w 202"/>
              <a:gd name="T7" fmla="*/ 2147483647 h 101"/>
              <a:gd name="T8" fmla="*/ 2147483647 w 202"/>
              <a:gd name="T9" fmla="*/ 2147483647 h 101"/>
              <a:gd name="T10" fmla="*/ 2147483647 w 202"/>
              <a:gd name="T11" fmla="*/ 2147483647 h 101"/>
              <a:gd name="T12" fmla="*/ 2147483647 w 202"/>
              <a:gd name="T13" fmla="*/ 2147483647 h 101"/>
              <a:gd name="T14" fmla="*/ 2147483647 w 202"/>
              <a:gd name="T15" fmla="*/ 2147483647 h 101"/>
              <a:gd name="T16" fmla="*/ 2147483647 w 202"/>
              <a:gd name="T17" fmla="*/ 2147483647 h 101"/>
              <a:gd name="T18" fmla="*/ 2147483647 w 202"/>
              <a:gd name="T19" fmla="*/ 0 h 101"/>
              <a:gd name="T20" fmla="*/ 0 w 202"/>
              <a:gd name="T21" fmla="*/ 0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2"/>
              <a:gd name="T34" fmla="*/ 0 h 101"/>
              <a:gd name="T35" fmla="*/ 202 w 202"/>
              <a:gd name="T36" fmla="*/ 101 h 10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2" h="101">
                <a:moveTo>
                  <a:pt x="0" y="0"/>
                </a:moveTo>
                <a:lnTo>
                  <a:pt x="0" y="101"/>
                </a:lnTo>
                <a:lnTo>
                  <a:pt x="56" y="45"/>
                </a:lnTo>
                <a:lnTo>
                  <a:pt x="56" y="101"/>
                </a:lnTo>
                <a:lnTo>
                  <a:pt x="101" y="45"/>
                </a:lnTo>
                <a:lnTo>
                  <a:pt x="101" y="101"/>
                </a:lnTo>
                <a:lnTo>
                  <a:pt x="157" y="45"/>
                </a:lnTo>
                <a:lnTo>
                  <a:pt x="157" y="101"/>
                </a:lnTo>
                <a:lnTo>
                  <a:pt x="202" y="45"/>
                </a:lnTo>
                <a:lnTo>
                  <a:pt x="202"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6441" name="Freeform 248"/>
          <p:cNvSpPr>
            <a:spLocks/>
          </p:cNvSpPr>
          <p:nvPr/>
        </p:nvSpPr>
        <p:spPr bwMode="auto">
          <a:xfrm>
            <a:off x="3619500" y="3929063"/>
            <a:ext cx="266700" cy="195262"/>
          </a:xfrm>
          <a:custGeom>
            <a:avLst/>
            <a:gdLst>
              <a:gd name="T0" fmla="*/ 2147483647 w 168"/>
              <a:gd name="T1" fmla="*/ 0 h 123"/>
              <a:gd name="T2" fmla="*/ 2147483647 w 168"/>
              <a:gd name="T3" fmla="*/ 2147483647 h 123"/>
              <a:gd name="T4" fmla="*/ 2147483647 w 168"/>
              <a:gd name="T5" fmla="*/ 2147483647 h 123"/>
              <a:gd name="T6" fmla="*/ 0 w 168"/>
              <a:gd name="T7" fmla="*/ 2147483647 h 123"/>
              <a:gd name="T8" fmla="*/ 2147483647 w 168"/>
              <a:gd name="T9" fmla="*/ 2147483647 h 123"/>
              <a:gd name="T10" fmla="*/ 2147483647 w 168"/>
              <a:gd name="T11" fmla="*/ 2147483647 h 123"/>
              <a:gd name="T12" fmla="*/ 2147483647 w 168"/>
              <a:gd name="T13" fmla="*/ 2147483647 h 123"/>
              <a:gd name="T14" fmla="*/ 2147483647 w 168"/>
              <a:gd name="T15" fmla="*/ 2147483647 h 123"/>
              <a:gd name="T16" fmla="*/ 2147483647 w 168"/>
              <a:gd name="T17" fmla="*/ 2147483647 h 123"/>
              <a:gd name="T18" fmla="*/ 2147483647 w 168"/>
              <a:gd name="T19" fmla="*/ 2147483647 h 123"/>
              <a:gd name="T20" fmla="*/ 2147483647 w 168"/>
              <a:gd name="T21" fmla="*/ 2147483647 h 123"/>
              <a:gd name="T22" fmla="*/ 2147483647 w 168"/>
              <a:gd name="T23" fmla="*/ 2147483647 h 123"/>
              <a:gd name="T24" fmla="*/ 2147483647 w 168"/>
              <a:gd name="T25" fmla="*/ 2147483647 h 123"/>
              <a:gd name="T26" fmla="*/ 2147483647 w 168"/>
              <a:gd name="T27" fmla="*/ 2147483647 h 123"/>
              <a:gd name="T28" fmla="*/ 2147483647 w 168"/>
              <a:gd name="T29" fmla="*/ 2147483647 h 123"/>
              <a:gd name="T30" fmla="*/ 2147483647 w 168"/>
              <a:gd name="T31" fmla="*/ 2147483647 h 123"/>
              <a:gd name="T32" fmla="*/ 2147483647 w 168"/>
              <a:gd name="T33" fmla="*/ 2147483647 h 123"/>
              <a:gd name="T34" fmla="*/ 2147483647 w 168"/>
              <a:gd name="T35" fmla="*/ 2147483647 h 123"/>
              <a:gd name="T36" fmla="*/ 2147483647 w 168"/>
              <a:gd name="T37" fmla="*/ 2147483647 h 123"/>
              <a:gd name="T38" fmla="*/ 2147483647 w 168"/>
              <a:gd name="T39" fmla="*/ 2147483647 h 123"/>
              <a:gd name="T40" fmla="*/ 2147483647 w 168"/>
              <a:gd name="T41" fmla="*/ 2147483647 h 123"/>
              <a:gd name="T42" fmla="*/ 2147483647 w 168"/>
              <a:gd name="T43" fmla="*/ 2147483647 h 123"/>
              <a:gd name="T44" fmla="*/ 2147483647 w 168"/>
              <a:gd name="T45" fmla="*/ 2147483647 h 123"/>
              <a:gd name="T46" fmla="*/ 2147483647 w 168"/>
              <a:gd name="T47" fmla="*/ 2147483647 h 123"/>
              <a:gd name="T48" fmla="*/ 2147483647 w 168"/>
              <a:gd name="T49" fmla="*/ 2147483647 h 123"/>
              <a:gd name="T50" fmla="*/ 2147483647 w 168"/>
              <a:gd name="T51" fmla="*/ 2147483647 h 123"/>
              <a:gd name="T52" fmla="*/ 2147483647 w 168"/>
              <a:gd name="T53" fmla="*/ 2147483647 h 123"/>
              <a:gd name="T54" fmla="*/ 2147483647 w 168"/>
              <a:gd name="T55" fmla="*/ 2147483647 h 123"/>
              <a:gd name="T56" fmla="*/ 2147483647 w 168"/>
              <a:gd name="T57" fmla="*/ 2147483647 h 123"/>
              <a:gd name="T58" fmla="*/ 2147483647 w 168"/>
              <a:gd name="T59" fmla="*/ 2147483647 h 123"/>
              <a:gd name="T60" fmla="*/ 2147483647 w 168"/>
              <a:gd name="T61" fmla="*/ 2147483647 h 123"/>
              <a:gd name="T62" fmla="*/ 2147483647 w 168"/>
              <a:gd name="T63" fmla="*/ 2147483647 h 123"/>
              <a:gd name="T64" fmla="*/ 2147483647 w 168"/>
              <a:gd name="T65" fmla="*/ 2147483647 h 123"/>
              <a:gd name="T66" fmla="*/ 2147483647 w 168"/>
              <a:gd name="T67" fmla="*/ 2147483647 h 123"/>
              <a:gd name="T68" fmla="*/ 2147483647 w 168"/>
              <a:gd name="T69" fmla="*/ 2147483647 h 123"/>
              <a:gd name="T70" fmla="*/ 2147483647 w 168"/>
              <a:gd name="T71" fmla="*/ 2147483647 h 123"/>
              <a:gd name="T72" fmla="*/ 2147483647 w 168"/>
              <a:gd name="T73" fmla="*/ 2147483647 h 123"/>
              <a:gd name="T74" fmla="*/ 2147483647 w 168"/>
              <a:gd name="T75" fmla="*/ 2147483647 h 123"/>
              <a:gd name="T76" fmla="*/ 2147483647 w 168"/>
              <a:gd name="T77" fmla="*/ 2147483647 h 123"/>
              <a:gd name="T78" fmla="*/ 0 w 168"/>
              <a:gd name="T79" fmla="*/ 2147483647 h 123"/>
              <a:gd name="T80" fmla="*/ 0 w 168"/>
              <a:gd name="T81" fmla="*/ 2147483647 h 123"/>
              <a:gd name="T82" fmla="*/ 0 w 168"/>
              <a:gd name="T83" fmla="*/ 0 h 123"/>
              <a:gd name="T84" fmla="*/ 2147483647 w 168"/>
              <a:gd name="T85" fmla="*/ 0 h 1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8"/>
              <a:gd name="T130" fmla="*/ 0 h 123"/>
              <a:gd name="T131" fmla="*/ 168 w 168"/>
              <a:gd name="T132" fmla="*/ 123 h 1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8" h="123">
                <a:moveTo>
                  <a:pt x="11" y="0"/>
                </a:moveTo>
                <a:lnTo>
                  <a:pt x="11" y="101"/>
                </a:lnTo>
                <a:lnTo>
                  <a:pt x="11" y="112"/>
                </a:lnTo>
                <a:lnTo>
                  <a:pt x="0" y="101"/>
                </a:lnTo>
                <a:lnTo>
                  <a:pt x="56" y="45"/>
                </a:lnTo>
                <a:lnTo>
                  <a:pt x="67" y="34"/>
                </a:lnTo>
                <a:lnTo>
                  <a:pt x="67" y="45"/>
                </a:lnTo>
                <a:lnTo>
                  <a:pt x="67" y="101"/>
                </a:lnTo>
                <a:lnTo>
                  <a:pt x="67" y="112"/>
                </a:lnTo>
                <a:lnTo>
                  <a:pt x="56" y="101"/>
                </a:lnTo>
                <a:lnTo>
                  <a:pt x="101" y="45"/>
                </a:lnTo>
                <a:lnTo>
                  <a:pt x="112" y="34"/>
                </a:lnTo>
                <a:lnTo>
                  <a:pt x="112" y="45"/>
                </a:lnTo>
                <a:lnTo>
                  <a:pt x="112" y="101"/>
                </a:lnTo>
                <a:lnTo>
                  <a:pt x="112" y="112"/>
                </a:lnTo>
                <a:lnTo>
                  <a:pt x="101" y="101"/>
                </a:lnTo>
                <a:lnTo>
                  <a:pt x="157" y="45"/>
                </a:lnTo>
                <a:lnTo>
                  <a:pt x="168" y="34"/>
                </a:lnTo>
                <a:lnTo>
                  <a:pt x="168" y="45"/>
                </a:lnTo>
                <a:lnTo>
                  <a:pt x="168" y="101"/>
                </a:lnTo>
                <a:lnTo>
                  <a:pt x="168" y="112"/>
                </a:lnTo>
                <a:lnTo>
                  <a:pt x="157" y="123"/>
                </a:lnTo>
                <a:lnTo>
                  <a:pt x="157" y="101"/>
                </a:lnTo>
                <a:lnTo>
                  <a:pt x="157" y="45"/>
                </a:lnTo>
                <a:lnTo>
                  <a:pt x="168" y="45"/>
                </a:lnTo>
                <a:lnTo>
                  <a:pt x="168" y="56"/>
                </a:lnTo>
                <a:lnTo>
                  <a:pt x="112" y="112"/>
                </a:lnTo>
                <a:lnTo>
                  <a:pt x="101" y="123"/>
                </a:lnTo>
                <a:lnTo>
                  <a:pt x="101" y="101"/>
                </a:lnTo>
                <a:lnTo>
                  <a:pt x="101" y="45"/>
                </a:lnTo>
                <a:lnTo>
                  <a:pt x="112" y="45"/>
                </a:lnTo>
                <a:lnTo>
                  <a:pt x="112" y="56"/>
                </a:lnTo>
                <a:lnTo>
                  <a:pt x="67" y="112"/>
                </a:lnTo>
                <a:lnTo>
                  <a:pt x="56" y="123"/>
                </a:lnTo>
                <a:lnTo>
                  <a:pt x="56" y="101"/>
                </a:lnTo>
                <a:lnTo>
                  <a:pt x="56" y="45"/>
                </a:lnTo>
                <a:lnTo>
                  <a:pt x="67" y="45"/>
                </a:lnTo>
                <a:lnTo>
                  <a:pt x="67" y="56"/>
                </a:lnTo>
                <a:lnTo>
                  <a:pt x="11" y="112"/>
                </a:lnTo>
                <a:lnTo>
                  <a:pt x="0" y="123"/>
                </a:lnTo>
                <a:lnTo>
                  <a:pt x="0" y="101"/>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442" name="Freeform 249"/>
          <p:cNvSpPr>
            <a:spLocks/>
          </p:cNvSpPr>
          <p:nvPr/>
        </p:nvSpPr>
        <p:spPr bwMode="auto">
          <a:xfrm>
            <a:off x="3868738" y="4000500"/>
            <a:ext cx="88900" cy="106363"/>
          </a:xfrm>
          <a:custGeom>
            <a:avLst/>
            <a:gdLst>
              <a:gd name="T0" fmla="*/ 0 w 56"/>
              <a:gd name="T1" fmla="*/ 2147483647 h 67"/>
              <a:gd name="T2" fmla="*/ 2147483647 w 56"/>
              <a:gd name="T3" fmla="*/ 0 h 67"/>
              <a:gd name="T4" fmla="*/ 2147483647 w 56"/>
              <a:gd name="T5" fmla="*/ 0 h 67"/>
              <a:gd name="T6" fmla="*/ 2147483647 w 56"/>
              <a:gd name="T7" fmla="*/ 2147483647 h 67"/>
              <a:gd name="T8" fmla="*/ 2147483647 w 56"/>
              <a:gd name="T9" fmla="*/ 2147483647 h 67"/>
              <a:gd name="T10" fmla="*/ 2147483647 w 56"/>
              <a:gd name="T11" fmla="*/ 2147483647 h 67"/>
              <a:gd name="T12" fmla="*/ 0 w 56"/>
              <a:gd name="T13" fmla="*/ 2147483647 h 67"/>
              <a:gd name="T14" fmla="*/ 0 60000 65536"/>
              <a:gd name="T15" fmla="*/ 0 60000 65536"/>
              <a:gd name="T16" fmla="*/ 0 60000 65536"/>
              <a:gd name="T17" fmla="*/ 0 60000 65536"/>
              <a:gd name="T18" fmla="*/ 0 60000 65536"/>
              <a:gd name="T19" fmla="*/ 0 60000 65536"/>
              <a:gd name="T20" fmla="*/ 0 60000 65536"/>
              <a:gd name="T21" fmla="*/ 0 w 56"/>
              <a:gd name="T22" fmla="*/ 0 h 67"/>
              <a:gd name="T23" fmla="*/ 56 w 56"/>
              <a:gd name="T24" fmla="*/ 67 h 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 h="67">
                <a:moveTo>
                  <a:pt x="0" y="56"/>
                </a:moveTo>
                <a:lnTo>
                  <a:pt x="45" y="0"/>
                </a:lnTo>
                <a:lnTo>
                  <a:pt x="56" y="0"/>
                </a:lnTo>
                <a:lnTo>
                  <a:pt x="56" y="11"/>
                </a:lnTo>
                <a:lnTo>
                  <a:pt x="11" y="67"/>
                </a:lnTo>
                <a:lnTo>
                  <a:pt x="0" y="5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443" name="Rectangle 250"/>
          <p:cNvSpPr>
            <a:spLocks noChangeArrowheads="1"/>
          </p:cNvSpPr>
          <p:nvPr/>
        </p:nvSpPr>
        <p:spPr bwMode="auto">
          <a:xfrm>
            <a:off x="3940175" y="3929063"/>
            <a:ext cx="17463" cy="7143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44" name="Rectangle 251"/>
          <p:cNvSpPr>
            <a:spLocks noChangeArrowheads="1"/>
          </p:cNvSpPr>
          <p:nvPr/>
        </p:nvSpPr>
        <p:spPr bwMode="auto">
          <a:xfrm>
            <a:off x="3673475" y="3911600"/>
            <a:ext cx="319088" cy="1063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6445" name="Rectangle 252"/>
          <p:cNvSpPr>
            <a:spLocks noChangeArrowheads="1"/>
          </p:cNvSpPr>
          <p:nvPr/>
        </p:nvSpPr>
        <p:spPr bwMode="auto">
          <a:xfrm>
            <a:off x="3673475" y="3911600"/>
            <a:ext cx="336550"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46" name="Rectangle 253"/>
          <p:cNvSpPr>
            <a:spLocks noChangeArrowheads="1"/>
          </p:cNvSpPr>
          <p:nvPr/>
        </p:nvSpPr>
        <p:spPr bwMode="auto">
          <a:xfrm>
            <a:off x="3992563" y="3911600"/>
            <a:ext cx="17462" cy="1254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47" name="Rectangle 254"/>
          <p:cNvSpPr>
            <a:spLocks noChangeArrowheads="1"/>
          </p:cNvSpPr>
          <p:nvPr/>
        </p:nvSpPr>
        <p:spPr bwMode="auto">
          <a:xfrm>
            <a:off x="3673475" y="4017963"/>
            <a:ext cx="3190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48" name="Rectangle 255"/>
          <p:cNvSpPr>
            <a:spLocks noChangeArrowheads="1"/>
          </p:cNvSpPr>
          <p:nvPr/>
        </p:nvSpPr>
        <p:spPr bwMode="auto">
          <a:xfrm>
            <a:off x="3673475" y="3911600"/>
            <a:ext cx="17463" cy="1063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49" name="Freeform 256"/>
          <p:cNvSpPr>
            <a:spLocks/>
          </p:cNvSpPr>
          <p:nvPr/>
        </p:nvSpPr>
        <p:spPr bwMode="auto">
          <a:xfrm>
            <a:off x="3673475" y="3948113"/>
            <a:ext cx="319088" cy="176212"/>
          </a:xfrm>
          <a:custGeom>
            <a:avLst/>
            <a:gdLst>
              <a:gd name="T0" fmla="*/ 0 w 201"/>
              <a:gd name="T1" fmla="*/ 0 h 111"/>
              <a:gd name="T2" fmla="*/ 0 w 201"/>
              <a:gd name="T3" fmla="*/ 2147483647 h 111"/>
              <a:gd name="T4" fmla="*/ 2147483647 w 201"/>
              <a:gd name="T5" fmla="*/ 2147483647 h 111"/>
              <a:gd name="T6" fmla="*/ 2147483647 w 201"/>
              <a:gd name="T7" fmla="*/ 2147483647 h 111"/>
              <a:gd name="T8" fmla="*/ 2147483647 w 201"/>
              <a:gd name="T9" fmla="*/ 2147483647 h 111"/>
              <a:gd name="T10" fmla="*/ 2147483647 w 201"/>
              <a:gd name="T11" fmla="*/ 2147483647 h 111"/>
              <a:gd name="T12" fmla="*/ 2147483647 w 201"/>
              <a:gd name="T13" fmla="*/ 2147483647 h 111"/>
              <a:gd name="T14" fmla="*/ 2147483647 w 201"/>
              <a:gd name="T15" fmla="*/ 2147483647 h 111"/>
              <a:gd name="T16" fmla="*/ 2147483647 w 201"/>
              <a:gd name="T17" fmla="*/ 2147483647 h 111"/>
              <a:gd name="T18" fmla="*/ 2147483647 w 201"/>
              <a:gd name="T19" fmla="*/ 0 h 111"/>
              <a:gd name="T20" fmla="*/ 0 w 201"/>
              <a:gd name="T21" fmla="*/ 0 h 1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1"/>
              <a:gd name="T34" fmla="*/ 0 h 111"/>
              <a:gd name="T35" fmla="*/ 201 w 201"/>
              <a:gd name="T36" fmla="*/ 111 h 1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1" h="111">
                <a:moveTo>
                  <a:pt x="0" y="0"/>
                </a:moveTo>
                <a:lnTo>
                  <a:pt x="0" y="111"/>
                </a:lnTo>
                <a:lnTo>
                  <a:pt x="44" y="56"/>
                </a:lnTo>
                <a:lnTo>
                  <a:pt x="44" y="111"/>
                </a:lnTo>
                <a:lnTo>
                  <a:pt x="100" y="56"/>
                </a:lnTo>
                <a:lnTo>
                  <a:pt x="100" y="111"/>
                </a:lnTo>
                <a:lnTo>
                  <a:pt x="145" y="56"/>
                </a:lnTo>
                <a:lnTo>
                  <a:pt x="145" y="111"/>
                </a:lnTo>
                <a:lnTo>
                  <a:pt x="201" y="56"/>
                </a:lnTo>
                <a:lnTo>
                  <a:pt x="201"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6450" name="Freeform 257"/>
          <p:cNvSpPr>
            <a:spLocks/>
          </p:cNvSpPr>
          <p:nvPr/>
        </p:nvSpPr>
        <p:spPr bwMode="auto">
          <a:xfrm>
            <a:off x="3673475" y="3948113"/>
            <a:ext cx="247650" cy="212725"/>
          </a:xfrm>
          <a:custGeom>
            <a:avLst/>
            <a:gdLst>
              <a:gd name="T0" fmla="*/ 2147483647 w 156"/>
              <a:gd name="T1" fmla="*/ 0 h 134"/>
              <a:gd name="T2" fmla="*/ 2147483647 w 156"/>
              <a:gd name="T3" fmla="*/ 2147483647 h 134"/>
              <a:gd name="T4" fmla="*/ 2147483647 w 156"/>
              <a:gd name="T5" fmla="*/ 2147483647 h 134"/>
              <a:gd name="T6" fmla="*/ 0 w 156"/>
              <a:gd name="T7" fmla="*/ 2147483647 h 134"/>
              <a:gd name="T8" fmla="*/ 2147483647 w 156"/>
              <a:gd name="T9" fmla="*/ 2147483647 h 134"/>
              <a:gd name="T10" fmla="*/ 2147483647 w 156"/>
              <a:gd name="T11" fmla="*/ 2147483647 h 134"/>
              <a:gd name="T12" fmla="*/ 2147483647 w 156"/>
              <a:gd name="T13" fmla="*/ 2147483647 h 134"/>
              <a:gd name="T14" fmla="*/ 2147483647 w 156"/>
              <a:gd name="T15" fmla="*/ 2147483647 h 134"/>
              <a:gd name="T16" fmla="*/ 2147483647 w 156"/>
              <a:gd name="T17" fmla="*/ 2147483647 h 134"/>
              <a:gd name="T18" fmla="*/ 2147483647 w 156"/>
              <a:gd name="T19" fmla="*/ 2147483647 h 134"/>
              <a:gd name="T20" fmla="*/ 2147483647 w 156"/>
              <a:gd name="T21" fmla="*/ 2147483647 h 134"/>
              <a:gd name="T22" fmla="*/ 2147483647 w 156"/>
              <a:gd name="T23" fmla="*/ 2147483647 h 134"/>
              <a:gd name="T24" fmla="*/ 2147483647 w 156"/>
              <a:gd name="T25" fmla="*/ 2147483647 h 134"/>
              <a:gd name="T26" fmla="*/ 2147483647 w 156"/>
              <a:gd name="T27" fmla="*/ 2147483647 h 134"/>
              <a:gd name="T28" fmla="*/ 2147483647 w 156"/>
              <a:gd name="T29" fmla="*/ 2147483647 h 134"/>
              <a:gd name="T30" fmla="*/ 2147483647 w 156"/>
              <a:gd name="T31" fmla="*/ 2147483647 h 134"/>
              <a:gd name="T32" fmla="*/ 2147483647 w 156"/>
              <a:gd name="T33" fmla="*/ 2147483647 h 134"/>
              <a:gd name="T34" fmla="*/ 2147483647 w 156"/>
              <a:gd name="T35" fmla="*/ 2147483647 h 134"/>
              <a:gd name="T36" fmla="*/ 2147483647 w 156"/>
              <a:gd name="T37" fmla="*/ 2147483647 h 134"/>
              <a:gd name="T38" fmla="*/ 2147483647 w 156"/>
              <a:gd name="T39" fmla="*/ 2147483647 h 134"/>
              <a:gd name="T40" fmla="*/ 2147483647 w 156"/>
              <a:gd name="T41" fmla="*/ 2147483647 h 134"/>
              <a:gd name="T42" fmla="*/ 2147483647 w 156"/>
              <a:gd name="T43" fmla="*/ 2147483647 h 134"/>
              <a:gd name="T44" fmla="*/ 2147483647 w 156"/>
              <a:gd name="T45" fmla="*/ 2147483647 h 134"/>
              <a:gd name="T46" fmla="*/ 2147483647 w 156"/>
              <a:gd name="T47" fmla="*/ 2147483647 h 134"/>
              <a:gd name="T48" fmla="*/ 2147483647 w 156"/>
              <a:gd name="T49" fmla="*/ 2147483647 h 134"/>
              <a:gd name="T50" fmla="*/ 2147483647 w 156"/>
              <a:gd name="T51" fmla="*/ 2147483647 h 134"/>
              <a:gd name="T52" fmla="*/ 2147483647 w 156"/>
              <a:gd name="T53" fmla="*/ 2147483647 h 134"/>
              <a:gd name="T54" fmla="*/ 2147483647 w 156"/>
              <a:gd name="T55" fmla="*/ 2147483647 h 134"/>
              <a:gd name="T56" fmla="*/ 2147483647 w 156"/>
              <a:gd name="T57" fmla="*/ 2147483647 h 134"/>
              <a:gd name="T58" fmla="*/ 2147483647 w 156"/>
              <a:gd name="T59" fmla="*/ 2147483647 h 134"/>
              <a:gd name="T60" fmla="*/ 2147483647 w 156"/>
              <a:gd name="T61" fmla="*/ 2147483647 h 134"/>
              <a:gd name="T62" fmla="*/ 2147483647 w 156"/>
              <a:gd name="T63" fmla="*/ 2147483647 h 134"/>
              <a:gd name="T64" fmla="*/ 2147483647 w 156"/>
              <a:gd name="T65" fmla="*/ 2147483647 h 134"/>
              <a:gd name="T66" fmla="*/ 2147483647 w 156"/>
              <a:gd name="T67" fmla="*/ 2147483647 h 134"/>
              <a:gd name="T68" fmla="*/ 2147483647 w 156"/>
              <a:gd name="T69" fmla="*/ 2147483647 h 134"/>
              <a:gd name="T70" fmla="*/ 2147483647 w 156"/>
              <a:gd name="T71" fmla="*/ 2147483647 h 134"/>
              <a:gd name="T72" fmla="*/ 2147483647 w 156"/>
              <a:gd name="T73" fmla="*/ 2147483647 h 134"/>
              <a:gd name="T74" fmla="*/ 2147483647 w 156"/>
              <a:gd name="T75" fmla="*/ 2147483647 h 134"/>
              <a:gd name="T76" fmla="*/ 2147483647 w 156"/>
              <a:gd name="T77" fmla="*/ 2147483647 h 134"/>
              <a:gd name="T78" fmla="*/ 0 w 156"/>
              <a:gd name="T79" fmla="*/ 2147483647 h 134"/>
              <a:gd name="T80" fmla="*/ 0 w 156"/>
              <a:gd name="T81" fmla="*/ 2147483647 h 134"/>
              <a:gd name="T82" fmla="*/ 0 w 156"/>
              <a:gd name="T83" fmla="*/ 0 h 134"/>
              <a:gd name="T84" fmla="*/ 2147483647 w 156"/>
              <a:gd name="T85" fmla="*/ 0 h 1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6"/>
              <a:gd name="T130" fmla="*/ 0 h 134"/>
              <a:gd name="T131" fmla="*/ 156 w 156"/>
              <a:gd name="T132" fmla="*/ 134 h 1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6" h="134">
                <a:moveTo>
                  <a:pt x="11" y="0"/>
                </a:moveTo>
                <a:lnTo>
                  <a:pt x="11" y="111"/>
                </a:lnTo>
                <a:lnTo>
                  <a:pt x="11" y="123"/>
                </a:lnTo>
                <a:lnTo>
                  <a:pt x="0" y="111"/>
                </a:lnTo>
                <a:lnTo>
                  <a:pt x="44" y="56"/>
                </a:lnTo>
                <a:lnTo>
                  <a:pt x="56" y="44"/>
                </a:lnTo>
                <a:lnTo>
                  <a:pt x="56" y="56"/>
                </a:lnTo>
                <a:lnTo>
                  <a:pt x="56" y="111"/>
                </a:lnTo>
                <a:lnTo>
                  <a:pt x="56" y="123"/>
                </a:lnTo>
                <a:lnTo>
                  <a:pt x="44" y="111"/>
                </a:lnTo>
                <a:lnTo>
                  <a:pt x="100" y="56"/>
                </a:lnTo>
                <a:lnTo>
                  <a:pt x="112" y="44"/>
                </a:lnTo>
                <a:lnTo>
                  <a:pt x="112" y="56"/>
                </a:lnTo>
                <a:lnTo>
                  <a:pt x="112" y="111"/>
                </a:lnTo>
                <a:lnTo>
                  <a:pt x="112" y="123"/>
                </a:lnTo>
                <a:lnTo>
                  <a:pt x="100" y="111"/>
                </a:lnTo>
                <a:lnTo>
                  <a:pt x="145" y="56"/>
                </a:lnTo>
                <a:lnTo>
                  <a:pt x="156" y="44"/>
                </a:lnTo>
                <a:lnTo>
                  <a:pt x="156" y="56"/>
                </a:lnTo>
                <a:lnTo>
                  <a:pt x="156" y="111"/>
                </a:lnTo>
                <a:lnTo>
                  <a:pt x="156" y="123"/>
                </a:lnTo>
                <a:lnTo>
                  <a:pt x="145" y="134"/>
                </a:lnTo>
                <a:lnTo>
                  <a:pt x="145" y="111"/>
                </a:lnTo>
                <a:lnTo>
                  <a:pt x="145" y="56"/>
                </a:lnTo>
                <a:lnTo>
                  <a:pt x="156" y="56"/>
                </a:lnTo>
                <a:lnTo>
                  <a:pt x="156" y="67"/>
                </a:lnTo>
                <a:lnTo>
                  <a:pt x="112" y="123"/>
                </a:lnTo>
                <a:lnTo>
                  <a:pt x="100" y="134"/>
                </a:lnTo>
                <a:lnTo>
                  <a:pt x="100" y="111"/>
                </a:lnTo>
                <a:lnTo>
                  <a:pt x="100" y="56"/>
                </a:lnTo>
                <a:lnTo>
                  <a:pt x="112" y="56"/>
                </a:lnTo>
                <a:lnTo>
                  <a:pt x="112" y="67"/>
                </a:lnTo>
                <a:lnTo>
                  <a:pt x="56" y="123"/>
                </a:lnTo>
                <a:lnTo>
                  <a:pt x="44" y="134"/>
                </a:lnTo>
                <a:lnTo>
                  <a:pt x="44" y="111"/>
                </a:lnTo>
                <a:lnTo>
                  <a:pt x="44" y="56"/>
                </a:lnTo>
                <a:lnTo>
                  <a:pt x="56" y="56"/>
                </a:lnTo>
                <a:lnTo>
                  <a:pt x="56" y="67"/>
                </a:lnTo>
                <a:lnTo>
                  <a:pt x="11" y="123"/>
                </a:lnTo>
                <a:lnTo>
                  <a:pt x="0" y="134"/>
                </a:lnTo>
                <a:lnTo>
                  <a:pt x="0" y="111"/>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451" name="Freeform 258"/>
          <p:cNvSpPr>
            <a:spLocks/>
          </p:cNvSpPr>
          <p:nvPr/>
        </p:nvSpPr>
        <p:spPr bwMode="auto">
          <a:xfrm>
            <a:off x="3903663" y="4037013"/>
            <a:ext cx="106362" cy="106362"/>
          </a:xfrm>
          <a:custGeom>
            <a:avLst/>
            <a:gdLst>
              <a:gd name="T0" fmla="*/ 0 w 67"/>
              <a:gd name="T1" fmla="*/ 2147483647 h 67"/>
              <a:gd name="T2" fmla="*/ 2147483647 w 67"/>
              <a:gd name="T3" fmla="*/ 0 h 67"/>
              <a:gd name="T4" fmla="*/ 2147483647 w 67"/>
              <a:gd name="T5" fmla="*/ 0 h 67"/>
              <a:gd name="T6" fmla="*/ 2147483647 w 67"/>
              <a:gd name="T7" fmla="*/ 2147483647 h 67"/>
              <a:gd name="T8" fmla="*/ 2147483647 w 67"/>
              <a:gd name="T9" fmla="*/ 2147483647 h 67"/>
              <a:gd name="T10" fmla="*/ 2147483647 w 67"/>
              <a:gd name="T11" fmla="*/ 2147483647 h 67"/>
              <a:gd name="T12" fmla="*/ 0 w 67"/>
              <a:gd name="T13" fmla="*/ 2147483647 h 67"/>
              <a:gd name="T14" fmla="*/ 0 60000 65536"/>
              <a:gd name="T15" fmla="*/ 0 60000 65536"/>
              <a:gd name="T16" fmla="*/ 0 60000 65536"/>
              <a:gd name="T17" fmla="*/ 0 60000 65536"/>
              <a:gd name="T18" fmla="*/ 0 60000 65536"/>
              <a:gd name="T19" fmla="*/ 0 60000 65536"/>
              <a:gd name="T20" fmla="*/ 0 60000 65536"/>
              <a:gd name="T21" fmla="*/ 0 w 67"/>
              <a:gd name="T22" fmla="*/ 0 h 67"/>
              <a:gd name="T23" fmla="*/ 67 w 67"/>
              <a:gd name="T24" fmla="*/ 67 h 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67">
                <a:moveTo>
                  <a:pt x="0" y="55"/>
                </a:moveTo>
                <a:lnTo>
                  <a:pt x="56" y="0"/>
                </a:lnTo>
                <a:lnTo>
                  <a:pt x="67" y="0"/>
                </a:lnTo>
                <a:lnTo>
                  <a:pt x="67" y="11"/>
                </a:lnTo>
                <a:lnTo>
                  <a:pt x="11" y="67"/>
                </a:lnTo>
                <a:lnTo>
                  <a:pt x="0" y="5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6452" name="Rectangle 259"/>
          <p:cNvSpPr>
            <a:spLocks noChangeArrowheads="1"/>
          </p:cNvSpPr>
          <p:nvPr/>
        </p:nvSpPr>
        <p:spPr bwMode="auto">
          <a:xfrm>
            <a:off x="3992563" y="3948113"/>
            <a:ext cx="17462" cy="889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53" name="Text Box 260"/>
          <p:cNvSpPr txBox="1">
            <a:spLocks noChangeArrowheads="1"/>
          </p:cNvSpPr>
          <p:nvPr/>
        </p:nvSpPr>
        <p:spPr bwMode="auto">
          <a:xfrm>
            <a:off x="1568450" y="4678363"/>
            <a:ext cx="6146800" cy="1920875"/>
          </a:xfrm>
          <a:prstGeom prst="rect">
            <a:avLst/>
          </a:prstGeom>
          <a:noFill/>
          <a:ln w="12700">
            <a:noFill/>
            <a:miter lim="800000"/>
            <a:headEnd/>
            <a:tailEnd/>
          </a:ln>
        </p:spPr>
        <p:txBody>
          <a:bodyPr>
            <a:spAutoFit/>
          </a:bodyPr>
          <a:lstStyle/>
          <a:p>
            <a:pPr marL="111125" indent="-111125">
              <a:spcBef>
                <a:spcPct val="40000"/>
              </a:spcBef>
            </a:pPr>
            <a:r>
              <a:rPr lang="en-US" sz="2400" b="1" u="none"/>
              <a:t>Observations</a:t>
            </a:r>
          </a:p>
          <a:p>
            <a:pPr marL="342900" lvl="1" indent="-114300">
              <a:spcBef>
                <a:spcPct val="40000"/>
              </a:spcBef>
              <a:buFontTx/>
              <a:buChar char="•"/>
            </a:pPr>
            <a:r>
              <a:rPr lang="en-US" sz="2000" u="none"/>
              <a:t>Note inversion of control</a:t>
            </a:r>
          </a:p>
          <a:p>
            <a:pPr marL="342900" lvl="1" indent="-114300">
              <a:spcBef>
                <a:spcPct val="40000"/>
              </a:spcBef>
              <a:buFontTx/>
              <a:buChar char="•"/>
            </a:pPr>
            <a:r>
              <a:rPr lang="en-US" sz="2000" u="none"/>
              <a:t>Also note how long-running event handlers can degrade the QoS since callbacks steal the reactor’s thread!</a:t>
            </a:r>
          </a:p>
        </p:txBody>
      </p:sp>
      <p:sp>
        <p:nvSpPr>
          <p:cNvPr id="136454" name="Text Box 261"/>
          <p:cNvSpPr txBox="1">
            <a:spLocks noChangeArrowheads="1"/>
          </p:cNvSpPr>
          <p:nvPr/>
        </p:nvSpPr>
        <p:spPr bwMode="auto">
          <a:xfrm>
            <a:off x="671513" y="2208213"/>
            <a:ext cx="1619250" cy="1849437"/>
          </a:xfrm>
          <a:prstGeom prst="rect">
            <a:avLst/>
          </a:prstGeom>
          <a:noFill/>
          <a:ln w="12700">
            <a:noFill/>
            <a:miter lim="800000"/>
            <a:headEnd/>
            <a:tailEnd/>
          </a:ln>
        </p:spPr>
        <p:txBody>
          <a:bodyPr>
            <a:spAutoFit/>
          </a:bodyPr>
          <a:lstStyle/>
          <a:p>
            <a:pPr marL="228600" indent="-228600">
              <a:spcBef>
                <a:spcPct val="140000"/>
              </a:spcBef>
              <a:buFontTx/>
              <a:buAutoNum type="arabicPeriod"/>
            </a:pPr>
            <a:r>
              <a:rPr lang="en-US" i="1" u="none"/>
              <a:t>Initialize   phase</a:t>
            </a:r>
          </a:p>
          <a:p>
            <a:pPr marL="228600" indent="-228600">
              <a:spcBef>
                <a:spcPct val="140000"/>
              </a:spcBef>
              <a:buFontTx/>
              <a:buAutoNum type="arabicPeriod"/>
            </a:pPr>
            <a:r>
              <a:rPr lang="en-US" i="1" u="none"/>
              <a:t>Event handling phase</a:t>
            </a:r>
          </a:p>
        </p:txBody>
      </p:sp>
      <p:sp>
        <p:nvSpPr>
          <p:cNvPr id="136455" name="Rectangle 262"/>
          <p:cNvSpPr>
            <a:spLocks noChangeArrowheads="1"/>
          </p:cNvSpPr>
          <p:nvPr/>
        </p:nvSpPr>
        <p:spPr bwMode="auto">
          <a:xfrm>
            <a:off x="7639050" y="2009775"/>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Tree>
  </p:cSld>
  <p:clrMapOvr>
    <a:masterClrMapping/>
  </p:clrMapOvr>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Slide Number Placeholder 2"/>
          <p:cNvSpPr>
            <a:spLocks noGrp="1"/>
          </p:cNvSpPr>
          <p:nvPr>
            <p:ph type="sldNum" sz="quarter" idx="10"/>
          </p:nvPr>
        </p:nvSpPr>
        <p:spPr>
          <a:noFill/>
        </p:spPr>
        <p:txBody>
          <a:bodyPr/>
          <a:lstStyle/>
          <a:p>
            <a:fld id="{362D68BD-E525-41B0-92E8-C4E9D1507701}" type="slidenum">
              <a:rPr lang="en-US" smtClean="0">
                <a:latin typeface="Arial" pitchFamily="34" charset="0"/>
              </a:rPr>
              <a:pPr/>
              <a:t>13</a:t>
            </a:fld>
            <a:endParaRPr lang="en-US" smtClean="0">
              <a:latin typeface="Arial" pitchFamily="34" charset="0"/>
            </a:endParaRPr>
          </a:p>
        </p:txBody>
      </p:sp>
      <p:sp>
        <p:nvSpPr>
          <p:cNvPr id="21507" name="Rectangle 2"/>
          <p:cNvSpPr>
            <a:spLocks noGrp="1" noChangeArrowheads="1"/>
          </p:cNvSpPr>
          <p:nvPr>
            <p:ph type="title"/>
          </p:nvPr>
        </p:nvSpPr>
        <p:spPr>
          <a:xfrm>
            <a:off x="612775" y="-38100"/>
            <a:ext cx="7924800" cy="914400"/>
          </a:xfrm>
        </p:spPr>
        <p:txBody>
          <a:bodyPr/>
          <a:lstStyle/>
          <a:p>
            <a:r>
              <a:rPr lang="en-US" smtClean="0"/>
              <a:t>Domain-Specific Middleware</a:t>
            </a:r>
          </a:p>
        </p:txBody>
      </p:sp>
      <p:grpSp>
        <p:nvGrpSpPr>
          <p:cNvPr id="2" name="Group 3"/>
          <p:cNvGrpSpPr>
            <a:grpSpLocks/>
          </p:cNvGrpSpPr>
          <p:nvPr/>
        </p:nvGrpSpPr>
        <p:grpSpPr bwMode="auto">
          <a:xfrm>
            <a:off x="3330575" y="2036763"/>
            <a:ext cx="5651500" cy="4743450"/>
            <a:chOff x="2098" y="1283"/>
            <a:chExt cx="3560" cy="2988"/>
          </a:xfrm>
        </p:grpSpPr>
        <p:grpSp>
          <p:nvGrpSpPr>
            <p:cNvPr id="21524" name="Group 4"/>
            <p:cNvGrpSpPr>
              <a:grpSpLocks/>
            </p:cNvGrpSpPr>
            <p:nvPr/>
          </p:nvGrpSpPr>
          <p:grpSpPr bwMode="auto">
            <a:xfrm>
              <a:off x="3330" y="2340"/>
              <a:ext cx="2328" cy="1931"/>
              <a:chOff x="2851" y="768"/>
              <a:chExt cx="2861" cy="2400"/>
            </a:xfrm>
          </p:grpSpPr>
          <p:pic>
            <p:nvPicPr>
              <p:cNvPr id="21526" name="Picture 5" descr="Telemedicine"/>
              <p:cNvPicPr>
                <a:picLocks noChangeAspect="1" noChangeArrowheads="1"/>
              </p:cNvPicPr>
              <p:nvPr/>
            </p:nvPicPr>
            <p:blipFill>
              <a:blip r:embed="rId3" cstate="print"/>
              <a:srcRect/>
              <a:stretch>
                <a:fillRect/>
              </a:stretch>
            </p:blipFill>
            <p:spPr bwMode="auto">
              <a:xfrm>
                <a:off x="2885" y="768"/>
                <a:ext cx="2827" cy="2390"/>
              </a:xfrm>
              <a:prstGeom prst="rect">
                <a:avLst/>
              </a:prstGeom>
              <a:noFill/>
              <a:ln w="9525">
                <a:noFill/>
                <a:miter lim="800000"/>
                <a:headEnd/>
                <a:tailEnd/>
              </a:ln>
            </p:spPr>
          </p:pic>
          <p:sp>
            <p:nvSpPr>
              <p:cNvPr id="21527" name="Rectangle 6"/>
              <p:cNvSpPr>
                <a:spLocks noChangeArrowheads="1"/>
              </p:cNvSpPr>
              <p:nvPr/>
            </p:nvSpPr>
            <p:spPr bwMode="auto">
              <a:xfrm>
                <a:off x="3173" y="2256"/>
                <a:ext cx="816" cy="240"/>
              </a:xfrm>
              <a:prstGeom prst="rect">
                <a:avLst/>
              </a:prstGeom>
              <a:solidFill>
                <a:schemeClr val="bg1"/>
              </a:solidFill>
              <a:ln w="9525">
                <a:noFill/>
                <a:miter lim="800000"/>
                <a:headEnd/>
                <a:tailEnd/>
              </a:ln>
            </p:spPr>
            <p:txBody>
              <a:bodyPr wrap="none" anchor="ctr"/>
              <a:lstStyle/>
              <a:p>
                <a:endParaRPr lang="en-US"/>
              </a:p>
            </p:txBody>
          </p:sp>
          <p:sp>
            <p:nvSpPr>
              <p:cNvPr id="21528" name="Rectangle 7"/>
              <p:cNvSpPr>
                <a:spLocks noChangeArrowheads="1"/>
              </p:cNvSpPr>
              <p:nvPr/>
            </p:nvSpPr>
            <p:spPr bwMode="auto">
              <a:xfrm>
                <a:off x="4037" y="2784"/>
                <a:ext cx="816" cy="384"/>
              </a:xfrm>
              <a:prstGeom prst="rect">
                <a:avLst/>
              </a:prstGeom>
              <a:solidFill>
                <a:schemeClr val="bg1"/>
              </a:solidFill>
              <a:ln w="9525">
                <a:noFill/>
                <a:miter lim="800000"/>
                <a:headEnd/>
                <a:tailEnd/>
              </a:ln>
            </p:spPr>
            <p:txBody>
              <a:bodyPr wrap="none" anchor="ctr"/>
              <a:lstStyle/>
              <a:p>
                <a:endParaRPr lang="en-US"/>
              </a:p>
            </p:txBody>
          </p:sp>
          <p:sp>
            <p:nvSpPr>
              <p:cNvPr id="21529" name="Text Box 8"/>
              <p:cNvSpPr txBox="1">
                <a:spLocks noChangeArrowheads="1"/>
              </p:cNvSpPr>
              <p:nvPr/>
            </p:nvSpPr>
            <p:spPr bwMode="auto">
              <a:xfrm>
                <a:off x="2851" y="2528"/>
                <a:ext cx="1325" cy="627"/>
              </a:xfrm>
              <a:prstGeom prst="rect">
                <a:avLst/>
              </a:prstGeom>
              <a:solidFill>
                <a:schemeClr val="bg1"/>
              </a:solidFill>
              <a:ln w="9525">
                <a:solidFill>
                  <a:schemeClr val="tx1"/>
                </a:solidFill>
                <a:miter lim="800000"/>
                <a:headEnd/>
                <a:tailEnd/>
              </a:ln>
            </p:spPr>
            <p:txBody>
              <a:bodyPr>
                <a:spAutoFit/>
              </a:bodyPr>
              <a:lstStyle/>
              <a:p>
                <a:pPr algn="ctr" eaLnBrk="1" hangingPunct="1"/>
                <a:r>
                  <a:rPr lang="en-US" u="none"/>
                  <a:t>Modalities</a:t>
                </a:r>
              </a:p>
              <a:p>
                <a:pPr algn="ctr" eaLnBrk="1" hangingPunct="1"/>
                <a:r>
                  <a:rPr lang="en-US" sz="1400" u="none"/>
                  <a:t>e.g., MRI, CT, CR, Ultrasound, etc.</a:t>
                </a:r>
              </a:p>
            </p:txBody>
          </p:sp>
        </p:grpSp>
        <p:sp>
          <p:nvSpPr>
            <p:cNvPr id="21525" name="Text Box 9"/>
            <p:cNvSpPr txBox="1">
              <a:spLocks noChangeArrowheads="1"/>
            </p:cNvSpPr>
            <p:nvPr/>
          </p:nvSpPr>
          <p:spPr bwMode="auto">
            <a:xfrm>
              <a:off x="2098" y="1283"/>
              <a:ext cx="2536" cy="1096"/>
            </a:xfrm>
            <a:prstGeom prst="rect">
              <a:avLst/>
            </a:prstGeom>
            <a:noFill/>
            <a:ln w="9525">
              <a:noFill/>
              <a:miter lim="800000"/>
              <a:headEnd/>
              <a:tailEnd/>
            </a:ln>
          </p:spPr>
          <p:txBody>
            <a:bodyPr>
              <a:spAutoFit/>
            </a:bodyPr>
            <a:lstStyle/>
            <a:p>
              <a:pPr marL="111125" indent="-111125" eaLnBrk="1" hangingPunct="1"/>
              <a:r>
                <a:rPr lang="en-US" b="1" u="none"/>
                <a:t>Siemens MED</a:t>
              </a:r>
              <a:r>
                <a:rPr lang="en-US" u="none"/>
                <a:t> </a:t>
              </a:r>
              <a:r>
                <a:rPr lang="en-US" b="1" u="none"/>
                <a:t>Syngo</a:t>
              </a:r>
            </a:p>
            <a:p>
              <a:pPr marL="111125" indent="-111125" eaLnBrk="1" hangingPunct="1">
                <a:buFontTx/>
                <a:buChar char="•"/>
              </a:pPr>
              <a:r>
                <a:rPr lang="en-US" u="none"/>
                <a:t>Common software platform for distributed electronic medical systems</a:t>
              </a:r>
            </a:p>
            <a:p>
              <a:pPr marL="111125" indent="-111125" eaLnBrk="1" hangingPunct="1">
                <a:buFontTx/>
                <a:buChar char="•"/>
              </a:pPr>
              <a:r>
                <a:rPr lang="en-US" u="none"/>
                <a:t>Used by all ~13 Siemens MED business units worldwide</a:t>
              </a:r>
            </a:p>
          </p:txBody>
        </p:sp>
      </p:grpSp>
      <p:sp>
        <p:nvSpPr>
          <p:cNvPr id="21509" name="Rectangle 10"/>
          <p:cNvSpPr>
            <a:spLocks noChangeArrowheads="1"/>
          </p:cNvSpPr>
          <p:nvPr/>
        </p:nvSpPr>
        <p:spPr bwMode="auto">
          <a:xfrm>
            <a:off x="0" y="838200"/>
            <a:ext cx="7273925" cy="1006475"/>
          </a:xfrm>
          <a:prstGeom prst="rect">
            <a:avLst/>
          </a:prstGeom>
          <a:noFill/>
          <a:ln w="12700">
            <a:noFill/>
            <a:miter lim="800000"/>
            <a:headEnd/>
            <a:tailEnd/>
          </a:ln>
        </p:spPr>
        <p:txBody>
          <a:bodyPr>
            <a:spAutoFit/>
          </a:bodyPr>
          <a:lstStyle/>
          <a:p>
            <a:pPr marL="115888" indent="-115888">
              <a:buFontTx/>
              <a:buChar char="•"/>
            </a:pPr>
            <a:r>
              <a:rPr lang="en-US" sz="2000" b="1" i="1" u="none">
                <a:cs typeface="Times New Roman" pitchFamily="18" charset="0"/>
              </a:rPr>
              <a:t>Domain-specific middleware services</a:t>
            </a:r>
            <a:r>
              <a:rPr lang="en-US" sz="2000" u="none">
                <a:cs typeface="Times New Roman" pitchFamily="18" charset="0"/>
              </a:rPr>
              <a:t> are tailored to the requirements of particular domains, such as telecom, e-commerce, health care, process automation, or aerospace</a:t>
            </a:r>
          </a:p>
        </p:txBody>
      </p:sp>
      <p:sp>
        <p:nvSpPr>
          <p:cNvPr id="21510" name="AutoShape 11"/>
          <p:cNvSpPr>
            <a:spLocks noChangeAspect="1" noChangeArrowheads="1"/>
          </p:cNvSpPr>
          <p:nvPr/>
        </p:nvSpPr>
        <p:spPr bwMode="auto">
          <a:xfrm>
            <a:off x="7275513" y="1025525"/>
            <a:ext cx="1628775" cy="441325"/>
          </a:xfrm>
          <a:prstGeom prst="roundRect">
            <a:avLst>
              <a:gd name="adj" fmla="val 16667"/>
            </a:avLst>
          </a:prstGeom>
          <a:solidFill>
            <a:srgbClr val="FF9900"/>
          </a:solidFill>
          <a:ln w="12700">
            <a:solidFill>
              <a:schemeClr val="tx1"/>
            </a:solidFill>
            <a:round/>
            <a:headEnd/>
            <a:tailEnd/>
          </a:ln>
        </p:spPr>
        <p:txBody>
          <a:bodyPr rot="10800000" wrap="none" anchor="ctr"/>
          <a:lstStyle/>
          <a:p>
            <a:endParaRPr lang="en-US"/>
          </a:p>
        </p:txBody>
      </p:sp>
      <p:sp>
        <p:nvSpPr>
          <p:cNvPr id="21511" name="Text Box 12"/>
          <p:cNvSpPr txBox="1">
            <a:spLocks noChangeAspect="1" noChangeArrowheads="1"/>
          </p:cNvSpPr>
          <p:nvPr/>
        </p:nvSpPr>
        <p:spPr bwMode="auto">
          <a:xfrm>
            <a:off x="7310438" y="1038225"/>
            <a:ext cx="1541462" cy="422275"/>
          </a:xfrm>
          <a:prstGeom prst="rect">
            <a:avLst/>
          </a:prstGeom>
          <a:noFill/>
          <a:ln w="12700">
            <a:noFill/>
            <a:miter lim="800000"/>
            <a:headEnd/>
            <a:tailEnd/>
          </a:ln>
        </p:spPr>
        <p:txBody>
          <a:bodyPr>
            <a:spAutoFit/>
          </a:bodyPr>
          <a:lstStyle/>
          <a:p>
            <a:pPr algn="ctr">
              <a:lnSpc>
                <a:spcPct val="90000"/>
              </a:lnSpc>
            </a:pPr>
            <a:r>
              <a:rPr lang="en-US" sz="1200" b="1" u="none"/>
              <a:t>Domain-Specific</a:t>
            </a:r>
          </a:p>
          <a:p>
            <a:pPr algn="ctr">
              <a:lnSpc>
                <a:spcPct val="90000"/>
              </a:lnSpc>
            </a:pPr>
            <a:r>
              <a:rPr lang="en-US" sz="1200" b="1" u="none"/>
              <a:t>Services</a:t>
            </a:r>
          </a:p>
        </p:txBody>
      </p:sp>
      <p:sp>
        <p:nvSpPr>
          <p:cNvPr id="21512" name="AutoShape 13"/>
          <p:cNvSpPr>
            <a:spLocks noChangeAspect="1" noChangeArrowheads="1"/>
          </p:cNvSpPr>
          <p:nvPr/>
        </p:nvSpPr>
        <p:spPr bwMode="auto">
          <a:xfrm>
            <a:off x="7275513" y="1493838"/>
            <a:ext cx="1628775" cy="441325"/>
          </a:xfrm>
          <a:prstGeom prst="roundRect">
            <a:avLst>
              <a:gd name="adj" fmla="val 16667"/>
            </a:avLst>
          </a:prstGeom>
          <a:solidFill>
            <a:schemeClr val="folHlink"/>
          </a:solidFill>
          <a:ln w="12700">
            <a:solidFill>
              <a:schemeClr val="tx1"/>
            </a:solidFill>
            <a:round/>
            <a:headEnd/>
            <a:tailEnd/>
          </a:ln>
        </p:spPr>
        <p:txBody>
          <a:bodyPr rot="10800000" wrap="none" anchor="ctr"/>
          <a:lstStyle/>
          <a:p>
            <a:endParaRPr lang="en-US"/>
          </a:p>
        </p:txBody>
      </p:sp>
      <p:sp>
        <p:nvSpPr>
          <p:cNvPr id="21513" name="Text Box 14"/>
          <p:cNvSpPr txBox="1">
            <a:spLocks noChangeAspect="1" noChangeArrowheads="1"/>
          </p:cNvSpPr>
          <p:nvPr/>
        </p:nvSpPr>
        <p:spPr bwMode="auto">
          <a:xfrm>
            <a:off x="7224713" y="1506538"/>
            <a:ext cx="1690687" cy="422275"/>
          </a:xfrm>
          <a:prstGeom prst="rect">
            <a:avLst/>
          </a:prstGeom>
          <a:noFill/>
          <a:ln w="12700">
            <a:noFill/>
            <a:miter lim="800000"/>
            <a:headEnd/>
            <a:tailEnd/>
          </a:ln>
        </p:spPr>
        <p:txBody>
          <a:bodyPr>
            <a:spAutoFit/>
          </a:bodyPr>
          <a:lstStyle/>
          <a:p>
            <a:pPr algn="ctr">
              <a:lnSpc>
                <a:spcPct val="90000"/>
              </a:lnSpc>
            </a:pPr>
            <a:r>
              <a:rPr lang="en-US" sz="1200" b="1" u="none"/>
              <a:t>Common</a:t>
            </a:r>
          </a:p>
          <a:p>
            <a:pPr algn="ctr">
              <a:lnSpc>
                <a:spcPct val="90000"/>
              </a:lnSpc>
            </a:pPr>
            <a:r>
              <a:rPr lang="en-US" sz="1200" b="1" u="none"/>
              <a:t>Middleware Services</a:t>
            </a:r>
          </a:p>
        </p:txBody>
      </p:sp>
      <p:sp>
        <p:nvSpPr>
          <p:cNvPr id="21514" name="AutoShape 15"/>
          <p:cNvSpPr>
            <a:spLocks noChangeAspect="1" noChangeArrowheads="1"/>
          </p:cNvSpPr>
          <p:nvPr/>
        </p:nvSpPr>
        <p:spPr bwMode="auto">
          <a:xfrm>
            <a:off x="7275513" y="1960563"/>
            <a:ext cx="1628775" cy="441325"/>
          </a:xfrm>
          <a:prstGeom prst="roundRect">
            <a:avLst>
              <a:gd name="adj" fmla="val 16667"/>
            </a:avLst>
          </a:prstGeom>
          <a:solidFill>
            <a:srgbClr val="336699"/>
          </a:solidFill>
          <a:ln w="12700">
            <a:solidFill>
              <a:schemeClr val="tx1"/>
            </a:solidFill>
            <a:round/>
            <a:headEnd/>
            <a:tailEnd/>
          </a:ln>
        </p:spPr>
        <p:txBody>
          <a:bodyPr wrap="none" anchor="ctr"/>
          <a:lstStyle/>
          <a:p>
            <a:pPr algn="ctr"/>
            <a:endParaRPr lang="en-US" sz="1200" u="none"/>
          </a:p>
        </p:txBody>
      </p:sp>
      <p:sp>
        <p:nvSpPr>
          <p:cNvPr id="21515" name="Text Box 16"/>
          <p:cNvSpPr txBox="1">
            <a:spLocks noChangeAspect="1" noChangeArrowheads="1"/>
          </p:cNvSpPr>
          <p:nvPr/>
        </p:nvSpPr>
        <p:spPr bwMode="auto">
          <a:xfrm>
            <a:off x="7524750" y="1984375"/>
            <a:ext cx="1130300" cy="422275"/>
          </a:xfrm>
          <a:prstGeom prst="rect">
            <a:avLst/>
          </a:prstGeom>
          <a:noFill/>
          <a:ln w="12700">
            <a:noFill/>
            <a:miter lim="800000"/>
            <a:headEnd/>
            <a:tailEnd/>
          </a:ln>
        </p:spPr>
        <p:txBody>
          <a:bodyPr>
            <a:spAutoFit/>
          </a:bodyPr>
          <a:lstStyle/>
          <a:p>
            <a:pPr algn="ctr">
              <a:lnSpc>
                <a:spcPct val="90000"/>
              </a:lnSpc>
            </a:pPr>
            <a:r>
              <a:rPr lang="en-US" sz="1200" b="1" u="none">
                <a:solidFill>
                  <a:schemeClr val="bg1"/>
                </a:solidFill>
              </a:rPr>
              <a:t>Distribution</a:t>
            </a:r>
          </a:p>
          <a:p>
            <a:pPr algn="ctr">
              <a:lnSpc>
                <a:spcPct val="90000"/>
              </a:lnSpc>
            </a:pPr>
            <a:r>
              <a:rPr lang="en-US" sz="1200" b="1" u="none">
                <a:solidFill>
                  <a:schemeClr val="bg1"/>
                </a:solidFill>
              </a:rPr>
              <a:t>Middleware</a:t>
            </a:r>
          </a:p>
        </p:txBody>
      </p:sp>
      <p:sp>
        <p:nvSpPr>
          <p:cNvPr id="21516" name="AutoShape 17"/>
          <p:cNvSpPr>
            <a:spLocks noChangeAspect="1" noChangeArrowheads="1"/>
          </p:cNvSpPr>
          <p:nvPr/>
        </p:nvSpPr>
        <p:spPr bwMode="auto">
          <a:xfrm>
            <a:off x="7275513" y="2433638"/>
            <a:ext cx="1628775" cy="442912"/>
          </a:xfrm>
          <a:prstGeom prst="roundRect">
            <a:avLst>
              <a:gd name="adj" fmla="val 16667"/>
            </a:avLst>
          </a:prstGeom>
          <a:solidFill>
            <a:schemeClr val="bg1"/>
          </a:solidFill>
          <a:ln w="12700">
            <a:solidFill>
              <a:schemeClr val="tx1"/>
            </a:solidFill>
            <a:round/>
            <a:headEnd/>
            <a:tailEnd/>
          </a:ln>
        </p:spPr>
        <p:txBody>
          <a:bodyPr rot="10800000" wrap="none" anchor="ctr"/>
          <a:lstStyle/>
          <a:p>
            <a:endParaRPr lang="en-US"/>
          </a:p>
        </p:txBody>
      </p:sp>
      <p:sp>
        <p:nvSpPr>
          <p:cNvPr id="21517" name="Text Box 18"/>
          <p:cNvSpPr txBox="1">
            <a:spLocks noChangeAspect="1" noChangeArrowheads="1"/>
          </p:cNvSpPr>
          <p:nvPr/>
        </p:nvSpPr>
        <p:spPr bwMode="auto">
          <a:xfrm>
            <a:off x="7283450" y="2454275"/>
            <a:ext cx="1612900" cy="422275"/>
          </a:xfrm>
          <a:prstGeom prst="rect">
            <a:avLst/>
          </a:prstGeom>
          <a:noFill/>
          <a:ln w="12700">
            <a:noFill/>
            <a:miter lim="800000"/>
            <a:headEnd/>
            <a:tailEnd/>
          </a:ln>
        </p:spPr>
        <p:txBody>
          <a:bodyPr>
            <a:spAutoFit/>
          </a:bodyPr>
          <a:lstStyle/>
          <a:p>
            <a:pPr algn="ctr">
              <a:lnSpc>
                <a:spcPct val="90000"/>
              </a:lnSpc>
            </a:pPr>
            <a:r>
              <a:rPr lang="en-US" sz="1200" b="1" u="none"/>
              <a:t>Host Infrastructure</a:t>
            </a:r>
          </a:p>
          <a:p>
            <a:pPr algn="ctr">
              <a:lnSpc>
                <a:spcPct val="90000"/>
              </a:lnSpc>
            </a:pPr>
            <a:r>
              <a:rPr lang="en-US" sz="1200" b="1" u="none"/>
              <a:t>Middleware</a:t>
            </a:r>
          </a:p>
        </p:txBody>
      </p:sp>
      <p:sp>
        <p:nvSpPr>
          <p:cNvPr id="21518" name="AutoShape 19"/>
          <p:cNvSpPr>
            <a:spLocks noChangeArrowheads="1"/>
          </p:cNvSpPr>
          <p:nvPr/>
        </p:nvSpPr>
        <p:spPr bwMode="auto">
          <a:xfrm>
            <a:off x="7243763" y="989013"/>
            <a:ext cx="1693862" cy="509587"/>
          </a:xfrm>
          <a:prstGeom prst="roundRect">
            <a:avLst>
              <a:gd name="adj" fmla="val 16667"/>
            </a:avLst>
          </a:prstGeom>
          <a:noFill/>
          <a:ln w="76200" algn="ctr">
            <a:solidFill>
              <a:srgbClr val="FF5050"/>
            </a:solidFill>
            <a:round/>
            <a:headEnd/>
            <a:tailEnd/>
          </a:ln>
        </p:spPr>
        <p:txBody>
          <a:bodyPr wrap="none" anchor="ctr">
            <a:spAutoFit/>
          </a:bodyPr>
          <a:lstStyle/>
          <a:p>
            <a:endParaRPr lang="en-US"/>
          </a:p>
        </p:txBody>
      </p:sp>
      <p:grpSp>
        <p:nvGrpSpPr>
          <p:cNvPr id="4" name="Group 20"/>
          <p:cNvGrpSpPr>
            <a:grpSpLocks/>
          </p:cNvGrpSpPr>
          <p:nvPr/>
        </p:nvGrpSpPr>
        <p:grpSpPr bwMode="auto">
          <a:xfrm>
            <a:off x="0" y="1889125"/>
            <a:ext cx="4926013" cy="4378325"/>
            <a:chOff x="0" y="1190"/>
            <a:chExt cx="3103" cy="2758"/>
          </a:xfrm>
        </p:grpSpPr>
        <p:grpSp>
          <p:nvGrpSpPr>
            <p:cNvPr id="21520" name="Group 21"/>
            <p:cNvGrpSpPr>
              <a:grpSpLocks/>
            </p:cNvGrpSpPr>
            <p:nvPr/>
          </p:nvGrpSpPr>
          <p:grpSpPr bwMode="auto">
            <a:xfrm>
              <a:off x="58" y="1522"/>
              <a:ext cx="3045" cy="2426"/>
              <a:chOff x="58" y="1522"/>
              <a:chExt cx="3045" cy="2426"/>
            </a:xfrm>
          </p:grpSpPr>
          <p:pic>
            <p:nvPicPr>
              <p:cNvPr id="21522" name="Picture 22" descr="air-success"/>
              <p:cNvPicPr>
                <a:picLocks noChangeAspect="1" noChangeArrowheads="1"/>
              </p:cNvPicPr>
              <p:nvPr/>
            </p:nvPicPr>
            <p:blipFill>
              <a:blip r:embed="rId4" cstate="print"/>
              <a:srcRect/>
              <a:stretch>
                <a:fillRect/>
              </a:stretch>
            </p:blipFill>
            <p:spPr bwMode="auto">
              <a:xfrm>
                <a:off x="58" y="1522"/>
                <a:ext cx="1631" cy="2426"/>
              </a:xfrm>
              <a:prstGeom prst="rect">
                <a:avLst/>
              </a:prstGeom>
              <a:noFill/>
              <a:ln w="9525">
                <a:noFill/>
                <a:miter lim="800000"/>
                <a:headEnd/>
                <a:tailEnd/>
              </a:ln>
            </p:spPr>
          </p:pic>
          <p:sp>
            <p:nvSpPr>
              <p:cNvPr id="21523" name="Rectangle 23"/>
              <p:cNvSpPr>
                <a:spLocks noChangeArrowheads="1"/>
              </p:cNvSpPr>
              <p:nvPr/>
            </p:nvSpPr>
            <p:spPr bwMode="auto">
              <a:xfrm>
                <a:off x="1448" y="2958"/>
                <a:ext cx="1655" cy="923"/>
              </a:xfrm>
              <a:prstGeom prst="rect">
                <a:avLst/>
              </a:prstGeom>
              <a:noFill/>
              <a:ln w="9525">
                <a:noFill/>
                <a:miter lim="800000"/>
                <a:headEnd/>
                <a:tailEnd/>
              </a:ln>
            </p:spPr>
            <p:txBody>
              <a:bodyPr>
                <a:spAutoFit/>
              </a:bodyPr>
              <a:lstStyle/>
              <a:p>
                <a:pPr eaLnBrk="1" hangingPunct="1"/>
                <a:r>
                  <a:rPr lang="en-US" b="1" u="none"/>
                  <a:t>Boeing Bold Stroke</a:t>
                </a:r>
                <a:r>
                  <a:rPr lang="en-US" u="none"/>
                  <a:t> </a:t>
                </a:r>
              </a:p>
              <a:p>
                <a:pPr marL="230188" lvl="1" indent="-114300" eaLnBrk="1" hangingPunct="1">
                  <a:buFontTx/>
                  <a:buChar char="•"/>
                </a:pPr>
                <a:r>
                  <a:rPr lang="en-US" u="none"/>
                  <a:t>Common software platform for Boeing avionics mission computing systems</a:t>
                </a:r>
              </a:p>
            </p:txBody>
          </p:sp>
        </p:grpSp>
        <p:sp>
          <p:nvSpPr>
            <p:cNvPr id="21521" name="Rectangle 24"/>
            <p:cNvSpPr>
              <a:spLocks noChangeArrowheads="1"/>
            </p:cNvSpPr>
            <p:nvPr/>
          </p:nvSpPr>
          <p:spPr bwMode="auto">
            <a:xfrm>
              <a:off x="0" y="1190"/>
              <a:ext cx="878" cy="231"/>
            </a:xfrm>
            <a:prstGeom prst="rect">
              <a:avLst/>
            </a:prstGeom>
            <a:noFill/>
            <a:ln w="9525" algn="ctr">
              <a:noFill/>
              <a:miter lim="800000"/>
              <a:headEnd/>
              <a:tailEnd/>
            </a:ln>
          </p:spPr>
          <p:txBody>
            <a:bodyPr wrap="none">
              <a:spAutoFit/>
            </a:bodyPr>
            <a:lstStyle/>
            <a:p>
              <a:pPr>
                <a:buFontTx/>
                <a:buChar char="•"/>
              </a:pPr>
              <a:r>
                <a:rPr lang="en-US" b="1" u="none"/>
                <a:t>Examples</a:t>
              </a:r>
              <a:r>
                <a:rPr lang="en-US" u="none"/>
                <a:t> </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Slide Number Placeholder 2"/>
          <p:cNvSpPr>
            <a:spLocks noGrp="1"/>
          </p:cNvSpPr>
          <p:nvPr>
            <p:ph type="sldNum" sz="quarter" idx="10"/>
          </p:nvPr>
        </p:nvSpPr>
        <p:spPr>
          <a:noFill/>
        </p:spPr>
        <p:txBody>
          <a:bodyPr/>
          <a:lstStyle/>
          <a:p>
            <a:fld id="{5C76DFEA-0737-4B49-8EA7-DC406FEA47DF}" type="slidenum">
              <a:rPr lang="en-US" smtClean="0">
                <a:latin typeface="Arial" pitchFamily="34" charset="0"/>
              </a:rPr>
              <a:pPr/>
              <a:t>130</a:t>
            </a:fld>
            <a:endParaRPr lang="en-US" smtClean="0">
              <a:latin typeface="Arial" pitchFamily="34" charset="0"/>
            </a:endParaRPr>
          </a:p>
        </p:txBody>
      </p:sp>
      <p:sp>
        <p:nvSpPr>
          <p:cNvPr id="1348863" name="Rectangle 255"/>
          <p:cNvSpPr>
            <a:spLocks noChangeArrowheads="1"/>
          </p:cNvSpPr>
          <p:nvPr/>
        </p:nvSpPr>
        <p:spPr bwMode="auto">
          <a:xfrm>
            <a:off x="0" y="6235700"/>
            <a:ext cx="9144000" cy="622300"/>
          </a:xfrm>
          <a:prstGeom prst="rect">
            <a:avLst/>
          </a:prstGeom>
          <a:solidFill>
            <a:srgbClr val="BBEFFF"/>
          </a:solidFill>
          <a:ln w="12700">
            <a:solidFill>
              <a:schemeClr val="tx1"/>
            </a:solidFill>
            <a:miter lim="800000"/>
            <a:headEnd/>
            <a:tailEnd/>
          </a:ln>
        </p:spPr>
        <p:txBody>
          <a:bodyPr wrap="none" anchor="ctr"/>
          <a:lstStyle/>
          <a:p>
            <a:endParaRPr lang="en-US"/>
          </a:p>
        </p:txBody>
      </p:sp>
      <p:sp>
        <p:nvSpPr>
          <p:cNvPr id="1348862" name="Rectangle 254"/>
          <p:cNvSpPr>
            <a:spLocks noChangeArrowheads="1"/>
          </p:cNvSpPr>
          <p:nvPr/>
        </p:nvSpPr>
        <p:spPr bwMode="auto">
          <a:xfrm>
            <a:off x="0" y="4025900"/>
            <a:ext cx="9144000" cy="2209800"/>
          </a:xfrm>
          <a:prstGeom prst="rect">
            <a:avLst/>
          </a:prstGeom>
          <a:solidFill>
            <a:srgbClr val="BBEFFF"/>
          </a:solidFill>
          <a:ln w="12700">
            <a:solidFill>
              <a:schemeClr val="tx1"/>
            </a:solidFill>
            <a:miter lim="800000"/>
            <a:headEnd/>
            <a:tailEnd/>
          </a:ln>
        </p:spPr>
        <p:txBody>
          <a:bodyPr wrap="none" anchor="ctr"/>
          <a:lstStyle/>
          <a:p>
            <a:endParaRPr lang="en-US"/>
          </a:p>
        </p:txBody>
      </p:sp>
      <p:sp>
        <p:nvSpPr>
          <p:cNvPr id="1348861" name="Rectangle 253"/>
          <p:cNvSpPr>
            <a:spLocks noChangeArrowheads="1"/>
          </p:cNvSpPr>
          <p:nvPr/>
        </p:nvSpPr>
        <p:spPr bwMode="auto">
          <a:xfrm>
            <a:off x="0" y="2057400"/>
            <a:ext cx="9144000" cy="1955800"/>
          </a:xfrm>
          <a:prstGeom prst="rect">
            <a:avLst/>
          </a:prstGeom>
          <a:solidFill>
            <a:srgbClr val="BBEFFF"/>
          </a:solidFill>
          <a:ln w="12700">
            <a:solidFill>
              <a:schemeClr val="tx1"/>
            </a:solidFill>
            <a:miter lim="800000"/>
            <a:headEnd/>
            <a:tailEnd/>
          </a:ln>
        </p:spPr>
        <p:txBody>
          <a:bodyPr wrap="none" anchor="ctr"/>
          <a:lstStyle/>
          <a:p>
            <a:endParaRPr lang="en-US"/>
          </a:p>
        </p:txBody>
      </p:sp>
      <p:sp>
        <p:nvSpPr>
          <p:cNvPr id="137222" name="Rectangle 2"/>
          <p:cNvSpPr>
            <a:spLocks noGrp="1" noChangeArrowheads="1"/>
          </p:cNvSpPr>
          <p:nvPr>
            <p:ph type="title"/>
          </p:nvPr>
        </p:nvSpPr>
        <p:spPr>
          <a:xfrm>
            <a:off x="287338" y="-38100"/>
            <a:ext cx="8585200" cy="914400"/>
          </a:xfrm>
        </p:spPr>
        <p:txBody>
          <a:bodyPr/>
          <a:lstStyle/>
          <a:p>
            <a:r>
              <a:rPr lang="en-US" sz="4000" smtClean="0"/>
              <a:t>The Acceptor-Connector Pattern</a:t>
            </a:r>
          </a:p>
        </p:txBody>
      </p:sp>
      <p:sp>
        <p:nvSpPr>
          <p:cNvPr id="137223" name="Rectangle 54"/>
          <p:cNvSpPr>
            <a:spLocks noChangeArrowheads="1"/>
          </p:cNvSpPr>
          <p:nvPr/>
        </p:nvSpPr>
        <p:spPr bwMode="auto">
          <a:xfrm>
            <a:off x="7829550" y="4802188"/>
            <a:ext cx="20638"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24" name="Rectangle 70"/>
          <p:cNvSpPr>
            <a:spLocks noChangeArrowheads="1"/>
          </p:cNvSpPr>
          <p:nvPr/>
        </p:nvSpPr>
        <p:spPr bwMode="auto">
          <a:xfrm>
            <a:off x="1490663" y="48212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25" name="Rectangle 72"/>
          <p:cNvSpPr>
            <a:spLocks noChangeArrowheads="1"/>
          </p:cNvSpPr>
          <p:nvPr/>
        </p:nvSpPr>
        <p:spPr bwMode="auto">
          <a:xfrm>
            <a:off x="4689475" y="4486275"/>
            <a:ext cx="20638"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26" name="Rectangle 81"/>
          <p:cNvSpPr>
            <a:spLocks noChangeArrowheads="1"/>
          </p:cNvSpPr>
          <p:nvPr/>
        </p:nvSpPr>
        <p:spPr bwMode="auto">
          <a:xfrm>
            <a:off x="3505200" y="480218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27" name="Rectangle 84"/>
          <p:cNvSpPr>
            <a:spLocks noChangeArrowheads="1"/>
          </p:cNvSpPr>
          <p:nvPr/>
        </p:nvSpPr>
        <p:spPr bwMode="auto">
          <a:xfrm>
            <a:off x="5875338" y="480218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28" name="Rectangle 92"/>
          <p:cNvSpPr>
            <a:spLocks noChangeArrowheads="1"/>
          </p:cNvSpPr>
          <p:nvPr/>
        </p:nvSpPr>
        <p:spPr bwMode="auto">
          <a:xfrm>
            <a:off x="5459413" y="1335088"/>
            <a:ext cx="1587" cy="2063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29" name="Rectangle 94"/>
          <p:cNvSpPr>
            <a:spLocks noChangeArrowheads="1"/>
          </p:cNvSpPr>
          <p:nvPr/>
        </p:nvSpPr>
        <p:spPr bwMode="auto">
          <a:xfrm>
            <a:off x="7829550" y="1827213"/>
            <a:ext cx="20638"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30" name="Rectangle 97"/>
          <p:cNvSpPr>
            <a:spLocks noChangeArrowheads="1"/>
          </p:cNvSpPr>
          <p:nvPr/>
        </p:nvSpPr>
        <p:spPr bwMode="auto">
          <a:xfrm>
            <a:off x="5459413" y="1454150"/>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31" name="Rectangle 99"/>
          <p:cNvSpPr>
            <a:spLocks noChangeArrowheads="1"/>
          </p:cNvSpPr>
          <p:nvPr/>
        </p:nvSpPr>
        <p:spPr bwMode="auto">
          <a:xfrm>
            <a:off x="6348413" y="1827213"/>
            <a:ext cx="20637"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32" name="Rectangle 103"/>
          <p:cNvSpPr>
            <a:spLocks noChangeArrowheads="1"/>
          </p:cNvSpPr>
          <p:nvPr/>
        </p:nvSpPr>
        <p:spPr bwMode="auto">
          <a:xfrm>
            <a:off x="6170613" y="4802188"/>
            <a:ext cx="20637"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33" name="Rectangle 107"/>
          <p:cNvSpPr>
            <a:spLocks noChangeArrowheads="1"/>
          </p:cNvSpPr>
          <p:nvPr/>
        </p:nvSpPr>
        <p:spPr bwMode="auto">
          <a:xfrm>
            <a:off x="3208338" y="4802188"/>
            <a:ext cx="20637"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34" name="Rectangle 111"/>
          <p:cNvSpPr>
            <a:spLocks noChangeArrowheads="1"/>
          </p:cNvSpPr>
          <p:nvPr/>
        </p:nvSpPr>
        <p:spPr bwMode="auto">
          <a:xfrm>
            <a:off x="3919538" y="1433513"/>
            <a:ext cx="1587" cy="2063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35" name="Rectangle 113"/>
          <p:cNvSpPr>
            <a:spLocks noChangeArrowheads="1"/>
          </p:cNvSpPr>
          <p:nvPr/>
        </p:nvSpPr>
        <p:spPr bwMode="auto">
          <a:xfrm>
            <a:off x="3208338" y="1827213"/>
            <a:ext cx="20637"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36" name="Rectangle 116"/>
          <p:cNvSpPr>
            <a:spLocks noChangeArrowheads="1"/>
          </p:cNvSpPr>
          <p:nvPr/>
        </p:nvSpPr>
        <p:spPr bwMode="auto">
          <a:xfrm>
            <a:off x="2438400" y="2084388"/>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37" name="Rectangle 123"/>
          <p:cNvSpPr>
            <a:spLocks noChangeArrowheads="1"/>
          </p:cNvSpPr>
          <p:nvPr/>
        </p:nvSpPr>
        <p:spPr bwMode="auto">
          <a:xfrm>
            <a:off x="7059613" y="3502025"/>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38" name="Rectangle 124"/>
          <p:cNvSpPr>
            <a:spLocks noChangeArrowheads="1"/>
          </p:cNvSpPr>
          <p:nvPr/>
        </p:nvSpPr>
        <p:spPr bwMode="auto">
          <a:xfrm>
            <a:off x="6980238" y="3502025"/>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39" name="Rectangle 140"/>
          <p:cNvSpPr>
            <a:spLocks noChangeArrowheads="1"/>
          </p:cNvSpPr>
          <p:nvPr/>
        </p:nvSpPr>
        <p:spPr bwMode="auto">
          <a:xfrm>
            <a:off x="7059613" y="316706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40" name="Rectangle 141"/>
          <p:cNvSpPr>
            <a:spLocks noChangeArrowheads="1"/>
          </p:cNvSpPr>
          <p:nvPr/>
        </p:nvSpPr>
        <p:spPr bwMode="auto">
          <a:xfrm>
            <a:off x="6980238" y="316706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41" name="Rectangle 146"/>
          <p:cNvSpPr>
            <a:spLocks noChangeArrowheads="1"/>
          </p:cNvSpPr>
          <p:nvPr/>
        </p:nvSpPr>
        <p:spPr bwMode="auto">
          <a:xfrm>
            <a:off x="6526213" y="3087688"/>
            <a:ext cx="20637"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42" name="Rectangle 149"/>
          <p:cNvSpPr>
            <a:spLocks noChangeArrowheads="1"/>
          </p:cNvSpPr>
          <p:nvPr/>
        </p:nvSpPr>
        <p:spPr bwMode="auto">
          <a:xfrm>
            <a:off x="6526213" y="2693988"/>
            <a:ext cx="20637"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43" name="Rectangle 150"/>
          <p:cNvSpPr>
            <a:spLocks noChangeArrowheads="1"/>
          </p:cNvSpPr>
          <p:nvPr/>
        </p:nvSpPr>
        <p:spPr bwMode="auto">
          <a:xfrm>
            <a:off x="6526213" y="2616200"/>
            <a:ext cx="20637"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44" name="Rectangle 157"/>
          <p:cNvSpPr>
            <a:spLocks noChangeArrowheads="1"/>
          </p:cNvSpPr>
          <p:nvPr/>
        </p:nvSpPr>
        <p:spPr bwMode="auto">
          <a:xfrm>
            <a:off x="2339975" y="3502025"/>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45" name="Rectangle 177"/>
          <p:cNvSpPr>
            <a:spLocks noChangeArrowheads="1"/>
          </p:cNvSpPr>
          <p:nvPr/>
        </p:nvSpPr>
        <p:spPr bwMode="auto">
          <a:xfrm>
            <a:off x="4689475" y="2359025"/>
            <a:ext cx="20638"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46" name="Rectangle 179"/>
          <p:cNvSpPr>
            <a:spLocks noChangeArrowheads="1"/>
          </p:cNvSpPr>
          <p:nvPr/>
        </p:nvSpPr>
        <p:spPr bwMode="auto">
          <a:xfrm>
            <a:off x="4689475" y="2438400"/>
            <a:ext cx="20638"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47" name="Rectangle 185"/>
          <p:cNvSpPr>
            <a:spLocks noChangeArrowheads="1"/>
          </p:cNvSpPr>
          <p:nvPr/>
        </p:nvSpPr>
        <p:spPr bwMode="auto">
          <a:xfrm>
            <a:off x="5459413" y="121761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48" name="Rectangle 186"/>
          <p:cNvSpPr>
            <a:spLocks noChangeArrowheads="1"/>
          </p:cNvSpPr>
          <p:nvPr/>
        </p:nvSpPr>
        <p:spPr bwMode="auto">
          <a:xfrm>
            <a:off x="5538788" y="121761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49" name="Rectangle 198"/>
          <p:cNvSpPr>
            <a:spLocks noChangeArrowheads="1"/>
          </p:cNvSpPr>
          <p:nvPr/>
        </p:nvSpPr>
        <p:spPr bwMode="auto">
          <a:xfrm>
            <a:off x="8343900" y="1217613"/>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50" name="Rectangle 200"/>
          <p:cNvSpPr>
            <a:spLocks noChangeArrowheads="1"/>
          </p:cNvSpPr>
          <p:nvPr/>
        </p:nvSpPr>
        <p:spPr bwMode="auto">
          <a:xfrm>
            <a:off x="8421688" y="1295400"/>
            <a:ext cx="20637"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51" name="Rectangle 207"/>
          <p:cNvSpPr>
            <a:spLocks noChangeArrowheads="1"/>
          </p:cNvSpPr>
          <p:nvPr/>
        </p:nvSpPr>
        <p:spPr bwMode="auto">
          <a:xfrm>
            <a:off x="8421688" y="2674938"/>
            <a:ext cx="20637"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52" name="Rectangle 208"/>
          <p:cNvSpPr>
            <a:spLocks noChangeArrowheads="1"/>
          </p:cNvSpPr>
          <p:nvPr/>
        </p:nvSpPr>
        <p:spPr bwMode="auto">
          <a:xfrm>
            <a:off x="8421688" y="2752725"/>
            <a:ext cx="20637"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53" name="Rectangle 213"/>
          <p:cNvSpPr>
            <a:spLocks noChangeArrowheads="1"/>
          </p:cNvSpPr>
          <p:nvPr/>
        </p:nvSpPr>
        <p:spPr bwMode="auto">
          <a:xfrm>
            <a:off x="3919538" y="121761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54" name="Rectangle 214"/>
          <p:cNvSpPr>
            <a:spLocks noChangeArrowheads="1"/>
          </p:cNvSpPr>
          <p:nvPr/>
        </p:nvSpPr>
        <p:spPr bwMode="auto">
          <a:xfrm>
            <a:off x="3840163" y="121761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55" name="Rectangle 228"/>
          <p:cNvSpPr>
            <a:spLocks noChangeArrowheads="1"/>
          </p:cNvSpPr>
          <p:nvPr/>
        </p:nvSpPr>
        <p:spPr bwMode="auto">
          <a:xfrm>
            <a:off x="898525" y="1295400"/>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56" name="Rectangle 235"/>
          <p:cNvSpPr>
            <a:spLocks noChangeArrowheads="1"/>
          </p:cNvSpPr>
          <p:nvPr/>
        </p:nvSpPr>
        <p:spPr bwMode="auto">
          <a:xfrm>
            <a:off x="898525" y="26749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57" name="Rectangle 236"/>
          <p:cNvSpPr>
            <a:spLocks noChangeArrowheads="1"/>
          </p:cNvSpPr>
          <p:nvPr/>
        </p:nvSpPr>
        <p:spPr bwMode="auto">
          <a:xfrm>
            <a:off x="898525" y="2752725"/>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58" name="Rectangle 8"/>
          <p:cNvSpPr>
            <a:spLocks noChangeArrowheads="1"/>
          </p:cNvSpPr>
          <p:nvPr/>
        </p:nvSpPr>
        <p:spPr bwMode="auto">
          <a:xfrm>
            <a:off x="133350" y="963613"/>
            <a:ext cx="8915400" cy="928687"/>
          </a:xfrm>
          <a:prstGeom prst="rect">
            <a:avLst/>
          </a:prstGeom>
          <a:solidFill>
            <a:srgbClr val="FFFF9F"/>
          </a:solidFill>
          <a:ln w="12700">
            <a:solidFill>
              <a:schemeClr val="tx1"/>
            </a:solidFill>
            <a:miter lim="800000"/>
            <a:headEnd/>
            <a:tailEnd/>
          </a:ln>
        </p:spPr>
        <p:txBody>
          <a:bodyPr>
            <a:spAutoFit/>
          </a:bodyPr>
          <a:lstStyle/>
          <a:p>
            <a:pPr>
              <a:lnSpc>
                <a:spcPct val="90000"/>
              </a:lnSpc>
            </a:pPr>
            <a:r>
              <a:rPr lang="en-US" sz="2000" u="none"/>
              <a:t>The </a:t>
            </a:r>
            <a:r>
              <a:rPr lang="en-US" sz="2000" i="1" u="none"/>
              <a:t>Acceptor-Connector</a:t>
            </a:r>
            <a:r>
              <a:rPr lang="en-US" sz="2000" u="none"/>
              <a:t> design pattern decouples the connection &amp; initialization of cooperating peer services in a networked system from the processing performed by the peer services after being connected &amp; initialized</a:t>
            </a:r>
          </a:p>
        </p:txBody>
      </p:sp>
      <p:sp>
        <p:nvSpPr>
          <p:cNvPr id="137259" name="Rectangle 69"/>
          <p:cNvSpPr>
            <a:spLocks noChangeArrowheads="1"/>
          </p:cNvSpPr>
          <p:nvPr/>
        </p:nvSpPr>
        <p:spPr bwMode="auto">
          <a:xfrm>
            <a:off x="1495425" y="57610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60" name="Rectangle 129"/>
          <p:cNvSpPr>
            <a:spLocks noChangeArrowheads="1"/>
          </p:cNvSpPr>
          <p:nvPr/>
        </p:nvSpPr>
        <p:spPr bwMode="auto">
          <a:xfrm>
            <a:off x="6530975" y="4973638"/>
            <a:ext cx="20638"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61" name="Rectangle 162"/>
          <p:cNvSpPr>
            <a:spLocks noChangeArrowheads="1"/>
          </p:cNvSpPr>
          <p:nvPr/>
        </p:nvSpPr>
        <p:spPr bwMode="auto">
          <a:xfrm>
            <a:off x="2740025" y="49736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62" name="Rectangle 127"/>
          <p:cNvSpPr>
            <a:spLocks noChangeArrowheads="1"/>
          </p:cNvSpPr>
          <p:nvPr/>
        </p:nvSpPr>
        <p:spPr bwMode="auto">
          <a:xfrm>
            <a:off x="6605588" y="3527425"/>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63" name="Rectangle 144"/>
          <p:cNvSpPr>
            <a:spLocks noChangeArrowheads="1"/>
          </p:cNvSpPr>
          <p:nvPr/>
        </p:nvSpPr>
        <p:spPr bwMode="auto">
          <a:xfrm>
            <a:off x="6605588" y="319246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64" name="Rectangle 156"/>
          <p:cNvSpPr>
            <a:spLocks noChangeArrowheads="1"/>
          </p:cNvSpPr>
          <p:nvPr/>
        </p:nvSpPr>
        <p:spPr bwMode="auto">
          <a:xfrm>
            <a:off x="2260600" y="3527425"/>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65" name="Rectangle 176"/>
          <p:cNvSpPr>
            <a:spLocks noChangeArrowheads="1"/>
          </p:cNvSpPr>
          <p:nvPr/>
        </p:nvSpPr>
        <p:spPr bwMode="auto">
          <a:xfrm>
            <a:off x="4689475" y="2306638"/>
            <a:ext cx="20638"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66" name="Rectangle 180"/>
          <p:cNvSpPr>
            <a:spLocks noChangeArrowheads="1"/>
          </p:cNvSpPr>
          <p:nvPr/>
        </p:nvSpPr>
        <p:spPr bwMode="auto">
          <a:xfrm>
            <a:off x="4689475" y="2543175"/>
            <a:ext cx="20638"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67" name="Rectangle 73"/>
          <p:cNvSpPr>
            <a:spLocks noChangeArrowheads="1"/>
          </p:cNvSpPr>
          <p:nvPr/>
        </p:nvSpPr>
        <p:spPr bwMode="auto">
          <a:xfrm>
            <a:off x="4694238" y="5983288"/>
            <a:ext cx="20637"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68" name="Rectangle 135"/>
          <p:cNvSpPr>
            <a:spLocks noChangeArrowheads="1"/>
          </p:cNvSpPr>
          <p:nvPr/>
        </p:nvSpPr>
        <p:spPr bwMode="auto">
          <a:xfrm>
            <a:off x="6530975" y="5983288"/>
            <a:ext cx="20638"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69" name="Rectangle 168"/>
          <p:cNvSpPr>
            <a:spLocks noChangeArrowheads="1"/>
          </p:cNvSpPr>
          <p:nvPr/>
        </p:nvSpPr>
        <p:spPr bwMode="auto">
          <a:xfrm>
            <a:off x="2740025" y="598328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grpSp>
        <p:nvGrpSpPr>
          <p:cNvPr id="2" name="Group 258"/>
          <p:cNvGrpSpPr>
            <a:grpSpLocks/>
          </p:cNvGrpSpPr>
          <p:nvPr/>
        </p:nvGrpSpPr>
        <p:grpSpPr bwMode="auto">
          <a:xfrm>
            <a:off x="-17463" y="2022475"/>
            <a:ext cx="9223376" cy="4827588"/>
            <a:chOff x="-11" y="1274"/>
            <a:chExt cx="5810" cy="3041"/>
          </a:xfrm>
        </p:grpSpPr>
        <p:sp>
          <p:nvSpPr>
            <p:cNvPr id="137271" name="Rectangle 89"/>
            <p:cNvSpPr>
              <a:spLocks noChangeArrowheads="1"/>
            </p:cNvSpPr>
            <p:nvPr/>
          </p:nvSpPr>
          <p:spPr bwMode="auto">
            <a:xfrm>
              <a:off x="4932" y="1499"/>
              <a:ext cx="13"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72" name="Rectangle 90"/>
            <p:cNvSpPr>
              <a:spLocks noChangeArrowheads="1"/>
            </p:cNvSpPr>
            <p:nvPr/>
          </p:nvSpPr>
          <p:spPr bwMode="auto">
            <a:xfrm>
              <a:off x="4932" y="1883"/>
              <a:ext cx="13"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73" name="Rectangle 102"/>
            <p:cNvSpPr>
              <a:spLocks noChangeArrowheads="1"/>
            </p:cNvSpPr>
            <p:nvPr/>
          </p:nvSpPr>
          <p:spPr bwMode="auto">
            <a:xfrm>
              <a:off x="3887" y="1499"/>
              <a:ext cx="13"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74" name="Rectangle 106"/>
            <p:cNvSpPr>
              <a:spLocks noChangeArrowheads="1"/>
            </p:cNvSpPr>
            <p:nvPr/>
          </p:nvSpPr>
          <p:spPr bwMode="auto">
            <a:xfrm>
              <a:off x="2021" y="1499"/>
              <a:ext cx="13"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75" name="Rectangle 118"/>
            <p:cNvSpPr>
              <a:spLocks noChangeArrowheads="1"/>
            </p:cNvSpPr>
            <p:nvPr/>
          </p:nvSpPr>
          <p:spPr bwMode="auto">
            <a:xfrm>
              <a:off x="939" y="1883"/>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76" name="Rectangle 226"/>
            <p:cNvSpPr>
              <a:spLocks noChangeArrowheads="1"/>
            </p:cNvSpPr>
            <p:nvPr/>
          </p:nvSpPr>
          <p:spPr bwMode="auto">
            <a:xfrm>
              <a:off x="619" y="1644"/>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77" name="Rectangle 53"/>
            <p:cNvSpPr>
              <a:spLocks noChangeArrowheads="1"/>
            </p:cNvSpPr>
            <p:nvPr/>
          </p:nvSpPr>
          <p:spPr bwMode="auto">
            <a:xfrm>
              <a:off x="4935" y="3732"/>
              <a:ext cx="13"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78" name="Rectangle 134"/>
            <p:cNvSpPr>
              <a:spLocks noChangeArrowheads="1"/>
            </p:cNvSpPr>
            <p:nvPr/>
          </p:nvSpPr>
          <p:spPr bwMode="auto">
            <a:xfrm>
              <a:off x="4114" y="3732"/>
              <a:ext cx="13"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79" name="Rectangle 160"/>
            <p:cNvSpPr>
              <a:spLocks noChangeArrowheads="1"/>
            </p:cNvSpPr>
            <p:nvPr/>
          </p:nvSpPr>
          <p:spPr bwMode="auto">
            <a:xfrm>
              <a:off x="1676" y="3099"/>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80" name="Rectangle 167"/>
            <p:cNvSpPr>
              <a:spLocks noChangeArrowheads="1"/>
            </p:cNvSpPr>
            <p:nvPr/>
          </p:nvSpPr>
          <p:spPr bwMode="auto">
            <a:xfrm>
              <a:off x="1726" y="3732"/>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81" name="Rectangle 55"/>
            <p:cNvSpPr>
              <a:spLocks noChangeAspect="1" noChangeArrowheads="1"/>
            </p:cNvSpPr>
            <p:nvPr/>
          </p:nvSpPr>
          <p:spPr bwMode="auto">
            <a:xfrm>
              <a:off x="5118" y="3729"/>
              <a:ext cx="14" cy="20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82" name="Rectangle 59"/>
            <p:cNvSpPr>
              <a:spLocks noChangeAspect="1" noChangeArrowheads="1"/>
            </p:cNvSpPr>
            <p:nvPr/>
          </p:nvSpPr>
          <p:spPr bwMode="auto">
            <a:xfrm>
              <a:off x="4298" y="3606"/>
              <a:ext cx="554" cy="115"/>
            </a:xfrm>
            <a:prstGeom prst="rect">
              <a:avLst/>
            </a:prstGeom>
            <a:noFill/>
            <a:ln w="9525">
              <a:noFill/>
              <a:miter lim="800000"/>
              <a:headEnd/>
              <a:tailEnd/>
            </a:ln>
          </p:spPr>
          <p:txBody>
            <a:bodyPr wrap="none" lIns="0" tIns="0" rIns="0" bIns="0">
              <a:spAutoFit/>
            </a:bodyPr>
            <a:lstStyle/>
            <a:p>
              <a:r>
                <a:rPr lang="en-US" sz="1200" u="none">
                  <a:solidFill>
                    <a:srgbClr val="000000"/>
                  </a:solidFill>
                </a:rPr>
                <a:t>&lt;&lt;activate&gt;&gt;</a:t>
              </a:r>
              <a:endParaRPr lang="en-US" b="1" u="none"/>
            </a:p>
          </p:txBody>
        </p:sp>
        <p:sp>
          <p:nvSpPr>
            <p:cNvPr id="137283" name="Rectangle 60"/>
            <p:cNvSpPr>
              <a:spLocks noChangeAspect="1" noChangeArrowheads="1"/>
            </p:cNvSpPr>
            <p:nvPr/>
          </p:nvSpPr>
          <p:spPr bwMode="auto">
            <a:xfrm>
              <a:off x="5172" y="2284"/>
              <a:ext cx="223" cy="115"/>
            </a:xfrm>
            <a:prstGeom prst="rect">
              <a:avLst/>
            </a:prstGeom>
            <a:noFill/>
            <a:ln w="9525">
              <a:noFill/>
              <a:miter lim="800000"/>
              <a:headEnd/>
              <a:tailEnd/>
            </a:ln>
          </p:spPr>
          <p:txBody>
            <a:bodyPr wrap="none" lIns="0" tIns="0" rIns="0" bIns="0">
              <a:spAutoFit/>
            </a:bodyPr>
            <a:lstStyle/>
            <a:p>
              <a:r>
                <a:rPr lang="en-US" sz="1200" u="none">
                  <a:solidFill>
                    <a:srgbClr val="000000"/>
                  </a:solidFill>
                </a:rPr>
                <a:t>owns</a:t>
              </a:r>
              <a:endParaRPr lang="en-US" b="1" u="none"/>
            </a:p>
          </p:txBody>
        </p:sp>
        <p:sp>
          <p:nvSpPr>
            <p:cNvPr id="137284" name="Freeform 61"/>
            <p:cNvSpPr>
              <a:spLocks noChangeAspect="1"/>
            </p:cNvSpPr>
            <p:nvPr/>
          </p:nvSpPr>
          <p:spPr bwMode="auto">
            <a:xfrm>
              <a:off x="5035" y="3578"/>
              <a:ext cx="165" cy="164"/>
            </a:xfrm>
            <a:custGeom>
              <a:avLst/>
              <a:gdLst>
                <a:gd name="T0" fmla="*/ 199 w 150"/>
                <a:gd name="T1" fmla="*/ 199 h 149"/>
                <a:gd name="T2" fmla="*/ 0 w 150"/>
                <a:gd name="T3" fmla="*/ 199 h 149"/>
                <a:gd name="T4" fmla="*/ 100 w 150"/>
                <a:gd name="T5" fmla="*/ 0 h 149"/>
                <a:gd name="T6" fmla="*/ 199 w 150"/>
                <a:gd name="T7" fmla="*/ 199 h 149"/>
                <a:gd name="T8" fmla="*/ 0 60000 65536"/>
                <a:gd name="T9" fmla="*/ 0 60000 65536"/>
                <a:gd name="T10" fmla="*/ 0 60000 65536"/>
                <a:gd name="T11" fmla="*/ 0 60000 65536"/>
                <a:gd name="T12" fmla="*/ 0 w 150"/>
                <a:gd name="T13" fmla="*/ 0 h 149"/>
                <a:gd name="T14" fmla="*/ 150 w 150"/>
                <a:gd name="T15" fmla="*/ 149 h 149"/>
              </a:gdLst>
              <a:ahLst/>
              <a:cxnLst>
                <a:cxn ang="T8">
                  <a:pos x="T0" y="T1"/>
                </a:cxn>
                <a:cxn ang="T9">
                  <a:pos x="T2" y="T3"/>
                </a:cxn>
                <a:cxn ang="T10">
                  <a:pos x="T4" y="T5"/>
                </a:cxn>
                <a:cxn ang="T11">
                  <a:pos x="T6" y="T7"/>
                </a:cxn>
              </a:cxnLst>
              <a:rect l="T12" t="T13" r="T14" b="T15"/>
              <a:pathLst>
                <a:path w="150" h="149">
                  <a:moveTo>
                    <a:pt x="150" y="149"/>
                  </a:moveTo>
                  <a:lnTo>
                    <a:pt x="0" y="149"/>
                  </a:lnTo>
                  <a:lnTo>
                    <a:pt x="75" y="0"/>
                  </a:lnTo>
                  <a:lnTo>
                    <a:pt x="150" y="149"/>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7285" name="Freeform 62"/>
            <p:cNvSpPr>
              <a:spLocks noChangeAspect="1"/>
            </p:cNvSpPr>
            <p:nvPr/>
          </p:nvSpPr>
          <p:spPr bwMode="auto">
            <a:xfrm>
              <a:off x="5022" y="3565"/>
              <a:ext cx="178" cy="191"/>
            </a:xfrm>
            <a:custGeom>
              <a:avLst/>
              <a:gdLst>
                <a:gd name="T0" fmla="*/ 215 w 162"/>
                <a:gd name="T1" fmla="*/ 231 h 174"/>
                <a:gd name="T2" fmla="*/ 15 w 162"/>
                <a:gd name="T3" fmla="*/ 231 h 174"/>
                <a:gd name="T4" fmla="*/ 0 w 162"/>
                <a:gd name="T5" fmla="*/ 231 h 174"/>
                <a:gd name="T6" fmla="*/ 15 w 162"/>
                <a:gd name="T7" fmla="*/ 213 h 174"/>
                <a:gd name="T8" fmla="*/ 115 w 162"/>
                <a:gd name="T9" fmla="*/ 15 h 174"/>
                <a:gd name="T10" fmla="*/ 115 w 162"/>
                <a:gd name="T11" fmla="*/ 0 h 174"/>
                <a:gd name="T12" fmla="*/ 133 w 162"/>
                <a:gd name="T13" fmla="*/ 15 h 174"/>
                <a:gd name="T14" fmla="*/ 133 w 162"/>
                <a:gd name="T15" fmla="*/ 15 h 174"/>
                <a:gd name="T16" fmla="*/ 33 w 162"/>
                <a:gd name="T17" fmla="*/ 213 h 174"/>
                <a:gd name="T18" fmla="*/ 15 w 162"/>
                <a:gd name="T19" fmla="*/ 213 h 174"/>
                <a:gd name="T20" fmla="*/ 15 w 162"/>
                <a:gd name="T21" fmla="*/ 213 h 174"/>
                <a:gd name="T22" fmla="*/ 215 w 162"/>
                <a:gd name="T23" fmla="*/ 213 h 174"/>
                <a:gd name="T24" fmla="*/ 215 w 162"/>
                <a:gd name="T25" fmla="*/ 231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2"/>
                <a:gd name="T40" fmla="*/ 0 h 174"/>
                <a:gd name="T41" fmla="*/ 162 w 162"/>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2" h="174">
                  <a:moveTo>
                    <a:pt x="162" y="174"/>
                  </a:moveTo>
                  <a:lnTo>
                    <a:pt x="12" y="174"/>
                  </a:lnTo>
                  <a:lnTo>
                    <a:pt x="0" y="174"/>
                  </a:lnTo>
                  <a:lnTo>
                    <a:pt x="12" y="161"/>
                  </a:lnTo>
                  <a:lnTo>
                    <a:pt x="87" y="12"/>
                  </a:lnTo>
                  <a:lnTo>
                    <a:pt x="87" y="0"/>
                  </a:lnTo>
                  <a:lnTo>
                    <a:pt x="100" y="12"/>
                  </a:lnTo>
                  <a:lnTo>
                    <a:pt x="25" y="161"/>
                  </a:lnTo>
                  <a:lnTo>
                    <a:pt x="12" y="161"/>
                  </a:lnTo>
                  <a:lnTo>
                    <a:pt x="162" y="161"/>
                  </a:lnTo>
                  <a:lnTo>
                    <a:pt x="162" y="17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7286" name="Freeform 63"/>
            <p:cNvSpPr>
              <a:spLocks noChangeAspect="1"/>
            </p:cNvSpPr>
            <p:nvPr/>
          </p:nvSpPr>
          <p:spPr bwMode="auto">
            <a:xfrm>
              <a:off x="5118" y="3578"/>
              <a:ext cx="109" cy="178"/>
            </a:xfrm>
            <a:custGeom>
              <a:avLst/>
              <a:gdLst>
                <a:gd name="T0" fmla="*/ 16 w 100"/>
                <a:gd name="T1" fmla="*/ 0 h 162"/>
                <a:gd name="T2" fmla="*/ 113 w 100"/>
                <a:gd name="T3" fmla="*/ 198 h 162"/>
                <a:gd name="T4" fmla="*/ 130 w 100"/>
                <a:gd name="T5" fmla="*/ 215 h 162"/>
                <a:gd name="T6" fmla="*/ 97 w 100"/>
                <a:gd name="T7" fmla="*/ 215 h 162"/>
                <a:gd name="T8" fmla="*/ 97 w 100"/>
                <a:gd name="T9" fmla="*/ 198 h 162"/>
                <a:gd name="T10" fmla="*/ 0 w 100"/>
                <a:gd name="T11" fmla="*/ 0 h 162"/>
                <a:gd name="T12" fmla="*/ 16 w 100"/>
                <a:gd name="T13" fmla="*/ 0 h 162"/>
                <a:gd name="T14" fmla="*/ 0 60000 65536"/>
                <a:gd name="T15" fmla="*/ 0 60000 65536"/>
                <a:gd name="T16" fmla="*/ 0 60000 65536"/>
                <a:gd name="T17" fmla="*/ 0 60000 65536"/>
                <a:gd name="T18" fmla="*/ 0 60000 65536"/>
                <a:gd name="T19" fmla="*/ 0 60000 65536"/>
                <a:gd name="T20" fmla="*/ 0 60000 65536"/>
                <a:gd name="T21" fmla="*/ 0 w 100"/>
                <a:gd name="T22" fmla="*/ 0 h 162"/>
                <a:gd name="T23" fmla="*/ 100 w 100"/>
                <a:gd name="T24" fmla="*/ 162 h 1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162">
                  <a:moveTo>
                    <a:pt x="13" y="0"/>
                  </a:moveTo>
                  <a:lnTo>
                    <a:pt x="87" y="149"/>
                  </a:lnTo>
                  <a:lnTo>
                    <a:pt x="100" y="162"/>
                  </a:lnTo>
                  <a:lnTo>
                    <a:pt x="75" y="162"/>
                  </a:lnTo>
                  <a:lnTo>
                    <a:pt x="75" y="149"/>
                  </a:lnTo>
                  <a:lnTo>
                    <a:pt x="0" y="0"/>
                  </a:lnTo>
                  <a:lnTo>
                    <a:pt x="13"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7287" name="Freeform 64"/>
            <p:cNvSpPr>
              <a:spLocks noChangeAspect="1"/>
            </p:cNvSpPr>
            <p:nvPr/>
          </p:nvSpPr>
          <p:spPr bwMode="auto">
            <a:xfrm>
              <a:off x="646" y="3470"/>
              <a:ext cx="165" cy="163"/>
            </a:xfrm>
            <a:custGeom>
              <a:avLst/>
              <a:gdLst>
                <a:gd name="T0" fmla="*/ 199 w 150"/>
                <a:gd name="T1" fmla="*/ 195 h 149"/>
                <a:gd name="T2" fmla="*/ 0 w 150"/>
                <a:gd name="T3" fmla="*/ 195 h 149"/>
                <a:gd name="T4" fmla="*/ 100 w 150"/>
                <a:gd name="T5" fmla="*/ 0 h 149"/>
                <a:gd name="T6" fmla="*/ 199 w 150"/>
                <a:gd name="T7" fmla="*/ 195 h 149"/>
                <a:gd name="T8" fmla="*/ 0 60000 65536"/>
                <a:gd name="T9" fmla="*/ 0 60000 65536"/>
                <a:gd name="T10" fmla="*/ 0 60000 65536"/>
                <a:gd name="T11" fmla="*/ 0 60000 65536"/>
                <a:gd name="T12" fmla="*/ 0 w 150"/>
                <a:gd name="T13" fmla="*/ 0 h 149"/>
                <a:gd name="T14" fmla="*/ 150 w 150"/>
                <a:gd name="T15" fmla="*/ 149 h 149"/>
              </a:gdLst>
              <a:ahLst/>
              <a:cxnLst>
                <a:cxn ang="T8">
                  <a:pos x="T0" y="T1"/>
                </a:cxn>
                <a:cxn ang="T9">
                  <a:pos x="T2" y="T3"/>
                </a:cxn>
                <a:cxn ang="T10">
                  <a:pos x="T4" y="T5"/>
                </a:cxn>
                <a:cxn ang="T11">
                  <a:pos x="T6" y="T7"/>
                </a:cxn>
              </a:cxnLst>
              <a:rect l="T12" t="T13" r="T14" b="T15"/>
              <a:pathLst>
                <a:path w="150" h="149">
                  <a:moveTo>
                    <a:pt x="150" y="149"/>
                  </a:moveTo>
                  <a:lnTo>
                    <a:pt x="0" y="149"/>
                  </a:lnTo>
                  <a:lnTo>
                    <a:pt x="75" y="0"/>
                  </a:lnTo>
                  <a:lnTo>
                    <a:pt x="150" y="149"/>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7288" name="Freeform 65"/>
            <p:cNvSpPr>
              <a:spLocks noChangeAspect="1"/>
            </p:cNvSpPr>
            <p:nvPr/>
          </p:nvSpPr>
          <p:spPr bwMode="auto">
            <a:xfrm>
              <a:off x="633" y="3456"/>
              <a:ext cx="178" cy="191"/>
            </a:xfrm>
            <a:custGeom>
              <a:avLst/>
              <a:gdLst>
                <a:gd name="T0" fmla="*/ 215 w 162"/>
                <a:gd name="T1" fmla="*/ 233 h 173"/>
                <a:gd name="T2" fmla="*/ 15 w 162"/>
                <a:gd name="T3" fmla="*/ 233 h 173"/>
                <a:gd name="T4" fmla="*/ 0 w 162"/>
                <a:gd name="T5" fmla="*/ 233 h 173"/>
                <a:gd name="T6" fmla="*/ 15 w 162"/>
                <a:gd name="T7" fmla="*/ 217 h 173"/>
                <a:gd name="T8" fmla="*/ 115 w 162"/>
                <a:gd name="T9" fmla="*/ 15 h 173"/>
                <a:gd name="T10" fmla="*/ 115 w 162"/>
                <a:gd name="T11" fmla="*/ 0 h 173"/>
                <a:gd name="T12" fmla="*/ 132 w 162"/>
                <a:gd name="T13" fmla="*/ 15 h 173"/>
                <a:gd name="T14" fmla="*/ 132 w 162"/>
                <a:gd name="T15" fmla="*/ 15 h 173"/>
                <a:gd name="T16" fmla="*/ 33 w 162"/>
                <a:gd name="T17" fmla="*/ 217 h 173"/>
                <a:gd name="T18" fmla="*/ 15 w 162"/>
                <a:gd name="T19" fmla="*/ 217 h 173"/>
                <a:gd name="T20" fmla="*/ 15 w 162"/>
                <a:gd name="T21" fmla="*/ 217 h 173"/>
                <a:gd name="T22" fmla="*/ 215 w 162"/>
                <a:gd name="T23" fmla="*/ 217 h 173"/>
                <a:gd name="T24" fmla="*/ 215 w 162"/>
                <a:gd name="T25" fmla="*/ 233 h 1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2"/>
                <a:gd name="T40" fmla="*/ 0 h 173"/>
                <a:gd name="T41" fmla="*/ 162 w 162"/>
                <a:gd name="T42" fmla="*/ 173 h 1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2" h="173">
                  <a:moveTo>
                    <a:pt x="162" y="173"/>
                  </a:moveTo>
                  <a:lnTo>
                    <a:pt x="12" y="173"/>
                  </a:lnTo>
                  <a:lnTo>
                    <a:pt x="0" y="173"/>
                  </a:lnTo>
                  <a:lnTo>
                    <a:pt x="12" y="161"/>
                  </a:lnTo>
                  <a:lnTo>
                    <a:pt x="87" y="12"/>
                  </a:lnTo>
                  <a:lnTo>
                    <a:pt x="87" y="0"/>
                  </a:lnTo>
                  <a:lnTo>
                    <a:pt x="99" y="12"/>
                  </a:lnTo>
                  <a:lnTo>
                    <a:pt x="25" y="161"/>
                  </a:lnTo>
                  <a:lnTo>
                    <a:pt x="12" y="161"/>
                  </a:lnTo>
                  <a:lnTo>
                    <a:pt x="162" y="161"/>
                  </a:lnTo>
                  <a:lnTo>
                    <a:pt x="162" y="17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7289" name="Freeform 66"/>
            <p:cNvSpPr>
              <a:spLocks noChangeAspect="1"/>
            </p:cNvSpPr>
            <p:nvPr/>
          </p:nvSpPr>
          <p:spPr bwMode="auto">
            <a:xfrm>
              <a:off x="729" y="3470"/>
              <a:ext cx="110" cy="177"/>
            </a:xfrm>
            <a:custGeom>
              <a:avLst/>
              <a:gdLst>
                <a:gd name="T0" fmla="*/ 15 w 100"/>
                <a:gd name="T1" fmla="*/ 0 h 161"/>
                <a:gd name="T2" fmla="*/ 117 w 100"/>
                <a:gd name="T3" fmla="*/ 198 h 161"/>
                <a:gd name="T4" fmla="*/ 133 w 100"/>
                <a:gd name="T5" fmla="*/ 214 h 161"/>
                <a:gd name="T6" fmla="*/ 100 w 100"/>
                <a:gd name="T7" fmla="*/ 214 h 161"/>
                <a:gd name="T8" fmla="*/ 100 w 100"/>
                <a:gd name="T9" fmla="*/ 198 h 161"/>
                <a:gd name="T10" fmla="*/ 0 w 100"/>
                <a:gd name="T11" fmla="*/ 0 h 161"/>
                <a:gd name="T12" fmla="*/ 15 w 100"/>
                <a:gd name="T13" fmla="*/ 0 h 161"/>
                <a:gd name="T14" fmla="*/ 0 60000 65536"/>
                <a:gd name="T15" fmla="*/ 0 60000 65536"/>
                <a:gd name="T16" fmla="*/ 0 60000 65536"/>
                <a:gd name="T17" fmla="*/ 0 60000 65536"/>
                <a:gd name="T18" fmla="*/ 0 60000 65536"/>
                <a:gd name="T19" fmla="*/ 0 60000 65536"/>
                <a:gd name="T20" fmla="*/ 0 60000 65536"/>
                <a:gd name="T21" fmla="*/ 0 w 100"/>
                <a:gd name="T22" fmla="*/ 0 h 161"/>
                <a:gd name="T23" fmla="*/ 100 w 100"/>
                <a:gd name="T24" fmla="*/ 161 h 1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161">
                  <a:moveTo>
                    <a:pt x="12" y="0"/>
                  </a:moveTo>
                  <a:lnTo>
                    <a:pt x="87" y="149"/>
                  </a:lnTo>
                  <a:lnTo>
                    <a:pt x="100" y="161"/>
                  </a:lnTo>
                  <a:lnTo>
                    <a:pt x="75" y="161"/>
                  </a:lnTo>
                  <a:lnTo>
                    <a:pt x="75" y="149"/>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7290" name="Rectangle 71"/>
            <p:cNvSpPr>
              <a:spLocks noChangeAspect="1" noChangeArrowheads="1"/>
            </p:cNvSpPr>
            <p:nvPr/>
          </p:nvSpPr>
          <p:spPr bwMode="auto">
            <a:xfrm>
              <a:off x="729" y="3633"/>
              <a:ext cx="13" cy="3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91" name="Rectangle 74"/>
            <p:cNvSpPr>
              <a:spLocks noChangeAspect="1" noChangeArrowheads="1"/>
            </p:cNvSpPr>
            <p:nvPr/>
          </p:nvSpPr>
          <p:spPr bwMode="auto">
            <a:xfrm>
              <a:off x="2943" y="3715"/>
              <a:ext cx="15" cy="5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92" name="Rectangle 75"/>
            <p:cNvSpPr>
              <a:spLocks noChangeAspect="1" noChangeArrowheads="1"/>
            </p:cNvSpPr>
            <p:nvPr/>
          </p:nvSpPr>
          <p:spPr bwMode="auto">
            <a:xfrm>
              <a:off x="1672" y="3825"/>
              <a:ext cx="37" cy="115"/>
            </a:xfrm>
            <a:prstGeom prst="rect">
              <a:avLst/>
            </a:prstGeom>
            <a:noFill/>
            <a:ln w="9525">
              <a:noFill/>
              <a:miter lim="800000"/>
              <a:headEnd/>
              <a:tailEnd/>
            </a:ln>
          </p:spPr>
          <p:txBody>
            <a:bodyPr wrap="none" lIns="0" tIns="0" rIns="0" bIns="0">
              <a:spAutoFit/>
            </a:bodyPr>
            <a:lstStyle/>
            <a:p>
              <a:r>
                <a:rPr lang="en-US" sz="1200" u="none">
                  <a:solidFill>
                    <a:srgbClr val="000000"/>
                  </a:solidFill>
                </a:rPr>
                <a:t>*</a:t>
              </a:r>
              <a:endParaRPr lang="en-US" b="1" u="none"/>
            </a:p>
          </p:txBody>
        </p:sp>
        <p:sp>
          <p:nvSpPr>
            <p:cNvPr id="137293" name="Freeform 77"/>
            <p:cNvSpPr>
              <a:spLocks noChangeAspect="1"/>
            </p:cNvSpPr>
            <p:nvPr/>
          </p:nvSpPr>
          <p:spPr bwMode="auto">
            <a:xfrm>
              <a:off x="2862" y="3565"/>
              <a:ext cx="164" cy="164"/>
            </a:xfrm>
            <a:custGeom>
              <a:avLst/>
              <a:gdLst>
                <a:gd name="T0" fmla="*/ 199 w 149"/>
                <a:gd name="T1" fmla="*/ 199 h 149"/>
                <a:gd name="T2" fmla="*/ 0 w 149"/>
                <a:gd name="T3" fmla="*/ 199 h 149"/>
                <a:gd name="T4" fmla="*/ 98 w 149"/>
                <a:gd name="T5" fmla="*/ 0 h 149"/>
                <a:gd name="T6" fmla="*/ 199 w 149"/>
                <a:gd name="T7" fmla="*/ 199 h 149"/>
                <a:gd name="T8" fmla="*/ 0 60000 65536"/>
                <a:gd name="T9" fmla="*/ 0 60000 65536"/>
                <a:gd name="T10" fmla="*/ 0 60000 65536"/>
                <a:gd name="T11" fmla="*/ 0 60000 65536"/>
                <a:gd name="T12" fmla="*/ 0 w 149"/>
                <a:gd name="T13" fmla="*/ 0 h 149"/>
                <a:gd name="T14" fmla="*/ 149 w 149"/>
                <a:gd name="T15" fmla="*/ 149 h 149"/>
              </a:gdLst>
              <a:ahLst/>
              <a:cxnLst>
                <a:cxn ang="T8">
                  <a:pos x="T0" y="T1"/>
                </a:cxn>
                <a:cxn ang="T9">
                  <a:pos x="T2" y="T3"/>
                </a:cxn>
                <a:cxn ang="T10">
                  <a:pos x="T4" y="T5"/>
                </a:cxn>
                <a:cxn ang="T11">
                  <a:pos x="T6" y="T7"/>
                </a:cxn>
              </a:cxnLst>
              <a:rect l="T12" t="T13" r="T14" b="T15"/>
              <a:pathLst>
                <a:path w="149" h="149">
                  <a:moveTo>
                    <a:pt x="149" y="149"/>
                  </a:moveTo>
                  <a:lnTo>
                    <a:pt x="0" y="149"/>
                  </a:lnTo>
                  <a:lnTo>
                    <a:pt x="74" y="0"/>
                  </a:lnTo>
                  <a:lnTo>
                    <a:pt x="149" y="149"/>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7294" name="Freeform 78"/>
            <p:cNvSpPr>
              <a:spLocks noChangeAspect="1"/>
            </p:cNvSpPr>
            <p:nvPr/>
          </p:nvSpPr>
          <p:spPr bwMode="auto">
            <a:xfrm>
              <a:off x="2848" y="3551"/>
              <a:ext cx="178" cy="191"/>
            </a:xfrm>
            <a:custGeom>
              <a:avLst/>
              <a:gdLst>
                <a:gd name="T0" fmla="*/ 215 w 162"/>
                <a:gd name="T1" fmla="*/ 231 h 174"/>
                <a:gd name="T2" fmla="*/ 16 w 162"/>
                <a:gd name="T3" fmla="*/ 231 h 174"/>
                <a:gd name="T4" fmla="*/ 0 w 162"/>
                <a:gd name="T5" fmla="*/ 231 h 174"/>
                <a:gd name="T6" fmla="*/ 16 w 162"/>
                <a:gd name="T7" fmla="*/ 214 h 174"/>
                <a:gd name="T8" fmla="*/ 115 w 162"/>
                <a:gd name="T9" fmla="*/ 16 h 174"/>
                <a:gd name="T10" fmla="*/ 115 w 162"/>
                <a:gd name="T11" fmla="*/ 0 h 174"/>
                <a:gd name="T12" fmla="*/ 133 w 162"/>
                <a:gd name="T13" fmla="*/ 16 h 174"/>
                <a:gd name="T14" fmla="*/ 133 w 162"/>
                <a:gd name="T15" fmla="*/ 16 h 174"/>
                <a:gd name="T16" fmla="*/ 33 w 162"/>
                <a:gd name="T17" fmla="*/ 214 h 174"/>
                <a:gd name="T18" fmla="*/ 16 w 162"/>
                <a:gd name="T19" fmla="*/ 214 h 174"/>
                <a:gd name="T20" fmla="*/ 16 w 162"/>
                <a:gd name="T21" fmla="*/ 214 h 174"/>
                <a:gd name="T22" fmla="*/ 215 w 162"/>
                <a:gd name="T23" fmla="*/ 214 h 174"/>
                <a:gd name="T24" fmla="*/ 215 w 162"/>
                <a:gd name="T25" fmla="*/ 231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2"/>
                <a:gd name="T40" fmla="*/ 0 h 174"/>
                <a:gd name="T41" fmla="*/ 162 w 162"/>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2" h="174">
                  <a:moveTo>
                    <a:pt x="162" y="174"/>
                  </a:moveTo>
                  <a:lnTo>
                    <a:pt x="13" y="174"/>
                  </a:lnTo>
                  <a:lnTo>
                    <a:pt x="0" y="174"/>
                  </a:lnTo>
                  <a:lnTo>
                    <a:pt x="13" y="162"/>
                  </a:lnTo>
                  <a:lnTo>
                    <a:pt x="87" y="13"/>
                  </a:lnTo>
                  <a:lnTo>
                    <a:pt x="87" y="0"/>
                  </a:lnTo>
                  <a:lnTo>
                    <a:pt x="100" y="13"/>
                  </a:lnTo>
                  <a:lnTo>
                    <a:pt x="25" y="162"/>
                  </a:lnTo>
                  <a:lnTo>
                    <a:pt x="13" y="162"/>
                  </a:lnTo>
                  <a:lnTo>
                    <a:pt x="162" y="162"/>
                  </a:lnTo>
                  <a:lnTo>
                    <a:pt x="162" y="17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7295" name="Freeform 79"/>
            <p:cNvSpPr>
              <a:spLocks noChangeAspect="1"/>
            </p:cNvSpPr>
            <p:nvPr/>
          </p:nvSpPr>
          <p:spPr bwMode="auto">
            <a:xfrm>
              <a:off x="2943" y="3565"/>
              <a:ext cx="110" cy="177"/>
            </a:xfrm>
            <a:custGeom>
              <a:avLst/>
              <a:gdLst>
                <a:gd name="T0" fmla="*/ 16 w 100"/>
                <a:gd name="T1" fmla="*/ 0 h 161"/>
                <a:gd name="T2" fmla="*/ 117 w 100"/>
                <a:gd name="T3" fmla="*/ 198 h 161"/>
                <a:gd name="T4" fmla="*/ 133 w 100"/>
                <a:gd name="T5" fmla="*/ 214 h 161"/>
                <a:gd name="T6" fmla="*/ 100 w 100"/>
                <a:gd name="T7" fmla="*/ 214 h 161"/>
                <a:gd name="T8" fmla="*/ 100 w 100"/>
                <a:gd name="T9" fmla="*/ 198 h 161"/>
                <a:gd name="T10" fmla="*/ 0 w 100"/>
                <a:gd name="T11" fmla="*/ 0 h 161"/>
                <a:gd name="T12" fmla="*/ 16 w 100"/>
                <a:gd name="T13" fmla="*/ 0 h 161"/>
                <a:gd name="T14" fmla="*/ 0 60000 65536"/>
                <a:gd name="T15" fmla="*/ 0 60000 65536"/>
                <a:gd name="T16" fmla="*/ 0 60000 65536"/>
                <a:gd name="T17" fmla="*/ 0 60000 65536"/>
                <a:gd name="T18" fmla="*/ 0 60000 65536"/>
                <a:gd name="T19" fmla="*/ 0 60000 65536"/>
                <a:gd name="T20" fmla="*/ 0 60000 65536"/>
                <a:gd name="T21" fmla="*/ 0 w 100"/>
                <a:gd name="T22" fmla="*/ 0 h 161"/>
                <a:gd name="T23" fmla="*/ 100 w 100"/>
                <a:gd name="T24" fmla="*/ 161 h 1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161">
                  <a:moveTo>
                    <a:pt x="13" y="0"/>
                  </a:moveTo>
                  <a:lnTo>
                    <a:pt x="87" y="149"/>
                  </a:lnTo>
                  <a:lnTo>
                    <a:pt x="100" y="161"/>
                  </a:lnTo>
                  <a:lnTo>
                    <a:pt x="75" y="161"/>
                  </a:lnTo>
                  <a:lnTo>
                    <a:pt x="75" y="149"/>
                  </a:lnTo>
                  <a:lnTo>
                    <a:pt x="0" y="0"/>
                  </a:lnTo>
                  <a:lnTo>
                    <a:pt x="13"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7296" name="Rectangle 82"/>
            <p:cNvSpPr>
              <a:spLocks noChangeAspect="1" noChangeArrowheads="1"/>
            </p:cNvSpPr>
            <p:nvPr/>
          </p:nvSpPr>
          <p:spPr bwMode="auto">
            <a:xfrm>
              <a:off x="2124" y="3770"/>
              <a:ext cx="13" cy="1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97" name="Rectangle 83"/>
            <p:cNvSpPr>
              <a:spLocks noChangeAspect="1" noChangeArrowheads="1"/>
            </p:cNvSpPr>
            <p:nvPr/>
          </p:nvSpPr>
          <p:spPr bwMode="auto">
            <a:xfrm>
              <a:off x="2124" y="3770"/>
              <a:ext cx="165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98" name="Rectangle 85"/>
            <p:cNvSpPr>
              <a:spLocks noChangeAspect="1" noChangeArrowheads="1"/>
            </p:cNvSpPr>
            <p:nvPr/>
          </p:nvSpPr>
          <p:spPr bwMode="auto">
            <a:xfrm>
              <a:off x="3765" y="3770"/>
              <a:ext cx="13" cy="1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299" name="Rectangle 91"/>
            <p:cNvSpPr>
              <a:spLocks noChangeAspect="1" noChangeArrowheads="1"/>
            </p:cNvSpPr>
            <p:nvPr/>
          </p:nvSpPr>
          <p:spPr bwMode="auto">
            <a:xfrm>
              <a:off x="5118" y="2256"/>
              <a:ext cx="14" cy="42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00" name="Rectangle 93"/>
            <p:cNvSpPr>
              <a:spLocks noChangeAspect="1" noChangeArrowheads="1"/>
            </p:cNvSpPr>
            <p:nvPr/>
          </p:nvSpPr>
          <p:spPr bwMode="auto">
            <a:xfrm>
              <a:off x="3477" y="1533"/>
              <a:ext cx="1655" cy="1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01" name="Rectangle 95"/>
            <p:cNvSpPr>
              <a:spLocks noChangeAspect="1" noChangeArrowheads="1"/>
            </p:cNvSpPr>
            <p:nvPr/>
          </p:nvSpPr>
          <p:spPr bwMode="auto">
            <a:xfrm>
              <a:off x="5118" y="1533"/>
              <a:ext cx="14" cy="34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02" name="Rectangle 96"/>
            <p:cNvSpPr>
              <a:spLocks noChangeAspect="1" noChangeArrowheads="1"/>
            </p:cNvSpPr>
            <p:nvPr/>
          </p:nvSpPr>
          <p:spPr bwMode="auto">
            <a:xfrm>
              <a:off x="3627" y="1725"/>
              <a:ext cx="202" cy="115"/>
            </a:xfrm>
            <a:prstGeom prst="rect">
              <a:avLst/>
            </a:prstGeom>
            <a:noFill/>
            <a:ln w="9525">
              <a:noFill/>
              <a:miter lim="800000"/>
              <a:headEnd/>
              <a:tailEnd/>
            </a:ln>
          </p:spPr>
          <p:txBody>
            <a:bodyPr wrap="none" lIns="0" tIns="0" rIns="0" bIns="0">
              <a:spAutoFit/>
            </a:bodyPr>
            <a:lstStyle/>
            <a:p>
              <a:r>
                <a:rPr lang="en-US" sz="1200" u="none">
                  <a:solidFill>
                    <a:srgbClr val="000000"/>
                  </a:solidFill>
                </a:rPr>
                <a:t>uses</a:t>
              </a:r>
              <a:endParaRPr lang="en-US" b="1" u="none"/>
            </a:p>
          </p:txBody>
        </p:sp>
        <p:sp>
          <p:nvSpPr>
            <p:cNvPr id="137303" name="Rectangle 98"/>
            <p:cNvSpPr>
              <a:spLocks noChangeAspect="1" noChangeArrowheads="1"/>
            </p:cNvSpPr>
            <p:nvPr/>
          </p:nvSpPr>
          <p:spPr bwMode="auto">
            <a:xfrm>
              <a:off x="3477" y="1616"/>
              <a:ext cx="629"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04" name="Rectangle 100"/>
            <p:cNvSpPr>
              <a:spLocks noChangeAspect="1" noChangeArrowheads="1"/>
            </p:cNvSpPr>
            <p:nvPr/>
          </p:nvSpPr>
          <p:spPr bwMode="auto">
            <a:xfrm>
              <a:off x="4092" y="1616"/>
              <a:ext cx="14" cy="25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05" name="Rectangle 101"/>
            <p:cNvSpPr>
              <a:spLocks noChangeAspect="1" noChangeArrowheads="1"/>
            </p:cNvSpPr>
            <p:nvPr/>
          </p:nvSpPr>
          <p:spPr bwMode="auto">
            <a:xfrm>
              <a:off x="4693" y="1710"/>
              <a:ext cx="203" cy="115"/>
            </a:xfrm>
            <a:prstGeom prst="rect">
              <a:avLst/>
            </a:prstGeom>
            <a:noFill/>
            <a:ln w="9525">
              <a:noFill/>
              <a:miter lim="800000"/>
              <a:headEnd/>
              <a:tailEnd/>
            </a:ln>
          </p:spPr>
          <p:txBody>
            <a:bodyPr wrap="none" lIns="0" tIns="0" rIns="0" bIns="0">
              <a:spAutoFit/>
            </a:bodyPr>
            <a:lstStyle/>
            <a:p>
              <a:r>
                <a:rPr lang="en-US" sz="1200" u="none">
                  <a:solidFill>
                    <a:srgbClr val="000000"/>
                  </a:solidFill>
                </a:rPr>
                <a:t>uses</a:t>
              </a:r>
              <a:endParaRPr lang="en-US" b="1" u="none"/>
            </a:p>
          </p:txBody>
        </p:sp>
        <p:sp>
          <p:nvSpPr>
            <p:cNvPr id="137306" name="Rectangle 104"/>
            <p:cNvSpPr>
              <a:spLocks noChangeAspect="1" noChangeArrowheads="1"/>
            </p:cNvSpPr>
            <p:nvPr/>
          </p:nvSpPr>
          <p:spPr bwMode="auto">
            <a:xfrm>
              <a:off x="3969" y="2256"/>
              <a:ext cx="14" cy="167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07" name="Rectangle 105"/>
            <p:cNvSpPr>
              <a:spLocks noChangeAspect="1" noChangeArrowheads="1"/>
            </p:cNvSpPr>
            <p:nvPr/>
          </p:nvSpPr>
          <p:spPr bwMode="auto">
            <a:xfrm>
              <a:off x="4338" y="2297"/>
              <a:ext cx="538" cy="115"/>
            </a:xfrm>
            <a:prstGeom prst="rect">
              <a:avLst/>
            </a:prstGeom>
            <a:noFill/>
            <a:ln w="9525">
              <a:noFill/>
              <a:miter lim="800000"/>
              <a:headEnd/>
              <a:tailEnd/>
            </a:ln>
          </p:spPr>
          <p:txBody>
            <a:bodyPr wrap="none" lIns="0" tIns="0" rIns="0" bIns="0">
              <a:spAutoFit/>
            </a:bodyPr>
            <a:lstStyle/>
            <a:p>
              <a:r>
                <a:rPr lang="en-US" sz="1200" u="none">
                  <a:solidFill>
                    <a:srgbClr val="000000"/>
                  </a:solidFill>
                </a:rPr>
                <a:t>&lt;&lt;creates&gt;&gt;</a:t>
              </a:r>
              <a:endParaRPr lang="en-US" b="1" u="none"/>
            </a:p>
          </p:txBody>
        </p:sp>
        <p:sp>
          <p:nvSpPr>
            <p:cNvPr id="137308" name="Rectangle 108"/>
            <p:cNvSpPr>
              <a:spLocks noChangeAspect="1" noChangeArrowheads="1"/>
            </p:cNvSpPr>
            <p:nvPr/>
          </p:nvSpPr>
          <p:spPr bwMode="auto">
            <a:xfrm>
              <a:off x="1918" y="2256"/>
              <a:ext cx="14" cy="167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09" name="Rectangle 109"/>
            <p:cNvSpPr>
              <a:spLocks noChangeAspect="1" noChangeArrowheads="1"/>
            </p:cNvSpPr>
            <p:nvPr/>
          </p:nvSpPr>
          <p:spPr bwMode="auto">
            <a:xfrm>
              <a:off x="3641" y="2284"/>
              <a:ext cx="224" cy="115"/>
            </a:xfrm>
            <a:prstGeom prst="rect">
              <a:avLst/>
            </a:prstGeom>
            <a:noFill/>
            <a:ln w="9525">
              <a:noFill/>
              <a:miter lim="800000"/>
              <a:headEnd/>
              <a:tailEnd/>
            </a:ln>
          </p:spPr>
          <p:txBody>
            <a:bodyPr wrap="none" lIns="0" tIns="0" rIns="0" bIns="0">
              <a:spAutoFit/>
            </a:bodyPr>
            <a:lstStyle/>
            <a:p>
              <a:r>
                <a:rPr lang="en-US" sz="1200" u="none">
                  <a:solidFill>
                    <a:srgbClr val="000000"/>
                  </a:solidFill>
                </a:rPr>
                <a:t>owns</a:t>
              </a:r>
              <a:endParaRPr lang="en-US" b="1" u="none"/>
            </a:p>
          </p:txBody>
        </p:sp>
        <p:sp>
          <p:nvSpPr>
            <p:cNvPr id="137310" name="Rectangle 110"/>
            <p:cNvSpPr>
              <a:spLocks noChangeAspect="1" noChangeArrowheads="1"/>
            </p:cNvSpPr>
            <p:nvPr/>
          </p:nvSpPr>
          <p:spPr bwMode="auto">
            <a:xfrm>
              <a:off x="1631" y="1725"/>
              <a:ext cx="202" cy="115"/>
            </a:xfrm>
            <a:prstGeom prst="rect">
              <a:avLst/>
            </a:prstGeom>
            <a:noFill/>
            <a:ln w="9525">
              <a:noFill/>
              <a:miter lim="800000"/>
              <a:headEnd/>
              <a:tailEnd/>
            </a:ln>
          </p:spPr>
          <p:txBody>
            <a:bodyPr wrap="none" lIns="0" tIns="0" rIns="0" bIns="0">
              <a:spAutoFit/>
            </a:bodyPr>
            <a:lstStyle/>
            <a:p>
              <a:r>
                <a:rPr lang="en-US" sz="1200" u="none">
                  <a:solidFill>
                    <a:srgbClr val="000000"/>
                  </a:solidFill>
                </a:rPr>
                <a:t>uses</a:t>
              </a:r>
              <a:endParaRPr lang="en-US" b="1" u="none"/>
            </a:p>
          </p:txBody>
        </p:sp>
        <p:sp>
          <p:nvSpPr>
            <p:cNvPr id="137311" name="Rectangle 112"/>
            <p:cNvSpPr>
              <a:spLocks noChangeAspect="1" noChangeArrowheads="1"/>
            </p:cNvSpPr>
            <p:nvPr/>
          </p:nvSpPr>
          <p:spPr bwMode="auto">
            <a:xfrm>
              <a:off x="1918" y="1601"/>
              <a:ext cx="492" cy="1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12" name="Rectangle 114"/>
            <p:cNvSpPr>
              <a:spLocks noChangeAspect="1" noChangeArrowheads="1"/>
            </p:cNvSpPr>
            <p:nvPr/>
          </p:nvSpPr>
          <p:spPr bwMode="auto">
            <a:xfrm>
              <a:off x="1918" y="1601"/>
              <a:ext cx="14" cy="27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13" name="Rectangle 115"/>
            <p:cNvSpPr>
              <a:spLocks noChangeAspect="1" noChangeArrowheads="1"/>
            </p:cNvSpPr>
            <p:nvPr/>
          </p:nvSpPr>
          <p:spPr bwMode="auto">
            <a:xfrm>
              <a:off x="1604" y="2297"/>
              <a:ext cx="223" cy="115"/>
            </a:xfrm>
            <a:prstGeom prst="rect">
              <a:avLst/>
            </a:prstGeom>
            <a:noFill/>
            <a:ln w="9525">
              <a:noFill/>
              <a:miter lim="800000"/>
              <a:headEnd/>
              <a:tailEnd/>
            </a:ln>
          </p:spPr>
          <p:txBody>
            <a:bodyPr wrap="none" lIns="0" tIns="0" rIns="0" bIns="0">
              <a:spAutoFit/>
            </a:bodyPr>
            <a:lstStyle/>
            <a:p>
              <a:r>
                <a:rPr lang="en-US" sz="1200" u="none">
                  <a:solidFill>
                    <a:srgbClr val="000000"/>
                  </a:solidFill>
                </a:rPr>
                <a:t>owns</a:t>
              </a:r>
              <a:endParaRPr lang="en-US" b="1" u="none"/>
            </a:p>
          </p:txBody>
        </p:sp>
        <p:sp>
          <p:nvSpPr>
            <p:cNvPr id="137314" name="Rectangle 117"/>
            <p:cNvSpPr>
              <a:spLocks noChangeAspect="1" noChangeArrowheads="1"/>
            </p:cNvSpPr>
            <p:nvPr/>
          </p:nvSpPr>
          <p:spPr bwMode="auto">
            <a:xfrm>
              <a:off x="729" y="2052"/>
              <a:ext cx="656"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15" name="Rectangle 119"/>
            <p:cNvSpPr>
              <a:spLocks noChangeAspect="1" noChangeArrowheads="1"/>
            </p:cNvSpPr>
            <p:nvPr/>
          </p:nvSpPr>
          <p:spPr bwMode="auto">
            <a:xfrm>
              <a:off x="729" y="2052"/>
              <a:ext cx="13" cy="62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16" name="Rectangle 120"/>
            <p:cNvSpPr>
              <a:spLocks noChangeAspect="1" noChangeArrowheads="1"/>
            </p:cNvSpPr>
            <p:nvPr/>
          </p:nvSpPr>
          <p:spPr bwMode="auto">
            <a:xfrm>
              <a:off x="4202" y="3770"/>
              <a:ext cx="13" cy="14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17" name="Freeform 121"/>
            <p:cNvSpPr>
              <a:spLocks noChangeAspect="1"/>
            </p:cNvSpPr>
            <p:nvPr/>
          </p:nvSpPr>
          <p:spPr bwMode="auto">
            <a:xfrm>
              <a:off x="4202" y="3783"/>
              <a:ext cx="54" cy="178"/>
            </a:xfrm>
            <a:custGeom>
              <a:avLst/>
              <a:gdLst>
                <a:gd name="T0" fmla="*/ 66 w 49"/>
                <a:gd name="T1" fmla="*/ 0 h 162"/>
                <a:gd name="T2" fmla="*/ 50 w 49"/>
                <a:gd name="T3" fmla="*/ 0 h 162"/>
                <a:gd name="T4" fmla="*/ 0 w 49"/>
                <a:gd name="T5" fmla="*/ 164 h 162"/>
                <a:gd name="T6" fmla="*/ 0 w 49"/>
                <a:gd name="T7" fmla="*/ 164 h 162"/>
                <a:gd name="T8" fmla="*/ 15 w 49"/>
                <a:gd name="T9" fmla="*/ 215 h 162"/>
                <a:gd name="T10" fmla="*/ 15 w 49"/>
                <a:gd name="T11" fmla="*/ 164 h 162"/>
                <a:gd name="T12" fmla="*/ 66 w 49"/>
                <a:gd name="T13" fmla="*/ 0 h 162"/>
                <a:gd name="T14" fmla="*/ 0 60000 65536"/>
                <a:gd name="T15" fmla="*/ 0 60000 65536"/>
                <a:gd name="T16" fmla="*/ 0 60000 65536"/>
                <a:gd name="T17" fmla="*/ 0 60000 65536"/>
                <a:gd name="T18" fmla="*/ 0 60000 65536"/>
                <a:gd name="T19" fmla="*/ 0 60000 65536"/>
                <a:gd name="T20" fmla="*/ 0 60000 65536"/>
                <a:gd name="T21" fmla="*/ 0 w 49"/>
                <a:gd name="T22" fmla="*/ 0 h 162"/>
                <a:gd name="T23" fmla="*/ 49 w 49"/>
                <a:gd name="T24" fmla="*/ 162 h 1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9" h="162">
                  <a:moveTo>
                    <a:pt x="49" y="0"/>
                  </a:moveTo>
                  <a:lnTo>
                    <a:pt x="37" y="0"/>
                  </a:lnTo>
                  <a:lnTo>
                    <a:pt x="0" y="124"/>
                  </a:lnTo>
                  <a:lnTo>
                    <a:pt x="12" y="162"/>
                  </a:lnTo>
                  <a:lnTo>
                    <a:pt x="12" y="124"/>
                  </a:lnTo>
                  <a:lnTo>
                    <a:pt x="49"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7318" name="Freeform 122"/>
            <p:cNvSpPr>
              <a:spLocks noChangeAspect="1"/>
            </p:cNvSpPr>
            <p:nvPr/>
          </p:nvSpPr>
          <p:spPr bwMode="auto">
            <a:xfrm>
              <a:off x="4160" y="3783"/>
              <a:ext cx="55" cy="136"/>
            </a:xfrm>
            <a:custGeom>
              <a:avLst/>
              <a:gdLst>
                <a:gd name="T0" fmla="*/ 51 w 50"/>
                <a:gd name="T1" fmla="*/ 163 h 124"/>
                <a:gd name="T2" fmla="*/ 66 w 50"/>
                <a:gd name="T3" fmla="*/ 163 h 124"/>
                <a:gd name="T4" fmla="*/ 16 w 50"/>
                <a:gd name="T5" fmla="*/ 0 h 124"/>
                <a:gd name="T6" fmla="*/ 0 w 50"/>
                <a:gd name="T7" fmla="*/ 0 h 124"/>
                <a:gd name="T8" fmla="*/ 51 w 50"/>
                <a:gd name="T9" fmla="*/ 163 h 124"/>
                <a:gd name="T10" fmla="*/ 0 60000 65536"/>
                <a:gd name="T11" fmla="*/ 0 60000 65536"/>
                <a:gd name="T12" fmla="*/ 0 60000 65536"/>
                <a:gd name="T13" fmla="*/ 0 60000 65536"/>
                <a:gd name="T14" fmla="*/ 0 60000 65536"/>
                <a:gd name="T15" fmla="*/ 0 w 50"/>
                <a:gd name="T16" fmla="*/ 0 h 124"/>
                <a:gd name="T17" fmla="*/ 50 w 50"/>
                <a:gd name="T18" fmla="*/ 124 h 124"/>
              </a:gdLst>
              <a:ahLst/>
              <a:cxnLst>
                <a:cxn ang="T10">
                  <a:pos x="T0" y="T1"/>
                </a:cxn>
                <a:cxn ang="T11">
                  <a:pos x="T2" y="T3"/>
                </a:cxn>
                <a:cxn ang="T12">
                  <a:pos x="T4" y="T5"/>
                </a:cxn>
                <a:cxn ang="T13">
                  <a:pos x="T6" y="T7"/>
                </a:cxn>
                <a:cxn ang="T14">
                  <a:pos x="T8" y="T9"/>
                </a:cxn>
              </a:cxnLst>
              <a:rect l="T15" t="T16" r="T17" b="T18"/>
              <a:pathLst>
                <a:path w="50" h="124">
                  <a:moveTo>
                    <a:pt x="38" y="124"/>
                  </a:moveTo>
                  <a:lnTo>
                    <a:pt x="50" y="124"/>
                  </a:lnTo>
                  <a:lnTo>
                    <a:pt x="13" y="0"/>
                  </a:lnTo>
                  <a:lnTo>
                    <a:pt x="0" y="0"/>
                  </a:lnTo>
                  <a:lnTo>
                    <a:pt x="38" y="1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7319" name="Rectangle 125"/>
            <p:cNvSpPr>
              <a:spLocks noChangeAspect="1" noChangeArrowheads="1"/>
            </p:cNvSpPr>
            <p:nvPr/>
          </p:nvSpPr>
          <p:spPr bwMode="auto">
            <a:xfrm>
              <a:off x="4530" y="3033"/>
              <a:ext cx="54"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20" name="Line 126"/>
            <p:cNvSpPr>
              <a:spLocks noChangeAspect="1" noChangeShapeType="1"/>
            </p:cNvSpPr>
            <p:nvPr/>
          </p:nvSpPr>
          <p:spPr bwMode="auto">
            <a:xfrm flipH="1">
              <a:off x="4351" y="3033"/>
              <a:ext cx="97" cy="1"/>
            </a:xfrm>
            <a:prstGeom prst="line">
              <a:avLst/>
            </a:prstGeom>
            <a:noFill/>
            <a:ln w="0">
              <a:solidFill>
                <a:srgbClr val="000000"/>
              </a:solidFill>
              <a:round/>
              <a:headEnd/>
              <a:tailEnd/>
            </a:ln>
          </p:spPr>
          <p:txBody>
            <a:bodyPr/>
            <a:lstStyle/>
            <a:p>
              <a:endParaRPr lang="en-US"/>
            </a:p>
          </p:txBody>
        </p:sp>
        <p:sp>
          <p:nvSpPr>
            <p:cNvPr id="137321" name="Rectangle 128"/>
            <p:cNvSpPr>
              <a:spLocks noChangeAspect="1" noChangeArrowheads="1"/>
            </p:cNvSpPr>
            <p:nvPr/>
          </p:nvSpPr>
          <p:spPr bwMode="auto">
            <a:xfrm>
              <a:off x="4215" y="3033"/>
              <a:ext cx="55"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22" name="Rectangle 130"/>
            <p:cNvSpPr>
              <a:spLocks noChangeAspect="1" noChangeArrowheads="1"/>
            </p:cNvSpPr>
            <p:nvPr/>
          </p:nvSpPr>
          <p:spPr bwMode="auto">
            <a:xfrm>
              <a:off x="4215" y="3033"/>
              <a:ext cx="14" cy="5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23" name="Line 131"/>
            <p:cNvSpPr>
              <a:spLocks noChangeAspect="1" noChangeShapeType="1"/>
            </p:cNvSpPr>
            <p:nvPr/>
          </p:nvSpPr>
          <p:spPr bwMode="auto">
            <a:xfrm>
              <a:off x="4215" y="3170"/>
              <a:ext cx="1" cy="95"/>
            </a:xfrm>
            <a:prstGeom prst="line">
              <a:avLst/>
            </a:prstGeom>
            <a:noFill/>
            <a:ln w="0">
              <a:solidFill>
                <a:srgbClr val="000000"/>
              </a:solidFill>
              <a:round/>
              <a:headEnd/>
              <a:tailEnd/>
            </a:ln>
          </p:spPr>
          <p:txBody>
            <a:bodyPr/>
            <a:lstStyle/>
            <a:p>
              <a:endParaRPr lang="en-US"/>
            </a:p>
          </p:txBody>
        </p:sp>
        <p:sp>
          <p:nvSpPr>
            <p:cNvPr id="137324" name="Line 132"/>
            <p:cNvSpPr>
              <a:spLocks noChangeAspect="1" noChangeShapeType="1"/>
            </p:cNvSpPr>
            <p:nvPr/>
          </p:nvSpPr>
          <p:spPr bwMode="auto">
            <a:xfrm>
              <a:off x="4215" y="3361"/>
              <a:ext cx="1" cy="95"/>
            </a:xfrm>
            <a:prstGeom prst="line">
              <a:avLst/>
            </a:prstGeom>
            <a:noFill/>
            <a:ln w="0">
              <a:solidFill>
                <a:srgbClr val="000000"/>
              </a:solidFill>
              <a:round/>
              <a:headEnd/>
              <a:tailEnd/>
            </a:ln>
          </p:spPr>
          <p:txBody>
            <a:bodyPr/>
            <a:lstStyle/>
            <a:p>
              <a:endParaRPr lang="en-US"/>
            </a:p>
          </p:txBody>
        </p:sp>
        <p:sp>
          <p:nvSpPr>
            <p:cNvPr id="137325" name="Line 133"/>
            <p:cNvSpPr>
              <a:spLocks noChangeAspect="1" noChangeShapeType="1"/>
            </p:cNvSpPr>
            <p:nvPr/>
          </p:nvSpPr>
          <p:spPr bwMode="auto">
            <a:xfrm>
              <a:off x="4215" y="3538"/>
              <a:ext cx="1" cy="95"/>
            </a:xfrm>
            <a:prstGeom prst="line">
              <a:avLst/>
            </a:prstGeom>
            <a:noFill/>
            <a:ln w="0">
              <a:solidFill>
                <a:srgbClr val="000000"/>
              </a:solidFill>
              <a:round/>
              <a:headEnd/>
              <a:tailEnd/>
            </a:ln>
          </p:spPr>
          <p:txBody>
            <a:bodyPr/>
            <a:lstStyle/>
            <a:p>
              <a:endParaRPr lang="en-US"/>
            </a:p>
          </p:txBody>
        </p:sp>
        <p:sp>
          <p:nvSpPr>
            <p:cNvPr id="137326" name="Rectangle 136"/>
            <p:cNvSpPr>
              <a:spLocks noChangeAspect="1" noChangeArrowheads="1"/>
            </p:cNvSpPr>
            <p:nvPr/>
          </p:nvSpPr>
          <p:spPr bwMode="auto">
            <a:xfrm>
              <a:off x="4215" y="3729"/>
              <a:ext cx="14" cy="4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27" name="Rectangle 137"/>
            <p:cNvSpPr>
              <a:spLocks noChangeAspect="1" noChangeArrowheads="1"/>
            </p:cNvSpPr>
            <p:nvPr/>
          </p:nvSpPr>
          <p:spPr bwMode="auto">
            <a:xfrm>
              <a:off x="4215" y="2284"/>
              <a:ext cx="14" cy="13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28" name="Freeform 138"/>
            <p:cNvSpPr>
              <a:spLocks noChangeAspect="1"/>
            </p:cNvSpPr>
            <p:nvPr/>
          </p:nvSpPr>
          <p:spPr bwMode="auto">
            <a:xfrm>
              <a:off x="4174" y="2242"/>
              <a:ext cx="55" cy="178"/>
            </a:xfrm>
            <a:custGeom>
              <a:avLst/>
              <a:gdLst>
                <a:gd name="T0" fmla="*/ 0 w 50"/>
                <a:gd name="T1" fmla="*/ 215 h 162"/>
                <a:gd name="T2" fmla="*/ 15 w 50"/>
                <a:gd name="T3" fmla="*/ 215 h 162"/>
                <a:gd name="T4" fmla="*/ 66 w 50"/>
                <a:gd name="T5" fmla="*/ 51 h 162"/>
                <a:gd name="T6" fmla="*/ 66 w 50"/>
                <a:gd name="T7" fmla="*/ 51 h 162"/>
                <a:gd name="T8" fmla="*/ 50 w 50"/>
                <a:gd name="T9" fmla="*/ 0 h 162"/>
                <a:gd name="T10" fmla="*/ 50 w 50"/>
                <a:gd name="T11" fmla="*/ 51 h 162"/>
                <a:gd name="T12" fmla="*/ 0 w 50"/>
                <a:gd name="T13" fmla="*/ 215 h 162"/>
                <a:gd name="T14" fmla="*/ 0 60000 65536"/>
                <a:gd name="T15" fmla="*/ 0 60000 65536"/>
                <a:gd name="T16" fmla="*/ 0 60000 65536"/>
                <a:gd name="T17" fmla="*/ 0 60000 65536"/>
                <a:gd name="T18" fmla="*/ 0 60000 65536"/>
                <a:gd name="T19" fmla="*/ 0 60000 65536"/>
                <a:gd name="T20" fmla="*/ 0 60000 65536"/>
                <a:gd name="T21" fmla="*/ 0 w 50"/>
                <a:gd name="T22" fmla="*/ 0 h 162"/>
                <a:gd name="T23" fmla="*/ 50 w 50"/>
                <a:gd name="T24" fmla="*/ 162 h 1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 h="162">
                  <a:moveTo>
                    <a:pt x="0" y="162"/>
                  </a:moveTo>
                  <a:lnTo>
                    <a:pt x="12" y="162"/>
                  </a:lnTo>
                  <a:lnTo>
                    <a:pt x="50" y="38"/>
                  </a:lnTo>
                  <a:lnTo>
                    <a:pt x="37" y="0"/>
                  </a:lnTo>
                  <a:lnTo>
                    <a:pt x="37" y="38"/>
                  </a:lnTo>
                  <a:lnTo>
                    <a:pt x="0" y="16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7329" name="Freeform 139"/>
            <p:cNvSpPr>
              <a:spLocks noChangeAspect="1"/>
            </p:cNvSpPr>
            <p:nvPr/>
          </p:nvSpPr>
          <p:spPr bwMode="auto">
            <a:xfrm>
              <a:off x="4215" y="2284"/>
              <a:ext cx="55" cy="136"/>
            </a:xfrm>
            <a:custGeom>
              <a:avLst/>
              <a:gdLst>
                <a:gd name="T0" fmla="*/ 16 w 50"/>
                <a:gd name="T1" fmla="*/ 0 h 124"/>
                <a:gd name="T2" fmla="*/ 0 w 50"/>
                <a:gd name="T3" fmla="*/ 0 h 124"/>
                <a:gd name="T4" fmla="*/ 50 w 50"/>
                <a:gd name="T5" fmla="*/ 163 h 124"/>
                <a:gd name="T6" fmla="*/ 66 w 50"/>
                <a:gd name="T7" fmla="*/ 163 h 124"/>
                <a:gd name="T8" fmla="*/ 16 w 50"/>
                <a:gd name="T9" fmla="*/ 0 h 124"/>
                <a:gd name="T10" fmla="*/ 0 60000 65536"/>
                <a:gd name="T11" fmla="*/ 0 60000 65536"/>
                <a:gd name="T12" fmla="*/ 0 60000 65536"/>
                <a:gd name="T13" fmla="*/ 0 60000 65536"/>
                <a:gd name="T14" fmla="*/ 0 60000 65536"/>
                <a:gd name="T15" fmla="*/ 0 w 50"/>
                <a:gd name="T16" fmla="*/ 0 h 124"/>
                <a:gd name="T17" fmla="*/ 50 w 50"/>
                <a:gd name="T18" fmla="*/ 124 h 124"/>
              </a:gdLst>
              <a:ahLst/>
              <a:cxnLst>
                <a:cxn ang="T10">
                  <a:pos x="T0" y="T1"/>
                </a:cxn>
                <a:cxn ang="T11">
                  <a:pos x="T2" y="T3"/>
                </a:cxn>
                <a:cxn ang="T12">
                  <a:pos x="T4" y="T5"/>
                </a:cxn>
                <a:cxn ang="T13">
                  <a:pos x="T6" y="T7"/>
                </a:cxn>
                <a:cxn ang="T14">
                  <a:pos x="T8" y="T9"/>
                </a:cxn>
              </a:cxnLst>
              <a:rect l="T15" t="T16" r="T17" b="T18"/>
              <a:pathLst>
                <a:path w="50" h="124">
                  <a:moveTo>
                    <a:pt x="13" y="0"/>
                  </a:moveTo>
                  <a:lnTo>
                    <a:pt x="0" y="0"/>
                  </a:lnTo>
                  <a:lnTo>
                    <a:pt x="37" y="124"/>
                  </a:lnTo>
                  <a:lnTo>
                    <a:pt x="50" y="124"/>
                  </a:lnTo>
                  <a:lnTo>
                    <a:pt x="13"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7330" name="Rectangle 142"/>
            <p:cNvSpPr>
              <a:spLocks noChangeAspect="1" noChangeArrowheads="1"/>
            </p:cNvSpPr>
            <p:nvPr/>
          </p:nvSpPr>
          <p:spPr bwMode="auto">
            <a:xfrm>
              <a:off x="4530" y="2802"/>
              <a:ext cx="5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31" name="Line 143"/>
            <p:cNvSpPr>
              <a:spLocks noChangeAspect="1" noChangeShapeType="1"/>
            </p:cNvSpPr>
            <p:nvPr/>
          </p:nvSpPr>
          <p:spPr bwMode="auto">
            <a:xfrm flipH="1">
              <a:off x="4351" y="2802"/>
              <a:ext cx="97" cy="1"/>
            </a:xfrm>
            <a:prstGeom prst="line">
              <a:avLst/>
            </a:prstGeom>
            <a:noFill/>
            <a:ln w="0">
              <a:solidFill>
                <a:srgbClr val="000000"/>
              </a:solidFill>
              <a:round/>
              <a:headEnd/>
              <a:tailEnd/>
            </a:ln>
          </p:spPr>
          <p:txBody>
            <a:bodyPr/>
            <a:lstStyle/>
            <a:p>
              <a:endParaRPr lang="en-US"/>
            </a:p>
          </p:txBody>
        </p:sp>
        <p:sp>
          <p:nvSpPr>
            <p:cNvPr id="137332" name="Rectangle 145"/>
            <p:cNvSpPr>
              <a:spLocks noChangeAspect="1" noChangeArrowheads="1"/>
            </p:cNvSpPr>
            <p:nvPr/>
          </p:nvSpPr>
          <p:spPr bwMode="auto">
            <a:xfrm>
              <a:off x="4215" y="2802"/>
              <a:ext cx="55"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33" name="Rectangle 147"/>
            <p:cNvSpPr>
              <a:spLocks noChangeAspect="1" noChangeArrowheads="1"/>
            </p:cNvSpPr>
            <p:nvPr/>
          </p:nvSpPr>
          <p:spPr bwMode="auto">
            <a:xfrm>
              <a:off x="4215" y="2747"/>
              <a:ext cx="14" cy="5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34" name="Line 148"/>
            <p:cNvSpPr>
              <a:spLocks noChangeAspect="1" noChangeShapeType="1"/>
            </p:cNvSpPr>
            <p:nvPr/>
          </p:nvSpPr>
          <p:spPr bwMode="auto">
            <a:xfrm flipV="1">
              <a:off x="4215" y="2556"/>
              <a:ext cx="1" cy="109"/>
            </a:xfrm>
            <a:prstGeom prst="line">
              <a:avLst/>
            </a:prstGeom>
            <a:noFill/>
            <a:ln w="0">
              <a:solidFill>
                <a:srgbClr val="000000"/>
              </a:solidFill>
              <a:round/>
              <a:headEnd/>
              <a:tailEnd/>
            </a:ln>
          </p:spPr>
          <p:txBody>
            <a:bodyPr/>
            <a:lstStyle/>
            <a:p>
              <a:endParaRPr lang="en-US"/>
            </a:p>
          </p:txBody>
        </p:sp>
        <p:sp>
          <p:nvSpPr>
            <p:cNvPr id="137335" name="Rectangle 151"/>
            <p:cNvSpPr>
              <a:spLocks noChangeAspect="1" noChangeArrowheads="1"/>
            </p:cNvSpPr>
            <p:nvPr/>
          </p:nvSpPr>
          <p:spPr bwMode="auto">
            <a:xfrm>
              <a:off x="4215" y="2420"/>
              <a:ext cx="14" cy="5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36" name="Rectangle 152"/>
            <p:cNvSpPr>
              <a:spLocks noChangeAspect="1" noChangeArrowheads="1"/>
            </p:cNvSpPr>
            <p:nvPr/>
          </p:nvSpPr>
          <p:spPr bwMode="auto">
            <a:xfrm>
              <a:off x="852" y="3729"/>
              <a:ext cx="554" cy="115"/>
            </a:xfrm>
            <a:prstGeom prst="rect">
              <a:avLst/>
            </a:prstGeom>
            <a:noFill/>
            <a:ln w="9525">
              <a:noFill/>
              <a:miter lim="800000"/>
              <a:headEnd/>
              <a:tailEnd/>
            </a:ln>
          </p:spPr>
          <p:txBody>
            <a:bodyPr wrap="none" lIns="0" tIns="0" rIns="0" bIns="0">
              <a:spAutoFit/>
            </a:bodyPr>
            <a:lstStyle/>
            <a:p>
              <a:r>
                <a:rPr lang="en-US" sz="1200" u="none">
                  <a:solidFill>
                    <a:srgbClr val="000000"/>
                  </a:solidFill>
                </a:rPr>
                <a:t>&lt;&lt;activate&gt;&gt;</a:t>
              </a:r>
              <a:endParaRPr lang="en-US" b="1" u="none"/>
            </a:p>
          </p:txBody>
        </p:sp>
        <p:sp>
          <p:nvSpPr>
            <p:cNvPr id="137337" name="Rectangle 153"/>
            <p:cNvSpPr>
              <a:spLocks noChangeAspect="1" noChangeArrowheads="1"/>
            </p:cNvSpPr>
            <p:nvPr/>
          </p:nvSpPr>
          <p:spPr bwMode="auto">
            <a:xfrm>
              <a:off x="1576" y="3770"/>
              <a:ext cx="14" cy="14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38" name="Freeform 154"/>
            <p:cNvSpPr>
              <a:spLocks noChangeAspect="1"/>
            </p:cNvSpPr>
            <p:nvPr/>
          </p:nvSpPr>
          <p:spPr bwMode="auto">
            <a:xfrm>
              <a:off x="1576" y="3783"/>
              <a:ext cx="55" cy="178"/>
            </a:xfrm>
            <a:custGeom>
              <a:avLst/>
              <a:gdLst>
                <a:gd name="T0" fmla="*/ 66 w 50"/>
                <a:gd name="T1" fmla="*/ 0 h 162"/>
                <a:gd name="T2" fmla="*/ 51 w 50"/>
                <a:gd name="T3" fmla="*/ 0 h 162"/>
                <a:gd name="T4" fmla="*/ 0 w 50"/>
                <a:gd name="T5" fmla="*/ 164 h 162"/>
                <a:gd name="T6" fmla="*/ 0 w 50"/>
                <a:gd name="T7" fmla="*/ 164 h 162"/>
                <a:gd name="T8" fmla="*/ 16 w 50"/>
                <a:gd name="T9" fmla="*/ 215 h 162"/>
                <a:gd name="T10" fmla="*/ 16 w 50"/>
                <a:gd name="T11" fmla="*/ 164 h 162"/>
                <a:gd name="T12" fmla="*/ 66 w 50"/>
                <a:gd name="T13" fmla="*/ 0 h 162"/>
                <a:gd name="T14" fmla="*/ 0 60000 65536"/>
                <a:gd name="T15" fmla="*/ 0 60000 65536"/>
                <a:gd name="T16" fmla="*/ 0 60000 65536"/>
                <a:gd name="T17" fmla="*/ 0 60000 65536"/>
                <a:gd name="T18" fmla="*/ 0 60000 65536"/>
                <a:gd name="T19" fmla="*/ 0 60000 65536"/>
                <a:gd name="T20" fmla="*/ 0 60000 65536"/>
                <a:gd name="T21" fmla="*/ 0 w 50"/>
                <a:gd name="T22" fmla="*/ 0 h 162"/>
                <a:gd name="T23" fmla="*/ 50 w 50"/>
                <a:gd name="T24" fmla="*/ 162 h 1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 h="162">
                  <a:moveTo>
                    <a:pt x="50" y="0"/>
                  </a:moveTo>
                  <a:lnTo>
                    <a:pt x="38" y="0"/>
                  </a:lnTo>
                  <a:lnTo>
                    <a:pt x="0" y="124"/>
                  </a:lnTo>
                  <a:lnTo>
                    <a:pt x="13" y="162"/>
                  </a:lnTo>
                  <a:lnTo>
                    <a:pt x="13" y="124"/>
                  </a:lnTo>
                  <a:lnTo>
                    <a:pt x="5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7339" name="Freeform 155"/>
            <p:cNvSpPr>
              <a:spLocks noChangeAspect="1"/>
            </p:cNvSpPr>
            <p:nvPr/>
          </p:nvSpPr>
          <p:spPr bwMode="auto">
            <a:xfrm>
              <a:off x="1535" y="3783"/>
              <a:ext cx="55" cy="136"/>
            </a:xfrm>
            <a:custGeom>
              <a:avLst/>
              <a:gdLst>
                <a:gd name="T0" fmla="*/ 50 w 50"/>
                <a:gd name="T1" fmla="*/ 163 h 124"/>
                <a:gd name="T2" fmla="*/ 66 w 50"/>
                <a:gd name="T3" fmla="*/ 163 h 124"/>
                <a:gd name="T4" fmla="*/ 15 w 50"/>
                <a:gd name="T5" fmla="*/ 0 h 124"/>
                <a:gd name="T6" fmla="*/ 0 w 50"/>
                <a:gd name="T7" fmla="*/ 0 h 124"/>
                <a:gd name="T8" fmla="*/ 50 w 50"/>
                <a:gd name="T9" fmla="*/ 163 h 124"/>
                <a:gd name="T10" fmla="*/ 0 60000 65536"/>
                <a:gd name="T11" fmla="*/ 0 60000 65536"/>
                <a:gd name="T12" fmla="*/ 0 60000 65536"/>
                <a:gd name="T13" fmla="*/ 0 60000 65536"/>
                <a:gd name="T14" fmla="*/ 0 60000 65536"/>
                <a:gd name="T15" fmla="*/ 0 w 50"/>
                <a:gd name="T16" fmla="*/ 0 h 124"/>
                <a:gd name="T17" fmla="*/ 50 w 50"/>
                <a:gd name="T18" fmla="*/ 124 h 124"/>
              </a:gdLst>
              <a:ahLst/>
              <a:cxnLst>
                <a:cxn ang="T10">
                  <a:pos x="T0" y="T1"/>
                </a:cxn>
                <a:cxn ang="T11">
                  <a:pos x="T2" y="T3"/>
                </a:cxn>
                <a:cxn ang="T12">
                  <a:pos x="T4" y="T5"/>
                </a:cxn>
                <a:cxn ang="T13">
                  <a:pos x="T6" y="T7"/>
                </a:cxn>
                <a:cxn ang="T14">
                  <a:pos x="T8" y="T9"/>
                </a:cxn>
              </a:cxnLst>
              <a:rect l="T15" t="T16" r="T17" b="T18"/>
              <a:pathLst>
                <a:path w="50" h="124">
                  <a:moveTo>
                    <a:pt x="37" y="124"/>
                  </a:moveTo>
                  <a:lnTo>
                    <a:pt x="50" y="124"/>
                  </a:lnTo>
                  <a:lnTo>
                    <a:pt x="12" y="0"/>
                  </a:lnTo>
                  <a:lnTo>
                    <a:pt x="0" y="0"/>
                  </a:lnTo>
                  <a:lnTo>
                    <a:pt x="37" y="1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7340" name="Rectangle 158"/>
            <p:cNvSpPr>
              <a:spLocks noChangeAspect="1" noChangeArrowheads="1"/>
            </p:cNvSpPr>
            <p:nvPr/>
          </p:nvSpPr>
          <p:spPr bwMode="auto">
            <a:xfrm>
              <a:off x="1262" y="3033"/>
              <a:ext cx="55"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41" name="Line 159"/>
            <p:cNvSpPr>
              <a:spLocks noChangeAspect="1" noChangeShapeType="1"/>
            </p:cNvSpPr>
            <p:nvPr/>
          </p:nvSpPr>
          <p:spPr bwMode="auto">
            <a:xfrm>
              <a:off x="1385" y="3033"/>
              <a:ext cx="82" cy="1"/>
            </a:xfrm>
            <a:prstGeom prst="line">
              <a:avLst/>
            </a:prstGeom>
            <a:noFill/>
            <a:ln w="0">
              <a:solidFill>
                <a:srgbClr val="000000"/>
              </a:solidFill>
              <a:round/>
              <a:headEnd/>
              <a:tailEnd/>
            </a:ln>
          </p:spPr>
          <p:txBody>
            <a:bodyPr/>
            <a:lstStyle/>
            <a:p>
              <a:endParaRPr lang="en-US"/>
            </a:p>
          </p:txBody>
        </p:sp>
        <p:sp>
          <p:nvSpPr>
            <p:cNvPr id="137342" name="Rectangle 161"/>
            <p:cNvSpPr>
              <a:spLocks noChangeAspect="1" noChangeArrowheads="1"/>
            </p:cNvSpPr>
            <p:nvPr/>
          </p:nvSpPr>
          <p:spPr bwMode="auto">
            <a:xfrm>
              <a:off x="1535" y="3033"/>
              <a:ext cx="69"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43" name="Rectangle 163"/>
            <p:cNvSpPr>
              <a:spLocks noChangeAspect="1" noChangeArrowheads="1"/>
            </p:cNvSpPr>
            <p:nvPr/>
          </p:nvSpPr>
          <p:spPr bwMode="auto">
            <a:xfrm>
              <a:off x="1590" y="3033"/>
              <a:ext cx="14" cy="5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44" name="Line 164"/>
            <p:cNvSpPr>
              <a:spLocks noChangeAspect="1" noChangeShapeType="1"/>
            </p:cNvSpPr>
            <p:nvPr/>
          </p:nvSpPr>
          <p:spPr bwMode="auto">
            <a:xfrm>
              <a:off x="1590" y="3170"/>
              <a:ext cx="2" cy="95"/>
            </a:xfrm>
            <a:prstGeom prst="line">
              <a:avLst/>
            </a:prstGeom>
            <a:noFill/>
            <a:ln w="0">
              <a:solidFill>
                <a:srgbClr val="000000"/>
              </a:solidFill>
              <a:round/>
              <a:headEnd/>
              <a:tailEnd/>
            </a:ln>
          </p:spPr>
          <p:txBody>
            <a:bodyPr/>
            <a:lstStyle/>
            <a:p>
              <a:endParaRPr lang="en-US"/>
            </a:p>
          </p:txBody>
        </p:sp>
        <p:sp>
          <p:nvSpPr>
            <p:cNvPr id="137345" name="Line 165"/>
            <p:cNvSpPr>
              <a:spLocks noChangeAspect="1" noChangeShapeType="1"/>
            </p:cNvSpPr>
            <p:nvPr/>
          </p:nvSpPr>
          <p:spPr bwMode="auto">
            <a:xfrm>
              <a:off x="1590" y="3361"/>
              <a:ext cx="2" cy="95"/>
            </a:xfrm>
            <a:prstGeom prst="line">
              <a:avLst/>
            </a:prstGeom>
            <a:noFill/>
            <a:ln w="0">
              <a:solidFill>
                <a:srgbClr val="000000"/>
              </a:solidFill>
              <a:round/>
              <a:headEnd/>
              <a:tailEnd/>
            </a:ln>
          </p:spPr>
          <p:txBody>
            <a:bodyPr/>
            <a:lstStyle/>
            <a:p>
              <a:endParaRPr lang="en-US"/>
            </a:p>
          </p:txBody>
        </p:sp>
        <p:sp>
          <p:nvSpPr>
            <p:cNvPr id="137346" name="Line 166"/>
            <p:cNvSpPr>
              <a:spLocks noChangeAspect="1" noChangeShapeType="1"/>
            </p:cNvSpPr>
            <p:nvPr/>
          </p:nvSpPr>
          <p:spPr bwMode="auto">
            <a:xfrm>
              <a:off x="1590" y="3538"/>
              <a:ext cx="2" cy="95"/>
            </a:xfrm>
            <a:prstGeom prst="line">
              <a:avLst/>
            </a:prstGeom>
            <a:noFill/>
            <a:ln w="0">
              <a:solidFill>
                <a:srgbClr val="000000"/>
              </a:solidFill>
              <a:round/>
              <a:headEnd/>
              <a:tailEnd/>
            </a:ln>
          </p:spPr>
          <p:txBody>
            <a:bodyPr/>
            <a:lstStyle/>
            <a:p>
              <a:endParaRPr lang="en-US"/>
            </a:p>
          </p:txBody>
        </p:sp>
        <p:sp>
          <p:nvSpPr>
            <p:cNvPr id="137347" name="Rectangle 169"/>
            <p:cNvSpPr>
              <a:spLocks noChangeAspect="1" noChangeArrowheads="1"/>
            </p:cNvSpPr>
            <p:nvPr/>
          </p:nvSpPr>
          <p:spPr bwMode="auto">
            <a:xfrm>
              <a:off x="1590" y="3729"/>
              <a:ext cx="14" cy="4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48" name="Rectangle 170"/>
            <p:cNvSpPr>
              <a:spLocks noChangeAspect="1" noChangeArrowheads="1"/>
            </p:cNvSpPr>
            <p:nvPr/>
          </p:nvSpPr>
          <p:spPr bwMode="auto">
            <a:xfrm>
              <a:off x="2000" y="1806"/>
              <a:ext cx="37" cy="115"/>
            </a:xfrm>
            <a:prstGeom prst="rect">
              <a:avLst/>
            </a:prstGeom>
            <a:noFill/>
            <a:ln w="9525">
              <a:noFill/>
              <a:miter lim="800000"/>
              <a:headEnd/>
              <a:tailEnd/>
            </a:ln>
          </p:spPr>
          <p:txBody>
            <a:bodyPr wrap="none" lIns="0" tIns="0" rIns="0" bIns="0">
              <a:spAutoFit/>
            </a:bodyPr>
            <a:lstStyle/>
            <a:p>
              <a:r>
                <a:rPr lang="en-US" sz="1200" u="none">
                  <a:solidFill>
                    <a:srgbClr val="000000"/>
                  </a:solidFill>
                </a:rPr>
                <a:t>*</a:t>
              </a:r>
              <a:endParaRPr lang="en-US" b="1" u="none"/>
            </a:p>
          </p:txBody>
        </p:sp>
        <p:sp>
          <p:nvSpPr>
            <p:cNvPr id="137349" name="Rectangle 171"/>
            <p:cNvSpPr>
              <a:spLocks noChangeAspect="1" noChangeArrowheads="1"/>
            </p:cNvSpPr>
            <p:nvPr/>
          </p:nvSpPr>
          <p:spPr bwMode="auto">
            <a:xfrm>
              <a:off x="4174" y="1793"/>
              <a:ext cx="37" cy="115"/>
            </a:xfrm>
            <a:prstGeom prst="rect">
              <a:avLst/>
            </a:prstGeom>
            <a:noFill/>
            <a:ln w="9525">
              <a:noFill/>
              <a:miter lim="800000"/>
              <a:headEnd/>
              <a:tailEnd/>
            </a:ln>
          </p:spPr>
          <p:txBody>
            <a:bodyPr wrap="none" lIns="0" tIns="0" rIns="0" bIns="0">
              <a:spAutoFit/>
            </a:bodyPr>
            <a:lstStyle/>
            <a:p>
              <a:r>
                <a:rPr lang="en-US" sz="1200" u="none">
                  <a:solidFill>
                    <a:srgbClr val="000000"/>
                  </a:solidFill>
                </a:rPr>
                <a:t>*</a:t>
              </a:r>
              <a:endParaRPr lang="en-US" b="1" u="none"/>
            </a:p>
          </p:txBody>
        </p:sp>
        <p:sp>
          <p:nvSpPr>
            <p:cNvPr id="137350" name="Rectangle 172"/>
            <p:cNvSpPr>
              <a:spLocks noChangeAspect="1" noChangeArrowheads="1"/>
            </p:cNvSpPr>
            <p:nvPr/>
          </p:nvSpPr>
          <p:spPr bwMode="auto">
            <a:xfrm>
              <a:off x="5200" y="1793"/>
              <a:ext cx="37" cy="115"/>
            </a:xfrm>
            <a:prstGeom prst="rect">
              <a:avLst/>
            </a:prstGeom>
            <a:noFill/>
            <a:ln w="9525">
              <a:noFill/>
              <a:miter lim="800000"/>
              <a:headEnd/>
              <a:tailEnd/>
            </a:ln>
          </p:spPr>
          <p:txBody>
            <a:bodyPr wrap="none" lIns="0" tIns="0" rIns="0" bIns="0">
              <a:spAutoFit/>
            </a:bodyPr>
            <a:lstStyle/>
            <a:p>
              <a:r>
                <a:rPr lang="en-US" sz="1200" u="none">
                  <a:solidFill>
                    <a:srgbClr val="000000"/>
                  </a:solidFill>
                </a:rPr>
                <a:t>*</a:t>
              </a:r>
              <a:endParaRPr lang="en-US" b="1" u="none"/>
            </a:p>
          </p:txBody>
        </p:sp>
        <p:sp>
          <p:nvSpPr>
            <p:cNvPr id="137351" name="Rectangle 173"/>
            <p:cNvSpPr>
              <a:spLocks noChangeAspect="1" noChangeArrowheads="1"/>
            </p:cNvSpPr>
            <p:nvPr/>
          </p:nvSpPr>
          <p:spPr bwMode="auto">
            <a:xfrm>
              <a:off x="2930" y="2352"/>
              <a:ext cx="13" cy="13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52" name="Freeform 174"/>
            <p:cNvSpPr>
              <a:spLocks noChangeAspect="1"/>
            </p:cNvSpPr>
            <p:nvPr/>
          </p:nvSpPr>
          <p:spPr bwMode="auto">
            <a:xfrm>
              <a:off x="2930" y="2352"/>
              <a:ext cx="55" cy="177"/>
            </a:xfrm>
            <a:custGeom>
              <a:avLst/>
              <a:gdLst>
                <a:gd name="T0" fmla="*/ 66 w 50"/>
                <a:gd name="T1" fmla="*/ 0 h 161"/>
                <a:gd name="T2" fmla="*/ 50 w 50"/>
                <a:gd name="T3" fmla="*/ 0 h 161"/>
                <a:gd name="T4" fmla="*/ 0 w 50"/>
                <a:gd name="T5" fmla="*/ 165 h 161"/>
                <a:gd name="T6" fmla="*/ 0 w 50"/>
                <a:gd name="T7" fmla="*/ 165 h 161"/>
                <a:gd name="T8" fmla="*/ 15 w 50"/>
                <a:gd name="T9" fmla="*/ 214 h 161"/>
                <a:gd name="T10" fmla="*/ 15 w 50"/>
                <a:gd name="T11" fmla="*/ 165 h 161"/>
                <a:gd name="T12" fmla="*/ 66 w 50"/>
                <a:gd name="T13" fmla="*/ 0 h 161"/>
                <a:gd name="T14" fmla="*/ 0 60000 65536"/>
                <a:gd name="T15" fmla="*/ 0 60000 65536"/>
                <a:gd name="T16" fmla="*/ 0 60000 65536"/>
                <a:gd name="T17" fmla="*/ 0 60000 65536"/>
                <a:gd name="T18" fmla="*/ 0 60000 65536"/>
                <a:gd name="T19" fmla="*/ 0 60000 65536"/>
                <a:gd name="T20" fmla="*/ 0 60000 65536"/>
                <a:gd name="T21" fmla="*/ 0 w 50"/>
                <a:gd name="T22" fmla="*/ 0 h 161"/>
                <a:gd name="T23" fmla="*/ 50 w 50"/>
                <a:gd name="T24" fmla="*/ 161 h 1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 h="161">
                  <a:moveTo>
                    <a:pt x="50" y="0"/>
                  </a:moveTo>
                  <a:lnTo>
                    <a:pt x="37" y="0"/>
                  </a:lnTo>
                  <a:lnTo>
                    <a:pt x="0" y="124"/>
                  </a:lnTo>
                  <a:lnTo>
                    <a:pt x="12" y="161"/>
                  </a:lnTo>
                  <a:lnTo>
                    <a:pt x="12" y="124"/>
                  </a:lnTo>
                  <a:lnTo>
                    <a:pt x="5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7353" name="Freeform 175"/>
            <p:cNvSpPr>
              <a:spLocks noChangeAspect="1"/>
            </p:cNvSpPr>
            <p:nvPr/>
          </p:nvSpPr>
          <p:spPr bwMode="auto">
            <a:xfrm>
              <a:off x="2889" y="2352"/>
              <a:ext cx="54" cy="136"/>
            </a:xfrm>
            <a:custGeom>
              <a:avLst/>
              <a:gdLst>
                <a:gd name="T0" fmla="*/ 48 w 50"/>
                <a:gd name="T1" fmla="*/ 163 h 124"/>
                <a:gd name="T2" fmla="*/ 63 w 50"/>
                <a:gd name="T3" fmla="*/ 163 h 124"/>
                <a:gd name="T4" fmla="*/ 16 w 50"/>
                <a:gd name="T5" fmla="*/ 0 h 124"/>
                <a:gd name="T6" fmla="*/ 0 w 50"/>
                <a:gd name="T7" fmla="*/ 0 h 124"/>
                <a:gd name="T8" fmla="*/ 48 w 50"/>
                <a:gd name="T9" fmla="*/ 163 h 124"/>
                <a:gd name="T10" fmla="*/ 0 60000 65536"/>
                <a:gd name="T11" fmla="*/ 0 60000 65536"/>
                <a:gd name="T12" fmla="*/ 0 60000 65536"/>
                <a:gd name="T13" fmla="*/ 0 60000 65536"/>
                <a:gd name="T14" fmla="*/ 0 60000 65536"/>
                <a:gd name="T15" fmla="*/ 0 w 50"/>
                <a:gd name="T16" fmla="*/ 0 h 124"/>
                <a:gd name="T17" fmla="*/ 50 w 50"/>
                <a:gd name="T18" fmla="*/ 124 h 124"/>
              </a:gdLst>
              <a:ahLst/>
              <a:cxnLst>
                <a:cxn ang="T10">
                  <a:pos x="T0" y="T1"/>
                </a:cxn>
                <a:cxn ang="T11">
                  <a:pos x="T2" y="T3"/>
                </a:cxn>
                <a:cxn ang="T12">
                  <a:pos x="T4" y="T5"/>
                </a:cxn>
                <a:cxn ang="T13">
                  <a:pos x="T6" y="T7"/>
                </a:cxn>
                <a:cxn ang="T14">
                  <a:pos x="T8" y="T9"/>
                </a:cxn>
              </a:cxnLst>
              <a:rect l="T15" t="T16" r="T17" b="T18"/>
              <a:pathLst>
                <a:path w="50" h="124">
                  <a:moveTo>
                    <a:pt x="38" y="124"/>
                  </a:moveTo>
                  <a:lnTo>
                    <a:pt x="50" y="124"/>
                  </a:lnTo>
                  <a:lnTo>
                    <a:pt x="13" y="0"/>
                  </a:lnTo>
                  <a:lnTo>
                    <a:pt x="0" y="0"/>
                  </a:lnTo>
                  <a:lnTo>
                    <a:pt x="38" y="1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7354" name="Rectangle 178"/>
            <p:cNvSpPr>
              <a:spLocks noChangeAspect="1" noChangeArrowheads="1"/>
            </p:cNvSpPr>
            <p:nvPr/>
          </p:nvSpPr>
          <p:spPr bwMode="auto">
            <a:xfrm>
              <a:off x="2943" y="2188"/>
              <a:ext cx="15" cy="5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55" name="Rectangle 181"/>
            <p:cNvSpPr>
              <a:spLocks noChangeAspect="1" noChangeArrowheads="1"/>
            </p:cNvSpPr>
            <p:nvPr/>
          </p:nvSpPr>
          <p:spPr bwMode="auto">
            <a:xfrm>
              <a:off x="2943" y="2297"/>
              <a:ext cx="15" cy="5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56" name="Rectangle 182"/>
            <p:cNvSpPr>
              <a:spLocks noChangeAspect="1" noChangeArrowheads="1"/>
            </p:cNvSpPr>
            <p:nvPr/>
          </p:nvSpPr>
          <p:spPr bwMode="auto">
            <a:xfrm>
              <a:off x="5514" y="2515"/>
              <a:ext cx="14" cy="13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57" name="Freeform 183"/>
            <p:cNvSpPr>
              <a:spLocks noChangeAspect="1"/>
            </p:cNvSpPr>
            <p:nvPr/>
          </p:nvSpPr>
          <p:spPr bwMode="auto">
            <a:xfrm>
              <a:off x="5514" y="2515"/>
              <a:ext cx="55" cy="178"/>
            </a:xfrm>
            <a:custGeom>
              <a:avLst/>
              <a:gdLst>
                <a:gd name="T0" fmla="*/ 66 w 50"/>
                <a:gd name="T1" fmla="*/ 0 h 162"/>
                <a:gd name="T2" fmla="*/ 50 w 50"/>
                <a:gd name="T3" fmla="*/ 0 h 162"/>
                <a:gd name="T4" fmla="*/ 0 w 50"/>
                <a:gd name="T5" fmla="*/ 166 h 162"/>
                <a:gd name="T6" fmla="*/ 0 w 50"/>
                <a:gd name="T7" fmla="*/ 166 h 162"/>
                <a:gd name="T8" fmla="*/ 15 w 50"/>
                <a:gd name="T9" fmla="*/ 215 h 162"/>
                <a:gd name="T10" fmla="*/ 15 w 50"/>
                <a:gd name="T11" fmla="*/ 166 h 162"/>
                <a:gd name="T12" fmla="*/ 66 w 50"/>
                <a:gd name="T13" fmla="*/ 0 h 162"/>
                <a:gd name="T14" fmla="*/ 0 60000 65536"/>
                <a:gd name="T15" fmla="*/ 0 60000 65536"/>
                <a:gd name="T16" fmla="*/ 0 60000 65536"/>
                <a:gd name="T17" fmla="*/ 0 60000 65536"/>
                <a:gd name="T18" fmla="*/ 0 60000 65536"/>
                <a:gd name="T19" fmla="*/ 0 60000 65536"/>
                <a:gd name="T20" fmla="*/ 0 60000 65536"/>
                <a:gd name="T21" fmla="*/ 0 w 50"/>
                <a:gd name="T22" fmla="*/ 0 h 162"/>
                <a:gd name="T23" fmla="*/ 50 w 50"/>
                <a:gd name="T24" fmla="*/ 162 h 1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 h="162">
                  <a:moveTo>
                    <a:pt x="50" y="0"/>
                  </a:moveTo>
                  <a:lnTo>
                    <a:pt x="37" y="0"/>
                  </a:lnTo>
                  <a:lnTo>
                    <a:pt x="0" y="125"/>
                  </a:lnTo>
                  <a:lnTo>
                    <a:pt x="12" y="162"/>
                  </a:lnTo>
                  <a:lnTo>
                    <a:pt x="12" y="125"/>
                  </a:lnTo>
                  <a:lnTo>
                    <a:pt x="5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7358" name="Freeform 184"/>
            <p:cNvSpPr>
              <a:spLocks noChangeAspect="1"/>
            </p:cNvSpPr>
            <p:nvPr/>
          </p:nvSpPr>
          <p:spPr bwMode="auto">
            <a:xfrm>
              <a:off x="5474" y="2515"/>
              <a:ext cx="54" cy="137"/>
            </a:xfrm>
            <a:custGeom>
              <a:avLst/>
              <a:gdLst>
                <a:gd name="T0" fmla="*/ 50 w 49"/>
                <a:gd name="T1" fmla="*/ 164 h 125"/>
                <a:gd name="T2" fmla="*/ 66 w 49"/>
                <a:gd name="T3" fmla="*/ 164 h 125"/>
                <a:gd name="T4" fmla="*/ 15 w 49"/>
                <a:gd name="T5" fmla="*/ 0 h 125"/>
                <a:gd name="T6" fmla="*/ 0 w 49"/>
                <a:gd name="T7" fmla="*/ 0 h 125"/>
                <a:gd name="T8" fmla="*/ 50 w 49"/>
                <a:gd name="T9" fmla="*/ 164 h 125"/>
                <a:gd name="T10" fmla="*/ 0 60000 65536"/>
                <a:gd name="T11" fmla="*/ 0 60000 65536"/>
                <a:gd name="T12" fmla="*/ 0 60000 65536"/>
                <a:gd name="T13" fmla="*/ 0 60000 65536"/>
                <a:gd name="T14" fmla="*/ 0 60000 65536"/>
                <a:gd name="T15" fmla="*/ 0 w 49"/>
                <a:gd name="T16" fmla="*/ 0 h 125"/>
                <a:gd name="T17" fmla="*/ 49 w 49"/>
                <a:gd name="T18" fmla="*/ 125 h 125"/>
              </a:gdLst>
              <a:ahLst/>
              <a:cxnLst>
                <a:cxn ang="T10">
                  <a:pos x="T0" y="T1"/>
                </a:cxn>
                <a:cxn ang="T11">
                  <a:pos x="T2" y="T3"/>
                </a:cxn>
                <a:cxn ang="T12">
                  <a:pos x="T4" y="T5"/>
                </a:cxn>
                <a:cxn ang="T13">
                  <a:pos x="T6" y="T7"/>
                </a:cxn>
                <a:cxn ang="T14">
                  <a:pos x="T8" y="T9"/>
                </a:cxn>
              </a:cxnLst>
              <a:rect l="T15" t="T16" r="T17" b="T18"/>
              <a:pathLst>
                <a:path w="49" h="125">
                  <a:moveTo>
                    <a:pt x="37" y="125"/>
                  </a:moveTo>
                  <a:lnTo>
                    <a:pt x="49" y="125"/>
                  </a:lnTo>
                  <a:lnTo>
                    <a:pt x="12" y="0"/>
                  </a:lnTo>
                  <a:lnTo>
                    <a:pt x="0" y="0"/>
                  </a:lnTo>
                  <a:lnTo>
                    <a:pt x="37" y="12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7359" name="Rectangle 187"/>
            <p:cNvSpPr>
              <a:spLocks noChangeAspect="1" noChangeArrowheads="1"/>
            </p:cNvSpPr>
            <p:nvPr/>
          </p:nvSpPr>
          <p:spPr bwMode="auto">
            <a:xfrm>
              <a:off x="3477" y="1452"/>
              <a:ext cx="5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60" name="Line 188"/>
            <p:cNvSpPr>
              <a:spLocks noChangeAspect="1" noChangeShapeType="1"/>
            </p:cNvSpPr>
            <p:nvPr/>
          </p:nvSpPr>
          <p:spPr bwMode="auto">
            <a:xfrm>
              <a:off x="3614" y="1452"/>
              <a:ext cx="96" cy="1"/>
            </a:xfrm>
            <a:prstGeom prst="line">
              <a:avLst/>
            </a:prstGeom>
            <a:noFill/>
            <a:ln w="0">
              <a:solidFill>
                <a:srgbClr val="000000"/>
              </a:solidFill>
              <a:round/>
              <a:headEnd/>
              <a:tailEnd/>
            </a:ln>
          </p:spPr>
          <p:txBody>
            <a:bodyPr/>
            <a:lstStyle/>
            <a:p>
              <a:endParaRPr lang="en-US"/>
            </a:p>
          </p:txBody>
        </p:sp>
        <p:sp>
          <p:nvSpPr>
            <p:cNvPr id="137361" name="Line 189"/>
            <p:cNvSpPr>
              <a:spLocks noChangeAspect="1" noChangeShapeType="1"/>
            </p:cNvSpPr>
            <p:nvPr/>
          </p:nvSpPr>
          <p:spPr bwMode="auto">
            <a:xfrm>
              <a:off x="3805" y="1452"/>
              <a:ext cx="96" cy="1"/>
            </a:xfrm>
            <a:prstGeom prst="line">
              <a:avLst/>
            </a:prstGeom>
            <a:noFill/>
            <a:ln w="0">
              <a:solidFill>
                <a:srgbClr val="000000"/>
              </a:solidFill>
              <a:round/>
              <a:headEnd/>
              <a:tailEnd/>
            </a:ln>
          </p:spPr>
          <p:txBody>
            <a:bodyPr/>
            <a:lstStyle/>
            <a:p>
              <a:endParaRPr lang="en-US"/>
            </a:p>
          </p:txBody>
        </p:sp>
        <p:sp>
          <p:nvSpPr>
            <p:cNvPr id="137362" name="Line 190"/>
            <p:cNvSpPr>
              <a:spLocks noChangeAspect="1" noChangeShapeType="1"/>
            </p:cNvSpPr>
            <p:nvPr/>
          </p:nvSpPr>
          <p:spPr bwMode="auto">
            <a:xfrm>
              <a:off x="3983" y="1452"/>
              <a:ext cx="109" cy="1"/>
            </a:xfrm>
            <a:prstGeom prst="line">
              <a:avLst/>
            </a:prstGeom>
            <a:noFill/>
            <a:ln w="0">
              <a:solidFill>
                <a:srgbClr val="000000"/>
              </a:solidFill>
              <a:round/>
              <a:headEnd/>
              <a:tailEnd/>
            </a:ln>
          </p:spPr>
          <p:txBody>
            <a:bodyPr/>
            <a:lstStyle/>
            <a:p>
              <a:endParaRPr lang="en-US"/>
            </a:p>
          </p:txBody>
        </p:sp>
        <p:sp>
          <p:nvSpPr>
            <p:cNvPr id="137363" name="Line 191"/>
            <p:cNvSpPr>
              <a:spLocks noChangeAspect="1" noChangeShapeType="1"/>
            </p:cNvSpPr>
            <p:nvPr/>
          </p:nvSpPr>
          <p:spPr bwMode="auto">
            <a:xfrm>
              <a:off x="4174" y="1452"/>
              <a:ext cx="96" cy="1"/>
            </a:xfrm>
            <a:prstGeom prst="line">
              <a:avLst/>
            </a:prstGeom>
            <a:noFill/>
            <a:ln w="0">
              <a:solidFill>
                <a:srgbClr val="000000"/>
              </a:solidFill>
              <a:round/>
              <a:headEnd/>
              <a:tailEnd/>
            </a:ln>
          </p:spPr>
          <p:txBody>
            <a:bodyPr/>
            <a:lstStyle/>
            <a:p>
              <a:endParaRPr lang="en-US"/>
            </a:p>
          </p:txBody>
        </p:sp>
        <p:sp>
          <p:nvSpPr>
            <p:cNvPr id="137364" name="Line 192"/>
            <p:cNvSpPr>
              <a:spLocks noChangeAspect="1" noChangeShapeType="1"/>
            </p:cNvSpPr>
            <p:nvPr/>
          </p:nvSpPr>
          <p:spPr bwMode="auto">
            <a:xfrm>
              <a:off x="4366" y="1452"/>
              <a:ext cx="95" cy="1"/>
            </a:xfrm>
            <a:prstGeom prst="line">
              <a:avLst/>
            </a:prstGeom>
            <a:noFill/>
            <a:ln w="0">
              <a:solidFill>
                <a:srgbClr val="000000"/>
              </a:solidFill>
              <a:round/>
              <a:headEnd/>
              <a:tailEnd/>
            </a:ln>
          </p:spPr>
          <p:txBody>
            <a:bodyPr/>
            <a:lstStyle/>
            <a:p>
              <a:endParaRPr lang="en-US"/>
            </a:p>
          </p:txBody>
        </p:sp>
        <p:sp>
          <p:nvSpPr>
            <p:cNvPr id="137365" name="Line 193"/>
            <p:cNvSpPr>
              <a:spLocks noChangeAspect="1" noChangeShapeType="1"/>
            </p:cNvSpPr>
            <p:nvPr/>
          </p:nvSpPr>
          <p:spPr bwMode="auto">
            <a:xfrm>
              <a:off x="4544" y="1452"/>
              <a:ext cx="95" cy="1"/>
            </a:xfrm>
            <a:prstGeom prst="line">
              <a:avLst/>
            </a:prstGeom>
            <a:noFill/>
            <a:ln w="0">
              <a:solidFill>
                <a:srgbClr val="000000"/>
              </a:solidFill>
              <a:round/>
              <a:headEnd/>
              <a:tailEnd/>
            </a:ln>
          </p:spPr>
          <p:txBody>
            <a:bodyPr/>
            <a:lstStyle/>
            <a:p>
              <a:endParaRPr lang="en-US"/>
            </a:p>
          </p:txBody>
        </p:sp>
        <p:sp>
          <p:nvSpPr>
            <p:cNvPr id="137366" name="Line 194"/>
            <p:cNvSpPr>
              <a:spLocks noChangeAspect="1" noChangeShapeType="1"/>
            </p:cNvSpPr>
            <p:nvPr/>
          </p:nvSpPr>
          <p:spPr bwMode="auto">
            <a:xfrm>
              <a:off x="4735" y="1452"/>
              <a:ext cx="96" cy="1"/>
            </a:xfrm>
            <a:prstGeom prst="line">
              <a:avLst/>
            </a:prstGeom>
            <a:noFill/>
            <a:ln w="0">
              <a:solidFill>
                <a:srgbClr val="000000"/>
              </a:solidFill>
              <a:round/>
              <a:headEnd/>
              <a:tailEnd/>
            </a:ln>
          </p:spPr>
          <p:txBody>
            <a:bodyPr/>
            <a:lstStyle/>
            <a:p>
              <a:endParaRPr lang="en-US"/>
            </a:p>
          </p:txBody>
        </p:sp>
        <p:sp>
          <p:nvSpPr>
            <p:cNvPr id="137367" name="Line 195"/>
            <p:cNvSpPr>
              <a:spLocks noChangeAspect="1" noChangeShapeType="1"/>
            </p:cNvSpPr>
            <p:nvPr/>
          </p:nvSpPr>
          <p:spPr bwMode="auto">
            <a:xfrm>
              <a:off x="4913" y="1452"/>
              <a:ext cx="109" cy="1"/>
            </a:xfrm>
            <a:prstGeom prst="line">
              <a:avLst/>
            </a:prstGeom>
            <a:noFill/>
            <a:ln w="0">
              <a:solidFill>
                <a:srgbClr val="000000"/>
              </a:solidFill>
              <a:round/>
              <a:headEnd/>
              <a:tailEnd/>
            </a:ln>
          </p:spPr>
          <p:txBody>
            <a:bodyPr/>
            <a:lstStyle/>
            <a:p>
              <a:endParaRPr lang="en-US"/>
            </a:p>
          </p:txBody>
        </p:sp>
        <p:sp>
          <p:nvSpPr>
            <p:cNvPr id="137368" name="Line 196"/>
            <p:cNvSpPr>
              <a:spLocks noChangeAspect="1" noChangeShapeType="1"/>
            </p:cNvSpPr>
            <p:nvPr/>
          </p:nvSpPr>
          <p:spPr bwMode="auto">
            <a:xfrm>
              <a:off x="5104" y="1452"/>
              <a:ext cx="96" cy="1"/>
            </a:xfrm>
            <a:prstGeom prst="line">
              <a:avLst/>
            </a:prstGeom>
            <a:noFill/>
            <a:ln w="0">
              <a:solidFill>
                <a:srgbClr val="000000"/>
              </a:solidFill>
              <a:round/>
              <a:headEnd/>
              <a:tailEnd/>
            </a:ln>
          </p:spPr>
          <p:txBody>
            <a:bodyPr/>
            <a:lstStyle/>
            <a:p>
              <a:endParaRPr lang="en-US"/>
            </a:p>
          </p:txBody>
        </p:sp>
        <p:sp>
          <p:nvSpPr>
            <p:cNvPr id="137369" name="Line 197"/>
            <p:cNvSpPr>
              <a:spLocks noChangeAspect="1" noChangeShapeType="1"/>
            </p:cNvSpPr>
            <p:nvPr/>
          </p:nvSpPr>
          <p:spPr bwMode="auto">
            <a:xfrm>
              <a:off x="5296" y="1452"/>
              <a:ext cx="95" cy="1"/>
            </a:xfrm>
            <a:prstGeom prst="line">
              <a:avLst/>
            </a:prstGeom>
            <a:noFill/>
            <a:ln w="0">
              <a:solidFill>
                <a:srgbClr val="000000"/>
              </a:solidFill>
              <a:round/>
              <a:headEnd/>
              <a:tailEnd/>
            </a:ln>
          </p:spPr>
          <p:txBody>
            <a:bodyPr/>
            <a:lstStyle/>
            <a:p>
              <a:endParaRPr lang="en-US"/>
            </a:p>
          </p:txBody>
        </p:sp>
        <p:sp>
          <p:nvSpPr>
            <p:cNvPr id="137370" name="Rectangle 199"/>
            <p:cNvSpPr>
              <a:spLocks noChangeAspect="1" noChangeArrowheads="1"/>
            </p:cNvSpPr>
            <p:nvPr/>
          </p:nvSpPr>
          <p:spPr bwMode="auto">
            <a:xfrm>
              <a:off x="5474" y="1452"/>
              <a:ext cx="68"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71" name="Rectangle 201"/>
            <p:cNvSpPr>
              <a:spLocks noChangeAspect="1" noChangeArrowheads="1"/>
            </p:cNvSpPr>
            <p:nvPr/>
          </p:nvSpPr>
          <p:spPr bwMode="auto">
            <a:xfrm>
              <a:off x="5528" y="1452"/>
              <a:ext cx="14" cy="5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72" name="Line 202"/>
            <p:cNvSpPr>
              <a:spLocks noChangeAspect="1" noChangeShapeType="1"/>
            </p:cNvSpPr>
            <p:nvPr/>
          </p:nvSpPr>
          <p:spPr bwMode="auto">
            <a:xfrm>
              <a:off x="5528" y="1588"/>
              <a:ext cx="1" cy="96"/>
            </a:xfrm>
            <a:prstGeom prst="line">
              <a:avLst/>
            </a:prstGeom>
            <a:noFill/>
            <a:ln w="0">
              <a:solidFill>
                <a:srgbClr val="000000"/>
              </a:solidFill>
              <a:round/>
              <a:headEnd/>
              <a:tailEnd/>
            </a:ln>
          </p:spPr>
          <p:txBody>
            <a:bodyPr/>
            <a:lstStyle/>
            <a:p>
              <a:endParaRPr lang="en-US"/>
            </a:p>
          </p:txBody>
        </p:sp>
        <p:sp>
          <p:nvSpPr>
            <p:cNvPr id="137373" name="Line 203"/>
            <p:cNvSpPr>
              <a:spLocks noChangeAspect="1" noChangeShapeType="1"/>
            </p:cNvSpPr>
            <p:nvPr/>
          </p:nvSpPr>
          <p:spPr bwMode="auto">
            <a:xfrm>
              <a:off x="5528" y="1765"/>
              <a:ext cx="1" cy="83"/>
            </a:xfrm>
            <a:prstGeom prst="line">
              <a:avLst/>
            </a:prstGeom>
            <a:noFill/>
            <a:ln w="0">
              <a:solidFill>
                <a:srgbClr val="000000"/>
              </a:solidFill>
              <a:round/>
              <a:headEnd/>
              <a:tailEnd/>
            </a:ln>
          </p:spPr>
          <p:txBody>
            <a:bodyPr/>
            <a:lstStyle/>
            <a:p>
              <a:endParaRPr lang="en-US"/>
            </a:p>
          </p:txBody>
        </p:sp>
        <p:sp>
          <p:nvSpPr>
            <p:cNvPr id="137374" name="Line 204"/>
            <p:cNvSpPr>
              <a:spLocks noChangeAspect="1" noChangeShapeType="1"/>
            </p:cNvSpPr>
            <p:nvPr/>
          </p:nvSpPr>
          <p:spPr bwMode="auto">
            <a:xfrm>
              <a:off x="5528" y="1929"/>
              <a:ext cx="1" cy="96"/>
            </a:xfrm>
            <a:prstGeom prst="line">
              <a:avLst/>
            </a:prstGeom>
            <a:noFill/>
            <a:ln w="0">
              <a:solidFill>
                <a:srgbClr val="000000"/>
              </a:solidFill>
              <a:round/>
              <a:headEnd/>
              <a:tailEnd/>
            </a:ln>
          </p:spPr>
          <p:txBody>
            <a:bodyPr/>
            <a:lstStyle/>
            <a:p>
              <a:endParaRPr lang="en-US"/>
            </a:p>
          </p:txBody>
        </p:sp>
        <p:sp>
          <p:nvSpPr>
            <p:cNvPr id="137375" name="Line 205"/>
            <p:cNvSpPr>
              <a:spLocks noChangeAspect="1" noChangeShapeType="1"/>
            </p:cNvSpPr>
            <p:nvPr/>
          </p:nvSpPr>
          <p:spPr bwMode="auto">
            <a:xfrm>
              <a:off x="5528" y="2106"/>
              <a:ext cx="1" cy="95"/>
            </a:xfrm>
            <a:prstGeom prst="line">
              <a:avLst/>
            </a:prstGeom>
            <a:noFill/>
            <a:ln w="0">
              <a:solidFill>
                <a:srgbClr val="000000"/>
              </a:solidFill>
              <a:round/>
              <a:headEnd/>
              <a:tailEnd/>
            </a:ln>
          </p:spPr>
          <p:txBody>
            <a:bodyPr/>
            <a:lstStyle/>
            <a:p>
              <a:endParaRPr lang="en-US"/>
            </a:p>
          </p:txBody>
        </p:sp>
        <p:sp>
          <p:nvSpPr>
            <p:cNvPr id="137376" name="Line 206"/>
            <p:cNvSpPr>
              <a:spLocks noChangeAspect="1" noChangeShapeType="1"/>
            </p:cNvSpPr>
            <p:nvPr/>
          </p:nvSpPr>
          <p:spPr bwMode="auto">
            <a:xfrm>
              <a:off x="5528" y="2284"/>
              <a:ext cx="1" cy="94"/>
            </a:xfrm>
            <a:prstGeom prst="line">
              <a:avLst/>
            </a:prstGeom>
            <a:noFill/>
            <a:ln w="0">
              <a:solidFill>
                <a:srgbClr val="000000"/>
              </a:solidFill>
              <a:round/>
              <a:headEnd/>
              <a:tailEnd/>
            </a:ln>
          </p:spPr>
          <p:txBody>
            <a:bodyPr/>
            <a:lstStyle/>
            <a:p>
              <a:endParaRPr lang="en-US"/>
            </a:p>
          </p:txBody>
        </p:sp>
        <p:sp>
          <p:nvSpPr>
            <p:cNvPr id="137377" name="Rectangle 209"/>
            <p:cNvSpPr>
              <a:spLocks noChangeAspect="1" noChangeArrowheads="1"/>
            </p:cNvSpPr>
            <p:nvPr/>
          </p:nvSpPr>
          <p:spPr bwMode="auto">
            <a:xfrm>
              <a:off x="5528" y="2461"/>
              <a:ext cx="14" cy="5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78" name="Rectangle 210"/>
            <p:cNvSpPr>
              <a:spLocks noChangeAspect="1" noChangeArrowheads="1"/>
            </p:cNvSpPr>
            <p:nvPr/>
          </p:nvSpPr>
          <p:spPr bwMode="auto">
            <a:xfrm>
              <a:off x="304" y="2515"/>
              <a:ext cx="15" cy="13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79" name="Freeform 211"/>
            <p:cNvSpPr>
              <a:spLocks noChangeAspect="1"/>
            </p:cNvSpPr>
            <p:nvPr/>
          </p:nvSpPr>
          <p:spPr bwMode="auto">
            <a:xfrm>
              <a:off x="304" y="2515"/>
              <a:ext cx="55" cy="178"/>
            </a:xfrm>
            <a:custGeom>
              <a:avLst/>
              <a:gdLst>
                <a:gd name="T0" fmla="*/ 66 w 50"/>
                <a:gd name="T1" fmla="*/ 0 h 162"/>
                <a:gd name="T2" fmla="*/ 51 w 50"/>
                <a:gd name="T3" fmla="*/ 0 h 162"/>
                <a:gd name="T4" fmla="*/ 0 w 50"/>
                <a:gd name="T5" fmla="*/ 166 h 162"/>
                <a:gd name="T6" fmla="*/ 0 w 50"/>
                <a:gd name="T7" fmla="*/ 166 h 162"/>
                <a:gd name="T8" fmla="*/ 16 w 50"/>
                <a:gd name="T9" fmla="*/ 215 h 162"/>
                <a:gd name="T10" fmla="*/ 16 w 50"/>
                <a:gd name="T11" fmla="*/ 166 h 162"/>
                <a:gd name="T12" fmla="*/ 66 w 50"/>
                <a:gd name="T13" fmla="*/ 0 h 162"/>
                <a:gd name="T14" fmla="*/ 0 60000 65536"/>
                <a:gd name="T15" fmla="*/ 0 60000 65536"/>
                <a:gd name="T16" fmla="*/ 0 60000 65536"/>
                <a:gd name="T17" fmla="*/ 0 60000 65536"/>
                <a:gd name="T18" fmla="*/ 0 60000 65536"/>
                <a:gd name="T19" fmla="*/ 0 60000 65536"/>
                <a:gd name="T20" fmla="*/ 0 60000 65536"/>
                <a:gd name="T21" fmla="*/ 0 w 50"/>
                <a:gd name="T22" fmla="*/ 0 h 162"/>
                <a:gd name="T23" fmla="*/ 50 w 50"/>
                <a:gd name="T24" fmla="*/ 162 h 1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 h="162">
                  <a:moveTo>
                    <a:pt x="50" y="0"/>
                  </a:moveTo>
                  <a:lnTo>
                    <a:pt x="38" y="0"/>
                  </a:lnTo>
                  <a:lnTo>
                    <a:pt x="0" y="125"/>
                  </a:lnTo>
                  <a:lnTo>
                    <a:pt x="13" y="162"/>
                  </a:lnTo>
                  <a:lnTo>
                    <a:pt x="13" y="125"/>
                  </a:lnTo>
                  <a:lnTo>
                    <a:pt x="5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7380" name="Freeform 212"/>
            <p:cNvSpPr>
              <a:spLocks noChangeAspect="1"/>
            </p:cNvSpPr>
            <p:nvPr/>
          </p:nvSpPr>
          <p:spPr bwMode="auto">
            <a:xfrm>
              <a:off x="264" y="2515"/>
              <a:ext cx="55" cy="137"/>
            </a:xfrm>
            <a:custGeom>
              <a:avLst/>
              <a:gdLst>
                <a:gd name="T0" fmla="*/ 50 w 50"/>
                <a:gd name="T1" fmla="*/ 164 h 125"/>
                <a:gd name="T2" fmla="*/ 66 w 50"/>
                <a:gd name="T3" fmla="*/ 164 h 125"/>
                <a:gd name="T4" fmla="*/ 16 w 50"/>
                <a:gd name="T5" fmla="*/ 0 h 125"/>
                <a:gd name="T6" fmla="*/ 0 w 50"/>
                <a:gd name="T7" fmla="*/ 0 h 125"/>
                <a:gd name="T8" fmla="*/ 50 w 50"/>
                <a:gd name="T9" fmla="*/ 164 h 125"/>
                <a:gd name="T10" fmla="*/ 0 60000 65536"/>
                <a:gd name="T11" fmla="*/ 0 60000 65536"/>
                <a:gd name="T12" fmla="*/ 0 60000 65536"/>
                <a:gd name="T13" fmla="*/ 0 60000 65536"/>
                <a:gd name="T14" fmla="*/ 0 60000 65536"/>
                <a:gd name="T15" fmla="*/ 0 w 50"/>
                <a:gd name="T16" fmla="*/ 0 h 125"/>
                <a:gd name="T17" fmla="*/ 50 w 50"/>
                <a:gd name="T18" fmla="*/ 125 h 125"/>
              </a:gdLst>
              <a:ahLst/>
              <a:cxnLst>
                <a:cxn ang="T10">
                  <a:pos x="T0" y="T1"/>
                </a:cxn>
                <a:cxn ang="T11">
                  <a:pos x="T2" y="T3"/>
                </a:cxn>
                <a:cxn ang="T12">
                  <a:pos x="T4" y="T5"/>
                </a:cxn>
                <a:cxn ang="T13">
                  <a:pos x="T6" y="T7"/>
                </a:cxn>
                <a:cxn ang="T14">
                  <a:pos x="T8" y="T9"/>
                </a:cxn>
              </a:cxnLst>
              <a:rect l="T15" t="T16" r="T17" b="T18"/>
              <a:pathLst>
                <a:path w="50" h="125">
                  <a:moveTo>
                    <a:pt x="37" y="125"/>
                  </a:moveTo>
                  <a:lnTo>
                    <a:pt x="50" y="125"/>
                  </a:lnTo>
                  <a:lnTo>
                    <a:pt x="13" y="0"/>
                  </a:lnTo>
                  <a:lnTo>
                    <a:pt x="0" y="0"/>
                  </a:lnTo>
                  <a:lnTo>
                    <a:pt x="37" y="12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7381" name="Rectangle 215"/>
            <p:cNvSpPr>
              <a:spLocks noChangeAspect="1" noChangeArrowheads="1"/>
            </p:cNvSpPr>
            <p:nvPr/>
          </p:nvSpPr>
          <p:spPr bwMode="auto">
            <a:xfrm>
              <a:off x="2355" y="1452"/>
              <a:ext cx="55"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82" name="Line 216"/>
            <p:cNvSpPr>
              <a:spLocks noChangeAspect="1" noChangeShapeType="1"/>
            </p:cNvSpPr>
            <p:nvPr/>
          </p:nvSpPr>
          <p:spPr bwMode="auto">
            <a:xfrm flipH="1">
              <a:off x="2164" y="1452"/>
              <a:ext cx="110" cy="1"/>
            </a:xfrm>
            <a:prstGeom prst="line">
              <a:avLst/>
            </a:prstGeom>
            <a:noFill/>
            <a:ln w="0">
              <a:solidFill>
                <a:srgbClr val="000000"/>
              </a:solidFill>
              <a:round/>
              <a:headEnd/>
              <a:tailEnd/>
            </a:ln>
          </p:spPr>
          <p:txBody>
            <a:bodyPr/>
            <a:lstStyle/>
            <a:p>
              <a:endParaRPr lang="en-US"/>
            </a:p>
          </p:txBody>
        </p:sp>
        <p:sp>
          <p:nvSpPr>
            <p:cNvPr id="137383" name="Line 217"/>
            <p:cNvSpPr>
              <a:spLocks noChangeAspect="1" noChangeShapeType="1"/>
            </p:cNvSpPr>
            <p:nvPr/>
          </p:nvSpPr>
          <p:spPr bwMode="auto">
            <a:xfrm flipH="1">
              <a:off x="1973" y="1452"/>
              <a:ext cx="110" cy="1"/>
            </a:xfrm>
            <a:prstGeom prst="line">
              <a:avLst/>
            </a:prstGeom>
            <a:noFill/>
            <a:ln w="0">
              <a:solidFill>
                <a:srgbClr val="000000"/>
              </a:solidFill>
              <a:round/>
              <a:headEnd/>
              <a:tailEnd/>
            </a:ln>
          </p:spPr>
          <p:txBody>
            <a:bodyPr/>
            <a:lstStyle/>
            <a:p>
              <a:endParaRPr lang="en-US"/>
            </a:p>
          </p:txBody>
        </p:sp>
        <p:sp>
          <p:nvSpPr>
            <p:cNvPr id="137384" name="Line 218"/>
            <p:cNvSpPr>
              <a:spLocks noChangeAspect="1" noChangeShapeType="1"/>
            </p:cNvSpPr>
            <p:nvPr/>
          </p:nvSpPr>
          <p:spPr bwMode="auto">
            <a:xfrm flipH="1">
              <a:off x="1795" y="1452"/>
              <a:ext cx="95" cy="1"/>
            </a:xfrm>
            <a:prstGeom prst="line">
              <a:avLst/>
            </a:prstGeom>
            <a:noFill/>
            <a:ln w="0">
              <a:solidFill>
                <a:srgbClr val="000000"/>
              </a:solidFill>
              <a:round/>
              <a:headEnd/>
              <a:tailEnd/>
            </a:ln>
          </p:spPr>
          <p:txBody>
            <a:bodyPr/>
            <a:lstStyle/>
            <a:p>
              <a:endParaRPr lang="en-US"/>
            </a:p>
          </p:txBody>
        </p:sp>
        <p:sp>
          <p:nvSpPr>
            <p:cNvPr id="137385" name="Line 219"/>
            <p:cNvSpPr>
              <a:spLocks noChangeAspect="1" noChangeShapeType="1"/>
            </p:cNvSpPr>
            <p:nvPr/>
          </p:nvSpPr>
          <p:spPr bwMode="auto">
            <a:xfrm flipH="1">
              <a:off x="1604" y="1452"/>
              <a:ext cx="95" cy="1"/>
            </a:xfrm>
            <a:prstGeom prst="line">
              <a:avLst/>
            </a:prstGeom>
            <a:noFill/>
            <a:ln w="0">
              <a:solidFill>
                <a:srgbClr val="000000"/>
              </a:solidFill>
              <a:round/>
              <a:headEnd/>
              <a:tailEnd/>
            </a:ln>
          </p:spPr>
          <p:txBody>
            <a:bodyPr/>
            <a:lstStyle/>
            <a:p>
              <a:endParaRPr lang="en-US"/>
            </a:p>
          </p:txBody>
        </p:sp>
        <p:sp>
          <p:nvSpPr>
            <p:cNvPr id="137386" name="Line 220"/>
            <p:cNvSpPr>
              <a:spLocks noChangeAspect="1" noChangeShapeType="1"/>
            </p:cNvSpPr>
            <p:nvPr/>
          </p:nvSpPr>
          <p:spPr bwMode="auto">
            <a:xfrm flipH="1">
              <a:off x="1412" y="1452"/>
              <a:ext cx="96" cy="1"/>
            </a:xfrm>
            <a:prstGeom prst="line">
              <a:avLst/>
            </a:prstGeom>
            <a:noFill/>
            <a:ln w="0">
              <a:solidFill>
                <a:srgbClr val="000000"/>
              </a:solidFill>
              <a:round/>
              <a:headEnd/>
              <a:tailEnd/>
            </a:ln>
          </p:spPr>
          <p:txBody>
            <a:bodyPr/>
            <a:lstStyle/>
            <a:p>
              <a:endParaRPr lang="en-US"/>
            </a:p>
          </p:txBody>
        </p:sp>
        <p:sp>
          <p:nvSpPr>
            <p:cNvPr id="137387" name="Line 221"/>
            <p:cNvSpPr>
              <a:spLocks noChangeAspect="1" noChangeShapeType="1"/>
            </p:cNvSpPr>
            <p:nvPr/>
          </p:nvSpPr>
          <p:spPr bwMode="auto">
            <a:xfrm flipH="1">
              <a:off x="1221" y="1452"/>
              <a:ext cx="96" cy="1"/>
            </a:xfrm>
            <a:prstGeom prst="line">
              <a:avLst/>
            </a:prstGeom>
            <a:noFill/>
            <a:ln w="0">
              <a:solidFill>
                <a:srgbClr val="000000"/>
              </a:solidFill>
              <a:round/>
              <a:headEnd/>
              <a:tailEnd/>
            </a:ln>
          </p:spPr>
          <p:txBody>
            <a:bodyPr/>
            <a:lstStyle/>
            <a:p>
              <a:endParaRPr lang="en-US"/>
            </a:p>
          </p:txBody>
        </p:sp>
        <p:sp>
          <p:nvSpPr>
            <p:cNvPr id="137388" name="Line 222"/>
            <p:cNvSpPr>
              <a:spLocks noChangeAspect="1" noChangeShapeType="1"/>
            </p:cNvSpPr>
            <p:nvPr/>
          </p:nvSpPr>
          <p:spPr bwMode="auto">
            <a:xfrm flipH="1">
              <a:off x="1030" y="1452"/>
              <a:ext cx="96" cy="1"/>
            </a:xfrm>
            <a:prstGeom prst="line">
              <a:avLst/>
            </a:prstGeom>
            <a:noFill/>
            <a:ln w="0">
              <a:solidFill>
                <a:srgbClr val="000000"/>
              </a:solidFill>
              <a:round/>
              <a:headEnd/>
              <a:tailEnd/>
            </a:ln>
          </p:spPr>
          <p:txBody>
            <a:bodyPr/>
            <a:lstStyle/>
            <a:p>
              <a:endParaRPr lang="en-US"/>
            </a:p>
          </p:txBody>
        </p:sp>
        <p:sp>
          <p:nvSpPr>
            <p:cNvPr id="137389" name="Line 223"/>
            <p:cNvSpPr>
              <a:spLocks noChangeAspect="1" noChangeShapeType="1"/>
            </p:cNvSpPr>
            <p:nvPr/>
          </p:nvSpPr>
          <p:spPr bwMode="auto">
            <a:xfrm flipH="1">
              <a:off x="839" y="1452"/>
              <a:ext cx="95" cy="1"/>
            </a:xfrm>
            <a:prstGeom prst="line">
              <a:avLst/>
            </a:prstGeom>
            <a:noFill/>
            <a:ln w="0">
              <a:solidFill>
                <a:srgbClr val="000000"/>
              </a:solidFill>
              <a:round/>
              <a:headEnd/>
              <a:tailEnd/>
            </a:ln>
          </p:spPr>
          <p:txBody>
            <a:bodyPr/>
            <a:lstStyle/>
            <a:p>
              <a:endParaRPr lang="en-US"/>
            </a:p>
          </p:txBody>
        </p:sp>
        <p:sp>
          <p:nvSpPr>
            <p:cNvPr id="137390" name="Line 224"/>
            <p:cNvSpPr>
              <a:spLocks noChangeAspect="1" noChangeShapeType="1"/>
            </p:cNvSpPr>
            <p:nvPr/>
          </p:nvSpPr>
          <p:spPr bwMode="auto">
            <a:xfrm flipH="1">
              <a:off x="646" y="1452"/>
              <a:ext cx="110" cy="1"/>
            </a:xfrm>
            <a:prstGeom prst="line">
              <a:avLst/>
            </a:prstGeom>
            <a:noFill/>
            <a:ln w="0">
              <a:solidFill>
                <a:srgbClr val="000000"/>
              </a:solidFill>
              <a:round/>
              <a:headEnd/>
              <a:tailEnd/>
            </a:ln>
          </p:spPr>
          <p:txBody>
            <a:bodyPr/>
            <a:lstStyle/>
            <a:p>
              <a:endParaRPr lang="en-US"/>
            </a:p>
          </p:txBody>
        </p:sp>
        <p:sp>
          <p:nvSpPr>
            <p:cNvPr id="137391" name="Line 225"/>
            <p:cNvSpPr>
              <a:spLocks noChangeAspect="1" noChangeShapeType="1"/>
            </p:cNvSpPr>
            <p:nvPr/>
          </p:nvSpPr>
          <p:spPr bwMode="auto">
            <a:xfrm flipH="1">
              <a:off x="455" y="1452"/>
              <a:ext cx="110" cy="1"/>
            </a:xfrm>
            <a:prstGeom prst="line">
              <a:avLst/>
            </a:prstGeom>
            <a:noFill/>
            <a:ln w="0">
              <a:solidFill>
                <a:srgbClr val="000000"/>
              </a:solidFill>
              <a:round/>
              <a:headEnd/>
              <a:tailEnd/>
            </a:ln>
          </p:spPr>
          <p:txBody>
            <a:bodyPr/>
            <a:lstStyle/>
            <a:p>
              <a:endParaRPr lang="en-US"/>
            </a:p>
          </p:txBody>
        </p:sp>
        <p:sp>
          <p:nvSpPr>
            <p:cNvPr id="137392" name="Rectangle 227"/>
            <p:cNvSpPr>
              <a:spLocks noChangeAspect="1" noChangeArrowheads="1"/>
            </p:cNvSpPr>
            <p:nvPr/>
          </p:nvSpPr>
          <p:spPr bwMode="auto">
            <a:xfrm>
              <a:off x="319" y="1452"/>
              <a:ext cx="55"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93" name="Rectangle 229"/>
            <p:cNvSpPr>
              <a:spLocks noChangeAspect="1" noChangeArrowheads="1"/>
            </p:cNvSpPr>
            <p:nvPr/>
          </p:nvSpPr>
          <p:spPr bwMode="auto">
            <a:xfrm>
              <a:off x="319" y="1452"/>
              <a:ext cx="13" cy="5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394" name="Line 230"/>
            <p:cNvSpPr>
              <a:spLocks noChangeAspect="1" noChangeShapeType="1"/>
            </p:cNvSpPr>
            <p:nvPr/>
          </p:nvSpPr>
          <p:spPr bwMode="auto">
            <a:xfrm>
              <a:off x="319" y="1588"/>
              <a:ext cx="1" cy="96"/>
            </a:xfrm>
            <a:prstGeom prst="line">
              <a:avLst/>
            </a:prstGeom>
            <a:noFill/>
            <a:ln w="0">
              <a:solidFill>
                <a:srgbClr val="000000"/>
              </a:solidFill>
              <a:round/>
              <a:headEnd/>
              <a:tailEnd/>
            </a:ln>
          </p:spPr>
          <p:txBody>
            <a:bodyPr/>
            <a:lstStyle/>
            <a:p>
              <a:endParaRPr lang="en-US"/>
            </a:p>
          </p:txBody>
        </p:sp>
        <p:sp>
          <p:nvSpPr>
            <p:cNvPr id="137395" name="Line 231"/>
            <p:cNvSpPr>
              <a:spLocks noChangeAspect="1" noChangeShapeType="1"/>
            </p:cNvSpPr>
            <p:nvPr/>
          </p:nvSpPr>
          <p:spPr bwMode="auto">
            <a:xfrm>
              <a:off x="319" y="1765"/>
              <a:ext cx="1" cy="83"/>
            </a:xfrm>
            <a:prstGeom prst="line">
              <a:avLst/>
            </a:prstGeom>
            <a:noFill/>
            <a:ln w="0">
              <a:solidFill>
                <a:srgbClr val="000000"/>
              </a:solidFill>
              <a:round/>
              <a:headEnd/>
              <a:tailEnd/>
            </a:ln>
          </p:spPr>
          <p:txBody>
            <a:bodyPr/>
            <a:lstStyle/>
            <a:p>
              <a:endParaRPr lang="en-US"/>
            </a:p>
          </p:txBody>
        </p:sp>
        <p:sp>
          <p:nvSpPr>
            <p:cNvPr id="137396" name="Line 232"/>
            <p:cNvSpPr>
              <a:spLocks noChangeAspect="1" noChangeShapeType="1"/>
            </p:cNvSpPr>
            <p:nvPr/>
          </p:nvSpPr>
          <p:spPr bwMode="auto">
            <a:xfrm>
              <a:off x="319" y="1929"/>
              <a:ext cx="1" cy="96"/>
            </a:xfrm>
            <a:prstGeom prst="line">
              <a:avLst/>
            </a:prstGeom>
            <a:noFill/>
            <a:ln w="0">
              <a:solidFill>
                <a:srgbClr val="000000"/>
              </a:solidFill>
              <a:round/>
              <a:headEnd/>
              <a:tailEnd/>
            </a:ln>
          </p:spPr>
          <p:txBody>
            <a:bodyPr/>
            <a:lstStyle/>
            <a:p>
              <a:endParaRPr lang="en-US"/>
            </a:p>
          </p:txBody>
        </p:sp>
        <p:sp>
          <p:nvSpPr>
            <p:cNvPr id="137397" name="Line 233"/>
            <p:cNvSpPr>
              <a:spLocks noChangeAspect="1" noChangeShapeType="1"/>
            </p:cNvSpPr>
            <p:nvPr/>
          </p:nvSpPr>
          <p:spPr bwMode="auto">
            <a:xfrm>
              <a:off x="319" y="2106"/>
              <a:ext cx="1" cy="95"/>
            </a:xfrm>
            <a:prstGeom prst="line">
              <a:avLst/>
            </a:prstGeom>
            <a:noFill/>
            <a:ln w="0">
              <a:solidFill>
                <a:srgbClr val="000000"/>
              </a:solidFill>
              <a:round/>
              <a:headEnd/>
              <a:tailEnd/>
            </a:ln>
          </p:spPr>
          <p:txBody>
            <a:bodyPr/>
            <a:lstStyle/>
            <a:p>
              <a:endParaRPr lang="en-US"/>
            </a:p>
          </p:txBody>
        </p:sp>
        <p:sp>
          <p:nvSpPr>
            <p:cNvPr id="137398" name="Line 234"/>
            <p:cNvSpPr>
              <a:spLocks noChangeAspect="1" noChangeShapeType="1"/>
            </p:cNvSpPr>
            <p:nvPr/>
          </p:nvSpPr>
          <p:spPr bwMode="auto">
            <a:xfrm>
              <a:off x="319" y="2284"/>
              <a:ext cx="1" cy="94"/>
            </a:xfrm>
            <a:prstGeom prst="line">
              <a:avLst/>
            </a:prstGeom>
            <a:noFill/>
            <a:ln w="0">
              <a:solidFill>
                <a:srgbClr val="000000"/>
              </a:solidFill>
              <a:round/>
              <a:headEnd/>
              <a:tailEnd/>
            </a:ln>
          </p:spPr>
          <p:txBody>
            <a:bodyPr/>
            <a:lstStyle/>
            <a:p>
              <a:endParaRPr lang="en-US"/>
            </a:p>
          </p:txBody>
        </p:sp>
        <p:sp>
          <p:nvSpPr>
            <p:cNvPr id="137399" name="Rectangle 237"/>
            <p:cNvSpPr>
              <a:spLocks noChangeAspect="1" noChangeArrowheads="1"/>
            </p:cNvSpPr>
            <p:nvPr/>
          </p:nvSpPr>
          <p:spPr bwMode="auto">
            <a:xfrm>
              <a:off x="319" y="2461"/>
              <a:ext cx="13" cy="5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400" name="Rectangle 238"/>
            <p:cNvSpPr>
              <a:spLocks noChangeAspect="1" noChangeArrowheads="1"/>
            </p:cNvSpPr>
            <p:nvPr/>
          </p:nvSpPr>
          <p:spPr bwMode="auto">
            <a:xfrm>
              <a:off x="3067" y="2447"/>
              <a:ext cx="37" cy="115"/>
            </a:xfrm>
            <a:prstGeom prst="rect">
              <a:avLst/>
            </a:prstGeom>
            <a:noFill/>
            <a:ln w="9525">
              <a:noFill/>
              <a:miter lim="800000"/>
              <a:headEnd/>
              <a:tailEnd/>
            </a:ln>
          </p:spPr>
          <p:txBody>
            <a:bodyPr wrap="none" lIns="0" tIns="0" rIns="0" bIns="0">
              <a:spAutoFit/>
            </a:bodyPr>
            <a:lstStyle/>
            <a:p>
              <a:r>
                <a:rPr lang="en-US" sz="1200" u="none">
                  <a:solidFill>
                    <a:srgbClr val="000000"/>
                  </a:solidFill>
                </a:rPr>
                <a:t>*</a:t>
              </a:r>
              <a:endParaRPr lang="en-US" b="1" u="none"/>
            </a:p>
          </p:txBody>
        </p:sp>
        <p:sp>
          <p:nvSpPr>
            <p:cNvPr id="137401" name="Rectangle 239"/>
            <p:cNvSpPr>
              <a:spLocks noChangeAspect="1" noChangeArrowheads="1"/>
            </p:cNvSpPr>
            <p:nvPr/>
          </p:nvSpPr>
          <p:spPr bwMode="auto">
            <a:xfrm>
              <a:off x="5610" y="2570"/>
              <a:ext cx="37" cy="115"/>
            </a:xfrm>
            <a:prstGeom prst="rect">
              <a:avLst/>
            </a:prstGeom>
            <a:noFill/>
            <a:ln w="9525">
              <a:noFill/>
              <a:miter lim="800000"/>
              <a:headEnd/>
              <a:tailEnd/>
            </a:ln>
          </p:spPr>
          <p:txBody>
            <a:bodyPr wrap="none" lIns="0" tIns="0" rIns="0" bIns="0">
              <a:spAutoFit/>
            </a:bodyPr>
            <a:lstStyle/>
            <a:p>
              <a:r>
                <a:rPr lang="en-US" sz="1200" u="none">
                  <a:solidFill>
                    <a:srgbClr val="000000"/>
                  </a:solidFill>
                </a:rPr>
                <a:t>*</a:t>
              </a:r>
              <a:endParaRPr lang="en-US" b="1" u="none"/>
            </a:p>
          </p:txBody>
        </p:sp>
        <p:sp>
          <p:nvSpPr>
            <p:cNvPr id="137402" name="Rectangle 240"/>
            <p:cNvSpPr>
              <a:spLocks noChangeAspect="1" noChangeArrowheads="1"/>
            </p:cNvSpPr>
            <p:nvPr/>
          </p:nvSpPr>
          <p:spPr bwMode="auto">
            <a:xfrm>
              <a:off x="400" y="2570"/>
              <a:ext cx="37" cy="115"/>
            </a:xfrm>
            <a:prstGeom prst="rect">
              <a:avLst/>
            </a:prstGeom>
            <a:noFill/>
            <a:ln w="9525">
              <a:noFill/>
              <a:miter lim="800000"/>
              <a:headEnd/>
              <a:tailEnd/>
            </a:ln>
          </p:spPr>
          <p:txBody>
            <a:bodyPr wrap="none" lIns="0" tIns="0" rIns="0" bIns="0">
              <a:spAutoFit/>
            </a:bodyPr>
            <a:lstStyle/>
            <a:p>
              <a:r>
                <a:rPr lang="en-US" sz="1200" u="none">
                  <a:solidFill>
                    <a:srgbClr val="000000"/>
                  </a:solidFill>
                </a:rPr>
                <a:t>*</a:t>
              </a:r>
              <a:endParaRPr lang="en-US" b="1" u="none"/>
            </a:p>
          </p:txBody>
        </p:sp>
        <p:sp>
          <p:nvSpPr>
            <p:cNvPr id="137403" name="Rectangle 241"/>
            <p:cNvSpPr>
              <a:spLocks noChangeAspect="1" noChangeArrowheads="1"/>
            </p:cNvSpPr>
            <p:nvPr/>
          </p:nvSpPr>
          <p:spPr bwMode="auto">
            <a:xfrm>
              <a:off x="1098" y="2093"/>
              <a:ext cx="202" cy="115"/>
            </a:xfrm>
            <a:prstGeom prst="rect">
              <a:avLst/>
            </a:prstGeom>
            <a:noFill/>
            <a:ln w="9525">
              <a:noFill/>
              <a:miter lim="800000"/>
              <a:headEnd/>
              <a:tailEnd/>
            </a:ln>
          </p:spPr>
          <p:txBody>
            <a:bodyPr wrap="none" lIns="0" tIns="0" rIns="0" bIns="0">
              <a:spAutoFit/>
            </a:bodyPr>
            <a:lstStyle/>
            <a:p>
              <a:r>
                <a:rPr lang="en-US" sz="1200" u="none">
                  <a:solidFill>
                    <a:srgbClr val="000000"/>
                  </a:solidFill>
                </a:rPr>
                <a:t>uses</a:t>
              </a:r>
              <a:endParaRPr lang="en-US" b="1" u="none"/>
            </a:p>
          </p:txBody>
        </p:sp>
        <p:sp>
          <p:nvSpPr>
            <p:cNvPr id="137404" name="Rectangle 242"/>
            <p:cNvSpPr>
              <a:spLocks noChangeAspect="1" noChangeArrowheads="1"/>
            </p:cNvSpPr>
            <p:nvPr/>
          </p:nvSpPr>
          <p:spPr bwMode="auto">
            <a:xfrm>
              <a:off x="2451" y="2338"/>
              <a:ext cx="303" cy="115"/>
            </a:xfrm>
            <a:prstGeom prst="rect">
              <a:avLst/>
            </a:prstGeom>
            <a:noFill/>
            <a:ln w="9525">
              <a:noFill/>
              <a:miter lim="800000"/>
              <a:headEnd/>
              <a:tailEnd/>
            </a:ln>
          </p:spPr>
          <p:txBody>
            <a:bodyPr wrap="none" lIns="0" tIns="0" rIns="0" bIns="0">
              <a:spAutoFit/>
            </a:bodyPr>
            <a:lstStyle/>
            <a:p>
              <a:r>
                <a:rPr lang="en-US" sz="1200" u="none">
                  <a:solidFill>
                    <a:srgbClr val="000000"/>
                  </a:solidFill>
                </a:rPr>
                <a:t>notifies</a:t>
              </a:r>
              <a:endParaRPr lang="en-US" b="1" u="none"/>
            </a:p>
          </p:txBody>
        </p:sp>
        <p:sp>
          <p:nvSpPr>
            <p:cNvPr id="137405" name="Rectangle 243"/>
            <p:cNvSpPr>
              <a:spLocks noChangeAspect="1" noChangeArrowheads="1"/>
            </p:cNvSpPr>
            <p:nvPr/>
          </p:nvSpPr>
          <p:spPr bwMode="auto">
            <a:xfrm>
              <a:off x="196" y="1288"/>
              <a:ext cx="303" cy="115"/>
            </a:xfrm>
            <a:prstGeom prst="rect">
              <a:avLst/>
            </a:prstGeom>
            <a:noFill/>
            <a:ln w="9525">
              <a:noFill/>
              <a:miter lim="800000"/>
              <a:headEnd/>
              <a:tailEnd/>
            </a:ln>
          </p:spPr>
          <p:txBody>
            <a:bodyPr wrap="none" lIns="0" tIns="0" rIns="0" bIns="0">
              <a:spAutoFit/>
            </a:bodyPr>
            <a:lstStyle/>
            <a:p>
              <a:r>
                <a:rPr lang="en-US" sz="1200" u="none">
                  <a:solidFill>
                    <a:srgbClr val="000000"/>
                  </a:solidFill>
                </a:rPr>
                <a:t>notifies</a:t>
              </a:r>
              <a:endParaRPr lang="en-US" b="1" u="none"/>
            </a:p>
          </p:txBody>
        </p:sp>
        <p:sp>
          <p:nvSpPr>
            <p:cNvPr id="137406" name="Rectangle 244"/>
            <p:cNvSpPr>
              <a:spLocks noChangeAspect="1" noChangeArrowheads="1"/>
            </p:cNvSpPr>
            <p:nvPr/>
          </p:nvSpPr>
          <p:spPr bwMode="auto">
            <a:xfrm>
              <a:off x="5309" y="1274"/>
              <a:ext cx="303" cy="115"/>
            </a:xfrm>
            <a:prstGeom prst="rect">
              <a:avLst/>
            </a:prstGeom>
            <a:noFill/>
            <a:ln w="9525">
              <a:noFill/>
              <a:miter lim="800000"/>
              <a:headEnd/>
              <a:tailEnd/>
            </a:ln>
          </p:spPr>
          <p:txBody>
            <a:bodyPr wrap="none" lIns="0" tIns="0" rIns="0" bIns="0">
              <a:spAutoFit/>
            </a:bodyPr>
            <a:lstStyle/>
            <a:p>
              <a:r>
                <a:rPr lang="en-US" sz="1200" u="none">
                  <a:solidFill>
                    <a:srgbClr val="000000"/>
                  </a:solidFill>
                </a:rPr>
                <a:t>notifies</a:t>
              </a:r>
              <a:endParaRPr lang="en-US" b="1" u="none"/>
            </a:p>
          </p:txBody>
        </p:sp>
        <p:sp>
          <p:nvSpPr>
            <p:cNvPr id="137407" name="Rectangle 12"/>
            <p:cNvSpPr>
              <a:spLocks noChangeAspect="1" noChangeArrowheads="1"/>
            </p:cNvSpPr>
            <p:nvPr/>
          </p:nvSpPr>
          <p:spPr bwMode="auto">
            <a:xfrm>
              <a:off x="103" y="2685"/>
              <a:ext cx="1197" cy="168"/>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Connector</a:t>
              </a:r>
              <a:endParaRPr lang="en-US" sz="1400" b="1" u="none">
                <a:cs typeface="Times New Roman" pitchFamily="18" charset="0"/>
              </a:endParaRPr>
            </a:p>
            <a:p>
              <a:pPr algn="ctr">
                <a:tabLst>
                  <a:tab pos="611188" algn="l"/>
                </a:tabLst>
              </a:pPr>
              <a:endParaRPr lang="en-US" sz="1400" u="none"/>
            </a:p>
          </p:txBody>
        </p:sp>
        <p:sp>
          <p:nvSpPr>
            <p:cNvPr id="137408" name="Rectangle 13"/>
            <p:cNvSpPr>
              <a:spLocks noChangeAspect="1" noChangeArrowheads="1"/>
            </p:cNvSpPr>
            <p:nvPr/>
          </p:nvSpPr>
          <p:spPr bwMode="auto">
            <a:xfrm>
              <a:off x="123" y="2685"/>
              <a:ext cx="1126" cy="211"/>
            </a:xfrm>
            <a:prstGeom prst="rect">
              <a:avLst/>
            </a:prstGeom>
            <a:noFill/>
            <a:ln w="19050">
              <a:solidFill>
                <a:schemeClr val="tx1"/>
              </a:solidFill>
              <a:miter lim="800000"/>
              <a:headEnd/>
              <a:tailEnd/>
            </a:ln>
          </p:spPr>
          <p:txBody>
            <a:bodyPr rot="10800000" wrap="none" anchor="ctr"/>
            <a:lstStyle/>
            <a:p>
              <a:endParaRPr lang="en-US"/>
            </a:p>
          </p:txBody>
        </p:sp>
        <p:sp>
          <p:nvSpPr>
            <p:cNvPr id="137409" name="Rectangle 14"/>
            <p:cNvSpPr>
              <a:spLocks noChangeAspect="1" noChangeArrowheads="1"/>
            </p:cNvSpPr>
            <p:nvPr/>
          </p:nvSpPr>
          <p:spPr bwMode="auto">
            <a:xfrm>
              <a:off x="110" y="2875"/>
              <a:ext cx="1210" cy="570"/>
            </a:xfrm>
            <a:prstGeom prst="rect">
              <a:avLst/>
            </a:prstGeom>
            <a:noFill/>
            <a:ln w="12700">
              <a:noFill/>
              <a:miter lim="800000"/>
              <a:headEnd/>
              <a:tailEnd/>
            </a:ln>
          </p:spPr>
          <p:txBody>
            <a:bodyPr/>
            <a:lstStyle/>
            <a:p>
              <a:pPr>
                <a:lnSpc>
                  <a:spcPct val="95000"/>
                </a:lnSpc>
                <a:tabLst>
                  <a:tab pos="611188" algn="l"/>
                </a:tabLst>
              </a:pPr>
              <a:r>
                <a:rPr lang="en-GB" sz="1400" u="none">
                  <a:solidFill>
                    <a:srgbClr val="000000"/>
                  </a:solidFill>
                  <a:cs typeface="Times New Roman" pitchFamily="18" charset="0"/>
                </a:rPr>
                <a:t>Connector()</a:t>
              </a:r>
            </a:p>
            <a:p>
              <a:pPr>
                <a:lnSpc>
                  <a:spcPct val="95000"/>
                </a:lnSpc>
                <a:tabLst>
                  <a:tab pos="611188" algn="l"/>
                </a:tabLst>
              </a:pPr>
              <a:r>
                <a:rPr lang="en-GB" sz="1400" u="none">
                  <a:solidFill>
                    <a:srgbClr val="000000"/>
                  </a:solidFill>
                  <a:cs typeface="Times New Roman" pitchFamily="18" charset="0"/>
                </a:rPr>
                <a:t>connect()</a:t>
              </a:r>
            </a:p>
            <a:p>
              <a:pPr>
                <a:lnSpc>
                  <a:spcPct val="95000"/>
                </a:lnSpc>
                <a:tabLst>
                  <a:tab pos="611188" algn="l"/>
                </a:tabLst>
              </a:pPr>
              <a:r>
                <a:rPr lang="en-GB" sz="1400" u="none">
                  <a:solidFill>
                    <a:srgbClr val="000000"/>
                  </a:solidFill>
                  <a:cs typeface="Times New Roman" pitchFamily="18" charset="0"/>
                </a:rPr>
                <a:t>complete()</a:t>
              </a:r>
            </a:p>
            <a:p>
              <a:pPr>
                <a:lnSpc>
                  <a:spcPct val="95000"/>
                </a:lnSpc>
                <a:tabLst>
                  <a:tab pos="611188" algn="l"/>
                </a:tabLst>
              </a:pPr>
              <a:r>
                <a:rPr lang="en-GB" sz="1400" u="none">
                  <a:solidFill>
                    <a:srgbClr val="000000"/>
                  </a:solidFill>
                  <a:cs typeface="Times New Roman" pitchFamily="18" charset="0"/>
                </a:rPr>
                <a:t>handle_event ()</a:t>
              </a:r>
              <a:endParaRPr lang="en-US" sz="1400" u="none">
                <a:cs typeface="Times New Roman" pitchFamily="18" charset="0"/>
              </a:endParaRPr>
            </a:p>
          </p:txBody>
        </p:sp>
        <p:sp>
          <p:nvSpPr>
            <p:cNvPr id="137410" name="Rectangle 15"/>
            <p:cNvSpPr>
              <a:spLocks noChangeAspect="1" noChangeArrowheads="1"/>
            </p:cNvSpPr>
            <p:nvPr/>
          </p:nvSpPr>
          <p:spPr bwMode="auto">
            <a:xfrm>
              <a:off x="123" y="2896"/>
              <a:ext cx="1126" cy="576"/>
            </a:xfrm>
            <a:prstGeom prst="rect">
              <a:avLst/>
            </a:prstGeom>
            <a:noFill/>
            <a:ln w="19050">
              <a:solidFill>
                <a:schemeClr val="tx1"/>
              </a:solidFill>
              <a:miter lim="800000"/>
              <a:headEnd/>
              <a:tailEnd/>
            </a:ln>
          </p:spPr>
          <p:txBody>
            <a:bodyPr rot="10800000" wrap="none" anchor="ctr"/>
            <a:lstStyle/>
            <a:p>
              <a:endParaRPr lang="en-US"/>
            </a:p>
          </p:txBody>
        </p:sp>
        <p:sp>
          <p:nvSpPr>
            <p:cNvPr id="137411" name="Rectangle 19"/>
            <p:cNvSpPr>
              <a:spLocks noChangeAspect="1" noChangeArrowheads="1"/>
            </p:cNvSpPr>
            <p:nvPr/>
          </p:nvSpPr>
          <p:spPr bwMode="auto">
            <a:xfrm>
              <a:off x="3391" y="3955"/>
              <a:ext cx="1182" cy="312"/>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Concrete Service Handler B</a:t>
              </a:r>
              <a:endParaRPr lang="en-US" sz="1400" b="1" u="none">
                <a:cs typeface="Times New Roman" pitchFamily="18" charset="0"/>
              </a:endParaRPr>
            </a:p>
            <a:p>
              <a:pPr algn="ctr">
                <a:tabLst>
                  <a:tab pos="611188" algn="l"/>
                </a:tabLst>
              </a:pPr>
              <a:endParaRPr lang="en-US" sz="1400" u="none"/>
            </a:p>
          </p:txBody>
        </p:sp>
        <p:sp>
          <p:nvSpPr>
            <p:cNvPr id="137412" name="Rectangle 20"/>
            <p:cNvSpPr>
              <a:spLocks noChangeAspect="1" noChangeArrowheads="1"/>
            </p:cNvSpPr>
            <p:nvPr/>
          </p:nvSpPr>
          <p:spPr bwMode="auto">
            <a:xfrm>
              <a:off x="3419" y="3940"/>
              <a:ext cx="1126" cy="375"/>
            </a:xfrm>
            <a:prstGeom prst="rect">
              <a:avLst/>
            </a:prstGeom>
            <a:noFill/>
            <a:ln w="19050">
              <a:solidFill>
                <a:schemeClr val="tx1"/>
              </a:solidFill>
              <a:miter lim="800000"/>
              <a:headEnd/>
              <a:tailEnd/>
            </a:ln>
          </p:spPr>
          <p:txBody>
            <a:bodyPr rot="10800000" wrap="none" anchor="ctr"/>
            <a:lstStyle/>
            <a:p>
              <a:endParaRPr lang="en-US"/>
            </a:p>
          </p:txBody>
        </p:sp>
        <p:sp>
          <p:nvSpPr>
            <p:cNvPr id="137413" name="Rectangle 24"/>
            <p:cNvSpPr>
              <a:spLocks noChangeAspect="1" noChangeArrowheads="1"/>
            </p:cNvSpPr>
            <p:nvPr/>
          </p:nvSpPr>
          <p:spPr bwMode="auto">
            <a:xfrm>
              <a:off x="1332" y="3955"/>
              <a:ext cx="1183" cy="312"/>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Concrete Service Handler A</a:t>
              </a:r>
              <a:endParaRPr lang="en-US" sz="1400" b="1" u="none">
                <a:cs typeface="Times New Roman" pitchFamily="18" charset="0"/>
              </a:endParaRPr>
            </a:p>
            <a:p>
              <a:pPr algn="ctr">
                <a:tabLst>
                  <a:tab pos="611188" algn="l"/>
                </a:tabLst>
              </a:pPr>
              <a:endParaRPr lang="en-US" sz="1400" u="none"/>
            </a:p>
          </p:txBody>
        </p:sp>
        <p:sp>
          <p:nvSpPr>
            <p:cNvPr id="137414" name="Rectangle 25"/>
            <p:cNvSpPr>
              <a:spLocks noChangeAspect="1" noChangeArrowheads="1"/>
            </p:cNvSpPr>
            <p:nvPr/>
          </p:nvSpPr>
          <p:spPr bwMode="auto">
            <a:xfrm>
              <a:off x="1361" y="3940"/>
              <a:ext cx="1125" cy="375"/>
            </a:xfrm>
            <a:prstGeom prst="rect">
              <a:avLst/>
            </a:prstGeom>
            <a:noFill/>
            <a:ln w="19050">
              <a:solidFill>
                <a:schemeClr val="tx1"/>
              </a:solidFill>
              <a:miter lim="800000"/>
              <a:headEnd/>
              <a:tailEnd/>
            </a:ln>
          </p:spPr>
          <p:txBody>
            <a:bodyPr rot="10800000" wrap="none" anchor="ctr"/>
            <a:lstStyle/>
            <a:p>
              <a:endParaRPr lang="en-US"/>
            </a:p>
          </p:txBody>
        </p:sp>
        <p:sp>
          <p:nvSpPr>
            <p:cNvPr id="137415" name="Rectangle 26"/>
            <p:cNvSpPr>
              <a:spLocks noChangeAspect="1" noChangeArrowheads="1"/>
            </p:cNvSpPr>
            <p:nvPr/>
          </p:nvSpPr>
          <p:spPr bwMode="auto">
            <a:xfrm>
              <a:off x="4536" y="3940"/>
              <a:ext cx="1183" cy="312"/>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Concrete</a:t>
              </a:r>
            </a:p>
            <a:p>
              <a:pPr algn="ctr">
                <a:tabLst>
                  <a:tab pos="611188" algn="l"/>
                </a:tabLst>
              </a:pPr>
              <a:r>
                <a:rPr lang="en-GB" sz="1400" b="1" u="none">
                  <a:solidFill>
                    <a:srgbClr val="000000"/>
                  </a:solidFill>
                  <a:cs typeface="Times New Roman" pitchFamily="18" charset="0"/>
                </a:rPr>
                <a:t>Acceptor</a:t>
              </a:r>
              <a:endParaRPr lang="en-US" sz="1400" b="1" u="none">
                <a:cs typeface="Times New Roman" pitchFamily="18" charset="0"/>
              </a:endParaRPr>
            </a:p>
            <a:p>
              <a:pPr algn="ctr">
                <a:tabLst>
                  <a:tab pos="611188" algn="l"/>
                </a:tabLst>
              </a:pPr>
              <a:endParaRPr lang="en-US" sz="1400" u="none"/>
            </a:p>
          </p:txBody>
        </p:sp>
        <p:sp>
          <p:nvSpPr>
            <p:cNvPr id="137416" name="Rectangle 27"/>
            <p:cNvSpPr>
              <a:spLocks noChangeAspect="1" noChangeArrowheads="1"/>
            </p:cNvSpPr>
            <p:nvPr/>
          </p:nvSpPr>
          <p:spPr bwMode="auto">
            <a:xfrm>
              <a:off x="4680" y="3936"/>
              <a:ext cx="915" cy="374"/>
            </a:xfrm>
            <a:prstGeom prst="rect">
              <a:avLst/>
            </a:prstGeom>
            <a:noFill/>
            <a:ln w="19050">
              <a:solidFill>
                <a:schemeClr val="tx1"/>
              </a:solidFill>
              <a:miter lim="800000"/>
              <a:headEnd/>
              <a:tailEnd/>
            </a:ln>
          </p:spPr>
          <p:txBody>
            <a:bodyPr rot="10800000" wrap="none" anchor="ctr"/>
            <a:lstStyle/>
            <a:p>
              <a:endParaRPr lang="en-US"/>
            </a:p>
          </p:txBody>
        </p:sp>
        <p:sp>
          <p:nvSpPr>
            <p:cNvPr id="137417" name="Rectangle 28"/>
            <p:cNvSpPr>
              <a:spLocks noChangeAspect="1" noChangeArrowheads="1"/>
            </p:cNvSpPr>
            <p:nvPr/>
          </p:nvSpPr>
          <p:spPr bwMode="auto">
            <a:xfrm>
              <a:off x="-11" y="3955"/>
              <a:ext cx="1183" cy="312"/>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Concrete</a:t>
              </a:r>
            </a:p>
            <a:p>
              <a:pPr algn="ctr">
                <a:tabLst>
                  <a:tab pos="611188" algn="l"/>
                </a:tabLst>
              </a:pPr>
              <a:r>
                <a:rPr lang="en-GB" sz="1400" b="1" u="none">
                  <a:solidFill>
                    <a:srgbClr val="000000"/>
                  </a:solidFill>
                  <a:cs typeface="Times New Roman" pitchFamily="18" charset="0"/>
                </a:rPr>
                <a:t>Connector</a:t>
              </a:r>
              <a:endParaRPr lang="en-US" sz="1400" b="1" u="none">
                <a:cs typeface="Times New Roman" pitchFamily="18" charset="0"/>
              </a:endParaRPr>
            </a:p>
            <a:p>
              <a:pPr algn="ctr">
                <a:tabLst>
                  <a:tab pos="611188" algn="l"/>
                </a:tabLst>
              </a:pPr>
              <a:endParaRPr lang="en-US" sz="1400" u="none"/>
            </a:p>
          </p:txBody>
        </p:sp>
        <p:sp>
          <p:nvSpPr>
            <p:cNvPr id="137418" name="Rectangle 29"/>
            <p:cNvSpPr>
              <a:spLocks noChangeAspect="1" noChangeArrowheads="1"/>
            </p:cNvSpPr>
            <p:nvPr/>
          </p:nvSpPr>
          <p:spPr bwMode="auto">
            <a:xfrm>
              <a:off x="123" y="3940"/>
              <a:ext cx="915" cy="375"/>
            </a:xfrm>
            <a:prstGeom prst="rect">
              <a:avLst/>
            </a:prstGeom>
            <a:noFill/>
            <a:ln w="19050">
              <a:solidFill>
                <a:schemeClr val="tx1"/>
              </a:solidFill>
              <a:miter lim="800000"/>
              <a:headEnd/>
              <a:tailEnd/>
            </a:ln>
          </p:spPr>
          <p:txBody>
            <a:bodyPr rot="10800000" wrap="none" anchor="ctr"/>
            <a:lstStyle/>
            <a:p>
              <a:endParaRPr lang="en-US"/>
            </a:p>
          </p:txBody>
        </p:sp>
        <p:sp>
          <p:nvSpPr>
            <p:cNvPr id="137419" name="Rectangle 30"/>
            <p:cNvSpPr>
              <a:spLocks noChangeAspect="1" noChangeArrowheads="1"/>
            </p:cNvSpPr>
            <p:nvPr/>
          </p:nvSpPr>
          <p:spPr bwMode="auto">
            <a:xfrm>
              <a:off x="4567" y="2682"/>
              <a:ext cx="1197" cy="168"/>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Acceptor</a:t>
              </a:r>
              <a:endParaRPr lang="en-US" sz="1400" b="1" u="none">
                <a:cs typeface="Times New Roman" pitchFamily="18" charset="0"/>
              </a:endParaRPr>
            </a:p>
            <a:p>
              <a:pPr algn="ctr">
                <a:tabLst>
                  <a:tab pos="611188" algn="l"/>
                </a:tabLst>
              </a:pPr>
              <a:endParaRPr lang="en-US" sz="1400" u="none"/>
            </a:p>
          </p:txBody>
        </p:sp>
        <p:sp>
          <p:nvSpPr>
            <p:cNvPr id="137420" name="Rectangle 31"/>
            <p:cNvSpPr>
              <a:spLocks noChangeAspect="1" noChangeArrowheads="1"/>
            </p:cNvSpPr>
            <p:nvPr/>
          </p:nvSpPr>
          <p:spPr bwMode="auto">
            <a:xfrm>
              <a:off x="4587" y="2682"/>
              <a:ext cx="1125" cy="211"/>
            </a:xfrm>
            <a:prstGeom prst="rect">
              <a:avLst/>
            </a:prstGeom>
            <a:noFill/>
            <a:ln w="19050">
              <a:solidFill>
                <a:schemeClr val="tx1"/>
              </a:solidFill>
              <a:miter lim="800000"/>
              <a:headEnd/>
              <a:tailEnd/>
            </a:ln>
          </p:spPr>
          <p:txBody>
            <a:bodyPr rot="10800000" wrap="none" anchor="ctr"/>
            <a:lstStyle/>
            <a:p>
              <a:endParaRPr lang="en-US"/>
            </a:p>
          </p:txBody>
        </p:sp>
        <p:sp>
          <p:nvSpPr>
            <p:cNvPr id="137421" name="Rectangle 32"/>
            <p:cNvSpPr>
              <a:spLocks noChangeAspect="1" noChangeArrowheads="1"/>
            </p:cNvSpPr>
            <p:nvPr/>
          </p:nvSpPr>
          <p:spPr bwMode="auto">
            <a:xfrm>
              <a:off x="4589" y="3087"/>
              <a:ext cx="1210" cy="497"/>
            </a:xfrm>
            <a:prstGeom prst="rect">
              <a:avLst/>
            </a:prstGeom>
            <a:noFill/>
            <a:ln w="12700">
              <a:noFill/>
              <a:miter lim="800000"/>
              <a:headEnd/>
              <a:tailEnd/>
            </a:ln>
          </p:spPr>
          <p:txBody>
            <a:bodyPr/>
            <a:lstStyle/>
            <a:p>
              <a:pPr>
                <a:lnSpc>
                  <a:spcPct val="95000"/>
                </a:lnSpc>
                <a:tabLst>
                  <a:tab pos="611188" algn="l"/>
                </a:tabLst>
              </a:pPr>
              <a:r>
                <a:rPr lang="en-GB" sz="1400" u="none">
                  <a:solidFill>
                    <a:srgbClr val="000000"/>
                  </a:solidFill>
                  <a:cs typeface="Times New Roman" pitchFamily="18" charset="0"/>
                </a:rPr>
                <a:t>Acceptor()</a:t>
              </a:r>
            </a:p>
            <a:p>
              <a:pPr>
                <a:lnSpc>
                  <a:spcPct val="95000"/>
                </a:lnSpc>
                <a:tabLst>
                  <a:tab pos="611188" algn="l"/>
                </a:tabLst>
              </a:pPr>
              <a:r>
                <a:rPr lang="en-GB" sz="1400" u="none">
                  <a:solidFill>
                    <a:srgbClr val="000000"/>
                  </a:solidFill>
                  <a:cs typeface="Times New Roman" pitchFamily="18" charset="0"/>
                </a:rPr>
                <a:t>Accept()</a:t>
              </a:r>
            </a:p>
            <a:p>
              <a:pPr>
                <a:lnSpc>
                  <a:spcPct val="95000"/>
                </a:lnSpc>
                <a:tabLst>
                  <a:tab pos="611188" algn="l"/>
                </a:tabLst>
              </a:pPr>
              <a:r>
                <a:rPr lang="en-GB" sz="1400" u="none">
                  <a:solidFill>
                    <a:srgbClr val="000000"/>
                  </a:solidFill>
                  <a:cs typeface="Times New Roman" pitchFamily="18" charset="0"/>
                </a:rPr>
                <a:t>handle_event ()</a:t>
              </a:r>
              <a:endParaRPr lang="en-US" sz="1400" u="none">
                <a:cs typeface="Times New Roman" pitchFamily="18" charset="0"/>
              </a:endParaRPr>
            </a:p>
          </p:txBody>
        </p:sp>
        <p:sp>
          <p:nvSpPr>
            <p:cNvPr id="137422" name="Rectangle 33"/>
            <p:cNvSpPr>
              <a:spLocks noChangeAspect="1" noChangeArrowheads="1"/>
            </p:cNvSpPr>
            <p:nvPr/>
          </p:nvSpPr>
          <p:spPr bwMode="auto">
            <a:xfrm>
              <a:off x="4587" y="3105"/>
              <a:ext cx="1125" cy="464"/>
            </a:xfrm>
            <a:prstGeom prst="rect">
              <a:avLst/>
            </a:prstGeom>
            <a:noFill/>
            <a:ln w="19050">
              <a:solidFill>
                <a:schemeClr val="tx1"/>
              </a:solidFill>
              <a:miter lim="800000"/>
              <a:headEnd/>
              <a:tailEnd/>
            </a:ln>
          </p:spPr>
          <p:txBody>
            <a:bodyPr rot="10800000" wrap="none" anchor="ctr"/>
            <a:lstStyle/>
            <a:p>
              <a:endParaRPr lang="en-US"/>
            </a:p>
          </p:txBody>
        </p:sp>
        <p:sp>
          <p:nvSpPr>
            <p:cNvPr id="137423" name="Rectangle 34"/>
            <p:cNvSpPr>
              <a:spLocks noChangeAspect="1" noChangeArrowheads="1"/>
            </p:cNvSpPr>
            <p:nvPr/>
          </p:nvSpPr>
          <p:spPr bwMode="auto">
            <a:xfrm>
              <a:off x="4472" y="2880"/>
              <a:ext cx="1197" cy="168"/>
            </a:xfrm>
            <a:prstGeom prst="rect">
              <a:avLst/>
            </a:prstGeom>
            <a:noFill/>
            <a:ln w="12700">
              <a:noFill/>
              <a:miter lim="800000"/>
              <a:headEnd/>
              <a:tailEnd/>
            </a:ln>
          </p:spPr>
          <p:txBody>
            <a:bodyPr/>
            <a:lstStyle/>
            <a:p>
              <a:pPr algn="ctr">
                <a:tabLst>
                  <a:tab pos="611188" algn="l"/>
                </a:tabLst>
              </a:pPr>
              <a:r>
                <a:rPr lang="en-GB" sz="1400" u="none">
                  <a:solidFill>
                    <a:srgbClr val="000000"/>
                  </a:solidFill>
                  <a:cs typeface="Times New Roman" pitchFamily="18" charset="0"/>
                </a:rPr>
                <a:t>peer_acceptor_</a:t>
              </a:r>
              <a:endParaRPr lang="en-US" sz="1400" u="none">
                <a:cs typeface="Times New Roman" pitchFamily="18" charset="0"/>
              </a:endParaRPr>
            </a:p>
            <a:p>
              <a:pPr algn="ctr">
                <a:tabLst>
                  <a:tab pos="611188" algn="l"/>
                </a:tabLst>
              </a:pPr>
              <a:endParaRPr lang="en-US" sz="1400" u="none"/>
            </a:p>
          </p:txBody>
        </p:sp>
        <p:sp>
          <p:nvSpPr>
            <p:cNvPr id="137424" name="Rectangle 35"/>
            <p:cNvSpPr>
              <a:spLocks noChangeAspect="1" noChangeArrowheads="1"/>
            </p:cNvSpPr>
            <p:nvPr/>
          </p:nvSpPr>
          <p:spPr bwMode="auto">
            <a:xfrm>
              <a:off x="4586" y="2895"/>
              <a:ext cx="1126" cy="203"/>
            </a:xfrm>
            <a:prstGeom prst="rect">
              <a:avLst/>
            </a:prstGeom>
            <a:noFill/>
            <a:ln w="19050">
              <a:solidFill>
                <a:schemeClr val="tx1"/>
              </a:solidFill>
              <a:miter lim="800000"/>
              <a:headEnd/>
              <a:tailEnd/>
            </a:ln>
          </p:spPr>
          <p:txBody>
            <a:bodyPr rot="10800000" wrap="none" anchor="ctr"/>
            <a:lstStyle/>
            <a:p>
              <a:endParaRPr lang="en-US"/>
            </a:p>
          </p:txBody>
        </p:sp>
        <p:sp>
          <p:nvSpPr>
            <p:cNvPr id="137425" name="Rectangle 36"/>
            <p:cNvSpPr>
              <a:spLocks noChangeAspect="1" noChangeArrowheads="1"/>
            </p:cNvSpPr>
            <p:nvPr/>
          </p:nvSpPr>
          <p:spPr bwMode="auto">
            <a:xfrm>
              <a:off x="2317" y="2536"/>
              <a:ext cx="1197" cy="336"/>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Service </a:t>
              </a:r>
            </a:p>
            <a:p>
              <a:pPr algn="ctr">
                <a:tabLst>
                  <a:tab pos="611188" algn="l"/>
                </a:tabLst>
              </a:pPr>
              <a:r>
                <a:rPr lang="en-GB" sz="1400" b="1" u="none">
                  <a:solidFill>
                    <a:srgbClr val="000000"/>
                  </a:solidFill>
                  <a:cs typeface="Times New Roman" pitchFamily="18" charset="0"/>
                </a:rPr>
                <a:t>Handler</a:t>
              </a:r>
              <a:endParaRPr lang="en-US" sz="1400" b="1" u="none">
                <a:cs typeface="Times New Roman" pitchFamily="18" charset="0"/>
              </a:endParaRPr>
            </a:p>
            <a:p>
              <a:pPr algn="ctr">
                <a:tabLst>
                  <a:tab pos="611188" algn="l"/>
                </a:tabLst>
              </a:pPr>
              <a:endParaRPr lang="en-US" sz="1400" u="none"/>
            </a:p>
          </p:txBody>
        </p:sp>
        <p:sp>
          <p:nvSpPr>
            <p:cNvPr id="137426" name="Rectangle 37"/>
            <p:cNvSpPr>
              <a:spLocks noChangeAspect="1" noChangeArrowheads="1"/>
            </p:cNvSpPr>
            <p:nvPr/>
          </p:nvSpPr>
          <p:spPr bwMode="auto">
            <a:xfrm>
              <a:off x="2337" y="2559"/>
              <a:ext cx="1125" cy="323"/>
            </a:xfrm>
            <a:prstGeom prst="rect">
              <a:avLst/>
            </a:prstGeom>
            <a:noFill/>
            <a:ln w="19050">
              <a:solidFill>
                <a:schemeClr val="tx1"/>
              </a:solidFill>
              <a:miter lim="800000"/>
              <a:headEnd/>
              <a:tailEnd/>
            </a:ln>
          </p:spPr>
          <p:txBody>
            <a:bodyPr rot="10800000" wrap="none" anchor="ctr"/>
            <a:lstStyle/>
            <a:p>
              <a:endParaRPr lang="en-US"/>
            </a:p>
          </p:txBody>
        </p:sp>
        <p:sp>
          <p:nvSpPr>
            <p:cNvPr id="137427" name="Rectangle 38"/>
            <p:cNvSpPr>
              <a:spLocks noChangeAspect="1" noChangeArrowheads="1"/>
            </p:cNvSpPr>
            <p:nvPr/>
          </p:nvSpPr>
          <p:spPr bwMode="auto">
            <a:xfrm>
              <a:off x="2339" y="3072"/>
              <a:ext cx="1210" cy="497"/>
            </a:xfrm>
            <a:prstGeom prst="rect">
              <a:avLst/>
            </a:prstGeom>
            <a:noFill/>
            <a:ln w="12700">
              <a:noFill/>
              <a:miter lim="800000"/>
              <a:headEnd/>
              <a:tailEnd/>
            </a:ln>
          </p:spPr>
          <p:txBody>
            <a:bodyPr/>
            <a:lstStyle/>
            <a:p>
              <a:pPr>
                <a:lnSpc>
                  <a:spcPct val="95000"/>
                </a:lnSpc>
                <a:tabLst>
                  <a:tab pos="611188" algn="l"/>
                </a:tabLst>
              </a:pPr>
              <a:r>
                <a:rPr lang="en-GB" sz="1400" u="none">
                  <a:solidFill>
                    <a:srgbClr val="000000"/>
                  </a:solidFill>
                  <a:cs typeface="Times New Roman" pitchFamily="18" charset="0"/>
                </a:rPr>
                <a:t>open()</a:t>
              </a:r>
            </a:p>
            <a:p>
              <a:pPr>
                <a:lnSpc>
                  <a:spcPct val="95000"/>
                </a:lnSpc>
                <a:tabLst>
                  <a:tab pos="611188" algn="l"/>
                </a:tabLst>
              </a:pPr>
              <a:r>
                <a:rPr lang="en-GB" sz="1400" u="none">
                  <a:solidFill>
                    <a:srgbClr val="000000"/>
                  </a:solidFill>
                  <a:cs typeface="Times New Roman" pitchFamily="18" charset="0"/>
                </a:rPr>
                <a:t>handle_event ()</a:t>
              </a:r>
            </a:p>
            <a:p>
              <a:pPr>
                <a:lnSpc>
                  <a:spcPct val="95000"/>
                </a:lnSpc>
                <a:tabLst>
                  <a:tab pos="611188" algn="l"/>
                </a:tabLst>
              </a:pPr>
              <a:r>
                <a:rPr lang="en-GB" sz="1400" u="none">
                  <a:solidFill>
                    <a:srgbClr val="000000"/>
                  </a:solidFill>
                  <a:cs typeface="Times New Roman" pitchFamily="18" charset="0"/>
                </a:rPr>
                <a:t>set_handle()</a:t>
              </a:r>
              <a:endParaRPr lang="en-US" sz="1400" u="none">
                <a:cs typeface="Times New Roman" pitchFamily="18" charset="0"/>
              </a:endParaRPr>
            </a:p>
          </p:txBody>
        </p:sp>
        <p:sp>
          <p:nvSpPr>
            <p:cNvPr id="137428" name="Rectangle 39"/>
            <p:cNvSpPr>
              <a:spLocks noChangeAspect="1" noChangeArrowheads="1"/>
            </p:cNvSpPr>
            <p:nvPr/>
          </p:nvSpPr>
          <p:spPr bwMode="auto">
            <a:xfrm>
              <a:off x="2337" y="3089"/>
              <a:ext cx="1125" cy="464"/>
            </a:xfrm>
            <a:prstGeom prst="rect">
              <a:avLst/>
            </a:prstGeom>
            <a:noFill/>
            <a:ln w="19050">
              <a:solidFill>
                <a:schemeClr val="tx1"/>
              </a:solidFill>
              <a:miter lim="800000"/>
              <a:headEnd/>
              <a:tailEnd/>
            </a:ln>
          </p:spPr>
          <p:txBody>
            <a:bodyPr rot="10800000" wrap="none" anchor="ctr"/>
            <a:lstStyle/>
            <a:p>
              <a:endParaRPr lang="en-US"/>
            </a:p>
          </p:txBody>
        </p:sp>
        <p:sp>
          <p:nvSpPr>
            <p:cNvPr id="137429" name="Rectangle 40"/>
            <p:cNvSpPr>
              <a:spLocks noChangeAspect="1" noChangeArrowheads="1"/>
            </p:cNvSpPr>
            <p:nvPr/>
          </p:nvSpPr>
          <p:spPr bwMode="auto">
            <a:xfrm>
              <a:off x="2222" y="2872"/>
              <a:ext cx="1197" cy="168"/>
            </a:xfrm>
            <a:prstGeom prst="rect">
              <a:avLst/>
            </a:prstGeom>
            <a:noFill/>
            <a:ln w="12700">
              <a:noFill/>
              <a:miter lim="800000"/>
              <a:headEnd/>
              <a:tailEnd/>
            </a:ln>
          </p:spPr>
          <p:txBody>
            <a:bodyPr/>
            <a:lstStyle/>
            <a:p>
              <a:pPr algn="ctr">
                <a:tabLst>
                  <a:tab pos="611188" algn="l"/>
                </a:tabLst>
              </a:pPr>
              <a:r>
                <a:rPr lang="en-GB" sz="1400" u="none">
                  <a:solidFill>
                    <a:srgbClr val="000000"/>
                  </a:solidFill>
                  <a:cs typeface="Times New Roman" pitchFamily="18" charset="0"/>
                </a:rPr>
                <a:t>peer_stream_</a:t>
              </a:r>
              <a:endParaRPr lang="en-US" sz="1400" u="none">
                <a:cs typeface="Times New Roman" pitchFamily="18" charset="0"/>
              </a:endParaRPr>
            </a:p>
            <a:p>
              <a:pPr algn="ctr">
                <a:tabLst>
                  <a:tab pos="611188" algn="l"/>
                </a:tabLst>
              </a:pPr>
              <a:endParaRPr lang="en-US" sz="1400" u="none"/>
            </a:p>
          </p:txBody>
        </p:sp>
        <p:sp>
          <p:nvSpPr>
            <p:cNvPr id="137430" name="Rectangle 41"/>
            <p:cNvSpPr>
              <a:spLocks noChangeAspect="1" noChangeArrowheads="1"/>
            </p:cNvSpPr>
            <p:nvPr/>
          </p:nvSpPr>
          <p:spPr bwMode="auto">
            <a:xfrm>
              <a:off x="2336" y="2887"/>
              <a:ext cx="1126" cy="204"/>
            </a:xfrm>
            <a:prstGeom prst="rect">
              <a:avLst/>
            </a:prstGeom>
            <a:noFill/>
            <a:ln w="19050">
              <a:solidFill>
                <a:schemeClr val="tx1"/>
              </a:solidFill>
              <a:miter lim="800000"/>
              <a:headEnd/>
              <a:tailEnd/>
            </a:ln>
          </p:spPr>
          <p:txBody>
            <a:bodyPr rot="10800000" wrap="none" anchor="ctr"/>
            <a:lstStyle/>
            <a:p>
              <a:endParaRPr lang="en-US"/>
            </a:p>
          </p:txBody>
        </p:sp>
        <p:sp>
          <p:nvSpPr>
            <p:cNvPr id="137431" name="Rectangle 42"/>
            <p:cNvSpPr>
              <a:spLocks noChangeAspect="1" noChangeArrowheads="1"/>
            </p:cNvSpPr>
            <p:nvPr/>
          </p:nvSpPr>
          <p:spPr bwMode="auto">
            <a:xfrm>
              <a:off x="2340" y="1404"/>
              <a:ext cx="1197" cy="168"/>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Dispatcher</a:t>
              </a:r>
              <a:endParaRPr lang="en-US" sz="1400" b="1" u="none">
                <a:cs typeface="Times New Roman" pitchFamily="18" charset="0"/>
              </a:endParaRPr>
            </a:p>
            <a:p>
              <a:pPr algn="ctr">
                <a:tabLst>
                  <a:tab pos="611188" algn="l"/>
                </a:tabLst>
              </a:pPr>
              <a:endParaRPr lang="en-US" sz="1400" u="none"/>
            </a:p>
          </p:txBody>
        </p:sp>
        <p:sp>
          <p:nvSpPr>
            <p:cNvPr id="137432" name="Rectangle 43"/>
            <p:cNvSpPr>
              <a:spLocks noChangeAspect="1" noChangeArrowheads="1"/>
            </p:cNvSpPr>
            <p:nvPr/>
          </p:nvSpPr>
          <p:spPr bwMode="auto">
            <a:xfrm>
              <a:off x="2416" y="1404"/>
              <a:ext cx="1069" cy="211"/>
            </a:xfrm>
            <a:prstGeom prst="rect">
              <a:avLst/>
            </a:prstGeom>
            <a:noFill/>
            <a:ln w="19050">
              <a:solidFill>
                <a:schemeClr val="tx1"/>
              </a:solidFill>
              <a:miter lim="800000"/>
              <a:headEnd/>
              <a:tailEnd/>
            </a:ln>
          </p:spPr>
          <p:txBody>
            <a:bodyPr rot="10800000" wrap="none" anchor="ctr"/>
            <a:lstStyle/>
            <a:p>
              <a:endParaRPr lang="en-US"/>
            </a:p>
          </p:txBody>
        </p:sp>
        <p:sp>
          <p:nvSpPr>
            <p:cNvPr id="137433" name="Rectangle 44"/>
            <p:cNvSpPr>
              <a:spLocks noChangeAspect="1" noChangeArrowheads="1"/>
            </p:cNvSpPr>
            <p:nvPr/>
          </p:nvSpPr>
          <p:spPr bwMode="auto">
            <a:xfrm>
              <a:off x="2393" y="1605"/>
              <a:ext cx="1210" cy="570"/>
            </a:xfrm>
            <a:prstGeom prst="rect">
              <a:avLst/>
            </a:prstGeom>
            <a:noFill/>
            <a:ln w="12700">
              <a:noFill/>
              <a:miter lim="800000"/>
              <a:headEnd/>
              <a:tailEnd/>
            </a:ln>
          </p:spPr>
          <p:txBody>
            <a:bodyPr/>
            <a:lstStyle/>
            <a:p>
              <a:pPr>
                <a:lnSpc>
                  <a:spcPct val="95000"/>
                </a:lnSpc>
                <a:tabLst>
                  <a:tab pos="611188" algn="l"/>
                </a:tabLst>
              </a:pPr>
              <a:r>
                <a:rPr lang="en-GB" sz="1400" u="none">
                  <a:solidFill>
                    <a:srgbClr val="000000"/>
                  </a:solidFill>
                  <a:cs typeface="Times New Roman" pitchFamily="18" charset="0"/>
                </a:rPr>
                <a:t>select()</a:t>
              </a:r>
            </a:p>
            <a:p>
              <a:pPr>
                <a:lnSpc>
                  <a:spcPct val="95000"/>
                </a:lnSpc>
                <a:tabLst>
                  <a:tab pos="611188" algn="l"/>
                </a:tabLst>
              </a:pPr>
              <a:r>
                <a:rPr lang="en-GB" sz="1400" u="none">
                  <a:solidFill>
                    <a:srgbClr val="000000"/>
                  </a:solidFill>
                  <a:cs typeface="Times New Roman" pitchFamily="18" charset="0"/>
                </a:rPr>
                <a:t>handle_events()</a:t>
              </a:r>
            </a:p>
            <a:p>
              <a:pPr>
                <a:lnSpc>
                  <a:spcPct val="95000"/>
                </a:lnSpc>
                <a:tabLst>
                  <a:tab pos="611188" algn="l"/>
                </a:tabLst>
              </a:pPr>
              <a:r>
                <a:rPr lang="en-GB" sz="1400" u="none">
                  <a:solidFill>
                    <a:srgbClr val="000000"/>
                  </a:solidFill>
                  <a:cs typeface="Times New Roman" pitchFamily="18" charset="0"/>
                </a:rPr>
                <a:t>register_handler()</a:t>
              </a:r>
            </a:p>
            <a:p>
              <a:pPr>
                <a:lnSpc>
                  <a:spcPct val="95000"/>
                </a:lnSpc>
                <a:tabLst>
                  <a:tab pos="611188" algn="l"/>
                </a:tabLst>
              </a:pPr>
              <a:r>
                <a:rPr lang="en-GB" sz="1400" u="none">
                  <a:solidFill>
                    <a:srgbClr val="000000"/>
                  </a:solidFill>
                  <a:cs typeface="Times New Roman" pitchFamily="18" charset="0"/>
                </a:rPr>
                <a:t>remove_handler()</a:t>
              </a:r>
              <a:endParaRPr lang="en-US" sz="1400" u="none">
                <a:cs typeface="Times New Roman" pitchFamily="18" charset="0"/>
              </a:endParaRPr>
            </a:p>
          </p:txBody>
        </p:sp>
        <p:sp>
          <p:nvSpPr>
            <p:cNvPr id="137434" name="Rectangle 45"/>
            <p:cNvSpPr>
              <a:spLocks noChangeAspect="1" noChangeArrowheads="1"/>
            </p:cNvSpPr>
            <p:nvPr/>
          </p:nvSpPr>
          <p:spPr bwMode="auto">
            <a:xfrm>
              <a:off x="2416" y="1615"/>
              <a:ext cx="1069" cy="576"/>
            </a:xfrm>
            <a:prstGeom prst="rect">
              <a:avLst/>
            </a:prstGeom>
            <a:noFill/>
            <a:ln w="19050">
              <a:solidFill>
                <a:schemeClr val="tx1"/>
              </a:solidFill>
              <a:miter lim="800000"/>
              <a:headEnd/>
              <a:tailEnd/>
            </a:ln>
          </p:spPr>
          <p:txBody>
            <a:bodyPr rot="10800000" wrap="none" anchor="ctr"/>
            <a:lstStyle/>
            <a:p>
              <a:endParaRPr lang="en-US"/>
            </a:p>
          </p:txBody>
        </p:sp>
        <p:sp>
          <p:nvSpPr>
            <p:cNvPr id="137435" name="Rectangle 46"/>
            <p:cNvSpPr>
              <a:spLocks noChangeAspect="1" noChangeArrowheads="1"/>
            </p:cNvSpPr>
            <p:nvPr/>
          </p:nvSpPr>
          <p:spPr bwMode="auto">
            <a:xfrm>
              <a:off x="1240" y="1905"/>
              <a:ext cx="1182" cy="312"/>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Transport</a:t>
              </a:r>
            </a:p>
            <a:p>
              <a:pPr algn="ctr">
                <a:tabLst>
                  <a:tab pos="611188" algn="l"/>
                </a:tabLst>
              </a:pPr>
              <a:r>
                <a:rPr lang="en-GB" sz="1400" b="1" u="none">
                  <a:solidFill>
                    <a:srgbClr val="000000"/>
                  </a:solidFill>
                  <a:cs typeface="Times New Roman" pitchFamily="18" charset="0"/>
                </a:rPr>
                <a:t>Handle</a:t>
              </a:r>
              <a:endParaRPr lang="en-US" sz="1400" b="1" u="none">
                <a:cs typeface="Times New Roman" pitchFamily="18" charset="0"/>
              </a:endParaRPr>
            </a:p>
            <a:p>
              <a:pPr algn="ctr">
                <a:tabLst>
                  <a:tab pos="611188" algn="l"/>
                </a:tabLst>
              </a:pPr>
              <a:endParaRPr lang="en-US" sz="1400" u="none"/>
            </a:p>
          </p:txBody>
        </p:sp>
        <p:sp>
          <p:nvSpPr>
            <p:cNvPr id="137436" name="Rectangle 47"/>
            <p:cNvSpPr>
              <a:spLocks noChangeAspect="1" noChangeArrowheads="1"/>
            </p:cNvSpPr>
            <p:nvPr/>
          </p:nvSpPr>
          <p:spPr bwMode="auto">
            <a:xfrm>
              <a:off x="1382" y="1882"/>
              <a:ext cx="914" cy="374"/>
            </a:xfrm>
            <a:prstGeom prst="rect">
              <a:avLst/>
            </a:prstGeom>
            <a:noFill/>
            <a:ln w="19050">
              <a:solidFill>
                <a:schemeClr val="tx1"/>
              </a:solidFill>
              <a:miter lim="800000"/>
              <a:headEnd/>
              <a:tailEnd/>
            </a:ln>
          </p:spPr>
          <p:txBody>
            <a:bodyPr rot="10800000" wrap="none" anchor="ctr"/>
            <a:lstStyle/>
            <a:p>
              <a:endParaRPr lang="en-US"/>
            </a:p>
          </p:txBody>
        </p:sp>
        <p:sp>
          <p:nvSpPr>
            <p:cNvPr id="137437" name="Rectangle 48"/>
            <p:cNvSpPr>
              <a:spLocks noChangeAspect="1" noChangeArrowheads="1"/>
            </p:cNvSpPr>
            <p:nvPr/>
          </p:nvSpPr>
          <p:spPr bwMode="auto">
            <a:xfrm>
              <a:off x="3408" y="1889"/>
              <a:ext cx="1183" cy="312"/>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Transport</a:t>
              </a:r>
            </a:p>
            <a:p>
              <a:pPr algn="ctr">
                <a:tabLst>
                  <a:tab pos="611188" algn="l"/>
                </a:tabLst>
              </a:pPr>
              <a:r>
                <a:rPr lang="en-GB" sz="1400" b="1" u="none">
                  <a:solidFill>
                    <a:srgbClr val="000000"/>
                  </a:solidFill>
                  <a:cs typeface="Times New Roman" pitchFamily="18" charset="0"/>
                </a:rPr>
                <a:t>Handle</a:t>
              </a:r>
              <a:endParaRPr lang="en-US" sz="1400" b="1" u="none">
                <a:cs typeface="Times New Roman" pitchFamily="18" charset="0"/>
              </a:endParaRPr>
            </a:p>
            <a:p>
              <a:pPr algn="ctr">
                <a:tabLst>
                  <a:tab pos="611188" algn="l"/>
                </a:tabLst>
              </a:pPr>
              <a:endParaRPr lang="en-US" sz="1400" u="none"/>
            </a:p>
          </p:txBody>
        </p:sp>
        <p:sp>
          <p:nvSpPr>
            <p:cNvPr id="137438" name="Rectangle 49"/>
            <p:cNvSpPr>
              <a:spLocks noChangeAspect="1" noChangeArrowheads="1"/>
            </p:cNvSpPr>
            <p:nvPr/>
          </p:nvSpPr>
          <p:spPr bwMode="auto">
            <a:xfrm>
              <a:off x="3542" y="1874"/>
              <a:ext cx="915" cy="375"/>
            </a:xfrm>
            <a:prstGeom prst="rect">
              <a:avLst/>
            </a:prstGeom>
            <a:noFill/>
            <a:ln w="19050">
              <a:solidFill>
                <a:schemeClr val="tx1"/>
              </a:solidFill>
              <a:miter lim="800000"/>
              <a:headEnd/>
              <a:tailEnd/>
            </a:ln>
          </p:spPr>
          <p:txBody>
            <a:bodyPr rot="10800000" wrap="none" anchor="ctr"/>
            <a:lstStyle/>
            <a:p>
              <a:endParaRPr lang="en-US"/>
            </a:p>
          </p:txBody>
        </p:sp>
        <p:sp>
          <p:nvSpPr>
            <p:cNvPr id="137439" name="Rectangle 50"/>
            <p:cNvSpPr>
              <a:spLocks noChangeAspect="1" noChangeArrowheads="1"/>
            </p:cNvSpPr>
            <p:nvPr/>
          </p:nvSpPr>
          <p:spPr bwMode="auto">
            <a:xfrm>
              <a:off x="4438" y="1889"/>
              <a:ext cx="1183" cy="312"/>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Transport</a:t>
              </a:r>
            </a:p>
            <a:p>
              <a:pPr algn="ctr">
                <a:tabLst>
                  <a:tab pos="611188" algn="l"/>
                </a:tabLst>
              </a:pPr>
              <a:r>
                <a:rPr lang="en-GB" sz="1400" b="1" u="none">
                  <a:solidFill>
                    <a:srgbClr val="000000"/>
                  </a:solidFill>
                  <a:cs typeface="Times New Roman" pitchFamily="18" charset="0"/>
                </a:rPr>
                <a:t>Handle</a:t>
              </a:r>
              <a:endParaRPr lang="en-US" sz="1400" b="1" u="none">
                <a:cs typeface="Times New Roman" pitchFamily="18" charset="0"/>
              </a:endParaRPr>
            </a:p>
            <a:p>
              <a:pPr algn="ctr">
                <a:tabLst>
                  <a:tab pos="611188" algn="l"/>
                </a:tabLst>
              </a:pPr>
              <a:endParaRPr lang="en-US" sz="1400" u="none"/>
            </a:p>
          </p:txBody>
        </p:sp>
        <p:sp>
          <p:nvSpPr>
            <p:cNvPr id="137440" name="Rectangle 51"/>
            <p:cNvSpPr>
              <a:spLocks noChangeAspect="1" noChangeArrowheads="1"/>
            </p:cNvSpPr>
            <p:nvPr/>
          </p:nvSpPr>
          <p:spPr bwMode="auto">
            <a:xfrm>
              <a:off x="4572" y="1874"/>
              <a:ext cx="915" cy="375"/>
            </a:xfrm>
            <a:prstGeom prst="rect">
              <a:avLst/>
            </a:prstGeom>
            <a:noFill/>
            <a:ln w="19050">
              <a:solidFill>
                <a:schemeClr val="tx1"/>
              </a:solidFill>
              <a:miter lim="800000"/>
              <a:headEnd/>
              <a:tailEnd/>
            </a:ln>
          </p:spPr>
          <p:txBody>
            <a:bodyPr rot="10800000" wrap="none" anchor="ct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348861"/>
                                        </p:tgtEl>
                                        <p:attrNameLst>
                                          <p:attrName>style.visibility</p:attrName>
                                        </p:attrNameLst>
                                      </p:cBhvr>
                                      <p:to>
                                        <p:strVal val="visible"/>
                                      </p:to>
                                    </p:set>
                                  </p:childTnLst>
                                  <p:subTnLst>
                                    <p:set>
                                      <p:cBhvr override="childStyle">
                                        <p:cTn dur="1" fill="hold" display="0" masterRel="nextClick" afterEffect="1"/>
                                        <p:tgtEl>
                                          <p:spTgt spid="1348861"/>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348862"/>
                                        </p:tgtEl>
                                        <p:attrNameLst>
                                          <p:attrName>style.visibility</p:attrName>
                                        </p:attrNameLst>
                                      </p:cBhvr>
                                      <p:to>
                                        <p:strVal val="visible"/>
                                      </p:to>
                                    </p:set>
                                  </p:childTnLst>
                                  <p:subTnLst>
                                    <p:set>
                                      <p:cBhvr override="childStyle">
                                        <p:cTn dur="1" fill="hold" display="0" masterRel="nextClick" afterEffect="1"/>
                                        <p:tgtEl>
                                          <p:spTgt spid="1348862"/>
                                        </p:tgtEl>
                                        <p:attrNameLst>
                                          <p:attrName>style.visibility</p:attrName>
                                        </p:attrNameLst>
                                      </p:cBhvr>
                                      <p:to>
                                        <p:strVal val="hidden"/>
                                      </p:to>
                                    </p:set>
                                  </p:sub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348863"/>
                                        </p:tgtEl>
                                        <p:attrNameLst>
                                          <p:attrName>style.visibility</p:attrName>
                                        </p:attrNameLst>
                                      </p:cBhvr>
                                      <p:to>
                                        <p:strVal val="visible"/>
                                      </p:to>
                                    </p:set>
                                  </p:childTnLst>
                                  <p:subTnLst>
                                    <p:set>
                                      <p:cBhvr override="childStyle">
                                        <p:cTn dur="1" fill="hold" display="0" masterRel="nextClick" afterEffect="1"/>
                                        <p:tgtEl>
                                          <p:spTgt spid="1348863"/>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8863" grpId="0" animBg="1"/>
      <p:bldP spid="1348862" grpId="0" animBg="1"/>
      <p:bldP spid="1348861"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Slide Number Placeholder 2"/>
          <p:cNvSpPr>
            <a:spLocks noGrp="1"/>
          </p:cNvSpPr>
          <p:nvPr>
            <p:ph type="sldNum" sz="quarter" idx="10"/>
          </p:nvPr>
        </p:nvSpPr>
        <p:spPr>
          <a:noFill/>
        </p:spPr>
        <p:txBody>
          <a:bodyPr/>
          <a:lstStyle/>
          <a:p>
            <a:fld id="{6321622E-F5E1-486C-95D3-35F9FE733E6C}" type="slidenum">
              <a:rPr lang="en-US" smtClean="0">
                <a:latin typeface="Arial" pitchFamily="34" charset="0"/>
              </a:rPr>
              <a:pPr/>
              <a:t>131</a:t>
            </a:fld>
            <a:endParaRPr lang="en-US" smtClean="0">
              <a:latin typeface="Arial" pitchFamily="34" charset="0"/>
            </a:endParaRPr>
          </a:p>
        </p:txBody>
      </p:sp>
      <p:sp>
        <p:nvSpPr>
          <p:cNvPr id="138243" name="Rectangle 2"/>
          <p:cNvSpPr>
            <a:spLocks noGrp="1" noChangeArrowheads="1"/>
          </p:cNvSpPr>
          <p:nvPr>
            <p:ph type="title"/>
          </p:nvPr>
        </p:nvSpPr>
        <p:spPr>
          <a:xfrm>
            <a:off x="0" y="-22225"/>
            <a:ext cx="9144000" cy="914400"/>
          </a:xfrm>
        </p:spPr>
        <p:txBody>
          <a:bodyPr/>
          <a:lstStyle/>
          <a:p>
            <a:r>
              <a:rPr lang="en-US" sz="4000" smtClean="0"/>
              <a:t>Acceptor Dynamics</a:t>
            </a:r>
          </a:p>
        </p:txBody>
      </p:sp>
      <p:grpSp>
        <p:nvGrpSpPr>
          <p:cNvPr id="138244" name="Group 209"/>
          <p:cNvGrpSpPr>
            <a:grpSpLocks/>
          </p:cNvGrpSpPr>
          <p:nvPr/>
        </p:nvGrpSpPr>
        <p:grpSpPr bwMode="auto">
          <a:xfrm>
            <a:off x="1552575" y="903288"/>
            <a:ext cx="7585075" cy="4560887"/>
            <a:chOff x="970" y="569"/>
            <a:chExt cx="4778" cy="2873"/>
          </a:xfrm>
        </p:grpSpPr>
        <p:sp>
          <p:nvSpPr>
            <p:cNvPr id="138348" name="Rectangle 9"/>
            <p:cNvSpPr>
              <a:spLocks noChangeArrowheads="1"/>
            </p:cNvSpPr>
            <p:nvPr/>
          </p:nvSpPr>
          <p:spPr bwMode="auto">
            <a:xfrm>
              <a:off x="3100" y="1999"/>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49" name="Rectangle 10"/>
            <p:cNvSpPr>
              <a:spLocks noChangeArrowheads="1"/>
            </p:cNvSpPr>
            <p:nvPr/>
          </p:nvSpPr>
          <p:spPr bwMode="auto">
            <a:xfrm>
              <a:off x="3100" y="3441"/>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50" name="Rectangle 11"/>
            <p:cNvSpPr>
              <a:spLocks noChangeArrowheads="1"/>
            </p:cNvSpPr>
            <p:nvPr/>
          </p:nvSpPr>
          <p:spPr bwMode="auto">
            <a:xfrm>
              <a:off x="3100" y="1999"/>
              <a:ext cx="12" cy="144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51" name="Rectangle 12"/>
            <p:cNvSpPr>
              <a:spLocks noChangeArrowheads="1"/>
            </p:cNvSpPr>
            <p:nvPr/>
          </p:nvSpPr>
          <p:spPr bwMode="auto">
            <a:xfrm>
              <a:off x="4220" y="2504"/>
              <a:ext cx="469" cy="21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8352" name="Rectangle 13"/>
            <p:cNvSpPr>
              <a:spLocks noChangeArrowheads="1"/>
            </p:cNvSpPr>
            <p:nvPr/>
          </p:nvSpPr>
          <p:spPr bwMode="auto">
            <a:xfrm>
              <a:off x="4220" y="2504"/>
              <a:ext cx="48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53" name="Rectangle 14"/>
            <p:cNvSpPr>
              <a:spLocks noChangeArrowheads="1"/>
            </p:cNvSpPr>
            <p:nvPr/>
          </p:nvSpPr>
          <p:spPr bwMode="auto">
            <a:xfrm>
              <a:off x="4689" y="2504"/>
              <a:ext cx="12" cy="22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54" name="Rectangle 15"/>
            <p:cNvSpPr>
              <a:spLocks noChangeArrowheads="1"/>
            </p:cNvSpPr>
            <p:nvPr/>
          </p:nvSpPr>
          <p:spPr bwMode="auto">
            <a:xfrm>
              <a:off x="4220" y="2720"/>
              <a:ext cx="46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55" name="Rectangle 16"/>
            <p:cNvSpPr>
              <a:spLocks noChangeArrowheads="1"/>
            </p:cNvSpPr>
            <p:nvPr/>
          </p:nvSpPr>
          <p:spPr bwMode="auto">
            <a:xfrm>
              <a:off x="4220" y="2504"/>
              <a:ext cx="12" cy="21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56" name="Rectangle 17"/>
            <p:cNvSpPr>
              <a:spLocks noChangeArrowheads="1"/>
            </p:cNvSpPr>
            <p:nvPr/>
          </p:nvSpPr>
          <p:spPr bwMode="auto">
            <a:xfrm>
              <a:off x="4292" y="2504"/>
              <a:ext cx="319"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Service</a:t>
              </a:r>
              <a:endParaRPr lang="en-US" b="1" u="none"/>
            </a:p>
          </p:txBody>
        </p:sp>
        <p:sp>
          <p:nvSpPr>
            <p:cNvPr id="138357" name="Rectangle 18"/>
            <p:cNvSpPr>
              <a:spLocks noChangeArrowheads="1"/>
            </p:cNvSpPr>
            <p:nvPr/>
          </p:nvSpPr>
          <p:spPr bwMode="auto">
            <a:xfrm>
              <a:off x="4268" y="2600"/>
              <a:ext cx="334"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Handler</a:t>
              </a:r>
              <a:endParaRPr lang="en-US" b="1" u="none"/>
            </a:p>
          </p:txBody>
        </p:sp>
        <p:sp>
          <p:nvSpPr>
            <p:cNvPr id="138358" name="Rectangle 19"/>
            <p:cNvSpPr>
              <a:spLocks noChangeArrowheads="1"/>
            </p:cNvSpPr>
            <p:nvPr/>
          </p:nvSpPr>
          <p:spPr bwMode="auto">
            <a:xfrm>
              <a:off x="4087" y="2888"/>
              <a:ext cx="133"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59" name="Freeform 20"/>
            <p:cNvSpPr>
              <a:spLocks/>
            </p:cNvSpPr>
            <p:nvPr/>
          </p:nvSpPr>
          <p:spPr bwMode="auto">
            <a:xfrm>
              <a:off x="4051" y="2888"/>
              <a:ext cx="156" cy="48"/>
            </a:xfrm>
            <a:custGeom>
              <a:avLst/>
              <a:gdLst>
                <a:gd name="T0" fmla="*/ 156 w 156"/>
                <a:gd name="T1" fmla="*/ 48 h 48"/>
                <a:gd name="T2" fmla="*/ 156 w 156"/>
                <a:gd name="T3" fmla="*/ 36 h 48"/>
                <a:gd name="T4" fmla="*/ 36 w 156"/>
                <a:gd name="T5" fmla="*/ 0 h 48"/>
                <a:gd name="T6" fmla="*/ 36 w 156"/>
                <a:gd name="T7" fmla="*/ 0 h 48"/>
                <a:gd name="T8" fmla="*/ 0 w 156"/>
                <a:gd name="T9" fmla="*/ 12 h 48"/>
                <a:gd name="T10" fmla="*/ 36 w 156"/>
                <a:gd name="T11" fmla="*/ 12 h 48"/>
                <a:gd name="T12" fmla="*/ 156 w 156"/>
                <a:gd name="T13" fmla="*/ 48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156" y="48"/>
                  </a:moveTo>
                  <a:lnTo>
                    <a:pt x="156" y="36"/>
                  </a:lnTo>
                  <a:lnTo>
                    <a:pt x="36" y="0"/>
                  </a:lnTo>
                  <a:lnTo>
                    <a:pt x="0" y="12"/>
                  </a:lnTo>
                  <a:lnTo>
                    <a:pt x="36" y="12"/>
                  </a:lnTo>
                  <a:lnTo>
                    <a:pt x="156"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360" name="Freeform 21"/>
            <p:cNvSpPr>
              <a:spLocks/>
            </p:cNvSpPr>
            <p:nvPr/>
          </p:nvSpPr>
          <p:spPr bwMode="auto">
            <a:xfrm>
              <a:off x="4087" y="2852"/>
              <a:ext cx="120" cy="48"/>
            </a:xfrm>
            <a:custGeom>
              <a:avLst/>
              <a:gdLst>
                <a:gd name="T0" fmla="*/ 0 w 120"/>
                <a:gd name="T1" fmla="*/ 36 h 48"/>
                <a:gd name="T2" fmla="*/ 0 w 120"/>
                <a:gd name="T3" fmla="*/ 48 h 48"/>
                <a:gd name="T4" fmla="*/ 120 w 120"/>
                <a:gd name="T5" fmla="*/ 12 h 48"/>
                <a:gd name="T6" fmla="*/ 120 w 120"/>
                <a:gd name="T7" fmla="*/ 0 h 48"/>
                <a:gd name="T8" fmla="*/ 0 w 120"/>
                <a:gd name="T9" fmla="*/ 36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0" y="36"/>
                  </a:moveTo>
                  <a:lnTo>
                    <a:pt x="0" y="48"/>
                  </a:lnTo>
                  <a:lnTo>
                    <a:pt x="120" y="12"/>
                  </a:lnTo>
                  <a:lnTo>
                    <a:pt x="12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361" name="Rectangle 22"/>
            <p:cNvSpPr>
              <a:spLocks noChangeArrowheads="1"/>
            </p:cNvSpPr>
            <p:nvPr/>
          </p:nvSpPr>
          <p:spPr bwMode="auto">
            <a:xfrm>
              <a:off x="5194" y="290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62" name="Rectangle 23"/>
            <p:cNvSpPr>
              <a:spLocks noChangeArrowheads="1"/>
            </p:cNvSpPr>
            <p:nvPr/>
          </p:nvSpPr>
          <p:spPr bwMode="auto">
            <a:xfrm>
              <a:off x="5146" y="290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63" name="Rectangle 24"/>
            <p:cNvSpPr>
              <a:spLocks noChangeArrowheads="1"/>
            </p:cNvSpPr>
            <p:nvPr/>
          </p:nvSpPr>
          <p:spPr bwMode="auto">
            <a:xfrm>
              <a:off x="5146" y="2900"/>
              <a:ext cx="4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64" name="Line 25"/>
            <p:cNvSpPr>
              <a:spLocks noChangeShapeType="1"/>
            </p:cNvSpPr>
            <p:nvPr/>
          </p:nvSpPr>
          <p:spPr bwMode="auto">
            <a:xfrm flipH="1">
              <a:off x="4990" y="2900"/>
              <a:ext cx="84" cy="1"/>
            </a:xfrm>
            <a:prstGeom prst="line">
              <a:avLst/>
            </a:prstGeom>
            <a:noFill/>
            <a:ln w="0">
              <a:solidFill>
                <a:srgbClr val="000000"/>
              </a:solidFill>
              <a:round/>
              <a:headEnd/>
              <a:tailEnd/>
            </a:ln>
          </p:spPr>
          <p:txBody>
            <a:bodyPr/>
            <a:lstStyle/>
            <a:p>
              <a:endParaRPr lang="en-US"/>
            </a:p>
          </p:txBody>
        </p:sp>
        <p:sp>
          <p:nvSpPr>
            <p:cNvPr id="138365" name="Line 26"/>
            <p:cNvSpPr>
              <a:spLocks noChangeShapeType="1"/>
            </p:cNvSpPr>
            <p:nvPr/>
          </p:nvSpPr>
          <p:spPr bwMode="auto">
            <a:xfrm flipH="1">
              <a:off x="4821" y="2900"/>
              <a:ext cx="85" cy="1"/>
            </a:xfrm>
            <a:prstGeom prst="line">
              <a:avLst/>
            </a:prstGeom>
            <a:noFill/>
            <a:ln w="0">
              <a:solidFill>
                <a:srgbClr val="000000"/>
              </a:solidFill>
              <a:round/>
              <a:headEnd/>
              <a:tailEnd/>
            </a:ln>
          </p:spPr>
          <p:txBody>
            <a:bodyPr/>
            <a:lstStyle/>
            <a:p>
              <a:endParaRPr lang="en-US"/>
            </a:p>
          </p:txBody>
        </p:sp>
        <p:sp>
          <p:nvSpPr>
            <p:cNvPr id="138366" name="Line 27"/>
            <p:cNvSpPr>
              <a:spLocks noChangeShapeType="1"/>
            </p:cNvSpPr>
            <p:nvPr/>
          </p:nvSpPr>
          <p:spPr bwMode="auto">
            <a:xfrm flipH="1">
              <a:off x="4665" y="2900"/>
              <a:ext cx="84" cy="1"/>
            </a:xfrm>
            <a:prstGeom prst="line">
              <a:avLst/>
            </a:prstGeom>
            <a:noFill/>
            <a:ln w="0">
              <a:solidFill>
                <a:srgbClr val="000000"/>
              </a:solidFill>
              <a:round/>
              <a:headEnd/>
              <a:tailEnd/>
            </a:ln>
          </p:spPr>
          <p:txBody>
            <a:bodyPr/>
            <a:lstStyle/>
            <a:p>
              <a:endParaRPr lang="en-US"/>
            </a:p>
          </p:txBody>
        </p:sp>
        <p:sp>
          <p:nvSpPr>
            <p:cNvPr id="138367" name="Line 28"/>
            <p:cNvSpPr>
              <a:spLocks noChangeShapeType="1"/>
            </p:cNvSpPr>
            <p:nvPr/>
          </p:nvSpPr>
          <p:spPr bwMode="auto">
            <a:xfrm flipH="1">
              <a:off x="4496" y="2900"/>
              <a:ext cx="85" cy="1"/>
            </a:xfrm>
            <a:prstGeom prst="line">
              <a:avLst/>
            </a:prstGeom>
            <a:noFill/>
            <a:ln w="0">
              <a:solidFill>
                <a:srgbClr val="000000"/>
              </a:solidFill>
              <a:round/>
              <a:headEnd/>
              <a:tailEnd/>
            </a:ln>
          </p:spPr>
          <p:txBody>
            <a:bodyPr/>
            <a:lstStyle/>
            <a:p>
              <a:endParaRPr lang="en-US"/>
            </a:p>
          </p:txBody>
        </p:sp>
        <p:sp>
          <p:nvSpPr>
            <p:cNvPr id="138368" name="Line 29"/>
            <p:cNvSpPr>
              <a:spLocks noChangeShapeType="1"/>
            </p:cNvSpPr>
            <p:nvPr/>
          </p:nvSpPr>
          <p:spPr bwMode="auto">
            <a:xfrm flipH="1">
              <a:off x="4340" y="2900"/>
              <a:ext cx="84" cy="1"/>
            </a:xfrm>
            <a:prstGeom prst="line">
              <a:avLst/>
            </a:prstGeom>
            <a:noFill/>
            <a:ln w="0">
              <a:solidFill>
                <a:srgbClr val="000000"/>
              </a:solidFill>
              <a:round/>
              <a:headEnd/>
              <a:tailEnd/>
            </a:ln>
          </p:spPr>
          <p:txBody>
            <a:bodyPr/>
            <a:lstStyle/>
            <a:p>
              <a:endParaRPr lang="en-US"/>
            </a:p>
          </p:txBody>
        </p:sp>
        <p:sp>
          <p:nvSpPr>
            <p:cNvPr id="138369" name="Rectangle 30"/>
            <p:cNvSpPr>
              <a:spLocks noChangeArrowheads="1"/>
            </p:cNvSpPr>
            <p:nvPr/>
          </p:nvSpPr>
          <p:spPr bwMode="auto">
            <a:xfrm>
              <a:off x="4256" y="290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70" name="Rectangle 31"/>
            <p:cNvSpPr>
              <a:spLocks noChangeArrowheads="1"/>
            </p:cNvSpPr>
            <p:nvPr/>
          </p:nvSpPr>
          <p:spPr bwMode="auto">
            <a:xfrm>
              <a:off x="4220" y="290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71" name="Rectangle 32"/>
            <p:cNvSpPr>
              <a:spLocks noChangeArrowheads="1"/>
            </p:cNvSpPr>
            <p:nvPr/>
          </p:nvSpPr>
          <p:spPr bwMode="auto">
            <a:xfrm>
              <a:off x="4220" y="2900"/>
              <a:ext cx="3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72" name="Rectangle 33"/>
            <p:cNvSpPr>
              <a:spLocks noChangeArrowheads="1"/>
            </p:cNvSpPr>
            <p:nvPr/>
          </p:nvSpPr>
          <p:spPr bwMode="auto">
            <a:xfrm>
              <a:off x="4689" y="2504"/>
              <a:ext cx="469" cy="21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8373" name="Rectangle 34"/>
            <p:cNvSpPr>
              <a:spLocks noChangeArrowheads="1"/>
            </p:cNvSpPr>
            <p:nvPr/>
          </p:nvSpPr>
          <p:spPr bwMode="auto">
            <a:xfrm>
              <a:off x="4689" y="2504"/>
              <a:ext cx="48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74" name="Rectangle 35"/>
            <p:cNvSpPr>
              <a:spLocks noChangeArrowheads="1"/>
            </p:cNvSpPr>
            <p:nvPr/>
          </p:nvSpPr>
          <p:spPr bwMode="auto">
            <a:xfrm>
              <a:off x="5158" y="2504"/>
              <a:ext cx="12" cy="22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75" name="Rectangle 36"/>
            <p:cNvSpPr>
              <a:spLocks noChangeArrowheads="1"/>
            </p:cNvSpPr>
            <p:nvPr/>
          </p:nvSpPr>
          <p:spPr bwMode="auto">
            <a:xfrm>
              <a:off x="4689" y="2720"/>
              <a:ext cx="46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76" name="Rectangle 37"/>
            <p:cNvSpPr>
              <a:spLocks noChangeArrowheads="1"/>
            </p:cNvSpPr>
            <p:nvPr/>
          </p:nvSpPr>
          <p:spPr bwMode="auto">
            <a:xfrm>
              <a:off x="4689" y="2504"/>
              <a:ext cx="12" cy="21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77" name="Rectangle 38"/>
            <p:cNvSpPr>
              <a:spLocks noChangeArrowheads="1"/>
            </p:cNvSpPr>
            <p:nvPr/>
          </p:nvSpPr>
          <p:spPr bwMode="auto">
            <a:xfrm>
              <a:off x="4749" y="2552"/>
              <a:ext cx="314"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Events</a:t>
              </a:r>
              <a:endParaRPr lang="en-US" b="1" u="none"/>
            </a:p>
          </p:txBody>
        </p:sp>
        <p:sp>
          <p:nvSpPr>
            <p:cNvPr id="138378" name="Freeform 39"/>
            <p:cNvSpPr>
              <a:spLocks/>
            </p:cNvSpPr>
            <p:nvPr/>
          </p:nvSpPr>
          <p:spPr bwMode="auto">
            <a:xfrm>
              <a:off x="5062" y="2684"/>
              <a:ext cx="144" cy="84"/>
            </a:xfrm>
            <a:custGeom>
              <a:avLst/>
              <a:gdLst>
                <a:gd name="T0" fmla="*/ 0 w 144"/>
                <a:gd name="T1" fmla="*/ 36 h 84"/>
                <a:gd name="T2" fmla="*/ 0 w 144"/>
                <a:gd name="T3" fmla="*/ 0 h 84"/>
                <a:gd name="T4" fmla="*/ 0 w 144"/>
                <a:gd name="T5" fmla="*/ 0 h 84"/>
                <a:gd name="T6" fmla="*/ 0 w 144"/>
                <a:gd name="T7" fmla="*/ 0 h 84"/>
                <a:gd name="T8" fmla="*/ 108 w 144"/>
                <a:gd name="T9" fmla="*/ 36 h 84"/>
                <a:gd name="T10" fmla="*/ 144 w 144"/>
                <a:gd name="T11" fmla="*/ 36 h 84"/>
                <a:gd name="T12" fmla="*/ 108 w 144"/>
                <a:gd name="T13" fmla="*/ 48 h 84"/>
                <a:gd name="T14" fmla="*/ 0 w 144"/>
                <a:gd name="T15" fmla="*/ 84 h 84"/>
                <a:gd name="T16" fmla="*/ 0 w 144"/>
                <a:gd name="T17" fmla="*/ 84 h 84"/>
                <a:gd name="T18" fmla="*/ 0 w 144"/>
                <a:gd name="T19" fmla="*/ 72 h 84"/>
                <a:gd name="T20" fmla="*/ 0 w 144"/>
                <a:gd name="T21" fmla="*/ 72 h 84"/>
                <a:gd name="T22" fmla="*/ 108 w 144"/>
                <a:gd name="T23" fmla="*/ 36 h 84"/>
                <a:gd name="T24" fmla="*/ 108 w 144"/>
                <a:gd name="T25" fmla="*/ 48 h 84"/>
                <a:gd name="T26" fmla="*/ 108 w 144"/>
                <a:gd name="T27" fmla="*/ 48 h 84"/>
                <a:gd name="T28" fmla="*/ 0 w 144"/>
                <a:gd name="T29" fmla="*/ 12 h 84"/>
                <a:gd name="T30" fmla="*/ 0 w 144"/>
                <a:gd name="T31" fmla="*/ 0 h 84"/>
                <a:gd name="T32" fmla="*/ 12 w 144"/>
                <a:gd name="T33" fmla="*/ 0 h 84"/>
                <a:gd name="T34" fmla="*/ 12 w 144"/>
                <a:gd name="T35" fmla="*/ 36 h 84"/>
                <a:gd name="T36" fmla="*/ 0 w 144"/>
                <a:gd name="T37" fmla="*/ 36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84"/>
                <a:gd name="T59" fmla="*/ 144 w 144"/>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84">
                  <a:moveTo>
                    <a:pt x="0" y="36"/>
                  </a:moveTo>
                  <a:lnTo>
                    <a:pt x="0" y="0"/>
                  </a:lnTo>
                  <a:lnTo>
                    <a:pt x="108" y="36"/>
                  </a:lnTo>
                  <a:lnTo>
                    <a:pt x="144" y="36"/>
                  </a:lnTo>
                  <a:lnTo>
                    <a:pt x="108" y="48"/>
                  </a:lnTo>
                  <a:lnTo>
                    <a:pt x="0" y="84"/>
                  </a:lnTo>
                  <a:lnTo>
                    <a:pt x="0" y="72"/>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379" name="Freeform 40"/>
            <p:cNvSpPr>
              <a:spLocks/>
            </p:cNvSpPr>
            <p:nvPr/>
          </p:nvSpPr>
          <p:spPr bwMode="auto">
            <a:xfrm>
              <a:off x="5062" y="2720"/>
              <a:ext cx="12" cy="36"/>
            </a:xfrm>
            <a:custGeom>
              <a:avLst/>
              <a:gdLst>
                <a:gd name="T0" fmla="*/ 0 w 12"/>
                <a:gd name="T1" fmla="*/ 36 h 36"/>
                <a:gd name="T2" fmla="*/ 0 w 12"/>
                <a:gd name="T3" fmla="*/ 0 h 36"/>
                <a:gd name="T4" fmla="*/ 12 w 12"/>
                <a:gd name="T5" fmla="*/ 0 h 36"/>
                <a:gd name="T6" fmla="*/ 12 w 12"/>
                <a:gd name="T7" fmla="*/ 0 h 36"/>
                <a:gd name="T8" fmla="*/ 12 w 12"/>
                <a:gd name="T9" fmla="*/ 0 h 36"/>
                <a:gd name="T10" fmla="*/ 12 w 12"/>
                <a:gd name="T11" fmla="*/ 36 h 36"/>
                <a:gd name="T12" fmla="*/ 0 w 12"/>
                <a:gd name="T13" fmla="*/ 36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0" y="36"/>
                  </a:move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380" name="Freeform 41"/>
            <p:cNvSpPr>
              <a:spLocks/>
            </p:cNvSpPr>
            <p:nvPr/>
          </p:nvSpPr>
          <p:spPr bwMode="auto">
            <a:xfrm>
              <a:off x="5062" y="2684"/>
              <a:ext cx="108" cy="72"/>
            </a:xfrm>
            <a:custGeom>
              <a:avLst/>
              <a:gdLst>
                <a:gd name="T0" fmla="*/ 0 w 108"/>
                <a:gd name="T1" fmla="*/ 36 h 72"/>
                <a:gd name="T2" fmla="*/ 0 w 108"/>
                <a:gd name="T3" fmla="*/ 0 h 72"/>
                <a:gd name="T4" fmla="*/ 108 w 108"/>
                <a:gd name="T5" fmla="*/ 36 h 72"/>
                <a:gd name="T6" fmla="*/ 0 w 108"/>
                <a:gd name="T7" fmla="*/ 72 h 72"/>
                <a:gd name="T8" fmla="*/ 0 w 108"/>
                <a:gd name="T9" fmla="*/ 36 h 72"/>
                <a:gd name="T10" fmla="*/ 0 60000 65536"/>
                <a:gd name="T11" fmla="*/ 0 60000 65536"/>
                <a:gd name="T12" fmla="*/ 0 60000 65536"/>
                <a:gd name="T13" fmla="*/ 0 60000 65536"/>
                <a:gd name="T14" fmla="*/ 0 60000 65536"/>
                <a:gd name="T15" fmla="*/ 0 w 108"/>
                <a:gd name="T16" fmla="*/ 0 h 72"/>
                <a:gd name="T17" fmla="*/ 108 w 108"/>
                <a:gd name="T18" fmla="*/ 72 h 72"/>
              </a:gdLst>
              <a:ahLst/>
              <a:cxnLst>
                <a:cxn ang="T10">
                  <a:pos x="T0" y="T1"/>
                </a:cxn>
                <a:cxn ang="T11">
                  <a:pos x="T2" y="T3"/>
                </a:cxn>
                <a:cxn ang="T12">
                  <a:pos x="T4" y="T5"/>
                </a:cxn>
                <a:cxn ang="T13">
                  <a:pos x="T6" y="T7"/>
                </a:cxn>
                <a:cxn ang="T14">
                  <a:pos x="T8" y="T9"/>
                </a:cxn>
              </a:cxnLst>
              <a:rect l="T15" t="T16" r="T17" b="T18"/>
              <a:pathLst>
                <a:path w="108" h="72">
                  <a:moveTo>
                    <a:pt x="0" y="36"/>
                  </a:moveTo>
                  <a:lnTo>
                    <a:pt x="0" y="0"/>
                  </a:lnTo>
                  <a:lnTo>
                    <a:pt x="108" y="36"/>
                  </a:lnTo>
                  <a:lnTo>
                    <a:pt x="0" y="72"/>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381" name="Rectangle 42"/>
            <p:cNvSpPr>
              <a:spLocks noChangeArrowheads="1"/>
            </p:cNvSpPr>
            <p:nvPr/>
          </p:nvSpPr>
          <p:spPr bwMode="auto">
            <a:xfrm>
              <a:off x="4075" y="272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82" name="Rectangle 43"/>
            <p:cNvSpPr>
              <a:spLocks noChangeArrowheads="1"/>
            </p:cNvSpPr>
            <p:nvPr/>
          </p:nvSpPr>
          <p:spPr bwMode="auto">
            <a:xfrm>
              <a:off x="5050" y="272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83" name="Rectangle 44"/>
            <p:cNvSpPr>
              <a:spLocks noChangeArrowheads="1"/>
            </p:cNvSpPr>
            <p:nvPr/>
          </p:nvSpPr>
          <p:spPr bwMode="auto">
            <a:xfrm>
              <a:off x="4075" y="2720"/>
              <a:ext cx="975"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84" name="Rectangle 45"/>
            <p:cNvSpPr>
              <a:spLocks noChangeArrowheads="1"/>
            </p:cNvSpPr>
            <p:nvPr/>
          </p:nvSpPr>
          <p:spPr bwMode="auto">
            <a:xfrm>
              <a:off x="970" y="629"/>
              <a:ext cx="794" cy="24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8385" name="Rectangle 46"/>
            <p:cNvSpPr>
              <a:spLocks noChangeArrowheads="1"/>
            </p:cNvSpPr>
            <p:nvPr/>
          </p:nvSpPr>
          <p:spPr bwMode="auto">
            <a:xfrm>
              <a:off x="1006" y="605"/>
              <a:ext cx="675"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 Application</a:t>
              </a:r>
              <a:endParaRPr lang="en-US" b="1" u="none"/>
            </a:p>
          </p:txBody>
        </p:sp>
        <p:sp>
          <p:nvSpPr>
            <p:cNvPr id="138386" name="Rectangle 47"/>
            <p:cNvSpPr>
              <a:spLocks noChangeArrowheads="1"/>
            </p:cNvSpPr>
            <p:nvPr/>
          </p:nvSpPr>
          <p:spPr bwMode="auto">
            <a:xfrm>
              <a:off x="1006" y="713"/>
              <a:ext cx="72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87" name="Rectangle 48"/>
            <p:cNvSpPr>
              <a:spLocks noChangeArrowheads="1"/>
            </p:cNvSpPr>
            <p:nvPr/>
          </p:nvSpPr>
          <p:spPr bwMode="auto">
            <a:xfrm>
              <a:off x="970" y="569"/>
              <a:ext cx="80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88" name="Rectangle 49"/>
            <p:cNvSpPr>
              <a:spLocks noChangeArrowheads="1"/>
            </p:cNvSpPr>
            <p:nvPr/>
          </p:nvSpPr>
          <p:spPr bwMode="auto">
            <a:xfrm>
              <a:off x="1764" y="569"/>
              <a:ext cx="12" cy="37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89" name="Rectangle 50"/>
            <p:cNvSpPr>
              <a:spLocks noChangeArrowheads="1"/>
            </p:cNvSpPr>
            <p:nvPr/>
          </p:nvSpPr>
          <p:spPr bwMode="auto">
            <a:xfrm>
              <a:off x="970" y="929"/>
              <a:ext cx="79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90" name="Rectangle 51"/>
            <p:cNvSpPr>
              <a:spLocks noChangeArrowheads="1"/>
            </p:cNvSpPr>
            <p:nvPr/>
          </p:nvSpPr>
          <p:spPr bwMode="auto">
            <a:xfrm>
              <a:off x="970" y="569"/>
              <a:ext cx="12" cy="36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91" name="Rectangle 52"/>
            <p:cNvSpPr>
              <a:spLocks noChangeArrowheads="1"/>
            </p:cNvSpPr>
            <p:nvPr/>
          </p:nvSpPr>
          <p:spPr bwMode="auto">
            <a:xfrm>
              <a:off x="1981" y="629"/>
              <a:ext cx="794" cy="24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8392" name="Rectangle 53"/>
            <p:cNvSpPr>
              <a:spLocks noChangeArrowheads="1"/>
            </p:cNvSpPr>
            <p:nvPr/>
          </p:nvSpPr>
          <p:spPr bwMode="auto">
            <a:xfrm>
              <a:off x="2089" y="605"/>
              <a:ext cx="552"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 Acceptor</a:t>
              </a:r>
              <a:endParaRPr lang="en-US" b="1" u="none"/>
            </a:p>
          </p:txBody>
        </p:sp>
        <p:sp>
          <p:nvSpPr>
            <p:cNvPr id="138393" name="Rectangle 54"/>
            <p:cNvSpPr>
              <a:spLocks noChangeArrowheads="1"/>
            </p:cNvSpPr>
            <p:nvPr/>
          </p:nvSpPr>
          <p:spPr bwMode="auto">
            <a:xfrm>
              <a:off x="2089" y="713"/>
              <a:ext cx="57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94" name="Rectangle 55"/>
            <p:cNvSpPr>
              <a:spLocks noChangeArrowheads="1"/>
            </p:cNvSpPr>
            <p:nvPr/>
          </p:nvSpPr>
          <p:spPr bwMode="auto">
            <a:xfrm>
              <a:off x="1981" y="569"/>
              <a:ext cx="80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95" name="Rectangle 56"/>
            <p:cNvSpPr>
              <a:spLocks noChangeArrowheads="1"/>
            </p:cNvSpPr>
            <p:nvPr/>
          </p:nvSpPr>
          <p:spPr bwMode="auto">
            <a:xfrm>
              <a:off x="2775" y="569"/>
              <a:ext cx="12" cy="37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96" name="Rectangle 57"/>
            <p:cNvSpPr>
              <a:spLocks noChangeArrowheads="1"/>
            </p:cNvSpPr>
            <p:nvPr/>
          </p:nvSpPr>
          <p:spPr bwMode="auto">
            <a:xfrm>
              <a:off x="1981" y="929"/>
              <a:ext cx="79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97" name="Rectangle 58"/>
            <p:cNvSpPr>
              <a:spLocks noChangeArrowheads="1"/>
            </p:cNvSpPr>
            <p:nvPr/>
          </p:nvSpPr>
          <p:spPr bwMode="auto">
            <a:xfrm>
              <a:off x="1981" y="569"/>
              <a:ext cx="12" cy="36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98" name="Rectangle 59"/>
            <p:cNvSpPr>
              <a:spLocks noChangeArrowheads="1"/>
            </p:cNvSpPr>
            <p:nvPr/>
          </p:nvSpPr>
          <p:spPr bwMode="auto">
            <a:xfrm>
              <a:off x="4942" y="629"/>
              <a:ext cx="794" cy="24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8399" name="Rectangle 60"/>
            <p:cNvSpPr>
              <a:spLocks noChangeArrowheads="1"/>
            </p:cNvSpPr>
            <p:nvPr/>
          </p:nvSpPr>
          <p:spPr bwMode="auto">
            <a:xfrm>
              <a:off x="4978" y="605"/>
              <a:ext cx="676"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 : Dispatcher</a:t>
              </a:r>
              <a:endParaRPr lang="en-US" b="1" u="none"/>
            </a:p>
          </p:txBody>
        </p:sp>
        <p:sp>
          <p:nvSpPr>
            <p:cNvPr id="138400" name="Rectangle 61"/>
            <p:cNvSpPr>
              <a:spLocks noChangeArrowheads="1"/>
            </p:cNvSpPr>
            <p:nvPr/>
          </p:nvSpPr>
          <p:spPr bwMode="auto">
            <a:xfrm>
              <a:off x="4978" y="713"/>
              <a:ext cx="72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01" name="Rectangle 62"/>
            <p:cNvSpPr>
              <a:spLocks noChangeArrowheads="1"/>
            </p:cNvSpPr>
            <p:nvPr/>
          </p:nvSpPr>
          <p:spPr bwMode="auto">
            <a:xfrm>
              <a:off x="4942" y="569"/>
              <a:ext cx="80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02" name="Rectangle 63"/>
            <p:cNvSpPr>
              <a:spLocks noChangeArrowheads="1"/>
            </p:cNvSpPr>
            <p:nvPr/>
          </p:nvSpPr>
          <p:spPr bwMode="auto">
            <a:xfrm>
              <a:off x="5736" y="569"/>
              <a:ext cx="12" cy="37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03" name="Rectangle 64"/>
            <p:cNvSpPr>
              <a:spLocks noChangeArrowheads="1"/>
            </p:cNvSpPr>
            <p:nvPr/>
          </p:nvSpPr>
          <p:spPr bwMode="auto">
            <a:xfrm>
              <a:off x="4942" y="929"/>
              <a:ext cx="79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04" name="Rectangle 65"/>
            <p:cNvSpPr>
              <a:spLocks noChangeArrowheads="1"/>
            </p:cNvSpPr>
            <p:nvPr/>
          </p:nvSpPr>
          <p:spPr bwMode="auto">
            <a:xfrm>
              <a:off x="4942" y="569"/>
              <a:ext cx="12" cy="36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05" name="Rectangle 66"/>
            <p:cNvSpPr>
              <a:spLocks noChangeArrowheads="1"/>
            </p:cNvSpPr>
            <p:nvPr/>
          </p:nvSpPr>
          <p:spPr bwMode="auto">
            <a:xfrm>
              <a:off x="5339" y="929"/>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06" name="Rectangle 67"/>
            <p:cNvSpPr>
              <a:spLocks noChangeArrowheads="1"/>
            </p:cNvSpPr>
            <p:nvPr/>
          </p:nvSpPr>
          <p:spPr bwMode="auto">
            <a:xfrm>
              <a:off x="5339" y="3441"/>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07" name="Rectangle 68"/>
            <p:cNvSpPr>
              <a:spLocks noChangeArrowheads="1"/>
            </p:cNvSpPr>
            <p:nvPr/>
          </p:nvSpPr>
          <p:spPr bwMode="auto">
            <a:xfrm>
              <a:off x="5339" y="929"/>
              <a:ext cx="12" cy="25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08" name="Rectangle 69"/>
            <p:cNvSpPr>
              <a:spLocks noChangeArrowheads="1"/>
            </p:cNvSpPr>
            <p:nvPr/>
          </p:nvSpPr>
          <p:spPr bwMode="auto">
            <a:xfrm>
              <a:off x="2378" y="929"/>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09" name="Rectangle 70"/>
            <p:cNvSpPr>
              <a:spLocks noChangeArrowheads="1"/>
            </p:cNvSpPr>
            <p:nvPr/>
          </p:nvSpPr>
          <p:spPr bwMode="auto">
            <a:xfrm>
              <a:off x="2378" y="3441"/>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10" name="Rectangle 71"/>
            <p:cNvSpPr>
              <a:spLocks noChangeArrowheads="1"/>
            </p:cNvSpPr>
            <p:nvPr/>
          </p:nvSpPr>
          <p:spPr bwMode="auto">
            <a:xfrm>
              <a:off x="2378" y="929"/>
              <a:ext cx="12" cy="25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11" name="Rectangle 72"/>
            <p:cNvSpPr>
              <a:spLocks noChangeArrowheads="1"/>
            </p:cNvSpPr>
            <p:nvPr/>
          </p:nvSpPr>
          <p:spPr bwMode="auto">
            <a:xfrm>
              <a:off x="1367" y="929"/>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12" name="Rectangle 73"/>
            <p:cNvSpPr>
              <a:spLocks noChangeArrowheads="1"/>
            </p:cNvSpPr>
            <p:nvPr/>
          </p:nvSpPr>
          <p:spPr bwMode="auto">
            <a:xfrm>
              <a:off x="1367" y="3441"/>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13" name="Rectangle 74"/>
            <p:cNvSpPr>
              <a:spLocks noChangeArrowheads="1"/>
            </p:cNvSpPr>
            <p:nvPr/>
          </p:nvSpPr>
          <p:spPr bwMode="auto">
            <a:xfrm>
              <a:off x="1367" y="929"/>
              <a:ext cx="12" cy="25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14" name="Freeform 75"/>
            <p:cNvSpPr>
              <a:spLocks/>
            </p:cNvSpPr>
            <p:nvPr/>
          </p:nvSpPr>
          <p:spPr bwMode="auto">
            <a:xfrm>
              <a:off x="2137" y="1050"/>
              <a:ext cx="145" cy="84"/>
            </a:xfrm>
            <a:custGeom>
              <a:avLst/>
              <a:gdLst>
                <a:gd name="T0" fmla="*/ 0 w 145"/>
                <a:gd name="T1" fmla="*/ 36 h 84"/>
                <a:gd name="T2" fmla="*/ 0 w 145"/>
                <a:gd name="T3" fmla="*/ 0 h 84"/>
                <a:gd name="T4" fmla="*/ 0 w 145"/>
                <a:gd name="T5" fmla="*/ 0 h 84"/>
                <a:gd name="T6" fmla="*/ 0 w 145"/>
                <a:gd name="T7" fmla="*/ 0 h 84"/>
                <a:gd name="T8" fmla="*/ 109 w 145"/>
                <a:gd name="T9" fmla="*/ 36 h 84"/>
                <a:gd name="T10" fmla="*/ 145 w 145"/>
                <a:gd name="T11" fmla="*/ 36 h 84"/>
                <a:gd name="T12" fmla="*/ 109 w 145"/>
                <a:gd name="T13" fmla="*/ 48 h 84"/>
                <a:gd name="T14" fmla="*/ 0 w 145"/>
                <a:gd name="T15" fmla="*/ 84 h 84"/>
                <a:gd name="T16" fmla="*/ 0 w 145"/>
                <a:gd name="T17" fmla="*/ 84 h 84"/>
                <a:gd name="T18" fmla="*/ 0 w 145"/>
                <a:gd name="T19" fmla="*/ 72 h 84"/>
                <a:gd name="T20" fmla="*/ 0 w 145"/>
                <a:gd name="T21" fmla="*/ 72 h 84"/>
                <a:gd name="T22" fmla="*/ 109 w 145"/>
                <a:gd name="T23" fmla="*/ 36 h 84"/>
                <a:gd name="T24" fmla="*/ 109 w 145"/>
                <a:gd name="T25" fmla="*/ 48 h 84"/>
                <a:gd name="T26" fmla="*/ 109 w 145"/>
                <a:gd name="T27" fmla="*/ 48 h 84"/>
                <a:gd name="T28" fmla="*/ 0 w 145"/>
                <a:gd name="T29" fmla="*/ 12 h 84"/>
                <a:gd name="T30" fmla="*/ 0 w 145"/>
                <a:gd name="T31" fmla="*/ 0 h 84"/>
                <a:gd name="T32" fmla="*/ 13 w 145"/>
                <a:gd name="T33" fmla="*/ 0 h 84"/>
                <a:gd name="T34" fmla="*/ 13 w 145"/>
                <a:gd name="T35" fmla="*/ 36 h 84"/>
                <a:gd name="T36" fmla="*/ 0 w 145"/>
                <a:gd name="T37" fmla="*/ 36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5"/>
                <a:gd name="T58" fmla="*/ 0 h 84"/>
                <a:gd name="T59" fmla="*/ 145 w 145"/>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5" h="84">
                  <a:moveTo>
                    <a:pt x="0" y="36"/>
                  </a:moveTo>
                  <a:lnTo>
                    <a:pt x="0" y="0"/>
                  </a:lnTo>
                  <a:lnTo>
                    <a:pt x="109" y="36"/>
                  </a:lnTo>
                  <a:lnTo>
                    <a:pt x="145" y="36"/>
                  </a:lnTo>
                  <a:lnTo>
                    <a:pt x="109" y="48"/>
                  </a:lnTo>
                  <a:lnTo>
                    <a:pt x="0" y="84"/>
                  </a:lnTo>
                  <a:lnTo>
                    <a:pt x="0" y="72"/>
                  </a:lnTo>
                  <a:lnTo>
                    <a:pt x="109" y="36"/>
                  </a:lnTo>
                  <a:lnTo>
                    <a:pt x="109" y="48"/>
                  </a:lnTo>
                  <a:lnTo>
                    <a:pt x="0" y="12"/>
                  </a:lnTo>
                  <a:lnTo>
                    <a:pt x="0" y="0"/>
                  </a:lnTo>
                  <a:lnTo>
                    <a:pt x="13" y="0"/>
                  </a:lnTo>
                  <a:lnTo>
                    <a:pt x="13"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415" name="Freeform 76"/>
            <p:cNvSpPr>
              <a:spLocks/>
            </p:cNvSpPr>
            <p:nvPr/>
          </p:nvSpPr>
          <p:spPr bwMode="auto">
            <a:xfrm>
              <a:off x="2137" y="1086"/>
              <a:ext cx="13" cy="36"/>
            </a:xfrm>
            <a:custGeom>
              <a:avLst/>
              <a:gdLst>
                <a:gd name="T0" fmla="*/ 0 w 13"/>
                <a:gd name="T1" fmla="*/ 36 h 36"/>
                <a:gd name="T2" fmla="*/ 0 w 13"/>
                <a:gd name="T3" fmla="*/ 0 h 36"/>
                <a:gd name="T4" fmla="*/ 13 w 13"/>
                <a:gd name="T5" fmla="*/ 0 h 36"/>
                <a:gd name="T6" fmla="*/ 13 w 13"/>
                <a:gd name="T7" fmla="*/ 0 h 36"/>
                <a:gd name="T8" fmla="*/ 13 w 13"/>
                <a:gd name="T9" fmla="*/ 0 h 36"/>
                <a:gd name="T10" fmla="*/ 13 w 13"/>
                <a:gd name="T11" fmla="*/ 36 h 36"/>
                <a:gd name="T12" fmla="*/ 0 w 13"/>
                <a:gd name="T13" fmla="*/ 36 h 36"/>
                <a:gd name="T14" fmla="*/ 0 60000 65536"/>
                <a:gd name="T15" fmla="*/ 0 60000 65536"/>
                <a:gd name="T16" fmla="*/ 0 60000 65536"/>
                <a:gd name="T17" fmla="*/ 0 60000 65536"/>
                <a:gd name="T18" fmla="*/ 0 60000 65536"/>
                <a:gd name="T19" fmla="*/ 0 60000 65536"/>
                <a:gd name="T20" fmla="*/ 0 60000 65536"/>
                <a:gd name="T21" fmla="*/ 0 w 13"/>
                <a:gd name="T22" fmla="*/ 0 h 36"/>
                <a:gd name="T23" fmla="*/ 13 w 13"/>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36">
                  <a:moveTo>
                    <a:pt x="0" y="36"/>
                  </a:moveTo>
                  <a:lnTo>
                    <a:pt x="0" y="0"/>
                  </a:lnTo>
                  <a:lnTo>
                    <a:pt x="13" y="0"/>
                  </a:lnTo>
                  <a:lnTo>
                    <a:pt x="13"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416" name="Freeform 77"/>
            <p:cNvSpPr>
              <a:spLocks/>
            </p:cNvSpPr>
            <p:nvPr/>
          </p:nvSpPr>
          <p:spPr bwMode="auto">
            <a:xfrm>
              <a:off x="2137" y="1050"/>
              <a:ext cx="109" cy="72"/>
            </a:xfrm>
            <a:custGeom>
              <a:avLst/>
              <a:gdLst>
                <a:gd name="T0" fmla="*/ 0 w 109"/>
                <a:gd name="T1" fmla="*/ 36 h 72"/>
                <a:gd name="T2" fmla="*/ 0 w 109"/>
                <a:gd name="T3" fmla="*/ 0 h 72"/>
                <a:gd name="T4" fmla="*/ 109 w 109"/>
                <a:gd name="T5" fmla="*/ 36 h 72"/>
                <a:gd name="T6" fmla="*/ 0 w 109"/>
                <a:gd name="T7" fmla="*/ 72 h 72"/>
                <a:gd name="T8" fmla="*/ 0 w 109"/>
                <a:gd name="T9" fmla="*/ 36 h 72"/>
                <a:gd name="T10" fmla="*/ 0 60000 65536"/>
                <a:gd name="T11" fmla="*/ 0 60000 65536"/>
                <a:gd name="T12" fmla="*/ 0 60000 65536"/>
                <a:gd name="T13" fmla="*/ 0 60000 65536"/>
                <a:gd name="T14" fmla="*/ 0 60000 65536"/>
                <a:gd name="T15" fmla="*/ 0 w 109"/>
                <a:gd name="T16" fmla="*/ 0 h 72"/>
                <a:gd name="T17" fmla="*/ 109 w 109"/>
                <a:gd name="T18" fmla="*/ 72 h 72"/>
              </a:gdLst>
              <a:ahLst/>
              <a:cxnLst>
                <a:cxn ang="T10">
                  <a:pos x="T0" y="T1"/>
                </a:cxn>
                <a:cxn ang="T11">
                  <a:pos x="T2" y="T3"/>
                </a:cxn>
                <a:cxn ang="T12">
                  <a:pos x="T4" y="T5"/>
                </a:cxn>
                <a:cxn ang="T13">
                  <a:pos x="T6" y="T7"/>
                </a:cxn>
                <a:cxn ang="T14">
                  <a:pos x="T8" y="T9"/>
                </a:cxn>
              </a:cxnLst>
              <a:rect l="T15" t="T16" r="T17" b="T18"/>
              <a:pathLst>
                <a:path w="109" h="72">
                  <a:moveTo>
                    <a:pt x="0" y="36"/>
                  </a:moveTo>
                  <a:lnTo>
                    <a:pt x="0" y="0"/>
                  </a:lnTo>
                  <a:lnTo>
                    <a:pt x="109" y="36"/>
                  </a:lnTo>
                  <a:lnTo>
                    <a:pt x="0" y="72"/>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417" name="Rectangle 78"/>
            <p:cNvSpPr>
              <a:spLocks noChangeArrowheads="1"/>
            </p:cNvSpPr>
            <p:nvPr/>
          </p:nvSpPr>
          <p:spPr bwMode="auto">
            <a:xfrm>
              <a:off x="1476" y="108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18" name="Rectangle 79"/>
            <p:cNvSpPr>
              <a:spLocks noChangeArrowheads="1"/>
            </p:cNvSpPr>
            <p:nvPr/>
          </p:nvSpPr>
          <p:spPr bwMode="auto">
            <a:xfrm>
              <a:off x="2125" y="108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19" name="Rectangle 80"/>
            <p:cNvSpPr>
              <a:spLocks noChangeArrowheads="1"/>
            </p:cNvSpPr>
            <p:nvPr/>
          </p:nvSpPr>
          <p:spPr bwMode="auto">
            <a:xfrm>
              <a:off x="1476" y="1086"/>
              <a:ext cx="64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20" name="Rectangle 81"/>
            <p:cNvSpPr>
              <a:spLocks noChangeArrowheads="1"/>
            </p:cNvSpPr>
            <p:nvPr/>
          </p:nvSpPr>
          <p:spPr bwMode="auto">
            <a:xfrm>
              <a:off x="2499" y="1182"/>
              <a:ext cx="13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21" name="Freeform 82"/>
            <p:cNvSpPr>
              <a:spLocks/>
            </p:cNvSpPr>
            <p:nvPr/>
          </p:nvSpPr>
          <p:spPr bwMode="auto">
            <a:xfrm>
              <a:off x="2462" y="1182"/>
              <a:ext cx="157" cy="48"/>
            </a:xfrm>
            <a:custGeom>
              <a:avLst/>
              <a:gdLst>
                <a:gd name="T0" fmla="*/ 157 w 157"/>
                <a:gd name="T1" fmla="*/ 48 h 48"/>
                <a:gd name="T2" fmla="*/ 157 w 157"/>
                <a:gd name="T3" fmla="*/ 36 h 48"/>
                <a:gd name="T4" fmla="*/ 37 w 157"/>
                <a:gd name="T5" fmla="*/ 0 h 48"/>
                <a:gd name="T6" fmla="*/ 37 w 157"/>
                <a:gd name="T7" fmla="*/ 0 h 48"/>
                <a:gd name="T8" fmla="*/ 0 w 157"/>
                <a:gd name="T9" fmla="*/ 12 h 48"/>
                <a:gd name="T10" fmla="*/ 37 w 157"/>
                <a:gd name="T11" fmla="*/ 12 h 48"/>
                <a:gd name="T12" fmla="*/ 157 w 157"/>
                <a:gd name="T13" fmla="*/ 48 h 48"/>
                <a:gd name="T14" fmla="*/ 0 60000 65536"/>
                <a:gd name="T15" fmla="*/ 0 60000 65536"/>
                <a:gd name="T16" fmla="*/ 0 60000 65536"/>
                <a:gd name="T17" fmla="*/ 0 60000 65536"/>
                <a:gd name="T18" fmla="*/ 0 60000 65536"/>
                <a:gd name="T19" fmla="*/ 0 60000 65536"/>
                <a:gd name="T20" fmla="*/ 0 60000 65536"/>
                <a:gd name="T21" fmla="*/ 0 w 157"/>
                <a:gd name="T22" fmla="*/ 0 h 48"/>
                <a:gd name="T23" fmla="*/ 157 w 157"/>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7" h="48">
                  <a:moveTo>
                    <a:pt x="157" y="48"/>
                  </a:moveTo>
                  <a:lnTo>
                    <a:pt x="157" y="36"/>
                  </a:lnTo>
                  <a:lnTo>
                    <a:pt x="37" y="0"/>
                  </a:lnTo>
                  <a:lnTo>
                    <a:pt x="0" y="12"/>
                  </a:lnTo>
                  <a:lnTo>
                    <a:pt x="37" y="12"/>
                  </a:lnTo>
                  <a:lnTo>
                    <a:pt x="157"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422" name="Freeform 83"/>
            <p:cNvSpPr>
              <a:spLocks/>
            </p:cNvSpPr>
            <p:nvPr/>
          </p:nvSpPr>
          <p:spPr bwMode="auto">
            <a:xfrm>
              <a:off x="2499" y="1146"/>
              <a:ext cx="120" cy="48"/>
            </a:xfrm>
            <a:custGeom>
              <a:avLst/>
              <a:gdLst>
                <a:gd name="T0" fmla="*/ 0 w 120"/>
                <a:gd name="T1" fmla="*/ 36 h 48"/>
                <a:gd name="T2" fmla="*/ 0 w 120"/>
                <a:gd name="T3" fmla="*/ 48 h 48"/>
                <a:gd name="T4" fmla="*/ 120 w 120"/>
                <a:gd name="T5" fmla="*/ 12 h 48"/>
                <a:gd name="T6" fmla="*/ 120 w 120"/>
                <a:gd name="T7" fmla="*/ 0 h 48"/>
                <a:gd name="T8" fmla="*/ 0 w 120"/>
                <a:gd name="T9" fmla="*/ 36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0" y="36"/>
                  </a:moveTo>
                  <a:lnTo>
                    <a:pt x="0" y="48"/>
                  </a:lnTo>
                  <a:lnTo>
                    <a:pt x="120" y="12"/>
                  </a:lnTo>
                  <a:lnTo>
                    <a:pt x="12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423" name="Rectangle 84"/>
            <p:cNvSpPr>
              <a:spLocks noChangeArrowheads="1"/>
            </p:cNvSpPr>
            <p:nvPr/>
          </p:nvSpPr>
          <p:spPr bwMode="auto">
            <a:xfrm>
              <a:off x="5230" y="1194"/>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24" name="Rectangle 85"/>
            <p:cNvSpPr>
              <a:spLocks noChangeArrowheads="1"/>
            </p:cNvSpPr>
            <p:nvPr/>
          </p:nvSpPr>
          <p:spPr bwMode="auto">
            <a:xfrm>
              <a:off x="5182" y="1194"/>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25" name="Rectangle 86"/>
            <p:cNvSpPr>
              <a:spLocks noChangeArrowheads="1"/>
            </p:cNvSpPr>
            <p:nvPr/>
          </p:nvSpPr>
          <p:spPr bwMode="auto">
            <a:xfrm>
              <a:off x="5182" y="1194"/>
              <a:ext cx="4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26" name="Line 87"/>
            <p:cNvSpPr>
              <a:spLocks noChangeShapeType="1"/>
            </p:cNvSpPr>
            <p:nvPr/>
          </p:nvSpPr>
          <p:spPr bwMode="auto">
            <a:xfrm flipH="1">
              <a:off x="5014" y="1194"/>
              <a:ext cx="96" cy="1"/>
            </a:xfrm>
            <a:prstGeom prst="line">
              <a:avLst/>
            </a:prstGeom>
            <a:noFill/>
            <a:ln w="0">
              <a:solidFill>
                <a:srgbClr val="000000"/>
              </a:solidFill>
              <a:round/>
              <a:headEnd/>
              <a:tailEnd/>
            </a:ln>
          </p:spPr>
          <p:txBody>
            <a:bodyPr/>
            <a:lstStyle/>
            <a:p>
              <a:endParaRPr lang="en-US"/>
            </a:p>
          </p:txBody>
        </p:sp>
        <p:sp>
          <p:nvSpPr>
            <p:cNvPr id="138427" name="Line 88"/>
            <p:cNvSpPr>
              <a:spLocks noChangeShapeType="1"/>
            </p:cNvSpPr>
            <p:nvPr/>
          </p:nvSpPr>
          <p:spPr bwMode="auto">
            <a:xfrm flipH="1">
              <a:off x="4833" y="1194"/>
              <a:ext cx="97" cy="1"/>
            </a:xfrm>
            <a:prstGeom prst="line">
              <a:avLst/>
            </a:prstGeom>
            <a:noFill/>
            <a:ln w="0">
              <a:solidFill>
                <a:srgbClr val="000000"/>
              </a:solidFill>
              <a:round/>
              <a:headEnd/>
              <a:tailEnd/>
            </a:ln>
          </p:spPr>
          <p:txBody>
            <a:bodyPr/>
            <a:lstStyle/>
            <a:p>
              <a:endParaRPr lang="en-US"/>
            </a:p>
          </p:txBody>
        </p:sp>
        <p:sp>
          <p:nvSpPr>
            <p:cNvPr id="138428" name="Line 89"/>
            <p:cNvSpPr>
              <a:spLocks noChangeShapeType="1"/>
            </p:cNvSpPr>
            <p:nvPr/>
          </p:nvSpPr>
          <p:spPr bwMode="auto">
            <a:xfrm flipH="1">
              <a:off x="4665" y="1194"/>
              <a:ext cx="96" cy="1"/>
            </a:xfrm>
            <a:prstGeom prst="line">
              <a:avLst/>
            </a:prstGeom>
            <a:noFill/>
            <a:ln w="0">
              <a:solidFill>
                <a:srgbClr val="000000"/>
              </a:solidFill>
              <a:round/>
              <a:headEnd/>
              <a:tailEnd/>
            </a:ln>
          </p:spPr>
          <p:txBody>
            <a:bodyPr/>
            <a:lstStyle/>
            <a:p>
              <a:endParaRPr lang="en-US"/>
            </a:p>
          </p:txBody>
        </p:sp>
        <p:sp>
          <p:nvSpPr>
            <p:cNvPr id="138429" name="Line 90"/>
            <p:cNvSpPr>
              <a:spLocks noChangeShapeType="1"/>
            </p:cNvSpPr>
            <p:nvPr/>
          </p:nvSpPr>
          <p:spPr bwMode="auto">
            <a:xfrm flipH="1">
              <a:off x="4484" y="1194"/>
              <a:ext cx="97" cy="1"/>
            </a:xfrm>
            <a:prstGeom prst="line">
              <a:avLst/>
            </a:prstGeom>
            <a:noFill/>
            <a:ln w="0">
              <a:solidFill>
                <a:srgbClr val="000000"/>
              </a:solidFill>
              <a:round/>
              <a:headEnd/>
              <a:tailEnd/>
            </a:ln>
          </p:spPr>
          <p:txBody>
            <a:bodyPr/>
            <a:lstStyle/>
            <a:p>
              <a:endParaRPr lang="en-US"/>
            </a:p>
          </p:txBody>
        </p:sp>
        <p:sp>
          <p:nvSpPr>
            <p:cNvPr id="138430" name="Line 91"/>
            <p:cNvSpPr>
              <a:spLocks noChangeShapeType="1"/>
            </p:cNvSpPr>
            <p:nvPr/>
          </p:nvSpPr>
          <p:spPr bwMode="auto">
            <a:xfrm flipH="1">
              <a:off x="4316" y="1194"/>
              <a:ext cx="96" cy="1"/>
            </a:xfrm>
            <a:prstGeom prst="line">
              <a:avLst/>
            </a:prstGeom>
            <a:noFill/>
            <a:ln w="0">
              <a:solidFill>
                <a:srgbClr val="000000"/>
              </a:solidFill>
              <a:round/>
              <a:headEnd/>
              <a:tailEnd/>
            </a:ln>
          </p:spPr>
          <p:txBody>
            <a:bodyPr/>
            <a:lstStyle/>
            <a:p>
              <a:endParaRPr lang="en-US"/>
            </a:p>
          </p:txBody>
        </p:sp>
        <p:sp>
          <p:nvSpPr>
            <p:cNvPr id="138431" name="Line 92"/>
            <p:cNvSpPr>
              <a:spLocks noChangeShapeType="1"/>
            </p:cNvSpPr>
            <p:nvPr/>
          </p:nvSpPr>
          <p:spPr bwMode="auto">
            <a:xfrm flipH="1">
              <a:off x="4147" y="1194"/>
              <a:ext cx="85" cy="1"/>
            </a:xfrm>
            <a:prstGeom prst="line">
              <a:avLst/>
            </a:prstGeom>
            <a:noFill/>
            <a:ln w="0">
              <a:solidFill>
                <a:srgbClr val="000000"/>
              </a:solidFill>
              <a:round/>
              <a:headEnd/>
              <a:tailEnd/>
            </a:ln>
          </p:spPr>
          <p:txBody>
            <a:bodyPr/>
            <a:lstStyle/>
            <a:p>
              <a:endParaRPr lang="en-US"/>
            </a:p>
          </p:txBody>
        </p:sp>
        <p:sp>
          <p:nvSpPr>
            <p:cNvPr id="138432" name="Line 93"/>
            <p:cNvSpPr>
              <a:spLocks noChangeShapeType="1"/>
            </p:cNvSpPr>
            <p:nvPr/>
          </p:nvSpPr>
          <p:spPr bwMode="auto">
            <a:xfrm flipH="1">
              <a:off x="3967" y="1194"/>
              <a:ext cx="96" cy="1"/>
            </a:xfrm>
            <a:prstGeom prst="line">
              <a:avLst/>
            </a:prstGeom>
            <a:noFill/>
            <a:ln w="0">
              <a:solidFill>
                <a:srgbClr val="000000"/>
              </a:solidFill>
              <a:round/>
              <a:headEnd/>
              <a:tailEnd/>
            </a:ln>
          </p:spPr>
          <p:txBody>
            <a:bodyPr/>
            <a:lstStyle/>
            <a:p>
              <a:endParaRPr lang="en-US"/>
            </a:p>
          </p:txBody>
        </p:sp>
        <p:sp>
          <p:nvSpPr>
            <p:cNvPr id="138433" name="Line 94"/>
            <p:cNvSpPr>
              <a:spLocks noChangeShapeType="1"/>
            </p:cNvSpPr>
            <p:nvPr/>
          </p:nvSpPr>
          <p:spPr bwMode="auto">
            <a:xfrm flipH="1">
              <a:off x="3798" y="1194"/>
              <a:ext cx="85" cy="1"/>
            </a:xfrm>
            <a:prstGeom prst="line">
              <a:avLst/>
            </a:prstGeom>
            <a:noFill/>
            <a:ln w="0">
              <a:solidFill>
                <a:srgbClr val="000000"/>
              </a:solidFill>
              <a:round/>
              <a:headEnd/>
              <a:tailEnd/>
            </a:ln>
          </p:spPr>
          <p:txBody>
            <a:bodyPr/>
            <a:lstStyle/>
            <a:p>
              <a:endParaRPr lang="en-US"/>
            </a:p>
          </p:txBody>
        </p:sp>
        <p:sp>
          <p:nvSpPr>
            <p:cNvPr id="138434" name="Line 95"/>
            <p:cNvSpPr>
              <a:spLocks noChangeShapeType="1"/>
            </p:cNvSpPr>
            <p:nvPr/>
          </p:nvSpPr>
          <p:spPr bwMode="auto">
            <a:xfrm flipH="1">
              <a:off x="3618" y="1194"/>
              <a:ext cx="96" cy="1"/>
            </a:xfrm>
            <a:prstGeom prst="line">
              <a:avLst/>
            </a:prstGeom>
            <a:noFill/>
            <a:ln w="0">
              <a:solidFill>
                <a:srgbClr val="000000"/>
              </a:solidFill>
              <a:round/>
              <a:headEnd/>
              <a:tailEnd/>
            </a:ln>
          </p:spPr>
          <p:txBody>
            <a:bodyPr/>
            <a:lstStyle/>
            <a:p>
              <a:endParaRPr lang="en-US"/>
            </a:p>
          </p:txBody>
        </p:sp>
        <p:sp>
          <p:nvSpPr>
            <p:cNvPr id="138435" name="Line 96"/>
            <p:cNvSpPr>
              <a:spLocks noChangeShapeType="1"/>
            </p:cNvSpPr>
            <p:nvPr/>
          </p:nvSpPr>
          <p:spPr bwMode="auto">
            <a:xfrm flipH="1">
              <a:off x="3449" y="1194"/>
              <a:ext cx="97" cy="1"/>
            </a:xfrm>
            <a:prstGeom prst="line">
              <a:avLst/>
            </a:prstGeom>
            <a:noFill/>
            <a:ln w="0">
              <a:solidFill>
                <a:srgbClr val="000000"/>
              </a:solidFill>
              <a:round/>
              <a:headEnd/>
              <a:tailEnd/>
            </a:ln>
          </p:spPr>
          <p:txBody>
            <a:bodyPr/>
            <a:lstStyle/>
            <a:p>
              <a:endParaRPr lang="en-US"/>
            </a:p>
          </p:txBody>
        </p:sp>
        <p:sp>
          <p:nvSpPr>
            <p:cNvPr id="138436" name="Line 97"/>
            <p:cNvSpPr>
              <a:spLocks noChangeShapeType="1"/>
            </p:cNvSpPr>
            <p:nvPr/>
          </p:nvSpPr>
          <p:spPr bwMode="auto">
            <a:xfrm flipH="1">
              <a:off x="3269" y="1194"/>
              <a:ext cx="96" cy="1"/>
            </a:xfrm>
            <a:prstGeom prst="line">
              <a:avLst/>
            </a:prstGeom>
            <a:noFill/>
            <a:ln w="0">
              <a:solidFill>
                <a:srgbClr val="000000"/>
              </a:solidFill>
              <a:round/>
              <a:headEnd/>
              <a:tailEnd/>
            </a:ln>
          </p:spPr>
          <p:txBody>
            <a:bodyPr/>
            <a:lstStyle/>
            <a:p>
              <a:endParaRPr lang="en-US"/>
            </a:p>
          </p:txBody>
        </p:sp>
        <p:sp>
          <p:nvSpPr>
            <p:cNvPr id="138437" name="Line 98"/>
            <p:cNvSpPr>
              <a:spLocks noChangeShapeType="1"/>
            </p:cNvSpPr>
            <p:nvPr/>
          </p:nvSpPr>
          <p:spPr bwMode="auto">
            <a:xfrm flipH="1">
              <a:off x="3100" y="1194"/>
              <a:ext cx="97" cy="1"/>
            </a:xfrm>
            <a:prstGeom prst="line">
              <a:avLst/>
            </a:prstGeom>
            <a:noFill/>
            <a:ln w="0">
              <a:solidFill>
                <a:srgbClr val="000000"/>
              </a:solidFill>
              <a:round/>
              <a:headEnd/>
              <a:tailEnd/>
            </a:ln>
          </p:spPr>
          <p:txBody>
            <a:bodyPr/>
            <a:lstStyle/>
            <a:p>
              <a:endParaRPr lang="en-US"/>
            </a:p>
          </p:txBody>
        </p:sp>
        <p:sp>
          <p:nvSpPr>
            <p:cNvPr id="138438" name="Line 99"/>
            <p:cNvSpPr>
              <a:spLocks noChangeShapeType="1"/>
            </p:cNvSpPr>
            <p:nvPr/>
          </p:nvSpPr>
          <p:spPr bwMode="auto">
            <a:xfrm flipH="1">
              <a:off x="2920" y="1194"/>
              <a:ext cx="96" cy="1"/>
            </a:xfrm>
            <a:prstGeom prst="line">
              <a:avLst/>
            </a:prstGeom>
            <a:noFill/>
            <a:ln w="0">
              <a:solidFill>
                <a:srgbClr val="000000"/>
              </a:solidFill>
              <a:round/>
              <a:headEnd/>
              <a:tailEnd/>
            </a:ln>
          </p:spPr>
          <p:txBody>
            <a:bodyPr/>
            <a:lstStyle/>
            <a:p>
              <a:endParaRPr lang="en-US"/>
            </a:p>
          </p:txBody>
        </p:sp>
        <p:sp>
          <p:nvSpPr>
            <p:cNvPr id="138439" name="Line 100"/>
            <p:cNvSpPr>
              <a:spLocks noChangeShapeType="1"/>
            </p:cNvSpPr>
            <p:nvPr/>
          </p:nvSpPr>
          <p:spPr bwMode="auto">
            <a:xfrm flipH="1">
              <a:off x="2751" y="1194"/>
              <a:ext cx="97" cy="1"/>
            </a:xfrm>
            <a:prstGeom prst="line">
              <a:avLst/>
            </a:prstGeom>
            <a:noFill/>
            <a:ln w="0">
              <a:solidFill>
                <a:srgbClr val="000000"/>
              </a:solidFill>
              <a:round/>
              <a:headEnd/>
              <a:tailEnd/>
            </a:ln>
          </p:spPr>
          <p:txBody>
            <a:bodyPr/>
            <a:lstStyle/>
            <a:p>
              <a:endParaRPr lang="en-US"/>
            </a:p>
          </p:txBody>
        </p:sp>
        <p:sp>
          <p:nvSpPr>
            <p:cNvPr id="138440" name="Rectangle 101"/>
            <p:cNvSpPr>
              <a:spLocks noChangeArrowheads="1"/>
            </p:cNvSpPr>
            <p:nvPr/>
          </p:nvSpPr>
          <p:spPr bwMode="auto">
            <a:xfrm>
              <a:off x="2667" y="1194"/>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41" name="Rectangle 102"/>
            <p:cNvSpPr>
              <a:spLocks noChangeArrowheads="1"/>
            </p:cNvSpPr>
            <p:nvPr/>
          </p:nvSpPr>
          <p:spPr bwMode="auto">
            <a:xfrm>
              <a:off x="2631" y="1194"/>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42" name="Rectangle 103"/>
            <p:cNvSpPr>
              <a:spLocks noChangeArrowheads="1"/>
            </p:cNvSpPr>
            <p:nvPr/>
          </p:nvSpPr>
          <p:spPr bwMode="auto">
            <a:xfrm>
              <a:off x="2631" y="1194"/>
              <a:ext cx="3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43" name="Rectangle 104"/>
            <p:cNvSpPr>
              <a:spLocks noChangeArrowheads="1"/>
            </p:cNvSpPr>
            <p:nvPr/>
          </p:nvSpPr>
          <p:spPr bwMode="auto">
            <a:xfrm>
              <a:off x="5230" y="1086"/>
              <a:ext cx="217" cy="13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8444" name="Rectangle 105"/>
            <p:cNvSpPr>
              <a:spLocks noChangeArrowheads="1"/>
            </p:cNvSpPr>
            <p:nvPr/>
          </p:nvSpPr>
          <p:spPr bwMode="auto">
            <a:xfrm>
              <a:off x="5230" y="1086"/>
              <a:ext cx="22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45" name="Rectangle 106"/>
            <p:cNvSpPr>
              <a:spLocks noChangeArrowheads="1"/>
            </p:cNvSpPr>
            <p:nvPr/>
          </p:nvSpPr>
          <p:spPr bwMode="auto">
            <a:xfrm>
              <a:off x="5447" y="1086"/>
              <a:ext cx="12" cy="14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46" name="Rectangle 107"/>
            <p:cNvSpPr>
              <a:spLocks noChangeArrowheads="1"/>
            </p:cNvSpPr>
            <p:nvPr/>
          </p:nvSpPr>
          <p:spPr bwMode="auto">
            <a:xfrm>
              <a:off x="5230" y="1218"/>
              <a:ext cx="21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47" name="Rectangle 108"/>
            <p:cNvSpPr>
              <a:spLocks noChangeArrowheads="1"/>
            </p:cNvSpPr>
            <p:nvPr/>
          </p:nvSpPr>
          <p:spPr bwMode="auto">
            <a:xfrm>
              <a:off x="5230" y="1086"/>
              <a:ext cx="12" cy="13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48" name="Rectangle 109"/>
            <p:cNvSpPr>
              <a:spLocks noChangeArrowheads="1"/>
            </p:cNvSpPr>
            <p:nvPr/>
          </p:nvSpPr>
          <p:spPr bwMode="auto">
            <a:xfrm>
              <a:off x="4484" y="954"/>
              <a:ext cx="754" cy="115"/>
            </a:xfrm>
            <a:prstGeom prst="rect">
              <a:avLst/>
            </a:prstGeom>
            <a:noFill/>
            <a:ln w="9525">
              <a:noFill/>
              <a:miter lim="800000"/>
              <a:headEnd/>
              <a:tailEnd/>
            </a:ln>
          </p:spPr>
          <p:txBody>
            <a:bodyPr wrap="none" lIns="0" tIns="0" rIns="0" bIns="0">
              <a:spAutoFit/>
            </a:bodyPr>
            <a:lstStyle/>
            <a:p>
              <a:r>
                <a:rPr lang="en-US" sz="1200" u="none">
                  <a:solidFill>
                    <a:srgbClr val="000000"/>
                  </a:solidFill>
                </a:rPr>
                <a:t>register_handler()</a:t>
              </a:r>
              <a:endParaRPr lang="en-US" b="1" u="none"/>
            </a:p>
          </p:txBody>
        </p:sp>
        <p:sp>
          <p:nvSpPr>
            <p:cNvPr id="138449" name="Freeform 110"/>
            <p:cNvSpPr>
              <a:spLocks/>
            </p:cNvSpPr>
            <p:nvPr/>
          </p:nvSpPr>
          <p:spPr bwMode="auto">
            <a:xfrm>
              <a:off x="5098" y="1086"/>
              <a:ext cx="144" cy="84"/>
            </a:xfrm>
            <a:custGeom>
              <a:avLst/>
              <a:gdLst>
                <a:gd name="T0" fmla="*/ 0 w 144"/>
                <a:gd name="T1" fmla="*/ 36 h 84"/>
                <a:gd name="T2" fmla="*/ 0 w 144"/>
                <a:gd name="T3" fmla="*/ 0 h 84"/>
                <a:gd name="T4" fmla="*/ 0 w 144"/>
                <a:gd name="T5" fmla="*/ 0 h 84"/>
                <a:gd name="T6" fmla="*/ 0 w 144"/>
                <a:gd name="T7" fmla="*/ 0 h 84"/>
                <a:gd name="T8" fmla="*/ 108 w 144"/>
                <a:gd name="T9" fmla="*/ 36 h 84"/>
                <a:gd name="T10" fmla="*/ 144 w 144"/>
                <a:gd name="T11" fmla="*/ 36 h 84"/>
                <a:gd name="T12" fmla="*/ 108 w 144"/>
                <a:gd name="T13" fmla="*/ 48 h 84"/>
                <a:gd name="T14" fmla="*/ 0 w 144"/>
                <a:gd name="T15" fmla="*/ 84 h 84"/>
                <a:gd name="T16" fmla="*/ 0 w 144"/>
                <a:gd name="T17" fmla="*/ 84 h 84"/>
                <a:gd name="T18" fmla="*/ 0 w 144"/>
                <a:gd name="T19" fmla="*/ 72 h 84"/>
                <a:gd name="T20" fmla="*/ 0 w 144"/>
                <a:gd name="T21" fmla="*/ 72 h 84"/>
                <a:gd name="T22" fmla="*/ 108 w 144"/>
                <a:gd name="T23" fmla="*/ 36 h 84"/>
                <a:gd name="T24" fmla="*/ 108 w 144"/>
                <a:gd name="T25" fmla="*/ 48 h 84"/>
                <a:gd name="T26" fmla="*/ 108 w 144"/>
                <a:gd name="T27" fmla="*/ 48 h 84"/>
                <a:gd name="T28" fmla="*/ 0 w 144"/>
                <a:gd name="T29" fmla="*/ 12 h 84"/>
                <a:gd name="T30" fmla="*/ 0 w 144"/>
                <a:gd name="T31" fmla="*/ 0 h 84"/>
                <a:gd name="T32" fmla="*/ 12 w 144"/>
                <a:gd name="T33" fmla="*/ 0 h 84"/>
                <a:gd name="T34" fmla="*/ 12 w 144"/>
                <a:gd name="T35" fmla="*/ 36 h 84"/>
                <a:gd name="T36" fmla="*/ 0 w 144"/>
                <a:gd name="T37" fmla="*/ 36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84"/>
                <a:gd name="T59" fmla="*/ 144 w 144"/>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84">
                  <a:moveTo>
                    <a:pt x="0" y="36"/>
                  </a:moveTo>
                  <a:lnTo>
                    <a:pt x="0" y="0"/>
                  </a:lnTo>
                  <a:lnTo>
                    <a:pt x="108" y="36"/>
                  </a:lnTo>
                  <a:lnTo>
                    <a:pt x="144" y="36"/>
                  </a:lnTo>
                  <a:lnTo>
                    <a:pt x="108" y="48"/>
                  </a:lnTo>
                  <a:lnTo>
                    <a:pt x="0" y="84"/>
                  </a:lnTo>
                  <a:lnTo>
                    <a:pt x="0" y="72"/>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450" name="Freeform 111"/>
            <p:cNvSpPr>
              <a:spLocks/>
            </p:cNvSpPr>
            <p:nvPr/>
          </p:nvSpPr>
          <p:spPr bwMode="auto">
            <a:xfrm>
              <a:off x="5098" y="1122"/>
              <a:ext cx="12" cy="36"/>
            </a:xfrm>
            <a:custGeom>
              <a:avLst/>
              <a:gdLst>
                <a:gd name="T0" fmla="*/ 0 w 12"/>
                <a:gd name="T1" fmla="*/ 36 h 36"/>
                <a:gd name="T2" fmla="*/ 0 w 12"/>
                <a:gd name="T3" fmla="*/ 0 h 36"/>
                <a:gd name="T4" fmla="*/ 12 w 12"/>
                <a:gd name="T5" fmla="*/ 0 h 36"/>
                <a:gd name="T6" fmla="*/ 12 w 12"/>
                <a:gd name="T7" fmla="*/ 0 h 36"/>
                <a:gd name="T8" fmla="*/ 12 w 12"/>
                <a:gd name="T9" fmla="*/ 0 h 36"/>
                <a:gd name="T10" fmla="*/ 12 w 12"/>
                <a:gd name="T11" fmla="*/ 36 h 36"/>
                <a:gd name="T12" fmla="*/ 0 w 12"/>
                <a:gd name="T13" fmla="*/ 36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0" y="36"/>
                  </a:move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451" name="Freeform 112"/>
            <p:cNvSpPr>
              <a:spLocks/>
            </p:cNvSpPr>
            <p:nvPr/>
          </p:nvSpPr>
          <p:spPr bwMode="auto">
            <a:xfrm>
              <a:off x="5098" y="1086"/>
              <a:ext cx="108" cy="72"/>
            </a:xfrm>
            <a:custGeom>
              <a:avLst/>
              <a:gdLst>
                <a:gd name="T0" fmla="*/ 0 w 108"/>
                <a:gd name="T1" fmla="*/ 36 h 72"/>
                <a:gd name="T2" fmla="*/ 0 w 108"/>
                <a:gd name="T3" fmla="*/ 0 h 72"/>
                <a:gd name="T4" fmla="*/ 108 w 108"/>
                <a:gd name="T5" fmla="*/ 36 h 72"/>
                <a:gd name="T6" fmla="*/ 0 w 108"/>
                <a:gd name="T7" fmla="*/ 72 h 72"/>
                <a:gd name="T8" fmla="*/ 0 w 108"/>
                <a:gd name="T9" fmla="*/ 36 h 72"/>
                <a:gd name="T10" fmla="*/ 0 60000 65536"/>
                <a:gd name="T11" fmla="*/ 0 60000 65536"/>
                <a:gd name="T12" fmla="*/ 0 60000 65536"/>
                <a:gd name="T13" fmla="*/ 0 60000 65536"/>
                <a:gd name="T14" fmla="*/ 0 60000 65536"/>
                <a:gd name="T15" fmla="*/ 0 w 108"/>
                <a:gd name="T16" fmla="*/ 0 h 72"/>
                <a:gd name="T17" fmla="*/ 108 w 108"/>
                <a:gd name="T18" fmla="*/ 72 h 72"/>
              </a:gdLst>
              <a:ahLst/>
              <a:cxnLst>
                <a:cxn ang="T10">
                  <a:pos x="T0" y="T1"/>
                </a:cxn>
                <a:cxn ang="T11">
                  <a:pos x="T2" y="T3"/>
                </a:cxn>
                <a:cxn ang="T12">
                  <a:pos x="T4" y="T5"/>
                </a:cxn>
                <a:cxn ang="T13">
                  <a:pos x="T6" y="T7"/>
                </a:cxn>
                <a:cxn ang="T14">
                  <a:pos x="T8" y="T9"/>
                </a:cxn>
              </a:cxnLst>
              <a:rect l="T15" t="T16" r="T17" b="T18"/>
              <a:pathLst>
                <a:path w="108" h="72">
                  <a:moveTo>
                    <a:pt x="0" y="36"/>
                  </a:moveTo>
                  <a:lnTo>
                    <a:pt x="0" y="0"/>
                  </a:lnTo>
                  <a:lnTo>
                    <a:pt x="108" y="36"/>
                  </a:lnTo>
                  <a:lnTo>
                    <a:pt x="0" y="72"/>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452" name="Rectangle 113"/>
            <p:cNvSpPr>
              <a:spLocks noChangeArrowheads="1"/>
            </p:cNvSpPr>
            <p:nvPr/>
          </p:nvSpPr>
          <p:spPr bwMode="auto">
            <a:xfrm>
              <a:off x="2486" y="112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53" name="Rectangle 114"/>
            <p:cNvSpPr>
              <a:spLocks noChangeArrowheads="1"/>
            </p:cNvSpPr>
            <p:nvPr/>
          </p:nvSpPr>
          <p:spPr bwMode="auto">
            <a:xfrm>
              <a:off x="5086" y="112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54" name="Rectangle 115"/>
            <p:cNvSpPr>
              <a:spLocks noChangeArrowheads="1"/>
            </p:cNvSpPr>
            <p:nvPr/>
          </p:nvSpPr>
          <p:spPr bwMode="auto">
            <a:xfrm>
              <a:off x="2486" y="1122"/>
              <a:ext cx="260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55" name="Rectangle 116"/>
            <p:cNvSpPr>
              <a:spLocks noChangeArrowheads="1"/>
            </p:cNvSpPr>
            <p:nvPr/>
          </p:nvSpPr>
          <p:spPr bwMode="auto">
            <a:xfrm>
              <a:off x="1488" y="1218"/>
              <a:ext cx="13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56" name="Freeform 117"/>
            <p:cNvSpPr>
              <a:spLocks/>
            </p:cNvSpPr>
            <p:nvPr/>
          </p:nvSpPr>
          <p:spPr bwMode="auto">
            <a:xfrm>
              <a:off x="1451" y="1218"/>
              <a:ext cx="157" cy="48"/>
            </a:xfrm>
            <a:custGeom>
              <a:avLst/>
              <a:gdLst>
                <a:gd name="T0" fmla="*/ 157 w 157"/>
                <a:gd name="T1" fmla="*/ 48 h 48"/>
                <a:gd name="T2" fmla="*/ 157 w 157"/>
                <a:gd name="T3" fmla="*/ 36 h 48"/>
                <a:gd name="T4" fmla="*/ 37 w 157"/>
                <a:gd name="T5" fmla="*/ 0 h 48"/>
                <a:gd name="T6" fmla="*/ 37 w 157"/>
                <a:gd name="T7" fmla="*/ 0 h 48"/>
                <a:gd name="T8" fmla="*/ 0 w 157"/>
                <a:gd name="T9" fmla="*/ 12 h 48"/>
                <a:gd name="T10" fmla="*/ 37 w 157"/>
                <a:gd name="T11" fmla="*/ 12 h 48"/>
                <a:gd name="T12" fmla="*/ 157 w 157"/>
                <a:gd name="T13" fmla="*/ 48 h 48"/>
                <a:gd name="T14" fmla="*/ 0 60000 65536"/>
                <a:gd name="T15" fmla="*/ 0 60000 65536"/>
                <a:gd name="T16" fmla="*/ 0 60000 65536"/>
                <a:gd name="T17" fmla="*/ 0 60000 65536"/>
                <a:gd name="T18" fmla="*/ 0 60000 65536"/>
                <a:gd name="T19" fmla="*/ 0 60000 65536"/>
                <a:gd name="T20" fmla="*/ 0 60000 65536"/>
                <a:gd name="T21" fmla="*/ 0 w 157"/>
                <a:gd name="T22" fmla="*/ 0 h 48"/>
                <a:gd name="T23" fmla="*/ 157 w 157"/>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7" h="48">
                  <a:moveTo>
                    <a:pt x="157" y="48"/>
                  </a:moveTo>
                  <a:lnTo>
                    <a:pt x="157" y="36"/>
                  </a:lnTo>
                  <a:lnTo>
                    <a:pt x="37" y="0"/>
                  </a:lnTo>
                  <a:lnTo>
                    <a:pt x="0" y="12"/>
                  </a:lnTo>
                  <a:lnTo>
                    <a:pt x="37" y="12"/>
                  </a:lnTo>
                  <a:lnTo>
                    <a:pt x="157"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457" name="Freeform 118"/>
            <p:cNvSpPr>
              <a:spLocks/>
            </p:cNvSpPr>
            <p:nvPr/>
          </p:nvSpPr>
          <p:spPr bwMode="auto">
            <a:xfrm>
              <a:off x="1488" y="1182"/>
              <a:ext cx="120" cy="48"/>
            </a:xfrm>
            <a:custGeom>
              <a:avLst/>
              <a:gdLst>
                <a:gd name="T0" fmla="*/ 0 w 120"/>
                <a:gd name="T1" fmla="*/ 36 h 48"/>
                <a:gd name="T2" fmla="*/ 0 w 120"/>
                <a:gd name="T3" fmla="*/ 48 h 48"/>
                <a:gd name="T4" fmla="*/ 120 w 120"/>
                <a:gd name="T5" fmla="*/ 12 h 48"/>
                <a:gd name="T6" fmla="*/ 120 w 120"/>
                <a:gd name="T7" fmla="*/ 0 h 48"/>
                <a:gd name="T8" fmla="*/ 0 w 120"/>
                <a:gd name="T9" fmla="*/ 36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0" y="36"/>
                  </a:moveTo>
                  <a:lnTo>
                    <a:pt x="0" y="48"/>
                  </a:lnTo>
                  <a:lnTo>
                    <a:pt x="120" y="12"/>
                  </a:lnTo>
                  <a:lnTo>
                    <a:pt x="12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458" name="Rectangle 119"/>
            <p:cNvSpPr>
              <a:spLocks noChangeArrowheads="1"/>
            </p:cNvSpPr>
            <p:nvPr/>
          </p:nvSpPr>
          <p:spPr bwMode="auto">
            <a:xfrm>
              <a:off x="2270" y="123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59" name="Rectangle 120"/>
            <p:cNvSpPr>
              <a:spLocks noChangeArrowheads="1"/>
            </p:cNvSpPr>
            <p:nvPr/>
          </p:nvSpPr>
          <p:spPr bwMode="auto">
            <a:xfrm>
              <a:off x="2222" y="123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60" name="Rectangle 121"/>
            <p:cNvSpPr>
              <a:spLocks noChangeArrowheads="1"/>
            </p:cNvSpPr>
            <p:nvPr/>
          </p:nvSpPr>
          <p:spPr bwMode="auto">
            <a:xfrm>
              <a:off x="2222" y="1230"/>
              <a:ext cx="4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61" name="Line 122"/>
            <p:cNvSpPr>
              <a:spLocks noChangeShapeType="1"/>
            </p:cNvSpPr>
            <p:nvPr/>
          </p:nvSpPr>
          <p:spPr bwMode="auto">
            <a:xfrm flipH="1">
              <a:off x="2065" y="1230"/>
              <a:ext cx="85" cy="1"/>
            </a:xfrm>
            <a:prstGeom prst="line">
              <a:avLst/>
            </a:prstGeom>
            <a:noFill/>
            <a:ln w="0">
              <a:solidFill>
                <a:srgbClr val="000000"/>
              </a:solidFill>
              <a:round/>
              <a:headEnd/>
              <a:tailEnd/>
            </a:ln>
          </p:spPr>
          <p:txBody>
            <a:bodyPr/>
            <a:lstStyle/>
            <a:p>
              <a:endParaRPr lang="en-US"/>
            </a:p>
          </p:txBody>
        </p:sp>
        <p:sp>
          <p:nvSpPr>
            <p:cNvPr id="138462" name="Line 123"/>
            <p:cNvSpPr>
              <a:spLocks noChangeShapeType="1"/>
            </p:cNvSpPr>
            <p:nvPr/>
          </p:nvSpPr>
          <p:spPr bwMode="auto">
            <a:xfrm flipH="1">
              <a:off x="1897" y="1230"/>
              <a:ext cx="84" cy="1"/>
            </a:xfrm>
            <a:prstGeom prst="line">
              <a:avLst/>
            </a:prstGeom>
            <a:noFill/>
            <a:ln w="0">
              <a:solidFill>
                <a:srgbClr val="000000"/>
              </a:solidFill>
              <a:round/>
              <a:headEnd/>
              <a:tailEnd/>
            </a:ln>
          </p:spPr>
          <p:txBody>
            <a:bodyPr/>
            <a:lstStyle/>
            <a:p>
              <a:endParaRPr lang="en-US"/>
            </a:p>
          </p:txBody>
        </p:sp>
        <p:sp>
          <p:nvSpPr>
            <p:cNvPr id="138463" name="Line 124"/>
            <p:cNvSpPr>
              <a:spLocks noChangeShapeType="1"/>
            </p:cNvSpPr>
            <p:nvPr/>
          </p:nvSpPr>
          <p:spPr bwMode="auto">
            <a:xfrm flipH="1">
              <a:off x="1740" y="1230"/>
              <a:ext cx="85" cy="1"/>
            </a:xfrm>
            <a:prstGeom prst="line">
              <a:avLst/>
            </a:prstGeom>
            <a:noFill/>
            <a:ln w="0">
              <a:solidFill>
                <a:srgbClr val="000000"/>
              </a:solidFill>
              <a:round/>
              <a:headEnd/>
              <a:tailEnd/>
            </a:ln>
          </p:spPr>
          <p:txBody>
            <a:bodyPr/>
            <a:lstStyle/>
            <a:p>
              <a:endParaRPr lang="en-US"/>
            </a:p>
          </p:txBody>
        </p:sp>
        <p:sp>
          <p:nvSpPr>
            <p:cNvPr id="138464" name="Rectangle 125"/>
            <p:cNvSpPr>
              <a:spLocks noChangeArrowheads="1"/>
            </p:cNvSpPr>
            <p:nvPr/>
          </p:nvSpPr>
          <p:spPr bwMode="auto">
            <a:xfrm>
              <a:off x="1656" y="123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65" name="Rectangle 126"/>
            <p:cNvSpPr>
              <a:spLocks noChangeArrowheads="1"/>
            </p:cNvSpPr>
            <p:nvPr/>
          </p:nvSpPr>
          <p:spPr bwMode="auto">
            <a:xfrm>
              <a:off x="1620" y="123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66" name="Rectangle 127"/>
            <p:cNvSpPr>
              <a:spLocks noChangeArrowheads="1"/>
            </p:cNvSpPr>
            <p:nvPr/>
          </p:nvSpPr>
          <p:spPr bwMode="auto">
            <a:xfrm>
              <a:off x="1620" y="1230"/>
              <a:ext cx="3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67" name="Rectangle 128"/>
            <p:cNvSpPr>
              <a:spLocks noChangeArrowheads="1"/>
            </p:cNvSpPr>
            <p:nvPr/>
          </p:nvSpPr>
          <p:spPr bwMode="auto">
            <a:xfrm>
              <a:off x="5230" y="1350"/>
              <a:ext cx="217" cy="173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8468" name="Rectangle 129"/>
            <p:cNvSpPr>
              <a:spLocks noChangeArrowheads="1"/>
            </p:cNvSpPr>
            <p:nvPr/>
          </p:nvSpPr>
          <p:spPr bwMode="auto">
            <a:xfrm>
              <a:off x="5230" y="1350"/>
              <a:ext cx="22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69" name="Rectangle 130"/>
            <p:cNvSpPr>
              <a:spLocks noChangeArrowheads="1"/>
            </p:cNvSpPr>
            <p:nvPr/>
          </p:nvSpPr>
          <p:spPr bwMode="auto">
            <a:xfrm>
              <a:off x="5447" y="1350"/>
              <a:ext cx="12" cy="174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70" name="Rectangle 131"/>
            <p:cNvSpPr>
              <a:spLocks noChangeArrowheads="1"/>
            </p:cNvSpPr>
            <p:nvPr/>
          </p:nvSpPr>
          <p:spPr bwMode="auto">
            <a:xfrm>
              <a:off x="5230" y="3080"/>
              <a:ext cx="21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71" name="Rectangle 132"/>
            <p:cNvSpPr>
              <a:spLocks noChangeArrowheads="1"/>
            </p:cNvSpPr>
            <p:nvPr/>
          </p:nvSpPr>
          <p:spPr bwMode="auto">
            <a:xfrm>
              <a:off x="5230" y="1350"/>
              <a:ext cx="12" cy="173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72" name="Rectangle 133"/>
            <p:cNvSpPr>
              <a:spLocks noChangeArrowheads="1"/>
            </p:cNvSpPr>
            <p:nvPr/>
          </p:nvSpPr>
          <p:spPr bwMode="auto">
            <a:xfrm>
              <a:off x="4436" y="1278"/>
              <a:ext cx="685" cy="115"/>
            </a:xfrm>
            <a:prstGeom prst="rect">
              <a:avLst/>
            </a:prstGeom>
            <a:noFill/>
            <a:ln w="9525">
              <a:noFill/>
              <a:miter lim="800000"/>
              <a:headEnd/>
              <a:tailEnd/>
            </a:ln>
          </p:spPr>
          <p:txBody>
            <a:bodyPr wrap="none" lIns="0" tIns="0" rIns="0" bIns="0">
              <a:spAutoFit/>
            </a:bodyPr>
            <a:lstStyle/>
            <a:p>
              <a:r>
                <a:rPr lang="en-US" sz="1200" u="none">
                  <a:solidFill>
                    <a:srgbClr val="000000"/>
                  </a:solidFill>
                </a:rPr>
                <a:t>handle_events()</a:t>
              </a:r>
              <a:endParaRPr lang="en-US" b="1" u="none"/>
            </a:p>
          </p:txBody>
        </p:sp>
        <p:sp>
          <p:nvSpPr>
            <p:cNvPr id="138473" name="Freeform 134"/>
            <p:cNvSpPr>
              <a:spLocks/>
            </p:cNvSpPr>
            <p:nvPr/>
          </p:nvSpPr>
          <p:spPr bwMode="auto">
            <a:xfrm>
              <a:off x="2607" y="1783"/>
              <a:ext cx="144" cy="84"/>
            </a:xfrm>
            <a:custGeom>
              <a:avLst/>
              <a:gdLst>
                <a:gd name="T0" fmla="*/ 0 w 144"/>
                <a:gd name="T1" fmla="*/ 36 h 84"/>
                <a:gd name="T2" fmla="*/ 0 w 144"/>
                <a:gd name="T3" fmla="*/ 0 h 84"/>
                <a:gd name="T4" fmla="*/ 0 w 144"/>
                <a:gd name="T5" fmla="*/ 0 h 84"/>
                <a:gd name="T6" fmla="*/ 0 w 144"/>
                <a:gd name="T7" fmla="*/ 0 h 84"/>
                <a:gd name="T8" fmla="*/ 108 w 144"/>
                <a:gd name="T9" fmla="*/ 36 h 84"/>
                <a:gd name="T10" fmla="*/ 144 w 144"/>
                <a:gd name="T11" fmla="*/ 36 h 84"/>
                <a:gd name="T12" fmla="*/ 108 w 144"/>
                <a:gd name="T13" fmla="*/ 48 h 84"/>
                <a:gd name="T14" fmla="*/ 0 w 144"/>
                <a:gd name="T15" fmla="*/ 84 h 84"/>
                <a:gd name="T16" fmla="*/ 0 w 144"/>
                <a:gd name="T17" fmla="*/ 84 h 84"/>
                <a:gd name="T18" fmla="*/ 0 w 144"/>
                <a:gd name="T19" fmla="*/ 72 h 84"/>
                <a:gd name="T20" fmla="*/ 0 w 144"/>
                <a:gd name="T21" fmla="*/ 72 h 84"/>
                <a:gd name="T22" fmla="*/ 108 w 144"/>
                <a:gd name="T23" fmla="*/ 36 h 84"/>
                <a:gd name="T24" fmla="*/ 108 w 144"/>
                <a:gd name="T25" fmla="*/ 48 h 84"/>
                <a:gd name="T26" fmla="*/ 108 w 144"/>
                <a:gd name="T27" fmla="*/ 48 h 84"/>
                <a:gd name="T28" fmla="*/ 0 w 144"/>
                <a:gd name="T29" fmla="*/ 12 h 84"/>
                <a:gd name="T30" fmla="*/ 0 w 144"/>
                <a:gd name="T31" fmla="*/ 0 h 84"/>
                <a:gd name="T32" fmla="*/ 12 w 144"/>
                <a:gd name="T33" fmla="*/ 0 h 84"/>
                <a:gd name="T34" fmla="*/ 12 w 144"/>
                <a:gd name="T35" fmla="*/ 36 h 84"/>
                <a:gd name="T36" fmla="*/ 0 w 144"/>
                <a:gd name="T37" fmla="*/ 36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84"/>
                <a:gd name="T59" fmla="*/ 144 w 144"/>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84">
                  <a:moveTo>
                    <a:pt x="0" y="36"/>
                  </a:moveTo>
                  <a:lnTo>
                    <a:pt x="0" y="0"/>
                  </a:lnTo>
                  <a:lnTo>
                    <a:pt x="108" y="36"/>
                  </a:lnTo>
                  <a:lnTo>
                    <a:pt x="144" y="36"/>
                  </a:lnTo>
                  <a:lnTo>
                    <a:pt x="108" y="48"/>
                  </a:lnTo>
                  <a:lnTo>
                    <a:pt x="0" y="84"/>
                  </a:lnTo>
                  <a:lnTo>
                    <a:pt x="0" y="72"/>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474" name="Freeform 135"/>
            <p:cNvSpPr>
              <a:spLocks/>
            </p:cNvSpPr>
            <p:nvPr/>
          </p:nvSpPr>
          <p:spPr bwMode="auto">
            <a:xfrm>
              <a:off x="2607" y="1819"/>
              <a:ext cx="12" cy="36"/>
            </a:xfrm>
            <a:custGeom>
              <a:avLst/>
              <a:gdLst>
                <a:gd name="T0" fmla="*/ 0 w 12"/>
                <a:gd name="T1" fmla="*/ 36 h 36"/>
                <a:gd name="T2" fmla="*/ 0 w 12"/>
                <a:gd name="T3" fmla="*/ 0 h 36"/>
                <a:gd name="T4" fmla="*/ 12 w 12"/>
                <a:gd name="T5" fmla="*/ 0 h 36"/>
                <a:gd name="T6" fmla="*/ 12 w 12"/>
                <a:gd name="T7" fmla="*/ 0 h 36"/>
                <a:gd name="T8" fmla="*/ 12 w 12"/>
                <a:gd name="T9" fmla="*/ 0 h 36"/>
                <a:gd name="T10" fmla="*/ 12 w 12"/>
                <a:gd name="T11" fmla="*/ 36 h 36"/>
                <a:gd name="T12" fmla="*/ 0 w 12"/>
                <a:gd name="T13" fmla="*/ 36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0" y="36"/>
                  </a:move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475" name="Freeform 136"/>
            <p:cNvSpPr>
              <a:spLocks/>
            </p:cNvSpPr>
            <p:nvPr/>
          </p:nvSpPr>
          <p:spPr bwMode="auto">
            <a:xfrm>
              <a:off x="2607" y="1783"/>
              <a:ext cx="108" cy="72"/>
            </a:xfrm>
            <a:custGeom>
              <a:avLst/>
              <a:gdLst>
                <a:gd name="T0" fmla="*/ 0 w 108"/>
                <a:gd name="T1" fmla="*/ 36 h 72"/>
                <a:gd name="T2" fmla="*/ 0 w 108"/>
                <a:gd name="T3" fmla="*/ 0 h 72"/>
                <a:gd name="T4" fmla="*/ 108 w 108"/>
                <a:gd name="T5" fmla="*/ 36 h 72"/>
                <a:gd name="T6" fmla="*/ 0 w 108"/>
                <a:gd name="T7" fmla="*/ 72 h 72"/>
                <a:gd name="T8" fmla="*/ 0 w 108"/>
                <a:gd name="T9" fmla="*/ 36 h 72"/>
                <a:gd name="T10" fmla="*/ 0 60000 65536"/>
                <a:gd name="T11" fmla="*/ 0 60000 65536"/>
                <a:gd name="T12" fmla="*/ 0 60000 65536"/>
                <a:gd name="T13" fmla="*/ 0 60000 65536"/>
                <a:gd name="T14" fmla="*/ 0 60000 65536"/>
                <a:gd name="T15" fmla="*/ 0 w 108"/>
                <a:gd name="T16" fmla="*/ 0 h 72"/>
                <a:gd name="T17" fmla="*/ 108 w 108"/>
                <a:gd name="T18" fmla="*/ 72 h 72"/>
              </a:gdLst>
              <a:ahLst/>
              <a:cxnLst>
                <a:cxn ang="T10">
                  <a:pos x="T0" y="T1"/>
                </a:cxn>
                <a:cxn ang="T11">
                  <a:pos x="T2" y="T3"/>
                </a:cxn>
                <a:cxn ang="T12">
                  <a:pos x="T4" y="T5"/>
                </a:cxn>
                <a:cxn ang="T13">
                  <a:pos x="T6" y="T7"/>
                </a:cxn>
                <a:cxn ang="T14">
                  <a:pos x="T8" y="T9"/>
                </a:cxn>
              </a:cxnLst>
              <a:rect l="T15" t="T16" r="T17" b="T18"/>
              <a:pathLst>
                <a:path w="108" h="72">
                  <a:moveTo>
                    <a:pt x="0" y="36"/>
                  </a:moveTo>
                  <a:lnTo>
                    <a:pt x="0" y="0"/>
                  </a:lnTo>
                  <a:lnTo>
                    <a:pt x="108" y="36"/>
                  </a:lnTo>
                  <a:lnTo>
                    <a:pt x="0" y="72"/>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476" name="Rectangle 137"/>
            <p:cNvSpPr>
              <a:spLocks noChangeArrowheads="1"/>
            </p:cNvSpPr>
            <p:nvPr/>
          </p:nvSpPr>
          <p:spPr bwMode="auto">
            <a:xfrm>
              <a:off x="2486" y="1819"/>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77" name="Rectangle 138"/>
            <p:cNvSpPr>
              <a:spLocks noChangeArrowheads="1"/>
            </p:cNvSpPr>
            <p:nvPr/>
          </p:nvSpPr>
          <p:spPr bwMode="auto">
            <a:xfrm>
              <a:off x="2595" y="1819"/>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78" name="Rectangle 139"/>
            <p:cNvSpPr>
              <a:spLocks noChangeArrowheads="1"/>
            </p:cNvSpPr>
            <p:nvPr/>
          </p:nvSpPr>
          <p:spPr bwMode="auto">
            <a:xfrm>
              <a:off x="2486" y="1819"/>
              <a:ext cx="10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79" name="Rectangle 140"/>
            <p:cNvSpPr>
              <a:spLocks noChangeArrowheads="1"/>
            </p:cNvSpPr>
            <p:nvPr/>
          </p:nvSpPr>
          <p:spPr bwMode="auto">
            <a:xfrm>
              <a:off x="2535" y="1446"/>
              <a:ext cx="346" cy="115"/>
            </a:xfrm>
            <a:prstGeom prst="rect">
              <a:avLst/>
            </a:prstGeom>
            <a:noFill/>
            <a:ln w="9525">
              <a:noFill/>
              <a:miter lim="800000"/>
              <a:headEnd/>
              <a:tailEnd/>
            </a:ln>
          </p:spPr>
          <p:txBody>
            <a:bodyPr wrap="none" lIns="0" tIns="0" rIns="0" bIns="0">
              <a:spAutoFit/>
            </a:bodyPr>
            <a:lstStyle/>
            <a:p>
              <a:r>
                <a:rPr lang="en-US" sz="1200" u="none">
                  <a:solidFill>
                    <a:srgbClr val="000000"/>
                  </a:solidFill>
                </a:rPr>
                <a:t>accept()</a:t>
              </a:r>
              <a:endParaRPr lang="en-US" b="1" u="none"/>
            </a:p>
          </p:txBody>
        </p:sp>
        <p:sp>
          <p:nvSpPr>
            <p:cNvPr id="138480" name="Freeform 141"/>
            <p:cNvSpPr>
              <a:spLocks/>
            </p:cNvSpPr>
            <p:nvPr/>
          </p:nvSpPr>
          <p:spPr bwMode="auto">
            <a:xfrm>
              <a:off x="2474" y="1518"/>
              <a:ext cx="145" cy="84"/>
            </a:xfrm>
            <a:custGeom>
              <a:avLst/>
              <a:gdLst>
                <a:gd name="T0" fmla="*/ 145 w 145"/>
                <a:gd name="T1" fmla="*/ 48 h 84"/>
                <a:gd name="T2" fmla="*/ 145 w 145"/>
                <a:gd name="T3" fmla="*/ 84 h 84"/>
                <a:gd name="T4" fmla="*/ 145 w 145"/>
                <a:gd name="T5" fmla="*/ 84 h 84"/>
                <a:gd name="T6" fmla="*/ 145 w 145"/>
                <a:gd name="T7" fmla="*/ 84 h 84"/>
                <a:gd name="T8" fmla="*/ 37 w 145"/>
                <a:gd name="T9" fmla="*/ 48 h 84"/>
                <a:gd name="T10" fmla="*/ 0 w 145"/>
                <a:gd name="T11" fmla="*/ 48 h 84"/>
                <a:gd name="T12" fmla="*/ 37 w 145"/>
                <a:gd name="T13" fmla="*/ 36 h 84"/>
                <a:gd name="T14" fmla="*/ 145 w 145"/>
                <a:gd name="T15" fmla="*/ 0 h 84"/>
                <a:gd name="T16" fmla="*/ 145 w 145"/>
                <a:gd name="T17" fmla="*/ 0 h 84"/>
                <a:gd name="T18" fmla="*/ 145 w 145"/>
                <a:gd name="T19" fmla="*/ 12 h 84"/>
                <a:gd name="T20" fmla="*/ 145 w 145"/>
                <a:gd name="T21" fmla="*/ 12 h 84"/>
                <a:gd name="T22" fmla="*/ 37 w 145"/>
                <a:gd name="T23" fmla="*/ 48 h 84"/>
                <a:gd name="T24" fmla="*/ 37 w 145"/>
                <a:gd name="T25" fmla="*/ 36 h 84"/>
                <a:gd name="T26" fmla="*/ 37 w 145"/>
                <a:gd name="T27" fmla="*/ 36 h 84"/>
                <a:gd name="T28" fmla="*/ 145 w 145"/>
                <a:gd name="T29" fmla="*/ 72 h 84"/>
                <a:gd name="T30" fmla="*/ 145 w 145"/>
                <a:gd name="T31" fmla="*/ 84 h 84"/>
                <a:gd name="T32" fmla="*/ 133 w 145"/>
                <a:gd name="T33" fmla="*/ 84 h 84"/>
                <a:gd name="T34" fmla="*/ 133 w 145"/>
                <a:gd name="T35" fmla="*/ 48 h 84"/>
                <a:gd name="T36" fmla="*/ 145 w 145"/>
                <a:gd name="T37" fmla="*/ 48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5"/>
                <a:gd name="T58" fmla="*/ 0 h 84"/>
                <a:gd name="T59" fmla="*/ 145 w 145"/>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5" h="84">
                  <a:moveTo>
                    <a:pt x="145" y="48"/>
                  </a:moveTo>
                  <a:lnTo>
                    <a:pt x="145" y="84"/>
                  </a:lnTo>
                  <a:lnTo>
                    <a:pt x="37" y="48"/>
                  </a:lnTo>
                  <a:lnTo>
                    <a:pt x="0" y="48"/>
                  </a:lnTo>
                  <a:lnTo>
                    <a:pt x="37" y="36"/>
                  </a:lnTo>
                  <a:lnTo>
                    <a:pt x="145" y="0"/>
                  </a:lnTo>
                  <a:lnTo>
                    <a:pt x="145" y="12"/>
                  </a:lnTo>
                  <a:lnTo>
                    <a:pt x="37" y="48"/>
                  </a:lnTo>
                  <a:lnTo>
                    <a:pt x="37" y="36"/>
                  </a:lnTo>
                  <a:lnTo>
                    <a:pt x="145" y="72"/>
                  </a:lnTo>
                  <a:lnTo>
                    <a:pt x="145" y="84"/>
                  </a:lnTo>
                  <a:lnTo>
                    <a:pt x="133" y="84"/>
                  </a:lnTo>
                  <a:lnTo>
                    <a:pt x="133" y="48"/>
                  </a:lnTo>
                  <a:lnTo>
                    <a:pt x="145"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481" name="Freeform 142"/>
            <p:cNvSpPr>
              <a:spLocks/>
            </p:cNvSpPr>
            <p:nvPr/>
          </p:nvSpPr>
          <p:spPr bwMode="auto">
            <a:xfrm>
              <a:off x="2607" y="1530"/>
              <a:ext cx="12" cy="36"/>
            </a:xfrm>
            <a:custGeom>
              <a:avLst/>
              <a:gdLst>
                <a:gd name="T0" fmla="*/ 12 w 12"/>
                <a:gd name="T1" fmla="*/ 0 h 36"/>
                <a:gd name="T2" fmla="*/ 12 w 12"/>
                <a:gd name="T3" fmla="*/ 36 h 36"/>
                <a:gd name="T4" fmla="*/ 0 w 12"/>
                <a:gd name="T5" fmla="*/ 36 h 36"/>
                <a:gd name="T6" fmla="*/ 0 w 12"/>
                <a:gd name="T7" fmla="*/ 36 h 36"/>
                <a:gd name="T8" fmla="*/ 0 w 12"/>
                <a:gd name="T9" fmla="*/ 36 h 36"/>
                <a:gd name="T10" fmla="*/ 0 w 12"/>
                <a:gd name="T11" fmla="*/ 0 h 36"/>
                <a:gd name="T12" fmla="*/ 12 w 12"/>
                <a:gd name="T13" fmla="*/ 0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12" y="0"/>
                  </a:moveTo>
                  <a:lnTo>
                    <a:pt x="12" y="36"/>
                  </a:lnTo>
                  <a:lnTo>
                    <a:pt x="0" y="36"/>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482" name="Freeform 143"/>
            <p:cNvSpPr>
              <a:spLocks/>
            </p:cNvSpPr>
            <p:nvPr/>
          </p:nvSpPr>
          <p:spPr bwMode="auto">
            <a:xfrm>
              <a:off x="2511" y="1530"/>
              <a:ext cx="108" cy="72"/>
            </a:xfrm>
            <a:custGeom>
              <a:avLst/>
              <a:gdLst>
                <a:gd name="T0" fmla="*/ 108 w 108"/>
                <a:gd name="T1" fmla="*/ 36 h 72"/>
                <a:gd name="T2" fmla="*/ 108 w 108"/>
                <a:gd name="T3" fmla="*/ 72 h 72"/>
                <a:gd name="T4" fmla="*/ 0 w 108"/>
                <a:gd name="T5" fmla="*/ 36 h 72"/>
                <a:gd name="T6" fmla="*/ 108 w 108"/>
                <a:gd name="T7" fmla="*/ 0 h 72"/>
                <a:gd name="T8" fmla="*/ 108 w 108"/>
                <a:gd name="T9" fmla="*/ 36 h 72"/>
                <a:gd name="T10" fmla="*/ 0 60000 65536"/>
                <a:gd name="T11" fmla="*/ 0 60000 65536"/>
                <a:gd name="T12" fmla="*/ 0 60000 65536"/>
                <a:gd name="T13" fmla="*/ 0 60000 65536"/>
                <a:gd name="T14" fmla="*/ 0 60000 65536"/>
                <a:gd name="T15" fmla="*/ 0 w 108"/>
                <a:gd name="T16" fmla="*/ 0 h 72"/>
                <a:gd name="T17" fmla="*/ 108 w 108"/>
                <a:gd name="T18" fmla="*/ 72 h 72"/>
              </a:gdLst>
              <a:ahLst/>
              <a:cxnLst>
                <a:cxn ang="T10">
                  <a:pos x="T0" y="T1"/>
                </a:cxn>
                <a:cxn ang="T11">
                  <a:pos x="T2" y="T3"/>
                </a:cxn>
                <a:cxn ang="T12">
                  <a:pos x="T4" y="T5"/>
                </a:cxn>
                <a:cxn ang="T13">
                  <a:pos x="T6" y="T7"/>
                </a:cxn>
                <a:cxn ang="T14">
                  <a:pos x="T8" y="T9"/>
                </a:cxn>
              </a:cxnLst>
              <a:rect l="T15" t="T16" r="T17" b="T18"/>
              <a:pathLst>
                <a:path w="108" h="72">
                  <a:moveTo>
                    <a:pt x="108" y="36"/>
                  </a:moveTo>
                  <a:lnTo>
                    <a:pt x="108" y="72"/>
                  </a:lnTo>
                  <a:lnTo>
                    <a:pt x="0" y="36"/>
                  </a:lnTo>
                  <a:lnTo>
                    <a:pt x="108" y="0"/>
                  </a:lnTo>
                  <a:lnTo>
                    <a:pt x="108"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483" name="Rectangle 144"/>
            <p:cNvSpPr>
              <a:spLocks noChangeArrowheads="1"/>
            </p:cNvSpPr>
            <p:nvPr/>
          </p:nvSpPr>
          <p:spPr bwMode="auto">
            <a:xfrm>
              <a:off x="5230" y="156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84" name="Rectangle 145"/>
            <p:cNvSpPr>
              <a:spLocks noChangeArrowheads="1"/>
            </p:cNvSpPr>
            <p:nvPr/>
          </p:nvSpPr>
          <p:spPr bwMode="auto">
            <a:xfrm>
              <a:off x="2631" y="156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85" name="Rectangle 146"/>
            <p:cNvSpPr>
              <a:spLocks noChangeArrowheads="1"/>
            </p:cNvSpPr>
            <p:nvPr/>
          </p:nvSpPr>
          <p:spPr bwMode="auto">
            <a:xfrm>
              <a:off x="2631" y="1566"/>
              <a:ext cx="259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86" name="Rectangle 147"/>
            <p:cNvSpPr>
              <a:spLocks noChangeArrowheads="1"/>
            </p:cNvSpPr>
            <p:nvPr/>
          </p:nvSpPr>
          <p:spPr bwMode="auto">
            <a:xfrm>
              <a:off x="2270" y="1014"/>
              <a:ext cx="216" cy="25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8487" name="Rectangle 148"/>
            <p:cNvSpPr>
              <a:spLocks noChangeArrowheads="1"/>
            </p:cNvSpPr>
            <p:nvPr/>
          </p:nvSpPr>
          <p:spPr bwMode="auto">
            <a:xfrm>
              <a:off x="2270" y="1014"/>
              <a:ext cx="22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88" name="Rectangle 149"/>
            <p:cNvSpPr>
              <a:spLocks noChangeArrowheads="1"/>
            </p:cNvSpPr>
            <p:nvPr/>
          </p:nvSpPr>
          <p:spPr bwMode="auto">
            <a:xfrm>
              <a:off x="2486" y="1014"/>
              <a:ext cx="13" cy="26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89" name="Rectangle 150"/>
            <p:cNvSpPr>
              <a:spLocks noChangeArrowheads="1"/>
            </p:cNvSpPr>
            <p:nvPr/>
          </p:nvSpPr>
          <p:spPr bwMode="auto">
            <a:xfrm>
              <a:off x="2270" y="1266"/>
              <a:ext cx="21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90" name="Rectangle 151"/>
            <p:cNvSpPr>
              <a:spLocks noChangeArrowheads="1"/>
            </p:cNvSpPr>
            <p:nvPr/>
          </p:nvSpPr>
          <p:spPr bwMode="auto">
            <a:xfrm>
              <a:off x="2270" y="1014"/>
              <a:ext cx="12" cy="25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91" name="Rectangle 152"/>
            <p:cNvSpPr>
              <a:spLocks noChangeArrowheads="1"/>
            </p:cNvSpPr>
            <p:nvPr/>
          </p:nvSpPr>
          <p:spPr bwMode="auto">
            <a:xfrm>
              <a:off x="1957" y="929"/>
              <a:ext cx="276" cy="115"/>
            </a:xfrm>
            <a:prstGeom prst="rect">
              <a:avLst/>
            </a:prstGeom>
            <a:noFill/>
            <a:ln w="9525">
              <a:noFill/>
              <a:miter lim="800000"/>
              <a:headEnd/>
              <a:tailEnd/>
            </a:ln>
          </p:spPr>
          <p:txBody>
            <a:bodyPr wrap="none" lIns="0" tIns="0" rIns="0" bIns="0">
              <a:spAutoFit/>
            </a:bodyPr>
            <a:lstStyle/>
            <a:p>
              <a:r>
                <a:rPr lang="en-US" sz="1200" u="none">
                  <a:solidFill>
                    <a:srgbClr val="000000"/>
                  </a:solidFill>
                </a:rPr>
                <a:t>open()</a:t>
              </a:r>
              <a:endParaRPr lang="en-US" b="1" u="none"/>
            </a:p>
          </p:txBody>
        </p:sp>
        <p:sp>
          <p:nvSpPr>
            <p:cNvPr id="138492" name="Freeform 153"/>
            <p:cNvSpPr>
              <a:spLocks/>
            </p:cNvSpPr>
            <p:nvPr/>
          </p:nvSpPr>
          <p:spPr bwMode="auto">
            <a:xfrm>
              <a:off x="3726" y="2624"/>
              <a:ext cx="145" cy="84"/>
            </a:xfrm>
            <a:custGeom>
              <a:avLst/>
              <a:gdLst>
                <a:gd name="T0" fmla="*/ 0 w 145"/>
                <a:gd name="T1" fmla="*/ 36 h 84"/>
                <a:gd name="T2" fmla="*/ 0 w 145"/>
                <a:gd name="T3" fmla="*/ 0 h 84"/>
                <a:gd name="T4" fmla="*/ 0 w 145"/>
                <a:gd name="T5" fmla="*/ 0 h 84"/>
                <a:gd name="T6" fmla="*/ 0 w 145"/>
                <a:gd name="T7" fmla="*/ 0 h 84"/>
                <a:gd name="T8" fmla="*/ 108 w 145"/>
                <a:gd name="T9" fmla="*/ 36 h 84"/>
                <a:gd name="T10" fmla="*/ 145 w 145"/>
                <a:gd name="T11" fmla="*/ 36 h 84"/>
                <a:gd name="T12" fmla="*/ 108 w 145"/>
                <a:gd name="T13" fmla="*/ 48 h 84"/>
                <a:gd name="T14" fmla="*/ 0 w 145"/>
                <a:gd name="T15" fmla="*/ 84 h 84"/>
                <a:gd name="T16" fmla="*/ 0 w 145"/>
                <a:gd name="T17" fmla="*/ 84 h 84"/>
                <a:gd name="T18" fmla="*/ 0 w 145"/>
                <a:gd name="T19" fmla="*/ 72 h 84"/>
                <a:gd name="T20" fmla="*/ 0 w 145"/>
                <a:gd name="T21" fmla="*/ 72 h 84"/>
                <a:gd name="T22" fmla="*/ 108 w 145"/>
                <a:gd name="T23" fmla="*/ 36 h 84"/>
                <a:gd name="T24" fmla="*/ 108 w 145"/>
                <a:gd name="T25" fmla="*/ 48 h 84"/>
                <a:gd name="T26" fmla="*/ 108 w 145"/>
                <a:gd name="T27" fmla="*/ 48 h 84"/>
                <a:gd name="T28" fmla="*/ 0 w 145"/>
                <a:gd name="T29" fmla="*/ 12 h 84"/>
                <a:gd name="T30" fmla="*/ 0 w 145"/>
                <a:gd name="T31" fmla="*/ 0 h 84"/>
                <a:gd name="T32" fmla="*/ 12 w 145"/>
                <a:gd name="T33" fmla="*/ 0 h 84"/>
                <a:gd name="T34" fmla="*/ 12 w 145"/>
                <a:gd name="T35" fmla="*/ 36 h 84"/>
                <a:gd name="T36" fmla="*/ 0 w 145"/>
                <a:gd name="T37" fmla="*/ 36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5"/>
                <a:gd name="T58" fmla="*/ 0 h 84"/>
                <a:gd name="T59" fmla="*/ 145 w 145"/>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5" h="84">
                  <a:moveTo>
                    <a:pt x="0" y="36"/>
                  </a:moveTo>
                  <a:lnTo>
                    <a:pt x="0" y="0"/>
                  </a:lnTo>
                  <a:lnTo>
                    <a:pt x="108" y="36"/>
                  </a:lnTo>
                  <a:lnTo>
                    <a:pt x="145" y="36"/>
                  </a:lnTo>
                  <a:lnTo>
                    <a:pt x="108" y="48"/>
                  </a:lnTo>
                  <a:lnTo>
                    <a:pt x="0" y="84"/>
                  </a:lnTo>
                  <a:lnTo>
                    <a:pt x="0" y="72"/>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493" name="Freeform 154"/>
            <p:cNvSpPr>
              <a:spLocks/>
            </p:cNvSpPr>
            <p:nvPr/>
          </p:nvSpPr>
          <p:spPr bwMode="auto">
            <a:xfrm>
              <a:off x="3726" y="2660"/>
              <a:ext cx="12" cy="36"/>
            </a:xfrm>
            <a:custGeom>
              <a:avLst/>
              <a:gdLst>
                <a:gd name="T0" fmla="*/ 0 w 12"/>
                <a:gd name="T1" fmla="*/ 36 h 36"/>
                <a:gd name="T2" fmla="*/ 0 w 12"/>
                <a:gd name="T3" fmla="*/ 0 h 36"/>
                <a:gd name="T4" fmla="*/ 12 w 12"/>
                <a:gd name="T5" fmla="*/ 0 h 36"/>
                <a:gd name="T6" fmla="*/ 12 w 12"/>
                <a:gd name="T7" fmla="*/ 0 h 36"/>
                <a:gd name="T8" fmla="*/ 12 w 12"/>
                <a:gd name="T9" fmla="*/ 0 h 36"/>
                <a:gd name="T10" fmla="*/ 12 w 12"/>
                <a:gd name="T11" fmla="*/ 36 h 36"/>
                <a:gd name="T12" fmla="*/ 0 w 12"/>
                <a:gd name="T13" fmla="*/ 36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0" y="36"/>
                  </a:move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494" name="Freeform 155"/>
            <p:cNvSpPr>
              <a:spLocks/>
            </p:cNvSpPr>
            <p:nvPr/>
          </p:nvSpPr>
          <p:spPr bwMode="auto">
            <a:xfrm>
              <a:off x="3726" y="2624"/>
              <a:ext cx="108" cy="72"/>
            </a:xfrm>
            <a:custGeom>
              <a:avLst/>
              <a:gdLst>
                <a:gd name="T0" fmla="*/ 0 w 108"/>
                <a:gd name="T1" fmla="*/ 36 h 72"/>
                <a:gd name="T2" fmla="*/ 0 w 108"/>
                <a:gd name="T3" fmla="*/ 0 h 72"/>
                <a:gd name="T4" fmla="*/ 108 w 108"/>
                <a:gd name="T5" fmla="*/ 36 h 72"/>
                <a:gd name="T6" fmla="*/ 0 w 108"/>
                <a:gd name="T7" fmla="*/ 72 h 72"/>
                <a:gd name="T8" fmla="*/ 0 w 108"/>
                <a:gd name="T9" fmla="*/ 36 h 72"/>
                <a:gd name="T10" fmla="*/ 0 60000 65536"/>
                <a:gd name="T11" fmla="*/ 0 60000 65536"/>
                <a:gd name="T12" fmla="*/ 0 60000 65536"/>
                <a:gd name="T13" fmla="*/ 0 60000 65536"/>
                <a:gd name="T14" fmla="*/ 0 60000 65536"/>
                <a:gd name="T15" fmla="*/ 0 w 108"/>
                <a:gd name="T16" fmla="*/ 0 h 72"/>
                <a:gd name="T17" fmla="*/ 108 w 108"/>
                <a:gd name="T18" fmla="*/ 72 h 72"/>
              </a:gdLst>
              <a:ahLst/>
              <a:cxnLst>
                <a:cxn ang="T10">
                  <a:pos x="T0" y="T1"/>
                </a:cxn>
                <a:cxn ang="T11">
                  <a:pos x="T2" y="T3"/>
                </a:cxn>
                <a:cxn ang="T12">
                  <a:pos x="T4" y="T5"/>
                </a:cxn>
                <a:cxn ang="T13">
                  <a:pos x="T6" y="T7"/>
                </a:cxn>
                <a:cxn ang="T14">
                  <a:pos x="T8" y="T9"/>
                </a:cxn>
              </a:cxnLst>
              <a:rect l="T15" t="T16" r="T17" b="T18"/>
              <a:pathLst>
                <a:path w="108" h="72">
                  <a:moveTo>
                    <a:pt x="0" y="36"/>
                  </a:moveTo>
                  <a:lnTo>
                    <a:pt x="0" y="0"/>
                  </a:lnTo>
                  <a:lnTo>
                    <a:pt x="108" y="36"/>
                  </a:lnTo>
                  <a:lnTo>
                    <a:pt x="0" y="72"/>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495" name="Rectangle 156"/>
            <p:cNvSpPr>
              <a:spLocks noChangeArrowheads="1"/>
            </p:cNvSpPr>
            <p:nvPr/>
          </p:nvSpPr>
          <p:spPr bwMode="auto">
            <a:xfrm>
              <a:off x="2486" y="266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96" name="Rectangle 157"/>
            <p:cNvSpPr>
              <a:spLocks noChangeArrowheads="1"/>
            </p:cNvSpPr>
            <p:nvPr/>
          </p:nvSpPr>
          <p:spPr bwMode="auto">
            <a:xfrm>
              <a:off x="3714" y="266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97" name="Rectangle 158"/>
            <p:cNvSpPr>
              <a:spLocks noChangeArrowheads="1"/>
            </p:cNvSpPr>
            <p:nvPr/>
          </p:nvSpPr>
          <p:spPr bwMode="auto">
            <a:xfrm>
              <a:off x="2486" y="2660"/>
              <a:ext cx="122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498" name="Rectangle 159"/>
            <p:cNvSpPr>
              <a:spLocks noChangeArrowheads="1"/>
            </p:cNvSpPr>
            <p:nvPr/>
          </p:nvSpPr>
          <p:spPr bwMode="auto">
            <a:xfrm>
              <a:off x="4364" y="2744"/>
              <a:ext cx="754" cy="115"/>
            </a:xfrm>
            <a:prstGeom prst="rect">
              <a:avLst/>
            </a:prstGeom>
            <a:noFill/>
            <a:ln w="9525">
              <a:noFill/>
              <a:miter lim="800000"/>
              <a:headEnd/>
              <a:tailEnd/>
            </a:ln>
          </p:spPr>
          <p:txBody>
            <a:bodyPr wrap="none" lIns="0" tIns="0" rIns="0" bIns="0">
              <a:spAutoFit/>
            </a:bodyPr>
            <a:lstStyle/>
            <a:p>
              <a:r>
                <a:rPr lang="en-US" sz="1200" u="none">
                  <a:solidFill>
                    <a:srgbClr val="000000"/>
                  </a:solidFill>
                </a:rPr>
                <a:t>register_handler()</a:t>
              </a:r>
              <a:endParaRPr lang="en-US" b="1" u="none"/>
            </a:p>
          </p:txBody>
        </p:sp>
        <p:sp>
          <p:nvSpPr>
            <p:cNvPr id="138499" name="Rectangle 160"/>
            <p:cNvSpPr>
              <a:spLocks noChangeArrowheads="1"/>
            </p:cNvSpPr>
            <p:nvPr/>
          </p:nvSpPr>
          <p:spPr bwMode="auto">
            <a:xfrm>
              <a:off x="5194" y="2684"/>
              <a:ext cx="217" cy="25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8500" name="Rectangle 161"/>
            <p:cNvSpPr>
              <a:spLocks noChangeArrowheads="1"/>
            </p:cNvSpPr>
            <p:nvPr/>
          </p:nvSpPr>
          <p:spPr bwMode="auto">
            <a:xfrm>
              <a:off x="5194" y="2684"/>
              <a:ext cx="22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01" name="Rectangle 162"/>
            <p:cNvSpPr>
              <a:spLocks noChangeArrowheads="1"/>
            </p:cNvSpPr>
            <p:nvPr/>
          </p:nvSpPr>
          <p:spPr bwMode="auto">
            <a:xfrm>
              <a:off x="5411" y="2684"/>
              <a:ext cx="12" cy="26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02" name="Rectangle 163"/>
            <p:cNvSpPr>
              <a:spLocks noChangeArrowheads="1"/>
            </p:cNvSpPr>
            <p:nvPr/>
          </p:nvSpPr>
          <p:spPr bwMode="auto">
            <a:xfrm>
              <a:off x="5194" y="2936"/>
              <a:ext cx="21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03" name="Rectangle 164"/>
            <p:cNvSpPr>
              <a:spLocks noChangeArrowheads="1"/>
            </p:cNvSpPr>
            <p:nvPr/>
          </p:nvSpPr>
          <p:spPr bwMode="auto">
            <a:xfrm>
              <a:off x="5194" y="2684"/>
              <a:ext cx="12" cy="25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04" name="Rectangle 165"/>
            <p:cNvSpPr>
              <a:spLocks noChangeArrowheads="1"/>
            </p:cNvSpPr>
            <p:nvPr/>
          </p:nvSpPr>
          <p:spPr bwMode="auto">
            <a:xfrm>
              <a:off x="2499" y="2924"/>
              <a:ext cx="13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05" name="Freeform 166"/>
            <p:cNvSpPr>
              <a:spLocks/>
            </p:cNvSpPr>
            <p:nvPr/>
          </p:nvSpPr>
          <p:spPr bwMode="auto">
            <a:xfrm>
              <a:off x="2462" y="2924"/>
              <a:ext cx="157" cy="48"/>
            </a:xfrm>
            <a:custGeom>
              <a:avLst/>
              <a:gdLst>
                <a:gd name="T0" fmla="*/ 157 w 157"/>
                <a:gd name="T1" fmla="*/ 48 h 48"/>
                <a:gd name="T2" fmla="*/ 157 w 157"/>
                <a:gd name="T3" fmla="*/ 36 h 48"/>
                <a:gd name="T4" fmla="*/ 37 w 157"/>
                <a:gd name="T5" fmla="*/ 0 h 48"/>
                <a:gd name="T6" fmla="*/ 37 w 157"/>
                <a:gd name="T7" fmla="*/ 0 h 48"/>
                <a:gd name="T8" fmla="*/ 0 w 157"/>
                <a:gd name="T9" fmla="*/ 12 h 48"/>
                <a:gd name="T10" fmla="*/ 37 w 157"/>
                <a:gd name="T11" fmla="*/ 12 h 48"/>
                <a:gd name="T12" fmla="*/ 157 w 157"/>
                <a:gd name="T13" fmla="*/ 48 h 48"/>
                <a:gd name="T14" fmla="*/ 0 60000 65536"/>
                <a:gd name="T15" fmla="*/ 0 60000 65536"/>
                <a:gd name="T16" fmla="*/ 0 60000 65536"/>
                <a:gd name="T17" fmla="*/ 0 60000 65536"/>
                <a:gd name="T18" fmla="*/ 0 60000 65536"/>
                <a:gd name="T19" fmla="*/ 0 60000 65536"/>
                <a:gd name="T20" fmla="*/ 0 60000 65536"/>
                <a:gd name="T21" fmla="*/ 0 w 157"/>
                <a:gd name="T22" fmla="*/ 0 h 48"/>
                <a:gd name="T23" fmla="*/ 157 w 157"/>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7" h="48">
                  <a:moveTo>
                    <a:pt x="157" y="48"/>
                  </a:moveTo>
                  <a:lnTo>
                    <a:pt x="157" y="36"/>
                  </a:lnTo>
                  <a:lnTo>
                    <a:pt x="37" y="0"/>
                  </a:lnTo>
                  <a:lnTo>
                    <a:pt x="0" y="12"/>
                  </a:lnTo>
                  <a:lnTo>
                    <a:pt x="37" y="12"/>
                  </a:lnTo>
                  <a:lnTo>
                    <a:pt x="157"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506" name="Freeform 167"/>
            <p:cNvSpPr>
              <a:spLocks/>
            </p:cNvSpPr>
            <p:nvPr/>
          </p:nvSpPr>
          <p:spPr bwMode="auto">
            <a:xfrm>
              <a:off x="2499" y="2888"/>
              <a:ext cx="120" cy="48"/>
            </a:xfrm>
            <a:custGeom>
              <a:avLst/>
              <a:gdLst>
                <a:gd name="T0" fmla="*/ 0 w 120"/>
                <a:gd name="T1" fmla="*/ 36 h 48"/>
                <a:gd name="T2" fmla="*/ 0 w 120"/>
                <a:gd name="T3" fmla="*/ 48 h 48"/>
                <a:gd name="T4" fmla="*/ 120 w 120"/>
                <a:gd name="T5" fmla="*/ 12 h 48"/>
                <a:gd name="T6" fmla="*/ 120 w 120"/>
                <a:gd name="T7" fmla="*/ 0 h 48"/>
                <a:gd name="T8" fmla="*/ 0 w 120"/>
                <a:gd name="T9" fmla="*/ 36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0" y="36"/>
                  </a:moveTo>
                  <a:lnTo>
                    <a:pt x="0" y="48"/>
                  </a:lnTo>
                  <a:lnTo>
                    <a:pt x="120" y="12"/>
                  </a:lnTo>
                  <a:lnTo>
                    <a:pt x="12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507" name="Rectangle 168"/>
            <p:cNvSpPr>
              <a:spLocks noChangeArrowheads="1"/>
            </p:cNvSpPr>
            <p:nvPr/>
          </p:nvSpPr>
          <p:spPr bwMode="auto">
            <a:xfrm>
              <a:off x="3846" y="293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08" name="Rectangle 169"/>
            <p:cNvSpPr>
              <a:spLocks noChangeArrowheads="1"/>
            </p:cNvSpPr>
            <p:nvPr/>
          </p:nvSpPr>
          <p:spPr bwMode="auto">
            <a:xfrm>
              <a:off x="3798" y="293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09" name="Rectangle 170"/>
            <p:cNvSpPr>
              <a:spLocks noChangeArrowheads="1"/>
            </p:cNvSpPr>
            <p:nvPr/>
          </p:nvSpPr>
          <p:spPr bwMode="auto">
            <a:xfrm>
              <a:off x="3798" y="2936"/>
              <a:ext cx="4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10" name="Line 171"/>
            <p:cNvSpPr>
              <a:spLocks noChangeShapeType="1"/>
            </p:cNvSpPr>
            <p:nvPr/>
          </p:nvSpPr>
          <p:spPr bwMode="auto">
            <a:xfrm flipH="1">
              <a:off x="3630" y="2936"/>
              <a:ext cx="96" cy="1"/>
            </a:xfrm>
            <a:prstGeom prst="line">
              <a:avLst/>
            </a:prstGeom>
            <a:noFill/>
            <a:ln w="0">
              <a:solidFill>
                <a:srgbClr val="000000"/>
              </a:solidFill>
              <a:round/>
              <a:headEnd/>
              <a:tailEnd/>
            </a:ln>
          </p:spPr>
          <p:txBody>
            <a:bodyPr/>
            <a:lstStyle/>
            <a:p>
              <a:endParaRPr lang="en-US"/>
            </a:p>
          </p:txBody>
        </p:sp>
        <p:sp>
          <p:nvSpPr>
            <p:cNvPr id="138511" name="Line 172"/>
            <p:cNvSpPr>
              <a:spLocks noChangeShapeType="1"/>
            </p:cNvSpPr>
            <p:nvPr/>
          </p:nvSpPr>
          <p:spPr bwMode="auto">
            <a:xfrm flipH="1">
              <a:off x="3449" y="2936"/>
              <a:ext cx="97" cy="1"/>
            </a:xfrm>
            <a:prstGeom prst="line">
              <a:avLst/>
            </a:prstGeom>
            <a:noFill/>
            <a:ln w="0">
              <a:solidFill>
                <a:srgbClr val="000000"/>
              </a:solidFill>
              <a:round/>
              <a:headEnd/>
              <a:tailEnd/>
            </a:ln>
          </p:spPr>
          <p:txBody>
            <a:bodyPr/>
            <a:lstStyle/>
            <a:p>
              <a:endParaRPr lang="en-US"/>
            </a:p>
          </p:txBody>
        </p:sp>
        <p:sp>
          <p:nvSpPr>
            <p:cNvPr id="138512" name="Line 173"/>
            <p:cNvSpPr>
              <a:spLocks noChangeShapeType="1"/>
            </p:cNvSpPr>
            <p:nvPr/>
          </p:nvSpPr>
          <p:spPr bwMode="auto">
            <a:xfrm flipH="1">
              <a:off x="3281" y="2936"/>
              <a:ext cx="84" cy="1"/>
            </a:xfrm>
            <a:prstGeom prst="line">
              <a:avLst/>
            </a:prstGeom>
            <a:noFill/>
            <a:ln w="0">
              <a:solidFill>
                <a:srgbClr val="000000"/>
              </a:solidFill>
              <a:round/>
              <a:headEnd/>
              <a:tailEnd/>
            </a:ln>
          </p:spPr>
          <p:txBody>
            <a:bodyPr/>
            <a:lstStyle/>
            <a:p>
              <a:endParaRPr lang="en-US"/>
            </a:p>
          </p:txBody>
        </p:sp>
        <p:sp>
          <p:nvSpPr>
            <p:cNvPr id="138513" name="Line 174"/>
            <p:cNvSpPr>
              <a:spLocks noChangeShapeType="1"/>
            </p:cNvSpPr>
            <p:nvPr/>
          </p:nvSpPr>
          <p:spPr bwMode="auto">
            <a:xfrm flipH="1">
              <a:off x="3100" y="2936"/>
              <a:ext cx="97" cy="1"/>
            </a:xfrm>
            <a:prstGeom prst="line">
              <a:avLst/>
            </a:prstGeom>
            <a:noFill/>
            <a:ln w="0">
              <a:solidFill>
                <a:srgbClr val="000000"/>
              </a:solidFill>
              <a:round/>
              <a:headEnd/>
              <a:tailEnd/>
            </a:ln>
          </p:spPr>
          <p:txBody>
            <a:bodyPr/>
            <a:lstStyle/>
            <a:p>
              <a:endParaRPr lang="en-US"/>
            </a:p>
          </p:txBody>
        </p:sp>
        <p:sp>
          <p:nvSpPr>
            <p:cNvPr id="138514" name="Line 175"/>
            <p:cNvSpPr>
              <a:spLocks noChangeShapeType="1"/>
            </p:cNvSpPr>
            <p:nvPr/>
          </p:nvSpPr>
          <p:spPr bwMode="auto">
            <a:xfrm flipH="1">
              <a:off x="2932" y="2936"/>
              <a:ext cx="84" cy="1"/>
            </a:xfrm>
            <a:prstGeom prst="line">
              <a:avLst/>
            </a:prstGeom>
            <a:noFill/>
            <a:ln w="0">
              <a:solidFill>
                <a:srgbClr val="000000"/>
              </a:solidFill>
              <a:round/>
              <a:headEnd/>
              <a:tailEnd/>
            </a:ln>
          </p:spPr>
          <p:txBody>
            <a:bodyPr/>
            <a:lstStyle/>
            <a:p>
              <a:endParaRPr lang="en-US"/>
            </a:p>
          </p:txBody>
        </p:sp>
        <p:sp>
          <p:nvSpPr>
            <p:cNvPr id="138515" name="Line 176"/>
            <p:cNvSpPr>
              <a:spLocks noChangeShapeType="1"/>
            </p:cNvSpPr>
            <p:nvPr/>
          </p:nvSpPr>
          <p:spPr bwMode="auto">
            <a:xfrm flipH="1">
              <a:off x="2751" y="2936"/>
              <a:ext cx="97" cy="1"/>
            </a:xfrm>
            <a:prstGeom prst="line">
              <a:avLst/>
            </a:prstGeom>
            <a:noFill/>
            <a:ln w="0">
              <a:solidFill>
                <a:srgbClr val="000000"/>
              </a:solidFill>
              <a:round/>
              <a:headEnd/>
              <a:tailEnd/>
            </a:ln>
          </p:spPr>
          <p:txBody>
            <a:bodyPr/>
            <a:lstStyle/>
            <a:p>
              <a:endParaRPr lang="en-US"/>
            </a:p>
          </p:txBody>
        </p:sp>
        <p:sp>
          <p:nvSpPr>
            <p:cNvPr id="138516" name="Rectangle 177"/>
            <p:cNvSpPr>
              <a:spLocks noChangeArrowheads="1"/>
            </p:cNvSpPr>
            <p:nvPr/>
          </p:nvSpPr>
          <p:spPr bwMode="auto">
            <a:xfrm>
              <a:off x="2667" y="293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17" name="Rectangle 178"/>
            <p:cNvSpPr>
              <a:spLocks noChangeArrowheads="1"/>
            </p:cNvSpPr>
            <p:nvPr/>
          </p:nvSpPr>
          <p:spPr bwMode="auto">
            <a:xfrm>
              <a:off x="2631" y="293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18" name="Rectangle 179"/>
            <p:cNvSpPr>
              <a:spLocks noChangeArrowheads="1"/>
            </p:cNvSpPr>
            <p:nvPr/>
          </p:nvSpPr>
          <p:spPr bwMode="auto">
            <a:xfrm>
              <a:off x="2631" y="2936"/>
              <a:ext cx="3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19" name="Freeform 180"/>
            <p:cNvSpPr>
              <a:spLocks/>
            </p:cNvSpPr>
            <p:nvPr/>
          </p:nvSpPr>
          <p:spPr bwMode="auto">
            <a:xfrm>
              <a:off x="4099" y="3032"/>
              <a:ext cx="108" cy="73"/>
            </a:xfrm>
            <a:custGeom>
              <a:avLst/>
              <a:gdLst>
                <a:gd name="T0" fmla="*/ 108 w 108"/>
                <a:gd name="T1" fmla="*/ 36 h 73"/>
                <a:gd name="T2" fmla="*/ 108 w 108"/>
                <a:gd name="T3" fmla="*/ 73 h 73"/>
                <a:gd name="T4" fmla="*/ 108 w 108"/>
                <a:gd name="T5" fmla="*/ 73 h 73"/>
                <a:gd name="T6" fmla="*/ 108 w 108"/>
                <a:gd name="T7" fmla="*/ 73 h 73"/>
                <a:gd name="T8" fmla="*/ 0 w 108"/>
                <a:gd name="T9" fmla="*/ 36 h 73"/>
                <a:gd name="T10" fmla="*/ 0 w 108"/>
                <a:gd name="T11" fmla="*/ 24 h 73"/>
                <a:gd name="T12" fmla="*/ 0 w 108"/>
                <a:gd name="T13" fmla="*/ 24 h 73"/>
                <a:gd name="T14" fmla="*/ 108 w 108"/>
                <a:gd name="T15" fmla="*/ 0 h 73"/>
                <a:gd name="T16" fmla="*/ 108 w 108"/>
                <a:gd name="T17" fmla="*/ 0 h 73"/>
                <a:gd name="T18" fmla="*/ 108 w 108"/>
                <a:gd name="T19" fmla="*/ 12 h 73"/>
                <a:gd name="T20" fmla="*/ 108 w 108"/>
                <a:gd name="T21" fmla="*/ 12 h 73"/>
                <a:gd name="T22" fmla="*/ 0 w 108"/>
                <a:gd name="T23" fmla="*/ 36 h 73"/>
                <a:gd name="T24" fmla="*/ 0 w 108"/>
                <a:gd name="T25" fmla="*/ 24 h 73"/>
                <a:gd name="T26" fmla="*/ 0 w 108"/>
                <a:gd name="T27" fmla="*/ 24 h 73"/>
                <a:gd name="T28" fmla="*/ 108 w 108"/>
                <a:gd name="T29" fmla="*/ 60 h 73"/>
                <a:gd name="T30" fmla="*/ 108 w 108"/>
                <a:gd name="T31" fmla="*/ 73 h 73"/>
                <a:gd name="T32" fmla="*/ 96 w 108"/>
                <a:gd name="T33" fmla="*/ 73 h 73"/>
                <a:gd name="T34" fmla="*/ 96 w 108"/>
                <a:gd name="T35" fmla="*/ 36 h 73"/>
                <a:gd name="T36" fmla="*/ 108 w 108"/>
                <a:gd name="T37" fmla="*/ 36 h 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73"/>
                <a:gd name="T59" fmla="*/ 108 w 108"/>
                <a:gd name="T60" fmla="*/ 73 h 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73">
                  <a:moveTo>
                    <a:pt x="108" y="36"/>
                  </a:moveTo>
                  <a:lnTo>
                    <a:pt x="108" y="73"/>
                  </a:lnTo>
                  <a:lnTo>
                    <a:pt x="0" y="36"/>
                  </a:lnTo>
                  <a:lnTo>
                    <a:pt x="0" y="24"/>
                  </a:lnTo>
                  <a:lnTo>
                    <a:pt x="108" y="0"/>
                  </a:lnTo>
                  <a:lnTo>
                    <a:pt x="108" y="12"/>
                  </a:lnTo>
                  <a:lnTo>
                    <a:pt x="0" y="36"/>
                  </a:lnTo>
                  <a:lnTo>
                    <a:pt x="0" y="24"/>
                  </a:lnTo>
                  <a:lnTo>
                    <a:pt x="108" y="60"/>
                  </a:lnTo>
                  <a:lnTo>
                    <a:pt x="108" y="73"/>
                  </a:lnTo>
                  <a:lnTo>
                    <a:pt x="96" y="73"/>
                  </a:lnTo>
                  <a:lnTo>
                    <a:pt x="96" y="36"/>
                  </a:lnTo>
                  <a:lnTo>
                    <a:pt x="108"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520" name="Freeform 181"/>
            <p:cNvSpPr>
              <a:spLocks/>
            </p:cNvSpPr>
            <p:nvPr/>
          </p:nvSpPr>
          <p:spPr bwMode="auto">
            <a:xfrm>
              <a:off x="4195" y="3044"/>
              <a:ext cx="12" cy="24"/>
            </a:xfrm>
            <a:custGeom>
              <a:avLst/>
              <a:gdLst>
                <a:gd name="T0" fmla="*/ 12 w 12"/>
                <a:gd name="T1" fmla="*/ 0 h 24"/>
                <a:gd name="T2" fmla="*/ 12 w 12"/>
                <a:gd name="T3" fmla="*/ 24 h 24"/>
                <a:gd name="T4" fmla="*/ 0 w 12"/>
                <a:gd name="T5" fmla="*/ 24 h 24"/>
                <a:gd name="T6" fmla="*/ 0 w 12"/>
                <a:gd name="T7" fmla="*/ 24 h 24"/>
                <a:gd name="T8" fmla="*/ 0 w 12"/>
                <a:gd name="T9" fmla="*/ 24 h 24"/>
                <a:gd name="T10" fmla="*/ 0 w 12"/>
                <a:gd name="T11" fmla="*/ 0 h 24"/>
                <a:gd name="T12" fmla="*/ 12 w 12"/>
                <a:gd name="T13" fmla="*/ 0 h 24"/>
                <a:gd name="T14" fmla="*/ 0 60000 65536"/>
                <a:gd name="T15" fmla="*/ 0 60000 65536"/>
                <a:gd name="T16" fmla="*/ 0 60000 65536"/>
                <a:gd name="T17" fmla="*/ 0 60000 65536"/>
                <a:gd name="T18" fmla="*/ 0 60000 65536"/>
                <a:gd name="T19" fmla="*/ 0 60000 65536"/>
                <a:gd name="T20" fmla="*/ 0 60000 65536"/>
                <a:gd name="T21" fmla="*/ 0 w 12"/>
                <a:gd name="T22" fmla="*/ 0 h 24"/>
                <a:gd name="T23" fmla="*/ 12 w 1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4">
                  <a:moveTo>
                    <a:pt x="12" y="0"/>
                  </a:moveTo>
                  <a:lnTo>
                    <a:pt x="12" y="24"/>
                  </a:lnTo>
                  <a:lnTo>
                    <a:pt x="0" y="24"/>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521" name="Freeform 182"/>
            <p:cNvSpPr>
              <a:spLocks/>
            </p:cNvSpPr>
            <p:nvPr/>
          </p:nvSpPr>
          <p:spPr bwMode="auto">
            <a:xfrm>
              <a:off x="4099" y="3044"/>
              <a:ext cx="108" cy="61"/>
            </a:xfrm>
            <a:custGeom>
              <a:avLst/>
              <a:gdLst>
                <a:gd name="T0" fmla="*/ 108 w 108"/>
                <a:gd name="T1" fmla="*/ 24 h 61"/>
                <a:gd name="T2" fmla="*/ 108 w 108"/>
                <a:gd name="T3" fmla="*/ 61 h 61"/>
                <a:gd name="T4" fmla="*/ 0 w 108"/>
                <a:gd name="T5" fmla="*/ 24 h 61"/>
                <a:gd name="T6" fmla="*/ 108 w 108"/>
                <a:gd name="T7" fmla="*/ 0 h 61"/>
                <a:gd name="T8" fmla="*/ 108 w 108"/>
                <a:gd name="T9" fmla="*/ 24 h 61"/>
                <a:gd name="T10" fmla="*/ 0 60000 65536"/>
                <a:gd name="T11" fmla="*/ 0 60000 65536"/>
                <a:gd name="T12" fmla="*/ 0 60000 65536"/>
                <a:gd name="T13" fmla="*/ 0 60000 65536"/>
                <a:gd name="T14" fmla="*/ 0 60000 65536"/>
                <a:gd name="T15" fmla="*/ 0 w 108"/>
                <a:gd name="T16" fmla="*/ 0 h 61"/>
                <a:gd name="T17" fmla="*/ 108 w 108"/>
                <a:gd name="T18" fmla="*/ 61 h 61"/>
              </a:gdLst>
              <a:ahLst/>
              <a:cxnLst>
                <a:cxn ang="T10">
                  <a:pos x="T0" y="T1"/>
                </a:cxn>
                <a:cxn ang="T11">
                  <a:pos x="T2" y="T3"/>
                </a:cxn>
                <a:cxn ang="T12">
                  <a:pos x="T4" y="T5"/>
                </a:cxn>
                <a:cxn ang="T13">
                  <a:pos x="T6" y="T7"/>
                </a:cxn>
                <a:cxn ang="T14">
                  <a:pos x="T8" y="T9"/>
                </a:cxn>
              </a:cxnLst>
              <a:rect l="T15" t="T16" r="T17" b="T18"/>
              <a:pathLst>
                <a:path w="108" h="61">
                  <a:moveTo>
                    <a:pt x="108" y="24"/>
                  </a:moveTo>
                  <a:lnTo>
                    <a:pt x="108" y="61"/>
                  </a:lnTo>
                  <a:lnTo>
                    <a:pt x="0" y="24"/>
                  </a:lnTo>
                  <a:lnTo>
                    <a:pt x="108" y="0"/>
                  </a:lnTo>
                  <a:lnTo>
                    <a:pt x="108"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522" name="Rectangle 183"/>
            <p:cNvSpPr>
              <a:spLocks noChangeArrowheads="1"/>
            </p:cNvSpPr>
            <p:nvPr/>
          </p:nvSpPr>
          <p:spPr bwMode="auto">
            <a:xfrm>
              <a:off x="5230" y="3068"/>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23" name="Rectangle 184"/>
            <p:cNvSpPr>
              <a:spLocks noChangeArrowheads="1"/>
            </p:cNvSpPr>
            <p:nvPr/>
          </p:nvSpPr>
          <p:spPr bwMode="auto">
            <a:xfrm>
              <a:off x="4220" y="3068"/>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24" name="Rectangle 185"/>
            <p:cNvSpPr>
              <a:spLocks noChangeArrowheads="1"/>
            </p:cNvSpPr>
            <p:nvPr/>
          </p:nvSpPr>
          <p:spPr bwMode="auto">
            <a:xfrm>
              <a:off x="4220" y="3068"/>
              <a:ext cx="101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25" name="Rectangle 186"/>
            <p:cNvSpPr>
              <a:spLocks noChangeArrowheads="1"/>
            </p:cNvSpPr>
            <p:nvPr/>
          </p:nvSpPr>
          <p:spPr bwMode="auto">
            <a:xfrm>
              <a:off x="4268" y="2936"/>
              <a:ext cx="637" cy="115"/>
            </a:xfrm>
            <a:prstGeom prst="rect">
              <a:avLst/>
            </a:prstGeom>
            <a:noFill/>
            <a:ln w="9525">
              <a:noFill/>
              <a:miter lim="800000"/>
              <a:headEnd/>
              <a:tailEnd/>
            </a:ln>
          </p:spPr>
          <p:txBody>
            <a:bodyPr wrap="none" lIns="0" tIns="0" rIns="0" bIns="0">
              <a:spAutoFit/>
            </a:bodyPr>
            <a:lstStyle/>
            <a:p>
              <a:r>
                <a:rPr lang="en-US" sz="1200" u="none">
                  <a:solidFill>
                    <a:srgbClr val="000000"/>
                  </a:solidFill>
                </a:rPr>
                <a:t>handle_event()</a:t>
              </a:r>
              <a:endParaRPr lang="en-US" b="1" u="none"/>
            </a:p>
          </p:txBody>
        </p:sp>
        <p:sp>
          <p:nvSpPr>
            <p:cNvPr id="138526" name="Rectangle 187"/>
            <p:cNvSpPr>
              <a:spLocks noChangeArrowheads="1"/>
            </p:cNvSpPr>
            <p:nvPr/>
          </p:nvSpPr>
          <p:spPr bwMode="auto">
            <a:xfrm>
              <a:off x="4376" y="3153"/>
              <a:ext cx="367" cy="115"/>
            </a:xfrm>
            <a:prstGeom prst="rect">
              <a:avLst/>
            </a:prstGeom>
            <a:noFill/>
            <a:ln w="9525">
              <a:noFill/>
              <a:miter lim="800000"/>
              <a:headEnd/>
              <a:tailEnd/>
            </a:ln>
          </p:spPr>
          <p:txBody>
            <a:bodyPr wrap="none" lIns="0" tIns="0" rIns="0" bIns="0">
              <a:spAutoFit/>
            </a:bodyPr>
            <a:lstStyle/>
            <a:p>
              <a:r>
                <a:rPr lang="en-US" sz="1200" u="none">
                  <a:solidFill>
                    <a:srgbClr val="000000"/>
                  </a:solidFill>
                </a:rPr>
                <a:t>service()</a:t>
              </a:r>
              <a:endParaRPr lang="en-US" b="1" u="none"/>
            </a:p>
          </p:txBody>
        </p:sp>
        <p:sp>
          <p:nvSpPr>
            <p:cNvPr id="138527" name="Freeform 188"/>
            <p:cNvSpPr>
              <a:spLocks/>
            </p:cNvSpPr>
            <p:nvPr/>
          </p:nvSpPr>
          <p:spPr bwMode="auto">
            <a:xfrm>
              <a:off x="5230" y="3044"/>
              <a:ext cx="217" cy="109"/>
            </a:xfrm>
            <a:custGeom>
              <a:avLst/>
              <a:gdLst>
                <a:gd name="T0" fmla="*/ 0 w 217"/>
                <a:gd name="T1" fmla="*/ 0 h 109"/>
                <a:gd name="T2" fmla="*/ 0 w 217"/>
                <a:gd name="T3" fmla="*/ 109 h 109"/>
                <a:gd name="T4" fmla="*/ 49 w 217"/>
                <a:gd name="T5" fmla="*/ 61 h 109"/>
                <a:gd name="T6" fmla="*/ 49 w 217"/>
                <a:gd name="T7" fmla="*/ 109 h 109"/>
                <a:gd name="T8" fmla="*/ 109 w 217"/>
                <a:gd name="T9" fmla="*/ 61 h 109"/>
                <a:gd name="T10" fmla="*/ 109 w 217"/>
                <a:gd name="T11" fmla="*/ 109 h 109"/>
                <a:gd name="T12" fmla="*/ 157 w 217"/>
                <a:gd name="T13" fmla="*/ 61 h 109"/>
                <a:gd name="T14" fmla="*/ 157 w 217"/>
                <a:gd name="T15" fmla="*/ 109 h 109"/>
                <a:gd name="T16" fmla="*/ 217 w 217"/>
                <a:gd name="T17" fmla="*/ 61 h 109"/>
                <a:gd name="T18" fmla="*/ 217 w 217"/>
                <a:gd name="T19" fmla="*/ 0 h 109"/>
                <a:gd name="T20" fmla="*/ 0 w 217"/>
                <a:gd name="T21" fmla="*/ 0 h 1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7"/>
                <a:gd name="T34" fmla="*/ 0 h 109"/>
                <a:gd name="T35" fmla="*/ 217 w 217"/>
                <a:gd name="T36" fmla="*/ 109 h 1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7" h="109">
                  <a:moveTo>
                    <a:pt x="0" y="0"/>
                  </a:moveTo>
                  <a:lnTo>
                    <a:pt x="0" y="109"/>
                  </a:lnTo>
                  <a:lnTo>
                    <a:pt x="49" y="61"/>
                  </a:lnTo>
                  <a:lnTo>
                    <a:pt x="49" y="109"/>
                  </a:lnTo>
                  <a:lnTo>
                    <a:pt x="109" y="61"/>
                  </a:lnTo>
                  <a:lnTo>
                    <a:pt x="109" y="109"/>
                  </a:lnTo>
                  <a:lnTo>
                    <a:pt x="157" y="61"/>
                  </a:lnTo>
                  <a:lnTo>
                    <a:pt x="157" y="109"/>
                  </a:lnTo>
                  <a:lnTo>
                    <a:pt x="217" y="61"/>
                  </a:lnTo>
                  <a:lnTo>
                    <a:pt x="217"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8528" name="Rectangle 189"/>
            <p:cNvSpPr>
              <a:spLocks noChangeArrowheads="1"/>
            </p:cNvSpPr>
            <p:nvPr/>
          </p:nvSpPr>
          <p:spPr bwMode="auto">
            <a:xfrm>
              <a:off x="5230" y="3044"/>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29" name="Freeform 190"/>
            <p:cNvSpPr>
              <a:spLocks/>
            </p:cNvSpPr>
            <p:nvPr/>
          </p:nvSpPr>
          <p:spPr bwMode="auto">
            <a:xfrm>
              <a:off x="5230" y="3044"/>
              <a:ext cx="169" cy="133"/>
            </a:xfrm>
            <a:custGeom>
              <a:avLst/>
              <a:gdLst>
                <a:gd name="T0" fmla="*/ 12 w 169"/>
                <a:gd name="T1" fmla="*/ 0 h 133"/>
                <a:gd name="T2" fmla="*/ 12 w 169"/>
                <a:gd name="T3" fmla="*/ 109 h 133"/>
                <a:gd name="T4" fmla="*/ 12 w 169"/>
                <a:gd name="T5" fmla="*/ 121 h 133"/>
                <a:gd name="T6" fmla="*/ 0 w 169"/>
                <a:gd name="T7" fmla="*/ 109 h 133"/>
                <a:gd name="T8" fmla="*/ 49 w 169"/>
                <a:gd name="T9" fmla="*/ 61 h 133"/>
                <a:gd name="T10" fmla="*/ 61 w 169"/>
                <a:gd name="T11" fmla="*/ 48 h 133"/>
                <a:gd name="T12" fmla="*/ 61 w 169"/>
                <a:gd name="T13" fmla="*/ 61 h 133"/>
                <a:gd name="T14" fmla="*/ 61 w 169"/>
                <a:gd name="T15" fmla="*/ 109 h 133"/>
                <a:gd name="T16" fmla="*/ 61 w 169"/>
                <a:gd name="T17" fmla="*/ 121 h 133"/>
                <a:gd name="T18" fmla="*/ 49 w 169"/>
                <a:gd name="T19" fmla="*/ 109 h 133"/>
                <a:gd name="T20" fmla="*/ 109 w 169"/>
                <a:gd name="T21" fmla="*/ 61 h 133"/>
                <a:gd name="T22" fmla="*/ 121 w 169"/>
                <a:gd name="T23" fmla="*/ 48 h 133"/>
                <a:gd name="T24" fmla="*/ 121 w 169"/>
                <a:gd name="T25" fmla="*/ 61 h 133"/>
                <a:gd name="T26" fmla="*/ 121 w 169"/>
                <a:gd name="T27" fmla="*/ 109 h 133"/>
                <a:gd name="T28" fmla="*/ 121 w 169"/>
                <a:gd name="T29" fmla="*/ 121 h 133"/>
                <a:gd name="T30" fmla="*/ 109 w 169"/>
                <a:gd name="T31" fmla="*/ 109 h 133"/>
                <a:gd name="T32" fmla="*/ 157 w 169"/>
                <a:gd name="T33" fmla="*/ 61 h 133"/>
                <a:gd name="T34" fmla="*/ 169 w 169"/>
                <a:gd name="T35" fmla="*/ 48 h 133"/>
                <a:gd name="T36" fmla="*/ 169 w 169"/>
                <a:gd name="T37" fmla="*/ 61 h 133"/>
                <a:gd name="T38" fmla="*/ 169 w 169"/>
                <a:gd name="T39" fmla="*/ 109 h 133"/>
                <a:gd name="T40" fmla="*/ 169 w 169"/>
                <a:gd name="T41" fmla="*/ 121 h 133"/>
                <a:gd name="T42" fmla="*/ 157 w 169"/>
                <a:gd name="T43" fmla="*/ 133 h 133"/>
                <a:gd name="T44" fmla="*/ 157 w 169"/>
                <a:gd name="T45" fmla="*/ 109 h 133"/>
                <a:gd name="T46" fmla="*/ 157 w 169"/>
                <a:gd name="T47" fmla="*/ 61 h 133"/>
                <a:gd name="T48" fmla="*/ 169 w 169"/>
                <a:gd name="T49" fmla="*/ 61 h 133"/>
                <a:gd name="T50" fmla="*/ 169 w 169"/>
                <a:gd name="T51" fmla="*/ 73 h 133"/>
                <a:gd name="T52" fmla="*/ 121 w 169"/>
                <a:gd name="T53" fmla="*/ 121 h 133"/>
                <a:gd name="T54" fmla="*/ 109 w 169"/>
                <a:gd name="T55" fmla="*/ 133 h 133"/>
                <a:gd name="T56" fmla="*/ 109 w 169"/>
                <a:gd name="T57" fmla="*/ 109 h 133"/>
                <a:gd name="T58" fmla="*/ 109 w 169"/>
                <a:gd name="T59" fmla="*/ 61 h 133"/>
                <a:gd name="T60" fmla="*/ 121 w 169"/>
                <a:gd name="T61" fmla="*/ 61 h 133"/>
                <a:gd name="T62" fmla="*/ 121 w 169"/>
                <a:gd name="T63" fmla="*/ 73 h 133"/>
                <a:gd name="T64" fmla="*/ 61 w 169"/>
                <a:gd name="T65" fmla="*/ 121 h 133"/>
                <a:gd name="T66" fmla="*/ 49 w 169"/>
                <a:gd name="T67" fmla="*/ 133 h 133"/>
                <a:gd name="T68" fmla="*/ 49 w 169"/>
                <a:gd name="T69" fmla="*/ 109 h 133"/>
                <a:gd name="T70" fmla="*/ 49 w 169"/>
                <a:gd name="T71" fmla="*/ 61 h 133"/>
                <a:gd name="T72" fmla="*/ 61 w 169"/>
                <a:gd name="T73" fmla="*/ 61 h 133"/>
                <a:gd name="T74" fmla="*/ 61 w 169"/>
                <a:gd name="T75" fmla="*/ 73 h 133"/>
                <a:gd name="T76" fmla="*/ 12 w 169"/>
                <a:gd name="T77" fmla="*/ 121 h 133"/>
                <a:gd name="T78" fmla="*/ 0 w 169"/>
                <a:gd name="T79" fmla="*/ 133 h 133"/>
                <a:gd name="T80" fmla="*/ 0 w 169"/>
                <a:gd name="T81" fmla="*/ 109 h 133"/>
                <a:gd name="T82" fmla="*/ 0 w 169"/>
                <a:gd name="T83" fmla="*/ 0 h 133"/>
                <a:gd name="T84" fmla="*/ 12 w 169"/>
                <a:gd name="T85" fmla="*/ 0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9"/>
                <a:gd name="T130" fmla="*/ 0 h 133"/>
                <a:gd name="T131" fmla="*/ 169 w 169"/>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9" h="133">
                  <a:moveTo>
                    <a:pt x="12" y="0"/>
                  </a:moveTo>
                  <a:lnTo>
                    <a:pt x="12" y="109"/>
                  </a:lnTo>
                  <a:lnTo>
                    <a:pt x="12" y="121"/>
                  </a:lnTo>
                  <a:lnTo>
                    <a:pt x="0" y="109"/>
                  </a:lnTo>
                  <a:lnTo>
                    <a:pt x="49" y="61"/>
                  </a:lnTo>
                  <a:lnTo>
                    <a:pt x="61" y="48"/>
                  </a:lnTo>
                  <a:lnTo>
                    <a:pt x="61" y="61"/>
                  </a:lnTo>
                  <a:lnTo>
                    <a:pt x="61" y="109"/>
                  </a:lnTo>
                  <a:lnTo>
                    <a:pt x="61" y="121"/>
                  </a:lnTo>
                  <a:lnTo>
                    <a:pt x="49" y="109"/>
                  </a:lnTo>
                  <a:lnTo>
                    <a:pt x="109" y="61"/>
                  </a:lnTo>
                  <a:lnTo>
                    <a:pt x="121" y="48"/>
                  </a:lnTo>
                  <a:lnTo>
                    <a:pt x="121" y="61"/>
                  </a:lnTo>
                  <a:lnTo>
                    <a:pt x="121" y="109"/>
                  </a:lnTo>
                  <a:lnTo>
                    <a:pt x="121" y="121"/>
                  </a:lnTo>
                  <a:lnTo>
                    <a:pt x="109" y="109"/>
                  </a:lnTo>
                  <a:lnTo>
                    <a:pt x="157" y="61"/>
                  </a:lnTo>
                  <a:lnTo>
                    <a:pt x="169" y="48"/>
                  </a:lnTo>
                  <a:lnTo>
                    <a:pt x="169" y="61"/>
                  </a:lnTo>
                  <a:lnTo>
                    <a:pt x="169" y="109"/>
                  </a:lnTo>
                  <a:lnTo>
                    <a:pt x="169" y="121"/>
                  </a:lnTo>
                  <a:lnTo>
                    <a:pt x="157" y="133"/>
                  </a:lnTo>
                  <a:lnTo>
                    <a:pt x="157" y="109"/>
                  </a:lnTo>
                  <a:lnTo>
                    <a:pt x="157" y="61"/>
                  </a:lnTo>
                  <a:lnTo>
                    <a:pt x="169" y="61"/>
                  </a:lnTo>
                  <a:lnTo>
                    <a:pt x="169" y="73"/>
                  </a:lnTo>
                  <a:lnTo>
                    <a:pt x="121" y="121"/>
                  </a:lnTo>
                  <a:lnTo>
                    <a:pt x="109" y="133"/>
                  </a:lnTo>
                  <a:lnTo>
                    <a:pt x="109" y="109"/>
                  </a:lnTo>
                  <a:lnTo>
                    <a:pt x="109" y="61"/>
                  </a:lnTo>
                  <a:lnTo>
                    <a:pt x="121" y="61"/>
                  </a:lnTo>
                  <a:lnTo>
                    <a:pt x="121" y="73"/>
                  </a:lnTo>
                  <a:lnTo>
                    <a:pt x="61" y="121"/>
                  </a:lnTo>
                  <a:lnTo>
                    <a:pt x="49" y="133"/>
                  </a:lnTo>
                  <a:lnTo>
                    <a:pt x="49" y="109"/>
                  </a:lnTo>
                  <a:lnTo>
                    <a:pt x="49" y="61"/>
                  </a:lnTo>
                  <a:lnTo>
                    <a:pt x="61" y="61"/>
                  </a:lnTo>
                  <a:lnTo>
                    <a:pt x="61" y="73"/>
                  </a:lnTo>
                  <a:lnTo>
                    <a:pt x="12" y="121"/>
                  </a:lnTo>
                  <a:lnTo>
                    <a:pt x="0" y="133"/>
                  </a:lnTo>
                  <a:lnTo>
                    <a:pt x="0" y="109"/>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530" name="Freeform 191"/>
            <p:cNvSpPr>
              <a:spLocks/>
            </p:cNvSpPr>
            <p:nvPr/>
          </p:nvSpPr>
          <p:spPr bwMode="auto">
            <a:xfrm>
              <a:off x="5387" y="3105"/>
              <a:ext cx="72" cy="60"/>
            </a:xfrm>
            <a:custGeom>
              <a:avLst/>
              <a:gdLst>
                <a:gd name="T0" fmla="*/ 0 w 72"/>
                <a:gd name="T1" fmla="*/ 48 h 60"/>
                <a:gd name="T2" fmla="*/ 60 w 72"/>
                <a:gd name="T3" fmla="*/ 0 h 60"/>
                <a:gd name="T4" fmla="*/ 72 w 72"/>
                <a:gd name="T5" fmla="*/ 0 h 60"/>
                <a:gd name="T6" fmla="*/ 72 w 72"/>
                <a:gd name="T7" fmla="*/ 12 h 60"/>
                <a:gd name="T8" fmla="*/ 72 w 72"/>
                <a:gd name="T9" fmla="*/ 12 h 60"/>
                <a:gd name="T10" fmla="*/ 12 w 72"/>
                <a:gd name="T11" fmla="*/ 60 h 60"/>
                <a:gd name="T12" fmla="*/ 0 w 72"/>
                <a:gd name="T13" fmla="*/ 48 h 60"/>
                <a:gd name="T14" fmla="*/ 0 60000 65536"/>
                <a:gd name="T15" fmla="*/ 0 60000 65536"/>
                <a:gd name="T16" fmla="*/ 0 60000 65536"/>
                <a:gd name="T17" fmla="*/ 0 60000 65536"/>
                <a:gd name="T18" fmla="*/ 0 60000 65536"/>
                <a:gd name="T19" fmla="*/ 0 60000 65536"/>
                <a:gd name="T20" fmla="*/ 0 60000 65536"/>
                <a:gd name="T21" fmla="*/ 0 w 72"/>
                <a:gd name="T22" fmla="*/ 0 h 60"/>
                <a:gd name="T23" fmla="*/ 72 w 72"/>
                <a:gd name="T24" fmla="*/ 60 h 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60">
                  <a:moveTo>
                    <a:pt x="0" y="48"/>
                  </a:moveTo>
                  <a:lnTo>
                    <a:pt x="60" y="0"/>
                  </a:lnTo>
                  <a:lnTo>
                    <a:pt x="72" y="0"/>
                  </a:lnTo>
                  <a:lnTo>
                    <a:pt x="72" y="12"/>
                  </a:lnTo>
                  <a:lnTo>
                    <a:pt x="12" y="60"/>
                  </a:lnTo>
                  <a:lnTo>
                    <a:pt x="0"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531" name="Rectangle 192"/>
            <p:cNvSpPr>
              <a:spLocks noChangeArrowheads="1"/>
            </p:cNvSpPr>
            <p:nvPr/>
          </p:nvSpPr>
          <p:spPr bwMode="auto">
            <a:xfrm>
              <a:off x="5447" y="3044"/>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32" name="Rectangle 193"/>
            <p:cNvSpPr>
              <a:spLocks noChangeArrowheads="1"/>
            </p:cNvSpPr>
            <p:nvPr/>
          </p:nvSpPr>
          <p:spPr bwMode="auto">
            <a:xfrm>
              <a:off x="5447" y="3044"/>
              <a:ext cx="12" cy="6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33" name="Rectangle 194"/>
            <p:cNvSpPr>
              <a:spLocks noChangeArrowheads="1"/>
            </p:cNvSpPr>
            <p:nvPr/>
          </p:nvSpPr>
          <p:spPr bwMode="auto">
            <a:xfrm>
              <a:off x="3570" y="2071"/>
              <a:ext cx="794" cy="24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8534" name="Rectangle 195"/>
            <p:cNvSpPr>
              <a:spLocks noChangeArrowheads="1"/>
            </p:cNvSpPr>
            <p:nvPr/>
          </p:nvSpPr>
          <p:spPr bwMode="auto">
            <a:xfrm>
              <a:off x="3726" y="2047"/>
              <a:ext cx="466"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 Service</a:t>
              </a:r>
              <a:endParaRPr lang="en-US" b="1" u="none"/>
            </a:p>
          </p:txBody>
        </p:sp>
        <p:sp>
          <p:nvSpPr>
            <p:cNvPr id="138535" name="Rectangle 196"/>
            <p:cNvSpPr>
              <a:spLocks noChangeArrowheads="1"/>
            </p:cNvSpPr>
            <p:nvPr/>
          </p:nvSpPr>
          <p:spPr bwMode="auto">
            <a:xfrm>
              <a:off x="3726" y="2155"/>
              <a:ext cx="48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36" name="Rectangle 197"/>
            <p:cNvSpPr>
              <a:spLocks noChangeArrowheads="1"/>
            </p:cNvSpPr>
            <p:nvPr/>
          </p:nvSpPr>
          <p:spPr bwMode="auto">
            <a:xfrm>
              <a:off x="3750" y="2179"/>
              <a:ext cx="416"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Handler</a:t>
              </a:r>
              <a:endParaRPr lang="en-US" b="1" u="none"/>
            </a:p>
          </p:txBody>
        </p:sp>
        <p:sp>
          <p:nvSpPr>
            <p:cNvPr id="138537" name="Rectangle 198"/>
            <p:cNvSpPr>
              <a:spLocks noChangeArrowheads="1"/>
            </p:cNvSpPr>
            <p:nvPr/>
          </p:nvSpPr>
          <p:spPr bwMode="auto">
            <a:xfrm>
              <a:off x="3750" y="2287"/>
              <a:ext cx="433"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38" name="Rectangle 199"/>
            <p:cNvSpPr>
              <a:spLocks noChangeArrowheads="1"/>
            </p:cNvSpPr>
            <p:nvPr/>
          </p:nvSpPr>
          <p:spPr bwMode="auto">
            <a:xfrm>
              <a:off x="3570" y="2011"/>
              <a:ext cx="80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39" name="Rectangle 200"/>
            <p:cNvSpPr>
              <a:spLocks noChangeArrowheads="1"/>
            </p:cNvSpPr>
            <p:nvPr/>
          </p:nvSpPr>
          <p:spPr bwMode="auto">
            <a:xfrm>
              <a:off x="4364" y="2011"/>
              <a:ext cx="12" cy="37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40" name="Rectangle 201"/>
            <p:cNvSpPr>
              <a:spLocks noChangeArrowheads="1"/>
            </p:cNvSpPr>
            <p:nvPr/>
          </p:nvSpPr>
          <p:spPr bwMode="auto">
            <a:xfrm>
              <a:off x="3570" y="2371"/>
              <a:ext cx="79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41" name="Rectangle 202"/>
            <p:cNvSpPr>
              <a:spLocks noChangeArrowheads="1"/>
            </p:cNvSpPr>
            <p:nvPr/>
          </p:nvSpPr>
          <p:spPr bwMode="auto">
            <a:xfrm>
              <a:off x="3570" y="2011"/>
              <a:ext cx="12" cy="36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42" name="Rectangle 203"/>
            <p:cNvSpPr>
              <a:spLocks noChangeArrowheads="1"/>
            </p:cNvSpPr>
            <p:nvPr/>
          </p:nvSpPr>
          <p:spPr bwMode="auto">
            <a:xfrm>
              <a:off x="3858" y="2612"/>
              <a:ext cx="217" cy="36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8543" name="Rectangle 204"/>
            <p:cNvSpPr>
              <a:spLocks noChangeArrowheads="1"/>
            </p:cNvSpPr>
            <p:nvPr/>
          </p:nvSpPr>
          <p:spPr bwMode="auto">
            <a:xfrm>
              <a:off x="3858" y="2612"/>
              <a:ext cx="22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44" name="Rectangle 205"/>
            <p:cNvSpPr>
              <a:spLocks noChangeArrowheads="1"/>
            </p:cNvSpPr>
            <p:nvPr/>
          </p:nvSpPr>
          <p:spPr bwMode="auto">
            <a:xfrm>
              <a:off x="4075" y="2612"/>
              <a:ext cx="12" cy="37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45" name="Rectangle 206"/>
            <p:cNvSpPr>
              <a:spLocks noChangeArrowheads="1"/>
            </p:cNvSpPr>
            <p:nvPr/>
          </p:nvSpPr>
          <p:spPr bwMode="auto">
            <a:xfrm>
              <a:off x="3858" y="2972"/>
              <a:ext cx="21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46" name="Rectangle 207"/>
            <p:cNvSpPr>
              <a:spLocks noChangeArrowheads="1"/>
            </p:cNvSpPr>
            <p:nvPr/>
          </p:nvSpPr>
          <p:spPr bwMode="auto">
            <a:xfrm>
              <a:off x="3858" y="2612"/>
              <a:ext cx="13" cy="36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547" name="Rectangle 208"/>
            <p:cNvSpPr>
              <a:spLocks noChangeArrowheads="1"/>
            </p:cNvSpPr>
            <p:nvPr/>
          </p:nvSpPr>
          <p:spPr bwMode="auto">
            <a:xfrm>
              <a:off x="3558" y="2504"/>
              <a:ext cx="276" cy="115"/>
            </a:xfrm>
            <a:prstGeom prst="rect">
              <a:avLst/>
            </a:prstGeom>
            <a:noFill/>
            <a:ln w="9525">
              <a:noFill/>
              <a:miter lim="800000"/>
              <a:headEnd/>
              <a:tailEnd/>
            </a:ln>
          </p:spPr>
          <p:txBody>
            <a:bodyPr wrap="none" lIns="0" tIns="0" rIns="0" bIns="0">
              <a:spAutoFit/>
            </a:bodyPr>
            <a:lstStyle/>
            <a:p>
              <a:r>
                <a:rPr lang="en-US" sz="1200" u="none">
                  <a:solidFill>
                    <a:srgbClr val="000000"/>
                  </a:solidFill>
                </a:rPr>
                <a:t>open()</a:t>
              </a:r>
              <a:endParaRPr lang="en-US" b="1" u="none"/>
            </a:p>
          </p:txBody>
        </p:sp>
      </p:grpSp>
      <p:sp>
        <p:nvSpPr>
          <p:cNvPr id="138245" name="Rectangle 210"/>
          <p:cNvSpPr>
            <a:spLocks noChangeArrowheads="1"/>
          </p:cNvSpPr>
          <p:nvPr/>
        </p:nvSpPr>
        <p:spPr bwMode="auto">
          <a:xfrm>
            <a:off x="6137275" y="4832350"/>
            <a:ext cx="344488" cy="4587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8246" name="Rectangle 211"/>
          <p:cNvSpPr>
            <a:spLocks noChangeArrowheads="1"/>
          </p:cNvSpPr>
          <p:nvPr/>
        </p:nvSpPr>
        <p:spPr bwMode="auto">
          <a:xfrm>
            <a:off x="6137275" y="4832350"/>
            <a:ext cx="36353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47" name="Rectangle 212"/>
          <p:cNvSpPr>
            <a:spLocks noChangeArrowheads="1"/>
          </p:cNvSpPr>
          <p:nvPr/>
        </p:nvSpPr>
        <p:spPr bwMode="auto">
          <a:xfrm>
            <a:off x="6481763" y="4832350"/>
            <a:ext cx="19050" cy="4778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48" name="Rectangle 213"/>
          <p:cNvSpPr>
            <a:spLocks noChangeArrowheads="1"/>
          </p:cNvSpPr>
          <p:nvPr/>
        </p:nvSpPr>
        <p:spPr bwMode="auto">
          <a:xfrm>
            <a:off x="6137275" y="5291138"/>
            <a:ext cx="3444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49" name="Rectangle 214"/>
          <p:cNvSpPr>
            <a:spLocks noChangeArrowheads="1"/>
          </p:cNvSpPr>
          <p:nvPr/>
        </p:nvSpPr>
        <p:spPr bwMode="auto">
          <a:xfrm>
            <a:off x="6137275" y="4832350"/>
            <a:ext cx="20638" cy="4587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50" name="Freeform 215"/>
          <p:cNvSpPr>
            <a:spLocks/>
          </p:cNvSpPr>
          <p:nvPr/>
        </p:nvSpPr>
        <p:spPr bwMode="auto">
          <a:xfrm>
            <a:off x="6137275" y="5233988"/>
            <a:ext cx="363538" cy="171450"/>
          </a:xfrm>
          <a:custGeom>
            <a:avLst/>
            <a:gdLst>
              <a:gd name="T0" fmla="*/ 0 w 229"/>
              <a:gd name="T1" fmla="*/ 0 h 108"/>
              <a:gd name="T2" fmla="*/ 0 w 229"/>
              <a:gd name="T3" fmla="*/ 2147483647 h 108"/>
              <a:gd name="T4" fmla="*/ 2147483647 w 229"/>
              <a:gd name="T5" fmla="*/ 2147483647 h 108"/>
              <a:gd name="T6" fmla="*/ 2147483647 w 229"/>
              <a:gd name="T7" fmla="*/ 2147483647 h 108"/>
              <a:gd name="T8" fmla="*/ 2147483647 w 229"/>
              <a:gd name="T9" fmla="*/ 2147483647 h 108"/>
              <a:gd name="T10" fmla="*/ 2147483647 w 229"/>
              <a:gd name="T11" fmla="*/ 2147483647 h 108"/>
              <a:gd name="T12" fmla="*/ 2147483647 w 229"/>
              <a:gd name="T13" fmla="*/ 2147483647 h 108"/>
              <a:gd name="T14" fmla="*/ 2147483647 w 229"/>
              <a:gd name="T15" fmla="*/ 2147483647 h 108"/>
              <a:gd name="T16" fmla="*/ 2147483647 w 229"/>
              <a:gd name="T17" fmla="*/ 2147483647 h 108"/>
              <a:gd name="T18" fmla="*/ 2147483647 w 229"/>
              <a:gd name="T19" fmla="*/ 0 h 108"/>
              <a:gd name="T20" fmla="*/ 0 w 229"/>
              <a:gd name="T21" fmla="*/ 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9"/>
              <a:gd name="T34" fmla="*/ 0 h 108"/>
              <a:gd name="T35" fmla="*/ 229 w 229"/>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9" h="108">
                <a:moveTo>
                  <a:pt x="0" y="0"/>
                </a:moveTo>
                <a:lnTo>
                  <a:pt x="0" y="108"/>
                </a:lnTo>
                <a:lnTo>
                  <a:pt x="61" y="60"/>
                </a:lnTo>
                <a:lnTo>
                  <a:pt x="61" y="108"/>
                </a:lnTo>
                <a:lnTo>
                  <a:pt x="121" y="60"/>
                </a:lnTo>
                <a:lnTo>
                  <a:pt x="121" y="108"/>
                </a:lnTo>
                <a:lnTo>
                  <a:pt x="169" y="60"/>
                </a:lnTo>
                <a:lnTo>
                  <a:pt x="169" y="108"/>
                </a:lnTo>
                <a:lnTo>
                  <a:pt x="229" y="60"/>
                </a:lnTo>
                <a:lnTo>
                  <a:pt x="229"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8251" name="Rectangle 216"/>
          <p:cNvSpPr>
            <a:spLocks noChangeArrowheads="1"/>
          </p:cNvSpPr>
          <p:nvPr/>
        </p:nvSpPr>
        <p:spPr bwMode="auto">
          <a:xfrm>
            <a:off x="6124575" y="5233988"/>
            <a:ext cx="20638"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52" name="Freeform 217"/>
          <p:cNvSpPr>
            <a:spLocks/>
          </p:cNvSpPr>
          <p:nvPr/>
        </p:nvSpPr>
        <p:spPr bwMode="auto">
          <a:xfrm>
            <a:off x="6137275" y="5233988"/>
            <a:ext cx="287338" cy="209550"/>
          </a:xfrm>
          <a:custGeom>
            <a:avLst/>
            <a:gdLst>
              <a:gd name="T0" fmla="*/ 2147483647 w 181"/>
              <a:gd name="T1" fmla="*/ 0 h 132"/>
              <a:gd name="T2" fmla="*/ 2147483647 w 181"/>
              <a:gd name="T3" fmla="*/ 2147483647 h 132"/>
              <a:gd name="T4" fmla="*/ 2147483647 w 181"/>
              <a:gd name="T5" fmla="*/ 2147483647 h 132"/>
              <a:gd name="T6" fmla="*/ 0 w 181"/>
              <a:gd name="T7" fmla="*/ 2147483647 h 132"/>
              <a:gd name="T8" fmla="*/ 2147483647 w 181"/>
              <a:gd name="T9" fmla="*/ 2147483647 h 132"/>
              <a:gd name="T10" fmla="*/ 2147483647 w 181"/>
              <a:gd name="T11" fmla="*/ 2147483647 h 132"/>
              <a:gd name="T12" fmla="*/ 2147483647 w 181"/>
              <a:gd name="T13" fmla="*/ 2147483647 h 132"/>
              <a:gd name="T14" fmla="*/ 2147483647 w 181"/>
              <a:gd name="T15" fmla="*/ 2147483647 h 132"/>
              <a:gd name="T16" fmla="*/ 2147483647 w 181"/>
              <a:gd name="T17" fmla="*/ 2147483647 h 132"/>
              <a:gd name="T18" fmla="*/ 2147483647 w 181"/>
              <a:gd name="T19" fmla="*/ 2147483647 h 132"/>
              <a:gd name="T20" fmla="*/ 2147483647 w 181"/>
              <a:gd name="T21" fmla="*/ 2147483647 h 132"/>
              <a:gd name="T22" fmla="*/ 2147483647 w 181"/>
              <a:gd name="T23" fmla="*/ 2147483647 h 132"/>
              <a:gd name="T24" fmla="*/ 2147483647 w 181"/>
              <a:gd name="T25" fmla="*/ 2147483647 h 132"/>
              <a:gd name="T26" fmla="*/ 2147483647 w 181"/>
              <a:gd name="T27" fmla="*/ 2147483647 h 132"/>
              <a:gd name="T28" fmla="*/ 2147483647 w 181"/>
              <a:gd name="T29" fmla="*/ 2147483647 h 132"/>
              <a:gd name="T30" fmla="*/ 2147483647 w 181"/>
              <a:gd name="T31" fmla="*/ 2147483647 h 132"/>
              <a:gd name="T32" fmla="*/ 2147483647 w 181"/>
              <a:gd name="T33" fmla="*/ 2147483647 h 132"/>
              <a:gd name="T34" fmla="*/ 2147483647 w 181"/>
              <a:gd name="T35" fmla="*/ 2147483647 h 132"/>
              <a:gd name="T36" fmla="*/ 2147483647 w 181"/>
              <a:gd name="T37" fmla="*/ 2147483647 h 132"/>
              <a:gd name="T38" fmla="*/ 2147483647 w 181"/>
              <a:gd name="T39" fmla="*/ 2147483647 h 132"/>
              <a:gd name="T40" fmla="*/ 2147483647 w 181"/>
              <a:gd name="T41" fmla="*/ 2147483647 h 132"/>
              <a:gd name="T42" fmla="*/ 2147483647 w 181"/>
              <a:gd name="T43" fmla="*/ 2147483647 h 132"/>
              <a:gd name="T44" fmla="*/ 2147483647 w 181"/>
              <a:gd name="T45" fmla="*/ 2147483647 h 132"/>
              <a:gd name="T46" fmla="*/ 2147483647 w 181"/>
              <a:gd name="T47" fmla="*/ 2147483647 h 132"/>
              <a:gd name="T48" fmla="*/ 2147483647 w 181"/>
              <a:gd name="T49" fmla="*/ 2147483647 h 132"/>
              <a:gd name="T50" fmla="*/ 2147483647 w 181"/>
              <a:gd name="T51" fmla="*/ 2147483647 h 132"/>
              <a:gd name="T52" fmla="*/ 2147483647 w 181"/>
              <a:gd name="T53" fmla="*/ 2147483647 h 132"/>
              <a:gd name="T54" fmla="*/ 2147483647 w 181"/>
              <a:gd name="T55" fmla="*/ 2147483647 h 132"/>
              <a:gd name="T56" fmla="*/ 2147483647 w 181"/>
              <a:gd name="T57" fmla="*/ 2147483647 h 132"/>
              <a:gd name="T58" fmla="*/ 2147483647 w 181"/>
              <a:gd name="T59" fmla="*/ 2147483647 h 132"/>
              <a:gd name="T60" fmla="*/ 2147483647 w 181"/>
              <a:gd name="T61" fmla="*/ 2147483647 h 132"/>
              <a:gd name="T62" fmla="*/ 2147483647 w 181"/>
              <a:gd name="T63" fmla="*/ 2147483647 h 132"/>
              <a:gd name="T64" fmla="*/ 2147483647 w 181"/>
              <a:gd name="T65" fmla="*/ 2147483647 h 132"/>
              <a:gd name="T66" fmla="*/ 2147483647 w 181"/>
              <a:gd name="T67" fmla="*/ 2147483647 h 132"/>
              <a:gd name="T68" fmla="*/ 2147483647 w 181"/>
              <a:gd name="T69" fmla="*/ 2147483647 h 132"/>
              <a:gd name="T70" fmla="*/ 2147483647 w 181"/>
              <a:gd name="T71" fmla="*/ 2147483647 h 132"/>
              <a:gd name="T72" fmla="*/ 2147483647 w 181"/>
              <a:gd name="T73" fmla="*/ 2147483647 h 132"/>
              <a:gd name="T74" fmla="*/ 2147483647 w 181"/>
              <a:gd name="T75" fmla="*/ 2147483647 h 132"/>
              <a:gd name="T76" fmla="*/ 2147483647 w 181"/>
              <a:gd name="T77" fmla="*/ 2147483647 h 132"/>
              <a:gd name="T78" fmla="*/ 0 w 181"/>
              <a:gd name="T79" fmla="*/ 2147483647 h 132"/>
              <a:gd name="T80" fmla="*/ 0 w 181"/>
              <a:gd name="T81" fmla="*/ 2147483647 h 132"/>
              <a:gd name="T82" fmla="*/ 0 w 181"/>
              <a:gd name="T83" fmla="*/ 0 h 132"/>
              <a:gd name="T84" fmla="*/ 2147483647 w 181"/>
              <a:gd name="T85" fmla="*/ 0 h 1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1"/>
              <a:gd name="T130" fmla="*/ 0 h 132"/>
              <a:gd name="T131" fmla="*/ 181 w 181"/>
              <a:gd name="T132" fmla="*/ 132 h 1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1" h="132">
                <a:moveTo>
                  <a:pt x="13" y="0"/>
                </a:moveTo>
                <a:lnTo>
                  <a:pt x="13" y="108"/>
                </a:lnTo>
                <a:lnTo>
                  <a:pt x="13" y="120"/>
                </a:lnTo>
                <a:lnTo>
                  <a:pt x="0" y="108"/>
                </a:lnTo>
                <a:lnTo>
                  <a:pt x="61" y="60"/>
                </a:lnTo>
                <a:lnTo>
                  <a:pt x="73" y="48"/>
                </a:lnTo>
                <a:lnTo>
                  <a:pt x="73" y="60"/>
                </a:lnTo>
                <a:lnTo>
                  <a:pt x="73" y="108"/>
                </a:lnTo>
                <a:lnTo>
                  <a:pt x="73" y="120"/>
                </a:lnTo>
                <a:lnTo>
                  <a:pt x="61" y="108"/>
                </a:lnTo>
                <a:lnTo>
                  <a:pt x="121" y="60"/>
                </a:lnTo>
                <a:lnTo>
                  <a:pt x="133" y="48"/>
                </a:lnTo>
                <a:lnTo>
                  <a:pt x="133" y="60"/>
                </a:lnTo>
                <a:lnTo>
                  <a:pt x="133" y="108"/>
                </a:lnTo>
                <a:lnTo>
                  <a:pt x="133" y="120"/>
                </a:lnTo>
                <a:lnTo>
                  <a:pt x="121" y="108"/>
                </a:lnTo>
                <a:lnTo>
                  <a:pt x="169" y="60"/>
                </a:lnTo>
                <a:lnTo>
                  <a:pt x="181" y="48"/>
                </a:lnTo>
                <a:lnTo>
                  <a:pt x="181" y="60"/>
                </a:lnTo>
                <a:lnTo>
                  <a:pt x="181" y="108"/>
                </a:lnTo>
                <a:lnTo>
                  <a:pt x="181" y="120"/>
                </a:lnTo>
                <a:lnTo>
                  <a:pt x="169" y="132"/>
                </a:lnTo>
                <a:lnTo>
                  <a:pt x="169" y="108"/>
                </a:lnTo>
                <a:lnTo>
                  <a:pt x="169" y="60"/>
                </a:lnTo>
                <a:lnTo>
                  <a:pt x="181" y="60"/>
                </a:lnTo>
                <a:lnTo>
                  <a:pt x="181" y="72"/>
                </a:lnTo>
                <a:lnTo>
                  <a:pt x="133" y="120"/>
                </a:lnTo>
                <a:lnTo>
                  <a:pt x="121" y="132"/>
                </a:lnTo>
                <a:lnTo>
                  <a:pt x="121" y="108"/>
                </a:lnTo>
                <a:lnTo>
                  <a:pt x="121" y="60"/>
                </a:lnTo>
                <a:lnTo>
                  <a:pt x="133" y="60"/>
                </a:lnTo>
                <a:lnTo>
                  <a:pt x="133" y="72"/>
                </a:lnTo>
                <a:lnTo>
                  <a:pt x="73" y="120"/>
                </a:lnTo>
                <a:lnTo>
                  <a:pt x="61" y="132"/>
                </a:lnTo>
                <a:lnTo>
                  <a:pt x="61" y="108"/>
                </a:lnTo>
                <a:lnTo>
                  <a:pt x="61" y="60"/>
                </a:lnTo>
                <a:lnTo>
                  <a:pt x="73" y="60"/>
                </a:lnTo>
                <a:lnTo>
                  <a:pt x="73" y="72"/>
                </a:lnTo>
                <a:lnTo>
                  <a:pt x="13" y="120"/>
                </a:lnTo>
                <a:lnTo>
                  <a:pt x="0" y="132"/>
                </a:lnTo>
                <a:lnTo>
                  <a:pt x="0" y="108"/>
                </a:lnTo>
                <a:lnTo>
                  <a:pt x="0" y="0"/>
                </a:lnTo>
                <a:lnTo>
                  <a:pt x="13"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253" name="Freeform 218"/>
          <p:cNvSpPr>
            <a:spLocks/>
          </p:cNvSpPr>
          <p:nvPr/>
        </p:nvSpPr>
        <p:spPr bwMode="auto">
          <a:xfrm>
            <a:off x="6405563" y="5329238"/>
            <a:ext cx="114300" cy="95250"/>
          </a:xfrm>
          <a:custGeom>
            <a:avLst/>
            <a:gdLst>
              <a:gd name="T0" fmla="*/ 0 w 72"/>
              <a:gd name="T1" fmla="*/ 2147483647 h 60"/>
              <a:gd name="T2" fmla="*/ 2147483647 w 72"/>
              <a:gd name="T3" fmla="*/ 0 h 60"/>
              <a:gd name="T4" fmla="*/ 2147483647 w 72"/>
              <a:gd name="T5" fmla="*/ 0 h 60"/>
              <a:gd name="T6" fmla="*/ 2147483647 w 72"/>
              <a:gd name="T7" fmla="*/ 2147483647 h 60"/>
              <a:gd name="T8" fmla="*/ 2147483647 w 72"/>
              <a:gd name="T9" fmla="*/ 2147483647 h 60"/>
              <a:gd name="T10" fmla="*/ 2147483647 w 72"/>
              <a:gd name="T11" fmla="*/ 2147483647 h 60"/>
              <a:gd name="T12" fmla="*/ 0 w 72"/>
              <a:gd name="T13" fmla="*/ 2147483647 h 60"/>
              <a:gd name="T14" fmla="*/ 0 60000 65536"/>
              <a:gd name="T15" fmla="*/ 0 60000 65536"/>
              <a:gd name="T16" fmla="*/ 0 60000 65536"/>
              <a:gd name="T17" fmla="*/ 0 60000 65536"/>
              <a:gd name="T18" fmla="*/ 0 60000 65536"/>
              <a:gd name="T19" fmla="*/ 0 60000 65536"/>
              <a:gd name="T20" fmla="*/ 0 60000 65536"/>
              <a:gd name="T21" fmla="*/ 0 w 72"/>
              <a:gd name="T22" fmla="*/ 0 h 60"/>
              <a:gd name="T23" fmla="*/ 72 w 72"/>
              <a:gd name="T24" fmla="*/ 60 h 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60">
                <a:moveTo>
                  <a:pt x="0" y="48"/>
                </a:moveTo>
                <a:lnTo>
                  <a:pt x="60" y="0"/>
                </a:lnTo>
                <a:lnTo>
                  <a:pt x="72" y="0"/>
                </a:lnTo>
                <a:lnTo>
                  <a:pt x="72" y="12"/>
                </a:lnTo>
                <a:lnTo>
                  <a:pt x="12" y="60"/>
                </a:lnTo>
                <a:lnTo>
                  <a:pt x="0"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254" name="Rectangle 219"/>
          <p:cNvSpPr>
            <a:spLocks noChangeArrowheads="1"/>
          </p:cNvSpPr>
          <p:nvPr/>
        </p:nvSpPr>
        <p:spPr bwMode="auto">
          <a:xfrm>
            <a:off x="6488113" y="523398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55" name="Rectangle 220"/>
          <p:cNvSpPr>
            <a:spLocks noChangeArrowheads="1"/>
          </p:cNvSpPr>
          <p:nvPr/>
        </p:nvSpPr>
        <p:spPr bwMode="auto">
          <a:xfrm>
            <a:off x="6500813" y="5233988"/>
            <a:ext cx="19050" cy="952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56" name="Rectangle 221"/>
          <p:cNvSpPr>
            <a:spLocks noChangeArrowheads="1"/>
          </p:cNvSpPr>
          <p:nvPr/>
        </p:nvSpPr>
        <p:spPr bwMode="auto">
          <a:xfrm>
            <a:off x="6253163" y="1436688"/>
            <a:ext cx="801687" cy="3444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8257" name="Rectangle 222"/>
          <p:cNvSpPr>
            <a:spLocks noChangeArrowheads="1"/>
          </p:cNvSpPr>
          <p:nvPr/>
        </p:nvSpPr>
        <p:spPr bwMode="auto">
          <a:xfrm>
            <a:off x="6253163" y="1436688"/>
            <a:ext cx="82073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58" name="Rectangle 223"/>
          <p:cNvSpPr>
            <a:spLocks noChangeArrowheads="1"/>
          </p:cNvSpPr>
          <p:nvPr/>
        </p:nvSpPr>
        <p:spPr bwMode="auto">
          <a:xfrm>
            <a:off x="7054850" y="1436688"/>
            <a:ext cx="19050" cy="36353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59" name="Rectangle 224"/>
          <p:cNvSpPr>
            <a:spLocks noChangeArrowheads="1"/>
          </p:cNvSpPr>
          <p:nvPr/>
        </p:nvSpPr>
        <p:spPr bwMode="auto">
          <a:xfrm>
            <a:off x="6253163" y="1781175"/>
            <a:ext cx="8016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60" name="Rectangle 225"/>
          <p:cNvSpPr>
            <a:spLocks noChangeArrowheads="1"/>
          </p:cNvSpPr>
          <p:nvPr/>
        </p:nvSpPr>
        <p:spPr bwMode="auto">
          <a:xfrm>
            <a:off x="6253163" y="1436688"/>
            <a:ext cx="19050" cy="3444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61" name="Rectangle 226"/>
          <p:cNvSpPr>
            <a:spLocks noChangeArrowheads="1"/>
          </p:cNvSpPr>
          <p:nvPr/>
        </p:nvSpPr>
        <p:spPr bwMode="auto">
          <a:xfrm>
            <a:off x="6291263" y="1436688"/>
            <a:ext cx="709612" cy="182562"/>
          </a:xfrm>
          <a:prstGeom prst="rect">
            <a:avLst/>
          </a:prstGeom>
          <a:noFill/>
          <a:ln w="9525">
            <a:noFill/>
            <a:miter lim="800000"/>
            <a:headEnd/>
            <a:tailEnd/>
          </a:ln>
        </p:spPr>
        <p:txBody>
          <a:bodyPr wrap="none" lIns="0" tIns="0" rIns="0" bIns="0">
            <a:spAutoFit/>
          </a:bodyPr>
          <a:lstStyle/>
          <a:p>
            <a:r>
              <a:rPr lang="en-US" sz="1200" b="1" u="none">
                <a:solidFill>
                  <a:srgbClr val="000000"/>
                </a:solidFill>
              </a:rPr>
              <a:t>ACCEPT_</a:t>
            </a:r>
            <a:endParaRPr lang="en-US" b="1" u="none"/>
          </a:p>
        </p:txBody>
      </p:sp>
      <p:sp>
        <p:nvSpPr>
          <p:cNvPr id="138262" name="Rectangle 227"/>
          <p:cNvSpPr>
            <a:spLocks noChangeArrowheads="1"/>
          </p:cNvSpPr>
          <p:nvPr/>
        </p:nvSpPr>
        <p:spPr bwMode="auto">
          <a:xfrm>
            <a:off x="6386513" y="1590675"/>
            <a:ext cx="508000" cy="182563"/>
          </a:xfrm>
          <a:prstGeom prst="rect">
            <a:avLst/>
          </a:prstGeom>
          <a:noFill/>
          <a:ln w="9525">
            <a:noFill/>
            <a:miter lim="800000"/>
            <a:headEnd/>
            <a:tailEnd/>
          </a:ln>
        </p:spPr>
        <p:txBody>
          <a:bodyPr wrap="none" lIns="0" tIns="0" rIns="0" bIns="0">
            <a:spAutoFit/>
          </a:bodyPr>
          <a:lstStyle/>
          <a:p>
            <a:r>
              <a:rPr lang="en-US" sz="1200" b="1" u="none">
                <a:solidFill>
                  <a:srgbClr val="000000"/>
                </a:solidFill>
              </a:rPr>
              <a:t>EVENT</a:t>
            </a:r>
            <a:endParaRPr lang="en-US" b="1" u="none"/>
          </a:p>
        </p:txBody>
      </p:sp>
      <p:sp>
        <p:nvSpPr>
          <p:cNvPr id="138263" name="Freeform 228"/>
          <p:cNvSpPr>
            <a:spLocks/>
          </p:cNvSpPr>
          <p:nvPr/>
        </p:nvSpPr>
        <p:spPr bwMode="auto">
          <a:xfrm>
            <a:off x="8105775" y="2238375"/>
            <a:ext cx="228600" cy="114300"/>
          </a:xfrm>
          <a:custGeom>
            <a:avLst/>
            <a:gdLst>
              <a:gd name="T0" fmla="*/ 0 w 144"/>
              <a:gd name="T1" fmla="*/ 2147483647 h 72"/>
              <a:gd name="T2" fmla="*/ 0 w 144"/>
              <a:gd name="T3" fmla="*/ 0 h 72"/>
              <a:gd name="T4" fmla="*/ 0 w 144"/>
              <a:gd name="T5" fmla="*/ 0 h 72"/>
              <a:gd name="T6" fmla="*/ 0 w 144"/>
              <a:gd name="T7" fmla="*/ 0 h 72"/>
              <a:gd name="T8" fmla="*/ 2147483647 w 144"/>
              <a:gd name="T9" fmla="*/ 2147483647 h 72"/>
              <a:gd name="T10" fmla="*/ 2147483647 w 144"/>
              <a:gd name="T11" fmla="*/ 2147483647 h 72"/>
              <a:gd name="T12" fmla="*/ 2147483647 w 144"/>
              <a:gd name="T13" fmla="*/ 2147483647 h 72"/>
              <a:gd name="T14" fmla="*/ 0 w 144"/>
              <a:gd name="T15" fmla="*/ 2147483647 h 72"/>
              <a:gd name="T16" fmla="*/ 0 w 144"/>
              <a:gd name="T17" fmla="*/ 2147483647 h 72"/>
              <a:gd name="T18" fmla="*/ 0 w 144"/>
              <a:gd name="T19" fmla="*/ 2147483647 h 72"/>
              <a:gd name="T20" fmla="*/ 0 w 144"/>
              <a:gd name="T21" fmla="*/ 2147483647 h 72"/>
              <a:gd name="T22" fmla="*/ 2147483647 w 144"/>
              <a:gd name="T23" fmla="*/ 2147483647 h 72"/>
              <a:gd name="T24" fmla="*/ 2147483647 w 144"/>
              <a:gd name="T25" fmla="*/ 2147483647 h 72"/>
              <a:gd name="T26" fmla="*/ 2147483647 w 144"/>
              <a:gd name="T27" fmla="*/ 2147483647 h 72"/>
              <a:gd name="T28" fmla="*/ 0 w 144"/>
              <a:gd name="T29" fmla="*/ 2147483647 h 72"/>
              <a:gd name="T30" fmla="*/ 0 w 144"/>
              <a:gd name="T31" fmla="*/ 0 h 72"/>
              <a:gd name="T32" fmla="*/ 2147483647 w 144"/>
              <a:gd name="T33" fmla="*/ 0 h 72"/>
              <a:gd name="T34" fmla="*/ 2147483647 w 144"/>
              <a:gd name="T35" fmla="*/ 2147483647 h 72"/>
              <a:gd name="T36" fmla="*/ 0 w 144"/>
              <a:gd name="T37" fmla="*/ 2147483647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72"/>
              <a:gd name="T59" fmla="*/ 144 w 144"/>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72">
                <a:moveTo>
                  <a:pt x="0" y="24"/>
                </a:moveTo>
                <a:lnTo>
                  <a:pt x="0" y="0"/>
                </a:lnTo>
                <a:lnTo>
                  <a:pt x="108" y="24"/>
                </a:lnTo>
                <a:lnTo>
                  <a:pt x="144" y="24"/>
                </a:lnTo>
                <a:lnTo>
                  <a:pt x="108" y="36"/>
                </a:lnTo>
                <a:lnTo>
                  <a:pt x="0" y="72"/>
                </a:lnTo>
                <a:lnTo>
                  <a:pt x="0" y="60"/>
                </a:lnTo>
                <a:lnTo>
                  <a:pt x="108" y="24"/>
                </a:lnTo>
                <a:lnTo>
                  <a:pt x="108" y="36"/>
                </a:lnTo>
                <a:lnTo>
                  <a:pt x="0" y="12"/>
                </a:ln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264" name="Freeform 229"/>
          <p:cNvSpPr>
            <a:spLocks/>
          </p:cNvSpPr>
          <p:nvPr/>
        </p:nvSpPr>
        <p:spPr bwMode="auto">
          <a:xfrm>
            <a:off x="8105775" y="2276475"/>
            <a:ext cx="19050" cy="57150"/>
          </a:xfrm>
          <a:custGeom>
            <a:avLst/>
            <a:gdLst>
              <a:gd name="T0" fmla="*/ 0 w 12"/>
              <a:gd name="T1" fmla="*/ 2147483647 h 36"/>
              <a:gd name="T2" fmla="*/ 0 w 12"/>
              <a:gd name="T3" fmla="*/ 0 h 36"/>
              <a:gd name="T4" fmla="*/ 2147483647 w 12"/>
              <a:gd name="T5" fmla="*/ 0 h 36"/>
              <a:gd name="T6" fmla="*/ 2147483647 w 12"/>
              <a:gd name="T7" fmla="*/ 0 h 36"/>
              <a:gd name="T8" fmla="*/ 2147483647 w 12"/>
              <a:gd name="T9" fmla="*/ 0 h 36"/>
              <a:gd name="T10" fmla="*/ 2147483647 w 12"/>
              <a:gd name="T11" fmla="*/ 2147483647 h 36"/>
              <a:gd name="T12" fmla="*/ 0 w 12"/>
              <a:gd name="T13" fmla="*/ 2147483647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0" y="36"/>
                </a:move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265" name="Freeform 230"/>
          <p:cNvSpPr>
            <a:spLocks/>
          </p:cNvSpPr>
          <p:nvPr/>
        </p:nvSpPr>
        <p:spPr bwMode="auto">
          <a:xfrm>
            <a:off x="8105775" y="2238375"/>
            <a:ext cx="171450" cy="95250"/>
          </a:xfrm>
          <a:custGeom>
            <a:avLst/>
            <a:gdLst>
              <a:gd name="T0" fmla="*/ 0 w 108"/>
              <a:gd name="T1" fmla="*/ 2147483647 h 60"/>
              <a:gd name="T2" fmla="*/ 0 w 108"/>
              <a:gd name="T3" fmla="*/ 0 h 60"/>
              <a:gd name="T4" fmla="*/ 2147483647 w 108"/>
              <a:gd name="T5" fmla="*/ 2147483647 h 60"/>
              <a:gd name="T6" fmla="*/ 0 w 108"/>
              <a:gd name="T7" fmla="*/ 2147483647 h 60"/>
              <a:gd name="T8" fmla="*/ 0 w 108"/>
              <a:gd name="T9" fmla="*/ 2147483647 h 60"/>
              <a:gd name="T10" fmla="*/ 0 60000 65536"/>
              <a:gd name="T11" fmla="*/ 0 60000 65536"/>
              <a:gd name="T12" fmla="*/ 0 60000 65536"/>
              <a:gd name="T13" fmla="*/ 0 60000 65536"/>
              <a:gd name="T14" fmla="*/ 0 60000 65536"/>
              <a:gd name="T15" fmla="*/ 0 w 108"/>
              <a:gd name="T16" fmla="*/ 0 h 60"/>
              <a:gd name="T17" fmla="*/ 108 w 108"/>
              <a:gd name="T18" fmla="*/ 60 h 60"/>
            </a:gdLst>
            <a:ahLst/>
            <a:cxnLst>
              <a:cxn ang="T10">
                <a:pos x="T0" y="T1"/>
              </a:cxn>
              <a:cxn ang="T11">
                <a:pos x="T2" y="T3"/>
              </a:cxn>
              <a:cxn ang="T12">
                <a:pos x="T4" y="T5"/>
              </a:cxn>
              <a:cxn ang="T13">
                <a:pos x="T6" y="T7"/>
              </a:cxn>
              <a:cxn ang="T14">
                <a:pos x="T8" y="T9"/>
              </a:cxn>
            </a:cxnLst>
            <a:rect l="T15" t="T16" r="T17" b="T18"/>
            <a:pathLst>
              <a:path w="108" h="60">
                <a:moveTo>
                  <a:pt x="0" y="24"/>
                </a:moveTo>
                <a:lnTo>
                  <a:pt x="0" y="0"/>
                </a:lnTo>
                <a:lnTo>
                  <a:pt x="108" y="24"/>
                </a:lnTo>
                <a:lnTo>
                  <a:pt x="0" y="60"/>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266" name="Rectangle 231"/>
          <p:cNvSpPr>
            <a:spLocks noChangeArrowheads="1"/>
          </p:cNvSpPr>
          <p:nvPr/>
        </p:nvSpPr>
        <p:spPr bwMode="auto">
          <a:xfrm>
            <a:off x="2355850" y="2276475"/>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67" name="Rectangle 232"/>
          <p:cNvSpPr>
            <a:spLocks noChangeArrowheads="1"/>
          </p:cNvSpPr>
          <p:nvPr/>
        </p:nvSpPr>
        <p:spPr bwMode="auto">
          <a:xfrm>
            <a:off x="8074025" y="2276475"/>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68" name="Rectangle 233"/>
          <p:cNvSpPr>
            <a:spLocks noChangeArrowheads="1"/>
          </p:cNvSpPr>
          <p:nvPr/>
        </p:nvSpPr>
        <p:spPr bwMode="auto">
          <a:xfrm>
            <a:off x="2355850" y="2276475"/>
            <a:ext cx="5730875"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69" name="Rectangle 234"/>
          <p:cNvSpPr>
            <a:spLocks noChangeArrowheads="1"/>
          </p:cNvSpPr>
          <p:nvPr/>
        </p:nvSpPr>
        <p:spPr bwMode="auto">
          <a:xfrm>
            <a:off x="2011363" y="1647825"/>
            <a:ext cx="344487" cy="781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8270" name="Rectangle 235"/>
          <p:cNvSpPr>
            <a:spLocks noChangeArrowheads="1"/>
          </p:cNvSpPr>
          <p:nvPr/>
        </p:nvSpPr>
        <p:spPr bwMode="auto">
          <a:xfrm>
            <a:off x="2011363" y="1647825"/>
            <a:ext cx="36353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71" name="Rectangle 236"/>
          <p:cNvSpPr>
            <a:spLocks noChangeArrowheads="1"/>
          </p:cNvSpPr>
          <p:nvPr/>
        </p:nvSpPr>
        <p:spPr bwMode="auto">
          <a:xfrm>
            <a:off x="2355850" y="1647825"/>
            <a:ext cx="19050" cy="8001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72" name="Rectangle 237"/>
          <p:cNvSpPr>
            <a:spLocks noChangeArrowheads="1"/>
          </p:cNvSpPr>
          <p:nvPr/>
        </p:nvSpPr>
        <p:spPr bwMode="auto">
          <a:xfrm>
            <a:off x="2011363" y="2428875"/>
            <a:ext cx="3444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73" name="Rectangle 238"/>
          <p:cNvSpPr>
            <a:spLocks noChangeArrowheads="1"/>
          </p:cNvSpPr>
          <p:nvPr/>
        </p:nvSpPr>
        <p:spPr bwMode="auto">
          <a:xfrm>
            <a:off x="2011363" y="1647825"/>
            <a:ext cx="19050" cy="781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74" name="Freeform 239"/>
          <p:cNvSpPr>
            <a:spLocks/>
          </p:cNvSpPr>
          <p:nvPr/>
        </p:nvSpPr>
        <p:spPr bwMode="auto">
          <a:xfrm>
            <a:off x="2011363" y="2371725"/>
            <a:ext cx="344487" cy="171450"/>
          </a:xfrm>
          <a:custGeom>
            <a:avLst/>
            <a:gdLst>
              <a:gd name="T0" fmla="*/ 0 w 217"/>
              <a:gd name="T1" fmla="*/ 0 h 108"/>
              <a:gd name="T2" fmla="*/ 0 w 217"/>
              <a:gd name="T3" fmla="*/ 2147483647 h 108"/>
              <a:gd name="T4" fmla="*/ 2147483647 w 217"/>
              <a:gd name="T5" fmla="*/ 2147483647 h 108"/>
              <a:gd name="T6" fmla="*/ 2147483647 w 217"/>
              <a:gd name="T7" fmla="*/ 2147483647 h 108"/>
              <a:gd name="T8" fmla="*/ 2147483647 w 217"/>
              <a:gd name="T9" fmla="*/ 2147483647 h 108"/>
              <a:gd name="T10" fmla="*/ 2147483647 w 217"/>
              <a:gd name="T11" fmla="*/ 2147483647 h 108"/>
              <a:gd name="T12" fmla="*/ 2147483647 w 217"/>
              <a:gd name="T13" fmla="*/ 2147483647 h 108"/>
              <a:gd name="T14" fmla="*/ 2147483647 w 217"/>
              <a:gd name="T15" fmla="*/ 2147483647 h 108"/>
              <a:gd name="T16" fmla="*/ 2147483647 w 217"/>
              <a:gd name="T17" fmla="*/ 2147483647 h 108"/>
              <a:gd name="T18" fmla="*/ 2147483647 w 217"/>
              <a:gd name="T19" fmla="*/ 0 h 108"/>
              <a:gd name="T20" fmla="*/ 0 w 217"/>
              <a:gd name="T21" fmla="*/ 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7"/>
              <a:gd name="T34" fmla="*/ 0 h 108"/>
              <a:gd name="T35" fmla="*/ 217 w 217"/>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7" h="108">
                <a:moveTo>
                  <a:pt x="0" y="0"/>
                </a:moveTo>
                <a:lnTo>
                  <a:pt x="0" y="108"/>
                </a:lnTo>
                <a:lnTo>
                  <a:pt x="60" y="60"/>
                </a:lnTo>
                <a:lnTo>
                  <a:pt x="60" y="108"/>
                </a:lnTo>
                <a:lnTo>
                  <a:pt x="108" y="60"/>
                </a:lnTo>
                <a:lnTo>
                  <a:pt x="108" y="108"/>
                </a:lnTo>
                <a:lnTo>
                  <a:pt x="168" y="60"/>
                </a:lnTo>
                <a:lnTo>
                  <a:pt x="168" y="108"/>
                </a:lnTo>
                <a:lnTo>
                  <a:pt x="217" y="60"/>
                </a:lnTo>
                <a:lnTo>
                  <a:pt x="217"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8275" name="Rectangle 240"/>
          <p:cNvSpPr>
            <a:spLocks noChangeArrowheads="1"/>
          </p:cNvSpPr>
          <p:nvPr/>
        </p:nvSpPr>
        <p:spPr bwMode="auto">
          <a:xfrm>
            <a:off x="1998663" y="2371725"/>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76" name="Freeform 241"/>
          <p:cNvSpPr>
            <a:spLocks/>
          </p:cNvSpPr>
          <p:nvPr/>
        </p:nvSpPr>
        <p:spPr bwMode="auto">
          <a:xfrm>
            <a:off x="2011363" y="2371725"/>
            <a:ext cx="285750" cy="209550"/>
          </a:xfrm>
          <a:custGeom>
            <a:avLst/>
            <a:gdLst>
              <a:gd name="T0" fmla="*/ 2147483647 w 180"/>
              <a:gd name="T1" fmla="*/ 0 h 132"/>
              <a:gd name="T2" fmla="*/ 2147483647 w 180"/>
              <a:gd name="T3" fmla="*/ 2147483647 h 132"/>
              <a:gd name="T4" fmla="*/ 2147483647 w 180"/>
              <a:gd name="T5" fmla="*/ 2147483647 h 132"/>
              <a:gd name="T6" fmla="*/ 0 w 180"/>
              <a:gd name="T7" fmla="*/ 2147483647 h 132"/>
              <a:gd name="T8" fmla="*/ 2147483647 w 180"/>
              <a:gd name="T9" fmla="*/ 2147483647 h 132"/>
              <a:gd name="T10" fmla="*/ 2147483647 w 180"/>
              <a:gd name="T11" fmla="*/ 2147483647 h 132"/>
              <a:gd name="T12" fmla="*/ 2147483647 w 180"/>
              <a:gd name="T13" fmla="*/ 2147483647 h 132"/>
              <a:gd name="T14" fmla="*/ 2147483647 w 180"/>
              <a:gd name="T15" fmla="*/ 2147483647 h 132"/>
              <a:gd name="T16" fmla="*/ 2147483647 w 180"/>
              <a:gd name="T17" fmla="*/ 2147483647 h 132"/>
              <a:gd name="T18" fmla="*/ 2147483647 w 180"/>
              <a:gd name="T19" fmla="*/ 2147483647 h 132"/>
              <a:gd name="T20" fmla="*/ 2147483647 w 180"/>
              <a:gd name="T21" fmla="*/ 2147483647 h 132"/>
              <a:gd name="T22" fmla="*/ 2147483647 w 180"/>
              <a:gd name="T23" fmla="*/ 2147483647 h 132"/>
              <a:gd name="T24" fmla="*/ 2147483647 w 180"/>
              <a:gd name="T25" fmla="*/ 2147483647 h 132"/>
              <a:gd name="T26" fmla="*/ 2147483647 w 180"/>
              <a:gd name="T27" fmla="*/ 2147483647 h 132"/>
              <a:gd name="T28" fmla="*/ 2147483647 w 180"/>
              <a:gd name="T29" fmla="*/ 2147483647 h 132"/>
              <a:gd name="T30" fmla="*/ 2147483647 w 180"/>
              <a:gd name="T31" fmla="*/ 2147483647 h 132"/>
              <a:gd name="T32" fmla="*/ 2147483647 w 180"/>
              <a:gd name="T33" fmla="*/ 2147483647 h 132"/>
              <a:gd name="T34" fmla="*/ 2147483647 w 180"/>
              <a:gd name="T35" fmla="*/ 2147483647 h 132"/>
              <a:gd name="T36" fmla="*/ 2147483647 w 180"/>
              <a:gd name="T37" fmla="*/ 2147483647 h 132"/>
              <a:gd name="T38" fmla="*/ 2147483647 w 180"/>
              <a:gd name="T39" fmla="*/ 2147483647 h 132"/>
              <a:gd name="T40" fmla="*/ 2147483647 w 180"/>
              <a:gd name="T41" fmla="*/ 2147483647 h 132"/>
              <a:gd name="T42" fmla="*/ 2147483647 w 180"/>
              <a:gd name="T43" fmla="*/ 2147483647 h 132"/>
              <a:gd name="T44" fmla="*/ 2147483647 w 180"/>
              <a:gd name="T45" fmla="*/ 2147483647 h 132"/>
              <a:gd name="T46" fmla="*/ 2147483647 w 180"/>
              <a:gd name="T47" fmla="*/ 2147483647 h 132"/>
              <a:gd name="T48" fmla="*/ 2147483647 w 180"/>
              <a:gd name="T49" fmla="*/ 2147483647 h 132"/>
              <a:gd name="T50" fmla="*/ 2147483647 w 180"/>
              <a:gd name="T51" fmla="*/ 2147483647 h 132"/>
              <a:gd name="T52" fmla="*/ 2147483647 w 180"/>
              <a:gd name="T53" fmla="*/ 2147483647 h 132"/>
              <a:gd name="T54" fmla="*/ 2147483647 w 180"/>
              <a:gd name="T55" fmla="*/ 2147483647 h 132"/>
              <a:gd name="T56" fmla="*/ 2147483647 w 180"/>
              <a:gd name="T57" fmla="*/ 2147483647 h 132"/>
              <a:gd name="T58" fmla="*/ 2147483647 w 180"/>
              <a:gd name="T59" fmla="*/ 2147483647 h 132"/>
              <a:gd name="T60" fmla="*/ 2147483647 w 180"/>
              <a:gd name="T61" fmla="*/ 2147483647 h 132"/>
              <a:gd name="T62" fmla="*/ 2147483647 w 180"/>
              <a:gd name="T63" fmla="*/ 2147483647 h 132"/>
              <a:gd name="T64" fmla="*/ 2147483647 w 180"/>
              <a:gd name="T65" fmla="*/ 2147483647 h 132"/>
              <a:gd name="T66" fmla="*/ 2147483647 w 180"/>
              <a:gd name="T67" fmla="*/ 2147483647 h 132"/>
              <a:gd name="T68" fmla="*/ 2147483647 w 180"/>
              <a:gd name="T69" fmla="*/ 2147483647 h 132"/>
              <a:gd name="T70" fmla="*/ 2147483647 w 180"/>
              <a:gd name="T71" fmla="*/ 2147483647 h 132"/>
              <a:gd name="T72" fmla="*/ 2147483647 w 180"/>
              <a:gd name="T73" fmla="*/ 2147483647 h 132"/>
              <a:gd name="T74" fmla="*/ 2147483647 w 180"/>
              <a:gd name="T75" fmla="*/ 2147483647 h 132"/>
              <a:gd name="T76" fmla="*/ 2147483647 w 180"/>
              <a:gd name="T77" fmla="*/ 2147483647 h 132"/>
              <a:gd name="T78" fmla="*/ 0 w 180"/>
              <a:gd name="T79" fmla="*/ 2147483647 h 132"/>
              <a:gd name="T80" fmla="*/ 0 w 180"/>
              <a:gd name="T81" fmla="*/ 2147483647 h 132"/>
              <a:gd name="T82" fmla="*/ 0 w 180"/>
              <a:gd name="T83" fmla="*/ 0 h 132"/>
              <a:gd name="T84" fmla="*/ 2147483647 w 180"/>
              <a:gd name="T85" fmla="*/ 0 h 1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0"/>
              <a:gd name="T130" fmla="*/ 0 h 132"/>
              <a:gd name="T131" fmla="*/ 180 w 180"/>
              <a:gd name="T132" fmla="*/ 132 h 1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0" h="132">
                <a:moveTo>
                  <a:pt x="12" y="0"/>
                </a:moveTo>
                <a:lnTo>
                  <a:pt x="12" y="108"/>
                </a:lnTo>
                <a:lnTo>
                  <a:pt x="12" y="120"/>
                </a:lnTo>
                <a:lnTo>
                  <a:pt x="0" y="108"/>
                </a:lnTo>
                <a:lnTo>
                  <a:pt x="60" y="60"/>
                </a:lnTo>
                <a:lnTo>
                  <a:pt x="72" y="48"/>
                </a:lnTo>
                <a:lnTo>
                  <a:pt x="72" y="60"/>
                </a:lnTo>
                <a:lnTo>
                  <a:pt x="72" y="108"/>
                </a:lnTo>
                <a:lnTo>
                  <a:pt x="72" y="120"/>
                </a:lnTo>
                <a:lnTo>
                  <a:pt x="60" y="108"/>
                </a:lnTo>
                <a:lnTo>
                  <a:pt x="108" y="60"/>
                </a:lnTo>
                <a:lnTo>
                  <a:pt x="120" y="48"/>
                </a:lnTo>
                <a:lnTo>
                  <a:pt x="120" y="60"/>
                </a:lnTo>
                <a:lnTo>
                  <a:pt x="120" y="108"/>
                </a:lnTo>
                <a:lnTo>
                  <a:pt x="120" y="120"/>
                </a:lnTo>
                <a:lnTo>
                  <a:pt x="108" y="108"/>
                </a:lnTo>
                <a:lnTo>
                  <a:pt x="168" y="60"/>
                </a:lnTo>
                <a:lnTo>
                  <a:pt x="180" y="48"/>
                </a:lnTo>
                <a:lnTo>
                  <a:pt x="180" y="60"/>
                </a:lnTo>
                <a:lnTo>
                  <a:pt x="180" y="108"/>
                </a:lnTo>
                <a:lnTo>
                  <a:pt x="180" y="120"/>
                </a:lnTo>
                <a:lnTo>
                  <a:pt x="168" y="132"/>
                </a:lnTo>
                <a:lnTo>
                  <a:pt x="168" y="108"/>
                </a:lnTo>
                <a:lnTo>
                  <a:pt x="168" y="60"/>
                </a:lnTo>
                <a:lnTo>
                  <a:pt x="180" y="60"/>
                </a:lnTo>
                <a:lnTo>
                  <a:pt x="180" y="72"/>
                </a:lnTo>
                <a:lnTo>
                  <a:pt x="120" y="120"/>
                </a:lnTo>
                <a:lnTo>
                  <a:pt x="108" y="132"/>
                </a:lnTo>
                <a:lnTo>
                  <a:pt x="108" y="108"/>
                </a:lnTo>
                <a:lnTo>
                  <a:pt x="108" y="60"/>
                </a:lnTo>
                <a:lnTo>
                  <a:pt x="120" y="60"/>
                </a:lnTo>
                <a:lnTo>
                  <a:pt x="120" y="72"/>
                </a:lnTo>
                <a:lnTo>
                  <a:pt x="72" y="120"/>
                </a:lnTo>
                <a:lnTo>
                  <a:pt x="60" y="132"/>
                </a:lnTo>
                <a:lnTo>
                  <a:pt x="60" y="108"/>
                </a:lnTo>
                <a:lnTo>
                  <a:pt x="60" y="60"/>
                </a:lnTo>
                <a:lnTo>
                  <a:pt x="72" y="60"/>
                </a:lnTo>
                <a:lnTo>
                  <a:pt x="72" y="72"/>
                </a:lnTo>
                <a:lnTo>
                  <a:pt x="12" y="120"/>
                </a:lnTo>
                <a:lnTo>
                  <a:pt x="0" y="132"/>
                </a:lnTo>
                <a:lnTo>
                  <a:pt x="0" y="108"/>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277" name="Freeform 242"/>
          <p:cNvSpPr>
            <a:spLocks/>
          </p:cNvSpPr>
          <p:nvPr/>
        </p:nvSpPr>
        <p:spPr bwMode="auto">
          <a:xfrm>
            <a:off x="2278063" y="2466975"/>
            <a:ext cx="96837" cy="95250"/>
          </a:xfrm>
          <a:custGeom>
            <a:avLst/>
            <a:gdLst>
              <a:gd name="T0" fmla="*/ 0 w 61"/>
              <a:gd name="T1" fmla="*/ 2147483647 h 60"/>
              <a:gd name="T2" fmla="*/ 2147483647 w 61"/>
              <a:gd name="T3" fmla="*/ 0 h 60"/>
              <a:gd name="T4" fmla="*/ 2147483647 w 61"/>
              <a:gd name="T5" fmla="*/ 0 h 60"/>
              <a:gd name="T6" fmla="*/ 2147483647 w 61"/>
              <a:gd name="T7" fmla="*/ 2147483647 h 60"/>
              <a:gd name="T8" fmla="*/ 2147483647 w 61"/>
              <a:gd name="T9" fmla="*/ 2147483647 h 60"/>
              <a:gd name="T10" fmla="*/ 2147483647 w 61"/>
              <a:gd name="T11" fmla="*/ 2147483647 h 60"/>
              <a:gd name="T12" fmla="*/ 0 w 61"/>
              <a:gd name="T13" fmla="*/ 2147483647 h 60"/>
              <a:gd name="T14" fmla="*/ 0 60000 65536"/>
              <a:gd name="T15" fmla="*/ 0 60000 65536"/>
              <a:gd name="T16" fmla="*/ 0 60000 65536"/>
              <a:gd name="T17" fmla="*/ 0 60000 65536"/>
              <a:gd name="T18" fmla="*/ 0 60000 65536"/>
              <a:gd name="T19" fmla="*/ 0 60000 65536"/>
              <a:gd name="T20" fmla="*/ 0 60000 65536"/>
              <a:gd name="T21" fmla="*/ 0 w 61"/>
              <a:gd name="T22" fmla="*/ 0 h 60"/>
              <a:gd name="T23" fmla="*/ 61 w 61"/>
              <a:gd name="T24" fmla="*/ 60 h 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1" h="60">
                <a:moveTo>
                  <a:pt x="0" y="48"/>
                </a:moveTo>
                <a:lnTo>
                  <a:pt x="49" y="0"/>
                </a:lnTo>
                <a:lnTo>
                  <a:pt x="61" y="0"/>
                </a:lnTo>
                <a:lnTo>
                  <a:pt x="61" y="12"/>
                </a:lnTo>
                <a:lnTo>
                  <a:pt x="12" y="60"/>
                </a:lnTo>
                <a:lnTo>
                  <a:pt x="0"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278" name="Rectangle 243"/>
          <p:cNvSpPr>
            <a:spLocks noChangeArrowheads="1"/>
          </p:cNvSpPr>
          <p:nvPr/>
        </p:nvSpPr>
        <p:spPr bwMode="auto">
          <a:xfrm>
            <a:off x="2343150" y="2371725"/>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79" name="Rectangle 244"/>
          <p:cNvSpPr>
            <a:spLocks noChangeArrowheads="1"/>
          </p:cNvSpPr>
          <p:nvPr/>
        </p:nvSpPr>
        <p:spPr bwMode="auto">
          <a:xfrm>
            <a:off x="2355850" y="2371725"/>
            <a:ext cx="19050" cy="952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80" name="Rectangle 245"/>
          <p:cNvSpPr>
            <a:spLocks noChangeArrowheads="1"/>
          </p:cNvSpPr>
          <p:nvPr/>
        </p:nvSpPr>
        <p:spPr bwMode="auto">
          <a:xfrm>
            <a:off x="3616325" y="2390775"/>
            <a:ext cx="342900" cy="23272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8281" name="Rectangle 246"/>
          <p:cNvSpPr>
            <a:spLocks noChangeArrowheads="1"/>
          </p:cNvSpPr>
          <p:nvPr/>
        </p:nvSpPr>
        <p:spPr bwMode="auto">
          <a:xfrm>
            <a:off x="3616325" y="2390775"/>
            <a:ext cx="36353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82" name="Rectangle 247"/>
          <p:cNvSpPr>
            <a:spLocks noChangeArrowheads="1"/>
          </p:cNvSpPr>
          <p:nvPr/>
        </p:nvSpPr>
        <p:spPr bwMode="auto">
          <a:xfrm>
            <a:off x="3959225" y="2390775"/>
            <a:ext cx="20638" cy="23463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83" name="Rectangle 248"/>
          <p:cNvSpPr>
            <a:spLocks noChangeArrowheads="1"/>
          </p:cNvSpPr>
          <p:nvPr/>
        </p:nvSpPr>
        <p:spPr bwMode="auto">
          <a:xfrm>
            <a:off x="3616325" y="4718050"/>
            <a:ext cx="34290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84" name="Rectangle 249"/>
          <p:cNvSpPr>
            <a:spLocks noChangeArrowheads="1"/>
          </p:cNvSpPr>
          <p:nvPr/>
        </p:nvSpPr>
        <p:spPr bwMode="auto">
          <a:xfrm>
            <a:off x="3616325" y="2390775"/>
            <a:ext cx="19050" cy="232727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85" name="Rectangle 250"/>
          <p:cNvSpPr>
            <a:spLocks noChangeArrowheads="1"/>
          </p:cNvSpPr>
          <p:nvPr/>
        </p:nvSpPr>
        <p:spPr bwMode="auto">
          <a:xfrm>
            <a:off x="6481763" y="5005388"/>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86" name="Freeform 251"/>
          <p:cNvSpPr>
            <a:spLocks/>
          </p:cNvSpPr>
          <p:nvPr/>
        </p:nvSpPr>
        <p:spPr bwMode="auto">
          <a:xfrm>
            <a:off x="6481763" y="5005388"/>
            <a:ext cx="268287" cy="57150"/>
          </a:xfrm>
          <a:custGeom>
            <a:avLst/>
            <a:gdLst>
              <a:gd name="T0" fmla="*/ 0 w 169"/>
              <a:gd name="T1" fmla="*/ 0 h 36"/>
              <a:gd name="T2" fmla="*/ 2147483647 w 169"/>
              <a:gd name="T3" fmla="*/ 2147483647 h 36"/>
              <a:gd name="T4" fmla="*/ 2147483647 w 169"/>
              <a:gd name="T5" fmla="*/ 2147483647 h 36"/>
              <a:gd name="T6" fmla="*/ 2147483647 w 169"/>
              <a:gd name="T7" fmla="*/ 2147483647 h 36"/>
              <a:gd name="T8" fmla="*/ 2147483647 w 169"/>
              <a:gd name="T9" fmla="*/ 2147483647 h 36"/>
              <a:gd name="T10" fmla="*/ 0 w 169"/>
              <a:gd name="T11" fmla="*/ 2147483647 h 36"/>
              <a:gd name="T12" fmla="*/ 0 w 169"/>
              <a:gd name="T13" fmla="*/ 0 h 36"/>
              <a:gd name="T14" fmla="*/ 0 60000 65536"/>
              <a:gd name="T15" fmla="*/ 0 60000 65536"/>
              <a:gd name="T16" fmla="*/ 0 60000 65536"/>
              <a:gd name="T17" fmla="*/ 0 60000 65536"/>
              <a:gd name="T18" fmla="*/ 0 60000 65536"/>
              <a:gd name="T19" fmla="*/ 0 60000 65536"/>
              <a:gd name="T20" fmla="*/ 0 60000 65536"/>
              <a:gd name="T21" fmla="*/ 0 w 169"/>
              <a:gd name="T22" fmla="*/ 0 h 36"/>
              <a:gd name="T23" fmla="*/ 169 w 169"/>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9" h="36">
                <a:moveTo>
                  <a:pt x="0" y="0"/>
                </a:moveTo>
                <a:lnTo>
                  <a:pt x="169" y="24"/>
                </a:lnTo>
                <a:lnTo>
                  <a:pt x="169" y="36"/>
                </a:lnTo>
                <a:lnTo>
                  <a:pt x="0" y="12"/>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287" name="Freeform 252"/>
          <p:cNvSpPr>
            <a:spLocks/>
          </p:cNvSpPr>
          <p:nvPr/>
        </p:nvSpPr>
        <p:spPr bwMode="auto">
          <a:xfrm>
            <a:off x="6750050" y="5043488"/>
            <a:ext cx="95250" cy="57150"/>
          </a:xfrm>
          <a:custGeom>
            <a:avLst/>
            <a:gdLst>
              <a:gd name="T0" fmla="*/ 0 w 60"/>
              <a:gd name="T1" fmla="*/ 0 h 36"/>
              <a:gd name="T2" fmla="*/ 2147483647 w 60"/>
              <a:gd name="T3" fmla="*/ 2147483647 h 36"/>
              <a:gd name="T4" fmla="*/ 2147483647 w 60"/>
              <a:gd name="T5" fmla="*/ 2147483647 h 36"/>
              <a:gd name="T6" fmla="*/ 2147483647 w 60"/>
              <a:gd name="T7" fmla="*/ 2147483647 h 36"/>
              <a:gd name="T8" fmla="*/ 2147483647 w 60"/>
              <a:gd name="T9" fmla="*/ 2147483647 h 36"/>
              <a:gd name="T10" fmla="*/ 0 w 60"/>
              <a:gd name="T11" fmla="*/ 2147483647 h 36"/>
              <a:gd name="T12" fmla="*/ 0 w 60"/>
              <a:gd name="T13" fmla="*/ 0 h 36"/>
              <a:gd name="T14" fmla="*/ 0 60000 65536"/>
              <a:gd name="T15" fmla="*/ 0 60000 65536"/>
              <a:gd name="T16" fmla="*/ 0 60000 65536"/>
              <a:gd name="T17" fmla="*/ 0 60000 65536"/>
              <a:gd name="T18" fmla="*/ 0 60000 65536"/>
              <a:gd name="T19" fmla="*/ 0 60000 65536"/>
              <a:gd name="T20" fmla="*/ 0 60000 65536"/>
              <a:gd name="T21" fmla="*/ 0 w 60"/>
              <a:gd name="T22" fmla="*/ 0 h 36"/>
              <a:gd name="T23" fmla="*/ 60 w 6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36">
                <a:moveTo>
                  <a:pt x="0" y="0"/>
                </a:moveTo>
                <a:lnTo>
                  <a:pt x="48" y="24"/>
                </a:lnTo>
                <a:lnTo>
                  <a:pt x="60" y="24"/>
                </a:lnTo>
                <a:lnTo>
                  <a:pt x="48" y="36"/>
                </a:lnTo>
                <a:lnTo>
                  <a:pt x="0" y="12"/>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288" name="Freeform 253"/>
          <p:cNvSpPr>
            <a:spLocks/>
          </p:cNvSpPr>
          <p:nvPr/>
        </p:nvSpPr>
        <p:spPr bwMode="auto">
          <a:xfrm>
            <a:off x="6864350" y="5119688"/>
            <a:ext cx="19050" cy="19050"/>
          </a:xfrm>
          <a:custGeom>
            <a:avLst/>
            <a:gdLst>
              <a:gd name="T0" fmla="*/ 2147483647 w 12"/>
              <a:gd name="T1" fmla="*/ 0 h 12"/>
              <a:gd name="T2" fmla="*/ 2147483647 w 12"/>
              <a:gd name="T3" fmla="*/ 0 h 12"/>
              <a:gd name="T4" fmla="*/ 0 w 12"/>
              <a:gd name="T5" fmla="*/ 2147483647 h 12"/>
              <a:gd name="T6" fmla="*/ 0 w 12"/>
              <a:gd name="T7" fmla="*/ 2147483647 h 12"/>
              <a:gd name="T8" fmla="*/ 2147483647 w 12"/>
              <a:gd name="T9" fmla="*/ 0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12" y="0"/>
                </a:moveTo>
                <a:lnTo>
                  <a:pt x="12" y="0"/>
                </a:lnTo>
                <a:lnTo>
                  <a:pt x="0" y="12"/>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289" name="Freeform 254"/>
          <p:cNvSpPr>
            <a:spLocks/>
          </p:cNvSpPr>
          <p:nvPr/>
        </p:nvSpPr>
        <p:spPr bwMode="auto">
          <a:xfrm>
            <a:off x="6826250" y="5081588"/>
            <a:ext cx="57150" cy="57150"/>
          </a:xfrm>
          <a:custGeom>
            <a:avLst/>
            <a:gdLst>
              <a:gd name="T0" fmla="*/ 2147483647 w 36"/>
              <a:gd name="T1" fmla="*/ 0 h 36"/>
              <a:gd name="T2" fmla="*/ 0 w 36"/>
              <a:gd name="T3" fmla="*/ 2147483647 h 36"/>
              <a:gd name="T4" fmla="*/ 2147483647 w 36"/>
              <a:gd name="T5" fmla="*/ 2147483647 h 36"/>
              <a:gd name="T6" fmla="*/ 2147483647 w 36"/>
              <a:gd name="T7" fmla="*/ 2147483647 h 36"/>
              <a:gd name="T8" fmla="*/ 2147483647 w 36"/>
              <a:gd name="T9" fmla="*/ 0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2" y="0"/>
                </a:moveTo>
                <a:lnTo>
                  <a:pt x="0" y="12"/>
                </a:lnTo>
                <a:lnTo>
                  <a:pt x="24" y="36"/>
                </a:lnTo>
                <a:lnTo>
                  <a:pt x="36" y="24"/>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290" name="Freeform 255"/>
          <p:cNvSpPr>
            <a:spLocks/>
          </p:cNvSpPr>
          <p:nvPr/>
        </p:nvSpPr>
        <p:spPr bwMode="auto">
          <a:xfrm>
            <a:off x="6557963" y="5100638"/>
            <a:ext cx="173037" cy="114300"/>
          </a:xfrm>
          <a:custGeom>
            <a:avLst/>
            <a:gdLst>
              <a:gd name="T0" fmla="*/ 2147483647 w 109"/>
              <a:gd name="T1" fmla="*/ 2147483647 h 72"/>
              <a:gd name="T2" fmla="*/ 2147483647 w 109"/>
              <a:gd name="T3" fmla="*/ 2147483647 h 72"/>
              <a:gd name="T4" fmla="*/ 2147483647 w 109"/>
              <a:gd name="T5" fmla="*/ 2147483647 h 72"/>
              <a:gd name="T6" fmla="*/ 2147483647 w 109"/>
              <a:gd name="T7" fmla="*/ 2147483647 h 72"/>
              <a:gd name="T8" fmla="*/ 0 w 109"/>
              <a:gd name="T9" fmla="*/ 2147483647 h 72"/>
              <a:gd name="T10" fmla="*/ 0 w 109"/>
              <a:gd name="T11" fmla="*/ 2147483647 h 72"/>
              <a:gd name="T12" fmla="*/ 0 w 109"/>
              <a:gd name="T13" fmla="*/ 2147483647 h 72"/>
              <a:gd name="T14" fmla="*/ 2147483647 w 109"/>
              <a:gd name="T15" fmla="*/ 0 h 72"/>
              <a:gd name="T16" fmla="*/ 2147483647 w 109"/>
              <a:gd name="T17" fmla="*/ 0 h 72"/>
              <a:gd name="T18" fmla="*/ 2147483647 w 109"/>
              <a:gd name="T19" fmla="*/ 2147483647 h 72"/>
              <a:gd name="T20" fmla="*/ 2147483647 w 109"/>
              <a:gd name="T21" fmla="*/ 2147483647 h 72"/>
              <a:gd name="T22" fmla="*/ 0 w 109"/>
              <a:gd name="T23" fmla="*/ 2147483647 h 72"/>
              <a:gd name="T24" fmla="*/ 0 w 109"/>
              <a:gd name="T25" fmla="*/ 2147483647 h 72"/>
              <a:gd name="T26" fmla="*/ 0 w 109"/>
              <a:gd name="T27" fmla="*/ 2147483647 h 72"/>
              <a:gd name="T28" fmla="*/ 2147483647 w 109"/>
              <a:gd name="T29" fmla="*/ 2147483647 h 72"/>
              <a:gd name="T30" fmla="*/ 2147483647 w 109"/>
              <a:gd name="T31" fmla="*/ 2147483647 h 72"/>
              <a:gd name="T32" fmla="*/ 2147483647 w 109"/>
              <a:gd name="T33" fmla="*/ 2147483647 h 72"/>
              <a:gd name="T34" fmla="*/ 2147483647 w 109"/>
              <a:gd name="T35" fmla="*/ 2147483647 h 72"/>
              <a:gd name="T36" fmla="*/ 2147483647 w 109"/>
              <a:gd name="T37" fmla="*/ 2147483647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9"/>
              <a:gd name="T58" fmla="*/ 0 h 72"/>
              <a:gd name="T59" fmla="*/ 109 w 109"/>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9" h="72">
                <a:moveTo>
                  <a:pt x="109" y="36"/>
                </a:moveTo>
                <a:lnTo>
                  <a:pt x="109" y="72"/>
                </a:lnTo>
                <a:lnTo>
                  <a:pt x="0" y="48"/>
                </a:lnTo>
                <a:lnTo>
                  <a:pt x="0" y="36"/>
                </a:lnTo>
                <a:lnTo>
                  <a:pt x="109" y="0"/>
                </a:lnTo>
                <a:lnTo>
                  <a:pt x="109" y="12"/>
                </a:lnTo>
                <a:lnTo>
                  <a:pt x="0" y="48"/>
                </a:lnTo>
                <a:lnTo>
                  <a:pt x="0" y="36"/>
                </a:lnTo>
                <a:lnTo>
                  <a:pt x="109" y="60"/>
                </a:lnTo>
                <a:lnTo>
                  <a:pt x="109" y="72"/>
                </a:lnTo>
                <a:lnTo>
                  <a:pt x="97" y="72"/>
                </a:lnTo>
                <a:lnTo>
                  <a:pt x="97" y="36"/>
                </a:lnTo>
                <a:lnTo>
                  <a:pt x="109"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291" name="Freeform 256"/>
          <p:cNvSpPr>
            <a:spLocks/>
          </p:cNvSpPr>
          <p:nvPr/>
        </p:nvSpPr>
        <p:spPr bwMode="auto">
          <a:xfrm>
            <a:off x="6711950" y="5119688"/>
            <a:ext cx="19050" cy="38100"/>
          </a:xfrm>
          <a:custGeom>
            <a:avLst/>
            <a:gdLst>
              <a:gd name="T0" fmla="*/ 2147483647 w 12"/>
              <a:gd name="T1" fmla="*/ 0 h 24"/>
              <a:gd name="T2" fmla="*/ 2147483647 w 12"/>
              <a:gd name="T3" fmla="*/ 2147483647 h 24"/>
              <a:gd name="T4" fmla="*/ 0 w 12"/>
              <a:gd name="T5" fmla="*/ 2147483647 h 24"/>
              <a:gd name="T6" fmla="*/ 0 w 12"/>
              <a:gd name="T7" fmla="*/ 2147483647 h 24"/>
              <a:gd name="T8" fmla="*/ 0 w 12"/>
              <a:gd name="T9" fmla="*/ 2147483647 h 24"/>
              <a:gd name="T10" fmla="*/ 0 w 12"/>
              <a:gd name="T11" fmla="*/ 0 h 24"/>
              <a:gd name="T12" fmla="*/ 2147483647 w 12"/>
              <a:gd name="T13" fmla="*/ 0 h 24"/>
              <a:gd name="T14" fmla="*/ 0 60000 65536"/>
              <a:gd name="T15" fmla="*/ 0 60000 65536"/>
              <a:gd name="T16" fmla="*/ 0 60000 65536"/>
              <a:gd name="T17" fmla="*/ 0 60000 65536"/>
              <a:gd name="T18" fmla="*/ 0 60000 65536"/>
              <a:gd name="T19" fmla="*/ 0 60000 65536"/>
              <a:gd name="T20" fmla="*/ 0 60000 65536"/>
              <a:gd name="T21" fmla="*/ 0 w 12"/>
              <a:gd name="T22" fmla="*/ 0 h 24"/>
              <a:gd name="T23" fmla="*/ 12 w 1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4">
                <a:moveTo>
                  <a:pt x="12" y="0"/>
                </a:moveTo>
                <a:lnTo>
                  <a:pt x="12" y="24"/>
                </a:lnTo>
                <a:lnTo>
                  <a:pt x="0" y="24"/>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292" name="Freeform 257"/>
          <p:cNvSpPr>
            <a:spLocks/>
          </p:cNvSpPr>
          <p:nvPr/>
        </p:nvSpPr>
        <p:spPr bwMode="auto">
          <a:xfrm>
            <a:off x="6557963" y="5119688"/>
            <a:ext cx="173037" cy="95250"/>
          </a:xfrm>
          <a:custGeom>
            <a:avLst/>
            <a:gdLst>
              <a:gd name="T0" fmla="*/ 2147483647 w 109"/>
              <a:gd name="T1" fmla="*/ 2147483647 h 60"/>
              <a:gd name="T2" fmla="*/ 2147483647 w 109"/>
              <a:gd name="T3" fmla="*/ 2147483647 h 60"/>
              <a:gd name="T4" fmla="*/ 0 w 109"/>
              <a:gd name="T5" fmla="*/ 2147483647 h 60"/>
              <a:gd name="T6" fmla="*/ 2147483647 w 109"/>
              <a:gd name="T7" fmla="*/ 0 h 60"/>
              <a:gd name="T8" fmla="*/ 2147483647 w 109"/>
              <a:gd name="T9" fmla="*/ 2147483647 h 60"/>
              <a:gd name="T10" fmla="*/ 0 60000 65536"/>
              <a:gd name="T11" fmla="*/ 0 60000 65536"/>
              <a:gd name="T12" fmla="*/ 0 60000 65536"/>
              <a:gd name="T13" fmla="*/ 0 60000 65536"/>
              <a:gd name="T14" fmla="*/ 0 60000 65536"/>
              <a:gd name="T15" fmla="*/ 0 w 109"/>
              <a:gd name="T16" fmla="*/ 0 h 60"/>
              <a:gd name="T17" fmla="*/ 109 w 109"/>
              <a:gd name="T18" fmla="*/ 60 h 60"/>
            </a:gdLst>
            <a:ahLst/>
            <a:cxnLst>
              <a:cxn ang="T10">
                <a:pos x="T0" y="T1"/>
              </a:cxn>
              <a:cxn ang="T11">
                <a:pos x="T2" y="T3"/>
              </a:cxn>
              <a:cxn ang="T12">
                <a:pos x="T4" y="T5"/>
              </a:cxn>
              <a:cxn ang="T13">
                <a:pos x="T6" y="T7"/>
              </a:cxn>
              <a:cxn ang="T14">
                <a:pos x="T8" y="T9"/>
              </a:cxn>
            </a:cxnLst>
            <a:rect l="T15" t="T16" r="T17" b="T18"/>
            <a:pathLst>
              <a:path w="109" h="60">
                <a:moveTo>
                  <a:pt x="109" y="24"/>
                </a:moveTo>
                <a:lnTo>
                  <a:pt x="109" y="60"/>
                </a:lnTo>
                <a:lnTo>
                  <a:pt x="0" y="36"/>
                </a:lnTo>
                <a:lnTo>
                  <a:pt x="109" y="0"/>
                </a:lnTo>
                <a:lnTo>
                  <a:pt x="109"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293" name="Rectangle 258"/>
          <p:cNvSpPr>
            <a:spLocks noChangeArrowheads="1"/>
          </p:cNvSpPr>
          <p:nvPr/>
        </p:nvSpPr>
        <p:spPr bwMode="auto">
          <a:xfrm>
            <a:off x="6864350" y="5119688"/>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94" name="Freeform 259"/>
          <p:cNvSpPr>
            <a:spLocks/>
          </p:cNvSpPr>
          <p:nvPr/>
        </p:nvSpPr>
        <p:spPr bwMode="auto">
          <a:xfrm>
            <a:off x="6826250" y="5119688"/>
            <a:ext cx="38100" cy="38100"/>
          </a:xfrm>
          <a:custGeom>
            <a:avLst/>
            <a:gdLst>
              <a:gd name="T0" fmla="*/ 2147483647 w 24"/>
              <a:gd name="T1" fmla="*/ 2147483647 h 24"/>
              <a:gd name="T2" fmla="*/ 2147483647 w 24"/>
              <a:gd name="T3" fmla="*/ 0 h 24"/>
              <a:gd name="T4" fmla="*/ 0 w 24"/>
              <a:gd name="T5" fmla="*/ 2147483647 h 24"/>
              <a:gd name="T6" fmla="*/ 0 w 24"/>
              <a:gd name="T7" fmla="*/ 2147483647 h 24"/>
              <a:gd name="T8" fmla="*/ 0 w 24"/>
              <a:gd name="T9" fmla="*/ 2147483647 h 24"/>
              <a:gd name="T10" fmla="*/ 0 w 24"/>
              <a:gd name="T11" fmla="*/ 2147483647 h 24"/>
              <a:gd name="T12" fmla="*/ 2147483647 w 24"/>
              <a:gd name="T13" fmla="*/ 2147483647 h 24"/>
              <a:gd name="T14" fmla="*/ 0 60000 65536"/>
              <a:gd name="T15" fmla="*/ 0 60000 65536"/>
              <a:gd name="T16" fmla="*/ 0 60000 65536"/>
              <a:gd name="T17" fmla="*/ 0 60000 65536"/>
              <a:gd name="T18" fmla="*/ 0 60000 65536"/>
              <a:gd name="T19" fmla="*/ 0 60000 65536"/>
              <a:gd name="T20" fmla="*/ 0 60000 65536"/>
              <a:gd name="T21" fmla="*/ 0 w 24"/>
              <a:gd name="T22" fmla="*/ 0 h 24"/>
              <a:gd name="T23" fmla="*/ 24 w 24"/>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24">
                <a:moveTo>
                  <a:pt x="24" y="12"/>
                </a:moveTo>
                <a:lnTo>
                  <a:pt x="24" y="0"/>
                </a:lnTo>
                <a:lnTo>
                  <a:pt x="0" y="12"/>
                </a:lnTo>
                <a:lnTo>
                  <a:pt x="0" y="24"/>
                </a:lnTo>
                <a:lnTo>
                  <a:pt x="24"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295" name="Rectangle 260"/>
          <p:cNvSpPr>
            <a:spLocks noChangeArrowheads="1"/>
          </p:cNvSpPr>
          <p:nvPr/>
        </p:nvSpPr>
        <p:spPr bwMode="auto">
          <a:xfrm>
            <a:off x="6750050" y="5157788"/>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96" name="Freeform 261"/>
          <p:cNvSpPr>
            <a:spLocks/>
          </p:cNvSpPr>
          <p:nvPr/>
        </p:nvSpPr>
        <p:spPr bwMode="auto">
          <a:xfrm>
            <a:off x="6750050" y="5138738"/>
            <a:ext cx="76200" cy="38100"/>
          </a:xfrm>
          <a:custGeom>
            <a:avLst/>
            <a:gdLst>
              <a:gd name="T0" fmla="*/ 2147483647 w 48"/>
              <a:gd name="T1" fmla="*/ 2147483647 h 24"/>
              <a:gd name="T2" fmla="*/ 2147483647 w 48"/>
              <a:gd name="T3" fmla="*/ 0 h 24"/>
              <a:gd name="T4" fmla="*/ 0 w 48"/>
              <a:gd name="T5" fmla="*/ 2147483647 h 24"/>
              <a:gd name="T6" fmla="*/ 0 w 48"/>
              <a:gd name="T7" fmla="*/ 2147483647 h 24"/>
              <a:gd name="T8" fmla="*/ 2147483647 w 48"/>
              <a:gd name="T9" fmla="*/ 2147483647 h 24"/>
              <a:gd name="T10" fmla="*/ 0 60000 65536"/>
              <a:gd name="T11" fmla="*/ 0 60000 65536"/>
              <a:gd name="T12" fmla="*/ 0 60000 65536"/>
              <a:gd name="T13" fmla="*/ 0 60000 65536"/>
              <a:gd name="T14" fmla="*/ 0 60000 65536"/>
              <a:gd name="T15" fmla="*/ 0 w 48"/>
              <a:gd name="T16" fmla="*/ 0 h 24"/>
              <a:gd name="T17" fmla="*/ 48 w 48"/>
              <a:gd name="T18" fmla="*/ 24 h 24"/>
            </a:gdLst>
            <a:ahLst/>
            <a:cxnLst>
              <a:cxn ang="T10">
                <a:pos x="T0" y="T1"/>
              </a:cxn>
              <a:cxn ang="T11">
                <a:pos x="T2" y="T3"/>
              </a:cxn>
              <a:cxn ang="T12">
                <a:pos x="T4" y="T5"/>
              </a:cxn>
              <a:cxn ang="T13">
                <a:pos x="T6" y="T7"/>
              </a:cxn>
              <a:cxn ang="T14">
                <a:pos x="T8" y="T9"/>
              </a:cxn>
            </a:cxnLst>
            <a:rect l="T15" t="T16" r="T17" b="T18"/>
            <a:pathLst>
              <a:path w="48" h="24">
                <a:moveTo>
                  <a:pt x="48" y="12"/>
                </a:moveTo>
                <a:lnTo>
                  <a:pt x="48" y="0"/>
                </a:lnTo>
                <a:lnTo>
                  <a:pt x="0" y="12"/>
                </a:lnTo>
                <a:lnTo>
                  <a:pt x="0" y="24"/>
                </a:lnTo>
                <a:lnTo>
                  <a:pt x="48"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297" name="Rectangle 262"/>
          <p:cNvSpPr>
            <a:spLocks noChangeArrowheads="1"/>
          </p:cNvSpPr>
          <p:nvPr/>
        </p:nvSpPr>
        <p:spPr bwMode="auto">
          <a:xfrm>
            <a:off x="6196013" y="5062538"/>
            <a:ext cx="342900" cy="22860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8298" name="Rectangle 263"/>
          <p:cNvSpPr>
            <a:spLocks noChangeArrowheads="1"/>
          </p:cNvSpPr>
          <p:nvPr/>
        </p:nvSpPr>
        <p:spPr bwMode="auto">
          <a:xfrm>
            <a:off x="6196013" y="5062538"/>
            <a:ext cx="3619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299" name="Rectangle 264"/>
          <p:cNvSpPr>
            <a:spLocks noChangeArrowheads="1"/>
          </p:cNvSpPr>
          <p:nvPr/>
        </p:nvSpPr>
        <p:spPr bwMode="auto">
          <a:xfrm>
            <a:off x="6538913" y="5062538"/>
            <a:ext cx="19050" cy="2476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00" name="Rectangle 265"/>
          <p:cNvSpPr>
            <a:spLocks noChangeArrowheads="1"/>
          </p:cNvSpPr>
          <p:nvPr/>
        </p:nvSpPr>
        <p:spPr bwMode="auto">
          <a:xfrm>
            <a:off x="6196013" y="5291138"/>
            <a:ext cx="34290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01" name="Rectangle 266"/>
          <p:cNvSpPr>
            <a:spLocks noChangeArrowheads="1"/>
          </p:cNvSpPr>
          <p:nvPr/>
        </p:nvSpPr>
        <p:spPr bwMode="auto">
          <a:xfrm>
            <a:off x="6196013" y="5062538"/>
            <a:ext cx="19050" cy="2286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02" name="Freeform 267"/>
          <p:cNvSpPr>
            <a:spLocks/>
          </p:cNvSpPr>
          <p:nvPr/>
        </p:nvSpPr>
        <p:spPr bwMode="auto">
          <a:xfrm>
            <a:off x="6196013" y="5233988"/>
            <a:ext cx="342900" cy="171450"/>
          </a:xfrm>
          <a:custGeom>
            <a:avLst/>
            <a:gdLst>
              <a:gd name="T0" fmla="*/ 0 w 216"/>
              <a:gd name="T1" fmla="*/ 0 h 108"/>
              <a:gd name="T2" fmla="*/ 0 w 216"/>
              <a:gd name="T3" fmla="*/ 2147483647 h 108"/>
              <a:gd name="T4" fmla="*/ 2147483647 w 216"/>
              <a:gd name="T5" fmla="*/ 2147483647 h 108"/>
              <a:gd name="T6" fmla="*/ 2147483647 w 216"/>
              <a:gd name="T7" fmla="*/ 2147483647 h 108"/>
              <a:gd name="T8" fmla="*/ 2147483647 w 216"/>
              <a:gd name="T9" fmla="*/ 2147483647 h 108"/>
              <a:gd name="T10" fmla="*/ 2147483647 w 216"/>
              <a:gd name="T11" fmla="*/ 2147483647 h 108"/>
              <a:gd name="T12" fmla="*/ 2147483647 w 216"/>
              <a:gd name="T13" fmla="*/ 2147483647 h 108"/>
              <a:gd name="T14" fmla="*/ 2147483647 w 216"/>
              <a:gd name="T15" fmla="*/ 2147483647 h 108"/>
              <a:gd name="T16" fmla="*/ 2147483647 w 216"/>
              <a:gd name="T17" fmla="*/ 2147483647 h 108"/>
              <a:gd name="T18" fmla="*/ 2147483647 w 216"/>
              <a:gd name="T19" fmla="*/ 0 h 108"/>
              <a:gd name="T20" fmla="*/ 0 w 216"/>
              <a:gd name="T21" fmla="*/ 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
              <a:gd name="T34" fmla="*/ 0 h 108"/>
              <a:gd name="T35" fmla="*/ 216 w 21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 h="108">
                <a:moveTo>
                  <a:pt x="0" y="0"/>
                </a:moveTo>
                <a:lnTo>
                  <a:pt x="0" y="108"/>
                </a:lnTo>
                <a:lnTo>
                  <a:pt x="48" y="48"/>
                </a:lnTo>
                <a:lnTo>
                  <a:pt x="48" y="108"/>
                </a:lnTo>
                <a:lnTo>
                  <a:pt x="108" y="48"/>
                </a:lnTo>
                <a:lnTo>
                  <a:pt x="108" y="108"/>
                </a:lnTo>
                <a:lnTo>
                  <a:pt x="156" y="48"/>
                </a:lnTo>
                <a:lnTo>
                  <a:pt x="156" y="108"/>
                </a:lnTo>
                <a:lnTo>
                  <a:pt x="216" y="48"/>
                </a:lnTo>
                <a:lnTo>
                  <a:pt x="216"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8303" name="Rectangle 268"/>
          <p:cNvSpPr>
            <a:spLocks noChangeArrowheads="1"/>
          </p:cNvSpPr>
          <p:nvPr/>
        </p:nvSpPr>
        <p:spPr bwMode="auto">
          <a:xfrm>
            <a:off x="6183313" y="523398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04" name="Freeform 269"/>
          <p:cNvSpPr>
            <a:spLocks/>
          </p:cNvSpPr>
          <p:nvPr/>
        </p:nvSpPr>
        <p:spPr bwMode="auto">
          <a:xfrm>
            <a:off x="6196013" y="5233988"/>
            <a:ext cx="266700" cy="209550"/>
          </a:xfrm>
          <a:custGeom>
            <a:avLst/>
            <a:gdLst>
              <a:gd name="T0" fmla="*/ 2147483647 w 168"/>
              <a:gd name="T1" fmla="*/ 0 h 132"/>
              <a:gd name="T2" fmla="*/ 2147483647 w 168"/>
              <a:gd name="T3" fmla="*/ 2147483647 h 132"/>
              <a:gd name="T4" fmla="*/ 2147483647 w 168"/>
              <a:gd name="T5" fmla="*/ 2147483647 h 132"/>
              <a:gd name="T6" fmla="*/ 0 w 168"/>
              <a:gd name="T7" fmla="*/ 2147483647 h 132"/>
              <a:gd name="T8" fmla="*/ 2147483647 w 168"/>
              <a:gd name="T9" fmla="*/ 2147483647 h 132"/>
              <a:gd name="T10" fmla="*/ 2147483647 w 168"/>
              <a:gd name="T11" fmla="*/ 2147483647 h 132"/>
              <a:gd name="T12" fmla="*/ 2147483647 w 168"/>
              <a:gd name="T13" fmla="*/ 2147483647 h 132"/>
              <a:gd name="T14" fmla="*/ 2147483647 w 168"/>
              <a:gd name="T15" fmla="*/ 2147483647 h 132"/>
              <a:gd name="T16" fmla="*/ 2147483647 w 168"/>
              <a:gd name="T17" fmla="*/ 2147483647 h 132"/>
              <a:gd name="T18" fmla="*/ 2147483647 w 168"/>
              <a:gd name="T19" fmla="*/ 2147483647 h 132"/>
              <a:gd name="T20" fmla="*/ 2147483647 w 168"/>
              <a:gd name="T21" fmla="*/ 2147483647 h 132"/>
              <a:gd name="T22" fmla="*/ 2147483647 w 168"/>
              <a:gd name="T23" fmla="*/ 2147483647 h 132"/>
              <a:gd name="T24" fmla="*/ 2147483647 w 168"/>
              <a:gd name="T25" fmla="*/ 2147483647 h 132"/>
              <a:gd name="T26" fmla="*/ 2147483647 w 168"/>
              <a:gd name="T27" fmla="*/ 2147483647 h 132"/>
              <a:gd name="T28" fmla="*/ 2147483647 w 168"/>
              <a:gd name="T29" fmla="*/ 2147483647 h 132"/>
              <a:gd name="T30" fmla="*/ 2147483647 w 168"/>
              <a:gd name="T31" fmla="*/ 2147483647 h 132"/>
              <a:gd name="T32" fmla="*/ 2147483647 w 168"/>
              <a:gd name="T33" fmla="*/ 2147483647 h 132"/>
              <a:gd name="T34" fmla="*/ 2147483647 w 168"/>
              <a:gd name="T35" fmla="*/ 2147483647 h 132"/>
              <a:gd name="T36" fmla="*/ 2147483647 w 168"/>
              <a:gd name="T37" fmla="*/ 2147483647 h 132"/>
              <a:gd name="T38" fmla="*/ 2147483647 w 168"/>
              <a:gd name="T39" fmla="*/ 2147483647 h 132"/>
              <a:gd name="T40" fmla="*/ 2147483647 w 168"/>
              <a:gd name="T41" fmla="*/ 2147483647 h 132"/>
              <a:gd name="T42" fmla="*/ 2147483647 w 168"/>
              <a:gd name="T43" fmla="*/ 2147483647 h 132"/>
              <a:gd name="T44" fmla="*/ 2147483647 w 168"/>
              <a:gd name="T45" fmla="*/ 2147483647 h 132"/>
              <a:gd name="T46" fmla="*/ 2147483647 w 168"/>
              <a:gd name="T47" fmla="*/ 2147483647 h 132"/>
              <a:gd name="T48" fmla="*/ 2147483647 w 168"/>
              <a:gd name="T49" fmla="*/ 2147483647 h 132"/>
              <a:gd name="T50" fmla="*/ 2147483647 w 168"/>
              <a:gd name="T51" fmla="*/ 2147483647 h 132"/>
              <a:gd name="T52" fmla="*/ 2147483647 w 168"/>
              <a:gd name="T53" fmla="*/ 2147483647 h 132"/>
              <a:gd name="T54" fmla="*/ 2147483647 w 168"/>
              <a:gd name="T55" fmla="*/ 2147483647 h 132"/>
              <a:gd name="T56" fmla="*/ 2147483647 w 168"/>
              <a:gd name="T57" fmla="*/ 2147483647 h 132"/>
              <a:gd name="T58" fmla="*/ 2147483647 w 168"/>
              <a:gd name="T59" fmla="*/ 2147483647 h 132"/>
              <a:gd name="T60" fmla="*/ 2147483647 w 168"/>
              <a:gd name="T61" fmla="*/ 2147483647 h 132"/>
              <a:gd name="T62" fmla="*/ 2147483647 w 168"/>
              <a:gd name="T63" fmla="*/ 2147483647 h 132"/>
              <a:gd name="T64" fmla="*/ 2147483647 w 168"/>
              <a:gd name="T65" fmla="*/ 2147483647 h 132"/>
              <a:gd name="T66" fmla="*/ 2147483647 w 168"/>
              <a:gd name="T67" fmla="*/ 2147483647 h 132"/>
              <a:gd name="T68" fmla="*/ 2147483647 w 168"/>
              <a:gd name="T69" fmla="*/ 2147483647 h 132"/>
              <a:gd name="T70" fmla="*/ 2147483647 w 168"/>
              <a:gd name="T71" fmla="*/ 2147483647 h 132"/>
              <a:gd name="T72" fmla="*/ 2147483647 w 168"/>
              <a:gd name="T73" fmla="*/ 2147483647 h 132"/>
              <a:gd name="T74" fmla="*/ 2147483647 w 168"/>
              <a:gd name="T75" fmla="*/ 2147483647 h 132"/>
              <a:gd name="T76" fmla="*/ 2147483647 w 168"/>
              <a:gd name="T77" fmla="*/ 2147483647 h 132"/>
              <a:gd name="T78" fmla="*/ 0 w 168"/>
              <a:gd name="T79" fmla="*/ 2147483647 h 132"/>
              <a:gd name="T80" fmla="*/ 0 w 168"/>
              <a:gd name="T81" fmla="*/ 2147483647 h 132"/>
              <a:gd name="T82" fmla="*/ 0 w 168"/>
              <a:gd name="T83" fmla="*/ 0 h 132"/>
              <a:gd name="T84" fmla="*/ 2147483647 w 168"/>
              <a:gd name="T85" fmla="*/ 0 h 1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8"/>
              <a:gd name="T130" fmla="*/ 0 h 132"/>
              <a:gd name="T131" fmla="*/ 168 w 168"/>
              <a:gd name="T132" fmla="*/ 132 h 1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8" h="132">
                <a:moveTo>
                  <a:pt x="12" y="0"/>
                </a:moveTo>
                <a:lnTo>
                  <a:pt x="12" y="108"/>
                </a:lnTo>
                <a:lnTo>
                  <a:pt x="12" y="120"/>
                </a:lnTo>
                <a:lnTo>
                  <a:pt x="0" y="108"/>
                </a:lnTo>
                <a:lnTo>
                  <a:pt x="48" y="48"/>
                </a:lnTo>
                <a:lnTo>
                  <a:pt x="60" y="36"/>
                </a:lnTo>
                <a:lnTo>
                  <a:pt x="60" y="48"/>
                </a:lnTo>
                <a:lnTo>
                  <a:pt x="60" y="108"/>
                </a:lnTo>
                <a:lnTo>
                  <a:pt x="60" y="120"/>
                </a:lnTo>
                <a:lnTo>
                  <a:pt x="48" y="108"/>
                </a:lnTo>
                <a:lnTo>
                  <a:pt x="108" y="48"/>
                </a:lnTo>
                <a:lnTo>
                  <a:pt x="120" y="36"/>
                </a:lnTo>
                <a:lnTo>
                  <a:pt x="120" y="48"/>
                </a:lnTo>
                <a:lnTo>
                  <a:pt x="120" y="108"/>
                </a:lnTo>
                <a:lnTo>
                  <a:pt x="120" y="120"/>
                </a:lnTo>
                <a:lnTo>
                  <a:pt x="108" y="108"/>
                </a:lnTo>
                <a:lnTo>
                  <a:pt x="156" y="48"/>
                </a:lnTo>
                <a:lnTo>
                  <a:pt x="168" y="36"/>
                </a:lnTo>
                <a:lnTo>
                  <a:pt x="168" y="48"/>
                </a:lnTo>
                <a:lnTo>
                  <a:pt x="168" y="108"/>
                </a:lnTo>
                <a:lnTo>
                  <a:pt x="168" y="120"/>
                </a:lnTo>
                <a:lnTo>
                  <a:pt x="156" y="132"/>
                </a:lnTo>
                <a:lnTo>
                  <a:pt x="156" y="108"/>
                </a:lnTo>
                <a:lnTo>
                  <a:pt x="156" y="48"/>
                </a:lnTo>
                <a:lnTo>
                  <a:pt x="168" y="48"/>
                </a:lnTo>
                <a:lnTo>
                  <a:pt x="168" y="60"/>
                </a:lnTo>
                <a:lnTo>
                  <a:pt x="120" y="120"/>
                </a:lnTo>
                <a:lnTo>
                  <a:pt x="108" y="132"/>
                </a:lnTo>
                <a:lnTo>
                  <a:pt x="108" y="108"/>
                </a:lnTo>
                <a:lnTo>
                  <a:pt x="108" y="48"/>
                </a:lnTo>
                <a:lnTo>
                  <a:pt x="120" y="48"/>
                </a:lnTo>
                <a:lnTo>
                  <a:pt x="120" y="60"/>
                </a:lnTo>
                <a:lnTo>
                  <a:pt x="60" y="120"/>
                </a:lnTo>
                <a:lnTo>
                  <a:pt x="48" y="132"/>
                </a:lnTo>
                <a:lnTo>
                  <a:pt x="48" y="108"/>
                </a:lnTo>
                <a:lnTo>
                  <a:pt x="48" y="48"/>
                </a:lnTo>
                <a:lnTo>
                  <a:pt x="60" y="48"/>
                </a:lnTo>
                <a:lnTo>
                  <a:pt x="60" y="60"/>
                </a:lnTo>
                <a:lnTo>
                  <a:pt x="12" y="120"/>
                </a:lnTo>
                <a:lnTo>
                  <a:pt x="0" y="132"/>
                </a:lnTo>
                <a:lnTo>
                  <a:pt x="0" y="108"/>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305" name="Freeform 270"/>
          <p:cNvSpPr>
            <a:spLocks/>
          </p:cNvSpPr>
          <p:nvPr/>
        </p:nvSpPr>
        <p:spPr bwMode="auto">
          <a:xfrm>
            <a:off x="6443663" y="5310188"/>
            <a:ext cx="114300" cy="114300"/>
          </a:xfrm>
          <a:custGeom>
            <a:avLst/>
            <a:gdLst>
              <a:gd name="T0" fmla="*/ 0 w 72"/>
              <a:gd name="T1" fmla="*/ 2147483647 h 72"/>
              <a:gd name="T2" fmla="*/ 2147483647 w 72"/>
              <a:gd name="T3" fmla="*/ 0 h 72"/>
              <a:gd name="T4" fmla="*/ 2147483647 w 72"/>
              <a:gd name="T5" fmla="*/ 0 h 72"/>
              <a:gd name="T6" fmla="*/ 2147483647 w 72"/>
              <a:gd name="T7" fmla="*/ 2147483647 h 72"/>
              <a:gd name="T8" fmla="*/ 2147483647 w 72"/>
              <a:gd name="T9" fmla="*/ 2147483647 h 72"/>
              <a:gd name="T10" fmla="*/ 2147483647 w 72"/>
              <a:gd name="T11" fmla="*/ 2147483647 h 72"/>
              <a:gd name="T12" fmla="*/ 0 w 72"/>
              <a:gd name="T13" fmla="*/ 2147483647 h 72"/>
              <a:gd name="T14" fmla="*/ 0 60000 65536"/>
              <a:gd name="T15" fmla="*/ 0 60000 65536"/>
              <a:gd name="T16" fmla="*/ 0 60000 65536"/>
              <a:gd name="T17" fmla="*/ 0 60000 65536"/>
              <a:gd name="T18" fmla="*/ 0 60000 65536"/>
              <a:gd name="T19" fmla="*/ 0 60000 65536"/>
              <a:gd name="T20" fmla="*/ 0 60000 65536"/>
              <a:gd name="T21" fmla="*/ 0 w 72"/>
              <a:gd name="T22" fmla="*/ 0 h 72"/>
              <a:gd name="T23" fmla="*/ 72 w 72"/>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72">
                <a:moveTo>
                  <a:pt x="0" y="60"/>
                </a:moveTo>
                <a:lnTo>
                  <a:pt x="60" y="0"/>
                </a:lnTo>
                <a:lnTo>
                  <a:pt x="72" y="0"/>
                </a:lnTo>
                <a:lnTo>
                  <a:pt x="72" y="12"/>
                </a:lnTo>
                <a:lnTo>
                  <a:pt x="12" y="72"/>
                </a:lnTo>
                <a:lnTo>
                  <a:pt x="0" y="6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306" name="Rectangle 271"/>
          <p:cNvSpPr>
            <a:spLocks noChangeArrowheads="1"/>
          </p:cNvSpPr>
          <p:nvPr/>
        </p:nvSpPr>
        <p:spPr bwMode="auto">
          <a:xfrm>
            <a:off x="6526213" y="523398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07" name="Rectangle 272"/>
          <p:cNvSpPr>
            <a:spLocks noChangeArrowheads="1"/>
          </p:cNvSpPr>
          <p:nvPr/>
        </p:nvSpPr>
        <p:spPr bwMode="auto">
          <a:xfrm>
            <a:off x="6538913" y="5233988"/>
            <a:ext cx="19050" cy="762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08" name="Rectangle 273"/>
          <p:cNvSpPr>
            <a:spLocks noChangeArrowheads="1"/>
          </p:cNvSpPr>
          <p:nvPr/>
        </p:nvSpPr>
        <p:spPr bwMode="auto">
          <a:xfrm>
            <a:off x="5449888" y="1436688"/>
            <a:ext cx="803275" cy="3444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8309" name="Rectangle 274"/>
          <p:cNvSpPr>
            <a:spLocks noChangeArrowheads="1"/>
          </p:cNvSpPr>
          <p:nvPr/>
        </p:nvSpPr>
        <p:spPr bwMode="auto">
          <a:xfrm>
            <a:off x="5449888" y="1436688"/>
            <a:ext cx="822325"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10" name="Rectangle 275"/>
          <p:cNvSpPr>
            <a:spLocks noChangeArrowheads="1"/>
          </p:cNvSpPr>
          <p:nvPr/>
        </p:nvSpPr>
        <p:spPr bwMode="auto">
          <a:xfrm>
            <a:off x="6253163" y="1436688"/>
            <a:ext cx="19050" cy="36353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11" name="Rectangle 276"/>
          <p:cNvSpPr>
            <a:spLocks noChangeArrowheads="1"/>
          </p:cNvSpPr>
          <p:nvPr/>
        </p:nvSpPr>
        <p:spPr bwMode="auto">
          <a:xfrm>
            <a:off x="5449888" y="1781175"/>
            <a:ext cx="803275"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12" name="Rectangle 277"/>
          <p:cNvSpPr>
            <a:spLocks noChangeArrowheads="1"/>
          </p:cNvSpPr>
          <p:nvPr/>
        </p:nvSpPr>
        <p:spPr bwMode="auto">
          <a:xfrm>
            <a:off x="5449888" y="1436688"/>
            <a:ext cx="19050" cy="3444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13" name="Rectangle 278"/>
          <p:cNvSpPr>
            <a:spLocks noChangeArrowheads="1"/>
          </p:cNvSpPr>
          <p:nvPr/>
        </p:nvSpPr>
        <p:spPr bwMode="auto">
          <a:xfrm>
            <a:off x="5526088" y="1533525"/>
            <a:ext cx="563562" cy="182563"/>
          </a:xfrm>
          <a:prstGeom prst="rect">
            <a:avLst/>
          </a:prstGeom>
          <a:noFill/>
          <a:ln w="9525">
            <a:noFill/>
            <a:miter lim="800000"/>
            <a:headEnd/>
            <a:tailEnd/>
          </a:ln>
        </p:spPr>
        <p:txBody>
          <a:bodyPr wrap="none" lIns="0" tIns="0" rIns="0" bIns="0">
            <a:spAutoFit/>
          </a:bodyPr>
          <a:lstStyle/>
          <a:p>
            <a:r>
              <a:rPr lang="en-US" sz="1200" i="1" u="none">
                <a:solidFill>
                  <a:srgbClr val="000000"/>
                </a:solidFill>
              </a:rPr>
              <a:t>Handle1</a:t>
            </a:r>
            <a:endParaRPr lang="en-US" b="1" u="none"/>
          </a:p>
        </p:txBody>
      </p:sp>
      <p:sp>
        <p:nvSpPr>
          <p:cNvPr id="138314" name="Rectangle 279"/>
          <p:cNvSpPr>
            <a:spLocks noChangeArrowheads="1"/>
          </p:cNvSpPr>
          <p:nvPr/>
        </p:nvSpPr>
        <p:spPr bwMode="auto">
          <a:xfrm>
            <a:off x="4648200" y="1436688"/>
            <a:ext cx="801688" cy="3444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8315" name="Rectangle 280"/>
          <p:cNvSpPr>
            <a:spLocks noChangeArrowheads="1"/>
          </p:cNvSpPr>
          <p:nvPr/>
        </p:nvSpPr>
        <p:spPr bwMode="auto">
          <a:xfrm>
            <a:off x="4648200" y="1436688"/>
            <a:ext cx="82073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16" name="Rectangle 281"/>
          <p:cNvSpPr>
            <a:spLocks noChangeArrowheads="1"/>
          </p:cNvSpPr>
          <p:nvPr/>
        </p:nvSpPr>
        <p:spPr bwMode="auto">
          <a:xfrm>
            <a:off x="5449888" y="1436688"/>
            <a:ext cx="19050" cy="36353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17" name="Rectangle 282"/>
          <p:cNvSpPr>
            <a:spLocks noChangeArrowheads="1"/>
          </p:cNvSpPr>
          <p:nvPr/>
        </p:nvSpPr>
        <p:spPr bwMode="auto">
          <a:xfrm>
            <a:off x="4648200" y="1781175"/>
            <a:ext cx="8016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18" name="Rectangle 283"/>
          <p:cNvSpPr>
            <a:spLocks noChangeArrowheads="1"/>
          </p:cNvSpPr>
          <p:nvPr/>
        </p:nvSpPr>
        <p:spPr bwMode="auto">
          <a:xfrm>
            <a:off x="4648200" y="1436688"/>
            <a:ext cx="19050" cy="3444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19" name="Rectangle 284"/>
          <p:cNvSpPr>
            <a:spLocks noChangeArrowheads="1"/>
          </p:cNvSpPr>
          <p:nvPr/>
        </p:nvSpPr>
        <p:spPr bwMode="auto">
          <a:xfrm>
            <a:off x="4743450" y="1533525"/>
            <a:ext cx="600075" cy="182563"/>
          </a:xfrm>
          <a:prstGeom prst="rect">
            <a:avLst/>
          </a:prstGeom>
          <a:noFill/>
          <a:ln w="9525">
            <a:noFill/>
            <a:miter lim="800000"/>
            <a:headEnd/>
            <a:tailEnd/>
          </a:ln>
        </p:spPr>
        <p:txBody>
          <a:bodyPr wrap="none" lIns="0" tIns="0" rIns="0" bIns="0">
            <a:spAutoFit/>
          </a:bodyPr>
          <a:lstStyle/>
          <a:p>
            <a:r>
              <a:rPr lang="en-US" sz="1200" i="1" u="none">
                <a:solidFill>
                  <a:srgbClr val="000000"/>
                </a:solidFill>
              </a:rPr>
              <a:t>Acceptor</a:t>
            </a:r>
            <a:endParaRPr lang="en-US" b="1" u="none"/>
          </a:p>
        </p:txBody>
      </p:sp>
      <p:sp>
        <p:nvSpPr>
          <p:cNvPr id="138320" name="Rectangle 285"/>
          <p:cNvSpPr>
            <a:spLocks noChangeArrowheads="1"/>
          </p:cNvSpPr>
          <p:nvPr/>
        </p:nvSpPr>
        <p:spPr bwMode="auto">
          <a:xfrm>
            <a:off x="4360863" y="2697163"/>
            <a:ext cx="1203325" cy="38100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8321" name="Rectangle 286"/>
          <p:cNvSpPr>
            <a:spLocks noChangeArrowheads="1"/>
          </p:cNvSpPr>
          <p:nvPr/>
        </p:nvSpPr>
        <p:spPr bwMode="auto">
          <a:xfrm>
            <a:off x="4533900" y="2659063"/>
            <a:ext cx="796925" cy="212725"/>
          </a:xfrm>
          <a:prstGeom prst="rect">
            <a:avLst/>
          </a:prstGeom>
          <a:noFill/>
          <a:ln w="9525">
            <a:noFill/>
            <a:miter lim="800000"/>
            <a:headEnd/>
            <a:tailEnd/>
          </a:ln>
        </p:spPr>
        <p:txBody>
          <a:bodyPr wrap="none" lIns="0" tIns="0" rIns="0" bIns="0">
            <a:spAutoFit/>
          </a:bodyPr>
          <a:lstStyle/>
          <a:p>
            <a:r>
              <a:rPr lang="en-US" sz="1400" b="1" u="none">
                <a:solidFill>
                  <a:srgbClr val="000000"/>
                </a:solidFill>
              </a:rPr>
              <a:t>: Handle2</a:t>
            </a:r>
            <a:endParaRPr lang="en-US" b="1" u="none"/>
          </a:p>
        </p:txBody>
      </p:sp>
      <p:sp>
        <p:nvSpPr>
          <p:cNvPr id="138322" name="Rectangle 287"/>
          <p:cNvSpPr>
            <a:spLocks noChangeArrowheads="1"/>
          </p:cNvSpPr>
          <p:nvPr/>
        </p:nvSpPr>
        <p:spPr bwMode="auto">
          <a:xfrm>
            <a:off x="4533900" y="2830513"/>
            <a:ext cx="85883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23" name="Rectangle 288"/>
          <p:cNvSpPr>
            <a:spLocks noChangeArrowheads="1"/>
          </p:cNvSpPr>
          <p:nvPr/>
        </p:nvSpPr>
        <p:spPr bwMode="auto">
          <a:xfrm>
            <a:off x="4360863" y="2600325"/>
            <a:ext cx="1222375"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24" name="Rectangle 289"/>
          <p:cNvSpPr>
            <a:spLocks noChangeArrowheads="1"/>
          </p:cNvSpPr>
          <p:nvPr/>
        </p:nvSpPr>
        <p:spPr bwMode="auto">
          <a:xfrm>
            <a:off x="5564188" y="2600325"/>
            <a:ext cx="19050" cy="5921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25" name="Rectangle 290"/>
          <p:cNvSpPr>
            <a:spLocks noChangeArrowheads="1"/>
          </p:cNvSpPr>
          <p:nvPr/>
        </p:nvSpPr>
        <p:spPr bwMode="auto">
          <a:xfrm>
            <a:off x="4360863" y="3173413"/>
            <a:ext cx="1203325"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26" name="Rectangle 291"/>
          <p:cNvSpPr>
            <a:spLocks noChangeArrowheads="1"/>
          </p:cNvSpPr>
          <p:nvPr/>
        </p:nvSpPr>
        <p:spPr bwMode="auto">
          <a:xfrm>
            <a:off x="4360863" y="2600325"/>
            <a:ext cx="19050" cy="5730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27" name="Freeform 292"/>
          <p:cNvSpPr>
            <a:spLocks/>
          </p:cNvSpPr>
          <p:nvPr/>
        </p:nvSpPr>
        <p:spPr bwMode="auto">
          <a:xfrm>
            <a:off x="5468938" y="3402013"/>
            <a:ext cx="230187" cy="133350"/>
          </a:xfrm>
          <a:custGeom>
            <a:avLst/>
            <a:gdLst>
              <a:gd name="T0" fmla="*/ 0 w 145"/>
              <a:gd name="T1" fmla="*/ 2147483647 h 84"/>
              <a:gd name="T2" fmla="*/ 0 w 145"/>
              <a:gd name="T3" fmla="*/ 0 h 84"/>
              <a:gd name="T4" fmla="*/ 0 w 145"/>
              <a:gd name="T5" fmla="*/ 0 h 84"/>
              <a:gd name="T6" fmla="*/ 0 w 145"/>
              <a:gd name="T7" fmla="*/ 0 h 84"/>
              <a:gd name="T8" fmla="*/ 2147483647 w 145"/>
              <a:gd name="T9" fmla="*/ 2147483647 h 84"/>
              <a:gd name="T10" fmla="*/ 2147483647 w 145"/>
              <a:gd name="T11" fmla="*/ 2147483647 h 84"/>
              <a:gd name="T12" fmla="*/ 2147483647 w 145"/>
              <a:gd name="T13" fmla="*/ 2147483647 h 84"/>
              <a:gd name="T14" fmla="*/ 0 w 145"/>
              <a:gd name="T15" fmla="*/ 2147483647 h 84"/>
              <a:gd name="T16" fmla="*/ 0 w 145"/>
              <a:gd name="T17" fmla="*/ 2147483647 h 84"/>
              <a:gd name="T18" fmla="*/ 0 w 145"/>
              <a:gd name="T19" fmla="*/ 2147483647 h 84"/>
              <a:gd name="T20" fmla="*/ 0 w 145"/>
              <a:gd name="T21" fmla="*/ 2147483647 h 84"/>
              <a:gd name="T22" fmla="*/ 2147483647 w 145"/>
              <a:gd name="T23" fmla="*/ 2147483647 h 84"/>
              <a:gd name="T24" fmla="*/ 2147483647 w 145"/>
              <a:gd name="T25" fmla="*/ 2147483647 h 84"/>
              <a:gd name="T26" fmla="*/ 2147483647 w 145"/>
              <a:gd name="T27" fmla="*/ 2147483647 h 84"/>
              <a:gd name="T28" fmla="*/ 0 w 145"/>
              <a:gd name="T29" fmla="*/ 2147483647 h 84"/>
              <a:gd name="T30" fmla="*/ 0 w 145"/>
              <a:gd name="T31" fmla="*/ 0 h 84"/>
              <a:gd name="T32" fmla="*/ 2147483647 w 145"/>
              <a:gd name="T33" fmla="*/ 0 h 84"/>
              <a:gd name="T34" fmla="*/ 2147483647 w 145"/>
              <a:gd name="T35" fmla="*/ 2147483647 h 84"/>
              <a:gd name="T36" fmla="*/ 0 w 145"/>
              <a:gd name="T37" fmla="*/ 2147483647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5"/>
              <a:gd name="T58" fmla="*/ 0 h 84"/>
              <a:gd name="T59" fmla="*/ 145 w 145"/>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5" h="84">
                <a:moveTo>
                  <a:pt x="0" y="36"/>
                </a:moveTo>
                <a:lnTo>
                  <a:pt x="0" y="0"/>
                </a:lnTo>
                <a:lnTo>
                  <a:pt x="109" y="36"/>
                </a:lnTo>
                <a:lnTo>
                  <a:pt x="145" y="36"/>
                </a:lnTo>
                <a:lnTo>
                  <a:pt x="109" y="48"/>
                </a:lnTo>
                <a:lnTo>
                  <a:pt x="0" y="84"/>
                </a:lnTo>
                <a:lnTo>
                  <a:pt x="0" y="72"/>
                </a:lnTo>
                <a:lnTo>
                  <a:pt x="109" y="36"/>
                </a:lnTo>
                <a:lnTo>
                  <a:pt x="109"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328" name="Freeform 293"/>
          <p:cNvSpPr>
            <a:spLocks/>
          </p:cNvSpPr>
          <p:nvPr/>
        </p:nvSpPr>
        <p:spPr bwMode="auto">
          <a:xfrm>
            <a:off x="5468938" y="3459163"/>
            <a:ext cx="19050" cy="57150"/>
          </a:xfrm>
          <a:custGeom>
            <a:avLst/>
            <a:gdLst>
              <a:gd name="T0" fmla="*/ 0 w 12"/>
              <a:gd name="T1" fmla="*/ 2147483647 h 36"/>
              <a:gd name="T2" fmla="*/ 0 w 12"/>
              <a:gd name="T3" fmla="*/ 0 h 36"/>
              <a:gd name="T4" fmla="*/ 2147483647 w 12"/>
              <a:gd name="T5" fmla="*/ 0 h 36"/>
              <a:gd name="T6" fmla="*/ 2147483647 w 12"/>
              <a:gd name="T7" fmla="*/ 0 h 36"/>
              <a:gd name="T8" fmla="*/ 2147483647 w 12"/>
              <a:gd name="T9" fmla="*/ 0 h 36"/>
              <a:gd name="T10" fmla="*/ 2147483647 w 12"/>
              <a:gd name="T11" fmla="*/ 2147483647 h 36"/>
              <a:gd name="T12" fmla="*/ 0 w 12"/>
              <a:gd name="T13" fmla="*/ 2147483647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0" y="36"/>
                </a:move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329" name="Freeform 294"/>
          <p:cNvSpPr>
            <a:spLocks/>
          </p:cNvSpPr>
          <p:nvPr/>
        </p:nvSpPr>
        <p:spPr bwMode="auto">
          <a:xfrm>
            <a:off x="5468938" y="3402013"/>
            <a:ext cx="173037" cy="114300"/>
          </a:xfrm>
          <a:custGeom>
            <a:avLst/>
            <a:gdLst>
              <a:gd name="T0" fmla="*/ 0 w 109"/>
              <a:gd name="T1" fmla="*/ 2147483647 h 72"/>
              <a:gd name="T2" fmla="*/ 0 w 109"/>
              <a:gd name="T3" fmla="*/ 0 h 72"/>
              <a:gd name="T4" fmla="*/ 2147483647 w 109"/>
              <a:gd name="T5" fmla="*/ 2147483647 h 72"/>
              <a:gd name="T6" fmla="*/ 0 w 109"/>
              <a:gd name="T7" fmla="*/ 2147483647 h 72"/>
              <a:gd name="T8" fmla="*/ 0 w 109"/>
              <a:gd name="T9" fmla="*/ 2147483647 h 72"/>
              <a:gd name="T10" fmla="*/ 0 60000 65536"/>
              <a:gd name="T11" fmla="*/ 0 60000 65536"/>
              <a:gd name="T12" fmla="*/ 0 60000 65536"/>
              <a:gd name="T13" fmla="*/ 0 60000 65536"/>
              <a:gd name="T14" fmla="*/ 0 60000 65536"/>
              <a:gd name="T15" fmla="*/ 0 w 109"/>
              <a:gd name="T16" fmla="*/ 0 h 72"/>
              <a:gd name="T17" fmla="*/ 109 w 109"/>
              <a:gd name="T18" fmla="*/ 72 h 72"/>
            </a:gdLst>
            <a:ahLst/>
            <a:cxnLst>
              <a:cxn ang="T10">
                <a:pos x="T0" y="T1"/>
              </a:cxn>
              <a:cxn ang="T11">
                <a:pos x="T2" y="T3"/>
              </a:cxn>
              <a:cxn ang="T12">
                <a:pos x="T4" y="T5"/>
              </a:cxn>
              <a:cxn ang="T13">
                <a:pos x="T6" y="T7"/>
              </a:cxn>
              <a:cxn ang="T14">
                <a:pos x="T8" y="T9"/>
              </a:cxn>
            </a:cxnLst>
            <a:rect l="T15" t="T16" r="T17" b="T18"/>
            <a:pathLst>
              <a:path w="109" h="72">
                <a:moveTo>
                  <a:pt x="0" y="36"/>
                </a:moveTo>
                <a:lnTo>
                  <a:pt x="0" y="0"/>
                </a:lnTo>
                <a:lnTo>
                  <a:pt x="109" y="36"/>
                </a:lnTo>
                <a:lnTo>
                  <a:pt x="0" y="72"/>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8330" name="Rectangle 295"/>
          <p:cNvSpPr>
            <a:spLocks noChangeArrowheads="1"/>
          </p:cNvSpPr>
          <p:nvPr/>
        </p:nvSpPr>
        <p:spPr bwMode="auto">
          <a:xfrm>
            <a:off x="3946525" y="3459163"/>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31" name="Rectangle 296"/>
          <p:cNvSpPr>
            <a:spLocks noChangeArrowheads="1"/>
          </p:cNvSpPr>
          <p:nvPr/>
        </p:nvSpPr>
        <p:spPr bwMode="auto">
          <a:xfrm>
            <a:off x="5437188" y="345916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32" name="Rectangle 297"/>
          <p:cNvSpPr>
            <a:spLocks noChangeArrowheads="1"/>
          </p:cNvSpPr>
          <p:nvPr/>
        </p:nvSpPr>
        <p:spPr bwMode="auto">
          <a:xfrm>
            <a:off x="3959225" y="3459163"/>
            <a:ext cx="1490663"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33" name="Rectangle 298"/>
          <p:cNvSpPr>
            <a:spLocks noChangeArrowheads="1"/>
          </p:cNvSpPr>
          <p:nvPr/>
        </p:nvSpPr>
        <p:spPr bwMode="auto">
          <a:xfrm>
            <a:off x="4705350" y="3879850"/>
            <a:ext cx="801688" cy="34290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8334" name="Rectangle 299"/>
          <p:cNvSpPr>
            <a:spLocks noChangeArrowheads="1"/>
          </p:cNvSpPr>
          <p:nvPr/>
        </p:nvSpPr>
        <p:spPr bwMode="auto">
          <a:xfrm>
            <a:off x="4705350" y="3879850"/>
            <a:ext cx="82073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35" name="Rectangle 300"/>
          <p:cNvSpPr>
            <a:spLocks noChangeArrowheads="1"/>
          </p:cNvSpPr>
          <p:nvPr/>
        </p:nvSpPr>
        <p:spPr bwMode="auto">
          <a:xfrm>
            <a:off x="5507038" y="3879850"/>
            <a:ext cx="19050" cy="3619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36" name="Rectangle 301"/>
          <p:cNvSpPr>
            <a:spLocks noChangeArrowheads="1"/>
          </p:cNvSpPr>
          <p:nvPr/>
        </p:nvSpPr>
        <p:spPr bwMode="auto">
          <a:xfrm>
            <a:off x="4705350" y="4222750"/>
            <a:ext cx="8016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37" name="Rectangle 302"/>
          <p:cNvSpPr>
            <a:spLocks noChangeArrowheads="1"/>
          </p:cNvSpPr>
          <p:nvPr/>
        </p:nvSpPr>
        <p:spPr bwMode="auto">
          <a:xfrm>
            <a:off x="4705350" y="3879850"/>
            <a:ext cx="19050" cy="3429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38" name="Rectangle 303"/>
          <p:cNvSpPr>
            <a:spLocks noChangeArrowheads="1"/>
          </p:cNvSpPr>
          <p:nvPr/>
        </p:nvSpPr>
        <p:spPr bwMode="auto">
          <a:xfrm>
            <a:off x="4800600" y="3975100"/>
            <a:ext cx="563563" cy="182563"/>
          </a:xfrm>
          <a:prstGeom prst="rect">
            <a:avLst/>
          </a:prstGeom>
          <a:noFill/>
          <a:ln w="9525">
            <a:noFill/>
            <a:miter lim="800000"/>
            <a:headEnd/>
            <a:tailEnd/>
          </a:ln>
        </p:spPr>
        <p:txBody>
          <a:bodyPr wrap="none" lIns="0" tIns="0" rIns="0" bIns="0">
            <a:spAutoFit/>
          </a:bodyPr>
          <a:lstStyle/>
          <a:p>
            <a:r>
              <a:rPr lang="en-US" sz="1200" i="1" u="none">
                <a:solidFill>
                  <a:srgbClr val="000000"/>
                </a:solidFill>
              </a:rPr>
              <a:t>Handle2</a:t>
            </a:r>
            <a:endParaRPr lang="en-US" b="1" u="none"/>
          </a:p>
        </p:txBody>
      </p:sp>
      <p:sp>
        <p:nvSpPr>
          <p:cNvPr id="138339" name="Rectangle 304"/>
          <p:cNvSpPr>
            <a:spLocks noChangeArrowheads="1"/>
          </p:cNvSpPr>
          <p:nvPr/>
        </p:nvSpPr>
        <p:spPr bwMode="auto">
          <a:xfrm>
            <a:off x="7112000" y="3630613"/>
            <a:ext cx="746125" cy="3444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8340" name="Rectangle 305"/>
          <p:cNvSpPr>
            <a:spLocks noChangeArrowheads="1"/>
          </p:cNvSpPr>
          <p:nvPr/>
        </p:nvSpPr>
        <p:spPr bwMode="auto">
          <a:xfrm>
            <a:off x="7112000" y="3630613"/>
            <a:ext cx="765175"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41" name="Rectangle 306"/>
          <p:cNvSpPr>
            <a:spLocks noChangeArrowheads="1"/>
          </p:cNvSpPr>
          <p:nvPr/>
        </p:nvSpPr>
        <p:spPr bwMode="auto">
          <a:xfrm>
            <a:off x="7858125" y="3630613"/>
            <a:ext cx="19050" cy="36353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42" name="Rectangle 307"/>
          <p:cNvSpPr>
            <a:spLocks noChangeArrowheads="1"/>
          </p:cNvSpPr>
          <p:nvPr/>
        </p:nvSpPr>
        <p:spPr bwMode="auto">
          <a:xfrm>
            <a:off x="7112000" y="3975100"/>
            <a:ext cx="746125"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43" name="Rectangle 308"/>
          <p:cNvSpPr>
            <a:spLocks noChangeArrowheads="1"/>
          </p:cNvSpPr>
          <p:nvPr/>
        </p:nvSpPr>
        <p:spPr bwMode="auto">
          <a:xfrm>
            <a:off x="7112000" y="3630613"/>
            <a:ext cx="19050" cy="3444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8344" name="Rectangle 309"/>
          <p:cNvSpPr>
            <a:spLocks noChangeArrowheads="1"/>
          </p:cNvSpPr>
          <p:nvPr/>
        </p:nvSpPr>
        <p:spPr bwMode="auto">
          <a:xfrm>
            <a:off x="7169150" y="3725863"/>
            <a:ext cx="563563" cy="182562"/>
          </a:xfrm>
          <a:prstGeom prst="rect">
            <a:avLst/>
          </a:prstGeom>
          <a:noFill/>
          <a:ln w="9525">
            <a:noFill/>
            <a:miter lim="800000"/>
            <a:headEnd/>
            <a:tailEnd/>
          </a:ln>
        </p:spPr>
        <p:txBody>
          <a:bodyPr wrap="none" lIns="0" tIns="0" rIns="0" bIns="0">
            <a:spAutoFit/>
          </a:bodyPr>
          <a:lstStyle/>
          <a:p>
            <a:r>
              <a:rPr lang="en-US" sz="1200" i="1" u="none">
                <a:solidFill>
                  <a:srgbClr val="000000"/>
                </a:solidFill>
              </a:rPr>
              <a:t>Handle2</a:t>
            </a:r>
            <a:endParaRPr lang="en-US" b="1" u="none"/>
          </a:p>
        </p:txBody>
      </p:sp>
      <p:sp>
        <p:nvSpPr>
          <p:cNvPr id="138345" name="Text Box 6"/>
          <p:cNvSpPr txBox="1">
            <a:spLocks noChangeArrowheads="1"/>
          </p:cNvSpPr>
          <p:nvPr/>
        </p:nvSpPr>
        <p:spPr bwMode="auto">
          <a:xfrm>
            <a:off x="-25400" y="1512888"/>
            <a:ext cx="2090738" cy="3613150"/>
          </a:xfrm>
          <a:prstGeom prst="rect">
            <a:avLst/>
          </a:prstGeom>
          <a:noFill/>
          <a:ln w="12700">
            <a:noFill/>
            <a:miter lim="800000"/>
            <a:headEnd/>
            <a:tailEnd/>
          </a:ln>
        </p:spPr>
        <p:txBody>
          <a:bodyPr>
            <a:spAutoFit/>
          </a:bodyPr>
          <a:lstStyle/>
          <a:p>
            <a:pPr marL="230188" indent="-230188">
              <a:spcAft>
                <a:spcPct val="30000"/>
              </a:spcAft>
              <a:buFontTx/>
              <a:buAutoNum type="arabicPeriod"/>
            </a:pPr>
            <a:r>
              <a:rPr lang="en-US" sz="2000" i="1" u="none"/>
              <a:t>Passive-mode endpoint initialize phase</a:t>
            </a:r>
          </a:p>
          <a:p>
            <a:pPr marL="230188" indent="-230188">
              <a:spcAft>
                <a:spcPct val="225000"/>
              </a:spcAft>
              <a:buFontTx/>
              <a:buAutoNum type="arabicPeriod"/>
            </a:pPr>
            <a:r>
              <a:rPr lang="en-US" sz="2000" i="1" u="none"/>
              <a:t>Service handler initialize phase</a:t>
            </a:r>
          </a:p>
          <a:p>
            <a:pPr marL="230188" indent="-230188">
              <a:buFontTx/>
              <a:buAutoNum type="arabicPeriod"/>
            </a:pPr>
            <a:r>
              <a:rPr lang="en-US" sz="2000" i="1" u="none"/>
              <a:t>Service processing phase</a:t>
            </a:r>
          </a:p>
        </p:txBody>
      </p:sp>
      <p:sp>
        <p:nvSpPr>
          <p:cNvPr id="1354759" name="Text Box 7"/>
          <p:cNvSpPr txBox="1">
            <a:spLocks noChangeArrowheads="1"/>
          </p:cNvSpPr>
          <p:nvPr/>
        </p:nvSpPr>
        <p:spPr bwMode="auto">
          <a:xfrm>
            <a:off x="55563" y="5187950"/>
            <a:ext cx="4530725" cy="1628775"/>
          </a:xfrm>
          <a:prstGeom prst="rect">
            <a:avLst/>
          </a:prstGeom>
          <a:solidFill>
            <a:schemeClr val="folHlink"/>
          </a:solidFill>
          <a:ln w="12700">
            <a:solidFill>
              <a:schemeClr val="tx1"/>
            </a:solidFill>
            <a:miter lim="800000"/>
            <a:headEnd/>
            <a:tailEnd/>
          </a:ln>
        </p:spPr>
        <p:txBody>
          <a:bodyPr>
            <a:spAutoFit/>
          </a:bodyPr>
          <a:lstStyle/>
          <a:p>
            <a:pPr marL="115888" indent="-115888">
              <a:buFontTx/>
              <a:buChar char="•"/>
            </a:pPr>
            <a:r>
              <a:rPr lang="en-US" sz="2000" u="none"/>
              <a:t>The </a:t>
            </a:r>
            <a:r>
              <a:rPr lang="en-US" sz="2000" b="1" u="none">
                <a:latin typeface="Courier New" pitchFamily="49" charset="0"/>
              </a:rPr>
              <a:t>Acceptor</a:t>
            </a:r>
            <a:r>
              <a:rPr lang="en-US" sz="2000" u="none"/>
              <a:t> ensures that passive-mode transport endpoints aren’t used to read/write data accidentally</a:t>
            </a:r>
          </a:p>
          <a:p>
            <a:pPr marL="342900" lvl="1" indent="-112713">
              <a:buFontTx/>
              <a:buChar char="•"/>
            </a:pPr>
            <a:r>
              <a:rPr lang="en-US" sz="2000" u="none"/>
              <a:t>And vice versa for data transport endpoints…</a:t>
            </a:r>
          </a:p>
        </p:txBody>
      </p:sp>
      <p:sp>
        <p:nvSpPr>
          <p:cNvPr id="1354760" name="Text Box 8"/>
          <p:cNvSpPr txBox="1">
            <a:spLocks noChangeArrowheads="1"/>
          </p:cNvSpPr>
          <p:nvPr/>
        </p:nvSpPr>
        <p:spPr bwMode="auto">
          <a:xfrm>
            <a:off x="4695825" y="5495925"/>
            <a:ext cx="4410075" cy="1323975"/>
          </a:xfrm>
          <a:prstGeom prst="rect">
            <a:avLst/>
          </a:prstGeom>
          <a:solidFill>
            <a:schemeClr val="folHlink"/>
          </a:solidFill>
          <a:ln w="12700">
            <a:solidFill>
              <a:schemeClr val="tx1"/>
            </a:solidFill>
            <a:miter lim="800000"/>
            <a:headEnd/>
            <a:tailEnd/>
          </a:ln>
        </p:spPr>
        <p:txBody>
          <a:bodyPr>
            <a:spAutoFit/>
          </a:bodyPr>
          <a:lstStyle/>
          <a:p>
            <a:pPr marL="115888" indent="-115888">
              <a:buFontTx/>
              <a:buChar char="•"/>
            </a:pPr>
            <a:r>
              <a:rPr lang="en-US" sz="2000" u="none"/>
              <a:t>There is typically one </a:t>
            </a:r>
            <a:r>
              <a:rPr lang="en-US" sz="2000" b="1" u="none">
                <a:latin typeface="Courier New" pitchFamily="49" charset="0"/>
              </a:rPr>
              <a:t>Acceptor</a:t>
            </a:r>
            <a:r>
              <a:rPr lang="en-US" sz="2000" u="none"/>
              <a:t> factory per-service/per-port</a:t>
            </a:r>
          </a:p>
          <a:p>
            <a:pPr marL="342900" lvl="1" indent="-112713">
              <a:buFontTx/>
              <a:buChar char="•"/>
            </a:pPr>
            <a:r>
              <a:rPr lang="en-US" sz="2000" u="none"/>
              <a:t>Additional demuxing can be done at higher layers, </a:t>
            </a:r>
            <a:r>
              <a:rPr lang="en-US" sz="2000" i="1" u="none"/>
              <a:t>a la</a:t>
            </a:r>
            <a:r>
              <a:rPr lang="en-US" sz="2000" u="none"/>
              <a:t> CORBA</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54759"/>
                                        </p:tgtEl>
                                        <p:attrNameLst>
                                          <p:attrName>style.visibility</p:attrName>
                                        </p:attrNameLst>
                                      </p:cBhvr>
                                      <p:to>
                                        <p:strVal val="visible"/>
                                      </p:to>
                                    </p:set>
                                    <p:animEffect transition="in" filter="wipe(up)">
                                      <p:cBhvr>
                                        <p:cTn id="7" dur="500"/>
                                        <p:tgtEl>
                                          <p:spTgt spid="135475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354760"/>
                                        </p:tgtEl>
                                        <p:attrNameLst>
                                          <p:attrName>style.visibility</p:attrName>
                                        </p:attrNameLst>
                                      </p:cBhvr>
                                      <p:to>
                                        <p:strVal val="visible"/>
                                      </p:to>
                                    </p:set>
                                    <p:animEffect transition="in" filter="wipe(up)">
                                      <p:cBhvr>
                                        <p:cTn id="12" dur="500"/>
                                        <p:tgtEl>
                                          <p:spTgt spid="13547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4759" grpId="0" animBg="1" autoUpdateAnimBg="0"/>
      <p:bldP spid="1354760" grpId="0" animBg="1" autoUpdateAnimBg="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Slide Number Placeholder 2"/>
          <p:cNvSpPr>
            <a:spLocks noGrp="1"/>
          </p:cNvSpPr>
          <p:nvPr>
            <p:ph type="sldNum" sz="quarter" idx="10"/>
          </p:nvPr>
        </p:nvSpPr>
        <p:spPr>
          <a:noFill/>
        </p:spPr>
        <p:txBody>
          <a:bodyPr/>
          <a:lstStyle/>
          <a:p>
            <a:fld id="{98093DFE-EC9A-40D3-AA12-1B9A6EC5C47B}" type="slidenum">
              <a:rPr lang="en-US" smtClean="0">
                <a:latin typeface="Arial" pitchFamily="34" charset="0"/>
              </a:rPr>
              <a:pPr/>
              <a:t>132</a:t>
            </a:fld>
            <a:endParaRPr lang="en-US" smtClean="0">
              <a:latin typeface="Arial" pitchFamily="34" charset="0"/>
            </a:endParaRPr>
          </a:p>
        </p:txBody>
      </p:sp>
      <p:sp>
        <p:nvSpPr>
          <p:cNvPr id="139267" name="Rectangle 2"/>
          <p:cNvSpPr>
            <a:spLocks noGrp="1" noChangeArrowheads="1"/>
          </p:cNvSpPr>
          <p:nvPr>
            <p:ph type="title"/>
          </p:nvPr>
        </p:nvSpPr>
        <p:spPr>
          <a:xfrm>
            <a:off x="0" y="-33338"/>
            <a:ext cx="9144000" cy="914401"/>
          </a:xfrm>
        </p:spPr>
        <p:txBody>
          <a:bodyPr/>
          <a:lstStyle/>
          <a:p>
            <a:r>
              <a:rPr lang="en-US" sz="4000" smtClean="0"/>
              <a:t>Synchronous Connector Dynamics</a:t>
            </a:r>
          </a:p>
        </p:txBody>
      </p:sp>
      <p:sp>
        <p:nvSpPr>
          <p:cNvPr id="139268" name="Rectangle 218"/>
          <p:cNvSpPr>
            <a:spLocks noChangeArrowheads="1"/>
          </p:cNvSpPr>
          <p:nvPr/>
        </p:nvSpPr>
        <p:spPr bwMode="auto">
          <a:xfrm>
            <a:off x="8101013" y="3530600"/>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269" name="Rectangle 247"/>
          <p:cNvSpPr>
            <a:spLocks noChangeArrowheads="1"/>
          </p:cNvSpPr>
          <p:nvPr/>
        </p:nvSpPr>
        <p:spPr bwMode="auto">
          <a:xfrm>
            <a:off x="4344988" y="187801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270" name="Rectangle 248"/>
          <p:cNvSpPr>
            <a:spLocks noChangeArrowheads="1"/>
          </p:cNvSpPr>
          <p:nvPr/>
        </p:nvSpPr>
        <p:spPr bwMode="auto">
          <a:xfrm>
            <a:off x="5394325" y="1878013"/>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271" name="Rectangle 251"/>
          <p:cNvSpPr>
            <a:spLocks noChangeArrowheads="1"/>
          </p:cNvSpPr>
          <p:nvPr/>
        </p:nvSpPr>
        <p:spPr bwMode="auto">
          <a:xfrm>
            <a:off x="5008563" y="2043113"/>
            <a:ext cx="158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272" name="Rectangle 254"/>
          <p:cNvSpPr>
            <a:spLocks noChangeArrowheads="1"/>
          </p:cNvSpPr>
          <p:nvPr/>
        </p:nvSpPr>
        <p:spPr bwMode="auto">
          <a:xfrm>
            <a:off x="5284788" y="2043113"/>
            <a:ext cx="158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273" name="Rectangle 257"/>
          <p:cNvSpPr>
            <a:spLocks noChangeArrowheads="1"/>
          </p:cNvSpPr>
          <p:nvPr/>
        </p:nvSpPr>
        <p:spPr bwMode="auto">
          <a:xfrm>
            <a:off x="5561013" y="2043113"/>
            <a:ext cx="158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274" name="Rectangle 264"/>
          <p:cNvSpPr>
            <a:spLocks noChangeArrowheads="1"/>
          </p:cNvSpPr>
          <p:nvPr/>
        </p:nvSpPr>
        <p:spPr bwMode="auto">
          <a:xfrm>
            <a:off x="4916488" y="2043113"/>
            <a:ext cx="158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275" name="Rectangle 265"/>
          <p:cNvSpPr>
            <a:spLocks noChangeArrowheads="1"/>
          </p:cNvSpPr>
          <p:nvPr/>
        </p:nvSpPr>
        <p:spPr bwMode="auto">
          <a:xfrm>
            <a:off x="5026025" y="2043113"/>
            <a:ext cx="1588"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276" name="Rectangle 267"/>
          <p:cNvSpPr>
            <a:spLocks noChangeArrowheads="1"/>
          </p:cNvSpPr>
          <p:nvPr/>
        </p:nvSpPr>
        <p:spPr bwMode="auto">
          <a:xfrm>
            <a:off x="5192713" y="2043113"/>
            <a:ext cx="158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277" name="Rectangle 268"/>
          <p:cNvSpPr>
            <a:spLocks noChangeArrowheads="1"/>
          </p:cNvSpPr>
          <p:nvPr/>
        </p:nvSpPr>
        <p:spPr bwMode="auto">
          <a:xfrm>
            <a:off x="5302250" y="2043113"/>
            <a:ext cx="1588"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278" name="Rectangle 270"/>
          <p:cNvSpPr>
            <a:spLocks noChangeArrowheads="1"/>
          </p:cNvSpPr>
          <p:nvPr/>
        </p:nvSpPr>
        <p:spPr bwMode="auto">
          <a:xfrm>
            <a:off x="5468938" y="2043113"/>
            <a:ext cx="158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279" name="Rectangle 271"/>
          <p:cNvSpPr>
            <a:spLocks noChangeArrowheads="1"/>
          </p:cNvSpPr>
          <p:nvPr/>
        </p:nvSpPr>
        <p:spPr bwMode="auto">
          <a:xfrm>
            <a:off x="5578475" y="2043113"/>
            <a:ext cx="1588"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280" name="Rectangle 282"/>
          <p:cNvSpPr>
            <a:spLocks noChangeArrowheads="1"/>
          </p:cNvSpPr>
          <p:nvPr/>
        </p:nvSpPr>
        <p:spPr bwMode="auto">
          <a:xfrm>
            <a:off x="5946775" y="2935288"/>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281" name="Rectangle 283"/>
          <p:cNvSpPr>
            <a:spLocks noChangeArrowheads="1"/>
          </p:cNvSpPr>
          <p:nvPr/>
        </p:nvSpPr>
        <p:spPr bwMode="auto">
          <a:xfrm>
            <a:off x="8101013" y="2925763"/>
            <a:ext cx="1587"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grpSp>
        <p:nvGrpSpPr>
          <p:cNvPr id="2" name="Group 285"/>
          <p:cNvGrpSpPr>
            <a:grpSpLocks/>
          </p:cNvGrpSpPr>
          <p:nvPr/>
        </p:nvGrpSpPr>
        <p:grpSpPr bwMode="auto">
          <a:xfrm>
            <a:off x="1539875" y="3128963"/>
            <a:ext cx="7586663" cy="3749675"/>
            <a:chOff x="962" y="567"/>
            <a:chExt cx="4779" cy="2362"/>
          </a:xfrm>
        </p:grpSpPr>
        <p:grpSp>
          <p:nvGrpSpPr>
            <p:cNvPr id="139290" name="Group 213"/>
            <p:cNvGrpSpPr>
              <a:grpSpLocks/>
            </p:cNvGrpSpPr>
            <p:nvPr/>
          </p:nvGrpSpPr>
          <p:grpSpPr bwMode="auto">
            <a:xfrm>
              <a:off x="962" y="567"/>
              <a:ext cx="4779" cy="2362"/>
              <a:chOff x="962" y="558"/>
              <a:chExt cx="4779" cy="2362"/>
            </a:xfrm>
          </p:grpSpPr>
          <p:sp>
            <p:nvSpPr>
              <p:cNvPr id="139348" name="Freeform 13"/>
              <p:cNvSpPr>
                <a:spLocks/>
              </p:cNvSpPr>
              <p:nvPr/>
            </p:nvSpPr>
            <p:spPr bwMode="auto">
              <a:xfrm>
                <a:off x="3723" y="2387"/>
                <a:ext cx="151" cy="81"/>
              </a:xfrm>
              <a:custGeom>
                <a:avLst/>
                <a:gdLst>
                  <a:gd name="T0" fmla="*/ 151 w 151"/>
                  <a:gd name="T1" fmla="*/ 46 h 81"/>
                  <a:gd name="T2" fmla="*/ 151 w 151"/>
                  <a:gd name="T3" fmla="*/ 81 h 81"/>
                  <a:gd name="T4" fmla="*/ 151 w 151"/>
                  <a:gd name="T5" fmla="*/ 81 h 81"/>
                  <a:gd name="T6" fmla="*/ 151 w 151"/>
                  <a:gd name="T7" fmla="*/ 81 h 81"/>
                  <a:gd name="T8" fmla="*/ 35 w 151"/>
                  <a:gd name="T9" fmla="*/ 46 h 81"/>
                  <a:gd name="T10" fmla="*/ 0 w 151"/>
                  <a:gd name="T11" fmla="*/ 46 h 81"/>
                  <a:gd name="T12" fmla="*/ 35 w 151"/>
                  <a:gd name="T13" fmla="*/ 34 h 81"/>
                  <a:gd name="T14" fmla="*/ 151 w 151"/>
                  <a:gd name="T15" fmla="*/ 0 h 81"/>
                  <a:gd name="T16" fmla="*/ 151 w 151"/>
                  <a:gd name="T17" fmla="*/ 0 h 81"/>
                  <a:gd name="T18" fmla="*/ 151 w 151"/>
                  <a:gd name="T19" fmla="*/ 11 h 81"/>
                  <a:gd name="T20" fmla="*/ 151 w 151"/>
                  <a:gd name="T21" fmla="*/ 11 h 81"/>
                  <a:gd name="T22" fmla="*/ 35 w 151"/>
                  <a:gd name="T23" fmla="*/ 46 h 81"/>
                  <a:gd name="T24" fmla="*/ 35 w 151"/>
                  <a:gd name="T25" fmla="*/ 34 h 81"/>
                  <a:gd name="T26" fmla="*/ 35 w 151"/>
                  <a:gd name="T27" fmla="*/ 34 h 81"/>
                  <a:gd name="T28" fmla="*/ 151 w 151"/>
                  <a:gd name="T29" fmla="*/ 69 h 81"/>
                  <a:gd name="T30" fmla="*/ 151 w 151"/>
                  <a:gd name="T31" fmla="*/ 81 h 81"/>
                  <a:gd name="T32" fmla="*/ 139 w 151"/>
                  <a:gd name="T33" fmla="*/ 81 h 81"/>
                  <a:gd name="T34" fmla="*/ 139 w 151"/>
                  <a:gd name="T35" fmla="*/ 46 h 81"/>
                  <a:gd name="T36" fmla="*/ 151 w 151"/>
                  <a:gd name="T37" fmla="*/ 46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1"/>
                  <a:gd name="T58" fmla="*/ 0 h 81"/>
                  <a:gd name="T59" fmla="*/ 151 w 151"/>
                  <a:gd name="T60" fmla="*/ 81 h 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1" h="81">
                    <a:moveTo>
                      <a:pt x="151" y="46"/>
                    </a:moveTo>
                    <a:lnTo>
                      <a:pt x="151" y="81"/>
                    </a:lnTo>
                    <a:lnTo>
                      <a:pt x="35" y="46"/>
                    </a:lnTo>
                    <a:lnTo>
                      <a:pt x="0" y="46"/>
                    </a:lnTo>
                    <a:lnTo>
                      <a:pt x="35" y="34"/>
                    </a:lnTo>
                    <a:lnTo>
                      <a:pt x="151" y="0"/>
                    </a:lnTo>
                    <a:lnTo>
                      <a:pt x="151" y="11"/>
                    </a:lnTo>
                    <a:lnTo>
                      <a:pt x="35" y="46"/>
                    </a:lnTo>
                    <a:lnTo>
                      <a:pt x="35" y="34"/>
                    </a:lnTo>
                    <a:lnTo>
                      <a:pt x="151" y="69"/>
                    </a:lnTo>
                    <a:lnTo>
                      <a:pt x="151" y="81"/>
                    </a:lnTo>
                    <a:lnTo>
                      <a:pt x="139" y="81"/>
                    </a:lnTo>
                    <a:lnTo>
                      <a:pt x="139" y="46"/>
                    </a:lnTo>
                    <a:lnTo>
                      <a:pt x="151" y="4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349" name="Freeform 14"/>
              <p:cNvSpPr>
                <a:spLocks/>
              </p:cNvSpPr>
              <p:nvPr/>
            </p:nvSpPr>
            <p:spPr bwMode="auto">
              <a:xfrm>
                <a:off x="3862" y="2398"/>
                <a:ext cx="12" cy="35"/>
              </a:xfrm>
              <a:custGeom>
                <a:avLst/>
                <a:gdLst>
                  <a:gd name="T0" fmla="*/ 12 w 12"/>
                  <a:gd name="T1" fmla="*/ 0 h 35"/>
                  <a:gd name="T2" fmla="*/ 12 w 12"/>
                  <a:gd name="T3" fmla="*/ 35 h 35"/>
                  <a:gd name="T4" fmla="*/ 0 w 12"/>
                  <a:gd name="T5" fmla="*/ 35 h 35"/>
                  <a:gd name="T6" fmla="*/ 0 w 12"/>
                  <a:gd name="T7" fmla="*/ 35 h 35"/>
                  <a:gd name="T8" fmla="*/ 0 w 12"/>
                  <a:gd name="T9" fmla="*/ 35 h 35"/>
                  <a:gd name="T10" fmla="*/ 0 w 12"/>
                  <a:gd name="T11" fmla="*/ 0 h 35"/>
                  <a:gd name="T12" fmla="*/ 12 w 12"/>
                  <a:gd name="T13" fmla="*/ 0 h 35"/>
                  <a:gd name="T14" fmla="*/ 0 60000 65536"/>
                  <a:gd name="T15" fmla="*/ 0 60000 65536"/>
                  <a:gd name="T16" fmla="*/ 0 60000 65536"/>
                  <a:gd name="T17" fmla="*/ 0 60000 65536"/>
                  <a:gd name="T18" fmla="*/ 0 60000 65536"/>
                  <a:gd name="T19" fmla="*/ 0 60000 65536"/>
                  <a:gd name="T20" fmla="*/ 0 60000 65536"/>
                  <a:gd name="T21" fmla="*/ 0 w 12"/>
                  <a:gd name="T22" fmla="*/ 0 h 35"/>
                  <a:gd name="T23" fmla="*/ 12 w 12"/>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5">
                    <a:moveTo>
                      <a:pt x="12" y="0"/>
                    </a:moveTo>
                    <a:lnTo>
                      <a:pt x="12" y="35"/>
                    </a:lnTo>
                    <a:lnTo>
                      <a:pt x="0" y="35"/>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350" name="Freeform 15"/>
              <p:cNvSpPr>
                <a:spLocks/>
              </p:cNvSpPr>
              <p:nvPr/>
            </p:nvSpPr>
            <p:spPr bwMode="auto">
              <a:xfrm>
                <a:off x="3758" y="2398"/>
                <a:ext cx="116" cy="70"/>
              </a:xfrm>
              <a:custGeom>
                <a:avLst/>
                <a:gdLst>
                  <a:gd name="T0" fmla="*/ 116 w 116"/>
                  <a:gd name="T1" fmla="*/ 35 h 70"/>
                  <a:gd name="T2" fmla="*/ 116 w 116"/>
                  <a:gd name="T3" fmla="*/ 70 h 70"/>
                  <a:gd name="T4" fmla="*/ 0 w 116"/>
                  <a:gd name="T5" fmla="*/ 35 h 70"/>
                  <a:gd name="T6" fmla="*/ 116 w 116"/>
                  <a:gd name="T7" fmla="*/ 0 h 70"/>
                  <a:gd name="T8" fmla="*/ 116 w 116"/>
                  <a:gd name="T9" fmla="*/ 35 h 70"/>
                  <a:gd name="T10" fmla="*/ 0 60000 65536"/>
                  <a:gd name="T11" fmla="*/ 0 60000 65536"/>
                  <a:gd name="T12" fmla="*/ 0 60000 65536"/>
                  <a:gd name="T13" fmla="*/ 0 60000 65536"/>
                  <a:gd name="T14" fmla="*/ 0 60000 65536"/>
                  <a:gd name="T15" fmla="*/ 0 w 116"/>
                  <a:gd name="T16" fmla="*/ 0 h 70"/>
                  <a:gd name="T17" fmla="*/ 116 w 116"/>
                  <a:gd name="T18" fmla="*/ 70 h 70"/>
                </a:gdLst>
                <a:ahLst/>
                <a:cxnLst>
                  <a:cxn ang="T10">
                    <a:pos x="T0" y="T1"/>
                  </a:cxn>
                  <a:cxn ang="T11">
                    <a:pos x="T2" y="T3"/>
                  </a:cxn>
                  <a:cxn ang="T12">
                    <a:pos x="T4" y="T5"/>
                  </a:cxn>
                  <a:cxn ang="T13">
                    <a:pos x="T6" y="T7"/>
                  </a:cxn>
                  <a:cxn ang="T14">
                    <a:pos x="T8" y="T9"/>
                  </a:cxn>
                </a:cxnLst>
                <a:rect l="T15" t="T16" r="T17" b="T18"/>
                <a:pathLst>
                  <a:path w="116" h="70">
                    <a:moveTo>
                      <a:pt x="116" y="35"/>
                    </a:moveTo>
                    <a:lnTo>
                      <a:pt x="116" y="70"/>
                    </a:lnTo>
                    <a:lnTo>
                      <a:pt x="0" y="35"/>
                    </a:lnTo>
                    <a:lnTo>
                      <a:pt x="116" y="0"/>
                    </a:lnTo>
                    <a:lnTo>
                      <a:pt x="116"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351" name="Rectangle 16"/>
              <p:cNvSpPr>
                <a:spLocks noChangeArrowheads="1"/>
              </p:cNvSpPr>
              <p:nvPr/>
            </p:nvSpPr>
            <p:spPr bwMode="auto">
              <a:xfrm>
                <a:off x="5243" y="2433"/>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52" name="Rectangle 17"/>
              <p:cNvSpPr>
                <a:spLocks noChangeArrowheads="1"/>
              </p:cNvSpPr>
              <p:nvPr/>
            </p:nvSpPr>
            <p:spPr bwMode="auto">
              <a:xfrm>
                <a:off x="3874" y="2433"/>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53" name="Rectangle 18"/>
              <p:cNvSpPr>
                <a:spLocks noChangeArrowheads="1"/>
              </p:cNvSpPr>
              <p:nvPr/>
            </p:nvSpPr>
            <p:spPr bwMode="auto">
              <a:xfrm>
                <a:off x="3874" y="2433"/>
                <a:ext cx="1369"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54" name="Rectangle 19"/>
              <p:cNvSpPr>
                <a:spLocks noChangeArrowheads="1"/>
              </p:cNvSpPr>
              <p:nvPr/>
            </p:nvSpPr>
            <p:spPr bwMode="auto">
              <a:xfrm>
                <a:off x="2749" y="1276"/>
                <a:ext cx="11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55" name="Freeform 20"/>
              <p:cNvSpPr>
                <a:spLocks/>
              </p:cNvSpPr>
              <p:nvPr/>
            </p:nvSpPr>
            <p:spPr bwMode="auto">
              <a:xfrm>
                <a:off x="2714" y="1276"/>
                <a:ext cx="151" cy="46"/>
              </a:xfrm>
              <a:custGeom>
                <a:avLst/>
                <a:gdLst>
                  <a:gd name="T0" fmla="*/ 151 w 151"/>
                  <a:gd name="T1" fmla="*/ 46 h 46"/>
                  <a:gd name="T2" fmla="*/ 151 w 151"/>
                  <a:gd name="T3" fmla="*/ 34 h 46"/>
                  <a:gd name="T4" fmla="*/ 35 w 151"/>
                  <a:gd name="T5" fmla="*/ 0 h 46"/>
                  <a:gd name="T6" fmla="*/ 35 w 151"/>
                  <a:gd name="T7" fmla="*/ 0 h 46"/>
                  <a:gd name="T8" fmla="*/ 0 w 151"/>
                  <a:gd name="T9" fmla="*/ 11 h 46"/>
                  <a:gd name="T10" fmla="*/ 35 w 151"/>
                  <a:gd name="T11" fmla="*/ 11 h 46"/>
                  <a:gd name="T12" fmla="*/ 151 w 151"/>
                  <a:gd name="T13" fmla="*/ 46 h 46"/>
                  <a:gd name="T14" fmla="*/ 0 60000 65536"/>
                  <a:gd name="T15" fmla="*/ 0 60000 65536"/>
                  <a:gd name="T16" fmla="*/ 0 60000 65536"/>
                  <a:gd name="T17" fmla="*/ 0 60000 65536"/>
                  <a:gd name="T18" fmla="*/ 0 60000 65536"/>
                  <a:gd name="T19" fmla="*/ 0 60000 65536"/>
                  <a:gd name="T20" fmla="*/ 0 60000 65536"/>
                  <a:gd name="T21" fmla="*/ 0 w 151"/>
                  <a:gd name="T22" fmla="*/ 0 h 46"/>
                  <a:gd name="T23" fmla="*/ 151 w 151"/>
                  <a:gd name="T24" fmla="*/ 46 h 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1" h="46">
                    <a:moveTo>
                      <a:pt x="151" y="46"/>
                    </a:moveTo>
                    <a:lnTo>
                      <a:pt x="151" y="34"/>
                    </a:lnTo>
                    <a:lnTo>
                      <a:pt x="35" y="0"/>
                    </a:lnTo>
                    <a:lnTo>
                      <a:pt x="0" y="11"/>
                    </a:lnTo>
                    <a:lnTo>
                      <a:pt x="35" y="11"/>
                    </a:lnTo>
                    <a:lnTo>
                      <a:pt x="151" y="4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356" name="Freeform 21"/>
              <p:cNvSpPr>
                <a:spLocks/>
              </p:cNvSpPr>
              <p:nvPr/>
            </p:nvSpPr>
            <p:spPr bwMode="auto">
              <a:xfrm>
                <a:off x="2749" y="1241"/>
                <a:ext cx="116" cy="46"/>
              </a:xfrm>
              <a:custGeom>
                <a:avLst/>
                <a:gdLst>
                  <a:gd name="T0" fmla="*/ 0 w 116"/>
                  <a:gd name="T1" fmla="*/ 35 h 46"/>
                  <a:gd name="T2" fmla="*/ 0 w 116"/>
                  <a:gd name="T3" fmla="*/ 46 h 46"/>
                  <a:gd name="T4" fmla="*/ 116 w 116"/>
                  <a:gd name="T5" fmla="*/ 11 h 46"/>
                  <a:gd name="T6" fmla="*/ 116 w 116"/>
                  <a:gd name="T7" fmla="*/ 0 h 46"/>
                  <a:gd name="T8" fmla="*/ 0 w 116"/>
                  <a:gd name="T9" fmla="*/ 35 h 46"/>
                  <a:gd name="T10" fmla="*/ 0 60000 65536"/>
                  <a:gd name="T11" fmla="*/ 0 60000 65536"/>
                  <a:gd name="T12" fmla="*/ 0 60000 65536"/>
                  <a:gd name="T13" fmla="*/ 0 60000 65536"/>
                  <a:gd name="T14" fmla="*/ 0 60000 65536"/>
                  <a:gd name="T15" fmla="*/ 0 w 116"/>
                  <a:gd name="T16" fmla="*/ 0 h 46"/>
                  <a:gd name="T17" fmla="*/ 116 w 116"/>
                  <a:gd name="T18" fmla="*/ 46 h 46"/>
                </a:gdLst>
                <a:ahLst/>
                <a:cxnLst>
                  <a:cxn ang="T10">
                    <a:pos x="T0" y="T1"/>
                  </a:cxn>
                  <a:cxn ang="T11">
                    <a:pos x="T2" y="T3"/>
                  </a:cxn>
                  <a:cxn ang="T12">
                    <a:pos x="T4" y="T5"/>
                  </a:cxn>
                  <a:cxn ang="T13">
                    <a:pos x="T6" y="T7"/>
                  </a:cxn>
                  <a:cxn ang="T14">
                    <a:pos x="T8" y="T9"/>
                  </a:cxn>
                </a:cxnLst>
                <a:rect l="T15" t="T16" r="T17" b="T18"/>
                <a:pathLst>
                  <a:path w="116" h="46">
                    <a:moveTo>
                      <a:pt x="0" y="35"/>
                    </a:moveTo>
                    <a:lnTo>
                      <a:pt x="0" y="46"/>
                    </a:lnTo>
                    <a:lnTo>
                      <a:pt x="116" y="11"/>
                    </a:lnTo>
                    <a:lnTo>
                      <a:pt x="116" y="0"/>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357" name="Rectangle 22"/>
              <p:cNvSpPr>
                <a:spLocks noChangeArrowheads="1"/>
              </p:cNvSpPr>
              <p:nvPr/>
            </p:nvSpPr>
            <p:spPr bwMode="auto">
              <a:xfrm>
                <a:off x="3537" y="128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58" name="Rectangle 23"/>
              <p:cNvSpPr>
                <a:spLocks noChangeArrowheads="1"/>
              </p:cNvSpPr>
              <p:nvPr/>
            </p:nvSpPr>
            <p:spPr bwMode="auto">
              <a:xfrm>
                <a:off x="3491" y="128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59" name="Rectangle 24"/>
              <p:cNvSpPr>
                <a:spLocks noChangeArrowheads="1"/>
              </p:cNvSpPr>
              <p:nvPr/>
            </p:nvSpPr>
            <p:spPr bwMode="auto">
              <a:xfrm>
                <a:off x="3491" y="1287"/>
                <a:ext cx="4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60" name="Line 25"/>
              <p:cNvSpPr>
                <a:spLocks noChangeShapeType="1"/>
              </p:cNvSpPr>
              <p:nvPr/>
            </p:nvSpPr>
            <p:spPr bwMode="auto">
              <a:xfrm flipH="1">
                <a:off x="3317" y="1287"/>
                <a:ext cx="93" cy="1"/>
              </a:xfrm>
              <a:prstGeom prst="line">
                <a:avLst/>
              </a:prstGeom>
              <a:noFill/>
              <a:ln w="0">
                <a:solidFill>
                  <a:srgbClr val="000000"/>
                </a:solidFill>
                <a:round/>
                <a:headEnd/>
                <a:tailEnd/>
              </a:ln>
            </p:spPr>
            <p:txBody>
              <a:bodyPr/>
              <a:lstStyle/>
              <a:p>
                <a:endParaRPr lang="en-US"/>
              </a:p>
            </p:txBody>
          </p:sp>
          <p:sp>
            <p:nvSpPr>
              <p:cNvPr id="139361" name="Line 26"/>
              <p:cNvSpPr>
                <a:spLocks noChangeShapeType="1"/>
              </p:cNvSpPr>
              <p:nvPr/>
            </p:nvSpPr>
            <p:spPr bwMode="auto">
              <a:xfrm flipH="1">
                <a:off x="3155" y="1287"/>
                <a:ext cx="92" cy="1"/>
              </a:xfrm>
              <a:prstGeom prst="line">
                <a:avLst/>
              </a:prstGeom>
              <a:noFill/>
              <a:ln w="0">
                <a:solidFill>
                  <a:srgbClr val="000000"/>
                </a:solidFill>
                <a:round/>
                <a:headEnd/>
                <a:tailEnd/>
              </a:ln>
            </p:spPr>
            <p:txBody>
              <a:bodyPr/>
              <a:lstStyle/>
              <a:p>
                <a:endParaRPr lang="en-US"/>
              </a:p>
            </p:txBody>
          </p:sp>
          <p:sp>
            <p:nvSpPr>
              <p:cNvPr id="139362" name="Line 27"/>
              <p:cNvSpPr>
                <a:spLocks noChangeShapeType="1"/>
              </p:cNvSpPr>
              <p:nvPr/>
            </p:nvSpPr>
            <p:spPr bwMode="auto">
              <a:xfrm flipH="1">
                <a:off x="2992" y="1287"/>
                <a:ext cx="81" cy="1"/>
              </a:xfrm>
              <a:prstGeom prst="line">
                <a:avLst/>
              </a:prstGeom>
              <a:noFill/>
              <a:ln w="0">
                <a:solidFill>
                  <a:srgbClr val="000000"/>
                </a:solidFill>
                <a:round/>
                <a:headEnd/>
                <a:tailEnd/>
              </a:ln>
            </p:spPr>
            <p:txBody>
              <a:bodyPr/>
              <a:lstStyle/>
              <a:p>
                <a:endParaRPr lang="en-US"/>
              </a:p>
            </p:txBody>
          </p:sp>
          <p:sp>
            <p:nvSpPr>
              <p:cNvPr id="139363" name="Rectangle 28"/>
              <p:cNvSpPr>
                <a:spLocks noChangeArrowheads="1"/>
              </p:cNvSpPr>
              <p:nvPr/>
            </p:nvSpPr>
            <p:spPr bwMode="auto">
              <a:xfrm>
                <a:off x="2911" y="128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64" name="Rectangle 29"/>
              <p:cNvSpPr>
                <a:spLocks noChangeArrowheads="1"/>
              </p:cNvSpPr>
              <p:nvPr/>
            </p:nvSpPr>
            <p:spPr bwMode="auto">
              <a:xfrm>
                <a:off x="2865" y="128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65" name="Rectangle 30"/>
              <p:cNvSpPr>
                <a:spLocks noChangeArrowheads="1"/>
              </p:cNvSpPr>
              <p:nvPr/>
            </p:nvSpPr>
            <p:spPr bwMode="auto">
              <a:xfrm>
                <a:off x="2865" y="1287"/>
                <a:ext cx="4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66" name="Rectangle 31"/>
              <p:cNvSpPr>
                <a:spLocks noChangeArrowheads="1"/>
              </p:cNvSpPr>
              <p:nvPr/>
            </p:nvSpPr>
            <p:spPr bwMode="auto">
              <a:xfrm>
                <a:off x="2981" y="1287"/>
                <a:ext cx="417" cy="20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367" name="Rectangle 32"/>
              <p:cNvSpPr>
                <a:spLocks noChangeArrowheads="1"/>
              </p:cNvSpPr>
              <p:nvPr/>
            </p:nvSpPr>
            <p:spPr bwMode="auto">
              <a:xfrm>
                <a:off x="2981" y="1287"/>
                <a:ext cx="42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68" name="Rectangle 33"/>
              <p:cNvSpPr>
                <a:spLocks noChangeArrowheads="1"/>
              </p:cNvSpPr>
              <p:nvPr/>
            </p:nvSpPr>
            <p:spPr bwMode="auto">
              <a:xfrm>
                <a:off x="3398" y="1287"/>
                <a:ext cx="12" cy="22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69" name="Rectangle 34"/>
              <p:cNvSpPr>
                <a:spLocks noChangeArrowheads="1"/>
              </p:cNvSpPr>
              <p:nvPr/>
            </p:nvSpPr>
            <p:spPr bwMode="auto">
              <a:xfrm>
                <a:off x="2981" y="1495"/>
                <a:ext cx="41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70" name="Rectangle 35"/>
              <p:cNvSpPr>
                <a:spLocks noChangeArrowheads="1"/>
              </p:cNvSpPr>
              <p:nvPr/>
            </p:nvSpPr>
            <p:spPr bwMode="auto">
              <a:xfrm>
                <a:off x="2981" y="1287"/>
                <a:ext cx="11" cy="20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71" name="Rectangle 36"/>
              <p:cNvSpPr>
                <a:spLocks noChangeArrowheads="1"/>
              </p:cNvSpPr>
              <p:nvPr/>
            </p:nvSpPr>
            <p:spPr bwMode="auto">
              <a:xfrm>
                <a:off x="3027" y="1345"/>
                <a:ext cx="302"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Handle</a:t>
                </a:r>
                <a:endParaRPr lang="en-US" b="1" u="none"/>
              </a:p>
            </p:txBody>
          </p:sp>
          <p:sp>
            <p:nvSpPr>
              <p:cNvPr id="139372" name="Rectangle 37"/>
              <p:cNvSpPr>
                <a:spLocks noChangeArrowheads="1"/>
              </p:cNvSpPr>
              <p:nvPr/>
            </p:nvSpPr>
            <p:spPr bwMode="auto">
              <a:xfrm>
                <a:off x="3746" y="2572"/>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73" name="Freeform 38"/>
              <p:cNvSpPr>
                <a:spLocks/>
              </p:cNvSpPr>
              <p:nvPr/>
            </p:nvSpPr>
            <p:spPr bwMode="auto">
              <a:xfrm>
                <a:off x="3746" y="2572"/>
                <a:ext cx="174" cy="34"/>
              </a:xfrm>
              <a:custGeom>
                <a:avLst/>
                <a:gdLst>
                  <a:gd name="T0" fmla="*/ 0 w 174"/>
                  <a:gd name="T1" fmla="*/ 0 h 34"/>
                  <a:gd name="T2" fmla="*/ 174 w 174"/>
                  <a:gd name="T3" fmla="*/ 23 h 34"/>
                  <a:gd name="T4" fmla="*/ 174 w 174"/>
                  <a:gd name="T5" fmla="*/ 23 h 34"/>
                  <a:gd name="T6" fmla="*/ 174 w 174"/>
                  <a:gd name="T7" fmla="*/ 34 h 34"/>
                  <a:gd name="T8" fmla="*/ 174 w 174"/>
                  <a:gd name="T9" fmla="*/ 34 h 34"/>
                  <a:gd name="T10" fmla="*/ 0 w 174"/>
                  <a:gd name="T11" fmla="*/ 11 h 34"/>
                  <a:gd name="T12" fmla="*/ 0 w 174"/>
                  <a:gd name="T13" fmla="*/ 0 h 34"/>
                  <a:gd name="T14" fmla="*/ 0 60000 65536"/>
                  <a:gd name="T15" fmla="*/ 0 60000 65536"/>
                  <a:gd name="T16" fmla="*/ 0 60000 65536"/>
                  <a:gd name="T17" fmla="*/ 0 60000 65536"/>
                  <a:gd name="T18" fmla="*/ 0 60000 65536"/>
                  <a:gd name="T19" fmla="*/ 0 60000 65536"/>
                  <a:gd name="T20" fmla="*/ 0 60000 65536"/>
                  <a:gd name="T21" fmla="*/ 0 w 174"/>
                  <a:gd name="T22" fmla="*/ 0 h 34"/>
                  <a:gd name="T23" fmla="*/ 174 w 174"/>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4" h="34">
                    <a:moveTo>
                      <a:pt x="0" y="0"/>
                    </a:moveTo>
                    <a:lnTo>
                      <a:pt x="174" y="23"/>
                    </a:lnTo>
                    <a:lnTo>
                      <a:pt x="174" y="34"/>
                    </a:lnTo>
                    <a:lnTo>
                      <a:pt x="0" y="11"/>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374" name="Freeform 39"/>
              <p:cNvSpPr>
                <a:spLocks/>
              </p:cNvSpPr>
              <p:nvPr/>
            </p:nvSpPr>
            <p:spPr bwMode="auto">
              <a:xfrm>
                <a:off x="3920" y="2595"/>
                <a:ext cx="70" cy="35"/>
              </a:xfrm>
              <a:custGeom>
                <a:avLst/>
                <a:gdLst>
                  <a:gd name="T0" fmla="*/ 0 w 70"/>
                  <a:gd name="T1" fmla="*/ 0 h 35"/>
                  <a:gd name="T2" fmla="*/ 58 w 70"/>
                  <a:gd name="T3" fmla="*/ 23 h 35"/>
                  <a:gd name="T4" fmla="*/ 70 w 70"/>
                  <a:gd name="T5" fmla="*/ 23 h 35"/>
                  <a:gd name="T6" fmla="*/ 58 w 70"/>
                  <a:gd name="T7" fmla="*/ 23 h 35"/>
                  <a:gd name="T8" fmla="*/ 58 w 70"/>
                  <a:gd name="T9" fmla="*/ 35 h 35"/>
                  <a:gd name="T10" fmla="*/ 0 w 70"/>
                  <a:gd name="T11" fmla="*/ 11 h 35"/>
                  <a:gd name="T12" fmla="*/ 0 w 70"/>
                  <a:gd name="T13" fmla="*/ 0 h 35"/>
                  <a:gd name="T14" fmla="*/ 0 60000 65536"/>
                  <a:gd name="T15" fmla="*/ 0 60000 65536"/>
                  <a:gd name="T16" fmla="*/ 0 60000 65536"/>
                  <a:gd name="T17" fmla="*/ 0 60000 65536"/>
                  <a:gd name="T18" fmla="*/ 0 60000 65536"/>
                  <a:gd name="T19" fmla="*/ 0 60000 65536"/>
                  <a:gd name="T20" fmla="*/ 0 60000 65536"/>
                  <a:gd name="T21" fmla="*/ 0 w 70"/>
                  <a:gd name="T22" fmla="*/ 0 h 35"/>
                  <a:gd name="T23" fmla="*/ 70 w 70"/>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35">
                    <a:moveTo>
                      <a:pt x="0" y="0"/>
                    </a:moveTo>
                    <a:lnTo>
                      <a:pt x="58" y="23"/>
                    </a:lnTo>
                    <a:lnTo>
                      <a:pt x="70" y="23"/>
                    </a:lnTo>
                    <a:lnTo>
                      <a:pt x="58" y="23"/>
                    </a:lnTo>
                    <a:lnTo>
                      <a:pt x="58" y="35"/>
                    </a:lnTo>
                    <a:lnTo>
                      <a:pt x="0" y="11"/>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375" name="Rectangle 40"/>
              <p:cNvSpPr>
                <a:spLocks noChangeArrowheads="1"/>
              </p:cNvSpPr>
              <p:nvPr/>
            </p:nvSpPr>
            <p:spPr bwMode="auto">
              <a:xfrm>
                <a:off x="3990" y="2641"/>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76" name="Freeform 41"/>
              <p:cNvSpPr>
                <a:spLocks/>
              </p:cNvSpPr>
              <p:nvPr/>
            </p:nvSpPr>
            <p:spPr bwMode="auto">
              <a:xfrm>
                <a:off x="3978" y="2618"/>
                <a:ext cx="23" cy="23"/>
              </a:xfrm>
              <a:custGeom>
                <a:avLst/>
                <a:gdLst>
                  <a:gd name="T0" fmla="*/ 12 w 23"/>
                  <a:gd name="T1" fmla="*/ 0 h 23"/>
                  <a:gd name="T2" fmla="*/ 0 w 23"/>
                  <a:gd name="T3" fmla="*/ 0 h 23"/>
                  <a:gd name="T4" fmla="*/ 12 w 23"/>
                  <a:gd name="T5" fmla="*/ 23 h 23"/>
                  <a:gd name="T6" fmla="*/ 23 w 23"/>
                  <a:gd name="T7" fmla="*/ 23 h 23"/>
                  <a:gd name="T8" fmla="*/ 12 w 23"/>
                  <a:gd name="T9" fmla="*/ 0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2" y="0"/>
                    </a:moveTo>
                    <a:lnTo>
                      <a:pt x="0" y="0"/>
                    </a:lnTo>
                    <a:lnTo>
                      <a:pt x="12" y="23"/>
                    </a:lnTo>
                    <a:lnTo>
                      <a:pt x="23" y="23"/>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377" name="Freeform 42"/>
              <p:cNvSpPr>
                <a:spLocks/>
              </p:cNvSpPr>
              <p:nvPr/>
            </p:nvSpPr>
            <p:spPr bwMode="auto">
              <a:xfrm>
                <a:off x="3804" y="2630"/>
                <a:ext cx="105" cy="69"/>
              </a:xfrm>
              <a:custGeom>
                <a:avLst/>
                <a:gdLst>
                  <a:gd name="T0" fmla="*/ 105 w 105"/>
                  <a:gd name="T1" fmla="*/ 46 h 69"/>
                  <a:gd name="T2" fmla="*/ 105 w 105"/>
                  <a:gd name="T3" fmla="*/ 69 h 69"/>
                  <a:gd name="T4" fmla="*/ 105 w 105"/>
                  <a:gd name="T5" fmla="*/ 69 h 69"/>
                  <a:gd name="T6" fmla="*/ 105 w 105"/>
                  <a:gd name="T7" fmla="*/ 69 h 69"/>
                  <a:gd name="T8" fmla="*/ 0 w 105"/>
                  <a:gd name="T9" fmla="*/ 46 h 69"/>
                  <a:gd name="T10" fmla="*/ 0 w 105"/>
                  <a:gd name="T11" fmla="*/ 34 h 69"/>
                  <a:gd name="T12" fmla="*/ 0 w 105"/>
                  <a:gd name="T13" fmla="*/ 34 h 69"/>
                  <a:gd name="T14" fmla="*/ 105 w 105"/>
                  <a:gd name="T15" fmla="*/ 0 h 69"/>
                  <a:gd name="T16" fmla="*/ 105 w 105"/>
                  <a:gd name="T17" fmla="*/ 0 h 69"/>
                  <a:gd name="T18" fmla="*/ 105 w 105"/>
                  <a:gd name="T19" fmla="*/ 11 h 69"/>
                  <a:gd name="T20" fmla="*/ 105 w 105"/>
                  <a:gd name="T21" fmla="*/ 11 h 69"/>
                  <a:gd name="T22" fmla="*/ 0 w 105"/>
                  <a:gd name="T23" fmla="*/ 46 h 69"/>
                  <a:gd name="T24" fmla="*/ 0 w 105"/>
                  <a:gd name="T25" fmla="*/ 34 h 69"/>
                  <a:gd name="T26" fmla="*/ 0 w 105"/>
                  <a:gd name="T27" fmla="*/ 34 h 69"/>
                  <a:gd name="T28" fmla="*/ 105 w 105"/>
                  <a:gd name="T29" fmla="*/ 57 h 69"/>
                  <a:gd name="T30" fmla="*/ 105 w 105"/>
                  <a:gd name="T31" fmla="*/ 69 h 69"/>
                  <a:gd name="T32" fmla="*/ 93 w 105"/>
                  <a:gd name="T33" fmla="*/ 69 h 69"/>
                  <a:gd name="T34" fmla="*/ 93 w 105"/>
                  <a:gd name="T35" fmla="*/ 46 h 69"/>
                  <a:gd name="T36" fmla="*/ 105 w 105"/>
                  <a:gd name="T37" fmla="*/ 46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5"/>
                  <a:gd name="T58" fmla="*/ 0 h 69"/>
                  <a:gd name="T59" fmla="*/ 105 w 105"/>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5" h="69">
                    <a:moveTo>
                      <a:pt x="105" y="46"/>
                    </a:moveTo>
                    <a:lnTo>
                      <a:pt x="105" y="69"/>
                    </a:lnTo>
                    <a:lnTo>
                      <a:pt x="0" y="46"/>
                    </a:lnTo>
                    <a:lnTo>
                      <a:pt x="0" y="34"/>
                    </a:lnTo>
                    <a:lnTo>
                      <a:pt x="105" y="0"/>
                    </a:lnTo>
                    <a:lnTo>
                      <a:pt x="105" y="11"/>
                    </a:lnTo>
                    <a:lnTo>
                      <a:pt x="0" y="46"/>
                    </a:lnTo>
                    <a:lnTo>
                      <a:pt x="0" y="34"/>
                    </a:lnTo>
                    <a:lnTo>
                      <a:pt x="105" y="57"/>
                    </a:lnTo>
                    <a:lnTo>
                      <a:pt x="105" y="69"/>
                    </a:lnTo>
                    <a:lnTo>
                      <a:pt x="93" y="69"/>
                    </a:lnTo>
                    <a:lnTo>
                      <a:pt x="93" y="46"/>
                    </a:lnTo>
                    <a:lnTo>
                      <a:pt x="105" y="4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378" name="Freeform 43"/>
              <p:cNvSpPr>
                <a:spLocks/>
              </p:cNvSpPr>
              <p:nvPr/>
            </p:nvSpPr>
            <p:spPr bwMode="auto">
              <a:xfrm>
                <a:off x="3897" y="2641"/>
                <a:ext cx="12" cy="35"/>
              </a:xfrm>
              <a:custGeom>
                <a:avLst/>
                <a:gdLst>
                  <a:gd name="T0" fmla="*/ 12 w 12"/>
                  <a:gd name="T1" fmla="*/ 0 h 35"/>
                  <a:gd name="T2" fmla="*/ 12 w 12"/>
                  <a:gd name="T3" fmla="*/ 35 h 35"/>
                  <a:gd name="T4" fmla="*/ 0 w 12"/>
                  <a:gd name="T5" fmla="*/ 35 h 35"/>
                  <a:gd name="T6" fmla="*/ 0 w 12"/>
                  <a:gd name="T7" fmla="*/ 35 h 35"/>
                  <a:gd name="T8" fmla="*/ 0 w 12"/>
                  <a:gd name="T9" fmla="*/ 35 h 35"/>
                  <a:gd name="T10" fmla="*/ 0 w 12"/>
                  <a:gd name="T11" fmla="*/ 0 h 35"/>
                  <a:gd name="T12" fmla="*/ 12 w 12"/>
                  <a:gd name="T13" fmla="*/ 0 h 35"/>
                  <a:gd name="T14" fmla="*/ 0 60000 65536"/>
                  <a:gd name="T15" fmla="*/ 0 60000 65536"/>
                  <a:gd name="T16" fmla="*/ 0 60000 65536"/>
                  <a:gd name="T17" fmla="*/ 0 60000 65536"/>
                  <a:gd name="T18" fmla="*/ 0 60000 65536"/>
                  <a:gd name="T19" fmla="*/ 0 60000 65536"/>
                  <a:gd name="T20" fmla="*/ 0 60000 65536"/>
                  <a:gd name="T21" fmla="*/ 0 w 12"/>
                  <a:gd name="T22" fmla="*/ 0 h 35"/>
                  <a:gd name="T23" fmla="*/ 12 w 12"/>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5">
                    <a:moveTo>
                      <a:pt x="12" y="0"/>
                    </a:moveTo>
                    <a:lnTo>
                      <a:pt x="12" y="35"/>
                    </a:lnTo>
                    <a:lnTo>
                      <a:pt x="0" y="35"/>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379" name="Freeform 44"/>
              <p:cNvSpPr>
                <a:spLocks/>
              </p:cNvSpPr>
              <p:nvPr/>
            </p:nvSpPr>
            <p:spPr bwMode="auto">
              <a:xfrm>
                <a:off x="3804" y="2641"/>
                <a:ext cx="105" cy="58"/>
              </a:xfrm>
              <a:custGeom>
                <a:avLst/>
                <a:gdLst>
                  <a:gd name="T0" fmla="*/ 105 w 105"/>
                  <a:gd name="T1" fmla="*/ 35 h 58"/>
                  <a:gd name="T2" fmla="*/ 105 w 105"/>
                  <a:gd name="T3" fmla="*/ 58 h 58"/>
                  <a:gd name="T4" fmla="*/ 0 w 105"/>
                  <a:gd name="T5" fmla="*/ 35 h 58"/>
                  <a:gd name="T6" fmla="*/ 105 w 105"/>
                  <a:gd name="T7" fmla="*/ 0 h 58"/>
                  <a:gd name="T8" fmla="*/ 105 w 105"/>
                  <a:gd name="T9" fmla="*/ 35 h 58"/>
                  <a:gd name="T10" fmla="*/ 0 60000 65536"/>
                  <a:gd name="T11" fmla="*/ 0 60000 65536"/>
                  <a:gd name="T12" fmla="*/ 0 60000 65536"/>
                  <a:gd name="T13" fmla="*/ 0 60000 65536"/>
                  <a:gd name="T14" fmla="*/ 0 60000 65536"/>
                  <a:gd name="T15" fmla="*/ 0 w 105"/>
                  <a:gd name="T16" fmla="*/ 0 h 58"/>
                  <a:gd name="T17" fmla="*/ 105 w 105"/>
                  <a:gd name="T18" fmla="*/ 58 h 58"/>
                </a:gdLst>
                <a:ahLst/>
                <a:cxnLst>
                  <a:cxn ang="T10">
                    <a:pos x="T0" y="T1"/>
                  </a:cxn>
                  <a:cxn ang="T11">
                    <a:pos x="T2" y="T3"/>
                  </a:cxn>
                  <a:cxn ang="T12">
                    <a:pos x="T4" y="T5"/>
                  </a:cxn>
                  <a:cxn ang="T13">
                    <a:pos x="T6" y="T7"/>
                  </a:cxn>
                  <a:cxn ang="T14">
                    <a:pos x="T8" y="T9"/>
                  </a:cxn>
                </a:cxnLst>
                <a:rect l="T15" t="T16" r="T17" b="T18"/>
                <a:pathLst>
                  <a:path w="105" h="58">
                    <a:moveTo>
                      <a:pt x="105" y="35"/>
                    </a:moveTo>
                    <a:lnTo>
                      <a:pt x="105" y="58"/>
                    </a:lnTo>
                    <a:lnTo>
                      <a:pt x="0" y="35"/>
                    </a:lnTo>
                    <a:lnTo>
                      <a:pt x="105" y="0"/>
                    </a:lnTo>
                    <a:lnTo>
                      <a:pt x="105"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380" name="Freeform 45"/>
              <p:cNvSpPr>
                <a:spLocks/>
              </p:cNvSpPr>
              <p:nvPr/>
            </p:nvSpPr>
            <p:spPr bwMode="auto">
              <a:xfrm>
                <a:off x="3990" y="2641"/>
                <a:ext cx="11" cy="12"/>
              </a:xfrm>
              <a:custGeom>
                <a:avLst/>
                <a:gdLst>
                  <a:gd name="T0" fmla="*/ 11 w 11"/>
                  <a:gd name="T1" fmla="*/ 12 h 12"/>
                  <a:gd name="T2" fmla="*/ 11 w 11"/>
                  <a:gd name="T3" fmla="*/ 12 h 12"/>
                  <a:gd name="T4" fmla="*/ 0 w 11"/>
                  <a:gd name="T5" fmla="*/ 0 h 12"/>
                  <a:gd name="T6" fmla="*/ 0 w 11"/>
                  <a:gd name="T7" fmla="*/ 0 h 12"/>
                  <a:gd name="T8" fmla="*/ 11 w 11"/>
                  <a:gd name="T9" fmla="*/ 12 h 12"/>
                  <a:gd name="T10" fmla="*/ 0 60000 65536"/>
                  <a:gd name="T11" fmla="*/ 0 60000 65536"/>
                  <a:gd name="T12" fmla="*/ 0 60000 65536"/>
                  <a:gd name="T13" fmla="*/ 0 60000 65536"/>
                  <a:gd name="T14" fmla="*/ 0 60000 65536"/>
                  <a:gd name="T15" fmla="*/ 0 w 11"/>
                  <a:gd name="T16" fmla="*/ 0 h 12"/>
                  <a:gd name="T17" fmla="*/ 11 w 11"/>
                  <a:gd name="T18" fmla="*/ 12 h 12"/>
                </a:gdLst>
                <a:ahLst/>
                <a:cxnLst>
                  <a:cxn ang="T10">
                    <a:pos x="T0" y="T1"/>
                  </a:cxn>
                  <a:cxn ang="T11">
                    <a:pos x="T2" y="T3"/>
                  </a:cxn>
                  <a:cxn ang="T12">
                    <a:pos x="T4" y="T5"/>
                  </a:cxn>
                  <a:cxn ang="T13">
                    <a:pos x="T6" y="T7"/>
                  </a:cxn>
                  <a:cxn ang="T14">
                    <a:pos x="T8" y="T9"/>
                  </a:cxn>
                </a:cxnLst>
                <a:rect l="T15" t="T16" r="T17" b="T18"/>
                <a:pathLst>
                  <a:path w="11" h="12">
                    <a:moveTo>
                      <a:pt x="11" y="12"/>
                    </a:moveTo>
                    <a:lnTo>
                      <a:pt x="11" y="12"/>
                    </a:lnTo>
                    <a:lnTo>
                      <a:pt x="0" y="0"/>
                    </a:lnTo>
                    <a:lnTo>
                      <a:pt x="11"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381" name="Freeform 46"/>
              <p:cNvSpPr>
                <a:spLocks/>
              </p:cNvSpPr>
              <p:nvPr/>
            </p:nvSpPr>
            <p:spPr bwMode="auto">
              <a:xfrm>
                <a:off x="3967" y="2641"/>
                <a:ext cx="34" cy="35"/>
              </a:xfrm>
              <a:custGeom>
                <a:avLst/>
                <a:gdLst>
                  <a:gd name="T0" fmla="*/ 34 w 34"/>
                  <a:gd name="T1" fmla="*/ 12 h 35"/>
                  <a:gd name="T2" fmla="*/ 23 w 34"/>
                  <a:gd name="T3" fmla="*/ 0 h 35"/>
                  <a:gd name="T4" fmla="*/ 0 w 34"/>
                  <a:gd name="T5" fmla="*/ 23 h 35"/>
                  <a:gd name="T6" fmla="*/ 0 w 34"/>
                  <a:gd name="T7" fmla="*/ 23 h 35"/>
                  <a:gd name="T8" fmla="*/ 0 w 34"/>
                  <a:gd name="T9" fmla="*/ 35 h 35"/>
                  <a:gd name="T10" fmla="*/ 11 w 34"/>
                  <a:gd name="T11" fmla="*/ 35 h 35"/>
                  <a:gd name="T12" fmla="*/ 34 w 34"/>
                  <a:gd name="T13" fmla="*/ 12 h 35"/>
                  <a:gd name="T14" fmla="*/ 0 60000 65536"/>
                  <a:gd name="T15" fmla="*/ 0 60000 65536"/>
                  <a:gd name="T16" fmla="*/ 0 60000 65536"/>
                  <a:gd name="T17" fmla="*/ 0 60000 65536"/>
                  <a:gd name="T18" fmla="*/ 0 60000 65536"/>
                  <a:gd name="T19" fmla="*/ 0 60000 65536"/>
                  <a:gd name="T20" fmla="*/ 0 60000 65536"/>
                  <a:gd name="T21" fmla="*/ 0 w 34"/>
                  <a:gd name="T22" fmla="*/ 0 h 35"/>
                  <a:gd name="T23" fmla="*/ 34 w 34"/>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5">
                    <a:moveTo>
                      <a:pt x="34" y="12"/>
                    </a:moveTo>
                    <a:lnTo>
                      <a:pt x="23" y="0"/>
                    </a:lnTo>
                    <a:lnTo>
                      <a:pt x="0" y="23"/>
                    </a:lnTo>
                    <a:lnTo>
                      <a:pt x="0" y="35"/>
                    </a:lnTo>
                    <a:lnTo>
                      <a:pt x="11" y="35"/>
                    </a:lnTo>
                    <a:lnTo>
                      <a:pt x="34"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382" name="Rectangle 47"/>
              <p:cNvSpPr>
                <a:spLocks noChangeArrowheads="1"/>
              </p:cNvSpPr>
              <p:nvPr/>
            </p:nvSpPr>
            <p:spPr bwMode="auto">
              <a:xfrm>
                <a:off x="3909" y="2664"/>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83" name="Rectangle 48"/>
              <p:cNvSpPr>
                <a:spLocks noChangeArrowheads="1"/>
              </p:cNvSpPr>
              <p:nvPr/>
            </p:nvSpPr>
            <p:spPr bwMode="auto">
              <a:xfrm>
                <a:off x="3909" y="2664"/>
                <a:ext cx="5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84" name="Rectangle 49"/>
              <p:cNvSpPr>
                <a:spLocks noChangeArrowheads="1"/>
              </p:cNvSpPr>
              <p:nvPr/>
            </p:nvSpPr>
            <p:spPr bwMode="auto">
              <a:xfrm>
                <a:off x="1995" y="951"/>
                <a:ext cx="452" cy="20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385" name="Rectangle 50"/>
              <p:cNvSpPr>
                <a:spLocks noChangeArrowheads="1"/>
              </p:cNvSpPr>
              <p:nvPr/>
            </p:nvSpPr>
            <p:spPr bwMode="auto">
              <a:xfrm>
                <a:off x="1995" y="951"/>
                <a:ext cx="464"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86" name="Rectangle 51"/>
              <p:cNvSpPr>
                <a:spLocks noChangeArrowheads="1"/>
              </p:cNvSpPr>
              <p:nvPr/>
            </p:nvSpPr>
            <p:spPr bwMode="auto">
              <a:xfrm>
                <a:off x="2447" y="951"/>
                <a:ext cx="12" cy="22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87" name="Rectangle 52"/>
              <p:cNvSpPr>
                <a:spLocks noChangeArrowheads="1"/>
              </p:cNvSpPr>
              <p:nvPr/>
            </p:nvSpPr>
            <p:spPr bwMode="auto">
              <a:xfrm>
                <a:off x="1995" y="1160"/>
                <a:ext cx="452"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88" name="Rectangle 53"/>
              <p:cNvSpPr>
                <a:spLocks noChangeArrowheads="1"/>
              </p:cNvSpPr>
              <p:nvPr/>
            </p:nvSpPr>
            <p:spPr bwMode="auto">
              <a:xfrm>
                <a:off x="1995" y="951"/>
                <a:ext cx="11" cy="20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89" name="Rectangle 54"/>
              <p:cNvSpPr>
                <a:spLocks noChangeArrowheads="1"/>
              </p:cNvSpPr>
              <p:nvPr/>
            </p:nvSpPr>
            <p:spPr bwMode="auto">
              <a:xfrm>
                <a:off x="2111" y="1009"/>
                <a:ext cx="202"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Addr</a:t>
                </a:r>
                <a:endParaRPr lang="en-US" b="1" u="none"/>
              </a:p>
            </p:txBody>
          </p:sp>
          <p:sp>
            <p:nvSpPr>
              <p:cNvPr id="139390" name="Rectangle 55"/>
              <p:cNvSpPr>
                <a:spLocks noChangeArrowheads="1"/>
              </p:cNvSpPr>
              <p:nvPr/>
            </p:nvSpPr>
            <p:spPr bwMode="auto">
              <a:xfrm>
                <a:off x="962" y="616"/>
                <a:ext cx="766" cy="23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391" name="Rectangle 56"/>
              <p:cNvSpPr>
                <a:spLocks noChangeArrowheads="1"/>
              </p:cNvSpPr>
              <p:nvPr/>
            </p:nvSpPr>
            <p:spPr bwMode="auto">
              <a:xfrm>
                <a:off x="997" y="593"/>
                <a:ext cx="633" cy="125"/>
              </a:xfrm>
              <a:prstGeom prst="rect">
                <a:avLst/>
              </a:prstGeom>
              <a:noFill/>
              <a:ln w="9525">
                <a:noFill/>
                <a:miter lim="800000"/>
                <a:headEnd/>
                <a:tailEnd/>
              </a:ln>
            </p:spPr>
            <p:txBody>
              <a:bodyPr wrap="none" lIns="0" tIns="0" rIns="0" bIns="0">
                <a:spAutoFit/>
              </a:bodyPr>
              <a:lstStyle/>
              <a:p>
                <a:r>
                  <a:rPr lang="en-US" sz="1300" b="1" u="none">
                    <a:solidFill>
                      <a:srgbClr val="000000"/>
                    </a:solidFill>
                  </a:rPr>
                  <a:t>: Application</a:t>
                </a:r>
                <a:endParaRPr lang="en-US" b="1" u="none"/>
              </a:p>
            </p:txBody>
          </p:sp>
          <p:sp>
            <p:nvSpPr>
              <p:cNvPr id="139392" name="Rectangle 57"/>
              <p:cNvSpPr>
                <a:spLocks noChangeArrowheads="1"/>
              </p:cNvSpPr>
              <p:nvPr/>
            </p:nvSpPr>
            <p:spPr bwMode="auto">
              <a:xfrm>
                <a:off x="997" y="697"/>
                <a:ext cx="69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93" name="Rectangle 58"/>
              <p:cNvSpPr>
                <a:spLocks noChangeArrowheads="1"/>
              </p:cNvSpPr>
              <p:nvPr/>
            </p:nvSpPr>
            <p:spPr bwMode="auto">
              <a:xfrm>
                <a:off x="962" y="558"/>
                <a:ext cx="77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94" name="Rectangle 59"/>
              <p:cNvSpPr>
                <a:spLocks noChangeArrowheads="1"/>
              </p:cNvSpPr>
              <p:nvPr/>
            </p:nvSpPr>
            <p:spPr bwMode="auto">
              <a:xfrm>
                <a:off x="1728" y="558"/>
                <a:ext cx="11" cy="35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95" name="Rectangle 60"/>
              <p:cNvSpPr>
                <a:spLocks noChangeArrowheads="1"/>
              </p:cNvSpPr>
              <p:nvPr/>
            </p:nvSpPr>
            <p:spPr bwMode="auto">
              <a:xfrm>
                <a:off x="962" y="905"/>
                <a:ext cx="76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96" name="Rectangle 61"/>
              <p:cNvSpPr>
                <a:spLocks noChangeArrowheads="1"/>
              </p:cNvSpPr>
              <p:nvPr/>
            </p:nvSpPr>
            <p:spPr bwMode="auto">
              <a:xfrm>
                <a:off x="962" y="558"/>
                <a:ext cx="12" cy="34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97" name="Rectangle 62"/>
              <p:cNvSpPr>
                <a:spLocks noChangeArrowheads="1"/>
              </p:cNvSpPr>
              <p:nvPr/>
            </p:nvSpPr>
            <p:spPr bwMode="auto">
              <a:xfrm>
                <a:off x="2250" y="616"/>
                <a:ext cx="765" cy="23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398" name="Rectangle 63"/>
              <p:cNvSpPr>
                <a:spLocks noChangeArrowheads="1"/>
              </p:cNvSpPr>
              <p:nvPr/>
            </p:nvSpPr>
            <p:spPr bwMode="auto">
              <a:xfrm>
                <a:off x="2308" y="593"/>
                <a:ext cx="586" cy="125"/>
              </a:xfrm>
              <a:prstGeom prst="rect">
                <a:avLst/>
              </a:prstGeom>
              <a:noFill/>
              <a:ln w="9525">
                <a:noFill/>
                <a:miter lim="800000"/>
                <a:headEnd/>
                <a:tailEnd/>
              </a:ln>
            </p:spPr>
            <p:txBody>
              <a:bodyPr wrap="none" lIns="0" tIns="0" rIns="0" bIns="0">
                <a:spAutoFit/>
              </a:bodyPr>
              <a:lstStyle/>
              <a:p>
                <a:r>
                  <a:rPr lang="en-US" sz="1300" b="1" u="none">
                    <a:solidFill>
                      <a:srgbClr val="000000"/>
                    </a:solidFill>
                  </a:rPr>
                  <a:t>: Connector</a:t>
                </a:r>
                <a:endParaRPr lang="en-US" b="1" u="none"/>
              </a:p>
            </p:txBody>
          </p:sp>
          <p:sp>
            <p:nvSpPr>
              <p:cNvPr id="139399" name="Rectangle 64"/>
              <p:cNvSpPr>
                <a:spLocks noChangeArrowheads="1"/>
              </p:cNvSpPr>
              <p:nvPr/>
            </p:nvSpPr>
            <p:spPr bwMode="auto">
              <a:xfrm>
                <a:off x="2308" y="697"/>
                <a:ext cx="638"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00" name="Rectangle 65"/>
              <p:cNvSpPr>
                <a:spLocks noChangeArrowheads="1"/>
              </p:cNvSpPr>
              <p:nvPr/>
            </p:nvSpPr>
            <p:spPr bwMode="auto">
              <a:xfrm>
                <a:off x="2250" y="558"/>
                <a:ext cx="77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01" name="Rectangle 66"/>
              <p:cNvSpPr>
                <a:spLocks noChangeArrowheads="1"/>
              </p:cNvSpPr>
              <p:nvPr/>
            </p:nvSpPr>
            <p:spPr bwMode="auto">
              <a:xfrm>
                <a:off x="3015" y="558"/>
                <a:ext cx="12" cy="35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02" name="Rectangle 67"/>
              <p:cNvSpPr>
                <a:spLocks noChangeArrowheads="1"/>
              </p:cNvSpPr>
              <p:nvPr/>
            </p:nvSpPr>
            <p:spPr bwMode="auto">
              <a:xfrm>
                <a:off x="2250" y="905"/>
                <a:ext cx="765"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03" name="Rectangle 68"/>
              <p:cNvSpPr>
                <a:spLocks noChangeArrowheads="1"/>
              </p:cNvSpPr>
              <p:nvPr/>
            </p:nvSpPr>
            <p:spPr bwMode="auto">
              <a:xfrm>
                <a:off x="2250" y="558"/>
                <a:ext cx="11" cy="34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04" name="Rectangle 69"/>
              <p:cNvSpPr>
                <a:spLocks noChangeArrowheads="1"/>
              </p:cNvSpPr>
              <p:nvPr/>
            </p:nvSpPr>
            <p:spPr bwMode="auto">
              <a:xfrm>
                <a:off x="4964" y="616"/>
                <a:ext cx="766" cy="23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405" name="Rectangle 70"/>
              <p:cNvSpPr>
                <a:spLocks noChangeArrowheads="1"/>
              </p:cNvSpPr>
              <p:nvPr/>
            </p:nvSpPr>
            <p:spPr bwMode="auto">
              <a:xfrm>
                <a:off x="5011" y="593"/>
                <a:ext cx="603" cy="125"/>
              </a:xfrm>
              <a:prstGeom prst="rect">
                <a:avLst/>
              </a:prstGeom>
              <a:noFill/>
              <a:ln w="9525">
                <a:noFill/>
                <a:miter lim="800000"/>
                <a:headEnd/>
                <a:tailEnd/>
              </a:ln>
            </p:spPr>
            <p:txBody>
              <a:bodyPr wrap="none" lIns="0" tIns="0" rIns="0" bIns="0">
                <a:spAutoFit/>
              </a:bodyPr>
              <a:lstStyle/>
              <a:p>
                <a:r>
                  <a:rPr lang="en-US" sz="1300" b="1" u="none">
                    <a:solidFill>
                      <a:srgbClr val="000000"/>
                    </a:solidFill>
                  </a:rPr>
                  <a:t>: Dispatcher</a:t>
                </a:r>
                <a:endParaRPr lang="en-US" b="1" u="none"/>
              </a:p>
            </p:txBody>
          </p:sp>
          <p:sp>
            <p:nvSpPr>
              <p:cNvPr id="139406" name="Rectangle 71"/>
              <p:cNvSpPr>
                <a:spLocks noChangeArrowheads="1"/>
              </p:cNvSpPr>
              <p:nvPr/>
            </p:nvSpPr>
            <p:spPr bwMode="auto">
              <a:xfrm>
                <a:off x="5011" y="697"/>
                <a:ext cx="66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07" name="Rectangle 72"/>
              <p:cNvSpPr>
                <a:spLocks noChangeArrowheads="1"/>
              </p:cNvSpPr>
              <p:nvPr/>
            </p:nvSpPr>
            <p:spPr bwMode="auto">
              <a:xfrm>
                <a:off x="4964" y="558"/>
                <a:ext cx="77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08" name="Rectangle 73"/>
              <p:cNvSpPr>
                <a:spLocks noChangeArrowheads="1"/>
              </p:cNvSpPr>
              <p:nvPr/>
            </p:nvSpPr>
            <p:spPr bwMode="auto">
              <a:xfrm>
                <a:off x="5730" y="558"/>
                <a:ext cx="11" cy="35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09" name="Rectangle 74"/>
              <p:cNvSpPr>
                <a:spLocks noChangeArrowheads="1"/>
              </p:cNvSpPr>
              <p:nvPr/>
            </p:nvSpPr>
            <p:spPr bwMode="auto">
              <a:xfrm>
                <a:off x="4964" y="905"/>
                <a:ext cx="76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10" name="Rectangle 75"/>
              <p:cNvSpPr>
                <a:spLocks noChangeArrowheads="1"/>
              </p:cNvSpPr>
              <p:nvPr/>
            </p:nvSpPr>
            <p:spPr bwMode="auto">
              <a:xfrm>
                <a:off x="4964" y="558"/>
                <a:ext cx="12" cy="34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11" name="Rectangle 76"/>
              <p:cNvSpPr>
                <a:spLocks noChangeArrowheads="1"/>
              </p:cNvSpPr>
              <p:nvPr/>
            </p:nvSpPr>
            <p:spPr bwMode="auto">
              <a:xfrm>
                <a:off x="3259" y="616"/>
                <a:ext cx="766" cy="23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412" name="Rectangle 77"/>
              <p:cNvSpPr>
                <a:spLocks noChangeArrowheads="1"/>
              </p:cNvSpPr>
              <p:nvPr/>
            </p:nvSpPr>
            <p:spPr bwMode="auto">
              <a:xfrm>
                <a:off x="3410" y="593"/>
                <a:ext cx="434" cy="125"/>
              </a:xfrm>
              <a:prstGeom prst="rect">
                <a:avLst/>
              </a:prstGeom>
              <a:noFill/>
              <a:ln w="9525">
                <a:noFill/>
                <a:miter lim="800000"/>
                <a:headEnd/>
                <a:tailEnd/>
              </a:ln>
            </p:spPr>
            <p:txBody>
              <a:bodyPr wrap="none" lIns="0" tIns="0" rIns="0" bIns="0">
                <a:spAutoFit/>
              </a:bodyPr>
              <a:lstStyle/>
              <a:p>
                <a:r>
                  <a:rPr lang="en-US" sz="1300" b="1" u="none">
                    <a:solidFill>
                      <a:srgbClr val="000000"/>
                    </a:solidFill>
                  </a:rPr>
                  <a:t>: Service</a:t>
                </a:r>
                <a:endParaRPr lang="en-US" b="1" u="none"/>
              </a:p>
            </p:txBody>
          </p:sp>
          <p:sp>
            <p:nvSpPr>
              <p:cNvPr id="139413" name="Rectangle 78"/>
              <p:cNvSpPr>
                <a:spLocks noChangeArrowheads="1"/>
              </p:cNvSpPr>
              <p:nvPr/>
            </p:nvSpPr>
            <p:spPr bwMode="auto">
              <a:xfrm>
                <a:off x="3410" y="697"/>
                <a:ext cx="47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14" name="Rectangle 79"/>
              <p:cNvSpPr>
                <a:spLocks noChangeArrowheads="1"/>
              </p:cNvSpPr>
              <p:nvPr/>
            </p:nvSpPr>
            <p:spPr bwMode="auto">
              <a:xfrm>
                <a:off x="3433" y="720"/>
                <a:ext cx="388" cy="125"/>
              </a:xfrm>
              <a:prstGeom prst="rect">
                <a:avLst/>
              </a:prstGeom>
              <a:noFill/>
              <a:ln w="9525">
                <a:noFill/>
                <a:miter lim="800000"/>
                <a:headEnd/>
                <a:tailEnd/>
              </a:ln>
            </p:spPr>
            <p:txBody>
              <a:bodyPr wrap="none" lIns="0" tIns="0" rIns="0" bIns="0">
                <a:spAutoFit/>
              </a:bodyPr>
              <a:lstStyle/>
              <a:p>
                <a:r>
                  <a:rPr lang="en-US" sz="1300" b="1" u="none">
                    <a:solidFill>
                      <a:srgbClr val="000000"/>
                    </a:solidFill>
                  </a:rPr>
                  <a:t>Handler</a:t>
                </a:r>
                <a:endParaRPr lang="en-US" b="1" u="none"/>
              </a:p>
            </p:txBody>
          </p:sp>
          <p:sp>
            <p:nvSpPr>
              <p:cNvPr id="139415" name="Rectangle 80"/>
              <p:cNvSpPr>
                <a:spLocks noChangeArrowheads="1"/>
              </p:cNvSpPr>
              <p:nvPr/>
            </p:nvSpPr>
            <p:spPr bwMode="auto">
              <a:xfrm>
                <a:off x="3433" y="824"/>
                <a:ext cx="42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16" name="Rectangle 81"/>
              <p:cNvSpPr>
                <a:spLocks noChangeArrowheads="1"/>
              </p:cNvSpPr>
              <p:nvPr/>
            </p:nvSpPr>
            <p:spPr bwMode="auto">
              <a:xfrm>
                <a:off x="3259" y="558"/>
                <a:ext cx="77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17" name="Rectangle 82"/>
              <p:cNvSpPr>
                <a:spLocks noChangeArrowheads="1"/>
              </p:cNvSpPr>
              <p:nvPr/>
            </p:nvSpPr>
            <p:spPr bwMode="auto">
              <a:xfrm>
                <a:off x="4025" y="558"/>
                <a:ext cx="11" cy="35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18" name="Rectangle 83"/>
              <p:cNvSpPr>
                <a:spLocks noChangeArrowheads="1"/>
              </p:cNvSpPr>
              <p:nvPr/>
            </p:nvSpPr>
            <p:spPr bwMode="auto">
              <a:xfrm>
                <a:off x="3259" y="905"/>
                <a:ext cx="76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19" name="Rectangle 84"/>
              <p:cNvSpPr>
                <a:spLocks noChangeArrowheads="1"/>
              </p:cNvSpPr>
              <p:nvPr/>
            </p:nvSpPr>
            <p:spPr bwMode="auto">
              <a:xfrm>
                <a:off x="3259" y="558"/>
                <a:ext cx="12" cy="34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20" name="Rectangle 85"/>
              <p:cNvSpPr>
                <a:spLocks noChangeArrowheads="1"/>
              </p:cNvSpPr>
              <p:nvPr/>
            </p:nvSpPr>
            <p:spPr bwMode="auto">
              <a:xfrm>
                <a:off x="3642" y="917"/>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21" name="Rectangle 86"/>
              <p:cNvSpPr>
                <a:spLocks noChangeArrowheads="1"/>
              </p:cNvSpPr>
              <p:nvPr/>
            </p:nvSpPr>
            <p:spPr bwMode="auto">
              <a:xfrm>
                <a:off x="3642" y="2919"/>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22" name="Rectangle 87"/>
              <p:cNvSpPr>
                <a:spLocks noChangeArrowheads="1"/>
              </p:cNvSpPr>
              <p:nvPr/>
            </p:nvSpPr>
            <p:spPr bwMode="auto">
              <a:xfrm>
                <a:off x="3642" y="917"/>
                <a:ext cx="11" cy="200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23" name="Rectangle 88"/>
              <p:cNvSpPr>
                <a:spLocks noChangeArrowheads="1"/>
              </p:cNvSpPr>
              <p:nvPr/>
            </p:nvSpPr>
            <p:spPr bwMode="auto">
              <a:xfrm>
                <a:off x="5347" y="905"/>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24" name="Rectangle 89"/>
              <p:cNvSpPr>
                <a:spLocks noChangeArrowheads="1"/>
              </p:cNvSpPr>
              <p:nvPr/>
            </p:nvSpPr>
            <p:spPr bwMode="auto">
              <a:xfrm>
                <a:off x="5347" y="2919"/>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25" name="Rectangle 90"/>
              <p:cNvSpPr>
                <a:spLocks noChangeArrowheads="1"/>
              </p:cNvSpPr>
              <p:nvPr/>
            </p:nvSpPr>
            <p:spPr bwMode="auto">
              <a:xfrm>
                <a:off x="5347" y="905"/>
                <a:ext cx="12" cy="20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26" name="Rectangle 91"/>
              <p:cNvSpPr>
                <a:spLocks noChangeArrowheads="1"/>
              </p:cNvSpPr>
              <p:nvPr/>
            </p:nvSpPr>
            <p:spPr bwMode="auto">
              <a:xfrm>
                <a:off x="2633" y="917"/>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27" name="Rectangle 92"/>
              <p:cNvSpPr>
                <a:spLocks noChangeArrowheads="1"/>
              </p:cNvSpPr>
              <p:nvPr/>
            </p:nvSpPr>
            <p:spPr bwMode="auto">
              <a:xfrm>
                <a:off x="2633" y="2919"/>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28" name="Rectangle 93"/>
              <p:cNvSpPr>
                <a:spLocks noChangeArrowheads="1"/>
              </p:cNvSpPr>
              <p:nvPr/>
            </p:nvSpPr>
            <p:spPr bwMode="auto">
              <a:xfrm>
                <a:off x="2633" y="917"/>
                <a:ext cx="11" cy="200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29" name="Rectangle 94"/>
              <p:cNvSpPr>
                <a:spLocks noChangeArrowheads="1"/>
              </p:cNvSpPr>
              <p:nvPr/>
            </p:nvSpPr>
            <p:spPr bwMode="auto">
              <a:xfrm>
                <a:off x="1345" y="917"/>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30" name="Rectangle 95"/>
              <p:cNvSpPr>
                <a:spLocks noChangeArrowheads="1"/>
              </p:cNvSpPr>
              <p:nvPr/>
            </p:nvSpPr>
            <p:spPr bwMode="auto">
              <a:xfrm>
                <a:off x="1345" y="2919"/>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31" name="Rectangle 96"/>
              <p:cNvSpPr>
                <a:spLocks noChangeArrowheads="1"/>
              </p:cNvSpPr>
              <p:nvPr/>
            </p:nvSpPr>
            <p:spPr bwMode="auto">
              <a:xfrm>
                <a:off x="1345" y="917"/>
                <a:ext cx="12" cy="200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32" name="Freeform 97"/>
              <p:cNvSpPr>
                <a:spLocks/>
              </p:cNvSpPr>
              <p:nvPr/>
            </p:nvSpPr>
            <p:spPr bwMode="auto">
              <a:xfrm>
                <a:off x="2389" y="1125"/>
                <a:ext cx="116" cy="70"/>
              </a:xfrm>
              <a:custGeom>
                <a:avLst/>
                <a:gdLst>
                  <a:gd name="T0" fmla="*/ 0 w 116"/>
                  <a:gd name="T1" fmla="*/ 35 h 70"/>
                  <a:gd name="T2" fmla="*/ 0 w 116"/>
                  <a:gd name="T3" fmla="*/ 0 h 70"/>
                  <a:gd name="T4" fmla="*/ 0 w 116"/>
                  <a:gd name="T5" fmla="*/ 0 h 70"/>
                  <a:gd name="T6" fmla="*/ 0 w 116"/>
                  <a:gd name="T7" fmla="*/ 0 h 70"/>
                  <a:gd name="T8" fmla="*/ 116 w 116"/>
                  <a:gd name="T9" fmla="*/ 35 h 70"/>
                  <a:gd name="T10" fmla="*/ 116 w 116"/>
                  <a:gd name="T11" fmla="*/ 46 h 70"/>
                  <a:gd name="T12" fmla="*/ 116 w 116"/>
                  <a:gd name="T13" fmla="*/ 46 h 70"/>
                  <a:gd name="T14" fmla="*/ 0 w 116"/>
                  <a:gd name="T15" fmla="*/ 70 h 70"/>
                  <a:gd name="T16" fmla="*/ 0 w 116"/>
                  <a:gd name="T17" fmla="*/ 70 h 70"/>
                  <a:gd name="T18" fmla="*/ 0 w 116"/>
                  <a:gd name="T19" fmla="*/ 58 h 70"/>
                  <a:gd name="T20" fmla="*/ 0 w 116"/>
                  <a:gd name="T21" fmla="*/ 58 h 70"/>
                  <a:gd name="T22" fmla="*/ 116 w 116"/>
                  <a:gd name="T23" fmla="*/ 35 h 70"/>
                  <a:gd name="T24" fmla="*/ 116 w 116"/>
                  <a:gd name="T25" fmla="*/ 35 h 70"/>
                  <a:gd name="T26" fmla="*/ 116 w 116"/>
                  <a:gd name="T27" fmla="*/ 46 h 70"/>
                  <a:gd name="T28" fmla="*/ 0 w 116"/>
                  <a:gd name="T29" fmla="*/ 12 h 70"/>
                  <a:gd name="T30" fmla="*/ 0 w 116"/>
                  <a:gd name="T31" fmla="*/ 0 h 70"/>
                  <a:gd name="T32" fmla="*/ 12 w 116"/>
                  <a:gd name="T33" fmla="*/ 0 h 70"/>
                  <a:gd name="T34" fmla="*/ 12 w 116"/>
                  <a:gd name="T35" fmla="*/ 35 h 70"/>
                  <a:gd name="T36" fmla="*/ 0 w 116"/>
                  <a:gd name="T37" fmla="*/ 35 h 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6"/>
                  <a:gd name="T58" fmla="*/ 0 h 70"/>
                  <a:gd name="T59" fmla="*/ 116 w 116"/>
                  <a:gd name="T60" fmla="*/ 70 h 7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6" h="70">
                    <a:moveTo>
                      <a:pt x="0" y="35"/>
                    </a:moveTo>
                    <a:lnTo>
                      <a:pt x="0" y="0"/>
                    </a:lnTo>
                    <a:lnTo>
                      <a:pt x="116" y="35"/>
                    </a:lnTo>
                    <a:lnTo>
                      <a:pt x="116" y="46"/>
                    </a:lnTo>
                    <a:lnTo>
                      <a:pt x="0" y="70"/>
                    </a:lnTo>
                    <a:lnTo>
                      <a:pt x="0" y="58"/>
                    </a:lnTo>
                    <a:lnTo>
                      <a:pt x="116" y="35"/>
                    </a:lnTo>
                    <a:lnTo>
                      <a:pt x="116" y="46"/>
                    </a:lnTo>
                    <a:lnTo>
                      <a:pt x="0" y="12"/>
                    </a:lnTo>
                    <a:lnTo>
                      <a:pt x="0" y="0"/>
                    </a:lnTo>
                    <a:lnTo>
                      <a:pt x="12" y="0"/>
                    </a:lnTo>
                    <a:lnTo>
                      <a:pt x="12" y="35"/>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433" name="Freeform 98"/>
              <p:cNvSpPr>
                <a:spLocks/>
              </p:cNvSpPr>
              <p:nvPr/>
            </p:nvSpPr>
            <p:spPr bwMode="auto">
              <a:xfrm>
                <a:off x="2389" y="1160"/>
                <a:ext cx="12" cy="23"/>
              </a:xfrm>
              <a:custGeom>
                <a:avLst/>
                <a:gdLst>
                  <a:gd name="T0" fmla="*/ 0 w 12"/>
                  <a:gd name="T1" fmla="*/ 23 h 23"/>
                  <a:gd name="T2" fmla="*/ 0 w 12"/>
                  <a:gd name="T3" fmla="*/ 0 h 23"/>
                  <a:gd name="T4" fmla="*/ 12 w 12"/>
                  <a:gd name="T5" fmla="*/ 0 h 23"/>
                  <a:gd name="T6" fmla="*/ 12 w 12"/>
                  <a:gd name="T7" fmla="*/ 0 h 23"/>
                  <a:gd name="T8" fmla="*/ 12 w 12"/>
                  <a:gd name="T9" fmla="*/ 0 h 23"/>
                  <a:gd name="T10" fmla="*/ 12 w 12"/>
                  <a:gd name="T11" fmla="*/ 23 h 23"/>
                  <a:gd name="T12" fmla="*/ 0 w 12"/>
                  <a:gd name="T13" fmla="*/ 23 h 23"/>
                  <a:gd name="T14" fmla="*/ 0 60000 65536"/>
                  <a:gd name="T15" fmla="*/ 0 60000 65536"/>
                  <a:gd name="T16" fmla="*/ 0 60000 65536"/>
                  <a:gd name="T17" fmla="*/ 0 60000 65536"/>
                  <a:gd name="T18" fmla="*/ 0 60000 65536"/>
                  <a:gd name="T19" fmla="*/ 0 60000 65536"/>
                  <a:gd name="T20" fmla="*/ 0 60000 65536"/>
                  <a:gd name="T21" fmla="*/ 0 w 12"/>
                  <a:gd name="T22" fmla="*/ 0 h 23"/>
                  <a:gd name="T23" fmla="*/ 12 w 12"/>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3">
                    <a:moveTo>
                      <a:pt x="0" y="23"/>
                    </a:moveTo>
                    <a:lnTo>
                      <a:pt x="0" y="0"/>
                    </a:lnTo>
                    <a:lnTo>
                      <a:pt x="12" y="0"/>
                    </a:lnTo>
                    <a:lnTo>
                      <a:pt x="12" y="23"/>
                    </a:lnTo>
                    <a:lnTo>
                      <a:pt x="0" y="2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434" name="Freeform 99"/>
              <p:cNvSpPr>
                <a:spLocks/>
              </p:cNvSpPr>
              <p:nvPr/>
            </p:nvSpPr>
            <p:spPr bwMode="auto">
              <a:xfrm>
                <a:off x="2389" y="1125"/>
                <a:ext cx="116" cy="58"/>
              </a:xfrm>
              <a:custGeom>
                <a:avLst/>
                <a:gdLst>
                  <a:gd name="T0" fmla="*/ 0 w 116"/>
                  <a:gd name="T1" fmla="*/ 35 h 58"/>
                  <a:gd name="T2" fmla="*/ 0 w 116"/>
                  <a:gd name="T3" fmla="*/ 0 h 58"/>
                  <a:gd name="T4" fmla="*/ 116 w 116"/>
                  <a:gd name="T5" fmla="*/ 35 h 58"/>
                  <a:gd name="T6" fmla="*/ 0 w 116"/>
                  <a:gd name="T7" fmla="*/ 58 h 58"/>
                  <a:gd name="T8" fmla="*/ 0 w 116"/>
                  <a:gd name="T9" fmla="*/ 35 h 58"/>
                  <a:gd name="T10" fmla="*/ 0 60000 65536"/>
                  <a:gd name="T11" fmla="*/ 0 60000 65536"/>
                  <a:gd name="T12" fmla="*/ 0 60000 65536"/>
                  <a:gd name="T13" fmla="*/ 0 60000 65536"/>
                  <a:gd name="T14" fmla="*/ 0 60000 65536"/>
                  <a:gd name="T15" fmla="*/ 0 w 116"/>
                  <a:gd name="T16" fmla="*/ 0 h 58"/>
                  <a:gd name="T17" fmla="*/ 116 w 116"/>
                  <a:gd name="T18" fmla="*/ 58 h 58"/>
                </a:gdLst>
                <a:ahLst/>
                <a:cxnLst>
                  <a:cxn ang="T10">
                    <a:pos x="T0" y="T1"/>
                  </a:cxn>
                  <a:cxn ang="T11">
                    <a:pos x="T2" y="T3"/>
                  </a:cxn>
                  <a:cxn ang="T12">
                    <a:pos x="T4" y="T5"/>
                  </a:cxn>
                  <a:cxn ang="T13">
                    <a:pos x="T6" y="T7"/>
                  </a:cxn>
                  <a:cxn ang="T14">
                    <a:pos x="T8" y="T9"/>
                  </a:cxn>
                </a:cxnLst>
                <a:rect l="T15" t="T16" r="T17" b="T18"/>
                <a:pathLst>
                  <a:path w="116" h="58">
                    <a:moveTo>
                      <a:pt x="0" y="35"/>
                    </a:moveTo>
                    <a:lnTo>
                      <a:pt x="0" y="0"/>
                    </a:lnTo>
                    <a:lnTo>
                      <a:pt x="116" y="35"/>
                    </a:lnTo>
                    <a:lnTo>
                      <a:pt x="0" y="58"/>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435" name="Rectangle 100"/>
              <p:cNvSpPr>
                <a:spLocks noChangeArrowheads="1"/>
              </p:cNvSpPr>
              <p:nvPr/>
            </p:nvSpPr>
            <p:spPr bwMode="auto">
              <a:xfrm>
                <a:off x="1438" y="1160"/>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36" name="Rectangle 101"/>
              <p:cNvSpPr>
                <a:spLocks noChangeArrowheads="1"/>
              </p:cNvSpPr>
              <p:nvPr/>
            </p:nvSpPr>
            <p:spPr bwMode="auto">
              <a:xfrm>
                <a:off x="2389" y="1160"/>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37" name="Rectangle 102"/>
              <p:cNvSpPr>
                <a:spLocks noChangeArrowheads="1"/>
              </p:cNvSpPr>
              <p:nvPr/>
            </p:nvSpPr>
            <p:spPr bwMode="auto">
              <a:xfrm>
                <a:off x="1438" y="1160"/>
                <a:ext cx="95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38" name="Rectangle 103"/>
              <p:cNvSpPr>
                <a:spLocks noChangeArrowheads="1"/>
              </p:cNvSpPr>
              <p:nvPr/>
            </p:nvSpPr>
            <p:spPr bwMode="auto">
              <a:xfrm>
                <a:off x="2749" y="1935"/>
                <a:ext cx="11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39" name="Freeform 104"/>
              <p:cNvSpPr>
                <a:spLocks/>
              </p:cNvSpPr>
              <p:nvPr/>
            </p:nvSpPr>
            <p:spPr bwMode="auto">
              <a:xfrm>
                <a:off x="2714" y="1935"/>
                <a:ext cx="151" cy="46"/>
              </a:xfrm>
              <a:custGeom>
                <a:avLst/>
                <a:gdLst>
                  <a:gd name="T0" fmla="*/ 151 w 151"/>
                  <a:gd name="T1" fmla="*/ 46 h 46"/>
                  <a:gd name="T2" fmla="*/ 151 w 151"/>
                  <a:gd name="T3" fmla="*/ 35 h 46"/>
                  <a:gd name="T4" fmla="*/ 35 w 151"/>
                  <a:gd name="T5" fmla="*/ 0 h 46"/>
                  <a:gd name="T6" fmla="*/ 35 w 151"/>
                  <a:gd name="T7" fmla="*/ 0 h 46"/>
                  <a:gd name="T8" fmla="*/ 0 w 151"/>
                  <a:gd name="T9" fmla="*/ 12 h 46"/>
                  <a:gd name="T10" fmla="*/ 35 w 151"/>
                  <a:gd name="T11" fmla="*/ 12 h 46"/>
                  <a:gd name="T12" fmla="*/ 151 w 151"/>
                  <a:gd name="T13" fmla="*/ 46 h 46"/>
                  <a:gd name="T14" fmla="*/ 0 60000 65536"/>
                  <a:gd name="T15" fmla="*/ 0 60000 65536"/>
                  <a:gd name="T16" fmla="*/ 0 60000 65536"/>
                  <a:gd name="T17" fmla="*/ 0 60000 65536"/>
                  <a:gd name="T18" fmla="*/ 0 60000 65536"/>
                  <a:gd name="T19" fmla="*/ 0 60000 65536"/>
                  <a:gd name="T20" fmla="*/ 0 60000 65536"/>
                  <a:gd name="T21" fmla="*/ 0 w 151"/>
                  <a:gd name="T22" fmla="*/ 0 h 46"/>
                  <a:gd name="T23" fmla="*/ 151 w 151"/>
                  <a:gd name="T24" fmla="*/ 46 h 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1" h="46">
                    <a:moveTo>
                      <a:pt x="151" y="46"/>
                    </a:moveTo>
                    <a:lnTo>
                      <a:pt x="151" y="35"/>
                    </a:lnTo>
                    <a:lnTo>
                      <a:pt x="35" y="0"/>
                    </a:lnTo>
                    <a:lnTo>
                      <a:pt x="0" y="12"/>
                    </a:lnTo>
                    <a:lnTo>
                      <a:pt x="35" y="12"/>
                    </a:lnTo>
                    <a:lnTo>
                      <a:pt x="151" y="4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440" name="Freeform 105"/>
              <p:cNvSpPr>
                <a:spLocks/>
              </p:cNvSpPr>
              <p:nvPr/>
            </p:nvSpPr>
            <p:spPr bwMode="auto">
              <a:xfrm>
                <a:off x="2749" y="1900"/>
                <a:ext cx="116" cy="47"/>
              </a:xfrm>
              <a:custGeom>
                <a:avLst/>
                <a:gdLst>
                  <a:gd name="T0" fmla="*/ 0 w 116"/>
                  <a:gd name="T1" fmla="*/ 35 h 47"/>
                  <a:gd name="T2" fmla="*/ 0 w 116"/>
                  <a:gd name="T3" fmla="*/ 47 h 47"/>
                  <a:gd name="T4" fmla="*/ 116 w 116"/>
                  <a:gd name="T5" fmla="*/ 12 h 47"/>
                  <a:gd name="T6" fmla="*/ 116 w 116"/>
                  <a:gd name="T7" fmla="*/ 0 h 47"/>
                  <a:gd name="T8" fmla="*/ 0 w 116"/>
                  <a:gd name="T9" fmla="*/ 35 h 47"/>
                  <a:gd name="T10" fmla="*/ 0 60000 65536"/>
                  <a:gd name="T11" fmla="*/ 0 60000 65536"/>
                  <a:gd name="T12" fmla="*/ 0 60000 65536"/>
                  <a:gd name="T13" fmla="*/ 0 60000 65536"/>
                  <a:gd name="T14" fmla="*/ 0 60000 65536"/>
                  <a:gd name="T15" fmla="*/ 0 w 116"/>
                  <a:gd name="T16" fmla="*/ 0 h 47"/>
                  <a:gd name="T17" fmla="*/ 116 w 116"/>
                  <a:gd name="T18" fmla="*/ 47 h 47"/>
                </a:gdLst>
                <a:ahLst/>
                <a:cxnLst>
                  <a:cxn ang="T10">
                    <a:pos x="T0" y="T1"/>
                  </a:cxn>
                  <a:cxn ang="T11">
                    <a:pos x="T2" y="T3"/>
                  </a:cxn>
                  <a:cxn ang="T12">
                    <a:pos x="T4" y="T5"/>
                  </a:cxn>
                  <a:cxn ang="T13">
                    <a:pos x="T6" y="T7"/>
                  </a:cxn>
                  <a:cxn ang="T14">
                    <a:pos x="T8" y="T9"/>
                  </a:cxn>
                </a:cxnLst>
                <a:rect l="T15" t="T16" r="T17" b="T18"/>
                <a:pathLst>
                  <a:path w="116" h="47">
                    <a:moveTo>
                      <a:pt x="0" y="35"/>
                    </a:moveTo>
                    <a:lnTo>
                      <a:pt x="0" y="47"/>
                    </a:lnTo>
                    <a:lnTo>
                      <a:pt x="116" y="12"/>
                    </a:lnTo>
                    <a:lnTo>
                      <a:pt x="116" y="0"/>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441" name="Rectangle 106"/>
              <p:cNvSpPr>
                <a:spLocks noChangeArrowheads="1"/>
              </p:cNvSpPr>
              <p:nvPr/>
            </p:nvSpPr>
            <p:spPr bwMode="auto">
              <a:xfrm>
                <a:off x="3537" y="1947"/>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42" name="Rectangle 107"/>
              <p:cNvSpPr>
                <a:spLocks noChangeArrowheads="1"/>
              </p:cNvSpPr>
              <p:nvPr/>
            </p:nvSpPr>
            <p:spPr bwMode="auto">
              <a:xfrm>
                <a:off x="3491" y="1947"/>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43" name="Rectangle 108"/>
              <p:cNvSpPr>
                <a:spLocks noChangeArrowheads="1"/>
              </p:cNvSpPr>
              <p:nvPr/>
            </p:nvSpPr>
            <p:spPr bwMode="auto">
              <a:xfrm>
                <a:off x="3491" y="1947"/>
                <a:ext cx="4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44" name="Line 109"/>
              <p:cNvSpPr>
                <a:spLocks noChangeShapeType="1"/>
              </p:cNvSpPr>
              <p:nvPr/>
            </p:nvSpPr>
            <p:spPr bwMode="auto">
              <a:xfrm flipH="1">
                <a:off x="3317" y="1947"/>
                <a:ext cx="93" cy="1"/>
              </a:xfrm>
              <a:prstGeom prst="line">
                <a:avLst/>
              </a:prstGeom>
              <a:noFill/>
              <a:ln w="0">
                <a:solidFill>
                  <a:srgbClr val="000000"/>
                </a:solidFill>
                <a:round/>
                <a:headEnd/>
                <a:tailEnd/>
              </a:ln>
            </p:spPr>
            <p:txBody>
              <a:bodyPr/>
              <a:lstStyle/>
              <a:p>
                <a:endParaRPr lang="en-US"/>
              </a:p>
            </p:txBody>
          </p:sp>
          <p:sp>
            <p:nvSpPr>
              <p:cNvPr id="139445" name="Line 110"/>
              <p:cNvSpPr>
                <a:spLocks noChangeShapeType="1"/>
              </p:cNvSpPr>
              <p:nvPr/>
            </p:nvSpPr>
            <p:spPr bwMode="auto">
              <a:xfrm flipH="1">
                <a:off x="3155" y="1947"/>
                <a:ext cx="92" cy="1"/>
              </a:xfrm>
              <a:prstGeom prst="line">
                <a:avLst/>
              </a:prstGeom>
              <a:noFill/>
              <a:ln w="0">
                <a:solidFill>
                  <a:srgbClr val="000000"/>
                </a:solidFill>
                <a:round/>
                <a:headEnd/>
                <a:tailEnd/>
              </a:ln>
            </p:spPr>
            <p:txBody>
              <a:bodyPr/>
              <a:lstStyle/>
              <a:p>
                <a:endParaRPr lang="en-US"/>
              </a:p>
            </p:txBody>
          </p:sp>
          <p:sp>
            <p:nvSpPr>
              <p:cNvPr id="139446" name="Line 111"/>
              <p:cNvSpPr>
                <a:spLocks noChangeShapeType="1"/>
              </p:cNvSpPr>
              <p:nvPr/>
            </p:nvSpPr>
            <p:spPr bwMode="auto">
              <a:xfrm flipH="1">
                <a:off x="2992" y="1947"/>
                <a:ext cx="81" cy="1"/>
              </a:xfrm>
              <a:prstGeom prst="line">
                <a:avLst/>
              </a:prstGeom>
              <a:noFill/>
              <a:ln w="0">
                <a:solidFill>
                  <a:srgbClr val="000000"/>
                </a:solidFill>
                <a:round/>
                <a:headEnd/>
                <a:tailEnd/>
              </a:ln>
            </p:spPr>
            <p:txBody>
              <a:bodyPr/>
              <a:lstStyle/>
              <a:p>
                <a:endParaRPr lang="en-US"/>
              </a:p>
            </p:txBody>
          </p:sp>
          <p:sp>
            <p:nvSpPr>
              <p:cNvPr id="139447" name="Rectangle 112"/>
              <p:cNvSpPr>
                <a:spLocks noChangeArrowheads="1"/>
              </p:cNvSpPr>
              <p:nvPr/>
            </p:nvSpPr>
            <p:spPr bwMode="auto">
              <a:xfrm>
                <a:off x="2911" y="1947"/>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48" name="Rectangle 113"/>
              <p:cNvSpPr>
                <a:spLocks noChangeArrowheads="1"/>
              </p:cNvSpPr>
              <p:nvPr/>
            </p:nvSpPr>
            <p:spPr bwMode="auto">
              <a:xfrm>
                <a:off x="2865" y="1947"/>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49" name="Rectangle 114"/>
              <p:cNvSpPr>
                <a:spLocks noChangeArrowheads="1"/>
              </p:cNvSpPr>
              <p:nvPr/>
            </p:nvSpPr>
            <p:spPr bwMode="auto">
              <a:xfrm>
                <a:off x="2865" y="1947"/>
                <a:ext cx="4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50" name="Rectangle 115"/>
              <p:cNvSpPr>
                <a:spLocks noChangeArrowheads="1"/>
              </p:cNvSpPr>
              <p:nvPr/>
            </p:nvSpPr>
            <p:spPr bwMode="auto">
              <a:xfrm>
                <a:off x="5231" y="2143"/>
                <a:ext cx="220" cy="61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451" name="Rectangle 116"/>
              <p:cNvSpPr>
                <a:spLocks noChangeArrowheads="1"/>
              </p:cNvSpPr>
              <p:nvPr/>
            </p:nvSpPr>
            <p:spPr bwMode="auto">
              <a:xfrm>
                <a:off x="5231" y="2143"/>
                <a:ext cx="23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52" name="Rectangle 117"/>
              <p:cNvSpPr>
                <a:spLocks noChangeArrowheads="1"/>
              </p:cNvSpPr>
              <p:nvPr/>
            </p:nvSpPr>
            <p:spPr bwMode="auto">
              <a:xfrm>
                <a:off x="5451" y="2143"/>
                <a:ext cx="12" cy="6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53" name="Rectangle 118"/>
              <p:cNvSpPr>
                <a:spLocks noChangeArrowheads="1"/>
              </p:cNvSpPr>
              <p:nvPr/>
            </p:nvSpPr>
            <p:spPr bwMode="auto">
              <a:xfrm>
                <a:off x="5231" y="2757"/>
                <a:ext cx="220"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54" name="Rectangle 119"/>
              <p:cNvSpPr>
                <a:spLocks noChangeArrowheads="1"/>
              </p:cNvSpPr>
              <p:nvPr/>
            </p:nvSpPr>
            <p:spPr bwMode="auto">
              <a:xfrm>
                <a:off x="5231" y="2143"/>
                <a:ext cx="12" cy="6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55" name="Rectangle 120"/>
              <p:cNvSpPr>
                <a:spLocks noChangeArrowheads="1"/>
              </p:cNvSpPr>
              <p:nvPr/>
            </p:nvSpPr>
            <p:spPr bwMode="auto">
              <a:xfrm>
                <a:off x="4500" y="2074"/>
                <a:ext cx="685" cy="115"/>
              </a:xfrm>
              <a:prstGeom prst="rect">
                <a:avLst/>
              </a:prstGeom>
              <a:noFill/>
              <a:ln w="9525">
                <a:noFill/>
                <a:miter lim="800000"/>
                <a:headEnd/>
                <a:tailEnd/>
              </a:ln>
            </p:spPr>
            <p:txBody>
              <a:bodyPr wrap="none" lIns="0" tIns="0" rIns="0" bIns="0">
                <a:spAutoFit/>
              </a:bodyPr>
              <a:lstStyle/>
              <a:p>
                <a:r>
                  <a:rPr lang="en-US" sz="1200" u="none">
                    <a:solidFill>
                      <a:srgbClr val="000000"/>
                    </a:solidFill>
                  </a:rPr>
                  <a:t>handle_events()</a:t>
                </a:r>
                <a:endParaRPr lang="en-US" b="1" u="none"/>
              </a:p>
            </p:txBody>
          </p:sp>
          <p:sp>
            <p:nvSpPr>
              <p:cNvPr id="139456" name="Rectangle 121"/>
              <p:cNvSpPr>
                <a:spLocks noChangeArrowheads="1"/>
              </p:cNvSpPr>
              <p:nvPr/>
            </p:nvSpPr>
            <p:spPr bwMode="auto">
              <a:xfrm>
                <a:off x="2517" y="1125"/>
                <a:ext cx="208" cy="103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457" name="Rectangle 122"/>
              <p:cNvSpPr>
                <a:spLocks noChangeArrowheads="1"/>
              </p:cNvSpPr>
              <p:nvPr/>
            </p:nvSpPr>
            <p:spPr bwMode="auto">
              <a:xfrm>
                <a:off x="2517" y="1125"/>
                <a:ext cx="22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58" name="Rectangle 123"/>
              <p:cNvSpPr>
                <a:spLocks noChangeArrowheads="1"/>
              </p:cNvSpPr>
              <p:nvPr/>
            </p:nvSpPr>
            <p:spPr bwMode="auto">
              <a:xfrm>
                <a:off x="2725" y="1125"/>
                <a:ext cx="12" cy="104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59" name="Rectangle 124"/>
              <p:cNvSpPr>
                <a:spLocks noChangeArrowheads="1"/>
              </p:cNvSpPr>
              <p:nvPr/>
            </p:nvSpPr>
            <p:spPr bwMode="auto">
              <a:xfrm>
                <a:off x="2517" y="2155"/>
                <a:ext cx="20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60" name="Rectangle 125"/>
              <p:cNvSpPr>
                <a:spLocks noChangeArrowheads="1"/>
              </p:cNvSpPr>
              <p:nvPr/>
            </p:nvSpPr>
            <p:spPr bwMode="auto">
              <a:xfrm>
                <a:off x="2517" y="1125"/>
                <a:ext cx="11" cy="103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61" name="Rectangle 126"/>
              <p:cNvSpPr>
                <a:spLocks noChangeArrowheads="1"/>
              </p:cNvSpPr>
              <p:nvPr/>
            </p:nvSpPr>
            <p:spPr bwMode="auto">
              <a:xfrm>
                <a:off x="1971" y="1171"/>
                <a:ext cx="399" cy="115"/>
              </a:xfrm>
              <a:prstGeom prst="rect">
                <a:avLst/>
              </a:prstGeom>
              <a:noFill/>
              <a:ln w="9525">
                <a:noFill/>
                <a:miter lim="800000"/>
                <a:headEnd/>
                <a:tailEnd/>
              </a:ln>
            </p:spPr>
            <p:txBody>
              <a:bodyPr wrap="none" lIns="0" tIns="0" rIns="0" bIns="0">
                <a:spAutoFit/>
              </a:bodyPr>
              <a:lstStyle/>
              <a:p>
                <a:r>
                  <a:rPr lang="en-US" sz="1200" u="none">
                    <a:solidFill>
                      <a:srgbClr val="000000"/>
                    </a:solidFill>
                  </a:rPr>
                  <a:t>connect()</a:t>
                </a:r>
                <a:endParaRPr lang="en-US" b="1" u="none"/>
              </a:p>
            </p:txBody>
          </p:sp>
          <p:sp>
            <p:nvSpPr>
              <p:cNvPr id="139462" name="Freeform 127"/>
              <p:cNvSpPr>
                <a:spLocks/>
              </p:cNvSpPr>
              <p:nvPr/>
            </p:nvSpPr>
            <p:spPr bwMode="auto">
              <a:xfrm>
                <a:off x="3410" y="1773"/>
                <a:ext cx="139" cy="81"/>
              </a:xfrm>
              <a:custGeom>
                <a:avLst/>
                <a:gdLst>
                  <a:gd name="T0" fmla="*/ 0 w 139"/>
                  <a:gd name="T1" fmla="*/ 35 h 81"/>
                  <a:gd name="T2" fmla="*/ 0 w 139"/>
                  <a:gd name="T3" fmla="*/ 0 h 81"/>
                  <a:gd name="T4" fmla="*/ 0 w 139"/>
                  <a:gd name="T5" fmla="*/ 0 h 81"/>
                  <a:gd name="T6" fmla="*/ 0 w 139"/>
                  <a:gd name="T7" fmla="*/ 0 h 81"/>
                  <a:gd name="T8" fmla="*/ 104 w 139"/>
                  <a:gd name="T9" fmla="*/ 35 h 81"/>
                  <a:gd name="T10" fmla="*/ 139 w 139"/>
                  <a:gd name="T11" fmla="*/ 35 h 81"/>
                  <a:gd name="T12" fmla="*/ 104 w 139"/>
                  <a:gd name="T13" fmla="*/ 46 h 81"/>
                  <a:gd name="T14" fmla="*/ 0 w 139"/>
                  <a:gd name="T15" fmla="*/ 81 h 81"/>
                  <a:gd name="T16" fmla="*/ 0 w 139"/>
                  <a:gd name="T17" fmla="*/ 81 h 81"/>
                  <a:gd name="T18" fmla="*/ 0 w 139"/>
                  <a:gd name="T19" fmla="*/ 70 h 81"/>
                  <a:gd name="T20" fmla="*/ 0 w 139"/>
                  <a:gd name="T21" fmla="*/ 70 h 81"/>
                  <a:gd name="T22" fmla="*/ 104 w 139"/>
                  <a:gd name="T23" fmla="*/ 35 h 81"/>
                  <a:gd name="T24" fmla="*/ 104 w 139"/>
                  <a:gd name="T25" fmla="*/ 46 h 81"/>
                  <a:gd name="T26" fmla="*/ 104 w 139"/>
                  <a:gd name="T27" fmla="*/ 46 h 81"/>
                  <a:gd name="T28" fmla="*/ 0 w 139"/>
                  <a:gd name="T29" fmla="*/ 12 h 81"/>
                  <a:gd name="T30" fmla="*/ 0 w 139"/>
                  <a:gd name="T31" fmla="*/ 0 h 81"/>
                  <a:gd name="T32" fmla="*/ 11 w 139"/>
                  <a:gd name="T33" fmla="*/ 0 h 81"/>
                  <a:gd name="T34" fmla="*/ 11 w 139"/>
                  <a:gd name="T35" fmla="*/ 35 h 81"/>
                  <a:gd name="T36" fmla="*/ 0 w 139"/>
                  <a:gd name="T37" fmla="*/ 35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9"/>
                  <a:gd name="T58" fmla="*/ 0 h 81"/>
                  <a:gd name="T59" fmla="*/ 139 w 139"/>
                  <a:gd name="T60" fmla="*/ 81 h 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9" h="81">
                    <a:moveTo>
                      <a:pt x="0" y="35"/>
                    </a:moveTo>
                    <a:lnTo>
                      <a:pt x="0" y="0"/>
                    </a:lnTo>
                    <a:lnTo>
                      <a:pt x="104" y="35"/>
                    </a:lnTo>
                    <a:lnTo>
                      <a:pt x="139" y="35"/>
                    </a:lnTo>
                    <a:lnTo>
                      <a:pt x="104" y="46"/>
                    </a:lnTo>
                    <a:lnTo>
                      <a:pt x="0" y="81"/>
                    </a:lnTo>
                    <a:lnTo>
                      <a:pt x="0" y="70"/>
                    </a:lnTo>
                    <a:lnTo>
                      <a:pt x="104" y="35"/>
                    </a:lnTo>
                    <a:lnTo>
                      <a:pt x="104" y="46"/>
                    </a:lnTo>
                    <a:lnTo>
                      <a:pt x="0" y="12"/>
                    </a:lnTo>
                    <a:lnTo>
                      <a:pt x="0" y="0"/>
                    </a:lnTo>
                    <a:lnTo>
                      <a:pt x="11" y="0"/>
                    </a:lnTo>
                    <a:lnTo>
                      <a:pt x="11" y="35"/>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463" name="Freeform 128"/>
              <p:cNvSpPr>
                <a:spLocks/>
              </p:cNvSpPr>
              <p:nvPr/>
            </p:nvSpPr>
            <p:spPr bwMode="auto">
              <a:xfrm>
                <a:off x="3410" y="1808"/>
                <a:ext cx="11" cy="35"/>
              </a:xfrm>
              <a:custGeom>
                <a:avLst/>
                <a:gdLst>
                  <a:gd name="T0" fmla="*/ 0 w 11"/>
                  <a:gd name="T1" fmla="*/ 35 h 35"/>
                  <a:gd name="T2" fmla="*/ 0 w 11"/>
                  <a:gd name="T3" fmla="*/ 0 h 35"/>
                  <a:gd name="T4" fmla="*/ 11 w 11"/>
                  <a:gd name="T5" fmla="*/ 0 h 35"/>
                  <a:gd name="T6" fmla="*/ 11 w 11"/>
                  <a:gd name="T7" fmla="*/ 0 h 35"/>
                  <a:gd name="T8" fmla="*/ 11 w 11"/>
                  <a:gd name="T9" fmla="*/ 0 h 35"/>
                  <a:gd name="T10" fmla="*/ 11 w 11"/>
                  <a:gd name="T11" fmla="*/ 35 h 35"/>
                  <a:gd name="T12" fmla="*/ 0 w 11"/>
                  <a:gd name="T13" fmla="*/ 35 h 35"/>
                  <a:gd name="T14" fmla="*/ 0 60000 65536"/>
                  <a:gd name="T15" fmla="*/ 0 60000 65536"/>
                  <a:gd name="T16" fmla="*/ 0 60000 65536"/>
                  <a:gd name="T17" fmla="*/ 0 60000 65536"/>
                  <a:gd name="T18" fmla="*/ 0 60000 65536"/>
                  <a:gd name="T19" fmla="*/ 0 60000 65536"/>
                  <a:gd name="T20" fmla="*/ 0 60000 65536"/>
                  <a:gd name="T21" fmla="*/ 0 w 11"/>
                  <a:gd name="T22" fmla="*/ 0 h 35"/>
                  <a:gd name="T23" fmla="*/ 11 w 11"/>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5">
                    <a:moveTo>
                      <a:pt x="0" y="35"/>
                    </a:moveTo>
                    <a:lnTo>
                      <a:pt x="0" y="0"/>
                    </a:lnTo>
                    <a:lnTo>
                      <a:pt x="11" y="0"/>
                    </a:lnTo>
                    <a:lnTo>
                      <a:pt x="11" y="35"/>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464" name="Freeform 129"/>
              <p:cNvSpPr>
                <a:spLocks/>
              </p:cNvSpPr>
              <p:nvPr/>
            </p:nvSpPr>
            <p:spPr bwMode="auto">
              <a:xfrm>
                <a:off x="3410" y="1773"/>
                <a:ext cx="104" cy="70"/>
              </a:xfrm>
              <a:custGeom>
                <a:avLst/>
                <a:gdLst>
                  <a:gd name="T0" fmla="*/ 0 w 104"/>
                  <a:gd name="T1" fmla="*/ 35 h 70"/>
                  <a:gd name="T2" fmla="*/ 0 w 104"/>
                  <a:gd name="T3" fmla="*/ 0 h 70"/>
                  <a:gd name="T4" fmla="*/ 104 w 104"/>
                  <a:gd name="T5" fmla="*/ 35 h 70"/>
                  <a:gd name="T6" fmla="*/ 0 w 104"/>
                  <a:gd name="T7" fmla="*/ 70 h 70"/>
                  <a:gd name="T8" fmla="*/ 0 w 104"/>
                  <a:gd name="T9" fmla="*/ 35 h 70"/>
                  <a:gd name="T10" fmla="*/ 0 60000 65536"/>
                  <a:gd name="T11" fmla="*/ 0 60000 65536"/>
                  <a:gd name="T12" fmla="*/ 0 60000 65536"/>
                  <a:gd name="T13" fmla="*/ 0 60000 65536"/>
                  <a:gd name="T14" fmla="*/ 0 60000 65536"/>
                  <a:gd name="T15" fmla="*/ 0 w 104"/>
                  <a:gd name="T16" fmla="*/ 0 h 70"/>
                  <a:gd name="T17" fmla="*/ 104 w 104"/>
                  <a:gd name="T18" fmla="*/ 70 h 70"/>
                </a:gdLst>
                <a:ahLst/>
                <a:cxnLst>
                  <a:cxn ang="T10">
                    <a:pos x="T0" y="T1"/>
                  </a:cxn>
                  <a:cxn ang="T11">
                    <a:pos x="T2" y="T3"/>
                  </a:cxn>
                  <a:cxn ang="T12">
                    <a:pos x="T4" y="T5"/>
                  </a:cxn>
                  <a:cxn ang="T13">
                    <a:pos x="T6" y="T7"/>
                  </a:cxn>
                  <a:cxn ang="T14">
                    <a:pos x="T8" y="T9"/>
                  </a:cxn>
                </a:cxnLst>
                <a:rect l="T15" t="T16" r="T17" b="T18"/>
                <a:pathLst>
                  <a:path w="104" h="70">
                    <a:moveTo>
                      <a:pt x="0" y="35"/>
                    </a:moveTo>
                    <a:lnTo>
                      <a:pt x="0" y="0"/>
                    </a:lnTo>
                    <a:lnTo>
                      <a:pt x="104" y="35"/>
                    </a:lnTo>
                    <a:lnTo>
                      <a:pt x="0" y="70"/>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465" name="Rectangle 130"/>
              <p:cNvSpPr>
                <a:spLocks noChangeArrowheads="1"/>
              </p:cNvSpPr>
              <p:nvPr/>
            </p:nvSpPr>
            <p:spPr bwMode="auto">
              <a:xfrm>
                <a:off x="2737" y="1808"/>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66" name="Rectangle 131"/>
              <p:cNvSpPr>
                <a:spLocks noChangeArrowheads="1"/>
              </p:cNvSpPr>
              <p:nvPr/>
            </p:nvSpPr>
            <p:spPr bwMode="auto">
              <a:xfrm>
                <a:off x="3398" y="1808"/>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67" name="Rectangle 132"/>
              <p:cNvSpPr>
                <a:spLocks noChangeArrowheads="1"/>
              </p:cNvSpPr>
              <p:nvPr/>
            </p:nvSpPr>
            <p:spPr bwMode="auto">
              <a:xfrm>
                <a:off x="2737" y="1808"/>
                <a:ext cx="66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68" name="Rectangle 133"/>
              <p:cNvSpPr>
                <a:spLocks noChangeArrowheads="1"/>
              </p:cNvSpPr>
              <p:nvPr/>
            </p:nvSpPr>
            <p:spPr bwMode="auto">
              <a:xfrm>
                <a:off x="3282" y="1657"/>
                <a:ext cx="276" cy="115"/>
              </a:xfrm>
              <a:prstGeom prst="rect">
                <a:avLst/>
              </a:prstGeom>
              <a:noFill/>
              <a:ln w="9525">
                <a:noFill/>
                <a:miter lim="800000"/>
                <a:headEnd/>
                <a:tailEnd/>
              </a:ln>
            </p:spPr>
            <p:txBody>
              <a:bodyPr wrap="none" lIns="0" tIns="0" rIns="0" bIns="0">
                <a:spAutoFit/>
              </a:bodyPr>
              <a:lstStyle/>
              <a:p>
                <a:r>
                  <a:rPr lang="en-US" sz="1200" u="none">
                    <a:solidFill>
                      <a:srgbClr val="000000"/>
                    </a:solidFill>
                  </a:rPr>
                  <a:t>open()</a:t>
                </a:r>
                <a:endParaRPr lang="en-US" b="1" u="none"/>
              </a:p>
            </p:txBody>
          </p:sp>
          <p:sp>
            <p:nvSpPr>
              <p:cNvPr id="139469" name="Rectangle 134"/>
              <p:cNvSpPr>
                <a:spLocks noChangeArrowheads="1"/>
              </p:cNvSpPr>
              <p:nvPr/>
            </p:nvSpPr>
            <p:spPr bwMode="auto">
              <a:xfrm>
                <a:off x="4442" y="1495"/>
                <a:ext cx="754" cy="115"/>
              </a:xfrm>
              <a:prstGeom prst="rect">
                <a:avLst/>
              </a:prstGeom>
              <a:noFill/>
              <a:ln w="9525">
                <a:noFill/>
                <a:miter lim="800000"/>
                <a:headEnd/>
                <a:tailEnd/>
              </a:ln>
            </p:spPr>
            <p:txBody>
              <a:bodyPr wrap="none" lIns="0" tIns="0" rIns="0" bIns="0">
                <a:spAutoFit/>
              </a:bodyPr>
              <a:lstStyle/>
              <a:p>
                <a:r>
                  <a:rPr lang="en-US" sz="1200" u="none">
                    <a:solidFill>
                      <a:srgbClr val="000000"/>
                    </a:solidFill>
                  </a:rPr>
                  <a:t>register_handler()</a:t>
                </a:r>
                <a:endParaRPr lang="en-US" b="1" u="none"/>
              </a:p>
            </p:txBody>
          </p:sp>
          <p:sp>
            <p:nvSpPr>
              <p:cNvPr id="139470" name="Rectangle 135"/>
              <p:cNvSpPr>
                <a:spLocks noChangeArrowheads="1"/>
              </p:cNvSpPr>
              <p:nvPr/>
            </p:nvSpPr>
            <p:spPr bwMode="auto">
              <a:xfrm>
                <a:off x="3537" y="2387"/>
                <a:ext cx="209" cy="39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471" name="Rectangle 136"/>
              <p:cNvSpPr>
                <a:spLocks noChangeArrowheads="1"/>
              </p:cNvSpPr>
              <p:nvPr/>
            </p:nvSpPr>
            <p:spPr bwMode="auto">
              <a:xfrm>
                <a:off x="3537" y="2387"/>
                <a:ext cx="22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72" name="Rectangle 137"/>
              <p:cNvSpPr>
                <a:spLocks noChangeArrowheads="1"/>
              </p:cNvSpPr>
              <p:nvPr/>
            </p:nvSpPr>
            <p:spPr bwMode="auto">
              <a:xfrm>
                <a:off x="3746" y="2387"/>
                <a:ext cx="12" cy="40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73" name="Rectangle 138"/>
              <p:cNvSpPr>
                <a:spLocks noChangeArrowheads="1"/>
              </p:cNvSpPr>
              <p:nvPr/>
            </p:nvSpPr>
            <p:spPr bwMode="auto">
              <a:xfrm>
                <a:off x="3537" y="2780"/>
                <a:ext cx="20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74" name="Rectangle 139"/>
              <p:cNvSpPr>
                <a:spLocks noChangeArrowheads="1"/>
              </p:cNvSpPr>
              <p:nvPr/>
            </p:nvSpPr>
            <p:spPr bwMode="auto">
              <a:xfrm>
                <a:off x="3537" y="2387"/>
                <a:ext cx="12" cy="39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75" name="Rectangle 140"/>
              <p:cNvSpPr>
                <a:spLocks noChangeArrowheads="1"/>
              </p:cNvSpPr>
              <p:nvPr/>
            </p:nvSpPr>
            <p:spPr bwMode="auto">
              <a:xfrm>
                <a:off x="3781" y="2282"/>
                <a:ext cx="637" cy="115"/>
              </a:xfrm>
              <a:prstGeom prst="rect">
                <a:avLst/>
              </a:prstGeom>
              <a:noFill/>
              <a:ln w="9525">
                <a:noFill/>
                <a:miter lim="800000"/>
                <a:headEnd/>
                <a:tailEnd/>
              </a:ln>
            </p:spPr>
            <p:txBody>
              <a:bodyPr wrap="none" lIns="0" tIns="0" rIns="0" bIns="0">
                <a:spAutoFit/>
              </a:bodyPr>
              <a:lstStyle/>
              <a:p>
                <a:r>
                  <a:rPr lang="en-US" sz="1200" u="none">
                    <a:solidFill>
                      <a:srgbClr val="000000"/>
                    </a:solidFill>
                  </a:rPr>
                  <a:t>handle_event()</a:t>
                </a:r>
                <a:endParaRPr lang="en-US" b="1" u="none"/>
              </a:p>
            </p:txBody>
          </p:sp>
          <p:sp>
            <p:nvSpPr>
              <p:cNvPr id="139476" name="Rectangle 141"/>
              <p:cNvSpPr>
                <a:spLocks noChangeArrowheads="1"/>
              </p:cNvSpPr>
              <p:nvPr/>
            </p:nvSpPr>
            <p:spPr bwMode="auto">
              <a:xfrm>
                <a:off x="3572" y="2606"/>
                <a:ext cx="209" cy="13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477" name="Rectangle 142"/>
              <p:cNvSpPr>
                <a:spLocks noChangeArrowheads="1"/>
              </p:cNvSpPr>
              <p:nvPr/>
            </p:nvSpPr>
            <p:spPr bwMode="auto">
              <a:xfrm>
                <a:off x="3572" y="2606"/>
                <a:ext cx="22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78" name="Rectangle 143"/>
              <p:cNvSpPr>
                <a:spLocks noChangeArrowheads="1"/>
              </p:cNvSpPr>
              <p:nvPr/>
            </p:nvSpPr>
            <p:spPr bwMode="auto">
              <a:xfrm>
                <a:off x="3781" y="2606"/>
                <a:ext cx="12" cy="15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79" name="Rectangle 144"/>
              <p:cNvSpPr>
                <a:spLocks noChangeArrowheads="1"/>
              </p:cNvSpPr>
              <p:nvPr/>
            </p:nvSpPr>
            <p:spPr bwMode="auto">
              <a:xfrm>
                <a:off x="3572" y="2745"/>
                <a:ext cx="20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80" name="Rectangle 145"/>
              <p:cNvSpPr>
                <a:spLocks noChangeArrowheads="1"/>
              </p:cNvSpPr>
              <p:nvPr/>
            </p:nvSpPr>
            <p:spPr bwMode="auto">
              <a:xfrm>
                <a:off x="3572" y="2606"/>
                <a:ext cx="12" cy="13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81" name="Rectangle 146"/>
              <p:cNvSpPr>
                <a:spLocks noChangeArrowheads="1"/>
              </p:cNvSpPr>
              <p:nvPr/>
            </p:nvSpPr>
            <p:spPr bwMode="auto">
              <a:xfrm>
                <a:off x="3851" y="2711"/>
                <a:ext cx="367" cy="115"/>
              </a:xfrm>
              <a:prstGeom prst="rect">
                <a:avLst/>
              </a:prstGeom>
              <a:noFill/>
              <a:ln w="9525">
                <a:noFill/>
                <a:miter lim="800000"/>
                <a:headEnd/>
                <a:tailEnd/>
              </a:ln>
            </p:spPr>
            <p:txBody>
              <a:bodyPr wrap="none" lIns="0" tIns="0" rIns="0" bIns="0">
                <a:spAutoFit/>
              </a:bodyPr>
              <a:lstStyle/>
              <a:p>
                <a:r>
                  <a:rPr lang="en-US" sz="1200" u="none">
                    <a:solidFill>
                      <a:srgbClr val="000000"/>
                    </a:solidFill>
                  </a:rPr>
                  <a:t>service()</a:t>
                </a:r>
                <a:endParaRPr lang="en-US" b="1" u="none"/>
              </a:p>
            </p:txBody>
          </p:sp>
          <p:sp>
            <p:nvSpPr>
              <p:cNvPr id="139482" name="Freeform 147"/>
              <p:cNvSpPr>
                <a:spLocks/>
              </p:cNvSpPr>
              <p:nvPr/>
            </p:nvSpPr>
            <p:spPr bwMode="auto">
              <a:xfrm>
                <a:off x="3537" y="2745"/>
                <a:ext cx="209" cy="104"/>
              </a:xfrm>
              <a:custGeom>
                <a:avLst/>
                <a:gdLst>
                  <a:gd name="T0" fmla="*/ 0 w 209"/>
                  <a:gd name="T1" fmla="*/ 0 h 104"/>
                  <a:gd name="T2" fmla="*/ 0 w 209"/>
                  <a:gd name="T3" fmla="*/ 104 h 104"/>
                  <a:gd name="T4" fmla="*/ 58 w 209"/>
                  <a:gd name="T5" fmla="*/ 58 h 104"/>
                  <a:gd name="T6" fmla="*/ 58 w 209"/>
                  <a:gd name="T7" fmla="*/ 104 h 104"/>
                  <a:gd name="T8" fmla="*/ 105 w 209"/>
                  <a:gd name="T9" fmla="*/ 58 h 104"/>
                  <a:gd name="T10" fmla="*/ 105 w 209"/>
                  <a:gd name="T11" fmla="*/ 104 h 104"/>
                  <a:gd name="T12" fmla="*/ 163 w 209"/>
                  <a:gd name="T13" fmla="*/ 58 h 104"/>
                  <a:gd name="T14" fmla="*/ 163 w 209"/>
                  <a:gd name="T15" fmla="*/ 104 h 104"/>
                  <a:gd name="T16" fmla="*/ 209 w 209"/>
                  <a:gd name="T17" fmla="*/ 58 h 104"/>
                  <a:gd name="T18" fmla="*/ 209 w 209"/>
                  <a:gd name="T19" fmla="*/ 0 h 104"/>
                  <a:gd name="T20" fmla="*/ 0 w 209"/>
                  <a:gd name="T21" fmla="*/ 0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9"/>
                  <a:gd name="T34" fmla="*/ 0 h 104"/>
                  <a:gd name="T35" fmla="*/ 209 w 209"/>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9" h="104">
                    <a:moveTo>
                      <a:pt x="0" y="0"/>
                    </a:moveTo>
                    <a:lnTo>
                      <a:pt x="0" y="104"/>
                    </a:lnTo>
                    <a:lnTo>
                      <a:pt x="58" y="58"/>
                    </a:lnTo>
                    <a:lnTo>
                      <a:pt x="58" y="104"/>
                    </a:lnTo>
                    <a:lnTo>
                      <a:pt x="105" y="58"/>
                    </a:lnTo>
                    <a:lnTo>
                      <a:pt x="105" y="104"/>
                    </a:lnTo>
                    <a:lnTo>
                      <a:pt x="163" y="58"/>
                    </a:lnTo>
                    <a:lnTo>
                      <a:pt x="163" y="104"/>
                    </a:lnTo>
                    <a:lnTo>
                      <a:pt x="209" y="58"/>
                    </a:lnTo>
                    <a:lnTo>
                      <a:pt x="209"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9483" name="Rectangle 148"/>
              <p:cNvSpPr>
                <a:spLocks noChangeArrowheads="1"/>
              </p:cNvSpPr>
              <p:nvPr/>
            </p:nvSpPr>
            <p:spPr bwMode="auto">
              <a:xfrm>
                <a:off x="3537" y="2745"/>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84" name="Freeform 149"/>
              <p:cNvSpPr>
                <a:spLocks/>
              </p:cNvSpPr>
              <p:nvPr/>
            </p:nvSpPr>
            <p:spPr bwMode="auto">
              <a:xfrm>
                <a:off x="3537" y="2745"/>
                <a:ext cx="174" cy="128"/>
              </a:xfrm>
              <a:custGeom>
                <a:avLst/>
                <a:gdLst>
                  <a:gd name="T0" fmla="*/ 12 w 174"/>
                  <a:gd name="T1" fmla="*/ 0 h 128"/>
                  <a:gd name="T2" fmla="*/ 12 w 174"/>
                  <a:gd name="T3" fmla="*/ 104 h 128"/>
                  <a:gd name="T4" fmla="*/ 12 w 174"/>
                  <a:gd name="T5" fmla="*/ 116 h 128"/>
                  <a:gd name="T6" fmla="*/ 0 w 174"/>
                  <a:gd name="T7" fmla="*/ 104 h 128"/>
                  <a:gd name="T8" fmla="*/ 58 w 174"/>
                  <a:gd name="T9" fmla="*/ 58 h 128"/>
                  <a:gd name="T10" fmla="*/ 70 w 174"/>
                  <a:gd name="T11" fmla="*/ 47 h 128"/>
                  <a:gd name="T12" fmla="*/ 70 w 174"/>
                  <a:gd name="T13" fmla="*/ 58 h 128"/>
                  <a:gd name="T14" fmla="*/ 70 w 174"/>
                  <a:gd name="T15" fmla="*/ 104 h 128"/>
                  <a:gd name="T16" fmla="*/ 70 w 174"/>
                  <a:gd name="T17" fmla="*/ 116 h 128"/>
                  <a:gd name="T18" fmla="*/ 58 w 174"/>
                  <a:gd name="T19" fmla="*/ 104 h 128"/>
                  <a:gd name="T20" fmla="*/ 105 w 174"/>
                  <a:gd name="T21" fmla="*/ 58 h 128"/>
                  <a:gd name="T22" fmla="*/ 116 w 174"/>
                  <a:gd name="T23" fmla="*/ 47 h 128"/>
                  <a:gd name="T24" fmla="*/ 116 w 174"/>
                  <a:gd name="T25" fmla="*/ 58 h 128"/>
                  <a:gd name="T26" fmla="*/ 116 w 174"/>
                  <a:gd name="T27" fmla="*/ 104 h 128"/>
                  <a:gd name="T28" fmla="*/ 116 w 174"/>
                  <a:gd name="T29" fmla="*/ 116 h 128"/>
                  <a:gd name="T30" fmla="*/ 105 w 174"/>
                  <a:gd name="T31" fmla="*/ 104 h 128"/>
                  <a:gd name="T32" fmla="*/ 163 w 174"/>
                  <a:gd name="T33" fmla="*/ 58 h 128"/>
                  <a:gd name="T34" fmla="*/ 174 w 174"/>
                  <a:gd name="T35" fmla="*/ 47 h 128"/>
                  <a:gd name="T36" fmla="*/ 174 w 174"/>
                  <a:gd name="T37" fmla="*/ 58 h 128"/>
                  <a:gd name="T38" fmla="*/ 174 w 174"/>
                  <a:gd name="T39" fmla="*/ 104 h 128"/>
                  <a:gd name="T40" fmla="*/ 174 w 174"/>
                  <a:gd name="T41" fmla="*/ 116 h 128"/>
                  <a:gd name="T42" fmla="*/ 163 w 174"/>
                  <a:gd name="T43" fmla="*/ 128 h 128"/>
                  <a:gd name="T44" fmla="*/ 163 w 174"/>
                  <a:gd name="T45" fmla="*/ 104 h 128"/>
                  <a:gd name="T46" fmla="*/ 163 w 174"/>
                  <a:gd name="T47" fmla="*/ 58 h 128"/>
                  <a:gd name="T48" fmla="*/ 174 w 174"/>
                  <a:gd name="T49" fmla="*/ 58 h 128"/>
                  <a:gd name="T50" fmla="*/ 174 w 174"/>
                  <a:gd name="T51" fmla="*/ 70 h 128"/>
                  <a:gd name="T52" fmla="*/ 116 w 174"/>
                  <a:gd name="T53" fmla="*/ 116 h 128"/>
                  <a:gd name="T54" fmla="*/ 105 w 174"/>
                  <a:gd name="T55" fmla="*/ 128 h 128"/>
                  <a:gd name="T56" fmla="*/ 105 w 174"/>
                  <a:gd name="T57" fmla="*/ 104 h 128"/>
                  <a:gd name="T58" fmla="*/ 105 w 174"/>
                  <a:gd name="T59" fmla="*/ 58 h 128"/>
                  <a:gd name="T60" fmla="*/ 116 w 174"/>
                  <a:gd name="T61" fmla="*/ 58 h 128"/>
                  <a:gd name="T62" fmla="*/ 116 w 174"/>
                  <a:gd name="T63" fmla="*/ 70 h 128"/>
                  <a:gd name="T64" fmla="*/ 70 w 174"/>
                  <a:gd name="T65" fmla="*/ 116 h 128"/>
                  <a:gd name="T66" fmla="*/ 58 w 174"/>
                  <a:gd name="T67" fmla="*/ 128 h 128"/>
                  <a:gd name="T68" fmla="*/ 58 w 174"/>
                  <a:gd name="T69" fmla="*/ 104 h 128"/>
                  <a:gd name="T70" fmla="*/ 58 w 174"/>
                  <a:gd name="T71" fmla="*/ 58 h 128"/>
                  <a:gd name="T72" fmla="*/ 70 w 174"/>
                  <a:gd name="T73" fmla="*/ 58 h 128"/>
                  <a:gd name="T74" fmla="*/ 70 w 174"/>
                  <a:gd name="T75" fmla="*/ 70 h 128"/>
                  <a:gd name="T76" fmla="*/ 12 w 174"/>
                  <a:gd name="T77" fmla="*/ 116 h 128"/>
                  <a:gd name="T78" fmla="*/ 0 w 174"/>
                  <a:gd name="T79" fmla="*/ 128 h 128"/>
                  <a:gd name="T80" fmla="*/ 0 w 174"/>
                  <a:gd name="T81" fmla="*/ 104 h 128"/>
                  <a:gd name="T82" fmla="*/ 0 w 174"/>
                  <a:gd name="T83" fmla="*/ 0 h 128"/>
                  <a:gd name="T84" fmla="*/ 12 w 174"/>
                  <a:gd name="T85" fmla="*/ 0 h 1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4"/>
                  <a:gd name="T130" fmla="*/ 0 h 128"/>
                  <a:gd name="T131" fmla="*/ 174 w 174"/>
                  <a:gd name="T132" fmla="*/ 128 h 1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4" h="128">
                    <a:moveTo>
                      <a:pt x="12" y="0"/>
                    </a:moveTo>
                    <a:lnTo>
                      <a:pt x="12" y="104"/>
                    </a:lnTo>
                    <a:lnTo>
                      <a:pt x="12" y="116"/>
                    </a:lnTo>
                    <a:lnTo>
                      <a:pt x="0" y="104"/>
                    </a:lnTo>
                    <a:lnTo>
                      <a:pt x="58" y="58"/>
                    </a:lnTo>
                    <a:lnTo>
                      <a:pt x="70" y="47"/>
                    </a:lnTo>
                    <a:lnTo>
                      <a:pt x="70" y="58"/>
                    </a:lnTo>
                    <a:lnTo>
                      <a:pt x="70" y="104"/>
                    </a:lnTo>
                    <a:lnTo>
                      <a:pt x="70" y="116"/>
                    </a:lnTo>
                    <a:lnTo>
                      <a:pt x="58" y="104"/>
                    </a:lnTo>
                    <a:lnTo>
                      <a:pt x="105" y="58"/>
                    </a:lnTo>
                    <a:lnTo>
                      <a:pt x="116" y="47"/>
                    </a:lnTo>
                    <a:lnTo>
                      <a:pt x="116" y="58"/>
                    </a:lnTo>
                    <a:lnTo>
                      <a:pt x="116" y="104"/>
                    </a:lnTo>
                    <a:lnTo>
                      <a:pt x="116" y="116"/>
                    </a:lnTo>
                    <a:lnTo>
                      <a:pt x="105" y="104"/>
                    </a:lnTo>
                    <a:lnTo>
                      <a:pt x="163" y="58"/>
                    </a:lnTo>
                    <a:lnTo>
                      <a:pt x="174" y="47"/>
                    </a:lnTo>
                    <a:lnTo>
                      <a:pt x="174" y="58"/>
                    </a:lnTo>
                    <a:lnTo>
                      <a:pt x="174" y="104"/>
                    </a:lnTo>
                    <a:lnTo>
                      <a:pt x="174" y="116"/>
                    </a:lnTo>
                    <a:lnTo>
                      <a:pt x="163" y="128"/>
                    </a:lnTo>
                    <a:lnTo>
                      <a:pt x="163" y="104"/>
                    </a:lnTo>
                    <a:lnTo>
                      <a:pt x="163" y="58"/>
                    </a:lnTo>
                    <a:lnTo>
                      <a:pt x="174" y="58"/>
                    </a:lnTo>
                    <a:lnTo>
                      <a:pt x="174" y="70"/>
                    </a:lnTo>
                    <a:lnTo>
                      <a:pt x="116" y="116"/>
                    </a:lnTo>
                    <a:lnTo>
                      <a:pt x="105" y="128"/>
                    </a:lnTo>
                    <a:lnTo>
                      <a:pt x="105" y="104"/>
                    </a:lnTo>
                    <a:lnTo>
                      <a:pt x="105" y="58"/>
                    </a:lnTo>
                    <a:lnTo>
                      <a:pt x="116" y="58"/>
                    </a:lnTo>
                    <a:lnTo>
                      <a:pt x="116" y="70"/>
                    </a:lnTo>
                    <a:lnTo>
                      <a:pt x="70" y="116"/>
                    </a:lnTo>
                    <a:lnTo>
                      <a:pt x="58" y="128"/>
                    </a:lnTo>
                    <a:lnTo>
                      <a:pt x="58" y="104"/>
                    </a:lnTo>
                    <a:lnTo>
                      <a:pt x="58" y="58"/>
                    </a:lnTo>
                    <a:lnTo>
                      <a:pt x="70" y="58"/>
                    </a:lnTo>
                    <a:lnTo>
                      <a:pt x="70" y="70"/>
                    </a:lnTo>
                    <a:lnTo>
                      <a:pt x="12" y="116"/>
                    </a:lnTo>
                    <a:lnTo>
                      <a:pt x="0" y="128"/>
                    </a:lnTo>
                    <a:lnTo>
                      <a:pt x="0" y="104"/>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485" name="Freeform 150"/>
              <p:cNvSpPr>
                <a:spLocks/>
              </p:cNvSpPr>
              <p:nvPr/>
            </p:nvSpPr>
            <p:spPr bwMode="auto">
              <a:xfrm>
                <a:off x="3700" y="2803"/>
                <a:ext cx="58" cy="58"/>
              </a:xfrm>
              <a:custGeom>
                <a:avLst/>
                <a:gdLst>
                  <a:gd name="T0" fmla="*/ 0 w 58"/>
                  <a:gd name="T1" fmla="*/ 46 h 58"/>
                  <a:gd name="T2" fmla="*/ 46 w 58"/>
                  <a:gd name="T3" fmla="*/ 0 h 58"/>
                  <a:gd name="T4" fmla="*/ 58 w 58"/>
                  <a:gd name="T5" fmla="*/ 0 h 58"/>
                  <a:gd name="T6" fmla="*/ 58 w 58"/>
                  <a:gd name="T7" fmla="*/ 12 h 58"/>
                  <a:gd name="T8" fmla="*/ 58 w 58"/>
                  <a:gd name="T9" fmla="*/ 12 h 58"/>
                  <a:gd name="T10" fmla="*/ 11 w 58"/>
                  <a:gd name="T11" fmla="*/ 58 h 58"/>
                  <a:gd name="T12" fmla="*/ 0 w 58"/>
                  <a:gd name="T13" fmla="*/ 46 h 58"/>
                  <a:gd name="T14" fmla="*/ 0 60000 65536"/>
                  <a:gd name="T15" fmla="*/ 0 60000 65536"/>
                  <a:gd name="T16" fmla="*/ 0 60000 65536"/>
                  <a:gd name="T17" fmla="*/ 0 60000 65536"/>
                  <a:gd name="T18" fmla="*/ 0 60000 65536"/>
                  <a:gd name="T19" fmla="*/ 0 60000 65536"/>
                  <a:gd name="T20" fmla="*/ 0 60000 65536"/>
                  <a:gd name="T21" fmla="*/ 0 w 58"/>
                  <a:gd name="T22" fmla="*/ 0 h 58"/>
                  <a:gd name="T23" fmla="*/ 58 w 58"/>
                  <a:gd name="T24" fmla="*/ 58 h 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58">
                    <a:moveTo>
                      <a:pt x="0" y="46"/>
                    </a:moveTo>
                    <a:lnTo>
                      <a:pt x="46" y="0"/>
                    </a:lnTo>
                    <a:lnTo>
                      <a:pt x="58" y="0"/>
                    </a:lnTo>
                    <a:lnTo>
                      <a:pt x="58" y="12"/>
                    </a:lnTo>
                    <a:lnTo>
                      <a:pt x="11" y="58"/>
                    </a:lnTo>
                    <a:lnTo>
                      <a:pt x="0" y="4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486" name="Rectangle 151"/>
              <p:cNvSpPr>
                <a:spLocks noChangeArrowheads="1"/>
              </p:cNvSpPr>
              <p:nvPr/>
            </p:nvSpPr>
            <p:spPr bwMode="auto">
              <a:xfrm>
                <a:off x="3746" y="2745"/>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87" name="Rectangle 152"/>
              <p:cNvSpPr>
                <a:spLocks noChangeArrowheads="1"/>
              </p:cNvSpPr>
              <p:nvPr/>
            </p:nvSpPr>
            <p:spPr bwMode="auto">
              <a:xfrm>
                <a:off x="3746" y="2745"/>
                <a:ext cx="12" cy="5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88" name="Freeform 153"/>
              <p:cNvSpPr>
                <a:spLocks/>
              </p:cNvSpPr>
              <p:nvPr/>
            </p:nvSpPr>
            <p:spPr bwMode="auto">
              <a:xfrm>
                <a:off x="3572" y="2711"/>
                <a:ext cx="209" cy="104"/>
              </a:xfrm>
              <a:custGeom>
                <a:avLst/>
                <a:gdLst>
                  <a:gd name="T0" fmla="*/ 0 w 209"/>
                  <a:gd name="T1" fmla="*/ 0 h 104"/>
                  <a:gd name="T2" fmla="*/ 0 w 209"/>
                  <a:gd name="T3" fmla="*/ 104 h 104"/>
                  <a:gd name="T4" fmla="*/ 58 w 209"/>
                  <a:gd name="T5" fmla="*/ 57 h 104"/>
                  <a:gd name="T6" fmla="*/ 58 w 209"/>
                  <a:gd name="T7" fmla="*/ 104 h 104"/>
                  <a:gd name="T8" fmla="*/ 105 w 209"/>
                  <a:gd name="T9" fmla="*/ 57 h 104"/>
                  <a:gd name="T10" fmla="*/ 105 w 209"/>
                  <a:gd name="T11" fmla="*/ 104 h 104"/>
                  <a:gd name="T12" fmla="*/ 163 w 209"/>
                  <a:gd name="T13" fmla="*/ 57 h 104"/>
                  <a:gd name="T14" fmla="*/ 163 w 209"/>
                  <a:gd name="T15" fmla="*/ 104 h 104"/>
                  <a:gd name="T16" fmla="*/ 209 w 209"/>
                  <a:gd name="T17" fmla="*/ 57 h 104"/>
                  <a:gd name="T18" fmla="*/ 209 w 209"/>
                  <a:gd name="T19" fmla="*/ 0 h 104"/>
                  <a:gd name="T20" fmla="*/ 0 w 209"/>
                  <a:gd name="T21" fmla="*/ 0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9"/>
                  <a:gd name="T34" fmla="*/ 0 h 104"/>
                  <a:gd name="T35" fmla="*/ 209 w 209"/>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9" h="104">
                    <a:moveTo>
                      <a:pt x="0" y="0"/>
                    </a:moveTo>
                    <a:lnTo>
                      <a:pt x="0" y="104"/>
                    </a:lnTo>
                    <a:lnTo>
                      <a:pt x="58" y="57"/>
                    </a:lnTo>
                    <a:lnTo>
                      <a:pt x="58" y="104"/>
                    </a:lnTo>
                    <a:lnTo>
                      <a:pt x="105" y="57"/>
                    </a:lnTo>
                    <a:lnTo>
                      <a:pt x="105" y="104"/>
                    </a:lnTo>
                    <a:lnTo>
                      <a:pt x="163" y="57"/>
                    </a:lnTo>
                    <a:lnTo>
                      <a:pt x="163" y="104"/>
                    </a:lnTo>
                    <a:lnTo>
                      <a:pt x="209" y="57"/>
                    </a:lnTo>
                    <a:lnTo>
                      <a:pt x="209"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9489" name="Rectangle 154"/>
              <p:cNvSpPr>
                <a:spLocks noChangeArrowheads="1"/>
              </p:cNvSpPr>
              <p:nvPr/>
            </p:nvSpPr>
            <p:spPr bwMode="auto">
              <a:xfrm>
                <a:off x="3572" y="2711"/>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90" name="Freeform 155"/>
              <p:cNvSpPr>
                <a:spLocks/>
              </p:cNvSpPr>
              <p:nvPr/>
            </p:nvSpPr>
            <p:spPr bwMode="auto">
              <a:xfrm>
                <a:off x="3572" y="2711"/>
                <a:ext cx="174" cy="127"/>
              </a:xfrm>
              <a:custGeom>
                <a:avLst/>
                <a:gdLst>
                  <a:gd name="T0" fmla="*/ 12 w 174"/>
                  <a:gd name="T1" fmla="*/ 0 h 127"/>
                  <a:gd name="T2" fmla="*/ 12 w 174"/>
                  <a:gd name="T3" fmla="*/ 104 h 127"/>
                  <a:gd name="T4" fmla="*/ 12 w 174"/>
                  <a:gd name="T5" fmla="*/ 115 h 127"/>
                  <a:gd name="T6" fmla="*/ 0 w 174"/>
                  <a:gd name="T7" fmla="*/ 104 h 127"/>
                  <a:gd name="T8" fmla="*/ 58 w 174"/>
                  <a:gd name="T9" fmla="*/ 57 h 127"/>
                  <a:gd name="T10" fmla="*/ 70 w 174"/>
                  <a:gd name="T11" fmla="*/ 46 h 127"/>
                  <a:gd name="T12" fmla="*/ 70 w 174"/>
                  <a:gd name="T13" fmla="*/ 57 h 127"/>
                  <a:gd name="T14" fmla="*/ 70 w 174"/>
                  <a:gd name="T15" fmla="*/ 104 h 127"/>
                  <a:gd name="T16" fmla="*/ 70 w 174"/>
                  <a:gd name="T17" fmla="*/ 115 h 127"/>
                  <a:gd name="T18" fmla="*/ 58 w 174"/>
                  <a:gd name="T19" fmla="*/ 104 h 127"/>
                  <a:gd name="T20" fmla="*/ 105 w 174"/>
                  <a:gd name="T21" fmla="*/ 57 h 127"/>
                  <a:gd name="T22" fmla="*/ 116 w 174"/>
                  <a:gd name="T23" fmla="*/ 46 h 127"/>
                  <a:gd name="T24" fmla="*/ 116 w 174"/>
                  <a:gd name="T25" fmla="*/ 57 h 127"/>
                  <a:gd name="T26" fmla="*/ 116 w 174"/>
                  <a:gd name="T27" fmla="*/ 104 h 127"/>
                  <a:gd name="T28" fmla="*/ 116 w 174"/>
                  <a:gd name="T29" fmla="*/ 115 h 127"/>
                  <a:gd name="T30" fmla="*/ 105 w 174"/>
                  <a:gd name="T31" fmla="*/ 104 h 127"/>
                  <a:gd name="T32" fmla="*/ 163 w 174"/>
                  <a:gd name="T33" fmla="*/ 57 h 127"/>
                  <a:gd name="T34" fmla="*/ 174 w 174"/>
                  <a:gd name="T35" fmla="*/ 46 h 127"/>
                  <a:gd name="T36" fmla="*/ 174 w 174"/>
                  <a:gd name="T37" fmla="*/ 57 h 127"/>
                  <a:gd name="T38" fmla="*/ 174 w 174"/>
                  <a:gd name="T39" fmla="*/ 104 h 127"/>
                  <a:gd name="T40" fmla="*/ 174 w 174"/>
                  <a:gd name="T41" fmla="*/ 115 h 127"/>
                  <a:gd name="T42" fmla="*/ 163 w 174"/>
                  <a:gd name="T43" fmla="*/ 127 h 127"/>
                  <a:gd name="T44" fmla="*/ 163 w 174"/>
                  <a:gd name="T45" fmla="*/ 104 h 127"/>
                  <a:gd name="T46" fmla="*/ 163 w 174"/>
                  <a:gd name="T47" fmla="*/ 57 h 127"/>
                  <a:gd name="T48" fmla="*/ 174 w 174"/>
                  <a:gd name="T49" fmla="*/ 57 h 127"/>
                  <a:gd name="T50" fmla="*/ 174 w 174"/>
                  <a:gd name="T51" fmla="*/ 69 h 127"/>
                  <a:gd name="T52" fmla="*/ 116 w 174"/>
                  <a:gd name="T53" fmla="*/ 115 h 127"/>
                  <a:gd name="T54" fmla="*/ 105 w 174"/>
                  <a:gd name="T55" fmla="*/ 127 h 127"/>
                  <a:gd name="T56" fmla="*/ 105 w 174"/>
                  <a:gd name="T57" fmla="*/ 104 h 127"/>
                  <a:gd name="T58" fmla="*/ 105 w 174"/>
                  <a:gd name="T59" fmla="*/ 57 h 127"/>
                  <a:gd name="T60" fmla="*/ 116 w 174"/>
                  <a:gd name="T61" fmla="*/ 57 h 127"/>
                  <a:gd name="T62" fmla="*/ 116 w 174"/>
                  <a:gd name="T63" fmla="*/ 69 h 127"/>
                  <a:gd name="T64" fmla="*/ 70 w 174"/>
                  <a:gd name="T65" fmla="*/ 115 h 127"/>
                  <a:gd name="T66" fmla="*/ 58 w 174"/>
                  <a:gd name="T67" fmla="*/ 127 h 127"/>
                  <a:gd name="T68" fmla="*/ 58 w 174"/>
                  <a:gd name="T69" fmla="*/ 104 h 127"/>
                  <a:gd name="T70" fmla="*/ 58 w 174"/>
                  <a:gd name="T71" fmla="*/ 57 h 127"/>
                  <a:gd name="T72" fmla="*/ 70 w 174"/>
                  <a:gd name="T73" fmla="*/ 57 h 127"/>
                  <a:gd name="T74" fmla="*/ 70 w 174"/>
                  <a:gd name="T75" fmla="*/ 69 h 127"/>
                  <a:gd name="T76" fmla="*/ 12 w 174"/>
                  <a:gd name="T77" fmla="*/ 115 h 127"/>
                  <a:gd name="T78" fmla="*/ 0 w 174"/>
                  <a:gd name="T79" fmla="*/ 127 h 127"/>
                  <a:gd name="T80" fmla="*/ 0 w 174"/>
                  <a:gd name="T81" fmla="*/ 104 h 127"/>
                  <a:gd name="T82" fmla="*/ 0 w 174"/>
                  <a:gd name="T83" fmla="*/ 0 h 127"/>
                  <a:gd name="T84" fmla="*/ 12 w 174"/>
                  <a:gd name="T85" fmla="*/ 0 h 1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4"/>
                  <a:gd name="T130" fmla="*/ 0 h 127"/>
                  <a:gd name="T131" fmla="*/ 174 w 174"/>
                  <a:gd name="T132" fmla="*/ 127 h 1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4" h="127">
                    <a:moveTo>
                      <a:pt x="12" y="0"/>
                    </a:moveTo>
                    <a:lnTo>
                      <a:pt x="12" y="104"/>
                    </a:lnTo>
                    <a:lnTo>
                      <a:pt x="12" y="115"/>
                    </a:lnTo>
                    <a:lnTo>
                      <a:pt x="0" y="104"/>
                    </a:lnTo>
                    <a:lnTo>
                      <a:pt x="58" y="57"/>
                    </a:lnTo>
                    <a:lnTo>
                      <a:pt x="70" y="46"/>
                    </a:lnTo>
                    <a:lnTo>
                      <a:pt x="70" y="57"/>
                    </a:lnTo>
                    <a:lnTo>
                      <a:pt x="70" y="104"/>
                    </a:lnTo>
                    <a:lnTo>
                      <a:pt x="70" y="115"/>
                    </a:lnTo>
                    <a:lnTo>
                      <a:pt x="58" y="104"/>
                    </a:lnTo>
                    <a:lnTo>
                      <a:pt x="105" y="57"/>
                    </a:lnTo>
                    <a:lnTo>
                      <a:pt x="116" y="46"/>
                    </a:lnTo>
                    <a:lnTo>
                      <a:pt x="116" y="57"/>
                    </a:lnTo>
                    <a:lnTo>
                      <a:pt x="116" y="104"/>
                    </a:lnTo>
                    <a:lnTo>
                      <a:pt x="116" y="115"/>
                    </a:lnTo>
                    <a:lnTo>
                      <a:pt x="105" y="104"/>
                    </a:lnTo>
                    <a:lnTo>
                      <a:pt x="163" y="57"/>
                    </a:lnTo>
                    <a:lnTo>
                      <a:pt x="174" y="46"/>
                    </a:lnTo>
                    <a:lnTo>
                      <a:pt x="174" y="57"/>
                    </a:lnTo>
                    <a:lnTo>
                      <a:pt x="174" y="104"/>
                    </a:lnTo>
                    <a:lnTo>
                      <a:pt x="174" y="115"/>
                    </a:lnTo>
                    <a:lnTo>
                      <a:pt x="163" y="127"/>
                    </a:lnTo>
                    <a:lnTo>
                      <a:pt x="163" y="104"/>
                    </a:lnTo>
                    <a:lnTo>
                      <a:pt x="163" y="57"/>
                    </a:lnTo>
                    <a:lnTo>
                      <a:pt x="174" y="57"/>
                    </a:lnTo>
                    <a:lnTo>
                      <a:pt x="174" y="69"/>
                    </a:lnTo>
                    <a:lnTo>
                      <a:pt x="116" y="115"/>
                    </a:lnTo>
                    <a:lnTo>
                      <a:pt x="105" y="127"/>
                    </a:lnTo>
                    <a:lnTo>
                      <a:pt x="105" y="104"/>
                    </a:lnTo>
                    <a:lnTo>
                      <a:pt x="105" y="57"/>
                    </a:lnTo>
                    <a:lnTo>
                      <a:pt x="116" y="57"/>
                    </a:lnTo>
                    <a:lnTo>
                      <a:pt x="116" y="69"/>
                    </a:lnTo>
                    <a:lnTo>
                      <a:pt x="70" y="115"/>
                    </a:lnTo>
                    <a:lnTo>
                      <a:pt x="58" y="127"/>
                    </a:lnTo>
                    <a:lnTo>
                      <a:pt x="58" y="104"/>
                    </a:lnTo>
                    <a:lnTo>
                      <a:pt x="58" y="57"/>
                    </a:lnTo>
                    <a:lnTo>
                      <a:pt x="70" y="57"/>
                    </a:lnTo>
                    <a:lnTo>
                      <a:pt x="70" y="69"/>
                    </a:lnTo>
                    <a:lnTo>
                      <a:pt x="12" y="115"/>
                    </a:lnTo>
                    <a:lnTo>
                      <a:pt x="0" y="127"/>
                    </a:lnTo>
                    <a:lnTo>
                      <a:pt x="0" y="104"/>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491" name="Freeform 156"/>
              <p:cNvSpPr>
                <a:spLocks/>
              </p:cNvSpPr>
              <p:nvPr/>
            </p:nvSpPr>
            <p:spPr bwMode="auto">
              <a:xfrm>
                <a:off x="3735" y="2768"/>
                <a:ext cx="58" cy="58"/>
              </a:xfrm>
              <a:custGeom>
                <a:avLst/>
                <a:gdLst>
                  <a:gd name="T0" fmla="*/ 0 w 58"/>
                  <a:gd name="T1" fmla="*/ 47 h 58"/>
                  <a:gd name="T2" fmla="*/ 46 w 58"/>
                  <a:gd name="T3" fmla="*/ 0 h 58"/>
                  <a:gd name="T4" fmla="*/ 58 w 58"/>
                  <a:gd name="T5" fmla="*/ 0 h 58"/>
                  <a:gd name="T6" fmla="*/ 58 w 58"/>
                  <a:gd name="T7" fmla="*/ 12 h 58"/>
                  <a:gd name="T8" fmla="*/ 58 w 58"/>
                  <a:gd name="T9" fmla="*/ 12 h 58"/>
                  <a:gd name="T10" fmla="*/ 11 w 58"/>
                  <a:gd name="T11" fmla="*/ 58 h 58"/>
                  <a:gd name="T12" fmla="*/ 0 w 58"/>
                  <a:gd name="T13" fmla="*/ 47 h 58"/>
                  <a:gd name="T14" fmla="*/ 0 60000 65536"/>
                  <a:gd name="T15" fmla="*/ 0 60000 65536"/>
                  <a:gd name="T16" fmla="*/ 0 60000 65536"/>
                  <a:gd name="T17" fmla="*/ 0 60000 65536"/>
                  <a:gd name="T18" fmla="*/ 0 60000 65536"/>
                  <a:gd name="T19" fmla="*/ 0 60000 65536"/>
                  <a:gd name="T20" fmla="*/ 0 60000 65536"/>
                  <a:gd name="T21" fmla="*/ 0 w 58"/>
                  <a:gd name="T22" fmla="*/ 0 h 58"/>
                  <a:gd name="T23" fmla="*/ 58 w 58"/>
                  <a:gd name="T24" fmla="*/ 58 h 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58">
                    <a:moveTo>
                      <a:pt x="0" y="47"/>
                    </a:moveTo>
                    <a:lnTo>
                      <a:pt x="46" y="0"/>
                    </a:lnTo>
                    <a:lnTo>
                      <a:pt x="58" y="0"/>
                    </a:lnTo>
                    <a:lnTo>
                      <a:pt x="58" y="12"/>
                    </a:lnTo>
                    <a:lnTo>
                      <a:pt x="11" y="58"/>
                    </a:lnTo>
                    <a:lnTo>
                      <a:pt x="0" y="47"/>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492" name="Rectangle 157"/>
              <p:cNvSpPr>
                <a:spLocks noChangeArrowheads="1"/>
              </p:cNvSpPr>
              <p:nvPr/>
            </p:nvSpPr>
            <p:spPr bwMode="auto">
              <a:xfrm>
                <a:off x="3781" y="2711"/>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93" name="Rectangle 158"/>
              <p:cNvSpPr>
                <a:spLocks noChangeArrowheads="1"/>
              </p:cNvSpPr>
              <p:nvPr/>
            </p:nvSpPr>
            <p:spPr bwMode="auto">
              <a:xfrm>
                <a:off x="3781" y="2711"/>
                <a:ext cx="12" cy="5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94" name="Freeform 159"/>
              <p:cNvSpPr>
                <a:spLocks/>
              </p:cNvSpPr>
              <p:nvPr/>
            </p:nvSpPr>
            <p:spPr bwMode="auto">
              <a:xfrm>
                <a:off x="5231" y="2734"/>
                <a:ext cx="220" cy="104"/>
              </a:xfrm>
              <a:custGeom>
                <a:avLst/>
                <a:gdLst>
                  <a:gd name="T0" fmla="*/ 0 w 220"/>
                  <a:gd name="T1" fmla="*/ 0 h 104"/>
                  <a:gd name="T2" fmla="*/ 0 w 220"/>
                  <a:gd name="T3" fmla="*/ 104 h 104"/>
                  <a:gd name="T4" fmla="*/ 58 w 220"/>
                  <a:gd name="T5" fmla="*/ 46 h 104"/>
                  <a:gd name="T6" fmla="*/ 58 w 220"/>
                  <a:gd name="T7" fmla="*/ 104 h 104"/>
                  <a:gd name="T8" fmla="*/ 116 w 220"/>
                  <a:gd name="T9" fmla="*/ 46 h 104"/>
                  <a:gd name="T10" fmla="*/ 116 w 220"/>
                  <a:gd name="T11" fmla="*/ 104 h 104"/>
                  <a:gd name="T12" fmla="*/ 162 w 220"/>
                  <a:gd name="T13" fmla="*/ 46 h 104"/>
                  <a:gd name="T14" fmla="*/ 162 w 220"/>
                  <a:gd name="T15" fmla="*/ 104 h 104"/>
                  <a:gd name="T16" fmla="*/ 220 w 220"/>
                  <a:gd name="T17" fmla="*/ 46 h 104"/>
                  <a:gd name="T18" fmla="*/ 220 w 220"/>
                  <a:gd name="T19" fmla="*/ 0 h 104"/>
                  <a:gd name="T20" fmla="*/ 0 w 220"/>
                  <a:gd name="T21" fmla="*/ 0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0"/>
                  <a:gd name="T34" fmla="*/ 0 h 104"/>
                  <a:gd name="T35" fmla="*/ 220 w 220"/>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0" h="104">
                    <a:moveTo>
                      <a:pt x="0" y="0"/>
                    </a:moveTo>
                    <a:lnTo>
                      <a:pt x="0" y="104"/>
                    </a:lnTo>
                    <a:lnTo>
                      <a:pt x="58" y="46"/>
                    </a:lnTo>
                    <a:lnTo>
                      <a:pt x="58" y="104"/>
                    </a:lnTo>
                    <a:lnTo>
                      <a:pt x="116" y="46"/>
                    </a:lnTo>
                    <a:lnTo>
                      <a:pt x="116" y="104"/>
                    </a:lnTo>
                    <a:lnTo>
                      <a:pt x="162" y="46"/>
                    </a:lnTo>
                    <a:lnTo>
                      <a:pt x="162" y="104"/>
                    </a:lnTo>
                    <a:lnTo>
                      <a:pt x="220" y="46"/>
                    </a:lnTo>
                    <a:lnTo>
                      <a:pt x="220"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9495" name="Rectangle 160"/>
              <p:cNvSpPr>
                <a:spLocks noChangeArrowheads="1"/>
              </p:cNvSpPr>
              <p:nvPr/>
            </p:nvSpPr>
            <p:spPr bwMode="auto">
              <a:xfrm>
                <a:off x="5231" y="2734"/>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96" name="Freeform 161"/>
              <p:cNvSpPr>
                <a:spLocks/>
              </p:cNvSpPr>
              <p:nvPr/>
            </p:nvSpPr>
            <p:spPr bwMode="auto">
              <a:xfrm>
                <a:off x="5231" y="2734"/>
                <a:ext cx="174" cy="127"/>
              </a:xfrm>
              <a:custGeom>
                <a:avLst/>
                <a:gdLst>
                  <a:gd name="T0" fmla="*/ 12 w 174"/>
                  <a:gd name="T1" fmla="*/ 0 h 127"/>
                  <a:gd name="T2" fmla="*/ 12 w 174"/>
                  <a:gd name="T3" fmla="*/ 104 h 127"/>
                  <a:gd name="T4" fmla="*/ 12 w 174"/>
                  <a:gd name="T5" fmla="*/ 115 h 127"/>
                  <a:gd name="T6" fmla="*/ 0 w 174"/>
                  <a:gd name="T7" fmla="*/ 104 h 127"/>
                  <a:gd name="T8" fmla="*/ 58 w 174"/>
                  <a:gd name="T9" fmla="*/ 46 h 127"/>
                  <a:gd name="T10" fmla="*/ 70 w 174"/>
                  <a:gd name="T11" fmla="*/ 34 h 127"/>
                  <a:gd name="T12" fmla="*/ 70 w 174"/>
                  <a:gd name="T13" fmla="*/ 46 h 127"/>
                  <a:gd name="T14" fmla="*/ 70 w 174"/>
                  <a:gd name="T15" fmla="*/ 104 h 127"/>
                  <a:gd name="T16" fmla="*/ 70 w 174"/>
                  <a:gd name="T17" fmla="*/ 115 h 127"/>
                  <a:gd name="T18" fmla="*/ 58 w 174"/>
                  <a:gd name="T19" fmla="*/ 104 h 127"/>
                  <a:gd name="T20" fmla="*/ 116 w 174"/>
                  <a:gd name="T21" fmla="*/ 46 h 127"/>
                  <a:gd name="T22" fmla="*/ 128 w 174"/>
                  <a:gd name="T23" fmla="*/ 34 h 127"/>
                  <a:gd name="T24" fmla="*/ 128 w 174"/>
                  <a:gd name="T25" fmla="*/ 46 h 127"/>
                  <a:gd name="T26" fmla="*/ 128 w 174"/>
                  <a:gd name="T27" fmla="*/ 104 h 127"/>
                  <a:gd name="T28" fmla="*/ 128 w 174"/>
                  <a:gd name="T29" fmla="*/ 115 h 127"/>
                  <a:gd name="T30" fmla="*/ 116 w 174"/>
                  <a:gd name="T31" fmla="*/ 104 h 127"/>
                  <a:gd name="T32" fmla="*/ 162 w 174"/>
                  <a:gd name="T33" fmla="*/ 46 h 127"/>
                  <a:gd name="T34" fmla="*/ 174 w 174"/>
                  <a:gd name="T35" fmla="*/ 34 h 127"/>
                  <a:gd name="T36" fmla="*/ 174 w 174"/>
                  <a:gd name="T37" fmla="*/ 46 h 127"/>
                  <a:gd name="T38" fmla="*/ 174 w 174"/>
                  <a:gd name="T39" fmla="*/ 104 h 127"/>
                  <a:gd name="T40" fmla="*/ 174 w 174"/>
                  <a:gd name="T41" fmla="*/ 115 h 127"/>
                  <a:gd name="T42" fmla="*/ 162 w 174"/>
                  <a:gd name="T43" fmla="*/ 127 h 127"/>
                  <a:gd name="T44" fmla="*/ 162 w 174"/>
                  <a:gd name="T45" fmla="*/ 104 h 127"/>
                  <a:gd name="T46" fmla="*/ 162 w 174"/>
                  <a:gd name="T47" fmla="*/ 46 h 127"/>
                  <a:gd name="T48" fmla="*/ 174 w 174"/>
                  <a:gd name="T49" fmla="*/ 46 h 127"/>
                  <a:gd name="T50" fmla="*/ 174 w 174"/>
                  <a:gd name="T51" fmla="*/ 58 h 127"/>
                  <a:gd name="T52" fmla="*/ 128 w 174"/>
                  <a:gd name="T53" fmla="*/ 115 h 127"/>
                  <a:gd name="T54" fmla="*/ 116 w 174"/>
                  <a:gd name="T55" fmla="*/ 127 h 127"/>
                  <a:gd name="T56" fmla="*/ 116 w 174"/>
                  <a:gd name="T57" fmla="*/ 104 h 127"/>
                  <a:gd name="T58" fmla="*/ 116 w 174"/>
                  <a:gd name="T59" fmla="*/ 46 h 127"/>
                  <a:gd name="T60" fmla="*/ 128 w 174"/>
                  <a:gd name="T61" fmla="*/ 46 h 127"/>
                  <a:gd name="T62" fmla="*/ 128 w 174"/>
                  <a:gd name="T63" fmla="*/ 58 h 127"/>
                  <a:gd name="T64" fmla="*/ 70 w 174"/>
                  <a:gd name="T65" fmla="*/ 115 h 127"/>
                  <a:gd name="T66" fmla="*/ 58 w 174"/>
                  <a:gd name="T67" fmla="*/ 127 h 127"/>
                  <a:gd name="T68" fmla="*/ 58 w 174"/>
                  <a:gd name="T69" fmla="*/ 104 h 127"/>
                  <a:gd name="T70" fmla="*/ 58 w 174"/>
                  <a:gd name="T71" fmla="*/ 46 h 127"/>
                  <a:gd name="T72" fmla="*/ 70 w 174"/>
                  <a:gd name="T73" fmla="*/ 46 h 127"/>
                  <a:gd name="T74" fmla="*/ 70 w 174"/>
                  <a:gd name="T75" fmla="*/ 58 h 127"/>
                  <a:gd name="T76" fmla="*/ 12 w 174"/>
                  <a:gd name="T77" fmla="*/ 115 h 127"/>
                  <a:gd name="T78" fmla="*/ 0 w 174"/>
                  <a:gd name="T79" fmla="*/ 127 h 127"/>
                  <a:gd name="T80" fmla="*/ 0 w 174"/>
                  <a:gd name="T81" fmla="*/ 104 h 127"/>
                  <a:gd name="T82" fmla="*/ 0 w 174"/>
                  <a:gd name="T83" fmla="*/ 0 h 127"/>
                  <a:gd name="T84" fmla="*/ 12 w 174"/>
                  <a:gd name="T85" fmla="*/ 0 h 1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4"/>
                  <a:gd name="T130" fmla="*/ 0 h 127"/>
                  <a:gd name="T131" fmla="*/ 174 w 174"/>
                  <a:gd name="T132" fmla="*/ 127 h 1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4" h="127">
                    <a:moveTo>
                      <a:pt x="12" y="0"/>
                    </a:moveTo>
                    <a:lnTo>
                      <a:pt x="12" y="104"/>
                    </a:lnTo>
                    <a:lnTo>
                      <a:pt x="12" y="115"/>
                    </a:lnTo>
                    <a:lnTo>
                      <a:pt x="0" y="104"/>
                    </a:lnTo>
                    <a:lnTo>
                      <a:pt x="58" y="46"/>
                    </a:lnTo>
                    <a:lnTo>
                      <a:pt x="70" y="34"/>
                    </a:lnTo>
                    <a:lnTo>
                      <a:pt x="70" y="46"/>
                    </a:lnTo>
                    <a:lnTo>
                      <a:pt x="70" y="104"/>
                    </a:lnTo>
                    <a:lnTo>
                      <a:pt x="70" y="115"/>
                    </a:lnTo>
                    <a:lnTo>
                      <a:pt x="58" y="104"/>
                    </a:lnTo>
                    <a:lnTo>
                      <a:pt x="116" y="46"/>
                    </a:lnTo>
                    <a:lnTo>
                      <a:pt x="128" y="34"/>
                    </a:lnTo>
                    <a:lnTo>
                      <a:pt x="128" y="46"/>
                    </a:lnTo>
                    <a:lnTo>
                      <a:pt x="128" y="104"/>
                    </a:lnTo>
                    <a:lnTo>
                      <a:pt x="128" y="115"/>
                    </a:lnTo>
                    <a:lnTo>
                      <a:pt x="116" y="104"/>
                    </a:lnTo>
                    <a:lnTo>
                      <a:pt x="162" y="46"/>
                    </a:lnTo>
                    <a:lnTo>
                      <a:pt x="174" y="34"/>
                    </a:lnTo>
                    <a:lnTo>
                      <a:pt x="174" y="46"/>
                    </a:lnTo>
                    <a:lnTo>
                      <a:pt x="174" y="104"/>
                    </a:lnTo>
                    <a:lnTo>
                      <a:pt x="174" y="115"/>
                    </a:lnTo>
                    <a:lnTo>
                      <a:pt x="162" y="127"/>
                    </a:lnTo>
                    <a:lnTo>
                      <a:pt x="162" y="104"/>
                    </a:lnTo>
                    <a:lnTo>
                      <a:pt x="162" y="46"/>
                    </a:lnTo>
                    <a:lnTo>
                      <a:pt x="174" y="46"/>
                    </a:lnTo>
                    <a:lnTo>
                      <a:pt x="174" y="58"/>
                    </a:lnTo>
                    <a:lnTo>
                      <a:pt x="128" y="115"/>
                    </a:lnTo>
                    <a:lnTo>
                      <a:pt x="116" y="127"/>
                    </a:lnTo>
                    <a:lnTo>
                      <a:pt x="116" y="104"/>
                    </a:lnTo>
                    <a:lnTo>
                      <a:pt x="116" y="46"/>
                    </a:lnTo>
                    <a:lnTo>
                      <a:pt x="128" y="46"/>
                    </a:lnTo>
                    <a:lnTo>
                      <a:pt x="128" y="58"/>
                    </a:lnTo>
                    <a:lnTo>
                      <a:pt x="70" y="115"/>
                    </a:lnTo>
                    <a:lnTo>
                      <a:pt x="58" y="127"/>
                    </a:lnTo>
                    <a:lnTo>
                      <a:pt x="58" y="104"/>
                    </a:lnTo>
                    <a:lnTo>
                      <a:pt x="58" y="46"/>
                    </a:lnTo>
                    <a:lnTo>
                      <a:pt x="70" y="46"/>
                    </a:lnTo>
                    <a:lnTo>
                      <a:pt x="70" y="58"/>
                    </a:lnTo>
                    <a:lnTo>
                      <a:pt x="12" y="115"/>
                    </a:lnTo>
                    <a:lnTo>
                      <a:pt x="0" y="127"/>
                    </a:lnTo>
                    <a:lnTo>
                      <a:pt x="0" y="104"/>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497" name="Freeform 162"/>
              <p:cNvSpPr>
                <a:spLocks/>
              </p:cNvSpPr>
              <p:nvPr/>
            </p:nvSpPr>
            <p:spPr bwMode="auto">
              <a:xfrm>
                <a:off x="5393" y="2780"/>
                <a:ext cx="70" cy="69"/>
              </a:xfrm>
              <a:custGeom>
                <a:avLst/>
                <a:gdLst>
                  <a:gd name="T0" fmla="*/ 0 w 70"/>
                  <a:gd name="T1" fmla="*/ 58 h 69"/>
                  <a:gd name="T2" fmla="*/ 58 w 70"/>
                  <a:gd name="T3" fmla="*/ 0 h 69"/>
                  <a:gd name="T4" fmla="*/ 70 w 70"/>
                  <a:gd name="T5" fmla="*/ 0 h 69"/>
                  <a:gd name="T6" fmla="*/ 70 w 70"/>
                  <a:gd name="T7" fmla="*/ 12 h 69"/>
                  <a:gd name="T8" fmla="*/ 70 w 70"/>
                  <a:gd name="T9" fmla="*/ 12 h 69"/>
                  <a:gd name="T10" fmla="*/ 12 w 70"/>
                  <a:gd name="T11" fmla="*/ 69 h 69"/>
                  <a:gd name="T12" fmla="*/ 0 w 70"/>
                  <a:gd name="T13" fmla="*/ 58 h 69"/>
                  <a:gd name="T14" fmla="*/ 0 60000 65536"/>
                  <a:gd name="T15" fmla="*/ 0 60000 65536"/>
                  <a:gd name="T16" fmla="*/ 0 60000 65536"/>
                  <a:gd name="T17" fmla="*/ 0 60000 65536"/>
                  <a:gd name="T18" fmla="*/ 0 60000 65536"/>
                  <a:gd name="T19" fmla="*/ 0 60000 65536"/>
                  <a:gd name="T20" fmla="*/ 0 60000 65536"/>
                  <a:gd name="T21" fmla="*/ 0 w 70"/>
                  <a:gd name="T22" fmla="*/ 0 h 69"/>
                  <a:gd name="T23" fmla="*/ 70 w 70"/>
                  <a:gd name="T24" fmla="*/ 69 h 6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69">
                    <a:moveTo>
                      <a:pt x="0" y="58"/>
                    </a:moveTo>
                    <a:lnTo>
                      <a:pt x="58" y="0"/>
                    </a:lnTo>
                    <a:lnTo>
                      <a:pt x="70" y="0"/>
                    </a:lnTo>
                    <a:lnTo>
                      <a:pt x="70" y="12"/>
                    </a:lnTo>
                    <a:lnTo>
                      <a:pt x="12" y="69"/>
                    </a:lnTo>
                    <a:lnTo>
                      <a:pt x="0" y="5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498" name="Rectangle 163"/>
              <p:cNvSpPr>
                <a:spLocks noChangeArrowheads="1"/>
              </p:cNvSpPr>
              <p:nvPr/>
            </p:nvSpPr>
            <p:spPr bwMode="auto">
              <a:xfrm>
                <a:off x="5451" y="2734"/>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499" name="Rectangle 164"/>
              <p:cNvSpPr>
                <a:spLocks noChangeArrowheads="1"/>
              </p:cNvSpPr>
              <p:nvPr/>
            </p:nvSpPr>
            <p:spPr bwMode="auto">
              <a:xfrm>
                <a:off x="5451" y="2734"/>
                <a:ext cx="12" cy="4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00" name="Rectangle 165"/>
              <p:cNvSpPr>
                <a:spLocks noChangeArrowheads="1"/>
              </p:cNvSpPr>
              <p:nvPr/>
            </p:nvSpPr>
            <p:spPr bwMode="auto">
              <a:xfrm>
                <a:off x="1507" y="951"/>
                <a:ext cx="488" cy="20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501" name="Rectangle 166"/>
              <p:cNvSpPr>
                <a:spLocks noChangeArrowheads="1"/>
              </p:cNvSpPr>
              <p:nvPr/>
            </p:nvSpPr>
            <p:spPr bwMode="auto">
              <a:xfrm>
                <a:off x="1507" y="951"/>
                <a:ext cx="49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02" name="Rectangle 167"/>
              <p:cNvSpPr>
                <a:spLocks noChangeArrowheads="1"/>
              </p:cNvSpPr>
              <p:nvPr/>
            </p:nvSpPr>
            <p:spPr bwMode="auto">
              <a:xfrm>
                <a:off x="1995" y="951"/>
                <a:ext cx="11" cy="22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03" name="Rectangle 168"/>
              <p:cNvSpPr>
                <a:spLocks noChangeArrowheads="1"/>
              </p:cNvSpPr>
              <p:nvPr/>
            </p:nvSpPr>
            <p:spPr bwMode="auto">
              <a:xfrm>
                <a:off x="1507" y="1160"/>
                <a:ext cx="488"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04" name="Rectangle 169"/>
              <p:cNvSpPr>
                <a:spLocks noChangeArrowheads="1"/>
              </p:cNvSpPr>
              <p:nvPr/>
            </p:nvSpPr>
            <p:spPr bwMode="auto">
              <a:xfrm>
                <a:off x="1507" y="951"/>
                <a:ext cx="12" cy="20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05" name="Rectangle 170"/>
              <p:cNvSpPr>
                <a:spLocks noChangeArrowheads="1"/>
              </p:cNvSpPr>
              <p:nvPr/>
            </p:nvSpPr>
            <p:spPr bwMode="auto">
              <a:xfrm>
                <a:off x="1600" y="951"/>
                <a:ext cx="319"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Service</a:t>
                </a:r>
                <a:endParaRPr lang="en-US" b="1" u="none"/>
              </a:p>
            </p:txBody>
          </p:sp>
          <p:sp>
            <p:nvSpPr>
              <p:cNvPr id="139506" name="Rectangle 171"/>
              <p:cNvSpPr>
                <a:spLocks noChangeArrowheads="1"/>
              </p:cNvSpPr>
              <p:nvPr/>
            </p:nvSpPr>
            <p:spPr bwMode="auto">
              <a:xfrm>
                <a:off x="1577" y="1044"/>
                <a:ext cx="334"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Handler</a:t>
                </a:r>
                <a:endParaRPr lang="en-US" b="1" u="none"/>
              </a:p>
            </p:txBody>
          </p:sp>
          <p:sp>
            <p:nvSpPr>
              <p:cNvPr id="139507" name="Rectangle 172"/>
              <p:cNvSpPr>
                <a:spLocks noChangeArrowheads="1"/>
              </p:cNvSpPr>
              <p:nvPr/>
            </p:nvSpPr>
            <p:spPr bwMode="auto">
              <a:xfrm>
                <a:off x="1461" y="2109"/>
                <a:ext cx="11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08" name="Freeform 173"/>
              <p:cNvSpPr>
                <a:spLocks/>
              </p:cNvSpPr>
              <p:nvPr/>
            </p:nvSpPr>
            <p:spPr bwMode="auto">
              <a:xfrm>
                <a:off x="1426" y="2109"/>
                <a:ext cx="151" cy="46"/>
              </a:xfrm>
              <a:custGeom>
                <a:avLst/>
                <a:gdLst>
                  <a:gd name="T0" fmla="*/ 151 w 151"/>
                  <a:gd name="T1" fmla="*/ 46 h 46"/>
                  <a:gd name="T2" fmla="*/ 151 w 151"/>
                  <a:gd name="T3" fmla="*/ 34 h 46"/>
                  <a:gd name="T4" fmla="*/ 35 w 151"/>
                  <a:gd name="T5" fmla="*/ 0 h 46"/>
                  <a:gd name="T6" fmla="*/ 35 w 151"/>
                  <a:gd name="T7" fmla="*/ 0 h 46"/>
                  <a:gd name="T8" fmla="*/ 0 w 151"/>
                  <a:gd name="T9" fmla="*/ 11 h 46"/>
                  <a:gd name="T10" fmla="*/ 35 w 151"/>
                  <a:gd name="T11" fmla="*/ 11 h 46"/>
                  <a:gd name="T12" fmla="*/ 151 w 151"/>
                  <a:gd name="T13" fmla="*/ 46 h 46"/>
                  <a:gd name="T14" fmla="*/ 0 60000 65536"/>
                  <a:gd name="T15" fmla="*/ 0 60000 65536"/>
                  <a:gd name="T16" fmla="*/ 0 60000 65536"/>
                  <a:gd name="T17" fmla="*/ 0 60000 65536"/>
                  <a:gd name="T18" fmla="*/ 0 60000 65536"/>
                  <a:gd name="T19" fmla="*/ 0 60000 65536"/>
                  <a:gd name="T20" fmla="*/ 0 60000 65536"/>
                  <a:gd name="T21" fmla="*/ 0 w 151"/>
                  <a:gd name="T22" fmla="*/ 0 h 46"/>
                  <a:gd name="T23" fmla="*/ 151 w 151"/>
                  <a:gd name="T24" fmla="*/ 46 h 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1" h="46">
                    <a:moveTo>
                      <a:pt x="151" y="46"/>
                    </a:moveTo>
                    <a:lnTo>
                      <a:pt x="151" y="34"/>
                    </a:lnTo>
                    <a:lnTo>
                      <a:pt x="35" y="0"/>
                    </a:lnTo>
                    <a:lnTo>
                      <a:pt x="0" y="11"/>
                    </a:lnTo>
                    <a:lnTo>
                      <a:pt x="35" y="11"/>
                    </a:lnTo>
                    <a:lnTo>
                      <a:pt x="151" y="4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509" name="Freeform 174"/>
              <p:cNvSpPr>
                <a:spLocks/>
              </p:cNvSpPr>
              <p:nvPr/>
            </p:nvSpPr>
            <p:spPr bwMode="auto">
              <a:xfrm>
                <a:off x="1461" y="2074"/>
                <a:ext cx="116" cy="46"/>
              </a:xfrm>
              <a:custGeom>
                <a:avLst/>
                <a:gdLst>
                  <a:gd name="T0" fmla="*/ 0 w 116"/>
                  <a:gd name="T1" fmla="*/ 35 h 46"/>
                  <a:gd name="T2" fmla="*/ 0 w 116"/>
                  <a:gd name="T3" fmla="*/ 46 h 46"/>
                  <a:gd name="T4" fmla="*/ 116 w 116"/>
                  <a:gd name="T5" fmla="*/ 12 h 46"/>
                  <a:gd name="T6" fmla="*/ 116 w 116"/>
                  <a:gd name="T7" fmla="*/ 0 h 46"/>
                  <a:gd name="T8" fmla="*/ 0 w 116"/>
                  <a:gd name="T9" fmla="*/ 35 h 46"/>
                  <a:gd name="T10" fmla="*/ 0 60000 65536"/>
                  <a:gd name="T11" fmla="*/ 0 60000 65536"/>
                  <a:gd name="T12" fmla="*/ 0 60000 65536"/>
                  <a:gd name="T13" fmla="*/ 0 60000 65536"/>
                  <a:gd name="T14" fmla="*/ 0 60000 65536"/>
                  <a:gd name="T15" fmla="*/ 0 w 116"/>
                  <a:gd name="T16" fmla="*/ 0 h 46"/>
                  <a:gd name="T17" fmla="*/ 116 w 116"/>
                  <a:gd name="T18" fmla="*/ 46 h 46"/>
                </a:gdLst>
                <a:ahLst/>
                <a:cxnLst>
                  <a:cxn ang="T10">
                    <a:pos x="T0" y="T1"/>
                  </a:cxn>
                  <a:cxn ang="T11">
                    <a:pos x="T2" y="T3"/>
                  </a:cxn>
                  <a:cxn ang="T12">
                    <a:pos x="T4" y="T5"/>
                  </a:cxn>
                  <a:cxn ang="T13">
                    <a:pos x="T6" y="T7"/>
                  </a:cxn>
                  <a:cxn ang="T14">
                    <a:pos x="T8" y="T9"/>
                  </a:cxn>
                </a:cxnLst>
                <a:rect l="T15" t="T16" r="T17" b="T18"/>
                <a:pathLst>
                  <a:path w="116" h="46">
                    <a:moveTo>
                      <a:pt x="0" y="35"/>
                    </a:moveTo>
                    <a:lnTo>
                      <a:pt x="0" y="46"/>
                    </a:lnTo>
                    <a:lnTo>
                      <a:pt x="116" y="12"/>
                    </a:lnTo>
                    <a:lnTo>
                      <a:pt x="116" y="0"/>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510" name="Rectangle 175"/>
              <p:cNvSpPr>
                <a:spLocks noChangeArrowheads="1"/>
              </p:cNvSpPr>
              <p:nvPr/>
            </p:nvSpPr>
            <p:spPr bwMode="auto">
              <a:xfrm>
                <a:off x="2528" y="212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11" name="Rectangle 176"/>
              <p:cNvSpPr>
                <a:spLocks noChangeArrowheads="1"/>
              </p:cNvSpPr>
              <p:nvPr/>
            </p:nvSpPr>
            <p:spPr bwMode="auto">
              <a:xfrm>
                <a:off x="2482" y="212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12" name="Rectangle 177"/>
              <p:cNvSpPr>
                <a:spLocks noChangeArrowheads="1"/>
              </p:cNvSpPr>
              <p:nvPr/>
            </p:nvSpPr>
            <p:spPr bwMode="auto">
              <a:xfrm>
                <a:off x="2482" y="2120"/>
                <a:ext cx="4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13" name="Line 178"/>
              <p:cNvSpPr>
                <a:spLocks noChangeShapeType="1"/>
              </p:cNvSpPr>
              <p:nvPr/>
            </p:nvSpPr>
            <p:spPr bwMode="auto">
              <a:xfrm flipH="1">
                <a:off x="2319" y="2120"/>
                <a:ext cx="93" cy="1"/>
              </a:xfrm>
              <a:prstGeom prst="line">
                <a:avLst/>
              </a:prstGeom>
              <a:noFill/>
              <a:ln w="0">
                <a:solidFill>
                  <a:srgbClr val="000000"/>
                </a:solidFill>
                <a:round/>
                <a:headEnd/>
                <a:tailEnd/>
              </a:ln>
            </p:spPr>
            <p:txBody>
              <a:bodyPr/>
              <a:lstStyle/>
              <a:p>
                <a:endParaRPr lang="en-US"/>
              </a:p>
            </p:txBody>
          </p:sp>
          <p:sp>
            <p:nvSpPr>
              <p:cNvPr id="139514" name="Line 179"/>
              <p:cNvSpPr>
                <a:spLocks noChangeShapeType="1"/>
              </p:cNvSpPr>
              <p:nvPr/>
            </p:nvSpPr>
            <p:spPr bwMode="auto">
              <a:xfrm flipH="1">
                <a:off x="2169" y="2120"/>
                <a:ext cx="81" cy="1"/>
              </a:xfrm>
              <a:prstGeom prst="line">
                <a:avLst/>
              </a:prstGeom>
              <a:noFill/>
              <a:ln w="0">
                <a:solidFill>
                  <a:srgbClr val="000000"/>
                </a:solidFill>
                <a:round/>
                <a:headEnd/>
                <a:tailEnd/>
              </a:ln>
            </p:spPr>
            <p:txBody>
              <a:bodyPr/>
              <a:lstStyle/>
              <a:p>
                <a:endParaRPr lang="en-US"/>
              </a:p>
            </p:txBody>
          </p:sp>
          <p:sp>
            <p:nvSpPr>
              <p:cNvPr id="139515" name="Line 180"/>
              <p:cNvSpPr>
                <a:spLocks noChangeShapeType="1"/>
              </p:cNvSpPr>
              <p:nvPr/>
            </p:nvSpPr>
            <p:spPr bwMode="auto">
              <a:xfrm flipH="1">
                <a:off x="2006" y="2120"/>
                <a:ext cx="93" cy="1"/>
              </a:xfrm>
              <a:prstGeom prst="line">
                <a:avLst/>
              </a:prstGeom>
              <a:noFill/>
              <a:ln w="0">
                <a:solidFill>
                  <a:srgbClr val="000000"/>
                </a:solidFill>
                <a:round/>
                <a:headEnd/>
                <a:tailEnd/>
              </a:ln>
            </p:spPr>
            <p:txBody>
              <a:bodyPr/>
              <a:lstStyle/>
              <a:p>
                <a:endParaRPr lang="en-US"/>
              </a:p>
            </p:txBody>
          </p:sp>
          <p:sp>
            <p:nvSpPr>
              <p:cNvPr id="139516" name="Line 181"/>
              <p:cNvSpPr>
                <a:spLocks noChangeShapeType="1"/>
              </p:cNvSpPr>
              <p:nvPr/>
            </p:nvSpPr>
            <p:spPr bwMode="auto">
              <a:xfrm flipH="1">
                <a:off x="1855" y="2120"/>
                <a:ext cx="82" cy="1"/>
              </a:xfrm>
              <a:prstGeom prst="line">
                <a:avLst/>
              </a:prstGeom>
              <a:noFill/>
              <a:ln w="0">
                <a:solidFill>
                  <a:srgbClr val="000000"/>
                </a:solidFill>
                <a:round/>
                <a:headEnd/>
                <a:tailEnd/>
              </a:ln>
            </p:spPr>
            <p:txBody>
              <a:bodyPr/>
              <a:lstStyle/>
              <a:p>
                <a:endParaRPr lang="en-US"/>
              </a:p>
            </p:txBody>
          </p:sp>
          <p:sp>
            <p:nvSpPr>
              <p:cNvPr id="139517" name="Line 182"/>
              <p:cNvSpPr>
                <a:spLocks noChangeShapeType="1"/>
              </p:cNvSpPr>
              <p:nvPr/>
            </p:nvSpPr>
            <p:spPr bwMode="auto">
              <a:xfrm flipH="1">
                <a:off x="1693" y="2120"/>
                <a:ext cx="81" cy="1"/>
              </a:xfrm>
              <a:prstGeom prst="line">
                <a:avLst/>
              </a:prstGeom>
              <a:noFill/>
              <a:ln w="0">
                <a:solidFill>
                  <a:srgbClr val="000000"/>
                </a:solidFill>
                <a:round/>
                <a:headEnd/>
                <a:tailEnd/>
              </a:ln>
            </p:spPr>
            <p:txBody>
              <a:bodyPr/>
              <a:lstStyle/>
              <a:p>
                <a:endParaRPr lang="en-US"/>
              </a:p>
            </p:txBody>
          </p:sp>
          <p:sp>
            <p:nvSpPr>
              <p:cNvPr id="139518" name="Rectangle 183"/>
              <p:cNvSpPr>
                <a:spLocks noChangeArrowheads="1"/>
              </p:cNvSpPr>
              <p:nvPr/>
            </p:nvSpPr>
            <p:spPr bwMode="auto">
              <a:xfrm>
                <a:off x="1623" y="212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19" name="Rectangle 184"/>
              <p:cNvSpPr>
                <a:spLocks noChangeArrowheads="1"/>
              </p:cNvSpPr>
              <p:nvPr/>
            </p:nvSpPr>
            <p:spPr bwMode="auto">
              <a:xfrm>
                <a:off x="1577" y="212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20" name="Rectangle 185"/>
              <p:cNvSpPr>
                <a:spLocks noChangeArrowheads="1"/>
              </p:cNvSpPr>
              <p:nvPr/>
            </p:nvSpPr>
            <p:spPr bwMode="auto">
              <a:xfrm>
                <a:off x="1577" y="2120"/>
                <a:ext cx="4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21" name="Rectangle 186"/>
              <p:cNvSpPr>
                <a:spLocks noChangeArrowheads="1"/>
              </p:cNvSpPr>
              <p:nvPr/>
            </p:nvSpPr>
            <p:spPr bwMode="auto">
              <a:xfrm>
                <a:off x="3746" y="1900"/>
                <a:ext cx="12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22" name="Freeform 187"/>
              <p:cNvSpPr>
                <a:spLocks/>
              </p:cNvSpPr>
              <p:nvPr/>
            </p:nvSpPr>
            <p:spPr bwMode="auto">
              <a:xfrm>
                <a:off x="3711" y="1900"/>
                <a:ext cx="151" cy="47"/>
              </a:xfrm>
              <a:custGeom>
                <a:avLst/>
                <a:gdLst>
                  <a:gd name="T0" fmla="*/ 151 w 151"/>
                  <a:gd name="T1" fmla="*/ 47 h 47"/>
                  <a:gd name="T2" fmla="*/ 151 w 151"/>
                  <a:gd name="T3" fmla="*/ 35 h 47"/>
                  <a:gd name="T4" fmla="*/ 35 w 151"/>
                  <a:gd name="T5" fmla="*/ 0 h 47"/>
                  <a:gd name="T6" fmla="*/ 35 w 151"/>
                  <a:gd name="T7" fmla="*/ 0 h 47"/>
                  <a:gd name="T8" fmla="*/ 0 w 151"/>
                  <a:gd name="T9" fmla="*/ 12 h 47"/>
                  <a:gd name="T10" fmla="*/ 35 w 151"/>
                  <a:gd name="T11" fmla="*/ 12 h 47"/>
                  <a:gd name="T12" fmla="*/ 151 w 151"/>
                  <a:gd name="T13" fmla="*/ 47 h 47"/>
                  <a:gd name="T14" fmla="*/ 0 60000 65536"/>
                  <a:gd name="T15" fmla="*/ 0 60000 65536"/>
                  <a:gd name="T16" fmla="*/ 0 60000 65536"/>
                  <a:gd name="T17" fmla="*/ 0 60000 65536"/>
                  <a:gd name="T18" fmla="*/ 0 60000 65536"/>
                  <a:gd name="T19" fmla="*/ 0 60000 65536"/>
                  <a:gd name="T20" fmla="*/ 0 60000 65536"/>
                  <a:gd name="T21" fmla="*/ 0 w 151"/>
                  <a:gd name="T22" fmla="*/ 0 h 47"/>
                  <a:gd name="T23" fmla="*/ 151 w 151"/>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1" h="47">
                    <a:moveTo>
                      <a:pt x="151" y="47"/>
                    </a:moveTo>
                    <a:lnTo>
                      <a:pt x="151" y="35"/>
                    </a:lnTo>
                    <a:lnTo>
                      <a:pt x="35" y="0"/>
                    </a:lnTo>
                    <a:lnTo>
                      <a:pt x="0" y="12"/>
                    </a:lnTo>
                    <a:lnTo>
                      <a:pt x="35" y="12"/>
                    </a:lnTo>
                    <a:lnTo>
                      <a:pt x="151" y="47"/>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523" name="Freeform 188"/>
              <p:cNvSpPr>
                <a:spLocks/>
              </p:cNvSpPr>
              <p:nvPr/>
            </p:nvSpPr>
            <p:spPr bwMode="auto">
              <a:xfrm>
                <a:off x="3746" y="1866"/>
                <a:ext cx="116" cy="46"/>
              </a:xfrm>
              <a:custGeom>
                <a:avLst/>
                <a:gdLst>
                  <a:gd name="T0" fmla="*/ 0 w 116"/>
                  <a:gd name="T1" fmla="*/ 34 h 46"/>
                  <a:gd name="T2" fmla="*/ 0 w 116"/>
                  <a:gd name="T3" fmla="*/ 46 h 46"/>
                  <a:gd name="T4" fmla="*/ 116 w 116"/>
                  <a:gd name="T5" fmla="*/ 11 h 46"/>
                  <a:gd name="T6" fmla="*/ 116 w 116"/>
                  <a:gd name="T7" fmla="*/ 0 h 46"/>
                  <a:gd name="T8" fmla="*/ 0 w 116"/>
                  <a:gd name="T9" fmla="*/ 34 h 46"/>
                  <a:gd name="T10" fmla="*/ 0 60000 65536"/>
                  <a:gd name="T11" fmla="*/ 0 60000 65536"/>
                  <a:gd name="T12" fmla="*/ 0 60000 65536"/>
                  <a:gd name="T13" fmla="*/ 0 60000 65536"/>
                  <a:gd name="T14" fmla="*/ 0 60000 65536"/>
                  <a:gd name="T15" fmla="*/ 0 w 116"/>
                  <a:gd name="T16" fmla="*/ 0 h 46"/>
                  <a:gd name="T17" fmla="*/ 116 w 116"/>
                  <a:gd name="T18" fmla="*/ 46 h 46"/>
                </a:gdLst>
                <a:ahLst/>
                <a:cxnLst>
                  <a:cxn ang="T10">
                    <a:pos x="T0" y="T1"/>
                  </a:cxn>
                  <a:cxn ang="T11">
                    <a:pos x="T2" y="T3"/>
                  </a:cxn>
                  <a:cxn ang="T12">
                    <a:pos x="T4" y="T5"/>
                  </a:cxn>
                  <a:cxn ang="T13">
                    <a:pos x="T6" y="T7"/>
                  </a:cxn>
                  <a:cxn ang="T14">
                    <a:pos x="T8" y="T9"/>
                  </a:cxn>
                </a:cxnLst>
                <a:rect l="T15" t="T16" r="T17" b="T18"/>
                <a:pathLst>
                  <a:path w="116" h="46">
                    <a:moveTo>
                      <a:pt x="0" y="34"/>
                    </a:moveTo>
                    <a:lnTo>
                      <a:pt x="0" y="46"/>
                    </a:lnTo>
                    <a:lnTo>
                      <a:pt x="116" y="11"/>
                    </a:lnTo>
                    <a:lnTo>
                      <a:pt x="116" y="0"/>
                    </a:lnTo>
                    <a:lnTo>
                      <a:pt x="0" y="3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524" name="Rectangle 189"/>
              <p:cNvSpPr>
                <a:spLocks noChangeArrowheads="1"/>
              </p:cNvSpPr>
              <p:nvPr/>
            </p:nvSpPr>
            <p:spPr bwMode="auto">
              <a:xfrm>
                <a:off x="5231" y="191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25" name="Rectangle 190"/>
              <p:cNvSpPr>
                <a:spLocks noChangeArrowheads="1"/>
              </p:cNvSpPr>
              <p:nvPr/>
            </p:nvSpPr>
            <p:spPr bwMode="auto">
              <a:xfrm>
                <a:off x="5185" y="191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26" name="Rectangle 191"/>
              <p:cNvSpPr>
                <a:spLocks noChangeArrowheads="1"/>
              </p:cNvSpPr>
              <p:nvPr/>
            </p:nvSpPr>
            <p:spPr bwMode="auto">
              <a:xfrm>
                <a:off x="5185" y="1912"/>
                <a:ext cx="4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27" name="Line 192"/>
              <p:cNvSpPr>
                <a:spLocks noChangeShapeType="1"/>
              </p:cNvSpPr>
              <p:nvPr/>
            </p:nvSpPr>
            <p:spPr bwMode="auto">
              <a:xfrm flipH="1">
                <a:off x="5022" y="1912"/>
                <a:ext cx="93" cy="1"/>
              </a:xfrm>
              <a:prstGeom prst="line">
                <a:avLst/>
              </a:prstGeom>
              <a:noFill/>
              <a:ln w="0">
                <a:solidFill>
                  <a:srgbClr val="000000"/>
                </a:solidFill>
                <a:round/>
                <a:headEnd/>
                <a:tailEnd/>
              </a:ln>
            </p:spPr>
            <p:txBody>
              <a:bodyPr/>
              <a:lstStyle/>
              <a:p>
                <a:endParaRPr lang="en-US"/>
              </a:p>
            </p:txBody>
          </p:sp>
          <p:sp>
            <p:nvSpPr>
              <p:cNvPr id="139528" name="Line 193"/>
              <p:cNvSpPr>
                <a:spLocks noChangeShapeType="1"/>
              </p:cNvSpPr>
              <p:nvPr/>
            </p:nvSpPr>
            <p:spPr bwMode="auto">
              <a:xfrm flipH="1">
                <a:off x="4848" y="1912"/>
                <a:ext cx="93" cy="1"/>
              </a:xfrm>
              <a:prstGeom prst="line">
                <a:avLst/>
              </a:prstGeom>
              <a:noFill/>
              <a:ln w="0">
                <a:solidFill>
                  <a:srgbClr val="000000"/>
                </a:solidFill>
                <a:round/>
                <a:headEnd/>
                <a:tailEnd/>
              </a:ln>
            </p:spPr>
            <p:txBody>
              <a:bodyPr/>
              <a:lstStyle/>
              <a:p>
                <a:endParaRPr lang="en-US"/>
              </a:p>
            </p:txBody>
          </p:sp>
          <p:sp>
            <p:nvSpPr>
              <p:cNvPr id="139529" name="Line 194"/>
              <p:cNvSpPr>
                <a:spLocks noChangeShapeType="1"/>
              </p:cNvSpPr>
              <p:nvPr/>
            </p:nvSpPr>
            <p:spPr bwMode="auto">
              <a:xfrm flipH="1">
                <a:off x="4674" y="1912"/>
                <a:ext cx="93" cy="1"/>
              </a:xfrm>
              <a:prstGeom prst="line">
                <a:avLst/>
              </a:prstGeom>
              <a:noFill/>
              <a:ln w="0">
                <a:solidFill>
                  <a:srgbClr val="000000"/>
                </a:solidFill>
                <a:round/>
                <a:headEnd/>
                <a:tailEnd/>
              </a:ln>
            </p:spPr>
            <p:txBody>
              <a:bodyPr/>
              <a:lstStyle/>
              <a:p>
                <a:endParaRPr lang="en-US"/>
              </a:p>
            </p:txBody>
          </p:sp>
          <p:sp>
            <p:nvSpPr>
              <p:cNvPr id="139530" name="Line 195"/>
              <p:cNvSpPr>
                <a:spLocks noChangeShapeType="1"/>
              </p:cNvSpPr>
              <p:nvPr/>
            </p:nvSpPr>
            <p:spPr bwMode="auto">
              <a:xfrm flipH="1">
                <a:off x="4500" y="1912"/>
                <a:ext cx="93" cy="1"/>
              </a:xfrm>
              <a:prstGeom prst="line">
                <a:avLst/>
              </a:prstGeom>
              <a:noFill/>
              <a:ln w="0">
                <a:solidFill>
                  <a:srgbClr val="000000"/>
                </a:solidFill>
                <a:round/>
                <a:headEnd/>
                <a:tailEnd/>
              </a:ln>
            </p:spPr>
            <p:txBody>
              <a:bodyPr/>
              <a:lstStyle/>
              <a:p>
                <a:endParaRPr lang="en-US"/>
              </a:p>
            </p:txBody>
          </p:sp>
          <p:sp>
            <p:nvSpPr>
              <p:cNvPr id="139531" name="Line 196"/>
              <p:cNvSpPr>
                <a:spLocks noChangeShapeType="1"/>
              </p:cNvSpPr>
              <p:nvPr/>
            </p:nvSpPr>
            <p:spPr bwMode="auto">
              <a:xfrm flipH="1">
                <a:off x="4338" y="1912"/>
                <a:ext cx="93" cy="1"/>
              </a:xfrm>
              <a:prstGeom prst="line">
                <a:avLst/>
              </a:prstGeom>
              <a:noFill/>
              <a:ln w="0">
                <a:solidFill>
                  <a:srgbClr val="000000"/>
                </a:solidFill>
                <a:round/>
                <a:headEnd/>
                <a:tailEnd/>
              </a:ln>
            </p:spPr>
            <p:txBody>
              <a:bodyPr/>
              <a:lstStyle/>
              <a:p>
                <a:endParaRPr lang="en-US"/>
              </a:p>
            </p:txBody>
          </p:sp>
          <p:sp>
            <p:nvSpPr>
              <p:cNvPr id="139532" name="Line 197"/>
              <p:cNvSpPr>
                <a:spLocks noChangeShapeType="1"/>
              </p:cNvSpPr>
              <p:nvPr/>
            </p:nvSpPr>
            <p:spPr bwMode="auto">
              <a:xfrm flipH="1">
                <a:off x="4164" y="1912"/>
                <a:ext cx="93" cy="1"/>
              </a:xfrm>
              <a:prstGeom prst="line">
                <a:avLst/>
              </a:prstGeom>
              <a:noFill/>
              <a:ln w="0">
                <a:solidFill>
                  <a:srgbClr val="000000"/>
                </a:solidFill>
                <a:round/>
                <a:headEnd/>
                <a:tailEnd/>
              </a:ln>
            </p:spPr>
            <p:txBody>
              <a:bodyPr/>
              <a:lstStyle/>
              <a:p>
                <a:endParaRPr lang="en-US"/>
              </a:p>
            </p:txBody>
          </p:sp>
          <p:sp>
            <p:nvSpPr>
              <p:cNvPr id="139533" name="Line 198"/>
              <p:cNvSpPr>
                <a:spLocks noChangeShapeType="1"/>
              </p:cNvSpPr>
              <p:nvPr/>
            </p:nvSpPr>
            <p:spPr bwMode="auto">
              <a:xfrm flipH="1">
                <a:off x="3990" y="1912"/>
                <a:ext cx="93" cy="1"/>
              </a:xfrm>
              <a:prstGeom prst="line">
                <a:avLst/>
              </a:prstGeom>
              <a:noFill/>
              <a:ln w="0">
                <a:solidFill>
                  <a:srgbClr val="000000"/>
                </a:solidFill>
                <a:round/>
                <a:headEnd/>
                <a:tailEnd/>
              </a:ln>
            </p:spPr>
            <p:txBody>
              <a:bodyPr/>
              <a:lstStyle/>
              <a:p>
                <a:endParaRPr lang="en-US"/>
              </a:p>
            </p:txBody>
          </p:sp>
          <p:sp>
            <p:nvSpPr>
              <p:cNvPr id="139534" name="Rectangle 199"/>
              <p:cNvSpPr>
                <a:spLocks noChangeArrowheads="1"/>
              </p:cNvSpPr>
              <p:nvPr/>
            </p:nvSpPr>
            <p:spPr bwMode="auto">
              <a:xfrm>
                <a:off x="3909" y="191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35" name="Rectangle 200"/>
              <p:cNvSpPr>
                <a:spLocks noChangeArrowheads="1"/>
              </p:cNvSpPr>
              <p:nvPr/>
            </p:nvSpPr>
            <p:spPr bwMode="auto">
              <a:xfrm>
                <a:off x="3874" y="191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36" name="Rectangle 201"/>
              <p:cNvSpPr>
                <a:spLocks noChangeArrowheads="1"/>
              </p:cNvSpPr>
              <p:nvPr/>
            </p:nvSpPr>
            <p:spPr bwMode="auto">
              <a:xfrm>
                <a:off x="3874" y="1912"/>
                <a:ext cx="35"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37" name="Rectangle 202"/>
              <p:cNvSpPr>
                <a:spLocks noChangeArrowheads="1"/>
              </p:cNvSpPr>
              <p:nvPr/>
            </p:nvSpPr>
            <p:spPr bwMode="auto">
              <a:xfrm>
                <a:off x="1241" y="1125"/>
                <a:ext cx="208" cy="120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538" name="Rectangle 203"/>
              <p:cNvSpPr>
                <a:spLocks noChangeArrowheads="1"/>
              </p:cNvSpPr>
              <p:nvPr/>
            </p:nvSpPr>
            <p:spPr bwMode="auto">
              <a:xfrm>
                <a:off x="1241" y="1125"/>
                <a:ext cx="22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39" name="Rectangle 204"/>
              <p:cNvSpPr>
                <a:spLocks noChangeArrowheads="1"/>
              </p:cNvSpPr>
              <p:nvPr/>
            </p:nvSpPr>
            <p:spPr bwMode="auto">
              <a:xfrm>
                <a:off x="1449" y="1125"/>
                <a:ext cx="12" cy="121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40" name="Rectangle 205"/>
              <p:cNvSpPr>
                <a:spLocks noChangeArrowheads="1"/>
              </p:cNvSpPr>
              <p:nvPr/>
            </p:nvSpPr>
            <p:spPr bwMode="auto">
              <a:xfrm>
                <a:off x="1241" y="2329"/>
                <a:ext cx="208"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41" name="Rectangle 206"/>
              <p:cNvSpPr>
                <a:spLocks noChangeArrowheads="1"/>
              </p:cNvSpPr>
              <p:nvPr/>
            </p:nvSpPr>
            <p:spPr bwMode="auto">
              <a:xfrm>
                <a:off x="1241" y="1125"/>
                <a:ext cx="11" cy="120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42" name="Freeform 207"/>
              <p:cNvSpPr>
                <a:spLocks/>
              </p:cNvSpPr>
              <p:nvPr/>
            </p:nvSpPr>
            <p:spPr bwMode="auto">
              <a:xfrm>
                <a:off x="1241" y="2294"/>
                <a:ext cx="208" cy="104"/>
              </a:xfrm>
              <a:custGeom>
                <a:avLst/>
                <a:gdLst>
                  <a:gd name="T0" fmla="*/ 0 w 208"/>
                  <a:gd name="T1" fmla="*/ 0 h 104"/>
                  <a:gd name="T2" fmla="*/ 0 w 208"/>
                  <a:gd name="T3" fmla="*/ 104 h 104"/>
                  <a:gd name="T4" fmla="*/ 46 w 208"/>
                  <a:gd name="T5" fmla="*/ 58 h 104"/>
                  <a:gd name="T6" fmla="*/ 46 w 208"/>
                  <a:gd name="T7" fmla="*/ 104 h 104"/>
                  <a:gd name="T8" fmla="*/ 104 w 208"/>
                  <a:gd name="T9" fmla="*/ 58 h 104"/>
                  <a:gd name="T10" fmla="*/ 104 w 208"/>
                  <a:gd name="T11" fmla="*/ 104 h 104"/>
                  <a:gd name="T12" fmla="*/ 150 w 208"/>
                  <a:gd name="T13" fmla="*/ 58 h 104"/>
                  <a:gd name="T14" fmla="*/ 150 w 208"/>
                  <a:gd name="T15" fmla="*/ 104 h 104"/>
                  <a:gd name="T16" fmla="*/ 208 w 208"/>
                  <a:gd name="T17" fmla="*/ 58 h 104"/>
                  <a:gd name="T18" fmla="*/ 208 w 208"/>
                  <a:gd name="T19" fmla="*/ 0 h 104"/>
                  <a:gd name="T20" fmla="*/ 0 w 208"/>
                  <a:gd name="T21" fmla="*/ 0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04"/>
                  <a:gd name="T35" fmla="*/ 208 w 208"/>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04">
                    <a:moveTo>
                      <a:pt x="0" y="0"/>
                    </a:moveTo>
                    <a:lnTo>
                      <a:pt x="0" y="104"/>
                    </a:lnTo>
                    <a:lnTo>
                      <a:pt x="46" y="58"/>
                    </a:lnTo>
                    <a:lnTo>
                      <a:pt x="46" y="104"/>
                    </a:lnTo>
                    <a:lnTo>
                      <a:pt x="104" y="58"/>
                    </a:lnTo>
                    <a:lnTo>
                      <a:pt x="104" y="104"/>
                    </a:lnTo>
                    <a:lnTo>
                      <a:pt x="150" y="58"/>
                    </a:lnTo>
                    <a:lnTo>
                      <a:pt x="150" y="104"/>
                    </a:lnTo>
                    <a:lnTo>
                      <a:pt x="208" y="58"/>
                    </a:lnTo>
                    <a:lnTo>
                      <a:pt x="208"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39543" name="Rectangle 208"/>
              <p:cNvSpPr>
                <a:spLocks noChangeArrowheads="1"/>
              </p:cNvSpPr>
              <p:nvPr/>
            </p:nvSpPr>
            <p:spPr bwMode="auto">
              <a:xfrm>
                <a:off x="1241" y="2294"/>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44" name="Freeform 209"/>
              <p:cNvSpPr>
                <a:spLocks/>
              </p:cNvSpPr>
              <p:nvPr/>
            </p:nvSpPr>
            <p:spPr bwMode="auto">
              <a:xfrm>
                <a:off x="1241" y="2294"/>
                <a:ext cx="162" cy="127"/>
              </a:xfrm>
              <a:custGeom>
                <a:avLst/>
                <a:gdLst>
                  <a:gd name="T0" fmla="*/ 11 w 162"/>
                  <a:gd name="T1" fmla="*/ 0 h 127"/>
                  <a:gd name="T2" fmla="*/ 11 w 162"/>
                  <a:gd name="T3" fmla="*/ 104 h 127"/>
                  <a:gd name="T4" fmla="*/ 11 w 162"/>
                  <a:gd name="T5" fmla="*/ 116 h 127"/>
                  <a:gd name="T6" fmla="*/ 0 w 162"/>
                  <a:gd name="T7" fmla="*/ 104 h 127"/>
                  <a:gd name="T8" fmla="*/ 46 w 162"/>
                  <a:gd name="T9" fmla="*/ 58 h 127"/>
                  <a:gd name="T10" fmla="*/ 58 w 162"/>
                  <a:gd name="T11" fmla="*/ 46 h 127"/>
                  <a:gd name="T12" fmla="*/ 58 w 162"/>
                  <a:gd name="T13" fmla="*/ 58 h 127"/>
                  <a:gd name="T14" fmla="*/ 58 w 162"/>
                  <a:gd name="T15" fmla="*/ 104 h 127"/>
                  <a:gd name="T16" fmla="*/ 58 w 162"/>
                  <a:gd name="T17" fmla="*/ 116 h 127"/>
                  <a:gd name="T18" fmla="*/ 46 w 162"/>
                  <a:gd name="T19" fmla="*/ 104 h 127"/>
                  <a:gd name="T20" fmla="*/ 104 w 162"/>
                  <a:gd name="T21" fmla="*/ 58 h 127"/>
                  <a:gd name="T22" fmla="*/ 116 w 162"/>
                  <a:gd name="T23" fmla="*/ 46 h 127"/>
                  <a:gd name="T24" fmla="*/ 116 w 162"/>
                  <a:gd name="T25" fmla="*/ 58 h 127"/>
                  <a:gd name="T26" fmla="*/ 116 w 162"/>
                  <a:gd name="T27" fmla="*/ 104 h 127"/>
                  <a:gd name="T28" fmla="*/ 116 w 162"/>
                  <a:gd name="T29" fmla="*/ 116 h 127"/>
                  <a:gd name="T30" fmla="*/ 104 w 162"/>
                  <a:gd name="T31" fmla="*/ 104 h 127"/>
                  <a:gd name="T32" fmla="*/ 150 w 162"/>
                  <a:gd name="T33" fmla="*/ 58 h 127"/>
                  <a:gd name="T34" fmla="*/ 162 w 162"/>
                  <a:gd name="T35" fmla="*/ 46 h 127"/>
                  <a:gd name="T36" fmla="*/ 162 w 162"/>
                  <a:gd name="T37" fmla="*/ 58 h 127"/>
                  <a:gd name="T38" fmla="*/ 162 w 162"/>
                  <a:gd name="T39" fmla="*/ 104 h 127"/>
                  <a:gd name="T40" fmla="*/ 162 w 162"/>
                  <a:gd name="T41" fmla="*/ 116 h 127"/>
                  <a:gd name="T42" fmla="*/ 150 w 162"/>
                  <a:gd name="T43" fmla="*/ 127 h 127"/>
                  <a:gd name="T44" fmla="*/ 150 w 162"/>
                  <a:gd name="T45" fmla="*/ 104 h 127"/>
                  <a:gd name="T46" fmla="*/ 150 w 162"/>
                  <a:gd name="T47" fmla="*/ 58 h 127"/>
                  <a:gd name="T48" fmla="*/ 162 w 162"/>
                  <a:gd name="T49" fmla="*/ 58 h 127"/>
                  <a:gd name="T50" fmla="*/ 162 w 162"/>
                  <a:gd name="T51" fmla="*/ 69 h 127"/>
                  <a:gd name="T52" fmla="*/ 116 w 162"/>
                  <a:gd name="T53" fmla="*/ 116 h 127"/>
                  <a:gd name="T54" fmla="*/ 104 w 162"/>
                  <a:gd name="T55" fmla="*/ 127 h 127"/>
                  <a:gd name="T56" fmla="*/ 104 w 162"/>
                  <a:gd name="T57" fmla="*/ 104 h 127"/>
                  <a:gd name="T58" fmla="*/ 104 w 162"/>
                  <a:gd name="T59" fmla="*/ 58 h 127"/>
                  <a:gd name="T60" fmla="*/ 116 w 162"/>
                  <a:gd name="T61" fmla="*/ 58 h 127"/>
                  <a:gd name="T62" fmla="*/ 116 w 162"/>
                  <a:gd name="T63" fmla="*/ 69 h 127"/>
                  <a:gd name="T64" fmla="*/ 58 w 162"/>
                  <a:gd name="T65" fmla="*/ 116 h 127"/>
                  <a:gd name="T66" fmla="*/ 46 w 162"/>
                  <a:gd name="T67" fmla="*/ 127 h 127"/>
                  <a:gd name="T68" fmla="*/ 46 w 162"/>
                  <a:gd name="T69" fmla="*/ 104 h 127"/>
                  <a:gd name="T70" fmla="*/ 46 w 162"/>
                  <a:gd name="T71" fmla="*/ 58 h 127"/>
                  <a:gd name="T72" fmla="*/ 58 w 162"/>
                  <a:gd name="T73" fmla="*/ 58 h 127"/>
                  <a:gd name="T74" fmla="*/ 58 w 162"/>
                  <a:gd name="T75" fmla="*/ 69 h 127"/>
                  <a:gd name="T76" fmla="*/ 11 w 162"/>
                  <a:gd name="T77" fmla="*/ 116 h 127"/>
                  <a:gd name="T78" fmla="*/ 0 w 162"/>
                  <a:gd name="T79" fmla="*/ 127 h 127"/>
                  <a:gd name="T80" fmla="*/ 0 w 162"/>
                  <a:gd name="T81" fmla="*/ 104 h 127"/>
                  <a:gd name="T82" fmla="*/ 0 w 162"/>
                  <a:gd name="T83" fmla="*/ 0 h 127"/>
                  <a:gd name="T84" fmla="*/ 11 w 162"/>
                  <a:gd name="T85" fmla="*/ 0 h 1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2"/>
                  <a:gd name="T130" fmla="*/ 0 h 127"/>
                  <a:gd name="T131" fmla="*/ 162 w 162"/>
                  <a:gd name="T132" fmla="*/ 127 h 1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2" h="127">
                    <a:moveTo>
                      <a:pt x="11" y="0"/>
                    </a:moveTo>
                    <a:lnTo>
                      <a:pt x="11" y="104"/>
                    </a:lnTo>
                    <a:lnTo>
                      <a:pt x="11" y="116"/>
                    </a:lnTo>
                    <a:lnTo>
                      <a:pt x="0" y="104"/>
                    </a:lnTo>
                    <a:lnTo>
                      <a:pt x="46" y="58"/>
                    </a:lnTo>
                    <a:lnTo>
                      <a:pt x="58" y="46"/>
                    </a:lnTo>
                    <a:lnTo>
                      <a:pt x="58" y="58"/>
                    </a:lnTo>
                    <a:lnTo>
                      <a:pt x="58" y="104"/>
                    </a:lnTo>
                    <a:lnTo>
                      <a:pt x="58" y="116"/>
                    </a:lnTo>
                    <a:lnTo>
                      <a:pt x="46" y="104"/>
                    </a:lnTo>
                    <a:lnTo>
                      <a:pt x="104" y="58"/>
                    </a:lnTo>
                    <a:lnTo>
                      <a:pt x="116" y="46"/>
                    </a:lnTo>
                    <a:lnTo>
                      <a:pt x="116" y="58"/>
                    </a:lnTo>
                    <a:lnTo>
                      <a:pt x="116" y="104"/>
                    </a:lnTo>
                    <a:lnTo>
                      <a:pt x="116" y="116"/>
                    </a:lnTo>
                    <a:lnTo>
                      <a:pt x="104" y="104"/>
                    </a:lnTo>
                    <a:lnTo>
                      <a:pt x="150" y="58"/>
                    </a:lnTo>
                    <a:lnTo>
                      <a:pt x="162" y="46"/>
                    </a:lnTo>
                    <a:lnTo>
                      <a:pt x="162" y="58"/>
                    </a:lnTo>
                    <a:lnTo>
                      <a:pt x="162" y="104"/>
                    </a:lnTo>
                    <a:lnTo>
                      <a:pt x="162" y="116"/>
                    </a:lnTo>
                    <a:lnTo>
                      <a:pt x="150" y="127"/>
                    </a:lnTo>
                    <a:lnTo>
                      <a:pt x="150" y="104"/>
                    </a:lnTo>
                    <a:lnTo>
                      <a:pt x="150" y="58"/>
                    </a:lnTo>
                    <a:lnTo>
                      <a:pt x="162" y="58"/>
                    </a:lnTo>
                    <a:lnTo>
                      <a:pt x="162" y="69"/>
                    </a:lnTo>
                    <a:lnTo>
                      <a:pt x="116" y="116"/>
                    </a:lnTo>
                    <a:lnTo>
                      <a:pt x="104" y="127"/>
                    </a:lnTo>
                    <a:lnTo>
                      <a:pt x="104" y="104"/>
                    </a:lnTo>
                    <a:lnTo>
                      <a:pt x="104" y="58"/>
                    </a:lnTo>
                    <a:lnTo>
                      <a:pt x="116" y="58"/>
                    </a:lnTo>
                    <a:lnTo>
                      <a:pt x="116" y="69"/>
                    </a:lnTo>
                    <a:lnTo>
                      <a:pt x="58" y="116"/>
                    </a:lnTo>
                    <a:lnTo>
                      <a:pt x="46" y="127"/>
                    </a:lnTo>
                    <a:lnTo>
                      <a:pt x="46" y="104"/>
                    </a:lnTo>
                    <a:lnTo>
                      <a:pt x="46" y="58"/>
                    </a:lnTo>
                    <a:lnTo>
                      <a:pt x="58" y="58"/>
                    </a:lnTo>
                    <a:lnTo>
                      <a:pt x="58" y="69"/>
                    </a:lnTo>
                    <a:lnTo>
                      <a:pt x="11" y="116"/>
                    </a:lnTo>
                    <a:lnTo>
                      <a:pt x="0" y="127"/>
                    </a:lnTo>
                    <a:lnTo>
                      <a:pt x="0" y="104"/>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545" name="Freeform 210"/>
              <p:cNvSpPr>
                <a:spLocks/>
              </p:cNvSpPr>
              <p:nvPr/>
            </p:nvSpPr>
            <p:spPr bwMode="auto">
              <a:xfrm>
                <a:off x="1391" y="2352"/>
                <a:ext cx="70" cy="58"/>
              </a:xfrm>
              <a:custGeom>
                <a:avLst/>
                <a:gdLst>
                  <a:gd name="T0" fmla="*/ 0 w 70"/>
                  <a:gd name="T1" fmla="*/ 46 h 58"/>
                  <a:gd name="T2" fmla="*/ 58 w 70"/>
                  <a:gd name="T3" fmla="*/ 0 h 58"/>
                  <a:gd name="T4" fmla="*/ 70 w 70"/>
                  <a:gd name="T5" fmla="*/ 0 h 58"/>
                  <a:gd name="T6" fmla="*/ 70 w 70"/>
                  <a:gd name="T7" fmla="*/ 11 h 58"/>
                  <a:gd name="T8" fmla="*/ 70 w 70"/>
                  <a:gd name="T9" fmla="*/ 11 h 58"/>
                  <a:gd name="T10" fmla="*/ 12 w 70"/>
                  <a:gd name="T11" fmla="*/ 58 h 58"/>
                  <a:gd name="T12" fmla="*/ 0 w 70"/>
                  <a:gd name="T13" fmla="*/ 46 h 58"/>
                  <a:gd name="T14" fmla="*/ 0 60000 65536"/>
                  <a:gd name="T15" fmla="*/ 0 60000 65536"/>
                  <a:gd name="T16" fmla="*/ 0 60000 65536"/>
                  <a:gd name="T17" fmla="*/ 0 60000 65536"/>
                  <a:gd name="T18" fmla="*/ 0 60000 65536"/>
                  <a:gd name="T19" fmla="*/ 0 60000 65536"/>
                  <a:gd name="T20" fmla="*/ 0 60000 65536"/>
                  <a:gd name="T21" fmla="*/ 0 w 70"/>
                  <a:gd name="T22" fmla="*/ 0 h 58"/>
                  <a:gd name="T23" fmla="*/ 70 w 70"/>
                  <a:gd name="T24" fmla="*/ 58 h 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58">
                    <a:moveTo>
                      <a:pt x="0" y="46"/>
                    </a:moveTo>
                    <a:lnTo>
                      <a:pt x="58" y="0"/>
                    </a:lnTo>
                    <a:lnTo>
                      <a:pt x="70" y="0"/>
                    </a:lnTo>
                    <a:lnTo>
                      <a:pt x="70" y="11"/>
                    </a:lnTo>
                    <a:lnTo>
                      <a:pt x="12" y="58"/>
                    </a:lnTo>
                    <a:lnTo>
                      <a:pt x="0" y="4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546" name="Rectangle 211"/>
              <p:cNvSpPr>
                <a:spLocks noChangeArrowheads="1"/>
              </p:cNvSpPr>
              <p:nvPr/>
            </p:nvSpPr>
            <p:spPr bwMode="auto">
              <a:xfrm>
                <a:off x="1449" y="2294"/>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547" name="Rectangle 212"/>
              <p:cNvSpPr>
                <a:spLocks noChangeArrowheads="1"/>
              </p:cNvSpPr>
              <p:nvPr/>
            </p:nvSpPr>
            <p:spPr bwMode="auto">
              <a:xfrm>
                <a:off x="1449" y="2294"/>
                <a:ext cx="12" cy="5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grpSp>
        <p:sp>
          <p:nvSpPr>
            <p:cNvPr id="139291" name="Freeform 214"/>
            <p:cNvSpPr>
              <a:spLocks/>
            </p:cNvSpPr>
            <p:nvPr/>
          </p:nvSpPr>
          <p:spPr bwMode="auto">
            <a:xfrm>
              <a:off x="5115" y="2190"/>
              <a:ext cx="139" cy="81"/>
            </a:xfrm>
            <a:custGeom>
              <a:avLst/>
              <a:gdLst>
                <a:gd name="T0" fmla="*/ 0 w 139"/>
                <a:gd name="T1" fmla="*/ 34 h 81"/>
                <a:gd name="T2" fmla="*/ 0 w 139"/>
                <a:gd name="T3" fmla="*/ 0 h 81"/>
                <a:gd name="T4" fmla="*/ 0 w 139"/>
                <a:gd name="T5" fmla="*/ 0 h 81"/>
                <a:gd name="T6" fmla="*/ 0 w 139"/>
                <a:gd name="T7" fmla="*/ 0 h 81"/>
                <a:gd name="T8" fmla="*/ 104 w 139"/>
                <a:gd name="T9" fmla="*/ 34 h 81"/>
                <a:gd name="T10" fmla="*/ 139 w 139"/>
                <a:gd name="T11" fmla="*/ 34 h 81"/>
                <a:gd name="T12" fmla="*/ 104 w 139"/>
                <a:gd name="T13" fmla="*/ 46 h 81"/>
                <a:gd name="T14" fmla="*/ 0 w 139"/>
                <a:gd name="T15" fmla="*/ 81 h 81"/>
                <a:gd name="T16" fmla="*/ 0 w 139"/>
                <a:gd name="T17" fmla="*/ 81 h 81"/>
                <a:gd name="T18" fmla="*/ 0 w 139"/>
                <a:gd name="T19" fmla="*/ 69 h 81"/>
                <a:gd name="T20" fmla="*/ 0 w 139"/>
                <a:gd name="T21" fmla="*/ 69 h 81"/>
                <a:gd name="T22" fmla="*/ 104 w 139"/>
                <a:gd name="T23" fmla="*/ 34 h 81"/>
                <a:gd name="T24" fmla="*/ 104 w 139"/>
                <a:gd name="T25" fmla="*/ 46 h 81"/>
                <a:gd name="T26" fmla="*/ 104 w 139"/>
                <a:gd name="T27" fmla="*/ 46 h 81"/>
                <a:gd name="T28" fmla="*/ 0 w 139"/>
                <a:gd name="T29" fmla="*/ 11 h 81"/>
                <a:gd name="T30" fmla="*/ 0 w 139"/>
                <a:gd name="T31" fmla="*/ 0 h 81"/>
                <a:gd name="T32" fmla="*/ 12 w 139"/>
                <a:gd name="T33" fmla="*/ 0 h 81"/>
                <a:gd name="T34" fmla="*/ 12 w 139"/>
                <a:gd name="T35" fmla="*/ 34 h 81"/>
                <a:gd name="T36" fmla="*/ 0 w 139"/>
                <a:gd name="T37" fmla="*/ 34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9"/>
                <a:gd name="T58" fmla="*/ 0 h 81"/>
                <a:gd name="T59" fmla="*/ 139 w 139"/>
                <a:gd name="T60" fmla="*/ 81 h 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9" h="81">
                  <a:moveTo>
                    <a:pt x="0" y="34"/>
                  </a:moveTo>
                  <a:lnTo>
                    <a:pt x="0" y="0"/>
                  </a:lnTo>
                  <a:lnTo>
                    <a:pt x="104" y="34"/>
                  </a:lnTo>
                  <a:lnTo>
                    <a:pt x="139" y="34"/>
                  </a:lnTo>
                  <a:lnTo>
                    <a:pt x="104" y="46"/>
                  </a:lnTo>
                  <a:lnTo>
                    <a:pt x="0" y="81"/>
                  </a:lnTo>
                  <a:lnTo>
                    <a:pt x="0" y="69"/>
                  </a:lnTo>
                  <a:lnTo>
                    <a:pt x="104" y="34"/>
                  </a:lnTo>
                  <a:lnTo>
                    <a:pt x="104" y="46"/>
                  </a:lnTo>
                  <a:lnTo>
                    <a:pt x="0" y="11"/>
                  </a:lnTo>
                  <a:lnTo>
                    <a:pt x="0" y="0"/>
                  </a:lnTo>
                  <a:lnTo>
                    <a:pt x="12" y="0"/>
                  </a:lnTo>
                  <a:lnTo>
                    <a:pt x="12" y="34"/>
                  </a:lnTo>
                  <a:lnTo>
                    <a:pt x="0" y="3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292" name="Freeform 215"/>
            <p:cNvSpPr>
              <a:spLocks/>
            </p:cNvSpPr>
            <p:nvPr/>
          </p:nvSpPr>
          <p:spPr bwMode="auto">
            <a:xfrm>
              <a:off x="5115" y="2224"/>
              <a:ext cx="12" cy="35"/>
            </a:xfrm>
            <a:custGeom>
              <a:avLst/>
              <a:gdLst>
                <a:gd name="T0" fmla="*/ 0 w 12"/>
                <a:gd name="T1" fmla="*/ 35 h 35"/>
                <a:gd name="T2" fmla="*/ 0 w 12"/>
                <a:gd name="T3" fmla="*/ 0 h 35"/>
                <a:gd name="T4" fmla="*/ 12 w 12"/>
                <a:gd name="T5" fmla="*/ 0 h 35"/>
                <a:gd name="T6" fmla="*/ 12 w 12"/>
                <a:gd name="T7" fmla="*/ 0 h 35"/>
                <a:gd name="T8" fmla="*/ 12 w 12"/>
                <a:gd name="T9" fmla="*/ 0 h 35"/>
                <a:gd name="T10" fmla="*/ 12 w 12"/>
                <a:gd name="T11" fmla="*/ 35 h 35"/>
                <a:gd name="T12" fmla="*/ 0 w 12"/>
                <a:gd name="T13" fmla="*/ 35 h 35"/>
                <a:gd name="T14" fmla="*/ 0 60000 65536"/>
                <a:gd name="T15" fmla="*/ 0 60000 65536"/>
                <a:gd name="T16" fmla="*/ 0 60000 65536"/>
                <a:gd name="T17" fmla="*/ 0 60000 65536"/>
                <a:gd name="T18" fmla="*/ 0 60000 65536"/>
                <a:gd name="T19" fmla="*/ 0 60000 65536"/>
                <a:gd name="T20" fmla="*/ 0 60000 65536"/>
                <a:gd name="T21" fmla="*/ 0 w 12"/>
                <a:gd name="T22" fmla="*/ 0 h 35"/>
                <a:gd name="T23" fmla="*/ 12 w 12"/>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5">
                  <a:moveTo>
                    <a:pt x="0" y="35"/>
                  </a:moveTo>
                  <a:lnTo>
                    <a:pt x="0" y="0"/>
                  </a:lnTo>
                  <a:lnTo>
                    <a:pt x="12" y="0"/>
                  </a:lnTo>
                  <a:lnTo>
                    <a:pt x="12" y="35"/>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293" name="Freeform 216"/>
            <p:cNvSpPr>
              <a:spLocks/>
            </p:cNvSpPr>
            <p:nvPr/>
          </p:nvSpPr>
          <p:spPr bwMode="auto">
            <a:xfrm>
              <a:off x="5115" y="2190"/>
              <a:ext cx="104" cy="69"/>
            </a:xfrm>
            <a:custGeom>
              <a:avLst/>
              <a:gdLst>
                <a:gd name="T0" fmla="*/ 0 w 104"/>
                <a:gd name="T1" fmla="*/ 34 h 69"/>
                <a:gd name="T2" fmla="*/ 0 w 104"/>
                <a:gd name="T3" fmla="*/ 0 h 69"/>
                <a:gd name="T4" fmla="*/ 104 w 104"/>
                <a:gd name="T5" fmla="*/ 34 h 69"/>
                <a:gd name="T6" fmla="*/ 0 w 104"/>
                <a:gd name="T7" fmla="*/ 69 h 69"/>
                <a:gd name="T8" fmla="*/ 0 w 104"/>
                <a:gd name="T9" fmla="*/ 34 h 69"/>
                <a:gd name="T10" fmla="*/ 0 60000 65536"/>
                <a:gd name="T11" fmla="*/ 0 60000 65536"/>
                <a:gd name="T12" fmla="*/ 0 60000 65536"/>
                <a:gd name="T13" fmla="*/ 0 60000 65536"/>
                <a:gd name="T14" fmla="*/ 0 60000 65536"/>
                <a:gd name="T15" fmla="*/ 0 w 104"/>
                <a:gd name="T16" fmla="*/ 0 h 69"/>
                <a:gd name="T17" fmla="*/ 104 w 104"/>
                <a:gd name="T18" fmla="*/ 69 h 69"/>
              </a:gdLst>
              <a:ahLst/>
              <a:cxnLst>
                <a:cxn ang="T10">
                  <a:pos x="T0" y="T1"/>
                </a:cxn>
                <a:cxn ang="T11">
                  <a:pos x="T2" y="T3"/>
                </a:cxn>
                <a:cxn ang="T12">
                  <a:pos x="T4" y="T5"/>
                </a:cxn>
                <a:cxn ang="T13">
                  <a:pos x="T6" y="T7"/>
                </a:cxn>
                <a:cxn ang="T14">
                  <a:pos x="T8" y="T9"/>
                </a:cxn>
              </a:cxnLst>
              <a:rect l="T15" t="T16" r="T17" b="T18"/>
              <a:pathLst>
                <a:path w="104" h="69">
                  <a:moveTo>
                    <a:pt x="0" y="34"/>
                  </a:moveTo>
                  <a:lnTo>
                    <a:pt x="0" y="0"/>
                  </a:lnTo>
                  <a:lnTo>
                    <a:pt x="104" y="34"/>
                  </a:lnTo>
                  <a:lnTo>
                    <a:pt x="0" y="69"/>
                  </a:lnTo>
                  <a:lnTo>
                    <a:pt x="0" y="3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294" name="Rectangle 217"/>
            <p:cNvSpPr>
              <a:spLocks noChangeArrowheads="1"/>
            </p:cNvSpPr>
            <p:nvPr/>
          </p:nvSpPr>
          <p:spPr bwMode="auto">
            <a:xfrm>
              <a:off x="1449" y="2224"/>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295" name="Rectangle 219"/>
            <p:cNvSpPr>
              <a:spLocks noChangeArrowheads="1"/>
            </p:cNvSpPr>
            <p:nvPr/>
          </p:nvSpPr>
          <p:spPr bwMode="auto">
            <a:xfrm>
              <a:off x="1449" y="2224"/>
              <a:ext cx="3654"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296" name="Rectangle 220"/>
            <p:cNvSpPr>
              <a:spLocks noChangeArrowheads="1"/>
            </p:cNvSpPr>
            <p:nvPr/>
          </p:nvSpPr>
          <p:spPr bwMode="auto">
            <a:xfrm>
              <a:off x="4639" y="1634"/>
              <a:ext cx="464" cy="20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297" name="Rectangle 221"/>
            <p:cNvSpPr>
              <a:spLocks noChangeArrowheads="1"/>
            </p:cNvSpPr>
            <p:nvPr/>
          </p:nvSpPr>
          <p:spPr bwMode="auto">
            <a:xfrm>
              <a:off x="4639" y="1634"/>
              <a:ext cx="47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298" name="Rectangle 222"/>
            <p:cNvSpPr>
              <a:spLocks noChangeArrowheads="1"/>
            </p:cNvSpPr>
            <p:nvPr/>
          </p:nvSpPr>
          <p:spPr bwMode="auto">
            <a:xfrm>
              <a:off x="5103" y="1634"/>
              <a:ext cx="12" cy="22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299" name="Rectangle 223"/>
            <p:cNvSpPr>
              <a:spLocks noChangeArrowheads="1"/>
            </p:cNvSpPr>
            <p:nvPr/>
          </p:nvSpPr>
          <p:spPr bwMode="auto">
            <a:xfrm>
              <a:off x="4639" y="1843"/>
              <a:ext cx="464"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00" name="Rectangle 224"/>
            <p:cNvSpPr>
              <a:spLocks noChangeArrowheads="1"/>
            </p:cNvSpPr>
            <p:nvPr/>
          </p:nvSpPr>
          <p:spPr bwMode="auto">
            <a:xfrm>
              <a:off x="4639" y="1634"/>
              <a:ext cx="12" cy="20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01" name="Rectangle 225"/>
            <p:cNvSpPr>
              <a:spLocks noChangeArrowheads="1"/>
            </p:cNvSpPr>
            <p:nvPr/>
          </p:nvSpPr>
          <p:spPr bwMode="auto">
            <a:xfrm>
              <a:off x="4709" y="1681"/>
              <a:ext cx="314"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Events</a:t>
              </a:r>
              <a:endParaRPr lang="en-US" b="1" u="none"/>
            </a:p>
          </p:txBody>
        </p:sp>
        <p:sp>
          <p:nvSpPr>
            <p:cNvPr id="139302" name="Rectangle 226"/>
            <p:cNvSpPr>
              <a:spLocks noChangeArrowheads="1"/>
            </p:cNvSpPr>
            <p:nvPr/>
          </p:nvSpPr>
          <p:spPr bwMode="auto">
            <a:xfrm>
              <a:off x="3781" y="1634"/>
              <a:ext cx="452" cy="20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303" name="Rectangle 227"/>
            <p:cNvSpPr>
              <a:spLocks noChangeArrowheads="1"/>
            </p:cNvSpPr>
            <p:nvPr/>
          </p:nvSpPr>
          <p:spPr bwMode="auto">
            <a:xfrm>
              <a:off x="3781" y="1634"/>
              <a:ext cx="464"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04" name="Rectangle 228"/>
            <p:cNvSpPr>
              <a:spLocks noChangeArrowheads="1"/>
            </p:cNvSpPr>
            <p:nvPr/>
          </p:nvSpPr>
          <p:spPr bwMode="auto">
            <a:xfrm>
              <a:off x="4233" y="1634"/>
              <a:ext cx="12" cy="22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05" name="Rectangle 229"/>
            <p:cNvSpPr>
              <a:spLocks noChangeArrowheads="1"/>
            </p:cNvSpPr>
            <p:nvPr/>
          </p:nvSpPr>
          <p:spPr bwMode="auto">
            <a:xfrm>
              <a:off x="3781" y="1843"/>
              <a:ext cx="452"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06" name="Rectangle 230"/>
            <p:cNvSpPr>
              <a:spLocks noChangeArrowheads="1"/>
            </p:cNvSpPr>
            <p:nvPr/>
          </p:nvSpPr>
          <p:spPr bwMode="auto">
            <a:xfrm>
              <a:off x="3781" y="1634"/>
              <a:ext cx="12" cy="20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07" name="Rectangle 231"/>
            <p:cNvSpPr>
              <a:spLocks noChangeArrowheads="1"/>
            </p:cNvSpPr>
            <p:nvPr/>
          </p:nvSpPr>
          <p:spPr bwMode="auto">
            <a:xfrm>
              <a:off x="3839" y="1634"/>
              <a:ext cx="319"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Service</a:t>
              </a:r>
              <a:endParaRPr lang="en-US" b="1" u="none"/>
            </a:p>
          </p:txBody>
        </p:sp>
        <p:sp>
          <p:nvSpPr>
            <p:cNvPr id="139308" name="Rectangle 232"/>
            <p:cNvSpPr>
              <a:spLocks noChangeArrowheads="1"/>
            </p:cNvSpPr>
            <p:nvPr/>
          </p:nvSpPr>
          <p:spPr bwMode="auto">
            <a:xfrm>
              <a:off x="3827" y="1727"/>
              <a:ext cx="334"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Handler</a:t>
              </a:r>
              <a:endParaRPr lang="en-US" b="1" u="none"/>
            </a:p>
          </p:txBody>
        </p:sp>
        <p:sp>
          <p:nvSpPr>
            <p:cNvPr id="139309" name="Rectangle 233"/>
            <p:cNvSpPr>
              <a:spLocks noChangeArrowheads="1"/>
            </p:cNvSpPr>
            <p:nvPr/>
          </p:nvSpPr>
          <p:spPr bwMode="auto">
            <a:xfrm>
              <a:off x="4233" y="1634"/>
              <a:ext cx="418" cy="20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310" name="Rectangle 234"/>
            <p:cNvSpPr>
              <a:spLocks noChangeArrowheads="1"/>
            </p:cNvSpPr>
            <p:nvPr/>
          </p:nvSpPr>
          <p:spPr bwMode="auto">
            <a:xfrm>
              <a:off x="4233" y="1634"/>
              <a:ext cx="43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11" name="Rectangle 235"/>
            <p:cNvSpPr>
              <a:spLocks noChangeArrowheads="1"/>
            </p:cNvSpPr>
            <p:nvPr/>
          </p:nvSpPr>
          <p:spPr bwMode="auto">
            <a:xfrm>
              <a:off x="4651" y="1634"/>
              <a:ext cx="12" cy="22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12" name="Rectangle 236"/>
            <p:cNvSpPr>
              <a:spLocks noChangeArrowheads="1"/>
            </p:cNvSpPr>
            <p:nvPr/>
          </p:nvSpPr>
          <p:spPr bwMode="auto">
            <a:xfrm>
              <a:off x="4233" y="1843"/>
              <a:ext cx="418"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13" name="Rectangle 237"/>
            <p:cNvSpPr>
              <a:spLocks noChangeArrowheads="1"/>
            </p:cNvSpPr>
            <p:nvPr/>
          </p:nvSpPr>
          <p:spPr bwMode="auto">
            <a:xfrm>
              <a:off x="4233" y="1634"/>
              <a:ext cx="12" cy="20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14" name="Rectangle 238"/>
            <p:cNvSpPr>
              <a:spLocks noChangeArrowheads="1"/>
            </p:cNvSpPr>
            <p:nvPr/>
          </p:nvSpPr>
          <p:spPr bwMode="auto">
            <a:xfrm>
              <a:off x="4280" y="1692"/>
              <a:ext cx="302"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Handle</a:t>
              </a:r>
              <a:endParaRPr lang="en-US" b="1" u="none"/>
            </a:p>
          </p:txBody>
        </p:sp>
        <p:sp>
          <p:nvSpPr>
            <p:cNvPr id="139315" name="Rectangle 239"/>
            <p:cNvSpPr>
              <a:spLocks noChangeArrowheads="1"/>
            </p:cNvSpPr>
            <p:nvPr/>
          </p:nvSpPr>
          <p:spPr bwMode="auto">
            <a:xfrm>
              <a:off x="3537" y="1148"/>
              <a:ext cx="209" cy="17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316" name="Rectangle 240"/>
            <p:cNvSpPr>
              <a:spLocks noChangeArrowheads="1"/>
            </p:cNvSpPr>
            <p:nvPr/>
          </p:nvSpPr>
          <p:spPr bwMode="auto">
            <a:xfrm>
              <a:off x="3537" y="1148"/>
              <a:ext cx="22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17" name="Rectangle 241"/>
            <p:cNvSpPr>
              <a:spLocks noChangeArrowheads="1"/>
            </p:cNvSpPr>
            <p:nvPr/>
          </p:nvSpPr>
          <p:spPr bwMode="auto">
            <a:xfrm>
              <a:off x="3746" y="1148"/>
              <a:ext cx="12" cy="18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18" name="Rectangle 242"/>
            <p:cNvSpPr>
              <a:spLocks noChangeArrowheads="1"/>
            </p:cNvSpPr>
            <p:nvPr/>
          </p:nvSpPr>
          <p:spPr bwMode="auto">
            <a:xfrm>
              <a:off x="3537" y="1322"/>
              <a:ext cx="209"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19" name="Rectangle 243"/>
            <p:cNvSpPr>
              <a:spLocks noChangeArrowheads="1"/>
            </p:cNvSpPr>
            <p:nvPr/>
          </p:nvSpPr>
          <p:spPr bwMode="auto">
            <a:xfrm>
              <a:off x="3537" y="1148"/>
              <a:ext cx="12" cy="17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20" name="Freeform 244"/>
            <p:cNvSpPr>
              <a:spLocks/>
            </p:cNvSpPr>
            <p:nvPr/>
          </p:nvSpPr>
          <p:spPr bwMode="auto">
            <a:xfrm>
              <a:off x="3410" y="1148"/>
              <a:ext cx="139" cy="81"/>
            </a:xfrm>
            <a:custGeom>
              <a:avLst/>
              <a:gdLst>
                <a:gd name="T0" fmla="*/ 0 w 139"/>
                <a:gd name="T1" fmla="*/ 35 h 81"/>
                <a:gd name="T2" fmla="*/ 0 w 139"/>
                <a:gd name="T3" fmla="*/ 0 h 81"/>
                <a:gd name="T4" fmla="*/ 0 w 139"/>
                <a:gd name="T5" fmla="*/ 0 h 81"/>
                <a:gd name="T6" fmla="*/ 0 w 139"/>
                <a:gd name="T7" fmla="*/ 0 h 81"/>
                <a:gd name="T8" fmla="*/ 104 w 139"/>
                <a:gd name="T9" fmla="*/ 35 h 81"/>
                <a:gd name="T10" fmla="*/ 139 w 139"/>
                <a:gd name="T11" fmla="*/ 35 h 81"/>
                <a:gd name="T12" fmla="*/ 104 w 139"/>
                <a:gd name="T13" fmla="*/ 47 h 81"/>
                <a:gd name="T14" fmla="*/ 0 w 139"/>
                <a:gd name="T15" fmla="*/ 81 h 81"/>
                <a:gd name="T16" fmla="*/ 0 w 139"/>
                <a:gd name="T17" fmla="*/ 81 h 81"/>
                <a:gd name="T18" fmla="*/ 0 w 139"/>
                <a:gd name="T19" fmla="*/ 70 h 81"/>
                <a:gd name="T20" fmla="*/ 0 w 139"/>
                <a:gd name="T21" fmla="*/ 70 h 81"/>
                <a:gd name="T22" fmla="*/ 104 w 139"/>
                <a:gd name="T23" fmla="*/ 35 h 81"/>
                <a:gd name="T24" fmla="*/ 104 w 139"/>
                <a:gd name="T25" fmla="*/ 47 h 81"/>
                <a:gd name="T26" fmla="*/ 104 w 139"/>
                <a:gd name="T27" fmla="*/ 47 h 81"/>
                <a:gd name="T28" fmla="*/ 0 w 139"/>
                <a:gd name="T29" fmla="*/ 12 h 81"/>
                <a:gd name="T30" fmla="*/ 0 w 139"/>
                <a:gd name="T31" fmla="*/ 0 h 81"/>
                <a:gd name="T32" fmla="*/ 11 w 139"/>
                <a:gd name="T33" fmla="*/ 0 h 81"/>
                <a:gd name="T34" fmla="*/ 11 w 139"/>
                <a:gd name="T35" fmla="*/ 35 h 81"/>
                <a:gd name="T36" fmla="*/ 0 w 139"/>
                <a:gd name="T37" fmla="*/ 35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9"/>
                <a:gd name="T58" fmla="*/ 0 h 81"/>
                <a:gd name="T59" fmla="*/ 139 w 139"/>
                <a:gd name="T60" fmla="*/ 81 h 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9" h="81">
                  <a:moveTo>
                    <a:pt x="0" y="35"/>
                  </a:moveTo>
                  <a:lnTo>
                    <a:pt x="0" y="0"/>
                  </a:lnTo>
                  <a:lnTo>
                    <a:pt x="104" y="35"/>
                  </a:lnTo>
                  <a:lnTo>
                    <a:pt x="139" y="35"/>
                  </a:lnTo>
                  <a:lnTo>
                    <a:pt x="104" y="47"/>
                  </a:lnTo>
                  <a:lnTo>
                    <a:pt x="0" y="81"/>
                  </a:lnTo>
                  <a:lnTo>
                    <a:pt x="0" y="70"/>
                  </a:lnTo>
                  <a:lnTo>
                    <a:pt x="104" y="35"/>
                  </a:lnTo>
                  <a:lnTo>
                    <a:pt x="104" y="47"/>
                  </a:lnTo>
                  <a:lnTo>
                    <a:pt x="0" y="12"/>
                  </a:lnTo>
                  <a:lnTo>
                    <a:pt x="0" y="0"/>
                  </a:lnTo>
                  <a:lnTo>
                    <a:pt x="11" y="0"/>
                  </a:lnTo>
                  <a:lnTo>
                    <a:pt x="11" y="35"/>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321" name="Freeform 245"/>
            <p:cNvSpPr>
              <a:spLocks/>
            </p:cNvSpPr>
            <p:nvPr/>
          </p:nvSpPr>
          <p:spPr bwMode="auto">
            <a:xfrm>
              <a:off x="3410" y="1183"/>
              <a:ext cx="11" cy="35"/>
            </a:xfrm>
            <a:custGeom>
              <a:avLst/>
              <a:gdLst>
                <a:gd name="T0" fmla="*/ 0 w 11"/>
                <a:gd name="T1" fmla="*/ 35 h 35"/>
                <a:gd name="T2" fmla="*/ 0 w 11"/>
                <a:gd name="T3" fmla="*/ 0 h 35"/>
                <a:gd name="T4" fmla="*/ 11 w 11"/>
                <a:gd name="T5" fmla="*/ 0 h 35"/>
                <a:gd name="T6" fmla="*/ 11 w 11"/>
                <a:gd name="T7" fmla="*/ 0 h 35"/>
                <a:gd name="T8" fmla="*/ 11 w 11"/>
                <a:gd name="T9" fmla="*/ 0 h 35"/>
                <a:gd name="T10" fmla="*/ 11 w 11"/>
                <a:gd name="T11" fmla="*/ 35 h 35"/>
                <a:gd name="T12" fmla="*/ 0 w 11"/>
                <a:gd name="T13" fmla="*/ 35 h 35"/>
                <a:gd name="T14" fmla="*/ 0 60000 65536"/>
                <a:gd name="T15" fmla="*/ 0 60000 65536"/>
                <a:gd name="T16" fmla="*/ 0 60000 65536"/>
                <a:gd name="T17" fmla="*/ 0 60000 65536"/>
                <a:gd name="T18" fmla="*/ 0 60000 65536"/>
                <a:gd name="T19" fmla="*/ 0 60000 65536"/>
                <a:gd name="T20" fmla="*/ 0 60000 65536"/>
                <a:gd name="T21" fmla="*/ 0 w 11"/>
                <a:gd name="T22" fmla="*/ 0 h 35"/>
                <a:gd name="T23" fmla="*/ 11 w 11"/>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5">
                  <a:moveTo>
                    <a:pt x="0" y="35"/>
                  </a:moveTo>
                  <a:lnTo>
                    <a:pt x="0" y="0"/>
                  </a:lnTo>
                  <a:lnTo>
                    <a:pt x="11" y="0"/>
                  </a:lnTo>
                  <a:lnTo>
                    <a:pt x="11" y="35"/>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322" name="Freeform 246"/>
            <p:cNvSpPr>
              <a:spLocks/>
            </p:cNvSpPr>
            <p:nvPr/>
          </p:nvSpPr>
          <p:spPr bwMode="auto">
            <a:xfrm>
              <a:off x="3410" y="1148"/>
              <a:ext cx="104" cy="70"/>
            </a:xfrm>
            <a:custGeom>
              <a:avLst/>
              <a:gdLst>
                <a:gd name="T0" fmla="*/ 0 w 104"/>
                <a:gd name="T1" fmla="*/ 35 h 70"/>
                <a:gd name="T2" fmla="*/ 0 w 104"/>
                <a:gd name="T3" fmla="*/ 0 h 70"/>
                <a:gd name="T4" fmla="*/ 104 w 104"/>
                <a:gd name="T5" fmla="*/ 35 h 70"/>
                <a:gd name="T6" fmla="*/ 0 w 104"/>
                <a:gd name="T7" fmla="*/ 70 h 70"/>
                <a:gd name="T8" fmla="*/ 0 w 104"/>
                <a:gd name="T9" fmla="*/ 35 h 70"/>
                <a:gd name="T10" fmla="*/ 0 60000 65536"/>
                <a:gd name="T11" fmla="*/ 0 60000 65536"/>
                <a:gd name="T12" fmla="*/ 0 60000 65536"/>
                <a:gd name="T13" fmla="*/ 0 60000 65536"/>
                <a:gd name="T14" fmla="*/ 0 60000 65536"/>
                <a:gd name="T15" fmla="*/ 0 w 104"/>
                <a:gd name="T16" fmla="*/ 0 h 70"/>
                <a:gd name="T17" fmla="*/ 104 w 104"/>
                <a:gd name="T18" fmla="*/ 70 h 70"/>
              </a:gdLst>
              <a:ahLst/>
              <a:cxnLst>
                <a:cxn ang="T10">
                  <a:pos x="T0" y="T1"/>
                </a:cxn>
                <a:cxn ang="T11">
                  <a:pos x="T2" y="T3"/>
                </a:cxn>
                <a:cxn ang="T12">
                  <a:pos x="T4" y="T5"/>
                </a:cxn>
                <a:cxn ang="T13">
                  <a:pos x="T6" y="T7"/>
                </a:cxn>
                <a:cxn ang="T14">
                  <a:pos x="T8" y="T9"/>
                </a:cxn>
              </a:cxnLst>
              <a:rect l="T15" t="T16" r="T17" b="T18"/>
              <a:pathLst>
                <a:path w="104" h="70">
                  <a:moveTo>
                    <a:pt x="0" y="35"/>
                  </a:moveTo>
                  <a:lnTo>
                    <a:pt x="0" y="0"/>
                  </a:lnTo>
                  <a:lnTo>
                    <a:pt x="104" y="35"/>
                  </a:lnTo>
                  <a:lnTo>
                    <a:pt x="0" y="70"/>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323" name="Rectangle 249"/>
            <p:cNvSpPr>
              <a:spLocks noChangeArrowheads="1"/>
            </p:cNvSpPr>
            <p:nvPr/>
          </p:nvSpPr>
          <p:spPr bwMode="auto">
            <a:xfrm>
              <a:off x="2737" y="1183"/>
              <a:ext cx="66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24" name="Rectangle 250"/>
            <p:cNvSpPr>
              <a:spLocks noChangeArrowheads="1"/>
            </p:cNvSpPr>
            <p:nvPr/>
          </p:nvSpPr>
          <p:spPr bwMode="auto">
            <a:xfrm>
              <a:off x="3085" y="1287"/>
              <a:ext cx="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325" name="Rectangle 252"/>
            <p:cNvSpPr>
              <a:spLocks noChangeArrowheads="1"/>
            </p:cNvSpPr>
            <p:nvPr/>
          </p:nvSpPr>
          <p:spPr bwMode="auto">
            <a:xfrm>
              <a:off x="3085" y="1287"/>
              <a:ext cx="70"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326" name="Rectangle 253"/>
            <p:cNvSpPr>
              <a:spLocks noChangeArrowheads="1"/>
            </p:cNvSpPr>
            <p:nvPr/>
          </p:nvSpPr>
          <p:spPr bwMode="auto">
            <a:xfrm>
              <a:off x="3259" y="1287"/>
              <a:ext cx="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327" name="Rectangle 255"/>
            <p:cNvSpPr>
              <a:spLocks noChangeArrowheads="1"/>
            </p:cNvSpPr>
            <p:nvPr/>
          </p:nvSpPr>
          <p:spPr bwMode="auto">
            <a:xfrm>
              <a:off x="3259" y="1287"/>
              <a:ext cx="70"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328" name="Rectangle 256"/>
            <p:cNvSpPr>
              <a:spLocks noChangeArrowheads="1"/>
            </p:cNvSpPr>
            <p:nvPr/>
          </p:nvSpPr>
          <p:spPr bwMode="auto">
            <a:xfrm>
              <a:off x="3433" y="1287"/>
              <a:ext cx="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329" name="Rectangle 258"/>
            <p:cNvSpPr>
              <a:spLocks noChangeArrowheads="1"/>
            </p:cNvSpPr>
            <p:nvPr/>
          </p:nvSpPr>
          <p:spPr bwMode="auto">
            <a:xfrm>
              <a:off x="3433" y="1287"/>
              <a:ext cx="70"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330" name="Rectangle 259"/>
            <p:cNvSpPr>
              <a:spLocks noChangeArrowheads="1"/>
            </p:cNvSpPr>
            <p:nvPr/>
          </p:nvSpPr>
          <p:spPr bwMode="auto">
            <a:xfrm>
              <a:off x="3537" y="1762"/>
              <a:ext cx="209" cy="21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331" name="Rectangle 260"/>
            <p:cNvSpPr>
              <a:spLocks noChangeArrowheads="1"/>
            </p:cNvSpPr>
            <p:nvPr/>
          </p:nvSpPr>
          <p:spPr bwMode="auto">
            <a:xfrm>
              <a:off x="3537" y="1762"/>
              <a:ext cx="22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32" name="Rectangle 261"/>
            <p:cNvSpPr>
              <a:spLocks noChangeArrowheads="1"/>
            </p:cNvSpPr>
            <p:nvPr/>
          </p:nvSpPr>
          <p:spPr bwMode="auto">
            <a:xfrm>
              <a:off x="3746" y="1762"/>
              <a:ext cx="12" cy="23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33" name="Rectangle 262"/>
            <p:cNvSpPr>
              <a:spLocks noChangeArrowheads="1"/>
            </p:cNvSpPr>
            <p:nvPr/>
          </p:nvSpPr>
          <p:spPr bwMode="auto">
            <a:xfrm>
              <a:off x="3537" y="1981"/>
              <a:ext cx="20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34" name="Rectangle 263"/>
            <p:cNvSpPr>
              <a:spLocks noChangeArrowheads="1"/>
            </p:cNvSpPr>
            <p:nvPr/>
          </p:nvSpPr>
          <p:spPr bwMode="auto">
            <a:xfrm>
              <a:off x="3537" y="1762"/>
              <a:ext cx="12" cy="21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35" name="Rectangle 266"/>
            <p:cNvSpPr>
              <a:spLocks noChangeArrowheads="1"/>
            </p:cNvSpPr>
            <p:nvPr/>
          </p:nvSpPr>
          <p:spPr bwMode="auto">
            <a:xfrm>
              <a:off x="3097" y="1287"/>
              <a:ext cx="69"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336" name="Rectangle 269"/>
            <p:cNvSpPr>
              <a:spLocks noChangeArrowheads="1"/>
            </p:cNvSpPr>
            <p:nvPr/>
          </p:nvSpPr>
          <p:spPr bwMode="auto">
            <a:xfrm>
              <a:off x="3271" y="1287"/>
              <a:ext cx="69"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337" name="Rectangle 272"/>
            <p:cNvSpPr>
              <a:spLocks noChangeArrowheads="1"/>
            </p:cNvSpPr>
            <p:nvPr/>
          </p:nvSpPr>
          <p:spPr bwMode="auto">
            <a:xfrm>
              <a:off x="3445" y="1287"/>
              <a:ext cx="69"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338" name="Rectangle 273"/>
            <p:cNvSpPr>
              <a:spLocks noChangeArrowheads="1"/>
            </p:cNvSpPr>
            <p:nvPr/>
          </p:nvSpPr>
          <p:spPr bwMode="auto">
            <a:xfrm>
              <a:off x="5231" y="1808"/>
              <a:ext cx="209" cy="13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9339" name="Rectangle 274"/>
            <p:cNvSpPr>
              <a:spLocks noChangeArrowheads="1"/>
            </p:cNvSpPr>
            <p:nvPr/>
          </p:nvSpPr>
          <p:spPr bwMode="auto">
            <a:xfrm>
              <a:off x="5231" y="1808"/>
              <a:ext cx="220"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40" name="Rectangle 275"/>
            <p:cNvSpPr>
              <a:spLocks noChangeArrowheads="1"/>
            </p:cNvSpPr>
            <p:nvPr/>
          </p:nvSpPr>
          <p:spPr bwMode="auto">
            <a:xfrm>
              <a:off x="5440" y="1808"/>
              <a:ext cx="11" cy="1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41" name="Rectangle 276"/>
            <p:cNvSpPr>
              <a:spLocks noChangeArrowheads="1"/>
            </p:cNvSpPr>
            <p:nvPr/>
          </p:nvSpPr>
          <p:spPr bwMode="auto">
            <a:xfrm>
              <a:off x="5231" y="1947"/>
              <a:ext cx="209"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42" name="Rectangle 277"/>
            <p:cNvSpPr>
              <a:spLocks noChangeArrowheads="1"/>
            </p:cNvSpPr>
            <p:nvPr/>
          </p:nvSpPr>
          <p:spPr bwMode="auto">
            <a:xfrm>
              <a:off x="5231" y="1808"/>
              <a:ext cx="12" cy="13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9343" name="Rectangle 278"/>
            <p:cNvSpPr>
              <a:spLocks noChangeArrowheads="1"/>
            </p:cNvSpPr>
            <p:nvPr/>
          </p:nvSpPr>
          <p:spPr bwMode="auto">
            <a:xfrm>
              <a:off x="2981" y="1009"/>
              <a:ext cx="536" cy="115"/>
            </a:xfrm>
            <a:prstGeom prst="rect">
              <a:avLst/>
            </a:prstGeom>
            <a:noFill/>
            <a:ln w="9525">
              <a:noFill/>
              <a:miter lim="800000"/>
              <a:headEnd/>
              <a:tailEnd/>
            </a:ln>
          </p:spPr>
          <p:txBody>
            <a:bodyPr wrap="none" lIns="0" tIns="0" rIns="0" bIns="0">
              <a:spAutoFit/>
            </a:bodyPr>
            <a:lstStyle/>
            <a:p>
              <a:r>
                <a:rPr lang="en-US" sz="1200" u="none">
                  <a:solidFill>
                    <a:srgbClr val="000000"/>
                  </a:solidFill>
                </a:rPr>
                <a:t>get_handle()</a:t>
              </a:r>
              <a:endParaRPr lang="en-US" b="1" u="none"/>
            </a:p>
          </p:txBody>
        </p:sp>
        <p:sp>
          <p:nvSpPr>
            <p:cNvPr id="139344" name="Freeform 279"/>
            <p:cNvSpPr>
              <a:spLocks/>
            </p:cNvSpPr>
            <p:nvPr/>
          </p:nvSpPr>
          <p:spPr bwMode="auto">
            <a:xfrm>
              <a:off x="5103" y="1808"/>
              <a:ext cx="151" cy="81"/>
            </a:xfrm>
            <a:custGeom>
              <a:avLst/>
              <a:gdLst>
                <a:gd name="T0" fmla="*/ 0 w 151"/>
                <a:gd name="T1" fmla="*/ 35 h 81"/>
                <a:gd name="T2" fmla="*/ 0 w 151"/>
                <a:gd name="T3" fmla="*/ 0 h 81"/>
                <a:gd name="T4" fmla="*/ 0 w 151"/>
                <a:gd name="T5" fmla="*/ 0 h 81"/>
                <a:gd name="T6" fmla="*/ 0 w 151"/>
                <a:gd name="T7" fmla="*/ 0 h 81"/>
                <a:gd name="T8" fmla="*/ 116 w 151"/>
                <a:gd name="T9" fmla="*/ 35 h 81"/>
                <a:gd name="T10" fmla="*/ 151 w 151"/>
                <a:gd name="T11" fmla="*/ 35 h 81"/>
                <a:gd name="T12" fmla="*/ 116 w 151"/>
                <a:gd name="T13" fmla="*/ 46 h 81"/>
                <a:gd name="T14" fmla="*/ 0 w 151"/>
                <a:gd name="T15" fmla="*/ 81 h 81"/>
                <a:gd name="T16" fmla="*/ 0 w 151"/>
                <a:gd name="T17" fmla="*/ 81 h 81"/>
                <a:gd name="T18" fmla="*/ 0 w 151"/>
                <a:gd name="T19" fmla="*/ 69 h 81"/>
                <a:gd name="T20" fmla="*/ 0 w 151"/>
                <a:gd name="T21" fmla="*/ 69 h 81"/>
                <a:gd name="T22" fmla="*/ 116 w 151"/>
                <a:gd name="T23" fmla="*/ 35 h 81"/>
                <a:gd name="T24" fmla="*/ 116 w 151"/>
                <a:gd name="T25" fmla="*/ 46 h 81"/>
                <a:gd name="T26" fmla="*/ 116 w 151"/>
                <a:gd name="T27" fmla="*/ 46 h 81"/>
                <a:gd name="T28" fmla="*/ 0 w 151"/>
                <a:gd name="T29" fmla="*/ 11 h 81"/>
                <a:gd name="T30" fmla="*/ 0 w 151"/>
                <a:gd name="T31" fmla="*/ 0 h 81"/>
                <a:gd name="T32" fmla="*/ 12 w 151"/>
                <a:gd name="T33" fmla="*/ 0 h 81"/>
                <a:gd name="T34" fmla="*/ 12 w 151"/>
                <a:gd name="T35" fmla="*/ 35 h 81"/>
                <a:gd name="T36" fmla="*/ 0 w 151"/>
                <a:gd name="T37" fmla="*/ 35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1"/>
                <a:gd name="T58" fmla="*/ 0 h 81"/>
                <a:gd name="T59" fmla="*/ 151 w 151"/>
                <a:gd name="T60" fmla="*/ 81 h 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1" h="81">
                  <a:moveTo>
                    <a:pt x="0" y="35"/>
                  </a:moveTo>
                  <a:lnTo>
                    <a:pt x="0" y="0"/>
                  </a:lnTo>
                  <a:lnTo>
                    <a:pt x="116" y="35"/>
                  </a:lnTo>
                  <a:lnTo>
                    <a:pt x="151" y="35"/>
                  </a:lnTo>
                  <a:lnTo>
                    <a:pt x="116" y="46"/>
                  </a:lnTo>
                  <a:lnTo>
                    <a:pt x="0" y="81"/>
                  </a:lnTo>
                  <a:lnTo>
                    <a:pt x="0" y="69"/>
                  </a:lnTo>
                  <a:lnTo>
                    <a:pt x="116" y="35"/>
                  </a:lnTo>
                  <a:lnTo>
                    <a:pt x="116" y="46"/>
                  </a:lnTo>
                  <a:lnTo>
                    <a:pt x="0" y="11"/>
                  </a:lnTo>
                  <a:lnTo>
                    <a:pt x="0" y="0"/>
                  </a:lnTo>
                  <a:lnTo>
                    <a:pt x="12" y="0"/>
                  </a:lnTo>
                  <a:lnTo>
                    <a:pt x="12" y="35"/>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345" name="Freeform 280"/>
            <p:cNvSpPr>
              <a:spLocks/>
            </p:cNvSpPr>
            <p:nvPr/>
          </p:nvSpPr>
          <p:spPr bwMode="auto">
            <a:xfrm>
              <a:off x="5103" y="1843"/>
              <a:ext cx="12" cy="34"/>
            </a:xfrm>
            <a:custGeom>
              <a:avLst/>
              <a:gdLst>
                <a:gd name="T0" fmla="*/ 0 w 12"/>
                <a:gd name="T1" fmla="*/ 34 h 34"/>
                <a:gd name="T2" fmla="*/ 0 w 12"/>
                <a:gd name="T3" fmla="*/ 0 h 34"/>
                <a:gd name="T4" fmla="*/ 12 w 12"/>
                <a:gd name="T5" fmla="*/ 0 h 34"/>
                <a:gd name="T6" fmla="*/ 12 w 12"/>
                <a:gd name="T7" fmla="*/ 0 h 34"/>
                <a:gd name="T8" fmla="*/ 12 w 12"/>
                <a:gd name="T9" fmla="*/ 0 h 34"/>
                <a:gd name="T10" fmla="*/ 12 w 12"/>
                <a:gd name="T11" fmla="*/ 34 h 34"/>
                <a:gd name="T12" fmla="*/ 0 w 12"/>
                <a:gd name="T13" fmla="*/ 34 h 34"/>
                <a:gd name="T14" fmla="*/ 0 60000 65536"/>
                <a:gd name="T15" fmla="*/ 0 60000 65536"/>
                <a:gd name="T16" fmla="*/ 0 60000 65536"/>
                <a:gd name="T17" fmla="*/ 0 60000 65536"/>
                <a:gd name="T18" fmla="*/ 0 60000 65536"/>
                <a:gd name="T19" fmla="*/ 0 60000 65536"/>
                <a:gd name="T20" fmla="*/ 0 60000 65536"/>
                <a:gd name="T21" fmla="*/ 0 w 12"/>
                <a:gd name="T22" fmla="*/ 0 h 34"/>
                <a:gd name="T23" fmla="*/ 12 w 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4">
                  <a:moveTo>
                    <a:pt x="0" y="34"/>
                  </a:moveTo>
                  <a:lnTo>
                    <a:pt x="0" y="0"/>
                  </a:lnTo>
                  <a:lnTo>
                    <a:pt x="12" y="0"/>
                  </a:lnTo>
                  <a:lnTo>
                    <a:pt x="12" y="34"/>
                  </a:lnTo>
                  <a:lnTo>
                    <a:pt x="0" y="3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346" name="Freeform 281"/>
            <p:cNvSpPr>
              <a:spLocks/>
            </p:cNvSpPr>
            <p:nvPr/>
          </p:nvSpPr>
          <p:spPr bwMode="auto">
            <a:xfrm>
              <a:off x="5103" y="1808"/>
              <a:ext cx="116" cy="69"/>
            </a:xfrm>
            <a:custGeom>
              <a:avLst/>
              <a:gdLst>
                <a:gd name="T0" fmla="*/ 0 w 116"/>
                <a:gd name="T1" fmla="*/ 35 h 69"/>
                <a:gd name="T2" fmla="*/ 0 w 116"/>
                <a:gd name="T3" fmla="*/ 0 h 69"/>
                <a:gd name="T4" fmla="*/ 116 w 116"/>
                <a:gd name="T5" fmla="*/ 35 h 69"/>
                <a:gd name="T6" fmla="*/ 0 w 116"/>
                <a:gd name="T7" fmla="*/ 69 h 69"/>
                <a:gd name="T8" fmla="*/ 0 w 116"/>
                <a:gd name="T9" fmla="*/ 35 h 69"/>
                <a:gd name="T10" fmla="*/ 0 60000 65536"/>
                <a:gd name="T11" fmla="*/ 0 60000 65536"/>
                <a:gd name="T12" fmla="*/ 0 60000 65536"/>
                <a:gd name="T13" fmla="*/ 0 60000 65536"/>
                <a:gd name="T14" fmla="*/ 0 60000 65536"/>
                <a:gd name="T15" fmla="*/ 0 w 116"/>
                <a:gd name="T16" fmla="*/ 0 h 69"/>
                <a:gd name="T17" fmla="*/ 116 w 116"/>
                <a:gd name="T18" fmla="*/ 69 h 69"/>
              </a:gdLst>
              <a:ahLst/>
              <a:cxnLst>
                <a:cxn ang="T10">
                  <a:pos x="T0" y="T1"/>
                </a:cxn>
                <a:cxn ang="T11">
                  <a:pos x="T2" y="T3"/>
                </a:cxn>
                <a:cxn ang="T12">
                  <a:pos x="T4" y="T5"/>
                </a:cxn>
                <a:cxn ang="T13">
                  <a:pos x="T6" y="T7"/>
                </a:cxn>
                <a:cxn ang="T14">
                  <a:pos x="T8" y="T9"/>
                </a:cxn>
              </a:cxnLst>
              <a:rect l="T15" t="T16" r="T17" b="T18"/>
              <a:pathLst>
                <a:path w="116" h="69">
                  <a:moveTo>
                    <a:pt x="0" y="35"/>
                  </a:moveTo>
                  <a:lnTo>
                    <a:pt x="0" y="0"/>
                  </a:lnTo>
                  <a:lnTo>
                    <a:pt x="116" y="35"/>
                  </a:lnTo>
                  <a:lnTo>
                    <a:pt x="0" y="69"/>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39347" name="Rectangle 284"/>
            <p:cNvSpPr>
              <a:spLocks noChangeArrowheads="1"/>
            </p:cNvSpPr>
            <p:nvPr/>
          </p:nvSpPr>
          <p:spPr bwMode="auto">
            <a:xfrm>
              <a:off x="3746" y="1843"/>
              <a:ext cx="1357"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grpSp>
      <p:sp>
        <p:nvSpPr>
          <p:cNvPr id="1355786" name="Text Box 10"/>
          <p:cNvSpPr txBox="1">
            <a:spLocks noChangeArrowheads="1"/>
          </p:cNvSpPr>
          <p:nvPr/>
        </p:nvSpPr>
        <p:spPr bwMode="auto">
          <a:xfrm>
            <a:off x="44450" y="757238"/>
            <a:ext cx="3856038" cy="457200"/>
          </a:xfrm>
          <a:prstGeom prst="rect">
            <a:avLst/>
          </a:prstGeom>
          <a:noFill/>
          <a:ln w="12700">
            <a:noFill/>
            <a:miter lim="800000"/>
            <a:headEnd/>
            <a:tailEnd/>
          </a:ln>
        </p:spPr>
        <p:txBody>
          <a:bodyPr wrap="none">
            <a:spAutoFit/>
          </a:bodyPr>
          <a:lstStyle/>
          <a:p>
            <a:r>
              <a:rPr lang="en-US" sz="2400" b="1" u="none"/>
              <a:t>Motivation for Synchrony</a:t>
            </a:r>
          </a:p>
        </p:txBody>
      </p:sp>
      <p:sp>
        <p:nvSpPr>
          <p:cNvPr id="1355787" name="Text Box 11"/>
          <p:cNvSpPr txBox="1">
            <a:spLocks noChangeArrowheads="1"/>
          </p:cNvSpPr>
          <p:nvPr/>
        </p:nvSpPr>
        <p:spPr bwMode="auto">
          <a:xfrm>
            <a:off x="-55563" y="3675063"/>
            <a:ext cx="2120901" cy="2835275"/>
          </a:xfrm>
          <a:prstGeom prst="rect">
            <a:avLst/>
          </a:prstGeom>
          <a:noFill/>
          <a:ln w="12700">
            <a:noFill/>
            <a:miter lim="800000"/>
            <a:headEnd/>
            <a:tailEnd/>
          </a:ln>
        </p:spPr>
        <p:txBody>
          <a:bodyPr>
            <a:spAutoFit/>
          </a:bodyPr>
          <a:lstStyle/>
          <a:p>
            <a:pPr marL="230188" indent="-230188">
              <a:buFontTx/>
              <a:buAutoNum type="arabicPeriod"/>
            </a:pPr>
            <a:r>
              <a:rPr lang="en-US" sz="2000" i="1" u="none"/>
              <a:t>Sync connection initiation phase</a:t>
            </a:r>
          </a:p>
          <a:p>
            <a:pPr marL="230188" indent="-230188">
              <a:buFontTx/>
              <a:buAutoNum type="arabicPeriod"/>
            </a:pPr>
            <a:r>
              <a:rPr lang="en-US" sz="2000" i="1" u="none"/>
              <a:t>Service handler initialize phase</a:t>
            </a:r>
          </a:p>
          <a:p>
            <a:pPr marL="230188" indent="-230188">
              <a:buFontTx/>
              <a:buAutoNum type="arabicPeriod"/>
            </a:pPr>
            <a:r>
              <a:rPr lang="en-US" sz="2000" i="1" u="none"/>
              <a:t>Service processing phase</a:t>
            </a:r>
          </a:p>
        </p:txBody>
      </p:sp>
      <p:sp>
        <p:nvSpPr>
          <p:cNvPr id="139285" name="Rectangle 12"/>
          <p:cNvSpPr>
            <a:spLocks noChangeArrowheads="1"/>
          </p:cNvSpPr>
          <p:nvPr/>
        </p:nvSpPr>
        <p:spPr bwMode="auto">
          <a:xfrm>
            <a:off x="0" y="2900363"/>
            <a:ext cx="382588" cy="260350"/>
          </a:xfrm>
          <a:prstGeom prst="rect">
            <a:avLst/>
          </a:prstGeom>
          <a:solidFill>
            <a:schemeClr val="bg1"/>
          </a:solidFill>
          <a:ln w="12700">
            <a:noFill/>
            <a:miter lim="800000"/>
            <a:headEnd/>
            <a:tailEnd/>
          </a:ln>
        </p:spPr>
        <p:txBody>
          <a:bodyPr rot="10800000" wrap="none" anchor="ctr"/>
          <a:lstStyle/>
          <a:p>
            <a:endParaRPr lang="en-US"/>
          </a:p>
        </p:txBody>
      </p:sp>
      <p:sp>
        <p:nvSpPr>
          <p:cNvPr id="139286" name="Rectangle 9"/>
          <p:cNvSpPr>
            <a:spLocks noChangeArrowheads="1"/>
          </p:cNvSpPr>
          <p:nvPr/>
        </p:nvSpPr>
        <p:spPr bwMode="auto">
          <a:xfrm>
            <a:off x="88900" y="1290638"/>
            <a:ext cx="369888" cy="260350"/>
          </a:xfrm>
          <a:prstGeom prst="rect">
            <a:avLst/>
          </a:prstGeom>
          <a:solidFill>
            <a:schemeClr val="bg1"/>
          </a:solidFill>
          <a:ln w="12700">
            <a:noFill/>
            <a:miter lim="800000"/>
            <a:headEnd/>
            <a:tailEnd/>
          </a:ln>
        </p:spPr>
        <p:txBody>
          <a:bodyPr rot="10800000" wrap="none" anchor="ctr"/>
          <a:lstStyle/>
          <a:p>
            <a:endParaRPr lang="en-US"/>
          </a:p>
        </p:txBody>
      </p:sp>
      <p:sp>
        <p:nvSpPr>
          <p:cNvPr id="1355782" name="Rectangle 6"/>
          <p:cNvSpPr>
            <a:spLocks noChangeArrowheads="1"/>
          </p:cNvSpPr>
          <p:nvPr/>
        </p:nvSpPr>
        <p:spPr bwMode="auto">
          <a:xfrm>
            <a:off x="6243638" y="1162050"/>
            <a:ext cx="2900362" cy="1933575"/>
          </a:xfrm>
          <a:prstGeom prst="rect">
            <a:avLst/>
          </a:prstGeom>
          <a:solidFill>
            <a:srgbClr val="FFFF9F"/>
          </a:solidFill>
          <a:ln w="12700">
            <a:solidFill>
              <a:schemeClr val="tx1"/>
            </a:solidFill>
            <a:miter lim="800000"/>
            <a:headEnd/>
            <a:tailEnd/>
          </a:ln>
        </p:spPr>
        <p:txBody>
          <a:bodyPr>
            <a:spAutoFit/>
          </a:bodyPr>
          <a:lstStyle/>
          <a:p>
            <a:pPr marL="115888" indent="-115888">
              <a:buFontTx/>
              <a:buChar char="•"/>
            </a:pPr>
            <a:r>
              <a:rPr lang="en-US" sz="2000" u="none"/>
              <a:t>If the services must be initialized in a fixed order &amp; the client can’t perform useful work until all connections are established</a:t>
            </a:r>
          </a:p>
        </p:txBody>
      </p:sp>
      <p:sp>
        <p:nvSpPr>
          <p:cNvPr id="1355783" name="Rectangle 7"/>
          <p:cNvSpPr>
            <a:spLocks noChangeArrowheads="1"/>
          </p:cNvSpPr>
          <p:nvPr/>
        </p:nvSpPr>
        <p:spPr bwMode="auto">
          <a:xfrm>
            <a:off x="77788" y="1162050"/>
            <a:ext cx="2887662" cy="1933575"/>
          </a:xfrm>
          <a:prstGeom prst="rect">
            <a:avLst/>
          </a:prstGeom>
          <a:solidFill>
            <a:srgbClr val="FFFF9F"/>
          </a:solidFill>
          <a:ln w="12700">
            <a:solidFill>
              <a:schemeClr val="tx1"/>
            </a:solidFill>
            <a:miter lim="800000"/>
            <a:headEnd/>
            <a:tailEnd/>
          </a:ln>
        </p:spPr>
        <p:txBody>
          <a:bodyPr>
            <a:spAutoFit/>
          </a:bodyPr>
          <a:lstStyle/>
          <a:p>
            <a:pPr marL="115888" indent="-115888">
              <a:buFontTx/>
              <a:buChar char="•"/>
            </a:pPr>
            <a:r>
              <a:rPr lang="en-US" sz="2000" u="none"/>
              <a:t>If connection latency is negligible</a:t>
            </a:r>
          </a:p>
          <a:p>
            <a:pPr marL="342900" lvl="1" indent="-112713">
              <a:buFontTx/>
              <a:buChar char="•"/>
            </a:pPr>
            <a:r>
              <a:rPr lang="en-US" sz="2000" i="1" u="none"/>
              <a:t>e.g.,</a:t>
            </a:r>
            <a:r>
              <a:rPr lang="en-US" sz="2000" u="none"/>
              <a:t> connecting with a server on the same host via a ‘loopback’ device</a:t>
            </a:r>
          </a:p>
        </p:txBody>
      </p:sp>
      <p:sp>
        <p:nvSpPr>
          <p:cNvPr id="1355784" name="Rectangle 8"/>
          <p:cNvSpPr>
            <a:spLocks noChangeArrowheads="1"/>
          </p:cNvSpPr>
          <p:nvPr/>
        </p:nvSpPr>
        <p:spPr bwMode="auto">
          <a:xfrm>
            <a:off x="3071813" y="1162050"/>
            <a:ext cx="3044825" cy="1933575"/>
          </a:xfrm>
          <a:prstGeom prst="rect">
            <a:avLst/>
          </a:prstGeom>
          <a:solidFill>
            <a:srgbClr val="FFFF9F"/>
          </a:solidFill>
          <a:ln w="12700">
            <a:solidFill>
              <a:schemeClr val="tx1"/>
            </a:solidFill>
            <a:miter lim="800000"/>
            <a:headEnd/>
            <a:tailEnd/>
          </a:ln>
        </p:spPr>
        <p:txBody>
          <a:bodyPr>
            <a:spAutoFit/>
          </a:bodyPr>
          <a:lstStyle/>
          <a:p>
            <a:pPr marL="115888" indent="-115888">
              <a:buFontTx/>
              <a:buChar char="•"/>
            </a:pPr>
            <a:r>
              <a:rPr lang="en-US" sz="2000" u="none"/>
              <a:t>If multiple threads of control are available &amp; it is efficient to use a thread-per-connection to connect each service handler synchronously</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55786"/>
                                        </p:tgtEl>
                                        <p:attrNameLst>
                                          <p:attrName>style.visibility</p:attrName>
                                        </p:attrNameLst>
                                      </p:cBhvr>
                                      <p:to>
                                        <p:strVal val="visible"/>
                                      </p:to>
                                    </p:set>
                                    <p:animEffect transition="in" filter="wipe(up)">
                                      <p:cBhvr>
                                        <p:cTn id="7" dur="500"/>
                                        <p:tgtEl>
                                          <p:spTgt spid="135578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355783"/>
                                        </p:tgtEl>
                                        <p:attrNameLst>
                                          <p:attrName>style.visibility</p:attrName>
                                        </p:attrNameLst>
                                      </p:cBhvr>
                                      <p:to>
                                        <p:strVal val="visible"/>
                                      </p:to>
                                    </p:set>
                                    <p:animEffect transition="in" filter="wipe(up)">
                                      <p:cBhvr>
                                        <p:cTn id="12" dur="500"/>
                                        <p:tgtEl>
                                          <p:spTgt spid="135578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355784"/>
                                        </p:tgtEl>
                                        <p:attrNameLst>
                                          <p:attrName>style.visibility</p:attrName>
                                        </p:attrNameLst>
                                      </p:cBhvr>
                                      <p:to>
                                        <p:strVal val="visible"/>
                                      </p:to>
                                    </p:set>
                                    <p:animEffect transition="in" filter="wipe(up)">
                                      <p:cBhvr>
                                        <p:cTn id="17" dur="500"/>
                                        <p:tgtEl>
                                          <p:spTgt spid="135578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355782"/>
                                        </p:tgtEl>
                                        <p:attrNameLst>
                                          <p:attrName>style.visibility</p:attrName>
                                        </p:attrNameLst>
                                      </p:cBhvr>
                                      <p:to>
                                        <p:strVal val="visible"/>
                                      </p:to>
                                    </p:set>
                                    <p:animEffect transition="in" filter="wipe(up)">
                                      <p:cBhvr>
                                        <p:cTn id="22" dur="500"/>
                                        <p:tgtEl>
                                          <p:spTgt spid="1355782"/>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499"/>
                                          </p:stCondLst>
                                        </p:cTn>
                                        <p:tgtEl>
                                          <p:spTgt spid="2"/>
                                        </p:tgtEl>
                                        <p:attrNameLst>
                                          <p:attrName>style.visibility</p:attrName>
                                        </p:attrNameLst>
                                      </p:cBhvr>
                                      <p:to>
                                        <p:strVal val="visible"/>
                                      </p:to>
                                    </p:set>
                                  </p:childTnLst>
                                </p:cTn>
                              </p:par>
                            </p:childTnLst>
                          </p:cTn>
                        </p:par>
                        <p:par>
                          <p:cTn id="27" fill="hold">
                            <p:stCondLst>
                              <p:cond delay="500"/>
                            </p:stCondLst>
                            <p:childTnLst>
                              <p:par>
                                <p:cTn id="28" presetID="1" presetClass="entr" presetSubtype="0" fill="hold" grpId="0" nodeType="afterEffect">
                                  <p:stCondLst>
                                    <p:cond delay="0"/>
                                  </p:stCondLst>
                                  <p:childTnLst>
                                    <p:set>
                                      <p:cBhvr>
                                        <p:cTn id="29" dur="1" fill="hold">
                                          <p:stCondLst>
                                            <p:cond delay="499"/>
                                          </p:stCondLst>
                                        </p:cTn>
                                        <p:tgtEl>
                                          <p:spTgt spid="13557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6" grpId="0" autoUpdateAnimBg="0"/>
      <p:bldP spid="1355787" grpId="0" autoUpdateAnimBg="0"/>
      <p:bldP spid="1355782" grpId="0" animBg="1" autoUpdateAnimBg="0"/>
      <p:bldP spid="1355783" grpId="0" animBg="1" autoUpdateAnimBg="0"/>
      <p:bldP spid="1355784" grpId="0" animBg="1" autoUpdateAnimBg="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Slide Number Placeholder 2"/>
          <p:cNvSpPr>
            <a:spLocks noGrp="1"/>
          </p:cNvSpPr>
          <p:nvPr>
            <p:ph type="sldNum" sz="quarter" idx="10"/>
          </p:nvPr>
        </p:nvSpPr>
        <p:spPr>
          <a:noFill/>
        </p:spPr>
        <p:txBody>
          <a:bodyPr/>
          <a:lstStyle/>
          <a:p>
            <a:fld id="{B46DE2A8-C562-4154-BFE6-9B3D1EB62A6D}" type="slidenum">
              <a:rPr lang="en-US" smtClean="0">
                <a:latin typeface="Arial" pitchFamily="34" charset="0"/>
              </a:rPr>
              <a:pPr/>
              <a:t>133</a:t>
            </a:fld>
            <a:endParaRPr lang="en-US" smtClean="0">
              <a:latin typeface="Arial" pitchFamily="34" charset="0"/>
            </a:endParaRPr>
          </a:p>
        </p:txBody>
      </p:sp>
      <p:sp>
        <p:nvSpPr>
          <p:cNvPr id="140291" name="Rectangle 2"/>
          <p:cNvSpPr>
            <a:spLocks noGrp="1" noChangeArrowheads="1"/>
          </p:cNvSpPr>
          <p:nvPr>
            <p:ph type="title"/>
          </p:nvPr>
        </p:nvSpPr>
        <p:spPr>
          <a:xfrm>
            <a:off x="-22225" y="-55563"/>
            <a:ext cx="9144000" cy="914401"/>
          </a:xfrm>
        </p:spPr>
        <p:txBody>
          <a:bodyPr/>
          <a:lstStyle/>
          <a:p>
            <a:r>
              <a:rPr lang="en-US" sz="4000" smtClean="0"/>
              <a:t>Asynchronous Connector Dynamics</a:t>
            </a:r>
          </a:p>
        </p:txBody>
      </p:sp>
      <p:sp>
        <p:nvSpPr>
          <p:cNvPr id="140292" name="Rectangle 217"/>
          <p:cNvSpPr>
            <a:spLocks noChangeArrowheads="1"/>
          </p:cNvSpPr>
          <p:nvPr/>
        </p:nvSpPr>
        <p:spPr bwMode="auto">
          <a:xfrm>
            <a:off x="2762250" y="292100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293" name="Rectangle 237"/>
          <p:cNvSpPr>
            <a:spLocks noChangeArrowheads="1"/>
          </p:cNvSpPr>
          <p:nvPr/>
        </p:nvSpPr>
        <p:spPr bwMode="auto">
          <a:xfrm>
            <a:off x="8113713" y="3087688"/>
            <a:ext cx="1587"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294" name="Rectangle 245"/>
          <p:cNvSpPr>
            <a:spLocks noChangeArrowheads="1"/>
          </p:cNvSpPr>
          <p:nvPr/>
        </p:nvSpPr>
        <p:spPr bwMode="auto">
          <a:xfrm>
            <a:off x="2154238" y="3124200"/>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295" name="Rectangle 248"/>
          <p:cNvSpPr>
            <a:spLocks noChangeArrowheads="1"/>
          </p:cNvSpPr>
          <p:nvPr/>
        </p:nvSpPr>
        <p:spPr bwMode="auto">
          <a:xfrm>
            <a:off x="2486025" y="3124200"/>
            <a:ext cx="17463"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296" name="Rectangle 268"/>
          <p:cNvSpPr>
            <a:spLocks noChangeArrowheads="1"/>
          </p:cNvSpPr>
          <p:nvPr/>
        </p:nvSpPr>
        <p:spPr bwMode="auto">
          <a:xfrm>
            <a:off x="8205788" y="4114800"/>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297" name="Rectangle 277"/>
          <p:cNvSpPr>
            <a:spLocks noChangeArrowheads="1"/>
          </p:cNvSpPr>
          <p:nvPr/>
        </p:nvSpPr>
        <p:spPr bwMode="auto">
          <a:xfrm>
            <a:off x="6237288" y="4114800"/>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298" name="Rectangle 278"/>
          <p:cNvSpPr>
            <a:spLocks noChangeArrowheads="1"/>
          </p:cNvSpPr>
          <p:nvPr/>
        </p:nvSpPr>
        <p:spPr bwMode="auto">
          <a:xfrm>
            <a:off x="6183313" y="4114800"/>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299" name="Rectangle 283"/>
          <p:cNvSpPr>
            <a:spLocks noChangeArrowheads="1"/>
          </p:cNvSpPr>
          <p:nvPr/>
        </p:nvSpPr>
        <p:spPr bwMode="auto">
          <a:xfrm>
            <a:off x="5962650" y="3968750"/>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00" name="Rectangle 284"/>
          <p:cNvSpPr>
            <a:spLocks noChangeArrowheads="1"/>
          </p:cNvSpPr>
          <p:nvPr/>
        </p:nvSpPr>
        <p:spPr bwMode="auto">
          <a:xfrm>
            <a:off x="8058150" y="3968750"/>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01" name="Rectangle 289"/>
          <p:cNvSpPr>
            <a:spLocks noChangeArrowheads="1"/>
          </p:cNvSpPr>
          <p:nvPr/>
        </p:nvSpPr>
        <p:spPr bwMode="auto">
          <a:xfrm>
            <a:off x="8334375" y="3417888"/>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02" name="Rectangle 290"/>
          <p:cNvSpPr>
            <a:spLocks noChangeArrowheads="1"/>
          </p:cNvSpPr>
          <p:nvPr/>
        </p:nvSpPr>
        <p:spPr bwMode="auto">
          <a:xfrm>
            <a:off x="4748213" y="3417888"/>
            <a:ext cx="1587"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03" name="Rectangle 311"/>
          <p:cNvSpPr>
            <a:spLocks noChangeArrowheads="1"/>
          </p:cNvSpPr>
          <p:nvPr/>
        </p:nvSpPr>
        <p:spPr bwMode="auto">
          <a:xfrm>
            <a:off x="4527550" y="1930400"/>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04" name="Rectangle 312"/>
          <p:cNvSpPr>
            <a:spLocks noChangeArrowheads="1"/>
          </p:cNvSpPr>
          <p:nvPr/>
        </p:nvSpPr>
        <p:spPr bwMode="auto">
          <a:xfrm>
            <a:off x="5410200" y="1930400"/>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05" name="Rectangle 317"/>
          <p:cNvSpPr>
            <a:spLocks noChangeArrowheads="1"/>
          </p:cNvSpPr>
          <p:nvPr/>
        </p:nvSpPr>
        <p:spPr bwMode="auto">
          <a:xfrm>
            <a:off x="5630863" y="2095500"/>
            <a:ext cx="1587"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06" name="Rectangle 318"/>
          <p:cNvSpPr>
            <a:spLocks noChangeArrowheads="1"/>
          </p:cNvSpPr>
          <p:nvPr/>
        </p:nvSpPr>
        <p:spPr bwMode="auto">
          <a:xfrm>
            <a:off x="5557838" y="2095500"/>
            <a:ext cx="1587"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07" name="Rectangle 322"/>
          <p:cNvSpPr>
            <a:spLocks noChangeArrowheads="1"/>
          </p:cNvSpPr>
          <p:nvPr/>
        </p:nvSpPr>
        <p:spPr bwMode="auto">
          <a:xfrm>
            <a:off x="4803775" y="2095500"/>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08" name="Rectangle 323"/>
          <p:cNvSpPr>
            <a:spLocks noChangeArrowheads="1"/>
          </p:cNvSpPr>
          <p:nvPr/>
        </p:nvSpPr>
        <p:spPr bwMode="auto">
          <a:xfrm>
            <a:off x="4748213" y="2095500"/>
            <a:ext cx="1587"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09" name="Rectangle 325"/>
          <p:cNvSpPr>
            <a:spLocks noChangeArrowheads="1"/>
          </p:cNvSpPr>
          <p:nvPr/>
        </p:nvSpPr>
        <p:spPr bwMode="auto">
          <a:xfrm>
            <a:off x="4857750" y="2076450"/>
            <a:ext cx="1588"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310" name="Rectangle 326"/>
          <p:cNvSpPr>
            <a:spLocks noChangeArrowheads="1"/>
          </p:cNvSpPr>
          <p:nvPr/>
        </p:nvSpPr>
        <p:spPr bwMode="auto">
          <a:xfrm>
            <a:off x="4968875" y="2076450"/>
            <a:ext cx="1588"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311" name="Rectangle 328"/>
          <p:cNvSpPr>
            <a:spLocks noChangeArrowheads="1"/>
          </p:cNvSpPr>
          <p:nvPr/>
        </p:nvSpPr>
        <p:spPr bwMode="auto">
          <a:xfrm>
            <a:off x="5133975" y="2076450"/>
            <a:ext cx="1588"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312" name="Rectangle 329"/>
          <p:cNvSpPr>
            <a:spLocks noChangeArrowheads="1"/>
          </p:cNvSpPr>
          <p:nvPr/>
        </p:nvSpPr>
        <p:spPr bwMode="auto">
          <a:xfrm>
            <a:off x="5245100" y="2076450"/>
            <a:ext cx="1588"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313" name="Rectangle 331"/>
          <p:cNvSpPr>
            <a:spLocks noChangeArrowheads="1"/>
          </p:cNvSpPr>
          <p:nvPr/>
        </p:nvSpPr>
        <p:spPr bwMode="auto">
          <a:xfrm>
            <a:off x="5410200" y="2076450"/>
            <a:ext cx="1588"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314" name="Rectangle 346"/>
          <p:cNvSpPr>
            <a:spLocks noChangeArrowheads="1"/>
          </p:cNvSpPr>
          <p:nvPr/>
        </p:nvSpPr>
        <p:spPr bwMode="auto">
          <a:xfrm>
            <a:off x="4803775" y="2095500"/>
            <a:ext cx="1588"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315" name="Rectangle 347"/>
          <p:cNvSpPr>
            <a:spLocks noChangeArrowheads="1"/>
          </p:cNvSpPr>
          <p:nvPr/>
        </p:nvSpPr>
        <p:spPr bwMode="auto">
          <a:xfrm>
            <a:off x="4913313" y="2095500"/>
            <a:ext cx="1587"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316" name="Rectangle 349"/>
          <p:cNvSpPr>
            <a:spLocks noChangeArrowheads="1"/>
          </p:cNvSpPr>
          <p:nvPr/>
        </p:nvSpPr>
        <p:spPr bwMode="auto">
          <a:xfrm>
            <a:off x="5078413" y="2095500"/>
            <a:ext cx="1587"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317" name="Rectangle 350"/>
          <p:cNvSpPr>
            <a:spLocks noChangeArrowheads="1"/>
          </p:cNvSpPr>
          <p:nvPr/>
        </p:nvSpPr>
        <p:spPr bwMode="auto">
          <a:xfrm>
            <a:off x="5189538" y="2095500"/>
            <a:ext cx="1587"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318" name="Rectangle 352"/>
          <p:cNvSpPr>
            <a:spLocks noChangeArrowheads="1"/>
          </p:cNvSpPr>
          <p:nvPr/>
        </p:nvSpPr>
        <p:spPr bwMode="auto">
          <a:xfrm>
            <a:off x="5354638" y="2095500"/>
            <a:ext cx="1587"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319" name="Rectangle 353"/>
          <p:cNvSpPr>
            <a:spLocks noChangeArrowheads="1"/>
          </p:cNvSpPr>
          <p:nvPr/>
        </p:nvSpPr>
        <p:spPr bwMode="auto">
          <a:xfrm>
            <a:off x="5465763" y="2095500"/>
            <a:ext cx="1587"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grpSp>
        <p:nvGrpSpPr>
          <p:cNvPr id="2" name="Group 371"/>
          <p:cNvGrpSpPr>
            <a:grpSpLocks/>
          </p:cNvGrpSpPr>
          <p:nvPr/>
        </p:nvGrpSpPr>
        <p:grpSpPr bwMode="auto">
          <a:xfrm>
            <a:off x="1712913" y="2455863"/>
            <a:ext cx="7412037" cy="4406900"/>
            <a:chOff x="1079" y="557"/>
            <a:chExt cx="4669" cy="2776"/>
          </a:xfrm>
        </p:grpSpPr>
        <p:grpSp>
          <p:nvGrpSpPr>
            <p:cNvPr id="140326" name="Group 214"/>
            <p:cNvGrpSpPr>
              <a:grpSpLocks/>
            </p:cNvGrpSpPr>
            <p:nvPr/>
          </p:nvGrpSpPr>
          <p:grpSpPr bwMode="auto">
            <a:xfrm>
              <a:off x="1079" y="557"/>
              <a:ext cx="4669" cy="2776"/>
              <a:chOff x="1079" y="557"/>
              <a:chExt cx="4669" cy="2776"/>
            </a:xfrm>
          </p:grpSpPr>
          <p:sp>
            <p:nvSpPr>
              <p:cNvPr id="140455" name="Rectangle 14"/>
              <p:cNvSpPr>
                <a:spLocks noChangeArrowheads="1"/>
              </p:cNvSpPr>
              <p:nvPr/>
            </p:nvSpPr>
            <p:spPr bwMode="auto">
              <a:xfrm>
                <a:off x="5111" y="2743"/>
                <a:ext cx="128"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56" name="Freeform 15"/>
              <p:cNvSpPr>
                <a:spLocks/>
              </p:cNvSpPr>
              <p:nvPr/>
            </p:nvSpPr>
            <p:spPr bwMode="auto">
              <a:xfrm>
                <a:off x="5123" y="2708"/>
                <a:ext cx="150" cy="46"/>
              </a:xfrm>
              <a:custGeom>
                <a:avLst/>
                <a:gdLst>
                  <a:gd name="T0" fmla="*/ 0 w 150"/>
                  <a:gd name="T1" fmla="*/ 0 h 46"/>
                  <a:gd name="T2" fmla="*/ 0 w 150"/>
                  <a:gd name="T3" fmla="*/ 11 h 46"/>
                  <a:gd name="T4" fmla="*/ 116 w 150"/>
                  <a:gd name="T5" fmla="*/ 46 h 46"/>
                  <a:gd name="T6" fmla="*/ 116 w 150"/>
                  <a:gd name="T7" fmla="*/ 46 h 46"/>
                  <a:gd name="T8" fmla="*/ 150 w 150"/>
                  <a:gd name="T9" fmla="*/ 35 h 46"/>
                  <a:gd name="T10" fmla="*/ 116 w 150"/>
                  <a:gd name="T11" fmla="*/ 35 h 46"/>
                  <a:gd name="T12" fmla="*/ 0 w 150"/>
                  <a:gd name="T13" fmla="*/ 0 h 46"/>
                  <a:gd name="T14" fmla="*/ 0 60000 65536"/>
                  <a:gd name="T15" fmla="*/ 0 60000 65536"/>
                  <a:gd name="T16" fmla="*/ 0 60000 65536"/>
                  <a:gd name="T17" fmla="*/ 0 60000 65536"/>
                  <a:gd name="T18" fmla="*/ 0 60000 65536"/>
                  <a:gd name="T19" fmla="*/ 0 60000 65536"/>
                  <a:gd name="T20" fmla="*/ 0 60000 65536"/>
                  <a:gd name="T21" fmla="*/ 0 w 150"/>
                  <a:gd name="T22" fmla="*/ 0 h 46"/>
                  <a:gd name="T23" fmla="*/ 150 w 150"/>
                  <a:gd name="T24" fmla="*/ 46 h 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46">
                    <a:moveTo>
                      <a:pt x="0" y="0"/>
                    </a:moveTo>
                    <a:lnTo>
                      <a:pt x="0" y="11"/>
                    </a:lnTo>
                    <a:lnTo>
                      <a:pt x="116" y="46"/>
                    </a:lnTo>
                    <a:lnTo>
                      <a:pt x="150" y="35"/>
                    </a:lnTo>
                    <a:lnTo>
                      <a:pt x="116" y="35"/>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457" name="Freeform 16"/>
              <p:cNvSpPr>
                <a:spLocks/>
              </p:cNvSpPr>
              <p:nvPr/>
            </p:nvSpPr>
            <p:spPr bwMode="auto">
              <a:xfrm>
                <a:off x="5123" y="2743"/>
                <a:ext cx="116" cy="46"/>
              </a:xfrm>
              <a:custGeom>
                <a:avLst/>
                <a:gdLst>
                  <a:gd name="T0" fmla="*/ 116 w 116"/>
                  <a:gd name="T1" fmla="*/ 11 h 46"/>
                  <a:gd name="T2" fmla="*/ 116 w 116"/>
                  <a:gd name="T3" fmla="*/ 0 h 46"/>
                  <a:gd name="T4" fmla="*/ 0 w 116"/>
                  <a:gd name="T5" fmla="*/ 34 h 46"/>
                  <a:gd name="T6" fmla="*/ 0 w 116"/>
                  <a:gd name="T7" fmla="*/ 46 h 46"/>
                  <a:gd name="T8" fmla="*/ 116 w 116"/>
                  <a:gd name="T9" fmla="*/ 11 h 46"/>
                  <a:gd name="T10" fmla="*/ 0 60000 65536"/>
                  <a:gd name="T11" fmla="*/ 0 60000 65536"/>
                  <a:gd name="T12" fmla="*/ 0 60000 65536"/>
                  <a:gd name="T13" fmla="*/ 0 60000 65536"/>
                  <a:gd name="T14" fmla="*/ 0 60000 65536"/>
                  <a:gd name="T15" fmla="*/ 0 w 116"/>
                  <a:gd name="T16" fmla="*/ 0 h 46"/>
                  <a:gd name="T17" fmla="*/ 116 w 116"/>
                  <a:gd name="T18" fmla="*/ 46 h 46"/>
                </a:gdLst>
                <a:ahLst/>
                <a:cxnLst>
                  <a:cxn ang="T10">
                    <a:pos x="T0" y="T1"/>
                  </a:cxn>
                  <a:cxn ang="T11">
                    <a:pos x="T2" y="T3"/>
                  </a:cxn>
                  <a:cxn ang="T12">
                    <a:pos x="T4" y="T5"/>
                  </a:cxn>
                  <a:cxn ang="T13">
                    <a:pos x="T6" y="T7"/>
                  </a:cxn>
                  <a:cxn ang="T14">
                    <a:pos x="T8" y="T9"/>
                  </a:cxn>
                </a:cxnLst>
                <a:rect l="T15" t="T16" r="T17" b="T18"/>
                <a:pathLst>
                  <a:path w="116" h="46">
                    <a:moveTo>
                      <a:pt x="116" y="11"/>
                    </a:moveTo>
                    <a:lnTo>
                      <a:pt x="116" y="0"/>
                    </a:lnTo>
                    <a:lnTo>
                      <a:pt x="0" y="34"/>
                    </a:lnTo>
                    <a:lnTo>
                      <a:pt x="0" y="46"/>
                    </a:lnTo>
                    <a:lnTo>
                      <a:pt x="116" y="1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458" name="Rectangle 17"/>
              <p:cNvSpPr>
                <a:spLocks noChangeArrowheads="1"/>
              </p:cNvSpPr>
              <p:nvPr/>
            </p:nvSpPr>
            <p:spPr bwMode="auto">
              <a:xfrm>
                <a:off x="2852" y="2743"/>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59" name="Rectangle 18"/>
              <p:cNvSpPr>
                <a:spLocks noChangeArrowheads="1"/>
              </p:cNvSpPr>
              <p:nvPr/>
            </p:nvSpPr>
            <p:spPr bwMode="auto">
              <a:xfrm>
                <a:off x="2898" y="2743"/>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60" name="Rectangle 19"/>
              <p:cNvSpPr>
                <a:spLocks noChangeArrowheads="1"/>
              </p:cNvSpPr>
              <p:nvPr/>
            </p:nvSpPr>
            <p:spPr bwMode="auto">
              <a:xfrm>
                <a:off x="2852" y="2743"/>
                <a:ext cx="4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61" name="Line 20"/>
              <p:cNvSpPr>
                <a:spLocks noChangeShapeType="1"/>
              </p:cNvSpPr>
              <p:nvPr/>
            </p:nvSpPr>
            <p:spPr bwMode="auto">
              <a:xfrm>
                <a:off x="2968" y="2743"/>
                <a:ext cx="92" cy="1"/>
              </a:xfrm>
              <a:prstGeom prst="line">
                <a:avLst/>
              </a:prstGeom>
              <a:noFill/>
              <a:ln w="0">
                <a:solidFill>
                  <a:srgbClr val="000000"/>
                </a:solidFill>
                <a:round/>
                <a:headEnd/>
                <a:tailEnd/>
              </a:ln>
            </p:spPr>
            <p:txBody>
              <a:bodyPr/>
              <a:lstStyle/>
              <a:p>
                <a:endParaRPr lang="en-US"/>
              </a:p>
            </p:txBody>
          </p:sp>
          <p:sp>
            <p:nvSpPr>
              <p:cNvPr id="140462" name="Line 21"/>
              <p:cNvSpPr>
                <a:spLocks noChangeShapeType="1"/>
              </p:cNvSpPr>
              <p:nvPr/>
            </p:nvSpPr>
            <p:spPr bwMode="auto">
              <a:xfrm>
                <a:off x="3130" y="2743"/>
                <a:ext cx="93" cy="1"/>
              </a:xfrm>
              <a:prstGeom prst="line">
                <a:avLst/>
              </a:prstGeom>
              <a:noFill/>
              <a:ln w="0">
                <a:solidFill>
                  <a:srgbClr val="000000"/>
                </a:solidFill>
                <a:round/>
                <a:headEnd/>
                <a:tailEnd/>
              </a:ln>
            </p:spPr>
            <p:txBody>
              <a:bodyPr/>
              <a:lstStyle/>
              <a:p>
                <a:endParaRPr lang="en-US"/>
              </a:p>
            </p:txBody>
          </p:sp>
          <p:sp>
            <p:nvSpPr>
              <p:cNvPr id="140463" name="Line 22"/>
              <p:cNvSpPr>
                <a:spLocks noChangeShapeType="1"/>
              </p:cNvSpPr>
              <p:nvPr/>
            </p:nvSpPr>
            <p:spPr bwMode="auto">
              <a:xfrm>
                <a:off x="3292" y="2743"/>
                <a:ext cx="93" cy="1"/>
              </a:xfrm>
              <a:prstGeom prst="line">
                <a:avLst/>
              </a:prstGeom>
              <a:noFill/>
              <a:ln w="0">
                <a:solidFill>
                  <a:srgbClr val="000000"/>
                </a:solidFill>
                <a:round/>
                <a:headEnd/>
                <a:tailEnd/>
              </a:ln>
            </p:spPr>
            <p:txBody>
              <a:bodyPr/>
              <a:lstStyle/>
              <a:p>
                <a:endParaRPr lang="en-US"/>
              </a:p>
            </p:txBody>
          </p:sp>
          <p:sp>
            <p:nvSpPr>
              <p:cNvPr id="140464" name="Line 23"/>
              <p:cNvSpPr>
                <a:spLocks noChangeShapeType="1"/>
              </p:cNvSpPr>
              <p:nvPr/>
            </p:nvSpPr>
            <p:spPr bwMode="auto">
              <a:xfrm>
                <a:off x="3454" y="2743"/>
                <a:ext cx="93" cy="1"/>
              </a:xfrm>
              <a:prstGeom prst="line">
                <a:avLst/>
              </a:prstGeom>
              <a:noFill/>
              <a:ln w="0">
                <a:solidFill>
                  <a:srgbClr val="000000"/>
                </a:solidFill>
                <a:round/>
                <a:headEnd/>
                <a:tailEnd/>
              </a:ln>
            </p:spPr>
            <p:txBody>
              <a:bodyPr/>
              <a:lstStyle/>
              <a:p>
                <a:endParaRPr lang="en-US"/>
              </a:p>
            </p:txBody>
          </p:sp>
          <p:sp>
            <p:nvSpPr>
              <p:cNvPr id="140465" name="Line 24"/>
              <p:cNvSpPr>
                <a:spLocks noChangeShapeType="1"/>
              </p:cNvSpPr>
              <p:nvPr/>
            </p:nvSpPr>
            <p:spPr bwMode="auto">
              <a:xfrm>
                <a:off x="3617" y="2743"/>
                <a:ext cx="92" cy="1"/>
              </a:xfrm>
              <a:prstGeom prst="line">
                <a:avLst/>
              </a:prstGeom>
              <a:noFill/>
              <a:ln w="0">
                <a:solidFill>
                  <a:srgbClr val="000000"/>
                </a:solidFill>
                <a:round/>
                <a:headEnd/>
                <a:tailEnd/>
              </a:ln>
            </p:spPr>
            <p:txBody>
              <a:bodyPr/>
              <a:lstStyle/>
              <a:p>
                <a:endParaRPr lang="en-US"/>
              </a:p>
            </p:txBody>
          </p:sp>
          <p:sp>
            <p:nvSpPr>
              <p:cNvPr id="140466" name="Line 25"/>
              <p:cNvSpPr>
                <a:spLocks noChangeShapeType="1"/>
              </p:cNvSpPr>
              <p:nvPr/>
            </p:nvSpPr>
            <p:spPr bwMode="auto">
              <a:xfrm>
                <a:off x="3779" y="2743"/>
                <a:ext cx="92" cy="1"/>
              </a:xfrm>
              <a:prstGeom prst="line">
                <a:avLst/>
              </a:prstGeom>
              <a:noFill/>
              <a:ln w="0">
                <a:solidFill>
                  <a:srgbClr val="000000"/>
                </a:solidFill>
                <a:round/>
                <a:headEnd/>
                <a:tailEnd/>
              </a:ln>
            </p:spPr>
            <p:txBody>
              <a:bodyPr/>
              <a:lstStyle/>
              <a:p>
                <a:endParaRPr lang="en-US"/>
              </a:p>
            </p:txBody>
          </p:sp>
          <p:sp>
            <p:nvSpPr>
              <p:cNvPr id="140467" name="Line 26"/>
              <p:cNvSpPr>
                <a:spLocks noChangeShapeType="1"/>
              </p:cNvSpPr>
              <p:nvPr/>
            </p:nvSpPr>
            <p:spPr bwMode="auto">
              <a:xfrm>
                <a:off x="3941" y="2743"/>
                <a:ext cx="81" cy="1"/>
              </a:xfrm>
              <a:prstGeom prst="line">
                <a:avLst/>
              </a:prstGeom>
              <a:noFill/>
              <a:ln w="0">
                <a:solidFill>
                  <a:srgbClr val="000000"/>
                </a:solidFill>
                <a:round/>
                <a:headEnd/>
                <a:tailEnd/>
              </a:ln>
            </p:spPr>
            <p:txBody>
              <a:bodyPr/>
              <a:lstStyle/>
              <a:p>
                <a:endParaRPr lang="en-US"/>
              </a:p>
            </p:txBody>
          </p:sp>
          <p:sp>
            <p:nvSpPr>
              <p:cNvPr id="140468" name="Line 27"/>
              <p:cNvSpPr>
                <a:spLocks noChangeShapeType="1"/>
              </p:cNvSpPr>
              <p:nvPr/>
            </p:nvSpPr>
            <p:spPr bwMode="auto">
              <a:xfrm>
                <a:off x="4103" y="2743"/>
                <a:ext cx="81" cy="1"/>
              </a:xfrm>
              <a:prstGeom prst="line">
                <a:avLst/>
              </a:prstGeom>
              <a:noFill/>
              <a:ln w="0">
                <a:solidFill>
                  <a:srgbClr val="000000"/>
                </a:solidFill>
                <a:round/>
                <a:headEnd/>
                <a:tailEnd/>
              </a:ln>
            </p:spPr>
            <p:txBody>
              <a:bodyPr/>
              <a:lstStyle/>
              <a:p>
                <a:endParaRPr lang="en-US"/>
              </a:p>
            </p:txBody>
          </p:sp>
          <p:sp>
            <p:nvSpPr>
              <p:cNvPr id="140469" name="Line 28"/>
              <p:cNvSpPr>
                <a:spLocks noChangeShapeType="1"/>
              </p:cNvSpPr>
              <p:nvPr/>
            </p:nvSpPr>
            <p:spPr bwMode="auto">
              <a:xfrm>
                <a:off x="4265" y="2743"/>
                <a:ext cx="81" cy="1"/>
              </a:xfrm>
              <a:prstGeom prst="line">
                <a:avLst/>
              </a:prstGeom>
              <a:noFill/>
              <a:ln w="0">
                <a:solidFill>
                  <a:srgbClr val="000000"/>
                </a:solidFill>
                <a:round/>
                <a:headEnd/>
                <a:tailEnd/>
              </a:ln>
            </p:spPr>
            <p:txBody>
              <a:bodyPr/>
              <a:lstStyle/>
              <a:p>
                <a:endParaRPr lang="en-US"/>
              </a:p>
            </p:txBody>
          </p:sp>
          <p:sp>
            <p:nvSpPr>
              <p:cNvPr id="140470" name="Line 29"/>
              <p:cNvSpPr>
                <a:spLocks noChangeShapeType="1"/>
              </p:cNvSpPr>
              <p:nvPr/>
            </p:nvSpPr>
            <p:spPr bwMode="auto">
              <a:xfrm>
                <a:off x="4428" y="2743"/>
                <a:ext cx="81" cy="1"/>
              </a:xfrm>
              <a:prstGeom prst="line">
                <a:avLst/>
              </a:prstGeom>
              <a:noFill/>
              <a:ln w="0">
                <a:solidFill>
                  <a:srgbClr val="000000"/>
                </a:solidFill>
                <a:round/>
                <a:headEnd/>
                <a:tailEnd/>
              </a:ln>
            </p:spPr>
            <p:txBody>
              <a:bodyPr/>
              <a:lstStyle/>
              <a:p>
                <a:endParaRPr lang="en-US"/>
              </a:p>
            </p:txBody>
          </p:sp>
          <p:sp>
            <p:nvSpPr>
              <p:cNvPr id="140471" name="Line 30"/>
              <p:cNvSpPr>
                <a:spLocks noChangeShapeType="1"/>
              </p:cNvSpPr>
              <p:nvPr/>
            </p:nvSpPr>
            <p:spPr bwMode="auto">
              <a:xfrm>
                <a:off x="4590" y="2743"/>
                <a:ext cx="81" cy="1"/>
              </a:xfrm>
              <a:prstGeom prst="line">
                <a:avLst/>
              </a:prstGeom>
              <a:noFill/>
              <a:ln w="0">
                <a:solidFill>
                  <a:srgbClr val="000000"/>
                </a:solidFill>
                <a:round/>
                <a:headEnd/>
                <a:tailEnd/>
              </a:ln>
            </p:spPr>
            <p:txBody>
              <a:bodyPr/>
              <a:lstStyle/>
              <a:p>
                <a:endParaRPr lang="en-US"/>
              </a:p>
            </p:txBody>
          </p:sp>
          <p:sp>
            <p:nvSpPr>
              <p:cNvPr id="140472" name="Line 31"/>
              <p:cNvSpPr>
                <a:spLocks noChangeShapeType="1"/>
              </p:cNvSpPr>
              <p:nvPr/>
            </p:nvSpPr>
            <p:spPr bwMode="auto">
              <a:xfrm>
                <a:off x="4752" y="2743"/>
                <a:ext cx="81" cy="1"/>
              </a:xfrm>
              <a:prstGeom prst="line">
                <a:avLst/>
              </a:prstGeom>
              <a:noFill/>
              <a:ln w="0">
                <a:solidFill>
                  <a:srgbClr val="000000"/>
                </a:solidFill>
                <a:round/>
                <a:headEnd/>
                <a:tailEnd/>
              </a:ln>
            </p:spPr>
            <p:txBody>
              <a:bodyPr/>
              <a:lstStyle/>
              <a:p>
                <a:endParaRPr lang="en-US"/>
              </a:p>
            </p:txBody>
          </p:sp>
          <p:sp>
            <p:nvSpPr>
              <p:cNvPr id="140473" name="Line 32"/>
              <p:cNvSpPr>
                <a:spLocks noChangeShapeType="1"/>
              </p:cNvSpPr>
              <p:nvPr/>
            </p:nvSpPr>
            <p:spPr bwMode="auto">
              <a:xfrm>
                <a:off x="4914" y="2743"/>
                <a:ext cx="81" cy="1"/>
              </a:xfrm>
              <a:prstGeom prst="line">
                <a:avLst/>
              </a:prstGeom>
              <a:noFill/>
              <a:ln w="0">
                <a:solidFill>
                  <a:srgbClr val="000000"/>
                </a:solidFill>
                <a:round/>
                <a:headEnd/>
                <a:tailEnd/>
              </a:ln>
            </p:spPr>
            <p:txBody>
              <a:bodyPr/>
              <a:lstStyle/>
              <a:p>
                <a:endParaRPr lang="en-US"/>
              </a:p>
            </p:txBody>
          </p:sp>
          <p:sp>
            <p:nvSpPr>
              <p:cNvPr id="140474" name="Rectangle 33"/>
              <p:cNvSpPr>
                <a:spLocks noChangeArrowheads="1"/>
              </p:cNvSpPr>
              <p:nvPr/>
            </p:nvSpPr>
            <p:spPr bwMode="auto">
              <a:xfrm>
                <a:off x="5076" y="2743"/>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75" name="Rectangle 34"/>
              <p:cNvSpPr>
                <a:spLocks noChangeArrowheads="1"/>
              </p:cNvSpPr>
              <p:nvPr/>
            </p:nvSpPr>
            <p:spPr bwMode="auto">
              <a:xfrm>
                <a:off x="5111" y="2743"/>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76" name="Rectangle 35"/>
              <p:cNvSpPr>
                <a:spLocks noChangeArrowheads="1"/>
              </p:cNvSpPr>
              <p:nvPr/>
            </p:nvSpPr>
            <p:spPr bwMode="auto">
              <a:xfrm>
                <a:off x="5076" y="2743"/>
                <a:ext cx="3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77" name="Rectangle 36"/>
              <p:cNvSpPr>
                <a:spLocks noChangeArrowheads="1"/>
              </p:cNvSpPr>
              <p:nvPr/>
            </p:nvSpPr>
            <p:spPr bwMode="auto">
              <a:xfrm>
                <a:off x="3756" y="2985"/>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78" name="Freeform 37"/>
              <p:cNvSpPr>
                <a:spLocks/>
              </p:cNvSpPr>
              <p:nvPr/>
            </p:nvSpPr>
            <p:spPr bwMode="auto">
              <a:xfrm>
                <a:off x="3756" y="2985"/>
                <a:ext cx="173" cy="24"/>
              </a:xfrm>
              <a:custGeom>
                <a:avLst/>
                <a:gdLst>
                  <a:gd name="T0" fmla="*/ 0 w 173"/>
                  <a:gd name="T1" fmla="*/ 0 h 24"/>
                  <a:gd name="T2" fmla="*/ 173 w 173"/>
                  <a:gd name="T3" fmla="*/ 12 h 24"/>
                  <a:gd name="T4" fmla="*/ 173 w 173"/>
                  <a:gd name="T5" fmla="*/ 12 h 24"/>
                  <a:gd name="T6" fmla="*/ 173 w 173"/>
                  <a:gd name="T7" fmla="*/ 24 h 24"/>
                  <a:gd name="T8" fmla="*/ 173 w 173"/>
                  <a:gd name="T9" fmla="*/ 24 h 24"/>
                  <a:gd name="T10" fmla="*/ 0 w 173"/>
                  <a:gd name="T11" fmla="*/ 12 h 24"/>
                  <a:gd name="T12" fmla="*/ 0 w 173"/>
                  <a:gd name="T13" fmla="*/ 0 h 24"/>
                  <a:gd name="T14" fmla="*/ 0 60000 65536"/>
                  <a:gd name="T15" fmla="*/ 0 60000 65536"/>
                  <a:gd name="T16" fmla="*/ 0 60000 65536"/>
                  <a:gd name="T17" fmla="*/ 0 60000 65536"/>
                  <a:gd name="T18" fmla="*/ 0 60000 65536"/>
                  <a:gd name="T19" fmla="*/ 0 60000 65536"/>
                  <a:gd name="T20" fmla="*/ 0 60000 65536"/>
                  <a:gd name="T21" fmla="*/ 0 w 173"/>
                  <a:gd name="T22" fmla="*/ 0 h 24"/>
                  <a:gd name="T23" fmla="*/ 173 w 173"/>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3" h="24">
                    <a:moveTo>
                      <a:pt x="0" y="0"/>
                    </a:moveTo>
                    <a:lnTo>
                      <a:pt x="173" y="12"/>
                    </a:lnTo>
                    <a:lnTo>
                      <a:pt x="173" y="24"/>
                    </a:lnTo>
                    <a:lnTo>
                      <a:pt x="0" y="12"/>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479" name="Freeform 38"/>
              <p:cNvSpPr>
                <a:spLocks/>
              </p:cNvSpPr>
              <p:nvPr/>
            </p:nvSpPr>
            <p:spPr bwMode="auto">
              <a:xfrm>
                <a:off x="3929" y="2997"/>
                <a:ext cx="58" cy="35"/>
              </a:xfrm>
              <a:custGeom>
                <a:avLst/>
                <a:gdLst>
                  <a:gd name="T0" fmla="*/ 0 w 58"/>
                  <a:gd name="T1" fmla="*/ 0 h 35"/>
                  <a:gd name="T2" fmla="*/ 47 w 58"/>
                  <a:gd name="T3" fmla="*/ 23 h 35"/>
                  <a:gd name="T4" fmla="*/ 58 w 58"/>
                  <a:gd name="T5" fmla="*/ 23 h 35"/>
                  <a:gd name="T6" fmla="*/ 47 w 58"/>
                  <a:gd name="T7" fmla="*/ 35 h 35"/>
                  <a:gd name="T8" fmla="*/ 47 w 58"/>
                  <a:gd name="T9" fmla="*/ 35 h 35"/>
                  <a:gd name="T10" fmla="*/ 0 w 58"/>
                  <a:gd name="T11" fmla="*/ 12 h 35"/>
                  <a:gd name="T12" fmla="*/ 0 w 58"/>
                  <a:gd name="T13" fmla="*/ 0 h 35"/>
                  <a:gd name="T14" fmla="*/ 0 60000 65536"/>
                  <a:gd name="T15" fmla="*/ 0 60000 65536"/>
                  <a:gd name="T16" fmla="*/ 0 60000 65536"/>
                  <a:gd name="T17" fmla="*/ 0 60000 65536"/>
                  <a:gd name="T18" fmla="*/ 0 60000 65536"/>
                  <a:gd name="T19" fmla="*/ 0 60000 65536"/>
                  <a:gd name="T20" fmla="*/ 0 60000 65536"/>
                  <a:gd name="T21" fmla="*/ 0 w 58"/>
                  <a:gd name="T22" fmla="*/ 0 h 35"/>
                  <a:gd name="T23" fmla="*/ 58 w 58"/>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35">
                    <a:moveTo>
                      <a:pt x="0" y="0"/>
                    </a:moveTo>
                    <a:lnTo>
                      <a:pt x="47" y="23"/>
                    </a:lnTo>
                    <a:lnTo>
                      <a:pt x="58" y="23"/>
                    </a:lnTo>
                    <a:lnTo>
                      <a:pt x="47" y="35"/>
                    </a:lnTo>
                    <a:lnTo>
                      <a:pt x="0" y="12"/>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480" name="Freeform 39"/>
              <p:cNvSpPr>
                <a:spLocks/>
              </p:cNvSpPr>
              <p:nvPr/>
            </p:nvSpPr>
            <p:spPr bwMode="auto">
              <a:xfrm>
                <a:off x="3999" y="3055"/>
                <a:ext cx="11" cy="11"/>
              </a:xfrm>
              <a:custGeom>
                <a:avLst/>
                <a:gdLst>
                  <a:gd name="T0" fmla="*/ 11 w 11"/>
                  <a:gd name="T1" fmla="*/ 0 h 11"/>
                  <a:gd name="T2" fmla="*/ 11 w 11"/>
                  <a:gd name="T3" fmla="*/ 0 h 11"/>
                  <a:gd name="T4" fmla="*/ 0 w 11"/>
                  <a:gd name="T5" fmla="*/ 11 h 11"/>
                  <a:gd name="T6" fmla="*/ 0 w 11"/>
                  <a:gd name="T7" fmla="*/ 11 h 11"/>
                  <a:gd name="T8" fmla="*/ 11 w 11"/>
                  <a:gd name="T9" fmla="*/ 0 h 11"/>
                  <a:gd name="T10" fmla="*/ 0 60000 65536"/>
                  <a:gd name="T11" fmla="*/ 0 60000 65536"/>
                  <a:gd name="T12" fmla="*/ 0 60000 65536"/>
                  <a:gd name="T13" fmla="*/ 0 60000 65536"/>
                  <a:gd name="T14" fmla="*/ 0 60000 65536"/>
                  <a:gd name="T15" fmla="*/ 0 w 11"/>
                  <a:gd name="T16" fmla="*/ 0 h 11"/>
                  <a:gd name="T17" fmla="*/ 11 w 11"/>
                  <a:gd name="T18" fmla="*/ 11 h 11"/>
                </a:gdLst>
                <a:ahLst/>
                <a:cxnLst>
                  <a:cxn ang="T10">
                    <a:pos x="T0" y="T1"/>
                  </a:cxn>
                  <a:cxn ang="T11">
                    <a:pos x="T2" y="T3"/>
                  </a:cxn>
                  <a:cxn ang="T12">
                    <a:pos x="T4" y="T5"/>
                  </a:cxn>
                  <a:cxn ang="T13">
                    <a:pos x="T6" y="T7"/>
                  </a:cxn>
                  <a:cxn ang="T14">
                    <a:pos x="T8" y="T9"/>
                  </a:cxn>
                </a:cxnLst>
                <a:rect l="T15" t="T16" r="T17" b="T18"/>
                <a:pathLst>
                  <a:path w="11" h="11">
                    <a:moveTo>
                      <a:pt x="11" y="0"/>
                    </a:moveTo>
                    <a:lnTo>
                      <a:pt x="11" y="0"/>
                    </a:lnTo>
                    <a:lnTo>
                      <a:pt x="0" y="11"/>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481" name="Freeform 40"/>
              <p:cNvSpPr>
                <a:spLocks/>
              </p:cNvSpPr>
              <p:nvPr/>
            </p:nvSpPr>
            <p:spPr bwMode="auto">
              <a:xfrm>
                <a:off x="3976" y="3020"/>
                <a:ext cx="34" cy="46"/>
              </a:xfrm>
              <a:custGeom>
                <a:avLst/>
                <a:gdLst>
                  <a:gd name="T0" fmla="*/ 11 w 34"/>
                  <a:gd name="T1" fmla="*/ 0 h 46"/>
                  <a:gd name="T2" fmla="*/ 0 w 34"/>
                  <a:gd name="T3" fmla="*/ 12 h 46"/>
                  <a:gd name="T4" fmla="*/ 23 w 34"/>
                  <a:gd name="T5" fmla="*/ 46 h 46"/>
                  <a:gd name="T6" fmla="*/ 34 w 34"/>
                  <a:gd name="T7" fmla="*/ 35 h 46"/>
                  <a:gd name="T8" fmla="*/ 11 w 34"/>
                  <a:gd name="T9" fmla="*/ 0 h 46"/>
                  <a:gd name="T10" fmla="*/ 0 60000 65536"/>
                  <a:gd name="T11" fmla="*/ 0 60000 65536"/>
                  <a:gd name="T12" fmla="*/ 0 60000 65536"/>
                  <a:gd name="T13" fmla="*/ 0 60000 65536"/>
                  <a:gd name="T14" fmla="*/ 0 60000 65536"/>
                  <a:gd name="T15" fmla="*/ 0 w 34"/>
                  <a:gd name="T16" fmla="*/ 0 h 46"/>
                  <a:gd name="T17" fmla="*/ 34 w 34"/>
                  <a:gd name="T18" fmla="*/ 46 h 46"/>
                </a:gdLst>
                <a:ahLst/>
                <a:cxnLst>
                  <a:cxn ang="T10">
                    <a:pos x="T0" y="T1"/>
                  </a:cxn>
                  <a:cxn ang="T11">
                    <a:pos x="T2" y="T3"/>
                  </a:cxn>
                  <a:cxn ang="T12">
                    <a:pos x="T4" y="T5"/>
                  </a:cxn>
                  <a:cxn ang="T13">
                    <a:pos x="T6" y="T7"/>
                  </a:cxn>
                  <a:cxn ang="T14">
                    <a:pos x="T8" y="T9"/>
                  </a:cxn>
                </a:cxnLst>
                <a:rect l="T15" t="T16" r="T17" b="T18"/>
                <a:pathLst>
                  <a:path w="34" h="46">
                    <a:moveTo>
                      <a:pt x="11" y="0"/>
                    </a:moveTo>
                    <a:lnTo>
                      <a:pt x="0" y="12"/>
                    </a:lnTo>
                    <a:lnTo>
                      <a:pt x="23" y="46"/>
                    </a:lnTo>
                    <a:lnTo>
                      <a:pt x="34" y="35"/>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482" name="Freeform 41"/>
              <p:cNvSpPr>
                <a:spLocks/>
              </p:cNvSpPr>
              <p:nvPr/>
            </p:nvSpPr>
            <p:spPr bwMode="auto">
              <a:xfrm>
                <a:off x="3767" y="3032"/>
                <a:ext cx="151" cy="81"/>
              </a:xfrm>
              <a:custGeom>
                <a:avLst/>
                <a:gdLst>
                  <a:gd name="T0" fmla="*/ 139 w 151"/>
                  <a:gd name="T1" fmla="*/ 46 h 81"/>
                  <a:gd name="T2" fmla="*/ 151 w 151"/>
                  <a:gd name="T3" fmla="*/ 81 h 81"/>
                  <a:gd name="T4" fmla="*/ 151 w 151"/>
                  <a:gd name="T5" fmla="*/ 81 h 81"/>
                  <a:gd name="T6" fmla="*/ 151 w 151"/>
                  <a:gd name="T7" fmla="*/ 81 h 81"/>
                  <a:gd name="T8" fmla="*/ 35 w 151"/>
                  <a:gd name="T9" fmla="*/ 58 h 81"/>
                  <a:gd name="T10" fmla="*/ 0 w 151"/>
                  <a:gd name="T11" fmla="*/ 58 h 81"/>
                  <a:gd name="T12" fmla="*/ 35 w 151"/>
                  <a:gd name="T13" fmla="*/ 46 h 81"/>
                  <a:gd name="T14" fmla="*/ 139 w 151"/>
                  <a:gd name="T15" fmla="*/ 0 h 81"/>
                  <a:gd name="T16" fmla="*/ 139 w 151"/>
                  <a:gd name="T17" fmla="*/ 0 h 81"/>
                  <a:gd name="T18" fmla="*/ 139 w 151"/>
                  <a:gd name="T19" fmla="*/ 11 h 81"/>
                  <a:gd name="T20" fmla="*/ 139 w 151"/>
                  <a:gd name="T21" fmla="*/ 11 h 81"/>
                  <a:gd name="T22" fmla="*/ 35 w 151"/>
                  <a:gd name="T23" fmla="*/ 58 h 81"/>
                  <a:gd name="T24" fmla="*/ 35 w 151"/>
                  <a:gd name="T25" fmla="*/ 46 h 81"/>
                  <a:gd name="T26" fmla="*/ 35 w 151"/>
                  <a:gd name="T27" fmla="*/ 46 h 81"/>
                  <a:gd name="T28" fmla="*/ 151 w 151"/>
                  <a:gd name="T29" fmla="*/ 69 h 81"/>
                  <a:gd name="T30" fmla="*/ 151 w 151"/>
                  <a:gd name="T31" fmla="*/ 81 h 81"/>
                  <a:gd name="T32" fmla="*/ 139 w 151"/>
                  <a:gd name="T33" fmla="*/ 81 h 81"/>
                  <a:gd name="T34" fmla="*/ 128 w 151"/>
                  <a:gd name="T35" fmla="*/ 46 h 81"/>
                  <a:gd name="T36" fmla="*/ 139 w 151"/>
                  <a:gd name="T37" fmla="*/ 46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1"/>
                  <a:gd name="T58" fmla="*/ 0 h 81"/>
                  <a:gd name="T59" fmla="*/ 151 w 151"/>
                  <a:gd name="T60" fmla="*/ 81 h 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1" h="81">
                    <a:moveTo>
                      <a:pt x="139" y="46"/>
                    </a:moveTo>
                    <a:lnTo>
                      <a:pt x="151" y="81"/>
                    </a:lnTo>
                    <a:lnTo>
                      <a:pt x="35" y="58"/>
                    </a:lnTo>
                    <a:lnTo>
                      <a:pt x="0" y="58"/>
                    </a:lnTo>
                    <a:lnTo>
                      <a:pt x="35" y="46"/>
                    </a:lnTo>
                    <a:lnTo>
                      <a:pt x="139" y="0"/>
                    </a:lnTo>
                    <a:lnTo>
                      <a:pt x="139" y="11"/>
                    </a:lnTo>
                    <a:lnTo>
                      <a:pt x="35" y="58"/>
                    </a:lnTo>
                    <a:lnTo>
                      <a:pt x="35" y="46"/>
                    </a:lnTo>
                    <a:lnTo>
                      <a:pt x="151" y="69"/>
                    </a:lnTo>
                    <a:lnTo>
                      <a:pt x="151" y="81"/>
                    </a:lnTo>
                    <a:lnTo>
                      <a:pt x="139" y="81"/>
                    </a:lnTo>
                    <a:lnTo>
                      <a:pt x="128" y="46"/>
                    </a:lnTo>
                    <a:lnTo>
                      <a:pt x="139" y="4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483" name="Freeform 42"/>
              <p:cNvSpPr>
                <a:spLocks/>
              </p:cNvSpPr>
              <p:nvPr/>
            </p:nvSpPr>
            <p:spPr bwMode="auto">
              <a:xfrm>
                <a:off x="3895" y="3043"/>
                <a:ext cx="11" cy="35"/>
              </a:xfrm>
              <a:custGeom>
                <a:avLst/>
                <a:gdLst>
                  <a:gd name="T0" fmla="*/ 11 w 11"/>
                  <a:gd name="T1" fmla="*/ 0 h 35"/>
                  <a:gd name="T2" fmla="*/ 11 w 11"/>
                  <a:gd name="T3" fmla="*/ 35 h 35"/>
                  <a:gd name="T4" fmla="*/ 0 w 11"/>
                  <a:gd name="T5" fmla="*/ 35 h 35"/>
                  <a:gd name="T6" fmla="*/ 0 w 11"/>
                  <a:gd name="T7" fmla="*/ 35 h 35"/>
                  <a:gd name="T8" fmla="*/ 0 w 11"/>
                  <a:gd name="T9" fmla="*/ 35 h 35"/>
                  <a:gd name="T10" fmla="*/ 0 w 11"/>
                  <a:gd name="T11" fmla="*/ 0 h 35"/>
                  <a:gd name="T12" fmla="*/ 11 w 11"/>
                  <a:gd name="T13" fmla="*/ 0 h 35"/>
                  <a:gd name="T14" fmla="*/ 0 60000 65536"/>
                  <a:gd name="T15" fmla="*/ 0 60000 65536"/>
                  <a:gd name="T16" fmla="*/ 0 60000 65536"/>
                  <a:gd name="T17" fmla="*/ 0 60000 65536"/>
                  <a:gd name="T18" fmla="*/ 0 60000 65536"/>
                  <a:gd name="T19" fmla="*/ 0 60000 65536"/>
                  <a:gd name="T20" fmla="*/ 0 60000 65536"/>
                  <a:gd name="T21" fmla="*/ 0 w 11"/>
                  <a:gd name="T22" fmla="*/ 0 h 35"/>
                  <a:gd name="T23" fmla="*/ 11 w 11"/>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5">
                    <a:moveTo>
                      <a:pt x="11" y="0"/>
                    </a:moveTo>
                    <a:lnTo>
                      <a:pt x="11" y="35"/>
                    </a:lnTo>
                    <a:lnTo>
                      <a:pt x="0" y="35"/>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484" name="Freeform 43"/>
              <p:cNvSpPr>
                <a:spLocks/>
              </p:cNvSpPr>
              <p:nvPr/>
            </p:nvSpPr>
            <p:spPr bwMode="auto">
              <a:xfrm>
                <a:off x="3802" y="3043"/>
                <a:ext cx="116" cy="70"/>
              </a:xfrm>
              <a:custGeom>
                <a:avLst/>
                <a:gdLst>
                  <a:gd name="T0" fmla="*/ 104 w 116"/>
                  <a:gd name="T1" fmla="*/ 35 h 70"/>
                  <a:gd name="T2" fmla="*/ 116 w 116"/>
                  <a:gd name="T3" fmla="*/ 70 h 70"/>
                  <a:gd name="T4" fmla="*/ 0 w 116"/>
                  <a:gd name="T5" fmla="*/ 47 h 70"/>
                  <a:gd name="T6" fmla="*/ 104 w 116"/>
                  <a:gd name="T7" fmla="*/ 0 h 70"/>
                  <a:gd name="T8" fmla="*/ 104 w 116"/>
                  <a:gd name="T9" fmla="*/ 35 h 70"/>
                  <a:gd name="T10" fmla="*/ 0 60000 65536"/>
                  <a:gd name="T11" fmla="*/ 0 60000 65536"/>
                  <a:gd name="T12" fmla="*/ 0 60000 65536"/>
                  <a:gd name="T13" fmla="*/ 0 60000 65536"/>
                  <a:gd name="T14" fmla="*/ 0 60000 65536"/>
                  <a:gd name="T15" fmla="*/ 0 w 116"/>
                  <a:gd name="T16" fmla="*/ 0 h 70"/>
                  <a:gd name="T17" fmla="*/ 116 w 116"/>
                  <a:gd name="T18" fmla="*/ 70 h 70"/>
                </a:gdLst>
                <a:ahLst/>
                <a:cxnLst>
                  <a:cxn ang="T10">
                    <a:pos x="T0" y="T1"/>
                  </a:cxn>
                  <a:cxn ang="T11">
                    <a:pos x="T2" y="T3"/>
                  </a:cxn>
                  <a:cxn ang="T12">
                    <a:pos x="T4" y="T5"/>
                  </a:cxn>
                  <a:cxn ang="T13">
                    <a:pos x="T6" y="T7"/>
                  </a:cxn>
                  <a:cxn ang="T14">
                    <a:pos x="T8" y="T9"/>
                  </a:cxn>
                </a:cxnLst>
                <a:rect l="T15" t="T16" r="T17" b="T18"/>
                <a:pathLst>
                  <a:path w="116" h="70">
                    <a:moveTo>
                      <a:pt x="104" y="35"/>
                    </a:moveTo>
                    <a:lnTo>
                      <a:pt x="116" y="70"/>
                    </a:lnTo>
                    <a:lnTo>
                      <a:pt x="0" y="47"/>
                    </a:lnTo>
                    <a:lnTo>
                      <a:pt x="104" y="0"/>
                    </a:lnTo>
                    <a:lnTo>
                      <a:pt x="104"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485" name="Rectangle 44"/>
              <p:cNvSpPr>
                <a:spLocks noChangeArrowheads="1"/>
              </p:cNvSpPr>
              <p:nvPr/>
            </p:nvSpPr>
            <p:spPr bwMode="auto">
              <a:xfrm>
                <a:off x="3999" y="3055"/>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86" name="Freeform 45"/>
              <p:cNvSpPr>
                <a:spLocks/>
              </p:cNvSpPr>
              <p:nvPr/>
            </p:nvSpPr>
            <p:spPr bwMode="auto">
              <a:xfrm>
                <a:off x="3976" y="3055"/>
                <a:ext cx="23" cy="23"/>
              </a:xfrm>
              <a:custGeom>
                <a:avLst/>
                <a:gdLst>
                  <a:gd name="T0" fmla="*/ 23 w 23"/>
                  <a:gd name="T1" fmla="*/ 11 h 23"/>
                  <a:gd name="T2" fmla="*/ 23 w 23"/>
                  <a:gd name="T3" fmla="*/ 0 h 23"/>
                  <a:gd name="T4" fmla="*/ 0 w 23"/>
                  <a:gd name="T5" fmla="*/ 11 h 23"/>
                  <a:gd name="T6" fmla="*/ 0 w 23"/>
                  <a:gd name="T7" fmla="*/ 11 h 23"/>
                  <a:gd name="T8" fmla="*/ 0 w 23"/>
                  <a:gd name="T9" fmla="*/ 23 h 23"/>
                  <a:gd name="T10" fmla="*/ 0 w 23"/>
                  <a:gd name="T11" fmla="*/ 23 h 23"/>
                  <a:gd name="T12" fmla="*/ 23 w 23"/>
                  <a:gd name="T13" fmla="*/ 11 h 23"/>
                  <a:gd name="T14" fmla="*/ 0 60000 65536"/>
                  <a:gd name="T15" fmla="*/ 0 60000 65536"/>
                  <a:gd name="T16" fmla="*/ 0 60000 65536"/>
                  <a:gd name="T17" fmla="*/ 0 60000 65536"/>
                  <a:gd name="T18" fmla="*/ 0 60000 65536"/>
                  <a:gd name="T19" fmla="*/ 0 60000 65536"/>
                  <a:gd name="T20" fmla="*/ 0 60000 65536"/>
                  <a:gd name="T21" fmla="*/ 0 w 23"/>
                  <a:gd name="T22" fmla="*/ 0 h 23"/>
                  <a:gd name="T23" fmla="*/ 23 w 23"/>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23">
                    <a:moveTo>
                      <a:pt x="23" y="11"/>
                    </a:moveTo>
                    <a:lnTo>
                      <a:pt x="23" y="0"/>
                    </a:lnTo>
                    <a:lnTo>
                      <a:pt x="0" y="11"/>
                    </a:lnTo>
                    <a:lnTo>
                      <a:pt x="0" y="23"/>
                    </a:lnTo>
                    <a:lnTo>
                      <a:pt x="23" y="1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487" name="Rectangle 46"/>
              <p:cNvSpPr>
                <a:spLocks noChangeArrowheads="1"/>
              </p:cNvSpPr>
              <p:nvPr/>
            </p:nvSpPr>
            <p:spPr bwMode="auto">
              <a:xfrm>
                <a:off x="3918" y="3078"/>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88" name="Freeform 47"/>
              <p:cNvSpPr>
                <a:spLocks/>
              </p:cNvSpPr>
              <p:nvPr/>
            </p:nvSpPr>
            <p:spPr bwMode="auto">
              <a:xfrm>
                <a:off x="3918" y="3066"/>
                <a:ext cx="58" cy="24"/>
              </a:xfrm>
              <a:custGeom>
                <a:avLst/>
                <a:gdLst>
                  <a:gd name="T0" fmla="*/ 58 w 58"/>
                  <a:gd name="T1" fmla="*/ 12 h 24"/>
                  <a:gd name="T2" fmla="*/ 58 w 58"/>
                  <a:gd name="T3" fmla="*/ 0 h 24"/>
                  <a:gd name="T4" fmla="*/ 0 w 58"/>
                  <a:gd name="T5" fmla="*/ 12 h 24"/>
                  <a:gd name="T6" fmla="*/ 0 w 58"/>
                  <a:gd name="T7" fmla="*/ 24 h 24"/>
                  <a:gd name="T8" fmla="*/ 58 w 58"/>
                  <a:gd name="T9" fmla="*/ 12 h 24"/>
                  <a:gd name="T10" fmla="*/ 0 60000 65536"/>
                  <a:gd name="T11" fmla="*/ 0 60000 65536"/>
                  <a:gd name="T12" fmla="*/ 0 60000 65536"/>
                  <a:gd name="T13" fmla="*/ 0 60000 65536"/>
                  <a:gd name="T14" fmla="*/ 0 60000 65536"/>
                  <a:gd name="T15" fmla="*/ 0 w 58"/>
                  <a:gd name="T16" fmla="*/ 0 h 24"/>
                  <a:gd name="T17" fmla="*/ 58 w 58"/>
                  <a:gd name="T18" fmla="*/ 24 h 24"/>
                </a:gdLst>
                <a:ahLst/>
                <a:cxnLst>
                  <a:cxn ang="T10">
                    <a:pos x="T0" y="T1"/>
                  </a:cxn>
                  <a:cxn ang="T11">
                    <a:pos x="T2" y="T3"/>
                  </a:cxn>
                  <a:cxn ang="T12">
                    <a:pos x="T4" y="T5"/>
                  </a:cxn>
                  <a:cxn ang="T13">
                    <a:pos x="T6" y="T7"/>
                  </a:cxn>
                  <a:cxn ang="T14">
                    <a:pos x="T8" y="T9"/>
                  </a:cxn>
                </a:cxnLst>
                <a:rect l="T15" t="T16" r="T17" b="T18"/>
                <a:pathLst>
                  <a:path w="58" h="24">
                    <a:moveTo>
                      <a:pt x="58" y="12"/>
                    </a:moveTo>
                    <a:lnTo>
                      <a:pt x="58" y="0"/>
                    </a:lnTo>
                    <a:lnTo>
                      <a:pt x="0" y="12"/>
                    </a:lnTo>
                    <a:lnTo>
                      <a:pt x="0" y="24"/>
                    </a:lnTo>
                    <a:lnTo>
                      <a:pt x="58"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489" name="Freeform 48"/>
              <p:cNvSpPr>
                <a:spLocks/>
              </p:cNvSpPr>
              <p:nvPr/>
            </p:nvSpPr>
            <p:spPr bwMode="auto">
              <a:xfrm>
                <a:off x="5134" y="1598"/>
                <a:ext cx="105" cy="69"/>
              </a:xfrm>
              <a:custGeom>
                <a:avLst/>
                <a:gdLst>
                  <a:gd name="T0" fmla="*/ 0 w 105"/>
                  <a:gd name="T1" fmla="*/ 34 h 69"/>
                  <a:gd name="T2" fmla="*/ 0 w 105"/>
                  <a:gd name="T3" fmla="*/ 0 h 69"/>
                  <a:gd name="T4" fmla="*/ 0 w 105"/>
                  <a:gd name="T5" fmla="*/ 0 h 69"/>
                  <a:gd name="T6" fmla="*/ 0 w 105"/>
                  <a:gd name="T7" fmla="*/ 0 h 69"/>
                  <a:gd name="T8" fmla="*/ 105 w 105"/>
                  <a:gd name="T9" fmla="*/ 34 h 69"/>
                  <a:gd name="T10" fmla="*/ 105 w 105"/>
                  <a:gd name="T11" fmla="*/ 46 h 69"/>
                  <a:gd name="T12" fmla="*/ 105 w 105"/>
                  <a:gd name="T13" fmla="*/ 46 h 69"/>
                  <a:gd name="T14" fmla="*/ 0 w 105"/>
                  <a:gd name="T15" fmla="*/ 69 h 69"/>
                  <a:gd name="T16" fmla="*/ 0 w 105"/>
                  <a:gd name="T17" fmla="*/ 69 h 69"/>
                  <a:gd name="T18" fmla="*/ 0 w 105"/>
                  <a:gd name="T19" fmla="*/ 57 h 69"/>
                  <a:gd name="T20" fmla="*/ 0 w 105"/>
                  <a:gd name="T21" fmla="*/ 57 h 69"/>
                  <a:gd name="T22" fmla="*/ 105 w 105"/>
                  <a:gd name="T23" fmla="*/ 34 h 69"/>
                  <a:gd name="T24" fmla="*/ 105 w 105"/>
                  <a:gd name="T25" fmla="*/ 46 h 69"/>
                  <a:gd name="T26" fmla="*/ 105 w 105"/>
                  <a:gd name="T27" fmla="*/ 46 h 69"/>
                  <a:gd name="T28" fmla="*/ 0 w 105"/>
                  <a:gd name="T29" fmla="*/ 11 h 69"/>
                  <a:gd name="T30" fmla="*/ 0 w 105"/>
                  <a:gd name="T31" fmla="*/ 0 h 69"/>
                  <a:gd name="T32" fmla="*/ 12 w 105"/>
                  <a:gd name="T33" fmla="*/ 0 h 69"/>
                  <a:gd name="T34" fmla="*/ 12 w 105"/>
                  <a:gd name="T35" fmla="*/ 34 h 69"/>
                  <a:gd name="T36" fmla="*/ 0 w 105"/>
                  <a:gd name="T37" fmla="*/ 34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5"/>
                  <a:gd name="T58" fmla="*/ 0 h 69"/>
                  <a:gd name="T59" fmla="*/ 105 w 105"/>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5" h="69">
                    <a:moveTo>
                      <a:pt x="0" y="34"/>
                    </a:moveTo>
                    <a:lnTo>
                      <a:pt x="0" y="0"/>
                    </a:lnTo>
                    <a:lnTo>
                      <a:pt x="105" y="34"/>
                    </a:lnTo>
                    <a:lnTo>
                      <a:pt x="105" y="46"/>
                    </a:lnTo>
                    <a:lnTo>
                      <a:pt x="0" y="69"/>
                    </a:lnTo>
                    <a:lnTo>
                      <a:pt x="0" y="57"/>
                    </a:lnTo>
                    <a:lnTo>
                      <a:pt x="105" y="34"/>
                    </a:lnTo>
                    <a:lnTo>
                      <a:pt x="105" y="46"/>
                    </a:lnTo>
                    <a:lnTo>
                      <a:pt x="0" y="11"/>
                    </a:lnTo>
                    <a:lnTo>
                      <a:pt x="0" y="0"/>
                    </a:lnTo>
                    <a:lnTo>
                      <a:pt x="12" y="0"/>
                    </a:lnTo>
                    <a:lnTo>
                      <a:pt x="12" y="34"/>
                    </a:lnTo>
                    <a:lnTo>
                      <a:pt x="0" y="3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490" name="Freeform 49"/>
              <p:cNvSpPr>
                <a:spLocks/>
              </p:cNvSpPr>
              <p:nvPr/>
            </p:nvSpPr>
            <p:spPr bwMode="auto">
              <a:xfrm>
                <a:off x="5134" y="1632"/>
                <a:ext cx="12" cy="23"/>
              </a:xfrm>
              <a:custGeom>
                <a:avLst/>
                <a:gdLst>
                  <a:gd name="T0" fmla="*/ 0 w 12"/>
                  <a:gd name="T1" fmla="*/ 23 h 23"/>
                  <a:gd name="T2" fmla="*/ 0 w 12"/>
                  <a:gd name="T3" fmla="*/ 0 h 23"/>
                  <a:gd name="T4" fmla="*/ 12 w 12"/>
                  <a:gd name="T5" fmla="*/ 0 h 23"/>
                  <a:gd name="T6" fmla="*/ 12 w 12"/>
                  <a:gd name="T7" fmla="*/ 0 h 23"/>
                  <a:gd name="T8" fmla="*/ 12 w 12"/>
                  <a:gd name="T9" fmla="*/ 0 h 23"/>
                  <a:gd name="T10" fmla="*/ 12 w 12"/>
                  <a:gd name="T11" fmla="*/ 23 h 23"/>
                  <a:gd name="T12" fmla="*/ 0 w 12"/>
                  <a:gd name="T13" fmla="*/ 23 h 23"/>
                  <a:gd name="T14" fmla="*/ 0 60000 65536"/>
                  <a:gd name="T15" fmla="*/ 0 60000 65536"/>
                  <a:gd name="T16" fmla="*/ 0 60000 65536"/>
                  <a:gd name="T17" fmla="*/ 0 60000 65536"/>
                  <a:gd name="T18" fmla="*/ 0 60000 65536"/>
                  <a:gd name="T19" fmla="*/ 0 60000 65536"/>
                  <a:gd name="T20" fmla="*/ 0 60000 65536"/>
                  <a:gd name="T21" fmla="*/ 0 w 12"/>
                  <a:gd name="T22" fmla="*/ 0 h 23"/>
                  <a:gd name="T23" fmla="*/ 12 w 12"/>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3">
                    <a:moveTo>
                      <a:pt x="0" y="23"/>
                    </a:moveTo>
                    <a:lnTo>
                      <a:pt x="0" y="0"/>
                    </a:lnTo>
                    <a:lnTo>
                      <a:pt x="12" y="0"/>
                    </a:lnTo>
                    <a:lnTo>
                      <a:pt x="12" y="23"/>
                    </a:lnTo>
                    <a:lnTo>
                      <a:pt x="0" y="2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491" name="Freeform 50"/>
              <p:cNvSpPr>
                <a:spLocks/>
              </p:cNvSpPr>
              <p:nvPr/>
            </p:nvSpPr>
            <p:spPr bwMode="auto">
              <a:xfrm>
                <a:off x="5134" y="1598"/>
                <a:ext cx="105" cy="57"/>
              </a:xfrm>
              <a:custGeom>
                <a:avLst/>
                <a:gdLst>
                  <a:gd name="T0" fmla="*/ 0 w 105"/>
                  <a:gd name="T1" fmla="*/ 34 h 57"/>
                  <a:gd name="T2" fmla="*/ 0 w 105"/>
                  <a:gd name="T3" fmla="*/ 0 h 57"/>
                  <a:gd name="T4" fmla="*/ 105 w 105"/>
                  <a:gd name="T5" fmla="*/ 34 h 57"/>
                  <a:gd name="T6" fmla="*/ 0 w 105"/>
                  <a:gd name="T7" fmla="*/ 57 h 57"/>
                  <a:gd name="T8" fmla="*/ 0 w 105"/>
                  <a:gd name="T9" fmla="*/ 34 h 57"/>
                  <a:gd name="T10" fmla="*/ 0 60000 65536"/>
                  <a:gd name="T11" fmla="*/ 0 60000 65536"/>
                  <a:gd name="T12" fmla="*/ 0 60000 65536"/>
                  <a:gd name="T13" fmla="*/ 0 60000 65536"/>
                  <a:gd name="T14" fmla="*/ 0 60000 65536"/>
                  <a:gd name="T15" fmla="*/ 0 w 105"/>
                  <a:gd name="T16" fmla="*/ 0 h 57"/>
                  <a:gd name="T17" fmla="*/ 105 w 105"/>
                  <a:gd name="T18" fmla="*/ 57 h 57"/>
                </a:gdLst>
                <a:ahLst/>
                <a:cxnLst>
                  <a:cxn ang="T10">
                    <a:pos x="T0" y="T1"/>
                  </a:cxn>
                  <a:cxn ang="T11">
                    <a:pos x="T2" y="T3"/>
                  </a:cxn>
                  <a:cxn ang="T12">
                    <a:pos x="T4" y="T5"/>
                  </a:cxn>
                  <a:cxn ang="T13">
                    <a:pos x="T6" y="T7"/>
                  </a:cxn>
                  <a:cxn ang="T14">
                    <a:pos x="T8" y="T9"/>
                  </a:cxn>
                </a:cxnLst>
                <a:rect l="T15" t="T16" r="T17" b="T18"/>
                <a:pathLst>
                  <a:path w="105" h="57">
                    <a:moveTo>
                      <a:pt x="0" y="34"/>
                    </a:moveTo>
                    <a:lnTo>
                      <a:pt x="0" y="0"/>
                    </a:lnTo>
                    <a:lnTo>
                      <a:pt x="105" y="34"/>
                    </a:lnTo>
                    <a:lnTo>
                      <a:pt x="0" y="57"/>
                    </a:lnTo>
                    <a:lnTo>
                      <a:pt x="0" y="3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492" name="Rectangle 51"/>
              <p:cNvSpPr>
                <a:spLocks noChangeArrowheads="1"/>
              </p:cNvSpPr>
              <p:nvPr/>
            </p:nvSpPr>
            <p:spPr bwMode="auto">
              <a:xfrm>
                <a:off x="2852" y="163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93" name="Rectangle 52"/>
              <p:cNvSpPr>
                <a:spLocks noChangeArrowheads="1"/>
              </p:cNvSpPr>
              <p:nvPr/>
            </p:nvSpPr>
            <p:spPr bwMode="auto">
              <a:xfrm>
                <a:off x="5123" y="163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94" name="Rectangle 53"/>
              <p:cNvSpPr>
                <a:spLocks noChangeArrowheads="1"/>
              </p:cNvSpPr>
              <p:nvPr/>
            </p:nvSpPr>
            <p:spPr bwMode="auto">
              <a:xfrm>
                <a:off x="2852" y="1632"/>
                <a:ext cx="227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95" name="Rectangle 54"/>
              <p:cNvSpPr>
                <a:spLocks noChangeArrowheads="1"/>
              </p:cNvSpPr>
              <p:nvPr/>
            </p:nvSpPr>
            <p:spPr bwMode="auto">
              <a:xfrm>
                <a:off x="2122" y="938"/>
                <a:ext cx="452" cy="20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496" name="Rectangle 55"/>
              <p:cNvSpPr>
                <a:spLocks noChangeArrowheads="1"/>
              </p:cNvSpPr>
              <p:nvPr/>
            </p:nvSpPr>
            <p:spPr bwMode="auto">
              <a:xfrm>
                <a:off x="2122" y="938"/>
                <a:ext cx="463"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97" name="Rectangle 56"/>
              <p:cNvSpPr>
                <a:spLocks noChangeArrowheads="1"/>
              </p:cNvSpPr>
              <p:nvPr/>
            </p:nvSpPr>
            <p:spPr bwMode="auto">
              <a:xfrm>
                <a:off x="2574" y="938"/>
                <a:ext cx="11" cy="22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98" name="Rectangle 57"/>
              <p:cNvSpPr>
                <a:spLocks noChangeArrowheads="1"/>
              </p:cNvSpPr>
              <p:nvPr/>
            </p:nvSpPr>
            <p:spPr bwMode="auto">
              <a:xfrm>
                <a:off x="2122" y="1146"/>
                <a:ext cx="45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99" name="Rectangle 58"/>
              <p:cNvSpPr>
                <a:spLocks noChangeArrowheads="1"/>
              </p:cNvSpPr>
              <p:nvPr/>
            </p:nvSpPr>
            <p:spPr bwMode="auto">
              <a:xfrm>
                <a:off x="2122" y="938"/>
                <a:ext cx="12" cy="20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00" name="Rectangle 59"/>
              <p:cNvSpPr>
                <a:spLocks noChangeArrowheads="1"/>
              </p:cNvSpPr>
              <p:nvPr/>
            </p:nvSpPr>
            <p:spPr bwMode="auto">
              <a:xfrm>
                <a:off x="2238" y="985"/>
                <a:ext cx="224"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Addr</a:t>
                </a:r>
                <a:endParaRPr lang="en-US" b="1" u="none"/>
              </a:p>
            </p:txBody>
          </p:sp>
          <p:sp>
            <p:nvSpPr>
              <p:cNvPr id="140501" name="Rectangle 60"/>
              <p:cNvSpPr>
                <a:spLocks noChangeArrowheads="1"/>
              </p:cNvSpPr>
              <p:nvPr/>
            </p:nvSpPr>
            <p:spPr bwMode="auto">
              <a:xfrm>
                <a:off x="1079" y="614"/>
                <a:ext cx="765" cy="23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502" name="Rectangle 61"/>
              <p:cNvSpPr>
                <a:spLocks noChangeArrowheads="1"/>
              </p:cNvSpPr>
              <p:nvPr/>
            </p:nvSpPr>
            <p:spPr bwMode="auto">
              <a:xfrm>
                <a:off x="1114" y="591"/>
                <a:ext cx="633" cy="125"/>
              </a:xfrm>
              <a:prstGeom prst="rect">
                <a:avLst/>
              </a:prstGeom>
              <a:noFill/>
              <a:ln w="9525">
                <a:noFill/>
                <a:miter lim="800000"/>
                <a:headEnd/>
                <a:tailEnd/>
              </a:ln>
            </p:spPr>
            <p:txBody>
              <a:bodyPr wrap="none" lIns="0" tIns="0" rIns="0" bIns="0">
                <a:spAutoFit/>
              </a:bodyPr>
              <a:lstStyle/>
              <a:p>
                <a:r>
                  <a:rPr lang="en-US" sz="1300" b="1" u="none">
                    <a:solidFill>
                      <a:srgbClr val="000000"/>
                    </a:solidFill>
                  </a:rPr>
                  <a:t>: Application</a:t>
                </a:r>
                <a:endParaRPr lang="en-US" b="1" u="none"/>
              </a:p>
            </p:txBody>
          </p:sp>
          <p:sp>
            <p:nvSpPr>
              <p:cNvPr id="140503" name="Rectangle 62"/>
              <p:cNvSpPr>
                <a:spLocks noChangeArrowheads="1"/>
              </p:cNvSpPr>
              <p:nvPr/>
            </p:nvSpPr>
            <p:spPr bwMode="auto">
              <a:xfrm>
                <a:off x="1114" y="695"/>
                <a:ext cx="695"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04" name="Rectangle 63"/>
              <p:cNvSpPr>
                <a:spLocks noChangeArrowheads="1"/>
              </p:cNvSpPr>
              <p:nvPr/>
            </p:nvSpPr>
            <p:spPr bwMode="auto">
              <a:xfrm>
                <a:off x="1079" y="557"/>
                <a:ext cx="77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05" name="Rectangle 64"/>
              <p:cNvSpPr>
                <a:spLocks noChangeArrowheads="1"/>
              </p:cNvSpPr>
              <p:nvPr/>
            </p:nvSpPr>
            <p:spPr bwMode="auto">
              <a:xfrm>
                <a:off x="1844" y="557"/>
                <a:ext cx="11" cy="35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06" name="Rectangle 65"/>
              <p:cNvSpPr>
                <a:spLocks noChangeArrowheads="1"/>
              </p:cNvSpPr>
              <p:nvPr/>
            </p:nvSpPr>
            <p:spPr bwMode="auto">
              <a:xfrm>
                <a:off x="1079" y="904"/>
                <a:ext cx="76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07" name="Rectangle 66"/>
              <p:cNvSpPr>
                <a:spLocks noChangeArrowheads="1"/>
              </p:cNvSpPr>
              <p:nvPr/>
            </p:nvSpPr>
            <p:spPr bwMode="auto">
              <a:xfrm>
                <a:off x="1079" y="557"/>
                <a:ext cx="12" cy="34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08" name="Rectangle 67"/>
              <p:cNvSpPr>
                <a:spLocks noChangeArrowheads="1"/>
              </p:cNvSpPr>
              <p:nvPr/>
            </p:nvSpPr>
            <p:spPr bwMode="auto">
              <a:xfrm>
                <a:off x="2365" y="614"/>
                <a:ext cx="765" cy="23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509" name="Rectangle 68"/>
              <p:cNvSpPr>
                <a:spLocks noChangeArrowheads="1"/>
              </p:cNvSpPr>
              <p:nvPr/>
            </p:nvSpPr>
            <p:spPr bwMode="auto">
              <a:xfrm>
                <a:off x="2435" y="591"/>
                <a:ext cx="586" cy="125"/>
              </a:xfrm>
              <a:prstGeom prst="rect">
                <a:avLst/>
              </a:prstGeom>
              <a:noFill/>
              <a:ln w="9525">
                <a:noFill/>
                <a:miter lim="800000"/>
                <a:headEnd/>
                <a:tailEnd/>
              </a:ln>
            </p:spPr>
            <p:txBody>
              <a:bodyPr wrap="none" lIns="0" tIns="0" rIns="0" bIns="0">
                <a:spAutoFit/>
              </a:bodyPr>
              <a:lstStyle/>
              <a:p>
                <a:r>
                  <a:rPr lang="en-US" sz="1300" b="1" u="none">
                    <a:solidFill>
                      <a:srgbClr val="000000"/>
                    </a:solidFill>
                  </a:rPr>
                  <a:t>: Connector</a:t>
                </a:r>
                <a:endParaRPr lang="en-US" b="1" u="none"/>
              </a:p>
            </p:txBody>
          </p:sp>
          <p:sp>
            <p:nvSpPr>
              <p:cNvPr id="140510" name="Rectangle 69"/>
              <p:cNvSpPr>
                <a:spLocks noChangeArrowheads="1"/>
              </p:cNvSpPr>
              <p:nvPr/>
            </p:nvSpPr>
            <p:spPr bwMode="auto">
              <a:xfrm>
                <a:off x="2435" y="695"/>
                <a:ext cx="625"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11" name="Rectangle 70"/>
              <p:cNvSpPr>
                <a:spLocks noChangeArrowheads="1"/>
              </p:cNvSpPr>
              <p:nvPr/>
            </p:nvSpPr>
            <p:spPr bwMode="auto">
              <a:xfrm>
                <a:off x="2365" y="557"/>
                <a:ext cx="777"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12" name="Rectangle 71"/>
              <p:cNvSpPr>
                <a:spLocks noChangeArrowheads="1"/>
              </p:cNvSpPr>
              <p:nvPr/>
            </p:nvSpPr>
            <p:spPr bwMode="auto">
              <a:xfrm>
                <a:off x="3130" y="557"/>
                <a:ext cx="12" cy="35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13" name="Rectangle 72"/>
              <p:cNvSpPr>
                <a:spLocks noChangeArrowheads="1"/>
              </p:cNvSpPr>
              <p:nvPr/>
            </p:nvSpPr>
            <p:spPr bwMode="auto">
              <a:xfrm>
                <a:off x="2365" y="904"/>
                <a:ext cx="76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14" name="Rectangle 73"/>
              <p:cNvSpPr>
                <a:spLocks noChangeArrowheads="1"/>
              </p:cNvSpPr>
              <p:nvPr/>
            </p:nvSpPr>
            <p:spPr bwMode="auto">
              <a:xfrm>
                <a:off x="2365" y="557"/>
                <a:ext cx="12" cy="34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15" name="Rectangle 74"/>
              <p:cNvSpPr>
                <a:spLocks noChangeArrowheads="1"/>
              </p:cNvSpPr>
              <p:nvPr/>
            </p:nvSpPr>
            <p:spPr bwMode="auto">
              <a:xfrm>
                <a:off x="4972" y="614"/>
                <a:ext cx="765" cy="23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516" name="Rectangle 75"/>
              <p:cNvSpPr>
                <a:spLocks noChangeArrowheads="1"/>
              </p:cNvSpPr>
              <p:nvPr/>
            </p:nvSpPr>
            <p:spPr bwMode="auto">
              <a:xfrm>
                <a:off x="5030" y="591"/>
                <a:ext cx="603" cy="125"/>
              </a:xfrm>
              <a:prstGeom prst="rect">
                <a:avLst/>
              </a:prstGeom>
              <a:noFill/>
              <a:ln w="9525">
                <a:noFill/>
                <a:miter lim="800000"/>
                <a:headEnd/>
                <a:tailEnd/>
              </a:ln>
            </p:spPr>
            <p:txBody>
              <a:bodyPr wrap="none" lIns="0" tIns="0" rIns="0" bIns="0">
                <a:spAutoFit/>
              </a:bodyPr>
              <a:lstStyle/>
              <a:p>
                <a:r>
                  <a:rPr lang="en-US" sz="1300" b="1" u="none">
                    <a:solidFill>
                      <a:srgbClr val="000000"/>
                    </a:solidFill>
                  </a:rPr>
                  <a:t>: Dispatcher</a:t>
                </a:r>
                <a:endParaRPr lang="en-US" b="1" u="none"/>
              </a:p>
            </p:txBody>
          </p:sp>
          <p:sp>
            <p:nvSpPr>
              <p:cNvPr id="140517" name="Rectangle 76"/>
              <p:cNvSpPr>
                <a:spLocks noChangeArrowheads="1"/>
              </p:cNvSpPr>
              <p:nvPr/>
            </p:nvSpPr>
            <p:spPr bwMode="auto">
              <a:xfrm>
                <a:off x="5030" y="695"/>
                <a:ext cx="64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18" name="Rectangle 77"/>
              <p:cNvSpPr>
                <a:spLocks noChangeArrowheads="1"/>
              </p:cNvSpPr>
              <p:nvPr/>
            </p:nvSpPr>
            <p:spPr bwMode="auto">
              <a:xfrm>
                <a:off x="4972" y="557"/>
                <a:ext cx="77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19" name="Rectangle 78"/>
              <p:cNvSpPr>
                <a:spLocks noChangeArrowheads="1"/>
              </p:cNvSpPr>
              <p:nvPr/>
            </p:nvSpPr>
            <p:spPr bwMode="auto">
              <a:xfrm>
                <a:off x="5737" y="557"/>
                <a:ext cx="11" cy="35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20" name="Rectangle 79"/>
              <p:cNvSpPr>
                <a:spLocks noChangeArrowheads="1"/>
              </p:cNvSpPr>
              <p:nvPr/>
            </p:nvSpPr>
            <p:spPr bwMode="auto">
              <a:xfrm>
                <a:off x="4972" y="904"/>
                <a:ext cx="76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21" name="Rectangle 80"/>
              <p:cNvSpPr>
                <a:spLocks noChangeArrowheads="1"/>
              </p:cNvSpPr>
              <p:nvPr/>
            </p:nvSpPr>
            <p:spPr bwMode="auto">
              <a:xfrm>
                <a:off x="4972" y="557"/>
                <a:ext cx="12" cy="34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22" name="Rectangle 81"/>
              <p:cNvSpPr>
                <a:spLocks noChangeArrowheads="1"/>
              </p:cNvSpPr>
              <p:nvPr/>
            </p:nvSpPr>
            <p:spPr bwMode="auto">
              <a:xfrm>
                <a:off x="3269" y="614"/>
                <a:ext cx="765" cy="23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523" name="Rectangle 82"/>
              <p:cNvSpPr>
                <a:spLocks noChangeArrowheads="1"/>
              </p:cNvSpPr>
              <p:nvPr/>
            </p:nvSpPr>
            <p:spPr bwMode="auto">
              <a:xfrm>
                <a:off x="3420" y="591"/>
                <a:ext cx="434" cy="125"/>
              </a:xfrm>
              <a:prstGeom prst="rect">
                <a:avLst/>
              </a:prstGeom>
              <a:noFill/>
              <a:ln w="9525">
                <a:noFill/>
                <a:miter lim="800000"/>
                <a:headEnd/>
                <a:tailEnd/>
              </a:ln>
            </p:spPr>
            <p:txBody>
              <a:bodyPr wrap="none" lIns="0" tIns="0" rIns="0" bIns="0">
                <a:spAutoFit/>
              </a:bodyPr>
              <a:lstStyle/>
              <a:p>
                <a:r>
                  <a:rPr lang="en-US" sz="1300" b="1" u="none">
                    <a:solidFill>
                      <a:srgbClr val="000000"/>
                    </a:solidFill>
                  </a:rPr>
                  <a:t>: Service</a:t>
                </a:r>
                <a:endParaRPr lang="en-US" b="1" u="none"/>
              </a:p>
            </p:txBody>
          </p:sp>
          <p:sp>
            <p:nvSpPr>
              <p:cNvPr id="140524" name="Rectangle 83"/>
              <p:cNvSpPr>
                <a:spLocks noChangeArrowheads="1"/>
              </p:cNvSpPr>
              <p:nvPr/>
            </p:nvSpPr>
            <p:spPr bwMode="auto">
              <a:xfrm>
                <a:off x="3420" y="695"/>
                <a:ext cx="463"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25" name="Rectangle 84"/>
              <p:cNvSpPr>
                <a:spLocks noChangeArrowheads="1"/>
              </p:cNvSpPr>
              <p:nvPr/>
            </p:nvSpPr>
            <p:spPr bwMode="auto">
              <a:xfrm>
                <a:off x="3443" y="718"/>
                <a:ext cx="388" cy="125"/>
              </a:xfrm>
              <a:prstGeom prst="rect">
                <a:avLst/>
              </a:prstGeom>
              <a:noFill/>
              <a:ln w="9525">
                <a:noFill/>
                <a:miter lim="800000"/>
                <a:headEnd/>
                <a:tailEnd/>
              </a:ln>
            </p:spPr>
            <p:txBody>
              <a:bodyPr wrap="none" lIns="0" tIns="0" rIns="0" bIns="0">
                <a:spAutoFit/>
              </a:bodyPr>
              <a:lstStyle/>
              <a:p>
                <a:r>
                  <a:rPr lang="en-US" sz="1300" b="1" u="none">
                    <a:solidFill>
                      <a:srgbClr val="000000"/>
                    </a:solidFill>
                  </a:rPr>
                  <a:t>Handler</a:t>
                </a:r>
                <a:endParaRPr lang="en-US" b="1" u="none"/>
              </a:p>
            </p:txBody>
          </p:sp>
          <p:sp>
            <p:nvSpPr>
              <p:cNvPr id="140526" name="Rectangle 85"/>
              <p:cNvSpPr>
                <a:spLocks noChangeArrowheads="1"/>
              </p:cNvSpPr>
              <p:nvPr/>
            </p:nvSpPr>
            <p:spPr bwMode="auto">
              <a:xfrm>
                <a:off x="3443" y="823"/>
                <a:ext cx="417"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27" name="Rectangle 86"/>
              <p:cNvSpPr>
                <a:spLocks noChangeArrowheads="1"/>
              </p:cNvSpPr>
              <p:nvPr/>
            </p:nvSpPr>
            <p:spPr bwMode="auto">
              <a:xfrm>
                <a:off x="3269" y="557"/>
                <a:ext cx="77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28" name="Rectangle 87"/>
              <p:cNvSpPr>
                <a:spLocks noChangeArrowheads="1"/>
              </p:cNvSpPr>
              <p:nvPr/>
            </p:nvSpPr>
            <p:spPr bwMode="auto">
              <a:xfrm>
                <a:off x="4034" y="557"/>
                <a:ext cx="11" cy="35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29" name="Rectangle 88"/>
              <p:cNvSpPr>
                <a:spLocks noChangeArrowheads="1"/>
              </p:cNvSpPr>
              <p:nvPr/>
            </p:nvSpPr>
            <p:spPr bwMode="auto">
              <a:xfrm>
                <a:off x="3269" y="904"/>
                <a:ext cx="76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30" name="Rectangle 89"/>
              <p:cNvSpPr>
                <a:spLocks noChangeArrowheads="1"/>
              </p:cNvSpPr>
              <p:nvPr/>
            </p:nvSpPr>
            <p:spPr bwMode="auto">
              <a:xfrm>
                <a:off x="3269" y="557"/>
                <a:ext cx="12" cy="34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31" name="Rectangle 90"/>
              <p:cNvSpPr>
                <a:spLocks noChangeArrowheads="1"/>
              </p:cNvSpPr>
              <p:nvPr/>
            </p:nvSpPr>
            <p:spPr bwMode="auto">
              <a:xfrm>
                <a:off x="3651" y="904"/>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32" name="Rectangle 91"/>
              <p:cNvSpPr>
                <a:spLocks noChangeArrowheads="1"/>
              </p:cNvSpPr>
              <p:nvPr/>
            </p:nvSpPr>
            <p:spPr bwMode="auto">
              <a:xfrm>
                <a:off x="3651" y="3332"/>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33" name="Rectangle 92"/>
              <p:cNvSpPr>
                <a:spLocks noChangeArrowheads="1"/>
              </p:cNvSpPr>
              <p:nvPr/>
            </p:nvSpPr>
            <p:spPr bwMode="auto">
              <a:xfrm>
                <a:off x="3651" y="904"/>
                <a:ext cx="12" cy="242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34" name="Rectangle 93"/>
              <p:cNvSpPr>
                <a:spLocks noChangeArrowheads="1"/>
              </p:cNvSpPr>
              <p:nvPr/>
            </p:nvSpPr>
            <p:spPr bwMode="auto">
              <a:xfrm>
                <a:off x="5354" y="904"/>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35" name="Rectangle 94"/>
              <p:cNvSpPr>
                <a:spLocks noChangeArrowheads="1"/>
              </p:cNvSpPr>
              <p:nvPr/>
            </p:nvSpPr>
            <p:spPr bwMode="auto">
              <a:xfrm>
                <a:off x="5354" y="3321"/>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36" name="Rectangle 95"/>
              <p:cNvSpPr>
                <a:spLocks noChangeArrowheads="1"/>
              </p:cNvSpPr>
              <p:nvPr/>
            </p:nvSpPr>
            <p:spPr bwMode="auto">
              <a:xfrm>
                <a:off x="5354" y="904"/>
                <a:ext cx="12" cy="241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37" name="Rectangle 96"/>
              <p:cNvSpPr>
                <a:spLocks noChangeArrowheads="1"/>
              </p:cNvSpPr>
              <p:nvPr/>
            </p:nvSpPr>
            <p:spPr bwMode="auto">
              <a:xfrm>
                <a:off x="2748" y="904"/>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38" name="Rectangle 97"/>
              <p:cNvSpPr>
                <a:spLocks noChangeArrowheads="1"/>
              </p:cNvSpPr>
              <p:nvPr/>
            </p:nvSpPr>
            <p:spPr bwMode="auto">
              <a:xfrm>
                <a:off x="2748" y="3332"/>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39" name="Rectangle 98"/>
              <p:cNvSpPr>
                <a:spLocks noChangeArrowheads="1"/>
              </p:cNvSpPr>
              <p:nvPr/>
            </p:nvSpPr>
            <p:spPr bwMode="auto">
              <a:xfrm>
                <a:off x="2748" y="904"/>
                <a:ext cx="11" cy="242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40" name="Rectangle 99"/>
              <p:cNvSpPr>
                <a:spLocks noChangeArrowheads="1"/>
              </p:cNvSpPr>
              <p:nvPr/>
            </p:nvSpPr>
            <p:spPr bwMode="auto">
              <a:xfrm>
                <a:off x="1462" y="904"/>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41" name="Rectangle 100"/>
              <p:cNvSpPr>
                <a:spLocks noChangeArrowheads="1"/>
              </p:cNvSpPr>
              <p:nvPr/>
            </p:nvSpPr>
            <p:spPr bwMode="auto">
              <a:xfrm>
                <a:off x="1462" y="3332"/>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42" name="Rectangle 101"/>
              <p:cNvSpPr>
                <a:spLocks noChangeArrowheads="1"/>
              </p:cNvSpPr>
              <p:nvPr/>
            </p:nvSpPr>
            <p:spPr bwMode="auto">
              <a:xfrm>
                <a:off x="1462" y="904"/>
                <a:ext cx="11" cy="242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43" name="Freeform 102"/>
              <p:cNvSpPr>
                <a:spLocks/>
              </p:cNvSpPr>
              <p:nvPr/>
            </p:nvSpPr>
            <p:spPr bwMode="auto">
              <a:xfrm>
                <a:off x="2516" y="1112"/>
                <a:ext cx="139" cy="81"/>
              </a:xfrm>
              <a:custGeom>
                <a:avLst/>
                <a:gdLst>
                  <a:gd name="T0" fmla="*/ 0 w 139"/>
                  <a:gd name="T1" fmla="*/ 34 h 81"/>
                  <a:gd name="T2" fmla="*/ 0 w 139"/>
                  <a:gd name="T3" fmla="*/ 0 h 81"/>
                  <a:gd name="T4" fmla="*/ 0 w 139"/>
                  <a:gd name="T5" fmla="*/ 0 h 81"/>
                  <a:gd name="T6" fmla="*/ 0 w 139"/>
                  <a:gd name="T7" fmla="*/ 0 h 81"/>
                  <a:gd name="T8" fmla="*/ 104 w 139"/>
                  <a:gd name="T9" fmla="*/ 34 h 81"/>
                  <a:gd name="T10" fmla="*/ 139 w 139"/>
                  <a:gd name="T11" fmla="*/ 34 h 81"/>
                  <a:gd name="T12" fmla="*/ 104 w 139"/>
                  <a:gd name="T13" fmla="*/ 46 h 81"/>
                  <a:gd name="T14" fmla="*/ 0 w 139"/>
                  <a:gd name="T15" fmla="*/ 81 h 81"/>
                  <a:gd name="T16" fmla="*/ 0 w 139"/>
                  <a:gd name="T17" fmla="*/ 81 h 81"/>
                  <a:gd name="T18" fmla="*/ 0 w 139"/>
                  <a:gd name="T19" fmla="*/ 69 h 81"/>
                  <a:gd name="T20" fmla="*/ 0 w 139"/>
                  <a:gd name="T21" fmla="*/ 69 h 81"/>
                  <a:gd name="T22" fmla="*/ 104 w 139"/>
                  <a:gd name="T23" fmla="*/ 34 h 81"/>
                  <a:gd name="T24" fmla="*/ 104 w 139"/>
                  <a:gd name="T25" fmla="*/ 46 h 81"/>
                  <a:gd name="T26" fmla="*/ 104 w 139"/>
                  <a:gd name="T27" fmla="*/ 46 h 81"/>
                  <a:gd name="T28" fmla="*/ 0 w 139"/>
                  <a:gd name="T29" fmla="*/ 11 h 81"/>
                  <a:gd name="T30" fmla="*/ 0 w 139"/>
                  <a:gd name="T31" fmla="*/ 0 h 81"/>
                  <a:gd name="T32" fmla="*/ 11 w 139"/>
                  <a:gd name="T33" fmla="*/ 0 h 81"/>
                  <a:gd name="T34" fmla="*/ 11 w 139"/>
                  <a:gd name="T35" fmla="*/ 34 h 81"/>
                  <a:gd name="T36" fmla="*/ 0 w 139"/>
                  <a:gd name="T37" fmla="*/ 34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9"/>
                  <a:gd name="T58" fmla="*/ 0 h 81"/>
                  <a:gd name="T59" fmla="*/ 139 w 139"/>
                  <a:gd name="T60" fmla="*/ 81 h 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9" h="81">
                    <a:moveTo>
                      <a:pt x="0" y="34"/>
                    </a:moveTo>
                    <a:lnTo>
                      <a:pt x="0" y="0"/>
                    </a:lnTo>
                    <a:lnTo>
                      <a:pt x="104" y="34"/>
                    </a:lnTo>
                    <a:lnTo>
                      <a:pt x="139" y="34"/>
                    </a:lnTo>
                    <a:lnTo>
                      <a:pt x="104" y="46"/>
                    </a:lnTo>
                    <a:lnTo>
                      <a:pt x="0" y="81"/>
                    </a:lnTo>
                    <a:lnTo>
                      <a:pt x="0" y="69"/>
                    </a:lnTo>
                    <a:lnTo>
                      <a:pt x="104" y="34"/>
                    </a:lnTo>
                    <a:lnTo>
                      <a:pt x="104" y="46"/>
                    </a:lnTo>
                    <a:lnTo>
                      <a:pt x="0" y="11"/>
                    </a:lnTo>
                    <a:lnTo>
                      <a:pt x="0" y="0"/>
                    </a:lnTo>
                    <a:lnTo>
                      <a:pt x="11" y="0"/>
                    </a:lnTo>
                    <a:lnTo>
                      <a:pt x="11" y="34"/>
                    </a:lnTo>
                    <a:lnTo>
                      <a:pt x="0" y="3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544" name="Freeform 103"/>
              <p:cNvSpPr>
                <a:spLocks/>
              </p:cNvSpPr>
              <p:nvPr/>
            </p:nvSpPr>
            <p:spPr bwMode="auto">
              <a:xfrm>
                <a:off x="2516" y="1146"/>
                <a:ext cx="11" cy="35"/>
              </a:xfrm>
              <a:custGeom>
                <a:avLst/>
                <a:gdLst>
                  <a:gd name="T0" fmla="*/ 0 w 11"/>
                  <a:gd name="T1" fmla="*/ 35 h 35"/>
                  <a:gd name="T2" fmla="*/ 0 w 11"/>
                  <a:gd name="T3" fmla="*/ 0 h 35"/>
                  <a:gd name="T4" fmla="*/ 11 w 11"/>
                  <a:gd name="T5" fmla="*/ 0 h 35"/>
                  <a:gd name="T6" fmla="*/ 11 w 11"/>
                  <a:gd name="T7" fmla="*/ 0 h 35"/>
                  <a:gd name="T8" fmla="*/ 11 w 11"/>
                  <a:gd name="T9" fmla="*/ 0 h 35"/>
                  <a:gd name="T10" fmla="*/ 11 w 11"/>
                  <a:gd name="T11" fmla="*/ 35 h 35"/>
                  <a:gd name="T12" fmla="*/ 0 w 11"/>
                  <a:gd name="T13" fmla="*/ 35 h 35"/>
                  <a:gd name="T14" fmla="*/ 0 60000 65536"/>
                  <a:gd name="T15" fmla="*/ 0 60000 65536"/>
                  <a:gd name="T16" fmla="*/ 0 60000 65536"/>
                  <a:gd name="T17" fmla="*/ 0 60000 65536"/>
                  <a:gd name="T18" fmla="*/ 0 60000 65536"/>
                  <a:gd name="T19" fmla="*/ 0 60000 65536"/>
                  <a:gd name="T20" fmla="*/ 0 60000 65536"/>
                  <a:gd name="T21" fmla="*/ 0 w 11"/>
                  <a:gd name="T22" fmla="*/ 0 h 35"/>
                  <a:gd name="T23" fmla="*/ 11 w 11"/>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5">
                    <a:moveTo>
                      <a:pt x="0" y="35"/>
                    </a:moveTo>
                    <a:lnTo>
                      <a:pt x="0" y="0"/>
                    </a:lnTo>
                    <a:lnTo>
                      <a:pt x="11" y="0"/>
                    </a:lnTo>
                    <a:lnTo>
                      <a:pt x="11" y="35"/>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545" name="Freeform 104"/>
              <p:cNvSpPr>
                <a:spLocks/>
              </p:cNvSpPr>
              <p:nvPr/>
            </p:nvSpPr>
            <p:spPr bwMode="auto">
              <a:xfrm>
                <a:off x="2516" y="1112"/>
                <a:ext cx="104" cy="69"/>
              </a:xfrm>
              <a:custGeom>
                <a:avLst/>
                <a:gdLst>
                  <a:gd name="T0" fmla="*/ 0 w 104"/>
                  <a:gd name="T1" fmla="*/ 34 h 69"/>
                  <a:gd name="T2" fmla="*/ 0 w 104"/>
                  <a:gd name="T3" fmla="*/ 0 h 69"/>
                  <a:gd name="T4" fmla="*/ 104 w 104"/>
                  <a:gd name="T5" fmla="*/ 34 h 69"/>
                  <a:gd name="T6" fmla="*/ 0 w 104"/>
                  <a:gd name="T7" fmla="*/ 69 h 69"/>
                  <a:gd name="T8" fmla="*/ 0 w 104"/>
                  <a:gd name="T9" fmla="*/ 34 h 69"/>
                  <a:gd name="T10" fmla="*/ 0 60000 65536"/>
                  <a:gd name="T11" fmla="*/ 0 60000 65536"/>
                  <a:gd name="T12" fmla="*/ 0 60000 65536"/>
                  <a:gd name="T13" fmla="*/ 0 60000 65536"/>
                  <a:gd name="T14" fmla="*/ 0 60000 65536"/>
                  <a:gd name="T15" fmla="*/ 0 w 104"/>
                  <a:gd name="T16" fmla="*/ 0 h 69"/>
                  <a:gd name="T17" fmla="*/ 104 w 104"/>
                  <a:gd name="T18" fmla="*/ 69 h 69"/>
                </a:gdLst>
                <a:ahLst/>
                <a:cxnLst>
                  <a:cxn ang="T10">
                    <a:pos x="T0" y="T1"/>
                  </a:cxn>
                  <a:cxn ang="T11">
                    <a:pos x="T2" y="T3"/>
                  </a:cxn>
                  <a:cxn ang="T12">
                    <a:pos x="T4" y="T5"/>
                  </a:cxn>
                  <a:cxn ang="T13">
                    <a:pos x="T6" y="T7"/>
                  </a:cxn>
                  <a:cxn ang="T14">
                    <a:pos x="T8" y="T9"/>
                  </a:cxn>
                </a:cxnLst>
                <a:rect l="T15" t="T16" r="T17" b="T18"/>
                <a:pathLst>
                  <a:path w="104" h="69">
                    <a:moveTo>
                      <a:pt x="0" y="34"/>
                    </a:moveTo>
                    <a:lnTo>
                      <a:pt x="0" y="0"/>
                    </a:lnTo>
                    <a:lnTo>
                      <a:pt x="104" y="34"/>
                    </a:lnTo>
                    <a:lnTo>
                      <a:pt x="0" y="69"/>
                    </a:lnTo>
                    <a:lnTo>
                      <a:pt x="0" y="3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546" name="Rectangle 105"/>
              <p:cNvSpPr>
                <a:spLocks noChangeArrowheads="1"/>
              </p:cNvSpPr>
              <p:nvPr/>
            </p:nvSpPr>
            <p:spPr bwMode="auto">
              <a:xfrm>
                <a:off x="1566" y="114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47" name="Rectangle 106"/>
              <p:cNvSpPr>
                <a:spLocks noChangeArrowheads="1"/>
              </p:cNvSpPr>
              <p:nvPr/>
            </p:nvSpPr>
            <p:spPr bwMode="auto">
              <a:xfrm>
                <a:off x="2504" y="114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48" name="Rectangle 107"/>
              <p:cNvSpPr>
                <a:spLocks noChangeArrowheads="1"/>
              </p:cNvSpPr>
              <p:nvPr/>
            </p:nvSpPr>
            <p:spPr bwMode="auto">
              <a:xfrm>
                <a:off x="1566" y="1146"/>
                <a:ext cx="93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49" name="Rectangle 108"/>
              <p:cNvSpPr>
                <a:spLocks noChangeArrowheads="1"/>
              </p:cNvSpPr>
              <p:nvPr/>
            </p:nvSpPr>
            <p:spPr bwMode="auto">
              <a:xfrm>
                <a:off x="2863" y="2615"/>
                <a:ext cx="12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50" name="Freeform 109"/>
              <p:cNvSpPr>
                <a:spLocks/>
              </p:cNvSpPr>
              <p:nvPr/>
            </p:nvSpPr>
            <p:spPr bwMode="auto">
              <a:xfrm>
                <a:off x="2829" y="2615"/>
                <a:ext cx="150" cy="47"/>
              </a:xfrm>
              <a:custGeom>
                <a:avLst/>
                <a:gdLst>
                  <a:gd name="T0" fmla="*/ 150 w 150"/>
                  <a:gd name="T1" fmla="*/ 47 h 47"/>
                  <a:gd name="T2" fmla="*/ 150 w 150"/>
                  <a:gd name="T3" fmla="*/ 35 h 47"/>
                  <a:gd name="T4" fmla="*/ 34 w 150"/>
                  <a:gd name="T5" fmla="*/ 0 h 47"/>
                  <a:gd name="T6" fmla="*/ 34 w 150"/>
                  <a:gd name="T7" fmla="*/ 0 h 47"/>
                  <a:gd name="T8" fmla="*/ 0 w 150"/>
                  <a:gd name="T9" fmla="*/ 12 h 47"/>
                  <a:gd name="T10" fmla="*/ 34 w 150"/>
                  <a:gd name="T11" fmla="*/ 12 h 47"/>
                  <a:gd name="T12" fmla="*/ 150 w 150"/>
                  <a:gd name="T13" fmla="*/ 47 h 47"/>
                  <a:gd name="T14" fmla="*/ 0 60000 65536"/>
                  <a:gd name="T15" fmla="*/ 0 60000 65536"/>
                  <a:gd name="T16" fmla="*/ 0 60000 65536"/>
                  <a:gd name="T17" fmla="*/ 0 60000 65536"/>
                  <a:gd name="T18" fmla="*/ 0 60000 65536"/>
                  <a:gd name="T19" fmla="*/ 0 60000 65536"/>
                  <a:gd name="T20" fmla="*/ 0 60000 65536"/>
                  <a:gd name="T21" fmla="*/ 0 w 150"/>
                  <a:gd name="T22" fmla="*/ 0 h 47"/>
                  <a:gd name="T23" fmla="*/ 150 w 150"/>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47">
                    <a:moveTo>
                      <a:pt x="150" y="47"/>
                    </a:moveTo>
                    <a:lnTo>
                      <a:pt x="150" y="35"/>
                    </a:lnTo>
                    <a:lnTo>
                      <a:pt x="34" y="0"/>
                    </a:lnTo>
                    <a:lnTo>
                      <a:pt x="0" y="12"/>
                    </a:lnTo>
                    <a:lnTo>
                      <a:pt x="34" y="12"/>
                    </a:lnTo>
                    <a:lnTo>
                      <a:pt x="150" y="47"/>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551" name="Freeform 110"/>
              <p:cNvSpPr>
                <a:spLocks/>
              </p:cNvSpPr>
              <p:nvPr/>
            </p:nvSpPr>
            <p:spPr bwMode="auto">
              <a:xfrm>
                <a:off x="2863" y="2581"/>
                <a:ext cx="116" cy="46"/>
              </a:xfrm>
              <a:custGeom>
                <a:avLst/>
                <a:gdLst>
                  <a:gd name="T0" fmla="*/ 0 w 116"/>
                  <a:gd name="T1" fmla="*/ 34 h 46"/>
                  <a:gd name="T2" fmla="*/ 0 w 116"/>
                  <a:gd name="T3" fmla="*/ 46 h 46"/>
                  <a:gd name="T4" fmla="*/ 116 w 116"/>
                  <a:gd name="T5" fmla="*/ 11 h 46"/>
                  <a:gd name="T6" fmla="*/ 116 w 116"/>
                  <a:gd name="T7" fmla="*/ 0 h 46"/>
                  <a:gd name="T8" fmla="*/ 0 w 116"/>
                  <a:gd name="T9" fmla="*/ 34 h 46"/>
                  <a:gd name="T10" fmla="*/ 0 60000 65536"/>
                  <a:gd name="T11" fmla="*/ 0 60000 65536"/>
                  <a:gd name="T12" fmla="*/ 0 60000 65536"/>
                  <a:gd name="T13" fmla="*/ 0 60000 65536"/>
                  <a:gd name="T14" fmla="*/ 0 60000 65536"/>
                  <a:gd name="T15" fmla="*/ 0 w 116"/>
                  <a:gd name="T16" fmla="*/ 0 h 46"/>
                  <a:gd name="T17" fmla="*/ 116 w 116"/>
                  <a:gd name="T18" fmla="*/ 46 h 46"/>
                </a:gdLst>
                <a:ahLst/>
                <a:cxnLst>
                  <a:cxn ang="T10">
                    <a:pos x="T0" y="T1"/>
                  </a:cxn>
                  <a:cxn ang="T11">
                    <a:pos x="T2" y="T3"/>
                  </a:cxn>
                  <a:cxn ang="T12">
                    <a:pos x="T4" y="T5"/>
                  </a:cxn>
                  <a:cxn ang="T13">
                    <a:pos x="T6" y="T7"/>
                  </a:cxn>
                  <a:cxn ang="T14">
                    <a:pos x="T8" y="T9"/>
                  </a:cxn>
                </a:cxnLst>
                <a:rect l="T15" t="T16" r="T17" b="T18"/>
                <a:pathLst>
                  <a:path w="116" h="46">
                    <a:moveTo>
                      <a:pt x="0" y="34"/>
                    </a:moveTo>
                    <a:lnTo>
                      <a:pt x="0" y="46"/>
                    </a:lnTo>
                    <a:lnTo>
                      <a:pt x="116" y="11"/>
                    </a:lnTo>
                    <a:lnTo>
                      <a:pt x="116" y="0"/>
                    </a:lnTo>
                    <a:lnTo>
                      <a:pt x="0" y="3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552" name="Rectangle 111"/>
              <p:cNvSpPr>
                <a:spLocks noChangeArrowheads="1"/>
              </p:cNvSpPr>
              <p:nvPr/>
            </p:nvSpPr>
            <p:spPr bwMode="auto">
              <a:xfrm>
                <a:off x="3547" y="2627"/>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53" name="Rectangle 112"/>
              <p:cNvSpPr>
                <a:spLocks noChangeArrowheads="1"/>
              </p:cNvSpPr>
              <p:nvPr/>
            </p:nvSpPr>
            <p:spPr bwMode="auto">
              <a:xfrm>
                <a:off x="3501" y="2627"/>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54" name="Rectangle 113"/>
              <p:cNvSpPr>
                <a:spLocks noChangeArrowheads="1"/>
              </p:cNvSpPr>
              <p:nvPr/>
            </p:nvSpPr>
            <p:spPr bwMode="auto">
              <a:xfrm>
                <a:off x="3501" y="2627"/>
                <a:ext cx="4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55" name="Line 114"/>
              <p:cNvSpPr>
                <a:spLocks noChangeShapeType="1"/>
              </p:cNvSpPr>
              <p:nvPr/>
            </p:nvSpPr>
            <p:spPr bwMode="auto">
              <a:xfrm flipH="1">
                <a:off x="3315" y="2627"/>
                <a:ext cx="105" cy="1"/>
              </a:xfrm>
              <a:prstGeom prst="line">
                <a:avLst/>
              </a:prstGeom>
              <a:noFill/>
              <a:ln w="0">
                <a:solidFill>
                  <a:srgbClr val="000000"/>
                </a:solidFill>
                <a:round/>
                <a:headEnd/>
                <a:tailEnd/>
              </a:ln>
            </p:spPr>
            <p:txBody>
              <a:bodyPr/>
              <a:lstStyle/>
              <a:p>
                <a:endParaRPr lang="en-US"/>
              </a:p>
            </p:txBody>
          </p:sp>
          <p:sp>
            <p:nvSpPr>
              <p:cNvPr id="140556" name="Line 115"/>
              <p:cNvSpPr>
                <a:spLocks noChangeShapeType="1"/>
              </p:cNvSpPr>
              <p:nvPr/>
            </p:nvSpPr>
            <p:spPr bwMode="auto">
              <a:xfrm flipH="1">
                <a:off x="3118" y="2627"/>
                <a:ext cx="105" cy="1"/>
              </a:xfrm>
              <a:prstGeom prst="line">
                <a:avLst/>
              </a:prstGeom>
              <a:noFill/>
              <a:ln w="0">
                <a:solidFill>
                  <a:srgbClr val="000000"/>
                </a:solidFill>
                <a:round/>
                <a:headEnd/>
                <a:tailEnd/>
              </a:ln>
            </p:spPr>
            <p:txBody>
              <a:bodyPr/>
              <a:lstStyle/>
              <a:p>
                <a:endParaRPr lang="en-US"/>
              </a:p>
            </p:txBody>
          </p:sp>
          <p:sp>
            <p:nvSpPr>
              <p:cNvPr id="140557" name="Rectangle 116"/>
              <p:cNvSpPr>
                <a:spLocks noChangeArrowheads="1"/>
              </p:cNvSpPr>
              <p:nvPr/>
            </p:nvSpPr>
            <p:spPr bwMode="auto">
              <a:xfrm>
                <a:off x="3026" y="2627"/>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58" name="Rectangle 117"/>
              <p:cNvSpPr>
                <a:spLocks noChangeArrowheads="1"/>
              </p:cNvSpPr>
              <p:nvPr/>
            </p:nvSpPr>
            <p:spPr bwMode="auto">
              <a:xfrm>
                <a:off x="2991" y="2627"/>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59" name="Rectangle 118"/>
              <p:cNvSpPr>
                <a:spLocks noChangeArrowheads="1"/>
              </p:cNvSpPr>
              <p:nvPr/>
            </p:nvSpPr>
            <p:spPr bwMode="auto">
              <a:xfrm>
                <a:off x="2991" y="2627"/>
                <a:ext cx="3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60" name="Rectangle 119"/>
              <p:cNvSpPr>
                <a:spLocks noChangeArrowheads="1"/>
              </p:cNvSpPr>
              <p:nvPr/>
            </p:nvSpPr>
            <p:spPr bwMode="auto">
              <a:xfrm>
                <a:off x="5250" y="1852"/>
                <a:ext cx="209" cy="122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561" name="Rectangle 120"/>
              <p:cNvSpPr>
                <a:spLocks noChangeArrowheads="1"/>
              </p:cNvSpPr>
              <p:nvPr/>
            </p:nvSpPr>
            <p:spPr bwMode="auto">
              <a:xfrm>
                <a:off x="5250" y="1852"/>
                <a:ext cx="22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62" name="Rectangle 121"/>
              <p:cNvSpPr>
                <a:spLocks noChangeArrowheads="1"/>
              </p:cNvSpPr>
              <p:nvPr/>
            </p:nvSpPr>
            <p:spPr bwMode="auto">
              <a:xfrm>
                <a:off x="5459" y="1852"/>
                <a:ext cx="11" cy="12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63" name="Rectangle 122"/>
              <p:cNvSpPr>
                <a:spLocks noChangeArrowheads="1"/>
              </p:cNvSpPr>
              <p:nvPr/>
            </p:nvSpPr>
            <p:spPr bwMode="auto">
              <a:xfrm>
                <a:off x="5250" y="3078"/>
                <a:ext cx="20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64" name="Rectangle 123"/>
              <p:cNvSpPr>
                <a:spLocks noChangeArrowheads="1"/>
              </p:cNvSpPr>
              <p:nvPr/>
            </p:nvSpPr>
            <p:spPr bwMode="auto">
              <a:xfrm>
                <a:off x="5250" y="1852"/>
                <a:ext cx="12" cy="122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65" name="Rectangle 124"/>
              <p:cNvSpPr>
                <a:spLocks noChangeArrowheads="1"/>
              </p:cNvSpPr>
              <p:nvPr/>
            </p:nvSpPr>
            <p:spPr bwMode="auto">
              <a:xfrm>
                <a:off x="4404" y="1806"/>
                <a:ext cx="685" cy="115"/>
              </a:xfrm>
              <a:prstGeom prst="rect">
                <a:avLst/>
              </a:prstGeom>
              <a:noFill/>
              <a:ln w="9525">
                <a:noFill/>
                <a:miter lim="800000"/>
                <a:headEnd/>
                <a:tailEnd/>
              </a:ln>
            </p:spPr>
            <p:txBody>
              <a:bodyPr wrap="none" lIns="0" tIns="0" rIns="0" bIns="0">
                <a:spAutoFit/>
              </a:bodyPr>
              <a:lstStyle/>
              <a:p>
                <a:r>
                  <a:rPr lang="en-US" sz="1200" u="none">
                    <a:solidFill>
                      <a:srgbClr val="000000"/>
                    </a:solidFill>
                  </a:rPr>
                  <a:t>handle_events()</a:t>
                </a:r>
                <a:endParaRPr lang="en-US" b="1" u="none"/>
              </a:p>
            </p:txBody>
          </p:sp>
          <p:sp>
            <p:nvSpPr>
              <p:cNvPr id="140566" name="Rectangle 125"/>
              <p:cNvSpPr>
                <a:spLocks noChangeArrowheads="1"/>
              </p:cNvSpPr>
              <p:nvPr/>
            </p:nvSpPr>
            <p:spPr bwMode="auto">
              <a:xfrm>
                <a:off x="2921" y="2014"/>
                <a:ext cx="452" cy="115"/>
              </a:xfrm>
              <a:prstGeom prst="rect">
                <a:avLst/>
              </a:prstGeom>
              <a:noFill/>
              <a:ln w="9525">
                <a:noFill/>
                <a:miter lim="800000"/>
                <a:headEnd/>
                <a:tailEnd/>
              </a:ln>
            </p:spPr>
            <p:txBody>
              <a:bodyPr wrap="none" lIns="0" tIns="0" rIns="0" bIns="0">
                <a:spAutoFit/>
              </a:bodyPr>
              <a:lstStyle/>
              <a:p>
                <a:r>
                  <a:rPr lang="en-US" sz="1200" u="none">
                    <a:solidFill>
                      <a:srgbClr val="000000"/>
                    </a:solidFill>
                  </a:rPr>
                  <a:t>complete()</a:t>
                </a:r>
                <a:endParaRPr lang="en-US" b="1" u="none"/>
              </a:p>
            </p:txBody>
          </p:sp>
          <p:sp>
            <p:nvSpPr>
              <p:cNvPr id="140567" name="Rectangle 126"/>
              <p:cNvSpPr>
                <a:spLocks noChangeArrowheads="1"/>
              </p:cNvSpPr>
              <p:nvPr/>
            </p:nvSpPr>
            <p:spPr bwMode="auto">
              <a:xfrm>
                <a:off x="2157" y="1181"/>
                <a:ext cx="399" cy="115"/>
              </a:xfrm>
              <a:prstGeom prst="rect">
                <a:avLst/>
              </a:prstGeom>
              <a:noFill/>
              <a:ln w="9525">
                <a:noFill/>
                <a:miter lim="800000"/>
                <a:headEnd/>
                <a:tailEnd/>
              </a:ln>
            </p:spPr>
            <p:txBody>
              <a:bodyPr wrap="none" lIns="0" tIns="0" rIns="0" bIns="0">
                <a:spAutoFit/>
              </a:bodyPr>
              <a:lstStyle/>
              <a:p>
                <a:r>
                  <a:rPr lang="en-US" sz="1200" u="none">
                    <a:solidFill>
                      <a:srgbClr val="000000"/>
                    </a:solidFill>
                  </a:rPr>
                  <a:t>connect()</a:t>
                </a:r>
                <a:endParaRPr lang="en-US" b="1" u="none"/>
              </a:p>
            </p:txBody>
          </p:sp>
          <p:sp>
            <p:nvSpPr>
              <p:cNvPr id="140568" name="Freeform 127"/>
              <p:cNvSpPr>
                <a:spLocks/>
              </p:cNvSpPr>
              <p:nvPr/>
            </p:nvSpPr>
            <p:spPr bwMode="auto">
              <a:xfrm>
                <a:off x="3420" y="2257"/>
                <a:ext cx="104" cy="69"/>
              </a:xfrm>
              <a:custGeom>
                <a:avLst/>
                <a:gdLst>
                  <a:gd name="T0" fmla="*/ 0 w 104"/>
                  <a:gd name="T1" fmla="*/ 34 h 69"/>
                  <a:gd name="T2" fmla="*/ 0 w 104"/>
                  <a:gd name="T3" fmla="*/ 0 h 69"/>
                  <a:gd name="T4" fmla="*/ 0 w 104"/>
                  <a:gd name="T5" fmla="*/ 0 h 69"/>
                  <a:gd name="T6" fmla="*/ 0 w 104"/>
                  <a:gd name="T7" fmla="*/ 0 h 69"/>
                  <a:gd name="T8" fmla="*/ 104 w 104"/>
                  <a:gd name="T9" fmla="*/ 34 h 69"/>
                  <a:gd name="T10" fmla="*/ 104 w 104"/>
                  <a:gd name="T11" fmla="*/ 46 h 69"/>
                  <a:gd name="T12" fmla="*/ 104 w 104"/>
                  <a:gd name="T13" fmla="*/ 46 h 69"/>
                  <a:gd name="T14" fmla="*/ 0 w 104"/>
                  <a:gd name="T15" fmla="*/ 69 h 69"/>
                  <a:gd name="T16" fmla="*/ 0 w 104"/>
                  <a:gd name="T17" fmla="*/ 69 h 69"/>
                  <a:gd name="T18" fmla="*/ 0 w 104"/>
                  <a:gd name="T19" fmla="*/ 58 h 69"/>
                  <a:gd name="T20" fmla="*/ 0 w 104"/>
                  <a:gd name="T21" fmla="*/ 58 h 69"/>
                  <a:gd name="T22" fmla="*/ 104 w 104"/>
                  <a:gd name="T23" fmla="*/ 34 h 69"/>
                  <a:gd name="T24" fmla="*/ 104 w 104"/>
                  <a:gd name="T25" fmla="*/ 46 h 69"/>
                  <a:gd name="T26" fmla="*/ 104 w 104"/>
                  <a:gd name="T27" fmla="*/ 46 h 69"/>
                  <a:gd name="T28" fmla="*/ 0 w 104"/>
                  <a:gd name="T29" fmla="*/ 11 h 69"/>
                  <a:gd name="T30" fmla="*/ 0 w 104"/>
                  <a:gd name="T31" fmla="*/ 0 h 69"/>
                  <a:gd name="T32" fmla="*/ 11 w 104"/>
                  <a:gd name="T33" fmla="*/ 0 h 69"/>
                  <a:gd name="T34" fmla="*/ 11 w 104"/>
                  <a:gd name="T35" fmla="*/ 34 h 69"/>
                  <a:gd name="T36" fmla="*/ 0 w 104"/>
                  <a:gd name="T37" fmla="*/ 34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69"/>
                  <a:gd name="T59" fmla="*/ 104 w 104"/>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69">
                    <a:moveTo>
                      <a:pt x="0" y="34"/>
                    </a:moveTo>
                    <a:lnTo>
                      <a:pt x="0" y="0"/>
                    </a:lnTo>
                    <a:lnTo>
                      <a:pt x="104" y="34"/>
                    </a:lnTo>
                    <a:lnTo>
                      <a:pt x="104" y="46"/>
                    </a:lnTo>
                    <a:lnTo>
                      <a:pt x="0" y="69"/>
                    </a:lnTo>
                    <a:lnTo>
                      <a:pt x="0" y="58"/>
                    </a:lnTo>
                    <a:lnTo>
                      <a:pt x="104" y="34"/>
                    </a:lnTo>
                    <a:lnTo>
                      <a:pt x="104" y="46"/>
                    </a:lnTo>
                    <a:lnTo>
                      <a:pt x="0" y="11"/>
                    </a:lnTo>
                    <a:lnTo>
                      <a:pt x="0" y="0"/>
                    </a:lnTo>
                    <a:lnTo>
                      <a:pt x="11" y="0"/>
                    </a:lnTo>
                    <a:lnTo>
                      <a:pt x="11" y="34"/>
                    </a:lnTo>
                    <a:lnTo>
                      <a:pt x="0" y="3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569" name="Freeform 128"/>
              <p:cNvSpPr>
                <a:spLocks/>
              </p:cNvSpPr>
              <p:nvPr/>
            </p:nvSpPr>
            <p:spPr bwMode="auto">
              <a:xfrm>
                <a:off x="3420" y="2291"/>
                <a:ext cx="11" cy="24"/>
              </a:xfrm>
              <a:custGeom>
                <a:avLst/>
                <a:gdLst>
                  <a:gd name="T0" fmla="*/ 0 w 11"/>
                  <a:gd name="T1" fmla="*/ 24 h 24"/>
                  <a:gd name="T2" fmla="*/ 0 w 11"/>
                  <a:gd name="T3" fmla="*/ 0 h 24"/>
                  <a:gd name="T4" fmla="*/ 11 w 11"/>
                  <a:gd name="T5" fmla="*/ 0 h 24"/>
                  <a:gd name="T6" fmla="*/ 11 w 11"/>
                  <a:gd name="T7" fmla="*/ 0 h 24"/>
                  <a:gd name="T8" fmla="*/ 11 w 11"/>
                  <a:gd name="T9" fmla="*/ 0 h 24"/>
                  <a:gd name="T10" fmla="*/ 11 w 11"/>
                  <a:gd name="T11" fmla="*/ 24 h 24"/>
                  <a:gd name="T12" fmla="*/ 0 w 11"/>
                  <a:gd name="T13" fmla="*/ 24 h 24"/>
                  <a:gd name="T14" fmla="*/ 0 60000 65536"/>
                  <a:gd name="T15" fmla="*/ 0 60000 65536"/>
                  <a:gd name="T16" fmla="*/ 0 60000 65536"/>
                  <a:gd name="T17" fmla="*/ 0 60000 65536"/>
                  <a:gd name="T18" fmla="*/ 0 60000 65536"/>
                  <a:gd name="T19" fmla="*/ 0 60000 65536"/>
                  <a:gd name="T20" fmla="*/ 0 60000 65536"/>
                  <a:gd name="T21" fmla="*/ 0 w 11"/>
                  <a:gd name="T22" fmla="*/ 0 h 24"/>
                  <a:gd name="T23" fmla="*/ 11 w 11"/>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24">
                    <a:moveTo>
                      <a:pt x="0" y="24"/>
                    </a:moveTo>
                    <a:lnTo>
                      <a:pt x="0" y="0"/>
                    </a:lnTo>
                    <a:lnTo>
                      <a:pt x="11" y="0"/>
                    </a:lnTo>
                    <a:lnTo>
                      <a:pt x="11"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570" name="Freeform 129"/>
              <p:cNvSpPr>
                <a:spLocks/>
              </p:cNvSpPr>
              <p:nvPr/>
            </p:nvSpPr>
            <p:spPr bwMode="auto">
              <a:xfrm>
                <a:off x="3420" y="2257"/>
                <a:ext cx="104" cy="58"/>
              </a:xfrm>
              <a:custGeom>
                <a:avLst/>
                <a:gdLst>
                  <a:gd name="T0" fmla="*/ 0 w 104"/>
                  <a:gd name="T1" fmla="*/ 34 h 58"/>
                  <a:gd name="T2" fmla="*/ 0 w 104"/>
                  <a:gd name="T3" fmla="*/ 0 h 58"/>
                  <a:gd name="T4" fmla="*/ 104 w 104"/>
                  <a:gd name="T5" fmla="*/ 34 h 58"/>
                  <a:gd name="T6" fmla="*/ 0 w 104"/>
                  <a:gd name="T7" fmla="*/ 58 h 58"/>
                  <a:gd name="T8" fmla="*/ 0 w 104"/>
                  <a:gd name="T9" fmla="*/ 34 h 58"/>
                  <a:gd name="T10" fmla="*/ 0 60000 65536"/>
                  <a:gd name="T11" fmla="*/ 0 60000 65536"/>
                  <a:gd name="T12" fmla="*/ 0 60000 65536"/>
                  <a:gd name="T13" fmla="*/ 0 60000 65536"/>
                  <a:gd name="T14" fmla="*/ 0 60000 65536"/>
                  <a:gd name="T15" fmla="*/ 0 w 104"/>
                  <a:gd name="T16" fmla="*/ 0 h 58"/>
                  <a:gd name="T17" fmla="*/ 104 w 104"/>
                  <a:gd name="T18" fmla="*/ 58 h 58"/>
                </a:gdLst>
                <a:ahLst/>
                <a:cxnLst>
                  <a:cxn ang="T10">
                    <a:pos x="T0" y="T1"/>
                  </a:cxn>
                  <a:cxn ang="T11">
                    <a:pos x="T2" y="T3"/>
                  </a:cxn>
                  <a:cxn ang="T12">
                    <a:pos x="T4" y="T5"/>
                  </a:cxn>
                  <a:cxn ang="T13">
                    <a:pos x="T6" y="T7"/>
                  </a:cxn>
                  <a:cxn ang="T14">
                    <a:pos x="T8" y="T9"/>
                  </a:cxn>
                </a:cxnLst>
                <a:rect l="T15" t="T16" r="T17" b="T18"/>
                <a:pathLst>
                  <a:path w="104" h="58">
                    <a:moveTo>
                      <a:pt x="0" y="34"/>
                    </a:moveTo>
                    <a:lnTo>
                      <a:pt x="0" y="0"/>
                    </a:lnTo>
                    <a:lnTo>
                      <a:pt x="104" y="34"/>
                    </a:lnTo>
                    <a:lnTo>
                      <a:pt x="0" y="58"/>
                    </a:lnTo>
                    <a:lnTo>
                      <a:pt x="0" y="3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571" name="Rectangle 130"/>
              <p:cNvSpPr>
                <a:spLocks noChangeArrowheads="1"/>
              </p:cNvSpPr>
              <p:nvPr/>
            </p:nvSpPr>
            <p:spPr bwMode="auto">
              <a:xfrm>
                <a:off x="2852" y="2291"/>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72" name="Rectangle 131"/>
              <p:cNvSpPr>
                <a:spLocks noChangeArrowheads="1"/>
              </p:cNvSpPr>
              <p:nvPr/>
            </p:nvSpPr>
            <p:spPr bwMode="auto">
              <a:xfrm>
                <a:off x="3408" y="2291"/>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73" name="Rectangle 132"/>
              <p:cNvSpPr>
                <a:spLocks noChangeArrowheads="1"/>
              </p:cNvSpPr>
              <p:nvPr/>
            </p:nvSpPr>
            <p:spPr bwMode="auto">
              <a:xfrm>
                <a:off x="2852" y="2291"/>
                <a:ext cx="55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74" name="Rectangle 133"/>
              <p:cNvSpPr>
                <a:spLocks noChangeArrowheads="1"/>
              </p:cNvSpPr>
              <p:nvPr/>
            </p:nvSpPr>
            <p:spPr bwMode="auto">
              <a:xfrm>
                <a:off x="3199" y="2164"/>
                <a:ext cx="276" cy="115"/>
              </a:xfrm>
              <a:prstGeom prst="rect">
                <a:avLst/>
              </a:prstGeom>
              <a:noFill/>
              <a:ln w="9525">
                <a:noFill/>
                <a:miter lim="800000"/>
                <a:headEnd/>
                <a:tailEnd/>
              </a:ln>
            </p:spPr>
            <p:txBody>
              <a:bodyPr wrap="none" lIns="0" tIns="0" rIns="0" bIns="0">
                <a:spAutoFit/>
              </a:bodyPr>
              <a:lstStyle/>
              <a:p>
                <a:r>
                  <a:rPr lang="en-US" sz="1200" u="none">
                    <a:solidFill>
                      <a:srgbClr val="000000"/>
                    </a:solidFill>
                  </a:rPr>
                  <a:t>open()</a:t>
                </a:r>
                <a:endParaRPr lang="en-US" b="1" u="none"/>
              </a:p>
            </p:txBody>
          </p:sp>
          <p:sp>
            <p:nvSpPr>
              <p:cNvPr id="140575" name="Rectangle 134"/>
              <p:cNvSpPr>
                <a:spLocks noChangeArrowheads="1"/>
              </p:cNvSpPr>
              <p:nvPr/>
            </p:nvSpPr>
            <p:spPr bwMode="auto">
              <a:xfrm>
                <a:off x="2863" y="1725"/>
                <a:ext cx="128"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76" name="Freeform 135"/>
              <p:cNvSpPr>
                <a:spLocks/>
              </p:cNvSpPr>
              <p:nvPr/>
            </p:nvSpPr>
            <p:spPr bwMode="auto">
              <a:xfrm>
                <a:off x="2863" y="1725"/>
                <a:ext cx="116" cy="46"/>
              </a:xfrm>
              <a:custGeom>
                <a:avLst/>
                <a:gdLst>
                  <a:gd name="T0" fmla="*/ 116 w 116"/>
                  <a:gd name="T1" fmla="*/ 46 h 46"/>
                  <a:gd name="T2" fmla="*/ 116 w 116"/>
                  <a:gd name="T3" fmla="*/ 34 h 46"/>
                  <a:gd name="T4" fmla="*/ 0 w 116"/>
                  <a:gd name="T5" fmla="*/ 0 h 46"/>
                  <a:gd name="T6" fmla="*/ 0 w 116"/>
                  <a:gd name="T7" fmla="*/ 0 h 46"/>
                  <a:gd name="T8" fmla="*/ 0 w 116"/>
                  <a:gd name="T9" fmla="*/ 0 h 46"/>
                  <a:gd name="T10" fmla="*/ 0 w 116"/>
                  <a:gd name="T11" fmla="*/ 11 h 46"/>
                  <a:gd name="T12" fmla="*/ 116 w 116"/>
                  <a:gd name="T13" fmla="*/ 46 h 46"/>
                  <a:gd name="T14" fmla="*/ 0 60000 65536"/>
                  <a:gd name="T15" fmla="*/ 0 60000 65536"/>
                  <a:gd name="T16" fmla="*/ 0 60000 65536"/>
                  <a:gd name="T17" fmla="*/ 0 60000 65536"/>
                  <a:gd name="T18" fmla="*/ 0 60000 65536"/>
                  <a:gd name="T19" fmla="*/ 0 60000 65536"/>
                  <a:gd name="T20" fmla="*/ 0 60000 65536"/>
                  <a:gd name="T21" fmla="*/ 0 w 116"/>
                  <a:gd name="T22" fmla="*/ 0 h 46"/>
                  <a:gd name="T23" fmla="*/ 116 w 116"/>
                  <a:gd name="T24" fmla="*/ 46 h 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6" h="46">
                    <a:moveTo>
                      <a:pt x="116" y="46"/>
                    </a:moveTo>
                    <a:lnTo>
                      <a:pt x="116" y="34"/>
                    </a:lnTo>
                    <a:lnTo>
                      <a:pt x="0" y="0"/>
                    </a:lnTo>
                    <a:lnTo>
                      <a:pt x="0" y="11"/>
                    </a:lnTo>
                    <a:lnTo>
                      <a:pt x="116" y="4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577" name="Freeform 136"/>
              <p:cNvSpPr>
                <a:spLocks/>
              </p:cNvSpPr>
              <p:nvPr/>
            </p:nvSpPr>
            <p:spPr bwMode="auto">
              <a:xfrm>
                <a:off x="2863" y="1690"/>
                <a:ext cx="116" cy="46"/>
              </a:xfrm>
              <a:custGeom>
                <a:avLst/>
                <a:gdLst>
                  <a:gd name="T0" fmla="*/ 0 w 116"/>
                  <a:gd name="T1" fmla="*/ 35 h 46"/>
                  <a:gd name="T2" fmla="*/ 0 w 116"/>
                  <a:gd name="T3" fmla="*/ 46 h 46"/>
                  <a:gd name="T4" fmla="*/ 116 w 116"/>
                  <a:gd name="T5" fmla="*/ 12 h 46"/>
                  <a:gd name="T6" fmla="*/ 116 w 116"/>
                  <a:gd name="T7" fmla="*/ 0 h 46"/>
                  <a:gd name="T8" fmla="*/ 0 w 116"/>
                  <a:gd name="T9" fmla="*/ 35 h 46"/>
                  <a:gd name="T10" fmla="*/ 0 60000 65536"/>
                  <a:gd name="T11" fmla="*/ 0 60000 65536"/>
                  <a:gd name="T12" fmla="*/ 0 60000 65536"/>
                  <a:gd name="T13" fmla="*/ 0 60000 65536"/>
                  <a:gd name="T14" fmla="*/ 0 60000 65536"/>
                  <a:gd name="T15" fmla="*/ 0 w 116"/>
                  <a:gd name="T16" fmla="*/ 0 h 46"/>
                  <a:gd name="T17" fmla="*/ 116 w 116"/>
                  <a:gd name="T18" fmla="*/ 46 h 46"/>
                </a:gdLst>
                <a:ahLst/>
                <a:cxnLst>
                  <a:cxn ang="T10">
                    <a:pos x="T0" y="T1"/>
                  </a:cxn>
                  <a:cxn ang="T11">
                    <a:pos x="T2" y="T3"/>
                  </a:cxn>
                  <a:cxn ang="T12">
                    <a:pos x="T4" y="T5"/>
                  </a:cxn>
                  <a:cxn ang="T13">
                    <a:pos x="T6" y="T7"/>
                  </a:cxn>
                  <a:cxn ang="T14">
                    <a:pos x="T8" y="T9"/>
                  </a:cxn>
                </a:cxnLst>
                <a:rect l="T15" t="T16" r="T17" b="T18"/>
                <a:pathLst>
                  <a:path w="116" h="46">
                    <a:moveTo>
                      <a:pt x="0" y="35"/>
                    </a:moveTo>
                    <a:lnTo>
                      <a:pt x="0" y="46"/>
                    </a:lnTo>
                    <a:lnTo>
                      <a:pt x="116" y="12"/>
                    </a:lnTo>
                    <a:lnTo>
                      <a:pt x="116" y="0"/>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578" name="Rectangle 137"/>
              <p:cNvSpPr>
                <a:spLocks noChangeArrowheads="1"/>
              </p:cNvSpPr>
              <p:nvPr/>
            </p:nvSpPr>
            <p:spPr bwMode="auto">
              <a:xfrm>
                <a:off x="5250" y="1725"/>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79" name="Rectangle 138"/>
              <p:cNvSpPr>
                <a:spLocks noChangeArrowheads="1"/>
              </p:cNvSpPr>
              <p:nvPr/>
            </p:nvSpPr>
            <p:spPr bwMode="auto">
              <a:xfrm>
                <a:off x="5204" y="1725"/>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80" name="Rectangle 139"/>
              <p:cNvSpPr>
                <a:spLocks noChangeArrowheads="1"/>
              </p:cNvSpPr>
              <p:nvPr/>
            </p:nvSpPr>
            <p:spPr bwMode="auto">
              <a:xfrm>
                <a:off x="5204" y="1725"/>
                <a:ext cx="4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81" name="Line 140"/>
              <p:cNvSpPr>
                <a:spLocks noChangeShapeType="1"/>
              </p:cNvSpPr>
              <p:nvPr/>
            </p:nvSpPr>
            <p:spPr bwMode="auto">
              <a:xfrm flipH="1">
                <a:off x="5042" y="1725"/>
                <a:ext cx="92" cy="1"/>
              </a:xfrm>
              <a:prstGeom prst="line">
                <a:avLst/>
              </a:prstGeom>
              <a:noFill/>
              <a:ln w="0">
                <a:solidFill>
                  <a:srgbClr val="000000"/>
                </a:solidFill>
                <a:round/>
                <a:headEnd/>
                <a:tailEnd/>
              </a:ln>
            </p:spPr>
            <p:txBody>
              <a:bodyPr/>
              <a:lstStyle/>
              <a:p>
                <a:endParaRPr lang="en-US"/>
              </a:p>
            </p:txBody>
          </p:sp>
          <p:sp>
            <p:nvSpPr>
              <p:cNvPr id="140582" name="Line 141"/>
              <p:cNvSpPr>
                <a:spLocks noChangeShapeType="1"/>
              </p:cNvSpPr>
              <p:nvPr/>
            </p:nvSpPr>
            <p:spPr bwMode="auto">
              <a:xfrm flipH="1">
                <a:off x="4879" y="1725"/>
                <a:ext cx="93" cy="1"/>
              </a:xfrm>
              <a:prstGeom prst="line">
                <a:avLst/>
              </a:prstGeom>
              <a:noFill/>
              <a:ln w="0">
                <a:solidFill>
                  <a:srgbClr val="000000"/>
                </a:solidFill>
                <a:round/>
                <a:headEnd/>
                <a:tailEnd/>
              </a:ln>
            </p:spPr>
            <p:txBody>
              <a:bodyPr/>
              <a:lstStyle/>
              <a:p>
                <a:endParaRPr lang="en-US"/>
              </a:p>
            </p:txBody>
          </p:sp>
          <p:sp>
            <p:nvSpPr>
              <p:cNvPr id="140583" name="Line 142"/>
              <p:cNvSpPr>
                <a:spLocks noChangeShapeType="1"/>
              </p:cNvSpPr>
              <p:nvPr/>
            </p:nvSpPr>
            <p:spPr bwMode="auto">
              <a:xfrm flipH="1">
                <a:off x="4717" y="1725"/>
                <a:ext cx="93" cy="1"/>
              </a:xfrm>
              <a:prstGeom prst="line">
                <a:avLst/>
              </a:prstGeom>
              <a:noFill/>
              <a:ln w="0">
                <a:solidFill>
                  <a:srgbClr val="000000"/>
                </a:solidFill>
                <a:round/>
                <a:headEnd/>
                <a:tailEnd/>
              </a:ln>
            </p:spPr>
            <p:txBody>
              <a:bodyPr/>
              <a:lstStyle/>
              <a:p>
                <a:endParaRPr lang="en-US"/>
              </a:p>
            </p:txBody>
          </p:sp>
          <p:sp>
            <p:nvSpPr>
              <p:cNvPr id="140584" name="Line 143"/>
              <p:cNvSpPr>
                <a:spLocks noChangeShapeType="1"/>
              </p:cNvSpPr>
              <p:nvPr/>
            </p:nvSpPr>
            <p:spPr bwMode="auto">
              <a:xfrm flipH="1">
                <a:off x="4555" y="1725"/>
                <a:ext cx="93" cy="1"/>
              </a:xfrm>
              <a:prstGeom prst="line">
                <a:avLst/>
              </a:prstGeom>
              <a:noFill/>
              <a:ln w="0">
                <a:solidFill>
                  <a:srgbClr val="000000"/>
                </a:solidFill>
                <a:round/>
                <a:headEnd/>
                <a:tailEnd/>
              </a:ln>
            </p:spPr>
            <p:txBody>
              <a:bodyPr/>
              <a:lstStyle/>
              <a:p>
                <a:endParaRPr lang="en-US"/>
              </a:p>
            </p:txBody>
          </p:sp>
          <p:sp>
            <p:nvSpPr>
              <p:cNvPr id="140585" name="Line 144"/>
              <p:cNvSpPr>
                <a:spLocks noChangeShapeType="1"/>
              </p:cNvSpPr>
              <p:nvPr/>
            </p:nvSpPr>
            <p:spPr bwMode="auto">
              <a:xfrm flipH="1">
                <a:off x="4393" y="1725"/>
                <a:ext cx="93" cy="1"/>
              </a:xfrm>
              <a:prstGeom prst="line">
                <a:avLst/>
              </a:prstGeom>
              <a:noFill/>
              <a:ln w="0">
                <a:solidFill>
                  <a:srgbClr val="000000"/>
                </a:solidFill>
                <a:round/>
                <a:headEnd/>
                <a:tailEnd/>
              </a:ln>
            </p:spPr>
            <p:txBody>
              <a:bodyPr/>
              <a:lstStyle/>
              <a:p>
                <a:endParaRPr lang="en-US"/>
              </a:p>
            </p:txBody>
          </p:sp>
          <p:sp>
            <p:nvSpPr>
              <p:cNvPr id="140586" name="Line 145"/>
              <p:cNvSpPr>
                <a:spLocks noChangeShapeType="1"/>
              </p:cNvSpPr>
              <p:nvPr/>
            </p:nvSpPr>
            <p:spPr bwMode="auto">
              <a:xfrm flipH="1">
                <a:off x="4231" y="1725"/>
                <a:ext cx="92" cy="1"/>
              </a:xfrm>
              <a:prstGeom prst="line">
                <a:avLst/>
              </a:prstGeom>
              <a:noFill/>
              <a:ln w="0">
                <a:solidFill>
                  <a:srgbClr val="000000"/>
                </a:solidFill>
                <a:round/>
                <a:headEnd/>
                <a:tailEnd/>
              </a:ln>
            </p:spPr>
            <p:txBody>
              <a:bodyPr/>
              <a:lstStyle/>
              <a:p>
                <a:endParaRPr lang="en-US"/>
              </a:p>
            </p:txBody>
          </p:sp>
          <p:sp>
            <p:nvSpPr>
              <p:cNvPr id="140587" name="Line 146"/>
              <p:cNvSpPr>
                <a:spLocks noChangeShapeType="1"/>
              </p:cNvSpPr>
              <p:nvPr/>
            </p:nvSpPr>
            <p:spPr bwMode="auto">
              <a:xfrm flipH="1">
                <a:off x="4080" y="1725"/>
                <a:ext cx="81" cy="1"/>
              </a:xfrm>
              <a:prstGeom prst="line">
                <a:avLst/>
              </a:prstGeom>
              <a:noFill/>
              <a:ln w="0">
                <a:solidFill>
                  <a:srgbClr val="000000"/>
                </a:solidFill>
                <a:round/>
                <a:headEnd/>
                <a:tailEnd/>
              </a:ln>
            </p:spPr>
            <p:txBody>
              <a:bodyPr/>
              <a:lstStyle/>
              <a:p>
                <a:endParaRPr lang="en-US"/>
              </a:p>
            </p:txBody>
          </p:sp>
          <p:sp>
            <p:nvSpPr>
              <p:cNvPr id="140588" name="Line 147"/>
              <p:cNvSpPr>
                <a:spLocks noChangeShapeType="1"/>
              </p:cNvSpPr>
              <p:nvPr/>
            </p:nvSpPr>
            <p:spPr bwMode="auto">
              <a:xfrm flipH="1">
                <a:off x="3918" y="1725"/>
                <a:ext cx="81" cy="1"/>
              </a:xfrm>
              <a:prstGeom prst="line">
                <a:avLst/>
              </a:prstGeom>
              <a:noFill/>
              <a:ln w="0">
                <a:solidFill>
                  <a:srgbClr val="000000"/>
                </a:solidFill>
                <a:round/>
                <a:headEnd/>
                <a:tailEnd/>
              </a:ln>
            </p:spPr>
            <p:txBody>
              <a:bodyPr/>
              <a:lstStyle/>
              <a:p>
                <a:endParaRPr lang="en-US"/>
              </a:p>
            </p:txBody>
          </p:sp>
          <p:sp>
            <p:nvSpPr>
              <p:cNvPr id="140589" name="Line 148"/>
              <p:cNvSpPr>
                <a:spLocks noChangeShapeType="1"/>
              </p:cNvSpPr>
              <p:nvPr/>
            </p:nvSpPr>
            <p:spPr bwMode="auto">
              <a:xfrm flipH="1">
                <a:off x="3756" y="1725"/>
                <a:ext cx="81" cy="1"/>
              </a:xfrm>
              <a:prstGeom prst="line">
                <a:avLst/>
              </a:prstGeom>
              <a:noFill/>
              <a:ln w="0">
                <a:solidFill>
                  <a:srgbClr val="000000"/>
                </a:solidFill>
                <a:round/>
                <a:headEnd/>
                <a:tailEnd/>
              </a:ln>
            </p:spPr>
            <p:txBody>
              <a:bodyPr/>
              <a:lstStyle/>
              <a:p>
                <a:endParaRPr lang="en-US"/>
              </a:p>
            </p:txBody>
          </p:sp>
          <p:sp>
            <p:nvSpPr>
              <p:cNvPr id="140590" name="Line 149"/>
              <p:cNvSpPr>
                <a:spLocks noChangeShapeType="1"/>
              </p:cNvSpPr>
              <p:nvPr/>
            </p:nvSpPr>
            <p:spPr bwMode="auto">
              <a:xfrm flipH="1">
                <a:off x="3593" y="1725"/>
                <a:ext cx="81" cy="1"/>
              </a:xfrm>
              <a:prstGeom prst="line">
                <a:avLst/>
              </a:prstGeom>
              <a:noFill/>
              <a:ln w="0">
                <a:solidFill>
                  <a:srgbClr val="000000"/>
                </a:solidFill>
                <a:round/>
                <a:headEnd/>
                <a:tailEnd/>
              </a:ln>
            </p:spPr>
            <p:txBody>
              <a:bodyPr/>
              <a:lstStyle/>
              <a:p>
                <a:endParaRPr lang="en-US"/>
              </a:p>
            </p:txBody>
          </p:sp>
          <p:sp>
            <p:nvSpPr>
              <p:cNvPr id="140591" name="Line 150"/>
              <p:cNvSpPr>
                <a:spLocks noChangeShapeType="1"/>
              </p:cNvSpPr>
              <p:nvPr/>
            </p:nvSpPr>
            <p:spPr bwMode="auto">
              <a:xfrm flipH="1">
                <a:off x="3431" y="1725"/>
                <a:ext cx="81" cy="1"/>
              </a:xfrm>
              <a:prstGeom prst="line">
                <a:avLst/>
              </a:prstGeom>
              <a:noFill/>
              <a:ln w="0">
                <a:solidFill>
                  <a:srgbClr val="000000"/>
                </a:solidFill>
                <a:round/>
                <a:headEnd/>
                <a:tailEnd/>
              </a:ln>
            </p:spPr>
            <p:txBody>
              <a:bodyPr/>
              <a:lstStyle/>
              <a:p>
                <a:endParaRPr lang="en-US"/>
              </a:p>
            </p:txBody>
          </p:sp>
          <p:sp>
            <p:nvSpPr>
              <p:cNvPr id="140592" name="Line 151"/>
              <p:cNvSpPr>
                <a:spLocks noChangeShapeType="1"/>
              </p:cNvSpPr>
              <p:nvPr/>
            </p:nvSpPr>
            <p:spPr bwMode="auto">
              <a:xfrm flipH="1">
                <a:off x="3269" y="1736"/>
                <a:ext cx="81" cy="1"/>
              </a:xfrm>
              <a:prstGeom prst="line">
                <a:avLst/>
              </a:prstGeom>
              <a:noFill/>
              <a:ln w="0">
                <a:solidFill>
                  <a:srgbClr val="000000"/>
                </a:solidFill>
                <a:round/>
                <a:headEnd/>
                <a:tailEnd/>
              </a:ln>
            </p:spPr>
            <p:txBody>
              <a:bodyPr/>
              <a:lstStyle/>
              <a:p>
                <a:endParaRPr lang="en-US"/>
              </a:p>
            </p:txBody>
          </p:sp>
          <p:sp>
            <p:nvSpPr>
              <p:cNvPr id="140593" name="Line 152"/>
              <p:cNvSpPr>
                <a:spLocks noChangeShapeType="1"/>
              </p:cNvSpPr>
              <p:nvPr/>
            </p:nvSpPr>
            <p:spPr bwMode="auto">
              <a:xfrm flipH="1">
                <a:off x="3107" y="1736"/>
                <a:ext cx="81" cy="1"/>
              </a:xfrm>
              <a:prstGeom prst="line">
                <a:avLst/>
              </a:prstGeom>
              <a:noFill/>
              <a:ln w="0">
                <a:solidFill>
                  <a:srgbClr val="000000"/>
                </a:solidFill>
                <a:round/>
                <a:headEnd/>
                <a:tailEnd/>
              </a:ln>
            </p:spPr>
            <p:txBody>
              <a:bodyPr/>
              <a:lstStyle/>
              <a:p>
                <a:endParaRPr lang="en-US"/>
              </a:p>
            </p:txBody>
          </p:sp>
          <p:sp>
            <p:nvSpPr>
              <p:cNvPr id="140594" name="Rectangle 153"/>
              <p:cNvSpPr>
                <a:spLocks noChangeArrowheads="1"/>
              </p:cNvSpPr>
              <p:nvPr/>
            </p:nvSpPr>
            <p:spPr bwMode="auto">
              <a:xfrm>
                <a:off x="3026" y="173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95" name="Rectangle 154"/>
              <p:cNvSpPr>
                <a:spLocks noChangeArrowheads="1"/>
              </p:cNvSpPr>
              <p:nvPr/>
            </p:nvSpPr>
            <p:spPr bwMode="auto">
              <a:xfrm>
                <a:off x="2991" y="173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96" name="Rectangle 155"/>
              <p:cNvSpPr>
                <a:spLocks noChangeArrowheads="1"/>
              </p:cNvSpPr>
              <p:nvPr/>
            </p:nvSpPr>
            <p:spPr bwMode="auto">
              <a:xfrm>
                <a:off x="2991" y="1736"/>
                <a:ext cx="35"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597" name="Rectangle 156"/>
              <p:cNvSpPr>
                <a:spLocks noChangeArrowheads="1"/>
              </p:cNvSpPr>
              <p:nvPr/>
            </p:nvSpPr>
            <p:spPr bwMode="auto">
              <a:xfrm>
                <a:off x="4416" y="1285"/>
                <a:ext cx="754" cy="115"/>
              </a:xfrm>
              <a:prstGeom prst="rect">
                <a:avLst/>
              </a:prstGeom>
              <a:noFill/>
              <a:ln w="9525">
                <a:noFill/>
                <a:miter lim="800000"/>
                <a:headEnd/>
                <a:tailEnd/>
              </a:ln>
            </p:spPr>
            <p:txBody>
              <a:bodyPr wrap="none" lIns="0" tIns="0" rIns="0" bIns="0">
                <a:spAutoFit/>
              </a:bodyPr>
              <a:lstStyle/>
              <a:p>
                <a:r>
                  <a:rPr lang="en-US" sz="1200" u="none">
                    <a:solidFill>
                      <a:srgbClr val="000000"/>
                    </a:solidFill>
                  </a:rPr>
                  <a:t>register_handler()</a:t>
                </a:r>
                <a:endParaRPr lang="en-US" b="1" u="none"/>
              </a:p>
            </p:txBody>
          </p:sp>
          <p:sp>
            <p:nvSpPr>
              <p:cNvPr id="140598" name="Rectangle 157"/>
              <p:cNvSpPr>
                <a:spLocks noChangeArrowheads="1"/>
              </p:cNvSpPr>
              <p:nvPr/>
            </p:nvSpPr>
            <p:spPr bwMode="auto">
              <a:xfrm>
                <a:off x="5250" y="1598"/>
                <a:ext cx="209" cy="16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599" name="Rectangle 158"/>
              <p:cNvSpPr>
                <a:spLocks noChangeArrowheads="1"/>
              </p:cNvSpPr>
              <p:nvPr/>
            </p:nvSpPr>
            <p:spPr bwMode="auto">
              <a:xfrm>
                <a:off x="5250" y="1598"/>
                <a:ext cx="220"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00" name="Rectangle 159"/>
              <p:cNvSpPr>
                <a:spLocks noChangeArrowheads="1"/>
              </p:cNvSpPr>
              <p:nvPr/>
            </p:nvSpPr>
            <p:spPr bwMode="auto">
              <a:xfrm>
                <a:off x="5459" y="1598"/>
                <a:ext cx="11" cy="17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01" name="Rectangle 160"/>
              <p:cNvSpPr>
                <a:spLocks noChangeArrowheads="1"/>
              </p:cNvSpPr>
              <p:nvPr/>
            </p:nvSpPr>
            <p:spPr bwMode="auto">
              <a:xfrm>
                <a:off x="5250" y="1759"/>
                <a:ext cx="20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02" name="Rectangle 161"/>
              <p:cNvSpPr>
                <a:spLocks noChangeArrowheads="1"/>
              </p:cNvSpPr>
              <p:nvPr/>
            </p:nvSpPr>
            <p:spPr bwMode="auto">
              <a:xfrm>
                <a:off x="5250" y="1598"/>
                <a:ext cx="12" cy="16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03" name="Rectangle 162"/>
              <p:cNvSpPr>
                <a:spLocks noChangeArrowheads="1"/>
              </p:cNvSpPr>
              <p:nvPr/>
            </p:nvSpPr>
            <p:spPr bwMode="auto">
              <a:xfrm>
                <a:off x="3547" y="2847"/>
                <a:ext cx="209" cy="38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604" name="Rectangle 163"/>
              <p:cNvSpPr>
                <a:spLocks noChangeArrowheads="1"/>
              </p:cNvSpPr>
              <p:nvPr/>
            </p:nvSpPr>
            <p:spPr bwMode="auto">
              <a:xfrm>
                <a:off x="3547" y="2847"/>
                <a:ext cx="220"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05" name="Rectangle 164"/>
              <p:cNvSpPr>
                <a:spLocks noChangeArrowheads="1"/>
              </p:cNvSpPr>
              <p:nvPr/>
            </p:nvSpPr>
            <p:spPr bwMode="auto">
              <a:xfrm>
                <a:off x="3756" y="2847"/>
                <a:ext cx="11" cy="39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06" name="Rectangle 165"/>
              <p:cNvSpPr>
                <a:spLocks noChangeArrowheads="1"/>
              </p:cNvSpPr>
              <p:nvPr/>
            </p:nvSpPr>
            <p:spPr bwMode="auto">
              <a:xfrm>
                <a:off x="3547" y="3228"/>
                <a:ext cx="20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07" name="Rectangle 166"/>
              <p:cNvSpPr>
                <a:spLocks noChangeArrowheads="1"/>
              </p:cNvSpPr>
              <p:nvPr/>
            </p:nvSpPr>
            <p:spPr bwMode="auto">
              <a:xfrm>
                <a:off x="3547" y="2847"/>
                <a:ext cx="12" cy="38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08" name="Freeform 167"/>
              <p:cNvSpPr>
                <a:spLocks/>
              </p:cNvSpPr>
              <p:nvPr/>
            </p:nvSpPr>
            <p:spPr bwMode="auto">
              <a:xfrm>
                <a:off x="3744" y="2870"/>
                <a:ext cx="139" cy="69"/>
              </a:xfrm>
              <a:custGeom>
                <a:avLst/>
                <a:gdLst>
                  <a:gd name="T0" fmla="*/ 139 w 139"/>
                  <a:gd name="T1" fmla="*/ 46 h 69"/>
                  <a:gd name="T2" fmla="*/ 139 w 139"/>
                  <a:gd name="T3" fmla="*/ 69 h 69"/>
                  <a:gd name="T4" fmla="*/ 139 w 139"/>
                  <a:gd name="T5" fmla="*/ 69 h 69"/>
                  <a:gd name="T6" fmla="*/ 139 w 139"/>
                  <a:gd name="T7" fmla="*/ 69 h 69"/>
                  <a:gd name="T8" fmla="*/ 35 w 139"/>
                  <a:gd name="T9" fmla="*/ 46 h 69"/>
                  <a:gd name="T10" fmla="*/ 0 w 139"/>
                  <a:gd name="T11" fmla="*/ 46 h 69"/>
                  <a:gd name="T12" fmla="*/ 35 w 139"/>
                  <a:gd name="T13" fmla="*/ 34 h 69"/>
                  <a:gd name="T14" fmla="*/ 139 w 139"/>
                  <a:gd name="T15" fmla="*/ 0 h 69"/>
                  <a:gd name="T16" fmla="*/ 139 w 139"/>
                  <a:gd name="T17" fmla="*/ 0 h 69"/>
                  <a:gd name="T18" fmla="*/ 139 w 139"/>
                  <a:gd name="T19" fmla="*/ 11 h 69"/>
                  <a:gd name="T20" fmla="*/ 139 w 139"/>
                  <a:gd name="T21" fmla="*/ 11 h 69"/>
                  <a:gd name="T22" fmla="*/ 35 w 139"/>
                  <a:gd name="T23" fmla="*/ 46 h 69"/>
                  <a:gd name="T24" fmla="*/ 35 w 139"/>
                  <a:gd name="T25" fmla="*/ 34 h 69"/>
                  <a:gd name="T26" fmla="*/ 35 w 139"/>
                  <a:gd name="T27" fmla="*/ 34 h 69"/>
                  <a:gd name="T28" fmla="*/ 139 w 139"/>
                  <a:gd name="T29" fmla="*/ 58 h 69"/>
                  <a:gd name="T30" fmla="*/ 139 w 139"/>
                  <a:gd name="T31" fmla="*/ 69 h 69"/>
                  <a:gd name="T32" fmla="*/ 127 w 139"/>
                  <a:gd name="T33" fmla="*/ 69 h 69"/>
                  <a:gd name="T34" fmla="*/ 127 w 139"/>
                  <a:gd name="T35" fmla="*/ 46 h 69"/>
                  <a:gd name="T36" fmla="*/ 139 w 139"/>
                  <a:gd name="T37" fmla="*/ 46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9"/>
                  <a:gd name="T58" fmla="*/ 0 h 69"/>
                  <a:gd name="T59" fmla="*/ 139 w 139"/>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9" h="69">
                    <a:moveTo>
                      <a:pt x="139" y="46"/>
                    </a:moveTo>
                    <a:lnTo>
                      <a:pt x="139" y="69"/>
                    </a:lnTo>
                    <a:lnTo>
                      <a:pt x="35" y="46"/>
                    </a:lnTo>
                    <a:lnTo>
                      <a:pt x="0" y="46"/>
                    </a:lnTo>
                    <a:lnTo>
                      <a:pt x="35" y="34"/>
                    </a:lnTo>
                    <a:lnTo>
                      <a:pt x="139" y="0"/>
                    </a:lnTo>
                    <a:lnTo>
                      <a:pt x="139" y="11"/>
                    </a:lnTo>
                    <a:lnTo>
                      <a:pt x="35" y="46"/>
                    </a:lnTo>
                    <a:lnTo>
                      <a:pt x="35" y="34"/>
                    </a:lnTo>
                    <a:lnTo>
                      <a:pt x="139" y="58"/>
                    </a:lnTo>
                    <a:lnTo>
                      <a:pt x="139" y="69"/>
                    </a:lnTo>
                    <a:lnTo>
                      <a:pt x="127" y="69"/>
                    </a:lnTo>
                    <a:lnTo>
                      <a:pt x="127" y="46"/>
                    </a:lnTo>
                    <a:lnTo>
                      <a:pt x="139" y="4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609" name="Freeform 168"/>
              <p:cNvSpPr>
                <a:spLocks/>
              </p:cNvSpPr>
              <p:nvPr/>
            </p:nvSpPr>
            <p:spPr bwMode="auto">
              <a:xfrm>
                <a:off x="3871" y="2881"/>
                <a:ext cx="12" cy="35"/>
              </a:xfrm>
              <a:custGeom>
                <a:avLst/>
                <a:gdLst>
                  <a:gd name="T0" fmla="*/ 12 w 12"/>
                  <a:gd name="T1" fmla="*/ 0 h 35"/>
                  <a:gd name="T2" fmla="*/ 12 w 12"/>
                  <a:gd name="T3" fmla="*/ 35 h 35"/>
                  <a:gd name="T4" fmla="*/ 0 w 12"/>
                  <a:gd name="T5" fmla="*/ 35 h 35"/>
                  <a:gd name="T6" fmla="*/ 0 w 12"/>
                  <a:gd name="T7" fmla="*/ 35 h 35"/>
                  <a:gd name="T8" fmla="*/ 0 w 12"/>
                  <a:gd name="T9" fmla="*/ 35 h 35"/>
                  <a:gd name="T10" fmla="*/ 0 w 12"/>
                  <a:gd name="T11" fmla="*/ 0 h 35"/>
                  <a:gd name="T12" fmla="*/ 12 w 12"/>
                  <a:gd name="T13" fmla="*/ 0 h 35"/>
                  <a:gd name="T14" fmla="*/ 0 60000 65536"/>
                  <a:gd name="T15" fmla="*/ 0 60000 65536"/>
                  <a:gd name="T16" fmla="*/ 0 60000 65536"/>
                  <a:gd name="T17" fmla="*/ 0 60000 65536"/>
                  <a:gd name="T18" fmla="*/ 0 60000 65536"/>
                  <a:gd name="T19" fmla="*/ 0 60000 65536"/>
                  <a:gd name="T20" fmla="*/ 0 60000 65536"/>
                  <a:gd name="T21" fmla="*/ 0 w 12"/>
                  <a:gd name="T22" fmla="*/ 0 h 35"/>
                  <a:gd name="T23" fmla="*/ 12 w 12"/>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5">
                    <a:moveTo>
                      <a:pt x="12" y="0"/>
                    </a:moveTo>
                    <a:lnTo>
                      <a:pt x="12" y="35"/>
                    </a:lnTo>
                    <a:lnTo>
                      <a:pt x="0" y="35"/>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610" name="Freeform 169"/>
              <p:cNvSpPr>
                <a:spLocks/>
              </p:cNvSpPr>
              <p:nvPr/>
            </p:nvSpPr>
            <p:spPr bwMode="auto">
              <a:xfrm>
                <a:off x="3779" y="2881"/>
                <a:ext cx="104" cy="58"/>
              </a:xfrm>
              <a:custGeom>
                <a:avLst/>
                <a:gdLst>
                  <a:gd name="T0" fmla="*/ 104 w 104"/>
                  <a:gd name="T1" fmla="*/ 35 h 58"/>
                  <a:gd name="T2" fmla="*/ 104 w 104"/>
                  <a:gd name="T3" fmla="*/ 58 h 58"/>
                  <a:gd name="T4" fmla="*/ 0 w 104"/>
                  <a:gd name="T5" fmla="*/ 35 h 58"/>
                  <a:gd name="T6" fmla="*/ 104 w 104"/>
                  <a:gd name="T7" fmla="*/ 0 h 58"/>
                  <a:gd name="T8" fmla="*/ 104 w 104"/>
                  <a:gd name="T9" fmla="*/ 35 h 58"/>
                  <a:gd name="T10" fmla="*/ 0 60000 65536"/>
                  <a:gd name="T11" fmla="*/ 0 60000 65536"/>
                  <a:gd name="T12" fmla="*/ 0 60000 65536"/>
                  <a:gd name="T13" fmla="*/ 0 60000 65536"/>
                  <a:gd name="T14" fmla="*/ 0 60000 65536"/>
                  <a:gd name="T15" fmla="*/ 0 w 104"/>
                  <a:gd name="T16" fmla="*/ 0 h 58"/>
                  <a:gd name="T17" fmla="*/ 104 w 104"/>
                  <a:gd name="T18" fmla="*/ 58 h 58"/>
                </a:gdLst>
                <a:ahLst/>
                <a:cxnLst>
                  <a:cxn ang="T10">
                    <a:pos x="T0" y="T1"/>
                  </a:cxn>
                  <a:cxn ang="T11">
                    <a:pos x="T2" y="T3"/>
                  </a:cxn>
                  <a:cxn ang="T12">
                    <a:pos x="T4" y="T5"/>
                  </a:cxn>
                  <a:cxn ang="T13">
                    <a:pos x="T6" y="T7"/>
                  </a:cxn>
                  <a:cxn ang="T14">
                    <a:pos x="T8" y="T9"/>
                  </a:cxn>
                </a:cxnLst>
                <a:rect l="T15" t="T16" r="T17" b="T18"/>
                <a:pathLst>
                  <a:path w="104" h="58">
                    <a:moveTo>
                      <a:pt x="104" y="35"/>
                    </a:moveTo>
                    <a:lnTo>
                      <a:pt x="104" y="58"/>
                    </a:lnTo>
                    <a:lnTo>
                      <a:pt x="0" y="35"/>
                    </a:lnTo>
                    <a:lnTo>
                      <a:pt x="104" y="0"/>
                    </a:lnTo>
                    <a:lnTo>
                      <a:pt x="104"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611" name="Rectangle 170"/>
              <p:cNvSpPr>
                <a:spLocks noChangeArrowheads="1"/>
              </p:cNvSpPr>
              <p:nvPr/>
            </p:nvSpPr>
            <p:spPr bwMode="auto">
              <a:xfrm>
                <a:off x="5250" y="291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12" name="Rectangle 171"/>
              <p:cNvSpPr>
                <a:spLocks noChangeArrowheads="1"/>
              </p:cNvSpPr>
              <p:nvPr/>
            </p:nvSpPr>
            <p:spPr bwMode="auto">
              <a:xfrm>
                <a:off x="3895" y="291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13" name="Rectangle 172"/>
              <p:cNvSpPr>
                <a:spLocks noChangeArrowheads="1"/>
              </p:cNvSpPr>
              <p:nvPr/>
            </p:nvSpPr>
            <p:spPr bwMode="auto">
              <a:xfrm>
                <a:off x="3895" y="2916"/>
                <a:ext cx="1355"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14" name="Rectangle 173"/>
              <p:cNvSpPr>
                <a:spLocks noChangeArrowheads="1"/>
              </p:cNvSpPr>
              <p:nvPr/>
            </p:nvSpPr>
            <p:spPr bwMode="auto">
              <a:xfrm>
                <a:off x="3860" y="2777"/>
                <a:ext cx="637" cy="115"/>
              </a:xfrm>
              <a:prstGeom prst="rect">
                <a:avLst/>
              </a:prstGeom>
              <a:noFill/>
              <a:ln w="9525">
                <a:noFill/>
                <a:miter lim="800000"/>
                <a:headEnd/>
                <a:tailEnd/>
              </a:ln>
            </p:spPr>
            <p:txBody>
              <a:bodyPr wrap="none" lIns="0" tIns="0" rIns="0" bIns="0">
                <a:spAutoFit/>
              </a:bodyPr>
              <a:lstStyle/>
              <a:p>
                <a:r>
                  <a:rPr lang="en-US" sz="1200" u="none">
                    <a:solidFill>
                      <a:srgbClr val="000000"/>
                    </a:solidFill>
                  </a:rPr>
                  <a:t>handle_event()</a:t>
                </a:r>
                <a:endParaRPr lang="en-US" b="1" u="none"/>
              </a:p>
            </p:txBody>
          </p:sp>
          <p:sp>
            <p:nvSpPr>
              <p:cNvPr id="140615" name="Rectangle 174"/>
              <p:cNvSpPr>
                <a:spLocks noChangeArrowheads="1"/>
              </p:cNvSpPr>
              <p:nvPr/>
            </p:nvSpPr>
            <p:spPr bwMode="auto">
              <a:xfrm>
                <a:off x="3582" y="3055"/>
                <a:ext cx="208" cy="13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616" name="Rectangle 175"/>
              <p:cNvSpPr>
                <a:spLocks noChangeArrowheads="1"/>
              </p:cNvSpPr>
              <p:nvPr/>
            </p:nvSpPr>
            <p:spPr bwMode="auto">
              <a:xfrm>
                <a:off x="3582" y="3055"/>
                <a:ext cx="220"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17" name="Rectangle 176"/>
              <p:cNvSpPr>
                <a:spLocks noChangeArrowheads="1"/>
              </p:cNvSpPr>
              <p:nvPr/>
            </p:nvSpPr>
            <p:spPr bwMode="auto">
              <a:xfrm>
                <a:off x="3790" y="3055"/>
                <a:ext cx="12" cy="1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18" name="Rectangle 177"/>
              <p:cNvSpPr>
                <a:spLocks noChangeArrowheads="1"/>
              </p:cNvSpPr>
              <p:nvPr/>
            </p:nvSpPr>
            <p:spPr bwMode="auto">
              <a:xfrm>
                <a:off x="3582" y="3194"/>
                <a:ext cx="208"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19" name="Rectangle 178"/>
              <p:cNvSpPr>
                <a:spLocks noChangeArrowheads="1"/>
              </p:cNvSpPr>
              <p:nvPr/>
            </p:nvSpPr>
            <p:spPr bwMode="auto">
              <a:xfrm>
                <a:off x="3582" y="3055"/>
                <a:ext cx="11" cy="13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20" name="Rectangle 179"/>
              <p:cNvSpPr>
                <a:spLocks noChangeArrowheads="1"/>
              </p:cNvSpPr>
              <p:nvPr/>
            </p:nvSpPr>
            <p:spPr bwMode="auto">
              <a:xfrm>
                <a:off x="4034" y="2962"/>
                <a:ext cx="367" cy="115"/>
              </a:xfrm>
              <a:prstGeom prst="rect">
                <a:avLst/>
              </a:prstGeom>
              <a:noFill/>
              <a:ln w="9525">
                <a:noFill/>
                <a:miter lim="800000"/>
                <a:headEnd/>
                <a:tailEnd/>
              </a:ln>
            </p:spPr>
            <p:txBody>
              <a:bodyPr wrap="none" lIns="0" tIns="0" rIns="0" bIns="0">
                <a:spAutoFit/>
              </a:bodyPr>
              <a:lstStyle/>
              <a:p>
                <a:r>
                  <a:rPr lang="en-US" sz="1200" u="none">
                    <a:solidFill>
                      <a:srgbClr val="000000"/>
                    </a:solidFill>
                  </a:rPr>
                  <a:t>service()</a:t>
                </a:r>
                <a:endParaRPr lang="en-US" b="1" u="none"/>
              </a:p>
            </p:txBody>
          </p:sp>
          <p:sp>
            <p:nvSpPr>
              <p:cNvPr id="140621" name="Freeform 180"/>
              <p:cNvSpPr>
                <a:spLocks/>
              </p:cNvSpPr>
              <p:nvPr/>
            </p:nvSpPr>
            <p:spPr bwMode="auto">
              <a:xfrm>
                <a:off x="3547" y="3182"/>
                <a:ext cx="209" cy="116"/>
              </a:xfrm>
              <a:custGeom>
                <a:avLst/>
                <a:gdLst>
                  <a:gd name="T0" fmla="*/ 0 w 209"/>
                  <a:gd name="T1" fmla="*/ 0 h 116"/>
                  <a:gd name="T2" fmla="*/ 0 w 209"/>
                  <a:gd name="T3" fmla="*/ 116 h 116"/>
                  <a:gd name="T4" fmla="*/ 46 w 209"/>
                  <a:gd name="T5" fmla="*/ 58 h 116"/>
                  <a:gd name="T6" fmla="*/ 46 w 209"/>
                  <a:gd name="T7" fmla="*/ 116 h 116"/>
                  <a:gd name="T8" fmla="*/ 104 w 209"/>
                  <a:gd name="T9" fmla="*/ 58 h 116"/>
                  <a:gd name="T10" fmla="*/ 104 w 209"/>
                  <a:gd name="T11" fmla="*/ 116 h 116"/>
                  <a:gd name="T12" fmla="*/ 151 w 209"/>
                  <a:gd name="T13" fmla="*/ 58 h 116"/>
                  <a:gd name="T14" fmla="*/ 151 w 209"/>
                  <a:gd name="T15" fmla="*/ 116 h 116"/>
                  <a:gd name="T16" fmla="*/ 209 w 209"/>
                  <a:gd name="T17" fmla="*/ 58 h 116"/>
                  <a:gd name="T18" fmla="*/ 209 w 209"/>
                  <a:gd name="T19" fmla="*/ 0 h 116"/>
                  <a:gd name="T20" fmla="*/ 0 w 209"/>
                  <a:gd name="T21" fmla="*/ 0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9"/>
                  <a:gd name="T34" fmla="*/ 0 h 116"/>
                  <a:gd name="T35" fmla="*/ 209 w 209"/>
                  <a:gd name="T36" fmla="*/ 116 h 1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9" h="116">
                    <a:moveTo>
                      <a:pt x="0" y="0"/>
                    </a:moveTo>
                    <a:lnTo>
                      <a:pt x="0" y="116"/>
                    </a:lnTo>
                    <a:lnTo>
                      <a:pt x="46" y="58"/>
                    </a:lnTo>
                    <a:lnTo>
                      <a:pt x="46" y="116"/>
                    </a:lnTo>
                    <a:lnTo>
                      <a:pt x="104" y="58"/>
                    </a:lnTo>
                    <a:lnTo>
                      <a:pt x="104" y="116"/>
                    </a:lnTo>
                    <a:lnTo>
                      <a:pt x="151" y="58"/>
                    </a:lnTo>
                    <a:lnTo>
                      <a:pt x="151" y="116"/>
                    </a:lnTo>
                    <a:lnTo>
                      <a:pt x="209" y="58"/>
                    </a:lnTo>
                    <a:lnTo>
                      <a:pt x="209"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40622" name="Rectangle 181"/>
              <p:cNvSpPr>
                <a:spLocks noChangeArrowheads="1"/>
              </p:cNvSpPr>
              <p:nvPr/>
            </p:nvSpPr>
            <p:spPr bwMode="auto">
              <a:xfrm>
                <a:off x="3547" y="3182"/>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23" name="Freeform 182"/>
              <p:cNvSpPr>
                <a:spLocks/>
              </p:cNvSpPr>
              <p:nvPr/>
            </p:nvSpPr>
            <p:spPr bwMode="auto">
              <a:xfrm>
                <a:off x="3547" y="3182"/>
                <a:ext cx="162" cy="139"/>
              </a:xfrm>
              <a:custGeom>
                <a:avLst/>
                <a:gdLst>
                  <a:gd name="T0" fmla="*/ 12 w 162"/>
                  <a:gd name="T1" fmla="*/ 0 h 139"/>
                  <a:gd name="T2" fmla="*/ 12 w 162"/>
                  <a:gd name="T3" fmla="*/ 116 h 139"/>
                  <a:gd name="T4" fmla="*/ 12 w 162"/>
                  <a:gd name="T5" fmla="*/ 127 h 139"/>
                  <a:gd name="T6" fmla="*/ 0 w 162"/>
                  <a:gd name="T7" fmla="*/ 116 h 139"/>
                  <a:gd name="T8" fmla="*/ 46 w 162"/>
                  <a:gd name="T9" fmla="*/ 58 h 139"/>
                  <a:gd name="T10" fmla="*/ 58 w 162"/>
                  <a:gd name="T11" fmla="*/ 46 h 139"/>
                  <a:gd name="T12" fmla="*/ 58 w 162"/>
                  <a:gd name="T13" fmla="*/ 58 h 139"/>
                  <a:gd name="T14" fmla="*/ 58 w 162"/>
                  <a:gd name="T15" fmla="*/ 116 h 139"/>
                  <a:gd name="T16" fmla="*/ 58 w 162"/>
                  <a:gd name="T17" fmla="*/ 127 h 139"/>
                  <a:gd name="T18" fmla="*/ 46 w 162"/>
                  <a:gd name="T19" fmla="*/ 116 h 139"/>
                  <a:gd name="T20" fmla="*/ 104 w 162"/>
                  <a:gd name="T21" fmla="*/ 58 h 139"/>
                  <a:gd name="T22" fmla="*/ 116 w 162"/>
                  <a:gd name="T23" fmla="*/ 46 h 139"/>
                  <a:gd name="T24" fmla="*/ 116 w 162"/>
                  <a:gd name="T25" fmla="*/ 58 h 139"/>
                  <a:gd name="T26" fmla="*/ 116 w 162"/>
                  <a:gd name="T27" fmla="*/ 116 h 139"/>
                  <a:gd name="T28" fmla="*/ 116 w 162"/>
                  <a:gd name="T29" fmla="*/ 127 h 139"/>
                  <a:gd name="T30" fmla="*/ 104 w 162"/>
                  <a:gd name="T31" fmla="*/ 116 h 139"/>
                  <a:gd name="T32" fmla="*/ 151 w 162"/>
                  <a:gd name="T33" fmla="*/ 58 h 139"/>
                  <a:gd name="T34" fmla="*/ 162 w 162"/>
                  <a:gd name="T35" fmla="*/ 46 h 139"/>
                  <a:gd name="T36" fmla="*/ 162 w 162"/>
                  <a:gd name="T37" fmla="*/ 58 h 139"/>
                  <a:gd name="T38" fmla="*/ 162 w 162"/>
                  <a:gd name="T39" fmla="*/ 116 h 139"/>
                  <a:gd name="T40" fmla="*/ 162 w 162"/>
                  <a:gd name="T41" fmla="*/ 127 h 139"/>
                  <a:gd name="T42" fmla="*/ 151 w 162"/>
                  <a:gd name="T43" fmla="*/ 139 h 139"/>
                  <a:gd name="T44" fmla="*/ 151 w 162"/>
                  <a:gd name="T45" fmla="*/ 116 h 139"/>
                  <a:gd name="T46" fmla="*/ 151 w 162"/>
                  <a:gd name="T47" fmla="*/ 58 h 139"/>
                  <a:gd name="T48" fmla="*/ 162 w 162"/>
                  <a:gd name="T49" fmla="*/ 58 h 139"/>
                  <a:gd name="T50" fmla="*/ 162 w 162"/>
                  <a:gd name="T51" fmla="*/ 69 h 139"/>
                  <a:gd name="T52" fmla="*/ 116 w 162"/>
                  <a:gd name="T53" fmla="*/ 127 h 139"/>
                  <a:gd name="T54" fmla="*/ 104 w 162"/>
                  <a:gd name="T55" fmla="*/ 139 h 139"/>
                  <a:gd name="T56" fmla="*/ 104 w 162"/>
                  <a:gd name="T57" fmla="*/ 116 h 139"/>
                  <a:gd name="T58" fmla="*/ 104 w 162"/>
                  <a:gd name="T59" fmla="*/ 58 h 139"/>
                  <a:gd name="T60" fmla="*/ 116 w 162"/>
                  <a:gd name="T61" fmla="*/ 58 h 139"/>
                  <a:gd name="T62" fmla="*/ 116 w 162"/>
                  <a:gd name="T63" fmla="*/ 69 h 139"/>
                  <a:gd name="T64" fmla="*/ 58 w 162"/>
                  <a:gd name="T65" fmla="*/ 127 h 139"/>
                  <a:gd name="T66" fmla="*/ 46 w 162"/>
                  <a:gd name="T67" fmla="*/ 139 h 139"/>
                  <a:gd name="T68" fmla="*/ 46 w 162"/>
                  <a:gd name="T69" fmla="*/ 116 h 139"/>
                  <a:gd name="T70" fmla="*/ 46 w 162"/>
                  <a:gd name="T71" fmla="*/ 58 h 139"/>
                  <a:gd name="T72" fmla="*/ 58 w 162"/>
                  <a:gd name="T73" fmla="*/ 58 h 139"/>
                  <a:gd name="T74" fmla="*/ 58 w 162"/>
                  <a:gd name="T75" fmla="*/ 69 h 139"/>
                  <a:gd name="T76" fmla="*/ 12 w 162"/>
                  <a:gd name="T77" fmla="*/ 127 h 139"/>
                  <a:gd name="T78" fmla="*/ 0 w 162"/>
                  <a:gd name="T79" fmla="*/ 139 h 139"/>
                  <a:gd name="T80" fmla="*/ 0 w 162"/>
                  <a:gd name="T81" fmla="*/ 116 h 139"/>
                  <a:gd name="T82" fmla="*/ 0 w 162"/>
                  <a:gd name="T83" fmla="*/ 0 h 139"/>
                  <a:gd name="T84" fmla="*/ 12 w 162"/>
                  <a:gd name="T85" fmla="*/ 0 h 13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2"/>
                  <a:gd name="T130" fmla="*/ 0 h 139"/>
                  <a:gd name="T131" fmla="*/ 162 w 162"/>
                  <a:gd name="T132" fmla="*/ 139 h 13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2" h="139">
                    <a:moveTo>
                      <a:pt x="12" y="0"/>
                    </a:moveTo>
                    <a:lnTo>
                      <a:pt x="12" y="116"/>
                    </a:lnTo>
                    <a:lnTo>
                      <a:pt x="12" y="127"/>
                    </a:lnTo>
                    <a:lnTo>
                      <a:pt x="0" y="116"/>
                    </a:lnTo>
                    <a:lnTo>
                      <a:pt x="46" y="58"/>
                    </a:lnTo>
                    <a:lnTo>
                      <a:pt x="58" y="46"/>
                    </a:lnTo>
                    <a:lnTo>
                      <a:pt x="58" y="58"/>
                    </a:lnTo>
                    <a:lnTo>
                      <a:pt x="58" y="116"/>
                    </a:lnTo>
                    <a:lnTo>
                      <a:pt x="58" y="127"/>
                    </a:lnTo>
                    <a:lnTo>
                      <a:pt x="46" y="116"/>
                    </a:lnTo>
                    <a:lnTo>
                      <a:pt x="104" y="58"/>
                    </a:lnTo>
                    <a:lnTo>
                      <a:pt x="116" y="46"/>
                    </a:lnTo>
                    <a:lnTo>
                      <a:pt x="116" y="58"/>
                    </a:lnTo>
                    <a:lnTo>
                      <a:pt x="116" y="116"/>
                    </a:lnTo>
                    <a:lnTo>
                      <a:pt x="116" y="127"/>
                    </a:lnTo>
                    <a:lnTo>
                      <a:pt x="104" y="116"/>
                    </a:lnTo>
                    <a:lnTo>
                      <a:pt x="151" y="58"/>
                    </a:lnTo>
                    <a:lnTo>
                      <a:pt x="162" y="46"/>
                    </a:lnTo>
                    <a:lnTo>
                      <a:pt x="162" y="58"/>
                    </a:lnTo>
                    <a:lnTo>
                      <a:pt x="162" y="116"/>
                    </a:lnTo>
                    <a:lnTo>
                      <a:pt x="162" y="127"/>
                    </a:lnTo>
                    <a:lnTo>
                      <a:pt x="151" y="139"/>
                    </a:lnTo>
                    <a:lnTo>
                      <a:pt x="151" y="116"/>
                    </a:lnTo>
                    <a:lnTo>
                      <a:pt x="151" y="58"/>
                    </a:lnTo>
                    <a:lnTo>
                      <a:pt x="162" y="58"/>
                    </a:lnTo>
                    <a:lnTo>
                      <a:pt x="162" y="69"/>
                    </a:lnTo>
                    <a:lnTo>
                      <a:pt x="116" y="127"/>
                    </a:lnTo>
                    <a:lnTo>
                      <a:pt x="104" y="139"/>
                    </a:lnTo>
                    <a:lnTo>
                      <a:pt x="104" y="116"/>
                    </a:lnTo>
                    <a:lnTo>
                      <a:pt x="104" y="58"/>
                    </a:lnTo>
                    <a:lnTo>
                      <a:pt x="116" y="58"/>
                    </a:lnTo>
                    <a:lnTo>
                      <a:pt x="116" y="69"/>
                    </a:lnTo>
                    <a:lnTo>
                      <a:pt x="58" y="127"/>
                    </a:lnTo>
                    <a:lnTo>
                      <a:pt x="46" y="139"/>
                    </a:lnTo>
                    <a:lnTo>
                      <a:pt x="46" y="116"/>
                    </a:lnTo>
                    <a:lnTo>
                      <a:pt x="46" y="58"/>
                    </a:lnTo>
                    <a:lnTo>
                      <a:pt x="58" y="58"/>
                    </a:lnTo>
                    <a:lnTo>
                      <a:pt x="58" y="69"/>
                    </a:lnTo>
                    <a:lnTo>
                      <a:pt x="12" y="127"/>
                    </a:lnTo>
                    <a:lnTo>
                      <a:pt x="0" y="139"/>
                    </a:lnTo>
                    <a:lnTo>
                      <a:pt x="0" y="116"/>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624" name="Freeform 183"/>
              <p:cNvSpPr>
                <a:spLocks/>
              </p:cNvSpPr>
              <p:nvPr/>
            </p:nvSpPr>
            <p:spPr bwMode="auto">
              <a:xfrm>
                <a:off x="3698" y="3240"/>
                <a:ext cx="69" cy="69"/>
              </a:xfrm>
              <a:custGeom>
                <a:avLst/>
                <a:gdLst>
                  <a:gd name="T0" fmla="*/ 0 w 69"/>
                  <a:gd name="T1" fmla="*/ 58 h 69"/>
                  <a:gd name="T2" fmla="*/ 58 w 69"/>
                  <a:gd name="T3" fmla="*/ 0 h 69"/>
                  <a:gd name="T4" fmla="*/ 69 w 69"/>
                  <a:gd name="T5" fmla="*/ 0 h 69"/>
                  <a:gd name="T6" fmla="*/ 69 w 69"/>
                  <a:gd name="T7" fmla="*/ 11 h 69"/>
                  <a:gd name="T8" fmla="*/ 69 w 69"/>
                  <a:gd name="T9" fmla="*/ 11 h 69"/>
                  <a:gd name="T10" fmla="*/ 11 w 69"/>
                  <a:gd name="T11" fmla="*/ 69 h 69"/>
                  <a:gd name="T12" fmla="*/ 0 w 69"/>
                  <a:gd name="T13" fmla="*/ 58 h 69"/>
                  <a:gd name="T14" fmla="*/ 0 60000 65536"/>
                  <a:gd name="T15" fmla="*/ 0 60000 65536"/>
                  <a:gd name="T16" fmla="*/ 0 60000 65536"/>
                  <a:gd name="T17" fmla="*/ 0 60000 65536"/>
                  <a:gd name="T18" fmla="*/ 0 60000 65536"/>
                  <a:gd name="T19" fmla="*/ 0 60000 65536"/>
                  <a:gd name="T20" fmla="*/ 0 60000 65536"/>
                  <a:gd name="T21" fmla="*/ 0 w 69"/>
                  <a:gd name="T22" fmla="*/ 0 h 69"/>
                  <a:gd name="T23" fmla="*/ 69 w 69"/>
                  <a:gd name="T24" fmla="*/ 69 h 6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69">
                    <a:moveTo>
                      <a:pt x="0" y="58"/>
                    </a:moveTo>
                    <a:lnTo>
                      <a:pt x="58" y="0"/>
                    </a:lnTo>
                    <a:lnTo>
                      <a:pt x="69" y="0"/>
                    </a:lnTo>
                    <a:lnTo>
                      <a:pt x="69" y="11"/>
                    </a:lnTo>
                    <a:lnTo>
                      <a:pt x="11" y="69"/>
                    </a:lnTo>
                    <a:lnTo>
                      <a:pt x="0" y="5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625" name="Rectangle 184"/>
              <p:cNvSpPr>
                <a:spLocks noChangeArrowheads="1"/>
              </p:cNvSpPr>
              <p:nvPr/>
            </p:nvSpPr>
            <p:spPr bwMode="auto">
              <a:xfrm>
                <a:off x="3756" y="3182"/>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26" name="Rectangle 185"/>
              <p:cNvSpPr>
                <a:spLocks noChangeArrowheads="1"/>
              </p:cNvSpPr>
              <p:nvPr/>
            </p:nvSpPr>
            <p:spPr bwMode="auto">
              <a:xfrm>
                <a:off x="3756" y="3182"/>
                <a:ext cx="11" cy="5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27" name="Freeform 186"/>
              <p:cNvSpPr>
                <a:spLocks/>
              </p:cNvSpPr>
              <p:nvPr/>
            </p:nvSpPr>
            <p:spPr bwMode="auto">
              <a:xfrm>
                <a:off x="3582" y="3136"/>
                <a:ext cx="208" cy="104"/>
              </a:xfrm>
              <a:custGeom>
                <a:avLst/>
                <a:gdLst>
                  <a:gd name="T0" fmla="*/ 0 w 208"/>
                  <a:gd name="T1" fmla="*/ 0 h 104"/>
                  <a:gd name="T2" fmla="*/ 0 w 208"/>
                  <a:gd name="T3" fmla="*/ 104 h 104"/>
                  <a:gd name="T4" fmla="*/ 46 w 208"/>
                  <a:gd name="T5" fmla="*/ 58 h 104"/>
                  <a:gd name="T6" fmla="*/ 46 w 208"/>
                  <a:gd name="T7" fmla="*/ 104 h 104"/>
                  <a:gd name="T8" fmla="*/ 104 w 208"/>
                  <a:gd name="T9" fmla="*/ 58 h 104"/>
                  <a:gd name="T10" fmla="*/ 104 w 208"/>
                  <a:gd name="T11" fmla="*/ 104 h 104"/>
                  <a:gd name="T12" fmla="*/ 150 w 208"/>
                  <a:gd name="T13" fmla="*/ 58 h 104"/>
                  <a:gd name="T14" fmla="*/ 150 w 208"/>
                  <a:gd name="T15" fmla="*/ 104 h 104"/>
                  <a:gd name="T16" fmla="*/ 208 w 208"/>
                  <a:gd name="T17" fmla="*/ 58 h 104"/>
                  <a:gd name="T18" fmla="*/ 208 w 208"/>
                  <a:gd name="T19" fmla="*/ 0 h 104"/>
                  <a:gd name="T20" fmla="*/ 0 w 208"/>
                  <a:gd name="T21" fmla="*/ 0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04"/>
                  <a:gd name="T35" fmla="*/ 208 w 208"/>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04">
                    <a:moveTo>
                      <a:pt x="0" y="0"/>
                    </a:moveTo>
                    <a:lnTo>
                      <a:pt x="0" y="104"/>
                    </a:lnTo>
                    <a:lnTo>
                      <a:pt x="46" y="58"/>
                    </a:lnTo>
                    <a:lnTo>
                      <a:pt x="46" y="104"/>
                    </a:lnTo>
                    <a:lnTo>
                      <a:pt x="104" y="58"/>
                    </a:lnTo>
                    <a:lnTo>
                      <a:pt x="104" y="104"/>
                    </a:lnTo>
                    <a:lnTo>
                      <a:pt x="150" y="58"/>
                    </a:lnTo>
                    <a:lnTo>
                      <a:pt x="150" y="104"/>
                    </a:lnTo>
                    <a:lnTo>
                      <a:pt x="208" y="58"/>
                    </a:lnTo>
                    <a:lnTo>
                      <a:pt x="208"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40628" name="Rectangle 187"/>
              <p:cNvSpPr>
                <a:spLocks noChangeArrowheads="1"/>
              </p:cNvSpPr>
              <p:nvPr/>
            </p:nvSpPr>
            <p:spPr bwMode="auto">
              <a:xfrm>
                <a:off x="3582" y="3136"/>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29" name="Freeform 188"/>
              <p:cNvSpPr>
                <a:spLocks/>
              </p:cNvSpPr>
              <p:nvPr/>
            </p:nvSpPr>
            <p:spPr bwMode="auto">
              <a:xfrm>
                <a:off x="3582" y="3136"/>
                <a:ext cx="162" cy="127"/>
              </a:xfrm>
              <a:custGeom>
                <a:avLst/>
                <a:gdLst>
                  <a:gd name="T0" fmla="*/ 11 w 162"/>
                  <a:gd name="T1" fmla="*/ 0 h 127"/>
                  <a:gd name="T2" fmla="*/ 11 w 162"/>
                  <a:gd name="T3" fmla="*/ 104 h 127"/>
                  <a:gd name="T4" fmla="*/ 11 w 162"/>
                  <a:gd name="T5" fmla="*/ 115 h 127"/>
                  <a:gd name="T6" fmla="*/ 0 w 162"/>
                  <a:gd name="T7" fmla="*/ 104 h 127"/>
                  <a:gd name="T8" fmla="*/ 46 w 162"/>
                  <a:gd name="T9" fmla="*/ 58 h 127"/>
                  <a:gd name="T10" fmla="*/ 58 w 162"/>
                  <a:gd name="T11" fmla="*/ 46 h 127"/>
                  <a:gd name="T12" fmla="*/ 58 w 162"/>
                  <a:gd name="T13" fmla="*/ 58 h 127"/>
                  <a:gd name="T14" fmla="*/ 58 w 162"/>
                  <a:gd name="T15" fmla="*/ 104 h 127"/>
                  <a:gd name="T16" fmla="*/ 58 w 162"/>
                  <a:gd name="T17" fmla="*/ 115 h 127"/>
                  <a:gd name="T18" fmla="*/ 46 w 162"/>
                  <a:gd name="T19" fmla="*/ 104 h 127"/>
                  <a:gd name="T20" fmla="*/ 104 w 162"/>
                  <a:gd name="T21" fmla="*/ 58 h 127"/>
                  <a:gd name="T22" fmla="*/ 116 w 162"/>
                  <a:gd name="T23" fmla="*/ 46 h 127"/>
                  <a:gd name="T24" fmla="*/ 116 w 162"/>
                  <a:gd name="T25" fmla="*/ 58 h 127"/>
                  <a:gd name="T26" fmla="*/ 116 w 162"/>
                  <a:gd name="T27" fmla="*/ 104 h 127"/>
                  <a:gd name="T28" fmla="*/ 116 w 162"/>
                  <a:gd name="T29" fmla="*/ 115 h 127"/>
                  <a:gd name="T30" fmla="*/ 104 w 162"/>
                  <a:gd name="T31" fmla="*/ 104 h 127"/>
                  <a:gd name="T32" fmla="*/ 150 w 162"/>
                  <a:gd name="T33" fmla="*/ 58 h 127"/>
                  <a:gd name="T34" fmla="*/ 162 w 162"/>
                  <a:gd name="T35" fmla="*/ 46 h 127"/>
                  <a:gd name="T36" fmla="*/ 162 w 162"/>
                  <a:gd name="T37" fmla="*/ 58 h 127"/>
                  <a:gd name="T38" fmla="*/ 162 w 162"/>
                  <a:gd name="T39" fmla="*/ 104 h 127"/>
                  <a:gd name="T40" fmla="*/ 162 w 162"/>
                  <a:gd name="T41" fmla="*/ 115 h 127"/>
                  <a:gd name="T42" fmla="*/ 150 w 162"/>
                  <a:gd name="T43" fmla="*/ 127 h 127"/>
                  <a:gd name="T44" fmla="*/ 150 w 162"/>
                  <a:gd name="T45" fmla="*/ 104 h 127"/>
                  <a:gd name="T46" fmla="*/ 150 w 162"/>
                  <a:gd name="T47" fmla="*/ 58 h 127"/>
                  <a:gd name="T48" fmla="*/ 162 w 162"/>
                  <a:gd name="T49" fmla="*/ 58 h 127"/>
                  <a:gd name="T50" fmla="*/ 162 w 162"/>
                  <a:gd name="T51" fmla="*/ 69 h 127"/>
                  <a:gd name="T52" fmla="*/ 116 w 162"/>
                  <a:gd name="T53" fmla="*/ 115 h 127"/>
                  <a:gd name="T54" fmla="*/ 104 w 162"/>
                  <a:gd name="T55" fmla="*/ 127 h 127"/>
                  <a:gd name="T56" fmla="*/ 104 w 162"/>
                  <a:gd name="T57" fmla="*/ 104 h 127"/>
                  <a:gd name="T58" fmla="*/ 104 w 162"/>
                  <a:gd name="T59" fmla="*/ 58 h 127"/>
                  <a:gd name="T60" fmla="*/ 116 w 162"/>
                  <a:gd name="T61" fmla="*/ 58 h 127"/>
                  <a:gd name="T62" fmla="*/ 116 w 162"/>
                  <a:gd name="T63" fmla="*/ 69 h 127"/>
                  <a:gd name="T64" fmla="*/ 58 w 162"/>
                  <a:gd name="T65" fmla="*/ 115 h 127"/>
                  <a:gd name="T66" fmla="*/ 46 w 162"/>
                  <a:gd name="T67" fmla="*/ 127 h 127"/>
                  <a:gd name="T68" fmla="*/ 46 w 162"/>
                  <a:gd name="T69" fmla="*/ 104 h 127"/>
                  <a:gd name="T70" fmla="*/ 46 w 162"/>
                  <a:gd name="T71" fmla="*/ 58 h 127"/>
                  <a:gd name="T72" fmla="*/ 58 w 162"/>
                  <a:gd name="T73" fmla="*/ 58 h 127"/>
                  <a:gd name="T74" fmla="*/ 58 w 162"/>
                  <a:gd name="T75" fmla="*/ 69 h 127"/>
                  <a:gd name="T76" fmla="*/ 11 w 162"/>
                  <a:gd name="T77" fmla="*/ 115 h 127"/>
                  <a:gd name="T78" fmla="*/ 0 w 162"/>
                  <a:gd name="T79" fmla="*/ 127 h 127"/>
                  <a:gd name="T80" fmla="*/ 0 w 162"/>
                  <a:gd name="T81" fmla="*/ 104 h 127"/>
                  <a:gd name="T82" fmla="*/ 0 w 162"/>
                  <a:gd name="T83" fmla="*/ 0 h 127"/>
                  <a:gd name="T84" fmla="*/ 11 w 162"/>
                  <a:gd name="T85" fmla="*/ 0 h 1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2"/>
                  <a:gd name="T130" fmla="*/ 0 h 127"/>
                  <a:gd name="T131" fmla="*/ 162 w 162"/>
                  <a:gd name="T132" fmla="*/ 127 h 1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2" h="127">
                    <a:moveTo>
                      <a:pt x="11" y="0"/>
                    </a:moveTo>
                    <a:lnTo>
                      <a:pt x="11" y="104"/>
                    </a:lnTo>
                    <a:lnTo>
                      <a:pt x="11" y="115"/>
                    </a:lnTo>
                    <a:lnTo>
                      <a:pt x="0" y="104"/>
                    </a:lnTo>
                    <a:lnTo>
                      <a:pt x="46" y="58"/>
                    </a:lnTo>
                    <a:lnTo>
                      <a:pt x="58" y="46"/>
                    </a:lnTo>
                    <a:lnTo>
                      <a:pt x="58" y="58"/>
                    </a:lnTo>
                    <a:lnTo>
                      <a:pt x="58" y="104"/>
                    </a:lnTo>
                    <a:lnTo>
                      <a:pt x="58" y="115"/>
                    </a:lnTo>
                    <a:lnTo>
                      <a:pt x="46" y="104"/>
                    </a:lnTo>
                    <a:lnTo>
                      <a:pt x="104" y="58"/>
                    </a:lnTo>
                    <a:lnTo>
                      <a:pt x="116" y="46"/>
                    </a:lnTo>
                    <a:lnTo>
                      <a:pt x="116" y="58"/>
                    </a:lnTo>
                    <a:lnTo>
                      <a:pt x="116" y="104"/>
                    </a:lnTo>
                    <a:lnTo>
                      <a:pt x="116" y="115"/>
                    </a:lnTo>
                    <a:lnTo>
                      <a:pt x="104" y="104"/>
                    </a:lnTo>
                    <a:lnTo>
                      <a:pt x="150" y="58"/>
                    </a:lnTo>
                    <a:lnTo>
                      <a:pt x="162" y="46"/>
                    </a:lnTo>
                    <a:lnTo>
                      <a:pt x="162" y="58"/>
                    </a:lnTo>
                    <a:lnTo>
                      <a:pt x="162" y="104"/>
                    </a:lnTo>
                    <a:lnTo>
                      <a:pt x="162" y="115"/>
                    </a:lnTo>
                    <a:lnTo>
                      <a:pt x="150" y="127"/>
                    </a:lnTo>
                    <a:lnTo>
                      <a:pt x="150" y="104"/>
                    </a:lnTo>
                    <a:lnTo>
                      <a:pt x="150" y="58"/>
                    </a:lnTo>
                    <a:lnTo>
                      <a:pt x="162" y="58"/>
                    </a:lnTo>
                    <a:lnTo>
                      <a:pt x="162" y="69"/>
                    </a:lnTo>
                    <a:lnTo>
                      <a:pt x="116" y="115"/>
                    </a:lnTo>
                    <a:lnTo>
                      <a:pt x="104" y="127"/>
                    </a:lnTo>
                    <a:lnTo>
                      <a:pt x="104" y="104"/>
                    </a:lnTo>
                    <a:lnTo>
                      <a:pt x="104" y="58"/>
                    </a:lnTo>
                    <a:lnTo>
                      <a:pt x="116" y="58"/>
                    </a:lnTo>
                    <a:lnTo>
                      <a:pt x="116" y="69"/>
                    </a:lnTo>
                    <a:lnTo>
                      <a:pt x="58" y="115"/>
                    </a:lnTo>
                    <a:lnTo>
                      <a:pt x="46" y="127"/>
                    </a:lnTo>
                    <a:lnTo>
                      <a:pt x="46" y="104"/>
                    </a:lnTo>
                    <a:lnTo>
                      <a:pt x="46" y="58"/>
                    </a:lnTo>
                    <a:lnTo>
                      <a:pt x="58" y="58"/>
                    </a:lnTo>
                    <a:lnTo>
                      <a:pt x="58" y="69"/>
                    </a:lnTo>
                    <a:lnTo>
                      <a:pt x="11" y="115"/>
                    </a:lnTo>
                    <a:lnTo>
                      <a:pt x="0" y="127"/>
                    </a:lnTo>
                    <a:lnTo>
                      <a:pt x="0" y="104"/>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630" name="Freeform 189"/>
              <p:cNvSpPr>
                <a:spLocks/>
              </p:cNvSpPr>
              <p:nvPr/>
            </p:nvSpPr>
            <p:spPr bwMode="auto">
              <a:xfrm>
                <a:off x="3732" y="3194"/>
                <a:ext cx="70" cy="57"/>
              </a:xfrm>
              <a:custGeom>
                <a:avLst/>
                <a:gdLst>
                  <a:gd name="T0" fmla="*/ 0 w 70"/>
                  <a:gd name="T1" fmla="*/ 46 h 57"/>
                  <a:gd name="T2" fmla="*/ 58 w 70"/>
                  <a:gd name="T3" fmla="*/ 0 h 57"/>
                  <a:gd name="T4" fmla="*/ 70 w 70"/>
                  <a:gd name="T5" fmla="*/ 0 h 57"/>
                  <a:gd name="T6" fmla="*/ 70 w 70"/>
                  <a:gd name="T7" fmla="*/ 11 h 57"/>
                  <a:gd name="T8" fmla="*/ 70 w 70"/>
                  <a:gd name="T9" fmla="*/ 11 h 57"/>
                  <a:gd name="T10" fmla="*/ 12 w 70"/>
                  <a:gd name="T11" fmla="*/ 57 h 57"/>
                  <a:gd name="T12" fmla="*/ 0 w 70"/>
                  <a:gd name="T13" fmla="*/ 46 h 57"/>
                  <a:gd name="T14" fmla="*/ 0 60000 65536"/>
                  <a:gd name="T15" fmla="*/ 0 60000 65536"/>
                  <a:gd name="T16" fmla="*/ 0 60000 65536"/>
                  <a:gd name="T17" fmla="*/ 0 60000 65536"/>
                  <a:gd name="T18" fmla="*/ 0 60000 65536"/>
                  <a:gd name="T19" fmla="*/ 0 60000 65536"/>
                  <a:gd name="T20" fmla="*/ 0 60000 65536"/>
                  <a:gd name="T21" fmla="*/ 0 w 70"/>
                  <a:gd name="T22" fmla="*/ 0 h 57"/>
                  <a:gd name="T23" fmla="*/ 70 w 70"/>
                  <a:gd name="T24" fmla="*/ 57 h 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57">
                    <a:moveTo>
                      <a:pt x="0" y="46"/>
                    </a:moveTo>
                    <a:lnTo>
                      <a:pt x="58" y="0"/>
                    </a:lnTo>
                    <a:lnTo>
                      <a:pt x="70" y="0"/>
                    </a:lnTo>
                    <a:lnTo>
                      <a:pt x="70" y="11"/>
                    </a:lnTo>
                    <a:lnTo>
                      <a:pt x="12" y="57"/>
                    </a:lnTo>
                    <a:lnTo>
                      <a:pt x="0" y="4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631" name="Rectangle 190"/>
              <p:cNvSpPr>
                <a:spLocks noChangeArrowheads="1"/>
              </p:cNvSpPr>
              <p:nvPr/>
            </p:nvSpPr>
            <p:spPr bwMode="auto">
              <a:xfrm>
                <a:off x="3790" y="3136"/>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32" name="Rectangle 191"/>
              <p:cNvSpPr>
                <a:spLocks noChangeArrowheads="1"/>
              </p:cNvSpPr>
              <p:nvPr/>
            </p:nvSpPr>
            <p:spPr bwMode="auto">
              <a:xfrm>
                <a:off x="3790" y="3136"/>
                <a:ext cx="12" cy="5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33" name="Freeform 192"/>
              <p:cNvSpPr>
                <a:spLocks/>
              </p:cNvSpPr>
              <p:nvPr/>
            </p:nvSpPr>
            <p:spPr bwMode="auto">
              <a:xfrm>
                <a:off x="5250" y="3055"/>
                <a:ext cx="209" cy="104"/>
              </a:xfrm>
              <a:custGeom>
                <a:avLst/>
                <a:gdLst>
                  <a:gd name="T0" fmla="*/ 0 w 209"/>
                  <a:gd name="T1" fmla="*/ 0 h 104"/>
                  <a:gd name="T2" fmla="*/ 0 w 209"/>
                  <a:gd name="T3" fmla="*/ 104 h 104"/>
                  <a:gd name="T4" fmla="*/ 47 w 209"/>
                  <a:gd name="T5" fmla="*/ 58 h 104"/>
                  <a:gd name="T6" fmla="*/ 47 w 209"/>
                  <a:gd name="T7" fmla="*/ 104 h 104"/>
                  <a:gd name="T8" fmla="*/ 104 w 209"/>
                  <a:gd name="T9" fmla="*/ 58 h 104"/>
                  <a:gd name="T10" fmla="*/ 104 w 209"/>
                  <a:gd name="T11" fmla="*/ 104 h 104"/>
                  <a:gd name="T12" fmla="*/ 151 w 209"/>
                  <a:gd name="T13" fmla="*/ 58 h 104"/>
                  <a:gd name="T14" fmla="*/ 151 w 209"/>
                  <a:gd name="T15" fmla="*/ 104 h 104"/>
                  <a:gd name="T16" fmla="*/ 209 w 209"/>
                  <a:gd name="T17" fmla="*/ 58 h 104"/>
                  <a:gd name="T18" fmla="*/ 209 w 209"/>
                  <a:gd name="T19" fmla="*/ 0 h 104"/>
                  <a:gd name="T20" fmla="*/ 0 w 209"/>
                  <a:gd name="T21" fmla="*/ 0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9"/>
                  <a:gd name="T34" fmla="*/ 0 h 104"/>
                  <a:gd name="T35" fmla="*/ 209 w 209"/>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9" h="104">
                    <a:moveTo>
                      <a:pt x="0" y="0"/>
                    </a:moveTo>
                    <a:lnTo>
                      <a:pt x="0" y="104"/>
                    </a:lnTo>
                    <a:lnTo>
                      <a:pt x="47" y="58"/>
                    </a:lnTo>
                    <a:lnTo>
                      <a:pt x="47" y="104"/>
                    </a:lnTo>
                    <a:lnTo>
                      <a:pt x="104" y="58"/>
                    </a:lnTo>
                    <a:lnTo>
                      <a:pt x="104" y="104"/>
                    </a:lnTo>
                    <a:lnTo>
                      <a:pt x="151" y="58"/>
                    </a:lnTo>
                    <a:lnTo>
                      <a:pt x="151" y="104"/>
                    </a:lnTo>
                    <a:lnTo>
                      <a:pt x="209" y="58"/>
                    </a:lnTo>
                    <a:lnTo>
                      <a:pt x="209"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40634" name="Rectangle 193"/>
              <p:cNvSpPr>
                <a:spLocks noChangeArrowheads="1"/>
              </p:cNvSpPr>
              <p:nvPr/>
            </p:nvSpPr>
            <p:spPr bwMode="auto">
              <a:xfrm>
                <a:off x="5250" y="3055"/>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35" name="Freeform 194"/>
              <p:cNvSpPr>
                <a:spLocks/>
              </p:cNvSpPr>
              <p:nvPr/>
            </p:nvSpPr>
            <p:spPr bwMode="auto">
              <a:xfrm>
                <a:off x="5250" y="3055"/>
                <a:ext cx="162" cy="127"/>
              </a:xfrm>
              <a:custGeom>
                <a:avLst/>
                <a:gdLst>
                  <a:gd name="T0" fmla="*/ 12 w 162"/>
                  <a:gd name="T1" fmla="*/ 0 h 127"/>
                  <a:gd name="T2" fmla="*/ 12 w 162"/>
                  <a:gd name="T3" fmla="*/ 104 h 127"/>
                  <a:gd name="T4" fmla="*/ 12 w 162"/>
                  <a:gd name="T5" fmla="*/ 116 h 127"/>
                  <a:gd name="T6" fmla="*/ 0 w 162"/>
                  <a:gd name="T7" fmla="*/ 104 h 127"/>
                  <a:gd name="T8" fmla="*/ 47 w 162"/>
                  <a:gd name="T9" fmla="*/ 58 h 127"/>
                  <a:gd name="T10" fmla="*/ 58 w 162"/>
                  <a:gd name="T11" fmla="*/ 46 h 127"/>
                  <a:gd name="T12" fmla="*/ 58 w 162"/>
                  <a:gd name="T13" fmla="*/ 58 h 127"/>
                  <a:gd name="T14" fmla="*/ 58 w 162"/>
                  <a:gd name="T15" fmla="*/ 104 h 127"/>
                  <a:gd name="T16" fmla="*/ 58 w 162"/>
                  <a:gd name="T17" fmla="*/ 116 h 127"/>
                  <a:gd name="T18" fmla="*/ 47 w 162"/>
                  <a:gd name="T19" fmla="*/ 104 h 127"/>
                  <a:gd name="T20" fmla="*/ 104 w 162"/>
                  <a:gd name="T21" fmla="*/ 58 h 127"/>
                  <a:gd name="T22" fmla="*/ 116 w 162"/>
                  <a:gd name="T23" fmla="*/ 46 h 127"/>
                  <a:gd name="T24" fmla="*/ 116 w 162"/>
                  <a:gd name="T25" fmla="*/ 58 h 127"/>
                  <a:gd name="T26" fmla="*/ 116 w 162"/>
                  <a:gd name="T27" fmla="*/ 104 h 127"/>
                  <a:gd name="T28" fmla="*/ 116 w 162"/>
                  <a:gd name="T29" fmla="*/ 116 h 127"/>
                  <a:gd name="T30" fmla="*/ 104 w 162"/>
                  <a:gd name="T31" fmla="*/ 104 h 127"/>
                  <a:gd name="T32" fmla="*/ 151 w 162"/>
                  <a:gd name="T33" fmla="*/ 58 h 127"/>
                  <a:gd name="T34" fmla="*/ 162 w 162"/>
                  <a:gd name="T35" fmla="*/ 46 h 127"/>
                  <a:gd name="T36" fmla="*/ 162 w 162"/>
                  <a:gd name="T37" fmla="*/ 58 h 127"/>
                  <a:gd name="T38" fmla="*/ 162 w 162"/>
                  <a:gd name="T39" fmla="*/ 104 h 127"/>
                  <a:gd name="T40" fmla="*/ 162 w 162"/>
                  <a:gd name="T41" fmla="*/ 116 h 127"/>
                  <a:gd name="T42" fmla="*/ 151 w 162"/>
                  <a:gd name="T43" fmla="*/ 127 h 127"/>
                  <a:gd name="T44" fmla="*/ 151 w 162"/>
                  <a:gd name="T45" fmla="*/ 104 h 127"/>
                  <a:gd name="T46" fmla="*/ 151 w 162"/>
                  <a:gd name="T47" fmla="*/ 58 h 127"/>
                  <a:gd name="T48" fmla="*/ 162 w 162"/>
                  <a:gd name="T49" fmla="*/ 58 h 127"/>
                  <a:gd name="T50" fmla="*/ 162 w 162"/>
                  <a:gd name="T51" fmla="*/ 69 h 127"/>
                  <a:gd name="T52" fmla="*/ 116 w 162"/>
                  <a:gd name="T53" fmla="*/ 116 h 127"/>
                  <a:gd name="T54" fmla="*/ 104 w 162"/>
                  <a:gd name="T55" fmla="*/ 127 h 127"/>
                  <a:gd name="T56" fmla="*/ 104 w 162"/>
                  <a:gd name="T57" fmla="*/ 104 h 127"/>
                  <a:gd name="T58" fmla="*/ 104 w 162"/>
                  <a:gd name="T59" fmla="*/ 58 h 127"/>
                  <a:gd name="T60" fmla="*/ 116 w 162"/>
                  <a:gd name="T61" fmla="*/ 58 h 127"/>
                  <a:gd name="T62" fmla="*/ 116 w 162"/>
                  <a:gd name="T63" fmla="*/ 69 h 127"/>
                  <a:gd name="T64" fmla="*/ 58 w 162"/>
                  <a:gd name="T65" fmla="*/ 116 h 127"/>
                  <a:gd name="T66" fmla="*/ 47 w 162"/>
                  <a:gd name="T67" fmla="*/ 127 h 127"/>
                  <a:gd name="T68" fmla="*/ 47 w 162"/>
                  <a:gd name="T69" fmla="*/ 104 h 127"/>
                  <a:gd name="T70" fmla="*/ 47 w 162"/>
                  <a:gd name="T71" fmla="*/ 58 h 127"/>
                  <a:gd name="T72" fmla="*/ 58 w 162"/>
                  <a:gd name="T73" fmla="*/ 58 h 127"/>
                  <a:gd name="T74" fmla="*/ 58 w 162"/>
                  <a:gd name="T75" fmla="*/ 69 h 127"/>
                  <a:gd name="T76" fmla="*/ 12 w 162"/>
                  <a:gd name="T77" fmla="*/ 116 h 127"/>
                  <a:gd name="T78" fmla="*/ 0 w 162"/>
                  <a:gd name="T79" fmla="*/ 127 h 127"/>
                  <a:gd name="T80" fmla="*/ 0 w 162"/>
                  <a:gd name="T81" fmla="*/ 104 h 127"/>
                  <a:gd name="T82" fmla="*/ 0 w 162"/>
                  <a:gd name="T83" fmla="*/ 0 h 127"/>
                  <a:gd name="T84" fmla="*/ 12 w 162"/>
                  <a:gd name="T85" fmla="*/ 0 h 1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2"/>
                  <a:gd name="T130" fmla="*/ 0 h 127"/>
                  <a:gd name="T131" fmla="*/ 162 w 162"/>
                  <a:gd name="T132" fmla="*/ 127 h 1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2" h="127">
                    <a:moveTo>
                      <a:pt x="12" y="0"/>
                    </a:moveTo>
                    <a:lnTo>
                      <a:pt x="12" y="104"/>
                    </a:lnTo>
                    <a:lnTo>
                      <a:pt x="12" y="116"/>
                    </a:lnTo>
                    <a:lnTo>
                      <a:pt x="0" y="104"/>
                    </a:lnTo>
                    <a:lnTo>
                      <a:pt x="47" y="58"/>
                    </a:lnTo>
                    <a:lnTo>
                      <a:pt x="58" y="46"/>
                    </a:lnTo>
                    <a:lnTo>
                      <a:pt x="58" y="58"/>
                    </a:lnTo>
                    <a:lnTo>
                      <a:pt x="58" y="104"/>
                    </a:lnTo>
                    <a:lnTo>
                      <a:pt x="58" y="116"/>
                    </a:lnTo>
                    <a:lnTo>
                      <a:pt x="47" y="104"/>
                    </a:lnTo>
                    <a:lnTo>
                      <a:pt x="104" y="58"/>
                    </a:lnTo>
                    <a:lnTo>
                      <a:pt x="116" y="46"/>
                    </a:lnTo>
                    <a:lnTo>
                      <a:pt x="116" y="58"/>
                    </a:lnTo>
                    <a:lnTo>
                      <a:pt x="116" y="104"/>
                    </a:lnTo>
                    <a:lnTo>
                      <a:pt x="116" y="116"/>
                    </a:lnTo>
                    <a:lnTo>
                      <a:pt x="104" y="104"/>
                    </a:lnTo>
                    <a:lnTo>
                      <a:pt x="151" y="58"/>
                    </a:lnTo>
                    <a:lnTo>
                      <a:pt x="162" y="46"/>
                    </a:lnTo>
                    <a:lnTo>
                      <a:pt x="162" y="58"/>
                    </a:lnTo>
                    <a:lnTo>
                      <a:pt x="162" y="104"/>
                    </a:lnTo>
                    <a:lnTo>
                      <a:pt x="162" y="116"/>
                    </a:lnTo>
                    <a:lnTo>
                      <a:pt x="151" y="127"/>
                    </a:lnTo>
                    <a:lnTo>
                      <a:pt x="151" y="104"/>
                    </a:lnTo>
                    <a:lnTo>
                      <a:pt x="151" y="58"/>
                    </a:lnTo>
                    <a:lnTo>
                      <a:pt x="162" y="58"/>
                    </a:lnTo>
                    <a:lnTo>
                      <a:pt x="162" y="69"/>
                    </a:lnTo>
                    <a:lnTo>
                      <a:pt x="116" y="116"/>
                    </a:lnTo>
                    <a:lnTo>
                      <a:pt x="104" y="127"/>
                    </a:lnTo>
                    <a:lnTo>
                      <a:pt x="104" y="104"/>
                    </a:lnTo>
                    <a:lnTo>
                      <a:pt x="104" y="58"/>
                    </a:lnTo>
                    <a:lnTo>
                      <a:pt x="116" y="58"/>
                    </a:lnTo>
                    <a:lnTo>
                      <a:pt x="116" y="69"/>
                    </a:lnTo>
                    <a:lnTo>
                      <a:pt x="58" y="116"/>
                    </a:lnTo>
                    <a:lnTo>
                      <a:pt x="47" y="127"/>
                    </a:lnTo>
                    <a:lnTo>
                      <a:pt x="47" y="104"/>
                    </a:lnTo>
                    <a:lnTo>
                      <a:pt x="47" y="58"/>
                    </a:lnTo>
                    <a:lnTo>
                      <a:pt x="58" y="58"/>
                    </a:lnTo>
                    <a:lnTo>
                      <a:pt x="58" y="69"/>
                    </a:lnTo>
                    <a:lnTo>
                      <a:pt x="12" y="116"/>
                    </a:lnTo>
                    <a:lnTo>
                      <a:pt x="0" y="127"/>
                    </a:lnTo>
                    <a:lnTo>
                      <a:pt x="0" y="104"/>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636" name="Freeform 195"/>
              <p:cNvSpPr>
                <a:spLocks/>
              </p:cNvSpPr>
              <p:nvPr/>
            </p:nvSpPr>
            <p:spPr bwMode="auto">
              <a:xfrm>
                <a:off x="5401" y="3113"/>
                <a:ext cx="69" cy="58"/>
              </a:xfrm>
              <a:custGeom>
                <a:avLst/>
                <a:gdLst>
                  <a:gd name="T0" fmla="*/ 0 w 69"/>
                  <a:gd name="T1" fmla="*/ 46 h 58"/>
                  <a:gd name="T2" fmla="*/ 58 w 69"/>
                  <a:gd name="T3" fmla="*/ 0 h 58"/>
                  <a:gd name="T4" fmla="*/ 69 w 69"/>
                  <a:gd name="T5" fmla="*/ 0 h 58"/>
                  <a:gd name="T6" fmla="*/ 69 w 69"/>
                  <a:gd name="T7" fmla="*/ 11 h 58"/>
                  <a:gd name="T8" fmla="*/ 69 w 69"/>
                  <a:gd name="T9" fmla="*/ 11 h 58"/>
                  <a:gd name="T10" fmla="*/ 11 w 69"/>
                  <a:gd name="T11" fmla="*/ 58 h 58"/>
                  <a:gd name="T12" fmla="*/ 0 w 69"/>
                  <a:gd name="T13" fmla="*/ 46 h 58"/>
                  <a:gd name="T14" fmla="*/ 0 60000 65536"/>
                  <a:gd name="T15" fmla="*/ 0 60000 65536"/>
                  <a:gd name="T16" fmla="*/ 0 60000 65536"/>
                  <a:gd name="T17" fmla="*/ 0 60000 65536"/>
                  <a:gd name="T18" fmla="*/ 0 60000 65536"/>
                  <a:gd name="T19" fmla="*/ 0 60000 65536"/>
                  <a:gd name="T20" fmla="*/ 0 60000 65536"/>
                  <a:gd name="T21" fmla="*/ 0 w 69"/>
                  <a:gd name="T22" fmla="*/ 0 h 58"/>
                  <a:gd name="T23" fmla="*/ 69 w 69"/>
                  <a:gd name="T24" fmla="*/ 58 h 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58">
                    <a:moveTo>
                      <a:pt x="0" y="46"/>
                    </a:moveTo>
                    <a:lnTo>
                      <a:pt x="58" y="0"/>
                    </a:lnTo>
                    <a:lnTo>
                      <a:pt x="69" y="0"/>
                    </a:lnTo>
                    <a:lnTo>
                      <a:pt x="69" y="11"/>
                    </a:lnTo>
                    <a:lnTo>
                      <a:pt x="11" y="58"/>
                    </a:lnTo>
                    <a:lnTo>
                      <a:pt x="0" y="4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637" name="Rectangle 196"/>
              <p:cNvSpPr>
                <a:spLocks noChangeArrowheads="1"/>
              </p:cNvSpPr>
              <p:nvPr/>
            </p:nvSpPr>
            <p:spPr bwMode="auto">
              <a:xfrm>
                <a:off x="5459" y="3055"/>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38" name="Rectangle 197"/>
              <p:cNvSpPr>
                <a:spLocks noChangeArrowheads="1"/>
              </p:cNvSpPr>
              <p:nvPr/>
            </p:nvSpPr>
            <p:spPr bwMode="auto">
              <a:xfrm>
                <a:off x="5459" y="3055"/>
                <a:ext cx="11" cy="5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39" name="Rectangle 198"/>
              <p:cNvSpPr>
                <a:spLocks noChangeArrowheads="1"/>
              </p:cNvSpPr>
              <p:nvPr/>
            </p:nvSpPr>
            <p:spPr bwMode="auto">
              <a:xfrm>
                <a:off x="1670" y="938"/>
                <a:ext cx="452" cy="20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640" name="Rectangle 199"/>
              <p:cNvSpPr>
                <a:spLocks noChangeArrowheads="1"/>
              </p:cNvSpPr>
              <p:nvPr/>
            </p:nvSpPr>
            <p:spPr bwMode="auto">
              <a:xfrm>
                <a:off x="1670" y="938"/>
                <a:ext cx="464"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41" name="Rectangle 200"/>
              <p:cNvSpPr>
                <a:spLocks noChangeArrowheads="1"/>
              </p:cNvSpPr>
              <p:nvPr/>
            </p:nvSpPr>
            <p:spPr bwMode="auto">
              <a:xfrm>
                <a:off x="2122" y="938"/>
                <a:ext cx="12" cy="22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42" name="Rectangle 201"/>
              <p:cNvSpPr>
                <a:spLocks noChangeArrowheads="1"/>
              </p:cNvSpPr>
              <p:nvPr/>
            </p:nvSpPr>
            <p:spPr bwMode="auto">
              <a:xfrm>
                <a:off x="1670" y="1146"/>
                <a:ext cx="45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43" name="Rectangle 202"/>
              <p:cNvSpPr>
                <a:spLocks noChangeArrowheads="1"/>
              </p:cNvSpPr>
              <p:nvPr/>
            </p:nvSpPr>
            <p:spPr bwMode="auto">
              <a:xfrm>
                <a:off x="1670" y="938"/>
                <a:ext cx="12" cy="20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44" name="Rectangle 203"/>
              <p:cNvSpPr>
                <a:spLocks noChangeArrowheads="1"/>
              </p:cNvSpPr>
              <p:nvPr/>
            </p:nvSpPr>
            <p:spPr bwMode="auto">
              <a:xfrm>
                <a:off x="1740" y="938"/>
                <a:ext cx="319"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Service</a:t>
                </a:r>
                <a:endParaRPr lang="en-US" b="1" u="none"/>
              </a:p>
            </p:txBody>
          </p:sp>
          <p:sp>
            <p:nvSpPr>
              <p:cNvPr id="140645" name="Rectangle 204"/>
              <p:cNvSpPr>
                <a:spLocks noChangeArrowheads="1"/>
              </p:cNvSpPr>
              <p:nvPr/>
            </p:nvSpPr>
            <p:spPr bwMode="auto">
              <a:xfrm>
                <a:off x="1716" y="1031"/>
                <a:ext cx="334"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Handler</a:t>
                </a:r>
                <a:endParaRPr lang="en-US" b="1" u="none"/>
              </a:p>
            </p:txBody>
          </p:sp>
          <p:sp>
            <p:nvSpPr>
              <p:cNvPr id="140646" name="Rectangle 205"/>
              <p:cNvSpPr>
                <a:spLocks noChangeArrowheads="1"/>
              </p:cNvSpPr>
              <p:nvPr/>
            </p:nvSpPr>
            <p:spPr bwMode="auto">
              <a:xfrm>
                <a:off x="1577" y="1829"/>
                <a:ext cx="128"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47" name="Freeform 206"/>
              <p:cNvSpPr>
                <a:spLocks/>
              </p:cNvSpPr>
              <p:nvPr/>
            </p:nvSpPr>
            <p:spPr bwMode="auto">
              <a:xfrm>
                <a:off x="1543" y="1829"/>
                <a:ext cx="150" cy="46"/>
              </a:xfrm>
              <a:custGeom>
                <a:avLst/>
                <a:gdLst>
                  <a:gd name="T0" fmla="*/ 150 w 150"/>
                  <a:gd name="T1" fmla="*/ 46 h 46"/>
                  <a:gd name="T2" fmla="*/ 150 w 150"/>
                  <a:gd name="T3" fmla="*/ 35 h 46"/>
                  <a:gd name="T4" fmla="*/ 34 w 150"/>
                  <a:gd name="T5" fmla="*/ 0 h 46"/>
                  <a:gd name="T6" fmla="*/ 34 w 150"/>
                  <a:gd name="T7" fmla="*/ 0 h 46"/>
                  <a:gd name="T8" fmla="*/ 0 w 150"/>
                  <a:gd name="T9" fmla="*/ 11 h 46"/>
                  <a:gd name="T10" fmla="*/ 34 w 150"/>
                  <a:gd name="T11" fmla="*/ 11 h 46"/>
                  <a:gd name="T12" fmla="*/ 150 w 150"/>
                  <a:gd name="T13" fmla="*/ 46 h 46"/>
                  <a:gd name="T14" fmla="*/ 0 60000 65536"/>
                  <a:gd name="T15" fmla="*/ 0 60000 65536"/>
                  <a:gd name="T16" fmla="*/ 0 60000 65536"/>
                  <a:gd name="T17" fmla="*/ 0 60000 65536"/>
                  <a:gd name="T18" fmla="*/ 0 60000 65536"/>
                  <a:gd name="T19" fmla="*/ 0 60000 65536"/>
                  <a:gd name="T20" fmla="*/ 0 60000 65536"/>
                  <a:gd name="T21" fmla="*/ 0 w 150"/>
                  <a:gd name="T22" fmla="*/ 0 h 46"/>
                  <a:gd name="T23" fmla="*/ 150 w 150"/>
                  <a:gd name="T24" fmla="*/ 46 h 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46">
                    <a:moveTo>
                      <a:pt x="150" y="46"/>
                    </a:moveTo>
                    <a:lnTo>
                      <a:pt x="150" y="35"/>
                    </a:lnTo>
                    <a:lnTo>
                      <a:pt x="34" y="0"/>
                    </a:lnTo>
                    <a:lnTo>
                      <a:pt x="0" y="11"/>
                    </a:lnTo>
                    <a:lnTo>
                      <a:pt x="34" y="11"/>
                    </a:lnTo>
                    <a:lnTo>
                      <a:pt x="150" y="4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648" name="Freeform 207"/>
              <p:cNvSpPr>
                <a:spLocks/>
              </p:cNvSpPr>
              <p:nvPr/>
            </p:nvSpPr>
            <p:spPr bwMode="auto">
              <a:xfrm>
                <a:off x="1577" y="1794"/>
                <a:ext cx="116" cy="46"/>
              </a:xfrm>
              <a:custGeom>
                <a:avLst/>
                <a:gdLst>
                  <a:gd name="T0" fmla="*/ 0 w 116"/>
                  <a:gd name="T1" fmla="*/ 35 h 46"/>
                  <a:gd name="T2" fmla="*/ 0 w 116"/>
                  <a:gd name="T3" fmla="*/ 46 h 46"/>
                  <a:gd name="T4" fmla="*/ 116 w 116"/>
                  <a:gd name="T5" fmla="*/ 12 h 46"/>
                  <a:gd name="T6" fmla="*/ 116 w 116"/>
                  <a:gd name="T7" fmla="*/ 0 h 46"/>
                  <a:gd name="T8" fmla="*/ 0 w 116"/>
                  <a:gd name="T9" fmla="*/ 35 h 46"/>
                  <a:gd name="T10" fmla="*/ 0 60000 65536"/>
                  <a:gd name="T11" fmla="*/ 0 60000 65536"/>
                  <a:gd name="T12" fmla="*/ 0 60000 65536"/>
                  <a:gd name="T13" fmla="*/ 0 60000 65536"/>
                  <a:gd name="T14" fmla="*/ 0 60000 65536"/>
                  <a:gd name="T15" fmla="*/ 0 w 116"/>
                  <a:gd name="T16" fmla="*/ 0 h 46"/>
                  <a:gd name="T17" fmla="*/ 116 w 116"/>
                  <a:gd name="T18" fmla="*/ 46 h 46"/>
                </a:gdLst>
                <a:ahLst/>
                <a:cxnLst>
                  <a:cxn ang="T10">
                    <a:pos x="T0" y="T1"/>
                  </a:cxn>
                  <a:cxn ang="T11">
                    <a:pos x="T2" y="T3"/>
                  </a:cxn>
                  <a:cxn ang="T12">
                    <a:pos x="T4" y="T5"/>
                  </a:cxn>
                  <a:cxn ang="T13">
                    <a:pos x="T6" y="T7"/>
                  </a:cxn>
                  <a:cxn ang="T14">
                    <a:pos x="T8" y="T9"/>
                  </a:cxn>
                </a:cxnLst>
                <a:rect l="T15" t="T16" r="T17" b="T18"/>
                <a:pathLst>
                  <a:path w="116" h="46">
                    <a:moveTo>
                      <a:pt x="0" y="35"/>
                    </a:moveTo>
                    <a:lnTo>
                      <a:pt x="0" y="46"/>
                    </a:lnTo>
                    <a:lnTo>
                      <a:pt x="116" y="12"/>
                    </a:lnTo>
                    <a:lnTo>
                      <a:pt x="116" y="0"/>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649" name="Rectangle 208"/>
              <p:cNvSpPr>
                <a:spLocks noChangeArrowheads="1"/>
              </p:cNvSpPr>
              <p:nvPr/>
            </p:nvSpPr>
            <p:spPr bwMode="auto">
              <a:xfrm>
                <a:off x="2643" y="184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50" name="Rectangle 209"/>
              <p:cNvSpPr>
                <a:spLocks noChangeArrowheads="1"/>
              </p:cNvSpPr>
              <p:nvPr/>
            </p:nvSpPr>
            <p:spPr bwMode="auto">
              <a:xfrm>
                <a:off x="2597" y="184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51" name="Rectangle 210"/>
              <p:cNvSpPr>
                <a:spLocks noChangeArrowheads="1"/>
              </p:cNvSpPr>
              <p:nvPr/>
            </p:nvSpPr>
            <p:spPr bwMode="auto">
              <a:xfrm>
                <a:off x="2597" y="1840"/>
                <a:ext cx="4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652" name="Line 211"/>
              <p:cNvSpPr>
                <a:spLocks noChangeShapeType="1"/>
              </p:cNvSpPr>
              <p:nvPr/>
            </p:nvSpPr>
            <p:spPr bwMode="auto">
              <a:xfrm flipH="1">
                <a:off x="2446" y="1840"/>
                <a:ext cx="81" cy="1"/>
              </a:xfrm>
              <a:prstGeom prst="line">
                <a:avLst/>
              </a:prstGeom>
              <a:noFill/>
              <a:ln w="0">
                <a:solidFill>
                  <a:srgbClr val="000000"/>
                </a:solidFill>
                <a:round/>
                <a:headEnd/>
                <a:tailEnd/>
              </a:ln>
            </p:spPr>
            <p:txBody>
              <a:bodyPr/>
              <a:lstStyle/>
              <a:p>
                <a:endParaRPr lang="en-US"/>
              </a:p>
            </p:txBody>
          </p:sp>
          <p:sp>
            <p:nvSpPr>
              <p:cNvPr id="140653" name="Line 212"/>
              <p:cNvSpPr>
                <a:spLocks noChangeShapeType="1"/>
              </p:cNvSpPr>
              <p:nvPr/>
            </p:nvSpPr>
            <p:spPr bwMode="auto">
              <a:xfrm flipH="1">
                <a:off x="2284" y="1840"/>
                <a:ext cx="81" cy="1"/>
              </a:xfrm>
              <a:prstGeom prst="line">
                <a:avLst/>
              </a:prstGeom>
              <a:noFill/>
              <a:ln w="0">
                <a:solidFill>
                  <a:srgbClr val="000000"/>
                </a:solidFill>
                <a:round/>
                <a:headEnd/>
                <a:tailEnd/>
              </a:ln>
            </p:spPr>
            <p:txBody>
              <a:bodyPr/>
              <a:lstStyle/>
              <a:p>
                <a:endParaRPr lang="en-US"/>
              </a:p>
            </p:txBody>
          </p:sp>
          <p:sp>
            <p:nvSpPr>
              <p:cNvPr id="140654" name="Line 213"/>
              <p:cNvSpPr>
                <a:spLocks noChangeShapeType="1"/>
              </p:cNvSpPr>
              <p:nvPr/>
            </p:nvSpPr>
            <p:spPr bwMode="auto">
              <a:xfrm flipH="1">
                <a:off x="2134" y="1840"/>
                <a:ext cx="81" cy="1"/>
              </a:xfrm>
              <a:prstGeom prst="line">
                <a:avLst/>
              </a:prstGeom>
              <a:noFill/>
              <a:ln w="0">
                <a:solidFill>
                  <a:srgbClr val="000000"/>
                </a:solidFill>
                <a:round/>
                <a:headEnd/>
                <a:tailEnd/>
              </a:ln>
            </p:spPr>
            <p:txBody>
              <a:bodyPr/>
              <a:lstStyle/>
              <a:p>
                <a:endParaRPr lang="en-US"/>
              </a:p>
            </p:txBody>
          </p:sp>
        </p:grpSp>
        <p:sp>
          <p:nvSpPr>
            <p:cNvPr id="140327" name="Line 215"/>
            <p:cNvSpPr>
              <a:spLocks noChangeShapeType="1"/>
            </p:cNvSpPr>
            <p:nvPr/>
          </p:nvSpPr>
          <p:spPr bwMode="auto">
            <a:xfrm flipH="1">
              <a:off x="1971" y="1840"/>
              <a:ext cx="81" cy="1"/>
            </a:xfrm>
            <a:prstGeom prst="line">
              <a:avLst/>
            </a:prstGeom>
            <a:noFill/>
            <a:ln w="0">
              <a:solidFill>
                <a:srgbClr val="000000"/>
              </a:solidFill>
              <a:round/>
              <a:headEnd/>
              <a:tailEnd/>
            </a:ln>
          </p:spPr>
          <p:txBody>
            <a:bodyPr/>
            <a:lstStyle/>
            <a:p>
              <a:endParaRPr lang="en-US"/>
            </a:p>
          </p:txBody>
        </p:sp>
        <p:sp>
          <p:nvSpPr>
            <p:cNvPr id="140328" name="Line 216"/>
            <p:cNvSpPr>
              <a:spLocks noChangeShapeType="1"/>
            </p:cNvSpPr>
            <p:nvPr/>
          </p:nvSpPr>
          <p:spPr bwMode="auto">
            <a:xfrm flipH="1">
              <a:off x="1821" y="1840"/>
              <a:ext cx="81" cy="1"/>
            </a:xfrm>
            <a:prstGeom prst="line">
              <a:avLst/>
            </a:prstGeom>
            <a:noFill/>
            <a:ln w="0">
              <a:solidFill>
                <a:srgbClr val="000000"/>
              </a:solidFill>
              <a:round/>
              <a:headEnd/>
              <a:tailEnd/>
            </a:ln>
          </p:spPr>
          <p:txBody>
            <a:bodyPr/>
            <a:lstStyle/>
            <a:p>
              <a:endParaRPr lang="en-US"/>
            </a:p>
          </p:txBody>
        </p:sp>
        <p:sp>
          <p:nvSpPr>
            <p:cNvPr id="140329" name="Rectangle 218"/>
            <p:cNvSpPr>
              <a:spLocks noChangeArrowheads="1"/>
            </p:cNvSpPr>
            <p:nvPr/>
          </p:nvSpPr>
          <p:spPr bwMode="auto">
            <a:xfrm>
              <a:off x="1705" y="184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30" name="Rectangle 219"/>
            <p:cNvSpPr>
              <a:spLocks noChangeArrowheads="1"/>
            </p:cNvSpPr>
            <p:nvPr/>
          </p:nvSpPr>
          <p:spPr bwMode="auto">
            <a:xfrm>
              <a:off x="1705" y="1840"/>
              <a:ext cx="35"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31" name="Rectangle 220"/>
            <p:cNvSpPr>
              <a:spLocks noChangeArrowheads="1"/>
            </p:cNvSpPr>
            <p:nvPr/>
          </p:nvSpPr>
          <p:spPr bwMode="auto">
            <a:xfrm>
              <a:off x="4068" y="1412"/>
              <a:ext cx="487" cy="22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332" name="Rectangle 221"/>
            <p:cNvSpPr>
              <a:spLocks noChangeArrowheads="1"/>
            </p:cNvSpPr>
            <p:nvPr/>
          </p:nvSpPr>
          <p:spPr bwMode="auto">
            <a:xfrm>
              <a:off x="4068" y="1412"/>
              <a:ext cx="49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33" name="Rectangle 222"/>
            <p:cNvSpPr>
              <a:spLocks noChangeArrowheads="1"/>
            </p:cNvSpPr>
            <p:nvPr/>
          </p:nvSpPr>
          <p:spPr bwMode="auto">
            <a:xfrm>
              <a:off x="4555" y="1412"/>
              <a:ext cx="12" cy="23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34" name="Rectangle 223"/>
            <p:cNvSpPr>
              <a:spLocks noChangeArrowheads="1"/>
            </p:cNvSpPr>
            <p:nvPr/>
          </p:nvSpPr>
          <p:spPr bwMode="auto">
            <a:xfrm>
              <a:off x="4068" y="1632"/>
              <a:ext cx="48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35" name="Rectangle 224"/>
            <p:cNvSpPr>
              <a:spLocks noChangeArrowheads="1"/>
            </p:cNvSpPr>
            <p:nvPr/>
          </p:nvSpPr>
          <p:spPr bwMode="auto">
            <a:xfrm>
              <a:off x="4068" y="1412"/>
              <a:ext cx="12" cy="22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36" name="Rectangle 225"/>
            <p:cNvSpPr>
              <a:spLocks noChangeArrowheads="1"/>
            </p:cNvSpPr>
            <p:nvPr/>
          </p:nvSpPr>
          <p:spPr bwMode="auto">
            <a:xfrm>
              <a:off x="4092" y="1470"/>
              <a:ext cx="441"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Connector</a:t>
              </a:r>
              <a:endParaRPr lang="en-US" b="1" u="none"/>
            </a:p>
          </p:txBody>
        </p:sp>
        <p:sp>
          <p:nvSpPr>
            <p:cNvPr id="140337" name="Rectangle 226"/>
            <p:cNvSpPr>
              <a:spLocks noChangeArrowheads="1"/>
            </p:cNvSpPr>
            <p:nvPr/>
          </p:nvSpPr>
          <p:spPr bwMode="auto">
            <a:xfrm>
              <a:off x="4555" y="1412"/>
              <a:ext cx="487" cy="22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338" name="Rectangle 227"/>
            <p:cNvSpPr>
              <a:spLocks noChangeArrowheads="1"/>
            </p:cNvSpPr>
            <p:nvPr/>
          </p:nvSpPr>
          <p:spPr bwMode="auto">
            <a:xfrm>
              <a:off x="4555" y="1412"/>
              <a:ext cx="49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39" name="Rectangle 228"/>
            <p:cNvSpPr>
              <a:spLocks noChangeArrowheads="1"/>
            </p:cNvSpPr>
            <p:nvPr/>
          </p:nvSpPr>
          <p:spPr bwMode="auto">
            <a:xfrm>
              <a:off x="5042" y="1412"/>
              <a:ext cx="11" cy="23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40" name="Rectangle 229"/>
            <p:cNvSpPr>
              <a:spLocks noChangeArrowheads="1"/>
            </p:cNvSpPr>
            <p:nvPr/>
          </p:nvSpPr>
          <p:spPr bwMode="auto">
            <a:xfrm>
              <a:off x="4555" y="1632"/>
              <a:ext cx="48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41" name="Rectangle 230"/>
            <p:cNvSpPr>
              <a:spLocks noChangeArrowheads="1"/>
            </p:cNvSpPr>
            <p:nvPr/>
          </p:nvSpPr>
          <p:spPr bwMode="auto">
            <a:xfrm>
              <a:off x="4555" y="1412"/>
              <a:ext cx="12" cy="22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42" name="Rectangle 231"/>
            <p:cNvSpPr>
              <a:spLocks noChangeArrowheads="1"/>
            </p:cNvSpPr>
            <p:nvPr/>
          </p:nvSpPr>
          <p:spPr bwMode="auto">
            <a:xfrm>
              <a:off x="4555" y="1412"/>
              <a:ext cx="474"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CONNECT</a:t>
              </a:r>
              <a:endParaRPr lang="en-US" b="1" u="none"/>
            </a:p>
          </p:txBody>
        </p:sp>
        <p:sp>
          <p:nvSpPr>
            <p:cNvPr id="140343" name="Rectangle 232"/>
            <p:cNvSpPr>
              <a:spLocks noChangeArrowheads="1"/>
            </p:cNvSpPr>
            <p:nvPr/>
          </p:nvSpPr>
          <p:spPr bwMode="auto">
            <a:xfrm>
              <a:off x="4636" y="1505"/>
              <a:ext cx="320"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EVENT</a:t>
              </a:r>
              <a:endParaRPr lang="en-US" b="1" u="none"/>
            </a:p>
          </p:txBody>
        </p:sp>
        <p:sp>
          <p:nvSpPr>
            <p:cNvPr id="140344" name="Freeform 233"/>
            <p:cNvSpPr>
              <a:spLocks/>
            </p:cNvSpPr>
            <p:nvPr/>
          </p:nvSpPr>
          <p:spPr bwMode="auto">
            <a:xfrm>
              <a:off x="5123" y="1910"/>
              <a:ext cx="104" cy="69"/>
            </a:xfrm>
            <a:custGeom>
              <a:avLst/>
              <a:gdLst>
                <a:gd name="T0" fmla="*/ 0 w 104"/>
                <a:gd name="T1" fmla="*/ 35 h 69"/>
                <a:gd name="T2" fmla="*/ 0 w 104"/>
                <a:gd name="T3" fmla="*/ 0 h 69"/>
                <a:gd name="T4" fmla="*/ 0 w 104"/>
                <a:gd name="T5" fmla="*/ 0 h 69"/>
                <a:gd name="T6" fmla="*/ 0 w 104"/>
                <a:gd name="T7" fmla="*/ 0 h 69"/>
                <a:gd name="T8" fmla="*/ 104 w 104"/>
                <a:gd name="T9" fmla="*/ 35 h 69"/>
                <a:gd name="T10" fmla="*/ 104 w 104"/>
                <a:gd name="T11" fmla="*/ 46 h 69"/>
                <a:gd name="T12" fmla="*/ 104 w 104"/>
                <a:gd name="T13" fmla="*/ 46 h 69"/>
                <a:gd name="T14" fmla="*/ 0 w 104"/>
                <a:gd name="T15" fmla="*/ 69 h 69"/>
                <a:gd name="T16" fmla="*/ 0 w 104"/>
                <a:gd name="T17" fmla="*/ 69 h 69"/>
                <a:gd name="T18" fmla="*/ 0 w 104"/>
                <a:gd name="T19" fmla="*/ 58 h 69"/>
                <a:gd name="T20" fmla="*/ 0 w 104"/>
                <a:gd name="T21" fmla="*/ 58 h 69"/>
                <a:gd name="T22" fmla="*/ 104 w 104"/>
                <a:gd name="T23" fmla="*/ 35 h 69"/>
                <a:gd name="T24" fmla="*/ 104 w 104"/>
                <a:gd name="T25" fmla="*/ 46 h 69"/>
                <a:gd name="T26" fmla="*/ 104 w 104"/>
                <a:gd name="T27" fmla="*/ 46 h 69"/>
                <a:gd name="T28" fmla="*/ 0 w 104"/>
                <a:gd name="T29" fmla="*/ 11 h 69"/>
                <a:gd name="T30" fmla="*/ 0 w 104"/>
                <a:gd name="T31" fmla="*/ 0 h 69"/>
                <a:gd name="T32" fmla="*/ 11 w 104"/>
                <a:gd name="T33" fmla="*/ 0 h 69"/>
                <a:gd name="T34" fmla="*/ 11 w 104"/>
                <a:gd name="T35" fmla="*/ 35 h 69"/>
                <a:gd name="T36" fmla="*/ 0 w 104"/>
                <a:gd name="T37" fmla="*/ 35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69"/>
                <a:gd name="T59" fmla="*/ 104 w 104"/>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69">
                  <a:moveTo>
                    <a:pt x="0" y="35"/>
                  </a:moveTo>
                  <a:lnTo>
                    <a:pt x="0" y="0"/>
                  </a:lnTo>
                  <a:lnTo>
                    <a:pt x="104" y="35"/>
                  </a:lnTo>
                  <a:lnTo>
                    <a:pt x="104" y="46"/>
                  </a:lnTo>
                  <a:lnTo>
                    <a:pt x="0" y="69"/>
                  </a:lnTo>
                  <a:lnTo>
                    <a:pt x="0" y="58"/>
                  </a:lnTo>
                  <a:lnTo>
                    <a:pt x="104" y="35"/>
                  </a:lnTo>
                  <a:lnTo>
                    <a:pt x="104" y="46"/>
                  </a:lnTo>
                  <a:lnTo>
                    <a:pt x="0" y="11"/>
                  </a:lnTo>
                  <a:lnTo>
                    <a:pt x="0" y="0"/>
                  </a:lnTo>
                  <a:lnTo>
                    <a:pt x="11" y="0"/>
                  </a:lnTo>
                  <a:lnTo>
                    <a:pt x="11" y="35"/>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345" name="Freeform 234"/>
            <p:cNvSpPr>
              <a:spLocks/>
            </p:cNvSpPr>
            <p:nvPr/>
          </p:nvSpPr>
          <p:spPr bwMode="auto">
            <a:xfrm>
              <a:off x="5123" y="1945"/>
              <a:ext cx="11" cy="23"/>
            </a:xfrm>
            <a:custGeom>
              <a:avLst/>
              <a:gdLst>
                <a:gd name="T0" fmla="*/ 0 w 11"/>
                <a:gd name="T1" fmla="*/ 23 h 23"/>
                <a:gd name="T2" fmla="*/ 0 w 11"/>
                <a:gd name="T3" fmla="*/ 0 h 23"/>
                <a:gd name="T4" fmla="*/ 11 w 11"/>
                <a:gd name="T5" fmla="*/ 0 h 23"/>
                <a:gd name="T6" fmla="*/ 11 w 11"/>
                <a:gd name="T7" fmla="*/ 0 h 23"/>
                <a:gd name="T8" fmla="*/ 11 w 11"/>
                <a:gd name="T9" fmla="*/ 0 h 23"/>
                <a:gd name="T10" fmla="*/ 11 w 11"/>
                <a:gd name="T11" fmla="*/ 23 h 23"/>
                <a:gd name="T12" fmla="*/ 0 w 11"/>
                <a:gd name="T13" fmla="*/ 23 h 23"/>
                <a:gd name="T14" fmla="*/ 0 60000 65536"/>
                <a:gd name="T15" fmla="*/ 0 60000 65536"/>
                <a:gd name="T16" fmla="*/ 0 60000 65536"/>
                <a:gd name="T17" fmla="*/ 0 60000 65536"/>
                <a:gd name="T18" fmla="*/ 0 60000 65536"/>
                <a:gd name="T19" fmla="*/ 0 60000 65536"/>
                <a:gd name="T20" fmla="*/ 0 60000 65536"/>
                <a:gd name="T21" fmla="*/ 0 w 11"/>
                <a:gd name="T22" fmla="*/ 0 h 23"/>
                <a:gd name="T23" fmla="*/ 11 w 11"/>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23">
                  <a:moveTo>
                    <a:pt x="0" y="23"/>
                  </a:moveTo>
                  <a:lnTo>
                    <a:pt x="0" y="0"/>
                  </a:lnTo>
                  <a:lnTo>
                    <a:pt x="11" y="0"/>
                  </a:lnTo>
                  <a:lnTo>
                    <a:pt x="11" y="23"/>
                  </a:lnTo>
                  <a:lnTo>
                    <a:pt x="0" y="2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346" name="Freeform 235"/>
            <p:cNvSpPr>
              <a:spLocks/>
            </p:cNvSpPr>
            <p:nvPr/>
          </p:nvSpPr>
          <p:spPr bwMode="auto">
            <a:xfrm>
              <a:off x="5123" y="1910"/>
              <a:ext cx="104" cy="58"/>
            </a:xfrm>
            <a:custGeom>
              <a:avLst/>
              <a:gdLst>
                <a:gd name="T0" fmla="*/ 0 w 104"/>
                <a:gd name="T1" fmla="*/ 35 h 58"/>
                <a:gd name="T2" fmla="*/ 0 w 104"/>
                <a:gd name="T3" fmla="*/ 0 h 58"/>
                <a:gd name="T4" fmla="*/ 104 w 104"/>
                <a:gd name="T5" fmla="*/ 35 h 58"/>
                <a:gd name="T6" fmla="*/ 0 w 104"/>
                <a:gd name="T7" fmla="*/ 58 h 58"/>
                <a:gd name="T8" fmla="*/ 0 w 104"/>
                <a:gd name="T9" fmla="*/ 35 h 58"/>
                <a:gd name="T10" fmla="*/ 0 60000 65536"/>
                <a:gd name="T11" fmla="*/ 0 60000 65536"/>
                <a:gd name="T12" fmla="*/ 0 60000 65536"/>
                <a:gd name="T13" fmla="*/ 0 60000 65536"/>
                <a:gd name="T14" fmla="*/ 0 60000 65536"/>
                <a:gd name="T15" fmla="*/ 0 w 104"/>
                <a:gd name="T16" fmla="*/ 0 h 58"/>
                <a:gd name="T17" fmla="*/ 104 w 104"/>
                <a:gd name="T18" fmla="*/ 58 h 58"/>
              </a:gdLst>
              <a:ahLst/>
              <a:cxnLst>
                <a:cxn ang="T10">
                  <a:pos x="T0" y="T1"/>
                </a:cxn>
                <a:cxn ang="T11">
                  <a:pos x="T2" y="T3"/>
                </a:cxn>
                <a:cxn ang="T12">
                  <a:pos x="T4" y="T5"/>
                </a:cxn>
                <a:cxn ang="T13">
                  <a:pos x="T6" y="T7"/>
                </a:cxn>
                <a:cxn ang="T14">
                  <a:pos x="T8" y="T9"/>
                </a:cxn>
              </a:cxnLst>
              <a:rect l="T15" t="T16" r="T17" b="T18"/>
              <a:pathLst>
                <a:path w="104" h="58">
                  <a:moveTo>
                    <a:pt x="0" y="35"/>
                  </a:moveTo>
                  <a:lnTo>
                    <a:pt x="0" y="0"/>
                  </a:lnTo>
                  <a:lnTo>
                    <a:pt x="104" y="35"/>
                  </a:lnTo>
                  <a:lnTo>
                    <a:pt x="0" y="58"/>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347" name="Rectangle 236"/>
            <p:cNvSpPr>
              <a:spLocks noChangeArrowheads="1"/>
            </p:cNvSpPr>
            <p:nvPr/>
          </p:nvSpPr>
          <p:spPr bwMode="auto">
            <a:xfrm>
              <a:off x="1531" y="1945"/>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48" name="Rectangle 238"/>
            <p:cNvSpPr>
              <a:spLocks noChangeArrowheads="1"/>
            </p:cNvSpPr>
            <p:nvPr/>
          </p:nvSpPr>
          <p:spPr bwMode="auto">
            <a:xfrm>
              <a:off x="1531" y="1945"/>
              <a:ext cx="3580"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49" name="Rectangle 239"/>
            <p:cNvSpPr>
              <a:spLocks noChangeArrowheads="1"/>
            </p:cNvSpPr>
            <p:nvPr/>
          </p:nvSpPr>
          <p:spPr bwMode="auto">
            <a:xfrm>
              <a:off x="1357" y="973"/>
              <a:ext cx="209" cy="104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350" name="Rectangle 240"/>
            <p:cNvSpPr>
              <a:spLocks noChangeArrowheads="1"/>
            </p:cNvSpPr>
            <p:nvPr/>
          </p:nvSpPr>
          <p:spPr bwMode="auto">
            <a:xfrm>
              <a:off x="1357" y="973"/>
              <a:ext cx="22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51" name="Rectangle 241"/>
            <p:cNvSpPr>
              <a:spLocks noChangeArrowheads="1"/>
            </p:cNvSpPr>
            <p:nvPr/>
          </p:nvSpPr>
          <p:spPr bwMode="auto">
            <a:xfrm>
              <a:off x="1566" y="973"/>
              <a:ext cx="11" cy="105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52" name="Rectangle 242"/>
            <p:cNvSpPr>
              <a:spLocks noChangeArrowheads="1"/>
            </p:cNvSpPr>
            <p:nvPr/>
          </p:nvSpPr>
          <p:spPr bwMode="auto">
            <a:xfrm>
              <a:off x="1357" y="2014"/>
              <a:ext cx="209"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53" name="Rectangle 243"/>
            <p:cNvSpPr>
              <a:spLocks noChangeArrowheads="1"/>
            </p:cNvSpPr>
            <p:nvPr/>
          </p:nvSpPr>
          <p:spPr bwMode="auto">
            <a:xfrm>
              <a:off x="1357" y="973"/>
              <a:ext cx="12" cy="104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54" name="Freeform 244"/>
            <p:cNvSpPr>
              <a:spLocks/>
            </p:cNvSpPr>
            <p:nvPr/>
          </p:nvSpPr>
          <p:spPr bwMode="auto">
            <a:xfrm>
              <a:off x="1357" y="1968"/>
              <a:ext cx="209" cy="115"/>
            </a:xfrm>
            <a:custGeom>
              <a:avLst/>
              <a:gdLst>
                <a:gd name="T0" fmla="*/ 0 w 209"/>
                <a:gd name="T1" fmla="*/ 0 h 115"/>
                <a:gd name="T2" fmla="*/ 0 w 209"/>
                <a:gd name="T3" fmla="*/ 115 h 115"/>
                <a:gd name="T4" fmla="*/ 47 w 209"/>
                <a:gd name="T5" fmla="*/ 57 h 115"/>
                <a:gd name="T6" fmla="*/ 47 w 209"/>
                <a:gd name="T7" fmla="*/ 115 h 115"/>
                <a:gd name="T8" fmla="*/ 105 w 209"/>
                <a:gd name="T9" fmla="*/ 57 h 115"/>
                <a:gd name="T10" fmla="*/ 105 w 209"/>
                <a:gd name="T11" fmla="*/ 115 h 115"/>
                <a:gd name="T12" fmla="*/ 151 w 209"/>
                <a:gd name="T13" fmla="*/ 57 h 115"/>
                <a:gd name="T14" fmla="*/ 151 w 209"/>
                <a:gd name="T15" fmla="*/ 115 h 115"/>
                <a:gd name="T16" fmla="*/ 209 w 209"/>
                <a:gd name="T17" fmla="*/ 57 h 115"/>
                <a:gd name="T18" fmla="*/ 209 w 209"/>
                <a:gd name="T19" fmla="*/ 0 h 115"/>
                <a:gd name="T20" fmla="*/ 0 w 209"/>
                <a:gd name="T21" fmla="*/ 0 h 1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9"/>
                <a:gd name="T34" fmla="*/ 0 h 115"/>
                <a:gd name="T35" fmla="*/ 209 w 209"/>
                <a:gd name="T36" fmla="*/ 115 h 1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9" h="115">
                  <a:moveTo>
                    <a:pt x="0" y="0"/>
                  </a:moveTo>
                  <a:lnTo>
                    <a:pt x="0" y="115"/>
                  </a:lnTo>
                  <a:lnTo>
                    <a:pt x="47" y="57"/>
                  </a:lnTo>
                  <a:lnTo>
                    <a:pt x="47" y="115"/>
                  </a:lnTo>
                  <a:lnTo>
                    <a:pt x="105" y="57"/>
                  </a:lnTo>
                  <a:lnTo>
                    <a:pt x="105" y="115"/>
                  </a:lnTo>
                  <a:lnTo>
                    <a:pt x="151" y="57"/>
                  </a:lnTo>
                  <a:lnTo>
                    <a:pt x="151" y="115"/>
                  </a:lnTo>
                  <a:lnTo>
                    <a:pt x="209" y="57"/>
                  </a:lnTo>
                  <a:lnTo>
                    <a:pt x="209"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40355" name="Freeform 246"/>
            <p:cNvSpPr>
              <a:spLocks/>
            </p:cNvSpPr>
            <p:nvPr/>
          </p:nvSpPr>
          <p:spPr bwMode="auto">
            <a:xfrm>
              <a:off x="1357" y="1968"/>
              <a:ext cx="162" cy="138"/>
            </a:xfrm>
            <a:custGeom>
              <a:avLst/>
              <a:gdLst>
                <a:gd name="T0" fmla="*/ 12 w 162"/>
                <a:gd name="T1" fmla="*/ 0 h 138"/>
                <a:gd name="T2" fmla="*/ 12 w 162"/>
                <a:gd name="T3" fmla="*/ 115 h 138"/>
                <a:gd name="T4" fmla="*/ 12 w 162"/>
                <a:gd name="T5" fmla="*/ 127 h 138"/>
                <a:gd name="T6" fmla="*/ 0 w 162"/>
                <a:gd name="T7" fmla="*/ 115 h 138"/>
                <a:gd name="T8" fmla="*/ 47 w 162"/>
                <a:gd name="T9" fmla="*/ 57 h 138"/>
                <a:gd name="T10" fmla="*/ 58 w 162"/>
                <a:gd name="T11" fmla="*/ 46 h 138"/>
                <a:gd name="T12" fmla="*/ 58 w 162"/>
                <a:gd name="T13" fmla="*/ 57 h 138"/>
                <a:gd name="T14" fmla="*/ 58 w 162"/>
                <a:gd name="T15" fmla="*/ 115 h 138"/>
                <a:gd name="T16" fmla="*/ 58 w 162"/>
                <a:gd name="T17" fmla="*/ 127 h 138"/>
                <a:gd name="T18" fmla="*/ 47 w 162"/>
                <a:gd name="T19" fmla="*/ 115 h 138"/>
                <a:gd name="T20" fmla="*/ 105 w 162"/>
                <a:gd name="T21" fmla="*/ 57 h 138"/>
                <a:gd name="T22" fmla="*/ 116 w 162"/>
                <a:gd name="T23" fmla="*/ 46 h 138"/>
                <a:gd name="T24" fmla="*/ 116 w 162"/>
                <a:gd name="T25" fmla="*/ 57 h 138"/>
                <a:gd name="T26" fmla="*/ 116 w 162"/>
                <a:gd name="T27" fmla="*/ 115 h 138"/>
                <a:gd name="T28" fmla="*/ 116 w 162"/>
                <a:gd name="T29" fmla="*/ 127 h 138"/>
                <a:gd name="T30" fmla="*/ 105 w 162"/>
                <a:gd name="T31" fmla="*/ 115 h 138"/>
                <a:gd name="T32" fmla="*/ 151 w 162"/>
                <a:gd name="T33" fmla="*/ 57 h 138"/>
                <a:gd name="T34" fmla="*/ 162 w 162"/>
                <a:gd name="T35" fmla="*/ 46 h 138"/>
                <a:gd name="T36" fmla="*/ 162 w 162"/>
                <a:gd name="T37" fmla="*/ 57 h 138"/>
                <a:gd name="T38" fmla="*/ 162 w 162"/>
                <a:gd name="T39" fmla="*/ 115 h 138"/>
                <a:gd name="T40" fmla="*/ 162 w 162"/>
                <a:gd name="T41" fmla="*/ 127 h 138"/>
                <a:gd name="T42" fmla="*/ 151 w 162"/>
                <a:gd name="T43" fmla="*/ 138 h 138"/>
                <a:gd name="T44" fmla="*/ 151 w 162"/>
                <a:gd name="T45" fmla="*/ 115 h 138"/>
                <a:gd name="T46" fmla="*/ 151 w 162"/>
                <a:gd name="T47" fmla="*/ 57 h 138"/>
                <a:gd name="T48" fmla="*/ 162 w 162"/>
                <a:gd name="T49" fmla="*/ 57 h 138"/>
                <a:gd name="T50" fmla="*/ 162 w 162"/>
                <a:gd name="T51" fmla="*/ 69 h 138"/>
                <a:gd name="T52" fmla="*/ 116 w 162"/>
                <a:gd name="T53" fmla="*/ 127 h 138"/>
                <a:gd name="T54" fmla="*/ 105 w 162"/>
                <a:gd name="T55" fmla="*/ 138 h 138"/>
                <a:gd name="T56" fmla="*/ 105 w 162"/>
                <a:gd name="T57" fmla="*/ 115 h 138"/>
                <a:gd name="T58" fmla="*/ 105 w 162"/>
                <a:gd name="T59" fmla="*/ 57 h 138"/>
                <a:gd name="T60" fmla="*/ 116 w 162"/>
                <a:gd name="T61" fmla="*/ 57 h 138"/>
                <a:gd name="T62" fmla="*/ 116 w 162"/>
                <a:gd name="T63" fmla="*/ 69 h 138"/>
                <a:gd name="T64" fmla="*/ 58 w 162"/>
                <a:gd name="T65" fmla="*/ 127 h 138"/>
                <a:gd name="T66" fmla="*/ 47 w 162"/>
                <a:gd name="T67" fmla="*/ 138 h 138"/>
                <a:gd name="T68" fmla="*/ 47 w 162"/>
                <a:gd name="T69" fmla="*/ 115 h 138"/>
                <a:gd name="T70" fmla="*/ 47 w 162"/>
                <a:gd name="T71" fmla="*/ 57 h 138"/>
                <a:gd name="T72" fmla="*/ 58 w 162"/>
                <a:gd name="T73" fmla="*/ 57 h 138"/>
                <a:gd name="T74" fmla="*/ 58 w 162"/>
                <a:gd name="T75" fmla="*/ 69 h 138"/>
                <a:gd name="T76" fmla="*/ 12 w 162"/>
                <a:gd name="T77" fmla="*/ 127 h 138"/>
                <a:gd name="T78" fmla="*/ 0 w 162"/>
                <a:gd name="T79" fmla="*/ 138 h 138"/>
                <a:gd name="T80" fmla="*/ 0 w 162"/>
                <a:gd name="T81" fmla="*/ 115 h 138"/>
                <a:gd name="T82" fmla="*/ 0 w 162"/>
                <a:gd name="T83" fmla="*/ 0 h 138"/>
                <a:gd name="T84" fmla="*/ 12 w 162"/>
                <a:gd name="T85" fmla="*/ 0 h 1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2"/>
                <a:gd name="T130" fmla="*/ 0 h 138"/>
                <a:gd name="T131" fmla="*/ 162 w 162"/>
                <a:gd name="T132" fmla="*/ 138 h 1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2" h="138">
                  <a:moveTo>
                    <a:pt x="12" y="0"/>
                  </a:moveTo>
                  <a:lnTo>
                    <a:pt x="12" y="115"/>
                  </a:lnTo>
                  <a:lnTo>
                    <a:pt x="12" y="127"/>
                  </a:lnTo>
                  <a:lnTo>
                    <a:pt x="0" y="115"/>
                  </a:lnTo>
                  <a:lnTo>
                    <a:pt x="47" y="57"/>
                  </a:lnTo>
                  <a:lnTo>
                    <a:pt x="58" y="46"/>
                  </a:lnTo>
                  <a:lnTo>
                    <a:pt x="58" y="57"/>
                  </a:lnTo>
                  <a:lnTo>
                    <a:pt x="58" y="115"/>
                  </a:lnTo>
                  <a:lnTo>
                    <a:pt x="58" y="127"/>
                  </a:lnTo>
                  <a:lnTo>
                    <a:pt x="47" y="115"/>
                  </a:lnTo>
                  <a:lnTo>
                    <a:pt x="105" y="57"/>
                  </a:lnTo>
                  <a:lnTo>
                    <a:pt x="116" y="46"/>
                  </a:lnTo>
                  <a:lnTo>
                    <a:pt x="116" y="57"/>
                  </a:lnTo>
                  <a:lnTo>
                    <a:pt x="116" y="115"/>
                  </a:lnTo>
                  <a:lnTo>
                    <a:pt x="116" y="127"/>
                  </a:lnTo>
                  <a:lnTo>
                    <a:pt x="105" y="115"/>
                  </a:lnTo>
                  <a:lnTo>
                    <a:pt x="151" y="57"/>
                  </a:lnTo>
                  <a:lnTo>
                    <a:pt x="162" y="46"/>
                  </a:lnTo>
                  <a:lnTo>
                    <a:pt x="162" y="57"/>
                  </a:lnTo>
                  <a:lnTo>
                    <a:pt x="162" y="115"/>
                  </a:lnTo>
                  <a:lnTo>
                    <a:pt x="162" y="127"/>
                  </a:lnTo>
                  <a:lnTo>
                    <a:pt x="151" y="138"/>
                  </a:lnTo>
                  <a:lnTo>
                    <a:pt x="151" y="115"/>
                  </a:lnTo>
                  <a:lnTo>
                    <a:pt x="151" y="57"/>
                  </a:lnTo>
                  <a:lnTo>
                    <a:pt x="162" y="57"/>
                  </a:lnTo>
                  <a:lnTo>
                    <a:pt x="162" y="69"/>
                  </a:lnTo>
                  <a:lnTo>
                    <a:pt x="116" y="127"/>
                  </a:lnTo>
                  <a:lnTo>
                    <a:pt x="105" y="138"/>
                  </a:lnTo>
                  <a:lnTo>
                    <a:pt x="105" y="115"/>
                  </a:lnTo>
                  <a:lnTo>
                    <a:pt x="105" y="57"/>
                  </a:lnTo>
                  <a:lnTo>
                    <a:pt x="116" y="57"/>
                  </a:lnTo>
                  <a:lnTo>
                    <a:pt x="116" y="69"/>
                  </a:lnTo>
                  <a:lnTo>
                    <a:pt x="58" y="127"/>
                  </a:lnTo>
                  <a:lnTo>
                    <a:pt x="47" y="138"/>
                  </a:lnTo>
                  <a:lnTo>
                    <a:pt x="47" y="115"/>
                  </a:lnTo>
                  <a:lnTo>
                    <a:pt x="47" y="57"/>
                  </a:lnTo>
                  <a:lnTo>
                    <a:pt x="58" y="57"/>
                  </a:lnTo>
                  <a:lnTo>
                    <a:pt x="58" y="69"/>
                  </a:lnTo>
                  <a:lnTo>
                    <a:pt x="12" y="127"/>
                  </a:lnTo>
                  <a:lnTo>
                    <a:pt x="0" y="138"/>
                  </a:lnTo>
                  <a:lnTo>
                    <a:pt x="0" y="115"/>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356" name="Freeform 247"/>
            <p:cNvSpPr>
              <a:spLocks/>
            </p:cNvSpPr>
            <p:nvPr/>
          </p:nvSpPr>
          <p:spPr bwMode="auto">
            <a:xfrm>
              <a:off x="1508" y="2025"/>
              <a:ext cx="69" cy="70"/>
            </a:xfrm>
            <a:custGeom>
              <a:avLst/>
              <a:gdLst>
                <a:gd name="T0" fmla="*/ 0 w 69"/>
                <a:gd name="T1" fmla="*/ 58 h 70"/>
                <a:gd name="T2" fmla="*/ 58 w 69"/>
                <a:gd name="T3" fmla="*/ 0 h 70"/>
                <a:gd name="T4" fmla="*/ 69 w 69"/>
                <a:gd name="T5" fmla="*/ 0 h 70"/>
                <a:gd name="T6" fmla="*/ 69 w 69"/>
                <a:gd name="T7" fmla="*/ 12 h 70"/>
                <a:gd name="T8" fmla="*/ 69 w 69"/>
                <a:gd name="T9" fmla="*/ 12 h 70"/>
                <a:gd name="T10" fmla="*/ 11 w 69"/>
                <a:gd name="T11" fmla="*/ 70 h 70"/>
                <a:gd name="T12" fmla="*/ 0 w 69"/>
                <a:gd name="T13" fmla="*/ 58 h 70"/>
                <a:gd name="T14" fmla="*/ 0 60000 65536"/>
                <a:gd name="T15" fmla="*/ 0 60000 65536"/>
                <a:gd name="T16" fmla="*/ 0 60000 65536"/>
                <a:gd name="T17" fmla="*/ 0 60000 65536"/>
                <a:gd name="T18" fmla="*/ 0 60000 65536"/>
                <a:gd name="T19" fmla="*/ 0 60000 65536"/>
                <a:gd name="T20" fmla="*/ 0 60000 65536"/>
                <a:gd name="T21" fmla="*/ 0 w 69"/>
                <a:gd name="T22" fmla="*/ 0 h 70"/>
                <a:gd name="T23" fmla="*/ 69 w 69"/>
                <a:gd name="T24" fmla="*/ 70 h 7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70">
                  <a:moveTo>
                    <a:pt x="0" y="58"/>
                  </a:moveTo>
                  <a:lnTo>
                    <a:pt x="58" y="0"/>
                  </a:lnTo>
                  <a:lnTo>
                    <a:pt x="69" y="0"/>
                  </a:lnTo>
                  <a:lnTo>
                    <a:pt x="69" y="12"/>
                  </a:lnTo>
                  <a:lnTo>
                    <a:pt x="11" y="70"/>
                  </a:lnTo>
                  <a:lnTo>
                    <a:pt x="0" y="5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357" name="Rectangle 249"/>
            <p:cNvSpPr>
              <a:spLocks noChangeArrowheads="1"/>
            </p:cNvSpPr>
            <p:nvPr/>
          </p:nvSpPr>
          <p:spPr bwMode="auto">
            <a:xfrm>
              <a:off x="1566" y="1968"/>
              <a:ext cx="11" cy="5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58" name="Rectangle 250"/>
            <p:cNvSpPr>
              <a:spLocks noChangeArrowheads="1"/>
            </p:cNvSpPr>
            <p:nvPr/>
          </p:nvSpPr>
          <p:spPr bwMode="auto">
            <a:xfrm>
              <a:off x="4694" y="2280"/>
              <a:ext cx="452" cy="22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359" name="Rectangle 251"/>
            <p:cNvSpPr>
              <a:spLocks noChangeArrowheads="1"/>
            </p:cNvSpPr>
            <p:nvPr/>
          </p:nvSpPr>
          <p:spPr bwMode="auto">
            <a:xfrm>
              <a:off x="4694" y="2280"/>
              <a:ext cx="464"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60" name="Rectangle 252"/>
            <p:cNvSpPr>
              <a:spLocks noChangeArrowheads="1"/>
            </p:cNvSpPr>
            <p:nvPr/>
          </p:nvSpPr>
          <p:spPr bwMode="auto">
            <a:xfrm>
              <a:off x="5146" y="2280"/>
              <a:ext cx="12" cy="23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61" name="Rectangle 253"/>
            <p:cNvSpPr>
              <a:spLocks noChangeArrowheads="1"/>
            </p:cNvSpPr>
            <p:nvPr/>
          </p:nvSpPr>
          <p:spPr bwMode="auto">
            <a:xfrm>
              <a:off x="4694" y="2500"/>
              <a:ext cx="452"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62" name="Rectangle 254"/>
            <p:cNvSpPr>
              <a:spLocks noChangeArrowheads="1"/>
            </p:cNvSpPr>
            <p:nvPr/>
          </p:nvSpPr>
          <p:spPr bwMode="auto">
            <a:xfrm>
              <a:off x="4694" y="2280"/>
              <a:ext cx="12" cy="22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63" name="Rectangle 255"/>
            <p:cNvSpPr>
              <a:spLocks noChangeArrowheads="1"/>
            </p:cNvSpPr>
            <p:nvPr/>
          </p:nvSpPr>
          <p:spPr bwMode="auto">
            <a:xfrm>
              <a:off x="4752" y="2338"/>
              <a:ext cx="314"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Events</a:t>
              </a:r>
              <a:endParaRPr lang="en-US" b="1" u="none"/>
            </a:p>
          </p:txBody>
        </p:sp>
        <p:sp>
          <p:nvSpPr>
            <p:cNvPr id="140364" name="Rectangle 256"/>
            <p:cNvSpPr>
              <a:spLocks noChangeArrowheads="1"/>
            </p:cNvSpPr>
            <p:nvPr/>
          </p:nvSpPr>
          <p:spPr bwMode="auto">
            <a:xfrm>
              <a:off x="4358" y="2164"/>
              <a:ext cx="754" cy="115"/>
            </a:xfrm>
            <a:prstGeom prst="rect">
              <a:avLst/>
            </a:prstGeom>
            <a:noFill/>
            <a:ln w="9525">
              <a:noFill/>
              <a:miter lim="800000"/>
              <a:headEnd/>
              <a:tailEnd/>
            </a:ln>
          </p:spPr>
          <p:txBody>
            <a:bodyPr wrap="none" lIns="0" tIns="0" rIns="0" bIns="0">
              <a:spAutoFit/>
            </a:bodyPr>
            <a:lstStyle/>
            <a:p>
              <a:r>
                <a:rPr lang="en-US" sz="1200" u="none">
                  <a:solidFill>
                    <a:srgbClr val="000000"/>
                  </a:solidFill>
                </a:rPr>
                <a:t>register_handler()</a:t>
              </a:r>
              <a:endParaRPr lang="en-US" b="1" u="none"/>
            </a:p>
          </p:txBody>
        </p:sp>
        <p:sp>
          <p:nvSpPr>
            <p:cNvPr id="140365" name="Rectangle 257"/>
            <p:cNvSpPr>
              <a:spLocks noChangeArrowheads="1"/>
            </p:cNvSpPr>
            <p:nvPr/>
          </p:nvSpPr>
          <p:spPr bwMode="auto">
            <a:xfrm>
              <a:off x="3825" y="2280"/>
              <a:ext cx="452" cy="22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366" name="Rectangle 258"/>
            <p:cNvSpPr>
              <a:spLocks noChangeArrowheads="1"/>
            </p:cNvSpPr>
            <p:nvPr/>
          </p:nvSpPr>
          <p:spPr bwMode="auto">
            <a:xfrm>
              <a:off x="3825" y="2280"/>
              <a:ext cx="464"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67" name="Rectangle 259"/>
            <p:cNvSpPr>
              <a:spLocks noChangeArrowheads="1"/>
            </p:cNvSpPr>
            <p:nvPr/>
          </p:nvSpPr>
          <p:spPr bwMode="auto">
            <a:xfrm>
              <a:off x="4277" y="2280"/>
              <a:ext cx="12" cy="23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68" name="Rectangle 260"/>
            <p:cNvSpPr>
              <a:spLocks noChangeArrowheads="1"/>
            </p:cNvSpPr>
            <p:nvPr/>
          </p:nvSpPr>
          <p:spPr bwMode="auto">
            <a:xfrm>
              <a:off x="3825" y="2500"/>
              <a:ext cx="452"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69" name="Rectangle 261"/>
            <p:cNvSpPr>
              <a:spLocks noChangeArrowheads="1"/>
            </p:cNvSpPr>
            <p:nvPr/>
          </p:nvSpPr>
          <p:spPr bwMode="auto">
            <a:xfrm>
              <a:off x="3825" y="2280"/>
              <a:ext cx="12" cy="22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70" name="Rectangle 262"/>
            <p:cNvSpPr>
              <a:spLocks noChangeArrowheads="1"/>
            </p:cNvSpPr>
            <p:nvPr/>
          </p:nvSpPr>
          <p:spPr bwMode="auto">
            <a:xfrm>
              <a:off x="3895" y="2280"/>
              <a:ext cx="319"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Service</a:t>
              </a:r>
              <a:endParaRPr lang="en-US" b="1" u="none"/>
            </a:p>
          </p:txBody>
        </p:sp>
        <p:sp>
          <p:nvSpPr>
            <p:cNvPr id="140371" name="Rectangle 263"/>
            <p:cNvSpPr>
              <a:spLocks noChangeArrowheads="1"/>
            </p:cNvSpPr>
            <p:nvPr/>
          </p:nvSpPr>
          <p:spPr bwMode="auto">
            <a:xfrm>
              <a:off x="3871" y="2384"/>
              <a:ext cx="334"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Handler</a:t>
              </a:r>
              <a:endParaRPr lang="en-US" b="1" u="none"/>
            </a:p>
          </p:txBody>
        </p:sp>
        <p:sp>
          <p:nvSpPr>
            <p:cNvPr id="140372" name="Rectangle 264"/>
            <p:cNvSpPr>
              <a:spLocks noChangeArrowheads="1"/>
            </p:cNvSpPr>
            <p:nvPr/>
          </p:nvSpPr>
          <p:spPr bwMode="auto">
            <a:xfrm>
              <a:off x="3767" y="2581"/>
              <a:ext cx="128"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73" name="Freeform 265"/>
            <p:cNvSpPr>
              <a:spLocks/>
            </p:cNvSpPr>
            <p:nvPr/>
          </p:nvSpPr>
          <p:spPr bwMode="auto">
            <a:xfrm>
              <a:off x="3732" y="2581"/>
              <a:ext cx="151" cy="46"/>
            </a:xfrm>
            <a:custGeom>
              <a:avLst/>
              <a:gdLst>
                <a:gd name="T0" fmla="*/ 151 w 151"/>
                <a:gd name="T1" fmla="*/ 46 h 46"/>
                <a:gd name="T2" fmla="*/ 151 w 151"/>
                <a:gd name="T3" fmla="*/ 34 h 46"/>
                <a:gd name="T4" fmla="*/ 35 w 151"/>
                <a:gd name="T5" fmla="*/ 0 h 46"/>
                <a:gd name="T6" fmla="*/ 35 w 151"/>
                <a:gd name="T7" fmla="*/ 0 h 46"/>
                <a:gd name="T8" fmla="*/ 0 w 151"/>
                <a:gd name="T9" fmla="*/ 11 h 46"/>
                <a:gd name="T10" fmla="*/ 35 w 151"/>
                <a:gd name="T11" fmla="*/ 11 h 46"/>
                <a:gd name="T12" fmla="*/ 151 w 151"/>
                <a:gd name="T13" fmla="*/ 46 h 46"/>
                <a:gd name="T14" fmla="*/ 0 60000 65536"/>
                <a:gd name="T15" fmla="*/ 0 60000 65536"/>
                <a:gd name="T16" fmla="*/ 0 60000 65536"/>
                <a:gd name="T17" fmla="*/ 0 60000 65536"/>
                <a:gd name="T18" fmla="*/ 0 60000 65536"/>
                <a:gd name="T19" fmla="*/ 0 60000 65536"/>
                <a:gd name="T20" fmla="*/ 0 60000 65536"/>
                <a:gd name="T21" fmla="*/ 0 w 151"/>
                <a:gd name="T22" fmla="*/ 0 h 46"/>
                <a:gd name="T23" fmla="*/ 151 w 151"/>
                <a:gd name="T24" fmla="*/ 46 h 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1" h="46">
                  <a:moveTo>
                    <a:pt x="151" y="46"/>
                  </a:moveTo>
                  <a:lnTo>
                    <a:pt x="151" y="34"/>
                  </a:lnTo>
                  <a:lnTo>
                    <a:pt x="35" y="0"/>
                  </a:lnTo>
                  <a:lnTo>
                    <a:pt x="0" y="11"/>
                  </a:lnTo>
                  <a:lnTo>
                    <a:pt x="35" y="11"/>
                  </a:lnTo>
                  <a:lnTo>
                    <a:pt x="151" y="4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374" name="Freeform 266"/>
            <p:cNvSpPr>
              <a:spLocks/>
            </p:cNvSpPr>
            <p:nvPr/>
          </p:nvSpPr>
          <p:spPr bwMode="auto">
            <a:xfrm>
              <a:off x="3767" y="2546"/>
              <a:ext cx="116" cy="46"/>
            </a:xfrm>
            <a:custGeom>
              <a:avLst/>
              <a:gdLst>
                <a:gd name="T0" fmla="*/ 0 w 116"/>
                <a:gd name="T1" fmla="*/ 35 h 46"/>
                <a:gd name="T2" fmla="*/ 0 w 116"/>
                <a:gd name="T3" fmla="*/ 46 h 46"/>
                <a:gd name="T4" fmla="*/ 116 w 116"/>
                <a:gd name="T5" fmla="*/ 12 h 46"/>
                <a:gd name="T6" fmla="*/ 116 w 116"/>
                <a:gd name="T7" fmla="*/ 0 h 46"/>
                <a:gd name="T8" fmla="*/ 0 w 116"/>
                <a:gd name="T9" fmla="*/ 35 h 46"/>
                <a:gd name="T10" fmla="*/ 0 60000 65536"/>
                <a:gd name="T11" fmla="*/ 0 60000 65536"/>
                <a:gd name="T12" fmla="*/ 0 60000 65536"/>
                <a:gd name="T13" fmla="*/ 0 60000 65536"/>
                <a:gd name="T14" fmla="*/ 0 60000 65536"/>
                <a:gd name="T15" fmla="*/ 0 w 116"/>
                <a:gd name="T16" fmla="*/ 0 h 46"/>
                <a:gd name="T17" fmla="*/ 116 w 116"/>
                <a:gd name="T18" fmla="*/ 46 h 46"/>
              </a:gdLst>
              <a:ahLst/>
              <a:cxnLst>
                <a:cxn ang="T10">
                  <a:pos x="T0" y="T1"/>
                </a:cxn>
                <a:cxn ang="T11">
                  <a:pos x="T2" y="T3"/>
                </a:cxn>
                <a:cxn ang="T12">
                  <a:pos x="T4" y="T5"/>
                </a:cxn>
                <a:cxn ang="T13">
                  <a:pos x="T6" y="T7"/>
                </a:cxn>
                <a:cxn ang="T14">
                  <a:pos x="T8" y="T9"/>
                </a:cxn>
              </a:cxnLst>
              <a:rect l="T15" t="T16" r="T17" b="T18"/>
              <a:pathLst>
                <a:path w="116" h="46">
                  <a:moveTo>
                    <a:pt x="0" y="35"/>
                  </a:moveTo>
                  <a:lnTo>
                    <a:pt x="0" y="46"/>
                  </a:lnTo>
                  <a:lnTo>
                    <a:pt x="116" y="12"/>
                  </a:lnTo>
                  <a:lnTo>
                    <a:pt x="116" y="0"/>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375" name="Rectangle 267"/>
            <p:cNvSpPr>
              <a:spLocks noChangeArrowheads="1"/>
            </p:cNvSpPr>
            <p:nvPr/>
          </p:nvSpPr>
          <p:spPr bwMode="auto">
            <a:xfrm>
              <a:off x="5215" y="259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76" name="Rectangle 269"/>
            <p:cNvSpPr>
              <a:spLocks noChangeArrowheads="1"/>
            </p:cNvSpPr>
            <p:nvPr/>
          </p:nvSpPr>
          <p:spPr bwMode="auto">
            <a:xfrm>
              <a:off x="5169" y="2592"/>
              <a:ext cx="4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77" name="Line 270"/>
            <p:cNvSpPr>
              <a:spLocks noChangeShapeType="1"/>
            </p:cNvSpPr>
            <p:nvPr/>
          </p:nvSpPr>
          <p:spPr bwMode="auto">
            <a:xfrm flipH="1">
              <a:off x="5007" y="2592"/>
              <a:ext cx="93" cy="1"/>
            </a:xfrm>
            <a:prstGeom prst="line">
              <a:avLst/>
            </a:prstGeom>
            <a:noFill/>
            <a:ln w="0">
              <a:solidFill>
                <a:srgbClr val="000000"/>
              </a:solidFill>
              <a:round/>
              <a:headEnd/>
              <a:tailEnd/>
            </a:ln>
          </p:spPr>
          <p:txBody>
            <a:bodyPr/>
            <a:lstStyle/>
            <a:p>
              <a:endParaRPr lang="en-US"/>
            </a:p>
          </p:txBody>
        </p:sp>
        <p:sp>
          <p:nvSpPr>
            <p:cNvPr id="140378" name="Line 271"/>
            <p:cNvSpPr>
              <a:spLocks noChangeShapeType="1"/>
            </p:cNvSpPr>
            <p:nvPr/>
          </p:nvSpPr>
          <p:spPr bwMode="auto">
            <a:xfrm flipH="1">
              <a:off x="4845" y="2592"/>
              <a:ext cx="81" cy="1"/>
            </a:xfrm>
            <a:prstGeom prst="line">
              <a:avLst/>
            </a:prstGeom>
            <a:noFill/>
            <a:ln w="0">
              <a:solidFill>
                <a:srgbClr val="000000"/>
              </a:solidFill>
              <a:round/>
              <a:headEnd/>
              <a:tailEnd/>
            </a:ln>
          </p:spPr>
          <p:txBody>
            <a:bodyPr/>
            <a:lstStyle/>
            <a:p>
              <a:endParaRPr lang="en-US"/>
            </a:p>
          </p:txBody>
        </p:sp>
        <p:sp>
          <p:nvSpPr>
            <p:cNvPr id="140379" name="Line 272"/>
            <p:cNvSpPr>
              <a:spLocks noChangeShapeType="1"/>
            </p:cNvSpPr>
            <p:nvPr/>
          </p:nvSpPr>
          <p:spPr bwMode="auto">
            <a:xfrm flipH="1">
              <a:off x="4671" y="2592"/>
              <a:ext cx="93" cy="1"/>
            </a:xfrm>
            <a:prstGeom prst="line">
              <a:avLst/>
            </a:prstGeom>
            <a:noFill/>
            <a:ln w="0">
              <a:solidFill>
                <a:srgbClr val="000000"/>
              </a:solidFill>
              <a:round/>
              <a:headEnd/>
              <a:tailEnd/>
            </a:ln>
          </p:spPr>
          <p:txBody>
            <a:bodyPr/>
            <a:lstStyle/>
            <a:p>
              <a:endParaRPr lang="en-US"/>
            </a:p>
          </p:txBody>
        </p:sp>
        <p:sp>
          <p:nvSpPr>
            <p:cNvPr id="140380" name="Line 273"/>
            <p:cNvSpPr>
              <a:spLocks noChangeShapeType="1"/>
            </p:cNvSpPr>
            <p:nvPr/>
          </p:nvSpPr>
          <p:spPr bwMode="auto">
            <a:xfrm flipH="1">
              <a:off x="4509" y="2592"/>
              <a:ext cx="92" cy="1"/>
            </a:xfrm>
            <a:prstGeom prst="line">
              <a:avLst/>
            </a:prstGeom>
            <a:noFill/>
            <a:ln w="0">
              <a:solidFill>
                <a:srgbClr val="000000"/>
              </a:solidFill>
              <a:round/>
              <a:headEnd/>
              <a:tailEnd/>
            </a:ln>
          </p:spPr>
          <p:txBody>
            <a:bodyPr/>
            <a:lstStyle/>
            <a:p>
              <a:endParaRPr lang="en-US"/>
            </a:p>
          </p:txBody>
        </p:sp>
        <p:sp>
          <p:nvSpPr>
            <p:cNvPr id="140381" name="Line 274"/>
            <p:cNvSpPr>
              <a:spLocks noChangeShapeType="1"/>
            </p:cNvSpPr>
            <p:nvPr/>
          </p:nvSpPr>
          <p:spPr bwMode="auto">
            <a:xfrm flipH="1">
              <a:off x="4346" y="2592"/>
              <a:ext cx="82" cy="1"/>
            </a:xfrm>
            <a:prstGeom prst="line">
              <a:avLst/>
            </a:prstGeom>
            <a:noFill/>
            <a:ln w="0">
              <a:solidFill>
                <a:srgbClr val="000000"/>
              </a:solidFill>
              <a:round/>
              <a:headEnd/>
              <a:tailEnd/>
            </a:ln>
          </p:spPr>
          <p:txBody>
            <a:bodyPr/>
            <a:lstStyle/>
            <a:p>
              <a:endParaRPr lang="en-US"/>
            </a:p>
          </p:txBody>
        </p:sp>
        <p:sp>
          <p:nvSpPr>
            <p:cNvPr id="140382" name="Line 275"/>
            <p:cNvSpPr>
              <a:spLocks noChangeShapeType="1"/>
            </p:cNvSpPr>
            <p:nvPr/>
          </p:nvSpPr>
          <p:spPr bwMode="auto">
            <a:xfrm flipH="1">
              <a:off x="4173" y="2592"/>
              <a:ext cx="92" cy="1"/>
            </a:xfrm>
            <a:prstGeom prst="line">
              <a:avLst/>
            </a:prstGeom>
            <a:noFill/>
            <a:ln w="0">
              <a:solidFill>
                <a:srgbClr val="000000"/>
              </a:solidFill>
              <a:round/>
              <a:headEnd/>
              <a:tailEnd/>
            </a:ln>
          </p:spPr>
          <p:txBody>
            <a:bodyPr/>
            <a:lstStyle/>
            <a:p>
              <a:endParaRPr lang="en-US"/>
            </a:p>
          </p:txBody>
        </p:sp>
        <p:sp>
          <p:nvSpPr>
            <p:cNvPr id="140383" name="Line 276"/>
            <p:cNvSpPr>
              <a:spLocks noChangeShapeType="1"/>
            </p:cNvSpPr>
            <p:nvPr/>
          </p:nvSpPr>
          <p:spPr bwMode="auto">
            <a:xfrm flipH="1">
              <a:off x="4010" y="2592"/>
              <a:ext cx="93" cy="1"/>
            </a:xfrm>
            <a:prstGeom prst="line">
              <a:avLst/>
            </a:prstGeom>
            <a:noFill/>
            <a:ln w="0">
              <a:solidFill>
                <a:srgbClr val="000000"/>
              </a:solidFill>
              <a:round/>
              <a:headEnd/>
              <a:tailEnd/>
            </a:ln>
          </p:spPr>
          <p:txBody>
            <a:bodyPr/>
            <a:lstStyle/>
            <a:p>
              <a:endParaRPr lang="en-US"/>
            </a:p>
          </p:txBody>
        </p:sp>
        <p:sp>
          <p:nvSpPr>
            <p:cNvPr id="140384" name="Rectangle 279"/>
            <p:cNvSpPr>
              <a:spLocks noChangeArrowheads="1"/>
            </p:cNvSpPr>
            <p:nvPr/>
          </p:nvSpPr>
          <p:spPr bwMode="auto">
            <a:xfrm>
              <a:off x="3895" y="2592"/>
              <a:ext cx="34"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85" name="Freeform 280"/>
            <p:cNvSpPr>
              <a:spLocks/>
            </p:cNvSpPr>
            <p:nvPr/>
          </p:nvSpPr>
          <p:spPr bwMode="auto">
            <a:xfrm>
              <a:off x="5088" y="2465"/>
              <a:ext cx="104" cy="69"/>
            </a:xfrm>
            <a:custGeom>
              <a:avLst/>
              <a:gdLst>
                <a:gd name="T0" fmla="*/ 0 w 104"/>
                <a:gd name="T1" fmla="*/ 35 h 69"/>
                <a:gd name="T2" fmla="*/ 0 w 104"/>
                <a:gd name="T3" fmla="*/ 0 h 69"/>
                <a:gd name="T4" fmla="*/ 0 w 104"/>
                <a:gd name="T5" fmla="*/ 0 h 69"/>
                <a:gd name="T6" fmla="*/ 0 w 104"/>
                <a:gd name="T7" fmla="*/ 0 h 69"/>
                <a:gd name="T8" fmla="*/ 104 w 104"/>
                <a:gd name="T9" fmla="*/ 35 h 69"/>
                <a:gd name="T10" fmla="*/ 104 w 104"/>
                <a:gd name="T11" fmla="*/ 46 h 69"/>
                <a:gd name="T12" fmla="*/ 104 w 104"/>
                <a:gd name="T13" fmla="*/ 46 h 69"/>
                <a:gd name="T14" fmla="*/ 0 w 104"/>
                <a:gd name="T15" fmla="*/ 69 h 69"/>
                <a:gd name="T16" fmla="*/ 0 w 104"/>
                <a:gd name="T17" fmla="*/ 69 h 69"/>
                <a:gd name="T18" fmla="*/ 0 w 104"/>
                <a:gd name="T19" fmla="*/ 58 h 69"/>
                <a:gd name="T20" fmla="*/ 0 w 104"/>
                <a:gd name="T21" fmla="*/ 58 h 69"/>
                <a:gd name="T22" fmla="*/ 104 w 104"/>
                <a:gd name="T23" fmla="*/ 35 h 69"/>
                <a:gd name="T24" fmla="*/ 104 w 104"/>
                <a:gd name="T25" fmla="*/ 46 h 69"/>
                <a:gd name="T26" fmla="*/ 104 w 104"/>
                <a:gd name="T27" fmla="*/ 46 h 69"/>
                <a:gd name="T28" fmla="*/ 0 w 104"/>
                <a:gd name="T29" fmla="*/ 12 h 69"/>
                <a:gd name="T30" fmla="*/ 0 w 104"/>
                <a:gd name="T31" fmla="*/ 0 h 69"/>
                <a:gd name="T32" fmla="*/ 12 w 104"/>
                <a:gd name="T33" fmla="*/ 0 h 69"/>
                <a:gd name="T34" fmla="*/ 12 w 104"/>
                <a:gd name="T35" fmla="*/ 35 h 69"/>
                <a:gd name="T36" fmla="*/ 0 w 104"/>
                <a:gd name="T37" fmla="*/ 35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69"/>
                <a:gd name="T59" fmla="*/ 104 w 104"/>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69">
                  <a:moveTo>
                    <a:pt x="0" y="35"/>
                  </a:moveTo>
                  <a:lnTo>
                    <a:pt x="0" y="0"/>
                  </a:lnTo>
                  <a:lnTo>
                    <a:pt x="104" y="35"/>
                  </a:lnTo>
                  <a:lnTo>
                    <a:pt x="104" y="46"/>
                  </a:lnTo>
                  <a:lnTo>
                    <a:pt x="0" y="69"/>
                  </a:lnTo>
                  <a:lnTo>
                    <a:pt x="0" y="58"/>
                  </a:lnTo>
                  <a:lnTo>
                    <a:pt x="104" y="35"/>
                  </a:lnTo>
                  <a:lnTo>
                    <a:pt x="104" y="46"/>
                  </a:lnTo>
                  <a:lnTo>
                    <a:pt x="0" y="12"/>
                  </a:lnTo>
                  <a:lnTo>
                    <a:pt x="0" y="0"/>
                  </a:lnTo>
                  <a:lnTo>
                    <a:pt x="12" y="0"/>
                  </a:lnTo>
                  <a:lnTo>
                    <a:pt x="12" y="35"/>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386" name="Freeform 281"/>
            <p:cNvSpPr>
              <a:spLocks/>
            </p:cNvSpPr>
            <p:nvPr/>
          </p:nvSpPr>
          <p:spPr bwMode="auto">
            <a:xfrm>
              <a:off x="5088" y="2500"/>
              <a:ext cx="12" cy="23"/>
            </a:xfrm>
            <a:custGeom>
              <a:avLst/>
              <a:gdLst>
                <a:gd name="T0" fmla="*/ 0 w 12"/>
                <a:gd name="T1" fmla="*/ 23 h 23"/>
                <a:gd name="T2" fmla="*/ 0 w 12"/>
                <a:gd name="T3" fmla="*/ 0 h 23"/>
                <a:gd name="T4" fmla="*/ 12 w 12"/>
                <a:gd name="T5" fmla="*/ 0 h 23"/>
                <a:gd name="T6" fmla="*/ 12 w 12"/>
                <a:gd name="T7" fmla="*/ 0 h 23"/>
                <a:gd name="T8" fmla="*/ 12 w 12"/>
                <a:gd name="T9" fmla="*/ 0 h 23"/>
                <a:gd name="T10" fmla="*/ 12 w 12"/>
                <a:gd name="T11" fmla="*/ 23 h 23"/>
                <a:gd name="T12" fmla="*/ 0 w 12"/>
                <a:gd name="T13" fmla="*/ 23 h 23"/>
                <a:gd name="T14" fmla="*/ 0 60000 65536"/>
                <a:gd name="T15" fmla="*/ 0 60000 65536"/>
                <a:gd name="T16" fmla="*/ 0 60000 65536"/>
                <a:gd name="T17" fmla="*/ 0 60000 65536"/>
                <a:gd name="T18" fmla="*/ 0 60000 65536"/>
                <a:gd name="T19" fmla="*/ 0 60000 65536"/>
                <a:gd name="T20" fmla="*/ 0 60000 65536"/>
                <a:gd name="T21" fmla="*/ 0 w 12"/>
                <a:gd name="T22" fmla="*/ 0 h 23"/>
                <a:gd name="T23" fmla="*/ 12 w 12"/>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3">
                  <a:moveTo>
                    <a:pt x="0" y="23"/>
                  </a:moveTo>
                  <a:lnTo>
                    <a:pt x="0" y="0"/>
                  </a:lnTo>
                  <a:lnTo>
                    <a:pt x="12" y="0"/>
                  </a:lnTo>
                  <a:lnTo>
                    <a:pt x="12" y="23"/>
                  </a:lnTo>
                  <a:lnTo>
                    <a:pt x="0" y="2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387" name="Freeform 282"/>
            <p:cNvSpPr>
              <a:spLocks/>
            </p:cNvSpPr>
            <p:nvPr/>
          </p:nvSpPr>
          <p:spPr bwMode="auto">
            <a:xfrm>
              <a:off x="5088" y="2465"/>
              <a:ext cx="104" cy="58"/>
            </a:xfrm>
            <a:custGeom>
              <a:avLst/>
              <a:gdLst>
                <a:gd name="T0" fmla="*/ 0 w 104"/>
                <a:gd name="T1" fmla="*/ 35 h 58"/>
                <a:gd name="T2" fmla="*/ 0 w 104"/>
                <a:gd name="T3" fmla="*/ 0 h 58"/>
                <a:gd name="T4" fmla="*/ 104 w 104"/>
                <a:gd name="T5" fmla="*/ 35 h 58"/>
                <a:gd name="T6" fmla="*/ 0 w 104"/>
                <a:gd name="T7" fmla="*/ 58 h 58"/>
                <a:gd name="T8" fmla="*/ 0 w 104"/>
                <a:gd name="T9" fmla="*/ 35 h 58"/>
                <a:gd name="T10" fmla="*/ 0 60000 65536"/>
                <a:gd name="T11" fmla="*/ 0 60000 65536"/>
                <a:gd name="T12" fmla="*/ 0 60000 65536"/>
                <a:gd name="T13" fmla="*/ 0 60000 65536"/>
                <a:gd name="T14" fmla="*/ 0 60000 65536"/>
                <a:gd name="T15" fmla="*/ 0 w 104"/>
                <a:gd name="T16" fmla="*/ 0 h 58"/>
                <a:gd name="T17" fmla="*/ 104 w 104"/>
                <a:gd name="T18" fmla="*/ 58 h 58"/>
              </a:gdLst>
              <a:ahLst/>
              <a:cxnLst>
                <a:cxn ang="T10">
                  <a:pos x="T0" y="T1"/>
                </a:cxn>
                <a:cxn ang="T11">
                  <a:pos x="T2" y="T3"/>
                </a:cxn>
                <a:cxn ang="T12">
                  <a:pos x="T4" y="T5"/>
                </a:cxn>
                <a:cxn ang="T13">
                  <a:pos x="T6" y="T7"/>
                </a:cxn>
                <a:cxn ang="T14">
                  <a:pos x="T8" y="T9"/>
                </a:cxn>
              </a:cxnLst>
              <a:rect l="T15" t="T16" r="T17" b="T18"/>
              <a:pathLst>
                <a:path w="104" h="58">
                  <a:moveTo>
                    <a:pt x="0" y="35"/>
                  </a:moveTo>
                  <a:lnTo>
                    <a:pt x="0" y="0"/>
                  </a:lnTo>
                  <a:lnTo>
                    <a:pt x="104" y="35"/>
                  </a:lnTo>
                  <a:lnTo>
                    <a:pt x="0" y="58"/>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388" name="Rectangle 285"/>
            <p:cNvSpPr>
              <a:spLocks noChangeArrowheads="1"/>
            </p:cNvSpPr>
            <p:nvPr/>
          </p:nvSpPr>
          <p:spPr bwMode="auto">
            <a:xfrm>
              <a:off x="3756" y="2500"/>
              <a:ext cx="1320"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89" name="Freeform 286"/>
            <p:cNvSpPr>
              <a:spLocks/>
            </p:cNvSpPr>
            <p:nvPr/>
          </p:nvSpPr>
          <p:spPr bwMode="auto">
            <a:xfrm>
              <a:off x="2840" y="2106"/>
              <a:ext cx="139" cy="70"/>
            </a:xfrm>
            <a:custGeom>
              <a:avLst/>
              <a:gdLst>
                <a:gd name="T0" fmla="*/ 139 w 139"/>
                <a:gd name="T1" fmla="*/ 47 h 70"/>
                <a:gd name="T2" fmla="*/ 139 w 139"/>
                <a:gd name="T3" fmla="*/ 70 h 70"/>
                <a:gd name="T4" fmla="*/ 139 w 139"/>
                <a:gd name="T5" fmla="*/ 70 h 70"/>
                <a:gd name="T6" fmla="*/ 139 w 139"/>
                <a:gd name="T7" fmla="*/ 70 h 70"/>
                <a:gd name="T8" fmla="*/ 35 w 139"/>
                <a:gd name="T9" fmla="*/ 47 h 70"/>
                <a:gd name="T10" fmla="*/ 0 w 139"/>
                <a:gd name="T11" fmla="*/ 47 h 70"/>
                <a:gd name="T12" fmla="*/ 35 w 139"/>
                <a:gd name="T13" fmla="*/ 35 h 70"/>
                <a:gd name="T14" fmla="*/ 139 w 139"/>
                <a:gd name="T15" fmla="*/ 0 h 70"/>
                <a:gd name="T16" fmla="*/ 139 w 139"/>
                <a:gd name="T17" fmla="*/ 0 h 70"/>
                <a:gd name="T18" fmla="*/ 139 w 139"/>
                <a:gd name="T19" fmla="*/ 12 h 70"/>
                <a:gd name="T20" fmla="*/ 139 w 139"/>
                <a:gd name="T21" fmla="*/ 12 h 70"/>
                <a:gd name="T22" fmla="*/ 35 w 139"/>
                <a:gd name="T23" fmla="*/ 47 h 70"/>
                <a:gd name="T24" fmla="*/ 35 w 139"/>
                <a:gd name="T25" fmla="*/ 35 h 70"/>
                <a:gd name="T26" fmla="*/ 35 w 139"/>
                <a:gd name="T27" fmla="*/ 35 h 70"/>
                <a:gd name="T28" fmla="*/ 139 w 139"/>
                <a:gd name="T29" fmla="*/ 58 h 70"/>
                <a:gd name="T30" fmla="*/ 139 w 139"/>
                <a:gd name="T31" fmla="*/ 70 h 70"/>
                <a:gd name="T32" fmla="*/ 128 w 139"/>
                <a:gd name="T33" fmla="*/ 70 h 70"/>
                <a:gd name="T34" fmla="*/ 128 w 139"/>
                <a:gd name="T35" fmla="*/ 47 h 70"/>
                <a:gd name="T36" fmla="*/ 139 w 139"/>
                <a:gd name="T37" fmla="*/ 47 h 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9"/>
                <a:gd name="T58" fmla="*/ 0 h 70"/>
                <a:gd name="T59" fmla="*/ 139 w 139"/>
                <a:gd name="T60" fmla="*/ 70 h 7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9" h="70">
                  <a:moveTo>
                    <a:pt x="139" y="47"/>
                  </a:moveTo>
                  <a:lnTo>
                    <a:pt x="139" y="70"/>
                  </a:lnTo>
                  <a:lnTo>
                    <a:pt x="35" y="47"/>
                  </a:lnTo>
                  <a:lnTo>
                    <a:pt x="0" y="47"/>
                  </a:lnTo>
                  <a:lnTo>
                    <a:pt x="35" y="35"/>
                  </a:lnTo>
                  <a:lnTo>
                    <a:pt x="139" y="0"/>
                  </a:lnTo>
                  <a:lnTo>
                    <a:pt x="139" y="12"/>
                  </a:lnTo>
                  <a:lnTo>
                    <a:pt x="35" y="47"/>
                  </a:lnTo>
                  <a:lnTo>
                    <a:pt x="35" y="35"/>
                  </a:lnTo>
                  <a:lnTo>
                    <a:pt x="139" y="58"/>
                  </a:lnTo>
                  <a:lnTo>
                    <a:pt x="139" y="70"/>
                  </a:lnTo>
                  <a:lnTo>
                    <a:pt x="128" y="70"/>
                  </a:lnTo>
                  <a:lnTo>
                    <a:pt x="128" y="47"/>
                  </a:lnTo>
                  <a:lnTo>
                    <a:pt x="139" y="47"/>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390" name="Freeform 287"/>
            <p:cNvSpPr>
              <a:spLocks/>
            </p:cNvSpPr>
            <p:nvPr/>
          </p:nvSpPr>
          <p:spPr bwMode="auto">
            <a:xfrm>
              <a:off x="2968" y="2118"/>
              <a:ext cx="11" cy="35"/>
            </a:xfrm>
            <a:custGeom>
              <a:avLst/>
              <a:gdLst>
                <a:gd name="T0" fmla="*/ 11 w 11"/>
                <a:gd name="T1" fmla="*/ 0 h 35"/>
                <a:gd name="T2" fmla="*/ 11 w 11"/>
                <a:gd name="T3" fmla="*/ 35 h 35"/>
                <a:gd name="T4" fmla="*/ 0 w 11"/>
                <a:gd name="T5" fmla="*/ 35 h 35"/>
                <a:gd name="T6" fmla="*/ 0 w 11"/>
                <a:gd name="T7" fmla="*/ 35 h 35"/>
                <a:gd name="T8" fmla="*/ 0 w 11"/>
                <a:gd name="T9" fmla="*/ 35 h 35"/>
                <a:gd name="T10" fmla="*/ 0 w 11"/>
                <a:gd name="T11" fmla="*/ 0 h 35"/>
                <a:gd name="T12" fmla="*/ 11 w 11"/>
                <a:gd name="T13" fmla="*/ 0 h 35"/>
                <a:gd name="T14" fmla="*/ 0 60000 65536"/>
                <a:gd name="T15" fmla="*/ 0 60000 65536"/>
                <a:gd name="T16" fmla="*/ 0 60000 65536"/>
                <a:gd name="T17" fmla="*/ 0 60000 65536"/>
                <a:gd name="T18" fmla="*/ 0 60000 65536"/>
                <a:gd name="T19" fmla="*/ 0 60000 65536"/>
                <a:gd name="T20" fmla="*/ 0 60000 65536"/>
                <a:gd name="T21" fmla="*/ 0 w 11"/>
                <a:gd name="T22" fmla="*/ 0 h 35"/>
                <a:gd name="T23" fmla="*/ 11 w 11"/>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5">
                  <a:moveTo>
                    <a:pt x="11" y="0"/>
                  </a:moveTo>
                  <a:lnTo>
                    <a:pt x="11" y="35"/>
                  </a:lnTo>
                  <a:lnTo>
                    <a:pt x="0" y="35"/>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391" name="Freeform 288"/>
            <p:cNvSpPr>
              <a:spLocks/>
            </p:cNvSpPr>
            <p:nvPr/>
          </p:nvSpPr>
          <p:spPr bwMode="auto">
            <a:xfrm>
              <a:off x="2875" y="2118"/>
              <a:ext cx="104" cy="58"/>
            </a:xfrm>
            <a:custGeom>
              <a:avLst/>
              <a:gdLst>
                <a:gd name="T0" fmla="*/ 104 w 104"/>
                <a:gd name="T1" fmla="*/ 35 h 58"/>
                <a:gd name="T2" fmla="*/ 104 w 104"/>
                <a:gd name="T3" fmla="*/ 58 h 58"/>
                <a:gd name="T4" fmla="*/ 0 w 104"/>
                <a:gd name="T5" fmla="*/ 35 h 58"/>
                <a:gd name="T6" fmla="*/ 104 w 104"/>
                <a:gd name="T7" fmla="*/ 0 h 58"/>
                <a:gd name="T8" fmla="*/ 104 w 104"/>
                <a:gd name="T9" fmla="*/ 35 h 58"/>
                <a:gd name="T10" fmla="*/ 0 60000 65536"/>
                <a:gd name="T11" fmla="*/ 0 60000 65536"/>
                <a:gd name="T12" fmla="*/ 0 60000 65536"/>
                <a:gd name="T13" fmla="*/ 0 60000 65536"/>
                <a:gd name="T14" fmla="*/ 0 60000 65536"/>
                <a:gd name="T15" fmla="*/ 0 w 104"/>
                <a:gd name="T16" fmla="*/ 0 h 58"/>
                <a:gd name="T17" fmla="*/ 104 w 104"/>
                <a:gd name="T18" fmla="*/ 58 h 58"/>
              </a:gdLst>
              <a:ahLst/>
              <a:cxnLst>
                <a:cxn ang="T10">
                  <a:pos x="T0" y="T1"/>
                </a:cxn>
                <a:cxn ang="T11">
                  <a:pos x="T2" y="T3"/>
                </a:cxn>
                <a:cxn ang="T12">
                  <a:pos x="T4" y="T5"/>
                </a:cxn>
                <a:cxn ang="T13">
                  <a:pos x="T6" y="T7"/>
                </a:cxn>
                <a:cxn ang="T14">
                  <a:pos x="T8" y="T9"/>
                </a:cxn>
              </a:cxnLst>
              <a:rect l="T15" t="T16" r="T17" b="T18"/>
              <a:pathLst>
                <a:path w="104" h="58">
                  <a:moveTo>
                    <a:pt x="104" y="35"/>
                  </a:moveTo>
                  <a:lnTo>
                    <a:pt x="104" y="58"/>
                  </a:lnTo>
                  <a:lnTo>
                    <a:pt x="0" y="35"/>
                  </a:lnTo>
                  <a:lnTo>
                    <a:pt x="104" y="0"/>
                  </a:lnTo>
                  <a:lnTo>
                    <a:pt x="104"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392" name="Rectangle 291"/>
            <p:cNvSpPr>
              <a:spLocks noChangeArrowheads="1"/>
            </p:cNvSpPr>
            <p:nvPr/>
          </p:nvSpPr>
          <p:spPr bwMode="auto">
            <a:xfrm>
              <a:off x="2991" y="2153"/>
              <a:ext cx="2259"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93" name="Rectangle 292"/>
            <p:cNvSpPr>
              <a:spLocks noChangeArrowheads="1"/>
            </p:cNvSpPr>
            <p:nvPr/>
          </p:nvSpPr>
          <p:spPr bwMode="auto">
            <a:xfrm>
              <a:off x="2643" y="2118"/>
              <a:ext cx="209" cy="69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394" name="Rectangle 293"/>
            <p:cNvSpPr>
              <a:spLocks noChangeArrowheads="1"/>
            </p:cNvSpPr>
            <p:nvPr/>
          </p:nvSpPr>
          <p:spPr bwMode="auto">
            <a:xfrm>
              <a:off x="2643" y="2118"/>
              <a:ext cx="22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95" name="Rectangle 294"/>
            <p:cNvSpPr>
              <a:spLocks noChangeArrowheads="1"/>
            </p:cNvSpPr>
            <p:nvPr/>
          </p:nvSpPr>
          <p:spPr bwMode="auto">
            <a:xfrm>
              <a:off x="2852" y="2118"/>
              <a:ext cx="11" cy="70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96" name="Rectangle 295"/>
            <p:cNvSpPr>
              <a:spLocks noChangeArrowheads="1"/>
            </p:cNvSpPr>
            <p:nvPr/>
          </p:nvSpPr>
          <p:spPr bwMode="auto">
            <a:xfrm>
              <a:off x="2643" y="2812"/>
              <a:ext cx="20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97" name="Rectangle 296"/>
            <p:cNvSpPr>
              <a:spLocks noChangeArrowheads="1"/>
            </p:cNvSpPr>
            <p:nvPr/>
          </p:nvSpPr>
          <p:spPr bwMode="auto">
            <a:xfrm>
              <a:off x="2643" y="2118"/>
              <a:ext cx="12" cy="69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398" name="Rectangle 297"/>
            <p:cNvSpPr>
              <a:spLocks noChangeArrowheads="1"/>
            </p:cNvSpPr>
            <p:nvPr/>
          </p:nvSpPr>
          <p:spPr bwMode="auto">
            <a:xfrm>
              <a:off x="3026" y="1320"/>
              <a:ext cx="417" cy="20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399" name="Rectangle 298"/>
            <p:cNvSpPr>
              <a:spLocks noChangeArrowheads="1"/>
            </p:cNvSpPr>
            <p:nvPr/>
          </p:nvSpPr>
          <p:spPr bwMode="auto">
            <a:xfrm>
              <a:off x="3026" y="1320"/>
              <a:ext cx="428"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00" name="Rectangle 299"/>
            <p:cNvSpPr>
              <a:spLocks noChangeArrowheads="1"/>
            </p:cNvSpPr>
            <p:nvPr/>
          </p:nvSpPr>
          <p:spPr bwMode="auto">
            <a:xfrm>
              <a:off x="3443" y="1320"/>
              <a:ext cx="11" cy="22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01" name="Rectangle 300"/>
            <p:cNvSpPr>
              <a:spLocks noChangeArrowheads="1"/>
            </p:cNvSpPr>
            <p:nvPr/>
          </p:nvSpPr>
          <p:spPr bwMode="auto">
            <a:xfrm>
              <a:off x="3026" y="1528"/>
              <a:ext cx="41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02" name="Rectangle 301"/>
            <p:cNvSpPr>
              <a:spLocks noChangeArrowheads="1"/>
            </p:cNvSpPr>
            <p:nvPr/>
          </p:nvSpPr>
          <p:spPr bwMode="auto">
            <a:xfrm>
              <a:off x="3026" y="1320"/>
              <a:ext cx="11" cy="20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03" name="Rectangle 302"/>
            <p:cNvSpPr>
              <a:spLocks noChangeArrowheads="1"/>
            </p:cNvSpPr>
            <p:nvPr/>
          </p:nvSpPr>
          <p:spPr bwMode="auto">
            <a:xfrm>
              <a:off x="3072" y="1366"/>
              <a:ext cx="302"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Handle</a:t>
              </a:r>
              <a:endParaRPr lang="en-US" b="1" u="none"/>
            </a:p>
          </p:txBody>
        </p:sp>
        <p:sp>
          <p:nvSpPr>
            <p:cNvPr id="140404" name="Rectangle 303"/>
            <p:cNvSpPr>
              <a:spLocks noChangeArrowheads="1"/>
            </p:cNvSpPr>
            <p:nvPr/>
          </p:nvSpPr>
          <p:spPr bwMode="auto">
            <a:xfrm>
              <a:off x="3547" y="1181"/>
              <a:ext cx="209" cy="17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405" name="Rectangle 304"/>
            <p:cNvSpPr>
              <a:spLocks noChangeArrowheads="1"/>
            </p:cNvSpPr>
            <p:nvPr/>
          </p:nvSpPr>
          <p:spPr bwMode="auto">
            <a:xfrm>
              <a:off x="3547" y="1181"/>
              <a:ext cx="22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06" name="Rectangle 305"/>
            <p:cNvSpPr>
              <a:spLocks noChangeArrowheads="1"/>
            </p:cNvSpPr>
            <p:nvPr/>
          </p:nvSpPr>
          <p:spPr bwMode="auto">
            <a:xfrm>
              <a:off x="3756" y="1181"/>
              <a:ext cx="11" cy="18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07" name="Rectangle 306"/>
            <p:cNvSpPr>
              <a:spLocks noChangeArrowheads="1"/>
            </p:cNvSpPr>
            <p:nvPr/>
          </p:nvSpPr>
          <p:spPr bwMode="auto">
            <a:xfrm>
              <a:off x="3547" y="1355"/>
              <a:ext cx="209"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08" name="Rectangle 307"/>
            <p:cNvSpPr>
              <a:spLocks noChangeArrowheads="1"/>
            </p:cNvSpPr>
            <p:nvPr/>
          </p:nvSpPr>
          <p:spPr bwMode="auto">
            <a:xfrm>
              <a:off x="3547" y="1181"/>
              <a:ext cx="12" cy="17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09" name="Freeform 308"/>
            <p:cNvSpPr>
              <a:spLocks/>
            </p:cNvSpPr>
            <p:nvPr/>
          </p:nvSpPr>
          <p:spPr bwMode="auto">
            <a:xfrm>
              <a:off x="3420" y="1181"/>
              <a:ext cx="104" cy="70"/>
            </a:xfrm>
            <a:custGeom>
              <a:avLst/>
              <a:gdLst>
                <a:gd name="T0" fmla="*/ 0 w 104"/>
                <a:gd name="T1" fmla="*/ 35 h 70"/>
                <a:gd name="T2" fmla="*/ 0 w 104"/>
                <a:gd name="T3" fmla="*/ 0 h 70"/>
                <a:gd name="T4" fmla="*/ 0 w 104"/>
                <a:gd name="T5" fmla="*/ 0 h 70"/>
                <a:gd name="T6" fmla="*/ 0 w 104"/>
                <a:gd name="T7" fmla="*/ 0 h 70"/>
                <a:gd name="T8" fmla="*/ 104 w 104"/>
                <a:gd name="T9" fmla="*/ 35 h 70"/>
                <a:gd name="T10" fmla="*/ 104 w 104"/>
                <a:gd name="T11" fmla="*/ 46 h 70"/>
                <a:gd name="T12" fmla="*/ 104 w 104"/>
                <a:gd name="T13" fmla="*/ 46 h 70"/>
                <a:gd name="T14" fmla="*/ 0 w 104"/>
                <a:gd name="T15" fmla="*/ 70 h 70"/>
                <a:gd name="T16" fmla="*/ 0 w 104"/>
                <a:gd name="T17" fmla="*/ 70 h 70"/>
                <a:gd name="T18" fmla="*/ 0 w 104"/>
                <a:gd name="T19" fmla="*/ 58 h 70"/>
                <a:gd name="T20" fmla="*/ 0 w 104"/>
                <a:gd name="T21" fmla="*/ 58 h 70"/>
                <a:gd name="T22" fmla="*/ 104 w 104"/>
                <a:gd name="T23" fmla="*/ 35 h 70"/>
                <a:gd name="T24" fmla="*/ 104 w 104"/>
                <a:gd name="T25" fmla="*/ 46 h 70"/>
                <a:gd name="T26" fmla="*/ 104 w 104"/>
                <a:gd name="T27" fmla="*/ 46 h 70"/>
                <a:gd name="T28" fmla="*/ 0 w 104"/>
                <a:gd name="T29" fmla="*/ 12 h 70"/>
                <a:gd name="T30" fmla="*/ 0 w 104"/>
                <a:gd name="T31" fmla="*/ 0 h 70"/>
                <a:gd name="T32" fmla="*/ 11 w 104"/>
                <a:gd name="T33" fmla="*/ 0 h 70"/>
                <a:gd name="T34" fmla="*/ 11 w 104"/>
                <a:gd name="T35" fmla="*/ 35 h 70"/>
                <a:gd name="T36" fmla="*/ 0 w 104"/>
                <a:gd name="T37" fmla="*/ 35 h 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70"/>
                <a:gd name="T59" fmla="*/ 104 w 104"/>
                <a:gd name="T60" fmla="*/ 70 h 7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70">
                  <a:moveTo>
                    <a:pt x="0" y="35"/>
                  </a:moveTo>
                  <a:lnTo>
                    <a:pt x="0" y="0"/>
                  </a:lnTo>
                  <a:lnTo>
                    <a:pt x="104" y="35"/>
                  </a:lnTo>
                  <a:lnTo>
                    <a:pt x="104" y="46"/>
                  </a:lnTo>
                  <a:lnTo>
                    <a:pt x="0" y="70"/>
                  </a:lnTo>
                  <a:lnTo>
                    <a:pt x="0" y="58"/>
                  </a:lnTo>
                  <a:lnTo>
                    <a:pt x="104" y="35"/>
                  </a:lnTo>
                  <a:lnTo>
                    <a:pt x="104" y="46"/>
                  </a:lnTo>
                  <a:lnTo>
                    <a:pt x="0" y="12"/>
                  </a:lnTo>
                  <a:lnTo>
                    <a:pt x="0" y="0"/>
                  </a:lnTo>
                  <a:lnTo>
                    <a:pt x="11" y="0"/>
                  </a:lnTo>
                  <a:lnTo>
                    <a:pt x="11" y="35"/>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410" name="Freeform 309"/>
            <p:cNvSpPr>
              <a:spLocks/>
            </p:cNvSpPr>
            <p:nvPr/>
          </p:nvSpPr>
          <p:spPr bwMode="auto">
            <a:xfrm>
              <a:off x="3420" y="1216"/>
              <a:ext cx="11" cy="23"/>
            </a:xfrm>
            <a:custGeom>
              <a:avLst/>
              <a:gdLst>
                <a:gd name="T0" fmla="*/ 0 w 11"/>
                <a:gd name="T1" fmla="*/ 23 h 23"/>
                <a:gd name="T2" fmla="*/ 0 w 11"/>
                <a:gd name="T3" fmla="*/ 0 h 23"/>
                <a:gd name="T4" fmla="*/ 11 w 11"/>
                <a:gd name="T5" fmla="*/ 0 h 23"/>
                <a:gd name="T6" fmla="*/ 11 w 11"/>
                <a:gd name="T7" fmla="*/ 0 h 23"/>
                <a:gd name="T8" fmla="*/ 11 w 11"/>
                <a:gd name="T9" fmla="*/ 0 h 23"/>
                <a:gd name="T10" fmla="*/ 11 w 11"/>
                <a:gd name="T11" fmla="*/ 23 h 23"/>
                <a:gd name="T12" fmla="*/ 0 w 11"/>
                <a:gd name="T13" fmla="*/ 23 h 23"/>
                <a:gd name="T14" fmla="*/ 0 60000 65536"/>
                <a:gd name="T15" fmla="*/ 0 60000 65536"/>
                <a:gd name="T16" fmla="*/ 0 60000 65536"/>
                <a:gd name="T17" fmla="*/ 0 60000 65536"/>
                <a:gd name="T18" fmla="*/ 0 60000 65536"/>
                <a:gd name="T19" fmla="*/ 0 60000 65536"/>
                <a:gd name="T20" fmla="*/ 0 60000 65536"/>
                <a:gd name="T21" fmla="*/ 0 w 11"/>
                <a:gd name="T22" fmla="*/ 0 h 23"/>
                <a:gd name="T23" fmla="*/ 11 w 11"/>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23">
                  <a:moveTo>
                    <a:pt x="0" y="23"/>
                  </a:moveTo>
                  <a:lnTo>
                    <a:pt x="0" y="0"/>
                  </a:lnTo>
                  <a:lnTo>
                    <a:pt x="11" y="0"/>
                  </a:lnTo>
                  <a:lnTo>
                    <a:pt x="11" y="23"/>
                  </a:lnTo>
                  <a:lnTo>
                    <a:pt x="0" y="2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411" name="Freeform 310"/>
            <p:cNvSpPr>
              <a:spLocks/>
            </p:cNvSpPr>
            <p:nvPr/>
          </p:nvSpPr>
          <p:spPr bwMode="auto">
            <a:xfrm>
              <a:off x="3420" y="1181"/>
              <a:ext cx="104" cy="58"/>
            </a:xfrm>
            <a:custGeom>
              <a:avLst/>
              <a:gdLst>
                <a:gd name="T0" fmla="*/ 0 w 104"/>
                <a:gd name="T1" fmla="*/ 35 h 58"/>
                <a:gd name="T2" fmla="*/ 0 w 104"/>
                <a:gd name="T3" fmla="*/ 0 h 58"/>
                <a:gd name="T4" fmla="*/ 104 w 104"/>
                <a:gd name="T5" fmla="*/ 35 h 58"/>
                <a:gd name="T6" fmla="*/ 0 w 104"/>
                <a:gd name="T7" fmla="*/ 58 h 58"/>
                <a:gd name="T8" fmla="*/ 0 w 104"/>
                <a:gd name="T9" fmla="*/ 35 h 58"/>
                <a:gd name="T10" fmla="*/ 0 60000 65536"/>
                <a:gd name="T11" fmla="*/ 0 60000 65536"/>
                <a:gd name="T12" fmla="*/ 0 60000 65536"/>
                <a:gd name="T13" fmla="*/ 0 60000 65536"/>
                <a:gd name="T14" fmla="*/ 0 60000 65536"/>
                <a:gd name="T15" fmla="*/ 0 w 104"/>
                <a:gd name="T16" fmla="*/ 0 h 58"/>
                <a:gd name="T17" fmla="*/ 104 w 104"/>
                <a:gd name="T18" fmla="*/ 58 h 58"/>
              </a:gdLst>
              <a:ahLst/>
              <a:cxnLst>
                <a:cxn ang="T10">
                  <a:pos x="T0" y="T1"/>
                </a:cxn>
                <a:cxn ang="T11">
                  <a:pos x="T2" y="T3"/>
                </a:cxn>
                <a:cxn ang="T12">
                  <a:pos x="T4" y="T5"/>
                </a:cxn>
                <a:cxn ang="T13">
                  <a:pos x="T6" y="T7"/>
                </a:cxn>
                <a:cxn ang="T14">
                  <a:pos x="T8" y="T9"/>
                </a:cxn>
              </a:cxnLst>
              <a:rect l="T15" t="T16" r="T17" b="T18"/>
              <a:pathLst>
                <a:path w="104" h="58">
                  <a:moveTo>
                    <a:pt x="0" y="35"/>
                  </a:moveTo>
                  <a:lnTo>
                    <a:pt x="0" y="0"/>
                  </a:lnTo>
                  <a:lnTo>
                    <a:pt x="104" y="35"/>
                  </a:lnTo>
                  <a:lnTo>
                    <a:pt x="0" y="58"/>
                  </a:lnTo>
                  <a:lnTo>
                    <a:pt x="0" y="3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412" name="Rectangle 313"/>
            <p:cNvSpPr>
              <a:spLocks noChangeArrowheads="1"/>
            </p:cNvSpPr>
            <p:nvPr/>
          </p:nvSpPr>
          <p:spPr bwMode="auto">
            <a:xfrm>
              <a:off x="2852" y="1216"/>
              <a:ext cx="55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13" name="Rectangle 314"/>
            <p:cNvSpPr>
              <a:spLocks noChangeArrowheads="1"/>
            </p:cNvSpPr>
            <p:nvPr/>
          </p:nvSpPr>
          <p:spPr bwMode="auto">
            <a:xfrm>
              <a:off x="2863" y="1308"/>
              <a:ext cx="12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14" name="Freeform 315"/>
            <p:cNvSpPr>
              <a:spLocks/>
            </p:cNvSpPr>
            <p:nvPr/>
          </p:nvSpPr>
          <p:spPr bwMode="auto">
            <a:xfrm>
              <a:off x="2829" y="1308"/>
              <a:ext cx="150" cy="47"/>
            </a:xfrm>
            <a:custGeom>
              <a:avLst/>
              <a:gdLst>
                <a:gd name="T0" fmla="*/ 150 w 150"/>
                <a:gd name="T1" fmla="*/ 47 h 47"/>
                <a:gd name="T2" fmla="*/ 150 w 150"/>
                <a:gd name="T3" fmla="*/ 35 h 47"/>
                <a:gd name="T4" fmla="*/ 34 w 150"/>
                <a:gd name="T5" fmla="*/ 0 h 47"/>
                <a:gd name="T6" fmla="*/ 34 w 150"/>
                <a:gd name="T7" fmla="*/ 0 h 47"/>
                <a:gd name="T8" fmla="*/ 0 w 150"/>
                <a:gd name="T9" fmla="*/ 12 h 47"/>
                <a:gd name="T10" fmla="*/ 34 w 150"/>
                <a:gd name="T11" fmla="*/ 12 h 47"/>
                <a:gd name="T12" fmla="*/ 150 w 150"/>
                <a:gd name="T13" fmla="*/ 47 h 47"/>
                <a:gd name="T14" fmla="*/ 0 60000 65536"/>
                <a:gd name="T15" fmla="*/ 0 60000 65536"/>
                <a:gd name="T16" fmla="*/ 0 60000 65536"/>
                <a:gd name="T17" fmla="*/ 0 60000 65536"/>
                <a:gd name="T18" fmla="*/ 0 60000 65536"/>
                <a:gd name="T19" fmla="*/ 0 60000 65536"/>
                <a:gd name="T20" fmla="*/ 0 60000 65536"/>
                <a:gd name="T21" fmla="*/ 0 w 150"/>
                <a:gd name="T22" fmla="*/ 0 h 47"/>
                <a:gd name="T23" fmla="*/ 150 w 150"/>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47">
                  <a:moveTo>
                    <a:pt x="150" y="47"/>
                  </a:moveTo>
                  <a:lnTo>
                    <a:pt x="150" y="35"/>
                  </a:lnTo>
                  <a:lnTo>
                    <a:pt x="34" y="0"/>
                  </a:lnTo>
                  <a:lnTo>
                    <a:pt x="0" y="12"/>
                  </a:lnTo>
                  <a:lnTo>
                    <a:pt x="34" y="12"/>
                  </a:lnTo>
                  <a:lnTo>
                    <a:pt x="150" y="47"/>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415" name="Freeform 316"/>
            <p:cNvSpPr>
              <a:spLocks/>
            </p:cNvSpPr>
            <p:nvPr/>
          </p:nvSpPr>
          <p:spPr bwMode="auto">
            <a:xfrm>
              <a:off x="2863" y="1274"/>
              <a:ext cx="116" cy="46"/>
            </a:xfrm>
            <a:custGeom>
              <a:avLst/>
              <a:gdLst>
                <a:gd name="T0" fmla="*/ 0 w 116"/>
                <a:gd name="T1" fmla="*/ 34 h 46"/>
                <a:gd name="T2" fmla="*/ 0 w 116"/>
                <a:gd name="T3" fmla="*/ 46 h 46"/>
                <a:gd name="T4" fmla="*/ 116 w 116"/>
                <a:gd name="T5" fmla="*/ 11 h 46"/>
                <a:gd name="T6" fmla="*/ 116 w 116"/>
                <a:gd name="T7" fmla="*/ 0 h 46"/>
                <a:gd name="T8" fmla="*/ 0 w 116"/>
                <a:gd name="T9" fmla="*/ 34 h 46"/>
                <a:gd name="T10" fmla="*/ 0 60000 65536"/>
                <a:gd name="T11" fmla="*/ 0 60000 65536"/>
                <a:gd name="T12" fmla="*/ 0 60000 65536"/>
                <a:gd name="T13" fmla="*/ 0 60000 65536"/>
                <a:gd name="T14" fmla="*/ 0 60000 65536"/>
                <a:gd name="T15" fmla="*/ 0 w 116"/>
                <a:gd name="T16" fmla="*/ 0 h 46"/>
                <a:gd name="T17" fmla="*/ 116 w 116"/>
                <a:gd name="T18" fmla="*/ 46 h 46"/>
              </a:gdLst>
              <a:ahLst/>
              <a:cxnLst>
                <a:cxn ang="T10">
                  <a:pos x="T0" y="T1"/>
                </a:cxn>
                <a:cxn ang="T11">
                  <a:pos x="T2" y="T3"/>
                </a:cxn>
                <a:cxn ang="T12">
                  <a:pos x="T4" y="T5"/>
                </a:cxn>
                <a:cxn ang="T13">
                  <a:pos x="T6" y="T7"/>
                </a:cxn>
                <a:cxn ang="T14">
                  <a:pos x="T8" y="T9"/>
                </a:cxn>
              </a:cxnLst>
              <a:rect l="T15" t="T16" r="T17" b="T18"/>
              <a:pathLst>
                <a:path w="116" h="46">
                  <a:moveTo>
                    <a:pt x="0" y="34"/>
                  </a:moveTo>
                  <a:lnTo>
                    <a:pt x="0" y="46"/>
                  </a:lnTo>
                  <a:lnTo>
                    <a:pt x="116" y="11"/>
                  </a:lnTo>
                  <a:lnTo>
                    <a:pt x="116" y="0"/>
                  </a:lnTo>
                  <a:lnTo>
                    <a:pt x="0" y="3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0416" name="Rectangle 319"/>
            <p:cNvSpPr>
              <a:spLocks noChangeArrowheads="1"/>
            </p:cNvSpPr>
            <p:nvPr/>
          </p:nvSpPr>
          <p:spPr bwMode="auto">
            <a:xfrm>
              <a:off x="3501" y="1320"/>
              <a:ext cx="4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17" name="Line 320"/>
            <p:cNvSpPr>
              <a:spLocks noChangeShapeType="1"/>
            </p:cNvSpPr>
            <p:nvPr/>
          </p:nvSpPr>
          <p:spPr bwMode="auto">
            <a:xfrm flipH="1">
              <a:off x="3315" y="1320"/>
              <a:ext cx="105" cy="1"/>
            </a:xfrm>
            <a:prstGeom prst="line">
              <a:avLst/>
            </a:prstGeom>
            <a:noFill/>
            <a:ln w="0">
              <a:solidFill>
                <a:srgbClr val="000000"/>
              </a:solidFill>
              <a:round/>
              <a:headEnd/>
              <a:tailEnd/>
            </a:ln>
          </p:spPr>
          <p:txBody>
            <a:bodyPr/>
            <a:lstStyle/>
            <a:p>
              <a:endParaRPr lang="en-US"/>
            </a:p>
          </p:txBody>
        </p:sp>
        <p:sp>
          <p:nvSpPr>
            <p:cNvPr id="140418" name="Line 321"/>
            <p:cNvSpPr>
              <a:spLocks noChangeShapeType="1"/>
            </p:cNvSpPr>
            <p:nvPr/>
          </p:nvSpPr>
          <p:spPr bwMode="auto">
            <a:xfrm flipH="1">
              <a:off x="3118" y="1320"/>
              <a:ext cx="105" cy="1"/>
            </a:xfrm>
            <a:prstGeom prst="line">
              <a:avLst/>
            </a:prstGeom>
            <a:noFill/>
            <a:ln w="0">
              <a:solidFill>
                <a:srgbClr val="000000"/>
              </a:solidFill>
              <a:round/>
              <a:headEnd/>
              <a:tailEnd/>
            </a:ln>
          </p:spPr>
          <p:txBody>
            <a:bodyPr/>
            <a:lstStyle/>
            <a:p>
              <a:endParaRPr lang="en-US"/>
            </a:p>
          </p:txBody>
        </p:sp>
        <p:sp>
          <p:nvSpPr>
            <p:cNvPr id="140419" name="Rectangle 324"/>
            <p:cNvSpPr>
              <a:spLocks noChangeArrowheads="1"/>
            </p:cNvSpPr>
            <p:nvPr/>
          </p:nvSpPr>
          <p:spPr bwMode="auto">
            <a:xfrm>
              <a:off x="2991" y="1320"/>
              <a:ext cx="3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20" name="Rectangle 327"/>
            <p:cNvSpPr>
              <a:spLocks noChangeArrowheads="1"/>
            </p:cNvSpPr>
            <p:nvPr/>
          </p:nvSpPr>
          <p:spPr bwMode="auto">
            <a:xfrm>
              <a:off x="3060" y="1308"/>
              <a:ext cx="70"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421" name="Rectangle 330"/>
            <p:cNvSpPr>
              <a:spLocks noChangeArrowheads="1"/>
            </p:cNvSpPr>
            <p:nvPr/>
          </p:nvSpPr>
          <p:spPr bwMode="auto">
            <a:xfrm>
              <a:off x="3234" y="1308"/>
              <a:ext cx="70"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422" name="Rectangle 332"/>
            <p:cNvSpPr>
              <a:spLocks noChangeArrowheads="1"/>
            </p:cNvSpPr>
            <p:nvPr/>
          </p:nvSpPr>
          <p:spPr bwMode="auto">
            <a:xfrm>
              <a:off x="3478" y="1308"/>
              <a:ext cx="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423" name="Rectangle 333"/>
            <p:cNvSpPr>
              <a:spLocks noChangeArrowheads="1"/>
            </p:cNvSpPr>
            <p:nvPr/>
          </p:nvSpPr>
          <p:spPr bwMode="auto">
            <a:xfrm>
              <a:off x="3408" y="1308"/>
              <a:ext cx="70"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424" name="Rectangle 334"/>
            <p:cNvSpPr>
              <a:spLocks noChangeArrowheads="1"/>
            </p:cNvSpPr>
            <p:nvPr/>
          </p:nvSpPr>
          <p:spPr bwMode="auto">
            <a:xfrm>
              <a:off x="3582" y="1412"/>
              <a:ext cx="486" cy="22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425" name="Rectangle 335"/>
            <p:cNvSpPr>
              <a:spLocks noChangeArrowheads="1"/>
            </p:cNvSpPr>
            <p:nvPr/>
          </p:nvSpPr>
          <p:spPr bwMode="auto">
            <a:xfrm>
              <a:off x="3582" y="1412"/>
              <a:ext cx="49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26" name="Rectangle 336"/>
            <p:cNvSpPr>
              <a:spLocks noChangeArrowheads="1"/>
            </p:cNvSpPr>
            <p:nvPr/>
          </p:nvSpPr>
          <p:spPr bwMode="auto">
            <a:xfrm>
              <a:off x="4068" y="1412"/>
              <a:ext cx="12" cy="23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27" name="Rectangle 337"/>
            <p:cNvSpPr>
              <a:spLocks noChangeArrowheads="1"/>
            </p:cNvSpPr>
            <p:nvPr/>
          </p:nvSpPr>
          <p:spPr bwMode="auto">
            <a:xfrm>
              <a:off x="3582" y="1632"/>
              <a:ext cx="48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28" name="Rectangle 338"/>
            <p:cNvSpPr>
              <a:spLocks noChangeArrowheads="1"/>
            </p:cNvSpPr>
            <p:nvPr/>
          </p:nvSpPr>
          <p:spPr bwMode="auto">
            <a:xfrm>
              <a:off x="3582" y="1412"/>
              <a:ext cx="11" cy="22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29" name="Rectangle 339"/>
            <p:cNvSpPr>
              <a:spLocks noChangeArrowheads="1"/>
            </p:cNvSpPr>
            <p:nvPr/>
          </p:nvSpPr>
          <p:spPr bwMode="auto">
            <a:xfrm>
              <a:off x="3663" y="1470"/>
              <a:ext cx="302"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Handle</a:t>
              </a:r>
              <a:endParaRPr lang="en-US" b="1" u="none"/>
            </a:p>
          </p:txBody>
        </p:sp>
        <p:sp>
          <p:nvSpPr>
            <p:cNvPr id="140430" name="Rectangle 340"/>
            <p:cNvSpPr>
              <a:spLocks noChangeArrowheads="1"/>
            </p:cNvSpPr>
            <p:nvPr/>
          </p:nvSpPr>
          <p:spPr bwMode="auto">
            <a:xfrm>
              <a:off x="4277" y="2280"/>
              <a:ext cx="417" cy="22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431" name="Rectangle 341"/>
            <p:cNvSpPr>
              <a:spLocks noChangeArrowheads="1"/>
            </p:cNvSpPr>
            <p:nvPr/>
          </p:nvSpPr>
          <p:spPr bwMode="auto">
            <a:xfrm>
              <a:off x="4277" y="2280"/>
              <a:ext cx="429"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32" name="Rectangle 342"/>
            <p:cNvSpPr>
              <a:spLocks noChangeArrowheads="1"/>
            </p:cNvSpPr>
            <p:nvPr/>
          </p:nvSpPr>
          <p:spPr bwMode="auto">
            <a:xfrm>
              <a:off x="4694" y="2280"/>
              <a:ext cx="12" cy="23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33" name="Rectangle 343"/>
            <p:cNvSpPr>
              <a:spLocks noChangeArrowheads="1"/>
            </p:cNvSpPr>
            <p:nvPr/>
          </p:nvSpPr>
          <p:spPr bwMode="auto">
            <a:xfrm>
              <a:off x="4277" y="2500"/>
              <a:ext cx="417"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34" name="Rectangle 344"/>
            <p:cNvSpPr>
              <a:spLocks noChangeArrowheads="1"/>
            </p:cNvSpPr>
            <p:nvPr/>
          </p:nvSpPr>
          <p:spPr bwMode="auto">
            <a:xfrm>
              <a:off x="4277" y="2280"/>
              <a:ext cx="12" cy="22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35" name="Rectangle 345"/>
            <p:cNvSpPr>
              <a:spLocks noChangeArrowheads="1"/>
            </p:cNvSpPr>
            <p:nvPr/>
          </p:nvSpPr>
          <p:spPr bwMode="auto">
            <a:xfrm>
              <a:off x="4323" y="2338"/>
              <a:ext cx="302"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Handle</a:t>
              </a:r>
              <a:endParaRPr lang="en-US" b="1" u="none"/>
            </a:p>
          </p:txBody>
        </p:sp>
        <p:sp>
          <p:nvSpPr>
            <p:cNvPr id="140436" name="Rectangle 348"/>
            <p:cNvSpPr>
              <a:spLocks noChangeArrowheads="1"/>
            </p:cNvSpPr>
            <p:nvPr/>
          </p:nvSpPr>
          <p:spPr bwMode="auto">
            <a:xfrm>
              <a:off x="3026" y="1320"/>
              <a:ext cx="69" cy="1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437" name="Rectangle 351"/>
            <p:cNvSpPr>
              <a:spLocks noChangeArrowheads="1"/>
            </p:cNvSpPr>
            <p:nvPr/>
          </p:nvSpPr>
          <p:spPr bwMode="auto">
            <a:xfrm>
              <a:off x="3199" y="1320"/>
              <a:ext cx="70" cy="1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438" name="Rectangle 354"/>
            <p:cNvSpPr>
              <a:spLocks noChangeArrowheads="1"/>
            </p:cNvSpPr>
            <p:nvPr/>
          </p:nvSpPr>
          <p:spPr bwMode="auto">
            <a:xfrm>
              <a:off x="3373" y="1320"/>
              <a:ext cx="70" cy="1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439" name="Rectangle 355"/>
            <p:cNvSpPr>
              <a:spLocks noChangeArrowheads="1"/>
            </p:cNvSpPr>
            <p:nvPr/>
          </p:nvSpPr>
          <p:spPr bwMode="auto">
            <a:xfrm>
              <a:off x="5215" y="2465"/>
              <a:ext cx="209" cy="1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440" name="Rectangle 356"/>
            <p:cNvSpPr>
              <a:spLocks noChangeArrowheads="1"/>
            </p:cNvSpPr>
            <p:nvPr/>
          </p:nvSpPr>
          <p:spPr bwMode="auto">
            <a:xfrm>
              <a:off x="5215" y="2465"/>
              <a:ext cx="22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41" name="Rectangle 357"/>
            <p:cNvSpPr>
              <a:spLocks noChangeArrowheads="1"/>
            </p:cNvSpPr>
            <p:nvPr/>
          </p:nvSpPr>
          <p:spPr bwMode="auto">
            <a:xfrm>
              <a:off x="5424" y="2465"/>
              <a:ext cx="12" cy="17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42" name="Rectangle 358"/>
            <p:cNvSpPr>
              <a:spLocks noChangeArrowheads="1"/>
            </p:cNvSpPr>
            <p:nvPr/>
          </p:nvSpPr>
          <p:spPr bwMode="auto">
            <a:xfrm>
              <a:off x="5215" y="2627"/>
              <a:ext cx="209"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43" name="Rectangle 359"/>
            <p:cNvSpPr>
              <a:spLocks noChangeArrowheads="1"/>
            </p:cNvSpPr>
            <p:nvPr/>
          </p:nvSpPr>
          <p:spPr bwMode="auto">
            <a:xfrm>
              <a:off x="5215" y="2465"/>
              <a:ext cx="12" cy="1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44" name="Rectangle 360"/>
            <p:cNvSpPr>
              <a:spLocks noChangeArrowheads="1"/>
            </p:cNvSpPr>
            <p:nvPr/>
          </p:nvSpPr>
          <p:spPr bwMode="auto">
            <a:xfrm>
              <a:off x="3547" y="2257"/>
              <a:ext cx="209" cy="41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445" name="Rectangle 361"/>
            <p:cNvSpPr>
              <a:spLocks noChangeArrowheads="1"/>
            </p:cNvSpPr>
            <p:nvPr/>
          </p:nvSpPr>
          <p:spPr bwMode="auto">
            <a:xfrm>
              <a:off x="3547" y="2257"/>
              <a:ext cx="220"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46" name="Rectangle 362"/>
            <p:cNvSpPr>
              <a:spLocks noChangeArrowheads="1"/>
            </p:cNvSpPr>
            <p:nvPr/>
          </p:nvSpPr>
          <p:spPr bwMode="auto">
            <a:xfrm>
              <a:off x="3756" y="2257"/>
              <a:ext cx="11" cy="42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47" name="Rectangle 363"/>
            <p:cNvSpPr>
              <a:spLocks noChangeArrowheads="1"/>
            </p:cNvSpPr>
            <p:nvPr/>
          </p:nvSpPr>
          <p:spPr bwMode="auto">
            <a:xfrm>
              <a:off x="3547" y="2673"/>
              <a:ext cx="20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48" name="Rectangle 364"/>
            <p:cNvSpPr>
              <a:spLocks noChangeArrowheads="1"/>
            </p:cNvSpPr>
            <p:nvPr/>
          </p:nvSpPr>
          <p:spPr bwMode="auto">
            <a:xfrm>
              <a:off x="3547" y="2257"/>
              <a:ext cx="12" cy="41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49" name="Rectangle 365"/>
            <p:cNvSpPr>
              <a:spLocks noChangeArrowheads="1"/>
            </p:cNvSpPr>
            <p:nvPr/>
          </p:nvSpPr>
          <p:spPr bwMode="auto">
            <a:xfrm>
              <a:off x="2991" y="1054"/>
              <a:ext cx="536" cy="115"/>
            </a:xfrm>
            <a:prstGeom prst="rect">
              <a:avLst/>
            </a:prstGeom>
            <a:noFill/>
            <a:ln w="9525">
              <a:noFill/>
              <a:miter lim="800000"/>
              <a:headEnd/>
              <a:tailEnd/>
            </a:ln>
          </p:spPr>
          <p:txBody>
            <a:bodyPr wrap="none" lIns="0" tIns="0" rIns="0" bIns="0">
              <a:spAutoFit/>
            </a:bodyPr>
            <a:lstStyle/>
            <a:p>
              <a:r>
                <a:rPr lang="en-US" sz="1200" u="none">
                  <a:solidFill>
                    <a:srgbClr val="000000"/>
                  </a:solidFill>
                </a:rPr>
                <a:t>get_handle()</a:t>
              </a:r>
              <a:endParaRPr lang="en-US" b="1" u="none"/>
            </a:p>
          </p:txBody>
        </p:sp>
        <p:sp>
          <p:nvSpPr>
            <p:cNvPr id="140450" name="Rectangle 366"/>
            <p:cNvSpPr>
              <a:spLocks noChangeArrowheads="1"/>
            </p:cNvSpPr>
            <p:nvPr/>
          </p:nvSpPr>
          <p:spPr bwMode="auto">
            <a:xfrm>
              <a:off x="2643" y="1077"/>
              <a:ext cx="209" cy="79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0451" name="Rectangle 367"/>
            <p:cNvSpPr>
              <a:spLocks noChangeArrowheads="1"/>
            </p:cNvSpPr>
            <p:nvPr/>
          </p:nvSpPr>
          <p:spPr bwMode="auto">
            <a:xfrm>
              <a:off x="2643" y="1077"/>
              <a:ext cx="22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52" name="Rectangle 368"/>
            <p:cNvSpPr>
              <a:spLocks noChangeArrowheads="1"/>
            </p:cNvSpPr>
            <p:nvPr/>
          </p:nvSpPr>
          <p:spPr bwMode="auto">
            <a:xfrm>
              <a:off x="2852" y="1077"/>
              <a:ext cx="11" cy="8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53" name="Rectangle 369"/>
            <p:cNvSpPr>
              <a:spLocks noChangeArrowheads="1"/>
            </p:cNvSpPr>
            <p:nvPr/>
          </p:nvSpPr>
          <p:spPr bwMode="auto">
            <a:xfrm>
              <a:off x="2643" y="1875"/>
              <a:ext cx="20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0454" name="Rectangle 370"/>
            <p:cNvSpPr>
              <a:spLocks noChangeArrowheads="1"/>
            </p:cNvSpPr>
            <p:nvPr/>
          </p:nvSpPr>
          <p:spPr bwMode="auto">
            <a:xfrm>
              <a:off x="2643" y="1077"/>
              <a:ext cx="12" cy="79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grpSp>
      <p:sp>
        <p:nvSpPr>
          <p:cNvPr id="1356810" name="Text Box 10"/>
          <p:cNvSpPr txBox="1">
            <a:spLocks noChangeArrowheads="1"/>
          </p:cNvSpPr>
          <p:nvPr/>
        </p:nvSpPr>
        <p:spPr bwMode="auto">
          <a:xfrm>
            <a:off x="139700" y="836613"/>
            <a:ext cx="4043363" cy="457200"/>
          </a:xfrm>
          <a:prstGeom prst="rect">
            <a:avLst/>
          </a:prstGeom>
          <a:noFill/>
          <a:ln w="12700">
            <a:noFill/>
            <a:miter lim="800000"/>
            <a:headEnd/>
            <a:tailEnd/>
          </a:ln>
        </p:spPr>
        <p:txBody>
          <a:bodyPr wrap="none">
            <a:spAutoFit/>
          </a:bodyPr>
          <a:lstStyle/>
          <a:p>
            <a:r>
              <a:rPr lang="en-US" sz="2400" b="1" u="none"/>
              <a:t>Motivation for Asynchrony</a:t>
            </a:r>
          </a:p>
        </p:txBody>
      </p:sp>
      <p:sp>
        <p:nvSpPr>
          <p:cNvPr id="1356812" name="Text Box 12"/>
          <p:cNvSpPr txBox="1">
            <a:spLocks noChangeArrowheads="1"/>
          </p:cNvSpPr>
          <p:nvPr/>
        </p:nvSpPr>
        <p:spPr bwMode="auto">
          <a:xfrm>
            <a:off x="57150" y="3295650"/>
            <a:ext cx="2057400" cy="3444875"/>
          </a:xfrm>
          <a:prstGeom prst="rect">
            <a:avLst/>
          </a:prstGeom>
          <a:noFill/>
          <a:ln w="12700">
            <a:noFill/>
            <a:miter lim="800000"/>
            <a:headEnd/>
            <a:tailEnd/>
          </a:ln>
        </p:spPr>
        <p:txBody>
          <a:bodyPr>
            <a:spAutoFit/>
          </a:bodyPr>
          <a:lstStyle/>
          <a:p>
            <a:pPr marL="230188" indent="-230188">
              <a:buFontTx/>
              <a:buAutoNum type="arabicPeriod"/>
            </a:pPr>
            <a:r>
              <a:rPr lang="en-US" sz="2000" i="1" u="none"/>
              <a:t>Async connection initiation phase</a:t>
            </a:r>
          </a:p>
          <a:p>
            <a:pPr marL="230188" indent="-230188">
              <a:buFontTx/>
              <a:buAutoNum type="arabicPeriod"/>
            </a:pPr>
            <a:r>
              <a:rPr lang="en-US" sz="2000" i="1" u="none"/>
              <a:t>Service handler initialize phase</a:t>
            </a:r>
          </a:p>
          <a:p>
            <a:pPr marL="230188" indent="-230188">
              <a:buFontTx/>
              <a:buAutoNum type="arabicPeriod"/>
            </a:pPr>
            <a:r>
              <a:rPr lang="en-US" sz="2000" i="1" u="none"/>
              <a:t>Service processing phase</a:t>
            </a:r>
          </a:p>
        </p:txBody>
      </p:sp>
      <p:sp>
        <p:nvSpPr>
          <p:cNvPr id="1356807" name="Rectangle 7"/>
          <p:cNvSpPr>
            <a:spLocks noChangeArrowheads="1"/>
          </p:cNvSpPr>
          <p:nvPr/>
        </p:nvSpPr>
        <p:spPr bwMode="auto">
          <a:xfrm>
            <a:off x="5534025" y="1276350"/>
            <a:ext cx="3524250" cy="1019175"/>
          </a:xfrm>
          <a:prstGeom prst="rect">
            <a:avLst/>
          </a:prstGeom>
          <a:solidFill>
            <a:srgbClr val="FFFF9F"/>
          </a:solidFill>
          <a:ln w="12700">
            <a:solidFill>
              <a:schemeClr val="tx1"/>
            </a:solidFill>
            <a:miter lim="800000"/>
            <a:headEnd/>
            <a:tailEnd/>
          </a:ln>
        </p:spPr>
        <p:txBody>
          <a:bodyPr>
            <a:spAutoFit/>
          </a:bodyPr>
          <a:lstStyle/>
          <a:p>
            <a:pPr marL="115888" indent="-115888">
              <a:spcBef>
                <a:spcPts val="500"/>
              </a:spcBef>
              <a:spcAft>
                <a:spcPts val="500"/>
              </a:spcAft>
              <a:buFontTx/>
              <a:buChar char="•"/>
            </a:pPr>
            <a:r>
              <a:rPr lang="en-US" sz="2000" u="none"/>
              <a:t>If client is initializing many  peers that can be connected in an arbitrary order</a:t>
            </a:r>
          </a:p>
        </p:txBody>
      </p:sp>
      <p:sp>
        <p:nvSpPr>
          <p:cNvPr id="1356808" name="Rectangle 8"/>
          <p:cNvSpPr>
            <a:spLocks noChangeArrowheads="1"/>
          </p:cNvSpPr>
          <p:nvPr/>
        </p:nvSpPr>
        <p:spPr bwMode="auto">
          <a:xfrm>
            <a:off x="66675" y="1276350"/>
            <a:ext cx="2887663" cy="1019175"/>
          </a:xfrm>
          <a:prstGeom prst="rect">
            <a:avLst/>
          </a:prstGeom>
          <a:solidFill>
            <a:srgbClr val="FFFF9F"/>
          </a:solidFill>
          <a:ln w="12700">
            <a:solidFill>
              <a:schemeClr val="tx1"/>
            </a:solidFill>
            <a:miter lim="800000"/>
            <a:headEnd/>
            <a:tailEnd/>
          </a:ln>
        </p:spPr>
        <p:txBody>
          <a:bodyPr>
            <a:spAutoFit/>
          </a:bodyPr>
          <a:lstStyle/>
          <a:p>
            <a:pPr marL="115888" indent="-115888">
              <a:buFontTx/>
              <a:buChar char="•"/>
            </a:pPr>
            <a:r>
              <a:rPr lang="en-US" sz="2000" u="none"/>
              <a:t>If client is establishing connections over high latency links</a:t>
            </a:r>
          </a:p>
        </p:txBody>
      </p:sp>
      <p:sp>
        <p:nvSpPr>
          <p:cNvPr id="1356809" name="Rectangle 9"/>
          <p:cNvSpPr>
            <a:spLocks noChangeArrowheads="1"/>
          </p:cNvSpPr>
          <p:nvPr/>
        </p:nvSpPr>
        <p:spPr bwMode="auto">
          <a:xfrm>
            <a:off x="3159125" y="1276350"/>
            <a:ext cx="2160588" cy="1019175"/>
          </a:xfrm>
          <a:prstGeom prst="rect">
            <a:avLst/>
          </a:prstGeom>
          <a:solidFill>
            <a:srgbClr val="FFFF9F"/>
          </a:solidFill>
          <a:ln w="12700">
            <a:solidFill>
              <a:schemeClr val="tx1"/>
            </a:solidFill>
            <a:miter lim="800000"/>
            <a:headEnd/>
            <a:tailEnd/>
          </a:ln>
        </p:spPr>
        <p:txBody>
          <a:bodyPr>
            <a:spAutoFit/>
          </a:bodyPr>
          <a:lstStyle/>
          <a:p>
            <a:pPr marL="115888" indent="-115888">
              <a:buFontTx/>
              <a:buChar char="•"/>
            </a:pPr>
            <a:r>
              <a:rPr lang="en-US" sz="2000" u="none"/>
              <a:t>If client is a  single-threaded application</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56810"/>
                                        </p:tgtEl>
                                        <p:attrNameLst>
                                          <p:attrName>style.visibility</p:attrName>
                                        </p:attrNameLst>
                                      </p:cBhvr>
                                      <p:to>
                                        <p:strVal val="visible"/>
                                      </p:to>
                                    </p:set>
                                    <p:animEffect transition="in" filter="wipe(up)">
                                      <p:cBhvr>
                                        <p:cTn id="7" dur="500"/>
                                        <p:tgtEl>
                                          <p:spTgt spid="13568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356808"/>
                                        </p:tgtEl>
                                        <p:attrNameLst>
                                          <p:attrName>style.visibility</p:attrName>
                                        </p:attrNameLst>
                                      </p:cBhvr>
                                      <p:to>
                                        <p:strVal val="visible"/>
                                      </p:to>
                                    </p:set>
                                    <p:animEffect transition="in" filter="wipe(up)">
                                      <p:cBhvr>
                                        <p:cTn id="12" dur="500"/>
                                        <p:tgtEl>
                                          <p:spTgt spid="135680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356809"/>
                                        </p:tgtEl>
                                        <p:attrNameLst>
                                          <p:attrName>style.visibility</p:attrName>
                                        </p:attrNameLst>
                                      </p:cBhvr>
                                      <p:to>
                                        <p:strVal val="visible"/>
                                      </p:to>
                                    </p:set>
                                    <p:animEffect transition="in" filter="wipe(up)">
                                      <p:cBhvr>
                                        <p:cTn id="17" dur="500"/>
                                        <p:tgtEl>
                                          <p:spTgt spid="135680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356807"/>
                                        </p:tgtEl>
                                        <p:attrNameLst>
                                          <p:attrName>style.visibility</p:attrName>
                                        </p:attrNameLst>
                                      </p:cBhvr>
                                      <p:to>
                                        <p:strVal val="visible"/>
                                      </p:to>
                                    </p:set>
                                    <p:animEffect transition="in" filter="wipe(up)">
                                      <p:cBhvr>
                                        <p:cTn id="22" dur="500"/>
                                        <p:tgtEl>
                                          <p:spTgt spid="1356807"/>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499"/>
                                          </p:stCondLst>
                                        </p:cTn>
                                        <p:tgtEl>
                                          <p:spTgt spid="2"/>
                                        </p:tgtEl>
                                        <p:attrNameLst>
                                          <p:attrName>style.visibility</p:attrName>
                                        </p:attrNameLst>
                                      </p:cBhvr>
                                      <p:to>
                                        <p:strVal val="visible"/>
                                      </p:to>
                                    </p:set>
                                  </p:childTnLst>
                                </p:cTn>
                              </p:par>
                            </p:childTnLst>
                          </p:cTn>
                        </p:par>
                        <p:par>
                          <p:cTn id="27" fill="hold">
                            <p:stCondLst>
                              <p:cond delay="500"/>
                            </p:stCondLst>
                            <p:childTnLst>
                              <p:par>
                                <p:cTn id="28" presetID="1" presetClass="entr" presetSubtype="0" fill="hold" grpId="0" nodeType="afterEffect">
                                  <p:stCondLst>
                                    <p:cond delay="0"/>
                                  </p:stCondLst>
                                  <p:childTnLst>
                                    <p:set>
                                      <p:cBhvr>
                                        <p:cTn id="29" dur="1" fill="hold">
                                          <p:stCondLst>
                                            <p:cond delay="499"/>
                                          </p:stCondLst>
                                        </p:cTn>
                                        <p:tgtEl>
                                          <p:spTgt spid="13568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6810" grpId="0" autoUpdateAnimBg="0"/>
      <p:bldP spid="1356812" grpId="0" autoUpdateAnimBg="0"/>
      <p:bldP spid="1356807" grpId="0" animBg="1" autoUpdateAnimBg="0"/>
      <p:bldP spid="1356808" grpId="0" animBg="1" autoUpdateAnimBg="0"/>
      <p:bldP spid="1356809" grpId="0" animBg="1" autoUpdateAnimBg="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Slide Number Placeholder 2"/>
          <p:cNvSpPr>
            <a:spLocks noGrp="1"/>
          </p:cNvSpPr>
          <p:nvPr>
            <p:ph type="sldNum" sz="quarter" idx="10"/>
          </p:nvPr>
        </p:nvSpPr>
        <p:spPr>
          <a:noFill/>
        </p:spPr>
        <p:txBody>
          <a:bodyPr/>
          <a:lstStyle/>
          <a:p>
            <a:fld id="{59EC408F-C283-42BC-B648-5BC42811B1FA}" type="slidenum">
              <a:rPr lang="en-US" smtClean="0">
                <a:latin typeface="Arial" pitchFamily="34" charset="0"/>
              </a:rPr>
              <a:pPr/>
              <a:t>134</a:t>
            </a:fld>
            <a:endParaRPr lang="en-US" smtClean="0">
              <a:latin typeface="Arial" pitchFamily="34" charset="0"/>
            </a:endParaRPr>
          </a:p>
        </p:txBody>
      </p:sp>
      <p:sp>
        <p:nvSpPr>
          <p:cNvPr id="141315" name="Rectangle 2"/>
          <p:cNvSpPr>
            <a:spLocks noGrp="1" noChangeArrowheads="1"/>
          </p:cNvSpPr>
          <p:nvPr>
            <p:ph type="title"/>
          </p:nvPr>
        </p:nvSpPr>
        <p:spPr>
          <a:xfrm>
            <a:off x="0" y="-38100"/>
            <a:ext cx="8820150" cy="914400"/>
          </a:xfrm>
        </p:spPr>
        <p:txBody>
          <a:bodyPr/>
          <a:lstStyle/>
          <a:p>
            <a:pPr>
              <a:lnSpc>
                <a:spcPct val="85000"/>
              </a:lnSpc>
            </a:pPr>
            <a:r>
              <a:rPr lang="en-US" sz="3200" smtClean="0"/>
              <a:t>Applying the Reactor &amp; Acceptor-Connector Patterns in JAWS</a:t>
            </a:r>
          </a:p>
        </p:txBody>
      </p:sp>
      <p:sp>
        <p:nvSpPr>
          <p:cNvPr id="141316" name="Rectangle 29"/>
          <p:cNvSpPr>
            <a:spLocks noChangeArrowheads="1"/>
          </p:cNvSpPr>
          <p:nvPr/>
        </p:nvSpPr>
        <p:spPr bwMode="auto">
          <a:xfrm>
            <a:off x="5992813" y="1720850"/>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1317" name="Rectangle 36"/>
          <p:cNvSpPr>
            <a:spLocks noChangeArrowheads="1"/>
          </p:cNvSpPr>
          <p:nvPr/>
        </p:nvSpPr>
        <p:spPr bwMode="auto">
          <a:xfrm>
            <a:off x="5332413" y="2119313"/>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1318" name="Rectangle 9"/>
          <p:cNvSpPr>
            <a:spLocks noChangeAspect="1" noChangeArrowheads="1"/>
          </p:cNvSpPr>
          <p:nvPr/>
        </p:nvSpPr>
        <p:spPr bwMode="auto">
          <a:xfrm>
            <a:off x="5487988" y="2633663"/>
            <a:ext cx="1708150" cy="13827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1319" name="Rectangle 57"/>
          <p:cNvSpPr>
            <a:spLocks noChangeAspect="1" noChangeArrowheads="1"/>
          </p:cNvSpPr>
          <p:nvPr/>
        </p:nvSpPr>
        <p:spPr bwMode="auto">
          <a:xfrm>
            <a:off x="5530850" y="3143250"/>
            <a:ext cx="2008188" cy="773113"/>
          </a:xfrm>
          <a:prstGeom prst="rect">
            <a:avLst/>
          </a:prstGeom>
          <a:noFill/>
          <a:ln w="12700">
            <a:noFill/>
            <a:miter lim="800000"/>
            <a:headEnd/>
            <a:tailEnd/>
          </a:ln>
        </p:spPr>
        <p:txBody>
          <a:bodyPr/>
          <a:lstStyle/>
          <a:p>
            <a:pPr>
              <a:lnSpc>
                <a:spcPct val="95000"/>
              </a:lnSpc>
              <a:tabLst>
                <a:tab pos="611188" algn="l"/>
              </a:tabLst>
            </a:pPr>
            <a:r>
              <a:rPr lang="en-GB" sz="1600" u="none">
                <a:solidFill>
                  <a:srgbClr val="000000"/>
                </a:solidFill>
                <a:cs typeface="Times New Roman" pitchFamily="18" charset="0"/>
              </a:rPr>
              <a:t>handle_event ()</a:t>
            </a:r>
            <a:endParaRPr lang="en-US" sz="1600" u="none">
              <a:cs typeface="Times New Roman" pitchFamily="18" charset="0"/>
            </a:endParaRPr>
          </a:p>
          <a:p>
            <a:pPr>
              <a:lnSpc>
                <a:spcPct val="95000"/>
              </a:lnSpc>
              <a:tabLst>
                <a:tab pos="611188" algn="l"/>
              </a:tabLst>
            </a:pPr>
            <a:r>
              <a:rPr lang="en-GB" sz="1600" u="none">
                <a:solidFill>
                  <a:srgbClr val="000000"/>
                </a:solidFill>
                <a:cs typeface="Times New Roman" pitchFamily="18" charset="0"/>
              </a:rPr>
              <a:t>get_handle()</a:t>
            </a:r>
            <a:endParaRPr lang="en-US" sz="1600" u="none"/>
          </a:p>
        </p:txBody>
      </p:sp>
      <p:sp>
        <p:nvSpPr>
          <p:cNvPr id="141320" name="Rectangle 61"/>
          <p:cNvSpPr>
            <a:spLocks noChangeAspect="1" noChangeArrowheads="1"/>
          </p:cNvSpPr>
          <p:nvPr/>
        </p:nvSpPr>
        <p:spPr bwMode="auto">
          <a:xfrm>
            <a:off x="7443788" y="3154363"/>
            <a:ext cx="2008187" cy="773112"/>
          </a:xfrm>
          <a:prstGeom prst="rect">
            <a:avLst/>
          </a:prstGeom>
          <a:noFill/>
          <a:ln w="12700">
            <a:noFill/>
            <a:miter lim="800000"/>
            <a:headEnd/>
            <a:tailEnd/>
          </a:ln>
        </p:spPr>
        <p:txBody>
          <a:bodyPr/>
          <a:lstStyle/>
          <a:p>
            <a:pPr>
              <a:lnSpc>
                <a:spcPct val="95000"/>
              </a:lnSpc>
              <a:tabLst>
                <a:tab pos="611188" algn="l"/>
              </a:tabLst>
            </a:pPr>
            <a:r>
              <a:rPr lang="en-GB" sz="1600" u="none">
                <a:solidFill>
                  <a:srgbClr val="000000"/>
                </a:solidFill>
                <a:cs typeface="Times New Roman" pitchFamily="18" charset="0"/>
              </a:rPr>
              <a:t>handle_event ()</a:t>
            </a:r>
            <a:endParaRPr lang="en-US" sz="1600" u="none">
              <a:cs typeface="Times New Roman" pitchFamily="18" charset="0"/>
            </a:endParaRPr>
          </a:p>
          <a:p>
            <a:pPr>
              <a:lnSpc>
                <a:spcPct val="95000"/>
              </a:lnSpc>
              <a:tabLst>
                <a:tab pos="611188" algn="l"/>
              </a:tabLst>
            </a:pPr>
            <a:r>
              <a:rPr lang="en-GB" sz="1600" u="none">
                <a:solidFill>
                  <a:srgbClr val="000000"/>
                </a:solidFill>
                <a:cs typeface="Times New Roman" pitchFamily="18" charset="0"/>
              </a:rPr>
              <a:t>get_handle()</a:t>
            </a:r>
            <a:endParaRPr lang="en-US" sz="1600" u="none"/>
          </a:p>
        </p:txBody>
      </p:sp>
      <p:sp>
        <p:nvSpPr>
          <p:cNvPr id="141321" name="Rectangle 7"/>
          <p:cNvSpPr>
            <a:spLocks noChangeAspect="1" noChangeArrowheads="1"/>
          </p:cNvSpPr>
          <p:nvPr/>
        </p:nvSpPr>
        <p:spPr bwMode="auto">
          <a:xfrm>
            <a:off x="3219450" y="958850"/>
            <a:ext cx="1706563" cy="13160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1322" name="Rectangle 8"/>
          <p:cNvSpPr>
            <a:spLocks noChangeAspect="1" noChangeArrowheads="1"/>
          </p:cNvSpPr>
          <p:nvPr/>
        </p:nvSpPr>
        <p:spPr bwMode="auto">
          <a:xfrm>
            <a:off x="3022600" y="2690813"/>
            <a:ext cx="2166938" cy="11414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1323" name="Rectangle 11"/>
          <p:cNvSpPr>
            <a:spLocks noChangeAspect="1" noChangeArrowheads="1"/>
          </p:cNvSpPr>
          <p:nvPr/>
        </p:nvSpPr>
        <p:spPr bwMode="auto">
          <a:xfrm>
            <a:off x="6707188" y="2384425"/>
            <a:ext cx="22225" cy="2619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1324" name="Rectangle 12"/>
          <p:cNvSpPr>
            <a:spLocks noChangeAspect="1" noChangeArrowheads="1"/>
          </p:cNvSpPr>
          <p:nvPr/>
        </p:nvSpPr>
        <p:spPr bwMode="auto">
          <a:xfrm>
            <a:off x="6707188" y="2384425"/>
            <a:ext cx="1860550"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1325" name="Rectangle 13"/>
          <p:cNvSpPr>
            <a:spLocks noChangeAspect="1" noChangeArrowheads="1"/>
          </p:cNvSpPr>
          <p:nvPr/>
        </p:nvSpPr>
        <p:spPr bwMode="auto">
          <a:xfrm>
            <a:off x="8545513" y="2384425"/>
            <a:ext cx="22225" cy="2619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1326" name="Freeform 14"/>
          <p:cNvSpPr>
            <a:spLocks noChangeAspect="1"/>
          </p:cNvSpPr>
          <p:nvPr/>
        </p:nvSpPr>
        <p:spPr bwMode="auto">
          <a:xfrm>
            <a:off x="7966075" y="2032000"/>
            <a:ext cx="306388" cy="242888"/>
          </a:xfrm>
          <a:custGeom>
            <a:avLst/>
            <a:gdLst>
              <a:gd name="T0" fmla="*/ 0 w 168"/>
              <a:gd name="T1" fmla="*/ 2147483647 h 133"/>
              <a:gd name="T2" fmla="*/ 2147483647 w 168"/>
              <a:gd name="T3" fmla="*/ 2147483647 h 133"/>
              <a:gd name="T4" fmla="*/ 2147483647 w 168"/>
              <a:gd name="T5" fmla="*/ 2147483647 h 133"/>
              <a:gd name="T6" fmla="*/ 2147483647 w 168"/>
              <a:gd name="T7" fmla="*/ 2147483647 h 133"/>
              <a:gd name="T8" fmla="*/ 2147483647 w 168"/>
              <a:gd name="T9" fmla="*/ 2147483647 h 133"/>
              <a:gd name="T10" fmla="*/ 2147483647 w 168"/>
              <a:gd name="T11" fmla="*/ 2147483647 h 133"/>
              <a:gd name="T12" fmla="*/ 2147483647 w 168"/>
              <a:gd name="T13" fmla="*/ 0 h 133"/>
              <a:gd name="T14" fmla="*/ 2147483647 w 168"/>
              <a:gd name="T15" fmla="*/ 2147483647 h 133"/>
              <a:gd name="T16" fmla="*/ 2147483647 w 168"/>
              <a:gd name="T17" fmla="*/ 2147483647 h 133"/>
              <a:gd name="T18" fmla="*/ 2147483647 w 168"/>
              <a:gd name="T19" fmla="*/ 2147483647 h 133"/>
              <a:gd name="T20" fmla="*/ 2147483647 w 168"/>
              <a:gd name="T21" fmla="*/ 2147483647 h 133"/>
              <a:gd name="T22" fmla="*/ 0 w 168"/>
              <a:gd name="T23" fmla="*/ 2147483647 h 133"/>
              <a:gd name="T24" fmla="*/ 0 w 168"/>
              <a:gd name="T25" fmla="*/ 2147483647 h 1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8"/>
              <a:gd name="T40" fmla="*/ 0 h 133"/>
              <a:gd name="T41" fmla="*/ 168 w 168"/>
              <a:gd name="T42" fmla="*/ 133 h 13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8" h="133">
                <a:moveTo>
                  <a:pt x="0" y="121"/>
                </a:moveTo>
                <a:lnTo>
                  <a:pt x="144" y="121"/>
                </a:lnTo>
                <a:lnTo>
                  <a:pt x="156" y="121"/>
                </a:lnTo>
                <a:lnTo>
                  <a:pt x="144" y="133"/>
                </a:lnTo>
                <a:lnTo>
                  <a:pt x="72" y="25"/>
                </a:lnTo>
                <a:lnTo>
                  <a:pt x="72" y="13"/>
                </a:lnTo>
                <a:lnTo>
                  <a:pt x="84" y="0"/>
                </a:lnTo>
                <a:lnTo>
                  <a:pt x="84" y="13"/>
                </a:lnTo>
                <a:lnTo>
                  <a:pt x="156" y="121"/>
                </a:lnTo>
                <a:lnTo>
                  <a:pt x="168" y="133"/>
                </a:lnTo>
                <a:lnTo>
                  <a:pt x="144" y="133"/>
                </a:lnTo>
                <a:lnTo>
                  <a:pt x="0" y="133"/>
                </a:lnTo>
                <a:lnTo>
                  <a:pt x="0" y="12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1327" name="Freeform 15"/>
          <p:cNvSpPr>
            <a:spLocks noChangeAspect="1"/>
          </p:cNvSpPr>
          <p:nvPr/>
        </p:nvSpPr>
        <p:spPr bwMode="auto">
          <a:xfrm>
            <a:off x="7943850" y="2055813"/>
            <a:ext cx="174625" cy="219075"/>
          </a:xfrm>
          <a:custGeom>
            <a:avLst/>
            <a:gdLst>
              <a:gd name="T0" fmla="*/ 2147483647 w 96"/>
              <a:gd name="T1" fmla="*/ 2147483647 h 120"/>
              <a:gd name="T2" fmla="*/ 2147483647 w 96"/>
              <a:gd name="T3" fmla="*/ 2147483647 h 120"/>
              <a:gd name="T4" fmla="*/ 2147483647 w 96"/>
              <a:gd name="T5" fmla="*/ 2147483647 h 120"/>
              <a:gd name="T6" fmla="*/ 0 w 96"/>
              <a:gd name="T7" fmla="*/ 2147483647 h 120"/>
              <a:gd name="T8" fmla="*/ 2147483647 w 96"/>
              <a:gd name="T9" fmla="*/ 2147483647 h 120"/>
              <a:gd name="T10" fmla="*/ 2147483647 w 96"/>
              <a:gd name="T11" fmla="*/ 0 h 120"/>
              <a:gd name="T12" fmla="*/ 2147483647 w 96"/>
              <a:gd name="T13" fmla="*/ 2147483647 h 120"/>
              <a:gd name="T14" fmla="*/ 0 60000 65536"/>
              <a:gd name="T15" fmla="*/ 0 60000 65536"/>
              <a:gd name="T16" fmla="*/ 0 60000 65536"/>
              <a:gd name="T17" fmla="*/ 0 60000 65536"/>
              <a:gd name="T18" fmla="*/ 0 60000 65536"/>
              <a:gd name="T19" fmla="*/ 0 60000 65536"/>
              <a:gd name="T20" fmla="*/ 0 60000 65536"/>
              <a:gd name="T21" fmla="*/ 0 w 96"/>
              <a:gd name="T22" fmla="*/ 0 h 120"/>
              <a:gd name="T23" fmla="*/ 96 w 96"/>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20">
                <a:moveTo>
                  <a:pt x="96" y="12"/>
                </a:moveTo>
                <a:lnTo>
                  <a:pt x="24" y="120"/>
                </a:lnTo>
                <a:lnTo>
                  <a:pt x="12" y="120"/>
                </a:lnTo>
                <a:lnTo>
                  <a:pt x="0" y="120"/>
                </a:lnTo>
                <a:lnTo>
                  <a:pt x="12" y="108"/>
                </a:lnTo>
                <a:lnTo>
                  <a:pt x="84" y="0"/>
                </a:lnTo>
                <a:lnTo>
                  <a:pt x="96"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1328" name="Rectangle 16"/>
          <p:cNvSpPr>
            <a:spLocks noChangeAspect="1" noChangeArrowheads="1"/>
          </p:cNvSpPr>
          <p:nvPr/>
        </p:nvSpPr>
        <p:spPr bwMode="auto">
          <a:xfrm>
            <a:off x="8096250" y="2252663"/>
            <a:ext cx="22225" cy="1317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1329" name="Rectangle 23"/>
          <p:cNvSpPr>
            <a:spLocks noChangeAspect="1" noChangeArrowheads="1"/>
          </p:cNvSpPr>
          <p:nvPr/>
        </p:nvSpPr>
        <p:spPr bwMode="auto">
          <a:xfrm>
            <a:off x="4171950" y="2603500"/>
            <a:ext cx="22225" cy="2206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1330" name="Freeform 24"/>
          <p:cNvSpPr>
            <a:spLocks noChangeAspect="1"/>
          </p:cNvSpPr>
          <p:nvPr/>
        </p:nvSpPr>
        <p:spPr bwMode="auto">
          <a:xfrm>
            <a:off x="4171950" y="2603500"/>
            <a:ext cx="87313" cy="285750"/>
          </a:xfrm>
          <a:custGeom>
            <a:avLst/>
            <a:gdLst>
              <a:gd name="T0" fmla="*/ 2147483647 w 48"/>
              <a:gd name="T1" fmla="*/ 0 h 157"/>
              <a:gd name="T2" fmla="*/ 2147483647 w 48"/>
              <a:gd name="T3" fmla="*/ 0 h 157"/>
              <a:gd name="T4" fmla="*/ 0 w 48"/>
              <a:gd name="T5" fmla="*/ 2147483647 h 157"/>
              <a:gd name="T6" fmla="*/ 0 w 48"/>
              <a:gd name="T7" fmla="*/ 2147483647 h 157"/>
              <a:gd name="T8" fmla="*/ 2147483647 w 48"/>
              <a:gd name="T9" fmla="*/ 2147483647 h 157"/>
              <a:gd name="T10" fmla="*/ 2147483647 w 48"/>
              <a:gd name="T11" fmla="*/ 2147483647 h 157"/>
              <a:gd name="T12" fmla="*/ 2147483647 w 48"/>
              <a:gd name="T13" fmla="*/ 0 h 157"/>
              <a:gd name="T14" fmla="*/ 0 60000 65536"/>
              <a:gd name="T15" fmla="*/ 0 60000 65536"/>
              <a:gd name="T16" fmla="*/ 0 60000 65536"/>
              <a:gd name="T17" fmla="*/ 0 60000 65536"/>
              <a:gd name="T18" fmla="*/ 0 60000 65536"/>
              <a:gd name="T19" fmla="*/ 0 60000 65536"/>
              <a:gd name="T20" fmla="*/ 0 60000 65536"/>
              <a:gd name="T21" fmla="*/ 0 w 48"/>
              <a:gd name="T22" fmla="*/ 0 h 157"/>
              <a:gd name="T23" fmla="*/ 48 w 48"/>
              <a:gd name="T24" fmla="*/ 157 h 1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57">
                <a:moveTo>
                  <a:pt x="48" y="0"/>
                </a:moveTo>
                <a:lnTo>
                  <a:pt x="36" y="0"/>
                </a:lnTo>
                <a:lnTo>
                  <a:pt x="0" y="121"/>
                </a:lnTo>
                <a:lnTo>
                  <a:pt x="12" y="157"/>
                </a:lnTo>
                <a:lnTo>
                  <a:pt x="12" y="121"/>
                </a:lnTo>
                <a:lnTo>
                  <a:pt x="48"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1331" name="Freeform 25"/>
          <p:cNvSpPr>
            <a:spLocks noChangeAspect="1"/>
          </p:cNvSpPr>
          <p:nvPr/>
        </p:nvSpPr>
        <p:spPr bwMode="auto">
          <a:xfrm>
            <a:off x="4105275" y="2603500"/>
            <a:ext cx="88900" cy="220663"/>
          </a:xfrm>
          <a:custGeom>
            <a:avLst/>
            <a:gdLst>
              <a:gd name="T0" fmla="*/ 2147483647 w 48"/>
              <a:gd name="T1" fmla="*/ 2147483647 h 121"/>
              <a:gd name="T2" fmla="*/ 2147483647 w 48"/>
              <a:gd name="T3" fmla="*/ 2147483647 h 121"/>
              <a:gd name="T4" fmla="*/ 2147483647 w 48"/>
              <a:gd name="T5" fmla="*/ 0 h 121"/>
              <a:gd name="T6" fmla="*/ 0 w 48"/>
              <a:gd name="T7" fmla="*/ 0 h 121"/>
              <a:gd name="T8" fmla="*/ 2147483647 w 48"/>
              <a:gd name="T9" fmla="*/ 2147483647 h 121"/>
              <a:gd name="T10" fmla="*/ 0 60000 65536"/>
              <a:gd name="T11" fmla="*/ 0 60000 65536"/>
              <a:gd name="T12" fmla="*/ 0 60000 65536"/>
              <a:gd name="T13" fmla="*/ 0 60000 65536"/>
              <a:gd name="T14" fmla="*/ 0 60000 65536"/>
              <a:gd name="T15" fmla="*/ 0 w 48"/>
              <a:gd name="T16" fmla="*/ 0 h 121"/>
              <a:gd name="T17" fmla="*/ 48 w 48"/>
              <a:gd name="T18" fmla="*/ 121 h 121"/>
            </a:gdLst>
            <a:ahLst/>
            <a:cxnLst>
              <a:cxn ang="T10">
                <a:pos x="T0" y="T1"/>
              </a:cxn>
              <a:cxn ang="T11">
                <a:pos x="T2" y="T3"/>
              </a:cxn>
              <a:cxn ang="T12">
                <a:pos x="T4" y="T5"/>
              </a:cxn>
              <a:cxn ang="T13">
                <a:pos x="T6" y="T7"/>
              </a:cxn>
              <a:cxn ang="T14">
                <a:pos x="T8" y="T9"/>
              </a:cxn>
            </a:cxnLst>
            <a:rect l="T15" t="T16" r="T17" b="T18"/>
            <a:pathLst>
              <a:path w="48" h="121">
                <a:moveTo>
                  <a:pt x="36" y="121"/>
                </a:moveTo>
                <a:lnTo>
                  <a:pt x="48" y="121"/>
                </a:lnTo>
                <a:lnTo>
                  <a:pt x="12" y="0"/>
                </a:lnTo>
                <a:lnTo>
                  <a:pt x="0" y="0"/>
                </a:lnTo>
                <a:lnTo>
                  <a:pt x="36" y="12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41332" name="Rectangle 26"/>
          <p:cNvSpPr>
            <a:spLocks noChangeAspect="1" noChangeArrowheads="1"/>
          </p:cNvSpPr>
          <p:nvPr/>
        </p:nvSpPr>
        <p:spPr bwMode="auto">
          <a:xfrm>
            <a:off x="4171950" y="2209800"/>
            <a:ext cx="22225" cy="873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1333" name="Rectangle 27"/>
          <p:cNvSpPr>
            <a:spLocks noChangeAspect="1" noChangeArrowheads="1"/>
          </p:cNvSpPr>
          <p:nvPr/>
        </p:nvSpPr>
        <p:spPr bwMode="auto">
          <a:xfrm>
            <a:off x="4171950" y="2516188"/>
            <a:ext cx="22225" cy="873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1334" name="Rectangle 31"/>
          <p:cNvSpPr>
            <a:spLocks noChangeAspect="1" noChangeArrowheads="1"/>
          </p:cNvSpPr>
          <p:nvPr/>
        </p:nvSpPr>
        <p:spPr bwMode="auto">
          <a:xfrm>
            <a:off x="6437313" y="1727200"/>
            <a:ext cx="412750" cy="212725"/>
          </a:xfrm>
          <a:prstGeom prst="rect">
            <a:avLst/>
          </a:prstGeom>
          <a:noFill/>
          <a:ln w="9525">
            <a:noFill/>
            <a:miter lim="800000"/>
            <a:headEnd/>
            <a:tailEnd/>
          </a:ln>
        </p:spPr>
        <p:txBody>
          <a:bodyPr wrap="none" lIns="0" tIns="0" rIns="0" bIns="0">
            <a:spAutoFit/>
          </a:bodyPr>
          <a:lstStyle/>
          <a:p>
            <a:r>
              <a:rPr lang="en-US" sz="1400" u="none">
                <a:solidFill>
                  <a:srgbClr val="000000"/>
                </a:solidFill>
              </a:rPr>
              <a:t>owns</a:t>
            </a:r>
            <a:endParaRPr lang="en-US" sz="2000" b="1" u="none"/>
          </a:p>
        </p:txBody>
      </p:sp>
      <p:sp>
        <p:nvSpPr>
          <p:cNvPr id="141335" name="Rectangle 32"/>
          <p:cNvSpPr>
            <a:spLocks noChangeAspect="1" noChangeArrowheads="1"/>
          </p:cNvSpPr>
          <p:nvPr/>
        </p:nvSpPr>
        <p:spPr bwMode="auto">
          <a:xfrm>
            <a:off x="6056313" y="1389063"/>
            <a:ext cx="849312" cy="212725"/>
          </a:xfrm>
          <a:prstGeom prst="rect">
            <a:avLst/>
          </a:prstGeom>
          <a:noFill/>
          <a:ln w="9525">
            <a:noFill/>
            <a:miter lim="800000"/>
            <a:headEnd/>
            <a:tailEnd/>
          </a:ln>
        </p:spPr>
        <p:txBody>
          <a:bodyPr wrap="none" lIns="0" tIns="0" rIns="0" bIns="0">
            <a:spAutoFit/>
          </a:bodyPr>
          <a:lstStyle/>
          <a:p>
            <a:r>
              <a:rPr lang="en-US" sz="1400" u="none">
                <a:solidFill>
                  <a:srgbClr val="000000"/>
                </a:solidFill>
              </a:rPr>
              <a:t>dispatches</a:t>
            </a:r>
            <a:endParaRPr lang="en-US" sz="2000" b="1" u="none"/>
          </a:p>
        </p:txBody>
      </p:sp>
      <p:sp>
        <p:nvSpPr>
          <p:cNvPr id="141336" name="Rectangle 33"/>
          <p:cNvSpPr>
            <a:spLocks noChangeAspect="1" noChangeArrowheads="1"/>
          </p:cNvSpPr>
          <p:nvPr/>
        </p:nvSpPr>
        <p:spPr bwMode="auto">
          <a:xfrm>
            <a:off x="6764338" y="1111250"/>
            <a:ext cx="123825" cy="382588"/>
          </a:xfrm>
          <a:prstGeom prst="rect">
            <a:avLst/>
          </a:prstGeom>
          <a:noFill/>
          <a:ln w="9525">
            <a:noFill/>
            <a:miter lim="800000"/>
            <a:headEnd/>
            <a:tailEnd/>
          </a:ln>
        </p:spPr>
        <p:txBody>
          <a:bodyPr wrap="none" lIns="0" tIns="0" rIns="0" bIns="0">
            <a:spAutoFit/>
          </a:bodyPr>
          <a:lstStyle/>
          <a:p>
            <a:r>
              <a:rPr lang="en-US" sz="2500" u="none">
                <a:solidFill>
                  <a:srgbClr val="000000"/>
                </a:solidFill>
              </a:rPr>
              <a:t>*</a:t>
            </a:r>
            <a:endParaRPr lang="en-US" sz="2000" b="1" u="none"/>
          </a:p>
        </p:txBody>
      </p:sp>
      <p:sp>
        <p:nvSpPr>
          <p:cNvPr id="141337" name="Rectangle 34"/>
          <p:cNvSpPr>
            <a:spLocks noChangeAspect="1" noChangeArrowheads="1"/>
          </p:cNvSpPr>
          <p:nvPr/>
        </p:nvSpPr>
        <p:spPr bwMode="auto">
          <a:xfrm>
            <a:off x="5800725" y="2187575"/>
            <a:ext cx="561975" cy="212725"/>
          </a:xfrm>
          <a:prstGeom prst="rect">
            <a:avLst/>
          </a:prstGeom>
          <a:noFill/>
          <a:ln w="9525">
            <a:noFill/>
            <a:miter lim="800000"/>
            <a:headEnd/>
            <a:tailEnd/>
          </a:ln>
        </p:spPr>
        <p:txBody>
          <a:bodyPr wrap="none" lIns="0" tIns="0" rIns="0" bIns="0">
            <a:spAutoFit/>
          </a:bodyPr>
          <a:lstStyle/>
          <a:p>
            <a:r>
              <a:rPr lang="en-US" sz="1400" u="none">
                <a:solidFill>
                  <a:srgbClr val="000000"/>
                </a:solidFill>
              </a:rPr>
              <a:t>notifies</a:t>
            </a:r>
            <a:endParaRPr lang="en-US" sz="2000" b="1" u="none"/>
          </a:p>
        </p:txBody>
      </p:sp>
      <p:sp>
        <p:nvSpPr>
          <p:cNvPr id="141338" name="Rectangle 35"/>
          <p:cNvSpPr>
            <a:spLocks noChangeAspect="1" noChangeArrowheads="1"/>
          </p:cNvSpPr>
          <p:nvPr/>
        </p:nvSpPr>
        <p:spPr bwMode="auto">
          <a:xfrm>
            <a:off x="5189538" y="3262313"/>
            <a:ext cx="349250" cy="2063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1339" name="Rectangle 37"/>
          <p:cNvSpPr>
            <a:spLocks noChangeAspect="1" noChangeArrowheads="1"/>
          </p:cNvSpPr>
          <p:nvPr/>
        </p:nvSpPr>
        <p:spPr bwMode="auto">
          <a:xfrm>
            <a:off x="5518150" y="2144713"/>
            <a:ext cx="20638" cy="11176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1340" name="Rectangle 38"/>
          <p:cNvSpPr>
            <a:spLocks noChangeAspect="1" noChangeArrowheads="1"/>
          </p:cNvSpPr>
          <p:nvPr/>
        </p:nvSpPr>
        <p:spPr bwMode="auto">
          <a:xfrm>
            <a:off x="5549900" y="2122488"/>
            <a:ext cx="123825" cy="381000"/>
          </a:xfrm>
          <a:prstGeom prst="rect">
            <a:avLst/>
          </a:prstGeom>
          <a:noFill/>
          <a:ln w="9525">
            <a:noFill/>
            <a:miter lim="800000"/>
            <a:headEnd/>
            <a:tailEnd/>
          </a:ln>
        </p:spPr>
        <p:txBody>
          <a:bodyPr wrap="none" lIns="0" tIns="0" rIns="0" bIns="0">
            <a:spAutoFit/>
          </a:bodyPr>
          <a:lstStyle/>
          <a:p>
            <a:r>
              <a:rPr lang="en-US" sz="2500" u="none">
                <a:solidFill>
                  <a:srgbClr val="000000"/>
                </a:solidFill>
              </a:rPr>
              <a:t>*</a:t>
            </a:r>
            <a:endParaRPr lang="en-US" sz="2000" b="1" u="none"/>
          </a:p>
        </p:txBody>
      </p:sp>
      <p:sp>
        <p:nvSpPr>
          <p:cNvPr id="141341" name="Rectangle 39"/>
          <p:cNvSpPr>
            <a:spLocks noChangeAspect="1" noChangeArrowheads="1"/>
          </p:cNvSpPr>
          <p:nvPr/>
        </p:nvSpPr>
        <p:spPr bwMode="auto">
          <a:xfrm>
            <a:off x="5122863" y="1727200"/>
            <a:ext cx="123825" cy="381000"/>
          </a:xfrm>
          <a:prstGeom prst="rect">
            <a:avLst/>
          </a:prstGeom>
          <a:noFill/>
          <a:ln w="9525">
            <a:noFill/>
            <a:miter lim="800000"/>
            <a:headEnd/>
            <a:tailEnd/>
          </a:ln>
        </p:spPr>
        <p:txBody>
          <a:bodyPr wrap="none" lIns="0" tIns="0" rIns="0" bIns="0">
            <a:spAutoFit/>
          </a:bodyPr>
          <a:lstStyle/>
          <a:p>
            <a:r>
              <a:rPr lang="en-US" sz="2500" u="none">
                <a:solidFill>
                  <a:srgbClr val="000000"/>
                </a:solidFill>
              </a:rPr>
              <a:t>*</a:t>
            </a:r>
            <a:endParaRPr lang="en-US" sz="2000" b="1" u="none"/>
          </a:p>
        </p:txBody>
      </p:sp>
      <p:sp>
        <p:nvSpPr>
          <p:cNvPr id="141342" name="Freeform 40"/>
          <p:cNvSpPr>
            <a:spLocks noChangeAspect="1"/>
          </p:cNvSpPr>
          <p:nvPr/>
        </p:nvSpPr>
        <p:spPr bwMode="auto">
          <a:xfrm>
            <a:off x="5014913" y="2055813"/>
            <a:ext cx="196850" cy="285750"/>
          </a:xfrm>
          <a:custGeom>
            <a:avLst/>
            <a:gdLst>
              <a:gd name="T0" fmla="*/ 2147483647 w 108"/>
              <a:gd name="T1" fmla="*/ 2147483647 h 156"/>
              <a:gd name="T2" fmla="*/ 0 w 108"/>
              <a:gd name="T3" fmla="*/ 2147483647 h 156"/>
              <a:gd name="T4" fmla="*/ 0 w 108"/>
              <a:gd name="T5" fmla="*/ 2147483647 h 156"/>
              <a:gd name="T6" fmla="*/ 0 w 108"/>
              <a:gd name="T7" fmla="*/ 2147483647 h 156"/>
              <a:gd name="T8" fmla="*/ 2147483647 w 108"/>
              <a:gd name="T9" fmla="*/ 2147483647 h 156"/>
              <a:gd name="T10" fmla="*/ 2147483647 w 108"/>
              <a:gd name="T11" fmla="*/ 0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2147483647 h 156"/>
              <a:gd name="T22" fmla="*/ 2147483647 w 108"/>
              <a:gd name="T23" fmla="*/ 2147483647 h 156"/>
              <a:gd name="T24" fmla="*/ 2147483647 w 108"/>
              <a:gd name="T25" fmla="*/ 2147483647 h 156"/>
              <a:gd name="T26" fmla="*/ 2147483647 w 108"/>
              <a:gd name="T27" fmla="*/ 2147483647 h 156"/>
              <a:gd name="T28" fmla="*/ 2147483647 w 108"/>
              <a:gd name="T29" fmla="*/ 2147483647 h 156"/>
              <a:gd name="T30" fmla="*/ 0 w 108"/>
              <a:gd name="T31" fmla="*/ 2147483647 h 156"/>
              <a:gd name="T32" fmla="*/ 2147483647 w 108"/>
              <a:gd name="T33" fmla="*/ 2147483647 h 156"/>
              <a:gd name="T34" fmla="*/ 2147483647 w 108"/>
              <a:gd name="T35" fmla="*/ 2147483647 h 156"/>
              <a:gd name="T36" fmla="*/ 2147483647 w 108"/>
              <a:gd name="T37" fmla="*/ 2147483647 h 1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156"/>
              <a:gd name="T59" fmla="*/ 108 w 108"/>
              <a:gd name="T60" fmla="*/ 156 h 1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156">
                <a:moveTo>
                  <a:pt x="24" y="120"/>
                </a:moveTo>
                <a:lnTo>
                  <a:pt x="0" y="108"/>
                </a:lnTo>
                <a:lnTo>
                  <a:pt x="84" y="36"/>
                </a:lnTo>
                <a:lnTo>
                  <a:pt x="108" y="0"/>
                </a:lnTo>
                <a:lnTo>
                  <a:pt x="96" y="48"/>
                </a:lnTo>
                <a:lnTo>
                  <a:pt x="72" y="156"/>
                </a:lnTo>
                <a:lnTo>
                  <a:pt x="60" y="144"/>
                </a:lnTo>
                <a:lnTo>
                  <a:pt x="84" y="36"/>
                </a:lnTo>
                <a:lnTo>
                  <a:pt x="96" y="48"/>
                </a:lnTo>
                <a:lnTo>
                  <a:pt x="12" y="120"/>
                </a:lnTo>
                <a:lnTo>
                  <a:pt x="0" y="108"/>
                </a:lnTo>
                <a:lnTo>
                  <a:pt x="12" y="96"/>
                </a:lnTo>
                <a:lnTo>
                  <a:pt x="36" y="108"/>
                </a:lnTo>
                <a:lnTo>
                  <a:pt x="24" y="12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41343" name="Freeform 41"/>
          <p:cNvSpPr>
            <a:spLocks noChangeAspect="1"/>
          </p:cNvSpPr>
          <p:nvPr/>
        </p:nvSpPr>
        <p:spPr bwMode="auto">
          <a:xfrm>
            <a:off x="5057775" y="2252663"/>
            <a:ext cx="87313" cy="66675"/>
          </a:xfrm>
          <a:custGeom>
            <a:avLst/>
            <a:gdLst>
              <a:gd name="T0" fmla="*/ 2147483647 w 48"/>
              <a:gd name="T1" fmla="*/ 2147483647 h 36"/>
              <a:gd name="T2" fmla="*/ 0 w 48"/>
              <a:gd name="T3" fmla="*/ 2147483647 h 36"/>
              <a:gd name="T4" fmla="*/ 2147483647 w 48"/>
              <a:gd name="T5" fmla="*/ 0 h 36"/>
              <a:gd name="T6" fmla="*/ 2147483647 w 48"/>
              <a:gd name="T7" fmla="*/ 0 h 36"/>
              <a:gd name="T8" fmla="*/ 2147483647 w 48"/>
              <a:gd name="T9" fmla="*/ 0 h 36"/>
              <a:gd name="T10" fmla="*/ 2147483647 w 48"/>
              <a:gd name="T11" fmla="*/ 2147483647 h 36"/>
              <a:gd name="T12" fmla="*/ 2147483647 w 48"/>
              <a:gd name="T13" fmla="*/ 2147483647 h 36"/>
              <a:gd name="T14" fmla="*/ 0 60000 65536"/>
              <a:gd name="T15" fmla="*/ 0 60000 65536"/>
              <a:gd name="T16" fmla="*/ 0 60000 65536"/>
              <a:gd name="T17" fmla="*/ 0 60000 65536"/>
              <a:gd name="T18" fmla="*/ 0 60000 65536"/>
              <a:gd name="T19" fmla="*/ 0 60000 65536"/>
              <a:gd name="T20" fmla="*/ 0 60000 65536"/>
              <a:gd name="T21" fmla="*/ 0 w 48"/>
              <a:gd name="T22" fmla="*/ 0 h 36"/>
              <a:gd name="T23" fmla="*/ 48 w 48"/>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36">
                <a:moveTo>
                  <a:pt x="36" y="36"/>
                </a:moveTo>
                <a:lnTo>
                  <a:pt x="0" y="12"/>
                </a:lnTo>
                <a:lnTo>
                  <a:pt x="12" y="0"/>
                </a:lnTo>
                <a:lnTo>
                  <a:pt x="48" y="24"/>
                </a:lnTo>
                <a:lnTo>
                  <a:pt x="36" y="36"/>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41344" name="Freeform 42"/>
          <p:cNvSpPr>
            <a:spLocks noChangeAspect="1"/>
          </p:cNvSpPr>
          <p:nvPr/>
        </p:nvSpPr>
        <p:spPr bwMode="auto">
          <a:xfrm>
            <a:off x="5014913" y="2122488"/>
            <a:ext cx="152400" cy="196850"/>
          </a:xfrm>
          <a:custGeom>
            <a:avLst/>
            <a:gdLst>
              <a:gd name="T0" fmla="*/ 2147483647 w 84"/>
              <a:gd name="T1" fmla="*/ 2147483647 h 108"/>
              <a:gd name="T2" fmla="*/ 0 w 84"/>
              <a:gd name="T3" fmla="*/ 2147483647 h 108"/>
              <a:gd name="T4" fmla="*/ 2147483647 w 84"/>
              <a:gd name="T5" fmla="*/ 0 h 108"/>
              <a:gd name="T6" fmla="*/ 2147483647 w 84"/>
              <a:gd name="T7" fmla="*/ 2147483647 h 108"/>
              <a:gd name="T8" fmla="*/ 2147483647 w 84"/>
              <a:gd name="T9" fmla="*/ 2147483647 h 108"/>
              <a:gd name="T10" fmla="*/ 0 60000 65536"/>
              <a:gd name="T11" fmla="*/ 0 60000 65536"/>
              <a:gd name="T12" fmla="*/ 0 60000 65536"/>
              <a:gd name="T13" fmla="*/ 0 60000 65536"/>
              <a:gd name="T14" fmla="*/ 0 60000 65536"/>
              <a:gd name="T15" fmla="*/ 0 w 84"/>
              <a:gd name="T16" fmla="*/ 0 h 108"/>
              <a:gd name="T17" fmla="*/ 84 w 84"/>
              <a:gd name="T18" fmla="*/ 108 h 108"/>
            </a:gdLst>
            <a:ahLst/>
            <a:cxnLst>
              <a:cxn ang="T10">
                <a:pos x="T0" y="T1"/>
              </a:cxn>
              <a:cxn ang="T11">
                <a:pos x="T2" y="T3"/>
              </a:cxn>
              <a:cxn ang="T12">
                <a:pos x="T4" y="T5"/>
              </a:cxn>
              <a:cxn ang="T13">
                <a:pos x="T6" y="T7"/>
              </a:cxn>
              <a:cxn ang="T14">
                <a:pos x="T8" y="T9"/>
              </a:cxn>
            </a:cxnLst>
            <a:rect l="T15" t="T16" r="T17" b="T18"/>
            <a:pathLst>
              <a:path w="84" h="108">
                <a:moveTo>
                  <a:pt x="24" y="84"/>
                </a:moveTo>
                <a:lnTo>
                  <a:pt x="0" y="72"/>
                </a:lnTo>
                <a:lnTo>
                  <a:pt x="84" y="0"/>
                </a:lnTo>
                <a:lnTo>
                  <a:pt x="60" y="108"/>
                </a:lnTo>
                <a:lnTo>
                  <a:pt x="24" y="84"/>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41345" name="Freeform 43"/>
          <p:cNvSpPr>
            <a:spLocks noChangeAspect="1"/>
          </p:cNvSpPr>
          <p:nvPr/>
        </p:nvSpPr>
        <p:spPr bwMode="auto">
          <a:xfrm>
            <a:off x="4992688" y="2406650"/>
            <a:ext cx="22225" cy="22225"/>
          </a:xfrm>
          <a:custGeom>
            <a:avLst/>
            <a:gdLst>
              <a:gd name="T0" fmla="*/ 0 w 12"/>
              <a:gd name="T1" fmla="*/ 0 h 12"/>
              <a:gd name="T2" fmla="*/ 0 w 12"/>
              <a:gd name="T3" fmla="*/ 0 h 12"/>
              <a:gd name="T4" fmla="*/ 2147483647 w 12"/>
              <a:gd name="T5" fmla="*/ 2147483647 h 12"/>
              <a:gd name="T6" fmla="*/ 2147483647 w 12"/>
              <a:gd name="T7" fmla="*/ 2147483647 h 12"/>
              <a:gd name="T8" fmla="*/ 0 w 12"/>
              <a:gd name="T9" fmla="*/ 0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0" y="0"/>
                </a:moveTo>
                <a:lnTo>
                  <a:pt x="0" y="0"/>
                </a:lnTo>
                <a:lnTo>
                  <a:pt x="12" y="12"/>
                </a:lnTo>
                <a:lnTo>
                  <a:pt x="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41346" name="Freeform 44"/>
          <p:cNvSpPr>
            <a:spLocks noChangeAspect="1"/>
          </p:cNvSpPr>
          <p:nvPr/>
        </p:nvSpPr>
        <p:spPr bwMode="auto">
          <a:xfrm>
            <a:off x="5057775" y="2297113"/>
            <a:ext cx="22225" cy="22225"/>
          </a:xfrm>
          <a:custGeom>
            <a:avLst/>
            <a:gdLst>
              <a:gd name="T0" fmla="*/ 0 w 12"/>
              <a:gd name="T1" fmla="*/ 0 h 12"/>
              <a:gd name="T2" fmla="*/ 0 w 12"/>
              <a:gd name="T3" fmla="*/ 0 h 12"/>
              <a:gd name="T4" fmla="*/ 2147483647 w 12"/>
              <a:gd name="T5" fmla="*/ 2147483647 h 12"/>
              <a:gd name="T6" fmla="*/ 2147483647 w 12"/>
              <a:gd name="T7" fmla="*/ 2147483647 h 12"/>
              <a:gd name="T8" fmla="*/ 0 w 12"/>
              <a:gd name="T9" fmla="*/ 0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0" y="0"/>
                </a:moveTo>
                <a:lnTo>
                  <a:pt x="0" y="0"/>
                </a:lnTo>
                <a:lnTo>
                  <a:pt x="12" y="12"/>
                </a:lnTo>
                <a:lnTo>
                  <a:pt x="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41347" name="Freeform 45"/>
          <p:cNvSpPr>
            <a:spLocks noChangeAspect="1"/>
          </p:cNvSpPr>
          <p:nvPr/>
        </p:nvSpPr>
        <p:spPr bwMode="auto">
          <a:xfrm>
            <a:off x="4992688" y="2297113"/>
            <a:ext cx="87312" cy="131762"/>
          </a:xfrm>
          <a:custGeom>
            <a:avLst/>
            <a:gdLst>
              <a:gd name="T0" fmla="*/ 0 w 48"/>
              <a:gd name="T1" fmla="*/ 2147483647 h 72"/>
              <a:gd name="T2" fmla="*/ 2147483647 w 48"/>
              <a:gd name="T3" fmla="*/ 2147483647 h 72"/>
              <a:gd name="T4" fmla="*/ 2147483647 w 48"/>
              <a:gd name="T5" fmla="*/ 2147483647 h 72"/>
              <a:gd name="T6" fmla="*/ 2147483647 w 48"/>
              <a:gd name="T7" fmla="*/ 0 h 72"/>
              <a:gd name="T8" fmla="*/ 0 w 48"/>
              <a:gd name="T9" fmla="*/ 2147483647 h 72"/>
              <a:gd name="T10" fmla="*/ 0 60000 65536"/>
              <a:gd name="T11" fmla="*/ 0 60000 65536"/>
              <a:gd name="T12" fmla="*/ 0 60000 65536"/>
              <a:gd name="T13" fmla="*/ 0 60000 65536"/>
              <a:gd name="T14" fmla="*/ 0 60000 65536"/>
              <a:gd name="T15" fmla="*/ 0 w 48"/>
              <a:gd name="T16" fmla="*/ 0 h 72"/>
              <a:gd name="T17" fmla="*/ 48 w 48"/>
              <a:gd name="T18" fmla="*/ 72 h 72"/>
            </a:gdLst>
            <a:ahLst/>
            <a:cxnLst>
              <a:cxn ang="T10">
                <a:pos x="T0" y="T1"/>
              </a:cxn>
              <a:cxn ang="T11">
                <a:pos x="T2" y="T3"/>
              </a:cxn>
              <a:cxn ang="T12">
                <a:pos x="T4" y="T5"/>
              </a:cxn>
              <a:cxn ang="T13">
                <a:pos x="T6" y="T7"/>
              </a:cxn>
              <a:cxn ang="T14">
                <a:pos x="T8" y="T9"/>
              </a:cxn>
            </a:cxnLst>
            <a:rect l="T15" t="T16" r="T17" b="T18"/>
            <a:pathLst>
              <a:path w="48" h="72">
                <a:moveTo>
                  <a:pt x="0" y="60"/>
                </a:moveTo>
                <a:lnTo>
                  <a:pt x="12" y="72"/>
                </a:lnTo>
                <a:lnTo>
                  <a:pt x="48" y="12"/>
                </a:lnTo>
                <a:lnTo>
                  <a:pt x="36" y="0"/>
                </a:lnTo>
                <a:lnTo>
                  <a:pt x="0" y="6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41348" name="Rectangle 46"/>
          <p:cNvSpPr>
            <a:spLocks noChangeAspect="1" noChangeArrowheads="1"/>
          </p:cNvSpPr>
          <p:nvPr/>
        </p:nvSpPr>
        <p:spPr bwMode="auto">
          <a:xfrm>
            <a:off x="4402138" y="2406650"/>
            <a:ext cx="817562" cy="212725"/>
          </a:xfrm>
          <a:prstGeom prst="rect">
            <a:avLst/>
          </a:prstGeom>
          <a:noFill/>
          <a:ln w="9525">
            <a:noFill/>
            <a:miter lim="800000"/>
            <a:headEnd/>
            <a:tailEnd/>
          </a:ln>
        </p:spPr>
        <p:txBody>
          <a:bodyPr wrap="none" lIns="0" tIns="0" rIns="0" bIns="0">
            <a:spAutoFit/>
          </a:bodyPr>
          <a:lstStyle/>
          <a:p>
            <a:r>
              <a:rPr lang="en-US" sz="1400" u="none">
                <a:solidFill>
                  <a:srgbClr val="000000"/>
                </a:solidFill>
              </a:rPr>
              <a:t>handle set</a:t>
            </a:r>
            <a:endParaRPr lang="en-US" sz="2000" b="1" u="none"/>
          </a:p>
        </p:txBody>
      </p:sp>
      <p:sp>
        <p:nvSpPr>
          <p:cNvPr id="141349" name="Rectangle 47"/>
          <p:cNvSpPr>
            <a:spLocks noChangeAspect="1" noChangeArrowheads="1"/>
          </p:cNvSpPr>
          <p:nvPr/>
        </p:nvSpPr>
        <p:spPr bwMode="auto">
          <a:xfrm>
            <a:off x="3148013" y="1003300"/>
            <a:ext cx="1754187" cy="319088"/>
          </a:xfrm>
          <a:prstGeom prst="rect">
            <a:avLst/>
          </a:prstGeom>
          <a:noFill/>
          <a:ln w="12700">
            <a:noFill/>
            <a:miter lim="800000"/>
            <a:headEnd/>
            <a:tailEnd/>
          </a:ln>
        </p:spPr>
        <p:txBody>
          <a:bodyPr/>
          <a:lstStyle/>
          <a:p>
            <a:pPr algn="ctr">
              <a:tabLst>
                <a:tab pos="611188" algn="l"/>
              </a:tabLst>
            </a:pPr>
            <a:r>
              <a:rPr lang="en-GB" sz="1600" b="1" u="none">
                <a:solidFill>
                  <a:srgbClr val="000000"/>
                </a:solidFill>
                <a:cs typeface="Times New Roman" pitchFamily="18" charset="0"/>
              </a:rPr>
              <a:t> ACE_Reactor</a:t>
            </a:r>
            <a:endParaRPr lang="en-US" sz="1600" b="1" u="none">
              <a:cs typeface="Times New Roman" pitchFamily="18" charset="0"/>
            </a:endParaRPr>
          </a:p>
          <a:p>
            <a:pPr algn="ctr">
              <a:tabLst>
                <a:tab pos="611188" algn="l"/>
              </a:tabLst>
            </a:pPr>
            <a:endParaRPr lang="en-US" sz="1600" u="none"/>
          </a:p>
        </p:txBody>
      </p:sp>
      <p:sp>
        <p:nvSpPr>
          <p:cNvPr id="141350" name="Rectangle 48"/>
          <p:cNvSpPr>
            <a:spLocks noChangeAspect="1" noChangeArrowheads="1"/>
          </p:cNvSpPr>
          <p:nvPr/>
        </p:nvSpPr>
        <p:spPr bwMode="auto">
          <a:xfrm>
            <a:off x="3148013" y="1003300"/>
            <a:ext cx="1866900" cy="319088"/>
          </a:xfrm>
          <a:prstGeom prst="rect">
            <a:avLst/>
          </a:prstGeom>
          <a:noFill/>
          <a:ln w="19050">
            <a:solidFill>
              <a:schemeClr val="tx1"/>
            </a:solidFill>
            <a:miter lim="800000"/>
            <a:headEnd/>
            <a:tailEnd/>
          </a:ln>
        </p:spPr>
        <p:txBody>
          <a:bodyPr rot="10800000" wrap="none" anchor="ctr"/>
          <a:lstStyle/>
          <a:p>
            <a:endParaRPr lang="en-US"/>
          </a:p>
        </p:txBody>
      </p:sp>
      <p:sp>
        <p:nvSpPr>
          <p:cNvPr id="141351" name="Rectangle 49"/>
          <p:cNvSpPr>
            <a:spLocks noChangeAspect="1" noChangeArrowheads="1"/>
          </p:cNvSpPr>
          <p:nvPr/>
        </p:nvSpPr>
        <p:spPr bwMode="auto">
          <a:xfrm>
            <a:off x="3125788" y="1322388"/>
            <a:ext cx="2008187" cy="773112"/>
          </a:xfrm>
          <a:prstGeom prst="rect">
            <a:avLst/>
          </a:prstGeom>
          <a:noFill/>
          <a:ln w="12700">
            <a:noFill/>
            <a:miter lim="800000"/>
            <a:headEnd/>
            <a:tailEnd/>
          </a:ln>
        </p:spPr>
        <p:txBody>
          <a:bodyPr/>
          <a:lstStyle/>
          <a:p>
            <a:pPr>
              <a:lnSpc>
                <a:spcPct val="95000"/>
              </a:lnSpc>
              <a:tabLst>
                <a:tab pos="611188" algn="l"/>
              </a:tabLst>
            </a:pPr>
            <a:r>
              <a:rPr lang="en-GB" sz="1600" u="none">
                <a:solidFill>
                  <a:srgbClr val="000000"/>
                </a:solidFill>
                <a:cs typeface="Times New Roman" pitchFamily="18" charset="0"/>
              </a:rPr>
              <a:t>handle_events()</a:t>
            </a:r>
            <a:endParaRPr lang="en-US" sz="1600" u="none">
              <a:cs typeface="Times New Roman" pitchFamily="18" charset="0"/>
            </a:endParaRPr>
          </a:p>
          <a:p>
            <a:pPr>
              <a:lnSpc>
                <a:spcPct val="95000"/>
              </a:lnSpc>
              <a:tabLst>
                <a:tab pos="611188" algn="l"/>
              </a:tabLst>
            </a:pPr>
            <a:r>
              <a:rPr lang="en-GB" sz="1600" u="none">
                <a:solidFill>
                  <a:srgbClr val="000000"/>
                </a:solidFill>
                <a:cs typeface="Times New Roman" pitchFamily="18" charset="0"/>
              </a:rPr>
              <a:t>register_handler()</a:t>
            </a:r>
            <a:endParaRPr lang="en-US" sz="1600" u="none">
              <a:cs typeface="Times New Roman" pitchFamily="18" charset="0"/>
            </a:endParaRPr>
          </a:p>
          <a:p>
            <a:pPr>
              <a:lnSpc>
                <a:spcPct val="95000"/>
              </a:lnSpc>
              <a:tabLst>
                <a:tab pos="611188" algn="l"/>
              </a:tabLst>
            </a:pPr>
            <a:r>
              <a:rPr lang="en-GB" sz="1600" u="none">
                <a:solidFill>
                  <a:srgbClr val="000000"/>
                </a:solidFill>
                <a:cs typeface="Times New Roman" pitchFamily="18" charset="0"/>
              </a:rPr>
              <a:t>remove_handler()</a:t>
            </a:r>
            <a:endParaRPr lang="en-US" sz="1600" u="none">
              <a:cs typeface="Times New Roman" pitchFamily="18" charset="0"/>
            </a:endParaRPr>
          </a:p>
          <a:p>
            <a:pPr>
              <a:tabLst>
                <a:tab pos="611188" algn="l"/>
              </a:tabLst>
            </a:pPr>
            <a:endParaRPr lang="en-US" sz="1600" u="none"/>
          </a:p>
        </p:txBody>
      </p:sp>
      <p:sp>
        <p:nvSpPr>
          <p:cNvPr id="141352" name="Rectangle 50"/>
          <p:cNvSpPr>
            <a:spLocks noChangeAspect="1" noChangeArrowheads="1"/>
          </p:cNvSpPr>
          <p:nvPr/>
        </p:nvSpPr>
        <p:spPr bwMode="auto">
          <a:xfrm>
            <a:off x="3148013" y="1322388"/>
            <a:ext cx="1866900" cy="817562"/>
          </a:xfrm>
          <a:prstGeom prst="rect">
            <a:avLst/>
          </a:prstGeom>
          <a:noFill/>
          <a:ln w="19050">
            <a:solidFill>
              <a:schemeClr val="tx1"/>
            </a:solidFill>
            <a:miter lim="800000"/>
            <a:headEnd/>
            <a:tailEnd/>
          </a:ln>
        </p:spPr>
        <p:txBody>
          <a:bodyPr rot="10800000" wrap="none" anchor="ctr"/>
          <a:lstStyle/>
          <a:p>
            <a:endParaRPr lang="en-US"/>
          </a:p>
        </p:txBody>
      </p:sp>
      <p:sp>
        <p:nvSpPr>
          <p:cNvPr id="141353" name="Rectangle 51"/>
          <p:cNvSpPr>
            <a:spLocks noChangeAspect="1" noChangeArrowheads="1"/>
          </p:cNvSpPr>
          <p:nvPr/>
        </p:nvSpPr>
        <p:spPr bwMode="auto">
          <a:xfrm>
            <a:off x="6896100" y="1060450"/>
            <a:ext cx="2251075" cy="319088"/>
          </a:xfrm>
          <a:prstGeom prst="rect">
            <a:avLst/>
          </a:prstGeom>
          <a:noFill/>
          <a:ln w="12700">
            <a:noFill/>
            <a:miter lim="800000"/>
            <a:headEnd/>
            <a:tailEnd/>
          </a:ln>
        </p:spPr>
        <p:txBody>
          <a:bodyPr/>
          <a:lstStyle/>
          <a:p>
            <a:pPr algn="ctr">
              <a:tabLst>
                <a:tab pos="611188" algn="l"/>
              </a:tabLst>
            </a:pPr>
            <a:r>
              <a:rPr lang="en-GB" sz="1600" b="1" i="1" u="none">
                <a:solidFill>
                  <a:srgbClr val="000000"/>
                </a:solidFill>
                <a:cs typeface="Times New Roman" pitchFamily="18" charset="0"/>
              </a:rPr>
              <a:t>ACE_Event_Handler</a:t>
            </a:r>
            <a:endParaRPr lang="en-US" sz="1600" b="1" i="1" u="none">
              <a:cs typeface="Times New Roman" pitchFamily="18" charset="0"/>
            </a:endParaRPr>
          </a:p>
          <a:p>
            <a:pPr algn="ctr">
              <a:tabLst>
                <a:tab pos="611188" algn="l"/>
              </a:tabLst>
            </a:pPr>
            <a:endParaRPr lang="en-US" sz="1600" i="1" u="none"/>
          </a:p>
        </p:txBody>
      </p:sp>
      <p:sp>
        <p:nvSpPr>
          <p:cNvPr id="141354" name="Rectangle 53"/>
          <p:cNvSpPr>
            <a:spLocks noChangeAspect="1" noChangeArrowheads="1"/>
          </p:cNvSpPr>
          <p:nvPr/>
        </p:nvSpPr>
        <p:spPr bwMode="auto">
          <a:xfrm>
            <a:off x="6962775" y="1401763"/>
            <a:ext cx="2008188" cy="773112"/>
          </a:xfrm>
          <a:prstGeom prst="rect">
            <a:avLst/>
          </a:prstGeom>
          <a:noFill/>
          <a:ln w="12700">
            <a:noFill/>
            <a:miter lim="800000"/>
            <a:headEnd/>
            <a:tailEnd/>
          </a:ln>
        </p:spPr>
        <p:txBody>
          <a:bodyPr/>
          <a:lstStyle/>
          <a:p>
            <a:pPr>
              <a:lnSpc>
                <a:spcPct val="95000"/>
              </a:lnSpc>
              <a:tabLst>
                <a:tab pos="611188" algn="l"/>
              </a:tabLst>
            </a:pPr>
            <a:r>
              <a:rPr lang="en-GB" sz="1600" i="1" u="none">
                <a:solidFill>
                  <a:srgbClr val="000000"/>
                </a:solidFill>
                <a:cs typeface="Times New Roman" pitchFamily="18" charset="0"/>
              </a:rPr>
              <a:t>handle_event ()</a:t>
            </a:r>
            <a:endParaRPr lang="en-US" sz="1600" i="1" u="none">
              <a:cs typeface="Times New Roman" pitchFamily="18" charset="0"/>
            </a:endParaRPr>
          </a:p>
          <a:p>
            <a:pPr>
              <a:lnSpc>
                <a:spcPct val="95000"/>
              </a:lnSpc>
              <a:tabLst>
                <a:tab pos="611188" algn="l"/>
              </a:tabLst>
            </a:pPr>
            <a:r>
              <a:rPr lang="en-GB" sz="1600" i="1" u="none">
                <a:solidFill>
                  <a:srgbClr val="000000"/>
                </a:solidFill>
                <a:cs typeface="Times New Roman" pitchFamily="18" charset="0"/>
              </a:rPr>
              <a:t>get_handle()</a:t>
            </a:r>
            <a:endParaRPr lang="en-US" sz="1600" i="1" u="none"/>
          </a:p>
        </p:txBody>
      </p:sp>
      <p:grpSp>
        <p:nvGrpSpPr>
          <p:cNvPr id="141355" name="Group 396"/>
          <p:cNvGrpSpPr>
            <a:grpSpLocks/>
          </p:cNvGrpSpPr>
          <p:nvPr/>
        </p:nvGrpSpPr>
        <p:grpSpPr bwMode="auto">
          <a:xfrm>
            <a:off x="6943725" y="1082675"/>
            <a:ext cx="2165350" cy="915988"/>
            <a:chOff x="4562" y="682"/>
            <a:chExt cx="1176" cy="577"/>
          </a:xfrm>
        </p:grpSpPr>
        <p:sp>
          <p:nvSpPr>
            <p:cNvPr id="141383" name="Rectangle 52"/>
            <p:cNvSpPr>
              <a:spLocks noChangeAspect="1" noChangeArrowheads="1"/>
            </p:cNvSpPr>
            <p:nvPr/>
          </p:nvSpPr>
          <p:spPr bwMode="auto">
            <a:xfrm>
              <a:off x="4562" y="682"/>
              <a:ext cx="1176" cy="201"/>
            </a:xfrm>
            <a:prstGeom prst="rect">
              <a:avLst/>
            </a:prstGeom>
            <a:noFill/>
            <a:ln w="19050">
              <a:solidFill>
                <a:schemeClr val="tx1"/>
              </a:solidFill>
              <a:miter lim="800000"/>
              <a:headEnd/>
              <a:tailEnd/>
            </a:ln>
          </p:spPr>
          <p:txBody>
            <a:bodyPr rot="10800000" wrap="none" anchor="ctr"/>
            <a:lstStyle/>
            <a:p>
              <a:endParaRPr lang="en-US"/>
            </a:p>
          </p:txBody>
        </p:sp>
        <p:sp>
          <p:nvSpPr>
            <p:cNvPr id="141384" name="Rectangle 54"/>
            <p:cNvSpPr>
              <a:spLocks noChangeAspect="1" noChangeArrowheads="1"/>
            </p:cNvSpPr>
            <p:nvPr/>
          </p:nvSpPr>
          <p:spPr bwMode="auto">
            <a:xfrm>
              <a:off x="4562" y="883"/>
              <a:ext cx="1176" cy="376"/>
            </a:xfrm>
            <a:prstGeom prst="rect">
              <a:avLst/>
            </a:prstGeom>
            <a:noFill/>
            <a:ln w="19050">
              <a:solidFill>
                <a:schemeClr val="tx1"/>
              </a:solidFill>
              <a:miter lim="800000"/>
              <a:headEnd/>
              <a:tailEnd/>
            </a:ln>
          </p:spPr>
          <p:txBody>
            <a:bodyPr rot="10800000" wrap="none" anchor="ctr"/>
            <a:lstStyle/>
            <a:p>
              <a:endParaRPr lang="en-US"/>
            </a:p>
          </p:txBody>
        </p:sp>
      </p:grpSp>
      <p:sp>
        <p:nvSpPr>
          <p:cNvPr id="141356" name="Rectangle 55"/>
          <p:cNvSpPr>
            <a:spLocks noChangeAspect="1" noChangeArrowheads="1"/>
          </p:cNvSpPr>
          <p:nvPr/>
        </p:nvSpPr>
        <p:spPr bwMode="auto">
          <a:xfrm>
            <a:off x="5564188" y="2592388"/>
            <a:ext cx="1985962" cy="319087"/>
          </a:xfrm>
          <a:prstGeom prst="rect">
            <a:avLst/>
          </a:prstGeom>
          <a:noFill/>
          <a:ln w="12700">
            <a:noFill/>
            <a:miter lim="800000"/>
            <a:headEnd/>
            <a:tailEnd/>
          </a:ln>
        </p:spPr>
        <p:txBody>
          <a:bodyPr/>
          <a:lstStyle/>
          <a:p>
            <a:pPr algn="ctr">
              <a:tabLst>
                <a:tab pos="611188" algn="l"/>
              </a:tabLst>
            </a:pPr>
            <a:r>
              <a:rPr lang="en-GB" sz="1600" b="1" u="none">
                <a:solidFill>
                  <a:srgbClr val="000000"/>
                </a:solidFill>
                <a:cs typeface="Times New Roman" pitchFamily="18" charset="0"/>
              </a:rPr>
              <a:t>HTTP</a:t>
            </a:r>
          </a:p>
          <a:p>
            <a:pPr algn="ctr">
              <a:tabLst>
                <a:tab pos="611188" algn="l"/>
              </a:tabLst>
            </a:pPr>
            <a:r>
              <a:rPr lang="en-GB" sz="1600" b="1" u="none">
                <a:solidFill>
                  <a:srgbClr val="000000"/>
                </a:solidFill>
                <a:cs typeface="Times New Roman" pitchFamily="18" charset="0"/>
              </a:rPr>
              <a:t>Acceptor</a:t>
            </a:r>
            <a:endParaRPr lang="en-US" sz="1600" b="1" u="none">
              <a:cs typeface="Times New Roman" pitchFamily="18" charset="0"/>
            </a:endParaRPr>
          </a:p>
          <a:p>
            <a:pPr algn="ctr">
              <a:tabLst>
                <a:tab pos="611188" algn="l"/>
              </a:tabLst>
            </a:pPr>
            <a:endParaRPr lang="en-US" sz="1600" u="none"/>
          </a:p>
        </p:txBody>
      </p:sp>
      <p:sp>
        <p:nvSpPr>
          <p:cNvPr id="141357" name="Rectangle 56"/>
          <p:cNvSpPr>
            <a:spLocks noChangeAspect="1" noChangeArrowheads="1"/>
          </p:cNvSpPr>
          <p:nvPr/>
        </p:nvSpPr>
        <p:spPr bwMode="auto">
          <a:xfrm>
            <a:off x="5557838" y="2652713"/>
            <a:ext cx="1768475" cy="500062"/>
          </a:xfrm>
          <a:prstGeom prst="rect">
            <a:avLst/>
          </a:prstGeom>
          <a:noFill/>
          <a:ln w="19050">
            <a:solidFill>
              <a:schemeClr val="tx1"/>
            </a:solidFill>
            <a:miter lim="800000"/>
            <a:headEnd/>
            <a:tailEnd/>
          </a:ln>
        </p:spPr>
        <p:txBody>
          <a:bodyPr rot="10800000" wrap="none" anchor="ctr"/>
          <a:lstStyle/>
          <a:p>
            <a:endParaRPr lang="en-US"/>
          </a:p>
        </p:txBody>
      </p:sp>
      <p:sp>
        <p:nvSpPr>
          <p:cNvPr id="141358" name="Rectangle 58"/>
          <p:cNvSpPr>
            <a:spLocks noChangeAspect="1" noChangeArrowheads="1"/>
          </p:cNvSpPr>
          <p:nvPr/>
        </p:nvSpPr>
        <p:spPr bwMode="auto">
          <a:xfrm>
            <a:off x="5557838" y="3146425"/>
            <a:ext cx="1768475" cy="563563"/>
          </a:xfrm>
          <a:prstGeom prst="rect">
            <a:avLst/>
          </a:prstGeom>
          <a:noFill/>
          <a:ln w="19050">
            <a:solidFill>
              <a:schemeClr val="tx1"/>
            </a:solidFill>
            <a:miter lim="800000"/>
            <a:headEnd/>
            <a:tailEnd/>
          </a:ln>
        </p:spPr>
        <p:txBody>
          <a:bodyPr rot="10800000" wrap="none" anchor="ctr"/>
          <a:lstStyle/>
          <a:p>
            <a:endParaRPr lang="en-US"/>
          </a:p>
        </p:txBody>
      </p:sp>
      <p:sp>
        <p:nvSpPr>
          <p:cNvPr id="141359" name="Rectangle 59"/>
          <p:cNvSpPr>
            <a:spLocks noChangeAspect="1" noChangeArrowheads="1"/>
          </p:cNvSpPr>
          <p:nvPr/>
        </p:nvSpPr>
        <p:spPr bwMode="auto">
          <a:xfrm>
            <a:off x="7421563" y="2603500"/>
            <a:ext cx="1985962" cy="319088"/>
          </a:xfrm>
          <a:prstGeom prst="rect">
            <a:avLst/>
          </a:prstGeom>
          <a:noFill/>
          <a:ln w="12700">
            <a:noFill/>
            <a:miter lim="800000"/>
            <a:headEnd/>
            <a:tailEnd/>
          </a:ln>
        </p:spPr>
        <p:txBody>
          <a:bodyPr/>
          <a:lstStyle/>
          <a:p>
            <a:pPr algn="ctr">
              <a:tabLst>
                <a:tab pos="611188" algn="l"/>
              </a:tabLst>
            </a:pPr>
            <a:r>
              <a:rPr lang="en-GB" sz="1600" b="1" u="none">
                <a:solidFill>
                  <a:srgbClr val="000000"/>
                </a:solidFill>
                <a:cs typeface="Times New Roman" pitchFamily="18" charset="0"/>
              </a:rPr>
              <a:t>HTTP</a:t>
            </a:r>
          </a:p>
          <a:p>
            <a:pPr algn="ctr">
              <a:tabLst>
                <a:tab pos="611188" algn="l"/>
              </a:tabLst>
            </a:pPr>
            <a:r>
              <a:rPr lang="en-GB" sz="1600" b="1" u="none">
                <a:solidFill>
                  <a:srgbClr val="000000"/>
                </a:solidFill>
                <a:cs typeface="Times New Roman" pitchFamily="18" charset="0"/>
              </a:rPr>
              <a:t>Handler</a:t>
            </a:r>
            <a:endParaRPr lang="en-US" sz="1600" b="1" u="none">
              <a:cs typeface="Times New Roman" pitchFamily="18" charset="0"/>
            </a:endParaRPr>
          </a:p>
          <a:p>
            <a:pPr algn="ctr">
              <a:tabLst>
                <a:tab pos="611188" algn="l"/>
              </a:tabLst>
            </a:pPr>
            <a:endParaRPr lang="en-US" sz="1600" u="none"/>
          </a:p>
        </p:txBody>
      </p:sp>
      <p:sp>
        <p:nvSpPr>
          <p:cNvPr id="141360" name="Rectangle 60"/>
          <p:cNvSpPr>
            <a:spLocks noChangeAspect="1" noChangeArrowheads="1"/>
          </p:cNvSpPr>
          <p:nvPr/>
        </p:nvSpPr>
        <p:spPr bwMode="auto">
          <a:xfrm>
            <a:off x="7454900" y="2630488"/>
            <a:ext cx="1652588" cy="511175"/>
          </a:xfrm>
          <a:prstGeom prst="rect">
            <a:avLst/>
          </a:prstGeom>
          <a:noFill/>
          <a:ln w="19050">
            <a:solidFill>
              <a:schemeClr val="tx1"/>
            </a:solidFill>
            <a:miter lim="800000"/>
            <a:headEnd/>
            <a:tailEnd/>
          </a:ln>
        </p:spPr>
        <p:txBody>
          <a:bodyPr rot="10800000" wrap="none" anchor="ctr"/>
          <a:lstStyle/>
          <a:p>
            <a:endParaRPr lang="en-US"/>
          </a:p>
        </p:txBody>
      </p:sp>
      <p:sp>
        <p:nvSpPr>
          <p:cNvPr id="141361" name="Rectangle 62"/>
          <p:cNvSpPr>
            <a:spLocks noChangeAspect="1" noChangeArrowheads="1"/>
          </p:cNvSpPr>
          <p:nvPr/>
        </p:nvSpPr>
        <p:spPr bwMode="auto">
          <a:xfrm>
            <a:off x="7454900" y="3143250"/>
            <a:ext cx="1649413" cy="574675"/>
          </a:xfrm>
          <a:prstGeom prst="rect">
            <a:avLst/>
          </a:prstGeom>
          <a:noFill/>
          <a:ln w="19050">
            <a:solidFill>
              <a:schemeClr val="tx1"/>
            </a:solidFill>
            <a:miter lim="800000"/>
            <a:headEnd/>
            <a:tailEnd/>
          </a:ln>
        </p:spPr>
        <p:txBody>
          <a:bodyPr rot="10800000" wrap="none" anchor="ctr"/>
          <a:lstStyle/>
          <a:p>
            <a:endParaRPr lang="en-US"/>
          </a:p>
        </p:txBody>
      </p:sp>
      <p:sp>
        <p:nvSpPr>
          <p:cNvPr id="141362" name="Rectangle 63"/>
          <p:cNvSpPr>
            <a:spLocks noChangeAspect="1" noChangeArrowheads="1"/>
          </p:cNvSpPr>
          <p:nvPr/>
        </p:nvSpPr>
        <p:spPr bwMode="auto">
          <a:xfrm>
            <a:off x="3282950" y="2817813"/>
            <a:ext cx="1985963" cy="319087"/>
          </a:xfrm>
          <a:prstGeom prst="rect">
            <a:avLst/>
          </a:prstGeom>
          <a:noFill/>
          <a:ln w="12700">
            <a:noFill/>
            <a:miter lim="800000"/>
            <a:headEnd/>
            <a:tailEnd/>
          </a:ln>
        </p:spPr>
        <p:txBody>
          <a:bodyPr/>
          <a:lstStyle/>
          <a:p>
            <a:pPr algn="ctr">
              <a:tabLst>
                <a:tab pos="611188" algn="l"/>
              </a:tabLst>
            </a:pPr>
            <a:r>
              <a:rPr lang="en-GB" sz="1600" b="1" u="none">
                <a:solidFill>
                  <a:srgbClr val="000000"/>
                </a:solidFill>
                <a:cs typeface="Times New Roman" pitchFamily="18" charset="0"/>
              </a:rPr>
              <a:t>Synchronous</a:t>
            </a:r>
          </a:p>
          <a:p>
            <a:pPr algn="ctr">
              <a:tabLst>
                <a:tab pos="611188" algn="l"/>
              </a:tabLst>
            </a:pPr>
            <a:r>
              <a:rPr lang="en-GB" sz="1600" b="1" u="none">
                <a:solidFill>
                  <a:srgbClr val="000000"/>
                </a:solidFill>
                <a:cs typeface="Times New Roman" pitchFamily="18" charset="0"/>
              </a:rPr>
              <a:t>Event Demuxer</a:t>
            </a:r>
            <a:endParaRPr lang="en-US" sz="1600" b="1" u="none">
              <a:cs typeface="Times New Roman" pitchFamily="18" charset="0"/>
            </a:endParaRPr>
          </a:p>
          <a:p>
            <a:pPr algn="ctr">
              <a:tabLst>
                <a:tab pos="611188" algn="l"/>
              </a:tabLst>
            </a:pPr>
            <a:endParaRPr lang="en-US" sz="1600" u="none"/>
          </a:p>
        </p:txBody>
      </p:sp>
      <p:sp>
        <p:nvSpPr>
          <p:cNvPr id="141363" name="Rectangle 64"/>
          <p:cNvSpPr>
            <a:spLocks noChangeAspect="1" noChangeArrowheads="1"/>
          </p:cNvSpPr>
          <p:nvPr/>
        </p:nvSpPr>
        <p:spPr bwMode="auto">
          <a:xfrm>
            <a:off x="3316288" y="2849563"/>
            <a:ext cx="1866900" cy="528637"/>
          </a:xfrm>
          <a:prstGeom prst="rect">
            <a:avLst/>
          </a:prstGeom>
          <a:noFill/>
          <a:ln w="19050">
            <a:solidFill>
              <a:schemeClr val="tx1"/>
            </a:solidFill>
            <a:miter lim="800000"/>
            <a:headEnd/>
            <a:tailEnd/>
          </a:ln>
        </p:spPr>
        <p:txBody>
          <a:bodyPr rot="10800000" wrap="none" anchor="ctr"/>
          <a:lstStyle/>
          <a:p>
            <a:endParaRPr lang="en-US"/>
          </a:p>
        </p:txBody>
      </p:sp>
      <p:sp>
        <p:nvSpPr>
          <p:cNvPr id="141364" name="Rectangle 65"/>
          <p:cNvSpPr>
            <a:spLocks noChangeAspect="1" noChangeArrowheads="1"/>
          </p:cNvSpPr>
          <p:nvPr/>
        </p:nvSpPr>
        <p:spPr bwMode="auto">
          <a:xfrm>
            <a:off x="3294063" y="3378200"/>
            <a:ext cx="1530350" cy="400050"/>
          </a:xfrm>
          <a:prstGeom prst="rect">
            <a:avLst/>
          </a:prstGeom>
          <a:noFill/>
          <a:ln w="12700">
            <a:noFill/>
            <a:miter lim="800000"/>
            <a:headEnd/>
            <a:tailEnd/>
          </a:ln>
        </p:spPr>
        <p:txBody>
          <a:bodyPr/>
          <a:lstStyle/>
          <a:p>
            <a:pPr>
              <a:lnSpc>
                <a:spcPct val="95000"/>
              </a:lnSpc>
              <a:tabLst>
                <a:tab pos="611188" algn="l"/>
              </a:tabLst>
            </a:pPr>
            <a:r>
              <a:rPr lang="en-GB" sz="1600" u="none">
                <a:solidFill>
                  <a:srgbClr val="000000"/>
                </a:solidFill>
                <a:cs typeface="Times New Roman" pitchFamily="18" charset="0"/>
              </a:rPr>
              <a:t>select ()</a:t>
            </a:r>
            <a:endParaRPr lang="en-US" sz="1600" u="none">
              <a:cs typeface="Times New Roman" pitchFamily="18" charset="0"/>
            </a:endParaRPr>
          </a:p>
        </p:txBody>
      </p:sp>
      <p:sp>
        <p:nvSpPr>
          <p:cNvPr id="141365" name="Rectangle 66"/>
          <p:cNvSpPr>
            <a:spLocks noChangeAspect="1" noChangeArrowheads="1"/>
          </p:cNvSpPr>
          <p:nvPr/>
        </p:nvSpPr>
        <p:spPr bwMode="auto">
          <a:xfrm>
            <a:off x="3316288" y="3378200"/>
            <a:ext cx="1866900" cy="339725"/>
          </a:xfrm>
          <a:prstGeom prst="rect">
            <a:avLst/>
          </a:prstGeom>
          <a:noFill/>
          <a:ln w="19050">
            <a:solidFill>
              <a:schemeClr val="tx1"/>
            </a:solidFill>
            <a:miter lim="800000"/>
            <a:headEnd/>
            <a:tailEnd/>
          </a:ln>
        </p:spPr>
        <p:txBody>
          <a:bodyPr rot="10800000" wrap="none" anchor="ctr"/>
          <a:lstStyle/>
          <a:p>
            <a:endParaRPr lang="en-US"/>
          </a:p>
        </p:txBody>
      </p:sp>
      <p:sp>
        <p:nvSpPr>
          <p:cNvPr id="141366" name="Rectangle 67"/>
          <p:cNvSpPr>
            <a:spLocks noChangeAspect="1" noChangeArrowheads="1"/>
          </p:cNvSpPr>
          <p:nvPr/>
        </p:nvSpPr>
        <p:spPr bwMode="auto">
          <a:xfrm>
            <a:off x="3255963" y="2557463"/>
            <a:ext cx="787400" cy="211137"/>
          </a:xfrm>
          <a:prstGeom prst="rect">
            <a:avLst/>
          </a:prstGeom>
          <a:noFill/>
          <a:ln w="9525">
            <a:noFill/>
            <a:miter lim="800000"/>
            <a:headEnd/>
            <a:tailEnd/>
          </a:ln>
        </p:spPr>
        <p:txBody>
          <a:bodyPr wrap="none" lIns="0" tIns="0" rIns="0" bIns="0">
            <a:spAutoFit/>
          </a:bodyPr>
          <a:lstStyle/>
          <a:p>
            <a:r>
              <a:rPr lang="en-US" sz="1400" u="none">
                <a:solidFill>
                  <a:srgbClr val="000000"/>
                </a:solidFill>
              </a:rPr>
              <a:t>&lt;&lt;uses&gt;&gt;</a:t>
            </a:r>
            <a:endParaRPr lang="en-US" sz="2000" b="1" u="none"/>
          </a:p>
        </p:txBody>
      </p:sp>
      <p:sp>
        <p:nvSpPr>
          <p:cNvPr id="141367" name="Rectangle 257"/>
          <p:cNvSpPr>
            <a:spLocks noChangeArrowheads="1"/>
          </p:cNvSpPr>
          <p:nvPr/>
        </p:nvSpPr>
        <p:spPr bwMode="auto">
          <a:xfrm>
            <a:off x="4416425" y="4810125"/>
            <a:ext cx="1588"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41368" name="Rectangle 305"/>
          <p:cNvSpPr>
            <a:spLocks noChangeArrowheads="1"/>
          </p:cNvSpPr>
          <p:nvPr/>
        </p:nvSpPr>
        <p:spPr bwMode="auto">
          <a:xfrm>
            <a:off x="4432300" y="5621338"/>
            <a:ext cx="1588" cy="1587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1369" name="Rectangle 306"/>
          <p:cNvSpPr>
            <a:spLocks noChangeArrowheads="1"/>
          </p:cNvSpPr>
          <p:nvPr/>
        </p:nvSpPr>
        <p:spPr bwMode="auto">
          <a:xfrm>
            <a:off x="5173663" y="5913438"/>
            <a:ext cx="1587" cy="1587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1370" name="Rectangle 343"/>
          <p:cNvSpPr>
            <a:spLocks noChangeArrowheads="1"/>
          </p:cNvSpPr>
          <p:nvPr/>
        </p:nvSpPr>
        <p:spPr bwMode="auto">
          <a:xfrm>
            <a:off x="8286750" y="5548313"/>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1371" name="Rectangle 344"/>
          <p:cNvSpPr>
            <a:spLocks noChangeArrowheads="1"/>
          </p:cNvSpPr>
          <p:nvPr/>
        </p:nvSpPr>
        <p:spPr bwMode="auto">
          <a:xfrm>
            <a:off x="7183438" y="5372100"/>
            <a:ext cx="1587"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41372" name="Rectangle 4"/>
          <p:cNvSpPr>
            <a:spLocks noChangeAspect="1" noChangeArrowheads="1"/>
          </p:cNvSpPr>
          <p:nvPr/>
        </p:nvSpPr>
        <p:spPr bwMode="auto">
          <a:xfrm>
            <a:off x="25400" y="906463"/>
            <a:ext cx="3068638" cy="2847975"/>
          </a:xfrm>
          <a:prstGeom prst="rect">
            <a:avLst/>
          </a:prstGeom>
          <a:solidFill>
            <a:schemeClr val="folHlink"/>
          </a:solidFill>
          <a:ln w="12700">
            <a:solidFill>
              <a:schemeClr val="tx1"/>
            </a:solidFill>
            <a:miter lim="800000"/>
            <a:headEnd/>
            <a:tailEnd/>
          </a:ln>
        </p:spPr>
        <p:txBody>
          <a:bodyPr>
            <a:spAutoFit/>
          </a:bodyPr>
          <a:lstStyle/>
          <a:p>
            <a:r>
              <a:rPr lang="en-US" sz="2000" u="none"/>
              <a:t>The Reactor architectural pattern decouples: </a:t>
            </a:r>
          </a:p>
          <a:p>
            <a:pPr marL="342900" lvl="1" indent="-228600">
              <a:buFontTx/>
              <a:buAutoNum type="arabicPeriod"/>
            </a:pPr>
            <a:r>
              <a:rPr lang="en-US" sz="2000" u="none"/>
              <a:t>JAWS generic synchronous event demultiplexing &amp; dispatching logic from </a:t>
            </a:r>
          </a:p>
          <a:p>
            <a:pPr marL="342900" lvl="1" indent="-228600">
              <a:buFontTx/>
              <a:buAutoNum type="arabicPeriod"/>
            </a:pPr>
            <a:r>
              <a:rPr lang="en-US" sz="2000" u="none"/>
              <a:t>The HTTP protocol processing it performs in response to events</a:t>
            </a:r>
          </a:p>
        </p:txBody>
      </p:sp>
      <p:grpSp>
        <p:nvGrpSpPr>
          <p:cNvPr id="3" name="Group 392"/>
          <p:cNvGrpSpPr>
            <a:grpSpLocks/>
          </p:cNvGrpSpPr>
          <p:nvPr/>
        </p:nvGrpSpPr>
        <p:grpSpPr bwMode="auto">
          <a:xfrm>
            <a:off x="466725" y="4457700"/>
            <a:ext cx="8301038" cy="2133600"/>
            <a:chOff x="294" y="2624"/>
            <a:chExt cx="5229" cy="1344"/>
          </a:xfrm>
        </p:grpSpPr>
        <p:sp>
          <p:nvSpPr>
            <p:cNvPr id="1350021" name="Rectangle 389"/>
            <p:cNvSpPr>
              <a:spLocks noChangeArrowheads="1"/>
            </p:cNvSpPr>
            <p:nvPr/>
          </p:nvSpPr>
          <p:spPr bwMode="auto">
            <a:xfrm>
              <a:off x="294" y="2624"/>
              <a:ext cx="5229" cy="1344"/>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rot="10800000" wrap="none" anchor="ctr"/>
            <a:lstStyle/>
            <a:p>
              <a:pPr>
                <a:defRPr/>
              </a:pPr>
              <a:endParaRPr lang="en-US">
                <a:latin typeface="Arial" charset="0"/>
              </a:endParaRPr>
            </a:p>
          </p:txBody>
        </p:sp>
        <p:grpSp>
          <p:nvGrpSpPr>
            <p:cNvPr id="141379" name="Group 388"/>
            <p:cNvGrpSpPr>
              <a:grpSpLocks/>
            </p:cNvGrpSpPr>
            <p:nvPr/>
          </p:nvGrpSpPr>
          <p:grpSpPr bwMode="auto">
            <a:xfrm>
              <a:off x="382" y="2662"/>
              <a:ext cx="5086" cy="1271"/>
              <a:chOff x="250" y="2662"/>
              <a:chExt cx="5086" cy="1271"/>
            </a:xfrm>
          </p:grpSpPr>
          <p:sp>
            <p:nvSpPr>
              <p:cNvPr id="141380" name="Rectangle 166"/>
              <p:cNvSpPr>
                <a:spLocks noChangeArrowheads="1"/>
              </p:cNvSpPr>
              <p:nvPr/>
            </p:nvSpPr>
            <p:spPr bwMode="auto">
              <a:xfrm>
                <a:off x="2564" y="3759"/>
                <a:ext cx="51" cy="1"/>
              </a:xfrm>
              <a:prstGeom prst="rect">
                <a:avLst/>
              </a:prstGeom>
              <a:solidFill>
                <a:srgbClr val="BBEFFF"/>
              </a:solidFill>
              <a:ln w="9525">
                <a:noFill/>
                <a:miter lim="800000"/>
                <a:headEnd/>
                <a:tailEnd/>
              </a:ln>
            </p:spPr>
            <p:txBody>
              <a:bodyPr/>
              <a:lstStyle/>
              <a:p>
                <a:endParaRPr lang="en-US"/>
              </a:p>
            </p:txBody>
          </p:sp>
          <p:sp>
            <p:nvSpPr>
              <p:cNvPr id="141381" name="Rectangle 3"/>
              <p:cNvSpPr>
                <a:spLocks noChangeArrowheads="1"/>
              </p:cNvSpPr>
              <p:nvPr/>
            </p:nvSpPr>
            <p:spPr bwMode="auto">
              <a:xfrm>
                <a:off x="250" y="3107"/>
                <a:ext cx="5086" cy="826"/>
              </a:xfrm>
              <a:prstGeom prst="rect">
                <a:avLst/>
              </a:prstGeom>
              <a:solidFill>
                <a:srgbClr val="BBEFFF"/>
              </a:solidFill>
              <a:ln w="12700">
                <a:noFill/>
                <a:miter lim="800000"/>
                <a:headEnd/>
                <a:tailEnd/>
              </a:ln>
            </p:spPr>
            <p:txBody>
              <a:bodyPr>
                <a:spAutoFit/>
              </a:bodyPr>
              <a:lstStyle/>
              <a:p>
                <a:pPr marL="233363" indent="-233363">
                  <a:buFontTx/>
                  <a:buAutoNum type="arabicPeriod"/>
                </a:pPr>
                <a:r>
                  <a:rPr lang="en-US" sz="2000" u="none"/>
                  <a:t>The connection &amp; initialization of peer client &amp; server HTTP services from </a:t>
                </a:r>
              </a:p>
              <a:p>
                <a:pPr marL="233363" indent="-233363">
                  <a:buFontTx/>
                  <a:buAutoNum type="arabicPeriod"/>
                </a:pPr>
                <a:r>
                  <a:rPr lang="en-US" sz="2000" u="none"/>
                  <a:t>The processing activities performed by these peer services after they are connected &amp; initialized</a:t>
                </a:r>
              </a:p>
            </p:txBody>
          </p:sp>
          <p:sp>
            <p:nvSpPr>
              <p:cNvPr id="141382" name="Rectangle 387"/>
              <p:cNvSpPr>
                <a:spLocks noChangeArrowheads="1"/>
              </p:cNvSpPr>
              <p:nvPr/>
            </p:nvSpPr>
            <p:spPr bwMode="auto">
              <a:xfrm>
                <a:off x="260" y="2662"/>
                <a:ext cx="4927" cy="442"/>
              </a:xfrm>
              <a:prstGeom prst="rect">
                <a:avLst/>
              </a:prstGeom>
              <a:solidFill>
                <a:srgbClr val="BBEFFF"/>
              </a:solidFill>
              <a:ln w="12700">
                <a:noFill/>
                <a:miter lim="800000"/>
                <a:headEnd/>
                <a:tailEnd/>
              </a:ln>
            </p:spPr>
            <p:txBody>
              <a:bodyPr>
                <a:spAutoFit/>
              </a:bodyPr>
              <a:lstStyle/>
              <a:p>
                <a:r>
                  <a:rPr lang="en-US" sz="2000" u="none"/>
                  <a:t>The Acceptor-Connector design pattern can use a Reactor as its </a:t>
                </a:r>
                <a:r>
                  <a:rPr lang="en-US" sz="2000" i="1" u="none"/>
                  <a:t>Dispatcher</a:t>
                </a:r>
                <a:r>
                  <a:rPr lang="en-US" sz="2000" u="none"/>
                  <a:t> in order to help decouple:</a:t>
                </a:r>
              </a:p>
            </p:txBody>
          </p:sp>
        </p:grpSp>
      </p:grpSp>
      <p:sp>
        <p:nvSpPr>
          <p:cNvPr id="141374" name="Line 393"/>
          <p:cNvSpPr>
            <a:spLocks noChangeShapeType="1"/>
          </p:cNvSpPr>
          <p:nvPr/>
        </p:nvSpPr>
        <p:spPr bwMode="auto">
          <a:xfrm>
            <a:off x="5016500" y="1943100"/>
            <a:ext cx="381000" cy="0"/>
          </a:xfrm>
          <a:prstGeom prst="line">
            <a:avLst/>
          </a:prstGeom>
          <a:noFill/>
          <a:ln w="28575">
            <a:solidFill>
              <a:schemeClr val="tx1"/>
            </a:solidFill>
            <a:round/>
            <a:headEnd/>
            <a:tailEnd/>
          </a:ln>
        </p:spPr>
        <p:txBody>
          <a:bodyPr wrap="none"/>
          <a:lstStyle/>
          <a:p>
            <a:endParaRPr lang="en-US"/>
          </a:p>
        </p:txBody>
      </p:sp>
      <p:sp>
        <p:nvSpPr>
          <p:cNvPr id="141375" name="Line 394"/>
          <p:cNvSpPr>
            <a:spLocks noChangeShapeType="1"/>
          </p:cNvSpPr>
          <p:nvPr/>
        </p:nvSpPr>
        <p:spPr bwMode="auto">
          <a:xfrm>
            <a:off x="5029200" y="1346200"/>
            <a:ext cx="1914525" cy="0"/>
          </a:xfrm>
          <a:prstGeom prst="line">
            <a:avLst/>
          </a:prstGeom>
          <a:noFill/>
          <a:ln w="28575">
            <a:solidFill>
              <a:schemeClr val="tx1"/>
            </a:solidFill>
            <a:round/>
            <a:headEnd/>
            <a:tailEnd/>
          </a:ln>
        </p:spPr>
        <p:txBody>
          <a:bodyPr wrap="none"/>
          <a:lstStyle/>
          <a:p>
            <a:endParaRPr lang="en-US"/>
          </a:p>
        </p:txBody>
      </p:sp>
      <p:sp>
        <p:nvSpPr>
          <p:cNvPr id="141376" name="Line 395"/>
          <p:cNvSpPr>
            <a:spLocks noChangeShapeType="1"/>
          </p:cNvSpPr>
          <p:nvPr/>
        </p:nvSpPr>
        <p:spPr bwMode="auto">
          <a:xfrm>
            <a:off x="6370638" y="1939925"/>
            <a:ext cx="557212" cy="3175"/>
          </a:xfrm>
          <a:prstGeom prst="line">
            <a:avLst/>
          </a:prstGeom>
          <a:noFill/>
          <a:ln w="28575">
            <a:solidFill>
              <a:schemeClr val="tx1"/>
            </a:solidFill>
            <a:round/>
            <a:headEnd/>
            <a:tailEnd/>
          </a:ln>
        </p:spPr>
        <p:txBody>
          <a:bodyPr wrap="none"/>
          <a:lstStyle/>
          <a:p>
            <a:endParaRPr lang="en-US"/>
          </a:p>
        </p:txBody>
      </p:sp>
      <p:sp>
        <p:nvSpPr>
          <p:cNvPr id="141377" name="Rectangle 22"/>
          <p:cNvSpPr>
            <a:spLocks noChangeAspect="1" noChangeArrowheads="1"/>
          </p:cNvSpPr>
          <p:nvPr/>
        </p:nvSpPr>
        <p:spPr bwMode="auto">
          <a:xfrm>
            <a:off x="5297488" y="1863725"/>
            <a:ext cx="1095375" cy="263525"/>
          </a:xfrm>
          <a:prstGeom prst="rect">
            <a:avLst/>
          </a:prstGeom>
          <a:solidFill>
            <a:schemeClr val="bg1"/>
          </a:solidFill>
          <a:ln w="19050">
            <a:solidFill>
              <a:schemeClr val="tx1"/>
            </a:solidFill>
            <a:miter lim="800000"/>
            <a:headEnd/>
            <a:tailEnd/>
          </a:ln>
        </p:spPr>
        <p:txBody>
          <a:bodyPr lIns="0" tIns="0" rIns="0" bIns="0">
            <a:spAutoFit/>
          </a:bodyPr>
          <a:lstStyle/>
          <a:p>
            <a:r>
              <a:rPr lang="en-US" sz="1600" b="1" u="none">
                <a:solidFill>
                  <a:srgbClr val="000000"/>
                </a:solidFill>
                <a:latin typeface="Arial Narrow" pitchFamily="34" charset="0"/>
              </a:rPr>
              <a:t> ACE_Handle</a:t>
            </a:r>
            <a:endParaRPr lang="en-US" sz="2000" b="1" u="none">
              <a:latin typeface="Arial Narrow"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Slide Number Placeholder 2"/>
          <p:cNvSpPr>
            <a:spLocks noGrp="1"/>
          </p:cNvSpPr>
          <p:nvPr>
            <p:ph type="sldNum" sz="quarter" idx="10"/>
          </p:nvPr>
        </p:nvSpPr>
        <p:spPr>
          <a:noFill/>
        </p:spPr>
        <p:txBody>
          <a:bodyPr/>
          <a:lstStyle/>
          <a:p>
            <a:fld id="{624055D1-1B4D-49B2-B143-C23BCA554658}" type="slidenum">
              <a:rPr lang="en-US" smtClean="0">
                <a:latin typeface="Arial" pitchFamily="34" charset="0"/>
              </a:rPr>
              <a:pPr/>
              <a:t>135</a:t>
            </a:fld>
            <a:endParaRPr lang="en-US" smtClean="0">
              <a:latin typeface="Arial" pitchFamily="34" charset="0"/>
            </a:endParaRPr>
          </a:p>
        </p:txBody>
      </p:sp>
      <p:pic>
        <p:nvPicPr>
          <p:cNvPr id="1373899" name="Picture 715" descr="Presentation1"/>
          <p:cNvPicPr>
            <a:picLocks noChangeAspect="1" noChangeArrowheads="1"/>
          </p:cNvPicPr>
          <p:nvPr/>
        </p:nvPicPr>
        <p:blipFill>
          <a:blip r:embed="rId2" cstate="print"/>
          <a:srcRect/>
          <a:stretch>
            <a:fillRect/>
          </a:stretch>
        </p:blipFill>
        <p:spPr bwMode="auto">
          <a:xfrm>
            <a:off x="3175" y="844550"/>
            <a:ext cx="9140825" cy="6856413"/>
          </a:xfrm>
          <a:prstGeom prst="rect">
            <a:avLst/>
          </a:prstGeom>
          <a:noFill/>
          <a:ln w="9525">
            <a:noFill/>
            <a:miter lim="800000"/>
            <a:headEnd/>
            <a:tailEnd/>
          </a:ln>
        </p:spPr>
      </p:pic>
      <p:sp>
        <p:nvSpPr>
          <p:cNvPr id="142340" name="Rectangle 2"/>
          <p:cNvSpPr>
            <a:spLocks noGrp="1" noChangeArrowheads="1"/>
          </p:cNvSpPr>
          <p:nvPr>
            <p:ph type="title"/>
          </p:nvPr>
        </p:nvSpPr>
        <p:spPr>
          <a:xfrm>
            <a:off x="1230313" y="-28575"/>
            <a:ext cx="6858000" cy="914400"/>
          </a:xfrm>
        </p:spPr>
        <p:txBody>
          <a:bodyPr/>
          <a:lstStyle/>
          <a:p>
            <a:pPr>
              <a:lnSpc>
                <a:spcPct val="85000"/>
              </a:lnSpc>
            </a:pPr>
            <a:r>
              <a:rPr lang="en-US" sz="3200" smtClean="0"/>
              <a:t>Reactive Connection Management &amp; Data Transfer in JAWS</a:t>
            </a:r>
          </a:p>
        </p:txBody>
      </p:sp>
      <p:grpSp>
        <p:nvGrpSpPr>
          <p:cNvPr id="2" name="Group 718"/>
          <p:cNvGrpSpPr>
            <a:grpSpLocks/>
          </p:cNvGrpSpPr>
          <p:nvPr/>
        </p:nvGrpSpPr>
        <p:grpSpPr bwMode="auto">
          <a:xfrm>
            <a:off x="0" y="3854450"/>
            <a:ext cx="9140825" cy="6856413"/>
            <a:chOff x="0" y="2428"/>
            <a:chExt cx="5758" cy="4319"/>
          </a:xfrm>
        </p:grpSpPr>
        <p:pic>
          <p:nvPicPr>
            <p:cNvPr id="142342" name="Picture 716" descr="Presentation1"/>
            <p:cNvPicPr>
              <a:picLocks noChangeAspect="1" noChangeArrowheads="1"/>
            </p:cNvPicPr>
            <p:nvPr/>
          </p:nvPicPr>
          <p:blipFill>
            <a:blip r:embed="rId3" cstate="print"/>
            <a:srcRect/>
            <a:stretch>
              <a:fillRect/>
            </a:stretch>
          </p:blipFill>
          <p:spPr bwMode="auto">
            <a:xfrm>
              <a:off x="0" y="2428"/>
              <a:ext cx="5758" cy="4319"/>
            </a:xfrm>
            <a:prstGeom prst="rect">
              <a:avLst/>
            </a:prstGeom>
            <a:noFill/>
            <a:ln w="9525">
              <a:noFill/>
              <a:miter lim="800000"/>
              <a:headEnd/>
              <a:tailEnd/>
            </a:ln>
          </p:spPr>
        </p:pic>
        <p:sp>
          <p:nvSpPr>
            <p:cNvPr id="142343" name="Line 707"/>
            <p:cNvSpPr>
              <a:spLocks noChangeShapeType="1"/>
            </p:cNvSpPr>
            <p:nvPr/>
          </p:nvSpPr>
          <p:spPr bwMode="auto">
            <a:xfrm>
              <a:off x="2700" y="2444"/>
              <a:ext cx="2214" cy="0"/>
            </a:xfrm>
            <a:prstGeom prst="line">
              <a:avLst/>
            </a:prstGeom>
            <a:noFill/>
            <a:ln w="28575">
              <a:solidFill>
                <a:schemeClr val="hlink"/>
              </a:solidFill>
              <a:round/>
              <a:headEnd/>
              <a:tailEnd/>
            </a:ln>
          </p:spPr>
          <p:txBody>
            <a:bodyPr rot="10800000" wrap="none" anchor="ct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137389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Slide Number Placeholder 2"/>
          <p:cNvSpPr>
            <a:spLocks noGrp="1"/>
          </p:cNvSpPr>
          <p:nvPr>
            <p:ph type="sldNum" sz="quarter" idx="10"/>
          </p:nvPr>
        </p:nvSpPr>
        <p:spPr>
          <a:noFill/>
        </p:spPr>
        <p:txBody>
          <a:bodyPr/>
          <a:lstStyle/>
          <a:p>
            <a:fld id="{179F8298-4240-4864-B1A6-8236C121000F}" type="slidenum">
              <a:rPr lang="en-US" smtClean="0">
                <a:latin typeface="Arial" pitchFamily="34" charset="0"/>
              </a:rPr>
              <a:pPr/>
              <a:t>136</a:t>
            </a:fld>
            <a:endParaRPr lang="en-US" smtClean="0">
              <a:latin typeface="Arial" pitchFamily="34" charset="0"/>
            </a:endParaRPr>
          </a:p>
        </p:txBody>
      </p:sp>
      <p:sp>
        <p:nvSpPr>
          <p:cNvPr id="143363" name="Rectangle 2"/>
          <p:cNvSpPr>
            <a:spLocks noGrp="1" noChangeArrowheads="1"/>
          </p:cNvSpPr>
          <p:nvPr>
            <p:ph type="title"/>
          </p:nvPr>
        </p:nvSpPr>
        <p:spPr>
          <a:xfrm>
            <a:off x="365125" y="-38100"/>
            <a:ext cx="8474075" cy="914400"/>
          </a:xfrm>
        </p:spPr>
        <p:txBody>
          <a:bodyPr/>
          <a:lstStyle/>
          <a:p>
            <a:r>
              <a:rPr lang="en-US" smtClean="0"/>
              <a:t>Pros &amp; Cons of the Reactor Pattern</a:t>
            </a:r>
          </a:p>
        </p:txBody>
      </p:sp>
      <p:sp>
        <p:nvSpPr>
          <p:cNvPr id="143364" name="Rectangle 3"/>
          <p:cNvSpPr>
            <a:spLocks noChangeArrowheads="1"/>
          </p:cNvSpPr>
          <p:nvPr/>
        </p:nvSpPr>
        <p:spPr bwMode="auto">
          <a:xfrm>
            <a:off x="-38100" y="868363"/>
            <a:ext cx="5119688" cy="5921375"/>
          </a:xfrm>
          <a:prstGeom prst="rect">
            <a:avLst/>
          </a:prstGeom>
          <a:noFill/>
          <a:ln w="12700">
            <a:noFill/>
            <a:miter lim="800000"/>
            <a:headEnd/>
            <a:tailEnd/>
          </a:ln>
        </p:spPr>
        <p:txBody>
          <a:bodyPr>
            <a:spAutoFit/>
          </a:bodyPr>
          <a:lstStyle/>
          <a:p>
            <a:pPr marL="111125" indent="-111125">
              <a:lnSpc>
                <a:spcPct val="85000"/>
              </a:lnSpc>
            </a:pPr>
            <a:r>
              <a:rPr lang="en-US" sz="2000" u="none"/>
              <a:t>This pattern offers four </a:t>
            </a:r>
            <a:r>
              <a:rPr lang="en-US" sz="2000" b="1" u="none"/>
              <a:t>benefits</a:t>
            </a:r>
            <a:r>
              <a:rPr lang="en-US" sz="2000" u="none"/>
              <a:t>:</a:t>
            </a:r>
          </a:p>
          <a:p>
            <a:pPr marL="111125" indent="-111125">
              <a:lnSpc>
                <a:spcPct val="85000"/>
              </a:lnSpc>
              <a:buFontTx/>
              <a:buChar char="•"/>
            </a:pPr>
            <a:r>
              <a:rPr lang="en-US" sz="2000" b="1" i="1" u="none"/>
              <a:t>Separation of concerns</a:t>
            </a:r>
            <a:r>
              <a:rPr lang="en-US" sz="2000" u="none"/>
              <a:t> </a:t>
            </a:r>
          </a:p>
          <a:p>
            <a:pPr marL="342900" lvl="1" indent="-114300">
              <a:lnSpc>
                <a:spcPct val="85000"/>
              </a:lnSpc>
              <a:buFontTx/>
              <a:buChar char="•"/>
            </a:pPr>
            <a:r>
              <a:rPr lang="en-US" u="none"/>
              <a:t>This pattern decouples application-independent demuxing &amp; dispatching mechanisms from application-specific hook method functionality</a:t>
            </a:r>
            <a:r>
              <a:rPr lang="en-US" sz="2000" u="none"/>
              <a:t> </a:t>
            </a:r>
          </a:p>
          <a:p>
            <a:pPr marL="111125" indent="-111125">
              <a:lnSpc>
                <a:spcPct val="85000"/>
              </a:lnSpc>
              <a:buFontTx/>
              <a:buChar char="•"/>
            </a:pPr>
            <a:r>
              <a:rPr lang="en-US" sz="2000" b="1" i="1" u="none">
                <a:solidFill>
                  <a:srgbClr val="003399"/>
                </a:solidFill>
              </a:rPr>
              <a:t>Modularity, reusability, &amp; configurability</a:t>
            </a:r>
            <a:endParaRPr lang="en-US" sz="2000" u="none">
              <a:solidFill>
                <a:srgbClr val="003399"/>
              </a:solidFill>
            </a:endParaRPr>
          </a:p>
          <a:p>
            <a:pPr marL="342900" lvl="1" indent="-114300">
              <a:lnSpc>
                <a:spcPct val="85000"/>
              </a:lnSpc>
              <a:buFontTx/>
              <a:buChar char="•"/>
            </a:pPr>
            <a:r>
              <a:rPr lang="en-US" u="none">
                <a:solidFill>
                  <a:srgbClr val="003399"/>
                </a:solidFill>
              </a:rPr>
              <a:t>This pattern separates event-driven application functionality into several components, which enables the configuration of event handler components that are loosely integrated via a reactor</a:t>
            </a:r>
          </a:p>
          <a:p>
            <a:pPr marL="111125" indent="-111125">
              <a:lnSpc>
                <a:spcPct val="85000"/>
              </a:lnSpc>
              <a:buFontTx/>
              <a:buChar char="•"/>
            </a:pPr>
            <a:r>
              <a:rPr lang="en-US" sz="2000" b="1" i="1" u="none"/>
              <a:t>Portability</a:t>
            </a:r>
            <a:endParaRPr lang="en-US" sz="2000" u="none"/>
          </a:p>
          <a:p>
            <a:pPr marL="342900" lvl="1" indent="-114300">
              <a:lnSpc>
                <a:spcPct val="85000"/>
              </a:lnSpc>
              <a:buFontTx/>
              <a:buChar char="•"/>
            </a:pPr>
            <a:r>
              <a:rPr lang="en-US" u="none"/>
              <a:t>By decoupling the reactor’s interface from the lower-level OS synchronous event demuxing functions used in its implementation, the Reactor pattern improves portability</a:t>
            </a:r>
            <a:r>
              <a:rPr lang="en-US" sz="2000" u="none"/>
              <a:t> </a:t>
            </a:r>
          </a:p>
          <a:p>
            <a:pPr marL="111125" indent="-111125">
              <a:lnSpc>
                <a:spcPct val="85000"/>
              </a:lnSpc>
              <a:buFontTx/>
              <a:buChar char="•"/>
            </a:pPr>
            <a:r>
              <a:rPr lang="en-US" sz="2000" b="1" i="1" u="none">
                <a:solidFill>
                  <a:srgbClr val="003399"/>
                </a:solidFill>
              </a:rPr>
              <a:t>Coarse-grained concurrency control</a:t>
            </a:r>
            <a:r>
              <a:rPr lang="en-US" sz="2000" u="none">
                <a:solidFill>
                  <a:srgbClr val="003399"/>
                </a:solidFill>
              </a:rPr>
              <a:t> </a:t>
            </a:r>
          </a:p>
          <a:p>
            <a:pPr marL="342900" lvl="1" indent="-114300">
              <a:lnSpc>
                <a:spcPct val="85000"/>
              </a:lnSpc>
              <a:buFontTx/>
              <a:buChar char="•"/>
            </a:pPr>
            <a:r>
              <a:rPr lang="en-US" u="none">
                <a:solidFill>
                  <a:srgbClr val="003399"/>
                </a:solidFill>
              </a:rPr>
              <a:t>This pattern serializes the invocation of event handlers at the level of event demuxing &amp; dispatching within an application process or thread</a:t>
            </a:r>
            <a:r>
              <a:rPr lang="en-US" sz="2000" u="none">
                <a:solidFill>
                  <a:srgbClr val="003399"/>
                </a:solidFill>
              </a:rPr>
              <a:t> </a:t>
            </a:r>
          </a:p>
        </p:txBody>
      </p:sp>
      <p:sp>
        <p:nvSpPr>
          <p:cNvPr id="143365" name="Rectangle 4"/>
          <p:cNvSpPr>
            <a:spLocks noChangeArrowheads="1"/>
          </p:cNvSpPr>
          <p:nvPr/>
        </p:nvSpPr>
        <p:spPr bwMode="auto">
          <a:xfrm>
            <a:off x="4970463" y="868363"/>
            <a:ext cx="4168775" cy="5702300"/>
          </a:xfrm>
          <a:prstGeom prst="rect">
            <a:avLst/>
          </a:prstGeom>
          <a:noFill/>
          <a:ln w="12700">
            <a:noFill/>
            <a:miter lim="800000"/>
            <a:headEnd/>
            <a:tailEnd/>
          </a:ln>
        </p:spPr>
        <p:txBody>
          <a:bodyPr>
            <a:spAutoFit/>
          </a:bodyPr>
          <a:lstStyle/>
          <a:p>
            <a:pPr marL="111125" indent="-111125">
              <a:lnSpc>
                <a:spcPct val="90000"/>
              </a:lnSpc>
            </a:pPr>
            <a:r>
              <a:rPr lang="en-US" sz="2000" u="none"/>
              <a:t>This pattern can incur </a:t>
            </a:r>
            <a:r>
              <a:rPr lang="en-US" sz="2000" b="1" u="none"/>
              <a:t>liabilities</a:t>
            </a:r>
            <a:r>
              <a:rPr lang="en-US" sz="2000" b="1" i="1" u="none"/>
              <a:t>:</a:t>
            </a:r>
          </a:p>
          <a:p>
            <a:pPr marL="111125" indent="-111125">
              <a:lnSpc>
                <a:spcPct val="90000"/>
              </a:lnSpc>
              <a:buFontTx/>
              <a:buChar char="•"/>
            </a:pPr>
            <a:r>
              <a:rPr lang="en-US" sz="2000" b="1" i="1" u="none"/>
              <a:t>Restricted applicability</a:t>
            </a:r>
            <a:endParaRPr lang="en-US" sz="2000" u="none"/>
          </a:p>
          <a:p>
            <a:pPr marL="342900" lvl="1" indent="-114300">
              <a:lnSpc>
                <a:spcPct val="90000"/>
              </a:lnSpc>
              <a:buFontTx/>
              <a:buChar char="•"/>
            </a:pPr>
            <a:r>
              <a:rPr lang="en-US" u="none"/>
              <a:t>This pattern can be applied efficiently only if the OS supports synchronous event demuxing on handle sets</a:t>
            </a:r>
            <a:r>
              <a:rPr lang="en-US" sz="2000" u="none"/>
              <a:t> </a:t>
            </a:r>
          </a:p>
          <a:p>
            <a:pPr marL="111125" indent="-111125">
              <a:lnSpc>
                <a:spcPct val="90000"/>
              </a:lnSpc>
              <a:buFontTx/>
              <a:buChar char="•"/>
            </a:pPr>
            <a:r>
              <a:rPr lang="en-US" sz="2000" b="1" i="1" u="none">
                <a:solidFill>
                  <a:srgbClr val="003399"/>
                </a:solidFill>
              </a:rPr>
              <a:t>Non-pre-emptive</a:t>
            </a:r>
            <a:endParaRPr lang="en-US" sz="2000" u="none">
              <a:solidFill>
                <a:srgbClr val="003399"/>
              </a:solidFill>
            </a:endParaRPr>
          </a:p>
          <a:p>
            <a:pPr marL="342900" lvl="1" indent="-114300">
              <a:lnSpc>
                <a:spcPct val="90000"/>
              </a:lnSpc>
              <a:buFontTx/>
              <a:buChar char="•"/>
            </a:pPr>
            <a:r>
              <a:rPr lang="en-US" u="none">
                <a:solidFill>
                  <a:srgbClr val="003399"/>
                </a:solidFill>
              </a:rPr>
              <a:t>In a single-threaded application, concrete event handlers that borrow the thread of their reactor can run to completion &amp; prevent the reactor from dispatching other event handlers</a:t>
            </a:r>
            <a:endParaRPr lang="en-US" sz="2000" u="none">
              <a:solidFill>
                <a:srgbClr val="003399"/>
              </a:solidFill>
            </a:endParaRPr>
          </a:p>
          <a:p>
            <a:pPr marL="111125" indent="-111125">
              <a:lnSpc>
                <a:spcPct val="90000"/>
              </a:lnSpc>
              <a:buFontTx/>
              <a:buChar char="•"/>
            </a:pPr>
            <a:r>
              <a:rPr lang="en-US" sz="2000" b="1" i="1" u="none"/>
              <a:t>Complexity of debugging &amp; testing</a:t>
            </a:r>
            <a:endParaRPr lang="en-US" sz="2000" u="none"/>
          </a:p>
          <a:p>
            <a:pPr marL="342900" lvl="1" indent="-114300">
              <a:lnSpc>
                <a:spcPct val="90000"/>
              </a:lnSpc>
              <a:buFontTx/>
              <a:buChar char="•"/>
            </a:pPr>
            <a:r>
              <a:rPr lang="en-US" u="none"/>
              <a:t>It is hard to debug applications structured using this pattern due to its inverted flow of control, which oscillates between the framework infrastructure &amp; the method call-backs on application-specific event handlers</a:t>
            </a:r>
            <a:endParaRPr lang="en-US" sz="2000" u="none"/>
          </a:p>
        </p:txBody>
      </p:sp>
    </p:spTree>
  </p:cSld>
  <p:clrMapOvr>
    <a:masterClrMapping/>
  </p:clrMapOvr>
  <p:transition/>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Slide Number Placeholder 2"/>
          <p:cNvSpPr>
            <a:spLocks noGrp="1"/>
          </p:cNvSpPr>
          <p:nvPr>
            <p:ph type="sldNum" sz="quarter" idx="10"/>
          </p:nvPr>
        </p:nvSpPr>
        <p:spPr>
          <a:noFill/>
        </p:spPr>
        <p:txBody>
          <a:bodyPr/>
          <a:lstStyle/>
          <a:p>
            <a:fld id="{AC507BA1-3713-49BD-B071-03F0219E2C2D}" type="slidenum">
              <a:rPr lang="en-US" smtClean="0">
                <a:latin typeface="Arial" pitchFamily="34" charset="0"/>
              </a:rPr>
              <a:pPr/>
              <a:t>137</a:t>
            </a:fld>
            <a:endParaRPr lang="en-US" smtClean="0">
              <a:latin typeface="Arial" pitchFamily="34" charset="0"/>
            </a:endParaRPr>
          </a:p>
        </p:txBody>
      </p:sp>
      <p:sp>
        <p:nvSpPr>
          <p:cNvPr id="144387" name="Rectangle 2"/>
          <p:cNvSpPr>
            <a:spLocks noGrp="1" noChangeArrowheads="1"/>
          </p:cNvSpPr>
          <p:nvPr>
            <p:ph type="title"/>
          </p:nvPr>
        </p:nvSpPr>
        <p:spPr>
          <a:xfrm>
            <a:off x="-238125" y="-19050"/>
            <a:ext cx="9610725" cy="914400"/>
          </a:xfrm>
        </p:spPr>
        <p:txBody>
          <a:bodyPr/>
          <a:lstStyle/>
          <a:p>
            <a:pPr>
              <a:lnSpc>
                <a:spcPct val="85000"/>
              </a:lnSpc>
            </a:pPr>
            <a:r>
              <a:rPr lang="en-US" sz="4000" smtClean="0">
                <a:latin typeface="Arial Narrow" pitchFamily="34" charset="0"/>
              </a:rPr>
              <a:t>Pros &amp; Cons of Acceptor-Connector Pattern</a:t>
            </a:r>
          </a:p>
        </p:txBody>
      </p:sp>
      <p:sp>
        <p:nvSpPr>
          <p:cNvPr id="144388" name="Rectangle 3"/>
          <p:cNvSpPr>
            <a:spLocks noChangeArrowheads="1"/>
          </p:cNvSpPr>
          <p:nvPr/>
        </p:nvSpPr>
        <p:spPr bwMode="auto">
          <a:xfrm>
            <a:off x="-9525" y="849313"/>
            <a:ext cx="5405438" cy="5599112"/>
          </a:xfrm>
          <a:prstGeom prst="rect">
            <a:avLst/>
          </a:prstGeom>
          <a:noFill/>
          <a:ln w="12700">
            <a:noFill/>
            <a:miter lim="800000"/>
            <a:headEnd/>
            <a:tailEnd/>
          </a:ln>
        </p:spPr>
        <p:txBody>
          <a:bodyPr>
            <a:spAutoFit/>
          </a:bodyPr>
          <a:lstStyle/>
          <a:p>
            <a:pPr marL="111125" indent="-111125">
              <a:spcBef>
                <a:spcPct val="10000"/>
              </a:spcBef>
              <a:spcAft>
                <a:spcPts val="100"/>
              </a:spcAft>
            </a:pPr>
            <a:r>
              <a:rPr lang="en-US" sz="2000" u="none"/>
              <a:t>This pattern provides three </a:t>
            </a:r>
            <a:r>
              <a:rPr lang="en-US" sz="2000" b="1" u="none"/>
              <a:t>benefits</a:t>
            </a:r>
            <a:r>
              <a:rPr lang="en-US" sz="2000" u="none"/>
              <a:t>:</a:t>
            </a:r>
          </a:p>
          <a:p>
            <a:pPr marL="111125" indent="-111125">
              <a:spcBef>
                <a:spcPct val="10000"/>
              </a:spcBef>
              <a:spcAft>
                <a:spcPts val="100"/>
              </a:spcAft>
              <a:buFontTx/>
              <a:buChar char="•"/>
            </a:pPr>
            <a:r>
              <a:rPr lang="en-US" sz="2000" b="1" i="1" u="none"/>
              <a:t>Reusability, portability, &amp; extensibility</a:t>
            </a:r>
            <a:endParaRPr lang="en-US" sz="2000" u="none"/>
          </a:p>
          <a:p>
            <a:pPr marL="342900" lvl="1" indent="-114300">
              <a:buFontTx/>
              <a:buChar char="•"/>
            </a:pPr>
            <a:r>
              <a:rPr lang="en-US" u="none"/>
              <a:t>This pattern decouples mechanisms for connecting &amp; initializing service handlers from the service processing performed after service handlers are connected &amp; initialized</a:t>
            </a:r>
            <a:r>
              <a:rPr lang="en-US" sz="2000" u="none"/>
              <a:t> </a:t>
            </a:r>
          </a:p>
          <a:p>
            <a:pPr marL="111125" indent="-111125">
              <a:spcBef>
                <a:spcPct val="10000"/>
              </a:spcBef>
              <a:spcAft>
                <a:spcPts val="100"/>
              </a:spcAft>
              <a:buFontTx/>
              <a:buChar char="•"/>
            </a:pPr>
            <a:r>
              <a:rPr lang="en-US" sz="2000" b="1" i="1" u="none">
                <a:solidFill>
                  <a:srgbClr val="003399"/>
                </a:solidFill>
              </a:rPr>
              <a:t>Robustness</a:t>
            </a:r>
            <a:endParaRPr lang="en-US" sz="2000" u="none">
              <a:solidFill>
                <a:srgbClr val="003399"/>
              </a:solidFill>
            </a:endParaRPr>
          </a:p>
          <a:p>
            <a:pPr marL="342900" lvl="1" indent="-114300">
              <a:spcBef>
                <a:spcPct val="10000"/>
              </a:spcBef>
              <a:spcAft>
                <a:spcPts val="100"/>
              </a:spcAft>
              <a:buFontTx/>
              <a:buChar char="•"/>
            </a:pPr>
            <a:r>
              <a:rPr lang="en-US" u="none">
                <a:solidFill>
                  <a:srgbClr val="003399"/>
                </a:solidFill>
              </a:rPr>
              <a:t>This pattern strongly decouples the service handler from the acceptor, which ensures that a passive-mode transport endpoint can’t be used to read or write data accidentally</a:t>
            </a:r>
          </a:p>
          <a:p>
            <a:pPr marL="111125" indent="-111125">
              <a:buFontTx/>
              <a:buChar char="•"/>
            </a:pPr>
            <a:r>
              <a:rPr lang="en-US" sz="2000" b="1" i="1" u="none"/>
              <a:t>Efficiency</a:t>
            </a:r>
            <a:endParaRPr lang="en-US" sz="2000" u="none"/>
          </a:p>
          <a:p>
            <a:pPr marL="342900" lvl="1" indent="-114300">
              <a:buFontTx/>
              <a:buChar char="•"/>
            </a:pPr>
            <a:r>
              <a:rPr lang="en-US" u="none"/>
              <a:t>This pattern can establish connections actively with many hosts asynchronously &amp; efficiently over long-latency wide area networks</a:t>
            </a:r>
          </a:p>
          <a:p>
            <a:pPr marL="342900" lvl="1" indent="-114300">
              <a:buFontTx/>
              <a:buChar char="•"/>
            </a:pPr>
            <a:r>
              <a:rPr lang="en-US" u="none"/>
              <a:t>Asynchrony is important in this situation because a large networked system may have hundreds or thousands of host that must be connected</a:t>
            </a:r>
            <a:endParaRPr lang="en-US" sz="2000" u="none"/>
          </a:p>
        </p:txBody>
      </p:sp>
      <p:sp>
        <p:nvSpPr>
          <p:cNvPr id="144389" name="Rectangle 4"/>
          <p:cNvSpPr>
            <a:spLocks noChangeArrowheads="1"/>
          </p:cNvSpPr>
          <p:nvPr/>
        </p:nvSpPr>
        <p:spPr bwMode="auto">
          <a:xfrm>
            <a:off x="5276850" y="849313"/>
            <a:ext cx="3925888" cy="4564062"/>
          </a:xfrm>
          <a:prstGeom prst="rect">
            <a:avLst/>
          </a:prstGeom>
          <a:noFill/>
          <a:ln w="12700">
            <a:noFill/>
            <a:miter lim="800000"/>
            <a:headEnd/>
            <a:tailEnd/>
          </a:ln>
        </p:spPr>
        <p:txBody>
          <a:bodyPr>
            <a:spAutoFit/>
          </a:bodyPr>
          <a:lstStyle/>
          <a:p>
            <a:pPr marL="111125" indent="-111125">
              <a:spcBef>
                <a:spcPct val="20000"/>
              </a:spcBef>
            </a:pPr>
            <a:r>
              <a:rPr lang="en-US" sz="2000" u="none"/>
              <a:t>This pattern also has</a:t>
            </a:r>
            <a:r>
              <a:rPr lang="en-US" sz="2000" b="1" i="1" u="none"/>
              <a:t> </a:t>
            </a:r>
            <a:r>
              <a:rPr lang="en-US" sz="2000" b="1" u="none"/>
              <a:t>liabilities:</a:t>
            </a:r>
          </a:p>
          <a:p>
            <a:pPr marL="111125" indent="-111125">
              <a:spcBef>
                <a:spcPct val="20000"/>
              </a:spcBef>
              <a:buFontTx/>
              <a:buChar char="•"/>
            </a:pPr>
            <a:r>
              <a:rPr lang="en-US" sz="2000" b="1" i="1" u="none"/>
              <a:t>Additional indirection</a:t>
            </a:r>
            <a:endParaRPr lang="en-US" sz="2000" u="none"/>
          </a:p>
          <a:p>
            <a:pPr marL="342900" lvl="1" indent="-114300">
              <a:spcBef>
                <a:spcPct val="20000"/>
              </a:spcBef>
              <a:buFontTx/>
              <a:buChar char="•"/>
            </a:pPr>
            <a:r>
              <a:rPr lang="en-US" u="none"/>
              <a:t>The Acceptor-Connector pattern can incur additional indirection compared to using the underlying network programming interfaces directly</a:t>
            </a:r>
            <a:r>
              <a:rPr lang="en-US" sz="2000" u="none"/>
              <a:t> </a:t>
            </a:r>
          </a:p>
          <a:p>
            <a:pPr marL="111125" indent="-111125">
              <a:spcBef>
                <a:spcPct val="20000"/>
              </a:spcBef>
              <a:buFontTx/>
              <a:buChar char="•"/>
            </a:pPr>
            <a:r>
              <a:rPr lang="en-US" sz="2000" b="1" i="1" u="none">
                <a:solidFill>
                  <a:srgbClr val="003399"/>
                </a:solidFill>
              </a:rPr>
              <a:t>Additional complexity</a:t>
            </a:r>
            <a:endParaRPr lang="en-US" sz="2000" u="none">
              <a:solidFill>
                <a:srgbClr val="003399"/>
              </a:solidFill>
            </a:endParaRPr>
          </a:p>
          <a:p>
            <a:pPr marL="342900" lvl="1" indent="-114300">
              <a:spcBef>
                <a:spcPct val="20000"/>
              </a:spcBef>
              <a:buFontTx/>
              <a:buChar char="•"/>
            </a:pPr>
            <a:r>
              <a:rPr lang="en-US" u="none">
                <a:solidFill>
                  <a:srgbClr val="003399"/>
                </a:solidFill>
              </a:rPr>
              <a:t>The Acceptor-Connector pattern may add unnecessary complexity for simple client applications that connect with only one server &amp; perform one service using a single network programming interface</a:t>
            </a:r>
            <a:endParaRPr lang="en-US" sz="2000" u="none">
              <a:solidFill>
                <a:srgbClr val="003399"/>
              </a:solidFill>
            </a:endParaRPr>
          </a:p>
        </p:txBody>
      </p:sp>
    </p:spTree>
  </p:cSld>
  <p:clrMapOvr>
    <a:masterClrMapping/>
  </p:clrMapOvr>
  <p:transition/>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Slide Number Placeholder 2"/>
          <p:cNvSpPr>
            <a:spLocks noGrp="1"/>
          </p:cNvSpPr>
          <p:nvPr>
            <p:ph type="sldNum" sz="quarter" idx="10"/>
          </p:nvPr>
        </p:nvSpPr>
        <p:spPr>
          <a:noFill/>
        </p:spPr>
        <p:txBody>
          <a:bodyPr/>
          <a:lstStyle/>
          <a:p>
            <a:fld id="{F67B1981-1945-4B73-BE2B-EAFAF11FFA54}" type="slidenum">
              <a:rPr lang="en-US" smtClean="0">
                <a:latin typeface="Arial" pitchFamily="34" charset="0"/>
              </a:rPr>
              <a:pPr/>
              <a:t>138</a:t>
            </a:fld>
            <a:endParaRPr lang="en-US" smtClean="0">
              <a:latin typeface="Arial" pitchFamily="34" charset="0"/>
            </a:endParaRPr>
          </a:p>
        </p:txBody>
      </p:sp>
      <p:sp>
        <p:nvSpPr>
          <p:cNvPr id="145411" name="Rectangle 2"/>
          <p:cNvSpPr>
            <a:spLocks noGrp="1" noChangeArrowheads="1"/>
          </p:cNvSpPr>
          <p:nvPr>
            <p:ph type="title"/>
          </p:nvPr>
        </p:nvSpPr>
        <p:spPr>
          <a:xfrm>
            <a:off x="0" y="-38100"/>
            <a:ext cx="9144000" cy="914400"/>
          </a:xfrm>
        </p:spPr>
        <p:txBody>
          <a:bodyPr/>
          <a:lstStyle/>
          <a:p>
            <a:r>
              <a:rPr lang="en-US" sz="4000" smtClean="0">
                <a:latin typeface="Arial Narrow" pitchFamily="34" charset="0"/>
              </a:rPr>
              <a:t>Overview of Concurrency &amp; Threading</a:t>
            </a:r>
          </a:p>
        </p:txBody>
      </p:sp>
      <p:sp>
        <p:nvSpPr>
          <p:cNvPr id="145412" name="Rectangle 3"/>
          <p:cNvSpPr>
            <a:spLocks noChangeArrowheads="1"/>
          </p:cNvSpPr>
          <p:nvPr/>
        </p:nvSpPr>
        <p:spPr bwMode="auto">
          <a:xfrm>
            <a:off x="60325" y="1001713"/>
            <a:ext cx="3482975" cy="5578475"/>
          </a:xfrm>
          <a:prstGeom prst="rect">
            <a:avLst/>
          </a:prstGeom>
          <a:noFill/>
          <a:ln w="12700">
            <a:noFill/>
            <a:miter lim="800000"/>
            <a:headEnd/>
            <a:tailEnd/>
          </a:ln>
        </p:spPr>
        <p:txBody>
          <a:bodyPr>
            <a:spAutoFit/>
          </a:bodyPr>
          <a:lstStyle/>
          <a:p>
            <a:pPr marL="114300" indent="-114300">
              <a:spcBef>
                <a:spcPct val="50000"/>
              </a:spcBef>
              <a:buFontTx/>
              <a:buChar char="•"/>
            </a:pPr>
            <a:r>
              <a:rPr lang="en-US" sz="2000" u="none"/>
              <a:t>Thus far, our web server has been entirely reactive, which can be a bottleneck for scalable systems</a:t>
            </a:r>
          </a:p>
          <a:p>
            <a:pPr marL="114300" indent="-114300">
              <a:spcBef>
                <a:spcPct val="50000"/>
              </a:spcBef>
              <a:buFontTx/>
              <a:buChar char="•"/>
            </a:pPr>
            <a:r>
              <a:rPr lang="en-US" sz="2000" u="none"/>
              <a:t>Multi-threading is essential to develop scalable &amp; robust networked applications, particularly servers</a:t>
            </a:r>
          </a:p>
          <a:p>
            <a:pPr marL="114300" indent="-114300">
              <a:spcBef>
                <a:spcPct val="50000"/>
              </a:spcBef>
              <a:buFontTx/>
              <a:buChar char="•"/>
            </a:pPr>
            <a:r>
              <a:rPr lang="en-US" sz="2000" u="none"/>
              <a:t>The next group of slides present a domain analysis of concurrency design dimensions that address the policies &amp; mechanisms governing the proper use of processes, threads, &amp; synchronizers</a:t>
            </a:r>
          </a:p>
        </p:txBody>
      </p:sp>
      <p:pic>
        <p:nvPicPr>
          <p:cNvPr id="145413" name="Picture 4" descr="schmidt"/>
          <p:cNvPicPr>
            <a:picLocks noChangeAspect="1" noChangeArrowheads="1"/>
          </p:cNvPicPr>
          <p:nvPr/>
        </p:nvPicPr>
        <p:blipFill>
          <a:blip r:embed="rId3" cstate="print"/>
          <a:srcRect/>
          <a:stretch>
            <a:fillRect/>
          </a:stretch>
        </p:blipFill>
        <p:spPr bwMode="auto">
          <a:xfrm>
            <a:off x="4070350" y="1830388"/>
            <a:ext cx="4360863" cy="5486400"/>
          </a:xfrm>
          <a:prstGeom prst="rect">
            <a:avLst/>
          </a:prstGeom>
          <a:noFill/>
          <a:ln w="9525">
            <a:noFill/>
            <a:miter lim="800000"/>
            <a:headEnd/>
            <a:tailEnd/>
          </a:ln>
        </p:spPr>
      </p:pic>
      <p:sp>
        <p:nvSpPr>
          <p:cNvPr id="145414" name="Rectangle 5"/>
          <p:cNvSpPr>
            <a:spLocks noChangeArrowheads="1"/>
          </p:cNvSpPr>
          <p:nvPr/>
        </p:nvSpPr>
        <p:spPr bwMode="auto">
          <a:xfrm>
            <a:off x="3432175" y="1001713"/>
            <a:ext cx="5535613" cy="3600450"/>
          </a:xfrm>
          <a:prstGeom prst="rect">
            <a:avLst/>
          </a:prstGeom>
          <a:solidFill>
            <a:schemeClr val="bg1"/>
          </a:solidFill>
          <a:ln w="12700">
            <a:noFill/>
            <a:miter lim="800000"/>
            <a:headEnd/>
            <a:tailEnd/>
          </a:ln>
        </p:spPr>
        <p:txBody>
          <a:bodyPr>
            <a:spAutoFit/>
          </a:bodyPr>
          <a:lstStyle/>
          <a:p>
            <a:pPr marL="114300" indent="-114300">
              <a:spcBef>
                <a:spcPct val="30000"/>
              </a:spcBef>
              <a:buFontTx/>
              <a:buChar char="•"/>
            </a:pPr>
            <a:r>
              <a:rPr lang="en-US" sz="2000" u="none"/>
              <a:t>We outline the following design dimensions in this discussion:</a:t>
            </a:r>
          </a:p>
          <a:p>
            <a:pPr marL="342900" lvl="1" indent="-114300">
              <a:spcBef>
                <a:spcPct val="30000"/>
              </a:spcBef>
              <a:buFontTx/>
              <a:buChar char="•"/>
            </a:pPr>
            <a:r>
              <a:rPr lang="en-US" sz="2000" u="none"/>
              <a:t>Iterative versus concurrent versus reactive servers</a:t>
            </a:r>
          </a:p>
          <a:p>
            <a:pPr marL="342900" lvl="1" indent="-114300">
              <a:spcBef>
                <a:spcPct val="30000"/>
              </a:spcBef>
              <a:buFontTx/>
              <a:buChar char="•"/>
            </a:pPr>
            <a:r>
              <a:rPr lang="en-US" sz="2000" u="none"/>
              <a:t>Processes versus threads</a:t>
            </a:r>
          </a:p>
          <a:p>
            <a:pPr marL="342900" lvl="1" indent="-114300">
              <a:spcBef>
                <a:spcPct val="30000"/>
              </a:spcBef>
              <a:buFontTx/>
              <a:buChar char="•"/>
            </a:pPr>
            <a:r>
              <a:rPr lang="en-US" sz="2000" u="none"/>
              <a:t>Process/thread spawning strategies</a:t>
            </a:r>
          </a:p>
          <a:p>
            <a:pPr marL="342900" lvl="1" indent="-114300">
              <a:spcBef>
                <a:spcPct val="30000"/>
              </a:spcBef>
              <a:buFontTx/>
              <a:buChar char="•"/>
            </a:pPr>
            <a:r>
              <a:rPr lang="en-US" sz="2000" u="none"/>
              <a:t>User versus kernel versus hybrid threading models </a:t>
            </a:r>
          </a:p>
          <a:p>
            <a:pPr marL="342900" lvl="1" indent="-114300">
              <a:spcBef>
                <a:spcPct val="30000"/>
              </a:spcBef>
              <a:buFontTx/>
              <a:buChar char="•"/>
            </a:pPr>
            <a:r>
              <a:rPr lang="en-US" sz="2000" u="none"/>
              <a:t>Time-shared versus real-time scheduling classes</a:t>
            </a:r>
          </a:p>
        </p:txBody>
      </p:sp>
    </p:spTree>
  </p:cSld>
  <p:clrMapOvr>
    <a:masterClrMapping/>
  </p:clrMapOvr>
  <p:transition/>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Slide Number Placeholder 3"/>
          <p:cNvSpPr>
            <a:spLocks noGrp="1"/>
          </p:cNvSpPr>
          <p:nvPr>
            <p:ph type="sldNum" sz="quarter" idx="10"/>
          </p:nvPr>
        </p:nvSpPr>
        <p:spPr>
          <a:noFill/>
        </p:spPr>
        <p:txBody>
          <a:bodyPr/>
          <a:lstStyle/>
          <a:p>
            <a:fld id="{47C2935D-91D9-46A9-A88F-64C459B8FD7F}" type="slidenum">
              <a:rPr lang="en-US" smtClean="0">
                <a:latin typeface="Arial" pitchFamily="34" charset="0"/>
              </a:rPr>
              <a:pPr/>
              <a:t>139</a:t>
            </a:fld>
            <a:endParaRPr lang="en-US" smtClean="0">
              <a:latin typeface="Arial" pitchFamily="34" charset="0"/>
            </a:endParaRPr>
          </a:p>
        </p:txBody>
      </p:sp>
      <p:sp>
        <p:nvSpPr>
          <p:cNvPr id="146435" name="Rectangle 2"/>
          <p:cNvSpPr>
            <a:spLocks noGrp="1" noChangeArrowheads="1"/>
          </p:cNvSpPr>
          <p:nvPr>
            <p:ph type="title"/>
          </p:nvPr>
        </p:nvSpPr>
        <p:spPr>
          <a:xfrm>
            <a:off x="609600" y="-38100"/>
            <a:ext cx="7924800" cy="914400"/>
          </a:xfrm>
        </p:spPr>
        <p:txBody>
          <a:bodyPr/>
          <a:lstStyle/>
          <a:p>
            <a:r>
              <a:rPr lang="en-US" sz="4000" smtClean="0"/>
              <a:t>Iterative vs. Concurrent Servers</a:t>
            </a:r>
          </a:p>
        </p:txBody>
      </p:sp>
      <p:pic>
        <p:nvPicPr>
          <p:cNvPr id="146436" name="Picture 3" descr="hs_book_128"/>
          <p:cNvPicPr>
            <a:picLocks noGrp="1" noChangeAspect="1" noChangeArrowheads="1"/>
          </p:cNvPicPr>
          <p:nvPr>
            <p:ph idx="1"/>
          </p:nvPr>
        </p:nvPicPr>
        <p:blipFill>
          <a:blip r:embed="rId2" cstate="print"/>
          <a:srcRect/>
          <a:stretch>
            <a:fillRect/>
          </a:stretch>
        </p:blipFill>
        <p:spPr>
          <a:xfrm>
            <a:off x="215900" y="890588"/>
            <a:ext cx="8713788" cy="3973512"/>
          </a:xfrm>
          <a:noFill/>
        </p:spPr>
      </p:pic>
      <p:sp>
        <p:nvSpPr>
          <p:cNvPr id="146437" name="Rectangle 4"/>
          <p:cNvSpPr>
            <a:spLocks noChangeArrowheads="1"/>
          </p:cNvSpPr>
          <p:nvPr/>
        </p:nvSpPr>
        <p:spPr bwMode="auto">
          <a:xfrm>
            <a:off x="123825" y="4862513"/>
            <a:ext cx="3975100" cy="2409825"/>
          </a:xfrm>
          <a:prstGeom prst="rect">
            <a:avLst/>
          </a:prstGeom>
          <a:noFill/>
          <a:ln w="12700">
            <a:noFill/>
            <a:miter lim="800000"/>
            <a:headEnd/>
            <a:tailEnd/>
          </a:ln>
        </p:spPr>
        <p:txBody>
          <a:bodyPr>
            <a:spAutoFit/>
          </a:bodyPr>
          <a:lstStyle/>
          <a:p>
            <a:pPr marL="111125" indent="-111125">
              <a:spcBef>
                <a:spcPct val="30000"/>
              </a:spcBef>
              <a:buFontTx/>
              <a:buChar char="•"/>
            </a:pPr>
            <a:r>
              <a:rPr lang="en-US" sz="2000" u="none"/>
              <a:t>Iterative/reactive servers handle each client request in its entirety before servicing subsequent requests</a:t>
            </a:r>
          </a:p>
          <a:p>
            <a:pPr marL="111125" indent="-111125">
              <a:spcBef>
                <a:spcPct val="30000"/>
              </a:spcBef>
              <a:buFontTx/>
              <a:buChar char="•"/>
            </a:pPr>
            <a:r>
              <a:rPr lang="en-US" sz="2000" u="none"/>
              <a:t>Best suited for short-duration or infrequent services</a:t>
            </a:r>
          </a:p>
          <a:p>
            <a:pPr marL="111125" indent="-111125">
              <a:spcBef>
                <a:spcPct val="30000"/>
              </a:spcBef>
              <a:buFontTx/>
              <a:buChar char="•"/>
            </a:pPr>
            <a:endParaRPr lang="en-US" sz="2000" u="none"/>
          </a:p>
        </p:txBody>
      </p:sp>
      <p:sp>
        <p:nvSpPr>
          <p:cNvPr id="146438" name="Rectangle 5"/>
          <p:cNvSpPr>
            <a:spLocks noChangeArrowheads="1"/>
          </p:cNvSpPr>
          <p:nvPr/>
        </p:nvSpPr>
        <p:spPr bwMode="auto">
          <a:xfrm>
            <a:off x="4300538" y="4862513"/>
            <a:ext cx="4697412" cy="1800225"/>
          </a:xfrm>
          <a:prstGeom prst="rect">
            <a:avLst/>
          </a:prstGeom>
          <a:noFill/>
          <a:ln w="12700">
            <a:noFill/>
            <a:miter lim="800000"/>
            <a:headEnd/>
            <a:tailEnd/>
          </a:ln>
        </p:spPr>
        <p:txBody>
          <a:bodyPr>
            <a:spAutoFit/>
          </a:bodyPr>
          <a:lstStyle/>
          <a:p>
            <a:pPr marL="111125" indent="-111125">
              <a:spcBef>
                <a:spcPct val="30000"/>
              </a:spcBef>
              <a:buFontTx/>
              <a:buChar char="•"/>
            </a:pPr>
            <a:r>
              <a:rPr lang="en-US" sz="2000" u="none"/>
              <a:t>Concurrent servers handle multiple requests from clients simultaneously</a:t>
            </a:r>
          </a:p>
          <a:p>
            <a:pPr marL="111125" indent="-111125">
              <a:spcBef>
                <a:spcPct val="30000"/>
              </a:spcBef>
              <a:buFontTx/>
              <a:buChar char="•"/>
            </a:pPr>
            <a:r>
              <a:rPr lang="en-US" sz="2000" u="none"/>
              <a:t>Best suited for I/O-bound services or long-duration services</a:t>
            </a:r>
          </a:p>
          <a:p>
            <a:pPr marL="111125" indent="-111125">
              <a:spcBef>
                <a:spcPct val="30000"/>
              </a:spcBef>
              <a:buFontTx/>
              <a:buChar char="•"/>
            </a:pPr>
            <a:r>
              <a:rPr lang="en-US" sz="2000" u="none"/>
              <a:t>Also good for busy servers</a:t>
            </a:r>
          </a:p>
        </p:txBody>
      </p:sp>
    </p:spTree>
  </p:cSld>
  <p:clrMapOvr>
    <a:masterClrMapping/>
  </p:clrMapOv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530" name="Slide Number Placeholder 2"/>
          <p:cNvSpPr>
            <a:spLocks noGrp="1"/>
          </p:cNvSpPr>
          <p:nvPr>
            <p:ph type="sldNum" sz="quarter" idx="10"/>
          </p:nvPr>
        </p:nvSpPr>
        <p:spPr>
          <a:noFill/>
        </p:spPr>
        <p:txBody>
          <a:bodyPr/>
          <a:lstStyle/>
          <a:p>
            <a:fld id="{BF433591-0EB4-4664-AAF0-A50D0C95948A}" type="slidenum">
              <a:rPr lang="en-US" smtClean="0">
                <a:latin typeface="Arial" pitchFamily="34" charset="0"/>
              </a:rPr>
              <a:pPr/>
              <a:t>14</a:t>
            </a:fld>
            <a:endParaRPr lang="en-US" smtClean="0">
              <a:latin typeface="Arial" pitchFamily="34" charset="0"/>
            </a:endParaRPr>
          </a:p>
        </p:txBody>
      </p:sp>
      <p:sp>
        <p:nvSpPr>
          <p:cNvPr id="1579010" name="Rectangle 2"/>
          <p:cNvSpPr>
            <a:spLocks noChangeArrowheads="1"/>
          </p:cNvSpPr>
          <p:nvPr/>
        </p:nvSpPr>
        <p:spPr bwMode="auto">
          <a:xfrm>
            <a:off x="3798888" y="946150"/>
            <a:ext cx="5319712" cy="4606925"/>
          </a:xfrm>
          <a:prstGeom prst="rect">
            <a:avLst/>
          </a:prstGeom>
          <a:solidFill>
            <a:schemeClr val="bg1"/>
          </a:solidFill>
          <a:ln w="12700">
            <a:noFill/>
            <a:miter lim="800000"/>
            <a:headEnd/>
            <a:tailEnd/>
          </a:ln>
        </p:spPr>
        <p:txBody>
          <a:bodyPr>
            <a:spAutoFit/>
          </a:bodyPr>
          <a:lstStyle/>
          <a:p>
            <a:pPr marL="114300" indent="-114300">
              <a:spcBef>
                <a:spcPct val="30000"/>
              </a:spcBef>
              <a:buFontTx/>
              <a:buChar char="•"/>
            </a:pPr>
            <a:r>
              <a:rPr lang="en-US" sz="2000" u="none"/>
              <a:t>More emphasis on integration rather than programming </a:t>
            </a:r>
          </a:p>
          <a:p>
            <a:pPr marL="114300" indent="-114300">
              <a:spcBef>
                <a:spcPct val="30000"/>
              </a:spcBef>
              <a:buFontTx/>
              <a:buChar char="•"/>
            </a:pPr>
            <a:r>
              <a:rPr lang="en-US" sz="2000" u="none"/>
              <a:t>Increased technology convergence &amp; standardization  </a:t>
            </a:r>
          </a:p>
          <a:p>
            <a:pPr marL="114300" indent="-114300">
              <a:spcBef>
                <a:spcPct val="30000"/>
              </a:spcBef>
              <a:buFontTx/>
              <a:buChar char="•"/>
            </a:pPr>
            <a:r>
              <a:rPr lang="en-US" sz="2000" u="none"/>
              <a:t>Mass market economies of scale for technology &amp; personnel</a:t>
            </a:r>
          </a:p>
          <a:p>
            <a:pPr marL="114300" indent="-114300">
              <a:spcBef>
                <a:spcPct val="30000"/>
              </a:spcBef>
              <a:buFontTx/>
              <a:buChar char="•"/>
            </a:pPr>
            <a:r>
              <a:rPr lang="en-US" sz="2000" u="none"/>
              <a:t>More disruptive technologies &amp; global competition </a:t>
            </a:r>
          </a:p>
          <a:p>
            <a:pPr marL="114300" indent="-114300">
              <a:spcBef>
                <a:spcPct val="30000"/>
              </a:spcBef>
              <a:buFontTx/>
              <a:buChar char="•"/>
            </a:pPr>
            <a:r>
              <a:rPr lang="en-US" sz="2000" u="none"/>
              <a:t>Lower priced--but often lower quality--hardware &amp; software components </a:t>
            </a:r>
          </a:p>
          <a:p>
            <a:pPr marL="114300" indent="-114300">
              <a:spcBef>
                <a:spcPct val="30000"/>
              </a:spcBef>
              <a:buFontTx/>
              <a:buChar char="•"/>
            </a:pPr>
            <a:r>
              <a:rPr lang="en-US" sz="2000" u="none"/>
              <a:t>The decline of internally funded R&amp;D</a:t>
            </a:r>
          </a:p>
          <a:p>
            <a:pPr marL="114300" indent="-114300">
              <a:spcBef>
                <a:spcPct val="30000"/>
              </a:spcBef>
              <a:buFontTx/>
              <a:buChar char="•"/>
            </a:pPr>
            <a:r>
              <a:rPr lang="en-US" sz="2000" u="none"/>
              <a:t>Potential for complexity cap in next-generation complex systems</a:t>
            </a:r>
          </a:p>
        </p:txBody>
      </p:sp>
      <p:sp>
        <p:nvSpPr>
          <p:cNvPr id="22532" name="Rectangle 3"/>
          <p:cNvSpPr>
            <a:spLocks noGrp="1" noChangeArrowheads="1"/>
          </p:cNvSpPr>
          <p:nvPr>
            <p:ph type="title"/>
          </p:nvPr>
        </p:nvSpPr>
        <p:spPr>
          <a:xfrm>
            <a:off x="695325" y="-19050"/>
            <a:ext cx="7791450" cy="914400"/>
          </a:xfrm>
        </p:spPr>
        <p:txBody>
          <a:bodyPr/>
          <a:lstStyle/>
          <a:p>
            <a:pPr>
              <a:lnSpc>
                <a:spcPct val="75000"/>
              </a:lnSpc>
            </a:pPr>
            <a:r>
              <a:rPr lang="en-US" smtClean="0"/>
              <a:t>Consequences of COTS </a:t>
            </a:r>
            <a:br>
              <a:rPr lang="en-US" smtClean="0"/>
            </a:br>
            <a:r>
              <a:rPr lang="en-US" smtClean="0"/>
              <a:t>&amp; IT Commoditization</a:t>
            </a:r>
          </a:p>
        </p:txBody>
      </p:sp>
      <p:sp>
        <p:nvSpPr>
          <p:cNvPr id="1579012" name="Text Box 4"/>
          <p:cNvSpPr txBox="1">
            <a:spLocks noChangeArrowheads="1"/>
          </p:cNvSpPr>
          <p:nvPr/>
        </p:nvSpPr>
        <p:spPr bwMode="auto">
          <a:xfrm>
            <a:off x="76200" y="5614988"/>
            <a:ext cx="3243263" cy="1019175"/>
          </a:xfrm>
          <a:prstGeom prst="rect">
            <a:avLst/>
          </a:prstGeom>
          <a:solidFill>
            <a:srgbClr val="FFFF85"/>
          </a:solidFill>
          <a:ln w="12700">
            <a:solidFill>
              <a:schemeClr val="tx1"/>
            </a:solidFill>
            <a:miter lim="800000"/>
            <a:headEnd/>
            <a:tailEnd/>
          </a:ln>
        </p:spPr>
        <p:txBody>
          <a:bodyPr>
            <a:spAutoFit/>
          </a:bodyPr>
          <a:lstStyle/>
          <a:p>
            <a:r>
              <a:rPr lang="en-US" sz="2000" u="none"/>
              <a:t>Not all trends bode well for long-term competitiveness of traditional R&amp;D leaders</a:t>
            </a:r>
          </a:p>
        </p:txBody>
      </p:sp>
      <p:grpSp>
        <p:nvGrpSpPr>
          <p:cNvPr id="22534" name="Group 5"/>
          <p:cNvGrpSpPr>
            <a:grpSpLocks/>
          </p:cNvGrpSpPr>
          <p:nvPr/>
        </p:nvGrpSpPr>
        <p:grpSpPr bwMode="auto">
          <a:xfrm>
            <a:off x="-33338" y="949325"/>
            <a:ext cx="3576638" cy="4476750"/>
            <a:chOff x="-21" y="778"/>
            <a:chExt cx="2253" cy="2820"/>
          </a:xfrm>
        </p:grpSpPr>
        <p:pic>
          <p:nvPicPr>
            <p:cNvPr id="22537" name="Picture 6" descr="mw-layers1"/>
            <p:cNvPicPr preferRelativeResize="0">
              <a:picLocks noChangeAspect="1" noChangeArrowheads="1"/>
            </p:cNvPicPr>
            <p:nvPr/>
          </p:nvPicPr>
          <p:blipFill>
            <a:blip r:embed="rId3" cstate="print"/>
            <a:srcRect/>
            <a:stretch>
              <a:fillRect/>
            </a:stretch>
          </p:blipFill>
          <p:spPr bwMode="auto">
            <a:xfrm>
              <a:off x="15" y="778"/>
              <a:ext cx="2216" cy="2820"/>
            </a:xfrm>
            <a:prstGeom prst="rect">
              <a:avLst/>
            </a:prstGeom>
            <a:noFill/>
            <a:ln w="9525">
              <a:noFill/>
              <a:miter lim="800000"/>
              <a:headEnd/>
              <a:tailEnd/>
            </a:ln>
          </p:spPr>
        </p:pic>
        <p:grpSp>
          <p:nvGrpSpPr>
            <p:cNvPr id="22538" name="Group 7"/>
            <p:cNvGrpSpPr>
              <a:grpSpLocks noChangeAspect="1"/>
            </p:cNvGrpSpPr>
            <p:nvPr/>
          </p:nvGrpSpPr>
          <p:grpSpPr bwMode="auto">
            <a:xfrm>
              <a:off x="-21" y="1205"/>
              <a:ext cx="2253" cy="509"/>
              <a:chOff x="1544" y="1525"/>
              <a:chExt cx="1960" cy="443"/>
            </a:xfrm>
          </p:grpSpPr>
          <p:pic>
            <p:nvPicPr>
              <p:cNvPr id="22543" name="Picture 8" descr="mw-layers6"/>
              <p:cNvPicPr preferRelativeResize="0">
                <a:picLocks noChangeAspect="1" noChangeArrowheads="1"/>
              </p:cNvPicPr>
              <p:nvPr/>
            </p:nvPicPr>
            <p:blipFill>
              <a:blip r:embed="rId4" cstate="print"/>
              <a:srcRect/>
              <a:stretch>
                <a:fillRect/>
              </a:stretch>
            </p:blipFill>
            <p:spPr bwMode="auto">
              <a:xfrm>
                <a:off x="1544" y="1525"/>
                <a:ext cx="1960" cy="369"/>
              </a:xfrm>
              <a:prstGeom prst="rect">
                <a:avLst/>
              </a:prstGeom>
              <a:noFill/>
              <a:ln w="9525">
                <a:noFill/>
                <a:miter lim="800000"/>
                <a:headEnd/>
                <a:tailEnd/>
              </a:ln>
            </p:spPr>
          </p:pic>
          <p:sp>
            <p:nvSpPr>
              <p:cNvPr id="22544" name="Line 9"/>
              <p:cNvSpPr>
                <a:spLocks noChangeAspect="1" noChangeShapeType="1"/>
              </p:cNvSpPr>
              <p:nvPr/>
            </p:nvSpPr>
            <p:spPr bwMode="auto">
              <a:xfrm flipV="1">
                <a:off x="3270" y="1800"/>
                <a:ext cx="0" cy="168"/>
              </a:xfrm>
              <a:prstGeom prst="line">
                <a:avLst/>
              </a:prstGeom>
              <a:noFill/>
              <a:ln w="12700">
                <a:solidFill>
                  <a:schemeClr val="tx1"/>
                </a:solidFill>
                <a:round/>
                <a:headEnd/>
                <a:tailEnd type="triangle" w="med" len="med"/>
              </a:ln>
            </p:spPr>
            <p:txBody>
              <a:bodyPr rot="10800000" wrap="none" anchor="ctr"/>
              <a:lstStyle/>
              <a:p>
                <a:endParaRPr lang="en-US"/>
              </a:p>
            </p:txBody>
          </p:sp>
        </p:grpSp>
        <p:pic>
          <p:nvPicPr>
            <p:cNvPr id="22539" name="Picture 10" descr="mw-layers5"/>
            <p:cNvPicPr preferRelativeResize="0">
              <a:picLocks noChangeAspect="1" noChangeArrowheads="1"/>
            </p:cNvPicPr>
            <p:nvPr/>
          </p:nvPicPr>
          <p:blipFill>
            <a:blip r:embed="rId5" cstate="print"/>
            <a:srcRect/>
            <a:stretch>
              <a:fillRect/>
            </a:stretch>
          </p:blipFill>
          <p:spPr bwMode="auto">
            <a:xfrm>
              <a:off x="6" y="1632"/>
              <a:ext cx="2216" cy="440"/>
            </a:xfrm>
            <a:prstGeom prst="rect">
              <a:avLst/>
            </a:prstGeom>
            <a:noFill/>
            <a:ln w="9525">
              <a:noFill/>
              <a:miter lim="800000"/>
              <a:headEnd/>
              <a:tailEnd/>
            </a:ln>
          </p:spPr>
        </p:pic>
        <p:pic>
          <p:nvPicPr>
            <p:cNvPr id="22540" name="Picture 11" descr="mw-layers4"/>
            <p:cNvPicPr preferRelativeResize="0">
              <a:picLocks noChangeAspect="1" noChangeArrowheads="1"/>
            </p:cNvPicPr>
            <p:nvPr/>
          </p:nvPicPr>
          <p:blipFill>
            <a:blip r:embed="rId6" cstate="print"/>
            <a:srcRect/>
            <a:stretch>
              <a:fillRect/>
            </a:stretch>
          </p:blipFill>
          <p:spPr bwMode="auto">
            <a:xfrm>
              <a:off x="6" y="2064"/>
              <a:ext cx="2216" cy="425"/>
            </a:xfrm>
            <a:prstGeom prst="rect">
              <a:avLst/>
            </a:prstGeom>
            <a:noFill/>
            <a:ln w="9525">
              <a:noFill/>
              <a:miter lim="800000"/>
              <a:headEnd/>
              <a:tailEnd/>
            </a:ln>
          </p:spPr>
        </p:pic>
        <p:pic>
          <p:nvPicPr>
            <p:cNvPr id="22541" name="Picture 12" descr="mw-layers2"/>
            <p:cNvPicPr preferRelativeResize="0">
              <a:picLocks noChangeAspect="1" noChangeArrowheads="1"/>
            </p:cNvPicPr>
            <p:nvPr/>
          </p:nvPicPr>
          <p:blipFill>
            <a:blip r:embed="rId7" cstate="print"/>
            <a:srcRect/>
            <a:stretch>
              <a:fillRect/>
            </a:stretch>
          </p:blipFill>
          <p:spPr bwMode="auto">
            <a:xfrm>
              <a:off x="6" y="2873"/>
              <a:ext cx="2216" cy="474"/>
            </a:xfrm>
            <a:prstGeom prst="rect">
              <a:avLst/>
            </a:prstGeom>
            <a:noFill/>
            <a:ln w="9525">
              <a:noFill/>
              <a:miter lim="800000"/>
              <a:headEnd/>
              <a:tailEnd/>
            </a:ln>
          </p:spPr>
        </p:pic>
        <p:pic>
          <p:nvPicPr>
            <p:cNvPr id="22542" name="Picture 13" descr="mw-layers3"/>
            <p:cNvPicPr preferRelativeResize="0">
              <a:picLocks noChangeAspect="1" noChangeArrowheads="1"/>
            </p:cNvPicPr>
            <p:nvPr/>
          </p:nvPicPr>
          <p:blipFill>
            <a:blip r:embed="rId8" cstate="print"/>
            <a:srcRect/>
            <a:stretch>
              <a:fillRect/>
            </a:stretch>
          </p:blipFill>
          <p:spPr bwMode="auto">
            <a:xfrm>
              <a:off x="6" y="2496"/>
              <a:ext cx="2216" cy="425"/>
            </a:xfrm>
            <a:prstGeom prst="rect">
              <a:avLst/>
            </a:prstGeom>
            <a:noFill/>
            <a:ln w="9525">
              <a:noFill/>
              <a:miter lim="800000"/>
              <a:headEnd/>
              <a:tailEnd/>
            </a:ln>
          </p:spPr>
        </p:pic>
      </p:grpSp>
      <p:sp>
        <p:nvSpPr>
          <p:cNvPr id="1579022" name="Text Box 14"/>
          <p:cNvSpPr txBox="1">
            <a:spLocks noChangeArrowheads="1"/>
          </p:cNvSpPr>
          <p:nvPr/>
        </p:nvSpPr>
        <p:spPr bwMode="auto">
          <a:xfrm>
            <a:off x="3409950" y="5614988"/>
            <a:ext cx="5657850" cy="1019175"/>
          </a:xfrm>
          <a:prstGeom prst="rect">
            <a:avLst/>
          </a:prstGeom>
          <a:solidFill>
            <a:srgbClr val="FFFF85"/>
          </a:solidFill>
          <a:ln w="12700">
            <a:solidFill>
              <a:schemeClr val="tx1"/>
            </a:solidFill>
            <a:miter lim="800000"/>
            <a:headEnd/>
            <a:tailEnd/>
          </a:ln>
        </p:spPr>
        <p:txBody>
          <a:bodyPr>
            <a:spAutoFit/>
          </a:bodyPr>
          <a:lstStyle/>
          <a:p>
            <a:r>
              <a:rPr lang="en-US" sz="2000" u="none"/>
              <a:t>Ultimately, competitiveness depends on success of long-term R&amp;D on </a:t>
            </a:r>
            <a:r>
              <a:rPr lang="en-US" sz="2000" i="1" u="none"/>
              <a:t>complex</a:t>
            </a:r>
            <a:r>
              <a:rPr lang="en-US" sz="2000" u="none"/>
              <a:t> distributed real-time &amp; embedded (DRE) systems</a:t>
            </a:r>
          </a:p>
        </p:txBody>
      </p:sp>
      <p:pic>
        <p:nvPicPr>
          <p:cNvPr id="1579024" name="Picture 16" descr="z"/>
          <p:cNvPicPr>
            <a:picLocks noChangeAspect="1" noChangeArrowheads="1"/>
          </p:cNvPicPr>
          <p:nvPr/>
        </p:nvPicPr>
        <p:blipFill>
          <a:blip r:embed="rId9" cstate="print"/>
          <a:srcRect/>
          <a:stretch>
            <a:fillRect/>
          </a:stretch>
        </p:blipFill>
        <p:spPr bwMode="auto">
          <a:xfrm>
            <a:off x="0" y="1989138"/>
            <a:ext cx="3492500" cy="2619375"/>
          </a:xfrm>
          <a:prstGeom prst="rect">
            <a:avLst/>
          </a:prstGeom>
          <a:noFill/>
          <a:ln w="9525">
            <a:noFill/>
            <a:miter lim="800000"/>
            <a:headEnd/>
            <a:tailEnd/>
          </a:ln>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579010">
                                            <p:bg/>
                                          </p:spTgt>
                                        </p:tgtEl>
                                        <p:attrNameLst>
                                          <p:attrName>style.visibility</p:attrName>
                                        </p:attrNameLst>
                                      </p:cBhvr>
                                      <p:to>
                                        <p:strVal val="visible"/>
                                      </p:to>
                                    </p:set>
                                    <p:animEffect transition="in" filter="wipe(up)">
                                      <p:cBhvr>
                                        <p:cTn id="7" dur="500"/>
                                        <p:tgtEl>
                                          <p:spTgt spid="1579010">
                                            <p:bg/>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579010">
                                            <p:txEl>
                                              <p:pRg st="0" end="0"/>
                                            </p:txEl>
                                          </p:spTgt>
                                        </p:tgtEl>
                                        <p:attrNameLst>
                                          <p:attrName>style.visibility</p:attrName>
                                        </p:attrNameLst>
                                      </p:cBhvr>
                                      <p:to>
                                        <p:strVal val="visible"/>
                                      </p:to>
                                    </p:set>
                                    <p:animEffect transition="in" filter="wipe(up)">
                                      <p:cBhvr>
                                        <p:cTn id="12" dur="500"/>
                                        <p:tgtEl>
                                          <p:spTgt spid="1579010">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579010">
                                            <p:txEl>
                                              <p:pRg st="1" end="1"/>
                                            </p:txEl>
                                          </p:spTgt>
                                        </p:tgtEl>
                                        <p:attrNameLst>
                                          <p:attrName>style.visibility</p:attrName>
                                        </p:attrNameLst>
                                      </p:cBhvr>
                                      <p:to>
                                        <p:strVal val="visible"/>
                                      </p:to>
                                    </p:set>
                                    <p:animEffect transition="in" filter="wipe(up)">
                                      <p:cBhvr>
                                        <p:cTn id="17" dur="500"/>
                                        <p:tgtEl>
                                          <p:spTgt spid="1579010">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579010">
                                            <p:txEl>
                                              <p:pRg st="2" end="2"/>
                                            </p:txEl>
                                          </p:spTgt>
                                        </p:tgtEl>
                                        <p:attrNameLst>
                                          <p:attrName>style.visibility</p:attrName>
                                        </p:attrNameLst>
                                      </p:cBhvr>
                                      <p:to>
                                        <p:strVal val="visible"/>
                                      </p:to>
                                    </p:set>
                                    <p:animEffect transition="in" filter="wipe(up)">
                                      <p:cBhvr>
                                        <p:cTn id="22" dur="500"/>
                                        <p:tgtEl>
                                          <p:spTgt spid="1579010">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579010">
                                            <p:txEl>
                                              <p:pRg st="3" end="3"/>
                                            </p:txEl>
                                          </p:spTgt>
                                        </p:tgtEl>
                                        <p:attrNameLst>
                                          <p:attrName>style.visibility</p:attrName>
                                        </p:attrNameLst>
                                      </p:cBhvr>
                                      <p:to>
                                        <p:strVal val="visible"/>
                                      </p:to>
                                    </p:set>
                                    <p:animEffect transition="in" filter="wipe(up)">
                                      <p:cBhvr>
                                        <p:cTn id="27" dur="500"/>
                                        <p:tgtEl>
                                          <p:spTgt spid="1579010">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1579010">
                                            <p:txEl>
                                              <p:pRg st="4" end="4"/>
                                            </p:txEl>
                                          </p:spTgt>
                                        </p:tgtEl>
                                        <p:attrNameLst>
                                          <p:attrName>style.visibility</p:attrName>
                                        </p:attrNameLst>
                                      </p:cBhvr>
                                      <p:to>
                                        <p:strVal val="visible"/>
                                      </p:to>
                                    </p:set>
                                    <p:animEffect transition="in" filter="wipe(up)">
                                      <p:cBhvr>
                                        <p:cTn id="32" dur="500"/>
                                        <p:tgtEl>
                                          <p:spTgt spid="1579010">
                                            <p:txEl>
                                              <p:pRg st="4" end="4"/>
                                            </p:txEl>
                                          </p:spTgt>
                                        </p:tgtEl>
                                      </p:cBhvr>
                                    </p:animEffect>
                                  </p:childTnLst>
                                </p:cTn>
                              </p:par>
                              <p:par>
                                <p:cTn id="33" presetID="1" presetClass="entr" presetSubtype="0" fill="hold" nodeType="withEffect">
                                  <p:stCondLst>
                                    <p:cond delay="0"/>
                                  </p:stCondLst>
                                  <p:childTnLst>
                                    <p:set>
                                      <p:cBhvr>
                                        <p:cTn id="34" dur="1" fill="hold">
                                          <p:stCondLst>
                                            <p:cond delay="0"/>
                                          </p:stCondLst>
                                        </p:cTn>
                                        <p:tgtEl>
                                          <p:spTgt spid="157902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579010">
                                            <p:txEl>
                                              <p:pRg st="5" end="5"/>
                                            </p:txEl>
                                          </p:spTgt>
                                        </p:tgtEl>
                                        <p:attrNameLst>
                                          <p:attrName>style.visibility</p:attrName>
                                        </p:attrNameLst>
                                      </p:cBhvr>
                                      <p:to>
                                        <p:strVal val="visible"/>
                                      </p:to>
                                    </p:set>
                                    <p:animEffect transition="in" filter="wipe(up)">
                                      <p:cBhvr>
                                        <p:cTn id="39" dur="500"/>
                                        <p:tgtEl>
                                          <p:spTgt spid="1579010">
                                            <p:txEl>
                                              <p:pRg st="5" end="5"/>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1579010">
                                            <p:txEl>
                                              <p:pRg st="6" end="6"/>
                                            </p:txEl>
                                          </p:spTgt>
                                        </p:tgtEl>
                                        <p:attrNameLst>
                                          <p:attrName>style.visibility</p:attrName>
                                        </p:attrNameLst>
                                      </p:cBhvr>
                                      <p:to>
                                        <p:strVal val="visible"/>
                                      </p:to>
                                    </p:set>
                                    <p:animEffect transition="in" filter="wipe(up)">
                                      <p:cBhvr>
                                        <p:cTn id="44" dur="500"/>
                                        <p:tgtEl>
                                          <p:spTgt spid="1579010">
                                            <p:txEl>
                                              <p:pRg st="6" end="6"/>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1579012"/>
                                        </p:tgtEl>
                                        <p:attrNameLst>
                                          <p:attrName>style.visibility</p:attrName>
                                        </p:attrNameLst>
                                      </p:cBhvr>
                                      <p:to>
                                        <p:strVal val="visible"/>
                                      </p:to>
                                    </p:set>
                                    <p:animEffect transition="in" filter="wipe(up)">
                                      <p:cBhvr>
                                        <p:cTn id="49" dur="500"/>
                                        <p:tgtEl>
                                          <p:spTgt spid="1579012"/>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499"/>
                                          </p:stCondLst>
                                        </p:cTn>
                                        <p:tgtEl>
                                          <p:spTgt spid="15790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9010" grpId="0" build="p" animBg="1" autoUpdateAnimBg="0"/>
      <p:bldP spid="1579012" grpId="0" animBg="1" autoUpdateAnimBg="0"/>
      <p:bldP spid="1579022" grpId="0" animBg="1"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Slide Number Placeholder 3"/>
          <p:cNvSpPr>
            <a:spLocks noGrp="1"/>
          </p:cNvSpPr>
          <p:nvPr>
            <p:ph type="sldNum" sz="quarter" idx="10"/>
          </p:nvPr>
        </p:nvSpPr>
        <p:spPr>
          <a:noFill/>
        </p:spPr>
        <p:txBody>
          <a:bodyPr/>
          <a:lstStyle/>
          <a:p>
            <a:fld id="{AEA2C0C9-14E2-4D0C-9968-B09B0A4A111D}" type="slidenum">
              <a:rPr lang="en-US" smtClean="0">
                <a:latin typeface="Arial" pitchFamily="34" charset="0"/>
              </a:rPr>
              <a:pPr/>
              <a:t>140</a:t>
            </a:fld>
            <a:endParaRPr lang="en-US" smtClean="0">
              <a:latin typeface="Arial" pitchFamily="34" charset="0"/>
            </a:endParaRPr>
          </a:p>
        </p:txBody>
      </p:sp>
      <p:sp>
        <p:nvSpPr>
          <p:cNvPr id="147459" name="Rectangle 2"/>
          <p:cNvSpPr>
            <a:spLocks noGrp="1" noChangeArrowheads="1"/>
          </p:cNvSpPr>
          <p:nvPr>
            <p:ph type="title"/>
          </p:nvPr>
        </p:nvSpPr>
        <p:spPr/>
        <p:txBody>
          <a:bodyPr/>
          <a:lstStyle/>
          <a:p>
            <a:r>
              <a:rPr lang="en-US" sz="4000" smtClean="0">
                <a:latin typeface="Arial Narrow" pitchFamily="34" charset="0"/>
              </a:rPr>
              <a:t>Multiprocessing vs. Multithreading</a:t>
            </a:r>
          </a:p>
        </p:txBody>
      </p:sp>
      <p:pic>
        <p:nvPicPr>
          <p:cNvPr id="147460" name="Picture 3" descr="hs_book_133"/>
          <p:cNvPicPr>
            <a:picLocks noGrp="1" noChangeAspect="1" noChangeArrowheads="1"/>
          </p:cNvPicPr>
          <p:nvPr>
            <p:ph idx="1"/>
          </p:nvPr>
        </p:nvPicPr>
        <p:blipFill>
          <a:blip r:embed="rId2" cstate="print"/>
          <a:srcRect/>
          <a:stretch>
            <a:fillRect/>
          </a:stretch>
        </p:blipFill>
        <p:spPr>
          <a:xfrm>
            <a:off x="571500" y="877888"/>
            <a:ext cx="8056563" cy="2784475"/>
          </a:xfrm>
          <a:noFill/>
        </p:spPr>
      </p:pic>
      <p:sp>
        <p:nvSpPr>
          <p:cNvPr id="147461" name="Rectangle 4"/>
          <p:cNvSpPr>
            <a:spLocks noChangeArrowheads="1"/>
          </p:cNvSpPr>
          <p:nvPr/>
        </p:nvSpPr>
        <p:spPr bwMode="auto">
          <a:xfrm>
            <a:off x="115888" y="3571875"/>
            <a:ext cx="4289425" cy="2955925"/>
          </a:xfrm>
          <a:prstGeom prst="rect">
            <a:avLst/>
          </a:prstGeom>
          <a:noFill/>
          <a:ln w="12700">
            <a:noFill/>
            <a:miter lim="800000"/>
            <a:headEnd/>
            <a:tailEnd/>
          </a:ln>
        </p:spPr>
        <p:txBody>
          <a:bodyPr>
            <a:spAutoFit/>
          </a:bodyPr>
          <a:lstStyle/>
          <a:p>
            <a:pPr marL="111125" indent="-111125">
              <a:spcBef>
                <a:spcPct val="20000"/>
              </a:spcBef>
              <a:buFontTx/>
              <a:buChar char="•"/>
            </a:pPr>
            <a:r>
              <a:rPr lang="en-US" sz="2000" u="none"/>
              <a:t>A process provides the context for executing program instructions</a:t>
            </a:r>
          </a:p>
          <a:p>
            <a:pPr marL="111125" indent="-111125">
              <a:spcBef>
                <a:spcPct val="20000"/>
              </a:spcBef>
              <a:buFontTx/>
              <a:buChar char="•"/>
            </a:pPr>
            <a:r>
              <a:rPr lang="en-US" sz="2000" u="none"/>
              <a:t>Each process manages certain resources (such as virtual memory, I/O handles, &amp; signal handlers) &amp; is protected from other OS processes via an MMU</a:t>
            </a:r>
          </a:p>
          <a:p>
            <a:pPr marL="111125" indent="-111125">
              <a:spcBef>
                <a:spcPct val="20000"/>
              </a:spcBef>
              <a:buFontTx/>
              <a:buChar char="•"/>
            </a:pPr>
            <a:r>
              <a:rPr lang="en-US" sz="2000" u="none"/>
              <a:t>IPC between processes can be complicated &amp; inefficient</a:t>
            </a:r>
          </a:p>
        </p:txBody>
      </p:sp>
      <p:sp>
        <p:nvSpPr>
          <p:cNvPr id="147462" name="Rectangle 5"/>
          <p:cNvSpPr>
            <a:spLocks noChangeArrowheads="1"/>
          </p:cNvSpPr>
          <p:nvPr/>
        </p:nvSpPr>
        <p:spPr bwMode="auto">
          <a:xfrm>
            <a:off x="4443413" y="3571875"/>
            <a:ext cx="4700587" cy="3321050"/>
          </a:xfrm>
          <a:prstGeom prst="rect">
            <a:avLst/>
          </a:prstGeom>
          <a:noFill/>
          <a:ln w="12700">
            <a:noFill/>
            <a:miter lim="800000"/>
            <a:headEnd/>
            <a:tailEnd/>
          </a:ln>
        </p:spPr>
        <p:txBody>
          <a:bodyPr>
            <a:spAutoFit/>
          </a:bodyPr>
          <a:lstStyle/>
          <a:p>
            <a:pPr marL="111125" indent="-111125">
              <a:spcBef>
                <a:spcPct val="20000"/>
              </a:spcBef>
              <a:buFontTx/>
              <a:buChar char="•"/>
            </a:pPr>
            <a:r>
              <a:rPr lang="en-US" sz="2000" u="none"/>
              <a:t>A thread is a sequence of instructions in the context of a process</a:t>
            </a:r>
          </a:p>
          <a:p>
            <a:pPr marL="111125" indent="-111125">
              <a:spcBef>
                <a:spcPct val="20000"/>
              </a:spcBef>
              <a:buFontTx/>
              <a:buChar char="•"/>
            </a:pPr>
            <a:r>
              <a:rPr lang="en-US" sz="2000" u="none"/>
              <a:t>Each thread manages certain resources (such as runtime stack, registers, signal masks, priorities, &amp; thread-specific data) </a:t>
            </a:r>
          </a:p>
          <a:p>
            <a:pPr marL="111125" indent="-111125">
              <a:spcBef>
                <a:spcPct val="20000"/>
              </a:spcBef>
              <a:buFontTx/>
              <a:buChar char="•"/>
            </a:pPr>
            <a:r>
              <a:rPr lang="en-US" sz="2000" u="none"/>
              <a:t>Threads are not protected from other threads </a:t>
            </a:r>
          </a:p>
          <a:p>
            <a:pPr marL="111125" indent="-111125">
              <a:spcBef>
                <a:spcPct val="20000"/>
              </a:spcBef>
              <a:buFontTx/>
              <a:buChar char="•"/>
            </a:pPr>
            <a:r>
              <a:rPr lang="en-US" sz="2000" u="none"/>
              <a:t>IPC between threads can be more efficient than IPC between processes</a:t>
            </a:r>
          </a:p>
        </p:txBody>
      </p:sp>
    </p:spTree>
  </p:cSld>
  <p:clrMapOvr>
    <a:masterClrMapping/>
  </p:clrMapOvr>
  <p:transition/>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Slide Number Placeholder 4"/>
          <p:cNvSpPr>
            <a:spLocks noGrp="1"/>
          </p:cNvSpPr>
          <p:nvPr>
            <p:ph type="sldNum" sz="quarter" idx="10"/>
          </p:nvPr>
        </p:nvSpPr>
        <p:spPr>
          <a:noFill/>
        </p:spPr>
        <p:txBody>
          <a:bodyPr/>
          <a:lstStyle/>
          <a:p>
            <a:fld id="{0E1CCE9A-B64E-4F6A-A484-81F873D801B1}" type="slidenum">
              <a:rPr lang="en-US" smtClean="0">
                <a:latin typeface="Arial" pitchFamily="34" charset="0"/>
              </a:rPr>
              <a:pPr/>
              <a:t>141</a:t>
            </a:fld>
            <a:endParaRPr lang="en-US" smtClean="0">
              <a:latin typeface="Arial" pitchFamily="34" charset="0"/>
            </a:endParaRPr>
          </a:p>
        </p:txBody>
      </p:sp>
      <p:sp>
        <p:nvSpPr>
          <p:cNvPr id="148483" name="Rectangle 2"/>
          <p:cNvSpPr>
            <a:spLocks noGrp="1" noChangeArrowheads="1"/>
          </p:cNvSpPr>
          <p:nvPr>
            <p:ph type="title"/>
          </p:nvPr>
        </p:nvSpPr>
        <p:spPr>
          <a:xfrm>
            <a:off x="9525" y="-38100"/>
            <a:ext cx="9134475" cy="914400"/>
          </a:xfrm>
        </p:spPr>
        <p:txBody>
          <a:bodyPr/>
          <a:lstStyle/>
          <a:p>
            <a:pPr>
              <a:lnSpc>
                <a:spcPct val="85000"/>
              </a:lnSpc>
            </a:pPr>
            <a:r>
              <a:rPr lang="en-US" sz="3400" smtClean="0">
                <a:latin typeface="Arial Narrow" pitchFamily="34" charset="0"/>
              </a:rPr>
              <a:t>Thread-per-Request On-demand Spawning Strategy</a:t>
            </a:r>
          </a:p>
        </p:txBody>
      </p:sp>
      <p:pic>
        <p:nvPicPr>
          <p:cNvPr id="148484" name="Picture 3" descr="hs_book_137"/>
          <p:cNvPicPr>
            <a:picLocks noGrp="1" noChangeAspect="1" noChangeArrowheads="1"/>
          </p:cNvPicPr>
          <p:nvPr>
            <p:ph sz="half" idx="2"/>
          </p:nvPr>
        </p:nvPicPr>
        <p:blipFill>
          <a:blip r:embed="rId2" cstate="print"/>
          <a:srcRect/>
          <a:stretch>
            <a:fillRect/>
          </a:stretch>
        </p:blipFill>
        <p:spPr>
          <a:xfrm>
            <a:off x="1331913" y="2273300"/>
            <a:ext cx="5992812" cy="2432050"/>
          </a:xfrm>
          <a:noFill/>
        </p:spPr>
      </p:pic>
      <p:sp>
        <p:nvSpPr>
          <p:cNvPr id="148485" name="Rectangle 4"/>
          <p:cNvSpPr>
            <a:spLocks noChangeArrowheads="1"/>
          </p:cNvSpPr>
          <p:nvPr/>
        </p:nvSpPr>
        <p:spPr bwMode="auto">
          <a:xfrm>
            <a:off x="234950" y="1089025"/>
            <a:ext cx="8623300" cy="1371600"/>
          </a:xfrm>
          <a:prstGeom prst="rect">
            <a:avLst/>
          </a:prstGeom>
          <a:noFill/>
          <a:ln w="12700">
            <a:noFill/>
            <a:miter lim="800000"/>
            <a:headEnd/>
            <a:tailEnd/>
          </a:ln>
        </p:spPr>
        <p:txBody>
          <a:bodyPr>
            <a:spAutoFit/>
          </a:bodyPr>
          <a:lstStyle/>
          <a:p>
            <a:pPr marL="111125" indent="-111125">
              <a:spcBef>
                <a:spcPct val="20000"/>
              </a:spcBef>
              <a:buFontTx/>
              <a:buChar char="•"/>
            </a:pPr>
            <a:r>
              <a:rPr lang="en-US" sz="2000" u="none"/>
              <a:t>On-demand spawning creates a new process or thread in response to the arrival of client connection and/or data requests</a:t>
            </a:r>
          </a:p>
          <a:p>
            <a:pPr marL="111125" indent="-111125">
              <a:spcBef>
                <a:spcPct val="20000"/>
              </a:spcBef>
              <a:buFontTx/>
              <a:buChar char="•"/>
            </a:pPr>
            <a:r>
              <a:rPr lang="en-US" sz="2000" u="none"/>
              <a:t>Typically used to implement the thread-per-request &amp; thread-per-connection models</a:t>
            </a:r>
          </a:p>
        </p:txBody>
      </p:sp>
      <p:sp>
        <p:nvSpPr>
          <p:cNvPr id="148486" name="Rectangle 5"/>
          <p:cNvSpPr>
            <a:spLocks noChangeArrowheads="1"/>
          </p:cNvSpPr>
          <p:nvPr/>
        </p:nvSpPr>
        <p:spPr bwMode="auto">
          <a:xfrm>
            <a:off x="196850" y="4991100"/>
            <a:ext cx="8778875" cy="1676400"/>
          </a:xfrm>
          <a:prstGeom prst="rect">
            <a:avLst/>
          </a:prstGeom>
          <a:noFill/>
          <a:ln w="12700">
            <a:noFill/>
            <a:miter lim="800000"/>
            <a:headEnd/>
            <a:tailEnd/>
          </a:ln>
        </p:spPr>
        <p:txBody>
          <a:bodyPr>
            <a:spAutoFit/>
          </a:bodyPr>
          <a:lstStyle/>
          <a:p>
            <a:pPr marL="111125" indent="-111125">
              <a:spcBef>
                <a:spcPct val="20000"/>
              </a:spcBef>
              <a:buFontTx/>
              <a:buChar char="•"/>
            </a:pPr>
            <a:r>
              <a:rPr lang="en-US" sz="2000" u="none"/>
              <a:t>The primary benefit of on-demand spawning strategies is their reduced consumption of resources</a:t>
            </a:r>
          </a:p>
          <a:p>
            <a:pPr marL="111125" indent="-111125">
              <a:spcBef>
                <a:spcPct val="20000"/>
              </a:spcBef>
              <a:buFontTx/>
              <a:buChar char="•"/>
            </a:pPr>
            <a:r>
              <a:rPr lang="en-US" sz="2000" u="none"/>
              <a:t>The drawbacks, however, are that these strategies can degrade performance in heavily loaded servers &amp; determinism in real-time systems due to costs of spawning processes/threads &amp; starting services</a:t>
            </a:r>
          </a:p>
        </p:txBody>
      </p:sp>
    </p:spTree>
  </p:cSld>
  <p:clrMapOvr>
    <a:masterClrMapping/>
  </p:clrMapOvr>
  <p:transition/>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Slide Number Placeholder 4"/>
          <p:cNvSpPr>
            <a:spLocks noGrp="1"/>
          </p:cNvSpPr>
          <p:nvPr>
            <p:ph type="sldNum" sz="quarter" idx="10"/>
          </p:nvPr>
        </p:nvSpPr>
        <p:spPr>
          <a:noFill/>
        </p:spPr>
        <p:txBody>
          <a:bodyPr/>
          <a:lstStyle/>
          <a:p>
            <a:fld id="{33E1DDB7-CEF6-4232-9891-F2F060001D3E}" type="slidenum">
              <a:rPr lang="en-US" smtClean="0">
                <a:latin typeface="Arial" pitchFamily="34" charset="0"/>
              </a:rPr>
              <a:pPr/>
              <a:t>142</a:t>
            </a:fld>
            <a:endParaRPr lang="en-US" smtClean="0">
              <a:latin typeface="Arial" pitchFamily="34" charset="0"/>
            </a:endParaRPr>
          </a:p>
        </p:txBody>
      </p:sp>
      <p:sp>
        <p:nvSpPr>
          <p:cNvPr id="149507" name="Rectangle 2"/>
          <p:cNvSpPr>
            <a:spLocks noGrp="1" noChangeArrowheads="1"/>
          </p:cNvSpPr>
          <p:nvPr>
            <p:ph type="title"/>
          </p:nvPr>
        </p:nvSpPr>
        <p:spPr>
          <a:xfrm>
            <a:off x="0" y="-38100"/>
            <a:ext cx="9144000" cy="914400"/>
          </a:xfrm>
        </p:spPr>
        <p:txBody>
          <a:bodyPr/>
          <a:lstStyle/>
          <a:p>
            <a:r>
              <a:rPr lang="en-US" sz="4000" smtClean="0">
                <a:latin typeface="Arial Narrow" pitchFamily="34" charset="0"/>
              </a:rPr>
              <a:t>Thread Pool Eager Spawning Strategies</a:t>
            </a:r>
          </a:p>
        </p:txBody>
      </p:sp>
      <p:pic>
        <p:nvPicPr>
          <p:cNvPr id="149508" name="Picture 3" descr="hs_book_136"/>
          <p:cNvPicPr>
            <a:picLocks noGrp="1" noChangeAspect="1" noChangeArrowheads="1"/>
          </p:cNvPicPr>
          <p:nvPr>
            <p:ph sz="half" idx="1"/>
          </p:nvPr>
        </p:nvPicPr>
        <p:blipFill>
          <a:blip r:embed="rId3" cstate="print"/>
          <a:srcRect/>
          <a:stretch>
            <a:fillRect/>
          </a:stretch>
        </p:blipFill>
        <p:spPr>
          <a:xfrm>
            <a:off x="293688" y="2465388"/>
            <a:ext cx="8288337" cy="3646487"/>
          </a:xfrm>
          <a:noFill/>
        </p:spPr>
      </p:pic>
      <p:sp>
        <p:nvSpPr>
          <p:cNvPr id="149509" name="Rectangle 4"/>
          <p:cNvSpPr>
            <a:spLocks noChangeArrowheads="1"/>
          </p:cNvSpPr>
          <p:nvPr/>
        </p:nvSpPr>
        <p:spPr bwMode="auto">
          <a:xfrm>
            <a:off x="9525" y="827088"/>
            <a:ext cx="9134475" cy="1736725"/>
          </a:xfrm>
          <a:prstGeom prst="rect">
            <a:avLst/>
          </a:prstGeom>
          <a:noFill/>
          <a:ln w="12700">
            <a:noFill/>
            <a:miter lim="800000"/>
            <a:headEnd/>
            <a:tailEnd/>
          </a:ln>
        </p:spPr>
        <p:txBody>
          <a:bodyPr>
            <a:spAutoFit/>
          </a:bodyPr>
          <a:lstStyle/>
          <a:p>
            <a:pPr marL="111125" indent="-111125">
              <a:spcBef>
                <a:spcPct val="20000"/>
              </a:spcBef>
              <a:buFontTx/>
              <a:buChar char="•"/>
            </a:pPr>
            <a:r>
              <a:rPr lang="en-US" sz="2000" u="none"/>
              <a:t>This strategy prespawns one or more OS processes or threads at server creation time</a:t>
            </a:r>
          </a:p>
          <a:p>
            <a:pPr marL="111125" indent="-111125">
              <a:spcBef>
                <a:spcPct val="20000"/>
              </a:spcBef>
              <a:buFontTx/>
              <a:buChar char="•"/>
            </a:pPr>
            <a:r>
              <a:rPr lang="en-US" sz="2000" u="none"/>
              <a:t>These``warm-started'' execution resources form a pool that improves response time by incurring service startup overhead before requests are serviced</a:t>
            </a:r>
          </a:p>
          <a:p>
            <a:pPr marL="111125" indent="-111125">
              <a:spcBef>
                <a:spcPct val="20000"/>
              </a:spcBef>
              <a:buFontTx/>
              <a:buChar char="•"/>
            </a:pPr>
            <a:r>
              <a:rPr lang="en-US" sz="2000" u="none"/>
              <a:t>Two general types of eager spawning strategies are shown below:</a:t>
            </a:r>
          </a:p>
        </p:txBody>
      </p:sp>
      <p:sp>
        <p:nvSpPr>
          <p:cNvPr id="149510" name="Rectangle 5"/>
          <p:cNvSpPr>
            <a:spLocks noChangeArrowheads="1"/>
          </p:cNvSpPr>
          <p:nvPr/>
        </p:nvSpPr>
        <p:spPr bwMode="auto">
          <a:xfrm>
            <a:off x="33338" y="6264275"/>
            <a:ext cx="9070975" cy="396875"/>
          </a:xfrm>
          <a:prstGeom prst="rect">
            <a:avLst/>
          </a:prstGeom>
          <a:noFill/>
          <a:ln w="12700">
            <a:noFill/>
            <a:miter lim="800000"/>
            <a:headEnd/>
            <a:tailEnd/>
          </a:ln>
        </p:spPr>
        <p:txBody>
          <a:bodyPr wrap="none">
            <a:spAutoFit/>
          </a:bodyPr>
          <a:lstStyle/>
          <a:p>
            <a:pPr marL="111125" indent="-111125">
              <a:buFontTx/>
              <a:buChar char="•"/>
            </a:pPr>
            <a:r>
              <a:rPr lang="en-US" sz="2000" u="none"/>
              <a:t>These strategies based on Half-Sync/Half-Async &amp; Leader/Followers patterns </a:t>
            </a:r>
          </a:p>
        </p:txBody>
      </p:sp>
    </p:spTree>
  </p:cSld>
  <p:clrMapOvr>
    <a:masterClrMapping/>
  </p:clrMapOvr>
  <p:transition/>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Slide Number Placeholder 3"/>
          <p:cNvSpPr>
            <a:spLocks noGrp="1"/>
          </p:cNvSpPr>
          <p:nvPr>
            <p:ph type="sldNum" sz="quarter" idx="10"/>
          </p:nvPr>
        </p:nvSpPr>
        <p:spPr>
          <a:noFill/>
        </p:spPr>
        <p:txBody>
          <a:bodyPr/>
          <a:lstStyle/>
          <a:p>
            <a:fld id="{12C880DC-87A8-408C-9B12-C3FDAE25DBB4}" type="slidenum">
              <a:rPr lang="en-US" smtClean="0">
                <a:latin typeface="Arial" pitchFamily="34" charset="0"/>
              </a:rPr>
              <a:pPr/>
              <a:t>143</a:t>
            </a:fld>
            <a:endParaRPr lang="en-US" smtClean="0">
              <a:latin typeface="Arial" pitchFamily="34" charset="0"/>
            </a:endParaRPr>
          </a:p>
        </p:txBody>
      </p:sp>
      <p:sp>
        <p:nvSpPr>
          <p:cNvPr id="150531" name="Rectangle 2"/>
          <p:cNvSpPr>
            <a:spLocks noGrp="1" noChangeArrowheads="1"/>
          </p:cNvSpPr>
          <p:nvPr>
            <p:ph type="title"/>
          </p:nvPr>
        </p:nvSpPr>
        <p:spPr>
          <a:xfrm>
            <a:off x="654050" y="-38100"/>
            <a:ext cx="7924800" cy="914400"/>
          </a:xfrm>
        </p:spPr>
        <p:txBody>
          <a:bodyPr/>
          <a:lstStyle/>
          <a:p>
            <a:r>
              <a:rPr lang="en-US" sz="4000" smtClean="0"/>
              <a:t>The N:1 &amp; 1:1 Threading Models</a:t>
            </a:r>
          </a:p>
        </p:txBody>
      </p:sp>
      <p:pic>
        <p:nvPicPr>
          <p:cNvPr id="150532" name="Picture 3" descr="hs_book_139"/>
          <p:cNvPicPr>
            <a:picLocks noGrp="1" noChangeAspect="1" noChangeArrowheads="1"/>
          </p:cNvPicPr>
          <p:nvPr>
            <p:ph idx="1"/>
          </p:nvPr>
        </p:nvPicPr>
        <p:blipFill>
          <a:blip r:embed="rId3" cstate="print"/>
          <a:srcRect/>
          <a:stretch>
            <a:fillRect/>
          </a:stretch>
        </p:blipFill>
        <p:spPr>
          <a:xfrm>
            <a:off x="962025" y="2343150"/>
            <a:ext cx="6856413" cy="3613150"/>
          </a:xfrm>
          <a:noFill/>
        </p:spPr>
      </p:pic>
      <p:sp>
        <p:nvSpPr>
          <p:cNvPr id="150533" name="Rectangle 4"/>
          <p:cNvSpPr>
            <a:spLocks noChangeArrowheads="1"/>
          </p:cNvSpPr>
          <p:nvPr/>
        </p:nvSpPr>
        <p:spPr bwMode="auto">
          <a:xfrm>
            <a:off x="9525" y="801688"/>
            <a:ext cx="9134475" cy="1754187"/>
          </a:xfrm>
          <a:prstGeom prst="rect">
            <a:avLst/>
          </a:prstGeom>
          <a:noFill/>
          <a:ln w="12700">
            <a:noFill/>
            <a:miter lim="800000"/>
            <a:headEnd/>
            <a:tailEnd/>
          </a:ln>
        </p:spPr>
        <p:txBody>
          <a:bodyPr>
            <a:spAutoFit/>
          </a:bodyPr>
          <a:lstStyle/>
          <a:p>
            <a:pPr marL="111125" indent="-111125">
              <a:spcBef>
                <a:spcPct val="15000"/>
              </a:spcBef>
              <a:buFontTx/>
              <a:buChar char="•"/>
            </a:pPr>
            <a:r>
              <a:rPr lang="en-US" sz="2000" u="none"/>
              <a:t>OS scheduling ensures applications use host CPU resources suitably</a:t>
            </a:r>
          </a:p>
          <a:p>
            <a:pPr marL="111125" indent="-111125">
              <a:spcBef>
                <a:spcPct val="15000"/>
              </a:spcBef>
              <a:buFontTx/>
              <a:buChar char="•"/>
            </a:pPr>
            <a:r>
              <a:rPr lang="en-US" sz="2000" u="none"/>
              <a:t>Modern OS platforms provide various models for scheduling threads </a:t>
            </a:r>
          </a:p>
          <a:p>
            <a:pPr marL="111125" indent="-111125">
              <a:spcBef>
                <a:spcPct val="15000"/>
              </a:spcBef>
              <a:buFontTx/>
              <a:buChar char="•"/>
            </a:pPr>
            <a:r>
              <a:rPr lang="en-US" sz="2000" u="none"/>
              <a:t>A key difference between the models is the </a:t>
            </a:r>
            <a:r>
              <a:rPr lang="en-US" sz="2000" i="1" u="none"/>
              <a:t>contention scope</a:t>
            </a:r>
            <a:r>
              <a:rPr lang="en-US" sz="2000" u="none"/>
              <a:t> in which threads compete for system resources, particularly CPU time</a:t>
            </a:r>
          </a:p>
          <a:p>
            <a:pPr marL="111125" indent="-111125">
              <a:spcBef>
                <a:spcPct val="15000"/>
              </a:spcBef>
              <a:buFontTx/>
              <a:buChar char="•"/>
            </a:pPr>
            <a:r>
              <a:rPr lang="en-US" sz="2000" u="none"/>
              <a:t>The two different contention scopes are shown below:</a:t>
            </a:r>
          </a:p>
        </p:txBody>
      </p:sp>
      <p:sp>
        <p:nvSpPr>
          <p:cNvPr id="150534" name="Rectangle 5"/>
          <p:cNvSpPr>
            <a:spLocks noChangeArrowheads="1"/>
          </p:cNvSpPr>
          <p:nvPr/>
        </p:nvSpPr>
        <p:spPr bwMode="auto">
          <a:xfrm>
            <a:off x="0" y="5711825"/>
            <a:ext cx="4351338" cy="1069975"/>
          </a:xfrm>
          <a:prstGeom prst="rect">
            <a:avLst/>
          </a:prstGeom>
          <a:noFill/>
          <a:ln w="12700">
            <a:noFill/>
            <a:miter lim="800000"/>
            <a:headEnd/>
            <a:tailEnd/>
          </a:ln>
        </p:spPr>
        <p:txBody>
          <a:bodyPr>
            <a:spAutoFit/>
          </a:bodyPr>
          <a:lstStyle/>
          <a:p>
            <a:pPr marL="341313" lvl="1" indent="-111125">
              <a:spcBef>
                <a:spcPct val="15000"/>
              </a:spcBef>
              <a:buFontTx/>
              <a:buChar char="•"/>
            </a:pPr>
            <a:r>
              <a:rPr lang="en-US" sz="1600" b="1" i="1" u="none"/>
              <a:t>Process contention scope</a:t>
            </a:r>
            <a:r>
              <a:rPr lang="en-US" sz="1600" u="none"/>
              <a:t> (aka “user threading”) where threads in the same process compete with each other (but not directly with threads in other processes) </a:t>
            </a:r>
          </a:p>
        </p:txBody>
      </p:sp>
      <p:sp>
        <p:nvSpPr>
          <p:cNvPr id="150535" name="Rectangle 6"/>
          <p:cNvSpPr>
            <a:spLocks noChangeArrowheads="1"/>
          </p:cNvSpPr>
          <p:nvPr/>
        </p:nvSpPr>
        <p:spPr bwMode="auto">
          <a:xfrm>
            <a:off x="4475163" y="5711825"/>
            <a:ext cx="4368800" cy="1069975"/>
          </a:xfrm>
          <a:prstGeom prst="rect">
            <a:avLst/>
          </a:prstGeom>
          <a:noFill/>
          <a:ln w="12700">
            <a:noFill/>
            <a:miter lim="800000"/>
            <a:headEnd/>
            <a:tailEnd/>
          </a:ln>
        </p:spPr>
        <p:txBody>
          <a:bodyPr>
            <a:spAutoFit/>
          </a:bodyPr>
          <a:lstStyle/>
          <a:p>
            <a:pPr marL="341313" lvl="1" indent="-111125">
              <a:spcBef>
                <a:spcPct val="15000"/>
              </a:spcBef>
              <a:buFontTx/>
              <a:buChar char="•"/>
            </a:pPr>
            <a:r>
              <a:rPr lang="en-US" sz="1600" b="1" i="1" u="none"/>
              <a:t>System contention scope</a:t>
            </a:r>
            <a:r>
              <a:rPr lang="en-US" sz="1600" u="none"/>
              <a:t> (aka “kernel threading”) where threads compete directly with other system-scope threads, regardless of what process they’re in</a:t>
            </a:r>
          </a:p>
        </p:txBody>
      </p:sp>
    </p:spTree>
  </p:cSld>
  <p:clrMapOvr>
    <a:masterClrMapping/>
  </p:clrMapOvr>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Slide Number Placeholder 3"/>
          <p:cNvSpPr>
            <a:spLocks noGrp="1"/>
          </p:cNvSpPr>
          <p:nvPr>
            <p:ph type="sldNum" sz="quarter" idx="10"/>
          </p:nvPr>
        </p:nvSpPr>
        <p:spPr>
          <a:noFill/>
        </p:spPr>
        <p:txBody>
          <a:bodyPr/>
          <a:lstStyle/>
          <a:p>
            <a:fld id="{50900346-CFED-464B-8685-1E3E3834E494}" type="slidenum">
              <a:rPr lang="en-US" smtClean="0">
                <a:latin typeface="Arial" pitchFamily="34" charset="0"/>
              </a:rPr>
              <a:pPr/>
              <a:t>144</a:t>
            </a:fld>
            <a:endParaRPr lang="en-US" smtClean="0">
              <a:latin typeface="Arial" pitchFamily="34" charset="0"/>
            </a:endParaRPr>
          </a:p>
        </p:txBody>
      </p:sp>
      <p:sp>
        <p:nvSpPr>
          <p:cNvPr id="151555" name="Rectangle 2"/>
          <p:cNvSpPr>
            <a:spLocks noGrp="1" noChangeArrowheads="1"/>
          </p:cNvSpPr>
          <p:nvPr>
            <p:ph type="title"/>
          </p:nvPr>
        </p:nvSpPr>
        <p:spPr>
          <a:xfrm>
            <a:off x="576263" y="0"/>
            <a:ext cx="7924800" cy="914400"/>
          </a:xfrm>
        </p:spPr>
        <p:txBody>
          <a:bodyPr/>
          <a:lstStyle/>
          <a:p>
            <a:r>
              <a:rPr lang="en-US" sz="4000" smtClean="0"/>
              <a:t>The N:M Threading Model</a:t>
            </a:r>
          </a:p>
        </p:txBody>
      </p:sp>
      <p:pic>
        <p:nvPicPr>
          <p:cNvPr id="151556" name="Picture 3" descr="hs_book_141"/>
          <p:cNvPicPr>
            <a:picLocks noGrp="1" noChangeAspect="1" noChangeArrowheads="1"/>
          </p:cNvPicPr>
          <p:nvPr>
            <p:ph idx="1"/>
          </p:nvPr>
        </p:nvPicPr>
        <p:blipFill>
          <a:blip r:embed="rId2" cstate="print"/>
          <a:srcRect/>
          <a:stretch>
            <a:fillRect/>
          </a:stretch>
        </p:blipFill>
        <p:spPr>
          <a:xfrm>
            <a:off x="3298825" y="931863"/>
            <a:ext cx="5724525" cy="3744912"/>
          </a:xfrm>
          <a:noFill/>
        </p:spPr>
      </p:pic>
      <p:sp>
        <p:nvSpPr>
          <p:cNvPr id="151557" name="Rectangle 4"/>
          <p:cNvSpPr>
            <a:spLocks noChangeArrowheads="1"/>
          </p:cNvSpPr>
          <p:nvPr/>
        </p:nvSpPr>
        <p:spPr bwMode="auto">
          <a:xfrm>
            <a:off x="149225" y="942975"/>
            <a:ext cx="3186113" cy="5699125"/>
          </a:xfrm>
          <a:prstGeom prst="rect">
            <a:avLst/>
          </a:prstGeom>
          <a:noFill/>
          <a:ln w="12700">
            <a:noFill/>
            <a:miter lim="800000"/>
            <a:headEnd/>
            <a:tailEnd/>
          </a:ln>
        </p:spPr>
        <p:txBody>
          <a:bodyPr>
            <a:spAutoFit/>
          </a:bodyPr>
          <a:lstStyle/>
          <a:p>
            <a:pPr marL="111125" indent="-111125">
              <a:spcBef>
                <a:spcPct val="20000"/>
              </a:spcBef>
              <a:buFontTx/>
              <a:buChar char="•"/>
            </a:pPr>
            <a:r>
              <a:rPr lang="en-US" sz="2000" u="none"/>
              <a:t>Some operating systems (such as Solaris) offer a combination of the N:1 &amp; 1:1 models, referred to as the ``N:M'‘ hybrid-threading model </a:t>
            </a:r>
          </a:p>
          <a:p>
            <a:pPr marL="111125" indent="-111125">
              <a:spcBef>
                <a:spcPct val="20000"/>
              </a:spcBef>
              <a:buFontTx/>
              <a:buChar char="•"/>
            </a:pPr>
            <a:r>
              <a:rPr lang="en-US" sz="2000" u="none"/>
              <a:t>When an application spawns a thread, it can indicate in which contention scope the thread should operate </a:t>
            </a:r>
          </a:p>
          <a:p>
            <a:pPr marL="111125" indent="-111125">
              <a:spcBef>
                <a:spcPct val="20000"/>
              </a:spcBef>
              <a:buFontTx/>
              <a:buChar char="•"/>
            </a:pPr>
            <a:r>
              <a:rPr lang="en-US" sz="2000" u="none"/>
              <a:t>The OS threading library creates a user-space thread, but only creates a kernel thread if needed or if the application explicitly requests the system contention scope</a:t>
            </a:r>
          </a:p>
        </p:txBody>
      </p:sp>
      <p:sp>
        <p:nvSpPr>
          <p:cNvPr id="151558" name="Rectangle 5"/>
          <p:cNvSpPr>
            <a:spLocks noChangeArrowheads="1"/>
          </p:cNvSpPr>
          <p:nvPr/>
        </p:nvSpPr>
        <p:spPr bwMode="auto">
          <a:xfrm>
            <a:off x="3609975" y="4773613"/>
            <a:ext cx="5376863" cy="1981200"/>
          </a:xfrm>
          <a:prstGeom prst="rect">
            <a:avLst/>
          </a:prstGeom>
          <a:noFill/>
          <a:ln w="12700">
            <a:noFill/>
            <a:miter lim="800000"/>
            <a:headEnd/>
            <a:tailEnd/>
          </a:ln>
        </p:spPr>
        <p:txBody>
          <a:bodyPr>
            <a:spAutoFit/>
          </a:bodyPr>
          <a:lstStyle/>
          <a:p>
            <a:pPr marL="111125" indent="-111125">
              <a:spcBef>
                <a:spcPct val="20000"/>
              </a:spcBef>
              <a:buFontTx/>
              <a:buChar char="•"/>
            </a:pPr>
            <a:r>
              <a:rPr lang="en-US" sz="2000" u="none"/>
              <a:t>When the OS kernel blocks an LWP, all user threads scheduled onto it by the threads library also block</a:t>
            </a:r>
          </a:p>
          <a:p>
            <a:pPr marL="111125" indent="-111125">
              <a:spcBef>
                <a:spcPct val="20000"/>
              </a:spcBef>
              <a:buFontTx/>
              <a:buChar char="•"/>
            </a:pPr>
            <a:r>
              <a:rPr lang="en-US" sz="2000" u="none"/>
              <a:t>However, threads scheduled onto other LWPs in the process can continue to make progress</a:t>
            </a:r>
          </a:p>
        </p:txBody>
      </p:sp>
    </p:spTree>
  </p:cSld>
  <p:clrMapOvr>
    <a:masterClrMapping/>
  </p:clrMapOvr>
  <p:transition/>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Slide Number Placeholder 2"/>
          <p:cNvSpPr>
            <a:spLocks noGrp="1"/>
          </p:cNvSpPr>
          <p:nvPr>
            <p:ph type="sldNum" sz="quarter" idx="10"/>
          </p:nvPr>
        </p:nvSpPr>
        <p:spPr>
          <a:noFill/>
        </p:spPr>
        <p:txBody>
          <a:bodyPr/>
          <a:lstStyle/>
          <a:p>
            <a:fld id="{183D5390-95A5-49FB-9A12-13296D905228}" type="slidenum">
              <a:rPr lang="en-US" smtClean="0">
                <a:latin typeface="Arial" pitchFamily="34" charset="0"/>
              </a:rPr>
              <a:pPr/>
              <a:t>145</a:t>
            </a:fld>
            <a:endParaRPr lang="en-US" smtClean="0">
              <a:latin typeface="Arial" pitchFamily="34" charset="0"/>
            </a:endParaRPr>
          </a:p>
        </p:txBody>
      </p:sp>
      <p:sp>
        <p:nvSpPr>
          <p:cNvPr id="152579" name="Rectangle 4"/>
          <p:cNvSpPr>
            <a:spLocks noGrp="1" noChangeArrowheads="1"/>
          </p:cNvSpPr>
          <p:nvPr>
            <p:ph type="title"/>
          </p:nvPr>
        </p:nvSpPr>
        <p:spPr>
          <a:xfrm>
            <a:off x="120650" y="-38100"/>
            <a:ext cx="8778875" cy="914400"/>
          </a:xfrm>
        </p:spPr>
        <p:txBody>
          <a:bodyPr/>
          <a:lstStyle/>
          <a:p>
            <a:r>
              <a:rPr lang="en-US" sz="4000" smtClean="0">
                <a:latin typeface="Arial Narrow" pitchFamily="34" charset="0"/>
              </a:rPr>
              <a:t>Scaling Up Performance via Threading </a:t>
            </a:r>
          </a:p>
        </p:txBody>
      </p:sp>
      <p:sp>
        <p:nvSpPr>
          <p:cNvPr id="1350662" name="Rectangle 6"/>
          <p:cNvSpPr>
            <a:spLocks noChangeArrowheads="1"/>
          </p:cNvSpPr>
          <p:nvPr/>
        </p:nvSpPr>
        <p:spPr bwMode="auto">
          <a:xfrm>
            <a:off x="77788" y="895350"/>
            <a:ext cx="4149725" cy="3432175"/>
          </a:xfrm>
          <a:prstGeom prst="rect">
            <a:avLst/>
          </a:prstGeom>
          <a:solidFill>
            <a:srgbClr val="FFFF9F"/>
          </a:solidFill>
          <a:ln w="12700">
            <a:solidFill>
              <a:schemeClr val="tx1"/>
            </a:solidFill>
            <a:miter lim="800000"/>
            <a:headEnd/>
            <a:tailEnd/>
          </a:ln>
        </p:spPr>
        <p:txBody>
          <a:bodyPr>
            <a:spAutoFit/>
          </a:bodyPr>
          <a:lstStyle/>
          <a:p>
            <a:pPr marL="115888" indent="-115888">
              <a:spcBef>
                <a:spcPct val="50000"/>
              </a:spcBef>
            </a:pPr>
            <a:r>
              <a:rPr lang="en-US" sz="2000" b="1" u="none"/>
              <a:t>Context</a:t>
            </a:r>
            <a:endParaRPr lang="en-US" sz="2000" u="none"/>
          </a:p>
          <a:p>
            <a:pPr marL="115888" indent="-115888">
              <a:spcBef>
                <a:spcPct val="50000"/>
              </a:spcBef>
              <a:buFontTx/>
              <a:buChar char="•"/>
            </a:pPr>
            <a:r>
              <a:rPr lang="en-US" u="none"/>
              <a:t>HTTP runs over TCP, which uses flow control to ensure that senders do not produce data more rapidly than slow receivers or congested networks can buffer &amp; process</a:t>
            </a:r>
          </a:p>
          <a:p>
            <a:pPr marL="115888" indent="-115888">
              <a:spcBef>
                <a:spcPct val="50000"/>
              </a:spcBef>
              <a:buFontTx/>
              <a:buChar char="•"/>
            </a:pPr>
            <a:r>
              <a:rPr lang="en-US" u="none"/>
              <a:t>Since achieving efficient end-to-end </a:t>
            </a:r>
            <a:r>
              <a:rPr lang="en-US" i="1" u="none"/>
              <a:t>quality of service</a:t>
            </a:r>
            <a:r>
              <a:rPr lang="en-US" u="none"/>
              <a:t> (QoS) is important to handle heavy Web traffic loads, a Web server must scale up efficiently as its number of clients increases</a:t>
            </a:r>
          </a:p>
        </p:txBody>
      </p:sp>
      <p:sp>
        <p:nvSpPr>
          <p:cNvPr id="1350663" name="Rectangle 7"/>
          <p:cNvSpPr>
            <a:spLocks noChangeArrowheads="1"/>
          </p:cNvSpPr>
          <p:nvPr/>
        </p:nvSpPr>
        <p:spPr bwMode="auto">
          <a:xfrm>
            <a:off x="112713" y="4460875"/>
            <a:ext cx="8847137" cy="2320925"/>
          </a:xfrm>
          <a:prstGeom prst="rect">
            <a:avLst/>
          </a:prstGeom>
          <a:noFill/>
          <a:ln w="12700">
            <a:noFill/>
            <a:miter lim="800000"/>
            <a:headEnd/>
            <a:tailEnd/>
          </a:ln>
        </p:spPr>
        <p:txBody>
          <a:bodyPr>
            <a:spAutoFit/>
          </a:bodyPr>
          <a:lstStyle/>
          <a:p>
            <a:pPr marL="115888" indent="-115888">
              <a:spcBef>
                <a:spcPct val="50000"/>
              </a:spcBef>
            </a:pPr>
            <a:r>
              <a:rPr lang="en-US" sz="2000" b="1" u="none"/>
              <a:t>Problem</a:t>
            </a:r>
            <a:endParaRPr lang="en-US" sz="2000" u="none"/>
          </a:p>
          <a:p>
            <a:pPr marL="115888" indent="-115888">
              <a:spcBef>
                <a:spcPct val="50000"/>
              </a:spcBef>
              <a:buFontTx/>
              <a:buChar char="•"/>
            </a:pPr>
            <a:r>
              <a:rPr lang="en-US" u="none"/>
              <a:t>Similarly, to improve QoS for all its connected clients, an entire Web server process must not block while waiting for connection flow control to abate so it can finish sending a file to a client</a:t>
            </a:r>
          </a:p>
          <a:p>
            <a:pPr marL="115888" indent="-115888">
              <a:spcBef>
                <a:spcPct val="50000"/>
              </a:spcBef>
              <a:buFontTx/>
              <a:buChar char="•"/>
            </a:pPr>
            <a:r>
              <a:rPr lang="en-US" u="none"/>
              <a:t>Processing all HTTP GET requests reactively within a single-threaded process does not scale up, because each server CPU time-slice spends much of its time blocked waiting for I/O operations to complete</a:t>
            </a:r>
          </a:p>
        </p:txBody>
      </p:sp>
      <p:grpSp>
        <p:nvGrpSpPr>
          <p:cNvPr id="2" name="Group 479"/>
          <p:cNvGrpSpPr>
            <a:grpSpLocks/>
          </p:cNvGrpSpPr>
          <p:nvPr/>
        </p:nvGrpSpPr>
        <p:grpSpPr bwMode="auto">
          <a:xfrm>
            <a:off x="4565650" y="971550"/>
            <a:ext cx="4125913" cy="1617663"/>
            <a:chOff x="2876" y="612"/>
            <a:chExt cx="2599" cy="1019"/>
          </a:xfrm>
        </p:grpSpPr>
        <p:pic>
          <p:nvPicPr>
            <p:cNvPr id="153045" name="Picture 12"/>
            <p:cNvPicPr>
              <a:picLocks noChangeAspect="1" noChangeArrowheads="1"/>
            </p:cNvPicPr>
            <p:nvPr/>
          </p:nvPicPr>
          <p:blipFill>
            <a:blip r:embed="rId3" cstate="print"/>
            <a:srcRect/>
            <a:stretch>
              <a:fillRect/>
            </a:stretch>
          </p:blipFill>
          <p:spPr bwMode="auto">
            <a:xfrm>
              <a:off x="4438" y="612"/>
              <a:ext cx="1037" cy="1019"/>
            </a:xfrm>
            <a:prstGeom prst="rect">
              <a:avLst/>
            </a:prstGeom>
            <a:noFill/>
            <a:ln w="9525">
              <a:noFill/>
              <a:miter lim="800000"/>
              <a:headEnd/>
              <a:tailEnd/>
            </a:ln>
          </p:spPr>
        </p:pic>
        <p:pic>
          <p:nvPicPr>
            <p:cNvPr id="153046" name="Picture 13" descr="pdas_to_e310_70x70"/>
            <p:cNvPicPr>
              <a:picLocks noChangeAspect="1" noChangeArrowheads="1"/>
            </p:cNvPicPr>
            <p:nvPr/>
          </p:nvPicPr>
          <p:blipFill>
            <a:blip r:embed="rId4" cstate="print"/>
            <a:srcRect/>
            <a:stretch>
              <a:fillRect/>
            </a:stretch>
          </p:blipFill>
          <p:spPr bwMode="auto">
            <a:xfrm>
              <a:off x="2876" y="871"/>
              <a:ext cx="502" cy="502"/>
            </a:xfrm>
            <a:prstGeom prst="rect">
              <a:avLst/>
            </a:prstGeom>
            <a:noFill/>
            <a:ln w="9525">
              <a:noFill/>
              <a:miter lim="800000"/>
              <a:headEnd/>
              <a:tailEnd/>
            </a:ln>
          </p:spPr>
        </p:pic>
        <p:sp>
          <p:nvSpPr>
            <p:cNvPr id="153047" name="AutoShape 14"/>
            <p:cNvSpPr>
              <a:spLocks noChangeArrowheads="1"/>
            </p:cNvSpPr>
            <p:nvPr/>
          </p:nvSpPr>
          <p:spPr bwMode="auto">
            <a:xfrm>
              <a:off x="3522" y="1022"/>
              <a:ext cx="630" cy="200"/>
            </a:xfrm>
            <a:prstGeom prst="leftArrow">
              <a:avLst>
                <a:gd name="adj1" fmla="val 50000"/>
                <a:gd name="adj2" fmla="val 78750"/>
              </a:avLst>
            </a:prstGeom>
            <a:solidFill>
              <a:schemeClr val="accent1"/>
            </a:solidFill>
            <a:ln w="12700">
              <a:solidFill>
                <a:schemeClr val="tx1"/>
              </a:solidFill>
              <a:miter lim="800000"/>
              <a:headEnd/>
              <a:tailEnd/>
            </a:ln>
          </p:spPr>
          <p:txBody>
            <a:bodyPr wrap="none" anchor="ctr"/>
            <a:lstStyle/>
            <a:p>
              <a:endParaRPr lang="en-US"/>
            </a:p>
          </p:txBody>
        </p:sp>
      </p:grpSp>
      <p:grpSp>
        <p:nvGrpSpPr>
          <p:cNvPr id="3" name="Group 17"/>
          <p:cNvGrpSpPr>
            <a:grpSpLocks/>
          </p:cNvGrpSpPr>
          <p:nvPr/>
        </p:nvGrpSpPr>
        <p:grpSpPr bwMode="auto">
          <a:xfrm>
            <a:off x="4873625" y="3030538"/>
            <a:ext cx="3340100" cy="1454150"/>
            <a:chOff x="2796" y="854"/>
            <a:chExt cx="2716" cy="1121"/>
          </a:xfrm>
        </p:grpSpPr>
        <p:grpSp>
          <p:nvGrpSpPr>
            <p:cNvPr id="152584" name="Group 18"/>
            <p:cNvGrpSpPr>
              <a:grpSpLocks/>
            </p:cNvGrpSpPr>
            <p:nvPr/>
          </p:nvGrpSpPr>
          <p:grpSpPr bwMode="auto">
            <a:xfrm>
              <a:off x="3227" y="1844"/>
              <a:ext cx="513" cy="131"/>
              <a:chOff x="2201" y="2688"/>
              <a:chExt cx="1946" cy="577"/>
            </a:xfrm>
          </p:grpSpPr>
          <p:sp>
            <p:nvSpPr>
              <p:cNvPr id="153032" name="AutoShape 19"/>
              <p:cNvSpPr>
                <a:spLocks noChangeArrowheads="1"/>
              </p:cNvSpPr>
              <p:nvPr/>
            </p:nvSpPr>
            <p:spPr bwMode="auto">
              <a:xfrm>
                <a:off x="2934" y="3023"/>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3033" name="AutoShape 20"/>
              <p:cNvSpPr>
                <a:spLocks noChangeArrowheads="1"/>
              </p:cNvSpPr>
              <p:nvPr/>
            </p:nvSpPr>
            <p:spPr bwMode="auto">
              <a:xfrm>
                <a:off x="3030" y="3119"/>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3034" name="AutoShape 21"/>
              <p:cNvSpPr>
                <a:spLocks noChangeArrowheads="1"/>
              </p:cNvSpPr>
              <p:nvPr/>
            </p:nvSpPr>
            <p:spPr bwMode="auto">
              <a:xfrm>
                <a:off x="3329" y="2819"/>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3035" name="AutoShape 22"/>
              <p:cNvSpPr>
                <a:spLocks noChangeArrowheads="1"/>
              </p:cNvSpPr>
              <p:nvPr/>
            </p:nvSpPr>
            <p:spPr bwMode="auto">
              <a:xfrm>
                <a:off x="3425" y="3015"/>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3036" name="AutoShape 23"/>
              <p:cNvSpPr>
                <a:spLocks noChangeArrowheads="1"/>
              </p:cNvSpPr>
              <p:nvPr/>
            </p:nvSpPr>
            <p:spPr bwMode="auto">
              <a:xfrm>
                <a:off x="3570" y="2688"/>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3037" name="AutoShape 24"/>
              <p:cNvSpPr>
                <a:spLocks noChangeArrowheads="1"/>
              </p:cNvSpPr>
              <p:nvPr/>
            </p:nvSpPr>
            <p:spPr bwMode="auto">
              <a:xfrm>
                <a:off x="3666" y="2884"/>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3038" name="AutoShape 25"/>
              <p:cNvSpPr>
                <a:spLocks noChangeArrowheads="1"/>
              </p:cNvSpPr>
              <p:nvPr/>
            </p:nvSpPr>
            <p:spPr bwMode="auto">
              <a:xfrm>
                <a:off x="3026" y="2789"/>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3039" name="AutoShape 26"/>
              <p:cNvSpPr>
                <a:spLocks noChangeArrowheads="1"/>
              </p:cNvSpPr>
              <p:nvPr/>
            </p:nvSpPr>
            <p:spPr bwMode="auto">
              <a:xfrm>
                <a:off x="2201" y="2963"/>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3040" name="AutoShape 27"/>
              <p:cNvSpPr>
                <a:spLocks noChangeArrowheads="1"/>
              </p:cNvSpPr>
              <p:nvPr/>
            </p:nvSpPr>
            <p:spPr bwMode="auto">
              <a:xfrm>
                <a:off x="2297" y="3059"/>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3041" name="AutoShape 28"/>
              <p:cNvSpPr>
                <a:spLocks noChangeArrowheads="1"/>
              </p:cNvSpPr>
              <p:nvPr/>
            </p:nvSpPr>
            <p:spPr bwMode="auto">
              <a:xfrm>
                <a:off x="2596" y="2759"/>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3042" name="AutoShape 29"/>
              <p:cNvSpPr>
                <a:spLocks noChangeArrowheads="1"/>
              </p:cNvSpPr>
              <p:nvPr/>
            </p:nvSpPr>
            <p:spPr bwMode="auto">
              <a:xfrm>
                <a:off x="2692" y="2955"/>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3043" name="AutoShape 30"/>
              <p:cNvSpPr>
                <a:spLocks noChangeArrowheads="1"/>
              </p:cNvSpPr>
              <p:nvPr/>
            </p:nvSpPr>
            <p:spPr bwMode="auto">
              <a:xfrm>
                <a:off x="3870" y="2941"/>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3044" name="AutoShape 31"/>
              <p:cNvSpPr>
                <a:spLocks noChangeArrowheads="1"/>
              </p:cNvSpPr>
              <p:nvPr/>
            </p:nvSpPr>
            <p:spPr bwMode="auto">
              <a:xfrm>
                <a:off x="3966" y="3037"/>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grpSp>
        <p:grpSp>
          <p:nvGrpSpPr>
            <p:cNvPr id="152585" name="Group 32"/>
            <p:cNvGrpSpPr>
              <a:grpSpLocks/>
            </p:cNvGrpSpPr>
            <p:nvPr/>
          </p:nvGrpSpPr>
          <p:grpSpPr bwMode="auto">
            <a:xfrm>
              <a:off x="3899" y="1843"/>
              <a:ext cx="513" cy="131"/>
              <a:chOff x="2201" y="2688"/>
              <a:chExt cx="1946" cy="577"/>
            </a:xfrm>
          </p:grpSpPr>
          <p:sp>
            <p:nvSpPr>
              <p:cNvPr id="153019" name="AutoShape 33"/>
              <p:cNvSpPr>
                <a:spLocks noChangeArrowheads="1"/>
              </p:cNvSpPr>
              <p:nvPr/>
            </p:nvSpPr>
            <p:spPr bwMode="auto">
              <a:xfrm>
                <a:off x="2934" y="3023"/>
                <a:ext cx="181" cy="146"/>
              </a:xfrm>
              <a:prstGeom prst="parallelogram">
                <a:avLst>
                  <a:gd name="adj" fmla="val 30993"/>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3020" name="AutoShape 34"/>
              <p:cNvSpPr>
                <a:spLocks noChangeArrowheads="1"/>
              </p:cNvSpPr>
              <p:nvPr/>
            </p:nvSpPr>
            <p:spPr bwMode="auto">
              <a:xfrm>
                <a:off x="3030" y="3119"/>
                <a:ext cx="181" cy="146"/>
              </a:xfrm>
              <a:prstGeom prst="parallelogram">
                <a:avLst>
                  <a:gd name="adj" fmla="val 30993"/>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3021" name="AutoShape 35"/>
              <p:cNvSpPr>
                <a:spLocks noChangeArrowheads="1"/>
              </p:cNvSpPr>
              <p:nvPr/>
            </p:nvSpPr>
            <p:spPr bwMode="auto">
              <a:xfrm>
                <a:off x="3329" y="2819"/>
                <a:ext cx="181" cy="146"/>
              </a:xfrm>
              <a:prstGeom prst="parallelogram">
                <a:avLst>
                  <a:gd name="adj" fmla="val 30993"/>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3022" name="AutoShape 36"/>
              <p:cNvSpPr>
                <a:spLocks noChangeArrowheads="1"/>
              </p:cNvSpPr>
              <p:nvPr/>
            </p:nvSpPr>
            <p:spPr bwMode="auto">
              <a:xfrm>
                <a:off x="3425" y="3015"/>
                <a:ext cx="181" cy="146"/>
              </a:xfrm>
              <a:prstGeom prst="parallelogram">
                <a:avLst>
                  <a:gd name="adj" fmla="val 30993"/>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3023" name="AutoShape 37"/>
              <p:cNvSpPr>
                <a:spLocks noChangeArrowheads="1"/>
              </p:cNvSpPr>
              <p:nvPr/>
            </p:nvSpPr>
            <p:spPr bwMode="auto">
              <a:xfrm>
                <a:off x="3570" y="2688"/>
                <a:ext cx="181" cy="146"/>
              </a:xfrm>
              <a:prstGeom prst="parallelogram">
                <a:avLst>
                  <a:gd name="adj" fmla="val 30993"/>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3024" name="AutoShape 38"/>
              <p:cNvSpPr>
                <a:spLocks noChangeArrowheads="1"/>
              </p:cNvSpPr>
              <p:nvPr/>
            </p:nvSpPr>
            <p:spPr bwMode="auto">
              <a:xfrm>
                <a:off x="3666" y="2884"/>
                <a:ext cx="181" cy="146"/>
              </a:xfrm>
              <a:prstGeom prst="parallelogram">
                <a:avLst>
                  <a:gd name="adj" fmla="val 30993"/>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3025" name="AutoShape 39"/>
              <p:cNvSpPr>
                <a:spLocks noChangeArrowheads="1"/>
              </p:cNvSpPr>
              <p:nvPr/>
            </p:nvSpPr>
            <p:spPr bwMode="auto">
              <a:xfrm>
                <a:off x="3026" y="2789"/>
                <a:ext cx="181" cy="146"/>
              </a:xfrm>
              <a:prstGeom prst="parallelogram">
                <a:avLst>
                  <a:gd name="adj" fmla="val 30993"/>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3026" name="AutoShape 40"/>
              <p:cNvSpPr>
                <a:spLocks noChangeArrowheads="1"/>
              </p:cNvSpPr>
              <p:nvPr/>
            </p:nvSpPr>
            <p:spPr bwMode="auto">
              <a:xfrm>
                <a:off x="2201" y="2963"/>
                <a:ext cx="181" cy="146"/>
              </a:xfrm>
              <a:prstGeom prst="parallelogram">
                <a:avLst>
                  <a:gd name="adj" fmla="val 30993"/>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3027" name="AutoShape 41"/>
              <p:cNvSpPr>
                <a:spLocks noChangeArrowheads="1"/>
              </p:cNvSpPr>
              <p:nvPr/>
            </p:nvSpPr>
            <p:spPr bwMode="auto">
              <a:xfrm>
                <a:off x="2297" y="3059"/>
                <a:ext cx="181" cy="146"/>
              </a:xfrm>
              <a:prstGeom prst="parallelogram">
                <a:avLst>
                  <a:gd name="adj" fmla="val 30993"/>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3028" name="AutoShape 42"/>
              <p:cNvSpPr>
                <a:spLocks noChangeArrowheads="1"/>
              </p:cNvSpPr>
              <p:nvPr/>
            </p:nvSpPr>
            <p:spPr bwMode="auto">
              <a:xfrm>
                <a:off x="2596" y="2759"/>
                <a:ext cx="181" cy="146"/>
              </a:xfrm>
              <a:prstGeom prst="parallelogram">
                <a:avLst>
                  <a:gd name="adj" fmla="val 30993"/>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3029" name="AutoShape 43"/>
              <p:cNvSpPr>
                <a:spLocks noChangeArrowheads="1"/>
              </p:cNvSpPr>
              <p:nvPr/>
            </p:nvSpPr>
            <p:spPr bwMode="auto">
              <a:xfrm>
                <a:off x="2692" y="2955"/>
                <a:ext cx="181" cy="146"/>
              </a:xfrm>
              <a:prstGeom prst="parallelogram">
                <a:avLst>
                  <a:gd name="adj" fmla="val 30993"/>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3030" name="AutoShape 44"/>
              <p:cNvSpPr>
                <a:spLocks noChangeArrowheads="1"/>
              </p:cNvSpPr>
              <p:nvPr/>
            </p:nvSpPr>
            <p:spPr bwMode="auto">
              <a:xfrm>
                <a:off x="3870" y="2941"/>
                <a:ext cx="181" cy="146"/>
              </a:xfrm>
              <a:prstGeom prst="parallelogram">
                <a:avLst>
                  <a:gd name="adj" fmla="val 30993"/>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3031" name="AutoShape 45"/>
              <p:cNvSpPr>
                <a:spLocks noChangeArrowheads="1"/>
              </p:cNvSpPr>
              <p:nvPr/>
            </p:nvSpPr>
            <p:spPr bwMode="auto">
              <a:xfrm>
                <a:off x="3966" y="3037"/>
                <a:ext cx="181" cy="146"/>
              </a:xfrm>
              <a:prstGeom prst="parallelogram">
                <a:avLst>
                  <a:gd name="adj" fmla="val 30993"/>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grpSp>
        <p:grpSp>
          <p:nvGrpSpPr>
            <p:cNvPr id="152586" name="Group 46"/>
            <p:cNvGrpSpPr>
              <a:grpSpLocks/>
            </p:cNvGrpSpPr>
            <p:nvPr/>
          </p:nvGrpSpPr>
          <p:grpSpPr bwMode="auto">
            <a:xfrm>
              <a:off x="4503" y="1773"/>
              <a:ext cx="513" cy="132"/>
              <a:chOff x="2201" y="2688"/>
              <a:chExt cx="1946" cy="577"/>
            </a:xfrm>
          </p:grpSpPr>
          <p:sp>
            <p:nvSpPr>
              <p:cNvPr id="153006" name="AutoShape 47"/>
              <p:cNvSpPr>
                <a:spLocks noChangeArrowheads="1"/>
              </p:cNvSpPr>
              <p:nvPr/>
            </p:nvSpPr>
            <p:spPr bwMode="auto">
              <a:xfrm>
                <a:off x="2934" y="3023"/>
                <a:ext cx="181" cy="146"/>
              </a:xfrm>
              <a:prstGeom prst="parallelogram">
                <a:avLst>
                  <a:gd name="adj" fmla="val 30993"/>
                </a:avLst>
              </a:prstGeom>
              <a:solidFill>
                <a:schemeClr val="hlink"/>
              </a:solidFill>
              <a:ln w="12700">
                <a:solidFill>
                  <a:schemeClr val="tx1"/>
                </a:solidFill>
                <a:miter lim="800000"/>
                <a:headEnd type="none" w="sm" len="sm"/>
                <a:tailEnd type="none" w="sm" len="sm"/>
              </a:ln>
            </p:spPr>
            <p:txBody>
              <a:bodyPr wrap="none" anchor="ctr"/>
              <a:lstStyle/>
              <a:p>
                <a:endParaRPr lang="en-US"/>
              </a:p>
            </p:txBody>
          </p:sp>
          <p:sp>
            <p:nvSpPr>
              <p:cNvPr id="153007" name="AutoShape 48"/>
              <p:cNvSpPr>
                <a:spLocks noChangeArrowheads="1"/>
              </p:cNvSpPr>
              <p:nvPr/>
            </p:nvSpPr>
            <p:spPr bwMode="auto">
              <a:xfrm>
                <a:off x="3030" y="3119"/>
                <a:ext cx="181" cy="146"/>
              </a:xfrm>
              <a:prstGeom prst="parallelogram">
                <a:avLst>
                  <a:gd name="adj" fmla="val 30993"/>
                </a:avLst>
              </a:prstGeom>
              <a:solidFill>
                <a:schemeClr val="hlink"/>
              </a:solidFill>
              <a:ln w="12700">
                <a:solidFill>
                  <a:schemeClr val="tx1"/>
                </a:solidFill>
                <a:miter lim="800000"/>
                <a:headEnd type="none" w="sm" len="sm"/>
                <a:tailEnd type="none" w="sm" len="sm"/>
              </a:ln>
            </p:spPr>
            <p:txBody>
              <a:bodyPr wrap="none" anchor="ctr"/>
              <a:lstStyle/>
              <a:p>
                <a:endParaRPr lang="en-US"/>
              </a:p>
            </p:txBody>
          </p:sp>
          <p:sp>
            <p:nvSpPr>
              <p:cNvPr id="153008" name="AutoShape 49"/>
              <p:cNvSpPr>
                <a:spLocks noChangeArrowheads="1"/>
              </p:cNvSpPr>
              <p:nvPr/>
            </p:nvSpPr>
            <p:spPr bwMode="auto">
              <a:xfrm>
                <a:off x="3329" y="2819"/>
                <a:ext cx="181" cy="146"/>
              </a:xfrm>
              <a:prstGeom prst="parallelogram">
                <a:avLst>
                  <a:gd name="adj" fmla="val 30993"/>
                </a:avLst>
              </a:prstGeom>
              <a:solidFill>
                <a:schemeClr val="hlink"/>
              </a:solidFill>
              <a:ln w="12700">
                <a:solidFill>
                  <a:schemeClr val="tx1"/>
                </a:solidFill>
                <a:miter lim="800000"/>
                <a:headEnd type="none" w="sm" len="sm"/>
                <a:tailEnd type="none" w="sm" len="sm"/>
              </a:ln>
            </p:spPr>
            <p:txBody>
              <a:bodyPr wrap="none" anchor="ctr"/>
              <a:lstStyle/>
              <a:p>
                <a:endParaRPr lang="en-US"/>
              </a:p>
            </p:txBody>
          </p:sp>
          <p:sp>
            <p:nvSpPr>
              <p:cNvPr id="153009" name="AutoShape 50"/>
              <p:cNvSpPr>
                <a:spLocks noChangeArrowheads="1"/>
              </p:cNvSpPr>
              <p:nvPr/>
            </p:nvSpPr>
            <p:spPr bwMode="auto">
              <a:xfrm>
                <a:off x="3425" y="3015"/>
                <a:ext cx="181" cy="146"/>
              </a:xfrm>
              <a:prstGeom prst="parallelogram">
                <a:avLst>
                  <a:gd name="adj" fmla="val 30993"/>
                </a:avLst>
              </a:prstGeom>
              <a:solidFill>
                <a:schemeClr val="hlink"/>
              </a:solidFill>
              <a:ln w="12700">
                <a:solidFill>
                  <a:schemeClr val="tx1"/>
                </a:solidFill>
                <a:miter lim="800000"/>
                <a:headEnd type="none" w="sm" len="sm"/>
                <a:tailEnd type="none" w="sm" len="sm"/>
              </a:ln>
            </p:spPr>
            <p:txBody>
              <a:bodyPr wrap="none" anchor="ctr"/>
              <a:lstStyle/>
              <a:p>
                <a:endParaRPr lang="en-US"/>
              </a:p>
            </p:txBody>
          </p:sp>
          <p:sp>
            <p:nvSpPr>
              <p:cNvPr id="153010" name="AutoShape 51"/>
              <p:cNvSpPr>
                <a:spLocks noChangeArrowheads="1"/>
              </p:cNvSpPr>
              <p:nvPr/>
            </p:nvSpPr>
            <p:spPr bwMode="auto">
              <a:xfrm>
                <a:off x="3570" y="2688"/>
                <a:ext cx="181" cy="146"/>
              </a:xfrm>
              <a:prstGeom prst="parallelogram">
                <a:avLst>
                  <a:gd name="adj" fmla="val 30993"/>
                </a:avLst>
              </a:prstGeom>
              <a:solidFill>
                <a:schemeClr val="hlink"/>
              </a:solidFill>
              <a:ln w="12700">
                <a:solidFill>
                  <a:schemeClr val="tx1"/>
                </a:solidFill>
                <a:miter lim="800000"/>
                <a:headEnd type="none" w="sm" len="sm"/>
                <a:tailEnd type="none" w="sm" len="sm"/>
              </a:ln>
            </p:spPr>
            <p:txBody>
              <a:bodyPr wrap="none" anchor="ctr"/>
              <a:lstStyle/>
              <a:p>
                <a:endParaRPr lang="en-US"/>
              </a:p>
            </p:txBody>
          </p:sp>
          <p:sp>
            <p:nvSpPr>
              <p:cNvPr id="153011" name="AutoShape 52"/>
              <p:cNvSpPr>
                <a:spLocks noChangeArrowheads="1"/>
              </p:cNvSpPr>
              <p:nvPr/>
            </p:nvSpPr>
            <p:spPr bwMode="auto">
              <a:xfrm>
                <a:off x="3666" y="2884"/>
                <a:ext cx="181" cy="146"/>
              </a:xfrm>
              <a:prstGeom prst="parallelogram">
                <a:avLst>
                  <a:gd name="adj" fmla="val 30993"/>
                </a:avLst>
              </a:prstGeom>
              <a:solidFill>
                <a:schemeClr val="hlink"/>
              </a:solidFill>
              <a:ln w="12700">
                <a:solidFill>
                  <a:schemeClr val="tx1"/>
                </a:solidFill>
                <a:miter lim="800000"/>
                <a:headEnd type="none" w="sm" len="sm"/>
                <a:tailEnd type="none" w="sm" len="sm"/>
              </a:ln>
            </p:spPr>
            <p:txBody>
              <a:bodyPr wrap="none" anchor="ctr"/>
              <a:lstStyle/>
              <a:p>
                <a:endParaRPr lang="en-US"/>
              </a:p>
            </p:txBody>
          </p:sp>
          <p:sp>
            <p:nvSpPr>
              <p:cNvPr id="153012" name="AutoShape 53"/>
              <p:cNvSpPr>
                <a:spLocks noChangeArrowheads="1"/>
              </p:cNvSpPr>
              <p:nvPr/>
            </p:nvSpPr>
            <p:spPr bwMode="auto">
              <a:xfrm>
                <a:off x="3026" y="2789"/>
                <a:ext cx="181" cy="146"/>
              </a:xfrm>
              <a:prstGeom prst="parallelogram">
                <a:avLst>
                  <a:gd name="adj" fmla="val 30993"/>
                </a:avLst>
              </a:prstGeom>
              <a:solidFill>
                <a:schemeClr val="hlink"/>
              </a:solidFill>
              <a:ln w="12700">
                <a:solidFill>
                  <a:schemeClr val="tx1"/>
                </a:solidFill>
                <a:miter lim="800000"/>
                <a:headEnd type="none" w="sm" len="sm"/>
                <a:tailEnd type="none" w="sm" len="sm"/>
              </a:ln>
            </p:spPr>
            <p:txBody>
              <a:bodyPr wrap="none" anchor="ctr"/>
              <a:lstStyle/>
              <a:p>
                <a:endParaRPr lang="en-US"/>
              </a:p>
            </p:txBody>
          </p:sp>
          <p:sp>
            <p:nvSpPr>
              <p:cNvPr id="153013" name="AutoShape 54"/>
              <p:cNvSpPr>
                <a:spLocks noChangeArrowheads="1"/>
              </p:cNvSpPr>
              <p:nvPr/>
            </p:nvSpPr>
            <p:spPr bwMode="auto">
              <a:xfrm>
                <a:off x="2201" y="2963"/>
                <a:ext cx="181" cy="146"/>
              </a:xfrm>
              <a:prstGeom prst="parallelogram">
                <a:avLst>
                  <a:gd name="adj" fmla="val 30993"/>
                </a:avLst>
              </a:prstGeom>
              <a:solidFill>
                <a:schemeClr val="hlink"/>
              </a:solidFill>
              <a:ln w="12700">
                <a:solidFill>
                  <a:schemeClr val="tx1"/>
                </a:solidFill>
                <a:miter lim="800000"/>
                <a:headEnd type="none" w="sm" len="sm"/>
                <a:tailEnd type="none" w="sm" len="sm"/>
              </a:ln>
            </p:spPr>
            <p:txBody>
              <a:bodyPr wrap="none" anchor="ctr"/>
              <a:lstStyle/>
              <a:p>
                <a:endParaRPr lang="en-US"/>
              </a:p>
            </p:txBody>
          </p:sp>
          <p:sp>
            <p:nvSpPr>
              <p:cNvPr id="153014" name="AutoShape 55"/>
              <p:cNvSpPr>
                <a:spLocks noChangeArrowheads="1"/>
              </p:cNvSpPr>
              <p:nvPr/>
            </p:nvSpPr>
            <p:spPr bwMode="auto">
              <a:xfrm>
                <a:off x="2297" y="3059"/>
                <a:ext cx="181" cy="146"/>
              </a:xfrm>
              <a:prstGeom prst="parallelogram">
                <a:avLst>
                  <a:gd name="adj" fmla="val 30993"/>
                </a:avLst>
              </a:prstGeom>
              <a:solidFill>
                <a:schemeClr val="hlink"/>
              </a:solidFill>
              <a:ln w="12700">
                <a:solidFill>
                  <a:schemeClr val="tx1"/>
                </a:solidFill>
                <a:miter lim="800000"/>
                <a:headEnd type="none" w="sm" len="sm"/>
                <a:tailEnd type="none" w="sm" len="sm"/>
              </a:ln>
            </p:spPr>
            <p:txBody>
              <a:bodyPr wrap="none" anchor="ctr"/>
              <a:lstStyle/>
              <a:p>
                <a:endParaRPr lang="en-US"/>
              </a:p>
            </p:txBody>
          </p:sp>
          <p:sp>
            <p:nvSpPr>
              <p:cNvPr id="153015" name="AutoShape 56"/>
              <p:cNvSpPr>
                <a:spLocks noChangeArrowheads="1"/>
              </p:cNvSpPr>
              <p:nvPr/>
            </p:nvSpPr>
            <p:spPr bwMode="auto">
              <a:xfrm>
                <a:off x="2596" y="2759"/>
                <a:ext cx="181" cy="146"/>
              </a:xfrm>
              <a:prstGeom prst="parallelogram">
                <a:avLst>
                  <a:gd name="adj" fmla="val 30993"/>
                </a:avLst>
              </a:prstGeom>
              <a:solidFill>
                <a:schemeClr val="hlink"/>
              </a:solidFill>
              <a:ln w="12700">
                <a:solidFill>
                  <a:schemeClr val="tx1"/>
                </a:solidFill>
                <a:miter lim="800000"/>
                <a:headEnd type="none" w="sm" len="sm"/>
                <a:tailEnd type="none" w="sm" len="sm"/>
              </a:ln>
            </p:spPr>
            <p:txBody>
              <a:bodyPr wrap="none" anchor="ctr"/>
              <a:lstStyle/>
              <a:p>
                <a:endParaRPr lang="en-US"/>
              </a:p>
            </p:txBody>
          </p:sp>
          <p:sp>
            <p:nvSpPr>
              <p:cNvPr id="153016" name="AutoShape 57"/>
              <p:cNvSpPr>
                <a:spLocks noChangeArrowheads="1"/>
              </p:cNvSpPr>
              <p:nvPr/>
            </p:nvSpPr>
            <p:spPr bwMode="auto">
              <a:xfrm>
                <a:off x="2692" y="2955"/>
                <a:ext cx="181" cy="146"/>
              </a:xfrm>
              <a:prstGeom prst="parallelogram">
                <a:avLst>
                  <a:gd name="adj" fmla="val 30993"/>
                </a:avLst>
              </a:prstGeom>
              <a:solidFill>
                <a:schemeClr val="hlink"/>
              </a:solidFill>
              <a:ln w="12700">
                <a:solidFill>
                  <a:schemeClr val="tx1"/>
                </a:solidFill>
                <a:miter lim="800000"/>
                <a:headEnd type="none" w="sm" len="sm"/>
                <a:tailEnd type="none" w="sm" len="sm"/>
              </a:ln>
            </p:spPr>
            <p:txBody>
              <a:bodyPr wrap="none" anchor="ctr"/>
              <a:lstStyle/>
              <a:p>
                <a:endParaRPr lang="en-US"/>
              </a:p>
            </p:txBody>
          </p:sp>
          <p:sp>
            <p:nvSpPr>
              <p:cNvPr id="153017" name="AutoShape 58"/>
              <p:cNvSpPr>
                <a:spLocks noChangeArrowheads="1"/>
              </p:cNvSpPr>
              <p:nvPr/>
            </p:nvSpPr>
            <p:spPr bwMode="auto">
              <a:xfrm>
                <a:off x="3870" y="2941"/>
                <a:ext cx="181" cy="146"/>
              </a:xfrm>
              <a:prstGeom prst="parallelogram">
                <a:avLst>
                  <a:gd name="adj" fmla="val 30993"/>
                </a:avLst>
              </a:prstGeom>
              <a:solidFill>
                <a:schemeClr val="hlink"/>
              </a:solidFill>
              <a:ln w="12700">
                <a:solidFill>
                  <a:schemeClr val="tx1"/>
                </a:solidFill>
                <a:miter lim="800000"/>
                <a:headEnd type="none" w="sm" len="sm"/>
                <a:tailEnd type="none" w="sm" len="sm"/>
              </a:ln>
            </p:spPr>
            <p:txBody>
              <a:bodyPr wrap="none" anchor="ctr"/>
              <a:lstStyle/>
              <a:p>
                <a:endParaRPr lang="en-US"/>
              </a:p>
            </p:txBody>
          </p:sp>
          <p:sp>
            <p:nvSpPr>
              <p:cNvPr id="153018" name="AutoShape 59"/>
              <p:cNvSpPr>
                <a:spLocks noChangeArrowheads="1"/>
              </p:cNvSpPr>
              <p:nvPr/>
            </p:nvSpPr>
            <p:spPr bwMode="auto">
              <a:xfrm>
                <a:off x="3966" y="3037"/>
                <a:ext cx="181" cy="146"/>
              </a:xfrm>
              <a:prstGeom prst="parallelogram">
                <a:avLst>
                  <a:gd name="adj" fmla="val 30993"/>
                </a:avLst>
              </a:prstGeom>
              <a:solidFill>
                <a:schemeClr val="hlink"/>
              </a:solidFill>
              <a:ln w="12700">
                <a:solidFill>
                  <a:schemeClr val="tx1"/>
                </a:solidFill>
                <a:miter lim="800000"/>
                <a:headEnd type="none" w="sm" len="sm"/>
                <a:tailEnd type="none" w="sm" len="sm"/>
              </a:ln>
            </p:spPr>
            <p:txBody>
              <a:bodyPr wrap="none" anchor="ctr"/>
              <a:lstStyle/>
              <a:p>
                <a:endParaRPr lang="en-US"/>
              </a:p>
            </p:txBody>
          </p:sp>
        </p:grpSp>
        <p:sp>
          <p:nvSpPr>
            <p:cNvPr id="152587" name="Line 60"/>
            <p:cNvSpPr>
              <a:spLocks noChangeShapeType="1"/>
            </p:cNvSpPr>
            <p:nvPr/>
          </p:nvSpPr>
          <p:spPr bwMode="auto">
            <a:xfrm flipH="1">
              <a:off x="3290" y="1425"/>
              <a:ext cx="831" cy="424"/>
            </a:xfrm>
            <a:prstGeom prst="line">
              <a:avLst/>
            </a:prstGeom>
            <a:noFill/>
            <a:ln w="12700">
              <a:solidFill>
                <a:schemeClr val="tx1"/>
              </a:solidFill>
              <a:prstDash val="sysDot"/>
              <a:round/>
              <a:headEnd type="none" w="sm" len="sm"/>
              <a:tailEnd type="none" w="sm" len="sm"/>
            </a:ln>
          </p:spPr>
          <p:txBody>
            <a:bodyPr wrap="none" anchor="ctr"/>
            <a:lstStyle/>
            <a:p>
              <a:endParaRPr lang="en-US"/>
            </a:p>
          </p:txBody>
        </p:sp>
        <p:sp>
          <p:nvSpPr>
            <p:cNvPr id="152588" name="Line 61"/>
            <p:cNvSpPr>
              <a:spLocks noChangeShapeType="1"/>
            </p:cNvSpPr>
            <p:nvPr/>
          </p:nvSpPr>
          <p:spPr bwMode="auto">
            <a:xfrm flipH="1">
              <a:off x="3659" y="1431"/>
              <a:ext cx="460" cy="405"/>
            </a:xfrm>
            <a:prstGeom prst="line">
              <a:avLst/>
            </a:prstGeom>
            <a:noFill/>
            <a:ln w="12700">
              <a:solidFill>
                <a:schemeClr val="tx1"/>
              </a:solidFill>
              <a:prstDash val="sysDot"/>
              <a:round/>
              <a:headEnd type="none" w="sm" len="sm"/>
              <a:tailEnd type="none" w="sm" len="sm"/>
            </a:ln>
          </p:spPr>
          <p:txBody>
            <a:bodyPr wrap="none" anchor="ctr"/>
            <a:lstStyle/>
            <a:p>
              <a:endParaRPr lang="en-US"/>
            </a:p>
          </p:txBody>
        </p:sp>
        <p:sp>
          <p:nvSpPr>
            <p:cNvPr id="152589" name="Line 62"/>
            <p:cNvSpPr>
              <a:spLocks noChangeShapeType="1"/>
            </p:cNvSpPr>
            <p:nvPr/>
          </p:nvSpPr>
          <p:spPr bwMode="auto">
            <a:xfrm flipH="1">
              <a:off x="3921" y="1545"/>
              <a:ext cx="277" cy="326"/>
            </a:xfrm>
            <a:prstGeom prst="line">
              <a:avLst/>
            </a:prstGeom>
            <a:noFill/>
            <a:ln w="12700">
              <a:solidFill>
                <a:schemeClr val="tx1"/>
              </a:solidFill>
              <a:prstDash val="sysDot"/>
              <a:round/>
              <a:headEnd type="none" w="sm" len="sm"/>
              <a:tailEnd type="none" w="sm" len="sm"/>
            </a:ln>
          </p:spPr>
          <p:txBody>
            <a:bodyPr wrap="none" anchor="ctr"/>
            <a:lstStyle/>
            <a:p>
              <a:endParaRPr lang="en-US"/>
            </a:p>
          </p:txBody>
        </p:sp>
        <p:sp>
          <p:nvSpPr>
            <p:cNvPr id="152590" name="Line 63"/>
            <p:cNvSpPr>
              <a:spLocks noChangeShapeType="1"/>
            </p:cNvSpPr>
            <p:nvPr/>
          </p:nvSpPr>
          <p:spPr bwMode="auto">
            <a:xfrm>
              <a:off x="4195" y="1551"/>
              <a:ext cx="147" cy="315"/>
            </a:xfrm>
            <a:prstGeom prst="line">
              <a:avLst/>
            </a:prstGeom>
            <a:noFill/>
            <a:ln w="12700">
              <a:solidFill>
                <a:schemeClr val="tx1"/>
              </a:solidFill>
              <a:prstDash val="sysDot"/>
              <a:round/>
              <a:headEnd type="none" w="sm" len="sm"/>
              <a:tailEnd type="none" w="sm" len="sm"/>
            </a:ln>
          </p:spPr>
          <p:txBody>
            <a:bodyPr wrap="none" anchor="ctr"/>
            <a:lstStyle/>
            <a:p>
              <a:endParaRPr lang="en-US"/>
            </a:p>
          </p:txBody>
        </p:sp>
        <p:grpSp>
          <p:nvGrpSpPr>
            <p:cNvPr id="152591" name="Group 64"/>
            <p:cNvGrpSpPr>
              <a:grpSpLocks/>
            </p:cNvGrpSpPr>
            <p:nvPr/>
          </p:nvGrpSpPr>
          <p:grpSpPr bwMode="auto">
            <a:xfrm>
              <a:off x="2796" y="1732"/>
              <a:ext cx="513" cy="132"/>
              <a:chOff x="2201" y="2688"/>
              <a:chExt cx="1946" cy="577"/>
            </a:xfrm>
          </p:grpSpPr>
          <p:sp>
            <p:nvSpPr>
              <p:cNvPr id="152993" name="AutoShape 65"/>
              <p:cNvSpPr>
                <a:spLocks noChangeArrowheads="1"/>
              </p:cNvSpPr>
              <p:nvPr/>
            </p:nvSpPr>
            <p:spPr bwMode="auto">
              <a:xfrm>
                <a:off x="2934" y="3023"/>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94" name="AutoShape 66"/>
              <p:cNvSpPr>
                <a:spLocks noChangeArrowheads="1"/>
              </p:cNvSpPr>
              <p:nvPr/>
            </p:nvSpPr>
            <p:spPr bwMode="auto">
              <a:xfrm>
                <a:off x="3030" y="3119"/>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95" name="AutoShape 67"/>
              <p:cNvSpPr>
                <a:spLocks noChangeArrowheads="1"/>
              </p:cNvSpPr>
              <p:nvPr/>
            </p:nvSpPr>
            <p:spPr bwMode="auto">
              <a:xfrm>
                <a:off x="3329" y="2819"/>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96" name="AutoShape 68"/>
              <p:cNvSpPr>
                <a:spLocks noChangeArrowheads="1"/>
              </p:cNvSpPr>
              <p:nvPr/>
            </p:nvSpPr>
            <p:spPr bwMode="auto">
              <a:xfrm>
                <a:off x="3425" y="3015"/>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97" name="AutoShape 69"/>
              <p:cNvSpPr>
                <a:spLocks noChangeArrowheads="1"/>
              </p:cNvSpPr>
              <p:nvPr/>
            </p:nvSpPr>
            <p:spPr bwMode="auto">
              <a:xfrm>
                <a:off x="3570" y="2688"/>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98" name="AutoShape 70"/>
              <p:cNvSpPr>
                <a:spLocks noChangeArrowheads="1"/>
              </p:cNvSpPr>
              <p:nvPr/>
            </p:nvSpPr>
            <p:spPr bwMode="auto">
              <a:xfrm>
                <a:off x="3666" y="2884"/>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99" name="AutoShape 71"/>
              <p:cNvSpPr>
                <a:spLocks noChangeArrowheads="1"/>
              </p:cNvSpPr>
              <p:nvPr/>
            </p:nvSpPr>
            <p:spPr bwMode="auto">
              <a:xfrm>
                <a:off x="3026" y="2789"/>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3000" name="AutoShape 72"/>
              <p:cNvSpPr>
                <a:spLocks noChangeArrowheads="1"/>
              </p:cNvSpPr>
              <p:nvPr/>
            </p:nvSpPr>
            <p:spPr bwMode="auto">
              <a:xfrm>
                <a:off x="2201" y="2963"/>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3001" name="AutoShape 73"/>
              <p:cNvSpPr>
                <a:spLocks noChangeArrowheads="1"/>
              </p:cNvSpPr>
              <p:nvPr/>
            </p:nvSpPr>
            <p:spPr bwMode="auto">
              <a:xfrm>
                <a:off x="2297" y="3059"/>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3002" name="AutoShape 74"/>
              <p:cNvSpPr>
                <a:spLocks noChangeArrowheads="1"/>
              </p:cNvSpPr>
              <p:nvPr/>
            </p:nvSpPr>
            <p:spPr bwMode="auto">
              <a:xfrm>
                <a:off x="2596" y="2759"/>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3003" name="AutoShape 75"/>
              <p:cNvSpPr>
                <a:spLocks noChangeArrowheads="1"/>
              </p:cNvSpPr>
              <p:nvPr/>
            </p:nvSpPr>
            <p:spPr bwMode="auto">
              <a:xfrm>
                <a:off x="2692" y="2955"/>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3004" name="AutoShape 76"/>
              <p:cNvSpPr>
                <a:spLocks noChangeArrowheads="1"/>
              </p:cNvSpPr>
              <p:nvPr/>
            </p:nvSpPr>
            <p:spPr bwMode="auto">
              <a:xfrm>
                <a:off x="3870" y="2941"/>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3005" name="AutoShape 77"/>
              <p:cNvSpPr>
                <a:spLocks noChangeArrowheads="1"/>
              </p:cNvSpPr>
              <p:nvPr/>
            </p:nvSpPr>
            <p:spPr bwMode="auto">
              <a:xfrm>
                <a:off x="3966" y="3037"/>
                <a:ext cx="181" cy="146"/>
              </a:xfrm>
              <a:prstGeom prst="parallelogram">
                <a:avLst>
                  <a:gd name="adj" fmla="val 30993"/>
                </a:avLst>
              </a:prstGeom>
              <a:solidFill>
                <a:srgbClr val="114FFB"/>
              </a:solidFill>
              <a:ln w="12700">
                <a:solidFill>
                  <a:schemeClr val="tx1"/>
                </a:solidFill>
                <a:miter lim="800000"/>
                <a:headEnd type="none" w="sm" len="sm"/>
                <a:tailEnd type="none" w="sm" len="sm"/>
              </a:ln>
            </p:spPr>
            <p:txBody>
              <a:bodyPr wrap="none" anchor="ctr"/>
              <a:lstStyle/>
              <a:p>
                <a:endParaRPr lang="en-US"/>
              </a:p>
            </p:txBody>
          </p:sp>
        </p:grpSp>
        <p:sp>
          <p:nvSpPr>
            <p:cNvPr id="152592" name="Line 78"/>
            <p:cNvSpPr>
              <a:spLocks noChangeShapeType="1"/>
            </p:cNvSpPr>
            <p:nvPr/>
          </p:nvSpPr>
          <p:spPr bwMode="auto">
            <a:xfrm flipH="1">
              <a:off x="2896" y="1427"/>
              <a:ext cx="543" cy="366"/>
            </a:xfrm>
            <a:prstGeom prst="line">
              <a:avLst/>
            </a:prstGeom>
            <a:noFill/>
            <a:ln w="12700">
              <a:solidFill>
                <a:schemeClr val="tx1"/>
              </a:solidFill>
              <a:prstDash val="sysDot"/>
              <a:round/>
              <a:headEnd type="none" w="sm" len="sm"/>
              <a:tailEnd type="none" w="sm" len="sm"/>
            </a:ln>
          </p:spPr>
          <p:txBody>
            <a:bodyPr wrap="none" anchor="ctr"/>
            <a:lstStyle/>
            <a:p>
              <a:endParaRPr lang="en-US"/>
            </a:p>
          </p:txBody>
        </p:sp>
        <p:grpSp>
          <p:nvGrpSpPr>
            <p:cNvPr id="152593" name="Group 79"/>
            <p:cNvGrpSpPr>
              <a:grpSpLocks/>
            </p:cNvGrpSpPr>
            <p:nvPr/>
          </p:nvGrpSpPr>
          <p:grpSpPr bwMode="auto">
            <a:xfrm>
              <a:off x="4878" y="1324"/>
              <a:ext cx="184" cy="73"/>
              <a:chOff x="1024" y="3264"/>
              <a:chExt cx="320" cy="296"/>
            </a:xfrm>
          </p:grpSpPr>
          <p:sp>
            <p:nvSpPr>
              <p:cNvPr id="152989" name="Rectangle 80"/>
              <p:cNvSpPr>
                <a:spLocks noChangeArrowheads="1"/>
              </p:cNvSpPr>
              <p:nvPr/>
            </p:nvSpPr>
            <p:spPr bwMode="auto">
              <a:xfrm>
                <a:off x="1024" y="337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990" name="Rectangle 81"/>
              <p:cNvSpPr>
                <a:spLocks noChangeArrowheads="1"/>
              </p:cNvSpPr>
              <p:nvPr/>
            </p:nvSpPr>
            <p:spPr bwMode="auto">
              <a:xfrm>
                <a:off x="1072" y="333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991" name="Rectangle 82"/>
              <p:cNvSpPr>
                <a:spLocks noChangeArrowheads="1"/>
              </p:cNvSpPr>
              <p:nvPr/>
            </p:nvSpPr>
            <p:spPr bwMode="auto">
              <a:xfrm>
                <a:off x="1112" y="329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992" name="Rectangle 83"/>
              <p:cNvSpPr>
                <a:spLocks noChangeArrowheads="1"/>
              </p:cNvSpPr>
              <p:nvPr/>
            </p:nvSpPr>
            <p:spPr bwMode="auto">
              <a:xfrm>
                <a:off x="1152" y="3264"/>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grpSp>
        <p:grpSp>
          <p:nvGrpSpPr>
            <p:cNvPr id="152594" name="Group 84"/>
            <p:cNvGrpSpPr>
              <a:grpSpLocks/>
            </p:cNvGrpSpPr>
            <p:nvPr/>
          </p:nvGrpSpPr>
          <p:grpSpPr bwMode="auto">
            <a:xfrm>
              <a:off x="3658" y="909"/>
              <a:ext cx="990" cy="315"/>
              <a:chOff x="1832" y="1576"/>
              <a:chExt cx="1720" cy="1272"/>
            </a:xfrm>
          </p:grpSpPr>
          <p:grpSp>
            <p:nvGrpSpPr>
              <p:cNvPr id="152841" name="Group 85"/>
              <p:cNvGrpSpPr>
                <a:grpSpLocks/>
              </p:cNvGrpSpPr>
              <p:nvPr/>
            </p:nvGrpSpPr>
            <p:grpSpPr bwMode="auto">
              <a:xfrm>
                <a:off x="1832" y="1992"/>
                <a:ext cx="888" cy="648"/>
                <a:chOff x="1752" y="2224"/>
                <a:chExt cx="888" cy="648"/>
              </a:xfrm>
            </p:grpSpPr>
            <p:grpSp>
              <p:nvGrpSpPr>
                <p:cNvPr id="152953" name="Group 86"/>
                <p:cNvGrpSpPr>
                  <a:grpSpLocks/>
                </p:cNvGrpSpPr>
                <p:nvPr/>
              </p:nvGrpSpPr>
              <p:grpSpPr bwMode="auto">
                <a:xfrm>
                  <a:off x="1752" y="2224"/>
                  <a:ext cx="496" cy="528"/>
                  <a:chOff x="2016" y="2000"/>
                  <a:chExt cx="496" cy="528"/>
                </a:xfrm>
              </p:grpSpPr>
              <p:sp>
                <p:nvSpPr>
                  <p:cNvPr id="152981" name="Rectangle 87"/>
                  <p:cNvSpPr>
                    <a:spLocks noChangeArrowheads="1"/>
                  </p:cNvSpPr>
                  <p:nvPr/>
                </p:nvSpPr>
                <p:spPr bwMode="auto">
                  <a:xfrm>
                    <a:off x="2016" y="2368"/>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82" name="Rectangle 88"/>
                  <p:cNvSpPr>
                    <a:spLocks noChangeArrowheads="1"/>
                  </p:cNvSpPr>
                  <p:nvPr/>
                </p:nvSpPr>
                <p:spPr bwMode="auto">
                  <a:xfrm>
                    <a:off x="2064" y="2312"/>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83" name="Rectangle 89"/>
                  <p:cNvSpPr>
                    <a:spLocks noChangeArrowheads="1"/>
                  </p:cNvSpPr>
                  <p:nvPr/>
                </p:nvSpPr>
                <p:spPr bwMode="auto">
                  <a:xfrm>
                    <a:off x="2112" y="2264"/>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84" name="Rectangle 90"/>
                  <p:cNvSpPr>
                    <a:spLocks noChangeArrowheads="1"/>
                  </p:cNvSpPr>
                  <p:nvPr/>
                </p:nvSpPr>
                <p:spPr bwMode="auto">
                  <a:xfrm>
                    <a:off x="2160" y="2208"/>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85" name="Rectangle 91"/>
                  <p:cNvSpPr>
                    <a:spLocks noChangeArrowheads="1"/>
                  </p:cNvSpPr>
                  <p:nvPr/>
                </p:nvSpPr>
                <p:spPr bwMode="auto">
                  <a:xfrm>
                    <a:off x="2200" y="2160"/>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86" name="Rectangle 92"/>
                  <p:cNvSpPr>
                    <a:spLocks noChangeArrowheads="1"/>
                  </p:cNvSpPr>
                  <p:nvPr/>
                </p:nvSpPr>
                <p:spPr bwMode="auto">
                  <a:xfrm>
                    <a:off x="2248" y="2104"/>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87" name="Rectangle 93"/>
                  <p:cNvSpPr>
                    <a:spLocks noChangeArrowheads="1"/>
                  </p:cNvSpPr>
                  <p:nvPr/>
                </p:nvSpPr>
                <p:spPr bwMode="auto">
                  <a:xfrm>
                    <a:off x="2296" y="2056"/>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88" name="Rectangle 94"/>
                  <p:cNvSpPr>
                    <a:spLocks noChangeArrowheads="1"/>
                  </p:cNvSpPr>
                  <p:nvPr/>
                </p:nvSpPr>
                <p:spPr bwMode="auto">
                  <a:xfrm>
                    <a:off x="2344" y="2000"/>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grpSp>
            <p:grpSp>
              <p:nvGrpSpPr>
                <p:cNvPr id="152954" name="Group 95"/>
                <p:cNvGrpSpPr>
                  <a:grpSpLocks/>
                </p:cNvGrpSpPr>
                <p:nvPr/>
              </p:nvGrpSpPr>
              <p:grpSpPr bwMode="auto">
                <a:xfrm>
                  <a:off x="1896" y="2256"/>
                  <a:ext cx="496" cy="528"/>
                  <a:chOff x="2016" y="2000"/>
                  <a:chExt cx="496" cy="528"/>
                </a:xfrm>
              </p:grpSpPr>
              <p:sp>
                <p:nvSpPr>
                  <p:cNvPr id="152973" name="Rectangle 96"/>
                  <p:cNvSpPr>
                    <a:spLocks noChangeArrowheads="1"/>
                  </p:cNvSpPr>
                  <p:nvPr/>
                </p:nvSpPr>
                <p:spPr bwMode="auto">
                  <a:xfrm>
                    <a:off x="2016" y="2368"/>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74" name="Rectangle 97"/>
                  <p:cNvSpPr>
                    <a:spLocks noChangeArrowheads="1"/>
                  </p:cNvSpPr>
                  <p:nvPr/>
                </p:nvSpPr>
                <p:spPr bwMode="auto">
                  <a:xfrm>
                    <a:off x="2064" y="2312"/>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75" name="Rectangle 98"/>
                  <p:cNvSpPr>
                    <a:spLocks noChangeArrowheads="1"/>
                  </p:cNvSpPr>
                  <p:nvPr/>
                </p:nvSpPr>
                <p:spPr bwMode="auto">
                  <a:xfrm>
                    <a:off x="2112" y="2264"/>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76" name="Rectangle 99"/>
                  <p:cNvSpPr>
                    <a:spLocks noChangeArrowheads="1"/>
                  </p:cNvSpPr>
                  <p:nvPr/>
                </p:nvSpPr>
                <p:spPr bwMode="auto">
                  <a:xfrm>
                    <a:off x="2160" y="2208"/>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77" name="Rectangle 100"/>
                  <p:cNvSpPr>
                    <a:spLocks noChangeArrowheads="1"/>
                  </p:cNvSpPr>
                  <p:nvPr/>
                </p:nvSpPr>
                <p:spPr bwMode="auto">
                  <a:xfrm>
                    <a:off x="2200" y="2160"/>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78" name="Rectangle 101"/>
                  <p:cNvSpPr>
                    <a:spLocks noChangeArrowheads="1"/>
                  </p:cNvSpPr>
                  <p:nvPr/>
                </p:nvSpPr>
                <p:spPr bwMode="auto">
                  <a:xfrm>
                    <a:off x="2248" y="2104"/>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79" name="Rectangle 102"/>
                  <p:cNvSpPr>
                    <a:spLocks noChangeArrowheads="1"/>
                  </p:cNvSpPr>
                  <p:nvPr/>
                </p:nvSpPr>
                <p:spPr bwMode="auto">
                  <a:xfrm>
                    <a:off x="2296" y="2056"/>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80" name="Rectangle 103"/>
                  <p:cNvSpPr>
                    <a:spLocks noChangeArrowheads="1"/>
                  </p:cNvSpPr>
                  <p:nvPr/>
                </p:nvSpPr>
                <p:spPr bwMode="auto">
                  <a:xfrm>
                    <a:off x="2344" y="2000"/>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grpSp>
            <p:grpSp>
              <p:nvGrpSpPr>
                <p:cNvPr id="152955" name="Group 104"/>
                <p:cNvGrpSpPr>
                  <a:grpSpLocks/>
                </p:cNvGrpSpPr>
                <p:nvPr/>
              </p:nvGrpSpPr>
              <p:grpSpPr bwMode="auto">
                <a:xfrm>
                  <a:off x="2000" y="2312"/>
                  <a:ext cx="496" cy="528"/>
                  <a:chOff x="2016" y="2000"/>
                  <a:chExt cx="496" cy="528"/>
                </a:xfrm>
              </p:grpSpPr>
              <p:sp>
                <p:nvSpPr>
                  <p:cNvPr id="152965" name="Rectangle 105"/>
                  <p:cNvSpPr>
                    <a:spLocks noChangeArrowheads="1"/>
                  </p:cNvSpPr>
                  <p:nvPr/>
                </p:nvSpPr>
                <p:spPr bwMode="auto">
                  <a:xfrm>
                    <a:off x="2016" y="2368"/>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66" name="Rectangle 106"/>
                  <p:cNvSpPr>
                    <a:spLocks noChangeArrowheads="1"/>
                  </p:cNvSpPr>
                  <p:nvPr/>
                </p:nvSpPr>
                <p:spPr bwMode="auto">
                  <a:xfrm>
                    <a:off x="2064" y="2312"/>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67" name="Rectangle 107"/>
                  <p:cNvSpPr>
                    <a:spLocks noChangeArrowheads="1"/>
                  </p:cNvSpPr>
                  <p:nvPr/>
                </p:nvSpPr>
                <p:spPr bwMode="auto">
                  <a:xfrm>
                    <a:off x="2112" y="2264"/>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68" name="Rectangle 108"/>
                  <p:cNvSpPr>
                    <a:spLocks noChangeArrowheads="1"/>
                  </p:cNvSpPr>
                  <p:nvPr/>
                </p:nvSpPr>
                <p:spPr bwMode="auto">
                  <a:xfrm>
                    <a:off x="2160" y="2208"/>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69" name="Rectangle 109"/>
                  <p:cNvSpPr>
                    <a:spLocks noChangeArrowheads="1"/>
                  </p:cNvSpPr>
                  <p:nvPr/>
                </p:nvSpPr>
                <p:spPr bwMode="auto">
                  <a:xfrm>
                    <a:off x="2200" y="2160"/>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70" name="Rectangle 110"/>
                  <p:cNvSpPr>
                    <a:spLocks noChangeArrowheads="1"/>
                  </p:cNvSpPr>
                  <p:nvPr/>
                </p:nvSpPr>
                <p:spPr bwMode="auto">
                  <a:xfrm>
                    <a:off x="2248" y="2104"/>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71" name="Rectangle 111"/>
                  <p:cNvSpPr>
                    <a:spLocks noChangeArrowheads="1"/>
                  </p:cNvSpPr>
                  <p:nvPr/>
                </p:nvSpPr>
                <p:spPr bwMode="auto">
                  <a:xfrm>
                    <a:off x="2296" y="2056"/>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72" name="Rectangle 112"/>
                  <p:cNvSpPr>
                    <a:spLocks noChangeArrowheads="1"/>
                  </p:cNvSpPr>
                  <p:nvPr/>
                </p:nvSpPr>
                <p:spPr bwMode="auto">
                  <a:xfrm>
                    <a:off x="2344" y="2000"/>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grpSp>
            <p:grpSp>
              <p:nvGrpSpPr>
                <p:cNvPr id="152956" name="Group 113"/>
                <p:cNvGrpSpPr>
                  <a:grpSpLocks/>
                </p:cNvGrpSpPr>
                <p:nvPr/>
              </p:nvGrpSpPr>
              <p:grpSpPr bwMode="auto">
                <a:xfrm>
                  <a:off x="2144" y="2344"/>
                  <a:ext cx="496" cy="528"/>
                  <a:chOff x="2016" y="2000"/>
                  <a:chExt cx="496" cy="528"/>
                </a:xfrm>
              </p:grpSpPr>
              <p:sp>
                <p:nvSpPr>
                  <p:cNvPr id="152957" name="Rectangle 114"/>
                  <p:cNvSpPr>
                    <a:spLocks noChangeArrowheads="1"/>
                  </p:cNvSpPr>
                  <p:nvPr/>
                </p:nvSpPr>
                <p:spPr bwMode="auto">
                  <a:xfrm>
                    <a:off x="2016" y="2368"/>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58" name="Rectangle 115"/>
                  <p:cNvSpPr>
                    <a:spLocks noChangeArrowheads="1"/>
                  </p:cNvSpPr>
                  <p:nvPr/>
                </p:nvSpPr>
                <p:spPr bwMode="auto">
                  <a:xfrm>
                    <a:off x="2064" y="2312"/>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59" name="Rectangle 116"/>
                  <p:cNvSpPr>
                    <a:spLocks noChangeArrowheads="1"/>
                  </p:cNvSpPr>
                  <p:nvPr/>
                </p:nvSpPr>
                <p:spPr bwMode="auto">
                  <a:xfrm>
                    <a:off x="2112" y="2264"/>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60" name="Rectangle 117"/>
                  <p:cNvSpPr>
                    <a:spLocks noChangeArrowheads="1"/>
                  </p:cNvSpPr>
                  <p:nvPr/>
                </p:nvSpPr>
                <p:spPr bwMode="auto">
                  <a:xfrm>
                    <a:off x="2160" y="2208"/>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61" name="Rectangle 118"/>
                  <p:cNvSpPr>
                    <a:spLocks noChangeArrowheads="1"/>
                  </p:cNvSpPr>
                  <p:nvPr/>
                </p:nvSpPr>
                <p:spPr bwMode="auto">
                  <a:xfrm>
                    <a:off x="2200" y="2160"/>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62" name="Rectangle 119"/>
                  <p:cNvSpPr>
                    <a:spLocks noChangeArrowheads="1"/>
                  </p:cNvSpPr>
                  <p:nvPr/>
                </p:nvSpPr>
                <p:spPr bwMode="auto">
                  <a:xfrm>
                    <a:off x="2248" y="2104"/>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63" name="Rectangle 120"/>
                  <p:cNvSpPr>
                    <a:spLocks noChangeArrowheads="1"/>
                  </p:cNvSpPr>
                  <p:nvPr/>
                </p:nvSpPr>
                <p:spPr bwMode="auto">
                  <a:xfrm>
                    <a:off x="2296" y="2056"/>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64" name="Rectangle 121"/>
                  <p:cNvSpPr>
                    <a:spLocks noChangeArrowheads="1"/>
                  </p:cNvSpPr>
                  <p:nvPr/>
                </p:nvSpPr>
                <p:spPr bwMode="auto">
                  <a:xfrm>
                    <a:off x="2344" y="2000"/>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grpSp>
          </p:grpSp>
          <p:grpSp>
            <p:nvGrpSpPr>
              <p:cNvPr id="152842" name="Group 122"/>
              <p:cNvGrpSpPr>
                <a:grpSpLocks/>
              </p:cNvGrpSpPr>
              <p:nvPr/>
            </p:nvGrpSpPr>
            <p:grpSpPr bwMode="auto">
              <a:xfrm>
                <a:off x="2208" y="1576"/>
                <a:ext cx="888" cy="648"/>
                <a:chOff x="1800" y="1552"/>
                <a:chExt cx="888" cy="648"/>
              </a:xfrm>
            </p:grpSpPr>
            <p:grpSp>
              <p:nvGrpSpPr>
                <p:cNvPr id="152917" name="Group 123"/>
                <p:cNvGrpSpPr>
                  <a:grpSpLocks/>
                </p:cNvGrpSpPr>
                <p:nvPr/>
              </p:nvGrpSpPr>
              <p:grpSpPr bwMode="auto">
                <a:xfrm>
                  <a:off x="1800" y="1552"/>
                  <a:ext cx="496" cy="528"/>
                  <a:chOff x="2016" y="2000"/>
                  <a:chExt cx="496" cy="528"/>
                </a:xfrm>
              </p:grpSpPr>
              <p:sp>
                <p:nvSpPr>
                  <p:cNvPr id="152945" name="Rectangle 124"/>
                  <p:cNvSpPr>
                    <a:spLocks noChangeArrowheads="1"/>
                  </p:cNvSpPr>
                  <p:nvPr/>
                </p:nvSpPr>
                <p:spPr bwMode="auto">
                  <a:xfrm>
                    <a:off x="2016" y="2368"/>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46" name="Rectangle 125"/>
                  <p:cNvSpPr>
                    <a:spLocks noChangeArrowheads="1"/>
                  </p:cNvSpPr>
                  <p:nvPr/>
                </p:nvSpPr>
                <p:spPr bwMode="auto">
                  <a:xfrm>
                    <a:off x="2064" y="2312"/>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47" name="Rectangle 126"/>
                  <p:cNvSpPr>
                    <a:spLocks noChangeArrowheads="1"/>
                  </p:cNvSpPr>
                  <p:nvPr/>
                </p:nvSpPr>
                <p:spPr bwMode="auto">
                  <a:xfrm>
                    <a:off x="2112" y="2264"/>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48" name="Rectangle 127"/>
                  <p:cNvSpPr>
                    <a:spLocks noChangeArrowheads="1"/>
                  </p:cNvSpPr>
                  <p:nvPr/>
                </p:nvSpPr>
                <p:spPr bwMode="auto">
                  <a:xfrm>
                    <a:off x="2160" y="2208"/>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49" name="Rectangle 128"/>
                  <p:cNvSpPr>
                    <a:spLocks noChangeArrowheads="1"/>
                  </p:cNvSpPr>
                  <p:nvPr/>
                </p:nvSpPr>
                <p:spPr bwMode="auto">
                  <a:xfrm>
                    <a:off x="2200" y="2160"/>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50" name="Rectangle 129"/>
                  <p:cNvSpPr>
                    <a:spLocks noChangeArrowheads="1"/>
                  </p:cNvSpPr>
                  <p:nvPr/>
                </p:nvSpPr>
                <p:spPr bwMode="auto">
                  <a:xfrm>
                    <a:off x="2248" y="2104"/>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51" name="Rectangle 130"/>
                  <p:cNvSpPr>
                    <a:spLocks noChangeArrowheads="1"/>
                  </p:cNvSpPr>
                  <p:nvPr/>
                </p:nvSpPr>
                <p:spPr bwMode="auto">
                  <a:xfrm>
                    <a:off x="2296" y="2056"/>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52" name="Rectangle 131"/>
                  <p:cNvSpPr>
                    <a:spLocks noChangeArrowheads="1"/>
                  </p:cNvSpPr>
                  <p:nvPr/>
                </p:nvSpPr>
                <p:spPr bwMode="auto">
                  <a:xfrm>
                    <a:off x="2344" y="2000"/>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grpSp>
            <p:grpSp>
              <p:nvGrpSpPr>
                <p:cNvPr id="152918" name="Group 132"/>
                <p:cNvGrpSpPr>
                  <a:grpSpLocks/>
                </p:cNvGrpSpPr>
                <p:nvPr/>
              </p:nvGrpSpPr>
              <p:grpSpPr bwMode="auto">
                <a:xfrm>
                  <a:off x="1944" y="1584"/>
                  <a:ext cx="496" cy="528"/>
                  <a:chOff x="2016" y="2000"/>
                  <a:chExt cx="496" cy="528"/>
                </a:xfrm>
              </p:grpSpPr>
              <p:sp>
                <p:nvSpPr>
                  <p:cNvPr id="152937" name="Rectangle 133"/>
                  <p:cNvSpPr>
                    <a:spLocks noChangeArrowheads="1"/>
                  </p:cNvSpPr>
                  <p:nvPr/>
                </p:nvSpPr>
                <p:spPr bwMode="auto">
                  <a:xfrm>
                    <a:off x="2016" y="2368"/>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38" name="Rectangle 134"/>
                  <p:cNvSpPr>
                    <a:spLocks noChangeArrowheads="1"/>
                  </p:cNvSpPr>
                  <p:nvPr/>
                </p:nvSpPr>
                <p:spPr bwMode="auto">
                  <a:xfrm>
                    <a:off x="2064" y="2312"/>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39" name="Rectangle 135"/>
                  <p:cNvSpPr>
                    <a:spLocks noChangeArrowheads="1"/>
                  </p:cNvSpPr>
                  <p:nvPr/>
                </p:nvSpPr>
                <p:spPr bwMode="auto">
                  <a:xfrm>
                    <a:off x="2112" y="2264"/>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40" name="Rectangle 136"/>
                  <p:cNvSpPr>
                    <a:spLocks noChangeArrowheads="1"/>
                  </p:cNvSpPr>
                  <p:nvPr/>
                </p:nvSpPr>
                <p:spPr bwMode="auto">
                  <a:xfrm>
                    <a:off x="2160" y="2208"/>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41" name="Rectangle 137"/>
                  <p:cNvSpPr>
                    <a:spLocks noChangeArrowheads="1"/>
                  </p:cNvSpPr>
                  <p:nvPr/>
                </p:nvSpPr>
                <p:spPr bwMode="auto">
                  <a:xfrm>
                    <a:off x="2200" y="2160"/>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42" name="Rectangle 138"/>
                  <p:cNvSpPr>
                    <a:spLocks noChangeArrowheads="1"/>
                  </p:cNvSpPr>
                  <p:nvPr/>
                </p:nvSpPr>
                <p:spPr bwMode="auto">
                  <a:xfrm>
                    <a:off x="2248" y="2104"/>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43" name="Rectangle 139"/>
                  <p:cNvSpPr>
                    <a:spLocks noChangeArrowheads="1"/>
                  </p:cNvSpPr>
                  <p:nvPr/>
                </p:nvSpPr>
                <p:spPr bwMode="auto">
                  <a:xfrm>
                    <a:off x="2296" y="2056"/>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44" name="Rectangle 140"/>
                  <p:cNvSpPr>
                    <a:spLocks noChangeArrowheads="1"/>
                  </p:cNvSpPr>
                  <p:nvPr/>
                </p:nvSpPr>
                <p:spPr bwMode="auto">
                  <a:xfrm>
                    <a:off x="2344" y="2000"/>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grpSp>
            <p:grpSp>
              <p:nvGrpSpPr>
                <p:cNvPr id="152919" name="Group 141"/>
                <p:cNvGrpSpPr>
                  <a:grpSpLocks/>
                </p:cNvGrpSpPr>
                <p:nvPr/>
              </p:nvGrpSpPr>
              <p:grpSpPr bwMode="auto">
                <a:xfrm>
                  <a:off x="2048" y="1640"/>
                  <a:ext cx="496" cy="528"/>
                  <a:chOff x="2016" y="2000"/>
                  <a:chExt cx="496" cy="528"/>
                </a:xfrm>
              </p:grpSpPr>
              <p:sp>
                <p:nvSpPr>
                  <p:cNvPr id="152929" name="Rectangle 142"/>
                  <p:cNvSpPr>
                    <a:spLocks noChangeArrowheads="1"/>
                  </p:cNvSpPr>
                  <p:nvPr/>
                </p:nvSpPr>
                <p:spPr bwMode="auto">
                  <a:xfrm>
                    <a:off x="2016" y="2368"/>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30" name="Rectangle 143"/>
                  <p:cNvSpPr>
                    <a:spLocks noChangeArrowheads="1"/>
                  </p:cNvSpPr>
                  <p:nvPr/>
                </p:nvSpPr>
                <p:spPr bwMode="auto">
                  <a:xfrm>
                    <a:off x="2064" y="2312"/>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31" name="Rectangle 144"/>
                  <p:cNvSpPr>
                    <a:spLocks noChangeArrowheads="1"/>
                  </p:cNvSpPr>
                  <p:nvPr/>
                </p:nvSpPr>
                <p:spPr bwMode="auto">
                  <a:xfrm>
                    <a:off x="2112" y="2264"/>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32" name="Rectangle 145"/>
                  <p:cNvSpPr>
                    <a:spLocks noChangeArrowheads="1"/>
                  </p:cNvSpPr>
                  <p:nvPr/>
                </p:nvSpPr>
                <p:spPr bwMode="auto">
                  <a:xfrm>
                    <a:off x="2160" y="2208"/>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33" name="Rectangle 146"/>
                  <p:cNvSpPr>
                    <a:spLocks noChangeArrowheads="1"/>
                  </p:cNvSpPr>
                  <p:nvPr/>
                </p:nvSpPr>
                <p:spPr bwMode="auto">
                  <a:xfrm>
                    <a:off x="2200" y="2160"/>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34" name="Rectangle 147"/>
                  <p:cNvSpPr>
                    <a:spLocks noChangeArrowheads="1"/>
                  </p:cNvSpPr>
                  <p:nvPr/>
                </p:nvSpPr>
                <p:spPr bwMode="auto">
                  <a:xfrm>
                    <a:off x="2248" y="2104"/>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35" name="Rectangle 148"/>
                  <p:cNvSpPr>
                    <a:spLocks noChangeArrowheads="1"/>
                  </p:cNvSpPr>
                  <p:nvPr/>
                </p:nvSpPr>
                <p:spPr bwMode="auto">
                  <a:xfrm>
                    <a:off x="2296" y="2056"/>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36" name="Rectangle 149"/>
                  <p:cNvSpPr>
                    <a:spLocks noChangeArrowheads="1"/>
                  </p:cNvSpPr>
                  <p:nvPr/>
                </p:nvSpPr>
                <p:spPr bwMode="auto">
                  <a:xfrm>
                    <a:off x="2344" y="2000"/>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grpSp>
            <p:grpSp>
              <p:nvGrpSpPr>
                <p:cNvPr id="152920" name="Group 150"/>
                <p:cNvGrpSpPr>
                  <a:grpSpLocks/>
                </p:cNvGrpSpPr>
                <p:nvPr/>
              </p:nvGrpSpPr>
              <p:grpSpPr bwMode="auto">
                <a:xfrm>
                  <a:off x="2192" y="1672"/>
                  <a:ext cx="496" cy="528"/>
                  <a:chOff x="2016" y="2000"/>
                  <a:chExt cx="496" cy="528"/>
                </a:xfrm>
              </p:grpSpPr>
              <p:sp>
                <p:nvSpPr>
                  <p:cNvPr id="152921" name="Rectangle 151"/>
                  <p:cNvSpPr>
                    <a:spLocks noChangeArrowheads="1"/>
                  </p:cNvSpPr>
                  <p:nvPr/>
                </p:nvSpPr>
                <p:spPr bwMode="auto">
                  <a:xfrm>
                    <a:off x="2016" y="2368"/>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22" name="Rectangle 152"/>
                  <p:cNvSpPr>
                    <a:spLocks noChangeArrowheads="1"/>
                  </p:cNvSpPr>
                  <p:nvPr/>
                </p:nvSpPr>
                <p:spPr bwMode="auto">
                  <a:xfrm>
                    <a:off x="2064" y="2312"/>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23" name="Rectangle 153"/>
                  <p:cNvSpPr>
                    <a:spLocks noChangeArrowheads="1"/>
                  </p:cNvSpPr>
                  <p:nvPr/>
                </p:nvSpPr>
                <p:spPr bwMode="auto">
                  <a:xfrm>
                    <a:off x="2112" y="2264"/>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24" name="Rectangle 154"/>
                  <p:cNvSpPr>
                    <a:spLocks noChangeArrowheads="1"/>
                  </p:cNvSpPr>
                  <p:nvPr/>
                </p:nvSpPr>
                <p:spPr bwMode="auto">
                  <a:xfrm>
                    <a:off x="2160" y="2208"/>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25" name="Rectangle 155"/>
                  <p:cNvSpPr>
                    <a:spLocks noChangeArrowheads="1"/>
                  </p:cNvSpPr>
                  <p:nvPr/>
                </p:nvSpPr>
                <p:spPr bwMode="auto">
                  <a:xfrm>
                    <a:off x="2200" y="2160"/>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26" name="Rectangle 156"/>
                  <p:cNvSpPr>
                    <a:spLocks noChangeArrowheads="1"/>
                  </p:cNvSpPr>
                  <p:nvPr/>
                </p:nvSpPr>
                <p:spPr bwMode="auto">
                  <a:xfrm>
                    <a:off x="2248" y="2104"/>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27" name="Rectangle 157"/>
                  <p:cNvSpPr>
                    <a:spLocks noChangeArrowheads="1"/>
                  </p:cNvSpPr>
                  <p:nvPr/>
                </p:nvSpPr>
                <p:spPr bwMode="auto">
                  <a:xfrm>
                    <a:off x="2296" y="2056"/>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28" name="Rectangle 158"/>
                  <p:cNvSpPr>
                    <a:spLocks noChangeArrowheads="1"/>
                  </p:cNvSpPr>
                  <p:nvPr/>
                </p:nvSpPr>
                <p:spPr bwMode="auto">
                  <a:xfrm>
                    <a:off x="2344" y="2000"/>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grpSp>
          </p:grpSp>
          <p:grpSp>
            <p:nvGrpSpPr>
              <p:cNvPr id="152843" name="Group 159"/>
              <p:cNvGrpSpPr>
                <a:grpSpLocks/>
              </p:cNvGrpSpPr>
              <p:nvPr/>
            </p:nvGrpSpPr>
            <p:grpSpPr bwMode="auto">
              <a:xfrm>
                <a:off x="2288" y="2200"/>
                <a:ext cx="888" cy="648"/>
                <a:chOff x="2560" y="2264"/>
                <a:chExt cx="888" cy="648"/>
              </a:xfrm>
            </p:grpSpPr>
            <p:grpSp>
              <p:nvGrpSpPr>
                <p:cNvPr id="152881" name="Group 160"/>
                <p:cNvGrpSpPr>
                  <a:grpSpLocks/>
                </p:cNvGrpSpPr>
                <p:nvPr/>
              </p:nvGrpSpPr>
              <p:grpSpPr bwMode="auto">
                <a:xfrm>
                  <a:off x="2560" y="2264"/>
                  <a:ext cx="496" cy="528"/>
                  <a:chOff x="2016" y="2000"/>
                  <a:chExt cx="496" cy="528"/>
                </a:xfrm>
              </p:grpSpPr>
              <p:sp>
                <p:nvSpPr>
                  <p:cNvPr id="152909" name="Rectangle 161"/>
                  <p:cNvSpPr>
                    <a:spLocks noChangeArrowheads="1"/>
                  </p:cNvSpPr>
                  <p:nvPr/>
                </p:nvSpPr>
                <p:spPr bwMode="auto">
                  <a:xfrm>
                    <a:off x="2016" y="2368"/>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10" name="Rectangle 162"/>
                  <p:cNvSpPr>
                    <a:spLocks noChangeArrowheads="1"/>
                  </p:cNvSpPr>
                  <p:nvPr/>
                </p:nvSpPr>
                <p:spPr bwMode="auto">
                  <a:xfrm>
                    <a:off x="2064" y="2312"/>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11" name="Rectangle 163"/>
                  <p:cNvSpPr>
                    <a:spLocks noChangeArrowheads="1"/>
                  </p:cNvSpPr>
                  <p:nvPr/>
                </p:nvSpPr>
                <p:spPr bwMode="auto">
                  <a:xfrm>
                    <a:off x="2112" y="2264"/>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12" name="Rectangle 164"/>
                  <p:cNvSpPr>
                    <a:spLocks noChangeArrowheads="1"/>
                  </p:cNvSpPr>
                  <p:nvPr/>
                </p:nvSpPr>
                <p:spPr bwMode="auto">
                  <a:xfrm>
                    <a:off x="2160" y="2208"/>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13" name="Rectangle 165"/>
                  <p:cNvSpPr>
                    <a:spLocks noChangeArrowheads="1"/>
                  </p:cNvSpPr>
                  <p:nvPr/>
                </p:nvSpPr>
                <p:spPr bwMode="auto">
                  <a:xfrm>
                    <a:off x="2200" y="2160"/>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14" name="Rectangle 166"/>
                  <p:cNvSpPr>
                    <a:spLocks noChangeArrowheads="1"/>
                  </p:cNvSpPr>
                  <p:nvPr/>
                </p:nvSpPr>
                <p:spPr bwMode="auto">
                  <a:xfrm>
                    <a:off x="2248" y="2104"/>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15" name="Rectangle 167"/>
                  <p:cNvSpPr>
                    <a:spLocks noChangeArrowheads="1"/>
                  </p:cNvSpPr>
                  <p:nvPr/>
                </p:nvSpPr>
                <p:spPr bwMode="auto">
                  <a:xfrm>
                    <a:off x="2296" y="2056"/>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16" name="Rectangle 168"/>
                  <p:cNvSpPr>
                    <a:spLocks noChangeArrowheads="1"/>
                  </p:cNvSpPr>
                  <p:nvPr/>
                </p:nvSpPr>
                <p:spPr bwMode="auto">
                  <a:xfrm>
                    <a:off x="2344" y="2000"/>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grpSp>
            <p:grpSp>
              <p:nvGrpSpPr>
                <p:cNvPr id="152882" name="Group 169"/>
                <p:cNvGrpSpPr>
                  <a:grpSpLocks/>
                </p:cNvGrpSpPr>
                <p:nvPr/>
              </p:nvGrpSpPr>
              <p:grpSpPr bwMode="auto">
                <a:xfrm>
                  <a:off x="2704" y="2296"/>
                  <a:ext cx="496" cy="528"/>
                  <a:chOff x="2016" y="2000"/>
                  <a:chExt cx="496" cy="528"/>
                </a:xfrm>
              </p:grpSpPr>
              <p:sp>
                <p:nvSpPr>
                  <p:cNvPr id="152901" name="Rectangle 170"/>
                  <p:cNvSpPr>
                    <a:spLocks noChangeArrowheads="1"/>
                  </p:cNvSpPr>
                  <p:nvPr/>
                </p:nvSpPr>
                <p:spPr bwMode="auto">
                  <a:xfrm>
                    <a:off x="2016" y="2368"/>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02" name="Rectangle 171"/>
                  <p:cNvSpPr>
                    <a:spLocks noChangeArrowheads="1"/>
                  </p:cNvSpPr>
                  <p:nvPr/>
                </p:nvSpPr>
                <p:spPr bwMode="auto">
                  <a:xfrm>
                    <a:off x="2064" y="2312"/>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03" name="Rectangle 172"/>
                  <p:cNvSpPr>
                    <a:spLocks noChangeArrowheads="1"/>
                  </p:cNvSpPr>
                  <p:nvPr/>
                </p:nvSpPr>
                <p:spPr bwMode="auto">
                  <a:xfrm>
                    <a:off x="2112" y="2264"/>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04" name="Rectangle 173"/>
                  <p:cNvSpPr>
                    <a:spLocks noChangeArrowheads="1"/>
                  </p:cNvSpPr>
                  <p:nvPr/>
                </p:nvSpPr>
                <p:spPr bwMode="auto">
                  <a:xfrm>
                    <a:off x="2160" y="2208"/>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05" name="Rectangle 174"/>
                  <p:cNvSpPr>
                    <a:spLocks noChangeArrowheads="1"/>
                  </p:cNvSpPr>
                  <p:nvPr/>
                </p:nvSpPr>
                <p:spPr bwMode="auto">
                  <a:xfrm>
                    <a:off x="2200" y="2160"/>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06" name="Rectangle 175"/>
                  <p:cNvSpPr>
                    <a:spLocks noChangeArrowheads="1"/>
                  </p:cNvSpPr>
                  <p:nvPr/>
                </p:nvSpPr>
                <p:spPr bwMode="auto">
                  <a:xfrm>
                    <a:off x="2248" y="2104"/>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07" name="Rectangle 176"/>
                  <p:cNvSpPr>
                    <a:spLocks noChangeArrowheads="1"/>
                  </p:cNvSpPr>
                  <p:nvPr/>
                </p:nvSpPr>
                <p:spPr bwMode="auto">
                  <a:xfrm>
                    <a:off x="2296" y="2056"/>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908" name="Rectangle 177"/>
                  <p:cNvSpPr>
                    <a:spLocks noChangeArrowheads="1"/>
                  </p:cNvSpPr>
                  <p:nvPr/>
                </p:nvSpPr>
                <p:spPr bwMode="auto">
                  <a:xfrm>
                    <a:off x="2344" y="2000"/>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grpSp>
            <p:grpSp>
              <p:nvGrpSpPr>
                <p:cNvPr id="152883" name="Group 178"/>
                <p:cNvGrpSpPr>
                  <a:grpSpLocks/>
                </p:cNvGrpSpPr>
                <p:nvPr/>
              </p:nvGrpSpPr>
              <p:grpSpPr bwMode="auto">
                <a:xfrm>
                  <a:off x="2808" y="2352"/>
                  <a:ext cx="496" cy="528"/>
                  <a:chOff x="2016" y="2000"/>
                  <a:chExt cx="496" cy="528"/>
                </a:xfrm>
              </p:grpSpPr>
              <p:sp>
                <p:nvSpPr>
                  <p:cNvPr id="152893" name="Rectangle 179"/>
                  <p:cNvSpPr>
                    <a:spLocks noChangeArrowheads="1"/>
                  </p:cNvSpPr>
                  <p:nvPr/>
                </p:nvSpPr>
                <p:spPr bwMode="auto">
                  <a:xfrm>
                    <a:off x="2016" y="2368"/>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894" name="Rectangle 180"/>
                  <p:cNvSpPr>
                    <a:spLocks noChangeArrowheads="1"/>
                  </p:cNvSpPr>
                  <p:nvPr/>
                </p:nvSpPr>
                <p:spPr bwMode="auto">
                  <a:xfrm>
                    <a:off x="2064" y="2312"/>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895" name="Rectangle 181"/>
                  <p:cNvSpPr>
                    <a:spLocks noChangeArrowheads="1"/>
                  </p:cNvSpPr>
                  <p:nvPr/>
                </p:nvSpPr>
                <p:spPr bwMode="auto">
                  <a:xfrm>
                    <a:off x="2112" y="2264"/>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896" name="Rectangle 182"/>
                  <p:cNvSpPr>
                    <a:spLocks noChangeArrowheads="1"/>
                  </p:cNvSpPr>
                  <p:nvPr/>
                </p:nvSpPr>
                <p:spPr bwMode="auto">
                  <a:xfrm>
                    <a:off x="2160" y="2208"/>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897" name="Rectangle 183"/>
                  <p:cNvSpPr>
                    <a:spLocks noChangeArrowheads="1"/>
                  </p:cNvSpPr>
                  <p:nvPr/>
                </p:nvSpPr>
                <p:spPr bwMode="auto">
                  <a:xfrm>
                    <a:off x="2200" y="2160"/>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898" name="Rectangle 184"/>
                  <p:cNvSpPr>
                    <a:spLocks noChangeArrowheads="1"/>
                  </p:cNvSpPr>
                  <p:nvPr/>
                </p:nvSpPr>
                <p:spPr bwMode="auto">
                  <a:xfrm>
                    <a:off x="2248" y="2104"/>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899" name="Rectangle 185"/>
                  <p:cNvSpPr>
                    <a:spLocks noChangeArrowheads="1"/>
                  </p:cNvSpPr>
                  <p:nvPr/>
                </p:nvSpPr>
                <p:spPr bwMode="auto">
                  <a:xfrm>
                    <a:off x="2296" y="2056"/>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900" name="Rectangle 186"/>
                  <p:cNvSpPr>
                    <a:spLocks noChangeArrowheads="1"/>
                  </p:cNvSpPr>
                  <p:nvPr/>
                </p:nvSpPr>
                <p:spPr bwMode="auto">
                  <a:xfrm>
                    <a:off x="2344" y="2000"/>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grpSp>
            <p:grpSp>
              <p:nvGrpSpPr>
                <p:cNvPr id="152884" name="Group 187"/>
                <p:cNvGrpSpPr>
                  <a:grpSpLocks/>
                </p:cNvGrpSpPr>
                <p:nvPr/>
              </p:nvGrpSpPr>
              <p:grpSpPr bwMode="auto">
                <a:xfrm>
                  <a:off x="2952" y="2384"/>
                  <a:ext cx="496" cy="528"/>
                  <a:chOff x="2016" y="2000"/>
                  <a:chExt cx="496" cy="528"/>
                </a:xfrm>
              </p:grpSpPr>
              <p:sp>
                <p:nvSpPr>
                  <p:cNvPr id="152885" name="Rectangle 188"/>
                  <p:cNvSpPr>
                    <a:spLocks noChangeArrowheads="1"/>
                  </p:cNvSpPr>
                  <p:nvPr/>
                </p:nvSpPr>
                <p:spPr bwMode="auto">
                  <a:xfrm>
                    <a:off x="2016" y="2368"/>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886" name="Rectangle 189"/>
                  <p:cNvSpPr>
                    <a:spLocks noChangeArrowheads="1"/>
                  </p:cNvSpPr>
                  <p:nvPr/>
                </p:nvSpPr>
                <p:spPr bwMode="auto">
                  <a:xfrm>
                    <a:off x="2064" y="2312"/>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887" name="Rectangle 190"/>
                  <p:cNvSpPr>
                    <a:spLocks noChangeArrowheads="1"/>
                  </p:cNvSpPr>
                  <p:nvPr/>
                </p:nvSpPr>
                <p:spPr bwMode="auto">
                  <a:xfrm>
                    <a:off x="2112" y="2264"/>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888" name="Rectangle 191"/>
                  <p:cNvSpPr>
                    <a:spLocks noChangeArrowheads="1"/>
                  </p:cNvSpPr>
                  <p:nvPr/>
                </p:nvSpPr>
                <p:spPr bwMode="auto">
                  <a:xfrm>
                    <a:off x="2160" y="2208"/>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889" name="Rectangle 192"/>
                  <p:cNvSpPr>
                    <a:spLocks noChangeArrowheads="1"/>
                  </p:cNvSpPr>
                  <p:nvPr/>
                </p:nvSpPr>
                <p:spPr bwMode="auto">
                  <a:xfrm>
                    <a:off x="2200" y="2160"/>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890" name="Rectangle 193"/>
                  <p:cNvSpPr>
                    <a:spLocks noChangeArrowheads="1"/>
                  </p:cNvSpPr>
                  <p:nvPr/>
                </p:nvSpPr>
                <p:spPr bwMode="auto">
                  <a:xfrm>
                    <a:off x="2248" y="2104"/>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891" name="Rectangle 194"/>
                  <p:cNvSpPr>
                    <a:spLocks noChangeArrowheads="1"/>
                  </p:cNvSpPr>
                  <p:nvPr/>
                </p:nvSpPr>
                <p:spPr bwMode="auto">
                  <a:xfrm>
                    <a:off x="2296" y="2056"/>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892" name="Rectangle 195"/>
                  <p:cNvSpPr>
                    <a:spLocks noChangeArrowheads="1"/>
                  </p:cNvSpPr>
                  <p:nvPr/>
                </p:nvSpPr>
                <p:spPr bwMode="auto">
                  <a:xfrm>
                    <a:off x="2344" y="2000"/>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grpSp>
          </p:grpSp>
          <p:grpSp>
            <p:nvGrpSpPr>
              <p:cNvPr id="152844" name="Group 196"/>
              <p:cNvGrpSpPr>
                <a:grpSpLocks/>
              </p:cNvGrpSpPr>
              <p:nvPr/>
            </p:nvGrpSpPr>
            <p:grpSpPr bwMode="auto">
              <a:xfrm>
                <a:off x="2664" y="1736"/>
                <a:ext cx="888" cy="648"/>
                <a:chOff x="2608" y="1592"/>
                <a:chExt cx="888" cy="648"/>
              </a:xfrm>
            </p:grpSpPr>
            <p:grpSp>
              <p:nvGrpSpPr>
                <p:cNvPr id="152845" name="Group 197"/>
                <p:cNvGrpSpPr>
                  <a:grpSpLocks/>
                </p:cNvGrpSpPr>
                <p:nvPr/>
              </p:nvGrpSpPr>
              <p:grpSpPr bwMode="auto">
                <a:xfrm>
                  <a:off x="2608" y="1592"/>
                  <a:ext cx="496" cy="528"/>
                  <a:chOff x="2016" y="2000"/>
                  <a:chExt cx="496" cy="528"/>
                </a:xfrm>
              </p:grpSpPr>
              <p:sp>
                <p:nvSpPr>
                  <p:cNvPr id="152873" name="Rectangle 198"/>
                  <p:cNvSpPr>
                    <a:spLocks noChangeArrowheads="1"/>
                  </p:cNvSpPr>
                  <p:nvPr/>
                </p:nvSpPr>
                <p:spPr bwMode="auto">
                  <a:xfrm>
                    <a:off x="2016" y="2368"/>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874" name="Rectangle 199"/>
                  <p:cNvSpPr>
                    <a:spLocks noChangeArrowheads="1"/>
                  </p:cNvSpPr>
                  <p:nvPr/>
                </p:nvSpPr>
                <p:spPr bwMode="auto">
                  <a:xfrm>
                    <a:off x="2064" y="2312"/>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875" name="Rectangle 200"/>
                  <p:cNvSpPr>
                    <a:spLocks noChangeArrowheads="1"/>
                  </p:cNvSpPr>
                  <p:nvPr/>
                </p:nvSpPr>
                <p:spPr bwMode="auto">
                  <a:xfrm>
                    <a:off x="2112" y="2264"/>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876" name="Rectangle 201"/>
                  <p:cNvSpPr>
                    <a:spLocks noChangeArrowheads="1"/>
                  </p:cNvSpPr>
                  <p:nvPr/>
                </p:nvSpPr>
                <p:spPr bwMode="auto">
                  <a:xfrm>
                    <a:off x="2160" y="2208"/>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877" name="Rectangle 202"/>
                  <p:cNvSpPr>
                    <a:spLocks noChangeArrowheads="1"/>
                  </p:cNvSpPr>
                  <p:nvPr/>
                </p:nvSpPr>
                <p:spPr bwMode="auto">
                  <a:xfrm>
                    <a:off x="2200" y="2160"/>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878" name="Rectangle 203"/>
                  <p:cNvSpPr>
                    <a:spLocks noChangeArrowheads="1"/>
                  </p:cNvSpPr>
                  <p:nvPr/>
                </p:nvSpPr>
                <p:spPr bwMode="auto">
                  <a:xfrm>
                    <a:off x="2248" y="2104"/>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879" name="Rectangle 204"/>
                  <p:cNvSpPr>
                    <a:spLocks noChangeArrowheads="1"/>
                  </p:cNvSpPr>
                  <p:nvPr/>
                </p:nvSpPr>
                <p:spPr bwMode="auto">
                  <a:xfrm>
                    <a:off x="2296" y="2056"/>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880" name="Rectangle 205"/>
                  <p:cNvSpPr>
                    <a:spLocks noChangeArrowheads="1"/>
                  </p:cNvSpPr>
                  <p:nvPr/>
                </p:nvSpPr>
                <p:spPr bwMode="auto">
                  <a:xfrm>
                    <a:off x="2344" y="2000"/>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grpSp>
            <p:grpSp>
              <p:nvGrpSpPr>
                <p:cNvPr id="152846" name="Group 206"/>
                <p:cNvGrpSpPr>
                  <a:grpSpLocks/>
                </p:cNvGrpSpPr>
                <p:nvPr/>
              </p:nvGrpSpPr>
              <p:grpSpPr bwMode="auto">
                <a:xfrm>
                  <a:off x="2752" y="1624"/>
                  <a:ext cx="496" cy="528"/>
                  <a:chOff x="2016" y="2000"/>
                  <a:chExt cx="496" cy="528"/>
                </a:xfrm>
              </p:grpSpPr>
              <p:sp>
                <p:nvSpPr>
                  <p:cNvPr id="152865" name="Rectangle 207"/>
                  <p:cNvSpPr>
                    <a:spLocks noChangeArrowheads="1"/>
                  </p:cNvSpPr>
                  <p:nvPr/>
                </p:nvSpPr>
                <p:spPr bwMode="auto">
                  <a:xfrm>
                    <a:off x="2016" y="2368"/>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866" name="Rectangle 208"/>
                  <p:cNvSpPr>
                    <a:spLocks noChangeArrowheads="1"/>
                  </p:cNvSpPr>
                  <p:nvPr/>
                </p:nvSpPr>
                <p:spPr bwMode="auto">
                  <a:xfrm>
                    <a:off x="2064" y="2312"/>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867" name="Rectangle 209"/>
                  <p:cNvSpPr>
                    <a:spLocks noChangeArrowheads="1"/>
                  </p:cNvSpPr>
                  <p:nvPr/>
                </p:nvSpPr>
                <p:spPr bwMode="auto">
                  <a:xfrm>
                    <a:off x="2112" y="2264"/>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868" name="Rectangle 210"/>
                  <p:cNvSpPr>
                    <a:spLocks noChangeArrowheads="1"/>
                  </p:cNvSpPr>
                  <p:nvPr/>
                </p:nvSpPr>
                <p:spPr bwMode="auto">
                  <a:xfrm>
                    <a:off x="2160" y="2208"/>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869" name="Rectangle 211"/>
                  <p:cNvSpPr>
                    <a:spLocks noChangeArrowheads="1"/>
                  </p:cNvSpPr>
                  <p:nvPr/>
                </p:nvSpPr>
                <p:spPr bwMode="auto">
                  <a:xfrm>
                    <a:off x="2200" y="2160"/>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870" name="Rectangle 212"/>
                  <p:cNvSpPr>
                    <a:spLocks noChangeArrowheads="1"/>
                  </p:cNvSpPr>
                  <p:nvPr/>
                </p:nvSpPr>
                <p:spPr bwMode="auto">
                  <a:xfrm>
                    <a:off x="2248" y="2104"/>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871" name="Rectangle 213"/>
                  <p:cNvSpPr>
                    <a:spLocks noChangeArrowheads="1"/>
                  </p:cNvSpPr>
                  <p:nvPr/>
                </p:nvSpPr>
                <p:spPr bwMode="auto">
                  <a:xfrm>
                    <a:off x="2296" y="2056"/>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872" name="Rectangle 214"/>
                  <p:cNvSpPr>
                    <a:spLocks noChangeArrowheads="1"/>
                  </p:cNvSpPr>
                  <p:nvPr/>
                </p:nvSpPr>
                <p:spPr bwMode="auto">
                  <a:xfrm>
                    <a:off x="2344" y="2000"/>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grpSp>
            <p:grpSp>
              <p:nvGrpSpPr>
                <p:cNvPr id="152847" name="Group 215"/>
                <p:cNvGrpSpPr>
                  <a:grpSpLocks/>
                </p:cNvGrpSpPr>
                <p:nvPr/>
              </p:nvGrpSpPr>
              <p:grpSpPr bwMode="auto">
                <a:xfrm>
                  <a:off x="2840" y="1664"/>
                  <a:ext cx="496" cy="528"/>
                  <a:chOff x="2016" y="2000"/>
                  <a:chExt cx="496" cy="528"/>
                </a:xfrm>
              </p:grpSpPr>
              <p:sp>
                <p:nvSpPr>
                  <p:cNvPr id="152857" name="Rectangle 216"/>
                  <p:cNvSpPr>
                    <a:spLocks noChangeArrowheads="1"/>
                  </p:cNvSpPr>
                  <p:nvPr/>
                </p:nvSpPr>
                <p:spPr bwMode="auto">
                  <a:xfrm>
                    <a:off x="2016" y="2368"/>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858" name="Rectangle 217"/>
                  <p:cNvSpPr>
                    <a:spLocks noChangeArrowheads="1"/>
                  </p:cNvSpPr>
                  <p:nvPr/>
                </p:nvSpPr>
                <p:spPr bwMode="auto">
                  <a:xfrm>
                    <a:off x="2064" y="2312"/>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859" name="Rectangle 218"/>
                  <p:cNvSpPr>
                    <a:spLocks noChangeArrowheads="1"/>
                  </p:cNvSpPr>
                  <p:nvPr/>
                </p:nvSpPr>
                <p:spPr bwMode="auto">
                  <a:xfrm>
                    <a:off x="2112" y="2264"/>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860" name="Rectangle 219"/>
                  <p:cNvSpPr>
                    <a:spLocks noChangeArrowheads="1"/>
                  </p:cNvSpPr>
                  <p:nvPr/>
                </p:nvSpPr>
                <p:spPr bwMode="auto">
                  <a:xfrm>
                    <a:off x="2160" y="2208"/>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861" name="Rectangle 220"/>
                  <p:cNvSpPr>
                    <a:spLocks noChangeArrowheads="1"/>
                  </p:cNvSpPr>
                  <p:nvPr/>
                </p:nvSpPr>
                <p:spPr bwMode="auto">
                  <a:xfrm>
                    <a:off x="2200" y="2160"/>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862" name="Rectangle 221"/>
                  <p:cNvSpPr>
                    <a:spLocks noChangeArrowheads="1"/>
                  </p:cNvSpPr>
                  <p:nvPr/>
                </p:nvSpPr>
                <p:spPr bwMode="auto">
                  <a:xfrm>
                    <a:off x="2248" y="2104"/>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863" name="Rectangle 222"/>
                  <p:cNvSpPr>
                    <a:spLocks noChangeArrowheads="1"/>
                  </p:cNvSpPr>
                  <p:nvPr/>
                </p:nvSpPr>
                <p:spPr bwMode="auto">
                  <a:xfrm>
                    <a:off x="2296" y="2056"/>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sp>
                <p:nvSpPr>
                  <p:cNvPr id="152864" name="Rectangle 223"/>
                  <p:cNvSpPr>
                    <a:spLocks noChangeArrowheads="1"/>
                  </p:cNvSpPr>
                  <p:nvPr/>
                </p:nvSpPr>
                <p:spPr bwMode="auto">
                  <a:xfrm>
                    <a:off x="2344" y="2000"/>
                    <a:ext cx="168" cy="160"/>
                  </a:xfrm>
                  <a:prstGeom prst="rect">
                    <a:avLst/>
                  </a:prstGeom>
                  <a:solidFill>
                    <a:srgbClr val="114FFB"/>
                  </a:solidFill>
                  <a:ln w="12700">
                    <a:solidFill>
                      <a:schemeClr val="tx1"/>
                    </a:solidFill>
                    <a:miter lim="800000"/>
                    <a:headEnd type="none" w="sm" len="sm"/>
                    <a:tailEnd type="none" w="sm" len="sm"/>
                  </a:ln>
                </p:spPr>
                <p:txBody>
                  <a:bodyPr wrap="none" anchor="ctr"/>
                  <a:lstStyle/>
                  <a:p>
                    <a:endParaRPr lang="en-US"/>
                  </a:p>
                </p:txBody>
              </p:sp>
            </p:grpSp>
            <p:grpSp>
              <p:nvGrpSpPr>
                <p:cNvPr id="152848" name="Group 224"/>
                <p:cNvGrpSpPr>
                  <a:grpSpLocks/>
                </p:cNvGrpSpPr>
                <p:nvPr/>
              </p:nvGrpSpPr>
              <p:grpSpPr bwMode="auto">
                <a:xfrm>
                  <a:off x="3000" y="1712"/>
                  <a:ext cx="496" cy="528"/>
                  <a:chOff x="2016" y="2000"/>
                  <a:chExt cx="496" cy="528"/>
                </a:xfrm>
              </p:grpSpPr>
              <p:sp>
                <p:nvSpPr>
                  <p:cNvPr id="152849" name="Rectangle 225"/>
                  <p:cNvSpPr>
                    <a:spLocks noChangeArrowheads="1"/>
                  </p:cNvSpPr>
                  <p:nvPr/>
                </p:nvSpPr>
                <p:spPr bwMode="auto">
                  <a:xfrm>
                    <a:off x="2016" y="2368"/>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850" name="Rectangle 226"/>
                  <p:cNvSpPr>
                    <a:spLocks noChangeArrowheads="1"/>
                  </p:cNvSpPr>
                  <p:nvPr/>
                </p:nvSpPr>
                <p:spPr bwMode="auto">
                  <a:xfrm>
                    <a:off x="2064" y="2312"/>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851" name="Rectangle 227"/>
                  <p:cNvSpPr>
                    <a:spLocks noChangeArrowheads="1"/>
                  </p:cNvSpPr>
                  <p:nvPr/>
                </p:nvSpPr>
                <p:spPr bwMode="auto">
                  <a:xfrm>
                    <a:off x="2112" y="2264"/>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852" name="Rectangle 228"/>
                  <p:cNvSpPr>
                    <a:spLocks noChangeArrowheads="1"/>
                  </p:cNvSpPr>
                  <p:nvPr/>
                </p:nvSpPr>
                <p:spPr bwMode="auto">
                  <a:xfrm>
                    <a:off x="2160" y="2208"/>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853" name="Rectangle 229"/>
                  <p:cNvSpPr>
                    <a:spLocks noChangeArrowheads="1"/>
                  </p:cNvSpPr>
                  <p:nvPr/>
                </p:nvSpPr>
                <p:spPr bwMode="auto">
                  <a:xfrm>
                    <a:off x="2200" y="2160"/>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854" name="Rectangle 230"/>
                  <p:cNvSpPr>
                    <a:spLocks noChangeArrowheads="1"/>
                  </p:cNvSpPr>
                  <p:nvPr/>
                </p:nvSpPr>
                <p:spPr bwMode="auto">
                  <a:xfrm>
                    <a:off x="2248" y="2104"/>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855" name="Rectangle 231"/>
                  <p:cNvSpPr>
                    <a:spLocks noChangeArrowheads="1"/>
                  </p:cNvSpPr>
                  <p:nvPr/>
                </p:nvSpPr>
                <p:spPr bwMode="auto">
                  <a:xfrm>
                    <a:off x="2296" y="2056"/>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sp>
                <p:nvSpPr>
                  <p:cNvPr id="152856" name="Rectangle 232"/>
                  <p:cNvSpPr>
                    <a:spLocks noChangeArrowheads="1"/>
                  </p:cNvSpPr>
                  <p:nvPr/>
                </p:nvSpPr>
                <p:spPr bwMode="auto">
                  <a:xfrm>
                    <a:off x="2344" y="2000"/>
                    <a:ext cx="168" cy="160"/>
                  </a:xfrm>
                  <a:prstGeom prst="rect">
                    <a:avLst/>
                  </a:prstGeom>
                  <a:solidFill>
                    <a:srgbClr val="FBBA03"/>
                  </a:solidFill>
                  <a:ln w="12700">
                    <a:solidFill>
                      <a:schemeClr val="tx1"/>
                    </a:solidFill>
                    <a:miter lim="800000"/>
                    <a:headEnd type="none" w="sm" len="sm"/>
                    <a:tailEnd type="none" w="sm" len="sm"/>
                  </a:ln>
                </p:spPr>
                <p:txBody>
                  <a:bodyPr wrap="none" anchor="ctr"/>
                  <a:lstStyle/>
                  <a:p>
                    <a:endParaRPr lang="en-US"/>
                  </a:p>
                </p:txBody>
              </p:sp>
            </p:grpSp>
          </p:grpSp>
        </p:grpSp>
        <p:grpSp>
          <p:nvGrpSpPr>
            <p:cNvPr id="152595" name="Group 233"/>
            <p:cNvGrpSpPr>
              <a:grpSpLocks/>
            </p:cNvGrpSpPr>
            <p:nvPr/>
          </p:nvGrpSpPr>
          <p:grpSpPr bwMode="auto">
            <a:xfrm>
              <a:off x="3703" y="1382"/>
              <a:ext cx="185" cy="74"/>
              <a:chOff x="1024" y="3264"/>
              <a:chExt cx="320" cy="296"/>
            </a:xfrm>
          </p:grpSpPr>
          <p:sp>
            <p:nvSpPr>
              <p:cNvPr id="152837" name="Rectangle 234"/>
              <p:cNvSpPr>
                <a:spLocks noChangeArrowheads="1"/>
              </p:cNvSpPr>
              <p:nvPr/>
            </p:nvSpPr>
            <p:spPr bwMode="auto">
              <a:xfrm>
                <a:off x="1024" y="337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838" name="Rectangle 235"/>
              <p:cNvSpPr>
                <a:spLocks noChangeArrowheads="1"/>
              </p:cNvSpPr>
              <p:nvPr/>
            </p:nvSpPr>
            <p:spPr bwMode="auto">
              <a:xfrm>
                <a:off x="1072" y="333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839" name="Rectangle 236"/>
              <p:cNvSpPr>
                <a:spLocks noChangeArrowheads="1"/>
              </p:cNvSpPr>
              <p:nvPr/>
            </p:nvSpPr>
            <p:spPr bwMode="auto">
              <a:xfrm>
                <a:off x="1112" y="329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840" name="Rectangle 237"/>
              <p:cNvSpPr>
                <a:spLocks noChangeArrowheads="1"/>
              </p:cNvSpPr>
              <p:nvPr/>
            </p:nvSpPr>
            <p:spPr bwMode="auto">
              <a:xfrm>
                <a:off x="1152" y="3264"/>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grpSp>
        <p:grpSp>
          <p:nvGrpSpPr>
            <p:cNvPr id="152596" name="Group 238"/>
            <p:cNvGrpSpPr>
              <a:grpSpLocks/>
            </p:cNvGrpSpPr>
            <p:nvPr/>
          </p:nvGrpSpPr>
          <p:grpSpPr bwMode="auto">
            <a:xfrm>
              <a:off x="4152" y="1376"/>
              <a:ext cx="184" cy="73"/>
              <a:chOff x="1024" y="3264"/>
              <a:chExt cx="320" cy="296"/>
            </a:xfrm>
          </p:grpSpPr>
          <p:sp>
            <p:nvSpPr>
              <p:cNvPr id="152833" name="Rectangle 239"/>
              <p:cNvSpPr>
                <a:spLocks noChangeArrowheads="1"/>
              </p:cNvSpPr>
              <p:nvPr/>
            </p:nvSpPr>
            <p:spPr bwMode="auto">
              <a:xfrm>
                <a:off x="1024" y="337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834" name="Rectangle 240"/>
              <p:cNvSpPr>
                <a:spLocks noChangeArrowheads="1"/>
              </p:cNvSpPr>
              <p:nvPr/>
            </p:nvSpPr>
            <p:spPr bwMode="auto">
              <a:xfrm>
                <a:off x="1072" y="333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835" name="Rectangle 241"/>
              <p:cNvSpPr>
                <a:spLocks noChangeArrowheads="1"/>
              </p:cNvSpPr>
              <p:nvPr/>
            </p:nvSpPr>
            <p:spPr bwMode="auto">
              <a:xfrm>
                <a:off x="1112" y="329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836" name="Rectangle 242"/>
              <p:cNvSpPr>
                <a:spLocks noChangeArrowheads="1"/>
              </p:cNvSpPr>
              <p:nvPr/>
            </p:nvSpPr>
            <p:spPr bwMode="auto">
              <a:xfrm>
                <a:off x="1152" y="3264"/>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grpSp>
        <p:grpSp>
          <p:nvGrpSpPr>
            <p:cNvPr id="152597" name="Group 243"/>
            <p:cNvGrpSpPr>
              <a:grpSpLocks/>
            </p:cNvGrpSpPr>
            <p:nvPr/>
          </p:nvGrpSpPr>
          <p:grpSpPr bwMode="auto">
            <a:xfrm>
              <a:off x="5005" y="1169"/>
              <a:ext cx="183" cy="73"/>
              <a:chOff x="1024" y="3264"/>
              <a:chExt cx="320" cy="296"/>
            </a:xfrm>
          </p:grpSpPr>
          <p:sp>
            <p:nvSpPr>
              <p:cNvPr id="152829" name="Rectangle 244"/>
              <p:cNvSpPr>
                <a:spLocks noChangeArrowheads="1"/>
              </p:cNvSpPr>
              <p:nvPr/>
            </p:nvSpPr>
            <p:spPr bwMode="auto">
              <a:xfrm>
                <a:off x="1024" y="337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830" name="Rectangle 245"/>
              <p:cNvSpPr>
                <a:spLocks noChangeArrowheads="1"/>
              </p:cNvSpPr>
              <p:nvPr/>
            </p:nvSpPr>
            <p:spPr bwMode="auto">
              <a:xfrm>
                <a:off x="1072" y="333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831" name="Rectangle 246"/>
              <p:cNvSpPr>
                <a:spLocks noChangeArrowheads="1"/>
              </p:cNvSpPr>
              <p:nvPr/>
            </p:nvSpPr>
            <p:spPr bwMode="auto">
              <a:xfrm>
                <a:off x="1112" y="329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832" name="Rectangle 247"/>
              <p:cNvSpPr>
                <a:spLocks noChangeArrowheads="1"/>
              </p:cNvSpPr>
              <p:nvPr/>
            </p:nvSpPr>
            <p:spPr bwMode="auto">
              <a:xfrm>
                <a:off x="1152" y="3264"/>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grpSp>
        <p:grpSp>
          <p:nvGrpSpPr>
            <p:cNvPr id="152598" name="Group 248"/>
            <p:cNvGrpSpPr>
              <a:grpSpLocks/>
            </p:cNvGrpSpPr>
            <p:nvPr/>
          </p:nvGrpSpPr>
          <p:grpSpPr bwMode="auto">
            <a:xfrm>
              <a:off x="4528" y="1367"/>
              <a:ext cx="184" cy="73"/>
              <a:chOff x="1024" y="3264"/>
              <a:chExt cx="320" cy="296"/>
            </a:xfrm>
          </p:grpSpPr>
          <p:sp>
            <p:nvSpPr>
              <p:cNvPr id="152825" name="Rectangle 249"/>
              <p:cNvSpPr>
                <a:spLocks noChangeArrowheads="1"/>
              </p:cNvSpPr>
              <p:nvPr/>
            </p:nvSpPr>
            <p:spPr bwMode="auto">
              <a:xfrm>
                <a:off x="1024" y="337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826" name="Rectangle 250"/>
              <p:cNvSpPr>
                <a:spLocks noChangeArrowheads="1"/>
              </p:cNvSpPr>
              <p:nvPr/>
            </p:nvSpPr>
            <p:spPr bwMode="auto">
              <a:xfrm>
                <a:off x="1072" y="333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827" name="Rectangle 251"/>
              <p:cNvSpPr>
                <a:spLocks noChangeArrowheads="1"/>
              </p:cNvSpPr>
              <p:nvPr/>
            </p:nvSpPr>
            <p:spPr bwMode="auto">
              <a:xfrm>
                <a:off x="1112" y="329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828" name="Rectangle 252"/>
              <p:cNvSpPr>
                <a:spLocks noChangeArrowheads="1"/>
              </p:cNvSpPr>
              <p:nvPr/>
            </p:nvSpPr>
            <p:spPr bwMode="auto">
              <a:xfrm>
                <a:off x="1152" y="3264"/>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grpSp>
        <p:grpSp>
          <p:nvGrpSpPr>
            <p:cNvPr id="152599" name="Group 253"/>
            <p:cNvGrpSpPr>
              <a:grpSpLocks/>
            </p:cNvGrpSpPr>
            <p:nvPr/>
          </p:nvGrpSpPr>
          <p:grpSpPr bwMode="auto">
            <a:xfrm>
              <a:off x="3176" y="1260"/>
              <a:ext cx="185" cy="73"/>
              <a:chOff x="1024" y="3264"/>
              <a:chExt cx="320" cy="296"/>
            </a:xfrm>
          </p:grpSpPr>
          <p:sp>
            <p:nvSpPr>
              <p:cNvPr id="152821" name="Rectangle 254"/>
              <p:cNvSpPr>
                <a:spLocks noChangeArrowheads="1"/>
              </p:cNvSpPr>
              <p:nvPr/>
            </p:nvSpPr>
            <p:spPr bwMode="auto">
              <a:xfrm>
                <a:off x="1024" y="337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822" name="Rectangle 255"/>
              <p:cNvSpPr>
                <a:spLocks noChangeArrowheads="1"/>
              </p:cNvSpPr>
              <p:nvPr/>
            </p:nvSpPr>
            <p:spPr bwMode="auto">
              <a:xfrm>
                <a:off x="1072" y="333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823" name="Rectangle 256"/>
              <p:cNvSpPr>
                <a:spLocks noChangeArrowheads="1"/>
              </p:cNvSpPr>
              <p:nvPr/>
            </p:nvSpPr>
            <p:spPr bwMode="auto">
              <a:xfrm>
                <a:off x="1112" y="329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824" name="Rectangle 257"/>
              <p:cNvSpPr>
                <a:spLocks noChangeArrowheads="1"/>
              </p:cNvSpPr>
              <p:nvPr/>
            </p:nvSpPr>
            <p:spPr bwMode="auto">
              <a:xfrm>
                <a:off x="1152" y="3264"/>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grpSp>
        <p:grpSp>
          <p:nvGrpSpPr>
            <p:cNvPr id="152600" name="Group 258"/>
            <p:cNvGrpSpPr>
              <a:grpSpLocks/>
            </p:cNvGrpSpPr>
            <p:nvPr/>
          </p:nvGrpSpPr>
          <p:grpSpPr bwMode="auto">
            <a:xfrm>
              <a:off x="3158" y="1191"/>
              <a:ext cx="184" cy="73"/>
              <a:chOff x="1024" y="3264"/>
              <a:chExt cx="320" cy="296"/>
            </a:xfrm>
          </p:grpSpPr>
          <p:sp>
            <p:nvSpPr>
              <p:cNvPr id="152817" name="Rectangle 259"/>
              <p:cNvSpPr>
                <a:spLocks noChangeArrowheads="1"/>
              </p:cNvSpPr>
              <p:nvPr/>
            </p:nvSpPr>
            <p:spPr bwMode="auto">
              <a:xfrm>
                <a:off x="1024" y="337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818" name="Rectangle 260"/>
              <p:cNvSpPr>
                <a:spLocks noChangeArrowheads="1"/>
              </p:cNvSpPr>
              <p:nvPr/>
            </p:nvSpPr>
            <p:spPr bwMode="auto">
              <a:xfrm>
                <a:off x="1072" y="333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819" name="Rectangle 261"/>
              <p:cNvSpPr>
                <a:spLocks noChangeArrowheads="1"/>
              </p:cNvSpPr>
              <p:nvPr/>
            </p:nvSpPr>
            <p:spPr bwMode="auto">
              <a:xfrm>
                <a:off x="1112" y="329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820" name="Rectangle 262"/>
              <p:cNvSpPr>
                <a:spLocks noChangeArrowheads="1"/>
              </p:cNvSpPr>
              <p:nvPr/>
            </p:nvSpPr>
            <p:spPr bwMode="auto">
              <a:xfrm>
                <a:off x="1152" y="3264"/>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grpSp>
        <p:grpSp>
          <p:nvGrpSpPr>
            <p:cNvPr id="152601" name="Group 263"/>
            <p:cNvGrpSpPr>
              <a:grpSpLocks/>
            </p:cNvGrpSpPr>
            <p:nvPr/>
          </p:nvGrpSpPr>
          <p:grpSpPr bwMode="auto">
            <a:xfrm>
              <a:off x="3323" y="1395"/>
              <a:ext cx="184" cy="73"/>
              <a:chOff x="1024" y="3264"/>
              <a:chExt cx="320" cy="296"/>
            </a:xfrm>
          </p:grpSpPr>
          <p:sp>
            <p:nvSpPr>
              <p:cNvPr id="152813" name="Rectangle 264"/>
              <p:cNvSpPr>
                <a:spLocks noChangeArrowheads="1"/>
              </p:cNvSpPr>
              <p:nvPr/>
            </p:nvSpPr>
            <p:spPr bwMode="auto">
              <a:xfrm>
                <a:off x="1024" y="337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814" name="Rectangle 265"/>
              <p:cNvSpPr>
                <a:spLocks noChangeArrowheads="1"/>
              </p:cNvSpPr>
              <p:nvPr/>
            </p:nvSpPr>
            <p:spPr bwMode="auto">
              <a:xfrm>
                <a:off x="1072" y="333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815" name="Rectangle 266"/>
              <p:cNvSpPr>
                <a:spLocks noChangeArrowheads="1"/>
              </p:cNvSpPr>
              <p:nvPr/>
            </p:nvSpPr>
            <p:spPr bwMode="auto">
              <a:xfrm>
                <a:off x="1112" y="3296"/>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152816" name="Rectangle 267"/>
              <p:cNvSpPr>
                <a:spLocks noChangeArrowheads="1"/>
              </p:cNvSpPr>
              <p:nvPr/>
            </p:nvSpPr>
            <p:spPr bwMode="auto">
              <a:xfrm>
                <a:off x="1152" y="3264"/>
                <a:ext cx="192" cy="184"/>
              </a:xfrm>
              <a:prstGeom prst="rect">
                <a:avLst/>
              </a:prstGeom>
              <a:solidFill>
                <a:schemeClr val="accent1"/>
              </a:solidFill>
              <a:ln w="12700">
                <a:solidFill>
                  <a:schemeClr val="tx1"/>
                </a:solidFill>
                <a:miter lim="800000"/>
                <a:headEnd type="none" w="sm" len="sm"/>
                <a:tailEnd type="none" w="sm" len="sm"/>
              </a:ln>
            </p:spPr>
            <p:txBody>
              <a:bodyPr wrap="none" anchor="ctr"/>
              <a:lstStyle/>
              <a:p>
                <a:endParaRPr lang="en-US"/>
              </a:p>
            </p:txBody>
          </p:sp>
        </p:grpSp>
        <p:grpSp>
          <p:nvGrpSpPr>
            <p:cNvPr id="152602" name="Group 268"/>
            <p:cNvGrpSpPr>
              <a:grpSpLocks/>
            </p:cNvGrpSpPr>
            <p:nvPr/>
          </p:nvGrpSpPr>
          <p:grpSpPr bwMode="auto">
            <a:xfrm>
              <a:off x="2799" y="1168"/>
              <a:ext cx="154" cy="61"/>
              <a:chOff x="428" y="2146"/>
              <a:chExt cx="268" cy="244"/>
            </a:xfrm>
          </p:grpSpPr>
          <p:sp>
            <p:nvSpPr>
              <p:cNvPr id="152804" name="Rectangle 269"/>
              <p:cNvSpPr>
                <a:spLocks noChangeArrowheads="1"/>
              </p:cNvSpPr>
              <p:nvPr/>
            </p:nvSpPr>
            <p:spPr bwMode="auto">
              <a:xfrm>
                <a:off x="632" y="2152"/>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805" name="Rectangle 270"/>
              <p:cNvSpPr>
                <a:spLocks noChangeArrowheads="1"/>
              </p:cNvSpPr>
              <p:nvPr/>
            </p:nvSpPr>
            <p:spPr bwMode="auto">
              <a:xfrm>
                <a:off x="536" y="214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806" name="Rectangle 271"/>
              <p:cNvSpPr>
                <a:spLocks noChangeArrowheads="1"/>
              </p:cNvSpPr>
              <p:nvPr/>
            </p:nvSpPr>
            <p:spPr bwMode="auto">
              <a:xfrm>
                <a:off x="626" y="223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807" name="Rectangle 272"/>
              <p:cNvSpPr>
                <a:spLocks noChangeArrowheads="1"/>
              </p:cNvSpPr>
              <p:nvPr/>
            </p:nvSpPr>
            <p:spPr bwMode="auto">
              <a:xfrm>
                <a:off x="530" y="2230"/>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808" name="Rectangle 273"/>
              <p:cNvSpPr>
                <a:spLocks noChangeArrowheads="1"/>
              </p:cNvSpPr>
              <p:nvPr/>
            </p:nvSpPr>
            <p:spPr bwMode="auto">
              <a:xfrm>
                <a:off x="434" y="216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809" name="Rectangle 274"/>
              <p:cNvSpPr>
                <a:spLocks noChangeArrowheads="1"/>
              </p:cNvSpPr>
              <p:nvPr/>
            </p:nvSpPr>
            <p:spPr bwMode="auto">
              <a:xfrm>
                <a:off x="428" y="224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810" name="Rectangle 275"/>
              <p:cNvSpPr>
                <a:spLocks noChangeArrowheads="1"/>
              </p:cNvSpPr>
              <p:nvPr/>
            </p:nvSpPr>
            <p:spPr bwMode="auto">
              <a:xfrm>
                <a:off x="626" y="231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811" name="Rectangle 276"/>
              <p:cNvSpPr>
                <a:spLocks noChangeArrowheads="1"/>
              </p:cNvSpPr>
              <p:nvPr/>
            </p:nvSpPr>
            <p:spPr bwMode="auto">
              <a:xfrm>
                <a:off x="530" y="230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812" name="Rectangle 277"/>
              <p:cNvSpPr>
                <a:spLocks noChangeArrowheads="1"/>
              </p:cNvSpPr>
              <p:nvPr/>
            </p:nvSpPr>
            <p:spPr bwMode="auto">
              <a:xfrm>
                <a:off x="428" y="232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grpSp>
        <p:grpSp>
          <p:nvGrpSpPr>
            <p:cNvPr id="152603" name="Group 278"/>
            <p:cNvGrpSpPr>
              <a:grpSpLocks/>
            </p:cNvGrpSpPr>
            <p:nvPr/>
          </p:nvGrpSpPr>
          <p:grpSpPr bwMode="auto">
            <a:xfrm>
              <a:off x="2801" y="1232"/>
              <a:ext cx="154" cy="61"/>
              <a:chOff x="428" y="2146"/>
              <a:chExt cx="268" cy="244"/>
            </a:xfrm>
          </p:grpSpPr>
          <p:sp>
            <p:nvSpPr>
              <p:cNvPr id="152795" name="Rectangle 279"/>
              <p:cNvSpPr>
                <a:spLocks noChangeArrowheads="1"/>
              </p:cNvSpPr>
              <p:nvPr/>
            </p:nvSpPr>
            <p:spPr bwMode="auto">
              <a:xfrm>
                <a:off x="632" y="2152"/>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96" name="Rectangle 280"/>
              <p:cNvSpPr>
                <a:spLocks noChangeArrowheads="1"/>
              </p:cNvSpPr>
              <p:nvPr/>
            </p:nvSpPr>
            <p:spPr bwMode="auto">
              <a:xfrm>
                <a:off x="536" y="214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97" name="Rectangle 281"/>
              <p:cNvSpPr>
                <a:spLocks noChangeArrowheads="1"/>
              </p:cNvSpPr>
              <p:nvPr/>
            </p:nvSpPr>
            <p:spPr bwMode="auto">
              <a:xfrm>
                <a:off x="626" y="223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98" name="Rectangle 282"/>
              <p:cNvSpPr>
                <a:spLocks noChangeArrowheads="1"/>
              </p:cNvSpPr>
              <p:nvPr/>
            </p:nvSpPr>
            <p:spPr bwMode="auto">
              <a:xfrm>
                <a:off x="530" y="2230"/>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99" name="Rectangle 283"/>
              <p:cNvSpPr>
                <a:spLocks noChangeArrowheads="1"/>
              </p:cNvSpPr>
              <p:nvPr/>
            </p:nvSpPr>
            <p:spPr bwMode="auto">
              <a:xfrm>
                <a:off x="434" y="216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800" name="Rectangle 284"/>
              <p:cNvSpPr>
                <a:spLocks noChangeArrowheads="1"/>
              </p:cNvSpPr>
              <p:nvPr/>
            </p:nvSpPr>
            <p:spPr bwMode="auto">
              <a:xfrm>
                <a:off x="428" y="224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801" name="Rectangle 285"/>
              <p:cNvSpPr>
                <a:spLocks noChangeArrowheads="1"/>
              </p:cNvSpPr>
              <p:nvPr/>
            </p:nvSpPr>
            <p:spPr bwMode="auto">
              <a:xfrm>
                <a:off x="626" y="231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802" name="Rectangle 286"/>
              <p:cNvSpPr>
                <a:spLocks noChangeArrowheads="1"/>
              </p:cNvSpPr>
              <p:nvPr/>
            </p:nvSpPr>
            <p:spPr bwMode="auto">
              <a:xfrm>
                <a:off x="530" y="230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803" name="Rectangle 287"/>
              <p:cNvSpPr>
                <a:spLocks noChangeArrowheads="1"/>
              </p:cNvSpPr>
              <p:nvPr/>
            </p:nvSpPr>
            <p:spPr bwMode="auto">
              <a:xfrm>
                <a:off x="428" y="232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grpSp>
        <p:sp>
          <p:nvSpPr>
            <p:cNvPr id="152604" name="Rectangle 288"/>
            <p:cNvSpPr>
              <a:spLocks noChangeArrowheads="1"/>
            </p:cNvSpPr>
            <p:nvPr/>
          </p:nvSpPr>
          <p:spPr bwMode="auto">
            <a:xfrm>
              <a:off x="3017" y="1167"/>
              <a:ext cx="93" cy="39"/>
            </a:xfrm>
            <a:prstGeom prst="rect">
              <a:avLst/>
            </a:prstGeom>
            <a:solidFill>
              <a:srgbClr val="FFFF00"/>
            </a:solidFill>
            <a:ln w="12700">
              <a:solidFill>
                <a:schemeClr val="tx1"/>
              </a:solidFill>
              <a:miter lim="800000"/>
              <a:headEnd type="none" w="sm" len="sm"/>
              <a:tailEnd type="none" w="sm" len="sm"/>
            </a:ln>
          </p:spPr>
          <p:txBody>
            <a:bodyPr wrap="none" anchor="ctr"/>
            <a:lstStyle/>
            <a:p>
              <a:pPr algn="ctr"/>
              <a:endParaRPr lang="en-US" sz="900" b="1" u="none">
                <a:solidFill>
                  <a:srgbClr val="FFFF00"/>
                </a:solidFill>
                <a:latin typeface="Arial Narrow" pitchFamily="34" charset="0"/>
              </a:endParaRPr>
            </a:p>
          </p:txBody>
        </p:sp>
        <p:sp>
          <p:nvSpPr>
            <p:cNvPr id="152605" name="Rectangle 289"/>
            <p:cNvSpPr>
              <a:spLocks noChangeArrowheads="1"/>
            </p:cNvSpPr>
            <p:nvPr/>
          </p:nvSpPr>
          <p:spPr bwMode="auto">
            <a:xfrm>
              <a:off x="3020" y="1229"/>
              <a:ext cx="93" cy="38"/>
            </a:xfrm>
            <a:prstGeom prst="rect">
              <a:avLst/>
            </a:prstGeom>
            <a:solidFill>
              <a:srgbClr val="FFFF00"/>
            </a:solidFill>
            <a:ln w="12700">
              <a:solidFill>
                <a:schemeClr val="tx1"/>
              </a:solidFill>
              <a:miter lim="800000"/>
              <a:headEnd type="none" w="sm" len="sm"/>
              <a:tailEnd type="none" w="sm" len="sm"/>
            </a:ln>
          </p:spPr>
          <p:txBody>
            <a:bodyPr wrap="none" anchor="ctr"/>
            <a:lstStyle/>
            <a:p>
              <a:pPr algn="ctr"/>
              <a:endParaRPr lang="en-US" sz="900" b="1" u="none">
                <a:solidFill>
                  <a:srgbClr val="FFFF00"/>
                </a:solidFill>
                <a:latin typeface="Arial Narrow" pitchFamily="34" charset="0"/>
              </a:endParaRPr>
            </a:p>
          </p:txBody>
        </p:sp>
        <p:grpSp>
          <p:nvGrpSpPr>
            <p:cNvPr id="152606" name="Group 290"/>
            <p:cNvGrpSpPr>
              <a:grpSpLocks/>
            </p:cNvGrpSpPr>
            <p:nvPr/>
          </p:nvGrpSpPr>
          <p:grpSpPr bwMode="auto">
            <a:xfrm>
              <a:off x="2932" y="1390"/>
              <a:ext cx="154" cy="61"/>
              <a:chOff x="428" y="2146"/>
              <a:chExt cx="268" cy="244"/>
            </a:xfrm>
          </p:grpSpPr>
          <p:sp>
            <p:nvSpPr>
              <p:cNvPr id="152786" name="Rectangle 291"/>
              <p:cNvSpPr>
                <a:spLocks noChangeArrowheads="1"/>
              </p:cNvSpPr>
              <p:nvPr/>
            </p:nvSpPr>
            <p:spPr bwMode="auto">
              <a:xfrm>
                <a:off x="632" y="2152"/>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87" name="Rectangle 292"/>
              <p:cNvSpPr>
                <a:spLocks noChangeArrowheads="1"/>
              </p:cNvSpPr>
              <p:nvPr/>
            </p:nvSpPr>
            <p:spPr bwMode="auto">
              <a:xfrm>
                <a:off x="536" y="214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88" name="Rectangle 293"/>
              <p:cNvSpPr>
                <a:spLocks noChangeArrowheads="1"/>
              </p:cNvSpPr>
              <p:nvPr/>
            </p:nvSpPr>
            <p:spPr bwMode="auto">
              <a:xfrm>
                <a:off x="626" y="223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89" name="Rectangle 294"/>
              <p:cNvSpPr>
                <a:spLocks noChangeArrowheads="1"/>
              </p:cNvSpPr>
              <p:nvPr/>
            </p:nvSpPr>
            <p:spPr bwMode="auto">
              <a:xfrm>
                <a:off x="530" y="2230"/>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90" name="Rectangle 295"/>
              <p:cNvSpPr>
                <a:spLocks noChangeArrowheads="1"/>
              </p:cNvSpPr>
              <p:nvPr/>
            </p:nvSpPr>
            <p:spPr bwMode="auto">
              <a:xfrm>
                <a:off x="434" y="216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91" name="Rectangle 296"/>
              <p:cNvSpPr>
                <a:spLocks noChangeArrowheads="1"/>
              </p:cNvSpPr>
              <p:nvPr/>
            </p:nvSpPr>
            <p:spPr bwMode="auto">
              <a:xfrm>
                <a:off x="428" y="224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92" name="Rectangle 297"/>
              <p:cNvSpPr>
                <a:spLocks noChangeArrowheads="1"/>
              </p:cNvSpPr>
              <p:nvPr/>
            </p:nvSpPr>
            <p:spPr bwMode="auto">
              <a:xfrm>
                <a:off x="626" y="231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93" name="Rectangle 298"/>
              <p:cNvSpPr>
                <a:spLocks noChangeArrowheads="1"/>
              </p:cNvSpPr>
              <p:nvPr/>
            </p:nvSpPr>
            <p:spPr bwMode="auto">
              <a:xfrm>
                <a:off x="530" y="230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94" name="Rectangle 299"/>
              <p:cNvSpPr>
                <a:spLocks noChangeArrowheads="1"/>
              </p:cNvSpPr>
              <p:nvPr/>
            </p:nvSpPr>
            <p:spPr bwMode="auto">
              <a:xfrm>
                <a:off x="428" y="232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grpSp>
        <p:grpSp>
          <p:nvGrpSpPr>
            <p:cNvPr id="152607" name="Group 300"/>
            <p:cNvGrpSpPr>
              <a:grpSpLocks/>
            </p:cNvGrpSpPr>
            <p:nvPr/>
          </p:nvGrpSpPr>
          <p:grpSpPr bwMode="auto">
            <a:xfrm>
              <a:off x="2945" y="1465"/>
              <a:ext cx="155" cy="60"/>
              <a:chOff x="428" y="2146"/>
              <a:chExt cx="268" cy="244"/>
            </a:xfrm>
          </p:grpSpPr>
          <p:sp>
            <p:nvSpPr>
              <p:cNvPr id="152777" name="Rectangle 301"/>
              <p:cNvSpPr>
                <a:spLocks noChangeArrowheads="1"/>
              </p:cNvSpPr>
              <p:nvPr/>
            </p:nvSpPr>
            <p:spPr bwMode="auto">
              <a:xfrm>
                <a:off x="632" y="2152"/>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78" name="Rectangle 302"/>
              <p:cNvSpPr>
                <a:spLocks noChangeArrowheads="1"/>
              </p:cNvSpPr>
              <p:nvPr/>
            </p:nvSpPr>
            <p:spPr bwMode="auto">
              <a:xfrm>
                <a:off x="536" y="214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79" name="Rectangle 303"/>
              <p:cNvSpPr>
                <a:spLocks noChangeArrowheads="1"/>
              </p:cNvSpPr>
              <p:nvPr/>
            </p:nvSpPr>
            <p:spPr bwMode="auto">
              <a:xfrm>
                <a:off x="626" y="223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80" name="Rectangle 304"/>
              <p:cNvSpPr>
                <a:spLocks noChangeArrowheads="1"/>
              </p:cNvSpPr>
              <p:nvPr/>
            </p:nvSpPr>
            <p:spPr bwMode="auto">
              <a:xfrm>
                <a:off x="530" y="2230"/>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81" name="Rectangle 305"/>
              <p:cNvSpPr>
                <a:spLocks noChangeArrowheads="1"/>
              </p:cNvSpPr>
              <p:nvPr/>
            </p:nvSpPr>
            <p:spPr bwMode="auto">
              <a:xfrm>
                <a:off x="434" y="216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82" name="Rectangle 306"/>
              <p:cNvSpPr>
                <a:spLocks noChangeArrowheads="1"/>
              </p:cNvSpPr>
              <p:nvPr/>
            </p:nvSpPr>
            <p:spPr bwMode="auto">
              <a:xfrm>
                <a:off x="428" y="224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83" name="Rectangle 307"/>
              <p:cNvSpPr>
                <a:spLocks noChangeArrowheads="1"/>
              </p:cNvSpPr>
              <p:nvPr/>
            </p:nvSpPr>
            <p:spPr bwMode="auto">
              <a:xfrm>
                <a:off x="626" y="231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84" name="Rectangle 308"/>
              <p:cNvSpPr>
                <a:spLocks noChangeArrowheads="1"/>
              </p:cNvSpPr>
              <p:nvPr/>
            </p:nvSpPr>
            <p:spPr bwMode="auto">
              <a:xfrm>
                <a:off x="530" y="230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85" name="Rectangle 309"/>
              <p:cNvSpPr>
                <a:spLocks noChangeArrowheads="1"/>
              </p:cNvSpPr>
              <p:nvPr/>
            </p:nvSpPr>
            <p:spPr bwMode="auto">
              <a:xfrm>
                <a:off x="428" y="232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grpSp>
        <p:sp>
          <p:nvSpPr>
            <p:cNvPr id="152608" name="Rectangle 310"/>
            <p:cNvSpPr>
              <a:spLocks noChangeArrowheads="1"/>
            </p:cNvSpPr>
            <p:nvPr/>
          </p:nvSpPr>
          <p:spPr bwMode="auto">
            <a:xfrm>
              <a:off x="3127" y="1431"/>
              <a:ext cx="93" cy="39"/>
            </a:xfrm>
            <a:prstGeom prst="rect">
              <a:avLst/>
            </a:prstGeom>
            <a:solidFill>
              <a:srgbClr val="FFFF00"/>
            </a:solidFill>
            <a:ln w="12700">
              <a:solidFill>
                <a:schemeClr val="tx1"/>
              </a:solidFill>
              <a:miter lim="800000"/>
              <a:headEnd type="none" w="sm" len="sm"/>
              <a:tailEnd type="none" w="sm" len="sm"/>
            </a:ln>
          </p:spPr>
          <p:txBody>
            <a:bodyPr wrap="none" anchor="ctr"/>
            <a:lstStyle/>
            <a:p>
              <a:pPr algn="ctr"/>
              <a:endParaRPr lang="en-US" sz="900" b="1" u="none">
                <a:solidFill>
                  <a:srgbClr val="FFFF00"/>
                </a:solidFill>
                <a:latin typeface="Arial Narrow" pitchFamily="34" charset="0"/>
              </a:endParaRPr>
            </a:p>
          </p:txBody>
        </p:sp>
        <p:grpSp>
          <p:nvGrpSpPr>
            <p:cNvPr id="152609" name="Group 311"/>
            <p:cNvGrpSpPr>
              <a:grpSpLocks/>
            </p:cNvGrpSpPr>
            <p:nvPr/>
          </p:nvGrpSpPr>
          <p:grpSpPr bwMode="auto">
            <a:xfrm>
              <a:off x="3466" y="1524"/>
              <a:ext cx="155" cy="60"/>
              <a:chOff x="428" y="2146"/>
              <a:chExt cx="268" cy="244"/>
            </a:xfrm>
          </p:grpSpPr>
          <p:sp>
            <p:nvSpPr>
              <p:cNvPr id="152768" name="Rectangle 312"/>
              <p:cNvSpPr>
                <a:spLocks noChangeArrowheads="1"/>
              </p:cNvSpPr>
              <p:nvPr/>
            </p:nvSpPr>
            <p:spPr bwMode="auto">
              <a:xfrm>
                <a:off x="632" y="2152"/>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69" name="Rectangle 313"/>
              <p:cNvSpPr>
                <a:spLocks noChangeArrowheads="1"/>
              </p:cNvSpPr>
              <p:nvPr/>
            </p:nvSpPr>
            <p:spPr bwMode="auto">
              <a:xfrm>
                <a:off x="536" y="214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70" name="Rectangle 314"/>
              <p:cNvSpPr>
                <a:spLocks noChangeArrowheads="1"/>
              </p:cNvSpPr>
              <p:nvPr/>
            </p:nvSpPr>
            <p:spPr bwMode="auto">
              <a:xfrm>
                <a:off x="626" y="223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71" name="Rectangle 315"/>
              <p:cNvSpPr>
                <a:spLocks noChangeArrowheads="1"/>
              </p:cNvSpPr>
              <p:nvPr/>
            </p:nvSpPr>
            <p:spPr bwMode="auto">
              <a:xfrm>
                <a:off x="530" y="2230"/>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72" name="Rectangle 316"/>
              <p:cNvSpPr>
                <a:spLocks noChangeArrowheads="1"/>
              </p:cNvSpPr>
              <p:nvPr/>
            </p:nvSpPr>
            <p:spPr bwMode="auto">
              <a:xfrm>
                <a:off x="434" y="216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73" name="Rectangle 317"/>
              <p:cNvSpPr>
                <a:spLocks noChangeArrowheads="1"/>
              </p:cNvSpPr>
              <p:nvPr/>
            </p:nvSpPr>
            <p:spPr bwMode="auto">
              <a:xfrm>
                <a:off x="428" y="224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74" name="Rectangle 318"/>
              <p:cNvSpPr>
                <a:spLocks noChangeArrowheads="1"/>
              </p:cNvSpPr>
              <p:nvPr/>
            </p:nvSpPr>
            <p:spPr bwMode="auto">
              <a:xfrm>
                <a:off x="626" y="231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75" name="Rectangle 319"/>
              <p:cNvSpPr>
                <a:spLocks noChangeArrowheads="1"/>
              </p:cNvSpPr>
              <p:nvPr/>
            </p:nvSpPr>
            <p:spPr bwMode="auto">
              <a:xfrm>
                <a:off x="530" y="230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76" name="Rectangle 320"/>
              <p:cNvSpPr>
                <a:spLocks noChangeArrowheads="1"/>
              </p:cNvSpPr>
              <p:nvPr/>
            </p:nvSpPr>
            <p:spPr bwMode="auto">
              <a:xfrm>
                <a:off x="428" y="232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grpSp>
        <p:sp>
          <p:nvSpPr>
            <p:cNvPr id="152610" name="Rectangle 321"/>
            <p:cNvSpPr>
              <a:spLocks noChangeArrowheads="1"/>
            </p:cNvSpPr>
            <p:nvPr/>
          </p:nvSpPr>
          <p:spPr bwMode="auto">
            <a:xfrm>
              <a:off x="3680" y="1471"/>
              <a:ext cx="93" cy="39"/>
            </a:xfrm>
            <a:prstGeom prst="rect">
              <a:avLst/>
            </a:prstGeom>
            <a:solidFill>
              <a:srgbClr val="FFFF00"/>
            </a:solidFill>
            <a:ln w="12700">
              <a:solidFill>
                <a:schemeClr val="tx1"/>
              </a:solidFill>
              <a:miter lim="800000"/>
              <a:headEnd type="none" w="sm" len="sm"/>
              <a:tailEnd type="none" w="sm" len="sm"/>
            </a:ln>
          </p:spPr>
          <p:txBody>
            <a:bodyPr wrap="none" anchor="ctr"/>
            <a:lstStyle/>
            <a:p>
              <a:pPr algn="ctr"/>
              <a:endParaRPr lang="en-US" sz="900" b="1" u="none">
                <a:solidFill>
                  <a:srgbClr val="FFFF00"/>
                </a:solidFill>
                <a:latin typeface="Arial Narrow" pitchFamily="34" charset="0"/>
              </a:endParaRPr>
            </a:p>
          </p:txBody>
        </p:sp>
        <p:grpSp>
          <p:nvGrpSpPr>
            <p:cNvPr id="152611" name="Group 322"/>
            <p:cNvGrpSpPr>
              <a:grpSpLocks/>
            </p:cNvGrpSpPr>
            <p:nvPr/>
          </p:nvGrpSpPr>
          <p:grpSpPr bwMode="auto">
            <a:xfrm>
              <a:off x="4133" y="1520"/>
              <a:ext cx="153" cy="41"/>
              <a:chOff x="2378" y="3784"/>
              <a:chExt cx="268" cy="166"/>
            </a:xfrm>
          </p:grpSpPr>
          <p:sp>
            <p:nvSpPr>
              <p:cNvPr id="152762" name="Rectangle 323"/>
              <p:cNvSpPr>
                <a:spLocks noChangeArrowheads="1"/>
              </p:cNvSpPr>
              <p:nvPr/>
            </p:nvSpPr>
            <p:spPr bwMode="auto">
              <a:xfrm>
                <a:off x="2582" y="3790"/>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63" name="Rectangle 324"/>
              <p:cNvSpPr>
                <a:spLocks noChangeArrowheads="1"/>
              </p:cNvSpPr>
              <p:nvPr/>
            </p:nvSpPr>
            <p:spPr bwMode="auto">
              <a:xfrm>
                <a:off x="2486" y="378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64" name="Rectangle 325"/>
              <p:cNvSpPr>
                <a:spLocks noChangeArrowheads="1"/>
              </p:cNvSpPr>
              <p:nvPr/>
            </p:nvSpPr>
            <p:spPr bwMode="auto">
              <a:xfrm>
                <a:off x="2576" y="387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65" name="Rectangle 326"/>
              <p:cNvSpPr>
                <a:spLocks noChangeArrowheads="1"/>
              </p:cNvSpPr>
              <p:nvPr/>
            </p:nvSpPr>
            <p:spPr bwMode="auto">
              <a:xfrm>
                <a:off x="2480" y="386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66" name="Rectangle 327"/>
              <p:cNvSpPr>
                <a:spLocks noChangeArrowheads="1"/>
              </p:cNvSpPr>
              <p:nvPr/>
            </p:nvSpPr>
            <p:spPr bwMode="auto">
              <a:xfrm>
                <a:off x="2384" y="3802"/>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67" name="Rectangle 328"/>
              <p:cNvSpPr>
                <a:spLocks noChangeArrowheads="1"/>
              </p:cNvSpPr>
              <p:nvPr/>
            </p:nvSpPr>
            <p:spPr bwMode="auto">
              <a:xfrm>
                <a:off x="2378" y="388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grpSp>
        <p:sp>
          <p:nvSpPr>
            <p:cNvPr id="152612" name="Rectangle 329"/>
            <p:cNvSpPr>
              <a:spLocks noChangeArrowheads="1"/>
            </p:cNvSpPr>
            <p:nvPr/>
          </p:nvSpPr>
          <p:spPr bwMode="auto">
            <a:xfrm>
              <a:off x="4173" y="1470"/>
              <a:ext cx="93" cy="38"/>
            </a:xfrm>
            <a:prstGeom prst="rect">
              <a:avLst/>
            </a:prstGeom>
            <a:solidFill>
              <a:srgbClr val="FFFF00"/>
            </a:solidFill>
            <a:ln w="12700">
              <a:solidFill>
                <a:schemeClr val="tx1"/>
              </a:solidFill>
              <a:miter lim="800000"/>
              <a:headEnd type="none" w="sm" len="sm"/>
              <a:tailEnd type="none" w="sm" len="sm"/>
            </a:ln>
          </p:spPr>
          <p:txBody>
            <a:bodyPr wrap="none" anchor="ctr"/>
            <a:lstStyle/>
            <a:p>
              <a:pPr algn="ctr"/>
              <a:endParaRPr lang="en-US" sz="900" b="1" u="none">
                <a:solidFill>
                  <a:srgbClr val="FFFF00"/>
                </a:solidFill>
                <a:latin typeface="Arial Narrow" pitchFamily="34" charset="0"/>
              </a:endParaRPr>
            </a:p>
          </p:txBody>
        </p:sp>
        <p:grpSp>
          <p:nvGrpSpPr>
            <p:cNvPr id="152613" name="Group 330"/>
            <p:cNvGrpSpPr>
              <a:grpSpLocks/>
            </p:cNvGrpSpPr>
            <p:nvPr/>
          </p:nvGrpSpPr>
          <p:grpSpPr bwMode="auto">
            <a:xfrm>
              <a:off x="4502" y="1510"/>
              <a:ext cx="154" cy="60"/>
              <a:chOff x="428" y="2146"/>
              <a:chExt cx="268" cy="244"/>
            </a:xfrm>
          </p:grpSpPr>
          <p:sp>
            <p:nvSpPr>
              <p:cNvPr id="152753" name="Rectangle 331"/>
              <p:cNvSpPr>
                <a:spLocks noChangeArrowheads="1"/>
              </p:cNvSpPr>
              <p:nvPr/>
            </p:nvSpPr>
            <p:spPr bwMode="auto">
              <a:xfrm>
                <a:off x="632" y="2152"/>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54" name="Rectangle 332"/>
              <p:cNvSpPr>
                <a:spLocks noChangeArrowheads="1"/>
              </p:cNvSpPr>
              <p:nvPr/>
            </p:nvSpPr>
            <p:spPr bwMode="auto">
              <a:xfrm>
                <a:off x="536" y="214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55" name="Rectangle 333"/>
              <p:cNvSpPr>
                <a:spLocks noChangeArrowheads="1"/>
              </p:cNvSpPr>
              <p:nvPr/>
            </p:nvSpPr>
            <p:spPr bwMode="auto">
              <a:xfrm>
                <a:off x="626" y="223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56" name="Rectangle 334"/>
              <p:cNvSpPr>
                <a:spLocks noChangeArrowheads="1"/>
              </p:cNvSpPr>
              <p:nvPr/>
            </p:nvSpPr>
            <p:spPr bwMode="auto">
              <a:xfrm>
                <a:off x="530" y="2230"/>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57" name="Rectangle 335"/>
              <p:cNvSpPr>
                <a:spLocks noChangeArrowheads="1"/>
              </p:cNvSpPr>
              <p:nvPr/>
            </p:nvSpPr>
            <p:spPr bwMode="auto">
              <a:xfrm>
                <a:off x="434" y="216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58" name="Rectangle 336"/>
              <p:cNvSpPr>
                <a:spLocks noChangeArrowheads="1"/>
              </p:cNvSpPr>
              <p:nvPr/>
            </p:nvSpPr>
            <p:spPr bwMode="auto">
              <a:xfrm>
                <a:off x="428" y="224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59" name="Rectangle 337"/>
              <p:cNvSpPr>
                <a:spLocks noChangeArrowheads="1"/>
              </p:cNvSpPr>
              <p:nvPr/>
            </p:nvSpPr>
            <p:spPr bwMode="auto">
              <a:xfrm>
                <a:off x="626" y="231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60" name="Rectangle 338"/>
              <p:cNvSpPr>
                <a:spLocks noChangeArrowheads="1"/>
              </p:cNvSpPr>
              <p:nvPr/>
            </p:nvSpPr>
            <p:spPr bwMode="auto">
              <a:xfrm>
                <a:off x="530" y="230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61" name="Rectangle 339"/>
              <p:cNvSpPr>
                <a:spLocks noChangeArrowheads="1"/>
              </p:cNvSpPr>
              <p:nvPr/>
            </p:nvSpPr>
            <p:spPr bwMode="auto">
              <a:xfrm>
                <a:off x="428" y="232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grpSp>
        <p:grpSp>
          <p:nvGrpSpPr>
            <p:cNvPr id="152614" name="Group 340"/>
            <p:cNvGrpSpPr>
              <a:grpSpLocks/>
            </p:cNvGrpSpPr>
            <p:nvPr/>
          </p:nvGrpSpPr>
          <p:grpSpPr bwMode="auto">
            <a:xfrm>
              <a:off x="4689" y="1540"/>
              <a:ext cx="155" cy="61"/>
              <a:chOff x="428" y="2146"/>
              <a:chExt cx="268" cy="244"/>
            </a:xfrm>
          </p:grpSpPr>
          <p:sp>
            <p:nvSpPr>
              <p:cNvPr id="152744" name="Rectangle 341"/>
              <p:cNvSpPr>
                <a:spLocks noChangeArrowheads="1"/>
              </p:cNvSpPr>
              <p:nvPr/>
            </p:nvSpPr>
            <p:spPr bwMode="auto">
              <a:xfrm>
                <a:off x="632" y="2152"/>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45" name="Rectangle 342"/>
              <p:cNvSpPr>
                <a:spLocks noChangeArrowheads="1"/>
              </p:cNvSpPr>
              <p:nvPr/>
            </p:nvSpPr>
            <p:spPr bwMode="auto">
              <a:xfrm>
                <a:off x="536" y="214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46" name="Rectangle 343"/>
              <p:cNvSpPr>
                <a:spLocks noChangeArrowheads="1"/>
              </p:cNvSpPr>
              <p:nvPr/>
            </p:nvSpPr>
            <p:spPr bwMode="auto">
              <a:xfrm>
                <a:off x="626" y="223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47" name="Rectangle 344"/>
              <p:cNvSpPr>
                <a:spLocks noChangeArrowheads="1"/>
              </p:cNvSpPr>
              <p:nvPr/>
            </p:nvSpPr>
            <p:spPr bwMode="auto">
              <a:xfrm>
                <a:off x="530" y="2230"/>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48" name="Rectangle 345"/>
              <p:cNvSpPr>
                <a:spLocks noChangeArrowheads="1"/>
              </p:cNvSpPr>
              <p:nvPr/>
            </p:nvSpPr>
            <p:spPr bwMode="auto">
              <a:xfrm>
                <a:off x="434" y="216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49" name="Rectangle 346"/>
              <p:cNvSpPr>
                <a:spLocks noChangeArrowheads="1"/>
              </p:cNvSpPr>
              <p:nvPr/>
            </p:nvSpPr>
            <p:spPr bwMode="auto">
              <a:xfrm>
                <a:off x="428" y="224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50" name="Rectangle 347"/>
              <p:cNvSpPr>
                <a:spLocks noChangeArrowheads="1"/>
              </p:cNvSpPr>
              <p:nvPr/>
            </p:nvSpPr>
            <p:spPr bwMode="auto">
              <a:xfrm>
                <a:off x="626" y="231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51" name="Rectangle 348"/>
              <p:cNvSpPr>
                <a:spLocks noChangeArrowheads="1"/>
              </p:cNvSpPr>
              <p:nvPr/>
            </p:nvSpPr>
            <p:spPr bwMode="auto">
              <a:xfrm>
                <a:off x="530" y="230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52" name="Rectangle 349"/>
              <p:cNvSpPr>
                <a:spLocks noChangeArrowheads="1"/>
              </p:cNvSpPr>
              <p:nvPr/>
            </p:nvSpPr>
            <p:spPr bwMode="auto">
              <a:xfrm>
                <a:off x="428" y="232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grpSp>
        <p:sp>
          <p:nvSpPr>
            <p:cNvPr id="152615" name="Rectangle 350"/>
            <p:cNvSpPr>
              <a:spLocks noChangeArrowheads="1"/>
            </p:cNvSpPr>
            <p:nvPr/>
          </p:nvSpPr>
          <p:spPr bwMode="auto">
            <a:xfrm>
              <a:off x="4625" y="1455"/>
              <a:ext cx="93" cy="38"/>
            </a:xfrm>
            <a:prstGeom prst="rect">
              <a:avLst/>
            </a:prstGeom>
            <a:solidFill>
              <a:srgbClr val="FFFF00"/>
            </a:solidFill>
            <a:ln w="12700">
              <a:solidFill>
                <a:schemeClr val="tx1"/>
              </a:solidFill>
              <a:miter lim="800000"/>
              <a:headEnd type="none" w="sm" len="sm"/>
              <a:tailEnd type="none" w="sm" len="sm"/>
            </a:ln>
          </p:spPr>
          <p:txBody>
            <a:bodyPr wrap="none" anchor="ctr"/>
            <a:lstStyle/>
            <a:p>
              <a:pPr algn="ctr"/>
              <a:endParaRPr lang="en-US" sz="900" b="1" u="none">
                <a:solidFill>
                  <a:srgbClr val="FFFF00"/>
                </a:solidFill>
                <a:latin typeface="Arial Narrow" pitchFamily="34" charset="0"/>
              </a:endParaRPr>
            </a:p>
          </p:txBody>
        </p:sp>
        <p:sp>
          <p:nvSpPr>
            <p:cNvPr id="152616" name="Rectangle 351"/>
            <p:cNvSpPr>
              <a:spLocks noChangeArrowheads="1"/>
            </p:cNvSpPr>
            <p:nvPr/>
          </p:nvSpPr>
          <p:spPr bwMode="auto">
            <a:xfrm>
              <a:off x="5229" y="1187"/>
              <a:ext cx="93" cy="39"/>
            </a:xfrm>
            <a:prstGeom prst="rect">
              <a:avLst/>
            </a:prstGeom>
            <a:solidFill>
              <a:srgbClr val="FFFF00"/>
            </a:solidFill>
            <a:ln w="12700">
              <a:solidFill>
                <a:schemeClr val="tx1"/>
              </a:solidFill>
              <a:miter lim="800000"/>
              <a:headEnd type="none" w="sm" len="sm"/>
              <a:tailEnd type="none" w="sm" len="sm"/>
            </a:ln>
          </p:spPr>
          <p:txBody>
            <a:bodyPr wrap="none" anchor="ctr"/>
            <a:lstStyle/>
            <a:p>
              <a:pPr algn="ctr"/>
              <a:endParaRPr lang="en-US" sz="900" b="1" u="none">
                <a:solidFill>
                  <a:srgbClr val="FFFF00"/>
                </a:solidFill>
                <a:latin typeface="Arial Narrow" pitchFamily="34" charset="0"/>
              </a:endParaRPr>
            </a:p>
          </p:txBody>
        </p:sp>
        <p:grpSp>
          <p:nvGrpSpPr>
            <p:cNvPr id="152617" name="Group 352"/>
            <p:cNvGrpSpPr>
              <a:grpSpLocks/>
            </p:cNvGrpSpPr>
            <p:nvPr/>
          </p:nvGrpSpPr>
          <p:grpSpPr bwMode="auto">
            <a:xfrm>
              <a:off x="5250" y="1298"/>
              <a:ext cx="155" cy="60"/>
              <a:chOff x="428" y="2146"/>
              <a:chExt cx="268" cy="244"/>
            </a:xfrm>
          </p:grpSpPr>
          <p:sp>
            <p:nvSpPr>
              <p:cNvPr id="152735" name="Rectangle 353"/>
              <p:cNvSpPr>
                <a:spLocks noChangeArrowheads="1"/>
              </p:cNvSpPr>
              <p:nvPr/>
            </p:nvSpPr>
            <p:spPr bwMode="auto">
              <a:xfrm>
                <a:off x="632" y="2152"/>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36" name="Rectangle 354"/>
              <p:cNvSpPr>
                <a:spLocks noChangeArrowheads="1"/>
              </p:cNvSpPr>
              <p:nvPr/>
            </p:nvSpPr>
            <p:spPr bwMode="auto">
              <a:xfrm>
                <a:off x="536" y="214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37" name="Rectangle 355"/>
              <p:cNvSpPr>
                <a:spLocks noChangeArrowheads="1"/>
              </p:cNvSpPr>
              <p:nvPr/>
            </p:nvSpPr>
            <p:spPr bwMode="auto">
              <a:xfrm>
                <a:off x="626" y="223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38" name="Rectangle 356"/>
              <p:cNvSpPr>
                <a:spLocks noChangeArrowheads="1"/>
              </p:cNvSpPr>
              <p:nvPr/>
            </p:nvSpPr>
            <p:spPr bwMode="auto">
              <a:xfrm>
                <a:off x="530" y="2230"/>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39" name="Rectangle 357"/>
              <p:cNvSpPr>
                <a:spLocks noChangeArrowheads="1"/>
              </p:cNvSpPr>
              <p:nvPr/>
            </p:nvSpPr>
            <p:spPr bwMode="auto">
              <a:xfrm>
                <a:off x="434" y="216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40" name="Rectangle 358"/>
              <p:cNvSpPr>
                <a:spLocks noChangeArrowheads="1"/>
              </p:cNvSpPr>
              <p:nvPr/>
            </p:nvSpPr>
            <p:spPr bwMode="auto">
              <a:xfrm>
                <a:off x="428" y="224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41" name="Rectangle 359"/>
              <p:cNvSpPr>
                <a:spLocks noChangeArrowheads="1"/>
              </p:cNvSpPr>
              <p:nvPr/>
            </p:nvSpPr>
            <p:spPr bwMode="auto">
              <a:xfrm>
                <a:off x="626" y="231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42" name="Rectangle 360"/>
              <p:cNvSpPr>
                <a:spLocks noChangeArrowheads="1"/>
              </p:cNvSpPr>
              <p:nvPr/>
            </p:nvSpPr>
            <p:spPr bwMode="auto">
              <a:xfrm>
                <a:off x="530" y="230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43" name="Rectangle 361"/>
              <p:cNvSpPr>
                <a:spLocks noChangeArrowheads="1"/>
              </p:cNvSpPr>
              <p:nvPr/>
            </p:nvSpPr>
            <p:spPr bwMode="auto">
              <a:xfrm>
                <a:off x="428" y="232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grpSp>
        <p:grpSp>
          <p:nvGrpSpPr>
            <p:cNvPr id="152618" name="Group 362"/>
            <p:cNvGrpSpPr>
              <a:grpSpLocks/>
            </p:cNvGrpSpPr>
            <p:nvPr/>
          </p:nvGrpSpPr>
          <p:grpSpPr bwMode="auto">
            <a:xfrm>
              <a:off x="5230" y="1408"/>
              <a:ext cx="154" cy="61"/>
              <a:chOff x="428" y="2146"/>
              <a:chExt cx="268" cy="244"/>
            </a:xfrm>
          </p:grpSpPr>
          <p:sp>
            <p:nvSpPr>
              <p:cNvPr id="152726" name="Rectangle 363"/>
              <p:cNvSpPr>
                <a:spLocks noChangeArrowheads="1"/>
              </p:cNvSpPr>
              <p:nvPr/>
            </p:nvSpPr>
            <p:spPr bwMode="auto">
              <a:xfrm>
                <a:off x="632" y="2152"/>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27" name="Rectangle 364"/>
              <p:cNvSpPr>
                <a:spLocks noChangeArrowheads="1"/>
              </p:cNvSpPr>
              <p:nvPr/>
            </p:nvSpPr>
            <p:spPr bwMode="auto">
              <a:xfrm>
                <a:off x="536" y="214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28" name="Rectangle 365"/>
              <p:cNvSpPr>
                <a:spLocks noChangeArrowheads="1"/>
              </p:cNvSpPr>
              <p:nvPr/>
            </p:nvSpPr>
            <p:spPr bwMode="auto">
              <a:xfrm>
                <a:off x="626" y="223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29" name="Rectangle 366"/>
              <p:cNvSpPr>
                <a:spLocks noChangeArrowheads="1"/>
              </p:cNvSpPr>
              <p:nvPr/>
            </p:nvSpPr>
            <p:spPr bwMode="auto">
              <a:xfrm>
                <a:off x="530" y="2230"/>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30" name="Rectangle 367"/>
              <p:cNvSpPr>
                <a:spLocks noChangeArrowheads="1"/>
              </p:cNvSpPr>
              <p:nvPr/>
            </p:nvSpPr>
            <p:spPr bwMode="auto">
              <a:xfrm>
                <a:off x="434" y="216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31" name="Rectangle 368"/>
              <p:cNvSpPr>
                <a:spLocks noChangeArrowheads="1"/>
              </p:cNvSpPr>
              <p:nvPr/>
            </p:nvSpPr>
            <p:spPr bwMode="auto">
              <a:xfrm>
                <a:off x="428" y="224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32" name="Rectangle 369"/>
              <p:cNvSpPr>
                <a:spLocks noChangeArrowheads="1"/>
              </p:cNvSpPr>
              <p:nvPr/>
            </p:nvSpPr>
            <p:spPr bwMode="auto">
              <a:xfrm>
                <a:off x="626" y="231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33" name="Rectangle 370"/>
              <p:cNvSpPr>
                <a:spLocks noChangeArrowheads="1"/>
              </p:cNvSpPr>
              <p:nvPr/>
            </p:nvSpPr>
            <p:spPr bwMode="auto">
              <a:xfrm>
                <a:off x="530" y="230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34" name="Rectangle 371"/>
              <p:cNvSpPr>
                <a:spLocks noChangeArrowheads="1"/>
              </p:cNvSpPr>
              <p:nvPr/>
            </p:nvSpPr>
            <p:spPr bwMode="auto">
              <a:xfrm>
                <a:off x="428" y="232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grpSp>
        <p:sp>
          <p:nvSpPr>
            <p:cNvPr id="152619" name="Rectangle 372"/>
            <p:cNvSpPr>
              <a:spLocks noChangeArrowheads="1"/>
            </p:cNvSpPr>
            <p:nvPr/>
          </p:nvSpPr>
          <p:spPr bwMode="auto">
            <a:xfrm>
              <a:off x="5115" y="1344"/>
              <a:ext cx="93" cy="40"/>
            </a:xfrm>
            <a:prstGeom prst="rect">
              <a:avLst/>
            </a:prstGeom>
            <a:solidFill>
              <a:srgbClr val="FFFF00"/>
            </a:solidFill>
            <a:ln w="12700">
              <a:solidFill>
                <a:schemeClr val="tx1"/>
              </a:solidFill>
              <a:miter lim="800000"/>
              <a:headEnd type="none" w="sm" len="sm"/>
              <a:tailEnd type="none" w="sm" len="sm"/>
            </a:ln>
          </p:spPr>
          <p:txBody>
            <a:bodyPr wrap="none" anchor="ctr"/>
            <a:lstStyle/>
            <a:p>
              <a:pPr algn="ctr"/>
              <a:endParaRPr lang="en-US" sz="900" b="1" u="none">
                <a:solidFill>
                  <a:srgbClr val="FFFF00"/>
                </a:solidFill>
                <a:latin typeface="Arial Narrow" pitchFamily="34" charset="0"/>
              </a:endParaRPr>
            </a:p>
          </p:txBody>
        </p:sp>
        <p:sp>
          <p:nvSpPr>
            <p:cNvPr id="152620" name="Rectangle 373"/>
            <p:cNvSpPr>
              <a:spLocks noChangeArrowheads="1"/>
            </p:cNvSpPr>
            <p:nvPr/>
          </p:nvSpPr>
          <p:spPr bwMode="auto">
            <a:xfrm>
              <a:off x="5094" y="1401"/>
              <a:ext cx="94" cy="39"/>
            </a:xfrm>
            <a:prstGeom prst="rect">
              <a:avLst/>
            </a:prstGeom>
            <a:solidFill>
              <a:srgbClr val="FFFF00"/>
            </a:solidFill>
            <a:ln w="12700">
              <a:solidFill>
                <a:schemeClr val="tx1"/>
              </a:solidFill>
              <a:miter lim="800000"/>
              <a:headEnd type="none" w="sm" len="sm"/>
              <a:tailEnd type="none" w="sm" len="sm"/>
            </a:ln>
          </p:spPr>
          <p:txBody>
            <a:bodyPr wrap="none" anchor="ctr"/>
            <a:lstStyle/>
            <a:p>
              <a:pPr algn="ctr"/>
              <a:endParaRPr lang="en-US" sz="900" b="1" u="none">
                <a:solidFill>
                  <a:srgbClr val="FFFF00"/>
                </a:solidFill>
                <a:latin typeface="Arial Narrow" pitchFamily="34" charset="0"/>
              </a:endParaRPr>
            </a:p>
          </p:txBody>
        </p:sp>
        <p:grpSp>
          <p:nvGrpSpPr>
            <p:cNvPr id="152621" name="Group 374"/>
            <p:cNvGrpSpPr>
              <a:grpSpLocks/>
            </p:cNvGrpSpPr>
            <p:nvPr/>
          </p:nvGrpSpPr>
          <p:grpSpPr bwMode="auto">
            <a:xfrm>
              <a:off x="5171" y="1035"/>
              <a:ext cx="155" cy="60"/>
              <a:chOff x="428" y="2146"/>
              <a:chExt cx="268" cy="244"/>
            </a:xfrm>
          </p:grpSpPr>
          <p:sp>
            <p:nvSpPr>
              <p:cNvPr id="152717" name="Rectangle 375"/>
              <p:cNvSpPr>
                <a:spLocks noChangeArrowheads="1"/>
              </p:cNvSpPr>
              <p:nvPr/>
            </p:nvSpPr>
            <p:spPr bwMode="auto">
              <a:xfrm>
                <a:off x="632" y="2152"/>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18" name="Rectangle 376"/>
              <p:cNvSpPr>
                <a:spLocks noChangeArrowheads="1"/>
              </p:cNvSpPr>
              <p:nvPr/>
            </p:nvSpPr>
            <p:spPr bwMode="auto">
              <a:xfrm>
                <a:off x="536" y="214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19" name="Rectangle 377"/>
              <p:cNvSpPr>
                <a:spLocks noChangeArrowheads="1"/>
              </p:cNvSpPr>
              <p:nvPr/>
            </p:nvSpPr>
            <p:spPr bwMode="auto">
              <a:xfrm>
                <a:off x="626" y="223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20" name="Rectangle 378"/>
              <p:cNvSpPr>
                <a:spLocks noChangeArrowheads="1"/>
              </p:cNvSpPr>
              <p:nvPr/>
            </p:nvSpPr>
            <p:spPr bwMode="auto">
              <a:xfrm>
                <a:off x="530" y="2230"/>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21" name="Rectangle 379"/>
              <p:cNvSpPr>
                <a:spLocks noChangeArrowheads="1"/>
              </p:cNvSpPr>
              <p:nvPr/>
            </p:nvSpPr>
            <p:spPr bwMode="auto">
              <a:xfrm>
                <a:off x="434" y="216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22" name="Rectangle 380"/>
              <p:cNvSpPr>
                <a:spLocks noChangeArrowheads="1"/>
              </p:cNvSpPr>
              <p:nvPr/>
            </p:nvSpPr>
            <p:spPr bwMode="auto">
              <a:xfrm>
                <a:off x="428" y="224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23" name="Rectangle 381"/>
              <p:cNvSpPr>
                <a:spLocks noChangeArrowheads="1"/>
              </p:cNvSpPr>
              <p:nvPr/>
            </p:nvSpPr>
            <p:spPr bwMode="auto">
              <a:xfrm>
                <a:off x="626" y="231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24" name="Rectangle 382"/>
              <p:cNvSpPr>
                <a:spLocks noChangeArrowheads="1"/>
              </p:cNvSpPr>
              <p:nvPr/>
            </p:nvSpPr>
            <p:spPr bwMode="auto">
              <a:xfrm>
                <a:off x="530" y="230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25" name="Rectangle 383"/>
              <p:cNvSpPr>
                <a:spLocks noChangeArrowheads="1"/>
              </p:cNvSpPr>
              <p:nvPr/>
            </p:nvSpPr>
            <p:spPr bwMode="auto">
              <a:xfrm>
                <a:off x="428" y="232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grpSp>
        <p:sp>
          <p:nvSpPr>
            <p:cNvPr id="152622" name="Rectangle 384"/>
            <p:cNvSpPr>
              <a:spLocks noChangeArrowheads="1"/>
            </p:cNvSpPr>
            <p:nvPr/>
          </p:nvSpPr>
          <p:spPr bwMode="auto">
            <a:xfrm>
              <a:off x="5025" y="1071"/>
              <a:ext cx="93" cy="38"/>
            </a:xfrm>
            <a:prstGeom prst="rect">
              <a:avLst/>
            </a:prstGeom>
            <a:solidFill>
              <a:srgbClr val="FFFF00"/>
            </a:solidFill>
            <a:ln w="12700">
              <a:solidFill>
                <a:schemeClr val="tx1"/>
              </a:solidFill>
              <a:miter lim="800000"/>
              <a:headEnd type="none" w="sm" len="sm"/>
              <a:tailEnd type="none" w="sm" len="sm"/>
            </a:ln>
          </p:spPr>
          <p:txBody>
            <a:bodyPr wrap="none" anchor="ctr"/>
            <a:lstStyle/>
            <a:p>
              <a:pPr algn="ctr"/>
              <a:endParaRPr lang="en-US" sz="900" b="1" u="none">
                <a:solidFill>
                  <a:srgbClr val="FFFF00"/>
                </a:solidFill>
                <a:latin typeface="Arial Narrow" pitchFamily="34" charset="0"/>
              </a:endParaRPr>
            </a:p>
          </p:txBody>
        </p:sp>
        <p:grpSp>
          <p:nvGrpSpPr>
            <p:cNvPr id="152623" name="Group 385"/>
            <p:cNvGrpSpPr>
              <a:grpSpLocks/>
            </p:cNvGrpSpPr>
            <p:nvPr/>
          </p:nvGrpSpPr>
          <p:grpSpPr bwMode="auto">
            <a:xfrm>
              <a:off x="5030" y="933"/>
              <a:ext cx="154" cy="61"/>
              <a:chOff x="428" y="2146"/>
              <a:chExt cx="268" cy="244"/>
            </a:xfrm>
          </p:grpSpPr>
          <p:sp>
            <p:nvSpPr>
              <p:cNvPr id="152708" name="Rectangle 386"/>
              <p:cNvSpPr>
                <a:spLocks noChangeArrowheads="1"/>
              </p:cNvSpPr>
              <p:nvPr/>
            </p:nvSpPr>
            <p:spPr bwMode="auto">
              <a:xfrm>
                <a:off x="632" y="2152"/>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09" name="Rectangle 387"/>
              <p:cNvSpPr>
                <a:spLocks noChangeArrowheads="1"/>
              </p:cNvSpPr>
              <p:nvPr/>
            </p:nvSpPr>
            <p:spPr bwMode="auto">
              <a:xfrm>
                <a:off x="536" y="214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10" name="Rectangle 388"/>
              <p:cNvSpPr>
                <a:spLocks noChangeArrowheads="1"/>
              </p:cNvSpPr>
              <p:nvPr/>
            </p:nvSpPr>
            <p:spPr bwMode="auto">
              <a:xfrm>
                <a:off x="626" y="223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11" name="Rectangle 389"/>
              <p:cNvSpPr>
                <a:spLocks noChangeArrowheads="1"/>
              </p:cNvSpPr>
              <p:nvPr/>
            </p:nvSpPr>
            <p:spPr bwMode="auto">
              <a:xfrm>
                <a:off x="530" y="2230"/>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12" name="Rectangle 390"/>
              <p:cNvSpPr>
                <a:spLocks noChangeArrowheads="1"/>
              </p:cNvSpPr>
              <p:nvPr/>
            </p:nvSpPr>
            <p:spPr bwMode="auto">
              <a:xfrm>
                <a:off x="434" y="216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13" name="Rectangle 391"/>
              <p:cNvSpPr>
                <a:spLocks noChangeArrowheads="1"/>
              </p:cNvSpPr>
              <p:nvPr/>
            </p:nvSpPr>
            <p:spPr bwMode="auto">
              <a:xfrm>
                <a:off x="428" y="224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14" name="Rectangle 392"/>
              <p:cNvSpPr>
                <a:spLocks noChangeArrowheads="1"/>
              </p:cNvSpPr>
              <p:nvPr/>
            </p:nvSpPr>
            <p:spPr bwMode="auto">
              <a:xfrm>
                <a:off x="626" y="231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15" name="Rectangle 393"/>
              <p:cNvSpPr>
                <a:spLocks noChangeArrowheads="1"/>
              </p:cNvSpPr>
              <p:nvPr/>
            </p:nvSpPr>
            <p:spPr bwMode="auto">
              <a:xfrm>
                <a:off x="530" y="230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16" name="Rectangle 394"/>
              <p:cNvSpPr>
                <a:spLocks noChangeArrowheads="1"/>
              </p:cNvSpPr>
              <p:nvPr/>
            </p:nvSpPr>
            <p:spPr bwMode="auto">
              <a:xfrm>
                <a:off x="428" y="232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grpSp>
        <p:grpSp>
          <p:nvGrpSpPr>
            <p:cNvPr id="152624" name="Group 395"/>
            <p:cNvGrpSpPr>
              <a:grpSpLocks/>
            </p:cNvGrpSpPr>
            <p:nvPr/>
          </p:nvGrpSpPr>
          <p:grpSpPr bwMode="auto">
            <a:xfrm>
              <a:off x="3328" y="911"/>
              <a:ext cx="155" cy="61"/>
              <a:chOff x="428" y="2146"/>
              <a:chExt cx="268" cy="244"/>
            </a:xfrm>
          </p:grpSpPr>
          <p:sp>
            <p:nvSpPr>
              <p:cNvPr id="152699" name="Rectangle 396"/>
              <p:cNvSpPr>
                <a:spLocks noChangeArrowheads="1"/>
              </p:cNvSpPr>
              <p:nvPr/>
            </p:nvSpPr>
            <p:spPr bwMode="auto">
              <a:xfrm>
                <a:off x="632" y="2152"/>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00" name="Rectangle 397"/>
              <p:cNvSpPr>
                <a:spLocks noChangeArrowheads="1"/>
              </p:cNvSpPr>
              <p:nvPr/>
            </p:nvSpPr>
            <p:spPr bwMode="auto">
              <a:xfrm>
                <a:off x="536" y="214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01" name="Rectangle 398"/>
              <p:cNvSpPr>
                <a:spLocks noChangeArrowheads="1"/>
              </p:cNvSpPr>
              <p:nvPr/>
            </p:nvSpPr>
            <p:spPr bwMode="auto">
              <a:xfrm>
                <a:off x="626" y="223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02" name="Rectangle 399"/>
              <p:cNvSpPr>
                <a:spLocks noChangeArrowheads="1"/>
              </p:cNvSpPr>
              <p:nvPr/>
            </p:nvSpPr>
            <p:spPr bwMode="auto">
              <a:xfrm>
                <a:off x="530" y="2230"/>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03" name="Rectangle 400"/>
              <p:cNvSpPr>
                <a:spLocks noChangeArrowheads="1"/>
              </p:cNvSpPr>
              <p:nvPr/>
            </p:nvSpPr>
            <p:spPr bwMode="auto">
              <a:xfrm>
                <a:off x="434" y="216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04" name="Rectangle 401"/>
              <p:cNvSpPr>
                <a:spLocks noChangeArrowheads="1"/>
              </p:cNvSpPr>
              <p:nvPr/>
            </p:nvSpPr>
            <p:spPr bwMode="auto">
              <a:xfrm>
                <a:off x="428" y="224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05" name="Rectangle 402"/>
              <p:cNvSpPr>
                <a:spLocks noChangeArrowheads="1"/>
              </p:cNvSpPr>
              <p:nvPr/>
            </p:nvSpPr>
            <p:spPr bwMode="auto">
              <a:xfrm>
                <a:off x="626" y="231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06" name="Rectangle 403"/>
              <p:cNvSpPr>
                <a:spLocks noChangeArrowheads="1"/>
              </p:cNvSpPr>
              <p:nvPr/>
            </p:nvSpPr>
            <p:spPr bwMode="auto">
              <a:xfrm>
                <a:off x="530" y="230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707" name="Rectangle 404"/>
              <p:cNvSpPr>
                <a:spLocks noChangeArrowheads="1"/>
              </p:cNvSpPr>
              <p:nvPr/>
            </p:nvSpPr>
            <p:spPr bwMode="auto">
              <a:xfrm>
                <a:off x="428" y="232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grpSp>
        <p:grpSp>
          <p:nvGrpSpPr>
            <p:cNvPr id="152625" name="Group 405"/>
            <p:cNvGrpSpPr>
              <a:grpSpLocks/>
            </p:cNvGrpSpPr>
            <p:nvPr/>
          </p:nvGrpSpPr>
          <p:grpSpPr bwMode="auto">
            <a:xfrm>
              <a:off x="3087" y="996"/>
              <a:ext cx="154" cy="60"/>
              <a:chOff x="428" y="2146"/>
              <a:chExt cx="268" cy="244"/>
            </a:xfrm>
          </p:grpSpPr>
          <p:sp>
            <p:nvSpPr>
              <p:cNvPr id="152690" name="Rectangle 406"/>
              <p:cNvSpPr>
                <a:spLocks noChangeArrowheads="1"/>
              </p:cNvSpPr>
              <p:nvPr/>
            </p:nvSpPr>
            <p:spPr bwMode="auto">
              <a:xfrm>
                <a:off x="632" y="2152"/>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91" name="Rectangle 407"/>
              <p:cNvSpPr>
                <a:spLocks noChangeArrowheads="1"/>
              </p:cNvSpPr>
              <p:nvPr/>
            </p:nvSpPr>
            <p:spPr bwMode="auto">
              <a:xfrm>
                <a:off x="536" y="214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92" name="Rectangle 408"/>
              <p:cNvSpPr>
                <a:spLocks noChangeArrowheads="1"/>
              </p:cNvSpPr>
              <p:nvPr/>
            </p:nvSpPr>
            <p:spPr bwMode="auto">
              <a:xfrm>
                <a:off x="626" y="223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93" name="Rectangle 409"/>
              <p:cNvSpPr>
                <a:spLocks noChangeArrowheads="1"/>
              </p:cNvSpPr>
              <p:nvPr/>
            </p:nvSpPr>
            <p:spPr bwMode="auto">
              <a:xfrm>
                <a:off x="530" y="2230"/>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94" name="Rectangle 410"/>
              <p:cNvSpPr>
                <a:spLocks noChangeArrowheads="1"/>
              </p:cNvSpPr>
              <p:nvPr/>
            </p:nvSpPr>
            <p:spPr bwMode="auto">
              <a:xfrm>
                <a:off x="434" y="216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95" name="Rectangle 411"/>
              <p:cNvSpPr>
                <a:spLocks noChangeArrowheads="1"/>
              </p:cNvSpPr>
              <p:nvPr/>
            </p:nvSpPr>
            <p:spPr bwMode="auto">
              <a:xfrm>
                <a:off x="428" y="224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96" name="Rectangle 412"/>
              <p:cNvSpPr>
                <a:spLocks noChangeArrowheads="1"/>
              </p:cNvSpPr>
              <p:nvPr/>
            </p:nvSpPr>
            <p:spPr bwMode="auto">
              <a:xfrm>
                <a:off x="626" y="231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97" name="Rectangle 413"/>
              <p:cNvSpPr>
                <a:spLocks noChangeArrowheads="1"/>
              </p:cNvSpPr>
              <p:nvPr/>
            </p:nvSpPr>
            <p:spPr bwMode="auto">
              <a:xfrm>
                <a:off x="530" y="230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98" name="Rectangle 414"/>
              <p:cNvSpPr>
                <a:spLocks noChangeArrowheads="1"/>
              </p:cNvSpPr>
              <p:nvPr/>
            </p:nvSpPr>
            <p:spPr bwMode="auto">
              <a:xfrm>
                <a:off x="428" y="232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grpSp>
        <p:grpSp>
          <p:nvGrpSpPr>
            <p:cNvPr id="152626" name="Group 415"/>
            <p:cNvGrpSpPr>
              <a:grpSpLocks/>
            </p:cNvGrpSpPr>
            <p:nvPr/>
          </p:nvGrpSpPr>
          <p:grpSpPr bwMode="auto">
            <a:xfrm>
              <a:off x="3136" y="1499"/>
              <a:ext cx="153" cy="61"/>
              <a:chOff x="428" y="2146"/>
              <a:chExt cx="268" cy="244"/>
            </a:xfrm>
          </p:grpSpPr>
          <p:sp>
            <p:nvSpPr>
              <p:cNvPr id="152681" name="Rectangle 416"/>
              <p:cNvSpPr>
                <a:spLocks noChangeArrowheads="1"/>
              </p:cNvSpPr>
              <p:nvPr/>
            </p:nvSpPr>
            <p:spPr bwMode="auto">
              <a:xfrm>
                <a:off x="632" y="2152"/>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82" name="Rectangle 417"/>
              <p:cNvSpPr>
                <a:spLocks noChangeArrowheads="1"/>
              </p:cNvSpPr>
              <p:nvPr/>
            </p:nvSpPr>
            <p:spPr bwMode="auto">
              <a:xfrm>
                <a:off x="536" y="214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83" name="Rectangle 418"/>
              <p:cNvSpPr>
                <a:spLocks noChangeArrowheads="1"/>
              </p:cNvSpPr>
              <p:nvPr/>
            </p:nvSpPr>
            <p:spPr bwMode="auto">
              <a:xfrm>
                <a:off x="626" y="223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84" name="Rectangle 419"/>
              <p:cNvSpPr>
                <a:spLocks noChangeArrowheads="1"/>
              </p:cNvSpPr>
              <p:nvPr/>
            </p:nvSpPr>
            <p:spPr bwMode="auto">
              <a:xfrm>
                <a:off x="530" y="2230"/>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85" name="Rectangle 420"/>
              <p:cNvSpPr>
                <a:spLocks noChangeArrowheads="1"/>
              </p:cNvSpPr>
              <p:nvPr/>
            </p:nvSpPr>
            <p:spPr bwMode="auto">
              <a:xfrm>
                <a:off x="434" y="216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86" name="Rectangle 421"/>
              <p:cNvSpPr>
                <a:spLocks noChangeArrowheads="1"/>
              </p:cNvSpPr>
              <p:nvPr/>
            </p:nvSpPr>
            <p:spPr bwMode="auto">
              <a:xfrm>
                <a:off x="428" y="224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87" name="Rectangle 422"/>
              <p:cNvSpPr>
                <a:spLocks noChangeArrowheads="1"/>
              </p:cNvSpPr>
              <p:nvPr/>
            </p:nvSpPr>
            <p:spPr bwMode="auto">
              <a:xfrm>
                <a:off x="626" y="231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88" name="Rectangle 423"/>
              <p:cNvSpPr>
                <a:spLocks noChangeArrowheads="1"/>
              </p:cNvSpPr>
              <p:nvPr/>
            </p:nvSpPr>
            <p:spPr bwMode="auto">
              <a:xfrm>
                <a:off x="530" y="230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89" name="Rectangle 424"/>
              <p:cNvSpPr>
                <a:spLocks noChangeArrowheads="1"/>
              </p:cNvSpPr>
              <p:nvPr/>
            </p:nvSpPr>
            <p:spPr bwMode="auto">
              <a:xfrm>
                <a:off x="428" y="232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grpSp>
        <p:sp>
          <p:nvSpPr>
            <p:cNvPr id="152627" name="Rectangle 425"/>
            <p:cNvSpPr>
              <a:spLocks noChangeArrowheads="1"/>
            </p:cNvSpPr>
            <p:nvPr/>
          </p:nvSpPr>
          <p:spPr bwMode="auto">
            <a:xfrm>
              <a:off x="4915" y="995"/>
              <a:ext cx="93" cy="39"/>
            </a:xfrm>
            <a:prstGeom prst="rect">
              <a:avLst/>
            </a:prstGeom>
            <a:solidFill>
              <a:srgbClr val="FFFF00"/>
            </a:solidFill>
            <a:ln w="12700">
              <a:solidFill>
                <a:schemeClr val="tx1"/>
              </a:solidFill>
              <a:miter lim="800000"/>
              <a:headEnd type="none" w="sm" len="sm"/>
              <a:tailEnd type="none" w="sm" len="sm"/>
            </a:ln>
          </p:spPr>
          <p:txBody>
            <a:bodyPr wrap="none" anchor="ctr"/>
            <a:lstStyle/>
            <a:p>
              <a:pPr algn="ctr"/>
              <a:endParaRPr lang="en-US" sz="900" b="1" u="none">
                <a:solidFill>
                  <a:srgbClr val="FFFF00"/>
                </a:solidFill>
                <a:latin typeface="Arial Narrow" pitchFamily="34" charset="0"/>
              </a:endParaRPr>
            </a:p>
          </p:txBody>
        </p:sp>
        <p:sp>
          <p:nvSpPr>
            <p:cNvPr id="152628" name="Rectangle 426"/>
            <p:cNvSpPr>
              <a:spLocks noChangeArrowheads="1"/>
            </p:cNvSpPr>
            <p:nvPr/>
          </p:nvSpPr>
          <p:spPr bwMode="auto">
            <a:xfrm>
              <a:off x="3258" y="1038"/>
              <a:ext cx="93" cy="38"/>
            </a:xfrm>
            <a:prstGeom prst="rect">
              <a:avLst/>
            </a:prstGeom>
            <a:solidFill>
              <a:srgbClr val="FFFF00"/>
            </a:solidFill>
            <a:ln w="12700">
              <a:solidFill>
                <a:schemeClr val="tx1"/>
              </a:solidFill>
              <a:miter lim="800000"/>
              <a:headEnd type="none" w="sm" len="sm"/>
              <a:tailEnd type="none" w="sm" len="sm"/>
            </a:ln>
          </p:spPr>
          <p:txBody>
            <a:bodyPr wrap="none" anchor="ctr"/>
            <a:lstStyle/>
            <a:p>
              <a:pPr algn="ctr"/>
              <a:endParaRPr lang="en-US" sz="900" b="1" u="none">
                <a:solidFill>
                  <a:srgbClr val="FFFF00"/>
                </a:solidFill>
                <a:latin typeface="Arial Narrow" pitchFamily="34" charset="0"/>
              </a:endParaRPr>
            </a:p>
          </p:txBody>
        </p:sp>
        <p:grpSp>
          <p:nvGrpSpPr>
            <p:cNvPr id="152629" name="Group 427"/>
            <p:cNvGrpSpPr>
              <a:grpSpLocks/>
            </p:cNvGrpSpPr>
            <p:nvPr/>
          </p:nvGrpSpPr>
          <p:grpSpPr bwMode="auto">
            <a:xfrm>
              <a:off x="5227" y="1473"/>
              <a:ext cx="153" cy="60"/>
              <a:chOff x="428" y="2146"/>
              <a:chExt cx="268" cy="244"/>
            </a:xfrm>
          </p:grpSpPr>
          <p:sp>
            <p:nvSpPr>
              <p:cNvPr id="152672" name="Rectangle 428"/>
              <p:cNvSpPr>
                <a:spLocks noChangeArrowheads="1"/>
              </p:cNvSpPr>
              <p:nvPr/>
            </p:nvSpPr>
            <p:spPr bwMode="auto">
              <a:xfrm>
                <a:off x="632" y="2152"/>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73" name="Rectangle 429"/>
              <p:cNvSpPr>
                <a:spLocks noChangeArrowheads="1"/>
              </p:cNvSpPr>
              <p:nvPr/>
            </p:nvSpPr>
            <p:spPr bwMode="auto">
              <a:xfrm>
                <a:off x="536" y="214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74" name="Rectangle 430"/>
              <p:cNvSpPr>
                <a:spLocks noChangeArrowheads="1"/>
              </p:cNvSpPr>
              <p:nvPr/>
            </p:nvSpPr>
            <p:spPr bwMode="auto">
              <a:xfrm>
                <a:off x="626" y="223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75" name="Rectangle 431"/>
              <p:cNvSpPr>
                <a:spLocks noChangeArrowheads="1"/>
              </p:cNvSpPr>
              <p:nvPr/>
            </p:nvSpPr>
            <p:spPr bwMode="auto">
              <a:xfrm>
                <a:off x="530" y="2230"/>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76" name="Rectangle 432"/>
              <p:cNvSpPr>
                <a:spLocks noChangeArrowheads="1"/>
              </p:cNvSpPr>
              <p:nvPr/>
            </p:nvSpPr>
            <p:spPr bwMode="auto">
              <a:xfrm>
                <a:off x="434" y="216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77" name="Rectangle 433"/>
              <p:cNvSpPr>
                <a:spLocks noChangeArrowheads="1"/>
              </p:cNvSpPr>
              <p:nvPr/>
            </p:nvSpPr>
            <p:spPr bwMode="auto">
              <a:xfrm>
                <a:off x="428" y="224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78" name="Rectangle 434"/>
              <p:cNvSpPr>
                <a:spLocks noChangeArrowheads="1"/>
              </p:cNvSpPr>
              <p:nvPr/>
            </p:nvSpPr>
            <p:spPr bwMode="auto">
              <a:xfrm>
                <a:off x="626" y="231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79" name="Rectangle 435"/>
              <p:cNvSpPr>
                <a:spLocks noChangeArrowheads="1"/>
              </p:cNvSpPr>
              <p:nvPr/>
            </p:nvSpPr>
            <p:spPr bwMode="auto">
              <a:xfrm>
                <a:off x="530" y="230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80" name="Rectangle 436"/>
              <p:cNvSpPr>
                <a:spLocks noChangeArrowheads="1"/>
              </p:cNvSpPr>
              <p:nvPr/>
            </p:nvSpPr>
            <p:spPr bwMode="auto">
              <a:xfrm>
                <a:off x="428" y="232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grpSp>
        <p:grpSp>
          <p:nvGrpSpPr>
            <p:cNvPr id="152630" name="Group 437"/>
            <p:cNvGrpSpPr>
              <a:grpSpLocks/>
            </p:cNvGrpSpPr>
            <p:nvPr/>
          </p:nvGrpSpPr>
          <p:grpSpPr bwMode="auto">
            <a:xfrm>
              <a:off x="5357" y="1179"/>
              <a:ext cx="155" cy="60"/>
              <a:chOff x="428" y="2146"/>
              <a:chExt cx="268" cy="244"/>
            </a:xfrm>
          </p:grpSpPr>
          <p:sp>
            <p:nvSpPr>
              <p:cNvPr id="152663" name="Rectangle 438"/>
              <p:cNvSpPr>
                <a:spLocks noChangeArrowheads="1"/>
              </p:cNvSpPr>
              <p:nvPr/>
            </p:nvSpPr>
            <p:spPr bwMode="auto">
              <a:xfrm>
                <a:off x="632" y="2152"/>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64" name="Rectangle 439"/>
              <p:cNvSpPr>
                <a:spLocks noChangeArrowheads="1"/>
              </p:cNvSpPr>
              <p:nvPr/>
            </p:nvSpPr>
            <p:spPr bwMode="auto">
              <a:xfrm>
                <a:off x="536" y="214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65" name="Rectangle 440"/>
              <p:cNvSpPr>
                <a:spLocks noChangeArrowheads="1"/>
              </p:cNvSpPr>
              <p:nvPr/>
            </p:nvSpPr>
            <p:spPr bwMode="auto">
              <a:xfrm>
                <a:off x="626" y="223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66" name="Rectangle 441"/>
              <p:cNvSpPr>
                <a:spLocks noChangeArrowheads="1"/>
              </p:cNvSpPr>
              <p:nvPr/>
            </p:nvSpPr>
            <p:spPr bwMode="auto">
              <a:xfrm>
                <a:off x="530" y="2230"/>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67" name="Rectangle 442"/>
              <p:cNvSpPr>
                <a:spLocks noChangeArrowheads="1"/>
              </p:cNvSpPr>
              <p:nvPr/>
            </p:nvSpPr>
            <p:spPr bwMode="auto">
              <a:xfrm>
                <a:off x="434" y="216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68" name="Rectangle 443"/>
              <p:cNvSpPr>
                <a:spLocks noChangeArrowheads="1"/>
              </p:cNvSpPr>
              <p:nvPr/>
            </p:nvSpPr>
            <p:spPr bwMode="auto">
              <a:xfrm>
                <a:off x="428" y="224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69" name="Rectangle 444"/>
              <p:cNvSpPr>
                <a:spLocks noChangeArrowheads="1"/>
              </p:cNvSpPr>
              <p:nvPr/>
            </p:nvSpPr>
            <p:spPr bwMode="auto">
              <a:xfrm>
                <a:off x="626" y="2314"/>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70" name="Rectangle 445"/>
              <p:cNvSpPr>
                <a:spLocks noChangeArrowheads="1"/>
              </p:cNvSpPr>
              <p:nvPr/>
            </p:nvSpPr>
            <p:spPr bwMode="auto">
              <a:xfrm>
                <a:off x="530" y="2308"/>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sp>
            <p:nvSpPr>
              <p:cNvPr id="152671" name="Rectangle 446"/>
              <p:cNvSpPr>
                <a:spLocks noChangeArrowheads="1"/>
              </p:cNvSpPr>
              <p:nvPr/>
            </p:nvSpPr>
            <p:spPr bwMode="auto">
              <a:xfrm>
                <a:off x="428" y="2326"/>
                <a:ext cx="64" cy="64"/>
              </a:xfrm>
              <a:prstGeom prst="rect">
                <a:avLst/>
              </a:prstGeom>
              <a:solidFill>
                <a:schemeClr val="accent2"/>
              </a:solidFill>
              <a:ln w="12700">
                <a:solidFill>
                  <a:schemeClr val="tx1"/>
                </a:solidFill>
                <a:miter lim="800000"/>
                <a:headEnd type="none" w="sm" len="sm"/>
                <a:tailEnd type="none" w="sm" len="sm"/>
              </a:ln>
            </p:spPr>
            <p:txBody>
              <a:bodyPr wrap="none" anchor="ctr"/>
              <a:lstStyle/>
              <a:p>
                <a:endParaRPr lang="en-US"/>
              </a:p>
            </p:txBody>
          </p:sp>
        </p:grpSp>
        <p:sp>
          <p:nvSpPr>
            <p:cNvPr id="152631" name="Text Box 447"/>
            <p:cNvSpPr txBox="1">
              <a:spLocks noChangeArrowheads="1"/>
            </p:cNvSpPr>
            <p:nvPr/>
          </p:nvSpPr>
          <p:spPr bwMode="auto">
            <a:xfrm>
              <a:off x="4601" y="1105"/>
              <a:ext cx="149" cy="176"/>
            </a:xfrm>
            <a:prstGeom prst="rect">
              <a:avLst/>
            </a:prstGeom>
            <a:noFill/>
            <a:ln w="12700">
              <a:noFill/>
              <a:miter lim="800000"/>
              <a:headEnd type="none" w="sm" len="sm"/>
              <a:tailEnd type="none" w="sm" len="sm"/>
            </a:ln>
          </p:spPr>
          <p:txBody>
            <a:bodyPr wrap="none">
              <a:spAutoFit/>
            </a:bodyPr>
            <a:lstStyle/>
            <a:p>
              <a:endParaRPr lang="en-US" sz="900" b="1" u="none">
                <a:latin typeface="Arial Narrow" pitchFamily="34" charset="0"/>
              </a:endParaRPr>
            </a:p>
          </p:txBody>
        </p:sp>
        <p:sp>
          <p:nvSpPr>
            <p:cNvPr id="152632" name="Text Box 448"/>
            <p:cNvSpPr txBox="1">
              <a:spLocks noChangeArrowheads="1"/>
            </p:cNvSpPr>
            <p:nvPr/>
          </p:nvSpPr>
          <p:spPr bwMode="auto">
            <a:xfrm>
              <a:off x="4380" y="854"/>
              <a:ext cx="150" cy="176"/>
            </a:xfrm>
            <a:prstGeom prst="rect">
              <a:avLst/>
            </a:prstGeom>
            <a:noFill/>
            <a:ln w="12700">
              <a:noFill/>
              <a:miter lim="800000"/>
              <a:headEnd type="none" w="sm" len="sm"/>
              <a:tailEnd type="none" w="sm" len="sm"/>
            </a:ln>
          </p:spPr>
          <p:txBody>
            <a:bodyPr wrap="none">
              <a:spAutoFit/>
            </a:bodyPr>
            <a:lstStyle/>
            <a:p>
              <a:endParaRPr lang="en-US" sz="900" b="1" u="none">
                <a:latin typeface="Arial Narrow" pitchFamily="34" charset="0"/>
              </a:endParaRPr>
            </a:p>
          </p:txBody>
        </p:sp>
        <p:grpSp>
          <p:nvGrpSpPr>
            <p:cNvPr id="152633" name="Group 449"/>
            <p:cNvGrpSpPr>
              <a:grpSpLocks/>
            </p:cNvGrpSpPr>
            <p:nvPr/>
          </p:nvGrpSpPr>
          <p:grpSpPr bwMode="auto">
            <a:xfrm>
              <a:off x="3324" y="987"/>
              <a:ext cx="1708" cy="431"/>
              <a:chOff x="1450" y="1101"/>
              <a:chExt cx="2970" cy="997"/>
            </a:xfrm>
          </p:grpSpPr>
          <p:sp>
            <p:nvSpPr>
              <p:cNvPr id="152634" name="Oval 450"/>
              <p:cNvSpPr>
                <a:spLocks noChangeArrowheads="1"/>
              </p:cNvSpPr>
              <p:nvPr/>
            </p:nvSpPr>
            <p:spPr bwMode="auto">
              <a:xfrm>
                <a:off x="1984" y="1682"/>
                <a:ext cx="1760" cy="119"/>
              </a:xfrm>
              <a:prstGeom prst="ellipse">
                <a:avLst/>
              </a:prstGeom>
              <a:solidFill>
                <a:srgbClr val="03FBEF"/>
              </a:solidFill>
              <a:ln w="12700">
                <a:solidFill>
                  <a:schemeClr val="tx2"/>
                </a:solidFill>
                <a:round/>
                <a:headEnd type="none" w="sm" len="sm"/>
                <a:tailEnd type="none" w="sm" len="sm"/>
              </a:ln>
            </p:spPr>
            <p:txBody>
              <a:bodyPr wrap="none" anchor="ctr"/>
              <a:lstStyle/>
              <a:p>
                <a:pPr algn="ctr"/>
                <a:endParaRPr lang="en-US" sz="1200" b="1" u="none">
                  <a:latin typeface="Arial Narrow" pitchFamily="34" charset="0"/>
                </a:endParaRPr>
              </a:p>
            </p:txBody>
          </p:sp>
          <p:sp>
            <p:nvSpPr>
              <p:cNvPr id="152635" name="Line 451"/>
              <p:cNvSpPr>
                <a:spLocks noChangeShapeType="1"/>
              </p:cNvSpPr>
              <p:nvPr/>
            </p:nvSpPr>
            <p:spPr bwMode="auto">
              <a:xfrm>
                <a:off x="2104" y="1471"/>
                <a:ext cx="0" cy="238"/>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52636" name="Line 452"/>
              <p:cNvSpPr>
                <a:spLocks noChangeShapeType="1"/>
              </p:cNvSpPr>
              <p:nvPr/>
            </p:nvSpPr>
            <p:spPr bwMode="auto">
              <a:xfrm>
                <a:off x="2232" y="1485"/>
                <a:ext cx="0" cy="229"/>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52637" name="Line 453"/>
              <p:cNvSpPr>
                <a:spLocks noChangeShapeType="1"/>
              </p:cNvSpPr>
              <p:nvPr/>
            </p:nvSpPr>
            <p:spPr bwMode="auto">
              <a:xfrm flipH="1">
                <a:off x="2360" y="1512"/>
                <a:ext cx="0" cy="170"/>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52638" name="Line 454"/>
              <p:cNvSpPr>
                <a:spLocks noChangeShapeType="1"/>
              </p:cNvSpPr>
              <p:nvPr/>
            </p:nvSpPr>
            <p:spPr bwMode="auto">
              <a:xfrm>
                <a:off x="2472" y="1531"/>
                <a:ext cx="0" cy="156"/>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52639" name="Line 455"/>
              <p:cNvSpPr>
                <a:spLocks noChangeShapeType="1"/>
              </p:cNvSpPr>
              <p:nvPr/>
            </p:nvSpPr>
            <p:spPr bwMode="auto">
              <a:xfrm>
                <a:off x="2560" y="1590"/>
                <a:ext cx="0" cy="106"/>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52640" name="Line 456"/>
              <p:cNvSpPr>
                <a:spLocks noChangeShapeType="1"/>
              </p:cNvSpPr>
              <p:nvPr/>
            </p:nvSpPr>
            <p:spPr bwMode="auto">
              <a:xfrm>
                <a:off x="2680" y="1599"/>
                <a:ext cx="0" cy="88"/>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52641" name="Line 457"/>
              <p:cNvSpPr>
                <a:spLocks noChangeShapeType="1"/>
              </p:cNvSpPr>
              <p:nvPr/>
            </p:nvSpPr>
            <p:spPr bwMode="auto">
              <a:xfrm>
                <a:off x="2808" y="1636"/>
                <a:ext cx="0" cy="55"/>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52642" name="Line 458"/>
              <p:cNvSpPr>
                <a:spLocks noChangeShapeType="1"/>
              </p:cNvSpPr>
              <p:nvPr/>
            </p:nvSpPr>
            <p:spPr bwMode="auto">
              <a:xfrm>
                <a:off x="2944" y="1650"/>
                <a:ext cx="0" cy="37"/>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52643" name="Line 459"/>
              <p:cNvSpPr>
                <a:spLocks noChangeShapeType="1"/>
              </p:cNvSpPr>
              <p:nvPr/>
            </p:nvSpPr>
            <p:spPr bwMode="auto">
              <a:xfrm>
                <a:off x="3168" y="1567"/>
                <a:ext cx="0" cy="115"/>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52644" name="Line 460"/>
              <p:cNvSpPr>
                <a:spLocks noChangeShapeType="1"/>
              </p:cNvSpPr>
              <p:nvPr/>
            </p:nvSpPr>
            <p:spPr bwMode="auto">
              <a:xfrm>
                <a:off x="3312" y="1480"/>
                <a:ext cx="0" cy="216"/>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52645" name="Line 461"/>
              <p:cNvSpPr>
                <a:spLocks noChangeShapeType="1"/>
              </p:cNvSpPr>
              <p:nvPr/>
            </p:nvSpPr>
            <p:spPr bwMode="auto">
              <a:xfrm>
                <a:off x="3448" y="1352"/>
                <a:ext cx="0" cy="344"/>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52646" name="Line 462"/>
              <p:cNvSpPr>
                <a:spLocks noChangeShapeType="1"/>
              </p:cNvSpPr>
              <p:nvPr/>
            </p:nvSpPr>
            <p:spPr bwMode="auto">
              <a:xfrm>
                <a:off x="3640" y="1237"/>
                <a:ext cx="0" cy="482"/>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52647" name="Oval 463"/>
              <p:cNvSpPr>
                <a:spLocks noChangeArrowheads="1"/>
              </p:cNvSpPr>
              <p:nvPr/>
            </p:nvSpPr>
            <p:spPr bwMode="auto">
              <a:xfrm rot="2527473">
                <a:off x="1450" y="1533"/>
                <a:ext cx="64" cy="92"/>
              </a:xfrm>
              <a:prstGeom prst="ellipse">
                <a:avLst/>
              </a:prstGeom>
              <a:solidFill>
                <a:srgbClr val="03FBEF"/>
              </a:solidFill>
              <a:ln w="12700">
                <a:solidFill>
                  <a:schemeClr val="tx2"/>
                </a:solidFill>
                <a:round/>
                <a:headEnd type="none" w="sm" len="sm"/>
                <a:tailEnd type="none" w="sm" len="sm"/>
              </a:ln>
            </p:spPr>
            <p:txBody>
              <a:bodyPr wrap="none" anchor="ctr"/>
              <a:lstStyle/>
              <a:p>
                <a:endParaRPr lang="en-US"/>
              </a:p>
            </p:txBody>
          </p:sp>
          <p:sp>
            <p:nvSpPr>
              <p:cNvPr id="152648" name="Oval 464"/>
              <p:cNvSpPr>
                <a:spLocks noChangeArrowheads="1"/>
              </p:cNvSpPr>
              <p:nvPr/>
            </p:nvSpPr>
            <p:spPr bwMode="auto">
              <a:xfrm rot="2527473">
                <a:off x="1450" y="2006"/>
                <a:ext cx="71" cy="92"/>
              </a:xfrm>
              <a:prstGeom prst="ellipse">
                <a:avLst/>
              </a:prstGeom>
              <a:solidFill>
                <a:srgbClr val="03FBEF"/>
              </a:solidFill>
              <a:ln w="12700">
                <a:solidFill>
                  <a:schemeClr val="tx2"/>
                </a:solidFill>
                <a:round/>
                <a:headEnd type="none" w="sm" len="sm"/>
                <a:tailEnd type="none" w="sm" len="sm"/>
              </a:ln>
            </p:spPr>
            <p:txBody>
              <a:bodyPr wrap="none" anchor="ctr"/>
              <a:lstStyle/>
              <a:p>
                <a:endParaRPr lang="en-US"/>
              </a:p>
            </p:txBody>
          </p:sp>
          <p:sp>
            <p:nvSpPr>
              <p:cNvPr id="152649" name="Oval 465"/>
              <p:cNvSpPr>
                <a:spLocks noChangeArrowheads="1"/>
              </p:cNvSpPr>
              <p:nvPr/>
            </p:nvSpPr>
            <p:spPr bwMode="auto">
              <a:xfrm rot="2527473">
                <a:off x="2114" y="1991"/>
                <a:ext cx="64" cy="92"/>
              </a:xfrm>
              <a:prstGeom prst="ellipse">
                <a:avLst/>
              </a:prstGeom>
              <a:solidFill>
                <a:srgbClr val="03FBEF"/>
              </a:solidFill>
              <a:ln w="12700">
                <a:solidFill>
                  <a:schemeClr val="tx2"/>
                </a:solidFill>
                <a:round/>
                <a:headEnd type="none" w="sm" len="sm"/>
                <a:tailEnd type="none" w="sm" len="sm"/>
              </a:ln>
            </p:spPr>
            <p:txBody>
              <a:bodyPr wrap="none" anchor="ctr"/>
              <a:lstStyle/>
              <a:p>
                <a:endParaRPr lang="en-US"/>
              </a:p>
            </p:txBody>
          </p:sp>
          <p:sp>
            <p:nvSpPr>
              <p:cNvPr id="152650" name="Oval 466"/>
              <p:cNvSpPr>
                <a:spLocks noChangeArrowheads="1"/>
              </p:cNvSpPr>
              <p:nvPr/>
            </p:nvSpPr>
            <p:spPr bwMode="auto">
              <a:xfrm rot="2527473">
                <a:off x="2884" y="1973"/>
                <a:ext cx="64" cy="92"/>
              </a:xfrm>
              <a:prstGeom prst="ellipse">
                <a:avLst/>
              </a:prstGeom>
              <a:solidFill>
                <a:srgbClr val="03FBEF"/>
              </a:solidFill>
              <a:ln w="12700">
                <a:solidFill>
                  <a:schemeClr val="tx2"/>
                </a:solidFill>
                <a:round/>
                <a:headEnd type="none" w="sm" len="sm"/>
                <a:tailEnd type="none" w="sm" len="sm"/>
              </a:ln>
            </p:spPr>
            <p:txBody>
              <a:bodyPr wrap="none" anchor="ctr"/>
              <a:lstStyle/>
              <a:p>
                <a:endParaRPr lang="en-US"/>
              </a:p>
            </p:txBody>
          </p:sp>
          <p:sp>
            <p:nvSpPr>
              <p:cNvPr id="152651" name="Oval 467"/>
              <p:cNvSpPr>
                <a:spLocks noChangeArrowheads="1"/>
              </p:cNvSpPr>
              <p:nvPr/>
            </p:nvSpPr>
            <p:spPr bwMode="auto">
              <a:xfrm rot="2527473">
                <a:off x="1500" y="1829"/>
                <a:ext cx="64" cy="91"/>
              </a:xfrm>
              <a:prstGeom prst="ellipse">
                <a:avLst/>
              </a:prstGeom>
              <a:solidFill>
                <a:srgbClr val="03FBEF"/>
              </a:solidFill>
              <a:ln w="12700">
                <a:solidFill>
                  <a:schemeClr val="tx2"/>
                </a:solidFill>
                <a:round/>
                <a:headEnd type="none" w="sm" len="sm"/>
                <a:tailEnd type="none" w="sm" len="sm"/>
              </a:ln>
            </p:spPr>
            <p:txBody>
              <a:bodyPr wrap="none" anchor="ctr"/>
              <a:lstStyle/>
              <a:p>
                <a:endParaRPr lang="en-US"/>
              </a:p>
            </p:txBody>
          </p:sp>
          <p:sp>
            <p:nvSpPr>
              <p:cNvPr id="152652" name="Oval 468"/>
              <p:cNvSpPr>
                <a:spLocks noChangeArrowheads="1"/>
              </p:cNvSpPr>
              <p:nvPr/>
            </p:nvSpPr>
            <p:spPr bwMode="auto">
              <a:xfrm rot="2527473">
                <a:off x="3560" y="1951"/>
                <a:ext cx="64" cy="92"/>
              </a:xfrm>
              <a:prstGeom prst="ellipse">
                <a:avLst/>
              </a:prstGeom>
              <a:solidFill>
                <a:srgbClr val="03FBEF"/>
              </a:solidFill>
              <a:ln w="12700">
                <a:solidFill>
                  <a:schemeClr val="tx2"/>
                </a:solidFill>
                <a:round/>
                <a:headEnd type="none" w="sm" len="sm"/>
                <a:tailEnd type="none" w="sm" len="sm"/>
              </a:ln>
            </p:spPr>
            <p:txBody>
              <a:bodyPr wrap="none" anchor="ctr"/>
              <a:lstStyle/>
              <a:p>
                <a:endParaRPr lang="en-US"/>
              </a:p>
            </p:txBody>
          </p:sp>
          <p:sp>
            <p:nvSpPr>
              <p:cNvPr id="152653" name="Oval 469"/>
              <p:cNvSpPr>
                <a:spLocks noChangeArrowheads="1"/>
              </p:cNvSpPr>
              <p:nvPr/>
            </p:nvSpPr>
            <p:spPr bwMode="auto">
              <a:xfrm rot="2527473">
                <a:off x="4152" y="1834"/>
                <a:ext cx="64" cy="92"/>
              </a:xfrm>
              <a:prstGeom prst="ellipse">
                <a:avLst/>
              </a:prstGeom>
              <a:solidFill>
                <a:srgbClr val="03FBEF"/>
              </a:solidFill>
              <a:ln w="12700">
                <a:solidFill>
                  <a:schemeClr val="tx2"/>
                </a:solidFill>
                <a:round/>
                <a:headEnd type="none" w="sm" len="sm"/>
                <a:tailEnd type="none" w="sm" len="sm"/>
              </a:ln>
            </p:spPr>
            <p:txBody>
              <a:bodyPr wrap="none" anchor="ctr"/>
              <a:lstStyle/>
              <a:p>
                <a:endParaRPr lang="en-US"/>
              </a:p>
            </p:txBody>
          </p:sp>
          <p:sp>
            <p:nvSpPr>
              <p:cNvPr id="152654" name="Oval 470"/>
              <p:cNvSpPr>
                <a:spLocks noChangeArrowheads="1"/>
              </p:cNvSpPr>
              <p:nvPr/>
            </p:nvSpPr>
            <p:spPr bwMode="auto">
              <a:xfrm rot="2527473">
                <a:off x="4356" y="1485"/>
                <a:ext cx="64" cy="92"/>
              </a:xfrm>
              <a:prstGeom prst="ellipse">
                <a:avLst/>
              </a:prstGeom>
              <a:solidFill>
                <a:srgbClr val="03FBEF"/>
              </a:solidFill>
              <a:ln w="12700">
                <a:solidFill>
                  <a:schemeClr val="tx2"/>
                </a:solidFill>
                <a:round/>
                <a:headEnd type="none" w="sm" len="sm"/>
                <a:tailEnd type="none" w="sm" len="sm"/>
              </a:ln>
            </p:spPr>
            <p:txBody>
              <a:bodyPr wrap="none" anchor="ctr"/>
              <a:lstStyle/>
              <a:p>
                <a:endParaRPr lang="en-US"/>
              </a:p>
            </p:txBody>
          </p:sp>
          <p:sp>
            <p:nvSpPr>
              <p:cNvPr id="152655" name="Line 471"/>
              <p:cNvSpPr>
                <a:spLocks noChangeShapeType="1"/>
              </p:cNvSpPr>
              <p:nvPr/>
            </p:nvSpPr>
            <p:spPr bwMode="auto">
              <a:xfrm>
                <a:off x="1522" y="1578"/>
                <a:ext cx="510" cy="141"/>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52656" name="Line 472"/>
              <p:cNvSpPr>
                <a:spLocks noChangeShapeType="1"/>
              </p:cNvSpPr>
              <p:nvPr/>
            </p:nvSpPr>
            <p:spPr bwMode="auto">
              <a:xfrm flipV="1">
                <a:off x="1546" y="1781"/>
                <a:ext cx="654" cy="250"/>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52657" name="Line 473"/>
              <p:cNvSpPr>
                <a:spLocks noChangeShapeType="1"/>
              </p:cNvSpPr>
              <p:nvPr/>
            </p:nvSpPr>
            <p:spPr bwMode="auto">
              <a:xfrm flipV="1">
                <a:off x="2188" y="1791"/>
                <a:ext cx="228" cy="216"/>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52658" name="Line 474"/>
              <p:cNvSpPr>
                <a:spLocks noChangeShapeType="1"/>
              </p:cNvSpPr>
              <p:nvPr/>
            </p:nvSpPr>
            <p:spPr bwMode="auto">
              <a:xfrm flipH="1" flipV="1">
                <a:off x="2818" y="1798"/>
                <a:ext cx="108" cy="203"/>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52659" name="Line 475"/>
              <p:cNvSpPr>
                <a:spLocks noChangeShapeType="1"/>
              </p:cNvSpPr>
              <p:nvPr/>
            </p:nvSpPr>
            <p:spPr bwMode="auto">
              <a:xfrm flipH="1" flipV="1">
                <a:off x="3388" y="1784"/>
                <a:ext cx="192" cy="192"/>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52660" name="Line 476"/>
              <p:cNvSpPr>
                <a:spLocks noChangeShapeType="1"/>
              </p:cNvSpPr>
              <p:nvPr/>
            </p:nvSpPr>
            <p:spPr bwMode="auto">
              <a:xfrm flipH="1" flipV="1">
                <a:off x="3706" y="1743"/>
                <a:ext cx="462" cy="120"/>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52661" name="Line 477"/>
              <p:cNvSpPr>
                <a:spLocks noChangeShapeType="1"/>
              </p:cNvSpPr>
              <p:nvPr/>
            </p:nvSpPr>
            <p:spPr bwMode="auto">
              <a:xfrm flipH="1">
                <a:off x="3694" y="1540"/>
                <a:ext cx="648" cy="179"/>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52662" name="Line 478"/>
              <p:cNvSpPr>
                <a:spLocks noChangeShapeType="1"/>
              </p:cNvSpPr>
              <p:nvPr/>
            </p:nvSpPr>
            <p:spPr bwMode="auto">
              <a:xfrm>
                <a:off x="1500" y="1101"/>
                <a:ext cx="582" cy="625"/>
              </a:xfrm>
              <a:prstGeom prst="line">
                <a:avLst/>
              </a:prstGeom>
              <a:noFill/>
              <a:ln w="12700">
                <a:solidFill>
                  <a:schemeClr val="tx2"/>
                </a:solidFill>
                <a:round/>
                <a:headEnd type="none" w="sm" len="sm"/>
                <a:tailEnd type="none" w="sm" len="sm"/>
              </a:ln>
            </p:spPr>
            <p:txBody>
              <a:bodyPr wrap="none" anchor="ctr"/>
              <a:lstStyle/>
              <a:p>
                <a:endParaRPr lang="en-US"/>
              </a:p>
            </p:txBody>
          </p:sp>
        </p:gr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50662">
                                            <p:bg/>
                                          </p:spTgt>
                                        </p:tgtEl>
                                        <p:attrNameLst>
                                          <p:attrName>style.visibility</p:attrName>
                                        </p:attrNameLst>
                                      </p:cBhvr>
                                      <p:to>
                                        <p:strVal val="visible"/>
                                      </p:to>
                                    </p:set>
                                    <p:animEffect transition="in" filter="wipe(up)">
                                      <p:cBhvr>
                                        <p:cTn id="7" dur="500"/>
                                        <p:tgtEl>
                                          <p:spTgt spid="1350662">
                                            <p:bg/>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350662">
                                            <p:txEl>
                                              <p:pRg st="0" end="0"/>
                                            </p:txEl>
                                          </p:spTgt>
                                        </p:tgtEl>
                                        <p:attrNameLst>
                                          <p:attrName>style.visibility</p:attrName>
                                        </p:attrNameLst>
                                      </p:cBhvr>
                                      <p:to>
                                        <p:strVal val="visible"/>
                                      </p:to>
                                    </p:set>
                                    <p:animEffect transition="in" filter="wipe(up)">
                                      <p:cBhvr>
                                        <p:cTn id="12" dur="500"/>
                                        <p:tgtEl>
                                          <p:spTgt spid="135066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350662">
                                            <p:txEl>
                                              <p:pRg st="1" end="1"/>
                                            </p:txEl>
                                          </p:spTgt>
                                        </p:tgtEl>
                                        <p:attrNameLst>
                                          <p:attrName>style.visibility</p:attrName>
                                        </p:attrNameLst>
                                      </p:cBhvr>
                                      <p:to>
                                        <p:strVal val="visible"/>
                                      </p:to>
                                    </p:set>
                                    <p:animEffect transition="in" filter="wipe(up)">
                                      <p:cBhvr>
                                        <p:cTn id="17" dur="500"/>
                                        <p:tgtEl>
                                          <p:spTgt spid="1350662">
                                            <p:txEl>
                                              <p:pRg st="1" end="1"/>
                                            </p:txEl>
                                          </p:spTgt>
                                        </p:tgtEl>
                                      </p:cBhvr>
                                    </p:animEffect>
                                  </p:childTnLst>
                                </p:cTn>
                              </p:par>
                              <p:par>
                                <p:cTn id="18" presetID="1"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1350662">
                                            <p:txEl>
                                              <p:pRg st="2" end="2"/>
                                            </p:txEl>
                                          </p:spTgt>
                                        </p:tgtEl>
                                        <p:attrNameLst>
                                          <p:attrName>style.visibility</p:attrName>
                                        </p:attrNameLst>
                                      </p:cBhvr>
                                      <p:to>
                                        <p:strVal val="visible"/>
                                      </p:to>
                                    </p:set>
                                    <p:animEffect transition="in" filter="wipe(up)">
                                      <p:cBhvr>
                                        <p:cTn id="24" dur="500"/>
                                        <p:tgtEl>
                                          <p:spTgt spid="1350662">
                                            <p:txEl>
                                              <p:pRg st="2" end="2"/>
                                            </p:txEl>
                                          </p:spTgt>
                                        </p:tgtEl>
                                      </p:cBhvr>
                                    </p:animEffect>
                                  </p:childTnLst>
                                </p:cTn>
                              </p:par>
                              <p:par>
                                <p:cTn id="25" presetID="1" presetClass="entr" presetSubtype="0" fill="hold" nodeType="with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1350663">
                                            <p:txEl>
                                              <p:pRg st="0" end="0"/>
                                            </p:txEl>
                                          </p:spTgt>
                                        </p:tgtEl>
                                        <p:attrNameLst>
                                          <p:attrName>style.visibility</p:attrName>
                                        </p:attrNameLst>
                                      </p:cBhvr>
                                      <p:to>
                                        <p:strVal val="visible"/>
                                      </p:to>
                                    </p:set>
                                    <p:animEffect transition="in" filter="wipe(up)">
                                      <p:cBhvr>
                                        <p:cTn id="31" dur="500"/>
                                        <p:tgtEl>
                                          <p:spTgt spid="1350663">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grpId="0" nodeType="clickEffect">
                                  <p:stCondLst>
                                    <p:cond delay="0"/>
                                  </p:stCondLst>
                                  <p:childTnLst>
                                    <p:set>
                                      <p:cBhvr>
                                        <p:cTn id="35" dur="1" fill="hold">
                                          <p:stCondLst>
                                            <p:cond delay="0"/>
                                          </p:stCondLst>
                                        </p:cTn>
                                        <p:tgtEl>
                                          <p:spTgt spid="1350663">
                                            <p:txEl>
                                              <p:pRg st="1" end="1"/>
                                            </p:txEl>
                                          </p:spTgt>
                                        </p:tgtEl>
                                        <p:attrNameLst>
                                          <p:attrName>style.visibility</p:attrName>
                                        </p:attrNameLst>
                                      </p:cBhvr>
                                      <p:to>
                                        <p:strVal val="visible"/>
                                      </p:to>
                                    </p:set>
                                    <p:animEffect transition="in" filter="wipe(up)">
                                      <p:cBhvr>
                                        <p:cTn id="36" dur="500"/>
                                        <p:tgtEl>
                                          <p:spTgt spid="1350663">
                                            <p:txEl>
                                              <p:pRg st="1" end="1"/>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1350663">
                                            <p:txEl>
                                              <p:pRg st="2" end="2"/>
                                            </p:txEl>
                                          </p:spTgt>
                                        </p:tgtEl>
                                        <p:attrNameLst>
                                          <p:attrName>style.visibility</p:attrName>
                                        </p:attrNameLst>
                                      </p:cBhvr>
                                      <p:to>
                                        <p:strVal val="visible"/>
                                      </p:to>
                                    </p:set>
                                    <p:animEffect transition="in" filter="wipe(up)">
                                      <p:cBhvr>
                                        <p:cTn id="41" dur="500"/>
                                        <p:tgtEl>
                                          <p:spTgt spid="135066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0662" grpId="0" build="p" animBg="1"/>
      <p:bldP spid="1350663" grpId="0" build="p" autoUpdateAnimBg="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Slide Number Placeholder 2"/>
          <p:cNvSpPr>
            <a:spLocks noGrp="1"/>
          </p:cNvSpPr>
          <p:nvPr>
            <p:ph type="sldNum" sz="quarter" idx="10"/>
          </p:nvPr>
        </p:nvSpPr>
        <p:spPr>
          <a:noFill/>
        </p:spPr>
        <p:txBody>
          <a:bodyPr/>
          <a:lstStyle/>
          <a:p>
            <a:fld id="{784E077E-0BF6-42CC-A4B0-B1DF0468D361}" type="slidenum">
              <a:rPr lang="en-US" smtClean="0">
                <a:latin typeface="Arial" pitchFamily="34" charset="0"/>
              </a:rPr>
              <a:pPr/>
              <a:t>146</a:t>
            </a:fld>
            <a:endParaRPr lang="en-US" smtClean="0">
              <a:latin typeface="Arial" pitchFamily="34" charset="0"/>
            </a:endParaRPr>
          </a:p>
        </p:txBody>
      </p:sp>
      <p:sp>
        <p:nvSpPr>
          <p:cNvPr id="153603" name="Rectangle 2"/>
          <p:cNvSpPr>
            <a:spLocks noGrp="1" noChangeArrowheads="1"/>
          </p:cNvSpPr>
          <p:nvPr>
            <p:ph type="title"/>
          </p:nvPr>
        </p:nvSpPr>
        <p:spPr>
          <a:xfrm>
            <a:off x="0" y="-38100"/>
            <a:ext cx="9144000" cy="914400"/>
          </a:xfrm>
        </p:spPr>
        <p:txBody>
          <a:bodyPr/>
          <a:lstStyle/>
          <a:p>
            <a:r>
              <a:rPr lang="en-US" sz="4000" smtClean="0"/>
              <a:t>The Half-Sync/Half-Async Pattern</a:t>
            </a:r>
          </a:p>
        </p:txBody>
      </p:sp>
      <p:sp>
        <p:nvSpPr>
          <p:cNvPr id="1352047" name="Rectangle 367"/>
          <p:cNvSpPr>
            <a:spLocks noChangeArrowheads="1"/>
          </p:cNvSpPr>
          <p:nvPr/>
        </p:nvSpPr>
        <p:spPr bwMode="auto">
          <a:xfrm>
            <a:off x="3546475" y="2209800"/>
            <a:ext cx="5549900" cy="698500"/>
          </a:xfrm>
          <a:prstGeom prst="rect">
            <a:avLst/>
          </a:prstGeom>
          <a:solidFill>
            <a:srgbClr val="BBEFFF"/>
          </a:solidFill>
          <a:ln w="12700">
            <a:solidFill>
              <a:schemeClr val="tx1"/>
            </a:solidFill>
            <a:miter lim="800000"/>
            <a:headEnd/>
            <a:tailEnd/>
          </a:ln>
        </p:spPr>
        <p:txBody>
          <a:bodyPr wrap="none" anchor="ctr"/>
          <a:lstStyle/>
          <a:p>
            <a:endParaRPr lang="en-US"/>
          </a:p>
        </p:txBody>
      </p:sp>
      <p:sp>
        <p:nvSpPr>
          <p:cNvPr id="1352048" name="Rectangle 368"/>
          <p:cNvSpPr>
            <a:spLocks noChangeArrowheads="1"/>
          </p:cNvSpPr>
          <p:nvPr/>
        </p:nvSpPr>
        <p:spPr bwMode="auto">
          <a:xfrm>
            <a:off x="3546475" y="1143000"/>
            <a:ext cx="5549900" cy="1066800"/>
          </a:xfrm>
          <a:prstGeom prst="rect">
            <a:avLst/>
          </a:prstGeom>
          <a:solidFill>
            <a:srgbClr val="BBEFFF"/>
          </a:solidFill>
          <a:ln w="12700">
            <a:solidFill>
              <a:schemeClr val="tx1"/>
            </a:solidFill>
            <a:miter lim="800000"/>
            <a:headEnd/>
            <a:tailEnd/>
          </a:ln>
        </p:spPr>
        <p:txBody>
          <a:bodyPr wrap="none" anchor="ctr"/>
          <a:lstStyle/>
          <a:p>
            <a:endParaRPr lang="en-US"/>
          </a:p>
        </p:txBody>
      </p:sp>
      <p:sp>
        <p:nvSpPr>
          <p:cNvPr id="1352049" name="Rectangle 369"/>
          <p:cNvSpPr>
            <a:spLocks noChangeArrowheads="1"/>
          </p:cNvSpPr>
          <p:nvPr/>
        </p:nvSpPr>
        <p:spPr bwMode="auto">
          <a:xfrm>
            <a:off x="3546475" y="2908300"/>
            <a:ext cx="5549900" cy="863600"/>
          </a:xfrm>
          <a:prstGeom prst="rect">
            <a:avLst/>
          </a:prstGeom>
          <a:solidFill>
            <a:srgbClr val="BBEFFF"/>
          </a:solidFill>
          <a:ln w="12700">
            <a:solidFill>
              <a:schemeClr val="tx1"/>
            </a:solidFill>
            <a:miter lim="800000"/>
            <a:headEnd/>
            <a:tailEnd/>
          </a:ln>
        </p:spPr>
        <p:txBody>
          <a:bodyPr wrap="none" anchor="ctr"/>
          <a:lstStyle/>
          <a:p>
            <a:endParaRPr lang="en-US"/>
          </a:p>
        </p:txBody>
      </p:sp>
      <p:sp>
        <p:nvSpPr>
          <p:cNvPr id="153607" name="Rectangle 370"/>
          <p:cNvSpPr>
            <a:spLocks noChangeArrowheads="1"/>
          </p:cNvSpPr>
          <p:nvPr/>
        </p:nvSpPr>
        <p:spPr bwMode="auto">
          <a:xfrm>
            <a:off x="3862388" y="1458913"/>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08" name="Rectangle 371"/>
          <p:cNvSpPr>
            <a:spLocks noChangeArrowheads="1"/>
          </p:cNvSpPr>
          <p:nvPr/>
        </p:nvSpPr>
        <p:spPr bwMode="auto">
          <a:xfrm>
            <a:off x="3862388" y="1917700"/>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09" name="Rectangle 372"/>
          <p:cNvSpPr>
            <a:spLocks noChangeArrowheads="1"/>
          </p:cNvSpPr>
          <p:nvPr/>
        </p:nvSpPr>
        <p:spPr bwMode="auto">
          <a:xfrm>
            <a:off x="4171950" y="1976438"/>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10" name="Rectangle 373"/>
          <p:cNvSpPr>
            <a:spLocks noChangeArrowheads="1"/>
          </p:cNvSpPr>
          <p:nvPr/>
        </p:nvSpPr>
        <p:spPr bwMode="auto">
          <a:xfrm>
            <a:off x="4889500" y="253365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11" name="Rectangle 374"/>
          <p:cNvSpPr>
            <a:spLocks noChangeArrowheads="1"/>
          </p:cNvSpPr>
          <p:nvPr/>
        </p:nvSpPr>
        <p:spPr bwMode="auto">
          <a:xfrm>
            <a:off x="7802563" y="1458913"/>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12" name="Rectangle 375"/>
          <p:cNvSpPr>
            <a:spLocks noChangeArrowheads="1"/>
          </p:cNvSpPr>
          <p:nvPr/>
        </p:nvSpPr>
        <p:spPr bwMode="auto">
          <a:xfrm>
            <a:off x="7802563" y="1917700"/>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13" name="Rectangle 376"/>
          <p:cNvSpPr>
            <a:spLocks noChangeArrowheads="1"/>
          </p:cNvSpPr>
          <p:nvPr/>
        </p:nvSpPr>
        <p:spPr bwMode="auto">
          <a:xfrm>
            <a:off x="7726363" y="1976438"/>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14" name="Rectangle 377"/>
          <p:cNvSpPr>
            <a:spLocks noChangeArrowheads="1"/>
          </p:cNvSpPr>
          <p:nvPr/>
        </p:nvSpPr>
        <p:spPr bwMode="auto">
          <a:xfrm>
            <a:off x="6831013" y="2533650"/>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15" name="Rectangle 378"/>
          <p:cNvSpPr>
            <a:spLocks noChangeArrowheads="1"/>
          </p:cNvSpPr>
          <p:nvPr/>
        </p:nvSpPr>
        <p:spPr bwMode="auto">
          <a:xfrm>
            <a:off x="6773863" y="1976438"/>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16" name="Rectangle 379"/>
          <p:cNvSpPr>
            <a:spLocks noChangeArrowheads="1"/>
          </p:cNvSpPr>
          <p:nvPr/>
        </p:nvSpPr>
        <p:spPr bwMode="auto">
          <a:xfrm>
            <a:off x="5861050" y="1458913"/>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17" name="Rectangle 380"/>
          <p:cNvSpPr>
            <a:spLocks noChangeArrowheads="1"/>
          </p:cNvSpPr>
          <p:nvPr/>
        </p:nvSpPr>
        <p:spPr bwMode="auto">
          <a:xfrm>
            <a:off x="5861050" y="2779713"/>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18" name="Rectangle 381"/>
          <p:cNvSpPr>
            <a:spLocks noChangeArrowheads="1"/>
          </p:cNvSpPr>
          <p:nvPr/>
        </p:nvSpPr>
        <p:spPr bwMode="auto">
          <a:xfrm>
            <a:off x="5861050" y="2568575"/>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19" name="Rectangle 382"/>
          <p:cNvSpPr>
            <a:spLocks noChangeArrowheads="1"/>
          </p:cNvSpPr>
          <p:nvPr/>
        </p:nvSpPr>
        <p:spPr bwMode="auto">
          <a:xfrm>
            <a:off x="5861050" y="304958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20" name="Rectangle 383"/>
          <p:cNvSpPr>
            <a:spLocks noChangeArrowheads="1"/>
          </p:cNvSpPr>
          <p:nvPr/>
        </p:nvSpPr>
        <p:spPr bwMode="auto">
          <a:xfrm>
            <a:off x="7688263" y="295116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21" name="Rectangle 384"/>
          <p:cNvSpPr>
            <a:spLocks noChangeArrowheads="1"/>
          </p:cNvSpPr>
          <p:nvPr/>
        </p:nvSpPr>
        <p:spPr bwMode="auto">
          <a:xfrm>
            <a:off x="7612063" y="3508375"/>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22" name="Rectangle 385"/>
          <p:cNvSpPr>
            <a:spLocks noChangeArrowheads="1"/>
          </p:cNvSpPr>
          <p:nvPr/>
        </p:nvSpPr>
        <p:spPr bwMode="auto">
          <a:xfrm>
            <a:off x="6831013" y="3508375"/>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23" name="Rectangle 386"/>
          <p:cNvSpPr>
            <a:spLocks noChangeArrowheads="1"/>
          </p:cNvSpPr>
          <p:nvPr/>
        </p:nvSpPr>
        <p:spPr bwMode="auto">
          <a:xfrm>
            <a:off x="6773863" y="295116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grpSp>
        <p:nvGrpSpPr>
          <p:cNvPr id="2" name="Group 387"/>
          <p:cNvGrpSpPr>
            <a:grpSpLocks/>
          </p:cNvGrpSpPr>
          <p:nvPr/>
        </p:nvGrpSpPr>
        <p:grpSpPr bwMode="auto">
          <a:xfrm>
            <a:off x="3586163" y="1270000"/>
            <a:ext cx="5487987" cy="2389188"/>
            <a:chOff x="2234" y="2559"/>
            <a:chExt cx="3457" cy="1505"/>
          </a:xfrm>
        </p:grpSpPr>
        <p:sp>
          <p:nvSpPr>
            <p:cNvPr id="153631" name="Rectangle 388"/>
            <p:cNvSpPr>
              <a:spLocks noChangeAspect="1" noChangeArrowheads="1"/>
            </p:cNvSpPr>
            <p:nvPr/>
          </p:nvSpPr>
          <p:spPr bwMode="auto">
            <a:xfrm>
              <a:off x="2234" y="2559"/>
              <a:ext cx="229"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Sync</a:t>
              </a:r>
              <a:endParaRPr lang="en-US" b="1" u="none"/>
            </a:p>
          </p:txBody>
        </p:sp>
        <p:sp>
          <p:nvSpPr>
            <p:cNvPr id="153632" name="Rectangle 389"/>
            <p:cNvSpPr>
              <a:spLocks noChangeAspect="1" noChangeArrowheads="1"/>
            </p:cNvSpPr>
            <p:nvPr/>
          </p:nvSpPr>
          <p:spPr bwMode="auto">
            <a:xfrm>
              <a:off x="2234" y="2678"/>
              <a:ext cx="340" cy="230"/>
            </a:xfrm>
            <a:prstGeom prst="rect">
              <a:avLst/>
            </a:prstGeom>
            <a:noFill/>
            <a:ln w="9525">
              <a:noFill/>
              <a:miter lim="800000"/>
              <a:headEnd/>
              <a:tailEnd/>
            </a:ln>
          </p:spPr>
          <p:txBody>
            <a:bodyPr wrap="none" lIns="0" tIns="0" rIns="0" bIns="0">
              <a:spAutoFit/>
            </a:bodyPr>
            <a:lstStyle/>
            <a:p>
              <a:r>
                <a:rPr lang="en-US" sz="1200" b="1" u="none">
                  <a:solidFill>
                    <a:srgbClr val="000000"/>
                  </a:solidFill>
                </a:rPr>
                <a:t>Service</a:t>
              </a:r>
            </a:p>
            <a:p>
              <a:r>
                <a:rPr lang="en-US" sz="1200" b="1" u="none">
                  <a:solidFill>
                    <a:srgbClr val="000000"/>
                  </a:solidFill>
                </a:rPr>
                <a:t>Layer</a:t>
              </a:r>
              <a:endParaRPr lang="en-US" b="1" u="none"/>
            </a:p>
          </p:txBody>
        </p:sp>
        <p:sp>
          <p:nvSpPr>
            <p:cNvPr id="153633" name="Rectangle 390"/>
            <p:cNvSpPr>
              <a:spLocks noChangeAspect="1" noChangeArrowheads="1"/>
            </p:cNvSpPr>
            <p:nvPr/>
          </p:nvSpPr>
          <p:spPr bwMode="auto">
            <a:xfrm>
              <a:off x="2241" y="3633"/>
              <a:ext cx="287"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Async</a:t>
              </a:r>
              <a:endParaRPr lang="en-US" b="1" u="none"/>
            </a:p>
          </p:txBody>
        </p:sp>
        <p:sp>
          <p:nvSpPr>
            <p:cNvPr id="153634" name="Rectangle 391"/>
            <p:cNvSpPr>
              <a:spLocks noChangeAspect="1" noChangeArrowheads="1"/>
            </p:cNvSpPr>
            <p:nvPr/>
          </p:nvSpPr>
          <p:spPr bwMode="auto">
            <a:xfrm>
              <a:off x="2241" y="3751"/>
              <a:ext cx="367" cy="230"/>
            </a:xfrm>
            <a:prstGeom prst="rect">
              <a:avLst/>
            </a:prstGeom>
            <a:noFill/>
            <a:ln w="9525">
              <a:noFill/>
              <a:miter lim="800000"/>
              <a:headEnd/>
              <a:tailEnd/>
            </a:ln>
          </p:spPr>
          <p:txBody>
            <a:bodyPr wrap="none" lIns="0" tIns="0" rIns="0" bIns="0">
              <a:spAutoFit/>
            </a:bodyPr>
            <a:lstStyle/>
            <a:p>
              <a:r>
                <a:rPr lang="en-US" sz="1200" b="1" u="none">
                  <a:solidFill>
                    <a:srgbClr val="000000"/>
                  </a:solidFill>
                </a:rPr>
                <a:t>Service </a:t>
              </a:r>
            </a:p>
            <a:p>
              <a:r>
                <a:rPr lang="en-US" sz="1200" b="1" u="none">
                  <a:solidFill>
                    <a:srgbClr val="000000"/>
                  </a:solidFill>
                </a:rPr>
                <a:t>Layer</a:t>
              </a:r>
              <a:endParaRPr lang="en-US" b="1" u="none"/>
            </a:p>
          </p:txBody>
        </p:sp>
        <p:sp>
          <p:nvSpPr>
            <p:cNvPr id="153635" name="Rectangle 392"/>
            <p:cNvSpPr>
              <a:spLocks noChangeAspect="1" noChangeArrowheads="1"/>
            </p:cNvSpPr>
            <p:nvPr/>
          </p:nvSpPr>
          <p:spPr bwMode="auto">
            <a:xfrm>
              <a:off x="2234" y="3151"/>
              <a:ext cx="444"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Queueing</a:t>
              </a:r>
              <a:endParaRPr lang="en-US" b="1" u="none"/>
            </a:p>
          </p:txBody>
        </p:sp>
        <p:sp>
          <p:nvSpPr>
            <p:cNvPr id="153636" name="Rectangle 393"/>
            <p:cNvSpPr>
              <a:spLocks noChangeAspect="1" noChangeArrowheads="1"/>
            </p:cNvSpPr>
            <p:nvPr/>
          </p:nvSpPr>
          <p:spPr bwMode="auto">
            <a:xfrm>
              <a:off x="2234" y="3270"/>
              <a:ext cx="255"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Layer</a:t>
              </a:r>
              <a:endParaRPr lang="en-US" b="1" u="none"/>
            </a:p>
          </p:txBody>
        </p:sp>
        <p:sp>
          <p:nvSpPr>
            <p:cNvPr id="153637" name="Rectangle 394"/>
            <p:cNvSpPr>
              <a:spLocks noChangeAspect="1" noChangeArrowheads="1"/>
            </p:cNvSpPr>
            <p:nvPr/>
          </p:nvSpPr>
          <p:spPr bwMode="auto">
            <a:xfrm>
              <a:off x="3535" y="3214"/>
              <a:ext cx="142"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38" name="Freeform 395"/>
            <p:cNvSpPr>
              <a:spLocks noChangeAspect="1"/>
            </p:cNvSpPr>
            <p:nvPr/>
          </p:nvSpPr>
          <p:spPr bwMode="auto">
            <a:xfrm>
              <a:off x="3548" y="3174"/>
              <a:ext cx="168" cy="53"/>
            </a:xfrm>
            <a:custGeom>
              <a:avLst/>
              <a:gdLst>
                <a:gd name="T0" fmla="*/ 0 w 156"/>
                <a:gd name="T1" fmla="*/ 0 h 49"/>
                <a:gd name="T2" fmla="*/ 0 w 156"/>
                <a:gd name="T3" fmla="*/ 15 h 49"/>
                <a:gd name="T4" fmla="*/ 150 w 156"/>
                <a:gd name="T5" fmla="*/ 62 h 49"/>
                <a:gd name="T6" fmla="*/ 150 w 156"/>
                <a:gd name="T7" fmla="*/ 62 h 49"/>
                <a:gd name="T8" fmla="*/ 195 w 156"/>
                <a:gd name="T9" fmla="*/ 47 h 49"/>
                <a:gd name="T10" fmla="*/ 150 w 156"/>
                <a:gd name="T11" fmla="*/ 47 h 49"/>
                <a:gd name="T12" fmla="*/ 0 w 156"/>
                <a:gd name="T13" fmla="*/ 0 h 49"/>
                <a:gd name="T14" fmla="*/ 0 60000 65536"/>
                <a:gd name="T15" fmla="*/ 0 60000 65536"/>
                <a:gd name="T16" fmla="*/ 0 60000 65536"/>
                <a:gd name="T17" fmla="*/ 0 60000 65536"/>
                <a:gd name="T18" fmla="*/ 0 60000 65536"/>
                <a:gd name="T19" fmla="*/ 0 60000 65536"/>
                <a:gd name="T20" fmla="*/ 0 60000 65536"/>
                <a:gd name="T21" fmla="*/ 0 w 156"/>
                <a:gd name="T22" fmla="*/ 0 h 49"/>
                <a:gd name="T23" fmla="*/ 156 w 156"/>
                <a:gd name="T24" fmla="*/ 49 h 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9">
                  <a:moveTo>
                    <a:pt x="0" y="0"/>
                  </a:moveTo>
                  <a:lnTo>
                    <a:pt x="0" y="12"/>
                  </a:lnTo>
                  <a:lnTo>
                    <a:pt x="120" y="49"/>
                  </a:lnTo>
                  <a:lnTo>
                    <a:pt x="156" y="37"/>
                  </a:lnTo>
                  <a:lnTo>
                    <a:pt x="120" y="37"/>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3639" name="Freeform 396"/>
            <p:cNvSpPr>
              <a:spLocks noChangeAspect="1"/>
            </p:cNvSpPr>
            <p:nvPr/>
          </p:nvSpPr>
          <p:spPr bwMode="auto">
            <a:xfrm>
              <a:off x="3548" y="3214"/>
              <a:ext cx="129" cy="51"/>
            </a:xfrm>
            <a:custGeom>
              <a:avLst/>
              <a:gdLst>
                <a:gd name="T0" fmla="*/ 149 w 120"/>
                <a:gd name="T1" fmla="*/ 15 h 48"/>
                <a:gd name="T2" fmla="*/ 149 w 120"/>
                <a:gd name="T3" fmla="*/ 0 h 48"/>
                <a:gd name="T4" fmla="*/ 0 w 120"/>
                <a:gd name="T5" fmla="*/ 43 h 48"/>
                <a:gd name="T6" fmla="*/ 0 w 120"/>
                <a:gd name="T7" fmla="*/ 57 h 48"/>
                <a:gd name="T8" fmla="*/ 149 w 120"/>
                <a:gd name="T9" fmla="*/ 15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120" y="12"/>
                  </a:moveTo>
                  <a:lnTo>
                    <a:pt x="120" y="0"/>
                  </a:lnTo>
                  <a:lnTo>
                    <a:pt x="0" y="36"/>
                  </a:lnTo>
                  <a:lnTo>
                    <a:pt x="0" y="48"/>
                  </a:lnTo>
                  <a:lnTo>
                    <a:pt x="120"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3640" name="Rectangle 397"/>
            <p:cNvSpPr>
              <a:spLocks noChangeAspect="1" noChangeArrowheads="1"/>
            </p:cNvSpPr>
            <p:nvPr/>
          </p:nvSpPr>
          <p:spPr bwMode="auto">
            <a:xfrm>
              <a:off x="2962" y="2810"/>
              <a:ext cx="13" cy="5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41" name="Line 398"/>
            <p:cNvSpPr>
              <a:spLocks noChangeAspect="1" noChangeShapeType="1"/>
            </p:cNvSpPr>
            <p:nvPr/>
          </p:nvSpPr>
          <p:spPr bwMode="auto">
            <a:xfrm>
              <a:off x="2957" y="2954"/>
              <a:ext cx="1" cy="116"/>
            </a:xfrm>
            <a:prstGeom prst="line">
              <a:avLst/>
            </a:prstGeom>
            <a:noFill/>
            <a:ln w="0">
              <a:solidFill>
                <a:srgbClr val="000000"/>
              </a:solidFill>
              <a:round/>
              <a:headEnd/>
              <a:tailEnd/>
            </a:ln>
          </p:spPr>
          <p:txBody>
            <a:bodyPr/>
            <a:lstStyle/>
            <a:p>
              <a:endParaRPr lang="en-US"/>
            </a:p>
          </p:txBody>
        </p:sp>
        <p:sp>
          <p:nvSpPr>
            <p:cNvPr id="153642" name="Rectangle 399"/>
            <p:cNvSpPr>
              <a:spLocks noChangeAspect="1" noChangeArrowheads="1"/>
            </p:cNvSpPr>
            <p:nvPr/>
          </p:nvSpPr>
          <p:spPr bwMode="auto">
            <a:xfrm>
              <a:off x="2957" y="3174"/>
              <a:ext cx="12" cy="5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43" name="Rectangle 400"/>
            <p:cNvSpPr>
              <a:spLocks noChangeAspect="1" noChangeArrowheads="1"/>
            </p:cNvSpPr>
            <p:nvPr/>
          </p:nvSpPr>
          <p:spPr bwMode="auto">
            <a:xfrm>
              <a:off x="2957" y="3214"/>
              <a:ext cx="5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44" name="Line 401"/>
            <p:cNvSpPr>
              <a:spLocks noChangeAspect="1" noChangeShapeType="1"/>
            </p:cNvSpPr>
            <p:nvPr/>
          </p:nvSpPr>
          <p:spPr bwMode="auto">
            <a:xfrm>
              <a:off x="3121" y="3214"/>
              <a:ext cx="103" cy="1"/>
            </a:xfrm>
            <a:prstGeom prst="line">
              <a:avLst/>
            </a:prstGeom>
            <a:noFill/>
            <a:ln w="0">
              <a:solidFill>
                <a:srgbClr val="000000"/>
              </a:solidFill>
              <a:round/>
              <a:headEnd/>
              <a:tailEnd/>
            </a:ln>
          </p:spPr>
          <p:txBody>
            <a:bodyPr/>
            <a:lstStyle/>
            <a:p>
              <a:endParaRPr lang="en-US"/>
            </a:p>
          </p:txBody>
        </p:sp>
        <p:sp>
          <p:nvSpPr>
            <p:cNvPr id="153645" name="Line 402"/>
            <p:cNvSpPr>
              <a:spLocks noChangeAspect="1" noChangeShapeType="1"/>
            </p:cNvSpPr>
            <p:nvPr/>
          </p:nvSpPr>
          <p:spPr bwMode="auto">
            <a:xfrm>
              <a:off x="3302" y="3214"/>
              <a:ext cx="103" cy="1"/>
            </a:xfrm>
            <a:prstGeom prst="line">
              <a:avLst/>
            </a:prstGeom>
            <a:noFill/>
            <a:ln w="0">
              <a:solidFill>
                <a:srgbClr val="000000"/>
              </a:solidFill>
              <a:round/>
              <a:headEnd/>
              <a:tailEnd/>
            </a:ln>
          </p:spPr>
          <p:txBody>
            <a:bodyPr/>
            <a:lstStyle/>
            <a:p>
              <a:endParaRPr lang="en-US"/>
            </a:p>
          </p:txBody>
        </p:sp>
        <p:sp>
          <p:nvSpPr>
            <p:cNvPr id="153646" name="Rectangle 403"/>
            <p:cNvSpPr>
              <a:spLocks noChangeAspect="1" noChangeArrowheads="1"/>
            </p:cNvSpPr>
            <p:nvPr/>
          </p:nvSpPr>
          <p:spPr bwMode="auto">
            <a:xfrm>
              <a:off x="3496" y="3214"/>
              <a:ext cx="39"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47" name="Rectangle 404"/>
            <p:cNvSpPr>
              <a:spLocks noChangeAspect="1" noChangeArrowheads="1"/>
            </p:cNvSpPr>
            <p:nvPr/>
          </p:nvSpPr>
          <p:spPr bwMode="auto">
            <a:xfrm>
              <a:off x="2974" y="3045"/>
              <a:ext cx="677"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&lt;&lt;read/write&gt;&gt;</a:t>
              </a:r>
              <a:endParaRPr lang="en-US" b="1" u="none"/>
            </a:p>
          </p:txBody>
        </p:sp>
        <p:sp>
          <p:nvSpPr>
            <p:cNvPr id="153648" name="Rectangle 405"/>
            <p:cNvSpPr>
              <a:spLocks noChangeAspect="1" noChangeArrowheads="1"/>
            </p:cNvSpPr>
            <p:nvPr/>
          </p:nvSpPr>
          <p:spPr bwMode="auto">
            <a:xfrm>
              <a:off x="4634" y="3201"/>
              <a:ext cx="14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49" name="Freeform 406"/>
            <p:cNvSpPr>
              <a:spLocks noChangeAspect="1"/>
            </p:cNvSpPr>
            <p:nvPr/>
          </p:nvSpPr>
          <p:spPr bwMode="auto">
            <a:xfrm>
              <a:off x="4596" y="3201"/>
              <a:ext cx="168" cy="51"/>
            </a:xfrm>
            <a:custGeom>
              <a:avLst/>
              <a:gdLst>
                <a:gd name="T0" fmla="*/ 195 w 156"/>
                <a:gd name="T1" fmla="*/ 57 h 48"/>
                <a:gd name="T2" fmla="*/ 195 w 156"/>
                <a:gd name="T3" fmla="*/ 43 h 48"/>
                <a:gd name="T4" fmla="*/ 45 w 156"/>
                <a:gd name="T5" fmla="*/ 0 h 48"/>
                <a:gd name="T6" fmla="*/ 45 w 156"/>
                <a:gd name="T7" fmla="*/ 0 h 48"/>
                <a:gd name="T8" fmla="*/ 0 w 156"/>
                <a:gd name="T9" fmla="*/ 15 h 48"/>
                <a:gd name="T10" fmla="*/ 45 w 156"/>
                <a:gd name="T11" fmla="*/ 15 h 48"/>
                <a:gd name="T12" fmla="*/ 195 w 156"/>
                <a:gd name="T13" fmla="*/ 57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156" y="48"/>
                  </a:moveTo>
                  <a:lnTo>
                    <a:pt x="156" y="36"/>
                  </a:lnTo>
                  <a:lnTo>
                    <a:pt x="36" y="0"/>
                  </a:lnTo>
                  <a:lnTo>
                    <a:pt x="0" y="12"/>
                  </a:lnTo>
                  <a:lnTo>
                    <a:pt x="36" y="12"/>
                  </a:lnTo>
                  <a:lnTo>
                    <a:pt x="156"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3650" name="Freeform 407"/>
            <p:cNvSpPr>
              <a:spLocks noChangeAspect="1"/>
            </p:cNvSpPr>
            <p:nvPr/>
          </p:nvSpPr>
          <p:spPr bwMode="auto">
            <a:xfrm>
              <a:off x="4634" y="3161"/>
              <a:ext cx="130" cy="53"/>
            </a:xfrm>
            <a:custGeom>
              <a:avLst/>
              <a:gdLst>
                <a:gd name="T0" fmla="*/ 0 w 120"/>
                <a:gd name="T1" fmla="*/ 47 h 49"/>
                <a:gd name="T2" fmla="*/ 0 w 120"/>
                <a:gd name="T3" fmla="*/ 62 h 49"/>
                <a:gd name="T4" fmla="*/ 153 w 120"/>
                <a:gd name="T5" fmla="*/ 15 h 49"/>
                <a:gd name="T6" fmla="*/ 153 w 120"/>
                <a:gd name="T7" fmla="*/ 0 h 49"/>
                <a:gd name="T8" fmla="*/ 0 w 120"/>
                <a:gd name="T9" fmla="*/ 47 h 49"/>
                <a:gd name="T10" fmla="*/ 0 60000 65536"/>
                <a:gd name="T11" fmla="*/ 0 60000 65536"/>
                <a:gd name="T12" fmla="*/ 0 60000 65536"/>
                <a:gd name="T13" fmla="*/ 0 60000 65536"/>
                <a:gd name="T14" fmla="*/ 0 60000 65536"/>
                <a:gd name="T15" fmla="*/ 0 w 120"/>
                <a:gd name="T16" fmla="*/ 0 h 49"/>
                <a:gd name="T17" fmla="*/ 120 w 120"/>
                <a:gd name="T18" fmla="*/ 49 h 49"/>
              </a:gdLst>
              <a:ahLst/>
              <a:cxnLst>
                <a:cxn ang="T10">
                  <a:pos x="T0" y="T1"/>
                </a:cxn>
                <a:cxn ang="T11">
                  <a:pos x="T2" y="T3"/>
                </a:cxn>
                <a:cxn ang="T12">
                  <a:pos x="T4" y="T5"/>
                </a:cxn>
                <a:cxn ang="T13">
                  <a:pos x="T6" y="T7"/>
                </a:cxn>
                <a:cxn ang="T14">
                  <a:pos x="T8" y="T9"/>
                </a:cxn>
              </a:cxnLst>
              <a:rect l="T15" t="T16" r="T17" b="T18"/>
              <a:pathLst>
                <a:path w="120" h="49">
                  <a:moveTo>
                    <a:pt x="0" y="37"/>
                  </a:moveTo>
                  <a:lnTo>
                    <a:pt x="0" y="49"/>
                  </a:lnTo>
                  <a:lnTo>
                    <a:pt x="120" y="12"/>
                  </a:lnTo>
                  <a:lnTo>
                    <a:pt x="120" y="0"/>
                  </a:lnTo>
                  <a:lnTo>
                    <a:pt x="0" y="37"/>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3651" name="Rectangle 408"/>
            <p:cNvSpPr>
              <a:spLocks noChangeAspect="1" noChangeArrowheads="1"/>
            </p:cNvSpPr>
            <p:nvPr/>
          </p:nvSpPr>
          <p:spPr bwMode="auto">
            <a:xfrm>
              <a:off x="5408" y="2810"/>
              <a:ext cx="13" cy="5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52" name="Line 409"/>
            <p:cNvSpPr>
              <a:spLocks noChangeAspect="1" noChangeShapeType="1"/>
            </p:cNvSpPr>
            <p:nvPr/>
          </p:nvSpPr>
          <p:spPr bwMode="auto">
            <a:xfrm>
              <a:off x="5416" y="2954"/>
              <a:ext cx="1" cy="116"/>
            </a:xfrm>
            <a:prstGeom prst="line">
              <a:avLst/>
            </a:prstGeom>
            <a:noFill/>
            <a:ln w="0">
              <a:solidFill>
                <a:srgbClr val="000000"/>
              </a:solidFill>
              <a:round/>
              <a:headEnd/>
              <a:tailEnd/>
            </a:ln>
          </p:spPr>
          <p:txBody>
            <a:bodyPr/>
            <a:lstStyle/>
            <a:p>
              <a:endParaRPr lang="en-US"/>
            </a:p>
          </p:txBody>
        </p:sp>
        <p:sp>
          <p:nvSpPr>
            <p:cNvPr id="153653" name="Rectangle 410"/>
            <p:cNvSpPr>
              <a:spLocks noChangeAspect="1" noChangeArrowheads="1"/>
            </p:cNvSpPr>
            <p:nvPr/>
          </p:nvSpPr>
          <p:spPr bwMode="auto">
            <a:xfrm>
              <a:off x="5416" y="3174"/>
              <a:ext cx="13" cy="5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54" name="Rectangle 411"/>
            <p:cNvSpPr>
              <a:spLocks noChangeAspect="1" noChangeArrowheads="1"/>
            </p:cNvSpPr>
            <p:nvPr/>
          </p:nvSpPr>
          <p:spPr bwMode="auto">
            <a:xfrm>
              <a:off x="5364" y="3214"/>
              <a:ext cx="52"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55" name="Line 412"/>
            <p:cNvSpPr>
              <a:spLocks noChangeAspect="1" noChangeShapeType="1"/>
            </p:cNvSpPr>
            <p:nvPr/>
          </p:nvSpPr>
          <p:spPr bwMode="auto">
            <a:xfrm flipH="1">
              <a:off x="5256" y="3214"/>
              <a:ext cx="91" cy="1"/>
            </a:xfrm>
            <a:prstGeom prst="line">
              <a:avLst/>
            </a:prstGeom>
            <a:noFill/>
            <a:ln w="0">
              <a:solidFill>
                <a:srgbClr val="000000"/>
              </a:solidFill>
              <a:round/>
              <a:headEnd/>
              <a:tailEnd/>
            </a:ln>
          </p:spPr>
          <p:txBody>
            <a:bodyPr/>
            <a:lstStyle/>
            <a:p>
              <a:endParaRPr lang="en-US"/>
            </a:p>
          </p:txBody>
        </p:sp>
        <p:sp>
          <p:nvSpPr>
            <p:cNvPr id="153656" name="Line 413"/>
            <p:cNvSpPr>
              <a:spLocks noChangeAspect="1" noChangeShapeType="1"/>
            </p:cNvSpPr>
            <p:nvPr/>
          </p:nvSpPr>
          <p:spPr bwMode="auto">
            <a:xfrm flipH="1">
              <a:off x="5075" y="3214"/>
              <a:ext cx="91" cy="1"/>
            </a:xfrm>
            <a:prstGeom prst="line">
              <a:avLst/>
            </a:prstGeom>
            <a:noFill/>
            <a:ln w="0">
              <a:solidFill>
                <a:srgbClr val="000000"/>
              </a:solidFill>
              <a:round/>
              <a:headEnd/>
              <a:tailEnd/>
            </a:ln>
          </p:spPr>
          <p:txBody>
            <a:bodyPr/>
            <a:lstStyle/>
            <a:p>
              <a:endParaRPr lang="en-US"/>
            </a:p>
          </p:txBody>
        </p:sp>
        <p:sp>
          <p:nvSpPr>
            <p:cNvPr id="153657" name="Line 414"/>
            <p:cNvSpPr>
              <a:spLocks noChangeAspect="1" noChangeShapeType="1"/>
            </p:cNvSpPr>
            <p:nvPr/>
          </p:nvSpPr>
          <p:spPr bwMode="auto">
            <a:xfrm flipH="1">
              <a:off x="4907" y="3214"/>
              <a:ext cx="90" cy="1"/>
            </a:xfrm>
            <a:prstGeom prst="line">
              <a:avLst/>
            </a:prstGeom>
            <a:noFill/>
            <a:ln w="0">
              <a:solidFill>
                <a:srgbClr val="000000"/>
              </a:solidFill>
              <a:round/>
              <a:headEnd/>
              <a:tailEnd/>
            </a:ln>
          </p:spPr>
          <p:txBody>
            <a:bodyPr/>
            <a:lstStyle/>
            <a:p>
              <a:endParaRPr lang="en-US"/>
            </a:p>
          </p:txBody>
        </p:sp>
        <p:sp>
          <p:nvSpPr>
            <p:cNvPr id="153658" name="Rectangle 415"/>
            <p:cNvSpPr>
              <a:spLocks noChangeAspect="1" noChangeArrowheads="1"/>
            </p:cNvSpPr>
            <p:nvPr/>
          </p:nvSpPr>
          <p:spPr bwMode="auto">
            <a:xfrm>
              <a:off x="4778" y="3214"/>
              <a:ext cx="38"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59" name="Rectangle 416"/>
            <p:cNvSpPr>
              <a:spLocks noChangeAspect="1" noChangeArrowheads="1"/>
            </p:cNvSpPr>
            <p:nvPr/>
          </p:nvSpPr>
          <p:spPr bwMode="auto">
            <a:xfrm>
              <a:off x="4144" y="3032"/>
              <a:ext cx="13" cy="12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60" name="Freeform 417"/>
            <p:cNvSpPr>
              <a:spLocks noChangeAspect="1"/>
            </p:cNvSpPr>
            <p:nvPr/>
          </p:nvSpPr>
          <p:spPr bwMode="auto">
            <a:xfrm>
              <a:off x="4144" y="3032"/>
              <a:ext cx="51" cy="169"/>
            </a:xfrm>
            <a:custGeom>
              <a:avLst/>
              <a:gdLst>
                <a:gd name="T0" fmla="*/ 57 w 48"/>
                <a:gd name="T1" fmla="*/ 0 h 157"/>
                <a:gd name="T2" fmla="*/ 43 w 48"/>
                <a:gd name="T3" fmla="*/ 0 h 157"/>
                <a:gd name="T4" fmla="*/ 0 w 48"/>
                <a:gd name="T5" fmla="*/ 150 h 157"/>
                <a:gd name="T6" fmla="*/ 0 w 48"/>
                <a:gd name="T7" fmla="*/ 150 h 157"/>
                <a:gd name="T8" fmla="*/ 15 w 48"/>
                <a:gd name="T9" fmla="*/ 196 h 157"/>
                <a:gd name="T10" fmla="*/ 15 w 48"/>
                <a:gd name="T11" fmla="*/ 150 h 157"/>
                <a:gd name="T12" fmla="*/ 57 w 48"/>
                <a:gd name="T13" fmla="*/ 0 h 157"/>
                <a:gd name="T14" fmla="*/ 0 60000 65536"/>
                <a:gd name="T15" fmla="*/ 0 60000 65536"/>
                <a:gd name="T16" fmla="*/ 0 60000 65536"/>
                <a:gd name="T17" fmla="*/ 0 60000 65536"/>
                <a:gd name="T18" fmla="*/ 0 60000 65536"/>
                <a:gd name="T19" fmla="*/ 0 60000 65536"/>
                <a:gd name="T20" fmla="*/ 0 60000 65536"/>
                <a:gd name="T21" fmla="*/ 0 w 48"/>
                <a:gd name="T22" fmla="*/ 0 h 157"/>
                <a:gd name="T23" fmla="*/ 48 w 48"/>
                <a:gd name="T24" fmla="*/ 157 h 1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57">
                  <a:moveTo>
                    <a:pt x="48" y="0"/>
                  </a:moveTo>
                  <a:lnTo>
                    <a:pt x="36" y="0"/>
                  </a:lnTo>
                  <a:lnTo>
                    <a:pt x="0" y="120"/>
                  </a:lnTo>
                  <a:lnTo>
                    <a:pt x="12" y="157"/>
                  </a:lnTo>
                  <a:lnTo>
                    <a:pt x="12" y="120"/>
                  </a:lnTo>
                  <a:lnTo>
                    <a:pt x="48"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3661" name="Freeform 418"/>
            <p:cNvSpPr>
              <a:spLocks noChangeAspect="1"/>
            </p:cNvSpPr>
            <p:nvPr/>
          </p:nvSpPr>
          <p:spPr bwMode="auto">
            <a:xfrm>
              <a:off x="4104" y="3032"/>
              <a:ext cx="53" cy="129"/>
            </a:xfrm>
            <a:custGeom>
              <a:avLst/>
              <a:gdLst>
                <a:gd name="T0" fmla="*/ 49 w 48"/>
                <a:gd name="T1" fmla="*/ 149 h 120"/>
                <a:gd name="T2" fmla="*/ 65 w 48"/>
                <a:gd name="T3" fmla="*/ 149 h 120"/>
                <a:gd name="T4" fmla="*/ 15 w 48"/>
                <a:gd name="T5" fmla="*/ 0 h 120"/>
                <a:gd name="T6" fmla="*/ 0 w 48"/>
                <a:gd name="T7" fmla="*/ 0 h 120"/>
                <a:gd name="T8" fmla="*/ 49 w 48"/>
                <a:gd name="T9" fmla="*/ 149 h 120"/>
                <a:gd name="T10" fmla="*/ 0 60000 65536"/>
                <a:gd name="T11" fmla="*/ 0 60000 65536"/>
                <a:gd name="T12" fmla="*/ 0 60000 65536"/>
                <a:gd name="T13" fmla="*/ 0 60000 65536"/>
                <a:gd name="T14" fmla="*/ 0 60000 65536"/>
                <a:gd name="T15" fmla="*/ 0 w 48"/>
                <a:gd name="T16" fmla="*/ 0 h 120"/>
                <a:gd name="T17" fmla="*/ 48 w 48"/>
                <a:gd name="T18" fmla="*/ 120 h 120"/>
              </a:gdLst>
              <a:ahLst/>
              <a:cxnLst>
                <a:cxn ang="T10">
                  <a:pos x="T0" y="T1"/>
                </a:cxn>
                <a:cxn ang="T11">
                  <a:pos x="T2" y="T3"/>
                </a:cxn>
                <a:cxn ang="T12">
                  <a:pos x="T4" y="T5"/>
                </a:cxn>
                <a:cxn ang="T13">
                  <a:pos x="T6" y="T7"/>
                </a:cxn>
                <a:cxn ang="T14">
                  <a:pos x="T8" y="T9"/>
                </a:cxn>
              </a:cxnLst>
              <a:rect l="T15" t="T16" r="T17" b="T18"/>
              <a:pathLst>
                <a:path w="48" h="120">
                  <a:moveTo>
                    <a:pt x="36" y="120"/>
                  </a:moveTo>
                  <a:lnTo>
                    <a:pt x="48" y="120"/>
                  </a:lnTo>
                  <a:lnTo>
                    <a:pt x="12" y="0"/>
                  </a:lnTo>
                  <a:lnTo>
                    <a:pt x="0" y="0"/>
                  </a:lnTo>
                  <a:lnTo>
                    <a:pt x="36" y="12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3662" name="Rectangle 419"/>
            <p:cNvSpPr>
              <a:spLocks noChangeAspect="1" noChangeArrowheads="1"/>
            </p:cNvSpPr>
            <p:nvPr/>
          </p:nvSpPr>
          <p:spPr bwMode="auto">
            <a:xfrm>
              <a:off x="4157" y="2810"/>
              <a:ext cx="13" cy="5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63" name="Rectangle 420"/>
            <p:cNvSpPr>
              <a:spLocks noChangeAspect="1" noChangeArrowheads="1"/>
            </p:cNvSpPr>
            <p:nvPr/>
          </p:nvSpPr>
          <p:spPr bwMode="auto">
            <a:xfrm>
              <a:off x="4157" y="2979"/>
              <a:ext cx="13" cy="5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64" name="Rectangle 421"/>
            <p:cNvSpPr>
              <a:spLocks noChangeAspect="1" noChangeArrowheads="1"/>
            </p:cNvSpPr>
            <p:nvPr/>
          </p:nvSpPr>
          <p:spPr bwMode="auto">
            <a:xfrm>
              <a:off x="4260" y="2979"/>
              <a:ext cx="677"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&lt;&lt;read/write&gt;&gt;</a:t>
              </a:r>
              <a:endParaRPr lang="en-US" b="1" u="none"/>
            </a:p>
          </p:txBody>
        </p:sp>
        <p:sp>
          <p:nvSpPr>
            <p:cNvPr id="153665" name="Rectangle 422"/>
            <p:cNvSpPr>
              <a:spLocks noChangeAspect="1" noChangeArrowheads="1"/>
            </p:cNvSpPr>
            <p:nvPr/>
          </p:nvSpPr>
          <p:spPr bwMode="auto">
            <a:xfrm>
              <a:off x="4687" y="3252"/>
              <a:ext cx="677"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&lt;&lt;read/write&gt;&gt;</a:t>
              </a:r>
              <a:endParaRPr lang="en-US" b="1" u="none"/>
            </a:p>
          </p:txBody>
        </p:sp>
        <p:sp>
          <p:nvSpPr>
            <p:cNvPr id="153666" name="Rectangle 423"/>
            <p:cNvSpPr>
              <a:spLocks noChangeAspect="1" noChangeArrowheads="1"/>
            </p:cNvSpPr>
            <p:nvPr/>
          </p:nvSpPr>
          <p:spPr bwMode="auto">
            <a:xfrm>
              <a:off x="4157" y="3421"/>
              <a:ext cx="13" cy="14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67" name="Freeform 424"/>
            <p:cNvSpPr>
              <a:spLocks noChangeAspect="1"/>
            </p:cNvSpPr>
            <p:nvPr/>
          </p:nvSpPr>
          <p:spPr bwMode="auto">
            <a:xfrm>
              <a:off x="4118" y="3369"/>
              <a:ext cx="52" cy="196"/>
            </a:xfrm>
            <a:custGeom>
              <a:avLst/>
              <a:gdLst>
                <a:gd name="T0" fmla="*/ 0 w 48"/>
                <a:gd name="T1" fmla="*/ 230 h 181"/>
                <a:gd name="T2" fmla="*/ 15 w 48"/>
                <a:gd name="T3" fmla="*/ 230 h 181"/>
                <a:gd name="T4" fmla="*/ 61 w 48"/>
                <a:gd name="T5" fmla="*/ 61 h 181"/>
                <a:gd name="T6" fmla="*/ 61 w 48"/>
                <a:gd name="T7" fmla="*/ 61 h 181"/>
                <a:gd name="T8" fmla="*/ 46 w 48"/>
                <a:gd name="T9" fmla="*/ 0 h 181"/>
                <a:gd name="T10" fmla="*/ 46 w 48"/>
                <a:gd name="T11" fmla="*/ 61 h 181"/>
                <a:gd name="T12" fmla="*/ 0 w 48"/>
                <a:gd name="T13" fmla="*/ 230 h 181"/>
                <a:gd name="T14" fmla="*/ 0 60000 65536"/>
                <a:gd name="T15" fmla="*/ 0 60000 65536"/>
                <a:gd name="T16" fmla="*/ 0 60000 65536"/>
                <a:gd name="T17" fmla="*/ 0 60000 65536"/>
                <a:gd name="T18" fmla="*/ 0 60000 65536"/>
                <a:gd name="T19" fmla="*/ 0 60000 65536"/>
                <a:gd name="T20" fmla="*/ 0 60000 65536"/>
                <a:gd name="T21" fmla="*/ 0 w 48"/>
                <a:gd name="T22" fmla="*/ 0 h 181"/>
                <a:gd name="T23" fmla="*/ 48 w 48"/>
                <a:gd name="T24" fmla="*/ 181 h 1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81">
                  <a:moveTo>
                    <a:pt x="0" y="181"/>
                  </a:moveTo>
                  <a:lnTo>
                    <a:pt x="12" y="181"/>
                  </a:lnTo>
                  <a:lnTo>
                    <a:pt x="48" y="48"/>
                  </a:lnTo>
                  <a:lnTo>
                    <a:pt x="36" y="0"/>
                  </a:lnTo>
                  <a:lnTo>
                    <a:pt x="36" y="48"/>
                  </a:lnTo>
                  <a:lnTo>
                    <a:pt x="0" y="18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3668" name="Freeform 425"/>
            <p:cNvSpPr>
              <a:spLocks noChangeAspect="1"/>
            </p:cNvSpPr>
            <p:nvPr/>
          </p:nvSpPr>
          <p:spPr bwMode="auto">
            <a:xfrm>
              <a:off x="4157" y="3421"/>
              <a:ext cx="51" cy="144"/>
            </a:xfrm>
            <a:custGeom>
              <a:avLst/>
              <a:gdLst>
                <a:gd name="T0" fmla="*/ 15 w 48"/>
                <a:gd name="T1" fmla="*/ 0 h 133"/>
                <a:gd name="T2" fmla="*/ 0 w 48"/>
                <a:gd name="T3" fmla="*/ 0 h 133"/>
                <a:gd name="T4" fmla="*/ 43 w 48"/>
                <a:gd name="T5" fmla="*/ 169 h 133"/>
                <a:gd name="T6" fmla="*/ 57 w 48"/>
                <a:gd name="T7" fmla="*/ 169 h 133"/>
                <a:gd name="T8" fmla="*/ 15 w 48"/>
                <a:gd name="T9" fmla="*/ 0 h 133"/>
                <a:gd name="T10" fmla="*/ 0 60000 65536"/>
                <a:gd name="T11" fmla="*/ 0 60000 65536"/>
                <a:gd name="T12" fmla="*/ 0 60000 65536"/>
                <a:gd name="T13" fmla="*/ 0 60000 65536"/>
                <a:gd name="T14" fmla="*/ 0 60000 65536"/>
                <a:gd name="T15" fmla="*/ 0 w 48"/>
                <a:gd name="T16" fmla="*/ 0 h 133"/>
                <a:gd name="T17" fmla="*/ 48 w 48"/>
                <a:gd name="T18" fmla="*/ 133 h 133"/>
              </a:gdLst>
              <a:ahLst/>
              <a:cxnLst>
                <a:cxn ang="T10">
                  <a:pos x="T0" y="T1"/>
                </a:cxn>
                <a:cxn ang="T11">
                  <a:pos x="T2" y="T3"/>
                </a:cxn>
                <a:cxn ang="T12">
                  <a:pos x="T4" y="T5"/>
                </a:cxn>
                <a:cxn ang="T13">
                  <a:pos x="T6" y="T7"/>
                </a:cxn>
                <a:cxn ang="T14">
                  <a:pos x="T8" y="T9"/>
                </a:cxn>
              </a:cxnLst>
              <a:rect l="T15" t="T16" r="T17" b="T18"/>
              <a:pathLst>
                <a:path w="48" h="133">
                  <a:moveTo>
                    <a:pt x="12" y="0"/>
                  </a:moveTo>
                  <a:lnTo>
                    <a:pt x="0" y="0"/>
                  </a:lnTo>
                  <a:lnTo>
                    <a:pt x="36" y="133"/>
                  </a:lnTo>
                  <a:lnTo>
                    <a:pt x="48" y="133"/>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3669" name="Rectangle 426"/>
            <p:cNvSpPr>
              <a:spLocks noChangeAspect="1" noChangeArrowheads="1"/>
            </p:cNvSpPr>
            <p:nvPr/>
          </p:nvSpPr>
          <p:spPr bwMode="auto">
            <a:xfrm>
              <a:off x="4157" y="3721"/>
              <a:ext cx="13" cy="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70" name="Rectangle 427"/>
            <p:cNvSpPr>
              <a:spLocks noChangeAspect="1" noChangeArrowheads="1"/>
            </p:cNvSpPr>
            <p:nvPr/>
          </p:nvSpPr>
          <p:spPr bwMode="auto">
            <a:xfrm>
              <a:off x="4157" y="3565"/>
              <a:ext cx="13" cy="5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71" name="Rectangle 428"/>
            <p:cNvSpPr>
              <a:spLocks noChangeAspect="1" noChangeArrowheads="1"/>
            </p:cNvSpPr>
            <p:nvPr/>
          </p:nvSpPr>
          <p:spPr bwMode="auto">
            <a:xfrm>
              <a:off x="2914" y="3603"/>
              <a:ext cx="1041"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&lt;&lt;dequeue/enqueue&gt;&gt;</a:t>
              </a:r>
              <a:endParaRPr lang="en-US" b="1" u="none"/>
            </a:p>
          </p:txBody>
        </p:sp>
        <p:sp>
          <p:nvSpPr>
            <p:cNvPr id="153672" name="Rectangle 429"/>
            <p:cNvSpPr>
              <a:spLocks noChangeAspect="1" noChangeArrowheads="1"/>
            </p:cNvSpPr>
            <p:nvPr/>
          </p:nvSpPr>
          <p:spPr bwMode="auto">
            <a:xfrm>
              <a:off x="4634" y="3863"/>
              <a:ext cx="14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73" name="Freeform 430"/>
            <p:cNvSpPr>
              <a:spLocks noChangeAspect="1"/>
            </p:cNvSpPr>
            <p:nvPr/>
          </p:nvSpPr>
          <p:spPr bwMode="auto">
            <a:xfrm>
              <a:off x="4596" y="3863"/>
              <a:ext cx="168" cy="52"/>
            </a:xfrm>
            <a:custGeom>
              <a:avLst/>
              <a:gdLst>
                <a:gd name="T0" fmla="*/ 195 w 156"/>
                <a:gd name="T1" fmla="*/ 61 h 48"/>
                <a:gd name="T2" fmla="*/ 195 w 156"/>
                <a:gd name="T3" fmla="*/ 46 h 48"/>
                <a:gd name="T4" fmla="*/ 45 w 156"/>
                <a:gd name="T5" fmla="*/ 0 h 48"/>
                <a:gd name="T6" fmla="*/ 45 w 156"/>
                <a:gd name="T7" fmla="*/ 0 h 48"/>
                <a:gd name="T8" fmla="*/ 0 w 156"/>
                <a:gd name="T9" fmla="*/ 15 h 48"/>
                <a:gd name="T10" fmla="*/ 45 w 156"/>
                <a:gd name="T11" fmla="*/ 15 h 48"/>
                <a:gd name="T12" fmla="*/ 195 w 156"/>
                <a:gd name="T13" fmla="*/ 61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156" y="48"/>
                  </a:moveTo>
                  <a:lnTo>
                    <a:pt x="156" y="36"/>
                  </a:lnTo>
                  <a:lnTo>
                    <a:pt x="36" y="0"/>
                  </a:lnTo>
                  <a:lnTo>
                    <a:pt x="0" y="12"/>
                  </a:lnTo>
                  <a:lnTo>
                    <a:pt x="36" y="12"/>
                  </a:lnTo>
                  <a:lnTo>
                    <a:pt x="156"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3674" name="Freeform 431"/>
            <p:cNvSpPr>
              <a:spLocks noChangeAspect="1"/>
            </p:cNvSpPr>
            <p:nvPr/>
          </p:nvSpPr>
          <p:spPr bwMode="auto">
            <a:xfrm>
              <a:off x="4634" y="3825"/>
              <a:ext cx="130" cy="51"/>
            </a:xfrm>
            <a:custGeom>
              <a:avLst/>
              <a:gdLst>
                <a:gd name="T0" fmla="*/ 0 w 120"/>
                <a:gd name="T1" fmla="*/ 43 h 48"/>
                <a:gd name="T2" fmla="*/ 0 w 120"/>
                <a:gd name="T3" fmla="*/ 57 h 48"/>
                <a:gd name="T4" fmla="*/ 153 w 120"/>
                <a:gd name="T5" fmla="*/ 15 h 48"/>
                <a:gd name="T6" fmla="*/ 153 w 120"/>
                <a:gd name="T7" fmla="*/ 0 h 48"/>
                <a:gd name="T8" fmla="*/ 0 w 120"/>
                <a:gd name="T9" fmla="*/ 43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0" y="36"/>
                  </a:moveTo>
                  <a:lnTo>
                    <a:pt x="0" y="48"/>
                  </a:lnTo>
                  <a:lnTo>
                    <a:pt x="120" y="12"/>
                  </a:lnTo>
                  <a:lnTo>
                    <a:pt x="12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3675" name="Line 432"/>
            <p:cNvSpPr>
              <a:spLocks noChangeAspect="1" noChangeShapeType="1"/>
            </p:cNvSpPr>
            <p:nvPr/>
          </p:nvSpPr>
          <p:spPr bwMode="auto">
            <a:xfrm flipH="1">
              <a:off x="4878" y="3876"/>
              <a:ext cx="117" cy="1"/>
            </a:xfrm>
            <a:prstGeom prst="line">
              <a:avLst/>
            </a:prstGeom>
            <a:noFill/>
            <a:ln w="0">
              <a:solidFill>
                <a:srgbClr val="000000"/>
              </a:solidFill>
              <a:round/>
              <a:headEnd/>
              <a:tailEnd/>
            </a:ln>
          </p:spPr>
          <p:txBody>
            <a:bodyPr/>
            <a:lstStyle/>
            <a:p>
              <a:endParaRPr lang="en-US"/>
            </a:p>
          </p:txBody>
        </p:sp>
        <p:sp>
          <p:nvSpPr>
            <p:cNvPr id="153676" name="Rectangle 433"/>
            <p:cNvSpPr>
              <a:spLocks noChangeAspect="1" noChangeArrowheads="1"/>
            </p:cNvSpPr>
            <p:nvPr/>
          </p:nvSpPr>
          <p:spPr bwMode="auto">
            <a:xfrm>
              <a:off x="4778" y="3876"/>
              <a:ext cx="38"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77" name="Rectangle 434"/>
            <p:cNvSpPr>
              <a:spLocks noChangeAspect="1" noChangeArrowheads="1"/>
            </p:cNvSpPr>
            <p:nvPr/>
          </p:nvSpPr>
          <p:spPr bwMode="auto">
            <a:xfrm>
              <a:off x="4533" y="3610"/>
              <a:ext cx="619"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&lt;&lt;interrupt&gt;&gt;</a:t>
              </a:r>
              <a:endParaRPr lang="en-US" b="1" u="none"/>
            </a:p>
          </p:txBody>
        </p:sp>
        <p:sp>
          <p:nvSpPr>
            <p:cNvPr id="153678" name="Rectangle 435"/>
            <p:cNvSpPr>
              <a:spLocks noChangeAspect="1" noChangeArrowheads="1"/>
            </p:cNvSpPr>
            <p:nvPr/>
          </p:nvSpPr>
          <p:spPr bwMode="auto">
            <a:xfrm>
              <a:off x="2656" y="2576"/>
              <a:ext cx="94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79" name="Rectangle 436"/>
            <p:cNvSpPr>
              <a:spLocks noChangeAspect="1" noChangeArrowheads="1"/>
            </p:cNvSpPr>
            <p:nvPr/>
          </p:nvSpPr>
          <p:spPr bwMode="auto">
            <a:xfrm>
              <a:off x="3587" y="2576"/>
              <a:ext cx="13" cy="24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80" name="Rectangle 437"/>
            <p:cNvSpPr>
              <a:spLocks noChangeAspect="1" noChangeArrowheads="1"/>
            </p:cNvSpPr>
            <p:nvPr/>
          </p:nvSpPr>
          <p:spPr bwMode="auto">
            <a:xfrm>
              <a:off x="2656" y="2810"/>
              <a:ext cx="93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81" name="Rectangle 438"/>
            <p:cNvSpPr>
              <a:spLocks noChangeAspect="1" noChangeArrowheads="1"/>
            </p:cNvSpPr>
            <p:nvPr/>
          </p:nvSpPr>
          <p:spPr bwMode="auto">
            <a:xfrm>
              <a:off x="2656" y="2576"/>
              <a:ext cx="13"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82" name="Rectangle 439"/>
            <p:cNvSpPr>
              <a:spLocks noChangeAspect="1" noChangeArrowheads="1"/>
            </p:cNvSpPr>
            <p:nvPr/>
          </p:nvSpPr>
          <p:spPr bwMode="auto">
            <a:xfrm>
              <a:off x="2800" y="2640"/>
              <a:ext cx="676"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Sync Service 1</a:t>
              </a:r>
              <a:endParaRPr lang="en-US" b="1" u="none"/>
            </a:p>
          </p:txBody>
        </p:sp>
        <p:sp>
          <p:nvSpPr>
            <p:cNvPr id="153683" name="Rectangle 440"/>
            <p:cNvSpPr>
              <a:spLocks noChangeAspect="1" noChangeArrowheads="1"/>
            </p:cNvSpPr>
            <p:nvPr/>
          </p:nvSpPr>
          <p:spPr bwMode="auto">
            <a:xfrm>
              <a:off x="3690" y="2576"/>
              <a:ext cx="94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84" name="Rectangle 441"/>
            <p:cNvSpPr>
              <a:spLocks noChangeAspect="1" noChangeArrowheads="1"/>
            </p:cNvSpPr>
            <p:nvPr/>
          </p:nvSpPr>
          <p:spPr bwMode="auto">
            <a:xfrm>
              <a:off x="4621" y="2576"/>
              <a:ext cx="13" cy="24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85" name="Rectangle 442"/>
            <p:cNvSpPr>
              <a:spLocks noChangeAspect="1" noChangeArrowheads="1"/>
            </p:cNvSpPr>
            <p:nvPr/>
          </p:nvSpPr>
          <p:spPr bwMode="auto">
            <a:xfrm>
              <a:off x="3690" y="2810"/>
              <a:ext cx="93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86" name="Rectangle 443"/>
            <p:cNvSpPr>
              <a:spLocks noChangeAspect="1" noChangeArrowheads="1"/>
            </p:cNvSpPr>
            <p:nvPr/>
          </p:nvSpPr>
          <p:spPr bwMode="auto">
            <a:xfrm>
              <a:off x="3690" y="2576"/>
              <a:ext cx="13"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87" name="Rectangle 444"/>
            <p:cNvSpPr>
              <a:spLocks noChangeAspect="1" noChangeArrowheads="1"/>
            </p:cNvSpPr>
            <p:nvPr/>
          </p:nvSpPr>
          <p:spPr bwMode="auto">
            <a:xfrm>
              <a:off x="3794" y="2640"/>
              <a:ext cx="676"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Sync Service 2</a:t>
              </a:r>
              <a:endParaRPr lang="en-US" b="1" u="none"/>
            </a:p>
          </p:txBody>
        </p:sp>
        <p:sp>
          <p:nvSpPr>
            <p:cNvPr id="153688" name="Rectangle 445"/>
            <p:cNvSpPr>
              <a:spLocks noChangeAspect="1" noChangeArrowheads="1"/>
            </p:cNvSpPr>
            <p:nvPr/>
          </p:nvSpPr>
          <p:spPr bwMode="auto">
            <a:xfrm>
              <a:off x="4714" y="2576"/>
              <a:ext cx="94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89" name="Rectangle 446"/>
            <p:cNvSpPr>
              <a:spLocks noChangeAspect="1" noChangeArrowheads="1"/>
            </p:cNvSpPr>
            <p:nvPr/>
          </p:nvSpPr>
          <p:spPr bwMode="auto">
            <a:xfrm>
              <a:off x="5646" y="2576"/>
              <a:ext cx="12" cy="24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90" name="Rectangle 447"/>
            <p:cNvSpPr>
              <a:spLocks noChangeAspect="1" noChangeArrowheads="1"/>
            </p:cNvSpPr>
            <p:nvPr/>
          </p:nvSpPr>
          <p:spPr bwMode="auto">
            <a:xfrm>
              <a:off x="4714" y="2810"/>
              <a:ext cx="932"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91" name="Rectangle 448"/>
            <p:cNvSpPr>
              <a:spLocks noChangeAspect="1" noChangeArrowheads="1"/>
            </p:cNvSpPr>
            <p:nvPr/>
          </p:nvSpPr>
          <p:spPr bwMode="auto">
            <a:xfrm>
              <a:off x="4714" y="2576"/>
              <a:ext cx="13"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92" name="Rectangle 449"/>
            <p:cNvSpPr>
              <a:spLocks noChangeAspect="1" noChangeArrowheads="1"/>
            </p:cNvSpPr>
            <p:nvPr/>
          </p:nvSpPr>
          <p:spPr bwMode="auto">
            <a:xfrm>
              <a:off x="4817" y="2640"/>
              <a:ext cx="676"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Sync Service 3</a:t>
              </a:r>
              <a:endParaRPr lang="en-US" b="1" u="none"/>
            </a:p>
          </p:txBody>
        </p:sp>
        <p:sp>
          <p:nvSpPr>
            <p:cNvPr id="153693" name="Rectangle 450"/>
            <p:cNvSpPr>
              <a:spLocks noChangeAspect="1" noChangeArrowheads="1"/>
            </p:cNvSpPr>
            <p:nvPr/>
          </p:nvSpPr>
          <p:spPr bwMode="auto">
            <a:xfrm>
              <a:off x="5678" y="3700"/>
              <a:ext cx="13" cy="36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94" name="Rectangle 451"/>
            <p:cNvSpPr>
              <a:spLocks noChangeAspect="1" noChangeArrowheads="1"/>
            </p:cNvSpPr>
            <p:nvPr/>
          </p:nvSpPr>
          <p:spPr bwMode="auto">
            <a:xfrm>
              <a:off x="5011" y="3708"/>
              <a:ext cx="13" cy="35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95" name="Rectangle 452"/>
            <p:cNvSpPr>
              <a:spLocks noChangeAspect="1" noChangeArrowheads="1"/>
            </p:cNvSpPr>
            <p:nvPr/>
          </p:nvSpPr>
          <p:spPr bwMode="auto">
            <a:xfrm>
              <a:off x="5166" y="3759"/>
              <a:ext cx="378"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External</a:t>
              </a:r>
              <a:endParaRPr lang="en-US" b="1" u="none"/>
            </a:p>
          </p:txBody>
        </p:sp>
        <p:sp>
          <p:nvSpPr>
            <p:cNvPr id="153696" name="Rectangle 453"/>
            <p:cNvSpPr>
              <a:spLocks noChangeAspect="1" noChangeArrowheads="1"/>
            </p:cNvSpPr>
            <p:nvPr/>
          </p:nvSpPr>
          <p:spPr bwMode="auto">
            <a:xfrm>
              <a:off x="5050" y="3876"/>
              <a:ext cx="613"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Event Source</a:t>
              </a:r>
              <a:endParaRPr lang="en-US" b="1" u="none"/>
            </a:p>
          </p:txBody>
        </p:sp>
        <p:sp>
          <p:nvSpPr>
            <p:cNvPr id="153697" name="Rectangle 454"/>
            <p:cNvSpPr>
              <a:spLocks noChangeAspect="1" noChangeArrowheads="1"/>
            </p:cNvSpPr>
            <p:nvPr/>
          </p:nvSpPr>
          <p:spPr bwMode="auto">
            <a:xfrm>
              <a:off x="3690" y="3174"/>
              <a:ext cx="94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98" name="Rectangle 455"/>
            <p:cNvSpPr>
              <a:spLocks noChangeAspect="1" noChangeArrowheads="1"/>
            </p:cNvSpPr>
            <p:nvPr/>
          </p:nvSpPr>
          <p:spPr bwMode="auto">
            <a:xfrm>
              <a:off x="4621" y="3174"/>
              <a:ext cx="13" cy="24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99" name="Rectangle 456"/>
            <p:cNvSpPr>
              <a:spLocks noChangeAspect="1" noChangeArrowheads="1"/>
            </p:cNvSpPr>
            <p:nvPr/>
          </p:nvSpPr>
          <p:spPr bwMode="auto">
            <a:xfrm>
              <a:off x="3690" y="3408"/>
              <a:ext cx="93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700" name="Rectangle 457"/>
            <p:cNvSpPr>
              <a:spLocks noChangeAspect="1" noChangeArrowheads="1"/>
            </p:cNvSpPr>
            <p:nvPr/>
          </p:nvSpPr>
          <p:spPr bwMode="auto">
            <a:xfrm>
              <a:off x="3690" y="3174"/>
              <a:ext cx="13"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701" name="Rectangle 458"/>
            <p:cNvSpPr>
              <a:spLocks noChangeAspect="1" noChangeArrowheads="1"/>
            </p:cNvSpPr>
            <p:nvPr/>
          </p:nvSpPr>
          <p:spPr bwMode="auto">
            <a:xfrm>
              <a:off x="3989" y="3239"/>
              <a:ext cx="299"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Queue</a:t>
              </a:r>
              <a:endParaRPr lang="en-US" b="1" u="none"/>
            </a:p>
          </p:txBody>
        </p:sp>
        <p:sp>
          <p:nvSpPr>
            <p:cNvPr id="153702" name="Rectangle 459"/>
            <p:cNvSpPr>
              <a:spLocks noChangeAspect="1" noChangeArrowheads="1"/>
            </p:cNvSpPr>
            <p:nvPr/>
          </p:nvSpPr>
          <p:spPr bwMode="auto">
            <a:xfrm>
              <a:off x="3690" y="3759"/>
              <a:ext cx="94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703" name="Rectangle 460"/>
            <p:cNvSpPr>
              <a:spLocks noChangeAspect="1" noChangeArrowheads="1"/>
            </p:cNvSpPr>
            <p:nvPr/>
          </p:nvSpPr>
          <p:spPr bwMode="auto">
            <a:xfrm>
              <a:off x="4621" y="3759"/>
              <a:ext cx="13" cy="24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704" name="Rectangle 461"/>
            <p:cNvSpPr>
              <a:spLocks noChangeAspect="1" noChangeArrowheads="1"/>
            </p:cNvSpPr>
            <p:nvPr/>
          </p:nvSpPr>
          <p:spPr bwMode="auto">
            <a:xfrm>
              <a:off x="3690" y="3994"/>
              <a:ext cx="93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705" name="Rectangle 462"/>
            <p:cNvSpPr>
              <a:spLocks noChangeAspect="1" noChangeArrowheads="1"/>
            </p:cNvSpPr>
            <p:nvPr/>
          </p:nvSpPr>
          <p:spPr bwMode="auto">
            <a:xfrm>
              <a:off x="3690" y="3759"/>
              <a:ext cx="13" cy="23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706" name="Rectangle 463"/>
            <p:cNvSpPr>
              <a:spLocks noChangeAspect="1" noChangeArrowheads="1"/>
            </p:cNvSpPr>
            <p:nvPr/>
          </p:nvSpPr>
          <p:spPr bwMode="auto">
            <a:xfrm>
              <a:off x="3807" y="3825"/>
              <a:ext cx="654"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Async Service</a:t>
              </a:r>
              <a:endParaRPr lang="en-US" b="1" u="none"/>
            </a:p>
          </p:txBody>
        </p:sp>
        <p:sp>
          <p:nvSpPr>
            <p:cNvPr id="153707" name="Line 464"/>
            <p:cNvSpPr>
              <a:spLocks noChangeAspect="1" noChangeShapeType="1"/>
            </p:cNvSpPr>
            <p:nvPr/>
          </p:nvSpPr>
          <p:spPr bwMode="auto">
            <a:xfrm>
              <a:off x="5018" y="4056"/>
              <a:ext cx="660" cy="0"/>
            </a:xfrm>
            <a:prstGeom prst="line">
              <a:avLst/>
            </a:prstGeom>
            <a:noFill/>
            <a:ln w="19050">
              <a:solidFill>
                <a:schemeClr val="tx1"/>
              </a:solidFill>
              <a:round/>
              <a:headEnd/>
              <a:tailEnd/>
            </a:ln>
          </p:spPr>
          <p:txBody>
            <a:bodyPr rot="10800000" wrap="none" anchor="ctr"/>
            <a:lstStyle/>
            <a:p>
              <a:endParaRPr lang="en-US"/>
            </a:p>
          </p:txBody>
        </p:sp>
        <p:sp>
          <p:nvSpPr>
            <p:cNvPr id="153708" name="Line 465"/>
            <p:cNvSpPr>
              <a:spLocks noChangeAspect="1" noChangeShapeType="1"/>
            </p:cNvSpPr>
            <p:nvPr/>
          </p:nvSpPr>
          <p:spPr bwMode="auto">
            <a:xfrm>
              <a:off x="5018" y="3713"/>
              <a:ext cx="660" cy="0"/>
            </a:xfrm>
            <a:prstGeom prst="line">
              <a:avLst/>
            </a:prstGeom>
            <a:noFill/>
            <a:ln w="19050">
              <a:solidFill>
                <a:schemeClr val="tx1"/>
              </a:solidFill>
              <a:round/>
              <a:headEnd/>
              <a:tailEnd/>
            </a:ln>
          </p:spPr>
          <p:txBody>
            <a:bodyPr rot="10800000" wrap="none" anchor="ctr"/>
            <a:lstStyle/>
            <a:p>
              <a:endParaRPr lang="en-US"/>
            </a:p>
          </p:txBody>
        </p:sp>
      </p:grpSp>
      <p:sp>
        <p:nvSpPr>
          <p:cNvPr id="153625" name="Rectangle 466"/>
          <p:cNvSpPr>
            <a:spLocks noChangeArrowheads="1"/>
          </p:cNvSpPr>
          <p:nvPr/>
        </p:nvSpPr>
        <p:spPr bwMode="auto">
          <a:xfrm>
            <a:off x="77788" y="4192588"/>
            <a:ext cx="3184525" cy="2301875"/>
          </a:xfrm>
          <a:prstGeom prst="rect">
            <a:avLst/>
          </a:prstGeom>
          <a:solidFill>
            <a:srgbClr val="FFFF9F"/>
          </a:solidFill>
          <a:ln w="12700">
            <a:solidFill>
              <a:schemeClr val="tx1"/>
            </a:solidFill>
            <a:miter lim="800000"/>
            <a:headEnd/>
            <a:tailEnd/>
          </a:ln>
        </p:spPr>
        <p:txBody>
          <a:bodyPr>
            <a:spAutoFit/>
          </a:bodyPr>
          <a:lstStyle/>
          <a:p>
            <a:pPr>
              <a:lnSpc>
                <a:spcPct val="90000"/>
              </a:lnSpc>
            </a:pPr>
            <a:r>
              <a:rPr lang="en-US" sz="2000" u="none"/>
              <a:t>The </a:t>
            </a:r>
            <a:r>
              <a:rPr lang="en-US" sz="2000" i="1" u="none"/>
              <a:t>Half-Sync/Half-Async</a:t>
            </a:r>
            <a:r>
              <a:rPr lang="en-US" sz="2000" u="none"/>
              <a:t> architectural pattern decouples async &amp; sync service processing in concurrent systems, to simplify programming without unduly reducing performance</a:t>
            </a:r>
          </a:p>
        </p:txBody>
      </p:sp>
      <p:sp>
        <p:nvSpPr>
          <p:cNvPr id="153626" name="Rectangle 467"/>
          <p:cNvSpPr>
            <a:spLocks noChangeArrowheads="1"/>
          </p:cNvSpPr>
          <p:nvPr/>
        </p:nvSpPr>
        <p:spPr bwMode="auto">
          <a:xfrm>
            <a:off x="8745538" y="3576638"/>
            <a:ext cx="1587" cy="1587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27" name="Rectangle 468"/>
          <p:cNvSpPr>
            <a:spLocks noChangeArrowheads="1"/>
          </p:cNvSpPr>
          <p:nvPr/>
        </p:nvSpPr>
        <p:spPr bwMode="auto">
          <a:xfrm>
            <a:off x="7366000" y="2990850"/>
            <a:ext cx="1588" cy="1587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3628" name="Rectangle 469"/>
          <p:cNvSpPr>
            <a:spLocks noChangeArrowheads="1"/>
          </p:cNvSpPr>
          <p:nvPr/>
        </p:nvSpPr>
        <p:spPr bwMode="auto">
          <a:xfrm>
            <a:off x="8459788" y="2990850"/>
            <a:ext cx="1587" cy="1587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150" name="Rectangle 470"/>
          <p:cNvSpPr>
            <a:spLocks noChangeArrowheads="1"/>
          </p:cNvSpPr>
          <p:nvPr/>
        </p:nvSpPr>
        <p:spPr bwMode="auto">
          <a:xfrm>
            <a:off x="107950" y="1058863"/>
            <a:ext cx="3248025" cy="2908300"/>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defRPr/>
            </a:pPr>
            <a:r>
              <a:rPr lang="en-US" sz="2400" b="1" u="none">
                <a:latin typeface="Arial" charset="0"/>
              </a:rPr>
              <a:t>Solution</a:t>
            </a:r>
            <a:endParaRPr lang="en-US" sz="2400" u="none">
              <a:latin typeface="Arial" charset="0"/>
            </a:endParaRPr>
          </a:p>
          <a:p>
            <a:pPr marL="114300" indent="-114300">
              <a:buFontTx/>
              <a:buChar char="•"/>
              <a:defRPr/>
            </a:pPr>
            <a:r>
              <a:rPr lang="en-US" sz="2000" u="none">
                <a:latin typeface="Arial" charset="0"/>
              </a:rPr>
              <a:t>Apply the </a:t>
            </a:r>
            <a:r>
              <a:rPr lang="en-US" sz="2000" i="1" u="none">
                <a:latin typeface="Arial" charset="0"/>
              </a:rPr>
              <a:t>Half-Sync/Half-Async</a:t>
            </a:r>
            <a:r>
              <a:rPr lang="en-US" sz="2000" u="none">
                <a:latin typeface="Arial" charset="0"/>
              </a:rPr>
              <a:t> architectural pattern (P2) to scale up server performance by processing different HTTP requests concurrently in multiple threads </a:t>
            </a:r>
          </a:p>
        </p:txBody>
      </p:sp>
      <p:sp>
        <p:nvSpPr>
          <p:cNvPr id="1352151" name="Rectangle 471"/>
          <p:cNvSpPr>
            <a:spLocks noChangeArrowheads="1"/>
          </p:cNvSpPr>
          <p:nvPr/>
        </p:nvSpPr>
        <p:spPr bwMode="auto">
          <a:xfrm>
            <a:off x="3797300" y="4116388"/>
            <a:ext cx="4500563" cy="2430462"/>
          </a:xfrm>
          <a:prstGeom prst="rect">
            <a:avLst/>
          </a:prstGeom>
          <a:noFill/>
          <a:ln w="12700">
            <a:noFill/>
            <a:miter lim="800000"/>
            <a:headEnd/>
            <a:tailEnd/>
          </a:ln>
        </p:spPr>
        <p:txBody>
          <a:bodyPr>
            <a:spAutoFit/>
          </a:bodyPr>
          <a:lstStyle/>
          <a:p>
            <a:pPr marL="230188" indent="-230188">
              <a:spcBef>
                <a:spcPct val="20000"/>
              </a:spcBef>
            </a:pPr>
            <a:r>
              <a:rPr lang="en-US" sz="2000" u="none"/>
              <a:t>This solution yields two benefits:</a:t>
            </a:r>
          </a:p>
          <a:p>
            <a:pPr marL="230188" indent="-230188">
              <a:spcBef>
                <a:spcPct val="20000"/>
              </a:spcBef>
              <a:buFontTx/>
              <a:buAutoNum type="arabicPeriod"/>
            </a:pPr>
            <a:r>
              <a:rPr lang="en-US" u="none"/>
              <a:t>Threads can be mapped to separate CPUs to scale up server performance via multi-processing</a:t>
            </a:r>
          </a:p>
          <a:p>
            <a:pPr marL="230188" indent="-230188">
              <a:spcBef>
                <a:spcPct val="20000"/>
              </a:spcBef>
              <a:buFontTx/>
              <a:buAutoNum type="arabicPeriod"/>
            </a:pPr>
            <a:r>
              <a:rPr lang="en-US" u="none"/>
              <a:t>Each thread blocks independently, which prevents a flow-controlled connection from degrading the QoS that other clients receive</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352048"/>
                                        </p:tgtEl>
                                        <p:attrNameLst>
                                          <p:attrName>style.visibility</p:attrName>
                                        </p:attrNameLst>
                                      </p:cBhvr>
                                      <p:to>
                                        <p:strVal val="visible"/>
                                      </p:to>
                                    </p:set>
                                  </p:childTnLst>
                                  <p:subTnLst>
                                    <p:set>
                                      <p:cBhvr override="childStyle">
                                        <p:cTn dur="1" fill="hold" display="0" masterRel="nextClick" afterEffect="1"/>
                                        <p:tgtEl>
                                          <p:spTgt spid="1352048"/>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352049"/>
                                        </p:tgtEl>
                                        <p:attrNameLst>
                                          <p:attrName>style.visibility</p:attrName>
                                        </p:attrNameLst>
                                      </p:cBhvr>
                                      <p:to>
                                        <p:strVal val="visible"/>
                                      </p:to>
                                    </p:set>
                                  </p:childTnLst>
                                  <p:subTnLst>
                                    <p:set>
                                      <p:cBhvr override="childStyle">
                                        <p:cTn dur="1" fill="hold" display="0" masterRel="nextClick" afterEffect="1"/>
                                        <p:tgtEl>
                                          <p:spTgt spid="1352049"/>
                                        </p:tgtEl>
                                        <p:attrNameLst>
                                          <p:attrName>style.visibility</p:attrName>
                                        </p:attrNameLst>
                                      </p:cBhvr>
                                      <p:to>
                                        <p:strVal val="hidden"/>
                                      </p:to>
                                    </p:set>
                                  </p:sub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352047"/>
                                        </p:tgtEl>
                                        <p:attrNameLst>
                                          <p:attrName>style.visibility</p:attrName>
                                        </p:attrNameLst>
                                      </p:cBhvr>
                                      <p:to>
                                        <p:strVal val="visible"/>
                                      </p:to>
                                    </p:set>
                                  </p:childTnLst>
                                  <p:subTnLst>
                                    <p:set>
                                      <p:cBhvr override="childStyle">
                                        <p:cTn dur="1" fill="hold" display="0" masterRel="nextClick" afterEffect="1"/>
                                        <p:tgtEl>
                                          <p:spTgt spid="1352047"/>
                                        </p:tgtEl>
                                        <p:attrNameLst>
                                          <p:attrName>style.visibility</p:attrName>
                                        </p:attrNameLst>
                                      </p:cBhvr>
                                      <p:to>
                                        <p:strVal val="hidden"/>
                                      </p:to>
                                    </p:set>
                                  </p:sub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1352151">
                                            <p:txEl>
                                              <p:pRg st="0" end="0"/>
                                            </p:txEl>
                                          </p:spTgt>
                                        </p:tgtEl>
                                        <p:attrNameLst>
                                          <p:attrName>style.visibility</p:attrName>
                                        </p:attrNameLst>
                                      </p:cBhvr>
                                      <p:to>
                                        <p:strVal val="visible"/>
                                      </p:to>
                                    </p:set>
                                    <p:animEffect transition="in" filter="wipe(up)">
                                      <p:cBhvr>
                                        <p:cTn id="23" dur="500"/>
                                        <p:tgtEl>
                                          <p:spTgt spid="1352151">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1352151">
                                            <p:txEl>
                                              <p:pRg st="1" end="1"/>
                                            </p:txEl>
                                          </p:spTgt>
                                        </p:tgtEl>
                                        <p:attrNameLst>
                                          <p:attrName>style.visibility</p:attrName>
                                        </p:attrNameLst>
                                      </p:cBhvr>
                                      <p:to>
                                        <p:strVal val="visible"/>
                                      </p:to>
                                    </p:set>
                                    <p:animEffect transition="in" filter="wipe(up)">
                                      <p:cBhvr>
                                        <p:cTn id="28" dur="500"/>
                                        <p:tgtEl>
                                          <p:spTgt spid="1352151">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grpId="0" nodeType="clickEffect">
                                  <p:stCondLst>
                                    <p:cond delay="0"/>
                                  </p:stCondLst>
                                  <p:childTnLst>
                                    <p:set>
                                      <p:cBhvr>
                                        <p:cTn id="32" dur="1" fill="hold">
                                          <p:stCondLst>
                                            <p:cond delay="0"/>
                                          </p:stCondLst>
                                        </p:cTn>
                                        <p:tgtEl>
                                          <p:spTgt spid="1352151">
                                            <p:txEl>
                                              <p:pRg st="2" end="2"/>
                                            </p:txEl>
                                          </p:spTgt>
                                        </p:tgtEl>
                                        <p:attrNameLst>
                                          <p:attrName>style.visibility</p:attrName>
                                        </p:attrNameLst>
                                      </p:cBhvr>
                                      <p:to>
                                        <p:strVal val="visible"/>
                                      </p:to>
                                    </p:set>
                                    <p:animEffect transition="in" filter="wipe(up)">
                                      <p:cBhvr>
                                        <p:cTn id="33" dur="500"/>
                                        <p:tgtEl>
                                          <p:spTgt spid="135215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2047" grpId="0" animBg="1"/>
      <p:bldP spid="1352048" grpId="0" animBg="1"/>
      <p:bldP spid="1352049" grpId="0" animBg="1"/>
      <p:bldP spid="1352151" grpId="0" build="p" autoUpdateAnimBg="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Slide Number Placeholder 2"/>
          <p:cNvSpPr>
            <a:spLocks noGrp="1"/>
          </p:cNvSpPr>
          <p:nvPr>
            <p:ph type="sldNum" sz="quarter" idx="10"/>
          </p:nvPr>
        </p:nvSpPr>
        <p:spPr>
          <a:noFill/>
        </p:spPr>
        <p:txBody>
          <a:bodyPr/>
          <a:lstStyle/>
          <a:p>
            <a:fld id="{1C508814-6D24-4CF1-8C45-5EAD67620FEF}" type="slidenum">
              <a:rPr lang="en-US" smtClean="0">
                <a:latin typeface="Arial" pitchFamily="34" charset="0"/>
              </a:rPr>
              <a:pPr/>
              <a:t>147</a:t>
            </a:fld>
            <a:endParaRPr lang="en-US" smtClean="0">
              <a:latin typeface="Arial" pitchFamily="34" charset="0"/>
            </a:endParaRPr>
          </a:p>
        </p:txBody>
      </p:sp>
      <p:sp>
        <p:nvSpPr>
          <p:cNvPr id="154627" name="Rectangle 6"/>
          <p:cNvSpPr>
            <a:spLocks noChangeArrowheads="1"/>
          </p:cNvSpPr>
          <p:nvPr/>
        </p:nvSpPr>
        <p:spPr bwMode="auto">
          <a:xfrm>
            <a:off x="3910013" y="1458913"/>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28" name="Rectangle 7"/>
          <p:cNvSpPr>
            <a:spLocks noChangeArrowheads="1"/>
          </p:cNvSpPr>
          <p:nvPr/>
        </p:nvSpPr>
        <p:spPr bwMode="auto">
          <a:xfrm>
            <a:off x="3910013" y="1917700"/>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29" name="Rectangle 8"/>
          <p:cNvSpPr>
            <a:spLocks noChangeArrowheads="1"/>
          </p:cNvSpPr>
          <p:nvPr/>
        </p:nvSpPr>
        <p:spPr bwMode="auto">
          <a:xfrm>
            <a:off x="4219575" y="1976438"/>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30" name="Rectangle 10"/>
          <p:cNvSpPr>
            <a:spLocks noChangeArrowheads="1"/>
          </p:cNvSpPr>
          <p:nvPr/>
        </p:nvSpPr>
        <p:spPr bwMode="auto">
          <a:xfrm>
            <a:off x="7850188" y="1458913"/>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31" name="Rectangle 11"/>
          <p:cNvSpPr>
            <a:spLocks noChangeArrowheads="1"/>
          </p:cNvSpPr>
          <p:nvPr/>
        </p:nvSpPr>
        <p:spPr bwMode="auto">
          <a:xfrm>
            <a:off x="7850188" y="1917700"/>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32" name="Rectangle 12"/>
          <p:cNvSpPr>
            <a:spLocks noChangeArrowheads="1"/>
          </p:cNvSpPr>
          <p:nvPr/>
        </p:nvSpPr>
        <p:spPr bwMode="auto">
          <a:xfrm>
            <a:off x="7773988" y="1976438"/>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33" name="Rectangle 14"/>
          <p:cNvSpPr>
            <a:spLocks noChangeArrowheads="1"/>
          </p:cNvSpPr>
          <p:nvPr/>
        </p:nvSpPr>
        <p:spPr bwMode="auto">
          <a:xfrm>
            <a:off x="6821488" y="1976438"/>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34" name="Rectangle 15"/>
          <p:cNvSpPr>
            <a:spLocks noChangeArrowheads="1"/>
          </p:cNvSpPr>
          <p:nvPr/>
        </p:nvSpPr>
        <p:spPr bwMode="auto">
          <a:xfrm>
            <a:off x="5908675" y="1458913"/>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35" name="Rectangle 16"/>
          <p:cNvSpPr>
            <a:spLocks noChangeArrowheads="1"/>
          </p:cNvSpPr>
          <p:nvPr/>
        </p:nvSpPr>
        <p:spPr bwMode="auto">
          <a:xfrm>
            <a:off x="5908675" y="2779713"/>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36" name="Rectangle 17"/>
          <p:cNvSpPr>
            <a:spLocks noChangeArrowheads="1"/>
          </p:cNvSpPr>
          <p:nvPr/>
        </p:nvSpPr>
        <p:spPr bwMode="auto">
          <a:xfrm>
            <a:off x="5908675" y="2568575"/>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37" name="Rectangle 19"/>
          <p:cNvSpPr>
            <a:spLocks noChangeArrowheads="1"/>
          </p:cNvSpPr>
          <p:nvPr/>
        </p:nvSpPr>
        <p:spPr bwMode="auto">
          <a:xfrm>
            <a:off x="7735888" y="295116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38" name="Rectangle 22"/>
          <p:cNvSpPr>
            <a:spLocks noChangeArrowheads="1"/>
          </p:cNvSpPr>
          <p:nvPr/>
        </p:nvSpPr>
        <p:spPr bwMode="auto">
          <a:xfrm>
            <a:off x="6821488" y="295116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39" name="Rectangle 102"/>
          <p:cNvSpPr>
            <a:spLocks noChangeArrowheads="1"/>
          </p:cNvSpPr>
          <p:nvPr/>
        </p:nvSpPr>
        <p:spPr bwMode="auto">
          <a:xfrm>
            <a:off x="8705850" y="6369050"/>
            <a:ext cx="1588" cy="1587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40" name="Rectangle 105"/>
          <p:cNvSpPr>
            <a:spLocks noChangeArrowheads="1"/>
          </p:cNvSpPr>
          <p:nvPr/>
        </p:nvSpPr>
        <p:spPr bwMode="auto">
          <a:xfrm>
            <a:off x="7326313" y="5783263"/>
            <a:ext cx="1587" cy="1587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41" name="Rectangle 106"/>
          <p:cNvSpPr>
            <a:spLocks noChangeArrowheads="1"/>
          </p:cNvSpPr>
          <p:nvPr/>
        </p:nvSpPr>
        <p:spPr bwMode="auto">
          <a:xfrm>
            <a:off x="8420100" y="5783263"/>
            <a:ext cx="1588" cy="1587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42" name="Rectangle 108"/>
          <p:cNvSpPr>
            <a:spLocks noChangeArrowheads="1"/>
          </p:cNvSpPr>
          <p:nvPr/>
        </p:nvSpPr>
        <p:spPr bwMode="auto">
          <a:xfrm>
            <a:off x="552450" y="4783138"/>
            <a:ext cx="3713163" cy="1739900"/>
          </a:xfrm>
          <a:prstGeom prst="rect">
            <a:avLst/>
          </a:prstGeom>
          <a:noFill/>
          <a:ln w="12700">
            <a:noFill/>
            <a:miter lim="800000"/>
            <a:headEnd/>
            <a:tailEnd/>
          </a:ln>
        </p:spPr>
        <p:txBody>
          <a:bodyPr>
            <a:spAutoFit/>
          </a:bodyPr>
          <a:lstStyle/>
          <a:p>
            <a:pPr marL="114300" indent="-114300">
              <a:buFontTx/>
              <a:buChar char="•"/>
            </a:pPr>
            <a:r>
              <a:rPr lang="en-US" u="none"/>
              <a:t>This pattern defines two service processing layers—one async &amp; one sync—along with a queueing layer that allows services to exchange messages between the two layers</a:t>
            </a:r>
          </a:p>
        </p:txBody>
      </p:sp>
      <p:grpSp>
        <p:nvGrpSpPr>
          <p:cNvPr id="154643" name="Group 340"/>
          <p:cNvGrpSpPr>
            <a:grpSpLocks/>
          </p:cNvGrpSpPr>
          <p:nvPr/>
        </p:nvGrpSpPr>
        <p:grpSpPr bwMode="auto">
          <a:xfrm>
            <a:off x="1677988" y="1127125"/>
            <a:ext cx="5808662" cy="3509963"/>
            <a:chOff x="2247" y="2318"/>
            <a:chExt cx="3517" cy="2004"/>
          </a:xfrm>
        </p:grpSpPr>
        <p:sp>
          <p:nvSpPr>
            <p:cNvPr id="154646" name="Rectangle 103"/>
            <p:cNvSpPr>
              <a:spLocks noChangeArrowheads="1"/>
            </p:cNvSpPr>
            <p:nvPr/>
          </p:nvSpPr>
          <p:spPr bwMode="auto">
            <a:xfrm>
              <a:off x="5694" y="4072"/>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47" name="Rectangle 104"/>
            <p:cNvSpPr>
              <a:spLocks noChangeArrowheads="1"/>
            </p:cNvSpPr>
            <p:nvPr/>
          </p:nvSpPr>
          <p:spPr bwMode="auto">
            <a:xfrm>
              <a:off x="5624" y="4092"/>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grpSp>
          <p:nvGrpSpPr>
            <p:cNvPr id="154648" name="Group 109"/>
            <p:cNvGrpSpPr>
              <a:grpSpLocks/>
            </p:cNvGrpSpPr>
            <p:nvPr/>
          </p:nvGrpSpPr>
          <p:grpSpPr bwMode="auto">
            <a:xfrm>
              <a:off x="2247" y="2318"/>
              <a:ext cx="3517" cy="2004"/>
              <a:chOff x="2247" y="2318"/>
              <a:chExt cx="3517" cy="2004"/>
            </a:xfrm>
          </p:grpSpPr>
          <p:sp>
            <p:nvSpPr>
              <p:cNvPr id="154676" name="Freeform 110"/>
              <p:cNvSpPr>
                <a:spLocks/>
              </p:cNvSpPr>
              <p:nvPr/>
            </p:nvSpPr>
            <p:spPr bwMode="auto">
              <a:xfrm>
                <a:off x="5504" y="4201"/>
                <a:ext cx="90" cy="60"/>
              </a:xfrm>
              <a:custGeom>
                <a:avLst/>
                <a:gdLst>
                  <a:gd name="T0" fmla="*/ 90 w 90"/>
                  <a:gd name="T1" fmla="*/ 40 h 60"/>
                  <a:gd name="T2" fmla="*/ 90 w 90"/>
                  <a:gd name="T3" fmla="*/ 60 h 60"/>
                  <a:gd name="T4" fmla="*/ 90 w 90"/>
                  <a:gd name="T5" fmla="*/ 60 h 60"/>
                  <a:gd name="T6" fmla="*/ 90 w 90"/>
                  <a:gd name="T7" fmla="*/ 60 h 60"/>
                  <a:gd name="T8" fmla="*/ 0 w 90"/>
                  <a:gd name="T9" fmla="*/ 40 h 60"/>
                  <a:gd name="T10" fmla="*/ 0 w 90"/>
                  <a:gd name="T11" fmla="*/ 30 h 60"/>
                  <a:gd name="T12" fmla="*/ 0 w 90"/>
                  <a:gd name="T13" fmla="*/ 30 h 60"/>
                  <a:gd name="T14" fmla="*/ 90 w 90"/>
                  <a:gd name="T15" fmla="*/ 0 h 60"/>
                  <a:gd name="T16" fmla="*/ 90 w 90"/>
                  <a:gd name="T17" fmla="*/ 0 h 60"/>
                  <a:gd name="T18" fmla="*/ 90 w 90"/>
                  <a:gd name="T19" fmla="*/ 10 h 60"/>
                  <a:gd name="T20" fmla="*/ 90 w 90"/>
                  <a:gd name="T21" fmla="*/ 10 h 60"/>
                  <a:gd name="T22" fmla="*/ 0 w 90"/>
                  <a:gd name="T23" fmla="*/ 40 h 60"/>
                  <a:gd name="T24" fmla="*/ 0 w 90"/>
                  <a:gd name="T25" fmla="*/ 30 h 60"/>
                  <a:gd name="T26" fmla="*/ 0 w 90"/>
                  <a:gd name="T27" fmla="*/ 30 h 60"/>
                  <a:gd name="T28" fmla="*/ 90 w 90"/>
                  <a:gd name="T29" fmla="*/ 50 h 60"/>
                  <a:gd name="T30" fmla="*/ 90 w 90"/>
                  <a:gd name="T31" fmla="*/ 60 h 60"/>
                  <a:gd name="T32" fmla="*/ 80 w 90"/>
                  <a:gd name="T33" fmla="*/ 60 h 60"/>
                  <a:gd name="T34" fmla="*/ 80 w 90"/>
                  <a:gd name="T35" fmla="*/ 40 h 60"/>
                  <a:gd name="T36" fmla="*/ 90 w 90"/>
                  <a:gd name="T37" fmla="*/ 40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60"/>
                  <a:gd name="T59" fmla="*/ 90 w 90"/>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60">
                    <a:moveTo>
                      <a:pt x="90" y="40"/>
                    </a:moveTo>
                    <a:lnTo>
                      <a:pt x="90" y="60"/>
                    </a:lnTo>
                    <a:lnTo>
                      <a:pt x="0" y="40"/>
                    </a:lnTo>
                    <a:lnTo>
                      <a:pt x="0" y="30"/>
                    </a:lnTo>
                    <a:lnTo>
                      <a:pt x="90" y="0"/>
                    </a:lnTo>
                    <a:lnTo>
                      <a:pt x="90" y="10"/>
                    </a:lnTo>
                    <a:lnTo>
                      <a:pt x="0" y="40"/>
                    </a:lnTo>
                    <a:lnTo>
                      <a:pt x="0" y="30"/>
                    </a:lnTo>
                    <a:lnTo>
                      <a:pt x="90" y="50"/>
                    </a:lnTo>
                    <a:lnTo>
                      <a:pt x="90" y="60"/>
                    </a:lnTo>
                    <a:lnTo>
                      <a:pt x="80" y="60"/>
                    </a:lnTo>
                    <a:lnTo>
                      <a:pt x="80" y="40"/>
                    </a:lnTo>
                    <a:lnTo>
                      <a:pt x="90" y="4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677" name="Freeform 111"/>
              <p:cNvSpPr>
                <a:spLocks/>
              </p:cNvSpPr>
              <p:nvPr/>
            </p:nvSpPr>
            <p:spPr bwMode="auto">
              <a:xfrm>
                <a:off x="5584" y="4211"/>
                <a:ext cx="10" cy="30"/>
              </a:xfrm>
              <a:custGeom>
                <a:avLst/>
                <a:gdLst>
                  <a:gd name="T0" fmla="*/ 10 w 10"/>
                  <a:gd name="T1" fmla="*/ 0 h 30"/>
                  <a:gd name="T2" fmla="*/ 10 w 10"/>
                  <a:gd name="T3" fmla="*/ 30 h 30"/>
                  <a:gd name="T4" fmla="*/ 0 w 10"/>
                  <a:gd name="T5" fmla="*/ 30 h 30"/>
                  <a:gd name="T6" fmla="*/ 0 w 10"/>
                  <a:gd name="T7" fmla="*/ 30 h 30"/>
                  <a:gd name="T8" fmla="*/ 0 w 10"/>
                  <a:gd name="T9" fmla="*/ 30 h 30"/>
                  <a:gd name="T10" fmla="*/ 0 w 10"/>
                  <a:gd name="T11" fmla="*/ 0 h 30"/>
                  <a:gd name="T12" fmla="*/ 10 w 10"/>
                  <a:gd name="T13" fmla="*/ 0 h 30"/>
                  <a:gd name="T14" fmla="*/ 0 60000 65536"/>
                  <a:gd name="T15" fmla="*/ 0 60000 65536"/>
                  <a:gd name="T16" fmla="*/ 0 60000 65536"/>
                  <a:gd name="T17" fmla="*/ 0 60000 65536"/>
                  <a:gd name="T18" fmla="*/ 0 60000 65536"/>
                  <a:gd name="T19" fmla="*/ 0 60000 65536"/>
                  <a:gd name="T20" fmla="*/ 0 60000 65536"/>
                  <a:gd name="T21" fmla="*/ 0 w 10"/>
                  <a:gd name="T22" fmla="*/ 0 h 30"/>
                  <a:gd name="T23" fmla="*/ 10 w 10"/>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30">
                    <a:moveTo>
                      <a:pt x="10" y="0"/>
                    </a:moveTo>
                    <a:lnTo>
                      <a:pt x="10" y="30"/>
                    </a:lnTo>
                    <a:lnTo>
                      <a:pt x="0" y="30"/>
                    </a:lnTo>
                    <a:lnTo>
                      <a:pt x="0" y="0"/>
                    </a:lnTo>
                    <a:lnTo>
                      <a:pt x="1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678" name="Freeform 112"/>
              <p:cNvSpPr>
                <a:spLocks/>
              </p:cNvSpPr>
              <p:nvPr/>
            </p:nvSpPr>
            <p:spPr bwMode="auto">
              <a:xfrm>
                <a:off x="5504" y="4211"/>
                <a:ext cx="90" cy="50"/>
              </a:xfrm>
              <a:custGeom>
                <a:avLst/>
                <a:gdLst>
                  <a:gd name="T0" fmla="*/ 90 w 90"/>
                  <a:gd name="T1" fmla="*/ 30 h 50"/>
                  <a:gd name="T2" fmla="*/ 90 w 90"/>
                  <a:gd name="T3" fmla="*/ 50 h 50"/>
                  <a:gd name="T4" fmla="*/ 0 w 90"/>
                  <a:gd name="T5" fmla="*/ 30 h 50"/>
                  <a:gd name="T6" fmla="*/ 90 w 90"/>
                  <a:gd name="T7" fmla="*/ 0 h 50"/>
                  <a:gd name="T8" fmla="*/ 90 w 90"/>
                  <a:gd name="T9" fmla="*/ 30 h 50"/>
                  <a:gd name="T10" fmla="*/ 0 60000 65536"/>
                  <a:gd name="T11" fmla="*/ 0 60000 65536"/>
                  <a:gd name="T12" fmla="*/ 0 60000 65536"/>
                  <a:gd name="T13" fmla="*/ 0 60000 65536"/>
                  <a:gd name="T14" fmla="*/ 0 60000 65536"/>
                  <a:gd name="T15" fmla="*/ 0 w 90"/>
                  <a:gd name="T16" fmla="*/ 0 h 50"/>
                  <a:gd name="T17" fmla="*/ 90 w 90"/>
                  <a:gd name="T18" fmla="*/ 50 h 50"/>
                </a:gdLst>
                <a:ahLst/>
                <a:cxnLst>
                  <a:cxn ang="T10">
                    <a:pos x="T0" y="T1"/>
                  </a:cxn>
                  <a:cxn ang="T11">
                    <a:pos x="T2" y="T3"/>
                  </a:cxn>
                  <a:cxn ang="T12">
                    <a:pos x="T4" y="T5"/>
                  </a:cxn>
                  <a:cxn ang="T13">
                    <a:pos x="T6" y="T7"/>
                  </a:cxn>
                  <a:cxn ang="T14">
                    <a:pos x="T8" y="T9"/>
                  </a:cxn>
                </a:cxnLst>
                <a:rect l="T15" t="T16" r="T17" b="T18"/>
                <a:pathLst>
                  <a:path w="90" h="50">
                    <a:moveTo>
                      <a:pt x="90" y="30"/>
                    </a:moveTo>
                    <a:lnTo>
                      <a:pt x="90" y="50"/>
                    </a:lnTo>
                    <a:lnTo>
                      <a:pt x="0" y="30"/>
                    </a:lnTo>
                    <a:lnTo>
                      <a:pt x="90" y="0"/>
                    </a:lnTo>
                    <a:lnTo>
                      <a:pt x="90" y="3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679" name="Freeform 113"/>
              <p:cNvSpPr>
                <a:spLocks/>
              </p:cNvSpPr>
              <p:nvPr/>
            </p:nvSpPr>
            <p:spPr bwMode="auto">
              <a:xfrm>
                <a:off x="5674" y="4192"/>
                <a:ext cx="30" cy="29"/>
              </a:xfrm>
              <a:custGeom>
                <a:avLst/>
                <a:gdLst>
                  <a:gd name="T0" fmla="*/ 30 w 30"/>
                  <a:gd name="T1" fmla="*/ 9 h 29"/>
                  <a:gd name="T2" fmla="*/ 20 w 30"/>
                  <a:gd name="T3" fmla="*/ 0 h 29"/>
                  <a:gd name="T4" fmla="*/ 0 w 30"/>
                  <a:gd name="T5" fmla="*/ 19 h 29"/>
                  <a:gd name="T6" fmla="*/ 10 w 30"/>
                  <a:gd name="T7" fmla="*/ 29 h 29"/>
                  <a:gd name="T8" fmla="*/ 30 w 30"/>
                  <a:gd name="T9" fmla="*/ 9 h 29"/>
                  <a:gd name="T10" fmla="*/ 0 60000 65536"/>
                  <a:gd name="T11" fmla="*/ 0 60000 65536"/>
                  <a:gd name="T12" fmla="*/ 0 60000 65536"/>
                  <a:gd name="T13" fmla="*/ 0 60000 65536"/>
                  <a:gd name="T14" fmla="*/ 0 60000 65536"/>
                  <a:gd name="T15" fmla="*/ 0 w 30"/>
                  <a:gd name="T16" fmla="*/ 0 h 29"/>
                  <a:gd name="T17" fmla="*/ 30 w 30"/>
                  <a:gd name="T18" fmla="*/ 29 h 29"/>
                </a:gdLst>
                <a:ahLst/>
                <a:cxnLst>
                  <a:cxn ang="T10">
                    <a:pos x="T0" y="T1"/>
                  </a:cxn>
                  <a:cxn ang="T11">
                    <a:pos x="T2" y="T3"/>
                  </a:cxn>
                  <a:cxn ang="T12">
                    <a:pos x="T4" y="T5"/>
                  </a:cxn>
                  <a:cxn ang="T13">
                    <a:pos x="T6" y="T7"/>
                  </a:cxn>
                  <a:cxn ang="T14">
                    <a:pos x="T8" y="T9"/>
                  </a:cxn>
                </a:cxnLst>
                <a:rect l="T15" t="T16" r="T17" b="T18"/>
                <a:pathLst>
                  <a:path w="30" h="29">
                    <a:moveTo>
                      <a:pt x="30" y="9"/>
                    </a:moveTo>
                    <a:lnTo>
                      <a:pt x="20" y="0"/>
                    </a:lnTo>
                    <a:lnTo>
                      <a:pt x="0" y="19"/>
                    </a:lnTo>
                    <a:lnTo>
                      <a:pt x="10" y="29"/>
                    </a:lnTo>
                    <a:lnTo>
                      <a:pt x="30" y="9"/>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680" name="Freeform 114"/>
              <p:cNvSpPr>
                <a:spLocks/>
              </p:cNvSpPr>
              <p:nvPr/>
            </p:nvSpPr>
            <p:spPr bwMode="auto">
              <a:xfrm>
                <a:off x="5594" y="4231"/>
                <a:ext cx="40" cy="20"/>
              </a:xfrm>
              <a:custGeom>
                <a:avLst/>
                <a:gdLst>
                  <a:gd name="T0" fmla="*/ 40 w 40"/>
                  <a:gd name="T1" fmla="*/ 10 h 20"/>
                  <a:gd name="T2" fmla="*/ 40 w 40"/>
                  <a:gd name="T3" fmla="*/ 0 h 20"/>
                  <a:gd name="T4" fmla="*/ 0 w 40"/>
                  <a:gd name="T5" fmla="*/ 10 h 20"/>
                  <a:gd name="T6" fmla="*/ 0 w 40"/>
                  <a:gd name="T7" fmla="*/ 20 h 20"/>
                  <a:gd name="T8" fmla="*/ 40 w 40"/>
                  <a:gd name="T9" fmla="*/ 10 h 20"/>
                  <a:gd name="T10" fmla="*/ 0 60000 65536"/>
                  <a:gd name="T11" fmla="*/ 0 60000 65536"/>
                  <a:gd name="T12" fmla="*/ 0 60000 65536"/>
                  <a:gd name="T13" fmla="*/ 0 60000 65536"/>
                  <a:gd name="T14" fmla="*/ 0 60000 65536"/>
                  <a:gd name="T15" fmla="*/ 0 w 40"/>
                  <a:gd name="T16" fmla="*/ 0 h 20"/>
                  <a:gd name="T17" fmla="*/ 40 w 40"/>
                  <a:gd name="T18" fmla="*/ 20 h 20"/>
                </a:gdLst>
                <a:ahLst/>
                <a:cxnLst>
                  <a:cxn ang="T10">
                    <a:pos x="T0" y="T1"/>
                  </a:cxn>
                  <a:cxn ang="T11">
                    <a:pos x="T2" y="T3"/>
                  </a:cxn>
                  <a:cxn ang="T12">
                    <a:pos x="T4" y="T5"/>
                  </a:cxn>
                  <a:cxn ang="T13">
                    <a:pos x="T6" y="T7"/>
                  </a:cxn>
                  <a:cxn ang="T14">
                    <a:pos x="T8" y="T9"/>
                  </a:cxn>
                </a:cxnLst>
                <a:rect l="T15" t="T16" r="T17" b="T18"/>
                <a:pathLst>
                  <a:path w="40" h="20">
                    <a:moveTo>
                      <a:pt x="40" y="10"/>
                    </a:moveTo>
                    <a:lnTo>
                      <a:pt x="40" y="0"/>
                    </a:lnTo>
                    <a:lnTo>
                      <a:pt x="0" y="10"/>
                    </a:lnTo>
                    <a:lnTo>
                      <a:pt x="0" y="20"/>
                    </a:lnTo>
                    <a:lnTo>
                      <a:pt x="40" y="1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681" name="Rectangle 115"/>
              <p:cNvSpPr>
                <a:spLocks noChangeArrowheads="1"/>
              </p:cNvSpPr>
              <p:nvPr/>
            </p:nvSpPr>
            <p:spPr bwMode="auto">
              <a:xfrm>
                <a:off x="5504" y="4162"/>
                <a:ext cx="6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82" name="Freeform 116"/>
              <p:cNvSpPr>
                <a:spLocks/>
              </p:cNvSpPr>
              <p:nvPr/>
            </p:nvSpPr>
            <p:spPr bwMode="auto">
              <a:xfrm>
                <a:off x="5644" y="4172"/>
                <a:ext cx="50" cy="29"/>
              </a:xfrm>
              <a:custGeom>
                <a:avLst/>
                <a:gdLst>
                  <a:gd name="T0" fmla="*/ 0 w 50"/>
                  <a:gd name="T1" fmla="*/ 0 h 29"/>
                  <a:gd name="T2" fmla="*/ 0 w 50"/>
                  <a:gd name="T3" fmla="*/ 10 h 29"/>
                  <a:gd name="T4" fmla="*/ 50 w 50"/>
                  <a:gd name="T5" fmla="*/ 29 h 29"/>
                  <a:gd name="T6" fmla="*/ 50 w 50"/>
                  <a:gd name="T7" fmla="*/ 20 h 29"/>
                  <a:gd name="T8" fmla="*/ 0 w 50"/>
                  <a:gd name="T9" fmla="*/ 0 h 29"/>
                  <a:gd name="T10" fmla="*/ 0 60000 65536"/>
                  <a:gd name="T11" fmla="*/ 0 60000 65536"/>
                  <a:gd name="T12" fmla="*/ 0 60000 65536"/>
                  <a:gd name="T13" fmla="*/ 0 60000 65536"/>
                  <a:gd name="T14" fmla="*/ 0 60000 65536"/>
                  <a:gd name="T15" fmla="*/ 0 w 50"/>
                  <a:gd name="T16" fmla="*/ 0 h 29"/>
                  <a:gd name="T17" fmla="*/ 50 w 50"/>
                  <a:gd name="T18" fmla="*/ 29 h 29"/>
                </a:gdLst>
                <a:ahLst/>
                <a:cxnLst>
                  <a:cxn ang="T10">
                    <a:pos x="T0" y="T1"/>
                  </a:cxn>
                  <a:cxn ang="T11">
                    <a:pos x="T2" y="T3"/>
                  </a:cxn>
                  <a:cxn ang="T12">
                    <a:pos x="T4" y="T5"/>
                  </a:cxn>
                  <a:cxn ang="T13">
                    <a:pos x="T6" y="T7"/>
                  </a:cxn>
                  <a:cxn ang="T14">
                    <a:pos x="T8" y="T9"/>
                  </a:cxn>
                </a:cxnLst>
                <a:rect l="T15" t="T16" r="T17" b="T18"/>
                <a:pathLst>
                  <a:path w="50" h="29">
                    <a:moveTo>
                      <a:pt x="0" y="0"/>
                    </a:moveTo>
                    <a:lnTo>
                      <a:pt x="0" y="10"/>
                    </a:lnTo>
                    <a:lnTo>
                      <a:pt x="50" y="29"/>
                    </a:lnTo>
                    <a:lnTo>
                      <a:pt x="50" y="20"/>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683" name="Rectangle 117"/>
              <p:cNvSpPr>
                <a:spLocks noChangeArrowheads="1"/>
              </p:cNvSpPr>
              <p:nvPr/>
            </p:nvSpPr>
            <p:spPr bwMode="auto">
              <a:xfrm>
                <a:off x="3696" y="3703"/>
                <a:ext cx="11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84" name="Freeform 118"/>
              <p:cNvSpPr>
                <a:spLocks/>
              </p:cNvSpPr>
              <p:nvPr/>
            </p:nvSpPr>
            <p:spPr bwMode="auto">
              <a:xfrm>
                <a:off x="3666" y="3703"/>
                <a:ext cx="130" cy="40"/>
              </a:xfrm>
              <a:custGeom>
                <a:avLst/>
                <a:gdLst>
                  <a:gd name="T0" fmla="*/ 130 w 130"/>
                  <a:gd name="T1" fmla="*/ 40 h 40"/>
                  <a:gd name="T2" fmla="*/ 130 w 130"/>
                  <a:gd name="T3" fmla="*/ 30 h 40"/>
                  <a:gd name="T4" fmla="*/ 30 w 130"/>
                  <a:gd name="T5" fmla="*/ 0 h 40"/>
                  <a:gd name="T6" fmla="*/ 30 w 130"/>
                  <a:gd name="T7" fmla="*/ 0 h 40"/>
                  <a:gd name="T8" fmla="*/ 0 w 130"/>
                  <a:gd name="T9" fmla="*/ 10 h 40"/>
                  <a:gd name="T10" fmla="*/ 30 w 130"/>
                  <a:gd name="T11" fmla="*/ 10 h 40"/>
                  <a:gd name="T12" fmla="*/ 130 w 130"/>
                  <a:gd name="T13" fmla="*/ 40 h 40"/>
                  <a:gd name="T14" fmla="*/ 0 60000 65536"/>
                  <a:gd name="T15" fmla="*/ 0 60000 65536"/>
                  <a:gd name="T16" fmla="*/ 0 60000 65536"/>
                  <a:gd name="T17" fmla="*/ 0 60000 65536"/>
                  <a:gd name="T18" fmla="*/ 0 60000 65536"/>
                  <a:gd name="T19" fmla="*/ 0 60000 65536"/>
                  <a:gd name="T20" fmla="*/ 0 60000 65536"/>
                  <a:gd name="T21" fmla="*/ 0 w 130"/>
                  <a:gd name="T22" fmla="*/ 0 h 40"/>
                  <a:gd name="T23" fmla="*/ 130 w 13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0" h="40">
                    <a:moveTo>
                      <a:pt x="130" y="40"/>
                    </a:moveTo>
                    <a:lnTo>
                      <a:pt x="130" y="30"/>
                    </a:lnTo>
                    <a:lnTo>
                      <a:pt x="30" y="0"/>
                    </a:lnTo>
                    <a:lnTo>
                      <a:pt x="0" y="10"/>
                    </a:lnTo>
                    <a:lnTo>
                      <a:pt x="30" y="10"/>
                    </a:lnTo>
                    <a:lnTo>
                      <a:pt x="130" y="4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685" name="Freeform 119"/>
              <p:cNvSpPr>
                <a:spLocks/>
              </p:cNvSpPr>
              <p:nvPr/>
            </p:nvSpPr>
            <p:spPr bwMode="auto">
              <a:xfrm>
                <a:off x="3696" y="3673"/>
                <a:ext cx="100" cy="40"/>
              </a:xfrm>
              <a:custGeom>
                <a:avLst/>
                <a:gdLst>
                  <a:gd name="T0" fmla="*/ 0 w 100"/>
                  <a:gd name="T1" fmla="*/ 30 h 40"/>
                  <a:gd name="T2" fmla="*/ 0 w 100"/>
                  <a:gd name="T3" fmla="*/ 40 h 40"/>
                  <a:gd name="T4" fmla="*/ 100 w 100"/>
                  <a:gd name="T5" fmla="*/ 10 h 40"/>
                  <a:gd name="T6" fmla="*/ 100 w 100"/>
                  <a:gd name="T7" fmla="*/ 0 h 40"/>
                  <a:gd name="T8" fmla="*/ 0 w 100"/>
                  <a:gd name="T9" fmla="*/ 30 h 40"/>
                  <a:gd name="T10" fmla="*/ 0 60000 65536"/>
                  <a:gd name="T11" fmla="*/ 0 60000 65536"/>
                  <a:gd name="T12" fmla="*/ 0 60000 65536"/>
                  <a:gd name="T13" fmla="*/ 0 60000 65536"/>
                  <a:gd name="T14" fmla="*/ 0 60000 65536"/>
                  <a:gd name="T15" fmla="*/ 0 w 100"/>
                  <a:gd name="T16" fmla="*/ 0 h 40"/>
                  <a:gd name="T17" fmla="*/ 100 w 100"/>
                  <a:gd name="T18" fmla="*/ 40 h 40"/>
                </a:gdLst>
                <a:ahLst/>
                <a:cxnLst>
                  <a:cxn ang="T10">
                    <a:pos x="T0" y="T1"/>
                  </a:cxn>
                  <a:cxn ang="T11">
                    <a:pos x="T2" y="T3"/>
                  </a:cxn>
                  <a:cxn ang="T12">
                    <a:pos x="T4" y="T5"/>
                  </a:cxn>
                  <a:cxn ang="T13">
                    <a:pos x="T6" y="T7"/>
                  </a:cxn>
                  <a:cxn ang="T14">
                    <a:pos x="T8" y="T9"/>
                  </a:cxn>
                </a:cxnLst>
                <a:rect l="T15" t="T16" r="T17" b="T18"/>
                <a:pathLst>
                  <a:path w="100" h="40">
                    <a:moveTo>
                      <a:pt x="0" y="30"/>
                    </a:moveTo>
                    <a:lnTo>
                      <a:pt x="0" y="40"/>
                    </a:lnTo>
                    <a:lnTo>
                      <a:pt x="100" y="10"/>
                    </a:lnTo>
                    <a:lnTo>
                      <a:pt x="100" y="0"/>
                    </a:lnTo>
                    <a:lnTo>
                      <a:pt x="0" y="3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686" name="Rectangle 120"/>
              <p:cNvSpPr>
                <a:spLocks noChangeArrowheads="1"/>
              </p:cNvSpPr>
              <p:nvPr/>
            </p:nvSpPr>
            <p:spPr bwMode="auto">
              <a:xfrm>
                <a:off x="4435" y="3713"/>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87" name="Rectangle 121"/>
              <p:cNvSpPr>
                <a:spLocks noChangeArrowheads="1"/>
              </p:cNvSpPr>
              <p:nvPr/>
            </p:nvSpPr>
            <p:spPr bwMode="auto">
              <a:xfrm>
                <a:off x="4395" y="3713"/>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88" name="Rectangle 122"/>
              <p:cNvSpPr>
                <a:spLocks noChangeArrowheads="1"/>
              </p:cNvSpPr>
              <p:nvPr/>
            </p:nvSpPr>
            <p:spPr bwMode="auto">
              <a:xfrm>
                <a:off x="4395" y="3713"/>
                <a:ext cx="4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89" name="Line 123"/>
              <p:cNvSpPr>
                <a:spLocks noChangeShapeType="1"/>
              </p:cNvSpPr>
              <p:nvPr/>
            </p:nvSpPr>
            <p:spPr bwMode="auto">
              <a:xfrm flipH="1">
                <a:off x="4235" y="3713"/>
                <a:ext cx="90" cy="1"/>
              </a:xfrm>
              <a:prstGeom prst="line">
                <a:avLst/>
              </a:prstGeom>
              <a:noFill/>
              <a:ln w="0">
                <a:solidFill>
                  <a:srgbClr val="000000"/>
                </a:solidFill>
                <a:round/>
                <a:headEnd/>
                <a:tailEnd/>
              </a:ln>
            </p:spPr>
            <p:txBody>
              <a:bodyPr/>
              <a:lstStyle/>
              <a:p>
                <a:endParaRPr lang="en-US"/>
              </a:p>
            </p:txBody>
          </p:sp>
          <p:sp>
            <p:nvSpPr>
              <p:cNvPr id="154690" name="Line 124"/>
              <p:cNvSpPr>
                <a:spLocks noChangeShapeType="1"/>
              </p:cNvSpPr>
              <p:nvPr/>
            </p:nvSpPr>
            <p:spPr bwMode="auto">
              <a:xfrm flipH="1">
                <a:off x="4075" y="3713"/>
                <a:ext cx="90" cy="1"/>
              </a:xfrm>
              <a:prstGeom prst="line">
                <a:avLst/>
              </a:prstGeom>
              <a:noFill/>
              <a:ln w="0">
                <a:solidFill>
                  <a:srgbClr val="000000"/>
                </a:solidFill>
                <a:round/>
                <a:headEnd/>
                <a:tailEnd/>
              </a:ln>
            </p:spPr>
            <p:txBody>
              <a:bodyPr/>
              <a:lstStyle/>
              <a:p>
                <a:endParaRPr lang="en-US"/>
              </a:p>
            </p:txBody>
          </p:sp>
          <p:sp>
            <p:nvSpPr>
              <p:cNvPr id="154691" name="Line 125"/>
              <p:cNvSpPr>
                <a:spLocks noChangeShapeType="1"/>
              </p:cNvSpPr>
              <p:nvPr/>
            </p:nvSpPr>
            <p:spPr bwMode="auto">
              <a:xfrm flipH="1">
                <a:off x="3916" y="3713"/>
                <a:ext cx="80" cy="1"/>
              </a:xfrm>
              <a:prstGeom prst="line">
                <a:avLst/>
              </a:prstGeom>
              <a:noFill/>
              <a:ln w="0">
                <a:solidFill>
                  <a:srgbClr val="000000"/>
                </a:solidFill>
                <a:round/>
                <a:headEnd/>
                <a:tailEnd/>
              </a:ln>
            </p:spPr>
            <p:txBody>
              <a:bodyPr/>
              <a:lstStyle/>
              <a:p>
                <a:endParaRPr lang="en-US"/>
              </a:p>
            </p:txBody>
          </p:sp>
          <p:sp>
            <p:nvSpPr>
              <p:cNvPr id="154692" name="Rectangle 126"/>
              <p:cNvSpPr>
                <a:spLocks noChangeArrowheads="1"/>
              </p:cNvSpPr>
              <p:nvPr/>
            </p:nvSpPr>
            <p:spPr bwMode="auto">
              <a:xfrm>
                <a:off x="3836" y="3713"/>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93" name="Rectangle 127"/>
              <p:cNvSpPr>
                <a:spLocks noChangeArrowheads="1"/>
              </p:cNvSpPr>
              <p:nvPr/>
            </p:nvSpPr>
            <p:spPr bwMode="auto">
              <a:xfrm>
                <a:off x="3806" y="3713"/>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94" name="Rectangle 128"/>
              <p:cNvSpPr>
                <a:spLocks noChangeArrowheads="1"/>
              </p:cNvSpPr>
              <p:nvPr/>
            </p:nvSpPr>
            <p:spPr bwMode="auto">
              <a:xfrm>
                <a:off x="3806" y="3713"/>
                <a:ext cx="3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95" name="Rectangle 129"/>
              <p:cNvSpPr>
                <a:spLocks noChangeArrowheads="1"/>
              </p:cNvSpPr>
              <p:nvPr/>
            </p:nvSpPr>
            <p:spPr bwMode="auto">
              <a:xfrm>
                <a:off x="2247" y="2368"/>
                <a:ext cx="779" cy="19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696" name="Rectangle 130"/>
              <p:cNvSpPr>
                <a:spLocks noChangeArrowheads="1"/>
              </p:cNvSpPr>
              <p:nvPr/>
            </p:nvSpPr>
            <p:spPr bwMode="auto">
              <a:xfrm>
                <a:off x="2257" y="2348"/>
                <a:ext cx="638" cy="96"/>
              </a:xfrm>
              <a:prstGeom prst="rect">
                <a:avLst/>
              </a:prstGeom>
              <a:noFill/>
              <a:ln w="9525">
                <a:noFill/>
                <a:miter lim="800000"/>
                <a:headEnd/>
                <a:tailEnd/>
              </a:ln>
            </p:spPr>
            <p:txBody>
              <a:bodyPr wrap="none" lIns="0" tIns="0" rIns="0" bIns="0">
                <a:spAutoFit/>
              </a:bodyPr>
              <a:lstStyle/>
              <a:p>
                <a:r>
                  <a:rPr lang="en-US" sz="1100" b="1" u="none">
                    <a:solidFill>
                      <a:srgbClr val="000000"/>
                    </a:solidFill>
                  </a:rPr>
                  <a:t>: External Event</a:t>
                </a:r>
                <a:endParaRPr lang="en-US" b="1" u="none"/>
              </a:p>
            </p:txBody>
          </p:sp>
          <p:sp>
            <p:nvSpPr>
              <p:cNvPr id="154697" name="Rectangle 131"/>
              <p:cNvSpPr>
                <a:spLocks noChangeArrowheads="1"/>
              </p:cNvSpPr>
              <p:nvPr/>
            </p:nvSpPr>
            <p:spPr bwMode="auto">
              <a:xfrm>
                <a:off x="2257" y="2438"/>
                <a:ext cx="759"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98" name="Rectangle 132"/>
              <p:cNvSpPr>
                <a:spLocks noChangeArrowheads="1"/>
              </p:cNvSpPr>
              <p:nvPr/>
            </p:nvSpPr>
            <p:spPr bwMode="auto">
              <a:xfrm>
                <a:off x="2477" y="2458"/>
                <a:ext cx="287" cy="96"/>
              </a:xfrm>
              <a:prstGeom prst="rect">
                <a:avLst/>
              </a:prstGeom>
              <a:noFill/>
              <a:ln w="9525">
                <a:noFill/>
                <a:miter lim="800000"/>
                <a:headEnd/>
                <a:tailEnd/>
              </a:ln>
            </p:spPr>
            <p:txBody>
              <a:bodyPr wrap="none" lIns="0" tIns="0" rIns="0" bIns="0">
                <a:spAutoFit/>
              </a:bodyPr>
              <a:lstStyle/>
              <a:p>
                <a:r>
                  <a:rPr lang="en-US" sz="1100" b="1" u="none">
                    <a:solidFill>
                      <a:srgbClr val="000000"/>
                    </a:solidFill>
                  </a:rPr>
                  <a:t>Source</a:t>
                </a:r>
                <a:endParaRPr lang="en-US" b="1" u="none"/>
              </a:p>
            </p:txBody>
          </p:sp>
          <p:sp>
            <p:nvSpPr>
              <p:cNvPr id="154699" name="Rectangle 133"/>
              <p:cNvSpPr>
                <a:spLocks noChangeArrowheads="1"/>
              </p:cNvSpPr>
              <p:nvPr/>
            </p:nvSpPr>
            <p:spPr bwMode="auto">
              <a:xfrm>
                <a:off x="2477" y="2547"/>
                <a:ext cx="32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00" name="Rectangle 134"/>
              <p:cNvSpPr>
                <a:spLocks noChangeArrowheads="1"/>
              </p:cNvSpPr>
              <p:nvPr/>
            </p:nvSpPr>
            <p:spPr bwMode="auto">
              <a:xfrm>
                <a:off x="2247" y="2318"/>
                <a:ext cx="789"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01" name="Rectangle 135"/>
              <p:cNvSpPr>
                <a:spLocks noChangeArrowheads="1"/>
              </p:cNvSpPr>
              <p:nvPr/>
            </p:nvSpPr>
            <p:spPr bwMode="auto">
              <a:xfrm>
                <a:off x="3026" y="2318"/>
                <a:ext cx="10" cy="30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02" name="Rectangle 136"/>
              <p:cNvSpPr>
                <a:spLocks noChangeArrowheads="1"/>
              </p:cNvSpPr>
              <p:nvPr/>
            </p:nvSpPr>
            <p:spPr bwMode="auto">
              <a:xfrm>
                <a:off x="2247" y="2617"/>
                <a:ext cx="779"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03" name="Rectangle 137"/>
              <p:cNvSpPr>
                <a:spLocks noChangeArrowheads="1"/>
              </p:cNvSpPr>
              <p:nvPr/>
            </p:nvSpPr>
            <p:spPr bwMode="auto">
              <a:xfrm>
                <a:off x="2247" y="2318"/>
                <a:ext cx="10" cy="29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04" name="Rectangle 138"/>
              <p:cNvSpPr>
                <a:spLocks noChangeArrowheads="1"/>
              </p:cNvSpPr>
              <p:nvPr/>
            </p:nvSpPr>
            <p:spPr bwMode="auto">
              <a:xfrm>
                <a:off x="3206" y="2368"/>
                <a:ext cx="780" cy="19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705" name="Rectangle 139"/>
              <p:cNvSpPr>
                <a:spLocks noChangeArrowheads="1"/>
              </p:cNvSpPr>
              <p:nvPr/>
            </p:nvSpPr>
            <p:spPr bwMode="auto">
              <a:xfrm>
                <a:off x="3236" y="2348"/>
                <a:ext cx="630" cy="96"/>
              </a:xfrm>
              <a:prstGeom prst="rect">
                <a:avLst/>
              </a:prstGeom>
              <a:noFill/>
              <a:ln w="9525">
                <a:noFill/>
                <a:miter lim="800000"/>
                <a:headEnd/>
                <a:tailEnd/>
              </a:ln>
            </p:spPr>
            <p:txBody>
              <a:bodyPr wrap="none" lIns="0" tIns="0" rIns="0" bIns="0">
                <a:spAutoFit/>
              </a:bodyPr>
              <a:lstStyle/>
              <a:p>
                <a:r>
                  <a:rPr lang="en-US" sz="1100" b="1" u="none">
                    <a:solidFill>
                      <a:srgbClr val="000000"/>
                    </a:solidFill>
                  </a:rPr>
                  <a:t>: Async Service</a:t>
                </a:r>
                <a:endParaRPr lang="en-US" b="1" u="none"/>
              </a:p>
            </p:txBody>
          </p:sp>
          <p:sp>
            <p:nvSpPr>
              <p:cNvPr id="154706" name="Rectangle 140"/>
              <p:cNvSpPr>
                <a:spLocks noChangeArrowheads="1"/>
              </p:cNvSpPr>
              <p:nvPr/>
            </p:nvSpPr>
            <p:spPr bwMode="auto">
              <a:xfrm>
                <a:off x="3236" y="2438"/>
                <a:ext cx="72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07" name="Rectangle 141"/>
              <p:cNvSpPr>
                <a:spLocks noChangeArrowheads="1"/>
              </p:cNvSpPr>
              <p:nvPr/>
            </p:nvSpPr>
            <p:spPr bwMode="auto">
              <a:xfrm>
                <a:off x="3206" y="2318"/>
                <a:ext cx="79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08" name="Rectangle 142"/>
              <p:cNvSpPr>
                <a:spLocks noChangeArrowheads="1"/>
              </p:cNvSpPr>
              <p:nvPr/>
            </p:nvSpPr>
            <p:spPr bwMode="auto">
              <a:xfrm>
                <a:off x="3986" y="2318"/>
                <a:ext cx="10" cy="30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09" name="Rectangle 143"/>
              <p:cNvSpPr>
                <a:spLocks noChangeArrowheads="1"/>
              </p:cNvSpPr>
              <p:nvPr/>
            </p:nvSpPr>
            <p:spPr bwMode="auto">
              <a:xfrm>
                <a:off x="3206" y="2617"/>
                <a:ext cx="78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10" name="Rectangle 144"/>
              <p:cNvSpPr>
                <a:spLocks noChangeArrowheads="1"/>
              </p:cNvSpPr>
              <p:nvPr/>
            </p:nvSpPr>
            <p:spPr bwMode="auto">
              <a:xfrm>
                <a:off x="3206" y="2318"/>
                <a:ext cx="10" cy="29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11" name="Rectangle 145"/>
              <p:cNvSpPr>
                <a:spLocks noChangeArrowheads="1"/>
              </p:cNvSpPr>
              <p:nvPr/>
            </p:nvSpPr>
            <p:spPr bwMode="auto">
              <a:xfrm>
                <a:off x="4165" y="2368"/>
                <a:ext cx="720" cy="19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712" name="Rectangle 146"/>
              <p:cNvSpPr>
                <a:spLocks noChangeArrowheads="1"/>
              </p:cNvSpPr>
              <p:nvPr/>
            </p:nvSpPr>
            <p:spPr bwMode="auto">
              <a:xfrm>
                <a:off x="4345" y="2348"/>
                <a:ext cx="315" cy="96"/>
              </a:xfrm>
              <a:prstGeom prst="rect">
                <a:avLst/>
              </a:prstGeom>
              <a:noFill/>
              <a:ln w="9525">
                <a:noFill/>
                <a:miter lim="800000"/>
                <a:headEnd/>
                <a:tailEnd/>
              </a:ln>
            </p:spPr>
            <p:txBody>
              <a:bodyPr wrap="none" lIns="0" tIns="0" rIns="0" bIns="0">
                <a:spAutoFit/>
              </a:bodyPr>
              <a:lstStyle/>
              <a:p>
                <a:r>
                  <a:rPr lang="en-US" sz="1100" b="1" u="none">
                    <a:solidFill>
                      <a:srgbClr val="000000"/>
                    </a:solidFill>
                  </a:rPr>
                  <a:t>: Queue</a:t>
                </a:r>
                <a:endParaRPr lang="en-US" b="1" u="none"/>
              </a:p>
            </p:txBody>
          </p:sp>
          <p:sp>
            <p:nvSpPr>
              <p:cNvPr id="154713" name="Rectangle 147"/>
              <p:cNvSpPr>
                <a:spLocks noChangeArrowheads="1"/>
              </p:cNvSpPr>
              <p:nvPr/>
            </p:nvSpPr>
            <p:spPr bwMode="auto">
              <a:xfrm>
                <a:off x="4345" y="2438"/>
                <a:ext cx="36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14" name="Rectangle 148"/>
              <p:cNvSpPr>
                <a:spLocks noChangeArrowheads="1"/>
              </p:cNvSpPr>
              <p:nvPr/>
            </p:nvSpPr>
            <p:spPr bwMode="auto">
              <a:xfrm>
                <a:off x="4165" y="2318"/>
                <a:ext cx="73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15" name="Rectangle 149"/>
              <p:cNvSpPr>
                <a:spLocks noChangeArrowheads="1"/>
              </p:cNvSpPr>
              <p:nvPr/>
            </p:nvSpPr>
            <p:spPr bwMode="auto">
              <a:xfrm>
                <a:off x="4885" y="2318"/>
                <a:ext cx="10" cy="30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16" name="Rectangle 150"/>
              <p:cNvSpPr>
                <a:spLocks noChangeArrowheads="1"/>
              </p:cNvSpPr>
              <p:nvPr/>
            </p:nvSpPr>
            <p:spPr bwMode="auto">
              <a:xfrm>
                <a:off x="4165" y="2617"/>
                <a:ext cx="72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17" name="Rectangle 151"/>
              <p:cNvSpPr>
                <a:spLocks noChangeArrowheads="1"/>
              </p:cNvSpPr>
              <p:nvPr/>
            </p:nvSpPr>
            <p:spPr bwMode="auto">
              <a:xfrm>
                <a:off x="4165" y="2318"/>
                <a:ext cx="10" cy="29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18" name="Rectangle 152"/>
              <p:cNvSpPr>
                <a:spLocks noChangeArrowheads="1"/>
              </p:cNvSpPr>
              <p:nvPr/>
            </p:nvSpPr>
            <p:spPr bwMode="auto">
              <a:xfrm>
                <a:off x="5394" y="2617"/>
                <a:ext cx="10"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19" name="Rectangle 153"/>
              <p:cNvSpPr>
                <a:spLocks noChangeArrowheads="1"/>
              </p:cNvSpPr>
              <p:nvPr/>
            </p:nvSpPr>
            <p:spPr bwMode="auto">
              <a:xfrm>
                <a:off x="5394" y="4321"/>
                <a:ext cx="10"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20" name="Rectangle 154"/>
              <p:cNvSpPr>
                <a:spLocks noChangeArrowheads="1"/>
              </p:cNvSpPr>
              <p:nvPr/>
            </p:nvSpPr>
            <p:spPr bwMode="auto">
              <a:xfrm>
                <a:off x="5394" y="2617"/>
                <a:ext cx="10" cy="170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21" name="Rectangle 155"/>
              <p:cNvSpPr>
                <a:spLocks noChangeArrowheads="1"/>
              </p:cNvSpPr>
              <p:nvPr/>
            </p:nvSpPr>
            <p:spPr bwMode="auto">
              <a:xfrm>
                <a:off x="4525" y="2617"/>
                <a:ext cx="10"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22" name="Rectangle 156"/>
              <p:cNvSpPr>
                <a:spLocks noChangeArrowheads="1"/>
              </p:cNvSpPr>
              <p:nvPr/>
            </p:nvSpPr>
            <p:spPr bwMode="auto">
              <a:xfrm>
                <a:off x="4525" y="4321"/>
                <a:ext cx="10"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23" name="Rectangle 157"/>
              <p:cNvSpPr>
                <a:spLocks noChangeArrowheads="1"/>
              </p:cNvSpPr>
              <p:nvPr/>
            </p:nvSpPr>
            <p:spPr bwMode="auto">
              <a:xfrm>
                <a:off x="4525" y="2617"/>
                <a:ext cx="10" cy="170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24" name="Rectangle 158"/>
              <p:cNvSpPr>
                <a:spLocks noChangeArrowheads="1"/>
              </p:cNvSpPr>
              <p:nvPr/>
            </p:nvSpPr>
            <p:spPr bwMode="auto">
              <a:xfrm>
                <a:off x="3596" y="2617"/>
                <a:ext cx="10"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25" name="Rectangle 159"/>
              <p:cNvSpPr>
                <a:spLocks noChangeArrowheads="1"/>
              </p:cNvSpPr>
              <p:nvPr/>
            </p:nvSpPr>
            <p:spPr bwMode="auto">
              <a:xfrm>
                <a:off x="3596" y="4321"/>
                <a:ext cx="10"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26" name="Rectangle 160"/>
              <p:cNvSpPr>
                <a:spLocks noChangeArrowheads="1"/>
              </p:cNvSpPr>
              <p:nvPr/>
            </p:nvSpPr>
            <p:spPr bwMode="auto">
              <a:xfrm>
                <a:off x="3596" y="2617"/>
                <a:ext cx="10" cy="170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27" name="Rectangle 161"/>
              <p:cNvSpPr>
                <a:spLocks noChangeArrowheads="1"/>
              </p:cNvSpPr>
              <p:nvPr/>
            </p:nvSpPr>
            <p:spPr bwMode="auto">
              <a:xfrm>
                <a:off x="2637" y="2617"/>
                <a:ext cx="10"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28" name="Rectangle 162"/>
              <p:cNvSpPr>
                <a:spLocks noChangeArrowheads="1"/>
              </p:cNvSpPr>
              <p:nvPr/>
            </p:nvSpPr>
            <p:spPr bwMode="auto">
              <a:xfrm>
                <a:off x="2637" y="4321"/>
                <a:ext cx="10"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29" name="Rectangle 163"/>
              <p:cNvSpPr>
                <a:spLocks noChangeArrowheads="1"/>
              </p:cNvSpPr>
              <p:nvPr/>
            </p:nvSpPr>
            <p:spPr bwMode="auto">
              <a:xfrm>
                <a:off x="2637" y="2617"/>
                <a:ext cx="10" cy="170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30" name="Rectangle 164"/>
              <p:cNvSpPr>
                <a:spLocks noChangeArrowheads="1"/>
              </p:cNvSpPr>
              <p:nvPr/>
            </p:nvSpPr>
            <p:spPr bwMode="auto">
              <a:xfrm>
                <a:off x="3036" y="2637"/>
                <a:ext cx="365" cy="87"/>
              </a:xfrm>
              <a:prstGeom prst="rect">
                <a:avLst/>
              </a:prstGeom>
              <a:noFill/>
              <a:ln w="9525">
                <a:noFill/>
                <a:miter lim="800000"/>
                <a:headEnd/>
                <a:tailEnd/>
              </a:ln>
            </p:spPr>
            <p:txBody>
              <a:bodyPr wrap="none" lIns="0" tIns="0" rIns="0" bIns="0">
                <a:spAutoFit/>
              </a:bodyPr>
              <a:lstStyle/>
              <a:p>
                <a:r>
                  <a:rPr lang="en-US" sz="1000" u="none">
                    <a:solidFill>
                      <a:srgbClr val="000000"/>
                    </a:solidFill>
                  </a:rPr>
                  <a:t>notification</a:t>
                </a:r>
                <a:endParaRPr lang="en-US" b="1" u="none"/>
              </a:p>
            </p:txBody>
          </p:sp>
          <p:sp>
            <p:nvSpPr>
              <p:cNvPr id="154731" name="Rectangle 165"/>
              <p:cNvSpPr>
                <a:spLocks noChangeArrowheads="1"/>
              </p:cNvSpPr>
              <p:nvPr/>
            </p:nvSpPr>
            <p:spPr bwMode="auto">
              <a:xfrm>
                <a:off x="2856" y="2856"/>
                <a:ext cx="205" cy="87"/>
              </a:xfrm>
              <a:prstGeom prst="rect">
                <a:avLst/>
              </a:prstGeom>
              <a:noFill/>
              <a:ln w="9525">
                <a:noFill/>
                <a:miter lim="800000"/>
                <a:headEnd/>
                <a:tailEnd/>
              </a:ln>
            </p:spPr>
            <p:txBody>
              <a:bodyPr wrap="none" lIns="0" tIns="0" rIns="0" bIns="0">
                <a:spAutoFit/>
              </a:bodyPr>
              <a:lstStyle/>
              <a:p>
                <a:r>
                  <a:rPr lang="en-US" sz="1000" u="none">
                    <a:solidFill>
                      <a:srgbClr val="000000"/>
                    </a:solidFill>
                  </a:rPr>
                  <a:t>read()</a:t>
                </a:r>
                <a:endParaRPr lang="en-US" b="1" u="none"/>
              </a:p>
            </p:txBody>
          </p:sp>
          <p:sp>
            <p:nvSpPr>
              <p:cNvPr id="154732" name="Freeform 166"/>
              <p:cNvSpPr>
                <a:spLocks/>
              </p:cNvSpPr>
              <p:nvPr/>
            </p:nvSpPr>
            <p:spPr bwMode="auto">
              <a:xfrm>
                <a:off x="2747" y="2956"/>
                <a:ext cx="89" cy="60"/>
              </a:xfrm>
              <a:custGeom>
                <a:avLst/>
                <a:gdLst>
                  <a:gd name="T0" fmla="*/ 89 w 89"/>
                  <a:gd name="T1" fmla="*/ 30 h 60"/>
                  <a:gd name="T2" fmla="*/ 89 w 89"/>
                  <a:gd name="T3" fmla="*/ 60 h 60"/>
                  <a:gd name="T4" fmla="*/ 89 w 89"/>
                  <a:gd name="T5" fmla="*/ 60 h 60"/>
                  <a:gd name="T6" fmla="*/ 89 w 89"/>
                  <a:gd name="T7" fmla="*/ 60 h 60"/>
                  <a:gd name="T8" fmla="*/ 0 w 89"/>
                  <a:gd name="T9" fmla="*/ 30 h 60"/>
                  <a:gd name="T10" fmla="*/ 0 w 89"/>
                  <a:gd name="T11" fmla="*/ 20 h 60"/>
                  <a:gd name="T12" fmla="*/ 0 w 89"/>
                  <a:gd name="T13" fmla="*/ 20 h 60"/>
                  <a:gd name="T14" fmla="*/ 89 w 89"/>
                  <a:gd name="T15" fmla="*/ 0 h 60"/>
                  <a:gd name="T16" fmla="*/ 89 w 89"/>
                  <a:gd name="T17" fmla="*/ 0 h 60"/>
                  <a:gd name="T18" fmla="*/ 89 w 89"/>
                  <a:gd name="T19" fmla="*/ 10 h 60"/>
                  <a:gd name="T20" fmla="*/ 89 w 89"/>
                  <a:gd name="T21" fmla="*/ 10 h 60"/>
                  <a:gd name="T22" fmla="*/ 0 w 89"/>
                  <a:gd name="T23" fmla="*/ 30 h 60"/>
                  <a:gd name="T24" fmla="*/ 0 w 89"/>
                  <a:gd name="T25" fmla="*/ 20 h 60"/>
                  <a:gd name="T26" fmla="*/ 0 w 89"/>
                  <a:gd name="T27" fmla="*/ 20 h 60"/>
                  <a:gd name="T28" fmla="*/ 89 w 89"/>
                  <a:gd name="T29" fmla="*/ 50 h 60"/>
                  <a:gd name="T30" fmla="*/ 89 w 89"/>
                  <a:gd name="T31" fmla="*/ 60 h 60"/>
                  <a:gd name="T32" fmla="*/ 79 w 89"/>
                  <a:gd name="T33" fmla="*/ 60 h 60"/>
                  <a:gd name="T34" fmla="*/ 79 w 89"/>
                  <a:gd name="T35" fmla="*/ 30 h 60"/>
                  <a:gd name="T36" fmla="*/ 89 w 89"/>
                  <a:gd name="T37" fmla="*/ 30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9"/>
                  <a:gd name="T58" fmla="*/ 0 h 60"/>
                  <a:gd name="T59" fmla="*/ 89 w 89"/>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9" h="60">
                    <a:moveTo>
                      <a:pt x="89" y="30"/>
                    </a:moveTo>
                    <a:lnTo>
                      <a:pt x="89" y="60"/>
                    </a:lnTo>
                    <a:lnTo>
                      <a:pt x="0" y="30"/>
                    </a:lnTo>
                    <a:lnTo>
                      <a:pt x="0" y="20"/>
                    </a:lnTo>
                    <a:lnTo>
                      <a:pt x="89" y="0"/>
                    </a:lnTo>
                    <a:lnTo>
                      <a:pt x="89" y="10"/>
                    </a:lnTo>
                    <a:lnTo>
                      <a:pt x="0" y="30"/>
                    </a:lnTo>
                    <a:lnTo>
                      <a:pt x="0" y="20"/>
                    </a:lnTo>
                    <a:lnTo>
                      <a:pt x="89" y="50"/>
                    </a:lnTo>
                    <a:lnTo>
                      <a:pt x="89" y="60"/>
                    </a:lnTo>
                    <a:lnTo>
                      <a:pt x="79" y="60"/>
                    </a:lnTo>
                    <a:lnTo>
                      <a:pt x="79" y="30"/>
                    </a:lnTo>
                    <a:lnTo>
                      <a:pt x="89" y="3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733" name="Freeform 167"/>
              <p:cNvSpPr>
                <a:spLocks/>
              </p:cNvSpPr>
              <p:nvPr/>
            </p:nvSpPr>
            <p:spPr bwMode="auto">
              <a:xfrm>
                <a:off x="2826" y="2966"/>
                <a:ext cx="10" cy="20"/>
              </a:xfrm>
              <a:custGeom>
                <a:avLst/>
                <a:gdLst>
                  <a:gd name="T0" fmla="*/ 10 w 10"/>
                  <a:gd name="T1" fmla="*/ 0 h 20"/>
                  <a:gd name="T2" fmla="*/ 10 w 10"/>
                  <a:gd name="T3" fmla="*/ 20 h 20"/>
                  <a:gd name="T4" fmla="*/ 0 w 10"/>
                  <a:gd name="T5" fmla="*/ 20 h 20"/>
                  <a:gd name="T6" fmla="*/ 0 w 10"/>
                  <a:gd name="T7" fmla="*/ 20 h 20"/>
                  <a:gd name="T8" fmla="*/ 0 w 10"/>
                  <a:gd name="T9" fmla="*/ 20 h 20"/>
                  <a:gd name="T10" fmla="*/ 0 w 10"/>
                  <a:gd name="T11" fmla="*/ 0 h 20"/>
                  <a:gd name="T12" fmla="*/ 1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10" y="0"/>
                    </a:moveTo>
                    <a:lnTo>
                      <a:pt x="10" y="20"/>
                    </a:lnTo>
                    <a:lnTo>
                      <a:pt x="0" y="20"/>
                    </a:lnTo>
                    <a:lnTo>
                      <a:pt x="0" y="0"/>
                    </a:lnTo>
                    <a:lnTo>
                      <a:pt x="1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734" name="Freeform 168"/>
              <p:cNvSpPr>
                <a:spLocks/>
              </p:cNvSpPr>
              <p:nvPr/>
            </p:nvSpPr>
            <p:spPr bwMode="auto">
              <a:xfrm>
                <a:off x="2747" y="2966"/>
                <a:ext cx="89" cy="50"/>
              </a:xfrm>
              <a:custGeom>
                <a:avLst/>
                <a:gdLst>
                  <a:gd name="T0" fmla="*/ 89 w 89"/>
                  <a:gd name="T1" fmla="*/ 20 h 50"/>
                  <a:gd name="T2" fmla="*/ 89 w 89"/>
                  <a:gd name="T3" fmla="*/ 50 h 50"/>
                  <a:gd name="T4" fmla="*/ 0 w 89"/>
                  <a:gd name="T5" fmla="*/ 20 h 50"/>
                  <a:gd name="T6" fmla="*/ 89 w 89"/>
                  <a:gd name="T7" fmla="*/ 0 h 50"/>
                  <a:gd name="T8" fmla="*/ 89 w 89"/>
                  <a:gd name="T9" fmla="*/ 20 h 50"/>
                  <a:gd name="T10" fmla="*/ 0 60000 65536"/>
                  <a:gd name="T11" fmla="*/ 0 60000 65536"/>
                  <a:gd name="T12" fmla="*/ 0 60000 65536"/>
                  <a:gd name="T13" fmla="*/ 0 60000 65536"/>
                  <a:gd name="T14" fmla="*/ 0 60000 65536"/>
                  <a:gd name="T15" fmla="*/ 0 w 89"/>
                  <a:gd name="T16" fmla="*/ 0 h 50"/>
                  <a:gd name="T17" fmla="*/ 89 w 89"/>
                  <a:gd name="T18" fmla="*/ 50 h 50"/>
                </a:gdLst>
                <a:ahLst/>
                <a:cxnLst>
                  <a:cxn ang="T10">
                    <a:pos x="T0" y="T1"/>
                  </a:cxn>
                  <a:cxn ang="T11">
                    <a:pos x="T2" y="T3"/>
                  </a:cxn>
                  <a:cxn ang="T12">
                    <a:pos x="T4" y="T5"/>
                  </a:cxn>
                  <a:cxn ang="T13">
                    <a:pos x="T6" y="T7"/>
                  </a:cxn>
                  <a:cxn ang="T14">
                    <a:pos x="T8" y="T9"/>
                  </a:cxn>
                </a:cxnLst>
                <a:rect l="T15" t="T16" r="T17" b="T18"/>
                <a:pathLst>
                  <a:path w="89" h="50">
                    <a:moveTo>
                      <a:pt x="89" y="20"/>
                    </a:moveTo>
                    <a:lnTo>
                      <a:pt x="89" y="50"/>
                    </a:lnTo>
                    <a:lnTo>
                      <a:pt x="0" y="20"/>
                    </a:lnTo>
                    <a:lnTo>
                      <a:pt x="89" y="0"/>
                    </a:lnTo>
                    <a:lnTo>
                      <a:pt x="89" y="2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735" name="Rectangle 169"/>
              <p:cNvSpPr>
                <a:spLocks noChangeArrowheads="1"/>
              </p:cNvSpPr>
              <p:nvPr/>
            </p:nvSpPr>
            <p:spPr bwMode="auto">
              <a:xfrm>
                <a:off x="3506" y="2986"/>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36" name="Rectangle 170"/>
              <p:cNvSpPr>
                <a:spLocks noChangeArrowheads="1"/>
              </p:cNvSpPr>
              <p:nvPr/>
            </p:nvSpPr>
            <p:spPr bwMode="auto">
              <a:xfrm>
                <a:off x="2846" y="2986"/>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37" name="Rectangle 171"/>
              <p:cNvSpPr>
                <a:spLocks noChangeArrowheads="1"/>
              </p:cNvSpPr>
              <p:nvPr/>
            </p:nvSpPr>
            <p:spPr bwMode="auto">
              <a:xfrm>
                <a:off x="2846" y="2986"/>
                <a:ext cx="66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38" name="Rectangle 172"/>
              <p:cNvSpPr>
                <a:spLocks noChangeArrowheads="1"/>
              </p:cNvSpPr>
              <p:nvPr/>
            </p:nvSpPr>
            <p:spPr bwMode="auto">
              <a:xfrm>
                <a:off x="3396" y="3065"/>
                <a:ext cx="10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39" name="Freeform 173"/>
              <p:cNvSpPr>
                <a:spLocks/>
              </p:cNvSpPr>
              <p:nvPr/>
            </p:nvSpPr>
            <p:spPr bwMode="auto">
              <a:xfrm>
                <a:off x="3396" y="3036"/>
                <a:ext cx="130" cy="39"/>
              </a:xfrm>
              <a:custGeom>
                <a:avLst/>
                <a:gdLst>
                  <a:gd name="T0" fmla="*/ 0 w 130"/>
                  <a:gd name="T1" fmla="*/ 0 h 39"/>
                  <a:gd name="T2" fmla="*/ 0 w 130"/>
                  <a:gd name="T3" fmla="*/ 9 h 39"/>
                  <a:gd name="T4" fmla="*/ 100 w 130"/>
                  <a:gd name="T5" fmla="*/ 39 h 39"/>
                  <a:gd name="T6" fmla="*/ 100 w 130"/>
                  <a:gd name="T7" fmla="*/ 39 h 39"/>
                  <a:gd name="T8" fmla="*/ 130 w 130"/>
                  <a:gd name="T9" fmla="*/ 29 h 39"/>
                  <a:gd name="T10" fmla="*/ 100 w 130"/>
                  <a:gd name="T11" fmla="*/ 29 h 39"/>
                  <a:gd name="T12" fmla="*/ 0 w 130"/>
                  <a:gd name="T13" fmla="*/ 0 h 39"/>
                  <a:gd name="T14" fmla="*/ 0 60000 65536"/>
                  <a:gd name="T15" fmla="*/ 0 60000 65536"/>
                  <a:gd name="T16" fmla="*/ 0 60000 65536"/>
                  <a:gd name="T17" fmla="*/ 0 60000 65536"/>
                  <a:gd name="T18" fmla="*/ 0 60000 65536"/>
                  <a:gd name="T19" fmla="*/ 0 60000 65536"/>
                  <a:gd name="T20" fmla="*/ 0 60000 65536"/>
                  <a:gd name="T21" fmla="*/ 0 w 130"/>
                  <a:gd name="T22" fmla="*/ 0 h 39"/>
                  <a:gd name="T23" fmla="*/ 130 w 130"/>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0" h="39">
                    <a:moveTo>
                      <a:pt x="0" y="0"/>
                    </a:moveTo>
                    <a:lnTo>
                      <a:pt x="0" y="9"/>
                    </a:lnTo>
                    <a:lnTo>
                      <a:pt x="100" y="39"/>
                    </a:lnTo>
                    <a:lnTo>
                      <a:pt x="130" y="29"/>
                    </a:lnTo>
                    <a:lnTo>
                      <a:pt x="100" y="29"/>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740" name="Freeform 174"/>
              <p:cNvSpPr>
                <a:spLocks/>
              </p:cNvSpPr>
              <p:nvPr/>
            </p:nvSpPr>
            <p:spPr bwMode="auto">
              <a:xfrm>
                <a:off x="3396" y="3065"/>
                <a:ext cx="100" cy="40"/>
              </a:xfrm>
              <a:custGeom>
                <a:avLst/>
                <a:gdLst>
                  <a:gd name="T0" fmla="*/ 100 w 100"/>
                  <a:gd name="T1" fmla="*/ 10 h 40"/>
                  <a:gd name="T2" fmla="*/ 100 w 100"/>
                  <a:gd name="T3" fmla="*/ 0 h 40"/>
                  <a:gd name="T4" fmla="*/ 0 w 100"/>
                  <a:gd name="T5" fmla="*/ 30 h 40"/>
                  <a:gd name="T6" fmla="*/ 0 w 100"/>
                  <a:gd name="T7" fmla="*/ 40 h 40"/>
                  <a:gd name="T8" fmla="*/ 100 w 100"/>
                  <a:gd name="T9" fmla="*/ 10 h 40"/>
                  <a:gd name="T10" fmla="*/ 0 60000 65536"/>
                  <a:gd name="T11" fmla="*/ 0 60000 65536"/>
                  <a:gd name="T12" fmla="*/ 0 60000 65536"/>
                  <a:gd name="T13" fmla="*/ 0 60000 65536"/>
                  <a:gd name="T14" fmla="*/ 0 60000 65536"/>
                  <a:gd name="T15" fmla="*/ 0 w 100"/>
                  <a:gd name="T16" fmla="*/ 0 h 40"/>
                  <a:gd name="T17" fmla="*/ 100 w 100"/>
                  <a:gd name="T18" fmla="*/ 40 h 40"/>
                </a:gdLst>
                <a:ahLst/>
                <a:cxnLst>
                  <a:cxn ang="T10">
                    <a:pos x="T0" y="T1"/>
                  </a:cxn>
                  <a:cxn ang="T11">
                    <a:pos x="T2" y="T3"/>
                  </a:cxn>
                  <a:cxn ang="T12">
                    <a:pos x="T4" y="T5"/>
                  </a:cxn>
                  <a:cxn ang="T13">
                    <a:pos x="T6" y="T7"/>
                  </a:cxn>
                  <a:cxn ang="T14">
                    <a:pos x="T8" y="T9"/>
                  </a:cxn>
                </a:cxnLst>
                <a:rect l="T15" t="T16" r="T17" b="T18"/>
                <a:pathLst>
                  <a:path w="100" h="40">
                    <a:moveTo>
                      <a:pt x="100" y="10"/>
                    </a:moveTo>
                    <a:lnTo>
                      <a:pt x="100" y="0"/>
                    </a:lnTo>
                    <a:lnTo>
                      <a:pt x="0" y="30"/>
                    </a:lnTo>
                    <a:lnTo>
                      <a:pt x="0" y="40"/>
                    </a:lnTo>
                    <a:lnTo>
                      <a:pt x="100" y="1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741" name="Rectangle 175"/>
              <p:cNvSpPr>
                <a:spLocks noChangeArrowheads="1"/>
              </p:cNvSpPr>
              <p:nvPr/>
            </p:nvSpPr>
            <p:spPr bwMode="auto">
              <a:xfrm>
                <a:off x="2727" y="3065"/>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42" name="Rectangle 176"/>
              <p:cNvSpPr>
                <a:spLocks noChangeArrowheads="1"/>
              </p:cNvSpPr>
              <p:nvPr/>
            </p:nvSpPr>
            <p:spPr bwMode="auto">
              <a:xfrm>
                <a:off x="2767" y="3065"/>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43" name="Rectangle 177"/>
              <p:cNvSpPr>
                <a:spLocks noChangeArrowheads="1"/>
              </p:cNvSpPr>
              <p:nvPr/>
            </p:nvSpPr>
            <p:spPr bwMode="auto">
              <a:xfrm>
                <a:off x="2727" y="3065"/>
                <a:ext cx="4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44" name="Line 178"/>
              <p:cNvSpPr>
                <a:spLocks noChangeShapeType="1"/>
              </p:cNvSpPr>
              <p:nvPr/>
            </p:nvSpPr>
            <p:spPr bwMode="auto">
              <a:xfrm>
                <a:off x="2826" y="3065"/>
                <a:ext cx="70" cy="1"/>
              </a:xfrm>
              <a:prstGeom prst="line">
                <a:avLst/>
              </a:prstGeom>
              <a:noFill/>
              <a:ln w="0">
                <a:solidFill>
                  <a:srgbClr val="000000"/>
                </a:solidFill>
                <a:round/>
                <a:headEnd/>
                <a:tailEnd/>
              </a:ln>
            </p:spPr>
            <p:txBody>
              <a:bodyPr/>
              <a:lstStyle/>
              <a:p>
                <a:endParaRPr lang="en-US"/>
              </a:p>
            </p:txBody>
          </p:sp>
          <p:sp>
            <p:nvSpPr>
              <p:cNvPr id="154745" name="Line 179"/>
              <p:cNvSpPr>
                <a:spLocks noChangeShapeType="1"/>
              </p:cNvSpPr>
              <p:nvPr/>
            </p:nvSpPr>
            <p:spPr bwMode="auto">
              <a:xfrm>
                <a:off x="2956" y="3065"/>
                <a:ext cx="70" cy="1"/>
              </a:xfrm>
              <a:prstGeom prst="line">
                <a:avLst/>
              </a:prstGeom>
              <a:noFill/>
              <a:ln w="0">
                <a:solidFill>
                  <a:srgbClr val="000000"/>
                </a:solidFill>
                <a:round/>
                <a:headEnd/>
                <a:tailEnd/>
              </a:ln>
            </p:spPr>
            <p:txBody>
              <a:bodyPr/>
              <a:lstStyle/>
              <a:p>
                <a:endParaRPr lang="en-US"/>
              </a:p>
            </p:txBody>
          </p:sp>
          <p:sp>
            <p:nvSpPr>
              <p:cNvPr id="154746" name="Line 180"/>
              <p:cNvSpPr>
                <a:spLocks noChangeShapeType="1"/>
              </p:cNvSpPr>
              <p:nvPr/>
            </p:nvSpPr>
            <p:spPr bwMode="auto">
              <a:xfrm>
                <a:off x="3086" y="3065"/>
                <a:ext cx="70" cy="1"/>
              </a:xfrm>
              <a:prstGeom prst="line">
                <a:avLst/>
              </a:prstGeom>
              <a:noFill/>
              <a:ln w="0">
                <a:solidFill>
                  <a:srgbClr val="000000"/>
                </a:solidFill>
                <a:round/>
                <a:headEnd/>
                <a:tailEnd/>
              </a:ln>
            </p:spPr>
            <p:txBody>
              <a:bodyPr/>
              <a:lstStyle/>
              <a:p>
                <a:endParaRPr lang="en-US"/>
              </a:p>
            </p:txBody>
          </p:sp>
          <p:sp>
            <p:nvSpPr>
              <p:cNvPr id="154747" name="Line 181"/>
              <p:cNvSpPr>
                <a:spLocks noChangeShapeType="1"/>
              </p:cNvSpPr>
              <p:nvPr/>
            </p:nvSpPr>
            <p:spPr bwMode="auto">
              <a:xfrm>
                <a:off x="3226" y="3065"/>
                <a:ext cx="70" cy="1"/>
              </a:xfrm>
              <a:prstGeom prst="line">
                <a:avLst/>
              </a:prstGeom>
              <a:noFill/>
              <a:ln w="0">
                <a:solidFill>
                  <a:srgbClr val="000000"/>
                </a:solidFill>
                <a:round/>
                <a:headEnd/>
                <a:tailEnd/>
              </a:ln>
            </p:spPr>
            <p:txBody>
              <a:bodyPr/>
              <a:lstStyle/>
              <a:p>
                <a:endParaRPr lang="en-US"/>
              </a:p>
            </p:txBody>
          </p:sp>
          <p:sp>
            <p:nvSpPr>
              <p:cNvPr id="154748" name="Rectangle 182"/>
              <p:cNvSpPr>
                <a:spLocks noChangeArrowheads="1"/>
              </p:cNvSpPr>
              <p:nvPr/>
            </p:nvSpPr>
            <p:spPr bwMode="auto">
              <a:xfrm>
                <a:off x="3356" y="3065"/>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49" name="Rectangle 183"/>
              <p:cNvSpPr>
                <a:spLocks noChangeArrowheads="1"/>
              </p:cNvSpPr>
              <p:nvPr/>
            </p:nvSpPr>
            <p:spPr bwMode="auto">
              <a:xfrm>
                <a:off x="3396" y="3065"/>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50" name="Rectangle 184"/>
              <p:cNvSpPr>
                <a:spLocks noChangeArrowheads="1"/>
              </p:cNvSpPr>
              <p:nvPr/>
            </p:nvSpPr>
            <p:spPr bwMode="auto">
              <a:xfrm>
                <a:off x="3356" y="3065"/>
                <a:ext cx="4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51" name="Rectangle 185"/>
              <p:cNvSpPr>
                <a:spLocks noChangeArrowheads="1"/>
              </p:cNvSpPr>
              <p:nvPr/>
            </p:nvSpPr>
            <p:spPr bwMode="auto">
              <a:xfrm>
                <a:off x="4025" y="3574"/>
                <a:ext cx="348" cy="87"/>
              </a:xfrm>
              <a:prstGeom prst="rect">
                <a:avLst/>
              </a:prstGeom>
              <a:noFill/>
              <a:ln w="9525">
                <a:noFill/>
                <a:miter lim="800000"/>
                <a:headEnd/>
                <a:tailEnd/>
              </a:ln>
            </p:spPr>
            <p:txBody>
              <a:bodyPr wrap="none" lIns="0" tIns="0" rIns="0" bIns="0">
                <a:spAutoFit/>
              </a:bodyPr>
              <a:lstStyle/>
              <a:p>
                <a:r>
                  <a:rPr lang="en-US" sz="1000" u="none">
                    <a:solidFill>
                      <a:srgbClr val="000000"/>
                    </a:solidFill>
                  </a:rPr>
                  <a:t>enqueue()</a:t>
                </a:r>
                <a:endParaRPr lang="en-US" b="1" u="none"/>
              </a:p>
            </p:txBody>
          </p:sp>
          <p:sp>
            <p:nvSpPr>
              <p:cNvPr id="154752" name="Rectangle 186"/>
              <p:cNvSpPr>
                <a:spLocks noChangeArrowheads="1"/>
              </p:cNvSpPr>
              <p:nvPr/>
            </p:nvSpPr>
            <p:spPr bwMode="auto">
              <a:xfrm>
                <a:off x="2906" y="3065"/>
                <a:ext cx="420" cy="18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753" name="Rectangle 187"/>
              <p:cNvSpPr>
                <a:spLocks noChangeArrowheads="1"/>
              </p:cNvSpPr>
              <p:nvPr/>
            </p:nvSpPr>
            <p:spPr bwMode="auto">
              <a:xfrm>
                <a:off x="2906" y="3065"/>
                <a:ext cx="43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54" name="Rectangle 188"/>
              <p:cNvSpPr>
                <a:spLocks noChangeArrowheads="1"/>
              </p:cNvSpPr>
              <p:nvPr/>
            </p:nvSpPr>
            <p:spPr bwMode="auto">
              <a:xfrm>
                <a:off x="3326" y="3065"/>
                <a:ext cx="10" cy="19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55" name="Rectangle 189"/>
              <p:cNvSpPr>
                <a:spLocks noChangeArrowheads="1"/>
              </p:cNvSpPr>
              <p:nvPr/>
            </p:nvSpPr>
            <p:spPr bwMode="auto">
              <a:xfrm>
                <a:off x="2906" y="3245"/>
                <a:ext cx="42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56" name="Rectangle 190"/>
              <p:cNvSpPr>
                <a:spLocks noChangeArrowheads="1"/>
              </p:cNvSpPr>
              <p:nvPr/>
            </p:nvSpPr>
            <p:spPr bwMode="auto">
              <a:xfrm>
                <a:off x="2906" y="3065"/>
                <a:ext cx="10" cy="18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57" name="Rectangle 191"/>
              <p:cNvSpPr>
                <a:spLocks noChangeArrowheads="1"/>
              </p:cNvSpPr>
              <p:nvPr/>
            </p:nvSpPr>
            <p:spPr bwMode="auto">
              <a:xfrm>
                <a:off x="2936" y="3105"/>
                <a:ext cx="327" cy="87"/>
              </a:xfrm>
              <a:prstGeom prst="rect">
                <a:avLst/>
              </a:prstGeom>
              <a:noFill/>
              <a:ln w="9525">
                <a:noFill/>
                <a:miter lim="800000"/>
                <a:headEnd/>
                <a:tailEnd/>
              </a:ln>
            </p:spPr>
            <p:txBody>
              <a:bodyPr wrap="none" lIns="0" tIns="0" rIns="0" bIns="0">
                <a:spAutoFit/>
              </a:bodyPr>
              <a:lstStyle/>
              <a:p>
                <a:r>
                  <a:rPr lang="en-US" sz="1000" b="1" u="none">
                    <a:solidFill>
                      <a:srgbClr val="000000"/>
                    </a:solidFill>
                  </a:rPr>
                  <a:t>message</a:t>
                </a:r>
                <a:endParaRPr lang="en-US" b="1" u="none"/>
              </a:p>
            </p:txBody>
          </p:sp>
          <p:sp>
            <p:nvSpPr>
              <p:cNvPr id="154758" name="Rectangle 192"/>
              <p:cNvSpPr>
                <a:spLocks noChangeArrowheads="1"/>
              </p:cNvSpPr>
              <p:nvPr/>
            </p:nvSpPr>
            <p:spPr bwMode="auto">
              <a:xfrm>
                <a:off x="3506" y="2717"/>
                <a:ext cx="180" cy="101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759" name="Rectangle 193"/>
              <p:cNvSpPr>
                <a:spLocks noChangeArrowheads="1"/>
              </p:cNvSpPr>
              <p:nvPr/>
            </p:nvSpPr>
            <p:spPr bwMode="auto">
              <a:xfrm>
                <a:off x="3506" y="2717"/>
                <a:ext cx="19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60" name="Rectangle 194"/>
              <p:cNvSpPr>
                <a:spLocks noChangeArrowheads="1"/>
              </p:cNvSpPr>
              <p:nvPr/>
            </p:nvSpPr>
            <p:spPr bwMode="auto">
              <a:xfrm>
                <a:off x="3686" y="2717"/>
                <a:ext cx="10" cy="102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61" name="Rectangle 195"/>
              <p:cNvSpPr>
                <a:spLocks noChangeArrowheads="1"/>
              </p:cNvSpPr>
              <p:nvPr/>
            </p:nvSpPr>
            <p:spPr bwMode="auto">
              <a:xfrm>
                <a:off x="3506" y="3733"/>
                <a:ext cx="18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62" name="Rectangle 196"/>
              <p:cNvSpPr>
                <a:spLocks noChangeArrowheads="1"/>
              </p:cNvSpPr>
              <p:nvPr/>
            </p:nvSpPr>
            <p:spPr bwMode="auto">
              <a:xfrm>
                <a:off x="3506" y="2717"/>
                <a:ext cx="10" cy="101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63" name="Rectangle 197"/>
              <p:cNvSpPr>
                <a:spLocks noChangeArrowheads="1"/>
              </p:cNvSpPr>
              <p:nvPr/>
            </p:nvSpPr>
            <p:spPr bwMode="auto">
              <a:xfrm>
                <a:off x="2547" y="2727"/>
                <a:ext cx="180" cy="10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764" name="Rectangle 198"/>
              <p:cNvSpPr>
                <a:spLocks noChangeArrowheads="1"/>
              </p:cNvSpPr>
              <p:nvPr/>
            </p:nvSpPr>
            <p:spPr bwMode="auto">
              <a:xfrm>
                <a:off x="2547" y="2727"/>
                <a:ext cx="19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65" name="Rectangle 199"/>
              <p:cNvSpPr>
                <a:spLocks noChangeArrowheads="1"/>
              </p:cNvSpPr>
              <p:nvPr/>
            </p:nvSpPr>
            <p:spPr bwMode="auto">
              <a:xfrm>
                <a:off x="2727" y="2727"/>
                <a:ext cx="10" cy="11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66" name="Rectangle 200"/>
              <p:cNvSpPr>
                <a:spLocks noChangeArrowheads="1"/>
              </p:cNvSpPr>
              <p:nvPr/>
            </p:nvSpPr>
            <p:spPr bwMode="auto">
              <a:xfrm>
                <a:off x="2547" y="2836"/>
                <a:ext cx="18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67" name="Rectangle 201"/>
              <p:cNvSpPr>
                <a:spLocks noChangeArrowheads="1"/>
              </p:cNvSpPr>
              <p:nvPr/>
            </p:nvSpPr>
            <p:spPr bwMode="auto">
              <a:xfrm>
                <a:off x="2547" y="2727"/>
                <a:ext cx="10" cy="10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68" name="Rectangle 202"/>
              <p:cNvSpPr>
                <a:spLocks noChangeArrowheads="1"/>
              </p:cNvSpPr>
              <p:nvPr/>
            </p:nvSpPr>
            <p:spPr bwMode="auto">
              <a:xfrm>
                <a:off x="2906" y="3065"/>
                <a:ext cx="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769" name="Rectangle 203"/>
              <p:cNvSpPr>
                <a:spLocks noChangeArrowheads="1"/>
              </p:cNvSpPr>
              <p:nvPr/>
            </p:nvSpPr>
            <p:spPr bwMode="auto">
              <a:xfrm>
                <a:off x="2966" y="3065"/>
                <a:ext cx="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770" name="Rectangle 204"/>
              <p:cNvSpPr>
                <a:spLocks noChangeArrowheads="1"/>
              </p:cNvSpPr>
              <p:nvPr/>
            </p:nvSpPr>
            <p:spPr bwMode="auto">
              <a:xfrm>
                <a:off x="2906" y="3065"/>
                <a:ext cx="60"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771" name="Rectangle 205"/>
              <p:cNvSpPr>
                <a:spLocks noChangeArrowheads="1"/>
              </p:cNvSpPr>
              <p:nvPr/>
            </p:nvSpPr>
            <p:spPr bwMode="auto">
              <a:xfrm>
                <a:off x="3056" y="3065"/>
                <a:ext cx="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772" name="Rectangle 206"/>
              <p:cNvSpPr>
                <a:spLocks noChangeArrowheads="1"/>
              </p:cNvSpPr>
              <p:nvPr/>
            </p:nvSpPr>
            <p:spPr bwMode="auto">
              <a:xfrm>
                <a:off x="3116" y="3065"/>
                <a:ext cx="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773" name="Rectangle 207"/>
              <p:cNvSpPr>
                <a:spLocks noChangeArrowheads="1"/>
              </p:cNvSpPr>
              <p:nvPr/>
            </p:nvSpPr>
            <p:spPr bwMode="auto">
              <a:xfrm>
                <a:off x="3056" y="3065"/>
                <a:ext cx="60"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774" name="Rectangle 208"/>
              <p:cNvSpPr>
                <a:spLocks noChangeArrowheads="1"/>
              </p:cNvSpPr>
              <p:nvPr/>
            </p:nvSpPr>
            <p:spPr bwMode="auto">
              <a:xfrm>
                <a:off x="3206" y="3065"/>
                <a:ext cx="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775" name="Rectangle 209"/>
              <p:cNvSpPr>
                <a:spLocks noChangeArrowheads="1"/>
              </p:cNvSpPr>
              <p:nvPr/>
            </p:nvSpPr>
            <p:spPr bwMode="auto">
              <a:xfrm>
                <a:off x="3266" y="3065"/>
                <a:ext cx="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776" name="Rectangle 210"/>
              <p:cNvSpPr>
                <a:spLocks noChangeArrowheads="1"/>
              </p:cNvSpPr>
              <p:nvPr/>
            </p:nvSpPr>
            <p:spPr bwMode="auto">
              <a:xfrm>
                <a:off x="3206" y="3065"/>
                <a:ext cx="60"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777" name="Rectangle 211"/>
              <p:cNvSpPr>
                <a:spLocks noChangeArrowheads="1"/>
              </p:cNvSpPr>
              <p:nvPr/>
            </p:nvSpPr>
            <p:spPr bwMode="auto">
              <a:xfrm>
                <a:off x="2547" y="2956"/>
                <a:ext cx="180" cy="11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778" name="Rectangle 212"/>
              <p:cNvSpPr>
                <a:spLocks noChangeArrowheads="1"/>
              </p:cNvSpPr>
              <p:nvPr/>
            </p:nvSpPr>
            <p:spPr bwMode="auto">
              <a:xfrm>
                <a:off x="2547" y="2956"/>
                <a:ext cx="19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79" name="Rectangle 213"/>
              <p:cNvSpPr>
                <a:spLocks noChangeArrowheads="1"/>
              </p:cNvSpPr>
              <p:nvPr/>
            </p:nvSpPr>
            <p:spPr bwMode="auto">
              <a:xfrm>
                <a:off x="2727" y="2956"/>
                <a:ext cx="10" cy="12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80" name="Rectangle 214"/>
              <p:cNvSpPr>
                <a:spLocks noChangeArrowheads="1"/>
              </p:cNvSpPr>
              <p:nvPr/>
            </p:nvSpPr>
            <p:spPr bwMode="auto">
              <a:xfrm>
                <a:off x="2547" y="3075"/>
                <a:ext cx="18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81" name="Rectangle 215"/>
              <p:cNvSpPr>
                <a:spLocks noChangeArrowheads="1"/>
              </p:cNvSpPr>
              <p:nvPr/>
            </p:nvSpPr>
            <p:spPr bwMode="auto">
              <a:xfrm>
                <a:off x="2547" y="2956"/>
                <a:ext cx="10" cy="11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82" name="Rectangle 216"/>
              <p:cNvSpPr>
                <a:spLocks noChangeArrowheads="1"/>
              </p:cNvSpPr>
              <p:nvPr/>
            </p:nvSpPr>
            <p:spPr bwMode="auto">
              <a:xfrm>
                <a:off x="5035" y="2368"/>
                <a:ext cx="719" cy="19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783" name="Rectangle 217"/>
              <p:cNvSpPr>
                <a:spLocks noChangeArrowheads="1"/>
              </p:cNvSpPr>
              <p:nvPr/>
            </p:nvSpPr>
            <p:spPr bwMode="auto">
              <a:xfrm>
                <a:off x="5065" y="2348"/>
                <a:ext cx="578" cy="96"/>
              </a:xfrm>
              <a:prstGeom prst="rect">
                <a:avLst/>
              </a:prstGeom>
              <a:noFill/>
              <a:ln w="9525">
                <a:noFill/>
                <a:miter lim="800000"/>
                <a:headEnd/>
                <a:tailEnd/>
              </a:ln>
            </p:spPr>
            <p:txBody>
              <a:bodyPr wrap="none" lIns="0" tIns="0" rIns="0" bIns="0">
                <a:spAutoFit/>
              </a:bodyPr>
              <a:lstStyle/>
              <a:p>
                <a:r>
                  <a:rPr lang="en-US" sz="1100" b="1" u="none">
                    <a:solidFill>
                      <a:srgbClr val="000000"/>
                    </a:solidFill>
                  </a:rPr>
                  <a:t>: Sync Service</a:t>
                </a:r>
                <a:endParaRPr lang="en-US" b="1" u="none"/>
              </a:p>
            </p:txBody>
          </p:sp>
          <p:sp>
            <p:nvSpPr>
              <p:cNvPr id="154784" name="Rectangle 218"/>
              <p:cNvSpPr>
                <a:spLocks noChangeArrowheads="1"/>
              </p:cNvSpPr>
              <p:nvPr/>
            </p:nvSpPr>
            <p:spPr bwMode="auto">
              <a:xfrm>
                <a:off x="5065" y="2438"/>
                <a:ext cx="659"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85" name="Rectangle 219"/>
              <p:cNvSpPr>
                <a:spLocks noChangeArrowheads="1"/>
              </p:cNvSpPr>
              <p:nvPr/>
            </p:nvSpPr>
            <p:spPr bwMode="auto">
              <a:xfrm>
                <a:off x="5035" y="2318"/>
                <a:ext cx="729"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86" name="Rectangle 220"/>
              <p:cNvSpPr>
                <a:spLocks noChangeArrowheads="1"/>
              </p:cNvSpPr>
              <p:nvPr/>
            </p:nvSpPr>
            <p:spPr bwMode="auto">
              <a:xfrm>
                <a:off x="5754" y="2318"/>
                <a:ext cx="10" cy="30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87" name="Rectangle 221"/>
              <p:cNvSpPr>
                <a:spLocks noChangeArrowheads="1"/>
              </p:cNvSpPr>
              <p:nvPr/>
            </p:nvSpPr>
            <p:spPr bwMode="auto">
              <a:xfrm>
                <a:off x="5035" y="2617"/>
                <a:ext cx="719"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88" name="Rectangle 222"/>
              <p:cNvSpPr>
                <a:spLocks noChangeArrowheads="1"/>
              </p:cNvSpPr>
              <p:nvPr/>
            </p:nvSpPr>
            <p:spPr bwMode="auto">
              <a:xfrm>
                <a:off x="5035" y="2318"/>
                <a:ext cx="10" cy="29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89" name="Freeform 223"/>
              <p:cNvSpPr>
                <a:spLocks/>
              </p:cNvSpPr>
              <p:nvPr/>
            </p:nvSpPr>
            <p:spPr bwMode="auto">
              <a:xfrm>
                <a:off x="3706" y="3285"/>
                <a:ext cx="90" cy="59"/>
              </a:xfrm>
              <a:custGeom>
                <a:avLst/>
                <a:gdLst>
                  <a:gd name="T0" fmla="*/ 90 w 90"/>
                  <a:gd name="T1" fmla="*/ 40 h 59"/>
                  <a:gd name="T2" fmla="*/ 90 w 90"/>
                  <a:gd name="T3" fmla="*/ 59 h 59"/>
                  <a:gd name="T4" fmla="*/ 90 w 90"/>
                  <a:gd name="T5" fmla="*/ 59 h 59"/>
                  <a:gd name="T6" fmla="*/ 90 w 90"/>
                  <a:gd name="T7" fmla="*/ 59 h 59"/>
                  <a:gd name="T8" fmla="*/ 0 w 90"/>
                  <a:gd name="T9" fmla="*/ 40 h 59"/>
                  <a:gd name="T10" fmla="*/ 0 w 90"/>
                  <a:gd name="T11" fmla="*/ 30 h 59"/>
                  <a:gd name="T12" fmla="*/ 0 w 90"/>
                  <a:gd name="T13" fmla="*/ 30 h 59"/>
                  <a:gd name="T14" fmla="*/ 90 w 90"/>
                  <a:gd name="T15" fmla="*/ 0 h 59"/>
                  <a:gd name="T16" fmla="*/ 90 w 90"/>
                  <a:gd name="T17" fmla="*/ 0 h 59"/>
                  <a:gd name="T18" fmla="*/ 90 w 90"/>
                  <a:gd name="T19" fmla="*/ 10 h 59"/>
                  <a:gd name="T20" fmla="*/ 90 w 90"/>
                  <a:gd name="T21" fmla="*/ 10 h 59"/>
                  <a:gd name="T22" fmla="*/ 0 w 90"/>
                  <a:gd name="T23" fmla="*/ 40 h 59"/>
                  <a:gd name="T24" fmla="*/ 0 w 90"/>
                  <a:gd name="T25" fmla="*/ 30 h 59"/>
                  <a:gd name="T26" fmla="*/ 0 w 90"/>
                  <a:gd name="T27" fmla="*/ 30 h 59"/>
                  <a:gd name="T28" fmla="*/ 90 w 90"/>
                  <a:gd name="T29" fmla="*/ 49 h 59"/>
                  <a:gd name="T30" fmla="*/ 90 w 90"/>
                  <a:gd name="T31" fmla="*/ 59 h 59"/>
                  <a:gd name="T32" fmla="*/ 80 w 90"/>
                  <a:gd name="T33" fmla="*/ 59 h 59"/>
                  <a:gd name="T34" fmla="*/ 80 w 90"/>
                  <a:gd name="T35" fmla="*/ 40 h 59"/>
                  <a:gd name="T36" fmla="*/ 90 w 90"/>
                  <a:gd name="T37" fmla="*/ 40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59"/>
                  <a:gd name="T59" fmla="*/ 90 w 90"/>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59">
                    <a:moveTo>
                      <a:pt x="90" y="40"/>
                    </a:moveTo>
                    <a:lnTo>
                      <a:pt x="90" y="59"/>
                    </a:lnTo>
                    <a:lnTo>
                      <a:pt x="0" y="40"/>
                    </a:lnTo>
                    <a:lnTo>
                      <a:pt x="0" y="30"/>
                    </a:lnTo>
                    <a:lnTo>
                      <a:pt x="90" y="0"/>
                    </a:lnTo>
                    <a:lnTo>
                      <a:pt x="90" y="10"/>
                    </a:lnTo>
                    <a:lnTo>
                      <a:pt x="0" y="40"/>
                    </a:lnTo>
                    <a:lnTo>
                      <a:pt x="0" y="30"/>
                    </a:lnTo>
                    <a:lnTo>
                      <a:pt x="90" y="49"/>
                    </a:lnTo>
                    <a:lnTo>
                      <a:pt x="90" y="59"/>
                    </a:lnTo>
                    <a:lnTo>
                      <a:pt x="80" y="59"/>
                    </a:lnTo>
                    <a:lnTo>
                      <a:pt x="80" y="40"/>
                    </a:lnTo>
                    <a:lnTo>
                      <a:pt x="90" y="4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790" name="Freeform 224"/>
              <p:cNvSpPr>
                <a:spLocks/>
              </p:cNvSpPr>
              <p:nvPr/>
            </p:nvSpPr>
            <p:spPr bwMode="auto">
              <a:xfrm>
                <a:off x="3786" y="3295"/>
                <a:ext cx="10" cy="30"/>
              </a:xfrm>
              <a:custGeom>
                <a:avLst/>
                <a:gdLst>
                  <a:gd name="T0" fmla="*/ 10 w 10"/>
                  <a:gd name="T1" fmla="*/ 0 h 30"/>
                  <a:gd name="T2" fmla="*/ 10 w 10"/>
                  <a:gd name="T3" fmla="*/ 30 h 30"/>
                  <a:gd name="T4" fmla="*/ 0 w 10"/>
                  <a:gd name="T5" fmla="*/ 30 h 30"/>
                  <a:gd name="T6" fmla="*/ 0 w 10"/>
                  <a:gd name="T7" fmla="*/ 30 h 30"/>
                  <a:gd name="T8" fmla="*/ 0 w 10"/>
                  <a:gd name="T9" fmla="*/ 30 h 30"/>
                  <a:gd name="T10" fmla="*/ 0 w 10"/>
                  <a:gd name="T11" fmla="*/ 0 h 30"/>
                  <a:gd name="T12" fmla="*/ 10 w 10"/>
                  <a:gd name="T13" fmla="*/ 0 h 30"/>
                  <a:gd name="T14" fmla="*/ 0 60000 65536"/>
                  <a:gd name="T15" fmla="*/ 0 60000 65536"/>
                  <a:gd name="T16" fmla="*/ 0 60000 65536"/>
                  <a:gd name="T17" fmla="*/ 0 60000 65536"/>
                  <a:gd name="T18" fmla="*/ 0 60000 65536"/>
                  <a:gd name="T19" fmla="*/ 0 60000 65536"/>
                  <a:gd name="T20" fmla="*/ 0 60000 65536"/>
                  <a:gd name="T21" fmla="*/ 0 w 10"/>
                  <a:gd name="T22" fmla="*/ 0 h 30"/>
                  <a:gd name="T23" fmla="*/ 10 w 10"/>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30">
                    <a:moveTo>
                      <a:pt x="10" y="0"/>
                    </a:moveTo>
                    <a:lnTo>
                      <a:pt x="10" y="30"/>
                    </a:lnTo>
                    <a:lnTo>
                      <a:pt x="0" y="30"/>
                    </a:lnTo>
                    <a:lnTo>
                      <a:pt x="0" y="0"/>
                    </a:lnTo>
                    <a:lnTo>
                      <a:pt x="1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791" name="Freeform 225"/>
              <p:cNvSpPr>
                <a:spLocks/>
              </p:cNvSpPr>
              <p:nvPr/>
            </p:nvSpPr>
            <p:spPr bwMode="auto">
              <a:xfrm>
                <a:off x="3706" y="3295"/>
                <a:ext cx="90" cy="49"/>
              </a:xfrm>
              <a:custGeom>
                <a:avLst/>
                <a:gdLst>
                  <a:gd name="T0" fmla="*/ 90 w 90"/>
                  <a:gd name="T1" fmla="*/ 30 h 49"/>
                  <a:gd name="T2" fmla="*/ 90 w 90"/>
                  <a:gd name="T3" fmla="*/ 49 h 49"/>
                  <a:gd name="T4" fmla="*/ 0 w 90"/>
                  <a:gd name="T5" fmla="*/ 30 h 49"/>
                  <a:gd name="T6" fmla="*/ 90 w 90"/>
                  <a:gd name="T7" fmla="*/ 0 h 49"/>
                  <a:gd name="T8" fmla="*/ 90 w 90"/>
                  <a:gd name="T9" fmla="*/ 30 h 49"/>
                  <a:gd name="T10" fmla="*/ 0 60000 65536"/>
                  <a:gd name="T11" fmla="*/ 0 60000 65536"/>
                  <a:gd name="T12" fmla="*/ 0 60000 65536"/>
                  <a:gd name="T13" fmla="*/ 0 60000 65536"/>
                  <a:gd name="T14" fmla="*/ 0 60000 65536"/>
                  <a:gd name="T15" fmla="*/ 0 w 90"/>
                  <a:gd name="T16" fmla="*/ 0 h 49"/>
                  <a:gd name="T17" fmla="*/ 90 w 90"/>
                  <a:gd name="T18" fmla="*/ 49 h 49"/>
                </a:gdLst>
                <a:ahLst/>
                <a:cxnLst>
                  <a:cxn ang="T10">
                    <a:pos x="T0" y="T1"/>
                  </a:cxn>
                  <a:cxn ang="T11">
                    <a:pos x="T2" y="T3"/>
                  </a:cxn>
                  <a:cxn ang="T12">
                    <a:pos x="T4" y="T5"/>
                  </a:cxn>
                  <a:cxn ang="T13">
                    <a:pos x="T6" y="T7"/>
                  </a:cxn>
                  <a:cxn ang="T14">
                    <a:pos x="T8" y="T9"/>
                  </a:cxn>
                </a:cxnLst>
                <a:rect l="T15" t="T16" r="T17" b="T18"/>
                <a:pathLst>
                  <a:path w="90" h="49">
                    <a:moveTo>
                      <a:pt x="90" y="30"/>
                    </a:moveTo>
                    <a:lnTo>
                      <a:pt x="90" y="49"/>
                    </a:lnTo>
                    <a:lnTo>
                      <a:pt x="0" y="30"/>
                    </a:lnTo>
                    <a:lnTo>
                      <a:pt x="90" y="0"/>
                    </a:lnTo>
                    <a:lnTo>
                      <a:pt x="90" y="3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792" name="Freeform 226"/>
              <p:cNvSpPr>
                <a:spLocks/>
              </p:cNvSpPr>
              <p:nvPr/>
            </p:nvSpPr>
            <p:spPr bwMode="auto">
              <a:xfrm>
                <a:off x="3876" y="3275"/>
                <a:ext cx="30" cy="30"/>
              </a:xfrm>
              <a:custGeom>
                <a:avLst/>
                <a:gdLst>
                  <a:gd name="T0" fmla="*/ 30 w 30"/>
                  <a:gd name="T1" fmla="*/ 10 h 30"/>
                  <a:gd name="T2" fmla="*/ 20 w 30"/>
                  <a:gd name="T3" fmla="*/ 0 h 30"/>
                  <a:gd name="T4" fmla="*/ 0 w 30"/>
                  <a:gd name="T5" fmla="*/ 20 h 30"/>
                  <a:gd name="T6" fmla="*/ 10 w 30"/>
                  <a:gd name="T7" fmla="*/ 30 h 30"/>
                  <a:gd name="T8" fmla="*/ 30 w 30"/>
                  <a:gd name="T9" fmla="*/ 10 h 30"/>
                  <a:gd name="T10" fmla="*/ 0 60000 65536"/>
                  <a:gd name="T11" fmla="*/ 0 60000 65536"/>
                  <a:gd name="T12" fmla="*/ 0 60000 65536"/>
                  <a:gd name="T13" fmla="*/ 0 60000 65536"/>
                  <a:gd name="T14" fmla="*/ 0 60000 65536"/>
                  <a:gd name="T15" fmla="*/ 0 w 30"/>
                  <a:gd name="T16" fmla="*/ 0 h 30"/>
                  <a:gd name="T17" fmla="*/ 30 w 30"/>
                  <a:gd name="T18" fmla="*/ 30 h 30"/>
                </a:gdLst>
                <a:ahLst/>
                <a:cxnLst>
                  <a:cxn ang="T10">
                    <a:pos x="T0" y="T1"/>
                  </a:cxn>
                  <a:cxn ang="T11">
                    <a:pos x="T2" y="T3"/>
                  </a:cxn>
                  <a:cxn ang="T12">
                    <a:pos x="T4" y="T5"/>
                  </a:cxn>
                  <a:cxn ang="T13">
                    <a:pos x="T6" y="T7"/>
                  </a:cxn>
                  <a:cxn ang="T14">
                    <a:pos x="T8" y="T9"/>
                  </a:cxn>
                </a:cxnLst>
                <a:rect l="T15" t="T16" r="T17" b="T18"/>
                <a:pathLst>
                  <a:path w="30" h="30">
                    <a:moveTo>
                      <a:pt x="30" y="10"/>
                    </a:moveTo>
                    <a:lnTo>
                      <a:pt x="20" y="0"/>
                    </a:lnTo>
                    <a:lnTo>
                      <a:pt x="0" y="20"/>
                    </a:lnTo>
                    <a:lnTo>
                      <a:pt x="10" y="30"/>
                    </a:lnTo>
                    <a:lnTo>
                      <a:pt x="30" y="1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793" name="Freeform 227"/>
              <p:cNvSpPr>
                <a:spLocks/>
              </p:cNvSpPr>
              <p:nvPr/>
            </p:nvSpPr>
            <p:spPr bwMode="auto">
              <a:xfrm>
                <a:off x="3796" y="3315"/>
                <a:ext cx="40" cy="19"/>
              </a:xfrm>
              <a:custGeom>
                <a:avLst/>
                <a:gdLst>
                  <a:gd name="T0" fmla="*/ 40 w 40"/>
                  <a:gd name="T1" fmla="*/ 10 h 19"/>
                  <a:gd name="T2" fmla="*/ 40 w 40"/>
                  <a:gd name="T3" fmla="*/ 0 h 19"/>
                  <a:gd name="T4" fmla="*/ 0 w 40"/>
                  <a:gd name="T5" fmla="*/ 10 h 19"/>
                  <a:gd name="T6" fmla="*/ 0 w 40"/>
                  <a:gd name="T7" fmla="*/ 19 h 19"/>
                  <a:gd name="T8" fmla="*/ 40 w 40"/>
                  <a:gd name="T9" fmla="*/ 10 h 19"/>
                  <a:gd name="T10" fmla="*/ 0 60000 65536"/>
                  <a:gd name="T11" fmla="*/ 0 60000 65536"/>
                  <a:gd name="T12" fmla="*/ 0 60000 65536"/>
                  <a:gd name="T13" fmla="*/ 0 60000 65536"/>
                  <a:gd name="T14" fmla="*/ 0 60000 65536"/>
                  <a:gd name="T15" fmla="*/ 0 w 40"/>
                  <a:gd name="T16" fmla="*/ 0 h 19"/>
                  <a:gd name="T17" fmla="*/ 40 w 40"/>
                  <a:gd name="T18" fmla="*/ 19 h 19"/>
                </a:gdLst>
                <a:ahLst/>
                <a:cxnLst>
                  <a:cxn ang="T10">
                    <a:pos x="T0" y="T1"/>
                  </a:cxn>
                  <a:cxn ang="T11">
                    <a:pos x="T2" y="T3"/>
                  </a:cxn>
                  <a:cxn ang="T12">
                    <a:pos x="T4" y="T5"/>
                  </a:cxn>
                  <a:cxn ang="T13">
                    <a:pos x="T6" y="T7"/>
                  </a:cxn>
                  <a:cxn ang="T14">
                    <a:pos x="T8" y="T9"/>
                  </a:cxn>
                </a:cxnLst>
                <a:rect l="T15" t="T16" r="T17" b="T18"/>
                <a:pathLst>
                  <a:path w="40" h="19">
                    <a:moveTo>
                      <a:pt x="40" y="10"/>
                    </a:moveTo>
                    <a:lnTo>
                      <a:pt x="40" y="0"/>
                    </a:lnTo>
                    <a:lnTo>
                      <a:pt x="0" y="10"/>
                    </a:lnTo>
                    <a:lnTo>
                      <a:pt x="0" y="19"/>
                    </a:lnTo>
                    <a:lnTo>
                      <a:pt x="40" y="1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794" name="Rectangle 228"/>
              <p:cNvSpPr>
                <a:spLocks noChangeArrowheads="1"/>
              </p:cNvSpPr>
              <p:nvPr/>
            </p:nvSpPr>
            <p:spPr bwMode="auto">
              <a:xfrm>
                <a:off x="3706" y="3245"/>
                <a:ext cx="6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95" name="Freeform 229"/>
              <p:cNvSpPr>
                <a:spLocks/>
              </p:cNvSpPr>
              <p:nvPr/>
            </p:nvSpPr>
            <p:spPr bwMode="auto">
              <a:xfrm>
                <a:off x="3846" y="3255"/>
                <a:ext cx="50" cy="30"/>
              </a:xfrm>
              <a:custGeom>
                <a:avLst/>
                <a:gdLst>
                  <a:gd name="T0" fmla="*/ 0 w 50"/>
                  <a:gd name="T1" fmla="*/ 0 h 30"/>
                  <a:gd name="T2" fmla="*/ 0 w 50"/>
                  <a:gd name="T3" fmla="*/ 10 h 30"/>
                  <a:gd name="T4" fmla="*/ 50 w 50"/>
                  <a:gd name="T5" fmla="*/ 30 h 30"/>
                  <a:gd name="T6" fmla="*/ 50 w 50"/>
                  <a:gd name="T7" fmla="*/ 20 h 30"/>
                  <a:gd name="T8" fmla="*/ 0 w 50"/>
                  <a:gd name="T9" fmla="*/ 0 h 30"/>
                  <a:gd name="T10" fmla="*/ 0 60000 65536"/>
                  <a:gd name="T11" fmla="*/ 0 60000 65536"/>
                  <a:gd name="T12" fmla="*/ 0 60000 65536"/>
                  <a:gd name="T13" fmla="*/ 0 60000 65536"/>
                  <a:gd name="T14" fmla="*/ 0 60000 65536"/>
                  <a:gd name="T15" fmla="*/ 0 w 50"/>
                  <a:gd name="T16" fmla="*/ 0 h 30"/>
                  <a:gd name="T17" fmla="*/ 50 w 50"/>
                  <a:gd name="T18" fmla="*/ 30 h 30"/>
                </a:gdLst>
                <a:ahLst/>
                <a:cxnLst>
                  <a:cxn ang="T10">
                    <a:pos x="T0" y="T1"/>
                  </a:cxn>
                  <a:cxn ang="T11">
                    <a:pos x="T2" y="T3"/>
                  </a:cxn>
                  <a:cxn ang="T12">
                    <a:pos x="T4" y="T5"/>
                  </a:cxn>
                  <a:cxn ang="T13">
                    <a:pos x="T6" y="T7"/>
                  </a:cxn>
                  <a:cxn ang="T14">
                    <a:pos x="T8" y="T9"/>
                  </a:cxn>
                </a:cxnLst>
                <a:rect l="T15" t="T16" r="T17" b="T18"/>
                <a:pathLst>
                  <a:path w="50" h="30">
                    <a:moveTo>
                      <a:pt x="0" y="0"/>
                    </a:moveTo>
                    <a:lnTo>
                      <a:pt x="0" y="10"/>
                    </a:lnTo>
                    <a:lnTo>
                      <a:pt x="50" y="30"/>
                    </a:lnTo>
                    <a:lnTo>
                      <a:pt x="50" y="20"/>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796" name="Rectangle 230"/>
              <p:cNvSpPr>
                <a:spLocks noChangeArrowheads="1"/>
              </p:cNvSpPr>
              <p:nvPr/>
            </p:nvSpPr>
            <p:spPr bwMode="auto">
              <a:xfrm>
                <a:off x="3686" y="3095"/>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797" name="Freeform 231"/>
              <p:cNvSpPr>
                <a:spLocks/>
              </p:cNvSpPr>
              <p:nvPr/>
            </p:nvSpPr>
            <p:spPr bwMode="auto">
              <a:xfrm>
                <a:off x="3686" y="3095"/>
                <a:ext cx="150" cy="30"/>
              </a:xfrm>
              <a:custGeom>
                <a:avLst/>
                <a:gdLst>
                  <a:gd name="T0" fmla="*/ 0 w 150"/>
                  <a:gd name="T1" fmla="*/ 0 h 30"/>
                  <a:gd name="T2" fmla="*/ 150 w 150"/>
                  <a:gd name="T3" fmla="*/ 20 h 30"/>
                  <a:gd name="T4" fmla="*/ 150 w 150"/>
                  <a:gd name="T5" fmla="*/ 20 h 30"/>
                  <a:gd name="T6" fmla="*/ 150 w 150"/>
                  <a:gd name="T7" fmla="*/ 30 h 30"/>
                  <a:gd name="T8" fmla="*/ 150 w 150"/>
                  <a:gd name="T9" fmla="*/ 30 h 30"/>
                  <a:gd name="T10" fmla="*/ 0 w 150"/>
                  <a:gd name="T11" fmla="*/ 10 h 30"/>
                  <a:gd name="T12" fmla="*/ 0 w 150"/>
                  <a:gd name="T13" fmla="*/ 0 h 30"/>
                  <a:gd name="T14" fmla="*/ 0 60000 65536"/>
                  <a:gd name="T15" fmla="*/ 0 60000 65536"/>
                  <a:gd name="T16" fmla="*/ 0 60000 65536"/>
                  <a:gd name="T17" fmla="*/ 0 60000 65536"/>
                  <a:gd name="T18" fmla="*/ 0 60000 65536"/>
                  <a:gd name="T19" fmla="*/ 0 60000 65536"/>
                  <a:gd name="T20" fmla="*/ 0 60000 65536"/>
                  <a:gd name="T21" fmla="*/ 0 w 150"/>
                  <a:gd name="T22" fmla="*/ 0 h 30"/>
                  <a:gd name="T23" fmla="*/ 150 w 150"/>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30">
                    <a:moveTo>
                      <a:pt x="0" y="0"/>
                    </a:moveTo>
                    <a:lnTo>
                      <a:pt x="150" y="20"/>
                    </a:lnTo>
                    <a:lnTo>
                      <a:pt x="150" y="30"/>
                    </a:lnTo>
                    <a:lnTo>
                      <a:pt x="0" y="10"/>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798" name="Freeform 232"/>
              <p:cNvSpPr>
                <a:spLocks/>
              </p:cNvSpPr>
              <p:nvPr/>
            </p:nvSpPr>
            <p:spPr bwMode="auto">
              <a:xfrm>
                <a:off x="3836" y="3115"/>
                <a:ext cx="50" cy="30"/>
              </a:xfrm>
              <a:custGeom>
                <a:avLst/>
                <a:gdLst>
                  <a:gd name="T0" fmla="*/ 0 w 50"/>
                  <a:gd name="T1" fmla="*/ 0 h 30"/>
                  <a:gd name="T2" fmla="*/ 40 w 50"/>
                  <a:gd name="T3" fmla="*/ 20 h 30"/>
                  <a:gd name="T4" fmla="*/ 50 w 50"/>
                  <a:gd name="T5" fmla="*/ 20 h 30"/>
                  <a:gd name="T6" fmla="*/ 40 w 50"/>
                  <a:gd name="T7" fmla="*/ 30 h 30"/>
                  <a:gd name="T8" fmla="*/ 40 w 50"/>
                  <a:gd name="T9" fmla="*/ 30 h 30"/>
                  <a:gd name="T10" fmla="*/ 0 w 50"/>
                  <a:gd name="T11" fmla="*/ 10 h 30"/>
                  <a:gd name="T12" fmla="*/ 0 w 50"/>
                  <a:gd name="T13" fmla="*/ 0 h 30"/>
                  <a:gd name="T14" fmla="*/ 0 60000 65536"/>
                  <a:gd name="T15" fmla="*/ 0 60000 65536"/>
                  <a:gd name="T16" fmla="*/ 0 60000 65536"/>
                  <a:gd name="T17" fmla="*/ 0 60000 65536"/>
                  <a:gd name="T18" fmla="*/ 0 60000 65536"/>
                  <a:gd name="T19" fmla="*/ 0 60000 65536"/>
                  <a:gd name="T20" fmla="*/ 0 60000 65536"/>
                  <a:gd name="T21" fmla="*/ 0 w 50"/>
                  <a:gd name="T22" fmla="*/ 0 h 30"/>
                  <a:gd name="T23" fmla="*/ 50 w 50"/>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 h="30">
                    <a:moveTo>
                      <a:pt x="0" y="0"/>
                    </a:moveTo>
                    <a:lnTo>
                      <a:pt x="40" y="20"/>
                    </a:lnTo>
                    <a:lnTo>
                      <a:pt x="50" y="20"/>
                    </a:lnTo>
                    <a:lnTo>
                      <a:pt x="40" y="30"/>
                    </a:lnTo>
                    <a:lnTo>
                      <a:pt x="0" y="10"/>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799" name="Freeform 233"/>
              <p:cNvSpPr>
                <a:spLocks/>
              </p:cNvSpPr>
              <p:nvPr/>
            </p:nvSpPr>
            <p:spPr bwMode="auto">
              <a:xfrm>
                <a:off x="3896" y="3155"/>
                <a:ext cx="10" cy="10"/>
              </a:xfrm>
              <a:custGeom>
                <a:avLst/>
                <a:gdLst>
                  <a:gd name="T0" fmla="*/ 10 w 10"/>
                  <a:gd name="T1" fmla="*/ 0 h 10"/>
                  <a:gd name="T2" fmla="*/ 10 w 10"/>
                  <a:gd name="T3" fmla="*/ 0 h 10"/>
                  <a:gd name="T4" fmla="*/ 0 w 10"/>
                  <a:gd name="T5" fmla="*/ 10 h 10"/>
                  <a:gd name="T6" fmla="*/ 0 w 10"/>
                  <a:gd name="T7" fmla="*/ 10 h 10"/>
                  <a:gd name="T8" fmla="*/ 10 w 10"/>
                  <a:gd name="T9" fmla="*/ 0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10" y="0"/>
                    </a:moveTo>
                    <a:lnTo>
                      <a:pt x="10" y="0"/>
                    </a:lnTo>
                    <a:lnTo>
                      <a:pt x="0" y="10"/>
                    </a:lnTo>
                    <a:lnTo>
                      <a:pt x="1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800" name="Freeform 234"/>
              <p:cNvSpPr>
                <a:spLocks/>
              </p:cNvSpPr>
              <p:nvPr/>
            </p:nvSpPr>
            <p:spPr bwMode="auto">
              <a:xfrm>
                <a:off x="3876" y="3135"/>
                <a:ext cx="30" cy="30"/>
              </a:xfrm>
              <a:custGeom>
                <a:avLst/>
                <a:gdLst>
                  <a:gd name="T0" fmla="*/ 10 w 30"/>
                  <a:gd name="T1" fmla="*/ 0 h 30"/>
                  <a:gd name="T2" fmla="*/ 0 w 30"/>
                  <a:gd name="T3" fmla="*/ 10 h 30"/>
                  <a:gd name="T4" fmla="*/ 20 w 30"/>
                  <a:gd name="T5" fmla="*/ 30 h 30"/>
                  <a:gd name="T6" fmla="*/ 30 w 30"/>
                  <a:gd name="T7" fmla="*/ 20 h 30"/>
                  <a:gd name="T8" fmla="*/ 10 w 30"/>
                  <a:gd name="T9" fmla="*/ 0 h 30"/>
                  <a:gd name="T10" fmla="*/ 0 60000 65536"/>
                  <a:gd name="T11" fmla="*/ 0 60000 65536"/>
                  <a:gd name="T12" fmla="*/ 0 60000 65536"/>
                  <a:gd name="T13" fmla="*/ 0 60000 65536"/>
                  <a:gd name="T14" fmla="*/ 0 60000 65536"/>
                  <a:gd name="T15" fmla="*/ 0 w 30"/>
                  <a:gd name="T16" fmla="*/ 0 h 30"/>
                  <a:gd name="T17" fmla="*/ 30 w 30"/>
                  <a:gd name="T18" fmla="*/ 30 h 30"/>
                </a:gdLst>
                <a:ahLst/>
                <a:cxnLst>
                  <a:cxn ang="T10">
                    <a:pos x="T0" y="T1"/>
                  </a:cxn>
                  <a:cxn ang="T11">
                    <a:pos x="T2" y="T3"/>
                  </a:cxn>
                  <a:cxn ang="T12">
                    <a:pos x="T4" y="T5"/>
                  </a:cxn>
                  <a:cxn ang="T13">
                    <a:pos x="T6" y="T7"/>
                  </a:cxn>
                  <a:cxn ang="T14">
                    <a:pos x="T8" y="T9"/>
                  </a:cxn>
                </a:cxnLst>
                <a:rect l="T15" t="T16" r="T17" b="T18"/>
                <a:pathLst>
                  <a:path w="30" h="30">
                    <a:moveTo>
                      <a:pt x="10" y="0"/>
                    </a:moveTo>
                    <a:lnTo>
                      <a:pt x="0" y="10"/>
                    </a:lnTo>
                    <a:lnTo>
                      <a:pt x="20" y="30"/>
                    </a:lnTo>
                    <a:lnTo>
                      <a:pt x="30" y="20"/>
                    </a:lnTo>
                    <a:lnTo>
                      <a:pt x="1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801" name="Freeform 235"/>
              <p:cNvSpPr>
                <a:spLocks/>
              </p:cNvSpPr>
              <p:nvPr/>
            </p:nvSpPr>
            <p:spPr bwMode="auto">
              <a:xfrm>
                <a:off x="3726" y="3145"/>
                <a:ext cx="100" cy="60"/>
              </a:xfrm>
              <a:custGeom>
                <a:avLst/>
                <a:gdLst>
                  <a:gd name="T0" fmla="*/ 90 w 100"/>
                  <a:gd name="T1" fmla="*/ 30 h 60"/>
                  <a:gd name="T2" fmla="*/ 100 w 100"/>
                  <a:gd name="T3" fmla="*/ 60 h 60"/>
                  <a:gd name="T4" fmla="*/ 100 w 100"/>
                  <a:gd name="T5" fmla="*/ 60 h 60"/>
                  <a:gd name="T6" fmla="*/ 100 w 100"/>
                  <a:gd name="T7" fmla="*/ 60 h 60"/>
                  <a:gd name="T8" fmla="*/ 0 w 100"/>
                  <a:gd name="T9" fmla="*/ 40 h 60"/>
                  <a:gd name="T10" fmla="*/ 0 w 100"/>
                  <a:gd name="T11" fmla="*/ 30 h 60"/>
                  <a:gd name="T12" fmla="*/ 0 w 100"/>
                  <a:gd name="T13" fmla="*/ 30 h 60"/>
                  <a:gd name="T14" fmla="*/ 90 w 100"/>
                  <a:gd name="T15" fmla="*/ 0 h 60"/>
                  <a:gd name="T16" fmla="*/ 90 w 100"/>
                  <a:gd name="T17" fmla="*/ 0 h 60"/>
                  <a:gd name="T18" fmla="*/ 90 w 100"/>
                  <a:gd name="T19" fmla="*/ 10 h 60"/>
                  <a:gd name="T20" fmla="*/ 90 w 100"/>
                  <a:gd name="T21" fmla="*/ 10 h 60"/>
                  <a:gd name="T22" fmla="*/ 0 w 100"/>
                  <a:gd name="T23" fmla="*/ 40 h 60"/>
                  <a:gd name="T24" fmla="*/ 0 w 100"/>
                  <a:gd name="T25" fmla="*/ 40 h 60"/>
                  <a:gd name="T26" fmla="*/ 0 w 100"/>
                  <a:gd name="T27" fmla="*/ 30 h 60"/>
                  <a:gd name="T28" fmla="*/ 100 w 100"/>
                  <a:gd name="T29" fmla="*/ 50 h 60"/>
                  <a:gd name="T30" fmla="*/ 100 w 100"/>
                  <a:gd name="T31" fmla="*/ 60 h 60"/>
                  <a:gd name="T32" fmla="*/ 90 w 100"/>
                  <a:gd name="T33" fmla="*/ 60 h 60"/>
                  <a:gd name="T34" fmla="*/ 80 w 100"/>
                  <a:gd name="T35" fmla="*/ 30 h 60"/>
                  <a:gd name="T36" fmla="*/ 90 w 100"/>
                  <a:gd name="T37" fmla="*/ 30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0"/>
                  <a:gd name="T58" fmla="*/ 0 h 60"/>
                  <a:gd name="T59" fmla="*/ 100 w 100"/>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0" h="60">
                    <a:moveTo>
                      <a:pt x="90" y="30"/>
                    </a:moveTo>
                    <a:lnTo>
                      <a:pt x="100" y="60"/>
                    </a:lnTo>
                    <a:lnTo>
                      <a:pt x="0" y="40"/>
                    </a:lnTo>
                    <a:lnTo>
                      <a:pt x="0" y="30"/>
                    </a:lnTo>
                    <a:lnTo>
                      <a:pt x="90" y="0"/>
                    </a:lnTo>
                    <a:lnTo>
                      <a:pt x="90" y="10"/>
                    </a:lnTo>
                    <a:lnTo>
                      <a:pt x="0" y="40"/>
                    </a:lnTo>
                    <a:lnTo>
                      <a:pt x="0" y="30"/>
                    </a:lnTo>
                    <a:lnTo>
                      <a:pt x="100" y="50"/>
                    </a:lnTo>
                    <a:lnTo>
                      <a:pt x="100" y="60"/>
                    </a:lnTo>
                    <a:lnTo>
                      <a:pt x="90" y="60"/>
                    </a:lnTo>
                    <a:lnTo>
                      <a:pt x="80" y="30"/>
                    </a:lnTo>
                    <a:lnTo>
                      <a:pt x="90" y="3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802" name="Freeform 236"/>
              <p:cNvSpPr>
                <a:spLocks/>
              </p:cNvSpPr>
              <p:nvPr/>
            </p:nvSpPr>
            <p:spPr bwMode="auto">
              <a:xfrm>
                <a:off x="3806" y="3155"/>
                <a:ext cx="10" cy="20"/>
              </a:xfrm>
              <a:custGeom>
                <a:avLst/>
                <a:gdLst>
                  <a:gd name="T0" fmla="*/ 10 w 10"/>
                  <a:gd name="T1" fmla="*/ 0 h 20"/>
                  <a:gd name="T2" fmla="*/ 10 w 10"/>
                  <a:gd name="T3" fmla="*/ 20 h 20"/>
                  <a:gd name="T4" fmla="*/ 0 w 10"/>
                  <a:gd name="T5" fmla="*/ 20 h 20"/>
                  <a:gd name="T6" fmla="*/ 0 w 10"/>
                  <a:gd name="T7" fmla="*/ 20 h 20"/>
                  <a:gd name="T8" fmla="*/ 0 w 10"/>
                  <a:gd name="T9" fmla="*/ 20 h 20"/>
                  <a:gd name="T10" fmla="*/ 0 w 10"/>
                  <a:gd name="T11" fmla="*/ 0 h 20"/>
                  <a:gd name="T12" fmla="*/ 1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10" y="0"/>
                    </a:moveTo>
                    <a:lnTo>
                      <a:pt x="10" y="20"/>
                    </a:lnTo>
                    <a:lnTo>
                      <a:pt x="0" y="20"/>
                    </a:lnTo>
                    <a:lnTo>
                      <a:pt x="0" y="0"/>
                    </a:lnTo>
                    <a:lnTo>
                      <a:pt x="1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803" name="Freeform 237"/>
              <p:cNvSpPr>
                <a:spLocks/>
              </p:cNvSpPr>
              <p:nvPr/>
            </p:nvSpPr>
            <p:spPr bwMode="auto">
              <a:xfrm>
                <a:off x="3726" y="3155"/>
                <a:ext cx="100" cy="50"/>
              </a:xfrm>
              <a:custGeom>
                <a:avLst/>
                <a:gdLst>
                  <a:gd name="T0" fmla="*/ 90 w 100"/>
                  <a:gd name="T1" fmla="*/ 20 h 50"/>
                  <a:gd name="T2" fmla="*/ 100 w 100"/>
                  <a:gd name="T3" fmla="*/ 50 h 50"/>
                  <a:gd name="T4" fmla="*/ 0 w 100"/>
                  <a:gd name="T5" fmla="*/ 30 h 50"/>
                  <a:gd name="T6" fmla="*/ 90 w 100"/>
                  <a:gd name="T7" fmla="*/ 0 h 50"/>
                  <a:gd name="T8" fmla="*/ 90 w 100"/>
                  <a:gd name="T9" fmla="*/ 20 h 50"/>
                  <a:gd name="T10" fmla="*/ 0 60000 65536"/>
                  <a:gd name="T11" fmla="*/ 0 60000 65536"/>
                  <a:gd name="T12" fmla="*/ 0 60000 65536"/>
                  <a:gd name="T13" fmla="*/ 0 60000 65536"/>
                  <a:gd name="T14" fmla="*/ 0 60000 65536"/>
                  <a:gd name="T15" fmla="*/ 0 w 100"/>
                  <a:gd name="T16" fmla="*/ 0 h 50"/>
                  <a:gd name="T17" fmla="*/ 100 w 100"/>
                  <a:gd name="T18" fmla="*/ 50 h 50"/>
                </a:gdLst>
                <a:ahLst/>
                <a:cxnLst>
                  <a:cxn ang="T10">
                    <a:pos x="T0" y="T1"/>
                  </a:cxn>
                  <a:cxn ang="T11">
                    <a:pos x="T2" y="T3"/>
                  </a:cxn>
                  <a:cxn ang="T12">
                    <a:pos x="T4" y="T5"/>
                  </a:cxn>
                  <a:cxn ang="T13">
                    <a:pos x="T6" y="T7"/>
                  </a:cxn>
                  <a:cxn ang="T14">
                    <a:pos x="T8" y="T9"/>
                  </a:cxn>
                </a:cxnLst>
                <a:rect l="T15" t="T16" r="T17" b="T18"/>
                <a:pathLst>
                  <a:path w="100" h="50">
                    <a:moveTo>
                      <a:pt x="90" y="20"/>
                    </a:moveTo>
                    <a:lnTo>
                      <a:pt x="100" y="50"/>
                    </a:lnTo>
                    <a:lnTo>
                      <a:pt x="0" y="30"/>
                    </a:lnTo>
                    <a:lnTo>
                      <a:pt x="90" y="0"/>
                    </a:lnTo>
                    <a:lnTo>
                      <a:pt x="90" y="2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804" name="Rectangle 238"/>
              <p:cNvSpPr>
                <a:spLocks noChangeArrowheads="1"/>
              </p:cNvSpPr>
              <p:nvPr/>
            </p:nvSpPr>
            <p:spPr bwMode="auto">
              <a:xfrm>
                <a:off x="3896" y="3155"/>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05" name="Freeform 239"/>
              <p:cNvSpPr>
                <a:spLocks/>
              </p:cNvSpPr>
              <p:nvPr/>
            </p:nvSpPr>
            <p:spPr bwMode="auto">
              <a:xfrm>
                <a:off x="3876" y="3155"/>
                <a:ext cx="20" cy="20"/>
              </a:xfrm>
              <a:custGeom>
                <a:avLst/>
                <a:gdLst>
                  <a:gd name="T0" fmla="*/ 20 w 20"/>
                  <a:gd name="T1" fmla="*/ 10 h 20"/>
                  <a:gd name="T2" fmla="*/ 20 w 20"/>
                  <a:gd name="T3" fmla="*/ 0 h 20"/>
                  <a:gd name="T4" fmla="*/ 0 w 20"/>
                  <a:gd name="T5" fmla="*/ 10 h 20"/>
                  <a:gd name="T6" fmla="*/ 0 w 20"/>
                  <a:gd name="T7" fmla="*/ 10 h 20"/>
                  <a:gd name="T8" fmla="*/ 0 w 20"/>
                  <a:gd name="T9" fmla="*/ 20 h 20"/>
                  <a:gd name="T10" fmla="*/ 0 w 20"/>
                  <a:gd name="T11" fmla="*/ 20 h 20"/>
                  <a:gd name="T12" fmla="*/ 20 w 20"/>
                  <a:gd name="T13" fmla="*/ 10 h 20"/>
                  <a:gd name="T14" fmla="*/ 0 60000 65536"/>
                  <a:gd name="T15" fmla="*/ 0 60000 65536"/>
                  <a:gd name="T16" fmla="*/ 0 60000 65536"/>
                  <a:gd name="T17" fmla="*/ 0 60000 65536"/>
                  <a:gd name="T18" fmla="*/ 0 60000 65536"/>
                  <a:gd name="T19" fmla="*/ 0 60000 65536"/>
                  <a:gd name="T20" fmla="*/ 0 60000 65536"/>
                  <a:gd name="T21" fmla="*/ 0 w 20"/>
                  <a:gd name="T22" fmla="*/ 0 h 20"/>
                  <a:gd name="T23" fmla="*/ 20 w 2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20">
                    <a:moveTo>
                      <a:pt x="20" y="10"/>
                    </a:moveTo>
                    <a:lnTo>
                      <a:pt x="20" y="0"/>
                    </a:lnTo>
                    <a:lnTo>
                      <a:pt x="0" y="10"/>
                    </a:lnTo>
                    <a:lnTo>
                      <a:pt x="0" y="20"/>
                    </a:lnTo>
                    <a:lnTo>
                      <a:pt x="20" y="1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806" name="Rectangle 240"/>
              <p:cNvSpPr>
                <a:spLocks noChangeArrowheads="1"/>
              </p:cNvSpPr>
              <p:nvPr/>
            </p:nvSpPr>
            <p:spPr bwMode="auto">
              <a:xfrm>
                <a:off x="3826" y="3175"/>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07" name="Freeform 241"/>
              <p:cNvSpPr>
                <a:spLocks/>
              </p:cNvSpPr>
              <p:nvPr/>
            </p:nvSpPr>
            <p:spPr bwMode="auto">
              <a:xfrm>
                <a:off x="3826" y="3165"/>
                <a:ext cx="50" cy="20"/>
              </a:xfrm>
              <a:custGeom>
                <a:avLst/>
                <a:gdLst>
                  <a:gd name="T0" fmla="*/ 50 w 50"/>
                  <a:gd name="T1" fmla="*/ 10 h 20"/>
                  <a:gd name="T2" fmla="*/ 50 w 50"/>
                  <a:gd name="T3" fmla="*/ 0 h 20"/>
                  <a:gd name="T4" fmla="*/ 0 w 50"/>
                  <a:gd name="T5" fmla="*/ 10 h 20"/>
                  <a:gd name="T6" fmla="*/ 0 w 50"/>
                  <a:gd name="T7" fmla="*/ 20 h 20"/>
                  <a:gd name="T8" fmla="*/ 50 w 50"/>
                  <a:gd name="T9" fmla="*/ 10 h 20"/>
                  <a:gd name="T10" fmla="*/ 0 60000 65536"/>
                  <a:gd name="T11" fmla="*/ 0 60000 65536"/>
                  <a:gd name="T12" fmla="*/ 0 60000 65536"/>
                  <a:gd name="T13" fmla="*/ 0 60000 65536"/>
                  <a:gd name="T14" fmla="*/ 0 60000 65536"/>
                  <a:gd name="T15" fmla="*/ 0 w 50"/>
                  <a:gd name="T16" fmla="*/ 0 h 20"/>
                  <a:gd name="T17" fmla="*/ 50 w 50"/>
                  <a:gd name="T18" fmla="*/ 20 h 20"/>
                </a:gdLst>
                <a:ahLst/>
                <a:cxnLst>
                  <a:cxn ang="T10">
                    <a:pos x="T0" y="T1"/>
                  </a:cxn>
                  <a:cxn ang="T11">
                    <a:pos x="T2" y="T3"/>
                  </a:cxn>
                  <a:cxn ang="T12">
                    <a:pos x="T4" y="T5"/>
                  </a:cxn>
                  <a:cxn ang="T13">
                    <a:pos x="T6" y="T7"/>
                  </a:cxn>
                  <a:cxn ang="T14">
                    <a:pos x="T8" y="T9"/>
                  </a:cxn>
                </a:cxnLst>
                <a:rect l="T15" t="T16" r="T17" b="T18"/>
                <a:pathLst>
                  <a:path w="50" h="20">
                    <a:moveTo>
                      <a:pt x="50" y="10"/>
                    </a:moveTo>
                    <a:lnTo>
                      <a:pt x="50" y="0"/>
                    </a:lnTo>
                    <a:lnTo>
                      <a:pt x="0" y="10"/>
                    </a:lnTo>
                    <a:lnTo>
                      <a:pt x="0" y="20"/>
                    </a:lnTo>
                    <a:lnTo>
                      <a:pt x="50" y="1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808" name="Rectangle 242"/>
              <p:cNvSpPr>
                <a:spLocks noChangeArrowheads="1"/>
              </p:cNvSpPr>
              <p:nvPr/>
            </p:nvSpPr>
            <p:spPr bwMode="auto">
              <a:xfrm>
                <a:off x="3716" y="2996"/>
                <a:ext cx="214" cy="87"/>
              </a:xfrm>
              <a:prstGeom prst="rect">
                <a:avLst/>
              </a:prstGeom>
              <a:noFill/>
              <a:ln w="9525">
                <a:noFill/>
                <a:miter lim="800000"/>
                <a:headEnd/>
                <a:tailEnd/>
              </a:ln>
            </p:spPr>
            <p:txBody>
              <a:bodyPr wrap="none" lIns="0" tIns="0" rIns="0" bIns="0">
                <a:spAutoFit/>
              </a:bodyPr>
              <a:lstStyle/>
              <a:p>
                <a:r>
                  <a:rPr lang="en-US" sz="1000" u="none">
                    <a:solidFill>
                      <a:srgbClr val="000000"/>
                    </a:solidFill>
                  </a:rPr>
                  <a:t>work()</a:t>
                </a:r>
                <a:endParaRPr lang="en-US" b="1" u="none"/>
              </a:p>
            </p:txBody>
          </p:sp>
          <p:sp>
            <p:nvSpPr>
              <p:cNvPr id="154809" name="Rectangle 243"/>
              <p:cNvSpPr>
                <a:spLocks noChangeArrowheads="1"/>
              </p:cNvSpPr>
              <p:nvPr/>
            </p:nvSpPr>
            <p:spPr bwMode="auto">
              <a:xfrm>
                <a:off x="4435" y="3524"/>
                <a:ext cx="180" cy="20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810" name="Rectangle 244"/>
              <p:cNvSpPr>
                <a:spLocks noChangeArrowheads="1"/>
              </p:cNvSpPr>
              <p:nvPr/>
            </p:nvSpPr>
            <p:spPr bwMode="auto">
              <a:xfrm>
                <a:off x="4435" y="3524"/>
                <a:ext cx="19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11" name="Rectangle 245"/>
              <p:cNvSpPr>
                <a:spLocks noChangeArrowheads="1"/>
              </p:cNvSpPr>
              <p:nvPr/>
            </p:nvSpPr>
            <p:spPr bwMode="auto">
              <a:xfrm>
                <a:off x="4615" y="3524"/>
                <a:ext cx="10" cy="21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12" name="Rectangle 246"/>
              <p:cNvSpPr>
                <a:spLocks noChangeArrowheads="1"/>
              </p:cNvSpPr>
              <p:nvPr/>
            </p:nvSpPr>
            <p:spPr bwMode="auto">
              <a:xfrm>
                <a:off x="4435" y="3733"/>
                <a:ext cx="18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13" name="Rectangle 247"/>
              <p:cNvSpPr>
                <a:spLocks noChangeArrowheads="1"/>
              </p:cNvSpPr>
              <p:nvPr/>
            </p:nvSpPr>
            <p:spPr bwMode="auto">
              <a:xfrm>
                <a:off x="4435" y="3524"/>
                <a:ext cx="10" cy="20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14" name="Rectangle 248"/>
              <p:cNvSpPr>
                <a:spLocks noChangeArrowheads="1"/>
              </p:cNvSpPr>
              <p:nvPr/>
            </p:nvSpPr>
            <p:spPr bwMode="auto">
              <a:xfrm>
                <a:off x="3536" y="3155"/>
                <a:ext cx="180" cy="12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815" name="Rectangle 249"/>
              <p:cNvSpPr>
                <a:spLocks noChangeArrowheads="1"/>
              </p:cNvSpPr>
              <p:nvPr/>
            </p:nvSpPr>
            <p:spPr bwMode="auto">
              <a:xfrm>
                <a:off x="3536" y="3155"/>
                <a:ext cx="19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16" name="Rectangle 250"/>
              <p:cNvSpPr>
                <a:spLocks noChangeArrowheads="1"/>
              </p:cNvSpPr>
              <p:nvPr/>
            </p:nvSpPr>
            <p:spPr bwMode="auto">
              <a:xfrm>
                <a:off x="3716" y="3155"/>
                <a:ext cx="10" cy="13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17" name="Rectangle 251"/>
              <p:cNvSpPr>
                <a:spLocks noChangeArrowheads="1"/>
              </p:cNvSpPr>
              <p:nvPr/>
            </p:nvSpPr>
            <p:spPr bwMode="auto">
              <a:xfrm>
                <a:off x="3536" y="3275"/>
                <a:ext cx="18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18" name="Rectangle 252"/>
              <p:cNvSpPr>
                <a:spLocks noChangeArrowheads="1"/>
              </p:cNvSpPr>
              <p:nvPr/>
            </p:nvSpPr>
            <p:spPr bwMode="auto">
              <a:xfrm>
                <a:off x="3536" y="3155"/>
                <a:ext cx="10" cy="12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19" name="Freeform 253"/>
              <p:cNvSpPr>
                <a:spLocks/>
              </p:cNvSpPr>
              <p:nvPr/>
            </p:nvSpPr>
            <p:spPr bwMode="auto">
              <a:xfrm>
                <a:off x="4325" y="3514"/>
                <a:ext cx="90" cy="60"/>
              </a:xfrm>
              <a:custGeom>
                <a:avLst/>
                <a:gdLst>
                  <a:gd name="T0" fmla="*/ 0 w 90"/>
                  <a:gd name="T1" fmla="*/ 30 h 60"/>
                  <a:gd name="T2" fmla="*/ 0 w 90"/>
                  <a:gd name="T3" fmla="*/ 0 h 60"/>
                  <a:gd name="T4" fmla="*/ 0 w 90"/>
                  <a:gd name="T5" fmla="*/ 0 h 60"/>
                  <a:gd name="T6" fmla="*/ 0 w 90"/>
                  <a:gd name="T7" fmla="*/ 0 h 60"/>
                  <a:gd name="T8" fmla="*/ 90 w 90"/>
                  <a:gd name="T9" fmla="*/ 30 h 60"/>
                  <a:gd name="T10" fmla="*/ 90 w 90"/>
                  <a:gd name="T11" fmla="*/ 40 h 60"/>
                  <a:gd name="T12" fmla="*/ 90 w 90"/>
                  <a:gd name="T13" fmla="*/ 40 h 60"/>
                  <a:gd name="T14" fmla="*/ 0 w 90"/>
                  <a:gd name="T15" fmla="*/ 60 h 60"/>
                  <a:gd name="T16" fmla="*/ 0 w 90"/>
                  <a:gd name="T17" fmla="*/ 60 h 60"/>
                  <a:gd name="T18" fmla="*/ 0 w 90"/>
                  <a:gd name="T19" fmla="*/ 50 h 60"/>
                  <a:gd name="T20" fmla="*/ 0 w 90"/>
                  <a:gd name="T21" fmla="*/ 50 h 60"/>
                  <a:gd name="T22" fmla="*/ 90 w 90"/>
                  <a:gd name="T23" fmla="*/ 30 h 60"/>
                  <a:gd name="T24" fmla="*/ 90 w 90"/>
                  <a:gd name="T25" fmla="*/ 40 h 60"/>
                  <a:gd name="T26" fmla="*/ 90 w 90"/>
                  <a:gd name="T27" fmla="*/ 40 h 60"/>
                  <a:gd name="T28" fmla="*/ 0 w 90"/>
                  <a:gd name="T29" fmla="*/ 10 h 60"/>
                  <a:gd name="T30" fmla="*/ 0 w 90"/>
                  <a:gd name="T31" fmla="*/ 0 h 60"/>
                  <a:gd name="T32" fmla="*/ 10 w 90"/>
                  <a:gd name="T33" fmla="*/ 0 h 60"/>
                  <a:gd name="T34" fmla="*/ 10 w 90"/>
                  <a:gd name="T35" fmla="*/ 30 h 60"/>
                  <a:gd name="T36" fmla="*/ 0 w 90"/>
                  <a:gd name="T37" fmla="*/ 30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60"/>
                  <a:gd name="T59" fmla="*/ 90 w 90"/>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60">
                    <a:moveTo>
                      <a:pt x="0" y="30"/>
                    </a:moveTo>
                    <a:lnTo>
                      <a:pt x="0" y="0"/>
                    </a:lnTo>
                    <a:lnTo>
                      <a:pt x="90" y="30"/>
                    </a:lnTo>
                    <a:lnTo>
                      <a:pt x="90" y="40"/>
                    </a:lnTo>
                    <a:lnTo>
                      <a:pt x="0" y="60"/>
                    </a:lnTo>
                    <a:lnTo>
                      <a:pt x="0" y="50"/>
                    </a:lnTo>
                    <a:lnTo>
                      <a:pt x="90" y="30"/>
                    </a:lnTo>
                    <a:lnTo>
                      <a:pt x="90" y="40"/>
                    </a:lnTo>
                    <a:lnTo>
                      <a:pt x="0" y="10"/>
                    </a:lnTo>
                    <a:lnTo>
                      <a:pt x="0" y="0"/>
                    </a:lnTo>
                    <a:lnTo>
                      <a:pt x="10" y="0"/>
                    </a:lnTo>
                    <a:lnTo>
                      <a:pt x="10" y="30"/>
                    </a:lnTo>
                    <a:lnTo>
                      <a:pt x="0" y="3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820" name="Freeform 254"/>
              <p:cNvSpPr>
                <a:spLocks/>
              </p:cNvSpPr>
              <p:nvPr/>
            </p:nvSpPr>
            <p:spPr bwMode="auto">
              <a:xfrm>
                <a:off x="4325" y="3544"/>
                <a:ext cx="10" cy="20"/>
              </a:xfrm>
              <a:custGeom>
                <a:avLst/>
                <a:gdLst>
                  <a:gd name="T0" fmla="*/ 0 w 10"/>
                  <a:gd name="T1" fmla="*/ 20 h 20"/>
                  <a:gd name="T2" fmla="*/ 0 w 10"/>
                  <a:gd name="T3" fmla="*/ 0 h 20"/>
                  <a:gd name="T4" fmla="*/ 10 w 10"/>
                  <a:gd name="T5" fmla="*/ 0 h 20"/>
                  <a:gd name="T6" fmla="*/ 10 w 10"/>
                  <a:gd name="T7" fmla="*/ 0 h 20"/>
                  <a:gd name="T8" fmla="*/ 10 w 10"/>
                  <a:gd name="T9" fmla="*/ 0 h 20"/>
                  <a:gd name="T10" fmla="*/ 10 w 10"/>
                  <a:gd name="T11" fmla="*/ 20 h 20"/>
                  <a:gd name="T12" fmla="*/ 0 w 10"/>
                  <a:gd name="T13" fmla="*/ 2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20"/>
                    </a:moveTo>
                    <a:lnTo>
                      <a:pt x="0" y="0"/>
                    </a:lnTo>
                    <a:lnTo>
                      <a:pt x="10" y="0"/>
                    </a:lnTo>
                    <a:lnTo>
                      <a:pt x="10" y="20"/>
                    </a:lnTo>
                    <a:lnTo>
                      <a:pt x="0" y="2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821" name="Freeform 255"/>
              <p:cNvSpPr>
                <a:spLocks/>
              </p:cNvSpPr>
              <p:nvPr/>
            </p:nvSpPr>
            <p:spPr bwMode="auto">
              <a:xfrm>
                <a:off x="4325" y="3514"/>
                <a:ext cx="90" cy="50"/>
              </a:xfrm>
              <a:custGeom>
                <a:avLst/>
                <a:gdLst>
                  <a:gd name="T0" fmla="*/ 0 w 90"/>
                  <a:gd name="T1" fmla="*/ 30 h 50"/>
                  <a:gd name="T2" fmla="*/ 0 w 90"/>
                  <a:gd name="T3" fmla="*/ 0 h 50"/>
                  <a:gd name="T4" fmla="*/ 90 w 90"/>
                  <a:gd name="T5" fmla="*/ 30 h 50"/>
                  <a:gd name="T6" fmla="*/ 0 w 90"/>
                  <a:gd name="T7" fmla="*/ 50 h 50"/>
                  <a:gd name="T8" fmla="*/ 0 w 90"/>
                  <a:gd name="T9" fmla="*/ 30 h 50"/>
                  <a:gd name="T10" fmla="*/ 0 60000 65536"/>
                  <a:gd name="T11" fmla="*/ 0 60000 65536"/>
                  <a:gd name="T12" fmla="*/ 0 60000 65536"/>
                  <a:gd name="T13" fmla="*/ 0 60000 65536"/>
                  <a:gd name="T14" fmla="*/ 0 60000 65536"/>
                  <a:gd name="T15" fmla="*/ 0 w 90"/>
                  <a:gd name="T16" fmla="*/ 0 h 50"/>
                  <a:gd name="T17" fmla="*/ 90 w 90"/>
                  <a:gd name="T18" fmla="*/ 50 h 50"/>
                </a:gdLst>
                <a:ahLst/>
                <a:cxnLst>
                  <a:cxn ang="T10">
                    <a:pos x="T0" y="T1"/>
                  </a:cxn>
                  <a:cxn ang="T11">
                    <a:pos x="T2" y="T3"/>
                  </a:cxn>
                  <a:cxn ang="T12">
                    <a:pos x="T4" y="T5"/>
                  </a:cxn>
                  <a:cxn ang="T13">
                    <a:pos x="T6" y="T7"/>
                  </a:cxn>
                  <a:cxn ang="T14">
                    <a:pos x="T8" y="T9"/>
                  </a:cxn>
                </a:cxnLst>
                <a:rect l="T15" t="T16" r="T17" b="T18"/>
                <a:pathLst>
                  <a:path w="90" h="50">
                    <a:moveTo>
                      <a:pt x="0" y="30"/>
                    </a:moveTo>
                    <a:lnTo>
                      <a:pt x="0" y="0"/>
                    </a:lnTo>
                    <a:lnTo>
                      <a:pt x="90" y="30"/>
                    </a:lnTo>
                    <a:lnTo>
                      <a:pt x="0" y="50"/>
                    </a:lnTo>
                    <a:lnTo>
                      <a:pt x="0" y="3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822" name="Rectangle 256"/>
              <p:cNvSpPr>
                <a:spLocks noChangeArrowheads="1"/>
              </p:cNvSpPr>
              <p:nvPr/>
            </p:nvSpPr>
            <p:spPr bwMode="auto">
              <a:xfrm>
                <a:off x="3686" y="3544"/>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23" name="Rectangle 257"/>
              <p:cNvSpPr>
                <a:spLocks noChangeArrowheads="1"/>
              </p:cNvSpPr>
              <p:nvPr/>
            </p:nvSpPr>
            <p:spPr bwMode="auto">
              <a:xfrm>
                <a:off x="4315" y="3544"/>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24" name="Rectangle 258"/>
              <p:cNvSpPr>
                <a:spLocks noChangeArrowheads="1"/>
              </p:cNvSpPr>
              <p:nvPr/>
            </p:nvSpPr>
            <p:spPr bwMode="auto">
              <a:xfrm>
                <a:off x="3686" y="3544"/>
                <a:ext cx="629"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25" name="Rectangle 259"/>
              <p:cNvSpPr>
                <a:spLocks noChangeArrowheads="1"/>
              </p:cNvSpPr>
              <p:nvPr/>
            </p:nvSpPr>
            <p:spPr bwMode="auto">
              <a:xfrm>
                <a:off x="3836" y="3374"/>
                <a:ext cx="419" cy="17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826" name="Rectangle 260"/>
              <p:cNvSpPr>
                <a:spLocks noChangeArrowheads="1"/>
              </p:cNvSpPr>
              <p:nvPr/>
            </p:nvSpPr>
            <p:spPr bwMode="auto">
              <a:xfrm>
                <a:off x="3836" y="3374"/>
                <a:ext cx="429"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27" name="Rectangle 261"/>
              <p:cNvSpPr>
                <a:spLocks noChangeArrowheads="1"/>
              </p:cNvSpPr>
              <p:nvPr/>
            </p:nvSpPr>
            <p:spPr bwMode="auto">
              <a:xfrm>
                <a:off x="4255" y="3374"/>
                <a:ext cx="10" cy="18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28" name="Rectangle 262"/>
              <p:cNvSpPr>
                <a:spLocks noChangeArrowheads="1"/>
              </p:cNvSpPr>
              <p:nvPr/>
            </p:nvSpPr>
            <p:spPr bwMode="auto">
              <a:xfrm>
                <a:off x="3836" y="3544"/>
                <a:ext cx="419"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29" name="Rectangle 263"/>
              <p:cNvSpPr>
                <a:spLocks noChangeArrowheads="1"/>
              </p:cNvSpPr>
              <p:nvPr/>
            </p:nvSpPr>
            <p:spPr bwMode="auto">
              <a:xfrm>
                <a:off x="3836" y="3374"/>
                <a:ext cx="10" cy="17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30" name="Rectangle 264"/>
              <p:cNvSpPr>
                <a:spLocks noChangeArrowheads="1"/>
              </p:cNvSpPr>
              <p:nvPr/>
            </p:nvSpPr>
            <p:spPr bwMode="auto">
              <a:xfrm>
                <a:off x="3866" y="3414"/>
                <a:ext cx="326" cy="87"/>
              </a:xfrm>
              <a:prstGeom prst="rect">
                <a:avLst/>
              </a:prstGeom>
              <a:noFill/>
              <a:ln w="9525">
                <a:noFill/>
                <a:miter lim="800000"/>
                <a:headEnd/>
                <a:tailEnd/>
              </a:ln>
            </p:spPr>
            <p:txBody>
              <a:bodyPr wrap="none" lIns="0" tIns="0" rIns="0" bIns="0">
                <a:spAutoFit/>
              </a:bodyPr>
              <a:lstStyle/>
              <a:p>
                <a:r>
                  <a:rPr lang="en-US" sz="1000" b="1" u="none">
                    <a:solidFill>
                      <a:srgbClr val="000000"/>
                    </a:solidFill>
                  </a:rPr>
                  <a:t>message</a:t>
                </a:r>
                <a:endParaRPr lang="en-US" b="1" u="none"/>
              </a:p>
            </p:txBody>
          </p:sp>
          <p:sp>
            <p:nvSpPr>
              <p:cNvPr id="154831" name="Rectangle 265"/>
              <p:cNvSpPr>
                <a:spLocks noChangeArrowheads="1"/>
              </p:cNvSpPr>
              <p:nvPr/>
            </p:nvSpPr>
            <p:spPr bwMode="auto">
              <a:xfrm>
                <a:off x="2727" y="2776"/>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32" name="Rectangle 266"/>
              <p:cNvSpPr>
                <a:spLocks noChangeArrowheads="1"/>
              </p:cNvSpPr>
              <p:nvPr/>
            </p:nvSpPr>
            <p:spPr bwMode="auto">
              <a:xfrm>
                <a:off x="3506" y="2776"/>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33" name="Rectangle 267"/>
              <p:cNvSpPr>
                <a:spLocks noChangeArrowheads="1"/>
              </p:cNvSpPr>
              <p:nvPr/>
            </p:nvSpPr>
            <p:spPr bwMode="auto">
              <a:xfrm>
                <a:off x="2727" y="2776"/>
                <a:ext cx="779"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34" name="Freeform 268"/>
              <p:cNvSpPr>
                <a:spLocks/>
              </p:cNvSpPr>
              <p:nvPr/>
            </p:nvSpPr>
            <p:spPr bwMode="auto">
              <a:xfrm>
                <a:off x="3416" y="2776"/>
                <a:ext cx="90" cy="30"/>
              </a:xfrm>
              <a:custGeom>
                <a:avLst/>
                <a:gdLst>
                  <a:gd name="T0" fmla="*/ 0 w 90"/>
                  <a:gd name="T1" fmla="*/ 30 h 30"/>
                  <a:gd name="T2" fmla="*/ 90 w 90"/>
                  <a:gd name="T3" fmla="*/ 0 h 30"/>
                  <a:gd name="T4" fmla="*/ 0 w 90"/>
                  <a:gd name="T5" fmla="*/ 0 h 30"/>
                  <a:gd name="T6" fmla="*/ 0 w 90"/>
                  <a:gd name="T7" fmla="*/ 30 h 30"/>
                  <a:gd name="T8" fmla="*/ 0 60000 65536"/>
                  <a:gd name="T9" fmla="*/ 0 60000 65536"/>
                  <a:gd name="T10" fmla="*/ 0 60000 65536"/>
                  <a:gd name="T11" fmla="*/ 0 60000 65536"/>
                  <a:gd name="T12" fmla="*/ 0 w 90"/>
                  <a:gd name="T13" fmla="*/ 0 h 30"/>
                  <a:gd name="T14" fmla="*/ 90 w 90"/>
                  <a:gd name="T15" fmla="*/ 30 h 30"/>
                </a:gdLst>
                <a:ahLst/>
                <a:cxnLst>
                  <a:cxn ang="T8">
                    <a:pos x="T0" y="T1"/>
                  </a:cxn>
                  <a:cxn ang="T9">
                    <a:pos x="T2" y="T3"/>
                  </a:cxn>
                  <a:cxn ang="T10">
                    <a:pos x="T4" y="T5"/>
                  </a:cxn>
                  <a:cxn ang="T11">
                    <a:pos x="T6" y="T7"/>
                  </a:cxn>
                </a:cxnLst>
                <a:rect l="T12" t="T13" r="T14" b="T15"/>
                <a:pathLst>
                  <a:path w="90" h="30">
                    <a:moveTo>
                      <a:pt x="0" y="30"/>
                    </a:moveTo>
                    <a:lnTo>
                      <a:pt x="90" y="0"/>
                    </a:lnTo>
                    <a:lnTo>
                      <a:pt x="0" y="0"/>
                    </a:lnTo>
                    <a:lnTo>
                      <a:pt x="0" y="3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835" name="Freeform 269"/>
              <p:cNvSpPr>
                <a:spLocks/>
              </p:cNvSpPr>
              <p:nvPr/>
            </p:nvSpPr>
            <p:spPr bwMode="auto">
              <a:xfrm>
                <a:off x="3416" y="2776"/>
                <a:ext cx="90" cy="40"/>
              </a:xfrm>
              <a:custGeom>
                <a:avLst/>
                <a:gdLst>
                  <a:gd name="T0" fmla="*/ 0 w 90"/>
                  <a:gd name="T1" fmla="*/ 30 h 40"/>
                  <a:gd name="T2" fmla="*/ 90 w 90"/>
                  <a:gd name="T3" fmla="*/ 0 h 40"/>
                  <a:gd name="T4" fmla="*/ 90 w 90"/>
                  <a:gd name="T5" fmla="*/ 10 h 40"/>
                  <a:gd name="T6" fmla="*/ 90 w 90"/>
                  <a:gd name="T7" fmla="*/ 0 h 40"/>
                  <a:gd name="T8" fmla="*/ 90 w 90"/>
                  <a:gd name="T9" fmla="*/ 10 h 40"/>
                  <a:gd name="T10" fmla="*/ 0 w 90"/>
                  <a:gd name="T11" fmla="*/ 40 h 40"/>
                  <a:gd name="T12" fmla="*/ 0 w 90"/>
                  <a:gd name="T13" fmla="*/ 30 h 40"/>
                  <a:gd name="T14" fmla="*/ 0 60000 65536"/>
                  <a:gd name="T15" fmla="*/ 0 60000 65536"/>
                  <a:gd name="T16" fmla="*/ 0 60000 65536"/>
                  <a:gd name="T17" fmla="*/ 0 60000 65536"/>
                  <a:gd name="T18" fmla="*/ 0 60000 65536"/>
                  <a:gd name="T19" fmla="*/ 0 60000 65536"/>
                  <a:gd name="T20" fmla="*/ 0 60000 65536"/>
                  <a:gd name="T21" fmla="*/ 0 w 90"/>
                  <a:gd name="T22" fmla="*/ 0 h 40"/>
                  <a:gd name="T23" fmla="*/ 90 w 9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40">
                    <a:moveTo>
                      <a:pt x="0" y="30"/>
                    </a:moveTo>
                    <a:lnTo>
                      <a:pt x="90" y="0"/>
                    </a:lnTo>
                    <a:lnTo>
                      <a:pt x="90" y="10"/>
                    </a:lnTo>
                    <a:lnTo>
                      <a:pt x="90" y="0"/>
                    </a:lnTo>
                    <a:lnTo>
                      <a:pt x="90" y="10"/>
                    </a:lnTo>
                    <a:lnTo>
                      <a:pt x="0" y="40"/>
                    </a:lnTo>
                    <a:lnTo>
                      <a:pt x="0" y="3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836" name="Rectangle 270"/>
              <p:cNvSpPr>
                <a:spLocks noChangeArrowheads="1"/>
              </p:cNvSpPr>
              <p:nvPr/>
            </p:nvSpPr>
            <p:spPr bwMode="auto">
              <a:xfrm>
                <a:off x="3416" y="2776"/>
                <a:ext cx="9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37" name="Freeform 271"/>
              <p:cNvSpPr>
                <a:spLocks/>
              </p:cNvSpPr>
              <p:nvPr/>
            </p:nvSpPr>
            <p:spPr bwMode="auto">
              <a:xfrm>
                <a:off x="3416" y="2776"/>
                <a:ext cx="10" cy="40"/>
              </a:xfrm>
              <a:custGeom>
                <a:avLst/>
                <a:gdLst>
                  <a:gd name="T0" fmla="*/ 10 w 10"/>
                  <a:gd name="T1" fmla="*/ 0 h 40"/>
                  <a:gd name="T2" fmla="*/ 10 w 10"/>
                  <a:gd name="T3" fmla="*/ 30 h 40"/>
                  <a:gd name="T4" fmla="*/ 0 w 10"/>
                  <a:gd name="T5" fmla="*/ 40 h 40"/>
                  <a:gd name="T6" fmla="*/ 0 w 10"/>
                  <a:gd name="T7" fmla="*/ 40 h 40"/>
                  <a:gd name="T8" fmla="*/ 0 w 10"/>
                  <a:gd name="T9" fmla="*/ 30 h 40"/>
                  <a:gd name="T10" fmla="*/ 0 w 10"/>
                  <a:gd name="T11" fmla="*/ 0 h 40"/>
                  <a:gd name="T12" fmla="*/ 10 w 10"/>
                  <a:gd name="T13" fmla="*/ 0 h 40"/>
                  <a:gd name="T14" fmla="*/ 0 60000 65536"/>
                  <a:gd name="T15" fmla="*/ 0 60000 65536"/>
                  <a:gd name="T16" fmla="*/ 0 60000 65536"/>
                  <a:gd name="T17" fmla="*/ 0 60000 65536"/>
                  <a:gd name="T18" fmla="*/ 0 60000 65536"/>
                  <a:gd name="T19" fmla="*/ 0 60000 65536"/>
                  <a:gd name="T20" fmla="*/ 0 60000 65536"/>
                  <a:gd name="T21" fmla="*/ 0 w 10"/>
                  <a:gd name="T22" fmla="*/ 0 h 40"/>
                  <a:gd name="T23" fmla="*/ 10 w 1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40">
                    <a:moveTo>
                      <a:pt x="10" y="0"/>
                    </a:moveTo>
                    <a:lnTo>
                      <a:pt x="10" y="30"/>
                    </a:lnTo>
                    <a:lnTo>
                      <a:pt x="0" y="40"/>
                    </a:lnTo>
                    <a:lnTo>
                      <a:pt x="0" y="30"/>
                    </a:lnTo>
                    <a:lnTo>
                      <a:pt x="0" y="0"/>
                    </a:lnTo>
                    <a:lnTo>
                      <a:pt x="1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838" name="Rectangle 272"/>
              <p:cNvSpPr>
                <a:spLocks noChangeArrowheads="1"/>
              </p:cNvSpPr>
              <p:nvPr/>
            </p:nvSpPr>
            <p:spPr bwMode="auto">
              <a:xfrm>
                <a:off x="5184" y="3982"/>
                <a:ext cx="11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39" name="Freeform 273"/>
              <p:cNvSpPr>
                <a:spLocks/>
              </p:cNvSpPr>
              <p:nvPr/>
            </p:nvSpPr>
            <p:spPr bwMode="auto">
              <a:xfrm>
                <a:off x="5194" y="3952"/>
                <a:ext cx="130" cy="40"/>
              </a:xfrm>
              <a:custGeom>
                <a:avLst/>
                <a:gdLst>
                  <a:gd name="T0" fmla="*/ 0 w 130"/>
                  <a:gd name="T1" fmla="*/ 0 h 40"/>
                  <a:gd name="T2" fmla="*/ 0 w 130"/>
                  <a:gd name="T3" fmla="*/ 10 h 40"/>
                  <a:gd name="T4" fmla="*/ 100 w 130"/>
                  <a:gd name="T5" fmla="*/ 40 h 40"/>
                  <a:gd name="T6" fmla="*/ 100 w 130"/>
                  <a:gd name="T7" fmla="*/ 40 h 40"/>
                  <a:gd name="T8" fmla="*/ 130 w 130"/>
                  <a:gd name="T9" fmla="*/ 30 h 40"/>
                  <a:gd name="T10" fmla="*/ 100 w 130"/>
                  <a:gd name="T11" fmla="*/ 30 h 40"/>
                  <a:gd name="T12" fmla="*/ 0 w 130"/>
                  <a:gd name="T13" fmla="*/ 0 h 40"/>
                  <a:gd name="T14" fmla="*/ 0 60000 65536"/>
                  <a:gd name="T15" fmla="*/ 0 60000 65536"/>
                  <a:gd name="T16" fmla="*/ 0 60000 65536"/>
                  <a:gd name="T17" fmla="*/ 0 60000 65536"/>
                  <a:gd name="T18" fmla="*/ 0 60000 65536"/>
                  <a:gd name="T19" fmla="*/ 0 60000 65536"/>
                  <a:gd name="T20" fmla="*/ 0 60000 65536"/>
                  <a:gd name="T21" fmla="*/ 0 w 130"/>
                  <a:gd name="T22" fmla="*/ 0 h 40"/>
                  <a:gd name="T23" fmla="*/ 130 w 13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0" h="40">
                    <a:moveTo>
                      <a:pt x="0" y="0"/>
                    </a:moveTo>
                    <a:lnTo>
                      <a:pt x="0" y="10"/>
                    </a:lnTo>
                    <a:lnTo>
                      <a:pt x="100" y="40"/>
                    </a:lnTo>
                    <a:lnTo>
                      <a:pt x="130" y="30"/>
                    </a:lnTo>
                    <a:lnTo>
                      <a:pt x="100" y="30"/>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840" name="Freeform 274"/>
              <p:cNvSpPr>
                <a:spLocks/>
              </p:cNvSpPr>
              <p:nvPr/>
            </p:nvSpPr>
            <p:spPr bwMode="auto">
              <a:xfrm>
                <a:off x="5194" y="3982"/>
                <a:ext cx="100" cy="40"/>
              </a:xfrm>
              <a:custGeom>
                <a:avLst/>
                <a:gdLst>
                  <a:gd name="T0" fmla="*/ 100 w 100"/>
                  <a:gd name="T1" fmla="*/ 10 h 40"/>
                  <a:gd name="T2" fmla="*/ 100 w 100"/>
                  <a:gd name="T3" fmla="*/ 0 h 40"/>
                  <a:gd name="T4" fmla="*/ 0 w 100"/>
                  <a:gd name="T5" fmla="*/ 30 h 40"/>
                  <a:gd name="T6" fmla="*/ 0 w 100"/>
                  <a:gd name="T7" fmla="*/ 40 h 40"/>
                  <a:gd name="T8" fmla="*/ 100 w 100"/>
                  <a:gd name="T9" fmla="*/ 10 h 40"/>
                  <a:gd name="T10" fmla="*/ 0 60000 65536"/>
                  <a:gd name="T11" fmla="*/ 0 60000 65536"/>
                  <a:gd name="T12" fmla="*/ 0 60000 65536"/>
                  <a:gd name="T13" fmla="*/ 0 60000 65536"/>
                  <a:gd name="T14" fmla="*/ 0 60000 65536"/>
                  <a:gd name="T15" fmla="*/ 0 w 100"/>
                  <a:gd name="T16" fmla="*/ 0 h 40"/>
                  <a:gd name="T17" fmla="*/ 100 w 100"/>
                  <a:gd name="T18" fmla="*/ 40 h 40"/>
                </a:gdLst>
                <a:ahLst/>
                <a:cxnLst>
                  <a:cxn ang="T10">
                    <a:pos x="T0" y="T1"/>
                  </a:cxn>
                  <a:cxn ang="T11">
                    <a:pos x="T2" y="T3"/>
                  </a:cxn>
                  <a:cxn ang="T12">
                    <a:pos x="T4" y="T5"/>
                  </a:cxn>
                  <a:cxn ang="T13">
                    <a:pos x="T6" y="T7"/>
                  </a:cxn>
                  <a:cxn ang="T14">
                    <a:pos x="T8" y="T9"/>
                  </a:cxn>
                </a:cxnLst>
                <a:rect l="T15" t="T16" r="T17" b="T18"/>
                <a:pathLst>
                  <a:path w="100" h="40">
                    <a:moveTo>
                      <a:pt x="100" y="10"/>
                    </a:moveTo>
                    <a:lnTo>
                      <a:pt x="100" y="0"/>
                    </a:lnTo>
                    <a:lnTo>
                      <a:pt x="0" y="30"/>
                    </a:lnTo>
                    <a:lnTo>
                      <a:pt x="0" y="40"/>
                    </a:lnTo>
                    <a:lnTo>
                      <a:pt x="100" y="1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841" name="Rectangle 275"/>
              <p:cNvSpPr>
                <a:spLocks noChangeArrowheads="1"/>
              </p:cNvSpPr>
              <p:nvPr/>
            </p:nvSpPr>
            <p:spPr bwMode="auto">
              <a:xfrm>
                <a:off x="4615" y="3982"/>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42" name="Rectangle 276"/>
              <p:cNvSpPr>
                <a:spLocks noChangeArrowheads="1"/>
              </p:cNvSpPr>
              <p:nvPr/>
            </p:nvSpPr>
            <p:spPr bwMode="auto">
              <a:xfrm>
                <a:off x="4655" y="3982"/>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43" name="Rectangle 277"/>
              <p:cNvSpPr>
                <a:spLocks noChangeArrowheads="1"/>
              </p:cNvSpPr>
              <p:nvPr/>
            </p:nvSpPr>
            <p:spPr bwMode="auto">
              <a:xfrm>
                <a:off x="4615" y="3982"/>
                <a:ext cx="4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44" name="Line 278"/>
              <p:cNvSpPr>
                <a:spLocks noChangeShapeType="1"/>
              </p:cNvSpPr>
              <p:nvPr/>
            </p:nvSpPr>
            <p:spPr bwMode="auto">
              <a:xfrm>
                <a:off x="4715" y="3982"/>
                <a:ext cx="80" cy="1"/>
              </a:xfrm>
              <a:prstGeom prst="line">
                <a:avLst/>
              </a:prstGeom>
              <a:noFill/>
              <a:ln w="0">
                <a:solidFill>
                  <a:srgbClr val="000000"/>
                </a:solidFill>
                <a:round/>
                <a:headEnd/>
                <a:tailEnd/>
              </a:ln>
            </p:spPr>
            <p:txBody>
              <a:bodyPr/>
              <a:lstStyle/>
              <a:p>
                <a:endParaRPr lang="en-US"/>
              </a:p>
            </p:txBody>
          </p:sp>
          <p:sp>
            <p:nvSpPr>
              <p:cNvPr id="154845" name="Line 279"/>
              <p:cNvSpPr>
                <a:spLocks noChangeShapeType="1"/>
              </p:cNvSpPr>
              <p:nvPr/>
            </p:nvSpPr>
            <p:spPr bwMode="auto">
              <a:xfrm>
                <a:off x="4865" y="3982"/>
                <a:ext cx="80" cy="1"/>
              </a:xfrm>
              <a:prstGeom prst="line">
                <a:avLst/>
              </a:prstGeom>
              <a:noFill/>
              <a:ln w="0">
                <a:solidFill>
                  <a:srgbClr val="000000"/>
                </a:solidFill>
                <a:round/>
                <a:headEnd/>
                <a:tailEnd/>
              </a:ln>
            </p:spPr>
            <p:txBody>
              <a:bodyPr/>
              <a:lstStyle/>
              <a:p>
                <a:endParaRPr lang="en-US"/>
              </a:p>
            </p:txBody>
          </p:sp>
          <p:sp>
            <p:nvSpPr>
              <p:cNvPr id="154846" name="Line 280"/>
              <p:cNvSpPr>
                <a:spLocks noChangeShapeType="1"/>
              </p:cNvSpPr>
              <p:nvPr/>
            </p:nvSpPr>
            <p:spPr bwMode="auto">
              <a:xfrm>
                <a:off x="5005" y="3982"/>
                <a:ext cx="80" cy="1"/>
              </a:xfrm>
              <a:prstGeom prst="line">
                <a:avLst/>
              </a:prstGeom>
              <a:noFill/>
              <a:ln w="0">
                <a:solidFill>
                  <a:srgbClr val="000000"/>
                </a:solidFill>
                <a:round/>
                <a:headEnd/>
                <a:tailEnd/>
              </a:ln>
            </p:spPr>
            <p:txBody>
              <a:bodyPr/>
              <a:lstStyle/>
              <a:p>
                <a:endParaRPr lang="en-US"/>
              </a:p>
            </p:txBody>
          </p:sp>
          <p:sp>
            <p:nvSpPr>
              <p:cNvPr id="154847" name="Rectangle 281"/>
              <p:cNvSpPr>
                <a:spLocks noChangeArrowheads="1"/>
              </p:cNvSpPr>
              <p:nvPr/>
            </p:nvSpPr>
            <p:spPr bwMode="auto">
              <a:xfrm>
                <a:off x="5155" y="3982"/>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48" name="Rectangle 282"/>
              <p:cNvSpPr>
                <a:spLocks noChangeArrowheads="1"/>
              </p:cNvSpPr>
              <p:nvPr/>
            </p:nvSpPr>
            <p:spPr bwMode="auto">
              <a:xfrm>
                <a:off x="5184" y="3982"/>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49" name="Rectangle 283"/>
              <p:cNvSpPr>
                <a:spLocks noChangeArrowheads="1"/>
              </p:cNvSpPr>
              <p:nvPr/>
            </p:nvSpPr>
            <p:spPr bwMode="auto">
              <a:xfrm>
                <a:off x="5155" y="3982"/>
                <a:ext cx="29"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50" name="Rectangle 284"/>
              <p:cNvSpPr>
                <a:spLocks noChangeArrowheads="1"/>
              </p:cNvSpPr>
              <p:nvPr/>
            </p:nvSpPr>
            <p:spPr bwMode="auto">
              <a:xfrm>
                <a:off x="4695" y="3713"/>
                <a:ext cx="205" cy="87"/>
              </a:xfrm>
              <a:prstGeom prst="rect">
                <a:avLst/>
              </a:prstGeom>
              <a:noFill/>
              <a:ln w="9525">
                <a:noFill/>
                <a:miter lim="800000"/>
                <a:headEnd/>
                <a:tailEnd/>
              </a:ln>
            </p:spPr>
            <p:txBody>
              <a:bodyPr wrap="none" lIns="0" tIns="0" rIns="0" bIns="0">
                <a:spAutoFit/>
              </a:bodyPr>
              <a:lstStyle/>
              <a:p>
                <a:r>
                  <a:rPr lang="en-US" sz="1000" u="none">
                    <a:solidFill>
                      <a:srgbClr val="000000"/>
                    </a:solidFill>
                  </a:rPr>
                  <a:t>read()</a:t>
                </a:r>
                <a:endParaRPr lang="en-US" b="1" u="none"/>
              </a:p>
            </p:txBody>
          </p:sp>
          <p:sp>
            <p:nvSpPr>
              <p:cNvPr id="154851" name="Freeform 285"/>
              <p:cNvSpPr>
                <a:spLocks/>
              </p:cNvSpPr>
              <p:nvPr/>
            </p:nvSpPr>
            <p:spPr bwMode="auto">
              <a:xfrm>
                <a:off x="4605" y="3793"/>
                <a:ext cx="120" cy="60"/>
              </a:xfrm>
              <a:custGeom>
                <a:avLst/>
                <a:gdLst>
                  <a:gd name="T0" fmla="*/ 120 w 120"/>
                  <a:gd name="T1" fmla="*/ 40 h 60"/>
                  <a:gd name="T2" fmla="*/ 120 w 120"/>
                  <a:gd name="T3" fmla="*/ 60 h 60"/>
                  <a:gd name="T4" fmla="*/ 120 w 120"/>
                  <a:gd name="T5" fmla="*/ 60 h 60"/>
                  <a:gd name="T6" fmla="*/ 120 w 120"/>
                  <a:gd name="T7" fmla="*/ 60 h 60"/>
                  <a:gd name="T8" fmla="*/ 30 w 120"/>
                  <a:gd name="T9" fmla="*/ 40 h 60"/>
                  <a:gd name="T10" fmla="*/ 0 w 120"/>
                  <a:gd name="T11" fmla="*/ 40 h 60"/>
                  <a:gd name="T12" fmla="*/ 30 w 120"/>
                  <a:gd name="T13" fmla="*/ 30 h 60"/>
                  <a:gd name="T14" fmla="*/ 120 w 120"/>
                  <a:gd name="T15" fmla="*/ 0 h 60"/>
                  <a:gd name="T16" fmla="*/ 120 w 120"/>
                  <a:gd name="T17" fmla="*/ 0 h 60"/>
                  <a:gd name="T18" fmla="*/ 120 w 120"/>
                  <a:gd name="T19" fmla="*/ 10 h 60"/>
                  <a:gd name="T20" fmla="*/ 120 w 120"/>
                  <a:gd name="T21" fmla="*/ 10 h 60"/>
                  <a:gd name="T22" fmla="*/ 30 w 120"/>
                  <a:gd name="T23" fmla="*/ 40 h 60"/>
                  <a:gd name="T24" fmla="*/ 30 w 120"/>
                  <a:gd name="T25" fmla="*/ 30 h 60"/>
                  <a:gd name="T26" fmla="*/ 30 w 120"/>
                  <a:gd name="T27" fmla="*/ 30 h 60"/>
                  <a:gd name="T28" fmla="*/ 120 w 120"/>
                  <a:gd name="T29" fmla="*/ 50 h 60"/>
                  <a:gd name="T30" fmla="*/ 120 w 120"/>
                  <a:gd name="T31" fmla="*/ 60 h 60"/>
                  <a:gd name="T32" fmla="*/ 110 w 120"/>
                  <a:gd name="T33" fmla="*/ 60 h 60"/>
                  <a:gd name="T34" fmla="*/ 110 w 120"/>
                  <a:gd name="T35" fmla="*/ 40 h 60"/>
                  <a:gd name="T36" fmla="*/ 120 w 120"/>
                  <a:gd name="T37" fmla="*/ 40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60"/>
                  <a:gd name="T59" fmla="*/ 120 w 120"/>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60">
                    <a:moveTo>
                      <a:pt x="120" y="40"/>
                    </a:moveTo>
                    <a:lnTo>
                      <a:pt x="120" y="60"/>
                    </a:lnTo>
                    <a:lnTo>
                      <a:pt x="30" y="40"/>
                    </a:lnTo>
                    <a:lnTo>
                      <a:pt x="0" y="40"/>
                    </a:lnTo>
                    <a:lnTo>
                      <a:pt x="30" y="30"/>
                    </a:lnTo>
                    <a:lnTo>
                      <a:pt x="120" y="0"/>
                    </a:lnTo>
                    <a:lnTo>
                      <a:pt x="120" y="10"/>
                    </a:lnTo>
                    <a:lnTo>
                      <a:pt x="30" y="40"/>
                    </a:lnTo>
                    <a:lnTo>
                      <a:pt x="30" y="30"/>
                    </a:lnTo>
                    <a:lnTo>
                      <a:pt x="120" y="50"/>
                    </a:lnTo>
                    <a:lnTo>
                      <a:pt x="120" y="60"/>
                    </a:lnTo>
                    <a:lnTo>
                      <a:pt x="110" y="60"/>
                    </a:lnTo>
                    <a:lnTo>
                      <a:pt x="110" y="40"/>
                    </a:lnTo>
                    <a:lnTo>
                      <a:pt x="120" y="4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852" name="Freeform 286"/>
              <p:cNvSpPr>
                <a:spLocks/>
              </p:cNvSpPr>
              <p:nvPr/>
            </p:nvSpPr>
            <p:spPr bwMode="auto">
              <a:xfrm>
                <a:off x="4715" y="3803"/>
                <a:ext cx="10" cy="30"/>
              </a:xfrm>
              <a:custGeom>
                <a:avLst/>
                <a:gdLst>
                  <a:gd name="T0" fmla="*/ 10 w 10"/>
                  <a:gd name="T1" fmla="*/ 0 h 30"/>
                  <a:gd name="T2" fmla="*/ 10 w 10"/>
                  <a:gd name="T3" fmla="*/ 30 h 30"/>
                  <a:gd name="T4" fmla="*/ 0 w 10"/>
                  <a:gd name="T5" fmla="*/ 30 h 30"/>
                  <a:gd name="T6" fmla="*/ 0 w 10"/>
                  <a:gd name="T7" fmla="*/ 30 h 30"/>
                  <a:gd name="T8" fmla="*/ 0 w 10"/>
                  <a:gd name="T9" fmla="*/ 30 h 30"/>
                  <a:gd name="T10" fmla="*/ 0 w 10"/>
                  <a:gd name="T11" fmla="*/ 0 h 30"/>
                  <a:gd name="T12" fmla="*/ 10 w 10"/>
                  <a:gd name="T13" fmla="*/ 0 h 30"/>
                  <a:gd name="T14" fmla="*/ 0 60000 65536"/>
                  <a:gd name="T15" fmla="*/ 0 60000 65536"/>
                  <a:gd name="T16" fmla="*/ 0 60000 65536"/>
                  <a:gd name="T17" fmla="*/ 0 60000 65536"/>
                  <a:gd name="T18" fmla="*/ 0 60000 65536"/>
                  <a:gd name="T19" fmla="*/ 0 60000 65536"/>
                  <a:gd name="T20" fmla="*/ 0 60000 65536"/>
                  <a:gd name="T21" fmla="*/ 0 w 10"/>
                  <a:gd name="T22" fmla="*/ 0 h 30"/>
                  <a:gd name="T23" fmla="*/ 10 w 10"/>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30">
                    <a:moveTo>
                      <a:pt x="10" y="0"/>
                    </a:moveTo>
                    <a:lnTo>
                      <a:pt x="10" y="30"/>
                    </a:lnTo>
                    <a:lnTo>
                      <a:pt x="0" y="30"/>
                    </a:lnTo>
                    <a:lnTo>
                      <a:pt x="0" y="0"/>
                    </a:lnTo>
                    <a:lnTo>
                      <a:pt x="1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853" name="Freeform 287"/>
              <p:cNvSpPr>
                <a:spLocks/>
              </p:cNvSpPr>
              <p:nvPr/>
            </p:nvSpPr>
            <p:spPr bwMode="auto">
              <a:xfrm>
                <a:off x="4635" y="3803"/>
                <a:ext cx="90" cy="50"/>
              </a:xfrm>
              <a:custGeom>
                <a:avLst/>
                <a:gdLst>
                  <a:gd name="T0" fmla="*/ 90 w 90"/>
                  <a:gd name="T1" fmla="*/ 30 h 50"/>
                  <a:gd name="T2" fmla="*/ 90 w 90"/>
                  <a:gd name="T3" fmla="*/ 50 h 50"/>
                  <a:gd name="T4" fmla="*/ 0 w 90"/>
                  <a:gd name="T5" fmla="*/ 30 h 50"/>
                  <a:gd name="T6" fmla="*/ 90 w 90"/>
                  <a:gd name="T7" fmla="*/ 0 h 50"/>
                  <a:gd name="T8" fmla="*/ 90 w 90"/>
                  <a:gd name="T9" fmla="*/ 30 h 50"/>
                  <a:gd name="T10" fmla="*/ 0 60000 65536"/>
                  <a:gd name="T11" fmla="*/ 0 60000 65536"/>
                  <a:gd name="T12" fmla="*/ 0 60000 65536"/>
                  <a:gd name="T13" fmla="*/ 0 60000 65536"/>
                  <a:gd name="T14" fmla="*/ 0 60000 65536"/>
                  <a:gd name="T15" fmla="*/ 0 w 90"/>
                  <a:gd name="T16" fmla="*/ 0 h 50"/>
                  <a:gd name="T17" fmla="*/ 90 w 90"/>
                  <a:gd name="T18" fmla="*/ 50 h 50"/>
                </a:gdLst>
                <a:ahLst/>
                <a:cxnLst>
                  <a:cxn ang="T10">
                    <a:pos x="T0" y="T1"/>
                  </a:cxn>
                  <a:cxn ang="T11">
                    <a:pos x="T2" y="T3"/>
                  </a:cxn>
                  <a:cxn ang="T12">
                    <a:pos x="T4" y="T5"/>
                  </a:cxn>
                  <a:cxn ang="T13">
                    <a:pos x="T6" y="T7"/>
                  </a:cxn>
                  <a:cxn ang="T14">
                    <a:pos x="T8" y="T9"/>
                  </a:cxn>
                </a:cxnLst>
                <a:rect l="T15" t="T16" r="T17" b="T18"/>
                <a:pathLst>
                  <a:path w="90" h="50">
                    <a:moveTo>
                      <a:pt x="90" y="30"/>
                    </a:moveTo>
                    <a:lnTo>
                      <a:pt x="90" y="50"/>
                    </a:lnTo>
                    <a:lnTo>
                      <a:pt x="0" y="30"/>
                    </a:lnTo>
                    <a:lnTo>
                      <a:pt x="90" y="0"/>
                    </a:lnTo>
                    <a:lnTo>
                      <a:pt x="90" y="3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854" name="Rectangle 288"/>
              <p:cNvSpPr>
                <a:spLocks noChangeArrowheads="1"/>
              </p:cNvSpPr>
              <p:nvPr/>
            </p:nvSpPr>
            <p:spPr bwMode="auto">
              <a:xfrm>
                <a:off x="5304" y="3833"/>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55" name="Rectangle 289"/>
              <p:cNvSpPr>
                <a:spLocks noChangeArrowheads="1"/>
              </p:cNvSpPr>
              <p:nvPr/>
            </p:nvSpPr>
            <p:spPr bwMode="auto">
              <a:xfrm>
                <a:off x="4735" y="3833"/>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56" name="Rectangle 290"/>
              <p:cNvSpPr>
                <a:spLocks noChangeArrowheads="1"/>
              </p:cNvSpPr>
              <p:nvPr/>
            </p:nvSpPr>
            <p:spPr bwMode="auto">
              <a:xfrm>
                <a:off x="4735" y="3833"/>
                <a:ext cx="569"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57" name="Rectangle 291"/>
              <p:cNvSpPr>
                <a:spLocks noChangeArrowheads="1"/>
              </p:cNvSpPr>
              <p:nvPr/>
            </p:nvSpPr>
            <p:spPr bwMode="auto">
              <a:xfrm>
                <a:off x="4735" y="3982"/>
                <a:ext cx="420" cy="17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858" name="Rectangle 292"/>
              <p:cNvSpPr>
                <a:spLocks noChangeArrowheads="1"/>
              </p:cNvSpPr>
              <p:nvPr/>
            </p:nvSpPr>
            <p:spPr bwMode="auto">
              <a:xfrm>
                <a:off x="4735" y="3982"/>
                <a:ext cx="43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59" name="Rectangle 293"/>
              <p:cNvSpPr>
                <a:spLocks noChangeArrowheads="1"/>
              </p:cNvSpPr>
              <p:nvPr/>
            </p:nvSpPr>
            <p:spPr bwMode="auto">
              <a:xfrm>
                <a:off x="5155" y="3982"/>
                <a:ext cx="10" cy="18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60" name="Rectangle 294"/>
              <p:cNvSpPr>
                <a:spLocks noChangeArrowheads="1"/>
              </p:cNvSpPr>
              <p:nvPr/>
            </p:nvSpPr>
            <p:spPr bwMode="auto">
              <a:xfrm>
                <a:off x="4735" y="4152"/>
                <a:ext cx="42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61" name="Rectangle 295"/>
              <p:cNvSpPr>
                <a:spLocks noChangeArrowheads="1"/>
              </p:cNvSpPr>
              <p:nvPr/>
            </p:nvSpPr>
            <p:spPr bwMode="auto">
              <a:xfrm>
                <a:off x="4735" y="3982"/>
                <a:ext cx="10" cy="17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62" name="Rectangle 296"/>
              <p:cNvSpPr>
                <a:spLocks noChangeArrowheads="1"/>
              </p:cNvSpPr>
              <p:nvPr/>
            </p:nvSpPr>
            <p:spPr bwMode="auto">
              <a:xfrm>
                <a:off x="4765" y="4022"/>
                <a:ext cx="327" cy="87"/>
              </a:xfrm>
              <a:prstGeom prst="rect">
                <a:avLst/>
              </a:prstGeom>
              <a:noFill/>
              <a:ln w="9525">
                <a:noFill/>
                <a:miter lim="800000"/>
                <a:headEnd/>
                <a:tailEnd/>
              </a:ln>
            </p:spPr>
            <p:txBody>
              <a:bodyPr wrap="none" lIns="0" tIns="0" rIns="0" bIns="0">
                <a:spAutoFit/>
              </a:bodyPr>
              <a:lstStyle/>
              <a:p>
                <a:r>
                  <a:rPr lang="en-US" sz="1000" b="1" u="none">
                    <a:solidFill>
                      <a:srgbClr val="000000"/>
                    </a:solidFill>
                  </a:rPr>
                  <a:t>message</a:t>
                </a:r>
                <a:endParaRPr lang="en-US" b="1" u="none"/>
              </a:p>
            </p:txBody>
          </p:sp>
          <p:sp>
            <p:nvSpPr>
              <p:cNvPr id="154863" name="Rectangle 297"/>
              <p:cNvSpPr>
                <a:spLocks noChangeArrowheads="1"/>
              </p:cNvSpPr>
              <p:nvPr/>
            </p:nvSpPr>
            <p:spPr bwMode="auto">
              <a:xfrm>
                <a:off x="5304" y="3614"/>
                <a:ext cx="180" cy="6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864" name="Rectangle 298"/>
              <p:cNvSpPr>
                <a:spLocks noChangeArrowheads="1"/>
              </p:cNvSpPr>
              <p:nvPr/>
            </p:nvSpPr>
            <p:spPr bwMode="auto">
              <a:xfrm>
                <a:off x="5304" y="3614"/>
                <a:ext cx="190" cy="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65" name="Rectangle 299"/>
              <p:cNvSpPr>
                <a:spLocks noChangeArrowheads="1"/>
              </p:cNvSpPr>
              <p:nvPr/>
            </p:nvSpPr>
            <p:spPr bwMode="auto">
              <a:xfrm>
                <a:off x="5484" y="3614"/>
                <a:ext cx="10" cy="69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66" name="Rectangle 300"/>
              <p:cNvSpPr>
                <a:spLocks noChangeArrowheads="1"/>
              </p:cNvSpPr>
              <p:nvPr/>
            </p:nvSpPr>
            <p:spPr bwMode="auto">
              <a:xfrm>
                <a:off x="5304" y="4301"/>
                <a:ext cx="18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67" name="Rectangle 301"/>
              <p:cNvSpPr>
                <a:spLocks noChangeArrowheads="1"/>
              </p:cNvSpPr>
              <p:nvPr/>
            </p:nvSpPr>
            <p:spPr bwMode="auto">
              <a:xfrm>
                <a:off x="5304" y="3614"/>
                <a:ext cx="10" cy="6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868" name="Rectangle 302"/>
              <p:cNvSpPr>
                <a:spLocks noChangeArrowheads="1"/>
              </p:cNvSpPr>
              <p:nvPr/>
            </p:nvSpPr>
            <p:spPr bwMode="auto">
              <a:xfrm>
                <a:off x="5125" y="3982"/>
                <a:ext cx="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869" name="Rectangle 303"/>
              <p:cNvSpPr>
                <a:spLocks noChangeArrowheads="1"/>
              </p:cNvSpPr>
              <p:nvPr/>
            </p:nvSpPr>
            <p:spPr bwMode="auto">
              <a:xfrm>
                <a:off x="5065" y="3982"/>
                <a:ext cx="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870" name="Rectangle 304"/>
              <p:cNvSpPr>
                <a:spLocks noChangeArrowheads="1"/>
              </p:cNvSpPr>
              <p:nvPr/>
            </p:nvSpPr>
            <p:spPr bwMode="auto">
              <a:xfrm>
                <a:off x="5065" y="3982"/>
                <a:ext cx="60"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871" name="Rectangle 305"/>
              <p:cNvSpPr>
                <a:spLocks noChangeArrowheads="1"/>
              </p:cNvSpPr>
              <p:nvPr/>
            </p:nvSpPr>
            <p:spPr bwMode="auto">
              <a:xfrm>
                <a:off x="4985" y="3982"/>
                <a:ext cx="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872" name="Rectangle 306"/>
              <p:cNvSpPr>
                <a:spLocks noChangeArrowheads="1"/>
              </p:cNvSpPr>
              <p:nvPr/>
            </p:nvSpPr>
            <p:spPr bwMode="auto">
              <a:xfrm>
                <a:off x="4935" y="3982"/>
                <a:ext cx="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873" name="Rectangle 307"/>
              <p:cNvSpPr>
                <a:spLocks noChangeArrowheads="1"/>
              </p:cNvSpPr>
              <p:nvPr/>
            </p:nvSpPr>
            <p:spPr bwMode="auto">
              <a:xfrm>
                <a:off x="4935" y="3982"/>
                <a:ext cx="50"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874" name="Rectangle 308"/>
              <p:cNvSpPr>
                <a:spLocks noChangeArrowheads="1"/>
              </p:cNvSpPr>
              <p:nvPr/>
            </p:nvSpPr>
            <p:spPr bwMode="auto">
              <a:xfrm>
                <a:off x="4845" y="3982"/>
                <a:ext cx="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875" name="Rectangle 309"/>
              <p:cNvSpPr>
                <a:spLocks noChangeArrowheads="1"/>
              </p:cNvSpPr>
              <p:nvPr/>
            </p:nvSpPr>
            <p:spPr bwMode="auto">
              <a:xfrm>
                <a:off x="4795" y="3982"/>
                <a:ext cx="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grpSp>
        <p:sp>
          <p:nvSpPr>
            <p:cNvPr id="154649" name="Rectangle 310"/>
            <p:cNvSpPr>
              <a:spLocks noChangeArrowheads="1"/>
            </p:cNvSpPr>
            <p:nvPr/>
          </p:nvSpPr>
          <p:spPr bwMode="auto">
            <a:xfrm>
              <a:off x="4795" y="3982"/>
              <a:ext cx="50"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650" name="Freeform 311"/>
            <p:cNvSpPr>
              <a:spLocks/>
            </p:cNvSpPr>
            <p:nvPr/>
          </p:nvSpPr>
          <p:spPr bwMode="auto">
            <a:xfrm>
              <a:off x="5484" y="4012"/>
              <a:ext cx="150" cy="20"/>
            </a:xfrm>
            <a:custGeom>
              <a:avLst/>
              <a:gdLst>
                <a:gd name="T0" fmla="*/ 0 w 150"/>
                <a:gd name="T1" fmla="*/ 0 h 20"/>
                <a:gd name="T2" fmla="*/ 150 w 150"/>
                <a:gd name="T3" fmla="*/ 10 h 20"/>
                <a:gd name="T4" fmla="*/ 150 w 150"/>
                <a:gd name="T5" fmla="*/ 10 h 20"/>
                <a:gd name="T6" fmla="*/ 150 w 150"/>
                <a:gd name="T7" fmla="*/ 20 h 20"/>
                <a:gd name="T8" fmla="*/ 150 w 150"/>
                <a:gd name="T9" fmla="*/ 20 h 20"/>
                <a:gd name="T10" fmla="*/ 0 w 150"/>
                <a:gd name="T11" fmla="*/ 10 h 20"/>
                <a:gd name="T12" fmla="*/ 0 w 150"/>
                <a:gd name="T13" fmla="*/ 0 h 20"/>
                <a:gd name="T14" fmla="*/ 0 60000 65536"/>
                <a:gd name="T15" fmla="*/ 0 60000 65536"/>
                <a:gd name="T16" fmla="*/ 0 60000 65536"/>
                <a:gd name="T17" fmla="*/ 0 60000 65536"/>
                <a:gd name="T18" fmla="*/ 0 60000 65536"/>
                <a:gd name="T19" fmla="*/ 0 60000 65536"/>
                <a:gd name="T20" fmla="*/ 0 60000 65536"/>
                <a:gd name="T21" fmla="*/ 0 w 150"/>
                <a:gd name="T22" fmla="*/ 0 h 20"/>
                <a:gd name="T23" fmla="*/ 150 w 15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20">
                  <a:moveTo>
                    <a:pt x="0" y="0"/>
                  </a:moveTo>
                  <a:lnTo>
                    <a:pt x="150" y="10"/>
                  </a:lnTo>
                  <a:lnTo>
                    <a:pt x="150" y="20"/>
                  </a:lnTo>
                  <a:lnTo>
                    <a:pt x="0" y="10"/>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651" name="Freeform 312"/>
            <p:cNvSpPr>
              <a:spLocks/>
            </p:cNvSpPr>
            <p:nvPr/>
          </p:nvSpPr>
          <p:spPr bwMode="auto">
            <a:xfrm>
              <a:off x="5634" y="4022"/>
              <a:ext cx="50" cy="30"/>
            </a:xfrm>
            <a:custGeom>
              <a:avLst/>
              <a:gdLst>
                <a:gd name="T0" fmla="*/ 0 w 50"/>
                <a:gd name="T1" fmla="*/ 0 h 30"/>
                <a:gd name="T2" fmla="*/ 40 w 50"/>
                <a:gd name="T3" fmla="*/ 20 h 30"/>
                <a:gd name="T4" fmla="*/ 50 w 50"/>
                <a:gd name="T5" fmla="*/ 20 h 30"/>
                <a:gd name="T6" fmla="*/ 40 w 50"/>
                <a:gd name="T7" fmla="*/ 30 h 30"/>
                <a:gd name="T8" fmla="*/ 40 w 50"/>
                <a:gd name="T9" fmla="*/ 30 h 30"/>
                <a:gd name="T10" fmla="*/ 0 w 50"/>
                <a:gd name="T11" fmla="*/ 10 h 30"/>
                <a:gd name="T12" fmla="*/ 0 w 50"/>
                <a:gd name="T13" fmla="*/ 0 h 30"/>
                <a:gd name="T14" fmla="*/ 0 60000 65536"/>
                <a:gd name="T15" fmla="*/ 0 60000 65536"/>
                <a:gd name="T16" fmla="*/ 0 60000 65536"/>
                <a:gd name="T17" fmla="*/ 0 60000 65536"/>
                <a:gd name="T18" fmla="*/ 0 60000 65536"/>
                <a:gd name="T19" fmla="*/ 0 60000 65536"/>
                <a:gd name="T20" fmla="*/ 0 60000 65536"/>
                <a:gd name="T21" fmla="*/ 0 w 50"/>
                <a:gd name="T22" fmla="*/ 0 h 30"/>
                <a:gd name="T23" fmla="*/ 50 w 50"/>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 h="30">
                  <a:moveTo>
                    <a:pt x="0" y="0"/>
                  </a:moveTo>
                  <a:lnTo>
                    <a:pt x="40" y="20"/>
                  </a:lnTo>
                  <a:lnTo>
                    <a:pt x="50" y="20"/>
                  </a:lnTo>
                  <a:lnTo>
                    <a:pt x="40" y="30"/>
                  </a:lnTo>
                  <a:lnTo>
                    <a:pt x="0" y="10"/>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652" name="Freeform 313"/>
            <p:cNvSpPr>
              <a:spLocks/>
            </p:cNvSpPr>
            <p:nvPr/>
          </p:nvSpPr>
          <p:spPr bwMode="auto">
            <a:xfrm>
              <a:off x="5694" y="4072"/>
              <a:ext cx="10" cy="10"/>
            </a:xfrm>
            <a:custGeom>
              <a:avLst/>
              <a:gdLst>
                <a:gd name="T0" fmla="*/ 10 w 10"/>
                <a:gd name="T1" fmla="*/ 0 h 10"/>
                <a:gd name="T2" fmla="*/ 10 w 10"/>
                <a:gd name="T3" fmla="*/ 0 h 10"/>
                <a:gd name="T4" fmla="*/ 0 w 10"/>
                <a:gd name="T5" fmla="*/ 10 h 10"/>
                <a:gd name="T6" fmla="*/ 0 w 10"/>
                <a:gd name="T7" fmla="*/ 10 h 10"/>
                <a:gd name="T8" fmla="*/ 10 w 10"/>
                <a:gd name="T9" fmla="*/ 0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10" y="0"/>
                  </a:moveTo>
                  <a:lnTo>
                    <a:pt x="10" y="0"/>
                  </a:lnTo>
                  <a:lnTo>
                    <a:pt x="0" y="10"/>
                  </a:lnTo>
                  <a:lnTo>
                    <a:pt x="1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653" name="Freeform 314"/>
            <p:cNvSpPr>
              <a:spLocks/>
            </p:cNvSpPr>
            <p:nvPr/>
          </p:nvSpPr>
          <p:spPr bwMode="auto">
            <a:xfrm>
              <a:off x="5674" y="4042"/>
              <a:ext cx="30" cy="40"/>
            </a:xfrm>
            <a:custGeom>
              <a:avLst/>
              <a:gdLst>
                <a:gd name="T0" fmla="*/ 10 w 30"/>
                <a:gd name="T1" fmla="*/ 0 h 40"/>
                <a:gd name="T2" fmla="*/ 0 w 30"/>
                <a:gd name="T3" fmla="*/ 10 h 40"/>
                <a:gd name="T4" fmla="*/ 20 w 30"/>
                <a:gd name="T5" fmla="*/ 40 h 40"/>
                <a:gd name="T6" fmla="*/ 30 w 30"/>
                <a:gd name="T7" fmla="*/ 30 h 40"/>
                <a:gd name="T8" fmla="*/ 10 w 30"/>
                <a:gd name="T9" fmla="*/ 0 h 40"/>
                <a:gd name="T10" fmla="*/ 0 60000 65536"/>
                <a:gd name="T11" fmla="*/ 0 60000 65536"/>
                <a:gd name="T12" fmla="*/ 0 60000 65536"/>
                <a:gd name="T13" fmla="*/ 0 60000 65536"/>
                <a:gd name="T14" fmla="*/ 0 60000 65536"/>
                <a:gd name="T15" fmla="*/ 0 w 30"/>
                <a:gd name="T16" fmla="*/ 0 h 40"/>
                <a:gd name="T17" fmla="*/ 30 w 30"/>
                <a:gd name="T18" fmla="*/ 40 h 40"/>
              </a:gdLst>
              <a:ahLst/>
              <a:cxnLst>
                <a:cxn ang="T10">
                  <a:pos x="T0" y="T1"/>
                </a:cxn>
                <a:cxn ang="T11">
                  <a:pos x="T2" y="T3"/>
                </a:cxn>
                <a:cxn ang="T12">
                  <a:pos x="T4" y="T5"/>
                </a:cxn>
                <a:cxn ang="T13">
                  <a:pos x="T6" y="T7"/>
                </a:cxn>
                <a:cxn ang="T14">
                  <a:pos x="T8" y="T9"/>
                </a:cxn>
              </a:cxnLst>
              <a:rect l="T15" t="T16" r="T17" b="T18"/>
              <a:pathLst>
                <a:path w="30" h="40">
                  <a:moveTo>
                    <a:pt x="10" y="0"/>
                  </a:moveTo>
                  <a:lnTo>
                    <a:pt x="0" y="10"/>
                  </a:lnTo>
                  <a:lnTo>
                    <a:pt x="20" y="40"/>
                  </a:lnTo>
                  <a:lnTo>
                    <a:pt x="30" y="30"/>
                  </a:lnTo>
                  <a:lnTo>
                    <a:pt x="1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654" name="Freeform 315"/>
            <p:cNvSpPr>
              <a:spLocks/>
            </p:cNvSpPr>
            <p:nvPr/>
          </p:nvSpPr>
          <p:spPr bwMode="auto">
            <a:xfrm>
              <a:off x="5524" y="4052"/>
              <a:ext cx="100" cy="70"/>
            </a:xfrm>
            <a:custGeom>
              <a:avLst/>
              <a:gdLst>
                <a:gd name="T0" fmla="*/ 90 w 100"/>
                <a:gd name="T1" fmla="*/ 40 h 70"/>
                <a:gd name="T2" fmla="*/ 100 w 100"/>
                <a:gd name="T3" fmla="*/ 70 h 70"/>
                <a:gd name="T4" fmla="*/ 100 w 100"/>
                <a:gd name="T5" fmla="*/ 70 h 70"/>
                <a:gd name="T6" fmla="*/ 100 w 100"/>
                <a:gd name="T7" fmla="*/ 70 h 70"/>
                <a:gd name="T8" fmla="*/ 0 w 100"/>
                <a:gd name="T9" fmla="*/ 40 h 70"/>
                <a:gd name="T10" fmla="*/ 0 w 100"/>
                <a:gd name="T11" fmla="*/ 30 h 70"/>
                <a:gd name="T12" fmla="*/ 0 w 100"/>
                <a:gd name="T13" fmla="*/ 30 h 70"/>
                <a:gd name="T14" fmla="*/ 90 w 100"/>
                <a:gd name="T15" fmla="*/ 0 h 70"/>
                <a:gd name="T16" fmla="*/ 90 w 100"/>
                <a:gd name="T17" fmla="*/ 0 h 70"/>
                <a:gd name="T18" fmla="*/ 90 w 100"/>
                <a:gd name="T19" fmla="*/ 10 h 70"/>
                <a:gd name="T20" fmla="*/ 90 w 100"/>
                <a:gd name="T21" fmla="*/ 10 h 70"/>
                <a:gd name="T22" fmla="*/ 0 w 100"/>
                <a:gd name="T23" fmla="*/ 40 h 70"/>
                <a:gd name="T24" fmla="*/ 0 w 100"/>
                <a:gd name="T25" fmla="*/ 30 h 70"/>
                <a:gd name="T26" fmla="*/ 0 w 100"/>
                <a:gd name="T27" fmla="*/ 30 h 70"/>
                <a:gd name="T28" fmla="*/ 100 w 100"/>
                <a:gd name="T29" fmla="*/ 60 h 70"/>
                <a:gd name="T30" fmla="*/ 100 w 100"/>
                <a:gd name="T31" fmla="*/ 70 h 70"/>
                <a:gd name="T32" fmla="*/ 90 w 100"/>
                <a:gd name="T33" fmla="*/ 70 h 70"/>
                <a:gd name="T34" fmla="*/ 80 w 100"/>
                <a:gd name="T35" fmla="*/ 40 h 70"/>
                <a:gd name="T36" fmla="*/ 90 w 100"/>
                <a:gd name="T37" fmla="*/ 40 h 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0"/>
                <a:gd name="T58" fmla="*/ 0 h 70"/>
                <a:gd name="T59" fmla="*/ 100 w 100"/>
                <a:gd name="T60" fmla="*/ 70 h 7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0" h="70">
                  <a:moveTo>
                    <a:pt x="90" y="40"/>
                  </a:moveTo>
                  <a:lnTo>
                    <a:pt x="100" y="70"/>
                  </a:lnTo>
                  <a:lnTo>
                    <a:pt x="0" y="40"/>
                  </a:lnTo>
                  <a:lnTo>
                    <a:pt x="0" y="30"/>
                  </a:lnTo>
                  <a:lnTo>
                    <a:pt x="90" y="0"/>
                  </a:lnTo>
                  <a:lnTo>
                    <a:pt x="90" y="10"/>
                  </a:lnTo>
                  <a:lnTo>
                    <a:pt x="0" y="40"/>
                  </a:lnTo>
                  <a:lnTo>
                    <a:pt x="0" y="30"/>
                  </a:lnTo>
                  <a:lnTo>
                    <a:pt x="100" y="60"/>
                  </a:lnTo>
                  <a:lnTo>
                    <a:pt x="100" y="70"/>
                  </a:lnTo>
                  <a:lnTo>
                    <a:pt x="90" y="70"/>
                  </a:lnTo>
                  <a:lnTo>
                    <a:pt x="80" y="40"/>
                  </a:lnTo>
                  <a:lnTo>
                    <a:pt x="90" y="4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655" name="Freeform 316"/>
            <p:cNvSpPr>
              <a:spLocks/>
            </p:cNvSpPr>
            <p:nvPr/>
          </p:nvSpPr>
          <p:spPr bwMode="auto">
            <a:xfrm>
              <a:off x="5604" y="4062"/>
              <a:ext cx="10" cy="30"/>
            </a:xfrm>
            <a:custGeom>
              <a:avLst/>
              <a:gdLst>
                <a:gd name="T0" fmla="*/ 10 w 10"/>
                <a:gd name="T1" fmla="*/ 0 h 30"/>
                <a:gd name="T2" fmla="*/ 10 w 10"/>
                <a:gd name="T3" fmla="*/ 30 h 30"/>
                <a:gd name="T4" fmla="*/ 0 w 10"/>
                <a:gd name="T5" fmla="*/ 30 h 30"/>
                <a:gd name="T6" fmla="*/ 0 w 10"/>
                <a:gd name="T7" fmla="*/ 30 h 30"/>
                <a:gd name="T8" fmla="*/ 0 w 10"/>
                <a:gd name="T9" fmla="*/ 30 h 30"/>
                <a:gd name="T10" fmla="*/ 0 w 10"/>
                <a:gd name="T11" fmla="*/ 0 h 30"/>
                <a:gd name="T12" fmla="*/ 10 w 10"/>
                <a:gd name="T13" fmla="*/ 0 h 30"/>
                <a:gd name="T14" fmla="*/ 0 60000 65536"/>
                <a:gd name="T15" fmla="*/ 0 60000 65536"/>
                <a:gd name="T16" fmla="*/ 0 60000 65536"/>
                <a:gd name="T17" fmla="*/ 0 60000 65536"/>
                <a:gd name="T18" fmla="*/ 0 60000 65536"/>
                <a:gd name="T19" fmla="*/ 0 60000 65536"/>
                <a:gd name="T20" fmla="*/ 0 60000 65536"/>
                <a:gd name="T21" fmla="*/ 0 w 10"/>
                <a:gd name="T22" fmla="*/ 0 h 30"/>
                <a:gd name="T23" fmla="*/ 10 w 10"/>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30">
                  <a:moveTo>
                    <a:pt x="10" y="0"/>
                  </a:moveTo>
                  <a:lnTo>
                    <a:pt x="10" y="30"/>
                  </a:lnTo>
                  <a:lnTo>
                    <a:pt x="0" y="30"/>
                  </a:lnTo>
                  <a:lnTo>
                    <a:pt x="0" y="0"/>
                  </a:lnTo>
                  <a:lnTo>
                    <a:pt x="1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656" name="Freeform 317"/>
            <p:cNvSpPr>
              <a:spLocks/>
            </p:cNvSpPr>
            <p:nvPr/>
          </p:nvSpPr>
          <p:spPr bwMode="auto">
            <a:xfrm>
              <a:off x="5524" y="4062"/>
              <a:ext cx="100" cy="60"/>
            </a:xfrm>
            <a:custGeom>
              <a:avLst/>
              <a:gdLst>
                <a:gd name="T0" fmla="*/ 90 w 100"/>
                <a:gd name="T1" fmla="*/ 30 h 60"/>
                <a:gd name="T2" fmla="*/ 100 w 100"/>
                <a:gd name="T3" fmla="*/ 60 h 60"/>
                <a:gd name="T4" fmla="*/ 0 w 100"/>
                <a:gd name="T5" fmla="*/ 30 h 60"/>
                <a:gd name="T6" fmla="*/ 90 w 100"/>
                <a:gd name="T7" fmla="*/ 0 h 60"/>
                <a:gd name="T8" fmla="*/ 90 w 100"/>
                <a:gd name="T9" fmla="*/ 30 h 60"/>
                <a:gd name="T10" fmla="*/ 0 60000 65536"/>
                <a:gd name="T11" fmla="*/ 0 60000 65536"/>
                <a:gd name="T12" fmla="*/ 0 60000 65536"/>
                <a:gd name="T13" fmla="*/ 0 60000 65536"/>
                <a:gd name="T14" fmla="*/ 0 60000 65536"/>
                <a:gd name="T15" fmla="*/ 0 w 100"/>
                <a:gd name="T16" fmla="*/ 0 h 60"/>
                <a:gd name="T17" fmla="*/ 100 w 100"/>
                <a:gd name="T18" fmla="*/ 60 h 60"/>
              </a:gdLst>
              <a:ahLst/>
              <a:cxnLst>
                <a:cxn ang="T10">
                  <a:pos x="T0" y="T1"/>
                </a:cxn>
                <a:cxn ang="T11">
                  <a:pos x="T2" y="T3"/>
                </a:cxn>
                <a:cxn ang="T12">
                  <a:pos x="T4" y="T5"/>
                </a:cxn>
                <a:cxn ang="T13">
                  <a:pos x="T6" y="T7"/>
                </a:cxn>
                <a:cxn ang="T14">
                  <a:pos x="T8" y="T9"/>
                </a:cxn>
              </a:cxnLst>
              <a:rect l="T15" t="T16" r="T17" b="T18"/>
              <a:pathLst>
                <a:path w="100" h="60">
                  <a:moveTo>
                    <a:pt x="90" y="30"/>
                  </a:moveTo>
                  <a:lnTo>
                    <a:pt x="100" y="60"/>
                  </a:lnTo>
                  <a:lnTo>
                    <a:pt x="0" y="30"/>
                  </a:lnTo>
                  <a:lnTo>
                    <a:pt x="90" y="0"/>
                  </a:lnTo>
                  <a:lnTo>
                    <a:pt x="90" y="3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657" name="Freeform 318"/>
            <p:cNvSpPr>
              <a:spLocks/>
            </p:cNvSpPr>
            <p:nvPr/>
          </p:nvSpPr>
          <p:spPr bwMode="auto">
            <a:xfrm>
              <a:off x="5674" y="4072"/>
              <a:ext cx="20" cy="20"/>
            </a:xfrm>
            <a:custGeom>
              <a:avLst/>
              <a:gdLst>
                <a:gd name="T0" fmla="*/ 20 w 20"/>
                <a:gd name="T1" fmla="*/ 10 h 20"/>
                <a:gd name="T2" fmla="*/ 20 w 20"/>
                <a:gd name="T3" fmla="*/ 0 h 20"/>
                <a:gd name="T4" fmla="*/ 0 w 20"/>
                <a:gd name="T5" fmla="*/ 10 h 20"/>
                <a:gd name="T6" fmla="*/ 0 w 20"/>
                <a:gd name="T7" fmla="*/ 10 h 20"/>
                <a:gd name="T8" fmla="*/ 0 w 20"/>
                <a:gd name="T9" fmla="*/ 20 h 20"/>
                <a:gd name="T10" fmla="*/ 0 w 20"/>
                <a:gd name="T11" fmla="*/ 20 h 20"/>
                <a:gd name="T12" fmla="*/ 20 w 20"/>
                <a:gd name="T13" fmla="*/ 10 h 20"/>
                <a:gd name="T14" fmla="*/ 0 60000 65536"/>
                <a:gd name="T15" fmla="*/ 0 60000 65536"/>
                <a:gd name="T16" fmla="*/ 0 60000 65536"/>
                <a:gd name="T17" fmla="*/ 0 60000 65536"/>
                <a:gd name="T18" fmla="*/ 0 60000 65536"/>
                <a:gd name="T19" fmla="*/ 0 60000 65536"/>
                <a:gd name="T20" fmla="*/ 0 60000 65536"/>
                <a:gd name="T21" fmla="*/ 0 w 20"/>
                <a:gd name="T22" fmla="*/ 0 h 20"/>
                <a:gd name="T23" fmla="*/ 20 w 2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20">
                  <a:moveTo>
                    <a:pt x="20" y="10"/>
                  </a:moveTo>
                  <a:lnTo>
                    <a:pt x="20" y="0"/>
                  </a:lnTo>
                  <a:lnTo>
                    <a:pt x="0" y="10"/>
                  </a:lnTo>
                  <a:lnTo>
                    <a:pt x="0" y="20"/>
                  </a:lnTo>
                  <a:lnTo>
                    <a:pt x="20" y="1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658" name="Freeform 319"/>
            <p:cNvSpPr>
              <a:spLocks/>
            </p:cNvSpPr>
            <p:nvPr/>
          </p:nvSpPr>
          <p:spPr bwMode="auto">
            <a:xfrm>
              <a:off x="5624" y="4082"/>
              <a:ext cx="50" cy="20"/>
            </a:xfrm>
            <a:custGeom>
              <a:avLst/>
              <a:gdLst>
                <a:gd name="T0" fmla="*/ 50 w 50"/>
                <a:gd name="T1" fmla="*/ 10 h 20"/>
                <a:gd name="T2" fmla="*/ 50 w 50"/>
                <a:gd name="T3" fmla="*/ 0 h 20"/>
                <a:gd name="T4" fmla="*/ 0 w 50"/>
                <a:gd name="T5" fmla="*/ 10 h 20"/>
                <a:gd name="T6" fmla="*/ 0 w 50"/>
                <a:gd name="T7" fmla="*/ 20 h 20"/>
                <a:gd name="T8" fmla="*/ 50 w 50"/>
                <a:gd name="T9" fmla="*/ 10 h 20"/>
                <a:gd name="T10" fmla="*/ 0 60000 65536"/>
                <a:gd name="T11" fmla="*/ 0 60000 65536"/>
                <a:gd name="T12" fmla="*/ 0 60000 65536"/>
                <a:gd name="T13" fmla="*/ 0 60000 65536"/>
                <a:gd name="T14" fmla="*/ 0 60000 65536"/>
                <a:gd name="T15" fmla="*/ 0 w 50"/>
                <a:gd name="T16" fmla="*/ 0 h 20"/>
                <a:gd name="T17" fmla="*/ 50 w 50"/>
                <a:gd name="T18" fmla="*/ 20 h 20"/>
              </a:gdLst>
              <a:ahLst/>
              <a:cxnLst>
                <a:cxn ang="T10">
                  <a:pos x="T0" y="T1"/>
                </a:cxn>
                <a:cxn ang="T11">
                  <a:pos x="T2" y="T3"/>
                </a:cxn>
                <a:cxn ang="T12">
                  <a:pos x="T4" y="T5"/>
                </a:cxn>
                <a:cxn ang="T13">
                  <a:pos x="T6" y="T7"/>
                </a:cxn>
                <a:cxn ang="T14">
                  <a:pos x="T8" y="T9"/>
                </a:cxn>
              </a:cxnLst>
              <a:rect l="T15" t="T16" r="T17" b="T18"/>
              <a:pathLst>
                <a:path w="50" h="20">
                  <a:moveTo>
                    <a:pt x="50" y="10"/>
                  </a:moveTo>
                  <a:lnTo>
                    <a:pt x="50" y="0"/>
                  </a:lnTo>
                  <a:lnTo>
                    <a:pt x="0" y="10"/>
                  </a:lnTo>
                  <a:lnTo>
                    <a:pt x="0" y="20"/>
                  </a:lnTo>
                  <a:lnTo>
                    <a:pt x="50" y="1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659" name="Rectangle 320"/>
            <p:cNvSpPr>
              <a:spLocks noChangeArrowheads="1"/>
            </p:cNvSpPr>
            <p:nvPr/>
          </p:nvSpPr>
          <p:spPr bwMode="auto">
            <a:xfrm>
              <a:off x="5514" y="3903"/>
              <a:ext cx="214" cy="87"/>
            </a:xfrm>
            <a:prstGeom prst="rect">
              <a:avLst/>
            </a:prstGeom>
            <a:noFill/>
            <a:ln w="9525">
              <a:noFill/>
              <a:miter lim="800000"/>
              <a:headEnd/>
              <a:tailEnd/>
            </a:ln>
          </p:spPr>
          <p:txBody>
            <a:bodyPr wrap="none" lIns="0" tIns="0" rIns="0" bIns="0">
              <a:spAutoFit/>
            </a:bodyPr>
            <a:lstStyle/>
            <a:p>
              <a:r>
                <a:rPr lang="en-US" sz="1000" u="none">
                  <a:solidFill>
                    <a:srgbClr val="000000"/>
                  </a:solidFill>
                </a:rPr>
                <a:t>work()</a:t>
              </a:r>
              <a:endParaRPr lang="en-US" b="1" u="none"/>
            </a:p>
          </p:txBody>
        </p:sp>
        <p:sp>
          <p:nvSpPr>
            <p:cNvPr id="154660" name="Rectangle 321"/>
            <p:cNvSpPr>
              <a:spLocks noChangeArrowheads="1"/>
            </p:cNvSpPr>
            <p:nvPr/>
          </p:nvSpPr>
          <p:spPr bwMode="auto">
            <a:xfrm>
              <a:off x="5334" y="4072"/>
              <a:ext cx="180" cy="12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661" name="Rectangle 322"/>
            <p:cNvSpPr>
              <a:spLocks noChangeArrowheads="1"/>
            </p:cNvSpPr>
            <p:nvPr/>
          </p:nvSpPr>
          <p:spPr bwMode="auto">
            <a:xfrm>
              <a:off x="5334" y="4072"/>
              <a:ext cx="19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62" name="Rectangle 323"/>
            <p:cNvSpPr>
              <a:spLocks noChangeArrowheads="1"/>
            </p:cNvSpPr>
            <p:nvPr/>
          </p:nvSpPr>
          <p:spPr bwMode="auto">
            <a:xfrm>
              <a:off x="5514" y="4072"/>
              <a:ext cx="10" cy="12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63" name="Rectangle 324"/>
            <p:cNvSpPr>
              <a:spLocks noChangeArrowheads="1"/>
            </p:cNvSpPr>
            <p:nvPr/>
          </p:nvSpPr>
          <p:spPr bwMode="auto">
            <a:xfrm>
              <a:off x="5334" y="4192"/>
              <a:ext cx="180" cy="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64" name="Rectangle 325"/>
            <p:cNvSpPr>
              <a:spLocks noChangeArrowheads="1"/>
            </p:cNvSpPr>
            <p:nvPr/>
          </p:nvSpPr>
          <p:spPr bwMode="auto">
            <a:xfrm>
              <a:off x="5334" y="4072"/>
              <a:ext cx="10" cy="12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65" name="Rectangle 326"/>
            <p:cNvSpPr>
              <a:spLocks noChangeArrowheads="1"/>
            </p:cNvSpPr>
            <p:nvPr/>
          </p:nvSpPr>
          <p:spPr bwMode="auto">
            <a:xfrm>
              <a:off x="4805" y="3514"/>
              <a:ext cx="365" cy="87"/>
            </a:xfrm>
            <a:prstGeom prst="rect">
              <a:avLst/>
            </a:prstGeom>
            <a:noFill/>
            <a:ln w="9525">
              <a:noFill/>
              <a:miter lim="800000"/>
              <a:headEnd/>
              <a:tailEnd/>
            </a:ln>
          </p:spPr>
          <p:txBody>
            <a:bodyPr wrap="none" lIns="0" tIns="0" rIns="0" bIns="0">
              <a:spAutoFit/>
            </a:bodyPr>
            <a:lstStyle/>
            <a:p>
              <a:r>
                <a:rPr lang="en-US" sz="1000" u="none">
                  <a:solidFill>
                    <a:srgbClr val="000000"/>
                  </a:solidFill>
                </a:rPr>
                <a:t>notification</a:t>
              </a:r>
              <a:endParaRPr lang="en-US" b="1" u="none"/>
            </a:p>
          </p:txBody>
        </p:sp>
        <p:sp>
          <p:nvSpPr>
            <p:cNvPr id="154666" name="Rectangle 327"/>
            <p:cNvSpPr>
              <a:spLocks noChangeArrowheads="1"/>
            </p:cNvSpPr>
            <p:nvPr/>
          </p:nvSpPr>
          <p:spPr bwMode="auto">
            <a:xfrm>
              <a:off x="4615" y="3643"/>
              <a:ext cx="689"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67" name="Freeform 328"/>
            <p:cNvSpPr>
              <a:spLocks/>
            </p:cNvSpPr>
            <p:nvPr/>
          </p:nvSpPr>
          <p:spPr bwMode="auto">
            <a:xfrm>
              <a:off x="5214" y="3643"/>
              <a:ext cx="90" cy="30"/>
            </a:xfrm>
            <a:custGeom>
              <a:avLst/>
              <a:gdLst>
                <a:gd name="T0" fmla="*/ 0 w 90"/>
                <a:gd name="T1" fmla="*/ 30 h 30"/>
                <a:gd name="T2" fmla="*/ 90 w 90"/>
                <a:gd name="T3" fmla="*/ 0 h 30"/>
                <a:gd name="T4" fmla="*/ 0 w 90"/>
                <a:gd name="T5" fmla="*/ 0 h 30"/>
                <a:gd name="T6" fmla="*/ 0 w 90"/>
                <a:gd name="T7" fmla="*/ 30 h 30"/>
                <a:gd name="T8" fmla="*/ 0 60000 65536"/>
                <a:gd name="T9" fmla="*/ 0 60000 65536"/>
                <a:gd name="T10" fmla="*/ 0 60000 65536"/>
                <a:gd name="T11" fmla="*/ 0 60000 65536"/>
                <a:gd name="T12" fmla="*/ 0 w 90"/>
                <a:gd name="T13" fmla="*/ 0 h 30"/>
                <a:gd name="T14" fmla="*/ 90 w 90"/>
                <a:gd name="T15" fmla="*/ 30 h 30"/>
              </a:gdLst>
              <a:ahLst/>
              <a:cxnLst>
                <a:cxn ang="T8">
                  <a:pos x="T0" y="T1"/>
                </a:cxn>
                <a:cxn ang="T9">
                  <a:pos x="T2" y="T3"/>
                </a:cxn>
                <a:cxn ang="T10">
                  <a:pos x="T4" y="T5"/>
                </a:cxn>
                <a:cxn ang="T11">
                  <a:pos x="T6" y="T7"/>
                </a:cxn>
              </a:cxnLst>
              <a:rect l="T12" t="T13" r="T14" b="T15"/>
              <a:pathLst>
                <a:path w="90" h="30">
                  <a:moveTo>
                    <a:pt x="0" y="30"/>
                  </a:moveTo>
                  <a:lnTo>
                    <a:pt x="90" y="0"/>
                  </a:lnTo>
                  <a:lnTo>
                    <a:pt x="0" y="0"/>
                  </a:lnTo>
                  <a:lnTo>
                    <a:pt x="0" y="3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668" name="Freeform 329"/>
            <p:cNvSpPr>
              <a:spLocks/>
            </p:cNvSpPr>
            <p:nvPr/>
          </p:nvSpPr>
          <p:spPr bwMode="auto">
            <a:xfrm>
              <a:off x="5214" y="3643"/>
              <a:ext cx="90" cy="40"/>
            </a:xfrm>
            <a:custGeom>
              <a:avLst/>
              <a:gdLst>
                <a:gd name="T0" fmla="*/ 0 w 90"/>
                <a:gd name="T1" fmla="*/ 30 h 40"/>
                <a:gd name="T2" fmla="*/ 90 w 90"/>
                <a:gd name="T3" fmla="*/ 0 h 40"/>
                <a:gd name="T4" fmla="*/ 90 w 90"/>
                <a:gd name="T5" fmla="*/ 10 h 40"/>
                <a:gd name="T6" fmla="*/ 90 w 90"/>
                <a:gd name="T7" fmla="*/ 0 h 40"/>
                <a:gd name="T8" fmla="*/ 90 w 90"/>
                <a:gd name="T9" fmla="*/ 10 h 40"/>
                <a:gd name="T10" fmla="*/ 0 w 90"/>
                <a:gd name="T11" fmla="*/ 40 h 40"/>
                <a:gd name="T12" fmla="*/ 0 w 90"/>
                <a:gd name="T13" fmla="*/ 30 h 40"/>
                <a:gd name="T14" fmla="*/ 0 60000 65536"/>
                <a:gd name="T15" fmla="*/ 0 60000 65536"/>
                <a:gd name="T16" fmla="*/ 0 60000 65536"/>
                <a:gd name="T17" fmla="*/ 0 60000 65536"/>
                <a:gd name="T18" fmla="*/ 0 60000 65536"/>
                <a:gd name="T19" fmla="*/ 0 60000 65536"/>
                <a:gd name="T20" fmla="*/ 0 60000 65536"/>
                <a:gd name="T21" fmla="*/ 0 w 90"/>
                <a:gd name="T22" fmla="*/ 0 h 40"/>
                <a:gd name="T23" fmla="*/ 90 w 9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40">
                  <a:moveTo>
                    <a:pt x="0" y="30"/>
                  </a:moveTo>
                  <a:lnTo>
                    <a:pt x="90" y="0"/>
                  </a:lnTo>
                  <a:lnTo>
                    <a:pt x="90" y="10"/>
                  </a:lnTo>
                  <a:lnTo>
                    <a:pt x="90" y="0"/>
                  </a:lnTo>
                  <a:lnTo>
                    <a:pt x="90" y="10"/>
                  </a:lnTo>
                  <a:lnTo>
                    <a:pt x="0" y="40"/>
                  </a:lnTo>
                  <a:lnTo>
                    <a:pt x="0" y="3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669" name="Rectangle 330"/>
            <p:cNvSpPr>
              <a:spLocks noChangeArrowheads="1"/>
            </p:cNvSpPr>
            <p:nvPr/>
          </p:nvSpPr>
          <p:spPr bwMode="auto">
            <a:xfrm>
              <a:off x="5214" y="3643"/>
              <a:ext cx="9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70" name="Freeform 331"/>
            <p:cNvSpPr>
              <a:spLocks/>
            </p:cNvSpPr>
            <p:nvPr/>
          </p:nvSpPr>
          <p:spPr bwMode="auto">
            <a:xfrm>
              <a:off x="5214" y="3643"/>
              <a:ext cx="10" cy="40"/>
            </a:xfrm>
            <a:custGeom>
              <a:avLst/>
              <a:gdLst>
                <a:gd name="T0" fmla="*/ 10 w 10"/>
                <a:gd name="T1" fmla="*/ 0 h 40"/>
                <a:gd name="T2" fmla="*/ 10 w 10"/>
                <a:gd name="T3" fmla="*/ 30 h 40"/>
                <a:gd name="T4" fmla="*/ 0 w 10"/>
                <a:gd name="T5" fmla="*/ 40 h 40"/>
                <a:gd name="T6" fmla="*/ 0 w 10"/>
                <a:gd name="T7" fmla="*/ 40 h 40"/>
                <a:gd name="T8" fmla="*/ 0 w 10"/>
                <a:gd name="T9" fmla="*/ 30 h 40"/>
                <a:gd name="T10" fmla="*/ 0 w 10"/>
                <a:gd name="T11" fmla="*/ 0 h 40"/>
                <a:gd name="T12" fmla="*/ 10 w 10"/>
                <a:gd name="T13" fmla="*/ 0 h 40"/>
                <a:gd name="T14" fmla="*/ 0 60000 65536"/>
                <a:gd name="T15" fmla="*/ 0 60000 65536"/>
                <a:gd name="T16" fmla="*/ 0 60000 65536"/>
                <a:gd name="T17" fmla="*/ 0 60000 65536"/>
                <a:gd name="T18" fmla="*/ 0 60000 65536"/>
                <a:gd name="T19" fmla="*/ 0 60000 65536"/>
                <a:gd name="T20" fmla="*/ 0 60000 65536"/>
                <a:gd name="T21" fmla="*/ 0 w 10"/>
                <a:gd name="T22" fmla="*/ 0 h 40"/>
                <a:gd name="T23" fmla="*/ 10 w 1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40">
                  <a:moveTo>
                    <a:pt x="10" y="0"/>
                  </a:moveTo>
                  <a:lnTo>
                    <a:pt x="10" y="30"/>
                  </a:lnTo>
                  <a:lnTo>
                    <a:pt x="0" y="40"/>
                  </a:lnTo>
                  <a:lnTo>
                    <a:pt x="0" y="30"/>
                  </a:lnTo>
                  <a:lnTo>
                    <a:pt x="0" y="0"/>
                  </a:lnTo>
                  <a:lnTo>
                    <a:pt x="1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4671" name="Rectangle 332"/>
            <p:cNvSpPr>
              <a:spLocks noChangeArrowheads="1"/>
            </p:cNvSpPr>
            <p:nvPr/>
          </p:nvSpPr>
          <p:spPr bwMode="auto">
            <a:xfrm>
              <a:off x="4435" y="3793"/>
              <a:ext cx="180" cy="20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4672" name="Rectangle 333"/>
            <p:cNvSpPr>
              <a:spLocks noChangeArrowheads="1"/>
            </p:cNvSpPr>
            <p:nvPr/>
          </p:nvSpPr>
          <p:spPr bwMode="auto">
            <a:xfrm>
              <a:off x="4435" y="3793"/>
              <a:ext cx="19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73" name="Rectangle 334"/>
            <p:cNvSpPr>
              <a:spLocks noChangeArrowheads="1"/>
            </p:cNvSpPr>
            <p:nvPr/>
          </p:nvSpPr>
          <p:spPr bwMode="auto">
            <a:xfrm>
              <a:off x="4615" y="3793"/>
              <a:ext cx="10" cy="21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74" name="Rectangle 335"/>
            <p:cNvSpPr>
              <a:spLocks noChangeArrowheads="1"/>
            </p:cNvSpPr>
            <p:nvPr/>
          </p:nvSpPr>
          <p:spPr bwMode="auto">
            <a:xfrm>
              <a:off x="4435" y="4002"/>
              <a:ext cx="180"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4675" name="Rectangle 336"/>
            <p:cNvSpPr>
              <a:spLocks noChangeArrowheads="1"/>
            </p:cNvSpPr>
            <p:nvPr/>
          </p:nvSpPr>
          <p:spPr bwMode="auto">
            <a:xfrm>
              <a:off x="4435" y="3793"/>
              <a:ext cx="10" cy="20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grpSp>
      <p:sp>
        <p:nvSpPr>
          <p:cNvPr id="154644" name="Rectangle 339"/>
          <p:cNvSpPr>
            <a:spLocks noChangeArrowheads="1"/>
          </p:cNvSpPr>
          <p:nvPr/>
        </p:nvSpPr>
        <p:spPr bwMode="auto">
          <a:xfrm>
            <a:off x="0" y="-30163"/>
            <a:ext cx="9144000" cy="914401"/>
          </a:xfrm>
          <a:prstGeom prst="rect">
            <a:avLst/>
          </a:prstGeom>
          <a:noFill/>
          <a:ln w="9525">
            <a:noFill/>
            <a:miter lim="800000"/>
            <a:headEnd/>
            <a:tailEnd/>
          </a:ln>
        </p:spPr>
        <p:txBody>
          <a:bodyPr lIns="92075" tIns="46038" rIns="92075" bIns="46038" anchor="ctr"/>
          <a:lstStyle/>
          <a:p>
            <a:pPr algn="ctr">
              <a:lnSpc>
                <a:spcPct val="95000"/>
              </a:lnSpc>
            </a:pPr>
            <a:r>
              <a:rPr lang="en-US" sz="4000" b="1" u="none">
                <a:solidFill>
                  <a:srgbClr val="336699"/>
                </a:solidFill>
                <a:latin typeface="Arial Narrow" pitchFamily="34" charset="0"/>
              </a:rPr>
              <a:t>Half-Sync/Half-Async Pattern Dynamics</a:t>
            </a:r>
          </a:p>
        </p:txBody>
      </p:sp>
      <p:sp>
        <p:nvSpPr>
          <p:cNvPr id="154645" name="Rectangle 341"/>
          <p:cNvSpPr>
            <a:spLocks noChangeArrowheads="1"/>
          </p:cNvSpPr>
          <p:nvPr/>
        </p:nvSpPr>
        <p:spPr bwMode="auto">
          <a:xfrm>
            <a:off x="4757738" y="4783138"/>
            <a:ext cx="3919537" cy="1465262"/>
          </a:xfrm>
          <a:prstGeom prst="rect">
            <a:avLst/>
          </a:prstGeom>
          <a:noFill/>
          <a:ln w="12700">
            <a:noFill/>
            <a:miter lim="800000"/>
            <a:headEnd/>
            <a:tailEnd/>
          </a:ln>
        </p:spPr>
        <p:txBody>
          <a:bodyPr>
            <a:spAutoFit/>
          </a:bodyPr>
          <a:lstStyle/>
          <a:p>
            <a:pPr marL="114300" indent="-114300">
              <a:buFontTx/>
              <a:buChar char="•"/>
            </a:pPr>
            <a:r>
              <a:rPr lang="en-US" u="none"/>
              <a:t>The pattern allows sync services, such as HTTP protocol processing, to run concurrently, relative both to each other &amp; to async services, such as event demultiplexing</a:t>
            </a:r>
          </a:p>
        </p:txBody>
      </p:sp>
    </p:spTree>
  </p:cSld>
  <p:clrMapOvr>
    <a:masterClrMapping/>
  </p:clrMapOvr>
  <p:transition/>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Slide Number Placeholder 2"/>
          <p:cNvSpPr>
            <a:spLocks noGrp="1"/>
          </p:cNvSpPr>
          <p:nvPr>
            <p:ph type="sldNum" sz="quarter" idx="10"/>
          </p:nvPr>
        </p:nvSpPr>
        <p:spPr>
          <a:noFill/>
        </p:spPr>
        <p:txBody>
          <a:bodyPr/>
          <a:lstStyle/>
          <a:p>
            <a:fld id="{0C69045A-F347-4B7E-9ED4-2E1CE166E3AD}" type="slidenum">
              <a:rPr lang="en-US" smtClean="0">
                <a:latin typeface="Arial" pitchFamily="34" charset="0"/>
              </a:rPr>
              <a:pPr/>
              <a:t>148</a:t>
            </a:fld>
            <a:endParaRPr lang="en-US" smtClean="0">
              <a:latin typeface="Arial" pitchFamily="34" charset="0"/>
            </a:endParaRPr>
          </a:p>
        </p:txBody>
      </p:sp>
      <p:sp>
        <p:nvSpPr>
          <p:cNvPr id="155651" name="Rectangle 2"/>
          <p:cNvSpPr>
            <a:spLocks noGrp="1" noChangeArrowheads="1"/>
          </p:cNvSpPr>
          <p:nvPr>
            <p:ph type="title"/>
          </p:nvPr>
        </p:nvSpPr>
        <p:spPr>
          <a:xfrm>
            <a:off x="0" y="-15875"/>
            <a:ext cx="9144000" cy="914400"/>
          </a:xfrm>
        </p:spPr>
        <p:txBody>
          <a:bodyPr/>
          <a:lstStyle/>
          <a:p>
            <a:pPr>
              <a:lnSpc>
                <a:spcPct val="85000"/>
              </a:lnSpc>
            </a:pPr>
            <a:r>
              <a:rPr lang="en-US" smtClean="0">
                <a:latin typeface="Arial Narrow" pitchFamily="34" charset="0"/>
              </a:rPr>
              <a:t>Applying Half-Sync/Half-Async Pattern in JAWS</a:t>
            </a:r>
          </a:p>
        </p:txBody>
      </p:sp>
      <p:sp>
        <p:nvSpPr>
          <p:cNvPr id="155652" name="Rectangle 8"/>
          <p:cNvSpPr>
            <a:spLocks noChangeArrowheads="1"/>
          </p:cNvSpPr>
          <p:nvPr/>
        </p:nvSpPr>
        <p:spPr bwMode="auto">
          <a:xfrm>
            <a:off x="2687638" y="1343025"/>
            <a:ext cx="22225"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53" name="Rectangle 9"/>
          <p:cNvSpPr>
            <a:spLocks noChangeArrowheads="1"/>
          </p:cNvSpPr>
          <p:nvPr/>
        </p:nvSpPr>
        <p:spPr bwMode="auto">
          <a:xfrm>
            <a:off x="2687638" y="1409700"/>
            <a:ext cx="22225"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54" name="Rectangle 12"/>
          <p:cNvSpPr>
            <a:spLocks noChangeArrowheads="1"/>
          </p:cNvSpPr>
          <p:nvPr/>
        </p:nvSpPr>
        <p:spPr bwMode="auto">
          <a:xfrm>
            <a:off x="2687638" y="1900238"/>
            <a:ext cx="22225"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55" name="Rectangle 14"/>
          <p:cNvSpPr>
            <a:spLocks noChangeArrowheads="1"/>
          </p:cNvSpPr>
          <p:nvPr/>
        </p:nvSpPr>
        <p:spPr bwMode="auto">
          <a:xfrm>
            <a:off x="2776538" y="1990725"/>
            <a:ext cx="1587"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56" name="Rectangle 19"/>
          <p:cNvSpPr>
            <a:spLocks noChangeArrowheads="1"/>
          </p:cNvSpPr>
          <p:nvPr/>
        </p:nvSpPr>
        <p:spPr bwMode="auto">
          <a:xfrm>
            <a:off x="3822700" y="1990725"/>
            <a:ext cx="1588"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57" name="Rectangle 20"/>
          <p:cNvSpPr>
            <a:spLocks noChangeArrowheads="1"/>
          </p:cNvSpPr>
          <p:nvPr/>
        </p:nvSpPr>
        <p:spPr bwMode="auto">
          <a:xfrm>
            <a:off x="3889375" y="1990725"/>
            <a:ext cx="1588"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58" name="Rectangle 25"/>
          <p:cNvSpPr>
            <a:spLocks noChangeArrowheads="1"/>
          </p:cNvSpPr>
          <p:nvPr/>
        </p:nvSpPr>
        <p:spPr bwMode="auto">
          <a:xfrm>
            <a:off x="7296150" y="1343025"/>
            <a:ext cx="22225"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59" name="Rectangle 26"/>
          <p:cNvSpPr>
            <a:spLocks noChangeArrowheads="1"/>
          </p:cNvSpPr>
          <p:nvPr/>
        </p:nvSpPr>
        <p:spPr bwMode="auto">
          <a:xfrm>
            <a:off x="7296150" y="1409700"/>
            <a:ext cx="22225"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60" name="Rectangle 29"/>
          <p:cNvSpPr>
            <a:spLocks noChangeArrowheads="1"/>
          </p:cNvSpPr>
          <p:nvPr/>
        </p:nvSpPr>
        <p:spPr bwMode="auto">
          <a:xfrm>
            <a:off x="7296150" y="1900238"/>
            <a:ext cx="22225"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61" name="Rectangle 31"/>
          <p:cNvSpPr>
            <a:spLocks noChangeArrowheads="1"/>
          </p:cNvSpPr>
          <p:nvPr/>
        </p:nvSpPr>
        <p:spPr bwMode="auto">
          <a:xfrm>
            <a:off x="7207250" y="1990725"/>
            <a:ext cx="1588"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62" name="Rectangle 36"/>
          <p:cNvSpPr>
            <a:spLocks noChangeArrowheads="1"/>
          </p:cNvSpPr>
          <p:nvPr/>
        </p:nvSpPr>
        <p:spPr bwMode="auto">
          <a:xfrm>
            <a:off x="6227763" y="1990725"/>
            <a:ext cx="1587"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63" name="Rectangle 37"/>
          <p:cNvSpPr>
            <a:spLocks noChangeArrowheads="1"/>
          </p:cNvSpPr>
          <p:nvPr/>
        </p:nvSpPr>
        <p:spPr bwMode="auto">
          <a:xfrm>
            <a:off x="6161088" y="1990725"/>
            <a:ext cx="1587"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64" name="Rectangle 42"/>
          <p:cNvSpPr>
            <a:spLocks noChangeArrowheads="1"/>
          </p:cNvSpPr>
          <p:nvPr/>
        </p:nvSpPr>
        <p:spPr bwMode="auto">
          <a:xfrm>
            <a:off x="5024438" y="1319213"/>
            <a:ext cx="22225"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65" name="Rectangle 43"/>
          <p:cNvSpPr>
            <a:spLocks noChangeArrowheads="1"/>
          </p:cNvSpPr>
          <p:nvPr/>
        </p:nvSpPr>
        <p:spPr bwMode="auto">
          <a:xfrm>
            <a:off x="5024438" y="1409700"/>
            <a:ext cx="22225"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66" name="Rectangle 45"/>
          <p:cNvSpPr>
            <a:spLocks noChangeArrowheads="1"/>
          </p:cNvSpPr>
          <p:nvPr/>
        </p:nvSpPr>
        <p:spPr bwMode="auto">
          <a:xfrm>
            <a:off x="5024438" y="1476375"/>
            <a:ext cx="22225"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67" name="Rectangle 46"/>
          <p:cNvSpPr>
            <a:spLocks noChangeArrowheads="1"/>
          </p:cNvSpPr>
          <p:nvPr/>
        </p:nvSpPr>
        <p:spPr bwMode="auto">
          <a:xfrm>
            <a:off x="5024438" y="1565275"/>
            <a:ext cx="22225"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68" name="Rectangle 53"/>
          <p:cNvSpPr>
            <a:spLocks noChangeArrowheads="1"/>
          </p:cNvSpPr>
          <p:nvPr/>
        </p:nvSpPr>
        <p:spPr bwMode="auto">
          <a:xfrm>
            <a:off x="5024438" y="2593975"/>
            <a:ext cx="22225"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69" name="Rectangle 54"/>
          <p:cNvSpPr>
            <a:spLocks noChangeArrowheads="1"/>
          </p:cNvSpPr>
          <p:nvPr/>
        </p:nvSpPr>
        <p:spPr bwMode="auto">
          <a:xfrm>
            <a:off x="5024438" y="2503488"/>
            <a:ext cx="22225"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70" name="Rectangle 56"/>
          <p:cNvSpPr>
            <a:spLocks noChangeArrowheads="1"/>
          </p:cNvSpPr>
          <p:nvPr/>
        </p:nvSpPr>
        <p:spPr bwMode="auto">
          <a:xfrm>
            <a:off x="5024438" y="2503488"/>
            <a:ext cx="22225"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71" name="Rectangle 57"/>
          <p:cNvSpPr>
            <a:spLocks noChangeArrowheads="1"/>
          </p:cNvSpPr>
          <p:nvPr/>
        </p:nvSpPr>
        <p:spPr bwMode="auto">
          <a:xfrm>
            <a:off x="5024438" y="2414588"/>
            <a:ext cx="22225"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72" name="Rectangle 63"/>
          <p:cNvSpPr>
            <a:spLocks noChangeArrowheads="1"/>
          </p:cNvSpPr>
          <p:nvPr/>
        </p:nvSpPr>
        <p:spPr bwMode="auto">
          <a:xfrm>
            <a:off x="7496175" y="3375025"/>
            <a:ext cx="1588"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73" name="Rectangle 64"/>
          <p:cNvSpPr>
            <a:spLocks noChangeArrowheads="1"/>
          </p:cNvSpPr>
          <p:nvPr/>
        </p:nvSpPr>
        <p:spPr bwMode="auto">
          <a:xfrm>
            <a:off x="7407275" y="3375025"/>
            <a:ext cx="1588"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74" name="Rectangle 69"/>
          <p:cNvSpPr>
            <a:spLocks noChangeArrowheads="1"/>
          </p:cNvSpPr>
          <p:nvPr/>
        </p:nvSpPr>
        <p:spPr bwMode="auto">
          <a:xfrm>
            <a:off x="6161088" y="3375025"/>
            <a:ext cx="1587"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75" name="Rectangle 70"/>
          <p:cNvSpPr>
            <a:spLocks noChangeArrowheads="1"/>
          </p:cNvSpPr>
          <p:nvPr/>
        </p:nvSpPr>
        <p:spPr bwMode="auto">
          <a:xfrm>
            <a:off x="6094413" y="3375025"/>
            <a:ext cx="1587"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76" name="Rectangle 101"/>
          <p:cNvSpPr>
            <a:spLocks noChangeArrowheads="1"/>
          </p:cNvSpPr>
          <p:nvPr/>
        </p:nvSpPr>
        <p:spPr bwMode="auto">
          <a:xfrm>
            <a:off x="2532063" y="1431925"/>
            <a:ext cx="1587"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77" name="Rectangle 104"/>
          <p:cNvSpPr>
            <a:spLocks noChangeArrowheads="1"/>
          </p:cNvSpPr>
          <p:nvPr/>
        </p:nvSpPr>
        <p:spPr bwMode="auto">
          <a:xfrm>
            <a:off x="2420938" y="1722438"/>
            <a:ext cx="1587"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78" name="Rectangle 109"/>
          <p:cNvSpPr>
            <a:spLocks noChangeArrowheads="1"/>
          </p:cNvSpPr>
          <p:nvPr/>
        </p:nvSpPr>
        <p:spPr bwMode="auto">
          <a:xfrm>
            <a:off x="2219325" y="1431925"/>
            <a:ext cx="1588"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79" name="Rectangle 110"/>
          <p:cNvSpPr>
            <a:spLocks noChangeArrowheads="1"/>
          </p:cNvSpPr>
          <p:nvPr/>
        </p:nvSpPr>
        <p:spPr bwMode="auto">
          <a:xfrm>
            <a:off x="2241550" y="1431925"/>
            <a:ext cx="1588"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80" name="Rectangle 113"/>
          <p:cNvSpPr>
            <a:spLocks noChangeArrowheads="1"/>
          </p:cNvSpPr>
          <p:nvPr/>
        </p:nvSpPr>
        <p:spPr bwMode="auto">
          <a:xfrm>
            <a:off x="4491038" y="1431925"/>
            <a:ext cx="1587"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81" name="Rectangle 121"/>
          <p:cNvSpPr>
            <a:spLocks noChangeArrowheads="1"/>
          </p:cNvSpPr>
          <p:nvPr/>
        </p:nvSpPr>
        <p:spPr bwMode="auto">
          <a:xfrm>
            <a:off x="4178300" y="1431925"/>
            <a:ext cx="1588"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82" name="Rectangle 122"/>
          <p:cNvSpPr>
            <a:spLocks noChangeArrowheads="1"/>
          </p:cNvSpPr>
          <p:nvPr/>
        </p:nvSpPr>
        <p:spPr bwMode="auto">
          <a:xfrm>
            <a:off x="4202113" y="1431925"/>
            <a:ext cx="1587"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83" name="Rectangle 125"/>
          <p:cNvSpPr>
            <a:spLocks noChangeArrowheads="1"/>
          </p:cNvSpPr>
          <p:nvPr/>
        </p:nvSpPr>
        <p:spPr bwMode="auto">
          <a:xfrm>
            <a:off x="8008938" y="1498600"/>
            <a:ext cx="1587"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84" name="Rectangle 128"/>
          <p:cNvSpPr>
            <a:spLocks noChangeArrowheads="1"/>
          </p:cNvSpPr>
          <p:nvPr/>
        </p:nvSpPr>
        <p:spPr bwMode="auto">
          <a:xfrm>
            <a:off x="7897813" y="1789113"/>
            <a:ext cx="1587"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85" name="Rectangle 133"/>
          <p:cNvSpPr>
            <a:spLocks noChangeArrowheads="1"/>
          </p:cNvSpPr>
          <p:nvPr/>
        </p:nvSpPr>
        <p:spPr bwMode="auto">
          <a:xfrm>
            <a:off x="7696200" y="1498600"/>
            <a:ext cx="1588"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86" name="Rectangle 134"/>
          <p:cNvSpPr>
            <a:spLocks noChangeArrowheads="1"/>
          </p:cNvSpPr>
          <p:nvPr/>
        </p:nvSpPr>
        <p:spPr bwMode="auto">
          <a:xfrm>
            <a:off x="7718425" y="1498600"/>
            <a:ext cx="1588"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87" name="Rectangle 137"/>
          <p:cNvSpPr>
            <a:spLocks noChangeArrowheads="1"/>
          </p:cNvSpPr>
          <p:nvPr/>
        </p:nvSpPr>
        <p:spPr bwMode="auto">
          <a:xfrm>
            <a:off x="4000500" y="3241675"/>
            <a:ext cx="1588"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88" name="Rectangle 140"/>
          <p:cNvSpPr>
            <a:spLocks noChangeArrowheads="1"/>
          </p:cNvSpPr>
          <p:nvPr/>
        </p:nvSpPr>
        <p:spPr bwMode="auto">
          <a:xfrm>
            <a:off x="3889375" y="3532188"/>
            <a:ext cx="1588"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89" name="Rectangle 145"/>
          <p:cNvSpPr>
            <a:spLocks noChangeArrowheads="1"/>
          </p:cNvSpPr>
          <p:nvPr/>
        </p:nvSpPr>
        <p:spPr bwMode="auto">
          <a:xfrm>
            <a:off x="3689350" y="3241675"/>
            <a:ext cx="1588"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90" name="Rectangle 146"/>
          <p:cNvSpPr>
            <a:spLocks noChangeArrowheads="1"/>
          </p:cNvSpPr>
          <p:nvPr/>
        </p:nvSpPr>
        <p:spPr bwMode="auto">
          <a:xfrm>
            <a:off x="3711575" y="3241675"/>
            <a:ext cx="1588"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91" name="Rectangle 167"/>
          <p:cNvSpPr>
            <a:spLocks noChangeArrowheads="1"/>
          </p:cNvSpPr>
          <p:nvPr/>
        </p:nvSpPr>
        <p:spPr bwMode="auto">
          <a:xfrm>
            <a:off x="5024438" y="3197225"/>
            <a:ext cx="22225"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92" name="Rectangle 168"/>
          <p:cNvSpPr>
            <a:spLocks noChangeArrowheads="1"/>
          </p:cNvSpPr>
          <p:nvPr/>
        </p:nvSpPr>
        <p:spPr bwMode="auto">
          <a:xfrm>
            <a:off x="5024438" y="2928938"/>
            <a:ext cx="22225"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93" name="Rectangle 4"/>
          <p:cNvSpPr>
            <a:spLocks noChangeArrowheads="1"/>
          </p:cNvSpPr>
          <p:nvPr/>
        </p:nvSpPr>
        <p:spPr bwMode="auto">
          <a:xfrm>
            <a:off x="2765425" y="1722438"/>
            <a:ext cx="658813" cy="212725"/>
          </a:xfrm>
          <a:prstGeom prst="rect">
            <a:avLst/>
          </a:prstGeom>
          <a:noFill/>
          <a:ln w="9525">
            <a:noFill/>
            <a:miter lim="800000"/>
            <a:headEnd/>
            <a:tailEnd/>
          </a:ln>
        </p:spPr>
        <p:txBody>
          <a:bodyPr wrap="none" lIns="0" tIns="0" rIns="0" bIns="0">
            <a:spAutoFit/>
          </a:bodyPr>
          <a:lstStyle/>
          <a:p>
            <a:r>
              <a:rPr lang="en-US" sz="1400" u="none">
                <a:solidFill>
                  <a:srgbClr val="000000"/>
                </a:solidFill>
              </a:rPr>
              <a:t>&lt;&lt;get&gt;&gt;</a:t>
            </a:r>
            <a:endParaRPr lang="en-US" b="1" u="none"/>
          </a:p>
        </p:txBody>
      </p:sp>
      <p:sp>
        <p:nvSpPr>
          <p:cNvPr id="155694" name="Rectangle 5"/>
          <p:cNvSpPr>
            <a:spLocks noChangeArrowheads="1"/>
          </p:cNvSpPr>
          <p:nvPr/>
        </p:nvSpPr>
        <p:spPr bwMode="auto">
          <a:xfrm>
            <a:off x="3722688" y="1990725"/>
            <a:ext cx="244475"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95" name="Freeform 6"/>
          <p:cNvSpPr>
            <a:spLocks/>
          </p:cNvSpPr>
          <p:nvPr/>
        </p:nvSpPr>
        <p:spPr bwMode="auto">
          <a:xfrm>
            <a:off x="3744913" y="1922463"/>
            <a:ext cx="290512" cy="90487"/>
          </a:xfrm>
          <a:custGeom>
            <a:avLst/>
            <a:gdLst>
              <a:gd name="T0" fmla="*/ 0 w 183"/>
              <a:gd name="T1" fmla="*/ 0 h 57"/>
              <a:gd name="T2" fmla="*/ 0 w 183"/>
              <a:gd name="T3" fmla="*/ 2147483647 h 57"/>
              <a:gd name="T4" fmla="*/ 2147483647 w 183"/>
              <a:gd name="T5" fmla="*/ 2147483647 h 57"/>
              <a:gd name="T6" fmla="*/ 2147483647 w 183"/>
              <a:gd name="T7" fmla="*/ 2147483647 h 57"/>
              <a:gd name="T8" fmla="*/ 2147483647 w 183"/>
              <a:gd name="T9" fmla="*/ 2147483647 h 57"/>
              <a:gd name="T10" fmla="*/ 2147483647 w 183"/>
              <a:gd name="T11" fmla="*/ 2147483647 h 57"/>
              <a:gd name="T12" fmla="*/ 0 w 183"/>
              <a:gd name="T13" fmla="*/ 0 h 57"/>
              <a:gd name="T14" fmla="*/ 0 60000 65536"/>
              <a:gd name="T15" fmla="*/ 0 60000 65536"/>
              <a:gd name="T16" fmla="*/ 0 60000 65536"/>
              <a:gd name="T17" fmla="*/ 0 60000 65536"/>
              <a:gd name="T18" fmla="*/ 0 60000 65536"/>
              <a:gd name="T19" fmla="*/ 0 60000 65536"/>
              <a:gd name="T20" fmla="*/ 0 60000 65536"/>
              <a:gd name="T21" fmla="*/ 0 w 183"/>
              <a:gd name="T22" fmla="*/ 0 h 57"/>
              <a:gd name="T23" fmla="*/ 183 w 183"/>
              <a:gd name="T24" fmla="*/ 57 h 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3" h="57">
                <a:moveTo>
                  <a:pt x="0" y="0"/>
                </a:moveTo>
                <a:lnTo>
                  <a:pt x="0" y="15"/>
                </a:lnTo>
                <a:lnTo>
                  <a:pt x="140" y="57"/>
                </a:lnTo>
                <a:lnTo>
                  <a:pt x="183" y="43"/>
                </a:lnTo>
                <a:lnTo>
                  <a:pt x="140" y="43"/>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696" name="Freeform 7"/>
          <p:cNvSpPr>
            <a:spLocks/>
          </p:cNvSpPr>
          <p:nvPr/>
        </p:nvSpPr>
        <p:spPr bwMode="auto">
          <a:xfrm>
            <a:off x="3744913" y="1990725"/>
            <a:ext cx="222250" cy="88900"/>
          </a:xfrm>
          <a:custGeom>
            <a:avLst/>
            <a:gdLst>
              <a:gd name="T0" fmla="*/ 2147483647 w 140"/>
              <a:gd name="T1" fmla="*/ 2147483647 h 56"/>
              <a:gd name="T2" fmla="*/ 2147483647 w 140"/>
              <a:gd name="T3" fmla="*/ 0 h 56"/>
              <a:gd name="T4" fmla="*/ 0 w 140"/>
              <a:gd name="T5" fmla="*/ 2147483647 h 56"/>
              <a:gd name="T6" fmla="*/ 0 w 140"/>
              <a:gd name="T7" fmla="*/ 2147483647 h 56"/>
              <a:gd name="T8" fmla="*/ 2147483647 w 140"/>
              <a:gd name="T9" fmla="*/ 2147483647 h 56"/>
              <a:gd name="T10" fmla="*/ 0 60000 65536"/>
              <a:gd name="T11" fmla="*/ 0 60000 65536"/>
              <a:gd name="T12" fmla="*/ 0 60000 65536"/>
              <a:gd name="T13" fmla="*/ 0 60000 65536"/>
              <a:gd name="T14" fmla="*/ 0 60000 65536"/>
              <a:gd name="T15" fmla="*/ 0 w 140"/>
              <a:gd name="T16" fmla="*/ 0 h 56"/>
              <a:gd name="T17" fmla="*/ 140 w 140"/>
              <a:gd name="T18" fmla="*/ 56 h 56"/>
            </a:gdLst>
            <a:ahLst/>
            <a:cxnLst>
              <a:cxn ang="T10">
                <a:pos x="T0" y="T1"/>
              </a:cxn>
              <a:cxn ang="T11">
                <a:pos x="T2" y="T3"/>
              </a:cxn>
              <a:cxn ang="T12">
                <a:pos x="T4" y="T5"/>
              </a:cxn>
              <a:cxn ang="T13">
                <a:pos x="T6" y="T7"/>
              </a:cxn>
              <a:cxn ang="T14">
                <a:pos x="T8" y="T9"/>
              </a:cxn>
            </a:cxnLst>
            <a:rect l="T15" t="T16" r="T17" b="T18"/>
            <a:pathLst>
              <a:path w="140" h="56">
                <a:moveTo>
                  <a:pt x="140" y="14"/>
                </a:moveTo>
                <a:lnTo>
                  <a:pt x="140" y="0"/>
                </a:lnTo>
                <a:lnTo>
                  <a:pt x="0" y="42"/>
                </a:lnTo>
                <a:lnTo>
                  <a:pt x="0" y="56"/>
                </a:lnTo>
                <a:lnTo>
                  <a:pt x="14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697" name="Rectangle 10"/>
          <p:cNvSpPr>
            <a:spLocks noChangeArrowheads="1"/>
          </p:cNvSpPr>
          <p:nvPr/>
        </p:nvSpPr>
        <p:spPr bwMode="auto">
          <a:xfrm>
            <a:off x="2520950" y="1343025"/>
            <a:ext cx="22225" cy="6667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698" name="Line 11"/>
          <p:cNvSpPr>
            <a:spLocks noChangeShapeType="1"/>
          </p:cNvSpPr>
          <p:nvPr/>
        </p:nvSpPr>
        <p:spPr bwMode="auto">
          <a:xfrm>
            <a:off x="2520950" y="1565275"/>
            <a:ext cx="1588" cy="179388"/>
          </a:xfrm>
          <a:prstGeom prst="line">
            <a:avLst/>
          </a:prstGeom>
          <a:noFill/>
          <a:ln w="0">
            <a:solidFill>
              <a:srgbClr val="000000"/>
            </a:solidFill>
            <a:round/>
            <a:headEnd/>
            <a:tailEnd/>
          </a:ln>
        </p:spPr>
        <p:txBody>
          <a:bodyPr/>
          <a:lstStyle/>
          <a:p>
            <a:endParaRPr lang="en-US"/>
          </a:p>
        </p:txBody>
      </p:sp>
      <p:sp>
        <p:nvSpPr>
          <p:cNvPr id="155699" name="Rectangle 13"/>
          <p:cNvSpPr>
            <a:spLocks noChangeArrowheads="1"/>
          </p:cNvSpPr>
          <p:nvPr/>
        </p:nvSpPr>
        <p:spPr bwMode="auto">
          <a:xfrm>
            <a:off x="2520950" y="1900238"/>
            <a:ext cx="22225" cy="1127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00" name="Rectangle 15"/>
          <p:cNvSpPr>
            <a:spLocks noChangeArrowheads="1"/>
          </p:cNvSpPr>
          <p:nvPr/>
        </p:nvSpPr>
        <p:spPr bwMode="auto">
          <a:xfrm>
            <a:off x="2520950" y="1990725"/>
            <a:ext cx="88900"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01" name="Line 16"/>
          <p:cNvSpPr>
            <a:spLocks noChangeShapeType="1"/>
          </p:cNvSpPr>
          <p:nvPr/>
        </p:nvSpPr>
        <p:spPr bwMode="auto">
          <a:xfrm>
            <a:off x="2743200" y="1990725"/>
            <a:ext cx="155575" cy="1588"/>
          </a:xfrm>
          <a:prstGeom prst="line">
            <a:avLst/>
          </a:prstGeom>
          <a:noFill/>
          <a:ln w="0">
            <a:solidFill>
              <a:srgbClr val="000000"/>
            </a:solidFill>
            <a:round/>
            <a:headEnd/>
            <a:tailEnd/>
          </a:ln>
        </p:spPr>
        <p:txBody>
          <a:bodyPr/>
          <a:lstStyle/>
          <a:p>
            <a:endParaRPr lang="en-US"/>
          </a:p>
        </p:txBody>
      </p:sp>
      <p:sp>
        <p:nvSpPr>
          <p:cNvPr id="155702" name="Line 17"/>
          <p:cNvSpPr>
            <a:spLocks noChangeShapeType="1"/>
          </p:cNvSpPr>
          <p:nvPr/>
        </p:nvSpPr>
        <p:spPr bwMode="auto">
          <a:xfrm>
            <a:off x="3032125" y="1990725"/>
            <a:ext cx="179388" cy="1588"/>
          </a:xfrm>
          <a:prstGeom prst="line">
            <a:avLst/>
          </a:prstGeom>
          <a:noFill/>
          <a:ln w="0">
            <a:solidFill>
              <a:srgbClr val="000000"/>
            </a:solidFill>
            <a:round/>
            <a:headEnd/>
            <a:tailEnd/>
          </a:ln>
        </p:spPr>
        <p:txBody>
          <a:bodyPr/>
          <a:lstStyle/>
          <a:p>
            <a:endParaRPr lang="en-US"/>
          </a:p>
        </p:txBody>
      </p:sp>
      <p:sp>
        <p:nvSpPr>
          <p:cNvPr id="155703" name="Line 18"/>
          <p:cNvSpPr>
            <a:spLocks noChangeShapeType="1"/>
          </p:cNvSpPr>
          <p:nvPr/>
        </p:nvSpPr>
        <p:spPr bwMode="auto">
          <a:xfrm>
            <a:off x="3344863" y="1990725"/>
            <a:ext cx="155575" cy="1588"/>
          </a:xfrm>
          <a:prstGeom prst="line">
            <a:avLst/>
          </a:prstGeom>
          <a:noFill/>
          <a:ln w="0">
            <a:solidFill>
              <a:srgbClr val="000000"/>
            </a:solidFill>
            <a:round/>
            <a:headEnd/>
            <a:tailEnd/>
          </a:ln>
        </p:spPr>
        <p:txBody>
          <a:bodyPr/>
          <a:lstStyle/>
          <a:p>
            <a:endParaRPr lang="en-US"/>
          </a:p>
        </p:txBody>
      </p:sp>
      <p:sp>
        <p:nvSpPr>
          <p:cNvPr id="155704" name="Rectangle 21"/>
          <p:cNvSpPr>
            <a:spLocks noChangeArrowheads="1"/>
          </p:cNvSpPr>
          <p:nvPr/>
        </p:nvSpPr>
        <p:spPr bwMode="auto">
          <a:xfrm>
            <a:off x="3656013" y="1990725"/>
            <a:ext cx="66675"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05" name="Rectangle 22"/>
          <p:cNvSpPr>
            <a:spLocks noChangeArrowheads="1"/>
          </p:cNvSpPr>
          <p:nvPr/>
        </p:nvSpPr>
        <p:spPr bwMode="auto">
          <a:xfrm>
            <a:off x="5748338" y="1968500"/>
            <a:ext cx="246062"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06" name="Freeform 23"/>
          <p:cNvSpPr>
            <a:spLocks/>
          </p:cNvSpPr>
          <p:nvPr/>
        </p:nvSpPr>
        <p:spPr bwMode="auto">
          <a:xfrm>
            <a:off x="5681663" y="1968500"/>
            <a:ext cx="290512" cy="88900"/>
          </a:xfrm>
          <a:custGeom>
            <a:avLst/>
            <a:gdLst>
              <a:gd name="T0" fmla="*/ 2147483647 w 183"/>
              <a:gd name="T1" fmla="*/ 2147483647 h 56"/>
              <a:gd name="T2" fmla="*/ 2147483647 w 183"/>
              <a:gd name="T3" fmla="*/ 2147483647 h 56"/>
              <a:gd name="T4" fmla="*/ 2147483647 w 183"/>
              <a:gd name="T5" fmla="*/ 0 h 56"/>
              <a:gd name="T6" fmla="*/ 2147483647 w 183"/>
              <a:gd name="T7" fmla="*/ 0 h 56"/>
              <a:gd name="T8" fmla="*/ 0 w 183"/>
              <a:gd name="T9" fmla="*/ 2147483647 h 56"/>
              <a:gd name="T10" fmla="*/ 2147483647 w 183"/>
              <a:gd name="T11" fmla="*/ 2147483647 h 56"/>
              <a:gd name="T12" fmla="*/ 2147483647 w 183"/>
              <a:gd name="T13" fmla="*/ 2147483647 h 56"/>
              <a:gd name="T14" fmla="*/ 0 60000 65536"/>
              <a:gd name="T15" fmla="*/ 0 60000 65536"/>
              <a:gd name="T16" fmla="*/ 0 60000 65536"/>
              <a:gd name="T17" fmla="*/ 0 60000 65536"/>
              <a:gd name="T18" fmla="*/ 0 60000 65536"/>
              <a:gd name="T19" fmla="*/ 0 60000 65536"/>
              <a:gd name="T20" fmla="*/ 0 60000 65536"/>
              <a:gd name="T21" fmla="*/ 0 w 183"/>
              <a:gd name="T22" fmla="*/ 0 h 56"/>
              <a:gd name="T23" fmla="*/ 183 w 183"/>
              <a:gd name="T24" fmla="*/ 56 h 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3" h="56">
                <a:moveTo>
                  <a:pt x="183" y="56"/>
                </a:moveTo>
                <a:lnTo>
                  <a:pt x="183" y="42"/>
                </a:lnTo>
                <a:lnTo>
                  <a:pt x="42" y="0"/>
                </a:lnTo>
                <a:lnTo>
                  <a:pt x="0" y="14"/>
                </a:lnTo>
                <a:lnTo>
                  <a:pt x="42" y="14"/>
                </a:lnTo>
                <a:lnTo>
                  <a:pt x="183" y="5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07" name="Freeform 24"/>
          <p:cNvSpPr>
            <a:spLocks/>
          </p:cNvSpPr>
          <p:nvPr/>
        </p:nvSpPr>
        <p:spPr bwMode="auto">
          <a:xfrm>
            <a:off x="5748338" y="1900238"/>
            <a:ext cx="223837" cy="90487"/>
          </a:xfrm>
          <a:custGeom>
            <a:avLst/>
            <a:gdLst>
              <a:gd name="T0" fmla="*/ 0 w 141"/>
              <a:gd name="T1" fmla="*/ 2147483647 h 57"/>
              <a:gd name="T2" fmla="*/ 0 w 141"/>
              <a:gd name="T3" fmla="*/ 2147483647 h 57"/>
              <a:gd name="T4" fmla="*/ 2147483647 w 141"/>
              <a:gd name="T5" fmla="*/ 2147483647 h 57"/>
              <a:gd name="T6" fmla="*/ 2147483647 w 141"/>
              <a:gd name="T7" fmla="*/ 0 h 57"/>
              <a:gd name="T8" fmla="*/ 0 w 141"/>
              <a:gd name="T9" fmla="*/ 2147483647 h 57"/>
              <a:gd name="T10" fmla="*/ 0 60000 65536"/>
              <a:gd name="T11" fmla="*/ 0 60000 65536"/>
              <a:gd name="T12" fmla="*/ 0 60000 65536"/>
              <a:gd name="T13" fmla="*/ 0 60000 65536"/>
              <a:gd name="T14" fmla="*/ 0 60000 65536"/>
              <a:gd name="T15" fmla="*/ 0 w 141"/>
              <a:gd name="T16" fmla="*/ 0 h 57"/>
              <a:gd name="T17" fmla="*/ 141 w 141"/>
              <a:gd name="T18" fmla="*/ 57 h 57"/>
            </a:gdLst>
            <a:ahLst/>
            <a:cxnLst>
              <a:cxn ang="T10">
                <a:pos x="T0" y="T1"/>
              </a:cxn>
              <a:cxn ang="T11">
                <a:pos x="T2" y="T3"/>
              </a:cxn>
              <a:cxn ang="T12">
                <a:pos x="T4" y="T5"/>
              </a:cxn>
              <a:cxn ang="T13">
                <a:pos x="T6" y="T7"/>
              </a:cxn>
              <a:cxn ang="T14">
                <a:pos x="T8" y="T9"/>
              </a:cxn>
            </a:cxnLst>
            <a:rect l="T15" t="T16" r="T17" b="T18"/>
            <a:pathLst>
              <a:path w="141" h="57">
                <a:moveTo>
                  <a:pt x="0" y="43"/>
                </a:moveTo>
                <a:lnTo>
                  <a:pt x="0" y="57"/>
                </a:lnTo>
                <a:lnTo>
                  <a:pt x="141" y="14"/>
                </a:lnTo>
                <a:lnTo>
                  <a:pt x="141" y="0"/>
                </a:lnTo>
                <a:lnTo>
                  <a:pt x="0" y="4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08" name="Rectangle 27"/>
          <p:cNvSpPr>
            <a:spLocks noChangeArrowheads="1"/>
          </p:cNvSpPr>
          <p:nvPr/>
        </p:nvSpPr>
        <p:spPr bwMode="auto">
          <a:xfrm>
            <a:off x="7129463" y="1343025"/>
            <a:ext cx="22225" cy="6667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09" name="Line 28"/>
          <p:cNvSpPr>
            <a:spLocks noChangeShapeType="1"/>
          </p:cNvSpPr>
          <p:nvPr/>
        </p:nvSpPr>
        <p:spPr bwMode="auto">
          <a:xfrm>
            <a:off x="7129463" y="1565275"/>
            <a:ext cx="1587" cy="179388"/>
          </a:xfrm>
          <a:prstGeom prst="line">
            <a:avLst/>
          </a:prstGeom>
          <a:noFill/>
          <a:ln w="0">
            <a:solidFill>
              <a:srgbClr val="000000"/>
            </a:solidFill>
            <a:round/>
            <a:headEnd/>
            <a:tailEnd/>
          </a:ln>
        </p:spPr>
        <p:txBody>
          <a:bodyPr/>
          <a:lstStyle/>
          <a:p>
            <a:endParaRPr lang="en-US"/>
          </a:p>
        </p:txBody>
      </p:sp>
      <p:sp>
        <p:nvSpPr>
          <p:cNvPr id="155710" name="Rectangle 30"/>
          <p:cNvSpPr>
            <a:spLocks noChangeArrowheads="1"/>
          </p:cNvSpPr>
          <p:nvPr/>
        </p:nvSpPr>
        <p:spPr bwMode="auto">
          <a:xfrm>
            <a:off x="7129463" y="1900238"/>
            <a:ext cx="22225" cy="1127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11" name="Rectangle 32"/>
          <p:cNvSpPr>
            <a:spLocks noChangeArrowheads="1"/>
          </p:cNvSpPr>
          <p:nvPr/>
        </p:nvSpPr>
        <p:spPr bwMode="auto">
          <a:xfrm>
            <a:off x="7040563" y="1990725"/>
            <a:ext cx="88900"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12" name="Line 33"/>
          <p:cNvSpPr>
            <a:spLocks noChangeShapeType="1"/>
          </p:cNvSpPr>
          <p:nvPr/>
        </p:nvSpPr>
        <p:spPr bwMode="auto">
          <a:xfrm flipH="1">
            <a:off x="6751638" y="1990725"/>
            <a:ext cx="155575" cy="1588"/>
          </a:xfrm>
          <a:prstGeom prst="line">
            <a:avLst/>
          </a:prstGeom>
          <a:noFill/>
          <a:ln w="0">
            <a:solidFill>
              <a:srgbClr val="000000"/>
            </a:solidFill>
            <a:round/>
            <a:headEnd/>
            <a:tailEnd/>
          </a:ln>
        </p:spPr>
        <p:txBody>
          <a:bodyPr/>
          <a:lstStyle/>
          <a:p>
            <a:endParaRPr lang="en-US"/>
          </a:p>
        </p:txBody>
      </p:sp>
      <p:sp>
        <p:nvSpPr>
          <p:cNvPr id="155713" name="Line 34"/>
          <p:cNvSpPr>
            <a:spLocks noChangeShapeType="1"/>
          </p:cNvSpPr>
          <p:nvPr/>
        </p:nvSpPr>
        <p:spPr bwMode="auto">
          <a:xfrm flipH="1">
            <a:off x="6483350" y="1990725"/>
            <a:ext cx="155575" cy="1588"/>
          </a:xfrm>
          <a:prstGeom prst="line">
            <a:avLst/>
          </a:prstGeom>
          <a:noFill/>
          <a:ln w="0">
            <a:solidFill>
              <a:srgbClr val="000000"/>
            </a:solidFill>
            <a:round/>
            <a:headEnd/>
            <a:tailEnd/>
          </a:ln>
        </p:spPr>
        <p:txBody>
          <a:bodyPr/>
          <a:lstStyle/>
          <a:p>
            <a:endParaRPr lang="en-US"/>
          </a:p>
        </p:txBody>
      </p:sp>
      <p:sp>
        <p:nvSpPr>
          <p:cNvPr id="155714" name="Line 35"/>
          <p:cNvSpPr>
            <a:spLocks noChangeShapeType="1"/>
          </p:cNvSpPr>
          <p:nvPr/>
        </p:nvSpPr>
        <p:spPr bwMode="auto">
          <a:xfrm flipH="1">
            <a:off x="6194425" y="1990725"/>
            <a:ext cx="155575" cy="1588"/>
          </a:xfrm>
          <a:prstGeom prst="line">
            <a:avLst/>
          </a:prstGeom>
          <a:noFill/>
          <a:ln w="0">
            <a:solidFill>
              <a:srgbClr val="000000"/>
            </a:solidFill>
            <a:round/>
            <a:headEnd/>
            <a:tailEnd/>
          </a:ln>
        </p:spPr>
        <p:txBody>
          <a:bodyPr/>
          <a:lstStyle/>
          <a:p>
            <a:endParaRPr lang="en-US"/>
          </a:p>
        </p:txBody>
      </p:sp>
      <p:sp>
        <p:nvSpPr>
          <p:cNvPr id="155715" name="Rectangle 38"/>
          <p:cNvSpPr>
            <a:spLocks noChangeArrowheads="1"/>
          </p:cNvSpPr>
          <p:nvPr/>
        </p:nvSpPr>
        <p:spPr bwMode="auto">
          <a:xfrm>
            <a:off x="5994400" y="1990725"/>
            <a:ext cx="66675"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16" name="Rectangle 39"/>
          <p:cNvSpPr>
            <a:spLocks noChangeArrowheads="1"/>
          </p:cNvSpPr>
          <p:nvPr/>
        </p:nvSpPr>
        <p:spPr bwMode="auto">
          <a:xfrm>
            <a:off x="4835525" y="1565275"/>
            <a:ext cx="22225" cy="2238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17" name="Freeform 40"/>
          <p:cNvSpPr>
            <a:spLocks/>
          </p:cNvSpPr>
          <p:nvPr/>
        </p:nvSpPr>
        <p:spPr bwMode="auto">
          <a:xfrm>
            <a:off x="4835525" y="1565275"/>
            <a:ext cx="88900" cy="290513"/>
          </a:xfrm>
          <a:custGeom>
            <a:avLst/>
            <a:gdLst>
              <a:gd name="T0" fmla="*/ 2147483647 w 56"/>
              <a:gd name="T1" fmla="*/ 0 h 183"/>
              <a:gd name="T2" fmla="*/ 2147483647 w 56"/>
              <a:gd name="T3" fmla="*/ 0 h 183"/>
              <a:gd name="T4" fmla="*/ 0 w 56"/>
              <a:gd name="T5" fmla="*/ 2147483647 h 183"/>
              <a:gd name="T6" fmla="*/ 0 w 56"/>
              <a:gd name="T7" fmla="*/ 2147483647 h 183"/>
              <a:gd name="T8" fmla="*/ 2147483647 w 56"/>
              <a:gd name="T9" fmla="*/ 2147483647 h 183"/>
              <a:gd name="T10" fmla="*/ 2147483647 w 56"/>
              <a:gd name="T11" fmla="*/ 2147483647 h 183"/>
              <a:gd name="T12" fmla="*/ 2147483647 w 56"/>
              <a:gd name="T13" fmla="*/ 0 h 183"/>
              <a:gd name="T14" fmla="*/ 0 60000 65536"/>
              <a:gd name="T15" fmla="*/ 0 60000 65536"/>
              <a:gd name="T16" fmla="*/ 0 60000 65536"/>
              <a:gd name="T17" fmla="*/ 0 60000 65536"/>
              <a:gd name="T18" fmla="*/ 0 60000 65536"/>
              <a:gd name="T19" fmla="*/ 0 60000 65536"/>
              <a:gd name="T20" fmla="*/ 0 60000 65536"/>
              <a:gd name="T21" fmla="*/ 0 w 56"/>
              <a:gd name="T22" fmla="*/ 0 h 183"/>
              <a:gd name="T23" fmla="*/ 56 w 56"/>
              <a:gd name="T24" fmla="*/ 183 h 1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 h="183">
                <a:moveTo>
                  <a:pt x="56" y="0"/>
                </a:moveTo>
                <a:lnTo>
                  <a:pt x="42" y="0"/>
                </a:lnTo>
                <a:lnTo>
                  <a:pt x="0" y="141"/>
                </a:lnTo>
                <a:lnTo>
                  <a:pt x="14" y="183"/>
                </a:lnTo>
                <a:lnTo>
                  <a:pt x="14" y="141"/>
                </a:lnTo>
                <a:lnTo>
                  <a:pt x="56"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18" name="Freeform 41"/>
          <p:cNvSpPr>
            <a:spLocks/>
          </p:cNvSpPr>
          <p:nvPr/>
        </p:nvSpPr>
        <p:spPr bwMode="auto">
          <a:xfrm>
            <a:off x="4768850" y="1565275"/>
            <a:ext cx="88900" cy="223838"/>
          </a:xfrm>
          <a:custGeom>
            <a:avLst/>
            <a:gdLst>
              <a:gd name="T0" fmla="*/ 2147483647 w 56"/>
              <a:gd name="T1" fmla="*/ 2147483647 h 141"/>
              <a:gd name="T2" fmla="*/ 2147483647 w 56"/>
              <a:gd name="T3" fmla="*/ 2147483647 h 141"/>
              <a:gd name="T4" fmla="*/ 2147483647 w 56"/>
              <a:gd name="T5" fmla="*/ 0 h 141"/>
              <a:gd name="T6" fmla="*/ 0 w 56"/>
              <a:gd name="T7" fmla="*/ 0 h 141"/>
              <a:gd name="T8" fmla="*/ 2147483647 w 56"/>
              <a:gd name="T9" fmla="*/ 2147483647 h 141"/>
              <a:gd name="T10" fmla="*/ 0 60000 65536"/>
              <a:gd name="T11" fmla="*/ 0 60000 65536"/>
              <a:gd name="T12" fmla="*/ 0 60000 65536"/>
              <a:gd name="T13" fmla="*/ 0 60000 65536"/>
              <a:gd name="T14" fmla="*/ 0 60000 65536"/>
              <a:gd name="T15" fmla="*/ 0 w 56"/>
              <a:gd name="T16" fmla="*/ 0 h 141"/>
              <a:gd name="T17" fmla="*/ 56 w 56"/>
              <a:gd name="T18" fmla="*/ 141 h 141"/>
            </a:gdLst>
            <a:ahLst/>
            <a:cxnLst>
              <a:cxn ang="T10">
                <a:pos x="T0" y="T1"/>
              </a:cxn>
              <a:cxn ang="T11">
                <a:pos x="T2" y="T3"/>
              </a:cxn>
              <a:cxn ang="T12">
                <a:pos x="T4" y="T5"/>
              </a:cxn>
              <a:cxn ang="T13">
                <a:pos x="T6" y="T7"/>
              </a:cxn>
              <a:cxn ang="T14">
                <a:pos x="T8" y="T9"/>
              </a:cxn>
            </a:cxnLst>
            <a:rect l="T15" t="T16" r="T17" b="T18"/>
            <a:pathLst>
              <a:path w="56" h="141">
                <a:moveTo>
                  <a:pt x="42" y="141"/>
                </a:moveTo>
                <a:lnTo>
                  <a:pt x="56" y="141"/>
                </a:lnTo>
                <a:lnTo>
                  <a:pt x="14" y="0"/>
                </a:lnTo>
                <a:lnTo>
                  <a:pt x="0" y="0"/>
                </a:lnTo>
                <a:lnTo>
                  <a:pt x="42" y="14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19" name="Rectangle 44"/>
          <p:cNvSpPr>
            <a:spLocks noChangeArrowheads="1"/>
          </p:cNvSpPr>
          <p:nvPr/>
        </p:nvSpPr>
        <p:spPr bwMode="auto">
          <a:xfrm>
            <a:off x="4857750" y="1319213"/>
            <a:ext cx="22225" cy="904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20" name="Rectangle 47"/>
          <p:cNvSpPr>
            <a:spLocks noChangeArrowheads="1"/>
          </p:cNvSpPr>
          <p:nvPr/>
        </p:nvSpPr>
        <p:spPr bwMode="auto">
          <a:xfrm>
            <a:off x="4857750" y="1476375"/>
            <a:ext cx="22225" cy="889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21" name="Rectangle 48"/>
          <p:cNvSpPr>
            <a:spLocks noChangeArrowheads="1"/>
          </p:cNvSpPr>
          <p:nvPr/>
        </p:nvSpPr>
        <p:spPr bwMode="auto">
          <a:xfrm>
            <a:off x="5059363" y="1498600"/>
            <a:ext cx="658812" cy="212725"/>
          </a:xfrm>
          <a:prstGeom prst="rect">
            <a:avLst/>
          </a:prstGeom>
          <a:noFill/>
          <a:ln w="9525">
            <a:noFill/>
            <a:miter lim="800000"/>
            <a:headEnd/>
            <a:tailEnd/>
          </a:ln>
        </p:spPr>
        <p:txBody>
          <a:bodyPr wrap="none" lIns="0" tIns="0" rIns="0" bIns="0">
            <a:spAutoFit/>
          </a:bodyPr>
          <a:lstStyle/>
          <a:p>
            <a:r>
              <a:rPr lang="en-US" sz="1400" u="none">
                <a:solidFill>
                  <a:srgbClr val="000000"/>
                </a:solidFill>
              </a:rPr>
              <a:t>&lt;&lt;get&gt;&gt;</a:t>
            </a:r>
            <a:endParaRPr lang="en-US" b="1" u="none"/>
          </a:p>
        </p:txBody>
      </p:sp>
      <p:sp>
        <p:nvSpPr>
          <p:cNvPr id="155722" name="Rectangle 49"/>
          <p:cNvSpPr>
            <a:spLocks noChangeArrowheads="1"/>
          </p:cNvSpPr>
          <p:nvPr/>
        </p:nvSpPr>
        <p:spPr bwMode="auto">
          <a:xfrm>
            <a:off x="6105525" y="1722438"/>
            <a:ext cx="658813" cy="212725"/>
          </a:xfrm>
          <a:prstGeom prst="rect">
            <a:avLst/>
          </a:prstGeom>
          <a:noFill/>
          <a:ln w="9525">
            <a:noFill/>
            <a:miter lim="800000"/>
            <a:headEnd/>
            <a:tailEnd/>
          </a:ln>
        </p:spPr>
        <p:txBody>
          <a:bodyPr wrap="none" lIns="0" tIns="0" rIns="0" bIns="0">
            <a:spAutoFit/>
          </a:bodyPr>
          <a:lstStyle/>
          <a:p>
            <a:r>
              <a:rPr lang="en-US" sz="1400" u="none">
                <a:solidFill>
                  <a:srgbClr val="000000"/>
                </a:solidFill>
              </a:rPr>
              <a:t>&lt;&lt;get&gt;&gt;</a:t>
            </a:r>
            <a:endParaRPr lang="en-US" b="1" u="none"/>
          </a:p>
        </p:txBody>
      </p:sp>
      <p:sp>
        <p:nvSpPr>
          <p:cNvPr id="155723" name="Rectangle 50"/>
          <p:cNvSpPr>
            <a:spLocks noChangeArrowheads="1"/>
          </p:cNvSpPr>
          <p:nvPr/>
        </p:nvSpPr>
        <p:spPr bwMode="auto">
          <a:xfrm>
            <a:off x="4857750" y="2168525"/>
            <a:ext cx="22225" cy="2460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24" name="Freeform 51"/>
          <p:cNvSpPr>
            <a:spLocks/>
          </p:cNvSpPr>
          <p:nvPr/>
        </p:nvSpPr>
        <p:spPr bwMode="auto">
          <a:xfrm>
            <a:off x="4791075" y="2079625"/>
            <a:ext cx="88900" cy="334963"/>
          </a:xfrm>
          <a:custGeom>
            <a:avLst/>
            <a:gdLst>
              <a:gd name="T0" fmla="*/ 0 w 56"/>
              <a:gd name="T1" fmla="*/ 2147483647 h 211"/>
              <a:gd name="T2" fmla="*/ 2147483647 w 56"/>
              <a:gd name="T3" fmla="*/ 2147483647 h 211"/>
              <a:gd name="T4" fmla="*/ 2147483647 w 56"/>
              <a:gd name="T5" fmla="*/ 2147483647 h 211"/>
              <a:gd name="T6" fmla="*/ 2147483647 w 56"/>
              <a:gd name="T7" fmla="*/ 2147483647 h 211"/>
              <a:gd name="T8" fmla="*/ 2147483647 w 56"/>
              <a:gd name="T9" fmla="*/ 0 h 211"/>
              <a:gd name="T10" fmla="*/ 2147483647 w 56"/>
              <a:gd name="T11" fmla="*/ 2147483647 h 211"/>
              <a:gd name="T12" fmla="*/ 0 w 56"/>
              <a:gd name="T13" fmla="*/ 2147483647 h 211"/>
              <a:gd name="T14" fmla="*/ 0 60000 65536"/>
              <a:gd name="T15" fmla="*/ 0 60000 65536"/>
              <a:gd name="T16" fmla="*/ 0 60000 65536"/>
              <a:gd name="T17" fmla="*/ 0 60000 65536"/>
              <a:gd name="T18" fmla="*/ 0 60000 65536"/>
              <a:gd name="T19" fmla="*/ 0 60000 65536"/>
              <a:gd name="T20" fmla="*/ 0 60000 65536"/>
              <a:gd name="T21" fmla="*/ 0 w 56"/>
              <a:gd name="T22" fmla="*/ 0 h 211"/>
              <a:gd name="T23" fmla="*/ 56 w 56"/>
              <a:gd name="T24" fmla="*/ 211 h 2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 h="211">
                <a:moveTo>
                  <a:pt x="0" y="211"/>
                </a:moveTo>
                <a:lnTo>
                  <a:pt x="14" y="211"/>
                </a:lnTo>
                <a:lnTo>
                  <a:pt x="56" y="56"/>
                </a:lnTo>
                <a:lnTo>
                  <a:pt x="42" y="0"/>
                </a:lnTo>
                <a:lnTo>
                  <a:pt x="42" y="56"/>
                </a:lnTo>
                <a:lnTo>
                  <a:pt x="0" y="21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25" name="Freeform 52"/>
          <p:cNvSpPr>
            <a:spLocks/>
          </p:cNvSpPr>
          <p:nvPr/>
        </p:nvSpPr>
        <p:spPr bwMode="auto">
          <a:xfrm>
            <a:off x="4857750" y="2168525"/>
            <a:ext cx="90488" cy="246063"/>
          </a:xfrm>
          <a:custGeom>
            <a:avLst/>
            <a:gdLst>
              <a:gd name="T0" fmla="*/ 2147483647 w 57"/>
              <a:gd name="T1" fmla="*/ 0 h 155"/>
              <a:gd name="T2" fmla="*/ 0 w 57"/>
              <a:gd name="T3" fmla="*/ 0 h 155"/>
              <a:gd name="T4" fmla="*/ 2147483647 w 57"/>
              <a:gd name="T5" fmla="*/ 2147483647 h 155"/>
              <a:gd name="T6" fmla="*/ 2147483647 w 57"/>
              <a:gd name="T7" fmla="*/ 2147483647 h 155"/>
              <a:gd name="T8" fmla="*/ 2147483647 w 57"/>
              <a:gd name="T9" fmla="*/ 0 h 155"/>
              <a:gd name="T10" fmla="*/ 0 60000 65536"/>
              <a:gd name="T11" fmla="*/ 0 60000 65536"/>
              <a:gd name="T12" fmla="*/ 0 60000 65536"/>
              <a:gd name="T13" fmla="*/ 0 60000 65536"/>
              <a:gd name="T14" fmla="*/ 0 60000 65536"/>
              <a:gd name="T15" fmla="*/ 0 w 57"/>
              <a:gd name="T16" fmla="*/ 0 h 155"/>
              <a:gd name="T17" fmla="*/ 57 w 57"/>
              <a:gd name="T18" fmla="*/ 155 h 155"/>
            </a:gdLst>
            <a:ahLst/>
            <a:cxnLst>
              <a:cxn ang="T10">
                <a:pos x="T0" y="T1"/>
              </a:cxn>
              <a:cxn ang="T11">
                <a:pos x="T2" y="T3"/>
              </a:cxn>
              <a:cxn ang="T12">
                <a:pos x="T4" y="T5"/>
              </a:cxn>
              <a:cxn ang="T13">
                <a:pos x="T6" y="T7"/>
              </a:cxn>
              <a:cxn ang="T14">
                <a:pos x="T8" y="T9"/>
              </a:cxn>
            </a:cxnLst>
            <a:rect l="T15" t="T16" r="T17" b="T18"/>
            <a:pathLst>
              <a:path w="57" h="155">
                <a:moveTo>
                  <a:pt x="14" y="0"/>
                </a:moveTo>
                <a:lnTo>
                  <a:pt x="0" y="0"/>
                </a:lnTo>
                <a:lnTo>
                  <a:pt x="42" y="155"/>
                </a:lnTo>
                <a:lnTo>
                  <a:pt x="57" y="155"/>
                </a:lnTo>
                <a:lnTo>
                  <a:pt x="14"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26" name="Rectangle 55"/>
          <p:cNvSpPr>
            <a:spLocks noChangeArrowheads="1"/>
          </p:cNvSpPr>
          <p:nvPr/>
        </p:nvSpPr>
        <p:spPr bwMode="auto">
          <a:xfrm>
            <a:off x="4857750" y="2503488"/>
            <a:ext cx="22225" cy="904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27" name="Rectangle 58"/>
          <p:cNvSpPr>
            <a:spLocks noChangeArrowheads="1"/>
          </p:cNvSpPr>
          <p:nvPr/>
        </p:nvSpPr>
        <p:spPr bwMode="auto">
          <a:xfrm>
            <a:off x="4857750" y="2414588"/>
            <a:ext cx="22225" cy="889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28" name="Rectangle 59"/>
          <p:cNvSpPr>
            <a:spLocks noChangeArrowheads="1"/>
          </p:cNvSpPr>
          <p:nvPr/>
        </p:nvSpPr>
        <p:spPr bwMode="auto">
          <a:xfrm>
            <a:off x="3922713" y="2235200"/>
            <a:ext cx="658812" cy="212725"/>
          </a:xfrm>
          <a:prstGeom prst="rect">
            <a:avLst/>
          </a:prstGeom>
          <a:noFill/>
          <a:ln w="9525">
            <a:noFill/>
            <a:miter lim="800000"/>
            <a:headEnd/>
            <a:tailEnd/>
          </a:ln>
        </p:spPr>
        <p:txBody>
          <a:bodyPr wrap="none" lIns="0" tIns="0" rIns="0" bIns="0">
            <a:spAutoFit/>
          </a:bodyPr>
          <a:lstStyle/>
          <a:p>
            <a:r>
              <a:rPr lang="en-US" sz="1400" u="none">
                <a:solidFill>
                  <a:srgbClr val="000000"/>
                </a:solidFill>
              </a:rPr>
              <a:t>&lt;&lt;put&gt;&gt;</a:t>
            </a:r>
            <a:endParaRPr lang="en-US" b="1" u="none"/>
          </a:p>
        </p:txBody>
      </p:sp>
      <p:sp>
        <p:nvSpPr>
          <p:cNvPr id="155729" name="Rectangle 60"/>
          <p:cNvSpPr>
            <a:spLocks noChangeArrowheads="1"/>
          </p:cNvSpPr>
          <p:nvPr/>
        </p:nvSpPr>
        <p:spPr bwMode="auto">
          <a:xfrm>
            <a:off x="5681663" y="3352800"/>
            <a:ext cx="246062"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30" name="Freeform 61"/>
          <p:cNvSpPr>
            <a:spLocks/>
          </p:cNvSpPr>
          <p:nvPr/>
        </p:nvSpPr>
        <p:spPr bwMode="auto">
          <a:xfrm>
            <a:off x="5614988" y="3352800"/>
            <a:ext cx="290512" cy="88900"/>
          </a:xfrm>
          <a:custGeom>
            <a:avLst/>
            <a:gdLst>
              <a:gd name="T0" fmla="*/ 2147483647 w 183"/>
              <a:gd name="T1" fmla="*/ 2147483647 h 56"/>
              <a:gd name="T2" fmla="*/ 2147483647 w 183"/>
              <a:gd name="T3" fmla="*/ 2147483647 h 56"/>
              <a:gd name="T4" fmla="*/ 2147483647 w 183"/>
              <a:gd name="T5" fmla="*/ 0 h 56"/>
              <a:gd name="T6" fmla="*/ 2147483647 w 183"/>
              <a:gd name="T7" fmla="*/ 0 h 56"/>
              <a:gd name="T8" fmla="*/ 0 w 183"/>
              <a:gd name="T9" fmla="*/ 2147483647 h 56"/>
              <a:gd name="T10" fmla="*/ 2147483647 w 183"/>
              <a:gd name="T11" fmla="*/ 2147483647 h 56"/>
              <a:gd name="T12" fmla="*/ 2147483647 w 183"/>
              <a:gd name="T13" fmla="*/ 2147483647 h 56"/>
              <a:gd name="T14" fmla="*/ 0 60000 65536"/>
              <a:gd name="T15" fmla="*/ 0 60000 65536"/>
              <a:gd name="T16" fmla="*/ 0 60000 65536"/>
              <a:gd name="T17" fmla="*/ 0 60000 65536"/>
              <a:gd name="T18" fmla="*/ 0 60000 65536"/>
              <a:gd name="T19" fmla="*/ 0 60000 65536"/>
              <a:gd name="T20" fmla="*/ 0 60000 65536"/>
              <a:gd name="T21" fmla="*/ 0 w 183"/>
              <a:gd name="T22" fmla="*/ 0 h 56"/>
              <a:gd name="T23" fmla="*/ 183 w 183"/>
              <a:gd name="T24" fmla="*/ 56 h 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3" h="56">
                <a:moveTo>
                  <a:pt x="183" y="56"/>
                </a:moveTo>
                <a:lnTo>
                  <a:pt x="183" y="42"/>
                </a:lnTo>
                <a:lnTo>
                  <a:pt x="42" y="0"/>
                </a:lnTo>
                <a:lnTo>
                  <a:pt x="0" y="14"/>
                </a:lnTo>
                <a:lnTo>
                  <a:pt x="42" y="14"/>
                </a:lnTo>
                <a:lnTo>
                  <a:pt x="183" y="5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31" name="Freeform 62"/>
          <p:cNvSpPr>
            <a:spLocks/>
          </p:cNvSpPr>
          <p:nvPr/>
        </p:nvSpPr>
        <p:spPr bwMode="auto">
          <a:xfrm>
            <a:off x="5681663" y="3286125"/>
            <a:ext cx="223837" cy="88900"/>
          </a:xfrm>
          <a:custGeom>
            <a:avLst/>
            <a:gdLst>
              <a:gd name="T0" fmla="*/ 0 w 141"/>
              <a:gd name="T1" fmla="*/ 2147483647 h 56"/>
              <a:gd name="T2" fmla="*/ 0 w 141"/>
              <a:gd name="T3" fmla="*/ 2147483647 h 56"/>
              <a:gd name="T4" fmla="*/ 2147483647 w 141"/>
              <a:gd name="T5" fmla="*/ 2147483647 h 56"/>
              <a:gd name="T6" fmla="*/ 2147483647 w 141"/>
              <a:gd name="T7" fmla="*/ 0 h 56"/>
              <a:gd name="T8" fmla="*/ 0 w 141"/>
              <a:gd name="T9" fmla="*/ 2147483647 h 56"/>
              <a:gd name="T10" fmla="*/ 0 60000 65536"/>
              <a:gd name="T11" fmla="*/ 0 60000 65536"/>
              <a:gd name="T12" fmla="*/ 0 60000 65536"/>
              <a:gd name="T13" fmla="*/ 0 60000 65536"/>
              <a:gd name="T14" fmla="*/ 0 60000 65536"/>
              <a:gd name="T15" fmla="*/ 0 w 141"/>
              <a:gd name="T16" fmla="*/ 0 h 56"/>
              <a:gd name="T17" fmla="*/ 141 w 141"/>
              <a:gd name="T18" fmla="*/ 56 h 56"/>
            </a:gdLst>
            <a:ahLst/>
            <a:cxnLst>
              <a:cxn ang="T10">
                <a:pos x="T0" y="T1"/>
              </a:cxn>
              <a:cxn ang="T11">
                <a:pos x="T2" y="T3"/>
              </a:cxn>
              <a:cxn ang="T12">
                <a:pos x="T4" y="T5"/>
              </a:cxn>
              <a:cxn ang="T13">
                <a:pos x="T6" y="T7"/>
              </a:cxn>
              <a:cxn ang="T14">
                <a:pos x="T8" y="T9"/>
              </a:cxn>
            </a:cxnLst>
            <a:rect l="T15" t="T16" r="T17" b="T18"/>
            <a:pathLst>
              <a:path w="141" h="56">
                <a:moveTo>
                  <a:pt x="0" y="42"/>
                </a:moveTo>
                <a:lnTo>
                  <a:pt x="0" y="56"/>
                </a:lnTo>
                <a:lnTo>
                  <a:pt x="141" y="14"/>
                </a:lnTo>
                <a:lnTo>
                  <a:pt x="141" y="0"/>
                </a:lnTo>
                <a:lnTo>
                  <a:pt x="0" y="4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32" name="Rectangle 65"/>
          <p:cNvSpPr>
            <a:spLocks noChangeArrowheads="1"/>
          </p:cNvSpPr>
          <p:nvPr/>
        </p:nvSpPr>
        <p:spPr bwMode="auto">
          <a:xfrm>
            <a:off x="7240588" y="3375025"/>
            <a:ext cx="88900"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33" name="Line 66"/>
          <p:cNvSpPr>
            <a:spLocks noChangeShapeType="1"/>
          </p:cNvSpPr>
          <p:nvPr/>
        </p:nvSpPr>
        <p:spPr bwMode="auto">
          <a:xfrm flipH="1">
            <a:off x="6884988" y="3375025"/>
            <a:ext cx="200025" cy="1588"/>
          </a:xfrm>
          <a:prstGeom prst="line">
            <a:avLst/>
          </a:prstGeom>
          <a:noFill/>
          <a:ln w="0">
            <a:solidFill>
              <a:srgbClr val="000000"/>
            </a:solidFill>
            <a:round/>
            <a:headEnd/>
            <a:tailEnd/>
          </a:ln>
        </p:spPr>
        <p:txBody>
          <a:bodyPr/>
          <a:lstStyle/>
          <a:p>
            <a:endParaRPr lang="en-US"/>
          </a:p>
        </p:txBody>
      </p:sp>
      <p:sp>
        <p:nvSpPr>
          <p:cNvPr id="155734" name="Line 67"/>
          <p:cNvSpPr>
            <a:spLocks noChangeShapeType="1"/>
          </p:cNvSpPr>
          <p:nvPr/>
        </p:nvSpPr>
        <p:spPr bwMode="auto">
          <a:xfrm flipH="1">
            <a:off x="6527800" y="3375025"/>
            <a:ext cx="201613" cy="1588"/>
          </a:xfrm>
          <a:prstGeom prst="line">
            <a:avLst/>
          </a:prstGeom>
          <a:noFill/>
          <a:ln w="0">
            <a:solidFill>
              <a:srgbClr val="000000"/>
            </a:solidFill>
            <a:round/>
            <a:headEnd/>
            <a:tailEnd/>
          </a:ln>
        </p:spPr>
        <p:txBody>
          <a:bodyPr/>
          <a:lstStyle/>
          <a:p>
            <a:endParaRPr lang="en-US"/>
          </a:p>
        </p:txBody>
      </p:sp>
      <p:sp>
        <p:nvSpPr>
          <p:cNvPr id="155735" name="Line 68"/>
          <p:cNvSpPr>
            <a:spLocks noChangeShapeType="1"/>
          </p:cNvSpPr>
          <p:nvPr/>
        </p:nvSpPr>
        <p:spPr bwMode="auto">
          <a:xfrm flipH="1">
            <a:off x="6172200" y="3375025"/>
            <a:ext cx="177800" cy="1588"/>
          </a:xfrm>
          <a:prstGeom prst="line">
            <a:avLst/>
          </a:prstGeom>
          <a:noFill/>
          <a:ln w="0">
            <a:solidFill>
              <a:srgbClr val="000000"/>
            </a:solidFill>
            <a:round/>
            <a:headEnd/>
            <a:tailEnd/>
          </a:ln>
        </p:spPr>
        <p:txBody>
          <a:bodyPr/>
          <a:lstStyle/>
          <a:p>
            <a:endParaRPr lang="en-US"/>
          </a:p>
        </p:txBody>
      </p:sp>
      <p:sp>
        <p:nvSpPr>
          <p:cNvPr id="155736" name="Rectangle 71"/>
          <p:cNvSpPr>
            <a:spLocks noChangeArrowheads="1"/>
          </p:cNvSpPr>
          <p:nvPr/>
        </p:nvSpPr>
        <p:spPr bwMode="auto">
          <a:xfrm>
            <a:off x="5927725" y="3375025"/>
            <a:ext cx="66675"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37" name="Rectangle 72"/>
          <p:cNvSpPr>
            <a:spLocks noChangeArrowheads="1"/>
          </p:cNvSpPr>
          <p:nvPr/>
        </p:nvSpPr>
        <p:spPr bwMode="auto">
          <a:xfrm>
            <a:off x="5703888" y="3084513"/>
            <a:ext cx="1455737" cy="212725"/>
          </a:xfrm>
          <a:prstGeom prst="rect">
            <a:avLst/>
          </a:prstGeom>
          <a:noFill/>
          <a:ln w="9525">
            <a:noFill/>
            <a:miter lim="800000"/>
            <a:headEnd/>
            <a:tailEnd/>
          </a:ln>
        </p:spPr>
        <p:txBody>
          <a:bodyPr wrap="none" lIns="0" tIns="0" rIns="0" bIns="0">
            <a:spAutoFit/>
          </a:bodyPr>
          <a:lstStyle/>
          <a:p>
            <a:r>
              <a:rPr lang="en-US" sz="1400" u="none">
                <a:solidFill>
                  <a:srgbClr val="000000"/>
                </a:solidFill>
              </a:rPr>
              <a:t>&lt;&lt;ready to read&gt;&gt;</a:t>
            </a:r>
            <a:endParaRPr lang="en-US" b="1" u="none"/>
          </a:p>
        </p:txBody>
      </p:sp>
      <p:sp>
        <p:nvSpPr>
          <p:cNvPr id="155738" name="Rectangle 73"/>
          <p:cNvSpPr>
            <a:spLocks noChangeArrowheads="1"/>
          </p:cNvSpPr>
          <p:nvPr/>
        </p:nvSpPr>
        <p:spPr bwMode="auto">
          <a:xfrm>
            <a:off x="138113" y="873125"/>
            <a:ext cx="1184275" cy="244475"/>
          </a:xfrm>
          <a:prstGeom prst="rect">
            <a:avLst/>
          </a:prstGeom>
          <a:noFill/>
          <a:ln w="9525">
            <a:noFill/>
            <a:miter lim="800000"/>
            <a:headEnd/>
            <a:tailEnd/>
          </a:ln>
        </p:spPr>
        <p:txBody>
          <a:bodyPr wrap="none" lIns="0" tIns="0" rIns="0" bIns="0">
            <a:spAutoFit/>
          </a:bodyPr>
          <a:lstStyle/>
          <a:p>
            <a:r>
              <a:rPr lang="en-US" sz="1600" u="none">
                <a:solidFill>
                  <a:srgbClr val="000000"/>
                </a:solidFill>
              </a:rPr>
              <a:t>Synchronous</a:t>
            </a:r>
            <a:endParaRPr lang="en-US" b="1" u="none"/>
          </a:p>
        </p:txBody>
      </p:sp>
      <p:sp>
        <p:nvSpPr>
          <p:cNvPr id="155739" name="Rectangle 74"/>
          <p:cNvSpPr>
            <a:spLocks noChangeArrowheads="1"/>
          </p:cNvSpPr>
          <p:nvPr/>
        </p:nvSpPr>
        <p:spPr bwMode="auto">
          <a:xfrm>
            <a:off x="138113" y="1074738"/>
            <a:ext cx="1241425" cy="244475"/>
          </a:xfrm>
          <a:prstGeom prst="rect">
            <a:avLst/>
          </a:prstGeom>
          <a:noFill/>
          <a:ln w="9525">
            <a:noFill/>
            <a:miter lim="800000"/>
            <a:headEnd/>
            <a:tailEnd/>
          </a:ln>
        </p:spPr>
        <p:txBody>
          <a:bodyPr wrap="none" lIns="0" tIns="0" rIns="0" bIns="0">
            <a:spAutoFit/>
          </a:bodyPr>
          <a:lstStyle/>
          <a:p>
            <a:r>
              <a:rPr lang="en-US" sz="1600" u="none">
                <a:solidFill>
                  <a:srgbClr val="000000"/>
                </a:solidFill>
              </a:rPr>
              <a:t>Service Layer</a:t>
            </a:r>
            <a:endParaRPr lang="en-US" b="1" u="none"/>
          </a:p>
        </p:txBody>
      </p:sp>
      <p:sp>
        <p:nvSpPr>
          <p:cNvPr id="155740" name="Rectangle 75"/>
          <p:cNvSpPr>
            <a:spLocks noChangeArrowheads="1"/>
          </p:cNvSpPr>
          <p:nvPr/>
        </p:nvSpPr>
        <p:spPr bwMode="auto">
          <a:xfrm>
            <a:off x="138113" y="2749550"/>
            <a:ext cx="1285875" cy="244475"/>
          </a:xfrm>
          <a:prstGeom prst="rect">
            <a:avLst/>
          </a:prstGeom>
          <a:noFill/>
          <a:ln w="9525">
            <a:noFill/>
            <a:miter lim="800000"/>
            <a:headEnd/>
            <a:tailEnd/>
          </a:ln>
        </p:spPr>
        <p:txBody>
          <a:bodyPr wrap="none" lIns="0" tIns="0" rIns="0" bIns="0">
            <a:spAutoFit/>
          </a:bodyPr>
          <a:lstStyle/>
          <a:p>
            <a:r>
              <a:rPr lang="en-US" sz="1600" u="none">
                <a:solidFill>
                  <a:srgbClr val="000000"/>
                </a:solidFill>
              </a:rPr>
              <a:t>Asynchronous</a:t>
            </a:r>
            <a:endParaRPr lang="en-US" b="1" u="none"/>
          </a:p>
        </p:txBody>
      </p:sp>
      <p:sp>
        <p:nvSpPr>
          <p:cNvPr id="155741" name="Rectangle 76"/>
          <p:cNvSpPr>
            <a:spLocks noChangeArrowheads="1"/>
          </p:cNvSpPr>
          <p:nvPr/>
        </p:nvSpPr>
        <p:spPr bwMode="auto">
          <a:xfrm>
            <a:off x="138113" y="2951163"/>
            <a:ext cx="1241425" cy="244475"/>
          </a:xfrm>
          <a:prstGeom prst="rect">
            <a:avLst/>
          </a:prstGeom>
          <a:noFill/>
          <a:ln w="9525">
            <a:noFill/>
            <a:miter lim="800000"/>
            <a:headEnd/>
            <a:tailEnd/>
          </a:ln>
        </p:spPr>
        <p:txBody>
          <a:bodyPr wrap="none" lIns="0" tIns="0" rIns="0" bIns="0">
            <a:spAutoFit/>
          </a:bodyPr>
          <a:lstStyle/>
          <a:p>
            <a:r>
              <a:rPr lang="en-US" sz="1600" u="none">
                <a:solidFill>
                  <a:srgbClr val="000000"/>
                </a:solidFill>
              </a:rPr>
              <a:t>Service Layer</a:t>
            </a:r>
            <a:endParaRPr lang="en-US" b="1" u="none"/>
          </a:p>
        </p:txBody>
      </p:sp>
      <p:sp>
        <p:nvSpPr>
          <p:cNvPr id="155742" name="Rectangle 77"/>
          <p:cNvSpPr>
            <a:spLocks noChangeArrowheads="1"/>
          </p:cNvSpPr>
          <p:nvPr/>
        </p:nvSpPr>
        <p:spPr bwMode="auto">
          <a:xfrm>
            <a:off x="138113" y="1744663"/>
            <a:ext cx="879475" cy="244475"/>
          </a:xfrm>
          <a:prstGeom prst="rect">
            <a:avLst/>
          </a:prstGeom>
          <a:noFill/>
          <a:ln w="9525">
            <a:noFill/>
            <a:miter lim="800000"/>
            <a:headEnd/>
            <a:tailEnd/>
          </a:ln>
        </p:spPr>
        <p:txBody>
          <a:bodyPr wrap="none" lIns="0" tIns="0" rIns="0" bIns="0">
            <a:spAutoFit/>
          </a:bodyPr>
          <a:lstStyle/>
          <a:p>
            <a:r>
              <a:rPr lang="en-US" sz="1600" u="none">
                <a:solidFill>
                  <a:srgbClr val="000000"/>
                </a:solidFill>
              </a:rPr>
              <a:t>Queueing</a:t>
            </a:r>
            <a:endParaRPr lang="en-US" b="1" u="none"/>
          </a:p>
        </p:txBody>
      </p:sp>
      <p:sp>
        <p:nvSpPr>
          <p:cNvPr id="155743" name="Rectangle 78"/>
          <p:cNvSpPr>
            <a:spLocks noChangeArrowheads="1"/>
          </p:cNvSpPr>
          <p:nvPr/>
        </p:nvSpPr>
        <p:spPr bwMode="auto">
          <a:xfrm>
            <a:off x="138113" y="1946275"/>
            <a:ext cx="508000" cy="244475"/>
          </a:xfrm>
          <a:prstGeom prst="rect">
            <a:avLst/>
          </a:prstGeom>
          <a:noFill/>
          <a:ln w="9525">
            <a:noFill/>
            <a:miter lim="800000"/>
            <a:headEnd/>
            <a:tailEnd/>
          </a:ln>
        </p:spPr>
        <p:txBody>
          <a:bodyPr wrap="none" lIns="0" tIns="0" rIns="0" bIns="0">
            <a:spAutoFit/>
          </a:bodyPr>
          <a:lstStyle/>
          <a:p>
            <a:r>
              <a:rPr lang="en-US" sz="1600" u="none">
                <a:solidFill>
                  <a:srgbClr val="000000"/>
                </a:solidFill>
              </a:rPr>
              <a:t>Layer</a:t>
            </a:r>
            <a:endParaRPr lang="en-US" b="1" u="none"/>
          </a:p>
        </p:txBody>
      </p:sp>
      <p:sp>
        <p:nvSpPr>
          <p:cNvPr id="155744" name="Rectangle 79"/>
          <p:cNvSpPr>
            <a:spLocks noChangeArrowheads="1"/>
          </p:cNvSpPr>
          <p:nvPr/>
        </p:nvSpPr>
        <p:spPr bwMode="auto">
          <a:xfrm>
            <a:off x="1585913" y="917575"/>
            <a:ext cx="1892300"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45" name="Rectangle 80"/>
          <p:cNvSpPr>
            <a:spLocks noChangeArrowheads="1"/>
          </p:cNvSpPr>
          <p:nvPr/>
        </p:nvSpPr>
        <p:spPr bwMode="auto">
          <a:xfrm>
            <a:off x="3455988" y="917575"/>
            <a:ext cx="22225" cy="4254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46" name="Rectangle 81"/>
          <p:cNvSpPr>
            <a:spLocks noChangeArrowheads="1"/>
          </p:cNvSpPr>
          <p:nvPr/>
        </p:nvSpPr>
        <p:spPr bwMode="auto">
          <a:xfrm>
            <a:off x="1585913" y="1319213"/>
            <a:ext cx="1870075" cy="238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47" name="Rectangle 82"/>
          <p:cNvSpPr>
            <a:spLocks noChangeArrowheads="1"/>
          </p:cNvSpPr>
          <p:nvPr/>
        </p:nvSpPr>
        <p:spPr bwMode="auto">
          <a:xfrm>
            <a:off x="1585913" y="917575"/>
            <a:ext cx="22225" cy="4016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48" name="Rectangle 83"/>
          <p:cNvSpPr>
            <a:spLocks noChangeArrowheads="1"/>
          </p:cNvSpPr>
          <p:nvPr/>
        </p:nvSpPr>
        <p:spPr bwMode="auto">
          <a:xfrm>
            <a:off x="1652588" y="1030288"/>
            <a:ext cx="1603375" cy="244475"/>
          </a:xfrm>
          <a:prstGeom prst="rect">
            <a:avLst/>
          </a:prstGeom>
          <a:noFill/>
          <a:ln w="9525">
            <a:noFill/>
            <a:miter lim="800000"/>
            <a:headEnd/>
            <a:tailEnd/>
          </a:ln>
        </p:spPr>
        <p:txBody>
          <a:bodyPr wrap="none" lIns="0" tIns="0" rIns="0" bIns="0">
            <a:spAutoFit/>
          </a:bodyPr>
          <a:lstStyle/>
          <a:p>
            <a:r>
              <a:rPr lang="en-US" sz="1600" b="1" u="none">
                <a:solidFill>
                  <a:srgbClr val="000000"/>
                </a:solidFill>
              </a:rPr>
              <a:t>Worker Thread 1</a:t>
            </a:r>
            <a:endParaRPr lang="en-US" b="1" u="none"/>
          </a:p>
        </p:txBody>
      </p:sp>
      <p:sp>
        <p:nvSpPr>
          <p:cNvPr id="155749" name="Rectangle 84"/>
          <p:cNvSpPr>
            <a:spLocks noChangeArrowheads="1"/>
          </p:cNvSpPr>
          <p:nvPr/>
        </p:nvSpPr>
        <p:spPr bwMode="auto">
          <a:xfrm>
            <a:off x="6194425" y="917575"/>
            <a:ext cx="1892300"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50" name="Rectangle 85"/>
          <p:cNvSpPr>
            <a:spLocks noChangeArrowheads="1"/>
          </p:cNvSpPr>
          <p:nvPr/>
        </p:nvSpPr>
        <p:spPr bwMode="auto">
          <a:xfrm>
            <a:off x="8064500" y="917575"/>
            <a:ext cx="22225" cy="4254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51" name="Rectangle 86"/>
          <p:cNvSpPr>
            <a:spLocks noChangeArrowheads="1"/>
          </p:cNvSpPr>
          <p:nvPr/>
        </p:nvSpPr>
        <p:spPr bwMode="auto">
          <a:xfrm>
            <a:off x="6194425" y="1319213"/>
            <a:ext cx="1870075" cy="238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52" name="Rectangle 87"/>
          <p:cNvSpPr>
            <a:spLocks noChangeArrowheads="1"/>
          </p:cNvSpPr>
          <p:nvPr/>
        </p:nvSpPr>
        <p:spPr bwMode="auto">
          <a:xfrm>
            <a:off x="6194425" y="917575"/>
            <a:ext cx="22225" cy="4016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53" name="Rectangle 88"/>
          <p:cNvSpPr>
            <a:spLocks noChangeArrowheads="1"/>
          </p:cNvSpPr>
          <p:nvPr/>
        </p:nvSpPr>
        <p:spPr bwMode="auto">
          <a:xfrm>
            <a:off x="6261100" y="1006475"/>
            <a:ext cx="1603375" cy="244475"/>
          </a:xfrm>
          <a:prstGeom prst="rect">
            <a:avLst/>
          </a:prstGeom>
          <a:noFill/>
          <a:ln w="9525">
            <a:noFill/>
            <a:miter lim="800000"/>
            <a:headEnd/>
            <a:tailEnd/>
          </a:ln>
        </p:spPr>
        <p:txBody>
          <a:bodyPr wrap="none" lIns="0" tIns="0" rIns="0" bIns="0">
            <a:spAutoFit/>
          </a:bodyPr>
          <a:lstStyle/>
          <a:p>
            <a:r>
              <a:rPr lang="en-US" sz="1600" b="1" u="none">
                <a:solidFill>
                  <a:srgbClr val="000000"/>
                </a:solidFill>
              </a:rPr>
              <a:t>Worker Thread 3</a:t>
            </a:r>
            <a:endParaRPr lang="en-US" b="1" u="none"/>
          </a:p>
        </p:txBody>
      </p:sp>
      <p:sp>
        <p:nvSpPr>
          <p:cNvPr id="155754" name="Rectangle 89"/>
          <p:cNvSpPr>
            <a:spLocks noChangeArrowheads="1"/>
          </p:cNvSpPr>
          <p:nvPr/>
        </p:nvSpPr>
        <p:spPr bwMode="auto">
          <a:xfrm>
            <a:off x="4035425" y="3197225"/>
            <a:ext cx="1624013"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55" name="Rectangle 90"/>
          <p:cNvSpPr>
            <a:spLocks noChangeArrowheads="1"/>
          </p:cNvSpPr>
          <p:nvPr/>
        </p:nvSpPr>
        <p:spPr bwMode="auto">
          <a:xfrm>
            <a:off x="5637213" y="3197225"/>
            <a:ext cx="22225" cy="3571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56" name="Rectangle 91"/>
          <p:cNvSpPr>
            <a:spLocks noChangeArrowheads="1"/>
          </p:cNvSpPr>
          <p:nvPr/>
        </p:nvSpPr>
        <p:spPr bwMode="auto">
          <a:xfrm>
            <a:off x="4035425" y="3532188"/>
            <a:ext cx="1601788"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57" name="Rectangle 92"/>
          <p:cNvSpPr>
            <a:spLocks noChangeArrowheads="1"/>
          </p:cNvSpPr>
          <p:nvPr/>
        </p:nvSpPr>
        <p:spPr bwMode="auto">
          <a:xfrm>
            <a:off x="4035425" y="3197225"/>
            <a:ext cx="22225" cy="3349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58" name="Rectangle 93"/>
          <p:cNvSpPr>
            <a:spLocks noChangeArrowheads="1"/>
          </p:cNvSpPr>
          <p:nvPr/>
        </p:nvSpPr>
        <p:spPr bwMode="auto">
          <a:xfrm>
            <a:off x="4203700" y="3241675"/>
            <a:ext cx="1295400" cy="244475"/>
          </a:xfrm>
          <a:prstGeom prst="rect">
            <a:avLst/>
          </a:prstGeom>
          <a:noFill/>
          <a:ln w="9525">
            <a:noFill/>
            <a:miter lim="800000"/>
            <a:headEnd/>
            <a:tailEnd/>
          </a:ln>
        </p:spPr>
        <p:txBody>
          <a:bodyPr wrap="none" lIns="0" tIns="0" rIns="0" bIns="0">
            <a:spAutoFit/>
          </a:bodyPr>
          <a:lstStyle/>
          <a:p>
            <a:r>
              <a:rPr lang="en-US" sz="1600" b="1" u="none">
                <a:solidFill>
                  <a:srgbClr val="000000"/>
                </a:solidFill>
              </a:rPr>
              <a:t>ACE_Reactor</a:t>
            </a:r>
            <a:endParaRPr lang="en-US" b="1" u="none"/>
          </a:p>
        </p:txBody>
      </p:sp>
      <p:sp>
        <p:nvSpPr>
          <p:cNvPr id="155759" name="Rectangle 94"/>
          <p:cNvSpPr>
            <a:spLocks noChangeArrowheads="1"/>
          </p:cNvSpPr>
          <p:nvPr/>
        </p:nvSpPr>
        <p:spPr bwMode="auto">
          <a:xfrm>
            <a:off x="7329488" y="2973388"/>
            <a:ext cx="1625600"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60" name="Rectangle 95"/>
          <p:cNvSpPr>
            <a:spLocks noChangeArrowheads="1"/>
          </p:cNvSpPr>
          <p:nvPr/>
        </p:nvSpPr>
        <p:spPr bwMode="auto">
          <a:xfrm>
            <a:off x="8932863" y="2973388"/>
            <a:ext cx="22225" cy="62547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61" name="Rectangle 96"/>
          <p:cNvSpPr>
            <a:spLocks noChangeArrowheads="1"/>
          </p:cNvSpPr>
          <p:nvPr/>
        </p:nvSpPr>
        <p:spPr bwMode="auto">
          <a:xfrm>
            <a:off x="7329488" y="3576638"/>
            <a:ext cx="1603375"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62" name="Rectangle 97"/>
          <p:cNvSpPr>
            <a:spLocks noChangeArrowheads="1"/>
          </p:cNvSpPr>
          <p:nvPr/>
        </p:nvSpPr>
        <p:spPr bwMode="auto">
          <a:xfrm>
            <a:off x="7329488" y="2973388"/>
            <a:ext cx="22225" cy="6032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63" name="Rectangle 98"/>
          <p:cNvSpPr>
            <a:spLocks noChangeArrowheads="1"/>
          </p:cNvSpPr>
          <p:nvPr/>
        </p:nvSpPr>
        <p:spPr bwMode="auto">
          <a:xfrm>
            <a:off x="7797800" y="3017838"/>
            <a:ext cx="665163" cy="244475"/>
          </a:xfrm>
          <a:prstGeom prst="rect">
            <a:avLst/>
          </a:prstGeom>
          <a:noFill/>
          <a:ln w="9525">
            <a:noFill/>
            <a:miter lim="800000"/>
            <a:headEnd/>
            <a:tailEnd/>
          </a:ln>
        </p:spPr>
        <p:txBody>
          <a:bodyPr wrap="none" lIns="0" tIns="0" rIns="0" bIns="0">
            <a:spAutoFit/>
          </a:bodyPr>
          <a:lstStyle/>
          <a:p>
            <a:r>
              <a:rPr lang="en-US" sz="1600" b="1" u="none">
                <a:solidFill>
                  <a:srgbClr val="000000"/>
                </a:solidFill>
              </a:rPr>
              <a:t>Socket</a:t>
            </a:r>
            <a:endParaRPr lang="en-US" b="1" u="none"/>
          </a:p>
        </p:txBody>
      </p:sp>
      <p:sp>
        <p:nvSpPr>
          <p:cNvPr id="155764" name="Rectangle 99"/>
          <p:cNvSpPr>
            <a:spLocks noChangeArrowheads="1"/>
          </p:cNvSpPr>
          <p:nvPr/>
        </p:nvSpPr>
        <p:spPr bwMode="auto">
          <a:xfrm>
            <a:off x="7396163" y="3219450"/>
            <a:ext cx="1409700" cy="244475"/>
          </a:xfrm>
          <a:prstGeom prst="rect">
            <a:avLst/>
          </a:prstGeom>
          <a:noFill/>
          <a:ln w="9525">
            <a:noFill/>
            <a:miter lim="800000"/>
            <a:headEnd/>
            <a:tailEnd/>
          </a:ln>
        </p:spPr>
        <p:txBody>
          <a:bodyPr wrap="none" lIns="0" tIns="0" rIns="0" bIns="0">
            <a:spAutoFit/>
          </a:bodyPr>
          <a:lstStyle/>
          <a:p>
            <a:r>
              <a:rPr lang="en-US" sz="1600" b="1" u="none">
                <a:solidFill>
                  <a:srgbClr val="000000"/>
                </a:solidFill>
              </a:rPr>
              <a:t>Event Sources</a:t>
            </a:r>
            <a:endParaRPr lang="en-US" b="1" u="none"/>
          </a:p>
        </p:txBody>
      </p:sp>
      <p:sp>
        <p:nvSpPr>
          <p:cNvPr id="155765" name="Freeform 100"/>
          <p:cNvSpPr>
            <a:spLocks/>
          </p:cNvSpPr>
          <p:nvPr/>
        </p:nvSpPr>
        <p:spPr bwMode="auto">
          <a:xfrm>
            <a:off x="2208213" y="1431925"/>
            <a:ext cx="157162" cy="290513"/>
          </a:xfrm>
          <a:custGeom>
            <a:avLst/>
            <a:gdLst>
              <a:gd name="T0" fmla="*/ 2147483647 w 99"/>
              <a:gd name="T1" fmla="*/ 0 h 183"/>
              <a:gd name="T2" fmla="*/ 2147483647 w 99"/>
              <a:gd name="T3" fmla="*/ 2147483647 h 183"/>
              <a:gd name="T4" fmla="*/ 0 w 99"/>
              <a:gd name="T5" fmla="*/ 2147483647 h 183"/>
              <a:gd name="T6" fmla="*/ 0 w 99"/>
              <a:gd name="T7" fmla="*/ 2147483647 h 183"/>
              <a:gd name="T8" fmla="*/ 2147483647 w 99"/>
              <a:gd name="T9" fmla="*/ 2147483647 h 183"/>
              <a:gd name="T10" fmla="*/ 2147483647 w 99"/>
              <a:gd name="T11" fmla="*/ 2147483647 h 183"/>
              <a:gd name="T12" fmla="*/ 2147483647 w 99"/>
              <a:gd name="T13" fmla="*/ 2147483647 h 183"/>
              <a:gd name="T14" fmla="*/ 2147483647 w 99"/>
              <a:gd name="T15" fmla="*/ 2147483647 h 183"/>
              <a:gd name="T16" fmla="*/ 2147483647 w 99"/>
              <a:gd name="T17" fmla="*/ 2147483647 h 183"/>
              <a:gd name="T18" fmla="*/ 2147483647 w 99"/>
              <a:gd name="T19" fmla="*/ 2147483647 h 183"/>
              <a:gd name="T20" fmla="*/ 2147483647 w 99"/>
              <a:gd name="T21" fmla="*/ 2147483647 h 183"/>
              <a:gd name="T22" fmla="*/ 2147483647 w 99"/>
              <a:gd name="T23" fmla="*/ 2147483647 h 183"/>
              <a:gd name="T24" fmla="*/ 2147483647 w 99"/>
              <a:gd name="T25" fmla="*/ 2147483647 h 183"/>
              <a:gd name="T26" fmla="*/ 2147483647 w 99"/>
              <a:gd name="T27" fmla="*/ 2147483647 h 183"/>
              <a:gd name="T28" fmla="*/ 2147483647 w 99"/>
              <a:gd name="T29" fmla="*/ 2147483647 h 183"/>
              <a:gd name="T30" fmla="*/ 2147483647 w 99"/>
              <a:gd name="T31" fmla="*/ 2147483647 h 183"/>
              <a:gd name="T32" fmla="*/ 2147483647 w 99"/>
              <a:gd name="T33" fmla="*/ 2147483647 h 183"/>
              <a:gd name="T34" fmla="*/ 2147483647 w 99"/>
              <a:gd name="T35" fmla="*/ 0 h 1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183"/>
              <a:gd name="T56" fmla="*/ 99 w 99"/>
              <a:gd name="T57" fmla="*/ 183 h 18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183">
                <a:moveTo>
                  <a:pt x="99" y="0"/>
                </a:moveTo>
                <a:lnTo>
                  <a:pt x="15" y="42"/>
                </a:lnTo>
                <a:lnTo>
                  <a:pt x="0" y="56"/>
                </a:lnTo>
                <a:lnTo>
                  <a:pt x="43" y="70"/>
                </a:lnTo>
                <a:lnTo>
                  <a:pt x="85" y="84"/>
                </a:lnTo>
                <a:lnTo>
                  <a:pt x="85" y="98"/>
                </a:lnTo>
                <a:lnTo>
                  <a:pt x="43" y="112"/>
                </a:lnTo>
                <a:lnTo>
                  <a:pt x="15" y="126"/>
                </a:lnTo>
                <a:lnTo>
                  <a:pt x="15" y="141"/>
                </a:lnTo>
                <a:lnTo>
                  <a:pt x="43" y="155"/>
                </a:lnTo>
                <a:lnTo>
                  <a:pt x="71" y="155"/>
                </a:lnTo>
                <a:lnTo>
                  <a:pt x="71" y="169"/>
                </a:lnTo>
                <a:lnTo>
                  <a:pt x="29" y="183"/>
                </a:lnTo>
                <a:lnTo>
                  <a:pt x="99"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5766" name="Freeform 102"/>
          <p:cNvSpPr>
            <a:spLocks/>
          </p:cNvSpPr>
          <p:nvPr/>
        </p:nvSpPr>
        <p:spPr bwMode="auto">
          <a:xfrm>
            <a:off x="2208213" y="1431925"/>
            <a:ext cx="157162" cy="268288"/>
          </a:xfrm>
          <a:custGeom>
            <a:avLst/>
            <a:gdLst>
              <a:gd name="T0" fmla="*/ 2147483647 w 99"/>
              <a:gd name="T1" fmla="*/ 2147483647 h 169"/>
              <a:gd name="T2" fmla="*/ 2147483647 w 99"/>
              <a:gd name="T3" fmla="*/ 2147483647 h 169"/>
              <a:gd name="T4" fmla="*/ 2147483647 w 99"/>
              <a:gd name="T5" fmla="*/ 2147483647 h 169"/>
              <a:gd name="T6" fmla="*/ 2147483647 w 99"/>
              <a:gd name="T7" fmla="*/ 2147483647 h 169"/>
              <a:gd name="T8" fmla="*/ 0 w 99"/>
              <a:gd name="T9" fmla="*/ 2147483647 h 169"/>
              <a:gd name="T10" fmla="*/ 2147483647 w 99"/>
              <a:gd name="T11" fmla="*/ 2147483647 h 169"/>
              <a:gd name="T12" fmla="*/ 2147483647 w 99"/>
              <a:gd name="T13" fmla="*/ 2147483647 h 169"/>
              <a:gd name="T14" fmla="*/ 2147483647 w 99"/>
              <a:gd name="T15" fmla="*/ 2147483647 h 169"/>
              <a:gd name="T16" fmla="*/ 2147483647 w 99"/>
              <a:gd name="T17" fmla="*/ 2147483647 h 169"/>
              <a:gd name="T18" fmla="*/ 2147483647 w 99"/>
              <a:gd name="T19" fmla="*/ 2147483647 h 169"/>
              <a:gd name="T20" fmla="*/ 2147483647 w 99"/>
              <a:gd name="T21" fmla="*/ 2147483647 h 169"/>
              <a:gd name="T22" fmla="*/ 2147483647 w 99"/>
              <a:gd name="T23" fmla="*/ 2147483647 h 169"/>
              <a:gd name="T24" fmla="*/ 2147483647 w 99"/>
              <a:gd name="T25" fmla="*/ 2147483647 h 169"/>
              <a:gd name="T26" fmla="*/ 2147483647 w 99"/>
              <a:gd name="T27" fmla="*/ 2147483647 h 169"/>
              <a:gd name="T28" fmla="*/ 2147483647 w 99"/>
              <a:gd name="T29" fmla="*/ 2147483647 h 169"/>
              <a:gd name="T30" fmla="*/ 2147483647 w 99"/>
              <a:gd name="T31" fmla="*/ 2147483647 h 169"/>
              <a:gd name="T32" fmla="*/ 2147483647 w 99"/>
              <a:gd name="T33" fmla="*/ 2147483647 h 169"/>
              <a:gd name="T34" fmla="*/ 2147483647 w 99"/>
              <a:gd name="T35" fmla="*/ 2147483647 h 169"/>
              <a:gd name="T36" fmla="*/ 2147483647 w 99"/>
              <a:gd name="T37" fmla="*/ 2147483647 h 169"/>
              <a:gd name="T38" fmla="*/ 2147483647 w 99"/>
              <a:gd name="T39" fmla="*/ 2147483647 h 169"/>
              <a:gd name="T40" fmla="*/ 2147483647 w 99"/>
              <a:gd name="T41" fmla="*/ 2147483647 h 169"/>
              <a:gd name="T42" fmla="*/ 2147483647 w 99"/>
              <a:gd name="T43" fmla="*/ 2147483647 h 169"/>
              <a:gd name="T44" fmla="*/ 2147483647 w 99"/>
              <a:gd name="T45" fmla="*/ 2147483647 h 169"/>
              <a:gd name="T46" fmla="*/ 2147483647 w 99"/>
              <a:gd name="T47" fmla="*/ 2147483647 h 169"/>
              <a:gd name="T48" fmla="*/ 2147483647 w 99"/>
              <a:gd name="T49" fmla="*/ 2147483647 h 169"/>
              <a:gd name="T50" fmla="*/ 2147483647 w 99"/>
              <a:gd name="T51" fmla="*/ 2147483647 h 169"/>
              <a:gd name="T52" fmla="*/ 2147483647 w 99"/>
              <a:gd name="T53" fmla="*/ 2147483647 h 169"/>
              <a:gd name="T54" fmla="*/ 2147483647 w 99"/>
              <a:gd name="T55" fmla="*/ 2147483647 h 169"/>
              <a:gd name="T56" fmla="*/ 2147483647 w 99"/>
              <a:gd name="T57" fmla="*/ 2147483647 h 169"/>
              <a:gd name="T58" fmla="*/ 2147483647 w 99"/>
              <a:gd name="T59" fmla="*/ 2147483647 h 169"/>
              <a:gd name="T60" fmla="*/ 2147483647 w 99"/>
              <a:gd name="T61" fmla="*/ 2147483647 h 169"/>
              <a:gd name="T62" fmla="*/ 2147483647 w 99"/>
              <a:gd name="T63" fmla="*/ 2147483647 h 169"/>
              <a:gd name="T64" fmla="*/ 2147483647 w 99"/>
              <a:gd name="T65" fmla="*/ 2147483647 h 169"/>
              <a:gd name="T66" fmla="*/ 2147483647 w 99"/>
              <a:gd name="T67" fmla="*/ 2147483647 h 169"/>
              <a:gd name="T68" fmla="*/ 2147483647 w 99"/>
              <a:gd name="T69" fmla="*/ 2147483647 h 169"/>
              <a:gd name="T70" fmla="*/ 2147483647 w 99"/>
              <a:gd name="T71" fmla="*/ 2147483647 h 169"/>
              <a:gd name="T72" fmla="*/ 2147483647 w 99"/>
              <a:gd name="T73" fmla="*/ 2147483647 h 169"/>
              <a:gd name="T74" fmla="*/ 0 w 99"/>
              <a:gd name="T75" fmla="*/ 2147483647 h 169"/>
              <a:gd name="T76" fmla="*/ 0 w 99"/>
              <a:gd name="T77" fmla="*/ 2147483647 h 169"/>
              <a:gd name="T78" fmla="*/ 0 w 99"/>
              <a:gd name="T79" fmla="*/ 2147483647 h 169"/>
              <a:gd name="T80" fmla="*/ 2147483647 w 99"/>
              <a:gd name="T81" fmla="*/ 2147483647 h 169"/>
              <a:gd name="T82" fmla="*/ 2147483647 w 99"/>
              <a:gd name="T83" fmla="*/ 0 h 16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9"/>
              <a:gd name="T127" fmla="*/ 0 h 169"/>
              <a:gd name="T128" fmla="*/ 99 w 99"/>
              <a:gd name="T129" fmla="*/ 169 h 16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9" h="169">
                <a:moveTo>
                  <a:pt x="99" y="14"/>
                </a:moveTo>
                <a:lnTo>
                  <a:pt x="15" y="56"/>
                </a:lnTo>
                <a:lnTo>
                  <a:pt x="29" y="56"/>
                </a:lnTo>
                <a:lnTo>
                  <a:pt x="15" y="70"/>
                </a:lnTo>
                <a:lnTo>
                  <a:pt x="0" y="56"/>
                </a:lnTo>
                <a:lnTo>
                  <a:pt x="43" y="70"/>
                </a:lnTo>
                <a:lnTo>
                  <a:pt x="85" y="84"/>
                </a:lnTo>
                <a:lnTo>
                  <a:pt x="99" y="84"/>
                </a:lnTo>
                <a:lnTo>
                  <a:pt x="99" y="98"/>
                </a:lnTo>
                <a:lnTo>
                  <a:pt x="85" y="112"/>
                </a:lnTo>
                <a:lnTo>
                  <a:pt x="43" y="126"/>
                </a:lnTo>
                <a:lnTo>
                  <a:pt x="15" y="141"/>
                </a:lnTo>
                <a:lnTo>
                  <a:pt x="29" y="126"/>
                </a:lnTo>
                <a:lnTo>
                  <a:pt x="29" y="141"/>
                </a:lnTo>
                <a:lnTo>
                  <a:pt x="15" y="141"/>
                </a:lnTo>
                <a:lnTo>
                  <a:pt x="43" y="155"/>
                </a:lnTo>
                <a:lnTo>
                  <a:pt x="71" y="155"/>
                </a:lnTo>
                <a:lnTo>
                  <a:pt x="85" y="155"/>
                </a:lnTo>
                <a:lnTo>
                  <a:pt x="85" y="169"/>
                </a:lnTo>
                <a:lnTo>
                  <a:pt x="71" y="169"/>
                </a:lnTo>
                <a:lnTo>
                  <a:pt x="71" y="155"/>
                </a:lnTo>
                <a:lnTo>
                  <a:pt x="71" y="169"/>
                </a:lnTo>
                <a:lnTo>
                  <a:pt x="43" y="169"/>
                </a:lnTo>
                <a:lnTo>
                  <a:pt x="15" y="155"/>
                </a:lnTo>
                <a:lnTo>
                  <a:pt x="15" y="141"/>
                </a:lnTo>
                <a:lnTo>
                  <a:pt x="15" y="126"/>
                </a:lnTo>
                <a:lnTo>
                  <a:pt x="43" y="112"/>
                </a:lnTo>
                <a:lnTo>
                  <a:pt x="85" y="98"/>
                </a:lnTo>
                <a:lnTo>
                  <a:pt x="85" y="84"/>
                </a:lnTo>
                <a:lnTo>
                  <a:pt x="85" y="98"/>
                </a:lnTo>
                <a:lnTo>
                  <a:pt x="43" y="84"/>
                </a:lnTo>
                <a:lnTo>
                  <a:pt x="0" y="70"/>
                </a:lnTo>
                <a:lnTo>
                  <a:pt x="0" y="56"/>
                </a:lnTo>
                <a:lnTo>
                  <a:pt x="15" y="42"/>
                </a:lnTo>
                <a:lnTo>
                  <a:pt x="99" y="0"/>
                </a:lnTo>
                <a:lnTo>
                  <a:pt x="99"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67" name="Freeform 103"/>
          <p:cNvSpPr>
            <a:spLocks/>
          </p:cNvSpPr>
          <p:nvPr/>
        </p:nvSpPr>
        <p:spPr bwMode="auto">
          <a:xfrm>
            <a:off x="2320925" y="1700213"/>
            <a:ext cx="22225" cy="22225"/>
          </a:xfrm>
          <a:custGeom>
            <a:avLst/>
            <a:gdLst>
              <a:gd name="T0" fmla="*/ 2147483647 w 14"/>
              <a:gd name="T1" fmla="*/ 0 h 14"/>
              <a:gd name="T2" fmla="*/ 2147483647 w 14"/>
              <a:gd name="T3" fmla="*/ 0 h 14"/>
              <a:gd name="T4" fmla="*/ 0 w 14"/>
              <a:gd name="T5" fmla="*/ 2147483647 h 14"/>
              <a:gd name="T6" fmla="*/ 0 w 14"/>
              <a:gd name="T7" fmla="*/ 0 h 14"/>
              <a:gd name="T8" fmla="*/ 0 w 14"/>
              <a:gd name="T9" fmla="*/ 0 h 14"/>
              <a:gd name="T10" fmla="*/ 0 w 14"/>
              <a:gd name="T11" fmla="*/ 0 h 14"/>
              <a:gd name="T12" fmla="*/ 2147483647 w 14"/>
              <a:gd name="T13" fmla="*/ 0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14" y="0"/>
                </a:moveTo>
                <a:lnTo>
                  <a:pt x="14" y="0"/>
                </a:lnTo>
                <a:lnTo>
                  <a:pt x="0" y="14"/>
                </a:lnTo>
                <a:lnTo>
                  <a:pt x="0" y="0"/>
                </a:lnTo>
                <a:lnTo>
                  <a:pt x="14"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68" name="Freeform 105"/>
          <p:cNvSpPr>
            <a:spLocks/>
          </p:cNvSpPr>
          <p:nvPr/>
        </p:nvSpPr>
        <p:spPr bwMode="auto">
          <a:xfrm>
            <a:off x="2254250" y="1700213"/>
            <a:ext cx="66675" cy="44450"/>
          </a:xfrm>
          <a:custGeom>
            <a:avLst/>
            <a:gdLst>
              <a:gd name="T0" fmla="*/ 2147483647 w 42"/>
              <a:gd name="T1" fmla="*/ 2147483647 h 28"/>
              <a:gd name="T2" fmla="*/ 2147483647 w 42"/>
              <a:gd name="T3" fmla="*/ 0 h 28"/>
              <a:gd name="T4" fmla="*/ 0 w 42"/>
              <a:gd name="T5" fmla="*/ 2147483647 h 28"/>
              <a:gd name="T6" fmla="*/ 0 w 42"/>
              <a:gd name="T7" fmla="*/ 2147483647 h 28"/>
              <a:gd name="T8" fmla="*/ 2147483647 w 42"/>
              <a:gd name="T9" fmla="*/ 2147483647 h 28"/>
              <a:gd name="T10" fmla="*/ 0 60000 65536"/>
              <a:gd name="T11" fmla="*/ 0 60000 65536"/>
              <a:gd name="T12" fmla="*/ 0 60000 65536"/>
              <a:gd name="T13" fmla="*/ 0 60000 65536"/>
              <a:gd name="T14" fmla="*/ 0 60000 65536"/>
              <a:gd name="T15" fmla="*/ 0 w 42"/>
              <a:gd name="T16" fmla="*/ 0 h 28"/>
              <a:gd name="T17" fmla="*/ 42 w 42"/>
              <a:gd name="T18" fmla="*/ 28 h 28"/>
            </a:gdLst>
            <a:ahLst/>
            <a:cxnLst>
              <a:cxn ang="T10">
                <a:pos x="T0" y="T1"/>
              </a:cxn>
              <a:cxn ang="T11">
                <a:pos x="T2" y="T3"/>
              </a:cxn>
              <a:cxn ang="T12">
                <a:pos x="T4" y="T5"/>
              </a:cxn>
              <a:cxn ang="T13">
                <a:pos x="T6" y="T7"/>
              </a:cxn>
              <a:cxn ang="T14">
                <a:pos x="T8" y="T9"/>
              </a:cxn>
            </a:cxnLst>
            <a:rect l="T15" t="T16" r="T17" b="T18"/>
            <a:pathLst>
              <a:path w="42" h="28">
                <a:moveTo>
                  <a:pt x="42" y="14"/>
                </a:moveTo>
                <a:lnTo>
                  <a:pt x="42" y="0"/>
                </a:lnTo>
                <a:lnTo>
                  <a:pt x="0" y="14"/>
                </a:lnTo>
                <a:lnTo>
                  <a:pt x="0" y="28"/>
                </a:lnTo>
                <a:lnTo>
                  <a:pt x="42"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69" name="Freeform 106"/>
          <p:cNvSpPr>
            <a:spLocks/>
          </p:cNvSpPr>
          <p:nvPr/>
        </p:nvSpPr>
        <p:spPr bwMode="auto">
          <a:xfrm>
            <a:off x="2097088" y="1409700"/>
            <a:ext cx="88900" cy="66675"/>
          </a:xfrm>
          <a:custGeom>
            <a:avLst/>
            <a:gdLst>
              <a:gd name="T0" fmla="*/ 0 w 56"/>
              <a:gd name="T1" fmla="*/ 2147483647 h 42"/>
              <a:gd name="T2" fmla="*/ 0 w 56"/>
              <a:gd name="T3" fmla="*/ 0 h 42"/>
              <a:gd name="T4" fmla="*/ 0 w 56"/>
              <a:gd name="T5" fmla="*/ 0 h 42"/>
              <a:gd name="T6" fmla="*/ 0 w 56"/>
              <a:gd name="T7" fmla="*/ 0 h 42"/>
              <a:gd name="T8" fmla="*/ 2147483647 w 56"/>
              <a:gd name="T9" fmla="*/ 2147483647 h 42"/>
              <a:gd name="T10" fmla="*/ 2147483647 w 56"/>
              <a:gd name="T11" fmla="*/ 2147483647 h 42"/>
              <a:gd name="T12" fmla="*/ 2147483647 w 56"/>
              <a:gd name="T13" fmla="*/ 2147483647 h 42"/>
              <a:gd name="T14" fmla="*/ 0 w 56"/>
              <a:gd name="T15" fmla="*/ 2147483647 h 42"/>
              <a:gd name="T16" fmla="*/ 0 w 56"/>
              <a:gd name="T17" fmla="*/ 2147483647 h 42"/>
              <a:gd name="T18" fmla="*/ 0 w 56"/>
              <a:gd name="T19" fmla="*/ 2147483647 h 42"/>
              <a:gd name="T20" fmla="*/ 0 w 56"/>
              <a:gd name="T21" fmla="*/ 2147483647 h 42"/>
              <a:gd name="T22" fmla="*/ 2147483647 w 56"/>
              <a:gd name="T23" fmla="*/ 2147483647 h 42"/>
              <a:gd name="T24" fmla="*/ 2147483647 w 56"/>
              <a:gd name="T25" fmla="*/ 2147483647 h 42"/>
              <a:gd name="T26" fmla="*/ 2147483647 w 56"/>
              <a:gd name="T27" fmla="*/ 2147483647 h 42"/>
              <a:gd name="T28" fmla="*/ 0 w 56"/>
              <a:gd name="T29" fmla="*/ 2147483647 h 42"/>
              <a:gd name="T30" fmla="*/ 0 w 56"/>
              <a:gd name="T31" fmla="*/ 0 h 42"/>
              <a:gd name="T32" fmla="*/ 2147483647 w 56"/>
              <a:gd name="T33" fmla="*/ 0 h 42"/>
              <a:gd name="T34" fmla="*/ 2147483647 w 56"/>
              <a:gd name="T35" fmla="*/ 2147483647 h 42"/>
              <a:gd name="T36" fmla="*/ 0 w 56"/>
              <a:gd name="T37" fmla="*/ 2147483647 h 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42"/>
              <a:gd name="T59" fmla="*/ 56 w 56"/>
              <a:gd name="T60" fmla="*/ 42 h 4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42">
                <a:moveTo>
                  <a:pt x="0" y="14"/>
                </a:moveTo>
                <a:lnTo>
                  <a:pt x="0" y="0"/>
                </a:lnTo>
                <a:lnTo>
                  <a:pt x="56" y="14"/>
                </a:lnTo>
                <a:lnTo>
                  <a:pt x="56" y="28"/>
                </a:lnTo>
                <a:lnTo>
                  <a:pt x="0" y="42"/>
                </a:lnTo>
                <a:lnTo>
                  <a:pt x="0" y="28"/>
                </a:lnTo>
                <a:lnTo>
                  <a:pt x="56" y="14"/>
                </a:lnTo>
                <a:lnTo>
                  <a:pt x="56" y="28"/>
                </a:lnTo>
                <a:lnTo>
                  <a:pt x="0" y="14"/>
                </a:lnTo>
                <a:lnTo>
                  <a:pt x="0" y="0"/>
                </a:lnTo>
                <a:lnTo>
                  <a:pt x="14" y="0"/>
                </a:lnTo>
                <a:lnTo>
                  <a:pt x="14" y="14"/>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70" name="Freeform 107"/>
          <p:cNvSpPr>
            <a:spLocks/>
          </p:cNvSpPr>
          <p:nvPr/>
        </p:nvSpPr>
        <p:spPr bwMode="auto">
          <a:xfrm>
            <a:off x="2097088" y="1431925"/>
            <a:ext cx="22225" cy="22225"/>
          </a:xfrm>
          <a:custGeom>
            <a:avLst/>
            <a:gdLst>
              <a:gd name="T0" fmla="*/ 0 w 14"/>
              <a:gd name="T1" fmla="*/ 2147483647 h 14"/>
              <a:gd name="T2" fmla="*/ 0 w 14"/>
              <a:gd name="T3" fmla="*/ 0 h 14"/>
              <a:gd name="T4" fmla="*/ 2147483647 w 14"/>
              <a:gd name="T5" fmla="*/ 0 h 14"/>
              <a:gd name="T6" fmla="*/ 2147483647 w 14"/>
              <a:gd name="T7" fmla="*/ 0 h 14"/>
              <a:gd name="T8" fmla="*/ 2147483647 w 14"/>
              <a:gd name="T9" fmla="*/ 0 h 14"/>
              <a:gd name="T10" fmla="*/ 2147483647 w 14"/>
              <a:gd name="T11" fmla="*/ 2147483647 h 14"/>
              <a:gd name="T12" fmla="*/ 0 w 14"/>
              <a:gd name="T13" fmla="*/ 2147483647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0" y="14"/>
                </a:moveTo>
                <a:lnTo>
                  <a:pt x="0" y="0"/>
                </a:lnTo>
                <a:lnTo>
                  <a:pt x="14" y="0"/>
                </a:lnTo>
                <a:lnTo>
                  <a:pt x="14" y="14"/>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71" name="Freeform 108"/>
          <p:cNvSpPr>
            <a:spLocks/>
          </p:cNvSpPr>
          <p:nvPr/>
        </p:nvSpPr>
        <p:spPr bwMode="auto">
          <a:xfrm>
            <a:off x="2097088" y="1409700"/>
            <a:ext cx="88900" cy="44450"/>
          </a:xfrm>
          <a:custGeom>
            <a:avLst/>
            <a:gdLst>
              <a:gd name="T0" fmla="*/ 0 w 56"/>
              <a:gd name="T1" fmla="*/ 2147483647 h 28"/>
              <a:gd name="T2" fmla="*/ 0 w 56"/>
              <a:gd name="T3" fmla="*/ 0 h 28"/>
              <a:gd name="T4" fmla="*/ 2147483647 w 56"/>
              <a:gd name="T5" fmla="*/ 2147483647 h 28"/>
              <a:gd name="T6" fmla="*/ 0 w 56"/>
              <a:gd name="T7" fmla="*/ 2147483647 h 28"/>
              <a:gd name="T8" fmla="*/ 0 w 56"/>
              <a:gd name="T9" fmla="*/ 2147483647 h 28"/>
              <a:gd name="T10" fmla="*/ 0 60000 65536"/>
              <a:gd name="T11" fmla="*/ 0 60000 65536"/>
              <a:gd name="T12" fmla="*/ 0 60000 65536"/>
              <a:gd name="T13" fmla="*/ 0 60000 65536"/>
              <a:gd name="T14" fmla="*/ 0 60000 65536"/>
              <a:gd name="T15" fmla="*/ 0 w 56"/>
              <a:gd name="T16" fmla="*/ 0 h 28"/>
              <a:gd name="T17" fmla="*/ 56 w 56"/>
              <a:gd name="T18" fmla="*/ 28 h 28"/>
            </a:gdLst>
            <a:ahLst/>
            <a:cxnLst>
              <a:cxn ang="T10">
                <a:pos x="T0" y="T1"/>
              </a:cxn>
              <a:cxn ang="T11">
                <a:pos x="T2" y="T3"/>
              </a:cxn>
              <a:cxn ang="T12">
                <a:pos x="T4" y="T5"/>
              </a:cxn>
              <a:cxn ang="T13">
                <a:pos x="T6" y="T7"/>
              </a:cxn>
              <a:cxn ang="T14">
                <a:pos x="T8" y="T9"/>
              </a:cxn>
            </a:cxnLst>
            <a:rect l="T15" t="T16" r="T17" b="T18"/>
            <a:pathLst>
              <a:path w="56" h="28">
                <a:moveTo>
                  <a:pt x="0" y="14"/>
                </a:moveTo>
                <a:lnTo>
                  <a:pt x="0" y="0"/>
                </a:lnTo>
                <a:lnTo>
                  <a:pt x="56" y="14"/>
                </a:lnTo>
                <a:lnTo>
                  <a:pt x="0" y="28"/>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72" name="Rectangle 111"/>
          <p:cNvSpPr>
            <a:spLocks noChangeArrowheads="1"/>
          </p:cNvSpPr>
          <p:nvPr/>
        </p:nvSpPr>
        <p:spPr bwMode="auto">
          <a:xfrm>
            <a:off x="2052638" y="1431925"/>
            <a:ext cx="22225"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73" name="Freeform 112"/>
          <p:cNvSpPr>
            <a:spLocks/>
          </p:cNvSpPr>
          <p:nvPr/>
        </p:nvSpPr>
        <p:spPr bwMode="auto">
          <a:xfrm>
            <a:off x="4146550" y="1431925"/>
            <a:ext cx="177800" cy="290513"/>
          </a:xfrm>
          <a:custGeom>
            <a:avLst/>
            <a:gdLst>
              <a:gd name="T0" fmla="*/ 2147483647 w 112"/>
              <a:gd name="T1" fmla="*/ 0 h 183"/>
              <a:gd name="T2" fmla="*/ 2147483647 w 112"/>
              <a:gd name="T3" fmla="*/ 2147483647 h 183"/>
              <a:gd name="T4" fmla="*/ 0 w 112"/>
              <a:gd name="T5" fmla="*/ 2147483647 h 183"/>
              <a:gd name="T6" fmla="*/ 2147483647 w 112"/>
              <a:gd name="T7" fmla="*/ 2147483647 h 183"/>
              <a:gd name="T8" fmla="*/ 2147483647 w 112"/>
              <a:gd name="T9" fmla="*/ 2147483647 h 183"/>
              <a:gd name="T10" fmla="*/ 2147483647 w 112"/>
              <a:gd name="T11" fmla="*/ 2147483647 h 183"/>
              <a:gd name="T12" fmla="*/ 2147483647 w 112"/>
              <a:gd name="T13" fmla="*/ 2147483647 h 183"/>
              <a:gd name="T14" fmla="*/ 2147483647 w 112"/>
              <a:gd name="T15" fmla="*/ 2147483647 h 183"/>
              <a:gd name="T16" fmla="*/ 2147483647 w 112"/>
              <a:gd name="T17" fmla="*/ 2147483647 h 183"/>
              <a:gd name="T18" fmla="*/ 2147483647 w 112"/>
              <a:gd name="T19" fmla="*/ 2147483647 h 183"/>
              <a:gd name="T20" fmla="*/ 2147483647 w 112"/>
              <a:gd name="T21" fmla="*/ 2147483647 h 183"/>
              <a:gd name="T22" fmla="*/ 2147483647 w 112"/>
              <a:gd name="T23" fmla="*/ 2147483647 h 183"/>
              <a:gd name="T24" fmla="*/ 2147483647 w 112"/>
              <a:gd name="T25" fmla="*/ 2147483647 h 183"/>
              <a:gd name="T26" fmla="*/ 2147483647 w 112"/>
              <a:gd name="T27" fmla="*/ 2147483647 h 183"/>
              <a:gd name="T28" fmla="*/ 2147483647 w 112"/>
              <a:gd name="T29" fmla="*/ 2147483647 h 183"/>
              <a:gd name="T30" fmla="*/ 2147483647 w 112"/>
              <a:gd name="T31" fmla="*/ 2147483647 h 183"/>
              <a:gd name="T32" fmla="*/ 2147483647 w 112"/>
              <a:gd name="T33" fmla="*/ 2147483647 h 183"/>
              <a:gd name="T34" fmla="*/ 2147483647 w 112"/>
              <a:gd name="T35" fmla="*/ 0 h 1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83"/>
              <a:gd name="T56" fmla="*/ 112 w 112"/>
              <a:gd name="T57" fmla="*/ 183 h 18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83">
                <a:moveTo>
                  <a:pt x="112" y="0"/>
                </a:moveTo>
                <a:lnTo>
                  <a:pt x="14" y="42"/>
                </a:lnTo>
                <a:lnTo>
                  <a:pt x="0" y="56"/>
                </a:lnTo>
                <a:lnTo>
                  <a:pt x="14" y="56"/>
                </a:lnTo>
                <a:lnTo>
                  <a:pt x="42" y="70"/>
                </a:lnTo>
                <a:lnTo>
                  <a:pt x="84" y="84"/>
                </a:lnTo>
                <a:lnTo>
                  <a:pt x="98" y="98"/>
                </a:lnTo>
                <a:lnTo>
                  <a:pt x="84" y="98"/>
                </a:lnTo>
                <a:lnTo>
                  <a:pt x="56" y="112"/>
                </a:lnTo>
                <a:lnTo>
                  <a:pt x="28" y="126"/>
                </a:lnTo>
                <a:lnTo>
                  <a:pt x="28" y="141"/>
                </a:lnTo>
                <a:lnTo>
                  <a:pt x="56" y="155"/>
                </a:lnTo>
                <a:lnTo>
                  <a:pt x="84" y="155"/>
                </a:lnTo>
                <a:lnTo>
                  <a:pt x="84" y="169"/>
                </a:lnTo>
                <a:lnTo>
                  <a:pt x="70" y="169"/>
                </a:lnTo>
                <a:lnTo>
                  <a:pt x="42" y="183"/>
                </a:lnTo>
                <a:lnTo>
                  <a:pt x="112"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5774" name="Freeform 114"/>
          <p:cNvSpPr>
            <a:spLocks/>
          </p:cNvSpPr>
          <p:nvPr/>
        </p:nvSpPr>
        <p:spPr bwMode="auto">
          <a:xfrm>
            <a:off x="4146550" y="1431925"/>
            <a:ext cx="177800" cy="290513"/>
          </a:xfrm>
          <a:custGeom>
            <a:avLst/>
            <a:gdLst>
              <a:gd name="T0" fmla="*/ 2147483647 w 112"/>
              <a:gd name="T1" fmla="*/ 2147483647 h 183"/>
              <a:gd name="T2" fmla="*/ 2147483647 w 112"/>
              <a:gd name="T3" fmla="*/ 2147483647 h 183"/>
              <a:gd name="T4" fmla="*/ 0 w 112"/>
              <a:gd name="T5" fmla="*/ 2147483647 h 183"/>
              <a:gd name="T6" fmla="*/ 2147483647 w 112"/>
              <a:gd name="T7" fmla="*/ 2147483647 h 183"/>
              <a:gd name="T8" fmla="*/ 2147483647 w 112"/>
              <a:gd name="T9" fmla="*/ 2147483647 h 183"/>
              <a:gd name="T10" fmla="*/ 2147483647 w 112"/>
              <a:gd name="T11" fmla="*/ 2147483647 h 183"/>
              <a:gd name="T12" fmla="*/ 2147483647 w 112"/>
              <a:gd name="T13" fmla="*/ 2147483647 h 183"/>
              <a:gd name="T14" fmla="*/ 2147483647 w 112"/>
              <a:gd name="T15" fmla="*/ 2147483647 h 183"/>
              <a:gd name="T16" fmla="*/ 2147483647 w 112"/>
              <a:gd name="T17" fmla="*/ 2147483647 h 183"/>
              <a:gd name="T18" fmla="*/ 2147483647 w 112"/>
              <a:gd name="T19" fmla="*/ 2147483647 h 183"/>
              <a:gd name="T20" fmla="*/ 2147483647 w 112"/>
              <a:gd name="T21" fmla="*/ 2147483647 h 183"/>
              <a:gd name="T22" fmla="*/ 2147483647 w 112"/>
              <a:gd name="T23" fmla="*/ 2147483647 h 183"/>
              <a:gd name="T24" fmla="*/ 2147483647 w 112"/>
              <a:gd name="T25" fmla="*/ 2147483647 h 183"/>
              <a:gd name="T26" fmla="*/ 2147483647 w 112"/>
              <a:gd name="T27" fmla="*/ 2147483647 h 183"/>
              <a:gd name="T28" fmla="*/ 2147483647 w 112"/>
              <a:gd name="T29" fmla="*/ 2147483647 h 183"/>
              <a:gd name="T30" fmla="*/ 2147483647 w 112"/>
              <a:gd name="T31" fmla="*/ 2147483647 h 183"/>
              <a:gd name="T32" fmla="*/ 2147483647 w 112"/>
              <a:gd name="T33" fmla="*/ 2147483647 h 183"/>
              <a:gd name="T34" fmla="*/ 2147483647 w 112"/>
              <a:gd name="T35" fmla="*/ 2147483647 h 183"/>
              <a:gd name="T36" fmla="*/ 2147483647 w 112"/>
              <a:gd name="T37" fmla="*/ 2147483647 h 183"/>
              <a:gd name="T38" fmla="*/ 2147483647 w 112"/>
              <a:gd name="T39" fmla="*/ 2147483647 h 183"/>
              <a:gd name="T40" fmla="*/ 2147483647 w 112"/>
              <a:gd name="T41" fmla="*/ 2147483647 h 183"/>
              <a:gd name="T42" fmla="*/ 2147483647 w 112"/>
              <a:gd name="T43" fmla="*/ 2147483647 h 183"/>
              <a:gd name="T44" fmla="*/ 2147483647 w 112"/>
              <a:gd name="T45" fmla="*/ 2147483647 h 183"/>
              <a:gd name="T46" fmla="*/ 2147483647 w 112"/>
              <a:gd name="T47" fmla="*/ 2147483647 h 183"/>
              <a:gd name="T48" fmla="*/ 2147483647 w 112"/>
              <a:gd name="T49" fmla="*/ 2147483647 h 183"/>
              <a:gd name="T50" fmla="*/ 2147483647 w 112"/>
              <a:gd name="T51" fmla="*/ 2147483647 h 183"/>
              <a:gd name="T52" fmla="*/ 2147483647 w 112"/>
              <a:gd name="T53" fmla="*/ 2147483647 h 183"/>
              <a:gd name="T54" fmla="*/ 2147483647 w 112"/>
              <a:gd name="T55" fmla="*/ 2147483647 h 183"/>
              <a:gd name="T56" fmla="*/ 2147483647 w 112"/>
              <a:gd name="T57" fmla="*/ 2147483647 h 183"/>
              <a:gd name="T58" fmla="*/ 2147483647 w 112"/>
              <a:gd name="T59" fmla="*/ 2147483647 h 183"/>
              <a:gd name="T60" fmla="*/ 2147483647 w 112"/>
              <a:gd name="T61" fmla="*/ 2147483647 h 183"/>
              <a:gd name="T62" fmla="*/ 2147483647 w 112"/>
              <a:gd name="T63" fmla="*/ 2147483647 h 183"/>
              <a:gd name="T64" fmla="*/ 2147483647 w 112"/>
              <a:gd name="T65" fmla="*/ 2147483647 h 183"/>
              <a:gd name="T66" fmla="*/ 2147483647 w 112"/>
              <a:gd name="T67" fmla="*/ 2147483647 h 183"/>
              <a:gd name="T68" fmla="*/ 2147483647 w 112"/>
              <a:gd name="T69" fmla="*/ 2147483647 h 183"/>
              <a:gd name="T70" fmla="*/ 2147483647 w 112"/>
              <a:gd name="T71" fmla="*/ 2147483647 h 183"/>
              <a:gd name="T72" fmla="*/ 2147483647 w 112"/>
              <a:gd name="T73" fmla="*/ 2147483647 h 183"/>
              <a:gd name="T74" fmla="*/ 2147483647 w 112"/>
              <a:gd name="T75" fmla="*/ 2147483647 h 183"/>
              <a:gd name="T76" fmla="*/ 0 w 112"/>
              <a:gd name="T77" fmla="*/ 2147483647 h 183"/>
              <a:gd name="T78" fmla="*/ 0 w 112"/>
              <a:gd name="T79" fmla="*/ 2147483647 h 183"/>
              <a:gd name="T80" fmla="*/ 2147483647 w 112"/>
              <a:gd name="T81" fmla="*/ 2147483647 h 183"/>
              <a:gd name="T82" fmla="*/ 2147483647 w 112"/>
              <a:gd name="T83" fmla="*/ 0 h 1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2"/>
              <a:gd name="T127" fmla="*/ 0 h 183"/>
              <a:gd name="T128" fmla="*/ 112 w 112"/>
              <a:gd name="T129" fmla="*/ 183 h 18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2" h="183">
                <a:moveTo>
                  <a:pt x="112" y="14"/>
                </a:moveTo>
                <a:lnTo>
                  <a:pt x="14" y="56"/>
                </a:lnTo>
                <a:lnTo>
                  <a:pt x="28" y="56"/>
                </a:lnTo>
                <a:lnTo>
                  <a:pt x="14" y="70"/>
                </a:lnTo>
                <a:lnTo>
                  <a:pt x="0" y="56"/>
                </a:lnTo>
                <a:lnTo>
                  <a:pt x="14" y="56"/>
                </a:lnTo>
                <a:lnTo>
                  <a:pt x="42" y="70"/>
                </a:lnTo>
                <a:lnTo>
                  <a:pt x="84" y="84"/>
                </a:lnTo>
                <a:lnTo>
                  <a:pt x="98" y="84"/>
                </a:lnTo>
                <a:lnTo>
                  <a:pt x="112" y="98"/>
                </a:lnTo>
                <a:lnTo>
                  <a:pt x="98" y="112"/>
                </a:lnTo>
                <a:lnTo>
                  <a:pt x="84" y="112"/>
                </a:lnTo>
                <a:lnTo>
                  <a:pt x="56" y="126"/>
                </a:lnTo>
                <a:lnTo>
                  <a:pt x="28" y="141"/>
                </a:lnTo>
                <a:lnTo>
                  <a:pt x="42" y="126"/>
                </a:lnTo>
                <a:lnTo>
                  <a:pt x="42" y="141"/>
                </a:lnTo>
                <a:lnTo>
                  <a:pt x="28" y="141"/>
                </a:lnTo>
                <a:lnTo>
                  <a:pt x="56" y="155"/>
                </a:lnTo>
                <a:lnTo>
                  <a:pt x="84" y="155"/>
                </a:lnTo>
                <a:lnTo>
                  <a:pt x="98" y="155"/>
                </a:lnTo>
                <a:lnTo>
                  <a:pt x="98" y="169"/>
                </a:lnTo>
                <a:lnTo>
                  <a:pt x="84" y="183"/>
                </a:lnTo>
                <a:lnTo>
                  <a:pt x="84" y="169"/>
                </a:lnTo>
                <a:lnTo>
                  <a:pt x="84" y="155"/>
                </a:lnTo>
                <a:lnTo>
                  <a:pt x="84" y="169"/>
                </a:lnTo>
                <a:lnTo>
                  <a:pt x="56" y="169"/>
                </a:lnTo>
                <a:lnTo>
                  <a:pt x="28" y="155"/>
                </a:lnTo>
                <a:lnTo>
                  <a:pt x="28" y="141"/>
                </a:lnTo>
                <a:lnTo>
                  <a:pt x="28" y="126"/>
                </a:lnTo>
                <a:lnTo>
                  <a:pt x="56" y="112"/>
                </a:lnTo>
                <a:lnTo>
                  <a:pt x="84" y="98"/>
                </a:lnTo>
                <a:lnTo>
                  <a:pt x="98" y="98"/>
                </a:lnTo>
                <a:lnTo>
                  <a:pt x="98" y="112"/>
                </a:lnTo>
                <a:lnTo>
                  <a:pt x="84" y="98"/>
                </a:lnTo>
                <a:lnTo>
                  <a:pt x="42" y="84"/>
                </a:lnTo>
                <a:lnTo>
                  <a:pt x="14" y="70"/>
                </a:lnTo>
                <a:lnTo>
                  <a:pt x="0" y="70"/>
                </a:lnTo>
                <a:lnTo>
                  <a:pt x="0" y="56"/>
                </a:lnTo>
                <a:lnTo>
                  <a:pt x="14" y="42"/>
                </a:lnTo>
                <a:lnTo>
                  <a:pt x="112" y="0"/>
                </a:lnTo>
                <a:lnTo>
                  <a:pt x="112"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75" name="Freeform 115"/>
          <p:cNvSpPr>
            <a:spLocks/>
          </p:cNvSpPr>
          <p:nvPr/>
        </p:nvSpPr>
        <p:spPr bwMode="auto">
          <a:xfrm>
            <a:off x="4257675" y="1700213"/>
            <a:ext cx="22225" cy="22225"/>
          </a:xfrm>
          <a:custGeom>
            <a:avLst/>
            <a:gdLst>
              <a:gd name="T0" fmla="*/ 2147483647 w 14"/>
              <a:gd name="T1" fmla="*/ 2147483647 h 14"/>
              <a:gd name="T2" fmla="*/ 0 w 14"/>
              <a:gd name="T3" fmla="*/ 2147483647 h 14"/>
              <a:gd name="T4" fmla="*/ 0 w 14"/>
              <a:gd name="T5" fmla="*/ 2147483647 h 14"/>
              <a:gd name="T6" fmla="*/ 0 w 14"/>
              <a:gd name="T7" fmla="*/ 0 h 14"/>
              <a:gd name="T8" fmla="*/ 0 w 14"/>
              <a:gd name="T9" fmla="*/ 0 h 14"/>
              <a:gd name="T10" fmla="*/ 2147483647 w 14"/>
              <a:gd name="T11" fmla="*/ 0 h 14"/>
              <a:gd name="T12" fmla="*/ 2147483647 w 14"/>
              <a:gd name="T13" fmla="*/ 2147483647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14" y="14"/>
                </a:moveTo>
                <a:lnTo>
                  <a:pt x="0" y="14"/>
                </a:lnTo>
                <a:lnTo>
                  <a:pt x="0" y="0"/>
                </a:lnTo>
                <a:lnTo>
                  <a:pt x="14" y="0"/>
                </a:lnTo>
                <a:lnTo>
                  <a:pt x="14"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76" name="Rectangle 116"/>
          <p:cNvSpPr>
            <a:spLocks noChangeArrowheads="1"/>
          </p:cNvSpPr>
          <p:nvPr/>
        </p:nvSpPr>
        <p:spPr bwMode="auto">
          <a:xfrm>
            <a:off x="4213225" y="1722438"/>
            <a:ext cx="1588"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77" name="Freeform 117"/>
          <p:cNvSpPr>
            <a:spLocks/>
          </p:cNvSpPr>
          <p:nvPr/>
        </p:nvSpPr>
        <p:spPr bwMode="auto">
          <a:xfrm>
            <a:off x="4213225" y="1700213"/>
            <a:ext cx="44450" cy="44450"/>
          </a:xfrm>
          <a:custGeom>
            <a:avLst/>
            <a:gdLst>
              <a:gd name="T0" fmla="*/ 2147483647 w 28"/>
              <a:gd name="T1" fmla="*/ 2147483647 h 28"/>
              <a:gd name="T2" fmla="*/ 2147483647 w 28"/>
              <a:gd name="T3" fmla="*/ 0 h 28"/>
              <a:gd name="T4" fmla="*/ 0 w 28"/>
              <a:gd name="T5" fmla="*/ 2147483647 h 28"/>
              <a:gd name="T6" fmla="*/ 0 w 28"/>
              <a:gd name="T7" fmla="*/ 2147483647 h 28"/>
              <a:gd name="T8" fmla="*/ 2147483647 w 28"/>
              <a:gd name="T9" fmla="*/ 2147483647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8" y="14"/>
                </a:moveTo>
                <a:lnTo>
                  <a:pt x="28" y="0"/>
                </a:lnTo>
                <a:lnTo>
                  <a:pt x="0" y="14"/>
                </a:lnTo>
                <a:lnTo>
                  <a:pt x="0" y="28"/>
                </a:lnTo>
                <a:lnTo>
                  <a:pt x="28"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78" name="Freeform 118"/>
          <p:cNvSpPr>
            <a:spLocks/>
          </p:cNvSpPr>
          <p:nvPr/>
        </p:nvSpPr>
        <p:spPr bwMode="auto">
          <a:xfrm>
            <a:off x="4035425" y="1409700"/>
            <a:ext cx="111125" cy="66675"/>
          </a:xfrm>
          <a:custGeom>
            <a:avLst/>
            <a:gdLst>
              <a:gd name="T0" fmla="*/ 0 w 70"/>
              <a:gd name="T1" fmla="*/ 2147483647 h 42"/>
              <a:gd name="T2" fmla="*/ 0 w 70"/>
              <a:gd name="T3" fmla="*/ 0 h 42"/>
              <a:gd name="T4" fmla="*/ 0 w 70"/>
              <a:gd name="T5" fmla="*/ 0 h 42"/>
              <a:gd name="T6" fmla="*/ 0 w 70"/>
              <a:gd name="T7" fmla="*/ 0 h 42"/>
              <a:gd name="T8" fmla="*/ 2147483647 w 70"/>
              <a:gd name="T9" fmla="*/ 2147483647 h 42"/>
              <a:gd name="T10" fmla="*/ 2147483647 w 70"/>
              <a:gd name="T11" fmla="*/ 2147483647 h 42"/>
              <a:gd name="T12" fmla="*/ 2147483647 w 70"/>
              <a:gd name="T13" fmla="*/ 2147483647 h 42"/>
              <a:gd name="T14" fmla="*/ 0 w 70"/>
              <a:gd name="T15" fmla="*/ 2147483647 h 42"/>
              <a:gd name="T16" fmla="*/ 0 w 70"/>
              <a:gd name="T17" fmla="*/ 2147483647 h 42"/>
              <a:gd name="T18" fmla="*/ 0 w 70"/>
              <a:gd name="T19" fmla="*/ 2147483647 h 42"/>
              <a:gd name="T20" fmla="*/ 0 w 70"/>
              <a:gd name="T21" fmla="*/ 2147483647 h 42"/>
              <a:gd name="T22" fmla="*/ 2147483647 w 70"/>
              <a:gd name="T23" fmla="*/ 2147483647 h 42"/>
              <a:gd name="T24" fmla="*/ 2147483647 w 70"/>
              <a:gd name="T25" fmla="*/ 2147483647 h 42"/>
              <a:gd name="T26" fmla="*/ 2147483647 w 70"/>
              <a:gd name="T27" fmla="*/ 2147483647 h 42"/>
              <a:gd name="T28" fmla="*/ 0 w 70"/>
              <a:gd name="T29" fmla="*/ 2147483647 h 42"/>
              <a:gd name="T30" fmla="*/ 0 w 70"/>
              <a:gd name="T31" fmla="*/ 0 h 42"/>
              <a:gd name="T32" fmla="*/ 2147483647 w 70"/>
              <a:gd name="T33" fmla="*/ 0 h 42"/>
              <a:gd name="T34" fmla="*/ 2147483647 w 70"/>
              <a:gd name="T35" fmla="*/ 2147483647 h 42"/>
              <a:gd name="T36" fmla="*/ 0 w 70"/>
              <a:gd name="T37" fmla="*/ 2147483647 h 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0"/>
              <a:gd name="T58" fmla="*/ 0 h 42"/>
              <a:gd name="T59" fmla="*/ 70 w 70"/>
              <a:gd name="T60" fmla="*/ 42 h 4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0" h="42">
                <a:moveTo>
                  <a:pt x="0" y="14"/>
                </a:moveTo>
                <a:lnTo>
                  <a:pt x="0" y="0"/>
                </a:lnTo>
                <a:lnTo>
                  <a:pt x="70" y="14"/>
                </a:lnTo>
                <a:lnTo>
                  <a:pt x="70" y="28"/>
                </a:lnTo>
                <a:lnTo>
                  <a:pt x="0" y="42"/>
                </a:lnTo>
                <a:lnTo>
                  <a:pt x="0" y="28"/>
                </a:lnTo>
                <a:lnTo>
                  <a:pt x="70" y="14"/>
                </a:lnTo>
                <a:lnTo>
                  <a:pt x="70" y="28"/>
                </a:lnTo>
                <a:lnTo>
                  <a:pt x="0" y="14"/>
                </a:lnTo>
                <a:lnTo>
                  <a:pt x="0" y="0"/>
                </a:lnTo>
                <a:lnTo>
                  <a:pt x="14" y="0"/>
                </a:lnTo>
                <a:lnTo>
                  <a:pt x="14" y="14"/>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79" name="Freeform 119"/>
          <p:cNvSpPr>
            <a:spLocks/>
          </p:cNvSpPr>
          <p:nvPr/>
        </p:nvSpPr>
        <p:spPr bwMode="auto">
          <a:xfrm>
            <a:off x="4035425" y="1431925"/>
            <a:ext cx="22225" cy="22225"/>
          </a:xfrm>
          <a:custGeom>
            <a:avLst/>
            <a:gdLst>
              <a:gd name="T0" fmla="*/ 0 w 14"/>
              <a:gd name="T1" fmla="*/ 2147483647 h 14"/>
              <a:gd name="T2" fmla="*/ 0 w 14"/>
              <a:gd name="T3" fmla="*/ 0 h 14"/>
              <a:gd name="T4" fmla="*/ 2147483647 w 14"/>
              <a:gd name="T5" fmla="*/ 0 h 14"/>
              <a:gd name="T6" fmla="*/ 2147483647 w 14"/>
              <a:gd name="T7" fmla="*/ 0 h 14"/>
              <a:gd name="T8" fmla="*/ 2147483647 w 14"/>
              <a:gd name="T9" fmla="*/ 0 h 14"/>
              <a:gd name="T10" fmla="*/ 2147483647 w 14"/>
              <a:gd name="T11" fmla="*/ 2147483647 h 14"/>
              <a:gd name="T12" fmla="*/ 0 w 14"/>
              <a:gd name="T13" fmla="*/ 2147483647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0" y="14"/>
                </a:moveTo>
                <a:lnTo>
                  <a:pt x="0" y="0"/>
                </a:lnTo>
                <a:lnTo>
                  <a:pt x="14" y="0"/>
                </a:lnTo>
                <a:lnTo>
                  <a:pt x="14" y="14"/>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80" name="Freeform 120"/>
          <p:cNvSpPr>
            <a:spLocks/>
          </p:cNvSpPr>
          <p:nvPr/>
        </p:nvSpPr>
        <p:spPr bwMode="auto">
          <a:xfrm>
            <a:off x="4035425" y="1409700"/>
            <a:ext cx="111125" cy="44450"/>
          </a:xfrm>
          <a:custGeom>
            <a:avLst/>
            <a:gdLst>
              <a:gd name="T0" fmla="*/ 0 w 70"/>
              <a:gd name="T1" fmla="*/ 2147483647 h 28"/>
              <a:gd name="T2" fmla="*/ 0 w 70"/>
              <a:gd name="T3" fmla="*/ 0 h 28"/>
              <a:gd name="T4" fmla="*/ 2147483647 w 70"/>
              <a:gd name="T5" fmla="*/ 2147483647 h 28"/>
              <a:gd name="T6" fmla="*/ 0 w 70"/>
              <a:gd name="T7" fmla="*/ 2147483647 h 28"/>
              <a:gd name="T8" fmla="*/ 0 w 70"/>
              <a:gd name="T9" fmla="*/ 2147483647 h 28"/>
              <a:gd name="T10" fmla="*/ 0 60000 65536"/>
              <a:gd name="T11" fmla="*/ 0 60000 65536"/>
              <a:gd name="T12" fmla="*/ 0 60000 65536"/>
              <a:gd name="T13" fmla="*/ 0 60000 65536"/>
              <a:gd name="T14" fmla="*/ 0 60000 65536"/>
              <a:gd name="T15" fmla="*/ 0 w 70"/>
              <a:gd name="T16" fmla="*/ 0 h 28"/>
              <a:gd name="T17" fmla="*/ 70 w 70"/>
              <a:gd name="T18" fmla="*/ 28 h 28"/>
            </a:gdLst>
            <a:ahLst/>
            <a:cxnLst>
              <a:cxn ang="T10">
                <a:pos x="T0" y="T1"/>
              </a:cxn>
              <a:cxn ang="T11">
                <a:pos x="T2" y="T3"/>
              </a:cxn>
              <a:cxn ang="T12">
                <a:pos x="T4" y="T5"/>
              </a:cxn>
              <a:cxn ang="T13">
                <a:pos x="T6" y="T7"/>
              </a:cxn>
              <a:cxn ang="T14">
                <a:pos x="T8" y="T9"/>
              </a:cxn>
            </a:cxnLst>
            <a:rect l="T15" t="T16" r="T17" b="T18"/>
            <a:pathLst>
              <a:path w="70" h="28">
                <a:moveTo>
                  <a:pt x="0" y="14"/>
                </a:moveTo>
                <a:lnTo>
                  <a:pt x="0" y="0"/>
                </a:lnTo>
                <a:lnTo>
                  <a:pt x="70" y="14"/>
                </a:lnTo>
                <a:lnTo>
                  <a:pt x="0" y="28"/>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81" name="Rectangle 123"/>
          <p:cNvSpPr>
            <a:spLocks noChangeArrowheads="1"/>
          </p:cNvSpPr>
          <p:nvPr/>
        </p:nvSpPr>
        <p:spPr bwMode="auto">
          <a:xfrm>
            <a:off x="4011613" y="1431925"/>
            <a:ext cx="23812"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82" name="Freeform 124"/>
          <p:cNvSpPr>
            <a:spLocks/>
          </p:cNvSpPr>
          <p:nvPr/>
        </p:nvSpPr>
        <p:spPr bwMode="auto">
          <a:xfrm>
            <a:off x="7686675" y="1498600"/>
            <a:ext cx="155575" cy="290513"/>
          </a:xfrm>
          <a:custGeom>
            <a:avLst/>
            <a:gdLst>
              <a:gd name="T0" fmla="*/ 2147483647 w 98"/>
              <a:gd name="T1" fmla="*/ 0 h 183"/>
              <a:gd name="T2" fmla="*/ 2147483647 w 98"/>
              <a:gd name="T3" fmla="*/ 2147483647 h 183"/>
              <a:gd name="T4" fmla="*/ 0 w 98"/>
              <a:gd name="T5" fmla="*/ 2147483647 h 183"/>
              <a:gd name="T6" fmla="*/ 0 w 98"/>
              <a:gd name="T7" fmla="*/ 2147483647 h 183"/>
              <a:gd name="T8" fmla="*/ 2147483647 w 98"/>
              <a:gd name="T9" fmla="*/ 2147483647 h 183"/>
              <a:gd name="T10" fmla="*/ 2147483647 w 98"/>
              <a:gd name="T11" fmla="*/ 2147483647 h 183"/>
              <a:gd name="T12" fmla="*/ 2147483647 w 98"/>
              <a:gd name="T13" fmla="*/ 2147483647 h 183"/>
              <a:gd name="T14" fmla="*/ 2147483647 w 98"/>
              <a:gd name="T15" fmla="*/ 2147483647 h 183"/>
              <a:gd name="T16" fmla="*/ 2147483647 w 98"/>
              <a:gd name="T17" fmla="*/ 2147483647 h 183"/>
              <a:gd name="T18" fmla="*/ 2147483647 w 98"/>
              <a:gd name="T19" fmla="*/ 2147483647 h 183"/>
              <a:gd name="T20" fmla="*/ 2147483647 w 98"/>
              <a:gd name="T21" fmla="*/ 2147483647 h 183"/>
              <a:gd name="T22" fmla="*/ 2147483647 w 98"/>
              <a:gd name="T23" fmla="*/ 2147483647 h 183"/>
              <a:gd name="T24" fmla="*/ 2147483647 w 98"/>
              <a:gd name="T25" fmla="*/ 2147483647 h 183"/>
              <a:gd name="T26" fmla="*/ 2147483647 w 98"/>
              <a:gd name="T27" fmla="*/ 2147483647 h 183"/>
              <a:gd name="T28" fmla="*/ 2147483647 w 98"/>
              <a:gd name="T29" fmla="*/ 2147483647 h 183"/>
              <a:gd name="T30" fmla="*/ 2147483647 w 98"/>
              <a:gd name="T31" fmla="*/ 2147483647 h 183"/>
              <a:gd name="T32" fmla="*/ 2147483647 w 98"/>
              <a:gd name="T33" fmla="*/ 2147483647 h 183"/>
              <a:gd name="T34" fmla="*/ 2147483647 w 98"/>
              <a:gd name="T35" fmla="*/ 0 h 1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8"/>
              <a:gd name="T55" fmla="*/ 0 h 183"/>
              <a:gd name="T56" fmla="*/ 98 w 98"/>
              <a:gd name="T57" fmla="*/ 183 h 18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8" h="183">
                <a:moveTo>
                  <a:pt x="98" y="0"/>
                </a:moveTo>
                <a:lnTo>
                  <a:pt x="14" y="42"/>
                </a:lnTo>
                <a:lnTo>
                  <a:pt x="0" y="56"/>
                </a:lnTo>
                <a:lnTo>
                  <a:pt x="42" y="70"/>
                </a:lnTo>
                <a:lnTo>
                  <a:pt x="84" y="84"/>
                </a:lnTo>
                <a:lnTo>
                  <a:pt x="84" y="99"/>
                </a:lnTo>
                <a:lnTo>
                  <a:pt x="42" y="113"/>
                </a:lnTo>
                <a:lnTo>
                  <a:pt x="14" y="127"/>
                </a:lnTo>
                <a:lnTo>
                  <a:pt x="14" y="141"/>
                </a:lnTo>
                <a:lnTo>
                  <a:pt x="42" y="155"/>
                </a:lnTo>
                <a:lnTo>
                  <a:pt x="70" y="155"/>
                </a:lnTo>
                <a:lnTo>
                  <a:pt x="70" y="169"/>
                </a:lnTo>
                <a:lnTo>
                  <a:pt x="28" y="183"/>
                </a:lnTo>
                <a:lnTo>
                  <a:pt x="98"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5783" name="Freeform 126"/>
          <p:cNvSpPr>
            <a:spLocks/>
          </p:cNvSpPr>
          <p:nvPr/>
        </p:nvSpPr>
        <p:spPr bwMode="auto">
          <a:xfrm>
            <a:off x="7686675" y="1498600"/>
            <a:ext cx="155575" cy="268288"/>
          </a:xfrm>
          <a:custGeom>
            <a:avLst/>
            <a:gdLst>
              <a:gd name="T0" fmla="*/ 2147483647 w 98"/>
              <a:gd name="T1" fmla="*/ 2147483647 h 169"/>
              <a:gd name="T2" fmla="*/ 2147483647 w 98"/>
              <a:gd name="T3" fmla="*/ 2147483647 h 169"/>
              <a:gd name="T4" fmla="*/ 2147483647 w 98"/>
              <a:gd name="T5" fmla="*/ 2147483647 h 169"/>
              <a:gd name="T6" fmla="*/ 2147483647 w 98"/>
              <a:gd name="T7" fmla="*/ 2147483647 h 169"/>
              <a:gd name="T8" fmla="*/ 0 w 98"/>
              <a:gd name="T9" fmla="*/ 2147483647 h 169"/>
              <a:gd name="T10" fmla="*/ 2147483647 w 98"/>
              <a:gd name="T11" fmla="*/ 2147483647 h 169"/>
              <a:gd name="T12" fmla="*/ 2147483647 w 98"/>
              <a:gd name="T13" fmla="*/ 2147483647 h 169"/>
              <a:gd name="T14" fmla="*/ 2147483647 w 98"/>
              <a:gd name="T15" fmla="*/ 2147483647 h 169"/>
              <a:gd name="T16" fmla="*/ 2147483647 w 98"/>
              <a:gd name="T17" fmla="*/ 2147483647 h 169"/>
              <a:gd name="T18" fmla="*/ 2147483647 w 98"/>
              <a:gd name="T19" fmla="*/ 2147483647 h 169"/>
              <a:gd name="T20" fmla="*/ 2147483647 w 98"/>
              <a:gd name="T21" fmla="*/ 2147483647 h 169"/>
              <a:gd name="T22" fmla="*/ 2147483647 w 98"/>
              <a:gd name="T23" fmla="*/ 2147483647 h 169"/>
              <a:gd name="T24" fmla="*/ 2147483647 w 98"/>
              <a:gd name="T25" fmla="*/ 2147483647 h 169"/>
              <a:gd name="T26" fmla="*/ 2147483647 w 98"/>
              <a:gd name="T27" fmla="*/ 2147483647 h 169"/>
              <a:gd name="T28" fmla="*/ 2147483647 w 98"/>
              <a:gd name="T29" fmla="*/ 2147483647 h 169"/>
              <a:gd name="T30" fmla="*/ 2147483647 w 98"/>
              <a:gd name="T31" fmla="*/ 2147483647 h 169"/>
              <a:gd name="T32" fmla="*/ 2147483647 w 98"/>
              <a:gd name="T33" fmla="*/ 2147483647 h 169"/>
              <a:gd name="T34" fmla="*/ 2147483647 w 98"/>
              <a:gd name="T35" fmla="*/ 2147483647 h 169"/>
              <a:gd name="T36" fmla="*/ 2147483647 w 98"/>
              <a:gd name="T37" fmla="*/ 2147483647 h 169"/>
              <a:gd name="T38" fmla="*/ 2147483647 w 98"/>
              <a:gd name="T39" fmla="*/ 2147483647 h 169"/>
              <a:gd name="T40" fmla="*/ 2147483647 w 98"/>
              <a:gd name="T41" fmla="*/ 2147483647 h 169"/>
              <a:gd name="T42" fmla="*/ 2147483647 w 98"/>
              <a:gd name="T43" fmla="*/ 2147483647 h 169"/>
              <a:gd name="T44" fmla="*/ 2147483647 w 98"/>
              <a:gd name="T45" fmla="*/ 2147483647 h 169"/>
              <a:gd name="T46" fmla="*/ 2147483647 w 98"/>
              <a:gd name="T47" fmla="*/ 2147483647 h 169"/>
              <a:gd name="T48" fmla="*/ 2147483647 w 98"/>
              <a:gd name="T49" fmla="*/ 2147483647 h 169"/>
              <a:gd name="T50" fmla="*/ 2147483647 w 98"/>
              <a:gd name="T51" fmla="*/ 2147483647 h 169"/>
              <a:gd name="T52" fmla="*/ 2147483647 w 98"/>
              <a:gd name="T53" fmla="*/ 2147483647 h 169"/>
              <a:gd name="T54" fmla="*/ 2147483647 w 98"/>
              <a:gd name="T55" fmla="*/ 2147483647 h 169"/>
              <a:gd name="T56" fmla="*/ 2147483647 w 98"/>
              <a:gd name="T57" fmla="*/ 2147483647 h 169"/>
              <a:gd name="T58" fmla="*/ 2147483647 w 98"/>
              <a:gd name="T59" fmla="*/ 2147483647 h 169"/>
              <a:gd name="T60" fmla="*/ 2147483647 w 98"/>
              <a:gd name="T61" fmla="*/ 2147483647 h 169"/>
              <a:gd name="T62" fmla="*/ 2147483647 w 98"/>
              <a:gd name="T63" fmla="*/ 2147483647 h 169"/>
              <a:gd name="T64" fmla="*/ 2147483647 w 98"/>
              <a:gd name="T65" fmla="*/ 2147483647 h 169"/>
              <a:gd name="T66" fmla="*/ 2147483647 w 98"/>
              <a:gd name="T67" fmla="*/ 2147483647 h 169"/>
              <a:gd name="T68" fmla="*/ 2147483647 w 98"/>
              <a:gd name="T69" fmla="*/ 2147483647 h 169"/>
              <a:gd name="T70" fmla="*/ 2147483647 w 98"/>
              <a:gd name="T71" fmla="*/ 2147483647 h 169"/>
              <a:gd name="T72" fmla="*/ 2147483647 w 98"/>
              <a:gd name="T73" fmla="*/ 2147483647 h 169"/>
              <a:gd name="T74" fmla="*/ 0 w 98"/>
              <a:gd name="T75" fmla="*/ 2147483647 h 169"/>
              <a:gd name="T76" fmla="*/ 0 w 98"/>
              <a:gd name="T77" fmla="*/ 2147483647 h 169"/>
              <a:gd name="T78" fmla="*/ 0 w 98"/>
              <a:gd name="T79" fmla="*/ 2147483647 h 169"/>
              <a:gd name="T80" fmla="*/ 2147483647 w 98"/>
              <a:gd name="T81" fmla="*/ 2147483647 h 169"/>
              <a:gd name="T82" fmla="*/ 2147483647 w 98"/>
              <a:gd name="T83" fmla="*/ 0 h 16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8"/>
              <a:gd name="T127" fmla="*/ 0 h 169"/>
              <a:gd name="T128" fmla="*/ 98 w 98"/>
              <a:gd name="T129" fmla="*/ 169 h 16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8" h="169">
                <a:moveTo>
                  <a:pt x="98" y="14"/>
                </a:moveTo>
                <a:lnTo>
                  <a:pt x="14" y="56"/>
                </a:lnTo>
                <a:lnTo>
                  <a:pt x="28" y="56"/>
                </a:lnTo>
                <a:lnTo>
                  <a:pt x="14" y="70"/>
                </a:lnTo>
                <a:lnTo>
                  <a:pt x="0" y="56"/>
                </a:lnTo>
                <a:lnTo>
                  <a:pt x="42" y="70"/>
                </a:lnTo>
                <a:lnTo>
                  <a:pt x="84" y="84"/>
                </a:lnTo>
                <a:lnTo>
                  <a:pt x="98" y="84"/>
                </a:lnTo>
                <a:lnTo>
                  <a:pt x="98" y="99"/>
                </a:lnTo>
                <a:lnTo>
                  <a:pt x="84" y="113"/>
                </a:lnTo>
                <a:lnTo>
                  <a:pt x="42" y="127"/>
                </a:lnTo>
                <a:lnTo>
                  <a:pt x="14" y="141"/>
                </a:lnTo>
                <a:lnTo>
                  <a:pt x="28" y="127"/>
                </a:lnTo>
                <a:lnTo>
                  <a:pt x="28" y="141"/>
                </a:lnTo>
                <a:lnTo>
                  <a:pt x="14" y="141"/>
                </a:lnTo>
                <a:lnTo>
                  <a:pt x="42" y="155"/>
                </a:lnTo>
                <a:lnTo>
                  <a:pt x="70" y="155"/>
                </a:lnTo>
                <a:lnTo>
                  <a:pt x="84" y="155"/>
                </a:lnTo>
                <a:lnTo>
                  <a:pt x="84" y="169"/>
                </a:lnTo>
                <a:lnTo>
                  <a:pt x="70" y="169"/>
                </a:lnTo>
                <a:lnTo>
                  <a:pt x="70" y="155"/>
                </a:lnTo>
                <a:lnTo>
                  <a:pt x="70" y="169"/>
                </a:lnTo>
                <a:lnTo>
                  <a:pt x="42" y="169"/>
                </a:lnTo>
                <a:lnTo>
                  <a:pt x="14" y="155"/>
                </a:lnTo>
                <a:lnTo>
                  <a:pt x="14" y="141"/>
                </a:lnTo>
                <a:lnTo>
                  <a:pt x="14" y="127"/>
                </a:lnTo>
                <a:lnTo>
                  <a:pt x="42" y="113"/>
                </a:lnTo>
                <a:lnTo>
                  <a:pt x="84" y="99"/>
                </a:lnTo>
                <a:lnTo>
                  <a:pt x="84" y="84"/>
                </a:lnTo>
                <a:lnTo>
                  <a:pt x="84" y="99"/>
                </a:lnTo>
                <a:lnTo>
                  <a:pt x="42" y="84"/>
                </a:lnTo>
                <a:lnTo>
                  <a:pt x="0" y="70"/>
                </a:lnTo>
                <a:lnTo>
                  <a:pt x="0" y="56"/>
                </a:lnTo>
                <a:lnTo>
                  <a:pt x="14" y="42"/>
                </a:lnTo>
                <a:lnTo>
                  <a:pt x="98" y="0"/>
                </a:lnTo>
                <a:lnTo>
                  <a:pt x="98"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84" name="Freeform 127"/>
          <p:cNvSpPr>
            <a:spLocks/>
          </p:cNvSpPr>
          <p:nvPr/>
        </p:nvSpPr>
        <p:spPr bwMode="auto">
          <a:xfrm>
            <a:off x="7797800" y="1766888"/>
            <a:ext cx="22225" cy="22225"/>
          </a:xfrm>
          <a:custGeom>
            <a:avLst/>
            <a:gdLst>
              <a:gd name="T0" fmla="*/ 2147483647 w 14"/>
              <a:gd name="T1" fmla="*/ 0 h 14"/>
              <a:gd name="T2" fmla="*/ 2147483647 w 14"/>
              <a:gd name="T3" fmla="*/ 0 h 14"/>
              <a:gd name="T4" fmla="*/ 0 w 14"/>
              <a:gd name="T5" fmla="*/ 2147483647 h 14"/>
              <a:gd name="T6" fmla="*/ 0 w 14"/>
              <a:gd name="T7" fmla="*/ 0 h 14"/>
              <a:gd name="T8" fmla="*/ 0 w 14"/>
              <a:gd name="T9" fmla="*/ 0 h 14"/>
              <a:gd name="T10" fmla="*/ 0 w 14"/>
              <a:gd name="T11" fmla="*/ 0 h 14"/>
              <a:gd name="T12" fmla="*/ 2147483647 w 14"/>
              <a:gd name="T13" fmla="*/ 0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14" y="0"/>
                </a:moveTo>
                <a:lnTo>
                  <a:pt x="14" y="0"/>
                </a:lnTo>
                <a:lnTo>
                  <a:pt x="0" y="14"/>
                </a:lnTo>
                <a:lnTo>
                  <a:pt x="0" y="0"/>
                </a:lnTo>
                <a:lnTo>
                  <a:pt x="14"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85" name="Freeform 129"/>
          <p:cNvSpPr>
            <a:spLocks/>
          </p:cNvSpPr>
          <p:nvPr/>
        </p:nvSpPr>
        <p:spPr bwMode="auto">
          <a:xfrm>
            <a:off x="7731125" y="1766888"/>
            <a:ext cx="66675" cy="44450"/>
          </a:xfrm>
          <a:custGeom>
            <a:avLst/>
            <a:gdLst>
              <a:gd name="T0" fmla="*/ 2147483647 w 42"/>
              <a:gd name="T1" fmla="*/ 2147483647 h 28"/>
              <a:gd name="T2" fmla="*/ 2147483647 w 42"/>
              <a:gd name="T3" fmla="*/ 0 h 28"/>
              <a:gd name="T4" fmla="*/ 0 w 42"/>
              <a:gd name="T5" fmla="*/ 2147483647 h 28"/>
              <a:gd name="T6" fmla="*/ 0 w 42"/>
              <a:gd name="T7" fmla="*/ 2147483647 h 28"/>
              <a:gd name="T8" fmla="*/ 2147483647 w 42"/>
              <a:gd name="T9" fmla="*/ 2147483647 h 28"/>
              <a:gd name="T10" fmla="*/ 0 60000 65536"/>
              <a:gd name="T11" fmla="*/ 0 60000 65536"/>
              <a:gd name="T12" fmla="*/ 0 60000 65536"/>
              <a:gd name="T13" fmla="*/ 0 60000 65536"/>
              <a:gd name="T14" fmla="*/ 0 60000 65536"/>
              <a:gd name="T15" fmla="*/ 0 w 42"/>
              <a:gd name="T16" fmla="*/ 0 h 28"/>
              <a:gd name="T17" fmla="*/ 42 w 42"/>
              <a:gd name="T18" fmla="*/ 28 h 28"/>
            </a:gdLst>
            <a:ahLst/>
            <a:cxnLst>
              <a:cxn ang="T10">
                <a:pos x="T0" y="T1"/>
              </a:cxn>
              <a:cxn ang="T11">
                <a:pos x="T2" y="T3"/>
              </a:cxn>
              <a:cxn ang="T12">
                <a:pos x="T4" y="T5"/>
              </a:cxn>
              <a:cxn ang="T13">
                <a:pos x="T6" y="T7"/>
              </a:cxn>
              <a:cxn ang="T14">
                <a:pos x="T8" y="T9"/>
              </a:cxn>
            </a:cxnLst>
            <a:rect l="T15" t="T16" r="T17" b="T18"/>
            <a:pathLst>
              <a:path w="42" h="28">
                <a:moveTo>
                  <a:pt x="42" y="14"/>
                </a:moveTo>
                <a:lnTo>
                  <a:pt x="42" y="0"/>
                </a:lnTo>
                <a:lnTo>
                  <a:pt x="0" y="14"/>
                </a:lnTo>
                <a:lnTo>
                  <a:pt x="0" y="28"/>
                </a:lnTo>
                <a:lnTo>
                  <a:pt x="42"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86" name="Freeform 130"/>
          <p:cNvSpPr>
            <a:spLocks/>
          </p:cNvSpPr>
          <p:nvPr/>
        </p:nvSpPr>
        <p:spPr bwMode="auto">
          <a:xfrm>
            <a:off x="7573963" y="1476375"/>
            <a:ext cx="90487" cy="66675"/>
          </a:xfrm>
          <a:custGeom>
            <a:avLst/>
            <a:gdLst>
              <a:gd name="T0" fmla="*/ 0 w 57"/>
              <a:gd name="T1" fmla="*/ 2147483647 h 42"/>
              <a:gd name="T2" fmla="*/ 0 w 57"/>
              <a:gd name="T3" fmla="*/ 0 h 42"/>
              <a:gd name="T4" fmla="*/ 0 w 57"/>
              <a:gd name="T5" fmla="*/ 0 h 42"/>
              <a:gd name="T6" fmla="*/ 0 w 57"/>
              <a:gd name="T7" fmla="*/ 0 h 42"/>
              <a:gd name="T8" fmla="*/ 2147483647 w 57"/>
              <a:gd name="T9" fmla="*/ 2147483647 h 42"/>
              <a:gd name="T10" fmla="*/ 2147483647 w 57"/>
              <a:gd name="T11" fmla="*/ 2147483647 h 42"/>
              <a:gd name="T12" fmla="*/ 2147483647 w 57"/>
              <a:gd name="T13" fmla="*/ 2147483647 h 42"/>
              <a:gd name="T14" fmla="*/ 0 w 57"/>
              <a:gd name="T15" fmla="*/ 2147483647 h 42"/>
              <a:gd name="T16" fmla="*/ 0 w 57"/>
              <a:gd name="T17" fmla="*/ 2147483647 h 42"/>
              <a:gd name="T18" fmla="*/ 0 w 57"/>
              <a:gd name="T19" fmla="*/ 2147483647 h 42"/>
              <a:gd name="T20" fmla="*/ 0 w 57"/>
              <a:gd name="T21" fmla="*/ 2147483647 h 42"/>
              <a:gd name="T22" fmla="*/ 2147483647 w 57"/>
              <a:gd name="T23" fmla="*/ 2147483647 h 42"/>
              <a:gd name="T24" fmla="*/ 2147483647 w 57"/>
              <a:gd name="T25" fmla="*/ 2147483647 h 42"/>
              <a:gd name="T26" fmla="*/ 2147483647 w 57"/>
              <a:gd name="T27" fmla="*/ 2147483647 h 42"/>
              <a:gd name="T28" fmla="*/ 0 w 57"/>
              <a:gd name="T29" fmla="*/ 2147483647 h 42"/>
              <a:gd name="T30" fmla="*/ 0 w 57"/>
              <a:gd name="T31" fmla="*/ 0 h 42"/>
              <a:gd name="T32" fmla="*/ 2147483647 w 57"/>
              <a:gd name="T33" fmla="*/ 0 h 42"/>
              <a:gd name="T34" fmla="*/ 2147483647 w 57"/>
              <a:gd name="T35" fmla="*/ 2147483647 h 42"/>
              <a:gd name="T36" fmla="*/ 0 w 57"/>
              <a:gd name="T37" fmla="*/ 2147483647 h 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42"/>
              <a:gd name="T59" fmla="*/ 57 w 57"/>
              <a:gd name="T60" fmla="*/ 42 h 4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42">
                <a:moveTo>
                  <a:pt x="0" y="14"/>
                </a:moveTo>
                <a:lnTo>
                  <a:pt x="0" y="0"/>
                </a:lnTo>
                <a:lnTo>
                  <a:pt x="57" y="14"/>
                </a:lnTo>
                <a:lnTo>
                  <a:pt x="57" y="28"/>
                </a:lnTo>
                <a:lnTo>
                  <a:pt x="0" y="42"/>
                </a:lnTo>
                <a:lnTo>
                  <a:pt x="0" y="28"/>
                </a:lnTo>
                <a:lnTo>
                  <a:pt x="57" y="14"/>
                </a:lnTo>
                <a:lnTo>
                  <a:pt x="57" y="28"/>
                </a:lnTo>
                <a:lnTo>
                  <a:pt x="0" y="14"/>
                </a:lnTo>
                <a:lnTo>
                  <a:pt x="0" y="0"/>
                </a:lnTo>
                <a:lnTo>
                  <a:pt x="14" y="0"/>
                </a:lnTo>
                <a:lnTo>
                  <a:pt x="14" y="14"/>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87" name="Freeform 131"/>
          <p:cNvSpPr>
            <a:spLocks/>
          </p:cNvSpPr>
          <p:nvPr/>
        </p:nvSpPr>
        <p:spPr bwMode="auto">
          <a:xfrm>
            <a:off x="7573963" y="1498600"/>
            <a:ext cx="22225" cy="22225"/>
          </a:xfrm>
          <a:custGeom>
            <a:avLst/>
            <a:gdLst>
              <a:gd name="T0" fmla="*/ 0 w 14"/>
              <a:gd name="T1" fmla="*/ 2147483647 h 14"/>
              <a:gd name="T2" fmla="*/ 0 w 14"/>
              <a:gd name="T3" fmla="*/ 0 h 14"/>
              <a:gd name="T4" fmla="*/ 2147483647 w 14"/>
              <a:gd name="T5" fmla="*/ 0 h 14"/>
              <a:gd name="T6" fmla="*/ 2147483647 w 14"/>
              <a:gd name="T7" fmla="*/ 0 h 14"/>
              <a:gd name="T8" fmla="*/ 2147483647 w 14"/>
              <a:gd name="T9" fmla="*/ 0 h 14"/>
              <a:gd name="T10" fmla="*/ 2147483647 w 14"/>
              <a:gd name="T11" fmla="*/ 2147483647 h 14"/>
              <a:gd name="T12" fmla="*/ 0 w 14"/>
              <a:gd name="T13" fmla="*/ 2147483647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0" y="14"/>
                </a:moveTo>
                <a:lnTo>
                  <a:pt x="0" y="0"/>
                </a:lnTo>
                <a:lnTo>
                  <a:pt x="14" y="0"/>
                </a:lnTo>
                <a:lnTo>
                  <a:pt x="14" y="14"/>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88" name="Freeform 132"/>
          <p:cNvSpPr>
            <a:spLocks/>
          </p:cNvSpPr>
          <p:nvPr/>
        </p:nvSpPr>
        <p:spPr bwMode="auto">
          <a:xfrm>
            <a:off x="7573963" y="1476375"/>
            <a:ext cx="90487" cy="44450"/>
          </a:xfrm>
          <a:custGeom>
            <a:avLst/>
            <a:gdLst>
              <a:gd name="T0" fmla="*/ 0 w 57"/>
              <a:gd name="T1" fmla="*/ 2147483647 h 28"/>
              <a:gd name="T2" fmla="*/ 0 w 57"/>
              <a:gd name="T3" fmla="*/ 0 h 28"/>
              <a:gd name="T4" fmla="*/ 2147483647 w 57"/>
              <a:gd name="T5" fmla="*/ 2147483647 h 28"/>
              <a:gd name="T6" fmla="*/ 0 w 57"/>
              <a:gd name="T7" fmla="*/ 2147483647 h 28"/>
              <a:gd name="T8" fmla="*/ 0 w 57"/>
              <a:gd name="T9" fmla="*/ 2147483647 h 28"/>
              <a:gd name="T10" fmla="*/ 0 60000 65536"/>
              <a:gd name="T11" fmla="*/ 0 60000 65536"/>
              <a:gd name="T12" fmla="*/ 0 60000 65536"/>
              <a:gd name="T13" fmla="*/ 0 60000 65536"/>
              <a:gd name="T14" fmla="*/ 0 60000 65536"/>
              <a:gd name="T15" fmla="*/ 0 w 57"/>
              <a:gd name="T16" fmla="*/ 0 h 28"/>
              <a:gd name="T17" fmla="*/ 57 w 57"/>
              <a:gd name="T18" fmla="*/ 28 h 28"/>
            </a:gdLst>
            <a:ahLst/>
            <a:cxnLst>
              <a:cxn ang="T10">
                <a:pos x="T0" y="T1"/>
              </a:cxn>
              <a:cxn ang="T11">
                <a:pos x="T2" y="T3"/>
              </a:cxn>
              <a:cxn ang="T12">
                <a:pos x="T4" y="T5"/>
              </a:cxn>
              <a:cxn ang="T13">
                <a:pos x="T6" y="T7"/>
              </a:cxn>
              <a:cxn ang="T14">
                <a:pos x="T8" y="T9"/>
              </a:cxn>
            </a:cxnLst>
            <a:rect l="T15" t="T16" r="T17" b="T18"/>
            <a:pathLst>
              <a:path w="57" h="28">
                <a:moveTo>
                  <a:pt x="0" y="14"/>
                </a:moveTo>
                <a:lnTo>
                  <a:pt x="0" y="0"/>
                </a:lnTo>
                <a:lnTo>
                  <a:pt x="57" y="14"/>
                </a:lnTo>
                <a:lnTo>
                  <a:pt x="0" y="28"/>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89" name="Rectangle 135"/>
          <p:cNvSpPr>
            <a:spLocks noChangeArrowheads="1"/>
          </p:cNvSpPr>
          <p:nvPr/>
        </p:nvSpPr>
        <p:spPr bwMode="auto">
          <a:xfrm>
            <a:off x="7529513" y="1498600"/>
            <a:ext cx="22225"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90" name="Freeform 136"/>
          <p:cNvSpPr>
            <a:spLocks/>
          </p:cNvSpPr>
          <p:nvPr/>
        </p:nvSpPr>
        <p:spPr bwMode="auto">
          <a:xfrm>
            <a:off x="3678238" y="3241675"/>
            <a:ext cx="155575" cy="290513"/>
          </a:xfrm>
          <a:custGeom>
            <a:avLst/>
            <a:gdLst>
              <a:gd name="T0" fmla="*/ 2147483647 w 98"/>
              <a:gd name="T1" fmla="*/ 0 h 183"/>
              <a:gd name="T2" fmla="*/ 2147483647 w 98"/>
              <a:gd name="T3" fmla="*/ 2147483647 h 183"/>
              <a:gd name="T4" fmla="*/ 0 w 98"/>
              <a:gd name="T5" fmla="*/ 2147483647 h 183"/>
              <a:gd name="T6" fmla="*/ 0 w 98"/>
              <a:gd name="T7" fmla="*/ 2147483647 h 183"/>
              <a:gd name="T8" fmla="*/ 2147483647 w 98"/>
              <a:gd name="T9" fmla="*/ 2147483647 h 183"/>
              <a:gd name="T10" fmla="*/ 2147483647 w 98"/>
              <a:gd name="T11" fmla="*/ 2147483647 h 183"/>
              <a:gd name="T12" fmla="*/ 2147483647 w 98"/>
              <a:gd name="T13" fmla="*/ 2147483647 h 183"/>
              <a:gd name="T14" fmla="*/ 2147483647 w 98"/>
              <a:gd name="T15" fmla="*/ 2147483647 h 183"/>
              <a:gd name="T16" fmla="*/ 2147483647 w 98"/>
              <a:gd name="T17" fmla="*/ 2147483647 h 183"/>
              <a:gd name="T18" fmla="*/ 2147483647 w 98"/>
              <a:gd name="T19" fmla="*/ 2147483647 h 183"/>
              <a:gd name="T20" fmla="*/ 2147483647 w 98"/>
              <a:gd name="T21" fmla="*/ 2147483647 h 183"/>
              <a:gd name="T22" fmla="*/ 2147483647 w 98"/>
              <a:gd name="T23" fmla="*/ 2147483647 h 183"/>
              <a:gd name="T24" fmla="*/ 2147483647 w 98"/>
              <a:gd name="T25" fmla="*/ 2147483647 h 183"/>
              <a:gd name="T26" fmla="*/ 2147483647 w 98"/>
              <a:gd name="T27" fmla="*/ 2147483647 h 183"/>
              <a:gd name="T28" fmla="*/ 2147483647 w 98"/>
              <a:gd name="T29" fmla="*/ 2147483647 h 183"/>
              <a:gd name="T30" fmla="*/ 2147483647 w 98"/>
              <a:gd name="T31" fmla="*/ 2147483647 h 183"/>
              <a:gd name="T32" fmla="*/ 2147483647 w 98"/>
              <a:gd name="T33" fmla="*/ 2147483647 h 183"/>
              <a:gd name="T34" fmla="*/ 2147483647 w 98"/>
              <a:gd name="T35" fmla="*/ 0 h 1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8"/>
              <a:gd name="T55" fmla="*/ 0 h 183"/>
              <a:gd name="T56" fmla="*/ 98 w 98"/>
              <a:gd name="T57" fmla="*/ 183 h 18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8" h="183">
                <a:moveTo>
                  <a:pt x="98" y="0"/>
                </a:moveTo>
                <a:lnTo>
                  <a:pt x="14" y="42"/>
                </a:lnTo>
                <a:lnTo>
                  <a:pt x="0" y="42"/>
                </a:lnTo>
                <a:lnTo>
                  <a:pt x="0" y="56"/>
                </a:lnTo>
                <a:lnTo>
                  <a:pt x="42" y="70"/>
                </a:lnTo>
                <a:lnTo>
                  <a:pt x="84" y="84"/>
                </a:lnTo>
                <a:lnTo>
                  <a:pt x="84" y="98"/>
                </a:lnTo>
                <a:lnTo>
                  <a:pt x="42" y="112"/>
                </a:lnTo>
                <a:lnTo>
                  <a:pt x="14" y="126"/>
                </a:lnTo>
                <a:lnTo>
                  <a:pt x="14" y="140"/>
                </a:lnTo>
                <a:lnTo>
                  <a:pt x="42" y="140"/>
                </a:lnTo>
                <a:lnTo>
                  <a:pt x="70" y="155"/>
                </a:lnTo>
                <a:lnTo>
                  <a:pt x="70" y="169"/>
                </a:lnTo>
                <a:lnTo>
                  <a:pt x="28" y="183"/>
                </a:lnTo>
                <a:lnTo>
                  <a:pt x="98"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5791" name="Freeform 138"/>
          <p:cNvSpPr>
            <a:spLocks/>
          </p:cNvSpPr>
          <p:nvPr/>
        </p:nvSpPr>
        <p:spPr bwMode="auto">
          <a:xfrm>
            <a:off x="3678238" y="3241675"/>
            <a:ext cx="155575" cy="268288"/>
          </a:xfrm>
          <a:custGeom>
            <a:avLst/>
            <a:gdLst>
              <a:gd name="T0" fmla="*/ 2147483647 w 98"/>
              <a:gd name="T1" fmla="*/ 2147483647 h 169"/>
              <a:gd name="T2" fmla="*/ 2147483647 w 98"/>
              <a:gd name="T3" fmla="*/ 2147483647 h 169"/>
              <a:gd name="T4" fmla="*/ 2147483647 w 98"/>
              <a:gd name="T5" fmla="*/ 2147483647 h 169"/>
              <a:gd name="T6" fmla="*/ 2147483647 w 98"/>
              <a:gd name="T7" fmla="*/ 2147483647 h 169"/>
              <a:gd name="T8" fmla="*/ 0 w 98"/>
              <a:gd name="T9" fmla="*/ 2147483647 h 169"/>
              <a:gd name="T10" fmla="*/ 2147483647 w 98"/>
              <a:gd name="T11" fmla="*/ 2147483647 h 169"/>
              <a:gd name="T12" fmla="*/ 2147483647 w 98"/>
              <a:gd name="T13" fmla="*/ 2147483647 h 169"/>
              <a:gd name="T14" fmla="*/ 2147483647 w 98"/>
              <a:gd name="T15" fmla="*/ 2147483647 h 169"/>
              <a:gd name="T16" fmla="*/ 2147483647 w 98"/>
              <a:gd name="T17" fmla="*/ 2147483647 h 169"/>
              <a:gd name="T18" fmla="*/ 2147483647 w 98"/>
              <a:gd name="T19" fmla="*/ 2147483647 h 169"/>
              <a:gd name="T20" fmla="*/ 2147483647 w 98"/>
              <a:gd name="T21" fmla="*/ 2147483647 h 169"/>
              <a:gd name="T22" fmla="*/ 2147483647 w 98"/>
              <a:gd name="T23" fmla="*/ 2147483647 h 169"/>
              <a:gd name="T24" fmla="*/ 2147483647 w 98"/>
              <a:gd name="T25" fmla="*/ 2147483647 h 169"/>
              <a:gd name="T26" fmla="*/ 2147483647 w 98"/>
              <a:gd name="T27" fmla="*/ 2147483647 h 169"/>
              <a:gd name="T28" fmla="*/ 2147483647 w 98"/>
              <a:gd name="T29" fmla="*/ 2147483647 h 169"/>
              <a:gd name="T30" fmla="*/ 2147483647 w 98"/>
              <a:gd name="T31" fmla="*/ 2147483647 h 169"/>
              <a:gd name="T32" fmla="*/ 2147483647 w 98"/>
              <a:gd name="T33" fmla="*/ 2147483647 h 169"/>
              <a:gd name="T34" fmla="*/ 2147483647 w 98"/>
              <a:gd name="T35" fmla="*/ 2147483647 h 169"/>
              <a:gd name="T36" fmla="*/ 2147483647 w 98"/>
              <a:gd name="T37" fmla="*/ 2147483647 h 169"/>
              <a:gd name="T38" fmla="*/ 2147483647 w 98"/>
              <a:gd name="T39" fmla="*/ 2147483647 h 169"/>
              <a:gd name="T40" fmla="*/ 2147483647 w 98"/>
              <a:gd name="T41" fmla="*/ 2147483647 h 169"/>
              <a:gd name="T42" fmla="*/ 2147483647 w 98"/>
              <a:gd name="T43" fmla="*/ 2147483647 h 169"/>
              <a:gd name="T44" fmla="*/ 2147483647 w 98"/>
              <a:gd name="T45" fmla="*/ 2147483647 h 169"/>
              <a:gd name="T46" fmla="*/ 2147483647 w 98"/>
              <a:gd name="T47" fmla="*/ 2147483647 h 169"/>
              <a:gd name="T48" fmla="*/ 2147483647 w 98"/>
              <a:gd name="T49" fmla="*/ 2147483647 h 169"/>
              <a:gd name="T50" fmla="*/ 2147483647 w 98"/>
              <a:gd name="T51" fmla="*/ 2147483647 h 169"/>
              <a:gd name="T52" fmla="*/ 2147483647 w 98"/>
              <a:gd name="T53" fmla="*/ 2147483647 h 169"/>
              <a:gd name="T54" fmla="*/ 2147483647 w 98"/>
              <a:gd name="T55" fmla="*/ 2147483647 h 169"/>
              <a:gd name="T56" fmla="*/ 2147483647 w 98"/>
              <a:gd name="T57" fmla="*/ 2147483647 h 169"/>
              <a:gd name="T58" fmla="*/ 2147483647 w 98"/>
              <a:gd name="T59" fmla="*/ 2147483647 h 169"/>
              <a:gd name="T60" fmla="*/ 2147483647 w 98"/>
              <a:gd name="T61" fmla="*/ 2147483647 h 169"/>
              <a:gd name="T62" fmla="*/ 2147483647 w 98"/>
              <a:gd name="T63" fmla="*/ 2147483647 h 169"/>
              <a:gd name="T64" fmla="*/ 2147483647 w 98"/>
              <a:gd name="T65" fmla="*/ 2147483647 h 169"/>
              <a:gd name="T66" fmla="*/ 2147483647 w 98"/>
              <a:gd name="T67" fmla="*/ 2147483647 h 169"/>
              <a:gd name="T68" fmla="*/ 2147483647 w 98"/>
              <a:gd name="T69" fmla="*/ 2147483647 h 169"/>
              <a:gd name="T70" fmla="*/ 2147483647 w 98"/>
              <a:gd name="T71" fmla="*/ 2147483647 h 169"/>
              <a:gd name="T72" fmla="*/ 2147483647 w 98"/>
              <a:gd name="T73" fmla="*/ 2147483647 h 169"/>
              <a:gd name="T74" fmla="*/ 0 w 98"/>
              <a:gd name="T75" fmla="*/ 2147483647 h 169"/>
              <a:gd name="T76" fmla="*/ 0 w 98"/>
              <a:gd name="T77" fmla="*/ 2147483647 h 169"/>
              <a:gd name="T78" fmla="*/ 0 w 98"/>
              <a:gd name="T79" fmla="*/ 2147483647 h 169"/>
              <a:gd name="T80" fmla="*/ 2147483647 w 98"/>
              <a:gd name="T81" fmla="*/ 2147483647 h 169"/>
              <a:gd name="T82" fmla="*/ 2147483647 w 98"/>
              <a:gd name="T83" fmla="*/ 0 h 16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8"/>
              <a:gd name="T127" fmla="*/ 0 h 169"/>
              <a:gd name="T128" fmla="*/ 98 w 98"/>
              <a:gd name="T129" fmla="*/ 169 h 16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8" h="169">
                <a:moveTo>
                  <a:pt x="98" y="14"/>
                </a:moveTo>
                <a:lnTo>
                  <a:pt x="14" y="56"/>
                </a:lnTo>
                <a:lnTo>
                  <a:pt x="0" y="56"/>
                </a:lnTo>
                <a:lnTo>
                  <a:pt x="14" y="42"/>
                </a:lnTo>
                <a:lnTo>
                  <a:pt x="14" y="56"/>
                </a:lnTo>
                <a:lnTo>
                  <a:pt x="0" y="56"/>
                </a:lnTo>
                <a:lnTo>
                  <a:pt x="42" y="70"/>
                </a:lnTo>
                <a:lnTo>
                  <a:pt x="84" y="84"/>
                </a:lnTo>
                <a:lnTo>
                  <a:pt x="98" y="84"/>
                </a:lnTo>
                <a:lnTo>
                  <a:pt x="98" y="98"/>
                </a:lnTo>
                <a:lnTo>
                  <a:pt x="84" y="112"/>
                </a:lnTo>
                <a:lnTo>
                  <a:pt x="42" y="126"/>
                </a:lnTo>
                <a:lnTo>
                  <a:pt x="14" y="140"/>
                </a:lnTo>
                <a:lnTo>
                  <a:pt x="28" y="126"/>
                </a:lnTo>
                <a:lnTo>
                  <a:pt x="28" y="140"/>
                </a:lnTo>
                <a:lnTo>
                  <a:pt x="14" y="140"/>
                </a:lnTo>
                <a:lnTo>
                  <a:pt x="42" y="140"/>
                </a:lnTo>
                <a:lnTo>
                  <a:pt x="70" y="155"/>
                </a:lnTo>
                <a:lnTo>
                  <a:pt x="84" y="155"/>
                </a:lnTo>
                <a:lnTo>
                  <a:pt x="70" y="155"/>
                </a:lnTo>
                <a:lnTo>
                  <a:pt x="70" y="169"/>
                </a:lnTo>
                <a:lnTo>
                  <a:pt x="42" y="155"/>
                </a:lnTo>
                <a:lnTo>
                  <a:pt x="14" y="155"/>
                </a:lnTo>
                <a:lnTo>
                  <a:pt x="14" y="140"/>
                </a:lnTo>
                <a:lnTo>
                  <a:pt x="14" y="126"/>
                </a:lnTo>
                <a:lnTo>
                  <a:pt x="42" y="112"/>
                </a:lnTo>
                <a:lnTo>
                  <a:pt x="84" y="98"/>
                </a:lnTo>
                <a:lnTo>
                  <a:pt x="84" y="84"/>
                </a:lnTo>
                <a:lnTo>
                  <a:pt x="84" y="98"/>
                </a:lnTo>
                <a:lnTo>
                  <a:pt x="42" y="84"/>
                </a:lnTo>
                <a:lnTo>
                  <a:pt x="0" y="70"/>
                </a:lnTo>
                <a:lnTo>
                  <a:pt x="0" y="56"/>
                </a:lnTo>
                <a:lnTo>
                  <a:pt x="0" y="42"/>
                </a:lnTo>
                <a:lnTo>
                  <a:pt x="14" y="42"/>
                </a:lnTo>
                <a:lnTo>
                  <a:pt x="98" y="0"/>
                </a:lnTo>
                <a:lnTo>
                  <a:pt x="98"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92" name="Freeform 139"/>
          <p:cNvSpPr>
            <a:spLocks/>
          </p:cNvSpPr>
          <p:nvPr/>
        </p:nvSpPr>
        <p:spPr bwMode="auto">
          <a:xfrm>
            <a:off x="3789363" y="3487738"/>
            <a:ext cx="22225" cy="44450"/>
          </a:xfrm>
          <a:custGeom>
            <a:avLst/>
            <a:gdLst>
              <a:gd name="T0" fmla="*/ 2147483647 w 14"/>
              <a:gd name="T1" fmla="*/ 0 h 28"/>
              <a:gd name="T2" fmla="*/ 2147483647 w 14"/>
              <a:gd name="T3" fmla="*/ 2147483647 h 28"/>
              <a:gd name="T4" fmla="*/ 0 w 14"/>
              <a:gd name="T5" fmla="*/ 2147483647 h 28"/>
              <a:gd name="T6" fmla="*/ 0 w 14"/>
              <a:gd name="T7" fmla="*/ 2147483647 h 28"/>
              <a:gd name="T8" fmla="*/ 0 w 14"/>
              <a:gd name="T9" fmla="*/ 2147483647 h 28"/>
              <a:gd name="T10" fmla="*/ 0 w 14"/>
              <a:gd name="T11" fmla="*/ 0 h 28"/>
              <a:gd name="T12" fmla="*/ 2147483647 w 14"/>
              <a:gd name="T13" fmla="*/ 0 h 28"/>
              <a:gd name="T14" fmla="*/ 0 60000 65536"/>
              <a:gd name="T15" fmla="*/ 0 60000 65536"/>
              <a:gd name="T16" fmla="*/ 0 60000 65536"/>
              <a:gd name="T17" fmla="*/ 0 60000 65536"/>
              <a:gd name="T18" fmla="*/ 0 60000 65536"/>
              <a:gd name="T19" fmla="*/ 0 60000 65536"/>
              <a:gd name="T20" fmla="*/ 0 60000 65536"/>
              <a:gd name="T21" fmla="*/ 0 w 14"/>
              <a:gd name="T22" fmla="*/ 0 h 28"/>
              <a:gd name="T23" fmla="*/ 14 w 14"/>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28">
                <a:moveTo>
                  <a:pt x="14" y="0"/>
                </a:moveTo>
                <a:lnTo>
                  <a:pt x="14" y="14"/>
                </a:lnTo>
                <a:lnTo>
                  <a:pt x="0" y="28"/>
                </a:lnTo>
                <a:lnTo>
                  <a:pt x="0" y="14"/>
                </a:lnTo>
                <a:lnTo>
                  <a:pt x="0" y="0"/>
                </a:lnTo>
                <a:lnTo>
                  <a:pt x="14"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93" name="Freeform 141"/>
          <p:cNvSpPr>
            <a:spLocks/>
          </p:cNvSpPr>
          <p:nvPr/>
        </p:nvSpPr>
        <p:spPr bwMode="auto">
          <a:xfrm>
            <a:off x="3722688" y="3509963"/>
            <a:ext cx="66675" cy="44450"/>
          </a:xfrm>
          <a:custGeom>
            <a:avLst/>
            <a:gdLst>
              <a:gd name="T0" fmla="*/ 2147483647 w 42"/>
              <a:gd name="T1" fmla="*/ 2147483647 h 28"/>
              <a:gd name="T2" fmla="*/ 2147483647 w 42"/>
              <a:gd name="T3" fmla="*/ 0 h 28"/>
              <a:gd name="T4" fmla="*/ 0 w 42"/>
              <a:gd name="T5" fmla="*/ 2147483647 h 28"/>
              <a:gd name="T6" fmla="*/ 0 w 42"/>
              <a:gd name="T7" fmla="*/ 2147483647 h 28"/>
              <a:gd name="T8" fmla="*/ 2147483647 w 42"/>
              <a:gd name="T9" fmla="*/ 2147483647 h 28"/>
              <a:gd name="T10" fmla="*/ 0 60000 65536"/>
              <a:gd name="T11" fmla="*/ 0 60000 65536"/>
              <a:gd name="T12" fmla="*/ 0 60000 65536"/>
              <a:gd name="T13" fmla="*/ 0 60000 65536"/>
              <a:gd name="T14" fmla="*/ 0 60000 65536"/>
              <a:gd name="T15" fmla="*/ 0 w 42"/>
              <a:gd name="T16" fmla="*/ 0 h 28"/>
              <a:gd name="T17" fmla="*/ 42 w 42"/>
              <a:gd name="T18" fmla="*/ 28 h 28"/>
            </a:gdLst>
            <a:ahLst/>
            <a:cxnLst>
              <a:cxn ang="T10">
                <a:pos x="T0" y="T1"/>
              </a:cxn>
              <a:cxn ang="T11">
                <a:pos x="T2" y="T3"/>
              </a:cxn>
              <a:cxn ang="T12">
                <a:pos x="T4" y="T5"/>
              </a:cxn>
              <a:cxn ang="T13">
                <a:pos x="T6" y="T7"/>
              </a:cxn>
              <a:cxn ang="T14">
                <a:pos x="T8" y="T9"/>
              </a:cxn>
            </a:cxnLst>
            <a:rect l="T15" t="T16" r="T17" b="T18"/>
            <a:pathLst>
              <a:path w="42" h="28">
                <a:moveTo>
                  <a:pt x="42" y="14"/>
                </a:moveTo>
                <a:lnTo>
                  <a:pt x="42" y="0"/>
                </a:lnTo>
                <a:lnTo>
                  <a:pt x="0" y="14"/>
                </a:lnTo>
                <a:lnTo>
                  <a:pt x="0" y="28"/>
                </a:lnTo>
                <a:lnTo>
                  <a:pt x="42"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94" name="Freeform 142"/>
          <p:cNvSpPr>
            <a:spLocks/>
          </p:cNvSpPr>
          <p:nvPr/>
        </p:nvSpPr>
        <p:spPr bwMode="auto">
          <a:xfrm>
            <a:off x="3567113" y="3219450"/>
            <a:ext cx="88900" cy="66675"/>
          </a:xfrm>
          <a:custGeom>
            <a:avLst/>
            <a:gdLst>
              <a:gd name="T0" fmla="*/ 0 w 56"/>
              <a:gd name="T1" fmla="*/ 2147483647 h 42"/>
              <a:gd name="T2" fmla="*/ 0 w 56"/>
              <a:gd name="T3" fmla="*/ 0 h 42"/>
              <a:gd name="T4" fmla="*/ 0 w 56"/>
              <a:gd name="T5" fmla="*/ 0 h 42"/>
              <a:gd name="T6" fmla="*/ 0 w 56"/>
              <a:gd name="T7" fmla="*/ 0 h 42"/>
              <a:gd name="T8" fmla="*/ 2147483647 w 56"/>
              <a:gd name="T9" fmla="*/ 2147483647 h 42"/>
              <a:gd name="T10" fmla="*/ 2147483647 w 56"/>
              <a:gd name="T11" fmla="*/ 2147483647 h 42"/>
              <a:gd name="T12" fmla="*/ 2147483647 w 56"/>
              <a:gd name="T13" fmla="*/ 2147483647 h 42"/>
              <a:gd name="T14" fmla="*/ 0 w 56"/>
              <a:gd name="T15" fmla="*/ 2147483647 h 42"/>
              <a:gd name="T16" fmla="*/ 0 w 56"/>
              <a:gd name="T17" fmla="*/ 2147483647 h 42"/>
              <a:gd name="T18" fmla="*/ 0 w 56"/>
              <a:gd name="T19" fmla="*/ 2147483647 h 42"/>
              <a:gd name="T20" fmla="*/ 0 w 56"/>
              <a:gd name="T21" fmla="*/ 2147483647 h 42"/>
              <a:gd name="T22" fmla="*/ 2147483647 w 56"/>
              <a:gd name="T23" fmla="*/ 2147483647 h 42"/>
              <a:gd name="T24" fmla="*/ 2147483647 w 56"/>
              <a:gd name="T25" fmla="*/ 2147483647 h 42"/>
              <a:gd name="T26" fmla="*/ 2147483647 w 56"/>
              <a:gd name="T27" fmla="*/ 2147483647 h 42"/>
              <a:gd name="T28" fmla="*/ 0 w 56"/>
              <a:gd name="T29" fmla="*/ 2147483647 h 42"/>
              <a:gd name="T30" fmla="*/ 0 w 56"/>
              <a:gd name="T31" fmla="*/ 0 h 42"/>
              <a:gd name="T32" fmla="*/ 2147483647 w 56"/>
              <a:gd name="T33" fmla="*/ 0 h 42"/>
              <a:gd name="T34" fmla="*/ 2147483647 w 56"/>
              <a:gd name="T35" fmla="*/ 2147483647 h 42"/>
              <a:gd name="T36" fmla="*/ 0 w 56"/>
              <a:gd name="T37" fmla="*/ 2147483647 h 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42"/>
              <a:gd name="T59" fmla="*/ 56 w 56"/>
              <a:gd name="T60" fmla="*/ 42 h 4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42">
                <a:moveTo>
                  <a:pt x="0" y="14"/>
                </a:moveTo>
                <a:lnTo>
                  <a:pt x="0" y="0"/>
                </a:lnTo>
                <a:lnTo>
                  <a:pt x="56" y="14"/>
                </a:lnTo>
                <a:lnTo>
                  <a:pt x="56" y="28"/>
                </a:lnTo>
                <a:lnTo>
                  <a:pt x="0" y="42"/>
                </a:lnTo>
                <a:lnTo>
                  <a:pt x="0" y="28"/>
                </a:lnTo>
                <a:lnTo>
                  <a:pt x="56" y="14"/>
                </a:lnTo>
                <a:lnTo>
                  <a:pt x="56" y="28"/>
                </a:lnTo>
                <a:lnTo>
                  <a:pt x="0" y="14"/>
                </a:lnTo>
                <a:lnTo>
                  <a:pt x="0" y="0"/>
                </a:lnTo>
                <a:lnTo>
                  <a:pt x="14" y="0"/>
                </a:lnTo>
                <a:lnTo>
                  <a:pt x="14" y="14"/>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95" name="Freeform 143"/>
          <p:cNvSpPr>
            <a:spLocks/>
          </p:cNvSpPr>
          <p:nvPr/>
        </p:nvSpPr>
        <p:spPr bwMode="auto">
          <a:xfrm>
            <a:off x="3567113" y="3241675"/>
            <a:ext cx="22225" cy="22225"/>
          </a:xfrm>
          <a:custGeom>
            <a:avLst/>
            <a:gdLst>
              <a:gd name="T0" fmla="*/ 0 w 14"/>
              <a:gd name="T1" fmla="*/ 2147483647 h 14"/>
              <a:gd name="T2" fmla="*/ 0 w 14"/>
              <a:gd name="T3" fmla="*/ 0 h 14"/>
              <a:gd name="T4" fmla="*/ 2147483647 w 14"/>
              <a:gd name="T5" fmla="*/ 0 h 14"/>
              <a:gd name="T6" fmla="*/ 2147483647 w 14"/>
              <a:gd name="T7" fmla="*/ 0 h 14"/>
              <a:gd name="T8" fmla="*/ 2147483647 w 14"/>
              <a:gd name="T9" fmla="*/ 0 h 14"/>
              <a:gd name="T10" fmla="*/ 2147483647 w 14"/>
              <a:gd name="T11" fmla="*/ 2147483647 h 14"/>
              <a:gd name="T12" fmla="*/ 0 w 14"/>
              <a:gd name="T13" fmla="*/ 2147483647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0" y="14"/>
                </a:moveTo>
                <a:lnTo>
                  <a:pt x="0" y="0"/>
                </a:lnTo>
                <a:lnTo>
                  <a:pt x="14" y="0"/>
                </a:lnTo>
                <a:lnTo>
                  <a:pt x="14" y="14"/>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96" name="Freeform 144"/>
          <p:cNvSpPr>
            <a:spLocks/>
          </p:cNvSpPr>
          <p:nvPr/>
        </p:nvSpPr>
        <p:spPr bwMode="auto">
          <a:xfrm>
            <a:off x="3567113" y="3219450"/>
            <a:ext cx="88900" cy="44450"/>
          </a:xfrm>
          <a:custGeom>
            <a:avLst/>
            <a:gdLst>
              <a:gd name="T0" fmla="*/ 0 w 56"/>
              <a:gd name="T1" fmla="*/ 2147483647 h 28"/>
              <a:gd name="T2" fmla="*/ 0 w 56"/>
              <a:gd name="T3" fmla="*/ 0 h 28"/>
              <a:gd name="T4" fmla="*/ 2147483647 w 56"/>
              <a:gd name="T5" fmla="*/ 2147483647 h 28"/>
              <a:gd name="T6" fmla="*/ 0 w 56"/>
              <a:gd name="T7" fmla="*/ 2147483647 h 28"/>
              <a:gd name="T8" fmla="*/ 0 w 56"/>
              <a:gd name="T9" fmla="*/ 2147483647 h 28"/>
              <a:gd name="T10" fmla="*/ 0 60000 65536"/>
              <a:gd name="T11" fmla="*/ 0 60000 65536"/>
              <a:gd name="T12" fmla="*/ 0 60000 65536"/>
              <a:gd name="T13" fmla="*/ 0 60000 65536"/>
              <a:gd name="T14" fmla="*/ 0 60000 65536"/>
              <a:gd name="T15" fmla="*/ 0 w 56"/>
              <a:gd name="T16" fmla="*/ 0 h 28"/>
              <a:gd name="T17" fmla="*/ 56 w 56"/>
              <a:gd name="T18" fmla="*/ 28 h 28"/>
            </a:gdLst>
            <a:ahLst/>
            <a:cxnLst>
              <a:cxn ang="T10">
                <a:pos x="T0" y="T1"/>
              </a:cxn>
              <a:cxn ang="T11">
                <a:pos x="T2" y="T3"/>
              </a:cxn>
              <a:cxn ang="T12">
                <a:pos x="T4" y="T5"/>
              </a:cxn>
              <a:cxn ang="T13">
                <a:pos x="T6" y="T7"/>
              </a:cxn>
              <a:cxn ang="T14">
                <a:pos x="T8" y="T9"/>
              </a:cxn>
            </a:cxnLst>
            <a:rect l="T15" t="T16" r="T17" b="T18"/>
            <a:pathLst>
              <a:path w="56" h="28">
                <a:moveTo>
                  <a:pt x="0" y="14"/>
                </a:moveTo>
                <a:lnTo>
                  <a:pt x="0" y="0"/>
                </a:lnTo>
                <a:lnTo>
                  <a:pt x="56" y="14"/>
                </a:lnTo>
                <a:lnTo>
                  <a:pt x="0" y="28"/>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5797" name="Rectangle 147"/>
          <p:cNvSpPr>
            <a:spLocks noChangeArrowheads="1"/>
          </p:cNvSpPr>
          <p:nvPr/>
        </p:nvSpPr>
        <p:spPr bwMode="auto">
          <a:xfrm>
            <a:off x="3522663" y="3241675"/>
            <a:ext cx="22225"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798" name="Rectangle 148"/>
          <p:cNvSpPr>
            <a:spLocks noChangeArrowheads="1"/>
          </p:cNvSpPr>
          <p:nvPr/>
        </p:nvSpPr>
        <p:spPr bwMode="auto">
          <a:xfrm>
            <a:off x="3989388" y="1789113"/>
            <a:ext cx="1736725" cy="40163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55799" name="Rectangle 149"/>
          <p:cNvSpPr>
            <a:spLocks noChangeArrowheads="1"/>
          </p:cNvSpPr>
          <p:nvPr/>
        </p:nvSpPr>
        <p:spPr bwMode="auto">
          <a:xfrm>
            <a:off x="3989388" y="1789113"/>
            <a:ext cx="1758950"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800" name="Rectangle 150"/>
          <p:cNvSpPr>
            <a:spLocks noChangeArrowheads="1"/>
          </p:cNvSpPr>
          <p:nvPr/>
        </p:nvSpPr>
        <p:spPr bwMode="auto">
          <a:xfrm>
            <a:off x="5726113" y="1789113"/>
            <a:ext cx="22225" cy="4238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801" name="Rectangle 151"/>
          <p:cNvSpPr>
            <a:spLocks noChangeArrowheads="1"/>
          </p:cNvSpPr>
          <p:nvPr/>
        </p:nvSpPr>
        <p:spPr bwMode="auto">
          <a:xfrm>
            <a:off x="3989388" y="2190750"/>
            <a:ext cx="1736725"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802" name="Rectangle 152"/>
          <p:cNvSpPr>
            <a:spLocks noChangeArrowheads="1"/>
          </p:cNvSpPr>
          <p:nvPr/>
        </p:nvSpPr>
        <p:spPr bwMode="auto">
          <a:xfrm>
            <a:off x="3989388" y="1789113"/>
            <a:ext cx="22225" cy="40163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803" name="Rectangle 153"/>
          <p:cNvSpPr>
            <a:spLocks noChangeArrowheads="1"/>
          </p:cNvSpPr>
          <p:nvPr/>
        </p:nvSpPr>
        <p:spPr bwMode="auto">
          <a:xfrm>
            <a:off x="4079875" y="1855788"/>
            <a:ext cx="1489075" cy="244475"/>
          </a:xfrm>
          <a:prstGeom prst="rect">
            <a:avLst/>
          </a:prstGeom>
          <a:noFill/>
          <a:ln w="9525">
            <a:noFill/>
            <a:miter lim="800000"/>
            <a:headEnd/>
            <a:tailEnd/>
          </a:ln>
        </p:spPr>
        <p:txBody>
          <a:bodyPr wrap="none" lIns="0" tIns="0" rIns="0" bIns="0">
            <a:spAutoFit/>
          </a:bodyPr>
          <a:lstStyle/>
          <a:p>
            <a:r>
              <a:rPr lang="en-US" sz="1600" b="1" u="none">
                <a:solidFill>
                  <a:srgbClr val="000000"/>
                </a:solidFill>
              </a:rPr>
              <a:t>Request Queue</a:t>
            </a:r>
            <a:endParaRPr lang="en-US" b="1" u="none"/>
          </a:p>
        </p:txBody>
      </p:sp>
      <p:sp>
        <p:nvSpPr>
          <p:cNvPr id="155804" name="Rectangle 154"/>
          <p:cNvSpPr>
            <a:spLocks noChangeArrowheads="1"/>
          </p:cNvSpPr>
          <p:nvPr/>
        </p:nvSpPr>
        <p:spPr bwMode="auto">
          <a:xfrm>
            <a:off x="3389313" y="2593975"/>
            <a:ext cx="2938462" cy="3349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55805" name="Rectangle 155"/>
          <p:cNvSpPr>
            <a:spLocks noChangeArrowheads="1"/>
          </p:cNvSpPr>
          <p:nvPr/>
        </p:nvSpPr>
        <p:spPr bwMode="auto">
          <a:xfrm>
            <a:off x="3389313" y="2593975"/>
            <a:ext cx="2960687"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806" name="Rectangle 156"/>
          <p:cNvSpPr>
            <a:spLocks noChangeArrowheads="1"/>
          </p:cNvSpPr>
          <p:nvPr/>
        </p:nvSpPr>
        <p:spPr bwMode="auto">
          <a:xfrm>
            <a:off x="6327775" y="2593975"/>
            <a:ext cx="22225" cy="3571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807" name="Rectangle 157"/>
          <p:cNvSpPr>
            <a:spLocks noChangeArrowheads="1"/>
          </p:cNvSpPr>
          <p:nvPr/>
        </p:nvSpPr>
        <p:spPr bwMode="auto">
          <a:xfrm>
            <a:off x="3389313" y="2928938"/>
            <a:ext cx="2938462"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808" name="Rectangle 158"/>
          <p:cNvSpPr>
            <a:spLocks noChangeArrowheads="1"/>
          </p:cNvSpPr>
          <p:nvPr/>
        </p:nvSpPr>
        <p:spPr bwMode="auto">
          <a:xfrm>
            <a:off x="3389313" y="2593975"/>
            <a:ext cx="22225" cy="3349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809" name="Rectangle 159"/>
          <p:cNvSpPr>
            <a:spLocks noChangeArrowheads="1"/>
          </p:cNvSpPr>
          <p:nvPr/>
        </p:nvSpPr>
        <p:spPr bwMode="auto">
          <a:xfrm>
            <a:off x="4902200" y="2660650"/>
            <a:ext cx="1100138" cy="182563"/>
          </a:xfrm>
          <a:prstGeom prst="rect">
            <a:avLst/>
          </a:prstGeom>
          <a:noFill/>
          <a:ln w="9525">
            <a:noFill/>
            <a:miter lim="800000"/>
            <a:headEnd/>
            <a:tailEnd/>
          </a:ln>
        </p:spPr>
        <p:txBody>
          <a:bodyPr wrap="none" lIns="0" tIns="0" rIns="0" bIns="0">
            <a:spAutoFit/>
          </a:bodyPr>
          <a:lstStyle/>
          <a:p>
            <a:r>
              <a:rPr lang="en-US" sz="1200" b="1" u="none">
                <a:solidFill>
                  <a:srgbClr val="000000"/>
                </a:solidFill>
              </a:rPr>
              <a:t>HTTP Acceptor</a:t>
            </a:r>
            <a:endParaRPr lang="en-US" b="1" u="none"/>
          </a:p>
        </p:txBody>
      </p:sp>
      <p:sp>
        <p:nvSpPr>
          <p:cNvPr id="155810" name="Rectangle 160"/>
          <p:cNvSpPr>
            <a:spLocks noChangeArrowheads="1"/>
          </p:cNvSpPr>
          <p:nvPr/>
        </p:nvSpPr>
        <p:spPr bwMode="auto">
          <a:xfrm>
            <a:off x="3567113" y="2660650"/>
            <a:ext cx="1177925" cy="182563"/>
          </a:xfrm>
          <a:prstGeom prst="rect">
            <a:avLst/>
          </a:prstGeom>
          <a:noFill/>
          <a:ln w="9525">
            <a:noFill/>
            <a:miter lim="800000"/>
            <a:headEnd/>
            <a:tailEnd/>
          </a:ln>
        </p:spPr>
        <p:txBody>
          <a:bodyPr wrap="none" lIns="0" tIns="0" rIns="0" bIns="0">
            <a:spAutoFit/>
          </a:bodyPr>
          <a:lstStyle/>
          <a:p>
            <a:r>
              <a:rPr lang="en-US" sz="1200" b="1" u="none">
                <a:solidFill>
                  <a:srgbClr val="000000"/>
                </a:solidFill>
              </a:rPr>
              <a:t>HTTP Handlers, </a:t>
            </a:r>
            <a:endParaRPr lang="en-US" b="1" u="none"/>
          </a:p>
        </p:txBody>
      </p:sp>
      <p:sp>
        <p:nvSpPr>
          <p:cNvPr id="155811" name="Rectangle 161"/>
          <p:cNvSpPr>
            <a:spLocks noChangeArrowheads="1"/>
          </p:cNvSpPr>
          <p:nvPr/>
        </p:nvSpPr>
        <p:spPr bwMode="auto">
          <a:xfrm>
            <a:off x="3922713" y="917575"/>
            <a:ext cx="1870075" cy="401638"/>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55812" name="Rectangle 162"/>
          <p:cNvSpPr>
            <a:spLocks noChangeArrowheads="1"/>
          </p:cNvSpPr>
          <p:nvPr/>
        </p:nvSpPr>
        <p:spPr bwMode="auto">
          <a:xfrm>
            <a:off x="3922713" y="917575"/>
            <a:ext cx="1892300"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813" name="Rectangle 163"/>
          <p:cNvSpPr>
            <a:spLocks noChangeArrowheads="1"/>
          </p:cNvSpPr>
          <p:nvPr/>
        </p:nvSpPr>
        <p:spPr bwMode="auto">
          <a:xfrm>
            <a:off x="5792788" y="917575"/>
            <a:ext cx="22225" cy="4254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814" name="Rectangle 164"/>
          <p:cNvSpPr>
            <a:spLocks noChangeArrowheads="1"/>
          </p:cNvSpPr>
          <p:nvPr/>
        </p:nvSpPr>
        <p:spPr bwMode="auto">
          <a:xfrm>
            <a:off x="3922713" y="1319213"/>
            <a:ext cx="1870075" cy="238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815" name="Rectangle 165"/>
          <p:cNvSpPr>
            <a:spLocks noChangeArrowheads="1"/>
          </p:cNvSpPr>
          <p:nvPr/>
        </p:nvSpPr>
        <p:spPr bwMode="auto">
          <a:xfrm>
            <a:off x="3922713" y="917575"/>
            <a:ext cx="22225" cy="4016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816" name="Rectangle 166"/>
          <p:cNvSpPr>
            <a:spLocks noChangeArrowheads="1"/>
          </p:cNvSpPr>
          <p:nvPr/>
        </p:nvSpPr>
        <p:spPr bwMode="auto">
          <a:xfrm>
            <a:off x="3989388" y="1006475"/>
            <a:ext cx="1603375" cy="244475"/>
          </a:xfrm>
          <a:prstGeom prst="rect">
            <a:avLst/>
          </a:prstGeom>
          <a:noFill/>
          <a:ln w="9525">
            <a:noFill/>
            <a:miter lim="800000"/>
            <a:headEnd/>
            <a:tailEnd/>
          </a:ln>
        </p:spPr>
        <p:txBody>
          <a:bodyPr wrap="none" lIns="0" tIns="0" rIns="0" bIns="0">
            <a:spAutoFit/>
          </a:bodyPr>
          <a:lstStyle/>
          <a:p>
            <a:r>
              <a:rPr lang="en-US" sz="1600" b="1" u="none">
                <a:solidFill>
                  <a:srgbClr val="000000"/>
                </a:solidFill>
              </a:rPr>
              <a:t>Worker Thread 2</a:t>
            </a:r>
            <a:endParaRPr lang="en-US" b="1" u="none"/>
          </a:p>
        </p:txBody>
      </p:sp>
      <p:sp>
        <p:nvSpPr>
          <p:cNvPr id="155817" name="Rectangle 169"/>
          <p:cNvSpPr>
            <a:spLocks noChangeArrowheads="1"/>
          </p:cNvSpPr>
          <p:nvPr/>
        </p:nvSpPr>
        <p:spPr bwMode="auto">
          <a:xfrm>
            <a:off x="4857750" y="2928938"/>
            <a:ext cx="22225" cy="2682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52875" name="Rectangle 171"/>
          <p:cNvSpPr>
            <a:spLocks noChangeArrowheads="1"/>
          </p:cNvSpPr>
          <p:nvPr/>
        </p:nvSpPr>
        <p:spPr bwMode="auto">
          <a:xfrm>
            <a:off x="77788" y="3911600"/>
            <a:ext cx="2935287" cy="2543175"/>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marL="115888" indent="-115888">
              <a:spcBef>
                <a:spcPts val="500"/>
              </a:spcBef>
              <a:spcAft>
                <a:spcPts val="500"/>
              </a:spcAft>
              <a:buFontTx/>
              <a:buChar char="•"/>
              <a:defRPr/>
            </a:pPr>
            <a:r>
              <a:rPr lang="en-US" sz="2000" u="none">
                <a:latin typeface="Arial" charset="0"/>
              </a:rPr>
              <a:t>JAWS uses the Half-Sync/Half-Async pattern to process HTTP GET requests synchronously from multiple clients, but concurrently in separate threads</a:t>
            </a:r>
          </a:p>
        </p:txBody>
      </p:sp>
      <p:sp>
        <p:nvSpPr>
          <p:cNvPr id="1352876" name="Rectangle 172"/>
          <p:cNvSpPr>
            <a:spLocks noChangeArrowheads="1"/>
          </p:cNvSpPr>
          <p:nvPr/>
        </p:nvSpPr>
        <p:spPr bwMode="auto">
          <a:xfrm>
            <a:off x="3149600" y="3911600"/>
            <a:ext cx="2771775" cy="2543175"/>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marL="115888" indent="-115888">
              <a:spcBef>
                <a:spcPts val="500"/>
              </a:spcBef>
              <a:spcAft>
                <a:spcPts val="500"/>
              </a:spcAft>
              <a:buFontTx/>
              <a:buChar char="•"/>
              <a:defRPr/>
            </a:pPr>
            <a:r>
              <a:rPr lang="en-US" sz="2000" u="none">
                <a:latin typeface="Arial" charset="0"/>
              </a:rPr>
              <a:t>The worker thread that removes the request synchronously performs HTTP protocol processing &amp; then transfers the file back to the client</a:t>
            </a:r>
          </a:p>
        </p:txBody>
      </p:sp>
      <p:sp>
        <p:nvSpPr>
          <p:cNvPr id="1352877" name="Rectangle 173"/>
          <p:cNvSpPr>
            <a:spLocks noChangeArrowheads="1"/>
          </p:cNvSpPr>
          <p:nvPr/>
        </p:nvSpPr>
        <p:spPr bwMode="auto">
          <a:xfrm>
            <a:off x="6099175" y="3911600"/>
            <a:ext cx="2922588" cy="2543175"/>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marL="115888" indent="-115888">
              <a:spcBef>
                <a:spcPts val="500"/>
              </a:spcBef>
              <a:spcAft>
                <a:spcPts val="500"/>
              </a:spcAft>
              <a:buFontTx/>
              <a:buChar char="•"/>
              <a:defRPr/>
            </a:pPr>
            <a:r>
              <a:rPr lang="en-US" sz="2000" u="none">
                <a:latin typeface="Arial" charset="0"/>
              </a:rPr>
              <a:t>If flow control occurs on its client connection this thread can block without degrading the QoS experienced by clients serviced by other worker threads in the pool</a:t>
            </a:r>
          </a:p>
        </p:txBody>
      </p:sp>
    </p:spTree>
  </p:cSld>
  <p:clrMapOvr>
    <a:masterClrMapping/>
  </p:clrMapOvr>
  <p:transition/>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Slide Number Placeholder 2"/>
          <p:cNvSpPr>
            <a:spLocks noGrp="1"/>
          </p:cNvSpPr>
          <p:nvPr>
            <p:ph type="sldNum" sz="quarter" idx="10"/>
          </p:nvPr>
        </p:nvSpPr>
        <p:spPr>
          <a:noFill/>
        </p:spPr>
        <p:txBody>
          <a:bodyPr/>
          <a:lstStyle/>
          <a:p>
            <a:fld id="{B1B2D9D7-D4DF-4D2A-A09B-A99351753AFF}" type="slidenum">
              <a:rPr lang="en-US" smtClean="0">
                <a:latin typeface="Arial" pitchFamily="34" charset="0"/>
              </a:rPr>
              <a:pPr/>
              <a:t>149</a:t>
            </a:fld>
            <a:endParaRPr lang="en-US" smtClean="0">
              <a:latin typeface="Arial" pitchFamily="34" charset="0"/>
            </a:endParaRPr>
          </a:p>
        </p:txBody>
      </p:sp>
      <p:sp>
        <p:nvSpPr>
          <p:cNvPr id="156675" name="Rectangle 2"/>
          <p:cNvSpPr>
            <a:spLocks noGrp="1" noChangeArrowheads="1"/>
          </p:cNvSpPr>
          <p:nvPr>
            <p:ph type="title"/>
          </p:nvPr>
        </p:nvSpPr>
        <p:spPr>
          <a:xfrm>
            <a:off x="-257175" y="-38100"/>
            <a:ext cx="9667875" cy="914400"/>
          </a:xfrm>
        </p:spPr>
        <p:txBody>
          <a:bodyPr/>
          <a:lstStyle/>
          <a:p>
            <a:pPr>
              <a:lnSpc>
                <a:spcPct val="80000"/>
              </a:lnSpc>
            </a:pPr>
            <a:r>
              <a:rPr lang="en-US" sz="4000" smtClean="0">
                <a:latin typeface="Arial Narrow" pitchFamily="34" charset="0"/>
              </a:rPr>
              <a:t>Pros &amp; Cons of Half-Sync/Half-Async Pattern</a:t>
            </a:r>
          </a:p>
        </p:txBody>
      </p:sp>
      <p:sp>
        <p:nvSpPr>
          <p:cNvPr id="156676" name="Rectangle 3"/>
          <p:cNvSpPr>
            <a:spLocks noChangeArrowheads="1"/>
          </p:cNvSpPr>
          <p:nvPr/>
        </p:nvSpPr>
        <p:spPr bwMode="auto">
          <a:xfrm>
            <a:off x="0" y="830263"/>
            <a:ext cx="4327525" cy="5564187"/>
          </a:xfrm>
          <a:prstGeom prst="rect">
            <a:avLst/>
          </a:prstGeom>
          <a:noFill/>
          <a:ln w="12700">
            <a:noFill/>
            <a:miter lim="800000"/>
            <a:headEnd/>
            <a:tailEnd/>
          </a:ln>
        </p:spPr>
        <p:txBody>
          <a:bodyPr>
            <a:spAutoFit/>
          </a:bodyPr>
          <a:lstStyle/>
          <a:p>
            <a:pPr marL="111125" indent="-111125">
              <a:spcBef>
                <a:spcPct val="20000"/>
              </a:spcBef>
            </a:pPr>
            <a:r>
              <a:rPr lang="en-US" sz="2000" u="none"/>
              <a:t>This pattern has three </a:t>
            </a:r>
            <a:r>
              <a:rPr lang="en-US" sz="2000" b="1" u="none"/>
              <a:t>benefits</a:t>
            </a:r>
            <a:r>
              <a:rPr lang="en-US" sz="2000" u="none"/>
              <a:t>:</a:t>
            </a:r>
          </a:p>
          <a:p>
            <a:pPr marL="111125" indent="-111125">
              <a:spcBef>
                <a:spcPct val="20000"/>
              </a:spcBef>
              <a:buFontTx/>
              <a:buChar char="•"/>
            </a:pPr>
            <a:r>
              <a:rPr lang="en-US" sz="2000" b="1" i="1" u="none"/>
              <a:t>Simplification &amp; performance</a:t>
            </a:r>
            <a:r>
              <a:rPr lang="en-US" sz="2000" u="none"/>
              <a:t> </a:t>
            </a:r>
          </a:p>
          <a:p>
            <a:pPr marL="342900" lvl="1" indent="-114300">
              <a:spcBef>
                <a:spcPct val="20000"/>
              </a:spcBef>
              <a:buFontTx/>
              <a:buChar char="•"/>
            </a:pPr>
            <a:r>
              <a:rPr lang="en-US" u="none"/>
              <a:t>The programming of higher-level synchronous processing services are simplified without degrading the performance of lower-level system services</a:t>
            </a:r>
            <a:r>
              <a:rPr lang="en-US" sz="2000" u="none"/>
              <a:t> </a:t>
            </a:r>
          </a:p>
          <a:p>
            <a:pPr marL="111125" indent="-111125">
              <a:spcBef>
                <a:spcPct val="20000"/>
              </a:spcBef>
              <a:buFontTx/>
              <a:buChar char="•"/>
            </a:pPr>
            <a:r>
              <a:rPr lang="en-US" sz="2000" b="1" i="1" u="none">
                <a:solidFill>
                  <a:srgbClr val="003399"/>
                </a:solidFill>
              </a:rPr>
              <a:t>Separation of concerns</a:t>
            </a:r>
            <a:endParaRPr lang="en-US" sz="2000" u="none">
              <a:solidFill>
                <a:srgbClr val="003399"/>
              </a:solidFill>
            </a:endParaRPr>
          </a:p>
          <a:p>
            <a:pPr marL="342900" lvl="1" indent="-114300">
              <a:spcBef>
                <a:spcPct val="20000"/>
              </a:spcBef>
              <a:buFontTx/>
              <a:buChar char="•"/>
            </a:pPr>
            <a:r>
              <a:rPr lang="en-US" u="none">
                <a:solidFill>
                  <a:srgbClr val="003399"/>
                </a:solidFill>
              </a:rPr>
              <a:t>Synchronization policies in each layer are decoupled so that each layer need not use the same concurrency control strategies</a:t>
            </a:r>
          </a:p>
          <a:p>
            <a:pPr marL="111125" indent="-111125">
              <a:spcBef>
                <a:spcPct val="20000"/>
              </a:spcBef>
              <a:buFontTx/>
              <a:buChar char="•"/>
            </a:pPr>
            <a:r>
              <a:rPr lang="en-US" sz="2000" b="1" i="1" u="none"/>
              <a:t>Centralization of inter-layer communication</a:t>
            </a:r>
            <a:endParaRPr lang="en-US" sz="2000" u="none"/>
          </a:p>
          <a:p>
            <a:pPr marL="342900" lvl="1" indent="-114300">
              <a:spcBef>
                <a:spcPct val="20000"/>
              </a:spcBef>
              <a:buFontTx/>
              <a:buChar char="•"/>
            </a:pPr>
            <a:r>
              <a:rPr lang="en-US" u="none"/>
              <a:t>Inter-layer communication is centralized at a single access point, because all interaction is mediated by the queueing layer</a:t>
            </a:r>
          </a:p>
        </p:txBody>
      </p:sp>
      <p:sp>
        <p:nvSpPr>
          <p:cNvPr id="156677" name="Rectangle 4"/>
          <p:cNvSpPr>
            <a:spLocks noChangeArrowheads="1"/>
          </p:cNvSpPr>
          <p:nvPr/>
        </p:nvSpPr>
        <p:spPr bwMode="auto">
          <a:xfrm>
            <a:off x="4278313" y="830263"/>
            <a:ext cx="4733925" cy="5795962"/>
          </a:xfrm>
          <a:prstGeom prst="rect">
            <a:avLst/>
          </a:prstGeom>
          <a:noFill/>
          <a:ln w="12700">
            <a:noFill/>
            <a:miter lim="800000"/>
            <a:headEnd/>
            <a:tailEnd/>
          </a:ln>
        </p:spPr>
        <p:txBody>
          <a:bodyPr>
            <a:spAutoFit/>
          </a:bodyPr>
          <a:lstStyle/>
          <a:p>
            <a:pPr marL="111125" indent="-111125"/>
            <a:r>
              <a:rPr lang="en-US" sz="2000" u="none"/>
              <a:t>This pattern also incurs </a:t>
            </a:r>
            <a:r>
              <a:rPr lang="en-US" sz="2000" b="1" u="none"/>
              <a:t>liabilities</a:t>
            </a:r>
            <a:r>
              <a:rPr lang="en-US" sz="2000" u="none"/>
              <a:t>:</a:t>
            </a:r>
          </a:p>
          <a:p>
            <a:pPr marL="111125" indent="-111125">
              <a:buFontTx/>
              <a:buChar char="•"/>
            </a:pPr>
            <a:r>
              <a:rPr lang="en-US" sz="2000" b="1" i="1" u="none"/>
              <a:t>A boundary-crossing penalty may be incurred</a:t>
            </a:r>
            <a:r>
              <a:rPr lang="en-US" sz="2000" u="none"/>
              <a:t> </a:t>
            </a:r>
          </a:p>
          <a:p>
            <a:pPr marL="342900" lvl="1" indent="-114300">
              <a:buFontTx/>
              <a:buChar char="•"/>
            </a:pPr>
            <a:r>
              <a:rPr lang="en-US" u="none"/>
              <a:t>This overhead arises from context switching, synchronization, &amp; data copying overhead when data is transferred between the sync &amp; async service layers via the queueing layer</a:t>
            </a:r>
          </a:p>
          <a:p>
            <a:pPr marL="111125" indent="-111125">
              <a:buFontTx/>
              <a:buChar char="•"/>
            </a:pPr>
            <a:r>
              <a:rPr lang="en-US" sz="2000" b="1" i="1" u="none">
                <a:solidFill>
                  <a:srgbClr val="003399"/>
                </a:solidFill>
              </a:rPr>
              <a:t>Higher-level application services may not benefit from the efficiency of async I/O</a:t>
            </a:r>
            <a:endParaRPr lang="en-US" sz="2000" i="1" u="none">
              <a:solidFill>
                <a:srgbClr val="003399"/>
              </a:solidFill>
            </a:endParaRPr>
          </a:p>
          <a:p>
            <a:pPr marL="342900" lvl="1" indent="-114300">
              <a:buFontTx/>
              <a:buChar char="•"/>
            </a:pPr>
            <a:r>
              <a:rPr lang="en-US" u="none">
                <a:solidFill>
                  <a:srgbClr val="003399"/>
                </a:solidFill>
              </a:rPr>
              <a:t>Depending on the design of operating system or application framework interfaces, it may not be possible for higher-level services to use low-level async I/O devices effectively</a:t>
            </a:r>
            <a:r>
              <a:rPr lang="en-US" u="none"/>
              <a:t> </a:t>
            </a:r>
          </a:p>
          <a:p>
            <a:pPr marL="111125" indent="-111125">
              <a:buFontTx/>
              <a:buChar char="•"/>
            </a:pPr>
            <a:r>
              <a:rPr lang="en-US" sz="2000" b="1" i="1" u="none"/>
              <a:t>Complexity of debugging &amp; testing </a:t>
            </a:r>
          </a:p>
          <a:p>
            <a:pPr marL="342900" lvl="1" indent="-114300">
              <a:buFontTx/>
              <a:buChar char="•"/>
            </a:pPr>
            <a:r>
              <a:rPr lang="en-US" u="none"/>
              <a:t>Applications written with this pattern can be hard to debug due its concurrent execution</a:t>
            </a:r>
            <a:endParaRPr lang="en-US" sz="2000" u="none"/>
          </a:p>
        </p:txBody>
      </p:sp>
    </p:spTree>
  </p:cSld>
  <p:clrMapOvr>
    <a:masterClrMapping/>
  </p:clrMapOv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3554" name="Slide Number Placeholder 2"/>
          <p:cNvSpPr>
            <a:spLocks noGrp="1"/>
          </p:cNvSpPr>
          <p:nvPr>
            <p:ph type="sldNum" sz="quarter" idx="10"/>
          </p:nvPr>
        </p:nvSpPr>
        <p:spPr>
          <a:noFill/>
        </p:spPr>
        <p:txBody>
          <a:bodyPr/>
          <a:lstStyle/>
          <a:p>
            <a:fld id="{45A9A49A-AC0E-4082-BE74-12E4FC82D541}" type="slidenum">
              <a:rPr lang="en-US" smtClean="0">
                <a:latin typeface="Arial" pitchFamily="34" charset="0"/>
              </a:rPr>
              <a:pPr/>
              <a:t>15</a:t>
            </a:fld>
            <a:endParaRPr lang="en-US" smtClean="0">
              <a:latin typeface="Arial" pitchFamily="34" charset="0"/>
            </a:endParaRPr>
          </a:p>
        </p:txBody>
      </p:sp>
      <p:sp>
        <p:nvSpPr>
          <p:cNvPr id="1581058" name="Text Box 2"/>
          <p:cNvSpPr txBox="1">
            <a:spLocks noChangeArrowheads="1"/>
          </p:cNvSpPr>
          <p:nvPr/>
        </p:nvSpPr>
        <p:spPr bwMode="auto">
          <a:xfrm>
            <a:off x="4838700" y="1449388"/>
            <a:ext cx="4533900" cy="3414712"/>
          </a:xfrm>
          <a:prstGeom prst="rect">
            <a:avLst/>
          </a:prstGeom>
          <a:noFill/>
          <a:ln w="12700">
            <a:noFill/>
            <a:miter lim="800000"/>
            <a:headEnd/>
            <a:tailEnd/>
          </a:ln>
        </p:spPr>
        <p:txBody>
          <a:bodyPr>
            <a:spAutoFit/>
          </a:bodyPr>
          <a:lstStyle/>
          <a:p>
            <a:pPr marL="228600" indent="-228600"/>
            <a:r>
              <a:rPr lang="en-US" sz="2000" u="none"/>
              <a:t>Why middleware-centric reuse works</a:t>
            </a:r>
          </a:p>
          <a:p>
            <a:pPr marL="228600" indent="-228600">
              <a:buFontTx/>
              <a:buAutoNum type="arabicPeriod"/>
            </a:pPr>
            <a:r>
              <a:rPr lang="en-US" sz="2000" i="1" u="none"/>
              <a:t>Hardware advances</a:t>
            </a:r>
          </a:p>
          <a:p>
            <a:pPr lvl="1" indent="-114300">
              <a:buFontTx/>
              <a:buChar char="•"/>
            </a:pPr>
            <a:r>
              <a:rPr lang="en-US" sz="2000" i="1" u="none"/>
              <a:t>e.g.,</a:t>
            </a:r>
            <a:r>
              <a:rPr lang="en-US" sz="2000" u="none"/>
              <a:t> faster CPUs &amp; networks</a:t>
            </a:r>
          </a:p>
          <a:p>
            <a:pPr marL="228600" indent="-228600">
              <a:buFontTx/>
              <a:buAutoNum type="arabicPeriod"/>
            </a:pPr>
            <a:r>
              <a:rPr lang="en-US" sz="2000" i="1" u="none"/>
              <a:t>Software/system architecture advances</a:t>
            </a:r>
          </a:p>
          <a:p>
            <a:pPr lvl="1" indent="-114300">
              <a:buFontTx/>
              <a:buChar char="•"/>
            </a:pPr>
            <a:r>
              <a:rPr lang="en-US" sz="2000" i="1" u="none"/>
              <a:t>e.g., </a:t>
            </a:r>
            <a:r>
              <a:rPr lang="en-US" sz="2000" u="none"/>
              <a:t>inter-layer optimizations &amp; meta-programming mechanisms</a:t>
            </a:r>
          </a:p>
          <a:p>
            <a:pPr marL="228600" indent="-228600">
              <a:buFontTx/>
              <a:buAutoNum type="arabicPeriod"/>
            </a:pPr>
            <a:r>
              <a:rPr lang="en-US" sz="2000" i="1" u="none"/>
              <a:t>Economic necessity</a:t>
            </a:r>
          </a:p>
          <a:p>
            <a:pPr lvl="1" indent="-114300">
              <a:buFontTx/>
              <a:buChar char="•"/>
            </a:pPr>
            <a:r>
              <a:rPr lang="en-US" sz="2000" i="1" u="none"/>
              <a:t>e.g.,</a:t>
            </a:r>
            <a:r>
              <a:rPr lang="en-US" sz="2000" u="none"/>
              <a:t> global competition for customers &amp; engineers</a:t>
            </a:r>
          </a:p>
          <a:p>
            <a:pPr marL="228600" indent="-228600"/>
            <a:endParaRPr lang="en-US" u="none"/>
          </a:p>
        </p:txBody>
      </p:sp>
      <p:sp>
        <p:nvSpPr>
          <p:cNvPr id="23556" name="Rectangle 3"/>
          <p:cNvSpPr>
            <a:spLocks noGrp="1" noChangeArrowheads="1"/>
          </p:cNvSpPr>
          <p:nvPr>
            <p:ph type="title"/>
          </p:nvPr>
        </p:nvSpPr>
        <p:spPr>
          <a:xfrm>
            <a:off x="576263" y="-38100"/>
            <a:ext cx="7924800" cy="914400"/>
          </a:xfrm>
        </p:spPr>
        <p:txBody>
          <a:bodyPr/>
          <a:lstStyle/>
          <a:p>
            <a:r>
              <a:rPr lang="en-US" sz="4000" i="1" smtClean="0"/>
              <a:t>Why We are Succeeding Now</a:t>
            </a:r>
          </a:p>
        </p:txBody>
      </p:sp>
      <p:sp>
        <p:nvSpPr>
          <p:cNvPr id="23557" name="Rectangle 4"/>
          <p:cNvSpPr>
            <a:spLocks noGrp="1" noChangeArrowheads="1"/>
          </p:cNvSpPr>
          <p:nvPr>
            <p:ph type="body" idx="4294967295"/>
          </p:nvPr>
        </p:nvSpPr>
        <p:spPr>
          <a:xfrm>
            <a:off x="95250" y="828675"/>
            <a:ext cx="8924925" cy="396875"/>
          </a:xfrm>
        </p:spPr>
        <p:txBody>
          <a:bodyPr/>
          <a:lstStyle/>
          <a:p>
            <a:pPr>
              <a:buFont typeface="Wingdings" pitchFamily="2" charset="2"/>
              <a:buNone/>
            </a:pPr>
            <a:r>
              <a:rPr lang="en-US" sz="2000" i="1" smtClean="0">
                <a:solidFill>
                  <a:srgbClr val="183048"/>
                </a:solidFill>
              </a:rPr>
              <a:t>Recent synergistic advances in fundamental technologies &amp; processes:</a:t>
            </a:r>
            <a:endParaRPr lang="en-US" smtClean="0">
              <a:solidFill>
                <a:srgbClr val="183048"/>
              </a:solidFill>
            </a:endParaRPr>
          </a:p>
        </p:txBody>
      </p:sp>
      <p:grpSp>
        <p:nvGrpSpPr>
          <p:cNvPr id="2" name="Group 17"/>
          <p:cNvGrpSpPr>
            <a:grpSpLocks/>
          </p:cNvGrpSpPr>
          <p:nvPr/>
        </p:nvGrpSpPr>
        <p:grpSpPr bwMode="auto">
          <a:xfrm>
            <a:off x="950913" y="5059363"/>
            <a:ext cx="8148637" cy="1779587"/>
            <a:chOff x="599" y="3187"/>
            <a:chExt cx="5133" cy="1121"/>
          </a:xfrm>
        </p:grpSpPr>
        <p:sp>
          <p:nvSpPr>
            <p:cNvPr id="23568" name="Rectangle 6"/>
            <p:cNvSpPr>
              <a:spLocks noChangeArrowheads="1"/>
            </p:cNvSpPr>
            <p:nvPr/>
          </p:nvSpPr>
          <p:spPr bwMode="auto">
            <a:xfrm>
              <a:off x="2387" y="3273"/>
              <a:ext cx="3345" cy="750"/>
            </a:xfrm>
            <a:prstGeom prst="rect">
              <a:avLst/>
            </a:prstGeom>
            <a:solidFill>
              <a:schemeClr val="bg1"/>
            </a:solidFill>
            <a:ln w="12700">
              <a:noFill/>
              <a:miter lim="800000"/>
              <a:headEnd type="none" w="sm" len="sm"/>
              <a:tailEnd type="none" w="sm" len="sm"/>
            </a:ln>
          </p:spPr>
          <p:txBody>
            <a:bodyPr>
              <a:spAutoFit/>
            </a:bodyPr>
            <a:lstStyle/>
            <a:p>
              <a:pPr>
                <a:lnSpc>
                  <a:spcPct val="90000"/>
                </a:lnSpc>
              </a:pPr>
              <a:r>
                <a:rPr lang="en-US" altLang="en-US" sz="2000" b="1" i="1" u="none">
                  <a:solidFill>
                    <a:srgbClr val="9A001D"/>
                  </a:solidFill>
                </a:rPr>
                <a:t>Revolutionary changes in software process &amp; methods:</a:t>
              </a:r>
              <a:r>
                <a:rPr lang="en-US" altLang="en-US" sz="2000" b="1" i="1" u="none">
                  <a:solidFill>
                    <a:srgbClr val="A50021"/>
                  </a:solidFill>
                </a:rPr>
                <a:t>  </a:t>
              </a:r>
              <a:r>
                <a:rPr lang="en-US" altLang="en-US" sz="2000" u="none"/>
                <a:t>Open-source, refactoring, agile methods, advanced V&amp;V techniques, model-driven development</a:t>
              </a:r>
            </a:p>
          </p:txBody>
        </p:sp>
        <p:pic>
          <p:nvPicPr>
            <p:cNvPr id="23569" name="Picture 7" descr="open-source"/>
            <p:cNvPicPr>
              <a:picLocks noChangeAspect="1" noChangeArrowheads="1"/>
            </p:cNvPicPr>
            <p:nvPr/>
          </p:nvPicPr>
          <p:blipFill>
            <a:blip r:embed="rId3" cstate="print"/>
            <a:srcRect/>
            <a:stretch>
              <a:fillRect/>
            </a:stretch>
          </p:blipFill>
          <p:spPr bwMode="auto">
            <a:xfrm>
              <a:off x="599" y="3187"/>
              <a:ext cx="1785" cy="1121"/>
            </a:xfrm>
            <a:prstGeom prst="rect">
              <a:avLst/>
            </a:prstGeom>
            <a:noFill/>
            <a:ln w="9525">
              <a:noFill/>
              <a:miter lim="800000"/>
              <a:headEnd/>
              <a:tailEnd/>
            </a:ln>
          </p:spPr>
        </p:pic>
      </p:grpSp>
      <p:grpSp>
        <p:nvGrpSpPr>
          <p:cNvPr id="3" name="Group 8"/>
          <p:cNvGrpSpPr>
            <a:grpSpLocks/>
          </p:cNvGrpSpPr>
          <p:nvPr/>
        </p:nvGrpSpPr>
        <p:grpSpPr bwMode="auto">
          <a:xfrm>
            <a:off x="4787900" y="1381125"/>
            <a:ext cx="4337050" cy="3606800"/>
            <a:chOff x="16" y="1002"/>
            <a:chExt cx="2732" cy="2272"/>
          </a:xfrm>
        </p:grpSpPr>
        <p:sp>
          <p:nvSpPr>
            <p:cNvPr id="23566" name="Rectangle 9"/>
            <p:cNvSpPr>
              <a:spLocks noChangeArrowheads="1"/>
            </p:cNvSpPr>
            <p:nvPr/>
          </p:nvSpPr>
          <p:spPr bwMode="auto">
            <a:xfrm>
              <a:off x="16" y="2351"/>
              <a:ext cx="2732" cy="923"/>
            </a:xfrm>
            <a:prstGeom prst="rect">
              <a:avLst/>
            </a:prstGeom>
            <a:solidFill>
              <a:schemeClr val="bg1"/>
            </a:solidFill>
            <a:ln w="12700">
              <a:noFill/>
              <a:miter lim="800000"/>
              <a:headEnd type="none" w="sm" len="sm"/>
              <a:tailEnd type="none" w="sm" len="sm"/>
            </a:ln>
          </p:spPr>
          <p:txBody>
            <a:bodyPr>
              <a:spAutoFit/>
            </a:bodyPr>
            <a:lstStyle/>
            <a:p>
              <a:pPr>
                <a:lnSpc>
                  <a:spcPct val="90000"/>
                </a:lnSpc>
              </a:pPr>
              <a:r>
                <a:rPr lang="en-US" altLang="en-US" sz="2000" b="1" i="1" u="none">
                  <a:solidFill>
                    <a:srgbClr val="9A001D"/>
                  </a:solidFill>
                </a:rPr>
                <a:t>Patterns &amp; Pattern Languages: </a:t>
              </a:r>
              <a:r>
                <a:rPr lang="en-US" altLang="en-US" sz="2000" u="none"/>
                <a:t>Generate software architectures by capturing recurring structures &amp; dynamics &amp; by resolving design forces</a:t>
              </a:r>
            </a:p>
          </p:txBody>
        </p:sp>
        <p:pic>
          <p:nvPicPr>
            <p:cNvPr id="23567" name="Picture 10" descr="middleware-patterns"/>
            <p:cNvPicPr>
              <a:picLocks noChangeAspect="1" noChangeArrowheads="1"/>
            </p:cNvPicPr>
            <p:nvPr/>
          </p:nvPicPr>
          <p:blipFill>
            <a:blip r:embed="rId4" cstate="print"/>
            <a:srcRect/>
            <a:stretch>
              <a:fillRect/>
            </a:stretch>
          </p:blipFill>
          <p:spPr bwMode="auto">
            <a:xfrm>
              <a:off x="104" y="1002"/>
              <a:ext cx="2628" cy="1389"/>
            </a:xfrm>
            <a:prstGeom prst="rect">
              <a:avLst/>
            </a:prstGeom>
            <a:noFill/>
            <a:ln w="9525">
              <a:noFill/>
              <a:miter lim="800000"/>
              <a:headEnd/>
              <a:tailEnd/>
            </a:ln>
          </p:spPr>
        </p:pic>
      </p:grpSp>
      <p:grpSp>
        <p:nvGrpSpPr>
          <p:cNvPr id="4" name="Group 11"/>
          <p:cNvGrpSpPr>
            <a:grpSpLocks/>
          </p:cNvGrpSpPr>
          <p:nvPr/>
        </p:nvGrpSpPr>
        <p:grpSpPr bwMode="auto">
          <a:xfrm>
            <a:off x="33338" y="1357313"/>
            <a:ext cx="4605337" cy="3638550"/>
            <a:chOff x="21" y="943"/>
            <a:chExt cx="2901" cy="2292"/>
          </a:xfrm>
        </p:grpSpPr>
        <p:pic>
          <p:nvPicPr>
            <p:cNvPr id="23564" name="Picture 12" descr="middleware"/>
            <p:cNvPicPr>
              <a:picLocks noChangeAspect="1" noChangeArrowheads="1"/>
            </p:cNvPicPr>
            <p:nvPr/>
          </p:nvPicPr>
          <p:blipFill>
            <a:blip r:embed="rId5" cstate="print"/>
            <a:srcRect/>
            <a:stretch>
              <a:fillRect/>
            </a:stretch>
          </p:blipFill>
          <p:spPr bwMode="auto">
            <a:xfrm>
              <a:off x="21" y="943"/>
              <a:ext cx="2752" cy="1425"/>
            </a:xfrm>
            <a:prstGeom prst="rect">
              <a:avLst/>
            </a:prstGeom>
            <a:noFill/>
            <a:ln w="9525">
              <a:noFill/>
              <a:miter lim="800000"/>
              <a:headEnd/>
              <a:tailEnd/>
            </a:ln>
          </p:spPr>
        </p:pic>
        <p:sp>
          <p:nvSpPr>
            <p:cNvPr id="23565" name="Rectangle 13"/>
            <p:cNvSpPr>
              <a:spLocks noChangeArrowheads="1"/>
            </p:cNvSpPr>
            <p:nvPr/>
          </p:nvSpPr>
          <p:spPr bwMode="auto">
            <a:xfrm>
              <a:off x="126" y="2312"/>
              <a:ext cx="2796" cy="923"/>
            </a:xfrm>
            <a:prstGeom prst="rect">
              <a:avLst/>
            </a:prstGeom>
            <a:noFill/>
            <a:ln w="12700">
              <a:noFill/>
              <a:miter lim="800000"/>
              <a:headEnd type="none" w="sm" len="sm"/>
              <a:tailEnd type="none" w="sm" len="sm"/>
            </a:ln>
          </p:spPr>
          <p:txBody>
            <a:bodyPr>
              <a:spAutoFit/>
            </a:bodyPr>
            <a:lstStyle/>
            <a:p>
              <a:pPr>
                <a:lnSpc>
                  <a:spcPct val="90000"/>
                </a:lnSpc>
              </a:pPr>
              <a:r>
                <a:rPr lang="en-US" altLang="en-US" sz="2000" b="1" i="1" u="none">
                  <a:solidFill>
                    <a:srgbClr val="9A001D"/>
                  </a:solidFill>
                </a:rPr>
                <a:t>Standards-based QoS-enabled Middleware:</a:t>
              </a:r>
              <a:r>
                <a:rPr lang="en-US" altLang="en-US" sz="2000" b="1" i="1" u="none">
                  <a:solidFill>
                    <a:srgbClr val="A50021"/>
                  </a:solidFill>
                </a:rPr>
                <a:t>  </a:t>
              </a:r>
              <a:r>
                <a:rPr lang="en-US" altLang="en-US" sz="2000" u="none"/>
                <a:t>Pluggable service &amp; micro-protocol components &amp; reusable “semi-complete” application frameworks</a:t>
              </a:r>
            </a:p>
          </p:txBody>
        </p:sp>
      </p:grpSp>
      <p:grpSp>
        <p:nvGrpSpPr>
          <p:cNvPr id="5" name="Group 14"/>
          <p:cNvGrpSpPr>
            <a:grpSpLocks/>
          </p:cNvGrpSpPr>
          <p:nvPr/>
        </p:nvGrpSpPr>
        <p:grpSpPr bwMode="auto">
          <a:xfrm>
            <a:off x="4316413" y="1905000"/>
            <a:ext cx="587375" cy="1155700"/>
            <a:chOff x="2670" y="1288"/>
            <a:chExt cx="370" cy="728"/>
          </a:xfrm>
        </p:grpSpPr>
        <p:sp>
          <p:nvSpPr>
            <p:cNvPr id="23562" name="AutoShape 15"/>
            <p:cNvSpPr>
              <a:spLocks noChangeArrowheads="1"/>
            </p:cNvSpPr>
            <p:nvPr/>
          </p:nvSpPr>
          <p:spPr bwMode="auto">
            <a:xfrm flipH="1" flipV="1">
              <a:off x="2670" y="1288"/>
              <a:ext cx="370" cy="144"/>
            </a:xfrm>
            <a:prstGeom prst="curvedUpArrow">
              <a:avLst>
                <a:gd name="adj1" fmla="val 51389"/>
                <a:gd name="adj2" fmla="val 102778"/>
                <a:gd name="adj3" fmla="val 33333"/>
              </a:avLst>
            </a:prstGeom>
            <a:solidFill>
              <a:schemeClr val="accent1"/>
            </a:solidFill>
            <a:ln w="12700">
              <a:solidFill>
                <a:schemeClr val="tx1"/>
              </a:solidFill>
              <a:miter lim="800000"/>
              <a:headEnd/>
              <a:tailEnd/>
            </a:ln>
          </p:spPr>
          <p:txBody>
            <a:bodyPr rot="10800000" wrap="none" anchor="ctr"/>
            <a:lstStyle/>
            <a:p>
              <a:endParaRPr lang="en-US"/>
            </a:p>
          </p:txBody>
        </p:sp>
        <p:sp>
          <p:nvSpPr>
            <p:cNvPr id="23563" name="AutoShape 16"/>
            <p:cNvSpPr>
              <a:spLocks noChangeArrowheads="1"/>
            </p:cNvSpPr>
            <p:nvPr/>
          </p:nvSpPr>
          <p:spPr bwMode="auto">
            <a:xfrm>
              <a:off x="2670" y="1872"/>
              <a:ext cx="370" cy="144"/>
            </a:xfrm>
            <a:prstGeom prst="curvedUpArrow">
              <a:avLst>
                <a:gd name="adj1" fmla="val 51389"/>
                <a:gd name="adj2" fmla="val 102778"/>
                <a:gd name="adj3" fmla="val 33333"/>
              </a:avLst>
            </a:prstGeom>
            <a:solidFill>
              <a:schemeClr val="accent1"/>
            </a:solidFill>
            <a:ln w="12700">
              <a:solidFill>
                <a:schemeClr val="tx1"/>
              </a:solidFill>
              <a:miter lim="800000"/>
              <a:headEnd/>
              <a:tailEnd/>
            </a:ln>
          </p:spPr>
          <p:txBody>
            <a:bodyPr rot="10800000" wrap="none" anchor="ct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1581058">
                                            <p:txEl>
                                              <p:pRg st="0" end="0"/>
                                            </p:txEl>
                                          </p:spTgt>
                                        </p:tgtEl>
                                        <p:attrNameLst>
                                          <p:attrName>style.visibility</p:attrName>
                                        </p:attrNameLst>
                                      </p:cBhvr>
                                      <p:to>
                                        <p:strVal val="visible"/>
                                      </p:to>
                                    </p:set>
                                    <p:animEffect transition="in" filter="wipe(up)">
                                      <p:cBhvr>
                                        <p:cTn id="11" dur="500"/>
                                        <p:tgtEl>
                                          <p:spTgt spid="1581058">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1581058">
                                            <p:txEl>
                                              <p:pRg st="1" end="1"/>
                                            </p:txEl>
                                          </p:spTgt>
                                        </p:tgtEl>
                                        <p:attrNameLst>
                                          <p:attrName>style.visibility</p:attrName>
                                        </p:attrNameLst>
                                      </p:cBhvr>
                                      <p:to>
                                        <p:strVal val="visible"/>
                                      </p:to>
                                    </p:set>
                                    <p:animEffect transition="in" filter="wipe(up)">
                                      <p:cBhvr>
                                        <p:cTn id="16" dur="500"/>
                                        <p:tgtEl>
                                          <p:spTgt spid="1581058">
                                            <p:txEl>
                                              <p:pRg st="1" end="1"/>
                                            </p:txEl>
                                          </p:spTgt>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1581058">
                                            <p:txEl>
                                              <p:pRg st="2" end="2"/>
                                            </p:txEl>
                                          </p:spTgt>
                                        </p:tgtEl>
                                        <p:attrNameLst>
                                          <p:attrName>style.visibility</p:attrName>
                                        </p:attrNameLst>
                                      </p:cBhvr>
                                      <p:to>
                                        <p:strVal val="visible"/>
                                      </p:to>
                                    </p:set>
                                    <p:animEffect transition="in" filter="wipe(up)">
                                      <p:cBhvr>
                                        <p:cTn id="19" dur="500"/>
                                        <p:tgtEl>
                                          <p:spTgt spid="1581058">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1581058">
                                            <p:txEl>
                                              <p:pRg st="3" end="3"/>
                                            </p:txEl>
                                          </p:spTgt>
                                        </p:tgtEl>
                                        <p:attrNameLst>
                                          <p:attrName>style.visibility</p:attrName>
                                        </p:attrNameLst>
                                      </p:cBhvr>
                                      <p:to>
                                        <p:strVal val="visible"/>
                                      </p:to>
                                    </p:set>
                                    <p:animEffect transition="in" filter="wipe(up)">
                                      <p:cBhvr>
                                        <p:cTn id="24" dur="500"/>
                                        <p:tgtEl>
                                          <p:spTgt spid="1581058">
                                            <p:txEl>
                                              <p:pRg st="3" end="3"/>
                                            </p:txEl>
                                          </p:spTgt>
                                        </p:tgtEl>
                                      </p:cBhvr>
                                    </p:animEffect>
                                  </p:childTnLst>
                                </p:cTn>
                              </p:par>
                              <p:par>
                                <p:cTn id="25" presetID="22" presetClass="entr" presetSubtype="1" fill="hold" grpId="0" nodeType="withEffect">
                                  <p:stCondLst>
                                    <p:cond delay="0"/>
                                  </p:stCondLst>
                                  <p:childTnLst>
                                    <p:set>
                                      <p:cBhvr>
                                        <p:cTn id="26" dur="1" fill="hold">
                                          <p:stCondLst>
                                            <p:cond delay="0"/>
                                          </p:stCondLst>
                                        </p:cTn>
                                        <p:tgtEl>
                                          <p:spTgt spid="1581058">
                                            <p:txEl>
                                              <p:pRg st="4" end="4"/>
                                            </p:txEl>
                                          </p:spTgt>
                                        </p:tgtEl>
                                        <p:attrNameLst>
                                          <p:attrName>style.visibility</p:attrName>
                                        </p:attrNameLst>
                                      </p:cBhvr>
                                      <p:to>
                                        <p:strVal val="visible"/>
                                      </p:to>
                                    </p:set>
                                    <p:animEffect transition="in" filter="wipe(up)">
                                      <p:cBhvr>
                                        <p:cTn id="27" dur="500"/>
                                        <p:tgtEl>
                                          <p:spTgt spid="1581058">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1581058">
                                            <p:txEl>
                                              <p:pRg st="5" end="5"/>
                                            </p:txEl>
                                          </p:spTgt>
                                        </p:tgtEl>
                                        <p:attrNameLst>
                                          <p:attrName>style.visibility</p:attrName>
                                        </p:attrNameLst>
                                      </p:cBhvr>
                                      <p:to>
                                        <p:strVal val="visible"/>
                                      </p:to>
                                    </p:set>
                                    <p:animEffect transition="in" filter="wipe(up)">
                                      <p:cBhvr>
                                        <p:cTn id="32" dur="500"/>
                                        <p:tgtEl>
                                          <p:spTgt spid="1581058">
                                            <p:txEl>
                                              <p:pRg st="5" end="5"/>
                                            </p:txEl>
                                          </p:spTgt>
                                        </p:tgtEl>
                                      </p:cBhvr>
                                    </p:animEffect>
                                  </p:childTnLst>
                                </p:cTn>
                              </p:par>
                              <p:par>
                                <p:cTn id="33" presetID="22" presetClass="entr" presetSubtype="1" fill="hold" grpId="0" nodeType="withEffect">
                                  <p:stCondLst>
                                    <p:cond delay="0"/>
                                  </p:stCondLst>
                                  <p:childTnLst>
                                    <p:set>
                                      <p:cBhvr>
                                        <p:cTn id="34" dur="1" fill="hold">
                                          <p:stCondLst>
                                            <p:cond delay="0"/>
                                          </p:stCondLst>
                                        </p:cTn>
                                        <p:tgtEl>
                                          <p:spTgt spid="1581058">
                                            <p:txEl>
                                              <p:pRg st="6" end="6"/>
                                            </p:txEl>
                                          </p:spTgt>
                                        </p:tgtEl>
                                        <p:attrNameLst>
                                          <p:attrName>style.visibility</p:attrName>
                                        </p:attrNameLst>
                                      </p:cBhvr>
                                      <p:to>
                                        <p:strVal val="visible"/>
                                      </p:to>
                                    </p:set>
                                    <p:animEffect transition="in" filter="wipe(up)">
                                      <p:cBhvr>
                                        <p:cTn id="35" dur="500"/>
                                        <p:tgtEl>
                                          <p:spTgt spid="1581058">
                                            <p:txEl>
                                              <p:pRg st="6" end="6"/>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499"/>
                                          </p:stCondLst>
                                        </p:cTn>
                                        <p:tgtEl>
                                          <p:spTgt spid="3"/>
                                        </p:tgtEl>
                                        <p:attrNameLst>
                                          <p:attrName>style.visibility</p:attrName>
                                        </p:attrNameLst>
                                      </p:cBhvr>
                                      <p:to>
                                        <p:strVal val="visible"/>
                                      </p:to>
                                    </p:set>
                                  </p:childTnLst>
                                </p:cTn>
                              </p:par>
                            </p:childTnLst>
                          </p:cTn>
                        </p:par>
                        <p:par>
                          <p:cTn id="40" fill="hold">
                            <p:stCondLst>
                              <p:cond delay="500"/>
                            </p:stCondLst>
                            <p:childTnLst>
                              <p:par>
                                <p:cTn id="41" presetID="23" presetClass="entr" presetSubtype="16" fill="hold"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500" fill="hold"/>
                                        <p:tgtEl>
                                          <p:spTgt spid="5"/>
                                        </p:tgtEl>
                                        <p:attrNameLst>
                                          <p:attrName>ppt_w</p:attrName>
                                        </p:attrNameLst>
                                      </p:cBhvr>
                                      <p:tavLst>
                                        <p:tav tm="0">
                                          <p:val>
                                            <p:fltVal val="0"/>
                                          </p:val>
                                        </p:tav>
                                        <p:tav tm="100000">
                                          <p:val>
                                            <p:strVal val="#ppt_w"/>
                                          </p:val>
                                        </p:tav>
                                      </p:tavLst>
                                    </p:anim>
                                    <p:anim calcmode="lin" valueType="num">
                                      <p:cBhvr>
                                        <p:cTn id="44"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1058" grpId="0" build="p" autoUpdateAnimBg="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Slide Number Placeholder 2"/>
          <p:cNvSpPr>
            <a:spLocks noGrp="1"/>
          </p:cNvSpPr>
          <p:nvPr>
            <p:ph type="sldNum" sz="quarter" idx="10"/>
          </p:nvPr>
        </p:nvSpPr>
        <p:spPr>
          <a:noFill/>
        </p:spPr>
        <p:txBody>
          <a:bodyPr/>
          <a:lstStyle/>
          <a:p>
            <a:fld id="{E6CC6922-3DC3-4840-B0A1-514D770EA391}" type="slidenum">
              <a:rPr lang="en-US" smtClean="0">
                <a:latin typeface="Arial" pitchFamily="34" charset="0"/>
              </a:rPr>
              <a:pPr/>
              <a:t>150</a:t>
            </a:fld>
            <a:endParaRPr lang="en-US" smtClean="0">
              <a:latin typeface="Arial" pitchFamily="34" charset="0"/>
            </a:endParaRPr>
          </a:p>
        </p:txBody>
      </p:sp>
      <p:sp>
        <p:nvSpPr>
          <p:cNvPr id="157699" name="Rectangle 4"/>
          <p:cNvSpPr>
            <a:spLocks noChangeArrowheads="1"/>
          </p:cNvSpPr>
          <p:nvPr/>
        </p:nvSpPr>
        <p:spPr bwMode="auto">
          <a:xfrm>
            <a:off x="46038" y="876300"/>
            <a:ext cx="3843337" cy="2908300"/>
          </a:xfrm>
          <a:prstGeom prst="rect">
            <a:avLst/>
          </a:prstGeom>
          <a:solidFill>
            <a:srgbClr val="FFFF9F"/>
          </a:solidFill>
          <a:ln w="12700">
            <a:solidFill>
              <a:schemeClr val="tx1"/>
            </a:solidFill>
            <a:miter lim="800000"/>
            <a:headEnd/>
            <a:tailEnd/>
          </a:ln>
        </p:spPr>
        <p:txBody>
          <a:bodyPr>
            <a:spAutoFit/>
          </a:bodyPr>
          <a:lstStyle/>
          <a:p>
            <a:pPr marL="115888" indent="-115888"/>
            <a:r>
              <a:rPr lang="en-US" sz="2400" b="1" u="none"/>
              <a:t>Context</a:t>
            </a:r>
            <a:endParaRPr lang="en-US" sz="2400" u="none"/>
          </a:p>
          <a:p>
            <a:pPr marL="115888" indent="-115888">
              <a:buFontTx/>
              <a:buChar char="•"/>
            </a:pPr>
            <a:r>
              <a:rPr lang="en-US" sz="2000" u="none"/>
              <a:t>The Half-Sync/Half-Async pattern contains a queue</a:t>
            </a:r>
          </a:p>
          <a:p>
            <a:pPr marL="115888" indent="-115888">
              <a:buFontTx/>
              <a:buChar char="•"/>
            </a:pPr>
            <a:r>
              <a:rPr lang="en-US" sz="2000" u="none"/>
              <a:t>The JAWS Reactor thread is a ‘producer’ that inserts HTTP GET requests into the queue</a:t>
            </a:r>
          </a:p>
          <a:p>
            <a:pPr marL="115888" indent="-115888">
              <a:buFontTx/>
              <a:buChar char="•"/>
            </a:pPr>
            <a:r>
              <a:rPr lang="en-US" sz="2000" u="none"/>
              <a:t>Worker pool threads are ‘consumers’ that remove &amp; process queued requests</a:t>
            </a:r>
          </a:p>
        </p:txBody>
      </p:sp>
      <p:sp>
        <p:nvSpPr>
          <p:cNvPr id="157700" name="Rectangle 32"/>
          <p:cNvSpPr>
            <a:spLocks noChangeArrowheads="1"/>
          </p:cNvSpPr>
          <p:nvPr/>
        </p:nvSpPr>
        <p:spPr bwMode="auto">
          <a:xfrm>
            <a:off x="4665663" y="1993900"/>
            <a:ext cx="658812" cy="212725"/>
          </a:xfrm>
          <a:prstGeom prst="rect">
            <a:avLst/>
          </a:prstGeom>
          <a:noFill/>
          <a:ln w="9525">
            <a:noFill/>
            <a:miter lim="800000"/>
            <a:headEnd/>
            <a:tailEnd/>
          </a:ln>
        </p:spPr>
        <p:txBody>
          <a:bodyPr wrap="none" lIns="0" tIns="0" rIns="0" bIns="0">
            <a:spAutoFit/>
          </a:bodyPr>
          <a:lstStyle/>
          <a:p>
            <a:r>
              <a:rPr lang="en-US" sz="1400" u="none">
                <a:solidFill>
                  <a:srgbClr val="000000"/>
                </a:solidFill>
              </a:rPr>
              <a:t>&lt;&lt;get&gt;&gt;</a:t>
            </a:r>
            <a:endParaRPr lang="en-US" b="1" u="none"/>
          </a:p>
        </p:txBody>
      </p:sp>
      <p:sp>
        <p:nvSpPr>
          <p:cNvPr id="157701" name="Rectangle 33"/>
          <p:cNvSpPr>
            <a:spLocks noChangeArrowheads="1"/>
          </p:cNvSpPr>
          <p:nvPr/>
        </p:nvSpPr>
        <p:spPr bwMode="auto">
          <a:xfrm>
            <a:off x="5467350" y="2262188"/>
            <a:ext cx="244475"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02" name="Freeform 34"/>
          <p:cNvSpPr>
            <a:spLocks/>
          </p:cNvSpPr>
          <p:nvPr/>
        </p:nvSpPr>
        <p:spPr bwMode="auto">
          <a:xfrm>
            <a:off x="5489575" y="2193925"/>
            <a:ext cx="290513" cy="90488"/>
          </a:xfrm>
          <a:custGeom>
            <a:avLst/>
            <a:gdLst>
              <a:gd name="T0" fmla="*/ 0 w 183"/>
              <a:gd name="T1" fmla="*/ 0 h 57"/>
              <a:gd name="T2" fmla="*/ 0 w 183"/>
              <a:gd name="T3" fmla="*/ 2147483647 h 57"/>
              <a:gd name="T4" fmla="*/ 2147483647 w 183"/>
              <a:gd name="T5" fmla="*/ 2147483647 h 57"/>
              <a:gd name="T6" fmla="*/ 2147483647 w 183"/>
              <a:gd name="T7" fmla="*/ 2147483647 h 57"/>
              <a:gd name="T8" fmla="*/ 2147483647 w 183"/>
              <a:gd name="T9" fmla="*/ 2147483647 h 57"/>
              <a:gd name="T10" fmla="*/ 2147483647 w 183"/>
              <a:gd name="T11" fmla="*/ 2147483647 h 57"/>
              <a:gd name="T12" fmla="*/ 0 w 183"/>
              <a:gd name="T13" fmla="*/ 0 h 57"/>
              <a:gd name="T14" fmla="*/ 0 60000 65536"/>
              <a:gd name="T15" fmla="*/ 0 60000 65536"/>
              <a:gd name="T16" fmla="*/ 0 60000 65536"/>
              <a:gd name="T17" fmla="*/ 0 60000 65536"/>
              <a:gd name="T18" fmla="*/ 0 60000 65536"/>
              <a:gd name="T19" fmla="*/ 0 60000 65536"/>
              <a:gd name="T20" fmla="*/ 0 60000 65536"/>
              <a:gd name="T21" fmla="*/ 0 w 183"/>
              <a:gd name="T22" fmla="*/ 0 h 57"/>
              <a:gd name="T23" fmla="*/ 183 w 183"/>
              <a:gd name="T24" fmla="*/ 57 h 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3" h="57">
                <a:moveTo>
                  <a:pt x="0" y="0"/>
                </a:moveTo>
                <a:lnTo>
                  <a:pt x="0" y="15"/>
                </a:lnTo>
                <a:lnTo>
                  <a:pt x="140" y="57"/>
                </a:lnTo>
                <a:lnTo>
                  <a:pt x="183" y="43"/>
                </a:lnTo>
                <a:lnTo>
                  <a:pt x="140" y="43"/>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03" name="Freeform 35"/>
          <p:cNvSpPr>
            <a:spLocks/>
          </p:cNvSpPr>
          <p:nvPr/>
        </p:nvSpPr>
        <p:spPr bwMode="auto">
          <a:xfrm>
            <a:off x="5489575" y="2262188"/>
            <a:ext cx="222250" cy="88900"/>
          </a:xfrm>
          <a:custGeom>
            <a:avLst/>
            <a:gdLst>
              <a:gd name="T0" fmla="*/ 2147483647 w 140"/>
              <a:gd name="T1" fmla="*/ 2147483647 h 56"/>
              <a:gd name="T2" fmla="*/ 2147483647 w 140"/>
              <a:gd name="T3" fmla="*/ 0 h 56"/>
              <a:gd name="T4" fmla="*/ 0 w 140"/>
              <a:gd name="T5" fmla="*/ 2147483647 h 56"/>
              <a:gd name="T6" fmla="*/ 0 w 140"/>
              <a:gd name="T7" fmla="*/ 2147483647 h 56"/>
              <a:gd name="T8" fmla="*/ 2147483647 w 140"/>
              <a:gd name="T9" fmla="*/ 2147483647 h 56"/>
              <a:gd name="T10" fmla="*/ 0 60000 65536"/>
              <a:gd name="T11" fmla="*/ 0 60000 65536"/>
              <a:gd name="T12" fmla="*/ 0 60000 65536"/>
              <a:gd name="T13" fmla="*/ 0 60000 65536"/>
              <a:gd name="T14" fmla="*/ 0 60000 65536"/>
              <a:gd name="T15" fmla="*/ 0 w 140"/>
              <a:gd name="T16" fmla="*/ 0 h 56"/>
              <a:gd name="T17" fmla="*/ 140 w 140"/>
              <a:gd name="T18" fmla="*/ 56 h 56"/>
            </a:gdLst>
            <a:ahLst/>
            <a:cxnLst>
              <a:cxn ang="T10">
                <a:pos x="T0" y="T1"/>
              </a:cxn>
              <a:cxn ang="T11">
                <a:pos x="T2" y="T3"/>
              </a:cxn>
              <a:cxn ang="T12">
                <a:pos x="T4" y="T5"/>
              </a:cxn>
              <a:cxn ang="T13">
                <a:pos x="T6" y="T7"/>
              </a:cxn>
              <a:cxn ang="T14">
                <a:pos x="T8" y="T9"/>
              </a:cxn>
            </a:cxnLst>
            <a:rect l="T15" t="T16" r="T17" b="T18"/>
            <a:pathLst>
              <a:path w="140" h="56">
                <a:moveTo>
                  <a:pt x="140" y="14"/>
                </a:moveTo>
                <a:lnTo>
                  <a:pt x="140" y="0"/>
                </a:lnTo>
                <a:lnTo>
                  <a:pt x="0" y="42"/>
                </a:lnTo>
                <a:lnTo>
                  <a:pt x="0" y="56"/>
                </a:lnTo>
                <a:lnTo>
                  <a:pt x="140" y="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04" name="Rectangle 36"/>
          <p:cNvSpPr>
            <a:spLocks noChangeArrowheads="1"/>
          </p:cNvSpPr>
          <p:nvPr/>
        </p:nvSpPr>
        <p:spPr bwMode="auto">
          <a:xfrm>
            <a:off x="4565650" y="1614488"/>
            <a:ext cx="22225" cy="666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05" name="Line 37"/>
          <p:cNvSpPr>
            <a:spLocks noChangeShapeType="1"/>
          </p:cNvSpPr>
          <p:nvPr/>
        </p:nvSpPr>
        <p:spPr bwMode="auto">
          <a:xfrm>
            <a:off x="4565650" y="1836738"/>
            <a:ext cx="1588" cy="179387"/>
          </a:xfrm>
          <a:prstGeom prst="line">
            <a:avLst/>
          </a:prstGeom>
          <a:noFill/>
          <a:ln w="0">
            <a:solidFill>
              <a:srgbClr val="000000"/>
            </a:solidFill>
            <a:round/>
            <a:headEnd/>
            <a:tailEnd/>
          </a:ln>
        </p:spPr>
        <p:txBody>
          <a:bodyPr/>
          <a:lstStyle/>
          <a:p>
            <a:endParaRPr lang="en-US"/>
          </a:p>
        </p:txBody>
      </p:sp>
      <p:sp>
        <p:nvSpPr>
          <p:cNvPr id="157706" name="Rectangle 38"/>
          <p:cNvSpPr>
            <a:spLocks noChangeArrowheads="1"/>
          </p:cNvSpPr>
          <p:nvPr/>
        </p:nvSpPr>
        <p:spPr bwMode="auto">
          <a:xfrm>
            <a:off x="4565650" y="2171700"/>
            <a:ext cx="22225" cy="1127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07" name="Rectangle 39"/>
          <p:cNvSpPr>
            <a:spLocks noChangeArrowheads="1"/>
          </p:cNvSpPr>
          <p:nvPr/>
        </p:nvSpPr>
        <p:spPr bwMode="auto">
          <a:xfrm>
            <a:off x="4565650" y="2262188"/>
            <a:ext cx="88900"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08" name="Line 41"/>
          <p:cNvSpPr>
            <a:spLocks noChangeShapeType="1"/>
          </p:cNvSpPr>
          <p:nvPr/>
        </p:nvSpPr>
        <p:spPr bwMode="auto">
          <a:xfrm>
            <a:off x="4776788" y="2262188"/>
            <a:ext cx="179387" cy="1587"/>
          </a:xfrm>
          <a:prstGeom prst="line">
            <a:avLst/>
          </a:prstGeom>
          <a:noFill/>
          <a:ln w="0">
            <a:solidFill>
              <a:srgbClr val="000000"/>
            </a:solidFill>
            <a:round/>
            <a:headEnd/>
            <a:tailEnd/>
          </a:ln>
        </p:spPr>
        <p:txBody>
          <a:bodyPr/>
          <a:lstStyle/>
          <a:p>
            <a:endParaRPr lang="en-US"/>
          </a:p>
        </p:txBody>
      </p:sp>
      <p:sp>
        <p:nvSpPr>
          <p:cNvPr id="157709" name="Line 42"/>
          <p:cNvSpPr>
            <a:spLocks noChangeShapeType="1"/>
          </p:cNvSpPr>
          <p:nvPr/>
        </p:nvSpPr>
        <p:spPr bwMode="auto">
          <a:xfrm>
            <a:off x="5089525" y="2262188"/>
            <a:ext cx="155575" cy="1587"/>
          </a:xfrm>
          <a:prstGeom prst="line">
            <a:avLst/>
          </a:prstGeom>
          <a:noFill/>
          <a:ln w="0">
            <a:solidFill>
              <a:srgbClr val="000000"/>
            </a:solidFill>
            <a:round/>
            <a:headEnd/>
            <a:tailEnd/>
          </a:ln>
        </p:spPr>
        <p:txBody>
          <a:bodyPr/>
          <a:lstStyle/>
          <a:p>
            <a:endParaRPr lang="en-US"/>
          </a:p>
        </p:txBody>
      </p:sp>
      <p:sp>
        <p:nvSpPr>
          <p:cNvPr id="157710" name="Rectangle 43"/>
          <p:cNvSpPr>
            <a:spLocks noChangeArrowheads="1"/>
          </p:cNvSpPr>
          <p:nvPr/>
        </p:nvSpPr>
        <p:spPr bwMode="auto">
          <a:xfrm>
            <a:off x="5400675" y="2262188"/>
            <a:ext cx="66675"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11" name="Rectangle 44"/>
          <p:cNvSpPr>
            <a:spLocks noChangeArrowheads="1"/>
          </p:cNvSpPr>
          <p:nvPr/>
        </p:nvSpPr>
        <p:spPr bwMode="auto">
          <a:xfrm>
            <a:off x="7493000" y="2239963"/>
            <a:ext cx="246063"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12" name="Freeform 45"/>
          <p:cNvSpPr>
            <a:spLocks/>
          </p:cNvSpPr>
          <p:nvPr/>
        </p:nvSpPr>
        <p:spPr bwMode="auto">
          <a:xfrm>
            <a:off x="7426325" y="2239963"/>
            <a:ext cx="290513" cy="88900"/>
          </a:xfrm>
          <a:custGeom>
            <a:avLst/>
            <a:gdLst>
              <a:gd name="T0" fmla="*/ 2147483647 w 183"/>
              <a:gd name="T1" fmla="*/ 2147483647 h 56"/>
              <a:gd name="T2" fmla="*/ 2147483647 w 183"/>
              <a:gd name="T3" fmla="*/ 2147483647 h 56"/>
              <a:gd name="T4" fmla="*/ 2147483647 w 183"/>
              <a:gd name="T5" fmla="*/ 0 h 56"/>
              <a:gd name="T6" fmla="*/ 2147483647 w 183"/>
              <a:gd name="T7" fmla="*/ 0 h 56"/>
              <a:gd name="T8" fmla="*/ 0 w 183"/>
              <a:gd name="T9" fmla="*/ 2147483647 h 56"/>
              <a:gd name="T10" fmla="*/ 2147483647 w 183"/>
              <a:gd name="T11" fmla="*/ 2147483647 h 56"/>
              <a:gd name="T12" fmla="*/ 2147483647 w 183"/>
              <a:gd name="T13" fmla="*/ 2147483647 h 56"/>
              <a:gd name="T14" fmla="*/ 0 60000 65536"/>
              <a:gd name="T15" fmla="*/ 0 60000 65536"/>
              <a:gd name="T16" fmla="*/ 0 60000 65536"/>
              <a:gd name="T17" fmla="*/ 0 60000 65536"/>
              <a:gd name="T18" fmla="*/ 0 60000 65536"/>
              <a:gd name="T19" fmla="*/ 0 60000 65536"/>
              <a:gd name="T20" fmla="*/ 0 60000 65536"/>
              <a:gd name="T21" fmla="*/ 0 w 183"/>
              <a:gd name="T22" fmla="*/ 0 h 56"/>
              <a:gd name="T23" fmla="*/ 183 w 183"/>
              <a:gd name="T24" fmla="*/ 56 h 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3" h="56">
                <a:moveTo>
                  <a:pt x="183" y="56"/>
                </a:moveTo>
                <a:lnTo>
                  <a:pt x="183" y="42"/>
                </a:lnTo>
                <a:lnTo>
                  <a:pt x="42" y="0"/>
                </a:lnTo>
                <a:lnTo>
                  <a:pt x="0" y="14"/>
                </a:lnTo>
                <a:lnTo>
                  <a:pt x="42" y="14"/>
                </a:lnTo>
                <a:lnTo>
                  <a:pt x="183" y="5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13" name="Freeform 46"/>
          <p:cNvSpPr>
            <a:spLocks/>
          </p:cNvSpPr>
          <p:nvPr/>
        </p:nvSpPr>
        <p:spPr bwMode="auto">
          <a:xfrm>
            <a:off x="7493000" y="2171700"/>
            <a:ext cx="223838" cy="90488"/>
          </a:xfrm>
          <a:custGeom>
            <a:avLst/>
            <a:gdLst>
              <a:gd name="T0" fmla="*/ 0 w 141"/>
              <a:gd name="T1" fmla="*/ 2147483647 h 57"/>
              <a:gd name="T2" fmla="*/ 0 w 141"/>
              <a:gd name="T3" fmla="*/ 2147483647 h 57"/>
              <a:gd name="T4" fmla="*/ 2147483647 w 141"/>
              <a:gd name="T5" fmla="*/ 2147483647 h 57"/>
              <a:gd name="T6" fmla="*/ 2147483647 w 141"/>
              <a:gd name="T7" fmla="*/ 0 h 57"/>
              <a:gd name="T8" fmla="*/ 0 w 141"/>
              <a:gd name="T9" fmla="*/ 2147483647 h 57"/>
              <a:gd name="T10" fmla="*/ 0 60000 65536"/>
              <a:gd name="T11" fmla="*/ 0 60000 65536"/>
              <a:gd name="T12" fmla="*/ 0 60000 65536"/>
              <a:gd name="T13" fmla="*/ 0 60000 65536"/>
              <a:gd name="T14" fmla="*/ 0 60000 65536"/>
              <a:gd name="T15" fmla="*/ 0 w 141"/>
              <a:gd name="T16" fmla="*/ 0 h 57"/>
              <a:gd name="T17" fmla="*/ 141 w 141"/>
              <a:gd name="T18" fmla="*/ 57 h 57"/>
            </a:gdLst>
            <a:ahLst/>
            <a:cxnLst>
              <a:cxn ang="T10">
                <a:pos x="T0" y="T1"/>
              </a:cxn>
              <a:cxn ang="T11">
                <a:pos x="T2" y="T3"/>
              </a:cxn>
              <a:cxn ang="T12">
                <a:pos x="T4" y="T5"/>
              </a:cxn>
              <a:cxn ang="T13">
                <a:pos x="T6" y="T7"/>
              </a:cxn>
              <a:cxn ang="T14">
                <a:pos x="T8" y="T9"/>
              </a:cxn>
            </a:cxnLst>
            <a:rect l="T15" t="T16" r="T17" b="T18"/>
            <a:pathLst>
              <a:path w="141" h="57">
                <a:moveTo>
                  <a:pt x="0" y="43"/>
                </a:moveTo>
                <a:lnTo>
                  <a:pt x="0" y="57"/>
                </a:lnTo>
                <a:lnTo>
                  <a:pt x="141" y="14"/>
                </a:lnTo>
                <a:lnTo>
                  <a:pt x="141" y="0"/>
                </a:lnTo>
                <a:lnTo>
                  <a:pt x="0" y="4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14" name="Rectangle 47"/>
          <p:cNvSpPr>
            <a:spLocks noChangeArrowheads="1"/>
          </p:cNvSpPr>
          <p:nvPr/>
        </p:nvSpPr>
        <p:spPr bwMode="auto">
          <a:xfrm>
            <a:off x="8607425" y="1614488"/>
            <a:ext cx="22225" cy="666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15" name="Line 48"/>
          <p:cNvSpPr>
            <a:spLocks noChangeShapeType="1"/>
          </p:cNvSpPr>
          <p:nvPr/>
        </p:nvSpPr>
        <p:spPr bwMode="auto">
          <a:xfrm>
            <a:off x="8607425" y="1836738"/>
            <a:ext cx="1588" cy="179387"/>
          </a:xfrm>
          <a:prstGeom prst="line">
            <a:avLst/>
          </a:prstGeom>
          <a:noFill/>
          <a:ln w="0">
            <a:solidFill>
              <a:srgbClr val="000000"/>
            </a:solidFill>
            <a:round/>
            <a:headEnd/>
            <a:tailEnd/>
          </a:ln>
        </p:spPr>
        <p:txBody>
          <a:bodyPr/>
          <a:lstStyle/>
          <a:p>
            <a:endParaRPr lang="en-US"/>
          </a:p>
        </p:txBody>
      </p:sp>
      <p:sp>
        <p:nvSpPr>
          <p:cNvPr id="157716" name="Rectangle 49"/>
          <p:cNvSpPr>
            <a:spLocks noChangeArrowheads="1"/>
          </p:cNvSpPr>
          <p:nvPr/>
        </p:nvSpPr>
        <p:spPr bwMode="auto">
          <a:xfrm>
            <a:off x="8607425" y="2171700"/>
            <a:ext cx="22225" cy="1127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17" name="Rectangle 50"/>
          <p:cNvSpPr>
            <a:spLocks noChangeArrowheads="1"/>
          </p:cNvSpPr>
          <p:nvPr/>
        </p:nvSpPr>
        <p:spPr bwMode="auto">
          <a:xfrm>
            <a:off x="8518525" y="2262188"/>
            <a:ext cx="88900"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18" name="Line 52"/>
          <p:cNvSpPr>
            <a:spLocks noChangeShapeType="1"/>
          </p:cNvSpPr>
          <p:nvPr/>
        </p:nvSpPr>
        <p:spPr bwMode="auto">
          <a:xfrm flipH="1">
            <a:off x="8228013" y="2262188"/>
            <a:ext cx="155575" cy="1587"/>
          </a:xfrm>
          <a:prstGeom prst="line">
            <a:avLst/>
          </a:prstGeom>
          <a:noFill/>
          <a:ln w="0">
            <a:solidFill>
              <a:srgbClr val="000000"/>
            </a:solidFill>
            <a:round/>
            <a:headEnd/>
            <a:tailEnd/>
          </a:ln>
        </p:spPr>
        <p:txBody>
          <a:bodyPr/>
          <a:lstStyle/>
          <a:p>
            <a:endParaRPr lang="en-US"/>
          </a:p>
        </p:txBody>
      </p:sp>
      <p:sp>
        <p:nvSpPr>
          <p:cNvPr id="157719" name="Line 53"/>
          <p:cNvSpPr>
            <a:spLocks noChangeShapeType="1"/>
          </p:cNvSpPr>
          <p:nvPr/>
        </p:nvSpPr>
        <p:spPr bwMode="auto">
          <a:xfrm flipH="1">
            <a:off x="7939088" y="2262188"/>
            <a:ext cx="155575" cy="1587"/>
          </a:xfrm>
          <a:prstGeom prst="line">
            <a:avLst/>
          </a:prstGeom>
          <a:noFill/>
          <a:ln w="0">
            <a:solidFill>
              <a:srgbClr val="000000"/>
            </a:solidFill>
            <a:round/>
            <a:headEnd/>
            <a:tailEnd/>
          </a:ln>
        </p:spPr>
        <p:txBody>
          <a:bodyPr/>
          <a:lstStyle/>
          <a:p>
            <a:endParaRPr lang="en-US"/>
          </a:p>
        </p:txBody>
      </p:sp>
      <p:sp>
        <p:nvSpPr>
          <p:cNvPr id="157720" name="Rectangle 54"/>
          <p:cNvSpPr>
            <a:spLocks noChangeArrowheads="1"/>
          </p:cNvSpPr>
          <p:nvPr/>
        </p:nvSpPr>
        <p:spPr bwMode="auto">
          <a:xfrm>
            <a:off x="7739063" y="2262188"/>
            <a:ext cx="66675"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21" name="Rectangle 55"/>
          <p:cNvSpPr>
            <a:spLocks noChangeArrowheads="1"/>
          </p:cNvSpPr>
          <p:nvPr/>
        </p:nvSpPr>
        <p:spPr bwMode="auto">
          <a:xfrm>
            <a:off x="6580188" y="1836738"/>
            <a:ext cx="22225" cy="2238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22" name="Freeform 56"/>
          <p:cNvSpPr>
            <a:spLocks/>
          </p:cNvSpPr>
          <p:nvPr/>
        </p:nvSpPr>
        <p:spPr bwMode="auto">
          <a:xfrm>
            <a:off x="6580188" y="1836738"/>
            <a:ext cx="88900" cy="290512"/>
          </a:xfrm>
          <a:custGeom>
            <a:avLst/>
            <a:gdLst>
              <a:gd name="T0" fmla="*/ 2147483647 w 56"/>
              <a:gd name="T1" fmla="*/ 0 h 183"/>
              <a:gd name="T2" fmla="*/ 2147483647 w 56"/>
              <a:gd name="T3" fmla="*/ 0 h 183"/>
              <a:gd name="T4" fmla="*/ 0 w 56"/>
              <a:gd name="T5" fmla="*/ 2147483647 h 183"/>
              <a:gd name="T6" fmla="*/ 0 w 56"/>
              <a:gd name="T7" fmla="*/ 2147483647 h 183"/>
              <a:gd name="T8" fmla="*/ 2147483647 w 56"/>
              <a:gd name="T9" fmla="*/ 2147483647 h 183"/>
              <a:gd name="T10" fmla="*/ 2147483647 w 56"/>
              <a:gd name="T11" fmla="*/ 2147483647 h 183"/>
              <a:gd name="T12" fmla="*/ 2147483647 w 56"/>
              <a:gd name="T13" fmla="*/ 0 h 183"/>
              <a:gd name="T14" fmla="*/ 0 60000 65536"/>
              <a:gd name="T15" fmla="*/ 0 60000 65536"/>
              <a:gd name="T16" fmla="*/ 0 60000 65536"/>
              <a:gd name="T17" fmla="*/ 0 60000 65536"/>
              <a:gd name="T18" fmla="*/ 0 60000 65536"/>
              <a:gd name="T19" fmla="*/ 0 60000 65536"/>
              <a:gd name="T20" fmla="*/ 0 60000 65536"/>
              <a:gd name="T21" fmla="*/ 0 w 56"/>
              <a:gd name="T22" fmla="*/ 0 h 183"/>
              <a:gd name="T23" fmla="*/ 56 w 56"/>
              <a:gd name="T24" fmla="*/ 183 h 1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 h="183">
                <a:moveTo>
                  <a:pt x="56" y="0"/>
                </a:moveTo>
                <a:lnTo>
                  <a:pt x="42" y="0"/>
                </a:lnTo>
                <a:lnTo>
                  <a:pt x="0" y="141"/>
                </a:lnTo>
                <a:lnTo>
                  <a:pt x="14" y="183"/>
                </a:lnTo>
                <a:lnTo>
                  <a:pt x="14" y="141"/>
                </a:lnTo>
                <a:lnTo>
                  <a:pt x="56"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23" name="Freeform 57"/>
          <p:cNvSpPr>
            <a:spLocks/>
          </p:cNvSpPr>
          <p:nvPr/>
        </p:nvSpPr>
        <p:spPr bwMode="auto">
          <a:xfrm>
            <a:off x="6513513" y="1836738"/>
            <a:ext cx="88900" cy="223837"/>
          </a:xfrm>
          <a:custGeom>
            <a:avLst/>
            <a:gdLst>
              <a:gd name="T0" fmla="*/ 2147483647 w 56"/>
              <a:gd name="T1" fmla="*/ 2147483647 h 141"/>
              <a:gd name="T2" fmla="*/ 2147483647 w 56"/>
              <a:gd name="T3" fmla="*/ 2147483647 h 141"/>
              <a:gd name="T4" fmla="*/ 2147483647 w 56"/>
              <a:gd name="T5" fmla="*/ 0 h 141"/>
              <a:gd name="T6" fmla="*/ 0 w 56"/>
              <a:gd name="T7" fmla="*/ 0 h 141"/>
              <a:gd name="T8" fmla="*/ 2147483647 w 56"/>
              <a:gd name="T9" fmla="*/ 2147483647 h 141"/>
              <a:gd name="T10" fmla="*/ 0 60000 65536"/>
              <a:gd name="T11" fmla="*/ 0 60000 65536"/>
              <a:gd name="T12" fmla="*/ 0 60000 65536"/>
              <a:gd name="T13" fmla="*/ 0 60000 65536"/>
              <a:gd name="T14" fmla="*/ 0 60000 65536"/>
              <a:gd name="T15" fmla="*/ 0 w 56"/>
              <a:gd name="T16" fmla="*/ 0 h 141"/>
              <a:gd name="T17" fmla="*/ 56 w 56"/>
              <a:gd name="T18" fmla="*/ 141 h 141"/>
            </a:gdLst>
            <a:ahLst/>
            <a:cxnLst>
              <a:cxn ang="T10">
                <a:pos x="T0" y="T1"/>
              </a:cxn>
              <a:cxn ang="T11">
                <a:pos x="T2" y="T3"/>
              </a:cxn>
              <a:cxn ang="T12">
                <a:pos x="T4" y="T5"/>
              </a:cxn>
              <a:cxn ang="T13">
                <a:pos x="T6" y="T7"/>
              </a:cxn>
              <a:cxn ang="T14">
                <a:pos x="T8" y="T9"/>
              </a:cxn>
            </a:cxnLst>
            <a:rect l="T15" t="T16" r="T17" b="T18"/>
            <a:pathLst>
              <a:path w="56" h="141">
                <a:moveTo>
                  <a:pt x="42" y="141"/>
                </a:moveTo>
                <a:lnTo>
                  <a:pt x="56" y="141"/>
                </a:lnTo>
                <a:lnTo>
                  <a:pt x="14" y="0"/>
                </a:lnTo>
                <a:lnTo>
                  <a:pt x="0" y="0"/>
                </a:lnTo>
                <a:lnTo>
                  <a:pt x="42" y="14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24" name="Rectangle 58"/>
          <p:cNvSpPr>
            <a:spLocks noChangeArrowheads="1"/>
          </p:cNvSpPr>
          <p:nvPr/>
        </p:nvSpPr>
        <p:spPr bwMode="auto">
          <a:xfrm>
            <a:off x="6602413" y="1590675"/>
            <a:ext cx="22225" cy="904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25" name="Rectangle 59"/>
          <p:cNvSpPr>
            <a:spLocks noChangeArrowheads="1"/>
          </p:cNvSpPr>
          <p:nvPr/>
        </p:nvSpPr>
        <p:spPr bwMode="auto">
          <a:xfrm>
            <a:off x="6602413" y="1747838"/>
            <a:ext cx="22225" cy="8890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26" name="Rectangle 60"/>
          <p:cNvSpPr>
            <a:spLocks noChangeArrowheads="1"/>
          </p:cNvSpPr>
          <p:nvPr/>
        </p:nvSpPr>
        <p:spPr bwMode="auto">
          <a:xfrm>
            <a:off x="6804025" y="1770063"/>
            <a:ext cx="658813" cy="212725"/>
          </a:xfrm>
          <a:prstGeom prst="rect">
            <a:avLst/>
          </a:prstGeom>
          <a:noFill/>
          <a:ln w="9525">
            <a:noFill/>
            <a:miter lim="800000"/>
            <a:headEnd/>
            <a:tailEnd/>
          </a:ln>
        </p:spPr>
        <p:txBody>
          <a:bodyPr wrap="none" lIns="0" tIns="0" rIns="0" bIns="0">
            <a:spAutoFit/>
          </a:bodyPr>
          <a:lstStyle/>
          <a:p>
            <a:r>
              <a:rPr lang="en-US" sz="1400" u="none">
                <a:solidFill>
                  <a:srgbClr val="000000"/>
                </a:solidFill>
              </a:rPr>
              <a:t>&lt;&lt;get&gt;&gt;</a:t>
            </a:r>
            <a:endParaRPr lang="en-US" b="1" u="none"/>
          </a:p>
        </p:txBody>
      </p:sp>
      <p:sp>
        <p:nvSpPr>
          <p:cNvPr id="157727" name="Rectangle 61"/>
          <p:cNvSpPr>
            <a:spLocks noChangeArrowheads="1"/>
          </p:cNvSpPr>
          <p:nvPr/>
        </p:nvSpPr>
        <p:spPr bwMode="auto">
          <a:xfrm>
            <a:off x="7850188" y="1993900"/>
            <a:ext cx="658812" cy="212725"/>
          </a:xfrm>
          <a:prstGeom prst="rect">
            <a:avLst/>
          </a:prstGeom>
          <a:noFill/>
          <a:ln w="9525">
            <a:noFill/>
            <a:miter lim="800000"/>
            <a:headEnd/>
            <a:tailEnd/>
          </a:ln>
        </p:spPr>
        <p:txBody>
          <a:bodyPr wrap="none" lIns="0" tIns="0" rIns="0" bIns="0">
            <a:spAutoFit/>
          </a:bodyPr>
          <a:lstStyle/>
          <a:p>
            <a:r>
              <a:rPr lang="en-US" sz="1400" u="none">
                <a:solidFill>
                  <a:srgbClr val="000000"/>
                </a:solidFill>
              </a:rPr>
              <a:t>&lt;&lt;get&gt;&gt;</a:t>
            </a:r>
            <a:endParaRPr lang="en-US" b="1" u="none"/>
          </a:p>
        </p:txBody>
      </p:sp>
      <p:sp>
        <p:nvSpPr>
          <p:cNvPr id="157728" name="Rectangle 62"/>
          <p:cNvSpPr>
            <a:spLocks noChangeArrowheads="1"/>
          </p:cNvSpPr>
          <p:nvPr/>
        </p:nvSpPr>
        <p:spPr bwMode="auto">
          <a:xfrm>
            <a:off x="6602413" y="2439988"/>
            <a:ext cx="22225" cy="2460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29" name="Freeform 63"/>
          <p:cNvSpPr>
            <a:spLocks/>
          </p:cNvSpPr>
          <p:nvPr/>
        </p:nvSpPr>
        <p:spPr bwMode="auto">
          <a:xfrm>
            <a:off x="6535738" y="2351088"/>
            <a:ext cx="88900" cy="334962"/>
          </a:xfrm>
          <a:custGeom>
            <a:avLst/>
            <a:gdLst>
              <a:gd name="T0" fmla="*/ 0 w 56"/>
              <a:gd name="T1" fmla="*/ 2147483647 h 211"/>
              <a:gd name="T2" fmla="*/ 2147483647 w 56"/>
              <a:gd name="T3" fmla="*/ 2147483647 h 211"/>
              <a:gd name="T4" fmla="*/ 2147483647 w 56"/>
              <a:gd name="T5" fmla="*/ 2147483647 h 211"/>
              <a:gd name="T6" fmla="*/ 2147483647 w 56"/>
              <a:gd name="T7" fmla="*/ 2147483647 h 211"/>
              <a:gd name="T8" fmla="*/ 2147483647 w 56"/>
              <a:gd name="T9" fmla="*/ 0 h 211"/>
              <a:gd name="T10" fmla="*/ 2147483647 w 56"/>
              <a:gd name="T11" fmla="*/ 2147483647 h 211"/>
              <a:gd name="T12" fmla="*/ 0 w 56"/>
              <a:gd name="T13" fmla="*/ 2147483647 h 211"/>
              <a:gd name="T14" fmla="*/ 0 60000 65536"/>
              <a:gd name="T15" fmla="*/ 0 60000 65536"/>
              <a:gd name="T16" fmla="*/ 0 60000 65536"/>
              <a:gd name="T17" fmla="*/ 0 60000 65536"/>
              <a:gd name="T18" fmla="*/ 0 60000 65536"/>
              <a:gd name="T19" fmla="*/ 0 60000 65536"/>
              <a:gd name="T20" fmla="*/ 0 60000 65536"/>
              <a:gd name="T21" fmla="*/ 0 w 56"/>
              <a:gd name="T22" fmla="*/ 0 h 211"/>
              <a:gd name="T23" fmla="*/ 56 w 56"/>
              <a:gd name="T24" fmla="*/ 211 h 2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 h="211">
                <a:moveTo>
                  <a:pt x="0" y="211"/>
                </a:moveTo>
                <a:lnTo>
                  <a:pt x="14" y="211"/>
                </a:lnTo>
                <a:lnTo>
                  <a:pt x="56" y="56"/>
                </a:lnTo>
                <a:lnTo>
                  <a:pt x="42" y="0"/>
                </a:lnTo>
                <a:lnTo>
                  <a:pt x="42" y="56"/>
                </a:lnTo>
                <a:lnTo>
                  <a:pt x="0" y="21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30" name="Freeform 64"/>
          <p:cNvSpPr>
            <a:spLocks/>
          </p:cNvSpPr>
          <p:nvPr/>
        </p:nvSpPr>
        <p:spPr bwMode="auto">
          <a:xfrm>
            <a:off x="6602413" y="2439988"/>
            <a:ext cx="90487" cy="246062"/>
          </a:xfrm>
          <a:custGeom>
            <a:avLst/>
            <a:gdLst>
              <a:gd name="T0" fmla="*/ 2147483647 w 57"/>
              <a:gd name="T1" fmla="*/ 0 h 155"/>
              <a:gd name="T2" fmla="*/ 0 w 57"/>
              <a:gd name="T3" fmla="*/ 0 h 155"/>
              <a:gd name="T4" fmla="*/ 2147483647 w 57"/>
              <a:gd name="T5" fmla="*/ 2147483647 h 155"/>
              <a:gd name="T6" fmla="*/ 2147483647 w 57"/>
              <a:gd name="T7" fmla="*/ 2147483647 h 155"/>
              <a:gd name="T8" fmla="*/ 2147483647 w 57"/>
              <a:gd name="T9" fmla="*/ 0 h 155"/>
              <a:gd name="T10" fmla="*/ 0 60000 65536"/>
              <a:gd name="T11" fmla="*/ 0 60000 65536"/>
              <a:gd name="T12" fmla="*/ 0 60000 65536"/>
              <a:gd name="T13" fmla="*/ 0 60000 65536"/>
              <a:gd name="T14" fmla="*/ 0 60000 65536"/>
              <a:gd name="T15" fmla="*/ 0 w 57"/>
              <a:gd name="T16" fmla="*/ 0 h 155"/>
              <a:gd name="T17" fmla="*/ 57 w 57"/>
              <a:gd name="T18" fmla="*/ 155 h 155"/>
            </a:gdLst>
            <a:ahLst/>
            <a:cxnLst>
              <a:cxn ang="T10">
                <a:pos x="T0" y="T1"/>
              </a:cxn>
              <a:cxn ang="T11">
                <a:pos x="T2" y="T3"/>
              </a:cxn>
              <a:cxn ang="T12">
                <a:pos x="T4" y="T5"/>
              </a:cxn>
              <a:cxn ang="T13">
                <a:pos x="T6" y="T7"/>
              </a:cxn>
              <a:cxn ang="T14">
                <a:pos x="T8" y="T9"/>
              </a:cxn>
            </a:cxnLst>
            <a:rect l="T15" t="T16" r="T17" b="T18"/>
            <a:pathLst>
              <a:path w="57" h="155">
                <a:moveTo>
                  <a:pt x="14" y="0"/>
                </a:moveTo>
                <a:lnTo>
                  <a:pt x="0" y="0"/>
                </a:lnTo>
                <a:lnTo>
                  <a:pt x="42" y="155"/>
                </a:lnTo>
                <a:lnTo>
                  <a:pt x="57" y="155"/>
                </a:lnTo>
                <a:lnTo>
                  <a:pt x="14"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31" name="Rectangle 65"/>
          <p:cNvSpPr>
            <a:spLocks noChangeArrowheads="1"/>
          </p:cNvSpPr>
          <p:nvPr/>
        </p:nvSpPr>
        <p:spPr bwMode="auto">
          <a:xfrm>
            <a:off x="6602413" y="2774950"/>
            <a:ext cx="22225" cy="904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32" name="Rectangle 66"/>
          <p:cNvSpPr>
            <a:spLocks noChangeArrowheads="1"/>
          </p:cNvSpPr>
          <p:nvPr/>
        </p:nvSpPr>
        <p:spPr bwMode="auto">
          <a:xfrm>
            <a:off x="6602413" y="2686050"/>
            <a:ext cx="22225" cy="8890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33" name="Rectangle 67"/>
          <p:cNvSpPr>
            <a:spLocks noChangeArrowheads="1"/>
          </p:cNvSpPr>
          <p:nvPr/>
        </p:nvSpPr>
        <p:spPr bwMode="auto">
          <a:xfrm>
            <a:off x="5667375" y="2506663"/>
            <a:ext cx="658813" cy="212725"/>
          </a:xfrm>
          <a:prstGeom prst="rect">
            <a:avLst/>
          </a:prstGeom>
          <a:noFill/>
          <a:ln w="9525">
            <a:noFill/>
            <a:miter lim="800000"/>
            <a:headEnd/>
            <a:tailEnd/>
          </a:ln>
        </p:spPr>
        <p:txBody>
          <a:bodyPr wrap="none" lIns="0" tIns="0" rIns="0" bIns="0">
            <a:spAutoFit/>
          </a:bodyPr>
          <a:lstStyle/>
          <a:p>
            <a:r>
              <a:rPr lang="en-US" sz="1400" u="none">
                <a:solidFill>
                  <a:srgbClr val="000000"/>
                </a:solidFill>
              </a:rPr>
              <a:t>&lt;&lt;put&gt;&gt;</a:t>
            </a:r>
            <a:endParaRPr lang="en-US" b="1" u="none"/>
          </a:p>
        </p:txBody>
      </p:sp>
      <p:sp>
        <p:nvSpPr>
          <p:cNvPr id="157734" name="Rectangle 72"/>
          <p:cNvSpPr>
            <a:spLocks noChangeArrowheads="1"/>
          </p:cNvSpPr>
          <p:nvPr/>
        </p:nvSpPr>
        <p:spPr bwMode="auto">
          <a:xfrm>
            <a:off x="4149725" y="1050925"/>
            <a:ext cx="855663" cy="498475"/>
          </a:xfrm>
          <a:prstGeom prst="rect">
            <a:avLst/>
          </a:prstGeom>
          <a:solidFill>
            <a:schemeClr val="bg1"/>
          </a:solidFill>
          <a:ln w="9525">
            <a:solidFill>
              <a:schemeClr val="tx1"/>
            </a:solidFill>
            <a:miter lim="800000"/>
            <a:headEnd/>
            <a:tailEnd/>
          </a:ln>
        </p:spPr>
        <p:txBody>
          <a:bodyPr wrap="none" lIns="0" tIns="0" rIns="0" bIns="0">
            <a:spAutoFit/>
          </a:bodyPr>
          <a:lstStyle/>
          <a:p>
            <a:pPr algn="ctr"/>
            <a:r>
              <a:rPr lang="en-US" sz="1600" b="1" u="none">
                <a:solidFill>
                  <a:srgbClr val="000000"/>
                </a:solidFill>
              </a:rPr>
              <a:t>Worker </a:t>
            </a:r>
          </a:p>
          <a:p>
            <a:pPr algn="ctr"/>
            <a:r>
              <a:rPr lang="en-US" sz="1600" b="1" u="none">
                <a:solidFill>
                  <a:srgbClr val="000000"/>
                </a:solidFill>
              </a:rPr>
              <a:t>Thread 1</a:t>
            </a:r>
            <a:endParaRPr lang="en-US" b="1" u="none"/>
          </a:p>
        </p:txBody>
      </p:sp>
      <p:sp>
        <p:nvSpPr>
          <p:cNvPr id="157735" name="Rectangle 77"/>
          <p:cNvSpPr>
            <a:spLocks noChangeArrowheads="1"/>
          </p:cNvSpPr>
          <p:nvPr/>
        </p:nvSpPr>
        <p:spPr bwMode="auto">
          <a:xfrm>
            <a:off x="8197850" y="1050925"/>
            <a:ext cx="855663" cy="498475"/>
          </a:xfrm>
          <a:prstGeom prst="rect">
            <a:avLst/>
          </a:prstGeom>
          <a:solidFill>
            <a:schemeClr val="bg1"/>
          </a:solidFill>
          <a:ln w="9525">
            <a:solidFill>
              <a:schemeClr val="tx1"/>
            </a:solidFill>
            <a:miter lim="800000"/>
            <a:headEnd/>
            <a:tailEnd/>
          </a:ln>
        </p:spPr>
        <p:txBody>
          <a:bodyPr wrap="none" lIns="0" tIns="0" rIns="0" bIns="0">
            <a:spAutoFit/>
          </a:bodyPr>
          <a:lstStyle/>
          <a:p>
            <a:pPr algn="ctr"/>
            <a:r>
              <a:rPr lang="en-US" sz="1600" b="1" u="none">
                <a:solidFill>
                  <a:srgbClr val="000000"/>
                </a:solidFill>
              </a:rPr>
              <a:t>Worker </a:t>
            </a:r>
          </a:p>
          <a:p>
            <a:pPr algn="ctr"/>
            <a:r>
              <a:rPr lang="en-US" sz="1600" b="1" u="none">
                <a:solidFill>
                  <a:srgbClr val="000000"/>
                </a:solidFill>
              </a:rPr>
              <a:t>Thread 3</a:t>
            </a:r>
            <a:endParaRPr lang="en-US" b="1" u="none"/>
          </a:p>
        </p:txBody>
      </p:sp>
      <p:sp>
        <p:nvSpPr>
          <p:cNvPr id="157736" name="Rectangle 78"/>
          <p:cNvSpPr>
            <a:spLocks noChangeArrowheads="1"/>
          </p:cNvSpPr>
          <p:nvPr/>
        </p:nvSpPr>
        <p:spPr bwMode="auto">
          <a:xfrm>
            <a:off x="5780088" y="3468688"/>
            <a:ext cx="1624012"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37" name="Rectangle 79"/>
          <p:cNvSpPr>
            <a:spLocks noChangeArrowheads="1"/>
          </p:cNvSpPr>
          <p:nvPr/>
        </p:nvSpPr>
        <p:spPr bwMode="auto">
          <a:xfrm>
            <a:off x="7381875" y="3468688"/>
            <a:ext cx="22225" cy="3571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38" name="Rectangle 80"/>
          <p:cNvSpPr>
            <a:spLocks noChangeArrowheads="1"/>
          </p:cNvSpPr>
          <p:nvPr/>
        </p:nvSpPr>
        <p:spPr bwMode="auto">
          <a:xfrm>
            <a:off x="5780088" y="3803650"/>
            <a:ext cx="1601787"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39" name="Rectangle 81"/>
          <p:cNvSpPr>
            <a:spLocks noChangeArrowheads="1"/>
          </p:cNvSpPr>
          <p:nvPr/>
        </p:nvSpPr>
        <p:spPr bwMode="auto">
          <a:xfrm>
            <a:off x="5780088" y="3468688"/>
            <a:ext cx="22225" cy="3349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40" name="Rectangle 82"/>
          <p:cNvSpPr>
            <a:spLocks noChangeArrowheads="1"/>
          </p:cNvSpPr>
          <p:nvPr/>
        </p:nvSpPr>
        <p:spPr bwMode="auto">
          <a:xfrm>
            <a:off x="5948363" y="3513138"/>
            <a:ext cx="1295400" cy="244475"/>
          </a:xfrm>
          <a:prstGeom prst="rect">
            <a:avLst/>
          </a:prstGeom>
          <a:noFill/>
          <a:ln w="9525">
            <a:noFill/>
            <a:miter lim="800000"/>
            <a:headEnd/>
            <a:tailEnd/>
          </a:ln>
        </p:spPr>
        <p:txBody>
          <a:bodyPr wrap="none" lIns="0" tIns="0" rIns="0" bIns="0">
            <a:spAutoFit/>
          </a:bodyPr>
          <a:lstStyle/>
          <a:p>
            <a:r>
              <a:rPr lang="en-US" sz="1600" b="1" u="none">
                <a:solidFill>
                  <a:srgbClr val="000000"/>
                </a:solidFill>
              </a:rPr>
              <a:t>ACE_Reactor</a:t>
            </a:r>
            <a:endParaRPr lang="en-US" b="1" u="none"/>
          </a:p>
        </p:txBody>
      </p:sp>
      <p:sp>
        <p:nvSpPr>
          <p:cNvPr id="157741" name="Freeform 83"/>
          <p:cNvSpPr>
            <a:spLocks/>
          </p:cNvSpPr>
          <p:nvPr/>
        </p:nvSpPr>
        <p:spPr bwMode="auto">
          <a:xfrm>
            <a:off x="4252913" y="1703388"/>
            <a:ext cx="157162" cy="290512"/>
          </a:xfrm>
          <a:custGeom>
            <a:avLst/>
            <a:gdLst>
              <a:gd name="T0" fmla="*/ 2147483647 w 99"/>
              <a:gd name="T1" fmla="*/ 0 h 183"/>
              <a:gd name="T2" fmla="*/ 2147483647 w 99"/>
              <a:gd name="T3" fmla="*/ 2147483647 h 183"/>
              <a:gd name="T4" fmla="*/ 0 w 99"/>
              <a:gd name="T5" fmla="*/ 2147483647 h 183"/>
              <a:gd name="T6" fmla="*/ 0 w 99"/>
              <a:gd name="T7" fmla="*/ 2147483647 h 183"/>
              <a:gd name="T8" fmla="*/ 2147483647 w 99"/>
              <a:gd name="T9" fmla="*/ 2147483647 h 183"/>
              <a:gd name="T10" fmla="*/ 2147483647 w 99"/>
              <a:gd name="T11" fmla="*/ 2147483647 h 183"/>
              <a:gd name="T12" fmla="*/ 2147483647 w 99"/>
              <a:gd name="T13" fmla="*/ 2147483647 h 183"/>
              <a:gd name="T14" fmla="*/ 2147483647 w 99"/>
              <a:gd name="T15" fmla="*/ 2147483647 h 183"/>
              <a:gd name="T16" fmla="*/ 2147483647 w 99"/>
              <a:gd name="T17" fmla="*/ 2147483647 h 183"/>
              <a:gd name="T18" fmla="*/ 2147483647 w 99"/>
              <a:gd name="T19" fmla="*/ 2147483647 h 183"/>
              <a:gd name="T20" fmla="*/ 2147483647 w 99"/>
              <a:gd name="T21" fmla="*/ 2147483647 h 183"/>
              <a:gd name="T22" fmla="*/ 2147483647 w 99"/>
              <a:gd name="T23" fmla="*/ 2147483647 h 183"/>
              <a:gd name="T24" fmla="*/ 2147483647 w 99"/>
              <a:gd name="T25" fmla="*/ 2147483647 h 183"/>
              <a:gd name="T26" fmla="*/ 2147483647 w 99"/>
              <a:gd name="T27" fmla="*/ 2147483647 h 183"/>
              <a:gd name="T28" fmla="*/ 2147483647 w 99"/>
              <a:gd name="T29" fmla="*/ 2147483647 h 183"/>
              <a:gd name="T30" fmla="*/ 2147483647 w 99"/>
              <a:gd name="T31" fmla="*/ 2147483647 h 183"/>
              <a:gd name="T32" fmla="*/ 2147483647 w 99"/>
              <a:gd name="T33" fmla="*/ 2147483647 h 183"/>
              <a:gd name="T34" fmla="*/ 2147483647 w 99"/>
              <a:gd name="T35" fmla="*/ 0 h 1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183"/>
              <a:gd name="T56" fmla="*/ 99 w 99"/>
              <a:gd name="T57" fmla="*/ 183 h 18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183">
                <a:moveTo>
                  <a:pt x="99" y="0"/>
                </a:moveTo>
                <a:lnTo>
                  <a:pt x="15" y="42"/>
                </a:lnTo>
                <a:lnTo>
                  <a:pt x="0" y="56"/>
                </a:lnTo>
                <a:lnTo>
                  <a:pt x="43" y="70"/>
                </a:lnTo>
                <a:lnTo>
                  <a:pt x="85" y="84"/>
                </a:lnTo>
                <a:lnTo>
                  <a:pt x="85" y="98"/>
                </a:lnTo>
                <a:lnTo>
                  <a:pt x="43" y="112"/>
                </a:lnTo>
                <a:lnTo>
                  <a:pt x="15" y="126"/>
                </a:lnTo>
                <a:lnTo>
                  <a:pt x="15" y="141"/>
                </a:lnTo>
                <a:lnTo>
                  <a:pt x="43" y="155"/>
                </a:lnTo>
                <a:lnTo>
                  <a:pt x="71" y="155"/>
                </a:lnTo>
                <a:lnTo>
                  <a:pt x="71" y="169"/>
                </a:lnTo>
                <a:lnTo>
                  <a:pt x="29" y="183"/>
                </a:lnTo>
                <a:lnTo>
                  <a:pt x="99"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57742" name="Freeform 84"/>
          <p:cNvSpPr>
            <a:spLocks/>
          </p:cNvSpPr>
          <p:nvPr/>
        </p:nvSpPr>
        <p:spPr bwMode="auto">
          <a:xfrm>
            <a:off x="4252913" y="1703388"/>
            <a:ext cx="157162" cy="268287"/>
          </a:xfrm>
          <a:custGeom>
            <a:avLst/>
            <a:gdLst>
              <a:gd name="T0" fmla="*/ 2147483647 w 99"/>
              <a:gd name="T1" fmla="*/ 2147483647 h 169"/>
              <a:gd name="T2" fmla="*/ 2147483647 w 99"/>
              <a:gd name="T3" fmla="*/ 2147483647 h 169"/>
              <a:gd name="T4" fmla="*/ 2147483647 w 99"/>
              <a:gd name="T5" fmla="*/ 2147483647 h 169"/>
              <a:gd name="T6" fmla="*/ 2147483647 w 99"/>
              <a:gd name="T7" fmla="*/ 2147483647 h 169"/>
              <a:gd name="T8" fmla="*/ 0 w 99"/>
              <a:gd name="T9" fmla="*/ 2147483647 h 169"/>
              <a:gd name="T10" fmla="*/ 2147483647 w 99"/>
              <a:gd name="T11" fmla="*/ 2147483647 h 169"/>
              <a:gd name="T12" fmla="*/ 2147483647 w 99"/>
              <a:gd name="T13" fmla="*/ 2147483647 h 169"/>
              <a:gd name="T14" fmla="*/ 2147483647 w 99"/>
              <a:gd name="T15" fmla="*/ 2147483647 h 169"/>
              <a:gd name="T16" fmla="*/ 2147483647 w 99"/>
              <a:gd name="T17" fmla="*/ 2147483647 h 169"/>
              <a:gd name="T18" fmla="*/ 2147483647 w 99"/>
              <a:gd name="T19" fmla="*/ 2147483647 h 169"/>
              <a:gd name="T20" fmla="*/ 2147483647 w 99"/>
              <a:gd name="T21" fmla="*/ 2147483647 h 169"/>
              <a:gd name="T22" fmla="*/ 2147483647 w 99"/>
              <a:gd name="T23" fmla="*/ 2147483647 h 169"/>
              <a:gd name="T24" fmla="*/ 2147483647 w 99"/>
              <a:gd name="T25" fmla="*/ 2147483647 h 169"/>
              <a:gd name="T26" fmla="*/ 2147483647 w 99"/>
              <a:gd name="T27" fmla="*/ 2147483647 h 169"/>
              <a:gd name="T28" fmla="*/ 2147483647 w 99"/>
              <a:gd name="T29" fmla="*/ 2147483647 h 169"/>
              <a:gd name="T30" fmla="*/ 2147483647 w 99"/>
              <a:gd name="T31" fmla="*/ 2147483647 h 169"/>
              <a:gd name="T32" fmla="*/ 2147483647 w 99"/>
              <a:gd name="T33" fmla="*/ 2147483647 h 169"/>
              <a:gd name="T34" fmla="*/ 2147483647 w 99"/>
              <a:gd name="T35" fmla="*/ 2147483647 h 169"/>
              <a:gd name="T36" fmla="*/ 2147483647 w 99"/>
              <a:gd name="T37" fmla="*/ 2147483647 h 169"/>
              <a:gd name="T38" fmla="*/ 2147483647 w 99"/>
              <a:gd name="T39" fmla="*/ 2147483647 h 169"/>
              <a:gd name="T40" fmla="*/ 2147483647 w 99"/>
              <a:gd name="T41" fmla="*/ 2147483647 h 169"/>
              <a:gd name="T42" fmla="*/ 2147483647 w 99"/>
              <a:gd name="T43" fmla="*/ 2147483647 h 169"/>
              <a:gd name="T44" fmla="*/ 2147483647 w 99"/>
              <a:gd name="T45" fmla="*/ 2147483647 h 169"/>
              <a:gd name="T46" fmla="*/ 2147483647 w 99"/>
              <a:gd name="T47" fmla="*/ 2147483647 h 169"/>
              <a:gd name="T48" fmla="*/ 2147483647 w 99"/>
              <a:gd name="T49" fmla="*/ 2147483647 h 169"/>
              <a:gd name="T50" fmla="*/ 2147483647 w 99"/>
              <a:gd name="T51" fmla="*/ 2147483647 h 169"/>
              <a:gd name="T52" fmla="*/ 2147483647 w 99"/>
              <a:gd name="T53" fmla="*/ 2147483647 h 169"/>
              <a:gd name="T54" fmla="*/ 2147483647 w 99"/>
              <a:gd name="T55" fmla="*/ 2147483647 h 169"/>
              <a:gd name="T56" fmla="*/ 2147483647 w 99"/>
              <a:gd name="T57" fmla="*/ 2147483647 h 169"/>
              <a:gd name="T58" fmla="*/ 2147483647 w 99"/>
              <a:gd name="T59" fmla="*/ 2147483647 h 169"/>
              <a:gd name="T60" fmla="*/ 2147483647 w 99"/>
              <a:gd name="T61" fmla="*/ 2147483647 h 169"/>
              <a:gd name="T62" fmla="*/ 2147483647 w 99"/>
              <a:gd name="T63" fmla="*/ 2147483647 h 169"/>
              <a:gd name="T64" fmla="*/ 2147483647 w 99"/>
              <a:gd name="T65" fmla="*/ 2147483647 h 169"/>
              <a:gd name="T66" fmla="*/ 2147483647 w 99"/>
              <a:gd name="T67" fmla="*/ 2147483647 h 169"/>
              <a:gd name="T68" fmla="*/ 2147483647 w 99"/>
              <a:gd name="T69" fmla="*/ 2147483647 h 169"/>
              <a:gd name="T70" fmla="*/ 2147483647 w 99"/>
              <a:gd name="T71" fmla="*/ 2147483647 h 169"/>
              <a:gd name="T72" fmla="*/ 2147483647 w 99"/>
              <a:gd name="T73" fmla="*/ 2147483647 h 169"/>
              <a:gd name="T74" fmla="*/ 0 w 99"/>
              <a:gd name="T75" fmla="*/ 2147483647 h 169"/>
              <a:gd name="T76" fmla="*/ 0 w 99"/>
              <a:gd name="T77" fmla="*/ 2147483647 h 169"/>
              <a:gd name="T78" fmla="*/ 0 w 99"/>
              <a:gd name="T79" fmla="*/ 2147483647 h 169"/>
              <a:gd name="T80" fmla="*/ 2147483647 w 99"/>
              <a:gd name="T81" fmla="*/ 2147483647 h 169"/>
              <a:gd name="T82" fmla="*/ 2147483647 w 99"/>
              <a:gd name="T83" fmla="*/ 0 h 16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9"/>
              <a:gd name="T127" fmla="*/ 0 h 169"/>
              <a:gd name="T128" fmla="*/ 99 w 99"/>
              <a:gd name="T129" fmla="*/ 169 h 16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9" h="169">
                <a:moveTo>
                  <a:pt x="99" y="14"/>
                </a:moveTo>
                <a:lnTo>
                  <a:pt x="15" y="56"/>
                </a:lnTo>
                <a:lnTo>
                  <a:pt x="29" y="56"/>
                </a:lnTo>
                <a:lnTo>
                  <a:pt x="15" y="70"/>
                </a:lnTo>
                <a:lnTo>
                  <a:pt x="0" y="56"/>
                </a:lnTo>
                <a:lnTo>
                  <a:pt x="43" y="70"/>
                </a:lnTo>
                <a:lnTo>
                  <a:pt x="85" y="84"/>
                </a:lnTo>
                <a:lnTo>
                  <a:pt x="99" y="84"/>
                </a:lnTo>
                <a:lnTo>
                  <a:pt x="99" y="98"/>
                </a:lnTo>
                <a:lnTo>
                  <a:pt x="85" y="112"/>
                </a:lnTo>
                <a:lnTo>
                  <a:pt x="43" y="126"/>
                </a:lnTo>
                <a:lnTo>
                  <a:pt x="15" y="141"/>
                </a:lnTo>
                <a:lnTo>
                  <a:pt x="29" y="126"/>
                </a:lnTo>
                <a:lnTo>
                  <a:pt x="29" y="141"/>
                </a:lnTo>
                <a:lnTo>
                  <a:pt x="15" y="141"/>
                </a:lnTo>
                <a:lnTo>
                  <a:pt x="43" y="155"/>
                </a:lnTo>
                <a:lnTo>
                  <a:pt x="71" y="155"/>
                </a:lnTo>
                <a:lnTo>
                  <a:pt x="85" y="155"/>
                </a:lnTo>
                <a:lnTo>
                  <a:pt x="85" y="169"/>
                </a:lnTo>
                <a:lnTo>
                  <a:pt x="71" y="169"/>
                </a:lnTo>
                <a:lnTo>
                  <a:pt x="71" y="155"/>
                </a:lnTo>
                <a:lnTo>
                  <a:pt x="71" y="169"/>
                </a:lnTo>
                <a:lnTo>
                  <a:pt x="43" y="169"/>
                </a:lnTo>
                <a:lnTo>
                  <a:pt x="15" y="155"/>
                </a:lnTo>
                <a:lnTo>
                  <a:pt x="15" y="141"/>
                </a:lnTo>
                <a:lnTo>
                  <a:pt x="15" y="126"/>
                </a:lnTo>
                <a:lnTo>
                  <a:pt x="43" y="112"/>
                </a:lnTo>
                <a:lnTo>
                  <a:pt x="85" y="98"/>
                </a:lnTo>
                <a:lnTo>
                  <a:pt x="85" y="84"/>
                </a:lnTo>
                <a:lnTo>
                  <a:pt x="85" y="98"/>
                </a:lnTo>
                <a:lnTo>
                  <a:pt x="43" y="84"/>
                </a:lnTo>
                <a:lnTo>
                  <a:pt x="0" y="70"/>
                </a:lnTo>
                <a:lnTo>
                  <a:pt x="0" y="56"/>
                </a:lnTo>
                <a:lnTo>
                  <a:pt x="15" y="42"/>
                </a:lnTo>
                <a:lnTo>
                  <a:pt x="99" y="0"/>
                </a:lnTo>
                <a:lnTo>
                  <a:pt x="99" y="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43" name="Freeform 85"/>
          <p:cNvSpPr>
            <a:spLocks/>
          </p:cNvSpPr>
          <p:nvPr/>
        </p:nvSpPr>
        <p:spPr bwMode="auto">
          <a:xfrm>
            <a:off x="4365625" y="1971675"/>
            <a:ext cx="22225" cy="22225"/>
          </a:xfrm>
          <a:custGeom>
            <a:avLst/>
            <a:gdLst>
              <a:gd name="T0" fmla="*/ 2147483647 w 14"/>
              <a:gd name="T1" fmla="*/ 0 h 14"/>
              <a:gd name="T2" fmla="*/ 2147483647 w 14"/>
              <a:gd name="T3" fmla="*/ 0 h 14"/>
              <a:gd name="T4" fmla="*/ 0 w 14"/>
              <a:gd name="T5" fmla="*/ 2147483647 h 14"/>
              <a:gd name="T6" fmla="*/ 0 w 14"/>
              <a:gd name="T7" fmla="*/ 0 h 14"/>
              <a:gd name="T8" fmla="*/ 0 w 14"/>
              <a:gd name="T9" fmla="*/ 0 h 14"/>
              <a:gd name="T10" fmla="*/ 0 w 14"/>
              <a:gd name="T11" fmla="*/ 0 h 14"/>
              <a:gd name="T12" fmla="*/ 2147483647 w 14"/>
              <a:gd name="T13" fmla="*/ 0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14" y="0"/>
                </a:moveTo>
                <a:lnTo>
                  <a:pt x="14" y="0"/>
                </a:lnTo>
                <a:lnTo>
                  <a:pt x="0" y="14"/>
                </a:lnTo>
                <a:lnTo>
                  <a:pt x="0" y="0"/>
                </a:lnTo>
                <a:lnTo>
                  <a:pt x="14"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44" name="Freeform 86"/>
          <p:cNvSpPr>
            <a:spLocks/>
          </p:cNvSpPr>
          <p:nvPr/>
        </p:nvSpPr>
        <p:spPr bwMode="auto">
          <a:xfrm>
            <a:off x="4298950" y="1971675"/>
            <a:ext cx="66675" cy="44450"/>
          </a:xfrm>
          <a:custGeom>
            <a:avLst/>
            <a:gdLst>
              <a:gd name="T0" fmla="*/ 2147483647 w 42"/>
              <a:gd name="T1" fmla="*/ 2147483647 h 28"/>
              <a:gd name="T2" fmla="*/ 2147483647 w 42"/>
              <a:gd name="T3" fmla="*/ 0 h 28"/>
              <a:gd name="T4" fmla="*/ 0 w 42"/>
              <a:gd name="T5" fmla="*/ 2147483647 h 28"/>
              <a:gd name="T6" fmla="*/ 0 w 42"/>
              <a:gd name="T7" fmla="*/ 2147483647 h 28"/>
              <a:gd name="T8" fmla="*/ 2147483647 w 42"/>
              <a:gd name="T9" fmla="*/ 2147483647 h 28"/>
              <a:gd name="T10" fmla="*/ 0 60000 65536"/>
              <a:gd name="T11" fmla="*/ 0 60000 65536"/>
              <a:gd name="T12" fmla="*/ 0 60000 65536"/>
              <a:gd name="T13" fmla="*/ 0 60000 65536"/>
              <a:gd name="T14" fmla="*/ 0 60000 65536"/>
              <a:gd name="T15" fmla="*/ 0 w 42"/>
              <a:gd name="T16" fmla="*/ 0 h 28"/>
              <a:gd name="T17" fmla="*/ 42 w 42"/>
              <a:gd name="T18" fmla="*/ 28 h 28"/>
            </a:gdLst>
            <a:ahLst/>
            <a:cxnLst>
              <a:cxn ang="T10">
                <a:pos x="T0" y="T1"/>
              </a:cxn>
              <a:cxn ang="T11">
                <a:pos x="T2" y="T3"/>
              </a:cxn>
              <a:cxn ang="T12">
                <a:pos x="T4" y="T5"/>
              </a:cxn>
              <a:cxn ang="T13">
                <a:pos x="T6" y="T7"/>
              </a:cxn>
              <a:cxn ang="T14">
                <a:pos x="T8" y="T9"/>
              </a:cxn>
            </a:cxnLst>
            <a:rect l="T15" t="T16" r="T17" b="T18"/>
            <a:pathLst>
              <a:path w="42" h="28">
                <a:moveTo>
                  <a:pt x="42" y="14"/>
                </a:moveTo>
                <a:lnTo>
                  <a:pt x="42" y="0"/>
                </a:lnTo>
                <a:lnTo>
                  <a:pt x="0" y="14"/>
                </a:lnTo>
                <a:lnTo>
                  <a:pt x="0" y="28"/>
                </a:lnTo>
                <a:lnTo>
                  <a:pt x="42" y="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45" name="Freeform 87"/>
          <p:cNvSpPr>
            <a:spLocks/>
          </p:cNvSpPr>
          <p:nvPr/>
        </p:nvSpPr>
        <p:spPr bwMode="auto">
          <a:xfrm>
            <a:off x="4141788" y="1681163"/>
            <a:ext cx="88900" cy="66675"/>
          </a:xfrm>
          <a:custGeom>
            <a:avLst/>
            <a:gdLst>
              <a:gd name="T0" fmla="*/ 0 w 56"/>
              <a:gd name="T1" fmla="*/ 2147483647 h 42"/>
              <a:gd name="T2" fmla="*/ 0 w 56"/>
              <a:gd name="T3" fmla="*/ 0 h 42"/>
              <a:gd name="T4" fmla="*/ 0 w 56"/>
              <a:gd name="T5" fmla="*/ 0 h 42"/>
              <a:gd name="T6" fmla="*/ 0 w 56"/>
              <a:gd name="T7" fmla="*/ 0 h 42"/>
              <a:gd name="T8" fmla="*/ 2147483647 w 56"/>
              <a:gd name="T9" fmla="*/ 2147483647 h 42"/>
              <a:gd name="T10" fmla="*/ 2147483647 w 56"/>
              <a:gd name="T11" fmla="*/ 2147483647 h 42"/>
              <a:gd name="T12" fmla="*/ 2147483647 w 56"/>
              <a:gd name="T13" fmla="*/ 2147483647 h 42"/>
              <a:gd name="T14" fmla="*/ 0 w 56"/>
              <a:gd name="T15" fmla="*/ 2147483647 h 42"/>
              <a:gd name="T16" fmla="*/ 0 w 56"/>
              <a:gd name="T17" fmla="*/ 2147483647 h 42"/>
              <a:gd name="T18" fmla="*/ 0 w 56"/>
              <a:gd name="T19" fmla="*/ 2147483647 h 42"/>
              <a:gd name="T20" fmla="*/ 0 w 56"/>
              <a:gd name="T21" fmla="*/ 2147483647 h 42"/>
              <a:gd name="T22" fmla="*/ 2147483647 w 56"/>
              <a:gd name="T23" fmla="*/ 2147483647 h 42"/>
              <a:gd name="T24" fmla="*/ 2147483647 w 56"/>
              <a:gd name="T25" fmla="*/ 2147483647 h 42"/>
              <a:gd name="T26" fmla="*/ 2147483647 w 56"/>
              <a:gd name="T27" fmla="*/ 2147483647 h 42"/>
              <a:gd name="T28" fmla="*/ 0 w 56"/>
              <a:gd name="T29" fmla="*/ 2147483647 h 42"/>
              <a:gd name="T30" fmla="*/ 0 w 56"/>
              <a:gd name="T31" fmla="*/ 0 h 42"/>
              <a:gd name="T32" fmla="*/ 2147483647 w 56"/>
              <a:gd name="T33" fmla="*/ 0 h 42"/>
              <a:gd name="T34" fmla="*/ 2147483647 w 56"/>
              <a:gd name="T35" fmla="*/ 2147483647 h 42"/>
              <a:gd name="T36" fmla="*/ 0 w 56"/>
              <a:gd name="T37" fmla="*/ 2147483647 h 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42"/>
              <a:gd name="T59" fmla="*/ 56 w 56"/>
              <a:gd name="T60" fmla="*/ 42 h 4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42">
                <a:moveTo>
                  <a:pt x="0" y="14"/>
                </a:moveTo>
                <a:lnTo>
                  <a:pt x="0" y="0"/>
                </a:lnTo>
                <a:lnTo>
                  <a:pt x="56" y="14"/>
                </a:lnTo>
                <a:lnTo>
                  <a:pt x="56" y="28"/>
                </a:lnTo>
                <a:lnTo>
                  <a:pt x="0" y="42"/>
                </a:lnTo>
                <a:lnTo>
                  <a:pt x="0" y="28"/>
                </a:lnTo>
                <a:lnTo>
                  <a:pt x="56" y="14"/>
                </a:lnTo>
                <a:lnTo>
                  <a:pt x="56" y="28"/>
                </a:lnTo>
                <a:lnTo>
                  <a:pt x="0" y="14"/>
                </a:lnTo>
                <a:lnTo>
                  <a:pt x="0" y="0"/>
                </a:lnTo>
                <a:lnTo>
                  <a:pt x="14" y="0"/>
                </a:lnTo>
                <a:lnTo>
                  <a:pt x="14" y="14"/>
                </a:lnTo>
                <a:lnTo>
                  <a:pt x="0" y="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46" name="Freeform 88"/>
          <p:cNvSpPr>
            <a:spLocks/>
          </p:cNvSpPr>
          <p:nvPr/>
        </p:nvSpPr>
        <p:spPr bwMode="auto">
          <a:xfrm>
            <a:off x="4141788" y="1703388"/>
            <a:ext cx="22225" cy="22225"/>
          </a:xfrm>
          <a:custGeom>
            <a:avLst/>
            <a:gdLst>
              <a:gd name="T0" fmla="*/ 0 w 14"/>
              <a:gd name="T1" fmla="*/ 2147483647 h 14"/>
              <a:gd name="T2" fmla="*/ 0 w 14"/>
              <a:gd name="T3" fmla="*/ 0 h 14"/>
              <a:gd name="T4" fmla="*/ 2147483647 w 14"/>
              <a:gd name="T5" fmla="*/ 0 h 14"/>
              <a:gd name="T6" fmla="*/ 2147483647 w 14"/>
              <a:gd name="T7" fmla="*/ 0 h 14"/>
              <a:gd name="T8" fmla="*/ 2147483647 w 14"/>
              <a:gd name="T9" fmla="*/ 0 h 14"/>
              <a:gd name="T10" fmla="*/ 2147483647 w 14"/>
              <a:gd name="T11" fmla="*/ 2147483647 h 14"/>
              <a:gd name="T12" fmla="*/ 0 w 14"/>
              <a:gd name="T13" fmla="*/ 2147483647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0" y="14"/>
                </a:moveTo>
                <a:lnTo>
                  <a:pt x="0" y="0"/>
                </a:lnTo>
                <a:lnTo>
                  <a:pt x="14" y="0"/>
                </a:lnTo>
                <a:lnTo>
                  <a:pt x="14" y="14"/>
                </a:lnTo>
                <a:lnTo>
                  <a:pt x="0" y="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47" name="Freeform 89"/>
          <p:cNvSpPr>
            <a:spLocks/>
          </p:cNvSpPr>
          <p:nvPr/>
        </p:nvSpPr>
        <p:spPr bwMode="auto">
          <a:xfrm>
            <a:off x="4141788" y="1681163"/>
            <a:ext cx="88900" cy="44450"/>
          </a:xfrm>
          <a:custGeom>
            <a:avLst/>
            <a:gdLst>
              <a:gd name="T0" fmla="*/ 0 w 56"/>
              <a:gd name="T1" fmla="*/ 2147483647 h 28"/>
              <a:gd name="T2" fmla="*/ 0 w 56"/>
              <a:gd name="T3" fmla="*/ 0 h 28"/>
              <a:gd name="T4" fmla="*/ 2147483647 w 56"/>
              <a:gd name="T5" fmla="*/ 2147483647 h 28"/>
              <a:gd name="T6" fmla="*/ 0 w 56"/>
              <a:gd name="T7" fmla="*/ 2147483647 h 28"/>
              <a:gd name="T8" fmla="*/ 0 w 56"/>
              <a:gd name="T9" fmla="*/ 2147483647 h 28"/>
              <a:gd name="T10" fmla="*/ 0 60000 65536"/>
              <a:gd name="T11" fmla="*/ 0 60000 65536"/>
              <a:gd name="T12" fmla="*/ 0 60000 65536"/>
              <a:gd name="T13" fmla="*/ 0 60000 65536"/>
              <a:gd name="T14" fmla="*/ 0 60000 65536"/>
              <a:gd name="T15" fmla="*/ 0 w 56"/>
              <a:gd name="T16" fmla="*/ 0 h 28"/>
              <a:gd name="T17" fmla="*/ 56 w 56"/>
              <a:gd name="T18" fmla="*/ 28 h 28"/>
            </a:gdLst>
            <a:ahLst/>
            <a:cxnLst>
              <a:cxn ang="T10">
                <a:pos x="T0" y="T1"/>
              </a:cxn>
              <a:cxn ang="T11">
                <a:pos x="T2" y="T3"/>
              </a:cxn>
              <a:cxn ang="T12">
                <a:pos x="T4" y="T5"/>
              </a:cxn>
              <a:cxn ang="T13">
                <a:pos x="T6" y="T7"/>
              </a:cxn>
              <a:cxn ang="T14">
                <a:pos x="T8" y="T9"/>
              </a:cxn>
            </a:cxnLst>
            <a:rect l="T15" t="T16" r="T17" b="T18"/>
            <a:pathLst>
              <a:path w="56" h="28">
                <a:moveTo>
                  <a:pt x="0" y="14"/>
                </a:moveTo>
                <a:lnTo>
                  <a:pt x="0" y="0"/>
                </a:lnTo>
                <a:lnTo>
                  <a:pt x="56" y="14"/>
                </a:lnTo>
                <a:lnTo>
                  <a:pt x="0" y="28"/>
                </a:lnTo>
                <a:lnTo>
                  <a:pt x="0" y="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48" name="Rectangle 90"/>
          <p:cNvSpPr>
            <a:spLocks noChangeArrowheads="1"/>
          </p:cNvSpPr>
          <p:nvPr/>
        </p:nvSpPr>
        <p:spPr bwMode="auto">
          <a:xfrm>
            <a:off x="4097338" y="1703388"/>
            <a:ext cx="22225"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49" name="Freeform 91"/>
          <p:cNvSpPr>
            <a:spLocks/>
          </p:cNvSpPr>
          <p:nvPr/>
        </p:nvSpPr>
        <p:spPr bwMode="auto">
          <a:xfrm>
            <a:off x="5891213" y="1703388"/>
            <a:ext cx="177800" cy="290512"/>
          </a:xfrm>
          <a:custGeom>
            <a:avLst/>
            <a:gdLst>
              <a:gd name="T0" fmla="*/ 2147483647 w 112"/>
              <a:gd name="T1" fmla="*/ 0 h 183"/>
              <a:gd name="T2" fmla="*/ 2147483647 w 112"/>
              <a:gd name="T3" fmla="*/ 2147483647 h 183"/>
              <a:gd name="T4" fmla="*/ 0 w 112"/>
              <a:gd name="T5" fmla="*/ 2147483647 h 183"/>
              <a:gd name="T6" fmla="*/ 2147483647 w 112"/>
              <a:gd name="T7" fmla="*/ 2147483647 h 183"/>
              <a:gd name="T8" fmla="*/ 2147483647 w 112"/>
              <a:gd name="T9" fmla="*/ 2147483647 h 183"/>
              <a:gd name="T10" fmla="*/ 2147483647 w 112"/>
              <a:gd name="T11" fmla="*/ 2147483647 h 183"/>
              <a:gd name="T12" fmla="*/ 2147483647 w 112"/>
              <a:gd name="T13" fmla="*/ 2147483647 h 183"/>
              <a:gd name="T14" fmla="*/ 2147483647 w 112"/>
              <a:gd name="T15" fmla="*/ 2147483647 h 183"/>
              <a:gd name="T16" fmla="*/ 2147483647 w 112"/>
              <a:gd name="T17" fmla="*/ 2147483647 h 183"/>
              <a:gd name="T18" fmla="*/ 2147483647 w 112"/>
              <a:gd name="T19" fmla="*/ 2147483647 h 183"/>
              <a:gd name="T20" fmla="*/ 2147483647 w 112"/>
              <a:gd name="T21" fmla="*/ 2147483647 h 183"/>
              <a:gd name="T22" fmla="*/ 2147483647 w 112"/>
              <a:gd name="T23" fmla="*/ 2147483647 h 183"/>
              <a:gd name="T24" fmla="*/ 2147483647 w 112"/>
              <a:gd name="T25" fmla="*/ 2147483647 h 183"/>
              <a:gd name="T26" fmla="*/ 2147483647 w 112"/>
              <a:gd name="T27" fmla="*/ 2147483647 h 183"/>
              <a:gd name="T28" fmla="*/ 2147483647 w 112"/>
              <a:gd name="T29" fmla="*/ 2147483647 h 183"/>
              <a:gd name="T30" fmla="*/ 2147483647 w 112"/>
              <a:gd name="T31" fmla="*/ 2147483647 h 183"/>
              <a:gd name="T32" fmla="*/ 2147483647 w 112"/>
              <a:gd name="T33" fmla="*/ 2147483647 h 183"/>
              <a:gd name="T34" fmla="*/ 2147483647 w 112"/>
              <a:gd name="T35" fmla="*/ 0 h 1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83"/>
              <a:gd name="T56" fmla="*/ 112 w 112"/>
              <a:gd name="T57" fmla="*/ 183 h 18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83">
                <a:moveTo>
                  <a:pt x="112" y="0"/>
                </a:moveTo>
                <a:lnTo>
                  <a:pt x="14" y="42"/>
                </a:lnTo>
                <a:lnTo>
                  <a:pt x="0" y="56"/>
                </a:lnTo>
                <a:lnTo>
                  <a:pt x="14" y="56"/>
                </a:lnTo>
                <a:lnTo>
                  <a:pt x="42" y="70"/>
                </a:lnTo>
                <a:lnTo>
                  <a:pt x="84" y="84"/>
                </a:lnTo>
                <a:lnTo>
                  <a:pt x="98" y="98"/>
                </a:lnTo>
                <a:lnTo>
                  <a:pt x="84" y="98"/>
                </a:lnTo>
                <a:lnTo>
                  <a:pt x="56" y="112"/>
                </a:lnTo>
                <a:lnTo>
                  <a:pt x="28" y="126"/>
                </a:lnTo>
                <a:lnTo>
                  <a:pt x="28" y="141"/>
                </a:lnTo>
                <a:lnTo>
                  <a:pt x="56" y="155"/>
                </a:lnTo>
                <a:lnTo>
                  <a:pt x="84" y="155"/>
                </a:lnTo>
                <a:lnTo>
                  <a:pt x="84" y="169"/>
                </a:lnTo>
                <a:lnTo>
                  <a:pt x="70" y="169"/>
                </a:lnTo>
                <a:lnTo>
                  <a:pt x="42" y="183"/>
                </a:lnTo>
                <a:lnTo>
                  <a:pt x="112"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57750" name="Freeform 92"/>
          <p:cNvSpPr>
            <a:spLocks/>
          </p:cNvSpPr>
          <p:nvPr/>
        </p:nvSpPr>
        <p:spPr bwMode="auto">
          <a:xfrm>
            <a:off x="5891213" y="1703388"/>
            <a:ext cx="177800" cy="290512"/>
          </a:xfrm>
          <a:custGeom>
            <a:avLst/>
            <a:gdLst>
              <a:gd name="T0" fmla="*/ 2147483647 w 112"/>
              <a:gd name="T1" fmla="*/ 2147483647 h 183"/>
              <a:gd name="T2" fmla="*/ 2147483647 w 112"/>
              <a:gd name="T3" fmla="*/ 2147483647 h 183"/>
              <a:gd name="T4" fmla="*/ 0 w 112"/>
              <a:gd name="T5" fmla="*/ 2147483647 h 183"/>
              <a:gd name="T6" fmla="*/ 2147483647 w 112"/>
              <a:gd name="T7" fmla="*/ 2147483647 h 183"/>
              <a:gd name="T8" fmla="*/ 2147483647 w 112"/>
              <a:gd name="T9" fmla="*/ 2147483647 h 183"/>
              <a:gd name="T10" fmla="*/ 2147483647 w 112"/>
              <a:gd name="T11" fmla="*/ 2147483647 h 183"/>
              <a:gd name="T12" fmla="*/ 2147483647 w 112"/>
              <a:gd name="T13" fmla="*/ 2147483647 h 183"/>
              <a:gd name="T14" fmla="*/ 2147483647 w 112"/>
              <a:gd name="T15" fmla="*/ 2147483647 h 183"/>
              <a:gd name="T16" fmla="*/ 2147483647 w 112"/>
              <a:gd name="T17" fmla="*/ 2147483647 h 183"/>
              <a:gd name="T18" fmla="*/ 2147483647 w 112"/>
              <a:gd name="T19" fmla="*/ 2147483647 h 183"/>
              <a:gd name="T20" fmla="*/ 2147483647 w 112"/>
              <a:gd name="T21" fmla="*/ 2147483647 h 183"/>
              <a:gd name="T22" fmla="*/ 2147483647 w 112"/>
              <a:gd name="T23" fmla="*/ 2147483647 h 183"/>
              <a:gd name="T24" fmla="*/ 2147483647 w 112"/>
              <a:gd name="T25" fmla="*/ 2147483647 h 183"/>
              <a:gd name="T26" fmla="*/ 2147483647 w 112"/>
              <a:gd name="T27" fmla="*/ 2147483647 h 183"/>
              <a:gd name="T28" fmla="*/ 2147483647 w 112"/>
              <a:gd name="T29" fmla="*/ 2147483647 h 183"/>
              <a:gd name="T30" fmla="*/ 2147483647 w 112"/>
              <a:gd name="T31" fmla="*/ 2147483647 h 183"/>
              <a:gd name="T32" fmla="*/ 2147483647 w 112"/>
              <a:gd name="T33" fmla="*/ 2147483647 h 183"/>
              <a:gd name="T34" fmla="*/ 2147483647 w 112"/>
              <a:gd name="T35" fmla="*/ 2147483647 h 183"/>
              <a:gd name="T36" fmla="*/ 2147483647 w 112"/>
              <a:gd name="T37" fmla="*/ 2147483647 h 183"/>
              <a:gd name="T38" fmla="*/ 2147483647 w 112"/>
              <a:gd name="T39" fmla="*/ 2147483647 h 183"/>
              <a:gd name="T40" fmla="*/ 2147483647 w 112"/>
              <a:gd name="T41" fmla="*/ 2147483647 h 183"/>
              <a:gd name="T42" fmla="*/ 2147483647 w 112"/>
              <a:gd name="T43" fmla="*/ 2147483647 h 183"/>
              <a:gd name="T44" fmla="*/ 2147483647 w 112"/>
              <a:gd name="T45" fmla="*/ 2147483647 h 183"/>
              <a:gd name="T46" fmla="*/ 2147483647 w 112"/>
              <a:gd name="T47" fmla="*/ 2147483647 h 183"/>
              <a:gd name="T48" fmla="*/ 2147483647 w 112"/>
              <a:gd name="T49" fmla="*/ 2147483647 h 183"/>
              <a:gd name="T50" fmla="*/ 2147483647 w 112"/>
              <a:gd name="T51" fmla="*/ 2147483647 h 183"/>
              <a:gd name="T52" fmla="*/ 2147483647 w 112"/>
              <a:gd name="T53" fmla="*/ 2147483647 h 183"/>
              <a:gd name="T54" fmla="*/ 2147483647 w 112"/>
              <a:gd name="T55" fmla="*/ 2147483647 h 183"/>
              <a:gd name="T56" fmla="*/ 2147483647 w 112"/>
              <a:gd name="T57" fmla="*/ 2147483647 h 183"/>
              <a:gd name="T58" fmla="*/ 2147483647 w 112"/>
              <a:gd name="T59" fmla="*/ 2147483647 h 183"/>
              <a:gd name="T60" fmla="*/ 2147483647 w 112"/>
              <a:gd name="T61" fmla="*/ 2147483647 h 183"/>
              <a:gd name="T62" fmla="*/ 2147483647 w 112"/>
              <a:gd name="T63" fmla="*/ 2147483647 h 183"/>
              <a:gd name="T64" fmla="*/ 2147483647 w 112"/>
              <a:gd name="T65" fmla="*/ 2147483647 h 183"/>
              <a:gd name="T66" fmla="*/ 2147483647 w 112"/>
              <a:gd name="T67" fmla="*/ 2147483647 h 183"/>
              <a:gd name="T68" fmla="*/ 2147483647 w 112"/>
              <a:gd name="T69" fmla="*/ 2147483647 h 183"/>
              <a:gd name="T70" fmla="*/ 2147483647 w 112"/>
              <a:gd name="T71" fmla="*/ 2147483647 h 183"/>
              <a:gd name="T72" fmla="*/ 2147483647 w 112"/>
              <a:gd name="T73" fmla="*/ 2147483647 h 183"/>
              <a:gd name="T74" fmla="*/ 2147483647 w 112"/>
              <a:gd name="T75" fmla="*/ 2147483647 h 183"/>
              <a:gd name="T76" fmla="*/ 0 w 112"/>
              <a:gd name="T77" fmla="*/ 2147483647 h 183"/>
              <a:gd name="T78" fmla="*/ 0 w 112"/>
              <a:gd name="T79" fmla="*/ 2147483647 h 183"/>
              <a:gd name="T80" fmla="*/ 2147483647 w 112"/>
              <a:gd name="T81" fmla="*/ 2147483647 h 183"/>
              <a:gd name="T82" fmla="*/ 2147483647 w 112"/>
              <a:gd name="T83" fmla="*/ 0 h 1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2"/>
              <a:gd name="T127" fmla="*/ 0 h 183"/>
              <a:gd name="T128" fmla="*/ 112 w 112"/>
              <a:gd name="T129" fmla="*/ 183 h 18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2" h="183">
                <a:moveTo>
                  <a:pt x="112" y="14"/>
                </a:moveTo>
                <a:lnTo>
                  <a:pt x="14" y="56"/>
                </a:lnTo>
                <a:lnTo>
                  <a:pt x="28" y="56"/>
                </a:lnTo>
                <a:lnTo>
                  <a:pt x="14" y="70"/>
                </a:lnTo>
                <a:lnTo>
                  <a:pt x="0" y="56"/>
                </a:lnTo>
                <a:lnTo>
                  <a:pt x="14" y="56"/>
                </a:lnTo>
                <a:lnTo>
                  <a:pt x="42" y="70"/>
                </a:lnTo>
                <a:lnTo>
                  <a:pt x="84" y="84"/>
                </a:lnTo>
                <a:lnTo>
                  <a:pt x="98" y="84"/>
                </a:lnTo>
                <a:lnTo>
                  <a:pt x="112" y="98"/>
                </a:lnTo>
                <a:lnTo>
                  <a:pt x="98" y="112"/>
                </a:lnTo>
                <a:lnTo>
                  <a:pt x="84" y="112"/>
                </a:lnTo>
                <a:lnTo>
                  <a:pt x="56" y="126"/>
                </a:lnTo>
                <a:lnTo>
                  <a:pt x="28" y="141"/>
                </a:lnTo>
                <a:lnTo>
                  <a:pt x="42" y="126"/>
                </a:lnTo>
                <a:lnTo>
                  <a:pt x="42" y="141"/>
                </a:lnTo>
                <a:lnTo>
                  <a:pt x="28" y="141"/>
                </a:lnTo>
                <a:lnTo>
                  <a:pt x="56" y="155"/>
                </a:lnTo>
                <a:lnTo>
                  <a:pt x="84" y="155"/>
                </a:lnTo>
                <a:lnTo>
                  <a:pt x="98" y="155"/>
                </a:lnTo>
                <a:lnTo>
                  <a:pt x="98" y="169"/>
                </a:lnTo>
                <a:lnTo>
                  <a:pt x="84" y="183"/>
                </a:lnTo>
                <a:lnTo>
                  <a:pt x="84" y="169"/>
                </a:lnTo>
                <a:lnTo>
                  <a:pt x="84" y="155"/>
                </a:lnTo>
                <a:lnTo>
                  <a:pt x="84" y="169"/>
                </a:lnTo>
                <a:lnTo>
                  <a:pt x="56" y="169"/>
                </a:lnTo>
                <a:lnTo>
                  <a:pt x="28" y="155"/>
                </a:lnTo>
                <a:lnTo>
                  <a:pt x="28" y="141"/>
                </a:lnTo>
                <a:lnTo>
                  <a:pt x="28" y="126"/>
                </a:lnTo>
                <a:lnTo>
                  <a:pt x="56" y="112"/>
                </a:lnTo>
                <a:lnTo>
                  <a:pt x="84" y="98"/>
                </a:lnTo>
                <a:lnTo>
                  <a:pt x="98" y="98"/>
                </a:lnTo>
                <a:lnTo>
                  <a:pt x="98" y="112"/>
                </a:lnTo>
                <a:lnTo>
                  <a:pt x="84" y="98"/>
                </a:lnTo>
                <a:lnTo>
                  <a:pt x="42" y="84"/>
                </a:lnTo>
                <a:lnTo>
                  <a:pt x="14" y="70"/>
                </a:lnTo>
                <a:lnTo>
                  <a:pt x="0" y="70"/>
                </a:lnTo>
                <a:lnTo>
                  <a:pt x="0" y="56"/>
                </a:lnTo>
                <a:lnTo>
                  <a:pt x="14" y="42"/>
                </a:lnTo>
                <a:lnTo>
                  <a:pt x="112" y="0"/>
                </a:lnTo>
                <a:lnTo>
                  <a:pt x="112" y="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51" name="Freeform 93"/>
          <p:cNvSpPr>
            <a:spLocks/>
          </p:cNvSpPr>
          <p:nvPr/>
        </p:nvSpPr>
        <p:spPr bwMode="auto">
          <a:xfrm>
            <a:off x="6002338" y="1971675"/>
            <a:ext cx="22225" cy="22225"/>
          </a:xfrm>
          <a:custGeom>
            <a:avLst/>
            <a:gdLst>
              <a:gd name="T0" fmla="*/ 2147483647 w 14"/>
              <a:gd name="T1" fmla="*/ 2147483647 h 14"/>
              <a:gd name="T2" fmla="*/ 0 w 14"/>
              <a:gd name="T3" fmla="*/ 2147483647 h 14"/>
              <a:gd name="T4" fmla="*/ 0 w 14"/>
              <a:gd name="T5" fmla="*/ 2147483647 h 14"/>
              <a:gd name="T6" fmla="*/ 0 w 14"/>
              <a:gd name="T7" fmla="*/ 0 h 14"/>
              <a:gd name="T8" fmla="*/ 0 w 14"/>
              <a:gd name="T9" fmla="*/ 0 h 14"/>
              <a:gd name="T10" fmla="*/ 2147483647 w 14"/>
              <a:gd name="T11" fmla="*/ 0 h 14"/>
              <a:gd name="T12" fmla="*/ 2147483647 w 14"/>
              <a:gd name="T13" fmla="*/ 2147483647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14" y="14"/>
                </a:moveTo>
                <a:lnTo>
                  <a:pt x="0" y="14"/>
                </a:lnTo>
                <a:lnTo>
                  <a:pt x="0" y="0"/>
                </a:lnTo>
                <a:lnTo>
                  <a:pt x="14" y="0"/>
                </a:lnTo>
                <a:lnTo>
                  <a:pt x="14" y="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52" name="Freeform 94"/>
          <p:cNvSpPr>
            <a:spLocks/>
          </p:cNvSpPr>
          <p:nvPr/>
        </p:nvSpPr>
        <p:spPr bwMode="auto">
          <a:xfrm>
            <a:off x="5957888" y="1971675"/>
            <a:ext cx="44450" cy="44450"/>
          </a:xfrm>
          <a:custGeom>
            <a:avLst/>
            <a:gdLst>
              <a:gd name="T0" fmla="*/ 2147483647 w 28"/>
              <a:gd name="T1" fmla="*/ 2147483647 h 28"/>
              <a:gd name="T2" fmla="*/ 2147483647 w 28"/>
              <a:gd name="T3" fmla="*/ 0 h 28"/>
              <a:gd name="T4" fmla="*/ 0 w 28"/>
              <a:gd name="T5" fmla="*/ 2147483647 h 28"/>
              <a:gd name="T6" fmla="*/ 0 w 28"/>
              <a:gd name="T7" fmla="*/ 2147483647 h 28"/>
              <a:gd name="T8" fmla="*/ 2147483647 w 28"/>
              <a:gd name="T9" fmla="*/ 2147483647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8" y="14"/>
                </a:moveTo>
                <a:lnTo>
                  <a:pt x="28" y="0"/>
                </a:lnTo>
                <a:lnTo>
                  <a:pt x="0" y="14"/>
                </a:lnTo>
                <a:lnTo>
                  <a:pt x="0" y="28"/>
                </a:lnTo>
                <a:lnTo>
                  <a:pt x="28" y="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53" name="Freeform 95"/>
          <p:cNvSpPr>
            <a:spLocks/>
          </p:cNvSpPr>
          <p:nvPr/>
        </p:nvSpPr>
        <p:spPr bwMode="auto">
          <a:xfrm>
            <a:off x="5780088" y="1681163"/>
            <a:ext cx="111125" cy="66675"/>
          </a:xfrm>
          <a:custGeom>
            <a:avLst/>
            <a:gdLst>
              <a:gd name="T0" fmla="*/ 0 w 70"/>
              <a:gd name="T1" fmla="*/ 2147483647 h 42"/>
              <a:gd name="T2" fmla="*/ 0 w 70"/>
              <a:gd name="T3" fmla="*/ 0 h 42"/>
              <a:gd name="T4" fmla="*/ 0 w 70"/>
              <a:gd name="T5" fmla="*/ 0 h 42"/>
              <a:gd name="T6" fmla="*/ 0 w 70"/>
              <a:gd name="T7" fmla="*/ 0 h 42"/>
              <a:gd name="T8" fmla="*/ 2147483647 w 70"/>
              <a:gd name="T9" fmla="*/ 2147483647 h 42"/>
              <a:gd name="T10" fmla="*/ 2147483647 w 70"/>
              <a:gd name="T11" fmla="*/ 2147483647 h 42"/>
              <a:gd name="T12" fmla="*/ 2147483647 w 70"/>
              <a:gd name="T13" fmla="*/ 2147483647 h 42"/>
              <a:gd name="T14" fmla="*/ 0 w 70"/>
              <a:gd name="T15" fmla="*/ 2147483647 h 42"/>
              <a:gd name="T16" fmla="*/ 0 w 70"/>
              <a:gd name="T17" fmla="*/ 2147483647 h 42"/>
              <a:gd name="T18" fmla="*/ 0 w 70"/>
              <a:gd name="T19" fmla="*/ 2147483647 h 42"/>
              <a:gd name="T20" fmla="*/ 0 w 70"/>
              <a:gd name="T21" fmla="*/ 2147483647 h 42"/>
              <a:gd name="T22" fmla="*/ 2147483647 w 70"/>
              <a:gd name="T23" fmla="*/ 2147483647 h 42"/>
              <a:gd name="T24" fmla="*/ 2147483647 w 70"/>
              <a:gd name="T25" fmla="*/ 2147483647 h 42"/>
              <a:gd name="T26" fmla="*/ 2147483647 w 70"/>
              <a:gd name="T27" fmla="*/ 2147483647 h 42"/>
              <a:gd name="T28" fmla="*/ 0 w 70"/>
              <a:gd name="T29" fmla="*/ 2147483647 h 42"/>
              <a:gd name="T30" fmla="*/ 0 w 70"/>
              <a:gd name="T31" fmla="*/ 0 h 42"/>
              <a:gd name="T32" fmla="*/ 2147483647 w 70"/>
              <a:gd name="T33" fmla="*/ 0 h 42"/>
              <a:gd name="T34" fmla="*/ 2147483647 w 70"/>
              <a:gd name="T35" fmla="*/ 2147483647 h 42"/>
              <a:gd name="T36" fmla="*/ 0 w 70"/>
              <a:gd name="T37" fmla="*/ 2147483647 h 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0"/>
              <a:gd name="T58" fmla="*/ 0 h 42"/>
              <a:gd name="T59" fmla="*/ 70 w 70"/>
              <a:gd name="T60" fmla="*/ 42 h 4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0" h="42">
                <a:moveTo>
                  <a:pt x="0" y="14"/>
                </a:moveTo>
                <a:lnTo>
                  <a:pt x="0" y="0"/>
                </a:lnTo>
                <a:lnTo>
                  <a:pt x="70" y="14"/>
                </a:lnTo>
                <a:lnTo>
                  <a:pt x="70" y="28"/>
                </a:lnTo>
                <a:lnTo>
                  <a:pt x="0" y="42"/>
                </a:lnTo>
                <a:lnTo>
                  <a:pt x="0" y="28"/>
                </a:lnTo>
                <a:lnTo>
                  <a:pt x="70" y="14"/>
                </a:lnTo>
                <a:lnTo>
                  <a:pt x="70" y="28"/>
                </a:lnTo>
                <a:lnTo>
                  <a:pt x="0" y="14"/>
                </a:lnTo>
                <a:lnTo>
                  <a:pt x="0" y="0"/>
                </a:lnTo>
                <a:lnTo>
                  <a:pt x="14" y="0"/>
                </a:lnTo>
                <a:lnTo>
                  <a:pt x="14" y="14"/>
                </a:lnTo>
                <a:lnTo>
                  <a:pt x="0" y="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54" name="Freeform 96"/>
          <p:cNvSpPr>
            <a:spLocks/>
          </p:cNvSpPr>
          <p:nvPr/>
        </p:nvSpPr>
        <p:spPr bwMode="auto">
          <a:xfrm>
            <a:off x="5780088" y="1703388"/>
            <a:ext cx="22225" cy="22225"/>
          </a:xfrm>
          <a:custGeom>
            <a:avLst/>
            <a:gdLst>
              <a:gd name="T0" fmla="*/ 0 w 14"/>
              <a:gd name="T1" fmla="*/ 2147483647 h 14"/>
              <a:gd name="T2" fmla="*/ 0 w 14"/>
              <a:gd name="T3" fmla="*/ 0 h 14"/>
              <a:gd name="T4" fmla="*/ 2147483647 w 14"/>
              <a:gd name="T5" fmla="*/ 0 h 14"/>
              <a:gd name="T6" fmla="*/ 2147483647 w 14"/>
              <a:gd name="T7" fmla="*/ 0 h 14"/>
              <a:gd name="T8" fmla="*/ 2147483647 w 14"/>
              <a:gd name="T9" fmla="*/ 0 h 14"/>
              <a:gd name="T10" fmla="*/ 2147483647 w 14"/>
              <a:gd name="T11" fmla="*/ 2147483647 h 14"/>
              <a:gd name="T12" fmla="*/ 0 w 14"/>
              <a:gd name="T13" fmla="*/ 2147483647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0" y="14"/>
                </a:moveTo>
                <a:lnTo>
                  <a:pt x="0" y="0"/>
                </a:lnTo>
                <a:lnTo>
                  <a:pt x="14" y="0"/>
                </a:lnTo>
                <a:lnTo>
                  <a:pt x="14" y="14"/>
                </a:lnTo>
                <a:lnTo>
                  <a:pt x="0" y="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55" name="Freeform 97"/>
          <p:cNvSpPr>
            <a:spLocks/>
          </p:cNvSpPr>
          <p:nvPr/>
        </p:nvSpPr>
        <p:spPr bwMode="auto">
          <a:xfrm>
            <a:off x="5780088" y="1681163"/>
            <a:ext cx="111125" cy="44450"/>
          </a:xfrm>
          <a:custGeom>
            <a:avLst/>
            <a:gdLst>
              <a:gd name="T0" fmla="*/ 0 w 70"/>
              <a:gd name="T1" fmla="*/ 2147483647 h 28"/>
              <a:gd name="T2" fmla="*/ 0 w 70"/>
              <a:gd name="T3" fmla="*/ 0 h 28"/>
              <a:gd name="T4" fmla="*/ 2147483647 w 70"/>
              <a:gd name="T5" fmla="*/ 2147483647 h 28"/>
              <a:gd name="T6" fmla="*/ 0 w 70"/>
              <a:gd name="T7" fmla="*/ 2147483647 h 28"/>
              <a:gd name="T8" fmla="*/ 0 w 70"/>
              <a:gd name="T9" fmla="*/ 2147483647 h 28"/>
              <a:gd name="T10" fmla="*/ 0 60000 65536"/>
              <a:gd name="T11" fmla="*/ 0 60000 65536"/>
              <a:gd name="T12" fmla="*/ 0 60000 65536"/>
              <a:gd name="T13" fmla="*/ 0 60000 65536"/>
              <a:gd name="T14" fmla="*/ 0 60000 65536"/>
              <a:gd name="T15" fmla="*/ 0 w 70"/>
              <a:gd name="T16" fmla="*/ 0 h 28"/>
              <a:gd name="T17" fmla="*/ 70 w 70"/>
              <a:gd name="T18" fmla="*/ 28 h 28"/>
            </a:gdLst>
            <a:ahLst/>
            <a:cxnLst>
              <a:cxn ang="T10">
                <a:pos x="T0" y="T1"/>
              </a:cxn>
              <a:cxn ang="T11">
                <a:pos x="T2" y="T3"/>
              </a:cxn>
              <a:cxn ang="T12">
                <a:pos x="T4" y="T5"/>
              </a:cxn>
              <a:cxn ang="T13">
                <a:pos x="T6" y="T7"/>
              </a:cxn>
              <a:cxn ang="T14">
                <a:pos x="T8" y="T9"/>
              </a:cxn>
            </a:cxnLst>
            <a:rect l="T15" t="T16" r="T17" b="T18"/>
            <a:pathLst>
              <a:path w="70" h="28">
                <a:moveTo>
                  <a:pt x="0" y="14"/>
                </a:moveTo>
                <a:lnTo>
                  <a:pt x="0" y="0"/>
                </a:lnTo>
                <a:lnTo>
                  <a:pt x="70" y="14"/>
                </a:lnTo>
                <a:lnTo>
                  <a:pt x="0" y="28"/>
                </a:lnTo>
                <a:lnTo>
                  <a:pt x="0" y="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56" name="Rectangle 98"/>
          <p:cNvSpPr>
            <a:spLocks noChangeArrowheads="1"/>
          </p:cNvSpPr>
          <p:nvPr/>
        </p:nvSpPr>
        <p:spPr bwMode="auto">
          <a:xfrm>
            <a:off x="5756275" y="1703388"/>
            <a:ext cx="23813"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57" name="Freeform 99"/>
          <p:cNvSpPr>
            <a:spLocks/>
          </p:cNvSpPr>
          <p:nvPr/>
        </p:nvSpPr>
        <p:spPr bwMode="auto">
          <a:xfrm>
            <a:off x="8975725" y="1770063"/>
            <a:ext cx="155575" cy="290512"/>
          </a:xfrm>
          <a:custGeom>
            <a:avLst/>
            <a:gdLst>
              <a:gd name="T0" fmla="*/ 2147483647 w 98"/>
              <a:gd name="T1" fmla="*/ 0 h 183"/>
              <a:gd name="T2" fmla="*/ 2147483647 w 98"/>
              <a:gd name="T3" fmla="*/ 2147483647 h 183"/>
              <a:gd name="T4" fmla="*/ 0 w 98"/>
              <a:gd name="T5" fmla="*/ 2147483647 h 183"/>
              <a:gd name="T6" fmla="*/ 0 w 98"/>
              <a:gd name="T7" fmla="*/ 2147483647 h 183"/>
              <a:gd name="T8" fmla="*/ 2147483647 w 98"/>
              <a:gd name="T9" fmla="*/ 2147483647 h 183"/>
              <a:gd name="T10" fmla="*/ 2147483647 w 98"/>
              <a:gd name="T11" fmla="*/ 2147483647 h 183"/>
              <a:gd name="T12" fmla="*/ 2147483647 w 98"/>
              <a:gd name="T13" fmla="*/ 2147483647 h 183"/>
              <a:gd name="T14" fmla="*/ 2147483647 w 98"/>
              <a:gd name="T15" fmla="*/ 2147483647 h 183"/>
              <a:gd name="T16" fmla="*/ 2147483647 w 98"/>
              <a:gd name="T17" fmla="*/ 2147483647 h 183"/>
              <a:gd name="T18" fmla="*/ 2147483647 w 98"/>
              <a:gd name="T19" fmla="*/ 2147483647 h 183"/>
              <a:gd name="T20" fmla="*/ 2147483647 w 98"/>
              <a:gd name="T21" fmla="*/ 2147483647 h 183"/>
              <a:gd name="T22" fmla="*/ 2147483647 w 98"/>
              <a:gd name="T23" fmla="*/ 2147483647 h 183"/>
              <a:gd name="T24" fmla="*/ 2147483647 w 98"/>
              <a:gd name="T25" fmla="*/ 2147483647 h 183"/>
              <a:gd name="T26" fmla="*/ 2147483647 w 98"/>
              <a:gd name="T27" fmla="*/ 2147483647 h 183"/>
              <a:gd name="T28" fmla="*/ 2147483647 w 98"/>
              <a:gd name="T29" fmla="*/ 2147483647 h 183"/>
              <a:gd name="T30" fmla="*/ 2147483647 w 98"/>
              <a:gd name="T31" fmla="*/ 2147483647 h 183"/>
              <a:gd name="T32" fmla="*/ 2147483647 w 98"/>
              <a:gd name="T33" fmla="*/ 2147483647 h 183"/>
              <a:gd name="T34" fmla="*/ 2147483647 w 98"/>
              <a:gd name="T35" fmla="*/ 0 h 1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8"/>
              <a:gd name="T55" fmla="*/ 0 h 183"/>
              <a:gd name="T56" fmla="*/ 98 w 98"/>
              <a:gd name="T57" fmla="*/ 183 h 18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8" h="183">
                <a:moveTo>
                  <a:pt x="98" y="0"/>
                </a:moveTo>
                <a:lnTo>
                  <a:pt x="14" y="42"/>
                </a:lnTo>
                <a:lnTo>
                  <a:pt x="0" y="56"/>
                </a:lnTo>
                <a:lnTo>
                  <a:pt x="42" y="70"/>
                </a:lnTo>
                <a:lnTo>
                  <a:pt x="84" y="84"/>
                </a:lnTo>
                <a:lnTo>
                  <a:pt x="84" y="99"/>
                </a:lnTo>
                <a:lnTo>
                  <a:pt x="42" y="113"/>
                </a:lnTo>
                <a:lnTo>
                  <a:pt x="14" y="127"/>
                </a:lnTo>
                <a:lnTo>
                  <a:pt x="14" y="141"/>
                </a:lnTo>
                <a:lnTo>
                  <a:pt x="42" y="155"/>
                </a:lnTo>
                <a:lnTo>
                  <a:pt x="70" y="155"/>
                </a:lnTo>
                <a:lnTo>
                  <a:pt x="70" y="169"/>
                </a:lnTo>
                <a:lnTo>
                  <a:pt x="28" y="183"/>
                </a:lnTo>
                <a:lnTo>
                  <a:pt x="98"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57758" name="Freeform 100"/>
          <p:cNvSpPr>
            <a:spLocks/>
          </p:cNvSpPr>
          <p:nvPr/>
        </p:nvSpPr>
        <p:spPr bwMode="auto">
          <a:xfrm>
            <a:off x="8975725" y="1770063"/>
            <a:ext cx="155575" cy="268287"/>
          </a:xfrm>
          <a:custGeom>
            <a:avLst/>
            <a:gdLst>
              <a:gd name="T0" fmla="*/ 2147483647 w 98"/>
              <a:gd name="T1" fmla="*/ 2147483647 h 169"/>
              <a:gd name="T2" fmla="*/ 2147483647 w 98"/>
              <a:gd name="T3" fmla="*/ 2147483647 h 169"/>
              <a:gd name="T4" fmla="*/ 2147483647 w 98"/>
              <a:gd name="T5" fmla="*/ 2147483647 h 169"/>
              <a:gd name="T6" fmla="*/ 2147483647 w 98"/>
              <a:gd name="T7" fmla="*/ 2147483647 h 169"/>
              <a:gd name="T8" fmla="*/ 0 w 98"/>
              <a:gd name="T9" fmla="*/ 2147483647 h 169"/>
              <a:gd name="T10" fmla="*/ 2147483647 w 98"/>
              <a:gd name="T11" fmla="*/ 2147483647 h 169"/>
              <a:gd name="T12" fmla="*/ 2147483647 w 98"/>
              <a:gd name="T13" fmla="*/ 2147483647 h 169"/>
              <a:gd name="T14" fmla="*/ 2147483647 w 98"/>
              <a:gd name="T15" fmla="*/ 2147483647 h 169"/>
              <a:gd name="T16" fmla="*/ 2147483647 w 98"/>
              <a:gd name="T17" fmla="*/ 2147483647 h 169"/>
              <a:gd name="T18" fmla="*/ 2147483647 w 98"/>
              <a:gd name="T19" fmla="*/ 2147483647 h 169"/>
              <a:gd name="T20" fmla="*/ 2147483647 w 98"/>
              <a:gd name="T21" fmla="*/ 2147483647 h 169"/>
              <a:gd name="T22" fmla="*/ 2147483647 w 98"/>
              <a:gd name="T23" fmla="*/ 2147483647 h 169"/>
              <a:gd name="T24" fmla="*/ 2147483647 w 98"/>
              <a:gd name="T25" fmla="*/ 2147483647 h 169"/>
              <a:gd name="T26" fmla="*/ 2147483647 w 98"/>
              <a:gd name="T27" fmla="*/ 2147483647 h 169"/>
              <a:gd name="T28" fmla="*/ 2147483647 w 98"/>
              <a:gd name="T29" fmla="*/ 2147483647 h 169"/>
              <a:gd name="T30" fmla="*/ 2147483647 w 98"/>
              <a:gd name="T31" fmla="*/ 2147483647 h 169"/>
              <a:gd name="T32" fmla="*/ 2147483647 w 98"/>
              <a:gd name="T33" fmla="*/ 2147483647 h 169"/>
              <a:gd name="T34" fmla="*/ 2147483647 w 98"/>
              <a:gd name="T35" fmla="*/ 2147483647 h 169"/>
              <a:gd name="T36" fmla="*/ 2147483647 w 98"/>
              <a:gd name="T37" fmla="*/ 2147483647 h 169"/>
              <a:gd name="T38" fmla="*/ 2147483647 w 98"/>
              <a:gd name="T39" fmla="*/ 2147483647 h 169"/>
              <a:gd name="T40" fmla="*/ 2147483647 w 98"/>
              <a:gd name="T41" fmla="*/ 2147483647 h 169"/>
              <a:gd name="T42" fmla="*/ 2147483647 w 98"/>
              <a:gd name="T43" fmla="*/ 2147483647 h 169"/>
              <a:gd name="T44" fmla="*/ 2147483647 w 98"/>
              <a:gd name="T45" fmla="*/ 2147483647 h 169"/>
              <a:gd name="T46" fmla="*/ 2147483647 w 98"/>
              <a:gd name="T47" fmla="*/ 2147483647 h 169"/>
              <a:gd name="T48" fmla="*/ 2147483647 w 98"/>
              <a:gd name="T49" fmla="*/ 2147483647 h 169"/>
              <a:gd name="T50" fmla="*/ 2147483647 w 98"/>
              <a:gd name="T51" fmla="*/ 2147483647 h 169"/>
              <a:gd name="T52" fmla="*/ 2147483647 w 98"/>
              <a:gd name="T53" fmla="*/ 2147483647 h 169"/>
              <a:gd name="T54" fmla="*/ 2147483647 w 98"/>
              <a:gd name="T55" fmla="*/ 2147483647 h 169"/>
              <a:gd name="T56" fmla="*/ 2147483647 w 98"/>
              <a:gd name="T57" fmla="*/ 2147483647 h 169"/>
              <a:gd name="T58" fmla="*/ 2147483647 w 98"/>
              <a:gd name="T59" fmla="*/ 2147483647 h 169"/>
              <a:gd name="T60" fmla="*/ 2147483647 w 98"/>
              <a:gd name="T61" fmla="*/ 2147483647 h 169"/>
              <a:gd name="T62" fmla="*/ 2147483647 w 98"/>
              <a:gd name="T63" fmla="*/ 2147483647 h 169"/>
              <a:gd name="T64" fmla="*/ 2147483647 w 98"/>
              <a:gd name="T65" fmla="*/ 2147483647 h 169"/>
              <a:gd name="T66" fmla="*/ 2147483647 w 98"/>
              <a:gd name="T67" fmla="*/ 2147483647 h 169"/>
              <a:gd name="T68" fmla="*/ 2147483647 w 98"/>
              <a:gd name="T69" fmla="*/ 2147483647 h 169"/>
              <a:gd name="T70" fmla="*/ 2147483647 w 98"/>
              <a:gd name="T71" fmla="*/ 2147483647 h 169"/>
              <a:gd name="T72" fmla="*/ 2147483647 w 98"/>
              <a:gd name="T73" fmla="*/ 2147483647 h 169"/>
              <a:gd name="T74" fmla="*/ 0 w 98"/>
              <a:gd name="T75" fmla="*/ 2147483647 h 169"/>
              <a:gd name="T76" fmla="*/ 0 w 98"/>
              <a:gd name="T77" fmla="*/ 2147483647 h 169"/>
              <a:gd name="T78" fmla="*/ 0 w 98"/>
              <a:gd name="T79" fmla="*/ 2147483647 h 169"/>
              <a:gd name="T80" fmla="*/ 2147483647 w 98"/>
              <a:gd name="T81" fmla="*/ 2147483647 h 169"/>
              <a:gd name="T82" fmla="*/ 2147483647 w 98"/>
              <a:gd name="T83" fmla="*/ 0 h 16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8"/>
              <a:gd name="T127" fmla="*/ 0 h 169"/>
              <a:gd name="T128" fmla="*/ 98 w 98"/>
              <a:gd name="T129" fmla="*/ 169 h 16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8" h="169">
                <a:moveTo>
                  <a:pt x="98" y="14"/>
                </a:moveTo>
                <a:lnTo>
                  <a:pt x="14" y="56"/>
                </a:lnTo>
                <a:lnTo>
                  <a:pt x="28" y="56"/>
                </a:lnTo>
                <a:lnTo>
                  <a:pt x="14" y="70"/>
                </a:lnTo>
                <a:lnTo>
                  <a:pt x="0" y="56"/>
                </a:lnTo>
                <a:lnTo>
                  <a:pt x="42" y="70"/>
                </a:lnTo>
                <a:lnTo>
                  <a:pt x="84" y="84"/>
                </a:lnTo>
                <a:lnTo>
                  <a:pt x="98" y="84"/>
                </a:lnTo>
                <a:lnTo>
                  <a:pt x="98" y="99"/>
                </a:lnTo>
                <a:lnTo>
                  <a:pt x="84" y="113"/>
                </a:lnTo>
                <a:lnTo>
                  <a:pt x="42" y="127"/>
                </a:lnTo>
                <a:lnTo>
                  <a:pt x="14" y="141"/>
                </a:lnTo>
                <a:lnTo>
                  <a:pt x="28" y="127"/>
                </a:lnTo>
                <a:lnTo>
                  <a:pt x="28" y="141"/>
                </a:lnTo>
                <a:lnTo>
                  <a:pt x="14" y="141"/>
                </a:lnTo>
                <a:lnTo>
                  <a:pt x="42" y="155"/>
                </a:lnTo>
                <a:lnTo>
                  <a:pt x="70" y="155"/>
                </a:lnTo>
                <a:lnTo>
                  <a:pt x="84" y="155"/>
                </a:lnTo>
                <a:lnTo>
                  <a:pt x="84" y="169"/>
                </a:lnTo>
                <a:lnTo>
                  <a:pt x="70" y="169"/>
                </a:lnTo>
                <a:lnTo>
                  <a:pt x="70" y="155"/>
                </a:lnTo>
                <a:lnTo>
                  <a:pt x="70" y="169"/>
                </a:lnTo>
                <a:lnTo>
                  <a:pt x="42" y="169"/>
                </a:lnTo>
                <a:lnTo>
                  <a:pt x="14" y="155"/>
                </a:lnTo>
                <a:lnTo>
                  <a:pt x="14" y="141"/>
                </a:lnTo>
                <a:lnTo>
                  <a:pt x="14" y="127"/>
                </a:lnTo>
                <a:lnTo>
                  <a:pt x="42" y="113"/>
                </a:lnTo>
                <a:lnTo>
                  <a:pt x="84" y="99"/>
                </a:lnTo>
                <a:lnTo>
                  <a:pt x="84" y="84"/>
                </a:lnTo>
                <a:lnTo>
                  <a:pt x="84" y="99"/>
                </a:lnTo>
                <a:lnTo>
                  <a:pt x="42" y="84"/>
                </a:lnTo>
                <a:lnTo>
                  <a:pt x="0" y="70"/>
                </a:lnTo>
                <a:lnTo>
                  <a:pt x="0" y="56"/>
                </a:lnTo>
                <a:lnTo>
                  <a:pt x="14" y="42"/>
                </a:lnTo>
                <a:lnTo>
                  <a:pt x="98" y="0"/>
                </a:lnTo>
                <a:lnTo>
                  <a:pt x="98" y="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59" name="Freeform 101"/>
          <p:cNvSpPr>
            <a:spLocks/>
          </p:cNvSpPr>
          <p:nvPr/>
        </p:nvSpPr>
        <p:spPr bwMode="auto">
          <a:xfrm>
            <a:off x="9086850" y="2038350"/>
            <a:ext cx="22225" cy="22225"/>
          </a:xfrm>
          <a:custGeom>
            <a:avLst/>
            <a:gdLst>
              <a:gd name="T0" fmla="*/ 2147483647 w 14"/>
              <a:gd name="T1" fmla="*/ 0 h 14"/>
              <a:gd name="T2" fmla="*/ 2147483647 w 14"/>
              <a:gd name="T3" fmla="*/ 0 h 14"/>
              <a:gd name="T4" fmla="*/ 0 w 14"/>
              <a:gd name="T5" fmla="*/ 2147483647 h 14"/>
              <a:gd name="T6" fmla="*/ 0 w 14"/>
              <a:gd name="T7" fmla="*/ 0 h 14"/>
              <a:gd name="T8" fmla="*/ 0 w 14"/>
              <a:gd name="T9" fmla="*/ 0 h 14"/>
              <a:gd name="T10" fmla="*/ 0 w 14"/>
              <a:gd name="T11" fmla="*/ 0 h 14"/>
              <a:gd name="T12" fmla="*/ 2147483647 w 14"/>
              <a:gd name="T13" fmla="*/ 0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14" y="0"/>
                </a:moveTo>
                <a:lnTo>
                  <a:pt x="14" y="0"/>
                </a:lnTo>
                <a:lnTo>
                  <a:pt x="0" y="14"/>
                </a:lnTo>
                <a:lnTo>
                  <a:pt x="0" y="0"/>
                </a:lnTo>
                <a:lnTo>
                  <a:pt x="14"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60" name="Freeform 102"/>
          <p:cNvSpPr>
            <a:spLocks/>
          </p:cNvSpPr>
          <p:nvPr/>
        </p:nvSpPr>
        <p:spPr bwMode="auto">
          <a:xfrm>
            <a:off x="9020175" y="2038350"/>
            <a:ext cx="66675" cy="44450"/>
          </a:xfrm>
          <a:custGeom>
            <a:avLst/>
            <a:gdLst>
              <a:gd name="T0" fmla="*/ 2147483647 w 42"/>
              <a:gd name="T1" fmla="*/ 2147483647 h 28"/>
              <a:gd name="T2" fmla="*/ 2147483647 w 42"/>
              <a:gd name="T3" fmla="*/ 0 h 28"/>
              <a:gd name="T4" fmla="*/ 0 w 42"/>
              <a:gd name="T5" fmla="*/ 2147483647 h 28"/>
              <a:gd name="T6" fmla="*/ 0 w 42"/>
              <a:gd name="T7" fmla="*/ 2147483647 h 28"/>
              <a:gd name="T8" fmla="*/ 2147483647 w 42"/>
              <a:gd name="T9" fmla="*/ 2147483647 h 28"/>
              <a:gd name="T10" fmla="*/ 0 60000 65536"/>
              <a:gd name="T11" fmla="*/ 0 60000 65536"/>
              <a:gd name="T12" fmla="*/ 0 60000 65536"/>
              <a:gd name="T13" fmla="*/ 0 60000 65536"/>
              <a:gd name="T14" fmla="*/ 0 60000 65536"/>
              <a:gd name="T15" fmla="*/ 0 w 42"/>
              <a:gd name="T16" fmla="*/ 0 h 28"/>
              <a:gd name="T17" fmla="*/ 42 w 42"/>
              <a:gd name="T18" fmla="*/ 28 h 28"/>
            </a:gdLst>
            <a:ahLst/>
            <a:cxnLst>
              <a:cxn ang="T10">
                <a:pos x="T0" y="T1"/>
              </a:cxn>
              <a:cxn ang="T11">
                <a:pos x="T2" y="T3"/>
              </a:cxn>
              <a:cxn ang="T12">
                <a:pos x="T4" y="T5"/>
              </a:cxn>
              <a:cxn ang="T13">
                <a:pos x="T6" y="T7"/>
              </a:cxn>
              <a:cxn ang="T14">
                <a:pos x="T8" y="T9"/>
              </a:cxn>
            </a:cxnLst>
            <a:rect l="T15" t="T16" r="T17" b="T18"/>
            <a:pathLst>
              <a:path w="42" h="28">
                <a:moveTo>
                  <a:pt x="42" y="14"/>
                </a:moveTo>
                <a:lnTo>
                  <a:pt x="42" y="0"/>
                </a:lnTo>
                <a:lnTo>
                  <a:pt x="0" y="14"/>
                </a:lnTo>
                <a:lnTo>
                  <a:pt x="0" y="28"/>
                </a:lnTo>
                <a:lnTo>
                  <a:pt x="42" y="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61" name="Freeform 103"/>
          <p:cNvSpPr>
            <a:spLocks/>
          </p:cNvSpPr>
          <p:nvPr/>
        </p:nvSpPr>
        <p:spPr bwMode="auto">
          <a:xfrm>
            <a:off x="8863013" y="1747838"/>
            <a:ext cx="90487" cy="66675"/>
          </a:xfrm>
          <a:custGeom>
            <a:avLst/>
            <a:gdLst>
              <a:gd name="T0" fmla="*/ 0 w 57"/>
              <a:gd name="T1" fmla="*/ 2147483647 h 42"/>
              <a:gd name="T2" fmla="*/ 0 w 57"/>
              <a:gd name="T3" fmla="*/ 0 h 42"/>
              <a:gd name="T4" fmla="*/ 0 w 57"/>
              <a:gd name="T5" fmla="*/ 0 h 42"/>
              <a:gd name="T6" fmla="*/ 0 w 57"/>
              <a:gd name="T7" fmla="*/ 0 h 42"/>
              <a:gd name="T8" fmla="*/ 2147483647 w 57"/>
              <a:gd name="T9" fmla="*/ 2147483647 h 42"/>
              <a:gd name="T10" fmla="*/ 2147483647 w 57"/>
              <a:gd name="T11" fmla="*/ 2147483647 h 42"/>
              <a:gd name="T12" fmla="*/ 2147483647 w 57"/>
              <a:gd name="T13" fmla="*/ 2147483647 h 42"/>
              <a:gd name="T14" fmla="*/ 0 w 57"/>
              <a:gd name="T15" fmla="*/ 2147483647 h 42"/>
              <a:gd name="T16" fmla="*/ 0 w 57"/>
              <a:gd name="T17" fmla="*/ 2147483647 h 42"/>
              <a:gd name="T18" fmla="*/ 0 w 57"/>
              <a:gd name="T19" fmla="*/ 2147483647 h 42"/>
              <a:gd name="T20" fmla="*/ 0 w 57"/>
              <a:gd name="T21" fmla="*/ 2147483647 h 42"/>
              <a:gd name="T22" fmla="*/ 2147483647 w 57"/>
              <a:gd name="T23" fmla="*/ 2147483647 h 42"/>
              <a:gd name="T24" fmla="*/ 2147483647 w 57"/>
              <a:gd name="T25" fmla="*/ 2147483647 h 42"/>
              <a:gd name="T26" fmla="*/ 2147483647 w 57"/>
              <a:gd name="T27" fmla="*/ 2147483647 h 42"/>
              <a:gd name="T28" fmla="*/ 0 w 57"/>
              <a:gd name="T29" fmla="*/ 2147483647 h 42"/>
              <a:gd name="T30" fmla="*/ 0 w 57"/>
              <a:gd name="T31" fmla="*/ 0 h 42"/>
              <a:gd name="T32" fmla="*/ 2147483647 w 57"/>
              <a:gd name="T33" fmla="*/ 0 h 42"/>
              <a:gd name="T34" fmla="*/ 2147483647 w 57"/>
              <a:gd name="T35" fmla="*/ 2147483647 h 42"/>
              <a:gd name="T36" fmla="*/ 0 w 57"/>
              <a:gd name="T37" fmla="*/ 2147483647 h 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42"/>
              <a:gd name="T59" fmla="*/ 57 w 57"/>
              <a:gd name="T60" fmla="*/ 42 h 4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42">
                <a:moveTo>
                  <a:pt x="0" y="14"/>
                </a:moveTo>
                <a:lnTo>
                  <a:pt x="0" y="0"/>
                </a:lnTo>
                <a:lnTo>
                  <a:pt x="57" y="14"/>
                </a:lnTo>
                <a:lnTo>
                  <a:pt x="57" y="28"/>
                </a:lnTo>
                <a:lnTo>
                  <a:pt x="0" y="42"/>
                </a:lnTo>
                <a:lnTo>
                  <a:pt x="0" y="28"/>
                </a:lnTo>
                <a:lnTo>
                  <a:pt x="57" y="14"/>
                </a:lnTo>
                <a:lnTo>
                  <a:pt x="57" y="28"/>
                </a:lnTo>
                <a:lnTo>
                  <a:pt x="0" y="14"/>
                </a:lnTo>
                <a:lnTo>
                  <a:pt x="0" y="0"/>
                </a:lnTo>
                <a:lnTo>
                  <a:pt x="14" y="0"/>
                </a:lnTo>
                <a:lnTo>
                  <a:pt x="14" y="14"/>
                </a:lnTo>
                <a:lnTo>
                  <a:pt x="0" y="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62" name="Freeform 104"/>
          <p:cNvSpPr>
            <a:spLocks/>
          </p:cNvSpPr>
          <p:nvPr/>
        </p:nvSpPr>
        <p:spPr bwMode="auto">
          <a:xfrm>
            <a:off x="8863013" y="1770063"/>
            <a:ext cx="22225" cy="22225"/>
          </a:xfrm>
          <a:custGeom>
            <a:avLst/>
            <a:gdLst>
              <a:gd name="T0" fmla="*/ 0 w 14"/>
              <a:gd name="T1" fmla="*/ 2147483647 h 14"/>
              <a:gd name="T2" fmla="*/ 0 w 14"/>
              <a:gd name="T3" fmla="*/ 0 h 14"/>
              <a:gd name="T4" fmla="*/ 2147483647 w 14"/>
              <a:gd name="T5" fmla="*/ 0 h 14"/>
              <a:gd name="T6" fmla="*/ 2147483647 w 14"/>
              <a:gd name="T7" fmla="*/ 0 h 14"/>
              <a:gd name="T8" fmla="*/ 2147483647 w 14"/>
              <a:gd name="T9" fmla="*/ 0 h 14"/>
              <a:gd name="T10" fmla="*/ 2147483647 w 14"/>
              <a:gd name="T11" fmla="*/ 2147483647 h 14"/>
              <a:gd name="T12" fmla="*/ 0 w 14"/>
              <a:gd name="T13" fmla="*/ 2147483647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0" y="14"/>
                </a:moveTo>
                <a:lnTo>
                  <a:pt x="0" y="0"/>
                </a:lnTo>
                <a:lnTo>
                  <a:pt x="14" y="0"/>
                </a:lnTo>
                <a:lnTo>
                  <a:pt x="14" y="14"/>
                </a:lnTo>
                <a:lnTo>
                  <a:pt x="0" y="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63" name="Freeform 105"/>
          <p:cNvSpPr>
            <a:spLocks/>
          </p:cNvSpPr>
          <p:nvPr/>
        </p:nvSpPr>
        <p:spPr bwMode="auto">
          <a:xfrm>
            <a:off x="8863013" y="1747838"/>
            <a:ext cx="90487" cy="44450"/>
          </a:xfrm>
          <a:custGeom>
            <a:avLst/>
            <a:gdLst>
              <a:gd name="T0" fmla="*/ 0 w 57"/>
              <a:gd name="T1" fmla="*/ 2147483647 h 28"/>
              <a:gd name="T2" fmla="*/ 0 w 57"/>
              <a:gd name="T3" fmla="*/ 0 h 28"/>
              <a:gd name="T4" fmla="*/ 2147483647 w 57"/>
              <a:gd name="T5" fmla="*/ 2147483647 h 28"/>
              <a:gd name="T6" fmla="*/ 0 w 57"/>
              <a:gd name="T7" fmla="*/ 2147483647 h 28"/>
              <a:gd name="T8" fmla="*/ 0 w 57"/>
              <a:gd name="T9" fmla="*/ 2147483647 h 28"/>
              <a:gd name="T10" fmla="*/ 0 60000 65536"/>
              <a:gd name="T11" fmla="*/ 0 60000 65536"/>
              <a:gd name="T12" fmla="*/ 0 60000 65536"/>
              <a:gd name="T13" fmla="*/ 0 60000 65536"/>
              <a:gd name="T14" fmla="*/ 0 60000 65536"/>
              <a:gd name="T15" fmla="*/ 0 w 57"/>
              <a:gd name="T16" fmla="*/ 0 h 28"/>
              <a:gd name="T17" fmla="*/ 57 w 57"/>
              <a:gd name="T18" fmla="*/ 28 h 28"/>
            </a:gdLst>
            <a:ahLst/>
            <a:cxnLst>
              <a:cxn ang="T10">
                <a:pos x="T0" y="T1"/>
              </a:cxn>
              <a:cxn ang="T11">
                <a:pos x="T2" y="T3"/>
              </a:cxn>
              <a:cxn ang="T12">
                <a:pos x="T4" y="T5"/>
              </a:cxn>
              <a:cxn ang="T13">
                <a:pos x="T6" y="T7"/>
              </a:cxn>
              <a:cxn ang="T14">
                <a:pos x="T8" y="T9"/>
              </a:cxn>
            </a:cxnLst>
            <a:rect l="T15" t="T16" r="T17" b="T18"/>
            <a:pathLst>
              <a:path w="57" h="28">
                <a:moveTo>
                  <a:pt x="0" y="14"/>
                </a:moveTo>
                <a:lnTo>
                  <a:pt x="0" y="0"/>
                </a:lnTo>
                <a:lnTo>
                  <a:pt x="57" y="14"/>
                </a:lnTo>
                <a:lnTo>
                  <a:pt x="0" y="28"/>
                </a:lnTo>
                <a:lnTo>
                  <a:pt x="0" y="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64" name="Rectangle 106"/>
          <p:cNvSpPr>
            <a:spLocks noChangeArrowheads="1"/>
          </p:cNvSpPr>
          <p:nvPr/>
        </p:nvSpPr>
        <p:spPr bwMode="auto">
          <a:xfrm>
            <a:off x="8818563" y="1770063"/>
            <a:ext cx="22225"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65" name="Freeform 107"/>
          <p:cNvSpPr>
            <a:spLocks/>
          </p:cNvSpPr>
          <p:nvPr/>
        </p:nvSpPr>
        <p:spPr bwMode="auto">
          <a:xfrm>
            <a:off x="5422900" y="3513138"/>
            <a:ext cx="155575" cy="290512"/>
          </a:xfrm>
          <a:custGeom>
            <a:avLst/>
            <a:gdLst>
              <a:gd name="T0" fmla="*/ 2147483647 w 98"/>
              <a:gd name="T1" fmla="*/ 0 h 183"/>
              <a:gd name="T2" fmla="*/ 2147483647 w 98"/>
              <a:gd name="T3" fmla="*/ 2147483647 h 183"/>
              <a:gd name="T4" fmla="*/ 0 w 98"/>
              <a:gd name="T5" fmla="*/ 2147483647 h 183"/>
              <a:gd name="T6" fmla="*/ 0 w 98"/>
              <a:gd name="T7" fmla="*/ 2147483647 h 183"/>
              <a:gd name="T8" fmla="*/ 2147483647 w 98"/>
              <a:gd name="T9" fmla="*/ 2147483647 h 183"/>
              <a:gd name="T10" fmla="*/ 2147483647 w 98"/>
              <a:gd name="T11" fmla="*/ 2147483647 h 183"/>
              <a:gd name="T12" fmla="*/ 2147483647 w 98"/>
              <a:gd name="T13" fmla="*/ 2147483647 h 183"/>
              <a:gd name="T14" fmla="*/ 2147483647 w 98"/>
              <a:gd name="T15" fmla="*/ 2147483647 h 183"/>
              <a:gd name="T16" fmla="*/ 2147483647 w 98"/>
              <a:gd name="T17" fmla="*/ 2147483647 h 183"/>
              <a:gd name="T18" fmla="*/ 2147483647 w 98"/>
              <a:gd name="T19" fmla="*/ 2147483647 h 183"/>
              <a:gd name="T20" fmla="*/ 2147483647 w 98"/>
              <a:gd name="T21" fmla="*/ 2147483647 h 183"/>
              <a:gd name="T22" fmla="*/ 2147483647 w 98"/>
              <a:gd name="T23" fmla="*/ 2147483647 h 183"/>
              <a:gd name="T24" fmla="*/ 2147483647 w 98"/>
              <a:gd name="T25" fmla="*/ 2147483647 h 183"/>
              <a:gd name="T26" fmla="*/ 2147483647 w 98"/>
              <a:gd name="T27" fmla="*/ 2147483647 h 183"/>
              <a:gd name="T28" fmla="*/ 2147483647 w 98"/>
              <a:gd name="T29" fmla="*/ 2147483647 h 183"/>
              <a:gd name="T30" fmla="*/ 2147483647 w 98"/>
              <a:gd name="T31" fmla="*/ 2147483647 h 183"/>
              <a:gd name="T32" fmla="*/ 2147483647 w 98"/>
              <a:gd name="T33" fmla="*/ 2147483647 h 183"/>
              <a:gd name="T34" fmla="*/ 2147483647 w 98"/>
              <a:gd name="T35" fmla="*/ 0 h 1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8"/>
              <a:gd name="T55" fmla="*/ 0 h 183"/>
              <a:gd name="T56" fmla="*/ 98 w 98"/>
              <a:gd name="T57" fmla="*/ 183 h 18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8" h="183">
                <a:moveTo>
                  <a:pt x="98" y="0"/>
                </a:moveTo>
                <a:lnTo>
                  <a:pt x="14" y="42"/>
                </a:lnTo>
                <a:lnTo>
                  <a:pt x="0" y="42"/>
                </a:lnTo>
                <a:lnTo>
                  <a:pt x="0" y="56"/>
                </a:lnTo>
                <a:lnTo>
                  <a:pt x="42" y="70"/>
                </a:lnTo>
                <a:lnTo>
                  <a:pt x="84" y="84"/>
                </a:lnTo>
                <a:lnTo>
                  <a:pt x="84" y="98"/>
                </a:lnTo>
                <a:lnTo>
                  <a:pt x="42" y="112"/>
                </a:lnTo>
                <a:lnTo>
                  <a:pt x="14" y="126"/>
                </a:lnTo>
                <a:lnTo>
                  <a:pt x="14" y="140"/>
                </a:lnTo>
                <a:lnTo>
                  <a:pt x="42" y="140"/>
                </a:lnTo>
                <a:lnTo>
                  <a:pt x="70" y="155"/>
                </a:lnTo>
                <a:lnTo>
                  <a:pt x="70" y="169"/>
                </a:lnTo>
                <a:lnTo>
                  <a:pt x="28" y="183"/>
                </a:lnTo>
                <a:lnTo>
                  <a:pt x="98"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57766" name="Freeform 108"/>
          <p:cNvSpPr>
            <a:spLocks/>
          </p:cNvSpPr>
          <p:nvPr/>
        </p:nvSpPr>
        <p:spPr bwMode="auto">
          <a:xfrm>
            <a:off x="5422900" y="3513138"/>
            <a:ext cx="155575" cy="268287"/>
          </a:xfrm>
          <a:custGeom>
            <a:avLst/>
            <a:gdLst>
              <a:gd name="T0" fmla="*/ 2147483647 w 98"/>
              <a:gd name="T1" fmla="*/ 2147483647 h 169"/>
              <a:gd name="T2" fmla="*/ 2147483647 w 98"/>
              <a:gd name="T3" fmla="*/ 2147483647 h 169"/>
              <a:gd name="T4" fmla="*/ 2147483647 w 98"/>
              <a:gd name="T5" fmla="*/ 2147483647 h 169"/>
              <a:gd name="T6" fmla="*/ 2147483647 w 98"/>
              <a:gd name="T7" fmla="*/ 2147483647 h 169"/>
              <a:gd name="T8" fmla="*/ 0 w 98"/>
              <a:gd name="T9" fmla="*/ 2147483647 h 169"/>
              <a:gd name="T10" fmla="*/ 2147483647 w 98"/>
              <a:gd name="T11" fmla="*/ 2147483647 h 169"/>
              <a:gd name="T12" fmla="*/ 2147483647 w 98"/>
              <a:gd name="T13" fmla="*/ 2147483647 h 169"/>
              <a:gd name="T14" fmla="*/ 2147483647 w 98"/>
              <a:gd name="T15" fmla="*/ 2147483647 h 169"/>
              <a:gd name="T16" fmla="*/ 2147483647 w 98"/>
              <a:gd name="T17" fmla="*/ 2147483647 h 169"/>
              <a:gd name="T18" fmla="*/ 2147483647 w 98"/>
              <a:gd name="T19" fmla="*/ 2147483647 h 169"/>
              <a:gd name="T20" fmla="*/ 2147483647 w 98"/>
              <a:gd name="T21" fmla="*/ 2147483647 h 169"/>
              <a:gd name="T22" fmla="*/ 2147483647 w 98"/>
              <a:gd name="T23" fmla="*/ 2147483647 h 169"/>
              <a:gd name="T24" fmla="*/ 2147483647 w 98"/>
              <a:gd name="T25" fmla="*/ 2147483647 h 169"/>
              <a:gd name="T26" fmla="*/ 2147483647 w 98"/>
              <a:gd name="T27" fmla="*/ 2147483647 h 169"/>
              <a:gd name="T28" fmla="*/ 2147483647 w 98"/>
              <a:gd name="T29" fmla="*/ 2147483647 h 169"/>
              <a:gd name="T30" fmla="*/ 2147483647 w 98"/>
              <a:gd name="T31" fmla="*/ 2147483647 h 169"/>
              <a:gd name="T32" fmla="*/ 2147483647 w 98"/>
              <a:gd name="T33" fmla="*/ 2147483647 h 169"/>
              <a:gd name="T34" fmla="*/ 2147483647 w 98"/>
              <a:gd name="T35" fmla="*/ 2147483647 h 169"/>
              <a:gd name="T36" fmla="*/ 2147483647 w 98"/>
              <a:gd name="T37" fmla="*/ 2147483647 h 169"/>
              <a:gd name="T38" fmla="*/ 2147483647 w 98"/>
              <a:gd name="T39" fmla="*/ 2147483647 h 169"/>
              <a:gd name="T40" fmla="*/ 2147483647 w 98"/>
              <a:gd name="T41" fmla="*/ 2147483647 h 169"/>
              <a:gd name="T42" fmla="*/ 2147483647 w 98"/>
              <a:gd name="T43" fmla="*/ 2147483647 h 169"/>
              <a:gd name="T44" fmla="*/ 2147483647 w 98"/>
              <a:gd name="T45" fmla="*/ 2147483647 h 169"/>
              <a:gd name="T46" fmla="*/ 2147483647 w 98"/>
              <a:gd name="T47" fmla="*/ 2147483647 h 169"/>
              <a:gd name="T48" fmla="*/ 2147483647 w 98"/>
              <a:gd name="T49" fmla="*/ 2147483647 h 169"/>
              <a:gd name="T50" fmla="*/ 2147483647 w 98"/>
              <a:gd name="T51" fmla="*/ 2147483647 h 169"/>
              <a:gd name="T52" fmla="*/ 2147483647 w 98"/>
              <a:gd name="T53" fmla="*/ 2147483647 h 169"/>
              <a:gd name="T54" fmla="*/ 2147483647 w 98"/>
              <a:gd name="T55" fmla="*/ 2147483647 h 169"/>
              <a:gd name="T56" fmla="*/ 2147483647 w 98"/>
              <a:gd name="T57" fmla="*/ 2147483647 h 169"/>
              <a:gd name="T58" fmla="*/ 2147483647 w 98"/>
              <a:gd name="T59" fmla="*/ 2147483647 h 169"/>
              <a:gd name="T60" fmla="*/ 2147483647 w 98"/>
              <a:gd name="T61" fmla="*/ 2147483647 h 169"/>
              <a:gd name="T62" fmla="*/ 2147483647 w 98"/>
              <a:gd name="T63" fmla="*/ 2147483647 h 169"/>
              <a:gd name="T64" fmla="*/ 2147483647 w 98"/>
              <a:gd name="T65" fmla="*/ 2147483647 h 169"/>
              <a:gd name="T66" fmla="*/ 2147483647 w 98"/>
              <a:gd name="T67" fmla="*/ 2147483647 h 169"/>
              <a:gd name="T68" fmla="*/ 2147483647 w 98"/>
              <a:gd name="T69" fmla="*/ 2147483647 h 169"/>
              <a:gd name="T70" fmla="*/ 2147483647 w 98"/>
              <a:gd name="T71" fmla="*/ 2147483647 h 169"/>
              <a:gd name="T72" fmla="*/ 2147483647 w 98"/>
              <a:gd name="T73" fmla="*/ 2147483647 h 169"/>
              <a:gd name="T74" fmla="*/ 0 w 98"/>
              <a:gd name="T75" fmla="*/ 2147483647 h 169"/>
              <a:gd name="T76" fmla="*/ 0 w 98"/>
              <a:gd name="T77" fmla="*/ 2147483647 h 169"/>
              <a:gd name="T78" fmla="*/ 0 w 98"/>
              <a:gd name="T79" fmla="*/ 2147483647 h 169"/>
              <a:gd name="T80" fmla="*/ 2147483647 w 98"/>
              <a:gd name="T81" fmla="*/ 2147483647 h 169"/>
              <a:gd name="T82" fmla="*/ 2147483647 w 98"/>
              <a:gd name="T83" fmla="*/ 0 h 16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8"/>
              <a:gd name="T127" fmla="*/ 0 h 169"/>
              <a:gd name="T128" fmla="*/ 98 w 98"/>
              <a:gd name="T129" fmla="*/ 169 h 16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8" h="169">
                <a:moveTo>
                  <a:pt x="98" y="14"/>
                </a:moveTo>
                <a:lnTo>
                  <a:pt x="14" y="56"/>
                </a:lnTo>
                <a:lnTo>
                  <a:pt x="0" y="56"/>
                </a:lnTo>
                <a:lnTo>
                  <a:pt x="14" y="42"/>
                </a:lnTo>
                <a:lnTo>
                  <a:pt x="14" y="56"/>
                </a:lnTo>
                <a:lnTo>
                  <a:pt x="0" y="56"/>
                </a:lnTo>
                <a:lnTo>
                  <a:pt x="42" y="70"/>
                </a:lnTo>
                <a:lnTo>
                  <a:pt x="84" y="84"/>
                </a:lnTo>
                <a:lnTo>
                  <a:pt x="98" y="84"/>
                </a:lnTo>
                <a:lnTo>
                  <a:pt x="98" y="98"/>
                </a:lnTo>
                <a:lnTo>
                  <a:pt x="84" y="112"/>
                </a:lnTo>
                <a:lnTo>
                  <a:pt x="42" y="126"/>
                </a:lnTo>
                <a:lnTo>
                  <a:pt x="14" y="140"/>
                </a:lnTo>
                <a:lnTo>
                  <a:pt x="28" y="126"/>
                </a:lnTo>
                <a:lnTo>
                  <a:pt x="28" y="140"/>
                </a:lnTo>
                <a:lnTo>
                  <a:pt x="14" y="140"/>
                </a:lnTo>
                <a:lnTo>
                  <a:pt x="42" y="140"/>
                </a:lnTo>
                <a:lnTo>
                  <a:pt x="70" y="155"/>
                </a:lnTo>
                <a:lnTo>
                  <a:pt x="84" y="155"/>
                </a:lnTo>
                <a:lnTo>
                  <a:pt x="70" y="155"/>
                </a:lnTo>
                <a:lnTo>
                  <a:pt x="70" y="169"/>
                </a:lnTo>
                <a:lnTo>
                  <a:pt x="42" y="155"/>
                </a:lnTo>
                <a:lnTo>
                  <a:pt x="14" y="155"/>
                </a:lnTo>
                <a:lnTo>
                  <a:pt x="14" y="140"/>
                </a:lnTo>
                <a:lnTo>
                  <a:pt x="14" y="126"/>
                </a:lnTo>
                <a:lnTo>
                  <a:pt x="42" y="112"/>
                </a:lnTo>
                <a:lnTo>
                  <a:pt x="84" y="98"/>
                </a:lnTo>
                <a:lnTo>
                  <a:pt x="84" y="84"/>
                </a:lnTo>
                <a:lnTo>
                  <a:pt x="84" y="98"/>
                </a:lnTo>
                <a:lnTo>
                  <a:pt x="42" y="84"/>
                </a:lnTo>
                <a:lnTo>
                  <a:pt x="0" y="70"/>
                </a:lnTo>
                <a:lnTo>
                  <a:pt x="0" y="56"/>
                </a:lnTo>
                <a:lnTo>
                  <a:pt x="0" y="42"/>
                </a:lnTo>
                <a:lnTo>
                  <a:pt x="14" y="42"/>
                </a:lnTo>
                <a:lnTo>
                  <a:pt x="98" y="0"/>
                </a:lnTo>
                <a:lnTo>
                  <a:pt x="98" y="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67" name="Freeform 109"/>
          <p:cNvSpPr>
            <a:spLocks/>
          </p:cNvSpPr>
          <p:nvPr/>
        </p:nvSpPr>
        <p:spPr bwMode="auto">
          <a:xfrm>
            <a:off x="5534025" y="3759200"/>
            <a:ext cx="22225" cy="44450"/>
          </a:xfrm>
          <a:custGeom>
            <a:avLst/>
            <a:gdLst>
              <a:gd name="T0" fmla="*/ 2147483647 w 14"/>
              <a:gd name="T1" fmla="*/ 0 h 28"/>
              <a:gd name="T2" fmla="*/ 2147483647 w 14"/>
              <a:gd name="T3" fmla="*/ 2147483647 h 28"/>
              <a:gd name="T4" fmla="*/ 0 w 14"/>
              <a:gd name="T5" fmla="*/ 2147483647 h 28"/>
              <a:gd name="T6" fmla="*/ 0 w 14"/>
              <a:gd name="T7" fmla="*/ 2147483647 h 28"/>
              <a:gd name="T8" fmla="*/ 0 w 14"/>
              <a:gd name="T9" fmla="*/ 2147483647 h 28"/>
              <a:gd name="T10" fmla="*/ 0 w 14"/>
              <a:gd name="T11" fmla="*/ 0 h 28"/>
              <a:gd name="T12" fmla="*/ 2147483647 w 14"/>
              <a:gd name="T13" fmla="*/ 0 h 28"/>
              <a:gd name="T14" fmla="*/ 0 60000 65536"/>
              <a:gd name="T15" fmla="*/ 0 60000 65536"/>
              <a:gd name="T16" fmla="*/ 0 60000 65536"/>
              <a:gd name="T17" fmla="*/ 0 60000 65536"/>
              <a:gd name="T18" fmla="*/ 0 60000 65536"/>
              <a:gd name="T19" fmla="*/ 0 60000 65536"/>
              <a:gd name="T20" fmla="*/ 0 60000 65536"/>
              <a:gd name="T21" fmla="*/ 0 w 14"/>
              <a:gd name="T22" fmla="*/ 0 h 28"/>
              <a:gd name="T23" fmla="*/ 14 w 14"/>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28">
                <a:moveTo>
                  <a:pt x="14" y="0"/>
                </a:moveTo>
                <a:lnTo>
                  <a:pt x="14" y="14"/>
                </a:lnTo>
                <a:lnTo>
                  <a:pt x="0" y="28"/>
                </a:lnTo>
                <a:lnTo>
                  <a:pt x="0" y="14"/>
                </a:lnTo>
                <a:lnTo>
                  <a:pt x="0" y="0"/>
                </a:lnTo>
                <a:lnTo>
                  <a:pt x="14"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68" name="Freeform 110"/>
          <p:cNvSpPr>
            <a:spLocks/>
          </p:cNvSpPr>
          <p:nvPr/>
        </p:nvSpPr>
        <p:spPr bwMode="auto">
          <a:xfrm>
            <a:off x="5467350" y="3781425"/>
            <a:ext cx="66675" cy="44450"/>
          </a:xfrm>
          <a:custGeom>
            <a:avLst/>
            <a:gdLst>
              <a:gd name="T0" fmla="*/ 2147483647 w 42"/>
              <a:gd name="T1" fmla="*/ 2147483647 h 28"/>
              <a:gd name="T2" fmla="*/ 2147483647 w 42"/>
              <a:gd name="T3" fmla="*/ 0 h 28"/>
              <a:gd name="T4" fmla="*/ 0 w 42"/>
              <a:gd name="T5" fmla="*/ 2147483647 h 28"/>
              <a:gd name="T6" fmla="*/ 0 w 42"/>
              <a:gd name="T7" fmla="*/ 2147483647 h 28"/>
              <a:gd name="T8" fmla="*/ 2147483647 w 42"/>
              <a:gd name="T9" fmla="*/ 2147483647 h 28"/>
              <a:gd name="T10" fmla="*/ 0 60000 65536"/>
              <a:gd name="T11" fmla="*/ 0 60000 65536"/>
              <a:gd name="T12" fmla="*/ 0 60000 65536"/>
              <a:gd name="T13" fmla="*/ 0 60000 65536"/>
              <a:gd name="T14" fmla="*/ 0 60000 65536"/>
              <a:gd name="T15" fmla="*/ 0 w 42"/>
              <a:gd name="T16" fmla="*/ 0 h 28"/>
              <a:gd name="T17" fmla="*/ 42 w 42"/>
              <a:gd name="T18" fmla="*/ 28 h 28"/>
            </a:gdLst>
            <a:ahLst/>
            <a:cxnLst>
              <a:cxn ang="T10">
                <a:pos x="T0" y="T1"/>
              </a:cxn>
              <a:cxn ang="T11">
                <a:pos x="T2" y="T3"/>
              </a:cxn>
              <a:cxn ang="T12">
                <a:pos x="T4" y="T5"/>
              </a:cxn>
              <a:cxn ang="T13">
                <a:pos x="T6" y="T7"/>
              </a:cxn>
              <a:cxn ang="T14">
                <a:pos x="T8" y="T9"/>
              </a:cxn>
            </a:cxnLst>
            <a:rect l="T15" t="T16" r="T17" b="T18"/>
            <a:pathLst>
              <a:path w="42" h="28">
                <a:moveTo>
                  <a:pt x="42" y="14"/>
                </a:moveTo>
                <a:lnTo>
                  <a:pt x="42" y="0"/>
                </a:lnTo>
                <a:lnTo>
                  <a:pt x="0" y="14"/>
                </a:lnTo>
                <a:lnTo>
                  <a:pt x="0" y="28"/>
                </a:lnTo>
                <a:lnTo>
                  <a:pt x="42" y="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69" name="Freeform 111"/>
          <p:cNvSpPr>
            <a:spLocks/>
          </p:cNvSpPr>
          <p:nvPr/>
        </p:nvSpPr>
        <p:spPr bwMode="auto">
          <a:xfrm>
            <a:off x="5311775" y="3490913"/>
            <a:ext cx="88900" cy="66675"/>
          </a:xfrm>
          <a:custGeom>
            <a:avLst/>
            <a:gdLst>
              <a:gd name="T0" fmla="*/ 0 w 56"/>
              <a:gd name="T1" fmla="*/ 2147483647 h 42"/>
              <a:gd name="T2" fmla="*/ 0 w 56"/>
              <a:gd name="T3" fmla="*/ 0 h 42"/>
              <a:gd name="T4" fmla="*/ 0 w 56"/>
              <a:gd name="T5" fmla="*/ 0 h 42"/>
              <a:gd name="T6" fmla="*/ 0 w 56"/>
              <a:gd name="T7" fmla="*/ 0 h 42"/>
              <a:gd name="T8" fmla="*/ 2147483647 w 56"/>
              <a:gd name="T9" fmla="*/ 2147483647 h 42"/>
              <a:gd name="T10" fmla="*/ 2147483647 w 56"/>
              <a:gd name="T11" fmla="*/ 2147483647 h 42"/>
              <a:gd name="T12" fmla="*/ 2147483647 w 56"/>
              <a:gd name="T13" fmla="*/ 2147483647 h 42"/>
              <a:gd name="T14" fmla="*/ 0 w 56"/>
              <a:gd name="T15" fmla="*/ 2147483647 h 42"/>
              <a:gd name="T16" fmla="*/ 0 w 56"/>
              <a:gd name="T17" fmla="*/ 2147483647 h 42"/>
              <a:gd name="T18" fmla="*/ 0 w 56"/>
              <a:gd name="T19" fmla="*/ 2147483647 h 42"/>
              <a:gd name="T20" fmla="*/ 0 w 56"/>
              <a:gd name="T21" fmla="*/ 2147483647 h 42"/>
              <a:gd name="T22" fmla="*/ 2147483647 w 56"/>
              <a:gd name="T23" fmla="*/ 2147483647 h 42"/>
              <a:gd name="T24" fmla="*/ 2147483647 w 56"/>
              <a:gd name="T25" fmla="*/ 2147483647 h 42"/>
              <a:gd name="T26" fmla="*/ 2147483647 w 56"/>
              <a:gd name="T27" fmla="*/ 2147483647 h 42"/>
              <a:gd name="T28" fmla="*/ 0 w 56"/>
              <a:gd name="T29" fmla="*/ 2147483647 h 42"/>
              <a:gd name="T30" fmla="*/ 0 w 56"/>
              <a:gd name="T31" fmla="*/ 0 h 42"/>
              <a:gd name="T32" fmla="*/ 2147483647 w 56"/>
              <a:gd name="T33" fmla="*/ 0 h 42"/>
              <a:gd name="T34" fmla="*/ 2147483647 w 56"/>
              <a:gd name="T35" fmla="*/ 2147483647 h 42"/>
              <a:gd name="T36" fmla="*/ 0 w 56"/>
              <a:gd name="T37" fmla="*/ 2147483647 h 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42"/>
              <a:gd name="T59" fmla="*/ 56 w 56"/>
              <a:gd name="T60" fmla="*/ 42 h 4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42">
                <a:moveTo>
                  <a:pt x="0" y="14"/>
                </a:moveTo>
                <a:lnTo>
                  <a:pt x="0" y="0"/>
                </a:lnTo>
                <a:lnTo>
                  <a:pt x="56" y="14"/>
                </a:lnTo>
                <a:lnTo>
                  <a:pt x="56" y="28"/>
                </a:lnTo>
                <a:lnTo>
                  <a:pt x="0" y="42"/>
                </a:lnTo>
                <a:lnTo>
                  <a:pt x="0" y="28"/>
                </a:lnTo>
                <a:lnTo>
                  <a:pt x="56" y="14"/>
                </a:lnTo>
                <a:lnTo>
                  <a:pt x="56" y="28"/>
                </a:lnTo>
                <a:lnTo>
                  <a:pt x="0" y="14"/>
                </a:lnTo>
                <a:lnTo>
                  <a:pt x="0" y="0"/>
                </a:lnTo>
                <a:lnTo>
                  <a:pt x="14" y="0"/>
                </a:lnTo>
                <a:lnTo>
                  <a:pt x="14" y="14"/>
                </a:lnTo>
                <a:lnTo>
                  <a:pt x="0" y="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70" name="Freeform 112"/>
          <p:cNvSpPr>
            <a:spLocks/>
          </p:cNvSpPr>
          <p:nvPr/>
        </p:nvSpPr>
        <p:spPr bwMode="auto">
          <a:xfrm>
            <a:off x="5311775" y="3513138"/>
            <a:ext cx="22225" cy="22225"/>
          </a:xfrm>
          <a:custGeom>
            <a:avLst/>
            <a:gdLst>
              <a:gd name="T0" fmla="*/ 0 w 14"/>
              <a:gd name="T1" fmla="*/ 2147483647 h 14"/>
              <a:gd name="T2" fmla="*/ 0 w 14"/>
              <a:gd name="T3" fmla="*/ 0 h 14"/>
              <a:gd name="T4" fmla="*/ 2147483647 w 14"/>
              <a:gd name="T5" fmla="*/ 0 h 14"/>
              <a:gd name="T6" fmla="*/ 2147483647 w 14"/>
              <a:gd name="T7" fmla="*/ 0 h 14"/>
              <a:gd name="T8" fmla="*/ 2147483647 w 14"/>
              <a:gd name="T9" fmla="*/ 0 h 14"/>
              <a:gd name="T10" fmla="*/ 2147483647 w 14"/>
              <a:gd name="T11" fmla="*/ 2147483647 h 14"/>
              <a:gd name="T12" fmla="*/ 0 w 14"/>
              <a:gd name="T13" fmla="*/ 2147483647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0" y="14"/>
                </a:moveTo>
                <a:lnTo>
                  <a:pt x="0" y="0"/>
                </a:lnTo>
                <a:lnTo>
                  <a:pt x="14" y="0"/>
                </a:lnTo>
                <a:lnTo>
                  <a:pt x="14" y="14"/>
                </a:lnTo>
                <a:lnTo>
                  <a:pt x="0" y="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71" name="Freeform 113"/>
          <p:cNvSpPr>
            <a:spLocks/>
          </p:cNvSpPr>
          <p:nvPr/>
        </p:nvSpPr>
        <p:spPr bwMode="auto">
          <a:xfrm>
            <a:off x="5311775" y="3490913"/>
            <a:ext cx="88900" cy="44450"/>
          </a:xfrm>
          <a:custGeom>
            <a:avLst/>
            <a:gdLst>
              <a:gd name="T0" fmla="*/ 0 w 56"/>
              <a:gd name="T1" fmla="*/ 2147483647 h 28"/>
              <a:gd name="T2" fmla="*/ 0 w 56"/>
              <a:gd name="T3" fmla="*/ 0 h 28"/>
              <a:gd name="T4" fmla="*/ 2147483647 w 56"/>
              <a:gd name="T5" fmla="*/ 2147483647 h 28"/>
              <a:gd name="T6" fmla="*/ 0 w 56"/>
              <a:gd name="T7" fmla="*/ 2147483647 h 28"/>
              <a:gd name="T8" fmla="*/ 0 w 56"/>
              <a:gd name="T9" fmla="*/ 2147483647 h 28"/>
              <a:gd name="T10" fmla="*/ 0 60000 65536"/>
              <a:gd name="T11" fmla="*/ 0 60000 65536"/>
              <a:gd name="T12" fmla="*/ 0 60000 65536"/>
              <a:gd name="T13" fmla="*/ 0 60000 65536"/>
              <a:gd name="T14" fmla="*/ 0 60000 65536"/>
              <a:gd name="T15" fmla="*/ 0 w 56"/>
              <a:gd name="T16" fmla="*/ 0 h 28"/>
              <a:gd name="T17" fmla="*/ 56 w 56"/>
              <a:gd name="T18" fmla="*/ 28 h 28"/>
            </a:gdLst>
            <a:ahLst/>
            <a:cxnLst>
              <a:cxn ang="T10">
                <a:pos x="T0" y="T1"/>
              </a:cxn>
              <a:cxn ang="T11">
                <a:pos x="T2" y="T3"/>
              </a:cxn>
              <a:cxn ang="T12">
                <a:pos x="T4" y="T5"/>
              </a:cxn>
              <a:cxn ang="T13">
                <a:pos x="T6" y="T7"/>
              </a:cxn>
              <a:cxn ang="T14">
                <a:pos x="T8" y="T9"/>
              </a:cxn>
            </a:cxnLst>
            <a:rect l="T15" t="T16" r="T17" b="T18"/>
            <a:pathLst>
              <a:path w="56" h="28">
                <a:moveTo>
                  <a:pt x="0" y="14"/>
                </a:moveTo>
                <a:lnTo>
                  <a:pt x="0" y="0"/>
                </a:lnTo>
                <a:lnTo>
                  <a:pt x="56" y="14"/>
                </a:lnTo>
                <a:lnTo>
                  <a:pt x="0" y="28"/>
                </a:lnTo>
                <a:lnTo>
                  <a:pt x="0" y="1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7772" name="Rectangle 114"/>
          <p:cNvSpPr>
            <a:spLocks noChangeArrowheads="1"/>
          </p:cNvSpPr>
          <p:nvPr/>
        </p:nvSpPr>
        <p:spPr bwMode="auto">
          <a:xfrm>
            <a:off x="5267325" y="3513138"/>
            <a:ext cx="22225"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73" name="Rectangle 115"/>
          <p:cNvSpPr>
            <a:spLocks noChangeArrowheads="1"/>
          </p:cNvSpPr>
          <p:nvPr/>
        </p:nvSpPr>
        <p:spPr bwMode="auto">
          <a:xfrm>
            <a:off x="5734050" y="2060575"/>
            <a:ext cx="1736725" cy="401638"/>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157774" name="Rectangle 116"/>
          <p:cNvSpPr>
            <a:spLocks noChangeArrowheads="1"/>
          </p:cNvSpPr>
          <p:nvPr/>
        </p:nvSpPr>
        <p:spPr bwMode="auto">
          <a:xfrm>
            <a:off x="5734050" y="2060575"/>
            <a:ext cx="1758950"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75" name="Rectangle 117"/>
          <p:cNvSpPr>
            <a:spLocks noChangeArrowheads="1"/>
          </p:cNvSpPr>
          <p:nvPr/>
        </p:nvSpPr>
        <p:spPr bwMode="auto">
          <a:xfrm>
            <a:off x="7470775" y="2060575"/>
            <a:ext cx="22225" cy="4238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76" name="Rectangle 118"/>
          <p:cNvSpPr>
            <a:spLocks noChangeArrowheads="1"/>
          </p:cNvSpPr>
          <p:nvPr/>
        </p:nvSpPr>
        <p:spPr bwMode="auto">
          <a:xfrm>
            <a:off x="5734050" y="2462213"/>
            <a:ext cx="1736725"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77" name="Rectangle 119"/>
          <p:cNvSpPr>
            <a:spLocks noChangeArrowheads="1"/>
          </p:cNvSpPr>
          <p:nvPr/>
        </p:nvSpPr>
        <p:spPr bwMode="auto">
          <a:xfrm>
            <a:off x="5734050" y="2060575"/>
            <a:ext cx="22225" cy="401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78" name="Rectangle 120"/>
          <p:cNvSpPr>
            <a:spLocks noChangeArrowheads="1"/>
          </p:cNvSpPr>
          <p:nvPr/>
        </p:nvSpPr>
        <p:spPr bwMode="auto">
          <a:xfrm>
            <a:off x="5824538" y="2127250"/>
            <a:ext cx="1489075" cy="244475"/>
          </a:xfrm>
          <a:prstGeom prst="rect">
            <a:avLst/>
          </a:prstGeom>
          <a:noFill/>
          <a:ln w="9525">
            <a:noFill/>
            <a:miter lim="800000"/>
            <a:headEnd/>
            <a:tailEnd/>
          </a:ln>
        </p:spPr>
        <p:txBody>
          <a:bodyPr wrap="none" lIns="0" tIns="0" rIns="0" bIns="0">
            <a:spAutoFit/>
          </a:bodyPr>
          <a:lstStyle/>
          <a:p>
            <a:r>
              <a:rPr lang="en-US" sz="1600" b="1" u="none">
                <a:solidFill>
                  <a:srgbClr val="000000"/>
                </a:solidFill>
              </a:rPr>
              <a:t>Request Queue</a:t>
            </a:r>
            <a:endParaRPr lang="en-US" b="1" u="none"/>
          </a:p>
        </p:txBody>
      </p:sp>
      <p:sp>
        <p:nvSpPr>
          <p:cNvPr id="157779" name="Rectangle 121"/>
          <p:cNvSpPr>
            <a:spLocks noChangeArrowheads="1"/>
          </p:cNvSpPr>
          <p:nvPr/>
        </p:nvSpPr>
        <p:spPr bwMode="auto">
          <a:xfrm>
            <a:off x="5133975" y="2865438"/>
            <a:ext cx="2938463" cy="334962"/>
          </a:xfrm>
          <a:prstGeom prst="rect">
            <a:avLst/>
          </a:prstGeom>
          <a:blipFill dpi="0" rotWithShape="0">
            <a:blip r:embed="rId5" cstate="print"/>
            <a:srcRect/>
            <a:tile tx="0" ty="0" sx="100000" sy="100000" flip="none" algn="tl"/>
          </a:blipFill>
          <a:ln w="9525">
            <a:noFill/>
            <a:miter lim="800000"/>
            <a:headEnd/>
            <a:tailEnd/>
          </a:ln>
        </p:spPr>
        <p:txBody>
          <a:bodyPr/>
          <a:lstStyle/>
          <a:p>
            <a:endParaRPr lang="en-US"/>
          </a:p>
        </p:txBody>
      </p:sp>
      <p:sp>
        <p:nvSpPr>
          <p:cNvPr id="157780" name="Rectangle 122"/>
          <p:cNvSpPr>
            <a:spLocks noChangeArrowheads="1"/>
          </p:cNvSpPr>
          <p:nvPr/>
        </p:nvSpPr>
        <p:spPr bwMode="auto">
          <a:xfrm>
            <a:off x="5133975" y="2865438"/>
            <a:ext cx="2960688"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81" name="Rectangle 123"/>
          <p:cNvSpPr>
            <a:spLocks noChangeArrowheads="1"/>
          </p:cNvSpPr>
          <p:nvPr/>
        </p:nvSpPr>
        <p:spPr bwMode="auto">
          <a:xfrm>
            <a:off x="8072438" y="2865438"/>
            <a:ext cx="22225" cy="3571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82" name="Rectangle 124"/>
          <p:cNvSpPr>
            <a:spLocks noChangeArrowheads="1"/>
          </p:cNvSpPr>
          <p:nvPr/>
        </p:nvSpPr>
        <p:spPr bwMode="auto">
          <a:xfrm>
            <a:off x="5133975" y="3200400"/>
            <a:ext cx="2938463"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83" name="Rectangle 125"/>
          <p:cNvSpPr>
            <a:spLocks noChangeArrowheads="1"/>
          </p:cNvSpPr>
          <p:nvPr/>
        </p:nvSpPr>
        <p:spPr bwMode="auto">
          <a:xfrm>
            <a:off x="5133975" y="2865438"/>
            <a:ext cx="22225" cy="3349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84" name="Rectangle 126"/>
          <p:cNvSpPr>
            <a:spLocks noChangeArrowheads="1"/>
          </p:cNvSpPr>
          <p:nvPr/>
        </p:nvSpPr>
        <p:spPr bwMode="auto">
          <a:xfrm>
            <a:off x="6646863" y="2932113"/>
            <a:ext cx="1100137" cy="182562"/>
          </a:xfrm>
          <a:prstGeom prst="rect">
            <a:avLst/>
          </a:prstGeom>
          <a:noFill/>
          <a:ln w="9525">
            <a:noFill/>
            <a:miter lim="800000"/>
            <a:headEnd/>
            <a:tailEnd/>
          </a:ln>
        </p:spPr>
        <p:txBody>
          <a:bodyPr wrap="none" lIns="0" tIns="0" rIns="0" bIns="0">
            <a:spAutoFit/>
          </a:bodyPr>
          <a:lstStyle/>
          <a:p>
            <a:r>
              <a:rPr lang="en-US" sz="1200" b="1" u="none">
                <a:solidFill>
                  <a:srgbClr val="000000"/>
                </a:solidFill>
              </a:rPr>
              <a:t>HTTP Acceptor</a:t>
            </a:r>
            <a:endParaRPr lang="en-US" b="1" u="none"/>
          </a:p>
        </p:txBody>
      </p:sp>
      <p:sp>
        <p:nvSpPr>
          <p:cNvPr id="157785" name="Rectangle 127"/>
          <p:cNvSpPr>
            <a:spLocks noChangeArrowheads="1"/>
          </p:cNvSpPr>
          <p:nvPr/>
        </p:nvSpPr>
        <p:spPr bwMode="auto">
          <a:xfrm>
            <a:off x="5311775" y="2932113"/>
            <a:ext cx="1177925" cy="182562"/>
          </a:xfrm>
          <a:prstGeom prst="rect">
            <a:avLst/>
          </a:prstGeom>
          <a:noFill/>
          <a:ln w="9525">
            <a:noFill/>
            <a:miter lim="800000"/>
            <a:headEnd/>
            <a:tailEnd/>
          </a:ln>
        </p:spPr>
        <p:txBody>
          <a:bodyPr wrap="none" lIns="0" tIns="0" rIns="0" bIns="0">
            <a:spAutoFit/>
          </a:bodyPr>
          <a:lstStyle/>
          <a:p>
            <a:r>
              <a:rPr lang="en-US" sz="1200" b="1" u="none">
                <a:solidFill>
                  <a:srgbClr val="000000"/>
                </a:solidFill>
              </a:rPr>
              <a:t>HTTP Handlers, </a:t>
            </a:r>
            <a:endParaRPr lang="en-US" b="1" u="none"/>
          </a:p>
        </p:txBody>
      </p:sp>
      <p:sp>
        <p:nvSpPr>
          <p:cNvPr id="157786" name="Rectangle 133"/>
          <p:cNvSpPr>
            <a:spLocks noChangeArrowheads="1"/>
          </p:cNvSpPr>
          <p:nvPr/>
        </p:nvSpPr>
        <p:spPr bwMode="auto">
          <a:xfrm>
            <a:off x="6196013" y="1050925"/>
            <a:ext cx="855662" cy="498475"/>
          </a:xfrm>
          <a:prstGeom prst="rect">
            <a:avLst/>
          </a:prstGeom>
          <a:solidFill>
            <a:schemeClr val="bg1"/>
          </a:solidFill>
          <a:ln w="9525">
            <a:solidFill>
              <a:schemeClr val="tx1"/>
            </a:solidFill>
            <a:miter lim="800000"/>
            <a:headEnd/>
            <a:tailEnd/>
          </a:ln>
        </p:spPr>
        <p:txBody>
          <a:bodyPr wrap="none" lIns="0" tIns="0" rIns="0" bIns="0">
            <a:spAutoFit/>
          </a:bodyPr>
          <a:lstStyle/>
          <a:p>
            <a:pPr algn="ctr"/>
            <a:r>
              <a:rPr lang="en-US" sz="1600" b="1" u="none">
                <a:solidFill>
                  <a:srgbClr val="000000"/>
                </a:solidFill>
              </a:rPr>
              <a:t>Worker </a:t>
            </a:r>
          </a:p>
          <a:p>
            <a:pPr algn="ctr"/>
            <a:r>
              <a:rPr lang="en-US" sz="1600" b="1" u="none">
                <a:solidFill>
                  <a:srgbClr val="000000"/>
                </a:solidFill>
              </a:rPr>
              <a:t>Thread 2</a:t>
            </a:r>
            <a:endParaRPr lang="en-US" b="1" u="none"/>
          </a:p>
        </p:txBody>
      </p:sp>
      <p:sp>
        <p:nvSpPr>
          <p:cNvPr id="157787" name="Rectangle 134"/>
          <p:cNvSpPr>
            <a:spLocks noChangeArrowheads="1"/>
          </p:cNvSpPr>
          <p:nvPr/>
        </p:nvSpPr>
        <p:spPr bwMode="auto">
          <a:xfrm>
            <a:off x="6602413" y="3200400"/>
            <a:ext cx="22225" cy="2682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88" name="Rectangle 2"/>
          <p:cNvSpPr>
            <a:spLocks noGrp="1" noChangeArrowheads="1"/>
          </p:cNvSpPr>
          <p:nvPr>
            <p:ph type="title"/>
          </p:nvPr>
        </p:nvSpPr>
        <p:spPr>
          <a:xfrm>
            <a:off x="20638" y="-38100"/>
            <a:ext cx="9183687" cy="914400"/>
          </a:xfrm>
        </p:spPr>
        <p:txBody>
          <a:bodyPr/>
          <a:lstStyle/>
          <a:p>
            <a:r>
              <a:rPr lang="en-US" sz="3800" smtClean="0">
                <a:latin typeface="Arial Narrow" pitchFamily="34" charset="0"/>
              </a:rPr>
              <a:t>Implementing a Synchronized Request Queue</a:t>
            </a:r>
          </a:p>
        </p:txBody>
      </p:sp>
      <p:sp>
        <p:nvSpPr>
          <p:cNvPr id="157789" name="Rectangle 147"/>
          <p:cNvSpPr>
            <a:spLocks noChangeArrowheads="1"/>
          </p:cNvSpPr>
          <p:nvPr/>
        </p:nvSpPr>
        <p:spPr bwMode="auto">
          <a:xfrm>
            <a:off x="5221288" y="4470400"/>
            <a:ext cx="1587"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90" name="Rectangle 148"/>
          <p:cNvSpPr>
            <a:spLocks noChangeArrowheads="1"/>
          </p:cNvSpPr>
          <p:nvPr/>
        </p:nvSpPr>
        <p:spPr bwMode="auto">
          <a:xfrm>
            <a:off x="5303838" y="4470400"/>
            <a:ext cx="1587"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91" name="Rectangle 151"/>
          <p:cNvSpPr>
            <a:spLocks noChangeArrowheads="1"/>
          </p:cNvSpPr>
          <p:nvPr/>
        </p:nvSpPr>
        <p:spPr bwMode="auto">
          <a:xfrm>
            <a:off x="5786438" y="4470400"/>
            <a:ext cx="1587"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92" name="Rectangle 157"/>
          <p:cNvSpPr>
            <a:spLocks noChangeArrowheads="1"/>
          </p:cNvSpPr>
          <p:nvPr/>
        </p:nvSpPr>
        <p:spPr bwMode="auto">
          <a:xfrm>
            <a:off x="6604000" y="5792788"/>
            <a:ext cx="1588"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93" name="Rectangle 164"/>
          <p:cNvSpPr>
            <a:spLocks noChangeArrowheads="1"/>
          </p:cNvSpPr>
          <p:nvPr/>
        </p:nvSpPr>
        <p:spPr bwMode="auto">
          <a:xfrm>
            <a:off x="5786438" y="5626100"/>
            <a:ext cx="20637"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94" name="Rectangle 169"/>
          <p:cNvSpPr>
            <a:spLocks noChangeArrowheads="1"/>
          </p:cNvSpPr>
          <p:nvPr/>
        </p:nvSpPr>
        <p:spPr bwMode="auto">
          <a:xfrm>
            <a:off x="8051800" y="5626100"/>
            <a:ext cx="20638"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7795" name="Rectangle 152"/>
          <p:cNvSpPr>
            <a:spLocks noChangeArrowheads="1"/>
          </p:cNvSpPr>
          <p:nvPr/>
        </p:nvSpPr>
        <p:spPr bwMode="auto">
          <a:xfrm>
            <a:off x="6461125" y="4470400"/>
            <a:ext cx="1588"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53734" name="Rectangle 6"/>
          <p:cNvSpPr>
            <a:spLocks noChangeArrowheads="1"/>
          </p:cNvSpPr>
          <p:nvPr/>
        </p:nvSpPr>
        <p:spPr bwMode="auto">
          <a:xfrm>
            <a:off x="747713" y="4149725"/>
            <a:ext cx="7859712" cy="2590800"/>
          </a:xfrm>
          <a:prstGeom prst="rect">
            <a:avLst/>
          </a:prstGeom>
          <a:solidFill>
            <a:schemeClr val="bg1"/>
          </a:solidFill>
          <a:ln w="12700">
            <a:noFill/>
            <a:miter lim="800000"/>
            <a:headEnd/>
            <a:tailEnd/>
          </a:ln>
        </p:spPr>
        <p:txBody>
          <a:bodyPr>
            <a:spAutoFit/>
          </a:bodyPr>
          <a:lstStyle/>
          <a:p>
            <a:pPr marL="115888" indent="-115888"/>
            <a:r>
              <a:rPr lang="en-US" sz="2400" b="1" u="none"/>
              <a:t>Problem</a:t>
            </a:r>
            <a:endParaRPr lang="en-US" sz="2400" u="none"/>
          </a:p>
          <a:p>
            <a:pPr marL="115888" indent="-115888">
              <a:buFontTx/>
              <a:buChar char="•"/>
            </a:pPr>
            <a:r>
              <a:rPr lang="en-US" sz="2000" u="none"/>
              <a:t>A naive implementation of a request queue will incur race conditions or ‘busy waiting’ when multiple threads insert &amp; remove requests </a:t>
            </a:r>
          </a:p>
          <a:p>
            <a:pPr marL="346075" lvl="1" indent="-115888">
              <a:buFontTx/>
              <a:buChar char="•"/>
            </a:pPr>
            <a:r>
              <a:rPr lang="en-US" sz="2000" i="1" u="none"/>
              <a:t>e.g.,</a:t>
            </a:r>
            <a:r>
              <a:rPr lang="en-US" sz="2000" u="none"/>
              <a:t> multiple concurrent producer &amp; consumer threads can corrupt the queue’s internal state if it is not synchronized properly </a:t>
            </a:r>
          </a:p>
          <a:p>
            <a:pPr marL="346075" lvl="1" indent="-115888">
              <a:buFontTx/>
              <a:buChar char="•"/>
            </a:pPr>
            <a:r>
              <a:rPr lang="en-US" sz="2000" u="none"/>
              <a:t>Similarly, these threads will ‘busy wait’ when the queue is empty or full, which wastes CPU cycles unnecessarily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3537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3734" grpId="0" animBg="1" autoUpdateAnimBg="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Slide Number Placeholder 2"/>
          <p:cNvSpPr>
            <a:spLocks noGrp="1"/>
          </p:cNvSpPr>
          <p:nvPr>
            <p:ph type="sldNum" sz="quarter" idx="10"/>
          </p:nvPr>
        </p:nvSpPr>
        <p:spPr>
          <a:noFill/>
        </p:spPr>
        <p:txBody>
          <a:bodyPr/>
          <a:lstStyle/>
          <a:p>
            <a:fld id="{650D02D9-F81A-4A03-81E7-3FA6B178F6CA}" type="slidenum">
              <a:rPr lang="en-US" smtClean="0">
                <a:latin typeface="Arial" pitchFamily="34" charset="0"/>
              </a:rPr>
              <a:pPr/>
              <a:t>151</a:t>
            </a:fld>
            <a:endParaRPr lang="en-US" smtClean="0">
              <a:latin typeface="Arial" pitchFamily="34" charset="0"/>
            </a:endParaRPr>
          </a:p>
        </p:txBody>
      </p:sp>
      <p:sp>
        <p:nvSpPr>
          <p:cNvPr id="158723" name="Rectangle 92"/>
          <p:cNvSpPr>
            <a:spLocks noGrp="1" noChangeArrowheads="1"/>
          </p:cNvSpPr>
          <p:nvPr>
            <p:ph type="title"/>
          </p:nvPr>
        </p:nvSpPr>
        <p:spPr>
          <a:xfrm>
            <a:off x="20638" y="-38100"/>
            <a:ext cx="9183687" cy="914400"/>
          </a:xfrm>
        </p:spPr>
        <p:txBody>
          <a:bodyPr/>
          <a:lstStyle/>
          <a:p>
            <a:r>
              <a:rPr lang="en-US" sz="4000" smtClean="0"/>
              <a:t>The Monitor Object Pattern</a:t>
            </a:r>
          </a:p>
        </p:txBody>
      </p:sp>
      <p:sp>
        <p:nvSpPr>
          <p:cNvPr id="158724" name="Rectangle 93"/>
          <p:cNvSpPr>
            <a:spLocks noChangeArrowheads="1"/>
          </p:cNvSpPr>
          <p:nvPr/>
        </p:nvSpPr>
        <p:spPr bwMode="auto">
          <a:xfrm>
            <a:off x="5221288" y="4470400"/>
            <a:ext cx="1587" cy="206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8725" name="Rectangle 94"/>
          <p:cNvSpPr>
            <a:spLocks noChangeArrowheads="1"/>
          </p:cNvSpPr>
          <p:nvPr/>
        </p:nvSpPr>
        <p:spPr bwMode="auto">
          <a:xfrm>
            <a:off x="5303838" y="4470400"/>
            <a:ext cx="1587" cy="206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8726" name="Rectangle 95"/>
          <p:cNvSpPr>
            <a:spLocks noChangeArrowheads="1"/>
          </p:cNvSpPr>
          <p:nvPr/>
        </p:nvSpPr>
        <p:spPr bwMode="auto">
          <a:xfrm>
            <a:off x="5786438" y="4470400"/>
            <a:ext cx="1587" cy="206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8727" name="Rectangle 96"/>
          <p:cNvSpPr>
            <a:spLocks noChangeArrowheads="1"/>
          </p:cNvSpPr>
          <p:nvPr/>
        </p:nvSpPr>
        <p:spPr bwMode="auto">
          <a:xfrm>
            <a:off x="6604000" y="5792788"/>
            <a:ext cx="1588"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8728" name="Rectangle 97"/>
          <p:cNvSpPr>
            <a:spLocks noChangeArrowheads="1"/>
          </p:cNvSpPr>
          <p:nvPr/>
        </p:nvSpPr>
        <p:spPr bwMode="auto">
          <a:xfrm>
            <a:off x="5786438" y="5626100"/>
            <a:ext cx="20637"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8729" name="Rectangle 98"/>
          <p:cNvSpPr>
            <a:spLocks noChangeArrowheads="1"/>
          </p:cNvSpPr>
          <p:nvPr/>
        </p:nvSpPr>
        <p:spPr bwMode="auto">
          <a:xfrm>
            <a:off x="8051800" y="5626100"/>
            <a:ext cx="20638"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8730" name="Rectangle 99"/>
          <p:cNvSpPr>
            <a:spLocks noChangeArrowheads="1"/>
          </p:cNvSpPr>
          <p:nvPr/>
        </p:nvSpPr>
        <p:spPr bwMode="auto">
          <a:xfrm>
            <a:off x="6461125" y="4470400"/>
            <a:ext cx="1588" cy="206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53508" name="Rectangle 100"/>
          <p:cNvSpPr>
            <a:spLocks noChangeArrowheads="1"/>
          </p:cNvSpPr>
          <p:nvPr/>
        </p:nvSpPr>
        <p:spPr bwMode="auto">
          <a:xfrm>
            <a:off x="30163" y="2389188"/>
            <a:ext cx="3775075" cy="2835275"/>
          </a:xfrm>
          <a:prstGeom prst="rect">
            <a:avLst/>
          </a:prstGeom>
          <a:solidFill>
            <a:schemeClr val="bg1"/>
          </a:solidFill>
          <a:ln w="12700">
            <a:noFill/>
            <a:miter lim="800000"/>
            <a:headEnd/>
            <a:tailEnd/>
          </a:ln>
        </p:spPr>
        <p:txBody>
          <a:bodyPr>
            <a:spAutoFit/>
          </a:bodyPr>
          <a:lstStyle/>
          <a:p>
            <a:pPr marL="115888" indent="-115888">
              <a:buFontTx/>
              <a:buChar char="•"/>
            </a:pPr>
            <a:r>
              <a:rPr lang="en-US" sz="2000" u="none"/>
              <a:t>This pattern synchronizes concurrent method execution to ensure that only one method at a time runs within an object</a:t>
            </a:r>
          </a:p>
          <a:p>
            <a:pPr marL="115888" indent="-115888">
              <a:buFontTx/>
              <a:buChar char="•"/>
            </a:pPr>
            <a:r>
              <a:rPr lang="en-US" sz="2000" u="none"/>
              <a:t>It also allows an object’s methods to cooperatively schedule their execution sequences</a:t>
            </a:r>
          </a:p>
        </p:txBody>
      </p:sp>
      <p:grpSp>
        <p:nvGrpSpPr>
          <p:cNvPr id="2" name="Group 101"/>
          <p:cNvGrpSpPr>
            <a:grpSpLocks/>
          </p:cNvGrpSpPr>
          <p:nvPr/>
        </p:nvGrpSpPr>
        <p:grpSpPr bwMode="auto">
          <a:xfrm>
            <a:off x="3565525" y="1981200"/>
            <a:ext cx="5626100" cy="3409950"/>
            <a:chOff x="2999" y="2638"/>
            <a:chExt cx="2838" cy="1666"/>
          </a:xfrm>
        </p:grpSpPr>
        <p:sp>
          <p:nvSpPr>
            <p:cNvPr id="158735" name="Rectangle 102"/>
            <p:cNvSpPr>
              <a:spLocks noChangeArrowheads="1"/>
            </p:cNvSpPr>
            <p:nvPr/>
          </p:nvSpPr>
          <p:spPr bwMode="auto">
            <a:xfrm>
              <a:off x="4556" y="3649"/>
              <a:ext cx="1"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8736" name="Rectangle 103"/>
            <p:cNvSpPr>
              <a:spLocks noChangeArrowheads="1"/>
            </p:cNvSpPr>
            <p:nvPr/>
          </p:nvSpPr>
          <p:spPr bwMode="auto">
            <a:xfrm>
              <a:off x="4070" y="2876"/>
              <a:ext cx="145"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8737" name="Freeform 104"/>
            <p:cNvSpPr>
              <a:spLocks/>
            </p:cNvSpPr>
            <p:nvPr/>
          </p:nvSpPr>
          <p:spPr bwMode="auto">
            <a:xfrm>
              <a:off x="4083" y="2837"/>
              <a:ext cx="172" cy="52"/>
            </a:xfrm>
            <a:custGeom>
              <a:avLst/>
              <a:gdLst>
                <a:gd name="T0" fmla="*/ 0 w 172"/>
                <a:gd name="T1" fmla="*/ 0 h 52"/>
                <a:gd name="T2" fmla="*/ 0 w 172"/>
                <a:gd name="T3" fmla="*/ 13 h 52"/>
                <a:gd name="T4" fmla="*/ 132 w 172"/>
                <a:gd name="T5" fmla="*/ 52 h 52"/>
                <a:gd name="T6" fmla="*/ 132 w 172"/>
                <a:gd name="T7" fmla="*/ 52 h 52"/>
                <a:gd name="T8" fmla="*/ 172 w 172"/>
                <a:gd name="T9" fmla="*/ 39 h 52"/>
                <a:gd name="T10" fmla="*/ 132 w 172"/>
                <a:gd name="T11" fmla="*/ 39 h 52"/>
                <a:gd name="T12" fmla="*/ 0 w 172"/>
                <a:gd name="T13" fmla="*/ 0 h 52"/>
                <a:gd name="T14" fmla="*/ 0 60000 65536"/>
                <a:gd name="T15" fmla="*/ 0 60000 65536"/>
                <a:gd name="T16" fmla="*/ 0 60000 65536"/>
                <a:gd name="T17" fmla="*/ 0 60000 65536"/>
                <a:gd name="T18" fmla="*/ 0 60000 65536"/>
                <a:gd name="T19" fmla="*/ 0 60000 65536"/>
                <a:gd name="T20" fmla="*/ 0 60000 65536"/>
                <a:gd name="T21" fmla="*/ 0 w 172"/>
                <a:gd name="T22" fmla="*/ 0 h 52"/>
                <a:gd name="T23" fmla="*/ 172 w 172"/>
                <a:gd name="T24" fmla="*/ 52 h 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2" h="52">
                  <a:moveTo>
                    <a:pt x="0" y="0"/>
                  </a:moveTo>
                  <a:lnTo>
                    <a:pt x="0" y="13"/>
                  </a:lnTo>
                  <a:lnTo>
                    <a:pt x="132" y="52"/>
                  </a:lnTo>
                  <a:lnTo>
                    <a:pt x="172" y="39"/>
                  </a:lnTo>
                  <a:lnTo>
                    <a:pt x="132" y="39"/>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8738" name="Freeform 105"/>
            <p:cNvSpPr>
              <a:spLocks/>
            </p:cNvSpPr>
            <p:nvPr/>
          </p:nvSpPr>
          <p:spPr bwMode="auto">
            <a:xfrm>
              <a:off x="4083" y="2876"/>
              <a:ext cx="132" cy="53"/>
            </a:xfrm>
            <a:custGeom>
              <a:avLst/>
              <a:gdLst>
                <a:gd name="T0" fmla="*/ 132 w 132"/>
                <a:gd name="T1" fmla="*/ 13 h 53"/>
                <a:gd name="T2" fmla="*/ 132 w 132"/>
                <a:gd name="T3" fmla="*/ 0 h 53"/>
                <a:gd name="T4" fmla="*/ 0 w 132"/>
                <a:gd name="T5" fmla="*/ 40 h 53"/>
                <a:gd name="T6" fmla="*/ 0 w 132"/>
                <a:gd name="T7" fmla="*/ 53 h 53"/>
                <a:gd name="T8" fmla="*/ 132 w 132"/>
                <a:gd name="T9" fmla="*/ 13 h 53"/>
                <a:gd name="T10" fmla="*/ 0 60000 65536"/>
                <a:gd name="T11" fmla="*/ 0 60000 65536"/>
                <a:gd name="T12" fmla="*/ 0 60000 65536"/>
                <a:gd name="T13" fmla="*/ 0 60000 65536"/>
                <a:gd name="T14" fmla="*/ 0 60000 65536"/>
                <a:gd name="T15" fmla="*/ 0 w 132"/>
                <a:gd name="T16" fmla="*/ 0 h 53"/>
                <a:gd name="T17" fmla="*/ 132 w 132"/>
                <a:gd name="T18" fmla="*/ 53 h 53"/>
              </a:gdLst>
              <a:ahLst/>
              <a:cxnLst>
                <a:cxn ang="T10">
                  <a:pos x="T0" y="T1"/>
                </a:cxn>
                <a:cxn ang="T11">
                  <a:pos x="T2" y="T3"/>
                </a:cxn>
                <a:cxn ang="T12">
                  <a:pos x="T4" y="T5"/>
                </a:cxn>
                <a:cxn ang="T13">
                  <a:pos x="T6" y="T7"/>
                </a:cxn>
                <a:cxn ang="T14">
                  <a:pos x="T8" y="T9"/>
                </a:cxn>
              </a:cxnLst>
              <a:rect l="T15" t="T16" r="T17" b="T18"/>
              <a:pathLst>
                <a:path w="132" h="53">
                  <a:moveTo>
                    <a:pt x="132" y="13"/>
                  </a:moveTo>
                  <a:lnTo>
                    <a:pt x="132" y="0"/>
                  </a:lnTo>
                  <a:lnTo>
                    <a:pt x="0" y="40"/>
                  </a:lnTo>
                  <a:lnTo>
                    <a:pt x="0" y="53"/>
                  </a:lnTo>
                  <a:lnTo>
                    <a:pt x="132"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8739" name="Rectangle 106"/>
            <p:cNvSpPr>
              <a:spLocks noChangeArrowheads="1"/>
            </p:cNvSpPr>
            <p:nvPr/>
          </p:nvSpPr>
          <p:spPr bwMode="auto">
            <a:xfrm>
              <a:off x="3779" y="2876"/>
              <a:ext cx="52"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8740" name="Line 107"/>
            <p:cNvSpPr>
              <a:spLocks noChangeShapeType="1"/>
            </p:cNvSpPr>
            <p:nvPr/>
          </p:nvSpPr>
          <p:spPr bwMode="auto">
            <a:xfrm>
              <a:off x="3924" y="2876"/>
              <a:ext cx="105" cy="1"/>
            </a:xfrm>
            <a:prstGeom prst="line">
              <a:avLst/>
            </a:prstGeom>
            <a:noFill/>
            <a:ln w="0">
              <a:solidFill>
                <a:srgbClr val="000000"/>
              </a:solidFill>
              <a:round/>
              <a:headEnd/>
              <a:tailEnd/>
            </a:ln>
          </p:spPr>
          <p:txBody>
            <a:bodyPr/>
            <a:lstStyle/>
            <a:p>
              <a:endParaRPr lang="en-US"/>
            </a:p>
          </p:txBody>
        </p:sp>
        <p:sp>
          <p:nvSpPr>
            <p:cNvPr id="158741" name="Rectangle 108"/>
            <p:cNvSpPr>
              <a:spLocks noChangeArrowheads="1"/>
            </p:cNvSpPr>
            <p:nvPr/>
          </p:nvSpPr>
          <p:spPr bwMode="auto">
            <a:xfrm>
              <a:off x="4030" y="2876"/>
              <a:ext cx="40"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8742" name="Rectangle 109"/>
            <p:cNvSpPr>
              <a:spLocks noChangeArrowheads="1"/>
            </p:cNvSpPr>
            <p:nvPr/>
          </p:nvSpPr>
          <p:spPr bwMode="auto">
            <a:xfrm>
              <a:off x="3818" y="2903"/>
              <a:ext cx="164" cy="127"/>
            </a:xfrm>
            <a:prstGeom prst="rect">
              <a:avLst/>
            </a:prstGeom>
            <a:noFill/>
            <a:ln w="9525">
              <a:noFill/>
              <a:miter lim="800000"/>
              <a:headEnd/>
              <a:tailEnd/>
            </a:ln>
          </p:spPr>
          <p:txBody>
            <a:bodyPr wrap="none" lIns="0" tIns="0" rIns="0" bIns="0">
              <a:spAutoFit/>
            </a:bodyPr>
            <a:lstStyle/>
            <a:p>
              <a:r>
                <a:rPr lang="en-US" sz="1700" u="none">
                  <a:solidFill>
                    <a:srgbClr val="000000"/>
                  </a:solidFill>
                  <a:latin typeface="Arial Unicode MS" pitchFamily="34" charset="-128"/>
                </a:rPr>
                <a:t>2..*</a:t>
              </a:r>
              <a:endParaRPr lang="en-US" sz="2400" b="1" u="none">
                <a:latin typeface="Arial Unicode MS" pitchFamily="34" charset="-128"/>
              </a:endParaRPr>
            </a:p>
          </p:txBody>
        </p:sp>
        <p:sp>
          <p:nvSpPr>
            <p:cNvPr id="158743" name="Rectangle 110"/>
            <p:cNvSpPr>
              <a:spLocks noChangeArrowheads="1"/>
            </p:cNvSpPr>
            <p:nvPr/>
          </p:nvSpPr>
          <p:spPr bwMode="auto">
            <a:xfrm>
              <a:off x="4228" y="2638"/>
              <a:ext cx="1030" cy="80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8744" name="Rectangle 111"/>
            <p:cNvSpPr>
              <a:spLocks noChangeArrowheads="1"/>
            </p:cNvSpPr>
            <p:nvPr/>
          </p:nvSpPr>
          <p:spPr bwMode="auto">
            <a:xfrm>
              <a:off x="4506" y="3352"/>
              <a:ext cx="13" cy="13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8745" name="Rectangle 112"/>
            <p:cNvSpPr>
              <a:spLocks noChangeArrowheads="1"/>
            </p:cNvSpPr>
            <p:nvPr/>
          </p:nvSpPr>
          <p:spPr bwMode="auto">
            <a:xfrm>
              <a:off x="4030" y="3471"/>
              <a:ext cx="476"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8746" name="Rectangle 113"/>
            <p:cNvSpPr>
              <a:spLocks noChangeArrowheads="1"/>
            </p:cNvSpPr>
            <p:nvPr/>
          </p:nvSpPr>
          <p:spPr bwMode="auto">
            <a:xfrm>
              <a:off x="4023" y="3471"/>
              <a:ext cx="13" cy="13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8747" name="Rectangle 114"/>
            <p:cNvSpPr>
              <a:spLocks noChangeArrowheads="1"/>
            </p:cNvSpPr>
            <p:nvPr/>
          </p:nvSpPr>
          <p:spPr bwMode="auto">
            <a:xfrm>
              <a:off x="4981" y="3352"/>
              <a:ext cx="13" cy="13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8748" name="Rectangle 115"/>
            <p:cNvSpPr>
              <a:spLocks noChangeArrowheads="1"/>
            </p:cNvSpPr>
            <p:nvPr/>
          </p:nvSpPr>
          <p:spPr bwMode="auto">
            <a:xfrm>
              <a:off x="4981" y="3471"/>
              <a:ext cx="489"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8749" name="Rectangle 116"/>
            <p:cNvSpPr>
              <a:spLocks noChangeArrowheads="1"/>
            </p:cNvSpPr>
            <p:nvPr/>
          </p:nvSpPr>
          <p:spPr bwMode="auto">
            <a:xfrm>
              <a:off x="5457" y="3471"/>
              <a:ext cx="13" cy="13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8750" name="Rectangle 117"/>
            <p:cNvSpPr>
              <a:spLocks noChangeArrowheads="1"/>
            </p:cNvSpPr>
            <p:nvPr/>
          </p:nvSpPr>
          <p:spPr bwMode="auto">
            <a:xfrm>
              <a:off x="5523" y="3445"/>
              <a:ext cx="231" cy="126"/>
            </a:xfrm>
            <a:prstGeom prst="rect">
              <a:avLst/>
            </a:prstGeom>
            <a:noFill/>
            <a:ln w="9525">
              <a:noFill/>
              <a:miter lim="800000"/>
              <a:headEnd/>
              <a:tailEnd/>
            </a:ln>
          </p:spPr>
          <p:txBody>
            <a:bodyPr wrap="none" lIns="0" tIns="0" rIns="0" bIns="0">
              <a:spAutoFit/>
            </a:bodyPr>
            <a:lstStyle/>
            <a:p>
              <a:r>
                <a:rPr lang="en-US" sz="1700" u="none">
                  <a:solidFill>
                    <a:srgbClr val="000000"/>
                  </a:solidFill>
                  <a:latin typeface="Arial Unicode MS" pitchFamily="34" charset="-128"/>
                </a:rPr>
                <a:t>uses</a:t>
              </a:r>
              <a:endParaRPr lang="en-US" sz="2400" b="1" u="none">
                <a:latin typeface="Arial Unicode MS" pitchFamily="34" charset="-128"/>
              </a:endParaRPr>
            </a:p>
          </p:txBody>
        </p:sp>
        <p:sp>
          <p:nvSpPr>
            <p:cNvPr id="158751" name="Rectangle 118"/>
            <p:cNvSpPr>
              <a:spLocks noChangeArrowheads="1"/>
            </p:cNvSpPr>
            <p:nvPr/>
          </p:nvSpPr>
          <p:spPr bwMode="auto">
            <a:xfrm>
              <a:off x="3740" y="3471"/>
              <a:ext cx="230" cy="126"/>
            </a:xfrm>
            <a:prstGeom prst="rect">
              <a:avLst/>
            </a:prstGeom>
            <a:noFill/>
            <a:ln w="9525">
              <a:noFill/>
              <a:miter lim="800000"/>
              <a:headEnd/>
              <a:tailEnd/>
            </a:ln>
          </p:spPr>
          <p:txBody>
            <a:bodyPr wrap="none" lIns="0" tIns="0" rIns="0" bIns="0">
              <a:spAutoFit/>
            </a:bodyPr>
            <a:lstStyle/>
            <a:p>
              <a:r>
                <a:rPr lang="en-US" sz="1700" u="none">
                  <a:solidFill>
                    <a:srgbClr val="000000"/>
                  </a:solidFill>
                  <a:latin typeface="Arial Unicode MS" pitchFamily="34" charset="-128"/>
                </a:rPr>
                <a:t>uses</a:t>
              </a:r>
              <a:endParaRPr lang="en-US" sz="2400" b="1" u="none">
                <a:latin typeface="Arial Unicode MS" pitchFamily="34" charset="-128"/>
              </a:endParaRPr>
            </a:p>
          </p:txBody>
        </p:sp>
        <p:sp>
          <p:nvSpPr>
            <p:cNvPr id="158752" name="Rectangle 119"/>
            <p:cNvSpPr>
              <a:spLocks noChangeArrowheads="1"/>
            </p:cNvSpPr>
            <p:nvPr/>
          </p:nvSpPr>
          <p:spPr bwMode="auto">
            <a:xfrm>
              <a:off x="4057" y="3471"/>
              <a:ext cx="42" cy="126"/>
            </a:xfrm>
            <a:prstGeom prst="rect">
              <a:avLst/>
            </a:prstGeom>
            <a:noFill/>
            <a:ln w="9525">
              <a:noFill/>
              <a:miter lim="800000"/>
              <a:headEnd/>
              <a:tailEnd/>
            </a:ln>
          </p:spPr>
          <p:txBody>
            <a:bodyPr wrap="none" lIns="0" tIns="0" rIns="0" bIns="0">
              <a:spAutoFit/>
            </a:bodyPr>
            <a:lstStyle/>
            <a:p>
              <a:r>
                <a:rPr lang="en-US" sz="1700" u="none">
                  <a:solidFill>
                    <a:srgbClr val="000000"/>
                  </a:solidFill>
                  <a:latin typeface="Arial Unicode MS" pitchFamily="34" charset="-128"/>
                </a:rPr>
                <a:t>*</a:t>
              </a:r>
              <a:endParaRPr lang="en-US" sz="2400" b="1" u="none">
                <a:latin typeface="Arial Unicode MS" pitchFamily="34" charset="-128"/>
              </a:endParaRPr>
            </a:p>
          </p:txBody>
        </p:sp>
        <p:sp>
          <p:nvSpPr>
            <p:cNvPr id="158753" name="Freeform 120"/>
            <p:cNvSpPr>
              <a:spLocks/>
            </p:cNvSpPr>
            <p:nvPr/>
          </p:nvSpPr>
          <p:spPr bwMode="auto">
            <a:xfrm>
              <a:off x="4941" y="3286"/>
              <a:ext cx="80" cy="159"/>
            </a:xfrm>
            <a:custGeom>
              <a:avLst/>
              <a:gdLst>
                <a:gd name="T0" fmla="*/ 40 w 80"/>
                <a:gd name="T1" fmla="*/ 0 h 159"/>
                <a:gd name="T2" fmla="*/ 0 w 80"/>
                <a:gd name="T3" fmla="*/ 80 h 159"/>
                <a:gd name="T4" fmla="*/ 40 w 80"/>
                <a:gd name="T5" fmla="*/ 159 h 159"/>
                <a:gd name="T6" fmla="*/ 80 w 80"/>
                <a:gd name="T7" fmla="*/ 80 h 159"/>
                <a:gd name="T8" fmla="*/ 40 w 80"/>
                <a:gd name="T9" fmla="*/ 0 h 159"/>
                <a:gd name="T10" fmla="*/ 0 60000 65536"/>
                <a:gd name="T11" fmla="*/ 0 60000 65536"/>
                <a:gd name="T12" fmla="*/ 0 60000 65536"/>
                <a:gd name="T13" fmla="*/ 0 60000 65536"/>
                <a:gd name="T14" fmla="*/ 0 60000 65536"/>
                <a:gd name="T15" fmla="*/ 0 w 80"/>
                <a:gd name="T16" fmla="*/ 0 h 159"/>
                <a:gd name="T17" fmla="*/ 80 w 80"/>
                <a:gd name="T18" fmla="*/ 159 h 159"/>
              </a:gdLst>
              <a:ahLst/>
              <a:cxnLst>
                <a:cxn ang="T10">
                  <a:pos x="T0" y="T1"/>
                </a:cxn>
                <a:cxn ang="T11">
                  <a:pos x="T2" y="T3"/>
                </a:cxn>
                <a:cxn ang="T12">
                  <a:pos x="T4" y="T5"/>
                </a:cxn>
                <a:cxn ang="T13">
                  <a:pos x="T6" y="T7"/>
                </a:cxn>
                <a:cxn ang="T14">
                  <a:pos x="T8" y="T9"/>
                </a:cxn>
              </a:cxnLst>
              <a:rect l="T15" t="T16" r="T17" b="T18"/>
              <a:pathLst>
                <a:path w="80" h="159">
                  <a:moveTo>
                    <a:pt x="40" y="0"/>
                  </a:moveTo>
                  <a:lnTo>
                    <a:pt x="0" y="80"/>
                  </a:lnTo>
                  <a:lnTo>
                    <a:pt x="40" y="159"/>
                  </a:lnTo>
                  <a:lnTo>
                    <a:pt x="80" y="80"/>
                  </a:lnTo>
                  <a:lnTo>
                    <a:pt x="4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8754" name="Freeform 121"/>
            <p:cNvSpPr>
              <a:spLocks/>
            </p:cNvSpPr>
            <p:nvPr/>
          </p:nvSpPr>
          <p:spPr bwMode="auto">
            <a:xfrm>
              <a:off x="4941" y="3286"/>
              <a:ext cx="93" cy="172"/>
            </a:xfrm>
            <a:custGeom>
              <a:avLst/>
              <a:gdLst>
                <a:gd name="T0" fmla="*/ 53 w 93"/>
                <a:gd name="T1" fmla="*/ 0 h 172"/>
                <a:gd name="T2" fmla="*/ 14 w 93"/>
                <a:gd name="T3" fmla="*/ 80 h 172"/>
                <a:gd name="T4" fmla="*/ 0 w 93"/>
                <a:gd name="T5" fmla="*/ 80 h 172"/>
                <a:gd name="T6" fmla="*/ 14 w 93"/>
                <a:gd name="T7" fmla="*/ 80 h 172"/>
                <a:gd name="T8" fmla="*/ 53 w 93"/>
                <a:gd name="T9" fmla="*/ 159 h 172"/>
                <a:gd name="T10" fmla="*/ 53 w 93"/>
                <a:gd name="T11" fmla="*/ 159 h 172"/>
                <a:gd name="T12" fmla="*/ 40 w 93"/>
                <a:gd name="T13" fmla="*/ 159 h 172"/>
                <a:gd name="T14" fmla="*/ 80 w 93"/>
                <a:gd name="T15" fmla="*/ 80 h 172"/>
                <a:gd name="T16" fmla="*/ 93 w 93"/>
                <a:gd name="T17" fmla="*/ 80 h 172"/>
                <a:gd name="T18" fmla="*/ 93 w 93"/>
                <a:gd name="T19" fmla="*/ 80 h 172"/>
                <a:gd name="T20" fmla="*/ 93 w 93"/>
                <a:gd name="T21" fmla="*/ 80 h 172"/>
                <a:gd name="T22" fmla="*/ 53 w 93"/>
                <a:gd name="T23" fmla="*/ 159 h 172"/>
                <a:gd name="T24" fmla="*/ 40 w 93"/>
                <a:gd name="T25" fmla="*/ 172 h 172"/>
                <a:gd name="T26" fmla="*/ 40 w 93"/>
                <a:gd name="T27" fmla="*/ 159 h 172"/>
                <a:gd name="T28" fmla="*/ 0 w 93"/>
                <a:gd name="T29" fmla="*/ 80 h 172"/>
                <a:gd name="T30" fmla="*/ 0 w 93"/>
                <a:gd name="T31" fmla="*/ 80 h 172"/>
                <a:gd name="T32" fmla="*/ 0 w 93"/>
                <a:gd name="T33" fmla="*/ 80 h 172"/>
                <a:gd name="T34" fmla="*/ 40 w 93"/>
                <a:gd name="T35" fmla="*/ 0 h 172"/>
                <a:gd name="T36" fmla="*/ 53 w 93"/>
                <a:gd name="T37" fmla="*/ 0 h 1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3"/>
                <a:gd name="T58" fmla="*/ 0 h 172"/>
                <a:gd name="T59" fmla="*/ 93 w 93"/>
                <a:gd name="T60" fmla="*/ 172 h 1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3" h="172">
                  <a:moveTo>
                    <a:pt x="53" y="0"/>
                  </a:moveTo>
                  <a:lnTo>
                    <a:pt x="14" y="80"/>
                  </a:lnTo>
                  <a:lnTo>
                    <a:pt x="0" y="80"/>
                  </a:lnTo>
                  <a:lnTo>
                    <a:pt x="14" y="80"/>
                  </a:lnTo>
                  <a:lnTo>
                    <a:pt x="53" y="159"/>
                  </a:lnTo>
                  <a:lnTo>
                    <a:pt x="40" y="159"/>
                  </a:lnTo>
                  <a:lnTo>
                    <a:pt x="80" y="80"/>
                  </a:lnTo>
                  <a:lnTo>
                    <a:pt x="93" y="80"/>
                  </a:lnTo>
                  <a:lnTo>
                    <a:pt x="53" y="159"/>
                  </a:lnTo>
                  <a:lnTo>
                    <a:pt x="40" y="172"/>
                  </a:lnTo>
                  <a:lnTo>
                    <a:pt x="40" y="159"/>
                  </a:lnTo>
                  <a:lnTo>
                    <a:pt x="0" y="80"/>
                  </a:lnTo>
                  <a:lnTo>
                    <a:pt x="40" y="0"/>
                  </a:lnTo>
                  <a:lnTo>
                    <a:pt x="53"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8755" name="Freeform 122"/>
            <p:cNvSpPr>
              <a:spLocks/>
            </p:cNvSpPr>
            <p:nvPr/>
          </p:nvSpPr>
          <p:spPr bwMode="auto">
            <a:xfrm>
              <a:off x="4981" y="3273"/>
              <a:ext cx="53" cy="93"/>
            </a:xfrm>
            <a:custGeom>
              <a:avLst/>
              <a:gdLst>
                <a:gd name="T0" fmla="*/ 40 w 53"/>
                <a:gd name="T1" fmla="*/ 93 h 93"/>
                <a:gd name="T2" fmla="*/ 0 w 53"/>
                <a:gd name="T3" fmla="*/ 13 h 93"/>
                <a:gd name="T4" fmla="*/ 0 w 53"/>
                <a:gd name="T5" fmla="*/ 13 h 93"/>
                <a:gd name="T6" fmla="*/ 13 w 53"/>
                <a:gd name="T7" fmla="*/ 0 h 93"/>
                <a:gd name="T8" fmla="*/ 13 w 53"/>
                <a:gd name="T9" fmla="*/ 13 h 93"/>
                <a:gd name="T10" fmla="*/ 53 w 53"/>
                <a:gd name="T11" fmla="*/ 93 h 93"/>
                <a:gd name="T12" fmla="*/ 40 w 53"/>
                <a:gd name="T13" fmla="*/ 93 h 93"/>
                <a:gd name="T14" fmla="*/ 0 60000 65536"/>
                <a:gd name="T15" fmla="*/ 0 60000 65536"/>
                <a:gd name="T16" fmla="*/ 0 60000 65536"/>
                <a:gd name="T17" fmla="*/ 0 60000 65536"/>
                <a:gd name="T18" fmla="*/ 0 60000 65536"/>
                <a:gd name="T19" fmla="*/ 0 60000 65536"/>
                <a:gd name="T20" fmla="*/ 0 60000 65536"/>
                <a:gd name="T21" fmla="*/ 0 w 53"/>
                <a:gd name="T22" fmla="*/ 0 h 93"/>
                <a:gd name="T23" fmla="*/ 53 w 53"/>
                <a:gd name="T24" fmla="*/ 93 h 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3" h="93">
                  <a:moveTo>
                    <a:pt x="40" y="93"/>
                  </a:moveTo>
                  <a:lnTo>
                    <a:pt x="0" y="13"/>
                  </a:lnTo>
                  <a:lnTo>
                    <a:pt x="13" y="0"/>
                  </a:lnTo>
                  <a:lnTo>
                    <a:pt x="13" y="13"/>
                  </a:lnTo>
                  <a:lnTo>
                    <a:pt x="53" y="93"/>
                  </a:lnTo>
                  <a:lnTo>
                    <a:pt x="40" y="9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8756" name="Freeform 123"/>
            <p:cNvSpPr>
              <a:spLocks/>
            </p:cNvSpPr>
            <p:nvPr/>
          </p:nvSpPr>
          <p:spPr bwMode="auto">
            <a:xfrm>
              <a:off x="4466" y="3299"/>
              <a:ext cx="79" cy="159"/>
            </a:xfrm>
            <a:custGeom>
              <a:avLst/>
              <a:gdLst>
                <a:gd name="T0" fmla="*/ 40 w 79"/>
                <a:gd name="T1" fmla="*/ 0 h 159"/>
                <a:gd name="T2" fmla="*/ 0 w 79"/>
                <a:gd name="T3" fmla="*/ 80 h 159"/>
                <a:gd name="T4" fmla="*/ 40 w 79"/>
                <a:gd name="T5" fmla="*/ 159 h 159"/>
                <a:gd name="T6" fmla="*/ 79 w 79"/>
                <a:gd name="T7" fmla="*/ 80 h 159"/>
                <a:gd name="T8" fmla="*/ 40 w 79"/>
                <a:gd name="T9" fmla="*/ 0 h 159"/>
                <a:gd name="T10" fmla="*/ 0 60000 65536"/>
                <a:gd name="T11" fmla="*/ 0 60000 65536"/>
                <a:gd name="T12" fmla="*/ 0 60000 65536"/>
                <a:gd name="T13" fmla="*/ 0 60000 65536"/>
                <a:gd name="T14" fmla="*/ 0 60000 65536"/>
                <a:gd name="T15" fmla="*/ 0 w 79"/>
                <a:gd name="T16" fmla="*/ 0 h 159"/>
                <a:gd name="T17" fmla="*/ 79 w 79"/>
                <a:gd name="T18" fmla="*/ 159 h 159"/>
              </a:gdLst>
              <a:ahLst/>
              <a:cxnLst>
                <a:cxn ang="T10">
                  <a:pos x="T0" y="T1"/>
                </a:cxn>
                <a:cxn ang="T11">
                  <a:pos x="T2" y="T3"/>
                </a:cxn>
                <a:cxn ang="T12">
                  <a:pos x="T4" y="T5"/>
                </a:cxn>
                <a:cxn ang="T13">
                  <a:pos x="T6" y="T7"/>
                </a:cxn>
                <a:cxn ang="T14">
                  <a:pos x="T8" y="T9"/>
                </a:cxn>
              </a:cxnLst>
              <a:rect l="T15" t="T16" r="T17" b="T18"/>
              <a:pathLst>
                <a:path w="79" h="159">
                  <a:moveTo>
                    <a:pt x="40" y="0"/>
                  </a:moveTo>
                  <a:lnTo>
                    <a:pt x="0" y="80"/>
                  </a:lnTo>
                  <a:lnTo>
                    <a:pt x="40" y="159"/>
                  </a:lnTo>
                  <a:lnTo>
                    <a:pt x="79" y="80"/>
                  </a:lnTo>
                  <a:lnTo>
                    <a:pt x="4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8757" name="Freeform 124"/>
            <p:cNvSpPr>
              <a:spLocks/>
            </p:cNvSpPr>
            <p:nvPr/>
          </p:nvSpPr>
          <p:spPr bwMode="auto">
            <a:xfrm>
              <a:off x="4466" y="3299"/>
              <a:ext cx="92" cy="172"/>
            </a:xfrm>
            <a:custGeom>
              <a:avLst/>
              <a:gdLst>
                <a:gd name="T0" fmla="*/ 53 w 92"/>
                <a:gd name="T1" fmla="*/ 0 h 172"/>
                <a:gd name="T2" fmla="*/ 13 w 92"/>
                <a:gd name="T3" fmla="*/ 80 h 172"/>
                <a:gd name="T4" fmla="*/ 0 w 92"/>
                <a:gd name="T5" fmla="*/ 80 h 172"/>
                <a:gd name="T6" fmla="*/ 13 w 92"/>
                <a:gd name="T7" fmla="*/ 80 h 172"/>
                <a:gd name="T8" fmla="*/ 53 w 92"/>
                <a:gd name="T9" fmla="*/ 159 h 172"/>
                <a:gd name="T10" fmla="*/ 53 w 92"/>
                <a:gd name="T11" fmla="*/ 159 h 172"/>
                <a:gd name="T12" fmla="*/ 40 w 92"/>
                <a:gd name="T13" fmla="*/ 159 h 172"/>
                <a:gd name="T14" fmla="*/ 79 w 92"/>
                <a:gd name="T15" fmla="*/ 80 h 172"/>
                <a:gd name="T16" fmla="*/ 92 w 92"/>
                <a:gd name="T17" fmla="*/ 80 h 172"/>
                <a:gd name="T18" fmla="*/ 92 w 92"/>
                <a:gd name="T19" fmla="*/ 80 h 172"/>
                <a:gd name="T20" fmla="*/ 92 w 92"/>
                <a:gd name="T21" fmla="*/ 80 h 172"/>
                <a:gd name="T22" fmla="*/ 53 w 92"/>
                <a:gd name="T23" fmla="*/ 159 h 172"/>
                <a:gd name="T24" fmla="*/ 40 w 92"/>
                <a:gd name="T25" fmla="*/ 172 h 172"/>
                <a:gd name="T26" fmla="*/ 40 w 92"/>
                <a:gd name="T27" fmla="*/ 159 h 172"/>
                <a:gd name="T28" fmla="*/ 0 w 92"/>
                <a:gd name="T29" fmla="*/ 80 h 172"/>
                <a:gd name="T30" fmla="*/ 0 w 92"/>
                <a:gd name="T31" fmla="*/ 80 h 172"/>
                <a:gd name="T32" fmla="*/ 0 w 92"/>
                <a:gd name="T33" fmla="*/ 80 h 172"/>
                <a:gd name="T34" fmla="*/ 40 w 92"/>
                <a:gd name="T35" fmla="*/ 0 h 172"/>
                <a:gd name="T36" fmla="*/ 53 w 92"/>
                <a:gd name="T37" fmla="*/ 0 h 1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2"/>
                <a:gd name="T58" fmla="*/ 0 h 172"/>
                <a:gd name="T59" fmla="*/ 92 w 92"/>
                <a:gd name="T60" fmla="*/ 172 h 1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2" h="172">
                  <a:moveTo>
                    <a:pt x="53" y="0"/>
                  </a:moveTo>
                  <a:lnTo>
                    <a:pt x="13" y="80"/>
                  </a:lnTo>
                  <a:lnTo>
                    <a:pt x="0" y="80"/>
                  </a:lnTo>
                  <a:lnTo>
                    <a:pt x="13" y="80"/>
                  </a:lnTo>
                  <a:lnTo>
                    <a:pt x="53" y="159"/>
                  </a:lnTo>
                  <a:lnTo>
                    <a:pt x="40" y="159"/>
                  </a:lnTo>
                  <a:lnTo>
                    <a:pt x="79" y="80"/>
                  </a:lnTo>
                  <a:lnTo>
                    <a:pt x="92" y="80"/>
                  </a:lnTo>
                  <a:lnTo>
                    <a:pt x="53" y="159"/>
                  </a:lnTo>
                  <a:lnTo>
                    <a:pt x="40" y="172"/>
                  </a:lnTo>
                  <a:lnTo>
                    <a:pt x="40" y="159"/>
                  </a:lnTo>
                  <a:lnTo>
                    <a:pt x="0" y="80"/>
                  </a:lnTo>
                  <a:lnTo>
                    <a:pt x="40" y="0"/>
                  </a:lnTo>
                  <a:lnTo>
                    <a:pt x="53"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8758" name="Freeform 125"/>
            <p:cNvSpPr>
              <a:spLocks/>
            </p:cNvSpPr>
            <p:nvPr/>
          </p:nvSpPr>
          <p:spPr bwMode="auto">
            <a:xfrm>
              <a:off x="4506" y="3286"/>
              <a:ext cx="52" cy="93"/>
            </a:xfrm>
            <a:custGeom>
              <a:avLst/>
              <a:gdLst>
                <a:gd name="T0" fmla="*/ 39 w 52"/>
                <a:gd name="T1" fmla="*/ 93 h 93"/>
                <a:gd name="T2" fmla="*/ 0 w 52"/>
                <a:gd name="T3" fmla="*/ 13 h 93"/>
                <a:gd name="T4" fmla="*/ 0 w 52"/>
                <a:gd name="T5" fmla="*/ 13 h 93"/>
                <a:gd name="T6" fmla="*/ 13 w 52"/>
                <a:gd name="T7" fmla="*/ 0 h 93"/>
                <a:gd name="T8" fmla="*/ 13 w 52"/>
                <a:gd name="T9" fmla="*/ 13 h 93"/>
                <a:gd name="T10" fmla="*/ 52 w 52"/>
                <a:gd name="T11" fmla="*/ 93 h 93"/>
                <a:gd name="T12" fmla="*/ 39 w 52"/>
                <a:gd name="T13" fmla="*/ 93 h 93"/>
                <a:gd name="T14" fmla="*/ 0 60000 65536"/>
                <a:gd name="T15" fmla="*/ 0 60000 65536"/>
                <a:gd name="T16" fmla="*/ 0 60000 65536"/>
                <a:gd name="T17" fmla="*/ 0 60000 65536"/>
                <a:gd name="T18" fmla="*/ 0 60000 65536"/>
                <a:gd name="T19" fmla="*/ 0 60000 65536"/>
                <a:gd name="T20" fmla="*/ 0 60000 65536"/>
                <a:gd name="T21" fmla="*/ 0 w 52"/>
                <a:gd name="T22" fmla="*/ 0 h 93"/>
                <a:gd name="T23" fmla="*/ 52 w 52"/>
                <a:gd name="T24" fmla="*/ 93 h 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93">
                  <a:moveTo>
                    <a:pt x="39" y="93"/>
                  </a:moveTo>
                  <a:lnTo>
                    <a:pt x="0" y="13"/>
                  </a:lnTo>
                  <a:lnTo>
                    <a:pt x="13" y="0"/>
                  </a:lnTo>
                  <a:lnTo>
                    <a:pt x="13" y="13"/>
                  </a:lnTo>
                  <a:lnTo>
                    <a:pt x="52" y="93"/>
                  </a:lnTo>
                  <a:lnTo>
                    <a:pt x="39" y="9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8759" name="Rectangle 126"/>
            <p:cNvSpPr>
              <a:spLocks noChangeAspect="1" noChangeArrowheads="1"/>
            </p:cNvSpPr>
            <p:nvPr/>
          </p:nvSpPr>
          <p:spPr bwMode="auto">
            <a:xfrm>
              <a:off x="4194" y="2698"/>
              <a:ext cx="1316" cy="184"/>
            </a:xfrm>
            <a:prstGeom prst="rect">
              <a:avLst/>
            </a:prstGeom>
            <a:noFill/>
            <a:ln w="12700">
              <a:noFill/>
              <a:miter lim="800000"/>
              <a:headEnd/>
              <a:tailEnd/>
            </a:ln>
          </p:spPr>
          <p:txBody>
            <a:bodyPr/>
            <a:lstStyle/>
            <a:p>
              <a:pPr algn="ctr">
                <a:tabLst>
                  <a:tab pos="611188" algn="l"/>
                </a:tabLst>
              </a:pPr>
              <a:r>
                <a:rPr lang="en-GB" sz="2000" b="1" u="none">
                  <a:solidFill>
                    <a:srgbClr val="000000"/>
                  </a:solidFill>
                  <a:latin typeface="Arial Unicode MS" pitchFamily="34" charset="-128"/>
                  <a:cs typeface="Times New Roman" pitchFamily="18" charset="0"/>
                </a:rPr>
                <a:t>Monitor Object</a:t>
              </a:r>
              <a:endParaRPr lang="en-US" sz="2000" b="1" u="none">
                <a:latin typeface="Arial Unicode MS" pitchFamily="34" charset="-128"/>
                <a:cs typeface="Times New Roman" pitchFamily="18" charset="0"/>
              </a:endParaRPr>
            </a:p>
            <a:p>
              <a:pPr algn="ctr">
                <a:tabLst>
                  <a:tab pos="611188" algn="l"/>
                </a:tabLst>
              </a:pPr>
              <a:endParaRPr lang="en-US" sz="2000" u="none">
                <a:latin typeface="Arial Unicode MS" pitchFamily="34" charset="-128"/>
              </a:endParaRPr>
            </a:p>
          </p:txBody>
        </p:sp>
        <p:sp>
          <p:nvSpPr>
            <p:cNvPr id="158760" name="Rectangle 127"/>
            <p:cNvSpPr>
              <a:spLocks noChangeAspect="1" noChangeArrowheads="1"/>
            </p:cNvSpPr>
            <p:nvPr/>
          </p:nvSpPr>
          <p:spPr bwMode="auto">
            <a:xfrm>
              <a:off x="4238" y="2690"/>
              <a:ext cx="1175" cy="232"/>
            </a:xfrm>
            <a:prstGeom prst="rect">
              <a:avLst/>
            </a:prstGeom>
            <a:noFill/>
            <a:ln w="19050">
              <a:solidFill>
                <a:schemeClr val="tx1"/>
              </a:solidFill>
              <a:miter lim="800000"/>
              <a:headEnd/>
              <a:tailEnd/>
            </a:ln>
          </p:spPr>
          <p:txBody>
            <a:bodyPr rot="10800000" wrap="none" anchor="ctr"/>
            <a:lstStyle/>
            <a:p>
              <a:endParaRPr lang="en-US"/>
            </a:p>
          </p:txBody>
        </p:sp>
        <p:sp>
          <p:nvSpPr>
            <p:cNvPr id="158761" name="Rectangle 128"/>
            <p:cNvSpPr>
              <a:spLocks noChangeAspect="1" noChangeArrowheads="1"/>
            </p:cNvSpPr>
            <p:nvPr/>
          </p:nvSpPr>
          <p:spPr bwMode="auto">
            <a:xfrm>
              <a:off x="4252" y="2918"/>
              <a:ext cx="1081" cy="371"/>
            </a:xfrm>
            <a:prstGeom prst="rect">
              <a:avLst/>
            </a:prstGeom>
            <a:noFill/>
            <a:ln w="12700">
              <a:noFill/>
              <a:miter lim="800000"/>
              <a:headEnd/>
              <a:tailEnd/>
            </a:ln>
          </p:spPr>
          <p:txBody>
            <a:bodyPr/>
            <a:lstStyle/>
            <a:p>
              <a:pPr>
                <a:lnSpc>
                  <a:spcPct val="95000"/>
                </a:lnSpc>
                <a:tabLst>
                  <a:tab pos="611188" algn="l"/>
                </a:tabLst>
              </a:pPr>
              <a:r>
                <a:rPr lang="en-GB" sz="2000" u="none">
                  <a:solidFill>
                    <a:srgbClr val="000000"/>
                  </a:solidFill>
                  <a:latin typeface="Arial Unicode MS" pitchFamily="34" charset="-128"/>
                  <a:cs typeface="Times New Roman" pitchFamily="18" charset="0"/>
                </a:rPr>
                <a:t>sync_method1()</a:t>
              </a:r>
            </a:p>
            <a:p>
              <a:pPr>
                <a:lnSpc>
                  <a:spcPct val="95000"/>
                </a:lnSpc>
                <a:tabLst>
                  <a:tab pos="611188" algn="l"/>
                </a:tabLst>
              </a:pPr>
              <a:r>
                <a:rPr lang="en-GB" sz="2000" u="none">
                  <a:solidFill>
                    <a:srgbClr val="000000"/>
                  </a:solidFill>
                  <a:latin typeface="Arial Unicode MS" pitchFamily="34" charset="-128"/>
                  <a:cs typeface="Times New Roman" pitchFamily="18" charset="0"/>
                </a:rPr>
                <a:t>sync_methodN()</a:t>
              </a:r>
              <a:endParaRPr lang="en-US" sz="2000" u="none">
                <a:latin typeface="Arial Unicode MS" pitchFamily="34" charset="-128"/>
                <a:cs typeface="Times New Roman" pitchFamily="18" charset="0"/>
              </a:endParaRPr>
            </a:p>
          </p:txBody>
        </p:sp>
        <p:sp>
          <p:nvSpPr>
            <p:cNvPr id="158762" name="Rectangle 129"/>
            <p:cNvSpPr>
              <a:spLocks noChangeAspect="1" noChangeArrowheads="1"/>
            </p:cNvSpPr>
            <p:nvPr/>
          </p:nvSpPr>
          <p:spPr bwMode="auto">
            <a:xfrm>
              <a:off x="4238" y="2922"/>
              <a:ext cx="1175" cy="368"/>
            </a:xfrm>
            <a:prstGeom prst="rect">
              <a:avLst/>
            </a:prstGeom>
            <a:noFill/>
            <a:ln w="19050">
              <a:solidFill>
                <a:schemeClr val="tx1"/>
              </a:solidFill>
              <a:miter lim="800000"/>
              <a:headEnd/>
              <a:tailEnd/>
            </a:ln>
          </p:spPr>
          <p:txBody>
            <a:bodyPr rot="10800000" wrap="none" anchor="ctr"/>
            <a:lstStyle/>
            <a:p>
              <a:endParaRPr lang="en-US"/>
            </a:p>
          </p:txBody>
        </p:sp>
        <p:grpSp>
          <p:nvGrpSpPr>
            <p:cNvPr id="158763" name="Group 130"/>
            <p:cNvGrpSpPr>
              <a:grpSpLocks noChangeAspect="1"/>
            </p:cNvGrpSpPr>
            <p:nvPr/>
          </p:nvGrpSpPr>
          <p:grpSpPr bwMode="auto">
            <a:xfrm>
              <a:off x="4521" y="3600"/>
              <a:ext cx="1316" cy="600"/>
              <a:chOff x="4454" y="3423"/>
              <a:chExt cx="1197" cy="546"/>
            </a:xfrm>
          </p:grpSpPr>
          <p:sp>
            <p:nvSpPr>
              <p:cNvPr id="158771" name="Rectangle 131"/>
              <p:cNvSpPr>
                <a:spLocks noChangeAspect="1" noChangeArrowheads="1"/>
              </p:cNvSpPr>
              <p:nvPr/>
            </p:nvSpPr>
            <p:spPr bwMode="auto">
              <a:xfrm>
                <a:off x="4454" y="3430"/>
                <a:ext cx="1197" cy="168"/>
              </a:xfrm>
              <a:prstGeom prst="rect">
                <a:avLst/>
              </a:prstGeom>
              <a:noFill/>
              <a:ln w="12700">
                <a:noFill/>
                <a:miter lim="800000"/>
                <a:headEnd/>
                <a:tailEnd/>
              </a:ln>
            </p:spPr>
            <p:txBody>
              <a:bodyPr/>
              <a:lstStyle/>
              <a:p>
                <a:pPr algn="ctr">
                  <a:tabLst>
                    <a:tab pos="611188" algn="l"/>
                  </a:tabLst>
                </a:pPr>
                <a:r>
                  <a:rPr lang="en-GB" sz="2000" b="1" u="none">
                    <a:solidFill>
                      <a:srgbClr val="000000"/>
                    </a:solidFill>
                    <a:latin typeface="Arial Unicode MS" pitchFamily="34" charset="-128"/>
                    <a:cs typeface="Times New Roman" pitchFamily="18" charset="0"/>
                  </a:rPr>
                  <a:t>Monitor Lock</a:t>
                </a:r>
                <a:endParaRPr lang="en-US" sz="2000" b="1" u="none">
                  <a:latin typeface="Arial Unicode MS" pitchFamily="34" charset="-128"/>
                  <a:cs typeface="Times New Roman" pitchFamily="18" charset="0"/>
                </a:endParaRPr>
              </a:p>
              <a:p>
                <a:pPr algn="ctr">
                  <a:tabLst>
                    <a:tab pos="611188" algn="l"/>
                  </a:tabLst>
                </a:pPr>
                <a:endParaRPr lang="en-US" sz="2000" u="none">
                  <a:latin typeface="Arial Unicode MS" pitchFamily="34" charset="-128"/>
                </a:endParaRPr>
              </a:p>
            </p:txBody>
          </p:sp>
          <p:sp>
            <p:nvSpPr>
              <p:cNvPr id="158772" name="Rectangle 132"/>
              <p:cNvSpPr>
                <a:spLocks noChangeAspect="1" noChangeArrowheads="1"/>
              </p:cNvSpPr>
              <p:nvPr/>
            </p:nvSpPr>
            <p:spPr bwMode="auto">
              <a:xfrm>
                <a:off x="4494" y="3423"/>
                <a:ext cx="1069" cy="211"/>
              </a:xfrm>
              <a:prstGeom prst="rect">
                <a:avLst/>
              </a:prstGeom>
              <a:noFill/>
              <a:ln w="19050">
                <a:solidFill>
                  <a:schemeClr val="tx1"/>
                </a:solidFill>
                <a:miter lim="800000"/>
                <a:headEnd/>
                <a:tailEnd/>
              </a:ln>
            </p:spPr>
            <p:txBody>
              <a:bodyPr rot="10800000" wrap="none" anchor="ctr"/>
              <a:lstStyle/>
              <a:p>
                <a:endParaRPr lang="en-US"/>
              </a:p>
            </p:txBody>
          </p:sp>
          <p:sp>
            <p:nvSpPr>
              <p:cNvPr id="158773" name="Rectangle 133"/>
              <p:cNvSpPr>
                <a:spLocks noChangeAspect="1" noChangeArrowheads="1"/>
              </p:cNvSpPr>
              <p:nvPr/>
            </p:nvSpPr>
            <p:spPr bwMode="auto">
              <a:xfrm>
                <a:off x="4507" y="3631"/>
                <a:ext cx="983" cy="337"/>
              </a:xfrm>
              <a:prstGeom prst="rect">
                <a:avLst/>
              </a:prstGeom>
              <a:noFill/>
              <a:ln w="12700">
                <a:noFill/>
                <a:miter lim="800000"/>
                <a:headEnd/>
                <a:tailEnd/>
              </a:ln>
            </p:spPr>
            <p:txBody>
              <a:bodyPr/>
              <a:lstStyle/>
              <a:p>
                <a:pPr>
                  <a:lnSpc>
                    <a:spcPct val="95000"/>
                  </a:lnSpc>
                  <a:tabLst>
                    <a:tab pos="611188" algn="l"/>
                  </a:tabLst>
                </a:pPr>
                <a:r>
                  <a:rPr lang="en-GB" sz="2000" u="none">
                    <a:solidFill>
                      <a:srgbClr val="000000"/>
                    </a:solidFill>
                    <a:latin typeface="Arial Unicode MS" pitchFamily="34" charset="-128"/>
                    <a:cs typeface="Times New Roman" pitchFamily="18" charset="0"/>
                  </a:rPr>
                  <a:t>acquire()</a:t>
                </a:r>
              </a:p>
              <a:p>
                <a:pPr>
                  <a:lnSpc>
                    <a:spcPct val="95000"/>
                  </a:lnSpc>
                  <a:tabLst>
                    <a:tab pos="611188" algn="l"/>
                  </a:tabLst>
                </a:pPr>
                <a:r>
                  <a:rPr lang="en-GB" sz="2000" u="none">
                    <a:solidFill>
                      <a:srgbClr val="000000"/>
                    </a:solidFill>
                    <a:latin typeface="Arial Unicode MS" pitchFamily="34" charset="-128"/>
                    <a:cs typeface="Times New Roman" pitchFamily="18" charset="0"/>
                  </a:rPr>
                  <a:t>release()</a:t>
                </a:r>
                <a:endParaRPr lang="en-US" sz="2000" u="none">
                  <a:latin typeface="Arial Unicode MS" pitchFamily="34" charset="-128"/>
                  <a:cs typeface="Times New Roman" pitchFamily="18" charset="0"/>
                </a:endParaRPr>
              </a:p>
            </p:txBody>
          </p:sp>
          <p:sp>
            <p:nvSpPr>
              <p:cNvPr id="158774" name="Rectangle 134"/>
              <p:cNvSpPr>
                <a:spLocks noChangeAspect="1" noChangeArrowheads="1"/>
              </p:cNvSpPr>
              <p:nvPr/>
            </p:nvSpPr>
            <p:spPr bwMode="auto">
              <a:xfrm>
                <a:off x="4494" y="3634"/>
                <a:ext cx="1069" cy="335"/>
              </a:xfrm>
              <a:prstGeom prst="rect">
                <a:avLst/>
              </a:prstGeom>
              <a:noFill/>
              <a:ln w="19050">
                <a:solidFill>
                  <a:schemeClr val="tx1"/>
                </a:solidFill>
                <a:miter lim="800000"/>
                <a:headEnd/>
                <a:tailEnd/>
              </a:ln>
            </p:spPr>
            <p:txBody>
              <a:bodyPr rot="10800000" wrap="none" anchor="ctr"/>
              <a:lstStyle/>
              <a:p>
                <a:endParaRPr lang="en-US"/>
              </a:p>
            </p:txBody>
          </p:sp>
        </p:grpSp>
        <p:sp>
          <p:nvSpPr>
            <p:cNvPr id="158764" name="Rectangle 135"/>
            <p:cNvSpPr>
              <a:spLocks noChangeAspect="1" noChangeArrowheads="1"/>
            </p:cNvSpPr>
            <p:nvPr/>
          </p:nvSpPr>
          <p:spPr bwMode="auto">
            <a:xfrm>
              <a:off x="3000" y="2784"/>
              <a:ext cx="739" cy="185"/>
            </a:xfrm>
            <a:prstGeom prst="rect">
              <a:avLst/>
            </a:prstGeom>
            <a:noFill/>
            <a:ln w="12700">
              <a:noFill/>
              <a:miter lim="800000"/>
              <a:headEnd/>
              <a:tailEnd/>
            </a:ln>
          </p:spPr>
          <p:txBody>
            <a:bodyPr/>
            <a:lstStyle/>
            <a:p>
              <a:pPr algn="ctr">
                <a:tabLst>
                  <a:tab pos="611188" algn="l"/>
                </a:tabLst>
              </a:pPr>
              <a:r>
                <a:rPr lang="en-GB" sz="2000" b="1" u="none">
                  <a:solidFill>
                    <a:srgbClr val="000000"/>
                  </a:solidFill>
                  <a:latin typeface="Arial Unicode MS" pitchFamily="34" charset="-128"/>
                  <a:cs typeface="Times New Roman" pitchFamily="18" charset="0"/>
                </a:rPr>
                <a:t>Client</a:t>
              </a:r>
              <a:endParaRPr lang="en-US" sz="2000" b="1" u="none">
                <a:latin typeface="Arial Unicode MS" pitchFamily="34" charset="-128"/>
                <a:cs typeface="Times New Roman" pitchFamily="18" charset="0"/>
              </a:endParaRPr>
            </a:p>
            <a:p>
              <a:pPr algn="ctr">
                <a:tabLst>
                  <a:tab pos="611188" algn="l"/>
                </a:tabLst>
              </a:pPr>
              <a:endParaRPr lang="en-US" sz="2000" u="none">
                <a:latin typeface="Arial Unicode MS" pitchFamily="34" charset="-128"/>
              </a:endParaRPr>
            </a:p>
          </p:txBody>
        </p:sp>
        <p:sp>
          <p:nvSpPr>
            <p:cNvPr id="158765" name="Rectangle 136"/>
            <p:cNvSpPr>
              <a:spLocks noChangeAspect="1" noChangeArrowheads="1"/>
            </p:cNvSpPr>
            <p:nvPr/>
          </p:nvSpPr>
          <p:spPr bwMode="auto">
            <a:xfrm>
              <a:off x="2999" y="2777"/>
              <a:ext cx="766" cy="232"/>
            </a:xfrm>
            <a:prstGeom prst="rect">
              <a:avLst/>
            </a:prstGeom>
            <a:noFill/>
            <a:ln w="19050">
              <a:solidFill>
                <a:schemeClr val="tx1"/>
              </a:solidFill>
              <a:miter lim="800000"/>
              <a:headEnd/>
              <a:tailEnd/>
            </a:ln>
          </p:spPr>
          <p:txBody>
            <a:bodyPr rot="10800000" wrap="none" anchor="ctr"/>
            <a:lstStyle/>
            <a:p>
              <a:endParaRPr lang="en-US"/>
            </a:p>
          </p:txBody>
        </p:sp>
        <p:sp>
          <p:nvSpPr>
            <p:cNvPr id="158766" name="Rectangle 137"/>
            <p:cNvSpPr>
              <a:spLocks noChangeAspect="1" noChangeArrowheads="1"/>
            </p:cNvSpPr>
            <p:nvPr/>
          </p:nvSpPr>
          <p:spPr bwMode="auto">
            <a:xfrm>
              <a:off x="3120" y="3608"/>
              <a:ext cx="1316" cy="185"/>
            </a:xfrm>
            <a:prstGeom prst="rect">
              <a:avLst/>
            </a:prstGeom>
            <a:noFill/>
            <a:ln w="12700">
              <a:noFill/>
              <a:miter lim="800000"/>
              <a:headEnd/>
              <a:tailEnd/>
            </a:ln>
          </p:spPr>
          <p:txBody>
            <a:bodyPr/>
            <a:lstStyle/>
            <a:p>
              <a:pPr algn="ctr">
                <a:tabLst>
                  <a:tab pos="611188" algn="l"/>
                </a:tabLst>
              </a:pPr>
              <a:r>
                <a:rPr lang="en-GB" sz="2000" b="1" u="none">
                  <a:solidFill>
                    <a:srgbClr val="000000"/>
                  </a:solidFill>
                  <a:latin typeface="Arial Unicode MS" pitchFamily="34" charset="-128"/>
                  <a:cs typeface="Times New Roman" pitchFamily="18" charset="0"/>
                </a:rPr>
                <a:t>Monitor Condition</a:t>
              </a:r>
              <a:endParaRPr lang="en-US" sz="2000" b="1" u="none">
                <a:latin typeface="Arial Unicode MS" pitchFamily="34" charset="-128"/>
                <a:cs typeface="Times New Roman" pitchFamily="18" charset="0"/>
              </a:endParaRPr>
            </a:p>
            <a:p>
              <a:pPr algn="ctr">
                <a:tabLst>
                  <a:tab pos="611188" algn="l"/>
                </a:tabLst>
              </a:pPr>
              <a:endParaRPr lang="en-US" sz="2000" u="none">
                <a:latin typeface="Arial Unicode MS" pitchFamily="34" charset="-128"/>
              </a:endParaRPr>
            </a:p>
          </p:txBody>
        </p:sp>
        <p:sp>
          <p:nvSpPr>
            <p:cNvPr id="158767" name="Rectangle 138"/>
            <p:cNvSpPr>
              <a:spLocks noChangeAspect="1" noChangeArrowheads="1"/>
            </p:cNvSpPr>
            <p:nvPr/>
          </p:nvSpPr>
          <p:spPr bwMode="auto">
            <a:xfrm>
              <a:off x="3185" y="3600"/>
              <a:ext cx="1175" cy="232"/>
            </a:xfrm>
            <a:prstGeom prst="rect">
              <a:avLst/>
            </a:prstGeom>
            <a:noFill/>
            <a:ln w="19050">
              <a:solidFill>
                <a:schemeClr val="tx1"/>
              </a:solidFill>
              <a:miter lim="800000"/>
              <a:headEnd/>
              <a:tailEnd/>
            </a:ln>
          </p:spPr>
          <p:txBody>
            <a:bodyPr rot="10800000" wrap="none" anchor="ctr"/>
            <a:lstStyle/>
            <a:p>
              <a:endParaRPr lang="en-US"/>
            </a:p>
          </p:txBody>
        </p:sp>
        <p:sp>
          <p:nvSpPr>
            <p:cNvPr id="158768" name="Rectangle 139"/>
            <p:cNvSpPr>
              <a:spLocks noChangeAspect="1" noChangeArrowheads="1"/>
            </p:cNvSpPr>
            <p:nvPr/>
          </p:nvSpPr>
          <p:spPr bwMode="auto">
            <a:xfrm>
              <a:off x="3176" y="3815"/>
              <a:ext cx="1081" cy="371"/>
            </a:xfrm>
            <a:prstGeom prst="rect">
              <a:avLst/>
            </a:prstGeom>
            <a:noFill/>
            <a:ln w="12700">
              <a:noFill/>
              <a:miter lim="800000"/>
              <a:headEnd/>
              <a:tailEnd/>
            </a:ln>
          </p:spPr>
          <p:txBody>
            <a:bodyPr/>
            <a:lstStyle/>
            <a:p>
              <a:pPr>
                <a:lnSpc>
                  <a:spcPct val="95000"/>
                </a:lnSpc>
                <a:tabLst>
                  <a:tab pos="611188" algn="l"/>
                </a:tabLst>
              </a:pPr>
              <a:r>
                <a:rPr lang="en-GB" sz="2000" u="none">
                  <a:solidFill>
                    <a:srgbClr val="000000"/>
                  </a:solidFill>
                  <a:latin typeface="Arial Unicode MS" pitchFamily="34" charset="-128"/>
                  <a:cs typeface="Times New Roman" pitchFamily="18" charset="0"/>
                </a:rPr>
                <a:t>wait()</a:t>
              </a:r>
            </a:p>
            <a:p>
              <a:pPr>
                <a:lnSpc>
                  <a:spcPct val="95000"/>
                </a:lnSpc>
                <a:tabLst>
                  <a:tab pos="611188" algn="l"/>
                </a:tabLst>
              </a:pPr>
              <a:r>
                <a:rPr lang="en-GB" sz="2000" u="none">
                  <a:solidFill>
                    <a:srgbClr val="000000"/>
                  </a:solidFill>
                  <a:latin typeface="Arial Unicode MS" pitchFamily="34" charset="-128"/>
                  <a:cs typeface="Times New Roman" pitchFamily="18" charset="0"/>
                </a:rPr>
                <a:t>notify()</a:t>
              </a:r>
            </a:p>
            <a:p>
              <a:pPr>
                <a:lnSpc>
                  <a:spcPct val="95000"/>
                </a:lnSpc>
                <a:tabLst>
                  <a:tab pos="611188" algn="l"/>
                </a:tabLst>
              </a:pPr>
              <a:r>
                <a:rPr lang="en-GB" sz="2000" u="none">
                  <a:solidFill>
                    <a:srgbClr val="000000"/>
                  </a:solidFill>
                  <a:latin typeface="Arial Unicode MS" pitchFamily="34" charset="-128"/>
                  <a:cs typeface="Times New Roman" pitchFamily="18" charset="0"/>
                </a:rPr>
                <a:t>notify_all()</a:t>
              </a:r>
              <a:endParaRPr lang="en-US" sz="2000" u="none">
                <a:latin typeface="Arial Unicode MS" pitchFamily="34" charset="-128"/>
                <a:cs typeface="Times New Roman" pitchFamily="18" charset="0"/>
              </a:endParaRPr>
            </a:p>
          </p:txBody>
        </p:sp>
        <p:sp>
          <p:nvSpPr>
            <p:cNvPr id="158769" name="Rectangle 140"/>
            <p:cNvSpPr>
              <a:spLocks noChangeAspect="1" noChangeArrowheads="1"/>
            </p:cNvSpPr>
            <p:nvPr/>
          </p:nvSpPr>
          <p:spPr bwMode="auto">
            <a:xfrm>
              <a:off x="3185" y="3832"/>
              <a:ext cx="1175" cy="472"/>
            </a:xfrm>
            <a:prstGeom prst="rect">
              <a:avLst/>
            </a:prstGeom>
            <a:noFill/>
            <a:ln w="19050">
              <a:solidFill>
                <a:schemeClr val="tx1"/>
              </a:solidFill>
              <a:miter lim="800000"/>
              <a:headEnd/>
              <a:tailEnd/>
            </a:ln>
          </p:spPr>
          <p:txBody>
            <a:bodyPr rot="10800000" wrap="none" anchor="ctr"/>
            <a:lstStyle/>
            <a:p>
              <a:endParaRPr lang="en-US"/>
            </a:p>
          </p:txBody>
        </p:sp>
        <p:sp>
          <p:nvSpPr>
            <p:cNvPr id="158770" name="Line 141"/>
            <p:cNvSpPr>
              <a:spLocks noChangeShapeType="1"/>
            </p:cNvSpPr>
            <p:nvPr/>
          </p:nvSpPr>
          <p:spPr bwMode="auto">
            <a:xfrm>
              <a:off x="4360" y="3662"/>
              <a:ext cx="212" cy="0"/>
            </a:xfrm>
            <a:prstGeom prst="line">
              <a:avLst/>
            </a:prstGeom>
            <a:noFill/>
            <a:ln w="19050">
              <a:solidFill>
                <a:schemeClr val="tx1"/>
              </a:solidFill>
              <a:round/>
              <a:headEnd/>
              <a:tailEnd/>
            </a:ln>
          </p:spPr>
          <p:txBody>
            <a:bodyPr rot="10800000" wrap="none" anchor="ctr"/>
            <a:lstStyle/>
            <a:p>
              <a:endParaRPr lang="en-US"/>
            </a:p>
          </p:txBody>
        </p:sp>
      </p:grpSp>
      <p:sp>
        <p:nvSpPr>
          <p:cNvPr id="1553553" name="Rectangle 145"/>
          <p:cNvSpPr>
            <a:spLocks noChangeArrowheads="1"/>
          </p:cNvSpPr>
          <p:nvPr/>
        </p:nvSpPr>
        <p:spPr bwMode="auto">
          <a:xfrm>
            <a:off x="101600" y="876300"/>
            <a:ext cx="8963025" cy="1030288"/>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lnSpc>
                <a:spcPct val="95000"/>
              </a:lnSpc>
              <a:defRPr/>
            </a:pPr>
            <a:r>
              <a:rPr lang="en-US" sz="2400" b="1" u="none">
                <a:latin typeface="Arial" charset="0"/>
              </a:rPr>
              <a:t>Solution</a:t>
            </a:r>
            <a:endParaRPr lang="en-US" sz="2400" u="none">
              <a:latin typeface="Arial" charset="0"/>
            </a:endParaRPr>
          </a:p>
          <a:p>
            <a:pPr marL="114300" indent="-114300">
              <a:lnSpc>
                <a:spcPct val="95000"/>
              </a:lnSpc>
              <a:buFontTx/>
              <a:buChar char="•"/>
              <a:defRPr/>
            </a:pPr>
            <a:r>
              <a:rPr lang="en-US" sz="2000" u="none">
                <a:latin typeface="Arial" charset="0"/>
              </a:rPr>
              <a:t>Apply the </a:t>
            </a:r>
            <a:r>
              <a:rPr lang="en-US" sz="2000" i="1" u="none">
                <a:latin typeface="Arial" charset="0"/>
              </a:rPr>
              <a:t>Monitor Object</a:t>
            </a:r>
            <a:r>
              <a:rPr lang="en-US" sz="2000" u="none">
                <a:latin typeface="Arial" charset="0"/>
              </a:rPr>
              <a:t> design pattern (P2) to synchronize the queue efficiently &amp; conveniently </a:t>
            </a:r>
          </a:p>
        </p:txBody>
      </p:sp>
      <p:sp>
        <p:nvSpPr>
          <p:cNvPr id="1553554" name="Rectangle 146"/>
          <p:cNvSpPr>
            <a:spLocks noChangeArrowheads="1"/>
          </p:cNvSpPr>
          <p:nvPr/>
        </p:nvSpPr>
        <p:spPr bwMode="auto">
          <a:xfrm>
            <a:off x="76200" y="5514975"/>
            <a:ext cx="9010650" cy="1019175"/>
          </a:xfrm>
          <a:prstGeom prst="rect">
            <a:avLst/>
          </a:prstGeom>
          <a:solidFill>
            <a:schemeClr val="folHlink"/>
          </a:solidFill>
          <a:ln w="12700">
            <a:solidFill>
              <a:schemeClr val="tx1"/>
            </a:solidFill>
            <a:miter lim="800000"/>
            <a:headEnd/>
            <a:tailEnd/>
          </a:ln>
        </p:spPr>
        <p:txBody>
          <a:bodyPr>
            <a:spAutoFit/>
          </a:bodyPr>
          <a:lstStyle/>
          <a:p>
            <a:pPr marL="115888" indent="-115888">
              <a:buFontTx/>
              <a:buChar char="•"/>
            </a:pPr>
            <a:r>
              <a:rPr lang="en-US" sz="2000" u="none"/>
              <a:t>It’s instructive to compare Monitor Object pattern solutions with Active Object pattern solutions</a:t>
            </a:r>
          </a:p>
          <a:p>
            <a:pPr marL="342900" lvl="1" indent="-112713">
              <a:buFontTx/>
              <a:buChar char="•"/>
            </a:pPr>
            <a:r>
              <a:rPr lang="en-US" sz="2000" u="none"/>
              <a:t>The key tradeoff is efficiency vs. flexibility</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553508">
                                            <p:bg/>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553508">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553508">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15535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3508" grpId="0" build="p" animBg="1" autoUpdateAnimBg="0"/>
      <p:bldP spid="1553554" grpId="0" animBg="1" autoUpdateAnimBg="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Slide Number Placeholder 2"/>
          <p:cNvSpPr>
            <a:spLocks noGrp="1"/>
          </p:cNvSpPr>
          <p:nvPr>
            <p:ph type="sldNum" sz="quarter" idx="10"/>
          </p:nvPr>
        </p:nvSpPr>
        <p:spPr>
          <a:noFill/>
        </p:spPr>
        <p:txBody>
          <a:bodyPr/>
          <a:lstStyle/>
          <a:p>
            <a:fld id="{336DAD3E-49B0-423D-A302-274B825500EB}" type="slidenum">
              <a:rPr lang="en-US" smtClean="0">
                <a:latin typeface="Arial" pitchFamily="34" charset="0"/>
              </a:rPr>
              <a:pPr/>
              <a:t>152</a:t>
            </a:fld>
            <a:endParaRPr lang="en-US" smtClean="0">
              <a:latin typeface="Arial" pitchFamily="34" charset="0"/>
            </a:endParaRPr>
          </a:p>
        </p:txBody>
      </p:sp>
      <p:sp>
        <p:nvSpPr>
          <p:cNvPr id="159747" name="Rectangle 2"/>
          <p:cNvSpPr>
            <a:spLocks noGrp="1" noChangeArrowheads="1"/>
          </p:cNvSpPr>
          <p:nvPr>
            <p:ph type="title"/>
          </p:nvPr>
        </p:nvSpPr>
        <p:spPr>
          <a:xfrm>
            <a:off x="53975" y="-38100"/>
            <a:ext cx="9082088" cy="914400"/>
          </a:xfrm>
        </p:spPr>
        <p:txBody>
          <a:bodyPr/>
          <a:lstStyle/>
          <a:p>
            <a:r>
              <a:rPr lang="en-US" sz="4000" smtClean="0"/>
              <a:t>Monitor Object Pattern Dynamics</a:t>
            </a:r>
          </a:p>
        </p:txBody>
      </p:sp>
      <p:grpSp>
        <p:nvGrpSpPr>
          <p:cNvPr id="159748" name="Group 206"/>
          <p:cNvGrpSpPr>
            <a:grpSpLocks/>
          </p:cNvGrpSpPr>
          <p:nvPr/>
        </p:nvGrpSpPr>
        <p:grpSpPr bwMode="auto">
          <a:xfrm>
            <a:off x="2043113" y="990600"/>
            <a:ext cx="6811962" cy="5834063"/>
            <a:chOff x="1287" y="624"/>
            <a:chExt cx="4291" cy="3675"/>
          </a:xfrm>
        </p:grpSpPr>
        <p:sp>
          <p:nvSpPr>
            <p:cNvPr id="160009" name="Rectangle 6"/>
            <p:cNvSpPr>
              <a:spLocks noChangeArrowheads="1"/>
            </p:cNvSpPr>
            <p:nvPr/>
          </p:nvSpPr>
          <p:spPr bwMode="auto">
            <a:xfrm>
              <a:off x="3427" y="959"/>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10" name="Rectangle 7"/>
            <p:cNvSpPr>
              <a:spLocks noChangeArrowheads="1"/>
            </p:cNvSpPr>
            <p:nvPr/>
          </p:nvSpPr>
          <p:spPr bwMode="auto">
            <a:xfrm>
              <a:off x="3427" y="4298"/>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11" name="Rectangle 8"/>
            <p:cNvSpPr>
              <a:spLocks noChangeArrowheads="1"/>
            </p:cNvSpPr>
            <p:nvPr/>
          </p:nvSpPr>
          <p:spPr bwMode="auto">
            <a:xfrm>
              <a:off x="3427" y="959"/>
              <a:ext cx="11" cy="333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12" name="Rectangle 9"/>
            <p:cNvSpPr>
              <a:spLocks noChangeArrowheads="1"/>
            </p:cNvSpPr>
            <p:nvPr/>
          </p:nvSpPr>
          <p:spPr bwMode="auto">
            <a:xfrm>
              <a:off x="2551" y="959"/>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13" name="Rectangle 10"/>
            <p:cNvSpPr>
              <a:spLocks noChangeArrowheads="1"/>
            </p:cNvSpPr>
            <p:nvPr/>
          </p:nvSpPr>
          <p:spPr bwMode="auto">
            <a:xfrm>
              <a:off x="2551" y="4298"/>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14" name="Rectangle 11"/>
            <p:cNvSpPr>
              <a:spLocks noChangeArrowheads="1"/>
            </p:cNvSpPr>
            <p:nvPr/>
          </p:nvSpPr>
          <p:spPr bwMode="auto">
            <a:xfrm>
              <a:off x="2551" y="959"/>
              <a:ext cx="11" cy="333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15" name="Rectangle 12"/>
            <p:cNvSpPr>
              <a:spLocks noChangeArrowheads="1"/>
            </p:cNvSpPr>
            <p:nvPr/>
          </p:nvSpPr>
          <p:spPr bwMode="auto">
            <a:xfrm>
              <a:off x="1676" y="959"/>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16" name="Rectangle 13"/>
            <p:cNvSpPr>
              <a:spLocks noChangeArrowheads="1"/>
            </p:cNvSpPr>
            <p:nvPr/>
          </p:nvSpPr>
          <p:spPr bwMode="auto">
            <a:xfrm>
              <a:off x="1676" y="4298"/>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17" name="Rectangle 14"/>
            <p:cNvSpPr>
              <a:spLocks noChangeArrowheads="1"/>
            </p:cNvSpPr>
            <p:nvPr/>
          </p:nvSpPr>
          <p:spPr bwMode="auto">
            <a:xfrm>
              <a:off x="1676" y="959"/>
              <a:ext cx="11" cy="333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18" name="Rectangle 15"/>
            <p:cNvSpPr>
              <a:spLocks noChangeArrowheads="1"/>
            </p:cNvSpPr>
            <p:nvPr/>
          </p:nvSpPr>
          <p:spPr bwMode="auto">
            <a:xfrm>
              <a:off x="4303" y="959"/>
              <a:ext cx="10"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19" name="Rectangle 16"/>
            <p:cNvSpPr>
              <a:spLocks noChangeArrowheads="1"/>
            </p:cNvSpPr>
            <p:nvPr/>
          </p:nvSpPr>
          <p:spPr bwMode="auto">
            <a:xfrm>
              <a:off x="4303" y="4298"/>
              <a:ext cx="10"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20" name="Rectangle 17"/>
            <p:cNvSpPr>
              <a:spLocks noChangeArrowheads="1"/>
            </p:cNvSpPr>
            <p:nvPr/>
          </p:nvSpPr>
          <p:spPr bwMode="auto">
            <a:xfrm>
              <a:off x="4303" y="959"/>
              <a:ext cx="10" cy="333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21" name="Rectangle 18"/>
            <p:cNvSpPr>
              <a:spLocks noChangeArrowheads="1"/>
            </p:cNvSpPr>
            <p:nvPr/>
          </p:nvSpPr>
          <p:spPr bwMode="auto">
            <a:xfrm>
              <a:off x="5178" y="959"/>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22" name="Rectangle 19"/>
            <p:cNvSpPr>
              <a:spLocks noChangeArrowheads="1"/>
            </p:cNvSpPr>
            <p:nvPr/>
          </p:nvSpPr>
          <p:spPr bwMode="auto">
            <a:xfrm>
              <a:off x="5178" y="4298"/>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23" name="Rectangle 20"/>
            <p:cNvSpPr>
              <a:spLocks noChangeArrowheads="1"/>
            </p:cNvSpPr>
            <p:nvPr/>
          </p:nvSpPr>
          <p:spPr bwMode="auto">
            <a:xfrm>
              <a:off x="5178" y="959"/>
              <a:ext cx="11" cy="333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24" name="Rectangle 21"/>
            <p:cNvSpPr>
              <a:spLocks noChangeArrowheads="1"/>
            </p:cNvSpPr>
            <p:nvPr/>
          </p:nvSpPr>
          <p:spPr bwMode="auto">
            <a:xfrm>
              <a:off x="4476" y="3704"/>
              <a:ext cx="1070" cy="29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025" name="Rectangle 22"/>
            <p:cNvSpPr>
              <a:spLocks noChangeArrowheads="1"/>
            </p:cNvSpPr>
            <p:nvPr/>
          </p:nvSpPr>
          <p:spPr bwMode="auto">
            <a:xfrm>
              <a:off x="3535" y="4061"/>
              <a:ext cx="119"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26" name="Freeform 23"/>
            <p:cNvSpPr>
              <a:spLocks/>
            </p:cNvSpPr>
            <p:nvPr/>
          </p:nvSpPr>
          <p:spPr bwMode="auto">
            <a:xfrm>
              <a:off x="3503" y="4061"/>
              <a:ext cx="140" cy="43"/>
            </a:xfrm>
            <a:custGeom>
              <a:avLst/>
              <a:gdLst>
                <a:gd name="T0" fmla="*/ 140 w 140"/>
                <a:gd name="T1" fmla="*/ 43 h 43"/>
                <a:gd name="T2" fmla="*/ 140 w 140"/>
                <a:gd name="T3" fmla="*/ 32 h 43"/>
                <a:gd name="T4" fmla="*/ 32 w 140"/>
                <a:gd name="T5" fmla="*/ 0 h 43"/>
                <a:gd name="T6" fmla="*/ 32 w 140"/>
                <a:gd name="T7" fmla="*/ 0 h 43"/>
                <a:gd name="T8" fmla="*/ 0 w 140"/>
                <a:gd name="T9" fmla="*/ 10 h 43"/>
                <a:gd name="T10" fmla="*/ 32 w 140"/>
                <a:gd name="T11" fmla="*/ 10 h 43"/>
                <a:gd name="T12" fmla="*/ 140 w 140"/>
                <a:gd name="T13" fmla="*/ 43 h 43"/>
                <a:gd name="T14" fmla="*/ 0 60000 65536"/>
                <a:gd name="T15" fmla="*/ 0 60000 65536"/>
                <a:gd name="T16" fmla="*/ 0 60000 65536"/>
                <a:gd name="T17" fmla="*/ 0 60000 65536"/>
                <a:gd name="T18" fmla="*/ 0 60000 65536"/>
                <a:gd name="T19" fmla="*/ 0 60000 65536"/>
                <a:gd name="T20" fmla="*/ 0 60000 65536"/>
                <a:gd name="T21" fmla="*/ 0 w 140"/>
                <a:gd name="T22" fmla="*/ 0 h 43"/>
                <a:gd name="T23" fmla="*/ 140 w 140"/>
                <a:gd name="T24" fmla="*/ 43 h 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0" h="43">
                  <a:moveTo>
                    <a:pt x="140" y="43"/>
                  </a:moveTo>
                  <a:lnTo>
                    <a:pt x="140" y="32"/>
                  </a:lnTo>
                  <a:lnTo>
                    <a:pt x="32" y="0"/>
                  </a:lnTo>
                  <a:lnTo>
                    <a:pt x="0" y="10"/>
                  </a:lnTo>
                  <a:lnTo>
                    <a:pt x="32" y="10"/>
                  </a:lnTo>
                  <a:lnTo>
                    <a:pt x="140" y="4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27" name="Freeform 24"/>
            <p:cNvSpPr>
              <a:spLocks/>
            </p:cNvSpPr>
            <p:nvPr/>
          </p:nvSpPr>
          <p:spPr bwMode="auto">
            <a:xfrm>
              <a:off x="3535" y="4028"/>
              <a:ext cx="108" cy="43"/>
            </a:xfrm>
            <a:custGeom>
              <a:avLst/>
              <a:gdLst>
                <a:gd name="T0" fmla="*/ 0 w 108"/>
                <a:gd name="T1" fmla="*/ 33 h 43"/>
                <a:gd name="T2" fmla="*/ 0 w 108"/>
                <a:gd name="T3" fmla="*/ 43 h 43"/>
                <a:gd name="T4" fmla="*/ 108 w 108"/>
                <a:gd name="T5" fmla="*/ 11 h 43"/>
                <a:gd name="T6" fmla="*/ 108 w 108"/>
                <a:gd name="T7" fmla="*/ 0 h 43"/>
                <a:gd name="T8" fmla="*/ 0 w 108"/>
                <a:gd name="T9" fmla="*/ 33 h 43"/>
                <a:gd name="T10" fmla="*/ 0 60000 65536"/>
                <a:gd name="T11" fmla="*/ 0 60000 65536"/>
                <a:gd name="T12" fmla="*/ 0 60000 65536"/>
                <a:gd name="T13" fmla="*/ 0 60000 65536"/>
                <a:gd name="T14" fmla="*/ 0 60000 65536"/>
                <a:gd name="T15" fmla="*/ 0 w 108"/>
                <a:gd name="T16" fmla="*/ 0 h 43"/>
                <a:gd name="T17" fmla="*/ 108 w 108"/>
                <a:gd name="T18" fmla="*/ 43 h 43"/>
              </a:gdLst>
              <a:ahLst/>
              <a:cxnLst>
                <a:cxn ang="T10">
                  <a:pos x="T0" y="T1"/>
                </a:cxn>
                <a:cxn ang="T11">
                  <a:pos x="T2" y="T3"/>
                </a:cxn>
                <a:cxn ang="T12">
                  <a:pos x="T4" y="T5"/>
                </a:cxn>
                <a:cxn ang="T13">
                  <a:pos x="T6" y="T7"/>
                </a:cxn>
                <a:cxn ang="T14">
                  <a:pos x="T8" y="T9"/>
                </a:cxn>
              </a:cxnLst>
              <a:rect l="T15" t="T16" r="T17" b="T18"/>
              <a:pathLst>
                <a:path w="108" h="43">
                  <a:moveTo>
                    <a:pt x="0" y="33"/>
                  </a:moveTo>
                  <a:lnTo>
                    <a:pt x="0" y="43"/>
                  </a:lnTo>
                  <a:lnTo>
                    <a:pt x="108" y="11"/>
                  </a:lnTo>
                  <a:lnTo>
                    <a:pt x="108" y="0"/>
                  </a:lnTo>
                  <a:lnTo>
                    <a:pt x="0" y="3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28" name="Rectangle 25"/>
            <p:cNvSpPr>
              <a:spLocks noChangeArrowheads="1"/>
            </p:cNvSpPr>
            <p:nvPr/>
          </p:nvSpPr>
          <p:spPr bwMode="auto">
            <a:xfrm>
              <a:off x="4205" y="4071"/>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29" name="Rectangle 26"/>
            <p:cNvSpPr>
              <a:spLocks noChangeArrowheads="1"/>
            </p:cNvSpPr>
            <p:nvPr/>
          </p:nvSpPr>
          <p:spPr bwMode="auto">
            <a:xfrm>
              <a:off x="4162" y="4071"/>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30" name="Rectangle 27"/>
            <p:cNvSpPr>
              <a:spLocks noChangeArrowheads="1"/>
            </p:cNvSpPr>
            <p:nvPr/>
          </p:nvSpPr>
          <p:spPr bwMode="auto">
            <a:xfrm>
              <a:off x="4162" y="4071"/>
              <a:ext cx="43"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31" name="Line 28"/>
            <p:cNvSpPr>
              <a:spLocks noChangeShapeType="1"/>
            </p:cNvSpPr>
            <p:nvPr/>
          </p:nvSpPr>
          <p:spPr bwMode="auto">
            <a:xfrm flipH="1">
              <a:off x="4032" y="4071"/>
              <a:ext cx="65" cy="1"/>
            </a:xfrm>
            <a:prstGeom prst="line">
              <a:avLst/>
            </a:prstGeom>
            <a:noFill/>
            <a:ln w="0">
              <a:solidFill>
                <a:srgbClr val="000000"/>
              </a:solidFill>
              <a:round/>
              <a:headEnd/>
              <a:tailEnd/>
            </a:ln>
          </p:spPr>
          <p:txBody>
            <a:bodyPr/>
            <a:lstStyle/>
            <a:p>
              <a:endParaRPr lang="en-US"/>
            </a:p>
          </p:txBody>
        </p:sp>
        <p:sp>
          <p:nvSpPr>
            <p:cNvPr id="160032" name="Line 29"/>
            <p:cNvSpPr>
              <a:spLocks noChangeShapeType="1"/>
            </p:cNvSpPr>
            <p:nvPr/>
          </p:nvSpPr>
          <p:spPr bwMode="auto">
            <a:xfrm flipH="1">
              <a:off x="3892" y="4071"/>
              <a:ext cx="76" cy="1"/>
            </a:xfrm>
            <a:prstGeom prst="line">
              <a:avLst/>
            </a:prstGeom>
            <a:noFill/>
            <a:ln w="0">
              <a:solidFill>
                <a:srgbClr val="000000"/>
              </a:solidFill>
              <a:round/>
              <a:headEnd/>
              <a:tailEnd/>
            </a:ln>
          </p:spPr>
          <p:txBody>
            <a:bodyPr/>
            <a:lstStyle/>
            <a:p>
              <a:endParaRPr lang="en-US"/>
            </a:p>
          </p:txBody>
        </p:sp>
        <p:sp>
          <p:nvSpPr>
            <p:cNvPr id="160033" name="Line 30"/>
            <p:cNvSpPr>
              <a:spLocks noChangeShapeType="1"/>
            </p:cNvSpPr>
            <p:nvPr/>
          </p:nvSpPr>
          <p:spPr bwMode="auto">
            <a:xfrm flipH="1">
              <a:off x="3751" y="4071"/>
              <a:ext cx="76" cy="1"/>
            </a:xfrm>
            <a:prstGeom prst="line">
              <a:avLst/>
            </a:prstGeom>
            <a:noFill/>
            <a:ln w="0">
              <a:solidFill>
                <a:srgbClr val="000000"/>
              </a:solidFill>
              <a:round/>
              <a:headEnd/>
              <a:tailEnd/>
            </a:ln>
          </p:spPr>
          <p:txBody>
            <a:bodyPr/>
            <a:lstStyle/>
            <a:p>
              <a:endParaRPr lang="en-US"/>
            </a:p>
          </p:txBody>
        </p:sp>
        <p:sp>
          <p:nvSpPr>
            <p:cNvPr id="160034" name="Rectangle 31"/>
            <p:cNvSpPr>
              <a:spLocks noChangeArrowheads="1"/>
            </p:cNvSpPr>
            <p:nvPr/>
          </p:nvSpPr>
          <p:spPr bwMode="auto">
            <a:xfrm>
              <a:off x="3686" y="4071"/>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35" name="Rectangle 32"/>
            <p:cNvSpPr>
              <a:spLocks noChangeArrowheads="1"/>
            </p:cNvSpPr>
            <p:nvPr/>
          </p:nvSpPr>
          <p:spPr bwMode="auto">
            <a:xfrm>
              <a:off x="3654" y="4071"/>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36" name="Rectangle 33"/>
            <p:cNvSpPr>
              <a:spLocks noChangeArrowheads="1"/>
            </p:cNvSpPr>
            <p:nvPr/>
          </p:nvSpPr>
          <p:spPr bwMode="auto">
            <a:xfrm>
              <a:off x="3654" y="4071"/>
              <a:ext cx="32"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37" name="Freeform 34"/>
            <p:cNvSpPr>
              <a:spLocks/>
            </p:cNvSpPr>
            <p:nvPr/>
          </p:nvSpPr>
          <p:spPr bwMode="auto">
            <a:xfrm>
              <a:off x="3546" y="1564"/>
              <a:ext cx="97" cy="65"/>
            </a:xfrm>
            <a:custGeom>
              <a:avLst/>
              <a:gdLst>
                <a:gd name="T0" fmla="*/ 97 w 97"/>
                <a:gd name="T1" fmla="*/ 33 h 65"/>
                <a:gd name="T2" fmla="*/ 97 w 97"/>
                <a:gd name="T3" fmla="*/ 65 h 65"/>
                <a:gd name="T4" fmla="*/ 97 w 97"/>
                <a:gd name="T5" fmla="*/ 65 h 65"/>
                <a:gd name="T6" fmla="*/ 97 w 97"/>
                <a:gd name="T7" fmla="*/ 65 h 65"/>
                <a:gd name="T8" fmla="*/ 0 w 97"/>
                <a:gd name="T9" fmla="*/ 43 h 65"/>
                <a:gd name="T10" fmla="*/ 0 w 97"/>
                <a:gd name="T11" fmla="*/ 33 h 65"/>
                <a:gd name="T12" fmla="*/ 0 w 97"/>
                <a:gd name="T13" fmla="*/ 33 h 65"/>
                <a:gd name="T14" fmla="*/ 97 w 97"/>
                <a:gd name="T15" fmla="*/ 0 h 65"/>
                <a:gd name="T16" fmla="*/ 97 w 97"/>
                <a:gd name="T17" fmla="*/ 0 h 65"/>
                <a:gd name="T18" fmla="*/ 97 w 97"/>
                <a:gd name="T19" fmla="*/ 11 h 65"/>
                <a:gd name="T20" fmla="*/ 97 w 97"/>
                <a:gd name="T21" fmla="*/ 11 h 65"/>
                <a:gd name="T22" fmla="*/ 0 w 97"/>
                <a:gd name="T23" fmla="*/ 43 h 65"/>
                <a:gd name="T24" fmla="*/ 0 w 97"/>
                <a:gd name="T25" fmla="*/ 33 h 65"/>
                <a:gd name="T26" fmla="*/ 0 w 97"/>
                <a:gd name="T27" fmla="*/ 33 h 65"/>
                <a:gd name="T28" fmla="*/ 97 w 97"/>
                <a:gd name="T29" fmla="*/ 54 h 65"/>
                <a:gd name="T30" fmla="*/ 97 w 97"/>
                <a:gd name="T31" fmla="*/ 65 h 65"/>
                <a:gd name="T32" fmla="*/ 86 w 97"/>
                <a:gd name="T33" fmla="*/ 65 h 65"/>
                <a:gd name="T34" fmla="*/ 86 w 97"/>
                <a:gd name="T35" fmla="*/ 33 h 65"/>
                <a:gd name="T36" fmla="*/ 97 w 97"/>
                <a:gd name="T37" fmla="*/ 33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7"/>
                <a:gd name="T58" fmla="*/ 0 h 65"/>
                <a:gd name="T59" fmla="*/ 97 w 97"/>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7" h="65">
                  <a:moveTo>
                    <a:pt x="97" y="33"/>
                  </a:moveTo>
                  <a:lnTo>
                    <a:pt x="97" y="65"/>
                  </a:lnTo>
                  <a:lnTo>
                    <a:pt x="0" y="43"/>
                  </a:lnTo>
                  <a:lnTo>
                    <a:pt x="0" y="33"/>
                  </a:lnTo>
                  <a:lnTo>
                    <a:pt x="97" y="0"/>
                  </a:lnTo>
                  <a:lnTo>
                    <a:pt x="97" y="11"/>
                  </a:lnTo>
                  <a:lnTo>
                    <a:pt x="0" y="43"/>
                  </a:lnTo>
                  <a:lnTo>
                    <a:pt x="0" y="33"/>
                  </a:lnTo>
                  <a:lnTo>
                    <a:pt x="97" y="54"/>
                  </a:lnTo>
                  <a:lnTo>
                    <a:pt x="97" y="65"/>
                  </a:lnTo>
                  <a:lnTo>
                    <a:pt x="86" y="65"/>
                  </a:lnTo>
                  <a:lnTo>
                    <a:pt x="86" y="33"/>
                  </a:lnTo>
                  <a:lnTo>
                    <a:pt x="97" y="3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38" name="Freeform 35"/>
            <p:cNvSpPr>
              <a:spLocks/>
            </p:cNvSpPr>
            <p:nvPr/>
          </p:nvSpPr>
          <p:spPr bwMode="auto">
            <a:xfrm>
              <a:off x="3632" y="1575"/>
              <a:ext cx="11" cy="22"/>
            </a:xfrm>
            <a:custGeom>
              <a:avLst/>
              <a:gdLst>
                <a:gd name="T0" fmla="*/ 11 w 11"/>
                <a:gd name="T1" fmla="*/ 0 h 22"/>
                <a:gd name="T2" fmla="*/ 11 w 11"/>
                <a:gd name="T3" fmla="*/ 22 h 22"/>
                <a:gd name="T4" fmla="*/ 0 w 11"/>
                <a:gd name="T5" fmla="*/ 22 h 22"/>
                <a:gd name="T6" fmla="*/ 0 w 11"/>
                <a:gd name="T7" fmla="*/ 22 h 22"/>
                <a:gd name="T8" fmla="*/ 0 w 11"/>
                <a:gd name="T9" fmla="*/ 22 h 22"/>
                <a:gd name="T10" fmla="*/ 0 w 11"/>
                <a:gd name="T11" fmla="*/ 0 h 22"/>
                <a:gd name="T12" fmla="*/ 11 w 11"/>
                <a:gd name="T13" fmla="*/ 0 h 22"/>
                <a:gd name="T14" fmla="*/ 0 60000 65536"/>
                <a:gd name="T15" fmla="*/ 0 60000 65536"/>
                <a:gd name="T16" fmla="*/ 0 60000 65536"/>
                <a:gd name="T17" fmla="*/ 0 60000 65536"/>
                <a:gd name="T18" fmla="*/ 0 60000 65536"/>
                <a:gd name="T19" fmla="*/ 0 60000 65536"/>
                <a:gd name="T20" fmla="*/ 0 60000 65536"/>
                <a:gd name="T21" fmla="*/ 0 w 11"/>
                <a:gd name="T22" fmla="*/ 0 h 22"/>
                <a:gd name="T23" fmla="*/ 11 w 11"/>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22">
                  <a:moveTo>
                    <a:pt x="11" y="0"/>
                  </a:moveTo>
                  <a:lnTo>
                    <a:pt x="11" y="22"/>
                  </a:lnTo>
                  <a:lnTo>
                    <a:pt x="0" y="22"/>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39" name="Freeform 36"/>
            <p:cNvSpPr>
              <a:spLocks/>
            </p:cNvSpPr>
            <p:nvPr/>
          </p:nvSpPr>
          <p:spPr bwMode="auto">
            <a:xfrm>
              <a:off x="3546" y="1575"/>
              <a:ext cx="97" cy="54"/>
            </a:xfrm>
            <a:custGeom>
              <a:avLst/>
              <a:gdLst>
                <a:gd name="T0" fmla="*/ 97 w 97"/>
                <a:gd name="T1" fmla="*/ 22 h 54"/>
                <a:gd name="T2" fmla="*/ 97 w 97"/>
                <a:gd name="T3" fmla="*/ 54 h 54"/>
                <a:gd name="T4" fmla="*/ 0 w 97"/>
                <a:gd name="T5" fmla="*/ 32 h 54"/>
                <a:gd name="T6" fmla="*/ 97 w 97"/>
                <a:gd name="T7" fmla="*/ 0 h 54"/>
                <a:gd name="T8" fmla="*/ 97 w 97"/>
                <a:gd name="T9" fmla="*/ 22 h 54"/>
                <a:gd name="T10" fmla="*/ 0 60000 65536"/>
                <a:gd name="T11" fmla="*/ 0 60000 65536"/>
                <a:gd name="T12" fmla="*/ 0 60000 65536"/>
                <a:gd name="T13" fmla="*/ 0 60000 65536"/>
                <a:gd name="T14" fmla="*/ 0 60000 65536"/>
                <a:gd name="T15" fmla="*/ 0 w 97"/>
                <a:gd name="T16" fmla="*/ 0 h 54"/>
                <a:gd name="T17" fmla="*/ 97 w 97"/>
                <a:gd name="T18" fmla="*/ 54 h 54"/>
              </a:gdLst>
              <a:ahLst/>
              <a:cxnLst>
                <a:cxn ang="T10">
                  <a:pos x="T0" y="T1"/>
                </a:cxn>
                <a:cxn ang="T11">
                  <a:pos x="T2" y="T3"/>
                </a:cxn>
                <a:cxn ang="T12">
                  <a:pos x="T4" y="T5"/>
                </a:cxn>
                <a:cxn ang="T13">
                  <a:pos x="T6" y="T7"/>
                </a:cxn>
                <a:cxn ang="T14">
                  <a:pos x="T8" y="T9"/>
                </a:cxn>
              </a:cxnLst>
              <a:rect l="T15" t="T16" r="T17" b="T18"/>
              <a:pathLst>
                <a:path w="97" h="54">
                  <a:moveTo>
                    <a:pt x="97" y="22"/>
                  </a:moveTo>
                  <a:lnTo>
                    <a:pt x="97" y="54"/>
                  </a:lnTo>
                  <a:lnTo>
                    <a:pt x="0" y="32"/>
                  </a:lnTo>
                  <a:lnTo>
                    <a:pt x="97" y="0"/>
                  </a:lnTo>
                  <a:lnTo>
                    <a:pt x="97" y="2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40" name="Freeform 37"/>
            <p:cNvSpPr>
              <a:spLocks/>
            </p:cNvSpPr>
            <p:nvPr/>
          </p:nvSpPr>
          <p:spPr bwMode="auto">
            <a:xfrm>
              <a:off x="3730" y="1543"/>
              <a:ext cx="32" cy="43"/>
            </a:xfrm>
            <a:custGeom>
              <a:avLst/>
              <a:gdLst>
                <a:gd name="T0" fmla="*/ 32 w 32"/>
                <a:gd name="T1" fmla="*/ 10 h 43"/>
                <a:gd name="T2" fmla="*/ 21 w 32"/>
                <a:gd name="T3" fmla="*/ 0 h 43"/>
                <a:gd name="T4" fmla="*/ 0 w 32"/>
                <a:gd name="T5" fmla="*/ 32 h 43"/>
                <a:gd name="T6" fmla="*/ 10 w 32"/>
                <a:gd name="T7" fmla="*/ 43 h 43"/>
                <a:gd name="T8" fmla="*/ 32 w 32"/>
                <a:gd name="T9" fmla="*/ 10 h 43"/>
                <a:gd name="T10" fmla="*/ 0 60000 65536"/>
                <a:gd name="T11" fmla="*/ 0 60000 65536"/>
                <a:gd name="T12" fmla="*/ 0 60000 65536"/>
                <a:gd name="T13" fmla="*/ 0 60000 65536"/>
                <a:gd name="T14" fmla="*/ 0 60000 65536"/>
                <a:gd name="T15" fmla="*/ 0 w 32"/>
                <a:gd name="T16" fmla="*/ 0 h 43"/>
                <a:gd name="T17" fmla="*/ 32 w 32"/>
                <a:gd name="T18" fmla="*/ 43 h 43"/>
              </a:gdLst>
              <a:ahLst/>
              <a:cxnLst>
                <a:cxn ang="T10">
                  <a:pos x="T0" y="T1"/>
                </a:cxn>
                <a:cxn ang="T11">
                  <a:pos x="T2" y="T3"/>
                </a:cxn>
                <a:cxn ang="T12">
                  <a:pos x="T4" y="T5"/>
                </a:cxn>
                <a:cxn ang="T13">
                  <a:pos x="T6" y="T7"/>
                </a:cxn>
                <a:cxn ang="T14">
                  <a:pos x="T8" y="T9"/>
                </a:cxn>
              </a:cxnLst>
              <a:rect l="T15" t="T16" r="T17" b="T18"/>
              <a:pathLst>
                <a:path w="32" h="43">
                  <a:moveTo>
                    <a:pt x="32" y="10"/>
                  </a:moveTo>
                  <a:lnTo>
                    <a:pt x="21" y="0"/>
                  </a:lnTo>
                  <a:lnTo>
                    <a:pt x="0" y="32"/>
                  </a:lnTo>
                  <a:lnTo>
                    <a:pt x="10" y="43"/>
                  </a:lnTo>
                  <a:lnTo>
                    <a:pt x="32" y="1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41" name="Rectangle 38"/>
            <p:cNvSpPr>
              <a:spLocks noChangeArrowheads="1"/>
            </p:cNvSpPr>
            <p:nvPr/>
          </p:nvSpPr>
          <p:spPr bwMode="auto">
            <a:xfrm>
              <a:off x="3643" y="1597"/>
              <a:ext cx="43"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42" name="Freeform 39"/>
            <p:cNvSpPr>
              <a:spLocks/>
            </p:cNvSpPr>
            <p:nvPr/>
          </p:nvSpPr>
          <p:spPr bwMode="auto">
            <a:xfrm>
              <a:off x="3546" y="1510"/>
              <a:ext cx="65" cy="22"/>
            </a:xfrm>
            <a:custGeom>
              <a:avLst/>
              <a:gdLst>
                <a:gd name="T0" fmla="*/ 0 w 65"/>
                <a:gd name="T1" fmla="*/ 0 h 22"/>
                <a:gd name="T2" fmla="*/ 0 w 65"/>
                <a:gd name="T3" fmla="*/ 11 h 22"/>
                <a:gd name="T4" fmla="*/ 65 w 65"/>
                <a:gd name="T5" fmla="*/ 22 h 22"/>
                <a:gd name="T6" fmla="*/ 65 w 65"/>
                <a:gd name="T7" fmla="*/ 11 h 22"/>
                <a:gd name="T8" fmla="*/ 0 w 65"/>
                <a:gd name="T9" fmla="*/ 0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0"/>
                  </a:moveTo>
                  <a:lnTo>
                    <a:pt x="0" y="11"/>
                  </a:lnTo>
                  <a:lnTo>
                    <a:pt x="65" y="22"/>
                  </a:lnTo>
                  <a:lnTo>
                    <a:pt x="65" y="11"/>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43" name="Freeform 40"/>
            <p:cNvSpPr>
              <a:spLocks/>
            </p:cNvSpPr>
            <p:nvPr/>
          </p:nvSpPr>
          <p:spPr bwMode="auto">
            <a:xfrm>
              <a:off x="3697" y="1521"/>
              <a:ext cx="54" cy="32"/>
            </a:xfrm>
            <a:custGeom>
              <a:avLst/>
              <a:gdLst>
                <a:gd name="T0" fmla="*/ 0 w 54"/>
                <a:gd name="T1" fmla="*/ 0 h 32"/>
                <a:gd name="T2" fmla="*/ 0 w 54"/>
                <a:gd name="T3" fmla="*/ 11 h 32"/>
                <a:gd name="T4" fmla="*/ 54 w 54"/>
                <a:gd name="T5" fmla="*/ 32 h 32"/>
                <a:gd name="T6" fmla="*/ 54 w 54"/>
                <a:gd name="T7" fmla="*/ 22 h 32"/>
                <a:gd name="T8" fmla="*/ 0 w 54"/>
                <a:gd name="T9" fmla="*/ 0 h 32"/>
                <a:gd name="T10" fmla="*/ 0 60000 65536"/>
                <a:gd name="T11" fmla="*/ 0 60000 65536"/>
                <a:gd name="T12" fmla="*/ 0 60000 65536"/>
                <a:gd name="T13" fmla="*/ 0 60000 65536"/>
                <a:gd name="T14" fmla="*/ 0 60000 65536"/>
                <a:gd name="T15" fmla="*/ 0 w 54"/>
                <a:gd name="T16" fmla="*/ 0 h 32"/>
                <a:gd name="T17" fmla="*/ 54 w 54"/>
                <a:gd name="T18" fmla="*/ 32 h 32"/>
              </a:gdLst>
              <a:ahLst/>
              <a:cxnLst>
                <a:cxn ang="T10">
                  <a:pos x="T0" y="T1"/>
                </a:cxn>
                <a:cxn ang="T11">
                  <a:pos x="T2" y="T3"/>
                </a:cxn>
                <a:cxn ang="T12">
                  <a:pos x="T4" y="T5"/>
                </a:cxn>
                <a:cxn ang="T13">
                  <a:pos x="T6" y="T7"/>
                </a:cxn>
                <a:cxn ang="T14">
                  <a:pos x="T8" y="T9"/>
                </a:cxn>
              </a:cxnLst>
              <a:rect l="T15" t="T16" r="T17" b="T18"/>
              <a:pathLst>
                <a:path w="54" h="32">
                  <a:moveTo>
                    <a:pt x="0" y="0"/>
                  </a:moveTo>
                  <a:lnTo>
                    <a:pt x="0" y="11"/>
                  </a:lnTo>
                  <a:lnTo>
                    <a:pt x="54" y="32"/>
                  </a:lnTo>
                  <a:lnTo>
                    <a:pt x="54" y="22"/>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44" name="Rectangle 41"/>
            <p:cNvSpPr>
              <a:spLocks noChangeArrowheads="1"/>
            </p:cNvSpPr>
            <p:nvPr/>
          </p:nvSpPr>
          <p:spPr bwMode="auto">
            <a:xfrm>
              <a:off x="3524" y="1316"/>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45" name="Freeform 42"/>
            <p:cNvSpPr>
              <a:spLocks/>
            </p:cNvSpPr>
            <p:nvPr/>
          </p:nvSpPr>
          <p:spPr bwMode="auto">
            <a:xfrm>
              <a:off x="3524" y="1316"/>
              <a:ext cx="162" cy="32"/>
            </a:xfrm>
            <a:custGeom>
              <a:avLst/>
              <a:gdLst>
                <a:gd name="T0" fmla="*/ 0 w 162"/>
                <a:gd name="T1" fmla="*/ 0 h 32"/>
                <a:gd name="T2" fmla="*/ 162 w 162"/>
                <a:gd name="T3" fmla="*/ 21 h 32"/>
                <a:gd name="T4" fmla="*/ 162 w 162"/>
                <a:gd name="T5" fmla="*/ 21 h 32"/>
                <a:gd name="T6" fmla="*/ 162 w 162"/>
                <a:gd name="T7" fmla="*/ 32 h 32"/>
                <a:gd name="T8" fmla="*/ 162 w 162"/>
                <a:gd name="T9" fmla="*/ 32 h 32"/>
                <a:gd name="T10" fmla="*/ 0 w 162"/>
                <a:gd name="T11" fmla="*/ 10 h 32"/>
                <a:gd name="T12" fmla="*/ 0 w 162"/>
                <a:gd name="T13" fmla="*/ 0 h 32"/>
                <a:gd name="T14" fmla="*/ 0 60000 65536"/>
                <a:gd name="T15" fmla="*/ 0 60000 65536"/>
                <a:gd name="T16" fmla="*/ 0 60000 65536"/>
                <a:gd name="T17" fmla="*/ 0 60000 65536"/>
                <a:gd name="T18" fmla="*/ 0 60000 65536"/>
                <a:gd name="T19" fmla="*/ 0 60000 65536"/>
                <a:gd name="T20" fmla="*/ 0 60000 65536"/>
                <a:gd name="T21" fmla="*/ 0 w 162"/>
                <a:gd name="T22" fmla="*/ 0 h 32"/>
                <a:gd name="T23" fmla="*/ 162 w 16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2" h="32">
                  <a:moveTo>
                    <a:pt x="0" y="0"/>
                  </a:moveTo>
                  <a:lnTo>
                    <a:pt x="162" y="21"/>
                  </a:lnTo>
                  <a:lnTo>
                    <a:pt x="162" y="32"/>
                  </a:lnTo>
                  <a:lnTo>
                    <a:pt x="0" y="10"/>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46" name="Freeform 43"/>
            <p:cNvSpPr>
              <a:spLocks/>
            </p:cNvSpPr>
            <p:nvPr/>
          </p:nvSpPr>
          <p:spPr bwMode="auto">
            <a:xfrm>
              <a:off x="3686" y="1337"/>
              <a:ext cx="54" cy="33"/>
            </a:xfrm>
            <a:custGeom>
              <a:avLst/>
              <a:gdLst>
                <a:gd name="T0" fmla="*/ 0 w 54"/>
                <a:gd name="T1" fmla="*/ 0 h 33"/>
                <a:gd name="T2" fmla="*/ 44 w 54"/>
                <a:gd name="T3" fmla="*/ 22 h 33"/>
                <a:gd name="T4" fmla="*/ 54 w 54"/>
                <a:gd name="T5" fmla="*/ 22 h 33"/>
                <a:gd name="T6" fmla="*/ 44 w 54"/>
                <a:gd name="T7" fmla="*/ 33 h 33"/>
                <a:gd name="T8" fmla="*/ 44 w 54"/>
                <a:gd name="T9" fmla="*/ 33 h 33"/>
                <a:gd name="T10" fmla="*/ 0 w 54"/>
                <a:gd name="T11" fmla="*/ 11 h 33"/>
                <a:gd name="T12" fmla="*/ 0 w 54"/>
                <a:gd name="T13" fmla="*/ 0 h 33"/>
                <a:gd name="T14" fmla="*/ 0 60000 65536"/>
                <a:gd name="T15" fmla="*/ 0 60000 65536"/>
                <a:gd name="T16" fmla="*/ 0 60000 65536"/>
                <a:gd name="T17" fmla="*/ 0 60000 65536"/>
                <a:gd name="T18" fmla="*/ 0 60000 65536"/>
                <a:gd name="T19" fmla="*/ 0 60000 65536"/>
                <a:gd name="T20" fmla="*/ 0 60000 65536"/>
                <a:gd name="T21" fmla="*/ 0 w 54"/>
                <a:gd name="T22" fmla="*/ 0 h 33"/>
                <a:gd name="T23" fmla="*/ 54 w 54"/>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 h="33">
                  <a:moveTo>
                    <a:pt x="0" y="0"/>
                  </a:moveTo>
                  <a:lnTo>
                    <a:pt x="44" y="22"/>
                  </a:lnTo>
                  <a:lnTo>
                    <a:pt x="54" y="22"/>
                  </a:lnTo>
                  <a:lnTo>
                    <a:pt x="44" y="33"/>
                  </a:lnTo>
                  <a:lnTo>
                    <a:pt x="0" y="11"/>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47" name="Freeform 44"/>
            <p:cNvSpPr>
              <a:spLocks/>
            </p:cNvSpPr>
            <p:nvPr/>
          </p:nvSpPr>
          <p:spPr bwMode="auto">
            <a:xfrm>
              <a:off x="3751" y="1380"/>
              <a:ext cx="11" cy="11"/>
            </a:xfrm>
            <a:custGeom>
              <a:avLst/>
              <a:gdLst>
                <a:gd name="T0" fmla="*/ 11 w 11"/>
                <a:gd name="T1" fmla="*/ 0 h 11"/>
                <a:gd name="T2" fmla="*/ 11 w 11"/>
                <a:gd name="T3" fmla="*/ 0 h 11"/>
                <a:gd name="T4" fmla="*/ 0 w 11"/>
                <a:gd name="T5" fmla="*/ 11 h 11"/>
                <a:gd name="T6" fmla="*/ 0 w 11"/>
                <a:gd name="T7" fmla="*/ 11 h 11"/>
                <a:gd name="T8" fmla="*/ 11 w 11"/>
                <a:gd name="T9" fmla="*/ 0 h 11"/>
                <a:gd name="T10" fmla="*/ 0 60000 65536"/>
                <a:gd name="T11" fmla="*/ 0 60000 65536"/>
                <a:gd name="T12" fmla="*/ 0 60000 65536"/>
                <a:gd name="T13" fmla="*/ 0 60000 65536"/>
                <a:gd name="T14" fmla="*/ 0 60000 65536"/>
                <a:gd name="T15" fmla="*/ 0 w 11"/>
                <a:gd name="T16" fmla="*/ 0 h 11"/>
                <a:gd name="T17" fmla="*/ 11 w 11"/>
                <a:gd name="T18" fmla="*/ 11 h 11"/>
              </a:gdLst>
              <a:ahLst/>
              <a:cxnLst>
                <a:cxn ang="T10">
                  <a:pos x="T0" y="T1"/>
                </a:cxn>
                <a:cxn ang="T11">
                  <a:pos x="T2" y="T3"/>
                </a:cxn>
                <a:cxn ang="T12">
                  <a:pos x="T4" y="T5"/>
                </a:cxn>
                <a:cxn ang="T13">
                  <a:pos x="T6" y="T7"/>
                </a:cxn>
                <a:cxn ang="T14">
                  <a:pos x="T8" y="T9"/>
                </a:cxn>
              </a:cxnLst>
              <a:rect l="T15" t="T16" r="T17" b="T18"/>
              <a:pathLst>
                <a:path w="11" h="11">
                  <a:moveTo>
                    <a:pt x="11" y="0"/>
                  </a:moveTo>
                  <a:lnTo>
                    <a:pt x="11" y="0"/>
                  </a:lnTo>
                  <a:lnTo>
                    <a:pt x="0" y="11"/>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48" name="Freeform 45"/>
            <p:cNvSpPr>
              <a:spLocks/>
            </p:cNvSpPr>
            <p:nvPr/>
          </p:nvSpPr>
          <p:spPr bwMode="auto">
            <a:xfrm>
              <a:off x="3730" y="1359"/>
              <a:ext cx="32" cy="32"/>
            </a:xfrm>
            <a:custGeom>
              <a:avLst/>
              <a:gdLst>
                <a:gd name="T0" fmla="*/ 10 w 32"/>
                <a:gd name="T1" fmla="*/ 0 h 32"/>
                <a:gd name="T2" fmla="*/ 0 w 32"/>
                <a:gd name="T3" fmla="*/ 11 h 32"/>
                <a:gd name="T4" fmla="*/ 21 w 32"/>
                <a:gd name="T5" fmla="*/ 32 h 32"/>
                <a:gd name="T6" fmla="*/ 32 w 32"/>
                <a:gd name="T7" fmla="*/ 21 h 32"/>
                <a:gd name="T8" fmla="*/ 10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0" y="0"/>
                  </a:moveTo>
                  <a:lnTo>
                    <a:pt x="0" y="11"/>
                  </a:lnTo>
                  <a:lnTo>
                    <a:pt x="21" y="32"/>
                  </a:lnTo>
                  <a:lnTo>
                    <a:pt x="32" y="21"/>
                  </a:lnTo>
                  <a:lnTo>
                    <a:pt x="1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49" name="Freeform 46"/>
            <p:cNvSpPr>
              <a:spLocks/>
            </p:cNvSpPr>
            <p:nvPr/>
          </p:nvSpPr>
          <p:spPr bwMode="auto">
            <a:xfrm>
              <a:off x="3568" y="1370"/>
              <a:ext cx="108" cy="65"/>
            </a:xfrm>
            <a:custGeom>
              <a:avLst/>
              <a:gdLst>
                <a:gd name="T0" fmla="*/ 97 w 108"/>
                <a:gd name="T1" fmla="*/ 43 h 65"/>
                <a:gd name="T2" fmla="*/ 108 w 108"/>
                <a:gd name="T3" fmla="*/ 65 h 65"/>
                <a:gd name="T4" fmla="*/ 108 w 108"/>
                <a:gd name="T5" fmla="*/ 65 h 65"/>
                <a:gd name="T6" fmla="*/ 108 w 108"/>
                <a:gd name="T7" fmla="*/ 65 h 65"/>
                <a:gd name="T8" fmla="*/ 0 w 108"/>
                <a:gd name="T9" fmla="*/ 43 h 65"/>
                <a:gd name="T10" fmla="*/ 0 w 108"/>
                <a:gd name="T11" fmla="*/ 32 h 65"/>
                <a:gd name="T12" fmla="*/ 0 w 108"/>
                <a:gd name="T13" fmla="*/ 32 h 65"/>
                <a:gd name="T14" fmla="*/ 97 w 108"/>
                <a:gd name="T15" fmla="*/ 0 h 65"/>
                <a:gd name="T16" fmla="*/ 97 w 108"/>
                <a:gd name="T17" fmla="*/ 0 h 65"/>
                <a:gd name="T18" fmla="*/ 97 w 108"/>
                <a:gd name="T19" fmla="*/ 10 h 65"/>
                <a:gd name="T20" fmla="*/ 97 w 108"/>
                <a:gd name="T21" fmla="*/ 10 h 65"/>
                <a:gd name="T22" fmla="*/ 0 w 108"/>
                <a:gd name="T23" fmla="*/ 43 h 65"/>
                <a:gd name="T24" fmla="*/ 0 w 108"/>
                <a:gd name="T25" fmla="*/ 43 h 65"/>
                <a:gd name="T26" fmla="*/ 0 w 108"/>
                <a:gd name="T27" fmla="*/ 32 h 65"/>
                <a:gd name="T28" fmla="*/ 108 w 108"/>
                <a:gd name="T29" fmla="*/ 54 h 65"/>
                <a:gd name="T30" fmla="*/ 108 w 108"/>
                <a:gd name="T31" fmla="*/ 65 h 65"/>
                <a:gd name="T32" fmla="*/ 97 w 108"/>
                <a:gd name="T33" fmla="*/ 65 h 65"/>
                <a:gd name="T34" fmla="*/ 86 w 108"/>
                <a:gd name="T35" fmla="*/ 43 h 65"/>
                <a:gd name="T36" fmla="*/ 97 w 108"/>
                <a:gd name="T37" fmla="*/ 43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65"/>
                <a:gd name="T59" fmla="*/ 108 w 108"/>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65">
                  <a:moveTo>
                    <a:pt x="97" y="43"/>
                  </a:moveTo>
                  <a:lnTo>
                    <a:pt x="108" y="65"/>
                  </a:lnTo>
                  <a:lnTo>
                    <a:pt x="0" y="43"/>
                  </a:lnTo>
                  <a:lnTo>
                    <a:pt x="0" y="32"/>
                  </a:lnTo>
                  <a:lnTo>
                    <a:pt x="97" y="0"/>
                  </a:lnTo>
                  <a:lnTo>
                    <a:pt x="97" y="10"/>
                  </a:lnTo>
                  <a:lnTo>
                    <a:pt x="0" y="43"/>
                  </a:lnTo>
                  <a:lnTo>
                    <a:pt x="0" y="32"/>
                  </a:lnTo>
                  <a:lnTo>
                    <a:pt x="108" y="54"/>
                  </a:lnTo>
                  <a:lnTo>
                    <a:pt x="108" y="65"/>
                  </a:lnTo>
                  <a:lnTo>
                    <a:pt x="97" y="65"/>
                  </a:lnTo>
                  <a:lnTo>
                    <a:pt x="86" y="43"/>
                  </a:lnTo>
                  <a:lnTo>
                    <a:pt x="97" y="4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50" name="Freeform 47"/>
            <p:cNvSpPr>
              <a:spLocks/>
            </p:cNvSpPr>
            <p:nvPr/>
          </p:nvSpPr>
          <p:spPr bwMode="auto">
            <a:xfrm>
              <a:off x="3654" y="1380"/>
              <a:ext cx="11" cy="33"/>
            </a:xfrm>
            <a:custGeom>
              <a:avLst/>
              <a:gdLst>
                <a:gd name="T0" fmla="*/ 11 w 11"/>
                <a:gd name="T1" fmla="*/ 0 h 33"/>
                <a:gd name="T2" fmla="*/ 11 w 11"/>
                <a:gd name="T3" fmla="*/ 33 h 33"/>
                <a:gd name="T4" fmla="*/ 0 w 11"/>
                <a:gd name="T5" fmla="*/ 33 h 33"/>
                <a:gd name="T6" fmla="*/ 0 w 11"/>
                <a:gd name="T7" fmla="*/ 33 h 33"/>
                <a:gd name="T8" fmla="*/ 0 w 11"/>
                <a:gd name="T9" fmla="*/ 33 h 33"/>
                <a:gd name="T10" fmla="*/ 0 w 11"/>
                <a:gd name="T11" fmla="*/ 0 h 33"/>
                <a:gd name="T12" fmla="*/ 11 w 11"/>
                <a:gd name="T13" fmla="*/ 0 h 33"/>
                <a:gd name="T14" fmla="*/ 0 60000 65536"/>
                <a:gd name="T15" fmla="*/ 0 60000 65536"/>
                <a:gd name="T16" fmla="*/ 0 60000 65536"/>
                <a:gd name="T17" fmla="*/ 0 60000 65536"/>
                <a:gd name="T18" fmla="*/ 0 60000 65536"/>
                <a:gd name="T19" fmla="*/ 0 60000 65536"/>
                <a:gd name="T20" fmla="*/ 0 60000 65536"/>
                <a:gd name="T21" fmla="*/ 0 w 11"/>
                <a:gd name="T22" fmla="*/ 0 h 33"/>
                <a:gd name="T23" fmla="*/ 11 w 11"/>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3">
                  <a:moveTo>
                    <a:pt x="11" y="0"/>
                  </a:moveTo>
                  <a:lnTo>
                    <a:pt x="11" y="33"/>
                  </a:lnTo>
                  <a:lnTo>
                    <a:pt x="0" y="33"/>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51" name="Freeform 48"/>
            <p:cNvSpPr>
              <a:spLocks/>
            </p:cNvSpPr>
            <p:nvPr/>
          </p:nvSpPr>
          <p:spPr bwMode="auto">
            <a:xfrm>
              <a:off x="3568" y="1380"/>
              <a:ext cx="108" cy="55"/>
            </a:xfrm>
            <a:custGeom>
              <a:avLst/>
              <a:gdLst>
                <a:gd name="T0" fmla="*/ 97 w 108"/>
                <a:gd name="T1" fmla="*/ 33 h 55"/>
                <a:gd name="T2" fmla="*/ 108 w 108"/>
                <a:gd name="T3" fmla="*/ 55 h 55"/>
                <a:gd name="T4" fmla="*/ 0 w 108"/>
                <a:gd name="T5" fmla="*/ 33 h 55"/>
                <a:gd name="T6" fmla="*/ 97 w 108"/>
                <a:gd name="T7" fmla="*/ 0 h 55"/>
                <a:gd name="T8" fmla="*/ 97 w 108"/>
                <a:gd name="T9" fmla="*/ 33 h 55"/>
                <a:gd name="T10" fmla="*/ 0 60000 65536"/>
                <a:gd name="T11" fmla="*/ 0 60000 65536"/>
                <a:gd name="T12" fmla="*/ 0 60000 65536"/>
                <a:gd name="T13" fmla="*/ 0 60000 65536"/>
                <a:gd name="T14" fmla="*/ 0 60000 65536"/>
                <a:gd name="T15" fmla="*/ 0 w 108"/>
                <a:gd name="T16" fmla="*/ 0 h 55"/>
                <a:gd name="T17" fmla="*/ 108 w 108"/>
                <a:gd name="T18" fmla="*/ 55 h 55"/>
              </a:gdLst>
              <a:ahLst/>
              <a:cxnLst>
                <a:cxn ang="T10">
                  <a:pos x="T0" y="T1"/>
                </a:cxn>
                <a:cxn ang="T11">
                  <a:pos x="T2" y="T3"/>
                </a:cxn>
                <a:cxn ang="T12">
                  <a:pos x="T4" y="T5"/>
                </a:cxn>
                <a:cxn ang="T13">
                  <a:pos x="T6" y="T7"/>
                </a:cxn>
                <a:cxn ang="T14">
                  <a:pos x="T8" y="T9"/>
                </a:cxn>
              </a:cxnLst>
              <a:rect l="T15" t="T16" r="T17" b="T18"/>
              <a:pathLst>
                <a:path w="108" h="55">
                  <a:moveTo>
                    <a:pt x="97" y="33"/>
                  </a:moveTo>
                  <a:lnTo>
                    <a:pt x="108" y="55"/>
                  </a:lnTo>
                  <a:lnTo>
                    <a:pt x="0" y="33"/>
                  </a:lnTo>
                  <a:lnTo>
                    <a:pt x="97" y="0"/>
                  </a:lnTo>
                  <a:lnTo>
                    <a:pt x="97" y="3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52" name="Freeform 49"/>
            <p:cNvSpPr>
              <a:spLocks/>
            </p:cNvSpPr>
            <p:nvPr/>
          </p:nvSpPr>
          <p:spPr bwMode="auto">
            <a:xfrm>
              <a:off x="3751" y="1380"/>
              <a:ext cx="11" cy="11"/>
            </a:xfrm>
            <a:custGeom>
              <a:avLst/>
              <a:gdLst>
                <a:gd name="T0" fmla="*/ 11 w 11"/>
                <a:gd name="T1" fmla="*/ 11 h 11"/>
                <a:gd name="T2" fmla="*/ 11 w 11"/>
                <a:gd name="T3" fmla="*/ 11 h 11"/>
                <a:gd name="T4" fmla="*/ 0 w 11"/>
                <a:gd name="T5" fmla="*/ 0 h 11"/>
                <a:gd name="T6" fmla="*/ 0 w 11"/>
                <a:gd name="T7" fmla="*/ 0 h 11"/>
                <a:gd name="T8" fmla="*/ 11 w 11"/>
                <a:gd name="T9" fmla="*/ 11 h 11"/>
                <a:gd name="T10" fmla="*/ 0 60000 65536"/>
                <a:gd name="T11" fmla="*/ 0 60000 65536"/>
                <a:gd name="T12" fmla="*/ 0 60000 65536"/>
                <a:gd name="T13" fmla="*/ 0 60000 65536"/>
                <a:gd name="T14" fmla="*/ 0 60000 65536"/>
                <a:gd name="T15" fmla="*/ 0 w 11"/>
                <a:gd name="T16" fmla="*/ 0 h 11"/>
                <a:gd name="T17" fmla="*/ 11 w 11"/>
                <a:gd name="T18" fmla="*/ 11 h 11"/>
              </a:gdLst>
              <a:ahLst/>
              <a:cxnLst>
                <a:cxn ang="T10">
                  <a:pos x="T0" y="T1"/>
                </a:cxn>
                <a:cxn ang="T11">
                  <a:pos x="T2" y="T3"/>
                </a:cxn>
                <a:cxn ang="T12">
                  <a:pos x="T4" y="T5"/>
                </a:cxn>
                <a:cxn ang="T13">
                  <a:pos x="T6" y="T7"/>
                </a:cxn>
                <a:cxn ang="T14">
                  <a:pos x="T8" y="T9"/>
                </a:cxn>
              </a:cxnLst>
              <a:rect l="T15" t="T16" r="T17" b="T18"/>
              <a:pathLst>
                <a:path w="11" h="11">
                  <a:moveTo>
                    <a:pt x="11" y="11"/>
                  </a:moveTo>
                  <a:lnTo>
                    <a:pt x="11" y="11"/>
                  </a:lnTo>
                  <a:lnTo>
                    <a:pt x="0" y="0"/>
                  </a:lnTo>
                  <a:lnTo>
                    <a:pt x="11" y="1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53" name="Freeform 50"/>
            <p:cNvSpPr>
              <a:spLocks/>
            </p:cNvSpPr>
            <p:nvPr/>
          </p:nvSpPr>
          <p:spPr bwMode="auto">
            <a:xfrm>
              <a:off x="3730" y="1380"/>
              <a:ext cx="32" cy="33"/>
            </a:xfrm>
            <a:custGeom>
              <a:avLst/>
              <a:gdLst>
                <a:gd name="T0" fmla="*/ 32 w 32"/>
                <a:gd name="T1" fmla="*/ 11 h 33"/>
                <a:gd name="T2" fmla="*/ 21 w 32"/>
                <a:gd name="T3" fmla="*/ 0 h 33"/>
                <a:gd name="T4" fmla="*/ 0 w 32"/>
                <a:gd name="T5" fmla="*/ 22 h 33"/>
                <a:gd name="T6" fmla="*/ 0 w 32"/>
                <a:gd name="T7" fmla="*/ 22 h 33"/>
                <a:gd name="T8" fmla="*/ 0 w 32"/>
                <a:gd name="T9" fmla="*/ 33 h 33"/>
                <a:gd name="T10" fmla="*/ 10 w 32"/>
                <a:gd name="T11" fmla="*/ 33 h 33"/>
                <a:gd name="T12" fmla="*/ 32 w 32"/>
                <a:gd name="T13" fmla="*/ 11 h 33"/>
                <a:gd name="T14" fmla="*/ 0 60000 65536"/>
                <a:gd name="T15" fmla="*/ 0 60000 65536"/>
                <a:gd name="T16" fmla="*/ 0 60000 65536"/>
                <a:gd name="T17" fmla="*/ 0 60000 65536"/>
                <a:gd name="T18" fmla="*/ 0 60000 65536"/>
                <a:gd name="T19" fmla="*/ 0 60000 65536"/>
                <a:gd name="T20" fmla="*/ 0 60000 65536"/>
                <a:gd name="T21" fmla="*/ 0 w 32"/>
                <a:gd name="T22" fmla="*/ 0 h 33"/>
                <a:gd name="T23" fmla="*/ 32 w 32"/>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33">
                  <a:moveTo>
                    <a:pt x="32" y="11"/>
                  </a:moveTo>
                  <a:lnTo>
                    <a:pt x="21" y="0"/>
                  </a:lnTo>
                  <a:lnTo>
                    <a:pt x="0" y="22"/>
                  </a:lnTo>
                  <a:lnTo>
                    <a:pt x="0" y="33"/>
                  </a:lnTo>
                  <a:lnTo>
                    <a:pt x="10" y="33"/>
                  </a:lnTo>
                  <a:lnTo>
                    <a:pt x="32" y="1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54" name="Rectangle 51"/>
            <p:cNvSpPr>
              <a:spLocks noChangeArrowheads="1"/>
            </p:cNvSpPr>
            <p:nvPr/>
          </p:nvSpPr>
          <p:spPr bwMode="auto">
            <a:xfrm>
              <a:off x="3676" y="1413"/>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55" name="Freeform 52"/>
            <p:cNvSpPr>
              <a:spLocks/>
            </p:cNvSpPr>
            <p:nvPr/>
          </p:nvSpPr>
          <p:spPr bwMode="auto">
            <a:xfrm>
              <a:off x="3676" y="1402"/>
              <a:ext cx="54" cy="22"/>
            </a:xfrm>
            <a:custGeom>
              <a:avLst/>
              <a:gdLst>
                <a:gd name="T0" fmla="*/ 54 w 54"/>
                <a:gd name="T1" fmla="*/ 11 h 22"/>
                <a:gd name="T2" fmla="*/ 54 w 54"/>
                <a:gd name="T3" fmla="*/ 0 h 22"/>
                <a:gd name="T4" fmla="*/ 0 w 54"/>
                <a:gd name="T5" fmla="*/ 11 h 22"/>
                <a:gd name="T6" fmla="*/ 0 w 54"/>
                <a:gd name="T7" fmla="*/ 22 h 22"/>
                <a:gd name="T8" fmla="*/ 54 w 54"/>
                <a:gd name="T9" fmla="*/ 11 h 22"/>
                <a:gd name="T10" fmla="*/ 0 60000 65536"/>
                <a:gd name="T11" fmla="*/ 0 60000 65536"/>
                <a:gd name="T12" fmla="*/ 0 60000 65536"/>
                <a:gd name="T13" fmla="*/ 0 60000 65536"/>
                <a:gd name="T14" fmla="*/ 0 60000 65536"/>
                <a:gd name="T15" fmla="*/ 0 w 54"/>
                <a:gd name="T16" fmla="*/ 0 h 22"/>
                <a:gd name="T17" fmla="*/ 54 w 54"/>
                <a:gd name="T18" fmla="*/ 22 h 22"/>
              </a:gdLst>
              <a:ahLst/>
              <a:cxnLst>
                <a:cxn ang="T10">
                  <a:pos x="T0" y="T1"/>
                </a:cxn>
                <a:cxn ang="T11">
                  <a:pos x="T2" y="T3"/>
                </a:cxn>
                <a:cxn ang="T12">
                  <a:pos x="T4" y="T5"/>
                </a:cxn>
                <a:cxn ang="T13">
                  <a:pos x="T6" y="T7"/>
                </a:cxn>
                <a:cxn ang="T14">
                  <a:pos x="T8" y="T9"/>
                </a:cxn>
              </a:cxnLst>
              <a:rect l="T15" t="T16" r="T17" b="T18"/>
              <a:pathLst>
                <a:path w="54" h="22">
                  <a:moveTo>
                    <a:pt x="54" y="11"/>
                  </a:moveTo>
                  <a:lnTo>
                    <a:pt x="54" y="0"/>
                  </a:lnTo>
                  <a:lnTo>
                    <a:pt x="0" y="11"/>
                  </a:lnTo>
                  <a:lnTo>
                    <a:pt x="0" y="22"/>
                  </a:lnTo>
                  <a:lnTo>
                    <a:pt x="54" y="1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56" name="Rectangle 53"/>
            <p:cNvSpPr>
              <a:spLocks noChangeArrowheads="1"/>
            </p:cNvSpPr>
            <p:nvPr/>
          </p:nvSpPr>
          <p:spPr bwMode="auto">
            <a:xfrm>
              <a:off x="3535" y="1240"/>
              <a:ext cx="119"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57" name="Freeform 54"/>
            <p:cNvSpPr>
              <a:spLocks/>
            </p:cNvSpPr>
            <p:nvPr/>
          </p:nvSpPr>
          <p:spPr bwMode="auto">
            <a:xfrm>
              <a:off x="3503" y="1240"/>
              <a:ext cx="140" cy="43"/>
            </a:xfrm>
            <a:custGeom>
              <a:avLst/>
              <a:gdLst>
                <a:gd name="T0" fmla="*/ 140 w 140"/>
                <a:gd name="T1" fmla="*/ 43 h 43"/>
                <a:gd name="T2" fmla="*/ 140 w 140"/>
                <a:gd name="T3" fmla="*/ 32 h 43"/>
                <a:gd name="T4" fmla="*/ 32 w 140"/>
                <a:gd name="T5" fmla="*/ 0 h 43"/>
                <a:gd name="T6" fmla="*/ 32 w 140"/>
                <a:gd name="T7" fmla="*/ 0 h 43"/>
                <a:gd name="T8" fmla="*/ 0 w 140"/>
                <a:gd name="T9" fmla="*/ 11 h 43"/>
                <a:gd name="T10" fmla="*/ 32 w 140"/>
                <a:gd name="T11" fmla="*/ 11 h 43"/>
                <a:gd name="T12" fmla="*/ 140 w 140"/>
                <a:gd name="T13" fmla="*/ 43 h 43"/>
                <a:gd name="T14" fmla="*/ 0 60000 65536"/>
                <a:gd name="T15" fmla="*/ 0 60000 65536"/>
                <a:gd name="T16" fmla="*/ 0 60000 65536"/>
                <a:gd name="T17" fmla="*/ 0 60000 65536"/>
                <a:gd name="T18" fmla="*/ 0 60000 65536"/>
                <a:gd name="T19" fmla="*/ 0 60000 65536"/>
                <a:gd name="T20" fmla="*/ 0 60000 65536"/>
                <a:gd name="T21" fmla="*/ 0 w 140"/>
                <a:gd name="T22" fmla="*/ 0 h 43"/>
                <a:gd name="T23" fmla="*/ 140 w 140"/>
                <a:gd name="T24" fmla="*/ 43 h 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0" h="43">
                  <a:moveTo>
                    <a:pt x="140" y="43"/>
                  </a:moveTo>
                  <a:lnTo>
                    <a:pt x="140" y="32"/>
                  </a:lnTo>
                  <a:lnTo>
                    <a:pt x="32" y="0"/>
                  </a:lnTo>
                  <a:lnTo>
                    <a:pt x="0" y="11"/>
                  </a:lnTo>
                  <a:lnTo>
                    <a:pt x="32" y="11"/>
                  </a:lnTo>
                  <a:lnTo>
                    <a:pt x="140" y="4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58" name="Freeform 55"/>
            <p:cNvSpPr>
              <a:spLocks/>
            </p:cNvSpPr>
            <p:nvPr/>
          </p:nvSpPr>
          <p:spPr bwMode="auto">
            <a:xfrm>
              <a:off x="3535" y="1208"/>
              <a:ext cx="108" cy="43"/>
            </a:xfrm>
            <a:custGeom>
              <a:avLst/>
              <a:gdLst>
                <a:gd name="T0" fmla="*/ 0 w 108"/>
                <a:gd name="T1" fmla="*/ 32 h 43"/>
                <a:gd name="T2" fmla="*/ 0 w 108"/>
                <a:gd name="T3" fmla="*/ 43 h 43"/>
                <a:gd name="T4" fmla="*/ 108 w 108"/>
                <a:gd name="T5" fmla="*/ 10 h 43"/>
                <a:gd name="T6" fmla="*/ 108 w 108"/>
                <a:gd name="T7" fmla="*/ 0 h 43"/>
                <a:gd name="T8" fmla="*/ 0 w 108"/>
                <a:gd name="T9" fmla="*/ 32 h 43"/>
                <a:gd name="T10" fmla="*/ 0 60000 65536"/>
                <a:gd name="T11" fmla="*/ 0 60000 65536"/>
                <a:gd name="T12" fmla="*/ 0 60000 65536"/>
                <a:gd name="T13" fmla="*/ 0 60000 65536"/>
                <a:gd name="T14" fmla="*/ 0 60000 65536"/>
                <a:gd name="T15" fmla="*/ 0 w 108"/>
                <a:gd name="T16" fmla="*/ 0 h 43"/>
                <a:gd name="T17" fmla="*/ 108 w 108"/>
                <a:gd name="T18" fmla="*/ 43 h 43"/>
              </a:gdLst>
              <a:ahLst/>
              <a:cxnLst>
                <a:cxn ang="T10">
                  <a:pos x="T0" y="T1"/>
                </a:cxn>
                <a:cxn ang="T11">
                  <a:pos x="T2" y="T3"/>
                </a:cxn>
                <a:cxn ang="T12">
                  <a:pos x="T4" y="T5"/>
                </a:cxn>
                <a:cxn ang="T13">
                  <a:pos x="T6" y="T7"/>
                </a:cxn>
                <a:cxn ang="T14">
                  <a:pos x="T8" y="T9"/>
                </a:cxn>
              </a:cxnLst>
              <a:rect l="T15" t="T16" r="T17" b="T18"/>
              <a:pathLst>
                <a:path w="108" h="43">
                  <a:moveTo>
                    <a:pt x="0" y="32"/>
                  </a:moveTo>
                  <a:lnTo>
                    <a:pt x="0" y="43"/>
                  </a:lnTo>
                  <a:lnTo>
                    <a:pt x="108" y="10"/>
                  </a:lnTo>
                  <a:lnTo>
                    <a:pt x="108" y="0"/>
                  </a:lnTo>
                  <a:lnTo>
                    <a:pt x="0" y="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59" name="Rectangle 56"/>
            <p:cNvSpPr>
              <a:spLocks noChangeArrowheads="1"/>
            </p:cNvSpPr>
            <p:nvPr/>
          </p:nvSpPr>
          <p:spPr bwMode="auto">
            <a:xfrm>
              <a:off x="4205" y="1251"/>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60" name="Rectangle 57"/>
            <p:cNvSpPr>
              <a:spLocks noChangeArrowheads="1"/>
            </p:cNvSpPr>
            <p:nvPr/>
          </p:nvSpPr>
          <p:spPr bwMode="auto">
            <a:xfrm>
              <a:off x="4162" y="1251"/>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61" name="Rectangle 58"/>
            <p:cNvSpPr>
              <a:spLocks noChangeArrowheads="1"/>
            </p:cNvSpPr>
            <p:nvPr/>
          </p:nvSpPr>
          <p:spPr bwMode="auto">
            <a:xfrm>
              <a:off x="4162" y="1251"/>
              <a:ext cx="43"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62" name="Line 59"/>
            <p:cNvSpPr>
              <a:spLocks noChangeShapeType="1"/>
            </p:cNvSpPr>
            <p:nvPr/>
          </p:nvSpPr>
          <p:spPr bwMode="auto">
            <a:xfrm flipH="1">
              <a:off x="4032" y="1251"/>
              <a:ext cx="65" cy="1"/>
            </a:xfrm>
            <a:prstGeom prst="line">
              <a:avLst/>
            </a:prstGeom>
            <a:noFill/>
            <a:ln w="0">
              <a:solidFill>
                <a:srgbClr val="000000"/>
              </a:solidFill>
              <a:round/>
              <a:headEnd/>
              <a:tailEnd/>
            </a:ln>
          </p:spPr>
          <p:txBody>
            <a:bodyPr/>
            <a:lstStyle/>
            <a:p>
              <a:endParaRPr lang="en-US"/>
            </a:p>
          </p:txBody>
        </p:sp>
        <p:sp>
          <p:nvSpPr>
            <p:cNvPr id="160063" name="Line 60"/>
            <p:cNvSpPr>
              <a:spLocks noChangeShapeType="1"/>
            </p:cNvSpPr>
            <p:nvPr/>
          </p:nvSpPr>
          <p:spPr bwMode="auto">
            <a:xfrm flipH="1">
              <a:off x="3892" y="1251"/>
              <a:ext cx="76" cy="1"/>
            </a:xfrm>
            <a:prstGeom prst="line">
              <a:avLst/>
            </a:prstGeom>
            <a:noFill/>
            <a:ln w="0">
              <a:solidFill>
                <a:srgbClr val="000000"/>
              </a:solidFill>
              <a:round/>
              <a:headEnd/>
              <a:tailEnd/>
            </a:ln>
          </p:spPr>
          <p:txBody>
            <a:bodyPr/>
            <a:lstStyle/>
            <a:p>
              <a:endParaRPr lang="en-US"/>
            </a:p>
          </p:txBody>
        </p:sp>
        <p:sp>
          <p:nvSpPr>
            <p:cNvPr id="160064" name="Line 61"/>
            <p:cNvSpPr>
              <a:spLocks noChangeShapeType="1"/>
            </p:cNvSpPr>
            <p:nvPr/>
          </p:nvSpPr>
          <p:spPr bwMode="auto">
            <a:xfrm flipH="1">
              <a:off x="3751" y="1251"/>
              <a:ext cx="76" cy="1"/>
            </a:xfrm>
            <a:prstGeom prst="line">
              <a:avLst/>
            </a:prstGeom>
            <a:noFill/>
            <a:ln w="0">
              <a:solidFill>
                <a:srgbClr val="000000"/>
              </a:solidFill>
              <a:round/>
              <a:headEnd/>
              <a:tailEnd/>
            </a:ln>
          </p:spPr>
          <p:txBody>
            <a:bodyPr/>
            <a:lstStyle/>
            <a:p>
              <a:endParaRPr lang="en-US"/>
            </a:p>
          </p:txBody>
        </p:sp>
        <p:sp>
          <p:nvSpPr>
            <p:cNvPr id="160065" name="Rectangle 62"/>
            <p:cNvSpPr>
              <a:spLocks noChangeArrowheads="1"/>
            </p:cNvSpPr>
            <p:nvPr/>
          </p:nvSpPr>
          <p:spPr bwMode="auto">
            <a:xfrm>
              <a:off x="3686" y="1251"/>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66" name="Rectangle 63"/>
            <p:cNvSpPr>
              <a:spLocks noChangeArrowheads="1"/>
            </p:cNvSpPr>
            <p:nvPr/>
          </p:nvSpPr>
          <p:spPr bwMode="auto">
            <a:xfrm>
              <a:off x="3654" y="1251"/>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67" name="Rectangle 64"/>
            <p:cNvSpPr>
              <a:spLocks noChangeArrowheads="1"/>
            </p:cNvSpPr>
            <p:nvPr/>
          </p:nvSpPr>
          <p:spPr bwMode="auto">
            <a:xfrm>
              <a:off x="3654" y="1251"/>
              <a:ext cx="32"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68" name="Rectangle 65"/>
            <p:cNvSpPr>
              <a:spLocks noChangeArrowheads="1"/>
            </p:cNvSpPr>
            <p:nvPr/>
          </p:nvSpPr>
          <p:spPr bwMode="auto">
            <a:xfrm>
              <a:off x="3038" y="678"/>
              <a:ext cx="778" cy="22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069" name="Rectangle 66"/>
            <p:cNvSpPr>
              <a:spLocks noChangeArrowheads="1"/>
            </p:cNvSpPr>
            <p:nvPr/>
          </p:nvSpPr>
          <p:spPr bwMode="auto">
            <a:xfrm>
              <a:off x="3189" y="656"/>
              <a:ext cx="412"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 Monitor</a:t>
              </a:r>
              <a:endParaRPr lang="en-US" b="1" u="none"/>
            </a:p>
          </p:txBody>
        </p:sp>
        <p:sp>
          <p:nvSpPr>
            <p:cNvPr id="160070" name="Rectangle 67"/>
            <p:cNvSpPr>
              <a:spLocks noChangeArrowheads="1"/>
            </p:cNvSpPr>
            <p:nvPr/>
          </p:nvSpPr>
          <p:spPr bwMode="auto">
            <a:xfrm>
              <a:off x="3189" y="754"/>
              <a:ext cx="476"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71" name="Rectangle 68"/>
            <p:cNvSpPr>
              <a:spLocks noChangeArrowheads="1"/>
            </p:cNvSpPr>
            <p:nvPr/>
          </p:nvSpPr>
          <p:spPr bwMode="auto">
            <a:xfrm>
              <a:off x="3265" y="775"/>
              <a:ext cx="299"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Object</a:t>
              </a:r>
              <a:endParaRPr lang="en-US" b="1" u="none"/>
            </a:p>
          </p:txBody>
        </p:sp>
        <p:sp>
          <p:nvSpPr>
            <p:cNvPr id="160072" name="Rectangle 69"/>
            <p:cNvSpPr>
              <a:spLocks noChangeArrowheads="1"/>
            </p:cNvSpPr>
            <p:nvPr/>
          </p:nvSpPr>
          <p:spPr bwMode="auto">
            <a:xfrm>
              <a:off x="3265" y="873"/>
              <a:ext cx="324"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73" name="Rectangle 70"/>
            <p:cNvSpPr>
              <a:spLocks noChangeArrowheads="1"/>
            </p:cNvSpPr>
            <p:nvPr/>
          </p:nvSpPr>
          <p:spPr bwMode="auto">
            <a:xfrm>
              <a:off x="3038" y="624"/>
              <a:ext cx="789"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74" name="Rectangle 71"/>
            <p:cNvSpPr>
              <a:spLocks noChangeArrowheads="1"/>
            </p:cNvSpPr>
            <p:nvPr/>
          </p:nvSpPr>
          <p:spPr bwMode="auto">
            <a:xfrm>
              <a:off x="3816" y="624"/>
              <a:ext cx="11" cy="34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75" name="Rectangle 72"/>
            <p:cNvSpPr>
              <a:spLocks noChangeArrowheads="1"/>
            </p:cNvSpPr>
            <p:nvPr/>
          </p:nvSpPr>
          <p:spPr bwMode="auto">
            <a:xfrm>
              <a:off x="3038" y="959"/>
              <a:ext cx="778"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76" name="Rectangle 73"/>
            <p:cNvSpPr>
              <a:spLocks noChangeArrowheads="1"/>
            </p:cNvSpPr>
            <p:nvPr/>
          </p:nvSpPr>
          <p:spPr bwMode="auto">
            <a:xfrm>
              <a:off x="3038" y="624"/>
              <a:ext cx="11" cy="33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77" name="Rectangle 74"/>
            <p:cNvSpPr>
              <a:spLocks noChangeArrowheads="1"/>
            </p:cNvSpPr>
            <p:nvPr/>
          </p:nvSpPr>
          <p:spPr bwMode="auto">
            <a:xfrm>
              <a:off x="3913" y="678"/>
              <a:ext cx="779" cy="22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078" name="Rectangle 75"/>
            <p:cNvSpPr>
              <a:spLocks noChangeArrowheads="1"/>
            </p:cNvSpPr>
            <p:nvPr/>
          </p:nvSpPr>
          <p:spPr bwMode="auto">
            <a:xfrm>
              <a:off x="4065" y="656"/>
              <a:ext cx="412"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 Monitor</a:t>
              </a:r>
              <a:endParaRPr lang="en-US" b="1" u="none"/>
            </a:p>
          </p:txBody>
        </p:sp>
        <p:sp>
          <p:nvSpPr>
            <p:cNvPr id="160079" name="Rectangle 76"/>
            <p:cNvSpPr>
              <a:spLocks noChangeArrowheads="1"/>
            </p:cNvSpPr>
            <p:nvPr/>
          </p:nvSpPr>
          <p:spPr bwMode="auto">
            <a:xfrm>
              <a:off x="4065" y="754"/>
              <a:ext cx="475"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80" name="Rectangle 77"/>
            <p:cNvSpPr>
              <a:spLocks noChangeArrowheads="1"/>
            </p:cNvSpPr>
            <p:nvPr/>
          </p:nvSpPr>
          <p:spPr bwMode="auto">
            <a:xfrm>
              <a:off x="4184" y="775"/>
              <a:ext cx="224"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Lock</a:t>
              </a:r>
              <a:endParaRPr lang="en-US" b="1" u="none"/>
            </a:p>
          </p:txBody>
        </p:sp>
        <p:sp>
          <p:nvSpPr>
            <p:cNvPr id="160081" name="Rectangle 78"/>
            <p:cNvSpPr>
              <a:spLocks noChangeArrowheads="1"/>
            </p:cNvSpPr>
            <p:nvPr/>
          </p:nvSpPr>
          <p:spPr bwMode="auto">
            <a:xfrm>
              <a:off x="4184" y="873"/>
              <a:ext cx="238"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82" name="Rectangle 79"/>
            <p:cNvSpPr>
              <a:spLocks noChangeArrowheads="1"/>
            </p:cNvSpPr>
            <p:nvPr/>
          </p:nvSpPr>
          <p:spPr bwMode="auto">
            <a:xfrm>
              <a:off x="3913" y="624"/>
              <a:ext cx="790"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83" name="Rectangle 80"/>
            <p:cNvSpPr>
              <a:spLocks noChangeArrowheads="1"/>
            </p:cNvSpPr>
            <p:nvPr/>
          </p:nvSpPr>
          <p:spPr bwMode="auto">
            <a:xfrm>
              <a:off x="4692" y="624"/>
              <a:ext cx="11" cy="34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84" name="Rectangle 81"/>
            <p:cNvSpPr>
              <a:spLocks noChangeArrowheads="1"/>
            </p:cNvSpPr>
            <p:nvPr/>
          </p:nvSpPr>
          <p:spPr bwMode="auto">
            <a:xfrm>
              <a:off x="3913" y="959"/>
              <a:ext cx="779"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85" name="Rectangle 82"/>
            <p:cNvSpPr>
              <a:spLocks noChangeArrowheads="1"/>
            </p:cNvSpPr>
            <p:nvPr/>
          </p:nvSpPr>
          <p:spPr bwMode="auto">
            <a:xfrm>
              <a:off x="3913" y="624"/>
              <a:ext cx="11" cy="33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86" name="Rectangle 83"/>
            <p:cNvSpPr>
              <a:spLocks noChangeArrowheads="1"/>
            </p:cNvSpPr>
            <p:nvPr/>
          </p:nvSpPr>
          <p:spPr bwMode="auto">
            <a:xfrm>
              <a:off x="4789" y="667"/>
              <a:ext cx="778" cy="22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087" name="Rectangle 84"/>
            <p:cNvSpPr>
              <a:spLocks noChangeArrowheads="1"/>
            </p:cNvSpPr>
            <p:nvPr/>
          </p:nvSpPr>
          <p:spPr bwMode="auto">
            <a:xfrm>
              <a:off x="4940" y="646"/>
              <a:ext cx="412"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 Monitor</a:t>
              </a:r>
              <a:endParaRPr lang="en-US" b="1" u="none"/>
            </a:p>
          </p:txBody>
        </p:sp>
        <p:sp>
          <p:nvSpPr>
            <p:cNvPr id="160088" name="Rectangle 85"/>
            <p:cNvSpPr>
              <a:spLocks noChangeArrowheads="1"/>
            </p:cNvSpPr>
            <p:nvPr/>
          </p:nvSpPr>
          <p:spPr bwMode="auto">
            <a:xfrm>
              <a:off x="4940" y="743"/>
              <a:ext cx="47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89" name="Rectangle 86"/>
            <p:cNvSpPr>
              <a:spLocks noChangeArrowheads="1"/>
            </p:cNvSpPr>
            <p:nvPr/>
          </p:nvSpPr>
          <p:spPr bwMode="auto">
            <a:xfrm>
              <a:off x="4930" y="764"/>
              <a:ext cx="450"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Condition</a:t>
              </a:r>
              <a:endParaRPr lang="en-US" b="1" u="none"/>
            </a:p>
          </p:txBody>
        </p:sp>
        <p:sp>
          <p:nvSpPr>
            <p:cNvPr id="160090" name="Rectangle 87"/>
            <p:cNvSpPr>
              <a:spLocks noChangeArrowheads="1"/>
            </p:cNvSpPr>
            <p:nvPr/>
          </p:nvSpPr>
          <p:spPr bwMode="auto">
            <a:xfrm>
              <a:off x="4930" y="862"/>
              <a:ext cx="497"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91" name="Rectangle 88"/>
            <p:cNvSpPr>
              <a:spLocks noChangeArrowheads="1"/>
            </p:cNvSpPr>
            <p:nvPr/>
          </p:nvSpPr>
          <p:spPr bwMode="auto">
            <a:xfrm>
              <a:off x="4789" y="624"/>
              <a:ext cx="789"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92" name="Rectangle 89"/>
            <p:cNvSpPr>
              <a:spLocks noChangeArrowheads="1"/>
            </p:cNvSpPr>
            <p:nvPr/>
          </p:nvSpPr>
          <p:spPr bwMode="auto">
            <a:xfrm>
              <a:off x="5567" y="624"/>
              <a:ext cx="11" cy="34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93" name="Rectangle 90"/>
            <p:cNvSpPr>
              <a:spLocks noChangeArrowheads="1"/>
            </p:cNvSpPr>
            <p:nvPr/>
          </p:nvSpPr>
          <p:spPr bwMode="auto">
            <a:xfrm>
              <a:off x="4789" y="959"/>
              <a:ext cx="778"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94" name="Rectangle 91"/>
            <p:cNvSpPr>
              <a:spLocks noChangeArrowheads="1"/>
            </p:cNvSpPr>
            <p:nvPr/>
          </p:nvSpPr>
          <p:spPr bwMode="auto">
            <a:xfrm>
              <a:off x="4789" y="624"/>
              <a:ext cx="11" cy="33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95" name="Freeform 92"/>
            <p:cNvSpPr>
              <a:spLocks/>
            </p:cNvSpPr>
            <p:nvPr/>
          </p:nvSpPr>
          <p:spPr bwMode="auto">
            <a:xfrm>
              <a:off x="3211" y="1132"/>
              <a:ext cx="130" cy="65"/>
            </a:xfrm>
            <a:custGeom>
              <a:avLst/>
              <a:gdLst>
                <a:gd name="T0" fmla="*/ 0 w 130"/>
                <a:gd name="T1" fmla="*/ 22 h 65"/>
                <a:gd name="T2" fmla="*/ 0 w 130"/>
                <a:gd name="T3" fmla="*/ 0 h 65"/>
                <a:gd name="T4" fmla="*/ 0 w 130"/>
                <a:gd name="T5" fmla="*/ 0 h 65"/>
                <a:gd name="T6" fmla="*/ 0 w 130"/>
                <a:gd name="T7" fmla="*/ 0 h 65"/>
                <a:gd name="T8" fmla="*/ 97 w 130"/>
                <a:gd name="T9" fmla="*/ 22 h 65"/>
                <a:gd name="T10" fmla="*/ 130 w 130"/>
                <a:gd name="T11" fmla="*/ 22 h 65"/>
                <a:gd name="T12" fmla="*/ 97 w 130"/>
                <a:gd name="T13" fmla="*/ 32 h 65"/>
                <a:gd name="T14" fmla="*/ 0 w 130"/>
                <a:gd name="T15" fmla="*/ 65 h 65"/>
                <a:gd name="T16" fmla="*/ 0 w 130"/>
                <a:gd name="T17" fmla="*/ 65 h 65"/>
                <a:gd name="T18" fmla="*/ 0 w 130"/>
                <a:gd name="T19" fmla="*/ 54 h 65"/>
                <a:gd name="T20" fmla="*/ 0 w 130"/>
                <a:gd name="T21" fmla="*/ 54 h 65"/>
                <a:gd name="T22" fmla="*/ 97 w 130"/>
                <a:gd name="T23" fmla="*/ 22 h 65"/>
                <a:gd name="T24" fmla="*/ 97 w 130"/>
                <a:gd name="T25" fmla="*/ 32 h 65"/>
                <a:gd name="T26" fmla="*/ 97 w 130"/>
                <a:gd name="T27" fmla="*/ 32 h 65"/>
                <a:gd name="T28" fmla="*/ 0 w 130"/>
                <a:gd name="T29" fmla="*/ 11 h 65"/>
                <a:gd name="T30" fmla="*/ 0 w 130"/>
                <a:gd name="T31" fmla="*/ 0 h 65"/>
                <a:gd name="T32" fmla="*/ 11 w 130"/>
                <a:gd name="T33" fmla="*/ 0 h 65"/>
                <a:gd name="T34" fmla="*/ 11 w 130"/>
                <a:gd name="T35" fmla="*/ 22 h 65"/>
                <a:gd name="T36" fmla="*/ 0 w 130"/>
                <a:gd name="T37" fmla="*/ 22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0"/>
                <a:gd name="T58" fmla="*/ 0 h 65"/>
                <a:gd name="T59" fmla="*/ 130 w 130"/>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0" h="65">
                  <a:moveTo>
                    <a:pt x="0" y="22"/>
                  </a:moveTo>
                  <a:lnTo>
                    <a:pt x="0" y="0"/>
                  </a:lnTo>
                  <a:lnTo>
                    <a:pt x="97" y="22"/>
                  </a:lnTo>
                  <a:lnTo>
                    <a:pt x="130" y="22"/>
                  </a:lnTo>
                  <a:lnTo>
                    <a:pt x="97" y="32"/>
                  </a:lnTo>
                  <a:lnTo>
                    <a:pt x="0" y="65"/>
                  </a:lnTo>
                  <a:lnTo>
                    <a:pt x="0" y="54"/>
                  </a:lnTo>
                  <a:lnTo>
                    <a:pt x="97" y="22"/>
                  </a:lnTo>
                  <a:lnTo>
                    <a:pt x="97" y="32"/>
                  </a:lnTo>
                  <a:lnTo>
                    <a:pt x="0" y="11"/>
                  </a:lnTo>
                  <a:lnTo>
                    <a:pt x="0" y="0"/>
                  </a:lnTo>
                  <a:lnTo>
                    <a:pt x="11" y="0"/>
                  </a:lnTo>
                  <a:lnTo>
                    <a:pt x="11" y="22"/>
                  </a:lnTo>
                  <a:lnTo>
                    <a:pt x="0" y="2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96" name="Freeform 93"/>
            <p:cNvSpPr>
              <a:spLocks/>
            </p:cNvSpPr>
            <p:nvPr/>
          </p:nvSpPr>
          <p:spPr bwMode="auto">
            <a:xfrm>
              <a:off x="3211" y="1154"/>
              <a:ext cx="11" cy="32"/>
            </a:xfrm>
            <a:custGeom>
              <a:avLst/>
              <a:gdLst>
                <a:gd name="T0" fmla="*/ 0 w 11"/>
                <a:gd name="T1" fmla="*/ 32 h 32"/>
                <a:gd name="T2" fmla="*/ 0 w 11"/>
                <a:gd name="T3" fmla="*/ 0 h 32"/>
                <a:gd name="T4" fmla="*/ 11 w 11"/>
                <a:gd name="T5" fmla="*/ 0 h 32"/>
                <a:gd name="T6" fmla="*/ 11 w 11"/>
                <a:gd name="T7" fmla="*/ 0 h 32"/>
                <a:gd name="T8" fmla="*/ 11 w 11"/>
                <a:gd name="T9" fmla="*/ 0 h 32"/>
                <a:gd name="T10" fmla="*/ 11 w 11"/>
                <a:gd name="T11" fmla="*/ 32 h 32"/>
                <a:gd name="T12" fmla="*/ 0 w 11"/>
                <a:gd name="T13" fmla="*/ 32 h 32"/>
                <a:gd name="T14" fmla="*/ 0 60000 65536"/>
                <a:gd name="T15" fmla="*/ 0 60000 65536"/>
                <a:gd name="T16" fmla="*/ 0 60000 65536"/>
                <a:gd name="T17" fmla="*/ 0 60000 65536"/>
                <a:gd name="T18" fmla="*/ 0 60000 65536"/>
                <a:gd name="T19" fmla="*/ 0 60000 65536"/>
                <a:gd name="T20" fmla="*/ 0 60000 65536"/>
                <a:gd name="T21" fmla="*/ 0 w 11"/>
                <a:gd name="T22" fmla="*/ 0 h 32"/>
                <a:gd name="T23" fmla="*/ 11 w 11"/>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2">
                  <a:moveTo>
                    <a:pt x="0" y="32"/>
                  </a:moveTo>
                  <a:lnTo>
                    <a:pt x="0" y="0"/>
                  </a:lnTo>
                  <a:lnTo>
                    <a:pt x="11" y="0"/>
                  </a:lnTo>
                  <a:lnTo>
                    <a:pt x="11" y="32"/>
                  </a:lnTo>
                  <a:lnTo>
                    <a:pt x="0" y="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97" name="Freeform 94"/>
            <p:cNvSpPr>
              <a:spLocks/>
            </p:cNvSpPr>
            <p:nvPr/>
          </p:nvSpPr>
          <p:spPr bwMode="auto">
            <a:xfrm>
              <a:off x="3211" y="1132"/>
              <a:ext cx="97" cy="54"/>
            </a:xfrm>
            <a:custGeom>
              <a:avLst/>
              <a:gdLst>
                <a:gd name="T0" fmla="*/ 0 w 97"/>
                <a:gd name="T1" fmla="*/ 22 h 54"/>
                <a:gd name="T2" fmla="*/ 0 w 97"/>
                <a:gd name="T3" fmla="*/ 0 h 54"/>
                <a:gd name="T4" fmla="*/ 97 w 97"/>
                <a:gd name="T5" fmla="*/ 22 h 54"/>
                <a:gd name="T6" fmla="*/ 0 w 97"/>
                <a:gd name="T7" fmla="*/ 54 h 54"/>
                <a:gd name="T8" fmla="*/ 0 w 97"/>
                <a:gd name="T9" fmla="*/ 22 h 54"/>
                <a:gd name="T10" fmla="*/ 0 60000 65536"/>
                <a:gd name="T11" fmla="*/ 0 60000 65536"/>
                <a:gd name="T12" fmla="*/ 0 60000 65536"/>
                <a:gd name="T13" fmla="*/ 0 60000 65536"/>
                <a:gd name="T14" fmla="*/ 0 60000 65536"/>
                <a:gd name="T15" fmla="*/ 0 w 97"/>
                <a:gd name="T16" fmla="*/ 0 h 54"/>
                <a:gd name="T17" fmla="*/ 97 w 97"/>
                <a:gd name="T18" fmla="*/ 54 h 54"/>
              </a:gdLst>
              <a:ahLst/>
              <a:cxnLst>
                <a:cxn ang="T10">
                  <a:pos x="T0" y="T1"/>
                </a:cxn>
                <a:cxn ang="T11">
                  <a:pos x="T2" y="T3"/>
                </a:cxn>
                <a:cxn ang="T12">
                  <a:pos x="T4" y="T5"/>
                </a:cxn>
                <a:cxn ang="T13">
                  <a:pos x="T6" y="T7"/>
                </a:cxn>
                <a:cxn ang="T14">
                  <a:pos x="T8" y="T9"/>
                </a:cxn>
              </a:cxnLst>
              <a:rect l="T15" t="T16" r="T17" b="T18"/>
              <a:pathLst>
                <a:path w="97" h="54">
                  <a:moveTo>
                    <a:pt x="0" y="22"/>
                  </a:moveTo>
                  <a:lnTo>
                    <a:pt x="0" y="0"/>
                  </a:lnTo>
                  <a:lnTo>
                    <a:pt x="97" y="22"/>
                  </a:lnTo>
                  <a:lnTo>
                    <a:pt x="0" y="54"/>
                  </a:lnTo>
                  <a:lnTo>
                    <a:pt x="0" y="2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98" name="Rectangle 95"/>
            <p:cNvSpPr>
              <a:spLocks noChangeArrowheads="1"/>
            </p:cNvSpPr>
            <p:nvPr/>
          </p:nvSpPr>
          <p:spPr bwMode="auto">
            <a:xfrm>
              <a:off x="1773" y="1154"/>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99" name="Rectangle 96"/>
            <p:cNvSpPr>
              <a:spLocks noChangeArrowheads="1"/>
            </p:cNvSpPr>
            <p:nvPr/>
          </p:nvSpPr>
          <p:spPr bwMode="auto">
            <a:xfrm>
              <a:off x="3211" y="1154"/>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00" name="Rectangle 97"/>
            <p:cNvSpPr>
              <a:spLocks noChangeArrowheads="1"/>
            </p:cNvSpPr>
            <p:nvPr/>
          </p:nvSpPr>
          <p:spPr bwMode="auto">
            <a:xfrm>
              <a:off x="1773" y="1154"/>
              <a:ext cx="1438"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01" name="Rectangle 98"/>
            <p:cNvSpPr>
              <a:spLocks noChangeArrowheads="1"/>
            </p:cNvSpPr>
            <p:nvPr/>
          </p:nvSpPr>
          <p:spPr bwMode="auto">
            <a:xfrm>
              <a:off x="2605" y="1024"/>
              <a:ext cx="630" cy="106"/>
            </a:xfrm>
            <a:prstGeom prst="rect">
              <a:avLst/>
            </a:prstGeom>
            <a:noFill/>
            <a:ln w="9525">
              <a:noFill/>
              <a:miter lim="800000"/>
              <a:headEnd/>
              <a:tailEnd/>
            </a:ln>
          </p:spPr>
          <p:txBody>
            <a:bodyPr wrap="none" lIns="0" tIns="0" rIns="0" bIns="0">
              <a:spAutoFit/>
            </a:bodyPr>
            <a:lstStyle/>
            <a:p>
              <a:r>
                <a:rPr lang="en-US" sz="1100" u="none">
                  <a:solidFill>
                    <a:srgbClr val="000000"/>
                  </a:solidFill>
                </a:rPr>
                <a:t>sync_method1()</a:t>
              </a:r>
              <a:endParaRPr lang="en-US" b="1" u="none"/>
            </a:p>
          </p:txBody>
        </p:sp>
        <p:sp>
          <p:nvSpPr>
            <p:cNvPr id="160102" name="Freeform 99"/>
            <p:cNvSpPr>
              <a:spLocks/>
            </p:cNvSpPr>
            <p:nvPr/>
          </p:nvSpPr>
          <p:spPr bwMode="auto">
            <a:xfrm>
              <a:off x="4086" y="1164"/>
              <a:ext cx="130" cy="65"/>
            </a:xfrm>
            <a:custGeom>
              <a:avLst/>
              <a:gdLst>
                <a:gd name="T0" fmla="*/ 0 w 130"/>
                <a:gd name="T1" fmla="*/ 22 h 65"/>
                <a:gd name="T2" fmla="*/ 0 w 130"/>
                <a:gd name="T3" fmla="*/ 0 h 65"/>
                <a:gd name="T4" fmla="*/ 0 w 130"/>
                <a:gd name="T5" fmla="*/ 0 h 65"/>
                <a:gd name="T6" fmla="*/ 0 w 130"/>
                <a:gd name="T7" fmla="*/ 0 h 65"/>
                <a:gd name="T8" fmla="*/ 98 w 130"/>
                <a:gd name="T9" fmla="*/ 22 h 65"/>
                <a:gd name="T10" fmla="*/ 130 w 130"/>
                <a:gd name="T11" fmla="*/ 22 h 65"/>
                <a:gd name="T12" fmla="*/ 98 w 130"/>
                <a:gd name="T13" fmla="*/ 33 h 65"/>
                <a:gd name="T14" fmla="*/ 0 w 130"/>
                <a:gd name="T15" fmla="*/ 65 h 65"/>
                <a:gd name="T16" fmla="*/ 0 w 130"/>
                <a:gd name="T17" fmla="*/ 65 h 65"/>
                <a:gd name="T18" fmla="*/ 0 w 130"/>
                <a:gd name="T19" fmla="*/ 54 h 65"/>
                <a:gd name="T20" fmla="*/ 0 w 130"/>
                <a:gd name="T21" fmla="*/ 54 h 65"/>
                <a:gd name="T22" fmla="*/ 98 w 130"/>
                <a:gd name="T23" fmla="*/ 22 h 65"/>
                <a:gd name="T24" fmla="*/ 98 w 130"/>
                <a:gd name="T25" fmla="*/ 33 h 65"/>
                <a:gd name="T26" fmla="*/ 98 w 130"/>
                <a:gd name="T27" fmla="*/ 33 h 65"/>
                <a:gd name="T28" fmla="*/ 0 w 130"/>
                <a:gd name="T29" fmla="*/ 11 h 65"/>
                <a:gd name="T30" fmla="*/ 0 w 130"/>
                <a:gd name="T31" fmla="*/ 0 h 65"/>
                <a:gd name="T32" fmla="*/ 11 w 130"/>
                <a:gd name="T33" fmla="*/ 0 h 65"/>
                <a:gd name="T34" fmla="*/ 11 w 130"/>
                <a:gd name="T35" fmla="*/ 22 h 65"/>
                <a:gd name="T36" fmla="*/ 0 w 130"/>
                <a:gd name="T37" fmla="*/ 22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0"/>
                <a:gd name="T58" fmla="*/ 0 h 65"/>
                <a:gd name="T59" fmla="*/ 130 w 130"/>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0" h="65">
                  <a:moveTo>
                    <a:pt x="0" y="22"/>
                  </a:moveTo>
                  <a:lnTo>
                    <a:pt x="0" y="0"/>
                  </a:lnTo>
                  <a:lnTo>
                    <a:pt x="98" y="22"/>
                  </a:lnTo>
                  <a:lnTo>
                    <a:pt x="130" y="22"/>
                  </a:lnTo>
                  <a:lnTo>
                    <a:pt x="98" y="33"/>
                  </a:lnTo>
                  <a:lnTo>
                    <a:pt x="0" y="65"/>
                  </a:lnTo>
                  <a:lnTo>
                    <a:pt x="0" y="54"/>
                  </a:lnTo>
                  <a:lnTo>
                    <a:pt x="98" y="22"/>
                  </a:lnTo>
                  <a:lnTo>
                    <a:pt x="98" y="33"/>
                  </a:lnTo>
                  <a:lnTo>
                    <a:pt x="0" y="11"/>
                  </a:lnTo>
                  <a:lnTo>
                    <a:pt x="0" y="0"/>
                  </a:lnTo>
                  <a:lnTo>
                    <a:pt x="11" y="0"/>
                  </a:lnTo>
                  <a:lnTo>
                    <a:pt x="11" y="22"/>
                  </a:lnTo>
                  <a:lnTo>
                    <a:pt x="0" y="2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103" name="Freeform 100"/>
            <p:cNvSpPr>
              <a:spLocks/>
            </p:cNvSpPr>
            <p:nvPr/>
          </p:nvSpPr>
          <p:spPr bwMode="auto">
            <a:xfrm>
              <a:off x="4086" y="1186"/>
              <a:ext cx="11" cy="32"/>
            </a:xfrm>
            <a:custGeom>
              <a:avLst/>
              <a:gdLst>
                <a:gd name="T0" fmla="*/ 0 w 11"/>
                <a:gd name="T1" fmla="*/ 32 h 32"/>
                <a:gd name="T2" fmla="*/ 0 w 11"/>
                <a:gd name="T3" fmla="*/ 0 h 32"/>
                <a:gd name="T4" fmla="*/ 11 w 11"/>
                <a:gd name="T5" fmla="*/ 0 h 32"/>
                <a:gd name="T6" fmla="*/ 11 w 11"/>
                <a:gd name="T7" fmla="*/ 0 h 32"/>
                <a:gd name="T8" fmla="*/ 11 w 11"/>
                <a:gd name="T9" fmla="*/ 0 h 32"/>
                <a:gd name="T10" fmla="*/ 11 w 11"/>
                <a:gd name="T11" fmla="*/ 32 h 32"/>
                <a:gd name="T12" fmla="*/ 0 w 11"/>
                <a:gd name="T13" fmla="*/ 32 h 32"/>
                <a:gd name="T14" fmla="*/ 0 60000 65536"/>
                <a:gd name="T15" fmla="*/ 0 60000 65536"/>
                <a:gd name="T16" fmla="*/ 0 60000 65536"/>
                <a:gd name="T17" fmla="*/ 0 60000 65536"/>
                <a:gd name="T18" fmla="*/ 0 60000 65536"/>
                <a:gd name="T19" fmla="*/ 0 60000 65536"/>
                <a:gd name="T20" fmla="*/ 0 60000 65536"/>
                <a:gd name="T21" fmla="*/ 0 w 11"/>
                <a:gd name="T22" fmla="*/ 0 h 32"/>
                <a:gd name="T23" fmla="*/ 11 w 11"/>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2">
                  <a:moveTo>
                    <a:pt x="0" y="32"/>
                  </a:moveTo>
                  <a:lnTo>
                    <a:pt x="0" y="0"/>
                  </a:lnTo>
                  <a:lnTo>
                    <a:pt x="11" y="0"/>
                  </a:lnTo>
                  <a:lnTo>
                    <a:pt x="11" y="32"/>
                  </a:lnTo>
                  <a:lnTo>
                    <a:pt x="0" y="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104" name="Freeform 101"/>
            <p:cNvSpPr>
              <a:spLocks/>
            </p:cNvSpPr>
            <p:nvPr/>
          </p:nvSpPr>
          <p:spPr bwMode="auto">
            <a:xfrm>
              <a:off x="4086" y="1164"/>
              <a:ext cx="98" cy="54"/>
            </a:xfrm>
            <a:custGeom>
              <a:avLst/>
              <a:gdLst>
                <a:gd name="T0" fmla="*/ 0 w 98"/>
                <a:gd name="T1" fmla="*/ 22 h 54"/>
                <a:gd name="T2" fmla="*/ 0 w 98"/>
                <a:gd name="T3" fmla="*/ 0 h 54"/>
                <a:gd name="T4" fmla="*/ 98 w 98"/>
                <a:gd name="T5" fmla="*/ 22 h 54"/>
                <a:gd name="T6" fmla="*/ 0 w 98"/>
                <a:gd name="T7" fmla="*/ 54 h 54"/>
                <a:gd name="T8" fmla="*/ 0 w 98"/>
                <a:gd name="T9" fmla="*/ 22 h 54"/>
                <a:gd name="T10" fmla="*/ 0 60000 65536"/>
                <a:gd name="T11" fmla="*/ 0 60000 65536"/>
                <a:gd name="T12" fmla="*/ 0 60000 65536"/>
                <a:gd name="T13" fmla="*/ 0 60000 65536"/>
                <a:gd name="T14" fmla="*/ 0 60000 65536"/>
                <a:gd name="T15" fmla="*/ 0 w 98"/>
                <a:gd name="T16" fmla="*/ 0 h 54"/>
                <a:gd name="T17" fmla="*/ 98 w 98"/>
                <a:gd name="T18" fmla="*/ 54 h 54"/>
              </a:gdLst>
              <a:ahLst/>
              <a:cxnLst>
                <a:cxn ang="T10">
                  <a:pos x="T0" y="T1"/>
                </a:cxn>
                <a:cxn ang="T11">
                  <a:pos x="T2" y="T3"/>
                </a:cxn>
                <a:cxn ang="T12">
                  <a:pos x="T4" y="T5"/>
                </a:cxn>
                <a:cxn ang="T13">
                  <a:pos x="T6" y="T7"/>
                </a:cxn>
                <a:cxn ang="T14">
                  <a:pos x="T8" y="T9"/>
                </a:cxn>
              </a:cxnLst>
              <a:rect l="T15" t="T16" r="T17" b="T18"/>
              <a:pathLst>
                <a:path w="98" h="54">
                  <a:moveTo>
                    <a:pt x="0" y="22"/>
                  </a:moveTo>
                  <a:lnTo>
                    <a:pt x="0" y="0"/>
                  </a:lnTo>
                  <a:lnTo>
                    <a:pt x="98" y="22"/>
                  </a:lnTo>
                  <a:lnTo>
                    <a:pt x="0" y="54"/>
                  </a:lnTo>
                  <a:lnTo>
                    <a:pt x="0" y="2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105" name="Rectangle 102"/>
            <p:cNvSpPr>
              <a:spLocks noChangeArrowheads="1"/>
            </p:cNvSpPr>
            <p:nvPr/>
          </p:nvSpPr>
          <p:spPr bwMode="auto">
            <a:xfrm>
              <a:off x="3524" y="1186"/>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06" name="Rectangle 103"/>
            <p:cNvSpPr>
              <a:spLocks noChangeArrowheads="1"/>
            </p:cNvSpPr>
            <p:nvPr/>
          </p:nvSpPr>
          <p:spPr bwMode="auto">
            <a:xfrm>
              <a:off x="4076" y="1186"/>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07" name="Rectangle 104"/>
            <p:cNvSpPr>
              <a:spLocks noChangeArrowheads="1"/>
            </p:cNvSpPr>
            <p:nvPr/>
          </p:nvSpPr>
          <p:spPr bwMode="auto">
            <a:xfrm>
              <a:off x="3524" y="1186"/>
              <a:ext cx="552"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08" name="Freeform 105"/>
            <p:cNvSpPr>
              <a:spLocks/>
            </p:cNvSpPr>
            <p:nvPr/>
          </p:nvSpPr>
          <p:spPr bwMode="auto">
            <a:xfrm>
              <a:off x="4962" y="1651"/>
              <a:ext cx="130" cy="65"/>
            </a:xfrm>
            <a:custGeom>
              <a:avLst/>
              <a:gdLst>
                <a:gd name="T0" fmla="*/ 0 w 130"/>
                <a:gd name="T1" fmla="*/ 21 h 65"/>
                <a:gd name="T2" fmla="*/ 0 w 130"/>
                <a:gd name="T3" fmla="*/ 0 h 65"/>
                <a:gd name="T4" fmla="*/ 0 w 130"/>
                <a:gd name="T5" fmla="*/ 0 h 65"/>
                <a:gd name="T6" fmla="*/ 0 w 130"/>
                <a:gd name="T7" fmla="*/ 0 h 65"/>
                <a:gd name="T8" fmla="*/ 97 w 130"/>
                <a:gd name="T9" fmla="*/ 21 h 65"/>
                <a:gd name="T10" fmla="*/ 130 w 130"/>
                <a:gd name="T11" fmla="*/ 21 h 65"/>
                <a:gd name="T12" fmla="*/ 97 w 130"/>
                <a:gd name="T13" fmla="*/ 32 h 65"/>
                <a:gd name="T14" fmla="*/ 0 w 130"/>
                <a:gd name="T15" fmla="*/ 65 h 65"/>
                <a:gd name="T16" fmla="*/ 0 w 130"/>
                <a:gd name="T17" fmla="*/ 65 h 65"/>
                <a:gd name="T18" fmla="*/ 0 w 130"/>
                <a:gd name="T19" fmla="*/ 54 h 65"/>
                <a:gd name="T20" fmla="*/ 0 w 130"/>
                <a:gd name="T21" fmla="*/ 54 h 65"/>
                <a:gd name="T22" fmla="*/ 97 w 130"/>
                <a:gd name="T23" fmla="*/ 21 h 65"/>
                <a:gd name="T24" fmla="*/ 97 w 130"/>
                <a:gd name="T25" fmla="*/ 32 h 65"/>
                <a:gd name="T26" fmla="*/ 97 w 130"/>
                <a:gd name="T27" fmla="*/ 32 h 65"/>
                <a:gd name="T28" fmla="*/ 0 w 130"/>
                <a:gd name="T29" fmla="*/ 10 h 65"/>
                <a:gd name="T30" fmla="*/ 0 w 130"/>
                <a:gd name="T31" fmla="*/ 0 h 65"/>
                <a:gd name="T32" fmla="*/ 11 w 130"/>
                <a:gd name="T33" fmla="*/ 0 h 65"/>
                <a:gd name="T34" fmla="*/ 11 w 130"/>
                <a:gd name="T35" fmla="*/ 21 h 65"/>
                <a:gd name="T36" fmla="*/ 0 w 130"/>
                <a:gd name="T37" fmla="*/ 21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0"/>
                <a:gd name="T58" fmla="*/ 0 h 65"/>
                <a:gd name="T59" fmla="*/ 130 w 130"/>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0" h="65">
                  <a:moveTo>
                    <a:pt x="0" y="21"/>
                  </a:moveTo>
                  <a:lnTo>
                    <a:pt x="0" y="0"/>
                  </a:lnTo>
                  <a:lnTo>
                    <a:pt x="97" y="21"/>
                  </a:lnTo>
                  <a:lnTo>
                    <a:pt x="130" y="21"/>
                  </a:lnTo>
                  <a:lnTo>
                    <a:pt x="97" y="32"/>
                  </a:lnTo>
                  <a:lnTo>
                    <a:pt x="0" y="65"/>
                  </a:lnTo>
                  <a:lnTo>
                    <a:pt x="0" y="54"/>
                  </a:lnTo>
                  <a:lnTo>
                    <a:pt x="97" y="21"/>
                  </a:lnTo>
                  <a:lnTo>
                    <a:pt x="97" y="32"/>
                  </a:lnTo>
                  <a:lnTo>
                    <a:pt x="0" y="10"/>
                  </a:lnTo>
                  <a:lnTo>
                    <a:pt x="0" y="0"/>
                  </a:lnTo>
                  <a:lnTo>
                    <a:pt x="11" y="0"/>
                  </a:lnTo>
                  <a:lnTo>
                    <a:pt x="11" y="21"/>
                  </a:lnTo>
                  <a:lnTo>
                    <a:pt x="0" y="2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109" name="Freeform 106"/>
            <p:cNvSpPr>
              <a:spLocks/>
            </p:cNvSpPr>
            <p:nvPr/>
          </p:nvSpPr>
          <p:spPr bwMode="auto">
            <a:xfrm>
              <a:off x="4962" y="1672"/>
              <a:ext cx="11" cy="33"/>
            </a:xfrm>
            <a:custGeom>
              <a:avLst/>
              <a:gdLst>
                <a:gd name="T0" fmla="*/ 0 w 11"/>
                <a:gd name="T1" fmla="*/ 33 h 33"/>
                <a:gd name="T2" fmla="*/ 0 w 11"/>
                <a:gd name="T3" fmla="*/ 0 h 33"/>
                <a:gd name="T4" fmla="*/ 11 w 11"/>
                <a:gd name="T5" fmla="*/ 0 h 33"/>
                <a:gd name="T6" fmla="*/ 11 w 11"/>
                <a:gd name="T7" fmla="*/ 0 h 33"/>
                <a:gd name="T8" fmla="*/ 11 w 11"/>
                <a:gd name="T9" fmla="*/ 0 h 33"/>
                <a:gd name="T10" fmla="*/ 11 w 11"/>
                <a:gd name="T11" fmla="*/ 33 h 33"/>
                <a:gd name="T12" fmla="*/ 0 w 11"/>
                <a:gd name="T13" fmla="*/ 33 h 33"/>
                <a:gd name="T14" fmla="*/ 0 60000 65536"/>
                <a:gd name="T15" fmla="*/ 0 60000 65536"/>
                <a:gd name="T16" fmla="*/ 0 60000 65536"/>
                <a:gd name="T17" fmla="*/ 0 60000 65536"/>
                <a:gd name="T18" fmla="*/ 0 60000 65536"/>
                <a:gd name="T19" fmla="*/ 0 60000 65536"/>
                <a:gd name="T20" fmla="*/ 0 60000 65536"/>
                <a:gd name="T21" fmla="*/ 0 w 11"/>
                <a:gd name="T22" fmla="*/ 0 h 33"/>
                <a:gd name="T23" fmla="*/ 11 w 11"/>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3">
                  <a:moveTo>
                    <a:pt x="0" y="33"/>
                  </a:moveTo>
                  <a:lnTo>
                    <a:pt x="0" y="0"/>
                  </a:lnTo>
                  <a:lnTo>
                    <a:pt x="11" y="0"/>
                  </a:lnTo>
                  <a:lnTo>
                    <a:pt x="11" y="33"/>
                  </a:lnTo>
                  <a:lnTo>
                    <a:pt x="0" y="3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110" name="Freeform 107"/>
            <p:cNvSpPr>
              <a:spLocks/>
            </p:cNvSpPr>
            <p:nvPr/>
          </p:nvSpPr>
          <p:spPr bwMode="auto">
            <a:xfrm>
              <a:off x="4962" y="1651"/>
              <a:ext cx="97" cy="54"/>
            </a:xfrm>
            <a:custGeom>
              <a:avLst/>
              <a:gdLst>
                <a:gd name="T0" fmla="*/ 0 w 97"/>
                <a:gd name="T1" fmla="*/ 21 h 54"/>
                <a:gd name="T2" fmla="*/ 0 w 97"/>
                <a:gd name="T3" fmla="*/ 0 h 54"/>
                <a:gd name="T4" fmla="*/ 97 w 97"/>
                <a:gd name="T5" fmla="*/ 21 h 54"/>
                <a:gd name="T6" fmla="*/ 0 w 97"/>
                <a:gd name="T7" fmla="*/ 54 h 54"/>
                <a:gd name="T8" fmla="*/ 0 w 97"/>
                <a:gd name="T9" fmla="*/ 21 h 54"/>
                <a:gd name="T10" fmla="*/ 0 60000 65536"/>
                <a:gd name="T11" fmla="*/ 0 60000 65536"/>
                <a:gd name="T12" fmla="*/ 0 60000 65536"/>
                <a:gd name="T13" fmla="*/ 0 60000 65536"/>
                <a:gd name="T14" fmla="*/ 0 60000 65536"/>
                <a:gd name="T15" fmla="*/ 0 w 97"/>
                <a:gd name="T16" fmla="*/ 0 h 54"/>
                <a:gd name="T17" fmla="*/ 97 w 97"/>
                <a:gd name="T18" fmla="*/ 54 h 54"/>
              </a:gdLst>
              <a:ahLst/>
              <a:cxnLst>
                <a:cxn ang="T10">
                  <a:pos x="T0" y="T1"/>
                </a:cxn>
                <a:cxn ang="T11">
                  <a:pos x="T2" y="T3"/>
                </a:cxn>
                <a:cxn ang="T12">
                  <a:pos x="T4" y="T5"/>
                </a:cxn>
                <a:cxn ang="T13">
                  <a:pos x="T6" y="T7"/>
                </a:cxn>
                <a:cxn ang="T14">
                  <a:pos x="T8" y="T9"/>
                </a:cxn>
              </a:cxnLst>
              <a:rect l="T15" t="T16" r="T17" b="T18"/>
              <a:pathLst>
                <a:path w="97" h="54">
                  <a:moveTo>
                    <a:pt x="0" y="21"/>
                  </a:moveTo>
                  <a:lnTo>
                    <a:pt x="0" y="0"/>
                  </a:lnTo>
                  <a:lnTo>
                    <a:pt x="97" y="21"/>
                  </a:lnTo>
                  <a:lnTo>
                    <a:pt x="0" y="54"/>
                  </a:lnTo>
                  <a:lnTo>
                    <a:pt x="0" y="2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111" name="Rectangle 108"/>
            <p:cNvSpPr>
              <a:spLocks noChangeArrowheads="1"/>
            </p:cNvSpPr>
            <p:nvPr/>
          </p:nvSpPr>
          <p:spPr bwMode="auto">
            <a:xfrm>
              <a:off x="3524" y="1672"/>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12" name="Rectangle 109"/>
            <p:cNvSpPr>
              <a:spLocks noChangeArrowheads="1"/>
            </p:cNvSpPr>
            <p:nvPr/>
          </p:nvSpPr>
          <p:spPr bwMode="auto">
            <a:xfrm>
              <a:off x="4951" y="1672"/>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13" name="Rectangle 110"/>
            <p:cNvSpPr>
              <a:spLocks noChangeArrowheads="1"/>
            </p:cNvSpPr>
            <p:nvPr/>
          </p:nvSpPr>
          <p:spPr bwMode="auto">
            <a:xfrm>
              <a:off x="3524" y="1672"/>
              <a:ext cx="1427"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14" name="Rectangle 111"/>
            <p:cNvSpPr>
              <a:spLocks noChangeArrowheads="1"/>
            </p:cNvSpPr>
            <p:nvPr/>
          </p:nvSpPr>
          <p:spPr bwMode="auto">
            <a:xfrm>
              <a:off x="2659" y="3023"/>
              <a:ext cx="119"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15" name="Freeform 112"/>
            <p:cNvSpPr>
              <a:spLocks/>
            </p:cNvSpPr>
            <p:nvPr/>
          </p:nvSpPr>
          <p:spPr bwMode="auto">
            <a:xfrm>
              <a:off x="2627" y="3023"/>
              <a:ext cx="141" cy="43"/>
            </a:xfrm>
            <a:custGeom>
              <a:avLst/>
              <a:gdLst>
                <a:gd name="T0" fmla="*/ 141 w 141"/>
                <a:gd name="T1" fmla="*/ 43 h 43"/>
                <a:gd name="T2" fmla="*/ 141 w 141"/>
                <a:gd name="T3" fmla="*/ 33 h 43"/>
                <a:gd name="T4" fmla="*/ 32 w 141"/>
                <a:gd name="T5" fmla="*/ 0 h 43"/>
                <a:gd name="T6" fmla="*/ 32 w 141"/>
                <a:gd name="T7" fmla="*/ 0 h 43"/>
                <a:gd name="T8" fmla="*/ 0 w 141"/>
                <a:gd name="T9" fmla="*/ 11 h 43"/>
                <a:gd name="T10" fmla="*/ 32 w 141"/>
                <a:gd name="T11" fmla="*/ 11 h 43"/>
                <a:gd name="T12" fmla="*/ 141 w 141"/>
                <a:gd name="T13" fmla="*/ 43 h 43"/>
                <a:gd name="T14" fmla="*/ 0 60000 65536"/>
                <a:gd name="T15" fmla="*/ 0 60000 65536"/>
                <a:gd name="T16" fmla="*/ 0 60000 65536"/>
                <a:gd name="T17" fmla="*/ 0 60000 65536"/>
                <a:gd name="T18" fmla="*/ 0 60000 65536"/>
                <a:gd name="T19" fmla="*/ 0 60000 65536"/>
                <a:gd name="T20" fmla="*/ 0 60000 65536"/>
                <a:gd name="T21" fmla="*/ 0 w 141"/>
                <a:gd name="T22" fmla="*/ 0 h 43"/>
                <a:gd name="T23" fmla="*/ 141 w 141"/>
                <a:gd name="T24" fmla="*/ 43 h 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 h="43">
                  <a:moveTo>
                    <a:pt x="141" y="43"/>
                  </a:moveTo>
                  <a:lnTo>
                    <a:pt x="141" y="33"/>
                  </a:lnTo>
                  <a:lnTo>
                    <a:pt x="32" y="0"/>
                  </a:lnTo>
                  <a:lnTo>
                    <a:pt x="0" y="11"/>
                  </a:lnTo>
                  <a:lnTo>
                    <a:pt x="32" y="11"/>
                  </a:lnTo>
                  <a:lnTo>
                    <a:pt x="141" y="4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116" name="Freeform 113"/>
            <p:cNvSpPr>
              <a:spLocks/>
            </p:cNvSpPr>
            <p:nvPr/>
          </p:nvSpPr>
          <p:spPr bwMode="auto">
            <a:xfrm>
              <a:off x="2659" y="2991"/>
              <a:ext cx="109" cy="43"/>
            </a:xfrm>
            <a:custGeom>
              <a:avLst/>
              <a:gdLst>
                <a:gd name="T0" fmla="*/ 0 w 109"/>
                <a:gd name="T1" fmla="*/ 32 h 43"/>
                <a:gd name="T2" fmla="*/ 0 w 109"/>
                <a:gd name="T3" fmla="*/ 43 h 43"/>
                <a:gd name="T4" fmla="*/ 109 w 109"/>
                <a:gd name="T5" fmla="*/ 11 h 43"/>
                <a:gd name="T6" fmla="*/ 109 w 109"/>
                <a:gd name="T7" fmla="*/ 0 h 43"/>
                <a:gd name="T8" fmla="*/ 0 w 109"/>
                <a:gd name="T9" fmla="*/ 32 h 43"/>
                <a:gd name="T10" fmla="*/ 0 60000 65536"/>
                <a:gd name="T11" fmla="*/ 0 60000 65536"/>
                <a:gd name="T12" fmla="*/ 0 60000 65536"/>
                <a:gd name="T13" fmla="*/ 0 60000 65536"/>
                <a:gd name="T14" fmla="*/ 0 60000 65536"/>
                <a:gd name="T15" fmla="*/ 0 w 109"/>
                <a:gd name="T16" fmla="*/ 0 h 43"/>
                <a:gd name="T17" fmla="*/ 109 w 109"/>
                <a:gd name="T18" fmla="*/ 43 h 43"/>
              </a:gdLst>
              <a:ahLst/>
              <a:cxnLst>
                <a:cxn ang="T10">
                  <a:pos x="T0" y="T1"/>
                </a:cxn>
                <a:cxn ang="T11">
                  <a:pos x="T2" y="T3"/>
                </a:cxn>
                <a:cxn ang="T12">
                  <a:pos x="T4" y="T5"/>
                </a:cxn>
                <a:cxn ang="T13">
                  <a:pos x="T6" y="T7"/>
                </a:cxn>
                <a:cxn ang="T14">
                  <a:pos x="T8" y="T9"/>
                </a:cxn>
              </a:cxnLst>
              <a:rect l="T15" t="T16" r="T17" b="T18"/>
              <a:pathLst>
                <a:path w="109" h="43">
                  <a:moveTo>
                    <a:pt x="0" y="32"/>
                  </a:moveTo>
                  <a:lnTo>
                    <a:pt x="0" y="43"/>
                  </a:lnTo>
                  <a:lnTo>
                    <a:pt x="109" y="11"/>
                  </a:lnTo>
                  <a:lnTo>
                    <a:pt x="109" y="0"/>
                  </a:lnTo>
                  <a:lnTo>
                    <a:pt x="0" y="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117" name="Rectangle 114"/>
            <p:cNvSpPr>
              <a:spLocks noChangeArrowheads="1"/>
            </p:cNvSpPr>
            <p:nvPr/>
          </p:nvSpPr>
          <p:spPr bwMode="auto">
            <a:xfrm>
              <a:off x="3330" y="3034"/>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18" name="Rectangle 115"/>
            <p:cNvSpPr>
              <a:spLocks noChangeArrowheads="1"/>
            </p:cNvSpPr>
            <p:nvPr/>
          </p:nvSpPr>
          <p:spPr bwMode="auto">
            <a:xfrm>
              <a:off x="3297" y="3034"/>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19" name="Rectangle 116"/>
            <p:cNvSpPr>
              <a:spLocks noChangeArrowheads="1"/>
            </p:cNvSpPr>
            <p:nvPr/>
          </p:nvSpPr>
          <p:spPr bwMode="auto">
            <a:xfrm>
              <a:off x="3297" y="3034"/>
              <a:ext cx="33"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20" name="Line 117"/>
            <p:cNvSpPr>
              <a:spLocks noChangeShapeType="1"/>
            </p:cNvSpPr>
            <p:nvPr/>
          </p:nvSpPr>
          <p:spPr bwMode="auto">
            <a:xfrm flipH="1">
              <a:off x="3157" y="3034"/>
              <a:ext cx="75" cy="1"/>
            </a:xfrm>
            <a:prstGeom prst="line">
              <a:avLst/>
            </a:prstGeom>
            <a:noFill/>
            <a:ln w="0">
              <a:solidFill>
                <a:srgbClr val="000000"/>
              </a:solidFill>
              <a:round/>
              <a:headEnd/>
              <a:tailEnd/>
            </a:ln>
          </p:spPr>
          <p:txBody>
            <a:bodyPr/>
            <a:lstStyle/>
            <a:p>
              <a:endParaRPr lang="en-US"/>
            </a:p>
          </p:txBody>
        </p:sp>
        <p:sp>
          <p:nvSpPr>
            <p:cNvPr id="160121" name="Line 118"/>
            <p:cNvSpPr>
              <a:spLocks noChangeShapeType="1"/>
            </p:cNvSpPr>
            <p:nvPr/>
          </p:nvSpPr>
          <p:spPr bwMode="auto">
            <a:xfrm flipH="1">
              <a:off x="3016" y="3034"/>
              <a:ext cx="76" cy="1"/>
            </a:xfrm>
            <a:prstGeom prst="line">
              <a:avLst/>
            </a:prstGeom>
            <a:noFill/>
            <a:ln w="0">
              <a:solidFill>
                <a:srgbClr val="000000"/>
              </a:solidFill>
              <a:round/>
              <a:headEnd/>
              <a:tailEnd/>
            </a:ln>
          </p:spPr>
          <p:txBody>
            <a:bodyPr/>
            <a:lstStyle/>
            <a:p>
              <a:endParaRPr lang="en-US"/>
            </a:p>
          </p:txBody>
        </p:sp>
        <p:sp>
          <p:nvSpPr>
            <p:cNvPr id="160122" name="Line 119"/>
            <p:cNvSpPr>
              <a:spLocks noChangeShapeType="1"/>
            </p:cNvSpPr>
            <p:nvPr/>
          </p:nvSpPr>
          <p:spPr bwMode="auto">
            <a:xfrm flipH="1">
              <a:off x="2876" y="3034"/>
              <a:ext cx="75" cy="1"/>
            </a:xfrm>
            <a:prstGeom prst="line">
              <a:avLst/>
            </a:prstGeom>
            <a:noFill/>
            <a:ln w="0">
              <a:solidFill>
                <a:srgbClr val="000000"/>
              </a:solidFill>
              <a:round/>
              <a:headEnd/>
              <a:tailEnd/>
            </a:ln>
          </p:spPr>
          <p:txBody>
            <a:bodyPr/>
            <a:lstStyle/>
            <a:p>
              <a:endParaRPr lang="en-US"/>
            </a:p>
          </p:txBody>
        </p:sp>
        <p:sp>
          <p:nvSpPr>
            <p:cNvPr id="160123" name="Rectangle 120"/>
            <p:cNvSpPr>
              <a:spLocks noChangeArrowheads="1"/>
            </p:cNvSpPr>
            <p:nvPr/>
          </p:nvSpPr>
          <p:spPr bwMode="auto">
            <a:xfrm>
              <a:off x="2811" y="3034"/>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24" name="Rectangle 121"/>
            <p:cNvSpPr>
              <a:spLocks noChangeArrowheads="1"/>
            </p:cNvSpPr>
            <p:nvPr/>
          </p:nvSpPr>
          <p:spPr bwMode="auto">
            <a:xfrm>
              <a:off x="2778" y="3034"/>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25" name="Rectangle 122"/>
            <p:cNvSpPr>
              <a:spLocks noChangeArrowheads="1"/>
            </p:cNvSpPr>
            <p:nvPr/>
          </p:nvSpPr>
          <p:spPr bwMode="auto">
            <a:xfrm>
              <a:off x="2778" y="3034"/>
              <a:ext cx="33"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26" name="Rectangle 123"/>
            <p:cNvSpPr>
              <a:spLocks noChangeArrowheads="1"/>
            </p:cNvSpPr>
            <p:nvPr/>
          </p:nvSpPr>
          <p:spPr bwMode="auto">
            <a:xfrm>
              <a:off x="4789" y="1521"/>
              <a:ext cx="215" cy="106"/>
            </a:xfrm>
            <a:prstGeom prst="rect">
              <a:avLst/>
            </a:prstGeom>
            <a:noFill/>
            <a:ln w="9525">
              <a:noFill/>
              <a:miter lim="800000"/>
              <a:headEnd/>
              <a:tailEnd/>
            </a:ln>
          </p:spPr>
          <p:txBody>
            <a:bodyPr wrap="none" lIns="0" tIns="0" rIns="0" bIns="0">
              <a:spAutoFit/>
            </a:bodyPr>
            <a:lstStyle/>
            <a:p>
              <a:r>
                <a:rPr lang="en-US" sz="1100" u="none">
                  <a:solidFill>
                    <a:srgbClr val="000000"/>
                  </a:solidFill>
                </a:rPr>
                <a:t>wait()</a:t>
              </a:r>
              <a:endParaRPr lang="en-US" b="1" u="none"/>
            </a:p>
          </p:txBody>
        </p:sp>
        <p:sp>
          <p:nvSpPr>
            <p:cNvPr id="160127" name="Rectangle 124"/>
            <p:cNvSpPr>
              <a:spLocks noChangeArrowheads="1"/>
            </p:cNvSpPr>
            <p:nvPr/>
          </p:nvSpPr>
          <p:spPr bwMode="auto">
            <a:xfrm>
              <a:off x="3784" y="1305"/>
              <a:ext cx="342" cy="106"/>
            </a:xfrm>
            <a:prstGeom prst="rect">
              <a:avLst/>
            </a:prstGeom>
            <a:noFill/>
            <a:ln w="9525">
              <a:noFill/>
              <a:miter lim="800000"/>
              <a:headEnd/>
              <a:tailEnd/>
            </a:ln>
          </p:spPr>
          <p:txBody>
            <a:bodyPr wrap="none" lIns="0" tIns="0" rIns="0" bIns="0">
              <a:spAutoFit/>
            </a:bodyPr>
            <a:lstStyle/>
            <a:p>
              <a:r>
                <a:rPr lang="en-US" sz="1100" u="none">
                  <a:solidFill>
                    <a:srgbClr val="000000"/>
                  </a:solidFill>
                </a:rPr>
                <a:t>dowork()</a:t>
              </a:r>
              <a:endParaRPr lang="en-US" b="1" u="none"/>
            </a:p>
          </p:txBody>
        </p:sp>
        <p:sp>
          <p:nvSpPr>
            <p:cNvPr id="160128" name="Rectangle 125"/>
            <p:cNvSpPr>
              <a:spLocks noChangeArrowheads="1"/>
            </p:cNvSpPr>
            <p:nvPr/>
          </p:nvSpPr>
          <p:spPr bwMode="auto">
            <a:xfrm>
              <a:off x="2454" y="2191"/>
              <a:ext cx="195" cy="90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129" name="Rectangle 126"/>
            <p:cNvSpPr>
              <a:spLocks noChangeArrowheads="1"/>
            </p:cNvSpPr>
            <p:nvPr/>
          </p:nvSpPr>
          <p:spPr bwMode="auto">
            <a:xfrm>
              <a:off x="2454" y="2191"/>
              <a:ext cx="20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30" name="Rectangle 127"/>
            <p:cNvSpPr>
              <a:spLocks noChangeArrowheads="1"/>
            </p:cNvSpPr>
            <p:nvPr/>
          </p:nvSpPr>
          <p:spPr bwMode="auto">
            <a:xfrm>
              <a:off x="2649" y="2191"/>
              <a:ext cx="10" cy="91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31" name="Rectangle 128"/>
            <p:cNvSpPr>
              <a:spLocks noChangeArrowheads="1"/>
            </p:cNvSpPr>
            <p:nvPr/>
          </p:nvSpPr>
          <p:spPr bwMode="auto">
            <a:xfrm>
              <a:off x="2454" y="3099"/>
              <a:ext cx="19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32" name="Rectangle 129"/>
            <p:cNvSpPr>
              <a:spLocks noChangeArrowheads="1"/>
            </p:cNvSpPr>
            <p:nvPr/>
          </p:nvSpPr>
          <p:spPr bwMode="auto">
            <a:xfrm>
              <a:off x="2454" y="2191"/>
              <a:ext cx="11" cy="90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33" name="Rectangle 130"/>
            <p:cNvSpPr>
              <a:spLocks noChangeArrowheads="1"/>
            </p:cNvSpPr>
            <p:nvPr/>
          </p:nvSpPr>
          <p:spPr bwMode="auto">
            <a:xfrm>
              <a:off x="1578" y="1089"/>
              <a:ext cx="195" cy="94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134" name="Rectangle 131"/>
            <p:cNvSpPr>
              <a:spLocks noChangeArrowheads="1"/>
            </p:cNvSpPr>
            <p:nvPr/>
          </p:nvSpPr>
          <p:spPr bwMode="auto">
            <a:xfrm>
              <a:off x="1578" y="1089"/>
              <a:ext cx="20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35" name="Rectangle 132"/>
            <p:cNvSpPr>
              <a:spLocks noChangeArrowheads="1"/>
            </p:cNvSpPr>
            <p:nvPr/>
          </p:nvSpPr>
          <p:spPr bwMode="auto">
            <a:xfrm>
              <a:off x="1773" y="1089"/>
              <a:ext cx="11" cy="95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36" name="Rectangle 133"/>
            <p:cNvSpPr>
              <a:spLocks noChangeArrowheads="1"/>
            </p:cNvSpPr>
            <p:nvPr/>
          </p:nvSpPr>
          <p:spPr bwMode="auto">
            <a:xfrm>
              <a:off x="1578" y="2029"/>
              <a:ext cx="19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37" name="Rectangle 134"/>
            <p:cNvSpPr>
              <a:spLocks noChangeArrowheads="1"/>
            </p:cNvSpPr>
            <p:nvPr/>
          </p:nvSpPr>
          <p:spPr bwMode="auto">
            <a:xfrm>
              <a:off x="1578" y="1089"/>
              <a:ext cx="11" cy="94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38" name="Rectangle 135"/>
            <p:cNvSpPr>
              <a:spLocks noChangeArrowheads="1"/>
            </p:cNvSpPr>
            <p:nvPr/>
          </p:nvSpPr>
          <p:spPr bwMode="auto">
            <a:xfrm>
              <a:off x="4497" y="3337"/>
              <a:ext cx="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139" name="Rectangle 136"/>
            <p:cNvSpPr>
              <a:spLocks noChangeArrowheads="1"/>
            </p:cNvSpPr>
            <p:nvPr/>
          </p:nvSpPr>
          <p:spPr bwMode="auto">
            <a:xfrm>
              <a:off x="4562" y="3337"/>
              <a:ext cx="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140" name="Rectangle 137"/>
            <p:cNvSpPr>
              <a:spLocks noChangeArrowheads="1"/>
            </p:cNvSpPr>
            <p:nvPr/>
          </p:nvSpPr>
          <p:spPr bwMode="auto">
            <a:xfrm>
              <a:off x="4497" y="3337"/>
              <a:ext cx="65"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141" name="Rectangle 138"/>
            <p:cNvSpPr>
              <a:spLocks noChangeArrowheads="1"/>
            </p:cNvSpPr>
            <p:nvPr/>
          </p:nvSpPr>
          <p:spPr bwMode="auto">
            <a:xfrm>
              <a:off x="4659" y="3337"/>
              <a:ext cx="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142" name="Rectangle 139"/>
            <p:cNvSpPr>
              <a:spLocks noChangeArrowheads="1"/>
            </p:cNvSpPr>
            <p:nvPr/>
          </p:nvSpPr>
          <p:spPr bwMode="auto">
            <a:xfrm>
              <a:off x="4724" y="3337"/>
              <a:ext cx="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143" name="Rectangle 140"/>
            <p:cNvSpPr>
              <a:spLocks noChangeArrowheads="1"/>
            </p:cNvSpPr>
            <p:nvPr/>
          </p:nvSpPr>
          <p:spPr bwMode="auto">
            <a:xfrm>
              <a:off x="4659" y="3337"/>
              <a:ext cx="65"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144" name="Rectangle 141"/>
            <p:cNvSpPr>
              <a:spLocks noChangeArrowheads="1"/>
            </p:cNvSpPr>
            <p:nvPr/>
          </p:nvSpPr>
          <p:spPr bwMode="auto">
            <a:xfrm>
              <a:off x="4821" y="3337"/>
              <a:ext cx="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145" name="Rectangle 142"/>
            <p:cNvSpPr>
              <a:spLocks noChangeArrowheads="1"/>
            </p:cNvSpPr>
            <p:nvPr/>
          </p:nvSpPr>
          <p:spPr bwMode="auto">
            <a:xfrm>
              <a:off x="4886" y="3337"/>
              <a:ext cx="1"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146" name="Rectangle 143"/>
            <p:cNvSpPr>
              <a:spLocks noChangeArrowheads="1"/>
            </p:cNvSpPr>
            <p:nvPr/>
          </p:nvSpPr>
          <p:spPr bwMode="auto">
            <a:xfrm>
              <a:off x="4821" y="3337"/>
              <a:ext cx="65" cy="1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147" name="Rectangle 144"/>
            <p:cNvSpPr>
              <a:spLocks noChangeArrowheads="1"/>
            </p:cNvSpPr>
            <p:nvPr/>
          </p:nvSpPr>
          <p:spPr bwMode="auto">
            <a:xfrm>
              <a:off x="3330" y="1089"/>
              <a:ext cx="194" cy="61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148" name="Rectangle 145"/>
            <p:cNvSpPr>
              <a:spLocks noChangeArrowheads="1"/>
            </p:cNvSpPr>
            <p:nvPr/>
          </p:nvSpPr>
          <p:spPr bwMode="auto">
            <a:xfrm>
              <a:off x="3330" y="1089"/>
              <a:ext cx="20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49" name="Rectangle 146"/>
            <p:cNvSpPr>
              <a:spLocks noChangeArrowheads="1"/>
            </p:cNvSpPr>
            <p:nvPr/>
          </p:nvSpPr>
          <p:spPr bwMode="auto">
            <a:xfrm>
              <a:off x="3524" y="1089"/>
              <a:ext cx="11" cy="62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50" name="Rectangle 147"/>
            <p:cNvSpPr>
              <a:spLocks noChangeArrowheads="1"/>
            </p:cNvSpPr>
            <p:nvPr/>
          </p:nvSpPr>
          <p:spPr bwMode="auto">
            <a:xfrm>
              <a:off x="3330" y="1705"/>
              <a:ext cx="194"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51" name="Rectangle 148"/>
            <p:cNvSpPr>
              <a:spLocks noChangeArrowheads="1"/>
            </p:cNvSpPr>
            <p:nvPr/>
          </p:nvSpPr>
          <p:spPr bwMode="auto">
            <a:xfrm>
              <a:off x="3330" y="1089"/>
              <a:ext cx="11" cy="61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52" name="Rectangle 149"/>
            <p:cNvSpPr>
              <a:spLocks noChangeArrowheads="1"/>
            </p:cNvSpPr>
            <p:nvPr/>
          </p:nvSpPr>
          <p:spPr bwMode="auto">
            <a:xfrm>
              <a:off x="1287" y="678"/>
              <a:ext cx="778" cy="22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153" name="Rectangle 150"/>
            <p:cNvSpPr>
              <a:spLocks noChangeArrowheads="1"/>
            </p:cNvSpPr>
            <p:nvPr/>
          </p:nvSpPr>
          <p:spPr bwMode="auto">
            <a:xfrm>
              <a:off x="1492" y="656"/>
              <a:ext cx="326"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 Client</a:t>
              </a:r>
              <a:endParaRPr lang="en-US" b="1" u="none"/>
            </a:p>
          </p:txBody>
        </p:sp>
        <p:sp>
          <p:nvSpPr>
            <p:cNvPr id="160154" name="Rectangle 151"/>
            <p:cNvSpPr>
              <a:spLocks noChangeArrowheads="1"/>
            </p:cNvSpPr>
            <p:nvPr/>
          </p:nvSpPr>
          <p:spPr bwMode="auto">
            <a:xfrm>
              <a:off x="1492" y="754"/>
              <a:ext cx="368"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55" name="Rectangle 152"/>
            <p:cNvSpPr>
              <a:spLocks noChangeArrowheads="1"/>
            </p:cNvSpPr>
            <p:nvPr/>
          </p:nvSpPr>
          <p:spPr bwMode="auto">
            <a:xfrm>
              <a:off x="1470" y="775"/>
              <a:ext cx="373"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Thread1</a:t>
              </a:r>
              <a:endParaRPr lang="en-US" b="1" u="none"/>
            </a:p>
          </p:txBody>
        </p:sp>
        <p:sp>
          <p:nvSpPr>
            <p:cNvPr id="160156" name="Rectangle 153"/>
            <p:cNvSpPr>
              <a:spLocks noChangeArrowheads="1"/>
            </p:cNvSpPr>
            <p:nvPr/>
          </p:nvSpPr>
          <p:spPr bwMode="auto">
            <a:xfrm>
              <a:off x="1470" y="873"/>
              <a:ext cx="41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57" name="Rectangle 154"/>
            <p:cNvSpPr>
              <a:spLocks noChangeArrowheads="1"/>
            </p:cNvSpPr>
            <p:nvPr/>
          </p:nvSpPr>
          <p:spPr bwMode="auto">
            <a:xfrm>
              <a:off x="1287" y="624"/>
              <a:ext cx="789"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58" name="Rectangle 155"/>
            <p:cNvSpPr>
              <a:spLocks noChangeArrowheads="1"/>
            </p:cNvSpPr>
            <p:nvPr/>
          </p:nvSpPr>
          <p:spPr bwMode="auto">
            <a:xfrm>
              <a:off x="2065" y="624"/>
              <a:ext cx="11" cy="34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59" name="Rectangle 156"/>
            <p:cNvSpPr>
              <a:spLocks noChangeArrowheads="1"/>
            </p:cNvSpPr>
            <p:nvPr/>
          </p:nvSpPr>
          <p:spPr bwMode="auto">
            <a:xfrm>
              <a:off x="1287" y="959"/>
              <a:ext cx="778"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60" name="Rectangle 157"/>
            <p:cNvSpPr>
              <a:spLocks noChangeArrowheads="1"/>
            </p:cNvSpPr>
            <p:nvPr/>
          </p:nvSpPr>
          <p:spPr bwMode="auto">
            <a:xfrm>
              <a:off x="1287" y="624"/>
              <a:ext cx="10" cy="33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61" name="Rectangle 158"/>
            <p:cNvSpPr>
              <a:spLocks noChangeArrowheads="1"/>
            </p:cNvSpPr>
            <p:nvPr/>
          </p:nvSpPr>
          <p:spPr bwMode="auto">
            <a:xfrm>
              <a:off x="5081" y="1607"/>
              <a:ext cx="195" cy="45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162" name="Rectangle 159"/>
            <p:cNvSpPr>
              <a:spLocks noChangeArrowheads="1"/>
            </p:cNvSpPr>
            <p:nvPr/>
          </p:nvSpPr>
          <p:spPr bwMode="auto">
            <a:xfrm>
              <a:off x="5081" y="1607"/>
              <a:ext cx="20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63" name="Rectangle 160"/>
            <p:cNvSpPr>
              <a:spLocks noChangeArrowheads="1"/>
            </p:cNvSpPr>
            <p:nvPr/>
          </p:nvSpPr>
          <p:spPr bwMode="auto">
            <a:xfrm>
              <a:off x="5276" y="1607"/>
              <a:ext cx="10" cy="46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64" name="Rectangle 161"/>
            <p:cNvSpPr>
              <a:spLocks noChangeArrowheads="1"/>
            </p:cNvSpPr>
            <p:nvPr/>
          </p:nvSpPr>
          <p:spPr bwMode="auto">
            <a:xfrm>
              <a:off x="5081" y="2061"/>
              <a:ext cx="19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65" name="Rectangle 162"/>
            <p:cNvSpPr>
              <a:spLocks noChangeArrowheads="1"/>
            </p:cNvSpPr>
            <p:nvPr/>
          </p:nvSpPr>
          <p:spPr bwMode="auto">
            <a:xfrm>
              <a:off x="5081" y="1607"/>
              <a:ext cx="11" cy="45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66" name="Rectangle 163"/>
            <p:cNvSpPr>
              <a:spLocks noChangeArrowheads="1"/>
            </p:cNvSpPr>
            <p:nvPr/>
          </p:nvSpPr>
          <p:spPr bwMode="auto">
            <a:xfrm>
              <a:off x="3362" y="1348"/>
              <a:ext cx="195" cy="22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167" name="Rectangle 164"/>
            <p:cNvSpPr>
              <a:spLocks noChangeArrowheads="1"/>
            </p:cNvSpPr>
            <p:nvPr/>
          </p:nvSpPr>
          <p:spPr bwMode="auto">
            <a:xfrm>
              <a:off x="3362" y="1348"/>
              <a:ext cx="20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68" name="Rectangle 165"/>
            <p:cNvSpPr>
              <a:spLocks noChangeArrowheads="1"/>
            </p:cNvSpPr>
            <p:nvPr/>
          </p:nvSpPr>
          <p:spPr bwMode="auto">
            <a:xfrm>
              <a:off x="3557" y="1348"/>
              <a:ext cx="11" cy="2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69" name="Rectangle 166"/>
            <p:cNvSpPr>
              <a:spLocks noChangeArrowheads="1"/>
            </p:cNvSpPr>
            <p:nvPr/>
          </p:nvSpPr>
          <p:spPr bwMode="auto">
            <a:xfrm>
              <a:off x="3362" y="1575"/>
              <a:ext cx="19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70" name="Rectangle 167"/>
            <p:cNvSpPr>
              <a:spLocks noChangeArrowheads="1"/>
            </p:cNvSpPr>
            <p:nvPr/>
          </p:nvSpPr>
          <p:spPr bwMode="auto">
            <a:xfrm>
              <a:off x="3362" y="1348"/>
              <a:ext cx="11" cy="22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71" name="Rectangle 168"/>
            <p:cNvSpPr>
              <a:spLocks noChangeArrowheads="1"/>
            </p:cNvSpPr>
            <p:nvPr/>
          </p:nvSpPr>
          <p:spPr bwMode="auto">
            <a:xfrm>
              <a:off x="4205" y="1121"/>
              <a:ext cx="195" cy="1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172" name="Rectangle 169"/>
            <p:cNvSpPr>
              <a:spLocks noChangeArrowheads="1"/>
            </p:cNvSpPr>
            <p:nvPr/>
          </p:nvSpPr>
          <p:spPr bwMode="auto">
            <a:xfrm>
              <a:off x="4205" y="1121"/>
              <a:ext cx="20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73" name="Rectangle 170"/>
            <p:cNvSpPr>
              <a:spLocks noChangeArrowheads="1"/>
            </p:cNvSpPr>
            <p:nvPr/>
          </p:nvSpPr>
          <p:spPr bwMode="auto">
            <a:xfrm>
              <a:off x="4400" y="1121"/>
              <a:ext cx="11" cy="17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74" name="Rectangle 171"/>
            <p:cNvSpPr>
              <a:spLocks noChangeArrowheads="1"/>
            </p:cNvSpPr>
            <p:nvPr/>
          </p:nvSpPr>
          <p:spPr bwMode="auto">
            <a:xfrm>
              <a:off x="4205" y="1283"/>
              <a:ext cx="19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75" name="Rectangle 172"/>
            <p:cNvSpPr>
              <a:spLocks noChangeArrowheads="1"/>
            </p:cNvSpPr>
            <p:nvPr/>
          </p:nvSpPr>
          <p:spPr bwMode="auto">
            <a:xfrm>
              <a:off x="4205" y="1121"/>
              <a:ext cx="11" cy="1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76" name="Rectangle 173"/>
            <p:cNvSpPr>
              <a:spLocks noChangeArrowheads="1"/>
            </p:cNvSpPr>
            <p:nvPr/>
          </p:nvSpPr>
          <p:spPr bwMode="auto">
            <a:xfrm>
              <a:off x="2162" y="678"/>
              <a:ext cx="779" cy="22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177" name="Rectangle 174"/>
            <p:cNvSpPr>
              <a:spLocks noChangeArrowheads="1"/>
            </p:cNvSpPr>
            <p:nvPr/>
          </p:nvSpPr>
          <p:spPr bwMode="auto">
            <a:xfrm>
              <a:off x="2368" y="656"/>
              <a:ext cx="326"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 Client</a:t>
              </a:r>
              <a:endParaRPr lang="en-US" b="1" u="none"/>
            </a:p>
          </p:txBody>
        </p:sp>
        <p:sp>
          <p:nvSpPr>
            <p:cNvPr id="160178" name="Rectangle 175"/>
            <p:cNvSpPr>
              <a:spLocks noChangeArrowheads="1"/>
            </p:cNvSpPr>
            <p:nvPr/>
          </p:nvSpPr>
          <p:spPr bwMode="auto">
            <a:xfrm>
              <a:off x="2368" y="754"/>
              <a:ext cx="367"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79" name="Rectangle 176"/>
            <p:cNvSpPr>
              <a:spLocks noChangeArrowheads="1"/>
            </p:cNvSpPr>
            <p:nvPr/>
          </p:nvSpPr>
          <p:spPr bwMode="auto">
            <a:xfrm>
              <a:off x="2346" y="775"/>
              <a:ext cx="373" cy="115"/>
            </a:xfrm>
            <a:prstGeom prst="rect">
              <a:avLst/>
            </a:prstGeom>
            <a:noFill/>
            <a:ln w="9525">
              <a:noFill/>
              <a:miter lim="800000"/>
              <a:headEnd/>
              <a:tailEnd/>
            </a:ln>
          </p:spPr>
          <p:txBody>
            <a:bodyPr wrap="none" lIns="0" tIns="0" rIns="0" bIns="0">
              <a:spAutoFit/>
            </a:bodyPr>
            <a:lstStyle/>
            <a:p>
              <a:r>
                <a:rPr lang="en-US" sz="1200" b="1" u="none">
                  <a:solidFill>
                    <a:srgbClr val="000000"/>
                  </a:solidFill>
                </a:rPr>
                <a:t>Thread2</a:t>
              </a:r>
              <a:endParaRPr lang="en-US" b="1" u="none"/>
            </a:p>
          </p:txBody>
        </p:sp>
        <p:sp>
          <p:nvSpPr>
            <p:cNvPr id="160180" name="Rectangle 177"/>
            <p:cNvSpPr>
              <a:spLocks noChangeArrowheads="1"/>
            </p:cNvSpPr>
            <p:nvPr/>
          </p:nvSpPr>
          <p:spPr bwMode="auto">
            <a:xfrm>
              <a:off x="2346" y="873"/>
              <a:ext cx="41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81" name="Rectangle 178"/>
            <p:cNvSpPr>
              <a:spLocks noChangeArrowheads="1"/>
            </p:cNvSpPr>
            <p:nvPr/>
          </p:nvSpPr>
          <p:spPr bwMode="auto">
            <a:xfrm>
              <a:off x="2162" y="624"/>
              <a:ext cx="789"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82" name="Rectangle 179"/>
            <p:cNvSpPr>
              <a:spLocks noChangeArrowheads="1"/>
            </p:cNvSpPr>
            <p:nvPr/>
          </p:nvSpPr>
          <p:spPr bwMode="auto">
            <a:xfrm>
              <a:off x="2941" y="624"/>
              <a:ext cx="10" cy="34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83" name="Rectangle 180"/>
            <p:cNvSpPr>
              <a:spLocks noChangeArrowheads="1"/>
            </p:cNvSpPr>
            <p:nvPr/>
          </p:nvSpPr>
          <p:spPr bwMode="auto">
            <a:xfrm>
              <a:off x="2162" y="959"/>
              <a:ext cx="779"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84" name="Rectangle 181"/>
            <p:cNvSpPr>
              <a:spLocks noChangeArrowheads="1"/>
            </p:cNvSpPr>
            <p:nvPr/>
          </p:nvSpPr>
          <p:spPr bwMode="auto">
            <a:xfrm>
              <a:off x="2162" y="624"/>
              <a:ext cx="11" cy="33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85" name="Rectangle 182"/>
            <p:cNvSpPr>
              <a:spLocks noChangeArrowheads="1"/>
            </p:cNvSpPr>
            <p:nvPr/>
          </p:nvSpPr>
          <p:spPr bwMode="auto">
            <a:xfrm>
              <a:off x="4205" y="1802"/>
              <a:ext cx="195" cy="13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186" name="Rectangle 183"/>
            <p:cNvSpPr>
              <a:spLocks noChangeArrowheads="1"/>
            </p:cNvSpPr>
            <p:nvPr/>
          </p:nvSpPr>
          <p:spPr bwMode="auto">
            <a:xfrm>
              <a:off x="4205" y="1802"/>
              <a:ext cx="20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87" name="Rectangle 184"/>
            <p:cNvSpPr>
              <a:spLocks noChangeArrowheads="1"/>
            </p:cNvSpPr>
            <p:nvPr/>
          </p:nvSpPr>
          <p:spPr bwMode="auto">
            <a:xfrm>
              <a:off x="4400" y="1802"/>
              <a:ext cx="11" cy="14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88" name="Rectangle 185"/>
            <p:cNvSpPr>
              <a:spLocks noChangeArrowheads="1"/>
            </p:cNvSpPr>
            <p:nvPr/>
          </p:nvSpPr>
          <p:spPr bwMode="auto">
            <a:xfrm>
              <a:off x="4205" y="1932"/>
              <a:ext cx="195"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89" name="Rectangle 186"/>
            <p:cNvSpPr>
              <a:spLocks noChangeArrowheads="1"/>
            </p:cNvSpPr>
            <p:nvPr/>
          </p:nvSpPr>
          <p:spPr bwMode="auto">
            <a:xfrm>
              <a:off x="4205" y="1802"/>
              <a:ext cx="11" cy="13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90" name="Rectangle 187"/>
            <p:cNvSpPr>
              <a:spLocks noChangeArrowheads="1"/>
            </p:cNvSpPr>
            <p:nvPr/>
          </p:nvSpPr>
          <p:spPr bwMode="auto">
            <a:xfrm>
              <a:off x="3784" y="1045"/>
              <a:ext cx="347" cy="106"/>
            </a:xfrm>
            <a:prstGeom prst="rect">
              <a:avLst/>
            </a:prstGeom>
            <a:noFill/>
            <a:ln w="9525">
              <a:noFill/>
              <a:miter lim="800000"/>
              <a:headEnd/>
              <a:tailEnd/>
            </a:ln>
          </p:spPr>
          <p:txBody>
            <a:bodyPr wrap="none" lIns="0" tIns="0" rIns="0" bIns="0">
              <a:spAutoFit/>
            </a:bodyPr>
            <a:lstStyle/>
            <a:p>
              <a:r>
                <a:rPr lang="en-US" sz="1100" u="none">
                  <a:solidFill>
                    <a:srgbClr val="000000"/>
                  </a:solidFill>
                </a:rPr>
                <a:t>acquire()</a:t>
              </a:r>
              <a:endParaRPr lang="en-US" b="1" u="none"/>
            </a:p>
          </p:txBody>
        </p:sp>
        <p:sp>
          <p:nvSpPr>
            <p:cNvPr id="160191" name="Freeform 188"/>
            <p:cNvSpPr>
              <a:spLocks/>
            </p:cNvSpPr>
            <p:nvPr/>
          </p:nvSpPr>
          <p:spPr bwMode="auto">
            <a:xfrm>
              <a:off x="1795" y="1964"/>
              <a:ext cx="97" cy="65"/>
            </a:xfrm>
            <a:custGeom>
              <a:avLst/>
              <a:gdLst>
                <a:gd name="T0" fmla="*/ 97 w 97"/>
                <a:gd name="T1" fmla="*/ 32 h 65"/>
                <a:gd name="T2" fmla="*/ 97 w 97"/>
                <a:gd name="T3" fmla="*/ 65 h 65"/>
                <a:gd name="T4" fmla="*/ 97 w 97"/>
                <a:gd name="T5" fmla="*/ 65 h 65"/>
                <a:gd name="T6" fmla="*/ 97 w 97"/>
                <a:gd name="T7" fmla="*/ 65 h 65"/>
                <a:gd name="T8" fmla="*/ 0 w 97"/>
                <a:gd name="T9" fmla="*/ 32 h 65"/>
                <a:gd name="T10" fmla="*/ 0 w 97"/>
                <a:gd name="T11" fmla="*/ 22 h 65"/>
                <a:gd name="T12" fmla="*/ 0 w 97"/>
                <a:gd name="T13" fmla="*/ 22 h 65"/>
                <a:gd name="T14" fmla="*/ 97 w 97"/>
                <a:gd name="T15" fmla="*/ 0 h 65"/>
                <a:gd name="T16" fmla="*/ 97 w 97"/>
                <a:gd name="T17" fmla="*/ 0 h 65"/>
                <a:gd name="T18" fmla="*/ 97 w 97"/>
                <a:gd name="T19" fmla="*/ 11 h 65"/>
                <a:gd name="T20" fmla="*/ 97 w 97"/>
                <a:gd name="T21" fmla="*/ 11 h 65"/>
                <a:gd name="T22" fmla="*/ 0 w 97"/>
                <a:gd name="T23" fmla="*/ 32 h 65"/>
                <a:gd name="T24" fmla="*/ 0 w 97"/>
                <a:gd name="T25" fmla="*/ 22 h 65"/>
                <a:gd name="T26" fmla="*/ 0 w 97"/>
                <a:gd name="T27" fmla="*/ 22 h 65"/>
                <a:gd name="T28" fmla="*/ 97 w 97"/>
                <a:gd name="T29" fmla="*/ 54 h 65"/>
                <a:gd name="T30" fmla="*/ 97 w 97"/>
                <a:gd name="T31" fmla="*/ 65 h 65"/>
                <a:gd name="T32" fmla="*/ 86 w 97"/>
                <a:gd name="T33" fmla="*/ 65 h 65"/>
                <a:gd name="T34" fmla="*/ 86 w 97"/>
                <a:gd name="T35" fmla="*/ 32 h 65"/>
                <a:gd name="T36" fmla="*/ 97 w 97"/>
                <a:gd name="T37" fmla="*/ 32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7"/>
                <a:gd name="T58" fmla="*/ 0 h 65"/>
                <a:gd name="T59" fmla="*/ 97 w 97"/>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7" h="65">
                  <a:moveTo>
                    <a:pt x="97" y="32"/>
                  </a:moveTo>
                  <a:lnTo>
                    <a:pt x="97" y="65"/>
                  </a:lnTo>
                  <a:lnTo>
                    <a:pt x="0" y="32"/>
                  </a:lnTo>
                  <a:lnTo>
                    <a:pt x="0" y="22"/>
                  </a:lnTo>
                  <a:lnTo>
                    <a:pt x="97" y="0"/>
                  </a:lnTo>
                  <a:lnTo>
                    <a:pt x="97" y="11"/>
                  </a:lnTo>
                  <a:lnTo>
                    <a:pt x="0" y="32"/>
                  </a:lnTo>
                  <a:lnTo>
                    <a:pt x="0" y="22"/>
                  </a:lnTo>
                  <a:lnTo>
                    <a:pt x="97" y="54"/>
                  </a:lnTo>
                  <a:lnTo>
                    <a:pt x="97" y="65"/>
                  </a:lnTo>
                  <a:lnTo>
                    <a:pt x="86" y="65"/>
                  </a:lnTo>
                  <a:lnTo>
                    <a:pt x="86" y="32"/>
                  </a:lnTo>
                  <a:lnTo>
                    <a:pt x="97" y="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192" name="Freeform 189"/>
            <p:cNvSpPr>
              <a:spLocks/>
            </p:cNvSpPr>
            <p:nvPr/>
          </p:nvSpPr>
          <p:spPr bwMode="auto">
            <a:xfrm>
              <a:off x="1881" y="1975"/>
              <a:ext cx="11" cy="21"/>
            </a:xfrm>
            <a:custGeom>
              <a:avLst/>
              <a:gdLst>
                <a:gd name="T0" fmla="*/ 11 w 11"/>
                <a:gd name="T1" fmla="*/ 0 h 21"/>
                <a:gd name="T2" fmla="*/ 11 w 11"/>
                <a:gd name="T3" fmla="*/ 21 h 21"/>
                <a:gd name="T4" fmla="*/ 0 w 11"/>
                <a:gd name="T5" fmla="*/ 21 h 21"/>
                <a:gd name="T6" fmla="*/ 0 w 11"/>
                <a:gd name="T7" fmla="*/ 21 h 21"/>
                <a:gd name="T8" fmla="*/ 0 w 11"/>
                <a:gd name="T9" fmla="*/ 21 h 21"/>
                <a:gd name="T10" fmla="*/ 0 w 11"/>
                <a:gd name="T11" fmla="*/ 0 h 21"/>
                <a:gd name="T12" fmla="*/ 11 w 11"/>
                <a:gd name="T13" fmla="*/ 0 h 21"/>
                <a:gd name="T14" fmla="*/ 0 60000 65536"/>
                <a:gd name="T15" fmla="*/ 0 60000 65536"/>
                <a:gd name="T16" fmla="*/ 0 60000 65536"/>
                <a:gd name="T17" fmla="*/ 0 60000 65536"/>
                <a:gd name="T18" fmla="*/ 0 60000 65536"/>
                <a:gd name="T19" fmla="*/ 0 60000 65536"/>
                <a:gd name="T20" fmla="*/ 0 60000 65536"/>
                <a:gd name="T21" fmla="*/ 0 w 11"/>
                <a:gd name="T22" fmla="*/ 0 h 21"/>
                <a:gd name="T23" fmla="*/ 11 w 11"/>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21">
                  <a:moveTo>
                    <a:pt x="11" y="0"/>
                  </a:moveTo>
                  <a:lnTo>
                    <a:pt x="11" y="21"/>
                  </a:lnTo>
                  <a:lnTo>
                    <a:pt x="0" y="21"/>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193" name="Freeform 190"/>
            <p:cNvSpPr>
              <a:spLocks/>
            </p:cNvSpPr>
            <p:nvPr/>
          </p:nvSpPr>
          <p:spPr bwMode="auto">
            <a:xfrm>
              <a:off x="1795" y="1975"/>
              <a:ext cx="97" cy="54"/>
            </a:xfrm>
            <a:custGeom>
              <a:avLst/>
              <a:gdLst>
                <a:gd name="T0" fmla="*/ 97 w 97"/>
                <a:gd name="T1" fmla="*/ 21 h 54"/>
                <a:gd name="T2" fmla="*/ 97 w 97"/>
                <a:gd name="T3" fmla="*/ 54 h 54"/>
                <a:gd name="T4" fmla="*/ 0 w 97"/>
                <a:gd name="T5" fmla="*/ 21 h 54"/>
                <a:gd name="T6" fmla="*/ 97 w 97"/>
                <a:gd name="T7" fmla="*/ 0 h 54"/>
                <a:gd name="T8" fmla="*/ 97 w 97"/>
                <a:gd name="T9" fmla="*/ 21 h 54"/>
                <a:gd name="T10" fmla="*/ 0 60000 65536"/>
                <a:gd name="T11" fmla="*/ 0 60000 65536"/>
                <a:gd name="T12" fmla="*/ 0 60000 65536"/>
                <a:gd name="T13" fmla="*/ 0 60000 65536"/>
                <a:gd name="T14" fmla="*/ 0 60000 65536"/>
                <a:gd name="T15" fmla="*/ 0 w 97"/>
                <a:gd name="T16" fmla="*/ 0 h 54"/>
                <a:gd name="T17" fmla="*/ 97 w 97"/>
                <a:gd name="T18" fmla="*/ 54 h 54"/>
              </a:gdLst>
              <a:ahLst/>
              <a:cxnLst>
                <a:cxn ang="T10">
                  <a:pos x="T0" y="T1"/>
                </a:cxn>
                <a:cxn ang="T11">
                  <a:pos x="T2" y="T3"/>
                </a:cxn>
                <a:cxn ang="T12">
                  <a:pos x="T4" y="T5"/>
                </a:cxn>
                <a:cxn ang="T13">
                  <a:pos x="T6" y="T7"/>
                </a:cxn>
                <a:cxn ang="T14">
                  <a:pos x="T8" y="T9"/>
                </a:cxn>
              </a:cxnLst>
              <a:rect l="T15" t="T16" r="T17" b="T18"/>
              <a:pathLst>
                <a:path w="97" h="54">
                  <a:moveTo>
                    <a:pt x="97" y="21"/>
                  </a:moveTo>
                  <a:lnTo>
                    <a:pt x="97" y="54"/>
                  </a:lnTo>
                  <a:lnTo>
                    <a:pt x="0" y="21"/>
                  </a:lnTo>
                  <a:lnTo>
                    <a:pt x="97" y="0"/>
                  </a:lnTo>
                  <a:lnTo>
                    <a:pt x="97" y="2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194" name="Rectangle 191"/>
            <p:cNvSpPr>
              <a:spLocks noChangeArrowheads="1"/>
            </p:cNvSpPr>
            <p:nvPr/>
          </p:nvSpPr>
          <p:spPr bwMode="auto">
            <a:xfrm>
              <a:off x="5081" y="1996"/>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95" name="Rectangle 192"/>
            <p:cNvSpPr>
              <a:spLocks noChangeArrowheads="1"/>
            </p:cNvSpPr>
            <p:nvPr/>
          </p:nvSpPr>
          <p:spPr bwMode="auto">
            <a:xfrm>
              <a:off x="1903" y="1996"/>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96" name="Rectangle 193"/>
            <p:cNvSpPr>
              <a:spLocks noChangeArrowheads="1"/>
            </p:cNvSpPr>
            <p:nvPr/>
          </p:nvSpPr>
          <p:spPr bwMode="auto">
            <a:xfrm>
              <a:off x="1903" y="1996"/>
              <a:ext cx="3178"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197" name="Freeform 194"/>
            <p:cNvSpPr>
              <a:spLocks/>
            </p:cNvSpPr>
            <p:nvPr/>
          </p:nvSpPr>
          <p:spPr bwMode="auto">
            <a:xfrm>
              <a:off x="3546" y="2667"/>
              <a:ext cx="97" cy="64"/>
            </a:xfrm>
            <a:custGeom>
              <a:avLst/>
              <a:gdLst>
                <a:gd name="T0" fmla="*/ 97 w 97"/>
                <a:gd name="T1" fmla="*/ 32 h 64"/>
                <a:gd name="T2" fmla="*/ 97 w 97"/>
                <a:gd name="T3" fmla="*/ 64 h 64"/>
                <a:gd name="T4" fmla="*/ 97 w 97"/>
                <a:gd name="T5" fmla="*/ 64 h 64"/>
                <a:gd name="T6" fmla="*/ 97 w 97"/>
                <a:gd name="T7" fmla="*/ 64 h 64"/>
                <a:gd name="T8" fmla="*/ 0 w 97"/>
                <a:gd name="T9" fmla="*/ 43 h 64"/>
                <a:gd name="T10" fmla="*/ 0 w 97"/>
                <a:gd name="T11" fmla="*/ 32 h 64"/>
                <a:gd name="T12" fmla="*/ 0 w 97"/>
                <a:gd name="T13" fmla="*/ 32 h 64"/>
                <a:gd name="T14" fmla="*/ 97 w 97"/>
                <a:gd name="T15" fmla="*/ 0 h 64"/>
                <a:gd name="T16" fmla="*/ 97 w 97"/>
                <a:gd name="T17" fmla="*/ 0 h 64"/>
                <a:gd name="T18" fmla="*/ 97 w 97"/>
                <a:gd name="T19" fmla="*/ 10 h 64"/>
                <a:gd name="T20" fmla="*/ 97 w 97"/>
                <a:gd name="T21" fmla="*/ 10 h 64"/>
                <a:gd name="T22" fmla="*/ 0 w 97"/>
                <a:gd name="T23" fmla="*/ 43 h 64"/>
                <a:gd name="T24" fmla="*/ 0 w 97"/>
                <a:gd name="T25" fmla="*/ 32 h 64"/>
                <a:gd name="T26" fmla="*/ 0 w 97"/>
                <a:gd name="T27" fmla="*/ 32 h 64"/>
                <a:gd name="T28" fmla="*/ 97 w 97"/>
                <a:gd name="T29" fmla="*/ 54 h 64"/>
                <a:gd name="T30" fmla="*/ 97 w 97"/>
                <a:gd name="T31" fmla="*/ 64 h 64"/>
                <a:gd name="T32" fmla="*/ 86 w 97"/>
                <a:gd name="T33" fmla="*/ 64 h 64"/>
                <a:gd name="T34" fmla="*/ 86 w 97"/>
                <a:gd name="T35" fmla="*/ 32 h 64"/>
                <a:gd name="T36" fmla="*/ 97 w 97"/>
                <a:gd name="T37" fmla="*/ 32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7"/>
                <a:gd name="T58" fmla="*/ 0 h 64"/>
                <a:gd name="T59" fmla="*/ 97 w 97"/>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7" h="64">
                  <a:moveTo>
                    <a:pt x="97" y="32"/>
                  </a:moveTo>
                  <a:lnTo>
                    <a:pt x="97" y="64"/>
                  </a:lnTo>
                  <a:lnTo>
                    <a:pt x="0" y="43"/>
                  </a:lnTo>
                  <a:lnTo>
                    <a:pt x="0" y="32"/>
                  </a:lnTo>
                  <a:lnTo>
                    <a:pt x="97" y="0"/>
                  </a:lnTo>
                  <a:lnTo>
                    <a:pt x="97" y="10"/>
                  </a:lnTo>
                  <a:lnTo>
                    <a:pt x="0" y="43"/>
                  </a:lnTo>
                  <a:lnTo>
                    <a:pt x="0" y="32"/>
                  </a:lnTo>
                  <a:lnTo>
                    <a:pt x="97" y="54"/>
                  </a:lnTo>
                  <a:lnTo>
                    <a:pt x="97" y="64"/>
                  </a:lnTo>
                  <a:lnTo>
                    <a:pt x="86" y="64"/>
                  </a:lnTo>
                  <a:lnTo>
                    <a:pt x="86" y="32"/>
                  </a:lnTo>
                  <a:lnTo>
                    <a:pt x="97" y="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198" name="Freeform 195"/>
            <p:cNvSpPr>
              <a:spLocks/>
            </p:cNvSpPr>
            <p:nvPr/>
          </p:nvSpPr>
          <p:spPr bwMode="auto">
            <a:xfrm>
              <a:off x="3632" y="2677"/>
              <a:ext cx="11" cy="22"/>
            </a:xfrm>
            <a:custGeom>
              <a:avLst/>
              <a:gdLst>
                <a:gd name="T0" fmla="*/ 11 w 11"/>
                <a:gd name="T1" fmla="*/ 0 h 22"/>
                <a:gd name="T2" fmla="*/ 11 w 11"/>
                <a:gd name="T3" fmla="*/ 22 h 22"/>
                <a:gd name="T4" fmla="*/ 0 w 11"/>
                <a:gd name="T5" fmla="*/ 22 h 22"/>
                <a:gd name="T6" fmla="*/ 0 w 11"/>
                <a:gd name="T7" fmla="*/ 22 h 22"/>
                <a:gd name="T8" fmla="*/ 0 w 11"/>
                <a:gd name="T9" fmla="*/ 22 h 22"/>
                <a:gd name="T10" fmla="*/ 0 w 11"/>
                <a:gd name="T11" fmla="*/ 0 h 22"/>
                <a:gd name="T12" fmla="*/ 11 w 11"/>
                <a:gd name="T13" fmla="*/ 0 h 22"/>
                <a:gd name="T14" fmla="*/ 0 60000 65536"/>
                <a:gd name="T15" fmla="*/ 0 60000 65536"/>
                <a:gd name="T16" fmla="*/ 0 60000 65536"/>
                <a:gd name="T17" fmla="*/ 0 60000 65536"/>
                <a:gd name="T18" fmla="*/ 0 60000 65536"/>
                <a:gd name="T19" fmla="*/ 0 60000 65536"/>
                <a:gd name="T20" fmla="*/ 0 60000 65536"/>
                <a:gd name="T21" fmla="*/ 0 w 11"/>
                <a:gd name="T22" fmla="*/ 0 h 22"/>
                <a:gd name="T23" fmla="*/ 11 w 11"/>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22">
                  <a:moveTo>
                    <a:pt x="11" y="0"/>
                  </a:moveTo>
                  <a:lnTo>
                    <a:pt x="11" y="22"/>
                  </a:lnTo>
                  <a:lnTo>
                    <a:pt x="0" y="22"/>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199" name="Freeform 196"/>
            <p:cNvSpPr>
              <a:spLocks/>
            </p:cNvSpPr>
            <p:nvPr/>
          </p:nvSpPr>
          <p:spPr bwMode="auto">
            <a:xfrm>
              <a:off x="3546" y="2677"/>
              <a:ext cx="97" cy="54"/>
            </a:xfrm>
            <a:custGeom>
              <a:avLst/>
              <a:gdLst>
                <a:gd name="T0" fmla="*/ 97 w 97"/>
                <a:gd name="T1" fmla="*/ 22 h 54"/>
                <a:gd name="T2" fmla="*/ 97 w 97"/>
                <a:gd name="T3" fmla="*/ 54 h 54"/>
                <a:gd name="T4" fmla="*/ 0 w 97"/>
                <a:gd name="T5" fmla="*/ 33 h 54"/>
                <a:gd name="T6" fmla="*/ 97 w 97"/>
                <a:gd name="T7" fmla="*/ 0 h 54"/>
                <a:gd name="T8" fmla="*/ 97 w 97"/>
                <a:gd name="T9" fmla="*/ 22 h 54"/>
                <a:gd name="T10" fmla="*/ 0 60000 65536"/>
                <a:gd name="T11" fmla="*/ 0 60000 65536"/>
                <a:gd name="T12" fmla="*/ 0 60000 65536"/>
                <a:gd name="T13" fmla="*/ 0 60000 65536"/>
                <a:gd name="T14" fmla="*/ 0 60000 65536"/>
                <a:gd name="T15" fmla="*/ 0 w 97"/>
                <a:gd name="T16" fmla="*/ 0 h 54"/>
                <a:gd name="T17" fmla="*/ 97 w 97"/>
                <a:gd name="T18" fmla="*/ 54 h 54"/>
              </a:gdLst>
              <a:ahLst/>
              <a:cxnLst>
                <a:cxn ang="T10">
                  <a:pos x="T0" y="T1"/>
                </a:cxn>
                <a:cxn ang="T11">
                  <a:pos x="T2" y="T3"/>
                </a:cxn>
                <a:cxn ang="T12">
                  <a:pos x="T4" y="T5"/>
                </a:cxn>
                <a:cxn ang="T13">
                  <a:pos x="T6" y="T7"/>
                </a:cxn>
                <a:cxn ang="T14">
                  <a:pos x="T8" y="T9"/>
                </a:cxn>
              </a:cxnLst>
              <a:rect l="T15" t="T16" r="T17" b="T18"/>
              <a:pathLst>
                <a:path w="97" h="54">
                  <a:moveTo>
                    <a:pt x="97" y="22"/>
                  </a:moveTo>
                  <a:lnTo>
                    <a:pt x="97" y="54"/>
                  </a:lnTo>
                  <a:lnTo>
                    <a:pt x="0" y="33"/>
                  </a:lnTo>
                  <a:lnTo>
                    <a:pt x="97" y="0"/>
                  </a:lnTo>
                  <a:lnTo>
                    <a:pt x="97" y="2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200" name="Freeform 197"/>
            <p:cNvSpPr>
              <a:spLocks/>
            </p:cNvSpPr>
            <p:nvPr/>
          </p:nvSpPr>
          <p:spPr bwMode="auto">
            <a:xfrm>
              <a:off x="3730" y="2645"/>
              <a:ext cx="32" cy="43"/>
            </a:xfrm>
            <a:custGeom>
              <a:avLst/>
              <a:gdLst>
                <a:gd name="T0" fmla="*/ 32 w 32"/>
                <a:gd name="T1" fmla="*/ 11 h 43"/>
                <a:gd name="T2" fmla="*/ 21 w 32"/>
                <a:gd name="T3" fmla="*/ 0 h 43"/>
                <a:gd name="T4" fmla="*/ 0 w 32"/>
                <a:gd name="T5" fmla="*/ 32 h 43"/>
                <a:gd name="T6" fmla="*/ 10 w 32"/>
                <a:gd name="T7" fmla="*/ 43 h 43"/>
                <a:gd name="T8" fmla="*/ 32 w 32"/>
                <a:gd name="T9" fmla="*/ 11 h 43"/>
                <a:gd name="T10" fmla="*/ 0 60000 65536"/>
                <a:gd name="T11" fmla="*/ 0 60000 65536"/>
                <a:gd name="T12" fmla="*/ 0 60000 65536"/>
                <a:gd name="T13" fmla="*/ 0 60000 65536"/>
                <a:gd name="T14" fmla="*/ 0 60000 65536"/>
                <a:gd name="T15" fmla="*/ 0 w 32"/>
                <a:gd name="T16" fmla="*/ 0 h 43"/>
                <a:gd name="T17" fmla="*/ 32 w 32"/>
                <a:gd name="T18" fmla="*/ 43 h 43"/>
              </a:gdLst>
              <a:ahLst/>
              <a:cxnLst>
                <a:cxn ang="T10">
                  <a:pos x="T0" y="T1"/>
                </a:cxn>
                <a:cxn ang="T11">
                  <a:pos x="T2" y="T3"/>
                </a:cxn>
                <a:cxn ang="T12">
                  <a:pos x="T4" y="T5"/>
                </a:cxn>
                <a:cxn ang="T13">
                  <a:pos x="T6" y="T7"/>
                </a:cxn>
                <a:cxn ang="T14">
                  <a:pos x="T8" y="T9"/>
                </a:cxn>
              </a:cxnLst>
              <a:rect l="T15" t="T16" r="T17" b="T18"/>
              <a:pathLst>
                <a:path w="32" h="43">
                  <a:moveTo>
                    <a:pt x="32" y="11"/>
                  </a:moveTo>
                  <a:lnTo>
                    <a:pt x="21" y="0"/>
                  </a:lnTo>
                  <a:lnTo>
                    <a:pt x="0" y="32"/>
                  </a:lnTo>
                  <a:lnTo>
                    <a:pt x="10" y="43"/>
                  </a:lnTo>
                  <a:lnTo>
                    <a:pt x="32" y="1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201" name="Rectangle 198"/>
            <p:cNvSpPr>
              <a:spLocks noChangeArrowheads="1"/>
            </p:cNvSpPr>
            <p:nvPr/>
          </p:nvSpPr>
          <p:spPr bwMode="auto">
            <a:xfrm>
              <a:off x="3643" y="2699"/>
              <a:ext cx="33"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202" name="Freeform 199"/>
            <p:cNvSpPr>
              <a:spLocks/>
            </p:cNvSpPr>
            <p:nvPr/>
          </p:nvSpPr>
          <p:spPr bwMode="auto">
            <a:xfrm>
              <a:off x="3546" y="2612"/>
              <a:ext cx="65" cy="22"/>
            </a:xfrm>
            <a:custGeom>
              <a:avLst/>
              <a:gdLst>
                <a:gd name="T0" fmla="*/ 0 w 65"/>
                <a:gd name="T1" fmla="*/ 0 h 22"/>
                <a:gd name="T2" fmla="*/ 0 w 65"/>
                <a:gd name="T3" fmla="*/ 11 h 22"/>
                <a:gd name="T4" fmla="*/ 65 w 65"/>
                <a:gd name="T5" fmla="*/ 22 h 22"/>
                <a:gd name="T6" fmla="*/ 65 w 65"/>
                <a:gd name="T7" fmla="*/ 11 h 22"/>
                <a:gd name="T8" fmla="*/ 0 w 65"/>
                <a:gd name="T9" fmla="*/ 0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0"/>
                  </a:moveTo>
                  <a:lnTo>
                    <a:pt x="0" y="11"/>
                  </a:lnTo>
                  <a:lnTo>
                    <a:pt x="65" y="22"/>
                  </a:lnTo>
                  <a:lnTo>
                    <a:pt x="65" y="11"/>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203" name="Freeform 200"/>
            <p:cNvSpPr>
              <a:spLocks/>
            </p:cNvSpPr>
            <p:nvPr/>
          </p:nvSpPr>
          <p:spPr bwMode="auto">
            <a:xfrm>
              <a:off x="3697" y="2623"/>
              <a:ext cx="54" cy="33"/>
            </a:xfrm>
            <a:custGeom>
              <a:avLst/>
              <a:gdLst>
                <a:gd name="T0" fmla="*/ 0 w 54"/>
                <a:gd name="T1" fmla="*/ 0 h 33"/>
                <a:gd name="T2" fmla="*/ 0 w 54"/>
                <a:gd name="T3" fmla="*/ 11 h 33"/>
                <a:gd name="T4" fmla="*/ 54 w 54"/>
                <a:gd name="T5" fmla="*/ 33 h 33"/>
                <a:gd name="T6" fmla="*/ 54 w 54"/>
                <a:gd name="T7" fmla="*/ 22 h 33"/>
                <a:gd name="T8" fmla="*/ 0 w 54"/>
                <a:gd name="T9" fmla="*/ 0 h 33"/>
                <a:gd name="T10" fmla="*/ 0 60000 65536"/>
                <a:gd name="T11" fmla="*/ 0 60000 65536"/>
                <a:gd name="T12" fmla="*/ 0 60000 65536"/>
                <a:gd name="T13" fmla="*/ 0 60000 65536"/>
                <a:gd name="T14" fmla="*/ 0 60000 65536"/>
                <a:gd name="T15" fmla="*/ 0 w 54"/>
                <a:gd name="T16" fmla="*/ 0 h 33"/>
                <a:gd name="T17" fmla="*/ 54 w 54"/>
                <a:gd name="T18" fmla="*/ 33 h 33"/>
              </a:gdLst>
              <a:ahLst/>
              <a:cxnLst>
                <a:cxn ang="T10">
                  <a:pos x="T0" y="T1"/>
                </a:cxn>
                <a:cxn ang="T11">
                  <a:pos x="T2" y="T3"/>
                </a:cxn>
                <a:cxn ang="T12">
                  <a:pos x="T4" y="T5"/>
                </a:cxn>
                <a:cxn ang="T13">
                  <a:pos x="T6" y="T7"/>
                </a:cxn>
                <a:cxn ang="T14">
                  <a:pos x="T8" y="T9"/>
                </a:cxn>
              </a:cxnLst>
              <a:rect l="T15" t="T16" r="T17" b="T18"/>
              <a:pathLst>
                <a:path w="54" h="33">
                  <a:moveTo>
                    <a:pt x="0" y="0"/>
                  </a:moveTo>
                  <a:lnTo>
                    <a:pt x="0" y="11"/>
                  </a:lnTo>
                  <a:lnTo>
                    <a:pt x="54" y="33"/>
                  </a:lnTo>
                  <a:lnTo>
                    <a:pt x="54" y="22"/>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204" name="Rectangle 201"/>
            <p:cNvSpPr>
              <a:spLocks noChangeArrowheads="1"/>
            </p:cNvSpPr>
            <p:nvPr/>
          </p:nvSpPr>
          <p:spPr bwMode="auto">
            <a:xfrm>
              <a:off x="3524" y="2418"/>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205" name="Freeform 202"/>
            <p:cNvSpPr>
              <a:spLocks/>
            </p:cNvSpPr>
            <p:nvPr/>
          </p:nvSpPr>
          <p:spPr bwMode="auto">
            <a:xfrm>
              <a:off x="3524" y="2418"/>
              <a:ext cx="162" cy="32"/>
            </a:xfrm>
            <a:custGeom>
              <a:avLst/>
              <a:gdLst>
                <a:gd name="T0" fmla="*/ 0 w 162"/>
                <a:gd name="T1" fmla="*/ 0 h 32"/>
                <a:gd name="T2" fmla="*/ 162 w 162"/>
                <a:gd name="T3" fmla="*/ 22 h 32"/>
                <a:gd name="T4" fmla="*/ 162 w 162"/>
                <a:gd name="T5" fmla="*/ 22 h 32"/>
                <a:gd name="T6" fmla="*/ 162 w 162"/>
                <a:gd name="T7" fmla="*/ 32 h 32"/>
                <a:gd name="T8" fmla="*/ 162 w 162"/>
                <a:gd name="T9" fmla="*/ 32 h 32"/>
                <a:gd name="T10" fmla="*/ 0 w 162"/>
                <a:gd name="T11" fmla="*/ 11 h 32"/>
                <a:gd name="T12" fmla="*/ 0 w 162"/>
                <a:gd name="T13" fmla="*/ 0 h 32"/>
                <a:gd name="T14" fmla="*/ 0 60000 65536"/>
                <a:gd name="T15" fmla="*/ 0 60000 65536"/>
                <a:gd name="T16" fmla="*/ 0 60000 65536"/>
                <a:gd name="T17" fmla="*/ 0 60000 65536"/>
                <a:gd name="T18" fmla="*/ 0 60000 65536"/>
                <a:gd name="T19" fmla="*/ 0 60000 65536"/>
                <a:gd name="T20" fmla="*/ 0 60000 65536"/>
                <a:gd name="T21" fmla="*/ 0 w 162"/>
                <a:gd name="T22" fmla="*/ 0 h 32"/>
                <a:gd name="T23" fmla="*/ 162 w 16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2" h="32">
                  <a:moveTo>
                    <a:pt x="0" y="0"/>
                  </a:moveTo>
                  <a:lnTo>
                    <a:pt x="162" y="22"/>
                  </a:lnTo>
                  <a:lnTo>
                    <a:pt x="162" y="32"/>
                  </a:lnTo>
                  <a:lnTo>
                    <a:pt x="0" y="11"/>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206" name="Freeform 203"/>
            <p:cNvSpPr>
              <a:spLocks/>
            </p:cNvSpPr>
            <p:nvPr/>
          </p:nvSpPr>
          <p:spPr bwMode="auto">
            <a:xfrm>
              <a:off x="3686" y="2440"/>
              <a:ext cx="54" cy="32"/>
            </a:xfrm>
            <a:custGeom>
              <a:avLst/>
              <a:gdLst>
                <a:gd name="T0" fmla="*/ 0 w 54"/>
                <a:gd name="T1" fmla="*/ 0 h 32"/>
                <a:gd name="T2" fmla="*/ 44 w 54"/>
                <a:gd name="T3" fmla="*/ 21 h 32"/>
                <a:gd name="T4" fmla="*/ 54 w 54"/>
                <a:gd name="T5" fmla="*/ 21 h 32"/>
                <a:gd name="T6" fmla="*/ 44 w 54"/>
                <a:gd name="T7" fmla="*/ 32 h 32"/>
                <a:gd name="T8" fmla="*/ 44 w 54"/>
                <a:gd name="T9" fmla="*/ 32 h 32"/>
                <a:gd name="T10" fmla="*/ 0 w 54"/>
                <a:gd name="T11" fmla="*/ 10 h 32"/>
                <a:gd name="T12" fmla="*/ 0 w 54"/>
                <a:gd name="T13" fmla="*/ 0 h 32"/>
                <a:gd name="T14" fmla="*/ 0 60000 65536"/>
                <a:gd name="T15" fmla="*/ 0 60000 65536"/>
                <a:gd name="T16" fmla="*/ 0 60000 65536"/>
                <a:gd name="T17" fmla="*/ 0 60000 65536"/>
                <a:gd name="T18" fmla="*/ 0 60000 65536"/>
                <a:gd name="T19" fmla="*/ 0 60000 65536"/>
                <a:gd name="T20" fmla="*/ 0 60000 65536"/>
                <a:gd name="T21" fmla="*/ 0 w 54"/>
                <a:gd name="T22" fmla="*/ 0 h 32"/>
                <a:gd name="T23" fmla="*/ 54 w 54"/>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 h="32">
                  <a:moveTo>
                    <a:pt x="0" y="0"/>
                  </a:moveTo>
                  <a:lnTo>
                    <a:pt x="44" y="21"/>
                  </a:lnTo>
                  <a:lnTo>
                    <a:pt x="54" y="21"/>
                  </a:lnTo>
                  <a:lnTo>
                    <a:pt x="44" y="32"/>
                  </a:lnTo>
                  <a:lnTo>
                    <a:pt x="0" y="10"/>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207" name="Freeform 204"/>
            <p:cNvSpPr>
              <a:spLocks/>
            </p:cNvSpPr>
            <p:nvPr/>
          </p:nvSpPr>
          <p:spPr bwMode="auto">
            <a:xfrm>
              <a:off x="3751" y="2483"/>
              <a:ext cx="11" cy="11"/>
            </a:xfrm>
            <a:custGeom>
              <a:avLst/>
              <a:gdLst>
                <a:gd name="T0" fmla="*/ 11 w 11"/>
                <a:gd name="T1" fmla="*/ 0 h 11"/>
                <a:gd name="T2" fmla="*/ 11 w 11"/>
                <a:gd name="T3" fmla="*/ 0 h 11"/>
                <a:gd name="T4" fmla="*/ 0 w 11"/>
                <a:gd name="T5" fmla="*/ 11 h 11"/>
                <a:gd name="T6" fmla="*/ 0 w 11"/>
                <a:gd name="T7" fmla="*/ 11 h 11"/>
                <a:gd name="T8" fmla="*/ 11 w 11"/>
                <a:gd name="T9" fmla="*/ 0 h 11"/>
                <a:gd name="T10" fmla="*/ 0 60000 65536"/>
                <a:gd name="T11" fmla="*/ 0 60000 65536"/>
                <a:gd name="T12" fmla="*/ 0 60000 65536"/>
                <a:gd name="T13" fmla="*/ 0 60000 65536"/>
                <a:gd name="T14" fmla="*/ 0 60000 65536"/>
                <a:gd name="T15" fmla="*/ 0 w 11"/>
                <a:gd name="T16" fmla="*/ 0 h 11"/>
                <a:gd name="T17" fmla="*/ 11 w 11"/>
                <a:gd name="T18" fmla="*/ 11 h 11"/>
              </a:gdLst>
              <a:ahLst/>
              <a:cxnLst>
                <a:cxn ang="T10">
                  <a:pos x="T0" y="T1"/>
                </a:cxn>
                <a:cxn ang="T11">
                  <a:pos x="T2" y="T3"/>
                </a:cxn>
                <a:cxn ang="T12">
                  <a:pos x="T4" y="T5"/>
                </a:cxn>
                <a:cxn ang="T13">
                  <a:pos x="T6" y="T7"/>
                </a:cxn>
                <a:cxn ang="T14">
                  <a:pos x="T8" y="T9"/>
                </a:cxn>
              </a:cxnLst>
              <a:rect l="T15" t="T16" r="T17" b="T18"/>
              <a:pathLst>
                <a:path w="11" h="11">
                  <a:moveTo>
                    <a:pt x="11" y="0"/>
                  </a:moveTo>
                  <a:lnTo>
                    <a:pt x="11" y="0"/>
                  </a:lnTo>
                  <a:lnTo>
                    <a:pt x="0" y="11"/>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208" name="Freeform 205"/>
            <p:cNvSpPr>
              <a:spLocks/>
            </p:cNvSpPr>
            <p:nvPr/>
          </p:nvSpPr>
          <p:spPr bwMode="auto">
            <a:xfrm>
              <a:off x="3730" y="2461"/>
              <a:ext cx="32" cy="33"/>
            </a:xfrm>
            <a:custGeom>
              <a:avLst/>
              <a:gdLst>
                <a:gd name="T0" fmla="*/ 10 w 32"/>
                <a:gd name="T1" fmla="*/ 0 h 33"/>
                <a:gd name="T2" fmla="*/ 0 w 32"/>
                <a:gd name="T3" fmla="*/ 11 h 33"/>
                <a:gd name="T4" fmla="*/ 21 w 32"/>
                <a:gd name="T5" fmla="*/ 33 h 33"/>
                <a:gd name="T6" fmla="*/ 32 w 32"/>
                <a:gd name="T7" fmla="*/ 22 h 33"/>
                <a:gd name="T8" fmla="*/ 10 w 32"/>
                <a:gd name="T9" fmla="*/ 0 h 33"/>
                <a:gd name="T10" fmla="*/ 0 60000 65536"/>
                <a:gd name="T11" fmla="*/ 0 60000 65536"/>
                <a:gd name="T12" fmla="*/ 0 60000 65536"/>
                <a:gd name="T13" fmla="*/ 0 60000 65536"/>
                <a:gd name="T14" fmla="*/ 0 60000 65536"/>
                <a:gd name="T15" fmla="*/ 0 w 32"/>
                <a:gd name="T16" fmla="*/ 0 h 33"/>
                <a:gd name="T17" fmla="*/ 32 w 32"/>
                <a:gd name="T18" fmla="*/ 33 h 33"/>
              </a:gdLst>
              <a:ahLst/>
              <a:cxnLst>
                <a:cxn ang="T10">
                  <a:pos x="T0" y="T1"/>
                </a:cxn>
                <a:cxn ang="T11">
                  <a:pos x="T2" y="T3"/>
                </a:cxn>
                <a:cxn ang="T12">
                  <a:pos x="T4" y="T5"/>
                </a:cxn>
                <a:cxn ang="T13">
                  <a:pos x="T6" y="T7"/>
                </a:cxn>
                <a:cxn ang="T14">
                  <a:pos x="T8" y="T9"/>
                </a:cxn>
              </a:cxnLst>
              <a:rect l="T15" t="T16" r="T17" b="T18"/>
              <a:pathLst>
                <a:path w="32" h="33">
                  <a:moveTo>
                    <a:pt x="10" y="0"/>
                  </a:moveTo>
                  <a:lnTo>
                    <a:pt x="0" y="11"/>
                  </a:lnTo>
                  <a:lnTo>
                    <a:pt x="21" y="33"/>
                  </a:lnTo>
                  <a:lnTo>
                    <a:pt x="32" y="22"/>
                  </a:lnTo>
                  <a:lnTo>
                    <a:pt x="1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grpSp>
      <p:grpSp>
        <p:nvGrpSpPr>
          <p:cNvPr id="159749" name="Group 407"/>
          <p:cNvGrpSpPr>
            <a:grpSpLocks/>
          </p:cNvGrpSpPr>
          <p:nvPr/>
        </p:nvGrpSpPr>
        <p:grpSpPr bwMode="auto">
          <a:xfrm>
            <a:off x="2505075" y="2654300"/>
            <a:ext cx="5886450" cy="4152900"/>
            <a:chOff x="1578" y="1672"/>
            <a:chExt cx="3708" cy="2616"/>
          </a:xfrm>
        </p:grpSpPr>
        <p:sp>
          <p:nvSpPr>
            <p:cNvPr id="159809" name="Freeform 207"/>
            <p:cNvSpPr>
              <a:spLocks/>
            </p:cNvSpPr>
            <p:nvPr/>
          </p:nvSpPr>
          <p:spPr bwMode="auto">
            <a:xfrm>
              <a:off x="3568" y="2472"/>
              <a:ext cx="97" cy="65"/>
            </a:xfrm>
            <a:custGeom>
              <a:avLst/>
              <a:gdLst>
                <a:gd name="T0" fmla="*/ 97 w 97"/>
                <a:gd name="T1" fmla="*/ 43 h 65"/>
                <a:gd name="T2" fmla="*/ 97 w 97"/>
                <a:gd name="T3" fmla="*/ 65 h 65"/>
                <a:gd name="T4" fmla="*/ 97 w 97"/>
                <a:gd name="T5" fmla="*/ 65 h 65"/>
                <a:gd name="T6" fmla="*/ 97 w 97"/>
                <a:gd name="T7" fmla="*/ 65 h 65"/>
                <a:gd name="T8" fmla="*/ 0 w 97"/>
                <a:gd name="T9" fmla="*/ 43 h 65"/>
                <a:gd name="T10" fmla="*/ 0 w 97"/>
                <a:gd name="T11" fmla="*/ 32 h 65"/>
                <a:gd name="T12" fmla="*/ 0 w 97"/>
                <a:gd name="T13" fmla="*/ 32 h 65"/>
                <a:gd name="T14" fmla="*/ 97 w 97"/>
                <a:gd name="T15" fmla="*/ 0 h 65"/>
                <a:gd name="T16" fmla="*/ 97 w 97"/>
                <a:gd name="T17" fmla="*/ 0 h 65"/>
                <a:gd name="T18" fmla="*/ 97 w 97"/>
                <a:gd name="T19" fmla="*/ 11 h 65"/>
                <a:gd name="T20" fmla="*/ 97 w 97"/>
                <a:gd name="T21" fmla="*/ 11 h 65"/>
                <a:gd name="T22" fmla="*/ 0 w 97"/>
                <a:gd name="T23" fmla="*/ 43 h 65"/>
                <a:gd name="T24" fmla="*/ 0 w 97"/>
                <a:gd name="T25" fmla="*/ 32 h 65"/>
                <a:gd name="T26" fmla="*/ 0 w 97"/>
                <a:gd name="T27" fmla="*/ 32 h 65"/>
                <a:gd name="T28" fmla="*/ 97 w 97"/>
                <a:gd name="T29" fmla="*/ 54 h 65"/>
                <a:gd name="T30" fmla="*/ 97 w 97"/>
                <a:gd name="T31" fmla="*/ 65 h 65"/>
                <a:gd name="T32" fmla="*/ 86 w 97"/>
                <a:gd name="T33" fmla="*/ 65 h 65"/>
                <a:gd name="T34" fmla="*/ 86 w 97"/>
                <a:gd name="T35" fmla="*/ 43 h 65"/>
                <a:gd name="T36" fmla="*/ 97 w 97"/>
                <a:gd name="T37" fmla="*/ 43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7"/>
                <a:gd name="T58" fmla="*/ 0 h 65"/>
                <a:gd name="T59" fmla="*/ 97 w 97"/>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7" h="65">
                  <a:moveTo>
                    <a:pt x="97" y="43"/>
                  </a:moveTo>
                  <a:lnTo>
                    <a:pt x="97" y="65"/>
                  </a:lnTo>
                  <a:lnTo>
                    <a:pt x="0" y="43"/>
                  </a:lnTo>
                  <a:lnTo>
                    <a:pt x="0" y="32"/>
                  </a:lnTo>
                  <a:lnTo>
                    <a:pt x="97" y="0"/>
                  </a:lnTo>
                  <a:lnTo>
                    <a:pt x="97" y="11"/>
                  </a:lnTo>
                  <a:lnTo>
                    <a:pt x="0" y="43"/>
                  </a:lnTo>
                  <a:lnTo>
                    <a:pt x="0" y="32"/>
                  </a:lnTo>
                  <a:lnTo>
                    <a:pt x="97" y="54"/>
                  </a:lnTo>
                  <a:lnTo>
                    <a:pt x="97" y="65"/>
                  </a:lnTo>
                  <a:lnTo>
                    <a:pt x="86" y="65"/>
                  </a:lnTo>
                  <a:lnTo>
                    <a:pt x="86" y="43"/>
                  </a:lnTo>
                  <a:lnTo>
                    <a:pt x="97" y="4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10" name="Freeform 208"/>
            <p:cNvSpPr>
              <a:spLocks/>
            </p:cNvSpPr>
            <p:nvPr/>
          </p:nvSpPr>
          <p:spPr bwMode="auto">
            <a:xfrm>
              <a:off x="3654" y="2483"/>
              <a:ext cx="11" cy="32"/>
            </a:xfrm>
            <a:custGeom>
              <a:avLst/>
              <a:gdLst>
                <a:gd name="T0" fmla="*/ 11 w 11"/>
                <a:gd name="T1" fmla="*/ 0 h 32"/>
                <a:gd name="T2" fmla="*/ 11 w 11"/>
                <a:gd name="T3" fmla="*/ 32 h 32"/>
                <a:gd name="T4" fmla="*/ 0 w 11"/>
                <a:gd name="T5" fmla="*/ 32 h 32"/>
                <a:gd name="T6" fmla="*/ 0 w 11"/>
                <a:gd name="T7" fmla="*/ 32 h 32"/>
                <a:gd name="T8" fmla="*/ 0 w 11"/>
                <a:gd name="T9" fmla="*/ 32 h 32"/>
                <a:gd name="T10" fmla="*/ 0 w 11"/>
                <a:gd name="T11" fmla="*/ 0 h 32"/>
                <a:gd name="T12" fmla="*/ 11 w 11"/>
                <a:gd name="T13" fmla="*/ 0 h 32"/>
                <a:gd name="T14" fmla="*/ 0 60000 65536"/>
                <a:gd name="T15" fmla="*/ 0 60000 65536"/>
                <a:gd name="T16" fmla="*/ 0 60000 65536"/>
                <a:gd name="T17" fmla="*/ 0 60000 65536"/>
                <a:gd name="T18" fmla="*/ 0 60000 65536"/>
                <a:gd name="T19" fmla="*/ 0 60000 65536"/>
                <a:gd name="T20" fmla="*/ 0 60000 65536"/>
                <a:gd name="T21" fmla="*/ 0 w 11"/>
                <a:gd name="T22" fmla="*/ 0 h 32"/>
                <a:gd name="T23" fmla="*/ 11 w 11"/>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2">
                  <a:moveTo>
                    <a:pt x="11" y="0"/>
                  </a:moveTo>
                  <a:lnTo>
                    <a:pt x="11" y="32"/>
                  </a:lnTo>
                  <a:lnTo>
                    <a:pt x="0" y="32"/>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11" name="Freeform 209"/>
            <p:cNvSpPr>
              <a:spLocks/>
            </p:cNvSpPr>
            <p:nvPr/>
          </p:nvSpPr>
          <p:spPr bwMode="auto">
            <a:xfrm>
              <a:off x="3568" y="2483"/>
              <a:ext cx="97" cy="54"/>
            </a:xfrm>
            <a:custGeom>
              <a:avLst/>
              <a:gdLst>
                <a:gd name="T0" fmla="*/ 97 w 97"/>
                <a:gd name="T1" fmla="*/ 32 h 54"/>
                <a:gd name="T2" fmla="*/ 97 w 97"/>
                <a:gd name="T3" fmla="*/ 54 h 54"/>
                <a:gd name="T4" fmla="*/ 0 w 97"/>
                <a:gd name="T5" fmla="*/ 32 h 54"/>
                <a:gd name="T6" fmla="*/ 97 w 97"/>
                <a:gd name="T7" fmla="*/ 0 h 54"/>
                <a:gd name="T8" fmla="*/ 97 w 97"/>
                <a:gd name="T9" fmla="*/ 32 h 54"/>
                <a:gd name="T10" fmla="*/ 0 60000 65536"/>
                <a:gd name="T11" fmla="*/ 0 60000 65536"/>
                <a:gd name="T12" fmla="*/ 0 60000 65536"/>
                <a:gd name="T13" fmla="*/ 0 60000 65536"/>
                <a:gd name="T14" fmla="*/ 0 60000 65536"/>
                <a:gd name="T15" fmla="*/ 0 w 97"/>
                <a:gd name="T16" fmla="*/ 0 h 54"/>
                <a:gd name="T17" fmla="*/ 97 w 97"/>
                <a:gd name="T18" fmla="*/ 54 h 54"/>
              </a:gdLst>
              <a:ahLst/>
              <a:cxnLst>
                <a:cxn ang="T10">
                  <a:pos x="T0" y="T1"/>
                </a:cxn>
                <a:cxn ang="T11">
                  <a:pos x="T2" y="T3"/>
                </a:cxn>
                <a:cxn ang="T12">
                  <a:pos x="T4" y="T5"/>
                </a:cxn>
                <a:cxn ang="T13">
                  <a:pos x="T6" y="T7"/>
                </a:cxn>
                <a:cxn ang="T14">
                  <a:pos x="T8" y="T9"/>
                </a:cxn>
              </a:cxnLst>
              <a:rect l="T15" t="T16" r="T17" b="T18"/>
              <a:pathLst>
                <a:path w="97" h="54">
                  <a:moveTo>
                    <a:pt x="97" y="32"/>
                  </a:moveTo>
                  <a:lnTo>
                    <a:pt x="97" y="54"/>
                  </a:lnTo>
                  <a:lnTo>
                    <a:pt x="0" y="32"/>
                  </a:lnTo>
                  <a:lnTo>
                    <a:pt x="97" y="0"/>
                  </a:lnTo>
                  <a:lnTo>
                    <a:pt x="97" y="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12" name="Freeform 210"/>
            <p:cNvSpPr>
              <a:spLocks/>
            </p:cNvSpPr>
            <p:nvPr/>
          </p:nvSpPr>
          <p:spPr bwMode="auto">
            <a:xfrm>
              <a:off x="3751" y="2483"/>
              <a:ext cx="11" cy="11"/>
            </a:xfrm>
            <a:custGeom>
              <a:avLst/>
              <a:gdLst>
                <a:gd name="T0" fmla="*/ 11 w 11"/>
                <a:gd name="T1" fmla="*/ 11 h 11"/>
                <a:gd name="T2" fmla="*/ 11 w 11"/>
                <a:gd name="T3" fmla="*/ 11 h 11"/>
                <a:gd name="T4" fmla="*/ 0 w 11"/>
                <a:gd name="T5" fmla="*/ 0 h 11"/>
                <a:gd name="T6" fmla="*/ 0 w 11"/>
                <a:gd name="T7" fmla="*/ 0 h 11"/>
                <a:gd name="T8" fmla="*/ 11 w 11"/>
                <a:gd name="T9" fmla="*/ 11 h 11"/>
                <a:gd name="T10" fmla="*/ 0 60000 65536"/>
                <a:gd name="T11" fmla="*/ 0 60000 65536"/>
                <a:gd name="T12" fmla="*/ 0 60000 65536"/>
                <a:gd name="T13" fmla="*/ 0 60000 65536"/>
                <a:gd name="T14" fmla="*/ 0 60000 65536"/>
                <a:gd name="T15" fmla="*/ 0 w 11"/>
                <a:gd name="T16" fmla="*/ 0 h 11"/>
                <a:gd name="T17" fmla="*/ 11 w 11"/>
                <a:gd name="T18" fmla="*/ 11 h 11"/>
              </a:gdLst>
              <a:ahLst/>
              <a:cxnLst>
                <a:cxn ang="T10">
                  <a:pos x="T0" y="T1"/>
                </a:cxn>
                <a:cxn ang="T11">
                  <a:pos x="T2" y="T3"/>
                </a:cxn>
                <a:cxn ang="T12">
                  <a:pos x="T4" y="T5"/>
                </a:cxn>
                <a:cxn ang="T13">
                  <a:pos x="T6" y="T7"/>
                </a:cxn>
                <a:cxn ang="T14">
                  <a:pos x="T8" y="T9"/>
                </a:cxn>
              </a:cxnLst>
              <a:rect l="T15" t="T16" r="T17" b="T18"/>
              <a:pathLst>
                <a:path w="11" h="11">
                  <a:moveTo>
                    <a:pt x="11" y="11"/>
                  </a:moveTo>
                  <a:lnTo>
                    <a:pt x="11" y="11"/>
                  </a:lnTo>
                  <a:lnTo>
                    <a:pt x="0" y="0"/>
                  </a:lnTo>
                  <a:lnTo>
                    <a:pt x="11" y="1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13" name="Freeform 211"/>
            <p:cNvSpPr>
              <a:spLocks/>
            </p:cNvSpPr>
            <p:nvPr/>
          </p:nvSpPr>
          <p:spPr bwMode="auto">
            <a:xfrm>
              <a:off x="3730" y="2483"/>
              <a:ext cx="32" cy="32"/>
            </a:xfrm>
            <a:custGeom>
              <a:avLst/>
              <a:gdLst>
                <a:gd name="T0" fmla="*/ 32 w 32"/>
                <a:gd name="T1" fmla="*/ 11 h 32"/>
                <a:gd name="T2" fmla="*/ 21 w 32"/>
                <a:gd name="T3" fmla="*/ 0 h 32"/>
                <a:gd name="T4" fmla="*/ 0 w 32"/>
                <a:gd name="T5" fmla="*/ 21 h 32"/>
                <a:gd name="T6" fmla="*/ 0 w 32"/>
                <a:gd name="T7" fmla="*/ 21 h 32"/>
                <a:gd name="T8" fmla="*/ 0 w 32"/>
                <a:gd name="T9" fmla="*/ 32 h 32"/>
                <a:gd name="T10" fmla="*/ 10 w 32"/>
                <a:gd name="T11" fmla="*/ 32 h 32"/>
                <a:gd name="T12" fmla="*/ 32 w 32"/>
                <a:gd name="T13" fmla="*/ 11 h 32"/>
                <a:gd name="T14" fmla="*/ 0 60000 65536"/>
                <a:gd name="T15" fmla="*/ 0 60000 65536"/>
                <a:gd name="T16" fmla="*/ 0 60000 65536"/>
                <a:gd name="T17" fmla="*/ 0 60000 65536"/>
                <a:gd name="T18" fmla="*/ 0 60000 65536"/>
                <a:gd name="T19" fmla="*/ 0 60000 65536"/>
                <a:gd name="T20" fmla="*/ 0 60000 65536"/>
                <a:gd name="T21" fmla="*/ 0 w 32"/>
                <a:gd name="T22" fmla="*/ 0 h 32"/>
                <a:gd name="T23" fmla="*/ 32 w 3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32">
                  <a:moveTo>
                    <a:pt x="32" y="11"/>
                  </a:moveTo>
                  <a:lnTo>
                    <a:pt x="21" y="0"/>
                  </a:lnTo>
                  <a:lnTo>
                    <a:pt x="0" y="21"/>
                  </a:lnTo>
                  <a:lnTo>
                    <a:pt x="0" y="32"/>
                  </a:lnTo>
                  <a:lnTo>
                    <a:pt x="10" y="32"/>
                  </a:lnTo>
                  <a:lnTo>
                    <a:pt x="32" y="1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14" name="Rectangle 212"/>
            <p:cNvSpPr>
              <a:spLocks noChangeArrowheads="1"/>
            </p:cNvSpPr>
            <p:nvPr/>
          </p:nvSpPr>
          <p:spPr bwMode="auto">
            <a:xfrm>
              <a:off x="3676" y="2515"/>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15" name="Freeform 213"/>
            <p:cNvSpPr>
              <a:spLocks/>
            </p:cNvSpPr>
            <p:nvPr/>
          </p:nvSpPr>
          <p:spPr bwMode="auto">
            <a:xfrm>
              <a:off x="3676" y="2504"/>
              <a:ext cx="54" cy="22"/>
            </a:xfrm>
            <a:custGeom>
              <a:avLst/>
              <a:gdLst>
                <a:gd name="T0" fmla="*/ 54 w 54"/>
                <a:gd name="T1" fmla="*/ 11 h 22"/>
                <a:gd name="T2" fmla="*/ 54 w 54"/>
                <a:gd name="T3" fmla="*/ 0 h 22"/>
                <a:gd name="T4" fmla="*/ 0 w 54"/>
                <a:gd name="T5" fmla="*/ 11 h 22"/>
                <a:gd name="T6" fmla="*/ 0 w 54"/>
                <a:gd name="T7" fmla="*/ 22 h 22"/>
                <a:gd name="T8" fmla="*/ 54 w 54"/>
                <a:gd name="T9" fmla="*/ 11 h 22"/>
                <a:gd name="T10" fmla="*/ 0 60000 65536"/>
                <a:gd name="T11" fmla="*/ 0 60000 65536"/>
                <a:gd name="T12" fmla="*/ 0 60000 65536"/>
                <a:gd name="T13" fmla="*/ 0 60000 65536"/>
                <a:gd name="T14" fmla="*/ 0 60000 65536"/>
                <a:gd name="T15" fmla="*/ 0 w 54"/>
                <a:gd name="T16" fmla="*/ 0 h 22"/>
                <a:gd name="T17" fmla="*/ 54 w 54"/>
                <a:gd name="T18" fmla="*/ 22 h 22"/>
              </a:gdLst>
              <a:ahLst/>
              <a:cxnLst>
                <a:cxn ang="T10">
                  <a:pos x="T0" y="T1"/>
                </a:cxn>
                <a:cxn ang="T11">
                  <a:pos x="T2" y="T3"/>
                </a:cxn>
                <a:cxn ang="T12">
                  <a:pos x="T4" y="T5"/>
                </a:cxn>
                <a:cxn ang="T13">
                  <a:pos x="T6" y="T7"/>
                </a:cxn>
                <a:cxn ang="T14">
                  <a:pos x="T8" y="T9"/>
                </a:cxn>
              </a:cxnLst>
              <a:rect l="T15" t="T16" r="T17" b="T18"/>
              <a:pathLst>
                <a:path w="54" h="22">
                  <a:moveTo>
                    <a:pt x="54" y="11"/>
                  </a:moveTo>
                  <a:lnTo>
                    <a:pt x="54" y="0"/>
                  </a:lnTo>
                  <a:lnTo>
                    <a:pt x="0" y="11"/>
                  </a:lnTo>
                  <a:lnTo>
                    <a:pt x="0" y="22"/>
                  </a:lnTo>
                  <a:lnTo>
                    <a:pt x="54" y="1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16" name="Rectangle 214"/>
            <p:cNvSpPr>
              <a:spLocks noChangeArrowheads="1"/>
            </p:cNvSpPr>
            <p:nvPr/>
          </p:nvSpPr>
          <p:spPr bwMode="auto">
            <a:xfrm>
              <a:off x="3535" y="2342"/>
              <a:ext cx="108"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17" name="Freeform 215"/>
            <p:cNvSpPr>
              <a:spLocks/>
            </p:cNvSpPr>
            <p:nvPr/>
          </p:nvSpPr>
          <p:spPr bwMode="auto">
            <a:xfrm>
              <a:off x="3503" y="2342"/>
              <a:ext cx="140" cy="44"/>
            </a:xfrm>
            <a:custGeom>
              <a:avLst/>
              <a:gdLst>
                <a:gd name="T0" fmla="*/ 140 w 140"/>
                <a:gd name="T1" fmla="*/ 44 h 44"/>
                <a:gd name="T2" fmla="*/ 140 w 140"/>
                <a:gd name="T3" fmla="*/ 33 h 44"/>
                <a:gd name="T4" fmla="*/ 32 w 140"/>
                <a:gd name="T5" fmla="*/ 0 h 44"/>
                <a:gd name="T6" fmla="*/ 32 w 140"/>
                <a:gd name="T7" fmla="*/ 0 h 44"/>
                <a:gd name="T8" fmla="*/ 0 w 140"/>
                <a:gd name="T9" fmla="*/ 11 h 44"/>
                <a:gd name="T10" fmla="*/ 32 w 140"/>
                <a:gd name="T11" fmla="*/ 11 h 44"/>
                <a:gd name="T12" fmla="*/ 140 w 140"/>
                <a:gd name="T13" fmla="*/ 44 h 44"/>
                <a:gd name="T14" fmla="*/ 0 60000 65536"/>
                <a:gd name="T15" fmla="*/ 0 60000 65536"/>
                <a:gd name="T16" fmla="*/ 0 60000 65536"/>
                <a:gd name="T17" fmla="*/ 0 60000 65536"/>
                <a:gd name="T18" fmla="*/ 0 60000 65536"/>
                <a:gd name="T19" fmla="*/ 0 60000 65536"/>
                <a:gd name="T20" fmla="*/ 0 60000 65536"/>
                <a:gd name="T21" fmla="*/ 0 w 140"/>
                <a:gd name="T22" fmla="*/ 0 h 44"/>
                <a:gd name="T23" fmla="*/ 140 w 140"/>
                <a:gd name="T24" fmla="*/ 44 h 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0" h="44">
                  <a:moveTo>
                    <a:pt x="140" y="44"/>
                  </a:moveTo>
                  <a:lnTo>
                    <a:pt x="140" y="33"/>
                  </a:lnTo>
                  <a:lnTo>
                    <a:pt x="32" y="0"/>
                  </a:lnTo>
                  <a:lnTo>
                    <a:pt x="0" y="11"/>
                  </a:lnTo>
                  <a:lnTo>
                    <a:pt x="32" y="11"/>
                  </a:lnTo>
                  <a:lnTo>
                    <a:pt x="140" y="4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18" name="Freeform 216"/>
            <p:cNvSpPr>
              <a:spLocks/>
            </p:cNvSpPr>
            <p:nvPr/>
          </p:nvSpPr>
          <p:spPr bwMode="auto">
            <a:xfrm>
              <a:off x="3535" y="2310"/>
              <a:ext cx="108" cy="43"/>
            </a:xfrm>
            <a:custGeom>
              <a:avLst/>
              <a:gdLst>
                <a:gd name="T0" fmla="*/ 0 w 108"/>
                <a:gd name="T1" fmla="*/ 32 h 43"/>
                <a:gd name="T2" fmla="*/ 0 w 108"/>
                <a:gd name="T3" fmla="*/ 43 h 43"/>
                <a:gd name="T4" fmla="*/ 108 w 108"/>
                <a:gd name="T5" fmla="*/ 11 h 43"/>
                <a:gd name="T6" fmla="*/ 108 w 108"/>
                <a:gd name="T7" fmla="*/ 0 h 43"/>
                <a:gd name="T8" fmla="*/ 0 w 108"/>
                <a:gd name="T9" fmla="*/ 32 h 43"/>
                <a:gd name="T10" fmla="*/ 0 60000 65536"/>
                <a:gd name="T11" fmla="*/ 0 60000 65536"/>
                <a:gd name="T12" fmla="*/ 0 60000 65536"/>
                <a:gd name="T13" fmla="*/ 0 60000 65536"/>
                <a:gd name="T14" fmla="*/ 0 60000 65536"/>
                <a:gd name="T15" fmla="*/ 0 w 108"/>
                <a:gd name="T16" fmla="*/ 0 h 43"/>
                <a:gd name="T17" fmla="*/ 108 w 108"/>
                <a:gd name="T18" fmla="*/ 43 h 43"/>
              </a:gdLst>
              <a:ahLst/>
              <a:cxnLst>
                <a:cxn ang="T10">
                  <a:pos x="T0" y="T1"/>
                </a:cxn>
                <a:cxn ang="T11">
                  <a:pos x="T2" y="T3"/>
                </a:cxn>
                <a:cxn ang="T12">
                  <a:pos x="T4" y="T5"/>
                </a:cxn>
                <a:cxn ang="T13">
                  <a:pos x="T6" y="T7"/>
                </a:cxn>
                <a:cxn ang="T14">
                  <a:pos x="T8" y="T9"/>
                </a:cxn>
              </a:cxnLst>
              <a:rect l="T15" t="T16" r="T17" b="T18"/>
              <a:pathLst>
                <a:path w="108" h="43">
                  <a:moveTo>
                    <a:pt x="0" y="32"/>
                  </a:moveTo>
                  <a:lnTo>
                    <a:pt x="0" y="43"/>
                  </a:lnTo>
                  <a:lnTo>
                    <a:pt x="108" y="11"/>
                  </a:lnTo>
                  <a:lnTo>
                    <a:pt x="108" y="0"/>
                  </a:lnTo>
                  <a:lnTo>
                    <a:pt x="0" y="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19" name="Rectangle 217"/>
            <p:cNvSpPr>
              <a:spLocks noChangeArrowheads="1"/>
            </p:cNvSpPr>
            <p:nvPr/>
          </p:nvSpPr>
          <p:spPr bwMode="auto">
            <a:xfrm>
              <a:off x="4205" y="2353"/>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20" name="Rectangle 218"/>
            <p:cNvSpPr>
              <a:spLocks noChangeArrowheads="1"/>
            </p:cNvSpPr>
            <p:nvPr/>
          </p:nvSpPr>
          <p:spPr bwMode="auto">
            <a:xfrm>
              <a:off x="4162" y="2353"/>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21" name="Rectangle 219"/>
            <p:cNvSpPr>
              <a:spLocks noChangeArrowheads="1"/>
            </p:cNvSpPr>
            <p:nvPr/>
          </p:nvSpPr>
          <p:spPr bwMode="auto">
            <a:xfrm>
              <a:off x="4162" y="2353"/>
              <a:ext cx="43"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22" name="Line 220"/>
            <p:cNvSpPr>
              <a:spLocks noChangeShapeType="1"/>
            </p:cNvSpPr>
            <p:nvPr/>
          </p:nvSpPr>
          <p:spPr bwMode="auto">
            <a:xfrm flipH="1">
              <a:off x="4022" y="2353"/>
              <a:ext cx="75" cy="1"/>
            </a:xfrm>
            <a:prstGeom prst="line">
              <a:avLst/>
            </a:prstGeom>
            <a:noFill/>
            <a:ln w="0">
              <a:solidFill>
                <a:srgbClr val="000000"/>
              </a:solidFill>
              <a:round/>
              <a:headEnd/>
              <a:tailEnd/>
            </a:ln>
          </p:spPr>
          <p:txBody>
            <a:bodyPr/>
            <a:lstStyle/>
            <a:p>
              <a:endParaRPr lang="en-US"/>
            </a:p>
          </p:txBody>
        </p:sp>
        <p:sp>
          <p:nvSpPr>
            <p:cNvPr id="159823" name="Line 221"/>
            <p:cNvSpPr>
              <a:spLocks noChangeShapeType="1"/>
            </p:cNvSpPr>
            <p:nvPr/>
          </p:nvSpPr>
          <p:spPr bwMode="auto">
            <a:xfrm flipH="1">
              <a:off x="3892" y="2353"/>
              <a:ext cx="76" cy="1"/>
            </a:xfrm>
            <a:prstGeom prst="line">
              <a:avLst/>
            </a:prstGeom>
            <a:noFill/>
            <a:ln w="0">
              <a:solidFill>
                <a:srgbClr val="000000"/>
              </a:solidFill>
              <a:round/>
              <a:headEnd/>
              <a:tailEnd/>
            </a:ln>
          </p:spPr>
          <p:txBody>
            <a:bodyPr/>
            <a:lstStyle/>
            <a:p>
              <a:endParaRPr lang="en-US"/>
            </a:p>
          </p:txBody>
        </p:sp>
        <p:sp>
          <p:nvSpPr>
            <p:cNvPr id="159824" name="Line 222"/>
            <p:cNvSpPr>
              <a:spLocks noChangeShapeType="1"/>
            </p:cNvSpPr>
            <p:nvPr/>
          </p:nvSpPr>
          <p:spPr bwMode="auto">
            <a:xfrm flipH="1">
              <a:off x="3751" y="2353"/>
              <a:ext cx="76" cy="1"/>
            </a:xfrm>
            <a:prstGeom prst="line">
              <a:avLst/>
            </a:prstGeom>
            <a:noFill/>
            <a:ln w="0">
              <a:solidFill>
                <a:srgbClr val="000000"/>
              </a:solidFill>
              <a:round/>
              <a:headEnd/>
              <a:tailEnd/>
            </a:ln>
          </p:spPr>
          <p:txBody>
            <a:bodyPr/>
            <a:lstStyle/>
            <a:p>
              <a:endParaRPr lang="en-US"/>
            </a:p>
          </p:txBody>
        </p:sp>
        <p:sp>
          <p:nvSpPr>
            <p:cNvPr id="159825" name="Rectangle 223"/>
            <p:cNvSpPr>
              <a:spLocks noChangeArrowheads="1"/>
            </p:cNvSpPr>
            <p:nvPr/>
          </p:nvSpPr>
          <p:spPr bwMode="auto">
            <a:xfrm>
              <a:off x="3686" y="2353"/>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26" name="Rectangle 224"/>
            <p:cNvSpPr>
              <a:spLocks noChangeArrowheads="1"/>
            </p:cNvSpPr>
            <p:nvPr/>
          </p:nvSpPr>
          <p:spPr bwMode="auto">
            <a:xfrm>
              <a:off x="3643" y="2353"/>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27" name="Rectangle 225"/>
            <p:cNvSpPr>
              <a:spLocks noChangeArrowheads="1"/>
            </p:cNvSpPr>
            <p:nvPr/>
          </p:nvSpPr>
          <p:spPr bwMode="auto">
            <a:xfrm>
              <a:off x="3643" y="2353"/>
              <a:ext cx="43"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28" name="Freeform 226"/>
            <p:cNvSpPr>
              <a:spLocks/>
            </p:cNvSpPr>
            <p:nvPr/>
          </p:nvSpPr>
          <p:spPr bwMode="auto">
            <a:xfrm>
              <a:off x="4086" y="2267"/>
              <a:ext cx="130" cy="65"/>
            </a:xfrm>
            <a:custGeom>
              <a:avLst/>
              <a:gdLst>
                <a:gd name="T0" fmla="*/ 0 w 130"/>
                <a:gd name="T1" fmla="*/ 21 h 65"/>
                <a:gd name="T2" fmla="*/ 0 w 130"/>
                <a:gd name="T3" fmla="*/ 0 h 65"/>
                <a:gd name="T4" fmla="*/ 0 w 130"/>
                <a:gd name="T5" fmla="*/ 0 h 65"/>
                <a:gd name="T6" fmla="*/ 0 w 130"/>
                <a:gd name="T7" fmla="*/ 0 h 65"/>
                <a:gd name="T8" fmla="*/ 98 w 130"/>
                <a:gd name="T9" fmla="*/ 21 h 65"/>
                <a:gd name="T10" fmla="*/ 130 w 130"/>
                <a:gd name="T11" fmla="*/ 21 h 65"/>
                <a:gd name="T12" fmla="*/ 98 w 130"/>
                <a:gd name="T13" fmla="*/ 32 h 65"/>
                <a:gd name="T14" fmla="*/ 0 w 130"/>
                <a:gd name="T15" fmla="*/ 65 h 65"/>
                <a:gd name="T16" fmla="*/ 0 w 130"/>
                <a:gd name="T17" fmla="*/ 65 h 65"/>
                <a:gd name="T18" fmla="*/ 0 w 130"/>
                <a:gd name="T19" fmla="*/ 54 h 65"/>
                <a:gd name="T20" fmla="*/ 0 w 130"/>
                <a:gd name="T21" fmla="*/ 54 h 65"/>
                <a:gd name="T22" fmla="*/ 98 w 130"/>
                <a:gd name="T23" fmla="*/ 21 h 65"/>
                <a:gd name="T24" fmla="*/ 98 w 130"/>
                <a:gd name="T25" fmla="*/ 32 h 65"/>
                <a:gd name="T26" fmla="*/ 98 w 130"/>
                <a:gd name="T27" fmla="*/ 32 h 65"/>
                <a:gd name="T28" fmla="*/ 0 w 130"/>
                <a:gd name="T29" fmla="*/ 10 h 65"/>
                <a:gd name="T30" fmla="*/ 0 w 130"/>
                <a:gd name="T31" fmla="*/ 0 h 65"/>
                <a:gd name="T32" fmla="*/ 11 w 130"/>
                <a:gd name="T33" fmla="*/ 0 h 65"/>
                <a:gd name="T34" fmla="*/ 11 w 130"/>
                <a:gd name="T35" fmla="*/ 21 h 65"/>
                <a:gd name="T36" fmla="*/ 0 w 130"/>
                <a:gd name="T37" fmla="*/ 21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0"/>
                <a:gd name="T58" fmla="*/ 0 h 65"/>
                <a:gd name="T59" fmla="*/ 130 w 130"/>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0" h="65">
                  <a:moveTo>
                    <a:pt x="0" y="21"/>
                  </a:moveTo>
                  <a:lnTo>
                    <a:pt x="0" y="0"/>
                  </a:lnTo>
                  <a:lnTo>
                    <a:pt x="98" y="21"/>
                  </a:lnTo>
                  <a:lnTo>
                    <a:pt x="130" y="21"/>
                  </a:lnTo>
                  <a:lnTo>
                    <a:pt x="98" y="32"/>
                  </a:lnTo>
                  <a:lnTo>
                    <a:pt x="0" y="65"/>
                  </a:lnTo>
                  <a:lnTo>
                    <a:pt x="0" y="54"/>
                  </a:lnTo>
                  <a:lnTo>
                    <a:pt x="98" y="21"/>
                  </a:lnTo>
                  <a:lnTo>
                    <a:pt x="98" y="32"/>
                  </a:lnTo>
                  <a:lnTo>
                    <a:pt x="0" y="10"/>
                  </a:lnTo>
                  <a:lnTo>
                    <a:pt x="0" y="0"/>
                  </a:lnTo>
                  <a:lnTo>
                    <a:pt x="11" y="0"/>
                  </a:lnTo>
                  <a:lnTo>
                    <a:pt x="11" y="21"/>
                  </a:lnTo>
                  <a:lnTo>
                    <a:pt x="0" y="2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29" name="Freeform 227"/>
            <p:cNvSpPr>
              <a:spLocks/>
            </p:cNvSpPr>
            <p:nvPr/>
          </p:nvSpPr>
          <p:spPr bwMode="auto">
            <a:xfrm>
              <a:off x="4086" y="2288"/>
              <a:ext cx="11" cy="33"/>
            </a:xfrm>
            <a:custGeom>
              <a:avLst/>
              <a:gdLst>
                <a:gd name="T0" fmla="*/ 0 w 11"/>
                <a:gd name="T1" fmla="*/ 33 h 33"/>
                <a:gd name="T2" fmla="*/ 0 w 11"/>
                <a:gd name="T3" fmla="*/ 0 h 33"/>
                <a:gd name="T4" fmla="*/ 11 w 11"/>
                <a:gd name="T5" fmla="*/ 0 h 33"/>
                <a:gd name="T6" fmla="*/ 11 w 11"/>
                <a:gd name="T7" fmla="*/ 0 h 33"/>
                <a:gd name="T8" fmla="*/ 11 w 11"/>
                <a:gd name="T9" fmla="*/ 0 h 33"/>
                <a:gd name="T10" fmla="*/ 11 w 11"/>
                <a:gd name="T11" fmla="*/ 33 h 33"/>
                <a:gd name="T12" fmla="*/ 0 w 11"/>
                <a:gd name="T13" fmla="*/ 33 h 33"/>
                <a:gd name="T14" fmla="*/ 0 60000 65536"/>
                <a:gd name="T15" fmla="*/ 0 60000 65536"/>
                <a:gd name="T16" fmla="*/ 0 60000 65536"/>
                <a:gd name="T17" fmla="*/ 0 60000 65536"/>
                <a:gd name="T18" fmla="*/ 0 60000 65536"/>
                <a:gd name="T19" fmla="*/ 0 60000 65536"/>
                <a:gd name="T20" fmla="*/ 0 60000 65536"/>
                <a:gd name="T21" fmla="*/ 0 w 11"/>
                <a:gd name="T22" fmla="*/ 0 h 33"/>
                <a:gd name="T23" fmla="*/ 11 w 11"/>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3">
                  <a:moveTo>
                    <a:pt x="0" y="33"/>
                  </a:moveTo>
                  <a:lnTo>
                    <a:pt x="0" y="0"/>
                  </a:lnTo>
                  <a:lnTo>
                    <a:pt x="11" y="0"/>
                  </a:lnTo>
                  <a:lnTo>
                    <a:pt x="11" y="33"/>
                  </a:lnTo>
                  <a:lnTo>
                    <a:pt x="0" y="3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30" name="Freeform 228"/>
            <p:cNvSpPr>
              <a:spLocks/>
            </p:cNvSpPr>
            <p:nvPr/>
          </p:nvSpPr>
          <p:spPr bwMode="auto">
            <a:xfrm>
              <a:off x="4086" y="2267"/>
              <a:ext cx="98" cy="54"/>
            </a:xfrm>
            <a:custGeom>
              <a:avLst/>
              <a:gdLst>
                <a:gd name="T0" fmla="*/ 0 w 98"/>
                <a:gd name="T1" fmla="*/ 21 h 54"/>
                <a:gd name="T2" fmla="*/ 0 w 98"/>
                <a:gd name="T3" fmla="*/ 0 h 54"/>
                <a:gd name="T4" fmla="*/ 98 w 98"/>
                <a:gd name="T5" fmla="*/ 21 h 54"/>
                <a:gd name="T6" fmla="*/ 0 w 98"/>
                <a:gd name="T7" fmla="*/ 54 h 54"/>
                <a:gd name="T8" fmla="*/ 0 w 98"/>
                <a:gd name="T9" fmla="*/ 21 h 54"/>
                <a:gd name="T10" fmla="*/ 0 60000 65536"/>
                <a:gd name="T11" fmla="*/ 0 60000 65536"/>
                <a:gd name="T12" fmla="*/ 0 60000 65536"/>
                <a:gd name="T13" fmla="*/ 0 60000 65536"/>
                <a:gd name="T14" fmla="*/ 0 60000 65536"/>
                <a:gd name="T15" fmla="*/ 0 w 98"/>
                <a:gd name="T16" fmla="*/ 0 h 54"/>
                <a:gd name="T17" fmla="*/ 98 w 98"/>
                <a:gd name="T18" fmla="*/ 54 h 54"/>
              </a:gdLst>
              <a:ahLst/>
              <a:cxnLst>
                <a:cxn ang="T10">
                  <a:pos x="T0" y="T1"/>
                </a:cxn>
                <a:cxn ang="T11">
                  <a:pos x="T2" y="T3"/>
                </a:cxn>
                <a:cxn ang="T12">
                  <a:pos x="T4" y="T5"/>
                </a:cxn>
                <a:cxn ang="T13">
                  <a:pos x="T6" y="T7"/>
                </a:cxn>
                <a:cxn ang="T14">
                  <a:pos x="T8" y="T9"/>
                </a:cxn>
              </a:cxnLst>
              <a:rect l="T15" t="T16" r="T17" b="T18"/>
              <a:pathLst>
                <a:path w="98" h="54">
                  <a:moveTo>
                    <a:pt x="0" y="21"/>
                  </a:moveTo>
                  <a:lnTo>
                    <a:pt x="0" y="0"/>
                  </a:lnTo>
                  <a:lnTo>
                    <a:pt x="98" y="21"/>
                  </a:lnTo>
                  <a:lnTo>
                    <a:pt x="0" y="54"/>
                  </a:lnTo>
                  <a:lnTo>
                    <a:pt x="0" y="2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31" name="Rectangle 229"/>
            <p:cNvSpPr>
              <a:spLocks noChangeArrowheads="1"/>
            </p:cNvSpPr>
            <p:nvPr/>
          </p:nvSpPr>
          <p:spPr bwMode="auto">
            <a:xfrm>
              <a:off x="3524" y="2288"/>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32" name="Rectangle 230"/>
            <p:cNvSpPr>
              <a:spLocks noChangeArrowheads="1"/>
            </p:cNvSpPr>
            <p:nvPr/>
          </p:nvSpPr>
          <p:spPr bwMode="auto">
            <a:xfrm>
              <a:off x="4076" y="2288"/>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33" name="Rectangle 231"/>
            <p:cNvSpPr>
              <a:spLocks noChangeArrowheads="1"/>
            </p:cNvSpPr>
            <p:nvPr/>
          </p:nvSpPr>
          <p:spPr bwMode="auto">
            <a:xfrm>
              <a:off x="3524" y="2288"/>
              <a:ext cx="552"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34" name="Rectangle 232"/>
            <p:cNvSpPr>
              <a:spLocks noChangeArrowheads="1"/>
            </p:cNvSpPr>
            <p:nvPr/>
          </p:nvSpPr>
          <p:spPr bwMode="auto">
            <a:xfrm>
              <a:off x="3784" y="2407"/>
              <a:ext cx="342" cy="106"/>
            </a:xfrm>
            <a:prstGeom prst="rect">
              <a:avLst/>
            </a:prstGeom>
            <a:noFill/>
            <a:ln w="9525">
              <a:noFill/>
              <a:miter lim="800000"/>
              <a:headEnd/>
              <a:tailEnd/>
            </a:ln>
          </p:spPr>
          <p:txBody>
            <a:bodyPr wrap="none" lIns="0" tIns="0" rIns="0" bIns="0">
              <a:spAutoFit/>
            </a:bodyPr>
            <a:lstStyle/>
            <a:p>
              <a:r>
                <a:rPr lang="en-US" sz="1100" u="none">
                  <a:solidFill>
                    <a:srgbClr val="000000"/>
                  </a:solidFill>
                </a:rPr>
                <a:t>dowork()</a:t>
              </a:r>
              <a:endParaRPr lang="en-US" b="1" u="none"/>
            </a:p>
          </p:txBody>
        </p:sp>
        <p:sp>
          <p:nvSpPr>
            <p:cNvPr id="159835" name="Rectangle 233"/>
            <p:cNvSpPr>
              <a:spLocks noChangeArrowheads="1"/>
            </p:cNvSpPr>
            <p:nvPr/>
          </p:nvSpPr>
          <p:spPr bwMode="auto">
            <a:xfrm>
              <a:off x="3330" y="2191"/>
              <a:ext cx="194" cy="8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9836" name="Rectangle 234"/>
            <p:cNvSpPr>
              <a:spLocks noChangeArrowheads="1"/>
            </p:cNvSpPr>
            <p:nvPr/>
          </p:nvSpPr>
          <p:spPr bwMode="auto">
            <a:xfrm>
              <a:off x="3330" y="2191"/>
              <a:ext cx="20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37" name="Rectangle 235"/>
            <p:cNvSpPr>
              <a:spLocks noChangeArrowheads="1"/>
            </p:cNvSpPr>
            <p:nvPr/>
          </p:nvSpPr>
          <p:spPr bwMode="auto">
            <a:xfrm>
              <a:off x="3524" y="2191"/>
              <a:ext cx="11" cy="88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38" name="Rectangle 236"/>
            <p:cNvSpPr>
              <a:spLocks noChangeArrowheads="1"/>
            </p:cNvSpPr>
            <p:nvPr/>
          </p:nvSpPr>
          <p:spPr bwMode="auto">
            <a:xfrm>
              <a:off x="3330" y="3066"/>
              <a:ext cx="194"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39" name="Rectangle 237"/>
            <p:cNvSpPr>
              <a:spLocks noChangeArrowheads="1"/>
            </p:cNvSpPr>
            <p:nvPr/>
          </p:nvSpPr>
          <p:spPr bwMode="auto">
            <a:xfrm>
              <a:off x="3330" y="2191"/>
              <a:ext cx="11" cy="87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40" name="Rectangle 238"/>
            <p:cNvSpPr>
              <a:spLocks noChangeArrowheads="1"/>
            </p:cNvSpPr>
            <p:nvPr/>
          </p:nvSpPr>
          <p:spPr bwMode="auto">
            <a:xfrm>
              <a:off x="3362" y="2450"/>
              <a:ext cx="195" cy="22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9841" name="Rectangle 239"/>
            <p:cNvSpPr>
              <a:spLocks noChangeArrowheads="1"/>
            </p:cNvSpPr>
            <p:nvPr/>
          </p:nvSpPr>
          <p:spPr bwMode="auto">
            <a:xfrm>
              <a:off x="3362" y="2450"/>
              <a:ext cx="20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42" name="Rectangle 240"/>
            <p:cNvSpPr>
              <a:spLocks noChangeArrowheads="1"/>
            </p:cNvSpPr>
            <p:nvPr/>
          </p:nvSpPr>
          <p:spPr bwMode="auto">
            <a:xfrm>
              <a:off x="3557" y="2450"/>
              <a:ext cx="11" cy="2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43" name="Rectangle 241"/>
            <p:cNvSpPr>
              <a:spLocks noChangeArrowheads="1"/>
            </p:cNvSpPr>
            <p:nvPr/>
          </p:nvSpPr>
          <p:spPr bwMode="auto">
            <a:xfrm>
              <a:off x="3362" y="2677"/>
              <a:ext cx="19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44" name="Rectangle 242"/>
            <p:cNvSpPr>
              <a:spLocks noChangeArrowheads="1"/>
            </p:cNvSpPr>
            <p:nvPr/>
          </p:nvSpPr>
          <p:spPr bwMode="auto">
            <a:xfrm>
              <a:off x="3362" y="2450"/>
              <a:ext cx="11" cy="22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45" name="Rectangle 243"/>
            <p:cNvSpPr>
              <a:spLocks noChangeArrowheads="1"/>
            </p:cNvSpPr>
            <p:nvPr/>
          </p:nvSpPr>
          <p:spPr bwMode="auto">
            <a:xfrm>
              <a:off x="4205" y="2223"/>
              <a:ext cx="195" cy="1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9846" name="Rectangle 244"/>
            <p:cNvSpPr>
              <a:spLocks noChangeArrowheads="1"/>
            </p:cNvSpPr>
            <p:nvPr/>
          </p:nvSpPr>
          <p:spPr bwMode="auto">
            <a:xfrm>
              <a:off x="4205" y="2223"/>
              <a:ext cx="20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47" name="Rectangle 245"/>
            <p:cNvSpPr>
              <a:spLocks noChangeArrowheads="1"/>
            </p:cNvSpPr>
            <p:nvPr/>
          </p:nvSpPr>
          <p:spPr bwMode="auto">
            <a:xfrm>
              <a:off x="4400" y="2223"/>
              <a:ext cx="11" cy="17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48" name="Rectangle 246"/>
            <p:cNvSpPr>
              <a:spLocks noChangeArrowheads="1"/>
            </p:cNvSpPr>
            <p:nvPr/>
          </p:nvSpPr>
          <p:spPr bwMode="auto">
            <a:xfrm>
              <a:off x="4205" y="2386"/>
              <a:ext cx="195"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49" name="Rectangle 247"/>
            <p:cNvSpPr>
              <a:spLocks noChangeArrowheads="1"/>
            </p:cNvSpPr>
            <p:nvPr/>
          </p:nvSpPr>
          <p:spPr bwMode="auto">
            <a:xfrm>
              <a:off x="4205" y="2223"/>
              <a:ext cx="11" cy="1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50" name="Rectangle 248"/>
            <p:cNvSpPr>
              <a:spLocks noChangeArrowheads="1"/>
            </p:cNvSpPr>
            <p:nvPr/>
          </p:nvSpPr>
          <p:spPr bwMode="auto">
            <a:xfrm>
              <a:off x="3784" y="2148"/>
              <a:ext cx="347" cy="106"/>
            </a:xfrm>
            <a:prstGeom prst="rect">
              <a:avLst/>
            </a:prstGeom>
            <a:noFill/>
            <a:ln w="9525">
              <a:noFill/>
              <a:miter lim="800000"/>
              <a:headEnd/>
              <a:tailEnd/>
            </a:ln>
          </p:spPr>
          <p:txBody>
            <a:bodyPr wrap="none" lIns="0" tIns="0" rIns="0" bIns="0">
              <a:spAutoFit/>
            </a:bodyPr>
            <a:lstStyle/>
            <a:p>
              <a:r>
                <a:rPr lang="en-US" sz="1100" u="none">
                  <a:solidFill>
                    <a:srgbClr val="000000"/>
                  </a:solidFill>
                </a:rPr>
                <a:t>acquire()</a:t>
              </a:r>
              <a:endParaRPr lang="en-US" b="1" u="none"/>
            </a:p>
          </p:txBody>
        </p:sp>
        <p:sp>
          <p:nvSpPr>
            <p:cNvPr id="159851" name="Freeform 249"/>
            <p:cNvSpPr>
              <a:spLocks/>
            </p:cNvSpPr>
            <p:nvPr/>
          </p:nvSpPr>
          <p:spPr bwMode="auto">
            <a:xfrm>
              <a:off x="3211" y="2202"/>
              <a:ext cx="130" cy="65"/>
            </a:xfrm>
            <a:custGeom>
              <a:avLst/>
              <a:gdLst>
                <a:gd name="T0" fmla="*/ 0 w 130"/>
                <a:gd name="T1" fmla="*/ 21 h 65"/>
                <a:gd name="T2" fmla="*/ 0 w 130"/>
                <a:gd name="T3" fmla="*/ 0 h 65"/>
                <a:gd name="T4" fmla="*/ 0 w 130"/>
                <a:gd name="T5" fmla="*/ 0 h 65"/>
                <a:gd name="T6" fmla="*/ 0 w 130"/>
                <a:gd name="T7" fmla="*/ 0 h 65"/>
                <a:gd name="T8" fmla="*/ 97 w 130"/>
                <a:gd name="T9" fmla="*/ 21 h 65"/>
                <a:gd name="T10" fmla="*/ 130 w 130"/>
                <a:gd name="T11" fmla="*/ 21 h 65"/>
                <a:gd name="T12" fmla="*/ 97 w 130"/>
                <a:gd name="T13" fmla="*/ 32 h 65"/>
                <a:gd name="T14" fmla="*/ 0 w 130"/>
                <a:gd name="T15" fmla="*/ 65 h 65"/>
                <a:gd name="T16" fmla="*/ 0 w 130"/>
                <a:gd name="T17" fmla="*/ 65 h 65"/>
                <a:gd name="T18" fmla="*/ 0 w 130"/>
                <a:gd name="T19" fmla="*/ 54 h 65"/>
                <a:gd name="T20" fmla="*/ 0 w 130"/>
                <a:gd name="T21" fmla="*/ 54 h 65"/>
                <a:gd name="T22" fmla="*/ 97 w 130"/>
                <a:gd name="T23" fmla="*/ 21 h 65"/>
                <a:gd name="T24" fmla="*/ 97 w 130"/>
                <a:gd name="T25" fmla="*/ 32 h 65"/>
                <a:gd name="T26" fmla="*/ 97 w 130"/>
                <a:gd name="T27" fmla="*/ 32 h 65"/>
                <a:gd name="T28" fmla="*/ 0 w 130"/>
                <a:gd name="T29" fmla="*/ 11 h 65"/>
                <a:gd name="T30" fmla="*/ 0 w 130"/>
                <a:gd name="T31" fmla="*/ 0 h 65"/>
                <a:gd name="T32" fmla="*/ 11 w 130"/>
                <a:gd name="T33" fmla="*/ 0 h 65"/>
                <a:gd name="T34" fmla="*/ 11 w 130"/>
                <a:gd name="T35" fmla="*/ 21 h 65"/>
                <a:gd name="T36" fmla="*/ 0 w 130"/>
                <a:gd name="T37" fmla="*/ 21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0"/>
                <a:gd name="T58" fmla="*/ 0 h 65"/>
                <a:gd name="T59" fmla="*/ 130 w 130"/>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0" h="65">
                  <a:moveTo>
                    <a:pt x="0" y="21"/>
                  </a:moveTo>
                  <a:lnTo>
                    <a:pt x="0" y="0"/>
                  </a:lnTo>
                  <a:lnTo>
                    <a:pt x="97" y="21"/>
                  </a:lnTo>
                  <a:lnTo>
                    <a:pt x="130" y="21"/>
                  </a:lnTo>
                  <a:lnTo>
                    <a:pt x="97" y="32"/>
                  </a:lnTo>
                  <a:lnTo>
                    <a:pt x="0" y="65"/>
                  </a:lnTo>
                  <a:lnTo>
                    <a:pt x="0" y="54"/>
                  </a:lnTo>
                  <a:lnTo>
                    <a:pt x="97" y="21"/>
                  </a:lnTo>
                  <a:lnTo>
                    <a:pt x="97" y="32"/>
                  </a:lnTo>
                  <a:lnTo>
                    <a:pt x="0" y="11"/>
                  </a:lnTo>
                  <a:lnTo>
                    <a:pt x="0" y="0"/>
                  </a:lnTo>
                  <a:lnTo>
                    <a:pt x="11" y="0"/>
                  </a:lnTo>
                  <a:lnTo>
                    <a:pt x="11" y="21"/>
                  </a:lnTo>
                  <a:lnTo>
                    <a:pt x="0" y="2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52" name="Freeform 250"/>
            <p:cNvSpPr>
              <a:spLocks/>
            </p:cNvSpPr>
            <p:nvPr/>
          </p:nvSpPr>
          <p:spPr bwMode="auto">
            <a:xfrm>
              <a:off x="3211" y="2223"/>
              <a:ext cx="11" cy="33"/>
            </a:xfrm>
            <a:custGeom>
              <a:avLst/>
              <a:gdLst>
                <a:gd name="T0" fmla="*/ 0 w 11"/>
                <a:gd name="T1" fmla="*/ 33 h 33"/>
                <a:gd name="T2" fmla="*/ 0 w 11"/>
                <a:gd name="T3" fmla="*/ 0 h 33"/>
                <a:gd name="T4" fmla="*/ 11 w 11"/>
                <a:gd name="T5" fmla="*/ 0 h 33"/>
                <a:gd name="T6" fmla="*/ 11 w 11"/>
                <a:gd name="T7" fmla="*/ 0 h 33"/>
                <a:gd name="T8" fmla="*/ 11 w 11"/>
                <a:gd name="T9" fmla="*/ 0 h 33"/>
                <a:gd name="T10" fmla="*/ 11 w 11"/>
                <a:gd name="T11" fmla="*/ 33 h 33"/>
                <a:gd name="T12" fmla="*/ 0 w 11"/>
                <a:gd name="T13" fmla="*/ 33 h 33"/>
                <a:gd name="T14" fmla="*/ 0 60000 65536"/>
                <a:gd name="T15" fmla="*/ 0 60000 65536"/>
                <a:gd name="T16" fmla="*/ 0 60000 65536"/>
                <a:gd name="T17" fmla="*/ 0 60000 65536"/>
                <a:gd name="T18" fmla="*/ 0 60000 65536"/>
                <a:gd name="T19" fmla="*/ 0 60000 65536"/>
                <a:gd name="T20" fmla="*/ 0 60000 65536"/>
                <a:gd name="T21" fmla="*/ 0 w 11"/>
                <a:gd name="T22" fmla="*/ 0 h 33"/>
                <a:gd name="T23" fmla="*/ 11 w 11"/>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3">
                  <a:moveTo>
                    <a:pt x="0" y="33"/>
                  </a:moveTo>
                  <a:lnTo>
                    <a:pt x="0" y="0"/>
                  </a:lnTo>
                  <a:lnTo>
                    <a:pt x="11" y="0"/>
                  </a:lnTo>
                  <a:lnTo>
                    <a:pt x="11" y="33"/>
                  </a:lnTo>
                  <a:lnTo>
                    <a:pt x="0" y="3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53" name="Freeform 251"/>
            <p:cNvSpPr>
              <a:spLocks/>
            </p:cNvSpPr>
            <p:nvPr/>
          </p:nvSpPr>
          <p:spPr bwMode="auto">
            <a:xfrm>
              <a:off x="3211" y="2202"/>
              <a:ext cx="97" cy="54"/>
            </a:xfrm>
            <a:custGeom>
              <a:avLst/>
              <a:gdLst>
                <a:gd name="T0" fmla="*/ 0 w 97"/>
                <a:gd name="T1" fmla="*/ 21 h 54"/>
                <a:gd name="T2" fmla="*/ 0 w 97"/>
                <a:gd name="T3" fmla="*/ 0 h 54"/>
                <a:gd name="T4" fmla="*/ 97 w 97"/>
                <a:gd name="T5" fmla="*/ 21 h 54"/>
                <a:gd name="T6" fmla="*/ 0 w 97"/>
                <a:gd name="T7" fmla="*/ 54 h 54"/>
                <a:gd name="T8" fmla="*/ 0 w 97"/>
                <a:gd name="T9" fmla="*/ 21 h 54"/>
                <a:gd name="T10" fmla="*/ 0 60000 65536"/>
                <a:gd name="T11" fmla="*/ 0 60000 65536"/>
                <a:gd name="T12" fmla="*/ 0 60000 65536"/>
                <a:gd name="T13" fmla="*/ 0 60000 65536"/>
                <a:gd name="T14" fmla="*/ 0 60000 65536"/>
                <a:gd name="T15" fmla="*/ 0 w 97"/>
                <a:gd name="T16" fmla="*/ 0 h 54"/>
                <a:gd name="T17" fmla="*/ 97 w 97"/>
                <a:gd name="T18" fmla="*/ 54 h 54"/>
              </a:gdLst>
              <a:ahLst/>
              <a:cxnLst>
                <a:cxn ang="T10">
                  <a:pos x="T0" y="T1"/>
                </a:cxn>
                <a:cxn ang="T11">
                  <a:pos x="T2" y="T3"/>
                </a:cxn>
                <a:cxn ang="T12">
                  <a:pos x="T4" y="T5"/>
                </a:cxn>
                <a:cxn ang="T13">
                  <a:pos x="T6" y="T7"/>
                </a:cxn>
                <a:cxn ang="T14">
                  <a:pos x="T8" y="T9"/>
                </a:cxn>
              </a:cxnLst>
              <a:rect l="T15" t="T16" r="T17" b="T18"/>
              <a:pathLst>
                <a:path w="97" h="54">
                  <a:moveTo>
                    <a:pt x="0" y="21"/>
                  </a:moveTo>
                  <a:lnTo>
                    <a:pt x="0" y="0"/>
                  </a:lnTo>
                  <a:lnTo>
                    <a:pt x="97" y="21"/>
                  </a:lnTo>
                  <a:lnTo>
                    <a:pt x="0" y="54"/>
                  </a:lnTo>
                  <a:lnTo>
                    <a:pt x="0" y="2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54" name="Rectangle 252"/>
            <p:cNvSpPr>
              <a:spLocks noChangeArrowheads="1"/>
            </p:cNvSpPr>
            <p:nvPr/>
          </p:nvSpPr>
          <p:spPr bwMode="auto">
            <a:xfrm>
              <a:off x="2649" y="2223"/>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55" name="Rectangle 253"/>
            <p:cNvSpPr>
              <a:spLocks noChangeArrowheads="1"/>
            </p:cNvSpPr>
            <p:nvPr/>
          </p:nvSpPr>
          <p:spPr bwMode="auto">
            <a:xfrm>
              <a:off x="3200" y="2223"/>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56" name="Rectangle 254"/>
            <p:cNvSpPr>
              <a:spLocks noChangeArrowheads="1"/>
            </p:cNvSpPr>
            <p:nvPr/>
          </p:nvSpPr>
          <p:spPr bwMode="auto">
            <a:xfrm>
              <a:off x="2649" y="2223"/>
              <a:ext cx="55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57" name="Rectangle 255"/>
            <p:cNvSpPr>
              <a:spLocks noChangeArrowheads="1"/>
            </p:cNvSpPr>
            <p:nvPr/>
          </p:nvSpPr>
          <p:spPr bwMode="auto">
            <a:xfrm>
              <a:off x="2670" y="2094"/>
              <a:ext cx="630" cy="106"/>
            </a:xfrm>
            <a:prstGeom prst="rect">
              <a:avLst/>
            </a:prstGeom>
            <a:noFill/>
            <a:ln w="9525">
              <a:noFill/>
              <a:miter lim="800000"/>
              <a:headEnd/>
              <a:tailEnd/>
            </a:ln>
          </p:spPr>
          <p:txBody>
            <a:bodyPr wrap="none" lIns="0" tIns="0" rIns="0" bIns="0">
              <a:spAutoFit/>
            </a:bodyPr>
            <a:lstStyle/>
            <a:p>
              <a:r>
                <a:rPr lang="en-US" sz="1100" u="none">
                  <a:solidFill>
                    <a:srgbClr val="000000"/>
                  </a:solidFill>
                </a:rPr>
                <a:t>sync_method2()</a:t>
              </a:r>
              <a:endParaRPr lang="en-US" b="1" u="none"/>
            </a:p>
          </p:txBody>
        </p:sp>
        <p:sp>
          <p:nvSpPr>
            <p:cNvPr id="159858" name="Freeform 256"/>
            <p:cNvSpPr>
              <a:spLocks/>
            </p:cNvSpPr>
            <p:nvPr/>
          </p:nvSpPr>
          <p:spPr bwMode="auto">
            <a:xfrm>
              <a:off x="4962" y="2731"/>
              <a:ext cx="130" cy="76"/>
            </a:xfrm>
            <a:custGeom>
              <a:avLst/>
              <a:gdLst>
                <a:gd name="T0" fmla="*/ 0 w 130"/>
                <a:gd name="T1" fmla="*/ 33 h 76"/>
                <a:gd name="T2" fmla="*/ 0 w 130"/>
                <a:gd name="T3" fmla="*/ 0 h 76"/>
                <a:gd name="T4" fmla="*/ 0 w 130"/>
                <a:gd name="T5" fmla="*/ 0 h 76"/>
                <a:gd name="T6" fmla="*/ 0 w 130"/>
                <a:gd name="T7" fmla="*/ 0 h 76"/>
                <a:gd name="T8" fmla="*/ 97 w 130"/>
                <a:gd name="T9" fmla="*/ 33 h 76"/>
                <a:gd name="T10" fmla="*/ 130 w 130"/>
                <a:gd name="T11" fmla="*/ 33 h 76"/>
                <a:gd name="T12" fmla="*/ 97 w 130"/>
                <a:gd name="T13" fmla="*/ 44 h 76"/>
                <a:gd name="T14" fmla="*/ 0 w 130"/>
                <a:gd name="T15" fmla="*/ 76 h 76"/>
                <a:gd name="T16" fmla="*/ 0 w 130"/>
                <a:gd name="T17" fmla="*/ 76 h 76"/>
                <a:gd name="T18" fmla="*/ 0 w 130"/>
                <a:gd name="T19" fmla="*/ 65 h 76"/>
                <a:gd name="T20" fmla="*/ 0 w 130"/>
                <a:gd name="T21" fmla="*/ 65 h 76"/>
                <a:gd name="T22" fmla="*/ 97 w 130"/>
                <a:gd name="T23" fmla="*/ 33 h 76"/>
                <a:gd name="T24" fmla="*/ 97 w 130"/>
                <a:gd name="T25" fmla="*/ 44 h 76"/>
                <a:gd name="T26" fmla="*/ 97 w 130"/>
                <a:gd name="T27" fmla="*/ 44 h 76"/>
                <a:gd name="T28" fmla="*/ 0 w 130"/>
                <a:gd name="T29" fmla="*/ 11 h 76"/>
                <a:gd name="T30" fmla="*/ 0 w 130"/>
                <a:gd name="T31" fmla="*/ 0 h 76"/>
                <a:gd name="T32" fmla="*/ 11 w 130"/>
                <a:gd name="T33" fmla="*/ 0 h 76"/>
                <a:gd name="T34" fmla="*/ 11 w 130"/>
                <a:gd name="T35" fmla="*/ 33 h 76"/>
                <a:gd name="T36" fmla="*/ 0 w 130"/>
                <a:gd name="T37" fmla="*/ 33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0"/>
                <a:gd name="T58" fmla="*/ 0 h 76"/>
                <a:gd name="T59" fmla="*/ 130 w 130"/>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0" h="76">
                  <a:moveTo>
                    <a:pt x="0" y="33"/>
                  </a:moveTo>
                  <a:lnTo>
                    <a:pt x="0" y="0"/>
                  </a:lnTo>
                  <a:lnTo>
                    <a:pt x="97" y="33"/>
                  </a:lnTo>
                  <a:lnTo>
                    <a:pt x="130" y="33"/>
                  </a:lnTo>
                  <a:lnTo>
                    <a:pt x="97" y="44"/>
                  </a:lnTo>
                  <a:lnTo>
                    <a:pt x="0" y="76"/>
                  </a:lnTo>
                  <a:lnTo>
                    <a:pt x="0" y="65"/>
                  </a:lnTo>
                  <a:lnTo>
                    <a:pt x="97" y="33"/>
                  </a:lnTo>
                  <a:lnTo>
                    <a:pt x="97" y="44"/>
                  </a:lnTo>
                  <a:lnTo>
                    <a:pt x="0" y="11"/>
                  </a:lnTo>
                  <a:lnTo>
                    <a:pt x="0" y="0"/>
                  </a:lnTo>
                  <a:lnTo>
                    <a:pt x="11" y="0"/>
                  </a:lnTo>
                  <a:lnTo>
                    <a:pt x="11" y="33"/>
                  </a:lnTo>
                  <a:lnTo>
                    <a:pt x="0" y="3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59" name="Freeform 257"/>
            <p:cNvSpPr>
              <a:spLocks/>
            </p:cNvSpPr>
            <p:nvPr/>
          </p:nvSpPr>
          <p:spPr bwMode="auto">
            <a:xfrm>
              <a:off x="4962" y="2764"/>
              <a:ext cx="11" cy="32"/>
            </a:xfrm>
            <a:custGeom>
              <a:avLst/>
              <a:gdLst>
                <a:gd name="T0" fmla="*/ 0 w 11"/>
                <a:gd name="T1" fmla="*/ 32 h 32"/>
                <a:gd name="T2" fmla="*/ 0 w 11"/>
                <a:gd name="T3" fmla="*/ 0 h 32"/>
                <a:gd name="T4" fmla="*/ 11 w 11"/>
                <a:gd name="T5" fmla="*/ 0 h 32"/>
                <a:gd name="T6" fmla="*/ 11 w 11"/>
                <a:gd name="T7" fmla="*/ 0 h 32"/>
                <a:gd name="T8" fmla="*/ 11 w 11"/>
                <a:gd name="T9" fmla="*/ 0 h 32"/>
                <a:gd name="T10" fmla="*/ 11 w 11"/>
                <a:gd name="T11" fmla="*/ 32 h 32"/>
                <a:gd name="T12" fmla="*/ 0 w 11"/>
                <a:gd name="T13" fmla="*/ 32 h 32"/>
                <a:gd name="T14" fmla="*/ 0 60000 65536"/>
                <a:gd name="T15" fmla="*/ 0 60000 65536"/>
                <a:gd name="T16" fmla="*/ 0 60000 65536"/>
                <a:gd name="T17" fmla="*/ 0 60000 65536"/>
                <a:gd name="T18" fmla="*/ 0 60000 65536"/>
                <a:gd name="T19" fmla="*/ 0 60000 65536"/>
                <a:gd name="T20" fmla="*/ 0 60000 65536"/>
                <a:gd name="T21" fmla="*/ 0 w 11"/>
                <a:gd name="T22" fmla="*/ 0 h 32"/>
                <a:gd name="T23" fmla="*/ 11 w 11"/>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2">
                  <a:moveTo>
                    <a:pt x="0" y="32"/>
                  </a:moveTo>
                  <a:lnTo>
                    <a:pt x="0" y="0"/>
                  </a:lnTo>
                  <a:lnTo>
                    <a:pt x="11" y="0"/>
                  </a:lnTo>
                  <a:lnTo>
                    <a:pt x="11" y="32"/>
                  </a:lnTo>
                  <a:lnTo>
                    <a:pt x="0" y="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60" name="Freeform 258"/>
            <p:cNvSpPr>
              <a:spLocks/>
            </p:cNvSpPr>
            <p:nvPr/>
          </p:nvSpPr>
          <p:spPr bwMode="auto">
            <a:xfrm>
              <a:off x="4962" y="2731"/>
              <a:ext cx="97" cy="65"/>
            </a:xfrm>
            <a:custGeom>
              <a:avLst/>
              <a:gdLst>
                <a:gd name="T0" fmla="*/ 0 w 97"/>
                <a:gd name="T1" fmla="*/ 33 h 65"/>
                <a:gd name="T2" fmla="*/ 0 w 97"/>
                <a:gd name="T3" fmla="*/ 0 h 65"/>
                <a:gd name="T4" fmla="*/ 97 w 97"/>
                <a:gd name="T5" fmla="*/ 33 h 65"/>
                <a:gd name="T6" fmla="*/ 0 w 97"/>
                <a:gd name="T7" fmla="*/ 65 h 65"/>
                <a:gd name="T8" fmla="*/ 0 w 97"/>
                <a:gd name="T9" fmla="*/ 33 h 65"/>
                <a:gd name="T10" fmla="*/ 0 60000 65536"/>
                <a:gd name="T11" fmla="*/ 0 60000 65536"/>
                <a:gd name="T12" fmla="*/ 0 60000 65536"/>
                <a:gd name="T13" fmla="*/ 0 60000 65536"/>
                <a:gd name="T14" fmla="*/ 0 60000 65536"/>
                <a:gd name="T15" fmla="*/ 0 w 97"/>
                <a:gd name="T16" fmla="*/ 0 h 65"/>
                <a:gd name="T17" fmla="*/ 97 w 97"/>
                <a:gd name="T18" fmla="*/ 65 h 65"/>
              </a:gdLst>
              <a:ahLst/>
              <a:cxnLst>
                <a:cxn ang="T10">
                  <a:pos x="T0" y="T1"/>
                </a:cxn>
                <a:cxn ang="T11">
                  <a:pos x="T2" y="T3"/>
                </a:cxn>
                <a:cxn ang="T12">
                  <a:pos x="T4" y="T5"/>
                </a:cxn>
                <a:cxn ang="T13">
                  <a:pos x="T6" y="T7"/>
                </a:cxn>
                <a:cxn ang="T14">
                  <a:pos x="T8" y="T9"/>
                </a:cxn>
              </a:cxnLst>
              <a:rect l="T15" t="T16" r="T17" b="T18"/>
              <a:pathLst>
                <a:path w="97" h="65">
                  <a:moveTo>
                    <a:pt x="0" y="33"/>
                  </a:moveTo>
                  <a:lnTo>
                    <a:pt x="0" y="0"/>
                  </a:lnTo>
                  <a:lnTo>
                    <a:pt x="97" y="33"/>
                  </a:lnTo>
                  <a:lnTo>
                    <a:pt x="0" y="65"/>
                  </a:lnTo>
                  <a:lnTo>
                    <a:pt x="0" y="3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61" name="Rectangle 259"/>
            <p:cNvSpPr>
              <a:spLocks noChangeArrowheads="1"/>
            </p:cNvSpPr>
            <p:nvPr/>
          </p:nvSpPr>
          <p:spPr bwMode="auto">
            <a:xfrm>
              <a:off x="3524" y="2764"/>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62" name="Rectangle 260"/>
            <p:cNvSpPr>
              <a:spLocks noChangeArrowheads="1"/>
            </p:cNvSpPr>
            <p:nvPr/>
          </p:nvSpPr>
          <p:spPr bwMode="auto">
            <a:xfrm>
              <a:off x="4951" y="2764"/>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63" name="Rectangle 261"/>
            <p:cNvSpPr>
              <a:spLocks noChangeArrowheads="1"/>
            </p:cNvSpPr>
            <p:nvPr/>
          </p:nvSpPr>
          <p:spPr bwMode="auto">
            <a:xfrm>
              <a:off x="3524" y="2764"/>
              <a:ext cx="1427"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64" name="Rectangle 262"/>
            <p:cNvSpPr>
              <a:spLocks noChangeArrowheads="1"/>
            </p:cNvSpPr>
            <p:nvPr/>
          </p:nvSpPr>
          <p:spPr bwMode="auto">
            <a:xfrm>
              <a:off x="5081" y="2699"/>
              <a:ext cx="195" cy="88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9865" name="Rectangle 263"/>
            <p:cNvSpPr>
              <a:spLocks noChangeArrowheads="1"/>
            </p:cNvSpPr>
            <p:nvPr/>
          </p:nvSpPr>
          <p:spPr bwMode="auto">
            <a:xfrm>
              <a:off x="5081" y="2699"/>
              <a:ext cx="20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66" name="Rectangle 264"/>
            <p:cNvSpPr>
              <a:spLocks noChangeArrowheads="1"/>
            </p:cNvSpPr>
            <p:nvPr/>
          </p:nvSpPr>
          <p:spPr bwMode="auto">
            <a:xfrm>
              <a:off x="5276" y="2699"/>
              <a:ext cx="10" cy="89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67" name="Rectangle 265"/>
            <p:cNvSpPr>
              <a:spLocks noChangeArrowheads="1"/>
            </p:cNvSpPr>
            <p:nvPr/>
          </p:nvSpPr>
          <p:spPr bwMode="auto">
            <a:xfrm>
              <a:off x="5081" y="3585"/>
              <a:ext cx="19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68" name="Rectangle 266"/>
            <p:cNvSpPr>
              <a:spLocks noChangeArrowheads="1"/>
            </p:cNvSpPr>
            <p:nvPr/>
          </p:nvSpPr>
          <p:spPr bwMode="auto">
            <a:xfrm>
              <a:off x="5081" y="2699"/>
              <a:ext cx="11" cy="88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69" name="Rectangle 267"/>
            <p:cNvSpPr>
              <a:spLocks noChangeArrowheads="1"/>
            </p:cNvSpPr>
            <p:nvPr/>
          </p:nvSpPr>
          <p:spPr bwMode="auto">
            <a:xfrm>
              <a:off x="4205" y="2893"/>
              <a:ext cx="195" cy="1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9870" name="Rectangle 268"/>
            <p:cNvSpPr>
              <a:spLocks noChangeArrowheads="1"/>
            </p:cNvSpPr>
            <p:nvPr/>
          </p:nvSpPr>
          <p:spPr bwMode="auto">
            <a:xfrm>
              <a:off x="4205" y="2893"/>
              <a:ext cx="20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71" name="Rectangle 269"/>
            <p:cNvSpPr>
              <a:spLocks noChangeArrowheads="1"/>
            </p:cNvSpPr>
            <p:nvPr/>
          </p:nvSpPr>
          <p:spPr bwMode="auto">
            <a:xfrm>
              <a:off x="4400" y="2893"/>
              <a:ext cx="11" cy="17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72" name="Rectangle 270"/>
            <p:cNvSpPr>
              <a:spLocks noChangeArrowheads="1"/>
            </p:cNvSpPr>
            <p:nvPr/>
          </p:nvSpPr>
          <p:spPr bwMode="auto">
            <a:xfrm>
              <a:off x="4205" y="3056"/>
              <a:ext cx="195"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73" name="Rectangle 271"/>
            <p:cNvSpPr>
              <a:spLocks noChangeArrowheads="1"/>
            </p:cNvSpPr>
            <p:nvPr/>
          </p:nvSpPr>
          <p:spPr bwMode="auto">
            <a:xfrm>
              <a:off x="4205" y="2893"/>
              <a:ext cx="11" cy="1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74" name="Rectangle 272"/>
            <p:cNvSpPr>
              <a:spLocks noChangeArrowheads="1"/>
            </p:cNvSpPr>
            <p:nvPr/>
          </p:nvSpPr>
          <p:spPr bwMode="auto">
            <a:xfrm>
              <a:off x="3535" y="2991"/>
              <a:ext cx="119"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75" name="Freeform 273"/>
            <p:cNvSpPr>
              <a:spLocks/>
            </p:cNvSpPr>
            <p:nvPr/>
          </p:nvSpPr>
          <p:spPr bwMode="auto">
            <a:xfrm>
              <a:off x="3503" y="2991"/>
              <a:ext cx="140" cy="43"/>
            </a:xfrm>
            <a:custGeom>
              <a:avLst/>
              <a:gdLst>
                <a:gd name="T0" fmla="*/ 140 w 140"/>
                <a:gd name="T1" fmla="*/ 43 h 43"/>
                <a:gd name="T2" fmla="*/ 140 w 140"/>
                <a:gd name="T3" fmla="*/ 32 h 43"/>
                <a:gd name="T4" fmla="*/ 32 w 140"/>
                <a:gd name="T5" fmla="*/ 0 h 43"/>
                <a:gd name="T6" fmla="*/ 32 w 140"/>
                <a:gd name="T7" fmla="*/ 0 h 43"/>
                <a:gd name="T8" fmla="*/ 0 w 140"/>
                <a:gd name="T9" fmla="*/ 11 h 43"/>
                <a:gd name="T10" fmla="*/ 32 w 140"/>
                <a:gd name="T11" fmla="*/ 11 h 43"/>
                <a:gd name="T12" fmla="*/ 140 w 140"/>
                <a:gd name="T13" fmla="*/ 43 h 43"/>
                <a:gd name="T14" fmla="*/ 0 60000 65536"/>
                <a:gd name="T15" fmla="*/ 0 60000 65536"/>
                <a:gd name="T16" fmla="*/ 0 60000 65536"/>
                <a:gd name="T17" fmla="*/ 0 60000 65536"/>
                <a:gd name="T18" fmla="*/ 0 60000 65536"/>
                <a:gd name="T19" fmla="*/ 0 60000 65536"/>
                <a:gd name="T20" fmla="*/ 0 60000 65536"/>
                <a:gd name="T21" fmla="*/ 0 w 140"/>
                <a:gd name="T22" fmla="*/ 0 h 43"/>
                <a:gd name="T23" fmla="*/ 140 w 140"/>
                <a:gd name="T24" fmla="*/ 43 h 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0" h="43">
                  <a:moveTo>
                    <a:pt x="140" y="43"/>
                  </a:moveTo>
                  <a:lnTo>
                    <a:pt x="140" y="32"/>
                  </a:lnTo>
                  <a:lnTo>
                    <a:pt x="32" y="0"/>
                  </a:lnTo>
                  <a:lnTo>
                    <a:pt x="0" y="11"/>
                  </a:lnTo>
                  <a:lnTo>
                    <a:pt x="32" y="11"/>
                  </a:lnTo>
                  <a:lnTo>
                    <a:pt x="140" y="4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76" name="Freeform 274"/>
            <p:cNvSpPr>
              <a:spLocks/>
            </p:cNvSpPr>
            <p:nvPr/>
          </p:nvSpPr>
          <p:spPr bwMode="auto">
            <a:xfrm>
              <a:off x="3535" y="2958"/>
              <a:ext cx="108" cy="44"/>
            </a:xfrm>
            <a:custGeom>
              <a:avLst/>
              <a:gdLst>
                <a:gd name="T0" fmla="*/ 0 w 108"/>
                <a:gd name="T1" fmla="*/ 33 h 44"/>
                <a:gd name="T2" fmla="*/ 0 w 108"/>
                <a:gd name="T3" fmla="*/ 44 h 44"/>
                <a:gd name="T4" fmla="*/ 108 w 108"/>
                <a:gd name="T5" fmla="*/ 11 h 44"/>
                <a:gd name="T6" fmla="*/ 108 w 108"/>
                <a:gd name="T7" fmla="*/ 0 h 44"/>
                <a:gd name="T8" fmla="*/ 0 w 108"/>
                <a:gd name="T9" fmla="*/ 33 h 44"/>
                <a:gd name="T10" fmla="*/ 0 60000 65536"/>
                <a:gd name="T11" fmla="*/ 0 60000 65536"/>
                <a:gd name="T12" fmla="*/ 0 60000 65536"/>
                <a:gd name="T13" fmla="*/ 0 60000 65536"/>
                <a:gd name="T14" fmla="*/ 0 60000 65536"/>
                <a:gd name="T15" fmla="*/ 0 w 108"/>
                <a:gd name="T16" fmla="*/ 0 h 44"/>
                <a:gd name="T17" fmla="*/ 108 w 108"/>
                <a:gd name="T18" fmla="*/ 44 h 44"/>
              </a:gdLst>
              <a:ahLst/>
              <a:cxnLst>
                <a:cxn ang="T10">
                  <a:pos x="T0" y="T1"/>
                </a:cxn>
                <a:cxn ang="T11">
                  <a:pos x="T2" y="T3"/>
                </a:cxn>
                <a:cxn ang="T12">
                  <a:pos x="T4" y="T5"/>
                </a:cxn>
                <a:cxn ang="T13">
                  <a:pos x="T6" y="T7"/>
                </a:cxn>
                <a:cxn ang="T14">
                  <a:pos x="T8" y="T9"/>
                </a:cxn>
              </a:cxnLst>
              <a:rect l="T15" t="T16" r="T17" b="T18"/>
              <a:pathLst>
                <a:path w="108" h="44">
                  <a:moveTo>
                    <a:pt x="0" y="33"/>
                  </a:moveTo>
                  <a:lnTo>
                    <a:pt x="0" y="44"/>
                  </a:lnTo>
                  <a:lnTo>
                    <a:pt x="108" y="11"/>
                  </a:lnTo>
                  <a:lnTo>
                    <a:pt x="108" y="0"/>
                  </a:lnTo>
                  <a:lnTo>
                    <a:pt x="0" y="3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77" name="Rectangle 275"/>
            <p:cNvSpPr>
              <a:spLocks noChangeArrowheads="1"/>
            </p:cNvSpPr>
            <p:nvPr/>
          </p:nvSpPr>
          <p:spPr bwMode="auto">
            <a:xfrm>
              <a:off x="4205" y="3002"/>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78" name="Rectangle 276"/>
            <p:cNvSpPr>
              <a:spLocks noChangeArrowheads="1"/>
            </p:cNvSpPr>
            <p:nvPr/>
          </p:nvSpPr>
          <p:spPr bwMode="auto">
            <a:xfrm>
              <a:off x="4162" y="3002"/>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79" name="Rectangle 277"/>
            <p:cNvSpPr>
              <a:spLocks noChangeArrowheads="1"/>
            </p:cNvSpPr>
            <p:nvPr/>
          </p:nvSpPr>
          <p:spPr bwMode="auto">
            <a:xfrm>
              <a:off x="4162" y="3002"/>
              <a:ext cx="43"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80" name="Line 278"/>
            <p:cNvSpPr>
              <a:spLocks noChangeShapeType="1"/>
            </p:cNvSpPr>
            <p:nvPr/>
          </p:nvSpPr>
          <p:spPr bwMode="auto">
            <a:xfrm flipH="1">
              <a:off x="4032" y="3002"/>
              <a:ext cx="65" cy="1"/>
            </a:xfrm>
            <a:prstGeom prst="line">
              <a:avLst/>
            </a:prstGeom>
            <a:noFill/>
            <a:ln w="0">
              <a:solidFill>
                <a:srgbClr val="000000"/>
              </a:solidFill>
              <a:round/>
              <a:headEnd/>
              <a:tailEnd/>
            </a:ln>
          </p:spPr>
          <p:txBody>
            <a:bodyPr/>
            <a:lstStyle/>
            <a:p>
              <a:endParaRPr lang="en-US"/>
            </a:p>
          </p:txBody>
        </p:sp>
        <p:sp>
          <p:nvSpPr>
            <p:cNvPr id="159881" name="Line 279"/>
            <p:cNvSpPr>
              <a:spLocks noChangeShapeType="1"/>
            </p:cNvSpPr>
            <p:nvPr/>
          </p:nvSpPr>
          <p:spPr bwMode="auto">
            <a:xfrm flipH="1">
              <a:off x="3892" y="3002"/>
              <a:ext cx="76" cy="1"/>
            </a:xfrm>
            <a:prstGeom prst="line">
              <a:avLst/>
            </a:prstGeom>
            <a:noFill/>
            <a:ln w="0">
              <a:solidFill>
                <a:srgbClr val="000000"/>
              </a:solidFill>
              <a:round/>
              <a:headEnd/>
              <a:tailEnd/>
            </a:ln>
          </p:spPr>
          <p:txBody>
            <a:bodyPr/>
            <a:lstStyle/>
            <a:p>
              <a:endParaRPr lang="en-US"/>
            </a:p>
          </p:txBody>
        </p:sp>
        <p:sp>
          <p:nvSpPr>
            <p:cNvPr id="159882" name="Line 280"/>
            <p:cNvSpPr>
              <a:spLocks noChangeShapeType="1"/>
            </p:cNvSpPr>
            <p:nvPr/>
          </p:nvSpPr>
          <p:spPr bwMode="auto">
            <a:xfrm flipH="1">
              <a:off x="3751" y="3002"/>
              <a:ext cx="76" cy="1"/>
            </a:xfrm>
            <a:prstGeom prst="line">
              <a:avLst/>
            </a:prstGeom>
            <a:noFill/>
            <a:ln w="0">
              <a:solidFill>
                <a:srgbClr val="000000"/>
              </a:solidFill>
              <a:round/>
              <a:headEnd/>
              <a:tailEnd/>
            </a:ln>
          </p:spPr>
          <p:txBody>
            <a:bodyPr/>
            <a:lstStyle/>
            <a:p>
              <a:endParaRPr lang="en-US"/>
            </a:p>
          </p:txBody>
        </p:sp>
        <p:sp>
          <p:nvSpPr>
            <p:cNvPr id="159883" name="Rectangle 281"/>
            <p:cNvSpPr>
              <a:spLocks noChangeArrowheads="1"/>
            </p:cNvSpPr>
            <p:nvPr/>
          </p:nvSpPr>
          <p:spPr bwMode="auto">
            <a:xfrm>
              <a:off x="3686" y="3002"/>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84" name="Rectangle 282"/>
            <p:cNvSpPr>
              <a:spLocks noChangeArrowheads="1"/>
            </p:cNvSpPr>
            <p:nvPr/>
          </p:nvSpPr>
          <p:spPr bwMode="auto">
            <a:xfrm>
              <a:off x="3654" y="3002"/>
              <a:ext cx="1"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85" name="Rectangle 283"/>
            <p:cNvSpPr>
              <a:spLocks noChangeArrowheads="1"/>
            </p:cNvSpPr>
            <p:nvPr/>
          </p:nvSpPr>
          <p:spPr bwMode="auto">
            <a:xfrm>
              <a:off x="3654" y="3002"/>
              <a:ext cx="32"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86" name="Freeform 284"/>
            <p:cNvSpPr>
              <a:spLocks/>
            </p:cNvSpPr>
            <p:nvPr/>
          </p:nvSpPr>
          <p:spPr bwMode="auto">
            <a:xfrm>
              <a:off x="4086" y="2915"/>
              <a:ext cx="130" cy="65"/>
            </a:xfrm>
            <a:custGeom>
              <a:avLst/>
              <a:gdLst>
                <a:gd name="T0" fmla="*/ 0 w 130"/>
                <a:gd name="T1" fmla="*/ 22 h 65"/>
                <a:gd name="T2" fmla="*/ 0 w 130"/>
                <a:gd name="T3" fmla="*/ 0 h 65"/>
                <a:gd name="T4" fmla="*/ 0 w 130"/>
                <a:gd name="T5" fmla="*/ 0 h 65"/>
                <a:gd name="T6" fmla="*/ 0 w 130"/>
                <a:gd name="T7" fmla="*/ 0 h 65"/>
                <a:gd name="T8" fmla="*/ 98 w 130"/>
                <a:gd name="T9" fmla="*/ 22 h 65"/>
                <a:gd name="T10" fmla="*/ 130 w 130"/>
                <a:gd name="T11" fmla="*/ 22 h 65"/>
                <a:gd name="T12" fmla="*/ 98 w 130"/>
                <a:gd name="T13" fmla="*/ 33 h 65"/>
                <a:gd name="T14" fmla="*/ 0 w 130"/>
                <a:gd name="T15" fmla="*/ 65 h 65"/>
                <a:gd name="T16" fmla="*/ 0 w 130"/>
                <a:gd name="T17" fmla="*/ 65 h 65"/>
                <a:gd name="T18" fmla="*/ 0 w 130"/>
                <a:gd name="T19" fmla="*/ 54 h 65"/>
                <a:gd name="T20" fmla="*/ 0 w 130"/>
                <a:gd name="T21" fmla="*/ 54 h 65"/>
                <a:gd name="T22" fmla="*/ 98 w 130"/>
                <a:gd name="T23" fmla="*/ 22 h 65"/>
                <a:gd name="T24" fmla="*/ 98 w 130"/>
                <a:gd name="T25" fmla="*/ 33 h 65"/>
                <a:gd name="T26" fmla="*/ 98 w 130"/>
                <a:gd name="T27" fmla="*/ 33 h 65"/>
                <a:gd name="T28" fmla="*/ 0 w 130"/>
                <a:gd name="T29" fmla="*/ 11 h 65"/>
                <a:gd name="T30" fmla="*/ 0 w 130"/>
                <a:gd name="T31" fmla="*/ 0 h 65"/>
                <a:gd name="T32" fmla="*/ 11 w 130"/>
                <a:gd name="T33" fmla="*/ 0 h 65"/>
                <a:gd name="T34" fmla="*/ 11 w 130"/>
                <a:gd name="T35" fmla="*/ 22 h 65"/>
                <a:gd name="T36" fmla="*/ 0 w 130"/>
                <a:gd name="T37" fmla="*/ 22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0"/>
                <a:gd name="T58" fmla="*/ 0 h 65"/>
                <a:gd name="T59" fmla="*/ 130 w 130"/>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0" h="65">
                  <a:moveTo>
                    <a:pt x="0" y="22"/>
                  </a:moveTo>
                  <a:lnTo>
                    <a:pt x="0" y="0"/>
                  </a:lnTo>
                  <a:lnTo>
                    <a:pt x="98" y="22"/>
                  </a:lnTo>
                  <a:lnTo>
                    <a:pt x="130" y="22"/>
                  </a:lnTo>
                  <a:lnTo>
                    <a:pt x="98" y="33"/>
                  </a:lnTo>
                  <a:lnTo>
                    <a:pt x="0" y="65"/>
                  </a:lnTo>
                  <a:lnTo>
                    <a:pt x="0" y="54"/>
                  </a:lnTo>
                  <a:lnTo>
                    <a:pt x="98" y="22"/>
                  </a:lnTo>
                  <a:lnTo>
                    <a:pt x="98" y="33"/>
                  </a:lnTo>
                  <a:lnTo>
                    <a:pt x="0" y="11"/>
                  </a:lnTo>
                  <a:lnTo>
                    <a:pt x="0" y="0"/>
                  </a:lnTo>
                  <a:lnTo>
                    <a:pt x="11" y="0"/>
                  </a:lnTo>
                  <a:lnTo>
                    <a:pt x="11" y="22"/>
                  </a:lnTo>
                  <a:lnTo>
                    <a:pt x="0" y="2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87" name="Freeform 285"/>
            <p:cNvSpPr>
              <a:spLocks/>
            </p:cNvSpPr>
            <p:nvPr/>
          </p:nvSpPr>
          <p:spPr bwMode="auto">
            <a:xfrm>
              <a:off x="4086" y="2937"/>
              <a:ext cx="11" cy="32"/>
            </a:xfrm>
            <a:custGeom>
              <a:avLst/>
              <a:gdLst>
                <a:gd name="T0" fmla="*/ 0 w 11"/>
                <a:gd name="T1" fmla="*/ 32 h 32"/>
                <a:gd name="T2" fmla="*/ 0 w 11"/>
                <a:gd name="T3" fmla="*/ 0 h 32"/>
                <a:gd name="T4" fmla="*/ 11 w 11"/>
                <a:gd name="T5" fmla="*/ 0 h 32"/>
                <a:gd name="T6" fmla="*/ 11 w 11"/>
                <a:gd name="T7" fmla="*/ 0 h 32"/>
                <a:gd name="T8" fmla="*/ 11 w 11"/>
                <a:gd name="T9" fmla="*/ 0 h 32"/>
                <a:gd name="T10" fmla="*/ 11 w 11"/>
                <a:gd name="T11" fmla="*/ 32 h 32"/>
                <a:gd name="T12" fmla="*/ 0 w 11"/>
                <a:gd name="T13" fmla="*/ 32 h 32"/>
                <a:gd name="T14" fmla="*/ 0 60000 65536"/>
                <a:gd name="T15" fmla="*/ 0 60000 65536"/>
                <a:gd name="T16" fmla="*/ 0 60000 65536"/>
                <a:gd name="T17" fmla="*/ 0 60000 65536"/>
                <a:gd name="T18" fmla="*/ 0 60000 65536"/>
                <a:gd name="T19" fmla="*/ 0 60000 65536"/>
                <a:gd name="T20" fmla="*/ 0 60000 65536"/>
                <a:gd name="T21" fmla="*/ 0 w 11"/>
                <a:gd name="T22" fmla="*/ 0 h 32"/>
                <a:gd name="T23" fmla="*/ 11 w 11"/>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2">
                  <a:moveTo>
                    <a:pt x="0" y="32"/>
                  </a:moveTo>
                  <a:lnTo>
                    <a:pt x="0" y="0"/>
                  </a:lnTo>
                  <a:lnTo>
                    <a:pt x="11" y="0"/>
                  </a:lnTo>
                  <a:lnTo>
                    <a:pt x="11" y="32"/>
                  </a:lnTo>
                  <a:lnTo>
                    <a:pt x="0" y="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88" name="Freeform 286"/>
            <p:cNvSpPr>
              <a:spLocks/>
            </p:cNvSpPr>
            <p:nvPr/>
          </p:nvSpPr>
          <p:spPr bwMode="auto">
            <a:xfrm>
              <a:off x="4086" y="2915"/>
              <a:ext cx="98" cy="54"/>
            </a:xfrm>
            <a:custGeom>
              <a:avLst/>
              <a:gdLst>
                <a:gd name="T0" fmla="*/ 0 w 98"/>
                <a:gd name="T1" fmla="*/ 22 h 54"/>
                <a:gd name="T2" fmla="*/ 0 w 98"/>
                <a:gd name="T3" fmla="*/ 0 h 54"/>
                <a:gd name="T4" fmla="*/ 98 w 98"/>
                <a:gd name="T5" fmla="*/ 22 h 54"/>
                <a:gd name="T6" fmla="*/ 0 w 98"/>
                <a:gd name="T7" fmla="*/ 54 h 54"/>
                <a:gd name="T8" fmla="*/ 0 w 98"/>
                <a:gd name="T9" fmla="*/ 22 h 54"/>
                <a:gd name="T10" fmla="*/ 0 60000 65536"/>
                <a:gd name="T11" fmla="*/ 0 60000 65536"/>
                <a:gd name="T12" fmla="*/ 0 60000 65536"/>
                <a:gd name="T13" fmla="*/ 0 60000 65536"/>
                <a:gd name="T14" fmla="*/ 0 60000 65536"/>
                <a:gd name="T15" fmla="*/ 0 w 98"/>
                <a:gd name="T16" fmla="*/ 0 h 54"/>
                <a:gd name="T17" fmla="*/ 98 w 98"/>
                <a:gd name="T18" fmla="*/ 54 h 54"/>
              </a:gdLst>
              <a:ahLst/>
              <a:cxnLst>
                <a:cxn ang="T10">
                  <a:pos x="T0" y="T1"/>
                </a:cxn>
                <a:cxn ang="T11">
                  <a:pos x="T2" y="T3"/>
                </a:cxn>
                <a:cxn ang="T12">
                  <a:pos x="T4" y="T5"/>
                </a:cxn>
                <a:cxn ang="T13">
                  <a:pos x="T6" y="T7"/>
                </a:cxn>
                <a:cxn ang="T14">
                  <a:pos x="T8" y="T9"/>
                </a:cxn>
              </a:cxnLst>
              <a:rect l="T15" t="T16" r="T17" b="T18"/>
              <a:pathLst>
                <a:path w="98" h="54">
                  <a:moveTo>
                    <a:pt x="0" y="22"/>
                  </a:moveTo>
                  <a:lnTo>
                    <a:pt x="0" y="0"/>
                  </a:lnTo>
                  <a:lnTo>
                    <a:pt x="98" y="22"/>
                  </a:lnTo>
                  <a:lnTo>
                    <a:pt x="0" y="54"/>
                  </a:lnTo>
                  <a:lnTo>
                    <a:pt x="0" y="2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89" name="Rectangle 287"/>
            <p:cNvSpPr>
              <a:spLocks noChangeArrowheads="1"/>
            </p:cNvSpPr>
            <p:nvPr/>
          </p:nvSpPr>
          <p:spPr bwMode="auto">
            <a:xfrm>
              <a:off x="3524" y="2937"/>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90" name="Rectangle 288"/>
            <p:cNvSpPr>
              <a:spLocks noChangeArrowheads="1"/>
            </p:cNvSpPr>
            <p:nvPr/>
          </p:nvSpPr>
          <p:spPr bwMode="auto">
            <a:xfrm>
              <a:off x="4076" y="2937"/>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91" name="Rectangle 289"/>
            <p:cNvSpPr>
              <a:spLocks noChangeArrowheads="1"/>
            </p:cNvSpPr>
            <p:nvPr/>
          </p:nvSpPr>
          <p:spPr bwMode="auto">
            <a:xfrm>
              <a:off x="3524" y="2937"/>
              <a:ext cx="552"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92" name="Rectangle 290"/>
            <p:cNvSpPr>
              <a:spLocks noChangeArrowheads="1"/>
            </p:cNvSpPr>
            <p:nvPr/>
          </p:nvSpPr>
          <p:spPr bwMode="auto">
            <a:xfrm>
              <a:off x="3805" y="2829"/>
              <a:ext cx="347" cy="106"/>
            </a:xfrm>
            <a:prstGeom prst="rect">
              <a:avLst/>
            </a:prstGeom>
            <a:noFill/>
            <a:ln w="9525">
              <a:noFill/>
              <a:miter lim="800000"/>
              <a:headEnd/>
              <a:tailEnd/>
            </a:ln>
          </p:spPr>
          <p:txBody>
            <a:bodyPr wrap="none" lIns="0" tIns="0" rIns="0" bIns="0">
              <a:spAutoFit/>
            </a:bodyPr>
            <a:lstStyle/>
            <a:p>
              <a:r>
                <a:rPr lang="en-US" sz="1100" u="none">
                  <a:solidFill>
                    <a:srgbClr val="000000"/>
                  </a:solidFill>
                </a:rPr>
                <a:t>release()</a:t>
              </a:r>
              <a:endParaRPr lang="en-US" b="1" u="none"/>
            </a:p>
          </p:txBody>
        </p:sp>
        <p:sp>
          <p:nvSpPr>
            <p:cNvPr id="159893" name="Rectangle 291"/>
            <p:cNvSpPr>
              <a:spLocks noChangeArrowheads="1"/>
            </p:cNvSpPr>
            <p:nvPr/>
          </p:nvSpPr>
          <p:spPr bwMode="auto">
            <a:xfrm>
              <a:off x="4757" y="2602"/>
              <a:ext cx="268" cy="106"/>
            </a:xfrm>
            <a:prstGeom prst="rect">
              <a:avLst/>
            </a:prstGeom>
            <a:noFill/>
            <a:ln w="9525">
              <a:noFill/>
              <a:miter lim="800000"/>
              <a:headEnd/>
              <a:tailEnd/>
            </a:ln>
          </p:spPr>
          <p:txBody>
            <a:bodyPr wrap="none" lIns="0" tIns="0" rIns="0" bIns="0">
              <a:spAutoFit/>
            </a:bodyPr>
            <a:lstStyle/>
            <a:p>
              <a:r>
                <a:rPr lang="en-US" sz="1100" u="none">
                  <a:solidFill>
                    <a:srgbClr val="000000"/>
                  </a:solidFill>
                </a:rPr>
                <a:t>notify()</a:t>
              </a:r>
              <a:endParaRPr lang="en-US" b="1" u="none"/>
            </a:p>
          </p:txBody>
        </p:sp>
        <p:sp>
          <p:nvSpPr>
            <p:cNvPr id="159894" name="Freeform 292"/>
            <p:cNvSpPr>
              <a:spLocks/>
            </p:cNvSpPr>
            <p:nvPr/>
          </p:nvSpPr>
          <p:spPr bwMode="auto">
            <a:xfrm>
              <a:off x="1795" y="3228"/>
              <a:ext cx="97" cy="65"/>
            </a:xfrm>
            <a:custGeom>
              <a:avLst/>
              <a:gdLst>
                <a:gd name="T0" fmla="*/ 97 w 97"/>
                <a:gd name="T1" fmla="*/ 33 h 65"/>
                <a:gd name="T2" fmla="*/ 97 w 97"/>
                <a:gd name="T3" fmla="*/ 65 h 65"/>
                <a:gd name="T4" fmla="*/ 97 w 97"/>
                <a:gd name="T5" fmla="*/ 65 h 65"/>
                <a:gd name="T6" fmla="*/ 97 w 97"/>
                <a:gd name="T7" fmla="*/ 65 h 65"/>
                <a:gd name="T8" fmla="*/ 0 w 97"/>
                <a:gd name="T9" fmla="*/ 33 h 65"/>
                <a:gd name="T10" fmla="*/ 0 w 97"/>
                <a:gd name="T11" fmla="*/ 22 h 65"/>
                <a:gd name="T12" fmla="*/ 0 w 97"/>
                <a:gd name="T13" fmla="*/ 22 h 65"/>
                <a:gd name="T14" fmla="*/ 97 w 97"/>
                <a:gd name="T15" fmla="*/ 0 h 65"/>
                <a:gd name="T16" fmla="*/ 97 w 97"/>
                <a:gd name="T17" fmla="*/ 0 h 65"/>
                <a:gd name="T18" fmla="*/ 97 w 97"/>
                <a:gd name="T19" fmla="*/ 11 h 65"/>
                <a:gd name="T20" fmla="*/ 97 w 97"/>
                <a:gd name="T21" fmla="*/ 11 h 65"/>
                <a:gd name="T22" fmla="*/ 0 w 97"/>
                <a:gd name="T23" fmla="*/ 33 h 65"/>
                <a:gd name="T24" fmla="*/ 0 w 97"/>
                <a:gd name="T25" fmla="*/ 22 h 65"/>
                <a:gd name="T26" fmla="*/ 0 w 97"/>
                <a:gd name="T27" fmla="*/ 22 h 65"/>
                <a:gd name="T28" fmla="*/ 97 w 97"/>
                <a:gd name="T29" fmla="*/ 55 h 65"/>
                <a:gd name="T30" fmla="*/ 97 w 97"/>
                <a:gd name="T31" fmla="*/ 65 h 65"/>
                <a:gd name="T32" fmla="*/ 86 w 97"/>
                <a:gd name="T33" fmla="*/ 65 h 65"/>
                <a:gd name="T34" fmla="*/ 86 w 97"/>
                <a:gd name="T35" fmla="*/ 33 h 65"/>
                <a:gd name="T36" fmla="*/ 97 w 97"/>
                <a:gd name="T37" fmla="*/ 33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7"/>
                <a:gd name="T58" fmla="*/ 0 h 65"/>
                <a:gd name="T59" fmla="*/ 97 w 97"/>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7" h="65">
                  <a:moveTo>
                    <a:pt x="97" y="33"/>
                  </a:moveTo>
                  <a:lnTo>
                    <a:pt x="97" y="65"/>
                  </a:lnTo>
                  <a:lnTo>
                    <a:pt x="0" y="33"/>
                  </a:lnTo>
                  <a:lnTo>
                    <a:pt x="0" y="22"/>
                  </a:lnTo>
                  <a:lnTo>
                    <a:pt x="97" y="0"/>
                  </a:lnTo>
                  <a:lnTo>
                    <a:pt x="97" y="11"/>
                  </a:lnTo>
                  <a:lnTo>
                    <a:pt x="0" y="33"/>
                  </a:lnTo>
                  <a:lnTo>
                    <a:pt x="0" y="22"/>
                  </a:lnTo>
                  <a:lnTo>
                    <a:pt x="97" y="55"/>
                  </a:lnTo>
                  <a:lnTo>
                    <a:pt x="97" y="65"/>
                  </a:lnTo>
                  <a:lnTo>
                    <a:pt x="86" y="65"/>
                  </a:lnTo>
                  <a:lnTo>
                    <a:pt x="86" y="33"/>
                  </a:lnTo>
                  <a:lnTo>
                    <a:pt x="97" y="3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95" name="Freeform 293"/>
            <p:cNvSpPr>
              <a:spLocks/>
            </p:cNvSpPr>
            <p:nvPr/>
          </p:nvSpPr>
          <p:spPr bwMode="auto">
            <a:xfrm>
              <a:off x="1881" y="3239"/>
              <a:ext cx="11" cy="22"/>
            </a:xfrm>
            <a:custGeom>
              <a:avLst/>
              <a:gdLst>
                <a:gd name="T0" fmla="*/ 11 w 11"/>
                <a:gd name="T1" fmla="*/ 0 h 22"/>
                <a:gd name="T2" fmla="*/ 11 w 11"/>
                <a:gd name="T3" fmla="*/ 22 h 22"/>
                <a:gd name="T4" fmla="*/ 0 w 11"/>
                <a:gd name="T5" fmla="*/ 22 h 22"/>
                <a:gd name="T6" fmla="*/ 0 w 11"/>
                <a:gd name="T7" fmla="*/ 22 h 22"/>
                <a:gd name="T8" fmla="*/ 0 w 11"/>
                <a:gd name="T9" fmla="*/ 22 h 22"/>
                <a:gd name="T10" fmla="*/ 0 w 11"/>
                <a:gd name="T11" fmla="*/ 0 h 22"/>
                <a:gd name="T12" fmla="*/ 11 w 11"/>
                <a:gd name="T13" fmla="*/ 0 h 22"/>
                <a:gd name="T14" fmla="*/ 0 60000 65536"/>
                <a:gd name="T15" fmla="*/ 0 60000 65536"/>
                <a:gd name="T16" fmla="*/ 0 60000 65536"/>
                <a:gd name="T17" fmla="*/ 0 60000 65536"/>
                <a:gd name="T18" fmla="*/ 0 60000 65536"/>
                <a:gd name="T19" fmla="*/ 0 60000 65536"/>
                <a:gd name="T20" fmla="*/ 0 60000 65536"/>
                <a:gd name="T21" fmla="*/ 0 w 11"/>
                <a:gd name="T22" fmla="*/ 0 h 22"/>
                <a:gd name="T23" fmla="*/ 11 w 11"/>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22">
                  <a:moveTo>
                    <a:pt x="11" y="0"/>
                  </a:moveTo>
                  <a:lnTo>
                    <a:pt x="11" y="22"/>
                  </a:lnTo>
                  <a:lnTo>
                    <a:pt x="0" y="22"/>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96" name="Freeform 294"/>
            <p:cNvSpPr>
              <a:spLocks/>
            </p:cNvSpPr>
            <p:nvPr/>
          </p:nvSpPr>
          <p:spPr bwMode="auto">
            <a:xfrm>
              <a:off x="1795" y="3239"/>
              <a:ext cx="97" cy="54"/>
            </a:xfrm>
            <a:custGeom>
              <a:avLst/>
              <a:gdLst>
                <a:gd name="T0" fmla="*/ 97 w 97"/>
                <a:gd name="T1" fmla="*/ 22 h 54"/>
                <a:gd name="T2" fmla="*/ 97 w 97"/>
                <a:gd name="T3" fmla="*/ 54 h 54"/>
                <a:gd name="T4" fmla="*/ 0 w 97"/>
                <a:gd name="T5" fmla="*/ 22 h 54"/>
                <a:gd name="T6" fmla="*/ 97 w 97"/>
                <a:gd name="T7" fmla="*/ 0 h 54"/>
                <a:gd name="T8" fmla="*/ 97 w 97"/>
                <a:gd name="T9" fmla="*/ 22 h 54"/>
                <a:gd name="T10" fmla="*/ 0 60000 65536"/>
                <a:gd name="T11" fmla="*/ 0 60000 65536"/>
                <a:gd name="T12" fmla="*/ 0 60000 65536"/>
                <a:gd name="T13" fmla="*/ 0 60000 65536"/>
                <a:gd name="T14" fmla="*/ 0 60000 65536"/>
                <a:gd name="T15" fmla="*/ 0 w 97"/>
                <a:gd name="T16" fmla="*/ 0 h 54"/>
                <a:gd name="T17" fmla="*/ 97 w 97"/>
                <a:gd name="T18" fmla="*/ 54 h 54"/>
              </a:gdLst>
              <a:ahLst/>
              <a:cxnLst>
                <a:cxn ang="T10">
                  <a:pos x="T0" y="T1"/>
                </a:cxn>
                <a:cxn ang="T11">
                  <a:pos x="T2" y="T3"/>
                </a:cxn>
                <a:cxn ang="T12">
                  <a:pos x="T4" y="T5"/>
                </a:cxn>
                <a:cxn ang="T13">
                  <a:pos x="T6" y="T7"/>
                </a:cxn>
                <a:cxn ang="T14">
                  <a:pos x="T8" y="T9"/>
                </a:cxn>
              </a:cxnLst>
              <a:rect l="T15" t="T16" r="T17" b="T18"/>
              <a:pathLst>
                <a:path w="97" h="54">
                  <a:moveTo>
                    <a:pt x="97" y="22"/>
                  </a:moveTo>
                  <a:lnTo>
                    <a:pt x="97" y="54"/>
                  </a:lnTo>
                  <a:lnTo>
                    <a:pt x="0" y="22"/>
                  </a:lnTo>
                  <a:lnTo>
                    <a:pt x="97" y="0"/>
                  </a:lnTo>
                  <a:lnTo>
                    <a:pt x="97" y="2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897" name="Rectangle 295"/>
            <p:cNvSpPr>
              <a:spLocks noChangeArrowheads="1"/>
            </p:cNvSpPr>
            <p:nvPr/>
          </p:nvSpPr>
          <p:spPr bwMode="auto">
            <a:xfrm>
              <a:off x="5081" y="3261"/>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98" name="Rectangle 296"/>
            <p:cNvSpPr>
              <a:spLocks noChangeArrowheads="1"/>
            </p:cNvSpPr>
            <p:nvPr/>
          </p:nvSpPr>
          <p:spPr bwMode="auto">
            <a:xfrm>
              <a:off x="1903" y="3261"/>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899" name="Rectangle 297"/>
            <p:cNvSpPr>
              <a:spLocks noChangeArrowheads="1"/>
            </p:cNvSpPr>
            <p:nvPr/>
          </p:nvSpPr>
          <p:spPr bwMode="auto">
            <a:xfrm>
              <a:off x="1903" y="3261"/>
              <a:ext cx="3178"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00" name="Freeform 298"/>
            <p:cNvSpPr>
              <a:spLocks/>
            </p:cNvSpPr>
            <p:nvPr/>
          </p:nvSpPr>
          <p:spPr bwMode="auto">
            <a:xfrm>
              <a:off x="3546" y="3834"/>
              <a:ext cx="97" cy="65"/>
            </a:xfrm>
            <a:custGeom>
              <a:avLst/>
              <a:gdLst>
                <a:gd name="T0" fmla="*/ 97 w 97"/>
                <a:gd name="T1" fmla="*/ 32 h 65"/>
                <a:gd name="T2" fmla="*/ 97 w 97"/>
                <a:gd name="T3" fmla="*/ 65 h 65"/>
                <a:gd name="T4" fmla="*/ 97 w 97"/>
                <a:gd name="T5" fmla="*/ 65 h 65"/>
                <a:gd name="T6" fmla="*/ 97 w 97"/>
                <a:gd name="T7" fmla="*/ 65 h 65"/>
                <a:gd name="T8" fmla="*/ 0 w 97"/>
                <a:gd name="T9" fmla="*/ 43 h 65"/>
                <a:gd name="T10" fmla="*/ 0 w 97"/>
                <a:gd name="T11" fmla="*/ 32 h 65"/>
                <a:gd name="T12" fmla="*/ 0 w 97"/>
                <a:gd name="T13" fmla="*/ 32 h 65"/>
                <a:gd name="T14" fmla="*/ 97 w 97"/>
                <a:gd name="T15" fmla="*/ 0 h 65"/>
                <a:gd name="T16" fmla="*/ 97 w 97"/>
                <a:gd name="T17" fmla="*/ 0 h 65"/>
                <a:gd name="T18" fmla="*/ 97 w 97"/>
                <a:gd name="T19" fmla="*/ 10 h 65"/>
                <a:gd name="T20" fmla="*/ 97 w 97"/>
                <a:gd name="T21" fmla="*/ 10 h 65"/>
                <a:gd name="T22" fmla="*/ 0 w 97"/>
                <a:gd name="T23" fmla="*/ 43 h 65"/>
                <a:gd name="T24" fmla="*/ 0 w 97"/>
                <a:gd name="T25" fmla="*/ 32 h 65"/>
                <a:gd name="T26" fmla="*/ 0 w 97"/>
                <a:gd name="T27" fmla="*/ 32 h 65"/>
                <a:gd name="T28" fmla="*/ 97 w 97"/>
                <a:gd name="T29" fmla="*/ 54 h 65"/>
                <a:gd name="T30" fmla="*/ 97 w 97"/>
                <a:gd name="T31" fmla="*/ 65 h 65"/>
                <a:gd name="T32" fmla="*/ 86 w 97"/>
                <a:gd name="T33" fmla="*/ 65 h 65"/>
                <a:gd name="T34" fmla="*/ 86 w 97"/>
                <a:gd name="T35" fmla="*/ 32 h 65"/>
                <a:gd name="T36" fmla="*/ 97 w 97"/>
                <a:gd name="T37" fmla="*/ 32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7"/>
                <a:gd name="T58" fmla="*/ 0 h 65"/>
                <a:gd name="T59" fmla="*/ 97 w 97"/>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7" h="65">
                  <a:moveTo>
                    <a:pt x="97" y="32"/>
                  </a:moveTo>
                  <a:lnTo>
                    <a:pt x="97" y="65"/>
                  </a:lnTo>
                  <a:lnTo>
                    <a:pt x="0" y="43"/>
                  </a:lnTo>
                  <a:lnTo>
                    <a:pt x="0" y="32"/>
                  </a:lnTo>
                  <a:lnTo>
                    <a:pt x="97" y="0"/>
                  </a:lnTo>
                  <a:lnTo>
                    <a:pt x="97" y="10"/>
                  </a:lnTo>
                  <a:lnTo>
                    <a:pt x="0" y="43"/>
                  </a:lnTo>
                  <a:lnTo>
                    <a:pt x="0" y="32"/>
                  </a:lnTo>
                  <a:lnTo>
                    <a:pt x="97" y="54"/>
                  </a:lnTo>
                  <a:lnTo>
                    <a:pt x="97" y="65"/>
                  </a:lnTo>
                  <a:lnTo>
                    <a:pt x="86" y="65"/>
                  </a:lnTo>
                  <a:lnTo>
                    <a:pt x="86" y="32"/>
                  </a:lnTo>
                  <a:lnTo>
                    <a:pt x="97" y="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01" name="Freeform 299"/>
            <p:cNvSpPr>
              <a:spLocks/>
            </p:cNvSpPr>
            <p:nvPr/>
          </p:nvSpPr>
          <p:spPr bwMode="auto">
            <a:xfrm>
              <a:off x="3632" y="3844"/>
              <a:ext cx="11" cy="22"/>
            </a:xfrm>
            <a:custGeom>
              <a:avLst/>
              <a:gdLst>
                <a:gd name="T0" fmla="*/ 11 w 11"/>
                <a:gd name="T1" fmla="*/ 0 h 22"/>
                <a:gd name="T2" fmla="*/ 11 w 11"/>
                <a:gd name="T3" fmla="*/ 22 h 22"/>
                <a:gd name="T4" fmla="*/ 0 w 11"/>
                <a:gd name="T5" fmla="*/ 22 h 22"/>
                <a:gd name="T6" fmla="*/ 0 w 11"/>
                <a:gd name="T7" fmla="*/ 22 h 22"/>
                <a:gd name="T8" fmla="*/ 0 w 11"/>
                <a:gd name="T9" fmla="*/ 22 h 22"/>
                <a:gd name="T10" fmla="*/ 0 w 11"/>
                <a:gd name="T11" fmla="*/ 0 h 22"/>
                <a:gd name="T12" fmla="*/ 11 w 11"/>
                <a:gd name="T13" fmla="*/ 0 h 22"/>
                <a:gd name="T14" fmla="*/ 0 60000 65536"/>
                <a:gd name="T15" fmla="*/ 0 60000 65536"/>
                <a:gd name="T16" fmla="*/ 0 60000 65536"/>
                <a:gd name="T17" fmla="*/ 0 60000 65536"/>
                <a:gd name="T18" fmla="*/ 0 60000 65536"/>
                <a:gd name="T19" fmla="*/ 0 60000 65536"/>
                <a:gd name="T20" fmla="*/ 0 60000 65536"/>
                <a:gd name="T21" fmla="*/ 0 w 11"/>
                <a:gd name="T22" fmla="*/ 0 h 22"/>
                <a:gd name="T23" fmla="*/ 11 w 11"/>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22">
                  <a:moveTo>
                    <a:pt x="11" y="0"/>
                  </a:moveTo>
                  <a:lnTo>
                    <a:pt x="11" y="22"/>
                  </a:lnTo>
                  <a:lnTo>
                    <a:pt x="0" y="22"/>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02" name="Freeform 300"/>
            <p:cNvSpPr>
              <a:spLocks/>
            </p:cNvSpPr>
            <p:nvPr/>
          </p:nvSpPr>
          <p:spPr bwMode="auto">
            <a:xfrm>
              <a:off x="3546" y="3844"/>
              <a:ext cx="97" cy="55"/>
            </a:xfrm>
            <a:custGeom>
              <a:avLst/>
              <a:gdLst>
                <a:gd name="T0" fmla="*/ 97 w 97"/>
                <a:gd name="T1" fmla="*/ 22 h 55"/>
                <a:gd name="T2" fmla="*/ 97 w 97"/>
                <a:gd name="T3" fmla="*/ 55 h 55"/>
                <a:gd name="T4" fmla="*/ 0 w 97"/>
                <a:gd name="T5" fmla="*/ 33 h 55"/>
                <a:gd name="T6" fmla="*/ 97 w 97"/>
                <a:gd name="T7" fmla="*/ 0 h 55"/>
                <a:gd name="T8" fmla="*/ 97 w 97"/>
                <a:gd name="T9" fmla="*/ 22 h 55"/>
                <a:gd name="T10" fmla="*/ 0 60000 65536"/>
                <a:gd name="T11" fmla="*/ 0 60000 65536"/>
                <a:gd name="T12" fmla="*/ 0 60000 65536"/>
                <a:gd name="T13" fmla="*/ 0 60000 65536"/>
                <a:gd name="T14" fmla="*/ 0 60000 65536"/>
                <a:gd name="T15" fmla="*/ 0 w 97"/>
                <a:gd name="T16" fmla="*/ 0 h 55"/>
                <a:gd name="T17" fmla="*/ 97 w 97"/>
                <a:gd name="T18" fmla="*/ 55 h 55"/>
              </a:gdLst>
              <a:ahLst/>
              <a:cxnLst>
                <a:cxn ang="T10">
                  <a:pos x="T0" y="T1"/>
                </a:cxn>
                <a:cxn ang="T11">
                  <a:pos x="T2" y="T3"/>
                </a:cxn>
                <a:cxn ang="T12">
                  <a:pos x="T4" y="T5"/>
                </a:cxn>
                <a:cxn ang="T13">
                  <a:pos x="T6" y="T7"/>
                </a:cxn>
                <a:cxn ang="T14">
                  <a:pos x="T8" y="T9"/>
                </a:cxn>
              </a:cxnLst>
              <a:rect l="T15" t="T16" r="T17" b="T18"/>
              <a:pathLst>
                <a:path w="97" h="55">
                  <a:moveTo>
                    <a:pt x="97" y="22"/>
                  </a:moveTo>
                  <a:lnTo>
                    <a:pt x="97" y="55"/>
                  </a:lnTo>
                  <a:lnTo>
                    <a:pt x="0" y="33"/>
                  </a:lnTo>
                  <a:lnTo>
                    <a:pt x="97" y="0"/>
                  </a:lnTo>
                  <a:lnTo>
                    <a:pt x="97" y="2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03" name="Freeform 301"/>
            <p:cNvSpPr>
              <a:spLocks/>
            </p:cNvSpPr>
            <p:nvPr/>
          </p:nvSpPr>
          <p:spPr bwMode="auto">
            <a:xfrm>
              <a:off x="3730" y="3812"/>
              <a:ext cx="32" cy="43"/>
            </a:xfrm>
            <a:custGeom>
              <a:avLst/>
              <a:gdLst>
                <a:gd name="T0" fmla="*/ 32 w 32"/>
                <a:gd name="T1" fmla="*/ 11 h 43"/>
                <a:gd name="T2" fmla="*/ 21 w 32"/>
                <a:gd name="T3" fmla="*/ 0 h 43"/>
                <a:gd name="T4" fmla="*/ 0 w 32"/>
                <a:gd name="T5" fmla="*/ 32 h 43"/>
                <a:gd name="T6" fmla="*/ 10 w 32"/>
                <a:gd name="T7" fmla="*/ 43 h 43"/>
                <a:gd name="T8" fmla="*/ 32 w 32"/>
                <a:gd name="T9" fmla="*/ 11 h 43"/>
                <a:gd name="T10" fmla="*/ 0 60000 65536"/>
                <a:gd name="T11" fmla="*/ 0 60000 65536"/>
                <a:gd name="T12" fmla="*/ 0 60000 65536"/>
                <a:gd name="T13" fmla="*/ 0 60000 65536"/>
                <a:gd name="T14" fmla="*/ 0 60000 65536"/>
                <a:gd name="T15" fmla="*/ 0 w 32"/>
                <a:gd name="T16" fmla="*/ 0 h 43"/>
                <a:gd name="T17" fmla="*/ 32 w 32"/>
                <a:gd name="T18" fmla="*/ 43 h 43"/>
              </a:gdLst>
              <a:ahLst/>
              <a:cxnLst>
                <a:cxn ang="T10">
                  <a:pos x="T0" y="T1"/>
                </a:cxn>
                <a:cxn ang="T11">
                  <a:pos x="T2" y="T3"/>
                </a:cxn>
                <a:cxn ang="T12">
                  <a:pos x="T4" y="T5"/>
                </a:cxn>
                <a:cxn ang="T13">
                  <a:pos x="T6" y="T7"/>
                </a:cxn>
                <a:cxn ang="T14">
                  <a:pos x="T8" y="T9"/>
                </a:cxn>
              </a:cxnLst>
              <a:rect l="T15" t="T16" r="T17" b="T18"/>
              <a:pathLst>
                <a:path w="32" h="43">
                  <a:moveTo>
                    <a:pt x="32" y="11"/>
                  </a:moveTo>
                  <a:lnTo>
                    <a:pt x="21" y="0"/>
                  </a:lnTo>
                  <a:lnTo>
                    <a:pt x="0" y="32"/>
                  </a:lnTo>
                  <a:lnTo>
                    <a:pt x="10" y="43"/>
                  </a:lnTo>
                  <a:lnTo>
                    <a:pt x="32" y="1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04" name="Rectangle 302"/>
            <p:cNvSpPr>
              <a:spLocks noChangeArrowheads="1"/>
            </p:cNvSpPr>
            <p:nvPr/>
          </p:nvSpPr>
          <p:spPr bwMode="auto">
            <a:xfrm>
              <a:off x="3654" y="3866"/>
              <a:ext cx="32"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05" name="Freeform 303"/>
            <p:cNvSpPr>
              <a:spLocks/>
            </p:cNvSpPr>
            <p:nvPr/>
          </p:nvSpPr>
          <p:spPr bwMode="auto">
            <a:xfrm>
              <a:off x="3557" y="3780"/>
              <a:ext cx="54" cy="21"/>
            </a:xfrm>
            <a:custGeom>
              <a:avLst/>
              <a:gdLst>
                <a:gd name="T0" fmla="*/ 0 w 54"/>
                <a:gd name="T1" fmla="*/ 0 h 21"/>
                <a:gd name="T2" fmla="*/ 0 w 54"/>
                <a:gd name="T3" fmla="*/ 10 h 21"/>
                <a:gd name="T4" fmla="*/ 54 w 54"/>
                <a:gd name="T5" fmla="*/ 21 h 21"/>
                <a:gd name="T6" fmla="*/ 54 w 54"/>
                <a:gd name="T7" fmla="*/ 10 h 21"/>
                <a:gd name="T8" fmla="*/ 0 w 54"/>
                <a:gd name="T9" fmla="*/ 0 h 21"/>
                <a:gd name="T10" fmla="*/ 0 60000 65536"/>
                <a:gd name="T11" fmla="*/ 0 60000 65536"/>
                <a:gd name="T12" fmla="*/ 0 60000 65536"/>
                <a:gd name="T13" fmla="*/ 0 60000 65536"/>
                <a:gd name="T14" fmla="*/ 0 60000 65536"/>
                <a:gd name="T15" fmla="*/ 0 w 54"/>
                <a:gd name="T16" fmla="*/ 0 h 21"/>
                <a:gd name="T17" fmla="*/ 54 w 54"/>
                <a:gd name="T18" fmla="*/ 21 h 21"/>
              </a:gdLst>
              <a:ahLst/>
              <a:cxnLst>
                <a:cxn ang="T10">
                  <a:pos x="T0" y="T1"/>
                </a:cxn>
                <a:cxn ang="T11">
                  <a:pos x="T2" y="T3"/>
                </a:cxn>
                <a:cxn ang="T12">
                  <a:pos x="T4" y="T5"/>
                </a:cxn>
                <a:cxn ang="T13">
                  <a:pos x="T6" y="T7"/>
                </a:cxn>
                <a:cxn ang="T14">
                  <a:pos x="T8" y="T9"/>
                </a:cxn>
              </a:cxnLst>
              <a:rect l="T15" t="T16" r="T17" b="T18"/>
              <a:pathLst>
                <a:path w="54" h="21">
                  <a:moveTo>
                    <a:pt x="0" y="0"/>
                  </a:moveTo>
                  <a:lnTo>
                    <a:pt x="0" y="10"/>
                  </a:lnTo>
                  <a:lnTo>
                    <a:pt x="54" y="21"/>
                  </a:lnTo>
                  <a:lnTo>
                    <a:pt x="54" y="10"/>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06" name="Freeform 304"/>
            <p:cNvSpPr>
              <a:spLocks/>
            </p:cNvSpPr>
            <p:nvPr/>
          </p:nvSpPr>
          <p:spPr bwMode="auto">
            <a:xfrm>
              <a:off x="3697" y="3790"/>
              <a:ext cx="54" cy="33"/>
            </a:xfrm>
            <a:custGeom>
              <a:avLst/>
              <a:gdLst>
                <a:gd name="T0" fmla="*/ 0 w 54"/>
                <a:gd name="T1" fmla="*/ 0 h 33"/>
                <a:gd name="T2" fmla="*/ 0 w 54"/>
                <a:gd name="T3" fmla="*/ 11 h 33"/>
                <a:gd name="T4" fmla="*/ 54 w 54"/>
                <a:gd name="T5" fmla="*/ 33 h 33"/>
                <a:gd name="T6" fmla="*/ 54 w 54"/>
                <a:gd name="T7" fmla="*/ 22 h 33"/>
                <a:gd name="T8" fmla="*/ 0 w 54"/>
                <a:gd name="T9" fmla="*/ 0 h 33"/>
                <a:gd name="T10" fmla="*/ 0 60000 65536"/>
                <a:gd name="T11" fmla="*/ 0 60000 65536"/>
                <a:gd name="T12" fmla="*/ 0 60000 65536"/>
                <a:gd name="T13" fmla="*/ 0 60000 65536"/>
                <a:gd name="T14" fmla="*/ 0 60000 65536"/>
                <a:gd name="T15" fmla="*/ 0 w 54"/>
                <a:gd name="T16" fmla="*/ 0 h 33"/>
                <a:gd name="T17" fmla="*/ 54 w 54"/>
                <a:gd name="T18" fmla="*/ 33 h 33"/>
              </a:gdLst>
              <a:ahLst/>
              <a:cxnLst>
                <a:cxn ang="T10">
                  <a:pos x="T0" y="T1"/>
                </a:cxn>
                <a:cxn ang="T11">
                  <a:pos x="T2" y="T3"/>
                </a:cxn>
                <a:cxn ang="T12">
                  <a:pos x="T4" y="T5"/>
                </a:cxn>
                <a:cxn ang="T13">
                  <a:pos x="T6" y="T7"/>
                </a:cxn>
                <a:cxn ang="T14">
                  <a:pos x="T8" y="T9"/>
                </a:cxn>
              </a:cxnLst>
              <a:rect l="T15" t="T16" r="T17" b="T18"/>
              <a:pathLst>
                <a:path w="54" h="33">
                  <a:moveTo>
                    <a:pt x="0" y="0"/>
                  </a:moveTo>
                  <a:lnTo>
                    <a:pt x="0" y="11"/>
                  </a:lnTo>
                  <a:lnTo>
                    <a:pt x="54" y="33"/>
                  </a:lnTo>
                  <a:lnTo>
                    <a:pt x="54" y="22"/>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07" name="Rectangle 305"/>
            <p:cNvSpPr>
              <a:spLocks noChangeArrowheads="1"/>
            </p:cNvSpPr>
            <p:nvPr/>
          </p:nvSpPr>
          <p:spPr bwMode="auto">
            <a:xfrm>
              <a:off x="3524" y="3585"/>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08" name="Freeform 306"/>
            <p:cNvSpPr>
              <a:spLocks/>
            </p:cNvSpPr>
            <p:nvPr/>
          </p:nvSpPr>
          <p:spPr bwMode="auto">
            <a:xfrm>
              <a:off x="3524" y="3585"/>
              <a:ext cx="162" cy="33"/>
            </a:xfrm>
            <a:custGeom>
              <a:avLst/>
              <a:gdLst>
                <a:gd name="T0" fmla="*/ 0 w 162"/>
                <a:gd name="T1" fmla="*/ 0 h 33"/>
                <a:gd name="T2" fmla="*/ 162 w 162"/>
                <a:gd name="T3" fmla="*/ 22 h 33"/>
                <a:gd name="T4" fmla="*/ 162 w 162"/>
                <a:gd name="T5" fmla="*/ 22 h 33"/>
                <a:gd name="T6" fmla="*/ 162 w 162"/>
                <a:gd name="T7" fmla="*/ 33 h 33"/>
                <a:gd name="T8" fmla="*/ 162 w 162"/>
                <a:gd name="T9" fmla="*/ 33 h 33"/>
                <a:gd name="T10" fmla="*/ 0 w 162"/>
                <a:gd name="T11" fmla="*/ 11 h 33"/>
                <a:gd name="T12" fmla="*/ 0 w 162"/>
                <a:gd name="T13" fmla="*/ 0 h 33"/>
                <a:gd name="T14" fmla="*/ 0 60000 65536"/>
                <a:gd name="T15" fmla="*/ 0 60000 65536"/>
                <a:gd name="T16" fmla="*/ 0 60000 65536"/>
                <a:gd name="T17" fmla="*/ 0 60000 65536"/>
                <a:gd name="T18" fmla="*/ 0 60000 65536"/>
                <a:gd name="T19" fmla="*/ 0 60000 65536"/>
                <a:gd name="T20" fmla="*/ 0 60000 65536"/>
                <a:gd name="T21" fmla="*/ 0 w 162"/>
                <a:gd name="T22" fmla="*/ 0 h 33"/>
                <a:gd name="T23" fmla="*/ 162 w 162"/>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2" h="33">
                  <a:moveTo>
                    <a:pt x="0" y="0"/>
                  </a:moveTo>
                  <a:lnTo>
                    <a:pt x="162" y="22"/>
                  </a:lnTo>
                  <a:lnTo>
                    <a:pt x="162" y="33"/>
                  </a:lnTo>
                  <a:lnTo>
                    <a:pt x="0" y="11"/>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09" name="Freeform 307"/>
            <p:cNvSpPr>
              <a:spLocks/>
            </p:cNvSpPr>
            <p:nvPr/>
          </p:nvSpPr>
          <p:spPr bwMode="auto">
            <a:xfrm>
              <a:off x="3686" y="3607"/>
              <a:ext cx="54" cy="32"/>
            </a:xfrm>
            <a:custGeom>
              <a:avLst/>
              <a:gdLst>
                <a:gd name="T0" fmla="*/ 0 w 54"/>
                <a:gd name="T1" fmla="*/ 0 h 32"/>
                <a:gd name="T2" fmla="*/ 44 w 54"/>
                <a:gd name="T3" fmla="*/ 21 h 32"/>
                <a:gd name="T4" fmla="*/ 54 w 54"/>
                <a:gd name="T5" fmla="*/ 21 h 32"/>
                <a:gd name="T6" fmla="*/ 44 w 54"/>
                <a:gd name="T7" fmla="*/ 32 h 32"/>
                <a:gd name="T8" fmla="*/ 44 w 54"/>
                <a:gd name="T9" fmla="*/ 32 h 32"/>
                <a:gd name="T10" fmla="*/ 0 w 54"/>
                <a:gd name="T11" fmla="*/ 11 h 32"/>
                <a:gd name="T12" fmla="*/ 0 w 54"/>
                <a:gd name="T13" fmla="*/ 0 h 32"/>
                <a:gd name="T14" fmla="*/ 0 60000 65536"/>
                <a:gd name="T15" fmla="*/ 0 60000 65536"/>
                <a:gd name="T16" fmla="*/ 0 60000 65536"/>
                <a:gd name="T17" fmla="*/ 0 60000 65536"/>
                <a:gd name="T18" fmla="*/ 0 60000 65536"/>
                <a:gd name="T19" fmla="*/ 0 60000 65536"/>
                <a:gd name="T20" fmla="*/ 0 60000 65536"/>
                <a:gd name="T21" fmla="*/ 0 w 54"/>
                <a:gd name="T22" fmla="*/ 0 h 32"/>
                <a:gd name="T23" fmla="*/ 54 w 54"/>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 h="32">
                  <a:moveTo>
                    <a:pt x="0" y="0"/>
                  </a:moveTo>
                  <a:lnTo>
                    <a:pt x="44" y="21"/>
                  </a:lnTo>
                  <a:lnTo>
                    <a:pt x="54" y="21"/>
                  </a:lnTo>
                  <a:lnTo>
                    <a:pt x="44" y="32"/>
                  </a:lnTo>
                  <a:lnTo>
                    <a:pt x="0" y="11"/>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10" name="Freeform 308"/>
            <p:cNvSpPr>
              <a:spLocks/>
            </p:cNvSpPr>
            <p:nvPr/>
          </p:nvSpPr>
          <p:spPr bwMode="auto">
            <a:xfrm>
              <a:off x="3751" y="3650"/>
              <a:ext cx="11" cy="11"/>
            </a:xfrm>
            <a:custGeom>
              <a:avLst/>
              <a:gdLst>
                <a:gd name="T0" fmla="*/ 11 w 11"/>
                <a:gd name="T1" fmla="*/ 0 h 11"/>
                <a:gd name="T2" fmla="*/ 11 w 11"/>
                <a:gd name="T3" fmla="*/ 0 h 11"/>
                <a:gd name="T4" fmla="*/ 0 w 11"/>
                <a:gd name="T5" fmla="*/ 11 h 11"/>
                <a:gd name="T6" fmla="*/ 0 w 11"/>
                <a:gd name="T7" fmla="*/ 11 h 11"/>
                <a:gd name="T8" fmla="*/ 11 w 11"/>
                <a:gd name="T9" fmla="*/ 0 h 11"/>
                <a:gd name="T10" fmla="*/ 0 60000 65536"/>
                <a:gd name="T11" fmla="*/ 0 60000 65536"/>
                <a:gd name="T12" fmla="*/ 0 60000 65536"/>
                <a:gd name="T13" fmla="*/ 0 60000 65536"/>
                <a:gd name="T14" fmla="*/ 0 60000 65536"/>
                <a:gd name="T15" fmla="*/ 0 w 11"/>
                <a:gd name="T16" fmla="*/ 0 h 11"/>
                <a:gd name="T17" fmla="*/ 11 w 11"/>
                <a:gd name="T18" fmla="*/ 11 h 11"/>
              </a:gdLst>
              <a:ahLst/>
              <a:cxnLst>
                <a:cxn ang="T10">
                  <a:pos x="T0" y="T1"/>
                </a:cxn>
                <a:cxn ang="T11">
                  <a:pos x="T2" y="T3"/>
                </a:cxn>
                <a:cxn ang="T12">
                  <a:pos x="T4" y="T5"/>
                </a:cxn>
                <a:cxn ang="T13">
                  <a:pos x="T6" y="T7"/>
                </a:cxn>
                <a:cxn ang="T14">
                  <a:pos x="T8" y="T9"/>
                </a:cxn>
              </a:cxnLst>
              <a:rect l="T15" t="T16" r="T17" b="T18"/>
              <a:pathLst>
                <a:path w="11" h="11">
                  <a:moveTo>
                    <a:pt x="11" y="0"/>
                  </a:moveTo>
                  <a:lnTo>
                    <a:pt x="11" y="0"/>
                  </a:lnTo>
                  <a:lnTo>
                    <a:pt x="0" y="11"/>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11" name="Freeform 309"/>
            <p:cNvSpPr>
              <a:spLocks/>
            </p:cNvSpPr>
            <p:nvPr/>
          </p:nvSpPr>
          <p:spPr bwMode="auto">
            <a:xfrm>
              <a:off x="3730" y="3628"/>
              <a:ext cx="32" cy="33"/>
            </a:xfrm>
            <a:custGeom>
              <a:avLst/>
              <a:gdLst>
                <a:gd name="T0" fmla="*/ 10 w 32"/>
                <a:gd name="T1" fmla="*/ 0 h 33"/>
                <a:gd name="T2" fmla="*/ 0 w 32"/>
                <a:gd name="T3" fmla="*/ 11 h 33"/>
                <a:gd name="T4" fmla="*/ 21 w 32"/>
                <a:gd name="T5" fmla="*/ 33 h 33"/>
                <a:gd name="T6" fmla="*/ 32 w 32"/>
                <a:gd name="T7" fmla="*/ 22 h 33"/>
                <a:gd name="T8" fmla="*/ 10 w 32"/>
                <a:gd name="T9" fmla="*/ 0 h 33"/>
                <a:gd name="T10" fmla="*/ 0 60000 65536"/>
                <a:gd name="T11" fmla="*/ 0 60000 65536"/>
                <a:gd name="T12" fmla="*/ 0 60000 65536"/>
                <a:gd name="T13" fmla="*/ 0 60000 65536"/>
                <a:gd name="T14" fmla="*/ 0 60000 65536"/>
                <a:gd name="T15" fmla="*/ 0 w 32"/>
                <a:gd name="T16" fmla="*/ 0 h 33"/>
                <a:gd name="T17" fmla="*/ 32 w 32"/>
                <a:gd name="T18" fmla="*/ 33 h 33"/>
              </a:gdLst>
              <a:ahLst/>
              <a:cxnLst>
                <a:cxn ang="T10">
                  <a:pos x="T0" y="T1"/>
                </a:cxn>
                <a:cxn ang="T11">
                  <a:pos x="T2" y="T3"/>
                </a:cxn>
                <a:cxn ang="T12">
                  <a:pos x="T4" y="T5"/>
                </a:cxn>
                <a:cxn ang="T13">
                  <a:pos x="T6" y="T7"/>
                </a:cxn>
                <a:cxn ang="T14">
                  <a:pos x="T8" y="T9"/>
                </a:cxn>
              </a:cxnLst>
              <a:rect l="T15" t="T16" r="T17" b="T18"/>
              <a:pathLst>
                <a:path w="32" h="33">
                  <a:moveTo>
                    <a:pt x="10" y="0"/>
                  </a:moveTo>
                  <a:lnTo>
                    <a:pt x="0" y="11"/>
                  </a:lnTo>
                  <a:lnTo>
                    <a:pt x="21" y="33"/>
                  </a:lnTo>
                  <a:lnTo>
                    <a:pt x="32" y="22"/>
                  </a:lnTo>
                  <a:lnTo>
                    <a:pt x="1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12" name="Freeform 310"/>
            <p:cNvSpPr>
              <a:spLocks/>
            </p:cNvSpPr>
            <p:nvPr/>
          </p:nvSpPr>
          <p:spPr bwMode="auto">
            <a:xfrm>
              <a:off x="3568" y="3639"/>
              <a:ext cx="108" cy="65"/>
            </a:xfrm>
            <a:custGeom>
              <a:avLst/>
              <a:gdLst>
                <a:gd name="T0" fmla="*/ 108 w 108"/>
                <a:gd name="T1" fmla="*/ 43 h 65"/>
                <a:gd name="T2" fmla="*/ 108 w 108"/>
                <a:gd name="T3" fmla="*/ 65 h 65"/>
                <a:gd name="T4" fmla="*/ 108 w 108"/>
                <a:gd name="T5" fmla="*/ 65 h 65"/>
                <a:gd name="T6" fmla="*/ 108 w 108"/>
                <a:gd name="T7" fmla="*/ 65 h 65"/>
                <a:gd name="T8" fmla="*/ 0 w 108"/>
                <a:gd name="T9" fmla="*/ 43 h 65"/>
                <a:gd name="T10" fmla="*/ 0 w 108"/>
                <a:gd name="T11" fmla="*/ 33 h 65"/>
                <a:gd name="T12" fmla="*/ 0 w 108"/>
                <a:gd name="T13" fmla="*/ 33 h 65"/>
                <a:gd name="T14" fmla="*/ 97 w 108"/>
                <a:gd name="T15" fmla="*/ 0 h 65"/>
                <a:gd name="T16" fmla="*/ 97 w 108"/>
                <a:gd name="T17" fmla="*/ 0 h 65"/>
                <a:gd name="T18" fmla="*/ 97 w 108"/>
                <a:gd name="T19" fmla="*/ 11 h 65"/>
                <a:gd name="T20" fmla="*/ 97 w 108"/>
                <a:gd name="T21" fmla="*/ 11 h 65"/>
                <a:gd name="T22" fmla="*/ 0 w 108"/>
                <a:gd name="T23" fmla="*/ 43 h 65"/>
                <a:gd name="T24" fmla="*/ 0 w 108"/>
                <a:gd name="T25" fmla="*/ 43 h 65"/>
                <a:gd name="T26" fmla="*/ 0 w 108"/>
                <a:gd name="T27" fmla="*/ 33 h 65"/>
                <a:gd name="T28" fmla="*/ 108 w 108"/>
                <a:gd name="T29" fmla="*/ 54 h 65"/>
                <a:gd name="T30" fmla="*/ 108 w 108"/>
                <a:gd name="T31" fmla="*/ 65 h 65"/>
                <a:gd name="T32" fmla="*/ 97 w 108"/>
                <a:gd name="T33" fmla="*/ 65 h 65"/>
                <a:gd name="T34" fmla="*/ 97 w 108"/>
                <a:gd name="T35" fmla="*/ 43 h 65"/>
                <a:gd name="T36" fmla="*/ 108 w 108"/>
                <a:gd name="T37" fmla="*/ 43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65"/>
                <a:gd name="T59" fmla="*/ 108 w 108"/>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65">
                  <a:moveTo>
                    <a:pt x="108" y="43"/>
                  </a:moveTo>
                  <a:lnTo>
                    <a:pt x="108" y="65"/>
                  </a:lnTo>
                  <a:lnTo>
                    <a:pt x="0" y="43"/>
                  </a:lnTo>
                  <a:lnTo>
                    <a:pt x="0" y="33"/>
                  </a:lnTo>
                  <a:lnTo>
                    <a:pt x="97" y="0"/>
                  </a:lnTo>
                  <a:lnTo>
                    <a:pt x="97" y="11"/>
                  </a:lnTo>
                  <a:lnTo>
                    <a:pt x="0" y="43"/>
                  </a:lnTo>
                  <a:lnTo>
                    <a:pt x="0" y="33"/>
                  </a:lnTo>
                  <a:lnTo>
                    <a:pt x="108" y="54"/>
                  </a:lnTo>
                  <a:lnTo>
                    <a:pt x="108" y="65"/>
                  </a:lnTo>
                  <a:lnTo>
                    <a:pt x="97" y="65"/>
                  </a:lnTo>
                  <a:lnTo>
                    <a:pt x="97" y="43"/>
                  </a:lnTo>
                  <a:lnTo>
                    <a:pt x="108" y="4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13" name="Freeform 311"/>
            <p:cNvSpPr>
              <a:spLocks/>
            </p:cNvSpPr>
            <p:nvPr/>
          </p:nvSpPr>
          <p:spPr bwMode="auto">
            <a:xfrm>
              <a:off x="3654" y="3650"/>
              <a:ext cx="22" cy="32"/>
            </a:xfrm>
            <a:custGeom>
              <a:avLst/>
              <a:gdLst>
                <a:gd name="T0" fmla="*/ 11 w 22"/>
                <a:gd name="T1" fmla="*/ 0 h 32"/>
                <a:gd name="T2" fmla="*/ 22 w 22"/>
                <a:gd name="T3" fmla="*/ 32 h 32"/>
                <a:gd name="T4" fmla="*/ 22 w 22"/>
                <a:gd name="T5" fmla="*/ 32 h 32"/>
                <a:gd name="T6" fmla="*/ 22 w 22"/>
                <a:gd name="T7" fmla="*/ 32 h 32"/>
                <a:gd name="T8" fmla="*/ 11 w 22"/>
                <a:gd name="T9" fmla="*/ 32 h 32"/>
                <a:gd name="T10" fmla="*/ 0 w 22"/>
                <a:gd name="T11" fmla="*/ 0 h 32"/>
                <a:gd name="T12" fmla="*/ 11 w 22"/>
                <a:gd name="T13" fmla="*/ 0 h 32"/>
                <a:gd name="T14" fmla="*/ 0 60000 65536"/>
                <a:gd name="T15" fmla="*/ 0 60000 65536"/>
                <a:gd name="T16" fmla="*/ 0 60000 65536"/>
                <a:gd name="T17" fmla="*/ 0 60000 65536"/>
                <a:gd name="T18" fmla="*/ 0 60000 65536"/>
                <a:gd name="T19" fmla="*/ 0 60000 65536"/>
                <a:gd name="T20" fmla="*/ 0 60000 65536"/>
                <a:gd name="T21" fmla="*/ 0 w 22"/>
                <a:gd name="T22" fmla="*/ 0 h 32"/>
                <a:gd name="T23" fmla="*/ 22 w 2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32">
                  <a:moveTo>
                    <a:pt x="11" y="0"/>
                  </a:moveTo>
                  <a:lnTo>
                    <a:pt x="22" y="32"/>
                  </a:lnTo>
                  <a:lnTo>
                    <a:pt x="11" y="32"/>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14" name="Freeform 312"/>
            <p:cNvSpPr>
              <a:spLocks/>
            </p:cNvSpPr>
            <p:nvPr/>
          </p:nvSpPr>
          <p:spPr bwMode="auto">
            <a:xfrm>
              <a:off x="3568" y="3650"/>
              <a:ext cx="108" cy="54"/>
            </a:xfrm>
            <a:custGeom>
              <a:avLst/>
              <a:gdLst>
                <a:gd name="T0" fmla="*/ 108 w 108"/>
                <a:gd name="T1" fmla="*/ 32 h 54"/>
                <a:gd name="T2" fmla="*/ 108 w 108"/>
                <a:gd name="T3" fmla="*/ 54 h 54"/>
                <a:gd name="T4" fmla="*/ 0 w 108"/>
                <a:gd name="T5" fmla="*/ 32 h 54"/>
                <a:gd name="T6" fmla="*/ 97 w 108"/>
                <a:gd name="T7" fmla="*/ 0 h 54"/>
                <a:gd name="T8" fmla="*/ 108 w 108"/>
                <a:gd name="T9" fmla="*/ 32 h 54"/>
                <a:gd name="T10" fmla="*/ 0 60000 65536"/>
                <a:gd name="T11" fmla="*/ 0 60000 65536"/>
                <a:gd name="T12" fmla="*/ 0 60000 65536"/>
                <a:gd name="T13" fmla="*/ 0 60000 65536"/>
                <a:gd name="T14" fmla="*/ 0 60000 65536"/>
                <a:gd name="T15" fmla="*/ 0 w 108"/>
                <a:gd name="T16" fmla="*/ 0 h 54"/>
                <a:gd name="T17" fmla="*/ 108 w 108"/>
                <a:gd name="T18" fmla="*/ 54 h 54"/>
              </a:gdLst>
              <a:ahLst/>
              <a:cxnLst>
                <a:cxn ang="T10">
                  <a:pos x="T0" y="T1"/>
                </a:cxn>
                <a:cxn ang="T11">
                  <a:pos x="T2" y="T3"/>
                </a:cxn>
                <a:cxn ang="T12">
                  <a:pos x="T4" y="T5"/>
                </a:cxn>
                <a:cxn ang="T13">
                  <a:pos x="T6" y="T7"/>
                </a:cxn>
                <a:cxn ang="T14">
                  <a:pos x="T8" y="T9"/>
                </a:cxn>
              </a:cxnLst>
              <a:rect l="T15" t="T16" r="T17" b="T18"/>
              <a:pathLst>
                <a:path w="108" h="54">
                  <a:moveTo>
                    <a:pt x="108" y="32"/>
                  </a:moveTo>
                  <a:lnTo>
                    <a:pt x="108" y="54"/>
                  </a:lnTo>
                  <a:lnTo>
                    <a:pt x="0" y="32"/>
                  </a:lnTo>
                  <a:lnTo>
                    <a:pt x="97" y="0"/>
                  </a:lnTo>
                  <a:lnTo>
                    <a:pt x="108" y="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15" name="Freeform 313"/>
            <p:cNvSpPr>
              <a:spLocks/>
            </p:cNvSpPr>
            <p:nvPr/>
          </p:nvSpPr>
          <p:spPr bwMode="auto">
            <a:xfrm>
              <a:off x="3751" y="3650"/>
              <a:ext cx="11" cy="11"/>
            </a:xfrm>
            <a:custGeom>
              <a:avLst/>
              <a:gdLst>
                <a:gd name="T0" fmla="*/ 11 w 11"/>
                <a:gd name="T1" fmla="*/ 11 h 11"/>
                <a:gd name="T2" fmla="*/ 11 w 11"/>
                <a:gd name="T3" fmla="*/ 11 h 11"/>
                <a:gd name="T4" fmla="*/ 0 w 11"/>
                <a:gd name="T5" fmla="*/ 0 h 11"/>
                <a:gd name="T6" fmla="*/ 0 w 11"/>
                <a:gd name="T7" fmla="*/ 0 h 11"/>
                <a:gd name="T8" fmla="*/ 11 w 11"/>
                <a:gd name="T9" fmla="*/ 11 h 11"/>
                <a:gd name="T10" fmla="*/ 0 60000 65536"/>
                <a:gd name="T11" fmla="*/ 0 60000 65536"/>
                <a:gd name="T12" fmla="*/ 0 60000 65536"/>
                <a:gd name="T13" fmla="*/ 0 60000 65536"/>
                <a:gd name="T14" fmla="*/ 0 60000 65536"/>
                <a:gd name="T15" fmla="*/ 0 w 11"/>
                <a:gd name="T16" fmla="*/ 0 h 11"/>
                <a:gd name="T17" fmla="*/ 11 w 11"/>
                <a:gd name="T18" fmla="*/ 11 h 11"/>
              </a:gdLst>
              <a:ahLst/>
              <a:cxnLst>
                <a:cxn ang="T10">
                  <a:pos x="T0" y="T1"/>
                </a:cxn>
                <a:cxn ang="T11">
                  <a:pos x="T2" y="T3"/>
                </a:cxn>
                <a:cxn ang="T12">
                  <a:pos x="T4" y="T5"/>
                </a:cxn>
                <a:cxn ang="T13">
                  <a:pos x="T6" y="T7"/>
                </a:cxn>
                <a:cxn ang="T14">
                  <a:pos x="T8" y="T9"/>
                </a:cxn>
              </a:cxnLst>
              <a:rect l="T15" t="T16" r="T17" b="T18"/>
              <a:pathLst>
                <a:path w="11" h="11">
                  <a:moveTo>
                    <a:pt x="11" y="11"/>
                  </a:moveTo>
                  <a:lnTo>
                    <a:pt x="11" y="11"/>
                  </a:lnTo>
                  <a:lnTo>
                    <a:pt x="0" y="0"/>
                  </a:lnTo>
                  <a:lnTo>
                    <a:pt x="11" y="1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16" name="Freeform 314"/>
            <p:cNvSpPr>
              <a:spLocks/>
            </p:cNvSpPr>
            <p:nvPr/>
          </p:nvSpPr>
          <p:spPr bwMode="auto">
            <a:xfrm>
              <a:off x="3730" y="3650"/>
              <a:ext cx="32" cy="32"/>
            </a:xfrm>
            <a:custGeom>
              <a:avLst/>
              <a:gdLst>
                <a:gd name="T0" fmla="*/ 32 w 32"/>
                <a:gd name="T1" fmla="*/ 11 h 32"/>
                <a:gd name="T2" fmla="*/ 21 w 32"/>
                <a:gd name="T3" fmla="*/ 0 h 32"/>
                <a:gd name="T4" fmla="*/ 0 w 32"/>
                <a:gd name="T5" fmla="*/ 22 h 32"/>
                <a:gd name="T6" fmla="*/ 0 w 32"/>
                <a:gd name="T7" fmla="*/ 22 h 32"/>
                <a:gd name="T8" fmla="*/ 0 w 32"/>
                <a:gd name="T9" fmla="*/ 32 h 32"/>
                <a:gd name="T10" fmla="*/ 10 w 32"/>
                <a:gd name="T11" fmla="*/ 32 h 32"/>
                <a:gd name="T12" fmla="*/ 32 w 32"/>
                <a:gd name="T13" fmla="*/ 11 h 32"/>
                <a:gd name="T14" fmla="*/ 0 60000 65536"/>
                <a:gd name="T15" fmla="*/ 0 60000 65536"/>
                <a:gd name="T16" fmla="*/ 0 60000 65536"/>
                <a:gd name="T17" fmla="*/ 0 60000 65536"/>
                <a:gd name="T18" fmla="*/ 0 60000 65536"/>
                <a:gd name="T19" fmla="*/ 0 60000 65536"/>
                <a:gd name="T20" fmla="*/ 0 60000 65536"/>
                <a:gd name="T21" fmla="*/ 0 w 32"/>
                <a:gd name="T22" fmla="*/ 0 h 32"/>
                <a:gd name="T23" fmla="*/ 32 w 3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32">
                  <a:moveTo>
                    <a:pt x="32" y="11"/>
                  </a:moveTo>
                  <a:lnTo>
                    <a:pt x="21" y="0"/>
                  </a:lnTo>
                  <a:lnTo>
                    <a:pt x="0" y="22"/>
                  </a:lnTo>
                  <a:lnTo>
                    <a:pt x="0" y="32"/>
                  </a:lnTo>
                  <a:lnTo>
                    <a:pt x="10" y="32"/>
                  </a:lnTo>
                  <a:lnTo>
                    <a:pt x="32" y="1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17" name="Rectangle 315"/>
            <p:cNvSpPr>
              <a:spLocks noChangeArrowheads="1"/>
            </p:cNvSpPr>
            <p:nvPr/>
          </p:nvSpPr>
          <p:spPr bwMode="auto">
            <a:xfrm>
              <a:off x="3676" y="3682"/>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18" name="Freeform 316"/>
            <p:cNvSpPr>
              <a:spLocks/>
            </p:cNvSpPr>
            <p:nvPr/>
          </p:nvSpPr>
          <p:spPr bwMode="auto">
            <a:xfrm>
              <a:off x="3676" y="3672"/>
              <a:ext cx="54" cy="21"/>
            </a:xfrm>
            <a:custGeom>
              <a:avLst/>
              <a:gdLst>
                <a:gd name="T0" fmla="*/ 54 w 54"/>
                <a:gd name="T1" fmla="*/ 10 h 21"/>
                <a:gd name="T2" fmla="*/ 54 w 54"/>
                <a:gd name="T3" fmla="*/ 0 h 21"/>
                <a:gd name="T4" fmla="*/ 0 w 54"/>
                <a:gd name="T5" fmla="*/ 10 h 21"/>
                <a:gd name="T6" fmla="*/ 0 w 54"/>
                <a:gd name="T7" fmla="*/ 21 h 21"/>
                <a:gd name="T8" fmla="*/ 54 w 54"/>
                <a:gd name="T9" fmla="*/ 10 h 21"/>
                <a:gd name="T10" fmla="*/ 0 60000 65536"/>
                <a:gd name="T11" fmla="*/ 0 60000 65536"/>
                <a:gd name="T12" fmla="*/ 0 60000 65536"/>
                <a:gd name="T13" fmla="*/ 0 60000 65536"/>
                <a:gd name="T14" fmla="*/ 0 60000 65536"/>
                <a:gd name="T15" fmla="*/ 0 w 54"/>
                <a:gd name="T16" fmla="*/ 0 h 21"/>
                <a:gd name="T17" fmla="*/ 54 w 54"/>
                <a:gd name="T18" fmla="*/ 21 h 21"/>
              </a:gdLst>
              <a:ahLst/>
              <a:cxnLst>
                <a:cxn ang="T10">
                  <a:pos x="T0" y="T1"/>
                </a:cxn>
                <a:cxn ang="T11">
                  <a:pos x="T2" y="T3"/>
                </a:cxn>
                <a:cxn ang="T12">
                  <a:pos x="T4" y="T5"/>
                </a:cxn>
                <a:cxn ang="T13">
                  <a:pos x="T6" y="T7"/>
                </a:cxn>
                <a:cxn ang="T14">
                  <a:pos x="T8" y="T9"/>
                </a:cxn>
              </a:cxnLst>
              <a:rect l="T15" t="T16" r="T17" b="T18"/>
              <a:pathLst>
                <a:path w="54" h="21">
                  <a:moveTo>
                    <a:pt x="54" y="10"/>
                  </a:moveTo>
                  <a:lnTo>
                    <a:pt x="54" y="0"/>
                  </a:lnTo>
                  <a:lnTo>
                    <a:pt x="0" y="10"/>
                  </a:lnTo>
                  <a:lnTo>
                    <a:pt x="0" y="21"/>
                  </a:lnTo>
                  <a:lnTo>
                    <a:pt x="54" y="1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19" name="Freeform 317"/>
            <p:cNvSpPr>
              <a:spLocks/>
            </p:cNvSpPr>
            <p:nvPr/>
          </p:nvSpPr>
          <p:spPr bwMode="auto">
            <a:xfrm>
              <a:off x="3211" y="3531"/>
              <a:ext cx="130" cy="65"/>
            </a:xfrm>
            <a:custGeom>
              <a:avLst/>
              <a:gdLst>
                <a:gd name="T0" fmla="*/ 0 w 130"/>
                <a:gd name="T1" fmla="*/ 22 h 65"/>
                <a:gd name="T2" fmla="*/ 0 w 130"/>
                <a:gd name="T3" fmla="*/ 0 h 65"/>
                <a:gd name="T4" fmla="*/ 0 w 130"/>
                <a:gd name="T5" fmla="*/ 0 h 65"/>
                <a:gd name="T6" fmla="*/ 0 w 130"/>
                <a:gd name="T7" fmla="*/ 0 h 65"/>
                <a:gd name="T8" fmla="*/ 97 w 130"/>
                <a:gd name="T9" fmla="*/ 22 h 65"/>
                <a:gd name="T10" fmla="*/ 130 w 130"/>
                <a:gd name="T11" fmla="*/ 22 h 65"/>
                <a:gd name="T12" fmla="*/ 97 w 130"/>
                <a:gd name="T13" fmla="*/ 33 h 65"/>
                <a:gd name="T14" fmla="*/ 0 w 130"/>
                <a:gd name="T15" fmla="*/ 65 h 65"/>
                <a:gd name="T16" fmla="*/ 0 w 130"/>
                <a:gd name="T17" fmla="*/ 65 h 65"/>
                <a:gd name="T18" fmla="*/ 0 w 130"/>
                <a:gd name="T19" fmla="*/ 54 h 65"/>
                <a:gd name="T20" fmla="*/ 0 w 130"/>
                <a:gd name="T21" fmla="*/ 54 h 65"/>
                <a:gd name="T22" fmla="*/ 97 w 130"/>
                <a:gd name="T23" fmla="*/ 22 h 65"/>
                <a:gd name="T24" fmla="*/ 97 w 130"/>
                <a:gd name="T25" fmla="*/ 33 h 65"/>
                <a:gd name="T26" fmla="*/ 97 w 130"/>
                <a:gd name="T27" fmla="*/ 33 h 65"/>
                <a:gd name="T28" fmla="*/ 0 w 130"/>
                <a:gd name="T29" fmla="*/ 11 h 65"/>
                <a:gd name="T30" fmla="*/ 0 w 130"/>
                <a:gd name="T31" fmla="*/ 0 h 65"/>
                <a:gd name="T32" fmla="*/ 11 w 130"/>
                <a:gd name="T33" fmla="*/ 0 h 65"/>
                <a:gd name="T34" fmla="*/ 11 w 130"/>
                <a:gd name="T35" fmla="*/ 22 h 65"/>
                <a:gd name="T36" fmla="*/ 0 w 130"/>
                <a:gd name="T37" fmla="*/ 22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0"/>
                <a:gd name="T58" fmla="*/ 0 h 65"/>
                <a:gd name="T59" fmla="*/ 130 w 130"/>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0" h="65">
                  <a:moveTo>
                    <a:pt x="0" y="22"/>
                  </a:moveTo>
                  <a:lnTo>
                    <a:pt x="0" y="0"/>
                  </a:lnTo>
                  <a:lnTo>
                    <a:pt x="97" y="22"/>
                  </a:lnTo>
                  <a:lnTo>
                    <a:pt x="130" y="22"/>
                  </a:lnTo>
                  <a:lnTo>
                    <a:pt x="97" y="33"/>
                  </a:lnTo>
                  <a:lnTo>
                    <a:pt x="0" y="65"/>
                  </a:lnTo>
                  <a:lnTo>
                    <a:pt x="0" y="54"/>
                  </a:lnTo>
                  <a:lnTo>
                    <a:pt x="97" y="22"/>
                  </a:lnTo>
                  <a:lnTo>
                    <a:pt x="97" y="33"/>
                  </a:lnTo>
                  <a:lnTo>
                    <a:pt x="0" y="11"/>
                  </a:lnTo>
                  <a:lnTo>
                    <a:pt x="0" y="0"/>
                  </a:lnTo>
                  <a:lnTo>
                    <a:pt x="11" y="0"/>
                  </a:lnTo>
                  <a:lnTo>
                    <a:pt x="11" y="22"/>
                  </a:lnTo>
                  <a:lnTo>
                    <a:pt x="0" y="2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20" name="Freeform 318"/>
            <p:cNvSpPr>
              <a:spLocks/>
            </p:cNvSpPr>
            <p:nvPr/>
          </p:nvSpPr>
          <p:spPr bwMode="auto">
            <a:xfrm>
              <a:off x="3211" y="3553"/>
              <a:ext cx="11" cy="32"/>
            </a:xfrm>
            <a:custGeom>
              <a:avLst/>
              <a:gdLst>
                <a:gd name="T0" fmla="*/ 0 w 11"/>
                <a:gd name="T1" fmla="*/ 32 h 32"/>
                <a:gd name="T2" fmla="*/ 0 w 11"/>
                <a:gd name="T3" fmla="*/ 0 h 32"/>
                <a:gd name="T4" fmla="*/ 11 w 11"/>
                <a:gd name="T5" fmla="*/ 0 h 32"/>
                <a:gd name="T6" fmla="*/ 11 w 11"/>
                <a:gd name="T7" fmla="*/ 0 h 32"/>
                <a:gd name="T8" fmla="*/ 11 w 11"/>
                <a:gd name="T9" fmla="*/ 0 h 32"/>
                <a:gd name="T10" fmla="*/ 11 w 11"/>
                <a:gd name="T11" fmla="*/ 32 h 32"/>
                <a:gd name="T12" fmla="*/ 0 w 11"/>
                <a:gd name="T13" fmla="*/ 32 h 32"/>
                <a:gd name="T14" fmla="*/ 0 60000 65536"/>
                <a:gd name="T15" fmla="*/ 0 60000 65536"/>
                <a:gd name="T16" fmla="*/ 0 60000 65536"/>
                <a:gd name="T17" fmla="*/ 0 60000 65536"/>
                <a:gd name="T18" fmla="*/ 0 60000 65536"/>
                <a:gd name="T19" fmla="*/ 0 60000 65536"/>
                <a:gd name="T20" fmla="*/ 0 60000 65536"/>
                <a:gd name="T21" fmla="*/ 0 w 11"/>
                <a:gd name="T22" fmla="*/ 0 h 32"/>
                <a:gd name="T23" fmla="*/ 11 w 11"/>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2">
                  <a:moveTo>
                    <a:pt x="0" y="32"/>
                  </a:moveTo>
                  <a:lnTo>
                    <a:pt x="0" y="0"/>
                  </a:lnTo>
                  <a:lnTo>
                    <a:pt x="11" y="0"/>
                  </a:lnTo>
                  <a:lnTo>
                    <a:pt x="11" y="32"/>
                  </a:lnTo>
                  <a:lnTo>
                    <a:pt x="0" y="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21" name="Freeform 319"/>
            <p:cNvSpPr>
              <a:spLocks/>
            </p:cNvSpPr>
            <p:nvPr/>
          </p:nvSpPr>
          <p:spPr bwMode="auto">
            <a:xfrm>
              <a:off x="3211" y="3531"/>
              <a:ext cx="97" cy="54"/>
            </a:xfrm>
            <a:custGeom>
              <a:avLst/>
              <a:gdLst>
                <a:gd name="T0" fmla="*/ 0 w 97"/>
                <a:gd name="T1" fmla="*/ 22 h 54"/>
                <a:gd name="T2" fmla="*/ 0 w 97"/>
                <a:gd name="T3" fmla="*/ 0 h 54"/>
                <a:gd name="T4" fmla="*/ 97 w 97"/>
                <a:gd name="T5" fmla="*/ 22 h 54"/>
                <a:gd name="T6" fmla="*/ 0 w 97"/>
                <a:gd name="T7" fmla="*/ 54 h 54"/>
                <a:gd name="T8" fmla="*/ 0 w 97"/>
                <a:gd name="T9" fmla="*/ 22 h 54"/>
                <a:gd name="T10" fmla="*/ 0 60000 65536"/>
                <a:gd name="T11" fmla="*/ 0 60000 65536"/>
                <a:gd name="T12" fmla="*/ 0 60000 65536"/>
                <a:gd name="T13" fmla="*/ 0 60000 65536"/>
                <a:gd name="T14" fmla="*/ 0 60000 65536"/>
                <a:gd name="T15" fmla="*/ 0 w 97"/>
                <a:gd name="T16" fmla="*/ 0 h 54"/>
                <a:gd name="T17" fmla="*/ 97 w 97"/>
                <a:gd name="T18" fmla="*/ 54 h 54"/>
              </a:gdLst>
              <a:ahLst/>
              <a:cxnLst>
                <a:cxn ang="T10">
                  <a:pos x="T0" y="T1"/>
                </a:cxn>
                <a:cxn ang="T11">
                  <a:pos x="T2" y="T3"/>
                </a:cxn>
                <a:cxn ang="T12">
                  <a:pos x="T4" y="T5"/>
                </a:cxn>
                <a:cxn ang="T13">
                  <a:pos x="T6" y="T7"/>
                </a:cxn>
                <a:cxn ang="T14">
                  <a:pos x="T8" y="T9"/>
                </a:cxn>
              </a:cxnLst>
              <a:rect l="T15" t="T16" r="T17" b="T18"/>
              <a:pathLst>
                <a:path w="97" h="54">
                  <a:moveTo>
                    <a:pt x="0" y="22"/>
                  </a:moveTo>
                  <a:lnTo>
                    <a:pt x="0" y="0"/>
                  </a:lnTo>
                  <a:lnTo>
                    <a:pt x="97" y="22"/>
                  </a:lnTo>
                  <a:lnTo>
                    <a:pt x="0" y="54"/>
                  </a:lnTo>
                  <a:lnTo>
                    <a:pt x="0" y="2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22" name="Rectangle 320"/>
            <p:cNvSpPr>
              <a:spLocks noChangeArrowheads="1"/>
            </p:cNvSpPr>
            <p:nvPr/>
          </p:nvSpPr>
          <p:spPr bwMode="auto">
            <a:xfrm>
              <a:off x="1773" y="3553"/>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23" name="Rectangle 321"/>
            <p:cNvSpPr>
              <a:spLocks noChangeArrowheads="1"/>
            </p:cNvSpPr>
            <p:nvPr/>
          </p:nvSpPr>
          <p:spPr bwMode="auto">
            <a:xfrm>
              <a:off x="3211" y="3553"/>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24" name="Rectangle 322"/>
            <p:cNvSpPr>
              <a:spLocks noChangeArrowheads="1"/>
            </p:cNvSpPr>
            <p:nvPr/>
          </p:nvSpPr>
          <p:spPr bwMode="auto">
            <a:xfrm>
              <a:off x="1773" y="3553"/>
              <a:ext cx="1438"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25" name="Rectangle 323"/>
            <p:cNvSpPr>
              <a:spLocks noChangeArrowheads="1"/>
            </p:cNvSpPr>
            <p:nvPr/>
          </p:nvSpPr>
          <p:spPr bwMode="auto">
            <a:xfrm>
              <a:off x="3784" y="3574"/>
              <a:ext cx="342" cy="106"/>
            </a:xfrm>
            <a:prstGeom prst="rect">
              <a:avLst/>
            </a:prstGeom>
            <a:noFill/>
            <a:ln w="9525">
              <a:noFill/>
              <a:miter lim="800000"/>
              <a:headEnd/>
              <a:tailEnd/>
            </a:ln>
          </p:spPr>
          <p:txBody>
            <a:bodyPr wrap="none" lIns="0" tIns="0" rIns="0" bIns="0">
              <a:spAutoFit/>
            </a:bodyPr>
            <a:lstStyle/>
            <a:p>
              <a:r>
                <a:rPr lang="en-US" sz="1100" u="none">
                  <a:solidFill>
                    <a:srgbClr val="000000"/>
                  </a:solidFill>
                </a:rPr>
                <a:t>dowork()</a:t>
              </a:r>
              <a:endParaRPr lang="en-US" b="1" u="none"/>
            </a:p>
          </p:txBody>
        </p:sp>
        <p:sp>
          <p:nvSpPr>
            <p:cNvPr id="159926" name="Rectangle 324"/>
            <p:cNvSpPr>
              <a:spLocks noChangeArrowheads="1"/>
            </p:cNvSpPr>
            <p:nvPr/>
          </p:nvSpPr>
          <p:spPr bwMode="auto">
            <a:xfrm>
              <a:off x="3330" y="3488"/>
              <a:ext cx="194" cy="68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9927" name="Rectangle 325"/>
            <p:cNvSpPr>
              <a:spLocks noChangeArrowheads="1"/>
            </p:cNvSpPr>
            <p:nvPr/>
          </p:nvSpPr>
          <p:spPr bwMode="auto">
            <a:xfrm>
              <a:off x="3330" y="3488"/>
              <a:ext cx="20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28" name="Rectangle 326"/>
            <p:cNvSpPr>
              <a:spLocks noChangeArrowheads="1"/>
            </p:cNvSpPr>
            <p:nvPr/>
          </p:nvSpPr>
          <p:spPr bwMode="auto">
            <a:xfrm>
              <a:off x="3524" y="3488"/>
              <a:ext cx="11" cy="69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29" name="Rectangle 327"/>
            <p:cNvSpPr>
              <a:spLocks noChangeArrowheads="1"/>
            </p:cNvSpPr>
            <p:nvPr/>
          </p:nvSpPr>
          <p:spPr bwMode="auto">
            <a:xfrm>
              <a:off x="3330" y="4169"/>
              <a:ext cx="194"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30" name="Rectangle 328"/>
            <p:cNvSpPr>
              <a:spLocks noChangeArrowheads="1"/>
            </p:cNvSpPr>
            <p:nvPr/>
          </p:nvSpPr>
          <p:spPr bwMode="auto">
            <a:xfrm>
              <a:off x="3330" y="3488"/>
              <a:ext cx="11" cy="68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31" name="Rectangle 329"/>
            <p:cNvSpPr>
              <a:spLocks noChangeArrowheads="1"/>
            </p:cNvSpPr>
            <p:nvPr/>
          </p:nvSpPr>
          <p:spPr bwMode="auto">
            <a:xfrm>
              <a:off x="3362" y="3618"/>
              <a:ext cx="195" cy="22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9932" name="Rectangle 330"/>
            <p:cNvSpPr>
              <a:spLocks noChangeArrowheads="1"/>
            </p:cNvSpPr>
            <p:nvPr/>
          </p:nvSpPr>
          <p:spPr bwMode="auto">
            <a:xfrm>
              <a:off x="3362" y="3618"/>
              <a:ext cx="206"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33" name="Rectangle 331"/>
            <p:cNvSpPr>
              <a:spLocks noChangeArrowheads="1"/>
            </p:cNvSpPr>
            <p:nvPr/>
          </p:nvSpPr>
          <p:spPr bwMode="auto">
            <a:xfrm>
              <a:off x="3557" y="3618"/>
              <a:ext cx="11" cy="23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34" name="Rectangle 332"/>
            <p:cNvSpPr>
              <a:spLocks noChangeArrowheads="1"/>
            </p:cNvSpPr>
            <p:nvPr/>
          </p:nvSpPr>
          <p:spPr bwMode="auto">
            <a:xfrm>
              <a:off x="3362" y="3844"/>
              <a:ext cx="19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35" name="Rectangle 333"/>
            <p:cNvSpPr>
              <a:spLocks noChangeArrowheads="1"/>
            </p:cNvSpPr>
            <p:nvPr/>
          </p:nvSpPr>
          <p:spPr bwMode="auto">
            <a:xfrm>
              <a:off x="3362" y="3618"/>
              <a:ext cx="11" cy="22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36" name="Rectangle 334"/>
            <p:cNvSpPr>
              <a:spLocks noChangeArrowheads="1"/>
            </p:cNvSpPr>
            <p:nvPr/>
          </p:nvSpPr>
          <p:spPr bwMode="auto">
            <a:xfrm>
              <a:off x="4205" y="3391"/>
              <a:ext cx="195" cy="12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9937" name="Rectangle 335"/>
            <p:cNvSpPr>
              <a:spLocks noChangeArrowheads="1"/>
            </p:cNvSpPr>
            <p:nvPr/>
          </p:nvSpPr>
          <p:spPr bwMode="auto">
            <a:xfrm>
              <a:off x="4205" y="3391"/>
              <a:ext cx="206" cy="1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38" name="Rectangle 336"/>
            <p:cNvSpPr>
              <a:spLocks noChangeArrowheads="1"/>
            </p:cNvSpPr>
            <p:nvPr/>
          </p:nvSpPr>
          <p:spPr bwMode="auto">
            <a:xfrm>
              <a:off x="4400" y="3391"/>
              <a:ext cx="11" cy="14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39" name="Rectangle 337"/>
            <p:cNvSpPr>
              <a:spLocks noChangeArrowheads="1"/>
            </p:cNvSpPr>
            <p:nvPr/>
          </p:nvSpPr>
          <p:spPr bwMode="auto">
            <a:xfrm>
              <a:off x="4205" y="3520"/>
              <a:ext cx="19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40" name="Rectangle 338"/>
            <p:cNvSpPr>
              <a:spLocks noChangeArrowheads="1"/>
            </p:cNvSpPr>
            <p:nvPr/>
          </p:nvSpPr>
          <p:spPr bwMode="auto">
            <a:xfrm>
              <a:off x="4205" y="3391"/>
              <a:ext cx="11" cy="12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41" name="Rectangle 339"/>
            <p:cNvSpPr>
              <a:spLocks noChangeArrowheads="1"/>
            </p:cNvSpPr>
            <p:nvPr/>
          </p:nvSpPr>
          <p:spPr bwMode="auto">
            <a:xfrm>
              <a:off x="1784" y="4125"/>
              <a:ext cx="119"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42" name="Freeform 340"/>
            <p:cNvSpPr>
              <a:spLocks/>
            </p:cNvSpPr>
            <p:nvPr/>
          </p:nvSpPr>
          <p:spPr bwMode="auto">
            <a:xfrm>
              <a:off x="1751" y="4125"/>
              <a:ext cx="141" cy="44"/>
            </a:xfrm>
            <a:custGeom>
              <a:avLst/>
              <a:gdLst>
                <a:gd name="T0" fmla="*/ 141 w 141"/>
                <a:gd name="T1" fmla="*/ 44 h 44"/>
                <a:gd name="T2" fmla="*/ 141 w 141"/>
                <a:gd name="T3" fmla="*/ 33 h 44"/>
                <a:gd name="T4" fmla="*/ 33 w 141"/>
                <a:gd name="T5" fmla="*/ 0 h 44"/>
                <a:gd name="T6" fmla="*/ 33 w 141"/>
                <a:gd name="T7" fmla="*/ 0 h 44"/>
                <a:gd name="T8" fmla="*/ 0 w 141"/>
                <a:gd name="T9" fmla="*/ 11 h 44"/>
                <a:gd name="T10" fmla="*/ 33 w 141"/>
                <a:gd name="T11" fmla="*/ 11 h 44"/>
                <a:gd name="T12" fmla="*/ 141 w 141"/>
                <a:gd name="T13" fmla="*/ 44 h 44"/>
                <a:gd name="T14" fmla="*/ 0 60000 65536"/>
                <a:gd name="T15" fmla="*/ 0 60000 65536"/>
                <a:gd name="T16" fmla="*/ 0 60000 65536"/>
                <a:gd name="T17" fmla="*/ 0 60000 65536"/>
                <a:gd name="T18" fmla="*/ 0 60000 65536"/>
                <a:gd name="T19" fmla="*/ 0 60000 65536"/>
                <a:gd name="T20" fmla="*/ 0 60000 65536"/>
                <a:gd name="T21" fmla="*/ 0 w 141"/>
                <a:gd name="T22" fmla="*/ 0 h 44"/>
                <a:gd name="T23" fmla="*/ 141 w 141"/>
                <a:gd name="T24" fmla="*/ 44 h 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 h="44">
                  <a:moveTo>
                    <a:pt x="141" y="44"/>
                  </a:moveTo>
                  <a:lnTo>
                    <a:pt x="141" y="33"/>
                  </a:lnTo>
                  <a:lnTo>
                    <a:pt x="33" y="0"/>
                  </a:lnTo>
                  <a:lnTo>
                    <a:pt x="0" y="11"/>
                  </a:lnTo>
                  <a:lnTo>
                    <a:pt x="33" y="11"/>
                  </a:lnTo>
                  <a:lnTo>
                    <a:pt x="141" y="4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43" name="Freeform 341"/>
            <p:cNvSpPr>
              <a:spLocks/>
            </p:cNvSpPr>
            <p:nvPr/>
          </p:nvSpPr>
          <p:spPr bwMode="auto">
            <a:xfrm>
              <a:off x="1784" y="4093"/>
              <a:ext cx="108" cy="43"/>
            </a:xfrm>
            <a:custGeom>
              <a:avLst/>
              <a:gdLst>
                <a:gd name="T0" fmla="*/ 0 w 108"/>
                <a:gd name="T1" fmla="*/ 32 h 43"/>
                <a:gd name="T2" fmla="*/ 0 w 108"/>
                <a:gd name="T3" fmla="*/ 43 h 43"/>
                <a:gd name="T4" fmla="*/ 108 w 108"/>
                <a:gd name="T5" fmla="*/ 11 h 43"/>
                <a:gd name="T6" fmla="*/ 108 w 108"/>
                <a:gd name="T7" fmla="*/ 0 h 43"/>
                <a:gd name="T8" fmla="*/ 0 w 108"/>
                <a:gd name="T9" fmla="*/ 32 h 43"/>
                <a:gd name="T10" fmla="*/ 0 60000 65536"/>
                <a:gd name="T11" fmla="*/ 0 60000 65536"/>
                <a:gd name="T12" fmla="*/ 0 60000 65536"/>
                <a:gd name="T13" fmla="*/ 0 60000 65536"/>
                <a:gd name="T14" fmla="*/ 0 60000 65536"/>
                <a:gd name="T15" fmla="*/ 0 w 108"/>
                <a:gd name="T16" fmla="*/ 0 h 43"/>
                <a:gd name="T17" fmla="*/ 108 w 108"/>
                <a:gd name="T18" fmla="*/ 43 h 43"/>
              </a:gdLst>
              <a:ahLst/>
              <a:cxnLst>
                <a:cxn ang="T10">
                  <a:pos x="T0" y="T1"/>
                </a:cxn>
                <a:cxn ang="T11">
                  <a:pos x="T2" y="T3"/>
                </a:cxn>
                <a:cxn ang="T12">
                  <a:pos x="T4" y="T5"/>
                </a:cxn>
                <a:cxn ang="T13">
                  <a:pos x="T6" y="T7"/>
                </a:cxn>
                <a:cxn ang="T14">
                  <a:pos x="T8" y="T9"/>
                </a:cxn>
              </a:cxnLst>
              <a:rect l="T15" t="T16" r="T17" b="T18"/>
              <a:pathLst>
                <a:path w="108" h="43">
                  <a:moveTo>
                    <a:pt x="0" y="32"/>
                  </a:moveTo>
                  <a:lnTo>
                    <a:pt x="0" y="43"/>
                  </a:lnTo>
                  <a:lnTo>
                    <a:pt x="108" y="11"/>
                  </a:lnTo>
                  <a:lnTo>
                    <a:pt x="108" y="0"/>
                  </a:lnTo>
                  <a:lnTo>
                    <a:pt x="0" y="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44" name="Rectangle 342"/>
            <p:cNvSpPr>
              <a:spLocks noChangeArrowheads="1"/>
            </p:cNvSpPr>
            <p:nvPr/>
          </p:nvSpPr>
          <p:spPr bwMode="auto">
            <a:xfrm>
              <a:off x="3330" y="4136"/>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45" name="Rectangle 343"/>
            <p:cNvSpPr>
              <a:spLocks noChangeArrowheads="1"/>
            </p:cNvSpPr>
            <p:nvPr/>
          </p:nvSpPr>
          <p:spPr bwMode="auto">
            <a:xfrm>
              <a:off x="3286" y="4136"/>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46" name="Rectangle 344"/>
            <p:cNvSpPr>
              <a:spLocks noChangeArrowheads="1"/>
            </p:cNvSpPr>
            <p:nvPr/>
          </p:nvSpPr>
          <p:spPr bwMode="auto">
            <a:xfrm>
              <a:off x="3286" y="4136"/>
              <a:ext cx="44"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47" name="Line 345"/>
            <p:cNvSpPr>
              <a:spLocks noChangeShapeType="1"/>
            </p:cNvSpPr>
            <p:nvPr/>
          </p:nvSpPr>
          <p:spPr bwMode="auto">
            <a:xfrm flipH="1">
              <a:off x="3124" y="4136"/>
              <a:ext cx="87" cy="1"/>
            </a:xfrm>
            <a:prstGeom prst="line">
              <a:avLst/>
            </a:prstGeom>
            <a:noFill/>
            <a:ln w="0">
              <a:solidFill>
                <a:srgbClr val="000000"/>
              </a:solidFill>
              <a:round/>
              <a:headEnd/>
              <a:tailEnd/>
            </a:ln>
          </p:spPr>
          <p:txBody>
            <a:bodyPr/>
            <a:lstStyle/>
            <a:p>
              <a:endParaRPr lang="en-US"/>
            </a:p>
          </p:txBody>
        </p:sp>
        <p:sp>
          <p:nvSpPr>
            <p:cNvPr id="159948" name="Line 346"/>
            <p:cNvSpPr>
              <a:spLocks noChangeShapeType="1"/>
            </p:cNvSpPr>
            <p:nvPr/>
          </p:nvSpPr>
          <p:spPr bwMode="auto">
            <a:xfrm flipH="1">
              <a:off x="2973" y="4136"/>
              <a:ext cx="86" cy="1"/>
            </a:xfrm>
            <a:prstGeom prst="line">
              <a:avLst/>
            </a:prstGeom>
            <a:noFill/>
            <a:ln w="0">
              <a:solidFill>
                <a:srgbClr val="000000"/>
              </a:solidFill>
              <a:round/>
              <a:headEnd/>
              <a:tailEnd/>
            </a:ln>
          </p:spPr>
          <p:txBody>
            <a:bodyPr/>
            <a:lstStyle/>
            <a:p>
              <a:endParaRPr lang="en-US"/>
            </a:p>
          </p:txBody>
        </p:sp>
        <p:sp>
          <p:nvSpPr>
            <p:cNvPr id="159949" name="Line 347"/>
            <p:cNvSpPr>
              <a:spLocks noChangeShapeType="1"/>
            </p:cNvSpPr>
            <p:nvPr/>
          </p:nvSpPr>
          <p:spPr bwMode="auto">
            <a:xfrm flipH="1">
              <a:off x="2811" y="4136"/>
              <a:ext cx="86" cy="1"/>
            </a:xfrm>
            <a:prstGeom prst="line">
              <a:avLst/>
            </a:prstGeom>
            <a:noFill/>
            <a:ln w="0">
              <a:solidFill>
                <a:srgbClr val="000000"/>
              </a:solidFill>
              <a:round/>
              <a:headEnd/>
              <a:tailEnd/>
            </a:ln>
          </p:spPr>
          <p:txBody>
            <a:bodyPr/>
            <a:lstStyle/>
            <a:p>
              <a:endParaRPr lang="en-US"/>
            </a:p>
          </p:txBody>
        </p:sp>
        <p:sp>
          <p:nvSpPr>
            <p:cNvPr id="159950" name="Line 348"/>
            <p:cNvSpPr>
              <a:spLocks noChangeShapeType="1"/>
            </p:cNvSpPr>
            <p:nvPr/>
          </p:nvSpPr>
          <p:spPr bwMode="auto">
            <a:xfrm flipH="1">
              <a:off x="2649" y="4136"/>
              <a:ext cx="86" cy="1"/>
            </a:xfrm>
            <a:prstGeom prst="line">
              <a:avLst/>
            </a:prstGeom>
            <a:noFill/>
            <a:ln w="0">
              <a:solidFill>
                <a:srgbClr val="000000"/>
              </a:solidFill>
              <a:round/>
              <a:headEnd/>
              <a:tailEnd/>
            </a:ln>
          </p:spPr>
          <p:txBody>
            <a:bodyPr/>
            <a:lstStyle/>
            <a:p>
              <a:endParaRPr lang="en-US"/>
            </a:p>
          </p:txBody>
        </p:sp>
        <p:sp>
          <p:nvSpPr>
            <p:cNvPr id="159951" name="Line 349"/>
            <p:cNvSpPr>
              <a:spLocks noChangeShapeType="1"/>
            </p:cNvSpPr>
            <p:nvPr/>
          </p:nvSpPr>
          <p:spPr bwMode="auto">
            <a:xfrm flipH="1">
              <a:off x="2487" y="4136"/>
              <a:ext cx="86" cy="1"/>
            </a:xfrm>
            <a:prstGeom prst="line">
              <a:avLst/>
            </a:prstGeom>
            <a:noFill/>
            <a:ln w="0">
              <a:solidFill>
                <a:srgbClr val="000000"/>
              </a:solidFill>
              <a:round/>
              <a:headEnd/>
              <a:tailEnd/>
            </a:ln>
          </p:spPr>
          <p:txBody>
            <a:bodyPr/>
            <a:lstStyle/>
            <a:p>
              <a:endParaRPr lang="en-US"/>
            </a:p>
          </p:txBody>
        </p:sp>
        <p:sp>
          <p:nvSpPr>
            <p:cNvPr id="159952" name="Line 350"/>
            <p:cNvSpPr>
              <a:spLocks noChangeShapeType="1"/>
            </p:cNvSpPr>
            <p:nvPr/>
          </p:nvSpPr>
          <p:spPr bwMode="auto">
            <a:xfrm flipH="1">
              <a:off x="2335" y="4136"/>
              <a:ext cx="87" cy="1"/>
            </a:xfrm>
            <a:prstGeom prst="line">
              <a:avLst/>
            </a:prstGeom>
            <a:noFill/>
            <a:ln w="0">
              <a:solidFill>
                <a:srgbClr val="000000"/>
              </a:solidFill>
              <a:round/>
              <a:headEnd/>
              <a:tailEnd/>
            </a:ln>
          </p:spPr>
          <p:txBody>
            <a:bodyPr/>
            <a:lstStyle/>
            <a:p>
              <a:endParaRPr lang="en-US"/>
            </a:p>
          </p:txBody>
        </p:sp>
        <p:sp>
          <p:nvSpPr>
            <p:cNvPr id="159953" name="Line 351"/>
            <p:cNvSpPr>
              <a:spLocks noChangeShapeType="1"/>
            </p:cNvSpPr>
            <p:nvPr/>
          </p:nvSpPr>
          <p:spPr bwMode="auto">
            <a:xfrm flipH="1">
              <a:off x="2173" y="4136"/>
              <a:ext cx="87" cy="1"/>
            </a:xfrm>
            <a:prstGeom prst="line">
              <a:avLst/>
            </a:prstGeom>
            <a:noFill/>
            <a:ln w="0">
              <a:solidFill>
                <a:srgbClr val="000000"/>
              </a:solidFill>
              <a:round/>
              <a:headEnd/>
              <a:tailEnd/>
            </a:ln>
          </p:spPr>
          <p:txBody>
            <a:bodyPr/>
            <a:lstStyle/>
            <a:p>
              <a:endParaRPr lang="en-US"/>
            </a:p>
          </p:txBody>
        </p:sp>
        <p:sp>
          <p:nvSpPr>
            <p:cNvPr id="159954" name="Line 352"/>
            <p:cNvSpPr>
              <a:spLocks noChangeShapeType="1"/>
            </p:cNvSpPr>
            <p:nvPr/>
          </p:nvSpPr>
          <p:spPr bwMode="auto">
            <a:xfrm flipH="1">
              <a:off x="2011" y="4136"/>
              <a:ext cx="86" cy="1"/>
            </a:xfrm>
            <a:prstGeom prst="line">
              <a:avLst/>
            </a:prstGeom>
            <a:noFill/>
            <a:ln w="0">
              <a:solidFill>
                <a:srgbClr val="000000"/>
              </a:solidFill>
              <a:round/>
              <a:headEnd/>
              <a:tailEnd/>
            </a:ln>
          </p:spPr>
          <p:txBody>
            <a:bodyPr/>
            <a:lstStyle/>
            <a:p>
              <a:endParaRPr lang="en-US"/>
            </a:p>
          </p:txBody>
        </p:sp>
        <p:sp>
          <p:nvSpPr>
            <p:cNvPr id="159955" name="Rectangle 353"/>
            <p:cNvSpPr>
              <a:spLocks noChangeArrowheads="1"/>
            </p:cNvSpPr>
            <p:nvPr/>
          </p:nvSpPr>
          <p:spPr bwMode="auto">
            <a:xfrm>
              <a:off x="1935" y="4136"/>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56" name="Rectangle 354"/>
            <p:cNvSpPr>
              <a:spLocks noChangeArrowheads="1"/>
            </p:cNvSpPr>
            <p:nvPr/>
          </p:nvSpPr>
          <p:spPr bwMode="auto">
            <a:xfrm>
              <a:off x="1903" y="4136"/>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57" name="Rectangle 355"/>
            <p:cNvSpPr>
              <a:spLocks noChangeArrowheads="1"/>
            </p:cNvSpPr>
            <p:nvPr/>
          </p:nvSpPr>
          <p:spPr bwMode="auto">
            <a:xfrm>
              <a:off x="1903" y="4136"/>
              <a:ext cx="32"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58" name="Rectangle 356"/>
            <p:cNvSpPr>
              <a:spLocks noChangeArrowheads="1"/>
            </p:cNvSpPr>
            <p:nvPr/>
          </p:nvSpPr>
          <p:spPr bwMode="auto">
            <a:xfrm>
              <a:off x="4205" y="3974"/>
              <a:ext cx="195" cy="1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9959" name="Rectangle 357"/>
            <p:cNvSpPr>
              <a:spLocks noChangeArrowheads="1"/>
            </p:cNvSpPr>
            <p:nvPr/>
          </p:nvSpPr>
          <p:spPr bwMode="auto">
            <a:xfrm>
              <a:off x="4205" y="3974"/>
              <a:ext cx="20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60" name="Rectangle 358"/>
            <p:cNvSpPr>
              <a:spLocks noChangeArrowheads="1"/>
            </p:cNvSpPr>
            <p:nvPr/>
          </p:nvSpPr>
          <p:spPr bwMode="auto">
            <a:xfrm>
              <a:off x="4400" y="3974"/>
              <a:ext cx="11" cy="17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61" name="Rectangle 359"/>
            <p:cNvSpPr>
              <a:spLocks noChangeArrowheads="1"/>
            </p:cNvSpPr>
            <p:nvPr/>
          </p:nvSpPr>
          <p:spPr bwMode="auto">
            <a:xfrm>
              <a:off x="4205" y="4136"/>
              <a:ext cx="19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62" name="Rectangle 360"/>
            <p:cNvSpPr>
              <a:spLocks noChangeArrowheads="1"/>
            </p:cNvSpPr>
            <p:nvPr/>
          </p:nvSpPr>
          <p:spPr bwMode="auto">
            <a:xfrm>
              <a:off x="4205" y="3974"/>
              <a:ext cx="11" cy="1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63" name="Freeform 361"/>
            <p:cNvSpPr>
              <a:spLocks/>
            </p:cNvSpPr>
            <p:nvPr/>
          </p:nvSpPr>
          <p:spPr bwMode="auto">
            <a:xfrm>
              <a:off x="4086" y="3996"/>
              <a:ext cx="98" cy="65"/>
            </a:xfrm>
            <a:custGeom>
              <a:avLst/>
              <a:gdLst>
                <a:gd name="T0" fmla="*/ 0 w 98"/>
                <a:gd name="T1" fmla="*/ 32 h 65"/>
                <a:gd name="T2" fmla="*/ 0 w 98"/>
                <a:gd name="T3" fmla="*/ 0 h 65"/>
                <a:gd name="T4" fmla="*/ 0 w 98"/>
                <a:gd name="T5" fmla="*/ 0 h 65"/>
                <a:gd name="T6" fmla="*/ 0 w 98"/>
                <a:gd name="T7" fmla="*/ 0 h 65"/>
                <a:gd name="T8" fmla="*/ 98 w 98"/>
                <a:gd name="T9" fmla="*/ 32 h 65"/>
                <a:gd name="T10" fmla="*/ 98 w 98"/>
                <a:gd name="T11" fmla="*/ 43 h 65"/>
                <a:gd name="T12" fmla="*/ 98 w 98"/>
                <a:gd name="T13" fmla="*/ 43 h 65"/>
                <a:gd name="T14" fmla="*/ 0 w 98"/>
                <a:gd name="T15" fmla="*/ 65 h 65"/>
                <a:gd name="T16" fmla="*/ 0 w 98"/>
                <a:gd name="T17" fmla="*/ 65 h 65"/>
                <a:gd name="T18" fmla="*/ 0 w 98"/>
                <a:gd name="T19" fmla="*/ 54 h 65"/>
                <a:gd name="T20" fmla="*/ 0 w 98"/>
                <a:gd name="T21" fmla="*/ 54 h 65"/>
                <a:gd name="T22" fmla="*/ 98 w 98"/>
                <a:gd name="T23" fmla="*/ 32 h 65"/>
                <a:gd name="T24" fmla="*/ 98 w 98"/>
                <a:gd name="T25" fmla="*/ 43 h 65"/>
                <a:gd name="T26" fmla="*/ 98 w 98"/>
                <a:gd name="T27" fmla="*/ 43 h 65"/>
                <a:gd name="T28" fmla="*/ 0 w 98"/>
                <a:gd name="T29" fmla="*/ 11 h 65"/>
                <a:gd name="T30" fmla="*/ 0 w 98"/>
                <a:gd name="T31" fmla="*/ 0 h 65"/>
                <a:gd name="T32" fmla="*/ 11 w 98"/>
                <a:gd name="T33" fmla="*/ 0 h 65"/>
                <a:gd name="T34" fmla="*/ 11 w 98"/>
                <a:gd name="T35" fmla="*/ 32 h 65"/>
                <a:gd name="T36" fmla="*/ 0 w 98"/>
                <a:gd name="T37" fmla="*/ 32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8"/>
                <a:gd name="T58" fmla="*/ 0 h 65"/>
                <a:gd name="T59" fmla="*/ 98 w 98"/>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8" h="65">
                  <a:moveTo>
                    <a:pt x="0" y="32"/>
                  </a:moveTo>
                  <a:lnTo>
                    <a:pt x="0" y="0"/>
                  </a:lnTo>
                  <a:lnTo>
                    <a:pt x="98" y="32"/>
                  </a:lnTo>
                  <a:lnTo>
                    <a:pt x="98" y="43"/>
                  </a:lnTo>
                  <a:lnTo>
                    <a:pt x="0" y="65"/>
                  </a:lnTo>
                  <a:lnTo>
                    <a:pt x="0" y="54"/>
                  </a:lnTo>
                  <a:lnTo>
                    <a:pt x="98" y="32"/>
                  </a:lnTo>
                  <a:lnTo>
                    <a:pt x="98" y="43"/>
                  </a:lnTo>
                  <a:lnTo>
                    <a:pt x="0" y="11"/>
                  </a:lnTo>
                  <a:lnTo>
                    <a:pt x="0" y="0"/>
                  </a:lnTo>
                  <a:lnTo>
                    <a:pt x="11" y="0"/>
                  </a:lnTo>
                  <a:lnTo>
                    <a:pt x="11" y="32"/>
                  </a:lnTo>
                  <a:lnTo>
                    <a:pt x="0" y="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64" name="Freeform 362"/>
            <p:cNvSpPr>
              <a:spLocks/>
            </p:cNvSpPr>
            <p:nvPr/>
          </p:nvSpPr>
          <p:spPr bwMode="auto">
            <a:xfrm>
              <a:off x="4086" y="4028"/>
              <a:ext cx="11" cy="22"/>
            </a:xfrm>
            <a:custGeom>
              <a:avLst/>
              <a:gdLst>
                <a:gd name="T0" fmla="*/ 0 w 11"/>
                <a:gd name="T1" fmla="*/ 22 h 22"/>
                <a:gd name="T2" fmla="*/ 0 w 11"/>
                <a:gd name="T3" fmla="*/ 0 h 22"/>
                <a:gd name="T4" fmla="*/ 11 w 11"/>
                <a:gd name="T5" fmla="*/ 0 h 22"/>
                <a:gd name="T6" fmla="*/ 11 w 11"/>
                <a:gd name="T7" fmla="*/ 0 h 22"/>
                <a:gd name="T8" fmla="*/ 11 w 11"/>
                <a:gd name="T9" fmla="*/ 0 h 22"/>
                <a:gd name="T10" fmla="*/ 11 w 11"/>
                <a:gd name="T11" fmla="*/ 22 h 22"/>
                <a:gd name="T12" fmla="*/ 0 w 11"/>
                <a:gd name="T13" fmla="*/ 22 h 22"/>
                <a:gd name="T14" fmla="*/ 0 60000 65536"/>
                <a:gd name="T15" fmla="*/ 0 60000 65536"/>
                <a:gd name="T16" fmla="*/ 0 60000 65536"/>
                <a:gd name="T17" fmla="*/ 0 60000 65536"/>
                <a:gd name="T18" fmla="*/ 0 60000 65536"/>
                <a:gd name="T19" fmla="*/ 0 60000 65536"/>
                <a:gd name="T20" fmla="*/ 0 60000 65536"/>
                <a:gd name="T21" fmla="*/ 0 w 11"/>
                <a:gd name="T22" fmla="*/ 0 h 22"/>
                <a:gd name="T23" fmla="*/ 11 w 11"/>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22">
                  <a:moveTo>
                    <a:pt x="0" y="22"/>
                  </a:moveTo>
                  <a:lnTo>
                    <a:pt x="0" y="0"/>
                  </a:lnTo>
                  <a:lnTo>
                    <a:pt x="11" y="0"/>
                  </a:lnTo>
                  <a:lnTo>
                    <a:pt x="11" y="22"/>
                  </a:lnTo>
                  <a:lnTo>
                    <a:pt x="0" y="2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65" name="Freeform 363"/>
            <p:cNvSpPr>
              <a:spLocks/>
            </p:cNvSpPr>
            <p:nvPr/>
          </p:nvSpPr>
          <p:spPr bwMode="auto">
            <a:xfrm>
              <a:off x="4086" y="3996"/>
              <a:ext cx="98" cy="54"/>
            </a:xfrm>
            <a:custGeom>
              <a:avLst/>
              <a:gdLst>
                <a:gd name="T0" fmla="*/ 0 w 98"/>
                <a:gd name="T1" fmla="*/ 32 h 54"/>
                <a:gd name="T2" fmla="*/ 0 w 98"/>
                <a:gd name="T3" fmla="*/ 0 h 54"/>
                <a:gd name="T4" fmla="*/ 98 w 98"/>
                <a:gd name="T5" fmla="*/ 32 h 54"/>
                <a:gd name="T6" fmla="*/ 0 w 98"/>
                <a:gd name="T7" fmla="*/ 54 h 54"/>
                <a:gd name="T8" fmla="*/ 0 w 98"/>
                <a:gd name="T9" fmla="*/ 32 h 54"/>
                <a:gd name="T10" fmla="*/ 0 60000 65536"/>
                <a:gd name="T11" fmla="*/ 0 60000 65536"/>
                <a:gd name="T12" fmla="*/ 0 60000 65536"/>
                <a:gd name="T13" fmla="*/ 0 60000 65536"/>
                <a:gd name="T14" fmla="*/ 0 60000 65536"/>
                <a:gd name="T15" fmla="*/ 0 w 98"/>
                <a:gd name="T16" fmla="*/ 0 h 54"/>
                <a:gd name="T17" fmla="*/ 98 w 98"/>
                <a:gd name="T18" fmla="*/ 54 h 54"/>
              </a:gdLst>
              <a:ahLst/>
              <a:cxnLst>
                <a:cxn ang="T10">
                  <a:pos x="T0" y="T1"/>
                </a:cxn>
                <a:cxn ang="T11">
                  <a:pos x="T2" y="T3"/>
                </a:cxn>
                <a:cxn ang="T12">
                  <a:pos x="T4" y="T5"/>
                </a:cxn>
                <a:cxn ang="T13">
                  <a:pos x="T6" y="T7"/>
                </a:cxn>
                <a:cxn ang="T14">
                  <a:pos x="T8" y="T9"/>
                </a:cxn>
              </a:cxnLst>
              <a:rect l="T15" t="T16" r="T17" b="T18"/>
              <a:pathLst>
                <a:path w="98" h="54">
                  <a:moveTo>
                    <a:pt x="0" y="32"/>
                  </a:moveTo>
                  <a:lnTo>
                    <a:pt x="0" y="0"/>
                  </a:lnTo>
                  <a:lnTo>
                    <a:pt x="98" y="32"/>
                  </a:lnTo>
                  <a:lnTo>
                    <a:pt x="0" y="54"/>
                  </a:lnTo>
                  <a:lnTo>
                    <a:pt x="0" y="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66" name="Rectangle 364"/>
            <p:cNvSpPr>
              <a:spLocks noChangeArrowheads="1"/>
            </p:cNvSpPr>
            <p:nvPr/>
          </p:nvSpPr>
          <p:spPr bwMode="auto">
            <a:xfrm>
              <a:off x="3524" y="4028"/>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67" name="Rectangle 365"/>
            <p:cNvSpPr>
              <a:spLocks noChangeArrowheads="1"/>
            </p:cNvSpPr>
            <p:nvPr/>
          </p:nvSpPr>
          <p:spPr bwMode="auto">
            <a:xfrm>
              <a:off x="4076" y="4028"/>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68" name="Rectangle 366"/>
            <p:cNvSpPr>
              <a:spLocks noChangeArrowheads="1"/>
            </p:cNvSpPr>
            <p:nvPr/>
          </p:nvSpPr>
          <p:spPr bwMode="auto">
            <a:xfrm>
              <a:off x="3524" y="4028"/>
              <a:ext cx="552"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69" name="Rectangle 367"/>
            <p:cNvSpPr>
              <a:spLocks noChangeArrowheads="1"/>
            </p:cNvSpPr>
            <p:nvPr/>
          </p:nvSpPr>
          <p:spPr bwMode="auto">
            <a:xfrm>
              <a:off x="3827" y="3866"/>
              <a:ext cx="347" cy="106"/>
            </a:xfrm>
            <a:prstGeom prst="rect">
              <a:avLst/>
            </a:prstGeom>
            <a:noFill/>
            <a:ln w="9525">
              <a:noFill/>
              <a:miter lim="800000"/>
              <a:headEnd/>
              <a:tailEnd/>
            </a:ln>
          </p:spPr>
          <p:txBody>
            <a:bodyPr wrap="none" lIns="0" tIns="0" rIns="0" bIns="0">
              <a:spAutoFit/>
            </a:bodyPr>
            <a:lstStyle/>
            <a:p>
              <a:r>
                <a:rPr lang="en-US" sz="1100" u="none">
                  <a:solidFill>
                    <a:srgbClr val="000000"/>
                  </a:solidFill>
                </a:rPr>
                <a:t>release()</a:t>
              </a:r>
              <a:endParaRPr lang="en-US" b="1" u="none"/>
            </a:p>
          </p:txBody>
        </p:sp>
        <p:sp>
          <p:nvSpPr>
            <p:cNvPr id="159970" name="Rectangle 368"/>
            <p:cNvSpPr>
              <a:spLocks noChangeArrowheads="1"/>
            </p:cNvSpPr>
            <p:nvPr/>
          </p:nvSpPr>
          <p:spPr bwMode="auto">
            <a:xfrm>
              <a:off x="1578" y="3196"/>
              <a:ext cx="195" cy="100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9971" name="Rectangle 369"/>
            <p:cNvSpPr>
              <a:spLocks noChangeArrowheads="1"/>
            </p:cNvSpPr>
            <p:nvPr/>
          </p:nvSpPr>
          <p:spPr bwMode="auto">
            <a:xfrm>
              <a:off x="1578" y="3196"/>
              <a:ext cx="206"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72" name="Rectangle 370"/>
            <p:cNvSpPr>
              <a:spLocks noChangeArrowheads="1"/>
            </p:cNvSpPr>
            <p:nvPr/>
          </p:nvSpPr>
          <p:spPr bwMode="auto">
            <a:xfrm>
              <a:off x="1773" y="3196"/>
              <a:ext cx="11" cy="101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73" name="Rectangle 371"/>
            <p:cNvSpPr>
              <a:spLocks noChangeArrowheads="1"/>
            </p:cNvSpPr>
            <p:nvPr/>
          </p:nvSpPr>
          <p:spPr bwMode="auto">
            <a:xfrm>
              <a:off x="1578" y="4201"/>
              <a:ext cx="195"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74" name="Rectangle 372"/>
            <p:cNvSpPr>
              <a:spLocks noChangeArrowheads="1"/>
            </p:cNvSpPr>
            <p:nvPr/>
          </p:nvSpPr>
          <p:spPr bwMode="auto">
            <a:xfrm>
              <a:off x="1578" y="3196"/>
              <a:ext cx="11" cy="100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75" name="Freeform 373"/>
            <p:cNvSpPr>
              <a:spLocks/>
            </p:cNvSpPr>
            <p:nvPr/>
          </p:nvSpPr>
          <p:spPr bwMode="auto">
            <a:xfrm>
              <a:off x="1578" y="4169"/>
              <a:ext cx="195" cy="97"/>
            </a:xfrm>
            <a:custGeom>
              <a:avLst/>
              <a:gdLst>
                <a:gd name="T0" fmla="*/ 0 w 195"/>
                <a:gd name="T1" fmla="*/ 0 h 97"/>
                <a:gd name="T2" fmla="*/ 0 w 195"/>
                <a:gd name="T3" fmla="*/ 97 h 97"/>
                <a:gd name="T4" fmla="*/ 44 w 195"/>
                <a:gd name="T5" fmla="*/ 54 h 97"/>
                <a:gd name="T6" fmla="*/ 44 w 195"/>
                <a:gd name="T7" fmla="*/ 97 h 97"/>
                <a:gd name="T8" fmla="*/ 98 w 195"/>
                <a:gd name="T9" fmla="*/ 54 h 97"/>
                <a:gd name="T10" fmla="*/ 98 w 195"/>
                <a:gd name="T11" fmla="*/ 97 h 97"/>
                <a:gd name="T12" fmla="*/ 141 w 195"/>
                <a:gd name="T13" fmla="*/ 54 h 97"/>
                <a:gd name="T14" fmla="*/ 141 w 195"/>
                <a:gd name="T15" fmla="*/ 97 h 97"/>
                <a:gd name="T16" fmla="*/ 195 w 195"/>
                <a:gd name="T17" fmla="*/ 54 h 97"/>
                <a:gd name="T18" fmla="*/ 195 w 195"/>
                <a:gd name="T19" fmla="*/ 0 h 97"/>
                <a:gd name="T20" fmla="*/ 0 w 195"/>
                <a:gd name="T21" fmla="*/ 0 h 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5"/>
                <a:gd name="T34" fmla="*/ 0 h 97"/>
                <a:gd name="T35" fmla="*/ 195 w 195"/>
                <a:gd name="T36" fmla="*/ 97 h 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5" h="97">
                  <a:moveTo>
                    <a:pt x="0" y="0"/>
                  </a:moveTo>
                  <a:lnTo>
                    <a:pt x="0" y="97"/>
                  </a:lnTo>
                  <a:lnTo>
                    <a:pt x="44" y="54"/>
                  </a:lnTo>
                  <a:lnTo>
                    <a:pt x="44" y="97"/>
                  </a:lnTo>
                  <a:lnTo>
                    <a:pt x="98" y="54"/>
                  </a:lnTo>
                  <a:lnTo>
                    <a:pt x="98" y="97"/>
                  </a:lnTo>
                  <a:lnTo>
                    <a:pt x="141" y="54"/>
                  </a:lnTo>
                  <a:lnTo>
                    <a:pt x="141" y="97"/>
                  </a:lnTo>
                  <a:lnTo>
                    <a:pt x="195" y="54"/>
                  </a:lnTo>
                  <a:lnTo>
                    <a:pt x="195"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9976" name="Rectangle 374"/>
            <p:cNvSpPr>
              <a:spLocks noChangeArrowheads="1"/>
            </p:cNvSpPr>
            <p:nvPr/>
          </p:nvSpPr>
          <p:spPr bwMode="auto">
            <a:xfrm>
              <a:off x="1578" y="4169"/>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77" name="Freeform 375"/>
            <p:cNvSpPr>
              <a:spLocks/>
            </p:cNvSpPr>
            <p:nvPr/>
          </p:nvSpPr>
          <p:spPr bwMode="auto">
            <a:xfrm>
              <a:off x="1578" y="4169"/>
              <a:ext cx="152" cy="119"/>
            </a:xfrm>
            <a:custGeom>
              <a:avLst/>
              <a:gdLst>
                <a:gd name="T0" fmla="*/ 11 w 152"/>
                <a:gd name="T1" fmla="*/ 0 h 119"/>
                <a:gd name="T2" fmla="*/ 11 w 152"/>
                <a:gd name="T3" fmla="*/ 97 h 119"/>
                <a:gd name="T4" fmla="*/ 11 w 152"/>
                <a:gd name="T5" fmla="*/ 108 h 119"/>
                <a:gd name="T6" fmla="*/ 0 w 152"/>
                <a:gd name="T7" fmla="*/ 97 h 119"/>
                <a:gd name="T8" fmla="*/ 44 w 152"/>
                <a:gd name="T9" fmla="*/ 54 h 119"/>
                <a:gd name="T10" fmla="*/ 55 w 152"/>
                <a:gd name="T11" fmla="*/ 43 h 119"/>
                <a:gd name="T12" fmla="*/ 55 w 152"/>
                <a:gd name="T13" fmla="*/ 54 h 119"/>
                <a:gd name="T14" fmla="*/ 55 w 152"/>
                <a:gd name="T15" fmla="*/ 97 h 119"/>
                <a:gd name="T16" fmla="*/ 55 w 152"/>
                <a:gd name="T17" fmla="*/ 108 h 119"/>
                <a:gd name="T18" fmla="*/ 44 w 152"/>
                <a:gd name="T19" fmla="*/ 97 h 119"/>
                <a:gd name="T20" fmla="*/ 98 w 152"/>
                <a:gd name="T21" fmla="*/ 54 h 119"/>
                <a:gd name="T22" fmla="*/ 109 w 152"/>
                <a:gd name="T23" fmla="*/ 43 h 119"/>
                <a:gd name="T24" fmla="*/ 109 w 152"/>
                <a:gd name="T25" fmla="*/ 54 h 119"/>
                <a:gd name="T26" fmla="*/ 109 w 152"/>
                <a:gd name="T27" fmla="*/ 97 h 119"/>
                <a:gd name="T28" fmla="*/ 109 w 152"/>
                <a:gd name="T29" fmla="*/ 108 h 119"/>
                <a:gd name="T30" fmla="*/ 98 w 152"/>
                <a:gd name="T31" fmla="*/ 97 h 119"/>
                <a:gd name="T32" fmla="*/ 141 w 152"/>
                <a:gd name="T33" fmla="*/ 54 h 119"/>
                <a:gd name="T34" fmla="*/ 152 w 152"/>
                <a:gd name="T35" fmla="*/ 43 h 119"/>
                <a:gd name="T36" fmla="*/ 152 w 152"/>
                <a:gd name="T37" fmla="*/ 54 h 119"/>
                <a:gd name="T38" fmla="*/ 152 w 152"/>
                <a:gd name="T39" fmla="*/ 97 h 119"/>
                <a:gd name="T40" fmla="*/ 152 w 152"/>
                <a:gd name="T41" fmla="*/ 108 h 119"/>
                <a:gd name="T42" fmla="*/ 141 w 152"/>
                <a:gd name="T43" fmla="*/ 119 h 119"/>
                <a:gd name="T44" fmla="*/ 141 w 152"/>
                <a:gd name="T45" fmla="*/ 97 h 119"/>
                <a:gd name="T46" fmla="*/ 141 w 152"/>
                <a:gd name="T47" fmla="*/ 54 h 119"/>
                <a:gd name="T48" fmla="*/ 152 w 152"/>
                <a:gd name="T49" fmla="*/ 54 h 119"/>
                <a:gd name="T50" fmla="*/ 152 w 152"/>
                <a:gd name="T51" fmla="*/ 65 h 119"/>
                <a:gd name="T52" fmla="*/ 109 w 152"/>
                <a:gd name="T53" fmla="*/ 108 h 119"/>
                <a:gd name="T54" fmla="*/ 98 w 152"/>
                <a:gd name="T55" fmla="*/ 119 h 119"/>
                <a:gd name="T56" fmla="*/ 98 w 152"/>
                <a:gd name="T57" fmla="*/ 97 h 119"/>
                <a:gd name="T58" fmla="*/ 98 w 152"/>
                <a:gd name="T59" fmla="*/ 54 h 119"/>
                <a:gd name="T60" fmla="*/ 109 w 152"/>
                <a:gd name="T61" fmla="*/ 54 h 119"/>
                <a:gd name="T62" fmla="*/ 109 w 152"/>
                <a:gd name="T63" fmla="*/ 65 h 119"/>
                <a:gd name="T64" fmla="*/ 55 w 152"/>
                <a:gd name="T65" fmla="*/ 108 h 119"/>
                <a:gd name="T66" fmla="*/ 44 w 152"/>
                <a:gd name="T67" fmla="*/ 119 h 119"/>
                <a:gd name="T68" fmla="*/ 44 w 152"/>
                <a:gd name="T69" fmla="*/ 97 h 119"/>
                <a:gd name="T70" fmla="*/ 44 w 152"/>
                <a:gd name="T71" fmla="*/ 54 h 119"/>
                <a:gd name="T72" fmla="*/ 55 w 152"/>
                <a:gd name="T73" fmla="*/ 54 h 119"/>
                <a:gd name="T74" fmla="*/ 55 w 152"/>
                <a:gd name="T75" fmla="*/ 65 h 119"/>
                <a:gd name="T76" fmla="*/ 11 w 152"/>
                <a:gd name="T77" fmla="*/ 108 h 119"/>
                <a:gd name="T78" fmla="*/ 0 w 152"/>
                <a:gd name="T79" fmla="*/ 119 h 119"/>
                <a:gd name="T80" fmla="*/ 0 w 152"/>
                <a:gd name="T81" fmla="*/ 97 h 119"/>
                <a:gd name="T82" fmla="*/ 0 w 152"/>
                <a:gd name="T83" fmla="*/ 0 h 119"/>
                <a:gd name="T84" fmla="*/ 11 w 152"/>
                <a:gd name="T85" fmla="*/ 0 h 11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2"/>
                <a:gd name="T130" fmla="*/ 0 h 119"/>
                <a:gd name="T131" fmla="*/ 152 w 152"/>
                <a:gd name="T132" fmla="*/ 119 h 11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2" h="119">
                  <a:moveTo>
                    <a:pt x="11" y="0"/>
                  </a:moveTo>
                  <a:lnTo>
                    <a:pt x="11" y="97"/>
                  </a:lnTo>
                  <a:lnTo>
                    <a:pt x="11" y="108"/>
                  </a:lnTo>
                  <a:lnTo>
                    <a:pt x="0" y="97"/>
                  </a:lnTo>
                  <a:lnTo>
                    <a:pt x="44" y="54"/>
                  </a:lnTo>
                  <a:lnTo>
                    <a:pt x="55" y="43"/>
                  </a:lnTo>
                  <a:lnTo>
                    <a:pt x="55" y="54"/>
                  </a:lnTo>
                  <a:lnTo>
                    <a:pt x="55" y="97"/>
                  </a:lnTo>
                  <a:lnTo>
                    <a:pt x="55" y="108"/>
                  </a:lnTo>
                  <a:lnTo>
                    <a:pt x="44" y="97"/>
                  </a:lnTo>
                  <a:lnTo>
                    <a:pt x="98" y="54"/>
                  </a:lnTo>
                  <a:lnTo>
                    <a:pt x="109" y="43"/>
                  </a:lnTo>
                  <a:lnTo>
                    <a:pt x="109" y="54"/>
                  </a:lnTo>
                  <a:lnTo>
                    <a:pt x="109" y="97"/>
                  </a:lnTo>
                  <a:lnTo>
                    <a:pt x="109" y="108"/>
                  </a:lnTo>
                  <a:lnTo>
                    <a:pt x="98" y="97"/>
                  </a:lnTo>
                  <a:lnTo>
                    <a:pt x="141" y="54"/>
                  </a:lnTo>
                  <a:lnTo>
                    <a:pt x="152" y="43"/>
                  </a:lnTo>
                  <a:lnTo>
                    <a:pt x="152" y="54"/>
                  </a:lnTo>
                  <a:lnTo>
                    <a:pt x="152" y="97"/>
                  </a:lnTo>
                  <a:lnTo>
                    <a:pt x="152" y="108"/>
                  </a:lnTo>
                  <a:lnTo>
                    <a:pt x="141" y="119"/>
                  </a:lnTo>
                  <a:lnTo>
                    <a:pt x="141" y="97"/>
                  </a:lnTo>
                  <a:lnTo>
                    <a:pt x="141" y="54"/>
                  </a:lnTo>
                  <a:lnTo>
                    <a:pt x="152" y="54"/>
                  </a:lnTo>
                  <a:lnTo>
                    <a:pt x="152" y="65"/>
                  </a:lnTo>
                  <a:lnTo>
                    <a:pt x="109" y="108"/>
                  </a:lnTo>
                  <a:lnTo>
                    <a:pt x="98" y="119"/>
                  </a:lnTo>
                  <a:lnTo>
                    <a:pt x="98" y="97"/>
                  </a:lnTo>
                  <a:lnTo>
                    <a:pt x="98" y="54"/>
                  </a:lnTo>
                  <a:lnTo>
                    <a:pt x="109" y="54"/>
                  </a:lnTo>
                  <a:lnTo>
                    <a:pt x="109" y="65"/>
                  </a:lnTo>
                  <a:lnTo>
                    <a:pt x="55" y="108"/>
                  </a:lnTo>
                  <a:lnTo>
                    <a:pt x="44" y="119"/>
                  </a:lnTo>
                  <a:lnTo>
                    <a:pt x="44" y="97"/>
                  </a:lnTo>
                  <a:lnTo>
                    <a:pt x="44" y="54"/>
                  </a:lnTo>
                  <a:lnTo>
                    <a:pt x="55" y="54"/>
                  </a:lnTo>
                  <a:lnTo>
                    <a:pt x="55" y="65"/>
                  </a:lnTo>
                  <a:lnTo>
                    <a:pt x="11" y="108"/>
                  </a:lnTo>
                  <a:lnTo>
                    <a:pt x="0" y="119"/>
                  </a:lnTo>
                  <a:lnTo>
                    <a:pt x="0" y="97"/>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78" name="Freeform 376"/>
            <p:cNvSpPr>
              <a:spLocks/>
            </p:cNvSpPr>
            <p:nvPr/>
          </p:nvSpPr>
          <p:spPr bwMode="auto">
            <a:xfrm>
              <a:off x="1719" y="4223"/>
              <a:ext cx="65" cy="54"/>
            </a:xfrm>
            <a:custGeom>
              <a:avLst/>
              <a:gdLst>
                <a:gd name="T0" fmla="*/ 0 w 65"/>
                <a:gd name="T1" fmla="*/ 43 h 54"/>
                <a:gd name="T2" fmla="*/ 54 w 65"/>
                <a:gd name="T3" fmla="*/ 0 h 54"/>
                <a:gd name="T4" fmla="*/ 65 w 65"/>
                <a:gd name="T5" fmla="*/ 0 h 54"/>
                <a:gd name="T6" fmla="*/ 65 w 65"/>
                <a:gd name="T7" fmla="*/ 11 h 54"/>
                <a:gd name="T8" fmla="*/ 65 w 65"/>
                <a:gd name="T9" fmla="*/ 11 h 54"/>
                <a:gd name="T10" fmla="*/ 11 w 65"/>
                <a:gd name="T11" fmla="*/ 54 h 54"/>
                <a:gd name="T12" fmla="*/ 0 w 65"/>
                <a:gd name="T13" fmla="*/ 43 h 54"/>
                <a:gd name="T14" fmla="*/ 0 60000 65536"/>
                <a:gd name="T15" fmla="*/ 0 60000 65536"/>
                <a:gd name="T16" fmla="*/ 0 60000 65536"/>
                <a:gd name="T17" fmla="*/ 0 60000 65536"/>
                <a:gd name="T18" fmla="*/ 0 60000 65536"/>
                <a:gd name="T19" fmla="*/ 0 60000 65536"/>
                <a:gd name="T20" fmla="*/ 0 60000 65536"/>
                <a:gd name="T21" fmla="*/ 0 w 65"/>
                <a:gd name="T22" fmla="*/ 0 h 54"/>
                <a:gd name="T23" fmla="*/ 65 w 65"/>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5" h="54">
                  <a:moveTo>
                    <a:pt x="0" y="43"/>
                  </a:moveTo>
                  <a:lnTo>
                    <a:pt x="54" y="0"/>
                  </a:lnTo>
                  <a:lnTo>
                    <a:pt x="65" y="0"/>
                  </a:lnTo>
                  <a:lnTo>
                    <a:pt x="65" y="11"/>
                  </a:lnTo>
                  <a:lnTo>
                    <a:pt x="11" y="54"/>
                  </a:lnTo>
                  <a:lnTo>
                    <a:pt x="0" y="4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79" name="Rectangle 377"/>
            <p:cNvSpPr>
              <a:spLocks noChangeArrowheads="1"/>
            </p:cNvSpPr>
            <p:nvPr/>
          </p:nvSpPr>
          <p:spPr bwMode="auto">
            <a:xfrm>
              <a:off x="1773" y="4169"/>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80" name="Rectangle 378"/>
            <p:cNvSpPr>
              <a:spLocks noChangeArrowheads="1"/>
            </p:cNvSpPr>
            <p:nvPr/>
          </p:nvSpPr>
          <p:spPr bwMode="auto">
            <a:xfrm>
              <a:off x="1773" y="4169"/>
              <a:ext cx="11" cy="5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981" name="Rectangle 379"/>
            <p:cNvSpPr>
              <a:spLocks noChangeArrowheads="1"/>
            </p:cNvSpPr>
            <p:nvPr/>
          </p:nvSpPr>
          <p:spPr bwMode="auto">
            <a:xfrm>
              <a:off x="2519" y="1672"/>
              <a:ext cx="65" cy="29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9982" name="Rectangle 380"/>
            <p:cNvSpPr>
              <a:spLocks noChangeArrowheads="1"/>
            </p:cNvSpPr>
            <p:nvPr/>
          </p:nvSpPr>
          <p:spPr bwMode="auto">
            <a:xfrm>
              <a:off x="2519" y="1672"/>
              <a:ext cx="76" cy="1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9983" name="Rectangle 381"/>
            <p:cNvSpPr>
              <a:spLocks noChangeArrowheads="1"/>
            </p:cNvSpPr>
            <p:nvPr/>
          </p:nvSpPr>
          <p:spPr bwMode="auto">
            <a:xfrm>
              <a:off x="2584" y="1672"/>
              <a:ext cx="11" cy="30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9984" name="Rectangle 382"/>
            <p:cNvSpPr>
              <a:spLocks noChangeArrowheads="1"/>
            </p:cNvSpPr>
            <p:nvPr/>
          </p:nvSpPr>
          <p:spPr bwMode="auto">
            <a:xfrm>
              <a:off x="2519" y="1964"/>
              <a:ext cx="65" cy="1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9985" name="Rectangle 383"/>
            <p:cNvSpPr>
              <a:spLocks noChangeArrowheads="1"/>
            </p:cNvSpPr>
            <p:nvPr/>
          </p:nvSpPr>
          <p:spPr bwMode="auto">
            <a:xfrm>
              <a:off x="2519" y="1672"/>
              <a:ext cx="11" cy="29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9986" name="Rectangle 384"/>
            <p:cNvSpPr>
              <a:spLocks noChangeArrowheads="1"/>
            </p:cNvSpPr>
            <p:nvPr/>
          </p:nvSpPr>
          <p:spPr bwMode="auto">
            <a:xfrm>
              <a:off x="2097" y="1694"/>
              <a:ext cx="952" cy="106"/>
            </a:xfrm>
            <a:prstGeom prst="rect">
              <a:avLst/>
            </a:prstGeom>
            <a:noFill/>
            <a:ln w="9525">
              <a:noFill/>
              <a:miter lim="800000"/>
              <a:headEnd/>
              <a:tailEnd/>
            </a:ln>
          </p:spPr>
          <p:txBody>
            <a:bodyPr wrap="none" lIns="0" tIns="0" rIns="0" bIns="0">
              <a:spAutoFit/>
            </a:bodyPr>
            <a:lstStyle/>
            <a:p>
              <a:r>
                <a:rPr lang="en-US" sz="1100" i="1" u="none">
                  <a:solidFill>
                    <a:srgbClr val="000000"/>
                  </a:solidFill>
                </a:rPr>
                <a:t>the OS thread scheduler</a:t>
              </a:r>
              <a:endParaRPr lang="en-US" b="1" u="none"/>
            </a:p>
          </p:txBody>
        </p:sp>
        <p:sp>
          <p:nvSpPr>
            <p:cNvPr id="159987" name="Rectangle 385"/>
            <p:cNvSpPr>
              <a:spLocks noChangeArrowheads="1"/>
            </p:cNvSpPr>
            <p:nvPr/>
          </p:nvSpPr>
          <p:spPr bwMode="auto">
            <a:xfrm>
              <a:off x="2097" y="1780"/>
              <a:ext cx="915" cy="106"/>
            </a:xfrm>
            <a:prstGeom prst="rect">
              <a:avLst/>
            </a:prstGeom>
            <a:noFill/>
            <a:ln w="9525">
              <a:noFill/>
              <a:miter lim="800000"/>
              <a:headEnd/>
              <a:tailEnd/>
            </a:ln>
          </p:spPr>
          <p:txBody>
            <a:bodyPr wrap="none" lIns="0" tIns="0" rIns="0" bIns="0">
              <a:spAutoFit/>
            </a:bodyPr>
            <a:lstStyle/>
            <a:p>
              <a:r>
                <a:rPr lang="en-US" sz="1100" i="1" u="none">
                  <a:solidFill>
                    <a:srgbClr val="000000"/>
                  </a:solidFill>
                </a:rPr>
                <a:t>automatically suspends</a:t>
              </a:r>
              <a:endParaRPr lang="en-US" b="1" u="none"/>
            </a:p>
          </p:txBody>
        </p:sp>
        <p:sp>
          <p:nvSpPr>
            <p:cNvPr id="159988" name="Rectangle 386"/>
            <p:cNvSpPr>
              <a:spLocks noChangeArrowheads="1"/>
            </p:cNvSpPr>
            <p:nvPr/>
          </p:nvSpPr>
          <p:spPr bwMode="auto">
            <a:xfrm>
              <a:off x="2097" y="1867"/>
              <a:ext cx="625" cy="106"/>
            </a:xfrm>
            <a:prstGeom prst="rect">
              <a:avLst/>
            </a:prstGeom>
            <a:noFill/>
            <a:ln w="9525">
              <a:noFill/>
              <a:miter lim="800000"/>
              <a:headEnd/>
              <a:tailEnd/>
            </a:ln>
          </p:spPr>
          <p:txBody>
            <a:bodyPr wrap="none" lIns="0" tIns="0" rIns="0" bIns="0">
              <a:spAutoFit/>
            </a:bodyPr>
            <a:lstStyle/>
            <a:p>
              <a:r>
                <a:rPr lang="en-US" sz="1100" i="1" u="none">
                  <a:solidFill>
                    <a:srgbClr val="000000"/>
                  </a:solidFill>
                </a:rPr>
                <a:t>the client thread</a:t>
              </a:r>
              <a:endParaRPr lang="en-US" b="1" u="none"/>
            </a:p>
          </p:txBody>
        </p:sp>
        <p:sp>
          <p:nvSpPr>
            <p:cNvPr id="159989" name="Rectangle 387"/>
            <p:cNvSpPr>
              <a:spLocks noChangeArrowheads="1"/>
            </p:cNvSpPr>
            <p:nvPr/>
          </p:nvSpPr>
          <p:spPr bwMode="auto">
            <a:xfrm>
              <a:off x="1773" y="2277"/>
              <a:ext cx="546" cy="106"/>
            </a:xfrm>
            <a:prstGeom prst="rect">
              <a:avLst/>
            </a:prstGeom>
            <a:noFill/>
            <a:ln w="9525">
              <a:noFill/>
              <a:miter lim="800000"/>
              <a:headEnd/>
              <a:tailEnd/>
            </a:ln>
          </p:spPr>
          <p:txBody>
            <a:bodyPr wrap="none" lIns="0" tIns="0" rIns="0" bIns="0">
              <a:spAutoFit/>
            </a:bodyPr>
            <a:lstStyle/>
            <a:p>
              <a:r>
                <a:rPr lang="en-US" sz="1100" i="1" u="none">
                  <a:solidFill>
                    <a:srgbClr val="000000"/>
                  </a:solidFill>
                </a:rPr>
                <a:t>the OS thread</a:t>
              </a:r>
              <a:endParaRPr lang="en-US" b="1" u="none"/>
            </a:p>
          </p:txBody>
        </p:sp>
        <p:sp>
          <p:nvSpPr>
            <p:cNvPr id="159990" name="Rectangle 388"/>
            <p:cNvSpPr>
              <a:spLocks noChangeArrowheads="1"/>
            </p:cNvSpPr>
            <p:nvPr/>
          </p:nvSpPr>
          <p:spPr bwMode="auto">
            <a:xfrm>
              <a:off x="1773" y="2364"/>
              <a:ext cx="382" cy="106"/>
            </a:xfrm>
            <a:prstGeom prst="rect">
              <a:avLst/>
            </a:prstGeom>
            <a:noFill/>
            <a:ln w="9525">
              <a:noFill/>
              <a:miter lim="800000"/>
              <a:headEnd/>
              <a:tailEnd/>
            </a:ln>
          </p:spPr>
          <p:txBody>
            <a:bodyPr wrap="none" lIns="0" tIns="0" rIns="0" bIns="0">
              <a:spAutoFit/>
            </a:bodyPr>
            <a:lstStyle/>
            <a:p>
              <a:r>
                <a:rPr lang="en-US" sz="1100" i="1" u="none">
                  <a:solidFill>
                    <a:srgbClr val="000000"/>
                  </a:solidFill>
                </a:rPr>
                <a:t>scheduler</a:t>
              </a:r>
              <a:endParaRPr lang="en-US" b="1" u="none"/>
            </a:p>
          </p:txBody>
        </p:sp>
        <p:sp>
          <p:nvSpPr>
            <p:cNvPr id="159991" name="Rectangle 389"/>
            <p:cNvSpPr>
              <a:spLocks noChangeArrowheads="1"/>
            </p:cNvSpPr>
            <p:nvPr/>
          </p:nvSpPr>
          <p:spPr bwMode="auto">
            <a:xfrm>
              <a:off x="1773" y="2450"/>
              <a:ext cx="538" cy="106"/>
            </a:xfrm>
            <a:prstGeom prst="rect">
              <a:avLst/>
            </a:prstGeom>
            <a:noFill/>
            <a:ln w="9525">
              <a:noFill/>
              <a:miter lim="800000"/>
              <a:headEnd/>
              <a:tailEnd/>
            </a:ln>
          </p:spPr>
          <p:txBody>
            <a:bodyPr wrap="none" lIns="0" tIns="0" rIns="0" bIns="0">
              <a:spAutoFit/>
            </a:bodyPr>
            <a:lstStyle/>
            <a:p>
              <a:r>
                <a:rPr lang="en-US" sz="1100" i="1" u="none">
                  <a:solidFill>
                    <a:srgbClr val="000000"/>
                  </a:solidFill>
                </a:rPr>
                <a:t>automatically </a:t>
              </a:r>
              <a:endParaRPr lang="en-US" b="1" u="none"/>
            </a:p>
          </p:txBody>
        </p:sp>
        <p:sp>
          <p:nvSpPr>
            <p:cNvPr id="159992" name="Rectangle 390"/>
            <p:cNvSpPr>
              <a:spLocks noChangeArrowheads="1"/>
            </p:cNvSpPr>
            <p:nvPr/>
          </p:nvSpPr>
          <p:spPr bwMode="auto">
            <a:xfrm>
              <a:off x="1773" y="2537"/>
              <a:ext cx="361" cy="106"/>
            </a:xfrm>
            <a:prstGeom prst="rect">
              <a:avLst/>
            </a:prstGeom>
            <a:noFill/>
            <a:ln w="9525">
              <a:noFill/>
              <a:miter lim="800000"/>
              <a:headEnd/>
              <a:tailEnd/>
            </a:ln>
          </p:spPr>
          <p:txBody>
            <a:bodyPr wrap="none" lIns="0" tIns="0" rIns="0" bIns="0">
              <a:spAutoFit/>
            </a:bodyPr>
            <a:lstStyle/>
            <a:p>
              <a:r>
                <a:rPr lang="en-US" sz="1100" i="1" u="none">
                  <a:solidFill>
                    <a:srgbClr val="000000"/>
                  </a:solidFill>
                </a:rPr>
                <a:t>resumes </a:t>
              </a:r>
              <a:endParaRPr lang="en-US" b="1" u="none"/>
            </a:p>
          </p:txBody>
        </p:sp>
        <p:sp>
          <p:nvSpPr>
            <p:cNvPr id="159993" name="Rectangle 391"/>
            <p:cNvSpPr>
              <a:spLocks noChangeArrowheads="1"/>
            </p:cNvSpPr>
            <p:nvPr/>
          </p:nvSpPr>
          <p:spPr bwMode="auto">
            <a:xfrm>
              <a:off x="1773" y="2623"/>
              <a:ext cx="352" cy="106"/>
            </a:xfrm>
            <a:prstGeom prst="rect">
              <a:avLst/>
            </a:prstGeom>
            <a:noFill/>
            <a:ln w="9525">
              <a:noFill/>
              <a:miter lim="800000"/>
              <a:headEnd/>
              <a:tailEnd/>
            </a:ln>
          </p:spPr>
          <p:txBody>
            <a:bodyPr wrap="none" lIns="0" tIns="0" rIns="0" bIns="0">
              <a:spAutoFit/>
            </a:bodyPr>
            <a:lstStyle/>
            <a:p>
              <a:r>
                <a:rPr lang="en-US" sz="1100" i="1" u="none">
                  <a:solidFill>
                    <a:srgbClr val="000000"/>
                  </a:solidFill>
                </a:rPr>
                <a:t>the client</a:t>
              </a:r>
              <a:endParaRPr lang="en-US" b="1" u="none"/>
            </a:p>
          </p:txBody>
        </p:sp>
        <p:sp>
          <p:nvSpPr>
            <p:cNvPr id="159994" name="Rectangle 392"/>
            <p:cNvSpPr>
              <a:spLocks noChangeArrowheads="1"/>
            </p:cNvSpPr>
            <p:nvPr/>
          </p:nvSpPr>
          <p:spPr bwMode="auto">
            <a:xfrm>
              <a:off x="1773" y="2710"/>
              <a:ext cx="478" cy="106"/>
            </a:xfrm>
            <a:prstGeom prst="rect">
              <a:avLst/>
            </a:prstGeom>
            <a:noFill/>
            <a:ln w="9525">
              <a:noFill/>
              <a:miter lim="800000"/>
              <a:headEnd/>
              <a:tailEnd/>
            </a:ln>
          </p:spPr>
          <p:txBody>
            <a:bodyPr wrap="none" lIns="0" tIns="0" rIns="0" bIns="0">
              <a:spAutoFit/>
            </a:bodyPr>
            <a:lstStyle/>
            <a:p>
              <a:r>
                <a:rPr lang="en-US" sz="1100" i="1" u="none">
                  <a:solidFill>
                    <a:srgbClr val="000000"/>
                  </a:solidFill>
                </a:rPr>
                <a:t>thread &amp; the</a:t>
              </a:r>
              <a:endParaRPr lang="en-US" b="1" u="none"/>
            </a:p>
          </p:txBody>
        </p:sp>
        <p:sp>
          <p:nvSpPr>
            <p:cNvPr id="159995" name="Rectangle 393"/>
            <p:cNvSpPr>
              <a:spLocks noChangeArrowheads="1"/>
            </p:cNvSpPr>
            <p:nvPr/>
          </p:nvSpPr>
          <p:spPr bwMode="auto">
            <a:xfrm>
              <a:off x="1773" y="2796"/>
              <a:ext cx="519" cy="106"/>
            </a:xfrm>
            <a:prstGeom prst="rect">
              <a:avLst/>
            </a:prstGeom>
            <a:noFill/>
            <a:ln w="9525">
              <a:noFill/>
              <a:miter lim="800000"/>
              <a:headEnd/>
              <a:tailEnd/>
            </a:ln>
          </p:spPr>
          <p:txBody>
            <a:bodyPr wrap="none" lIns="0" tIns="0" rIns="0" bIns="0">
              <a:spAutoFit/>
            </a:bodyPr>
            <a:lstStyle/>
            <a:p>
              <a:r>
                <a:rPr lang="en-US" sz="1100" i="1" u="none">
                  <a:solidFill>
                    <a:srgbClr val="000000"/>
                  </a:solidFill>
                </a:rPr>
                <a:t>synchronized</a:t>
              </a:r>
              <a:endParaRPr lang="en-US" b="1" u="none"/>
            </a:p>
          </p:txBody>
        </p:sp>
        <p:sp>
          <p:nvSpPr>
            <p:cNvPr id="159996" name="Rectangle 394"/>
            <p:cNvSpPr>
              <a:spLocks noChangeArrowheads="1"/>
            </p:cNvSpPr>
            <p:nvPr/>
          </p:nvSpPr>
          <p:spPr bwMode="auto">
            <a:xfrm>
              <a:off x="1773" y="2883"/>
              <a:ext cx="293" cy="106"/>
            </a:xfrm>
            <a:prstGeom prst="rect">
              <a:avLst/>
            </a:prstGeom>
            <a:noFill/>
            <a:ln w="9525">
              <a:noFill/>
              <a:miter lim="800000"/>
              <a:headEnd/>
              <a:tailEnd/>
            </a:ln>
          </p:spPr>
          <p:txBody>
            <a:bodyPr wrap="none" lIns="0" tIns="0" rIns="0" bIns="0">
              <a:spAutoFit/>
            </a:bodyPr>
            <a:lstStyle/>
            <a:p>
              <a:r>
                <a:rPr lang="en-US" sz="1100" i="1" u="none">
                  <a:solidFill>
                    <a:srgbClr val="000000"/>
                  </a:solidFill>
                </a:rPr>
                <a:t>method</a:t>
              </a:r>
              <a:endParaRPr lang="en-US" b="1" u="none"/>
            </a:p>
          </p:txBody>
        </p:sp>
        <p:sp>
          <p:nvSpPr>
            <p:cNvPr id="159997" name="Freeform 395"/>
            <p:cNvSpPr>
              <a:spLocks/>
            </p:cNvSpPr>
            <p:nvPr/>
          </p:nvSpPr>
          <p:spPr bwMode="auto">
            <a:xfrm>
              <a:off x="4422" y="1834"/>
              <a:ext cx="97" cy="65"/>
            </a:xfrm>
            <a:custGeom>
              <a:avLst/>
              <a:gdLst>
                <a:gd name="T0" fmla="*/ 97 w 97"/>
                <a:gd name="T1" fmla="*/ 33 h 65"/>
                <a:gd name="T2" fmla="*/ 97 w 97"/>
                <a:gd name="T3" fmla="*/ 65 h 65"/>
                <a:gd name="T4" fmla="*/ 97 w 97"/>
                <a:gd name="T5" fmla="*/ 65 h 65"/>
                <a:gd name="T6" fmla="*/ 97 w 97"/>
                <a:gd name="T7" fmla="*/ 65 h 65"/>
                <a:gd name="T8" fmla="*/ 0 w 97"/>
                <a:gd name="T9" fmla="*/ 33 h 65"/>
                <a:gd name="T10" fmla="*/ 0 w 97"/>
                <a:gd name="T11" fmla="*/ 22 h 65"/>
                <a:gd name="T12" fmla="*/ 0 w 97"/>
                <a:gd name="T13" fmla="*/ 22 h 65"/>
                <a:gd name="T14" fmla="*/ 97 w 97"/>
                <a:gd name="T15" fmla="*/ 0 h 65"/>
                <a:gd name="T16" fmla="*/ 97 w 97"/>
                <a:gd name="T17" fmla="*/ 0 h 65"/>
                <a:gd name="T18" fmla="*/ 97 w 97"/>
                <a:gd name="T19" fmla="*/ 11 h 65"/>
                <a:gd name="T20" fmla="*/ 97 w 97"/>
                <a:gd name="T21" fmla="*/ 11 h 65"/>
                <a:gd name="T22" fmla="*/ 0 w 97"/>
                <a:gd name="T23" fmla="*/ 33 h 65"/>
                <a:gd name="T24" fmla="*/ 0 w 97"/>
                <a:gd name="T25" fmla="*/ 22 h 65"/>
                <a:gd name="T26" fmla="*/ 0 w 97"/>
                <a:gd name="T27" fmla="*/ 22 h 65"/>
                <a:gd name="T28" fmla="*/ 97 w 97"/>
                <a:gd name="T29" fmla="*/ 54 h 65"/>
                <a:gd name="T30" fmla="*/ 97 w 97"/>
                <a:gd name="T31" fmla="*/ 65 h 65"/>
                <a:gd name="T32" fmla="*/ 86 w 97"/>
                <a:gd name="T33" fmla="*/ 65 h 65"/>
                <a:gd name="T34" fmla="*/ 86 w 97"/>
                <a:gd name="T35" fmla="*/ 33 h 65"/>
                <a:gd name="T36" fmla="*/ 97 w 97"/>
                <a:gd name="T37" fmla="*/ 33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7"/>
                <a:gd name="T58" fmla="*/ 0 h 65"/>
                <a:gd name="T59" fmla="*/ 97 w 97"/>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7" h="65">
                  <a:moveTo>
                    <a:pt x="97" y="33"/>
                  </a:moveTo>
                  <a:lnTo>
                    <a:pt x="97" y="65"/>
                  </a:lnTo>
                  <a:lnTo>
                    <a:pt x="0" y="33"/>
                  </a:lnTo>
                  <a:lnTo>
                    <a:pt x="0" y="22"/>
                  </a:lnTo>
                  <a:lnTo>
                    <a:pt x="97" y="0"/>
                  </a:lnTo>
                  <a:lnTo>
                    <a:pt x="97" y="11"/>
                  </a:lnTo>
                  <a:lnTo>
                    <a:pt x="0" y="33"/>
                  </a:lnTo>
                  <a:lnTo>
                    <a:pt x="0" y="22"/>
                  </a:lnTo>
                  <a:lnTo>
                    <a:pt x="97" y="54"/>
                  </a:lnTo>
                  <a:lnTo>
                    <a:pt x="97" y="65"/>
                  </a:lnTo>
                  <a:lnTo>
                    <a:pt x="86" y="65"/>
                  </a:lnTo>
                  <a:lnTo>
                    <a:pt x="86" y="33"/>
                  </a:lnTo>
                  <a:lnTo>
                    <a:pt x="97" y="3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98" name="Freeform 396"/>
            <p:cNvSpPr>
              <a:spLocks/>
            </p:cNvSpPr>
            <p:nvPr/>
          </p:nvSpPr>
          <p:spPr bwMode="auto">
            <a:xfrm>
              <a:off x="4508" y="1845"/>
              <a:ext cx="11" cy="22"/>
            </a:xfrm>
            <a:custGeom>
              <a:avLst/>
              <a:gdLst>
                <a:gd name="T0" fmla="*/ 11 w 11"/>
                <a:gd name="T1" fmla="*/ 0 h 22"/>
                <a:gd name="T2" fmla="*/ 11 w 11"/>
                <a:gd name="T3" fmla="*/ 22 h 22"/>
                <a:gd name="T4" fmla="*/ 0 w 11"/>
                <a:gd name="T5" fmla="*/ 22 h 22"/>
                <a:gd name="T6" fmla="*/ 0 w 11"/>
                <a:gd name="T7" fmla="*/ 22 h 22"/>
                <a:gd name="T8" fmla="*/ 0 w 11"/>
                <a:gd name="T9" fmla="*/ 22 h 22"/>
                <a:gd name="T10" fmla="*/ 0 w 11"/>
                <a:gd name="T11" fmla="*/ 0 h 22"/>
                <a:gd name="T12" fmla="*/ 11 w 11"/>
                <a:gd name="T13" fmla="*/ 0 h 22"/>
                <a:gd name="T14" fmla="*/ 0 60000 65536"/>
                <a:gd name="T15" fmla="*/ 0 60000 65536"/>
                <a:gd name="T16" fmla="*/ 0 60000 65536"/>
                <a:gd name="T17" fmla="*/ 0 60000 65536"/>
                <a:gd name="T18" fmla="*/ 0 60000 65536"/>
                <a:gd name="T19" fmla="*/ 0 60000 65536"/>
                <a:gd name="T20" fmla="*/ 0 60000 65536"/>
                <a:gd name="T21" fmla="*/ 0 w 11"/>
                <a:gd name="T22" fmla="*/ 0 h 22"/>
                <a:gd name="T23" fmla="*/ 11 w 11"/>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22">
                  <a:moveTo>
                    <a:pt x="11" y="0"/>
                  </a:moveTo>
                  <a:lnTo>
                    <a:pt x="11" y="22"/>
                  </a:lnTo>
                  <a:lnTo>
                    <a:pt x="0" y="22"/>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999" name="Freeform 397"/>
            <p:cNvSpPr>
              <a:spLocks/>
            </p:cNvSpPr>
            <p:nvPr/>
          </p:nvSpPr>
          <p:spPr bwMode="auto">
            <a:xfrm>
              <a:off x="4422" y="1845"/>
              <a:ext cx="97" cy="54"/>
            </a:xfrm>
            <a:custGeom>
              <a:avLst/>
              <a:gdLst>
                <a:gd name="T0" fmla="*/ 97 w 97"/>
                <a:gd name="T1" fmla="*/ 22 h 54"/>
                <a:gd name="T2" fmla="*/ 97 w 97"/>
                <a:gd name="T3" fmla="*/ 54 h 54"/>
                <a:gd name="T4" fmla="*/ 0 w 97"/>
                <a:gd name="T5" fmla="*/ 22 h 54"/>
                <a:gd name="T6" fmla="*/ 97 w 97"/>
                <a:gd name="T7" fmla="*/ 0 h 54"/>
                <a:gd name="T8" fmla="*/ 97 w 97"/>
                <a:gd name="T9" fmla="*/ 22 h 54"/>
                <a:gd name="T10" fmla="*/ 0 60000 65536"/>
                <a:gd name="T11" fmla="*/ 0 60000 65536"/>
                <a:gd name="T12" fmla="*/ 0 60000 65536"/>
                <a:gd name="T13" fmla="*/ 0 60000 65536"/>
                <a:gd name="T14" fmla="*/ 0 60000 65536"/>
                <a:gd name="T15" fmla="*/ 0 w 97"/>
                <a:gd name="T16" fmla="*/ 0 h 54"/>
                <a:gd name="T17" fmla="*/ 97 w 97"/>
                <a:gd name="T18" fmla="*/ 54 h 54"/>
              </a:gdLst>
              <a:ahLst/>
              <a:cxnLst>
                <a:cxn ang="T10">
                  <a:pos x="T0" y="T1"/>
                </a:cxn>
                <a:cxn ang="T11">
                  <a:pos x="T2" y="T3"/>
                </a:cxn>
                <a:cxn ang="T12">
                  <a:pos x="T4" y="T5"/>
                </a:cxn>
                <a:cxn ang="T13">
                  <a:pos x="T6" y="T7"/>
                </a:cxn>
                <a:cxn ang="T14">
                  <a:pos x="T8" y="T9"/>
                </a:cxn>
              </a:cxnLst>
              <a:rect l="T15" t="T16" r="T17" b="T18"/>
              <a:pathLst>
                <a:path w="97" h="54">
                  <a:moveTo>
                    <a:pt x="97" y="22"/>
                  </a:moveTo>
                  <a:lnTo>
                    <a:pt x="97" y="54"/>
                  </a:lnTo>
                  <a:lnTo>
                    <a:pt x="0" y="22"/>
                  </a:lnTo>
                  <a:lnTo>
                    <a:pt x="97" y="0"/>
                  </a:lnTo>
                  <a:lnTo>
                    <a:pt x="97" y="2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0000" name="Rectangle 398"/>
            <p:cNvSpPr>
              <a:spLocks noChangeArrowheads="1"/>
            </p:cNvSpPr>
            <p:nvPr/>
          </p:nvSpPr>
          <p:spPr bwMode="auto">
            <a:xfrm>
              <a:off x="5081" y="1867"/>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01" name="Rectangle 399"/>
            <p:cNvSpPr>
              <a:spLocks noChangeArrowheads="1"/>
            </p:cNvSpPr>
            <p:nvPr/>
          </p:nvSpPr>
          <p:spPr bwMode="auto">
            <a:xfrm>
              <a:off x="4530" y="1867"/>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02" name="Rectangle 400"/>
            <p:cNvSpPr>
              <a:spLocks noChangeArrowheads="1"/>
            </p:cNvSpPr>
            <p:nvPr/>
          </p:nvSpPr>
          <p:spPr bwMode="auto">
            <a:xfrm>
              <a:off x="4530" y="1867"/>
              <a:ext cx="55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0003" name="Rectangle 401"/>
            <p:cNvSpPr>
              <a:spLocks noChangeArrowheads="1"/>
            </p:cNvSpPr>
            <p:nvPr/>
          </p:nvSpPr>
          <p:spPr bwMode="auto">
            <a:xfrm>
              <a:off x="5146" y="2126"/>
              <a:ext cx="65" cy="29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004" name="Rectangle 402"/>
            <p:cNvSpPr>
              <a:spLocks noChangeArrowheads="1"/>
            </p:cNvSpPr>
            <p:nvPr/>
          </p:nvSpPr>
          <p:spPr bwMode="auto">
            <a:xfrm>
              <a:off x="5146" y="2126"/>
              <a:ext cx="75" cy="1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005" name="Rectangle 403"/>
            <p:cNvSpPr>
              <a:spLocks noChangeArrowheads="1"/>
            </p:cNvSpPr>
            <p:nvPr/>
          </p:nvSpPr>
          <p:spPr bwMode="auto">
            <a:xfrm>
              <a:off x="5211" y="2126"/>
              <a:ext cx="10" cy="30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006" name="Rectangle 404"/>
            <p:cNvSpPr>
              <a:spLocks noChangeArrowheads="1"/>
            </p:cNvSpPr>
            <p:nvPr/>
          </p:nvSpPr>
          <p:spPr bwMode="auto">
            <a:xfrm>
              <a:off x="5146" y="2418"/>
              <a:ext cx="65" cy="1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007" name="Rectangle 405"/>
            <p:cNvSpPr>
              <a:spLocks noChangeArrowheads="1"/>
            </p:cNvSpPr>
            <p:nvPr/>
          </p:nvSpPr>
          <p:spPr bwMode="auto">
            <a:xfrm>
              <a:off x="5146" y="2126"/>
              <a:ext cx="11" cy="29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008" name="Freeform 406"/>
            <p:cNvSpPr>
              <a:spLocks/>
            </p:cNvSpPr>
            <p:nvPr/>
          </p:nvSpPr>
          <p:spPr bwMode="auto">
            <a:xfrm>
              <a:off x="4422" y="3423"/>
              <a:ext cx="97" cy="65"/>
            </a:xfrm>
            <a:custGeom>
              <a:avLst/>
              <a:gdLst>
                <a:gd name="T0" fmla="*/ 97 w 97"/>
                <a:gd name="T1" fmla="*/ 32 h 65"/>
                <a:gd name="T2" fmla="*/ 97 w 97"/>
                <a:gd name="T3" fmla="*/ 65 h 65"/>
                <a:gd name="T4" fmla="*/ 97 w 97"/>
                <a:gd name="T5" fmla="*/ 65 h 65"/>
                <a:gd name="T6" fmla="*/ 97 w 97"/>
                <a:gd name="T7" fmla="*/ 65 h 65"/>
                <a:gd name="T8" fmla="*/ 0 w 97"/>
                <a:gd name="T9" fmla="*/ 32 h 65"/>
                <a:gd name="T10" fmla="*/ 0 w 97"/>
                <a:gd name="T11" fmla="*/ 22 h 65"/>
                <a:gd name="T12" fmla="*/ 0 w 97"/>
                <a:gd name="T13" fmla="*/ 22 h 65"/>
                <a:gd name="T14" fmla="*/ 97 w 97"/>
                <a:gd name="T15" fmla="*/ 0 h 65"/>
                <a:gd name="T16" fmla="*/ 97 w 97"/>
                <a:gd name="T17" fmla="*/ 0 h 65"/>
                <a:gd name="T18" fmla="*/ 97 w 97"/>
                <a:gd name="T19" fmla="*/ 11 h 65"/>
                <a:gd name="T20" fmla="*/ 97 w 97"/>
                <a:gd name="T21" fmla="*/ 11 h 65"/>
                <a:gd name="T22" fmla="*/ 0 w 97"/>
                <a:gd name="T23" fmla="*/ 32 h 65"/>
                <a:gd name="T24" fmla="*/ 0 w 97"/>
                <a:gd name="T25" fmla="*/ 22 h 65"/>
                <a:gd name="T26" fmla="*/ 0 w 97"/>
                <a:gd name="T27" fmla="*/ 22 h 65"/>
                <a:gd name="T28" fmla="*/ 97 w 97"/>
                <a:gd name="T29" fmla="*/ 54 h 65"/>
                <a:gd name="T30" fmla="*/ 97 w 97"/>
                <a:gd name="T31" fmla="*/ 65 h 65"/>
                <a:gd name="T32" fmla="*/ 86 w 97"/>
                <a:gd name="T33" fmla="*/ 65 h 65"/>
                <a:gd name="T34" fmla="*/ 86 w 97"/>
                <a:gd name="T35" fmla="*/ 32 h 65"/>
                <a:gd name="T36" fmla="*/ 97 w 97"/>
                <a:gd name="T37" fmla="*/ 32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7"/>
                <a:gd name="T58" fmla="*/ 0 h 65"/>
                <a:gd name="T59" fmla="*/ 97 w 97"/>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7" h="65">
                  <a:moveTo>
                    <a:pt x="97" y="32"/>
                  </a:moveTo>
                  <a:lnTo>
                    <a:pt x="97" y="65"/>
                  </a:lnTo>
                  <a:lnTo>
                    <a:pt x="0" y="32"/>
                  </a:lnTo>
                  <a:lnTo>
                    <a:pt x="0" y="22"/>
                  </a:lnTo>
                  <a:lnTo>
                    <a:pt x="97" y="0"/>
                  </a:lnTo>
                  <a:lnTo>
                    <a:pt x="97" y="11"/>
                  </a:lnTo>
                  <a:lnTo>
                    <a:pt x="0" y="32"/>
                  </a:lnTo>
                  <a:lnTo>
                    <a:pt x="0" y="22"/>
                  </a:lnTo>
                  <a:lnTo>
                    <a:pt x="97" y="54"/>
                  </a:lnTo>
                  <a:lnTo>
                    <a:pt x="97" y="65"/>
                  </a:lnTo>
                  <a:lnTo>
                    <a:pt x="86" y="65"/>
                  </a:lnTo>
                  <a:lnTo>
                    <a:pt x="86" y="32"/>
                  </a:lnTo>
                  <a:lnTo>
                    <a:pt x="97" y="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grpSp>
      <p:sp>
        <p:nvSpPr>
          <p:cNvPr id="159750" name="Freeform 408"/>
          <p:cNvSpPr>
            <a:spLocks/>
          </p:cNvSpPr>
          <p:nvPr/>
        </p:nvSpPr>
        <p:spPr bwMode="auto">
          <a:xfrm>
            <a:off x="7156450" y="5451475"/>
            <a:ext cx="17463" cy="33338"/>
          </a:xfrm>
          <a:custGeom>
            <a:avLst/>
            <a:gdLst>
              <a:gd name="T0" fmla="*/ 2147483647 w 11"/>
              <a:gd name="T1" fmla="*/ 0 h 21"/>
              <a:gd name="T2" fmla="*/ 2147483647 w 11"/>
              <a:gd name="T3" fmla="*/ 2147483647 h 21"/>
              <a:gd name="T4" fmla="*/ 0 w 11"/>
              <a:gd name="T5" fmla="*/ 2147483647 h 21"/>
              <a:gd name="T6" fmla="*/ 0 w 11"/>
              <a:gd name="T7" fmla="*/ 2147483647 h 21"/>
              <a:gd name="T8" fmla="*/ 0 w 11"/>
              <a:gd name="T9" fmla="*/ 2147483647 h 21"/>
              <a:gd name="T10" fmla="*/ 0 w 11"/>
              <a:gd name="T11" fmla="*/ 0 h 21"/>
              <a:gd name="T12" fmla="*/ 2147483647 w 11"/>
              <a:gd name="T13" fmla="*/ 0 h 21"/>
              <a:gd name="T14" fmla="*/ 0 60000 65536"/>
              <a:gd name="T15" fmla="*/ 0 60000 65536"/>
              <a:gd name="T16" fmla="*/ 0 60000 65536"/>
              <a:gd name="T17" fmla="*/ 0 60000 65536"/>
              <a:gd name="T18" fmla="*/ 0 60000 65536"/>
              <a:gd name="T19" fmla="*/ 0 60000 65536"/>
              <a:gd name="T20" fmla="*/ 0 60000 65536"/>
              <a:gd name="T21" fmla="*/ 0 w 11"/>
              <a:gd name="T22" fmla="*/ 0 h 21"/>
              <a:gd name="T23" fmla="*/ 11 w 11"/>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21">
                <a:moveTo>
                  <a:pt x="11" y="0"/>
                </a:moveTo>
                <a:lnTo>
                  <a:pt x="11" y="21"/>
                </a:lnTo>
                <a:lnTo>
                  <a:pt x="0" y="21"/>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751" name="Freeform 409"/>
          <p:cNvSpPr>
            <a:spLocks/>
          </p:cNvSpPr>
          <p:nvPr/>
        </p:nvSpPr>
        <p:spPr bwMode="auto">
          <a:xfrm>
            <a:off x="7019925" y="5451475"/>
            <a:ext cx="153988" cy="85725"/>
          </a:xfrm>
          <a:custGeom>
            <a:avLst/>
            <a:gdLst>
              <a:gd name="T0" fmla="*/ 2147483647 w 97"/>
              <a:gd name="T1" fmla="*/ 2147483647 h 54"/>
              <a:gd name="T2" fmla="*/ 2147483647 w 97"/>
              <a:gd name="T3" fmla="*/ 2147483647 h 54"/>
              <a:gd name="T4" fmla="*/ 0 w 97"/>
              <a:gd name="T5" fmla="*/ 2147483647 h 54"/>
              <a:gd name="T6" fmla="*/ 2147483647 w 97"/>
              <a:gd name="T7" fmla="*/ 0 h 54"/>
              <a:gd name="T8" fmla="*/ 2147483647 w 97"/>
              <a:gd name="T9" fmla="*/ 2147483647 h 54"/>
              <a:gd name="T10" fmla="*/ 0 60000 65536"/>
              <a:gd name="T11" fmla="*/ 0 60000 65536"/>
              <a:gd name="T12" fmla="*/ 0 60000 65536"/>
              <a:gd name="T13" fmla="*/ 0 60000 65536"/>
              <a:gd name="T14" fmla="*/ 0 60000 65536"/>
              <a:gd name="T15" fmla="*/ 0 w 97"/>
              <a:gd name="T16" fmla="*/ 0 h 54"/>
              <a:gd name="T17" fmla="*/ 97 w 97"/>
              <a:gd name="T18" fmla="*/ 54 h 54"/>
            </a:gdLst>
            <a:ahLst/>
            <a:cxnLst>
              <a:cxn ang="T10">
                <a:pos x="T0" y="T1"/>
              </a:cxn>
              <a:cxn ang="T11">
                <a:pos x="T2" y="T3"/>
              </a:cxn>
              <a:cxn ang="T12">
                <a:pos x="T4" y="T5"/>
              </a:cxn>
              <a:cxn ang="T13">
                <a:pos x="T6" y="T7"/>
              </a:cxn>
              <a:cxn ang="T14">
                <a:pos x="T8" y="T9"/>
              </a:cxn>
            </a:cxnLst>
            <a:rect l="T15" t="T16" r="T17" b="T18"/>
            <a:pathLst>
              <a:path w="97" h="54">
                <a:moveTo>
                  <a:pt x="97" y="21"/>
                </a:moveTo>
                <a:lnTo>
                  <a:pt x="97" y="54"/>
                </a:lnTo>
                <a:lnTo>
                  <a:pt x="0" y="21"/>
                </a:lnTo>
                <a:lnTo>
                  <a:pt x="97" y="0"/>
                </a:lnTo>
                <a:lnTo>
                  <a:pt x="97" y="2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752" name="Rectangle 410"/>
          <p:cNvSpPr>
            <a:spLocks noChangeArrowheads="1"/>
          </p:cNvSpPr>
          <p:nvPr/>
        </p:nvSpPr>
        <p:spPr bwMode="auto">
          <a:xfrm>
            <a:off x="8066088" y="5484813"/>
            <a:ext cx="1587"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753" name="Rectangle 411"/>
          <p:cNvSpPr>
            <a:spLocks noChangeArrowheads="1"/>
          </p:cNvSpPr>
          <p:nvPr/>
        </p:nvSpPr>
        <p:spPr bwMode="auto">
          <a:xfrm>
            <a:off x="7191375" y="5484813"/>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754" name="Rectangle 412"/>
          <p:cNvSpPr>
            <a:spLocks noChangeArrowheads="1"/>
          </p:cNvSpPr>
          <p:nvPr/>
        </p:nvSpPr>
        <p:spPr bwMode="auto">
          <a:xfrm>
            <a:off x="7191375" y="5484813"/>
            <a:ext cx="874713"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755" name="Rectangle 413"/>
          <p:cNvSpPr>
            <a:spLocks noChangeArrowheads="1"/>
          </p:cNvSpPr>
          <p:nvPr/>
        </p:nvSpPr>
        <p:spPr bwMode="auto">
          <a:xfrm>
            <a:off x="8116888" y="5897563"/>
            <a:ext cx="103187" cy="4635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9756" name="Rectangle 414"/>
          <p:cNvSpPr>
            <a:spLocks noChangeArrowheads="1"/>
          </p:cNvSpPr>
          <p:nvPr/>
        </p:nvSpPr>
        <p:spPr bwMode="auto">
          <a:xfrm>
            <a:off x="8116888" y="5897563"/>
            <a:ext cx="120650"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9757" name="Rectangle 415"/>
          <p:cNvSpPr>
            <a:spLocks noChangeArrowheads="1"/>
          </p:cNvSpPr>
          <p:nvPr/>
        </p:nvSpPr>
        <p:spPr bwMode="auto">
          <a:xfrm>
            <a:off x="8220075" y="5897563"/>
            <a:ext cx="17463" cy="4794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9758" name="Rectangle 416"/>
          <p:cNvSpPr>
            <a:spLocks noChangeArrowheads="1"/>
          </p:cNvSpPr>
          <p:nvPr/>
        </p:nvSpPr>
        <p:spPr bwMode="auto">
          <a:xfrm>
            <a:off x="8116888" y="6361113"/>
            <a:ext cx="103187" cy="158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9759" name="Rectangle 417"/>
          <p:cNvSpPr>
            <a:spLocks noChangeArrowheads="1"/>
          </p:cNvSpPr>
          <p:nvPr/>
        </p:nvSpPr>
        <p:spPr bwMode="auto">
          <a:xfrm>
            <a:off x="8116888" y="5897563"/>
            <a:ext cx="17462" cy="4635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59760" name="Freeform 418"/>
          <p:cNvSpPr>
            <a:spLocks/>
          </p:cNvSpPr>
          <p:nvPr/>
        </p:nvSpPr>
        <p:spPr bwMode="auto">
          <a:xfrm>
            <a:off x="5286375" y="2636838"/>
            <a:ext cx="307975" cy="155575"/>
          </a:xfrm>
          <a:custGeom>
            <a:avLst/>
            <a:gdLst>
              <a:gd name="T0" fmla="*/ 0 w 194"/>
              <a:gd name="T1" fmla="*/ 0 h 98"/>
              <a:gd name="T2" fmla="*/ 0 w 194"/>
              <a:gd name="T3" fmla="*/ 2147483647 h 98"/>
              <a:gd name="T4" fmla="*/ 2147483647 w 194"/>
              <a:gd name="T5" fmla="*/ 2147483647 h 98"/>
              <a:gd name="T6" fmla="*/ 2147483647 w 194"/>
              <a:gd name="T7" fmla="*/ 2147483647 h 98"/>
              <a:gd name="T8" fmla="*/ 2147483647 w 194"/>
              <a:gd name="T9" fmla="*/ 2147483647 h 98"/>
              <a:gd name="T10" fmla="*/ 2147483647 w 194"/>
              <a:gd name="T11" fmla="*/ 2147483647 h 98"/>
              <a:gd name="T12" fmla="*/ 2147483647 w 194"/>
              <a:gd name="T13" fmla="*/ 2147483647 h 98"/>
              <a:gd name="T14" fmla="*/ 2147483647 w 194"/>
              <a:gd name="T15" fmla="*/ 2147483647 h 98"/>
              <a:gd name="T16" fmla="*/ 2147483647 w 194"/>
              <a:gd name="T17" fmla="*/ 2147483647 h 98"/>
              <a:gd name="T18" fmla="*/ 2147483647 w 194"/>
              <a:gd name="T19" fmla="*/ 0 h 98"/>
              <a:gd name="T20" fmla="*/ 0 w 194"/>
              <a:gd name="T21" fmla="*/ 0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4"/>
              <a:gd name="T34" fmla="*/ 0 h 98"/>
              <a:gd name="T35" fmla="*/ 194 w 194"/>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4" h="98">
                <a:moveTo>
                  <a:pt x="0" y="0"/>
                </a:moveTo>
                <a:lnTo>
                  <a:pt x="0" y="98"/>
                </a:lnTo>
                <a:lnTo>
                  <a:pt x="43" y="44"/>
                </a:lnTo>
                <a:lnTo>
                  <a:pt x="43" y="98"/>
                </a:lnTo>
                <a:lnTo>
                  <a:pt x="97" y="44"/>
                </a:lnTo>
                <a:lnTo>
                  <a:pt x="97" y="98"/>
                </a:lnTo>
                <a:lnTo>
                  <a:pt x="140" y="44"/>
                </a:lnTo>
                <a:lnTo>
                  <a:pt x="140" y="98"/>
                </a:lnTo>
                <a:lnTo>
                  <a:pt x="194" y="44"/>
                </a:lnTo>
                <a:lnTo>
                  <a:pt x="194"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9761" name="Rectangle 419"/>
          <p:cNvSpPr>
            <a:spLocks noChangeArrowheads="1"/>
          </p:cNvSpPr>
          <p:nvPr/>
        </p:nvSpPr>
        <p:spPr bwMode="auto">
          <a:xfrm>
            <a:off x="5286375" y="2636838"/>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762" name="Freeform 420"/>
          <p:cNvSpPr>
            <a:spLocks/>
          </p:cNvSpPr>
          <p:nvPr/>
        </p:nvSpPr>
        <p:spPr bwMode="auto">
          <a:xfrm>
            <a:off x="5286375" y="2636838"/>
            <a:ext cx="239713" cy="188912"/>
          </a:xfrm>
          <a:custGeom>
            <a:avLst/>
            <a:gdLst>
              <a:gd name="T0" fmla="*/ 2147483647 w 151"/>
              <a:gd name="T1" fmla="*/ 0 h 119"/>
              <a:gd name="T2" fmla="*/ 2147483647 w 151"/>
              <a:gd name="T3" fmla="*/ 2147483647 h 119"/>
              <a:gd name="T4" fmla="*/ 2147483647 w 151"/>
              <a:gd name="T5" fmla="*/ 2147483647 h 119"/>
              <a:gd name="T6" fmla="*/ 0 w 151"/>
              <a:gd name="T7" fmla="*/ 2147483647 h 119"/>
              <a:gd name="T8" fmla="*/ 2147483647 w 151"/>
              <a:gd name="T9" fmla="*/ 2147483647 h 119"/>
              <a:gd name="T10" fmla="*/ 2147483647 w 151"/>
              <a:gd name="T11" fmla="*/ 2147483647 h 119"/>
              <a:gd name="T12" fmla="*/ 2147483647 w 151"/>
              <a:gd name="T13" fmla="*/ 2147483647 h 119"/>
              <a:gd name="T14" fmla="*/ 2147483647 w 151"/>
              <a:gd name="T15" fmla="*/ 2147483647 h 119"/>
              <a:gd name="T16" fmla="*/ 2147483647 w 151"/>
              <a:gd name="T17" fmla="*/ 2147483647 h 119"/>
              <a:gd name="T18" fmla="*/ 2147483647 w 151"/>
              <a:gd name="T19" fmla="*/ 2147483647 h 119"/>
              <a:gd name="T20" fmla="*/ 2147483647 w 151"/>
              <a:gd name="T21" fmla="*/ 2147483647 h 119"/>
              <a:gd name="T22" fmla="*/ 2147483647 w 151"/>
              <a:gd name="T23" fmla="*/ 2147483647 h 119"/>
              <a:gd name="T24" fmla="*/ 2147483647 w 151"/>
              <a:gd name="T25" fmla="*/ 2147483647 h 119"/>
              <a:gd name="T26" fmla="*/ 2147483647 w 151"/>
              <a:gd name="T27" fmla="*/ 2147483647 h 119"/>
              <a:gd name="T28" fmla="*/ 2147483647 w 151"/>
              <a:gd name="T29" fmla="*/ 2147483647 h 119"/>
              <a:gd name="T30" fmla="*/ 2147483647 w 151"/>
              <a:gd name="T31" fmla="*/ 2147483647 h 119"/>
              <a:gd name="T32" fmla="*/ 2147483647 w 151"/>
              <a:gd name="T33" fmla="*/ 2147483647 h 119"/>
              <a:gd name="T34" fmla="*/ 2147483647 w 151"/>
              <a:gd name="T35" fmla="*/ 2147483647 h 119"/>
              <a:gd name="T36" fmla="*/ 2147483647 w 151"/>
              <a:gd name="T37" fmla="*/ 2147483647 h 119"/>
              <a:gd name="T38" fmla="*/ 2147483647 w 151"/>
              <a:gd name="T39" fmla="*/ 2147483647 h 119"/>
              <a:gd name="T40" fmla="*/ 2147483647 w 151"/>
              <a:gd name="T41" fmla="*/ 2147483647 h 119"/>
              <a:gd name="T42" fmla="*/ 2147483647 w 151"/>
              <a:gd name="T43" fmla="*/ 2147483647 h 119"/>
              <a:gd name="T44" fmla="*/ 2147483647 w 151"/>
              <a:gd name="T45" fmla="*/ 2147483647 h 119"/>
              <a:gd name="T46" fmla="*/ 2147483647 w 151"/>
              <a:gd name="T47" fmla="*/ 2147483647 h 119"/>
              <a:gd name="T48" fmla="*/ 2147483647 w 151"/>
              <a:gd name="T49" fmla="*/ 2147483647 h 119"/>
              <a:gd name="T50" fmla="*/ 2147483647 w 151"/>
              <a:gd name="T51" fmla="*/ 2147483647 h 119"/>
              <a:gd name="T52" fmla="*/ 2147483647 w 151"/>
              <a:gd name="T53" fmla="*/ 2147483647 h 119"/>
              <a:gd name="T54" fmla="*/ 2147483647 w 151"/>
              <a:gd name="T55" fmla="*/ 2147483647 h 119"/>
              <a:gd name="T56" fmla="*/ 2147483647 w 151"/>
              <a:gd name="T57" fmla="*/ 2147483647 h 119"/>
              <a:gd name="T58" fmla="*/ 2147483647 w 151"/>
              <a:gd name="T59" fmla="*/ 2147483647 h 119"/>
              <a:gd name="T60" fmla="*/ 2147483647 w 151"/>
              <a:gd name="T61" fmla="*/ 2147483647 h 119"/>
              <a:gd name="T62" fmla="*/ 2147483647 w 151"/>
              <a:gd name="T63" fmla="*/ 2147483647 h 119"/>
              <a:gd name="T64" fmla="*/ 2147483647 w 151"/>
              <a:gd name="T65" fmla="*/ 2147483647 h 119"/>
              <a:gd name="T66" fmla="*/ 2147483647 w 151"/>
              <a:gd name="T67" fmla="*/ 2147483647 h 119"/>
              <a:gd name="T68" fmla="*/ 2147483647 w 151"/>
              <a:gd name="T69" fmla="*/ 2147483647 h 119"/>
              <a:gd name="T70" fmla="*/ 2147483647 w 151"/>
              <a:gd name="T71" fmla="*/ 2147483647 h 119"/>
              <a:gd name="T72" fmla="*/ 2147483647 w 151"/>
              <a:gd name="T73" fmla="*/ 2147483647 h 119"/>
              <a:gd name="T74" fmla="*/ 2147483647 w 151"/>
              <a:gd name="T75" fmla="*/ 2147483647 h 119"/>
              <a:gd name="T76" fmla="*/ 2147483647 w 151"/>
              <a:gd name="T77" fmla="*/ 2147483647 h 119"/>
              <a:gd name="T78" fmla="*/ 0 w 151"/>
              <a:gd name="T79" fmla="*/ 2147483647 h 119"/>
              <a:gd name="T80" fmla="*/ 0 w 151"/>
              <a:gd name="T81" fmla="*/ 2147483647 h 119"/>
              <a:gd name="T82" fmla="*/ 0 w 151"/>
              <a:gd name="T83" fmla="*/ 0 h 119"/>
              <a:gd name="T84" fmla="*/ 2147483647 w 151"/>
              <a:gd name="T85" fmla="*/ 0 h 11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
              <a:gd name="T130" fmla="*/ 0 h 119"/>
              <a:gd name="T131" fmla="*/ 151 w 151"/>
              <a:gd name="T132" fmla="*/ 119 h 11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 h="119">
                <a:moveTo>
                  <a:pt x="11" y="0"/>
                </a:moveTo>
                <a:lnTo>
                  <a:pt x="11" y="98"/>
                </a:lnTo>
                <a:lnTo>
                  <a:pt x="11" y="109"/>
                </a:lnTo>
                <a:lnTo>
                  <a:pt x="0" y="98"/>
                </a:lnTo>
                <a:lnTo>
                  <a:pt x="43" y="44"/>
                </a:lnTo>
                <a:lnTo>
                  <a:pt x="54" y="33"/>
                </a:lnTo>
                <a:lnTo>
                  <a:pt x="54" y="44"/>
                </a:lnTo>
                <a:lnTo>
                  <a:pt x="54" y="98"/>
                </a:lnTo>
                <a:lnTo>
                  <a:pt x="54" y="109"/>
                </a:lnTo>
                <a:lnTo>
                  <a:pt x="43" y="98"/>
                </a:lnTo>
                <a:lnTo>
                  <a:pt x="97" y="44"/>
                </a:lnTo>
                <a:lnTo>
                  <a:pt x="108" y="33"/>
                </a:lnTo>
                <a:lnTo>
                  <a:pt x="108" y="44"/>
                </a:lnTo>
                <a:lnTo>
                  <a:pt x="108" y="98"/>
                </a:lnTo>
                <a:lnTo>
                  <a:pt x="108" y="109"/>
                </a:lnTo>
                <a:lnTo>
                  <a:pt x="97" y="98"/>
                </a:lnTo>
                <a:lnTo>
                  <a:pt x="140" y="44"/>
                </a:lnTo>
                <a:lnTo>
                  <a:pt x="151" y="33"/>
                </a:lnTo>
                <a:lnTo>
                  <a:pt x="151" y="44"/>
                </a:lnTo>
                <a:lnTo>
                  <a:pt x="151" y="98"/>
                </a:lnTo>
                <a:lnTo>
                  <a:pt x="151" y="109"/>
                </a:lnTo>
                <a:lnTo>
                  <a:pt x="140" y="119"/>
                </a:lnTo>
                <a:lnTo>
                  <a:pt x="140" y="98"/>
                </a:lnTo>
                <a:lnTo>
                  <a:pt x="140" y="44"/>
                </a:lnTo>
                <a:lnTo>
                  <a:pt x="151" y="44"/>
                </a:lnTo>
                <a:lnTo>
                  <a:pt x="151" y="55"/>
                </a:lnTo>
                <a:lnTo>
                  <a:pt x="108" y="109"/>
                </a:lnTo>
                <a:lnTo>
                  <a:pt x="97" y="119"/>
                </a:lnTo>
                <a:lnTo>
                  <a:pt x="97" y="98"/>
                </a:lnTo>
                <a:lnTo>
                  <a:pt x="97" y="44"/>
                </a:lnTo>
                <a:lnTo>
                  <a:pt x="108" y="44"/>
                </a:lnTo>
                <a:lnTo>
                  <a:pt x="108" y="55"/>
                </a:lnTo>
                <a:lnTo>
                  <a:pt x="54" y="109"/>
                </a:lnTo>
                <a:lnTo>
                  <a:pt x="43" y="119"/>
                </a:lnTo>
                <a:lnTo>
                  <a:pt x="43" y="98"/>
                </a:lnTo>
                <a:lnTo>
                  <a:pt x="43" y="44"/>
                </a:lnTo>
                <a:lnTo>
                  <a:pt x="54" y="44"/>
                </a:lnTo>
                <a:lnTo>
                  <a:pt x="54" y="55"/>
                </a:lnTo>
                <a:lnTo>
                  <a:pt x="11" y="109"/>
                </a:lnTo>
                <a:lnTo>
                  <a:pt x="0" y="119"/>
                </a:lnTo>
                <a:lnTo>
                  <a:pt x="0" y="98"/>
                </a:lnTo>
                <a:lnTo>
                  <a:pt x="0" y="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763" name="Freeform 421"/>
          <p:cNvSpPr>
            <a:spLocks/>
          </p:cNvSpPr>
          <p:nvPr/>
        </p:nvSpPr>
        <p:spPr bwMode="auto">
          <a:xfrm>
            <a:off x="5508625" y="2706688"/>
            <a:ext cx="103188" cy="103187"/>
          </a:xfrm>
          <a:custGeom>
            <a:avLst/>
            <a:gdLst>
              <a:gd name="T0" fmla="*/ 0 w 65"/>
              <a:gd name="T1" fmla="*/ 2147483647 h 65"/>
              <a:gd name="T2" fmla="*/ 2147483647 w 65"/>
              <a:gd name="T3" fmla="*/ 0 h 65"/>
              <a:gd name="T4" fmla="*/ 2147483647 w 65"/>
              <a:gd name="T5" fmla="*/ 0 h 65"/>
              <a:gd name="T6" fmla="*/ 2147483647 w 65"/>
              <a:gd name="T7" fmla="*/ 2147483647 h 65"/>
              <a:gd name="T8" fmla="*/ 2147483647 w 65"/>
              <a:gd name="T9" fmla="*/ 2147483647 h 65"/>
              <a:gd name="T10" fmla="*/ 2147483647 w 65"/>
              <a:gd name="T11" fmla="*/ 2147483647 h 65"/>
              <a:gd name="T12" fmla="*/ 0 w 65"/>
              <a:gd name="T13" fmla="*/ 2147483647 h 65"/>
              <a:gd name="T14" fmla="*/ 0 60000 65536"/>
              <a:gd name="T15" fmla="*/ 0 60000 65536"/>
              <a:gd name="T16" fmla="*/ 0 60000 65536"/>
              <a:gd name="T17" fmla="*/ 0 60000 65536"/>
              <a:gd name="T18" fmla="*/ 0 60000 65536"/>
              <a:gd name="T19" fmla="*/ 0 60000 65536"/>
              <a:gd name="T20" fmla="*/ 0 60000 65536"/>
              <a:gd name="T21" fmla="*/ 0 w 65"/>
              <a:gd name="T22" fmla="*/ 0 h 65"/>
              <a:gd name="T23" fmla="*/ 65 w 65"/>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5" h="65">
                <a:moveTo>
                  <a:pt x="0" y="54"/>
                </a:moveTo>
                <a:lnTo>
                  <a:pt x="54" y="0"/>
                </a:lnTo>
                <a:lnTo>
                  <a:pt x="65" y="0"/>
                </a:lnTo>
                <a:lnTo>
                  <a:pt x="65" y="11"/>
                </a:lnTo>
                <a:lnTo>
                  <a:pt x="11" y="65"/>
                </a:lnTo>
                <a:lnTo>
                  <a:pt x="0" y="5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764" name="Rectangle 422"/>
          <p:cNvSpPr>
            <a:spLocks noChangeArrowheads="1"/>
          </p:cNvSpPr>
          <p:nvPr/>
        </p:nvSpPr>
        <p:spPr bwMode="auto">
          <a:xfrm>
            <a:off x="5594350" y="2636838"/>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765" name="Rectangle 423"/>
          <p:cNvSpPr>
            <a:spLocks noChangeArrowheads="1"/>
          </p:cNvSpPr>
          <p:nvPr/>
        </p:nvSpPr>
        <p:spPr bwMode="auto">
          <a:xfrm>
            <a:off x="5594350" y="2636838"/>
            <a:ext cx="17463" cy="698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766" name="Freeform 424"/>
          <p:cNvSpPr>
            <a:spLocks/>
          </p:cNvSpPr>
          <p:nvPr/>
        </p:nvSpPr>
        <p:spPr bwMode="auto">
          <a:xfrm>
            <a:off x="5286375" y="5434013"/>
            <a:ext cx="307975" cy="153987"/>
          </a:xfrm>
          <a:custGeom>
            <a:avLst/>
            <a:gdLst>
              <a:gd name="T0" fmla="*/ 2147483647 w 194"/>
              <a:gd name="T1" fmla="*/ 2147483647 h 97"/>
              <a:gd name="T2" fmla="*/ 2147483647 w 194"/>
              <a:gd name="T3" fmla="*/ 0 h 97"/>
              <a:gd name="T4" fmla="*/ 2147483647 w 194"/>
              <a:gd name="T5" fmla="*/ 2147483647 h 97"/>
              <a:gd name="T6" fmla="*/ 2147483647 w 194"/>
              <a:gd name="T7" fmla="*/ 0 h 97"/>
              <a:gd name="T8" fmla="*/ 2147483647 w 194"/>
              <a:gd name="T9" fmla="*/ 2147483647 h 97"/>
              <a:gd name="T10" fmla="*/ 2147483647 w 194"/>
              <a:gd name="T11" fmla="*/ 0 h 97"/>
              <a:gd name="T12" fmla="*/ 2147483647 w 194"/>
              <a:gd name="T13" fmla="*/ 2147483647 h 97"/>
              <a:gd name="T14" fmla="*/ 2147483647 w 194"/>
              <a:gd name="T15" fmla="*/ 0 h 97"/>
              <a:gd name="T16" fmla="*/ 0 w 194"/>
              <a:gd name="T17" fmla="*/ 2147483647 h 97"/>
              <a:gd name="T18" fmla="*/ 0 w 194"/>
              <a:gd name="T19" fmla="*/ 2147483647 h 97"/>
              <a:gd name="T20" fmla="*/ 2147483647 w 194"/>
              <a:gd name="T21" fmla="*/ 2147483647 h 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4"/>
              <a:gd name="T34" fmla="*/ 0 h 97"/>
              <a:gd name="T35" fmla="*/ 194 w 194"/>
              <a:gd name="T36" fmla="*/ 97 h 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4" h="97">
                <a:moveTo>
                  <a:pt x="194" y="97"/>
                </a:moveTo>
                <a:lnTo>
                  <a:pt x="194" y="0"/>
                </a:lnTo>
                <a:lnTo>
                  <a:pt x="151" y="54"/>
                </a:lnTo>
                <a:lnTo>
                  <a:pt x="151" y="0"/>
                </a:lnTo>
                <a:lnTo>
                  <a:pt x="97" y="54"/>
                </a:lnTo>
                <a:lnTo>
                  <a:pt x="97" y="0"/>
                </a:lnTo>
                <a:lnTo>
                  <a:pt x="54" y="54"/>
                </a:lnTo>
                <a:lnTo>
                  <a:pt x="54" y="0"/>
                </a:lnTo>
                <a:lnTo>
                  <a:pt x="0" y="54"/>
                </a:lnTo>
                <a:lnTo>
                  <a:pt x="0" y="97"/>
                </a:lnTo>
                <a:lnTo>
                  <a:pt x="194" y="97"/>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59767" name="Rectangle 425"/>
          <p:cNvSpPr>
            <a:spLocks noChangeArrowheads="1"/>
          </p:cNvSpPr>
          <p:nvPr/>
        </p:nvSpPr>
        <p:spPr bwMode="auto">
          <a:xfrm>
            <a:off x="5594350" y="5588000"/>
            <a:ext cx="17463"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768" name="Freeform 426"/>
          <p:cNvSpPr>
            <a:spLocks/>
          </p:cNvSpPr>
          <p:nvPr/>
        </p:nvSpPr>
        <p:spPr bwMode="auto">
          <a:xfrm>
            <a:off x="5372100" y="5416550"/>
            <a:ext cx="239713" cy="171450"/>
          </a:xfrm>
          <a:custGeom>
            <a:avLst/>
            <a:gdLst>
              <a:gd name="T0" fmla="*/ 2147483647 w 151"/>
              <a:gd name="T1" fmla="*/ 2147483647 h 108"/>
              <a:gd name="T2" fmla="*/ 2147483647 w 151"/>
              <a:gd name="T3" fmla="*/ 2147483647 h 108"/>
              <a:gd name="T4" fmla="*/ 2147483647 w 151"/>
              <a:gd name="T5" fmla="*/ 2147483647 h 108"/>
              <a:gd name="T6" fmla="*/ 2147483647 w 151"/>
              <a:gd name="T7" fmla="*/ 2147483647 h 108"/>
              <a:gd name="T8" fmla="*/ 2147483647 w 151"/>
              <a:gd name="T9" fmla="*/ 2147483647 h 108"/>
              <a:gd name="T10" fmla="*/ 2147483647 w 151"/>
              <a:gd name="T11" fmla="*/ 2147483647 h 108"/>
              <a:gd name="T12" fmla="*/ 2147483647 w 151"/>
              <a:gd name="T13" fmla="*/ 2147483647 h 108"/>
              <a:gd name="T14" fmla="*/ 2147483647 w 151"/>
              <a:gd name="T15" fmla="*/ 2147483647 h 108"/>
              <a:gd name="T16" fmla="*/ 2147483647 w 151"/>
              <a:gd name="T17" fmla="*/ 2147483647 h 108"/>
              <a:gd name="T18" fmla="*/ 2147483647 w 151"/>
              <a:gd name="T19" fmla="*/ 2147483647 h 108"/>
              <a:gd name="T20" fmla="*/ 2147483647 w 151"/>
              <a:gd name="T21" fmla="*/ 2147483647 h 108"/>
              <a:gd name="T22" fmla="*/ 2147483647 w 151"/>
              <a:gd name="T23" fmla="*/ 2147483647 h 108"/>
              <a:gd name="T24" fmla="*/ 2147483647 w 151"/>
              <a:gd name="T25" fmla="*/ 2147483647 h 108"/>
              <a:gd name="T26" fmla="*/ 2147483647 w 151"/>
              <a:gd name="T27" fmla="*/ 2147483647 h 108"/>
              <a:gd name="T28" fmla="*/ 2147483647 w 151"/>
              <a:gd name="T29" fmla="*/ 2147483647 h 108"/>
              <a:gd name="T30" fmla="*/ 2147483647 w 151"/>
              <a:gd name="T31" fmla="*/ 2147483647 h 108"/>
              <a:gd name="T32" fmla="*/ 2147483647 w 151"/>
              <a:gd name="T33" fmla="*/ 2147483647 h 108"/>
              <a:gd name="T34" fmla="*/ 0 w 151"/>
              <a:gd name="T35" fmla="*/ 2147483647 h 108"/>
              <a:gd name="T36" fmla="*/ 0 w 151"/>
              <a:gd name="T37" fmla="*/ 2147483647 h 108"/>
              <a:gd name="T38" fmla="*/ 0 w 151"/>
              <a:gd name="T39" fmla="*/ 2147483647 h 108"/>
              <a:gd name="T40" fmla="*/ 0 w 151"/>
              <a:gd name="T41" fmla="*/ 2147483647 h 108"/>
              <a:gd name="T42" fmla="*/ 2147483647 w 151"/>
              <a:gd name="T43" fmla="*/ 0 h 108"/>
              <a:gd name="T44" fmla="*/ 2147483647 w 151"/>
              <a:gd name="T45" fmla="*/ 2147483647 h 108"/>
              <a:gd name="T46" fmla="*/ 2147483647 w 151"/>
              <a:gd name="T47" fmla="*/ 2147483647 h 108"/>
              <a:gd name="T48" fmla="*/ 0 w 151"/>
              <a:gd name="T49" fmla="*/ 2147483647 h 108"/>
              <a:gd name="T50" fmla="*/ 0 w 151"/>
              <a:gd name="T51" fmla="*/ 2147483647 h 108"/>
              <a:gd name="T52" fmla="*/ 2147483647 w 151"/>
              <a:gd name="T53" fmla="*/ 2147483647 h 108"/>
              <a:gd name="T54" fmla="*/ 2147483647 w 151"/>
              <a:gd name="T55" fmla="*/ 0 h 108"/>
              <a:gd name="T56" fmla="*/ 2147483647 w 151"/>
              <a:gd name="T57" fmla="*/ 2147483647 h 108"/>
              <a:gd name="T58" fmla="*/ 2147483647 w 151"/>
              <a:gd name="T59" fmla="*/ 2147483647 h 108"/>
              <a:gd name="T60" fmla="*/ 2147483647 w 151"/>
              <a:gd name="T61" fmla="*/ 2147483647 h 108"/>
              <a:gd name="T62" fmla="*/ 2147483647 w 151"/>
              <a:gd name="T63" fmla="*/ 2147483647 h 108"/>
              <a:gd name="T64" fmla="*/ 2147483647 w 151"/>
              <a:gd name="T65" fmla="*/ 2147483647 h 108"/>
              <a:gd name="T66" fmla="*/ 2147483647 w 151"/>
              <a:gd name="T67" fmla="*/ 0 h 108"/>
              <a:gd name="T68" fmla="*/ 2147483647 w 151"/>
              <a:gd name="T69" fmla="*/ 2147483647 h 108"/>
              <a:gd name="T70" fmla="*/ 2147483647 w 151"/>
              <a:gd name="T71" fmla="*/ 2147483647 h 108"/>
              <a:gd name="T72" fmla="*/ 2147483647 w 151"/>
              <a:gd name="T73" fmla="*/ 2147483647 h 108"/>
              <a:gd name="T74" fmla="*/ 2147483647 w 151"/>
              <a:gd name="T75" fmla="*/ 2147483647 h 108"/>
              <a:gd name="T76" fmla="*/ 2147483647 w 151"/>
              <a:gd name="T77" fmla="*/ 2147483647 h 108"/>
              <a:gd name="T78" fmla="*/ 2147483647 w 151"/>
              <a:gd name="T79" fmla="*/ 0 h 108"/>
              <a:gd name="T80" fmla="*/ 2147483647 w 151"/>
              <a:gd name="T81" fmla="*/ 2147483647 h 108"/>
              <a:gd name="T82" fmla="*/ 2147483647 w 151"/>
              <a:gd name="T83" fmla="*/ 2147483647 h 108"/>
              <a:gd name="T84" fmla="*/ 2147483647 w 151"/>
              <a:gd name="T85" fmla="*/ 2147483647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1"/>
              <a:gd name="T130" fmla="*/ 0 h 108"/>
              <a:gd name="T131" fmla="*/ 151 w 151"/>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1" h="108">
                <a:moveTo>
                  <a:pt x="140" y="108"/>
                </a:moveTo>
                <a:lnTo>
                  <a:pt x="140" y="11"/>
                </a:lnTo>
                <a:lnTo>
                  <a:pt x="151" y="22"/>
                </a:lnTo>
                <a:lnTo>
                  <a:pt x="108" y="76"/>
                </a:lnTo>
                <a:lnTo>
                  <a:pt x="97" y="87"/>
                </a:lnTo>
                <a:lnTo>
                  <a:pt x="97" y="65"/>
                </a:lnTo>
                <a:lnTo>
                  <a:pt x="97" y="11"/>
                </a:lnTo>
                <a:lnTo>
                  <a:pt x="108" y="22"/>
                </a:lnTo>
                <a:lnTo>
                  <a:pt x="54" y="76"/>
                </a:lnTo>
                <a:lnTo>
                  <a:pt x="43" y="87"/>
                </a:lnTo>
                <a:lnTo>
                  <a:pt x="43" y="65"/>
                </a:lnTo>
                <a:lnTo>
                  <a:pt x="43" y="11"/>
                </a:lnTo>
                <a:lnTo>
                  <a:pt x="54" y="22"/>
                </a:lnTo>
                <a:lnTo>
                  <a:pt x="11" y="76"/>
                </a:lnTo>
                <a:lnTo>
                  <a:pt x="0" y="87"/>
                </a:lnTo>
                <a:lnTo>
                  <a:pt x="0" y="65"/>
                </a:lnTo>
                <a:lnTo>
                  <a:pt x="0" y="11"/>
                </a:lnTo>
                <a:lnTo>
                  <a:pt x="11" y="0"/>
                </a:lnTo>
                <a:lnTo>
                  <a:pt x="11" y="11"/>
                </a:lnTo>
                <a:lnTo>
                  <a:pt x="11" y="65"/>
                </a:lnTo>
                <a:lnTo>
                  <a:pt x="0" y="65"/>
                </a:lnTo>
                <a:lnTo>
                  <a:pt x="43" y="11"/>
                </a:lnTo>
                <a:lnTo>
                  <a:pt x="54" y="0"/>
                </a:lnTo>
                <a:lnTo>
                  <a:pt x="54" y="11"/>
                </a:lnTo>
                <a:lnTo>
                  <a:pt x="54" y="65"/>
                </a:lnTo>
                <a:lnTo>
                  <a:pt x="43" y="65"/>
                </a:lnTo>
                <a:lnTo>
                  <a:pt x="97" y="11"/>
                </a:lnTo>
                <a:lnTo>
                  <a:pt x="108" y="0"/>
                </a:lnTo>
                <a:lnTo>
                  <a:pt x="108" y="11"/>
                </a:lnTo>
                <a:lnTo>
                  <a:pt x="108" y="65"/>
                </a:lnTo>
                <a:lnTo>
                  <a:pt x="97" y="65"/>
                </a:lnTo>
                <a:lnTo>
                  <a:pt x="140" y="11"/>
                </a:lnTo>
                <a:lnTo>
                  <a:pt x="151" y="0"/>
                </a:lnTo>
                <a:lnTo>
                  <a:pt x="151" y="11"/>
                </a:lnTo>
                <a:lnTo>
                  <a:pt x="151" y="108"/>
                </a:lnTo>
                <a:lnTo>
                  <a:pt x="140" y="10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769" name="Freeform 427"/>
          <p:cNvSpPr>
            <a:spLocks/>
          </p:cNvSpPr>
          <p:nvPr/>
        </p:nvSpPr>
        <p:spPr bwMode="auto">
          <a:xfrm>
            <a:off x="5286375" y="5434013"/>
            <a:ext cx="103188" cy="103187"/>
          </a:xfrm>
          <a:custGeom>
            <a:avLst/>
            <a:gdLst>
              <a:gd name="T0" fmla="*/ 2147483647 w 65"/>
              <a:gd name="T1" fmla="*/ 2147483647 h 65"/>
              <a:gd name="T2" fmla="*/ 2147483647 w 65"/>
              <a:gd name="T3" fmla="*/ 2147483647 h 65"/>
              <a:gd name="T4" fmla="*/ 0 w 65"/>
              <a:gd name="T5" fmla="*/ 2147483647 h 65"/>
              <a:gd name="T6" fmla="*/ 0 w 65"/>
              <a:gd name="T7" fmla="*/ 2147483647 h 65"/>
              <a:gd name="T8" fmla="*/ 0 w 65"/>
              <a:gd name="T9" fmla="*/ 2147483647 h 65"/>
              <a:gd name="T10" fmla="*/ 2147483647 w 65"/>
              <a:gd name="T11" fmla="*/ 0 h 65"/>
              <a:gd name="T12" fmla="*/ 2147483647 w 65"/>
              <a:gd name="T13" fmla="*/ 2147483647 h 65"/>
              <a:gd name="T14" fmla="*/ 0 60000 65536"/>
              <a:gd name="T15" fmla="*/ 0 60000 65536"/>
              <a:gd name="T16" fmla="*/ 0 60000 65536"/>
              <a:gd name="T17" fmla="*/ 0 60000 65536"/>
              <a:gd name="T18" fmla="*/ 0 60000 65536"/>
              <a:gd name="T19" fmla="*/ 0 60000 65536"/>
              <a:gd name="T20" fmla="*/ 0 60000 65536"/>
              <a:gd name="T21" fmla="*/ 0 w 65"/>
              <a:gd name="T22" fmla="*/ 0 h 65"/>
              <a:gd name="T23" fmla="*/ 65 w 65"/>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5" h="65">
                <a:moveTo>
                  <a:pt x="65" y="11"/>
                </a:moveTo>
                <a:lnTo>
                  <a:pt x="11" y="65"/>
                </a:lnTo>
                <a:lnTo>
                  <a:pt x="0" y="54"/>
                </a:lnTo>
                <a:lnTo>
                  <a:pt x="54" y="0"/>
                </a:lnTo>
                <a:lnTo>
                  <a:pt x="65" y="1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59770" name="Rectangle 428"/>
          <p:cNvSpPr>
            <a:spLocks noChangeArrowheads="1"/>
          </p:cNvSpPr>
          <p:nvPr/>
        </p:nvSpPr>
        <p:spPr bwMode="auto">
          <a:xfrm>
            <a:off x="5286375" y="5588000"/>
            <a:ext cx="17463"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771" name="Rectangle 429"/>
          <p:cNvSpPr>
            <a:spLocks noChangeArrowheads="1"/>
          </p:cNvSpPr>
          <p:nvPr/>
        </p:nvSpPr>
        <p:spPr bwMode="auto">
          <a:xfrm>
            <a:off x="5286375" y="5519738"/>
            <a:ext cx="17463" cy="682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59772" name="Rectangle 430"/>
          <p:cNvSpPr>
            <a:spLocks noChangeArrowheads="1"/>
          </p:cNvSpPr>
          <p:nvPr/>
        </p:nvSpPr>
        <p:spPr bwMode="auto">
          <a:xfrm>
            <a:off x="7138988" y="5897563"/>
            <a:ext cx="1511300" cy="168275"/>
          </a:xfrm>
          <a:prstGeom prst="rect">
            <a:avLst/>
          </a:prstGeom>
          <a:noFill/>
          <a:ln w="9525">
            <a:noFill/>
            <a:miter lim="800000"/>
            <a:headEnd/>
            <a:tailEnd/>
          </a:ln>
        </p:spPr>
        <p:txBody>
          <a:bodyPr wrap="none" lIns="0" tIns="0" rIns="0" bIns="0">
            <a:spAutoFit/>
          </a:bodyPr>
          <a:lstStyle/>
          <a:p>
            <a:r>
              <a:rPr lang="en-US" sz="1100" i="1" u="none">
                <a:solidFill>
                  <a:srgbClr val="000000"/>
                </a:solidFill>
              </a:rPr>
              <a:t>the OS thread scheduler</a:t>
            </a:r>
            <a:endParaRPr lang="en-US" b="1" u="none"/>
          </a:p>
        </p:txBody>
      </p:sp>
      <p:sp>
        <p:nvSpPr>
          <p:cNvPr id="159773" name="Rectangle 431"/>
          <p:cNvSpPr>
            <a:spLocks noChangeArrowheads="1"/>
          </p:cNvSpPr>
          <p:nvPr/>
        </p:nvSpPr>
        <p:spPr bwMode="auto">
          <a:xfrm>
            <a:off x="7138988" y="6034088"/>
            <a:ext cx="1312862" cy="168275"/>
          </a:xfrm>
          <a:prstGeom prst="rect">
            <a:avLst/>
          </a:prstGeom>
          <a:noFill/>
          <a:ln w="9525">
            <a:noFill/>
            <a:miter lim="800000"/>
            <a:headEnd/>
            <a:tailEnd/>
          </a:ln>
        </p:spPr>
        <p:txBody>
          <a:bodyPr wrap="none" lIns="0" tIns="0" rIns="0" bIns="0">
            <a:spAutoFit/>
          </a:bodyPr>
          <a:lstStyle/>
          <a:p>
            <a:r>
              <a:rPr lang="en-US" sz="1100" i="1" u="none">
                <a:solidFill>
                  <a:srgbClr val="000000"/>
                </a:solidFill>
              </a:rPr>
              <a:t>atomically reacquires</a:t>
            </a:r>
            <a:endParaRPr lang="en-US" b="1" u="none"/>
          </a:p>
        </p:txBody>
      </p:sp>
      <p:sp>
        <p:nvSpPr>
          <p:cNvPr id="159774" name="Rectangle 432"/>
          <p:cNvSpPr>
            <a:spLocks noChangeArrowheads="1"/>
          </p:cNvSpPr>
          <p:nvPr/>
        </p:nvSpPr>
        <p:spPr bwMode="auto">
          <a:xfrm>
            <a:off x="7138988" y="6172200"/>
            <a:ext cx="984250" cy="168275"/>
          </a:xfrm>
          <a:prstGeom prst="rect">
            <a:avLst/>
          </a:prstGeom>
          <a:noFill/>
          <a:ln w="9525">
            <a:noFill/>
            <a:miter lim="800000"/>
            <a:headEnd/>
            <a:tailEnd/>
          </a:ln>
        </p:spPr>
        <p:txBody>
          <a:bodyPr wrap="none" lIns="0" tIns="0" rIns="0" bIns="0">
            <a:spAutoFit/>
          </a:bodyPr>
          <a:lstStyle/>
          <a:p>
            <a:r>
              <a:rPr lang="en-US" sz="1100" i="1" u="none">
                <a:solidFill>
                  <a:srgbClr val="000000"/>
                </a:solidFill>
              </a:rPr>
              <a:t>the monitor lock</a:t>
            </a:r>
            <a:endParaRPr lang="en-US" b="1" u="none"/>
          </a:p>
        </p:txBody>
      </p:sp>
      <p:sp>
        <p:nvSpPr>
          <p:cNvPr id="159775" name="Rectangle 433"/>
          <p:cNvSpPr>
            <a:spLocks noChangeArrowheads="1"/>
          </p:cNvSpPr>
          <p:nvPr/>
        </p:nvSpPr>
        <p:spPr bwMode="auto">
          <a:xfrm>
            <a:off x="7191375" y="3375025"/>
            <a:ext cx="1511300" cy="168275"/>
          </a:xfrm>
          <a:prstGeom prst="rect">
            <a:avLst/>
          </a:prstGeom>
          <a:noFill/>
          <a:ln w="9525">
            <a:noFill/>
            <a:miter lim="800000"/>
            <a:headEnd/>
            <a:tailEnd/>
          </a:ln>
        </p:spPr>
        <p:txBody>
          <a:bodyPr wrap="none" lIns="0" tIns="0" rIns="0" bIns="0">
            <a:spAutoFit/>
          </a:bodyPr>
          <a:lstStyle/>
          <a:p>
            <a:r>
              <a:rPr lang="en-US" sz="1100" i="1" u="none">
                <a:solidFill>
                  <a:srgbClr val="000000"/>
                </a:solidFill>
              </a:rPr>
              <a:t>the OS thread scheduler</a:t>
            </a:r>
            <a:endParaRPr lang="en-US" b="1" u="none"/>
          </a:p>
        </p:txBody>
      </p:sp>
      <p:sp>
        <p:nvSpPr>
          <p:cNvPr id="159776" name="Rectangle 434"/>
          <p:cNvSpPr>
            <a:spLocks noChangeArrowheads="1"/>
          </p:cNvSpPr>
          <p:nvPr/>
        </p:nvSpPr>
        <p:spPr bwMode="auto">
          <a:xfrm>
            <a:off x="7191375" y="3513138"/>
            <a:ext cx="1189038" cy="168275"/>
          </a:xfrm>
          <a:prstGeom prst="rect">
            <a:avLst/>
          </a:prstGeom>
          <a:noFill/>
          <a:ln w="9525">
            <a:noFill/>
            <a:miter lim="800000"/>
            <a:headEnd/>
            <a:tailEnd/>
          </a:ln>
        </p:spPr>
        <p:txBody>
          <a:bodyPr wrap="none" lIns="0" tIns="0" rIns="0" bIns="0">
            <a:spAutoFit/>
          </a:bodyPr>
          <a:lstStyle/>
          <a:p>
            <a:r>
              <a:rPr lang="en-US" sz="1100" i="1" u="none">
                <a:solidFill>
                  <a:srgbClr val="000000"/>
                </a:solidFill>
              </a:rPr>
              <a:t>atomically releases</a:t>
            </a:r>
            <a:endParaRPr lang="en-US" b="1" u="none"/>
          </a:p>
        </p:txBody>
      </p:sp>
      <p:sp>
        <p:nvSpPr>
          <p:cNvPr id="159777" name="Rectangle 435"/>
          <p:cNvSpPr>
            <a:spLocks noChangeArrowheads="1"/>
          </p:cNvSpPr>
          <p:nvPr/>
        </p:nvSpPr>
        <p:spPr bwMode="auto">
          <a:xfrm>
            <a:off x="7191375" y="3649663"/>
            <a:ext cx="984250" cy="168275"/>
          </a:xfrm>
          <a:prstGeom prst="rect">
            <a:avLst/>
          </a:prstGeom>
          <a:noFill/>
          <a:ln w="9525">
            <a:noFill/>
            <a:miter lim="800000"/>
            <a:headEnd/>
            <a:tailEnd/>
          </a:ln>
        </p:spPr>
        <p:txBody>
          <a:bodyPr wrap="none" lIns="0" tIns="0" rIns="0" bIns="0">
            <a:spAutoFit/>
          </a:bodyPr>
          <a:lstStyle/>
          <a:p>
            <a:r>
              <a:rPr lang="en-US" sz="1100" i="1" u="none">
                <a:solidFill>
                  <a:srgbClr val="000000"/>
                </a:solidFill>
              </a:rPr>
              <a:t>the monitor lock</a:t>
            </a:r>
            <a:endParaRPr lang="en-US" b="1" u="none"/>
          </a:p>
        </p:txBody>
      </p:sp>
      <p:sp>
        <p:nvSpPr>
          <p:cNvPr id="159778" name="Freeform 436"/>
          <p:cNvSpPr>
            <a:spLocks/>
          </p:cNvSpPr>
          <p:nvPr/>
        </p:nvSpPr>
        <p:spPr bwMode="auto">
          <a:xfrm>
            <a:off x="7551738" y="5519738"/>
            <a:ext cx="119062" cy="206375"/>
          </a:xfrm>
          <a:custGeom>
            <a:avLst/>
            <a:gdLst>
              <a:gd name="T0" fmla="*/ 2147483647 w 75"/>
              <a:gd name="T1" fmla="*/ 2147483647 h 130"/>
              <a:gd name="T2" fmla="*/ 0 w 75"/>
              <a:gd name="T3" fmla="*/ 2147483647 h 130"/>
              <a:gd name="T4" fmla="*/ 0 w 75"/>
              <a:gd name="T5" fmla="*/ 2147483647 h 130"/>
              <a:gd name="T6" fmla="*/ 0 w 75"/>
              <a:gd name="T7" fmla="*/ 2147483647 h 130"/>
              <a:gd name="T8" fmla="*/ 2147483647 w 75"/>
              <a:gd name="T9" fmla="*/ 2147483647 h 130"/>
              <a:gd name="T10" fmla="*/ 2147483647 w 75"/>
              <a:gd name="T11" fmla="*/ 0 h 130"/>
              <a:gd name="T12" fmla="*/ 2147483647 w 75"/>
              <a:gd name="T13" fmla="*/ 2147483647 h 130"/>
              <a:gd name="T14" fmla="*/ 2147483647 w 75"/>
              <a:gd name="T15" fmla="*/ 2147483647 h 130"/>
              <a:gd name="T16" fmla="*/ 2147483647 w 75"/>
              <a:gd name="T17" fmla="*/ 2147483647 h 130"/>
              <a:gd name="T18" fmla="*/ 2147483647 w 75"/>
              <a:gd name="T19" fmla="*/ 2147483647 h 130"/>
              <a:gd name="T20" fmla="*/ 2147483647 w 75"/>
              <a:gd name="T21" fmla="*/ 2147483647 h 130"/>
              <a:gd name="T22" fmla="*/ 2147483647 w 75"/>
              <a:gd name="T23" fmla="*/ 2147483647 h 130"/>
              <a:gd name="T24" fmla="*/ 2147483647 w 75"/>
              <a:gd name="T25" fmla="*/ 2147483647 h 130"/>
              <a:gd name="T26" fmla="*/ 2147483647 w 75"/>
              <a:gd name="T27" fmla="*/ 2147483647 h 130"/>
              <a:gd name="T28" fmla="*/ 2147483647 w 75"/>
              <a:gd name="T29" fmla="*/ 2147483647 h 130"/>
              <a:gd name="T30" fmla="*/ 0 w 75"/>
              <a:gd name="T31" fmla="*/ 2147483647 h 130"/>
              <a:gd name="T32" fmla="*/ 0 w 75"/>
              <a:gd name="T33" fmla="*/ 2147483647 h 130"/>
              <a:gd name="T34" fmla="*/ 2147483647 w 75"/>
              <a:gd name="T35" fmla="*/ 2147483647 h 130"/>
              <a:gd name="T36" fmla="*/ 2147483647 w 75"/>
              <a:gd name="T37" fmla="*/ 2147483647 h 1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5"/>
              <a:gd name="T58" fmla="*/ 0 h 130"/>
              <a:gd name="T59" fmla="*/ 75 w 75"/>
              <a:gd name="T60" fmla="*/ 130 h 1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5" h="130">
                <a:moveTo>
                  <a:pt x="32" y="130"/>
                </a:moveTo>
                <a:lnTo>
                  <a:pt x="0" y="130"/>
                </a:lnTo>
                <a:lnTo>
                  <a:pt x="32" y="32"/>
                </a:lnTo>
                <a:lnTo>
                  <a:pt x="32" y="0"/>
                </a:lnTo>
                <a:lnTo>
                  <a:pt x="43" y="32"/>
                </a:lnTo>
                <a:lnTo>
                  <a:pt x="75" y="130"/>
                </a:lnTo>
                <a:lnTo>
                  <a:pt x="64" y="130"/>
                </a:lnTo>
                <a:lnTo>
                  <a:pt x="32" y="32"/>
                </a:lnTo>
                <a:lnTo>
                  <a:pt x="43" y="32"/>
                </a:lnTo>
                <a:lnTo>
                  <a:pt x="10" y="130"/>
                </a:lnTo>
                <a:lnTo>
                  <a:pt x="0" y="130"/>
                </a:lnTo>
                <a:lnTo>
                  <a:pt x="0" y="119"/>
                </a:lnTo>
                <a:lnTo>
                  <a:pt x="32" y="119"/>
                </a:lnTo>
                <a:lnTo>
                  <a:pt x="32" y="13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59779" name="Freeform 437"/>
          <p:cNvSpPr>
            <a:spLocks/>
          </p:cNvSpPr>
          <p:nvPr/>
        </p:nvSpPr>
        <p:spPr bwMode="auto">
          <a:xfrm>
            <a:off x="7602538" y="5708650"/>
            <a:ext cx="50800" cy="17463"/>
          </a:xfrm>
          <a:custGeom>
            <a:avLst/>
            <a:gdLst>
              <a:gd name="T0" fmla="*/ 2147483647 w 32"/>
              <a:gd name="T1" fmla="*/ 2147483647 h 11"/>
              <a:gd name="T2" fmla="*/ 0 w 32"/>
              <a:gd name="T3" fmla="*/ 2147483647 h 11"/>
              <a:gd name="T4" fmla="*/ 0 w 32"/>
              <a:gd name="T5" fmla="*/ 0 h 11"/>
              <a:gd name="T6" fmla="*/ 0 w 32"/>
              <a:gd name="T7" fmla="*/ 0 h 11"/>
              <a:gd name="T8" fmla="*/ 0 w 32"/>
              <a:gd name="T9" fmla="*/ 0 h 11"/>
              <a:gd name="T10" fmla="*/ 2147483647 w 32"/>
              <a:gd name="T11" fmla="*/ 0 h 11"/>
              <a:gd name="T12" fmla="*/ 2147483647 w 32"/>
              <a:gd name="T13" fmla="*/ 2147483647 h 11"/>
              <a:gd name="T14" fmla="*/ 0 60000 65536"/>
              <a:gd name="T15" fmla="*/ 0 60000 65536"/>
              <a:gd name="T16" fmla="*/ 0 60000 65536"/>
              <a:gd name="T17" fmla="*/ 0 60000 65536"/>
              <a:gd name="T18" fmla="*/ 0 60000 65536"/>
              <a:gd name="T19" fmla="*/ 0 60000 65536"/>
              <a:gd name="T20" fmla="*/ 0 60000 65536"/>
              <a:gd name="T21" fmla="*/ 0 w 32"/>
              <a:gd name="T22" fmla="*/ 0 h 11"/>
              <a:gd name="T23" fmla="*/ 32 w 32"/>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11">
                <a:moveTo>
                  <a:pt x="32" y="11"/>
                </a:moveTo>
                <a:lnTo>
                  <a:pt x="0" y="11"/>
                </a:lnTo>
                <a:lnTo>
                  <a:pt x="0" y="0"/>
                </a:lnTo>
                <a:lnTo>
                  <a:pt x="32" y="0"/>
                </a:lnTo>
                <a:lnTo>
                  <a:pt x="32" y="11"/>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59780" name="Freeform 438"/>
          <p:cNvSpPr>
            <a:spLocks/>
          </p:cNvSpPr>
          <p:nvPr/>
        </p:nvSpPr>
        <p:spPr bwMode="auto">
          <a:xfrm>
            <a:off x="7551738" y="5570538"/>
            <a:ext cx="101600" cy="155575"/>
          </a:xfrm>
          <a:custGeom>
            <a:avLst/>
            <a:gdLst>
              <a:gd name="T0" fmla="*/ 2147483647 w 64"/>
              <a:gd name="T1" fmla="*/ 2147483647 h 98"/>
              <a:gd name="T2" fmla="*/ 0 w 64"/>
              <a:gd name="T3" fmla="*/ 2147483647 h 98"/>
              <a:gd name="T4" fmla="*/ 2147483647 w 64"/>
              <a:gd name="T5" fmla="*/ 0 h 98"/>
              <a:gd name="T6" fmla="*/ 2147483647 w 64"/>
              <a:gd name="T7" fmla="*/ 2147483647 h 98"/>
              <a:gd name="T8" fmla="*/ 2147483647 w 64"/>
              <a:gd name="T9" fmla="*/ 2147483647 h 98"/>
              <a:gd name="T10" fmla="*/ 0 60000 65536"/>
              <a:gd name="T11" fmla="*/ 0 60000 65536"/>
              <a:gd name="T12" fmla="*/ 0 60000 65536"/>
              <a:gd name="T13" fmla="*/ 0 60000 65536"/>
              <a:gd name="T14" fmla="*/ 0 60000 65536"/>
              <a:gd name="T15" fmla="*/ 0 w 64"/>
              <a:gd name="T16" fmla="*/ 0 h 98"/>
              <a:gd name="T17" fmla="*/ 64 w 64"/>
              <a:gd name="T18" fmla="*/ 98 h 98"/>
            </a:gdLst>
            <a:ahLst/>
            <a:cxnLst>
              <a:cxn ang="T10">
                <a:pos x="T0" y="T1"/>
              </a:cxn>
              <a:cxn ang="T11">
                <a:pos x="T2" y="T3"/>
              </a:cxn>
              <a:cxn ang="T12">
                <a:pos x="T4" y="T5"/>
              </a:cxn>
              <a:cxn ang="T13">
                <a:pos x="T6" y="T7"/>
              </a:cxn>
              <a:cxn ang="T14">
                <a:pos x="T8" y="T9"/>
              </a:cxn>
            </a:cxnLst>
            <a:rect l="T15" t="T16" r="T17" b="T18"/>
            <a:pathLst>
              <a:path w="64" h="98">
                <a:moveTo>
                  <a:pt x="32" y="98"/>
                </a:moveTo>
                <a:lnTo>
                  <a:pt x="0" y="98"/>
                </a:lnTo>
                <a:lnTo>
                  <a:pt x="32" y="0"/>
                </a:lnTo>
                <a:lnTo>
                  <a:pt x="64" y="98"/>
                </a:lnTo>
                <a:lnTo>
                  <a:pt x="32" y="98"/>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59781" name="Rectangle 439"/>
          <p:cNvSpPr>
            <a:spLocks noChangeArrowheads="1"/>
          </p:cNvSpPr>
          <p:nvPr/>
        </p:nvSpPr>
        <p:spPr bwMode="auto">
          <a:xfrm>
            <a:off x="7602538" y="5845175"/>
            <a:ext cx="17462" cy="1588"/>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59782" name="Rectangle 440"/>
          <p:cNvSpPr>
            <a:spLocks noChangeArrowheads="1"/>
          </p:cNvSpPr>
          <p:nvPr/>
        </p:nvSpPr>
        <p:spPr bwMode="auto">
          <a:xfrm>
            <a:off x="7602538" y="5743575"/>
            <a:ext cx="17462" cy="1588"/>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59783" name="Rectangle 441"/>
          <p:cNvSpPr>
            <a:spLocks noChangeArrowheads="1"/>
          </p:cNvSpPr>
          <p:nvPr/>
        </p:nvSpPr>
        <p:spPr bwMode="auto">
          <a:xfrm>
            <a:off x="7602538" y="5743575"/>
            <a:ext cx="17462" cy="10160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59784" name="Freeform 442"/>
          <p:cNvSpPr>
            <a:spLocks/>
          </p:cNvSpPr>
          <p:nvPr/>
        </p:nvSpPr>
        <p:spPr bwMode="auto">
          <a:xfrm>
            <a:off x="7448550" y="2997200"/>
            <a:ext cx="119063" cy="206375"/>
          </a:xfrm>
          <a:custGeom>
            <a:avLst/>
            <a:gdLst>
              <a:gd name="T0" fmla="*/ 2147483647 w 75"/>
              <a:gd name="T1" fmla="*/ 2147483647 h 130"/>
              <a:gd name="T2" fmla="*/ 0 w 75"/>
              <a:gd name="T3" fmla="*/ 2147483647 h 130"/>
              <a:gd name="T4" fmla="*/ 0 w 75"/>
              <a:gd name="T5" fmla="*/ 2147483647 h 130"/>
              <a:gd name="T6" fmla="*/ 0 w 75"/>
              <a:gd name="T7" fmla="*/ 2147483647 h 130"/>
              <a:gd name="T8" fmla="*/ 2147483647 w 75"/>
              <a:gd name="T9" fmla="*/ 2147483647 h 130"/>
              <a:gd name="T10" fmla="*/ 2147483647 w 75"/>
              <a:gd name="T11" fmla="*/ 0 h 130"/>
              <a:gd name="T12" fmla="*/ 2147483647 w 75"/>
              <a:gd name="T13" fmla="*/ 2147483647 h 130"/>
              <a:gd name="T14" fmla="*/ 2147483647 w 75"/>
              <a:gd name="T15" fmla="*/ 2147483647 h 130"/>
              <a:gd name="T16" fmla="*/ 2147483647 w 75"/>
              <a:gd name="T17" fmla="*/ 2147483647 h 130"/>
              <a:gd name="T18" fmla="*/ 2147483647 w 75"/>
              <a:gd name="T19" fmla="*/ 2147483647 h 130"/>
              <a:gd name="T20" fmla="*/ 2147483647 w 75"/>
              <a:gd name="T21" fmla="*/ 2147483647 h 130"/>
              <a:gd name="T22" fmla="*/ 2147483647 w 75"/>
              <a:gd name="T23" fmla="*/ 2147483647 h 130"/>
              <a:gd name="T24" fmla="*/ 2147483647 w 75"/>
              <a:gd name="T25" fmla="*/ 2147483647 h 130"/>
              <a:gd name="T26" fmla="*/ 2147483647 w 75"/>
              <a:gd name="T27" fmla="*/ 2147483647 h 130"/>
              <a:gd name="T28" fmla="*/ 2147483647 w 75"/>
              <a:gd name="T29" fmla="*/ 2147483647 h 130"/>
              <a:gd name="T30" fmla="*/ 0 w 75"/>
              <a:gd name="T31" fmla="*/ 2147483647 h 130"/>
              <a:gd name="T32" fmla="*/ 0 w 75"/>
              <a:gd name="T33" fmla="*/ 2147483647 h 130"/>
              <a:gd name="T34" fmla="*/ 2147483647 w 75"/>
              <a:gd name="T35" fmla="*/ 2147483647 h 130"/>
              <a:gd name="T36" fmla="*/ 2147483647 w 75"/>
              <a:gd name="T37" fmla="*/ 2147483647 h 1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5"/>
              <a:gd name="T58" fmla="*/ 0 h 130"/>
              <a:gd name="T59" fmla="*/ 75 w 75"/>
              <a:gd name="T60" fmla="*/ 130 h 1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5" h="130">
                <a:moveTo>
                  <a:pt x="32" y="130"/>
                </a:moveTo>
                <a:lnTo>
                  <a:pt x="0" y="130"/>
                </a:lnTo>
                <a:lnTo>
                  <a:pt x="32" y="33"/>
                </a:lnTo>
                <a:lnTo>
                  <a:pt x="32" y="0"/>
                </a:lnTo>
                <a:lnTo>
                  <a:pt x="43" y="33"/>
                </a:lnTo>
                <a:lnTo>
                  <a:pt x="75" y="130"/>
                </a:lnTo>
                <a:lnTo>
                  <a:pt x="65" y="130"/>
                </a:lnTo>
                <a:lnTo>
                  <a:pt x="32" y="33"/>
                </a:lnTo>
                <a:lnTo>
                  <a:pt x="43" y="33"/>
                </a:lnTo>
                <a:lnTo>
                  <a:pt x="11" y="130"/>
                </a:lnTo>
                <a:lnTo>
                  <a:pt x="0" y="130"/>
                </a:lnTo>
                <a:lnTo>
                  <a:pt x="0" y="119"/>
                </a:lnTo>
                <a:lnTo>
                  <a:pt x="32" y="119"/>
                </a:lnTo>
                <a:lnTo>
                  <a:pt x="32" y="13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59785" name="Freeform 443"/>
          <p:cNvSpPr>
            <a:spLocks/>
          </p:cNvSpPr>
          <p:nvPr/>
        </p:nvSpPr>
        <p:spPr bwMode="auto">
          <a:xfrm>
            <a:off x="7499350" y="3186113"/>
            <a:ext cx="52388" cy="17462"/>
          </a:xfrm>
          <a:custGeom>
            <a:avLst/>
            <a:gdLst>
              <a:gd name="T0" fmla="*/ 2147483647 w 33"/>
              <a:gd name="T1" fmla="*/ 2147483647 h 11"/>
              <a:gd name="T2" fmla="*/ 0 w 33"/>
              <a:gd name="T3" fmla="*/ 2147483647 h 11"/>
              <a:gd name="T4" fmla="*/ 0 w 33"/>
              <a:gd name="T5" fmla="*/ 0 h 11"/>
              <a:gd name="T6" fmla="*/ 0 w 33"/>
              <a:gd name="T7" fmla="*/ 0 h 11"/>
              <a:gd name="T8" fmla="*/ 0 w 33"/>
              <a:gd name="T9" fmla="*/ 0 h 11"/>
              <a:gd name="T10" fmla="*/ 2147483647 w 33"/>
              <a:gd name="T11" fmla="*/ 0 h 11"/>
              <a:gd name="T12" fmla="*/ 2147483647 w 33"/>
              <a:gd name="T13" fmla="*/ 2147483647 h 11"/>
              <a:gd name="T14" fmla="*/ 0 60000 65536"/>
              <a:gd name="T15" fmla="*/ 0 60000 65536"/>
              <a:gd name="T16" fmla="*/ 0 60000 65536"/>
              <a:gd name="T17" fmla="*/ 0 60000 65536"/>
              <a:gd name="T18" fmla="*/ 0 60000 65536"/>
              <a:gd name="T19" fmla="*/ 0 60000 65536"/>
              <a:gd name="T20" fmla="*/ 0 60000 65536"/>
              <a:gd name="T21" fmla="*/ 0 w 33"/>
              <a:gd name="T22" fmla="*/ 0 h 11"/>
              <a:gd name="T23" fmla="*/ 33 w 33"/>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 h="11">
                <a:moveTo>
                  <a:pt x="33" y="11"/>
                </a:moveTo>
                <a:lnTo>
                  <a:pt x="0" y="11"/>
                </a:lnTo>
                <a:lnTo>
                  <a:pt x="0" y="0"/>
                </a:lnTo>
                <a:lnTo>
                  <a:pt x="33" y="0"/>
                </a:lnTo>
                <a:lnTo>
                  <a:pt x="33" y="11"/>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59786" name="Freeform 444"/>
          <p:cNvSpPr>
            <a:spLocks/>
          </p:cNvSpPr>
          <p:nvPr/>
        </p:nvSpPr>
        <p:spPr bwMode="auto">
          <a:xfrm>
            <a:off x="7448550" y="3049588"/>
            <a:ext cx="103188" cy="153987"/>
          </a:xfrm>
          <a:custGeom>
            <a:avLst/>
            <a:gdLst>
              <a:gd name="T0" fmla="*/ 2147483647 w 65"/>
              <a:gd name="T1" fmla="*/ 2147483647 h 97"/>
              <a:gd name="T2" fmla="*/ 0 w 65"/>
              <a:gd name="T3" fmla="*/ 2147483647 h 97"/>
              <a:gd name="T4" fmla="*/ 2147483647 w 65"/>
              <a:gd name="T5" fmla="*/ 0 h 97"/>
              <a:gd name="T6" fmla="*/ 2147483647 w 65"/>
              <a:gd name="T7" fmla="*/ 2147483647 h 97"/>
              <a:gd name="T8" fmla="*/ 2147483647 w 65"/>
              <a:gd name="T9" fmla="*/ 2147483647 h 97"/>
              <a:gd name="T10" fmla="*/ 0 60000 65536"/>
              <a:gd name="T11" fmla="*/ 0 60000 65536"/>
              <a:gd name="T12" fmla="*/ 0 60000 65536"/>
              <a:gd name="T13" fmla="*/ 0 60000 65536"/>
              <a:gd name="T14" fmla="*/ 0 60000 65536"/>
              <a:gd name="T15" fmla="*/ 0 w 65"/>
              <a:gd name="T16" fmla="*/ 0 h 97"/>
              <a:gd name="T17" fmla="*/ 65 w 65"/>
              <a:gd name="T18" fmla="*/ 97 h 97"/>
            </a:gdLst>
            <a:ahLst/>
            <a:cxnLst>
              <a:cxn ang="T10">
                <a:pos x="T0" y="T1"/>
              </a:cxn>
              <a:cxn ang="T11">
                <a:pos x="T2" y="T3"/>
              </a:cxn>
              <a:cxn ang="T12">
                <a:pos x="T4" y="T5"/>
              </a:cxn>
              <a:cxn ang="T13">
                <a:pos x="T6" y="T7"/>
              </a:cxn>
              <a:cxn ang="T14">
                <a:pos x="T8" y="T9"/>
              </a:cxn>
            </a:cxnLst>
            <a:rect l="T15" t="T16" r="T17" b="T18"/>
            <a:pathLst>
              <a:path w="65" h="97">
                <a:moveTo>
                  <a:pt x="32" y="97"/>
                </a:moveTo>
                <a:lnTo>
                  <a:pt x="0" y="97"/>
                </a:lnTo>
                <a:lnTo>
                  <a:pt x="32" y="0"/>
                </a:lnTo>
                <a:lnTo>
                  <a:pt x="65" y="97"/>
                </a:lnTo>
                <a:lnTo>
                  <a:pt x="32" y="97"/>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59787" name="Rectangle 445"/>
          <p:cNvSpPr>
            <a:spLocks noChangeArrowheads="1"/>
          </p:cNvSpPr>
          <p:nvPr/>
        </p:nvSpPr>
        <p:spPr bwMode="auto">
          <a:xfrm>
            <a:off x="7499350" y="3324225"/>
            <a:ext cx="17463" cy="1588"/>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59788" name="Rectangle 446"/>
          <p:cNvSpPr>
            <a:spLocks noChangeArrowheads="1"/>
          </p:cNvSpPr>
          <p:nvPr/>
        </p:nvSpPr>
        <p:spPr bwMode="auto">
          <a:xfrm>
            <a:off x="7499350" y="3221038"/>
            <a:ext cx="17463" cy="15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59789" name="Rectangle 447"/>
          <p:cNvSpPr>
            <a:spLocks noChangeArrowheads="1"/>
          </p:cNvSpPr>
          <p:nvPr/>
        </p:nvSpPr>
        <p:spPr bwMode="auto">
          <a:xfrm>
            <a:off x="7499350" y="3221038"/>
            <a:ext cx="17463" cy="1031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59790" name="Freeform 448"/>
          <p:cNvSpPr>
            <a:spLocks/>
          </p:cNvSpPr>
          <p:nvPr/>
        </p:nvSpPr>
        <p:spPr bwMode="auto">
          <a:xfrm>
            <a:off x="3071813" y="2963863"/>
            <a:ext cx="138112" cy="171450"/>
          </a:xfrm>
          <a:custGeom>
            <a:avLst/>
            <a:gdLst>
              <a:gd name="T0" fmla="*/ 2147483647 w 87"/>
              <a:gd name="T1" fmla="*/ 2147483647 h 108"/>
              <a:gd name="T2" fmla="*/ 2147483647 w 87"/>
              <a:gd name="T3" fmla="*/ 2147483647 h 108"/>
              <a:gd name="T4" fmla="*/ 2147483647 w 87"/>
              <a:gd name="T5" fmla="*/ 2147483647 h 108"/>
              <a:gd name="T6" fmla="*/ 2147483647 w 87"/>
              <a:gd name="T7" fmla="*/ 2147483647 h 108"/>
              <a:gd name="T8" fmla="*/ 2147483647 w 87"/>
              <a:gd name="T9" fmla="*/ 2147483647 h 108"/>
              <a:gd name="T10" fmla="*/ 0 w 87"/>
              <a:gd name="T11" fmla="*/ 2147483647 h 108"/>
              <a:gd name="T12" fmla="*/ 0 w 87"/>
              <a:gd name="T13" fmla="*/ 2147483647 h 108"/>
              <a:gd name="T14" fmla="*/ 2147483647 w 87"/>
              <a:gd name="T15" fmla="*/ 0 h 108"/>
              <a:gd name="T16" fmla="*/ 2147483647 w 87"/>
              <a:gd name="T17" fmla="*/ 0 h 108"/>
              <a:gd name="T18" fmla="*/ 2147483647 w 87"/>
              <a:gd name="T19" fmla="*/ 2147483647 h 108"/>
              <a:gd name="T20" fmla="*/ 2147483647 w 87"/>
              <a:gd name="T21" fmla="*/ 2147483647 h 108"/>
              <a:gd name="T22" fmla="*/ 2147483647 w 87"/>
              <a:gd name="T23" fmla="*/ 2147483647 h 108"/>
              <a:gd name="T24" fmla="*/ 0 w 87"/>
              <a:gd name="T25" fmla="*/ 2147483647 h 108"/>
              <a:gd name="T26" fmla="*/ 0 w 87"/>
              <a:gd name="T27" fmla="*/ 2147483647 h 108"/>
              <a:gd name="T28" fmla="*/ 2147483647 w 87"/>
              <a:gd name="T29" fmla="*/ 2147483647 h 108"/>
              <a:gd name="T30" fmla="*/ 2147483647 w 87"/>
              <a:gd name="T31" fmla="*/ 2147483647 h 108"/>
              <a:gd name="T32" fmla="*/ 2147483647 w 87"/>
              <a:gd name="T33" fmla="*/ 2147483647 h 108"/>
              <a:gd name="T34" fmla="*/ 2147483647 w 87"/>
              <a:gd name="T35" fmla="*/ 2147483647 h 108"/>
              <a:gd name="T36" fmla="*/ 2147483647 w 87"/>
              <a:gd name="T37" fmla="*/ 2147483647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7"/>
              <a:gd name="T58" fmla="*/ 0 h 108"/>
              <a:gd name="T59" fmla="*/ 87 w 87"/>
              <a:gd name="T60" fmla="*/ 108 h 10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7" h="108">
                <a:moveTo>
                  <a:pt x="65" y="32"/>
                </a:moveTo>
                <a:lnTo>
                  <a:pt x="87" y="43"/>
                </a:lnTo>
                <a:lnTo>
                  <a:pt x="11" y="108"/>
                </a:lnTo>
                <a:lnTo>
                  <a:pt x="0" y="97"/>
                </a:lnTo>
                <a:lnTo>
                  <a:pt x="33" y="0"/>
                </a:lnTo>
                <a:lnTo>
                  <a:pt x="43" y="11"/>
                </a:lnTo>
                <a:lnTo>
                  <a:pt x="11" y="108"/>
                </a:lnTo>
                <a:lnTo>
                  <a:pt x="0" y="97"/>
                </a:lnTo>
                <a:lnTo>
                  <a:pt x="76" y="32"/>
                </a:lnTo>
                <a:lnTo>
                  <a:pt x="87" y="43"/>
                </a:lnTo>
                <a:lnTo>
                  <a:pt x="76" y="54"/>
                </a:lnTo>
                <a:lnTo>
                  <a:pt x="54" y="43"/>
                </a:lnTo>
                <a:lnTo>
                  <a:pt x="65" y="32"/>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59791" name="Freeform 449"/>
          <p:cNvSpPr>
            <a:spLocks/>
          </p:cNvSpPr>
          <p:nvPr/>
        </p:nvSpPr>
        <p:spPr bwMode="auto">
          <a:xfrm>
            <a:off x="3124200" y="2981325"/>
            <a:ext cx="50800" cy="50800"/>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0 w 32"/>
              <a:gd name="T11" fmla="*/ 2147483647 h 32"/>
              <a:gd name="T12" fmla="*/ 2147483647 w 32"/>
              <a:gd name="T13" fmla="*/ 0 h 32"/>
              <a:gd name="T14" fmla="*/ 0 60000 65536"/>
              <a:gd name="T15" fmla="*/ 0 60000 65536"/>
              <a:gd name="T16" fmla="*/ 0 60000 65536"/>
              <a:gd name="T17" fmla="*/ 0 60000 65536"/>
              <a:gd name="T18" fmla="*/ 0 60000 65536"/>
              <a:gd name="T19" fmla="*/ 0 60000 65536"/>
              <a:gd name="T20" fmla="*/ 0 60000 65536"/>
              <a:gd name="T21" fmla="*/ 0 w 32"/>
              <a:gd name="T22" fmla="*/ 0 h 32"/>
              <a:gd name="T23" fmla="*/ 32 w 3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32">
                <a:moveTo>
                  <a:pt x="10" y="0"/>
                </a:moveTo>
                <a:lnTo>
                  <a:pt x="32" y="21"/>
                </a:lnTo>
                <a:lnTo>
                  <a:pt x="21" y="32"/>
                </a:lnTo>
                <a:lnTo>
                  <a:pt x="0" y="10"/>
                </a:lnTo>
                <a:lnTo>
                  <a:pt x="1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59792" name="Freeform 450"/>
          <p:cNvSpPr>
            <a:spLocks/>
          </p:cNvSpPr>
          <p:nvPr/>
        </p:nvSpPr>
        <p:spPr bwMode="auto">
          <a:xfrm>
            <a:off x="3089275" y="2981325"/>
            <a:ext cx="120650" cy="153988"/>
          </a:xfrm>
          <a:custGeom>
            <a:avLst/>
            <a:gdLst>
              <a:gd name="T0" fmla="*/ 2147483647 w 76"/>
              <a:gd name="T1" fmla="*/ 2147483647 h 97"/>
              <a:gd name="T2" fmla="*/ 2147483647 w 76"/>
              <a:gd name="T3" fmla="*/ 2147483647 h 97"/>
              <a:gd name="T4" fmla="*/ 0 w 76"/>
              <a:gd name="T5" fmla="*/ 2147483647 h 97"/>
              <a:gd name="T6" fmla="*/ 2147483647 w 76"/>
              <a:gd name="T7" fmla="*/ 0 h 97"/>
              <a:gd name="T8" fmla="*/ 2147483647 w 76"/>
              <a:gd name="T9" fmla="*/ 2147483647 h 97"/>
              <a:gd name="T10" fmla="*/ 0 60000 65536"/>
              <a:gd name="T11" fmla="*/ 0 60000 65536"/>
              <a:gd name="T12" fmla="*/ 0 60000 65536"/>
              <a:gd name="T13" fmla="*/ 0 60000 65536"/>
              <a:gd name="T14" fmla="*/ 0 60000 65536"/>
              <a:gd name="T15" fmla="*/ 0 w 76"/>
              <a:gd name="T16" fmla="*/ 0 h 97"/>
              <a:gd name="T17" fmla="*/ 76 w 76"/>
              <a:gd name="T18" fmla="*/ 97 h 97"/>
            </a:gdLst>
            <a:ahLst/>
            <a:cxnLst>
              <a:cxn ang="T10">
                <a:pos x="T0" y="T1"/>
              </a:cxn>
              <a:cxn ang="T11">
                <a:pos x="T2" y="T3"/>
              </a:cxn>
              <a:cxn ang="T12">
                <a:pos x="T4" y="T5"/>
              </a:cxn>
              <a:cxn ang="T13">
                <a:pos x="T6" y="T7"/>
              </a:cxn>
              <a:cxn ang="T14">
                <a:pos x="T8" y="T9"/>
              </a:cxn>
            </a:cxnLst>
            <a:rect l="T15" t="T16" r="T17" b="T18"/>
            <a:pathLst>
              <a:path w="76" h="97">
                <a:moveTo>
                  <a:pt x="54" y="21"/>
                </a:moveTo>
                <a:lnTo>
                  <a:pt x="76" y="32"/>
                </a:lnTo>
                <a:lnTo>
                  <a:pt x="0" y="97"/>
                </a:lnTo>
                <a:lnTo>
                  <a:pt x="32" y="0"/>
                </a:lnTo>
                <a:lnTo>
                  <a:pt x="54" y="21"/>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59793" name="Freeform 451"/>
          <p:cNvSpPr>
            <a:spLocks/>
          </p:cNvSpPr>
          <p:nvPr/>
        </p:nvSpPr>
        <p:spPr bwMode="auto">
          <a:xfrm>
            <a:off x="3278188" y="2860675"/>
            <a:ext cx="17462" cy="17463"/>
          </a:xfrm>
          <a:custGeom>
            <a:avLst/>
            <a:gdLst>
              <a:gd name="T0" fmla="*/ 2147483647 w 11"/>
              <a:gd name="T1" fmla="*/ 2147483647 h 11"/>
              <a:gd name="T2" fmla="*/ 2147483647 w 11"/>
              <a:gd name="T3" fmla="*/ 2147483647 h 11"/>
              <a:gd name="T4" fmla="*/ 0 w 11"/>
              <a:gd name="T5" fmla="*/ 0 h 11"/>
              <a:gd name="T6" fmla="*/ 0 w 11"/>
              <a:gd name="T7" fmla="*/ 0 h 11"/>
              <a:gd name="T8" fmla="*/ 2147483647 w 11"/>
              <a:gd name="T9" fmla="*/ 2147483647 h 11"/>
              <a:gd name="T10" fmla="*/ 0 60000 65536"/>
              <a:gd name="T11" fmla="*/ 0 60000 65536"/>
              <a:gd name="T12" fmla="*/ 0 60000 65536"/>
              <a:gd name="T13" fmla="*/ 0 60000 65536"/>
              <a:gd name="T14" fmla="*/ 0 60000 65536"/>
              <a:gd name="T15" fmla="*/ 0 w 11"/>
              <a:gd name="T16" fmla="*/ 0 h 11"/>
              <a:gd name="T17" fmla="*/ 11 w 11"/>
              <a:gd name="T18" fmla="*/ 11 h 11"/>
            </a:gdLst>
            <a:ahLst/>
            <a:cxnLst>
              <a:cxn ang="T10">
                <a:pos x="T0" y="T1"/>
              </a:cxn>
              <a:cxn ang="T11">
                <a:pos x="T2" y="T3"/>
              </a:cxn>
              <a:cxn ang="T12">
                <a:pos x="T4" y="T5"/>
              </a:cxn>
              <a:cxn ang="T13">
                <a:pos x="T6" y="T7"/>
              </a:cxn>
              <a:cxn ang="T14">
                <a:pos x="T8" y="T9"/>
              </a:cxn>
            </a:cxnLst>
            <a:rect l="T15" t="T16" r="T17" b="T18"/>
            <a:pathLst>
              <a:path w="11" h="11">
                <a:moveTo>
                  <a:pt x="11" y="11"/>
                </a:moveTo>
                <a:lnTo>
                  <a:pt x="11" y="11"/>
                </a:lnTo>
                <a:lnTo>
                  <a:pt x="0" y="0"/>
                </a:lnTo>
                <a:lnTo>
                  <a:pt x="11" y="11"/>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59794" name="Freeform 452"/>
          <p:cNvSpPr>
            <a:spLocks/>
          </p:cNvSpPr>
          <p:nvPr/>
        </p:nvSpPr>
        <p:spPr bwMode="auto">
          <a:xfrm>
            <a:off x="3175000" y="2997200"/>
            <a:ext cx="17463" cy="17463"/>
          </a:xfrm>
          <a:custGeom>
            <a:avLst/>
            <a:gdLst>
              <a:gd name="T0" fmla="*/ 2147483647 w 11"/>
              <a:gd name="T1" fmla="*/ 2147483647 h 11"/>
              <a:gd name="T2" fmla="*/ 2147483647 w 11"/>
              <a:gd name="T3" fmla="*/ 2147483647 h 11"/>
              <a:gd name="T4" fmla="*/ 0 w 11"/>
              <a:gd name="T5" fmla="*/ 0 h 11"/>
              <a:gd name="T6" fmla="*/ 0 w 11"/>
              <a:gd name="T7" fmla="*/ 0 h 11"/>
              <a:gd name="T8" fmla="*/ 2147483647 w 11"/>
              <a:gd name="T9" fmla="*/ 2147483647 h 11"/>
              <a:gd name="T10" fmla="*/ 0 60000 65536"/>
              <a:gd name="T11" fmla="*/ 0 60000 65536"/>
              <a:gd name="T12" fmla="*/ 0 60000 65536"/>
              <a:gd name="T13" fmla="*/ 0 60000 65536"/>
              <a:gd name="T14" fmla="*/ 0 60000 65536"/>
              <a:gd name="T15" fmla="*/ 0 w 11"/>
              <a:gd name="T16" fmla="*/ 0 h 11"/>
              <a:gd name="T17" fmla="*/ 11 w 11"/>
              <a:gd name="T18" fmla="*/ 11 h 11"/>
            </a:gdLst>
            <a:ahLst/>
            <a:cxnLst>
              <a:cxn ang="T10">
                <a:pos x="T0" y="T1"/>
              </a:cxn>
              <a:cxn ang="T11">
                <a:pos x="T2" y="T3"/>
              </a:cxn>
              <a:cxn ang="T12">
                <a:pos x="T4" y="T5"/>
              </a:cxn>
              <a:cxn ang="T13">
                <a:pos x="T6" y="T7"/>
              </a:cxn>
              <a:cxn ang="T14">
                <a:pos x="T8" y="T9"/>
              </a:cxn>
            </a:cxnLst>
            <a:rect l="T15" t="T16" r="T17" b="T18"/>
            <a:pathLst>
              <a:path w="11" h="11">
                <a:moveTo>
                  <a:pt x="11" y="11"/>
                </a:moveTo>
                <a:lnTo>
                  <a:pt x="11" y="11"/>
                </a:lnTo>
                <a:lnTo>
                  <a:pt x="0" y="0"/>
                </a:lnTo>
                <a:lnTo>
                  <a:pt x="11" y="11"/>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59795" name="Freeform 453"/>
          <p:cNvSpPr>
            <a:spLocks/>
          </p:cNvSpPr>
          <p:nvPr/>
        </p:nvSpPr>
        <p:spPr bwMode="auto">
          <a:xfrm>
            <a:off x="3175000" y="2860675"/>
            <a:ext cx="120650" cy="153988"/>
          </a:xfrm>
          <a:custGeom>
            <a:avLst/>
            <a:gdLst>
              <a:gd name="T0" fmla="*/ 2147483647 w 76"/>
              <a:gd name="T1" fmla="*/ 2147483647 h 97"/>
              <a:gd name="T2" fmla="*/ 2147483647 w 76"/>
              <a:gd name="T3" fmla="*/ 0 h 97"/>
              <a:gd name="T4" fmla="*/ 0 w 76"/>
              <a:gd name="T5" fmla="*/ 2147483647 h 97"/>
              <a:gd name="T6" fmla="*/ 2147483647 w 76"/>
              <a:gd name="T7" fmla="*/ 2147483647 h 97"/>
              <a:gd name="T8" fmla="*/ 2147483647 w 76"/>
              <a:gd name="T9" fmla="*/ 2147483647 h 97"/>
              <a:gd name="T10" fmla="*/ 0 60000 65536"/>
              <a:gd name="T11" fmla="*/ 0 60000 65536"/>
              <a:gd name="T12" fmla="*/ 0 60000 65536"/>
              <a:gd name="T13" fmla="*/ 0 60000 65536"/>
              <a:gd name="T14" fmla="*/ 0 60000 65536"/>
              <a:gd name="T15" fmla="*/ 0 w 76"/>
              <a:gd name="T16" fmla="*/ 0 h 97"/>
              <a:gd name="T17" fmla="*/ 76 w 76"/>
              <a:gd name="T18" fmla="*/ 97 h 97"/>
            </a:gdLst>
            <a:ahLst/>
            <a:cxnLst>
              <a:cxn ang="T10">
                <a:pos x="T0" y="T1"/>
              </a:cxn>
              <a:cxn ang="T11">
                <a:pos x="T2" y="T3"/>
              </a:cxn>
              <a:cxn ang="T12">
                <a:pos x="T4" y="T5"/>
              </a:cxn>
              <a:cxn ang="T13">
                <a:pos x="T6" y="T7"/>
              </a:cxn>
              <a:cxn ang="T14">
                <a:pos x="T8" y="T9"/>
              </a:cxn>
            </a:cxnLst>
            <a:rect l="T15" t="T16" r="T17" b="T18"/>
            <a:pathLst>
              <a:path w="76" h="97">
                <a:moveTo>
                  <a:pt x="76" y="11"/>
                </a:moveTo>
                <a:lnTo>
                  <a:pt x="65" y="0"/>
                </a:lnTo>
                <a:lnTo>
                  <a:pt x="0" y="86"/>
                </a:lnTo>
                <a:lnTo>
                  <a:pt x="11" y="97"/>
                </a:lnTo>
                <a:lnTo>
                  <a:pt x="76" y="11"/>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59796" name="Freeform 454"/>
          <p:cNvSpPr>
            <a:spLocks/>
          </p:cNvSpPr>
          <p:nvPr/>
        </p:nvSpPr>
        <p:spPr bwMode="auto">
          <a:xfrm>
            <a:off x="3157538" y="5399088"/>
            <a:ext cx="120650" cy="206375"/>
          </a:xfrm>
          <a:custGeom>
            <a:avLst/>
            <a:gdLst>
              <a:gd name="T0" fmla="*/ 2147483647 w 76"/>
              <a:gd name="T1" fmla="*/ 0 h 130"/>
              <a:gd name="T2" fmla="*/ 2147483647 w 76"/>
              <a:gd name="T3" fmla="*/ 0 h 130"/>
              <a:gd name="T4" fmla="*/ 2147483647 w 76"/>
              <a:gd name="T5" fmla="*/ 0 h 130"/>
              <a:gd name="T6" fmla="*/ 2147483647 w 76"/>
              <a:gd name="T7" fmla="*/ 0 h 130"/>
              <a:gd name="T8" fmla="*/ 2147483647 w 76"/>
              <a:gd name="T9" fmla="*/ 2147483647 h 130"/>
              <a:gd name="T10" fmla="*/ 2147483647 w 76"/>
              <a:gd name="T11" fmla="*/ 2147483647 h 130"/>
              <a:gd name="T12" fmla="*/ 2147483647 w 76"/>
              <a:gd name="T13" fmla="*/ 2147483647 h 130"/>
              <a:gd name="T14" fmla="*/ 0 w 76"/>
              <a:gd name="T15" fmla="*/ 0 h 130"/>
              <a:gd name="T16" fmla="*/ 0 w 76"/>
              <a:gd name="T17" fmla="*/ 0 h 130"/>
              <a:gd name="T18" fmla="*/ 2147483647 w 76"/>
              <a:gd name="T19" fmla="*/ 0 h 130"/>
              <a:gd name="T20" fmla="*/ 2147483647 w 76"/>
              <a:gd name="T21" fmla="*/ 0 h 130"/>
              <a:gd name="T22" fmla="*/ 2147483647 w 76"/>
              <a:gd name="T23" fmla="*/ 2147483647 h 130"/>
              <a:gd name="T24" fmla="*/ 2147483647 w 76"/>
              <a:gd name="T25" fmla="*/ 2147483647 h 130"/>
              <a:gd name="T26" fmla="*/ 2147483647 w 76"/>
              <a:gd name="T27" fmla="*/ 2147483647 h 130"/>
              <a:gd name="T28" fmla="*/ 2147483647 w 76"/>
              <a:gd name="T29" fmla="*/ 0 h 130"/>
              <a:gd name="T30" fmla="*/ 2147483647 w 76"/>
              <a:gd name="T31" fmla="*/ 0 h 130"/>
              <a:gd name="T32" fmla="*/ 2147483647 w 76"/>
              <a:gd name="T33" fmla="*/ 2147483647 h 130"/>
              <a:gd name="T34" fmla="*/ 2147483647 w 76"/>
              <a:gd name="T35" fmla="*/ 2147483647 h 130"/>
              <a:gd name="T36" fmla="*/ 2147483647 w 76"/>
              <a:gd name="T37" fmla="*/ 0 h 1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6"/>
              <a:gd name="T58" fmla="*/ 0 h 130"/>
              <a:gd name="T59" fmla="*/ 76 w 76"/>
              <a:gd name="T60" fmla="*/ 130 h 1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6" h="130">
                <a:moveTo>
                  <a:pt x="44" y="0"/>
                </a:moveTo>
                <a:lnTo>
                  <a:pt x="76" y="0"/>
                </a:lnTo>
                <a:lnTo>
                  <a:pt x="44" y="98"/>
                </a:lnTo>
                <a:lnTo>
                  <a:pt x="44" y="130"/>
                </a:lnTo>
                <a:lnTo>
                  <a:pt x="33" y="98"/>
                </a:lnTo>
                <a:lnTo>
                  <a:pt x="0" y="0"/>
                </a:lnTo>
                <a:lnTo>
                  <a:pt x="11" y="0"/>
                </a:lnTo>
                <a:lnTo>
                  <a:pt x="44" y="98"/>
                </a:lnTo>
                <a:lnTo>
                  <a:pt x="33" y="98"/>
                </a:lnTo>
                <a:lnTo>
                  <a:pt x="65" y="0"/>
                </a:lnTo>
                <a:lnTo>
                  <a:pt x="76" y="0"/>
                </a:lnTo>
                <a:lnTo>
                  <a:pt x="76" y="11"/>
                </a:lnTo>
                <a:lnTo>
                  <a:pt x="44" y="11"/>
                </a:lnTo>
                <a:lnTo>
                  <a:pt x="44"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59797" name="Freeform 455"/>
          <p:cNvSpPr>
            <a:spLocks/>
          </p:cNvSpPr>
          <p:nvPr/>
        </p:nvSpPr>
        <p:spPr bwMode="auto">
          <a:xfrm>
            <a:off x="3175000" y="5399088"/>
            <a:ext cx="52388" cy="17462"/>
          </a:xfrm>
          <a:custGeom>
            <a:avLst/>
            <a:gdLst>
              <a:gd name="T0" fmla="*/ 0 w 33"/>
              <a:gd name="T1" fmla="*/ 0 h 11"/>
              <a:gd name="T2" fmla="*/ 2147483647 w 33"/>
              <a:gd name="T3" fmla="*/ 0 h 11"/>
              <a:gd name="T4" fmla="*/ 2147483647 w 33"/>
              <a:gd name="T5" fmla="*/ 2147483647 h 11"/>
              <a:gd name="T6" fmla="*/ 2147483647 w 33"/>
              <a:gd name="T7" fmla="*/ 2147483647 h 11"/>
              <a:gd name="T8" fmla="*/ 2147483647 w 33"/>
              <a:gd name="T9" fmla="*/ 2147483647 h 11"/>
              <a:gd name="T10" fmla="*/ 0 w 33"/>
              <a:gd name="T11" fmla="*/ 2147483647 h 11"/>
              <a:gd name="T12" fmla="*/ 0 w 33"/>
              <a:gd name="T13" fmla="*/ 0 h 11"/>
              <a:gd name="T14" fmla="*/ 0 60000 65536"/>
              <a:gd name="T15" fmla="*/ 0 60000 65536"/>
              <a:gd name="T16" fmla="*/ 0 60000 65536"/>
              <a:gd name="T17" fmla="*/ 0 60000 65536"/>
              <a:gd name="T18" fmla="*/ 0 60000 65536"/>
              <a:gd name="T19" fmla="*/ 0 60000 65536"/>
              <a:gd name="T20" fmla="*/ 0 60000 65536"/>
              <a:gd name="T21" fmla="*/ 0 w 33"/>
              <a:gd name="T22" fmla="*/ 0 h 11"/>
              <a:gd name="T23" fmla="*/ 33 w 33"/>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 h="11">
                <a:moveTo>
                  <a:pt x="0" y="0"/>
                </a:moveTo>
                <a:lnTo>
                  <a:pt x="33" y="0"/>
                </a:lnTo>
                <a:lnTo>
                  <a:pt x="33" y="11"/>
                </a:lnTo>
                <a:lnTo>
                  <a:pt x="0" y="11"/>
                </a:lnTo>
                <a:lnTo>
                  <a:pt x="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59798" name="Freeform 456"/>
          <p:cNvSpPr>
            <a:spLocks/>
          </p:cNvSpPr>
          <p:nvPr/>
        </p:nvSpPr>
        <p:spPr bwMode="auto">
          <a:xfrm>
            <a:off x="3175000" y="5399088"/>
            <a:ext cx="103188" cy="155575"/>
          </a:xfrm>
          <a:custGeom>
            <a:avLst/>
            <a:gdLst>
              <a:gd name="T0" fmla="*/ 2147483647 w 65"/>
              <a:gd name="T1" fmla="*/ 0 h 98"/>
              <a:gd name="T2" fmla="*/ 2147483647 w 65"/>
              <a:gd name="T3" fmla="*/ 0 h 98"/>
              <a:gd name="T4" fmla="*/ 2147483647 w 65"/>
              <a:gd name="T5" fmla="*/ 2147483647 h 98"/>
              <a:gd name="T6" fmla="*/ 0 w 65"/>
              <a:gd name="T7" fmla="*/ 0 h 98"/>
              <a:gd name="T8" fmla="*/ 2147483647 w 65"/>
              <a:gd name="T9" fmla="*/ 0 h 98"/>
              <a:gd name="T10" fmla="*/ 0 60000 65536"/>
              <a:gd name="T11" fmla="*/ 0 60000 65536"/>
              <a:gd name="T12" fmla="*/ 0 60000 65536"/>
              <a:gd name="T13" fmla="*/ 0 60000 65536"/>
              <a:gd name="T14" fmla="*/ 0 60000 65536"/>
              <a:gd name="T15" fmla="*/ 0 w 65"/>
              <a:gd name="T16" fmla="*/ 0 h 98"/>
              <a:gd name="T17" fmla="*/ 65 w 65"/>
              <a:gd name="T18" fmla="*/ 98 h 98"/>
            </a:gdLst>
            <a:ahLst/>
            <a:cxnLst>
              <a:cxn ang="T10">
                <a:pos x="T0" y="T1"/>
              </a:cxn>
              <a:cxn ang="T11">
                <a:pos x="T2" y="T3"/>
              </a:cxn>
              <a:cxn ang="T12">
                <a:pos x="T4" y="T5"/>
              </a:cxn>
              <a:cxn ang="T13">
                <a:pos x="T6" y="T7"/>
              </a:cxn>
              <a:cxn ang="T14">
                <a:pos x="T8" y="T9"/>
              </a:cxn>
            </a:cxnLst>
            <a:rect l="T15" t="T16" r="T17" b="T18"/>
            <a:pathLst>
              <a:path w="65" h="98">
                <a:moveTo>
                  <a:pt x="33" y="0"/>
                </a:moveTo>
                <a:lnTo>
                  <a:pt x="65" y="0"/>
                </a:lnTo>
                <a:lnTo>
                  <a:pt x="33" y="98"/>
                </a:lnTo>
                <a:lnTo>
                  <a:pt x="0" y="0"/>
                </a:lnTo>
                <a:lnTo>
                  <a:pt x="33"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59799" name="Rectangle 457"/>
          <p:cNvSpPr>
            <a:spLocks noChangeArrowheads="1"/>
          </p:cNvSpPr>
          <p:nvPr/>
        </p:nvSpPr>
        <p:spPr bwMode="auto">
          <a:xfrm>
            <a:off x="3227388" y="4816475"/>
            <a:ext cx="15875" cy="1588"/>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59800" name="Rectangle 458"/>
          <p:cNvSpPr>
            <a:spLocks noChangeArrowheads="1"/>
          </p:cNvSpPr>
          <p:nvPr/>
        </p:nvSpPr>
        <p:spPr bwMode="auto">
          <a:xfrm>
            <a:off x="3227388" y="5383213"/>
            <a:ext cx="15875" cy="15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59801" name="Rectangle 459"/>
          <p:cNvSpPr>
            <a:spLocks noChangeArrowheads="1"/>
          </p:cNvSpPr>
          <p:nvPr/>
        </p:nvSpPr>
        <p:spPr bwMode="auto">
          <a:xfrm>
            <a:off x="3227388" y="4816475"/>
            <a:ext cx="15875" cy="566738"/>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59802" name="Freeform 460"/>
          <p:cNvSpPr>
            <a:spLocks/>
          </p:cNvSpPr>
          <p:nvPr/>
        </p:nvSpPr>
        <p:spPr bwMode="auto">
          <a:xfrm>
            <a:off x="3313113" y="4937125"/>
            <a:ext cx="119062" cy="204788"/>
          </a:xfrm>
          <a:custGeom>
            <a:avLst/>
            <a:gdLst>
              <a:gd name="T0" fmla="*/ 2147483647 w 75"/>
              <a:gd name="T1" fmla="*/ 0 h 129"/>
              <a:gd name="T2" fmla="*/ 2147483647 w 75"/>
              <a:gd name="T3" fmla="*/ 0 h 129"/>
              <a:gd name="T4" fmla="*/ 2147483647 w 75"/>
              <a:gd name="T5" fmla="*/ 0 h 129"/>
              <a:gd name="T6" fmla="*/ 2147483647 w 75"/>
              <a:gd name="T7" fmla="*/ 0 h 129"/>
              <a:gd name="T8" fmla="*/ 2147483647 w 75"/>
              <a:gd name="T9" fmla="*/ 2147483647 h 129"/>
              <a:gd name="T10" fmla="*/ 2147483647 w 75"/>
              <a:gd name="T11" fmla="*/ 2147483647 h 129"/>
              <a:gd name="T12" fmla="*/ 2147483647 w 75"/>
              <a:gd name="T13" fmla="*/ 2147483647 h 129"/>
              <a:gd name="T14" fmla="*/ 0 w 75"/>
              <a:gd name="T15" fmla="*/ 0 h 129"/>
              <a:gd name="T16" fmla="*/ 0 w 75"/>
              <a:gd name="T17" fmla="*/ 0 h 129"/>
              <a:gd name="T18" fmla="*/ 2147483647 w 75"/>
              <a:gd name="T19" fmla="*/ 0 h 129"/>
              <a:gd name="T20" fmla="*/ 2147483647 w 75"/>
              <a:gd name="T21" fmla="*/ 0 h 129"/>
              <a:gd name="T22" fmla="*/ 2147483647 w 75"/>
              <a:gd name="T23" fmla="*/ 2147483647 h 129"/>
              <a:gd name="T24" fmla="*/ 2147483647 w 75"/>
              <a:gd name="T25" fmla="*/ 2147483647 h 129"/>
              <a:gd name="T26" fmla="*/ 2147483647 w 75"/>
              <a:gd name="T27" fmla="*/ 2147483647 h 129"/>
              <a:gd name="T28" fmla="*/ 2147483647 w 75"/>
              <a:gd name="T29" fmla="*/ 0 h 129"/>
              <a:gd name="T30" fmla="*/ 2147483647 w 75"/>
              <a:gd name="T31" fmla="*/ 0 h 129"/>
              <a:gd name="T32" fmla="*/ 2147483647 w 75"/>
              <a:gd name="T33" fmla="*/ 2147483647 h 129"/>
              <a:gd name="T34" fmla="*/ 2147483647 w 75"/>
              <a:gd name="T35" fmla="*/ 2147483647 h 129"/>
              <a:gd name="T36" fmla="*/ 2147483647 w 75"/>
              <a:gd name="T37" fmla="*/ 0 h 12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5"/>
              <a:gd name="T58" fmla="*/ 0 h 129"/>
              <a:gd name="T59" fmla="*/ 75 w 75"/>
              <a:gd name="T60" fmla="*/ 129 h 12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5" h="129">
                <a:moveTo>
                  <a:pt x="43" y="0"/>
                </a:moveTo>
                <a:lnTo>
                  <a:pt x="75" y="0"/>
                </a:lnTo>
                <a:lnTo>
                  <a:pt x="43" y="97"/>
                </a:lnTo>
                <a:lnTo>
                  <a:pt x="43" y="129"/>
                </a:lnTo>
                <a:lnTo>
                  <a:pt x="32" y="97"/>
                </a:lnTo>
                <a:lnTo>
                  <a:pt x="0" y="0"/>
                </a:lnTo>
                <a:lnTo>
                  <a:pt x="10" y="0"/>
                </a:lnTo>
                <a:lnTo>
                  <a:pt x="43" y="97"/>
                </a:lnTo>
                <a:lnTo>
                  <a:pt x="32" y="97"/>
                </a:lnTo>
                <a:lnTo>
                  <a:pt x="64" y="0"/>
                </a:lnTo>
                <a:lnTo>
                  <a:pt x="75" y="0"/>
                </a:lnTo>
                <a:lnTo>
                  <a:pt x="75" y="10"/>
                </a:lnTo>
                <a:lnTo>
                  <a:pt x="43" y="10"/>
                </a:lnTo>
                <a:lnTo>
                  <a:pt x="43"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59803" name="Freeform 461"/>
          <p:cNvSpPr>
            <a:spLocks/>
          </p:cNvSpPr>
          <p:nvPr/>
        </p:nvSpPr>
        <p:spPr bwMode="auto">
          <a:xfrm>
            <a:off x="3328988" y="4937125"/>
            <a:ext cx="52387" cy="15875"/>
          </a:xfrm>
          <a:custGeom>
            <a:avLst/>
            <a:gdLst>
              <a:gd name="T0" fmla="*/ 0 w 33"/>
              <a:gd name="T1" fmla="*/ 0 h 10"/>
              <a:gd name="T2" fmla="*/ 2147483647 w 33"/>
              <a:gd name="T3" fmla="*/ 0 h 10"/>
              <a:gd name="T4" fmla="*/ 2147483647 w 33"/>
              <a:gd name="T5" fmla="*/ 2147483647 h 10"/>
              <a:gd name="T6" fmla="*/ 2147483647 w 33"/>
              <a:gd name="T7" fmla="*/ 2147483647 h 10"/>
              <a:gd name="T8" fmla="*/ 2147483647 w 33"/>
              <a:gd name="T9" fmla="*/ 2147483647 h 10"/>
              <a:gd name="T10" fmla="*/ 0 w 33"/>
              <a:gd name="T11" fmla="*/ 2147483647 h 10"/>
              <a:gd name="T12" fmla="*/ 0 w 33"/>
              <a:gd name="T13" fmla="*/ 0 h 10"/>
              <a:gd name="T14" fmla="*/ 0 60000 65536"/>
              <a:gd name="T15" fmla="*/ 0 60000 65536"/>
              <a:gd name="T16" fmla="*/ 0 60000 65536"/>
              <a:gd name="T17" fmla="*/ 0 60000 65536"/>
              <a:gd name="T18" fmla="*/ 0 60000 65536"/>
              <a:gd name="T19" fmla="*/ 0 60000 65536"/>
              <a:gd name="T20" fmla="*/ 0 60000 65536"/>
              <a:gd name="T21" fmla="*/ 0 w 33"/>
              <a:gd name="T22" fmla="*/ 0 h 10"/>
              <a:gd name="T23" fmla="*/ 33 w 33"/>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 h="10">
                <a:moveTo>
                  <a:pt x="0" y="0"/>
                </a:moveTo>
                <a:lnTo>
                  <a:pt x="33" y="0"/>
                </a:lnTo>
                <a:lnTo>
                  <a:pt x="33" y="10"/>
                </a:lnTo>
                <a:lnTo>
                  <a:pt x="0" y="10"/>
                </a:lnTo>
                <a:lnTo>
                  <a:pt x="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59804" name="Freeform 462"/>
          <p:cNvSpPr>
            <a:spLocks/>
          </p:cNvSpPr>
          <p:nvPr/>
        </p:nvSpPr>
        <p:spPr bwMode="auto">
          <a:xfrm>
            <a:off x="3328988" y="4937125"/>
            <a:ext cx="103187" cy="153988"/>
          </a:xfrm>
          <a:custGeom>
            <a:avLst/>
            <a:gdLst>
              <a:gd name="T0" fmla="*/ 2147483647 w 65"/>
              <a:gd name="T1" fmla="*/ 0 h 97"/>
              <a:gd name="T2" fmla="*/ 2147483647 w 65"/>
              <a:gd name="T3" fmla="*/ 0 h 97"/>
              <a:gd name="T4" fmla="*/ 2147483647 w 65"/>
              <a:gd name="T5" fmla="*/ 2147483647 h 97"/>
              <a:gd name="T6" fmla="*/ 0 w 65"/>
              <a:gd name="T7" fmla="*/ 0 h 97"/>
              <a:gd name="T8" fmla="*/ 2147483647 w 65"/>
              <a:gd name="T9" fmla="*/ 0 h 97"/>
              <a:gd name="T10" fmla="*/ 0 60000 65536"/>
              <a:gd name="T11" fmla="*/ 0 60000 65536"/>
              <a:gd name="T12" fmla="*/ 0 60000 65536"/>
              <a:gd name="T13" fmla="*/ 0 60000 65536"/>
              <a:gd name="T14" fmla="*/ 0 60000 65536"/>
              <a:gd name="T15" fmla="*/ 0 w 65"/>
              <a:gd name="T16" fmla="*/ 0 h 97"/>
              <a:gd name="T17" fmla="*/ 65 w 65"/>
              <a:gd name="T18" fmla="*/ 97 h 97"/>
            </a:gdLst>
            <a:ahLst/>
            <a:cxnLst>
              <a:cxn ang="T10">
                <a:pos x="T0" y="T1"/>
              </a:cxn>
              <a:cxn ang="T11">
                <a:pos x="T2" y="T3"/>
              </a:cxn>
              <a:cxn ang="T12">
                <a:pos x="T4" y="T5"/>
              </a:cxn>
              <a:cxn ang="T13">
                <a:pos x="T6" y="T7"/>
              </a:cxn>
              <a:cxn ang="T14">
                <a:pos x="T8" y="T9"/>
              </a:cxn>
            </a:cxnLst>
            <a:rect l="T15" t="T16" r="T17" b="T18"/>
            <a:pathLst>
              <a:path w="65" h="97">
                <a:moveTo>
                  <a:pt x="33" y="0"/>
                </a:moveTo>
                <a:lnTo>
                  <a:pt x="65" y="0"/>
                </a:lnTo>
                <a:lnTo>
                  <a:pt x="33" y="97"/>
                </a:lnTo>
                <a:lnTo>
                  <a:pt x="0" y="0"/>
                </a:lnTo>
                <a:lnTo>
                  <a:pt x="33"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59805" name="Rectangle 463"/>
          <p:cNvSpPr>
            <a:spLocks noChangeArrowheads="1"/>
          </p:cNvSpPr>
          <p:nvPr/>
        </p:nvSpPr>
        <p:spPr bwMode="auto">
          <a:xfrm>
            <a:off x="3381375" y="4662488"/>
            <a:ext cx="17463" cy="15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59806" name="Rectangle 464"/>
          <p:cNvSpPr>
            <a:spLocks noChangeArrowheads="1"/>
          </p:cNvSpPr>
          <p:nvPr/>
        </p:nvSpPr>
        <p:spPr bwMode="auto">
          <a:xfrm>
            <a:off x="3381375" y="4919663"/>
            <a:ext cx="17463" cy="15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59807" name="Rectangle 465"/>
          <p:cNvSpPr>
            <a:spLocks noChangeArrowheads="1"/>
          </p:cNvSpPr>
          <p:nvPr/>
        </p:nvSpPr>
        <p:spPr bwMode="auto">
          <a:xfrm>
            <a:off x="3381375" y="4662488"/>
            <a:ext cx="17463" cy="2571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59808" name="Text Box 5"/>
          <p:cNvSpPr txBox="1">
            <a:spLocks noChangeArrowheads="1"/>
          </p:cNvSpPr>
          <p:nvPr/>
        </p:nvSpPr>
        <p:spPr bwMode="auto">
          <a:xfrm>
            <a:off x="79375" y="1360488"/>
            <a:ext cx="2386013" cy="4727575"/>
          </a:xfrm>
          <a:prstGeom prst="rect">
            <a:avLst/>
          </a:prstGeom>
          <a:noFill/>
          <a:ln w="12700">
            <a:noFill/>
            <a:miter lim="800000"/>
            <a:headEnd/>
            <a:tailEnd/>
          </a:ln>
        </p:spPr>
        <p:txBody>
          <a:bodyPr>
            <a:spAutoFit/>
          </a:bodyPr>
          <a:lstStyle/>
          <a:p>
            <a:pPr marL="457200" indent="-457200">
              <a:spcBef>
                <a:spcPct val="30000"/>
              </a:spcBef>
              <a:buFontTx/>
              <a:buChar char="•"/>
            </a:pPr>
            <a:endParaRPr lang="en-US" sz="2000" i="1" u="none"/>
          </a:p>
          <a:p>
            <a:pPr marL="457200" indent="-457200">
              <a:spcBef>
                <a:spcPct val="30000"/>
              </a:spcBef>
              <a:buFontTx/>
              <a:buAutoNum type="arabicPeriod"/>
            </a:pPr>
            <a:r>
              <a:rPr lang="en-US" sz="2000" i="1" u="none"/>
              <a:t>Synchronized method invocation &amp; serialization</a:t>
            </a:r>
          </a:p>
          <a:p>
            <a:pPr marL="457200" indent="-457200">
              <a:spcBef>
                <a:spcPct val="30000"/>
              </a:spcBef>
              <a:buFontTx/>
              <a:buAutoNum type="arabicPeriod"/>
            </a:pPr>
            <a:r>
              <a:rPr lang="en-US" sz="2000" i="1" u="none"/>
              <a:t>Synchronized method thread suspension</a:t>
            </a:r>
          </a:p>
          <a:p>
            <a:pPr marL="457200" indent="-457200">
              <a:spcBef>
                <a:spcPct val="30000"/>
              </a:spcBef>
              <a:buFontTx/>
              <a:buAutoNum type="arabicPeriod"/>
            </a:pPr>
            <a:r>
              <a:rPr lang="en-US" sz="2000" i="1" u="none"/>
              <a:t>Monitor condition notification</a:t>
            </a:r>
          </a:p>
          <a:p>
            <a:pPr marL="457200" indent="-457200">
              <a:spcBef>
                <a:spcPct val="30000"/>
              </a:spcBef>
              <a:buFontTx/>
              <a:buAutoNum type="arabicPeriod"/>
            </a:pPr>
            <a:r>
              <a:rPr lang="en-US" sz="2000" i="1" u="none"/>
              <a:t>Synchronized method thread resumption</a:t>
            </a:r>
          </a:p>
        </p:txBody>
      </p:sp>
    </p:spTree>
  </p:cSld>
  <p:clrMapOvr>
    <a:masterClrMapping/>
  </p:clrMapOvr>
  <p:transition/>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Slide Number Placeholder 2"/>
          <p:cNvSpPr>
            <a:spLocks noGrp="1"/>
          </p:cNvSpPr>
          <p:nvPr>
            <p:ph type="sldNum" sz="quarter" idx="10"/>
          </p:nvPr>
        </p:nvSpPr>
        <p:spPr>
          <a:noFill/>
        </p:spPr>
        <p:txBody>
          <a:bodyPr/>
          <a:lstStyle/>
          <a:p>
            <a:fld id="{AEA3724D-4A80-47B3-AE83-31DE818DC42B}" type="slidenum">
              <a:rPr lang="en-US" smtClean="0">
                <a:latin typeface="Arial" pitchFamily="34" charset="0"/>
              </a:rPr>
              <a:pPr/>
              <a:t>153</a:t>
            </a:fld>
            <a:endParaRPr lang="en-US" smtClean="0">
              <a:latin typeface="Arial" pitchFamily="34" charset="0"/>
            </a:endParaRPr>
          </a:p>
        </p:txBody>
      </p:sp>
      <p:sp>
        <p:nvSpPr>
          <p:cNvPr id="160771" name="Rectangle 2"/>
          <p:cNvSpPr>
            <a:spLocks noGrp="1" noChangeArrowheads="1"/>
          </p:cNvSpPr>
          <p:nvPr>
            <p:ph type="title"/>
          </p:nvPr>
        </p:nvSpPr>
        <p:spPr>
          <a:xfrm>
            <a:off x="-466725" y="-38100"/>
            <a:ext cx="10047288" cy="914400"/>
          </a:xfrm>
        </p:spPr>
        <p:txBody>
          <a:bodyPr/>
          <a:lstStyle/>
          <a:p>
            <a:r>
              <a:rPr lang="en-US" sz="4000" smtClean="0">
                <a:latin typeface="Arial Narrow" pitchFamily="34" charset="0"/>
              </a:rPr>
              <a:t>Applying Monitor Object Pattern in JAWS</a:t>
            </a:r>
          </a:p>
        </p:txBody>
      </p:sp>
      <p:sp>
        <p:nvSpPr>
          <p:cNvPr id="160772" name="Rectangle 102"/>
          <p:cNvSpPr>
            <a:spLocks noChangeArrowheads="1"/>
          </p:cNvSpPr>
          <p:nvPr/>
        </p:nvSpPr>
        <p:spPr bwMode="auto">
          <a:xfrm>
            <a:off x="8180388" y="3895725"/>
            <a:ext cx="1587"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773" name="Rectangle 103"/>
          <p:cNvSpPr>
            <a:spLocks noChangeArrowheads="1"/>
          </p:cNvSpPr>
          <p:nvPr/>
        </p:nvSpPr>
        <p:spPr bwMode="auto">
          <a:xfrm>
            <a:off x="8099425" y="3895725"/>
            <a:ext cx="1588"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774" name="Rectangle 109"/>
          <p:cNvSpPr>
            <a:spLocks noChangeArrowheads="1"/>
          </p:cNvSpPr>
          <p:nvPr/>
        </p:nvSpPr>
        <p:spPr bwMode="auto">
          <a:xfrm>
            <a:off x="6904038" y="3895725"/>
            <a:ext cx="1587"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775" name="Rectangle 110"/>
          <p:cNvSpPr>
            <a:spLocks noChangeArrowheads="1"/>
          </p:cNvSpPr>
          <p:nvPr/>
        </p:nvSpPr>
        <p:spPr bwMode="auto">
          <a:xfrm>
            <a:off x="6843713" y="3895725"/>
            <a:ext cx="1587"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776" name="Rectangle 115"/>
          <p:cNvSpPr>
            <a:spLocks noChangeArrowheads="1"/>
          </p:cNvSpPr>
          <p:nvPr/>
        </p:nvSpPr>
        <p:spPr bwMode="auto">
          <a:xfrm>
            <a:off x="3254375" y="3895725"/>
            <a:ext cx="1588"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777" name="Rectangle 116"/>
          <p:cNvSpPr>
            <a:spLocks noChangeArrowheads="1"/>
          </p:cNvSpPr>
          <p:nvPr/>
        </p:nvSpPr>
        <p:spPr bwMode="auto">
          <a:xfrm>
            <a:off x="3335338" y="3895725"/>
            <a:ext cx="1587"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778" name="Rectangle 122"/>
          <p:cNvSpPr>
            <a:spLocks noChangeArrowheads="1"/>
          </p:cNvSpPr>
          <p:nvPr/>
        </p:nvSpPr>
        <p:spPr bwMode="auto">
          <a:xfrm>
            <a:off x="4714875" y="3895725"/>
            <a:ext cx="1588"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779" name="Rectangle 123"/>
          <p:cNvSpPr>
            <a:spLocks noChangeArrowheads="1"/>
          </p:cNvSpPr>
          <p:nvPr/>
        </p:nvSpPr>
        <p:spPr bwMode="auto">
          <a:xfrm>
            <a:off x="4775200" y="3895725"/>
            <a:ext cx="1588"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780" name="Rectangle 128"/>
          <p:cNvSpPr>
            <a:spLocks noChangeArrowheads="1"/>
          </p:cNvSpPr>
          <p:nvPr/>
        </p:nvSpPr>
        <p:spPr bwMode="auto">
          <a:xfrm>
            <a:off x="8545513" y="4137025"/>
            <a:ext cx="1587"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781" name="Rectangle 131"/>
          <p:cNvSpPr>
            <a:spLocks noChangeArrowheads="1"/>
          </p:cNvSpPr>
          <p:nvPr/>
        </p:nvSpPr>
        <p:spPr bwMode="auto">
          <a:xfrm>
            <a:off x="8443913" y="4400550"/>
            <a:ext cx="158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782" name="Rectangle 136"/>
          <p:cNvSpPr>
            <a:spLocks noChangeArrowheads="1"/>
          </p:cNvSpPr>
          <p:nvPr/>
        </p:nvSpPr>
        <p:spPr bwMode="auto">
          <a:xfrm>
            <a:off x="8261350" y="4137025"/>
            <a:ext cx="1588"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783" name="Rectangle 137"/>
          <p:cNvSpPr>
            <a:spLocks noChangeArrowheads="1"/>
          </p:cNvSpPr>
          <p:nvPr/>
        </p:nvSpPr>
        <p:spPr bwMode="auto">
          <a:xfrm>
            <a:off x="8281988" y="4137025"/>
            <a:ext cx="1587"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784" name="Rectangle 140"/>
          <p:cNvSpPr>
            <a:spLocks noChangeArrowheads="1"/>
          </p:cNvSpPr>
          <p:nvPr/>
        </p:nvSpPr>
        <p:spPr bwMode="auto">
          <a:xfrm>
            <a:off x="3352800" y="4184650"/>
            <a:ext cx="1588"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785" name="Rectangle 143"/>
          <p:cNvSpPr>
            <a:spLocks noChangeArrowheads="1"/>
          </p:cNvSpPr>
          <p:nvPr/>
        </p:nvSpPr>
        <p:spPr bwMode="auto">
          <a:xfrm>
            <a:off x="2890838" y="4379913"/>
            <a:ext cx="1587" cy="206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786" name="Rectangle 148"/>
          <p:cNvSpPr>
            <a:spLocks noChangeArrowheads="1"/>
          </p:cNvSpPr>
          <p:nvPr/>
        </p:nvSpPr>
        <p:spPr bwMode="auto">
          <a:xfrm>
            <a:off x="2708275" y="4137025"/>
            <a:ext cx="1588"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787" name="Rectangle 149"/>
          <p:cNvSpPr>
            <a:spLocks noChangeArrowheads="1"/>
          </p:cNvSpPr>
          <p:nvPr/>
        </p:nvSpPr>
        <p:spPr bwMode="auto">
          <a:xfrm>
            <a:off x="3089275" y="4184650"/>
            <a:ext cx="1588"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788" name="Rectangle 43"/>
          <p:cNvSpPr>
            <a:spLocks noChangeArrowheads="1"/>
          </p:cNvSpPr>
          <p:nvPr/>
        </p:nvSpPr>
        <p:spPr bwMode="auto">
          <a:xfrm>
            <a:off x="28575" y="1074738"/>
            <a:ext cx="3060700" cy="2543175"/>
          </a:xfrm>
          <a:prstGeom prst="rect">
            <a:avLst/>
          </a:prstGeom>
          <a:solidFill>
            <a:srgbClr val="FFFF9F"/>
          </a:solidFill>
          <a:ln w="12700">
            <a:solidFill>
              <a:schemeClr val="tx1"/>
            </a:solidFill>
            <a:miter lim="800000"/>
            <a:headEnd/>
            <a:tailEnd/>
          </a:ln>
        </p:spPr>
        <p:txBody>
          <a:bodyPr>
            <a:spAutoFit/>
          </a:bodyPr>
          <a:lstStyle/>
          <a:p>
            <a:pPr>
              <a:spcBef>
                <a:spcPts val="500"/>
              </a:spcBef>
              <a:spcAft>
                <a:spcPts val="500"/>
              </a:spcAft>
            </a:pPr>
            <a:r>
              <a:rPr lang="en-US" sz="2000" u="none"/>
              <a:t>The JAWS synchronized request queue implements the queue’s </a:t>
            </a:r>
            <a:r>
              <a:rPr lang="en-US" sz="2000" i="1" u="none"/>
              <a:t>not-empty</a:t>
            </a:r>
            <a:r>
              <a:rPr lang="en-US" sz="2000" u="none"/>
              <a:t> &amp; </a:t>
            </a:r>
            <a:r>
              <a:rPr lang="en-US" sz="2000" i="1" u="none"/>
              <a:t>not-full</a:t>
            </a:r>
            <a:r>
              <a:rPr lang="en-US" sz="2000" u="none"/>
              <a:t> monitor conditions via a pair of ACE wrapper facades for POSIX-style condition variables</a:t>
            </a:r>
          </a:p>
        </p:txBody>
      </p:sp>
      <p:sp>
        <p:nvSpPr>
          <p:cNvPr id="160789" name="Rectangle 11"/>
          <p:cNvSpPr>
            <a:spLocks noChangeArrowheads="1"/>
          </p:cNvSpPr>
          <p:nvPr/>
        </p:nvSpPr>
        <p:spPr bwMode="auto">
          <a:xfrm>
            <a:off x="5167313" y="962025"/>
            <a:ext cx="1635125" cy="128111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60790" name="Rectangle 12"/>
          <p:cNvSpPr>
            <a:spLocks noChangeArrowheads="1"/>
          </p:cNvSpPr>
          <p:nvPr/>
        </p:nvSpPr>
        <p:spPr bwMode="auto">
          <a:xfrm>
            <a:off x="5770563" y="2114550"/>
            <a:ext cx="20637" cy="2111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791" name="Rectangle 13"/>
          <p:cNvSpPr>
            <a:spLocks noChangeArrowheads="1"/>
          </p:cNvSpPr>
          <p:nvPr/>
        </p:nvSpPr>
        <p:spPr bwMode="auto">
          <a:xfrm>
            <a:off x="5014913" y="2303463"/>
            <a:ext cx="755650"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792" name="Rectangle 14"/>
          <p:cNvSpPr>
            <a:spLocks noChangeArrowheads="1"/>
          </p:cNvSpPr>
          <p:nvPr/>
        </p:nvSpPr>
        <p:spPr bwMode="auto">
          <a:xfrm>
            <a:off x="5003800" y="2303463"/>
            <a:ext cx="20638" cy="2111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793" name="Rectangle 15"/>
          <p:cNvSpPr>
            <a:spLocks noChangeArrowheads="1"/>
          </p:cNvSpPr>
          <p:nvPr/>
        </p:nvSpPr>
        <p:spPr bwMode="auto">
          <a:xfrm>
            <a:off x="6524625" y="2114550"/>
            <a:ext cx="20638" cy="2111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794" name="Rectangle 16"/>
          <p:cNvSpPr>
            <a:spLocks noChangeArrowheads="1"/>
          </p:cNvSpPr>
          <p:nvPr/>
        </p:nvSpPr>
        <p:spPr bwMode="auto">
          <a:xfrm>
            <a:off x="6524625" y="2303463"/>
            <a:ext cx="776288"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795" name="Rectangle 17"/>
          <p:cNvSpPr>
            <a:spLocks noChangeArrowheads="1"/>
          </p:cNvSpPr>
          <p:nvPr/>
        </p:nvSpPr>
        <p:spPr bwMode="auto">
          <a:xfrm>
            <a:off x="7280275" y="2303463"/>
            <a:ext cx="20638" cy="2111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796" name="Rectangle 18"/>
          <p:cNvSpPr>
            <a:spLocks noChangeArrowheads="1"/>
          </p:cNvSpPr>
          <p:nvPr/>
        </p:nvSpPr>
        <p:spPr bwMode="auto">
          <a:xfrm>
            <a:off x="7385050" y="2243138"/>
            <a:ext cx="349250" cy="198437"/>
          </a:xfrm>
          <a:prstGeom prst="rect">
            <a:avLst/>
          </a:prstGeom>
          <a:noFill/>
          <a:ln w="9525">
            <a:noFill/>
            <a:miter lim="800000"/>
            <a:headEnd/>
            <a:tailEnd/>
          </a:ln>
        </p:spPr>
        <p:txBody>
          <a:bodyPr wrap="none" lIns="0" tIns="0" rIns="0" bIns="0">
            <a:spAutoFit/>
          </a:bodyPr>
          <a:lstStyle/>
          <a:p>
            <a:r>
              <a:rPr lang="en-US" sz="1300" u="none">
                <a:solidFill>
                  <a:srgbClr val="000000"/>
                </a:solidFill>
              </a:rPr>
              <a:t>uses</a:t>
            </a:r>
            <a:endParaRPr lang="en-US" b="1" u="none"/>
          </a:p>
        </p:txBody>
      </p:sp>
      <p:sp>
        <p:nvSpPr>
          <p:cNvPr id="160797" name="Rectangle 19"/>
          <p:cNvSpPr>
            <a:spLocks noChangeArrowheads="1"/>
          </p:cNvSpPr>
          <p:nvPr/>
        </p:nvSpPr>
        <p:spPr bwMode="auto">
          <a:xfrm>
            <a:off x="4554538" y="2284413"/>
            <a:ext cx="349250" cy="198437"/>
          </a:xfrm>
          <a:prstGeom prst="rect">
            <a:avLst/>
          </a:prstGeom>
          <a:noFill/>
          <a:ln w="9525">
            <a:noFill/>
            <a:miter lim="800000"/>
            <a:headEnd/>
            <a:tailEnd/>
          </a:ln>
        </p:spPr>
        <p:txBody>
          <a:bodyPr wrap="none" lIns="0" tIns="0" rIns="0" bIns="0">
            <a:spAutoFit/>
          </a:bodyPr>
          <a:lstStyle/>
          <a:p>
            <a:r>
              <a:rPr lang="en-US" sz="1300" u="none">
                <a:solidFill>
                  <a:srgbClr val="000000"/>
                </a:solidFill>
              </a:rPr>
              <a:t>uses</a:t>
            </a:r>
            <a:endParaRPr lang="en-US" b="1" u="none"/>
          </a:p>
        </p:txBody>
      </p:sp>
      <p:sp>
        <p:nvSpPr>
          <p:cNvPr id="160798" name="Rectangle 20"/>
          <p:cNvSpPr>
            <a:spLocks noChangeArrowheads="1"/>
          </p:cNvSpPr>
          <p:nvPr/>
        </p:nvSpPr>
        <p:spPr bwMode="auto">
          <a:xfrm>
            <a:off x="5057775" y="2284413"/>
            <a:ext cx="92075" cy="198437"/>
          </a:xfrm>
          <a:prstGeom prst="rect">
            <a:avLst/>
          </a:prstGeom>
          <a:noFill/>
          <a:ln w="9525">
            <a:noFill/>
            <a:miter lim="800000"/>
            <a:headEnd/>
            <a:tailEnd/>
          </a:ln>
        </p:spPr>
        <p:txBody>
          <a:bodyPr wrap="none" lIns="0" tIns="0" rIns="0" bIns="0">
            <a:spAutoFit/>
          </a:bodyPr>
          <a:lstStyle/>
          <a:p>
            <a:r>
              <a:rPr lang="en-US" sz="1300" u="none">
                <a:solidFill>
                  <a:srgbClr val="000000"/>
                </a:solidFill>
              </a:rPr>
              <a:t>2</a:t>
            </a:r>
            <a:endParaRPr lang="en-US" b="1" u="none"/>
          </a:p>
        </p:txBody>
      </p:sp>
      <p:sp>
        <p:nvSpPr>
          <p:cNvPr id="160799" name="Freeform 21"/>
          <p:cNvSpPr>
            <a:spLocks/>
          </p:cNvSpPr>
          <p:nvPr/>
        </p:nvSpPr>
        <p:spPr bwMode="auto">
          <a:xfrm>
            <a:off x="6461125" y="2009775"/>
            <a:ext cx="127000" cy="252413"/>
          </a:xfrm>
          <a:custGeom>
            <a:avLst/>
            <a:gdLst>
              <a:gd name="T0" fmla="*/ 2147483647 w 80"/>
              <a:gd name="T1" fmla="*/ 0 h 159"/>
              <a:gd name="T2" fmla="*/ 0 w 80"/>
              <a:gd name="T3" fmla="*/ 2147483647 h 159"/>
              <a:gd name="T4" fmla="*/ 2147483647 w 80"/>
              <a:gd name="T5" fmla="*/ 2147483647 h 159"/>
              <a:gd name="T6" fmla="*/ 2147483647 w 80"/>
              <a:gd name="T7" fmla="*/ 2147483647 h 159"/>
              <a:gd name="T8" fmla="*/ 2147483647 w 80"/>
              <a:gd name="T9" fmla="*/ 0 h 159"/>
              <a:gd name="T10" fmla="*/ 0 60000 65536"/>
              <a:gd name="T11" fmla="*/ 0 60000 65536"/>
              <a:gd name="T12" fmla="*/ 0 60000 65536"/>
              <a:gd name="T13" fmla="*/ 0 60000 65536"/>
              <a:gd name="T14" fmla="*/ 0 60000 65536"/>
              <a:gd name="T15" fmla="*/ 0 w 80"/>
              <a:gd name="T16" fmla="*/ 0 h 159"/>
              <a:gd name="T17" fmla="*/ 80 w 80"/>
              <a:gd name="T18" fmla="*/ 159 h 159"/>
            </a:gdLst>
            <a:ahLst/>
            <a:cxnLst>
              <a:cxn ang="T10">
                <a:pos x="T0" y="T1"/>
              </a:cxn>
              <a:cxn ang="T11">
                <a:pos x="T2" y="T3"/>
              </a:cxn>
              <a:cxn ang="T12">
                <a:pos x="T4" y="T5"/>
              </a:cxn>
              <a:cxn ang="T13">
                <a:pos x="T6" y="T7"/>
              </a:cxn>
              <a:cxn ang="T14">
                <a:pos x="T8" y="T9"/>
              </a:cxn>
            </a:cxnLst>
            <a:rect l="T15" t="T16" r="T17" b="T18"/>
            <a:pathLst>
              <a:path w="80" h="159">
                <a:moveTo>
                  <a:pt x="40" y="0"/>
                </a:moveTo>
                <a:lnTo>
                  <a:pt x="0" y="80"/>
                </a:lnTo>
                <a:lnTo>
                  <a:pt x="40" y="159"/>
                </a:lnTo>
                <a:lnTo>
                  <a:pt x="80" y="80"/>
                </a:lnTo>
                <a:lnTo>
                  <a:pt x="4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0800" name="Freeform 22"/>
          <p:cNvSpPr>
            <a:spLocks/>
          </p:cNvSpPr>
          <p:nvPr/>
        </p:nvSpPr>
        <p:spPr bwMode="auto">
          <a:xfrm>
            <a:off x="6461125" y="2009775"/>
            <a:ext cx="147638" cy="273050"/>
          </a:xfrm>
          <a:custGeom>
            <a:avLst/>
            <a:gdLst>
              <a:gd name="T0" fmla="*/ 2147483647 w 93"/>
              <a:gd name="T1" fmla="*/ 0 h 172"/>
              <a:gd name="T2" fmla="*/ 2147483647 w 93"/>
              <a:gd name="T3" fmla="*/ 2147483647 h 172"/>
              <a:gd name="T4" fmla="*/ 0 w 93"/>
              <a:gd name="T5" fmla="*/ 2147483647 h 172"/>
              <a:gd name="T6" fmla="*/ 2147483647 w 93"/>
              <a:gd name="T7" fmla="*/ 2147483647 h 172"/>
              <a:gd name="T8" fmla="*/ 2147483647 w 93"/>
              <a:gd name="T9" fmla="*/ 2147483647 h 172"/>
              <a:gd name="T10" fmla="*/ 2147483647 w 93"/>
              <a:gd name="T11" fmla="*/ 2147483647 h 172"/>
              <a:gd name="T12" fmla="*/ 2147483647 w 93"/>
              <a:gd name="T13" fmla="*/ 2147483647 h 172"/>
              <a:gd name="T14" fmla="*/ 2147483647 w 93"/>
              <a:gd name="T15" fmla="*/ 2147483647 h 172"/>
              <a:gd name="T16" fmla="*/ 2147483647 w 93"/>
              <a:gd name="T17" fmla="*/ 2147483647 h 172"/>
              <a:gd name="T18" fmla="*/ 2147483647 w 93"/>
              <a:gd name="T19" fmla="*/ 2147483647 h 172"/>
              <a:gd name="T20" fmla="*/ 2147483647 w 93"/>
              <a:gd name="T21" fmla="*/ 2147483647 h 172"/>
              <a:gd name="T22" fmla="*/ 2147483647 w 93"/>
              <a:gd name="T23" fmla="*/ 2147483647 h 172"/>
              <a:gd name="T24" fmla="*/ 2147483647 w 93"/>
              <a:gd name="T25" fmla="*/ 2147483647 h 172"/>
              <a:gd name="T26" fmla="*/ 2147483647 w 93"/>
              <a:gd name="T27" fmla="*/ 2147483647 h 172"/>
              <a:gd name="T28" fmla="*/ 0 w 93"/>
              <a:gd name="T29" fmla="*/ 2147483647 h 172"/>
              <a:gd name="T30" fmla="*/ 0 w 93"/>
              <a:gd name="T31" fmla="*/ 2147483647 h 172"/>
              <a:gd name="T32" fmla="*/ 0 w 93"/>
              <a:gd name="T33" fmla="*/ 2147483647 h 172"/>
              <a:gd name="T34" fmla="*/ 2147483647 w 93"/>
              <a:gd name="T35" fmla="*/ 0 h 172"/>
              <a:gd name="T36" fmla="*/ 2147483647 w 93"/>
              <a:gd name="T37" fmla="*/ 0 h 1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3"/>
              <a:gd name="T58" fmla="*/ 0 h 172"/>
              <a:gd name="T59" fmla="*/ 93 w 93"/>
              <a:gd name="T60" fmla="*/ 172 h 1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3" h="172">
                <a:moveTo>
                  <a:pt x="53" y="0"/>
                </a:moveTo>
                <a:lnTo>
                  <a:pt x="14" y="80"/>
                </a:lnTo>
                <a:lnTo>
                  <a:pt x="0" y="80"/>
                </a:lnTo>
                <a:lnTo>
                  <a:pt x="14" y="80"/>
                </a:lnTo>
                <a:lnTo>
                  <a:pt x="53" y="159"/>
                </a:lnTo>
                <a:lnTo>
                  <a:pt x="40" y="159"/>
                </a:lnTo>
                <a:lnTo>
                  <a:pt x="80" y="80"/>
                </a:lnTo>
                <a:lnTo>
                  <a:pt x="93" y="80"/>
                </a:lnTo>
                <a:lnTo>
                  <a:pt x="53" y="159"/>
                </a:lnTo>
                <a:lnTo>
                  <a:pt x="40" y="172"/>
                </a:lnTo>
                <a:lnTo>
                  <a:pt x="40" y="159"/>
                </a:lnTo>
                <a:lnTo>
                  <a:pt x="0" y="80"/>
                </a:lnTo>
                <a:lnTo>
                  <a:pt x="40" y="0"/>
                </a:lnTo>
                <a:lnTo>
                  <a:pt x="53"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0801" name="Freeform 23"/>
          <p:cNvSpPr>
            <a:spLocks/>
          </p:cNvSpPr>
          <p:nvPr/>
        </p:nvSpPr>
        <p:spPr bwMode="auto">
          <a:xfrm>
            <a:off x="6524625" y="1989138"/>
            <a:ext cx="84138" cy="147637"/>
          </a:xfrm>
          <a:custGeom>
            <a:avLst/>
            <a:gdLst>
              <a:gd name="T0" fmla="*/ 2147483647 w 53"/>
              <a:gd name="T1" fmla="*/ 2147483647 h 93"/>
              <a:gd name="T2" fmla="*/ 0 w 53"/>
              <a:gd name="T3" fmla="*/ 2147483647 h 93"/>
              <a:gd name="T4" fmla="*/ 0 w 53"/>
              <a:gd name="T5" fmla="*/ 2147483647 h 93"/>
              <a:gd name="T6" fmla="*/ 2147483647 w 53"/>
              <a:gd name="T7" fmla="*/ 0 h 93"/>
              <a:gd name="T8" fmla="*/ 2147483647 w 53"/>
              <a:gd name="T9" fmla="*/ 2147483647 h 93"/>
              <a:gd name="T10" fmla="*/ 2147483647 w 53"/>
              <a:gd name="T11" fmla="*/ 2147483647 h 93"/>
              <a:gd name="T12" fmla="*/ 2147483647 w 53"/>
              <a:gd name="T13" fmla="*/ 2147483647 h 93"/>
              <a:gd name="T14" fmla="*/ 0 60000 65536"/>
              <a:gd name="T15" fmla="*/ 0 60000 65536"/>
              <a:gd name="T16" fmla="*/ 0 60000 65536"/>
              <a:gd name="T17" fmla="*/ 0 60000 65536"/>
              <a:gd name="T18" fmla="*/ 0 60000 65536"/>
              <a:gd name="T19" fmla="*/ 0 60000 65536"/>
              <a:gd name="T20" fmla="*/ 0 60000 65536"/>
              <a:gd name="T21" fmla="*/ 0 w 53"/>
              <a:gd name="T22" fmla="*/ 0 h 93"/>
              <a:gd name="T23" fmla="*/ 53 w 53"/>
              <a:gd name="T24" fmla="*/ 93 h 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3" h="93">
                <a:moveTo>
                  <a:pt x="40" y="93"/>
                </a:moveTo>
                <a:lnTo>
                  <a:pt x="0" y="13"/>
                </a:lnTo>
                <a:lnTo>
                  <a:pt x="13" y="0"/>
                </a:lnTo>
                <a:lnTo>
                  <a:pt x="13" y="13"/>
                </a:lnTo>
                <a:lnTo>
                  <a:pt x="53" y="93"/>
                </a:lnTo>
                <a:lnTo>
                  <a:pt x="40" y="9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0802" name="Freeform 24"/>
          <p:cNvSpPr>
            <a:spLocks/>
          </p:cNvSpPr>
          <p:nvPr/>
        </p:nvSpPr>
        <p:spPr bwMode="auto">
          <a:xfrm>
            <a:off x="5707063" y="2030413"/>
            <a:ext cx="125412" cy="252412"/>
          </a:xfrm>
          <a:custGeom>
            <a:avLst/>
            <a:gdLst>
              <a:gd name="T0" fmla="*/ 2147483647 w 79"/>
              <a:gd name="T1" fmla="*/ 0 h 159"/>
              <a:gd name="T2" fmla="*/ 0 w 79"/>
              <a:gd name="T3" fmla="*/ 2147483647 h 159"/>
              <a:gd name="T4" fmla="*/ 2147483647 w 79"/>
              <a:gd name="T5" fmla="*/ 2147483647 h 159"/>
              <a:gd name="T6" fmla="*/ 2147483647 w 79"/>
              <a:gd name="T7" fmla="*/ 2147483647 h 159"/>
              <a:gd name="T8" fmla="*/ 2147483647 w 79"/>
              <a:gd name="T9" fmla="*/ 0 h 159"/>
              <a:gd name="T10" fmla="*/ 0 60000 65536"/>
              <a:gd name="T11" fmla="*/ 0 60000 65536"/>
              <a:gd name="T12" fmla="*/ 0 60000 65536"/>
              <a:gd name="T13" fmla="*/ 0 60000 65536"/>
              <a:gd name="T14" fmla="*/ 0 60000 65536"/>
              <a:gd name="T15" fmla="*/ 0 w 79"/>
              <a:gd name="T16" fmla="*/ 0 h 159"/>
              <a:gd name="T17" fmla="*/ 79 w 79"/>
              <a:gd name="T18" fmla="*/ 159 h 159"/>
            </a:gdLst>
            <a:ahLst/>
            <a:cxnLst>
              <a:cxn ang="T10">
                <a:pos x="T0" y="T1"/>
              </a:cxn>
              <a:cxn ang="T11">
                <a:pos x="T2" y="T3"/>
              </a:cxn>
              <a:cxn ang="T12">
                <a:pos x="T4" y="T5"/>
              </a:cxn>
              <a:cxn ang="T13">
                <a:pos x="T6" y="T7"/>
              </a:cxn>
              <a:cxn ang="T14">
                <a:pos x="T8" y="T9"/>
              </a:cxn>
            </a:cxnLst>
            <a:rect l="T15" t="T16" r="T17" b="T18"/>
            <a:pathLst>
              <a:path w="79" h="159">
                <a:moveTo>
                  <a:pt x="40" y="0"/>
                </a:moveTo>
                <a:lnTo>
                  <a:pt x="0" y="80"/>
                </a:lnTo>
                <a:lnTo>
                  <a:pt x="40" y="159"/>
                </a:lnTo>
                <a:lnTo>
                  <a:pt x="79" y="80"/>
                </a:lnTo>
                <a:lnTo>
                  <a:pt x="4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0803" name="Freeform 25"/>
          <p:cNvSpPr>
            <a:spLocks/>
          </p:cNvSpPr>
          <p:nvPr/>
        </p:nvSpPr>
        <p:spPr bwMode="auto">
          <a:xfrm>
            <a:off x="5707063" y="2030413"/>
            <a:ext cx="146050" cy="273050"/>
          </a:xfrm>
          <a:custGeom>
            <a:avLst/>
            <a:gdLst>
              <a:gd name="T0" fmla="*/ 2147483647 w 92"/>
              <a:gd name="T1" fmla="*/ 0 h 172"/>
              <a:gd name="T2" fmla="*/ 2147483647 w 92"/>
              <a:gd name="T3" fmla="*/ 2147483647 h 172"/>
              <a:gd name="T4" fmla="*/ 0 w 92"/>
              <a:gd name="T5" fmla="*/ 2147483647 h 172"/>
              <a:gd name="T6" fmla="*/ 2147483647 w 92"/>
              <a:gd name="T7" fmla="*/ 2147483647 h 172"/>
              <a:gd name="T8" fmla="*/ 2147483647 w 92"/>
              <a:gd name="T9" fmla="*/ 2147483647 h 172"/>
              <a:gd name="T10" fmla="*/ 2147483647 w 92"/>
              <a:gd name="T11" fmla="*/ 2147483647 h 172"/>
              <a:gd name="T12" fmla="*/ 2147483647 w 92"/>
              <a:gd name="T13" fmla="*/ 2147483647 h 172"/>
              <a:gd name="T14" fmla="*/ 2147483647 w 92"/>
              <a:gd name="T15" fmla="*/ 2147483647 h 172"/>
              <a:gd name="T16" fmla="*/ 2147483647 w 92"/>
              <a:gd name="T17" fmla="*/ 2147483647 h 172"/>
              <a:gd name="T18" fmla="*/ 2147483647 w 92"/>
              <a:gd name="T19" fmla="*/ 2147483647 h 172"/>
              <a:gd name="T20" fmla="*/ 2147483647 w 92"/>
              <a:gd name="T21" fmla="*/ 2147483647 h 172"/>
              <a:gd name="T22" fmla="*/ 2147483647 w 92"/>
              <a:gd name="T23" fmla="*/ 2147483647 h 172"/>
              <a:gd name="T24" fmla="*/ 2147483647 w 92"/>
              <a:gd name="T25" fmla="*/ 2147483647 h 172"/>
              <a:gd name="T26" fmla="*/ 2147483647 w 92"/>
              <a:gd name="T27" fmla="*/ 2147483647 h 172"/>
              <a:gd name="T28" fmla="*/ 0 w 92"/>
              <a:gd name="T29" fmla="*/ 2147483647 h 172"/>
              <a:gd name="T30" fmla="*/ 0 w 92"/>
              <a:gd name="T31" fmla="*/ 2147483647 h 172"/>
              <a:gd name="T32" fmla="*/ 0 w 92"/>
              <a:gd name="T33" fmla="*/ 2147483647 h 172"/>
              <a:gd name="T34" fmla="*/ 2147483647 w 92"/>
              <a:gd name="T35" fmla="*/ 0 h 172"/>
              <a:gd name="T36" fmla="*/ 2147483647 w 92"/>
              <a:gd name="T37" fmla="*/ 0 h 1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2"/>
              <a:gd name="T58" fmla="*/ 0 h 172"/>
              <a:gd name="T59" fmla="*/ 92 w 92"/>
              <a:gd name="T60" fmla="*/ 172 h 1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2" h="172">
                <a:moveTo>
                  <a:pt x="53" y="0"/>
                </a:moveTo>
                <a:lnTo>
                  <a:pt x="13" y="80"/>
                </a:lnTo>
                <a:lnTo>
                  <a:pt x="0" y="80"/>
                </a:lnTo>
                <a:lnTo>
                  <a:pt x="13" y="80"/>
                </a:lnTo>
                <a:lnTo>
                  <a:pt x="53" y="159"/>
                </a:lnTo>
                <a:lnTo>
                  <a:pt x="40" y="159"/>
                </a:lnTo>
                <a:lnTo>
                  <a:pt x="79" y="80"/>
                </a:lnTo>
                <a:lnTo>
                  <a:pt x="92" y="80"/>
                </a:lnTo>
                <a:lnTo>
                  <a:pt x="53" y="159"/>
                </a:lnTo>
                <a:lnTo>
                  <a:pt x="40" y="172"/>
                </a:lnTo>
                <a:lnTo>
                  <a:pt x="40" y="159"/>
                </a:lnTo>
                <a:lnTo>
                  <a:pt x="0" y="80"/>
                </a:lnTo>
                <a:lnTo>
                  <a:pt x="40" y="0"/>
                </a:lnTo>
                <a:lnTo>
                  <a:pt x="53"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0804" name="Freeform 26"/>
          <p:cNvSpPr>
            <a:spLocks/>
          </p:cNvSpPr>
          <p:nvPr/>
        </p:nvSpPr>
        <p:spPr bwMode="auto">
          <a:xfrm>
            <a:off x="5770563" y="2009775"/>
            <a:ext cx="82550" cy="147638"/>
          </a:xfrm>
          <a:custGeom>
            <a:avLst/>
            <a:gdLst>
              <a:gd name="T0" fmla="*/ 2147483647 w 52"/>
              <a:gd name="T1" fmla="*/ 2147483647 h 93"/>
              <a:gd name="T2" fmla="*/ 0 w 52"/>
              <a:gd name="T3" fmla="*/ 2147483647 h 93"/>
              <a:gd name="T4" fmla="*/ 0 w 52"/>
              <a:gd name="T5" fmla="*/ 2147483647 h 93"/>
              <a:gd name="T6" fmla="*/ 2147483647 w 52"/>
              <a:gd name="T7" fmla="*/ 0 h 93"/>
              <a:gd name="T8" fmla="*/ 2147483647 w 52"/>
              <a:gd name="T9" fmla="*/ 2147483647 h 93"/>
              <a:gd name="T10" fmla="*/ 2147483647 w 52"/>
              <a:gd name="T11" fmla="*/ 2147483647 h 93"/>
              <a:gd name="T12" fmla="*/ 2147483647 w 52"/>
              <a:gd name="T13" fmla="*/ 2147483647 h 93"/>
              <a:gd name="T14" fmla="*/ 0 60000 65536"/>
              <a:gd name="T15" fmla="*/ 0 60000 65536"/>
              <a:gd name="T16" fmla="*/ 0 60000 65536"/>
              <a:gd name="T17" fmla="*/ 0 60000 65536"/>
              <a:gd name="T18" fmla="*/ 0 60000 65536"/>
              <a:gd name="T19" fmla="*/ 0 60000 65536"/>
              <a:gd name="T20" fmla="*/ 0 60000 65536"/>
              <a:gd name="T21" fmla="*/ 0 w 52"/>
              <a:gd name="T22" fmla="*/ 0 h 93"/>
              <a:gd name="T23" fmla="*/ 52 w 52"/>
              <a:gd name="T24" fmla="*/ 93 h 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93">
                <a:moveTo>
                  <a:pt x="39" y="93"/>
                </a:moveTo>
                <a:lnTo>
                  <a:pt x="0" y="13"/>
                </a:lnTo>
                <a:lnTo>
                  <a:pt x="13" y="0"/>
                </a:lnTo>
                <a:lnTo>
                  <a:pt x="13" y="13"/>
                </a:lnTo>
                <a:lnTo>
                  <a:pt x="52" y="93"/>
                </a:lnTo>
                <a:lnTo>
                  <a:pt x="39" y="9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0805" name="Rectangle 27"/>
          <p:cNvSpPr>
            <a:spLocks noChangeAspect="1" noChangeArrowheads="1"/>
          </p:cNvSpPr>
          <p:nvPr/>
        </p:nvSpPr>
        <p:spPr bwMode="auto">
          <a:xfrm>
            <a:off x="5065713" y="1057275"/>
            <a:ext cx="2089150" cy="292100"/>
          </a:xfrm>
          <a:prstGeom prst="rect">
            <a:avLst/>
          </a:prstGeom>
          <a:noFill/>
          <a:ln w="12700">
            <a:noFill/>
            <a:miter lim="800000"/>
            <a:headEnd/>
            <a:tailEnd/>
          </a:ln>
        </p:spPr>
        <p:txBody>
          <a:bodyPr/>
          <a:lstStyle/>
          <a:p>
            <a:pPr algn="ctr">
              <a:tabLst>
                <a:tab pos="611188" algn="l"/>
              </a:tabLst>
            </a:pPr>
            <a:r>
              <a:rPr lang="en-GB" sz="1600" b="1" u="none">
                <a:solidFill>
                  <a:srgbClr val="000000"/>
                </a:solidFill>
                <a:cs typeface="Times New Roman" pitchFamily="18" charset="0"/>
              </a:rPr>
              <a:t>Request Queue</a:t>
            </a:r>
            <a:endParaRPr lang="en-US" sz="1600" b="1" u="none">
              <a:cs typeface="Times New Roman" pitchFamily="18" charset="0"/>
            </a:endParaRPr>
          </a:p>
          <a:p>
            <a:pPr algn="ctr">
              <a:tabLst>
                <a:tab pos="611188" algn="l"/>
              </a:tabLst>
            </a:pPr>
            <a:endParaRPr lang="en-US" sz="1600" u="none"/>
          </a:p>
        </p:txBody>
      </p:sp>
      <p:sp>
        <p:nvSpPr>
          <p:cNvPr id="160806" name="Rectangle 28"/>
          <p:cNvSpPr>
            <a:spLocks noChangeAspect="1" noChangeArrowheads="1"/>
          </p:cNvSpPr>
          <p:nvPr/>
        </p:nvSpPr>
        <p:spPr bwMode="auto">
          <a:xfrm>
            <a:off x="5183188" y="1063625"/>
            <a:ext cx="1865312" cy="368300"/>
          </a:xfrm>
          <a:prstGeom prst="rect">
            <a:avLst/>
          </a:prstGeom>
          <a:noFill/>
          <a:ln w="19050">
            <a:solidFill>
              <a:schemeClr val="tx1"/>
            </a:solidFill>
            <a:miter lim="800000"/>
            <a:headEnd/>
            <a:tailEnd/>
          </a:ln>
        </p:spPr>
        <p:txBody>
          <a:bodyPr rot="10800000" wrap="none" anchor="ctr"/>
          <a:lstStyle/>
          <a:p>
            <a:endParaRPr lang="en-US"/>
          </a:p>
        </p:txBody>
      </p:sp>
      <p:sp>
        <p:nvSpPr>
          <p:cNvPr id="160807" name="Rectangle 29"/>
          <p:cNvSpPr>
            <a:spLocks noChangeAspect="1" noChangeArrowheads="1"/>
          </p:cNvSpPr>
          <p:nvPr/>
        </p:nvSpPr>
        <p:spPr bwMode="auto">
          <a:xfrm>
            <a:off x="5205413" y="1425575"/>
            <a:ext cx="1716087" cy="588963"/>
          </a:xfrm>
          <a:prstGeom prst="rect">
            <a:avLst/>
          </a:prstGeom>
          <a:noFill/>
          <a:ln w="12700">
            <a:noFill/>
            <a:miter lim="800000"/>
            <a:headEnd/>
            <a:tailEnd/>
          </a:ln>
        </p:spPr>
        <p:txBody>
          <a:bodyPr/>
          <a:lstStyle/>
          <a:p>
            <a:pPr>
              <a:lnSpc>
                <a:spcPct val="95000"/>
              </a:lnSpc>
              <a:tabLst>
                <a:tab pos="611188" algn="l"/>
              </a:tabLst>
            </a:pPr>
            <a:r>
              <a:rPr lang="en-GB" sz="1600" u="none">
                <a:solidFill>
                  <a:srgbClr val="000000"/>
                </a:solidFill>
                <a:cs typeface="Times New Roman" pitchFamily="18" charset="0"/>
              </a:rPr>
              <a:t>put()</a:t>
            </a:r>
          </a:p>
          <a:p>
            <a:pPr>
              <a:lnSpc>
                <a:spcPct val="95000"/>
              </a:lnSpc>
              <a:tabLst>
                <a:tab pos="611188" algn="l"/>
              </a:tabLst>
            </a:pPr>
            <a:r>
              <a:rPr lang="en-GB" sz="1600" u="none">
                <a:solidFill>
                  <a:srgbClr val="000000"/>
                </a:solidFill>
                <a:cs typeface="Times New Roman" pitchFamily="18" charset="0"/>
              </a:rPr>
              <a:t>get()</a:t>
            </a:r>
            <a:endParaRPr lang="en-US" sz="1600" u="none">
              <a:cs typeface="Times New Roman" pitchFamily="18" charset="0"/>
            </a:endParaRPr>
          </a:p>
        </p:txBody>
      </p:sp>
      <p:sp>
        <p:nvSpPr>
          <p:cNvPr id="160808" name="Rectangle 30"/>
          <p:cNvSpPr>
            <a:spLocks noChangeAspect="1" noChangeArrowheads="1"/>
          </p:cNvSpPr>
          <p:nvPr/>
        </p:nvSpPr>
        <p:spPr bwMode="auto">
          <a:xfrm>
            <a:off x="5183188" y="1431925"/>
            <a:ext cx="1865312" cy="584200"/>
          </a:xfrm>
          <a:prstGeom prst="rect">
            <a:avLst/>
          </a:prstGeom>
          <a:noFill/>
          <a:ln w="19050">
            <a:solidFill>
              <a:schemeClr val="tx1"/>
            </a:solidFill>
            <a:miter lim="800000"/>
            <a:headEnd/>
            <a:tailEnd/>
          </a:ln>
        </p:spPr>
        <p:txBody>
          <a:bodyPr rot="10800000" wrap="none" anchor="ctr"/>
          <a:lstStyle/>
          <a:p>
            <a:endParaRPr lang="en-US"/>
          </a:p>
        </p:txBody>
      </p:sp>
      <p:sp>
        <p:nvSpPr>
          <p:cNvPr id="160809" name="Rectangle 32"/>
          <p:cNvSpPr>
            <a:spLocks noChangeAspect="1" noChangeArrowheads="1"/>
          </p:cNvSpPr>
          <p:nvPr/>
        </p:nvSpPr>
        <p:spPr bwMode="auto">
          <a:xfrm>
            <a:off x="5832475" y="2520950"/>
            <a:ext cx="2112963" cy="292100"/>
          </a:xfrm>
          <a:prstGeom prst="rect">
            <a:avLst/>
          </a:prstGeom>
          <a:noFill/>
          <a:ln w="12700">
            <a:noFill/>
            <a:miter lim="800000"/>
            <a:headEnd/>
            <a:tailEnd/>
          </a:ln>
        </p:spPr>
        <p:txBody>
          <a:bodyPr/>
          <a:lstStyle/>
          <a:p>
            <a:pPr algn="ctr">
              <a:tabLst>
                <a:tab pos="611188" algn="l"/>
              </a:tabLst>
            </a:pPr>
            <a:r>
              <a:rPr lang="en-GB" sz="1600" b="1" u="none">
                <a:solidFill>
                  <a:srgbClr val="000000"/>
                </a:solidFill>
                <a:cs typeface="Times New Roman" pitchFamily="18" charset="0"/>
              </a:rPr>
              <a:t>ACE_Thread_Mutex</a:t>
            </a:r>
            <a:endParaRPr lang="en-US" sz="1600" b="1" u="none">
              <a:cs typeface="Times New Roman" pitchFamily="18" charset="0"/>
            </a:endParaRPr>
          </a:p>
          <a:p>
            <a:pPr algn="ctr">
              <a:tabLst>
                <a:tab pos="611188" algn="l"/>
              </a:tabLst>
            </a:pPr>
            <a:endParaRPr lang="en-US" sz="1600" u="none"/>
          </a:p>
        </p:txBody>
      </p:sp>
      <p:sp>
        <p:nvSpPr>
          <p:cNvPr id="160810" name="Rectangle 33"/>
          <p:cNvSpPr>
            <a:spLocks noChangeAspect="1" noChangeArrowheads="1"/>
          </p:cNvSpPr>
          <p:nvPr/>
        </p:nvSpPr>
        <p:spPr bwMode="auto">
          <a:xfrm>
            <a:off x="5873750" y="2511425"/>
            <a:ext cx="2043113" cy="403225"/>
          </a:xfrm>
          <a:prstGeom prst="rect">
            <a:avLst/>
          </a:prstGeom>
          <a:noFill/>
          <a:ln w="19050">
            <a:solidFill>
              <a:schemeClr val="tx1"/>
            </a:solidFill>
            <a:miter lim="800000"/>
            <a:headEnd/>
            <a:tailEnd/>
          </a:ln>
        </p:spPr>
        <p:txBody>
          <a:bodyPr rot="10800000" wrap="none" anchor="ctr"/>
          <a:lstStyle/>
          <a:p>
            <a:endParaRPr lang="en-US"/>
          </a:p>
        </p:txBody>
      </p:sp>
      <p:sp>
        <p:nvSpPr>
          <p:cNvPr id="160811" name="Rectangle 34"/>
          <p:cNvSpPr>
            <a:spLocks noChangeAspect="1" noChangeArrowheads="1"/>
          </p:cNvSpPr>
          <p:nvPr/>
        </p:nvSpPr>
        <p:spPr bwMode="auto">
          <a:xfrm>
            <a:off x="5895975" y="2957513"/>
            <a:ext cx="1716088" cy="587375"/>
          </a:xfrm>
          <a:prstGeom prst="rect">
            <a:avLst/>
          </a:prstGeom>
          <a:noFill/>
          <a:ln w="12700">
            <a:noFill/>
            <a:miter lim="800000"/>
            <a:headEnd/>
            <a:tailEnd/>
          </a:ln>
        </p:spPr>
        <p:txBody>
          <a:bodyPr/>
          <a:lstStyle/>
          <a:p>
            <a:pPr>
              <a:lnSpc>
                <a:spcPct val="95000"/>
              </a:lnSpc>
              <a:tabLst>
                <a:tab pos="611188" algn="l"/>
              </a:tabLst>
            </a:pPr>
            <a:r>
              <a:rPr lang="en-GB" sz="1600" u="none">
                <a:solidFill>
                  <a:srgbClr val="000000"/>
                </a:solidFill>
                <a:cs typeface="Times New Roman" pitchFamily="18" charset="0"/>
              </a:rPr>
              <a:t>acquire()</a:t>
            </a:r>
          </a:p>
          <a:p>
            <a:pPr>
              <a:lnSpc>
                <a:spcPct val="95000"/>
              </a:lnSpc>
              <a:tabLst>
                <a:tab pos="611188" algn="l"/>
              </a:tabLst>
            </a:pPr>
            <a:r>
              <a:rPr lang="en-GB" sz="1600" u="none">
                <a:solidFill>
                  <a:srgbClr val="000000"/>
                </a:solidFill>
                <a:cs typeface="Times New Roman" pitchFamily="18" charset="0"/>
              </a:rPr>
              <a:t>release()</a:t>
            </a:r>
            <a:endParaRPr lang="en-US" sz="1600" u="none">
              <a:cs typeface="Times New Roman" pitchFamily="18" charset="0"/>
            </a:endParaRPr>
          </a:p>
        </p:txBody>
      </p:sp>
      <p:sp>
        <p:nvSpPr>
          <p:cNvPr id="160812" name="Rectangle 35"/>
          <p:cNvSpPr>
            <a:spLocks noChangeAspect="1" noChangeArrowheads="1"/>
          </p:cNvSpPr>
          <p:nvPr/>
        </p:nvSpPr>
        <p:spPr bwMode="auto">
          <a:xfrm>
            <a:off x="5873750" y="2916238"/>
            <a:ext cx="2043113" cy="639762"/>
          </a:xfrm>
          <a:prstGeom prst="rect">
            <a:avLst/>
          </a:prstGeom>
          <a:noFill/>
          <a:ln w="19050">
            <a:solidFill>
              <a:schemeClr val="tx1"/>
            </a:solidFill>
            <a:miter lim="800000"/>
            <a:headEnd/>
            <a:tailEnd/>
          </a:ln>
        </p:spPr>
        <p:txBody>
          <a:bodyPr rot="10800000" wrap="none" anchor="ctr"/>
          <a:lstStyle/>
          <a:p>
            <a:endParaRPr lang="en-US"/>
          </a:p>
        </p:txBody>
      </p:sp>
      <p:sp>
        <p:nvSpPr>
          <p:cNvPr id="160813" name="Rectangle 36"/>
          <p:cNvSpPr>
            <a:spLocks noChangeAspect="1" noChangeArrowheads="1"/>
          </p:cNvSpPr>
          <p:nvPr/>
        </p:nvSpPr>
        <p:spPr bwMode="auto">
          <a:xfrm>
            <a:off x="3187700" y="1243013"/>
            <a:ext cx="1173163" cy="577850"/>
          </a:xfrm>
          <a:prstGeom prst="rect">
            <a:avLst/>
          </a:prstGeom>
          <a:noFill/>
          <a:ln w="12700">
            <a:noFill/>
            <a:miter lim="800000"/>
            <a:headEnd/>
            <a:tailEnd/>
          </a:ln>
        </p:spPr>
        <p:txBody>
          <a:bodyPr/>
          <a:lstStyle/>
          <a:p>
            <a:pPr algn="ctr">
              <a:tabLst>
                <a:tab pos="611188" algn="l"/>
              </a:tabLst>
            </a:pPr>
            <a:r>
              <a:rPr lang="en-GB" sz="1600" b="1" u="none">
                <a:solidFill>
                  <a:srgbClr val="000000"/>
                </a:solidFill>
                <a:cs typeface="Times New Roman" pitchFamily="18" charset="0"/>
              </a:rPr>
              <a:t>HTTP Handler</a:t>
            </a:r>
            <a:endParaRPr lang="en-US" sz="1600" b="1" u="none">
              <a:cs typeface="Times New Roman" pitchFamily="18" charset="0"/>
            </a:endParaRPr>
          </a:p>
          <a:p>
            <a:pPr algn="ctr">
              <a:tabLst>
                <a:tab pos="611188" algn="l"/>
              </a:tabLst>
            </a:pPr>
            <a:endParaRPr lang="en-US" sz="1600" u="none"/>
          </a:p>
        </p:txBody>
      </p:sp>
      <p:sp>
        <p:nvSpPr>
          <p:cNvPr id="160814" name="Rectangle 37"/>
          <p:cNvSpPr>
            <a:spLocks noChangeAspect="1" noChangeArrowheads="1"/>
          </p:cNvSpPr>
          <p:nvPr/>
        </p:nvSpPr>
        <p:spPr bwMode="auto">
          <a:xfrm>
            <a:off x="3186113" y="1231900"/>
            <a:ext cx="1216025" cy="601663"/>
          </a:xfrm>
          <a:prstGeom prst="rect">
            <a:avLst/>
          </a:prstGeom>
          <a:noFill/>
          <a:ln w="19050">
            <a:solidFill>
              <a:schemeClr val="tx1"/>
            </a:solidFill>
            <a:miter lim="800000"/>
            <a:headEnd/>
            <a:tailEnd/>
          </a:ln>
        </p:spPr>
        <p:txBody>
          <a:bodyPr rot="10800000" wrap="none" anchor="ctr"/>
          <a:lstStyle/>
          <a:p>
            <a:endParaRPr lang="en-US"/>
          </a:p>
        </p:txBody>
      </p:sp>
      <p:sp>
        <p:nvSpPr>
          <p:cNvPr id="160815" name="Rectangle 38"/>
          <p:cNvSpPr>
            <a:spLocks noChangeAspect="1" noChangeArrowheads="1"/>
          </p:cNvSpPr>
          <p:nvPr/>
        </p:nvSpPr>
        <p:spPr bwMode="auto">
          <a:xfrm>
            <a:off x="3130550" y="2520950"/>
            <a:ext cx="2471738" cy="293688"/>
          </a:xfrm>
          <a:prstGeom prst="rect">
            <a:avLst/>
          </a:prstGeom>
          <a:noFill/>
          <a:ln w="12700">
            <a:noFill/>
            <a:miter lim="800000"/>
            <a:headEnd/>
            <a:tailEnd/>
          </a:ln>
        </p:spPr>
        <p:txBody>
          <a:bodyPr/>
          <a:lstStyle/>
          <a:p>
            <a:pPr algn="ctr">
              <a:tabLst>
                <a:tab pos="611188" algn="l"/>
              </a:tabLst>
            </a:pPr>
            <a:r>
              <a:rPr lang="en-GB" sz="1600" b="1" u="none">
                <a:solidFill>
                  <a:srgbClr val="000000"/>
                </a:solidFill>
                <a:cs typeface="Times New Roman" pitchFamily="18" charset="0"/>
              </a:rPr>
              <a:t>ACE_Thread_Condition</a:t>
            </a:r>
            <a:endParaRPr lang="en-US" sz="1600" b="1" u="none">
              <a:cs typeface="Times New Roman" pitchFamily="18" charset="0"/>
            </a:endParaRPr>
          </a:p>
          <a:p>
            <a:pPr algn="ctr">
              <a:tabLst>
                <a:tab pos="611188" algn="l"/>
              </a:tabLst>
            </a:pPr>
            <a:endParaRPr lang="en-US" sz="1600" u="none"/>
          </a:p>
        </p:txBody>
      </p:sp>
      <p:sp>
        <p:nvSpPr>
          <p:cNvPr id="160816" name="Rectangle 39"/>
          <p:cNvSpPr>
            <a:spLocks noChangeAspect="1" noChangeArrowheads="1"/>
          </p:cNvSpPr>
          <p:nvPr/>
        </p:nvSpPr>
        <p:spPr bwMode="auto">
          <a:xfrm>
            <a:off x="3186113" y="2508250"/>
            <a:ext cx="2352675" cy="368300"/>
          </a:xfrm>
          <a:prstGeom prst="rect">
            <a:avLst/>
          </a:prstGeom>
          <a:noFill/>
          <a:ln w="19050">
            <a:solidFill>
              <a:schemeClr val="tx1"/>
            </a:solidFill>
            <a:miter lim="800000"/>
            <a:headEnd/>
            <a:tailEnd/>
          </a:ln>
        </p:spPr>
        <p:txBody>
          <a:bodyPr rot="10800000" wrap="none" anchor="ctr"/>
          <a:lstStyle/>
          <a:p>
            <a:endParaRPr lang="en-US"/>
          </a:p>
        </p:txBody>
      </p:sp>
      <p:sp>
        <p:nvSpPr>
          <p:cNvPr id="160817" name="Rectangle 40"/>
          <p:cNvSpPr>
            <a:spLocks noChangeAspect="1" noChangeArrowheads="1"/>
          </p:cNvSpPr>
          <p:nvPr/>
        </p:nvSpPr>
        <p:spPr bwMode="auto">
          <a:xfrm>
            <a:off x="3163888" y="2849563"/>
            <a:ext cx="1716087" cy="588962"/>
          </a:xfrm>
          <a:prstGeom prst="rect">
            <a:avLst/>
          </a:prstGeom>
          <a:noFill/>
          <a:ln w="12700">
            <a:noFill/>
            <a:miter lim="800000"/>
            <a:headEnd/>
            <a:tailEnd/>
          </a:ln>
        </p:spPr>
        <p:txBody>
          <a:bodyPr/>
          <a:lstStyle/>
          <a:p>
            <a:pPr>
              <a:lnSpc>
                <a:spcPct val="95000"/>
              </a:lnSpc>
              <a:tabLst>
                <a:tab pos="611188" algn="l"/>
              </a:tabLst>
            </a:pPr>
            <a:r>
              <a:rPr lang="en-GB" sz="1600" u="none">
                <a:solidFill>
                  <a:srgbClr val="000000"/>
                </a:solidFill>
                <a:cs typeface="Times New Roman" pitchFamily="18" charset="0"/>
              </a:rPr>
              <a:t>wait()</a:t>
            </a:r>
          </a:p>
          <a:p>
            <a:pPr>
              <a:lnSpc>
                <a:spcPct val="95000"/>
              </a:lnSpc>
              <a:tabLst>
                <a:tab pos="611188" algn="l"/>
              </a:tabLst>
            </a:pPr>
            <a:r>
              <a:rPr lang="en-GB" sz="1600" u="none">
                <a:solidFill>
                  <a:srgbClr val="000000"/>
                </a:solidFill>
                <a:cs typeface="Times New Roman" pitchFamily="18" charset="0"/>
              </a:rPr>
              <a:t>signal()</a:t>
            </a:r>
          </a:p>
          <a:p>
            <a:pPr>
              <a:lnSpc>
                <a:spcPct val="95000"/>
              </a:lnSpc>
              <a:tabLst>
                <a:tab pos="611188" algn="l"/>
              </a:tabLst>
            </a:pPr>
            <a:r>
              <a:rPr lang="en-GB" sz="1600" u="none">
                <a:solidFill>
                  <a:srgbClr val="000000"/>
                </a:solidFill>
                <a:cs typeface="Times New Roman" pitchFamily="18" charset="0"/>
              </a:rPr>
              <a:t>broadcast()</a:t>
            </a:r>
            <a:endParaRPr lang="en-US" sz="1600" u="none">
              <a:cs typeface="Times New Roman" pitchFamily="18" charset="0"/>
            </a:endParaRPr>
          </a:p>
        </p:txBody>
      </p:sp>
      <p:sp>
        <p:nvSpPr>
          <p:cNvPr id="160818" name="Rectangle 41"/>
          <p:cNvSpPr>
            <a:spLocks noChangeAspect="1" noChangeArrowheads="1"/>
          </p:cNvSpPr>
          <p:nvPr/>
        </p:nvSpPr>
        <p:spPr bwMode="auto">
          <a:xfrm>
            <a:off x="3186113" y="2876550"/>
            <a:ext cx="2352675" cy="749300"/>
          </a:xfrm>
          <a:prstGeom prst="rect">
            <a:avLst/>
          </a:prstGeom>
          <a:noFill/>
          <a:ln w="19050">
            <a:solidFill>
              <a:schemeClr val="tx1"/>
            </a:solidFill>
            <a:miter lim="800000"/>
            <a:headEnd/>
            <a:tailEnd/>
          </a:ln>
        </p:spPr>
        <p:txBody>
          <a:bodyPr rot="10800000" wrap="none" anchor="ctr"/>
          <a:lstStyle/>
          <a:p>
            <a:endParaRPr lang="en-US"/>
          </a:p>
        </p:txBody>
      </p:sp>
      <p:sp>
        <p:nvSpPr>
          <p:cNvPr id="160819" name="Line 42"/>
          <p:cNvSpPr>
            <a:spLocks noChangeShapeType="1"/>
          </p:cNvSpPr>
          <p:nvPr/>
        </p:nvSpPr>
        <p:spPr bwMode="auto">
          <a:xfrm>
            <a:off x="5538788" y="2606675"/>
            <a:ext cx="336550" cy="0"/>
          </a:xfrm>
          <a:prstGeom prst="line">
            <a:avLst/>
          </a:prstGeom>
          <a:noFill/>
          <a:ln w="19050">
            <a:solidFill>
              <a:schemeClr val="tx1"/>
            </a:solidFill>
            <a:round/>
            <a:headEnd/>
            <a:tailEnd/>
          </a:ln>
        </p:spPr>
        <p:txBody>
          <a:bodyPr rot="10800000" wrap="none" anchor="ctr"/>
          <a:lstStyle/>
          <a:p>
            <a:endParaRPr lang="en-US"/>
          </a:p>
        </p:txBody>
      </p:sp>
      <p:sp>
        <p:nvSpPr>
          <p:cNvPr id="160820" name="Rectangle 44"/>
          <p:cNvSpPr>
            <a:spLocks noChangeAspect="1" noChangeArrowheads="1"/>
          </p:cNvSpPr>
          <p:nvPr/>
        </p:nvSpPr>
        <p:spPr bwMode="auto">
          <a:xfrm>
            <a:off x="7891463" y="1284288"/>
            <a:ext cx="1173162" cy="577850"/>
          </a:xfrm>
          <a:prstGeom prst="rect">
            <a:avLst/>
          </a:prstGeom>
          <a:noFill/>
          <a:ln w="12700">
            <a:noFill/>
            <a:miter lim="800000"/>
            <a:headEnd/>
            <a:tailEnd/>
          </a:ln>
        </p:spPr>
        <p:txBody>
          <a:bodyPr/>
          <a:lstStyle/>
          <a:p>
            <a:pPr algn="ctr">
              <a:tabLst>
                <a:tab pos="611188" algn="l"/>
              </a:tabLst>
            </a:pPr>
            <a:r>
              <a:rPr lang="en-GB" sz="1600" b="1" u="none">
                <a:solidFill>
                  <a:srgbClr val="000000"/>
                </a:solidFill>
                <a:cs typeface="Times New Roman" pitchFamily="18" charset="0"/>
              </a:rPr>
              <a:t>Worker</a:t>
            </a:r>
          </a:p>
          <a:p>
            <a:pPr algn="ctr">
              <a:tabLst>
                <a:tab pos="611188" algn="l"/>
              </a:tabLst>
            </a:pPr>
            <a:r>
              <a:rPr lang="en-GB" sz="1600" b="1" u="none">
                <a:solidFill>
                  <a:srgbClr val="000000"/>
                </a:solidFill>
                <a:cs typeface="Times New Roman" pitchFamily="18" charset="0"/>
              </a:rPr>
              <a:t>Thread</a:t>
            </a:r>
            <a:endParaRPr lang="en-US" sz="1600" b="1" u="none">
              <a:cs typeface="Times New Roman" pitchFamily="18" charset="0"/>
            </a:endParaRPr>
          </a:p>
          <a:p>
            <a:pPr algn="ctr">
              <a:tabLst>
                <a:tab pos="611188" algn="l"/>
              </a:tabLst>
            </a:pPr>
            <a:endParaRPr lang="en-US" sz="1600" u="none"/>
          </a:p>
        </p:txBody>
      </p:sp>
      <p:sp>
        <p:nvSpPr>
          <p:cNvPr id="160821" name="Rectangle 45"/>
          <p:cNvSpPr>
            <a:spLocks noChangeAspect="1" noChangeArrowheads="1"/>
          </p:cNvSpPr>
          <p:nvPr/>
        </p:nvSpPr>
        <p:spPr bwMode="auto">
          <a:xfrm>
            <a:off x="7889875" y="1273175"/>
            <a:ext cx="1216025" cy="601663"/>
          </a:xfrm>
          <a:prstGeom prst="rect">
            <a:avLst/>
          </a:prstGeom>
          <a:noFill/>
          <a:ln w="19050">
            <a:solidFill>
              <a:schemeClr val="tx1"/>
            </a:solidFill>
            <a:miter lim="800000"/>
            <a:headEnd/>
            <a:tailEnd/>
          </a:ln>
        </p:spPr>
        <p:txBody>
          <a:bodyPr rot="10800000" wrap="none" anchor="ctr"/>
          <a:lstStyle/>
          <a:p>
            <a:endParaRPr lang="en-US"/>
          </a:p>
        </p:txBody>
      </p:sp>
      <p:sp>
        <p:nvSpPr>
          <p:cNvPr id="160822" name="Rectangle 99"/>
          <p:cNvSpPr>
            <a:spLocks noChangeArrowheads="1"/>
          </p:cNvSpPr>
          <p:nvPr/>
        </p:nvSpPr>
        <p:spPr bwMode="auto">
          <a:xfrm>
            <a:off x="7078663" y="1614488"/>
            <a:ext cx="223837" cy="206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823" name="Freeform 100"/>
          <p:cNvSpPr>
            <a:spLocks/>
          </p:cNvSpPr>
          <p:nvPr/>
        </p:nvSpPr>
        <p:spPr bwMode="auto">
          <a:xfrm>
            <a:off x="7018338" y="1614488"/>
            <a:ext cx="263525" cy="80962"/>
          </a:xfrm>
          <a:custGeom>
            <a:avLst/>
            <a:gdLst>
              <a:gd name="T0" fmla="*/ 2147483647 w 166"/>
              <a:gd name="T1" fmla="*/ 2147483647 h 51"/>
              <a:gd name="T2" fmla="*/ 2147483647 w 166"/>
              <a:gd name="T3" fmla="*/ 2147483647 h 51"/>
              <a:gd name="T4" fmla="*/ 2147483647 w 166"/>
              <a:gd name="T5" fmla="*/ 0 h 51"/>
              <a:gd name="T6" fmla="*/ 2147483647 w 166"/>
              <a:gd name="T7" fmla="*/ 0 h 51"/>
              <a:gd name="T8" fmla="*/ 0 w 166"/>
              <a:gd name="T9" fmla="*/ 2147483647 h 51"/>
              <a:gd name="T10" fmla="*/ 2147483647 w 166"/>
              <a:gd name="T11" fmla="*/ 2147483647 h 51"/>
              <a:gd name="T12" fmla="*/ 2147483647 w 166"/>
              <a:gd name="T13" fmla="*/ 2147483647 h 51"/>
              <a:gd name="T14" fmla="*/ 0 60000 65536"/>
              <a:gd name="T15" fmla="*/ 0 60000 65536"/>
              <a:gd name="T16" fmla="*/ 0 60000 65536"/>
              <a:gd name="T17" fmla="*/ 0 60000 65536"/>
              <a:gd name="T18" fmla="*/ 0 60000 65536"/>
              <a:gd name="T19" fmla="*/ 0 60000 65536"/>
              <a:gd name="T20" fmla="*/ 0 60000 65536"/>
              <a:gd name="T21" fmla="*/ 0 w 166"/>
              <a:gd name="T22" fmla="*/ 0 h 51"/>
              <a:gd name="T23" fmla="*/ 166 w 166"/>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6" h="51">
                <a:moveTo>
                  <a:pt x="166" y="51"/>
                </a:moveTo>
                <a:lnTo>
                  <a:pt x="166" y="38"/>
                </a:lnTo>
                <a:lnTo>
                  <a:pt x="38" y="0"/>
                </a:lnTo>
                <a:lnTo>
                  <a:pt x="0" y="13"/>
                </a:lnTo>
                <a:lnTo>
                  <a:pt x="38" y="13"/>
                </a:lnTo>
                <a:lnTo>
                  <a:pt x="166" y="51"/>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0824" name="Freeform 101"/>
          <p:cNvSpPr>
            <a:spLocks/>
          </p:cNvSpPr>
          <p:nvPr/>
        </p:nvSpPr>
        <p:spPr bwMode="auto">
          <a:xfrm>
            <a:off x="7078663" y="1554163"/>
            <a:ext cx="203200" cy="80962"/>
          </a:xfrm>
          <a:custGeom>
            <a:avLst/>
            <a:gdLst>
              <a:gd name="T0" fmla="*/ 0 w 128"/>
              <a:gd name="T1" fmla="*/ 2147483647 h 51"/>
              <a:gd name="T2" fmla="*/ 0 w 128"/>
              <a:gd name="T3" fmla="*/ 2147483647 h 51"/>
              <a:gd name="T4" fmla="*/ 2147483647 w 128"/>
              <a:gd name="T5" fmla="*/ 2147483647 h 51"/>
              <a:gd name="T6" fmla="*/ 2147483647 w 128"/>
              <a:gd name="T7" fmla="*/ 0 h 51"/>
              <a:gd name="T8" fmla="*/ 0 w 128"/>
              <a:gd name="T9" fmla="*/ 2147483647 h 51"/>
              <a:gd name="T10" fmla="*/ 0 60000 65536"/>
              <a:gd name="T11" fmla="*/ 0 60000 65536"/>
              <a:gd name="T12" fmla="*/ 0 60000 65536"/>
              <a:gd name="T13" fmla="*/ 0 60000 65536"/>
              <a:gd name="T14" fmla="*/ 0 60000 65536"/>
              <a:gd name="T15" fmla="*/ 0 w 128"/>
              <a:gd name="T16" fmla="*/ 0 h 51"/>
              <a:gd name="T17" fmla="*/ 128 w 128"/>
              <a:gd name="T18" fmla="*/ 51 h 51"/>
            </a:gdLst>
            <a:ahLst/>
            <a:cxnLst>
              <a:cxn ang="T10">
                <a:pos x="T0" y="T1"/>
              </a:cxn>
              <a:cxn ang="T11">
                <a:pos x="T2" y="T3"/>
              </a:cxn>
              <a:cxn ang="T12">
                <a:pos x="T4" y="T5"/>
              </a:cxn>
              <a:cxn ang="T13">
                <a:pos x="T6" y="T7"/>
              </a:cxn>
              <a:cxn ang="T14">
                <a:pos x="T8" y="T9"/>
              </a:cxn>
            </a:cxnLst>
            <a:rect l="T15" t="T16" r="T17" b="T18"/>
            <a:pathLst>
              <a:path w="128" h="51">
                <a:moveTo>
                  <a:pt x="0" y="38"/>
                </a:moveTo>
                <a:lnTo>
                  <a:pt x="0" y="51"/>
                </a:lnTo>
                <a:lnTo>
                  <a:pt x="128" y="13"/>
                </a:lnTo>
                <a:lnTo>
                  <a:pt x="128" y="0"/>
                </a:lnTo>
                <a:lnTo>
                  <a:pt x="0" y="3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0825" name="Line 106"/>
          <p:cNvSpPr>
            <a:spLocks noChangeShapeType="1"/>
          </p:cNvSpPr>
          <p:nvPr/>
        </p:nvSpPr>
        <p:spPr bwMode="auto">
          <a:xfrm flipH="1">
            <a:off x="7764463" y="1616075"/>
            <a:ext cx="142875" cy="1588"/>
          </a:xfrm>
          <a:prstGeom prst="line">
            <a:avLst/>
          </a:prstGeom>
          <a:noFill/>
          <a:ln w="0">
            <a:solidFill>
              <a:srgbClr val="000000"/>
            </a:solidFill>
            <a:round/>
            <a:headEnd/>
            <a:tailEnd/>
          </a:ln>
        </p:spPr>
        <p:txBody>
          <a:bodyPr/>
          <a:lstStyle/>
          <a:p>
            <a:endParaRPr lang="en-US"/>
          </a:p>
        </p:txBody>
      </p:sp>
      <p:sp>
        <p:nvSpPr>
          <p:cNvPr id="160826" name="Line 107"/>
          <p:cNvSpPr>
            <a:spLocks noChangeShapeType="1"/>
          </p:cNvSpPr>
          <p:nvPr/>
        </p:nvSpPr>
        <p:spPr bwMode="auto">
          <a:xfrm flipH="1">
            <a:off x="7500938" y="1616075"/>
            <a:ext cx="142875" cy="1588"/>
          </a:xfrm>
          <a:prstGeom prst="line">
            <a:avLst/>
          </a:prstGeom>
          <a:noFill/>
          <a:ln w="0">
            <a:solidFill>
              <a:srgbClr val="000000"/>
            </a:solidFill>
            <a:round/>
            <a:headEnd/>
            <a:tailEnd/>
          </a:ln>
        </p:spPr>
        <p:txBody>
          <a:bodyPr/>
          <a:lstStyle/>
          <a:p>
            <a:endParaRPr lang="en-US"/>
          </a:p>
        </p:txBody>
      </p:sp>
      <p:sp>
        <p:nvSpPr>
          <p:cNvPr id="160827" name="Rectangle 111"/>
          <p:cNvSpPr>
            <a:spLocks noChangeArrowheads="1"/>
          </p:cNvSpPr>
          <p:nvPr/>
        </p:nvSpPr>
        <p:spPr bwMode="auto">
          <a:xfrm>
            <a:off x="7302500" y="1616075"/>
            <a:ext cx="60325"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828" name="Rectangle 112"/>
          <p:cNvSpPr>
            <a:spLocks noChangeArrowheads="1"/>
          </p:cNvSpPr>
          <p:nvPr/>
        </p:nvSpPr>
        <p:spPr bwMode="auto">
          <a:xfrm>
            <a:off x="4881563" y="1663700"/>
            <a:ext cx="223837"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829" name="Freeform 113"/>
          <p:cNvSpPr>
            <a:spLocks/>
          </p:cNvSpPr>
          <p:nvPr/>
        </p:nvSpPr>
        <p:spPr bwMode="auto">
          <a:xfrm>
            <a:off x="4902200" y="1603375"/>
            <a:ext cx="263525" cy="80963"/>
          </a:xfrm>
          <a:custGeom>
            <a:avLst/>
            <a:gdLst>
              <a:gd name="T0" fmla="*/ 0 w 166"/>
              <a:gd name="T1" fmla="*/ 0 h 51"/>
              <a:gd name="T2" fmla="*/ 0 w 166"/>
              <a:gd name="T3" fmla="*/ 2147483647 h 51"/>
              <a:gd name="T4" fmla="*/ 2147483647 w 166"/>
              <a:gd name="T5" fmla="*/ 2147483647 h 51"/>
              <a:gd name="T6" fmla="*/ 2147483647 w 166"/>
              <a:gd name="T7" fmla="*/ 2147483647 h 51"/>
              <a:gd name="T8" fmla="*/ 2147483647 w 166"/>
              <a:gd name="T9" fmla="*/ 2147483647 h 51"/>
              <a:gd name="T10" fmla="*/ 2147483647 w 166"/>
              <a:gd name="T11" fmla="*/ 2147483647 h 51"/>
              <a:gd name="T12" fmla="*/ 0 w 166"/>
              <a:gd name="T13" fmla="*/ 0 h 51"/>
              <a:gd name="T14" fmla="*/ 0 60000 65536"/>
              <a:gd name="T15" fmla="*/ 0 60000 65536"/>
              <a:gd name="T16" fmla="*/ 0 60000 65536"/>
              <a:gd name="T17" fmla="*/ 0 60000 65536"/>
              <a:gd name="T18" fmla="*/ 0 60000 65536"/>
              <a:gd name="T19" fmla="*/ 0 60000 65536"/>
              <a:gd name="T20" fmla="*/ 0 60000 65536"/>
              <a:gd name="T21" fmla="*/ 0 w 166"/>
              <a:gd name="T22" fmla="*/ 0 h 51"/>
              <a:gd name="T23" fmla="*/ 166 w 166"/>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6" h="51">
                <a:moveTo>
                  <a:pt x="0" y="0"/>
                </a:moveTo>
                <a:lnTo>
                  <a:pt x="0" y="13"/>
                </a:lnTo>
                <a:lnTo>
                  <a:pt x="128" y="51"/>
                </a:lnTo>
                <a:lnTo>
                  <a:pt x="166" y="38"/>
                </a:lnTo>
                <a:lnTo>
                  <a:pt x="128" y="38"/>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0830" name="Freeform 114"/>
          <p:cNvSpPr>
            <a:spLocks/>
          </p:cNvSpPr>
          <p:nvPr/>
        </p:nvSpPr>
        <p:spPr bwMode="auto">
          <a:xfrm>
            <a:off x="4902200" y="1663700"/>
            <a:ext cx="203200" cy="80963"/>
          </a:xfrm>
          <a:custGeom>
            <a:avLst/>
            <a:gdLst>
              <a:gd name="T0" fmla="*/ 2147483647 w 128"/>
              <a:gd name="T1" fmla="*/ 2147483647 h 51"/>
              <a:gd name="T2" fmla="*/ 2147483647 w 128"/>
              <a:gd name="T3" fmla="*/ 0 h 51"/>
              <a:gd name="T4" fmla="*/ 0 w 128"/>
              <a:gd name="T5" fmla="*/ 2147483647 h 51"/>
              <a:gd name="T6" fmla="*/ 0 w 128"/>
              <a:gd name="T7" fmla="*/ 2147483647 h 51"/>
              <a:gd name="T8" fmla="*/ 2147483647 w 128"/>
              <a:gd name="T9" fmla="*/ 2147483647 h 51"/>
              <a:gd name="T10" fmla="*/ 0 60000 65536"/>
              <a:gd name="T11" fmla="*/ 0 60000 65536"/>
              <a:gd name="T12" fmla="*/ 0 60000 65536"/>
              <a:gd name="T13" fmla="*/ 0 60000 65536"/>
              <a:gd name="T14" fmla="*/ 0 60000 65536"/>
              <a:gd name="T15" fmla="*/ 0 w 128"/>
              <a:gd name="T16" fmla="*/ 0 h 51"/>
              <a:gd name="T17" fmla="*/ 128 w 128"/>
              <a:gd name="T18" fmla="*/ 51 h 51"/>
            </a:gdLst>
            <a:ahLst/>
            <a:cxnLst>
              <a:cxn ang="T10">
                <a:pos x="T0" y="T1"/>
              </a:cxn>
              <a:cxn ang="T11">
                <a:pos x="T2" y="T3"/>
              </a:cxn>
              <a:cxn ang="T12">
                <a:pos x="T4" y="T5"/>
              </a:cxn>
              <a:cxn ang="T13">
                <a:pos x="T6" y="T7"/>
              </a:cxn>
              <a:cxn ang="T14">
                <a:pos x="T8" y="T9"/>
              </a:cxn>
            </a:cxnLst>
            <a:rect l="T15" t="T16" r="T17" b="T18"/>
            <a:pathLst>
              <a:path w="128" h="51">
                <a:moveTo>
                  <a:pt x="128" y="13"/>
                </a:moveTo>
                <a:lnTo>
                  <a:pt x="128" y="0"/>
                </a:lnTo>
                <a:lnTo>
                  <a:pt x="0" y="38"/>
                </a:lnTo>
                <a:lnTo>
                  <a:pt x="0" y="51"/>
                </a:lnTo>
                <a:lnTo>
                  <a:pt x="128"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0831" name="Line 120"/>
          <p:cNvSpPr>
            <a:spLocks noChangeShapeType="1"/>
          </p:cNvSpPr>
          <p:nvPr/>
        </p:nvSpPr>
        <p:spPr bwMode="auto">
          <a:xfrm>
            <a:off x="4516438" y="1673225"/>
            <a:ext cx="161925" cy="1588"/>
          </a:xfrm>
          <a:prstGeom prst="line">
            <a:avLst/>
          </a:prstGeom>
          <a:noFill/>
          <a:ln w="0">
            <a:solidFill>
              <a:srgbClr val="000000"/>
            </a:solidFill>
            <a:round/>
            <a:headEnd/>
            <a:tailEnd/>
          </a:ln>
        </p:spPr>
        <p:txBody>
          <a:bodyPr/>
          <a:lstStyle/>
          <a:p>
            <a:endParaRPr lang="en-US"/>
          </a:p>
        </p:txBody>
      </p:sp>
      <p:sp>
        <p:nvSpPr>
          <p:cNvPr id="160832" name="Rectangle 124"/>
          <p:cNvSpPr>
            <a:spLocks noChangeArrowheads="1"/>
          </p:cNvSpPr>
          <p:nvPr/>
        </p:nvSpPr>
        <p:spPr bwMode="auto">
          <a:xfrm>
            <a:off x="4821238" y="1663700"/>
            <a:ext cx="60325"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833" name="Rectangle 125"/>
          <p:cNvSpPr>
            <a:spLocks noChangeArrowheads="1"/>
          </p:cNvSpPr>
          <p:nvPr/>
        </p:nvSpPr>
        <p:spPr bwMode="auto">
          <a:xfrm>
            <a:off x="4414838" y="1401763"/>
            <a:ext cx="617537" cy="198437"/>
          </a:xfrm>
          <a:prstGeom prst="rect">
            <a:avLst/>
          </a:prstGeom>
          <a:noFill/>
          <a:ln w="9525">
            <a:noFill/>
            <a:miter lim="800000"/>
            <a:headEnd/>
            <a:tailEnd/>
          </a:ln>
        </p:spPr>
        <p:txBody>
          <a:bodyPr wrap="none" lIns="0" tIns="0" rIns="0" bIns="0">
            <a:spAutoFit/>
          </a:bodyPr>
          <a:lstStyle/>
          <a:p>
            <a:r>
              <a:rPr lang="en-US" sz="1300" u="none">
                <a:solidFill>
                  <a:srgbClr val="000000"/>
                </a:solidFill>
              </a:rPr>
              <a:t>&lt;&lt;put&gt;&gt;</a:t>
            </a:r>
            <a:endParaRPr lang="en-US" b="1" u="none"/>
          </a:p>
        </p:txBody>
      </p:sp>
      <p:sp>
        <p:nvSpPr>
          <p:cNvPr id="160834" name="Rectangle 126"/>
          <p:cNvSpPr>
            <a:spLocks noChangeArrowheads="1"/>
          </p:cNvSpPr>
          <p:nvPr/>
        </p:nvSpPr>
        <p:spPr bwMode="auto">
          <a:xfrm>
            <a:off x="7207250" y="1382713"/>
            <a:ext cx="617538" cy="198437"/>
          </a:xfrm>
          <a:prstGeom prst="rect">
            <a:avLst/>
          </a:prstGeom>
          <a:noFill/>
          <a:ln w="9525">
            <a:noFill/>
            <a:miter lim="800000"/>
            <a:headEnd/>
            <a:tailEnd/>
          </a:ln>
        </p:spPr>
        <p:txBody>
          <a:bodyPr wrap="none" lIns="0" tIns="0" rIns="0" bIns="0">
            <a:spAutoFit/>
          </a:bodyPr>
          <a:lstStyle/>
          <a:p>
            <a:r>
              <a:rPr lang="en-US" sz="1300" u="none">
                <a:solidFill>
                  <a:srgbClr val="000000"/>
                </a:solidFill>
              </a:rPr>
              <a:t>&lt;&lt;get&gt;&gt;</a:t>
            </a:r>
            <a:endParaRPr lang="en-US" b="1" u="none"/>
          </a:p>
        </p:txBody>
      </p:sp>
      <p:sp>
        <p:nvSpPr>
          <p:cNvPr id="160835" name="Freeform 127"/>
          <p:cNvSpPr>
            <a:spLocks/>
          </p:cNvSpPr>
          <p:nvPr/>
        </p:nvSpPr>
        <p:spPr bwMode="auto">
          <a:xfrm>
            <a:off x="8547100" y="1952625"/>
            <a:ext cx="161925" cy="263525"/>
          </a:xfrm>
          <a:custGeom>
            <a:avLst/>
            <a:gdLst>
              <a:gd name="T0" fmla="*/ 2147483647 w 102"/>
              <a:gd name="T1" fmla="*/ 0 h 166"/>
              <a:gd name="T2" fmla="*/ 2147483647 w 102"/>
              <a:gd name="T3" fmla="*/ 2147483647 h 166"/>
              <a:gd name="T4" fmla="*/ 0 w 102"/>
              <a:gd name="T5" fmla="*/ 2147483647 h 166"/>
              <a:gd name="T6" fmla="*/ 2147483647 w 102"/>
              <a:gd name="T7" fmla="*/ 2147483647 h 166"/>
              <a:gd name="T8" fmla="*/ 2147483647 w 102"/>
              <a:gd name="T9" fmla="*/ 2147483647 h 166"/>
              <a:gd name="T10" fmla="*/ 2147483647 w 102"/>
              <a:gd name="T11" fmla="*/ 2147483647 h 166"/>
              <a:gd name="T12" fmla="*/ 2147483647 w 102"/>
              <a:gd name="T13" fmla="*/ 2147483647 h 166"/>
              <a:gd name="T14" fmla="*/ 2147483647 w 102"/>
              <a:gd name="T15" fmla="*/ 2147483647 h 166"/>
              <a:gd name="T16" fmla="*/ 2147483647 w 102"/>
              <a:gd name="T17" fmla="*/ 2147483647 h 166"/>
              <a:gd name="T18" fmla="*/ 2147483647 w 102"/>
              <a:gd name="T19" fmla="*/ 2147483647 h 166"/>
              <a:gd name="T20" fmla="*/ 2147483647 w 102"/>
              <a:gd name="T21" fmla="*/ 2147483647 h 166"/>
              <a:gd name="T22" fmla="*/ 2147483647 w 102"/>
              <a:gd name="T23" fmla="*/ 2147483647 h 166"/>
              <a:gd name="T24" fmla="*/ 2147483647 w 102"/>
              <a:gd name="T25" fmla="*/ 2147483647 h 166"/>
              <a:gd name="T26" fmla="*/ 2147483647 w 102"/>
              <a:gd name="T27" fmla="*/ 2147483647 h 166"/>
              <a:gd name="T28" fmla="*/ 2147483647 w 102"/>
              <a:gd name="T29" fmla="*/ 2147483647 h 166"/>
              <a:gd name="T30" fmla="*/ 2147483647 w 102"/>
              <a:gd name="T31" fmla="*/ 2147483647 h 166"/>
              <a:gd name="T32" fmla="*/ 2147483647 w 102"/>
              <a:gd name="T33" fmla="*/ 2147483647 h 166"/>
              <a:gd name="T34" fmla="*/ 2147483647 w 102"/>
              <a:gd name="T35" fmla="*/ 0 h 1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2"/>
              <a:gd name="T55" fmla="*/ 0 h 166"/>
              <a:gd name="T56" fmla="*/ 102 w 102"/>
              <a:gd name="T57" fmla="*/ 166 h 16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2" h="166">
                <a:moveTo>
                  <a:pt x="102" y="0"/>
                </a:moveTo>
                <a:lnTo>
                  <a:pt x="13" y="39"/>
                </a:lnTo>
                <a:lnTo>
                  <a:pt x="0" y="51"/>
                </a:lnTo>
                <a:lnTo>
                  <a:pt x="13" y="51"/>
                </a:lnTo>
                <a:lnTo>
                  <a:pt x="38" y="64"/>
                </a:lnTo>
                <a:lnTo>
                  <a:pt x="77" y="77"/>
                </a:lnTo>
                <a:lnTo>
                  <a:pt x="89" y="89"/>
                </a:lnTo>
                <a:lnTo>
                  <a:pt x="77" y="89"/>
                </a:lnTo>
                <a:lnTo>
                  <a:pt x="51" y="102"/>
                </a:lnTo>
                <a:lnTo>
                  <a:pt x="26" y="115"/>
                </a:lnTo>
                <a:lnTo>
                  <a:pt x="26" y="127"/>
                </a:lnTo>
                <a:lnTo>
                  <a:pt x="51" y="140"/>
                </a:lnTo>
                <a:lnTo>
                  <a:pt x="77" y="140"/>
                </a:lnTo>
                <a:lnTo>
                  <a:pt x="77" y="153"/>
                </a:lnTo>
                <a:lnTo>
                  <a:pt x="64" y="153"/>
                </a:lnTo>
                <a:lnTo>
                  <a:pt x="38" y="166"/>
                </a:lnTo>
                <a:lnTo>
                  <a:pt x="102"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60836" name="Freeform 129"/>
          <p:cNvSpPr>
            <a:spLocks/>
          </p:cNvSpPr>
          <p:nvPr/>
        </p:nvSpPr>
        <p:spPr bwMode="auto">
          <a:xfrm>
            <a:off x="8547100" y="1952625"/>
            <a:ext cx="161925" cy="263525"/>
          </a:xfrm>
          <a:custGeom>
            <a:avLst/>
            <a:gdLst>
              <a:gd name="T0" fmla="*/ 2147483647 w 102"/>
              <a:gd name="T1" fmla="*/ 2147483647 h 166"/>
              <a:gd name="T2" fmla="*/ 2147483647 w 102"/>
              <a:gd name="T3" fmla="*/ 2147483647 h 166"/>
              <a:gd name="T4" fmla="*/ 0 w 102"/>
              <a:gd name="T5" fmla="*/ 2147483647 h 166"/>
              <a:gd name="T6" fmla="*/ 2147483647 w 102"/>
              <a:gd name="T7" fmla="*/ 2147483647 h 166"/>
              <a:gd name="T8" fmla="*/ 2147483647 w 102"/>
              <a:gd name="T9" fmla="*/ 2147483647 h 166"/>
              <a:gd name="T10" fmla="*/ 2147483647 w 102"/>
              <a:gd name="T11" fmla="*/ 2147483647 h 166"/>
              <a:gd name="T12" fmla="*/ 2147483647 w 102"/>
              <a:gd name="T13" fmla="*/ 2147483647 h 166"/>
              <a:gd name="T14" fmla="*/ 2147483647 w 102"/>
              <a:gd name="T15" fmla="*/ 2147483647 h 166"/>
              <a:gd name="T16" fmla="*/ 2147483647 w 102"/>
              <a:gd name="T17" fmla="*/ 2147483647 h 166"/>
              <a:gd name="T18" fmla="*/ 2147483647 w 102"/>
              <a:gd name="T19" fmla="*/ 2147483647 h 166"/>
              <a:gd name="T20" fmla="*/ 2147483647 w 102"/>
              <a:gd name="T21" fmla="*/ 2147483647 h 166"/>
              <a:gd name="T22" fmla="*/ 2147483647 w 102"/>
              <a:gd name="T23" fmla="*/ 2147483647 h 166"/>
              <a:gd name="T24" fmla="*/ 2147483647 w 102"/>
              <a:gd name="T25" fmla="*/ 2147483647 h 166"/>
              <a:gd name="T26" fmla="*/ 2147483647 w 102"/>
              <a:gd name="T27" fmla="*/ 2147483647 h 166"/>
              <a:gd name="T28" fmla="*/ 2147483647 w 102"/>
              <a:gd name="T29" fmla="*/ 2147483647 h 166"/>
              <a:gd name="T30" fmla="*/ 2147483647 w 102"/>
              <a:gd name="T31" fmla="*/ 2147483647 h 166"/>
              <a:gd name="T32" fmla="*/ 2147483647 w 102"/>
              <a:gd name="T33" fmla="*/ 2147483647 h 166"/>
              <a:gd name="T34" fmla="*/ 2147483647 w 102"/>
              <a:gd name="T35" fmla="*/ 2147483647 h 166"/>
              <a:gd name="T36" fmla="*/ 2147483647 w 102"/>
              <a:gd name="T37" fmla="*/ 2147483647 h 166"/>
              <a:gd name="T38" fmla="*/ 2147483647 w 102"/>
              <a:gd name="T39" fmla="*/ 2147483647 h 166"/>
              <a:gd name="T40" fmla="*/ 2147483647 w 102"/>
              <a:gd name="T41" fmla="*/ 2147483647 h 166"/>
              <a:gd name="T42" fmla="*/ 2147483647 w 102"/>
              <a:gd name="T43" fmla="*/ 2147483647 h 166"/>
              <a:gd name="T44" fmla="*/ 2147483647 w 102"/>
              <a:gd name="T45" fmla="*/ 2147483647 h 166"/>
              <a:gd name="T46" fmla="*/ 2147483647 w 102"/>
              <a:gd name="T47" fmla="*/ 2147483647 h 166"/>
              <a:gd name="T48" fmla="*/ 2147483647 w 102"/>
              <a:gd name="T49" fmla="*/ 2147483647 h 166"/>
              <a:gd name="T50" fmla="*/ 2147483647 w 102"/>
              <a:gd name="T51" fmla="*/ 2147483647 h 166"/>
              <a:gd name="T52" fmla="*/ 2147483647 w 102"/>
              <a:gd name="T53" fmla="*/ 2147483647 h 166"/>
              <a:gd name="T54" fmla="*/ 2147483647 w 102"/>
              <a:gd name="T55" fmla="*/ 2147483647 h 166"/>
              <a:gd name="T56" fmla="*/ 2147483647 w 102"/>
              <a:gd name="T57" fmla="*/ 2147483647 h 166"/>
              <a:gd name="T58" fmla="*/ 2147483647 w 102"/>
              <a:gd name="T59" fmla="*/ 2147483647 h 166"/>
              <a:gd name="T60" fmla="*/ 2147483647 w 102"/>
              <a:gd name="T61" fmla="*/ 2147483647 h 166"/>
              <a:gd name="T62" fmla="*/ 2147483647 w 102"/>
              <a:gd name="T63" fmla="*/ 2147483647 h 166"/>
              <a:gd name="T64" fmla="*/ 2147483647 w 102"/>
              <a:gd name="T65" fmla="*/ 2147483647 h 166"/>
              <a:gd name="T66" fmla="*/ 2147483647 w 102"/>
              <a:gd name="T67" fmla="*/ 2147483647 h 166"/>
              <a:gd name="T68" fmla="*/ 2147483647 w 102"/>
              <a:gd name="T69" fmla="*/ 2147483647 h 166"/>
              <a:gd name="T70" fmla="*/ 2147483647 w 102"/>
              <a:gd name="T71" fmla="*/ 2147483647 h 166"/>
              <a:gd name="T72" fmla="*/ 2147483647 w 102"/>
              <a:gd name="T73" fmla="*/ 2147483647 h 166"/>
              <a:gd name="T74" fmla="*/ 2147483647 w 102"/>
              <a:gd name="T75" fmla="*/ 2147483647 h 166"/>
              <a:gd name="T76" fmla="*/ 0 w 102"/>
              <a:gd name="T77" fmla="*/ 2147483647 h 166"/>
              <a:gd name="T78" fmla="*/ 0 w 102"/>
              <a:gd name="T79" fmla="*/ 2147483647 h 166"/>
              <a:gd name="T80" fmla="*/ 2147483647 w 102"/>
              <a:gd name="T81" fmla="*/ 2147483647 h 166"/>
              <a:gd name="T82" fmla="*/ 2147483647 w 102"/>
              <a:gd name="T83" fmla="*/ 0 h 1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2"/>
              <a:gd name="T127" fmla="*/ 0 h 166"/>
              <a:gd name="T128" fmla="*/ 102 w 102"/>
              <a:gd name="T129" fmla="*/ 166 h 16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2" h="166">
                <a:moveTo>
                  <a:pt x="102" y="13"/>
                </a:moveTo>
                <a:lnTo>
                  <a:pt x="13" y="51"/>
                </a:lnTo>
                <a:lnTo>
                  <a:pt x="26" y="51"/>
                </a:lnTo>
                <a:lnTo>
                  <a:pt x="13" y="64"/>
                </a:lnTo>
                <a:lnTo>
                  <a:pt x="0" y="51"/>
                </a:lnTo>
                <a:lnTo>
                  <a:pt x="13" y="51"/>
                </a:lnTo>
                <a:lnTo>
                  <a:pt x="38" y="64"/>
                </a:lnTo>
                <a:lnTo>
                  <a:pt x="77" y="77"/>
                </a:lnTo>
                <a:lnTo>
                  <a:pt x="89" y="77"/>
                </a:lnTo>
                <a:lnTo>
                  <a:pt x="102" y="89"/>
                </a:lnTo>
                <a:lnTo>
                  <a:pt x="89" y="102"/>
                </a:lnTo>
                <a:lnTo>
                  <a:pt x="77" y="102"/>
                </a:lnTo>
                <a:lnTo>
                  <a:pt x="51" y="115"/>
                </a:lnTo>
                <a:lnTo>
                  <a:pt x="26" y="127"/>
                </a:lnTo>
                <a:lnTo>
                  <a:pt x="38" y="115"/>
                </a:lnTo>
                <a:lnTo>
                  <a:pt x="38" y="127"/>
                </a:lnTo>
                <a:lnTo>
                  <a:pt x="26" y="127"/>
                </a:lnTo>
                <a:lnTo>
                  <a:pt x="51" y="140"/>
                </a:lnTo>
                <a:lnTo>
                  <a:pt x="77" y="140"/>
                </a:lnTo>
                <a:lnTo>
                  <a:pt x="89" y="140"/>
                </a:lnTo>
                <a:lnTo>
                  <a:pt x="89" y="153"/>
                </a:lnTo>
                <a:lnTo>
                  <a:pt x="77" y="166"/>
                </a:lnTo>
                <a:lnTo>
                  <a:pt x="77" y="153"/>
                </a:lnTo>
                <a:lnTo>
                  <a:pt x="77" y="140"/>
                </a:lnTo>
                <a:lnTo>
                  <a:pt x="77" y="153"/>
                </a:lnTo>
                <a:lnTo>
                  <a:pt x="51" y="153"/>
                </a:lnTo>
                <a:lnTo>
                  <a:pt x="26" y="140"/>
                </a:lnTo>
                <a:lnTo>
                  <a:pt x="26" y="127"/>
                </a:lnTo>
                <a:lnTo>
                  <a:pt x="26" y="115"/>
                </a:lnTo>
                <a:lnTo>
                  <a:pt x="51" y="102"/>
                </a:lnTo>
                <a:lnTo>
                  <a:pt x="77" y="89"/>
                </a:lnTo>
                <a:lnTo>
                  <a:pt x="89" y="89"/>
                </a:lnTo>
                <a:lnTo>
                  <a:pt x="89" y="102"/>
                </a:lnTo>
                <a:lnTo>
                  <a:pt x="77" y="89"/>
                </a:lnTo>
                <a:lnTo>
                  <a:pt x="38" y="77"/>
                </a:lnTo>
                <a:lnTo>
                  <a:pt x="13" y="64"/>
                </a:lnTo>
                <a:lnTo>
                  <a:pt x="0" y="64"/>
                </a:lnTo>
                <a:lnTo>
                  <a:pt x="0" y="51"/>
                </a:lnTo>
                <a:lnTo>
                  <a:pt x="13" y="39"/>
                </a:lnTo>
                <a:lnTo>
                  <a:pt x="102" y="0"/>
                </a:lnTo>
                <a:lnTo>
                  <a:pt x="102"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0837" name="Freeform 130"/>
          <p:cNvSpPr>
            <a:spLocks/>
          </p:cNvSpPr>
          <p:nvPr/>
        </p:nvSpPr>
        <p:spPr bwMode="auto">
          <a:xfrm>
            <a:off x="8648700" y="2195513"/>
            <a:ext cx="20638" cy="20637"/>
          </a:xfrm>
          <a:custGeom>
            <a:avLst/>
            <a:gdLst>
              <a:gd name="T0" fmla="*/ 2147483647 w 13"/>
              <a:gd name="T1" fmla="*/ 2147483647 h 13"/>
              <a:gd name="T2" fmla="*/ 0 w 13"/>
              <a:gd name="T3" fmla="*/ 2147483647 h 13"/>
              <a:gd name="T4" fmla="*/ 0 w 13"/>
              <a:gd name="T5" fmla="*/ 2147483647 h 13"/>
              <a:gd name="T6" fmla="*/ 0 w 13"/>
              <a:gd name="T7" fmla="*/ 0 h 13"/>
              <a:gd name="T8" fmla="*/ 0 w 13"/>
              <a:gd name="T9" fmla="*/ 0 h 13"/>
              <a:gd name="T10" fmla="*/ 2147483647 w 13"/>
              <a:gd name="T11" fmla="*/ 0 h 13"/>
              <a:gd name="T12" fmla="*/ 2147483647 w 13"/>
              <a:gd name="T13" fmla="*/ 2147483647 h 13"/>
              <a:gd name="T14" fmla="*/ 0 60000 65536"/>
              <a:gd name="T15" fmla="*/ 0 60000 65536"/>
              <a:gd name="T16" fmla="*/ 0 60000 65536"/>
              <a:gd name="T17" fmla="*/ 0 60000 65536"/>
              <a:gd name="T18" fmla="*/ 0 60000 65536"/>
              <a:gd name="T19" fmla="*/ 0 60000 65536"/>
              <a:gd name="T20" fmla="*/ 0 60000 65536"/>
              <a:gd name="T21" fmla="*/ 0 w 13"/>
              <a:gd name="T22" fmla="*/ 0 h 13"/>
              <a:gd name="T23" fmla="*/ 13 w 13"/>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3">
                <a:moveTo>
                  <a:pt x="13" y="13"/>
                </a:moveTo>
                <a:lnTo>
                  <a:pt x="0" y="13"/>
                </a:lnTo>
                <a:lnTo>
                  <a:pt x="0" y="0"/>
                </a:lnTo>
                <a:lnTo>
                  <a:pt x="13" y="0"/>
                </a:lnTo>
                <a:lnTo>
                  <a:pt x="13"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0838" name="Freeform 132"/>
          <p:cNvSpPr>
            <a:spLocks/>
          </p:cNvSpPr>
          <p:nvPr/>
        </p:nvSpPr>
        <p:spPr bwMode="auto">
          <a:xfrm>
            <a:off x="8607425" y="2195513"/>
            <a:ext cx="41275" cy="39687"/>
          </a:xfrm>
          <a:custGeom>
            <a:avLst/>
            <a:gdLst>
              <a:gd name="T0" fmla="*/ 2147483647 w 26"/>
              <a:gd name="T1" fmla="*/ 2147483647 h 25"/>
              <a:gd name="T2" fmla="*/ 2147483647 w 26"/>
              <a:gd name="T3" fmla="*/ 0 h 25"/>
              <a:gd name="T4" fmla="*/ 0 w 26"/>
              <a:gd name="T5" fmla="*/ 2147483647 h 25"/>
              <a:gd name="T6" fmla="*/ 0 w 26"/>
              <a:gd name="T7" fmla="*/ 2147483647 h 25"/>
              <a:gd name="T8" fmla="*/ 2147483647 w 26"/>
              <a:gd name="T9" fmla="*/ 2147483647 h 25"/>
              <a:gd name="T10" fmla="*/ 0 60000 65536"/>
              <a:gd name="T11" fmla="*/ 0 60000 65536"/>
              <a:gd name="T12" fmla="*/ 0 60000 65536"/>
              <a:gd name="T13" fmla="*/ 0 60000 65536"/>
              <a:gd name="T14" fmla="*/ 0 60000 65536"/>
              <a:gd name="T15" fmla="*/ 0 w 26"/>
              <a:gd name="T16" fmla="*/ 0 h 25"/>
              <a:gd name="T17" fmla="*/ 26 w 26"/>
              <a:gd name="T18" fmla="*/ 25 h 25"/>
            </a:gdLst>
            <a:ahLst/>
            <a:cxnLst>
              <a:cxn ang="T10">
                <a:pos x="T0" y="T1"/>
              </a:cxn>
              <a:cxn ang="T11">
                <a:pos x="T2" y="T3"/>
              </a:cxn>
              <a:cxn ang="T12">
                <a:pos x="T4" y="T5"/>
              </a:cxn>
              <a:cxn ang="T13">
                <a:pos x="T6" y="T7"/>
              </a:cxn>
              <a:cxn ang="T14">
                <a:pos x="T8" y="T9"/>
              </a:cxn>
            </a:cxnLst>
            <a:rect l="T15" t="T16" r="T17" b="T18"/>
            <a:pathLst>
              <a:path w="26" h="25">
                <a:moveTo>
                  <a:pt x="26" y="13"/>
                </a:moveTo>
                <a:lnTo>
                  <a:pt x="26" y="0"/>
                </a:lnTo>
                <a:lnTo>
                  <a:pt x="0" y="13"/>
                </a:lnTo>
                <a:lnTo>
                  <a:pt x="0" y="25"/>
                </a:lnTo>
                <a:lnTo>
                  <a:pt x="26"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0839" name="Freeform 133"/>
          <p:cNvSpPr>
            <a:spLocks/>
          </p:cNvSpPr>
          <p:nvPr/>
        </p:nvSpPr>
        <p:spPr bwMode="auto">
          <a:xfrm>
            <a:off x="8407400" y="1933575"/>
            <a:ext cx="161925" cy="80963"/>
          </a:xfrm>
          <a:custGeom>
            <a:avLst/>
            <a:gdLst>
              <a:gd name="T0" fmla="*/ 0 w 102"/>
              <a:gd name="T1" fmla="*/ 2147483647 h 51"/>
              <a:gd name="T2" fmla="*/ 0 w 102"/>
              <a:gd name="T3" fmla="*/ 0 h 51"/>
              <a:gd name="T4" fmla="*/ 0 w 102"/>
              <a:gd name="T5" fmla="*/ 0 h 51"/>
              <a:gd name="T6" fmla="*/ 0 w 102"/>
              <a:gd name="T7" fmla="*/ 0 h 51"/>
              <a:gd name="T8" fmla="*/ 2147483647 w 102"/>
              <a:gd name="T9" fmla="*/ 2147483647 h 51"/>
              <a:gd name="T10" fmla="*/ 2147483647 w 102"/>
              <a:gd name="T11" fmla="*/ 2147483647 h 51"/>
              <a:gd name="T12" fmla="*/ 2147483647 w 102"/>
              <a:gd name="T13" fmla="*/ 2147483647 h 51"/>
              <a:gd name="T14" fmla="*/ 0 w 102"/>
              <a:gd name="T15" fmla="*/ 2147483647 h 51"/>
              <a:gd name="T16" fmla="*/ 0 w 102"/>
              <a:gd name="T17" fmla="*/ 2147483647 h 51"/>
              <a:gd name="T18" fmla="*/ 0 w 102"/>
              <a:gd name="T19" fmla="*/ 2147483647 h 51"/>
              <a:gd name="T20" fmla="*/ 0 w 102"/>
              <a:gd name="T21" fmla="*/ 2147483647 h 51"/>
              <a:gd name="T22" fmla="*/ 2147483647 w 102"/>
              <a:gd name="T23" fmla="*/ 2147483647 h 51"/>
              <a:gd name="T24" fmla="*/ 2147483647 w 102"/>
              <a:gd name="T25" fmla="*/ 2147483647 h 51"/>
              <a:gd name="T26" fmla="*/ 2147483647 w 102"/>
              <a:gd name="T27" fmla="*/ 2147483647 h 51"/>
              <a:gd name="T28" fmla="*/ 0 w 102"/>
              <a:gd name="T29" fmla="*/ 2147483647 h 51"/>
              <a:gd name="T30" fmla="*/ 0 w 102"/>
              <a:gd name="T31" fmla="*/ 0 h 51"/>
              <a:gd name="T32" fmla="*/ 2147483647 w 102"/>
              <a:gd name="T33" fmla="*/ 0 h 51"/>
              <a:gd name="T34" fmla="*/ 2147483647 w 102"/>
              <a:gd name="T35" fmla="*/ 2147483647 h 51"/>
              <a:gd name="T36" fmla="*/ 0 w 102"/>
              <a:gd name="T37" fmla="*/ 2147483647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2"/>
              <a:gd name="T58" fmla="*/ 0 h 51"/>
              <a:gd name="T59" fmla="*/ 102 w 102"/>
              <a:gd name="T60" fmla="*/ 51 h 5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2" h="51">
                <a:moveTo>
                  <a:pt x="0" y="12"/>
                </a:moveTo>
                <a:lnTo>
                  <a:pt x="0" y="0"/>
                </a:lnTo>
                <a:lnTo>
                  <a:pt x="64" y="12"/>
                </a:lnTo>
                <a:lnTo>
                  <a:pt x="102" y="12"/>
                </a:lnTo>
                <a:lnTo>
                  <a:pt x="64" y="25"/>
                </a:lnTo>
                <a:lnTo>
                  <a:pt x="0" y="51"/>
                </a:lnTo>
                <a:lnTo>
                  <a:pt x="0" y="38"/>
                </a:lnTo>
                <a:lnTo>
                  <a:pt x="64" y="12"/>
                </a:lnTo>
                <a:lnTo>
                  <a:pt x="64" y="25"/>
                </a:lnTo>
                <a:lnTo>
                  <a:pt x="0" y="12"/>
                </a:lnTo>
                <a:lnTo>
                  <a:pt x="0" y="0"/>
                </a:lnTo>
                <a:lnTo>
                  <a:pt x="13" y="0"/>
                </a:lnTo>
                <a:lnTo>
                  <a:pt x="13" y="12"/>
                </a:lnTo>
                <a:lnTo>
                  <a:pt x="0"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0840" name="Freeform 134"/>
          <p:cNvSpPr>
            <a:spLocks/>
          </p:cNvSpPr>
          <p:nvPr/>
        </p:nvSpPr>
        <p:spPr bwMode="auto">
          <a:xfrm>
            <a:off x="8407400" y="1952625"/>
            <a:ext cx="20638" cy="41275"/>
          </a:xfrm>
          <a:custGeom>
            <a:avLst/>
            <a:gdLst>
              <a:gd name="T0" fmla="*/ 0 w 13"/>
              <a:gd name="T1" fmla="*/ 2147483647 h 26"/>
              <a:gd name="T2" fmla="*/ 0 w 13"/>
              <a:gd name="T3" fmla="*/ 0 h 26"/>
              <a:gd name="T4" fmla="*/ 2147483647 w 13"/>
              <a:gd name="T5" fmla="*/ 0 h 26"/>
              <a:gd name="T6" fmla="*/ 2147483647 w 13"/>
              <a:gd name="T7" fmla="*/ 0 h 26"/>
              <a:gd name="T8" fmla="*/ 2147483647 w 13"/>
              <a:gd name="T9" fmla="*/ 0 h 26"/>
              <a:gd name="T10" fmla="*/ 2147483647 w 13"/>
              <a:gd name="T11" fmla="*/ 2147483647 h 26"/>
              <a:gd name="T12" fmla="*/ 0 w 13"/>
              <a:gd name="T13" fmla="*/ 2147483647 h 26"/>
              <a:gd name="T14" fmla="*/ 0 60000 65536"/>
              <a:gd name="T15" fmla="*/ 0 60000 65536"/>
              <a:gd name="T16" fmla="*/ 0 60000 65536"/>
              <a:gd name="T17" fmla="*/ 0 60000 65536"/>
              <a:gd name="T18" fmla="*/ 0 60000 65536"/>
              <a:gd name="T19" fmla="*/ 0 60000 65536"/>
              <a:gd name="T20" fmla="*/ 0 60000 65536"/>
              <a:gd name="T21" fmla="*/ 0 w 13"/>
              <a:gd name="T22" fmla="*/ 0 h 26"/>
              <a:gd name="T23" fmla="*/ 13 w 13"/>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6">
                <a:moveTo>
                  <a:pt x="0" y="26"/>
                </a:moveTo>
                <a:lnTo>
                  <a:pt x="0" y="0"/>
                </a:lnTo>
                <a:lnTo>
                  <a:pt x="13" y="0"/>
                </a:lnTo>
                <a:lnTo>
                  <a:pt x="13" y="26"/>
                </a:lnTo>
                <a:lnTo>
                  <a:pt x="0" y="2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0841" name="Freeform 135"/>
          <p:cNvSpPr>
            <a:spLocks/>
          </p:cNvSpPr>
          <p:nvPr/>
        </p:nvSpPr>
        <p:spPr bwMode="auto">
          <a:xfrm>
            <a:off x="8407400" y="1933575"/>
            <a:ext cx="101600" cy="60325"/>
          </a:xfrm>
          <a:custGeom>
            <a:avLst/>
            <a:gdLst>
              <a:gd name="T0" fmla="*/ 0 w 64"/>
              <a:gd name="T1" fmla="*/ 2147483647 h 38"/>
              <a:gd name="T2" fmla="*/ 0 w 64"/>
              <a:gd name="T3" fmla="*/ 0 h 38"/>
              <a:gd name="T4" fmla="*/ 2147483647 w 64"/>
              <a:gd name="T5" fmla="*/ 2147483647 h 38"/>
              <a:gd name="T6" fmla="*/ 0 w 64"/>
              <a:gd name="T7" fmla="*/ 2147483647 h 38"/>
              <a:gd name="T8" fmla="*/ 0 w 64"/>
              <a:gd name="T9" fmla="*/ 2147483647 h 38"/>
              <a:gd name="T10" fmla="*/ 0 60000 65536"/>
              <a:gd name="T11" fmla="*/ 0 60000 65536"/>
              <a:gd name="T12" fmla="*/ 0 60000 65536"/>
              <a:gd name="T13" fmla="*/ 0 60000 65536"/>
              <a:gd name="T14" fmla="*/ 0 60000 65536"/>
              <a:gd name="T15" fmla="*/ 0 w 64"/>
              <a:gd name="T16" fmla="*/ 0 h 38"/>
              <a:gd name="T17" fmla="*/ 64 w 64"/>
              <a:gd name="T18" fmla="*/ 38 h 38"/>
            </a:gdLst>
            <a:ahLst/>
            <a:cxnLst>
              <a:cxn ang="T10">
                <a:pos x="T0" y="T1"/>
              </a:cxn>
              <a:cxn ang="T11">
                <a:pos x="T2" y="T3"/>
              </a:cxn>
              <a:cxn ang="T12">
                <a:pos x="T4" y="T5"/>
              </a:cxn>
              <a:cxn ang="T13">
                <a:pos x="T6" y="T7"/>
              </a:cxn>
              <a:cxn ang="T14">
                <a:pos x="T8" y="T9"/>
              </a:cxn>
            </a:cxnLst>
            <a:rect l="T15" t="T16" r="T17" b="T18"/>
            <a:pathLst>
              <a:path w="64" h="38">
                <a:moveTo>
                  <a:pt x="0" y="12"/>
                </a:moveTo>
                <a:lnTo>
                  <a:pt x="0" y="0"/>
                </a:lnTo>
                <a:lnTo>
                  <a:pt x="64" y="12"/>
                </a:lnTo>
                <a:lnTo>
                  <a:pt x="0" y="38"/>
                </a:lnTo>
                <a:lnTo>
                  <a:pt x="0"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0842" name="Rectangle 138"/>
          <p:cNvSpPr>
            <a:spLocks noChangeArrowheads="1"/>
          </p:cNvSpPr>
          <p:nvPr/>
        </p:nvSpPr>
        <p:spPr bwMode="auto">
          <a:xfrm>
            <a:off x="8386763" y="1952625"/>
            <a:ext cx="20637"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0843" name="Freeform 139"/>
          <p:cNvSpPr>
            <a:spLocks/>
          </p:cNvSpPr>
          <p:nvPr/>
        </p:nvSpPr>
        <p:spPr bwMode="auto">
          <a:xfrm>
            <a:off x="3775075" y="1933575"/>
            <a:ext cx="141288" cy="242888"/>
          </a:xfrm>
          <a:custGeom>
            <a:avLst/>
            <a:gdLst>
              <a:gd name="T0" fmla="*/ 2147483647 w 89"/>
              <a:gd name="T1" fmla="*/ 0 h 153"/>
              <a:gd name="T2" fmla="*/ 2147483647 w 89"/>
              <a:gd name="T3" fmla="*/ 2147483647 h 153"/>
              <a:gd name="T4" fmla="*/ 0 w 89"/>
              <a:gd name="T5" fmla="*/ 2147483647 h 153"/>
              <a:gd name="T6" fmla="*/ 0 w 89"/>
              <a:gd name="T7" fmla="*/ 2147483647 h 153"/>
              <a:gd name="T8" fmla="*/ 2147483647 w 89"/>
              <a:gd name="T9" fmla="*/ 2147483647 h 153"/>
              <a:gd name="T10" fmla="*/ 2147483647 w 89"/>
              <a:gd name="T11" fmla="*/ 2147483647 h 153"/>
              <a:gd name="T12" fmla="*/ 2147483647 w 89"/>
              <a:gd name="T13" fmla="*/ 2147483647 h 153"/>
              <a:gd name="T14" fmla="*/ 2147483647 w 89"/>
              <a:gd name="T15" fmla="*/ 2147483647 h 153"/>
              <a:gd name="T16" fmla="*/ 2147483647 w 89"/>
              <a:gd name="T17" fmla="*/ 2147483647 h 153"/>
              <a:gd name="T18" fmla="*/ 2147483647 w 89"/>
              <a:gd name="T19" fmla="*/ 2147483647 h 153"/>
              <a:gd name="T20" fmla="*/ 2147483647 w 89"/>
              <a:gd name="T21" fmla="*/ 2147483647 h 153"/>
              <a:gd name="T22" fmla="*/ 2147483647 w 89"/>
              <a:gd name="T23" fmla="*/ 2147483647 h 153"/>
              <a:gd name="T24" fmla="*/ 2147483647 w 89"/>
              <a:gd name="T25" fmla="*/ 2147483647 h 153"/>
              <a:gd name="T26" fmla="*/ 2147483647 w 89"/>
              <a:gd name="T27" fmla="*/ 2147483647 h 153"/>
              <a:gd name="T28" fmla="*/ 2147483647 w 89"/>
              <a:gd name="T29" fmla="*/ 2147483647 h 153"/>
              <a:gd name="T30" fmla="*/ 2147483647 w 89"/>
              <a:gd name="T31" fmla="*/ 2147483647 h 153"/>
              <a:gd name="T32" fmla="*/ 2147483647 w 89"/>
              <a:gd name="T33" fmla="*/ 2147483647 h 153"/>
              <a:gd name="T34" fmla="*/ 2147483647 w 89"/>
              <a:gd name="T35" fmla="*/ 0 h 1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9"/>
              <a:gd name="T55" fmla="*/ 0 h 153"/>
              <a:gd name="T56" fmla="*/ 89 w 89"/>
              <a:gd name="T57" fmla="*/ 153 h 1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9" h="153">
                <a:moveTo>
                  <a:pt x="89" y="0"/>
                </a:moveTo>
                <a:lnTo>
                  <a:pt x="13" y="26"/>
                </a:lnTo>
                <a:lnTo>
                  <a:pt x="0" y="39"/>
                </a:lnTo>
                <a:lnTo>
                  <a:pt x="0" y="51"/>
                </a:lnTo>
                <a:lnTo>
                  <a:pt x="38" y="64"/>
                </a:lnTo>
                <a:lnTo>
                  <a:pt x="77" y="64"/>
                </a:lnTo>
                <a:lnTo>
                  <a:pt x="77" y="77"/>
                </a:lnTo>
                <a:lnTo>
                  <a:pt x="77" y="89"/>
                </a:lnTo>
                <a:lnTo>
                  <a:pt x="38" y="102"/>
                </a:lnTo>
                <a:lnTo>
                  <a:pt x="13" y="102"/>
                </a:lnTo>
                <a:lnTo>
                  <a:pt x="13" y="115"/>
                </a:lnTo>
                <a:lnTo>
                  <a:pt x="38" y="127"/>
                </a:lnTo>
                <a:lnTo>
                  <a:pt x="64" y="127"/>
                </a:lnTo>
                <a:lnTo>
                  <a:pt x="64" y="140"/>
                </a:lnTo>
                <a:lnTo>
                  <a:pt x="26" y="153"/>
                </a:lnTo>
                <a:lnTo>
                  <a:pt x="89"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60844" name="Freeform 141"/>
          <p:cNvSpPr>
            <a:spLocks/>
          </p:cNvSpPr>
          <p:nvPr/>
        </p:nvSpPr>
        <p:spPr bwMode="auto">
          <a:xfrm>
            <a:off x="3775075" y="1933575"/>
            <a:ext cx="141288" cy="222250"/>
          </a:xfrm>
          <a:custGeom>
            <a:avLst/>
            <a:gdLst>
              <a:gd name="T0" fmla="*/ 2147483647 w 89"/>
              <a:gd name="T1" fmla="*/ 2147483647 h 140"/>
              <a:gd name="T2" fmla="*/ 2147483647 w 89"/>
              <a:gd name="T3" fmla="*/ 2147483647 h 140"/>
              <a:gd name="T4" fmla="*/ 2147483647 w 89"/>
              <a:gd name="T5" fmla="*/ 2147483647 h 140"/>
              <a:gd name="T6" fmla="*/ 2147483647 w 89"/>
              <a:gd name="T7" fmla="*/ 2147483647 h 140"/>
              <a:gd name="T8" fmla="*/ 0 w 89"/>
              <a:gd name="T9" fmla="*/ 2147483647 h 140"/>
              <a:gd name="T10" fmla="*/ 2147483647 w 89"/>
              <a:gd name="T11" fmla="*/ 2147483647 h 140"/>
              <a:gd name="T12" fmla="*/ 2147483647 w 89"/>
              <a:gd name="T13" fmla="*/ 2147483647 h 140"/>
              <a:gd name="T14" fmla="*/ 2147483647 w 89"/>
              <a:gd name="T15" fmla="*/ 2147483647 h 140"/>
              <a:gd name="T16" fmla="*/ 2147483647 w 89"/>
              <a:gd name="T17" fmla="*/ 2147483647 h 140"/>
              <a:gd name="T18" fmla="*/ 2147483647 w 89"/>
              <a:gd name="T19" fmla="*/ 2147483647 h 140"/>
              <a:gd name="T20" fmla="*/ 2147483647 w 89"/>
              <a:gd name="T21" fmla="*/ 2147483647 h 140"/>
              <a:gd name="T22" fmla="*/ 2147483647 w 89"/>
              <a:gd name="T23" fmla="*/ 2147483647 h 140"/>
              <a:gd name="T24" fmla="*/ 2147483647 w 89"/>
              <a:gd name="T25" fmla="*/ 2147483647 h 140"/>
              <a:gd name="T26" fmla="*/ 2147483647 w 89"/>
              <a:gd name="T27" fmla="*/ 2147483647 h 140"/>
              <a:gd name="T28" fmla="*/ 2147483647 w 89"/>
              <a:gd name="T29" fmla="*/ 2147483647 h 140"/>
              <a:gd name="T30" fmla="*/ 2147483647 w 89"/>
              <a:gd name="T31" fmla="*/ 2147483647 h 140"/>
              <a:gd name="T32" fmla="*/ 2147483647 w 89"/>
              <a:gd name="T33" fmla="*/ 2147483647 h 140"/>
              <a:gd name="T34" fmla="*/ 2147483647 w 89"/>
              <a:gd name="T35" fmla="*/ 2147483647 h 140"/>
              <a:gd name="T36" fmla="*/ 2147483647 w 89"/>
              <a:gd name="T37" fmla="*/ 2147483647 h 140"/>
              <a:gd name="T38" fmla="*/ 2147483647 w 89"/>
              <a:gd name="T39" fmla="*/ 2147483647 h 140"/>
              <a:gd name="T40" fmla="*/ 2147483647 w 89"/>
              <a:gd name="T41" fmla="*/ 2147483647 h 140"/>
              <a:gd name="T42" fmla="*/ 2147483647 w 89"/>
              <a:gd name="T43" fmla="*/ 2147483647 h 140"/>
              <a:gd name="T44" fmla="*/ 2147483647 w 89"/>
              <a:gd name="T45" fmla="*/ 2147483647 h 140"/>
              <a:gd name="T46" fmla="*/ 2147483647 w 89"/>
              <a:gd name="T47" fmla="*/ 2147483647 h 140"/>
              <a:gd name="T48" fmla="*/ 2147483647 w 89"/>
              <a:gd name="T49" fmla="*/ 2147483647 h 140"/>
              <a:gd name="T50" fmla="*/ 2147483647 w 89"/>
              <a:gd name="T51" fmla="*/ 2147483647 h 140"/>
              <a:gd name="T52" fmla="*/ 2147483647 w 89"/>
              <a:gd name="T53" fmla="*/ 2147483647 h 140"/>
              <a:gd name="T54" fmla="*/ 2147483647 w 89"/>
              <a:gd name="T55" fmla="*/ 2147483647 h 140"/>
              <a:gd name="T56" fmla="*/ 2147483647 w 89"/>
              <a:gd name="T57" fmla="*/ 2147483647 h 140"/>
              <a:gd name="T58" fmla="*/ 2147483647 w 89"/>
              <a:gd name="T59" fmla="*/ 2147483647 h 140"/>
              <a:gd name="T60" fmla="*/ 2147483647 w 89"/>
              <a:gd name="T61" fmla="*/ 2147483647 h 140"/>
              <a:gd name="T62" fmla="*/ 2147483647 w 89"/>
              <a:gd name="T63" fmla="*/ 2147483647 h 140"/>
              <a:gd name="T64" fmla="*/ 2147483647 w 89"/>
              <a:gd name="T65" fmla="*/ 2147483647 h 140"/>
              <a:gd name="T66" fmla="*/ 2147483647 w 89"/>
              <a:gd name="T67" fmla="*/ 2147483647 h 140"/>
              <a:gd name="T68" fmla="*/ 2147483647 w 89"/>
              <a:gd name="T69" fmla="*/ 2147483647 h 140"/>
              <a:gd name="T70" fmla="*/ 2147483647 w 89"/>
              <a:gd name="T71" fmla="*/ 2147483647 h 140"/>
              <a:gd name="T72" fmla="*/ 2147483647 w 89"/>
              <a:gd name="T73" fmla="*/ 2147483647 h 140"/>
              <a:gd name="T74" fmla="*/ 0 w 89"/>
              <a:gd name="T75" fmla="*/ 2147483647 h 140"/>
              <a:gd name="T76" fmla="*/ 0 w 89"/>
              <a:gd name="T77" fmla="*/ 2147483647 h 140"/>
              <a:gd name="T78" fmla="*/ 0 w 89"/>
              <a:gd name="T79" fmla="*/ 2147483647 h 140"/>
              <a:gd name="T80" fmla="*/ 2147483647 w 89"/>
              <a:gd name="T81" fmla="*/ 2147483647 h 140"/>
              <a:gd name="T82" fmla="*/ 2147483647 w 89"/>
              <a:gd name="T83" fmla="*/ 0 h 1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9"/>
              <a:gd name="T127" fmla="*/ 0 h 140"/>
              <a:gd name="T128" fmla="*/ 89 w 89"/>
              <a:gd name="T129" fmla="*/ 140 h 1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9" h="140">
                <a:moveTo>
                  <a:pt x="89" y="13"/>
                </a:moveTo>
                <a:lnTo>
                  <a:pt x="13" y="39"/>
                </a:lnTo>
                <a:lnTo>
                  <a:pt x="26" y="39"/>
                </a:lnTo>
                <a:lnTo>
                  <a:pt x="13" y="51"/>
                </a:lnTo>
                <a:lnTo>
                  <a:pt x="13" y="39"/>
                </a:lnTo>
                <a:lnTo>
                  <a:pt x="13" y="51"/>
                </a:lnTo>
                <a:lnTo>
                  <a:pt x="0" y="51"/>
                </a:lnTo>
                <a:lnTo>
                  <a:pt x="38" y="64"/>
                </a:lnTo>
                <a:lnTo>
                  <a:pt x="77" y="64"/>
                </a:lnTo>
                <a:lnTo>
                  <a:pt x="89" y="64"/>
                </a:lnTo>
                <a:lnTo>
                  <a:pt x="89" y="77"/>
                </a:lnTo>
                <a:lnTo>
                  <a:pt x="89" y="89"/>
                </a:lnTo>
                <a:lnTo>
                  <a:pt x="77" y="102"/>
                </a:lnTo>
                <a:lnTo>
                  <a:pt x="38" y="115"/>
                </a:lnTo>
                <a:lnTo>
                  <a:pt x="13" y="115"/>
                </a:lnTo>
                <a:lnTo>
                  <a:pt x="26" y="102"/>
                </a:lnTo>
                <a:lnTo>
                  <a:pt x="26" y="115"/>
                </a:lnTo>
                <a:lnTo>
                  <a:pt x="13" y="115"/>
                </a:lnTo>
                <a:lnTo>
                  <a:pt x="38" y="127"/>
                </a:lnTo>
                <a:lnTo>
                  <a:pt x="64" y="127"/>
                </a:lnTo>
                <a:lnTo>
                  <a:pt x="77" y="127"/>
                </a:lnTo>
                <a:lnTo>
                  <a:pt x="77" y="140"/>
                </a:lnTo>
                <a:lnTo>
                  <a:pt x="64" y="140"/>
                </a:lnTo>
                <a:lnTo>
                  <a:pt x="64" y="127"/>
                </a:lnTo>
                <a:lnTo>
                  <a:pt x="64" y="140"/>
                </a:lnTo>
                <a:lnTo>
                  <a:pt x="38" y="140"/>
                </a:lnTo>
                <a:lnTo>
                  <a:pt x="13" y="127"/>
                </a:lnTo>
                <a:lnTo>
                  <a:pt x="13" y="115"/>
                </a:lnTo>
                <a:lnTo>
                  <a:pt x="13" y="102"/>
                </a:lnTo>
                <a:lnTo>
                  <a:pt x="38" y="102"/>
                </a:lnTo>
                <a:lnTo>
                  <a:pt x="77" y="89"/>
                </a:lnTo>
                <a:lnTo>
                  <a:pt x="77" y="77"/>
                </a:lnTo>
                <a:lnTo>
                  <a:pt x="77" y="64"/>
                </a:lnTo>
                <a:lnTo>
                  <a:pt x="77" y="77"/>
                </a:lnTo>
                <a:lnTo>
                  <a:pt x="38" y="77"/>
                </a:lnTo>
                <a:lnTo>
                  <a:pt x="0" y="64"/>
                </a:lnTo>
                <a:lnTo>
                  <a:pt x="0" y="51"/>
                </a:lnTo>
                <a:lnTo>
                  <a:pt x="0" y="39"/>
                </a:lnTo>
                <a:lnTo>
                  <a:pt x="13" y="26"/>
                </a:lnTo>
                <a:lnTo>
                  <a:pt x="89" y="0"/>
                </a:lnTo>
                <a:lnTo>
                  <a:pt x="89"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0845" name="Freeform 142"/>
          <p:cNvSpPr>
            <a:spLocks/>
          </p:cNvSpPr>
          <p:nvPr/>
        </p:nvSpPr>
        <p:spPr bwMode="auto">
          <a:xfrm>
            <a:off x="3876675" y="2155825"/>
            <a:ext cx="20638" cy="20638"/>
          </a:xfrm>
          <a:custGeom>
            <a:avLst/>
            <a:gdLst>
              <a:gd name="T0" fmla="*/ 2147483647 w 13"/>
              <a:gd name="T1" fmla="*/ 0 h 13"/>
              <a:gd name="T2" fmla="*/ 2147483647 w 13"/>
              <a:gd name="T3" fmla="*/ 0 h 13"/>
              <a:gd name="T4" fmla="*/ 0 w 13"/>
              <a:gd name="T5" fmla="*/ 2147483647 h 13"/>
              <a:gd name="T6" fmla="*/ 0 w 13"/>
              <a:gd name="T7" fmla="*/ 0 h 13"/>
              <a:gd name="T8" fmla="*/ 0 w 13"/>
              <a:gd name="T9" fmla="*/ 0 h 13"/>
              <a:gd name="T10" fmla="*/ 0 w 13"/>
              <a:gd name="T11" fmla="*/ 0 h 13"/>
              <a:gd name="T12" fmla="*/ 2147483647 w 13"/>
              <a:gd name="T13" fmla="*/ 0 h 13"/>
              <a:gd name="T14" fmla="*/ 0 60000 65536"/>
              <a:gd name="T15" fmla="*/ 0 60000 65536"/>
              <a:gd name="T16" fmla="*/ 0 60000 65536"/>
              <a:gd name="T17" fmla="*/ 0 60000 65536"/>
              <a:gd name="T18" fmla="*/ 0 60000 65536"/>
              <a:gd name="T19" fmla="*/ 0 60000 65536"/>
              <a:gd name="T20" fmla="*/ 0 60000 65536"/>
              <a:gd name="T21" fmla="*/ 0 w 13"/>
              <a:gd name="T22" fmla="*/ 0 h 13"/>
              <a:gd name="T23" fmla="*/ 13 w 13"/>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3">
                <a:moveTo>
                  <a:pt x="13" y="0"/>
                </a:moveTo>
                <a:lnTo>
                  <a:pt x="13" y="0"/>
                </a:lnTo>
                <a:lnTo>
                  <a:pt x="0" y="13"/>
                </a:lnTo>
                <a:lnTo>
                  <a:pt x="0" y="0"/>
                </a:lnTo>
                <a:lnTo>
                  <a:pt x="13"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0846" name="Freeform 144"/>
          <p:cNvSpPr>
            <a:spLocks/>
          </p:cNvSpPr>
          <p:nvPr/>
        </p:nvSpPr>
        <p:spPr bwMode="auto">
          <a:xfrm>
            <a:off x="3816350" y="2155825"/>
            <a:ext cx="60325" cy="41275"/>
          </a:xfrm>
          <a:custGeom>
            <a:avLst/>
            <a:gdLst>
              <a:gd name="T0" fmla="*/ 2147483647 w 38"/>
              <a:gd name="T1" fmla="*/ 2147483647 h 26"/>
              <a:gd name="T2" fmla="*/ 2147483647 w 38"/>
              <a:gd name="T3" fmla="*/ 0 h 26"/>
              <a:gd name="T4" fmla="*/ 0 w 38"/>
              <a:gd name="T5" fmla="*/ 2147483647 h 26"/>
              <a:gd name="T6" fmla="*/ 0 w 38"/>
              <a:gd name="T7" fmla="*/ 2147483647 h 26"/>
              <a:gd name="T8" fmla="*/ 2147483647 w 38"/>
              <a:gd name="T9" fmla="*/ 2147483647 h 26"/>
              <a:gd name="T10" fmla="*/ 0 60000 65536"/>
              <a:gd name="T11" fmla="*/ 0 60000 65536"/>
              <a:gd name="T12" fmla="*/ 0 60000 65536"/>
              <a:gd name="T13" fmla="*/ 0 60000 65536"/>
              <a:gd name="T14" fmla="*/ 0 60000 65536"/>
              <a:gd name="T15" fmla="*/ 0 w 38"/>
              <a:gd name="T16" fmla="*/ 0 h 26"/>
              <a:gd name="T17" fmla="*/ 38 w 38"/>
              <a:gd name="T18" fmla="*/ 26 h 26"/>
            </a:gdLst>
            <a:ahLst/>
            <a:cxnLst>
              <a:cxn ang="T10">
                <a:pos x="T0" y="T1"/>
              </a:cxn>
              <a:cxn ang="T11">
                <a:pos x="T2" y="T3"/>
              </a:cxn>
              <a:cxn ang="T12">
                <a:pos x="T4" y="T5"/>
              </a:cxn>
              <a:cxn ang="T13">
                <a:pos x="T6" y="T7"/>
              </a:cxn>
              <a:cxn ang="T14">
                <a:pos x="T8" y="T9"/>
              </a:cxn>
            </a:cxnLst>
            <a:rect l="T15" t="T16" r="T17" b="T18"/>
            <a:pathLst>
              <a:path w="38" h="26">
                <a:moveTo>
                  <a:pt x="38" y="13"/>
                </a:moveTo>
                <a:lnTo>
                  <a:pt x="38" y="0"/>
                </a:lnTo>
                <a:lnTo>
                  <a:pt x="0" y="13"/>
                </a:lnTo>
                <a:lnTo>
                  <a:pt x="0" y="26"/>
                </a:lnTo>
                <a:lnTo>
                  <a:pt x="38"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0847" name="Freeform 145"/>
          <p:cNvSpPr>
            <a:spLocks/>
          </p:cNvSpPr>
          <p:nvPr/>
        </p:nvSpPr>
        <p:spPr bwMode="auto">
          <a:xfrm>
            <a:off x="3673475" y="1893888"/>
            <a:ext cx="80963" cy="80962"/>
          </a:xfrm>
          <a:custGeom>
            <a:avLst/>
            <a:gdLst>
              <a:gd name="T0" fmla="*/ 0 w 51"/>
              <a:gd name="T1" fmla="*/ 2147483647 h 51"/>
              <a:gd name="T2" fmla="*/ 0 w 51"/>
              <a:gd name="T3" fmla="*/ 0 h 51"/>
              <a:gd name="T4" fmla="*/ 0 w 51"/>
              <a:gd name="T5" fmla="*/ 0 h 51"/>
              <a:gd name="T6" fmla="*/ 0 w 51"/>
              <a:gd name="T7" fmla="*/ 0 h 51"/>
              <a:gd name="T8" fmla="*/ 2147483647 w 51"/>
              <a:gd name="T9" fmla="*/ 2147483647 h 51"/>
              <a:gd name="T10" fmla="*/ 2147483647 w 51"/>
              <a:gd name="T11" fmla="*/ 2147483647 h 51"/>
              <a:gd name="T12" fmla="*/ 2147483647 w 51"/>
              <a:gd name="T13" fmla="*/ 2147483647 h 51"/>
              <a:gd name="T14" fmla="*/ 0 w 51"/>
              <a:gd name="T15" fmla="*/ 2147483647 h 51"/>
              <a:gd name="T16" fmla="*/ 0 w 51"/>
              <a:gd name="T17" fmla="*/ 2147483647 h 51"/>
              <a:gd name="T18" fmla="*/ 0 w 51"/>
              <a:gd name="T19" fmla="*/ 2147483647 h 51"/>
              <a:gd name="T20" fmla="*/ 0 w 51"/>
              <a:gd name="T21" fmla="*/ 2147483647 h 51"/>
              <a:gd name="T22" fmla="*/ 2147483647 w 51"/>
              <a:gd name="T23" fmla="*/ 2147483647 h 51"/>
              <a:gd name="T24" fmla="*/ 2147483647 w 51"/>
              <a:gd name="T25" fmla="*/ 2147483647 h 51"/>
              <a:gd name="T26" fmla="*/ 2147483647 w 51"/>
              <a:gd name="T27" fmla="*/ 2147483647 h 51"/>
              <a:gd name="T28" fmla="*/ 0 w 51"/>
              <a:gd name="T29" fmla="*/ 2147483647 h 51"/>
              <a:gd name="T30" fmla="*/ 0 w 51"/>
              <a:gd name="T31" fmla="*/ 0 h 51"/>
              <a:gd name="T32" fmla="*/ 2147483647 w 51"/>
              <a:gd name="T33" fmla="*/ 0 h 51"/>
              <a:gd name="T34" fmla="*/ 2147483647 w 51"/>
              <a:gd name="T35" fmla="*/ 2147483647 h 51"/>
              <a:gd name="T36" fmla="*/ 0 w 51"/>
              <a:gd name="T37" fmla="*/ 2147483647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
              <a:gd name="T58" fmla="*/ 0 h 51"/>
              <a:gd name="T59" fmla="*/ 51 w 51"/>
              <a:gd name="T60" fmla="*/ 51 h 5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 h="51">
                <a:moveTo>
                  <a:pt x="0" y="25"/>
                </a:moveTo>
                <a:lnTo>
                  <a:pt x="0" y="0"/>
                </a:lnTo>
                <a:lnTo>
                  <a:pt x="51" y="25"/>
                </a:lnTo>
                <a:lnTo>
                  <a:pt x="51" y="38"/>
                </a:lnTo>
                <a:lnTo>
                  <a:pt x="0" y="51"/>
                </a:lnTo>
                <a:lnTo>
                  <a:pt x="0" y="38"/>
                </a:lnTo>
                <a:lnTo>
                  <a:pt x="51" y="25"/>
                </a:lnTo>
                <a:lnTo>
                  <a:pt x="51" y="38"/>
                </a:lnTo>
                <a:lnTo>
                  <a:pt x="0" y="13"/>
                </a:lnTo>
                <a:lnTo>
                  <a:pt x="0" y="0"/>
                </a:lnTo>
                <a:lnTo>
                  <a:pt x="13" y="0"/>
                </a:lnTo>
                <a:lnTo>
                  <a:pt x="13" y="25"/>
                </a:lnTo>
                <a:lnTo>
                  <a:pt x="0" y="25"/>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0848" name="Freeform 146"/>
          <p:cNvSpPr>
            <a:spLocks/>
          </p:cNvSpPr>
          <p:nvPr/>
        </p:nvSpPr>
        <p:spPr bwMode="auto">
          <a:xfrm>
            <a:off x="3673475" y="1933575"/>
            <a:ext cx="20638" cy="20638"/>
          </a:xfrm>
          <a:custGeom>
            <a:avLst/>
            <a:gdLst>
              <a:gd name="T0" fmla="*/ 0 w 13"/>
              <a:gd name="T1" fmla="*/ 2147483647 h 13"/>
              <a:gd name="T2" fmla="*/ 0 w 13"/>
              <a:gd name="T3" fmla="*/ 0 h 13"/>
              <a:gd name="T4" fmla="*/ 2147483647 w 13"/>
              <a:gd name="T5" fmla="*/ 0 h 13"/>
              <a:gd name="T6" fmla="*/ 2147483647 w 13"/>
              <a:gd name="T7" fmla="*/ 0 h 13"/>
              <a:gd name="T8" fmla="*/ 2147483647 w 13"/>
              <a:gd name="T9" fmla="*/ 0 h 13"/>
              <a:gd name="T10" fmla="*/ 2147483647 w 13"/>
              <a:gd name="T11" fmla="*/ 2147483647 h 13"/>
              <a:gd name="T12" fmla="*/ 0 w 13"/>
              <a:gd name="T13" fmla="*/ 2147483647 h 13"/>
              <a:gd name="T14" fmla="*/ 0 60000 65536"/>
              <a:gd name="T15" fmla="*/ 0 60000 65536"/>
              <a:gd name="T16" fmla="*/ 0 60000 65536"/>
              <a:gd name="T17" fmla="*/ 0 60000 65536"/>
              <a:gd name="T18" fmla="*/ 0 60000 65536"/>
              <a:gd name="T19" fmla="*/ 0 60000 65536"/>
              <a:gd name="T20" fmla="*/ 0 60000 65536"/>
              <a:gd name="T21" fmla="*/ 0 w 13"/>
              <a:gd name="T22" fmla="*/ 0 h 13"/>
              <a:gd name="T23" fmla="*/ 13 w 13"/>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3">
                <a:moveTo>
                  <a:pt x="0" y="13"/>
                </a:moveTo>
                <a:lnTo>
                  <a:pt x="0" y="0"/>
                </a:lnTo>
                <a:lnTo>
                  <a:pt x="13" y="0"/>
                </a:lnTo>
                <a:lnTo>
                  <a:pt x="13" y="13"/>
                </a:lnTo>
                <a:lnTo>
                  <a:pt x="0" y="1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0849" name="Freeform 147"/>
          <p:cNvSpPr>
            <a:spLocks/>
          </p:cNvSpPr>
          <p:nvPr/>
        </p:nvSpPr>
        <p:spPr bwMode="auto">
          <a:xfrm>
            <a:off x="3673475" y="1893888"/>
            <a:ext cx="80963" cy="60325"/>
          </a:xfrm>
          <a:custGeom>
            <a:avLst/>
            <a:gdLst>
              <a:gd name="T0" fmla="*/ 0 w 51"/>
              <a:gd name="T1" fmla="*/ 2147483647 h 38"/>
              <a:gd name="T2" fmla="*/ 0 w 51"/>
              <a:gd name="T3" fmla="*/ 0 h 38"/>
              <a:gd name="T4" fmla="*/ 2147483647 w 51"/>
              <a:gd name="T5" fmla="*/ 2147483647 h 38"/>
              <a:gd name="T6" fmla="*/ 0 w 51"/>
              <a:gd name="T7" fmla="*/ 2147483647 h 38"/>
              <a:gd name="T8" fmla="*/ 0 w 51"/>
              <a:gd name="T9" fmla="*/ 2147483647 h 38"/>
              <a:gd name="T10" fmla="*/ 0 60000 65536"/>
              <a:gd name="T11" fmla="*/ 0 60000 65536"/>
              <a:gd name="T12" fmla="*/ 0 60000 65536"/>
              <a:gd name="T13" fmla="*/ 0 60000 65536"/>
              <a:gd name="T14" fmla="*/ 0 60000 65536"/>
              <a:gd name="T15" fmla="*/ 0 w 51"/>
              <a:gd name="T16" fmla="*/ 0 h 38"/>
              <a:gd name="T17" fmla="*/ 51 w 51"/>
              <a:gd name="T18" fmla="*/ 38 h 38"/>
            </a:gdLst>
            <a:ahLst/>
            <a:cxnLst>
              <a:cxn ang="T10">
                <a:pos x="T0" y="T1"/>
              </a:cxn>
              <a:cxn ang="T11">
                <a:pos x="T2" y="T3"/>
              </a:cxn>
              <a:cxn ang="T12">
                <a:pos x="T4" y="T5"/>
              </a:cxn>
              <a:cxn ang="T13">
                <a:pos x="T6" y="T7"/>
              </a:cxn>
              <a:cxn ang="T14">
                <a:pos x="T8" y="T9"/>
              </a:cxn>
            </a:cxnLst>
            <a:rect l="T15" t="T16" r="T17" b="T18"/>
            <a:pathLst>
              <a:path w="51" h="38">
                <a:moveTo>
                  <a:pt x="0" y="25"/>
                </a:moveTo>
                <a:lnTo>
                  <a:pt x="0" y="0"/>
                </a:lnTo>
                <a:lnTo>
                  <a:pt x="51" y="25"/>
                </a:lnTo>
                <a:lnTo>
                  <a:pt x="0" y="38"/>
                </a:lnTo>
                <a:lnTo>
                  <a:pt x="0" y="25"/>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0850" name="Rectangle 150"/>
          <p:cNvSpPr>
            <a:spLocks noChangeArrowheads="1"/>
          </p:cNvSpPr>
          <p:nvPr/>
        </p:nvSpPr>
        <p:spPr bwMode="auto">
          <a:xfrm>
            <a:off x="3633788" y="1933575"/>
            <a:ext cx="19050" cy="20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359000" name="Rectangle 152"/>
          <p:cNvSpPr>
            <a:spLocks noChangeArrowheads="1"/>
          </p:cNvSpPr>
          <p:nvPr/>
        </p:nvSpPr>
        <p:spPr bwMode="auto">
          <a:xfrm>
            <a:off x="644525" y="3940175"/>
            <a:ext cx="7827963" cy="2365375"/>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marL="111125" indent="-111125">
              <a:spcBef>
                <a:spcPts val="500"/>
              </a:spcBef>
              <a:spcAft>
                <a:spcPts val="500"/>
              </a:spcAft>
              <a:buFontTx/>
              <a:buChar char="•"/>
              <a:defRPr/>
            </a:pPr>
            <a:r>
              <a:rPr lang="en-US" sz="2000" u="none">
                <a:latin typeface="Arial" charset="0"/>
              </a:rPr>
              <a:t>When a worker thread attempts to dequeue an HTTP GET request from an empty queue, the request queue’s </a:t>
            </a:r>
            <a:r>
              <a:rPr lang="en-US" sz="2000" b="1" u="none">
                <a:latin typeface="Courier New" pitchFamily="49" charset="0"/>
              </a:rPr>
              <a:t>get()</a:t>
            </a:r>
            <a:r>
              <a:rPr lang="en-US" sz="2000" u="none">
                <a:latin typeface="Arial" charset="0"/>
              </a:rPr>
              <a:t> method atomically releases the monitor lock &amp; the worker thread suspends itself on the </a:t>
            </a:r>
            <a:r>
              <a:rPr lang="en-US" sz="2000" i="1" u="none">
                <a:latin typeface="Arial" charset="0"/>
              </a:rPr>
              <a:t>not-empty</a:t>
            </a:r>
            <a:r>
              <a:rPr lang="en-US" sz="2000" u="none">
                <a:latin typeface="Arial" charset="0"/>
              </a:rPr>
              <a:t> monitor condition</a:t>
            </a:r>
          </a:p>
          <a:p>
            <a:pPr marL="111125" indent="-111125">
              <a:spcBef>
                <a:spcPts val="500"/>
              </a:spcBef>
              <a:spcAft>
                <a:spcPts val="500"/>
              </a:spcAft>
              <a:buFontTx/>
              <a:buChar char="•"/>
              <a:defRPr/>
            </a:pPr>
            <a:r>
              <a:rPr lang="en-US" sz="2000" u="none">
                <a:latin typeface="Arial" charset="0"/>
              </a:rPr>
              <a:t>The thread remains suspended until the queue is no longer empty, which happens when an </a:t>
            </a:r>
            <a:r>
              <a:rPr lang="en-US" sz="2000" b="1" u="none">
                <a:latin typeface="Courier New" pitchFamily="49" charset="0"/>
              </a:rPr>
              <a:t>HTTP_Handler</a:t>
            </a:r>
            <a:r>
              <a:rPr lang="en-US" sz="2000" u="none">
                <a:latin typeface="Arial" charset="0"/>
              </a:rPr>
              <a:t> running in the Reactor thread inserts a request into the queue</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59000"/>
                                        </p:tgtEl>
                                        <p:attrNameLst>
                                          <p:attrName>style.visibility</p:attrName>
                                        </p:attrNameLst>
                                      </p:cBhvr>
                                      <p:to>
                                        <p:strVal val="visible"/>
                                      </p:to>
                                    </p:set>
                                    <p:animEffect transition="in" filter="wipe(up)">
                                      <p:cBhvr>
                                        <p:cTn id="7" dur="500"/>
                                        <p:tgtEl>
                                          <p:spTgt spid="13590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9000" grpId="0" animBg="1" autoUpdateAnimBg="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Slide Number Placeholder 2"/>
          <p:cNvSpPr>
            <a:spLocks noGrp="1"/>
          </p:cNvSpPr>
          <p:nvPr>
            <p:ph type="sldNum" sz="quarter" idx="10"/>
          </p:nvPr>
        </p:nvSpPr>
        <p:spPr>
          <a:noFill/>
        </p:spPr>
        <p:txBody>
          <a:bodyPr/>
          <a:lstStyle/>
          <a:p>
            <a:fld id="{4F31041D-7DD1-4856-A25E-1544F59BB2CC}" type="slidenum">
              <a:rPr lang="en-US" smtClean="0">
                <a:latin typeface="Arial" pitchFamily="34" charset="0"/>
              </a:rPr>
              <a:pPr/>
              <a:t>154</a:t>
            </a:fld>
            <a:endParaRPr lang="en-US" smtClean="0">
              <a:latin typeface="Arial" pitchFamily="34" charset="0"/>
            </a:endParaRPr>
          </a:p>
        </p:txBody>
      </p:sp>
      <p:sp>
        <p:nvSpPr>
          <p:cNvPr id="161795" name="Rectangle 2"/>
          <p:cNvSpPr>
            <a:spLocks noGrp="1" noChangeArrowheads="1"/>
          </p:cNvSpPr>
          <p:nvPr>
            <p:ph type="title"/>
          </p:nvPr>
        </p:nvSpPr>
        <p:spPr>
          <a:xfrm>
            <a:off x="0" y="-38100"/>
            <a:ext cx="9144000" cy="914400"/>
          </a:xfrm>
        </p:spPr>
        <p:txBody>
          <a:bodyPr/>
          <a:lstStyle/>
          <a:p>
            <a:pPr>
              <a:lnSpc>
                <a:spcPct val="85000"/>
              </a:lnSpc>
            </a:pPr>
            <a:r>
              <a:rPr lang="en-US" sz="4000" smtClean="0">
                <a:latin typeface="Arial Narrow" pitchFamily="34" charset="0"/>
              </a:rPr>
              <a:t>Pros &amp; Cons of Monitor Object Pattern</a:t>
            </a:r>
          </a:p>
        </p:txBody>
      </p:sp>
      <p:sp>
        <p:nvSpPr>
          <p:cNvPr id="161796" name="Rectangle 3"/>
          <p:cNvSpPr>
            <a:spLocks noChangeArrowheads="1"/>
          </p:cNvSpPr>
          <p:nvPr/>
        </p:nvSpPr>
        <p:spPr bwMode="auto">
          <a:xfrm>
            <a:off x="104775" y="987425"/>
            <a:ext cx="4225925" cy="5143500"/>
          </a:xfrm>
          <a:prstGeom prst="rect">
            <a:avLst/>
          </a:prstGeom>
          <a:noFill/>
          <a:ln w="12700">
            <a:noFill/>
            <a:miter lim="800000"/>
            <a:headEnd/>
            <a:tailEnd/>
          </a:ln>
        </p:spPr>
        <p:txBody>
          <a:bodyPr>
            <a:spAutoFit/>
          </a:bodyPr>
          <a:lstStyle/>
          <a:p>
            <a:pPr marL="111125" indent="-111125">
              <a:spcBef>
                <a:spcPct val="20000"/>
              </a:spcBef>
            </a:pPr>
            <a:r>
              <a:rPr lang="en-US" sz="2000" u="none"/>
              <a:t>This pattern provides two </a:t>
            </a:r>
            <a:r>
              <a:rPr lang="en-US" sz="2000" b="1" u="none"/>
              <a:t>benefits</a:t>
            </a:r>
            <a:r>
              <a:rPr lang="en-US" sz="2000" u="none"/>
              <a:t>:</a:t>
            </a:r>
          </a:p>
          <a:p>
            <a:pPr marL="111125" indent="-111125">
              <a:spcBef>
                <a:spcPct val="20000"/>
              </a:spcBef>
              <a:buFontTx/>
              <a:buChar char="•"/>
            </a:pPr>
            <a:r>
              <a:rPr lang="en-US" sz="2000" b="1" i="1" u="none"/>
              <a:t>Simplification of concurrency control</a:t>
            </a:r>
            <a:endParaRPr lang="en-US" sz="2000" u="none"/>
          </a:p>
          <a:p>
            <a:pPr marL="342900" lvl="1" indent="-114300">
              <a:spcBef>
                <a:spcPct val="20000"/>
              </a:spcBef>
              <a:buFontTx/>
              <a:buChar char="•"/>
            </a:pPr>
            <a:r>
              <a:rPr lang="en-US" u="none"/>
              <a:t>The Monitor Object pattern presents a concise programming model for sharing an object among cooperating threads where object synchronization corresponds to method invocations</a:t>
            </a:r>
            <a:endParaRPr lang="en-US" sz="2000" u="none"/>
          </a:p>
          <a:p>
            <a:pPr marL="111125" indent="-111125">
              <a:spcBef>
                <a:spcPct val="20000"/>
              </a:spcBef>
              <a:buFontTx/>
              <a:buChar char="•"/>
            </a:pPr>
            <a:r>
              <a:rPr lang="en-US" sz="2000" b="1" i="1" u="none">
                <a:solidFill>
                  <a:srgbClr val="003399"/>
                </a:solidFill>
              </a:rPr>
              <a:t>Simplification of scheduling method execution</a:t>
            </a:r>
            <a:endParaRPr lang="en-US" sz="2000" u="none">
              <a:solidFill>
                <a:srgbClr val="003399"/>
              </a:solidFill>
            </a:endParaRPr>
          </a:p>
          <a:p>
            <a:pPr marL="342900" lvl="1" indent="-114300">
              <a:spcBef>
                <a:spcPct val="20000"/>
              </a:spcBef>
              <a:buFontTx/>
              <a:buChar char="•"/>
            </a:pPr>
            <a:r>
              <a:rPr lang="en-US" u="none">
                <a:solidFill>
                  <a:srgbClr val="003399"/>
                </a:solidFill>
              </a:rPr>
              <a:t>Synchronized methods use their monitor conditions to determine the circumstances under which they should suspend or resume their execution &amp; that of collaborating monitor objects</a:t>
            </a:r>
            <a:endParaRPr lang="en-US" sz="2000" u="none">
              <a:solidFill>
                <a:srgbClr val="003399"/>
              </a:solidFill>
            </a:endParaRPr>
          </a:p>
        </p:txBody>
      </p:sp>
      <p:sp>
        <p:nvSpPr>
          <p:cNvPr id="161797" name="Rectangle 4"/>
          <p:cNvSpPr>
            <a:spLocks noChangeArrowheads="1"/>
          </p:cNvSpPr>
          <p:nvPr/>
        </p:nvSpPr>
        <p:spPr bwMode="auto">
          <a:xfrm>
            <a:off x="4305300" y="987425"/>
            <a:ext cx="4699000" cy="5395913"/>
          </a:xfrm>
          <a:prstGeom prst="rect">
            <a:avLst/>
          </a:prstGeom>
          <a:noFill/>
          <a:ln w="12700">
            <a:noFill/>
            <a:miter lim="800000"/>
            <a:headEnd/>
            <a:tailEnd/>
          </a:ln>
        </p:spPr>
        <p:txBody>
          <a:bodyPr>
            <a:spAutoFit/>
          </a:bodyPr>
          <a:lstStyle/>
          <a:p>
            <a:pPr marL="111125" indent="-111125">
              <a:spcBef>
                <a:spcPct val="10000"/>
              </a:spcBef>
              <a:spcAft>
                <a:spcPts val="100"/>
              </a:spcAft>
            </a:pPr>
            <a:r>
              <a:rPr lang="en-US" sz="2000" u="none"/>
              <a:t>This pattern can also incur </a:t>
            </a:r>
            <a:r>
              <a:rPr lang="en-US" sz="2000" b="1" u="none"/>
              <a:t>liabilities</a:t>
            </a:r>
            <a:r>
              <a:rPr lang="en-US" sz="2000" u="none"/>
              <a:t>:</a:t>
            </a:r>
          </a:p>
          <a:p>
            <a:pPr marL="111125" indent="-111125">
              <a:spcBef>
                <a:spcPct val="10000"/>
              </a:spcBef>
              <a:spcAft>
                <a:spcPts val="100"/>
              </a:spcAft>
              <a:buFontTx/>
              <a:buChar char="•"/>
            </a:pPr>
            <a:r>
              <a:rPr lang="en-US" sz="2000" u="none"/>
              <a:t>The use of a single monitor lock can </a:t>
            </a:r>
            <a:r>
              <a:rPr lang="en-US" sz="2000" b="1" i="1" u="none"/>
              <a:t>limit scalability</a:t>
            </a:r>
            <a:r>
              <a:rPr lang="en-US" sz="2000" u="none"/>
              <a:t> due to increased contention when multiple threads serialize on a monitor object</a:t>
            </a:r>
          </a:p>
          <a:p>
            <a:pPr marL="111125" indent="-111125">
              <a:spcBef>
                <a:spcPct val="10000"/>
              </a:spcBef>
              <a:spcAft>
                <a:spcPts val="100"/>
              </a:spcAft>
              <a:buFontTx/>
              <a:buChar char="•"/>
            </a:pPr>
            <a:r>
              <a:rPr lang="en-US" sz="2000" b="1" i="1" u="none">
                <a:solidFill>
                  <a:srgbClr val="003399"/>
                </a:solidFill>
              </a:rPr>
              <a:t>Complicated extensibility</a:t>
            </a:r>
            <a:r>
              <a:rPr lang="en-US" sz="2000" i="1" u="none">
                <a:solidFill>
                  <a:srgbClr val="003399"/>
                </a:solidFill>
              </a:rPr>
              <a:t> </a:t>
            </a:r>
            <a:r>
              <a:rPr lang="en-US" sz="2000" b="1" i="1" u="none">
                <a:solidFill>
                  <a:srgbClr val="003399"/>
                </a:solidFill>
              </a:rPr>
              <a:t>semantics</a:t>
            </a:r>
            <a:r>
              <a:rPr lang="en-US" sz="2000" u="none">
                <a:solidFill>
                  <a:srgbClr val="003399"/>
                </a:solidFill>
              </a:rPr>
              <a:t> </a:t>
            </a:r>
          </a:p>
          <a:p>
            <a:pPr marL="342900" lvl="1" indent="-114300">
              <a:spcBef>
                <a:spcPct val="10000"/>
              </a:spcBef>
              <a:spcAft>
                <a:spcPts val="100"/>
              </a:spcAft>
              <a:buFontTx/>
              <a:buChar char="•"/>
            </a:pPr>
            <a:r>
              <a:rPr lang="en-US" u="none">
                <a:solidFill>
                  <a:srgbClr val="003399"/>
                </a:solidFill>
              </a:rPr>
              <a:t>These result from the coupling between a monitor object’s functionality &amp; its synchronization mechanisms</a:t>
            </a:r>
          </a:p>
          <a:p>
            <a:pPr marL="111125" indent="-111125">
              <a:spcBef>
                <a:spcPct val="10000"/>
              </a:spcBef>
              <a:spcAft>
                <a:spcPts val="100"/>
              </a:spcAft>
              <a:buFontTx/>
              <a:buChar char="•"/>
            </a:pPr>
            <a:r>
              <a:rPr lang="en-US" sz="2000" u="none"/>
              <a:t>It is also hard to inherit from a monitor object transparently, due to the </a:t>
            </a:r>
            <a:r>
              <a:rPr lang="en-US" sz="2000" b="1" i="1" u="none"/>
              <a:t>inheritance anomaly</a:t>
            </a:r>
            <a:r>
              <a:rPr lang="en-US" sz="2000" i="1" u="none"/>
              <a:t> </a:t>
            </a:r>
            <a:r>
              <a:rPr lang="en-US" sz="2000" u="none"/>
              <a:t>problem </a:t>
            </a:r>
          </a:p>
          <a:p>
            <a:pPr marL="111125" indent="-111125">
              <a:spcBef>
                <a:spcPct val="10000"/>
              </a:spcBef>
              <a:spcAft>
                <a:spcPts val="100"/>
              </a:spcAft>
              <a:buFontTx/>
              <a:buChar char="•"/>
            </a:pPr>
            <a:r>
              <a:rPr lang="en-US" sz="2000" b="1" i="1" u="none">
                <a:solidFill>
                  <a:srgbClr val="003399"/>
                </a:solidFill>
              </a:rPr>
              <a:t>Nested monitor lockout</a:t>
            </a:r>
            <a:endParaRPr lang="en-US" sz="2000" u="none">
              <a:solidFill>
                <a:srgbClr val="003399"/>
              </a:solidFill>
            </a:endParaRPr>
          </a:p>
          <a:p>
            <a:pPr marL="342900" lvl="1" indent="-114300">
              <a:spcBef>
                <a:spcPct val="10000"/>
              </a:spcBef>
              <a:spcAft>
                <a:spcPts val="100"/>
              </a:spcAft>
              <a:buFontTx/>
              <a:buChar char="•"/>
            </a:pPr>
            <a:r>
              <a:rPr lang="en-US" u="none">
                <a:solidFill>
                  <a:srgbClr val="003399"/>
                </a:solidFill>
              </a:rPr>
              <a:t>This problem is similar to the preceding liability &amp; can occur when a monitor object is nested within another monitor object</a:t>
            </a:r>
            <a:endParaRPr lang="en-US" sz="2000" u="none">
              <a:solidFill>
                <a:srgbClr val="003399"/>
              </a:solidFill>
            </a:endParaRPr>
          </a:p>
        </p:txBody>
      </p:sp>
      <p:sp>
        <p:nvSpPr>
          <p:cNvPr id="161798" name="Rectangle 5"/>
          <p:cNvSpPr>
            <a:spLocks noChangeArrowheads="1"/>
          </p:cNvSpPr>
          <p:nvPr/>
        </p:nvSpPr>
        <p:spPr bwMode="auto">
          <a:xfrm>
            <a:off x="1606550" y="6354763"/>
            <a:ext cx="5926138" cy="400050"/>
          </a:xfrm>
          <a:prstGeom prst="rect">
            <a:avLst/>
          </a:prstGeom>
          <a:noFill/>
          <a:ln w="9525">
            <a:noFill/>
            <a:miter lim="800000"/>
            <a:headEnd/>
            <a:tailEnd/>
          </a:ln>
        </p:spPr>
        <p:txBody>
          <a:bodyPr>
            <a:spAutoFit/>
          </a:bodyPr>
          <a:lstStyle/>
          <a:p>
            <a:pPr algn="ctr"/>
            <a:r>
              <a:rPr lang="en-US" sz="2000"/>
              <a:t>www.cs.wustl.edu/~schmidt/C++2java.html</a:t>
            </a:r>
          </a:p>
        </p:txBody>
      </p:sp>
    </p:spTree>
  </p:cSld>
  <p:clrMapOvr>
    <a:masterClrMapping/>
  </p:clrMapOvr>
  <p:transition/>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Slide Number Placeholder 2"/>
          <p:cNvSpPr>
            <a:spLocks noGrp="1"/>
          </p:cNvSpPr>
          <p:nvPr>
            <p:ph type="sldNum" sz="quarter" idx="10"/>
          </p:nvPr>
        </p:nvSpPr>
        <p:spPr>
          <a:noFill/>
        </p:spPr>
        <p:txBody>
          <a:bodyPr/>
          <a:lstStyle/>
          <a:p>
            <a:fld id="{3A3CC671-35A8-417D-AB09-F55835998AC2}" type="slidenum">
              <a:rPr lang="en-US" smtClean="0">
                <a:latin typeface="Arial" pitchFamily="34" charset="0"/>
              </a:rPr>
              <a:pPr/>
              <a:t>155</a:t>
            </a:fld>
            <a:endParaRPr lang="en-US" smtClean="0">
              <a:latin typeface="Arial" pitchFamily="34" charset="0"/>
            </a:endParaRPr>
          </a:p>
        </p:txBody>
      </p:sp>
      <p:grpSp>
        <p:nvGrpSpPr>
          <p:cNvPr id="2" name="Group 57"/>
          <p:cNvGrpSpPr>
            <a:grpSpLocks/>
          </p:cNvGrpSpPr>
          <p:nvPr/>
        </p:nvGrpSpPr>
        <p:grpSpPr bwMode="auto">
          <a:xfrm>
            <a:off x="7605713" y="4740275"/>
            <a:ext cx="1624012" cy="1093788"/>
            <a:chOff x="4647" y="2822"/>
            <a:chExt cx="1023" cy="689"/>
          </a:xfrm>
        </p:grpSpPr>
        <p:sp>
          <p:nvSpPr>
            <p:cNvPr id="162865" name="Line 58"/>
            <p:cNvSpPr>
              <a:spLocks noChangeAspect="1" noChangeShapeType="1"/>
            </p:cNvSpPr>
            <p:nvPr/>
          </p:nvSpPr>
          <p:spPr bwMode="auto">
            <a:xfrm flipV="1">
              <a:off x="4647" y="3320"/>
              <a:ext cx="299" cy="191"/>
            </a:xfrm>
            <a:prstGeom prst="line">
              <a:avLst/>
            </a:prstGeom>
            <a:noFill/>
            <a:ln w="12700">
              <a:solidFill>
                <a:schemeClr val="tx1"/>
              </a:solidFill>
              <a:round/>
              <a:headEnd/>
              <a:tailEnd/>
            </a:ln>
          </p:spPr>
          <p:txBody>
            <a:bodyPr rot="10800000" wrap="none" anchor="ctr"/>
            <a:lstStyle/>
            <a:p>
              <a:endParaRPr lang="en-US"/>
            </a:p>
          </p:txBody>
        </p:sp>
        <p:grpSp>
          <p:nvGrpSpPr>
            <p:cNvPr id="162866" name="Group 59"/>
            <p:cNvGrpSpPr>
              <a:grpSpLocks noChangeAspect="1"/>
            </p:cNvGrpSpPr>
            <p:nvPr/>
          </p:nvGrpSpPr>
          <p:grpSpPr bwMode="auto">
            <a:xfrm>
              <a:off x="4938" y="2822"/>
              <a:ext cx="732" cy="577"/>
              <a:chOff x="4354" y="2412"/>
              <a:chExt cx="564" cy="444"/>
            </a:xfrm>
          </p:grpSpPr>
          <p:grpSp>
            <p:nvGrpSpPr>
              <p:cNvPr id="162867" name="Group 60"/>
              <p:cNvGrpSpPr>
                <a:grpSpLocks noChangeAspect="1"/>
              </p:cNvGrpSpPr>
              <p:nvPr/>
            </p:nvGrpSpPr>
            <p:grpSpPr bwMode="auto">
              <a:xfrm>
                <a:off x="4430" y="2412"/>
                <a:ext cx="360" cy="305"/>
                <a:chOff x="4430" y="2412"/>
                <a:chExt cx="224" cy="241"/>
              </a:xfrm>
            </p:grpSpPr>
            <p:sp>
              <p:nvSpPr>
                <p:cNvPr id="162869" name="Freeform 61"/>
                <p:cNvSpPr>
                  <a:spLocks noChangeAspect="1"/>
                </p:cNvSpPr>
                <p:nvPr/>
              </p:nvSpPr>
              <p:spPr bwMode="auto">
                <a:xfrm>
                  <a:off x="4528" y="2412"/>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162870" name="Line 62"/>
                <p:cNvSpPr>
                  <a:spLocks noChangeAspect="1" noChangeShapeType="1"/>
                </p:cNvSpPr>
                <p:nvPr/>
              </p:nvSpPr>
              <p:spPr bwMode="auto">
                <a:xfrm>
                  <a:off x="4430" y="2606"/>
                  <a:ext cx="122" cy="0"/>
                </a:xfrm>
                <a:prstGeom prst="line">
                  <a:avLst/>
                </a:prstGeom>
                <a:noFill/>
                <a:ln w="12700">
                  <a:solidFill>
                    <a:schemeClr val="tx1"/>
                  </a:solidFill>
                  <a:round/>
                  <a:headEnd/>
                  <a:tailEnd type="triangle" w="med" len="med"/>
                </a:ln>
              </p:spPr>
              <p:txBody>
                <a:bodyPr rot="10800000" wrap="none" anchor="ctr"/>
                <a:lstStyle/>
                <a:p>
                  <a:endParaRPr lang="en-US"/>
                </a:p>
              </p:txBody>
            </p:sp>
          </p:grpSp>
          <p:sp>
            <p:nvSpPr>
              <p:cNvPr id="162868" name="Rectangle 63"/>
              <p:cNvSpPr>
                <a:spLocks noChangeAspect="1" noChangeArrowheads="1"/>
              </p:cNvSpPr>
              <p:nvPr/>
            </p:nvSpPr>
            <p:spPr bwMode="auto">
              <a:xfrm>
                <a:off x="4354" y="2693"/>
                <a:ext cx="564" cy="163"/>
              </a:xfrm>
              <a:prstGeom prst="rect">
                <a:avLst/>
              </a:prstGeom>
              <a:noFill/>
              <a:ln w="12700">
                <a:noFill/>
                <a:miter lim="800000"/>
                <a:headEnd/>
                <a:tailEnd/>
              </a:ln>
            </p:spPr>
            <p:txBody>
              <a:bodyPr wrap="none">
                <a:spAutoFit/>
              </a:bodyPr>
              <a:lstStyle/>
              <a:p>
                <a:r>
                  <a:rPr lang="en-US" sz="1600" u="none">
                    <a:latin typeface="Courier New" pitchFamily="49" charset="0"/>
                  </a:rPr>
                  <a:t>accept()</a:t>
                </a:r>
              </a:p>
            </p:txBody>
          </p:sp>
        </p:grpSp>
      </p:grpSp>
      <p:sp>
        <p:nvSpPr>
          <p:cNvPr id="162820" name="Rectangle 2"/>
          <p:cNvSpPr>
            <a:spLocks noGrp="1" noChangeArrowheads="1"/>
          </p:cNvSpPr>
          <p:nvPr>
            <p:ph type="title"/>
          </p:nvPr>
        </p:nvSpPr>
        <p:spPr>
          <a:xfrm>
            <a:off x="-395288" y="-38100"/>
            <a:ext cx="9813926" cy="914400"/>
          </a:xfrm>
        </p:spPr>
        <p:txBody>
          <a:bodyPr/>
          <a:lstStyle/>
          <a:p>
            <a:r>
              <a:rPr lang="en-US" smtClean="0"/>
              <a:t>Minimizing Server Threading Overhead</a:t>
            </a:r>
          </a:p>
        </p:txBody>
      </p:sp>
      <p:sp>
        <p:nvSpPr>
          <p:cNvPr id="1359876" name="Rectangle 4"/>
          <p:cNvSpPr>
            <a:spLocks noChangeArrowheads="1"/>
          </p:cNvSpPr>
          <p:nvPr/>
        </p:nvSpPr>
        <p:spPr bwMode="auto">
          <a:xfrm>
            <a:off x="133350" y="3771900"/>
            <a:ext cx="5808663" cy="1920875"/>
          </a:xfrm>
          <a:prstGeom prst="rect">
            <a:avLst/>
          </a:prstGeom>
          <a:noFill/>
          <a:ln w="12700">
            <a:noFill/>
            <a:miter lim="800000"/>
            <a:headEnd/>
            <a:tailEnd/>
          </a:ln>
        </p:spPr>
        <p:txBody>
          <a:bodyPr>
            <a:spAutoFit/>
          </a:bodyPr>
          <a:lstStyle/>
          <a:p>
            <a:pPr marL="111125" indent="-111125">
              <a:spcBef>
                <a:spcPct val="50000"/>
              </a:spcBef>
              <a:spcAft>
                <a:spcPts val="500"/>
              </a:spcAft>
              <a:buFontTx/>
              <a:buChar char="•"/>
            </a:pPr>
            <a:r>
              <a:rPr lang="en-US" sz="2000" u="none"/>
              <a:t>When a connection request arrives, the operating system’s transport layer creates a new connected transport endpoint, encapsulates this new endpoint with a data-mode</a:t>
            </a:r>
            <a:r>
              <a:rPr lang="en-US" sz="2000" i="1" u="none"/>
              <a:t> </a:t>
            </a:r>
            <a:r>
              <a:rPr lang="en-US" sz="2000" u="none"/>
              <a:t>socket handle &amp; passes the handle as the return value from </a:t>
            </a:r>
            <a:r>
              <a:rPr lang="en-US" sz="2000" b="1" u="none">
                <a:latin typeface="Courier New" pitchFamily="49" charset="0"/>
              </a:rPr>
              <a:t>accept()</a:t>
            </a:r>
          </a:p>
        </p:txBody>
      </p:sp>
      <p:sp>
        <p:nvSpPr>
          <p:cNvPr id="162822" name="Rectangle 7"/>
          <p:cNvSpPr>
            <a:spLocks noChangeArrowheads="1"/>
          </p:cNvSpPr>
          <p:nvPr/>
        </p:nvSpPr>
        <p:spPr bwMode="auto">
          <a:xfrm>
            <a:off x="0" y="865188"/>
            <a:ext cx="6245225" cy="1933575"/>
          </a:xfrm>
          <a:prstGeom prst="rect">
            <a:avLst/>
          </a:prstGeom>
          <a:solidFill>
            <a:srgbClr val="FFFF9F"/>
          </a:solidFill>
          <a:ln w="12700">
            <a:solidFill>
              <a:schemeClr val="tx1"/>
            </a:solidFill>
            <a:miter lim="800000"/>
            <a:headEnd/>
            <a:tailEnd/>
          </a:ln>
        </p:spPr>
        <p:txBody>
          <a:bodyPr>
            <a:spAutoFit/>
          </a:bodyPr>
          <a:lstStyle/>
          <a:p>
            <a:pPr marL="114300" indent="-114300"/>
            <a:r>
              <a:rPr lang="en-US" sz="2000" b="1" u="none"/>
              <a:t>Context</a:t>
            </a:r>
          </a:p>
          <a:p>
            <a:pPr marL="114300" indent="-114300">
              <a:buFontTx/>
              <a:buChar char="•"/>
            </a:pPr>
            <a:r>
              <a:rPr lang="en-US" sz="2000" u="none"/>
              <a:t>Socket implementations in certain multi-threaded operating systems provide a concurrent </a:t>
            </a:r>
            <a:r>
              <a:rPr lang="en-US" sz="2000" b="1" u="none">
                <a:latin typeface="Courier New" pitchFamily="49" charset="0"/>
              </a:rPr>
              <a:t>accept()</a:t>
            </a:r>
            <a:r>
              <a:rPr lang="en-US" sz="2000" u="none"/>
              <a:t> optimization to accept client connection requests &amp; improve the performance of Web servers that implement the HTTP 1.0 protocol as follows:</a:t>
            </a:r>
          </a:p>
        </p:txBody>
      </p:sp>
      <p:grpSp>
        <p:nvGrpSpPr>
          <p:cNvPr id="5" name="Group 44"/>
          <p:cNvGrpSpPr>
            <a:grpSpLocks/>
          </p:cNvGrpSpPr>
          <p:nvPr/>
        </p:nvGrpSpPr>
        <p:grpSpPr bwMode="auto">
          <a:xfrm>
            <a:off x="6340475" y="5605463"/>
            <a:ext cx="2112963" cy="1008062"/>
            <a:chOff x="3844" y="3403"/>
            <a:chExt cx="1331" cy="635"/>
          </a:xfrm>
        </p:grpSpPr>
        <p:sp>
          <p:nvSpPr>
            <p:cNvPr id="162863" name="Rectangle 23"/>
            <p:cNvSpPr>
              <a:spLocks noChangeAspect="1" noChangeArrowheads="1"/>
            </p:cNvSpPr>
            <p:nvPr/>
          </p:nvSpPr>
          <p:spPr bwMode="auto">
            <a:xfrm>
              <a:off x="4382" y="3403"/>
              <a:ext cx="257" cy="249"/>
            </a:xfrm>
            <a:prstGeom prst="rect">
              <a:avLst/>
            </a:prstGeom>
            <a:solidFill>
              <a:srgbClr val="FFFF9F"/>
            </a:solidFill>
            <a:ln w="12700">
              <a:solidFill>
                <a:schemeClr val="tx1"/>
              </a:solidFill>
              <a:miter lim="800000"/>
              <a:headEnd/>
              <a:tailEnd/>
            </a:ln>
          </p:spPr>
          <p:txBody>
            <a:bodyPr rot="10800000" wrap="none" anchor="ctr"/>
            <a:lstStyle/>
            <a:p>
              <a:endParaRPr lang="en-US"/>
            </a:p>
          </p:txBody>
        </p:sp>
        <p:sp>
          <p:nvSpPr>
            <p:cNvPr id="162864" name="Rectangle 29"/>
            <p:cNvSpPr>
              <a:spLocks noChangeAspect="1" noChangeArrowheads="1"/>
            </p:cNvSpPr>
            <p:nvPr/>
          </p:nvSpPr>
          <p:spPr bwMode="auto">
            <a:xfrm>
              <a:off x="3844" y="3633"/>
              <a:ext cx="1331" cy="405"/>
            </a:xfrm>
            <a:prstGeom prst="rect">
              <a:avLst/>
            </a:prstGeom>
            <a:noFill/>
            <a:ln w="12700">
              <a:noFill/>
              <a:miter lim="800000"/>
              <a:headEnd/>
              <a:tailEnd/>
            </a:ln>
          </p:spPr>
          <p:txBody>
            <a:bodyPr>
              <a:spAutoFit/>
            </a:bodyPr>
            <a:lstStyle/>
            <a:p>
              <a:pPr algn="ctr"/>
              <a:r>
                <a:rPr lang="en-US" u="none"/>
                <a:t>passive-mode</a:t>
              </a:r>
              <a:r>
                <a:rPr lang="en-US" i="1" u="none"/>
                <a:t> </a:t>
              </a:r>
              <a:r>
                <a:rPr lang="en-US" u="none"/>
                <a:t>socket handle</a:t>
              </a:r>
            </a:p>
          </p:txBody>
        </p:sp>
      </p:grpSp>
      <p:grpSp>
        <p:nvGrpSpPr>
          <p:cNvPr id="6" name="Group 45"/>
          <p:cNvGrpSpPr>
            <a:grpSpLocks/>
          </p:cNvGrpSpPr>
          <p:nvPr/>
        </p:nvGrpSpPr>
        <p:grpSpPr bwMode="auto">
          <a:xfrm>
            <a:off x="5713413" y="4591050"/>
            <a:ext cx="1484312" cy="1133475"/>
            <a:chOff x="3545" y="2847"/>
            <a:chExt cx="935" cy="714"/>
          </a:xfrm>
        </p:grpSpPr>
        <p:grpSp>
          <p:nvGrpSpPr>
            <p:cNvPr id="162857" name="Group 27"/>
            <p:cNvGrpSpPr>
              <a:grpSpLocks noChangeAspect="1"/>
            </p:cNvGrpSpPr>
            <p:nvPr/>
          </p:nvGrpSpPr>
          <p:grpSpPr bwMode="auto">
            <a:xfrm>
              <a:off x="3545" y="2847"/>
              <a:ext cx="732" cy="552"/>
              <a:chOff x="3587" y="2752"/>
              <a:chExt cx="564" cy="425"/>
            </a:xfrm>
          </p:grpSpPr>
          <p:grpSp>
            <p:nvGrpSpPr>
              <p:cNvPr id="162859" name="Group 15"/>
              <p:cNvGrpSpPr>
                <a:grpSpLocks noChangeAspect="1"/>
              </p:cNvGrpSpPr>
              <p:nvPr/>
            </p:nvGrpSpPr>
            <p:grpSpPr bwMode="auto">
              <a:xfrm>
                <a:off x="3709" y="2752"/>
                <a:ext cx="395" cy="305"/>
                <a:chOff x="4029" y="2028"/>
                <a:chExt cx="247" cy="241"/>
              </a:xfrm>
            </p:grpSpPr>
            <p:sp>
              <p:nvSpPr>
                <p:cNvPr id="162861" name="Freeform 9"/>
                <p:cNvSpPr>
                  <a:spLocks noChangeAspect="1"/>
                </p:cNvSpPr>
                <p:nvPr/>
              </p:nvSpPr>
              <p:spPr bwMode="auto">
                <a:xfrm>
                  <a:off x="4150" y="2028"/>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162862" name="Line 14"/>
                <p:cNvSpPr>
                  <a:spLocks noChangeAspect="1" noChangeShapeType="1"/>
                </p:cNvSpPr>
                <p:nvPr/>
              </p:nvSpPr>
              <p:spPr bwMode="auto">
                <a:xfrm>
                  <a:off x="4029" y="2152"/>
                  <a:ext cx="122" cy="0"/>
                </a:xfrm>
                <a:prstGeom prst="line">
                  <a:avLst/>
                </a:prstGeom>
                <a:noFill/>
                <a:ln w="12700">
                  <a:solidFill>
                    <a:schemeClr val="tx1"/>
                  </a:solidFill>
                  <a:round/>
                  <a:headEnd/>
                  <a:tailEnd type="triangle" w="med" len="med"/>
                </a:ln>
              </p:spPr>
              <p:txBody>
                <a:bodyPr rot="10800000" wrap="none" anchor="ctr"/>
                <a:lstStyle/>
                <a:p>
                  <a:endParaRPr lang="en-US"/>
                </a:p>
              </p:txBody>
            </p:sp>
          </p:grpSp>
          <p:sp>
            <p:nvSpPr>
              <p:cNvPr id="162860" name="Rectangle 21"/>
              <p:cNvSpPr>
                <a:spLocks noChangeAspect="1" noChangeArrowheads="1"/>
              </p:cNvSpPr>
              <p:nvPr/>
            </p:nvSpPr>
            <p:spPr bwMode="auto">
              <a:xfrm>
                <a:off x="3587" y="3014"/>
                <a:ext cx="564" cy="163"/>
              </a:xfrm>
              <a:prstGeom prst="rect">
                <a:avLst/>
              </a:prstGeom>
              <a:noFill/>
              <a:ln w="12700">
                <a:noFill/>
                <a:miter lim="800000"/>
                <a:headEnd/>
                <a:tailEnd/>
              </a:ln>
            </p:spPr>
            <p:txBody>
              <a:bodyPr wrap="none">
                <a:spAutoFit/>
              </a:bodyPr>
              <a:lstStyle/>
              <a:p>
                <a:r>
                  <a:rPr lang="en-US" sz="1600" u="none">
                    <a:latin typeface="Courier New" pitchFamily="49" charset="0"/>
                  </a:rPr>
                  <a:t>accept()</a:t>
                </a:r>
              </a:p>
            </p:txBody>
          </p:sp>
        </p:grpSp>
        <p:sp>
          <p:nvSpPr>
            <p:cNvPr id="162858" name="Line 30"/>
            <p:cNvSpPr>
              <a:spLocks noChangeAspect="1" noChangeShapeType="1"/>
            </p:cNvSpPr>
            <p:nvPr/>
          </p:nvSpPr>
          <p:spPr bwMode="auto">
            <a:xfrm>
              <a:off x="4155" y="3420"/>
              <a:ext cx="325" cy="141"/>
            </a:xfrm>
            <a:prstGeom prst="line">
              <a:avLst/>
            </a:prstGeom>
            <a:noFill/>
            <a:ln w="12700">
              <a:solidFill>
                <a:schemeClr val="tx1"/>
              </a:solidFill>
              <a:round/>
              <a:headEnd/>
              <a:tailEnd/>
            </a:ln>
          </p:spPr>
          <p:txBody>
            <a:bodyPr rot="10800000" wrap="none" anchor="ctr"/>
            <a:lstStyle/>
            <a:p>
              <a:endParaRPr lang="en-US"/>
            </a:p>
          </p:txBody>
        </p:sp>
      </p:grpSp>
      <p:grpSp>
        <p:nvGrpSpPr>
          <p:cNvPr id="9" name="Group 43"/>
          <p:cNvGrpSpPr>
            <a:grpSpLocks/>
          </p:cNvGrpSpPr>
          <p:nvPr/>
        </p:nvGrpSpPr>
        <p:grpSpPr bwMode="auto">
          <a:xfrm>
            <a:off x="6354763" y="3622675"/>
            <a:ext cx="1162050" cy="1982788"/>
            <a:chOff x="3853" y="2163"/>
            <a:chExt cx="732" cy="1249"/>
          </a:xfrm>
        </p:grpSpPr>
        <p:grpSp>
          <p:nvGrpSpPr>
            <p:cNvPr id="162851" name="Group 26"/>
            <p:cNvGrpSpPr>
              <a:grpSpLocks noChangeAspect="1"/>
            </p:cNvGrpSpPr>
            <p:nvPr/>
          </p:nvGrpSpPr>
          <p:grpSpPr bwMode="auto">
            <a:xfrm>
              <a:off x="3853" y="2163"/>
              <a:ext cx="732" cy="545"/>
              <a:chOff x="4028" y="2021"/>
              <a:chExt cx="564" cy="420"/>
            </a:xfrm>
          </p:grpSpPr>
          <p:grpSp>
            <p:nvGrpSpPr>
              <p:cNvPr id="162853" name="Group 16"/>
              <p:cNvGrpSpPr>
                <a:grpSpLocks noChangeAspect="1"/>
              </p:cNvGrpSpPr>
              <p:nvPr/>
            </p:nvGrpSpPr>
            <p:grpSpPr bwMode="auto">
              <a:xfrm>
                <a:off x="4159" y="2021"/>
                <a:ext cx="351" cy="305"/>
                <a:chOff x="4537" y="2015"/>
                <a:chExt cx="219" cy="241"/>
              </a:xfrm>
            </p:grpSpPr>
            <p:sp>
              <p:nvSpPr>
                <p:cNvPr id="162855" name="Freeform 11"/>
                <p:cNvSpPr>
                  <a:spLocks noChangeAspect="1"/>
                </p:cNvSpPr>
                <p:nvPr/>
              </p:nvSpPr>
              <p:spPr bwMode="auto">
                <a:xfrm>
                  <a:off x="4630" y="2015"/>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162856" name="Line 12"/>
                <p:cNvSpPr>
                  <a:spLocks noChangeAspect="1" noChangeShapeType="1"/>
                </p:cNvSpPr>
                <p:nvPr/>
              </p:nvSpPr>
              <p:spPr bwMode="auto">
                <a:xfrm>
                  <a:off x="4537" y="2125"/>
                  <a:ext cx="122" cy="0"/>
                </a:xfrm>
                <a:prstGeom prst="line">
                  <a:avLst/>
                </a:prstGeom>
                <a:noFill/>
                <a:ln w="12700">
                  <a:solidFill>
                    <a:schemeClr val="tx1"/>
                  </a:solidFill>
                  <a:round/>
                  <a:headEnd/>
                  <a:tailEnd type="triangle" w="med" len="med"/>
                </a:ln>
              </p:spPr>
              <p:txBody>
                <a:bodyPr rot="10800000" wrap="none" anchor="ctr"/>
                <a:lstStyle/>
                <a:p>
                  <a:endParaRPr lang="en-US"/>
                </a:p>
              </p:txBody>
            </p:sp>
          </p:grpSp>
          <p:sp>
            <p:nvSpPr>
              <p:cNvPr id="162854" name="Rectangle 25"/>
              <p:cNvSpPr>
                <a:spLocks noChangeAspect="1" noChangeArrowheads="1"/>
              </p:cNvSpPr>
              <p:nvPr/>
            </p:nvSpPr>
            <p:spPr bwMode="auto">
              <a:xfrm>
                <a:off x="4028" y="2277"/>
                <a:ext cx="564" cy="164"/>
              </a:xfrm>
              <a:prstGeom prst="rect">
                <a:avLst/>
              </a:prstGeom>
              <a:noFill/>
              <a:ln w="12700">
                <a:noFill/>
                <a:miter lim="800000"/>
                <a:headEnd/>
                <a:tailEnd/>
              </a:ln>
            </p:spPr>
            <p:txBody>
              <a:bodyPr wrap="none">
                <a:spAutoFit/>
              </a:bodyPr>
              <a:lstStyle/>
              <a:p>
                <a:r>
                  <a:rPr lang="en-US" sz="1600" u="none">
                    <a:latin typeface="Courier New" pitchFamily="49" charset="0"/>
                  </a:rPr>
                  <a:t>accept()</a:t>
                </a:r>
              </a:p>
            </p:txBody>
          </p:sp>
        </p:grpSp>
        <p:sp>
          <p:nvSpPr>
            <p:cNvPr id="162852" name="Line 32"/>
            <p:cNvSpPr>
              <a:spLocks noChangeAspect="1" noChangeShapeType="1"/>
            </p:cNvSpPr>
            <p:nvPr/>
          </p:nvSpPr>
          <p:spPr bwMode="auto">
            <a:xfrm>
              <a:off x="4378" y="2676"/>
              <a:ext cx="95" cy="736"/>
            </a:xfrm>
            <a:prstGeom prst="line">
              <a:avLst/>
            </a:prstGeom>
            <a:noFill/>
            <a:ln w="12700">
              <a:solidFill>
                <a:schemeClr val="tx1"/>
              </a:solidFill>
              <a:round/>
              <a:headEnd/>
              <a:tailEnd/>
            </a:ln>
          </p:spPr>
          <p:txBody>
            <a:bodyPr rot="10800000" wrap="none" anchor="ctr"/>
            <a:lstStyle/>
            <a:p>
              <a:endParaRPr lang="en-US"/>
            </a:p>
          </p:txBody>
        </p:sp>
      </p:grpSp>
      <p:grpSp>
        <p:nvGrpSpPr>
          <p:cNvPr id="12" name="Group 41"/>
          <p:cNvGrpSpPr>
            <a:grpSpLocks/>
          </p:cNvGrpSpPr>
          <p:nvPr/>
        </p:nvGrpSpPr>
        <p:grpSpPr bwMode="auto">
          <a:xfrm>
            <a:off x="7493000" y="3843338"/>
            <a:ext cx="1262063" cy="1754187"/>
            <a:chOff x="4570" y="2293"/>
            <a:chExt cx="795" cy="1105"/>
          </a:xfrm>
        </p:grpSpPr>
        <p:grpSp>
          <p:nvGrpSpPr>
            <p:cNvPr id="162845" name="Group 28"/>
            <p:cNvGrpSpPr>
              <a:grpSpLocks noChangeAspect="1"/>
            </p:cNvGrpSpPr>
            <p:nvPr/>
          </p:nvGrpSpPr>
          <p:grpSpPr bwMode="auto">
            <a:xfrm>
              <a:off x="4633" y="2293"/>
              <a:ext cx="732" cy="577"/>
              <a:chOff x="4354" y="2412"/>
              <a:chExt cx="564" cy="444"/>
            </a:xfrm>
          </p:grpSpPr>
          <p:grpSp>
            <p:nvGrpSpPr>
              <p:cNvPr id="162847" name="Group 17"/>
              <p:cNvGrpSpPr>
                <a:grpSpLocks noChangeAspect="1"/>
              </p:cNvGrpSpPr>
              <p:nvPr/>
            </p:nvGrpSpPr>
            <p:grpSpPr bwMode="auto">
              <a:xfrm>
                <a:off x="4430" y="2412"/>
                <a:ext cx="360" cy="305"/>
                <a:chOff x="4430" y="2412"/>
                <a:chExt cx="224" cy="241"/>
              </a:xfrm>
            </p:grpSpPr>
            <p:sp>
              <p:nvSpPr>
                <p:cNvPr id="162849" name="Freeform 10"/>
                <p:cNvSpPr>
                  <a:spLocks noChangeAspect="1"/>
                </p:cNvSpPr>
                <p:nvPr/>
              </p:nvSpPr>
              <p:spPr bwMode="auto">
                <a:xfrm>
                  <a:off x="4528" y="2412"/>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162850" name="Line 13"/>
                <p:cNvSpPr>
                  <a:spLocks noChangeAspect="1" noChangeShapeType="1"/>
                </p:cNvSpPr>
                <p:nvPr/>
              </p:nvSpPr>
              <p:spPr bwMode="auto">
                <a:xfrm>
                  <a:off x="4430" y="2606"/>
                  <a:ext cx="122" cy="0"/>
                </a:xfrm>
                <a:prstGeom prst="line">
                  <a:avLst/>
                </a:prstGeom>
                <a:noFill/>
                <a:ln w="12700">
                  <a:solidFill>
                    <a:schemeClr val="tx1"/>
                  </a:solidFill>
                  <a:round/>
                  <a:headEnd/>
                  <a:tailEnd type="triangle" w="med" len="med"/>
                </a:ln>
              </p:spPr>
              <p:txBody>
                <a:bodyPr rot="10800000" wrap="none" anchor="ctr"/>
                <a:lstStyle/>
                <a:p>
                  <a:endParaRPr lang="en-US"/>
                </a:p>
              </p:txBody>
            </p:sp>
          </p:grpSp>
          <p:sp>
            <p:nvSpPr>
              <p:cNvPr id="162848" name="Rectangle 24"/>
              <p:cNvSpPr>
                <a:spLocks noChangeAspect="1" noChangeArrowheads="1"/>
              </p:cNvSpPr>
              <p:nvPr/>
            </p:nvSpPr>
            <p:spPr bwMode="auto">
              <a:xfrm>
                <a:off x="4354" y="2693"/>
                <a:ext cx="564" cy="163"/>
              </a:xfrm>
              <a:prstGeom prst="rect">
                <a:avLst/>
              </a:prstGeom>
              <a:noFill/>
              <a:ln w="12700">
                <a:noFill/>
                <a:miter lim="800000"/>
                <a:headEnd/>
                <a:tailEnd/>
              </a:ln>
            </p:spPr>
            <p:txBody>
              <a:bodyPr wrap="none">
                <a:spAutoFit/>
              </a:bodyPr>
              <a:lstStyle/>
              <a:p>
                <a:r>
                  <a:rPr lang="en-US" sz="1600" u="none">
                    <a:latin typeface="Courier New" pitchFamily="49" charset="0"/>
                  </a:rPr>
                  <a:t>accept()</a:t>
                </a:r>
              </a:p>
            </p:txBody>
          </p:sp>
        </p:grpSp>
        <p:sp>
          <p:nvSpPr>
            <p:cNvPr id="162846" name="Line 40"/>
            <p:cNvSpPr>
              <a:spLocks noChangeShapeType="1"/>
            </p:cNvSpPr>
            <p:nvPr/>
          </p:nvSpPr>
          <p:spPr bwMode="auto">
            <a:xfrm flipV="1">
              <a:off x="4570" y="2848"/>
              <a:ext cx="230" cy="550"/>
            </a:xfrm>
            <a:prstGeom prst="line">
              <a:avLst/>
            </a:prstGeom>
            <a:noFill/>
            <a:ln w="12700">
              <a:solidFill>
                <a:schemeClr val="tx1"/>
              </a:solidFill>
              <a:round/>
              <a:headEnd/>
              <a:tailEnd/>
            </a:ln>
          </p:spPr>
          <p:txBody>
            <a:bodyPr rot="10800000" wrap="none" anchor="ctr"/>
            <a:lstStyle/>
            <a:p>
              <a:endParaRPr lang="en-US"/>
            </a:p>
          </p:txBody>
        </p:sp>
      </p:grpSp>
      <p:sp>
        <p:nvSpPr>
          <p:cNvPr id="1359918" name="Rectangle 46"/>
          <p:cNvSpPr>
            <a:spLocks noChangeArrowheads="1"/>
          </p:cNvSpPr>
          <p:nvPr/>
        </p:nvSpPr>
        <p:spPr bwMode="auto">
          <a:xfrm>
            <a:off x="133350" y="2806700"/>
            <a:ext cx="5800725" cy="1006475"/>
          </a:xfrm>
          <a:prstGeom prst="rect">
            <a:avLst/>
          </a:prstGeom>
          <a:noFill/>
          <a:ln w="12700">
            <a:noFill/>
            <a:miter lim="800000"/>
            <a:headEnd/>
            <a:tailEnd/>
          </a:ln>
        </p:spPr>
        <p:txBody>
          <a:bodyPr>
            <a:spAutoFit/>
          </a:bodyPr>
          <a:lstStyle/>
          <a:p>
            <a:pPr marL="111125" indent="-111125">
              <a:spcBef>
                <a:spcPct val="50000"/>
              </a:spcBef>
              <a:spcAft>
                <a:spcPts val="500"/>
              </a:spcAft>
              <a:buFontTx/>
              <a:buChar char="•"/>
            </a:pPr>
            <a:r>
              <a:rPr lang="en-US" sz="2000" u="none"/>
              <a:t>The OS allows a pool of threads in a Web server to call </a:t>
            </a:r>
            <a:r>
              <a:rPr lang="en-US" sz="2000" b="1" u="none">
                <a:latin typeface="Courier New" pitchFamily="49" charset="0"/>
              </a:rPr>
              <a:t>accept()</a:t>
            </a:r>
            <a:r>
              <a:rPr lang="en-US" sz="2000" u="none"/>
              <a:t> on the same passive-mode</a:t>
            </a:r>
            <a:r>
              <a:rPr lang="en-US" sz="2000" i="1" u="none"/>
              <a:t> </a:t>
            </a:r>
            <a:r>
              <a:rPr lang="en-US" sz="2000" u="none"/>
              <a:t>socket handle</a:t>
            </a:r>
            <a:r>
              <a:rPr lang="en-US" u="none"/>
              <a:t> </a:t>
            </a:r>
          </a:p>
        </p:txBody>
      </p:sp>
      <p:sp>
        <p:nvSpPr>
          <p:cNvPr id="1359919" name="Rectangle 47"/>
          <p:cNvSpPr>
            <a:spLocks noChangeArrowheads="1"/>
          </p:cNvSpPr>
          <p:nvPr/>
        </p:nvSpPr>
        <p:spPr bwMode="auto">
          <a:xfrm>
            <a:off x="133350" y="5592763"/>
            <a:ext cx="5646738" cy="1311275"/>
          </a:xfrm>
          <a:prstGeom prst="rect">
            <a:avLst/>
          </a:prstGeom>
          <a:noFill/>
          <a:ln w="12700">
            <a:noFill/>
            <a:miter lim="800000"/>
            <a:headEnd/>
            <a:tailEnd/>
          </a:ln>
        </p:spPr>
        <p:txBody>
          <a:bodyPr>
            <a:spAutoFit/>
          </a:bodyPr>
          <a:lstStyle/>
          <a:p>
            <a:pPr marL="111125" indent="-111125">
              <a:spcBef>
                <a:spcPct val="50000"/>
              </a:spcBef>
              <a:spcAft>
                <a:spcPts val="500"/>
              </a:spcAft>
              <a:buFontTx/>
              <a:buChar char="•"/>
            </a:pPr>
            <a:r>
              <a:rPr lang="en-US" sz="2000" u="none"/>
              <a:t>The OS then schedules one of the threads in the pool to receive this data-mode handle, which it uses to communicate with its connected client</a:t>
            </a:r>
          </a:p>
        </p:txBody>
      </p:sp>
      <p:sp>
        <p:nvSpPr>
          <p:cNvPr id="1359894" name="Rectangle 22"/>
          <p:cNvSpPr>
            <a:spLocks noChangeArrowheads="1"/>
          </p:cNvSpPr>
          <p:nvPr/>
        </p:nvSpPr>
        <p:spPr bwMode="auto">
          <a:xfrm>
            <a:off x="7239000" y="5645150"/>
            <a:ext cx="314325" cy="304800"/>
          </a:xfrm>
          <a:prstGeom prst="rect">
            <a:avLst/>
          </a:prstGeom>
          <a:solidFill>
            <a:schemeClr val="accent1"/>
          </a:solidFill>
          <a:ln w="12700">
            <a:solidFill>
              <a:schemeClr val="tx1"/>
            </a:solidFill>
            <a:miter lim="800000"/>
            <a:headEnd/>
            <a:tailEnd/>
          </a:ln>
        </p:spPr>
        <p:txBody>
          <a:bodyPr rot="10800000" wrap="none" anchor="ctr"/>
          <a:lstStyle/>
          <a:p>
            <a:endParaRPr lang="en-US"/>
          </a:p>
        </p:txBody>
      </p:sp>
      <p:grpSp>
        <p:nvGrpSpPr>
          <p:cNvPr id="15" name="Group 56"/>
          <p:cNvGrpSpPr>
            <a:grpSpLocks/>
          </p:cNvGrpSpPr>
          <p:nvPr/>
        </p:nvGrpSpPr>
        <p:grpSpPr bwMode="auto">
          <a:xfrm>
            <a:off x="6524625" y="1797050"/>
            <a:ext cx="1657350" cy="876300"/>
            <a:chOff x="4050" y="1132"/>
            <a:chExt cx="1044" cy="552"/>
          </a:xfrm>
        </p:grpSpPr>
        <p:sp>
          <p:nvSpPr>
            <p:cNvPr id="162839" name="Rectangle 48"/>
            <p:cNvSpPr>
              <a:spLocks noChangeArrowheads="1"/>
            </p:cNvSpPr>
            <p:nvPr/>
          </p:nvSpPr>
          <p:spPr bwMode="auto">
            <a:xfrm>
              <a:off x="4896" y="1315"/>
              <a:ext cx="198" cy="192"/>
            </a:xfrm>
            <a:prstGeom prst="rect">
              <a:avLst/>
            </a:prstGeom>
            <a:solidFill>
              <a:schemeClr val="accent1"/>
            </a:solidFill>
            <a:ln w="12700">
              <a:solidFill>
                <a:schemeClr val="tx1"/>
              </a:solidFill>
              <a:miter lim="800000"/>
              <a:headEnd/>
              <a:tailEnd/>
            </a:ln>
          </p:spPr>
          <p:txBody>
            <a:bodyPr rot="10800000" wrap="none" anchor="ctr"/>
            <a:lstStyle/>
            <a:p>
              <a:endParaRPr lang="en-US"/>
            </a:p>
          </p:txBody>
        </p:sp>
        <p:grpSp>
          <p:nvGrpSpPr>
            <p:cNvPr id="162840" name="Group 50"/>
            <p:cNvGrpSpPr>
              <a:grpSpLocks noChangeAspect="1"/>
            </p:cNvGrpSpPr>
            <p:nvPr/>
          </p:nvGrpSpPr>
          <p:grpSpPr bwMode="auto">
            <a:xfrm>
              <a:off x="4050" y="1132"/>
              <a:ext cx="732" cy="552"/>
              <a:chOff x="3587" y="2752"/>
              <a:chExt cx="564" cy="425"/>
            </a:xfrm>
          </p:grpSpPr>
          <p:grpSp>
            <p:nvGrpSpPr>
              <p:cNvPr id="162841" name="Group 51"/>
              <p:cNvGrpSpPr>
                <a:grpSpLocks noChangeAspect="1"/>
              </p:cNvGrpSpPr>
              <p:nvPr/>
            </p:nvGrpSpPr>
            <p:grpSpPr bwMode="auto">
              <a:xfrm>
                <a:off x="3709" y="2752"/>
                <a:ext cx="395" cy="305"/>
                <a:chOff x="4029" y="2028"/>
                <a:chExt cx="247" cy="241"/>
              </a:xfrm>
            </p:grpSpPr>
            <p:sp>
              <p:nvSpPr>
                <p:cNvPr id="162843" name="Freeform 52"/>
                <p:cNvSpPr>
                  <a:spLocks noChangeAspect="1"/>
                </p:cNvSpPr>
                <p:nvPr/>
              </p:nvSpPr>
              <p:spPr bwMode="auto">
                <a:xfrm>
                  <a:off x="4150" y="2028"/>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162844" name="Line 53"/>
                <p:cNvSpPr>
                  <a:spLocks noChangeAspect="1" noChangeShapeType="1"/>
                </p:cNvSpPr>
                <p:nvPr/>
              </p:nvSpPr>
              <p:spPr bwMode="auto">
                <a:xfrm>
                  <a:off x="4029" y="2152"/>
                  <a:ext cx="122" cy="0"/>
                </a:xfrm>
                <a:prstGeom prst="line">
                  <a:avLst/>
                </a:prstGeom>
                <a:noFill/>
                <a:ln w="12700">
                  <a:solidFill>
                    <a:schemeClr val="tx1"/>
                  </a:solidFill>
                  <a:round/>
                  <a:headEnd/>
                  <a:tailEnd type="triangle" w="med" len="med"/>
                </a:ln>
              </p:spPr>
              <p:txBody>
                <a:bodyPr rot="10800000" wrap="none" anchor="ctr"/>
                <a:lstStyle/>
                <a:p>
                  <a:endParaRPr lang="en-US"/>
                </a:p>
              </p:txBody>
            </p:sp>
          </p:grpSp>
          <p:sp>
            <p:nvSpPr>
              <p:cNvPr id="162842" name="Rectangle 54"/>
              <p:cNvSpPr>
                <a:spLocks noChangeAspect="1" noChangeArrowheads="1"/>
              </p:cNvSpPr>
              <p:nvPr/>
            </p:nvSpPr>
            <p:spPr bwMode="auto">
              <a:xfrm>
                <a:off x="3587" y="3014"/>
                <a:ext cx="564" cy="163"/>
              </a:xfrm>
              <a:prstGeom prst="rect">
                <a:avLst/>
              </a:prstGeom>
              <a:noFill/>
              <a:ln w="12700">
                <a:noFill/>
                <a:miter lim="800000"/>
                <a:headEnd/>
                <a:tailEnd/>
              </a:ln>
            </p:spPr>
            <p:txBody>
              <a:bodyPr wrap="none">
                <a:spAutoFit/>
              </a:bodyPr>
              <a:lstStyle/>
              <a:p>
                <a:r>
                  <a:rPr lang="en-US" sz="1600" u="none">
                    <a:latin typeface="Courier New" pitchFamily="49" charset="0"/>
                  </a:rPr>
                  <a:t>accept()</a:t>
                </a:r>
              </a:p>
            </p:txBody>
          </p:sp>
        </p:grpSp>
      </p:grpSp>
      <p:grpSp>
        <p:nvGrpSpPr>
          <p:cNvPr id="18" name="Group 65"/>
          <p:cNvGrpSpPr>
            <a:grpSpLocks/>
          </p:cNvGrpSpPr>
          <p:nvPr/>
        </p:nvGrpSpPr>
        <p:grpSpPr bwMode="auto">
          <a:xfrm>
            <a:off x="8067675" y="4740275"/>
            <a:ext cx="1162050" cy="915988"/>
            <a:chOff x="5740" y="2941"/>
            <a:chExt cx="732" cy="577"/>
          </a:xfrm>
        </p:grpSpPr>
        <p:grpSp>
          <p:nvGrpSpPr>
            <p:cNvPr id="162835" name="Group 35"/>
            <p:cNvGrpSpPr>
              <a:grpSpLocks noChangeAspect="1"/>
            </p:cNvGrpSpPr>
            <p:nvPr/>
          </p:nvGrpSpPr>
          <p:grpSpPr bwMode="auto">
            <a:xfrm>
              <a:off x="5839" y="2941"/>
              <a:ext cx="467" cy="396"/>
              <a:chOff x="4430" y="2412"/>
              <a:chExt cx="224" cy="241"/>
            </a:xfrm>
          </p:grpSpPr>
          <p:sp>
            <p:nvSpPr>
              <p:cNvPr id="162837" name="Freeform 36"/>
              <p:cNvSpPr>
                <a:spLocks noChangeAspect="1"/>
              </p:cNvSpPr>
              <p:nvPr/>
            </p:nvSpPr>
            <p:spPr bwMode="auto">
              <a:xfrm>
                <a:off x="4528" y="2412"/>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28575">
                <a:solidFill>
                  <a:srgbClr val="FF0000"/>
                </a:solidFill>
                <a:round/>
                <a:headEnd/>
                <a:tailEnd/>
              </a:ln>
            </p:spPr>
            <p:txBody>
              <a:bodyPr rot="10800000" wrap="none" anchor="ctr"/>
              <a:lstStyle/>
              <a:p>
                <a:endParaRPr lang="en-US"/>
              </a:p>
            </p:txBody>
          </p:sp>
          <p:sp>
            <p:nvSpPr>
              <p:cNvPr id="162838" name="Line 37"/>
              <p:cNvSpPr>
                <a:spLocks noChangeAspect="1" noChangeShapeType="1"/>
              </p:cNvSpPr>
              <p:nvPr/>
            </p:nvSpPr>
            <p:spPr bwMode="auto">
              <a:xfrm>
                <a:off x="4430" y="2606"/>
                <a:ext cx="122" cy="0"/>
              </a:xfrm>
              <a:prstGeom prst="line">
                <a:avLst/>
              </a:prstGeom>
              <a:noFill/>
              <a:ln w="28575">
                <a:solidFill>
                  <a:srgbClr val="FF0000"/>
                </a:solidFill>
                <a:round/>
                <a:headEnd/>
                <a:tailEnd type="triangle" w="med" len="med"/>
              </a:ln>
            </p:spPr>
            <p:txBody>
              <a:bodyPr rot="10800000" wrap="none" anchor="ctr"/>
              <a:lstStyle/>
              <a:p>
                <a:endParaRPr lang="en-US"/>
              </a:p>
            </p:txBody>
          </p:sp>
        </p:grpSp>
        <p:sp>
          <p:nvSpPr>
            <p:cNvPr id="162836" name="Rectangle 38"/>
            <p:cNvSpPr>
              <a:spLocks noChangeAspect="1" noChangeArrowheads="1"/>
            </p:cNvSpPr>
            <p:nvPr/>
          </p:nvSpPr>
          <p:spPr bwMode="auto">
            <a:xfrm>
              <a:off x="5740" y="3306"/>
              <a:ext cx="732" cy="212"/>
            </a:xfrm>
            <a:prstGeom prst="rect">
              <a:avLst/>
            </a:prstGeom>
            <a:noFill/>
            <a:ln w="12700">
              <a:noFill/>
              <a:miter lim="800000"/>
              <a:headEnd/>
              <a:tailEnd/>
            </a:ln>
          </p:spPr>
          <p:txBody>
            <a:bodyPr wrap="none">
              <a:spAutoFit/>
            </a:bodyPr>
            <a:lstStyle/>
            <a:p>
              <a:r>
                <a:rPr lang="en-US" sz="1600" b="1" u="none">
                  <a:solidFill>
                    <a:srgbClr val="FF0000"/>
                  </a:solidFill>
                  <a:latin typeface="Courier New" pitchFamily="49" charset="0"/>
                </a:rPr>
                <a:t>accept()</a:t>
              </a:r>
            </a:p>
          </p:txBody>
        </p:sp>
      </p:grpSp>
      <p:grpSp>
        <p:nvGrpSpPr>
          <p:cNvPr id="20" name="Group 68"/>
          <p:cNvGrpSpPr>
            <a:grpSpLocks/>
          </p:cNvGrpSpPr>
          <p:nvPr/>
        </p:nvGrpSpPr>
        <p:grpSpPr bwMode="auto">
          <a:xfrm>
            <a:off x="7608888" y="4725988"/>
            <a:ext cx="1625600" cy="1106487"/>
            <a:chOff x="4736" y="2932"/>
            <a:chExt cx="1024" cy="697"/>
          </a:xfrm>
        </p:grpSpPr>
        <p:sp>
          <p:nvSpPr>
            <p:cNvPr id="162833" name="Rectangle 66"/>
            <p:cNvSpPr>
              <a:spLocks noChangeArrowheads="1"/>
            </p:cNvSpPr>
            <p:nvPr/>
          </p:nvSpPr>
          <p:spPr bwMode="auto">
            <a:xfrm>
              <a:off x="4998" y="2932"/>
              <a:ext cx="762" cy="665"/>
            </a:xfrm>
            <a:prstGeom prst="rect">
              <a:avLst/>
            </a:prstGeom>
            <a:solidFill>
              <a:schemeClr val="bg1"/>
            </a:solidFill>
            <a:ln w="12700">
              <a:noFill/>
              <a:miter lim="800000"/>
              <a:headEnd/>
              <a:tailEnd/>
            </a:ln>
          </p:spPr>
          <p:txBody>
            <a:bodyPr rot="10800000" wrap="none" anchor="ctr"/>
            <a:lstStyle/>
            <a:p>
              <a:endParaRPr lang="en-US"/>
            </a:p>
          </p:txBody>
        </p:sp>
        <p:sp>
          <p:nvSpPr>
            <p:cNvPr id="162834" name="Line 67"/>
            <p:cNvSpPr>
              <a:spLocks noChangeShapeType="1"/>
            </p:cNvSpPr>
            <p:nvPr/>
          </p:nvSpPr>
          <p:spPr bwMode="auto">
            <a:xfrm flipH="1">
              <a:off x="4736" y="3459"/>
              <a:ext cx="265" cy="170"/>
            </a:xfrm>
            <a:prstGeom prst="line">
              <a:avLst/>
            </a:prstGeom>
            <a:noFill/>
            <a:ln w="19050">
              <a:solidFill>
                <a:schemeClr val="bg1"/>
              </a:solidFill>
              <a:round/>
              <a:headEnd/>
              <a:tailEnd/>
            </a:ln>
          </p:spPr>
          <p:txBody>
            <a:bodyPr rot="10800000" wrap="none" anchor="ct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59918"/>
                                        </p:tgtEl>
                                        <p:attrNameLst>
                                          <p:attrName>style.visibility</p:attrName>
                                        </p:attrNameLst>
                                      </p:cBhvr>
                                      <p:to>
                                        <p:strVal val="visible"/>
                                      </p:to>
                                    </p:set>
                                    <p:animEffect transition="in" filter="wipe(up)">
                                      <p:cBhvr>
                                        <p:cTn id="7" dur="500"/>
                                        <p:tgtEl>
                                          <p:spTgt spid="1359918"/>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499"/>
                                          </p:stCondLst>
                                        </p:cTn>
                                        <p:tgtEl>
                                          <p:spTgt spid="5"/>
                                        </p:tgtEl>
                                        <p:attrNameLst>
                                          <p:attrName>style.visibility</p:attrName>
                                        </p:attrNameLst>
                                      </p:cBhvr>
                                      <p:to>
                                        <p:strVal val="visible"/>
                                      </p:to>
                                    </p:set>
                                  </p:childTnLst>
                                </p:cTn>
                              </p:par>
                            </p:childTnLst>
                          </p:cTn>
                        </p:par>
                        <p:par>
                          <p:cTn id="11" fill="hold">
                            <p:stCondLst>
                              <p:cond delay="1000"/>
                            </p:stCondLst>
                            <p:childTnLst>
                              <p:par>
                                <p:cTn id="12" presetID="23" presetClass="entr" presetSubtype="16"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fltVal val="0"/>
                                          </p:val>
                                        </p:tav>
                                        <p:tav tm="100000">
                                          <p:val>
                                            <p:strVal val="#ppt_w"/>
                                          </p:val>
                                        </p:tav>
                                      </p:tavLst>
                                    </p:anim>
                                    <p:anim calcmode="lin" valueType="num">
                                      <p:cBhvr>
                                        <p:cTn id="15" dur="500" fill="hold"/>
                                        <p:tgtEl>
                                          <p:spTgt spid="6"/>
                                        </p:tgtEl>
                                        <p:attrNameLst>
                                          <p:attrName>ppt_h</p:attrName>
                                        </p:attrNameLst>
                                      </p:cBhvr>
                                      <p:tavLst>
                                        <p:tav tm="0">
                                          <p:val>
                                            <p:fltVal val="0"/>
                                          </p:val>
                                        </p:tav>
                                        <p:tav tm="100000">
                                          <p:val>
                                            <p:strVal val="#ppt_h"/>
                                          </p:val>
                                        </p:tav>
                                      </p:tavLst>
                                    </p:anim>
                                  </p:childTnLst>
                                </p:cTn>
                              </p:par>
                            </p:childTnLst>
                          </p:cTn>
                        </p:par>
                        <p:par>
                          <p:cTn id="16" fill="hold">
                            <p:stCondLst>
                              <p:cond delay="1500"/>
                            </p:stCondLst>
                            <p:childTnLst>
                              <p:par>
                                <p:cTn id="17" presetID="23" presetClass="entr" presetSubtype="16"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childTnLst>
                                </p:cTn>
                              </p:par>
                            </p:childTnLst>
                          </p:cTn>
                        </p:par>
                        <p:par>
                          <p:cTn id="21" fill="hold">
                            <p:stCondLst>
                              <p:cond delay="2000"/>
                            </p:stCondLst>
                            <p:childTnLst>
                              <p:par>
                                <p:cTn id="22" presetID="23" presetClass="entr" presetSubtype="16" fill="hold" nodeType="afterEffect">
                                  <p:stCondLst>
                                    <p:cond delay="0"/>
                                  </p:stCondLst>
                                  <p:childTnLst>
                                    <p:set>
                                      <p:cBhvr>
                                        <p:cTn id="23" dur="1" fill="hold">
                                          <p:stCondLst>
                                            <p:cond delay="0"/>
                                          </p:stCondLst>
                                        </p:cTn>
                                        <p:tgtEl>
                                          <p:spTgt spid="12"/>
                                        </p:tgtEl>
                                        <p:attrNameLst>
                                          <p:attrName>style.visibility</p:attrName>
                                        </p:attrNameLst>
                                      </p:cBhvr>
                                      <p:to>
                                        <p:strVal val="visible"/>
                                      </p:to>
                                    </p:set>
                                    <p:anim calcmode="lin" valueType="num">
                                      <p:cBhvr>
                                        <p:cTn id="24" dur="500" fill="hold"/>
                                        <p:tgtEl>
                                          <p:spTgt spid="12"/>
                                        </p:tgtEl>
                                        <p:attrNameLst>
                                          <p:attrName>ppt_w</p:attrName>
                                        </p:attrNameLst>
                                      </p:cBhvr>
                                      <p:tavLst>
                                        <p:tav tm="0">
                                          <p:val>
                                            <p:fltVal val="0"/>
                                          </p:val>
                                        </p:tav>
                                        <p:tav tm="100000">
                                          <p:val>
                                            <p:strVal val="#ppt_w"/>
                                          </p:val>
                                        </p:tav>
                                      </p:tavLst>
                                    </p:anim>
                                    <p:anim calcmode="lin" valueType="num">
                                      <p:cBhvr>
                                        <p:cTn id="25" dur="500" fill="hold"/>
                                        <p:tgtEl>
                                          <p:spTgt spid="12"/>
                                        </p:tgtEl>
                                        <p:attrNameLst>
                                          <p:attrName>ppt_h</p:attrName>
                                        </p:attrNameLst>
                                      </p:cBhvr>
                                      <p:tavLst>
                                        <p:tav tm="0">
                                          <p:val>
                                            <p:fltVal val="0"/>
                                          </p:val>
                                        </p:tav>
                                        <p:tav tm="100000">
                                          <p:val>
                                            <p:strVal val="#ppt_h"/>
                                          </p:val>
                                        </p:tav>
                                      </p:tavLst>
                                    </p:anim>
                                  </p:childTnLst>
                                </p:cTn>
                              </p:par>
                            </p:childTnLst>
                          </p:cTn>
                        </p:par>
                        <p:par>
                          <p:cTn id="26" fill="hold">
                            <p:stCondLst>
                              <p:cond delay="2500"/>
                            </p:stCondLst>
                            <p:childTnLst>
                              <p:par>
                                <p:cTn id="27" presetID="23" presetClass="entr" presetSubtype="16" fill="hold" nodeType="after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p:cTn id="29" dur="500" fill="hold"/>
                                        <p:tgtEl>
                                          <p:spTgt spid="2"/>
                                        </p:tgtEl>
                                        <p:attrNameLst>
                                          <p:attrName>ppt_w</p:attrName>
                                        </p:attrNameLst>
                                      </p:cBhvr>
                                      <p:tavLst>
                                        <p:tav tm="0">
                                          <p:val>
                                            <p:fltVal val="0"/>
                                          </p:val>
                                        </p:tav>
                                        <p:tav tm="100000">
                                          <p:val>
                                            <p:strVal val="#ppt_w"/>
                                          </p:val>
                                        </p:tav>
                                      </p:tavLst>
                                    </p:anim>
                                    <p:anim calcmode="lin" valueType="num">
                                      <p:cBhvr>
                                        <p:cTn id="30"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0" nodeType="clickEffect">
                                  <p:stCondLst>
                                    <p:cond delay="0"/>
                                  </p:stCondLst>
                                  <p:childTnLst>
                                    <p:set>
                                      <p:cBhvr>
                                        <p:cTn id="34" dur="1" fill="hold">
                                          <p:stCondLst>
                                            <p:cond delay="0"/>
                                          </p:stCondLst>
                                        </p:cTn>
                                        <p:tgtEl>
                                          <p:spTgt spid="1359876"/>
                                        </p:tgtEl>
                                        <p:attrNameLst>
                                          <p:attrName>style.visibility</p:attrName>
                                        </p:attrNameLst>
                                      </p:cBhvr>
                                      <p:to>
                                        <p:strVal val="visible"/>
                                      </p:to>
                                    </p:set>
                                    <p:animEffect transition="in" filter="wipe(up)">
                                      <p:cBhvr>
                                        <p:cTn id="35" dur="500"/>
                                        <p:tgtEl>
                                          <p:spTgt spid="1359876"/>
                                        </p:tgtEl>
                                      </p:cBhvr>
                                    </p:animEffect>
                                  </p:childTnLst>
                                </p:cTn>
                              </p:par>
                            </p:childTnLst>
                          </p:cTn>
                        </p:par>
                        <p:par>
                          <p:cTn id="36" fill="hold">
                            <p:stCondLst>
                              <p:cond delay="500"/>
                            </p:stCondLst>
                            <p:childTnLst>
                              <p:par>
                                <p:cTn id="37" presetID="23" presetClass="entr" presetSubtype="16" fill="hold" grpId="0" nodeType="afterEffect">
                                  <p:stCondLst>
                                    <p:cond delay="0"/>
                                  </p:stCondLst>
                                  <p:childTnLst>
                                    <p:set>
                                      <p:cBhvr>
                                        <p:cTn id="38" dur="1" fill="hold">
                                          <p:stCondLst>
                                            <p:cond delay="0"/>
                                          </p:stCondLst>
                                        </p:cTn>
                                        <p:tgtEl>
                                          <p:spTgt spid="1359894"/>
                                        </p:tgtEl>
                                        <p:attrNameLst>
                                          <p:attrName>style.visibility</p:attrName>
                                        </p:attrNameLst>
                                      </p:cBhvr>
                                      <p:to>
                                        <p:strVal val="visible"/>
                                      </p:to>
                                    </p:set>
                                    <p:anim calcmode="lin" valueType="num">
                                      <p:cBhvr>
                                        <p:cTn id="39" dur="500" fill="hold"/>
                                        <p:tgtEl>
                                          <p:spTgt spid="1359894"/>
                                        </p:tgtEl>
                                        <p:attrNameLst>
                                          <p:attrName>ppt_w</p:attrName>
                                        </p:attrNameLst>
                                      </p:cBhvr>
                                      <p:tavLst>
                                        <p:tav tm="0">
                                          <p:val>
                                            <p:fltVal val="0"/>
                                          </p:val>
                                        </p:tav>
                                        <p:tav tm="100000">
                                          <p:val>
                                            <p:strVal val="#ppt_w"/>
                                          </p:val>
                                        </p:tav>
                                      </p:tavLst>
                                    </p:anim>
                                    <p:anim calcmode="lin" valueType="num">
                                      <p:cBhvr>
                                        <p:cTn id="40" dur="500" fill="hold"/>
                                        <p:tgtEl>
                                          <p:spTgt spid="1359894"/>
                                        </p:tgtEl>
                                        <p:attrNameLst>
                                          <p:attrName>ppt_h</p:attrName>
                                        </p:attrNameLst>
                                      </p:cBhvr>
                                      <p:tavLst>
                                        <p:tav tm="0">
                                          <p:val>
                                            <p:fltVal val="0"/>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grpId="0" nodeType="clickEffect">
                                  <p:stCondLst>
                                    <p:cond delay="0"/>
                                  </p:stCondLst>
                                  <p:childTnLst>
                                    <p:set>
                                      <p:cBhvr>
                                        <p:cTn id="44" dur="1" fill="hold">
                                          <p:stCondLst>
                                            <p:cond delay="0"/>
                                          </p:stCondLst>
                                        </p:cTn>
                                        <p:tgtEl>
                                          <p:spTgt spid="1359919"/>
                                        </p:tgtEl>
                                        <p:attrNameLst>
                                          <p:attrName>style.visibility</p:attrName>
                                        </p:attrNameLst>
                                      </p:cBhvr>
                                      <p:to>
                                        <p:strVal val="visible"/>
                                      </p:to>
                                    </p:set>
                                    <p:animEffect transition="in" filter="wipe(up)">
                                      <p:cBhvr>
                                        <p:cTn id="45" dur="500"/>
                                        <p:tgtEl>
                                          <p:spTgt spid="1359919"/>
                                        </p:tgtEl>
                                      </p:cBhvr>
                                    </p:animEffect>
                                  </p:childTnLst>
                                </p:cTn>
                              </p:par>
                            </p:childTnLst>
                          </p:cTn>
                        </p:par>
                        <p:par>
                          <p:cTn id="46" fill="hold">
                            <p:stCondLst>
                              <p:cond delay="500"/>
                            </p:stCondLst>
                            <p:childTnLst>
                              <p:par>
                                <p:cTn id="47" presetID="1" presetClass="entr" presetSubtype="0" fill="hold" nodeType="afterEffect">
                                  <p:stCondLst>
                                    <p:cond delay="0"/>
                                  </p:stCondLst>
                                  <p:childTnLst>
                                    <p:set>
                                      <p:cBhvr>
                                        <p:cTn id="48" dur="1" fill="hold">
                                          <p:stCondLst>
                                            <p:cond delay="499"/>
                                          </p:stCondLst>
                                        </p:cTn>
                                        <p:tgtEl>
                                          <p:spTgt spid="18"/>
                                        </p:tgtEl>
                                        <p:attrNameLst>
                                          <p:attrName>style.visibility</p:attrName>
                                        </p:attrNameLst>
                                      </p:cBhvr>
                                      <p:to>
                                        <p:strVal val="visible"/>
                                      </p:to>
                                    </p:set>
                                  </p:childTnLst>
                                </p:cTn>
                              </p:par>
                            </p:childTnLst>
                          </p:cTn>
                        </p:par>
                        <p:par>
                          <p:cTn id="49" fill="hold">
                            <p:stCondLst>
                              <p:cond delay="1000"/>
                            </p:stCondLst>
                            <p:childTnLst>
                              <p:par>
                                <p:cTn id="50" presetID="1" presetClass="entr" presetSubtype="0" fill="hold" nodeType="afterEffect">
                                  <p:stCondLst>
                                    <p:cond delay="1000"/>
                                  </p:stCondLst>
                                  <p:childTnLst>
                                    <p:set>
                                      <p:cBhvr>
                                        <p:cTn id="51" dur="1" fill="hold">
                                          <p:stCondLst>
                                            <p:cond delay="499"/>
                                          </p:stCondLst>
                                        </p:cTn>
                                        <p:tgtEl>
                                          <p:spTgt spid="20"/>
                                        </p:tgtEl>
                                        <p:attrNameLst>
                                          <p:attrName>style.visibility</p:attrName>
                                        </p:attrNameLst>
                                      </p:cBhvr>
                                      <p:to>
                                        <p:strVal val="visible"/>
                                      </p:to>
                                    </p:set>
                                  </p:childTnLst>
                                </p:cTn>
                              </p:par>
                            </p:childTnLst>
                          </p:cTn>
                        </p:par>
                        <p:par>
                          <p:cTn id="52" fill="hold">
                            <p:stCondLst>
                              <p:cond delay="2500"/>
                            </p:stCondLst>
                            <p:childTnLst>
                              <p:par>
                                <p:cTn id="53" presetID="23" presetClass="entr" presetSubtype="16" fill="hold" nodeType="after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p:cTn id="55" dur="500" fill="hold"/>
                                        <p:tgtEl>
                                          <p:spTgt spid="15"/>
                                        </p:tgtEl>
                                        <p:attrNameLst>
                                          <p:attrName>ppt_w</p:attrName>
                                        </p:attrNameLst>
                                      </p:cBhvr>
                                      <p:tavLst>
                                        <p:tav tm="0">
                                          <p:val>
                                            <p:fltVal val="0"/>
                                          </p:val>
                                        </p:tav>
                                        <p:tav tm="100000">
                                          <p:val>
                                            <p:strVal val="#ppt_w"/>
                                          </p:val>
                                        </p:tav>
                                      </p:tavLst>
                                    </p:anim>
                                    <p:anim calcmode="lin" valueType="num">
                                      <p:cBhvr>
                                        <p:cTn id="56" dur="500" fill="hold"/>
                                        <p:tgtEl>
                                          <p:spTgt spid="1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9876" grpId="0" autoUpdateAnimBg="0"/>
      <p:bldP spid="1359918" grpId="0" autoUpdateAnimBg="0"/>
      <p:bldP spid="1359919" grpId="0" autoUpdateAnimBg="0"/>
      <p:bldP spid="1359894"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Slide Number Placeholder 2"/>
          <p:cNvSpPr>
            <a:spLocks noGrp="1"/>
          </p:cNvSpPr>
          <p:nvPr>
            <p:ph type="sldNum" sz="quarter" idx="10"/>
          </p:nvPr>
        </p:nvSpPr>
        <p:spPr>
          <a:noFill/>
        </p:spPr>
        <p:txBody>
          <a:bodyPr/>
          <a:lstStyle/>
          <a:p>
            <a:fld id="{B2D7B4D0-9A5B-4568-8DCC-E11D5A3B65F3}" type="slidenum">
              <a:rPr lang="en-US" smtClean="0">
                <a:latin typeface="Arial" pitchFamily="34" charset="0"/>
              </a:rPr>
              <a:pPr/>
              <a:t>156</a:t>
            </a:fld>
            <a:endParaRPr lang="en-US" smtClean="0">
              <a:latin typeface="Arial" pitchFamily="34" charset="0"/>
            </a:endParaRPr>
          </a:p>
        </p:txBody>
      </p:sp>
      <p:sp>
        <p:nvSpPr>
          <p:cNvPr id="163843" name="Rectangle 2"/>
          <p:cNvSpPr>
            <a:spLocks noGrp="1" noChangeArrowheads="1"/>
          </p:cNvSpPr>
          <p:nvPr>
            <p:ph type="title"/>
          </p:nvPr>
        </p:nvSpPr>
        <p:spPr>
          <a:xfrm>
            <a:off x="515938" y="-47625"/>
            <a:ext cx="8054975" cy="914400"/>
          </a:xfrm>
        </p:spPr>
        <p:txBody>
          <a:bodyPr/>
          <a:lstStyle/>
          <a:p>
            <a:pPr>
              <a:lnSpc>
                <a:spcPct val="85000"/>
              </a:lnSpc>
            </a:pPr>
            <a:r>
              <a:rPr lang="en-US" sz="4000" smtClean="0">
                <a:latin typeface="Arial Narrow" pitchFamily="34" charset="0"/>
              </a:rPr>
              <a:t>Drawbacks with Half-Sync/Half-Async</a:t>
            </a:r>
          </a:p>
        </p:txBody>
      </p:sp>
      <p:sp>
        <p:nvSpPr>
          <p:cNvPr id="1363971" name="Rectangle 3"/>
          <p:cNvSpPr>
            <a:spLocks noChangeArrowheads="1"/>
          </p:cNvSpPr>
          <p:nvPr/>
        </p:nvSpPr>
        <p:spPr bwMode="auto">
          <a:xfrm>
            <a:off x="4999038" y="4681538"/>
            <a:ext cx="3584575" cy="1689100"/>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defRPr/>
            </a:pPr>
            <a:r>
              <a:rPr lang="en-US" sz="2400" b="1" u="none">
                <a:latin typeface="Arial" charset="0"/>
              </a:rPr>
              <a:t>Solution</a:t>
            </a:r>
            <a:endParaRPr lang="en-US" sz="2400" u="none">
              <a:latin typeface="Arial" charset="0"/>
            </a:endParaRPr>
          </a:p>
          <a:p>
            <a:pPr marL="114300" indent="-114300">
              <a:buFontTx/>
              <a:buChar char="•"/>
              <a:defRPr/>
            </a:pPr>
            <a:r>
              <a:rPr lang="en-US" sz="2000" u="none">
                <a:latin typeface="Arial" charset="0"/>
              </a:rPr>
              <a:t>Apply the </a:t>
            </a:r>
            <a:r>
              <a:rPr lang="en-US" sz="2000" i="1" u="none">
                <a:latin typeface="Arial" charset="0"/>
              </a:rPr>
              <a:t>Leader/Followers</a:t>
            </a:r>
            <a:r>
              <a:rPr lang="en-US" sz="2000" u="none">
                <a:latin typeface="Arial" charset="0"/>
              </a:rPr>
              <a:t> architectural pattern (P2) to minimize server threading overhead </a:t>
            </a:r>
          </a:p>
        </p:txBody>
      </p:sp>
      <p:sp>
        <p:nvSpPr>
          <p:cNvPr id="1363972" name="Rectangle 4"/>
          <p:cNvSpPr>
            <a:spLocks noChangeArrowheads="1"/>
          </p:cNvSpPr>
          <p:nvPr/>
        </p:nvSpPr>
        <p:spPr bwMode="auto">
          <a:xfrm>
            <a:off x="0" y="917575"/>
            <a:ext cx="4014788" cy="1981200"/>
          </a:xfrm>
          <a:prstGeom prst="rect">
            <a:avLst/>
          </a:prstGeom>
          <a:noFill/>
          <a:ln w="12700">
            <a:noFill/>
            <a:miter lim="800000"/>
            <a:headEnd/>
            <a:tailEnd/>
          </a:ln>
        </p:spPr>
        <p:txBody>
          <a:bodyPr>
            <a:spAutoFit/>
          </a:bodyPr>
          <a:lstStyle/>
          <a:p>
            <a:pPr marL="114300" indent="-114300"/>
            <a:r>
              <a:rPr lang="en-US" sz="2400" b="1" u="none"/>
              <a:t>Problem</a:t>
            </a:r>
            <a:endParaRPr lang="en-US" sz="2400" u="none"/>
          </a:p>
          <a:p>
            <a:pPr marL="114300" indent="-114300">
              <a:buFontTx/>
              <a:buChar char="•"/>
            </a:pPr>
            <a:r>
              <a:rPr lang="en-US" sz="2000" u="none"/>
              <a:t>Although Half-Sync/Half-Async threading model is more scalable than the purely reactive model, it is not necessarily the most efficient design</a:t>
            </a:r>
            <a:endParaRPr lang="en-US" u="none"/>
          </a:p>
        </p:txBody>
      </p:sp>
      <p:sp>
        <p:nvSpPr>
          <p:cNvPr id="1364068" name="Rectangle 100"/>
          <p:cNvSpPr>
            <a:spLocks noChangeArrowheads="1"/>
          </p:cNvSpPr>
          <p:nvPr/>
        </p:nvSpPr>
        <p:spPr bwMode="auto">
          <a:xfrm>
            <a:off x="252413" y="4821238"/>
            <a:ext cx="2554287" cy="396875"/>
          </a:xfrm>
          <a:prstGeom prst="rect">
            <a:avLst/>
          </a:prstGeom>
          <a:noFill/>
          <a:ln w="12700">
            <a:noFill/>
            <a:miter lim="800000"/>
            <a:headEnd/>
            <a:tailEnd/>
          </a:ln>
        </p:spPr>
        <p:txBody>
          <a:bodyPr wrap="none">
            <a:spAutoFit/>
          </a:bodyPr>
          <a:lstStyle/>
          <a:p>
            <a:pPr marL="111125" indent="-111125">
              <a:buFontTx/>
              <a:buChar char="•"/>
            </a:pPr>
            <a:r>
              <a:rPr lang="en-US" sz="2000" i="1" u="none"/>
              <a:t>CPU cache updates</a:t>
            </a:r>
          </a:p>
        </p:txBody>
      </p:sp>
      <p:sp>
        <p:nvSpPr>
          <p:cNvPr id="163847" name="Rectangle 9"/>
          <p:cNvSpPr>
            <a:spLocks noChangeArrowheads="1"/>
          </p:cNvSpPr>
          <p:nvPr/>
        </p:nvSpPr>
        <p:spPr bwMode="auto">
          <a:xfrm>
            <a:off x="4619625" y="2074863"/>
            <a:ext cx="658813" cy="212725"/>
          </a:xfrm>
          <a:prstGeom prst="rect">
            <a:avLst/>
          </a:prstGeom>
          <a:noFill/>
          <a:ln w="9525">
            <a:noFill/>
            <a:miter lim="800000"/>
            <a:headEnd/>
            <a:tailEnd/>
          </a:ln>
        </p:spPr>
        <p:txBody>
          <a:bodyPr wrap="none" lIns="0" tIns="0" rIns="0" bIns="0">
            <a:spAutoFit/>
          </a:bodyPr>
          <a:lstStyle/>
          <a:p>
            <a:r>
              <a:rPr lang="en-US" sz="1400" u="none">
                <a:solidFill>
                  <a:srgbClr val="000000"/>
                </a:solidFill>
              </a:rPr>
              <a:t>&lt;&lt;get&gt;&gt;</a:t>
            </a:r>
            <a:endParaRPr lang="en-US" b="1" u="none"/>
          </a:p>
        </p:txBody>
      </p:sp>
      <p:sp>
        <p:nvSpPr>
          <p:cNvPr id="163848" name="Rectangle 10"/>
          <p:cNvSpPr>
            <a:spLocks noChangeArrowheads="1"/>
          </p:cNvSpPr>
          <p:nvPr/>
        </p:nvSpPr>
        <p:spPr bwMode="auto">
          <a:xfrm>
            <a:off x="5421313" y="2343150"/>
            <a:ext cx="244475"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849" name="Freeform 11"/>
          <p:cNvSpPr>
            <a:spLocks/>
          </p:cNvSpPr>
          <p:nvPr/>
        </p:nvSpPr>
        <p:spPr bwMode="auto">
          <a:xfrm>
            <a:off x="5443538" y="2274888"/>
            <a:ext cx="290512" cy="90487"/>
          </a:xfrm>
          <a:custGeom>
            <a:avLst/>
            <a:gdLst>
              <a:gd name="T0" fmla="*/ 0 w 183"/>
              <a:gd name="T1" fmla="*/ 0 h 57"/>
              <a:gd name="T2" fmla="*/ 0 w 183"/>
              <a:gd name="T3" fmla="*/ 2147483647 h 57"/>
              <a:gd name="T4" fmla="*/ 2147483647 w 183"/>
              <a:gd name="T5" fmla="*/ 2147483647 h 57"/>
              <a:gd name="T6" fmla="*/ 2147483647 w 183"/>
              <a:gd name="T7" fmla="*/ 2147483647 h 57"/>
              <a:gd name="T8" fmla="*/ 2147483647 w 183"/>
              <a:gd name="T9" fmla="*/ 2147483647 h 57"/>
              <a:gd name="T10" fmla="*/ 2147483647 w 183"/>
              <a:gd name="T11" fmla="*/ 2147483647 h 57"/>
              <a:gd name="T12" fmla="*/ 0 w 183"/>
              <a:gd name="T13" fmla="*/ 0 h 57"/>
              <a:gd name="T14" fmla="*/ 0 60000 65536"/>
              <a:gd name="T15" fmla="*/ 0 60000 65536"/>
              <a:gd name="T16" fmla="*/ 0 60000 65536"/>
              <a:gd name="T17" fmla="*/ 0 60000 65536"/>
              <a:gd name="T18" fmla="*/ 0 60000 65536"/>
              <a:gd name="T19" fmla="*/ 0 60000 65536"/>
              <a:gd name="T20" fmla="*/ 0 60000 65536"/>
              <a:gd name="T21" fmla="*/ 0 w 183"/>
              <a:gd name="T22" fmla="*/ 0 h 57"/>
              <a:gd name="T23" fmla="*/ 183 w 183"/>
              <a:gd name="T24" fmla="*/ 57 h 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3" h="57">
                <a:moveTo>
                  <a:pt x="0" y="0"/>
                </a:moveTo>
                <a:lnTo>
                  <a:pt x="0" y="15"/>
                </a:lnTo>
                <a:lnTo>
                  <a:pt x="140" y="57"/>
                </a:lnTo>
                <a:lnTo>
                  <a:pt x="183" y="43"/>
                </a:lnTo>
                <a:lnTo>
                  <a:pt x="140" y="43"/>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850" name="Freeform 12"/>
          <p:cNvSpPr>
            <a:spLocks/>
          </p:cNvSpPr>
          <p:nvPr/>
        </p:nvSpPr>
        <p:spPr bwMode="auto">
          <a:xfrm>
            <a:off x="5443538" y="2343150"/>
            <a:ext cx="222250" cy="88900"/>
          </a:xfrm>
          <a:custGeom>
            <a:avLst/>
            <a:gdLst>
              <a:gd name="T0" fmla="*/ 2147483647 w 140"/>
              <a:gd name="T1" fmla="*/ 2147483647 h 56"/>
              <a:gd name="T2" fmla="*/ 2147483647 w 140"/>
              <a:gd name="T3" fmla="*/ 0 h 56"/>
              <a:gd name="T4" fmla="*/ 0 w 140"/>
              <a:gd name="T5" fmla="*/ 2147483647 h 56"/>
              <a:gd name="T6" fmla="*/ 0 w 140"/>
              <a:gd name="T7" fmla="*/ 2147483647 h 56"/>
              <a:gd name="T8" fmla="*/ 2147483647 w 140"/>
              <a:gd name="T9" fmla="*/ 2147483647 h 56"/>
              <a:gd name="T10" fmla="*/ 0 60000 65536"/>
              <a:gd name="T11" fmla="*/ 0 60000 65536"/>
              <a:gd name="T12" fmla="*/ 0 60000 65536"/>
              <a:gd name="T13" fmla="*/ 0 60000 65536"/>
              <a:gd name="T14" fmla="*/ 0 60000 65536"/>
              <a:gd name="T15" fmla="*/ 0 w 140"/>
              <a:gd name="T16" fmla="*/ 0 h 56"/>
              <a:gd name="T17" fmla="*/ 140 w 140"/>
              <a:gd name="T18" fmla="*/ 56 h 56"/>
            </a:gdLst>
            <a:ahLst/>
            <a:cxnLst>
              <a:cxn ang="T10">
                <a:pos x="T0" y="T1"/>
              </a:cxn>
              <a:cxn ang="T11">
                <a:pos x="T2" y="T3"/>
              </a:cxn>
              <a:cxn ang="T12">
                <a:pos x="T4" y="T5"/>
              </a:cxn>
              <a:cxn ang="T13">
                <a:pos x="T6" y="T7"/>
              </a:cxn>
              <a:cxn ang="T14">
                <a:pos x="T8" y="T9"/>
              </a:cxn>
            </a:cxnLst>
            <a:rect l="T15" t="T16" r="T17" b="T18"/>
            <a:pathLst>
              <a:path w="140" h="56">
                <a:moveTo>
                  <a:pt x="140" y="14"/>
                </a:moveTo>
                <a:lnTo>
                  <a:pt x="140" y="0"/>
                </a:lnTo>
                <a:lnTo>
                  <a:pt x="0" y="42"/>
                </a:lnTo>
                <a:lnTo>
                  <a:pt x="0" y="56"/>
                </a:lnTo>
                <a:lnTo>
                  <a:pt x="14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851" name="Rectangle 13"/>
          <p:cNvSpPr>
            <a:spLocks noChangeArrowheads="1"/>
          </p:cNvSpPr>
          <p:nvPr/>
        </p:nvSpPr>
        <p:spPr bwMode="auto">
          <a:xfrm>
            <a:off x="4519613" y="1695450"/>
            <a:ext cx="22225" cy="6667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852" name="Line 14"/>
          <p:cNvSpPr>
            <a:spLocks noChangeShapeType="1"/>
          </p:cNvSpPr>
          <p:nvPr/>
        </p:nvSpPr>
        <p:spPr bwMode="auto">
          <a:xfrm>
            <a:off x="4519613" y="1917700"/>
            <a:ext cx="1587" cy="179388"/>
          </a:xfrm>
          <a:prstGeom prst="line">
            <a:avLst/>
          </a:prstGeom>
          <a:noFill/>
          <a:ln w="0">
            <a:solidFill>
              <a:srgbClr val="000000"/>
            </a:solidFill>
            <a:round/>
            <a:headEnd/>
            <a:tailEnd/>
          </a:ln>
        </p:spPr>
        <p:txBody>
          <a:bodyPr/>
          <a:lstStyle/>
          <a:p>
            <a:endParaRPr lang="en-US"/>
          </a:p>
        </p:txBody>
      </p:sp>
      <p:sp>
        <p:nvSpPr>
          <p:cNvPr id="163853" name="Rectangle 15"/>
          <p:cNvSpPr>
            <a:spLocks noChangeArrowheads="1"/>
          </p:cNvSpPr>
          <p:nvPr/>
        </p:nvSpPr>
        <p:spPr bwMode="auto">
          <a:xfrm>
            <a:off x="4519613" y="2252663"/>
            <a:ext cx="22225" cy="1127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854" name="Rectangle 16"/>
          <p:cNvSpPr>
            <a:spLocks noChangeArrowheads="1"/>
          </p:cNvSpPr>
          <p:nvPr/>
        </p:nvSpPr>
        <p:spPr bwMode="auto">
          <a:xfrm>
            <a:off x="4519613" y="2343150"/>
            <a:ext cx="88900"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855" name="Line 17"/>
          <p:cNvSpPr>
            <a:spLocks noChangeShapeType="1"/>
          </p:cNvSpPr>
          <p:nvPr/>
        </p:nvSpPr>
        <p:spPr bwMode="auto">
          <a:xfrm>
            <a:off x="4730750" y="2343150"/>
            <a:ext cx="179388" cy="1588"/>
          </a:xfrm>
          <a:prstGeom prst="line">
            <a:avLst/>
          </a:prstGeom>
          <a:noFill/>
          <a:ln w="0">
            <a:solidFill>
              <a:srgbClr val="000000"/>
            </a:solidFill>
            <a:round/>
            <a:headEnd/>
            <a:tailEnd/>
          </a:ln>
        </p:spPr>
        <p:txBody>
          <a:bodyPr/>
          <a:lstStyle/>
          <a:p>
            <a:endParaRPr lang="en-US"/>
          </a:p>
        </p:txBody>
      </p:sp>
      <p:sp>
        <p:nvSpPr>
          <p:cNvPr id="163856" name="Line 18"/>
          <p:cNvSpPr>
            <a:spLocks noChangeShapeType="1"/>
          </p:cNvSpPr>
          <p:nvPr/>
        </p:nvSpPr>
        <p:spPr bwMode="auto">
          <a:xfrm>
            <a:off x="5043488" y="2343150"/>
            <a:ext cx="155575" cy="1588"/>
          </a:xfrm>
          <a:prstGeom prst="line">
            <a:avLst/>
          </a:prstGeom>
          <a:noFill/>
          <a:ln w="0">
            <a:solidFill>
              <a:srgbClr val="000000"/>
            </a:solidFill>
            <a:round/>
            <a:headEnd/>
            <a:tailEnd/>
          </a:ln>
        </p:spPr>
        <p:txBody>
          <a:bodyPr/>
          <a:lstStyle/>
          <a:p>
            <a:endParaRPr lang="en-US"/>
          </a:p>
        </p:txBody>
      </p:sp>
      <p:sp>
        <p:nvSpPr>
          <p:cNvPr id="163857" name="Rectangle 19"/>
          <p:cNvSpPr>
            <a:spLocks noChangeArrowheads="1"/>
          </p:cNvSpPr>
          <p:nvPr/>
        </p:nvSpPr>
        <p:spPr bwMode="auto">
          <a:xfrm>
            <a:off x="5354638" y="2343150"/>
            <a:ext cx="66675"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858" name="Rectangle 20"/>
          <p:cNvSpPr>
            <a:spLocks noChangeArrowheads="1"/>
          </p:cNvSpPr>
          <p:nvPr/>
        </p:nvSpPr>
        <p:spPr bwMode="auto">
          <a:xfrm>
            <a:off x="7446963" y="2320925"/>
            <a:ext cx="246062"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859" name="Freeform 21"/>
          <p:cNvSpPr>
            <a:spLocks/>
          </p:cNvSpPr>
          <p:nvPr/>
        </p:nvSpPr>
        <p:spPr bwMode="auto">
          <a:xfrm>
            <a:off x="7380288" y="2320925"/>
            <a:ext cx="290512" cy="88900"/>
          </a:xfrm>
          <a:custGeom>
            <a:avLst/>
            <a:gdLst>
              <a:gd name="T0" fmla="*/ 2147483647 w 183"/>
              <a:gd name="T1" fmla="*/ 2147483647 h 56"/>
              <a:gd name="T2" fmla="*/ 2147483647 w 183"/>
              <a:gd name="T3" fmla="*/ 2147483647 h 56"/>
              <a:gd name="T4" fmla="*/ 2147483647 w 183"/>
              <a:gd name="T5" fmla="*/ 0 h 56"/>
              <a:gd name="T6" fmla="*/ 2147483647 w 183"/>
              <a:gd name="T7" fmla="*/ 0 h 56"/>
              <a:gd name="T8" fmla="*/ 0 w 183"/>
              <a:gd name="T9" fmla="*/ 2147483647 h 56"/>
              <a:gd name="T10" fmla="*/ 2147483647 w 183"/>
              <a:gd name="T11" fmla="*/ 2147483647 h 56"/>
              <a:gd name="T12" fmla="*/ 2147483647 w 183"/>
              <a:gd name="T13" fmla="*/ 2147483647 h 56"/>
              <a:gd name="T14" fmla="*/ 0 60000 65536"/>
              <a:gd name="T15" fmla="*/ 0 60000 65536"/>
              <a:gd name="T16" fmla="*/ 0 60000 65536"/>
              <a:gd name="T17" fmla="*/ 0 60000 65536"/>
              <a:gd name="T18" fmla="*/ 0 60000 65536"/>
              <a:gd name="T19" fmla="*/ 0 60000 65536"/>
              <a:gd name="T20" fmla="*/ 0 60000 65536"/>
              <a:gd name="T21" fmla="*/ 0 w 183"/>
              <a:gd name="T22" fmla="*/ 0 h 56"/>
              <a:gd name="T23" fmla="*/ 183 w 183"/>
              <a:gd name="T24" fmla="*/ 56 h 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3" h="56">
                <a:moveTo>
                  <a:pt x="183" y="56"/>
                </a:moveTo>
                <a:lnTo>
                  <a:pt x="183" y="42"/>
                </a:lnTo>
                <a:lnTo>
                  <a:pt x="42" y="0"/>
                </a:lnTo>
                <a:lnTo>
                  <a:pt x="0" y="14"/>
                </a:lnTo>
                <a:lnTo>
                  <a:pt x="42" y="14"/>
                </a:lnTo>
                <a:lnTo>
                  <a:pt x="183" y="5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860" name="Freeform 22"/>
          <p:cNvSpPr>
            <a:spLocks/>
          </p:cNvSpPr>
          <p:nvPr/>
        </p:nvSpPr>
        <p:spPr bwMode="auto">
          <a:xfrm>
            <a:off x="7446963" y="2252663"/>
            <a:ext cx="223837" cy="90487"/>
          </a:xfrm>
          <a:custGeom>
            <a:avLst/>
            <a:gdLst>
              <a:gd name="T0" fmla="*/ 0 w 141"/>
              <a:gd name="T1" fmla="*/ 2147483647 h 57"/>
              <a:gd name="T2" fmla="*/ 0 w 141"/>
              <a:gd name="T3" fmla="*/ 2147483647 h 57"/>
              <a:gd name="T4" fmla="*/ 2147483647 w 141"/>
              <a:gd name="T5" fmla="*/ 2147483647 h 57"/>
              <a:gd name="T6" fmla="*/ 2147483647 w 141"/>
              <a:gd name="T7" fmla="*/ 0 h 57"/>
              <a:gd name="T8" fmla="*/ 0 w 141"/>
              <a:gd name="T9" fmla="*/ 2147483647 h 57"/>
              <a:gd name="T10" fmla="*/ 0 60000 65536"/>
              <a:gd name="T11" fmla="*/ 0 60000 65536"/>
              <a:gd name="T12" fmla="*/ 0 60000 65536"/>
              <a:gd name="T13" fmla="*/ 0 60000 65536"/>
              <a:gd name="T14" fmla="*/ 0 60000 65536"/>
              <a:gd name="T15" fmla="*/ 0 w 141"/>
              <a:gd name="T16" fmla="*/ 0 h 57"/>
              <a:gd name="T17" fmla="*/ 141 w 141"/>
              <a:gd name="T18" fmla="*/ 57 h 57"/>
            </a:gdLst>
            <a:ahLst/>
            <a:cxnLst>
              <a:cxn ang="T10">
                <a:pos x="T0" y="T1"/>
              </a:cxn>
              <a:cxn ang="T11">
                <a:pos x="T2" y="T3"/>
              </a:cxn>
              <a:cxn ang="T12">
                <a:pos x="T4" y="T5"/>
              </a:cxn>
              <a:cxn ang="T13">
                <a:pos x="T6" y="T7"/>
              </a:cxn>
              <a:cxn ang="T14">
                <a:pos x="T8" y="T9"/>
              </a:cxn>
            </a:cxnLst>
            <a:rect l="T15" t="T16" r="T17" b="T18"/>
            <a:pathLst>
              <a:path w="141" h="57">
                <a:moveTo>
                  <a:pt x="0" y="43"/>
                </a:moveTo>
                <a:lnTo>
                  <a:pt x="0" y="57"/>
                </a:lnTo>
                <a:lnTo>
                  <a:pt x="141" y="14"/>
                </a:lnTo>
                <a:lnTo>
                  <a:pt x="141" y="0"/>
                </a:lnTo>
                <a:lnTo>
                  <a:pt x="0" y="4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861" name="Rectangle 23"/>
          <p:cNvSpPr>
            <a:spLocks noChangeArrowheads="1"/>
          </p:cNvSpPr>
          <p:nvPr/>
        </p:nvSpPr>
        <p:spPr bwMode="auto">
          <a:xfrm>
            <a:off x="8561388" y="1695450"/>
            <a:ext cx="22225" cy="6667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862" name="Line 24"/>
          <p:cNvSpPr>
            <a:spLocks noChangeShapeType="1"/>
          </p:cNvSpPr>
          <p:nvPr/>
        </p:nvSpPr>
        <p:spPr bwMode="auto">
          <a:xfrm>
            <a:off x="8561388" y="1917700"/>
            <a:ext cx="1587" cy="179388"/>
          </a:xfrm>
          <a:prstGeom prst="line">
            <a:avLst/>
          </a:prstGeom>
          <a:noFill/>
          <a:ln w="0">
            <a:solidFill>
              <a:srgbClr val="000000"/>
            </a:solidFill>
            <a:round/>
            <a:headEnd/>
            <a:tailEnd/>
          </a:ln>
        </p:spPr>
        <p:txBody>
          <a:bodyPr/>
          <a:lstStyle/>
          <a:p>
            <a:endParaRPr lang="en-US"/>
          </a:p>
        </p:txBody>
      </p:sp>
      <p:sp>
        <p:nvSpPr>
          <p:cNvPr id="163863" name="Rectangle 25"/>
          <p:cNvSpPr>
            <a:spLocks noChangeArrowheads="1"/>
          </p:cNvSpPr>
          <p:nvPr/>
        </p:nvSpPr>
        <p:spPr bwMode="auto">
          <a:xfrm>
            <a:off x="8561388" y="2252663"/>
            <a:ext cx="22225" cy="1127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864" name="Rectangle 26"/>
          <p:cNvSpPr>
            <a:spLocks noChangeArrowheads="1"/>
          </p:cNvSpPr>
          <p:nvPr/>
        </p:nvSpPr>
        <p:spPr bwMode="auto">
          <a:xfrm>
            <a:off x="8472488" y="2343150"/>
            <a:ext cx="88900"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865" name="Line 27"/>
          <p:cNvSpPr>
            <a:spLocks noChangeShapeType="1"/>
          </p:cNvSpPr>
          <p:nvPr/>
        </p:nvSpPr>
        <p:spPr bwMode="auto">
          <a:xfrm flipH="1">
            <a:off x="8181975" y="2343150"/>
            <a:ext cx="155575" cy="1588"/>
          </a:xfrm>
          <a:prstGeom prst="line">
            <a:avLst/>
          </a:prstGeom>
          <a:noFill/>
          <a:ln w="0">
            <a:solidFill>
              <a:srgbClr val="000000"/>
            </a:solidFill>
            <a:round/>
            <a:headEnd/>
            <a:tailEnd/>
          </a:ln>
        </p:spPr>
        <p:txBody>
          <a:bodyPr/>
          <a:lstStyle/>
          <a:p>
            <a:endParaRPr lang="en-US"/>
          </a:p>
        </p:txBody>
      </p:sp>
      <p:sp>
        <p:nvSpPr>
          <p:cNvPr id="163866" name="Line 28"/>
          <p:cNvSpPr>
            <a:spLocks noChangeShapeType="1"/>
          </p:cNvSpPr>
          <p:nvPr/>
        </p:nvSpPr>
        <p:spPr bwMode="auto">
          <a:xfrm flipH="1">
            <a:off x="7893050" y="2343150"/>
            <a:ext cx="155575" cy="1588"/>
          </a:xfrm>
          <a:prstGeom prst="line">
            <a:avLst/>
          </a:prstGeom>
          <a:noFill/>
          <a:ln w="0">
            <a:solidFill>
              <a:srgbClr val="000000"/>
            </a:solidFill>
            <a:round/>
            <a:headEnd/>
            <a:tailEnd/>
          </a:ln>
        </p:spPr>
        <p:txBody>
          <a:bodyPr/>
          <a:lstStyle/>
          <a:p>
            <a:endParaRPr lang="en-US"/>
          </a:p>
        </p:txBody>
      </p:sp>
      <p:sp>
        <p:nvSpPr>
          <p:cNvPr id="163867" name="Rectangle 29"/>
          <p:cNvSpPr>
            <a:spLocks noChangeArrowheads="1"/>
          </p:cNvSpPr>
          <p:nvPr/>
        </p:nvSpPr>
        <p:spPr bwMode="auto">
          <a:xfrm>
            <a:off x="7693025" y="2343150"/>
            <a:ext cx="66675"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868" name="Rectangle 30"/>
          <p:cNvSpPr>
            <a:spLocks noChangeArrowheads="1"/>
          </p:cNvSpPr>
          <p:nvPr/>
        </p:nvSpPr>
        <p:spPr bwMode="auto">
          <a:xfrm>
            <a:off x="6534150" y="1917700"/>
            <a:ext cx="22225" cy="2238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869" name="Freeform 31"/>
          <p:cNvSpPr>
            <a:spLocks/>
          </p:cNvSpPr>
          <p:nvPr/>
        </p:nvSpPr>
        <p:spPr bwMode="auto">
          <a:xfrm>
            <a:off x="6534150" y="1917700"/>
            <a:ext cx="88900" cy="290513"/>
          </a:xfrm>
          <a:custGeom>
            <a:avLst/>
            <a:gdLst>
              <a:gd name="T0" fmla="*/ 2147483647 w 56"/>
              <a:gd name="T1" fmla="*/ 0 h 183"/>
              <a:gd name="T2" fmla="*/ 2147483647 w 56"/>
              <a:gd name="T3" fmla="*/ 0 h 183"/>
              <a:gd name="T4" fmla="*/ 0 w 56"/>
              <a:gd name="T5" fmla="*/ 2147483647 h 183"/>
              <a:gd name="T6" fmla="*/ 0 w 56"/>
              <a:gd name="T7" fmla="*/ 2147483647 h 183"/>
              <a:gd name="T8" fmla="*/ 2147483647 w 56"/>
              <a:gd name="T9" fmla="*/ 2147483647 h 183"/>
              <a:gd name="T10" fmla="*/ 2147483647 w 56"/>
              <a:gd name="T11" fmla="*/ 2147483647 h 183"/>
              <a:gd name="T12" fmla="*/ 2147483647 w 56"/>
              <a:gd name="T13" fmla="*/ 0 h 183"/>
              <a:gd name="T14" fmla="*/ 0 60000 65536"/>
              <a:gd name="T15" fmla="*/ 0 60000 65536"/>
              <a:gd name="T16" fmla="*/ 0 60000 65536"/>
              <a:gd name="T17" fmla="*/ 0 60000 65536"/>
              <a:gd name="T18" fmla="*/ 0 60000 65536"/>
              <a:gd name="T19" fmla="*/ 0 60000 65536"/>
              <a:gd name="T20" fmla="*/ 0 60000 65536"/>
              <a:gd name="T21" fmla="*/ 0 w 56"/>
              <a:gd name="T22" fmla="*/ 0 h 183"/>
              <a:gd name="T23" fmla="*/ 56 w 56"/>
              <a:gd name="T24" fmla="*/ 183 h 1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 h="183">
                <a:moveTo>
                  <a:pt x="56" y="0"/>
                </a:moveTo>
                <a:lnTo>
                  <a:pt x="42" y="0"/>
                </a:lnTo>
                <a:lnTo>
                  <a:pt x="0" y="141"/>
                </a:lnTo>
                <a:lnTo>
                  <a:pt x="14" y="183"/>
                </a:lnTo>
                <a:lnTo>
                  <a:pt x="14" y="141"/>
                </a:lnTo>
                <a:lnTo>
                  <a:pt x="56"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870" name="Freeform 32"/>
          <p:cNvSpPr>
            <a:spLocks/>
          </p:cNvSpPr>
          <p:nvPr/>
        </p:nvSpPr>
        <p:spPr bwMode="auto">
          <a:xfrm>
            <a:off x="6467475" y="1917700"/>
            <a:ext cx="88900" cy="223838"/>
          </a:xfrm>
          <a:custGeom>
            <a:avLst/>
            <a:gdLst>
              <a:gd name="T0" fmla="*/ 2147483647 w 56"/>
              <a:gd name="T1" fmla="*/ 2147483647 h 141"/>
              <a:gd name="T2" fmla="*/ 2147483647 w 56"/>
              <a:gd name="T3" fmla="*/ 2147483647 h 141"/>
              <a:gd name="T4" fmla="*/ 2147483647 w 56"/>
              <a:gd name="T5" fmla="*/ 0 h 141"/>
              <a:gd name="T6" fmla="*/ 0 w 56"/>
              <a:gd name="T7" fmla="*/ 0 h 141"/>
              <a:gd name="T8" fmla="*/ 2147483647 w 56"/>
              <a:gd name="T9" fmla="*/ 2147483647 h 141"/>
              <a:gd name="T10" fmla="*/ 0 60000 65536"/>
              <a:gd name="T11" fmla="*/ 0 60000 65536"/>
              <a:gd name="T12" fmla="*/ 0 60000 65536"/>
              <a:gd name="T13" fmla="*/ 0 60000 65536"/>
              <a:gd name="T14" fmla="*/ 0 60000 65536"/>
              <a:gd name="T15" fmla="*/ 0 w 56"/>
              <a:gd name="T16" fmla="*/ 0 h 141"/>
              <a:gd name="T17" fmla="*/ 56 w 56"/>
              <a:gd name="T18" fmla="*/ 141 h 141"/>
            </a:gdLst>
            <a:ahLst/>
            <a:cxnLst>
              <a:cxn ang="T10">
                <a:pos x="T0" y="T1"/>
              </a:cxn>
              <a:cxn ang="T11">
                <a:pos x="T2" y="T3"/>
              </a:cxn>
              <a:cxn ang="T12">
                <a:pos x="T4" y="T5"/>
              </a:cxn>
              <a:cxn ang="T13">
                <a:pos x="T6" y="T7"/>
              </a:cxn>
              <a:cxn ang="T14">
                <a:pos x="T8" y="T9"/>
              </a:cxn>
            </a:cxnLst>
            <a:rect l="T15" t="T16" r="T17" b="T18"/>
            <a:pathLst>
              <a:path w="56" h="141">
                <a:moveTo>
                  <a:pt x="42" y="141"/>
                </a:moveTo>
                <a:lnTo>
                  <a:pt x="56" y="141"/>
                </a:lnTo>
                <a:lnTo>
                  <a:pt x="14" y="0"/>
                </a:lnTo>
                <a:lnTo>
                  <a:pt x="0" y="0"/>
                </a:lnTo>
                <a:lnTo>
                  <a:pt x="42" y="14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871" name="Rectangle 33"/>
          <p:cNvSpPr>
            <a:spLocks noChangeArrowheads="1"/>
          </p:cNvSpPr>
          <p:nvPr/>
        </p:nvSpPr>
        <p:spPr bwMode="auto">
          <a:xfrm>
            <a:off x="6556375" y="1671638"/>
            <a:ext cx="22225" cy="904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872" name="Rectangle 34"/>
          <p:cNvSpPr>
            <a:spLocks noChangeArrowheads="1"/>
          </p:cNvSpPr>
          <p:nvPr/>
        </p:nvSpPr>
        <p:spPr bwMode="auto">
          <a:xfrm>
            <a:off x="6556375" y="1828800"/>
            <a:ext cx="22225" cy="889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873" name="Rectangle 35"/>
          <p:cNvSpPr>
            <a:spLocks noChangeArrowheads="1"/>
          </p:cNvSpPr>
          <p:nvPr/>
        </p:nvSpPr>
        <p:spPr bwMode="auto">
          <a:xfrm>
            <a:off x="6757988" y="1851025"/>
            <a:ext cx="658812" cy="212725"/>
          </a:xfrm>
          <a:prstGeom prst="rect">
            <a:avLst/>
          </a:prstGeom>
          <a:noFill/>
          <a:ln w="9525">
            <a:noFill/>
            <a:miter lim="800000"/>
            <a:headEnd/>
            <a:tailEnd/>
          </a:ln>
        </p:spPr>
        <p:txBody>
          <a:bodyPr wrap="none" lIns="0" tIns="0" rIns="0" bIns="0">
            <a:spAutoFit/>
          </a:bodyPr>
          <a:lstStyle/>
          <a:p>
            <a:r>
              <a:rPr lang="en-US" sz="1400" u="none">
                <a:solidFill>
                  <a:srgbClr val="000000"/>
                </a:solidFill>
              </a:rPr>
              <a:t>&lt;&lt;get&gt;&gt;</a:t>
            </a:r>
            <a:endParaRPr lang="en-US" b="1" u="none"/>
          </a:p>
        </p:txBody>
      </p:sp>
      <p:sp>
        <p:nvSpPr>
          <p:cNvPr id="163874" name="Rectangle 36"/>
          <p:cNvSpPr>
            <a:spLocks noChangeArrowheads="1"/>
          </p:cNvSpPr>
          <p:nvPr/>
        </p:nvSpPr>
        <p:spPr bwMode="auto">
          <a:xfrm>
            <a:off x="7804150" y="2074863"/>
            <a:ext cx="658813" cy="212725"/>
          </a:xfrm>
          <a:prstGeom prst="rect">
            <a:avLst/>
          </a:prstGeom>
          <a:noFill/>
          <a:ln w="9525">
            <a:noFill/>
            <a:miter lim="800000"/>
            <a:headEnd/>
            <a:tailEnd/>
          </a:ln>
        </p:spPr>
        <p:txBody>
          <a:bodyPr wrap="none" lIns="0" tIns="0" rIns="0" bIns="0">
            <a:spAutoFit/>
          </a:bodyPr>
          <a:lstStyle/>
          <a:p>
            <a:r>
              <a:rPr lang="en-US" sz="1400" u="none">
                <a:solidFill>
                  <a:srgbClr val="000000"/>
                </a:solidFill>
              </a:rPr>
              <a:t>&lt;&lt;get&gt;&gt;</a:t>
            </a:r>
            <a:endParaRPr lang="en-US" b="1" u="none"/>
          </a:p>
        </p:txBody>
      </p:sp>
      <p:sp>
        <p:nvSpPr>
          <p:cNvPr id="163875" name="Rectangle 37"/>
          <p:cNvSpPr>
            <a:spLocks noChangeArrowheads="1"/>
          </p:cNvSpPr>
          <p:nvPr/>
        </p:nvSpPr>
        <p:spPr bwMode="auto">
          <a:xfrm>
            <a:off x="6556375" y="2520950"/>
            <a:ext cx="22225" cy="2460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876" name="Freeform 38"/>
          <p:cNvSpPr>
            <a:spLocks/>
          </p:cNvSpPr>
          <p:nvPr/>
        </p:nvSpPr>
        <p:spPr bwMode="auto">
          <a:xfrm>
            <a:off x="6489700" y="2432050"/>
            <a:ext cx="88900" cy="334963"/>
          </a:xfrm>
          <a:custGeom>
            <a:avLst/>
            <a:gdLst>
              <a:gd name="T0" fmla="*/ 0 w 56"/>
              <a:gd name="T1" fmla="*/ 2147483647 h 211"/>
              <a:gd name="T2" fmla="*/ 2147483647 w 56"/>
              <a:gd name="T3" fmla="*/ 2147483647 h 211"/>
              <a:gd name="T4" fmla="*/ 2147483647 w 56"/>
              <a:gd name="T5" fmla="*/ 2147483647 h 211"/>
              <a:gd name="T6" fmla="*/ 2147483647 w 56"/>
              <a:gd name="T7" fmla="*/ 2147483647 h 211"/>
              <a:gd name="T8" fmla="*/ 2147483647 w 56"/>
              <a:gd name="T9" fmla="*/ 0 h 211"/>
              <a:gd name="T10" fmla="*/ 2147483647 w 56"/>
              <a:gd name="T11" fmla="*/ 2147483647 h 211"/>
              <a:gd name="T12" fmla="*/ 0 w 56"/>
              <a:gd name="T13" fmla="*/ 2147483647 h 211"/>
              <a:gd name="T14" fmla="*/ 0 60000 65536"/>
              <a:gd name="T15" fmla="*/ 0 60000 65536"/>
              <a:gd name="T16" fmla="*/ 0 60000 65536"/>
              <a:gd name="T17" fmla="*/ 0 60000 65536"/>
              <a:gd name="T18" fmla="*/ 0 60000 65536"/>
              <a:gd name="T19" fmla="*/ 0 60000 65536"/>
              <a:gd name="T20" fmla="*/ 0 60000 65536"/>
              <a:gd name="T21" fmla="*/ 0 w 56"/>
              <a:gd name="T22" fmla="*/ 0 h 211"/>
              <a:gd name="T23" fmla="*/ 56 w 56"/>
              <a:gd name="T24" fmla="*/ 211 h 2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 h="211">
                <a:moveTo>
                  <a:pt x="0" y="211"/>
                </a:moveTo>
                <a:lnTo>
                  <a:pt x="14" y="211"/>
                </a:lnTo>
                <a:lnTo>
                  <a:pt x="56" y="56"/>
                </a:lnTo>
                <a:lnTo>
                  <a:pt x="42" y="0"/>
                </a:lnTo>
                <a:lnTo>
                  <a:pt x="42" y="56"/>
                </a:lnTo>
                <a:lnTo>
                  <a:pt x="0" y="21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877" name="Freeform 39"/>
          <p:cNvSpPr>
            <a:spLocks/>
          </p:cNvSpPr>
          <p:nvPr/>
        </p:nvSpPr>
        <p:spPr bwMode="auto">
          <a:xfrm>
            <a:off x="6556375" y="2520950"/>
            <a:ext cx="90488" cy="246063"/>
          </a:xfrm>
          <a:custGeom>
            <a:avLst/>
            <a:gdLst>
              <a:gd name="T0" fmla="*/ 2147483647 w 57"/>
              <a:gd name="T1" fmla="*/ 0 h 155"/>
              <a:gd name="T2" fmla="*/ 0 w 57"/>
              <a:gd name="T3" fmla="*/ 0 h 155"/>
              <a:gd name="T4" fmla="*/ 2147483647 w 57"/>
              <a:gd name="T5" fmla="*/ 2147483647 h 155"/>
              <a:gd name="T6" fmla="*/ 2147483647 w 57"/>
              <a:gd name="T7" fmla="*/ 2147483647 h 155"/>
              <a:gd name="T8" fmla="*/ 2147483647 w 57"/>
              <a:gd name="T9" fmla="*/ 0 h 155"/>
              <a:gd name="T10" fmla="*/ 0 60000 65536"/>
              <a:gd name="T11" fmla="*/ 0 60000 65536"/>
              <a:gd name="T12" fmla="*/ 0 60000 65536"/>
              <a:gd name="T13" fmla="*/ 0 60000 65536"/>
              <a:gd name="T14" fmla="*/ 0 60000 65536"/>
              <a:gd name="T15" fmla="*/ 0 w 57"/>
              <a:gd name="T16" fmla="*/ 0 h 155"/>
              <a:gd name="T17" fmla="*/ 57 w 57"/>
              <a:gd name="T18" fmla="*/ 155 h 155"/>
            </a:gdLst>
            <a:ahLst/>
            <a:cxnLst>
              <a:cxn ang="T10">
                <a:pos x="T0" y="T1"/>
              </a:cxn>
              <a:cxn ang="T11">
                <a:pos x="T2" y="T3"/>
              </a:cxn>
              <a:cxn ang="T12">
                <a:pos x="T4" y="T5"/>
              </a:cxn>
              <a:cxn ang="T13">
                <a:pos x="T6" y="T7"/>
              </a:cxn>
              <a:cxn ang="T14">
                <a:pos x="T8" y="T9"/>
              </a:cxn>
            </a:cxnLst>
            <a:rect l="T15" t="T16" r="T17" b="T18"/>
            <a:pathLst>
              <a:path w="57" h="155">
                <a:moveTo>
                  <a:pt x="14" y="0"/>
                </a:moveTo>
                <a:lnTo>
                  <a:pt x="0" y="0"/>
                </a:lnTo>
                <a:lnTo>
                  <a:pt x="42" y="155"/>
                </a:lnTo>
                <a:lnTo>
                  <a:pt x="57" y="155"/>
                </a:lnTo>
                <a:lnTo>
                  <a:pt x="14"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878" name="Rectangle 40"/>
          <p:cNvSpPr>
            <a:spLocks noChangeArrowheads="1"/>
          </p:cNvSpPr>
          <p:nvPr/>
        </p:nvSpPr>
        <p:spPr bwMode="auto">
          <a:xfrm>
            <a:off x="6556375" y="2855913"/>
            <a:ext cx="22225" cy="904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879" name="Rectangle 41"/>
          <p:cNvSpPr>
            <a:spLocks noChangeArrowheads="1"/>
          </p:cNvSpPr>
          <p:nvPr/>
        </p:nvSpPr>
        <p:spPr bwMode="auto">
          <a:xfrm>
            <a:off x="6556375" y="2767013"/>
            <a:ext cx="22225" cy="889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880" name="Rectangle 42"/>
          <p:cNvSpPr>
            <a:spLocks noChangeArrowheads="1"/>
          </p:cNvSpPr>
          <p:nvPr/>
        </p:nvSpPr>
        <p:spPr bwMode="auto">
          <a:xfrm>
            <a:off x="5621338" y="2587625"/>
            <a:ext cx="658812" cy="212725"/>
          </a:xfrm>
          <a:prstGeom prst="rect">
            <a:avLst/>
          </a:prstGeom>
          <a:noFill/>
          <a:ln w="9525">
            <a:noFill/>
            <a:miter lim="800000"/>
            <a:headEnd/>
            <a:tailEnd/>
          </a:ln>
        </p:spPr>
        <p:txBody>
          <a:bodyPr wrap="none" lIns="0" tIns="0" rIns="0" bIns="0">
            <a:spAutoFit/>
          </a:bodyPr>
          <a:lstStyle/>
          <a:p>
            <a:r>
              <a:rPr lang="en-US" sz="1400" u="none">
                <a:solidFill>
                  <a:srgbClr val="000000"/>
                </a:solidFill>
              </a:rPr>
              <a:t>&lt;&lt;put&gt;&gt;</a:t>
            </a:r>
            <a:endParaRPr lang="en-US" b="1" u="none"/>
          </a:p>
        </p:txBody>
      </p:sp>
      <p:sp>
        <p:nvSpPr>
          <p:cNvPr id="163881" name="Rectangle 43"/>
          <p:cNvSpPr>
            <a:spLocks noChangeArrowheads="1"/>
          </p:cNvSpPr>
          <p:nvPr/>
        </p:nvSpPr>
        <p:spPr bwMode="auto">
          <a:xfrm>
            <a:off x="4103688" y="1131888"/>
            <a:ext cx="855662" cy="498475"/>
          </a:xfrm>
          <a:prstGeom prst="rect">
            <a:avLst/>
          </a:prstGeom>
          <a:solidFill>
            <a:schemeClr val="bg1"/>
          </a:solidFill>
          <a:ln w="9525">
            <a:solidFill>
              <a:schemeClr val="tx1"/>
            </a:solidFill>
            <a:miter lim="800000"/>
            <a:headEnd/>
            <a:tailEnd/>
          </a:ln>
        </p:spPr>
        <p:txBody>
          <a:bodyPr wrap="none" lIns="0" tIns="0" rIns="0" bIns="0">
            <a:spAutoFit/>
          </a:bodyPr>
          <a:lstStyle/>
          <a:p>
            <a:pPr algn="ctr"/>
            <a:r>
              <a:rPr lang="en-US" sz="1600" b="1" u="none">
                <a:solidFill>
                  <a:srgbClr val="000000"/>
                </a:solidFill>
              </a:rPr>
              <a:t>Worker </a:t>
            </a:r>
          </a:p>
          <a:p>
            <a:pPr algn="ctr"/>
            <a:r>
              <a:rPr lang="en-US" sz="1600" b="1" u="none">
                <a:solidFill>
                  <a:srgbClr val="000000"/>
                </a:solidFill>
              </a:rPr>
              <a:t>Thread 1</a:t>
            </a:r>
            <a:endParaRPr lang="en-US" b="1" u="none"/>
          </a:p>
        </p:txBody>
      </p:sp>
      <p:sp>
        <p:nvSpPr>
          <p:cNvPr id="163882" name="Rectangle 44"/>
          <p:cNvSpPr>
            <a:spLocks noChangeArrowheads="1"/>
          </p:cNvSpPr>
          <p:nvPr/>
        </p:nvSpPr>
        <p:spPr bwMode="auto">
          <a:xfrm>
            <a:off x="8151813" y="1131888"/>
            <a:ext cx="855662" cy="498475"/>
          </a:xfrm>
          <a:prstGeom prst="rect">
            <a:avLst/>
          </a:prstGeom>
          <a:solidFill>
            <a:schemeClr val="bg1"/>
          </a:solidFill>
          <a:ln w="9525">
            <a:solidFill>
              <a:schemeClr val="tx1"/>
            </a:solidFill>
            <a:miter lim="800000"/>
            <a:headEnd/>
            <a:tailEnd/>
          </a:ln>
        </p:spPr>
        <p:txBody>
          <a:bodyPr wrap="none" lIns="0" tIns="0" rIns="0" bIns="0">
            <a:spAutoFit/>
          </a:bodyPr>
          <a:lstStyle/>
          <a:p>
            <a:pPr algn="ctr"/>
            <a:r>
              <a:rPr lang="en-US" sz="1600" b="1" u="none">
                <a:solidFill>
                  <a:srgbClr val="000000"/>
                </a:solidFill>
              </a:rPr>
              <a:t>Worker </a:t>
            </a:r>
          </a:p>
          <a:p>
            <a:pPr algn="ctr"/>
            <a:r>
              <a:rPr lang="en-US" sz="1600" b="1" u="none">
                <a:solidFill>
                  <a:srgbClr val="000000"/>
                </a:solidFill>
              </a:rPr>
              <a:t>Thread 3</a:t>
            </a:r>
            <a:endParaRPr lang="en-US" b="1" u="none"/>
          </a:p>
        </p:txBody>
      </p:sp>
      <p:sp>
        <p:nvSpPr>
          <p:cNvPr id="163883" name="Rectangle 45"/>
          <p:cNvSpPr>
            <a:spLocks noChangeArrowheads="1"/>
          </p:cNvSpPr>
          <p:nvPr/>
        </p:nvSpPr>
        <p:spPr bwMode="auto">
          <a:xfrm>
            <a:off x="5734050" y="3549650"/>
            <a:ext cx="1624013"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884" name="Rectangle 46"/>
          <p:cNvSpPr>
            <a:spLocks noChangeArrowheads="1"/>
          </p:cNvSpPr>
          <p:nvPr/>
        </p:nvSpPr>
        <p:spPr bwMode="auto">
          <a:xfrm>
            <a:off x="7335838" y="3549650"/>
            <a:ext cx="22225" cy="3571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885" name="Rectangle 47"/>
          <p:cNvSpPr>
            <a:spLocks noChangeArrowheads="1"/>
          </p:cNvSpPr>
          <p:nvPr/>
        </p:nvSpPr>
        <p:spPr bwMode="auto">
          <a:xfrm>
            <a:off x="5734050" y="3884613"/>
            <a:ext cx="1601788"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886" name="Rectangle 48"/>
          <p:cNvSpPr>
            <a:spLocks noChangeArrowheads="1"/>
          </p:cNvSpPr>
          <p:nvPr/>
        </p:nvSpPr>
        <p:spPr bwMode="auto">
          <a:xfrm>
            <a:off x="5734050" y="3549650"/>
            <a:ext cx="22225" cy="3349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887" name="Rectangle 49"/>
          <p:cNvSpPr>
            <a:spLocks noChangeArrowheads="1"/>
          </p:cNvSpPr>
          <p:nvPr/>
        </p:nvSpPr>
        <p:spPr bwMode="auto">
          <a:xfrm>
            <a:off x="5892800" y="3594100"/>
            <a:ext cx="1295400" cy="244475"/>
          </a:xfrm>
          <a:prstGeom prst="rect">
            <a:avLst/>
          </a:prstGeom>
          <a:noFill/>
          <a:ln w="9525">
            <a:noFill/>
            <a:miter lim="800000"/>
            <a:headEnd/>
            <a:tailEnd/>
          </a:ln>
        </p:spPr>
        <p:txBody>
          <a:bodyPr wrap="none" lIns="0" tIns="0" rIns="0" bIns="0">
            <a:spAutoFit/>
          </a:bodyPr>
          <a:lstStyle/>
          <a:p>
            <a:r>
              <a:rPr lang="en-US" sz="1600" b="1" u="none">
                <a:solidFill>
                  <a:srgbClr val="000000"/>
                </a:solidFill>
              </a:rPr>
              <a:t>ACE_Reactor</a:t>
            </a:r>
            <a:endParaRPr lang="en-US" b="1" u="none"/>
          </a:p>
        </p:txBody>
      </p:sp>
      <p:sp>
        <p:nvSpPr>
          <p:cNvPr id="163888" name="Freeform 50"/>
          <p:cNvSpPr>
            <a:spLocks/>
          </p:cNvSpPr>
          <p:nvPr/>
        </p:nvSpPr>
        <p:spPr bwMode="auto">
          <a:xfrm>
            <a:off x="4206875" y="1784350"/>
            <a:ext cx="157163" cy="290513"/>
          </a:xfrm>
          <a:custGeom>
            <a:avLst/>
            <a:gdLst>
              <a:gd name="T0" fmla="*/ 2147483647 w 99"/>
              <a:gd name="T1" fmla="*/ 0 h 183"/>
              <a:gd name="T2" fmla="*/ 2147483647 w 99"/>
              <a:gd name="T3" fmla="*/ 2147483647 h 183"/>
              <a:gd name="T4" fmla="*/ 0 w 99"/>
              <a:gd name="T5" fmla="*/ 2147483647 h 183"/>
              <a:gd name="T6" fmla="*/ 0 w 99"/>
              <a:gd name="T7" fmla="*/ 2147483647 h 183"/>
              <a:gd name="T8" fmla="*/ 2147483647 w 99"/>
              <a:gd name="T9" fmla="*/ 2147483647 h 183"/>
              <a:gd name="T10" fmla="*/ 2147483647 w 99"/>
              <a:gd name="T11" fmla="*/ 2147483647 h 183"/>
              <a:gd name="T12" fmla="*/ 2147483647 w 99"/>
              <a:gd name="T13" fmla="*/ 2147483647 h 183"/>
              <a:gd name="T14" fmla="*/ 2147483647 w 99"/>
              <a:gd name="T15" fmla="*/ 2147483647 h 183"/>
              <a:gd name="T16" fmla="*/ 2147483647 w 99"/>
              <a:gd name="T17" fmla="*/ 2147483647 h 183"/>
              <a:gd name="T18" fmla="*/ 2147483647 w 99"/>
              <a:gd name="T19" fmla="*/ 2147483647 h 183"/>
              <a:gd name="T20" fmla="*/ 2147483647 w 99"/>
              <a:gd name="T21" fmla="*/ 2147483647 h 183"/>
              <a:gd name="T22" fmla="*/ 2147483647 w 99"/>
              <a:gd name="T23" fmla="*/ 2147483647 h 183"/>
              <a:gd name="T24" fmla="*/ 2147483647 w 99"/>
              <a:gd name="T25" fmla="*/ 2147483647 h 183"/>
              <a:gd name="T26" fmla="*/ 2147483647 w 99"/>
              <a:gd name="T27" fmla="*/ 2147483647 h 183"/>
              <a:gd name="T28" fmla="*/ 2147483647 w 99"/>
              <a:gd name="T29" fmla="*/ 2147483647 h 183"/>
              <a:gd name="T30" fmla="*/ 2147483647 w 99"/>
              <a:gd name="T31" fmla="*/ 2147483647 h 183"/>
              <a:gd name="T32" fmla="*/ 2147483647 w 99"/>
              <a:gd name="T33" fmla="*/ 2147483647 h 183"/>
              <a:gd name="T34" fmla="*/ 2147483647 w 99"/>
              <a:gd name="T35" fmla="*/ 0 h 1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183"/>
              <a:gd name="T56" fmla="*/ 99 w 99"/>
              <a:gd name="T57" fmla="*/ 183 h 18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183">
                <a:moveTo>
                  <a:pt x="99" y="0"/>
                </a:moveTo>
                <a:lnTo>
                  <a:pt x="15" y="42"/>
                </a:lnTo>
                <a:lnTo>
                  <a:pt x="0" y="56"/>
                </a:lnTo>
                <a:lnTo>
                  <a:pt x="43" y="70"/>
                </a:lnTo>
                <a:lnTo>
                  <a:pt x="85" y="84"/>
                </a:lnTo>
                <a:lnTo>
                  <a:pt x="85" y="98"/>
                </a:lnTo>
                <a:lnTo>
                  <a:pt x="43" y="112"/>
                </a:lnTo>
                <a:lnTo>
                  <a:pt x="15" y="126"/>
                </a:lnTo>
                <a:lnTo>
                  <a:pt x="15" y="141"/>
                </a:lnTo>
                <a:lnTo>
                  <a:pt x="43" y="155"/>
                </a:lnTo>
                <a:lnTo>
                  <a:pt x="71" y="155"/>
                </a:lnTo>
                <a:lnTo>
                  <a:pt x="71" y="169"/>
                </a:lnTo>
                <a:lnTo>
                  <a:pt x="29" y="183"/>
                </a:lnTo>
                <a:lnTo>
                  <a:pt x="99"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3889" name="Freeform 51"/>
          <p:cNvSpPr>
            <a:spLocks/>
          </p:cNvSpPr>
          <p:nvPr/>
        </p:nvSpPr>
        <p:spPr bwMode="auto">
          <a:xfrm>
            <a:off x="4206875" y="1784350"/>
            <a:ext cx="157163" cy="268288"/>
          </a:xfrm>
          <a:custGeom>
            <a:avLst/>
            <a:gdLst>
              <a:gd name="T0" fmla="*/ 2147483647 w 99"/>
              <a:gd name="T1" fmla="*/ 2147483647 h 169"/>
              <a:gd name="T2" fmla="*/ 2147483647 w 99"/>
              <a:gd name="T3" fmla="*/ 2147483647 h 169"/>
              <a:gd name="T4" fmla="*/ 2147483647 w 99"/>
              <a:gd name="T5" fmla="*/ 2147483647 h 169"/>
              <a:gd name="T6" fmla="*/ 2147483647 w 99"/>
              <a:gd name="T7" fmla="*/ 2147483647 h 169"/>
              <a:gd name="T8" fmla="*/ 0 w 99"/>
              <a:gd name="T9" fmla="*/ 2147483647 h 169"/>
              <a:gd name="T10" fmla="*/ 2147483647 w 99"/>
              <a:gd name="T11" fmla="*/ 2147483647 h 169"/>
              <a:gd name="T12" fmla="*/ 2147483647 w 99"/>
              <a:gd name="T13" fmla="*/ 2147483647 h 169"/>
              <a:gd name="T14" fmla="*/ 2147483647 w 99"/>
              <a:gd name="T15" fmla="*/ 2147483647 h 169"/>
              <a:gd name="T16" fmla="*/ 2147483647 w 99"/>
              <a:gd name="T17" fmla="*/ 2147483647 h 169"/>
              <a:gd name="T18" fmla="*/ 2147483647 w 99"/>
              <a:gd name="T19" fmla="*/ 2147483647 h 169"/>
              <a:gd name="T20" fmla="*/ 2147483647 w 99"/>
              <a:gd name="T21" fmla="*/ 2147483647 h 169"/>
              <a:gd name="T22" fmla="*/ 2147483647 w 99"/>
              <a:gd name="T23" fmla="*/ 2147483647 h 169"/>
              <a:gd name="T24" fmla="*/ 2147483647 w 99"/>
              <a:gd name="T25" fmla="*/ 2147483647 h 169"/>
              <a:gd name="T26" fmla="*/ 2147483647 w 99"/>
              <a:gd name="T27" fmla="*/ 2147483647 h 169"/>
              <a:gd name="T28" fmla="*/ 2147483647 w 99"/>
              <a:gd name="T29" fmla="*/ 2147483647 h 169"/>
              <a:gd name="T30" fmla="*/ 2147483647 w 99"/>
              <a:gd name="T31" fmla="*/ 2147483647 h 169"/>
              <a:gd name="T32" fmla="*/ 2147483647 w 99"/>
              <a:gd name="T33" fmla="*/ 2147483647 h 169"/>
              <a:gd name="T34" fmla="*/ 2147483647 w 99"/>
              <a:gd name="T35" fmla="*/ 2147483647 h 169"/>
              <a:gd name="T36" fmla="*/ 2147483647 w 99"/>
              <a:gd name="T37" fmla="*/ 2147483647 h 169"/>
              <a:gd name="T38" fmla="*/ 2147483647 w 99"/>
              <a:gd name="T39" fmla="*/ 2147483647 h 169"/>
              <a:gd name="T40" fmla="*/ 2147483647 w 99"/>
              <a:gd name="T41" fmla="*/ 2147483647 h 169"/>
              <a:gd name="T42" fmla="*/ 2147483647 w 99"/>
              <a:gd name="T43" fmla="*/ 2147483647 h 169"/>
              <a:gd name="T44" fmla="*/ 2147483647 w 99"/>
              <a:gd name="T45" fmla="*/ 2147483647 h 169"/>
              <a:gd name="T46" fmla="*/ 2147483647 w 99"/>
              <a:gd name="T47" fmla="*/ 2147483647 h 169"/>
              <a:gd name="T48" fmla="*/ 2147483647 w 99"/>
              <a:gd name="T49" fmla="*/ 2147483647 h 169"/>
              <a:gd name="T50" fmla="*/ 2147483647 w 99"/>
              <a:gd name="T51" fmla="*/ 2147483647 h 169"/>
              <a:gd name="T52" fmla="*/ 2147483647 w 99"/>
              <a:gd name="T53" fmla="*/ 2147483647 h 169"/>
              <a:gd name="T54" fmla="*/ 2147483647 w 99"/>
              <a:gd name="T55" fmla="*/ 2147483647 h 169"/>
              <a:gd name="T56" fmla="*/ 2147483647 w 99"/>
              <a:gd name="T57" fmla="*/ 2147483647 h 169"/>
              <a:gd name="T58" fmla="*/ 2147483647 w 99"/>
              <a:gd name="T59" fmla="*/ 2147483647 h 169"/>
              <a:gd name="T60" fmla="*/ 2147483647 w 99"/>
              <a:gd name="T61" fmla="*/ 2147483647 h 169"/>
              <a:gd name="T62" fmla="*/ 2147483647 w 99"/>
              <a:gd name="T63" fmla="*/ 2147483647 h 169"/>
              <a:gd name="T64" fmla="*/ 2147483647 w 99"/>
              <a:gd name="T65" fmla="*/ 2147483647 h 169"/>
              <a:gd name="T66" fmla="*/ 2147483647 w 99"/>
              <a:gd name="T67" fmla="*/ 2147483647 h 169"/>
              <a:gd name="T68" fmla="*/ 2147483647 w 99"/>
              <a:gd name="T69" fmla="*/ 2147483647 h 169"/>
              <a:gd name="T70" fmla="*/ 2147483647 w 99"/>
              <a:gd name="T71" fmla="*/ 2147483647 h 169"/>
              <a:gd name="T72" fmla="*/ 2147483647 w 99"/>
              <a:gd name="T73" fmla="*/ 2147483647 h 169"/>
              <a:gd name="T74" fmla="*/ 0 w 99"/>
              <a:gd name="T75" fmla="*/ 2147483647 h 169"/>
              <a:gd name="T76" fmla="*/ 0 w 99"/>
              <a:gd name="T77" fmla="*/ 2147483647 h 169"/>
              <a:gd name="T78" fmla="*/ 0 w 99"/>
              <a:gd name="T79" fmla="*/ 2147483647 h 169"/>
              <a:gd name="T80" fmla="*/ 2147483647 w 99"/>
              <a:gd name="T81" fmla="*/ 2147483647 h 169"/>
              <a:gd name="T82" fmla="*/ 2147483647 w 99"/>
              <a:gd name="T83" fmla="*/ 0 h 16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9"/>
              <a:gd name="T127" fmla="*/ 0 h 169"/>
              <a:gd name="T128" fmla="*/ 99 w 99"/>
              <a:gd name="T129" fmla="*/ 169 h 16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9" h="169">
                <a:moveTo>
                  <a:pt x="99" y="14"/>
                </a:moveTo>
                <a:lnTo>
                  <a:pt x="15" y="56"/>
                </a:lnTo>
                <a:lnTo>
                  <a:pt x="29" y="56"/>
                </a:lnTo>
                <a:lnTo>
                  <a:pt x="15" y="70"/>
                </a:lnTo>
                <a:lnTo>
                  <a:pt x="0" y="56"/>
                </a:lnTo>
                <a:lnTo>
                  <a:pt x="43" y="70"/>
                </a:lnTo>
                <a:lnTo>
                  <a:pt x="85" y="84"/>
                </a:lnTo>
                <a:lnTo>
                  <a:pt x="99" y="84"/>
                </a:lnTo>
                <a:lnTo>
                  <a:pt x="99" y="98"/>
                </a:lnTo>
                <a:lnTo>
                  <a:pt x="85" y="112"/>
                </a:lnTo>
                <a:lnTo>
                  <a:pt x="43" y="126"/>
                </a:lnTo>
                <a:lnTo>
                  <a:pt x="15" y="141"/>
                </a:lnTo>
                <a:lnTo>
                  <a:pt x="29" y="126"/>
                </a:lnTo>
                <a:lnTo>
                  <a:pt x="29" y="141"/>
                </a:lnTo>
                <a:lnTo>
                  <a:pt x="15" y="141"/>
                </a:lnTo>
                <a:lnTo>
                  <a:pt x="43" y="155"/>
                </a:lnTo>
                <a:lnTo>
                  <a:pt x="71" y="155"/>
                </a:lnTo>
                <a:lnTo>
                  <a:pt x="85" y="155"/>
                </a:lnTo>
                <a:lnTo>
                  <a:pt x="85" y="169"/>
                </a:lnTo>
                <a:lnTo>
                  <a:pt x="71" y="169"/>
                </a:lnTo>
                <a:lnTo>
                  <a:pt x="71" y="155"/>
                </a:lnTo>
                <a:lnTo>
                  <a:pt x="71" y="169"/>
                </a:lnTo>
                <a:lnTo>
                  <a:pt x="43" y="169"/>
                </a:lnTo>
                <a:lnTo>
                  <a:pt x="15" y="155"/>
                </a:lnTo>
                <a:lnTo>
                  <a:pt x="15" y="141"/>
                </a:lnTo>
                <a:lnTo>
                  <a:pt x="15" y="126"/>
                </a:lnTo>
                <a:lnTo>
                  <a:pt x="43" y="112"/>
                </a:lnTo>
                <a:lnTo>
                  <a:pt x="85" y="98"/>
                </a:lnTo>
                <a:lnTo>
                  <a:pt x="85" y="84"/>
                </a:lnTo>
                <a:lnTo>
                  <a:pt x="85" y="98"/>
                </a:lnTo>
                <a:lnTo>
                  <a:pt x="43" y="84"/>
                </a:lnTo>
                <a:lnTo>
                  <a:pt x="0" y="70"/>
                </a:lnTo>
                <a:lnTo>
                  <a:pt x="0" y="56"/>
                </a:lnTo>
                <a:lnTo>
                  <a:pt x="15" y="42"/>
                </a:lnTo>
                <a:lnTo>
                  <a:pt x="99" y="0"/>
                </a:lnTo>
                <a:lnTo>
                  <a:pt x="99"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890" name="Freeform 52"/>
          <p:cNvSpPr>
            <a:spLocks/>
          </p:cNvSpPr>
          <p:nvPr/>
        </p:nvSpPr>
        <p:spPr bwMode="auto">
          <a:xfrm>
            <a:off x="4319588" y="2052638"/>
            <a:ext cx="22225" cy="22225"/>
          </a:xfrm>
          <a:custGeom>
            <a:avLst/>
            <a:gdLst>
              <a:gd name="T0" fmla="*/ 2147483647 w 14"/>
              <a:gd name="T1" fmla="*/ 0 h 14"/>
              <a:gd name="T2" fmla="*/ 2147483647 w 14"/>
              <a:gd name="T3" fmla="*/ 0 h 14"/>
              <a:gd name="T4" fmla="*/ 0 w 14"/>
              <a:gd name="T5" fmla="*/ 2147483647 h 14"/>
              <a:gd name="T6" fmla="*/ 0 w 14"/>
              <a:gd name="T7" fmla="*/ 0 h 14"/>
              <a:gd name="T8" fmla="*/ 0 w 14"/>
              <a:gd name="T9" fmla="*/ 0 h 14"/>
              <a:gd name="T10" fmla="*/ 0 w 14"/>
              <a:gd name="T11" fmla="*/ 0 h 14"/>
              <a:gd name="T12" fmla="*/ 2147483647 w 14"/>
              <a:gd name="T13" fmla="*/ 0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14" y="0"/>
                </a:moveTo>
                <a:lnTo>
                  <a:pt x="14" y="0"/>
                </a:lnTo>
                <a:lnTo>
                  <a:pt x="0" y="14"/>
                </a:lnTo>
                <a:lnTo>
                  <a:pt x="0" y="0"/>
                </a:lnTo>
                <a:lnTo>
                  <a:pt x="14"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891" name="Freeform 53"/>
          <p:cNvSpPr>
            <a:spLocks/>
          </p:cNvSpPr>
          <p:nvPr/>
        </p:nvSpPr>
        <p:spPr bwMode="auto">
          <a:xfrm>
            <a:off x="4252913" y="2052638"/>
            <a:ext cx="66675" cy="44450"/>
          </a:xfrm>
          <a:custGeom>
            <a:avLst/>
            <a:gdLst>
              <a:gd name="T0" fmla="*/ 2147483647 w 42"/>
              <a:gd name="T1" fmla="*/ 2147483647 h 28"/>
              <a:gd name="T2" fmla="*/ 2147483647 w 42"/>
              <a:gd name="T3" fmla="*/ 0 h 28"/>
              <a:gd name="T4" fmla="*/ 0 w 42"/>
              <a:gd name="T5" fmla="*/ 2147483647 h 28"/>
              <a:gd name="T6" fmla="*/ 0 w 42"/>
              <a:gd name="T7" fmla="*/ 2147483647 h 28"/>
              <a:gd name="T8" fmla="*/ 2147483647 w 42"/>
              <a:gd name="T9" fmla="*/ 2147483647 h 28"/>
              <a:gd name="T10" fmla="*/ 0 60000 65536"/>
              <a:gd name="T11" fmla="*/ 0 60000 65536"/>
              <a:gd name="T12" fmla="*/ 0 60000 65536"/>
              <a:gd name="T13" fmla="*/ 0 60000 65536"/>
              <a:gd name="T14" fmla="*/ 0 60000 65536"/>
              <a:gd name="T15" fmla="*/ 0 w 42"/>
              <a:gd name="T16" fmla="*/ 0 h 28"/>
              <a:gd name="T17" fmla="*/ 42 w 42"/>
              <a:gd name="T18" fmla="*/ 28 h 28"/>
            </a:gdLst>
            <a:ahLst/>
            <a:cxnLst>
              <a:cxn ang="T10">
                <a:pos x="T0" y="T1"/>
              </a:cxn>
              <a:cxn ang="T11">
                <a:pos x="T2" y="T3"/>
              </a:cxn>
              <a:cxn ang="T12">
                <a:pos x="T4" y="T5"/>
              </a:cxn>
              <a:cxn ang="T13">
                <a:pos x="T6" y="T7"/>
              </a:cxn>
              <a:cxn ang="T14">
                <a:pos x="T8" y="T9"/>
              </a:cxn>
            </a:cxnLst>
            <a:rect l="T15" t="T16" r="T17" b="T18"/>
            <a:pathLst>
              <a:path w="42" h="28">
                <a:moveTo>
                  <a:pt x="42" y="14"/>
                </a:moveTo>
                <a:lnTo>
                  <a:pt x="42" y="0"/>
                </a:lnTo>
                <a:lnTo>
                  <a:pt x="0" y="14"/>
                </a:lnTo>
                <a:lnTo>
                  <a:pt x="0" y="28"/>
                </a:lnTo>
                <a:lnTo>
                  <a:pt x="42"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892" name="Freeform 54"/>
          <p:cNvSpPr>
            <a:spLocks/>
          </p:cNvSpPr>
          <p:nvPr/>
        </p:nvSpPr>
        <p:spPr bwMode="auto">
          <a:xfrm>
            <a:off x="4095750" y="1762125"/>
            <a:ext cx="88900" cy="66675"/>
          </a:xfrm>
          <a:custGeom>
            <a:avLst/>
            <a:gdLst>
              <a:gd name="T0" fmla="*/ 0 w 56"/>
              <a:gd name="T1" fmla="*/ 2147483647 h 42"/>
              <a:gd name="T2" fmla="*/ 0 w 56"/>
              <a:gd name="T3" fmla="*/ 0 h 42"/>
              <a:gd name="T4" fmla="*/ 0 w 56"/>
              <a:gd name="T5" fmla="*/ 0 h 42"/>
              <a:gd name="T6" fmla="*/ 0 w 56"/>
              <a:gd name="T7" fmla="*/ 0 h 42"/>
              <a:gd name="T8" fmla="*/ 2147483647 w 56"/>
              <a:gd name="T9" fmla="*/ 2147483647 h 42"/>
              <a:gd name="T10" fmla="*/ 2147483647 w 56"/>
              <a:gd name="T11" fmla="*/ 2147483647 h 42"/>
              <a:gd name="T12" fmla="*/ 2147483647 w 56"/>
              <a:gd name="T13" fmla="*/ 2147483647 h 42"/>
              <a:gd name="T14" fmla="*/ 0 w 56"/>
              <a:gd name="T15" fmla="*/ 2147483647 h 42"/>
              <a:gd name="T16" fmla="*/ 0 w 56"/>
              <a:gd name="T17" fmla="*/ 2147483647 h 42"/>
              <a:gd name="T18" fmla="*/ 0 w 56"/>
              <a:gd name="T19" fmla="*/ 2147483647 h 42"/>
              <a:gd name="T20" fmla="*/ 0 w 56"/>
              <a:gd name="T21" fmla="*/ 2147483647 h 42"/>
              <a:gd name="T22" fmla="*/ 2147483647 w 56"/>
              <a:gd name="T23" fmla="*/ 2147483647 h 42"/>
              <a:gd name="T24" fmla="*/ 2147483647 w 56"/>
              <a:gd name="T25" fmla="*/ 2147483647 h 42"/>
              <a:gd name="T26" fmla="*/ 2147483647 w 56"/>
              <a:gd name="T27" fmla="*/ 2147483647 h 42"/>
              <a:gd name="T28" fmla="*/ 0 w 56"/>
              <a:gd name="T29" fmla="*/ 2147483647 h 42"/>
              <a:gd name="T30" fmla="*/ 0 w 56"/>
              <a:gd name="T31" fmla="*/ 0 h 42"/>
              <a:gd name="T32" fmla="*/ 2147483647 w 56"/>
              <a:gd name="T33" fmla="*/ 0 h 42"/>
              <a:gd name="T34" fmla="*/ 2147483647 w 56"/>
              <a:gd name="T35" fmla="*/ 2147483647 h 42"/>
              <a:gd name="T36" fmla="*/ 0 w 56"/>
              <a:gd name="T37" fmla="*/ 2147483647 h 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42"/>
              <a:gd name="T59" fmla="*/ 56 w 56"/>
              <a:gd name="T60" fmla="*/ 42 h 4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42">
                <a:moveTo>
                  <a:pt x="0" y="14"/>
                </a:moveTo>
                <a:lnTo>
                  <a:pt x="0" y="0"/>
                </a:lnTo>
                <a:lnTo>
                  <a:pt x="56" y="14"/>
                </a:lnTo>
                <a:lnTo>
                  <a:pt x="56" y="28"/>
                </a:lnTo>
                <a:lnTo>
                  <a:pt x="0" y="42"/>
                </a:lnTo>
                <a:lnTo>
                  <a:pt x="0" y="28"/>
                </a:lnTo>
                <a:lnTo>
                  <a:pt x="56" y="14"/>
                </a:lnTo>
                <a:lnTo>
                  <a:pt x="56" y="28"/>
                </a:lnTo>
                <a:lnTo>
                  <a:pt x="0" y="14"/>
                </a:lnTo>
                <a:lnTo>
                  <a:pt x="0" y="0"/>
                </a:lnTo>
                <a:lnTo>
                  <a:pt x="14" y="0"/>
                </a:lnTo>
                <a:lnTo>
                  <a:pt x="14" y="14"/>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893" name="Freeform 55"/>
          <p:cNvSpPr>
            <a:spLocks/>
          </p:cNvSpPr>
          <p:nvPr/>
        </p:nvSpPr>
        <p:spPr bwMode="auto">
          <a:xfrm>
            <a:off x="4095750" y="1784350"/>
            <a:ext cx="22225" cy="22225"/>
          </a:xfrm>
          <a:custGeom>
            <a:avLst/>
            <a:gdLst>
              <a:gd name="T0" fmla="*/ 0 w 14"/>
              <a:gd name="T1" fmla="*/ 2147483647 h 14"/>
              <a:gd name="T2" fmla="*/ 0 w 14"/>
              <a:gd name="T3" fmla="*/ 0 h 14"/>
              <a:gd name="T4" fmla="*/ 2147483647 w 14"/>
              <a:gd name="T5" fmla="*/ 0 h 14"/>
              <a:gd name="T6" fmla="*/ 2147483647 w 14"/>
              <a:gd name="T7" fmla="*/ 0 h 14"/>
              <a:gd name="T8" fmla="*/ 2147483647 w 14"/>
              <a:gd name="T9" fmla="*/ 0 h 14"/>
              <a:gd name="T10" fmla="*/ 2147483647 w 14"/>
              <a:gd name="T11" fmla="*/ 2147483647 h 14"/>
              <a:gd name="T12" fmla="*/ 0 w 14"/>
              <a:gd name="T13" fmla="*/ 2147483647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0" y="14"/>
                </a:moveTo>
                <a:lnTo>
                  <a:pt x="0" y="0"/>
                </a:lnTo>
                <a:lnTo>
                  <a:pt x="14" y="0"/>
                </a:lnTo>
                <a:lnTo>
                  <a:pt x="14" y="14"/>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894" name="Freeform 56"/>
          <p:cNvSpPr>
            <a:spLocks/>
          </p:cNvSpPr>
          <p:nvPr/>
        </p:nvSpPr>
        <p:spPr bwMode="auto">
          <a:xfrm>
            <a:off x="4095750" y="1762125"/>
            <a:ext cx="88900" cy="44450"/>
          </a:xfrm>
          <a:custGeom>
            <a:avLst/>
            <a:gdLst>
              <a:gd name="T0" fmla="*/ 0 w 56"/>
              <a:gd name="T1" fmla="*/ 2147483647 h 28"/>
              <a:gd name="T2" fmla="*/ 0 w 56"/>
              <a:gd name="T3" fmla="*/ 0 h 28"/>
              <a:gd name="T4" fmla="*/ 2147483647 w 56"/>
              <a:gd name="T5" fmla="*/ 2147483647 h 28"/>
              <a:gd name="T6" fmla="*/ 0 w 56"/>
              <a:gd name="T7" fmla="*/ 2147483647 h 28"/>
              <a:gd name="T8" fmla="*/ 0 w 56"/>
              <a:gd name="T9" fmla="*/ 2147483647 h 28"/>
              <a:gd name="T10" fmla="*/ 0 60000 65536"/>
              <a:gd name="T11" fmla="*/ 0 60000 65536"/>
              <a:gd name="T12" fmla="*/ 0 60000 65536"/>
              <a:gd name="T13" fmla="*/ 0 60000 65536"/>
              <a:gd name="T14" fmla="*/ 0 60000 65536"/>
              <a:gd name="T15" fmla="*/ 0 w 56"/>
              <a:gd name="T16" fmla="*/ 0 h 28"/>
              <a:gd name="T17" fmla="*/ 56 w 56"/>
              <a:gd name="T18" fmla="*/ 28 h 28"/>
            </a:gdLst>
            <a:ahLst/>
            <a:cxnLst>
              <a:cxn ang="T10">
                <a:pos x="T0" y="T1"/>
              </a:cxn>
              <a:cxn ang="T11">
                <a:pos x="T2" y="T3"/>
              </a:cxn>
              <a:cxn ang="T12">
                <a:pos x="T4" y="T5"/>
              </a:cxn>
              <a:cxn ang="T13">
                <a:pos x="T6" y="T7"/>
              </a:cxn>
              <a:cxn ang="T14">
                <a:pos x="T8" y="T9"/>
              </a:cxn>
            </a:cxnLst>
            <a:rect l="T15" t="T16" r="T17" b="T18"/>
            <a:pathLst>
              <a:path w="56" h="28">
                <a:moveTo>
                  <a:pt x="0" y="14"/>
                </a:moveTo>
                <a:lnTo>
                  <a:pt x="0" y="0"/>
                </a:lnTo>
                <a:lnTo>
                  <a:pt x="56" y="14"/>
                </a:lnTo>
                <a:lnTo>
                  <a:pt x="0" y="28"/>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895" name="Rectangle 57"/>
          <p:cNvSpPr>
            <a:spLocks noChangeArrowheads="1"/>
          </p:cNvSpPr>
          <p:nvPr/>
        </p:nvSpPr>
        <p:spPr bwMode="auto">
          <a:xfrm>
            <a:off x="4051300" y="1784350"/>
            <a:ext cx="22225"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896" name="Freeform 58"/>
          <p:cNvSpPr>
            <a:spLocks/>
          </p:cNvSpPr>
          <p:nvPr/>
        </p:nvSpPr>
        <p:spPr bwMode="auto">
          <a:xfrm>
            <a:off x="5845175" y="1784350"/>
            <a:ext cx="177800" cy="290513"/>
          </a:xfrm>
          <a:custGeom>
            <a:avLst/>
            <a:gdLst>
              <a:gd name="T0" fmla="*/ 2147483647 w 112"/>
              <a:gd name="T1" fmla="*/ 0 h 183"/>
              <a:gd name="T2" fmla="*/ 2147483647 w 112"/>
              <a:gd name="T3" fmla="*/ 2147483647 h 183"/>
              <a:gd name="T4" fmla="*/ 0 w 112"/>
              <a:gd name="T5" fmla="*/ 2147483647 h 183"/>
              <a:gd name="T6" fmla="*/ 2147483647 w 112"/>
              <a:gd name="T7" fmla="*/ 2147483647 h 183"/>
              <a:gd name="T8" fmla="*/ 2147483647 w 112"/>
              <a:gd name="T9" fmla="*/ 2147483647 h 183"/>
              <a:gd name="T10" fmla="*/ 2147483647 w 112"/>
              <a:gd name="T11" fmla="*/ 2147483647 h 183"/>
              <a:gd name="T12" fmla="*/ 2147483647 w 112"/>
              <a:gd name="T13" fmla="*/ 2147483647 h 183"/>
              <a:gd name="T14" fmla="*/ 2147483647 w 112"/>
              <a:gd name="T15" fmla="*/ 2147483647 h 183"/>
              <a:gd name="T16" fmla="*/ 2147483647 w 112"/>
              <a:gd name="T17" fmla="*/ 2147483647 h 183"/>
              <a:gd name="T18" fmla="*/ 2147483647 w 112"/>
              <a:gd name="T19" fmla="*/ 2147483647 h 183"/>
              <a:gd name="T20" fmla="*/ 2147483647 w 112"/>
              <a:gd name="T21" fmla="*/ 2147483647 h 183"/>
              <a:gd name="T22" fmla="*/ 2147483647 w 112"/>
              <a:gd name="T23" fmla="*/ 2147483647 h 183"/>
              <a:gd name="T24" fmla="*/ 2147483647 w 112"/>
              <a:gd name="T25" fmla="*/ 2147483647 h 183"/>
              <a:gd name="T26" fmla="*/ 2147483647 w 112"/>
              <a:gd name="T27" fmla="*/ 2147483647 h 183"/>
              <a:gd name="T28" fmla="*/ 2147483647 w 112"/>
              <a:gd name="T29" fmla="*/ 2147483647 h 183"/>
              <a:gd name="T30" fmla="*/ 2147483647 w 112"/>
              <a:gd name="T31" fmla="*/ 2147483647 h 183"/>
              <a:gd name="T32" fmla="*/ 2147483647 w 112"/>
              <a:gd name="T33" fmla="*/ 2147483647 h 183"/>
              <a:gd name="T34" fmla="*/ 2147483647 w 112"/>
              <a:gd name="T35" fmla="*/ 0 h 1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83"/>
              <a:gd name="T56" fmla="*/ 112 w 112"/>
              <a:gd name="T57" fmla="*/ 183 h 18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83">
                <a:moveTo>
                  <a:pt x="112" y="0"/>
                </a:moveTo>
                <a:lnTo>
                  <a:pt x="14" y="42"/>
                </a:lnTo>
                <a:lnTo>
                  <a:pt x="0" y="56"/>
                </a:lnTo>
                <a:lnTo>
                  <a:pt x="14" y="56"/>
                </a:lnTo>
                <a:lnTo>
                  <a:pt x="42" y="70"/>
                </a:lnTo>
                <a:lnTo>
                  <a:pt x="84" y="84"/>
                </a:lnTo>
                <a:lnTo>
                  <a:pt x="98" y="98"/>
                </a:lnTo>
                <a:lnTo>
                  <a:pt x="84" y="98"/>
                </a:lnTo>
                <a:lnTo>
                  <a:pt x="56" y="112"/>
                </a:lnTo>
                <a:lnTo>
                  <a:pt x="28" y="126"/>
                </a:lnTo>
                <a:lnTo>
                  <a:pt x="28" y="141"/>
                </a:lnTo>
                <a:lnTo>
                  <a:pt x="56" y="155"/>
                </a:lnTo>
                <a:lnTo>
                  <a:pt x="84" y="155"/>
                </a:lnTo>
                <a:lnTo>
                  <a:pt x="84" y="169"/>
                </a:lnTo>
                <a:lnTo>
                  <a:pt x="70" y="169"/>
                </a:lnTo>
                <a:lnTo>
                  <a:pt x="42" y="183"/>
                </a:lnTo>
                <a:lnTo>
                  <a:pt x="112"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3897" name="Freeform 59"/>
          <p:cNvSpPr>
            <a:spLocks/>
          </p:cNvSpPr>
          <p:nvPr/>
        </p:nvSpPr>
        <p:spPr bwMode="auto">
          <a:xfrm>
            <a:off x="5845175" y="1784350"/>
            <a:ext cx="177800" cy="290513"/>
          </a:xfrm>
          <a:custGeom>
            <a:avLst/>
            <a:gdLst>
              <a:gd name="T0" fmla="*/ 2147483647 w 112"/>
              <a:gd name="T1" fmla="*/ 2147483647 h 183"/>
              <a:gd name="T2" fmla="*/ 2147483647 w 112"/>
              <a:gd name="T3" fmla="*/ 2147483647 h 183"/>
              <a:gd name="T4" fmla="*/ 0 w 112"/>
              <a:gd name="T5" fmla="*/ 2147483647 h 183"/>
              <a:gd name="T6" fmla="*/ 2147483647 w 112"/>
              <a:gd name="T7" fmla="*/ 2147483647 h 183"/>
              <a:gd name="T8" fmla="*/ 2147483647 w 112"/>
              <a:gd name="T9" fmla="*/ 2147483647 h 183"/>
              <a:gd name="T10" fmla="*/ 2147483647 w 112"/>
              <a:gd name="T11" fmla="*/ 2147483647 h 183"/>
              <a:gd name="T12" fmla="*/ 2147483647 w 112"/>
              <a:gd name="T13" fmla="*/ 2147483647 h 183"/>
              <a:gd name="T14" fmla="*/ 2147483647 w 112"/>
              <a:gd name="T15" fmla="*/ 2147483647 h 183"/>
              <a:gd name="T16" fmla="*/ 2147483647 w 112"/>
              <a:gd name="T17" fmla="*/ 2147483647 h 183"/>
              <a:gd name="T18" fmla="*/ 2147483647 w 112"/>
              <a:gd name="T19" fmla="*/ 2147483647 h 183"/>
              <a:gd name="T20" fmla="*/ 2147483647 w 112"/>
              <a:gd name="T21" fmla="*/ 2147483647 h 183"/>
              <a:gd name="T22" fmla="*/ 2147483647 w 112"/>
              <a:gd name="T23" fmla="*/ 2147483647 h 183"/>
              <a:gd name="T24" fmla="*/ 2147483647 w 112"/>
              <a:gd name="T25" fmla="*/ 2147483647 h 183"/>
              <a:gd name="T26" fmla="*/ 2147483647 w 112"/>
              <a:gd name="T27" fmla="*/ 2147483647 h 183"/>
              <a:gd name="T28" fmla="*/ 2147483647 w 112"/>
              <a:gd name="T29" fmla="*/ 2147483647 h 183"/>
              <a:gd name="T30" fmla="*/ 2147483647 w 112"/>
              <a:gd name="T31" fmla="*/ 2147483647 h 183"/>
              <a:gd name="T32" fmla="*/ 2147483647 w 112"/>
              <a:gd name="T33" fmla="*/ 2147483647 h 183"/>
              <a:gd name="T34" fmla="*/ 2147483647 w 112"/>
              <a:gd name="T35" fmla="*/ 2147483647 h 183"/>
              <a:gd name="T36" fmla="*/ 2147483647 w 112"/>
              <a:gd name="T37" fmla="*/ 2147483647 h 183"/>
              <a:gd name="T38" fmla="*/ 2147483647 w 112"/>
              <a:gd name="T39" fmla="*/ 2147483647 h 183"/>
              <a:gd name="T40" fmla="*/ 2147483647 w 112"/>
              <a:gd name="T41" fmla="*/ 2147483647 h 183"/>
              <a:gd name="T42" fmla="*/ 2147483647 w 112"/>
              <a:gd name="T43" fmla="*/ 2147483647 h 183"/>
              <a:gd name="T44" fmla="*/ 2147483647 w 112"/>
              <a:gd name="T45" fmla="*/ 2147483647 h 183"/>
              <a:gd name="T46" fmla="*/ 2147483647 w 112"/>
              <a:gd name="T47" fmla="*/ 2147483647 h 183"/>
              <a:gd name="T48" fmla="*/ 2147483647 w 112"/>
              <a:gd name="T49" fmla="*/ 2147483647 h 183"/>
              <a:gd name="T50" fmla="*/ 2147483647 w 112"/>
              <a:gd name="T51" fmla="*/ 2147483647 h 183"/>
              <a:gd name="T52" fmla="*/ 2147483647 w 112"/>
              <a:gd name="T53" fmla="*/ 2147483647 h 183"/>
              <a:gd name="T54" fmla="*/ 2147483647 w 112"/>
              <a:gd name="T55" fmla="*/ 2147483647 h 183"/>
              <a:gd name="T56" fmla="*/ 2147483647 w 112"/>
              <a:gd name="T57" fmla="*/ 2147483647 h 183"/>
              <a:gd name="T58" fmla="*/ 2147483647 w 112"/>
              <a:gd name="T59" fmla="*/ 2147483647 h 183"/>
              <a:gd name="T60" fmla="*/ 2147483647 w 112"/>
              <a:gd name="T61" fmla="*/ 2147483647 h 183"/>
              <a:gd name="T62" fmla="*/ 2147483647 w 112"/>
              <a:gd name="T63" fmla="*/ 2147483647 h 183"/>
              <a:gd name="T64" fmla="*/ 2147483647 w 112"/>
              <a:gd name="T65" fmla="*/ 2147483647 h 183"/>
              <a:gd name="T66" fmla="*/ 2147483647 w 112"/>
              <a:gd name="T67" fmla="*/ 2147483647 h 183"/>
              <a:gd name="T68" fmla="*/ 2147483647 w 112"/>
              <a:gd name="T69" fmla="*/ 2147483647 h 183"/>
              <a:gd name="T70" fmla="*/ 2147483647 w 112"/>
              <a:gd name="T71" fmla="*/ 2147483647 h 183"/>
              <a:gd name="T72" fmla="*/ 2147483647 w 112"/>
              <a:gd name="T73" fmla="*/ 2147483647 h 183"/>
              <a:gd name="T74" fmla="*/ 2147483647 w 112"/>
              <a:gd name="T75" fmla="*/ 2147483647 h 183"/>
              <a:gd name="T76" fmla="*/ 0 w 112"/>
              <a:gd name="T77" fmla="*/ 2147483647 h 183"/>
              <a:gd name="T78" fmla="*/ 0 w 112"/>
              <a:gd name="T79" fmla="*/ 2147483647 h 183"/>
              <a:gd name="T80" fmla="*/ 2147483647 w 112"/>
              <a:gd name="T81" fmla="*/ 2147483647 h 183"/>
              <a:gd name="T82" fmla="*/ 2147483647 w 112"/>
              <a:gd name="T83" fmla="*/ 0 h 1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2"/>
              <a:gd name="T127" fmla="*/ 0 h 183"/>
              <a:gd name="T128" fmla="*/ 112 w 112"/>
              <a:gd name="T129" fmla="*/ 183 h 18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2" h="183">
                <a:moveTo>
                  <a:pt x="112" y="14"/>
                </a:moveTo>
                <a:lnTo>
                  <a:pt x="14" y="56"/>
                </a:lnTo>
                <a:lnTo>
                  <a:pt x="28" y="56"/>
                </a:lnTo>
                <a:lnTo>
                  <a:pt x="14" y="70"/>
                </a:lnTo>
                <a:lnTo>
                  <a:pt x="0" y="56"/>
                </a:lnTo>
                <a:lnTo>
                  <a:pt x="14" y="56"/>
                </a:lnTo>
                <a:lnTo>
                  <a:pt x="42" y="70"/>
                </a:lnTo>
                <a:lnTo>
                  <a:pt x="84" y="84"/>
                </a:lnTo>
                <a:lnTo>
                  <a:pt x="98" y="84"/>
                </a:lnTo>
                <a:lnTo>
                  <a:pt x="112" y="98"/>
                </a:lnTo>
                <a:lnTo>
                  <a:pt x="98" y="112"/>
                </a:lnTo>
                <a:lnTo>
                  <a:pt x="84" y="112"/>
                </a:lnTo>
                <a:lnTo>
                  <a:pt x="56" y="126"/>
                </a:lnTo>
                <a:lnTo>
                  <a:pt x="28" y="141"/>
                </a:lnTo>
                <a:lnTo>
                  <a:pt x="42" y="126"/>
                </a:lnTo>
                <a:lnTo>
                  <a:pt x="42" y="141"/>
                </a:lnTo>
                <a:lnTo>
                  <a:pt x="28" y="141"/>
                </a:lnTo>
                <a:lnTo>
                  <a:pt x="56" y="155"/>
                </a:lnTo>
                <a:lnTo>
                  <a:pt x="84" y="155"/>
                </a:lnTo>
                <a:lnTo>
                  <a:pt x="98" y="155"/>
                </a:lnTo>
                <a:lnTo>
                  <a:pt x="98" y="169"/>
                </a:lnTo>
                <a:lnTo>
                  <a:pt x="84" y="183"/>
                </a:lnTo>
                <a:lnTo>
                  <a:pt x="84" y="169"/>
                </a:lnTo>
                <a:lnTo>
                  <a:pt x="84" y="155"/>
                </a:lnTo>
                <a:lnTo>
                  <a:pt x="84" y="169"/>
                </a:lnTo>
                <a:lnTo>
                  <a:pt x="56" y="169"/>
                </a:lnTo>
                <a:lnTo>
                  <a:pt x="28" y="155"/>
                </a:lnTo>
                <a:lnTo>
                  <a:pt x="28" y="141"/>
                </a:lnTo>
                <a:lnTo>
                  <a:pt x="28" y="126"/>
                </a:lnTo>
                <a:lnTo>
                  <a:pt x="56" y="112"/>
                </a:lnTo>
                <a:lnTo>
                  <a:pt x="84" y="98"/>
                </a:lnTo>
                <a:lnTo>
                  <a:pt x="98" y="98"/>
                </a:lnTo>
                <a:lnTo>
                  <a:pt x="98" y="112"/>
                </a:lnTo>
                <a:lnTo>
                  <a:pt x="84" y="98"/>
                </a:lnTo>
                <a:lnTo>
                  <a:pt x="42" y="84"/>
                </a:lnTo>
                <a:lnTo>
                  <a:pt x="14" y="70"/>
                </a:lnTo>
                <a:lnTo>
                  <a:pt x="0" y="70"/>
                </a:lnTo>
                <a:lnTo>
                  <a:pt x="0" y="56"/>
                </a:lnTo>
                <a:lnTo>
                  <a:pt x="14" y="42"/>
                </a:lnTo>
                <a:lnTo>
                  <a:pt x="112" y="0"/>
                </a:lnTo>
                <a:lnTo>
                  <a:pt x="112"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898" name="Freeform 60"/>
          <p:cNvSpPr>
            <a:spLocks/>
          </p:cNvSpPr>
          <p:nvPr/>
        </p:nvSpPr>
        <p:spPr bwMode="auto">
          <a:xfrm>
            <a:off x="5956300" y="2052638"/>
            <a:ext cx="22225" cy="22225"/>
          </a:xfrm>
          <a:custGeom>
            <a:avLst/>
            <a:gdLst>
              <a:gd name="T0" fmla="*/ 2147483647 w 14"/>
              <a:gd name="T1" fmla="*/ 2147483647 h 14"/>
              <a:gd name="T2" fmla="*/ 0 w 14"/>
              <a:gd name="T3" fmla="*/ 2147483647 h 14"/>
              <a:gd name="T4" fmla="*/ 0 w 14"/>
              <a:gd name="T5" fmla="*/ 2147483647 h 14"/>
              <a:gd name="T6" fmla="*/ 0 w 14"/>
              <a:gd name="T7" fmla="*/ 0 h 14"/>
              <a:gd name="T8" fmla="*/ 0 w 14"/>
              <a:gd name="T9" fmla="*/ 0 h 14"/>
              <a:gd name="T10" fmla="*/ 2147483647 w 14"/>
              <a:gd name="T11" fmla="*/ 0 h 14"/>
              <a:gd name="T12" fmla="*/ 2147483647 w 14"/>
              <a:gd name="T13" fmla="*/ 2147483647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14" y="14"/>
                </a:moveTo>
                <a:lnTo>
                  <a:pt x="0" y="14"/>
                </a:lnTo>
                <a:lnTo>
                  <a:pt x="0" y="0"/>
                </a:lnTo>
                <a:lnTo>
                  <a:pt x="14" y="0"/>
                </a:lnTo>
                <a:lnTo>
                  <a:pt x="14"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899" name="Freeform 61"/>
          <p:cNvSpPr>
            <a:spLocks/>
          </p:cNvSpPr>
          <p:nvPr/>
        </p:nvSpPr>
        <p:spPr bwMode="auto">
          <a:xfrm>
            <a:off x="5911850" y="2052638"/>
            <a:ext cx="44450" cy="44450"/>
          </a:xfrm>
          <a:custGeom>
            <a:avLst/>
            <a:gdLst>
              <a:gd name="T0" fmla="*/ 2147483647 w 28"/>
              <a:gd name="T1" fmla="*/ 2147483647 h 28"/>
              <a:gd name="T2" fmla="*/ 2147483647 w 28"/>
              <a:gd name="T3" fmla="*/ 0 h 28"/>
              <a:gd name="T4" fmla="*/ 0 w 28"/>
              <a:gd name="T5" fmla="*/ 2147483647 h 28"/>
              <a:gd name="T6" fmla="*/ 0 w 28"/>
              <a:gd name="T7" fmla="*/ 2147483647 h 28"/>
              <a:gd name="T8" fmla="*/ 2147483647 w 28"/>
              <a:gd name="T9" fmla="*/ 2147483647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8" y="14"/>
                </a:moveTo>
                <a:lnTo>
                  <a:pt x="28" y="0"/>
                </a:lnTo>
                <a:lnTo>
                  <a:pt x="0" y="14"/>
                </a:lnTo>
                <a:lnTo>
                  <a:pt x="0" y="28"/>
                </a:lnTo>
                <a:lnTo>
                  <a:pt x="28"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900" name="Freeform 62"/>
          <p:cNvSpPr>
            <a:spLocks/>
          </p:cNvSpPr>
          <p:nvPr/>
        </p:nvSpPr>
        <p:spPr bwMode="auto">
          <a:xfrm>
            <a:off x="5734050" y="1762125"/>
            <a:ext cx="111125" cy="66675"/>
          </a:xfrm>
          <a:custGeom>
            <a:avLst/>
            <a:gdLst>
              <a:gd name="T0" fmla="*/ 0 w 70"/>
              <a:gd name="T1" fmla="*/ 2147483647 h 42"/>
              <a:gd name="T2" fmla="*/ 0 w 70"/>
              <a:gd name="T3" fmla="*/ 0 h 42"/>
              <a:gd name="T4" fmla="*/ 0 w 70"/>
              <a:gd name="T5" fmla="*/ 0 h 42"/>
              <a:gd name="T6" fmla="*/ 0 w 70"/>
              <a:gd name="T7" fmla="*/ 0 h 42"/>
              <a:gd name="T8" fmla="*/ 2147483647 w 70"/>
              <a:gd name="T9" fmla="*/ 2147483647 h 42"/>
              <a:gd name="T10" fmla="*/ 2147483647 w 70"/>
              <a:gd name="T11" fmla="*/ 2147483647 h 42"/>
              <a:gd name="T12" fmla="*/ 2147483647 w 70"/>
              <a:gd name="T13" fmla="*/ 2147483647 h 42"/>
              <a:gd name="T14" fmla="*/ 0 w 70"/>
              <a:gd name="T15" fmla="*/ 2147483647 h 42"/>
              <a:gd name="T16" fmla="*/ 0 w 70"/>
              <a:gd name="T17" fmla="*/ 2147483647 h 42"/>
              <a:gd name="T18" fmla="*/ 0 w 70"/>
              <a:gd name="T19" fmla="*/ 2147483647 h 42"/>
              <a:gd name="T20" fmla="*/ 0 w 70"/>
              <a:gd name="T21" fmla="*/ 2147483647 h 42"/>
              <a:gd name="T22" fmla="*/ 2147483647 w 70"/>
              <a:gd name="T23" fmla="*/ 2147483647 h 42"/>
              <a:gd name="T24" fmla="*/ 2147483647 w 70"/>
              <a:gd name="T25" fmla="*/ 2147483647 h 42"/>
              <a:gd name="T26" fmla="*/ 2147483647 w 70"/>
              <a:gd name="T27" fmla="*/ 2147483647 h 42"/>
              <a:gd name="T28" fmla="*/ 0 w 70"/>
              <a:gd name="T29" fmla="*/ 2147483647 h 42"/>
              <a:gd name="T30" fmla="*/ 0 w 70"/>
              <a:gd name="T31" fmla="*/ 0 h 42"/>
              <a:gd name="T32" fmla="*/ 2147483647 w 70"/>
              <a:gd name="T33" fmla="*/ 0 h 42"/>
              <a:gd name="T34" fmla="*/ 2147483647 w 70"/>
              <a:gd name="T35" fmla="*/ 2147483647 h 42"/>
              <a:gd name="T36" fmla="*/ 0 w 70"/>
              <a:gd name="T37" fmla="*/ 2147483647 h 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0"/>
              <a:gd name="T58" fmla="*/ 0 h 42"/>
              <a:gd name="T59" fmla="*/ 70 w 70"/>
              <a:gd name="T60" fmla="*/ 42 h 4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0" h="42">
                <a:moveTo>
                  <a:pt x="0" y="14"/>
                </a:moveTo>
                <a:lnTo>
                  <a:pt x="0" y="0"/>
                </a:lnTo>
                <a:lnTo>
                  <a:pt x="70" y="14"/>
                </a:lnTo>
                <a:lnTo>
                  <a:pt x="70" y="28"/>
                </a:lnTo>
                <a:lnTo>
                  <a:pt x="0" y="42"/>
                </a:lnTo>
                <a:lnTo>
                  <a:pt x="0" y="28"/>
                </a:lnTo>
                <a:lnTo>
                  <a:pt x="70" y="14"/>
                </a:lnTo>
                <a:lnTo>
                  <a:pt x="70" y="28"/>
                </a:lnTo>
                <a:lnTo>
                  <a:pt x="0" y="14"/>
                </a:lnTo>
                <a:lnTo>
                  <a:pt x="0" y="0"/>
                </a:lnTo>
                <a:lnTo>
                  <a:pt x="14" y="0"/>
                </a:lnTo>
                <a:lnTo>
                  <a:pt x="14" y="14"/>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901" name="Freeform 63"/>
          <p:cNvSpPr>
            <a:spLocks/>
          </p:cNvSpPr>
          <p:nvPr/>
        </p:nvSpPr>
        <p:spPr bwMode="auto">
          <a:xfrm>
            <a:off x="5734050" y="1784350"/>
            <a:ext cx="22225" cy="22225"/>
          </a:xfrm>
          <a:custGeom>
            <a:avLst/>
            <a:gdLst>
              <a:gd name="T0" fmla="*/ 0 w 14"/>
              <a:gd name="T1" fmla="*/ 2147483647 h 14"/>
              <a:gd name="T2" fmla="*/ 0 w 14"/>
              <a:gd name="T3" fmla="*/ 0 h 14"/>
              <a:gd name="T4" fmla="*/ 2147483647 w 14"/>
              <a:gd name="T5" fmla="*/ 0 h 14"/>
              <a:gd name="T6" fmla="*/ 2147483647 w 14"/>
              <a:gd name="T7" fmla="*/ 0 h 14"/>
              <a:gd name="T8" fmla="*/ 2147483647 w 14"/>
              <a:gd name="T9" fmla="*/ 0 h 14"/>
              <a:gd name="T10" fmla="*/ 2147483647 w 14"/>
              <a:gd name="T11" fmla="*/ 2147483647 h 14"/>
              <a:gd name="T12" fmla="*/ 0 w 14"/>
              <a:gd name="T13" fmla="*/ 2147483647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0" y="14"/>
                </a:moveTo>
                <a:lnTo>
                  <a:pt x="0" y="0"/>
                </a:lnTo>
                <a:lnTo>
                  <a:pt x="14" y="0"/>
                </a:lnTo>
                <a:lnTo>
                  <a:pt x="14" y="14"/>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902" name="Freeform 64"/>
          <p:cNvSpPr>
            <a:spLocks/>
          </p:cNvSpPr>
          <p:nvPr/>
        </p:nvSpPr>
        <p:spPr bwMode="auto">
          <a:xfrm>
            <a:off x="5734050" y="1762125"/>
            <a:ext cx="111125" cy="44450"/>
          </a:xfrm>
          <a:custGeom>
            <a:avLst/>
            <a:gdLst>
              <a:gd name="T0" fmla="*/ 0 w 70"/>
              <a:gd name="T1" fmla="*/ 2147483647 h 28"/>
              <a:gd name="T2" fmla="*/ 0 w 70"/>
              <a:gd name="T3" fmla="*/ 0 h 28"/>
              <a:gd name="T4" fmla="*/ 2147483647 w 70"/>
              <a:gd name="T5" fmla="*/ 2147483647 h 28"/>
              <a:gd name="T6" fmla="*/ 0 w 70"/>
              <a:gd name="T7" fmla="*/ 2147483647 h 28"/>
              <a:gd name="T8" fmla="*/ 0 w 70"/>
              <a:gd name="T9" fmla="*/ 2147483647 h 28"/>
              <a:gd name="T10" fmla="*/ 0 60000 65536"/>
              <a:gd name="T11" fmla="*/ 0 60000 65536"/>
              <a:gd name="T12" fmla="*/ 0 60000 65536"/>
              <a:gd name="T13" fmla="*/ 0 60000 65536"/>
              <a:gd name="T14" fmla="*/ 0 60000 65536"/>
              <a:gd name="T15" fmla="*/ 0 w 70"/>
              <a:gd name="T16" fmla="*/ 0 h 28"/>
              <a:gd name="T17" fmla="*/ 70 w 70"/>
              <a:gd name="T18" fmla="*/ 28 h 28"/>
            </a:gdLst>
            <a:ahLst/>
            <a:cxnLst>
              <a:cxn ang="T10">
                <a:pos x="T0" y="T1"/>
              </a:cxn>
              <a:cxn ang="T11">
                <a:pos x="T2" y="T3"/>
              </a:cxn>
              <a:cxn ang="T12">
                <a:pos x="T4" y="T5"/>
              </a:cxn>
              <a:cxn ang="T13">
                <a:pos x="T6" y="T7"/>
              </a:cxn>
              <a:cxn ang="T14">
                <a:pos x="T8" y="T9"/>
              </a:cxn>
            </a:cxnLst>
            <a:rect l="T15" t="T16" r="T17" b="T18"/>
            <a:pathLst>
              <a:path w="70" h="28">
                <a:moveTo>
                  <a:pt x="0" y="14"/>
                </a:moveTo>
                <a:lnTo>
                  <a:pt x="0" y="0"/>
                </a:lnTo>
                <a:lnTo>
                  <a:pt x="70" y="14"/>
                </a:lnTo>
                <a:lnTo>
                  <a:pt x="0" y="28"/>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903" name="Rectangle 65"/>
          <p:cNvSpPr>
            <a:spLocks noChangeArrowheads="1"/>
          </p:cNvSpPr>
          <p:nvPr/>
        </p:nvSpPr>
        <p:spPr bwMode="auto">
          <a:xfrm>
            <a:off x="5710238" y="1784350"/>
            <a:ext cx="23812"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04" name="Freeform 66"/>
          <p:cNvSpPr>
            <a:spLocks/>
          </p:cNvSpPr>
          <p:nvPr/>
        </p:nvSpPr>
        <p:spPr bwMode="auto">
          <a:xfrm>
            <a:off x="8929688" y="1851025"/>
            <a:ext cx="155575" cy="290513"/>
          </a:xfrm>
          <a:custGeom>
            <a:avLst/>
            <a:gdLst>
              <a:gd name="T0" fmla="*/ 2147483647 w 98"/>
              <a:gd name="T1" fmla="*/ 0 h 183"/>
              <a:gd name="T2" fmla="*/ 2147483647 w 98"/>
              <a:gd name="T3" fmla="*/ 2147483647 h 183"/>
              <a:gd name="T4" fmla="*/ 0 w 98"/>
              <a:gd name="T5" fmla="*/ 2147483647 h 183"/>
              <a:gd name="T6" fmla="*/ 0 w 98"/>
              <a:gd name="T7" fmla="*/ 2147483647 h 183"/>
              <a:gd name="T8" fmla="*/ 2147483647 w 98"/>
              <a:gd name="T9" fmla="*/ 2147483647 h 183"/>
              <a:gd name="T10" fmla="*/ 2147483647 w 98"/>
              <a:gd name="T11" fmla="*/ 2147483647 h 183"/>
              <a:gd name="T12" fmla="*/ 2147483647 w 98"/>
              <a:gd name="T13" fmla="*/ 2147483647 h 183"/>
              <a:gd name="T14" fmla="*/ 2147483647 w 98"/>
              <a:gd name="T15" fmla="*/ 2147483647 h 183"/>
              <a:gd name="T16" fmla="*/ 2147483647 w 98"/>
              <a:gd name="T17" fmla="*/ 2147483647 h 183"/>
              <a:gd name="T18" fmla="*/ 2147483647 w 98"/>
              <a:gd name="T19" fmla="*/ 2147483647 h 183"/>
              <a:gd name="T20" fmla="*/ 2147483647 w 98"/>
              <a:gd name="T21" fmla="*/ 2147483647 h 183"/>
              <a:gd name="T22" fmla="*/ 2147483647 w 98"/>
              <a:gd name="T23" fmla="*/ 2147483647 h 183"/>
              <a:gd name="T24" fmla="*/ 2147483647 w 98"/>
              <a:gd name="T25" fmla="*/ 2147483647 h 183"/>
              <a:gd name="T26" fmla="*/ 2147483647 w 98"/>
              <a:gd name="T27" fmla="*/ 2147483647 h 183"/>
              <a:gd name="T28" fmla="*/ 2147483647 w 98"/>
              <a:gd name="T29" fmla="*/ 2147483647 h 183"/>
              <a:gd name="T30" fmla="*/ 2147483647 w 98"/>
              <a:gd name="T31" fmla="*/ 2147483647 h 183"/>
              <a:gd name="T32" fmla="*/ 2147483647 w 98"/>
              <a:gd name="T33" fmla="*/ 2147483647 h 183"/>
              <a:gd name="T34" fmla="*/ 2147483647 w 98"/>
              <a:gd name="T35" fmla="*/ 0 h 1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8"/>
              <a:gd name="T55" fmla="*/ 0 h 183"/>
              <a:gd name="T56" fmla="*/ 98 w 98"/>
              <a:gd name="T57" fmla="*/ 183 h 18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8" h="183">
                <a:moveTo>
                  <a:pt x="98" y="0"/>
                </a:moveTo>
                <a:lnTo>
                  <a:pt x="14" y="42"/>
                </a:lnTo>
                <a:lnTo>
                  <a:pt x="0" y="56"/>
                </a:lnTo>
                <a:lnTo>
                  <a:pt x="42" y="70"/>
                </a:lnTo>
                <a:lnTo>
                  <a:pt x="84" y="84"/>
                </a:lnTo>
                <a:lnTo>
                  <a:pt x="84" y="99"/>
                </a:lnTo>
                <a:lnTo>
                  <a:pt x="42" y="113"/>
                </a:lnTo>
                <a:lnTo>
                  <a:pt x="14" y="127"/>
                </a:lnTo>
                <a:lnTo>
                  <a:pt x="14" y="141"/>
                </a:lnTo>
                <a:lnTo>
                  <a:pt x="42" y="155"/>
                </a:lnTo>
                <a:lnTo>
                  <a:pt x="70" y="155"/>
                </a:lnTo>
                <a:lnTo>
                  <a:pt x="70" y="169"/>
                </a:lnTo>
                <a:lnTo>
                  <a:pt x="28" y="183"/>
                </a:lnTo>
                <a:lnTo>
                  <a:pt x="98"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3905" name="Freeform 67"/>
          <p:cNvSpPr>
            <a:spLocks/>
          </p:cNvSpPr>
          <p:nvPr/>
        </p:nvSpPr>
        <p:spPr bwMode="auto">
          <a:xfrm>
            <a:off x="8929688" y="1851025"/>
            <a:ext cx="155575" cy="268288"/>
          </a:xfrm>
          <a:custGeom>
            <a:avLst/>
            <a:gdLst>
              <a:gd name="T0" fmla="*/ 2147483647 w 98"/>
              <a:gd name="T1" fmla="*/ 2147483647 h 169"/>
              <a:gd name="T2" fmla="*/ 2147483647 w 98"/>
              <a:gd name="T3" fmla="*/ 2147483647 h 169"/>
              <a:gd name="T4" fmla="*/ 2147483647 w 98"/>
              <a:gd name="T5" fmla="*/ 2147483647 h 169"/>
              <a:gd name="T6" fmla="*/ 2147483647 w 98"/>
              <a:gd name="T7" fmla="*/ 2147483647 h 169"/>
              <a:gd name="T8" fmla="*/ 0 w 98"/>
              <a:gd name="T9" fmla="*/ 2147483647 h 169"/>
              <a:gd name="T10" fmla="*/ 2147483647 w 98"/>
              <a:gd name="T11" fmla="*/ 2147483647 h 169"/>
              <a:gd name="T12" fmla="*/ 2147483647 w 98"/>
              <a:gd name="T13" fmla="*/ 2147483647 h 169"/>
              <a:gd name="T14" fmla="*/ 2147483647 w 98"/>
              <a:gd name="T15" fmla="*/ 2147483647 h 169"/>
              <a:gd name="T16" fmla="*/ 2147483647 w 98"/>
              <a:gd name="T17" fmla="*/ 2147483647 h 169"/>
              <a:gd name="T18" fmla="*/ 2147483647 w 98"/>
              <a:gd name="T19" fmla="*/ 2147483647 h 169"/>
              <a:gd name="T20" fmla="*/ 2147483647 w 98"/>
              <a:gd name="T21" fmla="*/ 2147483647 h 169"/>
              <a:gd name="T22" fmla="*/ 2147483647 w 98"/>
              <a:gd name="T23" fmla="*/ 2147483647 h 169"/>
              <a:gd name="T24" fmla="*/ 2147483647 w 98"/>
              <a:gd name="T25" fmla="*/ 2147483647 h 169"/>
              <a:gd name="T26" fmla="*/ 2147483647 w 98"/>
              <a:gd name="T27" fmla="*/ 2147483647 h 169"/>
              <a:gd name="T28" fmla="*/ 2147483647 w 98"/>
              <a:gd name="T29" fmla="*/ 2147483647 h 169"/>
              <a:gd name="T30" fmla="*/ 2147483647 w 98"/>
              <a:gd name="T31" fmla="*/ 2147483647 h 169"/>
              <a:gd name="T32" fmla="*/ 2147483647 w 98"/>
              <a:gd name="T33" fmla="*/ 2147483647 h 169"/>
              <a:gd name="T34" fmla="*/ 2147483647 w 98"/>
              <a:gd name="T35" fmla="*/ 2147483647 h 169"/>
              <a:gd name="T36" fmla="*/ 2147483647 w 98"/>
              <a:gd name="T37" fmla="*/ 2147483647 h 169"/>
              <a:gd name="T38" fmla="*/ 2147483647 w 98"/>
              <a:gd name="T39" fmla="*/ 2147483647 h 169"/>
              <a:gd name="T40" fmla="*/ 2147483647 w 98"/>
              <a:gd name="T41" fmla="*/ 2147483647 h 169"/>
              <a:gd name="T42" fmla="*/ 2147483647 w 98"/>
              <a:gd name="T43" fmla="*/ 2147483647 h 169"/>
              <a:gd name="T44" fmla="*/ 2147483647 w 98"/>
              <a:gd name="T45" fmla="*/ 2147483647 h 169"/>
              <a:gd name="T46" fmla="*/ 2147483647 w 98"/>
              <a:gd name="T47" fmla="*/ 2147483647 h 169"/>
              <a:gd name="T48" fmla="*/ 2147483647 w 98"/>
              <a:gd name="T49" fmla="*/ 2147483647 h 169"/>
              <a:gd name="T50" fmla="*/ 2147483647 w 98"/>
              <a:gd name="T51" fmla="*/ 2147483647 h 169"/>
              <a:gd name="T52" fmla="*/ 2147483647 w 98"/>
              <a:gd name="T53" fmla="*/ 2147483647 h 169"/>
              <a:gd name="T54" fmla="*/ 2147483647 w 98"/>
              <a:gd name="T55" fmla="*/ 2147483647 h 169"/>
              <a:gd name="T56" fmla="*/ 2147483647 w 98"/>
              <a:gd name="T57" fmla="*/ 2147483647 h 169"/>
              <a:gd name="T58" fmla="*/ 2147483647 w 98"/>
              <a:gd name="T59" fmla="*/ 2147483647 h 169"/>
              <a:gd name="T60" fmla="*/ 2147483647 w 98"/>
              <a:gd name="T61" fmla="*/ 2147483647 h 169"/>
              <a:gd name="T62" fmla="*/ 2147483647 w 98"/>
              <a:gd name="T63" fmla="*/ 2147483647 h 169"/>
              <a:gd name="T64" fmla="*/ 2147483647 w 98"/>
              <a:gd name="T65" fmla="*/ 2147483647 h 169"/>
              <a:gd name="T66" fmla="*/ 2147483647 w 98"/>
              <a:gd name="T67" fmla="*/ 2147483647 h 169"/>
              <a:gd name="T68" fmla="*/ 2147483647 w 98"/>
              <a:gd name="T69" fmla="*/ 2147483647 h 169"/>
              <a:gd name="T70" fmla="*/ 2147483647 w 98"/>
              <a:gd name="T71" fmla="*/ 2147483647 h 169"/>
              <a:gd name="T72" fmla="*/ 2147483647 w 98"/>
              <a:gd name="T73" fmla="*/ 2147483647 h 169"/>
              <a:gd name="T74" fmla="*/ 0 w 98"/>
              <a:gd name="T75" fmla="*/ 2147483647 h 169"/>
              <a:gd name="T76" fmla="*/ 0 w 98"/>
              <a:gd name="T77" fmla="*/ 2147483647 h 169"/>
              <a:gd name="T78" fmla="*/ 0 w 98"/>
              <a:gd name="T79" fmla="*/ 2147483647 h 169"/>
              <a:gd name="T80" fmla="*/ 2147483647 w 98"/>
              <a:gd name="T81" fmla="*/ 2147483647 h 169"/>
              <a:gd name="T82" fmla="*/ 2147483647 w 98"/>
              <a:gd name="T83" fmla="*/ 0 h 16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8"/>
              <a:gd name="T127" fmla="*/ 0 h 169"/>
              <a:gd name="T128" fmla="*/ 98 w 98"/>
              <a:gd name="T129" fmla="*/ 169 h 16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8" h="169">
                <a:moveTo>
                  <a:pt x="98" y="14"/>
                </a:moveTo>
                <a:lnTo>
                  <a:pt x="14" y="56"/>
                </a:lnTo>
                <a:lnTo>
                  <a:pt x="28" y="56"/>
                </a:lnTo>
                <a:lnTo>
                  <a:pt x="14" y="70"/>
                </a:lnTo>
                <a:lnTo>
                  <a:pt x="0" y="56"/>
                </a:lnTo>
                <a:lnTo>
                  <a:pt x="42" y="70"/>
                </a:lnTo>
                <a:lnTo>
                  <a:pt x="84" y="84"/>
                </a:lnTo>
                <a:lnTo>
                  <a:pt x="98" y="84"/>
                </a:lnTo>
                <a:lnTo>
                  <a:pt x="98" y="99"/>
                </a:lnTo>
                <a:lnTo>
                  <a:pt x="84" y="113"/>
                </a:lnTo>
                <a:lnTo>
                  <a:pt x="42" y="127"/>
                </a:lnTo>
                <a:lnTo>
                  <a:pt x="14" y="141"/>
                </a:lnTo>
                <a:lnTo>
                  <a:pt x="28" y="127"/>
                </a:lnTo>
                <a:lnTo>
                  <a:pt x="28" y="141"/>
                </a:lnTo>
                <a:lnTo>
                  <a:pt x="14" y="141"/>
                </a:lnTo>
                <a:lnTo>
                  <a:pt x="42" y="155"/>
                </a:lnTo>
                <a:lnTo>
                  <a:pt x="70" y="155"/>
                </a:lnTo>
                <a:lnTo>
                  <a:pt x="84" y="155"/>
                </a:lnTo>
                <a:lnTo>
                  <a:pt x="84" y="169"/>
                </a:lnTo>
                <a:lnTo>
                  <a:pt x="70" y="169"/>
                </a:lnTo>
                <a:lnTo>
                  <a:pt x="70" y="155"/>
                </a:lnTo>
                <a:lnTo>
                  <a:pt x="70" y="169"/>
                </a:lnTo>
                <a:lnTo>
                  <a:pt x="42" y="169"/>
                </a:lnTo>
                <a:lnTo>
                  <a:pt x="14" y="155"/>
                </a:lnTo>
                <a:lnTo>
                  <a:pt x="14" y="141"/>
                </a:lnTo>
                <a:lnTo>
                  <a:pt x="14" y="127"/>
                </a:lnTo>
                <a:lnTo>
                  <a:pt x="42" y="113"/>
                </a:lnTo>
                <a:lnTo>
                  <a:pt x="84" y="99"/>
                </a:lnTo>
                <a:lnTo>
                  <a:pt x="84" y="84"/>
                </a:lnTo>
                <a:lnTo>
                  <a:pt x="84" y="99"/>
                </a:lnTo>
                <a:lnTo>
                  <a:pt x="42" y="84"/>
                </a:lnTo>
                <a:lnTo>
                  <a:pt x="0" y="70"/>
                </a:lnTo>
                <a:lnTo>
                  <a:pt x="0" y="56"/>
                </a:lnTo>
                <a:lnTo>
                  <a:pt x="14" y="42"/>
                </a:lnTo>
                <a:lnTo>
                  <a:pt x="98" y="0"/>
                </a:lnTo>
                <a:lnTo>
                  <a:pt x="98"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906" name="Freeform 68"/>
          <p:cNvSpPr>
            <a:spLocks/>
          </p:cNvSpPr>
          <p:nvPr/>
        </p:nvSpPr>
        <p:spPr bwMode="auto">
          <a:xfrm>
            <a:off x="9040813" y="2119313"/>
            <a:ext cx="22225" cy="22225"/>
          </a:xfrm>
          <a:custGeom>
            <a:avLst/>
            <a:gdLst>
              <a:gd name="T0" fmla="*/ 2147483647 w 14"/>
              <a:gd name="T1" fmla="*/ 0 h 14"/>
              <a:gd name="T2" fmla="*/ 2147483647 w 14"/>
              <a:gd name="T3" fmla="*/ 0 h 14"/>
              <a:gd name="T4" fmla="*/ 0 w 14"/>
              <a:gd name="T5" fmla="*/ 2147483647 h 14"/>
              <a:gd name="T6" fmla="*/ 0 w 14"/>
              <a:gd name="T7" fmla="*/ 0 h 14"/>
              <a:gd name="T8" fmla="*/ 0 w 14"/>
              <a:gd name="T9" fmla="*/ 0 h 14"/>
              <a:gd name="T10" fmla="*/ 0 w 14"/>
              <a:gd name="T11" fmla="*/ 0 h 14"/>
              <a:gd name="T12" fmla="*/ 2147483647 w 14"/>
              <a:gd name="T13" fmla="*/ 0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14" y="0"/>
                </a:moveTo>
                <a:lnTo>
                  <a:pt x="14" y="0"/>
                </a:lnTo>
                <a:lnTo>
                  <a:pt x="0" y="14"/>
                </a:lnTo>
                <a:lnTo>
                  <a:pt x="0" y="0"/>
                </a:lnTo>
                <a:lnTo>
                  <a:pt x="14"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907" name="Freeform 69"/>
          <p:cNvSpPr>
            <a:spLocks/>
          </p:cNvSpPr>
          <p:nvPr/>
        </p:nvSpPr>
        <p:spPr bwMode="auto">
          <a:xfrm>
            <a:off x="8974138" y="2119313"/>
            <a:ext cx="66675" cy="44450"/>
          </a:xfrm>
          <a:custGeom>
            <a:avLst/>
            <a:gdLst>
              <a:gd name="T0" fmla="*/ 2147483647 w 42"/>
              <a:gd name="T1" fmla="*/ 2147483647 h 28"/>
              <a:gd name="T2" fmla="*/ 2147483647 w 42"/>
              <a:gd name="T3" fmla="*/ 0 h 28"/>
              <a:gd name="T4" fmla="*/ 0 w 42"/>
              <a:gd name="T5" fmla="*/ 2147483647 h 28"/>
              <a:gd name="T6" fmla="*/ 0 w 42"/>
              <a:gd name="T7" fmla="*/ 2147483647 h 28"/>
              <a:gd name="T8" fmla="*/ 2147483647 w 42"/>
              <a:gd name="T9" fmla="*/ 2147483647 h 28"/>
              <a:gd name="T10" fmla="*/ 0 60000 65536"/>
              <a:gd name="T11" fmla="*/ 0 60000 65536"/>
              <a:gd name="T12" fmla="*/ 0 60000 65536"/>
              <a:gd name="T13" fmla="*/ 0 60000 65536"/>
              <a:gd name="T14" fmla="*/ 0 60000 65536"/>
              <a:gd name="T15" fmla="*/ 0 w 42"/>
              <a:gd name="T16" fmla="*/ 0 h 28"/>
              <a:gd name="T17" fmla="*/ 42 w 42"/>
              <a:gd name="T18" fmla="*/ 28 h 28"/>
            </a:gdLst>
            <a:ahLst/>
            <a:cxnLst>
              <a:cxn ang="T10">
                <a:pos x="T0" y="T1"/>
              </a:cxn>
              <a:cxn ang="T11">
                <a:pos x="T2" y="T3"/>
              </a:cxn>
              <a:cxn ang="T12">
                <a:pos x="T4" y="T5"/>
              </a:cxn>
              <a:cxn ang="T13">
                <a:pos x="T6" y="T7"/>
              </a:cxn>
              <a:cxn ang="T14">
                <a:pos x="T8" y="T9"/>
              </a:cxn>
            </a:cxnLst>
            <a:rect l="T15" t="T16" r="T17" b="T18"/>
            <a:pathLst>
              <a:path w="42" h="28">
                <a:moveTo>
                  <a:pt x="42" y="14"/>
                </a:moveTo>
                <a:lnTo>
                  <a:pt x="42" y="0"/>
                </a:lnTo>
                <a:lnTo>
                  <a:pt x="0" y="14"/>
                </a:lnTo>
                <a:lnTo>
                  <a:pt x="0" y="28"/>
                </a:lnTo>
                <a:lnTo>
                  <a:pt x="42"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908" name="Freeform 70"/>
          <p:cNvSpPr>
            <a:spLocks/>
          </p:cNvSpPr>
          <p:nvPr/>
        </p:nvSpPr>
        <p:spPr bwMode="auto">
          <a:xfrm>
            <a:off x="8816975" y="1828800"/>
            <a:ext cx="90488" cy="66675"/>
          </a:xfrm>
          <a:custGeom>
            <a:avLst/>
            <a:gdLst>
              <a:gd name="T0" fmla="*/ 0 w 57"/>
              <a:gd name="T1" fmla="*/ 2147483647 h 42"/>
              <a:gd name="T2" fmla="*/ 0 w 57"/>
              <a:gd name="T3" fmla="*/ 0 h 42"/>
              <a:gd name="T4" fmla="*/ 0 w 57"/>
              <a:gd name="T5" fmla="*/ 0 h 42"/>
              <a:gd name="T6" fmla="*/ 0 w 57"/>
              <a:gd name="T7" fmla="*/ 0 h 42"/>
              <a:gd name="T8" fmla="*/ 2147483647 w 57"/>
              <a:gd name="T9" fmla="*/ 2147483647 h 42"/>
              <a:gd name="T10" fmla="*/ 2147483647 w 57"/>
              <a:gd name="T11" fmla="*/ 2147483647 h 42"/>
              <a:gd name="T12" fmla="*/ 2147483647 w 57"/>
              <a:gd name="T13" fmla="*/ 2147483647 h 42"/>
              <a:gd name="T14" fmla="*/ 0 w 57"/>
              <a:gd name="T15" fmla="*/ 2147483647 h 42"/>
              <a:gd name="T16" fmla="*/ 0 w 57"/>
              <a:gd name="T17" fmla="*/ 2147483647 h 42"/>
              <a:gd name="T18" fmla="*/ 0 w 57"/>
              <a:gd name="T19" fmla="*/ 2147483647 h 42"/>
              <a:gd name="T20" fmla="*/ 0 w 57"/>
              <a:gd name="T21" fmla="*/ 2147483647 h 42"/>
              <a:gd name="T22" fmla="*/ 2147483647 w 57"/>
              <a:gd name="T23" fmla="*/ 2147483647 h 42"/>
              <a:gd name="T24" fmla="*/ 2147483647 w 57"/>
              <a:gd name="T25" fmla="*/ 2147483647 h 42"/>
              <a:gd name="T26" fmla="*/ 2147483647 w 57"/>
              <a:gd name="T27" fmla="*/ 2147483647 h 42"/>
              <a:gd name="T28" fmla="*/ 0 w 57"/>
              <a:gd name="T29" fmla="*/ 2147483647 h 42"/>
              <a:gd name="T30" fmla="*/ 0 w 57"/>
              <a:gd name="T31" fmla="*/ 0 h 42"/>
              <a:gd name="T32" fmla="*/ 2147483647 w 57"/>
              <a:gd name="T33" fmla="*/ 0 h 42"/>
              <a:gd name="T34" fmla="*/ 2147483647 w 57"/>
              <a:gd name="T35" fmla="*/ 2147483647 h 42"/>
              <a:gd name="T36" fmla="*/ 0 w 57"/>
              <a:gd name="T37" fmla="*/ 2147483647 h 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42"/>
              <a:gd name="T59" fmla="*/ 57 w 57"/>
              <a:gd name="T60" fmla="*/ 42 h 4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42">
                <a:moveTo>
                  <a:pt x="0" y="14"/>
                </a:moveTo>
                <a:lnTo>
                  <a:pt x="0" y="0"/>
                </a:lnTo>
                <a:lnTo>
                  <a:pt x="57" y="14"/>
                </a:lnTo>
                <a:lnTo>
                  <a:pt x="57" y="28"/>
                </a:lnTo>
                <a:lnTo>
                  <a:pt x="0" y="42"/>
                </a:lnTo>
                <a:lnTo>
                  <a:pt x="0" y="28"/>
                </a:lnTo>
                <a:lnTo>
                  <a:pt x="57" y="14"/>
                </a:lnTo>
                <a:lnTo>
                  <a:pt x="57" y="28"/>
                </a:lnTo>
                <a:lnTo>
                  <a:pt x="0" y="14"/>
                </a:lnTo>
                <a:lnTo>
                  <a:pt x="0" y="0"/>
                </a:lnTo>
                <a:lnTo>
                  <a:pt x="14" y="0"/>
                </a:lnTo>
                <a:lnTo>
                  <a:pt x="14" y="14"/>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909" name="Freeform 71"/>
          <p:cNvSpPr>
            <a:spLocks/>
          </p:cNvSpPr>
          <p:nvPr/>
        </p:nvSpPr>
        <p:spPr bwMode="auto">
          <a:xfrm>
            <a:off x="8816975" y="1851025"/>
            <a:ext cx="22225" cy="22225"/>
          </a:xfrm>
          <a:custGeom>
            <a:avLst/>
            <a:gdLst>
              <a:gd name="T0" fmla="*/ 0 w 14"/>
              <a:gd name="T1" fmla="*/ 2147483647 h 14"/>
              <a:gd name="T2" fmla="*/ 0 w 14"/>
              <a:gd name="T3" fmla="*/ 0 h 14"/>
              <a:gd name="T4" fmla="*/ 2147483647 w 14"/>
              <a:gd name="T5" fmla="*/ 0 h 14"/>
              <a:gd name="T6" fmla="*/ 2147483647 w 14"/>
              <a:gd name="T7" fmla="*/ 0 h 14"/>
              <a:gd name="T8" fmla="*/ 2147483647 w 14"/>
              <a:gd name="T9" fmla="*/ 0 h 14"/>
              <a:gd name="T10" fmla="*/ 2147483647 w 14"/>
              <a:gd name="T11" fmla="*/ 2147483647 h 14"/>
              <a:gd name="T12" fmla="*/ 0 w 14"/>
              <a:gd name="T13" fmla="*/ 2147483647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0" y="14"/>
                </a:moveTo>
                <a:lnTo>
                  <a:pt x="0" y="0"/>
                </a:lnTo>
                <a:lnTo>
                  <a:pt x="14" y="0"/>
                </a:lnTo>
                <a:lnTo>
                  <a:pt x="14" y="14"/>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910" name="Freeform 72"/>
          <p:cNvSpPr>
            <a:spLocks/>
          </p:cNvSpPr>
          <p:nvPr/>
        </p:nvSpPr>
        <p:spPr bwMode="auto">
          <a:xfrm>
            <a:off x="8816975" y="1828800"/>
            <a:ext cx="90488" cy="44450"/>
          </a:xfrm>
          <a:custGeom>
            <a:avLst/>
            <a:gdLst>
              <a:gd name="T0" fmla="*/ 0 w 57"/>
              <a:gd name="T1" fmla="*/ 2147483647 h 28"/>
              <a:gd name="T2" fmla="*/ 0 w 57"/>
              <a:gd name="T3" fmla="*/ 0 h 28"/>
              <a:gd name="T4" fmla="*/ 2147483647 w 57"/>
              <a:gd name="T5" fmla="*/ 2147483647 h 28"/>
              <a:gd name="T6" fmla="*/ 0 w 57"/>
              <a:gd name="T7" fmla="*/ 2147483647 h 28"/>
              <a:gd name="T8" fmla="*/ 0 w 57"/>
              <a:gd name="T9" fmla="*/ 2147483647 h 28"/>
              <a:gd name="T10" fmla="*/ 0 60000 65536"/>
              <a:gd name="T11" fmla="*/ 0 60000 65536"/>
              <a:gd name="T12" fmla="*/ 0 60000 65536"/>
              <a:gd name="T13" fmla="*/ 0 60000 65536"/>
              <a:gd name="T14" fmla="*/ 0 60000 65536"/>
              <a:gd name="T15" fmla="*/ 0 w 57"/>
              <a:gd name="T16" fmla="*/ 0 h 28"/>
              <a:gd name="T17" fmla="*/ 57 w 57"/>
              <a:gd name="T18" fmla="*/ 28 h 28"/>
            </a:gdLst>
            <a:ahLst/>
            <a:cxnLst>
              <a:cxn ang="T10">
                <a:pos x="T0" y="T1"/>
              </a:cxn>
              <a:cxn ang="T11">
                <a:pos x="T2" y="T3"/>
              </a:cxn>
              <a:cxn ang="T12">
                <a:pos x="T4" y="T5"/>
              </a:cxn>
              <a:cxn ang="T13">
                <a:pos x="T6" y="T7"/>
              </a:cxn>
              <a:cxn ang="T14">
                <a:pos x="T8" y="T9"/>
              </a:cxn>
            </a:cxnLst>
            <a:rect l="T15" t="T16" r="T17" b="T18"/>
            <a:pathLst>
              <a:path w="57" h="28">
                <a:moveTo>
                  <a:pt x="0" y="14"/>
                </a:moveTo>
                <a:lnTo>
                  <a:pt x="0" y="0"/>
                </a:lnTo>
                <a:lnTo>
                  <a:pt x="57" y="14"/>
                </a:lnTo>
                <a:lnTo>
                  <a:pt x="0" y="28"/>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911" name="Rectangle 73"/>
          <p:cNvSpPr>
            <a:spLocks noChangeArrowheads="1"/>
          </p:cNvSpPr>
          <p:nvPr/>
        </p:nvSpPr>
        <p:spPr bwMode="auto">
          <a:xfrm>
            <a:off x="8772525" y="1851025"/>
            <a:ext cx="22225"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12" name="Freeform 74"/>
          <p:cNvSpPr>
            <a:spLocks/>
          </p:cNvSpPr>
          <p:nvPr/>
        </p:nvSpPr>
        <p:spPr bwMode="auto">
          <a:xfrm>
            <a:off x="5376863" y="3594100"/>
            <a:ext cx="155575" cy="290513"/>
          </a:xfrm>
          <a:custGeom>
            <a:avLst/>
            <a:gdLst>
              <a:gd name="T0" fmla="*/ 2147483647 w 98"/>
              <a:gd name="T1" fmla="*/ 0 h 183"/>
              <a:gd name="T2" fmla="*/ 2147483647 w 98"/>
              <a:gd name="T3" fmla="*/ 2147483647 h 183"/>
              <a:gd name="T4" fmla="*/ 0 w 98"/>
              <a:gd name="T5" fmla="*/ 2147483647 h 183"/>
              <a:gd name="T6" fmla="*/ 0 w 98"/>
              <a:gd name="T7" fmla="*/ 2147483647 h 183"/>
              <a:gd name="T8" fmla="*/ 2147483647 w 98"/>
              <a:gd name="T9" fmla="*/ 2147483647 h 183"/>
              <a:gd name="T10" fmla="*/ 2147483647 w 98"/>
              <a:gd name="T11" fmla="*/ 2147483647 h 183"/>
              <a:gd name="T12" fmla="*/ 2147483647 w 98"/>
              <a:gd name="T13" fmla="*/ 2147483647 h 183"/>
              <a:gd name="T14" fmla="*/ 2147483647 w 98"/>
              <a:gd name="T15" fmla="*/ 2147483647 h 183"/>
              <a:gd name="T16" fmla="*/ 2147483647 w 98"/>
              <a:gd name="T17" fmla="*/ 2147483647 h 183"/>
              <a:gd name="T18" fmla="*/ 2147483647 w 98"/>
              <a:gd name="T19" fmla="*/ 2147483647 h 183"/>
              <a:gd name="T20" fmla="*/ 2147483647 w 98"/>
              <a:gd name="T21" fmla="*/ 2147483647 h 183"/>
              <a:gd name="T22" fmla="*/ 2147483647 w 98"/>
              <a:gd name="T23" fmla="*/ 2147483647 h 183"/>
              <a:gd name="T24" fmla="*/ 2147483647 w 98"/>
              <a:gd name="T25" fmla="*/ 2147483647 h 183"/>
              <a:gd name="T26" fmla="*/ 2147483647 w 98"/>
              <a:gd name="T27" fmla="*/ 2147483647 h 183"/>
              <a:gd name="T28" fmla="*/ 2147483647 w 98"/>
              <a:gd name="T29" fmla="*/ 2147483647 h 183"/>
              <a:gd name="T30" fmla="*/ 2147483647 w 98"/>
              <a:gd name="T31" fmla="*/ 2147483647 h 183"/>
              <a:gd name="T32" fmla="*/ 2147483647 w 98"/>
              <a:gd name="T33" fmla="*/ 2147483647 h 183"/>
              <a:gd name="T34" fmla="*/ 2147483647 w 98"/>
              <a:gd name="T35" fmla="*/ 0 h 1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8"/>
              <a:gd name="T55" fmla="*/ 0 h 183"/>
              <a:gd name="T56" fmla="*/ 98 w 98"/>
              <a:gd name="T57" fmla="*/ 183 h 18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8" h="183">
                <a:moveTo>
                  <a:pt x="98" y="0"/>
                </a:moveTo>
                <a:lnTo>
                  <a:pt x="14" y="42"/>
                </a:lnTo>
                <a:lnTo>
                  <a:pt x="0" y="42"/>
                </a:lnTo>
                <a:lnTo>
                  <a:pt x="0" y="56"/>
                </a:lnTo>
                <a:lnTo>
                  <a:pt x="42" y="70"/>
                </a:lnTo>
                <a:lnTo>
                  <a:pt x="84" y="84"/>
                </a:lnTo>
                <a:lnTo>
                  <a:pt x="84" y="98"/>
                </a:lnTo>
                <a:lnTo>
                  <a:pt x="42" y="112"/>
                </a:lnTo>
                <a:lnTo>
                  <a:pt x="14" y="126"/>
                </a:lnTo>
                <a:lnTo>
                  <a:pt x="14" y="140"/>
                </a:lnTo>
                <a:lnTo>
                  <a:pt x="42" y="140"/>
                </a:lnTo>
                <a:lnTo>
                  <a:pt x="70" y="155"/>
                </a:lnTo>
                <a:lnTo>
                  <a:pt x="70" y="169"/>
                </a:lnTo>
                <a:lnTo>
                  <a:pt x="28" y="183"/>
                </a:lnTo>
                <a:lnTo>
                  <a:pt x="98"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3913" name="Freeform 75"/>
          <p:cNvSpPr>
            <a:spLocks/>
          </p:cNvSpPr>
          <p:nvPr/>
        </p:nvSpPr>
        <p:spPr bwMode="auto">
          <a:xfrm>
            <a:off x="5376863" y="3594100"/>
            <a:ext cx="155575" cy="268288"/>
          </a:xfrm>
          <a:custGeom>
            <a:avLst/>
            <a:gdLst>
              <a:gd name="T0" fmla="*/ 2147483647 w 98"/>
              <a:gd name="T1" fmla="*/ 2147483647 h 169"/>
              <a:gd name="T2" fmla="*/ 2147483647 w 98"/>
              <a:gd name="T3" fmla="*/ 2147483647 h 169"/>
              <a:gd name="T4" fmla="*/ 2147483647 w 98"/>
              <a:gd name="T5" fmla="*/ 2147483647 h 169"/>
              <a:gd name="T6" fmla="*/ 2147483647 w 98"/>
              <a:gd name="T7" fmla="*/ 2147483647 h 169"/>
              <a:gd name="T8" fmla="*/ 0 w 98"/>
              <a:gd name="T9" fmla="*/ 2147483647 h 169"/>
              <a:gd name="T10" fmla="*/ 2147483647 w 98"/>
              <a:gd name="T11" fmla="*/ 2147483647 h 169"/>
              <a:gd name="T12" fmla="*/ 2147483647 w 98"/>
              <a:gd name="T13" fmla="*/ 2147483647 h 169"/>
              <a:gd name="T14" fmla="*/ 2147483647 w 98"/>
              <a:gd name="T15" fmla="*/ 2147483647 h 169"/>
              <a:gd name="T16" fmla="*/ 2147483647 w 98"/>
              <a:gd name="T17" fmla="*/ 2147483647 h 169"/>
              <a:gd name="T18" fmla="*/ 2147483647 w 98"/>
              <a:gd name="T19" fmla="*/ 2147483647 h 169"/>
              <a:gd name="T20" fmla="*/ 2147483647 w 98"/>
              <a:gd name="T21" fmla="*/ 2147483647 h 169"/>
              <a:gd name="T22" fmla="*/ 2147483647 w 98"/>
              <a:gd name="T23" fmla="*/ 2147483647 h 169"/>
              <a:gd name="T24" fmla="*/ 2147483647 w 98"/>
              <a:gd name="T25" fmla="*/ 2147483647 h 169"/>
              <a:gd name="T26" fmla="*/ 2147483647 w 98"/>
              <a:gd name="T27" fmla="*/ 2147483647 h 169"/>
              <a:gd name="T28" fmla="*/ 2147483647 w 98"/>
              <a:gd name="T29" fmla="*/ 2147483647 h 169"/>
              <a:gd name="T30" fmla="*/ 2147483647 w 98"/>
              <a:gd name="T31" fmla="*/ 2147483647 h 169"/>
              <a:gd name="T32" fmla="*/ 2147483647 w 98"/>
              <a:gd name="T33" fmla="*/ 2147483647 h 169"/>
              <a:gd name="T34" fmla="*/ 2147483647 w 98"/>
              <a:gd name="T35" fmla="*/ 2147483647 h 169"/>
              <a:gd name="T36" fmla="*/ 2147483647 w 98"/>
              <a:gd name="T37" fmla="*/ 2147483647 h 169"/>
              <a:gd name="T38" fmla="*/ 2147483647 w 98"/>
              <a:gd name="T39" fmla="*/ 2147483647 h 169"/>
              <a:gd name="T40" fmla="*/ 2147483647 w 98"/>
              <a:gd name="T41" fmla="*/ 2147483647 h 169"/>
              <a:gd name="T42" fmla="*/ 2147483647 w 98"/>
              <a:gd name="T43" fmla="*/ 2147483647 h 169"/>
              <a:gd name="T44" fmla="*/ 2147483647 w 98"/>
              <a:gd name="T45" fmla="*/ 2147483647 h 169"/>
              <a:gd name="T46" fmla="*/ 2147483647 w 98"/>
              <a:gd name="T47" fmla="*/ 2147483647 h 169"/>
              <a:gd name="T48" fmla="*/ 2147483647 w 98"/>
              <a:gd name="T49" fmla="*/ 2147483647 h 169"/>
              <a:gd name="T50" fmla="*/ 2147483647 w 98"/>
              <a:gd name="T51" fmla="*/ 2147483647 h 169"/>
              <a:gd name="T52" fmla="*/ 2147483647 w 98"/>
              <a:gd name="T53" fmla="*/ 2147483647 h 169"/>
              <a:gd name="T54" fmla="*/ 2147483647 w 98"/>
              <a:gd name="T55" fmla="*/ 2147483647 h 169"/>
              <a:gd name="T56" fmla="*/ 2147483647 w 98"/>
              <a:gd name="T57" fmla="*/ 2147483647 h 169"/>
              <a:gd name="T58" fmla="*/ 2147483647 w 98"/>
              <a:gd name="T59" fmla="*/ 2147483647 h 169"/>
              <a:gd name="T60" fmla="*/ 2147483647 w 98"/>
              <a:gd name="T61" fmla="*/ 2147483647 h 169"/>
              <a:gd name="T62" fmla="*/ 2147483647 w 98"/>
              <a:gd name="T63" fmla="*/ 2147483647 h 169"/>
              <a:gd name="T64" fmla="*/ 2147483647 w 98"/>
              <a:gd name="T65" fmla="*/ 2147483647 h 169"/>
              <a:gd name="T66" fmla="*/ 2147483647 w 98"/>
              <a:gd name="T67" fmla="*/ 2147483647 h 169"/>
              <a:gd name="T68" fmla="*/ 2147483647 w 98"/>
              <a:gd name="T69" fmla="*/ 2147483647 h 169"/>
              <a:gd name="T70" fmla="*/ 2147483647 w 98"/>
              <a:gd name="T71" fmla="*/ 2147483647 h 169"/>
              <a:gd name="T72" fmla="*/ 2147483647 w 98"/>
              <a:gd name="T73" fmla="*/ 2147483647 h 169"/>
              <a:gd name="T74" fmla="*/ 0 w 98"/>
              <a:gd name="T75" fmla="*/ 2147483647 h 169"/>
              <a:gd name="T76" fmla="*/ 0 w 98"/>
              <a:gd name="T77" fmla="*/ 2147483647 h 169"/>
              <a:gd name="T78" fmla="*/ 0 w 98"/>
              <a:gd name="T79" fmla="*/ 2147483647 h 169"/>
              <a:gd name="T80" fmla="*/ 2147483647 w 98"/>
              <a:gd name="T81" fmla="*/ 2147483647 h 169"/>
              <a:gd name="T82" fmla="*/ 2147483647 w 98"/>
              <a:gd name="T83" fmla="*/ 0 h 16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8"/>
              <a:gd name="T127" fmla="*/ 0 h 169"/>
              <a:gd name="T128" fmla="*/ 98 w 98"/>
              <a:gd name="T129" fmla="*/ 169 h 16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8" h="169">
                <a:moveTo>
                  <a:pt x="98" y="14"/>
                </a:moveTo>
                <a:lnTo>
                  <a:pt x="14" y="56"/>
                </a:lnTo>
                <a:lnTo>
                  <a:pt x="0" y="56"/>
                </a:lnTo>
                <a:lnTo>
                  <a:pt x="14" y="42"/>
                </a:lnTo>
                <a:lnTo>
                  <a:pt x="14" y="56"/>
                </a:lnTo>
                <a:lnTo>
                  <a:pt x="0" y="56"/>
                </a:lnTo>
                <a:lnTo>
                  <a:pt x="42" y="70"/>
                </a:lnTo>
                <a:lnTo>
                  <a:pt x="84" y="84"/>
                </a:lnTo>
                <a:lnTo>
                  <a:pt x="98" y="84"/>
                </a:lnTo>
                <a:lnTo>
                  <a:pt x="98" y="98"/>
                </a:lnTo>
                <a:lnTo>
                  <a:pt x="84" y="112"/>
                </a:lnTo>
                <a:lnTo>
                  <a:pt x="42" y="126"/>
                </a:lnTo>
                <a:lnTo>
                  <a:pt x="14" y="140"/>
                </a:lnTo>
                <a:lnTo>
                  <a:pt x="28" y="126"/>
                </a:lnTo>
                <a:lnTo>
                  <a:pt x="28" y="140"/>
                </a:lnTo>
                <a:lnTo>
                  <a:pt x="14" y="140"/>
                </a:lnTo>
                <a:lnTo>
                  <a:pt x="42" y="140"/>
                </a:lnTo>
                <a:lnTo>
                  <a:pt x="70" y="155"/>
                </a:lnTo>
                <a:lnTo>
                  <a:pt x="84" y="155"/>
                </a:lnTo>
                <a:lnTo>
                  <a:pt x="70" y="155"/>
                </a:lnTo>
                <a:lnTo>
                  <a:pt x="70" y="169"/>
                </a:lnTo>
                <a:lnTo>
                  <a:pt x="42" y="155"/>
                </a:lnTo>
                <a:lnTo>
                  <a:pt x="14" y="155"/>
                </a:lnTo>
                <a:lnTo>
                  <a:pt x="14" y="140"/>
                </a:lnTo>
                <a:lnTo>
                  <a:pt x="14" y="126"/>
                </a:lnTo>
                <a:lnTo>
                  <a:pt x="42" y="112"/>
                </a:lnTo>
                <a:lnTo>
                  <a:pt x="84" y="98"/>
                </a:lnTo>
                <a:lnTo>
                  <a:pt x="84" y="84"/>
                </a:lnTo>
                <a:lnTo>
                  <a:pt x="84" y="98"/>
                </a:lnTo>
                <a:lnTo>
                  <a:pt x="42" y="84"/>
                </a:lnTo>
                <a:lnTo>
                  <a:pt x="0" y="70"/>
                </a:lnTo>
                <a:lnTo>
                  <a:pt x="0" y="56"/>
                </a:lnTo>
                <a:lnTo>
                  <a:pt x="0" y="42"/>
                </a:lnTo>
                <a:lnTo>
                  <a:pt x="14" y="42"/>
                </a:lnTo>
                <a:lnTo>
                  <a:pt x="98" y="0"/>
                </a:lnTo>
                <a:lnTo>
                  <a:pt x="98"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914" name="Freeform 76"/>
          <p:cNvSpPr>
            <a:spLocks/>
          </p:cNvSpPr>
          <p:nvPr/>
        </p:nvSpPr>
        <p:spPr bwMode="auto">
          <a:xfrm>
            <a:off x="5487988" y="3840163"/>
            <a:ext cx="22225" cy="44450"/>
          </a:xfrm>
          <a:custGeom>
            <a:avLst/>
            <a:gdLst>
              <a:gd name="T0" fmla="*/ 2147483647 w 14"/>
              <a:gd name="T1" fmla="*/ 0 h 28"/>
              <a:gd name="T2" fmla="*/ 2147483647 w 14"/>
              <a:gd name="T3" fmla="*/ 2147483647 h 28"/>
              <a:gd name="T4" fmla="*/ 0 w 14"/>
              <a:gd name="T5" fmla="*/ 2147483647 h 28"/>
              <a:gd name="T6" fmla="*/ 0 w 14"/>
              <a:gd name="T7" fmla="*/ 2147483647 h 28"/>
              <a:gd name="T8" fmla="*/ 0 w 14"/>
              <a:gd name="T9" fmla="*/ 2147483647 h 28"/>
              <a:gd name="T10" fmla="*/ 0 w 14"/>
              <a:gd name="T11" fmla="*/ 0 h 28"/>
              <a:gd name="T12" fmla="*/ 2147483647 w 14"/>
              <a:gd name="T13" fmla="*/ 0 h 28"/>
              <a:gd name="T14" fmla="*/ 0 60000 65536"/>
              <a:gd name="T15" fmla="*/ 0 60000 65536"/>
              <a:gd name="T16" fmla="*/ 0 60000 65536"/>
              <a:gd name="T17" fmla="*/ 0 60000 65536"/>
              <a:gd name="T18" fmla="*/ 0 60000 65536"/>
              <a:gd name="T19" fmla="*/ 0 60000 65536"/>
              <a:gd name="T20" fmla="*/ 0 60000 65536"/>
              <a:gd name="T21" fmla="*/ 0 w 14"/>
              <a:gd name="T22" fmla="*/ 0 h 28"/>
              <a:gd name="T23" fmla="*/ 14 w 14"/>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28">
                <a:moveTo>
                  <a:pt x="14" y="0"/>
                </a:moveTo>
                <a:lnTo>
                  <a:pt x="14" y="14"/>
                </a:lnTo>
                <a:lnTo>
                  <a:pt x="0" y="28"/>
                </a:lnTo>
                <a:lnTo>
                  <a:pt x="0" y="14"/>
                </a:lnTo>
                <a:lnTo>
                  <a:pt x="0" y="0"/>
                </a:lnTo>
                <a:lnTo>
                  <a:pt x="14"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915" name="Freeform 77"/>
          <p:cNvSpPr>
            <a:spLocks/>
          </p:cNvSpPr>
          <p:nvPr/>
        </p:nvSpPr>
        <p:spPr bwMode="auto">
          <a:xfrm>
            <a:off x="5421313" y="3862388"/>
            <a:ext cx="66675" cy="44450"/>
          </a:xfrm>
          <a:custGeom>
            <a:avLst/>
            <a:gdLst>
              <a:gd name="T0" fmla="*/ 2147483647 w 42"/>
              <a:gd name="T1" fmla="*/ 2147483647 h 28"/>
              <a:gd name="T2" fmla="*/ 2147483647 w 42"/>
              <a:gd name="T3" fmla="*/ 0 h 28"/>
              <a:gd name="T4" fmla="*/ 0 w 42"/>
              <a:gd name="T5" fmla="*/ 2147483647 h 28"/>
              <a:gd name="T6" fmla="*/ 0 w 42"/>
              <a:gd name="T7" fmla="*/ 2147483647 h 28"/>
              <a:gd name="T8" fmla="*/ 2147483647 w 42"/>
              <a:gd name="T9" fmla="*/ 2147483647 h 28"/>
              <a:gd name="T10" fmla="*/ 0 60000 65536"/>
              <a:gd name="T11" fmla="*/ 0 60000 65536"/>
              <a:gd name="T12" fmla="*/ 0 60000 65536"/>
              <a:gd name="T13" fmla="*/ 0 60000 65536"/>
              <a:gd name="T14" fmla="*/ 0 60000 65536"/>
              <a:gd name="T15" fmla="*/ 0 w 42"/>
              <a:gd name="T16" fmla="*/ 0 h 28"/>
              <a:gd name="T17" fmla="*/ 42 w 42"/>
              <a:gd name="T18" fmla="*/ 28 h 28"/>
            </a:gdLst>
            <a:ahLst/>
            <a:cxnLst>
              <a:cxn ang="T10">
                <a:pos x="T0" y="T1"/>
              </a:cxn>
              <a:cxn ang="T11">
                <a:pos x="T2" y="T3"/>
              </a:cxn>
              <a:cxn ang="T12">
                <a:pos x="T4" y="T5"/>
              </a:cxn>
              <a:cxn ang="T13">
                <a:pos x="T6" y="T7"/>
              </a:cxn>
              <a:cxn ang="T14">
                <a:pos x="T8" y="T9"/>
              </a:cxn>
            </a:cxnLst>
            <a:rect l="T15" t="T16" r="T17" b="T18"/>
            <a:pathLst>
              <a:path w="42" h="28">
                <a:moveTo>
                  <a:pt x="42" y="14"/>
                </a:moveTo>
                <a:lnTo>
                  <a:pt x="42" y="0"/>
                </a:lnTo>
                <a:lnTo>
                  <a:pt x="0" y="14"/>
                </a:lnTo>
                <a:lnTo>
                  <a:pt x="0" y="28"/>
                </a:lnTo>
                <a:lnTo>
                  <a:pt x="42"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916" name="Freeform 78"/>
          <p:cNvSpPr>
            <a:spLocks/>
          </p:cNvSpPr>
          <p:nvPr/>
        </p:nvSpPr>
        <p:spPr bwMode="auto">
          <a:xfrm>
            <a:off x="5265738" y="3571875"/>
            <a:ext cx="88900" cy="66675"/>
          </a:xfrm>
          <a:custGeom>
            <a:avLst/>
            <a:gdLst>
              <a:gd name="T0" fmla="*/ 0 w 56"/>
              <a:gd name="T1" fmla="*/ 2147483647 h 42"/>
              <a:gd name="T2" fmla="*/ 0 w 56"/>
              <a:gd name="T3" fmla="*/ 0 h 42"/>
              <a:gd name="T4" fmla="*/ 0 w 56"/>
              <a:gd name="T5" fmla="*/ 0 h 42"/>
              <a:gd name="T6" fmla="*/ 0 w 56"/>
              <a:gd name="T7" fmla="*/ 0 h 42"/>
              <a:gd name="T8" fmla="*/ 2147483647 w 56"/>
              <a:gd name="T9" fmla="*/ 2147483647 h 42"/>
              <a:gd name="T10" fmla="*/ 2147483647 w 56"/>
              <a:gd name="T11" fmla="*/ 2147483647 h 42"/>
              <a:gd name="T12" fmla="*/ 2147483647 w 56"/>
              <a:gd name="T13" fmla="*/ 2147483647 h 42"/>
              <a:gd name="T14" fmla="*/ 0 w 56"/>
              <a:gd name="T15" fmla="*/ 2147483647 h 42"/>
              <a:gd name="T16" fmla="*/ 0 w 56"/>
              <a:gd name="T17" fmla="*/ 2147483647 h 42"/>
              <a:gd name="T18" fmla="*/ 0 w 56"/>
              <a:gd name="T19" fmla="*/ 2147483647 h 42"/>
              <a:gd name="T20" fmla="*/ 0 w 56"/>
              <a:gd name="T21" fmla="*/ 2147483647 h 42"/>
              <a:gd name="T22" fmla="*/ 2147483647 w 56"/>
              <a:gd name="T23" fmla="*/ 2147483647 h 42"/>
              <a:gd name="T24" fmla="*/ 2147483647 w 56"/>
              <a:gd name="T25" fmla="*/ 2147483647 h 42"/>
              <a:gd name="T26" fmla="*/ 2147483647 w 56"/>
              <a:gd name="T27" fmla="*/ 2147483647 h 42"/>
              <a:gd name="T28" fmla="*/ 0 w 56"/>
              <a:gd name="T29" fmla="*/ 2147483647 h 42"/>
              <a:gd name="T30" fmla="*/ 0 w 56"/>
              <a:gd name="T31" fmla="*/ 0 h 42"/>
              <a:gd name="T32" fmla="*/ 2147483647 w 56"/>
              <a:gd name="T33" fmla="*/ 0 h 42"/>
              <a:gd name="T34" fmla="*/ 2147483647 w 56"/>
              <a:gd name="T35" fmla="*/ 2147483647 h 42"/>
              <a:gd name="T36" fmla="*/ 0 w 56"/>
              <a:gd name="T37" fmla="*/ 2147483647 h 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42"/>
              <a:gd name="T59" fmla="*/ 56 w 56"/>
              <a:gd name="T60" fmla="*/ 42 h 4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42">
                <a:moveTo>
                  <a:pt x="0" y="14"/>
                </a:moveTo>
                <a:lnTo>
                  <a:pt x="0" y="0"/>
                </a:lnTo>
                <a:lnTo>
                  <a:pt x="56" y="14"/>
                </a:lnTo>
                <a:lnTo>
                  <a:pt x="56" y="28"/>
                </a:lnTo>
                <a:lnTo>
                  <a:pt x="0" y="42"/>
                </a:lnTo>
                <a:lnTo>
                  <a:pt x="0" y="28"/>
                </a:lnTo>
                <a:lnTo>
                  <a:pt x="56" y="14"/>
                </a:lnTo>
                <a:lnTo>
                  <a:pt x="56" y="28"/>
                </a:lnTo>
                <a:lnTo>
                  <a:pt x="0" y="14"/>
                </a:lnTo>
                <a:lnTo>
                  <a:pt x="0" y="0"/>
                </a:lnTo>
                <a:lnTo>
                  <a:pt x="14" y="0"/>
                </a:lnTo>
                <a:lnTo>
                  <a:pt x="14" y="14"/>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917" name="Freeform 79"/>
          <p:cNvSpPr>
            <a:spLocks/>
          </p:cNvSpPr>
          <p:nvPr/>
        </p:nvSpPr>
        <p:spPr bwMode="auto">
          <a:xfrm>
            <a:off x="5265738" y="3594100"/>
            <a:ext cx="22225" cy="22225"/>
          </a:xfrm>
          <a:custGeom>
            <a:avLst/>
            <a:gdLst>
              <a:gd name="T0" fmla="*/ 0 w 14"/>
              <a:gd name="T1" fmla="*/ 2147483647 h 14"/>
              <a:gd name="T2" fmla="*/ 0 w 14"/>
              <a:gd name="T3" fmla="*/ 0 h 14"/>
              <a:gd name="T4" fmla="*/ 2147483647 w 14"/>
              <a:gd name="T5" fmla="*/ 0 h 14"/>
              <a:gd name="T6" fmla="*/ 2147483647 w 14"/>
              <a:gd name="T7" fmla="*/ 0 h 14"/>
              <a:gd name="T8" fmla="*/ 2147483647 w 14"/>
              <a:gd name="T9" fmla="*/ 0 h 14"/>
              <a:gd name="T10" fmla="*/ 2147483647 w 14"/>
              <a:gd name="T11" fmla="*/ 2147483647 h 14"/>
              <a:gd name="T12" fmla="*/ 0 w 14"/>
              <a:gd name="T13" fmla="*/ 2147483647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0" y="14"/>
                </a:moveTo>
                <a:lnTo>
                  <a:pt x="0" y="0"/>
                </a:lnTo>
                <a:lnTo>
                  <a:pt x="14" y="0"/>
                </a:lnTo>
                <a:lnTo>
                  <a:pt x="14" y="14"/>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918" name="Freeform 80"/>
          <p:cNvSpPr>
            <a:spLocks/>
          </p:cNvSpPr>
          <p:nvPr/>
        </p:nvSpPr>
        <p:spPr bwMode="auto">
          <a:xfrm>
            <a:off x="5265738" y="3571875"/>
            <a:ext cx="88900" cy="44450"/>
          </a:xfrm>
          <a:custGeom>
            <a:avLst/>
            <a:gdLst>
              <a:gd name="T0" fmla="*/ 0 w 56"/>
              <a:gd name="T1" fmla="*/ 2147483647 h 28"/>
              <a:gd name="T2" fmla="*/ 0 w 56"/>
              <a:gd name="T3" fmla="*/ 0 h 28"/>
              <a:gd name="T4" fmla="*/ 2147483647 w 56"/>
              <a:gd name="T5" fmla="*/ 2147483647 h 28"/>
              <a:gd name="T6" fmla="*/ 0 w 56"/>
              <a:gd name="T7" fmla="*/ 2147483647 h 28"/>
              <a:gd name="T8" fmla="*/ 0 w 56"/>
              <a:gd name="T9" fmla="*/ 2147483647 h 28"/>
              <a:gd name="T10" fmla="*/ 0 60000 65536"/>
              <a:gd name="T11" fmla="*/ 0 60000 65536"/>
              <a:gd name="T12" fmla="*/ 0 60000 65536"/>
              <a:gd name="T13" fmla="*/ 0 60000 65536"/>
              <a:gd name="T14" fmla="*/ 0 60000 65536"/>
              <a:gd name="T15" fmla="*/ 0 w 56"/>
              <a:gd name="T16" fmla="*/ 0 h 28"/>
              <a:gd name="T17" fmla="*/ 56 w 56"/>
              <a:gd name="T18" fmla="*/ 28 h 28"/>
            </a:gdLst>
            <a:ahLst/>
            <a:cxnLst>
              <a:cxn ang="T10">
                <a:pos x="T0" y="T1"/>
              </a:cxn>
              <a:cxn ang="T11">
                <a:pos x="T2" y="T3"/>
              </a:cxn>
              <a:cxn ang="T12">
                <a:pos x="T4" y="T5"/>
              </a:cxn>
              <a:cxn ang="T13">
                <a:pos x="T6" y="T7"/>
              </a:cxn>
              <a:cxn ang="T14">
                <a:pos x="T8" y="T9"/>
              </a:cxn>
            </a:cxnLst>
            <a:rect l="T15" t="T16" r="T17" b="T18"/>
            <a:pathLst>
              <a:path w="56" h="28">
                <a:moveTo>
                  <a:pt x="0" y="14"/>
                </a:moveTo>
                <a:lnTo>
                  <a:pt x="0" y="0"/>
                </a:lnTo>
                <a:lnTo>
                  <a:pt x="56" y="14"/>
                </a:lnTo>
                <a:lnTo>
                  <a:pt x="0" y="28"/>
                </a:lnTo>
                <a:lnTo>
                  <a:pt x="0"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3919" name="Rectangle 81"/>
          <p:cNvSpPr>
            <a:spLocks noChangeArrowheads="1"/>
          </p:cNvSpPr>
          <p:nvPr/>
        </p:nvSpPr>
        <p:spPr bwMode="auto">
          <a:xfrm>
            <a:off x="5221288" y="3594100"/>
            <a:ext cx="22225"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20" name="Rectangle 82"/>
          <p:cNvSpPr>
            <a:spLocks noChangeArrowheads="1"/>
          </p:cNvSpPr>
          <p:nvPr/>
        </p:nvSpPr>
        <p:spPr bwMode="auto">
          <a:xfrm>
            <a:off x="5688013" y="2141538"/>
            <a:ext cx="1736725" cy="40163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63921" name="Rectangle 83"/>
          <p:cNvSpPr>
            <a:spLocks noChangeArrowheads="1"/>
          </p:cNvSpPr>
          <p:nvPr/>
        </p:nvSpPr>
        <p:spPr bwMode="auto">
          <a:xfrm>
            <a:off x="5688013" y="2141538"/>
            <a:ext cx="1758950"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22" name="Rectangle 84"/>
          <p:cNvSpPr>
            <a:spLocks noChangeArrowheads="1"/>
          </p:cNvSpPr>
          <p:nvPr/>
        </p:nvSpPr>
        <p:spPr bwMode="auto">
          <a:xfrm>
            <a:off x="7424738" y="2141538"/>
            <a:ext cx="22225" cy="4238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23" name="Rectangle 85"/>
          <p:cNvSpPr>
            <a:spLocks noChangeArrowheads="1"/>
          </p:cNvSpPr>
          <p:nvPr/>
        </p:nvSpPr>
        <p:spPr bwMode="auto">
          <a:xfrm>
            <a:off x="5688013" y="2543175"/>
            <a:ext cx="1736725"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24" name="Rectangle 86"/>
          <p:cNvSpPr>
            <a:spLocks noChangeArrowheads="1"/>
          </p:cNvSpPr>
          <p:nvPr/>
        </p:nvSpPr>
        <p:spPr bwMode="auto">
          <a:xfrm>
            <a:off x="5688013" y="2141538"/>
            <a:ext cx="22225" cy="40163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25" name="Rectangle 87"/>
          <p:cNvSpPr>
            <a:spLocks noChangeArrowheads="1"/>
          </p:cNvSpPr>
          <p:nvPr/>
        </p:nvSpPr>
        <p:spPr bwMode="auto">
          <a:xfrm>
            <a:off x="5778500" y="2208213"/>
            <a:ext cx="1489075" cy="244475"/>
          </a:xfrm>
          <a:prstGeom prst="rect">
            <a:avLst/>
          </a:prstGeom>
          <a:noFill/>
          <a:ln w="9525">
            <a:noFill/>
            <a:miter lim="800000"/>
            <a:headEnd/>
            <a:tailEnd/>
          </a:ln>
        </p:spPr>
        <p:txBody>
          <a:bodyPr wrap="none" lIns="0" tIns="0" rIns="0" bIns="0">
            <a:spAutoFit/>
          </a:bodyPr>
          <a:lstStyle/>
          <a:p>
            <a:r>
              <a:rPr lang="en-US" sz="1600" b="1" u="none">
                <a:solidFill>
                  <a:srgbClr val="000000"/>
                </a:solidFill>
              </a:rPr>
              <a:t>Request Queue</a:t>
            </a:r>
            <a:endParaRPr lang="en-US" b="1" u="none"/>
          </a:p>
        </p:txBody>
      </p:sp>
      <p:sp>
        <p:nvSpPr>
          <p:cNvPr id="163926" name="Rectangle 88"/>
          <p:cNvSpPr>
            <a:spLocks noChangeArrowheads="1"/>
          </p:cNvSpPr>
          <p:nvPr/>
        </p:nvSpPr>
        <p:spPr bwMode="auto">
          <a:xfrm>
            <a:off x="5087938" y="2946400"/>
            <a:ext cx="2938462" cy="3349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63927" name="Rectangle 89"/>
          <p:cNvSpPr>
            <a:spLocks noChangeArrowheads="1"/>
          </p:cNvSpPr>
          <p:nvPr/>
        </p:nvSpPr>
        <p:spPr bwMode="auto">
          <a:xfrm>
            <a:off x="5087938" y="2946400"/>
            <a:ext cx="2960687"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28" name="Rectangle 90"/>
          <p:cNvSpPr>
            <a:spLocks noChangeArrowheads="1"/>
          </p:cNvSpPr>
          <p:nvPr/>
        </p:nvSpPr>
        <p:spPr bwMode="auto">
          <a:xfrm>
            <a:off x="8026400" y="2946400"/>
            <a:ext cx="22225" cy="3571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29" name="Rectangle 91"/>
          <p:cNvSpPr>
            <a:spLocks noChangeArrowheads="1"/>
          </p:cNvSpPr>
          <p:nvPr/>
        </p:nvSpPr>
        <p:spPr bwMode="auto">
          <a:xfrm>
            <a:off x="5087938" y="3281363"/>
            <a:ext cx="2938462"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30" name="Rectangle 92"/>
          <p:cNvSpPr>
            <a:spLocks noChangeArrowheads="1"/>
          </p:cNvSpPr>
          <p:nvPr/>
        </p:nvSpPr>
        <p:spPr bwMode="auto">
          <a:xfrm>
            <a:off x="5087938" y="2946400"/>
            <a:ext cx="22225" cy="3349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31" name="Rectangle 93"/>
          <p:cNvSpPr>
            <a:spLocks noChangeArrowheads="1"/>
          </p:cNvSpPr>
          <p:nvPr/>
        </p:nvSpPr>
        <p:spPr bwMode="auto">
          <a:xfrm>
            <a:off x="6600825" y="3013075"/>
            <a:ext cx="1100138" cy="182563"/>
          </a:xfrm>
          <a:prstGeom prst="rect">
            <a:avLst/>
          </a:prstGeom>
          <a:noFill/>
          <a:ln w="9525">
            <a:noFill/>
            <a:miter lim="800000"/>
            <a:headEnd/>
            <a:tailEnd/>
          </a:ln>
        </p:spPr>
        <p:txBody>
          <a:bodyPr wrap="none" lIns="0" tIns="0" rIns="0" bIns="0">
            <a:spAutoFit/>
          </a:bodyPr>
          <a:lstStyle/>
          <a:p>
            <a:r>
              <a:rPr lang="en-US" sz="1200" b="1" u="none">
                <a:solidFill>
                  <a:srgbClr val="000000"/>
                </a:solidFill>
              </a:rPr>
              <a:t>HTTP Acceptor</a:t>
            </a:r>
            <a:endParaRPr lang="en-US" b="1" u="none"/>
          </a:p>
        </p:txBody>
      </p:sp>
      <p:sp>
        <p:nvSpPr>
          <p:cNvPr id="163932" name="Rectangle 94"/>
          <p:cNvSpPr>
            <a:spLocks noChangeArrowheads="1"/>
          </p:cNvSpPr>
          <p:nvPr/>
        </p:nvSpPr>
        <p:spPr bwMode="auto">
          <a:xfrm>
            <a:off x="5265738" y="3013075"/>
            <a:ext cx="1177925" cy="182563"/>
          </a:xfrm>
          <a:prstGeom prst="rect">
            <a:avLst/>
          </a:prstGeom>
          <a:noFill/>
          <a:ln w="9525">
            <a:noFill/>
            <a:miter lim="800000"/>
            <a:headEnd/>
            <a:tailEnd/>
          </a:ln>
        </p:spPr>
        <p:txBody>
          <a:bodyPr wrap="none" lIns="0" tIns="0" rIns="0" bIns="0">
            <a:spAutoFit/>
          </a:bodyPr>
          <a:lstStyle/>
          <a:p>
            <a:r>
              <a:rPr lang="en-US" sz="1200" b="1" u="none">
                <a:solidFill>
                  <a:srgbClr val="000000"/>
                </a:solidFill>
              </a:rPr>
              <a:t>HTTP Handlers, </a:t>
            </a:r>
            <a:endParaRPr lang="en-US" b="1" u="none"/>
          </a:p>
        </p:txBody>
      </p:sp>
      <p:sp>
        <p:nvSpPr>
          <p:cNvPr id="163933" name="Rectangle 95"/>
          <p:cNvSpPr>
            <a:spLocks noChangeArrowheads="1"/>
          </p:cNvSpPr>
          <p:nvPr/>
        </p:nvSpPr>
        <p:spPr bwMode="auto">
          <a:xfrm>
            <a:off x="6149975" y="1131888"/>
            <a:ext cx="855663" cy="498475"/>
          </a:xfrm>
          <a:prstGeom prst="rect">
            <a:avLst/>
          </a:prstGeom>
          <a:solidFill>
            <a:schemeClr val="bg1"/>
          </a:solidFill>
          <a:ln w="9525">
            <a:solidFill>
              <a:schemeClr val="tx1"/>
            </a:solidFill>
            <a:miter lim="800000"/>
            <a:headEnd/>
            <a:tailEnd/>
          </a:ln>
        </p:spPr>
        <p:txBody>
          <a:bodyPr wrap="none" lIns="0" tIns="0" rIns="0" bIns="0">
            <a:spAutoFit/>
          </a:bodyPr>
          <a:lstStyle/>
          <a:p>
            <a:pPr algn="ctr"/>
            <a:r>
              <a:rPr lang="en-US" sz="1600" b="1" u="none">
                <a:solidFill>
                  <a:srgbClr val="000000"/>
                </a:solidFill>
              </a:rPr>
              <a:t>Worker </a:t>
            </a:r>
          </a:p>
          <a:p>
            <a:pPr algn="ctr"/>
            <a:r>
              <a:rPr lang="en-US" sz="1600" b="1" u="none">
                <a:solidFill>
                  <a:srgbClr val="000000"/>
                </a:solidFill>
              </a:rPr>
              <a:t>Thread 2</a:t>
            </a:r>
            <a:endParaRPr lang="en-US" b="1" u="none"/>
          </a:p>
        </p:txBody>
      </p:sp>
      <p:sp>
        <p:nvSpPr>
          <p:cNvPr id="163934" name="Rectangle 96"/>
          <p:cNvSpPr>
            <a:spLocks noChangeArrowheads="1"/>
          </p:cNvSpPr>
          <p:nvPr/>
        </p:nvSpPr>
        <p:spPr bwMode="auto">
          <a:xfrm>
            <a:off x="6556375" y="3281363"/>
            <a:ext cx="22225" cy="2682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64069" name="Rectangle 101"/>
          <p:cNvSpPr>
            <a:spLocks noChangeArrowheads="1"/>
          </p:cNvSpPr>
          <p:nvPr/>
        </p:nvSpPr>
        <p:spPr bwMode="auto">
          <a:xfrm>
            <a:off x="95250" y="2874963"/>
            <a:ext cx="3516313" cy="1006475"/>
          </a:xfrm>
          <a:prstGeom prst="rect">
            <a:avLst/>
          </a:prstGeom>
          <a:noFill/>
          <a:ln w="12700">
            <a:noFill/>
            <a:miter lim="800000"/>
            <a:headEnd/>
            <a:tailEnd/>
          </a:ln>
        </p:spPr>
        <p:txBody>
          <a:bodyPr>
            <a:spAutoFit/>
          </a:bodyPr>
          <a:lstStyle/>
          <a:p>
            <a:pPr marL="111125" indent="-111125">
              <a:buFontTx/>
              <a:buChar char="•"/>
            </a:pPr>
            <a:r>
              <a:rPr lang="en-US" sz="2000" i="1" u="none"/>
              <a:t>e.g.,</a:t>
            </a:r>
            <a:r>
              <a:rPr lang="en-US" sz="2000" u="none"/>
              <a:t> passing a request between the Reactor thread &amp; a worker thread incurs:</a:t>
            </a:r>
          </a:p>
        </p:txBody>
      </p:sp>
      <p:sp>
        <p:nvSpPr>
          <p:cNvPr id="1364070" name="Rectangle 102"/>
          <p:cNvSpPr>
            <a:spLocks noChangeArrowheads="1"/>
          </p:cNvSpPr>
          <p:nvPr/>
        </p:nvSpPr>
        <p:spPr bwMode="auto">
          <a:xfrm>
            <a:off x="0" y="5243513"/>
            <a:ext cx="4502150" cy="1311275"/>
          </a:xfrm>
          <a:prstGeom prst="rect">
            <a:avLst/>
          </a:prstGeom>
          <a:noFill/>
          <a:ln w="12700">
            <a:noFill/>
            <a:miter lim="800000"/>
            <a:headEnd/>
            <a:tailEnd/>
          </a:ln>
        </p:spPr>
        <p:txBody>
          <a:bodyPr>
            <a:spAutoFit/>
          </a:bodyPr>
          <a:lstStyle/>
          <a:p>
            <a:pPr marL="111125" indent="-111125">
              <a:buFontTx/>
              <a:buChar char="•"/>
            </a:pPr>
            <a:r>
              <a:rPr lang="en-US" sz="2000" u="none"/>
              <a:t>This overhead makes JAWS’ latency unnecessarily high, particularly on operating systems that support the concurrent </a:t>
            </a:r>
            <a:r>
              <a:rPr lang="en-US" sz="2000" b="1" u="none">
                <a:latin typeface="Courier New" pitchFamily="49" charset="0"/>
              </a:rPr>
              <a:t>accept()</a:t>
            </a:r>
            <a:r>
              <a:rPr lang="en-US" sz="2000" u="none"/>
              <a:t> optimization</a:t>
            </a:r>
          </a:p>
        </p:txBody>
      </p:sp>
      <p:grpSp>
        <p:nvGrpSpPr>
          <p:cNvPr id="2" name="Group 262"/>
          <p:cNvGrpSpPr>
            <a:grpSpLocks/>
          </p:cNvGrpSpPr>
          <p:nvPr/>
        </p:nvGrpSpPr>
        <p:grpSpPr bwMode="auto">
          <a:xfrm>
            <a:off x="252413" y="1293813"/>
            <a:ext cx="5830887" cy="2949575"/>
            <a:chOff x="99" y="755"/>
            <a:chExt cx="3673" cy="1858"/>
          </a:xfrm>
        </p:grpSpPr>
        <p:sp>
          <p:nvSpPr>
            <p:cNvPr id="163964" name="Rectangle 97"/>
            <p:cNvSpPr>
              <a:spLocks noChangeArrowheads="1"/>
            </p:cNvSpPr>
            <p:nvPr/>
          </p:nvSpPr>
          <p:spPr bwMode="auto">
            <a:xfrm>
              <a:off x="99" y="2363"/>
              <a:ext cx="2479" cy="250"/>
            </a:xfrm>
            <a:prstGeom prst="rect">
              <a:avLst/>
            </a:prstGeom>
            <a:noFill/>
            <a:ln w="12700">
              <a:noFill/>
              <a:miter lim="800000"/>
              <a:headEnd/>
              <a:tailEnd/>
            </a:ln>
          </p:spPr>
          <p:txBody>
            <a:bodyPr wrap="none">
              <a:spAutoFit/>
            </a:bodyPr>
            <a:lstStyle/>
            <a:p>
              <a:pPr marL="111125" indent="-111125">
                <a:buFontTx/>
                <a:buChar char="•"/>
              </a:pPr>
              <a:r>
                <a:rPr lang="en-US" sz="2000" i="1" u="none"/>
                <a:t>Dynamic memory (de)allocation</a:t>
              </a:r>
              <a:r>
                <a:rPr lang="en-US" sz="2000" u="none"/>
                <a:t>,</a:t>
              </a:r>
            </a:p>
          </p:txBody>
        </p:sp>
        <p:sp>
          <p:nvSpPr>
            <p:cNvPr id="163965" name="AutoShape 103"/>
            <p:cNvSpPr>
              <a:spLocks noChangeArrowheads="1"/>
            </p:cNvSpPr>
            <p:nvPr/>
          </p:nvSpPr>
          <p:spPr bwMode="auto">
            <a:xfrm>
              <a:off x="2750" y="1850"/>
              <a:ext cx="352" cy="128"/>
            </a:xfrm>
            <a:prstGeom prst="rightArrow">
              <a:avLst>
                <a:gd name="adj1" fmla="val 50000"/>
                <a:gd name="adj2" fmla="val 68750"/>
              </a:avLst>
            </a:prstGeom>
            <a:solidFill>
              <a:schemeClr val="accent1"/>
            </a:solidFill>
            <a:ln w="12700">
              <a:solidFill>
                <a:schemeClr val="tx1"/>
              </a:solidFill>
              <a:miter lim="800000"/>
              <a:headEnd/>
              <a:tailEnd/>
            </a:ln>
          </p:spPr>
          <p:txBody>
            <a:bodyPr rot="10800000" wrap="none" anchor="ctr"/>
            <a:lstStyle/>
            <a:p>
              <a:endParaRPr lang="en-US"/>
            </a:p>
          </p:txBody>
        </p:sp>
        <p:sp>
          <p:nvSpPr>
            <p:cNvPr id="163966" name="AutoShape 104"/>
            <p:cNvSpPr>
              <a:spLocks noChangeArrowheads="1"/>
            </p:cNvSpPr>
            <p:nvPr/>
          </p:nvSpPr>
          <p:spPr bwMode="auto">
            <a:xfrm>
              <a:off x="3420" y="755"/>
              <a:ext cx="352" cy="128"/>
            </a:xfrm>
            <a:prstGeom prst="rightArrow">
              <a:avLst>
                <a:gd name="adj1" fmla="val 50000"/>
                <a:gd name="adj2" fmla="val 68750"/>
              </a:avLst>
            </a:prstGeom>
            <a:solidFill>
              <a:schemeClr val="accent1"/>
            </a:solidFill>
            <a:ln w="12700">
              <a:solidFill>
                <a:schemeClr val="tx1"/>
              </a:solidFill>
              <a:miter lim="800000"/>
              <a:headEnd/>
              <a:tailEnd/>
            </a:ln>
          </p:spPr>
          <p:txBody>
            <a:bodyPr rot="10800000" wrap="none" anchor="ctr"/>
            <a:lstStyle/>
            <a:p>
              <a:endParaRPr lang="en-US"/>
            </a:p>
          </p:txBody>
        </p:sp>
      </p:grpSp>
      <p:grpSp>
        <p:nvGrpSpPr>
          <p:cNvPr id="3" name="Group 265"/>
          <p:cNvGrpSpPr>
            <a:grpSpLocks/>
          </p:cNvGrpSpPr>
          <p:nvPr/>
        </p:nvGrpSpPr>
        <p:grpSpPr bwMode="auto">
          <a:xfrm>
            <a:off x="252413" y="1862138"/>
            <a:ext cx="5535612" cy="3035300"/>
            <a:chOff x="99" y="1113"/>
            <a:chExt cx="3487" cy="1912"/>
          </a:xfrm>
        </p:grpSpPr>
        <p:sp>
          <p:nvSpPr>
            <p:cNvPr id="163962" name="AutoShape 105"/>
            <p:cNvSpPr>
              <a:spLocks noChangeArrowheads="1"/>
            </p:cNvSpPr>
            <p:nvPr/>
          </p:nvSpPr>
          <p:spPr bwMode="auto">
            <a:xfrm>
              <a:off x="3234" y="1113"/>
              <a:ext cx="352" cy="128"/>
            </a:xfrm>
            <a:prstGeom prst="rightArrow">
              <a:avLst>
                <a:gd name="adj1" fmla="val 50000"/>
                <a:gd name="adj2" fmla="val 68750"/>
              </a:avLst>
            </a:prstGeom>
            <a:solidFill>
              <a:schemeClr val="accent1"/>
            </a:solidFill>
            <a:ln w="12700">
              <a:solidFill>
                <a:schemeClr val="tx1"/>
              </a:solidFill>
              <a:miter lim="800000"/>
              <a:headEnd/>
              <a:tailEnd/>
            </a:ln>
          </p:spPr>
          <p:txBody>
            <a:bodyPr rot="10800000" wrap="none" anchor="ctr"/>
            <a:lstStyle/>
            <a:p>
              <a:endParaRPr lang="en-US"/>
            </a:p>
          </p:txBody>
        </p:sp>
        <p:sp>
          <p:nvSpPr>
            <p:cNvPr id="163963" name="Rectangle 99"/>
            <p:cNvSpPr>
              <a:spLocks noChangeArrowheads="1"/>
            </p:cNvSpPr>
            <p:nvPr/>
          </p:nvSpPr>
          <p:spPr bwMode="auto">
            <a:xfrm>
              <a:off x="99" y="2775"/>
              <a:ext cx="1536" cy="250"/>
            </a:xfrm>
            <a:prstGeom prst="rect">
              <a:avLst/>
            </a:prstGeom>
            <a:noFill/>
            <a:ln w="12700">
              <a:noFill/>
              <a:miter lim="800000"/>
              <a:headEnd/>
              <a:tailEnd/>
            </a:ln>
          </p:spPr>
          <p:txBody>
            <a:bodyPr wrap="none">
              <a:spAutoFit/>
            </a:bodyPr>
            <a:lstStyle/>
            <a:p>
              <a:pPr marL="111125" indent="-111125">
                <a:buFontTx/>
                <a:buChar char="•"/>
              </a:pPr>
              <a:r>
                <a:rPr lang="en-US" sz="2000" i="1" u="none"/>
                <a:t>A context switch</a:t>
              </a:r>
              <a:r>
                <a:rPr lang="en-US" sz="2000" u="none"/>
                <a:t>, &amp;</a:t>
              </a:r>
            </a:p>
          </p:txBody>
        </p:sp>
      </p:grpSp>
      <p:sp>
        <p:nvSpPr>
          <p:cNvPr id="163939" name="Rectangle 186"/>
          <p:cNvSpPr>
            <a:spLocks noChangeArrowheads="1"/>
          </p:cNvSpPr>
          <p:nvPr/>
        </p:nvSpPr>
        <p:spPr bwMode="auto">
          <a:xfrm>
            <a:off x="7954963" y="4673600"/>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40" name="Rectangle 192"/>
          <p:cNvSpPr>
            <a:spLocks noChangeArrowheads="1"/>
          </p:cNvSpPr>
          <p:nvPr/>
        </p:nvSpPr>
        <p:spPr bwMode="auto">
          <a:xfrm>
            <a:off x="7896225" y="5548313"/>
            <a:ext cx="20638"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41" name="Rectangle 195"/>
          <p:cNvSpPr>
            <a:spLocks noChangeArrowheads="1"/>
          </p:cNvSpPr>
          <p:nvPr/>
        </p:nvSpPr>
        <p:spPr bwMode="auto">
          <a:xfrm>
            <a:off x="9498013" y="5548313"/>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42" name="Rectangle 199"/>
          <p:cNvSpPr>
            <a:spLocks noChangeArrowheads="1"/>
          </p:cNvSpPr>
          <p:nvPr/>
        </p:nvSpPr>
        <p:spPr bwMode="auto">
          <a:xfrm>
            <a:off x="8697913" y="5243513"/>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43" name="Rectangle 200"/>
          <p:cNvSpPr>
            <a:spLocks noChangeArrowheads="1"/>
          </p:cNvSpPr>
          <p:nvPr/>
        </p:nvSpPr>
        <p:spPr bwMode="auto">
          <a:xfrm>
            <a:off x="8697913" y="5472113"/>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44" name="Rectangle 208"/>
          <p:cNvSpPr>
            <a:spLocks noChangeArrowheads="1"/>
          </p:cNvSpPr>
          <p:nvPr/>
        </p:nvSpPr>
        <p:spPr bwMode="auto">
          <a:xfrm>
            <a:off x="5380038" y="4673600"/>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45" name="Rectangle 209"/>
          <p:cNvSpPr>
            <a:spLocks noChangeArrowheads="1"/>
          </p:cNvSpPr>
          <p:nvPr/>
        </p:nvSpPr>
        <p:spPr bwMode="auto">
          <a:xfrm>
            <a:off x="6238875" y="467360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46" name="Rectangle 215"/>
          <p:cNvSpPr>
            <a:spLocks noChangeArrowheads="1"/>
          </p:cNvSpPr>
          <p:nvPr/>
        </p:nvSpPr>
        <p:spPr bwMode="auto">
          <a:xfrm>
            <a:off x="7781925" y="3209925"/>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47" name="Rectangle 217"/>
          <p:cNvSpPr>
            <a:spLocks noChangeArrowheads="1"/>
          </p:cNvSpPr>
          <p:nvPr/>
        </p:nvSpPr>
        <p:spPr bwMode="auto">
          <a:xfrm>
            <a:off x="8697913" y="42751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48" name="Rectangle 222"/>
          <p:cNvSpPr>
            <a:spLocks noChangeArrowheads="1"/>
          </p:cNvSpPr>
          <p:nvPr/>
        </p:nvSpPr>
        <p:spPr bwMode="auto">
          <a:xfrm>
            <a:off x="6696075" y="414178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49" name="Rectangle 223"/>
          <p:cNvSpPr>
            <a:spLocks noChangeArrowheads="1"/>
          </p:cNvSpPr>
          <p:nvPr/>
        </p:nvSpPr>
        <p:spPr bwMode="auto">
          <a:xfrm>
            <a:off x="6696075" y="42751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50" name="Rectangle 225"/>
          <p:cNvSpPr>
            <a:spLocks noChangeArrowheads="1"/>
          </p:cNvSpPr>
          <p:nvPr/>
        </p:nvSpPr>
        <p:spPr bwMode="auto">
          <a:xfrm>
            <a:off x="5608638" y="3228975"/>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51" name="Rectangle 227"/>
          <p:cNvSpPr>
            <a:spLocks noChangeArrowheads="1"/>
          </p:cNvSpPr>
          <p:nvPr/>
        </p:nvSpPr>
        <p:spPr bwMode="auto">
          <a:xfrm>
            <a:off x="4579938" y="42751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52" name="Rectangle 231"/>
          <p:cNvSpPr>
            <a:spLocks noChangeArrowheads="1"/>
          </p:cNvSpPr>
          <p:nvPr/>
        </p:nvSpPr>
        <p:spPr bwMode="auto">
          <a:xfrm>
            <a:off x="7439025" y="3455988"/>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53" name="Rectangle 234"/>
          <p:cNvSpPr>
            <a:spLocks noChangeArrowheads="1"/>
          </p:cNvSpPr>
          <p:nvPr/>
        </p:nvSpPr>
        <p:spPr bwMode="auto">
          <a:xfrm>
            <a:off x="7229475" y="3856038"/>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54" name="Rectangle 236"/>
          <p:cNvSpPr>
            <a:spLocks noChangeArrowheads="1"/>
          </p:cNvSpPr>
          <p:nvPr/>
        </p:nvSpPr>
        <p:spPr bwMode="auto">
          <a:xfrm>
            <a:off x="7724775" y="3646488"/>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55" name="Rectangle 239"/>
          <p:cNvSpPr>
            <a:spLocks noChangeArrowheads="1"/>
          </p:cNvSpPr>
          <p:nvPr/>
        </p:nvSpPr>
        <p:spPr bwMode="auto">
          <a:xfrm>
            <a:off x="7515225" y="4027488"/>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56" name="Rectangle 140"/>
          <p:cNvSpPr>
            <a:spLocks noChangeArrowheads="1"/>
          </p:cNvSpPr>
          <p:nvPr/>
        </p:nvSpPr>
        <p:spPr bwMode="auto">
          <a:xfrm>
            <a:off x="7402513" y="5964238"/>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3957" name="Rectangle 147"/>
          <p:cNvSpPr>
            <a:spLocks noChangeArrowheads="1"/>
          </p:cNvSpPr>
          <p:nvPr/>
        </p:nvSpPr>
        <p:spPr bwMode="auto">
          <a:xfrm>
            <a:off x="6831013" y="6137275"/>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grpSp>
        <p:nvGrpSpPr>
          <p:cNvPr id="4" name="Group 264"/>
          <p:cNvGrpSpPr>
            <a:grpSpLocks/>
          </p:cNvGrpSpPr>
          <p:nvPr/>
        </p:nvGrpSpPr>
        <p:grpSpPr bwMode="auto">
          <a:xfrm>
            <a:off x="252413" y="1843088"/>
            <a:ext cx="7777162" cy="2722562"/>
            <a:chOff x="99" y="1101"/>
            <a:chExt cx="4899" cy="1715"/>
          </a:xfrm>
        </p:grpSpPr>
        <p:sp>
          <p:nvSpPr>
            <p:cNvPr id="163959" name="Rectangle 98"/>
            <p:cNvSpPr>
              <a:spLocks noChangeArrowheads="1"/>
            </p:cNvSpPr>
            <p:nvPr/>
          </p:nvSpPr>
          <p:spPr bwMode="auto">
            <a:xfrm>
              <a:off x="99" y="2566"/>
              <a:ext cx="2160" cy="250"/>
            </a:xfrm>
            <a:prstGeom prst="rect">
              <a:avLst/>
            </a:prstGeom>
            <a:noFill/>
            <a:ln w="12700">
              <a:noFill/>
              <a:miter lim="800000"/>
              <a:headEnd/>
              <a:tailEnd/>
            </a:ln>
          </p:spPr>
          <p:txBody>
            <a:bodyPr wrap="none">
              <a:spAutoFit/>
            </a:bodyPr>
            <a:lstStyle/>
            <a:p>
              <a:pPr marL="111125" indent="-111125">
                <a:buFontTx/>
                <a:buChar char="•"/>
              </a:pPr>
              <a:r>
                <a:rPr lang="en-US" sz="2000" i="1" u="none"/>
                <a:t>Synchronization operations</a:t>
              </a:r>
              <a:r>
                <a:rPr lang="en-US" sz="2000" u="none"/>
                <a:t>,</a:t>
              </a:r>
            </a:p>
          </p:txBody>
        </p:sp>
        <p:sp>
          <p:nvSpPr>
            <p:cNvPr id="163960" name="AutoShape 106"/>
            <p:cNvSpPr>
              <a:spLocks noChangeArrowheads="1"/>
            </p:cNvSpPr>
            <p:nvPr/>
          </p:nvSpPr>
          <p:spPr bwMode="auto">
            <a:xfrm>
              <a:off x="3104" y="1542"/>
              <a:ext cx="352" cy="128"/>
            </a:xfrm>
            <a:prstGeom prst="rightArrow">
              <a:avLst>
                <a:gd name="adj1" fmla="val 50000"/>
                <a:gd name="adj2" fmla="val 68750"/>
              </a:avLst>
            </a:prstGeom>
            <a:solidFill>
              <a:schemeClr val="accent1"/>
            </a:solidFill>
            <a:ln w="12700">
              <a:solidFill>
                <a:schemeClr val="tx1"/>
              </a:solidFill>
              <a:miter lim="800000"/>
              <a:headEnd/>
              <a:tailEnd/>
            </a:ln>
          </p:spPr>
          <p:txBody>
            <a:bodyPr rot="10800000" wrap="none" anchor="ctr"/>
            <a:lstStyle/>
            <a:p>
              <a:endParaRPr lang="en-US"/>
            </a:p>
          </p:txBody>
        </p:sp>
        <p:sp>
          <p:nvSpPr>
            <p:cNvPr id="163961" name="AutoShape 263"/>
            <p:cNvSpPr>
              <a:spLocks noChangeArrowheads="1"/>
            </p:cNvSpPr>
            <p:nvPr/>
          </p:nvSpPr>
          <p:spPr bwMode="auto">
            <a:xfrm flipH="1">
              <a:off x="4646" y="1101"/>
              <a:ext cx="352" cy="128"/>
            </a:xfrm>
            <a:prstGeom prst="rightArrow">
              <a:avLst>
                <a:gd name="adj1" fmla="val 50000"/>
                <a:gd name="adj2" fmla="val 68750"/>
              </a:avLst>
            </a:prstGeom>
            <a:solidFill>
              <a:schemeClr val="accent1"/>
            </a:solidFill>
            <a:ln w="12700">
              <a:solidFill>
                <a:schemeClr val="tx1"/>
              </a:solidFill>
              <a:miter lim="800000"/>
              <a:headEnd/>
              <a:tailEnd/>
            </a:ln>
          </p:spPr>
          <p:txBody>
            <a:bodyPr rot="10800000" wrap="none" anchor="ct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63972"/>
                                        </p:tgtEl>
                                        <p:attrNameLst>
                                          <p:attrName>style.visibility</p:attrName>
                                        </p:attrNameLst>
                                      </p:cBhvr>
                                      <p:to>
                                        <p:strVal val="visible"/>
                                      </p:to>
                                    </p:set>
                                    <p:animEffect transition="in" filter="wipe(up)">
                                      <p:cBhvr>
                                        <p:cTn id="7" dur="500"/>
                                        <p:tgtEl>
                                          <p:spTgt spid="136397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364069"/>
                                        </p:tgtEl>
                                        <p:attrNameLst>
                                          <p:attrName>style.visibility</p:attrName>
                                        </p:attrNameLst>
                                      </p:cBhvr>
                                      <p:to>
                                        <p:strVal val="visible"/>
                                      </p:to>
                                    </p:set>
                                    <p:animEffect transition="in" filter="wipe(up)">
                                      <p:cBhvr>
                                        <p:cTn id="12" dur="500"/>
                                        <p:tgtEl>
                                          <p:spTgt spid="1364069"/>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499"/>
                                          </p:stCondLst>
                                        </p:cTn>
                                        <p:tgtEl>
                                          <p:spTgt spid="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499"/>
                                          </p:stCondLst>
                                        </p:cTn>
                                        <p:tgtEl>
                                          <p:spTgt spid="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499"/>
                                          </p:stCondLst>
                                        </p:cTn>
                                        <p:tgtEl>
                                          <p:spTgt spid="3"/>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499"/>
                                          </p:stCondLst>
                                        </p:cTn>
                                        <p:tgtEl>
                                          <p:spTgt spid="1364068"/>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grpId="0" nodeType="clickEffect">
                                  <p:stCondLst>
                                    <p:cond delay="0"/>
                                  </p:stCondLst>
                                  <p:childTnLst>
                                    <p:set>
                                      <p:cBhvr>
                                        <p:cTn id="32" dur="1" fill="hold">
                                          <p:stCondLst>
                                            <p:cond delay="0"/>
                                          </p:stCondLst>
                                        </p:cTn>
                                        <p:tgtEl>
                                          <p:spTgt spid="1364070"/>
                                        </p:tgtEl>
                                        <p:attrNameLst>
                                          <p:attrName>style.visibility</p:attrName>
                                        </p:attrNameLst>
                                      </p:cBhvr>
                                      <p:to>
                                        <p:strVal val="visible"/>
                                      </p:to>
                                    </p:set>
                                    <p:animEffect transition="in" filter="wipe(up)">
                                      <p:cBhvr>
                                        <p:cTn id="33" dur="500"/>
                                        <p:tgtEl>
                                          <p:spTgt spid="1364070"/>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1" fill="hold" grpId="0" nodeType="clickEffect">
                                  <p:stCondLst>
                                    <p:cond delay="0"/>
                                  </p:stCondLst>
                                  <p:childTnLst>
                                    <p:set>
                                      <p:cBhvr>
                                        <p:cTn id="37" dur="1" fill="hold">
                                          <p:stCondLst>
                                            <p:cond delay="0"/>
                                          </p:stCondLst>
                                        </p:cTn>
                                        <p:tgtEl>
                                          <p:spTgt spid="1363971"/>
                                        </p:tgtEl>
                                        <p:attrNameLst>
                                          <p:attrName>style.visibility</p:attrName>
                                        </p:attrNameLst>
                                      </p:cBhvr>
                                      <p:to>
                                        <p:strVal val="visible"/>
                                      </p:to>
                                    </p:set>
                                    <p:animEffect transition="in" filter="wipe(up)">
                                      <p:cBhvr>
                                        <p:cTn id="38" dur="500"/>
                                        <p:tgtEl>
                                          <p:spTgt spid="13639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3971" grpId="0" animBg="1" autoUpdateAnimBg="0"/>
      <p:bldP spid="1363972" grpId="0" autoUpdateAnimBg="0"/>
      <p:bldP spid="1364068" grpId="0" autoUpdateAnimBg="0"/>
      <p:bldP spid="1364069" grpId="0" autoUpdateAnimBg="0"/>
      <p:bldP spid="1364070" grpId="0"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Slide Number Placeholder 2"/>
          <p:cNvSpPr>
            <a:spLocks noGrp="1"/>
          </p:cNvSpPr>
          <p:nvPr>
            <p:ph type="sldNum" sz="quarter" idx="10"/>
          </p:nvPr>
        </p:nvSpPr>
        <p:spPr>
          <a:noFill/>
        </p:spPr>
        <p:txBody>
          <a:bodyPr/>
          <a:lstStyle/>
          <a:p>
            <a:fld id="{2C232D45-0BB5-4035-955B-A4BBB54A3161}" type="slidenum">
              <a:rPr lang="en-US" smtClean="0">
                <a:latin typeface="Arial" pitchFamily="34" charset="0"/>
              </a:rPr>
              <a:pPr/>
              <a:t>157</a:t>
            </a:fld>
            <a:endParaRPr lang="en-US" smtClean="0">
              <a:latin typeface="Arial" pitchFamily="34" charset="0"/>
            </a:endParaRPr>
          </a:p>
        </p:txBody>
      </p:sp>
      <p:grpSp>
        <p:nvGrpSpPr>
          <p:cNvPr id="2" name="Group 394"/>
          <p:cNvGrpSpPr>
            <a:grpSpLocks/>
          </p:cNvGrpSpPr>
          <p:nvPr/>
        </p:nvGrpSpPr>
        <p:grpSpPr bwMode="auto">
          <a:xfrm>
            <a:off x="4953000" y="1943100"/>
            <a:ext cx="4191000" cy="2794000"/>
            <a:chOff x="3120" y="1224"/>
            <a:chExt cx="2640" cy="1760"/>
          </a:xfrm>
        </p:grpSpPr>
        <p:sp>
          <p:nvSpPr>
            <p:cNvPr id="164958" name="Rectangle 392"/>
            <p:cNvSpPr>
              <a:spLocks noChangeArrowheads="1"/>
            </p:cNvSpPr>
            <p:nvPr/>
          </p:nvSpPr>
          <p:spPr bwMode="auto">
            <a:xfrm>
              <a:off x="3120" y="2096"/>
              <a:ext cx="1488" cy="888"/>
            </a:xfrm>
            <a:prstGeom prst="rect">
              <a:avLst/>
            </a:prstGeom>
            <a:solidFill>
              <a:srgbClr val="BBEFFF"/>
            </a:solidFill>
            <a:ln w="12700">
              <a:solidFill>
                <a:schemeClr val="tx1"/>
              </a:solidFill>
              <a:miter lim="800000"/>
              <a:headEnd/>
              <a:tailEnd/>
            </a:ln>
          </p:spPr>
          <p:txBody>
            <a:bodyPr wrap="none" anchor="ctr"/>
            <a:lstStyle/>
            <a:p>
              <a:endParaRPr lang="en-US"/>
            </a:p>
          </p:txBody>
        </p:sp>
        <p:sp>
          <p:nvSpPr>
            <p:cNvPr id="164959" name="Rectangle 393"/>
            <p:cNvSpPr>
              <a:spLocks noChangeArrowheads="1"/>
            </p:cNvSpPr>
            <p:nvPr/>
          </p:nvSpPr>
          <p:spPr bwMode="auto">
            <a:xfrm>
              <a:off x="4608" y="1224"/>
              <a:ext cx="1152" cy="864"/>
            </a:xfrm>
            <a:prstGeom prst="rect">
              <a:avLst/>
            </a:prstGeom>
            <a:solidFill>
              <a:srgbClr val="BBEFFF"/>
            </a:solidFill>
            <a:ln w="12700">
              <a:solidFill>
                <a:schemeClr val="tx1"/>
              </a:solidFill>
              <a:miter lim="800000"/>
              <a:headEnd/>
              <a:tailEnd/>
            </a:ln>
          </p:spPr>
          <p:txBody>
            <a:bodyPr wrap="none" anchor="ctr"/>
            <a:lstStyle/>
            <a:p>
              <a:endParaRPr lang="en-US"/>
            </a:p>
          </p:txBody>
        </p:sp>
      </p:grpSp>
      <p:sp>
        <p:nvSpPr>
          <p:cNvPr id="1366405" name="Rectangle 389"/>
          <p:cNvSpPr>
            <a:spLocks noChangeArrowheads="1"/>
          </p:cNvSpPr>
          <p:nvPr/>
        </p:nvSpPr>
        <p:spPr bwMode="auto">
          <a:xfrm>
            <a:off x="7226300" y="3479800"/>
            <a:ext cx="1917700" cy="2489200"/>
          </a:xfrm>
          <a:prstGeom prst="rect">
            <a:avLst/>
          </a:prstGeom>
          <a:solidFill>
            <a:srgbClr val="BBEFFF"/>
          </a:solidFill>
          <a:ln w="12700">
            <a:solidFill>
              <a:schemeClr val="tx1"/>
            </a:solidFill>
            <a:miter lim="800000"/>
            <a:headEnd/>
            <a:tailEnd/>
          </a:ln>
        </p:spPr>
        <p:txBody>
          <a:bodyPr wrap="none" anchor="ctr"/>
          <a:lstStyle/>
          <a:p>
            <a:endParaRPr lang="en-US"/>
          </a:p>
        </p:txBody>
      </p:sp>
      <p:sp>
        <p:nvSpPr>
          <p:cNvPr id="1366403" name="Rectangle 387"/>
          <p:cNvSpPr>
            <a:spLocks noChangeArrowheads="1"/>
          </p:cNvSpPr>
          <p:nvPr/>
        </p:nvSpPr>
        <p:spPr bwMode="auto">
          <a:xfrm>
            <a:off x="4902200" y="914400"/>
            <a:ext cx="2349500" cy="2032000"/>
          </a:xfrm>
          <a:prstGeom prst="rect">
            <a:avLst/>
          </a:prstGeom>
          <a:solidFill>
            <a:srgbClr val="BBEFFF"/>
          </a:solidFill>
          <a:ln w="12700">
            <a:solidFill>
              <a:schemeClr val="tx1"/>
            </a:solidFill>
            <a:miter lim="800000"/>
            <a:headEnd/>
            <a:tailEnd/>
          </a:ln>
        </p:spPr>
        <p:txBody>
          <a:bodyPr wrap="none" anchor="ctr"/>
          <a:lstStyle/>
          <a:p>
            <a:endParaRPr lang="en-US"/>
          </a:p>
        </p:txBody>
      </p:sp>
      <p:sp>
        <p:nvSpPr>
          <p:cNvPr id="164870" name="Rectangle 75"/>
          <p:cNvSpPr>
            <a:spLocks noGrp="1" noChangeArrowheads="1"/>
          </p:cNvSpPr>
          <p:nvPr>
            <p:ph type="title"/>
          </p:nvPr>
        </p:nvSpPr>
        <p:spPr>
          <a:xfrm>
            <a:off x="460375" y="-66675"/>
            <a:ext cx="7924800" cy="914400"/>
          </a:xfrm>
          <a:noFill/>
        </p:spPr>
        <p:txBody>
          <a:bodyPr/>
          <a:lstStyle/>
          <a:p>
            <a:r>
              <a:rPr lang="en-US" sz="4000" smtClean="0"/>
              <a:t>The Leader/Followers Pattern</a:t>
            </a:r>
          </a:p>
        </p:txBody>
      </p:sp>
      <p:sp>
        <p:nvSpPr>
          <p:cNvPr id="1366092" name="Rectangle 76"/>
          <p:cNvSpPr>
            <a:spLocks noChangeArrowheads="1"/>
          </p:cNvSpPr>
          <p:nvPr/>
        </p:nvSpPr>
        <p:spPr bwMode="auto">
          <a:xfrm>
            <a:off x="42863" y="3319463"/>
            <a:ext cx="4821237" cy="1323975"/>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a:defRPr/>
            </a:pPr>
            <a:r>
              <a:rPr lang="en-US" sz="2000" u="none">
                <a:latin typeface="Arial" charset="0"/>
              </a:rPr>
              <a:t>This pattern eliminates the need for—&amp; the overhead of—a separate Reactor thread &amp; synchronized request queue used in the Half-Sync/Half-Async pattern</a:t>
            </a:r>
          </a:p>
        </p:txBody>
      </p:sp>
      <p:sp>
        <p:nvSpPr>
          <p:cNvPr id="164872" name="Rectangle 74"/>
          <p:cNvSpPr>
            <a:spLocks noChangeArrowheads="1"/>
          </p:cNvSpPr>
          <p:nvPr/>
        </p:nvSpPr>
        <p:spPr bwMode="auto">
          <a:xfrm>
            <a:off x="100013" y="915988"/>
            <a:ext cx="4695825" cy="2238375"/>
          </a:xfrm>
          <a:prstGeom prst="rect">
            <a:avLst/>
          </a:prstGeom>
          <a:solidFill>
            <a:srgbClr val="FFFF9F"/>
          </a:solidFill>
          <a:ln w="12700">
            <a:solidFill>
              <a:schemeClr val="tx1"/>
            </a:solidFill>
            <a:miter lim="800000"/>
            <a:headEnd/>
            <a:tailEnd/>
          </a:ln>
        </p:spPr>
        <p:txBody>
          <a:bodyPr>
            <a:spAutoFit/>
          </a:bodyPr>
          <a:lstStyle/>
          <a:p>
            <a:r>
              <a:rPr lang="en-US" sz="2000" u="none"/>
              <a:t>The Leader/Followers architectural pattern (P2) provides an efficient concurrency model where multiple threads take turns sharing event sources to detect, demux, dispatch, &amp; process service requests that occur on the event sources</a:t>
            </a:r>
          </a:p>
        </p:txBody>
      </p:sp>
      <p:graphicFrame>
        <p:nvGraphicFramePr>
          <p:cNvPr id="1366413" name="Group 397"/>
          <p:cNvGraphicFramePr>
            <a:graphicFrameLocks noGrp="1"/>
          </p:cNvGraphicFramePr>
          <p:nvPr/>
        </p:nvGraphicFramePr>
        <p:xfrm>
          <a:off x="34925" y="4838700"/>
          <a:ext cx="7150100" cy="1987233"/>
        </p:xfrm>
        <a:graphic>
          <a:graphicData uri="http://schemas.openxmlformats.org/drawingml/2006/table">
            <a:tbl>
              <a:tblPr/>
              <a:tblGrid>
                <a:gridCol w="1724025"/>
                <a:gridCol w="2740025"/>
                <a:gridCol w="2686050"/>
              </a:tblGrid>
              <a:tr h="584200">
                <a:tc>
                  <a:txBody>
                    <a:bodyPr/>
                    <a:lstStyle/>
                    <a:p>
                      <a:pPr marL="0" marR="0" lvl="0" indent="0" algn="r"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600" b="1" i="0" u="none" strike="noStrike" cap="none" normalizeH="0" baseline="0" smtClean="0">
                          <a:ln>
                            <a:noFill/>
                          </a:ln>
                          <a:solidFill>
                            <a:schemeClr val="bg1"/>
                          </a:solidFill>
                          <a:effectLst/>
                          <a:latin typeface="Arial" charset="0"/>
                        </a:rPr>
                        <a:t>Handles</a:t>
                      </a:r>
                    </a:p>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600" b="1" i="0" u="none" strike="noStrike" cap="none" normalizeH="0" baseline="0" smtClean="0">
                          <a:ln>
                            <a:noFill/>
                          </a:ln>
                          <a:solidFill>
                            <a:schemeClr val="bg1"/>
                          </a:solidFill>
                          <a:effectLst/>
                          <a:latin typeface="Arial" charset="0"/>
                        </a:rPr>
                        <a:t>Handle Sets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a:noFill/>
                    </a:lnBlToTr>
                    <a:solidFill>
                      <a:srgbClr val="336699"/>
                    </a:solidFill>
                  </a:tcPr>
                </a:tc>
                <a:tc>
                  <a:txBody>
                    <a:bodyPr/>
                    <a:lstStyle/>
                    <a:p>
                      <a:pPr marL="0" marR="0" lvl="0" indent="0" algn="ctr"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600" b="1" i="0" u="none" strike="noStrike" cap="none" normalizeH="0" baseline="0" smtClean="0">
                          <a:ln>
                            <a:noFill/>
                          </a:ln>
                          <a:solidFill>
                            <a:schemeClr val="bg1"/>
                          </a:solidFill>
                          <a:effectLst/>
                          <a:latin typeface="Arial" charset="0"/>
                        </a:rPr>
                        <a:t>Concurrent Handles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c>
                  <a:txBody>
                    <a:bodyPr/>
                    <a:lstStyle/>
                    <a:p>
                      <a:pPr marL="0" marR="0" lvl="0" indent="0" algn="ctr"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600" b="1" i="0" u="none" strike="noStrike" cap="none" normalizeH="0" baseline="0" smtClean="0">
                          <a:ln>
                            <a:noFill/>
                          </a:ln>
                          <a:solidFill>
                            <a:schemeClr val="bg1"/>
                          </a:solidFill>
                          <a:effectLst/>
                          <a:latin typeface="Arial" charset="0"/>
                        </a:rPr>
                        <a:t>Iterative Handles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r>
              <a:tr h="646113">
                <a:tc>
                  <a:txBody>
                    <a:bodyPr/>
                    <a:lstStyle/>
                    <a:p>
                      <a:pPr marL="0" marR="0" lvl="0" indent="0" algn="ctr" defTabSz="914400" rtl="0" eaLnBrk="0" fontAlgn="base" latinLnBrk="0" hangingPunct="0">
                        <a:lnSpc>
                          <a:spcPct val="100000"/>
                        </a:lnSpc>
                        <a:spcBef>
                          <a:spcPct val="0"/>
                        </a:spcBef>
                        <a:spcAft>
                          <a:spcPct val="0"/>
                        </a:spcAft>
                        <a:buClr>
                          <a:srgbClr val="006699"/>
                        </a:buClr>
                        <a:buSzPct val="85000"/>
                        <a:buFont typeface="Wingdings" pitchFamily="2" charset="2"/>
                        <a:buNone/>
                        <a:tabLst/>
                      </a:pPr>
                      <a:r>
                        <a:rPr kumimoji="0" lang="en-US" sz="1600" b="1" i="0" u="none" strike="noStrike" cap="none" normalizeH="0" baseline="0" smtClean="0">
                          <a:ln>
                            <a:noFill/>
                          </a:ln>
                          <a:solidFill>
                            <a:schemeClr val="bg1"/>
                          </a:solidFill>
                          <a:effectLst/>
                          <a:latin typeface="Arial" charset="0"/>
                        </a:rPr>
                        <a:t>Concurrent </a:t>
                      </a:r>
                    </a:p>
                    <a:p>
                      <a:pPr marL="0" marR="0" lvl="0" indent="0" algn="ctr" defTabSz="914400" rtl="0" eaLnBrk="0" fontAlgn="base" latinLnBrk="0" hangingPunct="0">
                        <a:lnSpc>
                          <a:spcPct val="100000"/>
                        </a:lnSpc>
                        <a:spcBef>
                          <a:spcPct val="0"/>
                        </a:spcBef>
                        <a:spcAft>
                          <a:spcPct val="0"/>
                        </a:spcAft>
                        <a:buClr>
                          <a:srgbClr val="006699"/>
                        </a:buClr>
                        <a:buSzPct val="85000"/>
                        <a:buFont typeface="Wingdings" pitchFamily="2" charset="2"/>
                        <a:buNone/>
                        <a:tabLst/>
                      </a:pPr>
                      <a:r>
                        <a:rPr kumimoji="0" lang="en-US" sz="1600" b="1" i="0" u="none" strike="noStrike" cap="none" normalizeH="0" baseline="0" smtClean="0">
                          <a:ln>
                            <a:noFill/>
                          </a:ln>
                          <a:solidFill>
                            <a:schemeClr val="bg1"/>
                          </a:solidFill>
                          <a:effectLst/>
                          <a:latin typeface="Arial" charset="0"/>
                        </a:rPr>
                        <a:t>Handle Sets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c>
                  <a:txBody>
                    <a:bodyPr/>
                    <a:lstStyle/>
                    <a:p>
                      <a:pPr marL="0" marR="0" lvl="0" indent="0" algn="ctr"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600" b="1" i="0" u="none" strike="noStrike" cap="none" normalizeH="0" baseline="0" smtClean="0">
                          <a:ln>
                            <a:noFill/>
                          </a:ln>
                          <a:solidFill>
                            <a:schemeClr val="tx1"/>
                          </a:solidFill>
                          <a:effectLst/>
                          <a:latin typeface="Arial" charset="0"/>
                        </a:rPr>
                        <a:t>UDP Sockets + </a:t>
                      </a:r>
                      <a:r>
                        <a:rPr kumimoji="0" lang="en-US" sz="1400" b="1" i="0" u="none" strike="noStrike" cap="none" normalizeH="0" baseline="0" smtClean="0">
                          <a:ln>
                            <a:noFill/>
                          </a:ln>
                          <a:solidFill>
                            <a:schemeClr val="tx1"/>
                          </a:solidFill>
                          <a:effectLst/>
                          <a:latin typeface="Courier New" pitchFamily="49" charset="0"/>
                        </a:rPr>
                        <a:t>WaitForMultipleObjects()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600" b="1" i="0" u="none" strike="noStrike" cap="none" normalizeH="0" baseline="0" smtClean="0">
                          <a:ln>
                            <a:noFill/>
                          </a:ln>
                          <a:solidFill>
                            <a:schemeClr val="tx1"/>
                          </a:solidFill>
                          <a:effectLst/>
                          <a:latin typeface="Arial" charset="0"/>
                        </a:rPr>
                        <a:t>TCP Sockets + </a:t>
                      </a:r>
                      <a:r>
                        <a:rPr kumimoji="0" lang="en-US" sz="1400" b="1" i="0" u="none" strike="noStrike" cap="none" normalizeH="0" baseline="0" smtClean="0">
                          <a:ln>
                            <a:noFill/>
                          </a:ln>
                          <a:solidFill>
                            <a:schemeClr val="tx1"/>
                          </a:solidFill>
                          <a:effectLst/>
                          <a:latin typeface="Courier New" pitchFamily="49" charset="0"/>
                        </a:rPr>
                        <a:t>WaitForMultpleObjects()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69913">
                <a:tc>
                  <a:txBody>
                    <a:bodyPr/>
                    <a:lstStyle/>
                    <a:p>
                      <a:pPr marL="0" marR="0" lvl="0" indent="0" algn="ctr" defTabSz="914400" rtl="0" eaLnBrk="0" fontAlgn="base" latinLnBrk="0" hangingPunct="0">
                        <a:lnSpc>
                          <a:spcPct val="100000"/>
                        </a:lnSpc>
                        <a:spcBef>
                          <a:spcPct val="0"/>
                        </a:spcBef>
                        <a:spcAft>
                          <a:spcPct val="0"/>
                        </a:spcAft>
                        <a:buClr>
                          <a:srgbClr val="006699"/>
                        </a:buClr>
                        <a:buSzPct val="85000"/>
                        <a:buFont typeface="Wingdings" pitchFamily="2" charset="2"/>
                        <a:buNone/>
                        <a:tabLst/>
                      </a:pPr>
                      <a:r>
                        <a:rPr kumimoji="0" lang="en-US" sz="1600" b="1" i="0" u="none" strike="noStrike" cap="none" normalizeH="0" baseline="0" smtClean="0">
                          <a:ln>
                            <a:noFill/>
                          </a:ln>
                          <a:solidFill>
                            <a:schemeClr val="bg1"/>
                          </a:solidFill>
                          <a:effectLst/>
                          <a:latin typeface="Arial" charset="0"/>
                        </a:rPr>
                        <a:t>Iterative </a:t>
                      </a:r>
                    </a:p>
                    <a:p>
                      <a:pPr marL="0" marR="0" lvl="0" indent="0" algn="ctr" defTabSz="914400" rtl="0" eaLnBrk="0" fontAlgn="base" latinLnBrk="0" hangingPunct="0">
                        <a:lnSpc>
                          <a:spcPct val="100000"/>
                        </a:lnSpc>
                        <a:spcBef>
                          <a:spcPct val="0"/>
                        </a:spcBef>
                        <a:spcAft>
                          <a:spcPct val="0"/>
                        </a:spcAft>
                        <a:buClr>
                          <a:srgbClr val="006699"/>
                        </a:buClr>
                        <a:buSzPct val="85000"/>
                        <a:buFont typeface="Wingdings" pitchFamily="2" charset="2"/>
                        <a:buNone/>
                        <a:tabLst/>
                      </a:pPr>
                      <a:r>
                        <a:rPr kumimoji="0" lang="en-US" sz="1600" b="1" i="0" u="none" strike="noStrike" cap="none" normalizeH="0" baseline="0" smtClean="0">
                          <a:ln>
                            <a:noFill/>
                          </a:ln>
                          <a:solidFill>
                            <a:schemeClr val="bg1"/>
                          </a:solidFill>
                          <a:effectLst/>
                          <a:latin typeface="Arial" charset="0"/>
                        </a:rPr>
                        <a:t>Handle Sets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336699"/>
                    </a:solidFill>
                  </a:tcPr>
                </a:tc>
                <a:tc>
                  <a:txBody>
                    <a:bodyPr/>
                    <a:lstStyle/>
                    <a:p>
                      <a:pPr marL="0" marR="0" lvl="0" indent="0" algn="ctr"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600" b="1" i="0" u="none" strike="noStrike" cap="none" normalizeH="0" baseline="0" smtClean="0">
                          <a:ln>
                            <a:noFill/>
                          </a:ln>
                          <a:solidFill>
                            <a:schemeClr val="tx1"/>
                          </a:solidFill>
                          <a:effectLst/>
                          <a:latin typeface="Arial" charset="0"/>
                        </a:rPr>
                        <a:t>UDP Sockets + </a:t>
                      </a:r>
                      <a:r>
                        <a:rPr kumimoji="0" lang="en-US" sz="1600" b="1" i="0" u="none" strike="noStrike" cap="none" normalizeH="0" baseline="0" smtClean="0">
                          <a:ln>
                            <a:noFill/>
                          </a:ln>
                          <a:solidFill>
                            <a:schemeClr val="tx1"/>
                          </a:solidFill>
                          <a:effectLst/>
                          <a:latin typeface="Courier New" pitchFamily="49" charset="0"/>
                        </a:rPr>
                        <a:t>select()</a:t>
                      </a:r>
                      <a:r>
                        <a:rPr kumimoji="0" lang="en-US" sz="1600" b="1" i="0" u="none" strike="noStrike" cap="none" normalizeH="0" baseline="0" smtClean="0">
                          <a:ln>
                            <a:noFill/>
                          </a:ln>
                          <a:solidFill>
                            <a:schemeClr val="tx1"/>
                          </a:solidFill>
                          <a:effectLst/>
                          <a:latin typeface="Arial" charset="0"/>
                        </a:rPr>
                        <a:t>/</a:t>
                      </a:r>
                      <a:r>
                        <a:rPr kumimoji="0" lang="en-US" sz="1600" b="1" i="0" u="none" strike="noStrike" cap="none" normalizeH="0" baseline="0" smtClean="0">
                          <a:ln>
                            <a:noFill/>
                          </a:ln>
                          <a:solidFill>
                            <a:schemeClr val="tx1"/>
                          </a:solidFill>
                          <a:effectLst/>
                          <a:latin typeface="Courier New" pitchFamily="49" charset="0"/>
                        </a:rPr>
                        <a:t>poll()</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600" b="1" i="0" u="none" strike="noStrike" cap="none" normalizeH="0" baseline="0" smtClean="0">
                          <a:ln>
                            <a:noFill/>
                          </a:ln>
                          <a:solidFill>
                            <a:schemeClr val="tx1"/>
                          </a:solidFill>
                          <a:effectLst/>
                          <a:latin typeface="Arial" charset="0"/>
                        </a:rPr>
                        <a:t>TCP Sockets + </a:t>
                      </a:r>
                      <a:r>
                        <a:rPr kumimoji="0" lang="en-US" sz="1600" b="1" i="0" u="none" strike="noStrike" cap="none" normalizeH="0" baseline="0" smtClean="0">
                          <a:ln>
                            <a:noFill/>
                          </a:ln>
                          <a:solidFill>
                            <a:schemeClr val="tx1"/>
                          </a:solidFill>
                          <a:effectLst/>
                          <a:latin typeface="Courier New" pitchFamily="49" charset="0"/>
                        </a:rPr>
                        <a:t>select()</a:t>
                      </a:r>
                      <a:r>
                        <a:rPr kumimoji="0" lang="en-US" sz="1600" b="1" i="0" u="none" strike="noStrike" cap="none" normalizeH="0" baseline="0" smtClean="0">
                          <a:ln>
                            <a:noFill/>
                          </a:ln>
                          <a:solidFill>
                            <a:schemeClr val="tx1"/>
                          </a:solidFill>
                          <a:effectLst/>
                          <a:latin typeface="Arial" charset="0"/>
                        </a:rPr>
                        <a:t>/</a:t>
                      </a:r>
                      <a:r>
                        <a:rPr kumimoji="0" lang="en-US" sz="1600" b="1" i="0" u="none" strike="noStrike" cap="none" normalizeH="0" baseline="0" smtClean="0">
                          <a:ln>
                            <a:noFill/>
                          </a:ln>
                          <a:solidFill>
                            <a:schemeClr val="tx1"/>
                          </a:solidFill>
                          <a:effectLst/>
                          <a:latin typeface="Courier New" pitchFamily="49" charset="0"/>
                        </a:rPr>
                        <a:t>poll()</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pSp>
        <p:nvGrpSpPr>
          <p:cNvPr id="164892" name="Group 395"/>
          <p:cNvGrpSpPr>
            <a:grpSpLocks/>
          </p:cNvGrpSpPr>
          <p:nvPr/>
        </p:nvGrpSpPr>
        <p:grpSpPr bwMode="auto">
          <a:xfrm>
            <a:off x="4894263" y="879475"/>
            <a:ext cx="4341812" cy="5124450"/>
            <a:chOff x="3083" y="554"/>
            <a:chExt cx="2735" cy="3228"/>
          </a:xfrm>
        </p:grpSpPr>
        <p:sp>
          <p:nvSpPr>
            <p:cNvPr id="164893" name="Freeform 8"/>
            <p:cNvSpPr>
              <a:spLocks noChangeAspect="1"/>
            </p:cNvSpPr>
            <p:nvPr/>
          </p:nvSpPr>
          <p:spPr bwMode="auto">
            <a:xfrm>
              <a:off x="5072" y="1938"/>
              <a:ext cx="177" cy="138"/>
            </a:xfrm>
            <a:custGeom>
              <a:avLst/>
              <a:gdLst>
                <a:gd name="T0" fmla="*/ 0 w 168"/>
                <a:gd name="T1" fmla="*/ 139 h 131"/>
                <a:gd name="T2" fmla="*/ 169 w 168"/>
                <a:gd name="T3" fmla="*/ 139 h 131"/>
                <a:gd name="T4" fmla="*/ 182 w 168"/>
                <a:gd name="T5" fmla="*/ 139 h 131"/>
                <a:gd name="T6" fmla="*/ 169 w 168"/>
                <a:gd name="T7" fmla="*/ 153 h 131"/>
                <a:gd name="T8" fmla="*/ 84 w 168"/>
                <a:gd name="T9" fmla="*/ 27 h 131"/>
                <a:gd name="T10" fmla="*/ 84 w 168"/>
                <a:gd name="T11" fmla="*/ 15 h 131"/>
                <a:gd name="T12" fmla="*/ 99 w 168"/>
                <a:gd name="T13" fmla="*/ 0 h 131"/>
                <a:gd name="T14" fmla="*/ 99 w 168"/>
                <a:gd name="T15" fmla="*/ 15 h 131"/>
                <a:gd name="T16" fmla="*/ 182 w 168"/>
                <a:gd name="T17" fmla="*/ 139 h 131"/>
                <a:gd name="T18" fmla="*/ 196 w 168"/>
                <a:gd name="T19" fmla="*/ 153 h 131"/>
                <a:gd name="T20" fmla="*/ 169 w 168"/>
                <a:gd name="T21" fmla="*/ 153 h 131"/>
                <a:gd name="T22" fmla="*/ 0 w 168"/>
                <a:gd name="T23" fmla="*/ 153 h 131"/>
                <a:gd name="T24" fmla="*/ 0 w 168"/>
                <a:gd name="T25" fmla="*/ 139 h 1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8"/>
                <a:gd name="T40" fmla="*/ 0 h 131"/>
                <a:gd name="T41" fmla="*/ 168 w 168"/>
                <a:gd name="T42" fmla="*/ 131 h 1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8" h="131">
                  <a:moveTo>
                    <a:pt x="0" y="119"/>
                  </a:moveTo>
                  <a:lnTo>
                    <a:pt x="144" y="119"/>
                  </a:lnTo>
                  <a:lnTo>
                    <a:pt x="156" y="119"/>
                  </a:lnTo>
                  <a:lnTo>
                    <a:pt x="144" y="131"/>
                  </a:lnTo>
                  <a:lnTo>
                    <a:pt x="72" y="24"/>
                  </a:lnTo>
                  <a:lnTo>
                    <a:pt x="72" y="12"/>
                  </a:lnTo>
                  <a:lnTo>
                    <a:pt x="84" y="0"/>
                  </a:lnTo>
                  <a:lnTo>
                    <a:pt x="84" y="12"/>
                  </a:lnTo>
                  <a:lnTo>
                    <a:pt x="156" y="119"/>
                  </a:lnTo>
                  <a:lnTo>
                    <a:pt x="168" y="131"/>
                  </a:lnTo>
                  <a:lnTo>
                    <a:pt x="144" y="131"/>
                  </a:lnTo>
                  <a:lnTo>
                    <a:pt x="0" y="131"/>
                  </a:lnTo>
                  <a:lnTo>
                    <a:pt x="0" y="119"/>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4894" name="Freeform 9"/>
            <p:cNvSpPr>
              <a:spLocks noChangeAspect="1"/>
            </p:cNvSpPr>
            <p:nvPr/>
          </p:nvSpPr>
          <p:spPr bwMode="auto">
            <a:xfrm>
              <a:off x="5060" y="1951"/>
              <a:ext cx="100" cy="125"/>
            </a:xfrm>
            <a:custGeom>
              <a:avLst/>
              <a:gdLst>
                <a:gd name="T0" fmla="*/ 108 w 96"/>
                <a:gd name="T1" fmla="*/ 15 h 119"/>
                <a:gd name="T2" fmla="*/ 27 w 96"/>
                <a:gd name="T3" fmla="*/ 138 h 119"/>
                <a:gd name="T4" fmla="*/ 15 w 96"/>
                <a:gd name="T5" fmla="*/ 138 h 119"/>
                <a:gd name="T6" fmla="*/ 0 w 96"/>
                <a:gd name="T7" fmla="*/ 138 h 119"/>
                <a:gd name="T8" fmla="*/ 15 w 96"/>
                <a:gd name="T9" fmla="*/ 124 h 119"/>
                <a:gd name="T10" fmla="*/ 96 w 96"/>
                <a:gd name="T11" fmla="*/ 0 h 119"/>
                <a:gd name="T12" fmla="*/ 108 w 96"/>
                <a:gd name="T13" fmla="*/ 15 h 119"/>
                <a:gd name="T14" fmla="*/ 0 60000 65536"/>
                <a:gd name="T15" fmla="*/ 0 60000 65536"/>
                <a:gd name="T16" fmla="*/ 0 60000 65536"/>
                <a:gd name="T17" fmla="*/ 0 60000 65536"/>
                <a:gd name="T18" fmla="*/ 0 60000 65536"/>
                <a:gd name="T19" fmla="*/ 0 60000 65536"/>
                <a:gd name="T20" fmla="*/ 0 60000 65536"/>
                <a:gd name="T21" fmla="*/ 0 w 96"/>
                <a:gd name="T22" fmla="*/ 0 h 119"/>
                <a:gd name="T23" fmla="*/ 96 w 96"/>
                <a:gd name="T24" fmla="*/ 119 h 1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19">
                  <a:moveTo>
                    <a:pt x="96" y="12"/>
                  </a:moveTo>
                  <a:lnTo>
                    <a:pt x="24" y="119"/>
                  </a:lnTo>
                  <a:lnTo>
                    <a:pt x="12" y="119"/>
                  </a:lnTo>
                  <a:lnTo>
                    <a:pt x="0" y="119"/>
                  </a:lnTo>
                  <a:lnTo>
                    <a:pt x="12" y="107"/>
                  </a:lnTo>
                  <a:lnTo>
                    <a:pt x="84" y="0"/>
                  </a:lnTo>
                  <a:lnTo>
                    <a:pt x="96"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4895" name="Rectangle 10"/>
            <p:cNvSpPr>
              <a:spLocks noChangeAspect="1" noChangeArrowheads="1"/>
            </p:cNvSpPr>
            <p:nvPr/>
          </p:nvSpPr>
          <p:spPr bwMode="auto">
            <a:xfrm>
              <a:off x="5148" y="2076"/>
              <a:ext cx="12" cy="15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4896" name="Rectangle 12"/>
            <p:cNvSpPr>
              <a:spLocks noChangeAspect="1" noChangeArrowheads="1"/>
            </p:cNvSpPr>
            <p:nvPr/>
          </p:nvSpPr>
          <p:spPr bwMode="auto">
            <a:xfrm>
              <a:off x="3716" y="1573"/>
              <a:ext cx="58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4897" name="Rectangle 13"/>
            <p:cNvSpPr>
              <a:spLocks noChangeAspect="1" noChangeArrowheads="1"/>
            </p:cNvSpPr>
            <p:nvPr/>
          </p:nvSpPr>
          <p:spPr bwMode="auto">
            <a:xfrm>
              <a:off x="4283" y="1573"/>
              <a:ext cx="13" cy="23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4898" name="Rectangle 14"/>
            <p:cNvSpPr>
              <a:spLocks noChangeAspect="1" noChangeArrowheads="1"/>
            </p:cNvSpPr>
            <p:nvPr/>
          </p:nvSpPr>
          <p:spPr bwMode="auto">
            <a:xfrm>
              <a:off x="3716" y="1799"/>
              <a:ext cx="567"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4899" name="Rectangle 15"/>
            <p:cNvSpPr>
              <a:spLocks noChangeAspect="1" noChangeArrowheads="1"/>
            </p:cNvSpPr>
            <p:nvPr/>
          </p:nvSpPr>
          <p:spPr bwMode="auto">
            <a:xfrm>
              <a:off x="3716" y="1573"/>
              <a:ext cx="13" cy="22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4900" name="Rectangle 16"/>
            <p:cNvSpPr>
              <a:spLocks noChangeAspect="1" noChangeArrowheads="1"/>
            </p:cNvSpPr>
            <p:nvPr/>
          </p:nvSpPr>
          <p:spPr bwMode="auto">
            <a:xfrm>
              <a:off x="3792" y="1610"/>
              <a:ext cx="372"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Handle</a:t>
              </a:r>
              <a:endParaRPr lang="en-US" b="1" u="none"/>
            </a:p>
          </p:txBody>
        </p:sp>
        <p:sp>
          <p:nvSpPr>
            <p:cNvPr id="164901" name="Rectangle 17"/>
            <p:cNvSpPr>
              <a:spLocks noChangeAspect="1" noChangeArrowheads="1"/>
            </p:cNvSpPr>
            <p:nvPr/>
          </p:nvSpPr>
          <p:spPr bwMode="auto">
            <a:xfrm>
              <a:off x="4321" y="1547"/>
              <a:ext cx="202" cy="115"/>
            </a:xfrm>
            <a:prstGeom prst="rect">
              <a:avLst/>
            </a:prstGeom>
            <a:noFill/>
            <a:ln w="9525">
              <a:noFill/>
              <a:miter lim="800000"/>
              <a:headEnd/>
              <a:tailEnd/>
            </a:ln>
          </p:spPr>
          <p:txBody>
            <a:bodyPr wrap="none" lIns="0" tIns="0" rIns="0" bIns="0">
              <a:spAutoFit/>
            </a:bodyPr>
            <a:lstStyle/>
            <a:p>
              <a:r>
                <a:rPr lang="en-US" sz="1200" u="none">
                  <a:solidFill>
                    <a:srgbClr val="000000"/>
                  </a:solidFill>
                </a:rPr>
                <a:t>uses</a:t>
              </a:r>
              <a:endParaRPr lang="en-US" b="1" u="none"/>
            </a:p>
          </p:txBody>
        </p:sp>
        <p:sp>
          <p:nvSpPr>
            <p:cNvPr id="164902" name="Rectangle 18"/>
            <p:cNvSpPr>
              <a:spLocks noChangeAspect="1" noChangeArrowheads="1"/>
            </p:cNvSpPr>
            <p:nvPr/>
          </p:nvSpPr>
          <p:spPr bwMode="auto">
            <a:xfrm>
              <a:off x="4959" y="554"/>
              <a:ext cx="584" cy="116"/>
            </a:xfrm>
            <a:prstGeom prst="rect">
              <a:avLst/>
            </a:prstGeom>
            <a:noFill/>
            <a:ln w="9525">
              <a:noFill/>
              <a:miter lim="800000"/>
              <a:headEnd/>
              <a:tailEnd/>
            </a:ln>
          </p:spPr>
          <p:txBody>
            <a:bodyPr wrap="none" lIns="0" tIns="0" rIns="0" bIns="0">
              <a:spAutoFit/>
            </a:bodyPr>
            <a:lstStyle/>
            <a:p>
              <a:r>
                <a:rPr lang="en-US" sz="1200" u="none">
                  <a:solidFill>
                    <a:srgbClr val="000000"/>
                  </a:solidFill>
                </a:rPr>
                <a:t>demultiplexes</a:t>
              </a:r>
              <a:endParaRPr lang="en-US" b="1" u="none"/>
            </a:p>
          </p:txBody>
        </p:sp>
        <p:sp>
          <p:nvSpPr>
            <p:cNvPr id="164903" name="Rectangle 19"/>
            <p:cNvSpPr>
              <a:spLocks noChangeAspect="1" noChangeArrowheads="1"/>
            </p:cNvSpPr>
            <p:nvPr/>
          </p:nvSpPr>
          <p:spPr bwMode="auto">
            <a:xfrm>
              <a:off x="4068" y="1840"/>
              <a:ext cx="65" cy="202"/>
            </a:xfrm>
            <a:prstGeom prst="rect">
              <a:avLst/>
            </a:prstGeom>
            <a:noFill/>
            <a:ln w="9525">
              <a:noFill/>
              <a:miter lim="800000"/>
              <a:headEnd/>
              <a:tailEnd/>
            </a:ln>
          </p:spPr>
          <p:txBody>
            <a:bodyPr wrap="none" lIns="0" tIns="0" rIns="0" bIns="0">
              <a:spAutoFit/>
            </a:bodyPr>
            <a:lstStyle/>
            <a:p>
              <a:r>
                <a:rPr lang="en-US" sz="2100" u="none">
                  <a:solidFill>
                    <a:srgbClr val="000000"/>
                  </a:solidFill>
                </a:rPr>
                <a:t>*</a:t>
              </a:r>
              <a:endParaRPr lang="en-US" b="1" u="none"/>
            </a:p>
          </p:txBody>
        </p:sp>
        <p:sp>
          <p:nvSpPr>
            <p:cNvPr id="164904" name="Rectangle 20"/>
            <p:cNvSpPr>
              <a:spLocks noChangeAspect="1" noChangeArrowheads="1"/>
            </p:cNvSpPr>
            <p:nvPr/>
          </p:nvSpPr>
          <p:spPr bwMode="auto">
            <a:xfrm>
              <a:off x="4542" y="718"/>
              <a:ext cx="61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4905" name="Rectangle 21"/>
            <p:cNvSpPr>
              <a:spLocks noChangeAspect="1" noChangeArrowheads="1"/>
            </p:cNvSpPr>
            <p:nvPr/>
          </p:nvSpPr>
          <p:spPr bwMode="auto">
            <a:xfrm>
              <a:off x="5148" y="718"/>
              <a:ext cx="12" cy="70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4906" name="Rectangle 22"/>
            <p:cNvSpPr>
              <a:spLocks noChangeAspect="1" noChangeArrowheads="1"/>
            </p:cNvSpPr>
            <p:nvPr/>
          </p:nvSpPr>
          <p:spPr bwMode="auto">
            <a:xfrm>
              <a:off x="3811" y="1422"/>
              <a:ext cx="12" cy="1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4907" name="Freeform 23"/>
            <p:cNvSpPr>
              <a:spLocks noChangeAspect="1"/>
            </p:cNvSpPr>
            <p:nvPr/>
          </p:nvSpPr>
          <p:spPr bwMode="auto">
            <a:xfrm>
              <a:off x="3811" y="1422"/>
              <a:ext cx="50" cy="163"/>
            </a:xfrm>
            <a:custGeom>
              <a:avLst/>
              <a:gdLst>
                <a:gd name="T0" fmla="*/ 54 w 48"/>
                <a:gd name="T1" fmla="*/ 0 h 155"/>
                <a:gd name="T2" fmla="*/ 42 w 48"/>
                <a:gd name="T3" fmla="*/ 0 h 155"/>
                <a:gd name="T4" fmla="*/ 0 w 48"/>
                <a:gd name="T5" fmla="*/ 138 h 155"/>
                <a:gd name="T6" fmla="*/ 0 w 48"/>
                <a:gd name="T7" fmla="*/ 138 h 155"/>
                <a:gd name="T8" fmla="*/ 15 w 48"/>
                <a:gd name="T9" fmla="*/ 180 h 155"/>
                <a:gd name="T10" fmla="*/ 15 w 48"/>
                <a:gd name="T11" fmla="*/ 138 h 155"/>
                <a:gd name="T12" fmla="*/ 54 w 48"/>
                <a:gd name="T13" fmla="*/ 0 h 155"/>
                <a:gd name="T14" fmla="*/ 0 60000 65536"/>
                <a:gd name="T15" fmla="*/ 0 60000 65536"/>
                <a:gd name="T16" fmla="*/ 0 60000 65536"/>
                <a:gd name="T17" fmla="*/ 0 60000 65536"/>
                <a:gd name="T18" fmla="*/ 0 60000 65536"/>
                <a:gd name="T19" fmla="*/ 0 60000 65536"/>
                <a:gd name="T20" fmla="*/ 0 60000 65536"/>
                <a:gd name="T21" fmla="*/ 0 w 48"/>
                <a:gd name="T22" fmla="*/ 0 h 155"/>
                <a:gd name="T23" fmla="*/ 48 w 48"/>
                <a:gd name="T24" fmla="*/ 155 h 1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55">
                  <a:moveTo>
                    <a:pt x="48" y="0"/>
                  </a:moveTo>
                  <a:lnTo>
                    <a:pt x="36" y="0"/>
                  </a:lnTo>
                  <a:lnTo>
                    <a:pt x="0" y="119"/>
                  </a:lnTo>
                  <a:lnTo>
                    <a:pt x="12" y="155"/>
                  </a:lnTo>
                  <a:lnTo>
                    <a:pt x="12" y="119"/>
                  </a:lnTo>
                  <a:lnTo>
                    <a:pt x="48"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4908" name="Freeform 24"/>
            <p:cNvSpPr>
              <a:spLocks noChangeAspect="1"/>
            </p:cNvSpPr>
            <p:nvPr/>
          </p:nvSpPr>
          <p:spPr bwMode="auto">
            <a:xfrm>
              <a:off x="3773" y="1422"/>
              <a:ext cx="50" cy="125"/>
            </a:xfrm>
            <a:custGeom>
              <a:avLst/>
              <a:gdLst>
                <a:gd name="T0" fmla="*/ 42 w 48"/>
                <a:gd name="T1" fmla="*/ 138 h 119"/>
                <a:gd name="T2" fmla="*/ 54 w 48"/>
                <a:gd name="T3" fmla="*/ 138 h 119"/>
                <a:gd name="T4" fmla="*/ 15 w 48"/>
                <a:gd name="T5" fmla="*/ 0 h 119"/>
                <a:gd name="T6" fmla="*/ 0 w 48"/>
                <a:gd name="T7" fmla="*/ 0 h 119"/>
                <a:gd name="T8" fmla="*/ 42 w 48"/>
                <a:gd name="T9" fmla="*/ 138 h 119"/>
                <a:gd name="T10" fmla="*/ 0 60000 65536"/>
                <a:gd name="T11" fmla="*/ 0 60000 65536"/>
                <a:gd name="T12" fmla="*/ 0 60000 65536"/>
                <a:gd name="T13" fmla="*/ 0 60000 65536"/>
                <a:gd name="T14" fmla="*/ 0 60000 65536"/>
                <a:gd name="T15" fmla="*/ 0 w 48"/>
                <a:gd name="T16" fmla="*/ 0 h 119"/>
                <a:gd name="T17" fmla="*/ 48 w 48"/>
                <a:gd name="T18" fmla="*/ 119 h 119"/>
              </a:gdLst>
              <a:ahLst/>
              <a:cxnLst>
                <a:cxn ang="T10">
                  <a:pos x="T0" y="T1"/>
                </a:cxn>
                <a:cxn ang="T11">
                  <a:pos x="T2" y="T3"/>
                </a:cxn>
                <a:cxn ang="T12">
                  <a:pos x="T4" y="T5"/>
                </a:cxn>
                <a:cxn ang="T13">
                  <a:pos x="T6" y="T7"/>
                </a:cxn>
                <a:cxn ang="T14">
                  <a:pos x="T8" y="T9"/>
                </a:cxn>
              </a:cxnLst>
              <a:rect l="T15" t="T16" r="T17" b="T18"/>
              <a:pathLst>
                <a:path w="48" h="119">
                  <a:moveTo>
                    <a:pt x="36" y="119"/>
                  </a:moveTo>
                  <a:lnTo>
                    <a:pt x="48" y="119"/>
                  </a:lnTo>
                  <a:lnTo>
                    <a:pt x="12" y="0"/>
                  </a:lnTo>
                  <a:lnTo>
                    <a:pt x="0" y="0"/>
                  </a:lnTo>
                  <a:lnTo>
                    <a:pt x="36" y="119"/>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4909" name="Rectangle 25"/>
            <p:cNvSpPr>
              <a:spLocks noChangeAspect="1" noChangeArrowheads="1"/>
            </p:cNvSpPr>
            <p:nvPr/>
          </p:nvSpPr>
          <p:spPr bwMode="auto">
            <a:xfrm>
              <a:off x="3813" y="1334"/>
              <a:ext cx="12" cy="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4910" name="Rectangle 26"/>
            <p:cNvSpPr>
              <a:spLocks noChangeAspect="1" noChangeArrowheads="1"/>
            </p:cNvSpPr>
            <p:nvPr/>
          </p:nvSpPr>
          <p:spPr bwMode="auto">
            <a:xfrm>
              <a:off x="5230" y="1259"/>
              <a:ext cx="65" cy="202"/>
            </a:xfrm>
            <a:prstGeom prst="rect">
              <a:avLst/>
            </a:prstGeom>
            <a:noFill/>
            <a:ln w="9525">
              <a:noFill/>
              <a:miter lim="800000"/>
              <a:headEnd/>
              <a:tailEnd/>
            </a:ln>
          </p:spPr>
          <p:txBody>
            <a:bodyPr wrap="none" lIns="0" tIns="0" rIns="0" bIns="0">
              <a:spAutoFit/>
            </a:bodyPr>
            <a:lstStyle/>
            <a:p>
              <a:r>
                <a:rPr lang="en-US" sz="2100" u="none">
                  <a:solidFill>
                    <a:srgbClr val="000000"/>
                  </a:solidFill>
                </a:rPr>
                <a:t>*</a:t>
              </a:r>
              <a:endParaRPr lang="en-US" b="1" u="none"/>
            </a:p>
          </p:txBody>
        </p:sp>
        <p:grpSp>
          <p:nvGrpSpPr>
            <p:cNvPr id="164911" name="Group 368"/>
            <p:cNvGrpSpPr>
              <a:grpSpLocks/>
            </p:cNvGrpSpPr>
            <p:nvPr/>
          </p:nvGrpSpPr>
          <p:grpSpPr bwMode="auto">
            <a:xfrm rot="-5400000">
              <a:off x="3851" y="2017"/>
              <a:ext cx="302" cy="88"/>
              <a:chOff x="3230" y="1648"/>
              <a:chExt cx="302" cy="88"/>
            </a:xfrm>
          </p:grpSpPr>
          <p:sp>
            <p:nvSpPr>
              <p:cNvPr id="164956" name="Freeform 28"/>
              <p:cNvSpPr>
                <a:spLocks noChangeAspect="1"/>
              </p:cNvSpPr>
              <p:nvPr/>
            </p:nvSpPr>
            <p:spPr bwMode="auto">
              <a:xfrm>
                <a:off x="3268" y="1648"/>
                <a:ext cx="264" cy="88"/>
              </a:xfrm>
              <a:custGeom>
                <a:avLst/>
                <a:gdLst>
                  <a:gd name="T0" fmla="*/ 0 w 252"/>
                  <a:gd name="T1" fmla="*/ 42 h 84"/>
                  <a:gd name="T2" fmla="*/ 124 w 252"/>
                  <a:gd name="T3" fmla="*/ 0 h 84"/>
                  <a:gd name="T4" fmla="*/ 124 w 252"/>
                  <a:gd name="T5" fmla="*/ 0 h 84"/>
                  <a:gd name="T6" fmla="*/ 124 w 252"/>
                  <a:gd name="T7" fmla="*/ 0 h 84"/>
                  <a:gd name="T8" fmla="*/ 248 w 252"/>
                  <a:gd name="T9" fmla="*/ 42 h 84"/>
                  <a:gd name="T10" fmla="*/ 290 w 252"/>
                  <a:gd name="T11" fmla="*/ 42 h 84"/>
                  <a:gd name="T12" fmla="*/ 248 w 252"/>
                  <a:gd name="T13" fmla="*/ 54 h 84"/>
                  <a:gd name="T14" fmla="*/ 124 w 252"/>
                  <a:gd name="T15" fmla="*/ 96 h 84"/>
                  <a:gd name="T16" fmla="*/ 124 w 252"/>
                  <a:gd name="T17" fmla="*/ 96 h 84"/>
                  <a:gd name="T18" fmla="*/ 124 w 252"/>
                  <a:gd name="T19" fmla="*/ 96 h 84"/>
                  <a:gd name="T20" fmla="*/ 124 w 252"/>
                  <a:gd name="T21" fmla="*/ 83 h 84"/>
                  <a:gd name="T22" fmla="*/ 248 w 252"/>
                  <a:gd name="T23" fmla="*/ 42 h 84"/>
                  <a:gd name="T24" fmla="*/ 248 w 252"/>
                  <a:gd name="T25" fmla="*/ 54 h 84"/>
                  <a:gd name="T26" fmla="*/ 248 w 252"/>
                  <a:gd name="T27" fmla="*/ 54 h 84"/>
                  <a:gd name="T28" fmla="*/ 124 w 252"/>
                  <a:gd name="T29" fmla="*/ 15 h 84"/>
                  <a:gd name="T30" fmla="*/ 124 w 252"/>
                  <a:gd name="T31" fmla="*/ 0 h 84"/>
                  <a:gd name="T32" fmla="*/ 124 w 252"/>
                  <a:gd name="T33" fmla="*/ 15 h 84"/>
                  <a:gd name="T34" fmla="*/ 0 w 252"/>
                  <a:gd name="T35" fmla="*/ 54 h 84"/>
                  <a:gd name="T36" fmla="*/ 0 w 252"/>
                  <a:gd name="T37" fmla="*/ 42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2"/>
                  <a:gd name="T58" fmla="*/ 0 h 84"/>
                  <a:gd name="T59" fmla="*/ 252 w 252"/>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2" h="84">
                    <a:moveTo>
                      <a:pt x="0" y="36"/>
                    </a:moveTo>
                    <a:lnTo>
                      <a:pt x="108" y="0"/>
                    </a:lnTo>
                    <a:lnTo>
                      <a:pt x="216" y="36"/>
                    </a:lnTo>
                    <a:lnTo>
                      <a:pt x="252" y="36"/>
                    </a:lnTo>
                    <a:lnTo>
                      <a:pt x="216" y="48"/>
                    </a:lnTo>
                    <a:lnTo>
                      <a:pt x="108" y="84"/>
                    </a:lnTo>
                    <a:lnTo>
                      <a:pt x="108" y="72"/>
                    </a:lnTo>
                    <a:lnTo>
                      <a:pt x="216" y="36"/>
                    </a:lnTo>
                    <a:lnTo>
                      <a:pt x="216" y="48"/>
                    </a:lnTo>
                    <a:lnTo>
                      <a:pt x="108" y="12"/>
                    </a:lnTo>
                    <a:lnTo>
                      <a:pt x="108" y="0"/>
                    </a:lnTo>
                    <a:lnTo>
                      <a:pt x="108" y="12"/>
                    </a:lnTo>
                    <a:lnTo>
                      <a:pt x="0" y="48"/>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4957" name="Freeform 29"/>
              <p:cNvSpPr>
                <a:spLocks noChangeAspect="1"/>
              </p:cNvSpPr>
              <p:nvPr/>
            </p:nvSpPr>
            <p:spPr bwMode="auto">
              <a:xfrm>
                <a:off x="3230" y="1686"/>
                <a:ext cx="151" cy="50"/>
              </a:xfrm>
              <a:custGeom>
                <a:avLst/>
                <a:gdLst>
                  <a:gd name="T0" fmla="*/ 166 w 144"/>
                  <a:gd name="T1" fmla="*/ 54 h 48"/>
                  <a:gd name="T2" fmla="*/ 42 w 144"/>
                  <a:gd name="T3" fmla="*/ 15 h 48"/>
                  <a:gd name="T4" fmla="*/ 0 w 144"/>
                  <a:gd name="T5" fmla="*/ 15 h 48"/>
                  <a:gd name="T6" fmla="*/ 42 w 144"/>
                  <a:gd name="T7" fmla="*/ 0 h 48"/>
                  <a:gd name="T8" fmla="*/ 42 w 144"/>
                  <a:gd name="T9" fmla="*/ 0 h 48"/>
                  <a:gd name="T10" fmla="*/ 166 w 144"/>
                  <a:gd name="T11" fmla="*/ 42 h 48"/>
                  <a:gd name="T12" fmla="*/ 166 w 144"/>
                  <a:gd name="T13" fmla="*/ 54 h 48"/>
                  <a:gd name="T14" fmla="*/ 0 60000 65536"/>
                  <a:gd name="T15" fmla="*/ 0 60000 65536"/>
                  <a:gd name="T16" fmla="*/ 0 60000 65536"/>
                  <a:gd name="T17" fmla="*/ 0 60000 65536"/>
                  <a:gd name="T18" fmla="*/ 0 60000 65536"/>
                  <a:gd name="T19" fmla="*/ 0 60000 65536"/>
                  <a:gd name="T20" fmla="*/ 0 60000 65536"/>
                  <a:gd name="T21" fmla="*/ 0 w 144"/>
                  <a:gd name="T22" fmla="*/ 0 h 48"/>
                  <a:gd name="T23" fmla="*/ 144 w 144"/>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4" h="48">
                    <a:moveTo>
                      <a:pt x="144" y="48"/>
                    </a:moveTo>
                    <a:lnTo>
                      <a:pt x="36" y="12"/>
                    </a:lnTo>
                    <a:lnTo>
                      <a:pt x="0" y="12"/>
                    </a:lnTo>
                    <a:lnTo>
                      <a:pt x="36" y="0"/>
                    </a:lnTo>
                    <a:lnTo>
                      <a:pt x="144" y="36"/>
                    </a:lnTo>
                    <a:lnTo>
                      <a:pt x="144"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grpSp>
        <p:sp>
          <p:nvSpPr>
            <p:cNvPr id="164912" name="Freeform 33"/>
            <p:cNvSpPr>
              <a:spLocks noChangeAspect="1"/>
            </p:cNvSpPr>
            <p:nvPr/>
          </p:nvSpPr>
          <p:spPr bwMode="auto">
            <a:xfrm>
              <a:off x="4554" y="680"/>
              <a:ext cx="228" cy="76"/>
            </a:xfrm>
            <a:custGeom>
              <a:avLst/>
              <a:gdLst>
                <a:gd name="T0" fmla="*/ 0 w 217"/>
                <a:gd name="T1" fmla="*/ 42 h 72"/>
                <a:gd name="T2" fmla="*/ 127 w 217"/>
                <a:gd name="T3" fmla="*/ 0 h 72"/>
                <a:gd name="T4" fmla="*/ 252 w 217"/>
                <a:gd name="T5" fmla="*/ 42 h 72"/>
                <a:gd name="T6" fmla="*/ 127 w 217"/>
                <a:gd name="T7" fmla="*/ 84 h 72"/>
                <a:gd name="T8" fmla="*/ 0 w 217"/>
                <a:gd name="T9" fmla="*/ 42 h 72"/>
                <a:gd name="T10" fmla="*/ 0 60000 65536"/>
                <a:gd name="T11" fmla="*/ 0 60000 65536"/>
                <a:gd name="T12" fmla="*/ 0 60000 65536"/>
                <a:gd name="T13" fmla="*/ 0 60000 65536"/>
                <a:gd name="T14" fmla="*/ 0 60000 65536"/>
                <a:gd name="T15" fmla="*/ 0 w 217"/>
                <a:gd name="T16" fmla="*/ 0 h 72"/>
                <a:gd name="T17" fmla="*/ 217 w 217"/>
                <a:gd name="T18" fmla="*/ 72 h 72"/>
              </a:gdLst>
              <a:ahLst/>
              <a:cxnLst>
                <a:cxn ang="T10">
                  <a:pos x="T0" y="T1"/>
                </a:cxn>
                <a:cxn ang="T11">
                  <a:pos x="T2" y="T3"/>
                </a:cxn>
                <a:cxn ang="T12">
                  <a:pos x="T4" y="T5"/>
                </a:cxn>
                <a:cxn ang="T13">
                  <a:pos x="T6" y="T7"/>
                </a:cxn>
                <a:cxn ang="T14">
                  <a:pos x="T8" y="T9"/>
                </a:cxn>
              </a:cxnLst>
              <a:rect l="T15" t="T16" r="T17" b="T18"/>
              <a:pathLst>
                <a:path w="217" h="72">
                  <a:moveTo>
                    <a:pt x="0" y="36"/>
                  </a:moveTo>
                  <a:lnTo>
                    <a:pt x="109" y="0"/>
                  </a:lnTo>
                  <a:lnTo>
                    <a:pt x="217" y="36"/>
                  </a:lnTo>
                  <a:lnTo>
                    <a:pt x="109" y="72"/>
                  </a:lnTo>
                  <a:lnTo>
                    <a:pt x="0" y="3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4913" name="Freeform 34"/>
            <p:cNvSpPr>
              <a:spLocks noChangeAspect="1"/>
            </p:cNvSpPr>
            <p:nvPr/>
          </p:nvSpPr>
          <p:spPr bwMode="auto">
            <a:xfrm>
              <a:off x="4554" y="680"/>
              <a:ext cx="266" cy="88"/>
            </a:xfrm>
            <a:custGeom>
              <a:avLst/>
              <a:gdLst>
                <a:gd name="T0" fmla="*/ 0 w 253"/>
                <a:gd name="T1" fmla="*/ 42 h 84"/>
                <a:gd name="T2" fmla="*/ 127 w 253"/>
                <a:gd name="T3" fmla="*/ 0 h 84"/>
                <a:gd name="T4" fmla="*/ 127 w 253"/>
                <a:gd name="T5" fmla="*/ 0 h 84"/>
                <a:gd name="T6" fmla="*/ 127 w 253"/>
                <a:gd name="T7" fmla="*/ 0 h 84"/>
                <a:gd name="T8" fmla="*/ 252 w 253"/>
                <a:gd name="T9" fmla="*/ 42 h 84"/>
                <a:gd name="T10" fmla="*/ 294 w 253"/>
                <a:gd name="T11" fmla="*/ 42 h 84"/>
                <a:gd name="T12" fmla="*/ 252 w 253"/>
                <a:gd name="T13" fmla="*/ 54 h 84"/>
                <a:gd name="T14" fmla="*/ 127 w 253"/>
                <a:gd name="T15" fmla="*/ 96 h 84"/>
                <a:gd name="T16" fmla="*/ 127 w 253"/>
                <a:gd name="T17" fmla="*/ 96 h 84"/>
                <a:gd name="T18" fmla="*/ 127 w 253"/>
                <a:gd name="T19" fmla="*/ 96 h 84"/>
                <a:gd name="T20" fmla="*/ 127 w 253"/>
                <a:gd name="T21" fmla="*/ 83 h 84"/>
                <a:gd name="T22" fmla="*/ 252 w 253"/>
                <a:gd name="T23" fmla="*/ 42 h 84"/>
                <a:gd name="T24" fmla="*/ 252 w 253"/>
                <a:gd name="T25" fmla="*/ 54 h 84"/>
                <a:gd name="T26" fmla="*/ 252 w 253"/>
                <a:gd name="T27" fmla="*/ 54 h 84"/>
                <a:gd name="T28" fmla="*/ 127 w 253"/>
                <a:gd name="T29" fmla="*/ 15 h 84"/>
                <a:gd name="T30" fmla="*/ 127 w 253"/>
                <a:gd name="T31" fmla="*/ 0 h 84"/>
                <a:gd name="T32" fmla="*/ 127 w 253"/>
                <a:gd name="T33" fmla="*/ 15 h 84"/>
                <a:gd name="T34" fmla="*/ 0 w 253"/>
                <a:gd name="T35" fmla="*/ 54 h 84"/>
                <a:gd name="T36" fmla="*/ 0 w 253"/>
                <a:gd name="T37" fmla="*/ 42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3"/>
                <a:gd name="T58" fmla="*/ 0 h 84"/>
                <a:gd name="T59" fmla="*/ 253 w 25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3" h="84">
                  <a:moveTo>
                    <a:pt x="0" y="36"/>
                  </a:moveTo>
                  <a:lnTo>
                    <a:pt x="109" y="0"/>
                  </a:lnTo>
                  <a:lnTo>
                    <a:pt x="217" y="36"/>
                  </a:lnTo>
                  <a:lnTo>
                    <a:pt x="253" y="36"/>
                  </a:lnTo>
                  <a:lnTo>
                    <a:pt x="217" y="48"/>
                  </a:lnTo>
                  <a:lnTo>
                    <a:pt x="109" y="84"/>
                  </a:lnTo>
                  <a:lnTo>
                    <a:pt x="109" y="72"/>
                  </a:lnTo>
                  <a:lnTo>
                    <a:pt x="217" y="36"/>
                  </a:lnTo>
                  <a:lnTo>
                    <a:pt x="217" y="48"/>
                  </a:lnTo>
                  <a:lnTo>
                    <a:pt x="109" y="12"/>
                  </a:lnTo>
                  <a:lnTo>
                    <a:pt x="109" y="0"/>
                  </a:lnTo>
                  <a:lnTo>
                    <a:pt x="109" y="12"/>
                  </a:lnTo>
                  <a:lnTo>
                    <a:pt x="0" y="48"/>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4914" name="Freeform 35"/>
            <p:cNvSpPr>
              <a:spLocks noChangeAspect="1"/>
            </p:cNvSpPr>
            <p:nvPr/>
          </p:nvSpPr>
          <p:spPr bwMode="auto">
            <a:xfrm>
              <a:off x="4517" y="718"/>
              <a:ext cx="152" cy="50"/>
            </a:xfrm>
            <a:custGeom>
              <a:avLst/>
              <a:gdLst>
                <a:gd name="T0" fmla="*/ 167 w 145"/>
                <a:gd name="T1" fmla="*/ 54 h 48"/>
                <a:gd name="T2" fmla="*/ 42 w 145"/>
                <a:gd name="T3" fmla="*/ 15 h 48"/>
                <a:gd name="T4" fmla="*/ 0 w 145"/>
                <a:gd name="T5" fmla="*/ 15 h 48"/>
                <a:gd name="T6" fmla="*/ 42 w 145"/>
                <a:gd name="T7" fmla="*/ 0 h 48"/>
                <a:gd name="T8" fmla="*/ 42 w 145"/>
                <a:gd name="T9" fmla="*/ 0 h 48"/>
                <a:gd name="T10" fmla="*/ 167 w 145"/>
                <a:gd name="T11" fmla="*/ 42 h 48"/>
                <a:gd name="T12" fmla="*/ 167 w 145"/>
                <a:gd name="T13" fmla="*/ 54 h 48"/>
                <a:gd name="T14" fmla="*/ 0 60000 65536"/>
                <a:gd name="T15" fmla="*/ 0 60000 65536"/>
                <a:gd name="T16" fmla="*/ 0 60000 65536"/>
                <a:gd name="T17" fmla="*/ 0 60000 65536"/>
                <a:gd name="T18" fmla="*/ 0 60000 65536"/>
                <a:gd name="T19" fmla="*/ 0 60000 65536"/>
                <a:gd name="T20" fmla="*/ 0 60000 65536"/>
                <a:gd name="T21" fmla="*/ 0 w 145"/>
                <a:gd name="T22" fmla="*/ 0 h 48"/>
                <a:gd name="T23" fmla="*/ 145 w 145"/>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5" h="48">
                  <a:moveTo>
                    <a:pt x="145" y="48"/>
                  </a:moveTo>
                  <a:lnTo>
                    <a:pt x="36" y="12"/>
                  </a:lnTo>
                  <a:lnTo>
                    <a:pt x="0" y="12"/>
                  </a:lnTo>
                  <a:lnTo>
                    <a:pt x="36" y="0"/>
                  </a:lnTo>
                  <a:lnTo>
                    <a:pt x="145" y="36"/>
                  </a:lnTo>
                  <a:lnTo>
                    <a:pt x="145"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grpSp>
          <p:nvGrpSpPr>
            <p:cNvPr id="164915" name="Group 36"/>
            <p:cNvGrpSpPr>
              <a:grpSpLocks noChangeAspect="1"/>
            </p:cNvGrpSpPr>
            <p:nvPr/>
          </p:nvGrpSpPr>
          <p:grpSpPr bwMode="auto">
            <a:xfrm>
              <a:off x="3124" y="2188"/>
              <a:ext cx="1287" cy="743"/>
              <a:chOff x="2310" y="2679"/>
              <a:chExt cx="1225" cy="707"/>
            </a:xfrm>
          </p:grpSpPr>
          <p:sp>
            <p:nvSpPr>
              <p:cNvPr id="164952" name="Rectangle 37"/>
              <p:cNvSpPr>
                <a:spLocks noChangeAspect="1" noChangeArrowheads="1"/>
              </p:cNvSpPr>
              <p:nvPr/>
            </p:nvSpPr>
            <p:spPr bwMode="auto">
              <a:xfrm>
                <a:off x="2386" y="2679"/>
                <a:ext cx="962" cy="175"/>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Handle Set</a:t>
                </a:r>
                <a:endParaRPr lang="en-US" sz="1400" b="1" u="none">
                  <a:cs typeface="Times New Roman" pitchFamily="18" charset="0"/>
                </a:endParaRPr>
              </a:p>
              <a:p>
                <a:pPr algn="ctr">
                  <a:tabLst>
                    <a:tab pos="611188" algn="l"/>
                  </a:tabLst>
                </a:pPr>
                <a:endParaRPr lang="en-US" sz="1400" u="none"/>
              </a:p>
            </p:txBody>
          </p:sp>
          <p:sp>
            <p:nvSpPr>
              <p:cNvPr id="164953" name="Rectangle 38"/>
              <p:cNvSpPr>
                <a:spLocks noChangeAspect="1" noChangeArrowheads="1"/>
              </p:cNvSpPr>
              <p:nvPr/>
            </p:nvSpPr>
            <p:spPr bwMode="auto">
              <a:xfrm>
                <a:off x="2346" y="2685"/>
                <a:ext cx="1072" cy="169"/>
              </a:xfrm>
              <a:prstGeom prst="rect">
                <a:avLst/>
              </a:prstGeom>
              <a:noFill/>
              <a:ln w="19050">
                <a:solidFill>
                  <a:schemeClr val="tx1"/>
                </a:solidFill>
                <a:miter lim="800000"/>
                <a:headEnd/>
                <a:tailEnd/>
              </a:ln>
            </p:spPr>
            <p:txBody>
              <a:bodyPr rot="10800000" wrap="none" anchor="ctr"/>
              <a:lstStyle/>
              <a:p>
                <a:endParaRPr lang="en-US"/>
              </a:p>
            </p:txBody>
          </p:sp>
          <p:sp>
            <p:nvSpPr>
              <p:cNvPr id="164954" name="Rectangle 39"/>
              <p:cNvSpPr>
                <a:spLocks noChangeAspect="1" noChangeArrowheads="1"/>
              </p:cNvSpPr>
              <p:nvPr/>
            </p:nvSpPr>
            <p:spPr bwMode="auto">
              <a:xfrm>
                <a:off x="2310" y="2834"/>
                <a:ext cx="1225" cy="552"/>
              </a:xfrm>
              <a:prstGeom prst="rect">
                <a:avLst/>
              </a:prstGeom>
              <a:noFill/>
              <a:ln w="12700">
                <a:noFill/>
                <a:miter lim="800000"/>
                <a:headEnd/>
                <a:tailEnd/>
              </a:ln>
            </p:spPr>
            <p:txBody>
              <a:bodyPr/>
              <a:lstStyle/>
              <a:p>
                <a:pPr>
                  <a:lnSpc>
                    <a:spcPct val="95000"/>
                  </a:lnSpc>
                  <a:tabLst>
                    <a:tab pos="611188" algn="l"/>
                  </a:tabLst>
                </a:pPr>
                <a:r>
                  <a:rPr lang="en-GB" sz="1400" u="none">
                    <a:solidFill>
                      <a:srgbClr val="000000"/>
                    </a:solidFill>
                    <a:cs typeface="Times New Roman" pitchFamily="18" charset="0"/>
                  </a:rPr>
                  <a:t>handle_events()</a:t>
                </a:r>
                <a:endParaRPr lang="en-US" sz="1400" u="none">
                  <a:cs typeface="Times New Roman" pitchFamily="18" charset="0"/>
                </a:endParaRPr>
              </a:p>
              <a:p>
                <a:pPr>
                  <a:lnSpc>
                    <a:spcPct val="95000"/>
                  </a:lnSpc>
                  <a:tabLst>
                    <a:tab pos="611188" algn="l"/>
                  </a:tabLst>
                </a:pPr>
                <a:r>
                  <a:rPr lang="en-GB" sz="1400" u="none">
                    <a:solidFill>
                      <a:srgbClr val="000000"/>
                    </a:solidFill>
                    <a:cs typeface="Times New Roman" pitchFamily="18" charset="0"/>
                  </a:rPr>
                  <a:t>deactivate_handle()</a:t>
                </a:r>
                <a:endParaRPr lang="en-US" sz="1400" u="none">
                  <a:cs typeface="Times New Roman" pitchFamily="18" charset="0"/>
                </a:endParaRPr>
              </a:p>
              <a:p>
                <a:pPr>
                  <a:lnSpc>
                    <a:spcPct val="95000"/>
                  </a:lnSpc>
                  <a:tabLst>
                    <a:tab pos="611188" algn="l"/>
                  </a:tabLst>
                </a:pPr>
                <a:r>
                  <a:rPr lang="en-GB" sz="1400" u="none">
                    <a:solidFill>
                      <a:srgbClr val="000000"/>
                    </a:solidFill>
                    <a:cs typeface="Times New Roman" pitchFamily="18" charset="0"/>
                  </a:rPr>
                  <a:t>reactivate_handle()</a:t>
                </a:r>
              </a:p>
              <a:p>
                <a:pPr>
                  <a:lnSpc>
                    <a:spcPct val="95000"/>
                  </a:lnSpc>
                  <a:tabLst>
                    <a:tab pos="611188" algn="l"/>
                  </a:tabLst>
                </a:pPr>
                <a:r>
                  <a:rPr lang="en-GB" sz="1400" u="none">
                    <a:solidFill>
                      <a:srgbClr val="000000"/>
                    </a:solidFill>
                    <a:cs typeface="Times New Roman" pitchFamily="18" charset="0"/>
                  </a:rPr>
                  <a:t>select()</a:t>
                </a:r>
                <a:endParaRPr lang="en-US" sz="1400" u="none">
                  <a:cs typeface="Times New Roman" pitchFamily="18" charset="0"/>
                </a:endParaRPr>
              </a:p>
              <a:p>
                <a:pPr>
                  <a:tabLst>
                    <a:tab pos="611188" algn="l"/>
                  </a:tabLst>
                </a:pPr>
                <a:endParaRPr lang="en-US" sz="1400" u="none"/>
              </a:p>
            </p:txBody>
          </p:sp>
          <p:sp>
            <p:nvSpPr>
              <p:cNvPr id="164955" name="Rectangle 40"/>
              <p:cNvSpPr>
                <a:spLocks noChangeAspect="1" noChangeArrowheads="1"/>
              </p:cNvSpPr>
              <p:nvPr/>
            </p:nvSpPr>
            <p:spPr bwMode="auto">
              <a:xfrm>
                <a:off x="2346" y="2854"/>
                <a:ext cx="1072" cy="525"/>
              </a:xfrm>
              <a:prstGeom prst="rect">
                <a:avLst/>
              </a:prstGeom>
              <a:noFill/>
              <a:ln w="19050">
                <a:solidFill>
                  <a:schemeClr val="tx1"/>
                </a:solidFill>
                <a:miter lim="800000"/>
                <a:headEnd/>
                <a:tailEnd/>
              </a:ln>
            </p:spPr>
            <p:txBody>
              <a:bodyPr rot="10800000" wrap="none" anchor="ctr"/>
              <a:lstStyle/>
              <a:p>
                <a:endParaRPr lang="en-US"/>
              </a:p>
            </p:txBody>
          </p:sp>
        </p:grpSp>
        <p:sp>
          <p:nvSpPr>
            <p:cNvPr id="164916" name="Rectangle 41"/>
            <p:cNvSpPr>
              <a:spLocks noChangeAspect="1" noChangeArrowheads="1"/>
            </p:cNvSpPr>
            <p:nvPr/>
          </p:nvSpPr>
          <p:spPr bwMode="auto">
            <a:xfrm>
              <a:off x="4636" y="1402"/>
              <a:ext cx="1144" cy="184"/>
            </a:xfrm>
            <a:prstGeom prst="rect">
              <a:avLst/>
            </a:prstGeom>
            <a:noFill/>
            <a:ln w="12700">
              <a:noFill/>
              <a:miter lim="800000"/>
              <a:headEnd/>
              <a:tailEnd/>
            </a:ln>
          </p:spPr>
          <p:txBody>
            <a:bodyPr/>
            <a:lstStyle/>
            <a:p>
              <a:pPr algn="ctr">
                <a:tabLst>
                  <a:tab pos="611188" algn="l"/>
                </a:tabLst>
              </a:pPr>
              <a:r>
                <a:rPr lang="en-GB" sz="1400" b="1" i="1" u="none">
                  <a:solidFill>
                    <a:srgbClr val="000000"/>
                  </a:solidFill>
                  <a:cs typeface="Times New Roman" pitchFamily="18" charset="0"/>
                </a:rPr>
                <a:t>Event Handler</a:t>
              </a:r>
              <a:endParaRPr lang="en-US" sz="1400" b="1" i="1" u="none">
                <a:cs typeface="Times New Roman" pitchFamily="18" charset="0"/>
              </a:endParaRPr>
            </a:p>
            <a:p>
              <a:pPr algn="ctr">
                <a:tabLst>
                  <a:tab pos="611188" algn="l"/>
                </a:tabLst>
              </a:pPr>
              <a:endParaRPr lang="en-US" sz="1400" i="1" u="none"/>
            </a:p>
          </p:txBody>
        </p:sp>
        <p:sp>
          <p:nvSpPr>
            <p:cNvPr id="164917" name="Rectangle 42"/>
            <p:cNvSpPr>
              <a:spLocks noChangeAspect="1" noChangeArrowheads="1"/>
            </p:cNvSpPr>
            <p:nvPr/>
          </p:nvSpPr>
          <p:spPr bwMode="auto">
            <a:xfrm>
              <a:off x="4655" y="1415"/>
              <a:ext cx="1076" cy="184"/>
            </a:xfrm>
            <a:prstGeom prst="rect">
              <a:avLst/>
            </a:prstGeom>
            <a:noFill/>
            <a:ln w="19050">
              <a:solidFill>
                <a:schemeClr val="tx1"/>
              </a:solidFill>
              <a:miter lim="800000"/>
              <a:headEnd/>
              <a:tailEnd/>
            </a:ln>
          </p:spPr>
          <p:txBody>
            <a:bodyPr rot="10800000" wrap="none" anchor="ctr"/>
            <a:lstStyle/>
            <a:p>
              <a:endParaRPr lang="en-US"/>
            </a:p>
          </p:txBody>
        </p:sp>
        <p:sp>
          <p:nvSpPr>
            <p:cNvPr id="164918" name="Rectangle 43"/>
            <p:cNvSpPr>
              <a:spLocks noChangeAspect="1" noChangeArrowheads="1"/>
            </p:cNvSpPr>
            <p:nvPr/>
          </p:nvSpPr>
          <p:spPr bwMode="auto">
            <a:xfrm>
              <a:off x="4662" y="1586"/>
              <a:ext cx="1156" cy="445"/>
            </a:xfrm>
            <a:prstGeom prst="rect">
              <a:avLst/>
            </a:prstGeom>
            <a:noFill/>
            <a:ln w="12700">
              <a:noFill/>
              <a:miter lim="800000"/>
              <a:headEnd/>
              <a:tailEnd/>
            </a:ln>
          </p:spPr>
          <p:txBody>
            <a:bodyPr/>
            <a:lstStyle/>
            <a:p>
              <a:pPr>
                <a:lnSpc>
                  <a:spcPct val="95000"/>
                </a:lnSpc>
                <a:tabLst>
                  <a:tab pos="611188" algn="l"/>
                </a:tabLst>
              </a:pPr>
              <a:r>
                <a:rPr lang="en-GB" sz="1400" i="1" u="none">
                  <a:solidFill>
                    <a:srgbClr val="000000"/>
                  </a:solidFill>
                  <a:cs typeface="Times New Roman" pitchFamily="18" charset="0"/>
                </a:rPr>
                <a:t>handle_event ()</a:t>
              </a:r>
              <a:endParaRPr lang="en-US" sz="1400" i="1" u="none">
                <a:cs typeface="Times New Roman" pitchFamily="18" charset="0"/>
              </a:endParaRPr>
            </a:p>
            <a:p>
              <a:pPr>
                <a:lnSpc>
                  <a:spcPct val="95000"/>
                </a:lnSpc>
                <a:tabLst>
                  <a:tab pos="611188" algn="l"/>
                </a:tabLst>
              </a:pPr>
              <a:r>
                <a:rPr lang="en-GB" sz="1400" i="1" u="none">
                  <a:solidFill>
                    <a:srgbClr val="000000"/>
                  </a:solidFill>
                  <a:cs typeface="Times New Roman" pitchFamily="18" charset="0"/>
                </a:rPr>
                <a:t>get_handle()</a:t>
              </a:r>
              <a:endParaRPr lang="en-US" sz="1400" i="1" u="none"/>
            </a:p>
          </p:txBody>
        </p:sp>
        <p:sp>
          <p:nvSpPr>
            <p:cNvPr id="164919" name="Rectangle 44"/>
            <p:cNvSpPr>
              <a:spLocks noChangeAspect="1" noChangeArrowheads="1"/>
            </p:cNvSpPr>
            <p:nvPr/>
          </p:nvSpPr>
          <p:spPr bwMode="auto">
            <a:xfrm>
              <a:off x="4655" y="1599"/>
              <a:ext cx="1076" cy="343"/>
            </a:xfrm>
            <a:prstGeom prst="rect">
              <a:avLst/>
            </a:prstGeom>
            <a:noFill/>
            <a:ln w="19050">
              <a:solidFill>
                <a:schemeClr val="tx1"/>
              </a:solidFill>
              <a:miter lim="800000"/>
              <a:headEnd/>
              <a:tailEnd/>
            </a:ln>
          </p:spPr>
          <p:txBody>
            <a:bodyPr rot="10800000" wrap="none" anchor="ctr"/>
            <a:lstStyle/>
            <a:p>
              <a:endParaRPr lang="en-US"/>
            </a:p>
          </p:txBody>
        </p:sp>
        <p:sp>
          <p:nvSpPr>
            <p:cNvPr id="164920" name="Rectangle 49"/>
            <p:cNvSpPr>
              <a:spLocks noChangeAspect="1" noChangeArrowheads="1"/>
            </p:cNvSpPr>
            <p:nvPr/>
          </p:nvSpPr>
          <p:spPr bwMode="auto">
            <a:xfrm>
              <a:off x="4644" y="2280"/>
              <a:ext cx="1144" cy="184"/>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Concrete Event Handler B</a:t>
              </a:r>
              <a:endParaRPr lang="en-US" sz="1400" b="1" u="none">
                <a:cs typeface="Times New Roman" pitchFamily="18" charset="0"/>
              </a:endParaRPr>
            </a:p>
            <a:p>
              <a:pPr algn="ctr">
                <a:tabLst>
                  <a:tab pos="611188" algn="l"/>
                </a:tabLst>
              </a:pPr>
              <a:endParaRPr lang="en-US" sz="1400" u="none"/>
            </a:p>
          </p:txBody>
        </p:sp>
        <p:sp>
          <p:nvSpPr>
            <p:cNvPr id="164921" name="Rectangle 50"/>
            <p:cNvSpPr>
              <a:spLocks noChangeAspect="1" noChangeArrowheads="1"/>
            </p:cNvSpPr>
            <p:nvPr/>
          </p:nvSpPr>
          <p:spPr bwMode="auto">
            <a:xfrm>
              <a:off x="4663" y="2286"/>
              <a:ext cx="1075" cy="304"/>
            </a:xfrm>
            <a:prstGeom prst="rect">
              <a:avLst/>
            </a:prstGeom>
            <a:noFill/>
            <a:ln w="19050">
              <a:solidFill>
                <a:schemeClr val="tx1"/>
              </a:solidFill>
              <a:miter lim="800000"/>
              <a:headEnd/>
              <a:tailEnd/>
            </a:ln>
          </p:spPr>
          <p:txBody>
            <a:bodyPr rot="10800000" wrap="none" anchor="ctr"/>
            <a:lstStyle/>
            <a:p>
              <a:endParaRPr lang="en-US"/>
            </a:p>
          </p:txBody>
        </p:sp>
        <p:sp>
          <p:nvSpPr>
            <p:cNvPr id="164922" name="Rectangle 51"/>
            <p:cNvSpPr>
              <a:spLocks noChangeAspect="1" noChangeArrowheads="1"/>
            </p:cNvSpPr>
            <p:nvPr/>
          </p:nvSpPr>
          <p:spPr bwMode="auto">
            <a:xfrm>
              <a:off x="4650" y="2603"/>
              <a:ext cx="1156" cy="445"/>
            </a:xfrm>
            <a:prstGeom prst="rect">
              <a:avLst/>
            </a:prstGeom>
            <a:noFill/>
            <a:ln w="12700">
              <a:noFill/>
              <a:miter lim="800000"/>
              <a:headEnd/>
              <a:tailEnd/>
            </a:ln>
          </p:spPr>
          <p:txBody>
            <a:bodyPr/>
            <a:lstStyle/>
            <a:p>
              <a:pPr>
                <a:lnSpc>
                  <a:spcPct val="95000"/>
                </a:lnSpc>
                <a:tabLst>
                  <a:tab pos="611188" algn="l"/>
                </a:tabLst>
              </a:pPr>
              <a:r>
                <a:rPr lang="en-GB" sz="1400" u="none">
                  <a:solidFill>
                    <a:srgbClr val="000000"/>
                  </a:solidFill>
                  <a:cs typeface="Times New Roman" pitchFamily="18" charset="0"/>
                </a:rPr>
                <a:t>handle_event ()</a:t>
              </a:r>
              <a:endParaRPr lang="en-US" sz="1400" u="none">
                <a:cs typeface="Times New Roman" pitchFamily="18" charset="0"/>
              </a:endParaRPr>
            </a:p>
            <a:p>
              <a:pPr>
                <a:lnSpc>
                  <a:spcPct val="95000"/>
                </a:lnSpc>
                <a:tabLst>
                  <a:tab pos="611188" algn="l"/>
                </a:tabLst>
              </a:pPr>
              <a:r>
                <a:rPr lang="en-GB" sz="1400" u="none">
                  <a:solidFill>
                    <a:srgbClr val="000000"/>
                  </a:solidFill>
                  <a:cs typeface="Times New Roman" pitchFamily="18" charset="0"/>
                </a:rPr>
                <a:t>get_handle()</a:t>
              </a:r>
              <a:endParaRPr lang="en-US" sz="1400" u="none"/>
            </a:p>
          </p:txBody>
        </p:sp>
        <p:sp>
          <p:nvSpPr>
            <p:cNvPr id="164923" name="Rectangle 52"/>
            <p:cNvSpPr>
              <a:spLocks noChangeAspect="1" noChangeArrowheads="1"/>
            </p:cNvSpPr>
            <p:nvPr/>
          </p:nvSpPr>
          <p:spPr bwMode="auto">
            <a:xfrm>
              <a:off x="4663" y="2590"/>
              <a:ext cx="1075" cy="344"/>
            </a:xfrm>
            <a:prstGeom prst="rect">
              <a:avLst/>
            </a:prstGeom>
            <a:noFill/>
            <a:ln w="19050">
              <a:solidFill>
                <a:schemeClr val="tx1"/>
              </a:solidFill>
              <a:miter lim="800000"/>
              <a:headEnd/>
              <a:tailEnd/>
            </a:ln>
          </p:spPr>
          <p:txBody>
            <a:bodyPr rot="10800000" wrap="none" anchor="ctr"/>
            <a:lstStyle/>
            <a:p>
              <a:endParaRPr lang="en-US"/>
            </a:p>
          </p:txBody>
        </p:sp>
        <p:sp>
          <p:nvSpPr>
            <p:cNvPr id="164924" name="Rectangle 45"/>
            <p:cNvSpPr>
              <a:spLocks noChangeAspect="1" noChangeArrowheads="1"/>
            </p:cNvSpPr>
            <p:nvPr/>
          </p:nvSpPr>
          <p:spPr bwMode="auto">
            <a:xfrm>
              <a:off x="4563" y="3014"/>
              <a:ext cx="1144" cy="184"/>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Concrete Event Handler A</a:t>
              </a:r>
              <a:endParaRPr lang="en-US" sz="1400" b="1" u="none">
                <a:cs typeface="Times New Roman" pitchFamily="18" charset="0"/>
              </a:endParaRPr>
            </a:p>
            <a:p>
              <a:pPr algn="ctr">
                <a:tabLst>
                  <a:tab pos="611188" algn="l"/>
                </a:tabLst>
              </a:pPr>
              <a:endParaRPr lang="en-US" sz="1400" u="none"/>
            </a:p>
          </p:txBody>
        </p:sp>
        <p:sp>
          <p:nvSpPr>
            <p:cNvPr id="164925" name="Rectangle 46"/>
            <p:cNvSpPr>
              <a:spLocks noChangeAspect="1" noChangeArrowheads="1"/>
            </p:cNvSpPr>
            <p:nvPr/>
          </p:nvSpPr>
          <p:spPr bwMode="auto">
            <a:xfrm>
              <a:off x="4582" y="3032"/>
              <a:ext cx="1076" cy="304"/>
            </a:xfrm>
            <a:prstGeom prst="rect">
              <a:avLst/>
            </a:prstGeom>
            <a:noFill/>
            <a:ln w="19050">
              <a:solidFill>
                <a:schemeClr val="tx1"/>
              </a:solidFill>
              <a:miter lim="800000"/>
              <a:headEnd/>
              <a:tailEnd/>
            </a:ln>
          </p:spPr>
          <p:txBody>
            <a:bodyPr rot="10800000" wrap="none" anchor="ctr"/>
            <a:lstStyle/>
            <a:p>
              <a:endParaRPr lang="en-US"/>
            </a:p>
          </p:txBody>
        </p:sp>
        <p:sp>
          <p:nvSpPr>
            <p:cNvPr id="164926" name="Rectangle 47"/>
            <p:cNvSpPr>
              <a:spLocks noChangeAspect="1" noChangeArrowheads="1"/>
            </p:cNvSpPr>
            <p:nvPr/>
          </p:nvSpPr>
          <p:spPr bwMode="auto">
            <a:xfrm>
              <a:off x="4570" y="3336"/>
              <a:ext cx="1156" cy="446"/>
            </a:xfrm>
            <a:prstGeom prst="rect">
              <a:avLst/>
            </a:prstGeom>
            <a:noFill/>
            <a:ln w="12700">
              <a:noFill/>
              <a:miter lim="800000"/>
              <a:headEnd/>
              <a:tailEnd/>
            </a:ln>
          </p:spPr>
          <p:txBody>
            <a:bodyPr/>
            <a:lstStyle/>
            <a:p>
              <a:pPr>
                <a:lnSpc>
                  <a:spcPct val="95000"/>
                </a:lnSpc>
                <a:tabLst>
                  <a:tab pos="611188" algn="l"/>
                </a:tabLst>
              </a:pPr>
              <a:r>
                <a:rPr lang="en-GB" sz="1400" u="none">
                  <a:solidFill>
                    <a:srgbClr val="000000"/>
                  </a:solidFill>
                  <a:cs typeface="Times New Roman" pitchFamily="18" charset="0"/>
                </a:rPr>
                <a:t>handle_event ()</a:t>
              </a:r>
              <a:endParaRPr lang="en-US" sz="1400" u="none">
                <a:cs typeface="Times New Roman" pitchFamily="18" charset="0"/>
              </a:endParaRPr>
            </a:p>
            <a:p>
              <a:pPr>
                <a:lnSpc>
                  <a:spcPct val="95000"/>
                </a:lnSpc>
                <a:tabLst>
                  <a:tab pos="611188" algn="l"/>
                </a:tabLst>
              </a:pPr>
              <a:r>
                <a:rPr lang="en-GB" sz="1400" u="none">
                  <a:solidFill>
                    <a:srgbClr val="000000"/>
                  </a:solidFill>
                  <a:cs typeface="Times New Roman" pitchFamily="18" charset="0"/>
                </a:rPr>
                <a:t>get_handle()</a:t>
              </a:r>
              <a:endParaRPr lang="en-US" sz="1400" u="none"/>
            </a:p>
          </p:txBody>
        </p:sp>
        <p:sp>
          <p:nvSpPr>
            <p:cNvPr id="164927" name="Rectangle 48"/>
            <p:cNvSpPr>
              <a:spLocks noChangeAspect="1" noChangeArrowheads="1"/>
            </p:cNvSpPr>
            <p:nvPr/>
          </p:nvSpPr>
          <p:spPr bwMode="auto">
            <a:xfrm>
              <a:off x="4582" y="3336"/>
              <a:ext cx="1076" cy="344"/>
            </a:xfrm>
            <a:prstGeom prst="rect">
              <a:avLst/>
            </a:prstGeom>
            <a:noFill/>
            <a:ln w="19050">
              <a:solidFill>
                <a:schemeClr val="tx1"/>
              </a:solidFill>
              <a:miter lim="800000"/>
              <a:headEnd/>
              <a:tailEnd/>
            </a:ln>
          </p:spPr>
          <p:txBody>
            <a:bodyPr rot="10800000" wrap="none" anchor="ctr"/>
            <a:lstStyle/>
            <a:p>
              <a:endParaRPr lang="en-US"/>
            </a:p>
          </p:txBody>
        </p:sp>
        <p:sp>
          <p:nvSpPr>
            <p:cNvPr id="164928" name="Line 53"/>
            <p:cNvSpPr>
              <a:spLocks noChangeAspect="1" noChangeShapeType="1"/>
            </p:cNvSpPr>
            <p:nvPr/>
          </p:nvSpPr>
          <p:spPr bwMode="auto">
            <a:xfrm>
              <a:off x="4614" y="2220"/>
              <a:ext cx="0" cy="811"/>
            </a:xfrm>
            <a:prstGeom prst="line">
              <a:avLst/>
            </a:prstGeom>
            <a:noFill/>
            <a:ln w="19050">
              <a:solidFill>
                <a:schemeClr val="tx1"/>
              </a:solidFill>
              <a:round/>
              <a:headEnd/>
              <a:tailEnd/>
            </a:ln>
          </p:spPr>
          <p:txBody>
            <a:bodyPr rot="10800000" wrap="none" anchor="ctr"/>
            <a:lstStyle/>
            <a:p>
              <a:endParaRPr lang="en-US"/>
            </a:p>
          </p:txBody>
        </p:sp>
        <p:sp>
          <p:nvSpPr>
            <p:cNvPr id="164929" name="Line 54"/>
            <p:cNvSpPr>
              <a:spLocks noChangeAspect="1" noChangeShapeType="1"/>
            </p:cNvSpPr>
            <p:nvPr/>
          </p:nvSpPr>
          <p:spPr bwMode="auto">
            <a:xfrm>
              <a:off x="5261" y="2226"/>
              <a:ext cx="0" cy="61"/>
            </a:xfrm>
            <a:prstGeom prst="line">
              <a:avLst/>
            </a:prstGeom>
            <a:noFill/>
            <a:ln w="19050">
              <a:solidFill>
                <a:schemeClr val="tx1"/>
              </a:solidFill>
              <a:round/>
              <a:headEnd/>
              <a:tailEnd/>
            </a:ln>
          </p:spPr>
          <p:txBody>
            <a:bodyPr rot="10800000" wrap="none" anchor="ctr"/>
            <a:lstStyle/>
            <a:p>
              <a:endParaRPr lang="en-US"/>
            </a:p>
          </p:txBody>
        </p:sp>
        <p:sp>
          <p:nvSpPr>
            <p:cNvPr id="164930" name="Rectangle 56"/>
            <p:cNvSpPr>
              <a:spLocks noChangeAspect="1" noChangeArrowheads="1"/>
            </p:cNvSpPr>
            <p:nvPr/>
          </p:nvSpPr>
          <p:spPr bwMode="auto">
            <a:xfrm>
              <a:off x="3317" y="629"/>
              <a:ext cx="1011" cy="184"/>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Thread Pool</a:t>
              </a:r>
              <a:endParaRPr lang="en-US" sz="1400" b="1" u="none">
                <a:cs typeface="Times New Roman" pitchFamily="18" charset="0"/>
              </a:endParaRPr>
            </a:p>
            <a:p>
              <a:pPr algn="ctr">
                <a:tabLst>
                  <a:tab pos="611188" algn="l"/>
                </a:tabLst>
              </a:pPr>
              <a:endParaRPr lang="en-US" sz="1400" u="none"/>
            </a:p>
          </p:txBody>
        </p:sp>
        <p:sp>
          <p:nvSpPr>
            <p:cNvPr id="164931" name="Rectangle 57"/>
            <p:cNvSpPr>
              <a:spLocks noChangeAspect="1" noChangeArrowheads="1"/>
            </p:cNvSpPr>
            <p:nvPr/>
          </p:nvSpPr>
          <p:spPr bwMode="auto">
            <a:xfrm>
              <a:off x="3117" y="641"/>
              <a:ext cx="1404" cy="177"/>
            </a:xfrm>
            <a:prstGeom prst="rect">
              <a:avLst/>
            </a:prstGeom>
            <a:noFill/>
            <a:ln w="19050">
              <a:solidFill>
                <a:schemeClr val="tx1"/>
              </a:solidFill>
              <a:miter lim="800000"/>
              <a:headEnd/>
              <a:tailEnd/>
            </a:ln>
          </p:spPr>
          <p:txBody>
            <a:bodyPr rot="10800000" wrap="none" anchor="ctr"/>
            <a:lstStyle/>
            <a:p>
              <a:endParaRPr lang="en-US"/>
            </a:p>
          </p:txBody>
        </p:sp>
        <p:sp>
          <p:nvSpPr>
            <p:cNvPr id="164932" name="Rectangle 58"/>
            <p:cNvSpPr>
              <a:spLocks noChangeAspect="1" noChangeArrowheads="1"/>
            </p:cNvSpPr>
            <p:nvPr/>
          </p:nvSpPr>
          <p:spPr bwMode="auto">
            <a:xfrm>
              <a:off x="3083" y="1023"/>
              <a:ext cx="1347" cy="445"/>
            </a:xfrm>
            <a:prstGeom prst="rect">
              <a:avLst/>
            </a:prstGeom>
            <a:noFill/>
            <a:ln w="12700">
              <a:noFill/>
              <a:miter lim="800000"/>
              <a:headEnd/>
              <a:tailEnd/>
            </a:ln>
          </p:spPr>
          <p:txBody>
            <a:bodyPr/>
            <a:lstStyle/>
            <a:p>
              <a:pPr>
                <a:lnSpc>
                  <a:spcPct val="95000"/>
                </a:lnSpc>
                <a:tabLst>
                  <a:tab pos="611188" algn="l"/>
                </a:tabLst>
              </a:pPr>
              <a:r>
                <a:rPr lang="en-GB" sz="1400" u="none">
                  <a:solidFill>
                    <a:srgbClr val="000000"/>
                  </a:solidFill>
                  <a:cs typeface="Times New Roman" pitchFamily="18" charset="0"/>
                </a:rPr>
                <a:t>join()</a:t>
              </a:r>
            </a:p>
            <a:p>
              <a:pPr>
                <a:lnSpc>
                  <a:spcPct val="95000"/>
                </a:lnSpc>
                <a:tabLst>
                  <a:tab pos="611188" algn="l"/>
                </a:tabLst>
              </a:pPr>
              <a:r>
                <a:rPr lang="en-GB" sz="1400" u="none">
                  <a:solidFill>
                    <a:srgbClr val="000000"/>
                  </a:solidFill>
                  <a:cs typeface="Times New Roman" pitchFamily="18" charset="0"/>
                </a:rPr>
                <a:t>promote_new_leader()</a:t>
              </a:r>
              <a:endParaRPr lang="en-US" sz="1400" u="none">
                <a:cs typeface="Times New Roman" pitchFamily="18" charset="0"/>
              </a:endParaRPr>
            </a:p>
            <a:p>
              <a:pPr>
                <a:tabLst>
                  <a:tab pos="611188" algn="l"/>
                </a:tabLst>
              </a:pPr>
              <a:endParaRPr lang="en-US" sz="1400" u="none"/>
            </a:p>
          </p:txBody>
        </p:sp>
        <p:sp>
          <p:nvSpPr>
            <p:cNvPr id="164933" name="Rectangle 59"/>
            <p:cNvSpPr>
              <a:spLocks noChangeAspect="1" noChangeArrowheads="1"/>
            </p:cNvSpPr>
            <p:nvPr/>
          </p:nvSpPr>
          <p:spPr bwMode="auto">
            <a:xfrm>
              <a:off x="3114" y="988"/>
              <a:ext cx="1402" cy="350"/>
            </a:xfrm>
            <a:prstGeom prst="rect">
              <a:avLst/>
            </a:prstGeom>
            <a:noFill/>
            <a:ln w="19050">
              <a:solidFill>
                <a:schemeClr val="tx1"/>
              </a:solidFill>
              <a:miter lim="800000"/>
              <a:headEnd/>
              <a:tailEnd/>
            </a:ln>
          </p:spPr>
          <p:txBody>
            <a:bodyPr rot="10800000" wrap="none" anchor="ctr"/>
            <a:lstStyle/>
            <a:p>
              <a:endParaRPr lang="en-US"/>
            </a:p>
          </p:txBody>
        </p:sp>
        <p:sp>
          <p:nvSpPr>
            <p:cNvPr id="164934" name="Rectangle 60"/>
            <p:cNvSpPr>
              <a:spLocks noChangeAspect="1" noChangeArrowheads="1"/>
            </p:cNvSpPr>
            <p:nvPr/>
          </p:nvSpPr>
          <p:spPr bwMode="auto">
            <a:xfrm>
              <a:off x="3118" y="820"/>
              <a:ext cx="1403" cy="168"/>
            </a:xfrm>
            <a:prstGeom prst="rect">
              <a:avLst/>
            </a:prstGeom>
            <a:noFill/>
            <a:ln w="19050">
              <a:solidFill>
                <a:schemeClr val="tx1"/>
              </a:solidFill>
              <a:miter lim="800000"/>
              <a:headEnd/>
              <a:tailEnd/>
            </a:ln>
          </p:spPr>
          <p:txBody>
            <a:bodyPr rot="10800000" wrap="none" anchor="ctr"/>
            <a:lstStyle/>
            <a:p>
              <a:endParaRPr lang="en-US"/>
            </a:p>
          </p:txBody>
        </p:sp>
        <p:sp>
          <p:nvSpPr>
            <p:cNvPr id="164935" name="Rectangle 61"/>
            <p:cNvSpPr>
              <a:spLocks noChangeAspect="1" noChangeArrowheads="1"/>
            </p:cNvSpPr>
            <p:nvPr/>
          </p:nvSpPr>
          <p:spPr bwMode="auto">
            <a:xfrm>
              <a:off x="3084" y="796"/>
              <a:ext cx="749" cy="192"/>
            </a:xfrm>
            <a:prstGeom prst="rect">
              <a:avLst/>
            </a:prstGeom>
            <a:noFill/>
            <a:ln w="12700">
              <a:noFill/>
              <a:miter lim="800000"/>
              <a:headEnd/>
              <a:tailEnd/>
            </a:ln>
          </p:spPr>
          <p:txBody>
            <a:bodyPr wrap="none">
              <a:spAutoFit/>
            </a:bodyPr>
            <a:lstStyle/>
            <a:p>
              <a:r>
                <a:rPr lang="en-GB" sz="1400" u="none">
                  <a:solidFill>
                    <a:srgbClr val="000000"/>
                  </a:solidFill>
                  <a:cs typeface="Times New Roman" pitchFamily="18" charset="0"/>
                </a:rPr>
                <a:t>synchronizer</a:t>
              </a:r>
              <a:endParaRPr lang="en-US" sz="1400" u="none">
                <a:solidFill>
                  <a:srgbClr val="000000"/>
                </a:solidFill>
                <a:cs typeface="Times New Roman" pitchFamily="18" charset="0"/>
              </a:endParaRPr>
            </a:p>
          </p:txBody>
        </p:sp>
        <p:sp>
          <p:nvSpPr>
            <p:cNvPr id="164936" name="Rectangle 62"/>
            <p:cNvSpPr>
              <a:spLocks noChangeAspect="1" noChangeArrowheads="1"/>
            </p:cNvSpPr>
            <p:nvPr/>
          </p:nvSpPr>
          <p:spPr bwMode="auto">
            <a:xfrm>
              <a:off x="4066" y="858"/>
              <a:ext cx="444" cy="237"/>
            </a:xfrm>
            <a:prstGeom prst="rect">
              <a:avLst/>
            </a:prstGeom>
            <a:solidFill>
              <a:schemeClr val="bg1"/>
            </a:solidFill>
            <a:ln w="12700">
              <a:noFill/>
              <a:miter lim="800000"/>
              <a:headEnd/>
              <a:tailEnd/>
            </a:ln>
          </p:spPr>
          <p:txBody>
            <a:bodyPr rot="10800000" wrap="none" anchor="ctr"/>
            <a:lstStyle/>
            <a:p>
              <a:endParaRPr lang="en-US"/>
            </a:p>
          </p:txBody>
        </p:sp>
        <p:grpSp>
          <p:nvGrpSpPr>
            <p:cNvPr id="164937" name="Group 63"/>
            <p:cNvGrpSpPr>
              <a:grpSpLocks noChangeAspect="1"/>
            </p:cNvGrpSpPr>
            <p:nvPr/>
          </p:nvGrpSpPr>
          <p:grpSpPr bwMode="auto">
            <a:xfrm>
              <a:off x="4072" y="881"/>
              <a:ext cx="416" cy="391"/>
              <a:chOff x="4470" y="2177"/>
              <a:chExt cx="396" cy="372"/>
            </a:xfrm>
          </p:grpSpPr>
          <p:sp>
            <p:nvSpPr>
              <p:cNvPr id="164945" name="Rectangle 64"/>
              <p:cNvSpPr>
                <a:spLocks noChangeAspect="1" noChangeArrowheads="1"/>
              </p:cNvSpPr>
              <p:nvPr/>
            </p:nvSpPr>
            <p:spPr bwMode="auto">
              <a:xfrm>
                <a:off x="4506" y="2177"/>
                <a:ext cx="360" cy="25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4946" name="Freeform 65"/>
              <p:cNvSpPr>
                <a:spLocks noChangeAspect="1"/>
              </p:cNvSpPr>
              <p:nvPr/>
            </p:nvSpPr>
            <p:spPr bwMode="auto">
              <a:xfrm>
                <a:off x="4470" y="2177"/>
                <a:ext cx="216" cy="228"/>
              </a:xfrm>
              <a:custGeom>
                <a:avLst/>
                <a:gdLst>
                  <a:gd name="T0" fmla="*/ 24 w 216"/>
                  <a:gd name="T1" fmla="*/ 60 h 228"/>
                  <a:gd name="T2" fmla="*/ 24 w 216"/>
                  <a:gd name="T3" fmla="*/ 60 h 228"/>
                  <a:gd name="T4" fmla="*/ 12 w 216"/>
                  <a:gd name="T5" fmla="*/ 60 h 228"/>
                  <a:gd name="T6" fmla="*/ 24 w 216"/>
                  <a:gd name="T7" fmla="*/ 72 h 228"/>
                  <a:gd name="T8" fmla="*/ 12 w 216"/>
                  <a:gd name="T9" fmla="*/ 72 h 228"/>
                  <a:gd name="T10" fmla="*/ 84 w 216"/>
                  <a:gd name="T11" fmla="*/ 96 h 228"/>
                  <a:gd name="T12" fmla="*/ 168 w 216"/>
                  <a:gd name="T13" fmla="*/ 108 h 228"/>
                  <a:gd name="T14" fmla="*/ 180 w 216"/>
                  <a:gd name="T15" fmla="*/ 108 h 228"/>
                  <a:gd name="T16" fmla="*/ 192 w 216"/>
                  <a:gd name="T17" fmla="*/ 132 h 228"/>
                  <a:gd name="T18" fmla="*/ 180 w 216"/>
                  <a:gd name="T19" fmla="*/ 144 h 228"/>
                  <a:gd name="T20" fmla="*/ 168 w 216"/>
                  <a:gd name="T21" fmla="*/ 144 h 228"/>
                  <a:gd name="T22" fmla="*/ 108 w 216"/>
                  <a:gd name="T23" fmla="*/ 156 h 228"/>
                  <a:gd name="T24" fmla="*/ 48 w 216"/>
                  <a:gd name="T25" fmla="*/ 180 h 228"/>
                  <a:gd name="T26" fmla="*/ 60 w 216"/>
                  <a:gd name="T27" fmla="*/ 180 h 228"/>
                  <a:gd name="T28" fmla="*/ 48 w 216"/>
                  <a:gd name="T29" fmla="*/ 180 h 228"/>
                  <a:gd name="T30" fmla="*/ 60 w 216"/>
                  <a:gd name="T31" fmla="*/ 192 h 228"/>
                  <a:gd name="T32" fmla="*/ 48 w 216"/>
                  <a:gd name="T33" fmla="*/ 192 h 228"/>
                  <a:gd name="T34" fmla="*/ 96 w 216"/>
                  <a:gd name="T35" fmla="*/ 204 h 228"/>
                  <a:gd name="T36" fmla="*/ 144 w 216"/>
                  <a:gd name="T37" fmla="*/ 204 h 228"/>
                  <a:gd name="T38" fmla="*/ 156 w 216"/>
                  <a:gd name="T39" fmla="*/ 204 h 228"/>
                  <a:gd name="T40" fmla="*/ 168 w 216"/>
                  <a:gd name="T41" fmla="*/ 228 h 228"/>
                  <a:gd name="T42" fmla="*/ 156 w 216"/>
                  <a:gd name="T43" fmla="*/ 228 h 228"/>
                  <a:gd name="T44" fmla="*/ 144 w 216"/>
                  <a:gd name="T45" fmla="*/ 216 h 228"/>
                  <a:gd name="T46" fmla="*/ 96 w 216"/>
                  <a:gd name="T47" fmla="*/ 216 h 228"/>
                  <a:gd name="T48" fmla="*/ 96 w 216"/>
                  <a:gd name="T49" fmla="*/ 216 h 228"/>
                  <a:gd name="T50" fmla="*/ 48 w 216"/>
                  <a:gd name="T51" fmla="*/ 204 h 228"/>
                  <a:gd name="T52" fmla="*/ 36 w 216"/>
                  <a:gd name="T53" fmla="*/ 192 h 228"/>
                  <a:gd name="T54" fmla="*/ 36 w 216"/>
                  <a:gd name="T55" fmla="*/ 180 h 228"/>
                  <a:gd name="T56" fmla="*/ 48 w 216"/>
                  <a:gd name="T57" fmla="*/ 168 h 228"/>
                  <a:gd name="T58" fmla="*/ 108 w 216"/>
                  <a:gd name="T59" fmla="*/ 144 h 228"/>
                  <a:gd name="T60" fmla="*/ 108 w 216"/>
                  <a:gd name="T61" fmla="*/ 144 h 228"/>
                  <a:gd name="T62" fmla="*/ 168 w 216"/>
                  <a:gd name="T63" fmla="*/ 132 h 228"/>
                  <a:gd name="T64" fmla="*/ 180 w 216"/>
                  <a:gd name="T65" fmla="*/ 120 h 228"/>
                  <a:gd name="T66" fmla="*/ 180 w 216"/>
                  <a:gd name="T67" fmla="*/ 132 h 228"/>
                  <a:gd name="T68" fmla="*/ 168 w 216"/>
                  <a:gd name="T69" fmla="*/ 120 h 228"/>
                  <a:gd name="T70" fmla="*/ 84 w 216"/>
                  <a:gd name="T71" fmla="*/ 108 h 228"/>
                  <a:gd name="T72" fmla="*/ 84 w 216"/>
                  <a:gd name="T73" fmla="*/ 108 h 228"/>
                  <a:gd name="T74" fmla="*/ 12 w 216"/>
                  <a:gd name="T75" fmla="*/ 84 h 228"/>
                  <a:gd name="T76" fmla="*/ 0 w 216"/>
                  <a:gd name="T77" fmla="*/ 72 h 228"/>
                  <a:gd name="T78" fmla="*/ 0 w 216"/>
                  <a:gd name="T79" fmla="*/ 60 h 228"/>
                  <a:gd name="T80" fmla="*/ 24 w 216"/>
                  <a:gd name="T81" fmla="*/ 48 h 228"/>
                  <a:gd name="T82" fmla="*/ 216 w 216"/>
                  <a:gd name="T83" fmla="*/ 0 h 2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6"/>
                  <a:gd name="T127" fmla="*/ 0 h 228"/>
                  <a:gd name="T128" fmla="*/ 216 w 216"/>
                  <a:gd name="T129" fmla="*/ 228 h 2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6" h="228">
                    <a:moveTo>
                      <a:pt x="216" y="12"/>
                    </a:moveTo>
                    <a:lnTo>
                      <a:pt x="24" y="60"/>
                    </a:lnTo>
                    <a:lnTo>
                      <a:pt x="0" y="72"/>
                    </a:lnTo>
                    <a:lnTo>
                      <a:pt x="12" y="60"/>
                    </a:lnTo>
                    <a:lnTo>
                      <a:pt x="24" y="72"/>
                    </a:lnTo>
                    <a:lnTo>
                      <a:pt x="12" y="72"/>
                    </a:lnTo>
                    <a:lnTo>
                      <a:pt x="84" y="96"/>
                    </a:lnTo>
                    <a:lnTo>
                      <a:pt x="168" y="108"/>
                    </a:lnTo>
                    <a:lnTo>
                      <a:pt x="180" y="108"/>
                    </a:lnTo>
                    <a:lnTo>
                      <a:pt x="192" y="120"/>
                    </a:lnTo>
                    <a:lnTo>
                      <a:pt x="192" y="132"/>
                    </a:lnTo>
                    <a:lnTo>
                      <a:pt x="180" y="144"/>
                    </a:lnTo>
                    <a:lnTo>
                      <a:pt x="168" y="144"/>
                    </a:lnTo>
                    <a:lnTo>
                      <a:pt x="108" y="156"/>
                    </a:lnTo>
                    <a:lnTo>
                      <a:pt x="48" y="180"/>
                    </a:lnTo>
                    <a:lnTo>
                      <a:pt x="60" y="180"/>
                    </a:lnTo>
                    <a:lnTo>
                      <a:pt x="48" y="192"/>
                    </a:lnTo>
                    <a:lnTo>
                      <a:pt x="48" y="180"/>
                    </a:lnTo>
                    <a:lnTo>
                      <a:pt x="60" y="192"/>
                    </a:lnTo>
                    <a:lnTo>
                      <a:pt x="48" y="192"/>
                    </a:lnTo>
                    <a:lnTo>
                      <a:pt x="96" y="204"/>
                    </a:lnTo>
                    <a:lnTo>
                      <a:pt x="144" y="204"/>
                    </a:lnTo>
                    <a:lnTo>
                      <a:pt x="156" y="204"/>
                    </a:lnTo>
                    <a:lnTo>
                      <a:pt x="168" y="216"/>
                    </a:lnTo>
                    <a:lnTo>
                      <a:pt x="168" y="228"/>
                    </a:lnTo>
                    <a:lnTo>
                      <a:pt x="156" y="216"/>
                    </a:lnTo>
                    <a:lnTo>
                      <a:pt x="156" y="228"/>
                    </a:lnTo>
                    <a:lnTo>
                      <a:pt x="144" y="216"/>
                    </a:lnTo>
                    <a:lnTo>
                      <a:pt x="96" y="216"/>
                    </a:lnTo>
                    <a:lnTo>
                      <a:pt x="48" y="204"/>
                    </a:lnTo>
                    <a:lnTo>
                      <a:pt x="36" y="192"/>
                    </a:lnTo>
                    <a:lnTo>
                      <a:pt x="36" y="180"/>
                    </a:lnTo>
                    <a:lnTo>
                      <a:pt x="48" y="168"/>
                    </a:lnTo>
                    <a:lnTo>
                      <a:pt x="108" y="144"/>
                    </a:lnTo>
                    <a:lnTo>
                      <a:pt x="168" y="132"/>
                    </a:lnTo>
                    <a:lnTo>
                      <a:pt x="180" y="120"/>
                    </a:lnTo>
                    <a:lnTo>
                      <a:pt x="180" y="132"/>
                    </a:lnTo>
                    <a:lnTo>
                      <a:pt x="168" y="120"/>
                    </a:lnTo>
                    <a:lnTo>
                      <a:pt x="84" y="108"/>
                    </a:lnTo>
                    <a:lnTo>
                      <a:pt x="12" y="84"/>
                    </a:lnTo>
                    <a:lnTo>
                      <a:pt x="0" y="72"/>
                    </a:lnTo>
                    <a:lnTo>
                      <a:pt x="0" y="60"/>
                    </a:lnTo>
                    <a:lnTo>
                      <a:pt x="24" y="48"/>
                    </a:lnTo>
                    <a:lnTo>
                      <a:pt x="216" y="0"/>
                    </a:lnTo>
                    <a:lnTo>
                      <a:pt x="216"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4947" name="Freeform 66"/>
              <p:cNvSpPr>
                <a:spLocks noChangeAspect="1"/>
              </p:cNvSpPr>
              <p:nvPr/>
            </p:nvSpPr>
            <p:spPr bwMode="auto">
              <a:xfrm>
                <a:off x="4614" y="2393"/>
                <a:ext cx="24" cy="24"/>
              </a:xfrm>
              <a:custGeom>
                <a:avLst/>
                <a:gdLst>
                  <a:gd name="T0" fmla="*/ 24 w 24"/>
                  <a:gd name="T1" fmla="*/ 12 h 24"/>
                  <a:gd name="T2" fmla="*/ 12 w 24"/>
                  <a:gd name="T3" fmla="*/ 24 h 24"/>
                  <a:gd name="T4" fmla="*/ 0 w 24"/>
                  <a:gd name="T5" fmla="*/ 24 h 24"/>
                  <a:gd name="T6" fmla="*/ 0 w 24"/>
                  <a:gd name="T7" fmla="*/ 12 h 24"/>
                  <a:gd name="T8" fmla="*/ 0 w 24"/>
                  <a:gd name="T9" fmla="*/ 12 h 24"/>
                  <a:gd name="T10" fmla="*/ 12 w 24"/>
                  <a:gd name="T11" fmla="*/ 0 h 24"/>
                  <a:gd name="T12" fmla="*/ 24 w 24"/>
                  <a:gd name="T13" fmla="*/ 12 h 24"/>
                  <a:gd name="T14" fmla="*/ 0 60000 65536"/>
                  <a:gd name="T15" fmla="*/ 0 60000 65536"/>
                  <a:gd name="T16" fmla="*/ 0 60000 65536"/>
                  <a:gd name="T17" fmla="*/ 0 60000 65536"/>
                  <a:gd name="T18" fmla="*/ 0 60000 65536"/>
                  <a:gd name="T19" fmla="*/ 0 60000 65536"/>
                  <a:gd name="T20" fmla="*/ 0 60000 65536"/>
                  <a:gd name="T21" fmla="*/ 0 w 24"/>
                  <a:gd name="T22" fmla="*/ 0 h 24"/>
                  <a:gd name="T23" fmla="*/ 24 w 24"/>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24">
                    <a:moveTo>
                      <a:pt x="24" y="12"/>
                    </a:moveTo>
                    <a:lnTo>
                      <a:pt x="12" y="24"/>
                    </a:lnTo>
                    <a:lnTo>
                      <a:pt x="0" y="24"/>
                    </a:lnTo>
                    <a:lnTo>
                      <a:pt x="0" y="12"/>
                    </a:lnTo>
                    <a:lnTo>
                      <a:pt x="12" y="0"/>
                    </a:lnTo>
                    <a:lnTo>
                      <a:pt x="24"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4948" name="Freeform 67"/>
              <p:cNvSpPr>
                <a:spLocks noChangeAspect="1"/>
              </p:cNvSpPr>
              <p:nvPr/>
            </p:nvSpPr>
            <p:spPr bwMode="auto">
              <a:xfrm>
                <a:off x="4554" y="2405"/>
                <a:ext cx="60" cy="36"/>
              </a:xfrm>
              <a:custGeom>
                <a:avLst/>
                <a:gdLst>
                  <a:gd name="T0" fmla="*/ 60 w 60"/>
                  <a:gd name="T1" fmla="*/ 12 h 36"/>
                  <a:gd name="T2" fmla="*/ 60 w 60"/>
                  <a:gd name="T3" fmla="*/ 0 h 36"/>
                  <a:gd name="T4" fmla="*/ 0 w 60"/>
                  <a:gd name="T5" fmla="*/ 24 h 36"/>
                  <a:gd name="T6" fmla="*/ 0 w 60"/>
                  <a:gd name="T7" fmla="*/ 36 h 36"/>
                  <a:gd name="T8" fmla="*/ 60 w 60"/>
                  <a:gd name="T9" fmla="*/ 12 h 36"/>
                  <a:gd name="T10" fmla="*/ 0 60000 65536"/>
                  <a:gd name="T11" fmla="*/ 0 60000 65536"/>
                  <a:gd name="T12" fmla="*/ 0 60000 65536"/>
                  <a:gd name="T13" fmla="*/ 0 60000 65536"/>
                  <a:gd name="T14" fmla="*/ 0 60000 65536"/>
                  <a:gd name="T15" fmla="*/ 0 w 60"/>
                  <a:gd name="T16" fmla="*/ 0 h 36"/>
                  <a:gd name="T17" fmla="*/ 60 w 60"/>
                  <a:gd name="T18" fmla="*/ 36 h 36"/>
                </a:gdLst>
                <a:ahLst/>
                <a:cxnLst>
                  <a:cxn ang="T10">
                    <a:pos x="T0" y="T1"/>
                  </a:cxn>
                  <a:cxn ang="T11">
                    <a:pos x="T2" y="T3"/>
                  </a:cxn>
                  <a:cxn ang="T12">
                    <a:pos x="T4" y="T5"/>
                  </a:cxn>
                  <a:cxn ang="T13">
                    <a:pos x="T6" y="T7"/>
                  </a:cxn>
                  <a:cxn ang="T14">
                    <a:pos x="T8" y="T9"/>
                  </a:cxn>
                </a:cxnLst>
                <a:rect l="T15" t="T16" r="T17" b="T18"/>
                <a:pathLst>
                  <a:path w="60" h="36">
                    <a:moveTo>
                      <a:pt x="60" y="12"/>
                    </a:moveTo>
                    <a:lnTo>
                      <a:pt x="60" y="0"/>
                    </a:lnTo>
                    <a:lnTo>
                      <a:pt x="0" y="24"/>
                    </a:lnTo>
                    <a:lnTo>
                      <a:pt x="0" y="36"/>
                    </a:lnTo>
                    <a:lnTo>
                      <a:pt x="60"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4949" name="Freeform 68"/>
              <p:cNvSpPr>
                <a:spLocks noChangeAspect="1"/>
              </p:cNvSpPr>
              <p:nvPr/>
            </p:nvSpPr>
            <p:spPr bwMode="auto">
              <a:xfrm>
                <a:off x="4650" y="2297"/>
                <a:ext cx="216" cy="216"/>
              </a:xfrm>
              <a:custGeom>
                <a:avLst/>
                <a:gdLst>
                  <a:gd name="T0" fmla="*/ 24 w 216"/>
                  <a:gd name="T1" fmla="*/ 60 h 216"/>
                  <a:gd name="T2" fmla="*/ 24 w 216"/>
                  <a:gd name="T3" fmla="*/ 60 h 216"/>
                  <a:gd name="T4" fmla="*/ 12 w 216"/>
                  <a:gd name="T5" fmla="*/ 60 h 216"/>
                  <a:gd name="T6" fmla="*/ 24 w 216"/>
                  <a:gd name="T7" fmla="*/ 72 h 216"/>
                  <a:gd name="T8" fmla="*/ 12 w 216"/>
                  <a:gd name="T9" fmla="*/ 72 h 216"/>
                  <a:gd name="T10" fmla="*/ 84 w 216"/>
                  <a:gd name="T11" fmla="*/ 84 h 216"/>
                  <a:gd name="T12" fmla="*/ 168 w 216"/>
                  <a:gd name="T13" fmla="*/ 108 h 216"/>
                  <a:gd name="T14" fmla="*/ 180 w 216"/>
                  <a:gd name="T15" fmla="*/ 108 h 216"/>
                  <a:gd name="T16" fmla="*/ 180 w 216"/>
                  <a:gd name="T17" fmla="*/ 132 h 216"/>
                  <a:gd name="T18" fmla="*/ 168 w 216"/>
                  <a:gd name="T19" fmla="*/ 132 h 216"/>
                  <a:gd name="T20" fmla="*/ 168 w 216"/>
                  <a:gd name="T21" fmla="*/ 132 h 216"/>
                  <a:gd name="T22" fmla="*/ 108 w 216"/>
                  <a:gd name="T23" fmla="*/ 156 h 216"/>
                  <a:gd name="T24" fmla="*/ 48 w 216"/>
                  <a:gd name="T25" fmla="*/ 168 h 216"/>
                  <a:gd name="T26" fmla="*/ 60 w 216"/>
                  <a:gd name="T27" fmla="*/ 168 h 216"/>
                  <a:gd name="T28" fmla="*/ 48 w 216"/>
                  <a:gd name="T29" fmla="*/ 168 h 216"/>
                  <a:gd name="T30" fmla="*/ 60 w 216"/>
                  <a:gd name="T31" fmla="*/ 180 h 216"/>
                  <a:gd name="T32" fmla="*/ 48 w 216"/>
                  <a:gd name="T33" fmla="*/ 180 h 216"/>
                  <a:gd name="T34" fmla="*/ 96 w 216"/>
                  <a:gd name="T35" fmla="*/ 192 h 216"/>
                  <a:gd name="T36" fmla="*/ 144 w 216"/>
                  <a:gd name="T37" fmla="*/ 192 h 216"/>
                  <a:gd name="T38" fmla="*/ 156 w 216"/>
                  <a:gd name="T39" fmla="*/ 192 h 216"/>
                  <a:gd name="T40" fmla="*/ 168 w 216"/>
                  <a:gd name="T41" fmla="*/ 216 h 216"/>
                  <a:gd name="T42" fmla="*/ 156 w 216"/>
                  <a:gd name="T43" fmla="*/ 216 h 216"/>
                  <a:gd name="T44" fmla="*/ 144 w 216"/>
                  <a:gd name="T45" fmla="*/ 204 h 216"/>
                  <a:gd name="T46" fmla="*/ 96 w 216"/>
                  <a:gd name="T47" fmla="*/ 204 h 216"/>
                  <a:gd name="T48" fmla="*/ 96 w 216"/>
                  <a:gd name="T49" fmla="*/ 204 h 216"/>
                  <a:gd name="T50" fmla="*/ 48 w 216"/>
                  <a:gd name="T51" fmla="*/ 192 h 216"/>
                  <a:gd name="T52" fmla="*/ 36 w 216"/>
                  <a:gd name="T53" fmla="*/ 180 h 216"/>
                  <a:gd name="T54" fmla="*/ 36 w 216"/>
                  <a:gd name="T55" fmla="*/ 168 h 216"/>
                  <a:gd name="T56" fmla="*/ 48 w 216"/>
                  <a:gd name="T57" fmla="*/ 156 h 216"/>
                  <a:gd name="T58" fmla="*/ 108 w 216"/>
                  <a:gd name="T59" fmla="*/ 144 h 216"/>
                  <a:gd name="T60" fmla="*/ 108 w 216"/>
                  <a:gd name="T61" fmla="*/ 144 h 216"/>
                  <a:gd name="T62" fmla="*/ 168 w 216"/>
                  <a:gd name="T63" fmla="*/ 120 h 216"/>
                  <a:gd name="T64" fmla="*/ 180 w 216"/>
                  <a:gd name="T65" fmla="*/ 120 h 216"/>
                  <a:gd name="T66" fmla="*/ 180 w 216"/>
                  <a:gd name="T67" fmla="*/ 132 h 216"/>
                  <a:gd name="T68" fmla="*/ 168 w 216"/>
                  <a:gd name="T69" fmla="*/ 120 h 216"/>
                  <a:gd name="T70" fmla="*/ 84 w 216"/>
                  <a:gd name="T71" fmla="*/ 96 h 216"/>
                  <a:gd name="T72" fmla="*/ 84 w 216"/>
                  <a:gd name="T73" fmla="*/ 96 h 216"/>
                  <a:gd name="T74" fmla="*/ 12 w 216"/>
                  <a:gd name="T75" fmla="*/ 84 h 216"/>
                  <a:gd name="T76" fmla="*/ 0 w 216"/>
                  <a:gd name="T77" fmla="*/ 72 h 216"/>
                  <a:gd name="T78" fmla="*/ 0 w 216"/>
                  <a:gd name="T79" fmla="*/ 60 h 216"/>
                  <a:gd name="T80" fmla="*/ 24 w 216"/>
                  <a:gd name="T81" fmla="*/ 48 h 216"/>
                  <a:gd name="T82" fmla="*/ 216 w 216"/>
                  <a:gd name="T83" fmla="*/ 0 h 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6"/>
                  <a:gd name="T127" fmla="*/ 0 h 216"/>
                  <a:gd name="T128" fmla="*/ 216 w 216"/>
                  <a:gd name="T129" fmla="*/ 216 h 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6" h="216">
                    <a:moveTo>
                      <a:pt x="216" y="12"/>
                    </a:moveTo>
                    <a:lnTo>
                      <a:pt x="24" y="60"/>
                    </a:lnTo>
                    <a:lnTo>
                      <a:pt x="0" y="72"/>
                    </a:lnTo>
                    <a:lnTo>
                      <a:pt x="12" y="60"/>
                    </a:lnTo>
                    <a:lnTo>
                      <a:pt x="24" y="72"/>
                    </a:lnTo>
                    <a:lnTo>
                      <a:pt x="12" y="72"/>
                    </a:lnTo>
                    <a:lnTo>
                      <a:pt x="84" y="84"/>
                    </a:lnTo>
                    <a:lnTo>
                      <a:pt x="168" y="108"/>
                    </a:lnTo>
                    <a:lnTo>
                      <a:pt x="180" y="108"/>
                    </a:lnTo>
                    <a:lnTo>
                      <a:pt x="192" y="120"/>
                    </a:lnTo>
                    <a:lnTo>
                      <a:pt x="180" y="132"/>
                    </a:lnTo>
                    <a:lnTo>
                      <a:pt x="168" y="132"/>
                    </a:lnTo>
                    <a:lnTo>
                      <a:pt x="108" y="156"/>
                    </a:lnTo>
                    <a:lnTo>
                      <a:pt x="48" y="168"/>
                    </a:lnTo>
                    <a:lnTo>
                      <a:pt x="60" y="168"/>
                    </a:lnTo>
                    <a:lnTo>
                      <a:pt x="48" y="180"/>
                    </a:lnTo>
                    <a:lnTo>
                      <a:pt x="48" y="168"/>
                    </a:lnTo>
                    <a:lnTo>
                      <a:pt x="60" y="180"/>
                    </a:lnTo>
                    <a:lnTo>
                      <a:pt x="48" y="180"/>
                    </a:lnTo>
                    <a:lnTo>
                      <a:pt x="96" y="192"/>
                    </a:lnTo>
                    <a:lnTo>
                      <a:pt x="144" y="192"/>
                    </a:lnTo>
                    <a:lnTo>
                      <a:pt x="156" y="192"/>
                    </a:lnTo>
                    <a:lnTo>
                      <a:pt x="168" y="204"/>
                    </a:lnTo>
                    <a:lnTo>
                      <a:pt x="168" y="216"/>
                    </a:lnTo>
                    <a:lnTo>
                      <a:pt x="156" y="204"/>
                    </a:lnTo>
                    <a:lnTo>
                      <a:pt x="156" y="216"/>
                    </a:lnTo>
                    <a:lnTo>
                      <a:pt x="144" y="204"/>
                    </a:lnTo>
                    <a:lnTo>
                      <a:pt x="96" y="204"/>
                    </a:lnTo>
                    <a:lnTo>
                      <a:pt x="48" y="192"/>
                    </a:lnTo>
                    <a:lnTo>
                      <a:pt x="36" y="180"/>
                    </a:lnTo>
                    <a:lnTo>
                      <a:pt x="36" y="168"/>
                    </a:lnTo>
                    <a:lnTo>
                      <a:pt x="48" y="156"/>
                    </a:lnTo>
                    <a:lnTo>
                      <a:pt x="108" y="144"/>
                    </a:lnTo>
                    <a:lnTo>
                      <a:pt x="168" y="120"/>
                    </a:lnTo>
                    <a:lnTo>
                      <a:pt x="180" y="120"/>
                    </a:lnTo>
                    <a:lnTo>
                      <a:pt x="180" y="132"/>
                    </a:lnTo>
                    <a:lnTo>
                      <a:pt x="168" y="120"/>
                    </a:lnTo>
                    <a:lnTo>
                      <a:pt x="84" y="96"/>
                    </a:lnTo>
                    <a:lnTo>
                      <a:pt x="12" y="84"/>
                    </a:lnTo>
                    <a:lnTo>
                      <a:pt x="0" y="72"/>
                    </a:lnTo>
                    <a:lnTo>
                      <a:pt x="0" y="60"/>
                    </a:lnTo>
                    <a:lnTo>
                      <a:pt x="24" y="48"/>
                    </a:lnTo>
                    <a:lnTo>
                      <a:pt x="216" y="0"/>
                    </a:lnTo>
                    <a:lnTo>
                      <a:pt x="216"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4950" name="Freeform 69"/>
              <p:cNvSpPr>
                <a:spLocks noChangeAspect="1"/>
              </p:cNvSpPr>
              <p:nvPr/>
            </p:nvSpPr>
            <p:spPr bwMode="auto">
              <a:xfrm>
                <a:off x="4794" y="2501"/>
                <a:ext cx="24" cy="24"/>
              </a:xfrm>
              <a:custGeom>
                <a:avLst/>
                <a:gdLst>
                  <a:gd name="T0" fmla="*/ 24 w 24"/>
                  <a:gd name="T1" fmla="*/ 12 h 24"/>
                  <a:gd name="T2" fmla="*/ 12 w 24"/>
                  <a:gd name="T3" fmla="*/ 24 h 24"/>
                  <a:gd name="T4" fmla="*/ 0 w 24"/>
                  <a:gd name="T5" fmla="*/ 24 h 24"/>
                  <a:gd name="T6" fmla="*/ 0 w 24"/>
                  <a:gd name="T7" fmla="*/ 12 h 24"/>
                  <a:gd name="T8" fmla="*/ 0 w 24"/>
                  <a:gd name="T9" fmla="*/ 12 h 24"/>
                  <a:gd name="T10" fmla="*/ 12 w 24"/>
                  <a:gd name="T11" fmla="*/ 0 h 24"/>
                  <a:gd name="T12" fmla="*/ 24 w 24"/>
                  <a:gd name="T13" fmla="*/ 12 h 24"/>
                  <a:gd name="T14" fmla="*/ 0 60000 65536"/>
                  <a:gd name="T15" fmla="*/ 0 60000 65536"/>
                  <a:gd name="T16" fmla="*/ 0 60000 65536"/>
                  <a:gd name="T17" fmla="*/ 0 60000 65536"/>
                  <a:gd name="T18" fmla="*/ 0 60000 65536"/>
                  <a:gd name="T19" fmla="*/ 0 60000 65536"/>
                  <a:gd name="T20" fmla="*/ 0 60000 65536"/>
                  <a:gd name="T21" fmla="*/ 0 w 24"/>
                  <a:gd name="T22" fmla="*/ 0 h 24"/>
                  <a:gd name="T23" fmla="*/ 24 w 24"/>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24">
                    <a:moveTo>
                      <a:pt x="24" y="12"/>
                    </a:moveTo>
                    <a:lnTo>
                      <a:pt x="12" y="24"/>
                    </a:lnTo>
                    <a:lnTo>
                      <a:pt x="0" y="24"/>
                    </a:lnTo>
                    <a:lnTo>
                      <a:pt x="0" y="12"/>
                    </a:lnTo>
                    <a:lnTo>
                      <a:pt x="12" y="0"/>
                    </a:lnTo>
                    <a:lnTo>
                      <a:pt x="24"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4951" name="Freeform 70"/>
              <p:cNvSpPr>
                <a:spLocks noChangeAspect="1"/>
              </p:cNvSpPr>
              <p:nvPr/>
            </p:nvSpPr>
            <p:spPr bwMode="auto">
              <a:xfrm>
                <a:off x="4734" y="2513"/>
                <a:ext cx="60" cy="36"/>
              </a:xfrm>
              <a:custGeom>
                <a:avLst/>
                <a:gdLst>
                  <a:gd name="T0" fmla="*/ 60 w 60"/>
                  <a:gd name="T1" fmla="*/ 12 h 36"/>
                  <a:gd name="T2" fmla="*/ 60 w 60"/>
                  <a:gd name="T3" fmla="*/ 0 h 36"/>
                  <a:gd name="T4" fmla="*/ 0 w 60"/>
                  <a:gd name="T5" fmla="*/ 24 h 36"/>
                  <a:gd name="T6" fmla="*/ 0 w 60"/>
                  <a:gd name="T7" fmla="*/ 36 h 36"/>
                  <a:gd name="T8" fmla="*/ 60 w 60"/>
                  <a:gd name="T9" fmla="*/ 12 h 36"/>
                  <a:gd name="T10" fmla="*/ 0 60000 65536"/>
                  <a:gd name="T11" fmla="*/ 0 60000 65536"/>
                  <a:gd name="T12" fmla="*/ 0 60000 65536"/>
                  <a:gd name="T13" fmla="*/ 0 60000 65536"/>
                  <a:gd name="T14" fmla="*/ 0 60000 65536"/>
                  <a:gd name="T15" fmla="*/ 0 w 60"/>
                  <a:gd name="T16" fmla="*/ 0 h 36"/>
                  <a:gd name="T17" fmla="*/ 60 w 60"/>
                  <a:gd name="T18" fmla="*/ 36 h 36"/>
                </a:gdLst>
                <a:ahLst/>
                <a:cxnLst>
                  <a:cxn ang="T10">
                    <a:pos x="T0" y="T1"/>
                  </a:cxn>
                  <a:cxn ang="T11">
                    <a:pos x="T2" y="T3"/>
                  </a:cxn>
                  <a:cxn ang="T12">
                    <a:pos x="T4" y="T5"/>
                  </a:cxn>
                  <a:cxn ang="T13">
                    <a:pos x="T6" y="T7"/>
                  </a:cxn>
                  <a:cxn ang="T14">
                    <a:pos x="T8" y="T9"/>
                  </a:cxn>
                </a:cxnLst>
                <a:rect l="T15" t="T16" r="T17" b="T18"/>
                <a:pathLst>
                  <a:path w="60" h="36">
                    <a:moveTo>
                      <a:pt x="60" y="12"/>
                    </a:moveTo>
                    <a:lnTo>
                      <a:pt x="60" y="0"/>
                    </a:lnTo>
                    <a:lnTo>
                      <a:pt x="0" y="24"/>
                    </a:lnTo>
                    <a:lnTo>
                      <a:pt x="0" y="36"/>
                    </a:lnTo>
                    <a:lnTo>
                      <a:pt x="60"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grpSp>
        <p:sp>
          <p:nvSpPr>
            <p:cNvPr id="164938" name="Line 71"/>
            <p:cNvSpPr>
              <a:spLocks noChangeAspect="1" noChangeShapeType="1"/>
            </p:cNvSpPr>
            <p:nvPr/>
          </p:nvSpPr>
          <p:spPr bwMode="auto">
            <a:xfrm rot="5400000">
              <a:off x="3903" y="1895"/>
              <a:ext cx="182" cy="0"/>
            </a:xfrm>
            <a:prstGeom prst="line">
              <a:avLst/>
            </a:prstGeom>
            <a:noFill/>
            <a:ln w="19050">
              <a:solidFill>
                <a:schemeClr val="tx1"/>
              </a:solidFill>
              <a:round/>
              <a:headEnd/>
              <a:tailEnd/>
            </a:ln>
          </p:spPr>
          <p:txBody>
            <a:bodyPr rot="10800000" wrap="none" anchor="ctr"/>
            <a:lstStyle/>
            <a:p>
              <a:endParaRPr lang="en-US"/>
            </a:p>
          </p:txBody>
        </p:sp>
        <p:sp>
          <p:nvSpPr>
            <p:cNvPr id="164939" name="Line 72"/>
            <p:cNvSpPr>
              <a:spLocks noChangeAspect="1" noChangeShapeType="1"/>
            </p:cNvSpPr>
            <p:nvPr/>
          </p:nvSpPr>
          <p:spPr bwMode="auto">
            <a:xfrm flipV="1">
              <a:off x="3213" y="1564"/>
              <a:ext cx="0" cy="634"/>
            </a:xfrm>
            <a:prstGeom prst="line">
              <a:avLst/>
            </a:prstGeom>
            <a:noFill/>
            <a:ln w="19050">
              <a:solidFill>
                <a:schemeClr val="tx1"/>
              </a:solidFill>
              <a:round/>
              <a:headEnd/>
              <a:tailEnd/>
            </a:ln>
          </p:spPr>
          <p:txBody>
            <a:bodyPr rot="10800000" wrap="none" anchor="ctr"/>
            <a:lstStyle/>
            <a:p>
              <a:endParaRPr lang="en-US"/>
            </a:p>
          </p:txBody>
        </p:sp>
        <p:sp>
          <p:nvSpPr>
            <p:cNvPr id="164940" name="Line 77"/>
            <p:cNvSpPr>
              <a:spLocks noChangeShapeType="1"/>
            </p:cNvSpPr>
            <p:nvPr/>
          </p:nvSpPr>
          <p:spPr bwMode="auto">
            <a:xfrm>
              <a:off x="4612" y="2222"/>
              <a:ext cx="649" cy="0"/>
            </a:xfrm>
            <a:prstGeom prst="line">
              <a:avLst/>
            </a:prstGeom>
            <a:noFill/>
            <a:ln w="19050">
              <a:solidFill>
                <a:schemeClr val="tx1"/>
              </a:solidFill>
              <a:round/>
              <a:headEnd/>
              <a:tailEnd/>
            </a:ln>
          </p:spPr>
          <p:txBody>
            <a:bodyPr rot="10800000" wrap="none" anchor="ctr"/>
            <a:lstStyle/>
            <a:p>
              <a:endParaRPr lang="en-US"/>
            </a:p>
          </p:txBody>
        </p:sp>
        <p:grpSp>
          <p:nvGrpSpPr>
            <p:cNvPr id="164941" name="Group 369"/>
            <p:cNvGrpSpPr>
              <a:grpSpLocks/>
            </p:cNvGrpSpPr>
            <p:nvPr/>
          </p:nvGrpSpPr>
          <p:grpSpPr bwMode="auto">
            <a:xfrm rot="5400000" flipV="1">
              <a:off x="3065" y="1411"/>
              <a:ext cx="302" cy="88"/>
              <a:chOff x="3230" y="1648"/>
              <a:chExt cx="302" cy="88"/>
            </a:xfrm>
          </p:grpSpPr>
          <p:sp>
            <p:nvSpPr>
              <p:cNvPr id="164943" name="Freeform 370"/>
              <p:cNvSpPr>
                <a:spLocks noChangeAspect="1"/>
              </p:cNvSpPr>
              <p:nvPr/>
            </p:nvSpPr>
            <p:spPr bwMode="auto">
              <a:xfrm>
                <a:off x="3268" y="1648"/>
                <a:ext cx="264" cy="88"/>
              </a:xfrm>
              <a:custGeom>
                <a:avLst/>
                <a:gdLst>
                  <a:gd name="T0" fmla="*/ 0 w 252"/>
                  <a:gd name="T1" fmla="*/ 42 h 84"/>
                  <a:gd name="T2" fmla="*/ 124 w 252"/>
                  <a:gd name="T3" fmla="*/ 0 h 84"/>
                  <a:gd name="T4" fmla="*/ 124 w 252"/>
                  <a:gd name="T5" fmla="*/ 0 h 84"/>
                  <a:gd name="T6" fmla="*/ 124 w 252"/>
                  <a:gd name="T7" fmla="*/ 0 h 84"/>
                  <a:gd name="T8" fmla="*/ 248 w 252"/>
                  <a:gd name="T9" fmla="*/ 42 h 84"/>
                  <a:gd name="T10" fmla="*/ 290 w 252"/>
                  <a:gd name="T11" fmla="*/ 42 h 84"/>
                  <a:gd name="T12" fmla="*/ 248 w 252"/>
                  <a:gd name="T13" fmla="*/ 54 h 84"/>
                  <a:gd name="T14" fmla="*/ 124 w 252"/>
                  <a:gd name="T15" fmla="*/ 96 h 84"/>
                  <a:gd name="T16" fmla="*/ 124 w 252"/>
                  <a:gd name="T17" fmla="*/ 96 h 84"/>
                  <a:gd name="T18" fmla="*/ 124 w 252"/>
                  <a:gd name="T19" fmla="*/ 96 h 84"/>
                  <a:gd name="T20" fmla="*/ 124 w 252"/>
                  <a:gd name="T21" fmla="*/ 83 h 84"/>
                  <a:gd name="T22" fmla="*/ 248 w 252"/>
                  <a:gd name="T23" fmla="*/ 42 h 84"/>
                  <a:gd name="T24" fmla="*/ 248 w 252"/>
                  <a:gd name="T25" fmla="*/ 54 h 84"/>
                  <a:gd name="T26" fmla="*/ 248 w 252"/>
                  <a:gd name="T27" fmla="*/ 54 h 84"/>
                  <a:gd name="T28" fmla="*/ 124 w 252"/>
                  <a:gd name="T29" fmla="*/ 15 h 84"/>
                  <a:gd name="T30" fmla="*/ 124 w 252"/>
                  <a:gd name="T31" fmla="*/ 0 h 84"/>
                  <a:gd name="T32" fmla="*/ 124 w 252"/>
                  <a:gd name="T33" fmla="*/ 15 h 84"/>
                  <a:gd name="T34" fmla="*/ 0 w 252"/>
                  <a:gd name="T35" fmla="*/ 54 h 84"/>
                  <a:gd name="T36" fmla="*/ 0 w 252"/>
                  <a:gd name="T37" fmla="*/ 42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2"/>
                  <a:gd name="T58" fmla="*/ 0 h 84"/>
                  <a:gd name="T59" fmla="*/ 252 w 252"/>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2" h="84">
                    <a:moveTo>
                      <a:pt x="0" y="36"/>
                    </a:moveTo>
                    <a:lnTo>
                      <a:pt x="108" y="0"/>
                    </a:lnTo>
                    <a:lnTo>
                      <a:pt x="216" y="36"/>
                    </a:lnTo>
                    <a:lnTo>
                      <a:pt x="252" y="36"/>
                    </a:lnTo>
                    <a:lnTo>
                      <a:pt x="216" y="48"/>
                    </a:lnTo>
                    <a:lnTo>
                      <a:pt x="108" y="84"/>
                    </a:lnTo>
                    <a:lnTo>
                      <a:pt x="108" y="72"/>
                    </a:lnTo>
                    <a:lnTo>
                      <a:pt x="216" y="36"/>
                    </a:lnTo>
                    <a:lnTo>
                      <a:pt x="216" y="48"/>
                    </a:lnTo>
                    <a:lnTo>
                      <a:pt x="108" y="12"/>
                    </a:lnTo>
                    <a:lnTo>
                      <a:pt x="108" y="0"/>
                    </a:lnTo>
                    <a:lnTo>
                      <a:pt x="108" y="12"/>
                    </a:lnTo>
                    <a:lnTo>
                      <a:pt x="0" y="48"/>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4944" name="Freeform 371"/>
              <p:cNvSpPr>
                <a:spLocks noChangeAspect="1"/>
              </p:cNvSpPr>
              <p:nvPr/>
            </p:nvSpPr>
            <p:spPr bwMode="auto">
              <a:xfrm>
                <a:off x="3230" y="1686"/>
                <a:ext cx="151" cy="50"/>
              </a:xfrm>
              <a:custGeom>
                <a:avLst/>
                <a:gdLst>
                  <a:gd name="T0" fmla="*/ 166 w 144"/>
                  <a:gd name="T1" fmla="*/ 54 h 48"/>
                  <a:gd name="T2" fmla="*/ 42 w 144"/>
                  <a:gd name="T3" fmla="*/ 15 h 48"/>
                  <a:gd name="T4" fmla="*/ 0 w 144"/>
                  <a:gd name="T5" fmla="*/ 15 h 48"/>
                  <a:gd name="T6" fmla="*/ 42 w 144"/>
                  <a:gd name="T7" fmla="*/ 0 h 48"/>
                  <a:gd name="T8" fmla="*/ 42 w 144"/>
                  <a:gd name="T9" fmla="*/ 0 h 48"/>
                  <a:gd name="T10" fmla="*/ 166 w 144"/>
                  <a:gd name="T11" fmla="*/ 42 h 48"/>
                  <a:gd name="T12" fmla="*/ 166 w 144"/>
                  <a:gd name="T13" fmla="*/ 54 h 48"/>
                  <a:gd name="T14" fmla="*/ 0 60000 65536"/>
                  <a:gd name="T15" fmla="*/ 0 60000 65536"/>
                  <a:gd name="T16" fmla="*/ 0 60000 65536"/>
                  <a:gd name="T17" fmla="*/ 0 60000 65536"/>
                  <a:gd name="T18" fmla="*/ 0 60000 65536"/>
                  <a:gd name="T19" fmla="*/ 0 60000 65536"/>
                  <a:gd name="T20" fmla="*/ 0 60000 65536"/>
                  <a:gd name="T21" fmla="*/ 0 w 144"/>
                  <a:gd name="T22" fmla="*/ 0 h 48"/>
                  <a:gd name="T23" fmla="*/ 144 w 144"/>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4" h="48">
                    <a:moveTo>
                      <a:pt x="144" y="48"/>
                    </a:moveTo>
                    <a:lnTo>
                      <a:pt x="36" y="12"/>
                    </a:lnTo>
                    <a:lnTo>
                      <a:pt x="0" y="12"/>
                    </a:lnTo>
                    <a:lnTo>
                      <a:pt x="36" y="0"/>
                    </a:lnTo>
                    <a:lnTo>
                      <a:pt x="144" y="36"/>
                    </a:lnTo>
                    <a:lnTo>
                      <a:pt x="144"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grpSp>
        <p:sp>
          <p:nvSpPr>
            <p:cNvPr id="164942" name="Line 388"/>
            <p:cNvSpPr>
              <a:spLocks noChangeShapeType="1"/>
            </p:cNvSpPr>
            <p:nvPr/>
          </p:nvSpPr>
          <p:spPr bwMode="auto">
            <a:xfrm>
              <a:off x="4288" y="1672"/>
              <a:ext cx="368" cy="0"/>
            </a:xfrm>
            <a:prstGeom prst="line">
              <a:avLst/>
            </a:prstGeom>
            <a:noFill/>
            <a:ln w="12700">
              <a:solidFill>
                <a:schemeClr val="tx1"/>
              </a:solidFill>
              <a:round/>
              <a:headEnd/>
              <a:tailEnd/>
            </a:ln>
          </p:spPr>
          <p:txBody>
            <a:bodyPr wrap="none"/>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366403"/>
                                        </p:tgtEl>
                                        <p:attrNameLst>
                                          <p:attrName>style.visibility</p:attrName>
                                        </p:attrNameLst>
                                      </p:cBhvr>
                                      <p:to>
                                        <p:strVal val="visible"/>
                                      </p:to>
                                    </p:set>
                                  </p:childTnLst>
                                  <p:subTnLst>
                                    <p:set>
                                      <p:cBhvr override="childStyle">
                                        <p:cTn dur="1" fill="hold" display="0" masterRel="nextClick" afterEffect="1"/>
                                        <p:tgtEl>
                                          <p:spTgt spid="1366403"/>
                                        </p:tgtEl>
                                        <p:attrNameLst>
                                          <p:attrName>style.visibility</p:attrName>
                                        </p:attrNameLst>
                                      </p:cBhvr>
                                      <p:to>
                                        <p:strVal val="hidden"/>
                                      </p:to>
                                    </p:set>
                                  </p:sub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2"/>
                                        </p:tgtEl>
                                        <p:attrNameLst>
                                          <p:attrName>style.visibility</p:attrName>
                                        </p:attrNameLst>
                                      </p:cBhvr>
                                      <p:to>
                                        <p:strVal val="visible"/>
                                      </p:to>
                                    </p:set>
                                  </p:childTnLst>
                                  <p:subTnLst>
                                    <p:set>
                                      <p:cBhvr override="childStyle">
                                        <p:cTn dur="1" fill="hold" display="0" masterRel="nextClick" afterEffect="1"/>
                                        <p:tgtEl>
                                          <p:spTgt spid="2"/>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366405"/>
                                        </p:tgtEl>
                                        <p:attrNameLst>
                                          <p:attrName>style.visibility</p:attrName>
                                        </p:attrNameLst>
                                      </p:cBhvr>
                                      <p:to>
                                        <p:strVal val="visible"/>
                                      </p:to>
                                    </p:set>
                                  </p:childTnLst>
                                  <p:subTnLst>
                                    <p:set>
                                      <p:cBhvr override="childStyle">
                                        <p:cTn dur="1" fill="hold" display="0" masterRel="nextClick" afterEffect="1"/>
                                        <p:tgtEl>
                                          <p:spTgt spid="1366405"/>
                                        </p:tgtEl>
                                        <p:attrNameLst>
                                          <p:attrName>style.visibility</p:attrName>
                                        </p:attrNameLst>
                                      </p:cBhvr>
                                      <p:to>
                                        <p:strVal val="hidden"/>
                                      </p:to>
                                    </p:set>
                                  </p:sub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1366092"/>
                                        </p:tgtEl>
                                        <p:attrNameLst>
                                          <p:attrName>style.visibility</p:attrName>
                                        </p:attrNameLst>
                                      </p:cBhvr>
                                      <p:to>
                                        <p:strVal val="visible"/>
                                      </p:to>
                                    </p:set>
                                    <p:animEffect transition="in" filter="wipe(up)">
                                      <p:cBhvr>
                                        <p:cTn id="19" dur="500"/>
                                        <p:tgtEl>
                                          <p:spTgt spid="1366092"/>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499"/>
                                          </p:stCondLst>
                                        </p:cTn>
                                        <p:tgtEl>
                                          <p:spTgt spid="13664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6405" grpId="0" animBg="1"/>
      <p:bldP spid="1366403" grpId="0" animBg="1"/>
      <p:bldP spid="1366092" grpId="0" animBg="1" autoUpdateAnimBg="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Slide Number Placeholder 2"/>
          <p:cNvSpPr>
            <a:spLocks noGrp="1"/>
          </p:cNvSpPr>
          <p:nvPr>
            <p:ph type="sldNum" sz="quarter" idx="10"/>
          </p:nvPr>
        </p:nvSpPr>
        <p:spPr>
          <a:noFill/>
        </p:spPr>
        <p:txBody>
          <a:bodyPr/>
          <a:lstStyle/>
          <a:p>
            <a:fld id="{A2CDEBA9-1118-4131-A58C-1253C326E861}" type="slidenum">
              <a:rPr lang="en-US" smtClean="0">
                <a:latin typeface="Arial" pitchFamily="34" charset="0"/>
              </a:rPr>
              <a:pPr/>
              <a:t>158</a:t>
            </a:fld>
            <a:endParaRPr lang="en-US" smtClean="0">
              <a:latin typeface="Arial" pitchFamily="34" charset="0"/>
            </a:endParaRPr>
          </a:p>
        </p:txBody>
      </p:sp>
      <p:sp>
        <p:nvSpPr>
          <p:cNvPr id="165891" name="Rectangle 2"/>
          <p:cNvSpPr>
            <a:spLocks noGrp="1" noChangeArrowheads="1"/>
          </p:cNvSpPr>
          <p:nvPr>
            <p:ph type="title"/>
          </p:nvPr>
        </p:nvSpPr>
        <p:spPr>
          <a:xfrm>
            <a:off x="-352425" y="0"/>
            <a:ext cx="9832975" cy="914400"/>
          </a:xfrm>
        </p:spPr>
        <p:txBody>
          <a:bodyPr/>
          <a:lstStyle/>
          <a:p>
            <a:r>
              <a:rPr lang="en-US" sz="4000" smtClean="0"/>
              <a:t>Leader/Followers Pattern Dynamics</a:t>
            </a:r>
          </a:p>
        </p:txBody>
      </p:sp>
      <p:grpSp>
        <p:nvGrpSpPr>
          <p:cNvPr id="165892" name="Group 205"/>
          <p:cNvGrpSpPr>
            <a:grpSpLocks/>
          </p:cNvGrpSpPr>
          <p:nvPr/>
        </p:nvGrpSpPr>
        <p:grpSpPr bwMode="auto">
          <a:xfrm>
            <a:off x="1957388" y="976313"/>
            <a:ext cx="7167562" cy="5719762"/>
            <a:chOff x="1233" y="615"/>
            <a:chExt cx="4515" cy="3603"/>
          </a:xfrm>
        </p:grpSpPr>
        <p:sp>
          <p:nvSpPr>
            <p:cNvPr id="166122" name="Rectangle 5"/>
            <p:cNvSpPr>
              <a:spLocks noChangeArrowheads="1"/>
            </p:cNvSpPr>
            <p:nvPr/>
          </p:nvSpPr>
          <p:spPr bwMode="auto">
            <a:xfrm>
              <a:off x="5016" y="2560"/>
              <a:ext cx="13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23" name="Freeform 6"/>
            <p:cNvSpPr>
              <a:spLocks/>
            </p:cNvSpPr>
            <p:nvPr/>
          </p:nvSpPr>
          <p:spPr bwMode="auto">
            <a:xfrm>
              <a:off x="5028" y="2524"/>
              <a:ext cx="156" cy="48"/>
            </a:xfrm>
            <a:custGeom>
              <a:avLst/>
              <a:gdLst>
                <a:gd name="T0" fmla="*/ 0 w 156"/>
                <a:gd name="T1" fmla="*/ 0 h 48"/>
                <a:gd name="T2" fmla="*/ 0 w 156"/>
                <a:gd name="T3" fmla="*/ 12 h 48"/>
                <a:gd name="T4" fmla="*/ 120 w 156"/>
                <a:gd name="T5" fmla="*/ 48 h 48"/>
                <a:gd name="T6" fmla="*/ 120 w 156"/>
                <a:gd name="T7" fmla="*/ 48 h 48"/>
                <a:gd name="T8" fmla="*/ 156 w 156"/>
                <a:gd name="T9" fmla="*/ 36 h 48"/>
                <a:gd name="T10" fmla="*/ 120 w 156"/>
                <a:gd name="T11" fmla="*/ 36 h 48"/>
                <a:gd name="T12" fmla="*/ 0 w 156"/>
                <a:gd name="T13" fmla="*/ 0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0" y="0"/>
                  </a:moveTo>
                  <a:lnTo>
                    <a:pt x="0" y="12"/>
                  </a:lnTo>
                  <a:lnTo>
                    <a:pt x="120" y="48"/>
                  </a:lnTo>
                  <a:lnTo>
                    <a:pt x="156" y="36"/>
                  </a:lnTo>
                  <a:lnTo>
                    <a:pt x="120" y="36"/>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24" name="Freeform 7"/>
            <p:cNvSpPr>
              <a:spLocks/>
            </p:cNvSpPr>
            <p:nvPr/>
          </p:nvSpPr>
          <p:spPr bwMode="auto">
            <a:xfrm>
              <a:off x="5028" y="2560"/>
              <a:ext cx="120" cy="48"/>
            </a:xfrm>
            <a:custGeom>
              <a:avLst/>
              <a:gdLst>
                <a:gd name="T0" fmla="*/ 120 w 120"/>
                <a:gd name="T1" fmla="*/ 12 h 48"/>
                <a:gd name="T2" fmla="*/ 120 w 120"/>
                <a:gd name="T3" fmla="*/ 0 h 48"/>
                <a:gd name="T4" fmla="*/ 0 w 120"/>
                <a:gd name="T5" fmla="*/ 36 h 48"/>
                <a:gd name="T6" fmla="*/ 0 w 120"/>
                <a:gd name="T7" fmla="*/ 48 h 48"/>
                <a:gd name="T8" fmla="*/ 120 w 120"/>
                <a:gd name="T9" fmla="*/ 12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120" y="12"/>
                  </a:moveTo>
                  <a:lnTo>
                    <a:pt x="120" y="0"/>
                  </a:lnTo>
                  <a:lnTo>
                    <a:pt x="0" y="36"/>
                  </a:lnTo>
                  <a:lnTo>
                    <a:pt x="0" y="48"/>
                  </a:lnTo>
                  <a:lnTo>
                    <a:pt x="120"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25" name="Rectangle 8"/>
            <p:cNvSpPr>
              <a:spLocks noChangeArrowheads="1"/>
            </p:cNvSpPr>
            <p:nvPr/>
          </p:nvSpPr>
          <p:spPr bwMode="auto">
            <a:xfrm>
              <a:off x="3467" y="256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26" name="Rectangle 9"/>
            <p:cNvSpPr>
              <a:spLocks noChangeArrowheads="1"/>
            </p:cNvSpPr>
            <p:nvPr/>
          </p:nvSpPr>
          <p:spPr bwMode="auto">
            <a:xfrm>
              <a:off x="3515" y="256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27" name="Rectangle 10"/>
            <p:cNvSpPr>
              <a:spLocks noChangeArrowheads="1"/>
            </p:cNvSpPr>
            <p:nvPr/>
          </p:nvSpPr>
          <p:spPr bwMode="auto">
            <a:xfrm>
              <a:off x="3467" y="2560"/>
              <a:ext cx="4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28" name="Line 11"/>
            <p:cNvSpPr>
              <a:spLocks noChangeShapeType="1"/>
            </p:cNvSpPr>
            <p:nvPr/>
          </p:nvSpPr>
          <p:spPr bwMode="auto">
            <a:xfrm>
              <a:off x="3587" y="2560"/>
              <a:ext cx="96" cy="1"/>
            </a:xfrm>
            <a:prstGeom prst="line">
              <a:avLst/>
            </a:prstGeom>
            <a:noFill/>
            <a:ln w="0">
              <a:solidFill>
                <a:srgbClr val="000000"/>
              </a:solidFill>
              <a:round/>
              <a:headEnd/>
              <a:tailEnd/>
            </a:ln>
          </p:spPr>
          <p:txBody>
            <a:bodyPr/>
            <a:lstStyle/>
            <a:p>
              <a:endParaRPr lang="en-US"/>
            </a:p>
          </p:txBody>
        </p:sp>
        <p:sp>
          <p:nvSpPr>
            <p:cNvPr id="166129" name="Line 12"/>
            <p:cNvSpPr>
              <a:spLocks noChangeShapeType="1"/>
            </p:cNvSpPr>
            <p:nvPr/>
          </p:nvSpPr>
          <p:spPr bwMode="auto">
            <a:xfrm>
              <a:off x="3767" y="2560"/>
              <a:ext cx="96" cy="1"/>
            </a:xfrm>
            <a:prstGeom prst="line">
              <a:avLst/>
            </a:prstGeom>
            <a:noFill/>
            <a:ln w="0">
              <a:solidFill>
                <a:srgbClr val="000000"/>
              </a:solidFill>
              <a:round/>
              <a:headEnd/>
              <a:tailEnd/>
            </a:ln>
          </p:spPr>
          <p:txBody>
            <a:bodyPr/>
            <a:lstStyle/>
            <a:p>
              <a:endParaRPr lang="en-US"/>
            </a:p>
          </p:txBody>
        </p:sp>
        <p:sp>
          <p:nvSpPr>
            <p:cNvPr id="166130" name="Line 13"/>
            <p:cNvSpPr>
              <a:spLocks noChangeShapeType="1"/>
            </p:cNvSpPr>
            <p:nvPr/>
          </p:nvSpPr>
          <p:spPr bwMode="auto">
            <a:xfrm>
              <a:off x="3935" y="2560"/>
              <a:ext cx="96" cy="1"/>
            </a:xfrm>
            <a:prstGeom prst="line">
              <a:avLst/>
            </a:prstGeom>
            <a:noFill/>
            <a:ln w="0">
              <a:solidFill>
                <a:srgbClr val="000000"/>
              </a:solidFill>
              <a:round/>
              <a:headEnd/>
              <a:tailEnd/>
            </a:ln>
          </p:spPr>
          <p:txBody>
            <a:bodyPr/>
            <a:lstStyle/>
            <a:p>
              <a:endParaRPr lang="en-US"/>
            </a:p>
          </p:txBody>
        </p:sp>
        <p:sp>
          <p:nvSpPr>
            <p:cNvPr id="166131" name="Line 14"/>
            <p:cNvSpPr>
              <a:spLocks noChangeShapeType="1"/>
            </p:cNvSpPr>
            <p:nvPr/>
          </p:nvSpPr>
          <p:spPr bwMode="auto">
            <a:xfrm>
              <a:off x="4115" y="2560"/>
              <a:ext cx="84" cy="1"/>
            </a:xfrm>
            <a:prstGeom prst="line">
              <a:avLst/>
            </a:prstGeom>
            <a:noFill/>
            <a:ln w="0">
              <a:solidFill>
                <a:srgbClr val="000000"/>
              </a:solidFill>
              <a:round/>
              <a:headEnd/>
              <a:tailEnd/>
            </a:ln>
          </p:spPr>
          <p:txBody>
            <a:bodyPr/>
            <a:lstStyle/>
            <a:p>
              <a:endParaRPr lang="en-US"/>
            </a:p>
          </p:txBody>
        </p:sp>
        <p:sp>
          <p:nvSpPr>
            <p:cNvPr id="166132" name="Line 15"/>
            <p:cNvSpPr>
              <a:spLocks noChangeShapeType="1"/>
            </p:cNvSpPr>
            <p:nvPr/>
          </p:nvSpPr>
          <p:spPr bwMode="auto">
            <a:xfrm>
              <a:off x="4283" y="2560"/>
              <a:ext cx="96" cy="1"/>
            </a:xfrm>
            <a:prstGeom prst="line">
              <a:avLst/>
            </a:prstGeom>
            <a:noFill/>
            <a:ln w="0">
              <a:solidFill>
                <a:srgbClr val="000000"/>
              </a:solidFill>
              <a:round/>
              <a:headEnd/>
              <a:tailEnd/>
            </a:ln>
          </p:spPr>
          <p:txBody>
            <a:bodyPr/>
            <a:lstStyle/>
            <a:p>
              <a:endParaRPr lang="en-US"/>
            </a:p>
          </p:txBody>
        </p:sp>
        <p:sp>
          <p:nvSpPr>
            <p:cNvPr id="166133" name="Line 16"/>
            <p:cNvSpPr>
              <a:spLocks noChangeShapeType="1"/>
            </p:cNvSpPr>
            <p:nvPr/>
          </p:nvSpPr>
          <p:spPr bwMode="auto">
            <a:xfrm>
              <a:off x="4451" y="2560"/>
              <a:ext cx="96" cy="1"/>
            </a:xfrm>
            <a:prstGeom prst="line">
              <a:avLst/>
            </a:prstGeom>
            <a:noFill/>
            <a:ln w="0">
              <a:solidFill>
                <a:srgbClr val="000000"/>
              </a:solidFill>
              <a:round/>
              <a:headEnd/>
              <a:tailEnd/>
            </a:ln>
          </p:spPr>
          <p:txBody>
            <a:bodyPr/>
            <a:lstStyle/>
            <a:p>
              <a:endParaRPr lang="en-US"/>
            </a:p>
          </p:txBody>
        </p:sp>
        <p:sp>
          <p:nvSpPr>
            <p:cNvPr id="166134" name="Line 17"/>
            <p:cNvSpPr>
              <a:spLocks noChangeShapeType="1"/>
            </p:cNvSpPr>
            <p:nvPr/>
          </p:nvSpPr>
          <p:spPr bwMode="auto">
            <a:xfrm>
              <a:off x="4631" y="2560"/>
              <a:ext cx="96" cy="1"/>
            </a:xfrm>
            <a:prstGeom prst="line">
              <a:avLst/>
            </a:prstGeom>
            <a:noFill/>
            <a:ln w="0">
              <a:solidFill>
                <a:srgbClr val="000000"/>
              </a:solidFill>
              <a:round/>
              <a:headEnd/>
              <a:tailEnd/>
            </a:ln>
          </p:spPr>
          <p:txBody>
            <a:bodyPr/>
            <a:lstStyle/>
            <a:p>
              <a:endParaRPr lang="en-US"/>
            </a:p>
          </p:txBody>
        </p:sp>
        <p:sp>
          <p:nvSpPr>
            <p:cNvPr id="166135" name="Line 18"/>
            <p:cNvSpPr>
              <a:spLocks noChangeShapeType="1"/>
            </p:cNvSpPr>
            <p:nvPr/>
          </p:nvSpPr>
          <p:spPr bwMode="auto">
            <a:xfrm>
              <a:off x="4799" y="2560"/>
              <a:ext cx="96" cy="1"/>
            </a:xfrm>
            <a:prstGeom prst="line">
              <a:avLst/>
            </a:prstGeom>
            <a:noFill/>
            <a:ln w="0">
              <a:solidFill>
                <a:srgbClr val="000000"/>
              </a:solidFill>
              <a:round/>
              <a:headEnd/>
              <a:tailEnd/>
            </a:ln>
          </p:spPr>
          <p:txBody>
            <a:bodyPr/>
            <a:lstStyle/>
            <a:p>
              <a:endParaRPr lang="en-US"/>
            </a:p>
          </p:txBody>
        </p:sp>
        <p:sp>
          <p:nvSpPr>
            <p:cNvPr id="166136" name="Rectangle 19"/>
            <p:cNvSpPr>
              <a:spLocks noChangeArrowheads="1"/>
            </p:cNvSpPr>
            <p:nvPr/>
          </p:nvSpPr>
          <p:spPr bwMode="auto">
            <a:xfrm>
              <a:off x="4980" y="256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37" name="Rectangle 20"/>
            <p:cNvSpPr>
              <a:spLocks noChangeArrowheads="1"/>
            </p:cNvSpPr>
            <p:nvPr/>
          </p:nvSpPr>
          <p:spPr bwMode="auto">
            <a:xfrm>
              <a:off x="5016" y="256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38" name="Rectangle 21"/>
            <p:cNvSpPr>
              <a:spLocks noChangeArrowheads="1"/>
            </p:cNvSpPr>
            <p:nvPr/>
          </p:nvSpPr>
          <p:spPr bwMode="auto">
            <a:xfrm>
              <a:off x="4980" y="2560"/>
              <a:ext cx="3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39" name="Rectangle 22"/>
            <p:cNvSpPr>
              <a:spLocks noChangeArrowheads="1"/>
            </p:cNvSpPr>
            <p:nvPr/>
          </p:nvSpPr>
          <p:spPr bwMode="auto">
            <a:xfrm>
              <a:off x="5016" y="2236"/>
              <a:ext cx="13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40" name="Freeform 23"/>
            <p:cNvSpPr>
              <a:spLocks/>
            </p:cNvSpPr>
            <p:nvPr/>
          </p:nvSpPr>
          <p:spPr bwMode="auto">
            <a:xfrm>
              <a:off x="5028" y="2200"/>
              <a:ext cx="156" cy="48"/>
            </a:xfrm>
            <a:custGeom>
              <a:avLst/>
              <a:gdLst>
                <a:gd name="T0" fmla="*/ 0 w 156"/>
                <a:gd name="T1" fmla="*/ 0 h 48"/>
                <a:gd name="T2" fmla="*/ 0 w 156"/>
                <a:gd name="T3" fmla="*/ 12 h 48"/>
                <a:gd name="T4" fmla="*/ 120 w 156"/>
                <a:gd name="T5" fmla="*/ 48 h 48"/>
                <a:gd name="T6" fmla="*/ 120 w 156"/>
                <a:gd name="T7" fmla="*/ 48 h 48"/>
                <a:gd name="T8" fmla="*/ 156 w 156"/>
                <a:gd name="T9" fmla="*/ 36 h 48"/>
                <a:gd name="T10" fmla="*/ 120 w 156"/>
                <a:gd name="T11" fmla="*/ 36 h 48"/>
                <a:gd name="T12" fmla="*/ 0 w 156"/>
                <a:gd name="T13" fmla="*/ 0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0" y="0"/>
                  </a:moveTo>
                  <a:lnTo>
                    <a:pt x="0" y="12"/>
                  </a:lnTo>
                  <a:lnTo>
                    <a:pt x="120" y="48"/>
                  </a:lnTo>
                  <a:lnTo>
                    <a:pt x="156" y="36"/>
                  </a:lnTo>
                  <a:lnTo>
                    <a:pt x="120" y="36"/>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41" name="Freeform 24"/>
            <p:cNvSpPr>
              <a:spLocks/>
            </p:cNvSpPr>
            <p:nvPr/>
          </p:nvSpPr>
          <p:spPr bwMode="auto">
            <a:xfrm>
              <a:off x="5028" y="2236"/>
              <a:ext cx="120" cy="48"/>
            </a:xfrm>
            <a:custGeom>
              <a:avLst/>
              <a:gdLst>
                <a:gd name="T0" fmla="*/ 120 w 120"/>
                <a:gd name="T1" fmla="*/ 12 h 48"/>
                <a:gd name="T2" fmla="*/ 120 w 120"/>
                <a:gd name="T3" fmla="*/ 0 h 48"/>
                <a:gd name="T4" fmla="*/ 0 w 120"/>
                <a:gd name="T5" fmla="*/ 36 h 48"/>
                <a:gd name="T6" fmla="*/ 0 w 120"/>
                <a:gd name="T7" fmla="*/ 48 h 48"/>
                <a:gd name="T8" fmla="*/ 120 w 120"/>
                <a:gd name="T9" fmla="*/ 12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120" y="12"/>
                  </a:moveTo>
                  <a:lnTo>
                    <a:pt x="120" y="0"/>
                  </a:lnTo>
                  <a:lnTo>
                    <a:pt x="0" y="36"/>
                  </a:lnTo>
                  <a:lnTo>
                    <a:pt x="0" y="48"/>
                  </a:lnTo>
                  <a:lnTo>
                    <a:pt x="120"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42" name="Rectangle 25"/>
            <p:cNvSpPr>
              <a:spLocks noChangeArrowheads="1"/>
            </p:cNvSpPr>
            <p:nvPr/>
          </p:nvSpPr>
          <p:spPr bwMode="auto">
            <a:xfrm>
              <a:off x="4475" y="223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43" name="Rectangle 26"/>
            <p:cNvSpPr>
              <a:spLocks noChangeArrowheads="1"/>
            </p:cNvSpPr>
            <p:nvPr/>
          </p:nvSpPr>
          <p:spPr bwMode="auto">
            <a:xfrm>
              <a:off x="4523" y="223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44" name="Rectangle 27"/>
            <p:cNvSpPr>
              <a:spLocks noChangeArrowheads="1"/>
            </p:cNvSpPr>
            <p:nvPr/>
          </p:nvSpPr>
          <p:spPr bwMode="auto">
            <a:xfrm>
              <a:off x="4475" y="2236"/>
              <a:ext cx="4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45" name="Line 28"/>
            <p:cNvSpPr>
              <a:spLocks noChangeShapeType="1"/>
            </p:cNvSpPr>
            <p:nvPr/>
          </p:nvSpPr>
          <p:spPr bwMode="auto">
            <a:xfrm>
              <a:off x="4607" y="2236"/>
              <a:ext cx="96" cy="1"/>
            </a:xfrm>
            <a:prstGeom prst="line">
              <a:avLst/>
            </a:prstGeom>
            <a:noFill/>
            <a:ln w="0">
              <a:solidFill>
                <a:srgbClr val="000000"/>
              </a:solidFill>
              <a:round/>
              <a:headEnd/>
              <a:tailEnd/>
            </a:ln>
          </p:spPr>
          <p:txBody>
            <a:bodyPr/>
            <a:lstStyle/>
            <a:p>
              <a:endParaRPr lang="en-US"/>
            </a:p>
          </p:txBody>
        </p:sp>
        <p:sp>
          <p:nvSpPr>
            <p:cNvPr id="166146" name="Line 29"/>
            <p:cNvSpPr>
              <a:spLocks noChangeShapeType="1"/>
            </p:cNvSpPr>
            <p:nvPr/>
          </p:nvSpPr>
          <p:spPr bwMode="auto">
            <a:xfrm>
              <a:off x="4787" y="2236"/>
              <a:ext cx="108" cy="1"/>
            </a:xfrm>
            <a:prstGeom prst="line">
              <a:avLst/>
            </a:prstGeom>
            <a:noFill/>
            <a:ln w="0">
              <a:solidFill>
                <a:srgbClr val="000000"/>
              </a:solidFill>
              <a:round/>
              <a:headEnd/>
              <a:tailEnd/>
            </a:ln>
          </p:spPr>
          <p:txBody>
            <a:bodyPr/>
            <a:lstStyle/>
            <a:p>
              <a:endParaRPr lang="en-US"/>
            </a:p>
          </p:txBody>
        </p:sp>
        <p:sp>
          <p:nvSpPr>
            <p:cNvPr id="166147" name="Rectangle 30"/>
            <p:cNvSpPr>
              <a:spLocks noChangeArrowheads="1"/>
            </p:cNvSpPr>
            <p:nvPr/>
          </p:nvSpPr>
          <p:spPr bwMode="auto">
            <a:xfrm>
              <a:off x="4980" y="223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48" name="Rectangle 31"/>
            <p:cNvSpPr>
              <a:spLocks noChangeArrowheads="1"/>
            </p:cNvSpPr>
            <p:nvPr/>
          </p:nvSpPr>
          <p:spPr bwMode="auto">
            <a:xfrm>
              <a:off x="5016" y="223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49" name="Rectangle 32"/>
            <p:cNvSpPr>
              <a:spLocks noChangeArrowheads="1"/>
            </p:cNvSpPr>
            <p:nvPr/>
          </p:nvSpPr>
          <p:spPr bwMode="auto">
            <a:xfrm>
              <a:off x="4980" y="2236"/>
              <a:ext cx="3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50" name="Rectangle 33"/>
            <p:cNvSpPr>
              <a:spLocks noChangeArrowheads="1"/>
            </p:cNvSpPr>
            <p:nvPr/>
          </p:nvSpPr>
          <p:spPr bwMode="auto">
            <a:xfrm>
              <a:off x="5016" y="3064"/>
              <a:ext cx="13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51" name="Freeform 34"/>
            <p:cNvSpPr>
              <a:spLocks/>
            </p:cNvSpPr>
            <p:nvPr/>
          </p:nvSpPr>
          <p:spPr bwMode="auto">
            <a:xfrm>
              <a:off x="5028" y="3028"/>
              <a:ext cx="156" cy="48"/>
            </a:xfrm>
            <a:custGeom>
              <a:avLst/>
              <a:gdLst>
                <a:gd name="T0" fmla="*/ 0 w 156"/>
                <a:gd name="T1" fmla="*/ 0 h 48"/>
                <a:gd name="T2" fmla="*/ 0 w 156"/>
                <a:gd name="T3" fmla="*/ 12 h 48"/>
                <a:gd name="T4" fmla="*/ 120 w 156"/>
                <a:gd name="T5" fmla="*/ 48 h 48"/>
                <a:gd name="T6" fmla="*/ 120 w 156"/>
                <a:gd name="T7" fmla="*/ 48 h 48"/>
                <a:gd name="T8" fmla="*/ 156 w 156"/>
                <a:gd name="T9" fmla="*/ 36 h 48"/>
                <a:gd name="T10" fmla="*/ 120 w 156"/>
                <a:gd name="T11" fmla="*/ 36 h 48"/>
                <a:gd name="T12" fmla="*/ 0 w 156"/>
                <a:gd name="T13" fmla="*/ 0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0" y="0"/>
                  </a:moveTo>
                  <a:lnTo>
                    <a:pt x="0" y="12"/>
                  </a:lnTo>
                  <a:lnTo>
                    <a:pt x="120" y="48"/>
                  </a:lnTo>
                  <a:lnTo>
                    <a:pt x="156" y="36"/>
                  </a:lnTo>
                  <a:lnTo>
                    <a:pt x="120" y="36"/>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52" name="Freeform 35"/>
            <p:cNvSpPr>
              <a:spLocks/>
            </p:cNvSpPr>
            <p:nvPr/>
          </p:nvSpPr>
          <p:spPr bwMode="auto">
            <a:xfrm>
              <a:off x="5028" y="3064"/>
              <a:ext cx="120" cy="48"/>
            </a:xfrm>
            <a:custGeom>
              <a:avLst/>
              <a:gdLst>
                <a:gd name="T0" fmla="*/ 120 w 120"/>
                <a:gd name="T1" fmla="*/ 12 h 48"/>
                <a:gd name="T2" fmla="*/ 120 w 120"/>
                <a:gd name="T3" fmla="*/ 0 h 48"/>
                <a:gd name="T4" fmla="*/ 0 w 120"/>
                <a:gd name="T5" fmla="*/ 36 h 48"/>
                <a:gd name="T6" fmla="*/ 0 w 120"/>
                <a:gd name="T7" fmla="*/ 48 h 48"/>
                <a:gd name="T8" fmla="*/ 120 w 120"/>
                <a:gd name="T9" fmla="*/ 12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120" y="12"/>
                  </a:moveTo>
                  <a:lnTo>
                    <a:pt x="120" y="0"/>
                  </a:lnTo>
                  <a:lnTo>
                    <a:pt x="0" y="36"/>
                  </a:lnTo>
                  <a:lnTo>
                    <a:pt x="0" y="48"/>
                  </a:lnTo>
                  <a:lnTo>
                    <a:pt x="120"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53" name="Rectangle 36"/>
            <p:cNvSpPr>
              <a:spLocks noChangeArrowheads="1"/>
            </p:cNvSpPr>
            <p:nvPr/>
          </p:nvSpPr>
          <p:spPr bwMode="auto">
            <a:xfrm>
              <a:off x="4475" y="3064"/>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54" name="Rectangle 37"/>
            <p:cNvSpPr>
              <a:spLocks noChangeArrowheads="1"/>
            </p:cNvSpPr>
            <p:nvPr/>
          </p:nvSpPr>
          <p:spPr bwMode="auto">
            <a:xfrm>
              <a:off x="4523" y="3064"/>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55" name="Rectangle 38"/>
            <p:cNvSpPr>
              <a:spLocks noChangeArrowheads="1"/>
            </p:cNvSpPr>
            <p:nvPr/>
          </p:nvSpPr>
          <p:spPr bwMode="auto">
            <a:xfrm>
              <a:off x="4475" y="3064"/>
              <a:ext cx="4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56" name="Line 39"/>
            <p:cNvSpPr>
              <a:spLocks noChangeShapeType="1"/>
            </p:cNvSpPr>
            <p:nvPr/>
          </p:nvSpPr>
          <p:spPr bwMode="auto">
            <a:xfrm>
              <a:off x="4607" y="3064"/>
              <a:ext cx="96" cy="1"/>
            </a:xfrm>
            <a:prstGeom prst="line">
              <a:avLst/>
            </a:prstGeom>
            <a:noFill/>
            <a:ln w="0">
              <a:solidFill>
                <a:srgbClr val="000000"/>
              </a:solidFill>
              <a:round/>
              <a:headEnd/>
              <a:tailEnd/>
            </a:ln>
          </p:spPr>
          <p:txBody>
            <a:bodyPr/>
            <a:lstStyle/>
            <a:p>
              <a:endParaRPr lang="en-US"/>
            </a:p>
          </p:txBody>
        </p:sp>
        <p:sp>
          <p:nvSpPr>
            <p:cNvPr id="166157" name="Line 40"/>
            <p:cNvSpPr>
              <a:spLocks noChangeShapeType="1"/>
            </p:cNvSpPr>
            <p:nvPr/>
          </p:nvSpPr>
          <p:spPr bwMode="auto">
            <a:xfrm>
              <a:off x="4787" y="3064"/>
              <a:ext cx="108" cy="1"/>
            </a:xfrm>
            <a:prstGeom prst="line">
              <a:avLst/>
            </a:prstGeom>
            <a:noFill/>
            <a:ln w="0">
              <a:solidFill>
                <a:srgbClr val="000000"/>
              </a:solidFill>
              <a:round/>
              <a:headEnd/>
              <a:tailEnd/>
            </a:ln>
          </p:spPr>
          <p:txBody>
            <a:bodyPr/>
            <a:lstStyle/>
            <a:p>
              <a:endParaRPr lang="en-US"/>
            </a:p>
          </p:txBody>
        </p:sp>
        <p:sp>
          <p:nvSpPr>
            <p:cNvPr id="166158" name="Rectangle 41"/>
            <p:cNvSpPr>
              <a:spLocks noChangeArrowheads="1"/>
            </p:cNvSpPr>
            <p:nvPr/>
          </p:nvSpPr>
          <p:spPr bwMode="auto">
            <a:xfrm>
              <a:off x="4980" y="3064"/>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59" name="Rectangle 42"/>
            <p:cNvSpPr>
              <a:spLocks noChangeArrowheads="1"/>
            </p:cNvSpPr>
            <p:nvPr/>
          </p:nvSpPr>
          <p:spPr bwMode="auto">
            <a:xfrm>
              <a:off x="5016" y="3064"/>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60" name="Rectangle 43"/>
            <p:cNvSpPr>
              <a:spLocks noChangeArrowheads="1"/>
            </p:cNvSpPr>
            <p:nvPr/>
          </p:nvSpPr>
          <p:spPr bwMode="auto">
            <a:xfrm>
              <a:off x="4980" y="3064"/>
              <a:ext cx="3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61" name="Rectangle 44"/>
            <p:cNvSpPr>
              <a:spLocks noChangeArrowheads="1"/>
            </p:cNvSpPr>
            <p:nvPr/>
          </p:nvSpPr>
          <p:spPr bwMode="auto">
            <a:xfrm>
              <a:off x="5016" y="3965"/>
              <a:ext cx="13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62" name="Freeform 45"/>
            <p:cNvSpPr>
              <a:spLocks/>
            </p:cNvSpPr>
            <p:nvPr/>
          </p:nvSpPr>
          <p:spPr bwMode="auto">
            <a:xfrm>
              <a:off x="5028" y="3929"/>
              <a:ext cx="156" cy="48"/>
            </a:xfrm>
            <a:custGeom>
              <a:avLst/>
              <a:gdLst>
                <a:gd name="T0" fmla="*/ 0 w 156"/>
                <a:gd name="T1" fmla="*/ 0 h 48"/>
                <a:gd name="T2" fmla="*/ 0 w 156"/>
                <a:gd name="T3" fmla="*/ 12 h 48"/>
                <a:gd name="T4" fmla="*/ 120 w 156"/>
                <a:gd name="T5" fmla="*/ 48 h 48"/>
                <a:gd name="T6" fmla="*/ 120 w 156"/>
                <a:gd name="T7" fmla="*/ 48 h 48"/>
                <a:gd name="T8" fmla="*/ 156 w 156"/>
                <a:gd name="T9" fmla="*/ 36 h 48"/>
                <a:gd name="T10" fmla="*/ 120 w 156"/>
                <a:gd name="T11" fmla="*/ 36 h 48"/>
                <a:gd name="T12" fmla="*/ 0 w 156"/>
                <a:gd name="T13" fmla="*/ 0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0" y="0"/>
                  </a:moveTo>
                  <a:lnTo>
                    <a:pt x="0" y="12"/>
                  </a:lnTo>
                  <a:lnTo>
                    <a:pt x="120" y="48"/>
                  </a:lnTo>
                  <a:lnTo>
                    <a:pt x="156" y="36"/>
                  </a:lnTo>
                  <a:lnTo>
                    <a:pt x="120" y="36"/>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63" name="Freeform 46"/>
            <p:cNvSpPr>
              <a:spLocks/>
            </p:cNvSpPr>
            <p:nvPr/>
          </p:nvSpPr>
          <p:spPr bwMode="auto">
            <a:xfrm>
              <a:off x="5028" y="3965"/>
              <a:ext cx="120" cy="48"/>
            </a:xfrm>
            <a:custGeom>
              <a:avLst/>
              <a:gdLst>
                <a:gd name="T0" fmla="*/ 120 w 120"/>
                <a:gd name="T1" fmla="*/ 12 h 48"/>
                <a:gd name="T2" fmla="*/ 120 w 120"/>
                <a:gd name="T3" fmla="*/ 0 h 48"/>
                <a:gd name="T4" fmla="*/ 0 w 120"/>
                <a:gd name="T5" fmla="*/ 36 h 48"/>
                <a:gd name="T6" fmla="*/ 0 w 120"/>
                <a:gd name="T7" fmla="*/ 48 h 48"/>
                <a:gd name="T8" fmla="*/ 120 w 120"/>
                <a:gd name="T9" fmla="*/ 12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120" y="12"/>
                  </a:moveTo>
                  <a:lnTo>
                    <a:pt x="120" y="0"/>
                  </a:lnTo>
                  <a:lnTo>
                    <a:pt x="0" y="36"/>
                  </a:lnTo>
                  <a:lnTo>
                    <a:pt x="0" y="48"/>
                  </a:lnTo>
                  <a:lnTo>
                    <a:pt x="120"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64" name="Rectangle 47"/>
            <p:cNvSpPr>
              <a:spLocks noChangeArrowheads="1"/>
            </p:cNvSpPr>
            <p:nvPr/>
          </p:nvSpPr>
          <p:spPr bwMode="auto">
            <a:xfrm>
              <a:off x="4043" y="3965"/>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65" name="Rectangle 48"/>
            <p:cNvSpPr>
              <a:spLocks noChangeArrowheads="1"/>
            </p:cNvSpPr>
            <p:nvPr/>
          </p:nvSpPr>
          <p:spPr bwMode="auto">
            <a:xfrm>
              <a:off x="4091" y="3965"/>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66" name="Rectangle 49"/>
            <p:cNvSpPr>
              <a:spLocks noChangeArrowheads="1"/>
            </p:cNvSpPr>
            <p:nvPr/>
          </p:nvSpPr>
          <p:spPr bwMode="auto">
            <a:xfrm>
              <a:off x="4043" y="3965"/>
              <a:ext cx="4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67" name="Line 50"/>
            <p:cNvSpPr>
              <a:spLocks noChangeShapeType="1"/>
            </p:cNvSpPr>
            <p:nvPr/>
          </p:nvSpPr>
          <p:spPr bwMode="auto">
            <a:xfrm>
              <a:off x="4163" y="3965"/>
              <a:ext cx="84" cy="1"/>
            </a:xfrm>
            <a:prstGeom prst="line">
              <a:avLst/>
            </a:prstGeom>
            <a:noFill/>
            <a:ln w="0">
              <a:solidFill>
                <a:srgbClr val="000000"/>
              </a:solidFill>
              <a:round/>
              <a:headEnd/>
              <a:tailEnd/>
            </a:ln>
          </p:spPr>
          <p:txBody>
            <a:bodyPr/>
            <a:lstStyle/>
            <a:p>
              <a:endParaRPr lang="en-US"/>
            </a:p>
          </p:txBody>
        </p:sp>
        <p:sp>
          <p:nvSpPr>
            <p:cNvPr id="166168" name="Line 51"/>
            <p:cNvSpPr>
              <a:spLocks noChangeShapeType="1"/>
            </p:cNvSpPr>
            <p:nvPr/>
          </p:nvSpPr>
          <p:spPr bwMode="auto">
            <a:xfrm>
              <a:off x="4331" y="3965"/>
              <a:ext cx="84" cy="1"/>
            </a:xfrm>
            <a:prstGeom prst="line">
              <a:avLst/>
            </a:prstGeom>
            <a:noFill/>
            <a:ln w="0">
              <a:solidFill>
                <a:srgbClr val="000000"/>
              </a:solidFill>
              <a:round/>
              <a:headEnd/>
              <a:tailEnd/>
            </a:ln>
          </p:spPr>
          <p:txBody>
            <a:bodyPr/>
            <a:lstStyle/>
            <a:p>
              <a:endParaRPr lang="en-US"/>
            </a:p>
          </p:txBody>
        </p:sp>
        <p:sp>
          <p:nvSpPr>
            <p:cNvPr id="166169" name="Line 52"/>
            <p:cNvSpPr>
              <a:spLocks noChangeShapeType="1"/>
            </p:cNvSpPr>
            <p:nvPr/>
          </p:nvSpPr>
          <p:spPr bwMode="auto">
            <a:xfrm>
              <a:off x="4487" y="3965"/>
              <a:ext cx="84" cy="1"/>
            </a:xfrm>
            <a:prstGeom prst="line">
              <a:avLst/>
            </a:prstGeom>
            <a:noFill/>
            <a:ln w="0">
              <a:solidFill>
                <a:srgbClr val="000000"/>
              </a:solidFill>
              <a:round/>
              <a:headEnd/>
              <a:tailEnd/>
            </a:ln>
          </p:spPr>
          <p:txBody>
            <a:bodyPr/>
            <a:lstStyle/>
            <a:p>
              <a:endParaRPr lang="en-US"/>
            </a:p>
          </p:txBody>
        </p:sp>
        <p:sp>
          <p:nvSpPr>
            <p:cNvPr id="166170" name="Line 53"/>
            <p:cNvSpPr>
              <a:spLocks noChangeShapeType="1"/>
            </p:cNvSpPr>
            <p:nvPr/>
          </p:nvSpPr>
          <p:spPr bwMode="auto">
            <a:xfrm>
              <a:off x="4655" y="3965"/>
              <a:ext cx="84" cy="1"/>
            </a:xfrm>
            <a:prstGeom prst="line">
              <a:avLst/>
            </a:prstGeom>
            <a:noFill/>
            <a:ln w="0">
              <a:solidFill>
                <a:srgbClr val="000000"/>
              </a:solidFill>
              <a:round/>
              <a:headEnd/>
              <a:tailEnd/>
            </a:ln>
          </p:spPr>
          <p:txBody>
            <a:bodyPr/>
            <a:lstStyle/>
            <a:p>
              <a:endParaRPr lang="en-US"/>
            </a:p>
          </p:txBody>
        </p:sp>
        <p:sp>
          <p:nvSpPr>
            <p:cNvPr id="166171" name="Line 54"/>
            <p:cNvSpPr>
              <a:spLocks noChangeShapeType="1"/>
            </p:cNvSpPr>
            <p:nvPr/>
          </p:nvSpPr>
          <p:spPr bwMode="auto">
            <a:xfrm>
              <a:off x="4811" y="3965"/>
              <a:ext cx="84" cy="1"/>
            </a:xfrm>
            <a:prstGeom prst="line">
              <a:avLst/>
            </a:prstGeom>
            <a:noFill/>
            <a:ln w="0">
              <a:solidFill>
                <a:srgbClr val="000000"/>
              </a:solidFill>
              <a:round/>
              <a:headEnd/>
              <a:tailEnd/>
            </a:ln>
          </p:spPr>
          <p:txBody>
            <a:bodyPr/>
            <a:lstStyle/>
            <a:p>
              <a:endParaRPr lang="en-US"/>
            </a:p>
          </p:txBody>
        </p:sp>
        <p:sp>
          <p:nvSpPr>
            <p:cNvPr id="166172" name="Rectangle 55"/>
            <p:cNvSpPr>
              <a:spLocks noChangeArrowheads="1"/>
            </p:cNvSpPr>
            <p:nvPr/>
          </p:nvSpPr>
          <p:spPr bwMode="auto">
            <a:xfrm>
              <a:off x="4980" y="3965"/>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73" name="Rectangle 56"/>
            <p:cNvSpPr>
              <a:spLocks noChangeArrowheads="1"/>
            </p:cNvSpPr>
            <p:nvPr/>
          </p:nvSpPr>
          <p:spPr bwMode="auto">
            <a:xfrm>
              <a:off x="5016" y="3965"/>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74" name="Rectangle 57"/>
            <p:cNvSpPr>
              <a:spLocks noChangeArrowheads="1"/>
            </p:cNvSpPr>
            <p:nvPr/>
          </p:nvSpPr>
          <p:spPr bwMode="auto">
            <a:xfrm>
              <a:off x="4980" y="3965"/>
              <a:ext cx="3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75" name="Rectangle 58"/>
            <p:cNvSpPr>
              <a:spLocks noChangeArrowheads="1"/>
            </p:cNvSpPr>
            <p:nvPr/>
          </p:nvSpPr>
          <p:spPr bwMode="auto">
            <a:xfrm>
              <a:off x="3899" y="1299"/>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76" name="Rectangle 59"/>
            <p:cNvSpPr>
              <a:spLocks noChangeArrowheads="1"/>
            </p:cNvSpPr>
            <p:nvPr/>
          </p:nvSpPr>
          <p:spPr bwMode="auto">
            <a:xfrm>
              <a:off x="3899" y="4217"/>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77" name="Rectangle 60"/>
            <p:cNvSpPr>
              <a:spLocks noChangeArrowheads="1"/>
            </p:cNvSpPr>
            <p:nvPr/>
          </p:nvSpPr>
          <p:spPr bwMode="auto">
            <a:xfrm>
              <a:off x="3899" y="1299"/>
              <a:ext cx="12" cy="291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78" name="Rectangle 61"/>
            <p:cNvSpPr>
              <a:spLocks noChangeArrowheads="1"/>
            </p:cNvSpPr>
            <p:nvPr/>
          </p:nvSpPr>
          <p:spPr bwMode="auto">
            <a:xfrm>
              <a:off x="3791" y="2812"/>
              <a:ext cx="216" cy="129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6179" name="Rectangle 62"/>
            <p:cNvSpPr>
              <a:spLocks noChangeArrowheads="1"/>
            </p:cNvSpPr>
            <p:nvPr/>
          </p:nvSpPr>
          <p:spPr bwMode="auto">
            <a:xfrm>
              <a:off x="3791" y="2812"/>
              <a:ext cx="22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80" name="Rectangle 63"/>
            <p:cNvSpPr>
              <a:spLocks noChangeArrowheads="1"/>
            </p:cNvSpPr>
            <p:nvPr/>
          </p:nvSpPr>
          <p:spPr bwMode="auto">
            <a:xfrm>
              <a:off x="4007" y="2812"/>
              <a:ext cx="12" cy="130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81" name="Rectangle 64"/>
            <p:cNvSpPr>
              <a:spLocks noChangeArrowheads="1"/>
            </p:cNvSpPr>
            <p:nvPr/>
          </p:nvSpPr>
          <p:spPr bwMode="auto">
            <a:xfrm>
              <a:off x="3791" y="4109"/>
              <a:ext cx="21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82" name="Rectangle 65"/>
            <p:cNvSpPr>
              <a:spLocks noChangeArrowheads="1"/>
            </p:cNvSpPr>
            <p:nvPr/>
          </p:nvSpPr>
          <p:spPr bwMode="auto">
            <a:xfrm>
              <a:off x="3791" y="2812"/>
              <a:ext cx="12" cy="129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83" name="Freeform 66"/>
            <p:cNvSpPr>
              <a:spLocks/>
            </p:cNvSpPr>
            <p:nvPr/>
          </p:nvSpPr>
          <p:spPr bwMode="auto">
            <a:xfrm>
              <a:off x="3791" y="4049"/>
              <a:ext cx="216" cy="108"/>
            </a:xfrm>
            <a:custGeom>
              <a:avLst/>
              <a:gdLst>
                <a:gd name="T0" fmla="*/ 0 w 216"/>
                <a:gd name="T1" fmla="*/ 0 h 108"/>
                <a:gd name="T2" fmla="*/ 0 w 216"/>
                <a:gd name="T3" fmla="*/ 108 h 108"/>
                <a:gd name="T4" fmla="*/ 60 w 216"/>
                <a:gd name="T5" fmla="*/ 60 h 108"/>
                <a:gd name="T6" fmla="*/ 60 w 216"/>
                <a:gd name="T7" fmla="*/ 108 h 108"/>
                <a:gd name="T8" fmla="*/ 108 w 216"/>
                <a:gd name="T9" fmla="*/ 60 h 108"/>
                <a:gd name="T10" fmla="*/ 108 w 216"/>
                <a:gd name="T11" fmla="*/ 108 h 108"/>
                <a:gd name="T12" fmla="*/ 168 w 216"/>
                <a:gd name="T13" fmla="*/ 60 h 108"/>
                <a:gd name="T14" fmla="*/ 168 w 216"/>
                <a:gd name="T15" fmla="*/ 108 h 108"/>
                <a:gd name="T16" fmla="*/ 216 w 216"/>
                <a:gd name="T17" fmla="*/ 60 h 108"/>
                <a:gd name="T18" fmla="*/ 216 w 216"/>
                <a:gd name="T19" fmla="*/ 0 h 108"/>
                <a:gd name="T20" fmla="*/ 0 w 216"/>
                <a:gd name="T21" fmla="*/ 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
                <a:gd name="T34" fmla="*/ 0 h 108"/>
                <a:gd name="T35" fmla="*/ 216 w 21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 h="108">
                  <a:moveTo>
                    <a:pt x="0" y="0"/>
                  </a:moveTo>
                  <a:lnTo>
                    <a:pt x="0" y="108"/>
                  </a:lnTo>
                  <a:lnTo>
                    <a:pt x="60" y="60"/>
                  </a:lnTo>
                  <a:lnTo>
                    <a:pt x="60" y="108"/>
                  </a:lnTo>
                  <a:lnTo>
                    <a:pt x="108" y="60"/>
                  </a:lnTo>
                  <a:lnTo>
                    <a:pt x="108" y="108"/>
                  </a:lnTo>
                  <a:lnTo>
                    <a:pt x="168" y="60"/>
                  </a:lnTo>
                  <a:lnTo>
                    <a:pt x="168" y="108"/>
                  </a:lnTo>
                  <a:lnTo>
                    <a:pt x="216" y="60"/>
                  </a:lnTo>
                  <a:lnTo>
                    <a:pt x="216"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6184" name="Rectangle 67"/>
            <p:cNvSpPr>
              <a:spLocks noChangeArrowheads="1"/>
            </p:cNvSpPr>
            <p:nvPr/>
          </p:nvSpPr>
          <p:spPr bwMode="auto">
            <a:xfrm>
              <a:off x="3791" y="4049"/>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85" name="Freeform 68"/>
            <p:cNvSpPr>
              <a:spLocks/>
            </p:cNvSpPr>
            <p:nvPr/>
          </p:nvSpPr>
          <p:spPr bwMode="auto">
            <a:xfrm>
              <a:off x="3791" y="4049"/>
              <a:ext cx="180" cy="132"/>
            </a:xfrm>
            <a:custGeom>
              <a:avLst/>
              <a:gdLst>
                <a:gd name="T0" fmla="*/ 12 w 180"/>
                <a:gd name="T1" fmla="*/ 0 h 132"/>
                <a:gd name="T2" fmla="*/ 12 w 180"/>
                <a:gd name="T3" fmla="*/ 108 h 132"/>
                <a:gd name="T4" fmla="*/ 12 w 180"/>
                <a:gd name="T5" fmla="*/ 120 h 132"/>
                <a:gd name="T6" fmla="*/ 0 w 180"/>
                <a:gd name="T7" fmla="*/ 108 h 132"/>
                <a:gd name="T8" fmla="*/ 60 w 180"/>
                <a:gd name="T9" fmla="*/ 60 h 132"/>
                <a:gd name="T10" fmla="*/ 72 w 180"/>
                <a:gd name="T11" fmla="*/ 48 h 132"/>
                <a:gd name="T12" fmla="*/ 72 w 180"/>
                <a:gd name="T13" fmla="*/ 60 h 132"/>
                <a:gd name="T14" fmla="*/ 72 w 180"/>
                <a:gd name="T15" fmla="*/ 108 h 132"/>
                <a:gd name="T16" fmla="*/ 72 w 180"/>
                <a:gd name="T17" fmla="*/ 120 h 132"/>
                <a:gd name="T18" fmla="*/ 60 w 180"/>
                <a:gd name="T19" fmla="*/ 108 h 132"/>
                <a:gd name="T20" fmla="*/ 108 w 180"/>
                <a:gd name="T21" fmla="*/ 60 h 132"/>
                <a:gd name="T22" fmla="*/ 120 w 180"/>
                <a:gd name="T23" fmla="*/ 48 h 132"/>
                <a:gd name="T24" fmla="*/ 120 w 180"/>
                <a:gd name="T25" fmla="*/ 60 h 132"/>
                <a:gd name="T26" fmla="*/ 120 w 180"/>
                <a:gd name="T27" fmla="*/ 108 h 132"/>
                <a:gd name="T28" fmla="*/ 120 w 180"/>
                <a:gd name="T29" fmla="*/ 120 h 132"/>
                <a:gd name="T30" fmla="*/ 108 w 180"/>
                <a:gd name="T31" fmla="*/ 108 h 132"/>
                <a:gd name="T32" fmla="*/ 168 w 180"/>
                <a:gd name="T33" fmla="*/ 60 h 132"/>
                <a:gd name="T34" fmla="*/ 180 w 180"/>
                <a:gd name="T35" fmla="*/ 48 h 132"/>
                <a:gd name="T36" fmla="*/ 180 w 180"/>
                <a:gd name="T37" fmla="*/ 60 h 132"/>
                <a:gd name="T38" fmla="*/ 180 w 180"/>
                <a:gd name="T39" fmla="*/ 108 h 132"/>
                <a:gd name="T40" fmla="*/ 180 w 180"/>
                <a:gd name="T41" fmla="*/ 120 h 132"/>
                <a:gd name="T42" fmla="*/ 168 w 180"/>
                <a:gd name="T43" fmla="*/ 132 h 132"/>
                <a:gd name="T44" fmla="*/ 168 w 180"/>
                <a:gd name="T45" fmla="*/ 108 h 132"/>
                <a:gd name="T46" fmla="*/ 168 w 180"/>
                <a:gd name="T47" fmla="*/ 60 h 132"/>
                <a:gd name="T48" fmla="*/ 180 w 180"/>
                <a:gd name="T49" fmla="*/ 60 h 132"/>
                <a:gd name="T50" fmla="*/ 180 w 180"/>
                <a:gd name="T51" fmla="*/ 72 h 132"/>
                <a:gd name="T52" fmla="*/ 120 w 180"/>
                <a:gd name="T53" fmla="*/ 120 h 132"/>
                <a:gd name="T54" fmla="*/ 108 w 180"/>
                <a:gd name="T55" fmla="*/ 132 h 132"/>
                <a:gd name="T56" fmla="*/ 108 w 180"/>
                <a:gd name="T57" fmla="*/ 108 h 132"/>
                <a:gd name="T58" fmla="*/ 108 w 180"/>
                <a:gd name="T59" fmla="*/ 60 h 132"/>
                <a:gd name="T60" fmla="*/ 120 w 180"/>
                <a:gd name="T61" fmla="*/ 60 h 132"/>
                <a:gd name="T62" fmla="*/ 120 w 180"/>
                <a:gd name="T63" fmla="*/ 72 h 132"/>
                <a:gd name="T64" fmla="*/ 72 w 180"/>
                <a:gd name="T65" fmla="*/ 120 h 132"/>
                <a:gd name="T66" fmla="*/ 60 w 180"/>
                <a:gd name="T67" fmla="*/ 132 h 132"/>
                <a:gd name="T68" fmla="*/ 60 w 180"/>
                <a:gd name="T69" fmla="*/ 108 h 132"/>
                <a:gd name="T70" fmla="*/ 60 w 180"/>
                <a:gd name="T71" fmla="*/ 60 h 132"/>
                <a:gd name="T72" fmla="*/ 72 w 180"/>
                <a:gd name="T73" fmla="*/ 60 h 132"/>
                <a:gd name="T74" fmla="*/ 72 w 180"/>
                <a:gd name="T75" fmla="*/ 72 h 132"/>
                <a:gd name="T76" fmla="*/ 12 w 180"/>
                <a:gd name="T77" fmla="*/ 120 h 132"/>
                <a:gd name="T78" fmla="*/ 0 w 180"/>
                <a:gd name="T79" fmla="*/ 132 h 132"/>
                <a:gd name="T80" fmla="*/ 0 w 180"/>
                <a:gd name="T81" fmla="*/ 108 h 132"/>
                <a:gd name="T82" fmla="*/ 0 w 180"/>
                <a:gd name="T83" fmla="*/ 0 h 132"/>
                <a:gd name="T84" fmla="*/ 12 w 180"/>
                <a:gd name="T85" fmla="*/ 0 h 1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0"/>
                <a:gd name="T130" fmla="*/ 0 h 132"/>
                <a:gd name="T131" fmla="*/ 180 w 180"/>
                <a:gd name="T132" fmla="*/ 132 h 1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0" h="132">
                  <a:moveTo>
                    <a:pt x="12" y="0"/>
                  </a:moveTo>
                  <a:lnTo>
                    <a:pt x="12" y="108"/>
                  </a:lnTo>
                  <a:lnTo>
                    <a:pt x="12" y="120"/>
                  </a:lnTo>
                  <a:lnTo>
                    <a:pt x="0" y="108"/>
                  </a:lnTo>
                  <a:lnTo>
                    <a:pt x="60" y="60"/>
                  </a:lnTo>
                  <a:lnTo>
                    <a:pt x="72" y="48"/>
                  </a:lnTo>
                  <a:lnTo>
                    <a:pt x="72" y="60"/>
                  </a:lnTo>
                  <a:lnTo>
                    <a:pt x="72" y="108"/>
                  </a:lnTo>
                  <a:lnTo>
                    <a:pt x="72" y="120"/>
                  </a:lnTo>
                  <a:lnTo>
                    <a:pt x="60" y="108"/>
                  </a:lnTo>
                  <a:lnTo>
                    <a:pt x="108" y="60"/>
                  </a:lnTo>
                  <a:lnTo>
                    <a:pt x="120" y="48"/>
                  </a:lnTo>
                  <a:lnTo>
                    <a:pt x="120" y="60"/>
                  </a:lnTo>
                  <a:lnTo>
                    <a:pt x="120" y="108"/>
                  </a:lnTo>
                  <a:lnTo>
                    <a:pt x="120" y="120"/>
                  </a:lnTo>
                  <a:lnTo>
                    <a:pt x="108" y="108"/>
                  </a:lnTo>
                  <a:lnTo>
                    <a:pt x="168" y="60"/>
                  </a:lnTo>
                  <a:lnTo>
                    <a:pt x="180" y="48"/>
                  </a:lnTo>
                  <a:lnTo>
                    <a:pt x="180" y="60"/>
                  </a:lnTo>
                  <a:lnTo>
                    <a:pt x="180" y="108"/>
                  </a:lnTo>
                  <a:lnTo>
                    <a:pt x="180" y="120"/>
                  </a:lnTo>
                  <a:lnTo>
                    <a:pt x="168" y="132"/>
                  </a:lnTo>
                  <a:lnTo>
                    <a:pt x="168" y="108"/>
                  </a:lnTo>
                  <a:lnTo>
                    <a:pt x="168" y="60"/>
                  </a:lnTo>
                  <a:lnTo>
                    <a:pt x="180" y="60"/>
                  </a:lnTo>
                  <a:lnTo>
                    <a:pt x="180" y="72"/>
                  </a:lnTo>
                  <a:lnTo>
                    <a:pt x="120" y="120"/>
                  </a:lnTo>
                  <a:lnTo>
                    <a:pt x="108" y="132"/>
                  </a:lnTo>
                  <a:lnTo>
                    <a:pt x="108" y="108"/>
                  </a:lnTo>
                  <a:lnTo>
                    <a:pt x="108" y="60"/>
                  </a:lnTo>
                  <a:lnTo>
                    <a:pt x="120" y="60"/>
                  </a:lnTo>
                  <a:lnTo>
                    <a:pt x="120" y="72"/>
                  </a:lnTo>
                  <a:lnTo>
                    <a:pt x="72" y="120"/>
                  </a:lnTo>
                  <a:lnTo>
                    <a:pt x="60" y="132"/>
                  </a:lnTo>
                  <a:lnTo>
                    <a:pt x="60" y="108"/>
                  </a:lnTo>
                  <a:lnTo>
                    <a:pt x="60" y="60"/>
                  </a:lnTo>
                  <a:lnTo>
                    <a:pt x="72" y="60"/>
                  </a:lnTo>
                  <a:lnTo>
                    <a:pt x="72" y="72"/>
                  </a:lnTo>
                  <a:lnTo>
                    <a:pt x="12" y="120"/>
                  </a:lnTo>
                  <a:lnTo>
                    <a:pt x="0" y="132"/>
                  </a:lnTo>
                  <a:lnTo>
                    <a:pt x="0" y="108"/>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86" name="Freeform 69"/>
            <p:cNvSpPr>
              <a:spLocks/>
            </p:cNvSpPr>
            <p:nvPr/>
          </p:nvSpPr>
          <p:spPr bwMode="auto">
            <a:xfrm>
              <a:off x="3959" y="4109"/>
              <a:ext cx="60" cy="60"/>
            </a:xfrm>
            <a:custGeom>
              <a:avLst/>
              <a:gdLst>
                <a:gd name="T0" fmla="*/ 0 w 60"/>
                <a:gd name="T1" fmla="*/ 48 h 60"/>
                <a:gd name="T2" fmla="*/ 48 w 60"/>
                <a:gd name="T3" fmla="*/ 0 h 60"/>
                <a:gd name="T4" fmla="*/ 60 w 60"/>
                <a:gd name="T5" fmla="*/ 0 h 60"/>
                <a:gd name="T6" fmla="*/ 60 w 60"/>
                <a:gd name="T7" fmla="*/ 12 h 60"/>
                <a:gd name="T8" fmla="*/ 60 w 60"/>
                <a:gd name="T9" fmla="*/ 12 h 60"/>
                <a:gd name="T10" fmla="*/ 12 w 60"/>
                <a:gd name="T11" fmla="*/ 60 h 60"/>
                <a:gd name="T12" fmla="*/ 0 w 60"/>
                <a:gd name="T13" fmla="*/ 48 h 60"/>
                <a:gd name="T14" fmla="*/ 0 60000 65536"/>
                <a:gd name="T15" fmla="*/ 0 60000 65536"/>
                <a:gd name="T16" fmla="*/ 0 60000 65536"/>
                <a:gd name="T17" fmla="*/ 0 60000 65536"/>
                <a:gd name="T18" fmla="*/ 0 60000 65536"/>
                <a:gd name="T19" fmla="*/ 0 60000 65536"/>
                <a:gd name="T20" fmla="*/ 0 60000 65536"/>
                <a:gd name="T21" fmla="*/ 0 w 60"/>
                <a:gd name="T22" fmla="*/ 0 h 60"/>
                <a:gd name="T23" fmla="*/ 60 w 60"/>
                <a:gd name="T24" fmla="*/ 60 h 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60">
                  <a:moveTo>
                    <a:pt x="0" y="48"/>
                  </a:moveTo>
                  <a:lnTo>
                    <a:pt x="48" y="0"/>
                  </a:lnTo>
                  <a:lnTo>
                    <a:pt x="60" y="0"/>
                  </a:lnTo>
                  <a:lnTo>
                    <a:pt x="60" y="12"/>
                  </a:lnTo>
                  <a:lnTo>
                    <a:pt x="12" y="60"/>
                  </a:lnTo>
                  <a:lnTo>
                    <a:pt x="0"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87" name="Rectangle 70"/>
            <p:cNvSpPr>
              <a:spLocks noChangeArrowheads="1"/>
            </p:cNvSpPr>
            <p:nvPr/>
          </p:nvSpPr>
          <p:spPr bwMode="auto">
            <a:xfrm>
              <a:off x="4007" y="4049"/>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88" name="Rectangle 71"/>
            <p:cNvSpPr>
              <a:spLocks noChangeArrowheads="1"/>
            </p:cNvSpPr>
            <p:nvPr/>
          </p:nvSpPr>
          <p:spPr bwMode="auto">
            <a:xfrm>
              <a:off x="4007" y="4049"/>
              <a:ext cx="12" cy="6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89" name="Rectangle 72"/>
            <p:cNvSpPr>
              <a:spLocks noChangeArrowheads="1"/>
            </p:cNvSpPr>
            <p:nvPr/>
          </p:nvSpPr>
          <p:spPr bwMode="auto">
            <a:xfrm>
              <a:off x="3827" y="3857"/>
              <a:ext cx="216" cy="14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6190" name="Rectangle 73"/>
            <p:cNvSpPr>
              <a:spLocks noChangeArrowheads="1"/>
            </p:cNvSpPr>
            <p:nvPr/>
          </p:nvSpPr>
          <p:spPr bwMode="auto">
            <a:xfrm>
              <a:off x="3827" y="3857"/>
              <a:ext cx="22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91" name="Rectangle 74"/>
            <p:cNvSpPr>
              <a:spLocks noChangeArrowheads="1"/>
            </p:cNvSpPr>
            <p:nvPr/>
          </p:nvSpPr>
          <p:spPr bwMode="auto">
            <a:xfrm>
              <a:off x="4043" y="3857"/>
              <a:ext cx="12" cy="15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92" name="Rectangle 75"/>
            <p:cNvSpPr>
              <a:spLocks noChangeArrowheads="1"/>
            </p:cNvSpPr>
            <p:nvPr/>
          </p:nvSpPr>
          <p:spPr bwMode="auto">
            <a:xfrm>
              <a:off x="3827" y="4001"/>
              <a:ext cx="21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93" name="Rectangle 76"/>
            <p:cNvSpPr>
              <a:spLocks noChangeArrowheads="1"/>
            </p:cNvSpPr>
            <p:nvPr/>
          </p:nvSpPr>
          <p:spPr bwMode="auto">
            <a:xfrm>
              <a:off x="3827" y="3857"/>
              <a:ext cx="12" cy="14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94" name="Rectangle 77"/>
            <p:cNvSpPr>
              <a:spLocks noChangeArrowheads="1"/>
            </p:cNvSpPr>
            <p:nvPr/>
          </p:nvSpPr>
          <p:spPr bwMode="auto">
            <a:xfrm>
              <a:off x="3443" y="3160"/>
              <a:ext cx="13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95" name="Freeform 78"/>
            <p:cNvSpPr>
              <a:spLocks/>
            </p:cNvSpPr>
            <p:nvPr/>
          </p:nvSpPr>
          <p:spPr bwMode="auto">
            <a:xfrm>
              <a:off x="3407" y="3160"/>
              <a:ext cx="156" cy="48"/>
            </a:xfrm>
            <a:custGeom>
              <a:avLst/>
              <a:gdLst>
                <a:gd name="T0" fmla="*/ 156 w 156"/>
                <a:gd name="T1" fmla="*/ 48 h 48"/>
                <a:gd name="T2" fmla="*/ 156 w 156"/>
                <a:gd name="T3" fmla="*/ 36 h 48"/>
                <a:gd name="T4" fmla="*/ 36 w 156"/>
                <a:gd name="T5" fmla="*/ 0 h 48"/>
                <a:gd name="T6" fmla="*/ 36 w 156"/>
                <a:gd name="T7" fmla="*/ 0 h 48"/>
                <a:gd name="T8" fmla="*/ 0 w 156"/>
                <a:gd name="T9" fmla="*/ 12 h 48"/>
                <a:gd name="T10" fmla="*/ 36 w 156"/>
                <a:gd name="T11" fmla="*/ 12 h 48"/>
                <a:gd name="T12" fmla="*/ 156 w 156"/>
                <a:gd name="T13" fmla="*/ 48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156" y="48"/>
                  </a:moveTo>
                  <a:lnTo>
                    <a:pt x="156" y="36"/>
                  </a:lnTo>
                  <a:lnTo>
                    <a:pt x="36" y="0"/>
                  </a:lnTo>
                  <a:lnTo>
                    <a:pt x="0" y="12"/>
                  </a:lnTo>
                  <a:lnTo>
                    <a:pt x="36" y="12"/>
                  </a:lnTo>
                  <a:lnTo>
                    <a:pt x="156"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96" name="Freeform 79"/>
            <p:cNvSpPr>
              <a:spLocks/>
            </p:cNvSpPr>
            <p:nvPr/>
          </p:nvSpPr>
          <p:spPr bwMode="auto">
            <a:xfrm>
              <a:off x="3443" y="3124"/>
              <a:ext cx="120" cy="48"/>
            </a:xfrm>
            <a:custGeom>
              <a:avLst/>
              <a:gdLst>
                <a:gd name="T0" fmla="*/ 0 w 120"/>
                <a:gd name="T1" fmla="*/ 36 h 48"/>
                <a:gd name="T2" fmla="*/ 0 w 120"/>
                <a:gd name="T3" fmla="*/ 48 h 48"/>
                <a:gd name="T4" fmla="*/ 120 w 120"/>
                <a:gd name="T5" fmla="*/ 12 h 48"/>
                <a:gd name="T6" fmla="*/ 120 w 120"/>
                <a:gd name="T7" fmla="*/ 0 h 48"/>
                <a:gd name="T8" fmla="*/ 0 w 120"/>
                <a:gd name="T9" fmla="*/ 36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0" y="36"/>
                  </a:moveTo>
                  <a:lnTo>
                    <a:pt x="0" y="48"/>
                  </a:lnTo>
                  <a:lnTo>
                    <a:pt x="120" y="12"/>
                  </a:lnTo>
                  <a:lnTo>
                    <a:pt x="12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97" name="Rectangle 80"/>
            <p:cNvSpPr>
              <a:spLocks noChangeArrowheads="1"/>
            </p:cNvSpPr>
            <p:nvPr/>
          </p:nvSpPr>
          <p:spPr bwMode="auto">
            <a:xfrm>
              <a:off x="4223" y="317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98" name="Rectangle 81"/>
            <p:cNvSpPr>
              <a:spLocks noChangeArrowheads="1"/>
            </p:cNvSpPr>
            <p:nvPr/>
          </p:nvSpPr>
          <p:spPr bwMode="auto">
            <a:xfrm>
              <a:off x="4175" y="317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99" name="Rectangle 82"/>
            <p:cNvSpPr>
              <a:spLocks noChangeArrowheads="1"/>
            </p:cNvSpPr>
            <p:nvPr/>
          </p:nvSpPr>
          <p:spPr bwMode="auto">
            <a:xfrm>
              <a:off x="4175" y="3172"/>
              <a:ext cx="4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00" name="Line 83"/>
            <p:cNvSpPr>
              <a:spLocks noChangeShapeType="1"/>
            </p:cNvSpPr>
            <p:nvPr/>
          </p:nvSpPr>
          <p:spPr bwMode="auto">
            <a:xfrm flipH="1">
              <a:off x="4019" y="3172"/>
              <a:ext cx="84" cy="1"/>
            </a:xfrm>
            <a:prstGeom prst="line">
              <a:avLst/>
            </a:prstGeom>
            <a:noFill/>
            <a:ln w="0">
              <a:solidFill>
                <a:srgbClr val="000000"/>
              </a:solidFill>
              <a:round/>
              <a:headEnd/>
              <a:tailEnd/>
            </a:ln>
          </p:spPr>
          <p:txBody>
            <a:bodyPr/>
            <a:lstStyle/>
            <a:p>
              <a:endParaRPr lang="en-US"/>
            </a:p>
          </p:txBody>
        </p:sp>
        <p:sp>
          <p:nvSpPr>
            <p:cNvPr id="166201" name="Line 84"/>
            <p:cNvSpPr>
              <a:spLocks noChangeShapeType="1"/>
            </p:cNvSpPr>
            <p:nvPr/>
          </p:nvSpPr>
          <p:spPr bwMode="auto">
            <a:xfrm flipH="1">
              <a:off x="3851" y="3172"/>
              <a:ext cx="84" cy="1"/>
            </a:xfrm>
            <a:prstGeom prst="line">
              <a:avLst/>
            </a:prstGeom>
            <a:noFill/>
            <a:ln w="0">
              <a:solidFill>
                <a:srgbClr val="000000"/>
              </a:solidFill>
              <a:round/>
              <a:headEnd/>
              <a:tailEnd/>
            </a:ln>
          </p:spPr>
          <p:txBody>
            <a:bodyPr/>
            <a:lstStyle/>
            <a:p>
              <a:endParaRPr lang="en-US"/>
            </a:p>
          </p:txBody>
        </p:sp>
        <p:sp>
          <p:nvSpPr>
            <p:cNvPr id="166202" name="Line 85"/>
            <p:cNvSpPr>
              <a:spLocks noChangeShapeType="1"/>
            </p:cNvSpPr>
            <p:nvPr/>
          </p:nvSpPr>
          <p:spPr bwMode="auto">
            <a:xfrm flipH="1">
              <a:off x="3695" y="3172"/>
              <a:ext cx="84" cy="1"/>
            </a:xfrm>
            <a:prstGeom prst="line">
              <a:avLst/>
            </a:prstGeom>
            <a:noFill/>
            <a:ln w="0">
              <a:solidFill>
                <a:srgbClr val="000000"/>
              </a:solidFill>
              <a:round/>
              <a:headEnd/>
              <a:tailEnd/>
            </a:ln>
          </p:spPr>
          <p:txBody>
            <a:bodyPr/>
            <a:lstStyle/>
            <a:p>
              <a:endParaRPr lang="en-US"/>
            </a:p>
          </p:txBody>
        </p:sp>
        <p:sp>
          <p:nvSpPr>
            <p:cNvPr id="166203" name="Rectangle 86"/>
            <p:cNvSpPr>
              <a:spLocks noChangeArrowheads="1"/>
            </p:cNvSpPr>
            <p:nvPr/>
          </p:nvSpPr>
          <p:spPr bwMode="auto">
            <a:xfrm>
              <a:off x="3611" y="317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04" name="Rectangle 87"/>
            <p:cNvSpPr>
              <a:spLocks noChangeArrowheads="1"/>
            </p:cNvSpPr>
            <p:nvPr/>
          </p:nvSpPr>
          <p:spPr bwMode="auto">
            <a:xfrm>
              <a:off x="3575" y="317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05" name="Rectangle 88"/>
            <p:cNvSpPr>
              <a:spLocks noChangeArrowheads="1"/>
            </p:cNvSpPr>
            <p:nvPr/>
          </p:nvSpPr>
          <p:spPr bwMode="auto">
            <a:xfrm>
              <a:off x="3575" y="3172"/>
              <a:ext cx="3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06" name="Rectangle 89"/>
            <p:cNvSpPr>
              <a:spLocks noChangeArrowheads="1"/>
            </p:cNvSpPr>
            <p:nvPr/>
          </p:nvSpPr>
          <p:spPr bwMode="auto">
            <a:xfrm>
              <a:off x="3323" y="104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07" name="Rectangle 90"/>
            <p:cNvSpPr>
              <a:spLocks noChangeArrowheads="1"/>
            </p:cNvSpPr>
            <p:nvPr/>
          </p:nvSpPr>
          <p:spPr bwMode="auto">
            <a:xfrm>
              <a:off x="2890" y="1191"/>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08" name="Freeform 91"/>
            <p:cNvSpPr>
              <a:spLocks/>
            </p:cNvSpPr>
            <p:nvPr/>
          </p:nvSpPr>
          <p:spPr bwMode="auto">
            <a:xfrm>
              <a:off x="2890" y="1047"/>
              <a:ext cx="433" cy="156"/>
            </a:xfrm>
            <a:custGeom>
              <a:avLst/>
              <a:gdLst>
                <a:gd name="T0" fmla="*/ 433 w 433"/>
                <a:gd name="T1" fmla="*/ 12 h 156"/>
                <a:gd name="T2" fmla="*/ 433 w 433"/>
                <a:gd name="T3" fmla="*/ 0 h 156"/>
                <a:gd name="T4" fmla="*/ 0 w 433"/>
                <a:gd name="T5" fmla="*/ 144 h 156"/>
                <a:gd name="T6" fmla="*/ 0 w 433"/>
                <a:gd name="T7" fmla="*/ 156 h 156"/>
                <a:gd name="T8" fmla="*/ 433 w 433"/>
                <a:gd name="T9" fmla="*/ 12 h 156"/>
                <a:gd name="T10" fmla="*/ 0 60000 65536"/>
                <a:gd name="T11" fmla="*/ 0 60000 65536"/>
                <a:gd name="T12" fmla="*/ 0 60000 65536"/>
                <a:gd name="T13" fmla="*/ 0 60000 65536"/>
                <a:gd name="T14" fmla="*/ 0 60000 65536"/>
                <a:gd name="T15" fmla="*/ 0 w 433"/>
                <a:gd name="T16" fmla="*/ 0 h 156"/>
                <a:gd name="T17" fmla="*/ 433 w 433"/>
                <a:gd name="T18" fmla="*/ 156 h 156"/>
              </a:gdLst>
              <a:ahLst/>
              <a:cxnLst>
                <a:cxn ang="T10">
                  <a:pos x="T0" y="T1"/>
                </a:cxn>
                <a:cxn ang="T11">
                  <a:pos x="T2" y="T3"/>
                </a:cxn>
                <a:cxn ang="T12">
                  <a:pos x="T4" y="T5"/>
                </a:cxn>
                <a:cxn ang="T13">
                  <a:pos x="T6" y="T7"/>
                </a:cxn>
                <a:cxn ang="T14">
                  <a:pos x="T8" y="T9"/>
                </a:cxn>
              </a:cxnLst>
              <a:rect l="T15" t="T16" r="T17" b="T18"/>
              <a:pathLst>
                <a:path w="433" h="156">
                  <a:moveTo>
                    <a:pt x="433" y="12"/>
                  </a:moveTo>
                  <a:lnTo>
                    <a:pt x="433" y="0"/>
                  </a:lnTo>
                  <a:lnTo>
                    <a:pt x="0" y="144"/>
                  </a:lnTo>
                  <a:lnTo>
                    <a:pt x="0" y="156"/>
                  </a:lnTo>
                  <a:lnTo>
                    <a:pt x="433"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209" name="Rectangle 92"/>
            <p:cNvSpPr>
              <a:spLocks noChangeArrowheads="1"/>
            </p:cNvSpPr>
            <p:nvPr/>
          </p:nvSpPr>
          <p:spPr bwMode="auto">
            <a:xfrm>
              <a:off x="2890" y="1191"/>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10" name="Rectangle 93"/>
            <p:cNvSpPr>
              <a:spLocks noChangeArrowheads="1"/>
            </p:cNvSpPr>
            <p:nvPr/>
          </p:nvSpPr>
          <p:spPr bwMode="auto">
            <a:xfrm>
              <a:off x="2890" y="4217"/>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11" name="Rectangle 94"/>
            <p:cNvSpPr>
              <a:spLocks noChangeArrowheads="1"/>
            </p:cNvSpPr>
            <p:nvPr/>
          </p:nvSpPr>
          <p:spPr bwMode="auto">
            <a:xfrm>
              <a:off x="2890" y="1191"/>
              <a:ext cx="12" cy="302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12" name="Rectangle 95"/>
            <p:cNvSpPr>
              <a:spLocks noChangeArrowheads="1"/>
            </p:cNvSpPr>
            <p:nvPr/>
          </p:nvSpPr>
          <p:spPr bwMode="auto">
            <a:xfrm>
              <a:off x="5268" y="975"/>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13" name="Rectangle 96"/>
            <p:cNvSpPr>
              <a:spLocks noChangeArrowheads="1"/>
            </p:cNvSpPr>
            <p:nvPr/>
          </p:nvSpPr>
          <p:spPr bwMode="auto">
            <a:xfrm>
              <a:off x="5268" y="4217"/>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14" name="Rectangle 97"/>
            <p:cNvSpPr>
              <a:spLocks noChangeArrowheads="1"/>
            </p:cNvSpPr>
            <p:nvPr/>
          </p:nvSpPr>
          <p:spPr bwMode="auto">
            <a:xfrm>
              <a:off x="5268" y="975"/>
              <a:ext cx="12" cy="324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15" name="Rectangle 98"/>
            <p:cNvSpPr>
              <a:spLocks noChangeArrowheads="1"/>
            </p:cNvSpPr>
            <p:nvPr/>
          </p:nvSpPr>
          <p:spPr bwMode="auto">
            <a:xfrm>
              <a:off x="1233" y="975"/>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16" name="Rectangle 99"/>
            <p:cNvSpPr>
              <a:spLocks noChangeArrowheads="1"/>
            </p:cNvSpPr>
            <p:nvPr/>
          </p:nvSpPr>
          <p:spPr bwMode="auto">
            <a:xfrm>
              <a:off x="1233" y="4217"/>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17" name="Rectangle 100"/>
            <p:cNvSpPr>
              <a:spLocks noChangeArrowheads="1"/>
            </p:cNvSpPr>
            <p:nvPr/>
          </p:nvSpPr>
          <p:spPr bwMode="auto">
            <a:xfrm>
              <a:off x="1233" y="975"/>
              <a:ext cx="12" cy="324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18" name="Rectangle 101"/>
            <p:cNvSpPr>
              <a:spLocks noChangeArrowheads="1"/>
            </p:cNvSpPr>
            <p:nvPr/>
          </p:nvSpPr>
          <p:spPr bwMode="auto">
            <a:xfrm>
              <a:off x="2098" y="975"/>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19" name="Rectangle 102"/>
            <p:cNvSpPr>
              <a:spLocks noChangeArrowheads="1"/>
            </p:cNvSpPr>
            <p:nvPr/>
          </p:nvSpPr>
          <p:spPr bwMode="auto">
            <a:xfrm>
              <a:off x="2098" y="4217"/>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20" name="Rectangle 103"/>
            <p:cNvSpPr>
              <a:spLocks noChangeArrowheads="1"/>
            </p:cNvSpPr>
            <p:nvPr/>
          </p:nvSpPr>
          <p:spPr bwMode="auto">
            <a:xfrm>
              <a:off x="2098" y="975"/>
              <a:ext cx="12" cy="324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21" name="Rectangle 104"/>
            <p:cNvSpPr>
              <a:spLocks noChangeArrowheads="1"/>
            </p:cNvSpPr>
            <p:nvPr/>
          </p:nvSpPr>
          <p:spPr bwMode="auto">
            <a:xfrm>
              <a:off x="3323" y="975"/>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22" name="Rectangle 105"/>
            <p:cNvSpPr>
              <a:spLocks noChangeArrowheads="1"/>
            </p:cNvSpPr>
            <p:nvPr/>
          </p:nvSpPr>
          <p:spPr bwMode="auto">
            <a:xfrm>
              <a:off x="3323" y="4217"/>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23" name="Rectangle 106"/>
            <p:cNvSpPr>
              <a:spLocks noChangeArrowheads="1"/>
            </p:cNvSpPr>
            <p:nvPr/>
          </p:nvSpPr>
          <p:spPr bwMode="auto">
            <a:xfrm>
              <a:off x="3323" y="975"/>
              <a:ext cx="12" cy="324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24" name="Rectangle 107"/>
            <p:cNvSpPr>
              <a:spLocks noChangeArrowheads="1"/>
            </p:cNvSpPr>
            <p:nvPr/>
          </p:nvSpPr>
          <p:spPr bwMode="auto">
            <a:xfrm>
              <a:off x="4331" y="975"/>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25" name="Rectangle 108"/>
            <p:cNvSpPr>
              <a:spLocks noChangeArrowheads="1"/>
            </p:cNvSpPr>
            <p:nvPr/>
          </p:nvSpPr>
          <p:spPr bwMode="auto">
            <a:xfrm>
              <a:off x="4331" y="4217"/>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26" name="Rectangle 109"/>
            <p:cNvSpPr>
              <a:spLocks noChangeArrowheads="1"/>
            </p:cNvSpPr>
            <p:nvPr/>
          </p:nvSpPr>
          <p:spPr bwMode="auto">
            <a:xfrm>
              <a:off x="4331" y="975"/>
              <a:ext cx="12" cy="324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27" name="Rectangle 110"/>
            <p:cNvSpPr>
              <a:spLocks noChangeArrowheads="1"/>
            </p:cNvSpPr>
            <p:nvPr/>
          </p:nvSpPr>
          <p:spPr bwMode="auto">
            <a:xfrm>
              <a:off x="4799" y="675"/>
              <a:ext cx="937" cy="24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6228" name="Rectangle 111"/>
            <p:cNvSpPr>
              <a:spLocks noChangeArrowheads="1"/>
            </p:cNvSpPr>
            <p:nvPr/>
          </p:nvSpPr>
          <p:spPr bwMode="auto">
            <a:xfrm>
              <a:off x="4980" y="651"/>
              <a:ext cx="552"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 Concrete</a:t>
              </a:r>
              <a:endParaRPr lang="en-US" b="1" u="none"/>
            </a:p>
          </p:txBody>
        </p:sp>
        <p:sp>
          <p:nvSpPr>
            <p:cNvPr id="166229" name="Rectangle 112"/>
            <p:cNvSpPr>
              <a:spLocks noChangeArrowheads="1"/>
            </p:cNvSpPr>
            <p:nvPr/>
          </p:nvSpPr>
          <p:spPr bwMode="auto">
            <a:xfrm>
              <a:off x="4980" y="759"/>
              <a:ext cx="57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30" name="Rectangle 113"/>
            <p:cNvSpPr>
              <a:spLocks noChangeArrowheads="1"/>
            </p:cNvSpPr>
            <p:nvPr/>
          </p:nvSpPr>
          <p:spPr bwMode="auto">
            <a:xfrm>
              <a:off x="4859" y="783"/>
              <a:ext cx="751"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Event Handler</a:t>
              </a:r>
              <a:endParaRPr lang="en-US" b="1" u="none"/>
            </a:p>
          </p:txBody>
        </p:sp>
        <p:sp>
          <p:nvSpPr>
            <p:cNvPr id="166231" name="Rectangle 114"/>
            <p:cNvSpPr>
              <a:spLocks noChangeArrowheads="1"/>
            </p:cNvSpPr>
            <p:nvPr/>
          </p:nvSpPr>
          <p:spPr bwMode="auto">
            <a:xfrm>
              <a:off x="4859" y="891"/>
              <a:ext cx="81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32" name="Rectangle 115"/>
            <p:cNvSpPr>
              <a:spLocks noChangeArrowheads="1"/>
            </p:cNvSpPr>
            <p:nvPr/>
          </p:nvSpPr>
          <p:spPr bwMode="auto">
            <a:xfrm>
              <a:off x="4799" y="615"/>
              <a:ext cx="94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33" name="Rectangle 116"/>
            <p:cNvSpPr>
              <a:spLocks noChangeArrowheads="1"/>
            </p:cNvSpPr>
            <p:nvPr/>
          </p:nvSpPr>
          <p:spPr bwMode="auto">
            <a:xfrm>
              <a:off x="5736" y="615"/>
              <a:ext cx="12" cy="37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34" name="Rectangle 117"/>
            <p:cNvSpPr>
              <a:spLocks noChangeArrowheads="1"/>
            </p:cNvSpPr>
            <p:nvPr/>
          </p:nvSpPr>
          <p:spPr bwMode="auto">
            <a:xfrm>
              <a:off x="4799" y="975"/>
              <a:ext cx="93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35" name="Rectangle 118"/>
            <p:cNvSpPr>
              <a:spLocks noChangeArrowheads="1"/>
            </p:cNvSpPr>
            <p:nvPr/>
          </p:nvSpPr>
          <p:spPr bwMode="auto">
            <a:xfrm>
              <a:off x="4799" y="615"/>
              <a:ext cx="12" cy="36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36" name="Freeform 119"/>
            <p:cNvSpPr>
              <a:spLocks/>
            </p:cNvSpPr>
            <p:nvPr/>
          </p:nvSpPr>
          <p:spPr bwMode="auto">
            <a:xfrm>
              <a:off x="3082" y="1227"/>
              <a:ext cx="144" cy="84"/>
            </a:xfrm>
            <a:custGeom>
              <a:avLst/>
              <a:gdLst>
                <a:gd name="T0" fmla="*/ 0 w 144"/>
                <a:gd name="T1" fmla="*/ 36 h 84"/>
                <a:gd name="T2" fmla="*/ 0 w 144"/>
                <a:gd name="T3" fmla="*/ 0 h 84"/>
                <a:gd name="T4" fmla="*/ 0 w 144"/>
                <a:gd name="T5" fmla="*/ 0 h 84"/>
                <a:gd name="T6" fmla="*/ 0 w 144"/>
                <a:gd name="T7" fmla="*/ 0 h 84"/>
                <a:gd name="T8" fmla="*/ 108 w 144"/>
                <a:gd name="T9" fmla="*/ 36 h 84"/>
                <a:gd name="T10" fmla="*/ 144 w 144"/>
                <a:gd name="T11" fmla="*/ 36 h 84"/>
                <a:gd name="T12" fmla="*/ 108 w 144"/>
                <a:gd name="T13" fmla="*/ 48 h 84"/>
                <a:gd name="T14" fmla="*/ 0 w 144"/>
                <a:gd name="T15" fmla="*/ 84 h 84"/>
                <a:gd name="T16" fmla="*/ 0 w 144"/>
                <a:gd name="T17" fmla="*/ 84 h 84"/>
                <a:gd name="T18" fmla="*/ 0 w 144"/>
                <a:gd name="T19" fmla="*/ 72 h 84"/>
                <a:gd name="T20" fmla="*/ 0 w 144"/>
                <a:gd name="T21" fmla="*/ 72 h 84"/>
                <a:gd name="T22" fmla="*/ 108 w 144"/>
                <a:gd name="T23" fmla="*/ 36 h 84"/>
                <a:gd name="T24" fmla="*/ 108 w 144"/>
                <a:gd name="T25" fmla="*/ 48 h 84"/>
                <a:gd name="T26" fmla="*/ 108 w 144"/>
                <a:gd name="T27" fmla="*/ 48 h 84"/>
                <a:gd name="T28" fmla="*/ 0 w 144"/>
                <a:gd name="T29" fmla="*/ 12 h 84"/>
                <a:gd name="T30" fmla="*/ 0 w 144"/>
                <a:gd name="T31" fmla="*/ 0 h 84"/>
                <a:gd name="T32" fmla="*/ 12 w 144"/>
                <a:gd name="T33" fmla="*/ 0 h 84"/>
                <a:gd name="T34" fmla="*/ 12 w 144"/>
                <a:gd name="T35" fmla="*/ 36 h 84"/>
                <a:gd name="T36" fmla="*/ 0 w 144"/>
                <a:gd name="T37" fmla="*/ 36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84"/>
                <a:gd name="T59" fmla="*/ 144 w 144"/>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84">
                  <a:moveTo>
                    <a:pt x="0" y="36"/>
                  </a:moveTo>
                  <a:lnTo>
                    <a:pt x="0" y="0"/>
                  </a:lnTo>
                  <a:lnTo>
                    <a:pt x="108" y="36"/>
                  </a:lnTo>
                  <a:lnTo>
                    <a:pt x="144" y="36"/>
                  </a:lnTo>
                  <a:lnTo>
                    <a:pt x="108" y="48"/>
                  </a:lnTo>
                  <a:lnTo>
                    <a:pt x="0" y="84"/>
                  </a:lnTo>
                  <a:lnTo>
                    <a:pt x="0" y="72"/>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237" name="Freeform 120"/>
            <p:cNvSpPr>
              <a:spLocks/>
            </p:cNvSpPr>
            <p:nvPr/>
          </p:nvSpPr>
          <p:spPr bwMode="auto">
            <a:xfrm>
              <a:off x="3082" y="1263"/>
              <a:ext cx="12" cy="36"/>
            </a:xfrm>
            <a:custGeom>
              <a:avLst/>
              <a:gdLst>
                <a:gd name="T0" fmla="*/ 0 w 12"/>
                <a:gd name="T1" fmla="*/ 36 h 36"/>
                <a:gd name="T2" fmla="*/ 0 w 12"/>
                <a:gd name="T3" fmla="*/ 0 h 36"/>
                <a:gd name="T4" fmla="*/ 12 w 12"/>
                <a:gd name="T5" fmla="*/ 0 h 36"/>
                <a:gd name="T6" fmla="*/ 12 w 12"/>
                <a:gd name="T7" fmla="*/ 0 h 36"/>
                <a:gd name="T8" fmla="*/ 12 w 12"/>
                <a:gd name="T9" fmla="*/ 0 h 36"/>
                <a:gd name="T10" fmla="*/ 12 w 12"/>
                <a:gd name="T11" fmla="*/ 36 h 36"/>
                <a:gd name="T12" fmla="*/ 0 w 12"/>
                <a:gd name="T13" fmla="*/ 36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0" y="36"/>
                  </a:move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238" name="Freeform 121"/>
            <p:cNvSpPr>
              <a:spLocks/>
            </p:cNvSpPr>
            <p:nvPr/>
          </p:nvSpPr>
          <p:spPr bwMode="auto">
            <a:xfrm>
              <a:off x="3082" y="1227"/>
              <a:ext cx="108" cy="72"/>
            </a:xfrm>
            <a:custGeom>
              <a:avLst/>
              <a:gdLst>
                <a:gd name="T0" fmla="*/ 0 w 108"/>
                <a:gd name="T1" fmla="*/ 36 h 72"/>
                <a:gd name="T2" fmla="*/ 0 w 108"/>
                <a:gd name="T3" fmla="*/ 0 h 72"/>
                <a:gd name="T4" fmla="*/ 108 w 108"/>
                <a:gd name="T5" fmla="*/ 36 h 72"/>
                <a:gd name="T6" fmla="*/ 0 w 108"/>
                <a:gd name="T7" fmla="*/ 72 h 72"/>
                <a:gd name="T8" fmla="*/ 0 w 108"/>
                <a:gd name="T9" fmla="*/ 36 h 72"/>
                <a:gd name="T10" fmla="*/ 0 60000 65536"/>
                <a:gd name="T11" fmla="*/ 0 60000 65536"/>
                <a:gd name="T12" fmla="*/ 0 60000 65536"/>
                <a:gd name="T13" fmla="*/ 0 60000 65536"/>
                <a:gd name="T14" fmla="*/ 0 60000 65536"/>
                <a:gd name="T15" fmla="*/ 0 w 108"/>
                <a:gd name="T16" fmla="*/ 0 h 72"/>
                <a:gd name="T17" fmla="*/ 108 w 108"/>
                <a:gd name="T18" fmla="*/ 72 h 72"/>
              </a:gdLst>
              <a:ahLst/>
              <a:cxnLst>
                <a:cxn ang="T10">
                  <a:pos x="T0" y="T1"/>
                </a:cxn>
                <a:cxn ang="T11">
                  <a:pos x="T2" y="T3"/>
                </a:cxn>
                <a:cxn ang="T12">
                  <a:pos x="T4" y="T5"/>
                </a:cxn>
                <a:cxn ang="T13">
                  <a:pos x="T6" y="T7"/>
                </a:cxn>
                <a:cxn ang="T14">
                  <a:pos x="T8" y="T9"/>
                </a:cxn>
              </a:cxnLst>
              <a:rect l="T15" t="T16" r="T17" b="T18"/>
              <a:pathLst>
                <a:path w="108" h="72">
                  <a:moveTo>
                    <a:pt x="0" y="36"/>
                  </a:moveTo>
                  <a:lnTo>
                    <a:pt x="0" y="0"/>
                  </a:lnTo>
                  <a:lnTo>
                    <a:pt x="108" y="36"/>
                  </a:lnTo>
                  <a:lnTo>
                    <a:pt x="0" y="72"/>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239" name="Rectangle 122"/>
            <p:cNvSpPr>
              <a:spLocks noChangeArrowheads="1"/>
            </p:cNvSpPr>
            <p:nvPr/>
          </p:nvSpPr>
          <p:spPr bwMode="auto">
            <a:xfrm>
              <a:off x="1341" y="1263"/>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40" name="Rectangle 123"/>
            <p:cNvSpPr>
              <a:spLocks noChangeArrowheads="1"/>
            </p:cNvSpPr>
            <p:nvPr/>
          </p:nvSpPr>
          <p:spPr bwMode="auto">
            <a:xfrm>
              <a:off x="3070" y="1263"/>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41" name="Rectangle 124"/>
            <p:cNvSpPr>
              <a:spLocks noChangeArrowheads="1"/>
            </p:cNvSpPr>
            <p:nvPr/>
          </p:nvSpPr>
          <p:spPr bwMode="auto">
            <a:xfrm>
              <a:off x="1341" y="1263"/>
              <a:ext cx="172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42" name="Freeform 125"/>
            <p:cNvSpPr>
              <a:spLocks/>
            </p:cNvSpPr>
            <p:nvPr/>
          </p:nvSpPr>
          <p:spPr bwMode="auto">
            <a:xfrm>
              <a:off x="5028" y="1768"/>
              <a:ext cx="144" cy="84"/>
            </a:xfrm>
            <a:custGeom>
              <a:avLst/>
              <a:gdLst>
                <a:gd name="T0" fmla="*/ 0 w 144"/>
                <a:gd name="T1" fmla="*/ 36 h 84"/>
                <a:gd name="T2" fmla="*/ 0 w 144"/>
                <a:gd name="T3" fmla="*/ 0 h 84"/>
                <a:gd name="T4" fmla="*/ 0 w 144"/>
                <a:gd name="T5" fmla="*/ 0 h 84"/>
                <a:gd name="T6" fmla="*/ 0 w 144"/>
                <a:gd name="T7" fmla="*/ 0 h 84"/>
                <a:gd name="T8" fmla="*/ 108 w 144"/>
                <a:gd name="T9" fmla="*/ 36 h 84"/>
                <a:gd name="T10" fmla="*/ 144 w 144"/>
                <a:gd name="T11" fmla="*/ 36 h 84"/>
                <a:gd name="T12" fmla="*/ 108 w 144"/>
                <a:gd name="T13" fmla="*/ 48 h 84"/>
                <a:gd name="T14" fmla="*/ 0 w 144"/>
                <a:gd name="T15" fmla="*/ 84 h 84"/>
                <a:gd name="T16" fmla="*/ 0 w 144"/>
                <a:gd name="T17" fmla="*/ 84 h 84"/>
                <a:gd name="T18" fmla="*/ 0 w 144"/>
                <a:gd name="T19" fmla="*/ 72 h 84"/>
                <a:gd name="T20" fmla="*/ 0 w 144"/>
                <a:gd name="T21" fmla="*/ 72 h 84"/>
                <a:gd name="T22" fmla="*/ 108 w 144"/>
                <a:gd name="T23" fmla="*/ 36 h 84"/>
                <a:gd name="T24" fmla="*/ 108 w 144"/>
                <a:gd name="T25" fmla="*/ 48 h 84"/>
                <a:gd name="T26" fmla="*/ 108 w 144"/>
                <a:gd name="T27" fmla="*/ 48 h 84"/>
                <a:gd name="T28" fmla="*/ 0 w 144"/>
                <a:gd name="T29" fmla="*/ 12 h 84"/>
                <a:gd name="T30" fmla="*/ 0 w 144"/>
                <a:gd name="T31" fmla="*/ 0 h 84"/>
                <a:gd name="T32" fmla="*/ 12 w 144"/>
                <a:gd name="T33" fmla="*/ 0 h 84"/>
                <a:gd name="T34" fmla="*/ 12 w 144"/>
                <a:gd name="T35" fmla="*/ 36 h 84"/>
                <a:gd name="T36" fmla="*/ 0 w 144"/>
                <a:gd name="T37" fmla="*/ 36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84"/>
                <a:gd name="T59" fmla="*/ 144 w 144"/>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84">
                  <a:moveTo>
                    <a:pt x="0" y="36"/>
                  </a:moveTo>
                  <a:lnTo>
                    <a:pt x="0" y="0"/>
                  </a:lnTo>
                  <a:lnTo>
                    <a:pt x="108" y="36"/>
                  </a:lnTo>
                  <a:lnTo>
                    <a:pt x="144" y="36"/>
                  </a:lnTo>
                  <a:lnTo>
                    <a:pt x="108" y="48"/>
                  </a:lnTo>
                  <a:lnTo>
                    <a:pt x="0" y="84"/>
                  </a:lnTo>
                  <a:lnTo>
                    <a:pt x="0" y="72"/>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243" name="Freeform 126"/>
            <p:cNvSpPr>
              <a:spLocks/>
            </p:cNvSpPr>
            <p:nvPr/>
          </p:nvSpPr>
          <p:spPr bwMode="auto">
            <a:xfrm>
              <a:off x="5028" y="1804"/>
              <a:ext cx="12" cy="36"/>
            </a:xfrm>
            <a:custGeom>
              <a:avLst/>
              <a:gdLst>
                <a:gd name="T0" fmla="*/ 0 w 12"/>
                <a:gd name="T1" fmla="*/ 36 h 36"/>
                <a:gd name="T2" fmla="*/ 0 w 12"/>
                <a:gd name="T3" fmla="*/ 0 h 36"/>
                <a:gd name="T4" fmla="*/ 12 w 12"/>
                <a:gd name="T5" fmla="*/ 0 h 36"/>
                <a:gd name="T6" fmla="*/ 12 w 12"/>
                <a:gd name="T7" fmla="*/ 0 h 36"/>
                <a:gd name="T8" fmla="*/ 12 w 12"/>
                <a:gd name="T9" fmla="*/ 0 h 36"/>
                <a:gd name="T10" fmla="*/ 12 w 12"/>
                <a:gd name="T11" fmla="*/ 36 h 36"/>
                <a:gd name="T12" fmla="*/ 0 w 12"/>
                <a:gd name="T13" fmla="*/ 36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0" y="36"/>
                  </a:move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244" name="Freeform 127"/>
            <p:cNvSpPr>
              <a:spLocks/>
            </p:cNvSpPr>
            <p:nvPr/>
          </p:nvSpPr>
          <p:spPr bwMode="auto">
            <a:xfrm>
              <a:off x="5028" y="1768"/>
              <a:ext cx="108" cy="72"/>
            </a:xfrm>
            <a:custGeom>
              <a:avLst/>
              <a:gdLst>
                <a:gd name="T0" fmla="*/ 0 w 108"/>
                <a:gd name="T1" fmla="*/ 36 h 72"/>
                <a:gd name="T2" fmla="*/ 0 w 108"/>
                <a:gd name="T3" fmla="*/ 0 h 72"/>
                <a:gd name="T4" fmla="*/ 108 w 108"/>
                <a:gd name="T5" fmla="*/ 36 h 72"/>
                <a:gd name="T6" fmla="*/ 0 w 108"/>
                <a:gd name="T7" fmla="*/ 72 h 72"/>
                <a:gd name="T8" fmla="*/ 0 w 108"/>
                <a:gd name="T9" fmla="*/ 36 h 72"/>
                <a:gd name="T10" fmla="*/ 0 60000 65536"/>
                <a:gd name="T11" fmla="*/ 0 60000 65536"/>
                <a:gd name="T12" fmla="*/ 0 60000 65536"/>
                <a:gd name="T13" fmla="*/ 0 60000 65536"/>
                <a:gd name="T14" fmla="*/ 0 60000 65536"/>
                <a:gd name="T15" fmla="*/ 0 w 108"/>
                <a:gd name="T16" fmla="*/ 0 h 72"/>
                <a:gd name="T17" fmla="*/ 108 w 108"/>
                <a:gd name="T18" fmla="*/ 72 h 72"/>
              </a:gdLst>
              <a:ahLst/>
              <a:cxnLst>
                <a:cxn ang="T10">
                  <a:pos x="T0" y="T1"/>
                </a:cxn>
                <a:cxn ang="T11">
                  <a:pos x="T2" y="T3"/>
                </a:cxn>
                <a:cxn ang="T12">
                  <a:pos x="T4" y="T5"/>
                </a:cxn>
                <a:cxn ang="T13">
                  <a:pos x="T6" y="T7"/>
                </a:cxn>
                <a:cxn ang="T14">
                  <a:pos x="T8" y="T9"/>
                </a:cxn>
              </a:cxnLst>
              <a:rect l="T15" t="T16" r="T17" b="T18"/>
              <a:pathLst>
                <a:path w="108" h="72">
                  <a:moveTo>
                    <a:pt x="0" y="36"/>
                  </a:moveTo>
                  <a:lnTo>
                    <a:pt x="0" y="0"/>
                  </a:lnTo>
                  <a:lnTo>
                    <a:pt x="108" y="36"/>
                  </a:lnTo>
                  <a:lnTo>
                    <a:pt x="0" y="72"/>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245" name="Rectangle 128"/>
            <p:cNvSpPr>
              <a:spLocks noChangeArrowheads="1"/>
            </p:cNvSpPr>
            <p:nvPr/>
          </p:nvSpPr>
          <p:spPr bwMode="auto">
            <a:xfrm>
              <a:off x="4439" y="1804"/>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46" name="Rectangle 129"/>
            <p:cNvSpPr>
              <a:spLocks noChangeArrowheads="1"/>
            </p:cNvSpPr>
            <p:nvPr/>
          </p:nvSpPr>
          <p:spPr bwMode="auto">
            <a:xfrm>
              <a:off x="5016" y="1804"/>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47" name="Rectangle 130"/>
            <p:cNvSpPr>
              <a:spLocks noChangeArrowheads="1"/>
            </p:cNvSpPr>
            <p:nvPr/>
          </p:nvSpPr>
          <p:spPr bwMode="auto">
            <a:xfrm>
              <a:off x="4439" y="1804"/>
              <a:ext cx="57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48" name="Rectangle 131"/>
            <p:cNvSpPr>
              <a:spLocks noChangeArrowheads="1"/>
            </p:cNvSpPr>
            <p:nvPr/>
          </p:nvSpPr>
          <p:spPr bwMode="auto">
            <a:xfrm>
              <a:off x="2566" y="1119"/>
              <a:ext cx="212" cy="115"/>
            </a:xfrm>
            <a:prstGeom prst="rect">
              <a:avLst/>
            </a:prstGeom>
            <a:noFill/>
            <a:ln w="9525">
              <a:noFill/>
              <a:miter lim="800000"/>
              <a:headEnd/>
              <a:tailEnd/>
            </a:ln>
          </p:spPr>
          <p:txBody>
            <a:bodyPr wrap="none" lIns="0" tIns="0" rIns="0" bIns="0">
              <a:spAutoFit/>
            </a:bodyPr>
            <a:lstStyle/>
            <a:p>
              <a:r>
                <a:rPr lang="en-US" sz="1200" u="none">
                  <a:solidFill>
                    <a:srgbClr val="000000"/>
                  </a:solidFill>
                </a:rPr>
                <a:t>join()</a:t>
              </a:r>
              <a:endParaRPr lang="en-US" b="1" u="none"/>
            </a:p>
          </p:txBody>
        </p:sp>
        <p:sp>
          <p:nvSpPr>
            <p:cNvPr id="166249" name="Rectangle 132"/>
            <p:cNvSpPr>
              <a:spLocks noChangeArrowheads="1"/>
            </p:cNvSpPr>
            <p:nvPr/>
          </p:nvSpPr>
          <p:spPr bwMode="auto">
            <a:xfrm>
              <a:off x="4451" y="2656"/>
              <a:ext cx="13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50" name="Freeform 133"/>
            <p:cNvSpPr>
              <a:spLocks/>
            </p:cNvSpPr>
            <p:nvPr/>
          </p:nvSpPr>
          <p:spPr bwMode="auto">
            <a:xfrm>
              <a:off x="4415" y="2656"/>
              <a:ext cx="156" cy="48"/>
            </a:xfrm>
            <a:custGeom>
              <a:avLst/>
              <a:gdLst>
                <a:gd name="T0" fmla="*/ 156 w 156"/>
                <a:gd name="T1" fmla="*/ 48 h 48"/>
                <a:gd name="T2" fmla="*/ 156 w 156"/>
                <a:gd name="T3" fmla="*/ 36 h 48"/>
                <a:gd name="T4" fmla="*/ 36 w 156"/>
                <a:gd name="T5" fmla="*/ 0 h 48"/>
                <a:gd name="T6" fmla="*/ 36 w 156"/>
                <a:gd name="T7" fmla="*/ 0 h 48"/>
                <a:gd name="T8" fmla="*/ 0 w 156"/>
                <a:gd name="T9" fmla="*/ 12 h 48"/>
                <a:gd name="T10" fmla="*/ 36 w 156"/>
                <a:gd name="T11" fmla="*/ 12 h 48"/>
                <a:gd name="T12" fmla="*/ 156 w 156"/>
                <a:gd name="T13" fmla="*/ 48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156" y="48"/>
                  </a:moveTo>
                  <a:lnTo>
                    <a:pt x="156" y="36"/>
                  </a:lnTo>
                  <a:lnTo>
                    <a:pt x="36" y="0"/>
                  </a:lnTo>
                  <a:lnTo>
                    <a:pt x="0" y="12"/>
                  </a:lnTo>
                  <a:lnTo>
                    <a:pt x="36" y="12"/>
                  </a:lnTo>
                  <a:lnTo>
                    <a:pt x="156"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251" name="Freeform 134"/>
            <p:cNvSpPr>
              <a:spLocks/>
            </p:cNvSpPr>
            <p:nvPr/>
          </p:nvSpPr>
          <p:spPr bwMode="auto">
            <a:xfrm>
              <a:off x="4451" y="2620"/>
              <a:ext cx="120" cy="48"/>
            </a:xfrm>
            <a:custGeom>
              <a:avLst/>
              <a:gdLst>
                <a:gd name="T0" fmla="*/ 0 w 120"/>
                <a:gd name="T1" fmla="*/ 36 h 48"/>
                <a:gd name="T2" fmla="*/ 0 w 120"/>
                <a:gd name="T3" fmla="*/ 48 h 48"/>
                <a:gd name="T4" fmla="*/ 120 w 120"/>
                <a:gd name="T5" fmla="*/ 12 h 48"/>
                <a:gd name="T6" fmla="*/ 120 w 120"/>
                <a:gd name="T7" fmla="*/ 0 h 48"/>
                <a:gd name="T8" fmla="*/ 0 w 120"/>
                <a:gd name="T9" fmla="*/ 36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0" y="36"/>
                  </a:moveTo>
                  <a:lnTo>
                    <a:pt x="0" y="48"/>
                  </a:lnTo>
                  <a:lnTo>
                    <a:pt x="120" y="12"/>
                  </a:lnTo>
                  <a:lnTo>
                    <a:pt x="12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252" name="Rectangle 135"/>
            <p:cNvSpPr>
              <a:spLocks noChangeArrowheads="1"/>
            </p:cNvSpPr>
            <p:nvPr/>
          </p:nvSpPr>
          <p:spPr bwMode="auto">
            <a:xfrm>
              <a:off x="5160" y="2668"/>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53" name="Rectangle 136"/>
            <p:cNvSpPr>
              <a:spLocks noChangeArrowheads="1"/>
            </p:cNvSpPr>
            <p:nvPr/>
          </p:nvSpPr>
          <p:spPr bwMode="auto">
            <a:xfrm>
              <a:off x="5112" y="2668"/>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54" name="Rectangle 137"/>
            <p:cNvSpPr>
              <a:spLocks noChangeArrowheads="1"/>
            </p:cNvSpPr>
            <p:nvPr/>
          </p:nvSpPr>
          <p:spPr bwMode="auto">
            <a:xfrm>
              <a:off x="5112" y="2668"/>
              <a:ext cx="4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55" name="Line 138"/>
            <p:cNvSpPr>
              <a:spLocks noChangeShapeType="1"/>
            </p:cNvSpPr>
            <p:nvPr/>
          </p:nvSpPr>
          <p:spPr bwMode="auto">
            <a:xfrm flipH="1">
              <a:off x="4919" y="2668"/>
              <a:ext cx="109" cy="1"/>
            </a:xfrm>
            <a:prstGeom prst="line">
              <a:avLst/>
            </a:prstGeom>
            <a:noFill/>
            <a:ln w="0">
              <a:solidFill>
                <a:srgbClr val="000000"/>
              </a:solidFill>
              <a:round/>
              <a:headEnd/>
              <a:tailEnd/>
            </a:ln>
          </p:spPr>
          <p:txBody>
            <a:bodyPr/>
            <a:lstStyle/>
            <a:p>
              <a:endParaRPr lang="en-US"/>
            </a:p>
          </p:txBody>
        </p:sp>
        <p:sp>
          <p:nvSpPr>
            <p:cNvPr id="166256" name="Line 139"/>
            <p:cNvSpPr>
              <a:spLocks noChangeShapeType="1"/>
            </p:cNvSpPr>
            <p:nvPr/>
          </p:nvSpPr>
          <p:spPr bwMode="auto">
            <a:xfrm flipH="1">
              <a:off x="4715" y="2668"/>
              <a:ext cx="108" cy="1"/>
            </a:xfrm>
            <a:prstGeom prst="line">
              <a:avLst/>
            </a:prstGeom>
            <a:noFill/>
            <a:ln w="0">
              <a:solidFill>
                <a:srgbClr val="000000"/>
              </a:solidFill>
              <a:round/>
              <a:headEnd/>
              <a:tailEnd/>
            </a:ln>
          </p:spPr>
          <p:txBody>
            <a:bodyPr/>
            <a:lstStyle/>
            <a:p>
              <a:endParaRPr lang="en-US"/>
            </a:p>
          </p:txBody>
        </p:sp>
        <p:sp>
          <p:nvSpPr>
            <p:cNvPr id="166257" name="Rectangle 140"/>
            <p:cNvSpPr>
              <a:spLocks noChangeArrowheads="1"/>
            </p:cNvSpPr>
            <p:nvPr/>
          </p:nvSpPr>
          <p:spPr bwMode="auto">
            <a:xfrm>
              <a:off x="4619" y="2668"/>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58" name="Rectangle 141"/>
            <p:cNvSpPr>
              <a:spLocks noChangeArrowheads="1"/>
            </p:cNvSpPr>
            <p:nvPr/>
          </p:nvSpPr>
          <p:spPr bwMode="auto">
            <a:xfrm>
              <a:off x="4583" y="2668"/>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59" name="Rectangle 142"/>
            <p:cNvSpPr>
              <a:spLocks noChangeArrowheads="1"/>
            </p:cNvSpPr>
            <p:nvPr/>
          </p:nvSpPr>
          <p:spPr bwMode="auto">
            <a:xfrm>
              <a:off x="4583" y="2668"/>
              <a:ext cx="3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60" name="Rectangle 143"/>
            <p:cNvSpPr>
              <a:spLocks noChangeArrowheads="1"/>
            </p:cNvSpPr>
            <p:nvPr/>
          </p:nvSpPr>
          <p:spPr bwMode="auto">
            <a:xfrm>
              <a:off x="4487" y="1648"/>
              <a:ext cx="637" cy="115"/>
            </a:xfrm>
            <a:prstGeom prst="rect">
              <a:avLst/>
            </a:prstGeom>
            <a:noFill/>
            <a:ln w="9525">
              <a:noFill/>
              <a:miter lim="800000"/>
              <a:headEnd/>
              <a:tailEnd/>
            </a:ln>
          </p:spPr>
          <p:txBody>
            <a:bodyPr wrap="none" lIns="0" tIns="0" rIns="0" bIns="0">
              <a:spAutoFit/>
            </a:bodyPr>
            <a:lstStyle/>
            <a:p>
              <a:r>
                <a:rPr lang="en-US" sz="1200" u="none">
                  <a:solidFill>
                    <a:srgbClr val="000000"/>
                  </a:solidFill>
                </a:rPr>
                <a:t>handle_event()</a:t>
              </a:r>
              <a:endParaRPr lang="en-US" b="1" u="none"/>
            </a:p>
          </p:txBody>
        </p:sp>
        <p:sp>
          <p:nvSpPr>
            <p:cNvPr id="166261" name="Rectangle 144"/>
            <p:cNvSpPr>
              <a:spLocks noChangeArrowheads="1"/>
            </p:cNvSpPr>
            <p:nvPr/>
          </p:nvSpPr>
          <p:spPr bwMode="auto">
            <a:xfrm>
              <a:off x="5160" y="1768"/>
              <a:ext cx="216" cy="136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6262" name="Rectangle 145"/>
            <p:cNvSpPr>
              <a:spLocks noChangeArrowheads="1"/>
            </p:cNvSpPr>
            <p:nvPr/>
          </p:nvSpPr>
          <p:spPr bwMode="auto">
            <a:xfrm>
              <a:off x="5160" y="1768"/>
              <a:ext cx="22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63" name="Rectangle 146"/>
            <p:cNvSpPr>
              <a:spLocks noChangeArrowheads="1"/>
            </p:cNvSpPr>
            <p:nvPr/>
          </p:nvSpPr>
          <p:spPr bwMode="auto">
            <a:xfrm>
              <a:off x="5376" y="1768"/>
              <a:ext cx="12" cy="138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64" name="Rectangle 147"/>
            <p:cNvSpPr>
              <a:spLocks noChangeArrowheads="1"/>
            </p:cNvSpPr>
            <p:nvPr/>
          </p:nvSpPr>
          <p:spPr bwMode="auto">
            <a:xfrm>
              <a:off x="5160" y="3136"/>
              <a:ext cx="21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65" name="Rectangle 148"/>
            <p:cNvSpPr>
              <a:spLocks noChangeArrowheads="1"/>
            </p:cNvSpPr>
            <p:nvPr/>
          </p:nvSpPr>
          <p:spPr bwMode="auto">
            <a:xfrm>
              <a:off x="5160" y="1768"/>
              <a:ext cx="12" cy="136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66" name="Rectangle 149"/>
            <p:cNvSpPr>
              <a:spLocks noChangeArrowheads="1"/>
            </p:cNvSpPr>
            <p:nvPr/>
          </p:nvSpPr>
          <p:spPr bwMode="auto">
            <a:xfrm>
              <a:off x="1990" y="1552"/>
              <a:ext cx="216" cy="32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6267" name="Rectangle 150"/>
            <p:cNvSpPr>
              <a:spLocks noChangeArrowheads="1"/>
            </p:cNvSpPr>
            <p:nvPr/>
          </p:nvSpPr>
          <p:spPr bwMode="auto">
            <a:xfrm>
              <a:off x="1990" y="1552"/>
              <a:ext cx="22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68" name="Rectangle 151"/>
            <p:cNvSpPr>
              <a:spLocks noChangeArrowheads="1"/>
            </p:cNvSpPr>
            <p:nvPr/>
          </p:nvSpPr>
          <p:spPr bwMode="auto">
            <a:xfrm>
              <a:off x="2206" y="1552"/>
              <a:ext cx="12" cy="33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69" name="Rectangle 152"/>
            <p:cNvSpPr>
              <a:spLocks noChangeArrowheads="1"/>
            </p:cNvSpPr>
            <p:nvPr/>
          </p:nvSpPr>
          <p:spPr bwMode="auto">
            <a:xfrm>
              <a:off x="1990" y="1876"/>
              <a:ext cx="21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70" name="Rectangle 153"/>
            <p:cNvSpPr>
              <a:spLocks noChangeArrowheads="1"/>
            </p:cNvSpPr>
            <p:nvPr/>
          </p:nvSpPr>
          <p:spPr bwMode="auto">
            <a:xfrm>
              <a:off x="1990" y="1552"/>
              <a:ext cx="12" cy="32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71" name="Freeform 154"/>
            <p:cNvSpPr>
              <a:spLocks/>
            </p:cNvSpPr>
            <p:nvPr/>
          </p:nvSpPr>
          <p:spPr bwMode="auto">
            <a:xfrm>
              <a:off x="1990" y="1840"/>
              <a:ext cx="216" cy="108"/>
            </a:xfrm>
            <a:custGeom>
              <a:avLst/>
              <a:gdLst>
                <a:gd name="T0" fmla="*/ 0 w 216"/>
                <a:gd name="T1" fmla="*/ 0 h 108"/>
                <a:gd name="T2" fmla="*/ 0 w 216"/>
                <a:gd name="T3" fmla="*/ 108 h 108"/>
                <a:gd name="T4" fmla="*/ 48 w 216"/>
                <a:gd name="T5" fmla="*/ 48 h 108"/>
                <a:gd name="T6" fmla="*/ 48 w 216"/>
                <a:gd name="T7" fmla="*/ 108 h 108"/>
                <a:gd name="T8" fmla="*/ 108 w 216"/>
                <a:gd name="T9" fmla="*/ 48 h 108"/>
                <a:gd name="T10" fmla="*/ 108 w 216"/>
                <a:gd name="T11" fmla="*/ 108 h 108"/>
                <a:gd name="T12" fmla="*/ 156 w 216"/>
                <a:gd name="T13" fmla="*/ 48 h 108"/>
                <a:gd name="T14" fmla="*/ 156 w 216"/>
                <a:gd name="T15" fmla="*/ 108 h 108"/>
                <a:gd name="T16" fmla="*/ 216 w 216"/>
                <a:gd name="T17" fmla="*/ 48 h 108"/>
                <a:gd name="T18" fmla="*/ 216 w 216"/>
                <a:gd name="T19" fmla="*/ 0 h 108"/>
                <a:gd name="T20" fmla="*/ 0 w 216"/>
                <a:gd name="T21" fmla="*/ 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
                <a:gd name="T34" fmla="*/ 0 h 108"/>
                <a:gd name="T35" fmla="*/ 216 w 21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 h="108">
                  <a:moveTo>
                    <a:pt x="0" y="0"/>
                  </a:moveTo>
                  <a:lnTo>
                    <a:pt x="0" y="108"/>
                  </a:lnTo>
                  <a:lnTo>
                    <a:pt x="48" y="48"/>
                  </a:lnTo>
                  <a:lnTo>
                    <a:pt x="48" y="108"/>
                  </a:lnTo>
                  <a:lnTo>
                    <a:pt x="108" y="48"/>
                  </a:lnTo>
                  <a:lnTo>
                    <a:pt x="108" y="108"/>
                  </a:lnTo>
                  <a:lnTo>
                    <a:pt x="156" y="48"/>
                  </a:lnTo>
                  <a:lnTo>
                    <a:pt x="156" y="108"/>
                  </a:lnTo>
                  <a:lnTo>
                    <a:pt x="216" y="48"/>
                  </a:lnTo>
                  <a:lnTo>
                    <a:pt x="216"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6272" name="Rectangle 155"/>
            <p:cNvSpPr>
              <a:spLocks noChangeArrowheads="1"/>
            </p:cNvSpPr>
            <p:nvPr/>
          </p:nvSpPr>
          <p:spPr bwMode="auto">
            <a:xfrm>
              <a:off x="1990" y="1840"/>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73" name="Freeform 156"/>
            <p:cNvSpPr>
              <a:spLocks/>
            </p:cNvSpPr>
            <p:nvPr/>
          </p:nvSpPr>
          <p:spPr bwMode="auto">
            <a:xfrm>
              <a:off x="1990" y="1840"/>
              <a:ext cx="168" cy="132"/>
            </a:xfrm>
            <a:custGeom>
              <a:avLst/>
              <a:gdLst>
                <a:gd name="T0" fmla="*/ 12 w 168"/>
                <a:gd name="T1" fmla="*/ 0 h 132"/>
                <a:gd name="T2" fmla="*/ 12 w 168"/>
                <a:gd name="T3" fmla="*/ 108 h 132"/>
                <a:gd name="T4" fmla="*/ 12 w 168"/>
                <a:gd name="T5" fmla="*/ 120 h 132"/>
                <a:gd name="T6" fmla="*/ 0 w 168"/>
                <a:gd name="T7" fmla="*/ 108 h 132"/>
                <a:gd name="T8" fmla="*/ 48 w 168"/>
                <a:gd name="T9" fmla="*/ 48 h 132"/>
                <a:gd name="T10" fmla="*/ 60 w 168"/>
                <a:gd name="T11" fmla="*/ 36 h 132"/>
                <a:gd name="T12" fmla="*/ 60 w 168"/>
                <a:gd name="T13" fmla="*/ 48 h 132"/>
                <a:gd name="T14" fmla="*/ 60 w 168"/>
                <a:gd name="T15" fmla="*/ 108 h 132"/>
                <a:gd name="T16" fmla="*/ 60 w 168"/>
                <a:gd name="T17" fmla="*/ 120 h 132"/>
                <a:gd name="T18" fmla="*/ 48 w 168"/>
                <a:gd name="T19" fmla="*/ 108 h 132"/>
                <a:gd name="T20" fmla="*/ 108 w 168"/>
                <a:gd name="T21" fmla="*/ 48 h 132"/>
                <a:gd name="T22" fmla="*/ 120 w 168"/>
                <a:gd name="T23" fmla="*/ 36 h 132"/>
                <a:gd name="T24" fmla="*/ 120 w 168"/>
                <a:gd name="T25" fmla="*/ 48 h 132"/>
                <a:gd name="T26" fmla="*/ 120 w 168"/>
                <a:gd name="T27" fmla="*/ 108 h 132"/>
                <a:gd name="T28" fmla="*/ 120 w 168"/>
                <a:gd name="T29" fmla="*/ 120 h 132"/>
                <a:gd name="T30" fmla="*/ 108 w 168"/>
                <a:gd name="T31" fmla="*/ 108 h 132"/>
                <a:gd name="T32" fmla="*/ 156 w 168"/>
                <a:gd name="T33" fmla="*/ 48 h 132"/>
                <a:gd name="T34" fmla="*/ 168 w 168"/>
                <a:gd name="T35" fmla="*/ 36 h 132"/>
                <a:gd name="T36" fmla="*/ 168 w 168"/>
                <a:gd name="T37" fmla="*/ 48 h 132"/>
                <a:gd name="T38" fmla="*/ 168 w 168"/>
                <a:gd name="T39" fmla="*/ 108 h 132"/>
                <a:gd name="T40" fmla="*/ 168 w 168"/>
                <a:gd name="T41" fmla="*/ 120 h 132"/>
                <a:gd name="T42" fmla="*/ 156 w 168"/>
                <a:gd name="T43" fmla="*/ 132 h 132"/>
                <a:gd name="T44" fmla="*/ 156 w 168"/>
                <a:gd name="T45" fmla="*/ 108 h 132"/>
                <a:gd name="T46" fmla="*/ 156 w 168"/>
                <a:gd name="T47" fmla="*/ 48 h 132"/>
                <a:gd name="T48" fmla="*/ 168 w 168"/>
                <a:gd name="T49" fmla="*/ 48 h 132"/>
                <a:gd name="T50" fmla="*/ 168 w 168"/>
                <a:gd name="T51" fmla="*/ 60 h 132"/>
                <a:gd name="T52" fmla="*/ 120 w 168"/>
                <a:gd name="T53" fmla="*/ 120 h 132"/>
                <a:gd name="T54" fmla="*/ 108 w 168"/>
                <a:gd name="T55" fmla="*/ 132 h 132"/>
                <a:gd name="T56" fmla="*/ 108 w 168"/>
                <a:gd name="T57" fmla="*/ 108 h 132"/>
                <a:gd name="T58" fmla="*/ 108 w 168"/>
                <a:gd name="T59" fmla="*/ 48 h 132"/>
                <a:gd name="T60" fmla="*/ 120 w 168"/>
                <a:gd name="T61" fmla="*/ 48 h 132"/>
                <a:gd name="T62" fmla="*/ 120 w 168"/>
                <a:gd name="T63" fmla="*/ 60 h 132"/>
                <a:gd name="T64" fmla="*/ 60 w 168"/>
                <a:gd name="T65" fmla="*/ 120 h 132"/>
                <a:gd name="T66" fmla="*/ 48 w 168"/>
                <a:gd name="T67" fmla="*/ 132 h 132"/>
                <a:gd name="T68" fmla="*/ 48 w 168"/>
                <a:gd name="T69" fmla="*/ 108 h 132"/>
                <a:gd name="T70" fmla="*/ 48 w 168"/>
                <a:gd name="T71" fmla="*/ 48 h 132"/>
                <a:gd name="T72" fmla="*/ 60 w 168"/>
                <a:gd name="T73" fmla="*/ 48 h 132"/>
                <a:gd name="T74" fmla="*/ 60 w 168"/>
                <a:gd name="T75" fmla="*/ 60 h 132"/>
                <a:gd name="T76" fmla="*/ 12 w 168"/>
                <a:gd name="T77" fmla="*/ 120 h 132"/>
                <a:gd name="T78" fmla="*/ 0 w 168"/>
                <a:gd name="T79" fmla="*/ 132 h 132"/>
                <a:gd name="T80" fmla="*/ 0 w 168"/>
                <a:gd name="T81" fmla="*/ 108 h 132"/>
                <a:gd name="T82" fmla="*/ 0 w 168"/>
                <a:gd name="T83" fmla="*/ 0 h 132"/>
                <a:gd name="T84" fmla="*/ 12 w 168"/>
                <a:gd name="T85" fmla="*/ 0 h 1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8"/>
                <a:gd name="T130" fmla="*/ 0 h 132"/>
                <a:gd name="T131" fmla="*/ 168 w 168"/>
                <a:gd name="T132" fmla="*/ 132 h 1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8" h="132">
                  <a:moveTo>
                    <a:pt x="12" y="0"/>
                  </a:moveTo>
                  <a:lnTo>
                    <a:pt x="12" y="108"/>
                  </a:lnTo>
                  <a:lnTo>
                    <a:pt x="12" y="120"/>
                  </a:lnTo>
                  <a:lnTo>
                    <a:pt x="0" y="108"/>
                  </a:lnTo>
                  <a:lnTo>
                    <a:pt x="48" y="48"/>
                  </a:lnTo>
                  <a:lnTo>
                    <a:pt x="60" y="36"/>
                  </a:lnTo>
                  <a:lnTo>
                    <a:pt x="60" y="48"/>
                  </a:lnTo>
                  <a:lnTo>
                    <a:pt x="60" y="108"/>
                  </a:lnTo>
                  <a:lnTo>
                    <a:pt x="60" y="120"/>
                  </a:lnTo>
                  <a:lnTo>
                    <a:pt x="48" y="108"/>
                  </a:lnTo>
                  <a:lnTo>
                    <a:pt x="108" y="48"/>
                  </a:lnTo>
                  <a:lnTo>
                    <a:pt x="120" y="36"/>
                  </a:lnTo>
                  <a:lnTo>
                    <a:pt x="120" y="48"/>
                  </a:lnTo>
                  <a:lnTo>
                    <a:pt x="120" y="108"/>
                  </a:lnTo>
                  <a:lnTo>
                    <a:pt x="120" y="120"/>
                  </a:lnTo>
                  <a:lnTo>
                    <a:pt x="108" y="108"/>
                  </a:lnTo>
                  <a:lnTo>
                    <a:pt x="156" y="48"/>
                  </a:lnTo>
                  <a:lnTo>
                    <a:pt x="168" y="36"/>
                  </a:lnTo>
                  <a:lnTo>
                    <a:pt x="168" y="48"/>
                  </a:lnTo>
                  <a:lnTo>
                    <a:pt x="168" y="108"/>
                  </a:lnTo>
                  <a:lnTo>
                    <a:pt x="168" y="120"/>
                  </a:lnTo>
                  <a:lnTo>
                    <a:pt x="156" y="132"/>
                  </a:lnTo>
                  <a:lnTo>
                    <a:pt x="156" y="108"/>
                  </a:lnTo>
                  <a:lnTo>
                    <a:pt x="156" y="48"/>
                  </a:lnTo>
                  <a:lnTo>
                    <a:pt x="168" y="48"/>
                  </a:lnTo>
                  <a:lnTo>
                    <a:pt x="168" y="60"/>
                  </a:lnTo>
                  <a:lnTo>
                    <a:pt x="120" y="120"/>
                  </a:lnTo>
                  <a:lnTo>
                    <a:pt x="108" y="132"/>
                  </a:lnTo>
                  <a:lnTo>
                    <a:pt x="108" y="108"/>
                  </a:lnTo>
                  <a:lnTo>
                    <a:pt x="108" y="48"/>
                  </a:lnTo>
                  <a:lnTo>
                    <a:pt x="120" y="48"/>
                  </a:lnTo>
                  <a:lnTo>
                    <a:pt x="120" y="60"/>
                  </a:lnTo>
                  <a:lnTo>
                    <a:pt x="60" y="120"/>
                  </a:lnTo>
                  <a:lnTo>
                    <a:pt x="48" y="132"/>
                  </a:lnTo>
                  <a:lnTo>
                    <a:pt x="48" y="108"/>
                  </a:lnTo>
                  <a:lnTo>
                    <a:pt x="48" y="48"/>
                  </a:lnTo>
                  <a:lnTo>
                    <a:pt x="60" y="48"/>
                  </a:lnTo>
                  <a:lnTo>
                    <a:pt x="60" y="60"/>
                  </a:lnTo>
                  <a:lnTo>
                    <a:pt x="12" y="120"/>
                  </a:lnTo>
                  <a:lnTo>
                    <a:pt x="0" y="132"/>
                  </a:lnTo>
                  <a:lnTo>
                    <a:pt x="0" y="108"/>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274" name="Freeform 157"/>
            <p:cNvSpPr>
              <a:spLocks/>
            </p:cNvSpPr>
            <p:nvPr/>
          </p:nvSpPr>
          <p:spPr bwMode="auto">
            <a:xfrm>
              <a:off x="2146" y="1888"/>
              <a:ext cx="72" cy="72"/>
            </a:xfrm>
            <a:custGeom>
              <a:avLst/>
              <a:gdLst>
                <a:gd name="T0" fmla="*/ 0 w 72"/>
                <a:gd name="T1" fmla="*/ 60 h 72"/>
                <a:gd name="T2" fmla="*/ 60 w 72"/>
                <a:gd name="T3" fmla="*/ 0 h 72"/>
                <a:gd name="T4" fmla="*/ 72 w 72"/>
                <a:gd name="T5" fmla="*/ 0 h 72"/>
                <a:gd name="T6" fmla="*/ 72 w 72"/>
                <a:gd name="T7" fmla="*/ 12 h 72"/>
                <a:gd name="T8" fmla="*/ 72 w 72"/>
                <a:gd name="T9" fmla="*/ 12 h 72"/>
                <a:gd name="T10" fmla="*/ 12 w 72"/>
                <a:gd name="T11" fmla="*/ 72 h 72"/>
                <a:gd name="T12" fmla="*/ 0 w 72"/>
                <a:gd name="T13" fmla="*/ 60 h 72"/>
                <a:gd name="T14" fmla="*/ 0 60000 65536"/>
                <a:gd name="T15" fmla="*/ 0 60000 65536"/>
                <a:gd name="T16" fmla="*/ 0 60000 65536"/>
                <a:gd name="T17" fmla="*/ 0 60000 65536"/>
                <a:gd name="T18" fmla="*/ 0 60000 65536"/>
                <a:gd name="T19" fmla="*/ 0 60000 65536"/>
                <a:gd name="T20" fmla="*/ 0 60000 65536"/>
                <a:gd name="T21" fmla="*/ 0 w 72"/>
                <a:gd name="T22" fmla="*/ 0 h 72"/>
                <a:gd name="T23" fmla="*/ 72 w 72"/>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72">
                  <a:moveTo>
                    <a:pt x="0" y="60"/>
                  </a:moveTo>
                  <a:lnTo>
                    <a:pt x="60" y="0"/>
                  </a:lnTo>
                  <a:lnTo>
                    <a:pt x="72" y="0"/>
                  </a:lnTo>
                  <a:lnTo>
                    <a:pt x="72" y="12"/>
                  </a:lnTo>
                  <a:lnTo>
                    <a:pt x="12" y="72"/>
                  </a:lnTo>
                  <a:lnTo>
                    <a:pt x="0" y="6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275" name="Rectangle 158"/>
            <p:cNvSpPr>
              <a:spLocks noChangeArrowheads="1"/>
            </p:cNvSpPr>
            <p:nvPr/>
          </p:nvSpPr>
          <p:spPr bwMode="auto">
            <a:xfrm>
              <a:off x="2206" y="1840"/>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76" name="Rectangle 159"/>
            <p:cNvSpPr>
              <a:spLocks noChangeArrowheads="1"/>
            </p:cNvSpPr>
            <p:nvPr/>
          </p:nvSpPr>
          <p:spPr bwMode="auto">
            <a:xfrm>
              <a:off x="2206" y="1840"/>
              <a:ext cx="12" cy="4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77" name="Rectangle 160"/>
            <p:cNvSpPr>
              <a:spLocks noChangeArrowheads="1"/>
            </p:cNvSpPr>
            <p:nvPr/>
          </p:nvSpPr>
          <p:spPr bwMode="auto">
            <a:xfrm>
              <a:off x="2926" y="675"/>
              <a:ext cx="793" cy="24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6278" name="Rectangle 161"/>
            <p:cNvSpPr>
              <a:spLocks noChangeArrowheads="1"/>
            </p:cNvSpPr>
            <p:nvPr/>
          </p:nvSpPr>
          <p:spPr bwMode="auto">
            <a:xfrm>
              <a:off x="3094" y="651"/>
              <a:ext cx="440"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 Thread</a:t>
              </a:r>
              <a:endParaRPr lang="en-US" b="1" u="none"/>
            </a:p>
          </p:txBody>
        </p:sp>
        <p:sp>
          <p:nvSpPr>
            <p:cNvPr id="166279" name="Rectangle 162"/>
            <p:cNvSpPr>
              <a:spLocks noChangeArrowheads="1"/>
            </p:cNvSpPr>
            <p:nvPr/>
          </p:nvSpPr>
          <p:spPr bwMode="auto">
            <a:xfrm>
              <a:off x="3094" y="759"/>
              <a:ext cx="45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80" name="Rectangle 163"/>
            <p:cNvSpPr>
              <a:spLocks noChangeArrowheads="1"/>
            </p:cNvSpPr>
            <p:nvPr/>
          </p:nvSpPr>
          <p:spPr bwMode="auto">
            <a:xfrm>
              <a:off x="3202" y="783"/>
              <a:ext cx="273"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Pool </a:t>
              </a:r>
              <a:endParaRPr lang="en-US" b="1" u="none"/>
            </a:p>
          </p:txBody>
        </p:sp>
        <p:sp>
          <p:nvSpPr>
            <p:cNvPr id="166281" name="Rectangle 164"/>
            <p:cNvSpPr>
              <a:spLocks noChangeArrowheads="1"/>
            </p:cNvSpPr>
            <p:nvPr/>
          </p:nvSpPr>
          <p:spPr bwMode="auto">
            <a:xfrm>
              <a:off x="3202" y="891"/>
              <a:ext cx="27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82" name="Rectangle 165"/>
            <p:cNvSpPr>
              <a:spLocks noChangeArrowheads="1"/>
            </p:cNvSpPr>
            <p:nvPr/>
          </p:nvSpPr>
          <p:spPr bwMode="auto">
            <a:xfrm>
              <a:off x="2926" y="615"/>
              <a:ext cx="805"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83" name="Rectangle 166"/>
            <p:cNvSpPr>
              <a:spLocks noChangeArrowheads="1"/>
            </p:cNvSpPr>
            <p:nvPr/>
          </p:nvSpPr>
          <p:spPr bwMode="auto">
            <a:xfrm>
              <a:off x="3719" y="615"/>
              <a:ext cx="12" cy="37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84" name="Rectangle 167"/>
            <p:cNvSpPr>
              <a:spLocks noChangeArrowheads="1"/>
            </p:cNvSpPr>
            <p:nvPr/>
          </p:nvSpPr>
          <p:spPr bwMode="auto">
            <a:xfrm>
              <a:off x="2926" y="975"/>
              <a:ext cx="793"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85" name="Rectangle 168"/>
            <p:cNvSpPr>
              <a:spLocks noChangeArrowheads="1"/>
            </p:cNvSpPr>
            <p:nvPr/>
          </p:nvSpPr>
          <p:spPr bwMode="auto">
            <a:xfrm>
              <a:off x="2926" y="615"/>
              <a:ext cx="12" cy="36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86" name="Rectangle 169"/>
            <p:cNvSpPr>
              <a:spLocks noChangeArrowheads="1"/>
            </p:cNvSpPr>
            <p:nvPr/>
          </p:nvSpPr>
          <p:spPr bwMode="auto">
            <a:xfrm>
              <a:off x="3214" y="1227"/>
              <a:ext cx="217" cy="205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6287" name="Rectangle 170"/>
            <p:cNvSpPr>
              <a:spLocks noChangeArrowheads="1"/>
            </p:cNvSpPr>
            <p:nvPr/>
          </p:nvSpPr>
          <p:spPr bwMode="auto">
            <a:xfrm>
              <a:off x="3214" y="1227"/>
              <a:ext cx="22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88" name="Rectangle 171"/>
            <p:cNvSpPr>
              <a:spLocks noChangeArrowheads="1"/>
            </p:cNvSpPr>
            <p:nvPr/>
          </p:nvSpPr>
          <p:spPr bwMode="auto">
            <a:xfrm>
              <a:off x="3431" y="1227"/>
              <a:ext cx="12" cy="206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89" name="Rectangle 172"/>
            <p:cNvSpPr>
              <a:spLocks noChangeArrowheads="1"/>
            </p:cNvSpPr>
            <p:nvPr/>
          </p:nvSpPr>
          <p:spPr bwMode="auto">
            <a:xfrm>
              <a:off x="3214" y="3280"/>
              <a:ext cx="21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90" name="Rectangle 173"/>
            <p:cNvSpPr>
              <a:spLocks noChangeArrowheads="1"/>
            </p:cNvSpPr>
            <p:nvPr/>
          </p:nvSpPr>
          <p:spPr bwMode="auto">
            <a:xfrm>
              <a:off x="3214" y="1227"/>
              <a:ext cx="12" cy="205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91" name="Rectangle 174"/>
            <p:cNvSpPr>
              <a:spLocks noChangeArrowheads="1"/>
            </p:cNvSpPr>
            <p:nvPr/>
          </p:nvSpPr>
          <p:spPr bwMode="auto">
            <a:xfrm>
              <a:off x="3935" y="675"/>
              <a:ext cx="792" cy="24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6292" name="Rectangle 175"/>
            <p:cNvSpPr>
              <a:spLocks noChangeArrowheads="1"/>
            </p:cNvSpPr>
            <p:nvPr/>
          </p:nvSpPr>
          <p:spPr bwMode="auto">
            <a:xfrm>
              <a:off x="4103" y="651"/>
              <a:ext cx="440"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 Handle</a:t>
              </a:r>
              <a:endParaRPr lang="en-US" b="1" u="none"/>
            </a:p>
          </p:txBody>
        </p:sp>
        <p:sp>
          <p:nvSpPr>
            <p:cNvPr id="166293" name="Rectangle 176"/>
            <p:cNvSpPr>
              <a:spLocks noChangeArrowheads="1"/>
            </p:cNvSpPr>
            <p:nvPr/>
          </p:nvSpPr>
          <p:spPr bwMode="auto">
            <a:xfrm>
              <a:off x="4103" y="759"/>
              <a:ext cx="45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94" name="Rectangle 177"/>
            <p:cNvSpPr>
              <a:spLocks noChangeArrowheads="1"/>
            </p:cNvSpPr>
            <p:nvPr/>
          </p:nvSpPr>
          <p:spPr bwMode="auto">
            <a:xfrm>
              <a:off x="4235" y="783"/>
              <a:ext cx="174"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Set</a:t>
              </a:r>
              <a:endParaRPr lang="en-US" b="1" u="none"/>
            </a:p>
          </p:txBody>
        </p:sp>
        <p:sp>
          <p:nvSpPr>
            <p:cNvPr id="166295" name="Rectangle 178"/>
            <p:cNvSpPr>
              <a:spLocks noChangeArrowheads="1"/>
            </p:cNvSpPr>
            <p:nvPr/>
          </p:nvSpPr>
          <p:spPr bwMode="auto">
            <a:xfrm>
              <a:off x="4235" y="891"/>
              <a:ext cx="19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96" name="Rectangle 179"/>
            <p:cNvSpPr>
              <a:spLocks noChangeArrowheads="1"/>
            </p:cNvSpPr>
            <p:nvPr/>
          </p:nvSpPr>
          <p:spPr bwMode="auto">
            <a:xfrm>
              <a:off x="3935" y="615"/>
              <a:ext cx="804"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97" name="Rectangle 180"/>
            <p:cNvSpPr>
              <a:spLocks noChangeArrowheads="1"/>
            </p:cNvSpPr>
            <p:nvPr/>
          </p:nvSpPr>
          <p:spPr bwMode="auto">
            <a:xfrm>
              <a:off x="4727" y="615"/>
              <a:ext cx="12" cy="37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98" name="Rectangle 181"/>
            <p:cNvSpPr>
              <a:spLocks noChangeArrowheads="1"/>
            </p:cNvSpPr>
            <p:nvPr/>
          </p:nvSpPr>
          <p:spPr bwMode="auto">
            <a:xfrm>
              <a:off x="3935" y="975"/>
              <a:ext cx="79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299" name="Rectangle 182"/>
            <p:cNvSpPr>
              <a:spLocks noChangeArrowheads="1"/>
            </p:cNvSpPr>
            <p:nvPr/>
          </p:nvSpPr>
          <p:spPr bwMode="auto">
            <a:xfrm>
              <a:off x="3935" y="615"/>
              <a:ext cx="12" cy="36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300" name="Freeform 183"/>
            <p:cNvSpPr>
              <a:spLocks/>
            </p:cNvSpPr>
            <p:nvPr/>
          </p:nvSpPr>
          <p:spPr bwMode="auto">
            <a:xfrm>
              <a:off x="2650" y="1588"/>
              <a:ext cx="144" cy="84"/>
            </a:xfrm>
            <a:custGeom>
              <a:avLst/>
              <a:gdLst>
                <a:gd name="T0" fmla="*/ 0 w 144"/>
                <a:gd name="T1" fmla="*/ 36 h 84"/>
                <a:gd name="T2" fmla="*/ 0 w 144"/>
                <a:gd name="T3" fmla="*/ 0 h 84"/>
                <a:gd name="T4" fmla="*/ 0 w 144"/>
                <a:gd name="T5" fmla="*/ 0 h 84"/>
                <a:gd name="T6" fmla="*/ 0 w 144"/>
                <a:gd name="T7" fmla="*/ 0 h 84"/>
                <a:gd name="T8" fmla="*/ 108 w 144"/>
                <a:gd name="T9" fmla="*/ 36 h 84"/>
                <a:gd name="T10" fmla="*/ 144 w 144"/>
                <a:gd name="T11" fmla="*/ 36 h 84"/>
                <a:gd name="T12" fmla="*/ 108 w 144"/>
                <a:gd name="T13" fmla="*/ 48 h 84"/>
                <a:gd name="T14" fmla="*/ 0 w 144"/>
                <a:gd name="T15" fmla="*/ 84 h 84"/>
                <a:gd name="T16" fmla="*/ 0 w 144"/>
                <a:gd name="T17" fmla="*/ 84 h 84"/>
                <a:gd name="T18" fmla="*/ 0 w 144"/>
                <a:gd name="T19" fmla="*/ 72 h 84"/>
                <a:gd name="T20" fmla="*/ 0 w 144"/>
                <a:gd name="T21" fmla="*/ 72 h 84"/>
                <a:gd name="T22" fmla="*/ 108 w 144"/>
                <a:gd name="T23" fmla="*/ 36 h 84"/>
                <a:gd name="T24" fmla="*/ 108 w 144"/>
                <a:gd name="T25" fmla="*/ 48 h 84"/>
                <a:gd name="T26" fmla="*/ 108 w 144"/>
                <a:gd name="T27" fmla="*/ 48 h 84"/>
                <a:gd name="T28" fmla="*/ 0 w 144"/>
                <a:gd name="T29" fmla="*/ 12 h 84"/>
                <a:gd name="T30" fmla="*/ 0 w 144"/>
                <a:gd name="T31" fmla="*/ 0 h 84"/>
                <a:gd name="T32" fmla="*/ 12 w 144"/>
                <a:gd name="T33" fmla="*/ 0 h 84"/>
                <a:gd name="T34" fmla="*/ 12 w 144"/>
                <a:gd name="T35" fmla="*/ 36 h 84"/>
                <a:gd name="T36" fmla="*/ 0 w 144"/>
                <a:gd name="T37" fmla="*/ 36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84"/>
                <a:gd name="T59" fmla="*/ 144 w 144"/>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84">
                  <a:moveTo>
                    <a:pt x="0" y="36"/>
                  </a:moveTo>
                  <a:lnTo>
                    <a:pt x="0" y="0"/>
                  </a:lnTo>
                  <a:lnTo>
                    <a:pt x="108" y="36"/>
                  </a:lnTo>
                  <a:lnTo>
                    <a:pt x="144" y="36"/>
                  </a:lnTo>
                  <a:lnTo>
                    <a:pt x="108" y="48"/>
                  </a:lnTo>
                  <a:lnTo>
                    <a:pt x="0" y="84"/>
                  </a:lnTo>
                  <a:lnTo>
                    <a:pt x="0" y="72"/>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301" name="Freeform 184"/>
            <p:cNvSpPr>
              <a:spLocks/>
            </p:cNvSpPr>
            <p:nvPr/>
          </p:nvSpPr>
          <p:spPr bwMode="auto">
            <a:xfrm>
              <a:off x="2650" y="1624"/>
              <a:ext cx="12" cy="36"/>
            </a:xfrm>
            <a:custGeom>
              <a:avLst/>
              <a:gdLst>
                <a:gd name="T0" fmla="*/ 0 w 12"/>
                <a:gd name="T1" fmla="*/ 36 h 36"/>
                <a:gd name="T2" fmla="*/ 0 w 12"/>
                <a:gd name="T3" fmla="*/ 0 h 36"/>
                <a:gd name="T4" fmla="*/ 12 w 12"/>
                <a:gd name="T5" fmla="*/ 0 h 36"/>
                <a:gd name="T6" fmla="*/ 12 w 12"/>
                <a:gd name="T7" fmla="*/ 0 h 36"/>
                <a:gd name="T8" fmla="*/ 12 w 12"/>
                <a:gd name="T9" fmla="*/ 0 h 36"/>
                <a:gd name="T10" fmla="*/ 12 w 12"/>
                <a:gd name="T11" fmla="*/ 36 h 36"/>
                <a:gd name="T12" fmla="*/ 0 w 12"/>
                <a:gd name="T13" fmla="*/ 36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0" y="36"/>
                  </a:move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302" name="Freeform 185"/>
            <p:cNvSpPr>
              <a:spLocks/>
            </p:cNvSpPr>
            <p:nvPr/>
          </p:nvSpPr>
          <p:spPr bwMode="auto">
            <a:xfrm>
              <a:off x="2650" y="1588"/>
              <a:ext cx="108" cy="72"/>
            </a:xfrm>
            <a:custGeom>
              <a:avLst/>
              <a:gdLst>
                <a:gd name="T0" fmla="*/ 0 w 108"/>
                <a:gd name="T1" fmla="*/ 36 h 72"/>
                <a:gd name="T2" fmla="*/ 0 w 108"/>
                <a:gd name="T3" fmla="*/ 0 h 72"/>
                <a:gd name="T4" fmla="*/ 108 w 108"/>
                <a:gd name="T5" fmla="*/ 36 h 72"/>
                <a:gd name="T6" fmla="*/ 0 w 108"/>
                <a:gd name="T7" fmla="*/ 72 h 72"/>
                <a:gd name="T8" fmla="*/ 0 w 108"/>
                <a:gd name="T9" fmla="*/ 36 h 72"/>
                <a:gd name="T10" fmla="*/ 0 60000 65536"/>
                <a:gd name="T11" fmla="*/ 0 60000 65536"/>
                <a:gd name="T12" fmla="*/ 0 60000 65536"/>
                <a:gd name="T13" fmla="*/ 0 60000 65536"/>
                <a:gd name="T14" fmla="*/ 0 60000 65536"/>
                <a:gd name="T15" fmla="*/ 0 w 108"/>
                <a:gd name="T16" fmla="*/ 0 h 72"/>
                <a:gd name="T17" fmla="*/ 108 w 108"/>
                <a:gd name="T18" fmla="*/ 72 h 72"/>
              </a:gdLst>
              <a:ahLst/>
              <a:cxnLst>
                <a:cxn ang="T10">
                  <a:pos x="T0" y="T1"/>
                </a:cxn>
                <a:cxn ang="T11">
                  <a:pos x="T2" y="T3"/>
                </a:cxn>
                <a:cxn ang="T12">
                  <a:pos x="T4" y="T5"/>
                </a:cxn>
                <a:cxn ang="T13">
                  <a:pos x="T6" y="T7"/>
                </a:cxn>
                <a:cxn ang="T14">
                  <a:pos x="T8" y="T9"/>
                </a:cxn>
              </a:cxnLst>
              <a:rect l="T15" t="T16" r="T17" b="T18"/>
              <a:pathLst>
                <a:path w="108" h="72">
                  <a:moveTo>
                    <a:pt x="0" y="36"/>
                  </a:moveTo>
                  <a:lnTo>
                    <a:pt x="0" y="0"/>
                  </a:lnTo>
                  <a:lnTo>
                    <a:pt x="108" y="36"/>
                  </a:lnTo>
                  <a:lnTo>
                    <a:pt x="0" y="72"/>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303" name="Rectangle 186"/>
            <p:cNvSpPr>
              <a:spLocks noChangeArrowheads="1"/>
            </p:cNvSpPr>
            <p:nvPr/>
          </p:nvSpPr>
          <p:spPr bwMode="auto">
            <a:xfrm>
              <a:off x="2206" y="1624"/>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304" name="Rectangle 187"/>
            <p:cNvSpPr>
              <a:spLocks noChangeArrowheads="1"/>
            </p:cNvSpPr>
            <p:nvPr/>
          </p:nvSpPr>
          <p:spPr bwMode="auto">
            <a:xfrm>
              <a:off x="2638" y="1624"/>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305" name="Rectangle 188"/>
            <p:cNvSpPr>
              <a:spLocks noChangeArrowheads="1"/>
            </p:cNvSpPr>
            <p:nvPr/>
          </p:nvSpPr>
          <p:spPr bwMode="auto">
            <a:xfrm>
              <a:off x="2206" y="1624"/>
              <a:ext cx="43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306" name="Rectangle 189"/>
            <p:cNvSpPr>
              <a:spLocks noChangeArrowheads="1"/>
            </p:cNvSpPr>
            <p:nvPr/>
          </p:nvSpPr>
          <p:spPr bwMode="auto">
            <a:xfrm>
              <a:off x="2494" y="1467"/>
              <a:ext cx="212" cy="115"/>
            </a:xfrm>
            <a:prstGeom prst="rect">
              <a:avLst/>
            </a:prstGeom>
            <a:noFill/>
            <a:ln w="9525">
              <a:noFill/>
              <a:miter lim="800000"/>
              <a:headEnd/>
              <a:tailEnd/>
            </a:ln>
          </p:spPr>
          <p:txBody>
            <a:bodyPr wrap="none" lIns="0" tIns="0" rIns="0" bIns="0">
              <a:spAutoFit/>
            </a:bodyPr>
            <a:lstStyle/>
            <a:p>
              <a:r>
                <a:rPr lang="en-US" sz="1200" u="none">
                  <a:solidFill>
                    <a:srgbClr val="000000"/>
                  </a:solidFill>
                </a:rPr>
                <a:t>join()</a:t>
              </a:r>
              <a:endParaRPr lang="en-US" b="1" u="none"/>
            </a:p>
          </p:txBody>
        </p:sp>
        <p:sp>
          <p:nvSpPr>
            <p:cNvPr id="166307" name="Rectangle 190"/>
            <p:cNvSpPr>
              <a:spLocks noChangeArrowheads="1"/>
            </p:cNvSpPr>
            <p:nvPr/>
          </p:nvSpPr>
          <p:spPr bwMode="auto">
            <a:xfrm>
              <a:off x="2134" y="2008"/>
              <a:ext cx="271"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thread</a:t>
              </a:r>
              <a:endParaRPr lang="en-US" b="1" u="none"/>
            </a:p>
          </p:txBody>
        </p:sp>
        <p:sp>
          <p:nvSpPr>
            <p:cNvPr id="166308" name="Rectangle 191"/>
            <p:cNvSpPr>
              <a:spLocks noChangeArrowheads="1"/>
            </p:cNvSpPr>
            <p:nvPr/>
          </p:nvSpPr>
          <p:spPr bwMode="auto">
            <a:xfrm>
              <a:off x="2434" y="2056"/>
              <a:ext cx="40" cy="86"/>
            </a:xfrm>
            <a:prstGeom prst="rect">
              <a:avLst/>
            </a:prstGeom>
            <a:noFill/>
            <a:ln w="9525">
              <a:noFill/>
              <a:miter lim="800000"/>
              <a:headEnd/>
              <a:tailEnd/>
            </a:ln>
          </p:spPr>
          <p:txBody>
            <a:bodyPr wrap="none" lIns="0" tIns="0" rIns="0" bIns="0">
              <a:spAutoFit/>
            </a:bodyPr>
            <a:lstStyle/>
            <a:p>
              <a:r>
                <a:rPr lang="en-US" sz="900" i="1" u="none">
                  <a:solidFill>
                    <a:srgbClr val="000000"/>
                  </a:solidFill>
                </a:rPr>
                <a:t>2</a:t>
              </a:r>
              <a:endParaRPr lang="en-US" b="1" u="none"/>
            </a:p>
          </p:txBody>
        </p:sp>
        <p:sp>
          <p:nvSpPr>
            <p:cNvPr id="166309" name="Rectangle 192"/>
            <p:cNvSpPr>
              <a:spLocks noChangeArrowheads="1"/>
            </p:cNvSpPr>
            <p:nvPr/>
          </p:nvSpPr>
          <p:spPr bwMode="auto">
            <a:xfrm>
              <a:off x="2482" y="2008"/>
              <a:ext cx="303"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 sleeps</a:t>
              </a:r>
              <a:endParaRPr lang="en-US" b="1" u="none"/>
            </a:p>
          </p:txBody>
        </p:sp>
        <p:sp>
          <p:nvSpPr>
            <p:cNvPr id="166310" name="Rectangle 193"/>
            <p:cNvSpPr>
              <a:spLocks noChangeArrowheads="1"/>
            </p:cNvSpPr>
            <p:nvPr/>
          </p:nvSpPr>
          <p:spPr bwMode="auto">
            <a:xfrm>
              <a:off x="2134" y="2104"/>
              <a:ext cx="665"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until it becomes</a:t>
              </a:r>
              <a:endParaRPr lang="en-US" b="1" u="none"/>
            </a:p>
          </p:txBody>
        </p:sp>
        <p:sp>
          <p:nvSpPr>
            <p:cNvPr id="166311" name="Rectangle 194"/>
            <p:cNvSpPr>
              <a:spLocks noChangeArrowheads="1"/>
            </p:cNvSpPr>
            <p:nvPr/>
          </p:nvSpPr>
          <p:spPr bwMode="auto">
            <a:xfrm>
              <a:off x="2134" y="2200"/>
              <a:ext cx="425"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the leader</a:t>
              </a:r>
              <a:endParaRPr lang="en-US" b="1" u="none"/>
            </a:p>
          </p:txBody>
        </p:sp>
        <p:sp>
          <p:nvSpPr>
            <p:cNvPr id="166312" name="Freeform 195"/>
            <p:cNvSpPr>
              <a:spLocks/>
            </p:cNvSpPr>
            <p:nvPr/>
          </p:nvSpPr>
          <p:spPr bwMode="auto">
            <a:xfrm>
              <a:off x="4427" y="1540"/>
              <a:ext cx="144" cy="84"/>
            </a:xfrm>
            <a:custGeom>
              <a:avLst/>
              <a:gdLst>
                <a:gd name="T0" fmla="*/ 144 w 144"/>
                <a:gd name="T1" fmla="*/ 48 h 84"/>
                <a:gd name="T2" fmla="*/ 144 w 144"/>
                <a:gd name="T3" fmla="*/ 84 h 84"/>
                <a:gd name="T4" fmla="*/ 144 w 144"/>
                <a:gd name="T5" fmla="*/ 84 h 84"/>
                <a:gd name="T6" fmla="*/ 144 w 144"/>
                <a:gd name="T7" fmla="*/ 84 h 84"/>
                <a:gd name="T8" fmla="*/ 36 w 144"/>
                <a:gd name="T9" fmla="*/ 48 h 84"/>
                <a:gd name="T10" fmla="*/ 0 w 144"/>
                <a:gd name="T11" fmla="*/ 48 h 84"/>
                <a:gd name="T12" fmla="*/ 36 w 144"/>
                <a:gd name="T13" fmla="*/ 36 h 84"/>
                <a:gd name="T14" fmla="*/ 144 w 144"/>
                <a:gd name="T15" fmla="*/ 0 h 84"/>
                <a:gd name="T16" fmla="*/ 144 w 144"/>
                <a:gd name="T17" fmla="*/ 0 h 84"/>
                <a:gd name="T18" fmla="*/ 144 w 144"/>
                <a:gd name="T19" fmla="*/ 12 h 84"/>
                <a:gd name="T20" fmla="*/ 144 w 144"/>
                <a:gd name="T21" fmla="*/ 12 h 84"/>
                <a:gd name="T22" fmla="*/ 36 w 144"/>
                <a:gd name="T23" fmla="*/ 48 h 84"/>
                <a:gd name="T24" fmla="*/ 36 w 144"/>
                <a:gd name="T25" fmla="*/ 36 h 84"/>
                <a:gd name="T26" fmla="*/ 36 w 144"/>
                <a:gd name="T27" fmla="*/ 36 h 84"/>
                <a:gd name="T28" fmla="*/ 144 w 144"/>
                <a:gd name="T29" fmla="*/ 72 h 84"/>
                <a:gd name="T30" fmla="*/ 144 w 144"/>
                <a:gd name="T31" fmla="*/ 84 h 84"/>
                <a:gd name="T32" fmla="*/ 132 w 144"/>
                <a:gd name="T33" fmla="*/ 84 h 84"/>
                <a:gd name="T34" fmla="*/ 132 w 144"/>
                <a:gd name="T35" fmla="*/ 48 h 84"/>
                <a:gd name="T36" fmla="*/ 144 w 144"/>
                <a:gd name="T37" fmla="*/ 48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84"/>
                <a:gd name="T59" fmla="*/ 144 w 144"/>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84">
                  <a:moveTo>
                    <a:pt x="144" y="48"/>
                  </a:moveTo>
                  <a:lnTo>
                    <a:pt x="144" y="84"/>
                  </a:lnTo>
                  <a:lnTo>
                    <a:pt x="36" y="48"/>
                  </a:lnTo>
                  <a:lnTo>
                    <a:pt x="0" y="48"/>
                  </a:lnTo>
                  <a:lnTo>
                    <a:pt x="36" y="36"/>
                  </a:lnTo>
                  <a:lnTo>
                    <a:pt x="144" y="0"/>
                  </a:lnTo>
                  <a:lnTo>
                    <a:pt x="144" y="12"/>
                  </a:lnTo>
                  <a:lnTo>
                    <a:pt x="36" y="48"/>
                  </a:lnTo>
                  <a:lnTo>
                    <a:pt x="36" y="36"/>
                  </a:lnTo>
                  <a:lnTo>
                    <a:pt x="144" y="72"/>
                  </a:lnTo>
                  <a:lnTo>
                    <a:pt x="144" y="84"/>
                  </a:lnTo>
                  <a:lnTo>
                    <a:pt x="132" y="84"/>
                  </a:lnTo>
                  <a:lnTo>
                    <a:pt x="132" y="48"/>
                  </a:lnTo>
                  <a:lnTo>
                    <a:pt x="144"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313" name="Freeform 196"/>
            <p:cNvSpPr>
              <a:spLocks/>
            </p:cNvSpPr>
            <p:nvPr/>
          </p:nvSpPr>
          <p:spPr bwMode="auto">
            <a:xfrm>
              <a:off x="4559" y="1552"/>
              <a:ext cx="12" cy="36"/>
            </a:xfrm>
            <a:custGeom>
              <a:avLst/>
              <a:gdLst>
                <a:gd name="T0" fmla="*/ 12 w 12"/>
                <a:gd name="T1" fmla="*/ 0 h 36"/>
                <a:gd name="T2" fmla="*/ 12 w 12"/>
                <a:gd name="T3" fmla="*/ 36 h 36"/>
                <a:gd name="T4" fmla="*/ 0 w 12"/>
                <a:gd name="T5" fmla="*/ 36 h 36"/>
                <a:gd name="T6" fmla="*/ 0 w 12"/>
                <a:gd name="T7" fmla="*/ 36 h 36"/>
                <a:gd name="T8" fmla="*/ 0 w 12"/>
                <a:gd name="T9" fmla="*/ 36 h 36"/>
                <a:gd name="T10" fmla="*/ 0 w 12"/>
                <a:gd name="T11" fmla="*/ 0 h 36"/>
                <a:gd name="T12" fmla="*/ 12 w 12"/>
                <a:gd name="T13" fmla="*/ 0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12" y="0"/>
                  </a:moveTo>
                  <a:lnTo>
                    <a:pt x="12" y="36"/>
                  </a:lnTo>
                  <a:lnTo>
                    <a:pt x="0" y="36"/>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314" name="Freeform 197"/>
            <p:cNvSpPr>
              <a:spLocks/>
            </p:cNvSpPr>
            <p:nvPr/>
          </p:nvSpPr>
          <p:spPr bwMode="auto">
            <a:xfrm>
              <a:off x="4463" y="1552"/>
              <a:ext cx="108" cy="72"/>
            </a:xfrm>
            <a:custGeom>
              <a:avLst/>
              <a:gdLst>
                <a:gd name="T0" fmla="*/ 108 w 108"/>
                <a:gd name="T1" fmla="*/ 36 h 72"/>
                <a:gd name="T2" fmla="*/ 108 w 108"/>
                <a:gd name="T3" fmla="*/ 72 h 72"/>
                <a:gd name="T4" fmla="*/ 0 w 108"/>
                <a:gd name="T5" fmla="*/ 36 h 72"/>
                <a:gd name="T6" fmla="*/ 108 w 108"/>
                <a:gd name="T7" fmla="*/ 0 h 72"/>
                <a:gd name="T8" fmla="*/ 108 w 108"/>
                <a:gd name="T9" fmla="*/ 36 h 72"/>
                <a:gd name="T10" fmla="*/ 0 60000 65536"/>
                <a:gd name="T11" fmla="*/ 0 60000 65536"/>
                <a:gd name="T12" fmla="*/ 0 60000 65536"/>
                <a:gd name="T13" fmla="*/ 0 60000 65536"/>
                <a:gd name="T14" fmla="*/ 0 60000 65536"/>
                <a:gd name="T15" fmla="*/ 0 w 108"/>
                <a:gd name="T16" fmla="*/ 0 h 72"/>
                <a:gd name="T17" fmla="*/ 108 w 108"/>
                <a:gd name="T18" fmla="*/ 72 h 72"/>
              </a:gdLst>
              <a:ahLst/>
              <a:cxnLst>
                <a:cxn ang="T10">
                  <a:pos x="T0" y="T1"/>
                </a:cxn>
                <a:cxn ang="T11">
                  <a:pos x="T2" y="T3"/>
                </a:cxn>
                <a:cxn ang="T12">
                  <a:pos x="T4" y="T5"/>
                </a:cxn>
                <a:cxn ang="T13">
                  <a:pos x="T6" y="T7"/>
                </a:cxn>
                <a:cxn ang="T14">
                  <a:pos x="T8" y="T9"/>
                </a:cxn>
              </a:cxnLst>
              <a:rect l="T15" t="T16" r="T17" b="T18"/>
              <a:pathLst>
                <a:path w="108" h="72">
                  <a:moveTo>
                    <a:pt x="108" y="36"/>
                  </a:moveTo>
                  <a:lnTo>
                    <a:pt x="108" y="72"/>
                  </a:lnTo>
                  <a:lnTo>
                    <a:pt x="0" y="36"/>
                  </a:lnTo>
                  <a:lnTo>
                    <a:pt x="108" y="0"/>
                  </a:lnTo>
                  <a:lnTo>
                    <a:pt x="108"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315" name="Rectangle 198"/>
            <p:cNvSpPr>
              <a:spLocks noChangeArrowheads="1"/>
            </p:cNvSpPr>
            <p:nvPr/>
          </p:nvSpPr>
          <p:spPr bwMode="auto">
            <a:xfrm>
              <a:off x="4907" y="1588"/>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316" name="Rectangle 199"/>
            <p:cNvSpPr>
              <a:spLocks noChangeArrowheads="1"/>
            </p:cNvSpPr>
            <p:nvPr/>
          </p:nvSpPr>
          <p:spPr bwMode="auto">
            <a:xfrm>
              <a:off x="4583" y="1588"/>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317" name="Rectangle 200"/>
            <p:cNvSpPr>
              <a:spLocks noChangeArrowheads="1"/>
            </p:cNvSpPr>
            <p:nvPr/>
          </p:nvSpPr>
          <p:spPr bwMode="auto">
            <a:xfrm>
              <a:off x="4583" y="1588"/>
              <a:ext cx="324"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318" name="Rectangle 201"/>
            <p:cNvSpPr>
              <a:spLocks noChangeArrowheads="1"/>
            </p:cNvSpPr>
            <p:nvPr/>
          </p:nvSpPr>
          <p:spPr bwMode="auto">
            <a:xfrm>
              <a:off x="4223" y="1479"/>
              <a:ext cx="216" cy="172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6319" name="Rectangle 202"/>
            <p:cNvSpPr>
              <a:spLocks noChangeArrowheads="1"/>
            </p:cNvSpPr>
            <p:nvPr/>
          </p:nvSpPr>
          <p:spPr bwMode="auto">
            <a:xfrm>
              <a:off x="4223" y="1479"/>
              <a:ext cx="22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320" name="Rectangle 203"/>
            <p:cNvSpPr>
              <a:spLocks noChangeArrowheads="1"/>
            </p:cNvSpPr>
            <p:nvPr/>
          </p:nvSpPr>
          <p:spPr bwMode="auto">
            <a:xfrm>
              <a:off x="4439" y="1479"/>
              <a:ext cx="12" cy="174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321" name="Rectangle 204"/>
            <p:cNvSpPr>
              <a:spLocks noChangeArrowheads="1"/>
            </p:cNvSpPr>
            <p:nvPr/>
          </p:nvSpPr>
          <p:spPr bwMode="auto">
            <a:xfrm>
              <a:off x="4223" y="3208"/>
              <a:ext cx="21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grpSp>
      <p:grpSp>
        <p:nvGrpSpPr>
          <p:cNvPr id="165893" name="Group 406"/>
          <p:cNvGrpSpPr>
            <a:grpSpLocks/>
          </p:cNvGrpSpPr>
          <p:nvPr/>
        </p:nvGrpSpPr>
        <p:grpSpPr bwMode="auto">
          <a:xfrm>
            <a:off x="1443038" y="995363"/>
            <a:ext cx="7110412" cy="5680075"/>
            <a:chOff x="909" y="627"/>
            <a:chExt cx="4479" cy="3578"/>
          </a:xfrm>
        </p:grpSpPr>
        <p:sp>
          <p:nvSpPr>
            <p:cNvPr id="165922" name="Rectangle 206"/>
            <p:cNvSpPr>
              <a:spLocks noChangeArrowheads="1"/>
            </p:cNvSpPr>
            <p:nvPr/>
          </p:nvSpPr>
          <p:spPr bwMode="auto">
            <a:xfrm>
              <a:off x="4223" y="1479"/>
              <a:ext cx="12" cy="172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23" name="Rectangle 207"/>
            <p:cNvSpPr>
              <a:spLocks noChangeArrowheads="1"/>
            </p:cNvSpPr>
            <p:nvPr/>
          </p:nvSpPr>
          <p:spPr bwMode="auto">
            <a:xfrm>
              <a:off x="4655" y="1467"/>
              <a:ext cx="234"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event</a:t>
              </a:r>
              <a:endParaRPr lang="en-US" b="1" u="none"/>
            </a:p>
          </p:txBody>
        </p:sp>
        <p:sp>
          <p:nvSpPr>
            <p:cNvPr id="165924" name="Freeform 208"/>
            <p:cNvSpPr>
              <a:spLocks/>
            </p:cNvSpPr>
            <p:nvPr/>
          </p:nvSpPr>
          <p:spPr bwMode="auto">
            <a:xfrm>
              <a:off x="4091" y="1479"/>
              <a:ext cx="144" cy="85"/>
            </a:xfrm>
            <a:custGeom>
              <a:avLst/>
              <a:gdLst>
                <a:gd name="T0" fmla="*/ 0 w 144"/>
                <a:gd name="T1" fmla="*/ 37 h 85"/>
                <a:gd name="T2" fmla="*/ 0 w 144"/>
                <a:gd name="T3" fmla="*/ 0 h 85"/>
                <a:gd name="T4" fmla="*/ 0 w 144"/>
                <a:gd name="T5" fmla="*/ 0 h 85"/>
                <a:gd name="T6" fmla="*/ 0 w 144"/>
                <a:gd name="T7" fmla="*/ 0 h 85"/>
                <a:gd name="T8" fmla="*/ 108 w 144"/>
                <a:gd name="T9" fmla="*/ 37 h 85"/>
                <a:gd name="T10" fmla="*/ 144 w 144"/>
                <a:gd name="T11" fmla="*/ 37 h 85"/>
                <a:gd name="T12" fmla="*/ 108 w 144"/>
                <a:gd name="T13" fmla="*/ 49 h 85"/>
                <a:gd name="T14" fmla="*/ 0 w 144"/>
                <a:gd name="T15" fmla="*/ 85 h 85"/>
                <a:gd name="T16" fmla="*/ 0 w 144"/>
                <a:gd name="T17" fmla="*/ 85 h 85"/>
                <a:gd name="T18" fmla="*/ 0 w 144"/>
                <a:gd name="T19" fmla="*/ 73 h 85"/>
                <a:gd name="T20" fmla="*/ 0 w 144"/>
                <a:gd name="T21" fmla="*/ 73 h 85"/>
                <a:gd name="T22" fmla="*/ 108 w 144"/>
                <a:gd name="T23" fmla="*/ 37 h 85"/>
                <a:gd name="T24" fmla="*/ 108 w 144"/>
                <a:gd name="T25" fmla="*/ 49 h 85"/>
                <a:gd name="T26" fmla="*/ 108 w 144"/>
                <a:gd name="T27" fmla="*/ 49 h 85"/>
                <a:gd name="T28" fmla="*/ 0 w 144"/>
                <a:gd name="T29" fmla="*/ 12 h 85"/>
                <a:gd name="T30" fmla="*/ 0 w 144"/>
                <a:gd name="T31" fmla="*/ 0 h 85"/>
                <a:gd name="T32" fmla="*/ 12 w 144"/>
                <a:gd name="T33" fmla="*/ 0 h 85"/>
                <a:gd name="T34" fmla="*/ 12 w 144"/>
                <a:gd name="T35" fmla="*/ 37 h 85"/>
                <a:gd name="T36" fmla="*/ 0 w 144"/>
                <a:gd name="T37" fmla="*/ 37 h 8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85"/>
                <a:gd name="T59" fmla="*/ 144 w 144"/>
                <a:gd name="T60" fmla="*/ 85 h 8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85">
                  <a:moveTo>
                    <a:pt x="0" y="37"/>
                  </a:moveTo>
                  <a:lnTo>
                    <a:pt x="0" y="0"/>
                  </a:lnTo>
                  <a:lnTo>
                    <a:pt x="108" y="37"/>
                  </a:lnTo>
                  <a:lnTo>
                    <a:pt x="144" y="37"/>
                  </a:lnTo>
                  <a:lnTo>
                    <a:pt x="108" y="49"/>
                  </a:lnTo>
                  <a:lnTo>
                    <a:pt x="0" y="85"/>
                  </a:lnTo>
                  <a:lnTo>
                    <a:pt x="0" y="73"/>
                  </a:lnTo>
                  <a:lnTo>
                    <a:pt x="108" y="37"/>
                  </a:lnTo>
                  <a:lnTo>
                    <a:pt x="108" y="49"/>
                  </a:lnTo>
                  <a:lnTo>
                    <a:pt x="0" y="12"/>
                  </a:lnTo>
                  <a:lnTo>
                    <a:pt x="0" y="0"/>
                  </a:lnTo>
                  <a:lnTo>
                    <a:pt x="12" y="0"/>
                  </a:lnTo>
                  <a:lnTo>
                    <a:pt x="12" y="37"/>
                  </a:lnTo>
                  <a:lnTo>
                    <a:pt x="0" y="37"/>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5925" name="Freeform 209"/>
            <p:cNvSpPr>
              <a:spLocks/>
            </p:cNvSpPr>
            <p:nvPr/>
          </p:nvSpPr>
          <p:spPr bwMode="auto">
            <a:xfrm>
              <a:off x="4091" y="1516"/>
              <a:ext cx="12" cy="36"/>
            </a:xfrm>
            <a:custGeom>
              <a:avLst/>
              <a:gdLst>
                <a:gd name="T0" fmla="*/ 0 w 12"/>
                <a:gd name="T1" fmla="*/ 36 h 36"/>
                <a:gd name="T2" fmla="*/ 0 w 12"/>
                <a:gd name="T3" fmla="*/ 0 h 36"/>
                <a:gd name="T4" fmla="*/ 12 w 12"/>
                <a:gd name="T5" fmla="*/ 0 h 36"/>
                <a:gd name="T6" fmla="*/ 12 w 12"/>
                <a:gd name="T7" fmla="*/ 0 h 36"/>
                <a:gd name="T8" fmla="*/ 12 w 12"/>
                <a:gd name="T9" fmla="*/ 0 h 36"/>
                <a:gd name="T10" fmla="*/ 12 w 12"/>
                <a:gd name="T11" fmla="*/ 36 h 36"/>
                <a:gd name="T12" fmla="*/ 0 w 12"/>
                <a:gd name="T13" fmla="*/ 36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0" y="36"/>
                  </a:move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5926" name="Freeform 210"/>
            <p:cNvSpPr>
              <a:spLocks/>
            </p:cNvSpPr>
            <p:nvPr/>
          </p:nvSpPr>
          <p:spPr bwMode="auto">
            <a:xfrm>
              <a:off x="4091" y="1479"/>
              <a:ext cx="108" cy="73"/>
            </a:xfrm>
            <a:custGeom>
              <a:avLst/>
              <a:gdLst>
                <a:gd name="T0" fmla="*/ 0 w 108"/>
                <a:gd name="T1" fmla="*/ 37 h 73"/>
                <a:gd name="T2" fmla="*/ 0 w 108"/>
                <a:gd name="T3" fmla="*/ 0 h 73"/>
                <a:gd name="T4" fmla="*/ 108 w 108"/>
                <a:gd name="T5" fmla="*/ 37 h 73"/>
                <a:gd name="T6" fmla="*/ 0 w 108"/>
                <a:gd name="T7" fmla="*/ 73 h 73"/>
                <a:gd name="T8" fmla="*/ 0 w 108"/>
                <a:gd name="T9" fmla="*/ 37 h 73"/>
                <a:gd name="T10" fmla="*/ 0 60000 65536"/>
                <a:gd name="T11" fmla="*/ 0 60000 65536"/>
                <a:gd name="T12" fmla="*/ 0 60000 65536"/>
                <a:gd name="T13" fmla="*/ 0 60000 65536"/>
                <a:gd name="T14" fmla="*/ 0 60000 65536"/>
                <a:gd name="T15" fmla="*/ 0 w 108"/>
                <a:gd name="T16" fmla="*/ 0 h 73"/>
                <a:gd name="T17" fmla="*/ 108 w 108"/>
                <a:gd name="T18" fmla="*/ 73 h 73"/>
              </a:gdLst>
              <a:ahLst/>
              <a:cxnLst>
                <a:cxn ang="T10">
                  <a:pos x="T0" y="T1"/>
                </a:cxn>
                <a:cxn ang="T11">
                  <a:pos x="T2" y="T3"/>
                </a:cxn>
                <a:cxn ang="T12">
                  <a:pos x="T4" y="T5"/>
                </a:cxn>
                <a:cxn ang="T13">
                  <a:pos x="T6" y="T7"/>
                </a:cxn>
                <a:cxn ang="T14">
                  <a:pos x="T8" y="T9"/>
                </a:cxn>
              </a:cxnLst>
              <a:rect l="T15" t="T16" r="T17" b="T18"/>
              <a:pathLst>
                <a:path w="108" h="73">
                  <a:moveTo>
                    <a:pt x="0" y="37"/>
                  </a:moveTo>
                  <a:lnTo>
                    <a:pt x="0" y="0"/>
                  </a:lnTo>
                  <a:lnTo>
                    <a:pt x="108" y="37"/>
                  </a:lnTo>
                  <a:lnTo>
                    <a:pt x="0" y="73"/>
                  </a:lnTo>
                  <a:lnTo>
                    <a:pt x="0" y="37"/>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5927" name="Rectangle 211"/>
            <p:cNvSpPr>
              <a:spLocks noChangeArrowheads="1"/>
            </p:cNvSpPr>
            <p:nvPr/>
          </p:nvSpPr>
          <p:spPr bwMode="auto">
            <a:xfrm>
              <a:off x="3431" y="151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28" name="Rectangle 212"/>
            <p:cNvSpPr>
              <a:spLocks noChangeArrowheads="1"/>
            </p:cNvSpPr>
            <p:nvPr/>
          </p:nvSpPr>
          <p:spPr bwMode="auto">
            <a:xfrm>
              <a:off x="4079" y="151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29" name="Rectangle 213"/>
            <p:cNvSpPr>
              <a:spLocks noChangeArrowheads="1"/>
            </p:cNvSpPr>
            <p:nvPr/>
          </p:nvSpPr>
          <p:spPr bwMode="auto">
            <a:xfrm>
              <a:off x="3431" y="1516"/>
              <a:ext cx="64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30" name="Rectangle 214"/>
            <p:cNvSpPr>
              <a:spLocks noChangeArrowheads="1"/>
            </p:cNvSpPr>
            <p:nvPr/>
          </p:nvSpPr>
          <p:spPr bwMode="auto">
            <a:xfrm>
              <a:off x="3250" y="2380"/>
              <a:ext cx="217" cy="21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5931" name="Rectangle 215"/>
            <p:cNvSpPr>
              <a:spLocks noChangeArrowheads="1"/>
            </p:cNvSpPr>
            <p:nvPr/>
          </p:nvSpPr>
          <p:spPr bwMode="auto">
            <a:xfrm>
              <a:off x="3250" y="2380"/>
              <a:ext cx="22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32" name="Rectangle 216"/>
            <p:cNvSpPr>
              <a:spLocks noChangeArrowheads="1"/>
            </p:cNvSpPr>
            <p:nvPr/>
          </p:nvSpPr>
          <p:spPr bwMode="auto">
            <a:xfrm>
              <a:off x="3467" y="2380"/>
              <a:ext cx="12" cy="22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33" name="Rectangle 217"/>
            <p:cNvSpPr>
              <a:spLocks noChangeArrowheads="1"/>
            </p:cNvSpPr>
            <p:nvPr/>
          </p:nvSpPr>
          <p:spPr bwMode="auto">
            <a:xfrm>
              <a:off x="3250" y="2596"/>
              <a:ext cx="21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34" name="Rectangle 218"/>
            <p:cNvSpPr>
              <a:spLocks noChangeArrowheads="1"/>
            </p:cNvSpPr>
            <p:nvPr/>
          </p:nvSpPr>
          <p:spPr bwMode="auto">
            <a:xfrm>
              <a:off x="3250" y="2380"/>
              <a:ext cx="12" cy="21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35" name="Freeform 219"/>
            <p:cNvSpPr>
              <a:spLocks/>
            </p:cNvSpPr>
            <p:nvPr/>
          </p:nvSpPr>
          <p:spPr bwMode="auto">
            <a:xfrm>
              <a:off x="3455" y="2368"/>
              <a:ext cx="144" cy="84"/>
            </a:xfrm>
            <a:custGeom>
              <a:avLst/>
              <a:gdLst>
                <a:gd name="T0" fmla="*/ 144 w 144"/>
                <a:gd name="T1" fmla="*/ 48 h 84"/>
                <a:gd name="T2" fmla="*/ 144 w 144"/>
                <a:gd name="T3" fmla="*/ 84 h 84"/>
                <a:gd name="T4" fmla="*/ 144 w 144"/>
                <a:gd name="T5" fmla="*/ 84 h 84"/>
                <a:gd name="T6" fmla="*/ 144 w 144"/>
                <a:gd name="T7" fmla="*/ 84 h 84"/>
                <a:gd name="T8" fmla="*/ 36 w 144"/>
                <a:gd name="T9" fmla="*/ 48 h 84"/>
                <a:gd name="T10" fmla="*/ 0 w 144"/>
                <a:gd name="T11" fmla="*/ 48 h 84"/>
                <a:gd name="T12" fmla="*/ 36 w 144"/>
                <a:gd name="T13" fmla="*/ 36 h 84"/>
                <a:gd name="T14" fmla="*/ 144 w 144"/>
                <a:gd name="T15" fmla="*/ 0 h 84"/>
                <a:gd name="T16" fmla="*/ 144 w 144"/>
                <a:gd name="T17" fmla="*/ 0 h 84"/>
                <a:gd name="T18" fmla="*/ 144 w 144"/>
                <a:gd name="T19" fmla="*/ 12 h 84"/>
                <a:gd name="T20" fmla="*/ 144 w 144"/>
                <a:gd name="T21" fmla="*/ 12 h 84"/>
                <a:gd name="T22" fmla="*/ 36 w 144"/>
                <a:gd name="T23" fmla="*/ 48 h 84"/>
                <a:gd name="T24" fmla="*/ 36 w 144"/>
                <a:gd name="T25" fmla="*/ 36 h 84"/>
                <a:gd name="T26" fmla="*/ 36 w 144"/>
                <a:gd name="T27" fmla="*/ 36 h 84"/>
                <a:gd name="T28" fmla="*/ 144 w 144"/>
                <a:gd name="T29" fmla="*/ 72 h 84"/>
                <a:gd name="T30" fmla="*/ 144 w 144"/>
                <a:gd name="T31" fmla="*/ 84 h 84"/>
                <a:gd name="T32" fmla="*/ 132 w 144"/>
                <a:gd name="T33" fmla="*/ 84 h 84"/>
                <a:gd name="T34" fmla="*/ 132 w 144"/>
                <a:gd name="T35" fmla="*/ 48 h 84"/>
                <a:gd name="T36" fmla="*/ 144 w 144"/>
                <a:gd name="T37" fmla="*/ 48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84"/>
                <a:gd name="T59" fmla="*/ 144 w 144"/>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84">
                  <a:moveTo>
                    <a:pt x="144" y="48"/>
                  </a:moveTo>
                  <a:lnTo>
                    <a:pt x="144" y="84"/>
                  </a:lnTo>
                  <a:lnTo>
                    <a:pt x="36" y="48"/>
                  </a:lnTo>
                  <a:lnTo>
                    <a:pt x="0" y="48"/>
                  </a:lnTo>
                  <a:lnTo>
                    <a:pt x="36" y="36"/>
                  </a:lnTo>
                  <a:lnTo>
                    <a:pt x="144" y="0"/>
                  </a:lnTo>
                  <a:lnTo>
                    <a:pt x="144" y="12"/>
                  </a:lnTo>
                  <a:lnTo>
                    <a:pt x="36" y="48"/>
                  </a:lnTo>
                  <a:lnTo>
                    <a:pt x="36" y="36"/>
                  </a:lnTo>
                  <a:lnTo>
                    <a:pt x="144" y="72"/>
                  </a:lnTo>
                  <a:lnTo>
                    <a:pt x="144" y="84"/>
                  </a:lnTo>
                  <a:lnTo>
                    <a:pt x="132" y="84"/>
                  </a:lnTo>
                  <a:lnTo>
                    <a:pt x="132" y="48"/>
                  </a:lnTo>
                  <a:lnTo>
                    <a:pt x="144"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5936" name="Freeform 220"/>
            <p:cNvSpPr>
              <a:spLocks/>
            </p:cNvSpPr>
            <p:nvPr/>
          </p:nvSpPr>
          <p:spPr bwMode="auto">
            <a:xfrm>
              <a:off x="3587" y="2380"/>
              <a:ext cx="12" cy="36"/>
            </a:xfrm>
            <a:custGeom>
              <a:avLst/>
              <a:gdLst>
                <a:gd name="T0" fmla="*/ 12 w 12"/>
                <a:gd name="T1" fmla="*/ 0 h 36"/>
                <a:gd name="T2" fmla="*/ 12 w 12"/>
                <a:gd name="T3" fmla="*/ 36 h 36"/>
                <a:gd name="T4" fmla="*/ 0 w 12"/>
                <a:gd name="T5" fmla="*/ 36 h 36"/>
                <a:gd name="T6" fmla="*/ 0 w 12"/>
                <a:gd name="T7" fmla="*/ 36 h 36"/>
                <a:gd name="T8" fmla="*/ 0 w 12"/>
                <a:gd name="T9" fmla="*/ 36 h 36"/>
                <a:gd name="T10" fmla="*/ 0 w 12"/>
                <a:gd name="T11" fmla="*/ 0 h 36"/>
                <a:gd name="T12" fmla="*/ 12 w 12"/>
                <a:gd name="T13" fmla="*/ 0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12" y="0"/>
                  </a:moveTo>
                  <a:lnTo>
                    <a:pt x="12" y="36"/>
                  </a:lnTo>
                  <a:lnTo>
                    <a:pt x="0" y="36"/>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5937" name="Freeform 221"/>
            <p:cNvSpPr>
              <a:spLocks/>
            </p:cNvSpPr>
            <p:nvPr/>
          </p:nvSpPr>
          <p:spPr bwMode="auto">
            <a:xfrm>
              <a:off x="3491" y="2380"/>
              <a:ext cx="108" cy="72"/>
            </a:xfrm>
            <a:custGeom>
              <a:avLst/>
              <a:gdLst>
                <a:gd name="T0" fmla="*/ 108 w 108"/>
                <a:gd name="T1" fmla="*/ 36 h 72"/>
                <a:gd name="T2" fmla="*/ 108 w 108"/>
                <a:gd name="T3" fmla="*/ 72 h 72"/>
                <a:gd name="T4" fmla="*/ 0 w 108"/>
                <a:gd name="T5" fmla="*/ 36 h 72"/>
                <a:gd name="T6" fmla="*/ 108 w 108"/>
                <a:gd name="T7" fmla="*/ 0 h 72"/>
                <a:gd name="T8" fmla="*/ 108 w 108"/>
                <a:gd name="T9" fmla="*/ 36 h 72"/>
                <a:gd name="T10" fmla="*/ 0 60000 65536"/>
                <a:gd name="T11" fmla="*/ 0 60000 65536"/>
                <a:gd name="T12" fmla="*/ 0 60000 65536"/>
                <a:gd name="T13" fmla="*/ 0 60000 65536"/>
                <a:gd name="T14" fmla="*/ 0 60000 65536"/>
                <a:gd name="T15" fmla="*/ 0 w 108"/>
                <a:gd name="T16" fmla="*/ 0 h 72"/>
                <a:gd name="T17" fmla="*/ 108 w 108"/>
                <a:gd name="T18" fmla="*/ 72 h 72"/>
              </a:gdLst>
              <a:ahLst/>
              <a:cxnLst>
                <a:cxn ang="T10">
                  <a:pos x="T0" y="T1"/>
                </a:cxn>
                <a:cxn ang="T11">
                  <a:pos x="T2" y="T3"/>
                </a:cxn>
                <a:cxn ang="T12">
                  <a:pos x="T4" y="T5"/>
                </a:cxn>
                <a:cxn ang="T13">
                  <a:pos x="T6" y="T7"/>
                </a:cxn>
                <a:cxn ang="T14">
                  <a:pos x="T8" y="T9"/>
                </a:cxn>
              </a:cxnLst>
              <a:rect l="T15" t="T16" r="T17" b="T18"/>
              <a:pathLst>
                <a:path w="108" h="72">
                  <a:moveTo>
                    <a:pt x="108" y="36"/>
                  </a:moveTo>
                  <a:lnTo>
                    <a:pt x="108" y="72"/>
                  </a:lnTo>
                  <a:lnTo>
                    <a:pt x="0" y="36"/>
                  </a:lnTo>
                  <a:lnTo>
                    <a:pt x="108" y="0"/>
                  </a:lnTo>
                  <a:lnTo>
                    <a:pt x="108"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5938" name="Rectangle 222"/>
            <p:cNvSpPr>
              <a:spLocks noChangeArrowheads="1"/>
            </p:cNvSpPr>
            <p:nvPr/>
          </p:nvSpPr>
          <p:spPr bwMode="auto">
            <a:xfrm>
              <a:off x="5160" y="241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39" name="Rectangle 223"/>
            <p:cNvSpPr>
              <a:spLocks noChangeArrowheads="1"/>
            </p:cNvSpPr>
            <p:nvPr/>
          </p:nvSpPr>
          <p:spPr bwMode="auto">
            <a:xfrm>
              <a:off x="3611" y="241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40" name="Rectangle 224"/>
            <p:cNvSpPr>
              <a:spLocks noChangeArrowheads="1"/>
            </p:cNvSpPr>
            <p:nvPr/>
          </p:nvSpPr>
          <p:spPr bwMode="auto">
            <a:xfrm>
              <a:off x="3611" y="2416"/>
              <a:ext cx="154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41" name="Rectangle 225"/>
            <p:cNvSpPr>
              <a:spLocks noChangeArrowheads="1"/>
            </p:cNvSpPr>
            <p:nvPr/>
          </p:nvSpPr>
          <p:spPr bwMode="auto">
            <a:xfrm>
              <a:off x="2782" y="1588"/>
              <a:ext cx="216" cy="30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5942" name="Rectangle 226"/>
            <p:cNvSpPr>
              <a:spLocks noChangeArrowheads="1"/>
            </p:cNvSpPr>
            <p:nvPr/>
          </p:nvSpPr>
          <p:spPr bwMode="auto">
            <a:xfrm>
              <a:off x="2782" y="1588"/>
              <a:ext cx="22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43" name="Rectangle 227"/>
            <p:cNvSpPr>
              <a:spLocks noChangeArrowheads="1"/>
            </p:cNvSpPr>
            <p:nvPr/>
          </p:nvSpPr>
          <p:spPr bwMode="auto">
            <a:xfrm>
              <a:off x="2998" y="1588"/>
              <a:ext cx="12" cy="3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44" name="Rectangle 228"/>
            <p:cNvSpPr>
              <a:spLocks noChangeArrowheads="1"/>
            </p:cNvSpPr>
            <p:nvPr/>
          </p:nvSpPr>
          <p:spPr bwMode="auto">
            <a:xfrm>
              <a:off x="2782" y="1888"/>
              <a:ext cx="21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45" name="Rectangle 229"/>
            <p:cNvSpPr>
              <a:spLocks noChangeArrowheads="1"/>
            </p:cNvSpPr>
            <p:nvPr/>
          </p:nvSpPr>
          <p:spPr bwMode="auto">
            <a:xfrm>
              <a:off x="2782" y="1588"/>
              <a:ext cx="12" cy="3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46" name="Freeform 230"/>
            <p:cNvSpPr>
              <a:spLocks/>
            </p:cNvSpPr>
            <p:nvPr/>
          </p:nvSpPr>
          <p:spPr bwMode="auto">
            <a:xfrm>
              <a:off x="2782" y="1852"/>
              <a:ext cx="216" cy="108"/>
            </a:xfrm>
            <a:custGeom>
              <a:avLst/>
              <a:gdLst>
                <a:gd name="T0" fmla="*/ 0 w 216"/>
                <a:gd name="T1" fmla="*/ 0 h 108"/>
                <a:gd name="T2" fmla="*/ 0 w 216"/>
                <a:gd name="T3" fmla="*/ 108 h 108"/>
                <a:gd name="T4" fmla="*/ 48 w 216"/>
                <a:gd name="T5" fmla="*/ 60 h 108"/>
                <a:gd name="T6" fmla="*/ 48 w 216"/>
                <a:gd name="T7" fmla="*/ 108 h 108"/>
                <a:gd name="T8" fmla="*/ 108 w 216"/>
                <a:gd name="T9" fmla="*/ 60 h 108"/>
                <a:gd name="T10" fmla="*/ 108 w 216"/>
                <a:gd name="T11" fmla="*/ 108 h 108"/>
                <a:gd name="T12" fmla="*/ 156 w 216"/>
                <a:gd name="T13" fmla="*/ 60 h 108"/>
                <a:gd name="T14" fmla="*/ 156 w 216"/>
                <a:gd name="T15" fmla="*/ 108 h 108"/>
                <a:gd name="T16" fmla="*/ 216 w 216"/>
                <a:gd name="T17" fmla="*/ 60 h 108"/>
                <a:gd name="T18" fmla="*/ 216 w 216"/>
                <a:gd name="T19" fmla="*/ 0 h 108"/>
                <a:gd name="T20" fmla="*/ 0 w 216"/>
                <a:gd name="T21" fmla="*/ 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
                <a:gd name="T34" fmla="*/ 0 h 108"/>
                <a:gd name="T35" fmla="*/ 216 w 21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 h="108">
                  <a:moveTo>
                    <a:pt x="0" y="0"/>
                  </a:moveTo>
                  <a:lnTo>
                    <a:pt x="0" y="108"/>
                  </a:lnTo>
                  <a:lnTo>
                    <a:pt x="48" y="60"/>
                  </a:lnTo>
                  <a:lnTo>
                    <a:pt x="48" y="108"/>
                  </a:lnTo>
                  <a:lnTo>
                    <a:pt x="108" y="60"/>
                  </a:lnTo>
                  <a:lnTo>
                    <a:pt x="108" y="108"/>
                  </a:lnTo>
                  <a:lnTo>
                    <a:pt x="156" y="60"/>
                  </a:lnTo>
                  <a:lnTo>
                    <a:pt x="156" y="108"/>
                  </a:lnTo>
                  <a:lnTo>
                    <a:pt x="216" y="60"/>
                  </a:lnTo>
                  <a:lnTo>
                    <a:pt x="216"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5947" name="Rectangle 231"/>
            <p:cNvSpPr>
              <a:spLocks noChangeArrowheads="1"/>
            </p:cNvSpPr>
            <p:nvPr/>
          </p:nvSpPr>
          <p:spPr bwMode="auto">
            <a:xfrm>
              <a:off x="2782" y="1852"/>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48" name="Freeform 232"/>
            <p:cNvSpPr>
              <a:spLocks/>
            </p:cNvSpPr>
            <p:nvPr/>
          </p:nvSpPr>
          <p:spPr bwMode="auto">
            <a:xfrm>
              <a:off x="2782" y="1852"/>
              <a:ext cx="168" cy="132"/>
            </a:xfrm>
            <a:custGeom>
              <a:avLst/>
              <a:gdLst>
                <a:gd name="T0" fmla="*/ 12 w 168"/>
                <a:gd name="T1" fmla="*/ 0 h 132"/>
                <a:gd name="T2" fmla="*/ 12 w 168"/>
                <a:gd name="T3" fmla="*/ 108 h 132"/>
                <a:gd name="T4" fmla="*/ 12 w 168"/>
                <a:gd name="T5" fmla="*/ 120 h 132"/>
                <a:gd name="T6" fmla="*/ 0 w 168"/>
                <a:gd name="T7" fmla="*/ 108 h 132"/>
                <a:gd name="T8" fmla="*/ 48 w 168"/>
                <a:gd name="T9" fmla="*/ 60 h 132"/>
                <a:gd name="T10" fmla="*/ 60 w 168"/>
                <a:gd name="T11" fmla="*/ 48 h 132"/>
                <a:gd name="T12" fmla="*/ 60 w 168"/>
                <a:gd name="T13" fmla="*/ 60 h 132"/>
                <a:gd name="T14" fmla="*/ 60 w 168"/>
                <a:gd name="T15" fmla="*/ 108 h 132"/>
                <a:gd name="T16" fmla="*/ 60 w 168"/>
                <a:gd name="T17" fmla="*/ 120 h 132"/>
                <a:gd name="T18" fmla="*/ 48 w 168"/>
                <a:gd name="T19" fmla="*/ 108 h 132"/>
                <a:gd name="T20" fmla="*/ 108 w 168"/>
                <a:gd name="T21" fmla="*/ 60 h 132"/>
                <a:gd name="T22" fmla="*/ 120 w 168"/>
                <a:gd name="T23" fmla="*/ 48 h 132"/>
                <a:gd name="T24" fmla="*/ 120 w 168"/>
                <a:gd name="T25" fmla="*/ 60 h 132"/>
                <a:gd name="T26" fmla="*/ 120 w 168"/>
                <a:gd name="T27" fmla="*/ 108 h 132"/>
                <a:gd name="T28" fmla="*/ 120 w 168"/>
                <a:gd name="T29" fmla="*/ 120 h 132"/>
                <a:gd name="T30" fmla="*/ 108 w 168"/>
                <a:gd name="T31" fmla="*/ 108 h 132"/>
                <a:gd name="T32" fmla="*/ 156 w 168"/>
                <a:gd name="T33" fmla="*/ 60 h 132"/>
                <a:gd name="T34" fmla="*/ 168 w 168"/>
                <a:gd name="T35" fmla="*/ 48 h 132"/>
                <a:gd name="T36" fmla="*/ 168 w 168"/>
                <a:gd name="T37" fmla="*/ 60 h 132"/>
                <a:gd name="T38" fmla="*/ 168 w 168"/>
                <a:gd name="T39" fmla="*/ 108 h 132"/>
                <a:gd name="T40" fmla="*/ 168 w 168"/>
                <a:gd name="T41" fmla="*/ 120 h 132"/>
                <a:gd name="T42" fmla="*/ 156 w 168"/>
                <a:gd name="T43" fmla="*/ 132 h 132"/>
                <a:gd name="T44" fmla="*/ 156 w 168"/>
                <a:gd name="T45" fmla="*/ 108 h 132"/>
                <a:gd name="T46" fmla="*/ 156 w 168"/>
                <a:gd name="T47" fmla="*/ 60 h 132"/>
                <a:gd name="T48" fmla="*/ 168 w 168"/>
                <a:gd name="T49" fmla="*/ 60 h 132"/>
                <a:gd name="T50" fmla="*/ 168 w 168"/>
                <a:gd name="T51" fmla="*/ 72 h 132"/>
                <a:gd name="T52" fmla="*/ 120 w 168"/>
                <a:gd name="T53" fmla="*/ 120 h 132"/>
                <a:gd name="T54" fmla="*/ 108 w 168"/>
                <a:gd name="T55" fmla="*/ 132 h 132"/>
                <a:gd name="T56" fmla="*/ 108 w 168"/>
                <a:gd name="T57" fmla="*/ 108 h 132"/>
                <a:gd name="T58" fmla="*/ 108 w 168"/>
                <a:gd name="T59" fmla="*/ 60 h 132"/>
                <a:gd name="T60" fmla="*/ 120 w 168"/>
                <a:gd name="T61" fmla="*/ 60 h 132"/>
                <a:gd name="T62" fmla="*/ 120 w 168"/>
                <a:gd name="T63" fmla="*/ 72 h 132"/>
                <a:gd name="T64" fmla="*/ 60 w 168"/>
                <a:gd name="T65" fmla="*/ 120 h 132"/>
                <a:gd name="T66" fmla="*/ 48 w 168"/>
                <a:gd name="T67" fmla="*/ 132 h 132"/>
                <a:gd name="T68" fmla="*/ 48 w 168"/>
                <a:gd name="T69" fmla="*/ 108 h 132"/>
                <a:gd name="T70" fmla="*/ 48 w 168"/>
                <a:gd name="T71" fmla="*/ 60 h 132"/>
                <a:gd name="T72" fmla="*/ 60 w 168"/>
                <a:gd name="T73" fmla="*/ 60 h 132"/>
                <a:gd name="T74" fmla="*/ 60 w 168"/>
                <a:gd name="T75" fmla="*/ 72 h 132"/>
                <a:gd name="T76" fmla="*/ 12 w 168"/>
                <a:gd name="T77" fmla="*/ 120 h 132"/>
                <a:gd name="T78" fmla="*/ 0 w 168"/>
                <a:gd name="T79" fmla="*/ 132 h 132"/>
                <a:gd name="T80" fmla="*/ 0 w 168"/>
                <a:gd name="T81" fmla="*/ 108 h 132"/>
                <a:gd name="T82" fmla="*/ 0 w 168"/>
                <a:gd name="T83" fmla="*/ 0 h 132"/>
                <a:gd name="T84" fmla="*/ 12 w 168"/>
                <a:gd name="T85" fmla="*/ 0 h 1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8"/>
                <a:gd name="T130" fmla="*/ 0 h 132"/>
                <a:gd name="T131" fmla="*/ 168 w 168"/>
                <a:gd name="T132" fmla="*/ 132 h 1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8" h="132">
                  <a:moveTo>
                    <a:pt x="12" y="0"/>
                  </a:moveTo>
                  <a:lnTo>
                    <a:pt x="12" y="108"/>
                  </a:lnTo>
                  <a:lnTo>
                    <a:pt x="12" y="120"/>
                  </a:lnTo>
                  <a:lnTo>
                    <a:pt x="0" y="108"/>
                  </a:lnTo>
                  <a:lnTo>
                    <a:pt x="48" y="60"/>
                  </a:lnTo>
                  <a:lnTo>
                    <a:pt x="60" y="48"/>
                  </a:lnTo>
                  <a:lnTo>
                    <a:pt x="60" y="60"/>
                  </a:lnTo>
                  <a:lnTo>
                    <a:pt x="60" y="108"/>
                  </a:lnTo>
                  <a:lnTo>
                    <a:pt x="60" y="120"/>
                  </a:lnTo>
                  <a:lnTo>
                    <a:pt x="48" y="108"/>
                  </a:lnTo>
                  <a:lnTo>
                    <a:pt x="108" y="60"/>
                  </a:lnTo>
                  <a:lnTo>
                    <a:pt x="120" y="48"/>
                  </a:lnTo>
                  <a:lnTo>
                    <a:pt x="120" y="60"/>
                  </a:lnTo>
                  <a:lnTo>
                    <a:pt x="120" y="108"/>
                  </a:lnTo>
                  <a:lnTo>
                    <a:pt x="120" y="120"/>
                  </a:lnTo>
                  <a:lnTo>
                    <a:pt x="108" y="108"/>
                  </a:lnTo>
                  <a:lnTo>
                    <a:pt x="156" y="60"/>
                  </a:lnTo>
                  <a:lnTo>
                    <a:pt x="168" y="48"/>
                  </a:lnTo>
                  <a:lnTo>
                    <a:pt x="168" y="60"/>
                  </a:lnTo>
                  <a:lnTo>
                    <a:pt x="168" y="108"/>
                  </a:lnTo>
                  <a:lnTo>
                    <a:pt x="168" y="120"/>
                  </a:lnTo>
                  <a:lnTo>
                    <a:pt x="156" y="132"/>
                  </a:lnTo>
                  <a:lnTo>
                    <a:pt x="156" y="108"/>
                  </a:lnTo>
                  <a:lnTo>
                    <a:pt x="156" y="60"/>
                  </a:lnTo>
                  <a:lnTo>
                    <a:pt x="168" y="60"/>
                  </a:lnTo>
                  <a:lnTo>
                    <a:pt x="168" y="72"/>
                  </a:lnTo>
                  <a:lnTo>
                    <a:pt x="120" y="120"/>
                  </a:lnTo>
                  <a:lnTo>
                    <a:pt x="108" y="132"/>
                  </a:lnTo>
                  <a:lnTo>
                    <a:pt x="108" y="108"/>
                  </a:lnTo>
                  <a:lnTo>
                    <a:pt x="108" y="60"/>
                  </a:lnTo>
                  <a:lnTo>
                    <a:pt x="120" y="60"/>
                  </a:lnTo>
                  <a:lnTo>
                    <a:pt x="120" y="72"/>
                  </a:lnTo>
                  <a:lnTo>
                    <a:pt x="60" y="120"/>
                  </a:lnTo>
                  <a:lnTo>
                    <a:pt x="48" y="132"/>
                  </a:lnTo>
                  <a:lnTo>
                    <a:pt x="48" y="108"/>
                  </a:lnTo>
                  <a:lnTo>
                    <a:pt x="48" y="60"/>
                  </a:lnTo>
                  <a:lnTo>
                    <a:pt x="60" y="60"/>
                  </a:lnTo>
                  <a:lnTo>
                    <a:pt x="60" y="72"/>
                  </a:lnTo>
                  <a:lnTo>
                    <a:pt x="12" y="120"/>
                  </a:lnTo>
                  <a:lnTo>
                    <a:pt x="0" y="132"/>
                  </a:lnTo>
                  <a:lnTo>
                    <a:pt x="0" y="108"/>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5949" name="Freeform 233"/>
            <p:cNvSpPr>
              <a:spLocks/>
            </p:cNvSpPr>
            <p:nvPr/>
          </p:nvSpPr>
          <p:spPr bwMode="auto">
            <a:xfrm>
              <a:off x="2938" y="1912"/>
              <a:ext cx="72" cy="60"/>
            </a:xfrm>
            <a:custGeom>
              <a:avLst/>
              <a:gdLst>
                <a:gd name="T0" fmla="*/ 0 w 72"/>
                <a:gd name="T1" fmla="*/ 48 h 60"/>
                <a:gd name="T2" fmla="*/ 60 w 72"/>
                <a:gd name="T3" fmla="*/ 0 h 60"/>
                <a:gd name="T4" fmla="*/ 72 w 72"/>
                <a:gd name="T5" fmla="*/ 0 h 60"/>
                <a:gd name="T6" fmla="*/ 72 w 72"/>
                <a:gd name="T7" fmla="*/ 12 h 60"/>
                <a:gd name="T8" fmla="*/ 72 w 72"/>
                <a:gd name="T9" fmla="*/ 12 h 60"/>
                <a:gd name="T10" fmla="*/ 12 w 72"/>
                <a:gd name="T11" fmla="*/ 60 h 60"/>
                <a:gd name="T12" fmla="*/ 0 w 72"/>
                <a:gd name="T13" fmla="*/ 48 h 60"/>
                <a:gd name="T14" fmla="*/ 0 60000 65536"/>
                <a:gd name="T15" fmla="*/ 0 60000 65536"/>
                <a:gd name="T16" fmla="*/ 0 60000 65536"/>
                <a:gd name="T17" fmla="*/ 0 60000 65536"/>
                <a:gd name="T18" fmla="*/ 0 60000 65536"/>
                <a:gd name="T19" fmla="*/ 0 60000 65536"/>
                <a:gd name="T20" fmla="*/ 0 60000 65536"/>
                <a:gd name="T21" fmla="*/ 0 w 72"/>
                <a:gd name="T22" fmla="*/ 0 h 60"/>
                <a:gd name="T23" fmla="*/ 72 w 72"/>
                <a:gd name="T24" fmla="*/ 60 h 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60">
                  <a:moveTo>
                    <a:pt x="0" y="48"/>
                  </a:moveTo>
                  <a:lnTo>
                    <a:pt x="60" y="0"/>
                  </a:lnTo>
                  <a:lnTo>
                    <a:pt x="72" y="0"/>
                  </a:lnTo>
                  <a:lnTo>
                    <a:pt x="72" y="12"/>
                  </a:lnTo>
                  <a:lnTo>
                    <a:pt x="12" y="60"/>
                  </a:lnTo>
                  <a:lnTo>
                    <a:pt x="0"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5950" name="Rectangle 234"/>
            <p:cNvSpPr>
              <a:spLocks noChangeArrowheads="1"/>
            </p:cNvSpPr>
            <p:nvPr/>
          </p:nvSpPr>
          <p:spPr bwMode="auto">
            <a:xfrm>
              <a:off x="2998" y="1852"/>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51" name="Rectangle 235"/>
            <p:cNvSpPr>
              <a:spLocks noChangeArrowheads="1"/>
            </p:cNvSpPr>
            <p:nvPr/>
          </p:nvSpPr>
          <p:spPr bwMode="auto">
            <a:xfrm>
              <a:off x="2998" y="1852"/>
              <a:ext cx="12" cy="6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52" name="Rectangle 236"/>
            <p:cNvSpPr>
              <a:spLocks noChangeArrowheads="1"/>
            </p:cNvSpPr>
            <p:nvPr/>
          </p:nvSpPr>
          <p:spPr bwMode="auto">
            <a:xfrm>
              <a:off x="1305" y="3557"/>
              <a:ext cx="271"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thread</a:t>
              </a:r>
              <a:endParaRPr lang="en-US" b="1" u="none"/>
            </a:p>
          </p:txBody>
        </p:sp>
        <p:sp>
          <p:nvSpPr>
            <p:cNvPr id="165953" name="Rectangle 237"/>
            <p:cNvSpPr>
              <a:spLocks noChangeArrowheads="1"/>
            </p:cNvSpPr>
            <p:nvPr/>
          </p:nvSpPr>
          <p:spPr bwMode="auto">
            <a:xfrm>
              <a:off x="1605" y="3605"/>
              <a:ext cx="40" cy="86"/>
            </a:xfrm>
            <a:prstGeom prst="rect">
              <a:avLst/>
            </a:prstGeom>
            <a:noFill/>
            <a:ln w="9525">
              <a:noFill/>
              <a:miter lim="800000"/>
              <a:headEnd/>
              <a:tailEnd/>
            </a:ln>
          </p:spPr>
          <p:txBody>
            <a:bodyPr wrap="none" lIns="0" tIns="0" rIns="0" bIns="0">
              <a:spAutoFit/>
            </a:bodyPr>
            <a:lstStyle/>
            <a:p>
              <a:r>
                <a:rPr lang="en-US" sz="900" i="1" u="none">
                  <a:solidFill>
                    <a:srgbClr val="000000"/>
                  </a:solidFill>
                </a:rPr>
                <a:t>1</a:t>
              </a:r>
              <a:endParaRPr lang="en-US" b="1" u="none"/>
            </a:p>
          </p:txBody>
        </p:sp>
        <p:sp>
          <p:nvSpPr>
            <p:cNvPr id="165954" name="Rectangle 238"/>
            <p:cNvSpPr>
              <a:spLocks noChangeArrowheads="1"/>
            </p:cNvSpPr>
            <p:nvPr/>
          </p:nvSpPr>
          <p:spPr bwMode="auto">
            <a:xfrm>
              <a:off x="1653" y="3557"/>
              <a:ext cx="303"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 sleeps</a:t>
              </a:r>
              <a:endParaRPr lang="en-US" b="1" u="none"/>
            </a:p>
          </p:txBody>
        </p:sp>
        <p:sp>
          <p:nvSpPr>
            <p:cNvPr id="165955" name="Rectangle 239"/>
            <p:cNvSpPr>
              <a:spLocks noChangeArrowheads="1"/>
            </p:cNvSpPr>
            <p:nvPr/>
          </p:nvSpPr>
          <p:spPr bwMode="auto">
            <a:xfrm>
              <a:off x="1305" y="3653"/>
              <a:ext cx="665"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until it becomes</a:t>
              </a:r>
              <a:endParaRPr lang="en-US" b="1" u="none"/>
            </a:p>
          </p:txBody>
        </p:sp>
        <p:sp>
          <p:nvSpPr>
            <p:cNvPr id="165956" name="Rectangle 240"/>
            <p:cNvSpPr>
              <a:spLocks noChangeArrowheads="1"/>
            </p:cNvSpPr>
            <p:nvPr/>
          </p:nvSpPr>
          <p:spPr bwMode="auto">
            <a:xfrm>
              <a:off x="1305" y="3749"/>
              <a:ext cx="425"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the leader</a:t>
              </a:r>
              <a:endParaRPr lang="en-US" b="1" u="none"/>
            </a:p>
          </p:txBody>
        </p:sp>
        <p:sp>
          <p:nvSpPr>
            <p:cNvPr id="165957" name="Rectangle 241"/>
            <p:cNvSpPr>
              <a:spLocks noChangeArrowheads="1"/>
            </p:cNvSpPr>
            <p:nvPr/>
          </p:nvSpPr>
          <p:spPr bwMode="auto">
            <a:xfrm>
              <a:off x="4511" y="1900"/>
              <a:ext cx="489" cy="115"/>
            </a:xfrm>
            <a:prstGeom prst="rect">
              <a:avLst/>
            </a:prstGeom>
            <a:noFill/>
            <a:ln w="9525">
              <a:noFill/>
              <a:miter lim="800000"/>
              <a:headEnd/>
              <a:tailEnd/>
            </a:ln>
          </p:spPr>
          <p:txBody>
            <a:bodyPr wrap="none" lIns="0" tIns="0" rIns="0" bIns="0">
              <a:spAutoFit/>
            </a:bodyPr>
            <a:lstStyle/>
            <a:p>
              <a:r>
                <a:rPr lang="en-US" sz="1200" u="none">
                  <a:solidFill>
                    <a:srgbClr val="000000"/>
                  </a:solidFill>
                </a:rPr>
                <a:t>deactivate_</a:t>
              </a:r>
              <a:endParaRPr lang="en-US" b="1" u="none"/>
            </a:p>
          </p:txBody>
        </p:sp>
        <p:sp>
          <p:nvSpPr>
            <p:cNvPr id="165958" name="Rectangle 242"/>
            <p:cNvSpPr>
              <a:spLocks noChangeArrowheads="1"/>
            </p:cNvSpPr>
            <p:nvPr/>
          </p:nvSpPr>
          <p:spPr bwMode="auto">
            <a:xfrm>
              <a:off x="4259" y="2128"/>
              <a:ext cx="216" cy="14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5959" name="Rectangle 243"/>
            <p:cNvSpPr>
              <a:spLocks noChangeArrowheads="1"/>
            </p:cNvSpPr>
            <p:nvPr/>
          </p:nvSpPr>
          <p:spPr bwMode="auto">
            <a:xfrm>
              <a:off x="4259" y="2128"/>
              <a:ext cx="22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60" name="Rectangle 244"/>
            <p:cNvSpPr>
              <a:spLocks noChangeArrowheads="1"/>
            </p:cNvSpPr>
            <p:nvPr/>
          </p:nvSpPr>
          <p:spPr bwMode="auto">
            <a:xfrm>
              <a:off x="4475" y="2128"/>
              <a:ext cx="12" cy="15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61" name="Rectangle 245"/>
            <p:cNvSpPr>
              <a:spLocks noChangeArrowheads="1"/>
            </p:cNvSpPr>
            <p:nvPr/>
          </p:nvSpPr>
          <p:spPr bwMode="auto">
            <a:xfrm>
              <a:off x="4259" y="2272"/>
              <a:ext cx="21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62" name="Rectangle 246"/>
            <p:cNvSpPr>
              <a:spLocks noChangeArrowheads="1"/>
            </p:cNvSpPr>
            <p:nvPr/>
          </p:nvSpPr>
          <p:spPr bwMode="auto">
            <a:xfrm>
              <a:off x="4259" y="2128"/>
              <a:ext cx="12" cy="14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63" name="Freeform 247"/>
            <p:cNvSpPr>
              <a:spLocks/>
            </p:cNvSpPr>
            <p:nvPr/>
          </p:nvSpPr>
          <p:spPr bwMode="auto">
            <a:xfrm>
              <a:off x="4463" y="2116"/>
              <a:ext cx="144" cy="84"/>
            </a:xfrm>
            <a:custGeom>
              <a:avLst/>
              <a:gdLst>
                <a:gd name="T0" fmla="*/ 144 w 144"/>
                <a:gd name="T1" fmla="*/ 48 h 84"/>
                <a:gd name="T2" fmla="*/ 144 w 144"/>
                <a:gd name="T3" fmla="*/ 84 h 84"/>
                <a:gd name="T4" fmla="*/ 144 w 144"/>
                <a:gd name="T5" fmla="*/ 84 h 84"/>
                <a:gd name="T6" fmla="*/ 144 w 144"/>
                <a:gd name="T7" fmla="*/ 84 h 84"/>
                <a:gd name="T8" fmla="*/ 36 w 144"/>
                <a:gd name="T9" fmla="*/ 48 h 84"/>
                <a:gd name="T10" fmla="*/ 0 w 144"/>
                <a:gd name="T11" fmla="*/ 48 h 84"/>
                <a:gd name="T12" fmla="*/ 36 w 144"/>
                <a:gd name="T13" fmla="*/ 36 h 84"/>
                <a:gd name="T14" fmla="*/ 144 w 144"/>
                <a:gd name="T15" fmla="*/ 0 h 84"/>
                <a:gd name="T16" fmla="*/ 144 w 144"/>
                <a:gd name="T17" fmla="*/ 0 h 84"/>
                <a:gd name="T18" fmla="*/ 144 w 144"/>
                <a:gd name="T19" fmla="*/ 12 h 84"/>
                <a:gd name="T20" fmla="*/ 144 w 144"/>
                <a:gd name="T21" fmla="*/ 12 h 84"/>
                <a:gd name="T22" fmla="*/ 36 w 144"/>
                <a:gd name="T23" fmla="*/ 48 h 84"/>
                <a:gd name="T24" fmla="*/ 36 w 144"/>
                <a:gd name="T25" fmla="*/ 36 h 84"/>
                <a:gd name="T26" fmla="*/ 36 w 144"/>
                <a:gd name="T27" fmla="*/ 36 h 84"/>
                <a:gd name="T28" fmla="*/ 144 w 144"/>
                <a:gd name="T29" fmla="*/ 72 h 84"/>
                <a:gd name="T30" fmla="*/ 144 w 144"/>
                <a:gd name="T31" fmla="*/ 84 h 84"/>
                <a:gd name="T32" fmla="*/ 132 w 144"/>
                <a:gd name="T33" fmla="*/ 84 h 84"/>
                <a:gd name="T34" fmla="*/ 132 w 144"/>
                <a:gd name="T35" fmla="*/ 48 h 84"/>
                <a:gd name="T36" fmla="*/ 144 w 144"/>
                <a:gd name="T37" fmla="*/ 48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84"/>
                <a:gd name="T59" fmla="*/ 144 w 144"/>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84">
                  <a:moveTo>
                    <a:pt x="144" y="48"/>
                  </a:moveTo>
                  <a:lnTo>
                    <a:pt x="144" y="84"/>
                  </a:lnTo>
                  <a:lnTo>
                    <a:pt x="36" y="48"/>
                  </a:lnTo>
                  <a:lnTo>
                    <a:pt x="0" y="48"/>
                  </a:lnTo>
                  <a:lnTo>
                    <a:pt x="36" y="36"/>
                  </a:lnTo>
                  <a:lnTo>
                    <a:pt x="144" y="0"/>
                  </a:lnTo>
                  <a:lnTo>
                    <a:pt x="144" y="12"/>
                  </a:lnTo>
                  <a:lnTo>
                    <a:pt x="36" y="48"/>
                  </a:lnTo>
                  <a:lnTo>
                    <a:pt x="36" y="36"/>
                  </a:lnTo>
                  <a:lnTo>
                    <a:pt x="144" y="72"/>
                  </a:lnTo>
                  <a:lnTo>
                    <a:pt x="144" y="84"/>
                  </a:lnTo>
                  <a:lnTo>
                    <a:pt x="132" y="84"/>
                  </a:lnTo>
                  <a:lnTo>
                    <a:pt x="132" y="48"/>
                  </a:lnTo>
                  <a:lnTo>
                    <a:pt x="144"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5964" name="Freeform 248"/>
            <p:cNvSpPr>
              <a:spLocks/>
            </p:cNvSpPr>
            <p:nvPr/>
          </p:nvSpPr>
          <p:spPr bwMode="auto">
            <a:xfrm>
              <a:off x="4595" y="2128"/>
              <a:ext cx="12" cy="36"/>
            </a:xfrm>
            <a:custGeom>
              <a:avLst/>
              <a:gdLst>
                <a:gd name="T0" fmla="*/ 12 w 12"/>
                <a:gd name="T1" fmla="*/ 0 h 36"/>
                <a:gd name="T2" fmla="*/ 12 w 12"/>
                <a:gd name="T3" fmla="*/ 36 h 36"/>
                <a:gd name="T4" fmla="*/ 0 w 12"/>
                <a:gd name="T5" fmla="*/ 36 h 36"/>
                <a:gd name="T6" fmla="*/ 0 w 12"/>
                <a:gd name="T7" fmla="*/ 36 h 36"/>
                <a:gd name="T8" fmla="*/ 0 w 12"/>
                <a:gd name="T9" fmla="*/ 36 h 36"/>
                <a:gd name="T10" fmla="*/ 0 w 12"/>
                <a:gd name="T11" fmla="*/ 0 h 36"/>
                <a:gd name="T12" fmla="*/ 12 w 12"/>
                <a:gd name="T13" fmla="*/ 0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12" y="0"/>
                  </a:moveTo>
                  <a:lnTo>
                    <a:pt x="12" y="36"/>
                  </a:lnTo>
                  <a:lnTo>
                    <a:pt x="0" y="36"/>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5965" name="Freeform 249"/>
            <p:cNvSpPr>
              <a:spLocks/>
            </p:cNvSpPr>
            <p:nvPr/>
          </p:nvSpPr>
          <p:spPr bwMode="auto">
            <a:xfrm>
              <a:off x="4499" y="2128"/>
              <a:ext cx="108" cy="72"/>
            </a:xfrm>
            <a:custGeom>
              <a:avLst/>
              <a:gdLst>
                <a:gd name="T0" fmla="*/ 108 w 108"/>
                <a:gd name="T1" fmla="*/ 36 h 72"/>
                <a:gd name="T2" fmla="*/ 108 w 108"/>
                <a:gd name="T3" fmla="*/ 72 h 72"/>
                <a:gd name="T4" fmla="*/ 0 w 108"/>
                <a:gd name="T5" fmla="*/ 36 h 72"/>
                <a:gd name="T6" fmla="*/ 108 w 108"/>
                <a:gd name="T7" fmla="*/ 0 h 72"/>
                <a:gd name="T8" fmla="*/ 108 w 108"/>
                <a:gd name="T9" fmla="*/ 36 h 72"/>
                <a:gd name="T10" fmla="*/ 0 60000 65536"/>
                <a:gd name="T11" fmla="*/ 0 60000 65536"/>
                <a:gd name="T12" fmla="*/ 0 60000 65536"/>
                <a:gd name="T13" fmla="*/ 0 60000 65536"/>
                <a:gd name="T14" fmla="*/ 0 60000 65536"/>
                <a:gd name="T15" fmla="*/ 0 w 108"/>
                <a:gd name="T16" fmla="*/ 0 h 72"/>
                <a:gd name="T17" fmla="*/ 108 w 108"/>
                <a:gd name="T18" fmla="*/ 72 h 72"/>
              </a:gdLst>
              <a:ahLst/>
              <a:cxnLst>
                <a:cxn ang="T10">
                  <a:pos x="T0" y="T1"/>
                </a:cxn>
                <a:cxn ang="T11">
                  <a:pos x="T2" y="T3"/>
                </a:cxn>
                <a:cxn ang="T12">
                  <a:pos x="T4" y="T5"/>
                </a:cxn>
                <a:cxn ang="T13">
                  <a:pos x="T6" y="T7"/>
                </a:cxn>
                <a:cxn ang="T14">
                  <a:pos x="T8" y="T9"/>
                </a:cxn>
              </a:cxnLst>
              <a:rect l="T15" t="T16" r="T17" b="T18"/>
              <a:pathLst>
                <a:path w="108" h="72">
                  <a:moveTo>
                    <a:pt x="108" y="36"/>
                  </a:moveTo>
                  <a:lnTo>
                    <a:pt x="108" y="72"/>
                  </a:lnTo>
                  <a:lnTo>
                    <a:pt x="0" y="36"/>
                  </a:lnTo>
                  <a:lnTo>
                    <a:pt x="108" y="0"/>
                  </a:lnTo>
                  <a:lnTo>
                    <a:pt x="108"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5966" name="Rectangle 250"/>
            <p:cNvSpPr>
              <a:spLocks noChangeArrowheads="1"/>
            </p:cNvSpPr>
            <p:nvPr/>
          </p:nvSpPr>
          <p:spPr bwMode="auto">
            <a:xfrm>
              <a:off x="5160" y="2164"/>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67" name="Rectangle 251"/>
            <p:cNvSpPr>
              <a:spLocks noChangeArrowheads="1"/>
            </p:cNvSpPr>
            <p:nvPr/>
          </p:nvSpPr>
          <p:spPr bwMode="auto">
            <a:xfrm>
              <a:off x="4619" y="2164"/>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68" name="Rectangle 252"/>
            <p:cNvSpPr>
              <a:spLocks noChangeArrowheads="1"/>
            </p:cNvSpPr>
            <p:nvPr/>
          </p:nvSpPr>
          <p:spPr bwMode="auto">
            <a:xfrm>
              <a:off x="4619" y="2164"/>
              <a:ext cx="54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69" name="Rectangle 253"/>
            <p:cNvSpPr>
              <a:spLocks noChangeArrowheads="1"/>
            </p:cNvSpPr>
            <p:nvPr/>
          </p:nvSpPr>
          <p:spPr bwMode="auto">
            <a:xfrm>
              <a:off x="4511" y="1996"/>
              <a:ext cx="350" cy="115"/>
            </a:xfrm>
            <a:prstGeom prst="rect">
              <a:avLst/>
            </a:prstGeom>
            <a:noFill/>
            <a:ln w="9525">
              <a:noFill/>
              <a:miter lim="800000"/>
              <a:headEnd/>
              <a:tailEnd/>
            </a:ln>
          </p:spPr>
          <p:txBody>
            <a:bodyPr wrap="none" lIns="0" tIns="0" rIns="0" bIns="0">
              <a:spAutoFit/>
            </a:bodyPr>
            <a:lstStyle/>
            <a:p>
              <a:r>
                <a:rPr lang="en-US" sz="1200" u="none">
                  <a:solidFill>
                    <a:srgbClr val="000000"/>
                  </a:solidFill>
                </a:rPr>
                <a:t>handle()</a:t>
              </a:r>
              <a:endParaRPr lang="en-US" b="1" u="none"/>
            </a:p>
          </p:txBody>
        </p:sp>
        <p:sp>
          <p:nvSpPr>
            <p:cNvPr id="165970" name="Rectangle 254"/>
            <p:cNvSpPr>
              <a:spLocks noChangeArrowheads="1"/>
            </p:cNvSpPr>
            <p:nvPr/>
          </p:nvSpPr>
          <p:spPr bwMode="auto">
            <a:xfrm>
              <a:off x="2494" y="3304"/>
              <a:ext cx="212" cy="115"/>
            </a:xfrm>
            <a:prstGeom prst="rect">
              <a:avLst/>
            </a:prstGeom>
            <a:noFill/>
            <a:ln w="9525">
              <a:noFill/>
              <a:miter lim="800000"/>
              <a:headEnd/>
              <a:tailEnd/>
            </a:ln>
          </p:spPr>
          <p:txBody>
            <a:bodyPr wrap="none" lIns="0" tIns="0" rIns="0" bIns="0">
              <a:spAutoFit/>
            </a:bodyPr>
            <a:lstStyle/>
            <a:p>
              <a:r>
                <a:rPr lang="en-US" sz="1200" u="none">
                  <a:solidFill>
                    <a:srgbClr val="000000"/>
                  </a:solidFill>
                </a:rPr>
                <a:t>join()</a:t>
              </a:r>
              <a:endParaRPr lang="en-US" b="1" u="none"/>
            </a:p>
          </p:txBody>
        </p:sp>
        <p:sp>
          <p:nvSpPr>
            <p:cNvPr id="165971" name="Rectangle 255"/>
            <p:cNvSpPr>
              <a:spLocks noChangeArrowheads="1"/>
            </p:cNvSpPr>
            <p:nvPr/>
          </p:nvSpPr>
          <p:spPr bwMode="auto">
            <a:xfrm>
              <a:off x="3214" y="3389"/>
              <a:ext cx="217" cy="26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5972" name="Rectangle 256"/>
            <p:cNvSpPr>
              <a:spLocks noChangeArrowheads="1"/>
            </p:cNvSpPr>
            <p:nvPr/>
          </p:nvSpPr>
          <p:spPr bwMode="auto">
            <a:xfrm>
              <a:off x="3214" y="3389"/>
              <a:ext cx="22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73" name="Rectangle 257"/>
            <p:cNvSpPr>
              <a:spLocks noChangeArrowheads="1"/>
            </p:cNvSpPr>
            <p:nvPr/>
          </p:nvSpPr>
          <p:spPr bwMode="auto">
            <a:xfrm>
              <a:off x="3431" y="3389"/>
              <a:ext cx="12" cy="27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74" name="Rectangle 258"/>
            <p:cNvSpPr>
              <a:spLocks noChangeArrowheads="1"/>
            </p:cNvSpPr>
            <p:nvPr/>
          </p:nvSpPr>
          <p:spPr bwMode="auto">
            <a:xfrm>
              <a:off x="3214" y="3653"/>
              <a:ext cx="21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75" name="Rectangle 259"/>
            <p:cNvSpPr>
              <a:spLocks noChangeArrowheads="1"/>
            </p:cNvSpPr>
            <p:nvPr/>
          </p:nvSpPr>
          <p:spPr bwMode="auto">
            <a:xfrm>
              <a:off x="3214" y="3389"/>
              <a:ext cx="12" cy="26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76" name="Freeform 260"/>
            <p:cNvSpPr>
              <a:spLocks/>
            </p:cNvSpPr>
            <p:nvPr/>
          </p:nvSpPr>
          <p:spPr bwMode="auto">
            <a:xfrm>
              <a:off x="3214" y="3617"/>
              <a:ext cx="217" cy="120"/>
            </a:xfrm>
            <a:custGeom>
              <a:avLst/>
              <a:gdLst>
                <a:gd name="T0" fmla="*/ 0 w 217"/>
                <a:gd name="T1" fmla="*/ 0 h 120"/>
                <a:gd name="T2" fmla="*/ 0 w 217"/>
                <a:gd name="T3" fmla="*/ 120 h 120"/>
                <a:gd name="T4" fmla="*/ 48 w 217"/>
                <a:gd name="T5" fmla="*/ 60 h 120"/>
                <a:gd name="T6" fmla="*/ 48 w 217"/>
                <a:gd name="T7" fmla="*/ 120 h 120"/>
                <a:gd name="T8" fmla="*/ 109 w 217"/>
                <a:gd name="T9" fmla="*/ 60 h 120"/>
                <a:gd name="T10" fmla="*/ 109 w 217"/>
                <a:gd name="T11" fmla="*/ 120 h 120"/>
                <a:gd name="T12" fmla="*/ 157 w 217"/>
                <a:gd name="T13" fmla="*/ 60 h 120"/>
                <a:gd name="T14" fmla="*/ 157 w 217"/>
                <a:gd name="T15" fmla="*/ 120 h 120"/>
                <a:gd name="T16" fmla="*/ 217 w 217"/>
                <a:gd name="T17" fmla="*/ 60 h 120"/>
                <a:gd name="T18" fmla="*/ 217 w 217"/>
                <a:gd name="T19" fmla="*/ 0 h 120"/>
                <a:gd name="T20" fmla="*/ 0 w 217"/>
                <a:gd name="T21" fmla="*/ 0 h 1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7"/>
                <a:gd name="T34" fmla="*/ 0 h 120"/>
                <a:gd name="T35" fmla="*/ 217 w 217"/>
                <a:gd name="T36" fmla="*/ 120 h 1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7" h="120">
                  <a:moveTo>
                    <a:pt x="0" y="0"/>
                  </a:moveTo>
                  <a:lnTo>
                    <a:pt x="0" y="120"/>
                  </a:lnTo>
                  <a:lnTo>
                    <a:pt x="48" y="60"/>
                  </a:lnTo>
                  <a:lnTo>
                    <a:pt x="48" y="120"/>
                  </a:lnTo>
                  <a:lnTo>
                    <a:pt x="109" y="60"/>
                  </a:lnTo>
                  <a:lnTo>
                    <a:pt x="109" y="120"/>
                  </a:lnTo>
                  <a:lnTo>
                    <a:pt x="157" y="60"/>
                  </a:lnTo>
                  <a:lnTo>
                    <a:pt x="157" y="120"/>
                  </a:lnTo>
                  <a:lnTo>
                    <a:pt x="217" y="60"/>
                  </a:lnTo>
                  <a:lnTo>
                    <a:pt x="217"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5977" name="Rectangle 261"/>
            <p:cNvSpPr>
              <a:spLocks noChangeArrowheads="1"/>
            </p:cNvSpPr>
            <p:nvPr/>
          </p:nvSpPr>
          <p:spPr bwMode="auto">
            <a:xfrm>
              <a:off x="3214" y="3617"/>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78" name="Freeform 262"/>
            <p:cNvSpPr>
              <a:spLocks/>
            </p:cNvSpPr>
            <p:nvPr/>
          </p:nvSpPr>
          <p:spPr bwMode="auto">
            <a:xfrm>
              <a:off x="3214" y="3617"/>
              <a:ext cx="169" cy="144"/>
            </a:xfrm>
            <a:custGeom>
              <a:avLst/>
              <a:gdLst>
                <a:gd name="T0" fmla="*/ 12 w 169"/>
                <a:gd name="T1" fmla="*/ 0 h 144"/>
                <a:gd name="T2" fmla="*/ 12 w 169"/>
                <a:gd name="T3" fmla="*/ 120 h 144"/>
                <a:gd name="T4" fmla="*/ 12 w 169"/>
                <a:gd name="T5" fmla="*/ 132 h 144"/>
                <a:gd name="T6" fmla="*/ 0 w 169"/>
                <a:gd name="T7" fmla="*/ 120 h 144"/>
                <a:gd name="T8" fmla="*/ 48 w 169"/>
                <a:gd name="T9" fmla="*/ 60 h 144"/>
                <a:gd name="T10" fmla="*/ 60 w 169"/>
                <a:gd name="T11" fmla="*/ 48 h 144"/>
                <a:gd name="T12" fmla="*/ 60 w 169"/>
                <a:gd name="T13" fmla="*/ 60 h 144"/>
                <a:gd name="T14" fmla="*/ 60 w 169"/>
                <a:gd name="T15" fmla="*/ 120 h 144"/>
                <a:gd name="T16" fmla="*/ 60 w 169"/>
                <a:gd name="T17" fmla="*/ 132 h 144"/>
                <a:gd name="T18" fmla="*/ 48 w 169"/>
                <a:gd name="T19" fmla="*/ 120 h 144"/>
                <a:gd name="T20" fmla="*/ 109 w 169"/>
                <a:gd name="T21" fmla="*/ 60 h 144"/>
                <a:gd name="T22" fmla="*/ 121 w 169"/>
                <a:gd name="T23" fmla="*/ 48 h 144"/>
                <a:gd name="T24" fmla="*/ 121 w 169"/>
                <a:gd name="T25" fmla="*/ 60 h 144"/>
                <a:gd name="T26" fmla="*/ 121 w 169"/>
                <a:gd name="T27" fmla="*/ 120 h 144"/>
                <a:gd name="T28" fmla="*/ 121 w 169"/>
                <a:gd name="T29" fmla="*/ 132 h 144"/>
                <a:gd name="T30" fmla="*/ 109 w 169"/>
                <a:gd name="T31" fmla="*/ 120 h 144"/>
                <a:gd name="T32" fmla="*/ 157 w 169"/>
                <a:gd name="T33" fmla="*/ 60 h 144"/>
                <a:gd name="T34" fmla="*/ 169 w 169"/>
                <a:gd name="T35" fmla="*/ 48 h 144"/>
                <a:gd name="T36" fmla="*/ 169 w 169"/>
                <a:gd name="T37" fmla="*/ 60 h 144"/>
                <a:gd name="T38" fmla="*/ 169 w 169"/>
                <a:gd name="T39" fmla="*/ 120 h 144"/>
                <a:gd name="T40" fmla="*/ 169 w 169"/>
                <a:gd name="T41" fmla="*/ 132 h 144"/>
                <a:gd name="T42" fmla="*/ 157 w 169"/>
                <a:gd name="T43" fmla="*/ 144 h 144"/>
                <a:gd name="T44" fmla="*/ 157 w 169"/>
                <a:gd name="T45" fmla="*/ 120 h 144"/>
                <a:gd name="T46" fmla="*/ 157 w 169"/>
                <a:gd name="T47" fmla="*/ 60 h 144"/>
                <a:gd name="T48" fmla="*/ 169 w 169"/>
                <a:gd name="T49" fmla="*/ 60 h 144"/>
                <a:gd name="T50" fmla="*/ 169 w 169"/>
                <a:gd name="T51" fmla="*/ 72 h 144"/>
                <a:gd name="T52" fmla="*/ 121 w 169"/>
                <a:gd name="T53" fmla="*/ 132 h 144"/>
                <a:gd name="T54" fmla="*/ 109 w 169"/>
                <a:gd name="T55" fmla="*/ 144 h 144"/>
                <a:gd name="T56" fmla="*/ 109 w 169"/>
                <a:gd name="T57" fmla="*/ 120 h 144"/>
                <a:gd name="T58" fmla="*/ 109 w 169"/>
                <a:gd name="T59" fmla="*/ 60 h 144"/>
                <a:gd name="T60" fmla="*/ 121 w 169"/>
                <a:gd name="T61" fmla="*/ 60 h 144"/>
                <a:gd name="T62" fmla="*/ 121 w 169"/>
                <a:gd name="T63" fmla="*/ 72 h 144"/>
                <a:gd name="T64" fmla="*/ 60 w 169"/>
                <a:gd name="T65" fmla="*/ 132 h 144"/>
                <a:gd name="T66" fmla="*/ 48 w 169"/>
                <a:gd name="T67" fmla="*/ 144 h 144"/>
                <a:gd name="T68" fmla="*/ 48 w 169"/>
                <a:gd name="T69" fmla="*/ 120 h 144"/>
                <a:gd name="T70" fmla="*/ 48 w 169"/>
                <a:gd name="T71" fmla="*/ 60 h 144"/>
                <a:gd name="T72" fmla="*/ 60 w 169"/>
                <a:gd name="T73" fmla="*/ 60 h 144"/>
                <a:gd name="T74" fmla="*/ 60 w 169"/>
                <a:gd name="T75" fmla="*/ 72 h 144"/>
                <a:gd name="T76" fmla="*/ 12 w 169"/>
                <a:gd name="T77" fmla="*/ 132 h 144"/>
                <a:gd name="T78" fmla="*/ 0 w 169"/>
                <a:gd name="T79" fmla="*/ 144 h 144"/>
                <a:gd name="T80" fmla="*/ 0 w 169"/>
                <a:gd name="T81" fmla="*/ 120 h 144"/>
                <a:gd name="T82" fmla="*/ 0 w 169"/>
                <a:gd name="T83" fmla="*/ 0 h 144"/>
                <a:gd name="T84" fmla="*/ 12 w 169"/>
                <a:gd name="T85" fmla="*/ 0 h 1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9"/>
                <a:gd name="T130" fmla="*/ 0 h 144"/>
                <a:gd name="T131" fmla="*/ 169 w 169"/>
                <a:gd name="T132" fmla="*/ 144 h 1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9" h="144">
                  <a:moveTo>
                    <a:pt x="12" y="0"/>
                  </a:moveTo>
                  <a:lnTo>
                    <a:pt x="12" y="120"/>
                  </a:lnTo>
                  <a:lnTo>
                    <a:pt x="12" y="132"/>
                  </a:lnTo>
                  <a:lnTo>
                    <a:pt x="0" y="120"/>
                  </a:lnTo>
                  <a:lnTo>
                    <a:pt x="48" y="60"/>
                  </a:lnTo>
                  <a:lnTo>
                    <a:pt x="60" y="48"/>
                  </a:lnTo>
                  <a:lnTo>
                    <a:pt x="60" y="60"/>
                  </a:lnTo>
                  <a:lnTo>
                    <a:pt x="60" y="120"/>
                  </a:lnTo>
                  <a:lnTo>
                    <a:pt x="60" y="132"/>
                  </a:lnTo>
                  <a:lnTo>
                    <a:pt x="48" y="120"/>
                  </a:lnTo>
                  <a:lnTo>
                    <a:pt x="109" y="60"/>
                  </a:lnTo>
                  <a:lnTo>
                    <a:pt x="121" y="48"/>
                  </a:lnTo>
                  <a:lnTo>
                    <a:pt x="121" y="60"/>
                  </a:lnTo>
                  <a:lnTo>
                    <a:pt x="121" y="120"/>
                  </a:lnTo>
                  <a:lnTo>
                    <a:pt x="121" y="132"/>
                  </a:lnTo>
                  <a:lnTo>
                    <a:pt x="109" y="120"/>
                  </a:lnTo>
                  <a:lnTo>
                    <a:pt x="157" y="60"/>
                  </a:lnTo>
                  <a:lnTo>
                    <a:pt x="169" y="48"/>
                  </a:lnTo>
                  <a:lnTo>
                    <a:pt x="169" y="60"/>
                  </a:lnTo>
                  <a:lnTo>
                    <a:pt x="169" y="120"/>
                  </a:lnTo>
                  <a:lnTo>
                    <a:pt x="169" y="132"/>
                  </a:lnTo>
                  <a:lnTo>
                    <a:pt x="157" y="144"/>
                  </a:lnTo>
                  <a:lnTo>
                    <a:pt x="157" y="120"/>
                  </a:lnTo>
                  <a:lnTo>
                    <a:pt x="157" y="60"/>
                  </a:lnTo>
                  <a:lnTo>
                    <a:pt x="169" y="60"/>
                  </a:lnTo>
                  <a:lnTo>
                    <a:pt x="169" y="72"/>
                  </a:lnTo>
                  <a:lnTo>
                    <a:pt x="121" y="132"/>
                  </a:lnTo>
                  <a:lnTo>
                    <a:pt x="109" y="144"/>
                  </a:lnTo>
                  <a:lnTo>
                    <a:pt x="109" y="120"/>
                  </a:lnTo>
                  <a:lnTo>
                    <a:pt x="109" y="60"/>
                  </a:lnTo>
                  <a:lnTo>
                    <a:pt x="121" y="60"/>
                  </a:lnTo>
                  <a:lnTo>
                    <a:pt x="121" y="72"/>
                  </a:lnTo>
                  <a:lnTo>
                    <a:pt x="60" y="132"/>
                  </a:lnTo>
                  <a:lnTo>
                    <a:pt x="48" y="144"/>
                  </a:lnTo>
                  <a:lnTo>
                    <a:pt x="48" y="120"/>
                  </a:lnTo>
                  <a:lnTo>
                    <a:pt x="48" y="60"/>
                  </a:lnTo>
                  <a:lnTo>
                    <a:pt x="60" y="60"/>
                  </a:lnTo>
                  <a:lnTo>
                    <a:pt x="60" y="72"/>
                  </a:lnTo>
                  <a:lnTo>
                    <a:pt x="12" y="132"/>
                  </a:lnTo>
                  <a:lnTo>
                    <a:pt x="0" y="144"/>
                  </a:lnTo>
                  <a:lnTo>
                    <a:pt x="0" y="120"/>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5979" name="Freeform 263"/>
            <p:cNvSpPr>
              <a:spLocks/>
            </p:cNvSpPr>
            <p:nvPr/>
          </p:nvSpPr>
          <p:spPr bwMode="auto">
            <a:xfrm>
              <a:off x="3371" y="3677"/>
              <a:ext cx="72" cy="72"/>
            </a:xfrm>
            <a:custGeom>
              <a:avLst/>
              <a:gdLst>
                <a:gd name="T0" fmla="*/ 0 w 72"/>
                <a:gd name="T1" fmla="*/ 60 h 72"/>
                <a:gd name="T2" fmla="*/ 60 w 72"/>
                <a:gd name="T3" fmla="*/ 0 h 72"/>
                <a:gd name="T4" fmla="*/ 72 w 72"/>
                <a:gd name="T5" fmla="*/ 0 h 72"/>
                <a:gd name="T6" fmla="*/ 72 w 72"/>
                <a:gd name="T7" fmla="*/ 12 h 72"/>
                <a:gd name="T8" fmla="*/ 72 w 72"/>
                <a:gd name="T9" fmla="*/ 12 h 72"/>
                <a:gd name="T10" fmla="*/ 12 w 72"/>
                <a:gd name="T11" fmla="*/ 72 h 72"/>
                <a:gd name="T12" fmla="*/ 0 w 72"/>
                <a:gd name="T13" fmla="*/ 60 h 72"/>
                <a:gd name="T14" fmla="*/ 0 60000 65536"/>
                <a:gd name="T15" fmla="*/ 0 60000 65536"/>
                <a:gd name="T16" fmla="*/ 0 60000 65536"/>
                <a:gd name="T17" fmla="*/ 0 60000 65536"/>
                <a:gd name="T18" fmla="*/ 0 60000 65536"/>
                <a:gd name="T19" fmla="*/ 0 60000 65536"/>
                <a:gd name="T20" fmla="*/ 0 60000 65536"/>
                <a:gd name="T21" fmla="*/ 0 w 72"/>
                <a:gd name="T22" fmla="*/ 0 h 72"/>
                <a:gd name="T23" fmla="*/ 72 w 72"/>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72">
                  <a:moveTo>
                    <a:pt x="0" y="60"/>
                  </a:moveTo>
                  <a:lnTo>
                    <a:pt x="60" y="0"/>
                  </a:lnTo>
                  <a:lnTo>
                    <a:pt x="72" y="0"/>
                  </a:lnTo>
                  <a:lnTo>
                    <a:pt x="72" y="12"/>
                  </a:lnTo>
                  <a:lnTo>
                    <a:pt x="12" y="72"/>
                  </a:lnTo>
                  <a:lnTo>
                    <a:pt x="0" y="6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5980" name="Rectangle 264"/>
            <p:cNvSpPr>
              <a:spLocks noChangeArrowheads="1"/>
            </p:cNvSpPr>
            <p:nvPr/>
          </p:nvSpPr>
          <p:spPr bwMode="auto">
            <a:xfrm>
              <a:off x="3431" y="3617"/>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81" name="Rectangle 265"/>
            <p:cNvSpPr>
              <a:spLocks noChangeArrowheads="1"/>
            </p:cNvSpPr>
            <p:nvPr/>
          </p:nvSpPr>
          <p:spPr bwMode="auto">
            <a:xfrm>
              <a:off x="3431" y="3617"/>
              <a:ext cx="12" cy="6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82" name="Rectangle 266"/>
            <p:cNvSpPr>
              <a:spLocks noChangeArrowheads="1"/>
            </p:cNvSpPr>
            <p:nvPr/>
          </p:nvSpPr>
          <p:spPr bwMode="auto">
            <a:xfrm>
              <a:off x="1377" y="627"/>
              <a:ext cx="372"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Thread</a:t>
              </a:r>
              <a:endParaRPr lang="en-US" b="1" u="none"/>
            </a:p>
          </p:txBody>
        </p:sp>
        <p:sp>
          <p:nvSpPr>
            <p:cNvPr id="165983" name="Rectangle 267"/>
            <p:cNvSpPr>
              <a:spLocks noChangeArrowheads="1"/>
            </p:cNvSpPr>
            <p:nvPr/>
          </p:nvSpPr>
          <p:spPr bwMode="auto">
            <a:xfrm>
              <a:off x="1377" y="735"/>
              <a:ext cx="39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84" name="Rectangle 268"/>
            <p:cNvSpPr>
              <a:spLocks noChangeArrowheads="1"/>
            </p:cNvSpPr>
            <p:nvPr/>
          </p:nvSpPr>
          <p:spPr bwMode="auto">
            <a:xfrm>
              <a:off x="1774" y="663"/>
              <a:ext cx="49" cy="106"/>
            </a:xfrm>
            <a:prstGeom prst="rect">
              <a:avLst/>
            </a:prstGeom>
            <a:noFill/>
            <a:ln w="9525">
              <a:noFill/>
              <a:miter lim="800000"/>
              <a:headEnd/>
              <a:tailEnd/>
            </a:ln>
          </p:spPr>
          <p:txBody>
            <a:bodyPr wrap="none" lIns="0" tIns="0" rIns="0" bIns="0">
              <a:spAutoFit/>
            </a:bodyPr>
            <a:lstStyle/>
            <a:p>
              <a:r>
                <a:rPr lang="en-US" sz="1100" b="1" u="none">
                  <a:solidFill>
                    <a:srgbClr val="000000"/>
                  </a:solidFill>
                </a:rPr>
                <a:t>1</a:t>
              </a:r>
              <a:endParaRPr lang="en-US" b="1" u="none"/>
            </a:p>
          </p:txBody>
        </p:sp>
        <p:sp>
          <p:nvSpPr>
            <p:cNvPr id="165985" name="Rectangle 269"/>
            <p:cNvSpPr>
              <a:spLocks noChangeArrowheads="1"/>
            </p:cNvSpPr>
            <p:nvPr/>
          </p:nvSpPr>
          <p:spPr bwMode="auto">
            <a:xfrm>
              <a:off x="1774" y="759"/>
              <a:ext cx="4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86" name="Rectangle 270"/>
            <p:cNvSpPr>
              <a:spLocks noChangeArrowheads="1"/>
            </p:cNvSpPr>
            <p:nvPr/>
          </p:nvSpPr>
          <p:spPr bwMode="auto">
            <a:xfrm>
              <a:off x="2242" y="627"/>
              <a:ext cx="372"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Thread</a:t>
              </a:r>
              <a:endParaRPr lang="en-US" b="1" u="none"/>
            </a:p>
          </p:txBody>
        </p:sp>
        <p:sp>
          <p:nvSpPr>
            <p:cNvPr id="165987" name="Rectangle 271"/>
            <p:cNvSpPr>
              <a:spLocks noChangeArrowheads="1"/>
            </p:cNvSpPr>
            <p:nvPr/>
          </p:nvSpPr>
          <p:spPr bwMode="auto">
            <a:xfrm>
              <a:off x="2242" y="735"/>
              <a:ext cx="39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88" name="Rectangle 272"/>
            <p:cNvSpPr>
              <a:spLocks noChangeArrowheads="1"/>
            </p:cNvSpPr>
            <p:nvPr/>
          </p:nvSpPr>
          <p:spPr bwMode="auto">
            <a:xfrm>
              <a:off x="2638" y="675"/>
              <a:ext cx="49" cy="106"/>
            </a:xfrm>
            <a:prstGeom prst="rect">
              <a:avLst/>
            </a:prstGeom>
            <a:noFill/>
            <a:ln w="9525">
              <a:noFill/>
              <a:miter lim="800000"/>
              <a:headEnd/>
              <a:tailEnd/>
            </a:ln>
          </p:spPr>
          <p:txBody>
            <a:bodyPr wrap="none" lIns="0" tIns="0" rIns="0" bIns="0">
              <a:spAutoFit/>
            </a:bodyPr>
            <a:lstStyle/>
            <a:p>
              <a:r>
                <a:rPr lang="en-US" sz="1100" b="1" u="none">
                  <a:solidFill>
                    <a:srgbClr val="000000"/>
                  </a:solidFill>
                </a:rPr>
                <a:t>2</a:t>
              </a:r>
              <a:endParaRPr lang="en-US" b="1" u="none"/>
            </a:p>
          </p:txBody>
        </p:sp>
        <p:sp>
          <p:nvSpPr>
            <p:cNvPr id="165989" name="Rectangle 273"/>
            <p:cNvSpPr>
              <a:spLocks noChangeArrowheads="1"/>
            </p:cNvSpPr>
            <p:nvPr/>
          </p:nvSpPr>
          <p:spPr bwMode="auto">
            <a:xfrm>
              <a:off x="2638" y="771"/>
              <a:ext cx="6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90" name="Rectangle 274"/>
            <p:cNvSpPr>
              <a:spLocks noChangeArrowheads="1"/>
            </p:cNvSpPr>
            <p:nvPr/>
          </p:nvSpPr>
          <p:spPr bwMode="auto">
            <a:xfrm>
              <a:off x="3503" y="2596"/>
              <a:ext cx="339" cy="115"/>
            </a:xfrm>
            <a:prstGeom prst="rect">
              <a:avLst/>
            </a:prstGeom>
            <a:noFill/>
            <a:ln w="9525">
              <a:noFill/>
              <a:miter lim="800000"/>
              <a:headEnd/>
              <a:tailEnd/>
            </a:ln>
          </p:spPr>
          <p:txBody>
            <a:bodyPr wrap="none" lIns="0" tIns="0" rIns="0" bIns="0">
              <a:spAutoFit/>
            </a:bodyPr>
            <a:lstStyle/>
            <a:p>
              <a:r>
                <a:rPr lang="en-US" sz="1200" u="none">
                  <a:solidFill>
                    <a:srgbClr val="000000"/>
                  </a:solidFill>
                </a:rPr>
                <a:t>handle_</a:t>
              </a:r>
              <a:endParaRPr lang="en-US" b="1" u="none"/>
            </a:p>
          </p:txBody>
        </p:sp>
        <p:sp>
          <p:nvSpPr>
            <p:cNvPr id="165991" name="Freeform 275"/>
            <p:cNvSpPr>
              <a:spLocks/>
            </p:cNvSpPr>
            <p:nvPr/>
          </p:nvSpPr>
          <p:spPr bwMode="auto">
            <a:xfrm>
              <a:off x="3647" y="2812"/>
              <a:ext cx="144" cy="84"/>
            </a:xfrm>
            <a:custGeom>
              <a:avLst/>
              <a:gdLst>
                <a:gd name="T0" fmla="*/ 0 w 144"/>
                <a:gd name="T1" fmla="*/ 36 h 84"/>
                <a:gd name="T2" fmla="*/ 0 w 144"/>
                <a:gd name="T3" fmla="*/ 0 h 84"/>
                <a:gd name="T4" fmla="*/ 0 w 144"/>
                <a:gd name="T5" fmla="*/ 0 h 84"/>
                <a:gd name="T6" fmla="*/ 0 w 144"/>
                <a:gd name="T7" fmla="*/ 0 h 84"/>
                <a:gd name="T8" fmla="*/ 108 w 144"/>
                <a:gd name="T9" fmla="*/ 36 h 84"/>
                <a:gd name="T10" fmla="*/ 144 w 144"/>
                <a:gd name="T11" fmla="*/ 36 h 84"/>
                <a:gd name="T12" fmla="*/ 108 w 144"/>
                <a:gd name="T13" fmla="*/ 48 h 84"/>
                <a:gd name="T14" fmla="*/ 0 w 144"/>
                <a:gd name="T15" fmla="*/ 84 h 84"/>
                <a:gd name="T16" fmla="*/ 0 w 144"/>
                <a:gd name="T17" fmla="*/ 84 h 84"/>
                <a:gd name="T18" fmla="*/ 0 w 144"/>
                <a:gd name="T19" fmla="*/ 72 h 84"/>
                <a:gd name="T20" fmla="*/ 0 w 144"/>
                <a:gd name="T21" fmla="*/ 72 h 84"/>
                <a:gd name="T22" fmla="*/ 108 w 144"/>
                <a:gd name="T23" fmla="*/ 36 h 84"/>
                <a:gd name="T24" fmla="*/ 108 w 144"/>
                <a:gd name="T25" fmla="*/ 48 h 84"/>
                <a:gd name="T26" fmla="*/ 108 w 144"/>
                <a:gd name="T27" fmla="*/ 48 h 84"/>
                <a:gd name="T28" fmla="*/ 0 w 144"/>
                <a:gd name="T29" fmla="*/ 12 h 84"/>
                <a:gd name="T30" fmla="*/ 0 w 144"/>
                <a:gd name="T31" fmla="*/ 0 h 84"/>
                <a:gd name="T32" fmla="*/ 12 w 144"/>
                <a:gd name="T33" fmla="*/ 0 h 84"/>
                <a:gd name="T34" fmla="*/ 12 w 144"/>
                <a:gd name="T35" fmla="*/ 36 h 84"/>
                <a:gd name="T36" fmla="*/ 0 w 144"/>
                <a:gd name="T37" fmla="*/ 36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84"/>
                <a:gd name="T59" fmla="*/ 144 w 144"/>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84">
                  <a:moveTo>
                    <a:pt x="0" y="36"/>
                  </a:moveTo>
                  <a:lnTo>
                    <a:pt x="0" y="0"/>
                  </a:lnTo>
                  <a:lnTo>
                    <a:pt x="108" y="36"/>
                  </a:lnTo>
                  <a:lnTo>
                    <a:pt x="144" y="36"/>
                  </a:lnTo>
                  <a:lnTo>
                    <a:pt x="108" y="48"/>
                  </a:lnTo>
                  <a:lnTo>
                    <a:pt x="0" y="84"/>
                  </a:lnTo>
                  <a:lnTo>
                    <a:pt x="0" y="72"/>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5992" name="Freeform 276"/>
            <p:cNvSpPr>
              <a:spLocks/>
            </p:cNvSpPr>
            <p:nvPr/>
          </p:nvSpPr>
          <p:spPr bwMode="auto">
            <a:xfrm>
              <a:off x="3647" y="2848"/>
              <a:ext cx="12" cy="36"/>
            </a:xfrm>
            <a:custGeom>
              <a:avLst/>
              <a:gdLst>
                <a:gd name="T0" fmla="*/ 0 w 12"/>
                <a:gd name="T1" fmla="*/ 36 h 36"/>
                <a:gd name="T2" fmla="*/ 0 w 12"/>
                <a:gd name="T3" fmla="*/ 0 h 36"/>
                <a:gd name="T4" fmla="*/ 12 w 12"/>
                <a:gd name="T5" fmla="*/ 0 h 36"/>
                <a:gd name="T6" fmla="*/ 12 w 12"/>
                <a:gd name="T7" fmla="*/ 0 h 36"/>
                <a:gd name="T8" fmla="*/ 12 w 12"/>
                <a:gd name="T9" fmla="*/ 0 h 36"/>
                <a:gd name="T10" fmla="*/ 12 w 12"/>
                <a:gd name="T11" fmla="*/ 36 h 36"/>
                <a:gd name="T12" fmla="*/ 0 w 12"/>
                <a:gd name="T13" fmla="*/ 36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0" y="36"/>
                  </a:move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5993" name="Freeform 277"/>
            <p:cNvSpPr>
              <a:spLocks/>
            </p:cNvSpPr>
            <p:nvPr/>
          </p:nvSpPr>
          <p:spPr bwMode="auto">
            <a:xfrm>
              <a:off x="3647" y="2812"/>
              <a:ext cx="108" cy="72"/>
            </a:xfrm>
            <a:custGeom>
              <a:avLst/>
              <a:gdLst>
                <a:gd name="T0" fmla="*/ 0 w 108"/>
                <a:gd name="T1" fmla="*/ 36 h 72"/>
                <a:gd name="T2" fmla="*/ 0 w 108"/>
                <a:gd name="T3" fmla="*/ 0 h 72"/>
                <a:gd name="T4" fmla="*/ 108 w 108"/>
                <a:gd name="T5" fmla="*/ 36 h 72"/>
                <a:gd name="T6" fmla="*/ 0 w 108"/>
                <a:gd name="T7" fmla="*/ 72 h 72"/>
                <a:gd name="T8" fmla="*/ 0 w 108"/>
                <a:gd name="T9" fmla="*/ 36 h 72"/>
                <a:gd name="T10" fmla="*/ 0 60000 65536"/>
                <a:gd name="T11" fmla="*/ 0 60000 65536"/>
                <a:gd name="T12" fmla="*/ 0 60000 65536"/>
                <a:gd name="T13" fmla="*/ 0 60000 65536"/>
                <a:gd name="T14" fmla="*/ 0 60000 65536"/>
                <a:gd name="T15" fmla="*/ 0 w 108"/>
                <a:gd name="T16" fmla="*/ 0 h 72"/>
                <a:gd name="T17" fmla="*/ 108 w 108"/>
                <a:gd name="T18" fmla="*/ 72 h 72"/>
              </a:gdLst>
              <a:ahLst/>
              <a:cxnLst>
                <a:cxn ang="T10">
                  <a:pos x="T0" y="T1"/>
                </a:cxn>
                <a:cxn ang="T11">
                  <a:pos x="T2" y="T3"/>
                </a:cxn>
                <a:cxn ang="T12">
                  <a:pos x="T4" y="T5"/>
                </a:cxn>
                <a:cxn ang="T13">
                  <a:pos x="T6" y="T7"/>
                </a:cxn>
                <a:cxn ang="T14">
                  <a:pos x="T8" y="T9"/>
                </a:cxn>
              </a:cxnLst>
              <a:rect l="T15" t="T16" r="T17" b="T18"/>
              <a:pathLst>
                <a:path w="108" h="72">
                  <a:moveTo>
                    <a:pt x="0" y="36"/>
                  </a:moveTo>
                  <a:lnTo>
                    <a:pt x="0" y="0"/>
                  </a:lnTo>
                  <a:lnTo>
                    <a:pt x="108" y="36"/>
                  </a:lnTo>
                  <a:lnTo>
                    <a:pt x="0" y="72"/>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5994" name="Rectangle 278"/>
            <p:cNvSpPr>
              <a:spLocks noChangeArrowheads="1"/>
            </p:cNvSpPr>
            <p:nvPr/>
          </p:nvSpPr>
          <p:spPr bwMode="auto">
            <a:xfrm>
              <a:off x="2986" y="2848"/>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95" name="Rectangle 279"/>
            <p:cNvSpPr>
              <a:spLocks noChangeArrowheads="1"/>
            </p:cNvSpPr>
            <p:nvPr/>
          </p:nvSpPr>
          <p:spPr bwMode="auto">
            <a:xfrm>
              <a:off x="3647" y="2848"/>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96" name="Rectangle 280"/>
            <p:cNvSpPr>
              <a:spLocks noChangeArrowheads="1"/>
            </p:cNvSpPr>
            <p:nvPr/>
          </p:nvSpPr>
          <p:spPr bwMode="auto">
            <a:xfrm>
              <a:off x="2986" y="2848"/>
              <a:ext cx="66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97" name="Rectangle 281"/>
            <p:cNvSpPr>
              <a:spLocks noChangeArrowheads="1"/>
            </p:cNvSpPr>
            <p:nvPr/>
          </p:nvSpPr>
          <p:spPr bwMode="auto">
            <a:xfrm>
              <a:off x="3503" y="2692"/>
              <a:ext cx="346" cy="115"/>
            </a:xfrm>
            <a:prstGeom prst="rect">
              <a:avLst/>
            </a:prstGeom>
            <a:noFill/>
            <a:ln w="9525">
              <a:noFill/>
              <a:miter lim="800000"/>
              <a:headEnd/>
              <a:tailEnd/>
            </a:ln>
          </p:spPr>
          <p:txBody>
            <a:bodyPr wrap="none" lIns="0" tIns="0" rIns="0" bIns="0">
              <a:spAutoFit/>
            </a:bodyPr>
            <a:lstStyle/>
            <a:p>
              <a:r>
                <a:rPr lang="en-US" sz="1200" u="none">
                  <a:solidFill>
                    <a:srgbClr val="000000"/>
                  </a:solidFill>
                </a:rPr>
                <a:t>events()</a:t>
              </a:r>
              <a:endParaRPr lang="en-US" b="1" u="none"/>
            </a:p>
          </p:txBody>
        </p:sp>
        <p:sp>
          <p:nvSpPr>
            <p:cNvPr id="165998" name="Rectangle 282"/>
            <p:cNvSpPr>
              <a:spLocks noChangeArrowheads="1"/>
            </p:cNvSpPr>
            <p:nvPr/>
          </p:nvSpPr>
          <p:spPr bwMode="auto">
            <a:xfrm>
              <a:off x="4259" y="2956"/>
              <a:ext cx="216" cy="14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5999" name="Rectangle 283"/>
            <p:cNvSpPr>
              <a:spLocks noChangeArrowheads="1"/>
            </p:cNvSpPr>
            <p:nvPr/>
          </p:nvSpPr>
          <p:spPr bwMode="auto">
            <a:xfrm>
              <a:off x="4259" y="2956"/>
              <a:ext cx="22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00" name="Rectangle 284"/>
            <p:cNvSpPr>
              <a:spLocks noChangeArrowheads="1"/>
            </p:cNvSpPr>
            <p:nvPr/>
          </p:nvSpPr>
          <p:spPr bwMode="auto">
            <a:xfrm>
              <a:off x="4475" y="2956"/>
              <a:ext cx="12" cy="15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01" name="Rectangle 285"/>
            <p:cNvSpPr>
              <a:spLocks noChangeArrowheads="1"/>
            </p:cNvSpPr>
            <p:nvPr/>
          </p:nvSpPr>
          <p:spPr bwMode="auto">
            <a:xfrm>
              <a:off x="4259" y="3100"/>
              <a:ext cx="21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02" name="Rectangle 286"/>
            <p:cNvSpPr>
              <a:spLocks noChangeArrowheads="1"/>
            </p:cNvSpPr>
            <p:nvPr/>
          </p:nvSpPr>
          <p:spPr bwMode="auto">
            <a:xfrm>
              <a:off x="4259" y="2956"/>
              <a:ext cx="12" cy="14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03" name="Freeform 287"/>
            <p:cNvSpPr>
              <a:spLocks/>
            </p:cNvSpPr>
            <p:nvPr/>
          </p:nvSpPr>
          <p:spPr bwMode="auto">
            <a:xfrm>
              <a:off x="4463" y="2944"/>
              <a:ext cx="144" cy="84"/>
            </a:xfrm>
            <a:custGeom>
              <a:avLst/>
              <a:gdLst>
                <a:gd name="T0" fmla="*/ 144 w 144"/>
                <a:gd name="T1" fmla="*/ 48 h 84"/>
                <a:gd name="T2" fmla="*/ 144 w 144"/>
                <a:gd name="T3" fmla="*/ 84 h 84"/>
                <a:gd name="T4" fmla="*/ 144 w 144"/>
                <a:gd name="T5" fmla="*/ 84 h 84"/>
                <a:gd name="T6" fmla="*/ 144 w 144"/>
                <a:gd name="T7" fmla="*/ 84 h 84"/>
                <a:gd name="T8" fmla="*/ 36 w 144"/>
                <a:gd name="T9" fmla="*/ 48 h 84"/>
                <a:gd name="T10" fmla="*/ 0 w 144"/>
                <a:gd name="T11" fmla="*/ 48 h 84"/>
                <a:gd name="T12" fmla="*/ 36 w 144"/>
                <a:gd name="T13" fmla="*/ 36 h 84"/>
                <a:gd name="T14" fmla="*/ 144 w 144"/>
                <a:gd name="T15" fmla="*/ 0 h 84"/>
                <a:gd name="T16" fmla="*/ 144 w 144"/>
                <a:gd name="T17" fmla="*/ 0 h 84"/>
                <a:gd name="T18" fmla="*/ 144 w 144"/>
                <a:gd name="T19" fmla="*/ 12 h 84"/>
                <a:gd name="T20" fmla="*/ 144 w 144"/>
                <a:gd name="T21" fmla="*/ 12 h 84"/>
                <a:gd name="T22" fmla="*/ 36 w 144"/>
                <a:gd name="T23" fmla="*/ 48 h 84"/>
                <a:gd name="T24" fmla="*/ 36 w 144"/>
                <a:gd name="T25" fmla="*/ 36 h 84"/>
                <a:gd name="T26" fmla="*/ 36 w 144"/>
                <a:gd name="T27" fmla="*/ 36 h 84"/>
                <a:gd name="T28" fmla="*/ 144 w 144"/>
                <a:gd name="T29" fmla="*/ 72 h 84"/>
                <a:gd name="T30" fmla="*/ 144 w 144"/>
                <a:gd name="T31" fmla="*/ 84 h 84"/>
                <a:gd name="T32" fmla="*/ 132 w 144"/>
                <a:gd name="T33" fmla="*/ 84 h 84"/>
                <a:gd name="T34" fmla="*/ 132 w 144"/>
                <a:gd name="T35" fmla="*/ 48 h 84"/>
                <a:gd name="T36" fmla="*/ 144 w 144"/>
                <a:gd name="T37" fmla="*/ 48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84"/>
                <a:gd name="T59" fmla="*/ 144 w 144"/>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84">
                  <a:moveTo>
                    <a:pt x="144" y="48"/>
                  </a:moveTo>
                  <a:lnTo>
                    <a:pt x="144" y="84"/>
                  </a:lnTo>
                  <a:lnTo>
                    <a:pt x="36" y="48"/>
                  </a:lnTo>
                  <a:lnTo>
                    <a:pt x="0" y="48"/>
                  </a:lnTo>
                  <a:lnTo>
                    <a:pt x="36" y="36"/>
                  </a:lnTo>
                  <a:lnTo>
                    <a:pt x="144" y="0"/>
                  </a:lnTo>
                  <a:lnTo>
                    <a:pt x="144" y="12"/>
                  </a:lnTo>
                  <a:lnTo>
                    <a:pt x="36" y="48"/>
                  </a:lnTo>
                  <a:lnTo>
                    <a:pt x="36" y="36"/>
                  </a:lnTo>
                  <a:lnTo>
                    <a:pt x="144" y="72"/>
                  </a:lnTo>
                  <a:lnTo>
                    <a:pt x="144" y="84"/>
                  </a:lnTo>
                  <a:lnTo>
                    <a:pt x="132" y="84"/>
                  </a:lnTo>
                  <a:lnTo>
                    <a:pt x="132" y="48"/>
                  </a:lnTo>
                  <a:lnTo>
                    <a:pt x="144"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04" name="Freeform 288"/>
            <p:cNvSpPr>
              <a:spLocks/>
            </p:cNvSpPr>
            <p:nvPr/>
          </p:nvSpPr>
          <p:spPr bwMode="auto">
            <a:xfrm>
              <a:off x="4595" y="2956"/>
              <a:ext cx="12" cy="36"/>
            </a:xfrm>
            <a:custGeom>
              <a:avLst/>
              <a:gdLst>
                <a:gd name="T0" fmla="*/ 12 w 12"/>
                <a:gd name="T1" fmla="*/ 0 h 36"/>
                <a:gd name="T2" fmla="*/ 12 w 12"/>
                <a:gd name="T3" fmla="*/ 36 h 36"/>
                <a:gd name="T4" fmla="*/ 0 w 12"/>
                <a:gd name="T5" fmla="*/ 36 h 36"/>
                <a:gd name="T6" fmla="*/ 0 w 12"/>
                <a:gd name="T7" fmla="*/ 36 h 36"/>
                <a:gd name="T8" fmla="*/ 0 w 12"/>
                <a:gd name="T9" fmla="*/ 36 h 36"/>
                <a:gd name="T10" fmla="*/ 0 w 12"/>
                <a:gd name="T11" fmla="*/ 0 h 36"/>
                <a:gd name="T12" fmla="*/ 12 w 12"/>
                <a:gd name="T13" fmla="*/ 0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12" y="0"/>
                  </a:moveTo>
                  <a:lnTo>
                    <a:pt x="12" y="36"/>
                  </a:lnTo>
                  <a:lnTo>
                    <a:pt x="0" y="36"/>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05" name="Freeform 289"/>
            <p:cNvSpPr>
              <a:spLocks/>
            </p:cNvSpPr>
            <p:nvPr/>
          </p:nvSpPr>
          <p:spPr bwMode="auto">
            <a:xfrm>
              <a:off x="4499" y="2956"/>
              <a:ext cx="108" cy="72"/>
            </a:xfrm>
            <a:custGeom>
              <a:avLst/>
              <a:gdLst>
                <a:gd name="T0" fmla="*/ 108 w 108"/>
                <a:gd name="T1" fmla="*/ 36 h 72"/>
                <a:gd name="T2" fmla="*/ 108 w 108"/>
                <a:gd name="T3" fmla="*/ 72 h 72"/>
                <a:gd name="T4" fmla="*/ 0 w 108"/>
                <a:gd name="T5" fmla="*/ 36 h 72"/>
                <a:gd name="T6" fmla="*/ 108 w 108"/>
                <a:gd name="T7" fmla="*/ 0 h 72"/>
                <a:gd name="T8" fmla="*/ 108 w 108"/>
                <a:gd name="T9" fmla="*/ 36 h 72"/>
                <a:gd name="T10" fmla="*/ 0 60000 65536"/>
                <a:gd name="T11" fmla="*/ 0 60000 65536"/>
                <a:gd name="T12" fmla="*/ 0 60000 65536"/>
                <a:gd name="T13" fmla="*/ 0 60000 65536"/>
                <a:gd name="T14" fmla="*/ 0 60000 65536"/>
                <a:gd name="T15" fmla="*/ 0 w 108"/>
                <a:gd name="T16" fmla="*/ 0 h 72"/>
                <a:gd name="T17" fmla="*/ 108 w 108"/>
                <a:gd name="T18" fmla="*/ 72 h 72"/>
              </a:gdLst>
              <a:ahLst/>
              <a:cxnLst>
                <a:cxn ang="T10">
                  <a:pos x="T0" y="T1"/>
                </a:cxn>
                <a:cxn ang="T11">
                  <a:pos x="T2" y="T3"/>
                </a:cxn>
                <a:cxn ang="T12">
                  <a:pos x="T4" y="T5"/>
                </a:cxn>
                <a:cxn ang="T13">
                  <a:pos x="T6" y="T7"/>
                </a:cxn>
                <a:cxn ang="T14">
                  <a:pos x="T8" y="T9"/>
                </a:cxn>
              </a:cxnLst>
              <a:rect l="T15" t="T16" r="T17" b="T18"/>
              <a:pathLst>
                <a:path w="108" h="72">
                  <a:moveTo>
                    <a:pt x="108" y="36"/>
                  </a:moveTo>
                  <a:lnTo>
                    <a:pt x="108" y="72"/>
                  </a:lnTo>
                  <a:lnTo>
                    <a:pt x="0" y="36"/>
                  </a:lnTo>
                  <a:lnTo>
                    <a:pt x="108" y="0"/>
                  </a:lnTo>
                  <a:lnTo>
                    <a:pt x="108"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06" name="Rectangle 290"/>
            <p:cNvSpPr>
              <a:spLocks noChangeArrowheads="1"/>
            </p:cNvSpPr>
            <p:nvPr/>
          </p:nvSpPr>
          <p:spPr bwMode="auto">
            <a:xfrm>
              <a:off x="5160" y="299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07" name="Rectangle 291"/>
            <p:cNvSpPr>
              <a:spLocks noChangeArrowheads="1"/>
            </p:cNvSpPr>
            <p:nvPr/>
          </p:nvSpPr>
          <p:spPr bwMode="auto">
            <a:xfrm>
              <a:off x="4619" y="299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08" name="Rectangle 292"/>
            <p:cNvSpPr>
              <a:spLocks noChangeArrowheads="1"/>
            </p:cNvSpPr>
            <p:nvPr/>
          </p:nvSpPr>
          <p:spPr bwMode="auto">
            <a:xfrm>
              <a:off x="4619" y="2992"/>
              <a:ext cx="54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09" name="Rectangle 293"/>
            <p:cNvSpPr>
              <a:spLocks noChangeArrowheads="1"/>
            </p:cNvSpPr>
            <p:nvPr/>
          </p:nvSpPr>
          <p:spPr bwMode="auto">
            <a:xfrm>
              <a:off x="4499" y="2728"/>
              <a:ext cx="468" cy="115"/>
            </a:xfrm>
            <a:prstGeom prst="rect">
              <a:avLst/>
            </a:prstGeom>
            <a:noFill/>
            <a:ln w="9525">
              <a:noFill/>
              <a:miter lim="800000"/>
              <a:headEnd/>
              <a:tailEnd/>
            </a:ln>
          </p:spPr>
          <p:txBody>
            <a:bodyPr wrap="none" lIns="0" tIns="0" rIns="0" bIns="0">
              <a:spAutoFit/>
            </a:bodyPr>
            <a:lstStyle/>
            <a:p>
              <a:r>
                <a:rPr lang="en-US" sz="1200" u="none">
                  <a:solidFill>
                    <a:srgbClr val="000000"/>
                  </a:solidFill>
                </a:rPr>
                <a:t>reactivate_</a:t>
              </a:r>
              <a:endParaRPr lang="en-US" b="1" u="none"/>
            </a:p>
          </p:txBody>
        </p:sp>
        <p:sp>
          <p:nvSpPr>
            <p:cNvPr id="166010" name="Rectangle 294"/>
            <p:cNvSpPr>
              <a:spLocks noChangeArrowheads="1"/>
            </p:cNvSpPr>
            <p:nvPr/>
          </p:nvSpPr>
          <p:spPr bwMode="auto">
            <a:xfrm>
              <a:off x="4499" y="2824"/>
              <a:ext cx="350" cy="115"/>
            </a:xfrm>
            <a:prstGeom prst="rect">
              <a:avLst/>
            </a:prstGeom>
            <a:noFill/>
            <a:ln w="9525">
              <a:noFill/>
              <a:miter lim="800000"/>
              <a:headEnd/>
              <a:tailEnd/>
            </a:ln>
          </p:spPr>
          <p:txBody>
            <a:bodyPr wrap="none" lIns="0" tIns="0" rIns="0" bIns="0">
              <a:spAutoFit/>
            </a:bodyPr>
            <a:lstStyle/>
            <a:p>
              <a:r>
                <a:rPr lang="en-US" sz="1200" u="none">
                  <a:solidFill>
                    <a:srgbClr val="000000"/>
                  </a:solidFill>
                </a:rPr>
                <a:t>handle()</a:t>
              </a:r>
              <a:endParaRPr lang="en-US" b="1" u="none"/>
            </a:p>
          </p:txBody>
        </p:sp>
        <p:sp>
          <p:nvSpPr>
            <p:cNvPr id="166011" name="Rectangle 295"/>
            <p:cNvSpPr>
              <a:spLocks noChangeArrowheads="1"/>
            </p:cNvSpPr>
            <p:nvPr/>
          </p:nvSpPr>
          <p:spPr bwMode="auto">
            <a:xfrm>
              <a:off x="4331" y="1155"/>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12" name="Rectangle 296"/>
            <p:cNvSpPr>
              <a:spLocks noChangeArrowheads="1"/>
            </p:cNvSpPr>
            <p:nvPr/>
          </p:nvSpPr>
          <p:spPr bwMode="auto">
            <a:xfrm>
              <a:off x="3899" y="1299"/>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13" name="Freeform 297"/>
            <p:cNvSpPr>
              <a:spLocks/>
            </p:cNvSpPr>
            <p:nvPr/>
          </p:nvSpPr>
          <p:spPr bwMode="auto">
            <a:xfrm>
              <a:off x="3899" y="1155"/>
              <a:ext cx="432" cy="156"/>
            </a:xfrm>
            <a:custGeom>
              <a:avLst/>
              <a:gdLst>
                <a:gd name="T0" fmla="*/ 432 w 432"/>
                <a:gd name="T1" fmla="*/ 12 h 156"/>
                <a:gd name="T2" fmla="*/ 432 w 432"/>
                <a:gd name="T3" fmla="*/ 0 h 156"/>
                <a:gd name="T4" fmla="*/ 0 w 432"/>
                <a:gd name="T5" fmla="*/ 144 h 156"/>
                <a:gd name="T6" fmla="*/ 0 w 432"/>
                <a:gd name="T7" fmla="*/ 156 h 156"/>
                <a:gd name="T8" fmla="*/ 432 w 432"/>
                <a:gd name="T9" fmla="*/ 12 h 156"/>
                <a:gd name="T10" fmla="*/ 0 60000 65536"/>
                <a:gd name="T11" fmla="*/ 0 60000 65536"/>
                <a:gd name="T12" fmla="*/ 0 60000 65536"/>
                <a:gd name="T13" fmla="*/ 0 60000 65536"/>
                <a:gd name="T14" fmla="*/ 0 60000 65536"/>
                <a:gd name="T15" fmla="*/ 0 w 432"/>
                <a:gd name="T16" fmla="*/ 0 h 156"/>
                <a:gd name="T17" fmla="*/ 432 w 432"/>
                <a:gd name="T18" fmla="*/ 156 h 156"/>
              </a:gdLst>
              <a:ahLst/>
              <a:cxnLst>
                <a:cxn ang="T10">
                  <a:pos x="T0" y="T1"/>
                </a:cxn>
                <a:cxn ang="T11">
                  <a:pos x="T2" y="T3"/>
                </a:cxn>
                <a:cxn ang="T12">
                  <a:pos x="T4" y="T5"/>
                </a:cxn>
                <a:cxn ang="T13">
                  <a:pos x="T6" y="T7"/>
                </a:cxn>
                <a:cxn ang="T14">
                  <a:pos x="T8" y="T9"/>
                </a:cxn>
              </a:cxnLst>
              <a:rect l="T15" t="T16" r="T17" b="T18"/>
              <a:pathLst>
                <a:path w="432" h="156">
                  <a:moveTo>
                    <a:pt x="432" y="12"/>
                  </a:moveTo>
                  <a:lnTo>
                    <a:pt x="432" y="0"/>
                  </a:lnTo>
                  <a:lnTo>
                    <a:pt x="0" y="144"/>
                  </a:lnTo>
                  <a:lnTo>
                    <a:pt x="0" y="156"/>
                  </a:lnTo>
                  <a:lnTo>
                    <a:pt x="432"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14" name="Freeform 298"/>
            <p:cNvSpPr>
              <a:spLocks/>
            </p:cNvSpPr>
            <p:nvPr/>
          </p:nvSpPr>
          <p:spPr bwMode="auto">
            <a:xfrm>
              <a:off x="5028" y="3593"/>
              <a:ext cx="144" cy="72"/>
            </a:xfrm>
            <a:custGeom>
              <a:avLst/>
              <a:gdLst>
                <a:gd name="T0" fmla="*/ 0 w 144"/>
                <a:gd name="T1" fmla="*/ 24 h 72"/>
                <a:gd name="T2" fmla="*/ 0 w 144"/>
                <a:gd name="T3" fmla="*/ 0 h 72"/>
                <a:gd name="T4" fmla="*/ 0 w 144"/>
                <a:gd name="T5" fmla="*/ 0 h 72"/>
                <a:gd name="T6" fmla="*/ 0 w 144"/>
                <a:gd name="T7" fmla="*/ 0 h 72"/>
                <a:gd name="T8" fmla="*/ 108 w 144"/>
                <a:gd name="T9" fmla="*/ 24 h 72"/>
                <a:gd name="T10" fmla="*/ 144 w 144"/>
                <a:gd name="T11" fmla="*/ 24 h 72"/>
                <a:gd name="T12" fmla="*/ 108 w 144"/>
                <a:gd name="T13" fmla="*/ 36 h 72"/>
                <a:gd name="T14" fmla="*/ 0 w 144"/>
                <a:gd name="T15" fmla="*/ 72 h 72"/>
                <a:gd name="T16" fmla="*/ 0 w 144"/>
                <a:gd name="T17" fmla="*/ 72 h 72"/>
                <a:gd name="T18" fmla="*/ 0 w 144"/>
                <a:gd name="T19" fmla="*/ 60 h 72"/>
                <a:gd name="T20" fmla="*/ 0 w 144"/>
                <a:gd name="T21" fmla="*/ 60 h 72"/>
                <a:gd name="T22" fmla="*/ 108 w 144"/>
                <a:gd name="T23" fmla="*/ 24 h 72"/>
                <a:gd name="T24" fmla="*/ 108 w 144"/>
                <a:gd name="T25" fmla="*/ 36 h 72"/>
                <a:gd name="T26" fmla="*/ 108 w 144"/>
                <a:gd name="T27" fmla="*/ 36 h 72"/>
                <a:gd name="T28" fmla="*/ 0 w 144"/>
                <a:gd name="T29" fmla="*/ 12 h 72"/>
                <a:gd name="T30" fmla="*/ 0 w 144"/>
                <a:gd name="T31" fmla="*/ 0 h 72"/>
                <a:gd name="T32" fmla="*/ 12 w 144"/>
                <a:gd name="T33" fmla="*/ 0 h 72"/>
                <a:gd name="T34" fmla="*/ 12 w 144"/>
                <a:gd name="T35" fmla="*/ 24 h 72"/>
                <a:gd name="T36" fmla="*/ 0 w 144"/>
                <a:gd name="T37" fmla="*/ 24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72"/>
                <a:gd name="T59" fmla="*/ 144 w 144"/>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72">
                  <a:moveTo>
                    <a:pt x="0" y="24"/>
                  </a:moveTo>
                  <a:lnTo>
                    <a:pt x="0" y="0"/>
                  </a:lnTo>
                  <a:lnTo>
                    <a:pt x="108" y="24"/>
                  </a:lnTo>
                  <a:lnTo>
                    <a:pt x="144" y="24"/>
                  </a:lnTo>
                  <a:lnTo>
                    <a:pt x="108" y="36"/>
                  </a:lnTo>
                  <a:lnTo>
                    <a:pt x="0" y="72"/>
                  </a:lnTo>
                  <a:lnTo>
                    <a:pt x="0" y="60"/>
                  </a:lnTo>
                  <a:lnTo>
                    <a:pt x="108" y="24"/>
                  </a:lnTo>
                  <a:lnTo>
                    <a:pt x="108" y="36"/>
                  </a:lnTo>
                  <a:lnTo>
                    <a:pt x="0" y="12"/>
                  </a:ln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15" name="Freeform 299"/>
            <p:cNvSpPr>
              <a:spLocks/>
            </p:cNvSpPr>
            <p:nvPr/>
          </p:nvSpPr>
          <p:spPr bwMode="auto">
            <a:xfrm>
              <a:off x="5028" y="3617"/>
              <a:ext cx="12" cy="36"/>
            </a:xfrm>
            <a:custGeom>
              <a:avLst/>
              <a:gdLst>
                <a:gd name="T0" fmla="*/ 0 w 12"/>
                <a:gd name="T1" fmla="*/ 36 h 36"/>
                <a:gd name="T2" fmla="*/ 0 w 12"/>
                <a:gd name="T3" fmla="*/ 0 h 36"/>
                <a:gd name="T4" fmla="*/ 12 w 12"/>
                <a:gd name="T5" fmla="*/ 0 h 36"/>
                <a:gd name="T6" fmla="*/ 12 w 12"/>
                <a:gd name="T7" fmla="*/ 0 h 36"/>
                <a:gd name="T8" fmla="*/ 12 w 12"/>
                <a:gd name="T9" fmla="*/ 0 h 36"/>
                <a:gd name="T10" fmla="*/ 12 w 12"/>
                <a:gd name="T11" fmla="*/ 36 h 36"/>
                <a:gd name="T12" fmla="*/ 0 w 12"/>
                <a:gd name="T13" fmla="*/ 36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0" y="36"/>
                  </a:move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16" name="Freeform 300"/>
            <p:cNvSpPr>
              <a:spLocks/>
            </p:cNvSpPr>
            <p:nvPr/>
          </p:nvSpPr>
          <p:spPr bwMode="auto">
            <a:xfrm>
              <a:off x="5028" y="3593"/>
              <a:ext cx="108" cy="60"/>
            </a:xfrm>
            <a:custGeom>
              <a:avLst/>
              <a:gdLst>
                <a:gd name="T0" fmla="*/ 0 w 108"/>
                <a:gd name="T1" fmla="*/ 24 h 60"/>
                <a:gd name="T2" fmla="*/ 0 w 108"/>
                <a:gd name="T3" fmla="*/ 0 h 60"/>
                <a:gd name="T4" fmla="*/ 108 w 108"/>
                <a:gd name="T5" fmla="*/ 24 h 60"/>
                <a:gd name="T6" fmla="*/ 0 w 108"/>
                <a:gd name="T7" fmla="*/ 60 h 60"/>
                <a:gd name="T8" fmla="*/ 0 w 108"/>
                <a:gd name="T9" fmla="*/ 24 h 60"/>
                <a:gd name="T10" fmla="*/ 0 60000 65536"/>
                <a:gd name="T11" fmla="*/ 0 60000 65536"/>
                <a:gd name="T12" fmla="*/ 0 60000 65536"/>
                <a:gd name="T13" fmla="*/ 0 60000 65536"/>
                <a:gd name="T14" fmla="*/ 0 60000 65536"/>
                <a:gd name="T15" fmla="*/ 0 w 108"/>
                <a:gd name="T16" fmla="*/ 0 h 60"/>
                <a:gd name="T17" fmla="*/ 108 w 108"/>
                <a:gd name="T18" fmla="*/ 60 h 60"/>
              </a:gdLst>
              <a:ahLst/>
              <a:cxnLst>
                <a:cxn ang="T10">
                  <a:pos x="T0" y="T1"/>
                </a:cxn>
                <a:cxn ang="T11">
                  <a:pos x="T2" y="T3"/>
                </a:cxn>
                <a:cxn ang="T12">
                  <a:pos x="T4" y="T5"/>
                </a:cxn>
                <a:cxn ang="T13">
                  <a:pos x="T6" y="T7"/>
                </a:cxn>
                <a:cxn ang="T14">
                  <a:pos x="T8" y="T9"/>
                </a:cxn>
              </a:cxnLst>
              <a:rect l="T15" t="T16" r="T17" b="T18"/>
              <a:pathLst>
                <a:path w="108" h="60">
                  <a:moveTo>
                    <a:pt x="0" y="24"/>
                  </a:moveTo>
                  <a:lnTo>
                    <a:pt x="0" y="0"/>
                  </a:lnTo>
                  <a:lnTo>
                    <a:pt x="108" y="24"/>
                  </a:lnTo>
                  <a:lnTo>
                    <a:pt x="0" y="60"/>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17" name="Rectangle 301"/>
            <p:cNvSpPr>
              <a:spLocks noChangeArrowheads="1"/>
            </p:cNvSpPr>
            <p:nvPr/>
          </p:nvSpPr>
          <p:spPr bwMode="auto">
            <a:xfrm>
              <a:off x="4007" y="361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18" name="Rectangle 302"/>
            <p:cNvSpPr>
              <a:spLocks noChangeArrowheads="1"/>
            </p:cNvSpPr>
            <p:nvPr/>
          </p:nvSpPr>
          <p:spPr bwMode="auto">
            <a:xfrm>
              <a:off x="5016" y="361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19" name="Rectangle 303"/>
            <p:cNvSpPr>
              <a:spLocks noChangeArrowheads="1"/>
            </p:cNvSpPr>
            <p:nvPr/>
          </p:nvSpPr>
          <p:spPr bwMode="auto">
            <a:xfrm>
              <a:off x="4007" y="3617"/>
              <a:ext cx="100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20" name="Rectangle 304"/>
            <p:cNvSpPr>
              <a:spLocks noChangeArrowheads="1"/>
            </p:cNvSpPr>
            <p:nvPr/>
          </p:nvSpPr>
          <p:spPr bwMode="auto">
            <a:xfrm>
              <a:off x="4523" y="3473"/>
              <a:ext cx="637" cy="115"/>
            </a:xfrm>
            <a:prstGeom prst="rect">
              <a:avLst/>
            </a:prstGeom>
            <a:noFill/>
            <a:ln w="9525">
              <a:noFill/>
              <a:miter lim="800000"/>
              <a:headEnd/>
              <a:tailEnd/>
            </a:ln>
          </p:spPr>
          <p:txBody>
            <a:bodyPr wrap="none" lIns="0" tIns="0" rIns="0" bIns="0">
              <a:spAutoFit/>
            </a:bodyPr>
            <a:lstStyle/>
            <a:p>
              <a:r>
                <a:rPr lang="en-US" sz="1200" u="none">
                  <a:solidFill>
                    <a:srgbClr val="000000"/>
                  </a:solidFill>
                </a:rPr>
                <a:t>handle_event()</a:t>
              </a:r>
              <a:endParaRPr lang="en-US" b="1" u="none"/>
            </a:p>
          </p:txBody>
        </p:sp>
        <p:sp>
          <p:nvSpPr>
            <p:cNvPr id="166021" name="Freeform 305"/>
            <p:cNvSpPr>
              <a:spLocks/>
            </p:cNvSpPr>
            <p:nvPr/>
          </p:nvSpPr>
          <p:spPr bwMode="auto">
            <a:xfrm>
              <a:off x="4031" y="3365"/>
              <a:ext cx="108" cy="72"/>
            </a:xfrm>
            <a:custGeom>
              <a:avLst/>
              <a:gdLst>
                <a:gd name="T0" fmla="*/ 108 w 108"/>
                <a:gd name="T1" fmla="*/ 36 h 72"/>
                <a:gd name="T2" fmla="*/ 108 w 108"/>
                <a:gd name="T3" fmla="*/ 72 h 72"/>
                <a:gd name="T4" fmla="*/ 108 w 108"/>
                <a:gd name="T5" fmla="*/ 72 h 72"/>
                <a:gd name="T6" fmla="*/ 108 w 108"/>
                <a:gd name="T7" fmla="*/ 72 h 72"/>
                <a:gd name="T8" fmla="*/ 0 w 108"/>
                <a:gd name="T9" fmla="*/ 36 h 72"/>
                <a:gd name="T10" fmla="*/ 0 w 108"/>
                <a:gd name="T11" fmla="*/ 24 h 72"/>
                <a:gd name="T12" fmla="*/ 0 w 108"/>
                <a:gd name="T13" fmla="*/ 24 h 72"/>
                <a:gd name="T14" fmla="*/ 108 w 108"/>
                <a:gd name="T15" fmla="*/ 0 h 72"/>
                <a:gd name="T16" fmla="*/ 108 w 108"/>
                <a:gd name="T17" fmla="*/ 0 h 72"/>
                <a:gd name="T18" fmla="*/ 108 w 108"/>
                <a:gd name="T19" fmla="*/ 12 h 72"/>
                <a:gd name="T20" fmla="*/ 108 w 108"/>
                <a:gd name="T21" fmla="*/ 12 h 72"/>
                <a:gd name="T22" fmla="*/ 0 w 108"/>
                <a:gd name="T23" fmla="*/ 36 h 72"/>
                <a:gd name="T24" fmla="*/ 0 w 108"/>
                <a:gd name="T25" fmla="*/ 24 h 72"/>
                <a:gd name="T26" fmla="*/ 0 w 108"/>
                <a:gd name="T27" fmla="*/ 24 h 72"/>
                <a:gd name="T28" fmla="*/ 108 w 108"/>
                <a:gd name="T29" fmla="*/ 60 h 72"/>
                <a:gd name="T30" fmla="*/ 108 w 108"/>
                <a:gd name="T31" fmla="*/ 72 h 72"/>
                <a:gd name="T32" fmla="*/ 96 w 108"/>
                <a:gd name="T33" fmla="*/ 72 h 72"/>
                <a:gd name="T34" fmla="*/ 96 w 108"/>
                <a:gd name="T35" fmla="*/ 36 h 72"/>
                <a:gd name="T36" fmla="*/ 108 w 108"/>
                <a:gd name="T37" fmla="*/ 36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72"/>
                <a:gd name="T59" fmla="*/ 108 w 108"/>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72">
                  <a:moveTo>
                    <a:pt x="108" y="36"/>
                  </a:moveTo>
                  <a:lnTo>
                    <a:pt x="108" y="72"/>
                  </a:lnTo>
                  <a:lnTo>
                    <a:pt x="0" y="36"/>
                  </a:lnTo>
                  <a:lnTo>
                    <a:pt x="0" y="24"/>
                  </a:lnTo>
                  <a:lnTo>
                    <a:pt x="108" y="0"/>
                  </a:lnTo>
                  <a:lnTo>
                    <a:pt x="108" y="12"/>
                  </a:lnTo>
                  <a:lnTo>
                    <a:pt x="0" y="36"/>
                  </a:lnTo>
                  <a:lnTo>
                    <a:pt x="0" y="24"/>
                  </a:lnTo>
                  <a:lnTo>
                    <a:pt x="108" y="60"/>
                  </a:lnTo>
                  <a:lnTo>
                    <a:pt x="108" y="72"/>
                  </a:lnTo>
                  <a:lnTo>
                    <a:pt x="96" y="72"/>
                  </a:lnTo>
                  <a:lnTo>
                    <a:pt x="96" y="36"/>
                  </a:lnTo>
                  <a:lnTo>
                    <a:pt x="108"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22" name="Freeform 306"/>
            <p:cNvSpPr>
              <a:spLocks/>
            </p:cNvSpPr>
            <p:nvPr/>
          </p:nvSpPr>
          <p:spPr bwMode="auto">
            <a:xfrm>
              <a:off x="4127" y="3377"/>
              <a:ext cx="12" cy="24"/>
            </a:xfrm>
            <a:custGeom>
              <a:avLst/>
              <a:gdLst>
                <a:gd name="T0" fmla="*/ 12 w 12"/>
                <a:gd name="T1" fmla="*/ 0 h 24"/>
                <a:gd name="T2" fmla="*/ 12 w 12"/>
                <a:gd name="T3" fmla="*/ 24 h 24"/>
                <a:gd name="T4" fmla="*/ 0 w 12"/>
                <a:gd name="T5" fmla="*/ 24 h 24"/>
                <a:gd name="T6" fmla="*/ 0 w 12"/>
                <a:gd name="T7" fmla="*/ 24 h 24"/>
                <a:gd name="T8" fmla="*/ 0 w 12"/>
                <a:gd name="T9" fmla="*/ 24 h 24"/>
                <a:gd name="T10" fmla="*/ 0 w 12"/>
                <a:gd name="T11" fmla="*/ 0 h 24"/>
                <a:gd name="T12" fmla="*/ 12 w 12"/>
                <a:gd name="T13" fmla="*/ 0 h 24"/>
                <a:gd name="T14" fmla="*/ 0 60000 65536"/>
                <a:gd name="T15" fmla="*/ 0 60000 65536"/>
                <a:gd name="T16" fmla="*/ 0 60000 65536"/>
                <a:gd name="T17" fmla="*/ 0 60000 65536"/>
                <a:gd name="T18" fmla="*/ 0 60000 65536"/>
                <a:gd name="T19" fmla="*/ 0 60000 65536"/>
                <a:gd name="T20" fmla="*/ 0 60000 65536"/>
                <a:gd name="T21" fmla="*/ 0 w 12"/>
                <a:gd name="T22" fmla="*/ 0 h 24"/>
                <a:gd name="T23" fmla="*/ 12 w 1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4">
                  <a:moveTo>
                    <a:pt x="12" y="0"/>
                  </a:moveTo>
                  <a:lnTo>
                    <a:pt x="12" y="24"/>
                  </a:lnTo>
                  <a:lnTo>
                    <a:pt x="0" y="24"/>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23" name="Freeform 307"/>
            <p:cNvSpPr>
              <a:spLocks/>
            </p:cNvSpPr>
            <p:nvPr/>
          </p:nvSpPr>
          <p:spPr bwMode="auto">
            <a:xfrm>
              <a:off x="4031" y="3377"/>
              <a:ext cx="108" cy="60"/>
            </a:xfrm>
            <a:custGeom>
              <a:avLst/>
              <a:gdLst>
                <a:gd name="T0" fmla="*/ 108 w 108"/>
                <a:gd name="T1" fmla="*/ 24 h 60"/>
                <a:gd name="T2" fmla="*/ 108 w 108"/>
                <a:gd name="T3" fmla="*/ 60 h 60"/>
                <a:gd name="T4" fmla="*/ 0 w 108"/>
                <a:gd name="T5" fmla="*/ 24 h 60"/>
                <a:gd name="T6" fmla="*/ 108 w 108"/>
                <a:gd name="T7" fmla="*/ 0 h 60"/>
                <a:gd name="T8" fmla="*/ 108 w 108"/>
                <a:gd name="T9" fmla="*/ 24 h 60"/>
                <a:gd name="T10" fmla="*/ 0 60000 65536"/>
                <a:gd name="T11" fmla="*/ 0 60000 65536"/>
                <a:gd name="T12" fmla="*/ 0 60000 65536"/>
                <a:gd name="T13" fmla="*/ 0 60000 65536"/>
                <a:gd name="T14" fmla="*/ 0 60000 65536"/>
                <a:gd name="T15" fmla="*/ 0 w 108"/>
                <a:gd name="T16" fmla="*/ 0 h 60"/>
                <a:gd name="T17" fmla="*/ 108 w 108"/>
                <a:gd name="T18" fmla="*/ 60 h 60"/>
              </a:gdLst>
              <a:ahLst/>
              <a:cxnLst>
                <a:cxn ang="T10">
                  <a:pos x="T0" y="T1"/>
                </a:cxn>
                <a:cxn ang="T11">
                  <a:pos x="T2" y="T3"/>
                </a:cxn>
                <a:cxn ang="T12">
                  <a:pos x="T4" y="T5"/>
                </a:cxn>
                <a:cxn ang="T13">
                  <a:pos x="T6" y="T7"/>
                </a:cxn>
                <a:cxn ang="T14">
                  <a:pos x="T8" y="T9"/>
                </a:cxn>
              </a:cxnLst>
              <a:rect l="T15" t="T16" r="T17" b="T18"/>
              <a:pathLst>
                <a:path w="108" h="60">
                  <a:moveTo>
                    <a:pt x="108" y="24"/>
                  </a:moveTo>
                  <a:lnTo>
                    <a:pt x="108" y="60"/>
                  </a:lnTo>
                  <a:lnTo>
                    <a:pt x="0" y="24"/>
                  </a:lnTo>
                  <a:lnTo>
                    <a:pt x="108" y="0"/>
                  </a:lnTo>
                  <a:lnTo>
                    <a:pt x="108"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24" name="Rectangle 308"/>
            <p:cNvSpPr>
              <a:spLocks noChangeArrowheads="1"/>
            </p:cNvSpPr>
            <p:nvPr/>
          </p:nvSpPr>
          <p:spPr bwMode="auto">
            <a:xfrm>
              <a:off x="4763" y="3401"/>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25" name="Rectangle 309"/>
            <p:cNvSpPr>
              <a:spLocks noChangeArrowheads="1"/>
            </p:cNvSpPr>
            <p:nvPr/>
          </p:nvSpPr>
          <p:spPr bwMode="auto">
            <a:xfrm>
              <a:off x="4151" y="3401"/>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26" name="Rectangle 310"/>
            <p:cNvSpPr>
              <a:spLocks noChangeArrowheads="1"/>
            </p:cNvSpPr>
            <p:nvPr/>
          </p:nvSpPr>
          <p:spPr bwMode="auto">
            <a:xfrm>
              <a:off x="4151" y="3401"/>
              <a:ext cx="61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27" name="Rectangle 311"/>
            <p:cNvSpPr>
              <a:spLocks noChangeArrowheads="1"/>
            </p:cNvSpPr>
            <p:nvPr/>
          </p:nvSpPr>
          <p:spPr bwMode="auto">
            <a:xfrm>
              <a:off x="4511" y="3268"/>
              <a:ext cx="234"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event</a:t>
              </a:r>
              <a:endParaRPr lang="en-US" b="1" u="none"/>
            </a:p>
          </p:txBody>
        </p:sp>
        <p:sp>
          <p:nvSpPr>
            <p:cNvPr id="166028" name="Rectangle 312"/>
            <p:cNvSpPr>
              <a:spLocks noChangeArrowheads="1"/>
            </p:cNvSpPr>
            <p:nvPr/>
          </p:nvSpPr>
          <p:spPr bwMode="auto">
            <a:xfrm>
              <a:off x="5160" y="3581"/>
              <a:ext cx="216" cy="52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6029" name="Rectangle 313"/>
            <p:cNvSpPr>
              <a:spLocks noChangeArrowheads="1"/>
            </p:cNvSpPr>
            <p:nvPr/>
          </p:nvSpPr>
          <p:spPr bwMode="auto">
            <a:xfrm>
              <a:off x="5160" y="3581"/>
              <a:ext cx="22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30" name="Rectangle 314"/>
            <p:cNvSpPr>
              <a:spLocks noChangeArrowheads="1"/>
            </p:cNvSpPr>
            <p:nvPr/>
          </p:nvSpPr>
          <p:spPr bwMode="auto">
            <a:xfrm>
              <a:off x="5376" y="3581"/>
              <a:ext cx="12" cy="54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31" name="Rectangle 315"/>
            <p:cNvSpPr>
              <a:spLocks noChangeArrowheads="1"/>
            </p:cNvSpPr>
            <p:nvPr/>
          </p:nvSpPr>
          <p:spPr bwMode="auto">
            <a:xfrm>
              <a:off x="5160" y="4109"/>
              <a:ext cx="21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32" name="Rectangle 316"/>
            <p:cNvSpPr>
              <a:spLocks noChangeArrowheads="1"/>
            </p:cNvSpPr>
            <p:nvPr/>
          </p:nvSpPr>
          <p:spPr bwMode="auto">
            <a:xfrm>
              <a:off x="5160" y="3581"/>
              <a:ext cx="12" cy="52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33" name="Freeform 317"/>
            <p:cNvSpPr>
              <a:spLocks/>
            </p:cNvSpPr>
            <p:nvPr/>
          </p:nvSpPr>
          <p:spPr bwMode="auto">
            <a:xfrm>
              <a:off x="5160" y="4073"/>
              <a:ext cx="216" cy="108"/>
            </a:xfrm>
            <a:custGeom>
              <a:avLst/>
              <a:gdLst>
                <a:gd name="T0" fmla="*/ 0 w 216"/>
                <a:gd name="T1" fmla="*/ 0 h 108"/>
                <a:gd name="T2" fmla="*/ 0 w 216"/>
                <a:gd name="T3" fmla="*/ 108 h 108"/>
                <a:gd name="T4" fmla="*/ 48 w 216"/>
                <a:gd name="T5" fmla="*/ 48 h 108"/>
                <a:gd name="T6" fmla="*/ 48 w 216"/>
                <a:gd name="T7" fmla="*/ 108 h 108"/>
                <a:gd name="T8" fmla="*/ 108 w 216"/>
                <a:gd name="T9" fmla="*/ 48 h 108"/>
                <a:gd name="T10" fmla="*/ 108 w 216"/>
                <a:gd name="T11" fmla="*/ 108 h 108"/>
                <a:gd name="T12" fmla="*/ 156 w 216"/>
                <a:gd name="T13" fmla="*/ 48 h 108"/>
                <a:gd name="T14" fmla="*/ 156 w 216"/>
                <a:gd name="T15" fmla="*/ 108 h 108"/>
                <a:gd name="T16" fmla="*/ 216 w 216"/>
                <a:gd name="T17" fmla="*/ 48 h 108"/>
                <a:gd name="T18" fmla="*/ 216 w 216"/>
                <a:gd name="T19" fmla="*/ 0 h 108"/>
                <a:gd name="T20" fmla="*/ 0 w 216"/>
                <a:gd name="T21" fmla="*/ 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
                <a:gd name="T34" fmla="*/ 0 h 108"/>
                <a:gd name="T35" fmla="*/ 216 w 21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 h="108">
                  <a:moveTo>
                    <a:pt x="0" y="0"/>
                  </a:moveTo>
                  <a:lnTo>
                    <a:pt x="0" y="108"/>
                  </a:lnTo>
                  <a:lnTo>
                    <a:pt x="48" y="48"/>
                  </a:lnTo>
                  <a:lnTo>
                    <a:pt x="48" y="108"/>
                  </a:lnTo>
                  <a:lnTo>
                    <a:pt x="108" y="48"/>
                  </a:lnTo>
                  <a:lnTo>
                    <a:pt x="108" y="108"/>
                  </a:lnTo>
                  <a:lnTo>
                    <a:pt x="156" y="48"/>
                  </a:lnTo>
                  <a:lnTo>
                    <a:pt x="156" y="108"/>
                  </a:lnTo>
                  <a:lnTo>
                    <a:pt x="216" y="48"/>
                  </a:lnTo>
                  <a:lnTo>
                    <a:pt x="216"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6034" name="Rectangle 318"/>
            <p:cNvSpPr>
              <a:spLocks noChangeArrowheads="1"/>
            </p:cNvSpPr>
            <p:nvPr/>
          </p:nvSpPr>
          <p:spPr bwMode="auto">
            <a:xfrm>
              <a:off x="5160" y="4073"/>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35" name="Freeform 319"/>
            <p:cNvSpPr>
              <a:spLocks/>
            </p:cNvSpPr>
            <p:nvPr/>
          </p:nvSpPr>
          <p:spPr bwMode="auto">
            <a:xfrm>
              <a:off x="5160" y="4073"/>
              <a:ext cx="168" cy="132"/>
            </a:xfrm>
            <a:custGeom>
              <a:avLst/>
              <a:gdLst>
                <a:gd name="T0" fmla="*/ 12 w 168"/>
                <a:gd name="T1" fmla="*/ 0 h 132"/>
                <a:gd name="T2" fmla="*/ 12 w 168"/>
                <a:gd name="T3" fmla="*/ 108 h 132"/>
                <a:gd name="T4" fmla="*/ 12 w 168"/>
                <a:gd name="T5" fmla="*/ 120 h 132"/>
                <a:gd name="T6" fmla="*/ 0 w 168"/>
                <a:gd name="T7" fmla="*/ 108 h 132"/>
                <a:gd name="T8" fmla="*/ 48 w 168"/>
                <a:gd name="T9" fmla="*/ 48 h 132"/>
                <a:gd name="T10" fmla="*/ 60 w 168"/>
                <a:gd name="T11" fmla="*/ 36 h 132"/>
                <a:gd name="T12" fmla="*/ 60 w 168"/>
                <a:gd name="T13" fmla="*/ 48 h 132"/>
                <a:gd name="T14" fmla="*/ 60 w 168"/>
                <a:gd name="T15" fmla="*/ 108 h 132"/>
                <a:gd name="T16" fmla="*/ 60 w 168"/>
                <a:gd name="T17" fmla="*/ 120 h 132"/>
                <a:gd name="T18" fmla="*/ 48 w 168"/>
                <a:gd name="T19" fmla="*/ 108 h 132"/>
                <a:gd name="T20" fmla="*/ 108 w 168"/>
                <a:gd name="T21" fmla="*/ 48 h 132"/>
                <a:gd name="T22" fmla="*/ 120 w 168"/>
                <a:gd name="T23" fmla="*/ 36 h 132"/>
                <a:gd name="T24" fmla="*/ 120 w 168"/>
                <a:gd name="T25" fmla="*/ 48 h 132"/>
                <a:gd name="T26" fmla="*/ 120 w 168"/>
                <a:gd name="T27" fmla="*/ 108 h 132"/>
                <a:gd name="T28" fmla="*/ 120 w 168"/>
                <a:gd name="T29" fmla="*/ 120 h 132"/>
                <a:gd name="T30" fmla="*/ 108 w 168"/>
                <a:gd name="T31" fmla="*/ 108 h 132"/>
                <a:gd name="T32" fmla="*/ 156 w 168"/>
                <a:gd name="T33" fmla="*/ 48 h 132"/>
                <a:gd name="T34" fmla="*/ 168 w 168"/>
                <a:gd name="T35" fmla="*/ 36 h 132"/>
                <a:gd name="T36" fmla="*/ 168 w 168"/>
                <a:gd name="T37" fmla="*/ 48 h 132"/>
                <a:gd name="T38" fmla="*/ 168 w 168"/>
                <a:gd name="T39" fmla="*/ 108 h 132"/>
                <a:gd name="T40" fmla="*/ 168 w 168"/>
                <a:gd name="T41" fmla="*/ 120 h 132"/>
                <a:gd name="T42" fmla="*/ 156 w 168"/>
                <a:gd name="T43" fmla="*/ 132 h 132"/>
                <a:gd name="T44" fmla="*/ 156 w 168"/>
                <a:gd name="T45" fmla="*/ 108 h 132"/>
                <a:gd name="T46" fmla="*/ 156 w 168"/>
                <a:gd name="T47" fmla="*/ 48 h 132"/>
                <a:gd name="T48" fmla="*/ 168 w 168"/>
                <a:gd name="T49" fmla="*/ 48 h 132"/>
                <a:gd name="T50" fmla="*/ 168 w 168"/>
                <a:gd name="T51" fmla="*/ 60 h 132"/>
                <a:gd name="T52" fmla="*/ 120 w 168"/>
                <a:gd name="T53" fmla="*/ 120 h 132"/>
                <a:gd name="T54" fmla="*/ 108 w 168"/>
                <a:gd name="T55" fmla="*/ 132 h 132"/>
                <a:gd name="T56" fmla="*/ 108 w 168"/>
                <a:gd name="T57" fmla="*/ 108 h 132"/>
                <a:gd name="T58" fmla="*/ 108 w 168"/>
                <a:gd name="T59" fmla="*/ 48 h 132"/>
                <a:gd name="T60" fmla="*/ 120 w 168"/>
                <a:gd name="T61" fmla="*/ 48 h 132"/>
                <a:gd name="T62" fmla="*/ 120 w 168"/>
                <a:gd name="T63" fmla="*/ 60 h 132"/>
                <a:gd name="T64" fmla="*/ 60 w 168"/>
                <a:gd name="T65" fmla="*/ 120 h 132"/>
                <a:gd name="T66" fmla="*/ 48 w 168"/>
                <a:gd name="T67" fmla="*/ 132 h 132"/>
                <a:gd name="T68" fmla="*/ 48 w 168"/>
                <a:gd name="T69" fmla="*/ 108 h 132"/>
                <a:gd name="T70" fmla="*/ 48 w 168"/>
                <a:gd name="T71" fmla="*/ 48 h 132"/>
                <a:gd name="T72" fmla="*/ 60 w 168"/>
                <a:gd name="T73" fmla="*/ 48 h 132"/>
                <a:gd name="T74" fmla="*/ 60 w 168"/>
                <a:gd name="T75" fmla="*/ 60 h 132"/>
                <a:gd name="T76" fmla="*/ 12 w 168"/>
                <a:gd name="T77" fmla="*/ 120 h 132"/>
                <a:gd name="T78" fmla="*/ 0 w 168"/>
                <a:gd name="T79" fmla="*/ 132 h 132"/>
                <a:gd name="T80" fmla="*/ 0 w 168"/>
                <a:gd name="T81" fmla="*/ 108 h 132"/>
                <a:gd name="T82" fmla="*/ 0 w 168"/>
                <a:gd name="T83" fmla="*/ 0 h 132"/>
                <a:gd name="T84" fmla="*/ 12 w 168"/>
                <a:gd name="T85" fmla="*/ 0 h 1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8"/>
                <a:gd name="T130" fmla="*/ 0 h 132"/>
                <a:gd name="T131" fmla="*/ 168 w 168"/>
                <a:gd name="T132" fmla="*/ 132 h 1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8" h="132">
                  <a:moveTo>
                    <a:pt x="12" y="0"/>
                  </a:moveTo>
                  <a:lnTo>
                    <a:pt x="12" y="108"/>
                  </a:lnTo>
                  <a:lnTo>
                    <a:pt x="12" y="120"/>
                  </a:lnTo>
                  <a:lnTo>
                    <a:pt x="0" y="108"/>
                  </a:lnTo>
                  <a:lnTo>
                    <a:pt x="48" y="48"/>
                  </a:lnTo>
                  <a:lnTo>
                    <a:pt x="60" y="36"/>
                  </a:lnTo>
                  <a:lnTo>
                    <a:pt x="60" y="48"/>
                  </a:lnTo>
                  <a:lnTo>
                    <a:pt x="60" y="108"/>
                  </a:lnTo>
                  <a:lnTo>
                    <a:pt x="60" y="120"/>
                  </a:lnTo>
                  <a:lnTo>
                    <a:pt x="48" y="108"/>
                  </a:lnTo>
                  <a:lnTo>
                    <a:pt x="108" y="48"/>
                  </a:lnTo>
                  <a:lnTo>
                    <a:pt x="120" y="36"/>
                  </a:lnTo>
                  <a:lnTo>
                    <a:pt x="120" y="48"/>
                  </a:lnTo>
                  <a:lnTo>
                    <a:pt x="120" y="108"/>
                  </a:lnTo>
                  <a:lnTo>
                    <a:pt x="120" y="120"/>
                  </a:lnTo>
                  <a:lnTo>
                    <a:pt x="108" y="108"/>
                  </a:lnTo>
                  <a:lnTo>
                    <a:pt x="156" y="48"/>
                  </a:lnTo>
                  <a:lnTo>
                    <a:pt x="168" y="36"/>
                  </a:lnTo>
                  <a:lnTo>
                    <a:pt x="168" y="48"/>
                  </a:lnTo>
                  <a:lnTo>
                    <a:pt x="168" y="108"/>
                  </a:lnTo>
                  <a:lnTo>
                    <a:pt x="168" y="120"/>
                  </a:lnTo>
                  <a:lnTo>
                    <a:pt x="156" y="132"/>
                  </a:lnTo>
                  <a:lnTo>
                    <a:pt x="156" y="108"/>
                  </a:lnTo>
                  <a:lnTo>
                    <a:pt x="156" y="48"/>
                  </a:lnTo>
                  <a:lnTo>
                    <a:pt x="168" y="48"/>
                  </a:lnTo>
                  <a:lnTo>
                    <a:pt x="168" y="60"/>
                  </a:lnTo>
                  <a:lnTo>
                    <a:pt x="120" y="120"/>
                  </a:lnTo>
                  <a:lnTo>
                    <a:pt x="108" y="132"/>
                  </a:lnTo>
                  <a:lnTo>
                    <a:pt x="108" y="108"/>
                  </a:lnTo>
                  <a:lnTo>
                    <a:pt x="108" y="48"/>
                  </a:lnTo>
                  <a:lnTo>
                    <a:pt x="120" y="48"/>
                  </a:lnTo>
                  <a:lnTo>
                    <a:pt x="120" y="60"/>
                  </a:lnTo>
                  <a:lnTo>
                    <a:pt x="60" y="120"/>
                  </a:lnTo>
                  <a:lnTo>
                    <a:pt x="48" y="132"/>
                  </a:lnTo>
                  <a:lnTo>
                    <a:pt x="48" y="108"/>
                  </a:lnTo>
                  <a:lnTo>
                    <a:pt x="48" y="48"/>
                  </a:lnTo>
                  <a:lnTo>
                    <a:pt x="60" y="48"/>
                  </a:lnTo>
                  <a:lnTo>
                    <a:pt x="60" y="60"/>
                  </a:lnTo>
                  <a:lnTo>
                    <a:pt x="12" y="120"/>
                  </a:lnTo>
                  <a:lnTo>
                    <a:pt x="0" y="132"/>
                  </a:lnTo>
                  <a:lnTo>
                    <a:pt x="0" y="108"/>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36" name="Freeform 320"/>
            <p:cNvSpPr>
              <a:spLocks/>
            </p:cNvSpPr>
            <p:nvPr/>
          </p:nvSpPr>
          <p:spPr bwMode="auto">
            <a:xfrm>
              <a:off x="5316" y="4121"/>
              <a:ext cx="72" cy="72"/>
            </a:xfrm>
            <a:custGeom>
              <a:avLst/>
              <a:gdLst>
                <a:gd name="T0" fmla="*/ 0 w 72"/>
                <a:gd name="T1" fmla="*/ 60 h 72"/>
                <a:gd name="T2" fmla="*/ 60 w 72"/>
                <a:gd name="T3" fmla="*/ 0 h 72"/>
                <a:gd name="T4" fmla="*/ 72 w 72"/>
                <a:gd name="T5" fmla="*/ 0 h 72"/>
                <a:gd name="T6" fmla="*/ 72 w 72"/>
                <a:gd name="T7" fmla="*/ 12 h 72"/>
                <a:gd name="T8" fmla="*/ 72 w 72"/>
                <a:gd name="T9" fmla="*/ 12 h 72"/>
                <a:gd name="T10" fmla="*/ 12 w 72"/>
                <a:gd name="T11" fmla="*/ 72 h 72"/>
                <a:gd name="T12" fmla="*/ 0 w 72"/>
                <a:gd name="T13" fmla="*/ 60 h 72"/>
                <a:gd name="T14" fmla="*/ 0 60000 65536"/>
                <a:gd name="T15" fmla="*/ 0 60000 65536"/>
                <a:gd name="T16" fmla="*/ 0 60000 65536"/>
                <a:gd name="T17" fmla="*/ 0 60000 65536"/>
                <a:gd name="T18" fmla="*/ 0 60000 65536"/>
                <a:gd name="T19" fmla="*/ 0 60000 65536"/>
                <a:gd name="T20" fmla="*/ 0 60000 65536"/>
                <a:gd name="T21" fmla="*/ 0 w 72"/>
                <a:gd name="T22" fmla="*/ 0 h 72"/>
                <a:gd name="T23" fmla="*/ 72 w 72"/>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72">
                  <a:moveTo>
                    <a:pt x="0" y="60"/>
                  </a:moveTo>
                  <a:lnTo>
                    <a:pt x="60" y="0"/>
                  </a:lnTo>
                  <a:lnTo>
                    <a:pt x="72" y="0"/>
                  </a:lnTo>
                  <a:lnTo>
                    <a:pt x="72" y="12"/>
                  </a:lnTo>
                  <a:lnTo>
                    <a:pt x="12" y="72"/>
                  </a:lnTo>
                  <a:lnTo>
                    <a:pt x="0" y="6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37" name="Rectangle 321"/>
            <p:cNvSpPr>
              <a:spLocks noChangeArrowheads="1"/>
            </p:cNvSpPr>
            <p:nvPr/>
          </p:nvSpPr>
          <p:spPr bwMode="auto">
            <a:xfrm>
              <a:off x="5376" y="4073"/>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38" name="Rectangle 322"/>
            <p:cNvSpPr>
              <a:spLocks noChangeArrowheads="1"/>
            </p:cNvSpPr>
            <p:nvPr/>
          </p:nvSpPr>
          <p:spPr bwMode="auto">
            <a:xfrm>
              <a:off x="5376" y="4073"/>
              <a:ext cx="12" cy="4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39" name="Rectangle 323"/>
            <p:cNvSpPr>
              <a:spLocks noChangeArrowheads="1"/>
            </p:cNvSpPr>
            <p:nvPr/>
          </p:nvSpPr>
          <p:spPr bwMode="auto">
            <a:xfrm>
              <a:off x="2146" y="2440"/>
              <a:ext cx="271"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thread</a:t>
              </a:r>
              <a:endParaRPr lang="en-US" b="1" u="none"/>
            </a:p>
          </p:txBody>
        </p:sp>
        <p:sp>
          <p:nvSpPr>
            <p:cNvPr id="166040" name="Rectangle 324"/>
            <p:cNvSpPr>
              <a:spLocks noChangeArrowheads="1"/>
            </p:cNvSpPr>
            <p:nvPr/>
          </p:nvSpPr>
          <p:spPr bwMode="auto">
            <a:xfrm>
              <a:off x="2446" y="2488"/>
              <a:ext cx="40" cy="86"/>
            </a:xfrm>
            <a:prstGeom prst="rect">
              <a:avLst/>
            </a:prstGeom>
            <a:noFill/>
            <a:ln w="9525">
              <a:noFill/>
              <a:miter lim="800000"/>
              <a:headEnd/>
              <a:tailEnd/>
            </a:ln>
          </p:spPr>
          <p:txBody>
            <a:bodyPr wrap="none" lIns="0" tIns="0" rIns="0" bIns="0">
              <a:spAutoFit/>
            </a:bodyPr>
            <a:lstStyle/>
            <a:p>
              <a:r>
                <a:rPr lang="en-US" sz="900" i="1" u="none">
                  <a:solidFill>
                    <a:srgbClr val="000000"/>
                  </a:solidFill>
                </a:rPr>
                <a:t>2</a:t>
              </a:r>
              <a:endParaRPr lang="en-US" b="1" u="none"/>
            </a:p>
          </p:txBody>
        </p:sp>
        <p:sp>
          <p:nvSpPr>
            <p:cNvPr id="166041" name="Rectangle 325"/>
            <p:cNvSpPr>
              <a:spLocks noChangeArrowheads="1"/>
            </p:cNvSpPr>
            <p:nvPr/>
          </p:nvSpPr>
          <p:spPr bwMode="auto">
            <a:xfrm>
              <a:off x="2146" y="2536"/>
              <a:ext cx="437"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waits for a</a:t>
              </a:r>
              <a:endParaRPr lang="en-US" b="1" u="none"/>
            </a:p>
          </p:txBody>
        </p:sp>
        <p:sp>
          <p:nvSpPr>
            <p:cNvPr id="166042" name="Rectangle 326"/>
            <p:cNvSpPr>
              <a:spLocks noChangeArrowheads="1"/>
            </p:cNvSpPr>
            <p:nvPr/>
          </p:nvSpPr>
          <p:spPr bwMode="auto">
            <a:xfrm>
              <a:off x="2146" y="2632"/>
              <a:ext cx="463"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new event,</a:t>
              </a:r>
              <a:endParaRPr lang="en-US" b="1" u="none"/>
            </a:p>
          </p:txBody>
        </p:sp>
        <p:sp>
          <p:nvSpPr>
            <p:cNvPr id="166043" name="Rectangle 327"/>
            <p:cNvSpPr>
              <a:spLocks noChangeArrowheads="1"/>
            </p:cNvSpPr>
            <p:nvPr/>
          </p:nvSpPr>
          <p:spPr bwMode="auto">
            <a:xfrm>
              <a:off x="2782" y="2380"/>
              <a:ext cx="216" cy="126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6044" name="Rectangle 328"/>
            <p:cNvSpPr>
              <a:spLocks noChangeArrowheads="1"/>
            </p:cNvSpPr>
            <p:nvPr/>
          </p:nvSpPr>
          <p:spPr bwMode="auto">
            <a:xfrm>
              <a:off x="2782" y="2380"/>
              <a:ext cx="22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45" name="Rectangle 329"/>
            <p:cNvSpPr>
              <a:spLocks noChangeArrowheads="1"/>
            </p:cNvSpPr>
            <p:nvPr/>
          </p:nvSpPr>
          <p:spPr bwMode="auto">
            <a:xfrm>
              <a:off x="2998" y="2380"/>
              <a:ext cx="12" cy="127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46" name="Rectangle 330"/>
            <p:cNvSpPr>
              <a:spLocks noChangeArrowheads="1"/>
            </p:cNvSpPr>
            <p:nvPr/>
          </p:nvSpPr>
          <p:spPr bwMode="auto">
            <a:xfrm>
              <a:off x="2782" y="3641"/>
              <a:ext cx="21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47" name="Rectangle 331"/>
            <p:cNvSpPr>
              <a:spLocks noChangeArrowheads="1"/>
            </p:cNvSpPr>
            <p:nvPr/>
          </p:nvSpPr>
          <p:spPr bwMode="auto">
            <a:xfrm>
              <a:off x="2782" y="2380"/>
              <a:ext cx="12" cy="126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48" name="Freeform 332"/>
            <p:cNvSpPr>
              <a:spLocks/>
            </p:cNvSpPr>
            <p:nvPr/>
          </p:nvSpPr>
          <p:spPr bwMode="auto">
            <a:xfrm>
              <a:off x="3082" y="3413"/>
              <a:ext cx="144" cy="72"/>
            </a:xfrm>
            <a:custGeom>
              <a:avLst/>
              <a:gdLst>
                <a:gd name="T0" fmla="*/ 0 w 144"/>
                <a:gd name="T1" fmla="*/ 24 h 72"/>
                <a:gd name="T2" fmla="*/ 0 w 144"/>
                <a:gd name="T3" fmla="*/ 0 h 72"/>
                <a:gd name="T4" fmla="*/ 0 w 144"/>
                <a:gd name="T5" fmla="*/ 0 h 72"/>
                <a:gd name="T6" fmla="*/ 0 w 144"/>
                <a:gd name="T7" fmla="*/ 0 h 72"/>
                <a:gd name="T8" fmla="*/ 108 w 144"/>
                <a:gd name="T9" fmla="*/ 24 h 72"/>
                <a:gd name="T10" fmla="*/ 144 w 144"/>
                <a:gd name="T11" fmla="*/ 24 h 72"/>
                <a:gd name="T12" fmla="*/ 108 w 144"/>
                <a:gd name="T13" fmla="*/ 36 h 72"/>
                <a:gd name="T14" fmla="*/ 0 w 144"/>
                <a:gd name="T15" fmla="*/ 72 h 72"/>
                <a:gd name="T16" fmla="*/ 0 w 144"/>
                <a:gd name="T17" fmla="*/ 72 h 72"/>
                <a:gd name="T18" fmla="*/ 0 w 144"/>
                <a:gd name="T19" fmla="*/ 60 h 72"/>
                <a:gd name="T20" fmla="*/ 0 w 144"/>
                <a:gd name="T21" fmla="*/ 60 h 72"/>
                <a:gd name="T22" fmla="*/ 108 w 144"/>
                <a:gd name="T23" fmla="*/ 24 h 72"/>
                <a:gd name="T24" fmla="*/ 108 w 144"/>
                <a:gd name="T25" fmla="*/ 36 h 72"/>
                <a:gd name="T26" fmla="*/ 108 w 144"/>
                <a:gd name="T27" fmla="*/ 36 h 72"/>
                <a:gd name="T28" fmla="*/ 0 w 144"/>
                <a:gd name="T29" fmla="*/ 12 h 72"/>
                <a:gd name="T30" fmla="*/ 0 w 144"/>
                <a:gd name="T31" fmla="*/ 0 h 72"/>
                <a:gd name="T32" fmla="*/ 12 w 144"/>
                <a:gd name="T33" fmla="*/ 0 h 72"/>
                <a:gd name="T34" fmla="*/ 12 w 144"/>
                <a:gd name="T35" fmla="*/ 24 h 72"/>
                <a:gd name="T36" fmla="*/ 0 w 144"/>
                <a:gd name="T37" fmla="*/ 24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72"/>
                <a:gd name="T59" fmla="*/ 144 w 144"/>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72">
                  <a:moveTo>
                    <a:pt x="0" y="24"/>
                  </a:moveTo>
                  <a:lnTo>
                    <a:pt x="0" y="0"/>
                  </a:lnTo>
                  <a:lnTo>
                    <a:pt x="108" y="24"/>
                  </a:lnTo>
                  <a:lnTo>
                    <a:pt x="144" y="24"/>
                  </a:lnTo>
                  <a:lnTo>
                    <a:pt x="108" y="36"/>
                  </a:lnTo>
                  <a:lnTo>
                    <a:pt x="0" y="72"/>
                  </a:lnTo>
                  <a:lnTo>
                    <a:pt x="0" y="60"/>
                  </a:lnTo>
                  <a:lnTo>
                    <a:pt x="108" y="24"/>
                  </a:lnTo>
                  <a:lnTo>
                    <a:pt x="108" y="36"/>
                  </a:lnTo>
                  <a:lnTo>
                    <a:pt x="0" y="12"/>
                  </a:ln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49" name="Freeform 333"/>
            <p:cNvSpPr>
              <a:spLocks/>
            </p:cNvSpPr>
            <p:nvPr/>
          </p:nvSpPr>
          <p:spPr bwMode="auto">
            <a:xfrm>
              <a:off x="3082" y="3437"/>
              <a:ext cx="12" cy="36"/>
            </a:xfrm>
            <a:custGeom>
              <a:avLst/>
              <a:gdLst>
                <a:gd name="T0" fmla="*/ 0 w 12"/>
                <a:gd name="T1" fmla="*/ 36 h 36"/>
                <a:gd name="T2" fmla="*/ 0 w 12"/>
                <a:gd name="T3" fmla="*/ 0 h 36"/>
                <a:gd name="T4" fmla="*/ 12 w 12"/>
                <a:gd name="T5" fmla="*/ 0 h 36"/>
                <a:gd name="T6" fmla="*/ 12 w 12"/>
                <a:gd name="T7" fmla="*/ 0 h 36"/>
                <a:gd name="T8" fmla="*/ 12 w 12"/>
                <a:gd name="T9" fmla="*/ 0 h 36"/>
                <a:gd name="T10" fmla="*/ 12 w 12"/>
                <a:gd name="T11" fmla="*/ 36 h 36"/>
                <a:gd name="T12" fmla="*/ 0 w 12"/>
                <a:gd name="T13" fmla="*/ 36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0" y="36"/>
                  </a:move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50" name="Freeform 334"/>
            <p:cNvSpPr>
              <a:spLocks/>
            </p:cNvSpPr>
            <p:nvPr/>
          </p:nvSpPr>
          <p:spPr bwMode="auto">
            <a:xfrm>
              <a:off x="3082" y="3413"/>
              <a:ext cx="108" cy="60"/>
            </a:xfrm>
            <a:custGeom>
              <a:avLst/>
              <a:gdLst>
                <a:gd name="T0" fmla="*/ 0 w 108"/>
                <a:gd name="T1" fmla="*/ 24 h 60"/>
                <a:gd name="T2" fmla="*/ 0 w 108"/>
                <a:gd name="T3" fmla="*/ 0 h 60"/>
                <a:gd name="T4" fmla="*/ 108 w 108"/>
                <a:gd name="T5" fmla="*/ 24 h 60"/>
                <a:gd name="T6" fmla="*/ 0 w 108"/>
                <a:gd name="T7" fmla="*/ 60 h 60"/>
                <a:gd name="T8" fmla="*/ 0 w 108"/>
                <a:gd name="T9" fmla="*/ 24 h 60"/>
                <a:gd name="T10" fmla="*/ 0 60000 65536"/>
                <a:gd name="T11" fmla="*/ 0 60000 65536"/>
                <a:gd name="T12" fmla="*/ 0 60000 65536"/>
                <a:gd name="T13" fmla="*/ 0 60000 65536"/>
                <a:gd name="T14" fmla="*/ 0 60000 65536"/>
                <a:gd name="T15" fmla="*/ 0 w 108"/>
                <a:gd name="T16" fmla="*/ 0 h 60"/>
                <a:gd name="T17" fmla="*/ 108 w 108"/>
                <a:gd name="T18" fmla="*/ 60 h 60"/>
              </a:gdLst>
              <a:ahLst/>
              <a:cxnLst>
                <a:cxn ang="T10">
                  <a:pos x="T0" y="T1"/>
                </a:cxn>
                <a:cxn ang="T11">
                  <a:pos x="T2" y="T3"/>
                </a:cxn>
                <a:cxn ang="T12">
                  <a:pos x="T4" y="T5"/>
                </a:cxn>
                <a:cxn ang="T13">
                  <a:pos x="T6" y="T7"/>
                </a:cxn>
                <a:cxn ang="T14">
                  <a:pos x="T8" y="T9"/>
                </a:cxn>
              </a:cxnLst>
              <a:rect l="T15" t="T16" r="T17" b="T18"/>
              <a:pathLst>
                <a:path w="108" h="60">
                  <a:moveTo>
                    <a:pt x="0" y="24"/>
                  </a:moveTo>
                  <a:lnTo>
                    <a:pt x="0" y="0"/>
                  </a:lnTo>
                  <a:lnTo>
                    <a:pt x="108" y="24"/>
                  </a:lnTo>
                  <a:lnTo>
                    <a:pt x="0" y="60"/>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51" name="Rectangle 335"/>
            <p:cNvSpPr>
              <a:spLocks noChangeArrowheads="1"/>
            </p:cNvSpPr>
            <p:nvPr/>
          </p:nvSpPr>
          <p:spPr bwMode="auto">
            <a:xfrm>
              <a:off x="1341" y="343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52" name="Rectangle 336"/>
            <p:cNvSpPr>
              <a:spLocks noChangeArrowheads="1"/>
            </p:cNvSpPr>
            <p:nvPr/>
          </p:nvSpPr>
          <p:spPr bwMode="auto">
            <a:xfrm>
              <a:off x="3070" y="343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53" name="Rectangle 337"/>
            <p:cNvSpPr>
              <a:spLocks noChangeArrowheads="1"/>
            </p:cNvSpPr>
            <p:nvPr/>
          </p:nvSpPr>
          <p:spPr bwMode="auto">
            <a:xfrm>
              <a:off x="1341" y="3437"/>
              <a:ext cx="172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54" name="Rectangle 338"/>
            <p:cNvSpPr>
              <a:spLocks noChangeArrowheads="1"/>
            </p:cNvSpPr>
            <p:nvPr/>
          </p:nvSpPr>
          <p:spPr bwMode="auto">
            <a:xfrm>
              <a:off x="1353" y="3196"/>
              <a:ext cx="13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55" name="Freeform 339"/>
            <p:cNvSpPr>
              <a:spLocks/>
            </p:cNvSpPr>
            <p:nvPr/>
          </p:nvSpPr>
          <p:spPr bwMode="auto">
            <a:xfrm>
              <a:off x="1317" y="3196"/>
              <a:ext cx="156" cy="48"/>
            </a:xfrm>
            <a:custGeom>
              <a:avLst/>
              <a:gdLst>
                <a:gd name="T0" fmla="*/ 156 w 156"/>
                <a:gd name="T1" fmla="*/ 48 h 48"/>
                <a:gd name="T2" fmla="*/ 156 w 156"/>
                <a:gd name="T3" fmla="*/ 36 h 48"/>
                <a:gd name="T4" fmla="*/ 36 w 156"/>
                <a:gd name="T5" fmla="*/ 0 h 48"/>
                <a:gd name="T6" fmla="*/ 36 w 156"/>
                <a:gd name="T7" fmla="*/ 0 h 48"/>
                <a:gd name="T8" fmla="*/ 0 w 156"/>
                <a:gd name="T9" fmla="*/ 12 h 48"/>
                <a:gd name="T10" fmla="*/ 36 w 156"/>
                <a:gd name="T11" fmla="*/ 12 h 48"/>
                <a:gd name="T12" fmla="*/ 156 w 156"/>
                <a:gd name="T13" fmla="*/ 48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156" y="48"/>
                  </a:moveTo>
                  <a:lnTo>
                    <a:pt x="156" y="36"/>
                  </a:lnTo>
                  <a:lnTo>
                    <a:pt x="36" y="0"/>
                  </a:lnTo>
                  <a:lnTo>
                    <a:pt x="0" y="12"/>
                  </a:lnTo>
                  <a:lnTo>
                    <a:pt x="36" y="12"/>
                  </a:lnTo>
                  <a:lnTo>
                    <a:pt x="156"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56" name="Freeform 340"/>
            <p:cNvSpPr>
              <a:spLocks/>
            </p:cNvSpPr>
            <p:nvPr/>
          </p:nvSpPr>
          <p:spPr bwMode="auto">
            <a:xfrm>
              <a:off x="1353" y="3160"/>
              <a:ext cx="120" cy="48"/>
            </a:xfrm>
            <a:custGeom>
              <a:avLst/>
              <a:gdLst>
                <a:gd name="T0" fmla="*/ 0 w 120"/>
                <a:gd name="T1" fmla="*/ 36 h 48"/>
                <a:gd name="T2" fmla="*/ 0 w 120"/>
                <a:gd name="T3" fmla="*/ 48 h 48"/>
                <a:gd name="T4" fmla="*/ 120 w 120"/>
                <a:gd name="T5" fmla="*/ 12 h 48"/>
                <a:gd name="T6" fmla="*/ 120 w 120"/>
                <a:gd name="T7" fmla="*/ 0 h 48"/>
                <a:gd name="T8" fmla="*/ 0 w 120"/>
                <a:gd name="T9" fmla="*/ 36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0" y="36"/>
                  </a:moveTo>
                  <a:lnTo>
                    <a:pt x="0" y="48"/>
                  </a:lnTo>
                  <a:lnTo>
                    <a:pt x="120" y="12"/>
                  </a:lnTo>
                  <a:lnTo>
                    <a:pt x="12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57" name="Rectangle 341"/>
            <p:cNvSpPr>
              <a:spLocks noChangeArrowheads="1"/>
            </p:cNvSpPr>
            <p:nvPr/>
          </p:nvSpPr>
          <p:spPr bwMode="auto">
            <a:xfrm>
              <a:off x="3214" y="3208"/>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58" name="Rectangle 342"/>
            <p:cNvSpPr>
              <a:spLocks noChangeArrowheads="1"/>
            </p:cNvSpPr>
            <p:nvPr/>
          </p:nvSpPr>
          <p:spPr bwMode="auto">
            <a:xfrm>
              <a:off x="3166" y="3208"/>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59" name="Rectangle 343"/>
            <p:cNvSpPr>
              <a:spLocks noChangeArrowheads="1"/>
            </p:cNvSpPr>
            <p:nvPr/>
          </p:nvSpPr>
          <p:spPr bwMode="auto">
            <a:xfrm>
              <a:off x="3166" y="3208"/>
              <a:ext cx="4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60" name="Line 344"/>
            <p:cNvSpPr>
              <a:spLocks noChangeShapeType="1"/>
            </p:cNvSpPr>
            <p:nvPr/>
          </p:nvSpPr>
          <p:spPr bwMode="auto">
            <a:xfrm flipH="1">
              <a:off x="2998" y="3208"/>
              <a:ext cx="96" cy="1"/>
            </a:xfrm>
            <a:prstGeom prst="line">
              <a:avLst/>
            </a:prstGeom>
            <a:noFill/>
            <a:ln w="0">
              <a:solidFill>
                <a:srgbClr val="000000"/>
              </a:solidFill>
              <a:round/>
              <a:headEnd/>
              <a:tailEnd/>
            </a:ln>
          </p:spPr>
          <p:txBody>
            <a:bodyPr/>
            <a:lstStyle/>
            <a:p>
              <a:endParaRPr lang="en-US"/>
            </a:p>
          </p:txBody>
        </p:sp>
        <p:sp>
          <p:nvSpPr>
            <p:cNvPr id="166061" name="Line 345"/>
            <p:cNvSpPr>
              <a:spLocks noChangeShapeType="1"/>
            </p:cNvSpPr>
            <p:nvPr/>
          </p:nvSpPr>
          <p:spPr bwMode="auto">
            <a:xfrm flipH="1">
              <a:off x="2818" y="3208"/>
              <a:ext cx="96" cy="1"/>
            </a:xfrm>
            <a:prstGeom prst="line">
              <a:avLst/>
            </a:prstGeom>
            <a:noFill/>
            <a:ln w="0">
              <a:solidFill>
                <a:srgbClr val="000000"/>
              </a:solidFill>
              <a:round/>
              <a:headEnd/>
              <a:tailEnd/>
            </a:ln>
          </p:spPr>
          <p:txBody>
            <a:bodyPr/>
            <a:lstStyle/>
            <a:p>
              <a:endParaRPr lang="en-US"/>
            </a:p>
          </p:txBody>
        </p:sp>
        <p:sp>
          <p:nvSpPr>
            <p:cNvPr id="166062" name="Line 346"/>
            <p:cNvSpPr>
              <a:spLocks noChangeShapeType="1"/>
            </p:cNvSpPr>
            <p:nvPr/>
          </p:nvSpPr>
          <p:spPr bwMode="auto">
            <a:xfrm flipH="1">
              <a:off x="2650" y="3208"/>
              <a:ext cx="96" cy="1"/>
            </a:xfrm>
            <a:prstGeom prst="line">
              <a:avLst/>
            </a:prstGeom>
            <a:noFill/>
            <a:ln w="0">
              <a:solidFill>
                <a:srgbClr val="000000"/>
              </a:solidFill>
              <a:round/>
              <a:headEnd/>
              <a:tailEnd/>
            </a:ln>
          </p:spPr>
          <p:txBody>
            <a:bodyPr/>
            <a:lstStyle/>
            <a:p>
              <a:endParaRPr lang="en-US"/>
            </a:p>
          </p:txBody>
        </p:sp>
        <p:sp>
          <p:nvSpPr>
            <p:cNvPr id="166063" name="Line 347"/>
            <p:cNvSpPr>
              <a:spLocks noChangeShapeType="1"/>
            </p:cNvSpPr>
            <p:nvPr/>
          </p:nvSpPr>
          <p:spPr bwMode="auto">
            <a:xfrm flipH="1">
              <a:off x="2470" y="3208"/>
              <a:ext cx="96" cy="1"/>
            </a:xfrm>
            <a:prstGeom prst="line">
              <a:avLst/>
            </a:prstGeom>
            <a:noFill/>
            <a:ln w="0">
              <a:solidFill>
                <a:srgbClr val="000000"/>
              </a:solidFill>
              <a:round/>
              <a:headEnd/>
              <a:tailEnd/>
            </a:ln>
          </p:spPr>
          <p:txBody>
            <a:bodyPr/>
            <a:lstStyle/>
            <a:p>
              <a:endParaRPr lang="en-US"/>
            </a:p>
          </p:txBody>
        </p:sp>
        <p:sp>
          <p:nvSpPr>
            <p:cNvPr id="166064" name="Line 348"/>
            <p:cNvSpPr>
              <a:spLocks noChangeShapeType="1"/>
            </p:cNvSpPr>
            <p:nvPr/>
          </p:nvSpPr>
          <p:spPr bwMode="auto">
            <a:xfrm flipH="1">
              <a:off x="2302" y="3208"/>
              <a:ext cx="96" cy="1"/>
            </a:xfrm>
            <a:prstGeom prst="line">
              <a:avLst/>
            </a:prstGeom>
            <a:noFill/>
            <a:ln w="0">
              <a:solidFill>
                <a:srgbClr val="000000"/>
              </a:solidFill>
              <a:round/>
              <a:headEnd/>
              <a:tailEnd/>
            </a:ln>
          </p:spPr>
          <p:txBody>
            <a:bodyPr/>
            <a:lstStyle/>
            <a:p>
              <a:endParaRPr lang="en-US"/>
            </a:p>
          </p:txBody>
        </p:sp>
        <p:sp>
          <p:nvSpPr>
            <p:cNvPr id="166065" name="Line 349"/>
            <p:cNvSpPr>
              <a:spLocks noChangeShapeType="1"/>
            </p:cNvSpPr>
            <p:nvPr/>
          </p:nvSpPr>
          <p:spPr bwMode="auto">
            <a:xfrm flipH="1">
              <a:off x="2122" y="3208"/>
              <a:ext cx="96" cy="1"/>
            </a:xfrm>
            <a:prstGeom prst="line">
              <a:avLst/>
            </a:prstGeom>
            <a:noFill/>
            <a:ln w="0">
              <a:solidFill>
                <a:srgbClr val="000000"/>
              </a:solidFill>
              <a:round/>
              <a:headEnd/>
              <a:tailEnd/>
            </a:ln>
          </p:spPr>
          <p:txBody>
            <a:bodyPr/>
            <a:lstStyle/>
            <a:p>
              <a:endParaRPr lang="en-US"/>
            </a:p>
          </p:txBody>
        </p:sp>
        <p:sp>
          <p:nvSpPr>
            <p:cNvPr id="166066" name="Line 350"/>
            <p:cNvSpPr>
              <a:spLocks noChangeShapeType="1"/>
            </p:cNvSpPr>
            <p:nvPr/>
          </p:nvSpPr>
          <p:spPr bwMode="auto">
            <a:xfrm flipH="1">
              <a:off x="1954" y="3208"/>
              <a:ext cx="96" cy="1"/>
            </a:xfrm>
            <a:prstGeom prst="line">
              <a:avLst/>
            </a:prstGeom>
            <a:noFill/>
            <a:ln w="0">
              <a:solidFill>
                <a:srgbClr val="000000"/>
              </a:solidFill>
              <a:round/>
              <a:headEnd/>
              <a:tailEnd/>
            </a:ln>
          </p:spPr>
          <p:txBody>
            <a:bodyPr/>
            <a:lstStyle/>
            <a:p>
              <a:endParaRPr lang="en-US"/>
            </a:p>
          </p:txBody>
        </p:sp>
        <p:sp>
          <p:nvSpPr>
            <p:cNvPr id="166067" name="Line 351"/>
            <p:cNvSpPr>
              <a:spLocks noChangeShapeType="1"/>
            </p:cNvSpPr>
            <p:nvPr/>
          </p:nvSpPr>
          <p:spPr bwMode="auto">
            <a:xfrm flipH="1">
              <a:off x="1774" y="3208"/>
              <a:ext cx="96" cy="1"/>
            </a:xfrm>
            <a:prstGeom prst="line">
              <a:avLst/>
            </a:prstGeom>
            <a:noFill/>
            <a:ln w="0">
              <a:solidFill>
                <a:srgbClr val="000000"/>
              </a:solidFill>
              <a:round/>
              <a:headEnd/>
              <a:tailEnd/>
            </a:ln>
          </p:spPr>
          <p:txBody>
            <a:bodyPr/>
            <a:lstStyle/>
            <a:p>
              <a:endParaRPr lang="en-US"/>
            </a:p>
          </p:txBody>
        </p:sp>
        <p:sp>
          <p:nvSpPr>
            <p:cNvPr id="166068" name="Line 352"/>
            <p:cNvSpPr>
              <a:spLocks noChangeShapeType="1"/>
            </p:cNvSpPr>
            <p:nvPr/>
          </p:nvSpPr>
          <p:spPr bwMode="auto">
            <a:xfrm flipH="1">
              <a:off x="1605" y="3208"/>
              <a:ext cx="97" cy="1"/>
            </a:xfrm>
            <a:prstGeom prst="line">
              <a:avLst/>
            </a:prstGeom>
            <a:noFill/>
            <a:ln w="0">
              <a:solidFill>
                <a:srgbClr val="000000"/>
              </a:solidFill>
              <a:round/>
              <a:headEnd/>
              <a:tailEnd/>
            </a:ln>
          </p:spPr>
          <p:txBody>
            <a:bodyPr/>
            <a:lstStyle/>
            <a:p>
              <a:endParaRPr lang="en-US"/>
            </a:p>
          </p:txBody>
        </p:sp>
        <p:sp>
          <p:nvSpPr>
            <p:cNvPr id="166069" name="Rectangle 353"/>
            <p:cNvSpPr>
              <a:spLocks noChangeArrowheads="1"/>
            </p:cNvSpPr>
            <p:nvPr/>
          </p:nvSpPr>
          <p:spPr bwMode="auto">
            <a:xfrm>
              <a:off x="1521" y="3208"/>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70" name="Rectangle 354"/>
            <p:cNvSpPr>
              <a:spLocks noChangeArrowheads="1"/>
            </p:cNvSpPr>
            <p:nvPr/>
          </p:nvSpPr>
          <p:spPr bwMode="auto">
            <a:xfrm>
              <a:off x="1485" y="3208"/>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71" name="Rectangle 355"/>
            <p:cNvSpPr>
              <a:spLocks noChangeArrowheads="1"/>
            </p:cNvSpPr>
            <p:nvPr/>
          </p:nvSpPr>
          <p:spPr bwMode="auto">
            <a:xfrm>
              <a:off x="1485" y="3208"/>
              <a:ext cx="3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72" name="Freeform 356"/>
            <p:cNvSpPr>
              <a:spLocks/>
            </p:cNvSpPr>
            <p:nvPr/>
          </p:nvSpPr>
          <p:spPr bwMode="auto">
            <a:xfrm>
              <a:off x="2782" y="3617"/>
              <a:ext cx="216" cy="108"/>
            </a:xfrm>
            <a:custGeom>
              <a:avLst/>
              <a:gdLst>
                <a:gd name="T0" fmla="*/ 0 w 216"/>
                <a:gd name="T1" fmla="*/ 0 h 108"/>
                <a:gd name="T2" fmla="*/ 0 w 216"/>
                <a:gd name="T3" fmla="*/ 108 h 108"/>
                <a:gd name="T4" fmla="*/ 48 w 216"/>
                <a:gd name="T5" fmla="*/ 60 h 108"/>
                <a:gd name="T6" fmla="*/ 48 w 216"/>
                <a:gd name="T7" fmla="*/ 108 h 108"/>
                <a:gd name="T8" fmla="*/ 108 w 216"/>
                <a:gd name="T9" fmla="*/ 60 h 108"/>
                <a:gd name="T10" fmla="*/ 108 w 216"/>
                <a:gd name="T11" fmla="*/ 108 h 108"/>
                <a:gd name="T12" fmla="*/ 156 w 216"/>
                <a:gd name="T13" fmla="*/ 60 h 108"/>
                <a:gd name="T14" fmla="*/ 156 w 216"/>
                <a:gd name="T15" fmla="*/ 108 h 108"/>
                <a:gd name="T16" fmla="*/ 216 w 216"/>
                <a:gd name="T17" fmla="*/ 60 h 108"/>
                <a:gd name="T18" fmla="*/ 216 w 216"/>
                <a:gd name="T19" fmla="*/ 0 h 108"/>
                <a:gd name="T20" fmla="*/ 0 w 216"/>
                <a:gd name="T21" fmla="*/ 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
                <a:gd name="T34" fmla="*/ 0 h 108"/>
                <a:gd name="T35" fmla="*/ 216 w 21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 h="108">
                  <a:moveTo>
                    <a:pt x="0" y="0"/>
                  </a:moveTo>
                  <a:lnTo>
                    <a:pt x="0" y="108"/>
                  </a:lnTo>
                  <a:lnTo>
                    <a:pt x="48" y="60"/>
                  </a:lnTo>
                  <a:lnTo>
                    <a:pt x="48" y="108"/>
                  </a:lnTo>
                  <a:lnTo>
                    <a:pt x="108" y="60"/>
                  </a:lnTo>
                  <a:lnTo>
                    <a:pt x="108" y="108"/>
                  </a:lnTo>
                  <a:lnTo>
                    <a:pt x="156" y="60"/>
                  </a:lnTo>
                  <a:lnTo>
                    <a:pt x="156" y="108"/>
                  </a:lnTo>
                  <a:lnTo>
                    <a:pt x="216" y="60"/>
                  </a:lnTo>
                  <a:lnTo>
                    <a:pt x="216"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6073" name="Rectangle 357"/>
            <p:cNvSpPr>
              <a:spLocks noChangeArrowheads="1"/>
            </p:cNvSpPr>
            <p:nvPr/>
          </p:nvSpPr>
          <p:spPr bwMode="auto">
            <a:xfrm>
              <a:off x="2782" y="3617"/>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74" name="Freeform 358"/>
            <p:cNvSpPr>
              <a:spLocks/>
            </p:cNvSpPr>
            <p:nvPr/>
          </p:nvSpPr>
          <p:spPr bwMode="auto">
            <a:xfrm>
              <a:off x="2782" y="3617"/>
              <a:ext cx="168" cy="132"/>
            </a:xfrm>
            <a:custGeom>
              <a:avLst/>
              <a:gdLst>
                <a:gd name="T0" fmla="*/ 12 w 168"/>
                <a:gd name="T1" fmla="*/ 0 h 132"/>
                <a:gd name="T2" fmla="*/ 12 w 168"/>
                <a:gd name="T3" fmla="*/ 108 h 132"/>
                <a:gd name="T4" fmla="*/ 12 w 168"/>
                <a:gd name="T5" fmla="*/ 120 h 132"/>
                <a:gd name="T6" fmla="*/ 0 w 168"/>
                <a:gd name="T7" fmla="*/ 108 h 132"/>
                <a:gd name="T8" fmla="*/ 48 w 168"/>
                <a:gd name="T9" fmla="*/ 60 h 132"/>
                <a:gd name="T10" fmla="*/ 60 w 168"/>
                <a:gd name="T11" fmla="*/ 48 h 132"/>
                <a:gd name="T12" fmla="*/ 60 w 168"/>
                <a:gd name="T13" fmla="*/ 60 h 132"/>
                <a:gd name="T14" fmla="*/ 60 w 168"/>
                <a:gd name="T15" fmla="*/ 108 h 132"/>
                <a:gd name="T16" fmla="*/ 60 w 168"/>
                <a:gd name="T17" fmla="*/ 120 h 132"/>
                <a:gd name="T18" fmla="*/ 48 w 168"/>
                <a:gd name="T19" fmla="*/ 108 h 132"/>
                <a:gd name="T20" fmla="*/ 108 w 168"/>
                <a:gd name="T21" fmla="*/ 60 h 132"/>
                <a:gd name="T22" fmla="*/ 120 w 168"/>
                <a:gd name="T23" fmla="*/ 48 h 132"/>
                <a:gd name="T24" fmla="*/ 120 w 168"/>
                <a:gd name="T25" fmla="*/ 60 h 132"/>
                <a:gd name="T26" fmla="*/ 120 w 168"/>
                <a:gd name="T27" fmla="*/ 108 h 132"/>
                <a:gd name="T28" fmla="*/ 120 w 168"/>
                <a:gd name="T29" fmla="*/ 120 h 132"/>
                <a:gd name="T30" fmla="*/ 108 w 168"/>
                <a:gd name="T31" fmla="*/ 108 h 132"/>
                <a:gd name="T32" fmla="*/ 156 w 168"/>
                <a:gd name="T33" fmla="*/ 60 h 132"/>
                <a:gd name="T34" fmla="*/ 168 w 168"/>
                <a:gd name="T35" fmla="*/ 48 h 132"/>
                <a:gd name="T36" fmla="*/ 168 w 168"/>
                <a:gd name="T37" fmla="*/ 60 h 132"/>
                <a:gd name="T38" fmla="*/ 168 w 168"/>
                <a:gd name="T39" fmla="*/ 108 h 132"/>
                <a:gd name="T40" fmla="*/ 168 w 168"/>
                <a:gd name="T41" fmla="*/ 120 h 132"/>
                <a:gd name="T42" fmla="*/ 156 w 168"/>
                <a:gd name="T43" fmla="*/ 132 h 132"/>
                <a:gd name="T44" fmla="*/ 156 w 168"/>
                <a:gd name="T45" fmla="*/ 108 h 132"/>
                <a:gd name="T46" fmla="*/ 156 w 168"/>
                <a:gd name="T47" fmla="*/ 60 h 132"/>
                <a:gd name="T48" fmla="*/ 168 w 168"/>
                <a:gd name="T49" fmla="*/ 60 h 132"/>
                <a:gd name="T50" fmla="*/ 168 w 168"/>
                <a:gd name="T51" fmla="*/ 72 h 132"/>
                <a:gd name="T52" fmla="*/ 120 w 168"/>
                <a:gd name="T53" fmla="*/ 120 h 132"/>
                <a:gd name="T54" fmla="*/ 108 w 168"/>
                <a:gd name="T55" fmla="*/ 132 h 132"/>
                <a:gd name="T56" fmla="*/ 108 w 168"/>
                <a:gd name="T57" fmla="*/ 108 h 132"/>
                <a:gd name="T58" fmla="*/ 108 w 168"/>
                <a:gd name="T59" fmla="*/ 60 h 132"/>
                <a:gd name="T60" fmla="*/ 120 w 168"/>
                <a:gd name="T61" fmla="*/ 60 h 132"/>
                <a:gd name="T62" fmla="*/ 120 w 168"/>
                <a:gd name="T63" fmla="*/ 72 h 132"/>
                <a:gd name="T64" fmla="*/ 60 w 168"/>
                <a:gd name="T65" fmla="*/ 120 h 132"/>
                <a:gd name="T66" fmla="*/ 48 w 168"/>
                <a:gd name="T67" fmla="*/ 132 h 132"/>
                <a:gd name="T68" fmla="*/ 48 w 168"/>
                <a:gd name="T69" fmla="*/ 108 h 132"/>
                <a:gd name="T70" fmla="*/ 48 w 168"/>
                <a:gd name="T71" fmla="*/ 60 h 132"/>
                <a:gd name="T72" fmla="*/ 60 w 168"/>
                <a:gd name="T73" fmla="*/ 60 h 132"/>
                <a:gd name="T74" fmla="*/ 60 w 168"/>
                <a:gd name="T75" fmla="*/ 72 h 132"/>
                <a:gd name="T76" fmla="*/ 12 w 168"/>
                <a:gd name="T77" fmla="*/ 120 h 132"/>
                <a:gd name="T78" fmla="*/ 0 w 168"/>
                <a:gd name="T79" fmla="*/ 132 h 132"/>
                <a:gd name="T80" fmla="*/ 0 w 168"/>
                <a:gd name="T81" fmla="*/ 108 h 132"/>
                <a:gd name="T82" fmla="*/ 0 w 168"/>
                <a:gd name="T83" fmla="*/ 0 h 132"/>
                <a:gd name="T84" fmla="*/ 12 w 168"/>
                <a:gd name="T85" fmla="*/ 0 h 1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8"/>
                <a:gd name="T130" fmla="*/ 0 h 132"/>
                <a:gd name="T131" fmla="*/ 168 w 168"/>
                <a:gd name="T132" fmla="*/ 132 h 1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8" h="132">
                  <a:moveTo>
                    <a:pt x="12" y="0"/>
                  </a:moveTo>
                  <a:lnTo>
                    <a:pt x="12" y="108"/>
                  </a:lnTo>
                  <a:lnTo>
                    <a:pt x="12" y="120"/>
                  </a:lnTo>
                  <a:lnTo>
                    <a:pt x="0" y="108"/>
                  </a:lnTo>
                  <a:lnTo>
                    <a:pt x="48" y="60"/>
                  </a:lnTo>
                  <a:lnTo>
                    <a:pt x="60" y="48"/>
                  </a:lnTo>
                  <a:lnTo>
                    <a:pt x="60" y="60"/>
                  </a:lnTo>
                  <a:lnTo>
                    <a:pt x="60" y="108"/>
                  </a:lnTo>
                  <a:lnTo>
                    <a:pt x="60" y="120"/>
                  </a:lnTo>
                  <a:lnTo>
                    <a:pt x="48" y="108"/>
                  </a:lnTo>
                  <a:lnTo>
                    <a:pt x="108" y="60"/>
                  </a:lnTo>
                  <a:lnTo>
                    <a:pt x="120" y="48"/>
                  </a:lnTo>
                  <a:lnTo>
                    <a:pt x="120" y="60"/>
                  </a:lnTo>
                  <a:lnTo>
                    <a:pt x="120" y="108"/>
                  </a:lnTo>
                  <a:lnTo>
                    <a:pt x="120" y="120"/>
                  </a:lnTo>
                  <a:lnTo>
                    <a:pt x="108" y="108"/>
                  </a:lnTo>
                  <a:lnTo>
                    <a:pt x="156" y="60"/>
                  </a:lnTo>
                  <a:lnTo>
                    <a:pt x="168" y="48"/>
                  </a:lnTo>
                  <a:lnTo>
                    <a:pt x="168" y="60"/>
                  </a:lnTo>
                  <a:lnTo>
                    <a:pt x="168" y="108"/>
                  </a:lnTo>
                  <a:lnTo>
                    <a:pt x="168" y="120"/>
                  </a:lnTo>
                  <a:lnTo>
                    <a:pt x="156" y="132"/>
                  </a:lnTo>
                  <a:lnTo>
                    <a:pt x="156" y="108"/>
                  </a:lnTo>
                  <a:lnTo>
                    <a:pt x="156" y="60"/>
                  </a:lnTo>
                  <a:lnTo>
                    <a:pt x="168" y="60"/>
                  </a:lnTo>
                  <a:lnTo>
                    <a:pt x="168" y="72"/>
                  </a:lnTo>
                  <a:lnTo>
                    <a:pt x="120" y="120"/>
                  </a:lnTo>
                  <a:lnTo>
                    <a:pt x="108" y="132"/>
                  </a:lnTo>
                  <a:lnTo>
                    <a:pt x="108" y="108"/>
                  </a:lnTo>
                  <a:lnTo>
                    <a:pt x="108" y="60"/>
                  </a:lnTo>
                  <a:lnTo>
                    <a:pt x="120" y="60"/>
                  </a:lnTo>
                  <a:lnTo>
                    <a:pt x="120" y="72"/>
                  </a:lnTo>
                  <a:lnTo>
                    <a:pt x="60" y="120"/>
                  </a:lnTo>
                  <a:lnTo>
                    <a:pt x="48" y="132"/>
                  </a:lnTo>
                  <a:lnTo>
                    <a:pt x="48" y="108"/>
                  </a:lnTo>
                  <a:lnTo>
                    <a:pt x="48" y="60"/>
                  </a:lnTo>
                  <a:lnTo>
                    <a:pt x="60" y="60"/>
                  </a:lnTo>
                  <a:lnTo>
                    <a:pt x="60" y="72"/>
                  </a:lnTo>
                  <a:lnTo>
                    <a:pt x="12" y="120"/>
                  </a:lnTo>
                  <a:lnTo>
                    <a:pt x="0" y="132"/>
                  </a:lnTo>
                  <a:lnTo>
                    <a:pt x="0" y="108"/>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75" name="Freeform 359"/>
            <p:cNvSpPr>
              <a:spLocks/>
            </p:cNvSpPr>
            <p:nvPr/>
          </p:nvSpPr>
          <p:spPr bwMode="auto">
            <a:xfrm>
              <a:off x="2938" y="3677"/>
              <a:ext cx="72" cy="60"/>
            </a:xfrm>
            <a:custGeom>
              <a:avLst/>
              <a:gdLst>
                <a:gd name="T0" fmla="*/ 0 w 72"/>
                <a:gd name="T1" fmla="*/ 48 h 60"/>
                <a:gd name="T2" fmla="*/ 60 w 72"/>
                <a:gd name="T3" fmla="*/ 0 h 60"/>
                <a:gd name="T4" fmla="*/ 72 w 72"/>
                <a:gd name="T5" fmla="*/ 0 h 60"/>
                <a:gd name="T6" fmla="*/ 72 w 72"/>
                <a:gd name="T7" fmla="*/ 12 h 60"/>
                <a:gd name="T8" fmla="*/ 72 w 72"/>
                <a:gd name="T9" fmla="*/ 12 h 60"/>
                <a:gd name="T10" fmla="*/ 12 w 72"/>
                <a:gd name="T11" fmla="*/ 60 h 60"/>
                <a:gd name="T12" fmla="*/ 0 w 72"/>
                <a:gd name="T13" fmla="*/ 48 h 60"/>
                <a:gd name="T14" fmla="*/ 0 60000 65536"/>
                <a:gd name="T15" fmla="*/ 0 60000 65536"/>
                <a:gd name="T16" fmla="*/ 0 60000 65536"/>
                <a:gd name="T17" fmla="*/ 0 60000 65536"/>
                <a:gd name="T18" fmla="*/ 0 60000 65536"/>
                <a:gd name="T19" fmla="*/ 0 60000 65536"/>
                <a:gd name="T20" fmla="*/ 0 60000 65536"/>
                <a:gd name="T21" fmla="*/ 0 w 72"/>
                <a:gd name="T22" fmla="*/ 0 h 60"/>
                <a:gd name="T23" fmla="*/ 72 w 72"/>
                <a:gd name="T24" fmla="*/ 60 h 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60">
                  <a:moveTo>
                    <a:pt x="0" y="48"/>
                  </a:moveTo>
                  <a:lnTo>
                    <a:pt x="60" y="0"/>
                  </a:lnTo>
                  <a:lnTo>
                    <a:pt x="72" y="0"/>
                  </a:lnTo>
                  <a:lnTo>
                    <a:pt x="72" y="12"/>
                  </a:lnTo>
                  <a:lnTo>
                    <a:pt x="12" y="60"/>
                  </a:lnTo>
                  <a:lnTo>
                    <a:pt x="0"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76" name="Rectangle 360"/>
            <p:cNvSpPr>
              <a:spLocks noChangeArrowheads="1"/>
            </p:cNvSpPr>
            <p:nvPr/>
          </p:nvSpPr>
          <p:spPr bwMode="auto">
            <a:xfrm>
              <a:off x="2998" y="3617"/>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77" name="Rectangle 361"/>
            <p:cNvSpPr>
              <a:spLocks noChangeArrowheads="1"/>
            </p:cNvSpPr>
            <p:nvPr/>
          </p:nvSpPr>
          <p:spPr bwMode="auto">
            <a:xfrm>
              <a:off x="2998" y="3617"/>
              <a:ext cx="12" cy="6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78" name="Freeform 362"/>
            <p:cNvSpPr>
              <a:spLocks/>
            </p:cNvSpPr>
            <p:nvPr/>
          </p:nvSpPr>
          <p:spPr bwMode="auto">
            <a:xfrm>
              <a:off x="2782" y="2308"/>
              <a:ext cx="216" cy="108"/>
            </a:xfrm>
            <a:custGeom>
              <a:avLst/>
              <a:gdLst>
                <a:gd name="T0" fmla="*/ 216 w 216"/>
                <a:gd name="T1" fmla="*/ 108 h 108"/>
                <a:gd name="T2" fmla="*/ 216 w 216"/>
                <a:gd name="T3" fmla="*/ 0 h 108"/>
                <a:gd name="T4" fmla="*/ 168 w 216"/>
                <a:gd name="T5" fmla="*/ 48 h 108"/>
                <a:gd name="T6" fmla="*/ 168 w 216"/>
                <a:gd name="T7" fmla="*/ 0 h 108"/>
                <a:gd name="T8" fmla="*/ 108 w 216"/>
                <a:gd name="T9" fmla="*/ 48 h 108"/>
                <a:gd name="T10" fmla="*/ 108 w 216"/>
                <a:gd name="T11" fmla="*/ 0 h 108"/>
                <a:gd name="T12" fmla="*/ 60 w 216"/>
                <a:gd name="T13" fmla="*/ 48 h 108"/>
                <a:gd name="T14" fmla="*/ 60 w 216"/>
                <a:gd name="T15" fmla="*/ 0 h 108"/>
                <a:gd name="T16" fmla="*/ 0 w 216"/>
                <a:gd name="T17" fmla="*/ 48 h 108"/>
                <a:gd name="T18" fmla="*/ 0 w 216"/>
                <a:gd name="T19" fmla="*/ 108 h 108"/>
                <a:gd name="T20" fmla="*/ 216 w 216"/>
                <a:gd name="T21" fmla="*/ 108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
                <a:gd name="T34" fmla="*/ 0 h 108"/>
                <a:gd name="T35" fmla="*/ 216 w 21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 h="108">
                  <a:moveTo>
                    <a:pt x="216" y="108"/>
                  </a:moveTo>
                  <a:lnTo>
                    <a:pt x="216" y="0"/>
                  </a:lnTo>
                  <a:lnTo>
                    <a:pt x="168" y="48"/>
                  </a:lnTo>
                  <a:lnTo>
                    <a:pt x="168" y="0"/>
                  </a:lnTo>
                  <a:lnTo>
                    <a:pt x="108" y="48"/>
                  </a:lnTo>
                  <a:lnTo>
                    <a:pt x="108" y="0"/>
                  </a:lnTo>
                  <a:lnTo>
                    <a:pt x="60" y="48"/>
                  </a:lnTo>
                  <a:lnTo>
                    <a:pt x="60" y="0"/>
                  </a:lnTo>
                  <a:lnTo>
                    <a:pt x="0" y="48"/>
                  </a:lnTo>
                  <a:lnTo>
                    <a:pt x="0" y="108"/>
                  </a:lnTo>
                  <a:lnTo>
                    <a:pt x="216" y="10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6079" name="Rectangle 363"/>
            <p:cNvSpPr>
              <a:spLocks noChangeArrowheads="1"/>
            </p:cNvSpPr>
            <p:nvPr/>
          </p:nvSpPr>
          <p:spPr bwMode="auto">
            <a:xfrm>
              <a:off x="2998" y="2416"/>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80" name="Freeform 364"/>
            <p:cNvSpPr>
              <a:spLocks/>
            </p:cNvSpPr>
            <p:nvPr/>
          </p:nvSpPr>
          <p:spPr bwMode="auto">
            <a:xfrm>
              <a:off x="2842" y="2296"/>
              <a:ext cx="168" cy="120"/>
            </a:xfrm>
            <a:custGeom>
              <a:avLst/>
              <a:gdLst>
                <a:gd name="T0" fmla="*/ 156 w 168"/>
                <a:gd name="T1" fmla="*/ 120 h 120"/>
                <a:gd name="T2" fmla="*/ 156 w 168"/>
                <a:gd name="T3" fmla="*/ 12 h 120"/>
                <a:gd name="T4" fmla="*/ 156 w 168"/>
                <a:gd name="T5" fmla="*/ 12 h 120"/>
                <a:gd name="T6" fmla="*/ 168 w 168"/>
                <a:gd name="T7" fmla="*/ 24 h 120"/>
                <a:gd name="T8" fmla="*/ 120 w 168"/>
                <a:gd name="T9" fmla="*/ 72 h 120"/>
                <a:gd name="T10" fmla="*/ 108 w 168"/>
                <a:gd name="T11" fmla="*/ 84 h 120"/>
                <a:gd name="T12" fmla="*/ 108 w 168"/>
                <a:gd name="T13" fmla="*/ 60 h 120"/>
                <a:gd name="T14" fmla="*/ 108 w 168"/>
                <a:gd name="T15" fmla="*/ 12 h 120"/>
                <a:gd name="T16" fmla="*/ 108 w 168"/>
                <a:gd name="T17" fmla="*/ 12 h 120"/>
                <a:gd name="T18" fmla="*/ 120 w 168"/>
                <a:gd name="T19" fmla="*/ 24 h 120"/>
                <a:gd name="T20" fmla="*/ 60 w 168"/>
                <a:gd name="T21" fmla="*/ 72 h 120"/>
                <a:gd name="T22" fmla="*/ 48 w 168"/>
                <a:gd name="T23" fmla="*/ 84 h 120"/>
                <a:gd name="T24" fmla="*/ 48 w 168"/>
                <a:gd name="T25" fmla="*/ 60 h 120"/>
                <a:gd name="T26" fmla="*/ 48 w 168"/>
                <a:gd name="T27" fmla="*/ 12 h 120"/>
                <a:gd name="T28" fmla="*/ 48 w 168"/>
                <a:gd name="T29" fmla="*/ 12 h 120"/>
                <a:gd name="T30" fmla="*/ 60 w 168"/>
                <a:gd name="T31" fmla="*/ 24 h 120"/>
                <a:gd name="T32" fmla="*/ 12 w 168"/>
                <a:gd name="T33" fmla="*/ 72 h 120"/>
                <a:gd name="T34" fmla="*/ 0 w 168"/>
                <a:gd name="T35" fmla="*/ 84 h 120"/>
                <a:gd name="T36" fmla="*/ 0 w 168"/>
                <a:gd name="T37" fmla="*/ 60 h 120"/>
                <a:gd name="T38" fmla="*/ 0 w 168"/>
                <a:gd name="T39" fmla="*/ 12 h 120"/>
                <a:gd name="T40" fmla="*/ 0 w 168"/>
                <a:gd name="T41" fmla="*/ 12 h 120"/>
                <a:gd name="T42" fmla="*/ 12 w 168"/>
                <a:gd name="T43" fmla="*/ 0 h 120"/>
                <a:gd name="T44" fmla="*/ 12 w 168"/>
                <a:gd name="T45" fmla="*/ 12 h 120"/>
                <a:gd name="T46" fmla="*/ 12 w 168"/>
                <a:gd name="T47" fmla="*/ 60 h 120"/>
                <a:gd name="T48" fmla="*/ 0 w 168"/>
                <a:gd name="T49" fmla="*/ 60 h 120"/>
                <a:gd name="T50" fmla="*/ 0 w 168"/>
                <a:gd name="T51" fmla="*/ 60 h 120"/>
                <a:gd name="T52" fmla="*/ 48 w 168"/>
                <a:gd name="T53" fmla="*/ 12 h 120"/>
                <a:gd name="T54" fmla="*/ 60 w 168"/>
                <a:gd name="T55" fmla="*/ 0 h 120"/>
                <a:gd name="T56" fmla="*/ 60 w 168"/>
                <a:gd name="T57" fmla="*/ 12 h 120"/>
                <a:gd name="T58" fmla="*/ 60 w 168"/>
                <a:gd name="T59" fmla="*/ 60 h 120"/>
                <a:gd name="T60" fmla="*/ 48 w 168"/>
                <a:gd name="T61" fmla="*/ 60 h 120"/>
                <a:gd name="T62" fmla="*/ 48 w 168"/>
                <a:gd name="T63" fmla="*/ 60 h 120"/>
                <a:gd name="T64" fmla="*/ 108 w 168"/>
                <a:gd name="T65" fmla="*/ 12 h 120"/>
                <a:gd name="T66" fmla="*/ 120 w 168"/>
                <a:gd name="T67" fmla="*/ 0 h 120"/>
                <a:gd name="T68" fmla="*/ 120 w 168"/>
                <a:gd name="T69" fmla="*/ 12 h 120"/>
                <a:gd name="T70" fmla="*/ 120 w 168"/>
                <a:gd name="T71" fmla="*/ 60 h 120"/>
                <a:gd name="T72" fmla="*/ 108 w 168"/>
                <a:gd name="T73" fmla="*/ 60 h 120"/>
                <a:gd name="T74" fmla="*/ 108 w 168"/>
                <a:gd name="T75" fmla="*/ 60 h 120"/>
                <a:gd name="T76" fmla="*/ 156 w 168"/>
                <a:gd name="T77" fmla="*/ 12 h 120"/>
                <a:gd name="T78" fmla="*/ 168 w 168"/>
                <a:gd name="T79" fmla="*/ 0 h 120"/>
                <a:gd name="T80" fmla="*/ 168 w 168"/>
                <a:gd name="T81" fmla="*/ 12 h 120"/>
                <a:gd name="T82" fmla="*/ 168 w 168"/>
                <a:gd name="T83" fmla="*/ 120 h 120"/>
                <a:gd name="T84" fmla="*/ 156 w 168"/>
                <a:gd name="T85" fmla="*/ 120 h 12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8"/>
                <a:gd name="T130" fmla="*/ 0 h 120"/>
                <a:gd name="T131" fmla="*/ 168 w 168"/>
                <a:gd name="T132" fmla="*/ 120 h 12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8" h="120">
                  <a:moveTo>
                    <a:pt x="156" y="120"/>
                  </a:moveTo>
                  <a:lnTo>
                    <a:pt x="156" y="12"/>
                  </a:lnTo>
                  <a:lnTo>
                    <a:pt x="168" y="24"/>
                  </a:lnTo>
                  <a:lnTo>
                    <a:pt x="120" y="72"/>
                  </a:lnTo>
                  <a:lnTo>
                    <a:pt x="108" y="84"/>
                  </a:lnTo>
                  <a:lnTo>
                    <a:pt x="108" y="60"/>
                  </a:lnTo>
                  <a:lnTo>
                    <a:pt x="108" y="12"/>
                  </a:lnTo>
                  <a:lnTo>
                    <a:pt x="120" y="24"/>
                  </a:lnTo>
                  <a:lnTo>
                    <a:pt x="60" y="72"/>
                  </a:lnTo>
                  <a:lnTo>
                    <a:pt x="48" y="84"/>
                  </a:lnTo>
                  <a:lnTo>
                    <a:pt x="48" y="60"/>
                  </a:lnTo>
                  <a:lnTo>
                    <a:pt x="48" y="12"/>
                  </a:lnTo>
                  <a:lnTo>
                    <a:pt x="60" y="24"/>
                  </a:lnTo>
                  <a:lnTo>
                    <a:pt x="12" y="72"/>
                  </a:lnTo>
                  <a:lnTo>
                    <a:pt x="0" y="84"/>
                  </a:lnTo>
                  <a:lnTo>
                    <a:pt x="0" y="60"/>
                  </a:lnTo>
                  <a:lnTo>
                    <a:pt x="0" y="12"/>
                  </a:lnTo>
                  <a:lnTo>
                    <a:pt x="12" y="0"/>
                  </a:lnTo>
                  <a:lnTo>
                    <a:pt x="12" y="12"/>
                  </a:lnTo>
                  <a:lnTo>
                    <a:pt x="12" y="60"/>
                  </a:lnTo>
                  <a:lnTo>
                    <a:pt x="0" y="60"/>
                  </a:lnTo>
                  <a:lnTo>
                    <a:pt x="48" y="12"/>
                  </a:lnTo>
                  <a:lnTo>
                    <a:pt x="60" y="0"/>
                  </a:lnTo>
                  <a:lnTo>
                    <a:pt x="60" y="12"/>
                  </a:lnTo>
                  <a:lnTo>
                    <a:pt x="60" y="60"/>
                  </a:lnTo>
                  <a:lnTo>
                    <a:pt x="48" y="60"/>
                  </a:lnTo>
                  <a:lnTo>
                    <a:pt x="108" y="12"/>
                  </a:lnTo>
                  <a:lnTo>
                    <a:pt x="120" y="0"/>
                  </a:lnTo>
                  <a:lnTo>
                    <a:pt x="120" y="12"/>
                  </a:lnTo>
                  <a:lnTo>
                    <a:pt x="120" y="60"/>
                  </a:lnTo>
                  <a:lnTo>
                    <a:pt x="108" y="60"/>
                  </a:lnTo>
                  <a:lnTo>
                    <a:pt x="156" y="12"/>
                  </a:lnTo>
                  <a:lnTo>
                    <a:pt x="168" y="0"/>
                  </a:lnTo>
                  <a:lnTo>
                    <a:pt x="168" y="12"/>
                  </a:lnTo>
                  <a:lnTo>
                    <a:pt x="168" y="120"/>
                  </a:lnTo>
                  <a:lnTo>
                    <a:pt x="156" y="12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81" name="Freeform 365"/>
            <p:cNvSpPr>
              <a:spLocks/>
            </p:cNvSpPr>
            <p:nvPr/>
          </p:nvSpPr>
          <p:spPr bwMode="auto">
            <a:xfrm>
              <a:off x="2782" y="2308"/>
              <a:ext cx="72" cy="60"/>
            </a:xfrm>
            <a:custGeom>
              <a:avLst/>
              <a:gdLst>
                <a:gd name="T0" fmla="*/ 72 w 72"/>
                <a:gd name="T1" fmla="*/ 12 h 60"/>
                <a:gd name="T2" fmla="*/ 12 w 72"/>
                <a:gd name="T3" fmla="*/ 60 h 60"/>
                <a:gd name="T4" fmla="*/ 0 w 72"/>
                <a:gd name="T5" fmla="*/ 48 h 60"/>
                <a:gd name="T6" fmla="*/ 0 w 72"/>
                <a:gd name="T7" fmla="*/ 48 h 60"/>
                <a:gd name="T8" fmla="*/ 0 w 72"/>
                <a:gd name="T9" fmla="*/ 48 h 60"/>
                <a:gd name="T10" fmla="*/ 60 w 72"/>
                <a:gd name="T11" fmla="*/ 0 h 60"/>
                <a:gd name="T12" fmla="*/ 72 w 72"/>
                <a:gd name="T13" fmla="*/ 12 h 60"/>
                <a:gd name="T14" fmla="*/ 0 60000 65536"/>
                <a:gd name="T15" fmla="*/ 0 60000 65536"/>
                <a:gd name="T16" fmla="*/ 0 60000 65536"/>
                <a:gd name="T17" fmla="*/ 0 60000 65536"/>
                <a:gd name="T18" fmla="*/ 0 60000 65536"/>
                <a:gd name="T19" fmla="*/ 0 60000 65536"/>
                <a:gd name="T20" fmla="*/ 0 60000 65536"/>
                <a:gd name="T21" fmla="*/ 0 w 72"/>
                <a:gd name="T22" fmla="*/ 0 h 60"/>
                <a:gd name="T23" fmla="*/ 72 w 72"/>
                <a:gd name="T24" fmla="*/ 60 h 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60">
                  <a:moveTo>
                    <a:pt x="72" y="12"/>
                  </a:moveTo>
                  <a:lnTo>
                    <a:pt x="12" y="60"/>
                  </a:lnTo>
                  <a:lnTo>
                    <a:pt x="0" y="48"/>
                  </a:lnTo>
                  <a:lnTo>
                    <a:pt x="60" y="0"/>
                  </a:lnTo>
                  <a:lnTo>
                    <a:pt x="72"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82" name="Rectangle 366"/>
            <p:cNvSpPr>
              <a:spLocks noChangeArrowheads="1"/>
            </p:cNvSpPr>
            <p:nvPr/>
          </p:nvSpPr>
          <p:spPr bwMode="auto">
            <a:xfrm>
              <a:off x="2782" y="2416"/>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83" name="Rectangle 367"/>
            <p:cNvSpPr>
              <a:spLocks noChangeArrowheads="1"/>
            </p:cNvSpPr>
            <p:nvPr/>
          </p:nvSpPr>
          <p:spPr bwMode="auto">
            <a:xfrm>
              <a:off x="2782" y="2356"/>
              <a:ext cx="12" cy="6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84" name="Rectangle 368"/>
            <p:cNvSpPr>
              <a:spLocks noChangeArrowheads="1"/>
            </p:cNvSpPr>
            <p:nvPr/>
          </p:nvSpPr>
          <p:spPr bwMode="auto">
            <a:xfrm>
              <a:off x="3250" y="2488"/>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85" name="Rectangle 369"/>
            <p:cNvSpPr>
              <a:spLocks noChangeArrowheads="1"/>
            </p:cNvSpPr>
            <p:nvPr/>
          </p:nvSpPr>
          <p:spPr bwMode="auto">
            <a:xfrm>
              <a:off x="2998" y="2488"/>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86" name="Rectangle 370"/>
            <p:cNvSpPr>
              <a:spLocks noChangeArrowheads="1"/>
            </p:cNvSpPr>
            <p:nvPr/>
          </p:nvSpPr>
          <p:spPr bwMode="auto">
            <a:xfrm>
              <a:off x="2998" y="2488"/>
              <a:ext cx="25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87" name="Freeform 371"/>
            <p:cNvSpPr>
              <a:spLocks/>
            </p:cNvSpPr>
            <p:nvPr/>
          </p:nvSpPr>
          <p:spPr bwMode="auto">
            <a:xfrm>
              <a:off x="2998" y="2488"/>
              <a:ext cx="108" cy="36"/>
            </a:xfrm>
            <a:custGeom>
              <a:avLst/>
              <a:gdLst>
                <a:gd name="T0" fmla="*/ 108 w 108"/>
                <a:gd name="T1" fmla="*/ 0 h 36"/>
                <a:gd name="T2" fmla="*/ 0 w 108"/>
                <a:gd name="T3" fmla="*/ 0 h 36"/>
                <a:gd name="T4" fmla="*/ 108 w 108"/>
                <a:gd name="T5" fmla="*/ 36 h 36"/>
                <a:gd name="T6" fmla="*/ 108 w 108"/>
                <a:gd name="T7" fmla="*/ 0 h 36"/>
                <a:gd name="T8" fmla="*/ 0 60000 65536"/>
                <a:gd name="T9" fmla="*/ 0 60000 65536"/>
                <a:gd name="T10" fmla="*/ 0 60000 65536"/>
                <a:gd name="T11" fmla="*/ 0 60000 65536"/>
                <a:gd name="T12" fmla="*/ 0 w 108"/>
                <a:gd name="T13" fmla="*/ 0 h 36"/>
                <a:gd name="T14" fmla="*/ 108 w 108"/>
                <a:gd name="T15" fmla="*/ 36 h 36"/>
              </a:gdLst>
              <a:ahLst/>
              <a:cxnLst>
                <a:cxn ang="T8">
                  <a:pos x="T0" y="T1"/>
                </a:cxn>
                <a:cxn ang="T9">
                  <a:pos x="T2" y="T3"/>
                </a:cxn>
                <a:cxn ang="T10">
                  <a:pos x="T4" y="T5"/>
                </a:cxn>
                <a:cxn ang="T11">
                  <a:pos x="T6" y="T7"/>
                </a:cxn>
              </a:cxnLst>
              <a:rect l="T12" t="T13" r="T14" b="T15"/>
              <a:pathLst>
                <a:path w="108" h="36">
                  <a:moveTo>
                    <a:pt x="108" y="0"/>
                  </a:moveTo>
                  <a:lnTo>
                    <a:pt x="0" y="0"/>
                  </a:lnTo>
                  <a:lnTo>
                    <a:pt x="108" y="36"/>
                  </a:lnTo>
                  <a:lnTo>
                    <a:pt x="108"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88" name="Freeform 372"/>
            <p:cNvSpPr>
              <a:spLocks/>
            </p:cNvSpPr>
            <p:nvPr/>
          </p:nvSpPr>
          <p:spPr bwMode="auto">
            <a:xfrm>
              <a:off x="2998" y="2488"/>
              <a:ext cx="120" cy="48"/>
            </a:xfrm>
            <a:custGeom>
              <a:avLst/>
              <a:gdLst>
                <a:gd name="T0" fmla="*/ 108 w 120"/>
                <a:gd name="T1" fmla="*/ 12 h 48"/>
                <a:gd name="T2" fmla="*/ 0 w 120"/>
                <a:gd name="T3" fmla="*/ 12 h 48"/>
                <a:gd name="T4" fmla="*/ 0 w 120"/>
                <a:gd name="T5" fmla="*/ 0 h 48"/>
                <a:gd name="T6" fmla="*/ 0 w 120"/>
                <a:gd name="T7" fmla="*/ 0 h 48"/>
                <a:gd name="T8" fmla="*/ 108 w 120"/>
                <a:gd name="T9" fmla="*/ 36 h 48"/>
                <a:gd name="T10" fmla="*/ 120 w 120"/>
                <a:gd name="T11" fmla="*/ 36 h 48"/>
                <a:gd name="T12" fmla="*/ 120 w 120"/>
                <a:gd name="T13" fmla="*/ 48 h 48"/>
                <a:gd name="T14" fmla="*/ 108 w 120"/>
                <a:gd name="T15" fmla="*/ 48 h 48"/>
                <a:gd name="T16" fmla="*/ 0 w 120"/>
                <a:gd name="T17" fmla="*/ 12 h 48"/>
                <a:gd name="T18" fmla="*/ 0 w 120"/>
                <a:gd name="T19" fmla="*/ 12 h 48"/>
                <a:gd name="T20" fmla="*/ 0 w 120"/>
                <a:gd name="T21" fmla="*/ 0 h 48"/>
                <a:gd name="T22" fmla="*/ 108 w 120"/>
                <a:gd name="T23" fmla="*/ 0 h 48"/>
                <a:gd name="T24" fmla="*/ 108 w 120"/>
                <a:gd name="T25" fmla="*/ 12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0"/>
                <a:gd name="T40" fmla="*/ 0 h 48"/>
                <a:gd name="T41" fmla="*/ 120 w 120"/>
                <a:gd name="T42" fmla="*/ 48 h 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0" h="48">
                  <a:moveTo>
                    <a:pt x="108" y="12"/>
                  </a:moveTo>
                  <a:lnTo>
                    <a:pt x="0" y="12"/>
                  </a:lnTo>
                  <a:lnTo>
                    <a:pt x="0" y="0"/>
                  </a:lnTo>
                  <a:lnTo>
                    <a:pt x="108" y="36"/>
                  </a:lnTo>
                  <a:lnTo>
                    <a:pt x="120" y="36"/>
                  </a:lnTo>
                  <a:lnTo>
                    <a:pt x="120" y="48"/>
                  </a:lnTo>
                  <a:lnTo>
                    <a:pt x="108" y="48"/>
                  </a:lnTo>
                  <a:lnTo>
                    <a:pt x="0" y="12"/>
                  </a:lnTo>
                  <a:lnTo>
                    <a:pt x="0" y="0"/>
                  </a:lnTo>
                  <a:lnTo>
                    <a:pt x="108" y="0"/>
                  </a:lnTo>
                  <a:lnTo>
                    <a:pt x="108"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89" name="Rectangle 373"/>
            <p:cNvSpPr>
              <a:spLocks noChangeArrowheads="1"/>
            </p:cNvSpPr>
            <p:nvPr/>
          </p:nvSpPr>
          <p:spPr bwMode="auto">
            <a:xfrm>
              <a:off x="3106" y="2488"/>
              <a:ext cx="12" cy="3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090" name="Rectangle 374"/>
            <p:cNvSpPr>
              <a:spLocks noChangeArrowheads="1"/>
            </p:cNvSpPr>
            <p:nvPr/>
          </p:nvSpPr>
          <p:spPr bwMode="auto">
            <a:xfrm>
              <a:off x="2146" y="2728"/>
              <a:ext cx="271"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thread</a:t>
              </a:r>
              <a:endParaRPr lang="en-US" b="1" u="none"/>
            </a:p>
          </p:txBody>
        </p:sp>
        <p:sp>
          <p:nvSpPr>
            <p:cNvPr id="166091" name="Rectangle 375"/>
            <p:cNvSpPr>
              <a:spLocks noChangeArrowheads="1"/>
            </p:cNvSpPr>
            <p:nvPr/>
          </p:nvSpPr>
          <p:spPr bwMode="auto">
            <a:xfrm>
              <a:off x="2446" y="2776"/>
              <a:ext cx="40" cy="86"/>
            </a:xfrm>
            <a:prstGeom prst="rect">
              <a:avLst/>
            </a:prstGeom>
            <a:noFill/>
            <a:ln w="9525">
              <a:noFill/>
              <a:miter lim="800000"/>
              <a:headEnd/>
              <a:tailEnd/>
            </a:ln>
          </p:spPr>
          <p:txBody>
            <a:bodyPr wrap="none" lIns="0" tIns="0" rIns="0" bIns="0">
              <a:spAutoFit/>
            </a:bodyPr>
            <a:lstStyle/>
            <a:p>
              <a:r>
                <a:rPr lang="en-US" sz="900" i="1" u="none">
                  <a:solidFill>
                    <a:srgbClr val="000000"/>
                  </a:solidFill>
                </a:rPr>
                <a:t>1</a:t>
              </a:r>
              <a:endParaRPr lang="en-US" b="1" u="none"/>
            </a:p>
          </p:txBody>
        </p:sp>
        <p:sp>
          <p:nvSpPr>
            <p:cNvPr id="166092" name="Rectangle 376"/>
            <p:cNvSpPr>
              <a:spLocks noChangeArrowheads="1"/>
            </p:cNvSpPr>
            <p:nvPr/>
          </p:nvSpPr>
          <p:spPr bwMode="auto">
            <a:xfrm>
              <a:off x="2146" y="2824"/>
              <a:ext cx="436"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processes</a:t>
              </a:r>
              <a:endParaRPr lang="en-US" b="1" u="none"/>
            </a:p>
          </p:txBody>
        </p:sp>
        <p:sp>
          <p:nvSpPr>
            <p:cNvPr id="166093" name="Rectangle 377"/>
            <p:cNvSpPr>
              <a:spLocks noChangeArrowheads="1"/>
            </p:cNvSpPr>
            <p:nvPr/>
          </p:nvSpPr>
          <p:spPr bwMode="auto">
            <a:xfrm>
              <a:off x="2146" y="2920"/>
              <a:ext cx="298"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current</a:t>
              </a:r>
              <a:endParaRPr lang="en-US" b="1" u="none"/>
            </a:p>
          </p:txBody>
        </p:sp>
        <p:sp>
          <p:nvSpPr>
            <p:cNvPr id="166094" name="Rectangle 378"/>
            <p:cNvSpPr>
              <a:spLocks noChangeArrowheads="1"/>
            </p:cNvSpPr>
            <p:nvPr/>
          </p:nvSpPr>
          <p:spPr bwMode="auto">
            <a:xfrm>
              <a:off x="2146" y="3016"/>
              <a:ext cx="234"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event</a:t>
              </a:r>
              <a:endParaRPr lang="en-US" b="1" u="none"/>
            </a:p>
          </p:txBody>
        </p:sp>
        <p:sp>
          <p:nvSpPr>
            <p:cNvPr id="166095" name="Rectangle 379"/>
            <p:cNvSpPr>
              <a:spLocks noChangeArrowheads="1"/>
            </p:cNvSpPr>
            <p:nvPr/>
          </p:nvSpPr>
          <p:spPr bwMode="auto">
            <a:xfrm>
              <a:off x="4427" y="3653"/>
              <a:ext cx="489" cy="115"/>
            </a:xfrm>
            <a:prstGeom prst="rect">
              <a:avLst/>
            </a:prstGeom>
            <a:noFill/>
            <a:ln w="9525">
              <a:noFill/>
              <a:miter lim="800000"/>
              <a:headEnd/>
              <a:tailEnd/>
            </a:ln>
          </p:spPr>
          <p:txBody>
            <a:bodyPr wrap="none" lIns="0" tIns="0" rIns="0" bIns="0">
              <a:spAutoFit/>
            </a:bodyPr>
            <a:lstStyle/>
            <a:p>
              <a:r>
                <a:rPr lang="en-US" sz="1200" u="none">
                  <a:solidFill>
                    <a:srgbClr val="000000"/>
                  </a:solidFill>
                </a:rPr>
                <a:t>deactivate_</a:t>
              </a:r>
              <a:endParaRPr lang="en-US" b="1" u="none"/>
            </a:p>
          </p:txBody>
        </p:sp>
        <p:sp>
          <p:nvSpPr>
            <p:cNvPr id="166096" name="Freeform 380"/>
            <p:cNvSpPr>
              <a:spLocks/>
            </p:cNvSpPr>
            <p:nvPr/>
          </p:nvSpPr>
          <p:spPr bwMode="auto">
            <a:xfrm>
              <a:off x="4031" y="3845"/>
              <a:ext cx="144" cy="84"/>
            </a:xfrm>
            <a:custGeom>
              <a:avLst/>
              <a:gdLst>
                <a:gd name="T0" fmla="*/ 144 w 144"/>
                <a:gd name="T1" fmla="*/ 48 h 84"/>
                <a:gd name="T2" fmla="*/ 144 w 144"/>
                <a:gd name="T3" fmla="*/ 84 h 84"/>
                <a:gd name="T4" fmla="*/ 144 w 144"/>
                <a:gd name="T5" fmla="*/ 84 h 84"/>
                <a:gd name="T6" fmla="*/ 144 w 144"/>
                <a:gd name="T7" fmla="*/ 84 h 84"/>
                <a:gd name="T8" fmla="*/ 36 w 144"/>
                <a:gd name="T9" fmla="*/ 48 h 84"/>
                <a:gd name="T10" fmla="*/ 0 w 144"/>
                <a:gd name="T11" fmla="*/ 48 h 84"/>
                <a:gd name="T12" fmla="*/ 36 w 144"/>
                <a:gd name="T13" fmla="*/ 36 h 84"/>
                <a:gd name="T14" fmla="*/ 144 w 144"/>
                <a:gd name="T15" fmla="*/ 0 h 84"/>
                <a:gd name="T16" fmla="*/ 144 w 144"/>
                <a:gd name="T17" fmla="*/ 0 h 84"/>
                <a:gd name="T18" fmla="*/ 144 w 144"/>
                <a:gd name="T19" fmla="*/ 12 h 84"/>
                <a:gd name="T20" fmla="*/ 144 w 144"/>
                <a:gd name="T21" fmla="*/ 12 h 84"/>
                <a:gd name="T22" fmla="*/ 36 w 144"/>
                <a:gd name="T23" fmla="*/ 48 h 84"/>
                <a:gd name="T24" fmla="*/ 36 w 144"/>
                <a:gd name="T25" fmla="*/ 36 h 84"/>
                <a:gd name="T26" fmla="*/ 36 w 144"/>
                <a:gd name="T27" fmla="*/ 36 h 84"/>
                <a:gd name="T28" fmla="*/ 144 w 144"/>
                <a:gd name="T29" fmla="*/ 72 h 84"/>
                <a:gd name="T30" fmla="*/ 144 w 144"/>
                <a:gd name="T31" fmla="*/ 84 h 84"/>
                <a:gd name="T32" fmla="*/ 132 w 144"/>
                <a:gd name="T33" fmla="*/ 84 h 84"/>
                <a:gd name="T34" fmla="*/ 132 w 144"/>
                <a:gd name="T35" fmla="*/ 48 h 84"/>
                <a:gd name="T36" fmla="*/ 144 w 144"/>
                <a:gd name="T37" fmla="*/ 48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84"/>
                <a:gd name="T59" fmla="*/ 144 w 144"/>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84">
                  <a:moveTo>
                    <a:pt x="144" y="48"/>
                  </a:moveTo>
                  <a:lnTo>
                    <a:pt x="144" y="84"/>
                  </a:lnTo>
                  <a:lnTo>
                    <a:pt x="36" y="48"/>
                  </a:lnTo>
                  <a:lnTo>
                    <a:pt x="0" y="48"/>
                  </a:lnTo>
                  <a:lnTo>
                    <a:pt x="36" y="36"/>
                  </a:lnTo>
                  <a:lnTo>
                    <a:pt x="144" y="0"/>
                  </a:lnTo>
                  <a:lnTo>
                    <a:pt x="144" y="12"/>
                  </a:lnTo>
                  <a:lnTo>
                    <a:pt x="36" y="48"/>
                  </a:lnTo>
                  <a:lnTo>
                    <a:pt x="36" y="36"/>
                  </a:lnTo>
                  <a:lnTo>
                    <a:pt x="144" y="72"/>
                  </a:lnTo>
                  <a:lnTo>
                    <a:pt x="144" y="84"/>
                  </a:lnTo>
                  <a:lnTo>
                    <a:pt x="132" y="84"/>
                  </a:lnTo>
                  <a:lnTo>
                    <a:pt x="132" y="48"/>
                  </a:lnTo>
                  <a:lnTo>
                    <a:pt x="144"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97" name="Freeform 381"/>
            <p:cNvSpPr>
              <a:spLocks/>
            </p:cNvSpPr>
            <p:nvPr/>
          </p:nvSpPr>
          <p:spPr bwMode="auto">
            <a:xfrm>
              <a:off x="4163" y="3857"/>
              <a:ext cx="12" cy="36"/>
            </a:xfrm>
            <a:custGeom>
              <a:avLst/>
              <a:gdLst>
                <a:gd name="T0" fmla="*/ 12 w 12"/>
                <a:gd name="T1" fmla="*/ 0 h 36"/>
                <a:gd name="T2" fmla="*/ 12 w 12"/>
                <a:gd name="T3" fmla="*/ 36 h 36"/>
                <a:gd name="T4" fmla="*/ 0 w 12"/>
                <a:gd name="T5" fmla="*/ 36 h 36"/>
                <a:gd name="T6" fmla="*/ 0 w 12"/>
                <a:gd name="T7" fmla="*/ 36 h 36"/>
                <a:gd name="T8" fmla="*/ 0 w 12"/>
                <a:gd name="T9" fmla="*/ 36 h 36"/>
                <a:gd name="T10" fmla="*/ 0 w 12"/>
                <a:gd name="T11" fmla="*/ 0 h 36"/>
                <a:gd name="T12" fmla="*/ 12 w 12"/>
                <a:gd name="T13" fmla="*/ 0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12" y="0"/>
                  </a:moveTo>
                  <a:lnTo>
                    <a:pt x="12" y="36"/>
                  </a:lnTo>
                  <a:lnTo>
                    <a:pt x="0" y="36"/>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98" name="Freeform 382"/>
            <p:cNvSpPr>
              <a:spLocks/>
            </p:cNvSpPr>
            <p:nvPr/>
          </p:nvSpPr>
          <p:spPr bwMode="auto">
            <a:xfrm>
              <a:off x="4067" y="3857"/>
              <a:ext cx="108" cy="72"/>
            </a:xfrm>
            <a:custGeom>
              <a:avLst/>
              <a:gdLst>
                <a:gd name="T0" fmla="*/ 108 w 108"/>
                <a:gd name="T1" fmla="*/ 36 h 72"/>
                <a:gd name="T2" fmla="*/ 108 w 108"/>
                <a:gd name="T3" fmla="*/ 72 h 72"/>
                <a:gd name="T4" fmla="*/ 0 w 108"/>
                <a:gd name="T5" fmla="*/ 36 h 72"/>
                <a:gd name="T6" fmla="*/ 108 w 108"/>
                <a:gd name="T7" fmla="*/ 0 h 72"/>
                <a:gd name="T8" fmla="*/ 108 w 108"/>
                <a:gd name="T9" fmla="*/ 36 h 72"/>
                <a:gd name="T10" fmla="*/ 0 60000 65536"/>
                <a:gd name="T11" fmla="*/ 0 60000 65536"/>
                <a:gd name="T12" fmla="*/ 0 60000 65536"/>
                <a:gd name="T13" fmla="*/ 0 60000 65536"/>
                <a:gd name="T14" fmla="*/ 0 60000 65536"/>
                <a:gd name="T15" fmla="*/ 0 w 108"/>
                <a:gd name="T16" fmla="*/ 0 h 72"/>
                <a:gd name="T17" fmla="*/ 108 w 108"/>
                <a:gd name="T18" fmla="*/ 72 h 72"/>
              </a:gdLst>
              <a:ahLst/>
              <a:cxnLst>
                <a:cxn ang="T10">
                  <a:pos x="T0" y="T1"/>
                </a:cxn>
                <a:cxn ang="T11">
                  <a:pos x="T2" y="T3"/>
                </a:cxn>
                <a:cxn ang="T12">
                  <a:pos x="T4" y="T5"/>
                </a:cxn>
                <a:cxn ang="T13">
                  <a:pos x="T6" y="T7"/>
                </a:cxn>
                <a:cxn ang="T14">
                  <a:pos x="T8" y="T9"/>
                </a:cxn>
              </a:cxnLst>
              <a:rect l="T15" t="T16" r="T17" b="T18"/>
              <a:pathLst>
                <a:path w="108" h="72">
                  <a:moveTo>
                    <a:pt x="108" y="36"/>
                  </a:moveTo>
                  <a:lnTo>
                    <a:pt x="108" y="72"/>
                  </a:lnTo>
                  <a:lnTo>
                    <a:pt x="0" y="36"/>
                  </a:lnTo>
                  <a:lnTo>
                    <a:pt x="108" y="0"/>
                  </a:lnTo>
                  <a:lnTo>
                    <a:pt x="108"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099" name="Rectangle 383"/>
            <p:cNvSpPr>
              <a:spLocks noChangeArrowheads="1"/>
            </p:cNvSpPr>
            <p:nvPr/>
          </p:nvSpPr>
          <p:spPr bwMode="auto">
            <a:xfrm>
              <a:off x="5160" y="3893"/>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00" name="Rectangle 384"/>
            <p:cNvSpPr>
              <a:spLocks noChangeArrowheads="1"/>
            </p:cNvSpPr>
            <p:nvPr/>
          </p:nvSpPr>
          <p:spPr bwMode="auto">
            <a:xfrm>
              <a:off x="4187" y="3893"/>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01" name="Rectangle 385"/>
            <p:cNvSpPr>
              <a:spLocks noChangeArrowheads="1"/>
            </p:cNvSpPr>
            <p:nvPr/>
          </p:nvSpPr>
          <p:spPr bwMode="auto">
            <a:xfrm>
              <a:off x="4187" y="3893"/>
              <a:ext cx="973"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02" name="Rectangle 386"/>
            <p:cNvSpPr>
              <a:spLocks noChangeArrowheads="1"/>
            </p:cNvSpPr>
            <p:nvPr/>
          </p:nvSpPr>
          <p:spPr bwMode="auto">
            <a:xfrm>
              <a:off x="4427" y="3749"/>
              <a:ext cx="350" cy="115"/>
            </a:xfrm>
            <a:prstGeom prst="rect">
              <a:avLst/>
            </a:prstGeom>
            <a:noFill/>
            <a:ln w="9525">
              <a:noFill/>
              <a:miter lim="800000"/>
              <a:headEnd/>
              <a:tailEnd/>
            </a:ln>
          </p:spPr>
          <p:txBody>
            <a:bodyPr wrap="none" lIns="0" tIns="0" rIns="0" bIns="0">
              <a:spAutoFit/>
            </a:bodyPr>
            <a:lstStyle/>
            <a:p>
              <a:r>
                <a:rPr lang="en-US" sz="1200" u="none">
                  <a:solidFill>
                    <a:srgbClr val="000000"/>
                  </a:solidFill>
                </a:rPr>
                <a:t>handle()</a:t>
              </a:r>
              <a:endParaRPr lang="en-US" b="1" u="none"/>
            </a:p>
          </p:txBody>
        </p:sp>
        <p:sp>
          <p:nvSpPr>
            <p:cNvPr id="166103" name="Rectangle 387"/>
            <p:cNvSpPr>
              <a:spLocks noChangeArrowheads="1"/>
            </p:cNvSpPr>
            <p:nvPr/>
          </p:nvSpPr>
          <p:spPr bwMode="auto">
            <a:xfrm>
              <a:off x="1341" y="651"/>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04" name="Freeform 388"/>
            <p:cNvSpPr>
              <a:spLocks/>
            </p:cNvSpPr>
            <p:nvPr/>
          </p:nvSpPr>
          <p:spPr bwMode="auto">
            <a:xfrm>
              <a:off x="1125" y="651"/>
              <a:ext cx="216" cy="228"/>
            </a:xfrm>
            <a:custGeom>
              <a:avLst/>
              <a:gdLst>
                <a:gd name="T0" fmla="*/ 24 w 216"/>
                <a:gd name="T1" fmla="*/ 60 h 228"/>
                <a:gd name="T2" fmla="*/ 24 w 216"/>
                <a:gd name="T3" fmla="*/ 60 h 228"/>
                <a:gd name="T4" fmla="*/ 12 w 216"/>
                <a:gd name="T5" fmla="*/ 60 h 228"/>
                <a:gd name="T6" fmla="*/ 24 w 216"/>
                <a:gd name="T7" fmla="*/ 72 h 228"/>
                <a:gd name="T8" fmla="*/ 12 w 216"/>
                <a:gd name="T9" fmla="*/ 72 h 228"/>
                <a:gd name="T10" fmla="*/ 84 w 216"/>
                <a:gd name="T11" fmla="*/ 96 h 228"/>
                <a:gd name="T12" fmla="*/ 168 w 216"/>
                <a:gd name="T13" fmla="*/ 108 h 228"/>
                <a:gd name="T14" fmla="*/ 180 w 216"/>
                <a:gd name="T15" fmla="*/ 108 h 228"/>
                <a:gd name="T16" fmla="*/ 192 w 216"/>
                <a:gd name="T17" fmla="*/ 132 h 228"/>
                <a:gd name="T18" fmla="*/ 180 w 216"/>
                <a:gd name="T19" fmla="*/ 144 h 228"/>
                <a:gd name="T20" fmla="*/ 168 w 216"/>
                <a:gd name="T21" fmla="*/ 144 h 228"/>
                <a:gd name="T22" fmla="*/ 108 w 216"/>
                <a:gd name="T23" fmla="*/ 156 h 228"/>
                <a:gd name="T24" fmla="*/ 48 w 216"/>
                <a:gd name="T25" fmla="*/ 180 h 228"/>
                <a:gd name="T26" fmla="*/ 48 w 216"/>
                <a:gd name="T27" fmla="*/ 180 h 228"/>
                <a:gd name="T28" fmla="*/ 48 w 216"/>
                <a:gd name="T29" fmla="*/ 168 h 228"/>
                <a:gd name="T30" fmla="*/ 60 w 216"/>
                <a:gd name="T31" fmla="*/ 180 h 228"/>
                <a:gd name="T32" fmla="*/ 48 w 216"/>
                <a:gd name="T33" fmla="*/ 180 h 228"/>
                <a:gd name="T34" fmla="*/ 96 w 216"/>
                <a:gd name="T35" fmla="*/ 192 h 228"/>
                <a:gd name="T36" fmla="*/ 144 w 216"/>
                <a:gd name="T37" fmla="*/ 204 h 228"/>
                <a:gd name="T38" fmla="*/ 156 w 216"/>
                <a:gd name="T39" fmla="*/ 204 h 228"/>
                <a:gd name="T40" fmla="*/ 156 w 216"/>
                <a:gd name="T41" fmla="*/ 228 h 228"/>
                <a:gd name="T42" fmla="*/ 156 w 216"/>
                <a:gd name="T43" fmla="*/ 228 h 228"/>
                <a:gd name="T44" fmla="*/ 144 w 216"/>
                <a:gd name="T45" fmla="*/ 216 h 228"/>
                <a:gd name="T46" fmla="*/ 96 w 216"/>
                <a:gd name="T47" fmla="*/ 204 h 228"/>
                <a:gd name="T48" fmla="*/ 96 w 216"/>
                <a:gd name="T49" fmla="*/ 204 h 228"/>
                <a:gd name="T50" fmla="*/ 48 w 216"/>
                <a:gd name="T51" fmla="*/ 192 h 228"/>
                <a:gd name="T52" fmla="*/ 36 w 216"/>
                <a:gd name="T53" fmla="*/ 180 h 228"/>
                <a:gd name="T54" fmla="*/ 36 w 216"/>
                <a:gd name="T55" fmla="*/ 168 h 228"/>
                <a:gd name="T56" fmla="*/ 48 w 216"/>
                <a:gd name="T57" fmla="*/ 168 h 228"/>
                <a:gd name="T58" fmla="*/ 108 w 216"/>
                <a:gd name="T59" fmla="*/ 144 h 228"/>
                <a:gd name="T60" fmla="*/ 108 w 216"/>
                <a:gd name="T61" fmla="*/ 144 h 228"/>
                <a:gd name="T62" fmla="*/ 168 w 216"/>
                <a:gd name="T63" fmla="*/ 132 h 228"/>
                <a:gd name="T64" fmla="*/ 180 w 216"/>
                <a:gd name="T65" fmla="*/ 120 h 228"/>
                <a:gd name="T66" fmla="*/ 180 w 216"/>
                <a:gd name="T67" fmla="*/ 132 h 228"/>
                <a:gd name="T68" fmla="*/ 168 w 216"/>
                <a:gd name="T69" fmla="*/ 120 h 228"/>
                <a:gd name="T70" fmla="*/ 84 w 216"/>
                <a:gd name="T71" fmla="*/ 108 h 228"/>
                <a:gd name="T72" fmla="*/ 84 w 216"/>
                <a:gd name="T73" fmla="*/ 108 h 228"/>
                <a:gd name="T74" fmla="*/ 12 w 216"/>
                <a:gd name="T75" fmla="*/ 84 h 228"/>
                <a:gd name="T76" fmla="*/ 0 w 216"/>
                <a:gd name="T77" fmla="*/ 72 h 228"/>
                <a:gd name="T78" fmla="*/ 0 w 216"/>
                <a:gd name="T79" fmla="*/ 60 h 228"/>
                <a:gd name="T80" fmla="*/ 24 w 216"/>
                <a:gd name="T81" fmla="*/ 48 h 228"/>
                <a:gd name="T82" fmla="*/ 216 w 216"/>
                <a:gd name="T83" fmla="*/ 0 h 2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6"/>
                <a:gd name="T127" fmla="*/ 0 h 228"/>
                <a:gd name="T128" fmla="*/ 216 w 216"/>
                <a:gd name="T129" fmla="*/ 228 h 2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6" h="228">
                  <a:moveTo>
                    <a:pt x="216" y="12"/>
                  </a:moveTo>
                  <a:lnTo>
                    <a:pt x="24" y="60"/>
                  </a:lnTo>
                  <a:lnTo>
                    <a:pt x="0" y="72"/>
                  </a:lnTo>
                  <a:lnTo>
                    <a:pt x="12" y="60"/>
                  </a:lnTo>
                  <a:lnTo>
                    <a:pt x="24" y="72"/>
                  </a:lnTo>
                  <a:lnTo>
                    <a:pt x="12" y="72"/>
                  </a:lnTo>
                  <a:lnTo>
                    <a:pt x="84" y="96"/>
                  </a:lnTo>
                  <a:lnTo>
                    <a:pt x="168" y="108"/>
                  </a:lnTo>
                  <a:lnTo>
                    <a:pt x="180" y="108"/>
                  </a:lnTo>
                  <a:lnTo>
                    <a:pt x="192" y="120"/>
                  </a:lnTo>
                  <a:lnTo>
                    <a:pt x="192" y="132"/>
                  </a:lnTo>
                  <a:lnTo>
                    <a:pt x="180" y="144"/>
                  </a:lnTo>
                  <a:lnTo>
                    <a:pt x="168" y="144"/>
                  </a:lnTo>
                  <a:lnTo>
                    <a:pt x="108" y="156"/>
                  </a:lnTo>
                  <a:lnTo>
                    <a:pt x="48" y="180"/>
                  </a:lnTo>
                  <a:lnTo>
                    <a:pt x="36" y="180"/>
                  </a:lnTo>
                  <a:lnTo>
                    <a:pt x="48" y="168"/>
                  </a:lnTo>
                  <a:lnTo>
                    <a:pt x="60" y="180"/>
                  </a:lnTo>
                  <a:lnTo>
                    <a:pt x="48" y="180"/>
                  </a:lnTo>
                  <a:lnTo>
                    <a:pt x="96" y="192"/>
                  </a:lnTo>
                  <a:lnTo>
                    <a:pt x="144" y="204"/>
                  </a:lnTo>
                  <a:lnTo>
                    <a:pt x="156" y="204"/>
                  </a:lnTo>
                  <a:lnTo>
                    <a:pt x="168" y="216"/>
                  </a:lnTo>
                  <a:lnTo>
                    <a:pt x="156" y="228"/>
                  </a:lnTo>
                  <a:lnTo>
                    <a:pt x="156" y="216"/>
                  </a:lnTo>
                  <a:lnTo>
                    <a:pt x="156" y="228"/>
                  </a:lnTo>
                  <a:lnTo>
                    <a:pt x="144" y="216"/>
                  </a:lnTo>
                  <a:lnTo>
                    <a:pt x="96" y="204"/>
                  </a:lnTo>
                  <a:lnTo>
                    <a:pt x="48" y="192"/>
                  </a:lnTo>
                  <a:lnTo>
                    <a:pt x="36" y="180"/>
                  </a:lnTo>
                  <a:lnTo>
                    <a:pt x="36" y="168"/>
                  </a:lnTo>
                  <a:lnTo>
                    <a:pt x="48" y="168"/>
                  </a:lnTo>
                  <a:lnTo>
                    <a:pt x="108" y="144"/>
                  </a:lnTo>
                  <a:lnTo>
                    <a:pt x="168" y="132"/>
                  </a:lnTo>
                  <a:lnTo>
                    <a:pt x="180" y="120"/>
                  </a:lnTo>
                  <a:lnTo>
                    <a:pt x="180" y="132"/>
                  </a:lnTo>
                  <a:lnTo>
                    <a:pt x="168" y="120"/>
                  </a:lnTo>
                  <a:lnTo>
                    <a:pt x="84" y="108"/>
                  </a:lnTo>
                  <a:lnTo>
                    <a:pt x="12" y="84"/>
                  </a:lnTo>
                  <a:lnTo>
                    <a:pt x="0" y="72"/>
                  </a:lnTo>
                  <a:lnTo>
                    <a:pt x="0" y="60"/>
                  </a:lnTo>
                  <a:lnTo>
                    <a:pt x="24" y="48"/>
                  </a:lnTo>
                  <a:lnTo>
                    <a:pt x="216" y="0"/>
                  </a:lnTo>
                  <a:lnTo>
                    <a:pt x="216"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05" name="Freeform 389"/>
            <p:cNvSpPr>
              <a:spLocks/>
            </p:cNvSpPr>
            <p:nvPr/>
          </p:nvSpPr>
          <p:spPr bwMode="auto">
            <a:xfrm>
              <a:off x="1269" y="867"/>
              <a:ext cx="12" cy="12"/>
            </a:xfrm>
            <a:custGeom>
              <a:avLst/>
              <a:gdLst>
                <a:gd name="T0" fmla="*/ 12 w 12"/>
                <a:gd name="T1" fmla="*/ 12 h 12"/>
                <a:gd name="T2" fmla="*/ 0 w 12"/>
                <a:gd name="T3" fmla="*/ 12 h 12"/>
                <a:gd name="T4" fmla="*/ 0 w 12"/>
                <a:gd name="T5" fmla="*/ 12 h 12"/>
                <a:gd name="T6" fmla="*/ 0 w 12"/>
                <a:gd name="T7" fmla="*/ 0 h 12"/>
                <a:gd name="T8" fmla="*/ 0 w 12"/>
                <a:gd name="T9" fmla="*/ 0 h 12"/>
                <a:gd name="T10" fmla="*/ 12 w 12"/>
                <a:gd name="T11" fmla="*/ 0 h 12"/>
                <a:gd name="T12" fmla="*/ 12 w 12"/>
                <a:gd name="T13" fmla="*/ 12 h 12"/>
                <a:gd name="T14" fmla="*/ 0 60000 65536"/>
                <a:gd name="T15" fmla="*/ 0 60000 65536"/>
                <a:gd name="T16" fmla="*/ 0 60000 65536"/>
                <a:gd name="T17" fmla="*/ 0 60000 65536"/>
                <a:gd name="T18" fmla="*/ 0 60000 65536"/>
                <a:gd name="T19" fmla="*/ 0 60000 65536"/>
                <a:gd name="T20" fmla="*/ 0 60000 65536"/>
                <a:gd name="T21" fmla="*/ 0 w 12"/>
                <a:gd name="T22" fmla="*/ 0 h 12"/>
                <a:gd name="T23" fmla="*/ 12 w 12"/>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2">
                  <a:moveTo>
                    <a:pt x="12" y="12"/>
                  </a:moveTo>
                  <a:lnTo>
                    <a:pt x="0" y="12"/>
                  </a:lnTo>
                  <a:lnTo>
                    <a:pt x="0" y="0"/>
                  </a:lnTo>
                  <a:lnTo>
                    <a:pt x="12" y="0"/>
                  </a:lnTo>
                  <a:lnTo>
                    <a:pt x="12"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06" name="Rectangle 390"/>
            <p:cNvSpPr>
              <a:spLocks noChangeArrowheads="1"/>
            </p:cNvSpPr>
            <p:nvPr/>
          </p:nvSpPr>
          <p:spPr bwMode="auto">
            <a:xfrm>
              <a:off x="1209" y="891"/>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07" name="Freeform 391"/>
            <p:cNvSpPr>
              <a:spLocks/>
            </p:cNvSpPr>
            <p:nvPr/>
          </p:nvSpPr>
          <p:spPr bwMode="auto">
            <a:xfrm>
              <a:off x="1209" y="867"/>
              <a:ext cx="60" cy="36"/>
            </a:xfrm>
            <a:custGeom>
              <a:avLst/>
              <a:gdLst>
                <a:gd name="T0" fmla="*/ 60 w 60"/>
                <a:gd name="T1" fmla="*/ 12 h 36"/>
                <a:gd name="T2" fmla="*/ 60 w 60"/>
                <a:gd name="T3" fmla="*/ 0 h 36"/>
                <a:gd name="T4" fmla="*/ 0 w 60"/>
                <a:gd name="T5" fmla="*/ 24 h 36"/>
                <a:gd name="T6" fmla="*/ 0 w 60"/>
                <a:gd name="T7" fmla="*/ 36 h 36"/>
                <a:gd name="T8" fmla="*/ 60 w 60"/>
                <a:gd name="T9" fmla="*/ 12 h 36"/>
                <a:gd name="T10" fmla="*/ 0 60000 65536"/>
                <a:gd name="T11" fmla="*/ 0 60000 65536"/>
                <a:gd name="T12" fmla="*/ 0 60000 65536"/>
                <a:gd name="T13" fmla="*/ 0 60000 65536"/>
                <a:gd name="T14" fmla="*/ 0 60000 65536"/>
                <a:gd name="T15" fmla="*/ 0 w 60"/>
                <a:gd name="T16" fmla="*/ 0 h 36"/>
                <a:gd name="T17" fmla="*/ 60 w 60"/>
                <a:gd name="T18" fmla="*/ 36 h 36"/>
              </a:gdLst>
              <a:ahLst/>
              <a:cxnLst>
                <a:cxn ang="T10">
                  <a:pos x="T0" y="T1"/>
                </a:cxn>
                <a:cxn ang="T11">
                  <a:pos x="T2" y="T3"/>
                </a:cxn>
                <a:cxn ang="T12">
                  <a:pos x="T4" y="T5"/>
                </a:cxn>
                <a:cxn ang="T13">
                  <a:pos x="T6" y="T7"/>
                </a:cxn>
                <a:cxn ang="T14">
                  <a:pos x="T8" y="T9"/>
                </a:cxn>
              </a:cxnLst>
              <a:rect l="T15" t="T16" r="T17" b="T18"/>
              <a:pathLst>
                <a:path w="60" h="36">
                  <a:moveTo>
                    <a:pt x="60" y="12"/>
                  </a:moveTo>
                  <a:lnTo>
                    <a:pt x="60" y="0"/>
                  </a:lnTo>
                  <a:lnTo>
                    <a:pt x="0" y="24"/>
                  </a:lnTo>
                  <a:lnTo>
                    <a:pt x="0" y="36"/>
                  </a:lnTo>
                  <a:lnTo>
                    <a:pt x="60"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08" name="Rectangle 392"/>
            <p:cNvSpPr>
              <a:spLocks noChangeArrowheads="1"/>
            </p:cNvSpPr>
            <p:nvPr/>
          </p:nvSpPr>
          <p:spPr bwMode="auto">
            <a:xfrm>
              <a:off x="2170" y="651"/>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09" name="Freeform 393"/>
            <p:cNvSpPr>
              <a:spLocks/>
            </p:cNvSpPr>
            <p:nvPr/>
          </p:nvSpPr>
          <p:spPr bwMode="auto">
            <a:xfrm>
              <a:off x="1954" y="651"/>
              <a:ext cx="216" cy="228"/>
            </a:xfrm>
            <a:custGeom>
              <a:avLst/>
              <a:gdLst>
                <a:gd name="T0" fmla="*/ 24 w 216"/>
                <a:gd name="T1" fmla="*/ 60 h 228"/>
                <a:gd name="T2" fmla="*/ 24 w 216"/>
                <a:gd name="T3" fmla="*/ 60 h 228"/>
                <a:gd name="T4" fmla="*/ 12 w 216"/>
                <a:gd name="T5" fmla="*/ 60 h 228"/>
                <a:gd name="T6" fmla="*/ 24 w 216"/>
                <a:gd name="T7" fmla="*/ 72 h 228"/>
                <a:gd name="T8" fmla="*/ 12 w 216"/>
                <a:gd name="T9" fmla="*/ 72 h 228"/>
                <a:gd name="T10" fmla="*/ 84 w 216"/>
                <a:gd name="T11" fmla="*/ 96 h 228"/>
                <a:gd name="T12" fmla="*/ 168 w 216"/>
                <a:gd name="T13" fmla="*/ 108 h 228"/>
                <a:gd name="T14" fmla="*/ 180 w 216"/>
                <a:gd name="T15" fmla="*/ 108 h 228"/>
                <a:gd name="T16" fmla="*/ 192 w 216"/>
                <a:gd name="T17" fmla="*/ 132 h 228"/>
                <a:gd name="T18" fmla="*/ 180 w 216"/>
                <a:gd name="T19" fmla="*/ 144 h 228"/>
                <a:gd name="T20" fmla="*/ 168 w 216"/>
                <a:gd name="T21" fmla="*/ 144 h 228"/>
                <a:gd name="T22" fmla="*/ 108 w 216"/>
                <a:gd name="T23" fmla="*/ 156 h 228"/>
                <a:gd name="T24" fmla="*/ 48 w 216"/>
                <a:gd name="T25" fmla="*/ 180 h 228"/>
                <a:gd name="T26" fmla="*/ 48 w 216"/>
                <a:gd name="T27" fmla="*/ 180 h 228"/>
                <a:gd name="T28" fmla="*/ 48 w 216"/>
                <a:gd name="T29" fmla="*/ 168 h 228"/>
                <a:gd name="T30" fmla="*/ 60 w 216"/>
                <a:gd name="T31" fmla="*/ 180 h 228"/>
                <a:gd name="T32" fmla="*/ 48 w 216"/>
                <a:gd name="T33" fmla="*/ 180 h 228"/>
                <a:gd name="T34" fmla="*/ 96 w 216"/>
                <a:gd name="T35" fmla="*/ 192 h 228"/>
                <a:gd name="T36" fmla="*/ 144 w 216"/>
                <a:gd name="T37" fmla="*/ 204 h 228"/>
                <a:gd name="T38" fmla="*/ 156 w 216"/>
                <a:gd name="T39" fmla="*/ 204 h 228"/>
                <a:gd name="T40" fmla="*/ 156 w 216"/>
                <a:gd name="T41" fmla="*/ 228 h 228"/>
                <a:gd name="T42" fmla="*/ 156 w 216"/>
                <a:gd name="T43" fmla="*/ 228 h 228"/>
                <a:gd name="T44" fmla="*/ 144 w 216"/>
                <a:gd name="T45" fmla="*/ 216 h 228"/>
                <a:gd name="T46" fmla="*/ 96 w 216"/>
                <a:gd name="T47" fmla="*/ 204 h 228"/>
                <a:gd name="T48" fmla="*/ 96 w 216"/>
                <a:gd name="T49" fmla="*/ 204 h 228"/>
                <a:gd name="T50" fmla="*/ 48 w 216"/>
                <a:gd name="T51" fmla="*/ 192 h 228"/>
                <a:gd name="T52" fmla="*/ 36 w 216"/>
                <a:gd name="T53" fmla="*/ 180 h 228"/>
                <a:gd name="T54" fmla="*/ 36 w 216"/>
                <a:gd name="T55" fmla="*/ 168 h 228"/>
                <a:gd name="T56" fmla="*/ 48 w 216"/>
                <a:gd name="T57" fmla="*/ 168 h 228"/>
                <a:gd name="T58" fmla="*/ 108 w 216"/>
                <a:gd name="T59" fmla="*/ 144 h 228"/>
                <a:gd name="T60" fmla="*/ 108 w 216"/>
                <a:gd name="T61" fmla="*/ 144 h 228"/>
                <a:gd name="T62" fmla="*/ 168 w 216"/>
                <a:gd name="T63" fmla="*/ 132 h 228"/>
                <a:gd name="T64" fmla="*/ 180 w 216"/>
                <a:gd name="T65" fmla="*/ 120 h 228"/>
                <a:gd name="T66" fmla="*/ 180 w 216"/>
                <a:gd name="T67" fmla="*/ 132 h 228"/>
                <a:gd name="T68" fmla="*/ 168 w 216"/>
                <a:gd name="T69" fmla="*/ 120 h 228"/>
                <a:gd name="T70" fmla="*/ 84 w 216"/>
                <a:gd name="T71" fmla="*/ 108 h 228"/>
                <a:gd name="T72" fmla="*/ 84 w 216"/>
                <a:gd name="T73" fmla="*/ 108 h 228"/>
                <a:gd name="T74" fmla="*/ 12 w 216"/>
                <a:gd name="T75" fmla="*/ 84 h 228"/>
                <a:gd name="T76" fmla="*/ 0 w 216"/>
                <a:gd name="T77" fmla="*/ 72 h 228"/>
                <a:gd name="T78" fmla="*/ 0 w 216"/>
                <a:gd name="T79" fmla="*/ 60 h 228"/>
                <a:gd name="T80" fmla="*/ 24 w 216"/>
                <a:gd name="T81" fmla="*/ 48 h 228"/>
                <a:gd name="T82" fmla="*/ 216 w 216"/>
                <a:gd name="T83" fmla="*/ 0 h 2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6"/>
                <a:gd name="T127" fmla="*/ 0 h 228"/>
                <a:gd name="T128" fmla="*/ 216 w 216"/>
                <a:gd name="T129" fmla="*/ 228 h 2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6" h="228">
                  <a:moveTo>
                    <a:pt x="216" y="12"/>
                  </a:moveTo>
                  <a:lnTo>
                    <a:pt x="24" y="60"/>
                  </a:lnTo>
                  <a:lnTo>
                    <a:pt x="0" y="72"/>
                  </a:lnTo>
                  <a:lnTo>
                    <a:pt x="12" y="60"/>
                  </a:lnTo>
                  <a:lnTo>
                    <a:pt x="24" y="72"/>
                  </a:lnTo>
                  <a:lnTo>
                    <a:pt x="12" y="72"/>
                  </a:lnTo>
                  <a:lnTo>
                    <a:pt x="84" y="96"/>
                  </a:lnTo>
                  <a:lnTo>
                    <a:pt x="168" y="108"/>
                  </a:lnTo>
                  <a:lnTo>
                    <a:pt x="180" y="108"/>
                  </a:lnTo>
                  <a:lnTo>
                    <a:pt x="192" y="120"/>
                  </a:lnTo>
                  <a:lnTo>
                    <a:pt x="192" y="132"/>
                  </a:lnTo>
                  <a:lnTo>
                    <a:pt x="180" y="144"/>
                  </a:lnTo>
                  <a:lnTo>
                    <a:pt x="168" y="144"/>
                  </a:lnTo>
                  <a:lnTo>
                    <a:pt x="108" y="156"/>
                  </a:lnTo>
                  <a:lnTo>
                    <a:pt x="48" y="180"/>
                  </a:lnTo>
                  <a:lnTo>
                    <a:pt x="36" y="180"/>
                  </a:lnTo>
                  <a:lnTo>
                    <a:pt x="48" y="168"/>
                  </a:lnTo>
                  <a:lnTo>
                    <a:pt x="60" y="180"/>
                  </a:lnTo>
                  <a:lnTo>
                    <a:pt x="48" y="180"/>
                  </a:lnTo>
                  <a:lnTo>
                    <a:pt x="96" y="192"/>
                  </a:lnTo>
                  <a:lnTo>
                    <a:pt x="144" y="204"/>
                  </a:lnTo>
                  <a:lnTo>
                    <a:pt x="156" y="204"/>
                  </a:lnTo>
                  <a:lnTo>
                    <a:pt x="168" y="216"/>
                  </a:lnTo>
                  <a:lnTo>
                    <a:pt x="156" y="228"/>
                  </a:lnTo>
                  <a:lnTo>
                    <a:pt x="156" y="216"/>
                  </a:lnTo>
                  <a:lnTo>
                    <a:pt x="156" y="228"/>
                  </a:lnTo>
                  <a:lnTo>
                    <a:pt x="144" y="216"/>
                  </a:lnTo>
                  <a:lnTo>
                    <a:pt x="96" y="204"/>
                  </a:lnTo>
                  <a:lnTo>
                    <a:pt x="48" y="192"/>
                  </a:lnTo>
                  <a:lnTo>
                    <a:pt x="36" y="180"/>
                  </a:lnTo>
                  <a:lnTo>
                    <a:pt x="36" y="168"/>
                  </a:lnTo>
                  <a:lnTo>
                    <a:pt x="48" y="168"/>
                  </a:lnTo>
                  <a:lnTo>
                    <a:pt x="108" y="144"/>
                  </a:lnTo>
                  <a:lnTo>
                    <a:pt x="168" y="132"/>
                  </a:lnTo>
                  <a:lnTo>
                    <a:pt x="180" y="120"/>
                  </a:lnTo>
                  <a:lnTo>
                    <a:pt x="180" y="132"/>
                  </a:lnTo>
                  <a:lnTo>
                    <a:pt x="168" y="120"/>
                  </a:lnTo>
                  <a:lnTo>
                    <a:pt x="84" y="108"/>
                  </a:lnTo>
                  <a:lnTo>
                    <a:pt x="12" y="84"/>
                  </a:lnTo>
                  <a:lnTo>
                    <a:pt x="0" y="72"/>
                  </a:lnTo>
                  <a:lnTo>
                    <a:pt x="0" y="60"/>
                  </a:lnTo>
                  <a:lnTo>
                    <a:pt x="24" y="48"/>
                  </a:lnTo>
                  <a:lnTo>
                    <a:pt x="216" y="0"/>
                  </a:lnTo>
                  <a:lnTo>
                    <a:pt x="216"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10" name="Freeform 394"/>
            <p:cNvSpPr>
              <a:spLocks/>
            </p:cNvSpPr>
            <p:nvPr/>
          </p:nvSpPr>
          <p:spPr bwMode="auto">
            <a:xfrm>
              <a:off x="2098" y="867"/>
              <a:ext cx="12" cy="12"/>
            </a:xfrm>
            <a:custGeom>
              <a:avLst/>
              <a:gdLst>
                <a:gd name="T0" fmla="*/ 12 w 12"/>
                <a:gd name="T1" fmla="*/ 12 h 12"/>
                <a:gd name="T2" fmla="*/ 0 w 12"/>
                <a:gd name="T3" fmla="*/ 12 h 12"/>
                <a:gd name="T4" fmla="*/ 0 w 12"/>
                <a:gd name="T5" fmla="*/ 12 h 12"/>
                <a:gd name="T6" fmla="*/ 0 w 12"/>
                <a:gd name="T7" fmla="*/ 0 h 12"/>
                <a:gd name="T8" fmla="*/ 0 w 12"/>
                <a:gd name="T9" fmla="*/ 0 h 12"/>
                <a:gd name="T10" fmla="*/ 12 w 12"/>
                <a:gd name="T11" fmla="*/ 0 h 12"/>
                <a:gd name="T12" fmla="*/ 12 w 12"/>
                <a:gd name="T13" fmla="*/ 12 h 12"/>
                <a:gd name="T14" fmla="*/ 0 60000 65536"/>
                <a:gd name="T15" fmla="*/ 0 60000 65536"/>
                <a:gd name="T16" fmla="*/ 0 60000 65536"/>
                <a:gd name="T17" fmla="*/ 0 60000 65536"/>
                <a:gd name="T18" fmla="*/ 0 60000 65536"/>
                <a:gd name="T19" fmla="*/ 0 60000 65536"/>
                <a:gd name="T20" fmla="*/ 0 60000 65536"/>
                <a:gd name="T21" fmla="*/ 0 w 12"/>
                <a:gd name="T22" fmla="*/ 0 h 12"/>
                <a:gd name="T23" fmla="*/ 12 w 12"/>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2">
                  <a:moveTo>
                    <a:pt x="12" y="12"/>
                  </a:moveTo>
                  <a:lnTo>
                    <a:pt x="0" y="12"/>
                  </a:lnTo>
                  <a:lnTo>
                    <a:pt x="0" y="0"/>
                  </a:lnTo>
                  <a:lnTo>
                    <a:pt x="12" y="0"/>
                  </a:lnTo>
                  <a:lnTo>
                    <a:pt x="12"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11" name="Rectangle 395"/>
            <p:cNvSpPr>
              <a:spLocks noChangeArrowheads="1"/>
            </p:cNvSpPr>
            <p:nvPr/>
          </p:nvSpPr>
          <p:spPr bwMode="auto">
            <a:xfrm>
              <a:off x="2038" y="891"/>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12" name="Freeform 396"/>
            <p:cNvSpPr>
              <a:spLocks/>
            </p:cNvSpPr>
            <p:nvPr/>
          </p:nvSpPr>
          <p:spPr bwMode="auto">
            <a:xfrm>
              <a:off x="2038" y="867"/>
              <a:ext cx="60" cy="36"/>
            </a:xfrm>
            <a:custGeom>
              <a:avLst/>
              <a:gdLst>
                <a:gd name="T0" fmla="*/ 60 w 60"/>
                <a:gd name="T1" fmla="*/ 12 h 36"/>
                <a:gd name="T2" fmla="*/ 60 w 60"/>
                <a:gd name="T3" fmla="*/ 0 h 36"/>
                <a:gd name="T4" fmla="*/ 0 w 60"/>
                <a:gd name="T5" fmla="*/ 24 h 36"/>
                <a:gd name="T6" fmla="*/ 0 w 60"/>
                <a:gd name="T7" fmla="*/ 36 h 36"/>
                <a:gd name="T8" fmla="*/ 60 w 60"/>
                <a:gd name="T9" fmla="*/ 12 h 36"/>
                <a:gd name="T10" fmla="*/ 0 60000 65536"/>
                <a:gd name="T11" fmla="*/ 0 60000 65536"/>
                <a:gd name="T12" fmla="*/ 0 60000 65536"/>
                <a:gd name="T13" fmla="*/ 0 60000 65536"/>
                <a:gd name="T14" fmla="*/ 0 60000 65536"/>
                <a:gd name="T15" fmla="*/ 0 w 60"/>
                <a:gd name="T16" fmla="*/ 0 h 36"/>
                <a:gd name="T17" fmla="*/ 60 w 60"/>
                <a:gd name="T18" fmla="*/ 36 h 36"/>
              </a:gdLst>
              <a:ahLst/>
              <a:cxnLst>
                <a:cxn ang="T10">
                  <a:pos x="T0" y="T1"/>
                </a:cxn>
                <a:cxn ang="T11">
                  <a:pos x="T2" y="T3"/>
                </a:cxn>
                <a:cxn ang="T12">
                  <a:pos x="T4" y="T5"/>
                </a:cxn>
                <a:cxn ang="T13">
                  <a:pos x="T6" y="T7"/>
                </a:cxn>
                <a:cxn ang="T14">
                  <a:pos x="T8" y="T9"/>
                </a:cxn>
              </a:cxnLst>
              <a:rect l="T15" t="T16" r="T17" b="T18"/>
              <a:pathLst>
                <a:path w="60" h="36">
                  <a:moveTo>
                    <a:pt x="60" y="12"/>
                  </a:moveTo>
                  <a:lnTo>
                    <a:pt x="60" y="0"/>
                  </a:lnTo>
                  <a:lnTo>
                    <a:pt x="0" y="24"/>
                  </a:lnTo>
                  <a:lnTo>
                    <a:pt x="0" y="36"/>
                  </a:lnTo>
                  <a:lnTo>
                    <a:pt x="60"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13" name="Freeform 397"/>
            <p:cNvSpPr>
              <a:spLocks/>
            </p:cNvSpPr>
            <p:nvPr/>
          </p:nvSpPr>
          <p:spPr bwMode="auto">
            <a:xfrm>
              <a:off x="957" y="651"/>
              <a:ext cx="144" cy="84"/>
            </a:xfrm>
            <a:custGeom>
              <a:avLst/>
              <a:gdLst>
                <a:gd name="T0" fmla="*/ 0 w 144"/>
                <a:gd name="T1" fmla="*/ 36 h 84"/>
                <a:gd name="T2" fmla="*/ 0 w 144"/>
                <a:gd name="T3" fmla="*/ 0 h 84"/>
                <a:gd name="T4" fmla="*/ 0 w 144"/>
                <a:gd name="T5" fmla="*/ 0 h 84"/>
                <a:gd name="T6" fmla="*/ 0 w 144"/>
                <a:gd name="T7" fmla="*/ 0 h 84"/>
                <a:gd name="T8" fmla="*/ 108 w 144"/>
                <a:gd name="T9" fmla="*/ 36 h 84"/>
                <a:gd name="T10" fmla="*/ 144 w 144"/>
                <a:gd name="T11" fmla="*/ 36 h 84"/>
                <a:gd name="T12" fmla="*/ 108 w 144"/>
                <a:gd name="T13" fmla="*/ 48 h 84"/>
                <a:gd name="T14" fmla="*/ 0 w 144"/>
                <a:gd name="T15" fmla="*/ 84 h 84"/>
                <a:gd name="T16" fmla="*/ 0 w 144"/>
                <a:gd name="T17" fmla="*/ 84 h 84"/>
                <a:gd name="T18" fmla="*/ 0 w 144"/>
                <a:gd name="T19" fmla="*/ 72 h 84"/>
                <a:gd name="T20" fmla="*/ 0 w 144"/>
                <a:gd name="T21" fmla="*/ 72 h 84"/>
                <a:gd name="T22" fmla="*/ 108 w 144"/>
                <a:gd name="T23" fmla="*/ 36 h 84"/>
                <a:gd name="T24" fmla="*/ 108 w 144"/>
                <a:gd name="T25" fmla="*/ 48 h 84"/>
                <a:gd name="T26" fmla="*/ 108 w 144"/>
                <a:gd name="T27" fmla="*/ 48 h 84"/>
                <a:gd name="T28" fmla="*/ 0 w 144"/>
                <a:gd name="T29" fmla="*/ 12 h 84"/>
                <a:gd name="T30" fmla="*/ 0 w 144"/>
                <a:gd name="T31" fmla="*/ 0 h 84"/>
                <a:gd name="T32" fmla="*/ 12 w 144"/>
                <a:gd name="T33" fmla="*/ 0 h 84"/>
                <a:gd name="T34" fmla="*/ 12 w 144"/>
                <a:gd name="T35" fmla="*/ 36 h 84"/>
                <a:gd name="T36" fmla="*/ 0 w 144"/>
                <a:gd name="T37" fmla="*/ 36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84"/>
                <a:gd name="T59" fmla="*/ 144 w 144"/>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84">
                  <a:moveTo>
                    <a:pt x="0" y="36"/>
                  </a:moveTo>
                  <a:lnTo>
                    <a:pt x="0" y="0"/>
                  </a:lnTo>
                  <a:lnTo>
                    <a:pt x="108" y="36"/>
                  </a:lnTo>
                  <a:lnTo>
                    <a:pt x="144" y="36"/>
                  </a:lnTo>
                  <a:lnTo>
                    <a:pt x="108" y="48"/>
                  </a:lnTo>
                  <a:lnTo>
                    <a:pt x="0" y="84"/>
                  </a:lnTo>
                  <a:lnTo>
                    <a:pt x="0" y="72"/>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14" name="Freeform 398"/>
            <p:cNvSpPr>
              <a:spLocks/>
            </p:cNvSpPr>
            <p:nvPr/>
          </p:nvSpPr>
          <p:spPr bwMode="auto">
            <a:xfrm>
              <a:off x="957" y="687"/>
              <a:ext cx="12" cy="36"/>
            </a:xfrm>
            <a:custGeom>
              <a:avLst/>
              <a:gdLst>
                <a:gd name="T0" fmla="*/ 0 w 12"/>
                <a:gd name="T1" fmla="*/ 36 h 36"/>
                <a:gd name="T2" fmla="*/ 0 w 12"/>
                <a:gd name="T3" fmla="*/ 0 h 36"/>
                <a:gd name="T4" fmla="*/ 12 w 12"/>
                <a:gd name="T5" fmla="*/ 0 h 36"/>
                <a:gd name="T6" fmla="*/ 12 w 12"/>
                <a:gd name="T7" fmla="*/ 0 h 36"/>
                <a:gd name="T8" fmla="*/ 12 w 12"/>
                <a:gd name="T9" fmla="*/ 0 h 36"/>
                <a:gd name="T10" fmla="*/ 12 w 12"/>
                <a:gd name="T11" fmla="*/ 36 h 36"/>
                <a:gd name="T12" fmla="*/ 0 w 12"/>
                <a:gd name="T13" fmla="*/ 36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0" y="36"/>
                  </a:move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15" name="Freeform 399"/>
            <p:cNvSpPr>
              <a:spLocks/>
            </p:cNvSpPr>
            <p:nvPr/>
          </p:nvSpPr>
          <p:spPr bwMode="auto">
            <a:xfrm>
              <a:off x="957" y="651"/>
              <a:ext cx="108" cy="72"/>
            </a:xfrm>
            <a:custGeom>
              <a:avLst/>
              <a:gdLst>
                <a:gd name="T0" fmla="*/ 0 w 108"/>
                <a:gd name="T1" fmla="*/ 36 h 72"/>
                <a:gd name="T2" fmla="*/ 0 w 108"/>
                <a:gd name="T3" fmla="*/ 0 h 72"/>
                <a:gd name="T4" fmla="*/ 108 w 108"/>
                <a:gd name="T5" fmla="*/ 36 h 72"/>
                <a:gd name="T6" fmla="*/ 0 w 108"/>
                <a:gd name="T7" fmla="*/ 72 h 72"/>
                <a:gd name="T8" fmla="*/ 0 w 108"/>
                <a:gd name="T9" fmla="*/ 36 h 72"/>
                <a:gd name="T10" fmla="*/ 0 60000 65536"/>
                <a:gd name="T11" fmla="*/ 0 60000 65536"/>
                <a:gd name="T12" fmla="*/ 0 60000 65536"/>
                <a:gd name="T13" fmla="*/ 0 60000 65536"/>
                <a:gd name="T14" fmla="*/ 0 60000 65536"/>
                <a:gd name="T15" fmla="*/ 0 w 108"/>
                <a:gd name="T16" fmla="*/ 0 h 72"/>
                <a:gd name="T17" fmla="*/ 108 w 108"/>
                <a:gd name="T18" fmla="*/ 72 h 72"/>
              </a:gdLst>
              <a:ahLst/>
              <a:cxnLst>
                <a:cxn ang="T10">
                  <a:pos x="T0" y="T1"/>
                </a:cxn>
                <a:cxn ang="T11">
                  <a:pos x="T2" y="T3"/>
                </a:cxn>
                <a:cxn ang="T12">
                  <a:pos x="T4" y="T5"/>
                </a:cxn>
                <a:cxn ang="T13">
                  <a:pos x="T6" y="T7"/>
                </a:cxn>
                <a:cxn ang="T14">
                  <a:pos x="T8" y="T9"/>
                </a:cxn>
              </a:cxnLst>
              <a:rect l="T15" t="T16" r="T17" b="T18"/>
              <a:pathLst>
                <a:path w="108" h="72">
                  <a:moveTo>
                    <a:pt x="0" y="36"/>
                  </a:moveTo>
                  <a:lnTo>
                    <a:pt x="0" y="0"/>
                  </a:lnTo>
                  <a:lnTo>
                    <a:pt x="108" y="36"/>
                  </a:lnTo>
                  <a:lnTo>
                    <a:pt x="0" y="72"/>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16" name="Rectangle 400"/>
            <p:cNvSpPr>
              <a:spLocks noChangeArrowheads="1"/>
            </p:cNvSpPr>
            <p:nvPr/>
          </p:nvSpPr>
          <p:spPr bwMode="auto">
            <a:xfrm>
              <a:off x="909" y="68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17" name="Rectangle 401"/>
            <p:cNvSpPr>
              <a:spLocks noChangeArrowheads="1"/>
            </p:cNvSpPr>
            <p:nvPr/>
          </p:nvSpPr>
          <p:spPr bwMode="auto">
            <a:xfrm>
              <a:off x="945" y="68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18" name="Rectangle 402"/>
            <p:cNvSpPr>
              <a:spLocks noChangeArrowheads="1"/>
            </p:cNvSpPr>
            <p:nvPr/>
          </p:nvSpPr>
          <p:spPr bwMode="auto">
            <a:xfrm>
              <a:off x="909" y="687"/>
              <a:ext cx="3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119" name="Freeform 403"/>
            <p:cNvSpPr>
              <a:spLocks/>
            </p:cNvSpPr>
            <p:nvPr/>
          </p:nvSpPr>
          <p:spPr bwMode="auto">
            <a:xfrm>
              <a:off x="1822" y="795"/>
              <a:ext cx="144" cy="84"/>
            </a:xfrm>
            <a:custGeom>
              <a:avLst/>
              <a:gdLst>
                <a:gd name="T0" fmla="*/ 0 w 144"/>
                <a:gd name="T1" fmla="*/ 36 h 84"/>
                <a:gd name="T2" fmla="*/ 0 w 144"/>
                <a:gd name="T3" fmla="*/ 0 h 84"/>
                <a:gd name="T4" fmla="*/ 0 w 144"/>
                <a:gd name="T5" fmla="*/ 0 h 84"/>
                <a:gd name="T6" fmla="*/ 0 w 144"/>
                <a:gd name="T7" fmla="*/ 0 h 84"/>
                <a:gd name="T8" fmla="*/ 108 w 144"/>
                <a:gd name="T9" fmla="*/ 36 h 84"/>
                <a:gd name="T10" fmla="*/ 144 w 144"/>
                <a:gd name="T11" fmla="*/ 36 h 84"/>
                <a:gd name="T12" fmla="*/ 108 w 144"/>
                <a:gd name="T13" fmla="*/ 48 h 84"/>
                <a:gd name="T14" fmla="*/ 0 w 144"/>
                <a:gd name="T15" fmla="*/ 84 h 84"/>
                <a:gd name="T16" fmla="*/ 0 w 144"/>
                <a:gd name="T17" fmla="*/ 84 h 84"/>
                <a:gd name="T18" fmla="*/ 0 w 144"/>
                <a:gd name="T19" fmla="*/ 72 h 84"/>
                <a:gd name="T20" fmla="*/ 0 w 144"/>
                <a:gd name="T21" fmla="*/ 72 h 84"/>
                <a:gd name="T22" fmla="*/ 108 w 144"/>
                <a:gd name="T23" fmla="*/ 36 h 84"/>
                <a:gd name="T24" fmla="*/ 108 w 144"/>
                <a:gd name="T25" fmla="*/ 48 h 84"/>
                <a:gd name="T26" fmla="*/ 108 w 144"/>
                <a:gd name="T27" fmla="*/ 48 h 84"/>
                <a:gd name="T28" fmla="*/ 0 w 144"/>
                <a:gd name="T29" fmla="*/ 12 h 84"/>
                <a:gd name="T30" fmla="*/ 0 w 144"/>
                <a:gd name="T31" fmla="*/ 0 h 84"/>
                <a:gd name="T32" fmla="*/ 12 w 144"/>
                <a:gd name="T33" fmla="*/ 0 h 84"/>
                <a:gd name="T34" fmla="*/ 12 w 144"/>
                <a:gd name="T35" fmla="*/ 36 h 84"/>
                <a:gd name="T36" fmla="*/ 0 w 144"/>
                <a:gd name="T37" fmla="*/ 36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84"/>
                <a:gd name="T59" fmla="*/ 144 w 144"/>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84">
                  <a:moveTo>
                    <a:pt x="0" y="36"/>
                  </a:moveTo>
                  <a:lnTo>
                    <a:pt x="0" y="0"/>
                  </a:lnTo>
                  <a:lnTo>
                    <a:pt x="108" y="36"/>
                  </a:lnTo>
                  <a:lnTo>
                    <a:pt x="144" y="36"/>
                  </a:lnTo>
                  <a:lnTo>
                    <a:pt x="108" y="48"/>
                  </a:lnTo>
                  <a:lnTo>
                    <a:pt x="0" y="84"/>
                  </a:lnTo>
                  <a:lnTo>
                    <a:pt x="0" y="72"/>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20" name="Freeform 404"/>
            <p:cNvSpPr>
              <a:spLocks/>
            </p:cNvSpPr>
            <p:nvPr/>
          </p:nvSpPr>
          <p:spPr bwMode="auto">
            <a:xfrm>
              <a:off x="1822" y="831"/>
              <a:ext cx="12" cy="36"/>
            </a:xfrm>
            <a:custGeom>
              <a:avLst/>
              <a:gdLst>
                <a:gd name="T0" fmla="*/ 0 w 12"/>
                <a:gd name="T1" fmla="*/ 36 h 36"/>
                <a:gd name="T2" fmla="*/ 0 w 12"/>
                <a:gd name="T3" fmla="*/ 0 h 36"/>
                <a:gd name="T4" fmla="*/ 12 w 12"/>
                <a:gd name="T5" fmla="*/ 0 h 36"/>
                <a:gd name="T6" fmla="*/ 12 w 12"/>
                <a:gd name="T7" fmla="*/ 0 h 36"/>
                <a:gd name="T8" fmla="*/ 12 w 12"/>
                <a:gd name="T9" fmla="*/ 0 h 36"/>
                <a:gd name="T10" fmla="*/ 12 w 12"/>
                <a:gd name="T11" fmla="*/ 36 h 36"/>
                <a:gd name="T12" fmla="*/ 0 w 12"/>
                <a:gd name="T13" fmla="*/ 36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0" y="36"/>
                  </a:move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121" name="Freeform 405"/>
            <p:cNvSpPr>
              <a:spLocks/>
            </p:cNvSpPr>
            <p:nvPr/>
          </p:nvSpPr>
          <p:spPr bwMode="auto">
            <a:xfrm>
              <a:off x="1822" y="795"/>
              <a:ext cx="108" cy="72"/>
            </a:xfrm>
            <a:custGeom>
              <a:avLst/>
              <a:gdLst>
                <a:gd name="T0" fmla="*/ 0 w 108"/>
                <a:gd name="T1" fmla="*/ 36 h 72"/>
                <a:gd name="T2" fmla="*/ 0 w 108"/>
                <a:gd name="T3" fmla="*/ 0 h 72"/>
                <a:gd name="T4" fmla="*/ 108 w 108"/>
                <a:gd name="T5" fmla="*/ 36 h 72"/>
                <a:gd name="T6" fmla="*/ 0 w 108"/>
                <a:gd name="T7" fmla="*/ 72 h 72"/>
                <a:gd name="T8" fmla="*/ 0 w 108"/>
                <a:gd name="T9" fmla="*/ 36 h 72"/>
                <a:gd name="T10" fmla="*/ 0 60000 65536"/>
                <a:gd name="T11" fmla="*/ 0 60000 65536"/>
                <a:gd name="T12" fmla="*/ 0 60000 65536"/>
                <a:gd name="T13" fmla="*/ 0 60000 65536"/>
                <a:gd name="T14" fmla="*/ 0 60000 65536"/>
                <a:gd name="T15" fmla="*/ 0 w 108"/>
                <a:gd name="T16" fmla="*/ 0 h 72"/>
                <a:gd name="T17" fmla="*/ 108 w 108"/>
                <a:gd name="T18" fmla="*/ 72 h 72"/>
              </a:gdLst>
              <a:ahLst/>
              <a:cxnLst>
                <a:cxn ang="T10">
                  <a:pos x="T0" y="T1"/>
                </a:cxn>
                <a:cxn ang="T11">
                  <a:pos x="T2" y="T3"/>
                </a:cxn>
                <a:cxn ang="T12">
                  <a:pos x="T4" y="T5"/>
                </a:cxn>
                <a:cxn ang="T13">
                  <a:pos x="T6" y="T7"/>
                </a:cxn>
                <a:cxn ang="T14">
                  <a:pos x="T8" y="T9"/>
                </a:cxn>
              </a:cxnLst>
              <a:rect l="T15" t="T16" r="T17" b="T18"/>
              <a:pathLst>
                <a:path w="108" h="72">
                  <a:moveTo>
                    <a:pt x="0" y="36"/>
                  </a:moveTo>
                  <a:lnTo>
                    <a:pt x="0" y="0"/>
                  </a:lnTo>
                  <a:lnTo>
                    <a:pt x="108" y="36"/>
                  </a:lnTo>
                  <a:lnTo>
                    <a:pt x="0" y="72"/>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grpSp>
      <p:sp>
        <p:nvSpPr>
          <p:cNvPr id="165894" name="Rectangle 407"/>
          <p:cNvSpPr>
            <a:spLocks noChangeArrowheads="1"/>
          </p:cNvSpPr>
          <p:nvPr/>
        </p:nvSpPr>
        <p:spPr bwMode="auto">
          <a:xfrm>
            <a:off x="2816225" y="1319213"/>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895" name="Rectangle 408"/>
          <p:cNvSpPr>
            <a:spLocks noChangeArrowheads="1"/>
          </p:cNvSpPr>
          <p:nvPr/>
        </p:nvSpPr>
        <p:spPr bwMode="auto">
          <a:xfrm>
            <a:off x="2873375" y="1319213"/>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896" name="Rectangle 409"/>
          <p:cNvSpPr>
            <a:spLocks noChangeArrowheads="1"/>
          </p:cNvSpPr>
          <p:nvPr/>
        </p:nvSpPr>
        <p:spPr bwMode="auto">
          <a:xfrm>
            <a:off x="2816225" y="1319213"/>
            <a:ext cx="571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897" name="Rectangle 410"/>
          <p:cNvSpPr>
            <a:spLocks noChangeArrowheads="1"/>
          </p:cNvSpPr>
          <p:nvPr/>
        </p:nvSpPr>
        <p:spPr bwMode="auto">
          <a:xfrm>
            <a:off x="6018213" y="2119313"/>
            <a:ext cx="342900" cy="1714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5898" name="Rectangle 411"/>
          <p:cNvSpPr>
            <a:spLocks noChangeArrowheads="1"/>
          </p:cNvSpPr>
          <p:nvPr/>
        </p:nvSpPr>
        <p:spPr bwMode="auto">
          <a:xfrm>
            <a:off x="6018213" y="2119313"/>
            <a:ext cx="361950"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5899" name="Rectangle 412"/>
          <p:cNvSpPr>
            <a:spLocks noChangeArrowheads="1"/>
          </p:cNvSpPr>
          <p:nvPr/>
        </p:nvSpPr>
        <p:spPr bwMode="auto">
          <a:xfrm>
            <a:off x="6361113" y="2119313"/>
            <a:ext cx="19050" cy="19050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5900" name="Rectangle 413"/>
          <p:cNvSpPr>
            <a:spLocks noChangeArrowheads="1"/>
          </p:cNvSpPr>
          <p:nvPr/>
        </p:nvSpPr>
        <p:spPr bwMode="auto">
          <a:xfrm>
            <a:off x="6018213" y="2290763"/>
            <a:ext cx="342900"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5901" name="Rectangle 414"/>
          <p:cNvSpPr>
            <a:spLocks noChangeArrowheads="1"/>
          </p:cNvSpPr>
          <p:nvPr/>
        </p:nvSpPr>
        <p:spPr bwMode="auto">
          <a:xfrm>
            <a:off x="6018213" y="2119313"/>
            <a:ext cx="19050" cy="1714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5902" name="Rectangle 415"/>
          <p:cNvSpPr>
            <a:spLocks noChangeArrowheads="1"/>
          </p:cNvSpPr>
          <p:nvPr/>
        </p:nvSpPr>
        <p:spPr bwMode="auto">
          <a:xfrm>
            <a:off x="5618163" y="2100263"/>
            <a:ext cx="1087437" cy="182562"/>
          </a:xfrm>
          <a:prstGeom prst="rect">
            <a:avLst/>
          </a:prstGeom>
          <a:noFill/>
          <a:ln w="9525">
            <a:noFill/>
            <a:miter lim="800000"/>
            <a:headEnd/>
            <a:tailEnd/>
          </a:ln>
        </p:spPr>
        <p:txBody>
          <a:bodyPr wrap="none" lIns="0" tIns="0" rIns="0" bIns="0">
            <a:spAutoFit/>
          </a:bodyPr>
          <a:lstStyle/>
          <a:p>
            <a:r>
              <a:rPr lang="en-US" sz="1200" u="none">
                <a:solidFill>
                  <a:srgbClr val="000000"/>
                </a:solidFill>
              </a:rPr>
              <a:t>handle_events()</a:t>
            </a:r>
            <a:endParaRPr lang="en-US" b="1" u="none"/>
          </a:p>
        </p:txBody>
      </p:sp>
      <p:sp>
        <p:nvSpPr>
          <p:cNvPr id="165903" name="Rectangle 417"/>
          <p:cNvSpPr>
            <a:spLocks noChangeArrowheads="1"/>
          </p:cNvSpPr>
          <p:nvPr/>
        </p:nvSpPr>
        <p:spPr bwMode="auto">
          <a:xfrm>
            <a:off x="6018213" y="3378200"/>
            <a:ext cx="342900" cy="34290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5904" name="Rectangle 418"/>
          <p:cNvSpPr>
            <a:spLocks noChangeArrowheads="1"/>
          </p:cNvSpPr>
          <p:nvPr/>
        </p:nvSpPr>
        <p:spPr bwMode="auto">
          <a:xfrm>
            <a:off x="6018213" y="3378200"/>
            <a:ext cx="361950"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5905" name="Rectangle 419"/>
          <p:cNvSpPr>
            <a:spLocks noChangeArrowheads="1"/>
          </p:cNvSpPr>
          <p:nvPr/>
        </p:nvSpPr>
        <p:spPr bwMode="auto">
          <a:xfrm>
            <a:off x="6361113" y="3378200"/>
            <a:ext cx="19050" cy="3619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5906" name="Rectangle 420"/>
          <p:cNvSpPr>
            <a:spLocks noChangeArrowheads="1"/>
          </p:cNvSpPr>
          <p:nvPr/>
        </p:nvSpPr>
        <p:spPr bwMode="auto">
          <a:xfrm>
            <a:off x="6018213" y="3721100"/>
            <a:ext cx="342900"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5907" name="Rectangle 421"/>
          <p:cNvSpPr>
            <a:spLocks noChangeArrowheads="1"/>
          </p:cNvSpPr>
          <p:nvPr/>
        </p:nvSpPr>
        <p:spPr bwMode="auto">
          <a:xfrm>
            <a:off x="6018213" y="3378200"/>
            <a:ext cx="19050" cy="34290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5908" name="Rectangle 422"/>
          <p:cNvSpPr>
            <a:spLocks noChangeArrowheads="1"/>
          </p:cNvSpPr>
          <p:nvPr/>
        </p:nvSpPr>
        <p:spPr bwMode="auto">
          <a:xfrm>
            <a:off x="5561013" y="3549650"/>
            <a:ext cx="884237" cy="182563"/>
          </a:xfrm>
          <a:prstGeom prst="rect">
            <a:avLst/>
          </a:prstGeom>
          <a:noFill/>
          <a:ln w="9525">
            <a:noFill/>
            <a:miter lim="800000"/>
            <a:headEnd/>
            <a:tailEnd/>
          </a:ln>
        </p:spPr>
        <p:txBody>
          <a:bodyPr wrap="none" lIns="0" tIns="0" rIns="0" bIns="0">
            <a:spAutoFit/>
          </a:bodyPr>
          <a:lstStyle/>
          <a:p>
            <a:r>
              <a:rPr lang="en-US" sz="1200" u="none">
                <a:solidFill>
                  <a:srgbClr val="000000"/>
                </a:solidFill>
              </a:rPr>
              <a:t>new_leader()</a:t>
            </a:r>
            <a:endParaRPr lang="en-US" b="1" u="none"/>
          </a:p>
        </p:txBody>
      </p:sp>
      <p:sp>
        <p:nvSpPr>
          <p:cNvPr id="165909" name="Rectangle 423"/>
          <p:cNvSpPr>
            <a:spLocks noChangeArrowheads="1"/>
          </p:cNvSpPr>
          <p:nvPr/>
        </p:nvSpPr>
        <p:spPr bwMode="auto">
          <a:xfrm>
            <a:off x="1785938" y="1624013"/>
            <a:ext cx="342900" cy="38703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5910" name="Rectangle 424"/>
          <p:cNvSpPr>
            <a:spLocks noChangeArrowheads="1"/>
          </p:cNvSpPr>
          <p:nvPr/>
        </p:nvSpPr>
        <p:spPr bwMode="auto">
          <a:xfrm>
            <a:off x="1785938" y="1624013"/>
            <a:ext cx="3619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11" name="Rectangle 425"/>
          <p:cNvSpPr>
            <a:spLocks noChangeArrowheads="1"/>
          </p:cNvSpPr>
          <p:nvPr/>
        </p:nvSpPr>
        <p:spPr bwMode="auto">
          <a:xfrm>
            <a:off x="2128838" y="1624013"/>
            <a:ext cx="19050" cy="388937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12" name="Rectangle 426"/>
          <p:cNvSpPr>
            <a:spLocks noChangeArrowheads="1"/>
          </p:cNvSpPr>
          <p:nvPr/>
        </p:nvSpPr>
        <p:spPr bwMode="auto">
          <a:xfrm>
            <a:off x="1785938" y="5494338"/>
            <a:ext cx="34290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13" name="Rectangle 427"/>
          <p:cNvSpPr>
            <a:spLocks noChangeArrowheads="1"/>
          </p:cNvSpPr>
          <p:nvPr/>
        </p:nvSpPr>
        <p:spPr bwMode="auto">
          <a:xfrm>
            <a:off x="1785938" y="1624013"/>
            <a:ext cx="19050" cy="38703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14" name="Freeform 428"/>
          <p:cNvSpPr>
            <a:spLocks/>
          </p:cNvSpPr>
          <p:nvPr/>
        </p:nvSpPr>
        <p:spPr bwMode="auto">
          <a:xfrm>
            <a:off x="1785938" y="5475288"/>
            <a:ext cx="342900" cy="171450"/>
          </a:xfrm>
          <a:custGeom>
            <a:avLst/>
            <a:gdLst>
              <a:gd name="T0" fmla="*/ 0 w 216"/>
              <a:gd name="T1" fmla="*/ 0 h 108"/>
              <a:gd name="T2" fmla="*/ 0 w 216"/>
              <a:gd name="T3" fmla="*/ 2147483647 h 108"/>
              <a:gd name="T4" fmla="*/ 2147483647 w 216"/>
              <a:gd name="T5" fmla="*/ 2147483647 h 108"/>
              <a:gd name="T6" fmla="*/ 2147483647 w 216"/>
              <a:gd name="T7" fmla="*/ 2147483647 h 108"/>
              <a:gd name="T8" fmla="*/ 2147483647 w 216"/>
              <a:gd name="T9" fmla="*/ 2147483647 h 108"/>
              <a:gd name="T10" fmla="*/ 2147483647 w 216"/>
              <a:gd name="T11" fmla="*/ 2147483647 h 108"/>
              <a:gd name="T12" fmla="*/ 2147483647 w 216"/>
              <a:gd name="T13" fmla="*/ 2147483647 h 108"/>
              <a:gd name="T14" fmla="*/ 2147483647 w 216"/>
              <a:gd name="T15" fmla="*/ 2147483647 h 108"/>
              <a:gd name="T16" fmla="*/ 2147483647 w 216"/>
              <a:gd name="T17" fmla="*/ 2147483647 h 108"/>
              <a:gd name="T18" fmla="*/ 2147483647 w 216"/>
              <a:gd name="T19" fmla="*/ 0 h 108"/>
              <a:gd name="T20" fmla="*/ 0 w 216"/>
              <a:gd name="T21" fmla="*/ 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
              <a:gd name="T34" fmla="*/ 0 h 108"/>
              <a:gd name="T35" fmla="*/ 216 w 21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 h="108">
                <a:moveTo>
                  <a:pt x="0" y="0"/>
                </a:moveTo>
                <a:lnTo>
                  <a:pt x="0" y="108"/>
                </a:lnTo>
                <a:lnTo>
                  <a:pt x="48" y="60"/>
                </a:lnTo>
                <a:lnTo>
                  <a:pt x="48" y="108"/>
                </a:lnTo>
                <a:lnTo>
                  <a:pt x="108" y="60"/>
                </a:lnTo>
                <a:lnTo>
                  <a:pt x="108" y="108"/>
                </a:lnTo>
                <a:lnTo>
                  <a:pt x="156" y="60"/>
                </a:lnTo>
                <a:lnTo>
                  <a:pt x="156" y="108"/>
                </a:lnTo>
                <a:lnTo>
                  <a:pt x="216" y="60"/>
                </a:lnTo>
                <a:lnTo>
                  <a:pt x="216"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5915" name="Rectangle 429"/>
          <p:cNvSpPr>
            <a:spLocks noChangeArrowheads="1"/>
          </p:cNvSpPr>
          <p:nvPr/>
        </p:nvSpPr>
        <p:spPr bwMode="auto">
          <a:xfrm>
            <a:off x="1785938" y="547528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16" name="Freeform 430"/>
          <p:cNvSpPr>
            <a:spLocks/>
          </p:cNvSpPr>
          <p:nvPr/>
        </p:nvSpPr>
        <p:spPr bwMode="auto">
          <a:xfrm>
            <a:off x="1785938" y="5475288"/>
            <a:ext cx="266700" cy="209550"/>
          </a:xfrm>
          <a:custGeom>
            <a:avLst/>
            <a:gdLst>
              <a:gd name="T0" fmla="*/ 2147483647 w 168"/>
              <a:gd name="T1" fmla="*/ 0 h 132"/>
              <a:gd name="T2" fmla="*/ 2147483647 w 168"/>
              <a:gd name="T3" fmla="*/ 2147483647 h 132"/>
              <a:gd name="T4" fmla="*/ 2147483647 w 168"/>
              <a:gd name="T5" fmla="*/ 2147483647 h 132"/>
              <a:gd name="T6" fmla="*/ 0 w 168"/>
              <a:gd name="T7" fmla="*/ 2147483647 h 132"/>
              <a:gd name="T8" fmla="*/ 2147483647 w 168"/>
              <a:gd name="T9" fmla="*/ 2147483647 h 132"/>
              <a:gd name="T10" fmla="*/ 2147483647 w 168"/>
              <a:gd name="T11" fmla="*/ 2147483647 h 132"/>
              <a:gd name="T12" fmla="*/ 2147483647 w 168"/>
              <a:gd name="T13" fmla="*/ 2147483647 h 132"/>
              <a:gd name="T14" fmla="*/ 2147483647 w 168"/>
              <a:gd name="T15" fmla="*/ 2147483647 h 132"/>
              <a:gd name="T16" fmla="*/ 2147483647 w 168"/>
              <a:gd name="T17" fmla="*/ 2147483647 h 132"/>
              <a:gd name="T18" fmla="*/ 2147483647 w 168"/>
              <a:gd name="T19" fmla="*/ 2147483647 h 132"/>
              <a:gd name="T20" fmla="*/ 2147483647 w 168"/>
              <a:gd name="T21" fmla="*/ 2147483647 h 132"/>
              <a:gd name="T22" fmla="*/ 2147483647 w 168"/>
              <a:gd name="T23" fmla="*/ 2147483647 h 132"/>
              <a:gd name="T24" fmla="*/ 2147483647 w 168"/>
              <a:gd name="T25" fmla="*/ 2147483647 h 132"/>
              <a:gd name="T26" fmla="*/ 2147483647 w 168"/>
              <a:gd name="T27" fmla="*/ 2147483647 h 132"/>
              <a:gd name="T28" fmla="*/ 2147483647 w 168"/>
              <a:gd name="T29" fmla="*/ 2147483647 h 132"/>
              <a:gd name="T30" fmla="*/ 2147483647 w 168"/>
              <a:gd name="T31" fmla="*/ 2147483647 h 132"/>
              <a:gd name="T32" fmla="*/ 2147483647 w 168"/>
              <a:gd name="T33" fmla="*/ 2147483647 h 132"/>
              <a:gd name="T34" fmla="*/ 2147483647 w 168"/>
              <a:gd name="T35" fmla="*/ 2147483647 h 132"/>
              <a:gd name="T36" fmla="*/ 2147483647 w 168"/>
              <a:gd name="T37" fmla="*/ 2147483647 h 132"/>
              <a:gd name="T38" fmla="*/ 2147483647 w 168"/>
              <a:gd name="T39" fmla="*/ 2147483647 h 132"/>
              <a:gd name="T40" fmla="*/ 2147483647 w 168"/>
              <a:gd name="T41" fmla="*/ 2147483647 h 132"/>
              <a:gd name="T42" fmla="*/ 2147483647 w 168"/>
              <a:gd name="T43" fmla="*/ 2147483647 h 132"/>
              <a:gd name="T44" fmla="*/ 2147483647 w 168"/>
              <a:gd name="T45" fmla="*/ 2147483647 h 132"/>
              <a:gd name="T46" fmla="*/ 2147483647 w 168"/>
              <a:gd name="T47" fmla="*/ 2147483647 h 132"/>
              <a:gd name="T48" fmla="*/ 2147483647 w 168"/>
              <a:gd name="T49" fmla="*/ 2147483647 h 132"/>
              <a:gd name="T50" fmla="*/ 2147483647 w 168"/>
              <a:gd name="T51" fmla="*/ 2147483647 h 132"/>
              <a:gd name="T52" fmla="*/ 2147483647 w 168"/>
              <a:gd name="T53" fmla="*/ 2147483647 h 132"/>
              <a:gd name="T54" fmla="*/ 2147483647 w 168"/>
              <a:gd name="T55" fmla="*/ 2147483647 h 132"/>
              <a:gd name="T56" fmla="*/ 2147483647 w 168"/>
              <a:gd name="T57" fmla="*/ 2147483647 h 132"/>
              <a:gd name="T58" fmla="*/ 2147483647 w 168"/>
              <a:gd name="T59" fmla="*/ 2147483647 h 132"/>
              <a:gd name="T60" fmla="*/ 2147483647 w 168"/>
              <a:gd name="T61" fmla="*/ 2147483647 h 132"/>
              <a:gd name="T62" fmla="*/ 2147483647 w 168"/>
              <a:gd name="T63" fmla="*/ 2147483647 h 132"/>
              <a:gd name="T64" fmla="*/ 2147483647 w 168"/>
              <a:gd name="T65" fmla="*/ 2147483647 h 132"/>
              <a:gd name="T66" fmla="*/ 2147483647 w 168"/>
              <a:gd name="T67" fmla="*/ 2147483647 h 132"/>
              <a:gd name="T68" fmla="*/ 2147483647 w 168"/>
              <a:gd name="T69" fmla="*/ 2147483647 h 132"/>
              <a:gd name="T70" fmla="*/ 2147483647 w 168"/>
              <a:gd name="T71" fmla="*/ 2147483647 h 132"/>
              <a:gd name="T72" fmla="*/ 2147483647 w 168"/>
              <a:gd name="T73" fmla="*/ 2147483647 h 132"/>
              <a:gd name="T74" fmla="*/ 2147483647 w 168"/>
              <a:gd name="T75" fmla="*/ 2147483647 h 132"/>
              <a:gd name="T76" fmla="*/ 2147483647 w 168"/>
              <a:gd name="T77" fmla="*/ 2147483647 h 132"/>
              <a:gd name="T78" fmla="*/ 0 w 168"/>
              <a:gd name="T79" fmla="*/ 2147483647 h 132"/>
              <a:gd name="T80" fmla="*/ 0 w 168"/>
              <a:gd name="T81" fmla="*/ 2147483647 h 132"/>
              <a:gd name="T82" fmla="*/ 0 w 168"/>
              <a:gd name="T83" fmla="*/ 0 h 132"/>
              <a:gd name="T84" fmla="*/ 2147483647 w 168"/>
              <a:gd name="T85" fmla="*/ 0 h 1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8"/>
              <a:gd name="T130" fmla="*/ 0 h 132"/>
              <a:gd name="T131" fmla="*/ 168 w 168"/>
              <a:gd name="T132" fmla="*/ 132 h 1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8" h="132">
                <a:moveTo>
                  <a:pt x="12" y="0"/>
                </a:moveTo>
                <a:lnTo>
                  <a:pt x="12" y="108"/>
                </a:lnTo>
                <a:lnTo>
                  <a:pt x="12" y="120"/>
                </a:lnTo>
                <a:lnTo>
                  <a:pt x="0" y="108"/>
                </a:lnTo>
                <a:lnTo>
                  <a:pt x="48" y="60"/>
                </a:lnTo>
                <a:lnTo>
                  <a:pt x="60" y="48"/>
                </a:lnTo>
                <a:lnTo>
                  <a:pt x="60" y="60"/>
                </a:lnTo>
                <a:lnTo>
                  <a:pt x="60" y="108"/>
                </a:lnTo>
                <a:lnTo>
                  <a:pt x="60" y="120"/>
                </a:lnTo>
                <a:lnTo>
                  <a:pt x="48" y="108"/>
                </a:lnTo>
                <a:lnTo>
                  <a:pt x="108" y="60"/>
                </a:lnTo>
                <a:lnTo>
                  <a:pt x="120" y="48"/>
                </a:lnTo>
                <a:lnTo>
                  <a:pt x="120" y="60"/>
                </a:lnTo>
                <a:lnTo>
                  <a:pt x="120" y="108"/>
                </a:lnTo>
                <a:lnTo>
                  <a:pt x="120" y="120"/>
                </a:lnTo>
                <a:lnTo>
                  <a:pt x="108" y="108"/>
                </a:lnTo>
                <a:lnTo>
                  <a:pt x="156" y="60"/>
                </a:lnTo>
                <a:lnTo>
                  <a:pt x="168" y="48"/>
                </a:lnTo>
                <a:lnTo>
                  <a:pt x="168" y="60"/>
                </a:lnTo>
                <a:lnTo>
                  <a:pt x="168" y="108"/>
                </a:lnTo>
                <a:lnTo>
                  <a:pt x="168" y="120"/>
                </a:lnTo>
                <a:lnTo>
                  <a:pt x="156" y="132"/>
                </a:lnTo>
                <a:lnTo>
                  <a:pt x="156" y="108"/>
                </a:lnTo>
                <a:lnTo>
                  <a:pt x="156" y="60"/>
                </a:lnTo>
                <a:lnTo>
                  <a:pt x="168" y="60"/>
                </a:lnTo>
                <a:lnTo>
                  <a:pt x="168" y="72"/>
                </a:lnTo>
                <a:lnTo>
                  <a:pt x="120" y="120"/>
                </a:lnTo>
                <a:lnTo>
                  <a:pt x="108" y="132"/>
                </a:lnTo>
                <a:lnTo>
                  <a:pt x="108" y="108"/>
                </a:lnTo>
                <a:lnTo>
                  <a:pt x="108" y="60"/>
                </a:lnTo>
                <a:lnTo>
                  <a:pt x="120" y="60"/>
                </a:lnTo>
                <a:lnTo>
                  <a:pt x="120" y="72"/>
                </a:lnTo>
                <a:lnTo>
                  <a:pt x="60" y="120"/>
                </a:lnTo>
                <a:lnTo>
                  <a:pt x="48" y="132"/>
                </a:lnTo>
                <a:lnTo>
                  <a:pt x="48" y="108"/>
                </a:lnTo>
                <a:lnTo>
                  <a:pt x="48" y="60"/>
                </a:lnTo>
                <a:lnTo>
                  <a:pt x="60" y="60"/>
                </a:lnTo>
                <a:lnTo>
                  <a:pt x="60" y="72"/>
                </a:lnTo>
                <a:lnTo>
                  <a:pt x="12" y="120"/>
                </a:lnTo>
                <a:lnTo>
                  <a:pt x="0" y="132"/>
                </a:lnTo>
                <a:lnTo>
                  <a:pt x="0" y="108"/>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5917" name="Freeform 431"/>
          <p:cNvSpPr>
            <a:spLocks/>
          </p:cNvSpPr>
          <p:nvPr/>
        </p:nvSpPr>
        <p:spPr bwMode="auto">
          <a:xfrm>
            <a:off x="2033588" y="5570538"/>
            <a:ext cx="114300" cy="95250"/>
          </a:xfrm>
          <a:custGeom>
            <a:avLst/>
            <a:gdLst>
              <a:gd name="T0" fmla="*/ 0 w 72"/>
              <a:gd name="T1" fmla="*/ 2147483647 h 60"/>
              <a:gd name="T2" fmla="*/ 2147483647 w 72"/>
              <a:gd name="T3" fmla="*/ 0 h 60"/>
              <a:gd name="T4" fmla="*/ 2147483647 w 72"/>
              <a:gd name="T5" fmla="*/ 0 h 60"/>
              <a:gd name="T6" fmla="*/ 2147483647 w 72"/>
              <a:gd name="T7" fmla="*/ 2147483647 h 60"/>
              <a:gd name="T8" fmla="*/ 2147483647 w 72"/>
              <a:gd name="T9" fmla="*/ 2147483647 h 60"/>
              <a:gd name="T10" fmla="*/ 2147483647 w 72"/>
              <a:gd name="T11" fmla="*/ 2147483647 h 60"/>
              <a:gd name="T12" fmla="*/ 0 w 72"/>
              <a:gd name="T13" fmla="*/ 2147483647 h 60"/>
              <a:gd name="T14" fmla="*/ 0 60000 65536"/>
              <a:gd name="T15" fmla="*/ 0 60000 65536"/>
              <a:gd name="T16" fmla="*/ 0 60000 65536"/>
              <a:gd name="T17" fmla="*/ 0 60000 65536"/>
              <a:gd name="T18" fmla="*/ 0 60000 65536"/>
              <a:gd name="T19" fmla="*/ 0 60000 65536"/>
              <a:gd name="T20" fmla="*/ 0 60000 65536"/>
              <a:gd name="T21" fmla="*/ 0 w 72"/>
              <a:gd name="T22" fmla="*/ 0 h 60"/>
              <a:gd name="T23" fmla="*/ 72 w 72"/>
              <a:gd name="T24" fmla="*/ 60 h 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60">
                <a:moveTo>
                  <a:pt x="0" y="48"/>
                </a:moveTo>
                <a:lnTo>
                  <a:pt x="60" y="0"/>
                </a:lnTo>
                <a:lnTo>
                  <a:pt x="72" y="0"/>
                </a:lnTo>
                <a:lnTo>
                  <a:pt x="72" y="12"/>
                </a:lnTo>
                <a:lnTo>
                  <a:pt x="12" y="60"/>
                </a:lnTo>
                <a:lnTo>
                  <a:pt x="0"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5918" name="Rectangle 432"/>
          <p:cNvSpPr>
            <a:spLocks noChangeArrowheads="1"/>
          </p:cNvSpPr>
          <p:nvPr/>
        </p:nvSpPr>
        <p:spPr bwMode="auto">
          <a:xfrm>
            <a:off x="2128838" y="547528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19" name="Rectangle 433"/>
          <p:cNvSpPr>
            <a:spLocks noChangeArrowheads="1"/>
          </p:cNvSpPr>
          <p:nvPr/>
        </p:nvSpPr>
        <p:spPr bwMode="auto">
          <a:xfrm>
            <a:off x="2128838" y="5475288"/>
            <a:ext cx="19050" cy="952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5920" name="Text Box 4"/>
          <p:cNvSpPr txBox="1">
            <a:spLocks noChangeArrowheads="1"/>
          </p:cNvSpPr>
          <p:nvPr/>
        </p:nvSpPr>
        <p:spPr bwMode="auto">
          <a:xfrm>
            <a:off x="-71438" y="1557338"/>
            <a:ext cx="1914526" cy="4587875"/>
          </a:xfrm>
          <a:prstGeom prst="rect">
            <a:avLst/>
          </a:prstGeom>
          <a:noFill/>
          <a:ln w="12700">
            <a:noFill/>
            <a:miter lim="800000"/>
            <a:headEnd/>
            <a:tailEnd/>
          </a:ln>
        </p:spPr>
        <p:txBody>
          <a:bodyPr>
            <a:spAutoFit/>
          </a:bodyPr>
          <a:lstStyle/>
          <a:p>
            <a:pPr marL="230188" indent="-230188">
              <a:spcAft>
                <a:spcPct val="100000"/>
              </a:spcAft>
              <a:buFontTx/>
              <a:buAutoNum type="arabicPeriod"/>
            </a:pPr>
            <a:r>
              <a:rPr lang="en-US" sz="2000" i="1" u="none"/>
              <a:t>Leader thread demuxing</a:t>
            </a:r>
          </a:p>
          <a:p>
            <a:pPr marL="230188" indent="-230188">
              <a:spcAft>
                <a:spcPct val="50000"/>
              </a:spcAft>
              <a:buFontTx/>
              <a:buAutoNum type="arabicPeriod"/>
            </a:pPr>
            <a:r>
              <a:rPr lang="en-US" sz="2000" i="1" u="none"/>
              <a:t>Follower thread promotion</a:t>
            </a:r>
          </a:p>
          <a:p>
            <a:pPr marL="230188" indent="-230188">
              <a:spcAft>
                <a:spcPct val="25000"/>
              </a:spcAft>
              <a:buFontTx/>
              <a:buAutoNum type="arabicPeriod"/>
            </a:pPr>
            <a:r>
              <a:rPr lang="en-US" sz="2000" i="1" u="none"/>
              <a:t>Event handler demuxing &amp; event processing</a:t>
            </a:r>
          </a:p>
          <a:p>
            <a:pPr marL="230188" indent="-230188">
              <a:buFontTx/>
              <a:buAutoNum type="arabicPeriod"/>
            </a:pPr>
            <a:r>
              <a:rPr lang="en-US" sz="2000" i="1" u="none"/>
              <a:t>Rejoining the thread pool</a:t>
            </a:r>
          </a:p>
        </p:txBody>
      </p:sp>
      <p:sp>
        <p:nvSpPr>
          <p:cNvPr id="165921" name="Rectangle 416"/>
          <p:cNvSpPr>
            <a:spLocks noChangeArrowheads="1"/>
          </p:cNvSpPr>
          <p:nvPr/>
        </p:nvSpPr>
        <p:spPr bwMode="auto">
          <a:xfrm>
            <a:off x="5561013" y="3416300"/>
            <a:ext cx="641350" cy="182563"/>
          </a:xfrm>
          <a:prstGeom prst="rect">
            <a:avLst/>
          </a:prstGeom>
          <a:noFill/>
          <a:ln w="9525">
            <a:noFill/>
            <a:miter lim="800000"/>
            <a:headEnd/>
            <a:tailEnd/>
          </a:ln>
        </p:spPr>
        <p:txBody>
          <a:bodyPr wrap="none" lIns="0" tIns="0" rIns="0" bIns="0">
            <a:spAutoFit/>
          </a:bodyPr>
          <a:lstStyle/>
          <a:p>
            <a:r>
              <a:rPr lang="en-US" sz="1200" u="none">
                <a:solidFill>
                  <a:srgbClr val="000000"/>
                </a:solidFill>
              </a:rPr>
              <a:t>promote_</a:t>
            </a:r>
            <a:endParaRPr lang="en-US" b="1" u="none"/>
          </a:p>
        </p:txBody>
      </p:sp>
    </p:spTree>
  </p:cSld>
  <p:clrMapOvr>
    <a:masterClrMapping/>
  </p:clrMapOvr>
  <p:transition/>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Slide Number Placeholder 2"/>
          <p:cNvSpPr>
            <a:spLocks noGrp="1"/>
          </p:cNvSpPr>
          <p:nvPr>
            <p:ph type="sldNum" sz="quarter" idx="10"/>
          </p:nvPr>
        </p:nvSpPr>
        <p:spPr>
          <a:noFill/>
        </p:spPr>
        <p:txBody>
          <a:bodyPr/>
          <a:lstStyle/>
          <a:p>
            <a:fld id="{D2A4F003-E9FB-4A73-B4B4-17002C07C3EC}" type="slidenum">
              <a:rPr lang="en-US" smtClean="0">
                <a:latin typeface="Arial" pitchFamily="34" charset="0"/>
              </a:rPr>
              <a:pPr/>
              <a:t>159</a:t>
            </a:fld>
            <a:endParaRPr lang="en-US" smtClean="0">
              <a:latin typeface="Arial" pitchFamily="34" charset="0"/>
            </a:endParaRPr>
          </a:p>
        </p:txBody>
      </p:sp>
      <p:sp>
        <p:nvSpPr>
          <p:cNvPr id="166915" name="Rectangle 2"/>
          <p:cNvSpPr>
            <a:spLocks noGrp="1" noChangeArrowheads="1"/>
          </p:cNvSpPr>
          <p:nvPr>
            <p:ph type="title"/>
          </p:nvPr>
        </p:nvSpPr>
        <p:spPr>
          <a:xfrm>
            <a:off x="-169863" y="-38100"/>
            <a:ext cx="9502776" cy="914400"/>
          </a:xfrm>
        </p:spPr>
        <p:txBody>
          <a:bodyPr/>
          <a:lstStyle/>
          <a:p>
            <a:pPr>
              <a:lnSpc>
                <a:spcPct val="85000"/>
              </a:lnSpc>
            </a:pPr>
            <a:r>
              <a:rPr lang="en-US" sz="4000" smtClean="0">
                <a:latin typeface="Arial Narrow" pitchFamily="34" charset="0"/>
              </a:rPr>
              <a:t>Applying Leader/Followers Pattern in JAWS</a:t>
            </a:r>
          </a:p>
        </p:txBody>
      </p:sp>
      <p:grpSp>
        <p:nvGrpSpPr>
          <p:cNvPr id="2" name="Group 152"/>
          <p:cNvGrpSpPr>
            <a:grpSpLocks/>
          </p:cNvGrpSpPr>
          <p:nvPr/>
        </p:nvGrpSpPr>
        <p:grpSpPr bwMode="auto">
          <a:xfrm>
            <a:off x="-3175" y="3021013"/>
            <a:ext cx="5703888" cy="3959225"/>
            <a:chOff x="-2" y="1903"/>
            <a:chExt cx="3593" cy="2494"/>
          </a:xfrm>
        </p:grpSpPr>
        <p:sp>
          <p:nvSpPr>
            <p:cNvPr id="166920" name="Rectangle 6"/>
            <p:cNvSpPr>
              <a:spLocks noChangeAspect="1" noChangeArrowheads="1"/>
            </p:cNvSpPr>
            <p:nvPr/>
          </p:nvSpPr>
          <p:spPr bwMode="auto">
            <a:xfrm>
              <a:off x="1855" y="3035"/>
              <a:ext cx="568"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921" name="Freeform 7"/>
            <p:cNvSpPr>
              <a:spLocks noChangeAspect="1"/>
            </p:cNvSpPr>
            <p:nvPr/>
          </p:nvSpPr>
          <p:spPr bwMode="auto">
            <a:xfrm>
              <a:off x="2839" y="3287"/>
              <a:ext cx="177" cy="138"/>
            </a:xfrm>
            <a:custGeom>
              <a:avLst/>
              <a:gdLst>
                <a:gd name="T0" fmla="*/ 0 w 168"/>
                <a:gd name="T1" fmla="*/ 139 h 131"/>
                <a:gd name="T2" fmla="*/ 169 w 168"/>
                <a:gd name="T3" fmla="*/ 139 h 131"/>
                <a:gd name="T4" fmla="*/ 182 w 168"/>
                <a:gd name="T5" fmla="*/ 139 h 131"/>
                <a:gd name="T6" fmla="*/ 169 w 168"/>
                <a:gd name="T7" fmla="*/ 153 h 131"/>
                <a:gd name="T8" fmla="*/ 84 w 168"/>
                <a:gd name="T9" fmla="*/ 27 h 131"/>
                <a:gd name="T10" fmla="*/ 84 w 168"/>
                <a:gd name="T11" fmla="*/ 15 h 131"/>
                <a:gd name="T12" fmla="*/ 99 w 168"/>
                <a:gd name="T13" fmla="*/ 0 h 131"/>
                <a:gd name="T14" fmla="*/ 99 w 168"/>
                <a:gd name="T15" fmla="*/ 15 h 131"/>
                <a:gd name="T16" fmla="*/ 182 w 168"/>
                <a:gd name="T17" fmla="*/ 139 h 131"/>
                <a:gd name="T18" fmla="*/ 196 w 168"/>
                <a:gd name="T19" fmla="*/ 153 h 131"/>
                <a:gd name="T20" fmla="*/ 169 w 168"/>
                <a:gd name="T21" fmla="*/ 153 h 131"/>
                <a:gd name="T22" fmla="*/ 0 w 168"/>
                <a:gd name="T23" fmla="*/ 153 h 131"/>
                <a:gd name="T24" fmla="*/ 0 w 168"/>
                <a:gd name="T25" fmla="*/ 139 h 1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8"/>
                <a:gd name="T40" fmla="*/ 0 h 131"/>
                <a:gd name="T41" fmla="*/ 168 w 168"/>
                <a:gd name="T42" fmla="*/ 131 h 1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8" h="131">
                  <a:moveTo>
                    <a:pt x="0" y="119"/>
                  </a:moveTo>
                  <a:lnTo>
                    <a:pt x="144" y="119"/>
                  </a:lnTo>
                  <a:lnTo>
                    <a:pt x="156" y="119"/>
                  </a:lnTo>
                  <a:lnTo>
                    <a:pt x="144" y="131"/>
                  </a:lnTo>
                  <a:lnTo>
                    <a:pt x="72" y="24"/>
                  </a:lnTo>
                  <a:lnTo>
                    <a:pt x="72" y="12"/>
                  </a:lnTo>
                  <a:lnTo>
                    <a:pt x="84" y="0"/>
                  </a:lnTo>
                  <a:lnTo>
                    <a:pt x="84" y="12"/>
                  </a:lnTo>
                  <a:lnTo>
                    <a:pt x="156" y="119"/>
                  </a:lnTo>
                  <a:lnTo>
                    <a:pt x="168" y="131"/>
                  </a:lnTo>
                  <a:lnTo>
                    <a:pt x="144" y="131"/>
                  </a:lnTo>
                  <a:lnTo>
                    <a:pt x="0" y="131"/>
                  </a:lnTo>
                  <a:lnTo>
                    <a:pt x="0" y="119"/>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922" name="Freeform 8"/>
            <p:cNvSpPr>
              <a:spLocks noChangeAspect="1"/>
            </p:cNvSpPr>
            <p:nvPr/>
          </p:nvSpPr>
          <p:spPr bwMode="auto">
            <a:xfrm>
              <a:off x="2827" y="3300"/>
              <a:ext cx="100" cy="125"/>
            </a:xfrm>
            <a:custGeom>
              <a:avLst/>
              <a:gdLst>
                <a:gd name="T0" fmla="*/ 108 w 96"/>
                <a:gd name="T1" fmla="*/ 15 h 119"/>
                <a:gd name="T2" fmla="*/ 27 w 96"/>
                <a:gd name="T3" fmla="*/ 138 h 119"/>
                <a:gd name="T4" fmla="*/ 15 w 96"/>
                <a:gd name="T5" fmla="*/ 138 h 119"/>
                <a:gd name="T6" fmla="*/ 0 w 96"/>
                <a:gd name="T7" fmla="*/ 138 h 119"/>
                <a:gd name="T8" fmla="*/ 15 w 96"/>
                <a:gd name="T9" fmla="*/ 124 h 119"/>
                <a:gd name="T10" fmla="*/ 96 w 96"/>
                <a:gd name="T11" fmla="*/ 0 h 119"/>
                <a:gd name="T12" fmla="*/ 108 w 96"/>
                <a:gd name="T13" fmla="*/ 15 h 119"/>
                <a:gd name="T14" fmla="*/ 0 60000 65536"/>
                <a:gd name="T15" fmla="*/ 0 60000 65536"/>
                <a:gd name="T16" fmla="*/ 0 60000 65536"/>
                <a:gd name="T17" fmla="*/ 0 60000 65536"/>
                <a:gd name="T18" fmla="*/ 0 60000 65536"/>
                <a:gd name="T19" fmla="*/ 0 60000 65536"/>
                <a:gd name="T20" fmla="*/ 0 60000 65536"/>
                <a:gd name="T21" fmla="*/ 0 w 96"/>
                <a:gd name="T22" fmla="*/ 0 h 119"/>
                <a:gd name="T23" fmla="*/ 96 w 96"/>
                <a:gd name="T24" fmla="*/ 119 h 1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19">
                  <a:moveTo>
                    <a:pt x="96" y="12"/>
                  </a:moveTo>
                  <a:lnTo>
                    <a:pt x="24" y="119"/>
                  </a:lnTo>
                  <a:lnTo>
                    <a:pt x="12" y="119"/>
                  </a:lnTo>
                  <a:lnTo>
                    <a:pt x="0" y="119"/>
                  </a:lnTo>
                  <a:lnTo>
                    <a:pt x="12" y="107"/>
                  </a:lnTo>
                  <a:lnTo>
                    <a:pt x="84" y="0"/>
                  </a:lnTo>
                  <a:lnTo>
                    <a:pt x="96"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923" name="Rectangle 9"/>
            <p:cNvSpPr>
              <a:spLocks noChangeAspect="1" noChangeArrowheads="1"/>
            </p:cNvSpPr>
            <p:nvPr/>
          </p:nvSpPr>
          <p:spPr bwMode="auto">
            <a:xfrm>
              <a:off x="2915" y="3425"/>
              <a:ext cx="12" cy="15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924" name="Rectangle 15"/>
            <p:cNvSpPr>
              <a:spLocks noChangeAspect="1" noChangeArrowheads="1"/>
            </p:cNvSpPr>
            <p:nvPr/>
          </p:nvSpPr>
          <p:spPr bwMode="auto">
            <a:xfrm>
              <a:off x="1344" y="2956"/>
              <a:ext cx="734" cy="146"/>
            </a:xfrm>
            <a:prstGeom prst="rect">
              <a:avLst/>
            </a:prstGeom>
            <a:solidFill>
              <a:schemeClr val="bg1"/>
            </a:solidFill>
            <a:ln w="19050">
              <a:solidFill>
                <a:schemeClr val="tx1"/>
              </a:solidFill>
              <a:miter lim="800000"/>
              <a:headEnd/>
              <a:tailEnd/>
            </a:ln>
          </p:spPr>
          <p:txBody>
            <a:bodyPr lIns="0" tIns="0" rIns="0" bIns="0">
              <a:spAutoFit/>
            </a:bodyPr>
            <a:lstStyle/>
            <a:p>
              <a:r>
                <a:rPr lang="en-US" sz="1400" b="1" u="none">
                  <a:solidFill>
                    <a:srgbClr val="000000"/>
                  </a:solidFill>
                </a:rPr>
                <a:t> ACE_Handle</a:t>
              </a:r>
              <a:endParaRPr lang="en-US" b="1" u="none"/>
            </a:p>
          </p:txBody>
        </p:sp>
        <p:sp>
          <p:nvSpPr>
            <p:cNvPr id="166925" name="Rectangle 16"/>
            <p:cNvSpPr>
              <a:spLocks noChangeAspect="1" noChangeArrowheads="1"/>
            </p:cNvSpPr>
            <p:nvPr/>
          </p:nvSpPr>
          <p:spPr bwMode="auto">
            <a:xfrm>
              <a:off x="2130" y="2896"/>
              <a:ext cx="202" cy="115"/>
            </a:xfrm>
            <a:prstGeom prst="rect">
              <a:avLst/>
            </a:prstGeom>
            <a:noFill/>
            <a:ln w="9525">
              <a:noFill/>
              <a:miter lim="800000"/>
              <a:headEnd/>
              <a:tailEnd/>
            </a:ln>
          </p:spPr>
          <p:txBody>
            <a:bodyPr wrap="none" lIns="0" tIns="0" rIns="0" bIns="0">
              <a:spAutoFit/>
            </a:bodyPr>
            <a:lstStyle/>
            <a:p>
              <a:r>
                <a:rPr lang="en-US" sz="1200" u="none">
                  <a:solidFill>
                    <a:srgbClr val="000000"/>
                  </a:solidFill>
                </a:rPr>
                <a:t>uses</a:t>
              </a:r>
              <a:endParaRPr lang="en-US" b="1" u="none"/>
            </a:p>
          </p:txBody>
        </p:sp>
        <p:sp>
          <p:nvSpPr>
            <p:cNvPr id="166926" name="Rectangle 17"/>
            <p:cNvSpPr>
              <a:spLocks noChangeAspect="1" noChangeArrowheads="1"/>
            </p:cNvSpPr>
            <p:nvPr/>
          </p:nvSpPr>
          <p:spPr bwMode="auto">
            <a:xfrm>
              <a:off x="2726" y="1903"/>
              <a:ext cx="584" cy="116"/>
            </a:xfrm>
            <a:prstGeom prst="rect">
              <a:avLst/>
            </a:prstGeom>
            <a:noFill/>
            <a:ln w="9525">
              <a:noFill/>
              <a:miter lim="800000"/>
              <a:headEnd/>
              <a:tailEnd/>
            </a:ln>
          </p:spPr>
          <p:txBody>
            <a:bodyPr wrap="none" lIns="0" tIns="0" rIns="0" bIns="0">
              <a:spAutoFit/>
            </a:bodyPr>
            <a:lstStyle/>
            <a:p>
              <a:r>
                <a:rPr lang="en-US" sz="1200" u="none">
                  <a:solidFill>
                    <a:srgbClr val="000000"/>
                  </a:solidFill>
                </a:rPr>
                <a:t>demultiplexes</a:t>
              </a:r>
              <a:endParaRPr lang="en-US" b="1" u="none"/>
            </a:p>
          </p:txBody>
        </p:sp>
        <p:sp>
          <p:nvSpPr>
            <p:cNvPr id="166927" name="Rectangle 18"/>
            <p:cNvSpPr>
              <a:spLocks noChangeAspect="1" noChangeArrowheads="1"/>
            </p:cNvSpPr>
            <p:nvPr/>
          </p:nvSpPr>
          <p:spPr bwMode="auto">
            <a:xfrm>
              <a:off x="1219" y="2896"/>
              <a:ext cx="65" cy="202"/>
            </a:xfrm>
            <a:prstGeom prst="rect">
              <a:avLst/>
            </a:prstGeom>
            <a:noFill/>
            <a:ln w="9525">
              <a:noFill/>
              <a:miter lim="800000"/>
              <a:headEnd/>
              <a:tailEnd/>
            </a:ln>
          </p:spPr>
          <p:txBody>
            <a:bodyPr wrap="none" lIns="0" tIns="0" rIns="0" bIns="0">
              <a:spAutoFit/>
            </a:bodyPr>
            <a:lstStyle/>
            <a:p>
              <a:r>
                <a:rPr lang="en-US" sz="2100" u="none">
                  <a:solidFill>
                    <a:srgbClr val="000000"/>
                  </a:solidFill>
                </a:rPr>
                <a:t>*</a:t>
              </a:r>
              <a:endParaRPr lang="en-US" b="1" u="none"/>
            </a:p>
          </p:txBody>
        </p:sp>
        <p:sp>
          <p:nvSpPr>
            <p:cNvPr id="166928" name="Rectangle 19"/>
            <p:cNvSpPr>
              <a:spLocks noChangeAspect="1" noChangeArrowheads="1"/>
            </p:cNvSpPr>
            <p:nvPr/>
          </p:nvSpPr>
          <p:spPr bwMode="auto">
            <a:xfrm>
              <a:off x="2309" y="2067"/>
              <a:ext cx="61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929" name="Rectangle 20"/>
            <p:cNvSpPr>
              <a:spLocks noChangeAspect="1" noChangeArrowheads="1"/>
            </p:cNvSpPr>
            <p:nvPr/>
          </p:nvSpPr>
          <p:spPr bwMode="auto">
            <a:xfrm>
              <a:off x="2915" y="2067"/>
              <a:ext cx="12" cy="70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930" name="Rectangle 21"/>
            <p:cNvSpPr>
              <a:spLocks noChangeAspect="1" noChangeArrowheads="1"/>
            </p:cNvSpPr>
            <p:nvPr/>
          </p:nvSpPr>
          <p:spPr bwMode="auto">
            <a:xfrm>
              <a:off x="1602" y="2777"/>
              <a:ext cx="12" cy="1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931" name="Freeform 22"/>
            <p:cNvSpPr>
              <a:spLocks noChangeAspect="1"/>
            </p:cNvSpPr>
            <p:nvPr/>
          </p:nvSpPr>
          <p:spPr bwMode="auto">
            <a:xfrm>
              <a:off x="1602" y="2777"/>
              <a:ext cx="50" cy="163"/>
            </a:xfrm>
            <a:custGeom>
              <a:avLst/>
              <a:gdLst>
                <a:gd name="T0" fmla="*/ 54 w 48"/>
                <a:gd name="T1" fmla="*/ 0 h 155"/>
                <a:gd name="T2" fmla="*/ 42 w 48"/>
                <a:gd name="T3" fmla="*/ 0 h 155"/>
                <a:gd name="T4" fmla="*/ 0 w 48"/>
                <a:gd name="T5" fmla="*/ 138 h 155"/>
                <a:gd name="T6" fmla="*/ 0 w 48"/>
                <a:gd name="T7" fmla="*/ 138 h 155"/>
                <a:gd name="T8" fmla="*/ 15 w 48"/>
                <a:gd name="T9" fmla="*/ 180 h 155"/>
                <a:gd name="T10" fmla="*/ 15 w 48"/>
                <a:gd name="T11" fmla="*/ 138 h 155"/>
                <a:gd name="T12" fmla="*/ 54 w 48"/>
                <a:gd name="T13" fmla="*/ 0 h 155"/>
                <a:gd name="T14" fmla="*/ 0 60000 65536"/>
                <a:gd name="T15" fmla="*/ 0 60000 65536"/>
                <a:gd name="T16" fmla="*/ 0 60000 65536"/>
                <a:gd name="T17" fmla="*/ 0 60000 65536"/>
                <a:gd name="T18" fmla="*/ 0 60000 65536"/>
                <a:gd name="T19" fmla="*/ 0 60000 65536"/>
                <a:gd name="T20" fmla="*/ 0 60000 65536"/>
                <a:gd name="T21" fmla="*/ 0 w 48"/>
                <a:gd name="T22" fmla="*/ 0 h 155"/>
                <a:gd name="T23" fmla="*/ 48 w 48"/>
                <a:gd name="T24" fmla="*/ 155 h 1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55">
                  <a:moveTo>
                    <a:pt x="48" y="0"/>
                  </a:moveTo>
                  <a:lnTo>
                    <a:pt x="36" y="0"/>
                  </a:lnTo>
                  <a:lnTo>
                    <a:pt x="0" y="119"/>
                  </a:lnTo>
                  <a:lnTo>
                    <a:pt x="12" y="155"/>
                  </a:lnTo>
                  <a:lnTo>
                    <a:pt x="12" y="119"/>
                  </a:lnTo>
                  <a:lnTo>
                    <a:pt x="48"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932" name="Freeform 23"/>
            <p:cNvSpPr>
              <a:spLocks noChangeAspect="1"/>
            </p:cNvSpPr>
            <p:nvPr/>
          </p:nvSpPr>
          <p:spPr bwMode="auto">
            <a:xfrm>
              <a:off x="1564" y="2777"/>
              <a:ext cx="50" cy="125"/>
            </a:xfrm>
            <a:custGeom>
              <a:avLst/>
              <a:gdLst>
                <a:gd name="T0" fmla="*/ 42 w 48"/>
                <a:gd name="T1" fmla="*/ 138 h 119"/>
                <a:gd name="T2" fmla="*/ 54 w 48"/>
                <a:gd name="T3" fmla="*/ 138 h 119"/>
                <a:gd name="T4" fmla="*/ 15 w 48"/>
                <a:gd name="T5" fmla="*/ 0 h 119"/>
                <a:gd name="T6" fmla="*/ 0 w 48"/>
                <a:gd name="T7" fmla="*/ 0 h 119"/>
                <a:gd name="T8" fmla="*/ 42 w 48"/>
                <a:gd name="T9" fmla="*/ 138 h 119"/>
                <a:gd name="T10" fmla="*/ 0 60000 65536"/>
                <a:gd name="T11" fmla="*/ 0 60000 65536"/>
                <a:gd name="T12" fmla="*/ 0 60000 65536"/>
                <a:gd name="T13" fmla="*/ 0 60000 65536"/>
                <a:gd name="T14" fmla="*/ 0 60000 65536"/>
                <a:gd name="T15" fmla="*/ 0 w 48"/>
                <a:gd name="T16" fmla="*/ 0 h 119"/>
                <a:gd name="T17" fmla="*/ 48 w 48"/>
                <a:gd name="T18" fmla="*/ 119 h 119"/>
              </a:gdLst>
              <a:ahLst/>
              <a:cxnLst>
                <a:cxn ang="T10">
                  <a:pos x="T0" y="T1"/>
                </a:cxn>
                <a:cxn ang="T11">
                  <a:pos x="T2" y="T3"/>
                </a:cxn>
                <a:cxn ang="T12">
                  <a:pos x="T4" y="T5"/>
                </a:cxn>
                <a:cxn ang="T13">
                  <a:pos x="T6" y="T7"/>
                </a:cxn>
                <a:cxn ang="T14">
                  <a:pos x="T8" y="T9"/>
                </a:cxn>
              </a:cxnLst>
              <a:rect l="T15" t="T16" r="T17" b="T18"/>
              <a:pathLst>
                <a:path w="48" h="119">
                  <a:moveTo>
                    <a:pt x="36" y="119"/>
                  </a:moveTo>
                  <a:lnTo>
                    <a:pt x="48" y="119"/>
                  </a:lnTo>
                  <a:lnTo>
                    <a:pt x="12" y="0"/>
                  </a:lnTo>
                  <a:lnTo>
                    <a:pt x="0" y="0"/>
                  </a:lnTo>
                  <a:lnTo>
                    <a:pt x="36" y="119"/>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933" name="Rectangle 24"/>
            <p:cNvSpPr>
              <a:spLocks noChangeAspect="1" noChangeArrowheads="1"/>
            </p:cNvSpPr>
            <p:nvPr/>
          </p:nvSpPr>
          <p:spPr bwMode="auto">
            <a:xfrm>
              <a:off x="1604" y="2689"/>
              <a:ext cx="12" cy="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66934" name="Rectangle 25"/>
            <p:cNvSpPr>
              <a:spLocks noChangeAspect="1" noChangeArrowheads="1"/>
            </p:cNvSpPr>
            <p:nvPr/>
          </p:nvSpPr>
          <p:spPr bwMode="auto">
            <a:xfrm>
              <a:off x="2997" y="2608"/>
              <a:ext cx="65" cy="202"/>
            </a:xfrm>
            <a:prstGeom prst="rect">
              <a:avLst/>
            </a:prstGeom>
            <a:noFill/>
            <a:ln w="9525">
              <a:noFill/>
              <a:miter lim="800000"/>
              <a:headEnd/>
              <a:tailEnd/>
            </a:ln>
          </p:spPr>
          <p:txBody>
            <a:bodyPr wrap="none" lIns="0" tIns="0" rIns="0" bIns="0">
              <a:spAutoFit/>
            </a:bodyPr>
            <a:lstStyle/>
            <a:p>
              <a:r>
                <a:rPr lang="en-US" sz="2100" u="none">
                  <a:solidFill>
                    <a:srgbClr val="000000"/>
                  </a:solidFill>
                </a:rPr>
                <a:t>*</a:t>
              </a:r>
              <a:endParaRPr lang="en-US" b="1" u="none"/>
            </a:p>
          </p:txBody>
        </p:sp>
        <p:sp>
          <p:nvSpPr>
            <p:cNvPr id="166935" name="Freeform 26"/>
            <p:cNvSpPr>
              <a:spLocks noChangeAspect="1"/>
            </p:cNvSpPr>
            <p:nvPr/>
          </p:nvSpPr>
          <p:spPr bwMode="auto">
            <a:xfrm>
              <a:off x="885" y="2997"/>
              <a:ext cx="227" cy="76"/>
            </a:xfrm>
            <a:custGeom>
              <a:avLst/>
              <a:gdLst>
                <a:gd name="T0" fmla="*/ 0 w 216"/>
                <a:gd name="T1" fmla="*/ 42 h 72"/>
                <a:gd name="T2" fmla="*/ 126 w 216"/>
                <a:gd name="T3" fmla="*/ 0 h 72"/>
                <a:gd name="T4" fmla="*/ 251 w 216"/>
                <a:gd name="T5" fmla="*/ 42 h 72"/>
                <a:gd name="T6" fmla="*/ 126 w 216"/>
                <a:gd name="T7" fmla="*/ 84 h 72"/>
                <a:gd name="T8" fmla="*/ 0 w 216"/>
                <a:gd name="T9" fmla="*/ 42 h 72"/>
                <a:gd name="T10" fmla="*/ 0 60000 65536"/>
                <a:gd name="T11" fmla="*/ 0 60000 65536"/>
                <a:gd name="T12" fmla="*/ 0 60000 65536"/>
                <a:gd name="T13" fmla="*/ 0 60000 65536"/>
                <a:gd name="T14" fmla="*/ 0 60000 65536"/>
                <a:gd name="T15" fmla="*/ 0 w 216"/>
                <a:gd name="T16" fmla="*/ 0 h 72"/>
                <a:gd name="T17" fmla="*/ 216 w 216"/>
                <a:gd name="T18" fmla="*/ 72 h 72"/>
              </a:gdLst>
              <a:ahLst/>
              <a:cxnLst>
                <a:cxn ang="T10">
                  <a:pos x="T0" y="T1"/>
                </a:cxn>
                <a:cxn ang="T11">
                  <a:pos x="T2" y="T3"/>
                </a:cxn>
                <a:cxn ang="T12">
                  <a:pos x="T4" y="T5"/>
                </a:cxn>
                <a:cxn ang="T13">
                  <a:pos x="T6" y="T7"/>
                </a:cxn>
                <a:cxn ang="T14">
                  <a:pos x="T8" y="T9"/>
                </a:cxn>
              </a:cxnLst>
              <a:rect l="T15" t="T16" r="T17" b="T18"/>
              <a:pathLst>
                <a:path w="216" h="72">
                  <a:moveTo>
                    <a:pt x="0" y="36"/>
                  </a:moveTo>
                  <a:lnTo>
                    <a:pt x="108" y="0"/>
                  </a:lnTo>
                  <a:lnTo>
                    <a:pt x="216" y="36"/>
                  </a:lnTo>
                  <a:lnTo>
                    <a:pt x="108" y="72"/>
                  </a:lnTo>
                  <a:lnTo>
                    <a:pt x="0" y="3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6936" name="Freeform 27"/>
            <p:cNvSpPr>
              <a:spLocks noChangeAspect="1"/>
            </p:cNvSpPr>
            <p:nvPr/>
          </p:nvSpPr>
          <p:spPr bwMode="auto">
            <a:xfrm>
              <a:off x="885" y="2997"/>
              <a:ext cx="264" cy="88"/>
            </a:xfrm>
            <a:custGeom>
              <a:avLst/>
              <a:gdLst>
                <a:gd name="T0" fmla="*/ 0 w 252"/>
                <a:gd name="T1" fmla="*/ 42 h 84"/>
                <a:gd name="T2" fmla="*/ 124 w 252"/>
                <a:gd name="T3" fmla="*/ 0 h 84"/>
                <a:gd name="T4" fmla="*/ 124 w 252"/>
                <a:gd name="T5" fmla="*/ 0 h 84"/>
                <a:gd name="T6" fmla="*/ 124 w 252"/>
                <a:gd name="T7" fmla="*/ 0 h 84"/>
                <a:gd name="T8" fmla="*/ 248 w 252"/>
                <a:gd name="T9" fmla="*/ 42 h 84"/>
                <a:gd name="T10" fmla="*/ 290 w 252"/>
                <a:gd name="T11" fmla="*/ 42 h 84"/>
                <a:gd name="T12" fmla="*/ 248 w 252"/>
                <a:gd name="T13" fmla="*/ 54 h 84"/>
                <a:gd name="T14" fmla="*/ 124 w 252"/>
                <a:gd name="T15" fmla="*/ 96 h 84"/>
                <a:gd name="T16" fmla="*/ 124 w 252"/>
                <a:gd name="T17" fmla="*/ 96 h 84"/>
                <a:gd name="T18" fmla="*/ 124 w 252"/>
                <a:gd name="T19" fmla="*/ 96 h 84"/>
                <a:gd name="T20" fmla="*/ 124 w 252"/>
                <a:gd name="T21" fmla="*/ 83 h 84"/>
                <a:gd name="T22" fmla="*/ 248 w 252"/>
                <a:gd name="T23" fmla="*/ 42 h 84"/>
                <a:gd name="T24" fmla="*/ 248 w 252"/>
                <a:gd name="T25" fmla="*/ 54 h 84"/>
                <a:gd name="T26" fmla="*/ 248 w 252"/>
                <a:gd name="T27" fmla="*/ 54 h 84"/>
                <a:gd name="T28" fmla="*/ 124 w 252"/>
                <a:gd name="T29" fmla="*/ 15 h 84"/>
                <a:gd name="T30" fmla="*/ 124 w 252"/>
                <a:gd name="T31" fmla="*/ 0 h 84"/>
                <a:gd name="T32" fmla="*/ 124 w 252"/>
                <a:gd name="T33" fmla="*/ 15 h 84"/>
                <a:gd name="T34" fmla="*/ 0 w 252"/>
                <a:gd name="T35" fmla="*/ 54 h 84"/>
                <a:gd name="T36" fmla="*/ 0 w 252"/>
                <a:gd name="T37" fmla="*/ 42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2"/>
                <a:gd name="T58" fmla="*/ 0 h 84"/>
                <a:gd name="T59" fmla="*/ 252 w 252"/>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2" h="84">
                  <a:moveTo>
                    <a:pt x="0" y="36"/>
                  </a:moveTo>
                  <a:lnTo>
                    <a:pt x="108" y="0"/>
                  </a:lnTo>
                  <a:lnTo>
                    <a:pt x="216" y="36"/>
                  </a:lnTo>
                  <a:lnTo>
                    <a:pt x="252" y="36"/>
                  </a:lnTo>
                  <a:lnTo>
                    <a:pt x="216" y="48"/>
                  </a:lnTo>
                  <a:lnTo>
                    <a:pt x="108" y="84"/>
                  </a:lnTo>
                  <a:lnTo>
                    <a:pt x="108" y="72"/>
                  </a:lnTo>
                  <a:lnTo>
                    <a:pt x="216" y="36"/>
                  </a:lnTo>
                  <a:lnTo>
                    <a:pt x="216" y="48"/>
                  </a:lnTo>
                  <a:lnTo>
                    <a:pt x="108" y="12"/>
                  </a:lnTo>
                  <a:lnTo>
                    <a:pt x="108" y="0"/>
                  </a:lnTo>
                  <a:lnTo>
                    <a:pt x="108" y="12"/>
                  </a:lnTo>
                  <a:lnTo>
                    <a:pt x="0" y="48"/>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937" name="Freeform 28"/>
            <p:cNvSpPr>
              <a:spLocks noChangeAspect="1"/>
            </p:cNvSpPr>
            <p:nvPr/>
          </p:nvSpPr>
          <p:spPr bwMode="auto">
            <a:xfrm>
              <a:off x="847" y="3035"/>
              <a:ext cx="151" cy="50"/>
            </a:xfrm>
            <a:custGeom>
              <a:avLst/>
              <a:gdLst>
                <a:gd name="T0" fmla="*/ 166 w 144"/>
                <a:gd name="T1" fmla="*/ 54 h 48"/>
                <a:gd name="T2" fmla="*/ 42 w 144"/>
                <a:gd name="T3" fmla="*/ 15 h 48"/>
                <a:gd name="T4" fmla="*/ 0 w 144"/>
                <a:gd name="T5" fmla="*/ 15 h 48"/>
                <a:gd name="T6" fmla="*/ 42 w 144"/>
                <a:gd name="T7" fmla="*/ 0 h 48"/>
                <a:gd name="T8" fmla="*/ 42 w 144"/>
                <a:gd name="T9" fmla="*/ 0 h 48"/>
                <a:gd name="T10" fmla="*/ 166 w 144"/>
                <a:gd name="T11" fmla="*/ 42 h 48"/>
                <a:gd name="T12" fmla="*/ 166 w 144"/>
                <a:gd name="T13" fmla="*/ 54 h 48"/>
                <a:gd name="T14" fmla="*/ 0 60000 65536"/>
                <a:gd name="T15" fmla="*/ 0 60000 65536"/>
                <a:gd name="T16" fmla="*/ 0 60000 65536"/>
                <a:gd name="T17" fmla="*/ 0 60000 65536"/>
                <a:gd name="T18" fmla="*/ 0 60000 65536"/>
                <a:gd name="T19" fmla="*/ 0 60000 65536"/>
                <a:gd name="T20" fmla="*/ 0 60000 65536"/>
                <a:gd name="T21" fmla="*/ 0 w 144"/>
                <a:gd name="T22" fmla="*/ 0 h 48"/>
                <a:gd name="T23" fmla="*/ 144 w 144"/>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4" h="48">
                  <a:moveTo>
                    <a:pt x="144" y="48"/>
                  </a:moveTo>
                  <a:lnTo>
                    <a:pt x="36" y="12"/>
                  </a:lnTo>
                  <a:lnTo>
                    <a:pt x="0" y="12"/>
                  </a:lnTo>
                  <a:lnTo>
                    <a:pt x="36" y="0"/>
                  </a:lnTo>
                  <a:lnTo>
                    <a:pt x="144" y="36"/>
                  </a:lnTo>
                  <a:lnTo>
                    <a:pt x="144"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938" name="Freeform 29"/>
            <p:cNvSpPr>
              <a:spLocks noChangeAspect="1"/>
            </p:cNvSpPr>
            <p:nvPr/>
          </p:nvSpPr>
          <p:spPr bwMode="auto">
            <a:xfrm>
              <a:off x="625" y="2048"/>
              <a:ext cx="227" cy="76"/>
            </a:xfrm>
            <a:custGeom>
              <a:avLst/>
              <a:gdLst>
                <a:gd name="T0" fmla="*/ 0 w 216"/>
                <a:gd name="T1" fmla="*/ 42 h 72"/>
                <a:gd name="T2" fmla="*/ 126 w 216"/>
                <a:gd name="T3" fmla="*/ 0 h 72"/>
                <a:gd name="T4" fmla="*/ 251 w 216"/>
                <a:gd name="T5" fmla="*/ 42 h 72"/>
                <a:gd name="T6" fmla="*/ 126 w 216"/>
                <a:gd name="T7" fmla="*/ 84 h 72"/>
                <a:gd name="T8" fmla="*/ 0 w 216"/>
                <a:gd name="T9" fmla="*/ 42 h 72"/>
                <a:gd name="T10" fmla="*/ 0 60000 65536"/>
                <a:gd name="T11" fmla="*/ 0 60000 65536"/>
                <a:gd name="T12" fmla="*/ 0 60000 65536"/>
                <a:gd name="T13" fmla="*/ 0 60000 65536"/>
                <a:gd name="T14" fmla="*/ 0 60000 65536"/>
                <a:gd name="T15" fmla="*/ 0 w 216"/>
                <a:gd name="T16" fmla="*/ 0 h 72"/>
                <a:gd name="T17" fmla="*/ 216 w 216"/>
                <a:gd name="T18" fmla="*/ 72 h 72"/>
              </a:gdLst>
              <a:ahLst/>
              <a:cxnLst>
                <a:cxn ang="T10">
                  <a:pos x="T0" y="T1"/>
                </a:cxn>
                <a:cxn ang="T11">
                  <a:pos x="T2" y="T3"/>
                </a:cxn>
                <a:cxn ang="T12">
                  <a:pos x="T4" y="T5"/>
                </a:cxn>
                <a:cxn ang="T13">
                  <a:pos x="T6" y="T7"/>
                </a:cxn>
                <a:cxn ang="T14">
                  <a:pos x="T8" y="T9"/>
                </a:cxn>
              </a:cxnLst>
              <a:rect l="T15" t="T16" r="T17" b="T18"/>
              <a:pathLst>
                <a:path w="216" h="72">
                  <a:moveTo>
                    <a:pt x="0" y="36"/>
                  </a:moveTo>
                  <a:lnTo>
                    <a:pt x="108" y="0"/>
                  </a:lnTo>
                  <a:lnTo>
                    <a:pt x="216" y="36"/>
                  </a:lnTo>
                  <a:lnTo>
                    <a:pt x="108" y="72"/>
                  </a:lnTo>
                  <a:lnTo>
                    <a:pt x="0" y="3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6939" name="Freeform 30"/>
            <p:cNvSpPr>
              <a:spLocks noChangeAspect="1"/>
            </p:cNvSpPr>
            <p:nvPr/>
          </p:nvSpPr>
          <p:spPr bwMode="auto">
            <a:xfrm>
              <a:off x="625" y="2048"/>
              <a:ext cx="265" cy="88"/>
            </a:xfrm>
            <a:custGeom>
              <a:avLst/>
              <a:gdLst>
                <a:gd name="T0" fmla="*/ 0 w 252"/>
                <a:gd name="T1" fmla="*/ 42 h 84"/>
                <a:gd name="T2" fmla="*/ 126 w 252"/>
                <a:gd name="T3" fmla="*/ 0 h 84"/>
                <a:gd name="T4" fmla="*/ 126 w 252"/>
                <a:gd name="T5" fmla="*/ 0 h 84"/>
                <a:gd name="T6" fmla="*/ 126 w 252"/>
                <a:gd name="T7" fmla="*/ 0 h 84"/>
                <a:gd name="T8" fmla="*/ 251 w 252"/>
                <a:gd name="T9" fmla="*/ 42 h 84"/>
                <a:gd name="T10" fmla="*/ 293 w 252"/>
                <a:gd name="T11" fmla="*/ 42 h 84"/>
                <a:gd name="T12" fmla="*/ 251 w 252"/>
                <a:gd name="T13" fmla="*/ 54 h 84"/>
                <a:gd name="T14" fmla="*/ 126 w 252"/>
                <a:gd name="T15" fmla="*/ 96 h 84"/>
                <a:gd name="T16" fmla="*/ 126 w 252"/>
                <a:gd name="T17" fmla="*/ 96 h 84"/>
                <a:gd name="T18" fmla="*/ 126 w 252"/>
                <a:gd name="T19" fmla="*/ 96 h 84"/>
                <a:gd name="T20" fmla="*/ 126 w 252"/>
                <a:gd name="T21" fmla="*/ 83 h 84"/>
                <a:gd name="T22" fmla="*/ 251 w 252"/>
                <a:gd name="T23" fmla="*/ 42 h 84"/>
                <a:gd name="T24" fmla="*/ 251 w 252"/>
                <a:gd name="T25" fmla="*/ 54 h 84"/>
                <a:gd name="T26" fmla="*/ 251 w 252"/>
                <a:gd name="T27" fmla="*/ 54 h 84"/>
                <a:gd name="T28" fmla="*/ 126 w 252"/>
                <a:gd name="T29" fmla="*/ 15 h 84"/>
                <a:gd name="T30" fmla="*/ 126 w 252"/>
                <a:gd name="T31" fmla="*/ 0 h 84"/>
                <a:gd name="T32" fmla="*/ 126 w 252"/>
                <a:gd name="T33" fmla="*/ 15 h 84"/>
                <a:gd name="T34" fmla="*/ 0 w 252"/>
                <a:gd name="T35" fmla="*/ 54 h 84"/>
                <a:gd name="T36" fmla="*/ 0 w 252"/>
                <a:gd name="T37" fmla="*/ 42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2"/>
                <a:gd name="T58" fmla="*/ 0 h 84"/>
                <a:gd name="T59" fmla="*/ 252 w 252"/>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2" h="84">
                  <a:moveTo>
                    <a:pt x="0" y="36"/>
                  </a:moveTo>
                  <a:lnTo>
                    <a:pt x="108" y="0"/>
                  </a:lnTo>
                  <a:lnTo>
                    <a:pt x="216" y="36"/>
                  </a:lnTo>
                  <a:lnTo>
                    <a:pt x="252" y="36"/>
                  </a:lnTo>
                  <a:lnTo>
                    <a:pt x="216" y="48"/>
                  </a:lnTo>
                  <a:lnTo>
                    <a:pt x="108" y="84"/>
                  </a:lnTo>
                  <a:lnTo>
                    <a:pt x="108" y="72"/>
                  </a:lnTo>
                  <a:lnTo>
                    <a:pt x="216" y="36"/>
                  </a:lnTo>
                  <a:lnTo>
                    <a:pt x="216" y="48"/>
                  </a:lnTo>
                  <a:lnTo>
                    <a:pt x="108" y="12"/>
                  </a:lnTo>
                  <a:lnTo>
                    <a:pt x="108" y="0"/>
                  </a:lnTo>
                  <a:lnTo>
                    <a:pt x="108" y="12"/>
                  </a:lnTo>
                  <a:lnTo>
                    <a:pt x="0" y="48"/>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940" name="Freeform 31"/>
            <p:cNvSpPr>
              <a:spLocks noChangeAspect="1"/>
            </p:cNvSpPr>
            <p:nvPr/>
          </p:nvSpPr>
          <p:spPr bwMode="auto">
            <a:xfrm>
              <a:off x="587" y="2086"/>
              <a:ext cx="152" cy="50"/>
            </a:xfrm>
            <a:custGeom>
              <a:avLst/>
              <a:gdLst>
                <a:gd name="T0" fmla="*/ 169 w 144"/>
                <a:gd name="T1" fmla="*/ 54 h 48"/>
                <a:gd name="T2" fmla="*/ 42 w 144"/>
                <a:gd name="T3" fmla="*/ 15 h 48"/>
                <a:gd name="T4" fmla="*/ 0 w 144"/>
                <a:gd name="T5" fmla="*/ 15 h 48"/>
                <a:gd name="T6" fmla="*/ 42 w 144"/>
                <a:gd name="T7" fmla="*/ 0 h 48"/>
                <a:gd name="T8" fmla="*/ 42 w 144"/>
                <a:gd name="T9" fmla="*/ 0 h 48"/>
                <a:gd name="T10" fmla="*/ 169 w 144"/>
                <a:gd name="T11" fmla="*/ 42 h 48"/>
                <a:gd name="T12" fmla="*/ 169 w 144"/>
                <a:gd name="T13" fmla="*/ 54 h 48"/>
                <a:gd name="T14" fmla="*/ 0 60000 65536"/>
                <a:gd name="T15" fmla="*/ 0 60000 65536"/>
                <a:gd name="T16" fmla="*/ 0 60000 65536"/>
                <a:gd name="T17" fmla="*/ 0 60000 65536"/>
                <a:gd name="T18" fmla="*/ 0 60000 65536"/>
                <a:gd name="T19" fmla="*/ 0 60000 65536"/>
                <a:gd name="T20" fmla="*/ 0 60000 65536"/>
                <a:gd name="T21" fmla="*/ 0 w 144"/>
                <a:gd name="T22" fmla="*/ 0 h 48"/>
                <a:gd name="T23" fmla="*/ 144 w 144"/>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4" h="48">
                  <a:moveTo>
                    <a:pt x="144" y="48"/>
                  </a:moveTo>
                  <a:lnTo>
                    <a:pt x="36" y="12"/>
                  </a:lnTo>
                  <a:lnTo>
                    <a:pt x="0" y="12"/>
                  </a:lnTo>
                  <a:lnTo>
                    <a:pt x="36" y="0"/>
                  </a:lnTo>
                  <a:lnTo>
                    <a:pt x="144" y="36"/>
                  </a:lnTo>
                  <a:lnTo>
                    <a:pt x="144"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941" name="Freeform 32"/>
            <p:cNvSpPr>
              <a:spLocks noChangeAspect="1"/>
            </p:cNvSpPr>
            <p:nvPr/>
          </p:nvSpPr>
          <p:spPr bwMode="auto">
            <a:xfrm>
              <a:off x="2321" y="2029"/>
              <a:ext cx="228" cy="76"/>
            </a:xfrm>
            <a:custGeom>
              <a:avLst/>
              <a:gdLst>
                <a:gd name="T0" fmla="*/ 0 w 217"/>
                <a:gd name="T1" fmla="*/ 42 h 72"/>
                <a:gd name="T2" fmla="*/ 127 w 217"/>
                <a:gd name="T3" fmla="*/ 0 h 72"/>
                <a:gd name="T4" fmla="*/ 252 w 217"/>
                <a:gd name="T5" fmla="*/ 42 h 72"/>
                <a:gd name="T6" fmla="*/ 127 w 217"/>
                <a:gd name="T7" fmla="*/ 84 h 72"/>
                <a:gd name="T8" fmla="*/ 0 w 217"/>
                <a:gd name="T9" fmla="*/ 42 h 72"/>
                <a:gd name="T10" fmla="*/ 0 60000 65536"/>
                <a:gd name="T11" fmla="*/ 0 60000 65536"/>
                <a:gd name="T12" fmla="*/ 0 60000 65536"/>
                <a:gd name="T13" fmla="*/ 0 60000 65536"/>
                <a:gd name="T14" fmla="*/ 0 60000 65536"/>
                <a:gd name="T15" fmla="*/ 0 w 217"/>
                <a:gd name="T16" fmla="*/ 0 h 72"/>
                <a:gd name="T17" fmla="*/ 217 w 217"/>
                <a:gd name="T18" fmla="*/ 72 h 72"/>
              </a:gdLst>
              <a:ahLst/>
              <a:cxnLst>
                <a:cxn ang="T10">
                  <a:pos x="T0" y="T1"/>
                </a:cxn>
                <a:cxn ang="T11">
                  <a:pos x="T2" y="T3"/>
                </a:cxn>
                <a:cxn ang="T12">
                  <a:pos x="T4" y="T5"/>
                </a:cxn>
                <a:cxn ang="T13">
                  <a:pos x="T6" y="T7"/>
                </a:cxn>
                <a:cxn ang="T14">
                  <a:pos x="T8" y="T9"/>
                </a:cxn>
              </a:cxnLst>
              <a:rect l="T15" t="T16" r="T17" b="T18"/>
              <a:pathLst>
                <a:path w="217" h="72">
                  <a:moveTo>
                    <a:pt x="0" y="36"/>
                  </a:moveTo>
                  <a:lnTo>
                    <a:pt x="109" y="0"/>
                  </a:lnTo>
                  <a:lnTo>
                    <a:pt x="217" y="36"/>
                  </a:lnTo>
                  <a:lnTo>
                    <a:pt x="109" y="72"/>
                  </a:lnTo>
                  <a:lnTo>
                    <a:pt x="0" y="3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66942" name="Freeform 33"/>
            <p:cNvSpPr>
              <a:spLocks noChangeAspect="1"/>
            </p:cNvSpPr>
            <p:nvPr/>
          </p:nvSpPr>
          <p:spPr bwMode="auto">
            <a:xfrm>
              <a:off x="2321" y="2029"/>
              <a:ext cx="266" cy="88"/>
            </a:xfrm>
            <a:custGeom>
              <a:avLst/>
              <a:gdLst>
                <a:gd name="T0" fmla="*/ 0 w 253"/>
                <a:gd name="T1" fmla="*/ 42 h 84"/>
                <a:gd name="T2" fmla="*/ 127 w 253"/>
                <a:gd name="T3" fmla="*/ 0 h 84"/>
                <a:gd name="T4" fmla="*/ 127 w 253"/>
                <a:gd name="T5" fmla="*/ 0 h 84"/>
                <a:gd name="T6" fmla="*/ 127 w 253"/>
                <a:gd name="T7" fmla="*/ 0 h 84"/>
                <a:gd name="T8" fmla="*/ 252 w 253"/>
                <a:gd name="T9" fmla="*/ 42 h 84"/>
                <a:gd name="T10" fmla="*/ 294 w 253"/>
                <a:gd name="T11" fmla="*/ 42 h 84"/>
                <a:gd name="T12" fmla="*/ 252 w 253"/>
                <a:gd name="T13" fmla="*/ 54 h 84"/>
                <a:gd name="T14" fmla="*/ 127 w 253"/>
                <a:gd name="T15" fmla="*/ 96 h 84"/>
                <a:gd name="T16" fmla="*/ 127 w 253"/>
                <a:gd name="T17" fmla="*/ 96 h 84"/>
                <a:gd name="T18" fmla="*/ 127 w 253"/>
                <a:gd name="T19" fmla="*/ 96 h 84"/>
                <a:gd name="T20" fmla="*/ 127 w 253"/>
                <a:gd name="T21" fmla="*/ 83 h 84"/>
                <a:gd name="T22" fmla="*/ 252 w 253"/>
                <a:gd name="T23" fmla="*/ 42 h 84"/>
                <a:gd name="T24" fmla="*/ 252 w 253"/>
                <a:gd name="T25" fmla="*/ 54 h 84"/>
                <a:gd name="T26" fmla="*/ 252 w 253"/>
                <a:gd name="T27" fmla="*/ 54 h 84"/>
                <a:gd name="T28" fmla="*/ 127 w 253"/>
                <a:gd name="T29" fmla="*/ 15 h 84"/>
                <a:gd name="T30" fmla="*/ 127 w 253"/>
                <a:gd name="T31" fmla="*/ 0 h 84"/>
                <a:gd name="T32" fmla="*/ 127 w 253"/>
                <a:gd name="T33" fmla="*/ 15 h 84"/>
                <a:gd name="T34" fmla="*/ 0 w 253"/>
                <a:gd name="T35" fmla="*/ 54 h 84"/>
                <a:gd name="T36" fmla="*/ 0 w 253"/>
                <a:gd name="T37" fmla="*/ 42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3"/>
                <a:gd name="T58" fmla="*/ 0 h 84"/>
                <a:gd name="T59" fmla="*/ 253 w 25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3" h="84">
                  <a:moveTo>
                    <a:pt x="0" y="36"/>
                  </a:moveTo>
                  <a:lnTo>
                    <a:pt x="109" y="0"/>
                  </a:lnTo>
                  <a:lnTo>
                    <a:pt x="217" y="36"/>
                  </a:lnTo>
                  <a:lnTo>
                    <a:pt x="253" y="36"/>
                  </a:lnTo>
                  <a:lnTo>
                    <a:pt x="217" y="48"/>
                  </a:lnTo>
                  <a:lnTo>
                    <a:pt x="109" y="84"/>
                  </a:lnTo>
                  <a:lnTo>
                    <a:pt x="109" y="72"/>
                  </a:lnTo>
                  <a:lnTo>
                    <a:pt x="217" y="36"/>
                  </a:lnTo>
                  <a:lnTo>
                    <a:pt x="217" y="48"/>
                  </a:lnTo>
                  <a:lnTo>
                    <a:pt x="109" y="12"/>
                  </a:lnTo>
                  <a:lnTo>
                    <a:pt x="109" y="0"/>
                  </a:lnTo>
                  <a:lnTo>
                    <a:pt x="109" y="12"/>
                  </a:lnTo>
                  <a:lnTo>
                    <a:pt x="0" y="48"/>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943" name="Freeform 34"/>
            <p:cNvSpPr>
              <a:spLocks noChangeAspect="1"/>
            </p:cNvSpPr>
            <p:nvPr/>
          </p:nvSpPr>
          <p:spPr bwMode="auto">
            <a:xfrm>
              <a:off x="2284" y="2067"/>
              <a:ext cx="152" cy="50"/>
            </a:xfrm>
            <a:custGeom>
              <a:avLst/>
              <a:gdLst>
                <a:gd name="T0" fmla="*/ 167 w 145"/>
                <a:gd name="T1" fmla="*/ 54 h 48"/>
                <a:gd name="T2" fmla="*/ 42 w 145"/>
                <a:gd name="T3" fmla="*/ 15 h 48"/>
                <a:gd name="T4" fmla="*/ 0 w 145"/>
                <a:gd name="T5" fmla="*/ 15 h 48"/>
                <a:gd name="T6" fmla="*/ 42 w 145"/>
                <a:gd name="T7" fmla="*/ 0 h 48"/>
                <a:gd name="T8" fmla="*/ 42 w 145"/>
                <a:gd name="T9" fmla="*/ 0 h 48"/>
                <a:gd name="T10" fmla="*/ 167 w 145"/>
                <a:gd name="T11" fmla="*/ 42 h 48"/>
                <a:gd name="T12" fmla="*/ 167 w 145"/>
                <a:gd name="T13" fmla="*/ 54 h 48"/>
                <a:gd name="T14" fmla="*/ 0 60000 65536"/>
                <a:gd name="T15" fmla="*/ 0 60000 65536"/>
                <a:gd name="T16" fmla="*/ 0 60000 65536"/>
                <a:gd name="T17" fmla="*/ 0 60000 65536"/>
                <a:gd name="T18" fmla="*/ 0 60000 65536"/>
                <a:gd name="T19" fmla="*/ 0 60000 65536"/>
                <a:gd name="T20" fmla="*/ 0 60000 65536"/>
                <a:gd name="T21" fmla="*/ 0 w 145"/>
                <a:gd name="T22" fmla="*/ 0 h 48"/>
                <a:gd name="T23" fmla="*/ 145 w 145"/>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5" h="48">
                  <a:moveTo>
                    <a:pt x="145" y="48"/>
                  </a:moveTo>
                  <a:lnTo>
                    <a:pt x="36" y="12"/>
                  </a:lnTo>
                  <a:lnTo>
                    <a:pt x="0" y="12"/>
                  </a:lnTo>
                  <a:lnTo>
                    <a:pt x="36" y="0"/>
                  </a:lnTo>
                  <a:lnTo>
                    <a:pt x="145" y="36"/>
                  </a:lnTo>
                  <a:lnTo>
                    <a:pt x="145"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grpSp>
          <p:nvGrpSpPr>
            <p:cNvPr id="166944" name="Group 35"/>
            <p:cNvGrpSpPr>
              <a:grpSpLocks noChangeAspect="1"/>
            </p:cNvGrpSpPr>
            <p:nvPr/>
          </p:nvGrpSpPr>
          <p:grpSpPr bwMode="auto">
            <a:xfrm>
              <a:off x="-2" y="3081"/>
              <a:ext cx="1371" cy="743"/>
              <a:chOff x="2310" y="2679"/>
              <a:chExt cx="1225" cy="707"/>
            </a:xfrm>
          </p:grpSpPr>
          <p:sp>
            <p:nvSpPr>
              <p:cNvPr id="166979" name="Rectangle 36"/>
              <p:cNvSpPr>
                <a:spLocks noChangeAspect="1" noChangeArrowheads="1"/>
              </p:cNvSpPr>
              <p:nvPr/>
            </p:nvSpPr>
            <p:spPr bwMode="auto">
              <a:xfrm>
                <a:off x="2386" y="2679"/>
                <a:ext cx="962" cy="175"/>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ACE_TP_Reactor</a:t>
                </a:r>
                <a:endParaRPr lang="en-US" sz="1400" b="1" u="none">
                  <a:cs typeface="Times New Roman" pitchFamily="18" charset="0"/>
                </a:endParaRPr>
              </a:p>
              <a:p>
                <a:pPr algn="ctr">
                  <a:tabLst>
                    <a:tab pos="611188" algn="l"/>
                  </a:tabLst>
                </a:pPr>
                <a:endParaRPr lang="en-US" sz="1400" u="none"/>
              </a:p>
            </p:txBody>
          </p:sp>
          <p:sp>
            <p:nvSpPr>
              <p:cNvPr id="166980" name="Rectangle 37"/>
              <p:cNvSpPr>
                <a:spLocks noChangeAspect="1" noChangeArrowheads="1"/>
              </p:cNvSpPr>
              <p:nvPr/>
            </p:nvSpPr>
            <p:spPr bwMode="auto">
              <a:xfrm>
                <a:off x="2346" y="2685"/>
                <a:ext cx="1072" cy="169"/>
              </a:xfrm>
              <a:prstGeom prst="rect">
                <a:avLst/>
              </a:prstGeom>
              <a:noFill/>
              <a:ln w="19050">
                <a:solidFill>
                  <a:schemeClr val="tx1"/>
                </a:solidFill>
                <a:miter lim="800000"/>
                <a:headEnd/>
                <a:tailEnd/>
              </a:ln>
            </p:spPr>
            <p:txBody>
              <a:bodyPr rot="10800000" wrap="none" anchor="ctr"/>
              <a:lstStyle/>
              <a:p>
                <a:endParaRPr lang="en-US"/>
              </a:p>
            </p:txBody>
          </p:sp>
          <p:sp>
            <p:nvSpPr>
              <p:cNvPr id="166981" name="Rectangle 38"/>
              <p:cNvSpPr>
                <a:spLocks noChangeAspect="1" noChangeArrowheads="1"/>
              </p:cNvSpPr>
              <p:nvPr/>
            </p:nvSpPr>
            <p:spPr bwMode="auto">
              <a:xfrm>
                <a:off x="2310" y="2834"/>
                <a:ext cx="1225" cy="552"/>
              </a:xfrm>
              <a:prstGeom prst="rect">
                <a:avLst/>
              </a:prstGeom>
              <a:noFill/>
              <a:ln w="12700">
                <a:noFill/>
                <a:miter lim="800000"/>
                <a:headEnd/>
                <a:tailEnd/>
              </a:ln>
            </p:spPr>
            <p:txBody>
              <a:bodyPr/>
              <a:lstStyle/>
              <a:p>
                <a:pPr>
                  <a:lnSpc>
                    <a:spcPct val="95000"/>
                  </a:lnSpc>
                  <a:tabLst>
                    <a:tab pos="611188" algn="l"/>
                  </a:tabLst>
                </a:pPr>
                <a:r>
                  <a:rPr lang="en-GB" sz="1400" u="none">
                    <a:solidFill>
                      <a:srgbClr val="000000"/>
                    </a:solidFill>
                    <a:cs typeface="Times New Roman" pitchFamily="18" charset="0"/>
                  </a:rPr>
                  <a:t>handle_events()</a:t>
                </a:r>
                <a:endParaRPr lang="en-US" sz="1400" u="none">
                  <a:cs typeface="Times New Roman" pitchFamily="18" charset="0"/>
                </a:endParaRPr>
              </a:p>
              <a:p>
                <a:pPr>
                  <a:lnSpc>
                    <a:spcPct val="95000"/>
                  </a:lnSpc>
                  <a:tabLst>
                    <a:tab pos="611188" algn="l"/>
                  </a:tabLst>
                </a:pPr>
                <a:r>
                  <a:rPr lang="en-GB" sz="1400" u="none">
                    <a:solidFill>
                      <a:srgbClr val="000000"/>
                    </a:solidFill>
                    <a:cs typeface="Times New Roman" pitchFamily="18" charset="0"/>
                  </a:rPr>
                  <a:t>deacitivate_handle()</a:t>
                </a:r>
                <a:endParaRPr lang="en-US" sz="1400" u="none">
                  <a:cs typeface="Times New Roman" pitchFamily="18" charset="0"/>
                </a:endParaRPr>
              </a:p>
              <a:p>
                <a:pPr>
                  <a:lnSpc>
                    <a:spcPct val="95000"/>
                  </a:lnSpc>
                  <a:tabLst>
                    <a:tab pos="611188" algn="l"/>
                  </a:tabLst>
                </a:pPr>
                <a:r>
                  <a:rPr lang="en-GB" sz="1400" u="none">
                    <a:solidFill>
                      <a:srgbClr val="000000"/>
                    </a:solidFill>
                    <a:cs typeface="Times New Roman" pitchFamily="18" charset="0"/>
                  </a:rPr>
                  <a:t>reactivate_handle()</a:t>
                </a:r>
              </a:p>
              <a:p>
                <a:pPr>
                  <a:lnSpc>
                    <a:spcPct val="95000"/>
                  </a:lnSpc>
                  <a:tabLst>
                    <a:tab pos="611188" algn="l"/>
                  </a:tabLst>
                </a:pPr>
                <a:r>
                  <a:rPr lang="en-GB" sz="1400" u="none">
                    <a:solidFill>
                      <a:srgbClr val="000000"/>
                    </a:solidFill>
                    <a:cs typeface="Times New Roman" pitchFamily="18" charset="0"/>
                  </a:rPr>
                  <a:t>select()</a:t>
                </a:r>
                <a:endParaRPr lang="en-US" sz="1400" u="none">
                  <a:cs typeface="Times New Roman" pitchFamily="18" charset="0"/>
                </a:endParaRPr>
              </a:p>
              <a:p>
                <a:pPr>
                  <a:tabLst>
                    <a:tab pos="611188" algn="l"/>
                  </a:tabLst>
                </a:pPr>
                <a:endParaRPr lang="en-US" sz="1400" u="none"/>
              </a:p>
            </p:txBody>
          </p:sp>
          <p:sp>
            <p:nvSpPr>
              <p:cNvPr id="166982" name="Rectangle 39"/>
              <p:cNvSpPr>
                <a:spLocks noChangeAspect="1" noChangeArrowheads="1"/>
              </p:cNvSpPr>
              <p:nvPr/>
            </p:nvSpPr>
            <p:spPr bwMode="auto">
              <a:xfrm>
                <a:off x="2346" y="2854"/>
                <a:ext cx="1072" cy="525"/>
              </a:xfrm>
              <a:prstGeom prst="rect">
                <a:avLst/>
              </a:prstGeom>
              <a:noFill/>
              <a:ln w="19050">
                <a:solidFill>
                  <a:schemeClr val="tx1"/>
                </a:solidFill>
                <a:miter lim="800000"/>
                <a:headEnd/>
                <a:tailEnd/>
              </a:ln>
            </p:spPr>
            <p:txBody>
              <a:bodyPr rot="10800000" wrap="none" anchor="ctr"/>
              <a:lstStyle/>
              <a:p>
                <a:endParaRPr lang="en-US"/>
              </a:p>
            </p:txBody>
          </p:sp>
        </p:grpSp>
        <p:sp>
          <p:nvSpPr>
            <p:cNvPr id="166945" name="Rectangle 40"/>
            <p:cNvSpPr>
              <a:spLocks noChangeAspect="1" noChangeArrowheads="1"/>
            </p:cNvSpPr>
            <p:nvPr/>
          </p:nvSpPr>
          <p:spPr bwMode="auto">
            <a:xfrm>
              <a:off x="2373" y="2751"/>
              <a:ext cx="1218" cy="184"/>
            </a:xfrm>
            <a:prstGeom prst="rect">
              <a:avLst/>
            </a:prstGeom>
            <a:noFill/>
            <a:ln w="12700">
              <a:noFill/>
              <a:miter lim="800000"/>
              <a:headEnd/>
              <a:tailEnd/>
            </a:ln>
          </p:spPr>
          <p:txBody>
            <a:bodyPr/>
            <a:lstStyle/>
            <a:p>
              <a:pPr algn="ctr">
                <a:tabLst>
                  <a:tab pos="611188" algn="l"/>
                </a:tabLst>
              </a:pPr>
              <a:r>
                <a:rPr lang="en-GB" sz="1400" b="1" i="1" u="none">
                  <a:solidFill>
                    <a:srgbClr val="000000"/>
                  </a:solidFill>
                  <a:cs typeface="Times New Roman" pitchFamily="18" charset="0"/>
                </a:rPr>
                <a:t>ACE_Event_Handler</a:t>
              </a:r>
              <a:endParaRPr lang="en-US" sz="1400" b="1" i="1" u="none">
                <a:cs typeface="Times New Roman" pitchFamily="18" charset="0"/>
              </a:endParaRPr>
            </a:p>
            <a:p>
              <a:pPr algn="ctr">
                <a:tabLst>
                  <a:tab pos="611188" algn="l"/>
                </a:tabLst>
              </a:pPr>
              <a:endParaRPr lang="en-US" sz="1400" i="1" u="none"/>
            </a:p>
          </p:txBody>
        </p:sp>
        <p:sp>
          <p:nvSpPr>
            <p:cNvPr id="166946" name="Rectangle 42"/>
            <p:cNvSpPr>
              <a:spLocks noChangeAspect="1" noChangeArrowheads="1"/>
            </p:cNvSpPr>
            <p:nvPr/>
          </p:nvSpPr>
          <p:spPr bwMode="auto">
            <a:xfrm>
              <a:off x="2429" y="2935"/>
              <a:ext cx="1156" cy="445"/>
            </a:xfrm>
            <a:prstGeom prst="rect">
              <a:avLst/>
            </a:prstGeom>
            <a:noFill/>
            <a:ln w="12700">
              <a:noFill/>
              <a:miter lim="800000"/>
              <a:headEnd/>
              <a:tailEnd/>
            </a:ln>
          </p:spPr>
          <p:txBody>
            <a:bodyPr/>
            <a:lstStyle/>
            <a:p>
              <a:pPr>
                <a:lnSpc>
                  <a:spcPct val="95000"/>
                </a:lnSpc>
                <a:tabLst>
                  <a:tab pos="611188" algn="l"/>
                </a:tabLst>
              </a:pPr>
              <a:r>
                <a:rPr lang="en-GB" sz="1400" i="1" u="none">
                  <a:solidFill>
                    <a:srgbClr val="000000"/>
                  </a:solidFill>
                  <a:cs typeface="Times New Roman" pitchFamily="18" charset="0"/>
                </a:rPr>
                <a:t>handle_event ()</a:t>
              </a:r>
              <a:endParaRPr lang="en-US" sz="1400" i="1" u="none">
                <a:cs typeface="Times New Roman" pitchFamily="18" charset="0"/>
              </a:endParaRPr>
            </a:p>
            <a:p>
              <a:pPr>
                <a:lnSpc>
                  <a:spcPct val="95000"/>
                </a:lnSpc>
                <a:tabLst>
                  <a:tab pos="611188" algn="l"/>
                </a:tabLst>
              </a:pPr>
              <a:r>
                <a:rPr lang="en-GB" sz="1400" i="1" u="none">
                  <a:solidFill>
                    <a:srgbClr val="000000"/>
                  </a:solidFill>
                  <a:cs typeface="Times New Roman" pitchFamily="18" charset="0"/>
                </a:rPr>
                <a:t>get_handle()</a:t>
              </a:r>
              <a:endParaRPr lang="en-US" sz="1400" i="1" u="none"/>
            </a:p>
          </p:txBody>
        </p:sp>
        <p:grpSp>
          <p:nvGrpSpPr>
            <p:cNvPr id="166947" name="Group 151"/>
            <p:cNvGrpSpPr>
              <a:grpSpLocks/>
            </p:cNvGrpSpPr>
            <p:nvPr/>
          </p:nvGrpSpPr>
          <p:grpSpPr bwMode="auto">
            <a:xfrm>
              <a:off x="2422" y="2764"/>
              <a:ext cx="1133" cy="527"/>
              <a:chOff x="2422" y="2764"/>
              <a:chExt cx="1076" cy="527"/>
            </a:xfrm>
          </p:grpSpPr>
          <p:sp>
            <p:nvSpPr>
              <p:cNvPr id="166977" name="Rectangle 41"/>
              <p:cNvSpPr>
                <a:spLocks noChangeAspect="1" noChangeArrowheads="1"/>
              </p:cNvSpPr>
              <p:nvPr/>
            </p:nvSpPr>
            <p:spPr bwMode="auto">
              <a:xfrm>
                <a:off x="2422" y="2764"/>
                <a:ext cx="1076" cy="184"/>
              </a:xfrm>
              <a:prstGeom prst="rect">
                <a:avLst/>
              </a:prstGeom>
              <a:noFill/>
              <a:ln w="19050">
                <a:solidFill>
                  <a:schemeClr val="tx1"/>
                </a:solidFill>
                <a:miter lim="800000"/>
                <a:headEnd/>
                <a:tailEnd/>
              </a:ln>
            </p:spPr>
            <p:txBody>
              <a:bodyPr rot="10800000" wrap="none" anchor="ctr"/>
              <a:lstStyle/>
              <a:p>
                <a:endParaRPr lang="en-US"/>
              </a:p>
            </p:txBody>
          </p:sp>
          <p:sp>
            <p:nvSpPr>
              <p:cNvPr id="166978" name="Rectangle 43"/>
              <p:cNvSpPr>
                <a:spLocks noChangeAspect="1" noChangeArrowheads="1"/>
              </p:cNvSpPr>
              <p:nvPr/>
            </p:nvSpPr>
            <p:spPr bwMode="auto">
              <a:xfrm>
                <a:off x="2422" y="2948"/>
                <a:ext cx="1076" cy="343"/>
              </a:xfrm>
              <a:prstGeom prst="rect">
                <a:avLst/>
              </a:prstGeom>
              <a:noFill/>
              <a:ln w="19050">
                <a:solidFill>
                  <a:schemeClr val="tx1"/>
                </a:solidFill>
                <a:miter lim="800000"/>
                <a:headEnd/>
                <a:tailEnd/>
              </a:ln>
            </p:spPr>
            <p:txBody>
              <a:bodyPr rot="10800000" wrap="none" anchor="ctr"/>
              <a:lstStyle/>
              <a:p>
                <a:endParaRPr lang="en-US"/>
              </a:p>
            </p:txBody>
          </p:sp>
        </p:grpSp>
        <p:sp>
          <p:nvSpPr>
            <p:cNvPr id="166948" name="Rectangle 44"/>
            <p:cNvSpPr>
              <a:spLocks noChangeAspect="1" noChangeArrowheads="1"/>
            </p:cNvSpPr>
            <p:nvPr/>
          </p:nvSpPr>
          <p:spPr bwMode="auto">
            <a:xfrm>
              <a:off x="1280" y="3623"/>
              <a:ext cx="1144" cy="184"/>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HTTP</a:t>
              </a:r>
            </a:p>
            <a:p>
              <a:pPr algn="ctr">
                <a:tabLst>
                  <a:tab pos="611188" algn="l"/>
                </a:tabLst>
              </a:pPr>
              <a:r>
                <a:rPr lang="en-GB" sz="1400" b="1" u="none">
                  <a:solidFill>
                    <a:srgbClr val="000000"/>
                  </a:solidFill>
                  <a:cs typeface="Times New Roman" pitchFamily="18" charset="0"/>
                </a:rPr>
                <a:t>Acceptor</a:t>
              </a:r>
              <a:endParaRPr lang="en-US" sz="1400" b="1" u="none">
                <a:cs typeface="Times New Roman" pitchFamily="18" charset="0"/>
              </a:endParaRPr>
            </a:p>
            <a:p>
              <a:pPr algn="ctr">
                <a:tabLst>
                  <a:tab pos="611188" algn="l"/>
                </a:tabLst>
              </a:pPr>
              <a:endParaRPr lang="en-US" sz="1400" u="none"/>
            </a:p>
          </p:txBody>
        </p:sp>
        <p:sp>
          <p:nvSpPr>
            <p:cNvPr id="166949" name="Rectangle 45"/>
            <p:cNvSpPr>
              <a:spLocks noChangeAspect="1" noChangeArrowheads="1"/>
            </p:cNvSpPr>
            <p:nvPr/>
          </p:nvSpPr>
          <p:spPr bwMode="auto">
            <a:xfrm>
              <a:off x="1299" y="3641"/>
              <a:ext cx="1076" cy="304"/>
            </a:xfrm>
            <a:prstGeom prst="rect">
              <a:avLst/>
            </a:prstGeom>
            <a:noFill/>
            <a:ln w="19050">
              <a:solidFill>
                <a:schemeClr val="tx1"/>
              </a:solidFill>
              <a:miter lim="800000"/>
              <a:headEnd/>
              <a:tailEnd/>
            </a:ln>
          </p:spPr>
          <p:txBody>
            <a:bodyPr rot="10800000" wrap="none" anchor="ctr"/>
            <a:lstStyle/>
            <a:p>
              <a:endParaRPr lang="en-US"/>
            </a:p>
          </p:txBody>
        </p:sp>
        <p:sp>
          <p:nvSpPr>
            <p:cNvPr id="166950" name="Rectangle 46"/>
            <p:cNvSpPr>
              <a:spLocks noChangeAspect="1" noChangeArrowheads="1"/>
            </p:cNvSpPr>
            <p:nvPr/>
          </p:nvSpPr>
          <p:spPr bwMode="auto">
            <a:xfrm>
              <a:off x="1287" y="3945"/>
              <a:ext cx="1156" cy="446"/>
            </a:xfrm>
            <a:prstGeom prst="rect">
              <a:avLst/>
            </a:prstGeom>
            <a:noFill/>
            <a:ln w="12700">
              <a:noFill/>
              <a:miter lim="800000"/>
              <a:headEnd/>
              <a:tailEnd/>
            </a:ln>
          </p:spPr>
          <p:txBody>
            <a:bodyPr/>
            <a:lstStyle/>
            <a:p>
              <a:pPr>
                <a:lnSpc>
                  <a:spcPct val="95000"/>
                </a:lnSpc>
                <a:tabLst>
                  <a:tab pos="611188" algn="l"/>
                </a:tabLst>
              </a:pPr>
              <a:r>
                <a:rPr lang="en-GB" sz="1400" u="none">
                  <a:solidFill>
                    <a:srgbClr val="000000"/>
                  </a:solidFill>
                  <a:cs typeface="Times New Roman" pitchFamily="18" charset="0"/>
                </a:rPr>
                <a:t>handle_event ()</a:t>
              </a:r>
              <a:endParaRPr lang="en-US" sz="1400" u="none">
                <a:cs typeface="Times New Roman" pitchFamily="18" charset="0"/>
              </a:endParaRPr>
            </a:p>
            <a:p>
              <a:pPr>
                <a:lnSpc>
                  <a:spcPct val="95000"/>
                </a:lnSpc>
                <a:tabLst>
                  <a:tab pos="611188" algn="l"/>
                </a:tabLst>
              </a:pPr>
              <a:r>
                <a:rPr lang="en-GB" sz="1400" u="none">
                  <a:solidFill>
                    <a:srgbClr val="000000"/>
                  </a:solidFill>
                  <a:cs typeface="Times New Roman" pitchFamily="18" charset="0"/>
                </a:rPr>
                <a:t>get_handle()</a:t>
              </a:r>
              <a:endParaRPr lang="en-US" sz="1400" u="none"/>
            </a:p>
          </p:txBody>
        </p:sp>
        <p:sp>
          <p:nvSpPr>
            <p:cNvPr id="166951" name="Rectangle 47"/>
            <p:cNvSpPr>
              <a:spLocks noChangeAspect="1" noChangeArrowheads="1"/>
            </p:cNvSpPr>
            <p:nvPr/>
          </p:nvSpPr>
          <p:spPr bwMode="auto">
            <a:xfrm>
              <a:off x="1299" y="3945"/>
              <a:ext cx="1076" cy="344"/>
            </a:xfrm>
            <a:prstGeom prst="rect">
              <a:avLst/>
            </a:prstGeom>
            <a:noFill/>
            <a:ln w="19050">
              <a:solidFill>
                <a:schemeClr val="tx1"/>
              </a:solidFill>
              <a:miter lim="800000"/>
              <a:headEnd/>
              <a:tailEnd/>
            </a:ln>
          </p:spPr>
          <p:txBody>
            <a:bodyPr rot="10800000" wrap="none" anchor="ctr"/>
            <a:lstStyle/>
            <a:p>
              <a:endParaRPr lang="en-US"/>
            </a:p>
          </p:txBody>
        </p:sp>
        <p:sp>
          <p:nvSpPr>
            <p:cNvPr id="166952" name="Rectangle 48"/>
            <p:cNvSpPr>
              <a:spLocks noChangeAspect="1" noChangeArrowheads="1"/>
            </p:cNvSpPr>
            <p:nvPr/>
          </p:nvSpPr>
          <p:spPr bwMode="auto">
            <a:xfrm>
              <a:off x="2411" y="3629"/>
              <a:ext cx="1144" cy="184"/>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HTTP</a:t>
              </a:r>
            </a:p>
            <a:p>
              <a:pPr algn="ctr">
                <a:tabLst>
                  <a:tab pos="611188" algn="l"/>
                </a:tabLst>
              </a:pPr>
              <a:r>
                <a:rPr lang="en-GB" sz="1400" b="1" u="none">
                  <a:solidFill>
                    <a:srgbClr val="000000"/>
                  </a:solidFill>
                  <a:cs typeface="Times New Roman" pitchFamily="18" charset="0"/>
                </a:rPr>
                <a:t>Handler</a:t>
              </a:r>
              <a:endParaRPr lang="en-US" sz="1400" b="1" u="none">
                <a:cs typeface="Times New Roman" pitchFamily="18" charset="0"/>
              </a:endParaRPr>
            </a:p>
            <a:p>
              <a:pPr algn="ctr">
                <a:tabLst>
                  <a:tab pos="611188" algn="l"/>
                </a:tabLst>
              </a:pPr>
              <a:endParaRPr lang="en-US" sz="1400" u="none"/>
            </a:p>
          </p:txBody>
        </p:sp>
        <p:sp>
          <p:nvSpPr>
            <p:cNvPr id="166953" name="Rectangle 49"/>
            <p:cNvSpPr>
              <a:spLocks noChangeAspect="1" noChangeArrowheads="1"/>
            </p:cNvSpPr>
            <p:nvPr/>
          </p:nvSpPr>
          <p:spPr bwMode="auto">
            <a:xfrm>
              <a:off x="2430" y="3635"/>
              <a:ext cx="1075" cy="304"/>
            </a:xfrm>
            <a:prstGeom prst="rect">
              <a:avLst/>
            </a:prstGeom>
            <a:noFill/>
            <a:ln w="19050">
              <a:solidFill>
                <a:schemeClr val="tx1"/>
              </a:solidFill>
              <a:miter lim="800000"/>
              <a:headEnd/>
              <a:tailEnd/>
            </a:ln>
          </p:spPr>
          <p:txBody>
            <a:bodyPr rot="10800000" wrap="none" anchor="ctr"/>
            <a:lstStyle/>
            <a:p>
              <a:endParaRPr lang="en-US"/>
            </a:p>
          </p:txBody>
        </p:sp>
        <p:sp>
          <p:nvSpPr>
            <p:cNvPr id="166954" name="Rectangle 50"/>
            <p:cNvSpPr>
              <a:spLocks noChangeAspect="1" noChangeArrowheads="1"/>
            </p:cNvSpPr>
            <p:nvPr/>
          </p:nvSpPr>
          <p:spPr bwMode="auto">
            <a:xfrm>
              <a:off x="2417" y="3952"/>
              <a:ext cx="1156" cy="445"/>
            </a:xfrm>
            <a:prstGeom prst="rect">
              <a:avLst/>
            </a:prstGeom>
            <a:noFill/>
            <a:ln w="12700">
              <a:noFill/>
              <a:miter lim="800000"/>
              <a:headEnd/>
              <a:tailEnd/>
            </a:ln>
          </p:spPr>
          <p:txBody>
            <a:bodyPr/>
            <a:lstStyle/>
            <a:p>
              <a:pPr>
                <a:lnSpc>
                  <a:spcPct val="95000"/>
                </a:lnSpc>
                <a:tabLst>
                  <a:tab pos="611188" algn="l"/>
                </a:tabLst>
              </a:pPr>
              <a:r>
                <a:rPr lang="en-GB" sz="1400" u="none">
                  <a:solidFill>
                    <a:srgbClr val="000000"/>
                  </a:solidFill>
                  <a:cs typeface="Times New Roman" pitchFamily="18" charset="0"/>
                </a:rPr>
                <a:t>handle_event ()</a:t>
              </a:r>
              <a:endParaRPr lang="en-US" sz="1400" u="none">
                <a:cs typeface="Times New Roman" pitchFamily="18" charset="0"/>
              </a:endParaRPr>
            </a:p>
            <a:p>
              <a:pPr>
                <a:lnSpc>
                  <a:spcPct val="95000"/>
                </a:lnSpc>
                <a:tabLst>
                  <a:tab pos="611188" algn="l"/>
                </a:tabLst>
              </a:pPr>
              <a:r>
                <a:rPr lang="en-GB" sz="1400" u="none">
                  <a:solidFill>
                    <a:srgbClr val="000000"/>
                  </a:solidFill>
                  <a:cs typeface="Times New Roman" pitchFamily="18" charset="0"/>
                </a:rPr>
                <a:t>get_handle()</a:t>
              </a:r>
              <a:endParaRPr lang="en-US" sz="1400" u="none"/>
            </a:p>
          </p:txBody>
        </p:sp>
        <p:sp>
          <p:nvSpPr>
            <p:cNvPr id="166955" name="Rectangle 51"/>
            <p:cNvSpPr>
              <a:spLocks noChangeAspect="1" noChangeArrowheads="1"/>
            </p:cNvSpPr>
            <p:nvPr/>
          </p:nvSpPr>
          <p:spPr bwMode="auto">
            <a:xfrm>
              <a:off x="2430" y="3939"/>
              <a:ext cx="1075" cy="344"/>
            </a:xfrm>
            <a:prstGeom prst="rect">
              <a:avLst/>
            </a:prstGeom>
            <a:noFill/>
            <a:ln w="19050">
              <a:solidFill>
                <a:schemeClr val="tx1"/>
              </a:solidFill>
              <a:miter lim="800000"/>
              <a:headEnd/>
              <a:tailEnd/>
            </a:ln>
          </p:spPr>
          <p:txBody>
            <a:bodyPr rot="10800000" wrap="none" anchor="ctr"/>
            <a:lstStyle/>
            <a:p>
              <a:endParaRPr lang="en-US"/>
            </a:p>
          </p:txBody>
        </p:sp>
        <p:sp>
          <p:nvSpPr>
            <p:cNvPr id="166956" name="Line 52"/>
            <p:cNvSpPr>
              <a:spLocks noChangeAspect="1" noChangeShapeType="1"/>
            </p:cNvSpPr>
            <p:nvPr/>
          </p:nvSpPr>
          <p:spPr bwMode="auto">
            <a:xfrm>
              <a:off x="1963" y="3579"/>
              <a:ext cx="0" cy="61"/>
            </a:xfrm>
            <a:prstGeom prst="line">
              <a:avLst/>
            </a:prstGeom>
            <a:noFill/>
            <a:ln w="19050">
              <a:solidFill>
                <a:schemeClr val="tx1"/>
              </a:solidFill>
              <a:round/>
              <a:headEnd/>
              <a:tailEnd/>
            </a:ln>
          </p:spPr>
          <p:txBody>
            <a:bodyPr rot="10800000" wrap="none" anchor="ctr"/>
            <a:lstStyle/>
            <a:p>
              <a:endParaRPr lang="en-US"/>
            </a:p>
          </p:txBody>
        </p:sp>
        <p:sp>
          <p:nvSpPr>
            <p:cNvPr id="166957" name="Line 53"/>
            <p:cNvSpPr>
              <a:spLocks noChangeAspect="1" noChangeShapeType="1"/>
            </p:cNvSpPr>
            <p:nvPr/>
          </p:nvSpPr>
          <p:spPr bwMode="auto">
            <a:xfrm>
              <a:off x="3028" y="3566"/>
              <a:ext cx="0" cy="61"/>
            </a:xfrm>
            <a:prstGeom prst="line">
              <a:avLst/>
            </a:prstGeom>
            <a:noFill/>
            <a:ln w="19050">
              <a:solidFill>
                <a:schemeClr val="tx1"/>
              </a:solidFill>
              <a:round/>
              <a:headEnd/>
              <a:tailEnd/>
            </a:ln>
          </p:spPr>
          <p:txBody>
            <a:bodyPr rot="10800000" wrap="none" anchor="ctr"/>
            <a:lstStyle/>
            <a:p>
              <a:endParaRPr lang="en-US"/>
            </a:p>
          </p:txBody>
        </p:sp>
        <p:sp>
          <p:nvSpPr>
            <p:cNvPr id="166958" name="Rectangle 54"/>
            <p:cNvSpPr>
              <a:spLocks noChangeAspect="1" noChangeArrowheads="1"/>
            </p:cNvSpPr>
            <p:nvPr/>
          </p:nvSpPr>
          <p:spPr bwMode="auto">
            <a:xfrm>
              <a:off x="1084" y="1978"/>
              <a:ext cx="1011" cy="184"/>
            </a:xfrm>
            <a:prstGeom prst="rect">
              <a:avLst/>
            </a:prstGeom>
            <a:noFill/>
            <a:ln w="12700">
              <a:noFill/>
              <a:miter lim="800000"/>
              <a:headEnd/>
              <a:tailEnd/>
            </a:ln>
          </p:spPr>
          <p:txBody>
            <a:bodyPr/>
            <a:lstStyle/>
            <a:p>
              <a:pPr algn="ctr">
                <a:tabLst>
                  <a:tab pos="611188" algn="l"/>
                </a:tabLst>
              </a:pPr>
              <a:r>
                <a:rPr lang="en-GB" sz="1400" b="1" u="none">
                  <a:solidFill>
                    <a:srgbClr val="000000"/>
                  </a:solidFill>
                  <a:cs typeface="Times New Roman" pitchFamily="18" charset="0"/>
                </a:rPr>
                <a:t>Thread Pool</a:t>
              </a:r>
              <a:endParaRPr lang="en-US" sz="1400" b="1" u="none">
                <a:cs typeface="Times New Roman" pitchFamily="18" charset="0"/>
              </a:endParaRPr>
            </a:p>
            <a:p>
              <a:pPr algn="ctr">
                <a:tabLst>
                  <a:tab pos="611188" algn="l"/>
                </a:tabLst>
              </a:pPr>
              <a:endParaRPr lang="en-US" sz="1400" u="none"/>
            </a:p>
          </p:txBody>
        </p:sp>
        <p:sp>
          <p:nvSpPr>
            <p:cNvPr id="166959" name="Rectangle 55"/>
            <p:cNvSpPr>
              <a:spLocks noChangeAspect="1" noChangeArrowheads="1"/>
            </p:cNvSpPr>
            <p:nvPr/>
          </p:nvSpPr>
          <p:spPr bwMode="auto">
            <a:xfrm>
              <a:off x="890" y="1996"/>
              <a:ext cx="1404" cy="177"/>
            </a:xfrm>
            <a:prstGeom prst="rect">
              <a:avLst/>
            </a:prstGeom>
            <a:noFill/>
            <a:ln w="19050">
              <a:solidFill>
                <a:schemeClr val="tx1"/>
              </a:solidFill>
              <a:miter lim="800000"/>
              <a:headEnd/>
              <a:tailEnd/>
            </a:ln>
          </p:spPr>
          <p:txBody>
            <a:bodyPr rot="10800000" wrap="none" anchor="ctr"/>
            <a:lstStyle/>
            <a:p>
              <a:endParaRPr lang="en-US"/>
            </a:p>
          </p:txBody>
        </p:sp>
        <p:sp>
          <p:nvSpPr>
            <p:cNvPr id="166960" name="Rectangle 56"/>
            <p:cNvSpPr>
              <a:spLocks noChangeAspect="1" noChangeArrowheads="1"/>
            </p:cNvSpPr>
            <p:nvPr/>
          </p:nvSpPr>
          <p:spPr bwMode="auto">
            <a:xfrm>
              <a:off x="850" y="2372"/>
              <a:ext cx="1347" cy="445"/>
            </a:xfrm>
            <a:prstGeom prst="rect">
              <a:avLst/>
            </a:prstGeom>
            <a:noFill/>
            <a:ln w="12700">
              <a:noFill/>
              <a:miter lim="800000"/>
              <a:headEnd/>
              <a:tailEnd/>
            </a:ln>
          </p:spPr>
          <p:txBody>
            <a:bodyPr/>
            <a:lstStyle/>
            <a:p>
              <a:pPr>
                <a:lnSpc>
                  <a:spcPct val="95000"/>
                </a:lnSpc>
                <a:tabLst>
                  <a:tab pos="611188" algn="l"/>
                </a:tabLst>
              </a:pPr>
              <a:r>
                <a:rPr lang="en-GB" sz="1400" u="none">
                  <a:solidFill>
                    <a:srgbClr val="000000"/>
                  </a:solidFill>
                  <a:cs typeface="Times New Roman" pitchFamily="18" charset="0"/>
                </a:rPr>
                <a:t>join()</a:t>
              </a:r>
            </a:p>
            <a:p>
              <a:pPr>
                <a:lnSpc>
                  <a:spcPct val="95000"/>
                </a:lnSpc>
                <a:tabLst>
                  <a:tab pos="611188" algn="l"/>
                </a:tabLst>
              </a:pPr>
              <a:r>
                <a:rPr lang="en-GB" sz="1400" u="none">
                  <a:solidFill>
                    <a:srgbClr val="000000"/>
                  </a:solidFill>
                  <a:cs typeface="Times New Roman" pitchFamily="18" charset="0"/>
                </a:rPr>
                <a:t>promote_new_leader()</a:t>
              </a:r>
              <a:endParaRPr lang="en-US" sz="1400" u="none">
                <a:cs typeface="Times New Roman" pitchFamily="18" charset="0"/>
              </a:endParaRPr>
            </a:p>
            <a:p>
              <a:pPr>
                <a:tabLst>
                  <a:tab pos="611188" algn="l"/>
                </a:tabLst>
              </a:pPr>
              <a:endParaRPr lang="en-US" sz="1400" u="none"/>
            </a:p>
          </p:txBody>
        </p:sp>
        <p:sp>
          <p:nvSpPr>
            <p:cNvPr id="166961" name="Rectangle 57"/>
            <p:cNvSpPr>
              <a:spLocks noChangeAspect="1" noChangeArrowheads="1"/>
            </p:cNvSpPr>
            <p:nvPr/>
          </p:nvSpPr>
          <p:spPr bwMode="auto">
            <a:xfrm>
              <a:off x="888" y="2337"/>
              <a:ext cx="1402" cy="350"/>
            </a:xfrm>
            <a:prstGeom prst="rect">
              <a:avLst/>
            </a:prstGeom>
            <a:noFill/>
            <a:ln w="19050">
              <a:solidFill>
                <a:schemeClr val="tx1"/>
              </a:solidFill>
              <a:miter lim="800000"/>
              <a:headEnd/>
              <a:tailEnd/>
            </a:ln>
          </p:spPr>
          <p:txBody>
            <a:bodyPr rot="10800000" wrap="none" anchor="ctr"/>
            <a:lstStyle/>
            <a:p>
              <a:endParaRPr lang="en-US"/>
            </a:p>
          </p:txBody>
        </p:sp>
        <p:sp>
          <p:nvSpPr>
            <p:cNvPr id="166962" name="Rectangle 58"/>
            <p:cNvSpPr>
              <a:spLocks noChangeAspect="1" noChangeArrowheads="1"/>
            </p:cNvSpPr>
            <p:nvPr/>
          </p:nvSpPr>
          <p:spPr bwMode="auto">
            <a:xfrm>
              <a:off x="885" y="2169"/>
              <a:ext cx="1409" cy="168"/>
            </a:xfrm>
            <a:prstGeom prst="rect">
              <a:avLst/>
            </a:prstGeom>
            <a:noFill/>
            <a:ln w="19050">
              <a:solidFill>
                <a:schemeClr val="tx1"/>
              </a:solidFill>
              <a:miter lim="800000"/>
              <a:headEnd/>
              <a:tailEnd/>
            </a:ln>
          </p:spPr>
          <p:txBody>
            <a:bodyPr rot="10800000" wrap="none" anchor="ctr"/>
            <a:lstStyle/>
            <a:p>
              <a:endParaRPr lang="en-US"/>
            </a:p>
          </p:txBody>
        </p:sp>
        <p:sp>
          <p:nvSpPr>
            <p:cNvPr id="166963" name="Rectangle 59"/>
            <p:cNvSpPr>
              <a:spLocks noChangeAspect="1" noChangeArrowheads="1"/>
            </p:cNvSpPr>
            <p:nvPr/>
          </p:nvSpPr>
          <p:spPr bwMode="auto">
            <a:xfrm>
              <a:off x="851" y="2145"/>
              <a:ext cx="749" cy="192"/>
            </a:xfrm>
            <a:prstGeom prst="rect">
              <a:avLst/>
            </a:prstGeom>
            <a:noFill/>
            <a:ln w="12700">
              <a:noFill/>
              <a:miter lim="800000"/>
              <a:headEnd/>
              <a:tailEnd/>
            </a:ln>
          </p:spPr>
          <p:txBody>
            <a:bodyPr wrap="none">
              <a:spAutoFit/>
            </a:bodyPr>
            <a:lstStyle/>
            <a:p>
              <a:r>
                <a:rPr lang="en-GB" sz="1400" u="none">
                  <a:solidFill>
                    <a:srgbClr val="000000"/>
                  </a:solidFill>
                  <a:cs typeface="Times New Roman" pitchFamily="18" charset="0"/>
                </a:rPr>
                <a:t>synchronizer</a:t>
              </a:r>
              <a:endParaRPr lang="en-US" sz="1400" u="none">
                <a:solidFill>
                  <a:srgbClr val="000000"/>
                </a:solidFill>
                <a:cs typeface="Times New Roman" pitchFamily="18" charset="0"/>
              </a:endParaRPr>
            </a:p>
          </p:txBody>
        </p:sp>
        <p:sp>
          <p:nvSpPr>
            <p:cNvPr id="166964" name="Rectangle 60"/>
            <p:cNvSpPr>
              <a:spLocks noChangeAspect="1" noChangeArrowheads="1"/>
            </p:cNvSpPr>
            <p:nvPr/>
          </p:nvSpPr>
          <p:spPr bwMode="auto">
            <a:xfrm>
              <a:off x="1833" y="2207"/>
              <a:ext cx="444" cy="237"/>
            </a:xfrm>
            <a:prstGeom prst="rect">
              <a:avLst/>
            </a:prstGeom>
            <a:solidFill>
              <a:schemeClr val="bg1"/>
            </a:solidFill>
            <a:ln w="12700">
              <a:noFill/>
              <a:miter lim="800000"/>
              <a:headEnd/>
              <a:tailEnd/>
            </a:ln>
          </p:spPr>
          <p:txBody>
            <a:bodyPr rot="10800000" wrap="none" anchor="ctr"/>
            <a:lstStyle/>
            <a:p>
              <a:endParaRPr lang="en-US"/>
            </a:p>
          </p:txBody>
        </p:sp>
        <p:grpSp>
          <p:nvGrpSpPr>
            <p:cNvPr id="166965" name="Group 61"/>
            <p:cNvGrpSpPr>
              <a:grpSpLocks noChangeAspect="1"/>
            </p:cNvGrpSpPr>
            <p:nvPr/>
          </p:nvGrpSpPr>
          <p:grpSpPr bwMode="auto">
            <a:xfrm>
              <a:off x="1839" y="2230"/>
              <a:ext cx="416" cy="391"/>
              <a:chOff x="4470" y="2177"/>
              <a:chExt cx="396" cy="372"/>
            </a:xfrm>
          </p:grpSpPr>
          <p:sp>
            <p:nvSpPr>
              <p:cNvPr id="166970" name="Rectangle 62"/>
              <p:cNvSpPr>
                <a:spLocks noChangeAspect="1" noChangeArrowheads="1"/>
              </p:cNvSpPr>
              <p:nvPr/>
            </p:nvSpPr>
            <p:spPr bwMode="auto">
              <a:xfrm>
                <a:off x="4506" y="2177"/>
                <a:ext cx="360" cy="25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6971" name="Freeform 63"/>
              <p:cNvSpPr>
                <a:spLocks noChangeAspect="1"/>
              </p:cNvSpPr>
              <p:nvPr/>
            </p:nvSpPr>
            <p:spPr bwMode="auto">
              <a:xfrm>
                <a:off x="4470" y="2177"/>
                <a:ext cx="216" cy="228"/>
              </a:xfrm>
              <a:custGeom>
                <a:avLst/>
                <a:gdLst>
                  <a:gd name="T0" fmla="*/ 24 w 216"/>
                  <a:gd name="T1" fmla="*/ 60 h 228"/>
                  <a:gd name="T2" fmla="*/ 24 w 216"/>
                  <a:gd name="T3" fmla="*/ 60 h 228"/>
                  <a:gd name="T4" fmla="*/ 12 w 216"/>
                  <a:gd name="T5" fmla="*/ 60 h 228"/>
                  <a:gd name="T6" fmla="*/ 24 w 216"/>
                  <a:gd name="T7" fmla="*/ 72 h 228"/>
                  <a:gd name="T8" fmla="*/ 12 w 216"/>
                  <a:gd name="T9" fmla="*/ 72 h 228"/>
                  <a:gd name="T10" fmla="*/ 84 w 216"/>
                  <a:gd name="T11" fmla="*/ 96 h 228"/>
                  <a:gd name="T12" fmla="*/ 168 w 216"/>
                  <a:gd name="T13" fmla="*/ 108 h 228"/>
                  <a:gd name="T14" fmla="*/ 180 w 216"/>
                  <a:gd name="T15" fmla="*/ 108 h 228"/>
                  <a:gd name="T16" fmla="*/ 192 w 216"/>
                  <a:gd name="T17" fmla="*/ 132 h 228"/>
                  <a:gd name="T18" fmla="*/ 180 w 216"/>
                  <a:gd name="T19" fmla="*/ 144 h 228"/>
                  <a:gd name="T20" fmla="*/ 168 w 216"/>
                  <a:gd name="T21" fmla="*/ 144 h 228"/>
                  <a:gd name="T22" fmla="*/ 108 w 216"/>
                  <a:gd name="T23" fmla="*/ 156 h 228"/>
                  <a:gd name="T24" fmla="*/ 48 w 216"/>
                  <a:gd name="T25" fmla="*/ 180 h 228"/>
                  <a:gd name="T26" fmla="*/ 60 w 216"/>
                  <a:gd name="T27" fmla="*/ 180 h 228"/>
                  <a:gd name="T28" fmla="*/ 48 w 216"/>
                  <a:gd name="T29" fmla="*/ 180 h 228"/>
                  <a:gd name="T30" fmla="*/ 60 w 216"/>
                  <a:gd name="T31" fmla="*/ 192 h 228"/>
                  <a:gd name="T32" fmla="*/ 48 w 216"/>
                  <a:gd name="T33" fmla="*/ 192 h 228"/>
                  <a:gd name="T34" fmla="*/ 96 w 216"/>
                  <a:gd name="T35" fmla="*/ 204 h 228"/>
                  <a:gd name="T36" fmla="*/ 144 w 216"/>
                  <a:gd name="T37" fmla="*/ 204 h 228"/>
                  <a:gd name="T38" fmla="*/ 156 w 216"/>
                  <a:gd name="T39" fmla="*/ 204 h 228"/>
                  <a:gd name="T40" fmla="*/ 168 w 216"/>
                  <a:gd name="T41" fmla="*/ 228 h 228"/>
                  <a:gd name="T42" fmla="*/ 156 w 216"/>
                  <a:gd name="T43" fmla="*/ 228 h 228"/>
                  <a:gd name="T44" fmla="*/ 144 w 216"/>
                  <a:gd name="T45" fmla="*/ 216 h 228"/>
                  <a:gd name="T46" fmla="*/ 96 w 216"/>
                  <a:gd name="T47" fmla="*/ 216 h 228"/>
                  <a:gd name="T48" fmla="*/ 96 w 216"/>
                  <a:gd name="T49" fmla="*/ 216 h 228"/>
                  <a:gd name="T50" fmla="*/ 48 w 216"/>
                  <a:gd name="T51" fmla="*/ 204 h 228"/>
                  <a:gd name="T52" fmla="*/ 36 w 216"/>
                  <a:gd name="T53" fmla="*/ 192 h 228"/>
                  <a:gd name="T54" fmla="*/ 36 w 216"/>
                  <a:gd name="T55" fmla="*/ 180 h 228"/>
                  <a:gd name="T56" fmla="*/ 48 w 216"/>
                  <a:gd name="T57" fmla="*/ 168 h 228"/>
                  <a:gd name="T58" fmla="*/ 108 w 216"/>
                  <a:gd name="T59" fmla="*/ 144 h 228"/>
                  <a:gd name="T60" fmla="*/ 108 w 216"/>
                  <a:gd name="T61" fmla="*/ 144 h 228"/>
                  <a:gd name="T62" fmla="*/ 168 w 216"/>
                  <a:gd name="T63" fmla="*/ 132 h 228"/>
                  <a:gd name="T64" fmla="*/ 180 w 216"/>
                  <a:gd name="T65" fmla="*/ 120 h 228"/>
                  <a:gd name="T66" fmla="*/ 180 w 216"/>
                  <a:gd name="T67" fmla="*/ 132 h 228"/>
                  <a:gd name="T68" fmla="*/ 168 w 216"/>
                  <a:gd name="T69" fmla="*/ 120 h 228"/>
                  <a:gd name="T70" fmla="*/ 84 w 216"/>
                  <a:gd name="T71" fmla="*/ 108 h 228"/>
                  <a:gd name="T72" fmla="*/ 84 w 216"/>
                  <a:gd name="T73" fmla="*/ 108 h 228"/>
                  <a:gd name="T74" fmla="*/ 12 w 216"/>
                  <a:gd name="T75" fmla="*/ 84 h 228"/>
                  <a:gd name="T76" fmla="*/ 0 w 216"/>
                  <a:gd name="T77" fmla="*/ 72 h 228"/>
                  <a:gd name="T78" fmla="*/ 0 w 216"/>
                  <a:gd name="T79" fmla="*/ 60 h 228"/>
                  <a:gd name="T80" fmla="*/ 24 w 216"/>
                  <a:gd name="T81" fmla="*/ 48 h 228"/>
                  <a:gd name="T82" fmla="*/ 216 w 216"/>
                  <a:gd name="T83" fmla="*/ 0 h 2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6"/>
                  <a:gd name="T127" fmla="*/ 0 h 228"/>
                  <a:gd name="T128" fmla="*/ 216 w 216"/>
                  <a:gd name="T129" fmla="*/ 228 h 2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6" h="228">
                    <a:moveTo>
                      <a:pt x="216" y="12"/>
                    </a:moveTo>
                    <a:lnTo>
                      <a:pt x="24" y="60"/>
                    </a:lnTo>
                    <a:lnTo>
                      <a:pt x="0" y="72"/>
                    </a:lnTo>
                    <a:lnTo>
                      <a:pt x="12" y="60"/>
                    </a:lnTo>
                    <a:lnTo>
                      <a:pt x="24" y="72"/>
                    </a:lnTo>
                    <a:lnTo>
                      <a:pt x="12" y="72"/>
                    </a:lnTo>
                    <a:lnTo>
                      <a:pt x="84" y="96"/>
                    </a:lnTo>
                    <a:lnTo>
                      <a:pt x="168" y="108"/>
                    </a:lnTo>
                    <a:lnTo>
                      <a:pt x="180" y="108"/>
                    </a:lnTo>
                    <a:lnTo>
                      <a:pt x="192" y="120"/>
                    </a:lnTo>
                    <a:lnTo>
                      <a:pt x="192" y="132"/>
                    </a:lnTo>
                    <a:lnTo>
                      <a:pt x="180" y="144"/>
                    </a:lnTo>
                    <a:lnTo>
                      <a:pt x="168" y="144"/>
                    </a:lnTo>
                    <a:lnTo>
                      <a:pt x="108" y="156"/>
                    </a:lnTo>
                    <a:lnTo>
                      <a:pt x="48" y="180"/>
                    </a:lnTo>
                    <a:lnTo>
                      <a:pt x="60" y="180"/>
                    </a:lnTo>
                    <a:lnTo>
                      <a:pt x="48" y="192"/>
                    </a:lnTo>
                    <a:lnTo>
                      <a:pt x="48" y="180"/>
                    </a:lnTo>
                    <a:lnTo>
                      <a:pt x="60" y="192"/>
                    </a:lnTo>
                    <a:lnTo>
                      <a:pt x="48" y="192"/>
                    </a:lnTo>
                    <a:lnTo>
                      <a:pt x="96" y="204"/>
                    </a:lnTo>
                    <a:lnTo>
                      <a:pt x="144" y="204"/>
                    </a:lnTo>
                    <a:lnTo>
                      <a:pt x="156" y="204"/>
                    </a:lnTo>
                    <a:lnTo>
                      <a:pt x="168" y="216"/>
                    </a:lnTo>
                    <a:lnTo>
                      <a:pt x="168" y="228"/>
                    </a:lnTo>
                    <a:lnTo>
                      <a:pt x="156" y="216"/>
                    </a:lnTo>
                    <a:lnTo>
                      <a:pt x="156" y="228"/>
                    </a:lnTo>
                    <a:lnTo>
                      <a:pt x="144" y="216"/>
                    </a:lnTo>
                    <a:lnTo>
                      <a:pt x="96" y="216"/>
                    </a:lnTo>
                    <a:lnTo>
                      <a:pt x="48" y="204"/>
                    </a:lnTo>
                    <a:lnTo>
                      <a:pt x="36" y="192"/>
                    </a:lnTo>
                    <a:lnTo>
                      <a:pt x="36" y="180"/>
                    </a:lnTo>
                    <a:lnTo>
                      <a:pt x="48" y="168"/>
                    </a:lnTo>
                    <a:lnTo>
                      <a:pt x="108" y="144"/>
                    </a:lnTo>
                    <a:lnTo>
                      <a:pt x="168" y="132"/>
                    </a:lnTo>
                    <a:lnTo>
                      <a:pt x="180" y="120"/>
                    </a:lnTo>
                    <a:lnTo>
                      <a:pt x="180" y="132"/>
                    </a:lnTo>
                    <a:lnTo>
                      <a:pt x="168" y="120"/>
                    </a:lnTo>
                    <a:lnTo>
                      <a:pt x="84" y="108"/>
                    </a:lnTo>
                    <a:lnTo>
                      <a:pt x="12" y="84"/>
                    </a:lnTo>
                    <a:lnTo>
                      <a:pt x="0" y="72"/>
                    </a:lnTo>
                    <a:lnTo>
                      <a:pt x="0" y="60"/>
                    </a:lnTo>
                    <a:lnTo>
                      <a:pt x="24" y="48"/>
                    </a:lnTo>
                    <a:lnTo>
                      <a:pt x="216" y="0"/>
                    </a:lnTo>
                    <a:lnTo>
                      <a:pt x="216"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972" name="Freeform 64"/>
              <p:cNvSpPr>
                <a:spLocks noChangeAspect="1"/>
              </p:cNvSpPr>
              <p:nvPr/>
            </p:nvSpPr>
            <p:spPr bwMode="auto">
              <a:xfrm>
                <a:off x="4614" y="2393"/>
                <a:ext cx="24" cy="24"/>
              </a:xfrm>
              <a:custGeom>
                <a:avLst/>
                <a:gdLst>
                  <a:gd name="T0" fmla="*/ 24 w 24"/>
                  <a:gd name="T1" fmla="*/ 12 h 24"/>
                  <a:gd name="T2" fmla="*/ 12 w 24"/>
                  <a:gd name="T3" fmla="*/ 24 h 24"/>
                  <a:gd name="T4" fmla="*/ 0 w 24"/>
                  <a:gd name="T5" fmla="*/ 24 h 24"/>
                  <a:gd name="T6" fmla="*/ 0 w 24"/>
                  <a:gd name="T7" fmla="*/ 12 h 24"/>
                  <a:gd name="T8" fmla="*/ 0 w 24"/>
                  <a:gd name="T9" fmla="*/ 12 h 24"/>
                  <a:gd name="T10" fmla="*/ 12 w 24"/>
                  <a:gd name="T11" fmla="*/ 0 h 24"/>
                  <a:gd name="T12" fmla="*/ 24 w 24"/>
                  <a:gd name="T13" fmla="*/ 12 h 24"/>
                  <a:gd name="T14" fmla="*/ 0 60000 65536"/>
                  <a:gd name="T15" fmla="*/ 0 60000 65536"/>
                  <a:gd name="T16" fmla="*/ 0 60000 65536"/>
                  <a:gd name="T17" fmla="*/ 0 60000 65536"/>
                  <a:gd name="T18" fmla="*/ 0 60000 65536"/>
                  <a:gd name="T19" fmla="*/ 0 60000 65536"/>
                  <a:gd name="T20" fmla="*/ 0 60000 65536"/>
                  <a:gd name="T21" fmla="*/ 0 w 24"/>
                  <a:gd name="T22" fmla="*/ 0 h 24"/>
                  <a:gd name="T23" fmla="*/ 24 w 24"/>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24">
                    <a:moveTo>
                      <a:pt x="24" y="12"/>
                    </a:moveTo>
                    <a:lnTo>
                      <a:pt x="12" y="24"/>
                    </a:lnTo>
                    <a:lnTo>
                      <a:pt x="0" y="24"/>
                    </a:lnTo>
                    <a:lnTo>
                      <a:pt x="0" y="12"/>
                    </a:lnTo>
                    <a:lnTo>
                      <a:pt x="12" y="0"/>
                    </a:lnTo>
                    <a:lnTo>
                      <a:pt x="24"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973" name="Freeform 65"/>
              <p:cNvSpPr>
                <a:spLocks noChangeAspect="1"/>
              </p:cNvSpPr>
              <p:nvPr/>
            </p:nvSpPr>
            <p:spPr bwMode="auto">
              <a:xfrm>
                <a:off x="4554" y="2405"/>
                <a:ext cx="60" cy="36"/>
              </a:xfrm>
              <a:custGeom>
                <a:avLst/>
                <a:gdLst>
                  <a:gd name="T0" fmla="*/ 60 w 60"/>
                  <a:gd name="T1" fmla="*/ 12 h 36"/>
                  <a:gd name="T2" fmla="*/ 60 w 60"/>
                  <a:gd name="T3" fmla="*/ 0 h 36"/>
                  <a:gd name="T4" fmla="*/ 0 w 60"/>
                  <a:gd name="T5" fmla="*/ 24 h 36"/>
                  <a:gd name="T6" fmla="*/ 0 w 60"/>
                  <a:gd name="T7" fmla="*/ 36 h 36"/>
                  <a:gd name="T8" fmla="*/ 60 w 60"/>
                  <a:gd name="T9" fmla="*/ 12 h 36"/>
                  <a:gd name="T10" fmla="*/ 0 60000 65536"/>
                  <a:gd name="T11" fmla="*/ 0 60000 65536"/>
                  <a:gd name="T12" fmla="*/ 0 60000 65536"/>
                  <a:gd name="T13" fmla="*/ 0 60000 65536"/>
                  <a:gd name="T14" fmla="*/ 0 60000 65536"/>
                  <a:gd name="T15" fmla="*/ 0 w 60"/>
                  <a:gd name="T16" fmla="*/ 0 h 36"/>
                  <a:gd name="T17" fmla="*/ 60 w 60"/>
                  <a:gd name="T18" fmla="*/ 36 h 36"/>
                </a:gdLst>
                <a:ahLst/>
                <a:cxnLst>
                  <a:cxn ang="T10">
                    <a:pos x="T0" y="T1"/>
                  </a:cxn>
                  <a:cxn ang="T11">
                    <a:pos x="T2" y="T3"/>
                  </a:cxn>
                  <a:cxn ang="T12">
                    <a:pos x="T4" y="T5"/>
                  </a:cxn>
                  <a:cxn ang="T13">
                    <a:pos x="T6" y="T7"/>
                  </a:cxn>
                  <a:cxn ang="T14">
                    <a:pos x="T8" y="T9"/>
                  </a:cxn>
                </a:cxnLst>
                <a:rect l="T15" t="T16" r="T17" b="T18"/>
                <a:pathLst>
                  <a:path w="60" h="36">
                    <a:moveTo>
                      <a:pt x="60" y="12"/>
                    </a:moveTo>
                    <a:lnTo>
                      <a:pt x="60" y="0"/>
                    </a:lnTo>
                    <a:lnTo>
                      <a:pt x="0" y="24"/>
                    </a:lnTo>
                    <a:lnTo>
                      <a:pt x="0" y="36"/>
                    </a:lnTo>
                    <a:lnTo>
                      <a:pt x="60"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974" name="Freeform 66"/>
              <p:cNvSpPr>
                <a:spLocks noChangeAspect="1"/>
              </p:cNvSpPr>
              <p:nvPr/>
            </p:nvSpPr>
            <p:spPr bwMode="auto">
              <a:xfrm>
                <a:off x="4650" y="2297"/>
                <a:ext cx="216" cy="216"/>
              </a:xfrm>
              <a:custGeom>
                <a:avLst/>
                <a:gdLst>
                  <a:gd name="T0" fmla="*/ 24 w 216"/>
                  <a:gd name="T1" fmla="*/ 60 h 216"/>
                  <a:gd name="T2" fmla="*/ 24 w 216"/>
                  <a:gd name="T3" fmla="*/ 60 h 216"/>
                  <a:gd name="T4" fmla="*/ 12 w 216"/>
                  <a:gd name="T5" fmla="*/ 60 h 216"/>
                  <a:gd name="T6" fmla="*/ 24 w 216"/>
                  <a:gd name="T7" fmla="*/ 72 h 216"/>
                  <a:gd name="T8" fmla="*/ 12 w 216"/>
                  <a:gd name="T9" fmla="*/ 72 h 216"/>
                  <a:gd name="T10" fmla="*/ 84 w 216"/>
                  <a:gd name="T11" fmla="*/ 84 h 216"/>
                  <a:gd name="T12" fmla="*/ 168 w 216"/>
                  <a:gd name="T13" fmla="*/ 108 h 216"/>
                  <a:gd name="T14" fmla="*/ 180 w 216"/>
                  <a:gd name="T15" fmla="*/ 108 h 216"/>
                  <a:gd name="T16" fmla="*/ 180 w 216"/>
                  <a:gd name="T17" fmla="*/ 132 h 216"/>
                  <a:gd name="T18" fmla="*/ 168 w 216"/>
                  <a:gd name="T19" fmla="*/ 132 h 216"/>
                  <a:gd name="T20" fmla="*/ 168 w 216"/>
                  <a:gd name="T21" fmla="*/ 132 h 216"/>
                  <a:gd name="T22" fmla="*/ 108 w 216"/>
                  <a:gd name="T23" fmla="*/ 156 h 216"/>
                  <a:gd name="T24" fmla="*/ 48 w 216"/>
                  <a:gd name="T25" fmla="*/ 168 h 216"/>
                  <a:gd name="T26" fmla="*/ 60 w 216"/>
                  <a:gd name="T27" fmla="*/ 168 h 216"/>
                  <a:gd name="T28" fmla="*/ 48 w 216"/>
                  <a:gd name="T29" fmla="*/ 168 h 216"/>
                  <a:gd name="T30" fmla="*/ 60 w 216"/>
                  <a:gd name="T31" fmla="*/ 180 h 216"/>
                  <a:gd name="T32" fmla="*/ 48 w 216"/>
                  <a:gd name="T33" fmla="*/ 180 h 216"/>
                  <a:gd name="T34" fmla="*/ 96 w 216"/>
                  <a:gd name="T35" fmla="*/ 192 h 216"/>
                  <a:gd name="T36" fmla="*/ 144 w 216"/>
                  <a:gd name="T37" fmla="*/ 192 h 216"/>
                  <a:gd name="T38" fmla="*/ 156 w 216"/>
                  <a:gd name="T39" fmla="*/ 192 h 216"/>
                  <a:gd name="T40" fmla="*/ 168 w 216"/>
                  <a:gd name="T41" fmla="*/ 216 h 216"/>
                  <a:gd name="T42" fmla="*/ 156 w 216"/>
                  <a:gd name="T43" fmla="*/ 216 h 216"/>
                  <a:gd name="T44" fmla="*/ 144 w 216"/>
                  <a:gd name="T45" fmla="*/ 204 h 216"/>
                  <a:gd name="T46" fmla="*/ 96 w 216"/>
                  <a:gd name="T47" fmla="*/ 204 h 216"/>
                  <a:gd name="T48" fmla="*/ 96 w 216"/>
                  <a:gd name="T49" fmla="*/ 204 h 216"/>
                  <a:gd name="T50" fmla="*/ 48 w 216"/>
                  <a:gd name="T51" fmla="*/ 192 h 216"/>
                  <a:gd name="T52" fmla="*/ 36 w 216"/>
                  <a:gd name="T53" fmla="*/ 180 h 216"/>
                  <a:gd name="T54" fmla="*/ 36 w 216"/>
                  <a:gd name="T55" fmla="*/ 168 h 216"/>
                  <a:gd name="T56" fmla="*/ 48 w 216"/>
                  <a:gd name="T57" fmla="*/ 156 h 216"/>
                  <a:gd name="T58" fmla="*/ 108 w 216"/>
                  <a:gd name="T59" fmla="*/ 144 h 216"/>
                  <a:gd name="T60" fmla="*/ 108 w 216"/>
                  <a:gd name="T61" fmla="*/ 144 h 216"/>
                  <a:gd name="T62" fmla="*/ 168 w 216"/>
                  <a:gd name="T63" fmla="*/ 120 h 216"/>
                  <a:gd name="T64" fmla="*/ 180 w 216"/>
                  <a:gd name="T65" fmla="*/ 120 h 216"/>
                  <a:gd name="T66" fmla="*/ 180 w 216"/>
                  <a:gd name="T67" fmla="*/ 132 h 216"/>
                  <a:gd name="T68" fmla="*/ 168 w 216"/>
                  <a:gd name="T69" fmla="*/ 120 h 216"/>
                  <a:gd name="T70" fmla="*/ 84 w 216"/>
                  <a:gd name="T71" fmla="*/ 96 h 216"/>
                  <a:gd name="T72" fmla="*/ 84 w 216"/>
                  <a:gd name="T73" fmla="*/ 96 h 216"/>
                  <a:gd name="T74" fmla="*/ 12 w 216"/>
                  <a:gd name="T75" fmla="*/ 84 h 216"/>
                  <a:gd name="T76" fmla="*/ 0 w 216"/>
                  <a:gd name="T77" fmla="*/ 72 h 216"/>
                  <a:gd name="T78" fmla="*/ 0 w 216"/>
                  <a:gd name="T79" fmla="*/ 60 h 216"/>
                  <a:gd name="T80" fmla="*/ 24 w 216"/>
                  <a:gd name="T81" fmla="*/ 48 h 216"/>
                  <a:gd name="T82" fmla="*/ 216 w 216"/>
                  <a:gd name="T83" fmla="*/ 0 h 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6"/>
                  <a:gd name="T127" fmla="*/ 0 h 216"/>
                  <a:gd name="T128" fmla="*/ 216 w 216"/>
                  <a:gd name="T129" fmla="*/ 216 h 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6" h="216">
                    <a:moveTo>
                      <a:pt x="216" y="12"/>
                    </a:moveTo>
                    <a:lnTo>
                      <a:pt x="24" y="60"/>
                    </a:lnTo>
                    <a:lnTo>
                      <a:pt x="0" y="72"/>
                    </a:lnTo>
                    <a:lnTo>
                      <a:pt x="12" y="60"/>
                    </a:lnTo>
                    <a:lnTo>
                      <a:pt x="24" y="72"/>
                    </a:lnTo>
                    <a:lnTo>
                      <a:pt x="12" y="72"/>
                    </a:lnTo>
                    <a:lnTo>
                      <a:pt x="84" y="84"/>
                    </a:lnTo>
                    <a:lnTo>
                      <a:pt x="168" y="108"/>
                    </a:lnTo>
                    <a:lnTo>
                      <a:pt x="180" y="108"/>
                    </a:lnTo>
                    <a:lnTo>
                      <a:pt x="192" y="120"/>
                    </a:lnTo>
                    <a:lnTo>
                      <a:pt x="180" y="132"/>
                    </a:lnTo>
                    <a:lnTo>
                      <a:pt x="168" y="132"/>
                    </a:lnTo>
                    <a:lnTo>
                      <a:pt x="108" y="156"/>
                    </a:lnTo>
                    <a:lnTo>
                      <a:pt x="48" y="168"/>
                    </a:lnTo>
                    <a:lnTo>
                      <a:pt x="60" y="168"/>
                    </a:lnTo>
                    <a:lnTo>
                      <a:pt x="48" y="180"/>
                    </a:lnTo>
                    <a:lnTo>
                      <a:pt x="48" y="168"/>
                    </a:lnTo>
                    <a:lnTo>
                      <a:pt x="60" y="180"/>
                    </a:lnTo>
                    <a:lnTo>
                      <a:pt x="48" y="180"/>
                    </a:lnTo>
                    <a:lnTo>
                      <a:pt x="96" y="192"/>
                    </a:lnTo>
                    <a:lnTo>
                      <a:pt x="144" y="192"/>
                    </a:lnTo>
                    <a:lnTo>
                      <a:pt x="156" y="192"/>
                    </a:lnTo>
                    <a:lnTo>
                      <a:pt x="168" y="204"/>
                    </a:lnTo>
                    <a:lnTo>
                      <a:pt x="168" y="216"/>
                    </a:lnTo>
                    <a:lnTo>
                      <a:pt x="156" y="204"/>
                    </a:lnTo>
                    <a:lnTo>
                      <a:pt x="156" y="216"/>
                    </a:lnTo>
                    <a:lnTo>
                      <a:pt x="144" y="204"/>
                    </a:lnTo>
                    <a:lnTo>
                      <a:pt x="96" y="204"/>
                    </a:lnTo>
                    <a:lnTo>
                      <a:pt x="48" y="192"/>
                    </a:lnTo>
                    <a:lnTo>
                      <a:pt x="36" y="180"/>
                    </a:lnTo>
                    <a:lnTo>
                      <a:pt x="36" y="168"/>
                    </a:lnTo>
                    <a:lnTo>
                      <a:pt x="48" y="156"/>
                    </a:lnTo>
                    <a:lnTo>
                      <a:pt x="108" y="144"/>
                    </a:lnTo>
                    <a:lnTo>
                      <a:pt x="168" y="120"/>
                    </a:lnTo>
                    <a:lnTo>
                      <a:pt x="180" y="120"/>
                    </a:lnTo>
                    <a:lnTo>
                      <a:pt x="180" y="132"/>
                    </a:lnTo>
                    <a:lnTo>
                      <a:pt x="168" y="120"/>
                    </a:lnTo>
                    <a:lnTo>
                      <a:pt x="84" y="96"/>
                    </a:lnTo>
                    <a:lnTo>
                      <a:pt x="12" y="84"/>
                    </a:lnTo>
                    <a:lnTo>
                      <a:pt x="0" y="72"/>
                    </a:lnTo>
                    <a:lnTo>
                      <a:pt x="0" y="60"/>
                    </a:lnTo>
                    <a:lnTo>
                      <a:pt x="24" y="48"/>
                    </a:lnTo>
                    <a:lnTo>
                      <a:pt x="216" y="0"/>
                    </a:lnTo>
                    <a:lnTo>
                      <a:pt x="216"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975" name="Freeform 67"/>
              <p:cNvSpPr>
                <a:spLocks noChangeAspect="1"/>
              </p:cNvSpPr>
              <p:nvPr/>
            </p:nvSpPr>
            <p:spPr bwMode="auto">
              <a:xfrm>
                <a:off x="4794" y="2501"/>
                <a:ext cx="24" cy="24"/>
              </a:xfrm>
              <a:custGeom>
                <a:avLst/>
                <a:gdLst>
                  <a:gd name="T0" fmla="*/ 24 w 24"/>
                  <a:gd name="T1" fmla="*/ 12 h 24"/>
                  <a:gd name="T2" fmla="*/ 12 w 24"/>
                  <a:gd name="T3" fmla="*/ 24 h 24"/>
                  <a:gd name="T4" fmla="*/ 0 w 24"/>
                  <a:gd name="T5" fmla="*/ 24 h 24"/>
                  <a:gd name="T6" fmla="*/ 0 w 24"/>
                  <a:gd name="T7" fmla="*/ 12 h 24"/>
                  <a:gd name="T8" fmla="*/ 0 w 24"/>
                  <a:gd name="T9" fmla="*/ 12 h 24"/>
                  <a:gd name="T10" fmla="*/ 12 w 24"/>
                  <a:gd name="T11" fmla="*/ 0 h 24"/>
                  <a:gd name="T12" fmla="*/ 24 w 24"/>
                  <a:gd name="T13" fmla="*/ 12 h 24"/>
                  <a:gd name="T14" fmla="*/ 0 60000 65536"/>
                  <a:gd name="T15" fmla="*/ 0 60000 65536"/>
                  <a:gd name="T16" fmla="*/ 0 60000 65536"/>
                  <a:gd name="T17" fmla="*/ 0 60000 65536"/>
                  <a:gd name="T18" fmla="*/ 0 60000 65536"/>
                  <a:gd name="T19" fmla="*/ 0 60000 65536"/>
                  <a:gd name="T20" fmla="*/ 0 60000 65536"/>
                  <a:gd name="T21" fmla="*/ 0 w 24"/>
                  <a:gd name="T22" fmla="*/ 0 h 24"/>
                  <a:gd name="T23" fmla="*/ 24 w 24"/>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24">
                    <a:moveTo>
                      <a:pt x="24" y="12"/>
                    </a:moveTo>
                    <a:lnTo>
                      <a:pt x="12" y="24"/>
                    </a:lnTo>
                    <a:lnTo>
                      <a:pt x="0" y="24"/>
                    </a:lnTo>
                    <a:lnTo>
                      <a:pt x="0" y="12"/>
                    </a:lnTo>
                    <a:lnTo>
                      <a:pt x="12" y="0"/>
                    </a:lnTo>
                    <a:lnTo>
                      <a:pt x="24"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66976" name="Freeform 68"/>
              <p:cNvSpPr>
                <a:spLocks noChangeAspect="1"/>
              </p:cNvSpPr>
              <p:nvPr/>
            </p:nvSpPr>
            <p:spPr bwMode="auto">
              <a:xfrm>
                <a:off x="4734" y="2513"/>
                <a:ext cx="60" cy="36"/>
              </a:xfrm>
              <a:custGeom>
                <a:avLst/>
                <a:gdLst>
                  <a:gd name="T0" fmla="*/ 60 w 60"/>
                  <a:gd name="T1" fmla="*/ 12 h 36"/>
                  <a:gd name="T2" fmla="*/ 60 w 60"/>
                  <a:gd name="T3" fmla="*/ 0 h 36"/>
                  <a:gd name="T4" fmla="*/ 0 w 60"/>
                  <a:gd name="T5" fmla="*/ 24 h 36"/>
                  <a:gd name="T6" fmla="*/ 0 w 60"/>
                  <a:gd name="T7" fmla="*/ 36 h 36"/>
                  <a:gd name="T8" fmla="*/ 60 w 60"/>
                  <a:gd name="T9" fmla="*/ 12 h 36"/>
                  <a:gd name="T10" fmla="*/ 0 60000 65536"/>
                  <a:gd name="T11" fmla="*/ 0 60000 65536"/>
                  <a:gd name="T12" fmla="*/ 0 60000 65536"/>
                  <a:gd name="T13" fmla="*/ 0 60000 65536"/>
                  <a:gd name="T14" fmla="*/ 0 60000 65536"/>
                  <a:gd name="T15" fmla="*/ 0 w 60"/>
                  <a:gd name="T16" fmla="*/ 0 h 36"/>
                  <a:gd name="T17" fmla="*/ 60 w 60"/>
                  <a:gd name="T18" fmla="*/ 36 h 36"/>
                </a:gdLst>
                <a:ahLst/>
                <a:cxnLst>
                  <a:cxn ang="T10">
                    <a:pos x="T0" y="T1"/>
                  </a:cxn>
                  <a:cxn ang="T11">
                    <a:pos x="T2" y="T3"/>
                  </a:cxn>
                  <a:cxn ang="T12">
                    <a:pos x="T4" y="T5"/>
                  </a:cxn>
                  <a:cxn ang="T13">
                    <a:pos x="T6" y="T7"/>
                  </a:cxn>
                  <a:cxn ang="T14">
                    <a:pos x="T8" y="T9"/>
                  </a:cxn>
                </a:cxnLst>
                <a:rect l="T15" t="T16" r="T17" b="T18"/>
                <a:pathLst>
                  <a:path w="60" h="36">
                    <a:moveTo>
                      <a:pt x="60" y="12"/>
                    </a:moveTo>
                    <a:lnTo>
                      <a:pt x="60" y="0"/>
                    </a:lnTo>
                    <a:lnTo>
                      <a:pt x="0" y="24"/>
                    </a:lnTo>
                    <a:lnTo>
                      <a:pt x="0" y="36"/>
                    </a:lnTo>
                    <a:lnTo>
                      <a:pt x="60"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grpSp>
        <p:sp>
          <p:nvSpPr>
            <p:cNvPr id="166966" name="Line 69"/>
            <p:cNvSpPr>
              <a:spLocks noChangeAspect="1" noChangeShapeType="1"/>
            </p:cNvSpPr>
            <p:nvPr/>
          </p:nvSpPr>
          <p:spPr bwMode="auto">
            <a:xfrm>
              <a:off x="1150" y="3041"/>
              <a:ext cx="182" cy="0"/>
            </a:xfrm>
            <a:prstGeom prst="line">
              <a:avLst/>
            </a:prstGeom>
            <a:noFill/>
            <a:ln w="19050">
              <a:solidFill>
                <a:schemeClr val="tx1"/>
              </a:solidFill>
              <a:round/>
              <a:headEnd/>
              <a:tailEnd/>
            </a:ln>
          </p:spPr>
          <p:txBody>
            <a:bodyPr rot="10800000" wrap="none" anchor="ctr"/>
            <a:lstStyle/>
            <a:p>
              <a:endParaRPr lang="en-US"/>
            </a:p>
          </p:txBody>
        </p:sp>
        <p:sp>
          <p:nvSpPr>
            <p:cNvPr id="166967" name="Line 70"/>
            <p:cNvSpPr>
              <a:spLocks noChangeAspect="1" noChangeShapeType="1"/>
            </p:cNvSpPr>
            <p:nvPr/>
          </p:nvSpPr>
          <p:spPr bwMode="auto">
            <a:xfrm flipV="1">
              <a:off x="514" y="2100"/>
              <a:ext cx="0" cy="982"/>
            </a:xfrm>
            <a:prstGeom prst="line">
              <a:avLst/>
            </a:prstGeom>
            <a:noFill/>
            <a:ln w="19050">
              <a:solidFill>
                <a:schemeClr val="tx1"/>
              </a:solidFill>
              <a:round/>
              <a:headEnd/>
              <a:tailEnd/>
            </a:ln>
          </p:spPr>
          <p:txBody>
            <a:bodyPr rot="10800000" wrap="none" anchor="ctr"/>
            <a:lstStyle/>
            <a:p>
              <a:endParaRPr lang="en-US"/>
            </a:p>
          </p:txBody>
        </p:sp>
        <p:sp>
          <p:nvSpPr>
            <p:cNvPr id="166968" name="Line 71"/>
            <p:cNvSpPr>
              <a:spLocks noChangeAspect="1" noChangeShapeType="1"/>
            </p:cNvSpPr>
            <p:nvPr/>
          </p:nvSpPr>
          <p:spPr bwMode="auto">
            <a:xfrm>
              <a:off x="507" y="2094"/>
              <a:ext cx="142" cy="0"/>
            </a:xfrm>
            <a:prstGeom prst="line">
              <a:avLst/>
            </a:prstGeom>
            <a:noFill/>
            <a:ln w="19050">
              <a:solidFill>
                <a:schemeClr val="tx1"/>
              </a:solidFill>
              <a:round/>
              <a:headEnd/>
              <a:tailEnd/>
            </a:ln>
          </p:spPr>
          <p:txBody>
            <a:bodyPr rot="10800000" wrap="none" anchor="ctr"/>
            <a:lstStyle/>
            <a:p>
              <a:endParaRPr lang="en-US"/>
            </a:p>
          </p:txBody>
        </p:sp>
        <p:sp>
          <p:nvSpPr>
            <p:cNvPr id="166969" name="Line 72"/>
            <p:cNvSpPr>
              <a:spLocks noChangeShapeType="1"/>
            </p:cNvSpPr>
            <p:nvPr/>
          </p:nvSpPr>
          <p:spPr bwMode="auto">
            <a:xfrm>
              <a:off x="1959" y="3571"/>
              <a:ext cx="1069" cy="0"/>
            </a:xfrm>
            <a:prstGeom prst="line">
              <a:avLst/>
            </a:prstGeom>
            <a:noFill/>
            <a:ln w="19050">
              <a:solidFill>
                <a:schemeClr val="tx1"/>
              </a:solidFill>
              <a:round/>
              <a:headEnd/>
              <a:tailEnd/>
            </a:ln>
          </p:spPr>
          <p:txBody>
            <a:bodyPr rot="10800000" wrap="none" anchor="ctr"/>
            <a:lstStyle/>
            <a:p>
              <a:endParaRPr lang="en-US"/>
            </a:p>
          </p:txBody>
        </p:sp>
      </p:grpSp>
      <p:sp>
        <p:nvSpPr>
          <p:cNvPr id="166917" name="Text Box 75"/>
          <p:cNvSpPr txBox="1">
            <a:spLocks noChangeArrowheads="1"/>
          </p:cNvSpPr>
          <p:nvPr/>
        </p:nvSpPr>
        <p:spPr bwMode="auto">
          <a:xfrm>
            <a:off x="9525" y="855663"/>
            <a:ext cx="4797425" cy="1976437"/>
          </a:xfrm>
          <a:prstGeom prst="rect">
            <a:avLst/>
          </a:prstGeom>
          <a:solidFill>
            <a:schemeClr val="folHlink"/>
          </a:solidFill>
          <a:ln w="12700">
            <a:solidFill>
              <a:schemeClr val="tx1"/>
            </a:solidFill>
            <a:miter lim="800000"/>
            <a:headEnd/>
            <a:tailEnd/>
          </a:ln>
        </p:spPr>
        <p:txBody>
          <a:bodyPr>
            <a:spAutoFit/>
          </a:bodyPr>
          <a:lstStyle/>
          <a:p>
            <a:pPr marL="230188" indent="-230188">
              <a:lnSpc>
                <a:spcPct val="95000"/>
              </a:lnSpc>
            </a:pPr>
            <a:r>
              <a:rPr lang="en-US" sz="2400" b="1" u="none"/>
              <a:t>Two options:</a:t>
            </a:r>
          </a:p>
          <a:p>
            <a:pPr marL="230188" indent="-230188">
              <a:buFontTx/>
              <a:buAutoNum type="arabicPeriod"/>
            </a:pPr>
            <a:r>
              <a:rPr lang="en-US" sz="2000" u="none"/>
              <a:t>If platform supports </a:t>
            </a:r>
            <a:r>
              <a:rPr lang="en-US" sz="2000" b="1" u="none">
                <a:latin typeface="Courier New" pitchFamily="49" charset="0"/>
              </a:rPr>
              <a:t>accept()</a:t>
            </a:r>
            <a:r>
              <a:rPr lang="en-US" sz="2000" u="none"/>
              <a:t> optimization then the Leader/Followers pattern can be implemented by the OS</a:t>
            </a:r>
          </a:p>
          <a:p>
            <a:pPr marL="230188" indent="-230188">
              <a:buFontTx/>
              <a:buAutoNum type="arabicPeriod"/>
            </a:pPr>
            <a:r>
              <a:rPr lang="en-US" sz="2000" u="none"/>
              <a:t>Otherwise, this pattern can be implemented as a reusable framework </a:t>
            </a:r>
          </a:p>
        </p:txBody>
      </p:sp>
      <p:sp>
        <p:nvSpPr>
          <p:cNvPr id="1367116" name="Rectangle 76"/>
          <p:cNvSpPr>
            <a:spLocks noChangeArrowheads="1"/>
          </p:cNvSpPr>
          <p:nvPr/>
        </p:nvSpPr>
        <p:spPr bwMode="auto">
          <a:xfrm>
            <a:off x="5618163" y="2519363"/>
            <a:ext cx="3487737" cy="3813175"/>
          </a:xfrm>
          <a:prstGeom prst="rect">
            <a:avLst/>
          </a:prstGeom>
          <a:noFill/>
          <a:ln w="12700">
            <a:noFill/>
            <a:miter lim="800000"/>
            <a:headEnd/>
            <a:tailEnd/>
          </a:ln>
        </p:spPr>
        <p:txBody>
          <a:bodyPr>
            <a:spAutoFit/>
          </a:bodyPr>
          <a:lstStyle/>
          <a:p>
            <a:pPr marL="115888" indent="-115888">
              <a:spcBef>
                <a:spcPct val="50000"/>
              </a:spcBef>
              <a:spcAft>
                <a:spcPts val="500"/>
              </a:spcAft>
              <a:buFontTx/>
              <a:buChar char="•"/>
            </a:pPr>
            <a:r>
              <a:rPr lang="en-US" sz="2000" u="none"/>
              <a:t>The Half-Sync/Half-Async design can reorder &amp; prioritize client requests more flexibly, because it has a synchronized request queue implemented using the Monitor Object pattern </a:t>
            </a:r>
          </a:p>
          <a:p>
            <a:pPr marL="115888" indent="-115888">
              <a:buFontTx/>
              <a:buChar char="•"/>
            </a:pPr>
            <a:r>
              <a:rPr lang="en-US" sz="2000" u="none"/>
              <a:t>It may be more scalable, because it queues requests in Web server virtual memory, rather than the OS kernel</a:t>
            </a:r>
          </a:p>
        </p:txBody>
      </p:sp>
      <p:sp>
        <p:nvSpPr>
          <p:cNvPr id="1367117" name="Rectangle 77"/>
          <p:cNvSpPr>
            <a:spLocks noChangeArrowheads="1"/>
          </p:cNvSpPr>
          <p:nvPr/>
        </p:nvSpPr>
        <p:spPr bwMode="auto">
          <a:xfrm>
            <a:off x="4814888" y="946150"/>
            <a:ext cx="4329112" cy="1616075"/>
          </a:xfrm>
          <a:prstGeom prst="rect">
            <a:avLst/>
          </a:prstGeom>
          <a:noFill/>
          <a:ln w="12700">
            <a:noFill/>
            <a:miter lim="800000"/>
            <a:headEnd/>
            <a:tailEnd/>
          </a:ln>
        </p:spPr>
        <p:txBody>
          <a:bodyPr>
            <a:spAutoFit/>
          </a:bodyPr>
          <a:lstStyle/>
          <a:p>
            <a:pPr>
              <a:spcBef>
                <a:spcPct val="50000"/>
              </a:spcBef>
              <a:spcAft>
                <a:spcPts val="500"/>
              </a:spcAft>
            </a:pPr>
            <a:r>
              <a:rPr lang="en-US" sz="2000" u="none"/>
              <a:t>Although Leader/Followers thread pool design is highly efficient the Half-Sync/Half-Async design may be more appropriate for certain types of servers, </a:t>
            </a:r>
            <a:r>
              <a:rPr lang="en-US" sz="2000" i="1" u="none"/>
              <a:t>e.g.:</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1367117"/>
                                        </p:tgtEl>
                                        <p:attrNameLst>
                                          <p:attrName>style.visibility</p:attrName>
                                        </p:attrNameLst>
                                      </p:cBhvr>
                                      <p:to>
                                        <p:strVal val="visible"/>
                                      </p:to>
                                    </p:set>
                                    <p:animEffect transition="in" filter="wipe(up)">
                                      <p:cBhvr>
                                        <p:cTn id="11" dur="500"/>
                                        <p:tgtEl>
                                          <p:spTgt spid="1367117"/>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1367116">
                                            <p:txEl>
                                              <p:pRg st="0" end="0"/>
                                            </p:txEl>
                                          </p:spTgt>
                                        </p:tgtEl>
                                        <p:attrNameLst>
                                          <p:attrName>style.visibility</p:attrName>
                                        </p:attrNameLst>
                                      </p:cBhvr>
                                      <p:to>
                                        <p:strVal val="visible"/>
                                      </p:to>
                                    </p:set>
                                    <p:animEffect transition="in" filter="wipe(up)">
                                      <p:cBhvr>
                                        <p:cTn id="16" dur="500"/>
                                        <p:tgtEl>
                                          <p:spTgt spid="1367116">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367116">
                                            <p:txEl>
                                              <p:pRg st="1" end="1"/>
                                            </p:txEl>
                                          </p:spTgt>
                                        </p:tgtEl>
                                        <p:attrNameLst>
                                          <p:attrName>style.visibility</p:attrName>
                                        </p:attrNameLst>
                                      </p:cBhvr>
                                      <p:to>
                                        <p:strVal val="visible"/>
                                      </p:to>
                                    </p:set>
                                    <p:animEffect transition="in" filter="wipe(up)">
                                      <p:cBhvr>
                                        <p:cTn id="21" dur="500"/>
                                        <p:tgtEl>
                                          <p:spTgt spid="136711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7116" grpId="0" build="p" autoUpdateAnimBg="0"/>
      <p:bldP spid="1367117" grpId="0"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Slide Number Placeholder 2"/>
          <p:cNvSpPr>
            <a:spLocks noGrp="1"/>
          </p:cNvSpPr>
          <p:nvPr>
            <p:ph type="sldNum" sz="quarter" idx="10"/>
          </p:nvPr>
        </p:nvSpPr>
        <p:spPr>
          <a:noFill/>
        </p:spPr>
        <p:txBody>
          <a:bodyPr/>
          <a:lstStyle/>
          <a:p>
            <a:fld id="{C9D17701-5375-45A8-89C2-828186F70D3E}" type="slidenum">
              <a:rPr lang="en-US" smtClean="0">
                <a:latin typeface="Arial" pitchFamily="34" charset="0"/>
              </a:rPr>
              <a:pPr/>
              <a:t>16</a:t>
            </a:fld>
            <a:endParaRPr lang="en-US" smtClean="0">
              <a:latin typeface="Arial" pitchFamily="34" charset="0"/>
            </a:endParaRPr>
          </a:p>
        </p:txBody>
      </p:sp>
      <p:sp>
        <p:nvSpPr>
          <p:cNvPr id="24579" name="Rectangle 2"/>
          <p:cNvSpPr>
            <a:spLocks noGrp="1" noChangeArrowheads="1"/>
          </p:cNvSpPr>
          <p:nvPr>
            <p:ph type="title"/>
          </p:nvPr>
        </p:nvSpPr>
        <p:spPr>
          <a:xfrm>
            <a:off x="323850" y="-6350"/>
            <a:ext cx="8616950" cy="914400"/>
          </a:xfrm>
        </p:spPr>
        <p:txBody>
          <a:bodyPr/>
          <a:lstStyle/>
          <a:p>
            <a:pPr algn="l">
              <a:lnSpc>
                <a:spcPct val="80000"/>
              </a:lnSpc>
            </a:pPr>
            <a:r>
              <a:rPr lang="en-US" sz="2000" i="1" smtClean="0"/>
              <a:t>Example:</a:t>
            </a:r>
            <a:br>
              <a:rPr lang="en-US" sz="2000" i="1" smtClean="0"/>
            </a:br>
            <a:r>
              <a:rPr lang="en-US" smtClean="0"/>
              <a:t>Applying COTS in Real-time Avionics</a:t>
            </a:r>
          </a:p>
        </p:txBody>
      </p:sp>
      <p:sp>
        <p:nvSpPr>
          <p:cNvPr id="24580" name="Text Box 3"/>
          <p:cNvSpPr txBox="1">
            <a:spLocks noChangeArrowheads="1"/>
          </p:cNvSpPr>
          <p:nvPr/>
        </p:nvSpPr>
        <p:spPr bwMode="auto">
          <a:xfrm>
            <a:off x="4141788" y="2212975"/>
            <a:ext cx="4217987" cy="2174875"/>
          </a:xfrm>
          <a:prstGeom prst="rect">
            <a:avLst/>
          </a:prstGeom>
          <a:noFill/>
          <a:ln w="12700">
            <a:noFill/>
            <a:miter lim="800000"/>
            <a:headEnd type="none" w="sm" len="sm"/>
            <a:tailEnd type="none" w="sm" len="sm"/>
          </a:ln>
        </p:spPr>
        <p:txBody>
          <a:bodyPr>
            <a:spAutoFit/>
          </a:bodyPr>
          <a:lstStyle/>
          <a:p>
            <a:pPr>
              <a:lnSpc>
                <a:spcPct val="95000"/>
              </a:lnSpc>
            </a:pPr>
            <a:r>
              <a:rPr lang="en-US" b="1" u="none"/>
              <a:t>Key System Characteristics</a:t>
            </a:r>
          </a:p>
          <a:p>
            <a:pPr marL="228600" lvl="1" indent="-114300">
              <a:lnSpc>
                <a:spcPct val="95000"/>
              </a:lnSpc>
              <a:buFontTx/>
              <a:buChar char="•"/>
            </a:pPr>
            <a:r>
              <a:rPr lang="en-US" u="none"/>
              <a:t>Deterministic &amp; statistical deadlines</a:t>
            </a:r>
          </a:p>
          <a:p>
            <a:pPr marL="457200" lvl="2" indent="-114300">
              <a:lnSpc>
                <a:spcPct val="95000"/>
              </a:lnSpc>
              <a:buFontTx/>
              <a:buChar char="•"/>
            </a:pPr>
            <a:r>
              <a:rPr lang="en-US" u="none"/>
              <a:t>~20 Hz</a:t>
            </a:r>
          </a:p>
          <a:p>
            <a:pPr marL="228600" lvl="1" indent="-114300">
              <a:lnSpc>
                <a:spcPct val="95000"/>
              </a:lnSpc>
              <a:buFontTx/>
              <a:buChar char="•"/>
            </a:pPr>
            <a:r>
              <a:rPr lang="en-US" u="none"/>
              <a:t>Low latency &amp; jitter </a:t>
            </a:r>
          </a:p>
          <a:p>
            <a:pPr marL="457200" lvl="2" indent="-114300">
              <a:lnSpc>
                <a:spcPct val="95000"/>
              </a:lnSpc>
              <a:buFontTx/>
              <a:buChar char="•"/>
            </a:pPr>
            <a:r>
              <a:rPr lang="en-US" u="none"/>
              <a:t>~250 </a:t>
            </a:r>
            <a:r>
              <a:rPr lang="en-US" i="1" u="none"/>
              <a:t>u</a:t>
            </a:r>
            <a:r>
              <a:rPr lang="en-US" u="none"/>
              <a:t>secs</a:t>
            </a:r>
          </a:p>
          <a:p>
            <a:pPr marL="228600" lvl="1" indent="-114300">
              <a:lnSpc>
                <a:spcPct val="95000"/>
              </a:lnSpc>
              <a:buFontTx/>
              <a:buChar char="•"/>
            </a:pPr>
            <a:r>
              <a:rPr lang="en-US" u="none"/>
              <a:t>Periodic &amp; aperiodic processing</a:t>
            </a:r>
          </a:p>
          <a:p>
            <a:pPr marL="228600" lvl="1" indent="-114300">
              <a:lnSpc>
                <a:spcPct val="95000"/>
              </a:lnSpc>
              <a:buFontTx/>
              <a:buChar char="•"/>
            </a:pPr>
            <a:r>
              <a:rPr lang="en-US" u="none"/>
              <a:t>Complex dependencies</a:t>
            </a:r>
          </a:p>
          <a:p>
            <a:pPr marL="228600" lvl="1" indent="-114300">
              <a:lnSpc>
                <a:spcPct val="95000"/>
              </a:lnSpc>
              <a:buFontTx/>
              <a:buChar char="•"/>
            </a:pPr>
            <a:r>
              <a:rPr lang="en-US" u="none"/>
              <a:t>Continuous platform upgrades</a:t>
            </a:r>
          </a:p>
        </p:txBody>
      </p:sp>
      <p:pic>
        <p:nvPicPr>
          <p:cNvPr id="24581" name="Picture 4" descr="air-success"/>
          <p:cNvPicPr>
            <a:picLocks noChangeAspect="1" noChangeArrowheads="1"/>
          </p:cNvPicPr>
          <p:nvPr/>
        </p:nvPicPr>
        <p:blipFill>
          <a:blip r:embed="rId3" cstate="print"/>
          <a:srcRect/>
          <a:stretch>
            <a:fillRect/>
          </a:stretch>
        </p:blipFill>
        <p:spPr bwMode="auto">
          <a:xfrm>
            <a:off x="50800" y="960438"/>
            <a:ext cx="3784600" cy="5630862"/>
          </a:xfrm>
          <a:prstGeom prst="rect">
            <a:avLst/>
          </a:prstGeom>
          <a:noFill/>
          <a:ln w="9525">
            <a:noFill/>
            <a:miter lim="800000"/>
            <a:headEnd/>
            <a:tailEnd/>
          </a:ln>
        </p:spPr>
      </p:pic>
      <p:grpSp>
        <p:nvGrpSpPr>
          <p:cNvPr id="24582" name="Group 5"/>
          <p:cNvGrpSpPr>
            <a:grpSpLocks/>
          </p:cNvGrpSpPr>
          <p:nvPr/>
        </p:nvGrpSpPr>
        <p:grpSpPr bwMode="auto">
          <a:xfrm>
            <a:off x="3675063" y="4532313"/>
            <a:ext cx="5341937" cy="2171700"/>
            <a:chOff x="2244" y="2815"/>
            <a:chExt cx="3492" cy="1368"/>
          </a:xfrm>
        </p:grpSpPr>
        <p:sp>
          <p:nvSpPr>
            <p:cNvPr id="1583110" name="Rectangle 6"/>
            <p:cNvSpPr>
              <a:spLocks noChangeArrowheads="1"/>
            </p:cNvSpPr>
            <p:nvPr/>
          </p:nvSpPr>
          <p:spPr bwMode="auto">
            <a:xfrm>
              <a:off x="2309" y="3008"/>
              <a:ext cx="3427" cy="1175"/>
            </a:xfrm>
            <a:prstGeom prst="rect">
              <a:avLst/>
            </a:prstGeom>
            <a:solidFill>
              <a:srgbClr val="CCFF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lnSpc>
                  <a:spcPct val="90000"/>
                </a:lnSpc>
                <a:buFontTx/>
                <a:buChar char="•"/>
                <a:defRPr/>
              </a:pPr>
              <a:r>
                <a:rPr lang="en-US" u="none">
                  <a:latin typeface="Arial" charset="0"/>
                </a:rPr>
                <a:t>Test flown at China Lake NAWS by Boeing OSAT II ‘98, funded by OS-JTF</a:t>
              </a:r>
            </a:p>
            <a:p>
              <a:pPr marL="342900" lvl="1" indent="-114300" eaLnBrk="1" hangingPunct="1">
                <a:buFontTx/>
                <a:buChar char="•"/>
                <a:defRPr/>
              </a:pPr>
              <a:r>
                <a:rPr lang="en-US" u="none">
                  <a:latin typeface="Arial" charset="0"/>
                </a:rPr>
                <a:t>www.cs.wustl.edu/~schmidt/TAO-boeing.html</a:t>
              </a:r>
            </a:p>
            <a:p>
              <a:pPr marL="114300" indent="-114300">
                <a:lnSpc>
                  <a:spcPct val="90000"/>
                </a:lnSpc>
                <a:buFontTx/>
                <a:buChar char="•"/>
                <a:defRPr/>
              </a:pPr>
              <a:r>
                <a:rPr lang="en-US" u="none">
                  <a:latin typeface="Arial" charset="0"/>
                </a:rPr>
                <a:t>Also used on SOFIA project by Raytheon</a:t>
              </a:r>
            </a:p>
            <a:p>
              <a:pPr marL="342900" lvl="1" indent="-114300">
                <a:lnSpc>
                  <a:spcPct val="90000"/>
                </a:lnSpc>
                <a:buFontTx/>
                <a:buChar char="•"/>
                <a:defRPr/>
              </a:pPr>
              <a:r>
                <a:rPr lang="en-US" u="none">
                  <a:latin typeface="Arial" charset="0"/>
                </a:rPr>
                <a:t>sofia.arc.nasa.gov</a:t>
              </a:r>
            </a:p>
            <a:p>
              <a:pPr marL="114300" indent="-114300">
                <a:lnSpc>
                  <a:spcPct val="90000"/>
                </a:lnSpc>
                <a:buFontTx/>
                <a:buChar char="•"/>
                <a:defRPr/>
              </a:pPr>
              <a:r>
                <a:rPr lang="en-US" u="none">
                  <a:latin typeface="Arial" charset="0"/>
                </a:rPr>
                <a:t>First use of RT CORBA in mission computing</a:t>
              </a:r>
            </a:p>
            <a:p>
              <a:pPr marL="114300" indent="-114300">
                <a:lnSpc>
                  <a:spcPct val="90000"/>
                </a:lnSpc>
                <a:buFontTx/>
                <a:buChar char="•"/>
                <a:defRPr/>
              </a:pPr>
              <a:r>
                <a:rPr lang="en-US" u="none">
                  <a:latin typeface="Arial" charset="0"/>
                </a:rPr>
                <a:t>Drove Real-time CORBA standardization</a:t>
              </a:r>
            </a:p>
          </p:txBody>
        </p:sp>
        <p:sp>
          <p:nvSpPr>
            <p:cNvPr id="24585" name="Rectangle 7"/>
            <p:cNvSpPr>
              <a:spLocks noChangeArrowheads="1"/>
            </p:cNvSpPr>
            <p:nvPr/>
          </p:nvSpPr>
          <p:spPr bwMode="auto">
            <a:xfrm>
              <a:off x="2244" y="2815"/>
              <a:ext cx="975" cy="222"/>
            </a:xfrm>
            <a:prstGeom prst="rect">
              <a:avLst/>
            </a:prstGeom>
            <a:noFill/>
            <a:ln w="12700">
              <a:noFill/>
              <a:miter lim="800000"/>
              <a:headEnd/>
              <a:tailEnd/>
            </a:ln>
          </p:spPr>
          <p:txBody>
            <a:bodyPr wrap="none">
              <a:spAutoFit/>
            </a:bodyPr>
            <a:lstStyle/>
            <a:p>
              <a:pPr>
                <a:lnSpc>
                  <a:spcPct val="95000"/>
                </a:lnSpc>
              </a:pPr>
              <a:r>
                <a:rPr lang="en-US" b="1" u="none"/>
                <a:t>Key Results</a:t>
              </a:r>
            </a:p>
          </p:txBody>
        </p:sp>
      </p:grpSp>
      <p:sp>
        <p:nvSpPr>
          <p:cNvPr id="24583" name="Rectangle 8"/>
          <p:cNvSpPr>
            <a:spLocks noChangeArrowheads="1"/>
          </p:cNvSpPr>
          <p:nvPr/>
        </p:nvSpPr>
        <p:spPr bwMode="auto">
          <a:xfrm>
            <a:off x="4140200" y="1106488"/>
            <a:ext cx="4470400" cy="885825"/>
          </a:xfrm>
          <a:prstGeom prst="rect">
            <a:avLst/>
          </a:prstGeom>
          <a:solidFill>
            <a:srgbClr val="FFFF9F"/>
          </a:solidFill>
          <a:ln w="12700">
            <a:solidFill>
              <a:schemeClr val="tx1"/>
            </a:solidFill>
            <a:miter lim="800000"/>
            <a:headEnd/>
            <a:tailEnd/>
          </a:ln>
        </p:spPr>
        <p:txBody>
          <a:bodyPr>
            <a:spAutoFit/>
          </a:bodyPr>
          <a:lstStyle/>
          <a:p>
            <a:pPr marL="114300" indent="-114300">
              <a:lnSpc>
                <a:spcPct val="95000"/>
              </a:lnSpc>
            </a:pPr>
            <a:r>
              <a:rPr lang="en-US" b="1" u="none"/>
              <a:t>Goals</a:t>
            </a:r>
          </a:p>
          <a:p>
            <a:pPr marL="114300" indent="-114300">
              <a:lnSpc>
                <a:spcPct val="95000"/>
              </a:lnSpc>
              <a:buFontTx/>
              <a:buChar char="•"/>
            </a:pPr>
            <a:r>
              <a:rPr lang="en-US" u="none"/>
              <a:t>Apply COTS &amp; open systems to mission-critical real-time avionics</a:t>
            </a:r>
          </a:p>
        </p:txBody>
      </p:sp>
    </p:spTree>
  </p:cSld>
  <p:clrMapOvr>
    <a:masterClrMapping/>
  </p:clrMapOvr>
  <p:transition/>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Slide Number Placeholder 2"/>
          <p:cNvSpPr>
            <a:spLocks noGrp="1"/>
          </p:cNvSpPr>
          <p:nvPr>
            <p:ph type="sldNum" sz="quarter" idx="10"/>
          </p:nvPr>
        </p:nvSpPr>
        <p:spPr>
          <a:noFill/>
        </p:spPr>
        <p:txBody>
          <a:bodyPr/>
          <a:lstStyle/>
          <a:p>
            <a:fld id="{68C1FE6A-0EEB-46DA-A3F1-B84B043651C4}" type="slidenum">
              <a:rPr lang="en-US" smtClean="0">
                <a:latin typeface="Arial" pitchFamily="34" charset="0"/>
              </a:rPr>
              <a:pPr/>
              <a:t>160</a:t>
            </a:fld>
            <a:endParaRPr lang="en-US" smtClean="0">
              <a:latin typeface="Arial" pitchFamily="34" charset="0"/>
            </a:endParaRPr>
          </a:p>
        </p:txBody>
      </p:sp>
      <p:sp>
        <p:nvSpPr>
          <p:cNvPr id="167939" name="Rectangle 2"/>
          <p:cNvSpPr>
            <a:spLocks noGrp="1" noChangeArrowheads="1"/>
          </p:cNvSpPr>
          <p:nvPr>
            <p:ph type="title"/>
          </p:nvPr>
        </p:nvSpPr>
        <p:spPr>
          <a:xfrm>
            <a:off x="0" y="0"/>
            <a:ext cx="9144000" cy="914400"/>
          </a:xfrm>
        </p:spPr>
        <p:txBody>
          <a:bodyPr/>
          <a:lstStyle/>
          <a:p>
            <a:pPr>
              <a:lnSpc>
                <a:spcPct val="85000"/>
              </a:lnSpc>
            </a:pPr>
            <a:r>
              <a:rPr lang="en-US" sz="4000" smtClean="0">
                <a:latin typeface="Arial Narrow" pitchFamily="34" charset="0"/>
              </a:rPr>
              <a:t>Pros &amp; Cons of Leader/Followers Pattern</a:t>
            </a:r>
          </a:p>
        </p:txBody>
      </p:sp>
      <p:sp>
        <p:nvSpPr>
          <p:cNvPr id="167940" name="Rectangle 3"/>
          <p:cNvSpPr>
            <a:spLocks noChangeArrowheads="1"/>
          </p:cNvSpPr>
          <p:nvPr/>
        </p:nvSpPr>
        <p:spPr bwMode="auto">
          <a:xfrm>
            <a:off x="0" y="889000"/>
            <a:ext cx="5129213" cy="5876925"/>
          </a:xfrm>
          <a:prstGeom prst="rect">
            <a:avLst/>
          </a:prstGeom>
          <a:noFill/>
          <a:ln w="12700">
            <a:noFill/>
            <a:miter lim="800000"/>
            <a:headEnd/>
            <a:tailEnd/>
          </a:ln>
        </p:spPr>
        <p:txBody>
          <a:bodyPr>
            <a:spAutoFit/>
          </a:bodyPr>
          <a:lstStyle/>
          <a:p>
            <a:pPr marL="111125" indent="-111125">
              <a:lnSpc>
                <a:spcPct val="95000"/>
              </a:lnSpc>
            </a:pPr>
            <a:r>
              <a:rPr lang="en-US" u="none"/>
              <a:t>This pattern provides two </a:t>
            </a:r>
            <a:r>
              <a:rPr lang="en-US" b="1" u="none"/>
              <a:t>benefits</a:t>
            </a:r>
            <a:r>
              <a:rPr lang="en-US" u="none"/>
              <a:t>: </a:t>
            </a:r>
          </a:p>
          <a:p>
            <a:pPr marL="111125" indent="-111125">
              <a:lnSpc>
                <a:spcPct val="95000"/>
              </a:lnSpc>
              <a:buFontTx/>
              <a:buChar char="•"/>
            </a:pPr>
            <a:r>
              <a:rPr lang="en-US" sz="2000" b="1" i="1" u="none"/>
              <a:t>Performance enhancements</a:t>
            </a:r>
            <a:r>
              <a:rPr lang="en-US" u="none"/>
              <a:t> </a:t>
            </a:r>
          </a:p>
          <a:p>
            <a:pPr marL="342900" lvl="1" indent="-112713">
              <a:lnSpc>
                <a:spcPct val="95000"/>
              </a:lnSpc>
              <a:buFontTx/>
              <a:buChar char="•"/>
            </a:pPr>
            <a:r>
              <a:rPr lang="en-US" u="none"/>
              <a:t>This can improve performance as follows: </a:t>
            </a:r>
          </a:p>
          <a:p>
            <a:pPr marL="571500" lvl="2" indent="-114300">
              <a:lnSpc>
                <a:spcPct val="95000"/>
              </a:lnSpc>
              <a:buFontTx/>
              <a:buChar char="•"/>
            </a:pPr>
            <a:r>
              <a:rPr lang="en-US" u="none"/>
              <a:t>It enhances CPU cache affinity &amp; eliminates the need for dynamic memory allocation &amp; data buffer sharing between threads</a:t>
            </a:r>
          </a:p>
          <a:p>
            <a:pPr marL="571500" lvl="2" indent="-114300">
              <a:lnSpc>
                <a:spcPct val="95000"/>
              </a:lnSpc>
              <a:buFontTx/>
              <a:buChar char="•"/>
            </a:pPr>
            <a:r>
              <a:rPr lang="en-US" u="none"/>
              <a:t>It minimizes locking overhead by not exchanging data between threads, thereby reducing thread synchronization</a:t>
            </a:r>
          </a:p>
          <a:p>
            <a:pPr marL="571500" lvl="2" indent="-114300">
              <a:lnSpc>
                <a:spcPct val="95000"/>
              </a:lnSpc>
              <a:buFontTx/>
              <a:buChar char="•"/>
            </a:pPr>
            <a:r>
              <a:rPr lang="en-US" u="none"/>
              <a:t>It can minimize priority inversion because no extra queueing is introduced in the server</a:t>
            </a:r>
          </a:p>
          <a:p>
            <a:pPr marL="571500" lvl="2" indent="-114300">
              <a:lnSpc>
                <a:spcPct val="95000"/>
              </a:lnSpc>
              <a:buFontTx/>
              <a:buChar char="•"/>
            </a:pPr>
            <a:r>
              <a:rPr lang="en-US" u="none"/>
              <a:t>It doesn’t require a context switch to handle each event, reducing dispatching latency</a:t>
            </a:r>
          </a:p>
          <a:p>
            <a:pPr marL="111125" indent="-111125">
              <a:lnSpc>
                <a:spcPct val="95000"/>
              </a:lnSpc>
              <a:buFontTx/>
              <a:buChar char="•"/>
            </a:pPr>
            <a:r>
              <a:rPr lang="en-US" sz="2000" b="1" i="1" u="none">
                <a:solidFill>
                  <a:srgbClr val="003399"/>
                </a:solidFill>
              </a:rPr>
              <a:t>Programming simplicity</a:t>
            </a:r>
            <a:endParaRPr lang="en-US" u="none">
              <a:solidFill>
                <a:srgbClr val="003399"/>
              </a:solidFill>
            </a:endParaRPr>
          </a:p>
          <a:p>
            <a:pPr marL="342900" lvl="1" indent="-112713">
              <a:lnSpc>
                <a:spcPct val="95000"/>
              </a:lnSpc>
              <a:buFontTx/>
              <a:buChar char="•"/>
            </a:pPr>
            <a:r>
              <a:rPr lang="en-US" u="none">
                <a:solidFill>
                  <a:srgbClr val="003399"/>
                </a:solidFill>
              </a:rPr>
              <a:t>The Leader/Follower pattern simplifies the programming of concurrency models where multiple threads can receive requests, process responses, &amp; demultiplex connections using a shared handle set</a:t>
            </a:r>
            <a:endParaRPr lang="en-US" sz="2000" u="none">
              <a:solidFill>
                <a:srgbClr val="003399"/>
              </a:solidFill>
            </a:endParaRPr>
          </a:p>
        </p:txBody>
      </p:sp>
      <p:sp>
        <p:nvSpPr>
          <p:cNvPr id="167941" name="Rectangle 4"/>
          <p:cNvSpPr>
            <a:spLocks noChangeArrowheads="1"/>
          </p:cNvSpPr>
          <p:nvPr/>
        </p:nvSpPr>
        <p:spPr bwMode="auto">
          <a:xfrm>
            <a:off x="5191125" y="889000"/>
            <a:ext cx="3638550" cy="5648325"/>
          </a:xfrm>
          <a:prstGeom prst="rect">
            <a:avLst/>
          </a:prstGeom>
          <a:noFill/>
          <a:ln w="12700">
            <a:noFill/>
            <a:miter lim="800000"/>
            <a:headEnd/>
            <a:tailEnd/>
          </a:ln>
        </p:spPr>
        <p:txBody>
          <a:bodyPr>
            <a:spAutoFit/>
          </a:bodyPr>
          <a:lstStyle/>
          <a:p>
            <a:pPr marL="111125" indent="-111125">
              <a:spcBef>
                <a:spcPct val="10000"/>
              </a:spcBef>
              <a:spcAft>
                <a:spcPts val="100"/>
              </a:spcAft>
            </a:pPr>
            <a:r>
              <a:rPr lang="en-US" u="none"/>
              <a:t>This pattern also incur </a:t>
            </a:r>
            <a:r>
              <a:rPr lang="en-US" b="1" u="none"/>
              <a:t>liabilities</a:t>
            </a:r>
            <a:r>
              <a:rPr lang="en-US" u="none"/>
              <a:t>: </a:t>
            </a:r>
          </a:p>
          <a:p>
            <a:pPr marL="111125" indent="-111125">
              <a:spcBef>
                <a:spcPct val="10000"/>
              </a:spcBef>
              <a:spcAft>
                <a:spcPts val="100"/>
              </a:spcAft>
              <a:buFontTx/>
              <a:buChar char="•"/>
            </a:pPr>
            <a:r>
              <a:rPr lang="en-US" sz="2000" b="1" i="1" u="none"/>
              <a:t>Implementation complexity</a:t>
            </a:r>
            <a:r>
              <a:rPr lang="en-US" u="none"/>
              <a:t> </a:t>
            </a:r>
          </a:p>
          <a:p>
            <a:pPr marL="342900" lvl="1" indent="-114300">
              <a:spcBef>
                <a:spcPct val="10000"/>
              </a:spcBef>
              <a:spcAft>
                <a:spcPts val="100"/>
              </a:spcAft>
              <a:buFontTx/>
              <a:buChar char="•"/>
            </a:pPr>
            <a:r>
              <a:rPr lang="en-US" u="none"/>
              <a:t>The advanced variants of the Leader/ Followers pattern are hard to implement</a:t>
            </a:r>
          </a:p>
          <a:p>
            <a:pPr marL="111125" indent="-111125">
              <a:spcBef>
                <a:spcPct val="10000"/>
              </a:spcBef>
              <a:spcAft>
                <a:spcPts val="100"/>
              </a:spcAft>
              <a:buFontTx/>
              <a:buChar char="•"/>
            </a:pPr>
            <a:r>
              <a:rPr lang="en-US" sz="2000" b="1" i="1" u="none">
                <a:solidFill>
                  <a:srgbClr val="003399"/>
                </a:solidFill>
              </a:rPr>
              <a:t>Lack of flexibility</a:t>
            </a:r>
            <a:endParaRPr lang="en-US" u="none">
              <a:solidFill>
                <a:srgbClr val="003399"/>
              </a:solidFill>
            </a:endParaRPr>
          </a:p>
          <a:p>
            <a:pPr marL="342900" lvl="1" indent="-114300">
              <a:spcBef>
                <a:spcPct val="10000"/>
              </a:spcBef>
              <a:spcAft>
                <a:spcPts val="100"/>
              </a:spcAft>
              <a:buFontTx/>
              <a:buChar char="•"/>
            </a:pPr>
            <a:r>
              <a:rPr lang="en-US" u="none">
                <a:solidFill>
                  <a:srgbClr val="003399"/>
                </a:solidFill>
              </a:rPr>
              <a:t>In the Leader/ Followers model it is hard to discard or reorder events because there is no explicit queue </a:t>
            </a:r>
          </a:p>
          <a:p>
            <a:pPr marL="111125" indent="-111125">
              <a:spcBef>
                <a:spcPct val="10000"/>
              </a:spcBef>
              <a:spcAft>
                <a:spcPts val="100"/>
              </a:spcAft>
              <a:buFontTx/>
              <a:buChar char="•"/>
            </a:pPr>
            <a:r>
              <a:rPr lang="en-US" sz="2000" b="1" i="1" u="none"/>
              <a:t>Network I/O bottlenecks</a:t>
            </a:r>
            <a:endParaRPr lang="en-US" u="none"/>
          </a:p>
          <a:p>
            <a:pPr marL="342900" lvl="1" indent="-114300">
              <a:spcBef>
                <a:spcPct val="10000"/>
              </a:spcBef>
              <a:spcAft>
                <a:spcPts val="100"/>
              </a:spcAft>
              <a:buFontTx/>
              <a:buChar char="•"/>
            </a:pPr>
            <a:r>
              <a:rPr lang="en-US" u="none"/>
              <a:t>The Leader/Followers pattern serializes processing by allowing only a single thread at a time to wait on the handle set, which could become a bottleneck because only one thread at a time can demultiplex I/O events </a:t>
            </a:r>
          </a:p>
        </p:txBody>
      </p:sp>
    </p:spTree>
  </p:cSld>
  <p:clrMapOvr>
    <a:masterClrMapping/>
  </p:clrMapOvr>
  <p:transition/>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Slide Number Placeholder 2"/>
          <p:cNvSpPr>
            <a:spLocks noGrp="1"/>
          </p:cNvSpPr>
          <p:nvPr>
            <p:ph type="sldNum" sz="quarter" idx="10"/>
          </p:nvPr>
        </p:nvSpPr>
        <p:spPr>
          <a:noFill/>
        </p:spPr>
        <p:txBody>
          <a:bodyPr/>
          <a:lstStyle/>
          <a:p>
            <a:fld id="{9D2454FA-C1B3-4250-B391-195FA3F20D4B}" type="slidenum">
              <a:rPr lang="en-US" smtClean="0">
                <a:latin typeface="Arial" pitchFamily="34" charset="0"/>
              </a:rPr>
              <a:pPr/>
              <a:t>161</a:t>
            </a:fld>
            <a:endParaRPr lang="en-US" smtClean="0">
              <a:latin typeface="Arial" pitchFamily="34" charset="0"/>
            </a:endParaRPr>
          </a:p>
        </p:txBody>
      </p:sp>
      <p:sp>
        <p:nvSpPr>
          <p:cNvPr id="168963" name="Rectangle 2"/>
          <p:cNvSpPr>
            <a:spLocks noGrp="1" noChangeArrowheads="1"/>
          </p:cNvSpPr>
          <p:nvPr>
            <p:ph type="title"/>
          </p:nvPr>
        </p:nvSpPr>
        <p:spPr>
          <a:xfrm>
            <a:off x="-501650" y="-38100"/>
            <a:ext cx="10101263" cy="914400"/>
          </a:xfrm>
        </p:spPr>
        <p:txBody>
          <a:bodyPr/>
          <a:lstStyle/>
          <a:p>
            <a:r>
              <a:rPr lang="en-US" sz="4000" smtClean="0"/>
              <a:t>Using Asynchronous I/O Effectively</a:t>
            </a:r>
          </a:p>
        </p:txBody>
      </p:sp>
      <p:sp>
        <p:nvSpPr>
          <p:cNvPr id="168964" name="Rectangle 4"/>
          <p:cNvSpPr>
            <a:spLocks noChangeArrowheads="1"/>
          </p:cNvSpPr>
          <p:nvPr/>
        </p:nvSpPr>
        <p:spPr bwMode="auto">
          <a:xfrm>
            <a:off x="25400" y="866775"/>
            <a:ext cx="5543550" cy="1608138"/>
          </a:xfrm>
          <a:prstGeom prst="rect">
            <a:avLst/>
          </a:prstGeom>
          <a:solidFill>
            <a:schemeClr val="folHlink"/>
          </a:solidFill>
          <a:ln w="12700">
            <a:solidFill>
              <a:schemeClr val="tx1"/>
            </a:solidFill>
            <a:miter lim="800000"/>
            <a:headEnd/>
            <a:tailEnd/>
          </a:ln>
        </p:spPr>
        <p:txBody>
          <a:bodyPr>
            <a:spAutoFit/>
          </a:bodyPr>
          <a:lstStyle/>
          <a:p>
            <a:pPr marL="115888" indent="-115888">
              <a:lnSpc>
                <a:spcPct val="95000"/>
              </a:lnSpc>
            </a:pPr>
            <a:r>
              <a:rPr lang="en-US" sz="2400" b="1" u="none"/>
              <a:t>Context</a:t>
            </a:r>
          </a:p>
          <a:p>
            <a:pPr marL="115888" indent="-115888">
              <a:lnSpc>
                <a:spcPct val="95000"/>
              </a:lnSpc>
              <a:buFontTx/>
              <a:buChar char="•"/>
            </a:pPr>
            <a:r>
              <a:rPr lang="en-US" sz="2000" u="none"/>
              <a:t>Synchronous multi-threading may not be the most scalable way to implement a Web server on OS platforms that support async I/O more efficiently than synchronous multi-threading </a:t>
            </a:r>
          </a:p>
        </p:txBody>
      </p:sp>
      <p:grpSp>
        <p:nvGrpSpPr>
          <p:cNvPr id="2" name="Group 12"/>
          <p:cNvGrpSpPr>
            <a:grpSpLocks/>
          </p:cNvGrpSpPr>
          <p:nvPr/>
        </p:nvGrpSpPr>
        <p:grpSpPr bwMode="auto">
          <a:xfrm>
            <a:off x="6673850" y="5484813"/>
            <a:ext cx="2112963" cy="1008062"/>
            <a:chOff x="3844" y="3403"/>
            <a:chExt cx="1331" cy="635"/>
          </a:xfrm>
        </p:grpSpPr>
        <p:sp>
          <p:nvSpPr>
            <p:cNvPr id="169001" name="Rectangle 13"/>
            <p:cNvSpPr>
              <a:spLocks noChangeAspect="1" noChangeArrowheads="1"/>
            </p:cNvSpPr>
            <p:nvPr/>
          </p:nvSpPr>
          <p:spPr bwMode="auto">
            <a:xfrm>
              <a:off x="4382" y="3403"/>
              <a:ext cx="257" cy="249"/>
            </a:xfrm>
            <a:prstGeom prst="rect">
              <a:avLst/>
            </a:prstGeom>
            <a:solidFill>
              <a:srgbClr val="FFFF9F"/>
            </a:solidFill>
            <a:ln w="12700">
              <a:solidFill>
                <a:schemeClr val="tx1"/>
              </a:solidFill>
              <a:miter lim="800000"/>
              <a:headEnd/>
              <a:tailEnd/>
            </a:ln>
          </p:spPr>
          <p:txBody>
            <a:bodyPr rot="10800000" wrap="none" anchor="ctr"/>
            <a:lstStyle/>
            <a:p>
              <a:endParaRPr lang="en-US"/>
            </a:p>
          </p:txBody>
        </p:sp>
        <p:sp>
          <p:nvSpPr>
            <p:cNvPr id="169002" name="Rectangle 14"/>
            <p:cNvSpPr>
              <a:spLocks noChangeAspect="1" noChangeArrowheads="1"/>
            </p:cNvSpPr>
            <p:nvPr/>
          </p:nvSpPr>
          <p:spPr bwMode="auto">
            <a:xfrm>
              <a:off x="3844" y="3633"/>
              <a:ext cx="1331" cy="405"/>
            </a:xfrm>
            <a:prstGeom prst="rect">
              <a:avLst/>
            </a:prstGeom>
            <a:noFill/>
            <a:ln w="12700">
              <a:noFill/>
              <a:miter lim="800000"/>
              <a:headEnd/>
              <a:tailEnd/>
            </a:ln>
          </p:spPr>
          <p:txBody>
            <a:bodyPr>
              <a:spAutoFit/>
            </a:bodyPr>
            <a:lstStyle/>
            <a:p>
              <a:pPr algn="ctr"/>
              <a:r>
                <a:rPr lang="en-US" u="none"/>
                <a:t>passive-mode</a:t>
              </a:r>
              <a:r>
                <a:rPr lang="en-US" i="1" u="none"/>
                <a:t> </a:t>
              </a:r>
              <a:r>
                <a:rPr lang="en-US" u="none"/>
                <a:t>socket handle</a:t>
              </a:r>
            </a:p>
          </p:txBody>
        </p:sp>
      </p:grpSp>
      <p:sp>
        <p:nvSpPr>
          <p:cNvPr id="1360932" name="Rectangle 36"/>
          <p:cNvSpPr>
            <a:spLocks noChangeArrowheads="1"/>
          </p:cNvSpPr>
          <p:nvPr/>
        </p:nvSpPr>
        <p:spPr bwMode="auto">
          <a:xfrm>
            <a:off x="8564563" y="2365375"/>
            <a:ext cx="314325" cy="304800"/>
          </a:xfrm>
          <a:prstGeom prst="rect">
            <a:avLst/>
          </a:prstGeom>
          <a:solidFill>
            <a:schemeClr val="accent1"/>
          </a:solidFill>
          <a:ln w="12700">
            <a:solidFill>
              <a:schemeClr val="tx1"/>
            </a:solidFill>
            <a:miter lim="800000"/>
            <a:headEnd/>
            <a:tailEnd/>
          </a:ln>
        </p:spPr>
        <p:txBody>
          <a:bodyPr rot="10800000" wrap="none" anchor="ctr"/>
          <a:lstStyle/>
          <a:p>
            <a:endParaRPr lang="en-US"/>
          </a:p>
        </p:txBody>
      </p:sp>
      <p:grpSp>
        <p:nvGrpSpPr>
          <p:cNvPr id="3" name="Group 40"/>
          <p:cNvGrpSpPr>
            <a:grpSpLocks noChangeAspect="1"/>
          </p:cNvGrpSpPr>
          <p:nvPr/>
        </p:nvGrpSpPr>
        <p:grpSpPr bwMode="auto">
          <a:xfrm>
            <a:off x="7778750" y="4333875"/>
            <a:ext cx="815975" cy="628650"/>
            <a:chOff x="4029" y="2028"/>
            <a:chExt cx="247" cy="241"/>
          </a:xfrm>
        </p:grpSpPr>
        <p:sp>
          <p:nvSpPr>
            <p:cNvPr id="168999" name="Freeform 41"/>
            <p:cNvSpPr>
              <a:spLocks noChangeAspect="1"/>
            </p:cNvSpPr>
            <p:nvPr/>
          </p:nvSpPr>
          <p:spPr bwMode="auto">
            <a:xfrm>
              <a:off x="4150" y="2028"/>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169000" name="Line 42"/>
            <p:cNvSpPr>
              <a:spLocks noChangeAspect="1" noChangeShapeType="1"/>
            </p:cNvSpPr>
            <p:nvPr/>
          </p:nvSpPr>
          <p:spPr bwMode="auto">
            <a:xfrm>
              <a:off x="4029" y="2152"/>
              <a:ext cx="122" cy="0"/>
            </a:xfrm>
            <a:prstGeom prst="line">
              <a:avLst/>
            </a:prstGeom>
            <a:noFill/>
            <a:ln w="12700">
              <a:solidFill>
                <a:schemeClr val="tx1"/>
              </a:solidFill>
              <a:round/>
              <a:headEnd/>
              <a:tailEnd type="triangle" w="med" len="med"/>
            </a:ln>
          </p:spPr>
          <p:txBody>
            <a:bodyPr rot="10800000" wrap="none" anchor="ctr"/>
            <a:lstStyle/>
            <a:p>
              <a:endParaRPr lang="en-US"/>
            </a:p>
          </p:txBody>
        </p:sp>
      </p:grpSp>
      <p:sp>
        <p:nvSpPr>
          <p:cNvPr id="1360939" name="Rectangle 43"/>
          <p:cNvSpPr>
            <a:spLocks noChangeAspect="1" noChangeArrowheads="1"/>
          </p:cNvSpPr>
          <p:nvPr/>
        </p:nvSpPr>
        <p:spPr bwMode="auto">
          <a:xfrm>
            <a:off x="6742113" y="4670425"/>
            <a:ext cx="1406525" cy="336550"/>
          </a:xfrm>
          <a:prstGeom prst="rect">
            <a:avLst/>
          </a:prstGeom>
          <a:noFill/>
          <a:ln w="12700">
            <a:noFill/>
            <a:miter lim="800000"/>
            <a:headEnd/>
            <a:tailEnd/>
          </a:ln>
        </p:spPr>
        <p:txBody>
          <a:bodyPr wrap="none">
            <a:spAutoFit/>
          </a:bodyPr>
          <a:lstStyle/>
          <a:p>
            <a:r>
              <a:rPr lang="en-US" sz="1600" u="none">
                <a:latin typeface="Courier New" pitchFamily="49" charset="0"/>
              </a:rPr>
              <a:t>AcceptEx()</a:t>
            </a:r>
          </a:p>
        </p:txBody>
      </p:sp>
      <p:sp>
        <p:nvSpPr>
          <p:cNvPr id="1360948" name="Rectangle 52"/>
          <p:cNvSpPr>
            <a:spLocks noChangeAspect="1" noChangeArrowheads="1"/>
          </p:cNvSpPr>
          <p:nvPr/>
        </p:nvSpPr>
        <p:spPr bwMode="auto">
          <a:xfrm>
            <a:off x="6894513" y="4922838"/>
            <a:ext cx="1406525" cy="336550"/>
          </a:xfrm>
          <a:prstGeom prst="rect">
            <a:avLst/>
          </a:prstGeom>
          <a:noFill/>
          <a:ln w="12700">
            <a:noFill/>
            <a:miter lim="800000"/>
            <a:headEnd/>
            <a:tailEnd/>
          </a:ln>
        </p:spPr>
        <p:txBody>
          <a:bodyPr wrap="none">
            <a:spAutoFit/>
          </a:bodyPr>
          <a:lstStyle/>
          <a:p>
            <a:r>
              <a:rPr lang="en-US" sz="1600" u="none">
                <a:latin typeface="Courier New" pitchFamily="49" charset="0"/>
              </a:rPr>
              <a:t>AcceptEx()</a:t>
            </a:r>
          </a:p>
        </p:txBody>
      </p:sp>
      <p:sp>
        <p:nvSpPr>
          <p:cNvPr id="1360949" name="Rectangle 53"/>
          <p:cNvSpPr>
            <a:spLocks noChangeAspect="1" noChangeArrowheads="1"/>
          </p:cNvSpPr>
          <p:nvPr/>
        </p:nvSpPr>
        <p:spPr bwMode="auto">
          <a:xfrm>
            <a:off x="7046913" y="5175250"/>
            <a:ext cx="1406525" cy="336550"/>
          </a:xfrm>
          <a:prstGeom prst="rect">
            <a:avLst/>
          </a:prstGeom>
          <a:noFill/>
          <a:ln w="12700">
            <a:noFill/>
            <a:miter lim="800000"/>
            <a:headEnd/>
            <a:tailEnd/>
          </a:ln>
        </p:spPr>
        <p:txBody>
          <a:bodyPr wrap="none">
            <a:spAutoFit/>
          </a:bodyPr>
          <a:lstStyle/>
          <a:p>
            <a:r>
              <a:rPr lang="en-US" sz="1600" u="none">
                <a:latin typeface="Courier New" pitchFamily="49" charset="0"/>
              </a:rPr>
              <a:t>AcceptEx()</a:t>
            </a:r>
          </a:p>
        </p:txBody>
      </p:sp>
      <p:grpSp>
        <p:nvGrpSpPr>
          <p:cNvPr id="4" name="Group 74"/>
          <p:cNvGrpSpPr>
            <a:grpSpLocks/>
          </p:cNvGrpSpPr>
          <p:nvPr/>
        </p:nvGrpSpPr>
        <p:grpSpPr bwMode="auto">
          <a:xfrm>
            <a:off x="6451600" y="3079750"/>
            <a:ext cx="2112963" cy="1006475"/>
            <a:chOff x="4064" y="1940"/>
            <a:chExt cx="1331" cy="634"/>
          </a:xfrm>
        </p:grpSpPr>
        <p:sp>
          <p:nvSpPr>
            <p:cNvPr id="168997" name="Rectangle 56"/>
            <p:cNvSpPr>
              <a:spLocks noChangeAspect="1" noChangeArrowheads="1"/>
            </p:cNvSpPr>
            <p:nvPr/>
          </p:nvSpPr>
          <p:spPr bwMode="auto">
            <a:xfrm>
              <a:off x="4602" y="1940"/>
              <a:ext cx="257" cy="249"/>
            </a:xfrm>
            <a:prstGeom prst="rect">
              <a:avLst/>
            </a:prstGeom>
            <a:solidFill>
              <a:schemeClr val="hlink"/>
            </a:solidFill>
            <a:ln w="12700">
              <a:solidFill>
                <a:schemeClr val="tx1"/>
              </a:solidFill>
              <a:miter lim="800000"/>
              <a:headEnd/>
              <a:tailEnd/>
            </a:ln>
          </p:spPr>
          <p:txBody>
            <a:bodyPr wrap="none" anchor="ctr"/>
            <a:lstStyle/>
            <a:p>
              <a:pPr algn="ctr"/>
              <a:endParaRPr lang="en-US" b="1" u="none"/>
            </a:p>
          </p:txBody>
        </p:sp>
        <p:sp>
          <p:nvSpPr>
            <p:cNvPr id="168998" name="Rectangle 57"/>
            <p:cNvSpPr>
              <a:spLocks noChangeAspect="1" noChangeArrowheads="1"/>
            </p:cNvSpPr>
            <p:nvPr/>
          </p:nvSpPr>
          <p:spPr bwMode="auto">
            <a:xfrm>
              <a:off x="4064" y="2170"/>
              <a:ext cx="1331" cy="404"/>
            </a:xfrm>
            <a:prstGeom prst="rect">
              <a:avLst/>
            </a:prstGeom>
            <a:noFill/>
            <a:ln w="12700">
              <a:noFill/>
              <a:miter lim="800000"/>
              <a:headEnd/>
              <a:tailEnd/>
            </a:ln>
          </p:spPr>
          <p:txBody>
            <a:bodyPr>
              <a:spAutoFit/>
            </a:bodyPr>
            <a:lstStyle/>
            <a:p>
              <a:pPr algn="ctr"/>
              <a:r>
                <a:rPr lang="en-US" u="none"/>
                <a:t>I/O Completion</a:t>
              </a:r>
            </a:p>
            <a:p>
              <a:pPr algn="ctr"/>
              <a:r>
                <a:rPr lang="en-US" u="none"/>
                <a:t>Port</a:t>
              </a:r>
            </a:p>
          </p:txBody>
        </p:sp>
      </p:grpSp>
      <p:grpSp>
        <p:nvGrpSpPr>
          <p:cNvPr id="5" name="Group 72"/>
          <p:cNvGrpSpPr>
            <a:grpSpLocks/>
          </p:cNvGrpSpPr>
          <p:nvPr/>
        </p:nvGrpSpPr>
        <p:grpSpPr bwMode="auto">
          <a:xfrm>
            <a:off x="5743575" y="2049463"/>
            <a:ext cx="1841500" cy="1184275"/>
            <a:chOff x="3618" y="1186"/>
            <a:chExt cx="1160" cy="746"/>
          </a:xfrm>
        </p:grpSpPr>
        <p:grpSp>
          <p:nvGrpSpPr>
            <p:cNvPr id="168991" name="Group 64"/>
            <p:cNvGrpSpPr>
              <a:grpSpLocks/>
            </p:cNvGrpSpPr>
            <p:nvPr/>
          </p:nvGrpSpPr>
          <p:grpSpPr bwMode="auto">
            <a:xfrm>
              <a:off x="3618" y="1186"/>
              <a:ext cx="1160" cy="660"/>
              <a:chOff x="4440" y="659"/>
              <a:chExt cx="1160" cy="660"/>
            </a:xfrm>
          </p:grpSpPr>
          <p:grpSp>
            <p:nvGrpSpPr>
              <p:cNvPr id="168993" name="Group 65"/>
              <p:cNvGrpSpPr>
                <a:grpSpLocks noChangeAspect="1"/>
              </p:cNvGrpSpPr>
              <p:nvPr/>
            </p:nvGrpSpPr>
            <p:grpSpPr bwMode="auto">
              <a:xfrm>
                <a:off x="4657" y="922"/>
                <a:ext cx="469" cy="397"/>
                <a:chOff x="4430" y="2412"/>
                <a:chExt cx="224" cy="241"/>
              </a:xfrm>
            </p:grpSpPr>
            <p:sp>
              <p:nvSpPr>
                <p:cNvPr id="168995" name="Freeform 66"/>
                <p:cNvSpPr>
                  <a:spLocks noChangeAspect="1"/>
                </p:cNvSpPr>
                <p:nvPr/>
              </p:nvSpPr>
              <p:spPr bwMode="auto">
                <a:xfrm>
                  <a:off x="4528" y="2412"/>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168996" name="Line 67"/>
                <p:cNvSpPr>
                  <a:spLocks noChangeAspect="1" noChangeShapeType="1"/>
                </p:cNvSpPr>
                <p:nvPr/>
              </p:nvSpPr>
              <p:spPr bwMode="auto">
                <a:xfrm>
                  <a:off x="4430" y="2606"/>
                  <a:ext cx="122" cy="0"/>
                </a:xfrm>
                <a:prstGeom prst="line">
                  <a:avLst/>
                </a:prstGeom>
                <a:noFill/>
                <a:ln w="12700">
                  <a:solidFill>
                    <a:schemeClr val="tx1"/>
                  </a:solidFill>
                  <a:round/>
                  <a:headEnd/>
                  <a:tailEnd type="triangle" w="med" len="med"/>
                </a:ln>
              </p:spPr>
              <p:txBody>
                <a:bodyPr rot="10800000" wrap="none" anchor="ctr"/>
                <a:lstStyle/>
                <a:p>
                  <a:endParaRPr lang="en-US"/>
                </a:p>
              </p:txBody>
            </p:sp>
          </p:grpSp>
          <p:sp>
            <p:nvSpPr>
              <p:cNvPr id="168994" name="Rectangle 68"/>
              <p:cNvSpPr>
                <a:spLocks noChangeAspect="1" noChangeArrowheads="1"/>
              </p:cNvSpPr>
              <p:nvPr/>
            </p:nvSpPr>
            <p:spPr bwMode="auto">
              <a:xfrm>
                <a:off x="4440" y="659"/>
                <a:ext cx="1160" cy="288"/>
              </a:xfrm>
              <a:prstGeom prst="rect">
                <a:avLst/>
              </a:prstGeom>
              <a:noFill/>
              <a:ln w="12700">
                <a:noFill/>
                <a:miter lim="800000"/>
                <a:headEnd/>
                <a:tailEnd/>
              </a:ln>
            </p:spPr>
            <p:txBody>
              <a:bodyPr wrap="none">
                <a:spAutoFit/>
              </a:bodyPr>
              <a:lstStyle/>
              <a:p>
                <a:pPr algn="ctr"/>
                <a:r>
                  <a:rPr lang="en-US" sz="1200" u="none">
                    <a:latin typeface="Courier New" pitchFamily="49" charset="0"/>
                  </a:rPr>
                  <a:t>GetQueued</a:t>
                </a:r>
              </a:p>
              <a:p>
                <a:pPr algn="ctr"/>
                <a:r>
                  <a:rPr lang="en-US" sz="1200" u="none">
                    <a:latin typeface="Courier New" pitchFamily="49" charset="0"/>
                  </a:rPr>
                  <a:t>CompletionStatus()</a:t>
                </a:r>
              </a:p>
            </p:txBody>
          </p:sp>
        </p:grpSp>
        <p:sp>
          <p:nvSpPr>
            <p:cNvPr id="168992" name="Line 69"/>
            <p:cNvSpPr>
              <a:spLocks noChangeShapeType="1"/>
            </p:cNvSpPr>
            <p:nvPr/>
          </p:nvSpPr>
          <p:spPr bwMode="auto">
            <a:xfrm flipH="1" flipV="1">
              <a:off x="4302" y="1699"/>
              <a:ext cx="306" cy="233"/>
            </a:xfrm>
            <a:prstGeom prst="line">
              <a:avLst/>
            </a:prstGeom>
            <a:noFill/>
            <a:ln w="12700">
              <a:solidFill>
                <a:schemeClr val="tx1"/>
              </a:solidFill>
              <a:round/>
              <a:headEnd/>
              <a:tailEnd/>
            </a:ln>
          </p:spPr>
          <p:txBody>
            <a:bodyPr rot="10800000" wrap="none" anchor="ctr"/>
            <a:lstStyle/>
            <a:p>
              <a:endParaRPr lang="en-US"/>
            </a:p>
          </p:txBody>
        </p:sp>
      </p:grpSp>
      <p:grpSp>
        <p:nvGrpSpPr>
          <p:cNvPr id="8" name="Group 73"/>
          <p:cNvGrpSpPr>
            <a:grpSpLocks/>
          </p:cNvGrpSpPr>
          <p:nvPr/>
        </p:nvGrpSpPr>
        <p:grpSpPr bwMode="auto">
          <a:xfrm>
            <a:off x="6237288" y="958850"/>
            <a:ext cx="1841500" cy="2124075"/>
            <a:chOff x="3929" y="499"/>
            <a:chExt cx="1160" cy="1338"/>
          </a:xfrm>
        </p:grpSpPr>
        <p:grpSp>
          <p:nvGrpSpPr>
            <p:cNvPr id="168985" name="Group 58"/>
            <p:cNvGrpSpPr>
              <a:grpSpLocks/>
            </p:cNvGrpSpPr>
            <p:nvPr/>
          </p:nvGrpSpPr>
          <p:grpSpPr bwMode="auto">
            <a:xfrm>
              <a:off x="3929" y="499"/>
              <a:ext cx="1160" cy="660"/>
              <a:chOff x="4440" y="659"/>
              <a:chExt cx="1160" cy="660"/>
            </a:xfrm>
          </p:grpSpPr>
          <p:grpSp>
            <p:nvGrpSpPr>
              <p:cNvPr id="168987" name="Group 31"/>
              <p:cNvGrpSpPr>
                <a:grpSpLocks noChangeAspect="1"/>
              </p:cNvGrpSpPr>
              <p:nvPr/>
            </p:nvGrpSpPr>
            <p:grpSpPr bwMode="auto">
              <a:xfrm>
                <a:off x="4657" y="922"/>
                <a:ext cx="469" cy="397"/>
                <a:chOff x="4430" y="2412"/>
                <a:chExt cx="224" cy="241"/>
              </a:xfrm>
            </p:grpSpPr>
            <p:sp>
              <p:nvSpPr>
                <p:cNvPr id="168989" name="Freeform 32"/>
                <p:cNvSpPr>
                  <a:spLocks noChangeAspect="1"/>
                </p:cNvSpPr>
                <p:nvPr/>
              </p:nvSpPr>
              <p:spPr bwMode="auto">
                <a:xfrm>
                  <a:off x="4528" y="2412"/>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168990" name="Line 33"/>
                <p:cNvSpPr>
                  <a:spLocks noChangeAspect="1" noChangeShapeType="1"/>
                </p:cNvSpPr>
                <p:nvPr/>
              </p:nvSpPr>
              <p:spPr bwMode="auto">
                <a:xfrm>
                  <a:off x="4430" y="2606"/>
                  <a:ext cx="122" cy="0"/>
                </a:xfrm>
                <a:prstGeom prst="line">
                  <a:avLst/>
                </a:prstGeom>
                <a:noFill/>
                <a:ln w="12700">
                  <a:solidFill>
                    <a:schemeClr val="tx1"/>
                  </a:solidFill>
                  <a:round/>
                  <a:headEnd/>
                  <a:tailEnd type="triangle" w="med" len="med"/>
                </a:ln>
              </p:spPr>
              <p:txBody>
                <a:bodyPr rot="10800000" wrap="none" anchor="ctr"/>
                <a:lstStyle/>
                <a:p>
                  <a:endParaRPr lang="en-US"/>
                </a:p>
              </p:txBody>
            </p:sp>
          </p:grpSp>
          <p:sp>
            <p:nvSpPr>
              <p:cNvPr id="168988" name="Rectangle 34"/>
              <p:cNvSpPr>
                <a:spLocks noChangeAspect="1" noChangeArrowheads="1"/>
              </p:cNvSpPr>
              <p:nvPr/>
            </p:nvSpPr>
            <p:spPr bwMode="auto">
              <a:xfrm>
                <a:off x="4440" y="659"/>
                <a:ext cx="1160" cy="288"/>
              </a:xfrm>
              <a:prstGeom prst="rect">
                <a:avLst/>
              </a:prstGeom>
              <a:noFill/>
              <a:ln w="12700">
                <a:noFill/>
                <a:miter lim="800000"/>
                <a:headEnd/>
                <a:tailEnd/>
              </a:ln>
            </p:spPr>
            <p:txBody>
              <a:bodyPr wrap="none">
                <a:spAutoFit/>
              </a:bodyPr>
              <a:lstStyle/>
              <a:p>
                <a:pPr algn="ctr"/>
                <a:r>
                  <a:rPr lang="en-US" sz="1200" u="none">
                    <a:latin typeface="Courier New" pitchFamily="49" charset="0"/>
                  </a:rPr>
                  <a:t>GetQueued</a:t>
                </a:r>
              </a:p>
              <a:p>
                <a:pPr algn="ctr"/>
                <a:r>
                  <a:rPr lang="en-US" sz="1200" u="none">
                    <a:latin typeface="Courier New" pitchFamily="49" charset="0"/>
                  </a:rPr>
                  <a:t>CompletionStatus()</a:t>
                </a:r>
              </a:p>
            </p:txBody>
          </p:sp>
        </p:grpSp>
        <p:sp>
          <p:nvSpPr>
            <p:cNvPr id="168986" name="Line 70"/>
            <p:cNvSpPr>
              <a:spLocks noChangeShapeType="1"/>
            </p:cNvSpPr>
            <p:nvPr/>
          </p:nvSpPr>
          <p:spPr bwMode="auto">
            <a:xfrm flipH="1" flipV="1">
              <a:off x="4542" y="1152"/>
              <a:ext cx="205" cy="685"/>
            </a:xfrm>
            <a:prstGeom prst="line">
              <a:avLst/>
            </a:prstGeom>
            <a:noFill/>
            <a:ln w="12700">
              <a:solidFill>
                <a:schemeClr val="tx1"/>
              </a:solidFill>
              <a:round/>
              <a:headEnd/>
              <a:tailEnd/>
            </a:ln>
          </p:spPr>
          <p:txBody>
            <a:bodyPr rot="10800000" wrap="none" anchor="ctr"/>
            <a:lstStyle/>
            <a:p>
              <a:endParaRPr lang="en-US"/>
            </a:p>
          </p:txBody>
        </p:sp>
      </p:grpSp>
      <p:grpSp>
        <p:nvGrpSpPr>
          <p:cNvPr id="11" name="Group 79"/>
          <p:cNvGrpSpPr>
            <a:grpSpLocks/>
          </p:cNvGrpSpPr>
          <p:nvPr/>
        </p:nvGrpSpPr>
        <p:grpSpPr bwMode="auto">
          <a:xfrm>
            <a:off x="7408863" y="1724025"/>
            <a:ext cx="1841500" cy="1579563"/>
            <a:chOff x="4667" y="1086"/>
            <a:chExt cx="1160" cy="995"/>
          </a:xfrm>
        </p:grpSpPr>
        <p:grpSp>
          <p:nvGrpSpPr>
            <p:cNvPr id="168979" name="Group 59"/>
            <p:cNvGrpSpPr>
              <a:grpSpLocks/>
            </p:cNvGrpSpPr>
            <p:nvPr/>
          </p:nvGrpSpPr>
          <p:grpSpPr bwMode="auto">
            <a:xfrm>
              <a:off x="4667" y="1086"/>
              <a:ext cx="1160" cy="660"/>
              <a:chOff x="4440" y="659"/>
              <a:chExt cx="1160" cy="660"/>
            </a:xfrm>
          </p:grpSpPr>
          <p:grpSp>
            <p:nvGrpSpPr>
              <p:cNvPr id="168981" name="Group 60"/>
              <p:cNvGrpSpPr>
                <a:grpSpLocks noChangeAspect="1"/>
              </p:cNvGrpSpPr>
              <p:nvPr/>
            </p:nvGrpSpPr>
            <p:grpSpPr bwMode="auto">
              <a:xfrm>
                <a:off x="4657" y="922"/>
                <a:ext cx="469" cy="397"/>
                <a:chOff x="4430" y="2412"/>
                <a:chExt cx="224" cy="241"/>
              </a:xfrm>
            </p:grpSpPr>
            <p:sp>
              <p:nvSpPr>
                <p:cNvPr id="168983" name="Freeform 61"/>
                <p:cNvSpPr>
                  <a:spLocks noChangeAspect="1"/>
                </p:cNvSpPr>
                <p:nvPr/>
              </p:nvSpPr>
              <p:spPr bwMode="auto">
                <a:xfrm>
                  <a:off x="4528" y="2412"/>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168984" name="Line 62"/>
                <p:cNvSpPr>
                  <a:spLocks noChangeAspect="1" noChangeShapeType="1"/>
                </p:cNvSpPr>
                <p:nvPr/>
              </p:nvSpPr>
              <p:spPr bwMode="auto">
                <a:xfrm>
                  <a:off x="4430" y="2606"/>
                  <a:ext cx="122" cy="0"/>
                </a:xfrm>
                <a:prstGeom prst="line">
                  <a:avLst/>
                </a:prstGeom>
                <a:noFill/>
                <a:ln w="12700">
                  <a:solidFill>
                    <a:schemeClr val="tx1"/>
                  </a:solidFill>
                  <a:round/>
                  <a:headEnd/>
                  <a:tailEnd type="triangle" w="med" len="med"/>
                </a:ln>
              </p:spPr>
              <p:txBody>
                <a:bodyPr rot="10800000" wrap="none" anchor="ctr"/>
                <a:lstStyle/>
                <a:p>
                  <a:endParaRPr lang="en-US"/>
                </a:p>
              </p:txBody>
            </p:sp>
          </p:grpSp>
          <p:sp>
            <p:nvSpPr>
              <p:cNvPr id="168982" name="Rectangle 63"/>
              <p:cNvSpPr>
                <a:spLocks noChangeAspect="1" noChangeArrowheads="1"/>
              </p:cNvSpPr>
              <p:nvPr/>
            </p:nvSpPr>
            <p:spPr bwMode="auto">
              <a:xfrm>
                <a:off x="4440" y="659"/>
                <a:ext cx="1160" cy="288"/>
              </a:xfrm>
              <a:prstGeom prst="rect">
                <a:avLst/>
              </a:prstGeom>
              <a:noFill/>
              <a:ln w="12700">
                <a:noFill/>
                <a:miter lim="800000"/>
                <a:headEnd/>
                <a:tailEnd/>
              </a:ln>
            </p:spPr>
            <p:txBody>
              <a:bodyPr wrap="none">
                <a:spAutoFit/>
              </a:bodyPr>
              <a:lstStyle/>
              <a:p>
                <a:pPr algn="ctr"/>
                <a:r>
                  <a:rPr lang="en-US" sz="1200" u="none">
                    <a:latin typeface="Courier New" pitchFamily="49" charset="0"/>
                  </a:rPr>
                  <a:t>GetQueued</a:t>
                </a:r>
              </a:p>
              <a:p>
                <a:pPr algn="ctr"/>
                <a:r>
                  <a:rPr lang="en-US" sz="1200" u="none">
                    <a:latin typeface="Courier New" pitchFamily="49" charset="0"/>
                  </a:rPr>
                  <a:t>CompletionStatus()</a:t>
                </a:r>
              </a:p>
            </p:txBody>
          </p:sp>
        </p:grpSp>
        <p:sp>
          <p:nvSpPr>
            <p:cNvPr id="168980" name="Line 71"/>
            <p:cNvSpPr>
              <a:spLocks noChangeShapeType="1"/>
            </p:cNvSpPr>
            <p:nvPr/>
          </p:nvSpPr>
          <p:spPr bwMode="auto">
            <a:xfrm flipV="1">
              <a:off x="4856" y="1731"/>
              <a:ext cx="379" cy="350"/>
            </a:xfrm>
            <a:prstGeom prst="line">
              <a:avLst/>
            </a:prstGeom>
            <a:noFill/>
            <a:ln w="12700">
              <a:solidFill>
                <a:schemeClr val="tx1"/>
              </a:solidFill>
              <a:round/>
              <a:headEnd/>
              <a:tailEnd/>
            </a:ln>
          </p:spPr>
          <p:txBody>
            <a:bodyPr rot="10800000" wrap="none" anchor="ctr"/>
            <a:lstStyle/>
            <a:p>
              <a:endParaRPr lang="en-US"/>
            </a:p>
          </p:txBody>
        </p:sp>
      </p:grpSp>
      <p:sp>
        <p:nvSpPr>
          <p:cNvPr id="1360971" name="Rectangle 75"/>
          <p:cNvSpPr>
            <a:spLocks noChangeArrowheads="1"/>
          </p:cNvSpPr>
          <p:nvPr/>
        </p:nvSpPr>
        <p:spPr bwMode="auto">
          <a:xfrm>
            <a:off x="0" y="5314950"/>
            <a:ext cx="6596063" cy="1536700"/>
          </a:xfrm>
          <a:prstGeom prst="rect">
            <a:avLst/>
          </a:prstGeom>
          <a:solidFill>
            <a:schemeClr val="bg1"/>
          </a:solidFill>
          <a:ln w="12700">
            <a:noFill/>
            <a:miter lim="800000"/>
            <a:headEnd/>
            <a:tailEnd/>
          </a:ln>
        </p:spPr>
        <p:txBody>
          <a:bodyPr>
            <a:spAutoFit/>
          </a:bodyPr>
          <a:lstStyle/>
          <a:p>
            <a:pPr marL="114300" indent="-114300">
              <a:lnSpc>
                <a:spcPct val="95000"/>
              </a:lnSpc>
              <a:buFontTx/>
              <a:buChar char="•"/>
            </a:pPr>
            <a:r>
              <a:rPr lang="en-US" sz="2000" u="none"/>
              <a:t>When these async operations complete, WinNT</a:t>
            </a:r>
          </a:p>
          <a:p>
            <a:pPr lvl="1" indent="-228600">
              <a:lnSpc>
                <a:spcPct val="95000"/>
              </a:lnSpc>
              <a:buFontTx/>
              <a:buAutoNum type="arabicPeriod"/>
            </a:pPr>
            <a:r>
              <a:rPr lang="en-US" sz="2000" u="none"/>
              <a:t>Delivers the associated completion events containing their results to the Web server</a:t>
            </a:r>
          </a:p>
          <a:p>
            <a:pPr lvl="1" indent="-228600">
              <a:lnSpc>
                <a:spcPct val="95000"/>
              </a:lnSpc>
              <a:buFontTx/>
              <a:buAutoNum type="arabicPeriod"/>
            </a:pPr>
            <a:r>
              <a:rPr lang="en-US" sz="2000" u="none"/>
              <a:t>Processes these events &amp; performs the appropriate actions before returning to its event loop</a:t>
            </a:r>
          </a:p>
        </p:txBody>
      </p:sp>
      <p:sp>
        <p:nvSpPr>
          <p:cNvPr id="1360972" name="Rectangle 76"/>
          <p:cNvSpPr>
            <a:spLocks noChangeArrowheads="1"/>
          </p:cNvSpPr>
          <p:nvPr/>
        </p:nvSpPr>
        <p:spPr bwMode="auto">
          <a:xfrm>
            <a:off x="0" y="2432050"/>
            <a:ext cx="5751513" cy="2981325"/>
          </a:xfrm>
          <a:prstGeom prst="rect">
            <a:avLst/>
          </a:prstGeom>
          <a:noFill/>
          <a:ln w="12700">
            <a:noFill/>
            <a:miter lim="800000"/>
            <a:headEnd/>
            <a:tailEnd/>
          </a:ln>
        </p:spPr>
        <p:txBody>
          <a:bodyPr>
            <a:spAutoFit/>
          </a:bodyPr>
          <a:lstStyle/>
          <a:p>
            <a:pPr marL="115888" indent="-115888">
              <a:lnSpc>
                <a:spcPct val="95000"/>
              </a:lnSpc>
              <a:buFontTx/>
              <a:buChar char="•"/>
            </a:pPr>
            <a:r>
              <a:rPr lang="en-US" sz="2000" u="none"/>
              <a:t>For example, highly-efficient Web servers can be implemented on Windows NT by invoking async Win32 operations that perform the following activities:</a:t>
            </a:r>
          </a:p>
          <a:p>
            <a:pPr marL="346075" lvl="1" indent="-115888">
              <a:lnSpc>
                <a:spcPct val="95000"/>
              </a:lnSpc>
              <a:buFontTx/>
              <a:buChar char="•"/>
            </a:pPr>
            <a:r>
              <a:rPr lang="en-US" sz="2000" u="none"/>
              <a:t>Processing indication events, such as TCP CONNECT &amp; HTTP GET requests, via </a:t>
            </a:r>
            <a:r>
              <a:rPr lang="en-US" sz="2000" b="1" u="none">
                <a:latin typeface="Courier New" pitchFamily="49" charset="0"/>
              </a:rPr>
              <a:t>AcceptEx()</a:t>
            </a:r>
            <a:r>
              <a:rPr lang="en-US" sz="2000" u="none"/>
              <a:t> &amp; </a:t>
            </a:r>
            <a:r>
              <a:rPr lang="en-US" sz="2000" b="1" u="none">
                <a:latin typeface="Courier New" pitchFamily="49" charset="0"/>
              </a:rPr>
              <a:t>ReadFile()</a:t>
            </a:r>
            <a:r>
              <a:rPr lang="en-US" sz="2000" u="none"/>
              <a:t>, respectively</a:t>
            </a:r>
          </a:p>
          <a:p>
            <a:pPr marL="346075" lvl="1" indent="-115888">
              <a:lnSpc>
                <a:spcPct val="95000"/>
              </a:lnSpc>
              <a:buFontTx/>
              <a:buChar char="•"/>
            </a:pPr>
            <a:r>
              <a:rPr lang="en-US" sz="2000" u="none"/>
              <a:t>Transmitting requested files to clients asynchronously via </a:t>
            </a:r>
            <a:r>
              <a:rPr lang="en-US" sz="2000" b="1" u="none">
                <a:latin typeface="Courier New" pitchFamily="49" charset="0"/>
              </a:rPr>
              <a:t>WriteFile()</a:t>
            </a:r>
            <a:r>
              <a:rPr lang="en-US" sz="2000" u="none"/>
              <a:t> or </a:t>
            </a:r>
            <a:r>
              <a:rPr lang="en-US" sz="2000" b="1" u="none">
                <a:latin typeface="Courier New" pitchFamily="49" charset="0"/>
              </a:rPr>
              <a:t>TransmitFile()</a:t>
            </a:r>
          </a:p>
        </p:txBody>
      </p:sp>
      <p:sp>
        <p:nvSpPr>
          <p:cNvPr id="1360973" name="Rectangle 77"/>
          <p:cNvSpPr>
            <a:spLocks noChangeArrowheads="1"/>
          </p:cNvSpPr>
          <p:nvPr/>
        </p:nvSpPr>
        <p:spPr bwMode="auto">
          <a:xfrm>
            <a:off x="7432675" y="1417638"/>
            <a:ext cx="314325" cy="304800"/>
          </a:xfrm>
          <a:prstGeom prst="rect">
            <a:avLst/>
          </a:prstGeom>
          <a:solidFill>
            <a:schemeClr val="accent1"/>
          </a:solidFill>
          <a:ln w="12700">
            <a:solidFill>
              <a:schemeClr val="tx1"/>
            </a:solidFill>
            <a:miter lim="800000"/>
            <a:headEnd/>
            <a:tailEnd/>
          </a:ln>
        </p:spPr>
        <p:txBody>
          <a:bodyPr rot="10800000" wrap="none" anchor="ctr"/>
          <a:lstStyle/>
          <a:p>
            <a:endParaRPr lang="en-US"/>
          </a:p>
        </p:txBody>
      </p:sp>
      <p:sp>
        <p:nvSpPr>
          <p:cNvPr id="1360974" name="Rectangle 78"/>
          <p:cNvSpPr>
            <a:spLocks noChangeArrowheads="1"/>
          </p:cNvSpPr>
          <p:nvPr/>
        </p:nvSpPr>
        <p:spPr bwMode="auto">
          <a:xfrm>
            <a:off x="6034088" y="2541588"/>
            <a:ext cx="314325" cy="304800"/>
          </a:xfrm>
          <a:prstGeom prst="rect">
            <a:avLst/>
          </a:prstGeom>
          <a:solidFill>
            <a:schemeClr val="accent1"/>
          </a:solidFill>
          <a:ln w="12700">
            <a:solidFill>
              <a:schemeClr val="tx1"/>
            </a:solidFill>
            <a:miter lim="800000"/>
            <a:headEnd/>
            <a:tailEnd/>
          </a:ln>
        </p:spPr>
        <p:txBody>
          <a:bodyPr rot="10800000" wrap="none" anchor="ct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60972"/>
                                        </p:tgtEl>
                                        <p:attrNameLst>
                                          <p:attrName>style.visibility</p:attrName>
                                        </p:attrNameLst>
                                      </p:cBhvr>
                                      <p:to>
                                        <p:strVal val="visible"/>
                                      </p:to>
                                    </p:set>
                                    <p:animEffect transition="in" filter="wipe(up)">
                                      <p:cBhvr>
                                        <p:cTn id="7" dur="500"/>
                                        <p:tgtEl>
                                          <p:spTgt spid="1360972"/>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499"/>
                                          </p:stCondLst>
                                        </p:cTn>
                                        <p:tgtEl>
                                          <p:spTgt spid="2"/>
                                        </p:tgtEl>
                                        <p:attrNameLst>
                                          <p:attrName>style.visibility</p:attrName>
                                        </p:attrNameLst>
                                      </p:cBhvr>
                                      <p:to>
                                        <p:strVal val="visible"/>
                                      </p:to>
                                    </p:set>
                                  </p:childTnLst>
                                </p:cTn>
                              </p:par>
                            </p:childTnLst>
                          </p:cTn>
                        </p:par>
                        <p:par>
                          <p:cTn id="11" fill="hold">
                            <p:stCondLst>
                              <p:cond delay="1000"/>
                            </p:stCondLst>
                            <p:childTnLst>
                              <p:par>
                                <p:cTn id="12" presetID="1" presetClass="entr" presetSubtype="0" fill="hold" nodeType="afterEffect">
                                  <p:stCondLst>
                                    <p:cond delay="0"/>
                                  </p:stCondLst>
                                  <p:childTnLst>
                                    <p:set>
                                      <p:cBhvr>
                                        <p:cTn id="13" dur="1" fill="hold">
                                          <p:stCondLst>
                                            <p:cond delay="499"/>
                                          </p:stCondLst>
                                        </p:cTn>
                                        <p:tgtEl>
                                          <p:spTgt spid="3"/>
                                        </p:tgtEl>
                                        <p:attrNameLst>
                                          <p:attrName>style.visibility</p:attrName>
                                        </p:attrNameLst>
                                      </p:cBhvr>
                                      <p:to>
                                        <p:strVal val="visible"/>
                                      </p:to>
                                    </p:set>
                                  </p:childTnLst>
                                </p:cTn>
                              </p:par>
                            </p:childTnLst>
                          </p:cTn>
                        </p:par>
                        <p:par>
                          <p:cTn id="14" fill="hold">
                            <p:stCondLst>
                              <p:cond delay="1500"/>
                            </p:stCondLst>
                            <p:childTnLst>
                              <p:par>
                                <p:cTn id="15" presetID="23" presetClass="entr" presetSubtype="16" fill="hold" grpId="0" nodeType="afterEffect">
                                  <p:stCondLst>
                                    <p:cond delay="0"/>
                                  </p:stCondLst>
                                  <p:childTnLst>
                                    <p:set>
                                      <p:cBhvr>
                                        <p:cTn id="16" dur="1" fill="hold">
                                          <p:stCondLst>
                                            <p:cond delay="0"/>
                                          </p:stCondLst>
                                        </p:cTn>
                                        <p:tgtEl>
                                          <p:spTgt spid="1360949"/>
                                        </p:tgtEl>
                                        <p:attrNameLst>
                                          <p:attrName>style.visibility</p:attrName>
                                        </p:attrNameLst>
                                      </p:cBhvr>
                                      <p:to>
                                        <p:strVal val="visible"/>
                                      </p:to>
                                    </p:set>
                                    <p:anim calcmode="lin" valueType="num">
                                      <p:cBhvr>
                                        <p:cTn id="17" dur="500" fill="hold"/>
                                        <p:tgtEl>
                                          <p:spTgt spid="1360949"/>
                                        </p:tgtEl>
                                        <p:attrNameLst>
                                          <p:attrName>ppt_w</p:attrName>
                                        </p:attrNameLst>
                                      </p:cBhvr>
                                      <p:tavLst>
                                        <p:tav tm="0">
                                          <p:val>
                                            <p:fltVal val="0"/>
                                          </p:val>
                                        </p:tav>
                                        <p:tav tm="100000">
                                          <p:val>
                                            <p:strVal val="#ppt_w"/>
                                          </p:val>
                                        </p:tav>
                                      </p:tavLst>
                                    </p:anim>
                                    <p:anim calcmode="lin" valueType="num">
                                      <p:cBhvr>
                                        <p:cTn id="18" dur="500" fill="hold"/>
                                        <p:tgtEl>
                                          <p:spTgt spid="1360949"/>
                                        </p:tgtEl>
                                        <p:attrNameLst>
                                          <p:attrName>ppt_h</p:attrName>
                                        </p:attrNameLst>
                                      </p:cBhvr>
                                      <p:tavLst>
                                        <p:tav tm="0">
                                          <p:val>
                                            <p:fltVal val="0"/>
                                          </p:val>
                                        </p:tav>
                                        <p:tav tm="100000">
                                          <p:val>
                                            <p:strVal val="#ppt_h"/>
                                          </p:val>
                                        </p:tav>
                                      </p:tavLst>
                                    </p:anim>
                                  </p:childTnLst>
                                </p:cTn>
                              </p:par>
                            </p:childTnLst>
                          </p:cTn>
                        </p:par>
                        <p:par>
                          <p:cTn id="19" fill="hold">
                            <p:stCondLst>
                              <p:cond delay="2000"/>
                            </p:stCondLst>
                            <p:childTnLst>
                              <p:par>
                                <p:cTn id="20" presetID="23" presetClass="entr" presetSubtype="16" fill="hold" grpId="0" nodeType="afterEffect">
                                  <p:stCondLst>
                                    <p:cond delay="0"/>
                                  </p:stCondLst>
                                  <p:childTnLst>
                                    <p:set>
                                      <p:cBhvr>
                                        <p:cTn id="21" dur="1" fill="hold">
                                          <p:stCondLst>
                                            <p:cond delay="0"/>
                                          </p:stCondLst>
                                        </p:cTn>
                                        <p:tgtEl>
                                          <p:spTgt spid="1360948"/>
                                        </p:tgtEl>
                                        <p:attrNameLst>
                                          <p:attrName>style.visibility</p:attrName>
                                        </p:attrNameLst>
                                      </p:cBhvr>
                                      <p:to>
                                        <p:strVal val="visible"/>
                                      </p:to>
                                    </p:set>
                                    <p:anim calcmode="lin" valueType="num">
                                      <p:cBhvr>
                                        <p:cTn id="22" dur="500" fill="hold"/>
                                        <p:tgtEl>
                                          <p:spTgt spid="1360948"/>
                                        </p:tgtEl>
                                        <p:attrNameLst>
                                          <p:attrName>ppt_w</p:attrName>
                                        </p:attrNameLst>
                                      </p:cBhvr>
                                      <p:tavLst>
                                        <p:tav tm="0">
                                          <p:val>
                                            <p:fltVal val="0"/>
                                          </p:val>
                                        </p:tav>
                                        <p:tav tm="100000">
                                          <p:val>
                                            <p:strVal val="#ppt_w"/>
                                          </p:val>
                                        </p:tav>
                                      </p:tavLst>
                                    </p:anim>
                                    <p:anim calcmode="lin" valueType="num">
                                      <p:cBhvr>
                                        <p:cTn id="23" dur="500" fill="hold"/>
                                        <p:tgtEl>
                                          <p:spTgt spid="1360948"/>
                                        </p:tgtEl>
                                        <p:attrNameLst>
                                          <p:attrName>ppt_h</p:attrName>
                                        </p:attrNameLst>
                                      </p:cBhvr>
                                      <p:tavLst>
                                        <p:tav tm="0">
                                          <p:val>
                                            <p:fltVal val="0"/>
                                          </p:val>
                                        </p:tav>
                                        <p:tav tm="100000">
                                          <p:val>
                                            <p:strVal val="#ppt_h"/>
                                          </p:val>
                                        </p:tav>
                                      </p:tavLst>
                                    </p:anim>
                                  </p:childTnLst>
                                </p:cTn>
                              </p:par>
                            </p:childTnLst>
                          </p:cTn>
                        </p:par>
                        <p:par>
                          <p:cTn id="24" fill="hold">
                            <p:stCondLst>
                              <p:cond delay="2500"/>
                            </p:stCondLst>
                            <p:childTnLst>
                              <p:par>
                                <p:cTn id="25" presetID="23" presetClass="entr" presetSubtype="16" fill="hold" grpId="0" nodeType="afterEffect">
                                  <p:stCondLst>
                                    <p:cond delay="0"/>
                                  </p:stCondLst>
                                  <p:childTnLst>
                                    <p:set>
                                      <p:cBhvr>
                                        <p:cTn id="26" dur="1" fill="hold">
                                          <p:stCondLst>
                                            <p:cond delay="0"/>
                                          </p:stCondLst>
                                        </p:cTn>
                                        <p:tgtEl>
                                          <p:spTgt spid="1360939"/>
                                        </p:tgtEl>
                                        <p:attrNameLst>
                                          <p:attrName>style.visibility</p:attrName>
                                        </p:attrNameLst>
                                      </p:cBhvr>
                                      <p:to>
                                        <p:strVal val="visible"/>
                                      </p:to>
                                    </p:set>
                                    <p:anim calcmode="lin" valueType="num">
                                      <p:cBhvr>
                                        <p:cTn id="27" dur="500" fill="hold"/>
                                        <p:tgtEl>
                                          <p:spTgt spid="1360939"/>
                                        </p:tgtEl>
                                        <p:attrNameLst>
                                          <p:attrName>ppt_w</p:attrName>
                                        </p:attrNameLst>
                                      </p:cBhvr>
                                      <p:tavLst>
                                        <p:tav tm="0">
                                          <p:val>
                                            <p:fltVal val="0"/>
                                          </p:val>
                                        </p:tav>
                                        <p:tav tm="100000">
                                          <p:val>
                                            <p:strVal val="#ppt_w"/>
                                          </p:val>
                                        </p:tav>
                                      </p:tavLst>
                                    </p:anim>
                                    <p:anim calcmode="lin" valueType="num">
                                      <p:cBhvr>
                                        <p:cTn id="28" dur="500" fill="hold"/>
                                        <p:tgtEl>
                                          <p:spTgt spid="1360939"/>
                                        </p:tgtEl>
                                        <p:attrNameLst>
                                          <p:attrName>ppt_h</p:attrName>
                                        </p:attrNameLst>
                                      </p:cBhvr>
                                      <p:tavLst>
                                        <p:tav tm="0">
                                          <p:val>
                                            <p:fltVal val="0"/>
                                          </p:val>
                                        </p:tav>
                                        <p:tav tm="100000">
                                          <p:val>
                                            <p:strVal val="#ppt_h"/>
                                          </p:val>
                                        </p:tav>
                                      </p:tavLst>
                                    </p:anim>
                                  </p:childTnLst>
                                </p:cTn>
                              </p:par>
                            </p:childTnLst>
                          </p:cTn>
                        </p:par>
                        <p:par>
                          <p:cTn id="29" fill="hold">
                            <p:stCondLst>
                              <p:cond delay="3000"/>
                            </p:stCondLst>
                            <p:childTnLst>
                              <p:par>
                                <p:cTn id="30" presetID="1" presetClass="entr" presetSubtype="0" fill="hold" nodeType="afterEffect">
                                  <p:stCondLst>
                                    <p:cond delay="0"/>
                                  </p:stCondLst>
                                  <p:childTnLst>
                                    <p:set>
                                      <p:cBhvr>
                                        <p:cTn id="31" dur="1" fill="hold">
                                          <p:stCondLst>
                                            <p:cond delay="499"/>
                                          </p:stCondLst>
                                        </p:cTn>
                                        <p:tgtEl>
                                          <p:spTgt spid="4"/>
                                        </p:tgtEl>
                                        <p:attrNameLst>
                                          <p:attrName>style.visibility</p:attrName>
                                        </p:attrNameLst>
                                      </p:cBhvr>
                                      <p:to>
                                        <p:strVal val="visible"/>
                                      </p:to>
                                    </p:set>
                                  </p:childTnLst>
                                </p:cTn>
                              </p:par>
                            </p:childTnLst>
                          </p:cTn>
                        </p:par>
                        <p:par>
                          <p:cTn id="32" fill="hold">
                            <p:stCondLst>
                              <p:cond delay="3500"/>
                            </p:stCondLst>
                            <p:childTnLst>
                              <p:par>
                                <p:cTn id="33" presetID="23" presetClass="entr" presetSubtype="16"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 calcmode="lin" valueType="num">
                                      <p:cBhvr>
                                        <p:cTn id="35" dur="500" fill="hold"/>
                                        <p:tgtEl>
                                          <p:spTgt spid="5"/>
                                        </p:tgtEl>
                                        <p:attrNameLst>
                                          <p:attrName>ppt_w</p:attrName>
                                        </p:attrNameLst>
                                      </p:cBhvr>
                                      <p:tavLst>
                                        <p:tav tm="0">
                                          <p:val>
                                            <p:fltVal val="0"/>
                                          </p:val>
                                        </p:tav>
                                        <p:tav tm="100000">
                                          <p:val>
                                            <p:strVal val="#ppt_w"/>
                                          </p:val>
                                        </p:tav>
                                      </p:tavLst>
                                    </p:anim>
                                    <p:anim calcmode="lin" valueType="num">
                                      <p:cBhvr>
                                        <p:cTn id="36" dur="500" fill="hold"/>
                                        <p:tgtEl>
                                          <p:spTgt spid="5"/>
                                        </p:tgtEl>
                                        <p:attrNameLst>
                                          <p:attrName>ppt_h</p:attrName>
                                        </p:attrNameLst>
                                      </p:cBhvr>
                                      <p:tavLst>
                                        <p:tav tm="0">
                                          <p:val>
                                            <p:fltVal val="0"/>
                                          </p:val>
                                        </p:tav>
                                        <p:tav tm="100000">
                                          <p:val>
                                            <p:strVal val="#ppt_h"/>
                                          </p:val>
                                        </p:tav>
                                      </p:tavLst>
                                    </p:anim>
                                  </p:childTnLst>
                                </p:cTn>
                              </p:par>
                            </p:childTnLst>
                          </p:cTn>
                        </p:par>
                        <p:par>
                          <p:cTn id="37" fill="hold">
                            <p:stCondLst>
                              <p:cond delay="4000"/>
                            </p:stCondLst>
                            <p:childTnLst>
                              <p:par>
                                <p:cTn id="38" presetID="23" presetClass="entr" presetSubtype="16"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ppt_w</p:attrName>
                                        </p:attrNameLst>
                                      </p:cBhvr>
                                      <p:tavLst>
                                        <p:tav tm="0">
                                          <p:val>
                                            <p:fltVal val="0"/>
                                          </p:val>
                                        </p:tav>
                                        <p:tav tm="100000">
                                          <p:val>
                                            <p:strVal val="#ppt_w"/>
                                          </p:val>
                                        </p:tav>
                                      </p:tavLst>
                                    </p:anim>
                                    <p:anim calcmode="lin" valueType="num">
                                      <p:cBhvr>
                                        <p:cTn id="41" dur="500" fill="hold"/>
                                        <p:tgtEl>
                                          <p:spTgt spid="8"/>
                                        </p:tgtEl>
                                        <p:attrNameLst>
                                          <p:attrName>ppt_h</p:attrName>
                                        </p:attrNameLst>
                                      </p:cBhvr>
                                      <p:tavLst>
                                        <p:tav tm="0">
                                          <p:val>
                                            <p:fltVal val="0"/>
                                          </p:val>
                                        </p:tav>
                                        <p:tav tm="100000">
                                          <p:val>
                                            <p:strVal val="#ppt_h"/>
                                          </p:val>
                                        </p:tav>
                                      </p:tavLst>
                                    </p:anim>
                                  </p:childTnLst>
                                </p:cTn>
                              </p:par>
                            </p:childTnLst>
                          </p:cTn>
                        </p:par>
                        <p:par>
                          <p:cTn id="42" fill="hold">
                            <p:stCondLst>
                              <p:cond delay="4500"/>
                            </p:stCondLst>
                            <p:childTnLst>
                              <p:par>
                                <p:cTn id="43" presetID="23" presetClass="entr" presetSubtype="16" fill="hold" nodeType="afterEffect">
                                  <p:stCondLst>
                                    <p:cond delay="0"/>
                                  </p:stCondLst>
                                  <p:childTnLst>
                                    <p:set>
                                      <p:cBhvr>
                                        <p:cTn id="44" dur="1" fill="hold">
                                          <p:stCondLst>
                                            <p:cond delay="0"/>
                                          </p:stCondLst>
                                        </p:cTn>
                                        <p:tgtEl>
                                          <p:spTgt spid="11"/>
                                        </p:tgtEl>
                                        <p:attrNameLst>
                                          <p:attrName>style.visibility</p:attrName>
                                        </p:attrNameLst>
                                      </p:cBhvr>
                                      <p:to>
                                        <p:strVal val="visible"/>
                                      </p:to>
                                    </p:set>
                                    <p:anim calcmode="lin" valueType="num">
                                      <p:cBhvr>
                                        <p:cTn id="45" dur="500" fill="hold"/>
                                        <p:tgtEl>
                                          <p:spTgt spid="11"/>
                                        </p:tgtEl>
                                        <p:attrNameLst>
                                          <p:attrName>ppt_w</p:attrName>
                                        </p:attrNameLst>
                                      </p:cBhvr>
                                      <p:tavLst>
                                        <p:tav tm="0">
                                          <p:val>
                                            <p:fltVal val="0"/>
                                          </p:val>
                                        </p:tav>
                                        <p:tav tm="100000">
                                          <p:val>
                                            <p:strVal val="#ppt_w"/>
                                          </p:val>
                                        </p:tav>
                                      </p:tavLst>
                                    </p:anim>
                                    <p:anim calcmode="lin" valueType="num">
                                      <p:cBhvr>
                                        <p:cTn id="46"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grpId="0" nodeType="clickEffect">
                                  <p:stCondLst>
                                    <p:cond delay="0"/>
                                  </p:stCondLst>
                                  <p:childTnLst>
                                    <p:set>
                                      <p:cBhvr>
                                        <p:cTn id="50" dur="1" fill="hold">
                                          <p:stCondLst>
                                            <p:cond delay="0"/>
                                          </p:stCondLst>
                                        </p:cTn>
                                        <p:tgtEl>
                                          <p:spTgt spid="1360971"/>
                                        </p:tgtEl>
                                        <p:attrNameLst>
                                          <p:attrName>style.visibility</p:attrName>
                                        </p:attrNameLst>
                                      </p:cBhvr>
                                      <p:to>
                                        <p:strVal val="visible"/>
                                      </p:to>
                                    </p:set>
                                    <p:animEffect transition="in" filter="wipe(up)">
                                      <p:cBhvr>
                                        <p:cTn id="51" dur="500"/>
                                        <p:tgtEl>
                                          <p:spTgt spid="1360971"/>
                                        </p:tgtEl>
                                      </p:cBhvr>
                                    </p:animEffect>
                                  </p:childTnLst>
                                </p:cTn>
                              </p:par>
                            </p:childTnLst>
                          </p:cTn>
                        </p:par>
                        <p:par>
                          <p:cTn id="52" fill="hold">
                            <p:stCondLst>
                              <p:cond delay="500"/>
                            </p:stCondLst>
                            <p:childTnLst>
                              <p:par>
                                <p:cTn id="53" presetID="2" presetClass="entr" presetSubtype="6" fill="hold" grpId="0" nodeType="afterEffect">
                                  <p:stCondLst>
                                    <p:cond delay="0"/>
                                  </p:stCondLst>
                                  <p:childTnLst>
                                    <p:set>
                                      <p:cBhvr>
                                        <p:cTn id="54" dur="1" fill="hold">
                                          <p:stCondLst>
                                            <p:cond delay="0"/>
                                          </p:stCondLst>
                                        </p:cTn>
                                        <p:tgtEl>
                                          <p:spTgt spid="1360932"/>
                                        </p:tgtEl>
                                        <p:attrNameLst>
                                          <p:attrName>style.visibility</p:attrName>
                                        </p:attrNameLst>
                                      </p:cBhvr>
                                      <p:to>
                                        <p:strVal val="visible"/>
                                      </p:to>
                                    </p:set>
                                    <p:anim calcmode="lin" valueType="num">
                                      <p:cBhvr additive="base">
                                        <p:cTn id="55" dur="500" fill="hold"/>
                                        <p:tgtEl>
                                          <p:spTgt spid="1360932"/>
                                        </p:tgtEl>
                                        <p:attrNameLst>
                                          <p:attrName>ppt_x</p:attrName>
                                        </p:attrNameLst>
                                      </p:cBhvr>
                                      <p:tavLst>
                                        <p:tav tm="0">
                                          <p:val>
                                            <p:strVal val="1+#ppt_w/2"/>
                                          </p:val>
                                        </p:tav>
                                        <p:tav tm="100000">
                                          <p:val>
                                            <p:strVal val="#ppt_x"/>
                                          </p:val>
                                        </p:tav>
                                      </p:tavLst>
                                    </p:anim>
                                    <p:anim calcmode="lin" valueType="num">
                                      <p:cBhvr additive="base">
                                        <p:cTn id="56" dur="500" fill="hold"/>
                                        <p:tgtEl>
                                          <p:spTgt spid="1360932"/>
                                        </p:tgtEl>
                                        <p:attrNameLst>
                                          <p:attrName>ppt_y</p:attrName>
                                        </p:attrNameLst>
                                      </p:cBhvr>
                                      <p:tavLst>
                                        <p:tav tm="0">
                                          <p:val>
                                            <p:strVal val="1+#ppt_h/2"/>
                                          </p:val>
                                        </p:tav>
                                        <p:tav tm="100000">
                                          <p:val>
                                            <p:strVal val="#ppt_y"/>
                                          </p:val>
                                        </p:tav>
                                      </p:tavLst>
                                    </p:anim>
                                  </p:childTnLst>
                                </p:cTn>
                              </p:par>
                            </p:childTnLst>
                          </p:cTn>
                        </p:par>
                        <p:par>
                          <p:cTn id="57" fill="hold">
                            <p:stCondLst>
                              <p:cond delay="1000"/>
                            </p:stCondLst>
                            <p:childTnLst>
                              <p:par>
                                <p:cTn id="58" presetID="2" presetClass="entr" presetSubtype="6" fill="hold" grpId="0" nodeType="afterEffect">
                                  <p:stCondLst>
                                    <p:cond delay="0"/>
                                  </p:stCondLst>
                                  <p:childTnLst>
                                    <p:set>
                                      <p:cBhvr>
                                        <p:cTn id="59" dur="1" fill="hold">
                                          <p:stCondLst>
                                            <p:cond delay="0"/>
                                          </p:stCondLst>
                                        </p:cTn>
                                        <p:tgtEl>
                                          <p:spTgt spid="1360973"/>
                                        </p:tgtEl>
                                        <p:attrNameLst>
                                          <p:attrName>style.visibility</p:attrName>
                                        </p:attrNameLst>
                                      </p:cBhvr>
                                      <p:to>
                                        <p:strVal val="visible"/>
                                      </p:to>
                                    </p:set>
                                    <p:anim calcmode="lin" valueType="num">
                                      <p:cBhvr additive="base">
                                        <p:cTn id="60" dur="500" fill="hold"/>
                                        <p:tgtEl>
                                          <p:spTgt spid="1360973"/>
                                        </p:tgtEl>
                                        <p:attrNameLst>
                                          <p:attrName>ppt_x</p:attrName>
                                        </p:attrNameLst>
                                      </p:cBhvr>
                                      <p:tavLst>
                                        <p:tav tm="0">
                                          <p:val>
                                            <p:strVal val="1+#ppt_w/2"/>
                                          </p:val>
                                        </p:tav>
                                        <p:tav tm="100000">
                                          <p:val>
                                            <p:strVal val="#ppt_x"/>
                                          </p:val>
                                        </p:tav>
                                      </p:tavLst>
                                    </p:anim>
                                    <p:anim calcmode="lin" valueType="num">
                                      <p:cBhvr additive="base">
                                        <p:cTn id="61" dur="500" fill="hold"/>
                                        <p:tgtEl>
                                          <p:spTgt spid="1360973"/>
                                        </p:tgtEl>
                                        <p:attrNameLst>
                                          <p:attrName>ppt_y</p:attrName>
                                        </p:attrNameLst>
                                      </p:cBhvr>
                                      <p:tavLst>
                                        <p:tav tm="0">
                                          <p:val>
                                            <p:strVal val="1+#ppt_h/2"/>
                                          </p:val>
                                        </p:tav>
                                        <p:tav tm="100000">
                                          <p:val>
                                            <p:strVal val="#ppt_y"/>
                                          </p:val>
                                        </p:tav>
                                      </p:tavLst>
                                    </p:anim>
                                  </p:childTnLst>
                                </p:cTn>
                              </p:par>
                            </p:childTnLst>
                          </p:cTn>
                        </p:par>
                        <p:par>
                          <p:cTn id="62" fill="hold">
                            <p:stCondLst>
                              <p:cond delay="1500"/>
                            </p:stCondLst>
                            <p:childTnLst>
                              <p:par>
                                <p:cTn id="63" presetID="2" presetClass="entr" presetSubtype="6" fill="hold" grpId="0" nodeType="afterEffect">
                                  <p:stCondLst>
                                    <p:cond delay="0"/>
                                  </p:stCondLst>
                                  <p:childTnLst>
                                    <p:set>
                                      <p:cBhvr>
                                        <p:cTn id="64" dur="1" fill="hold">
                                          <p:stCondLst>
                                            <p:cond delay="0"/>
                                          </p:stCondLst>
                                        </p:cTn>
                                        <p:tgtEl>
                                          <p:spTgt spid="1360974"/>
                                        </p:tgtEl>
                                        <p:attrNameLst>
                                          <p:attrName>style.visibility</p:attrName>
                                        </p:attrNameLst>
                                      </p:cBhvr>
                                      <p:to>
                                        <p:strVal val="visible"/>
                                      </p:to>
                                    </p:set>
                                    <p:anim calcmode="lin" valueType="num">
                                      <p:cBhvr additive="base">
                                        <p:cTn id="65" dur="500" fill="hold"/>
                                        <p:tgtEl>
                                          <p:spTgt spid="1360974"/>
                                        </p:tgtEl>
                                        <p:attrNameLst>
                                          <p:attrName>ppt_x</p:attrName>
                                        </p:attrNameLst>
                                      </p:cBhvr>
                                      <p:tavLst>
                                        <p:tav tm="0">
                                          <p:val>
                                            <p:strVal val="1+#ppt_w/2"/>
                                          </p:val>
                                        </p:tav>
                                        <p:tav tm="100000">
                                          <p:val>
                                            <p:strVal val="#ppt_x"/>
                                          </p:val>
                                        </p:tav>
                                      </p:tavLst>
                                    </p:anim>
                                    <p:anim calcmode="lin" valueType="num">
                                      <p:cBhvr additive="base">
                                        <p:cTn id="66" dur="500" fill="hold"/>
                                        <p:tgtEl>
                                          <p:spTgt spid="136097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0932" grpId="0" animBg="1"/>
      <p:bldP spid="1360939" grpId="0" autoUpdateAnimBg="0"/>
      <p:bldP spid="1360948" grpId="0" autoUpdateAnimBg="0"/>
      <p:bldP spid="1360949" grpId="0" autoUpdateAnimBg="0"/>
      <p:bldP spid="1360971" grpId="0" animBg="1" autoUpdateAnimBg="0"/>
      <p:bldP spid="1360972" grpId="0" autoUpdateAnimBg="0"/>
      <p:bldP spid="1360973" grpId="0" animBg="1"/>
      <p:bldP spid="1360974"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Slide Number Placeholder 2"/>
          <p:cNvSpPr>
            <a:spLocks noGrp="1"/>
          </p:cNvSpPr>
          <p:nvPr>
            <p:ph type="sldNum" sz="quarter" idx="10"/>
          </p:nvPr>
        </p:nvSpPr>
        <p:spPr>
          <a:noFill/>
        </p:spPr>
        <p:txBody>
          <a:bodyPr/>
          <a:lstStyle/>
          <a:p>
            <a:fld id="{7C9FF54D-AF8F-48F7-A0F6-06294411C76B}" type="slidenum">
              <a:rPr lang="en-US" smtClean="0">
                <a:latin typeface="Arial" pitchFamily="34" charset="0"/>
              </a:rPr>
              <a:pPr/>
              <a:t>162</a:t>
            </a:fld>
            <a:endParaRPr lang="en-US" smtClean="0">
              <a:latin typeface="Arial" pitchFamily="34" charset="0"/>
            </a:endParaRPr>
          </a:p>
        </p:txBody>
      </p:sp>
      <p:sp>
        <p:nvSpPr>
          <p:cNvPr id="169987" name="Rectangle 2"/>
          <p:cNvSpPr>
            <a:spLocks noGrp="1" noChangeArrowheads="1"/>
          </p:cNvSpPr>
          <p:nvPr>
            <p:ph type="title"/>
          </p:nvPr>
        </p:nvSpPr>
        <p:spPr>
          <a:xfrm>
            <a:off x="663575" y="-38100"/>
            <a:ext cx="7924800" cy="914400"/>
          </a:xfrm>
        </p:spPr>
        <p:txBody>
          <a:bodyPr/>
          <a:lstStyle/>
          <a:p>
            <a:r>
              <a:rPr lang="en-US" sz="4000" smtClean="0"/>
              <a:t>The Proactor Pattern</a:t>
            </a:r>
          </a:p>
        </p:txBody>
      </p:sp>
      <p:sp>
        <p:nvSpPr>
          <p:cNvPr id="169988" name="Rectangle 102"/>
          <p:cNvSpPr>
            <a:spLocks noChangeArrowheads="1"/>
          </p:cNvSpPr>
          <p:nvPr/>
        </p:nvSpPr>
        <p:spPr bwMode="auto">
          <a:xfrm>
            <a:off x="5792788" y="5583238"/>
            <a:ext cx="19050"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9989" name="Rectangle 103"/>
          <p:cNvSpPr>
            <a:spLocks noChangeArrowheads="1"/>
          </p:cNvSpPr>
          <p:nvPr/>
        </p:nvSpPr>
        <p:spPr bwMode="auto">
          <a:xfrm>
            <a:off x="5792788" y="5507038"/>
            <a:ext cx="19050"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9990" name="Rectangle 107"/>
          <p:cNvSpPr>
            <a:spLocks noChangeArrowheads="1"/>
          </p:cNvSpPr>
          <p:nvPr/>
        </p:nvSpPr>
        <p:spPr bwMode="auto">
          <a:xfrm>
            <a:off x="5792788" y="4706938"/>
            <a:ext cx="19050"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9991" name="Rectangle 118"/>
          <p:cNvSpPr>
            <a:spLocks noChangeArrowheads="1"/>
          </p:cNvSpPr>
          <p:nvPr/>
        </p:nvSpPr>
        <p:spPr bwMode="auto">
          <a:xfrm>
            <a:off x="5621338" y="4306888"/>
            <a:ext cx="158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9992" name="Rectangle 124"/>
          <p:cNvSpPr>
            <a:spLocks noChangeArrowheads="1"/>
          </p:cNvSpPr>
          <p:nvPr/>
        </p:nvSpPr>
        <p:spPr bwMode="auto">
          <a:xfrm>
            <a:off x="7786688" y="5583238"/>
            <a:ext cx="19050"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9993" name="Rectangle 142"/>
          <p:cNvSpPr>
            <a:spLocks noChangeArrowheads="1"/>
          </p:cNvSpPr>
          <p:nvPr/>
        </p:nvSpPr>
        <p:spPr bwMode="auto">
          <a:xfrm>
            <a:off x="3171825" y="3830638"/>
            <a:ext cx="19050"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9994" name="Rectangle 143"/>
          <p:cNvSpPr>
            <a:spLocks noChangeArrowheads="1"/>
          </p:cNvSpPr>
          <p:nvPr/>
        </p:nvSpPr>
        <p:spPr bwMode="auto">
          <a:xfrm>
            <a:off x="3171825" y="3906838"/>
            <a:ext cx="19050"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9995" name="Rectangle 152"/>
          <p:cNvSpPr>
            <a:spLocks noChangeArrowheads="1"/>
          </p:cNvSpPr>
          <p:nvPr/>
        </p:nvSpPr>
        <p:spPr bwMode="auto">
          <a:xfrm>
            <a:off x="4311650" y="3830638"/>
            <a:ext cx="19050"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9996" name="Rectangle 153"/>
          <p:cNvSpPr>
            <a:spLocks noChangeArrowheads="1"/>
          </p:cNvSpPr>
          <p:nvPr/>
        </p:nvSpPr>
        <p:spPr bwMode="auto">
          <a:xfrm>
            <a:off x="4311650" y="3906838"/>
            <a:ext cx="19050"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9997" name="Rectangle 161"/>
          <p:cNvSpPr>
            <a:spLocks noChangeArrowheads="1"/>
          </p:cNvSpPr>
          <p:nvPr/>
        </p:nvSpPr>
        <p:spPr bwMode="auto">
          <a:xfrm>
            <a:off x="3513138" y="5049838"/>
            <a:ext cx="19050"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9998" name="Rectangle 163"/>
          <p:cNvSpPr>
            <a:spLocks noChangeArrowheads="1"/>
          </p:cNvSpPr>
          <p:nvPr/>
        </p:nvSpPr>
        <p:spPr bwMode="auto">
          <a:xfrm>
            <a:off x="3513138" y="5240338"/>
            <a:ext cx="19050"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69999" name="Rectangle 165"/>
          <p:cNvSpPr>
            <a:spLocks noChangeArrowheads="1"/>
          </p:cNvSpPr>
          <p:nvPr/>
        </p:nvSpPr>
        <p:spPr bwMode="auto">
          <a:xfrm>
            <a:off x="3589338" y="5316538"/>
            <a:ext cx="158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00" name="Rectangle 171"/>
          <p:cNvSpPr>
            <a:spLocks noChangeArrowheads="1"/>
          </p:cNvSpPr>
          <p:nvPr/>
        </p:nvSpPr>
        <p:spPr bwMode="auto">
          <a:xfrm>
            <a:off x="4805363" y="5316538"/>
            <a:ext cx="158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01" name="Rectangle 173"/>
          <p:cNvSpPr>
            <a:spLocks noChangeArrowheads="1"/>
          </p:cNvSpPr>
          <p:nvPr/>
        </p:nvSpPr>
        <p:spPr bwMode="auto">
          <a:xfrm>
            <a:off x="4881563" y="5202238"/>
            <a:ext cx="17462"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02" name="Rectangle 179"/>
          <p:cNvSpPr>
            <a:spLocks noChangeArrowheads="1"/>
          </p:cNvSpPr>
          <p:nvPr/>
        </p:nvSpPr>
        <p:spPr bwMode="auto">
          <a:xfrm>
            <a:off x="2146300" y="5049838"/>
            <a:ext cx="19050"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03" name="Rectangle 182"/>
          <p:cNvSpPr>
            <a:spLocks noChangeArrowheads="1"/>
          </p:cNvSpPr>
          <p:nvPr/>
        </p:nvSpPr>
        <p:spPr bwMode="auto">
          <a:xfrm>
            <a:off x="2146300" y="5392738"/>
            <a:ext cx="19050"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04" name="Rectangle 190"/>
          <p:cNvSpPr>
            <a:spLocks noChangeArrowheads="1"/>
          </p:cNvSpPr>
          <p:nvPr/>
        </p:nvSpPr>
        <p:spPr bwMode="auto">
          <a:xfrm>
            <a:off x="2962275" y="6324600"/>
            <a:ext cx="1588"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05" name="Rectangle 194"/>
          <p:cNvSpPr>
            <a:spLocks noChangeArrowheads="1"/>
          </p:cNvSpPr>
          <p:nvPr/>
        </p:nvSpPr>
        <p:spPr bwMode="auto">
          <a:xfrm>
            <a:off x="3494088" y="6324600"/>
            <a:ext cx="158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06" name="Rectangle 202"/>
          <p:cNvSpPr>
            <a:spLocks noChangeArrowheads="1"/>
          </p:cNvSpPr>
          <p:nvPr/>
        </p:nvSpPr>
        <p:spPr bwMode="auto">
          <a:xfrm>
            <a:off x="4843463" y="3260725"/>
            <a:ext cx="158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07" name="Rectangle 214"/>
          <p:cNvSpPr>
            <a:spLocks noChangeArrowheads="1"/>
          </p:cNvSpPr>
          <p:nvPr/>
        </p:nvSpPr>
        <p:spPr bwMode="auto">
          <a:xfrm>
            <a:off x="7710488" y="3260725"/>
            <a:ext cx="158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08" name="Rectangle 219"/>
          <p:cNvSpPr>
            <a:spLocks noChangeArrowheads="1"/>
          </p:cNvSpPr>
          <p:nvPr/>
        </p:nvSpPr>
        <p:spPr bwMode="auto">
          <a:xfrm>
            <a:off x="7786688" y="3849688"/>
            <a:ext cx="19050"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09" name="Rectangle 237"/>
          <p:cNvSpPr>
            <a:spLocks noChangeArrowheads="1"/>
          </p:cNvSpPr>
          <p:nvPr/>
        </p:nvSpPr>
        <p:spPr bwMode="auto">
          <a:xfrm>
            <a:off x="5507038" y="5772150"/>
            <a:ext cx="158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10" name="Rectangle 245"/>
          <p:cNvSpPr>
            <a:spLocks noChangeArrowheads="1"/>
          </p:cNvSpPr>
          <p:nvPr/>
        </p:nvSpPr>
        <p:spPr bwMode="auto">
          <a:xfrm>
            <a:off x="2468563" y="3241675"/>
            <a:ext cx="158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11" name="Rectangle 250"/>
          <p:cNvSpPr>
            <a:spLocks noChangeArrowheads="1"/>
          </p:cNvSpPr>
          <p:nvPr/>
        </p:nvSpPr>
        <p:spPr bwMode="auto">
          <a:xfrm>
            <a:off x="1425575" y="3241675"/>
            <a:ext cx="1588"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12" name="Rectangle 252"/>
          <p:cNvSpPr>
            <a:spLocks noChangeArrowheads="1"/>
          </p:cNvSpPr>
          <p:nvPr/>
        </p:nvSpPr>
        <p:spPr bwMode="auto">
          <a:xfrm>
            <a:off x="1349375" y="3317875"/>
            <a:ext cx="19050"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13" name="Rectangle 267"/>
          <p:cNvSpPr>
            <a:spLocks noChangeArrowheads="1"/>
          </p:cNvSpPr>
          <p:nvPr/>
        </p:nvSpPr>
        <p:spPr bwMode="auto">
          <a:xfrm>
            <a:off x="1425575" y="6324600"/>
            <a:ext cx="1588"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14" name="Rectangle 5"/>
          <p:cNvSpPr>
            <a:spLocks noChangeArrowheads="1"/>
          </p:cNvSpPr>
          <p:nvPr/>
        </p:nvSpPr>
        <p:spPr bwMode="auto">
          <a:xfrm>
            <a:off x="-26988" y="806450"/>
            <a:ext cx="4357688" cy="2286000"/>
          </a:xfrm>
          <a:prstGeom prst="rect">
            <a:avLst/>
          </a:prstGeom>
          <a:noFill/>
          <a:ln w="12700">
            <a:noFill/>
            <a:miter lim="800000"/>
            <a:headEnd/>
            <a:tailEnd/>
          </a:ln>
        </p:spPr>
        <p:txBody>
          <a:bodyPr>
            <a:spAutoFit/>
          </a:bodyPr>
          <a:lstStyle/>
          <a:p>
            <a:pPr marL="115888" indent="-115888"/>
            <a:r>
              <a:rPr lang="en-US" sz="2400" b="1" u="none"/>
              <a:t>Problem</a:t>
            </a:r>
            <a:endParaRPr lang="en-US" sz="2400" u="none"/>
          </a:p>
          <a:p>
            <a:pPr marL="115888" indent="-115888">
              <a:buFontTx/>
              <a:buChar char="•"/>
            </a:pPr>
            <a:r>
              <a:rPr lang="en-US" sz="2000" u="none"/>
              <a:t>Developing software that achieves the potential efficiency &amp; scalability of async I/O is hard due to the separation in time &amp; space of async operation invocations &amp; their subsequent completion events</a:t>
            </a:r>
          </a:p>
        </p:txBody>
      </p:sp>
      <p:sp>
        <p:nvSpPr>
          <p:cNvPr id="1368070" name="Rectangle 6"/>
          <p:cNvSpPr>
            <a:spLocks noChangeArrowheads="1"/>
          </p:cNvSpPr>
          <p:nvPr/>
        </p:nvSpPr>
        <p:spPr bwMode="auto">
          <a:xfrm>
            <a:off x="4321175" y="889000"/>
            <a:ext cx="4765675" cy="982663"/>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lnSpc>
                <a:spcPct val="90000"/>
              </a:lnSpc>
              <a:defRPr/>
            </a:pPr>
            <a:r>
              <a:rPr lang="en-US" sz="2400" b="1" u="none">
                <a:latin typeface="Arial" charset="0"/>
              </a:rPr>
              <a:t>Solution</a:t>
            </a:r>
            <a:endParaRPr lang="en-US" sz="2400" u="none">
              <a:latin typeface="Arial" charset="0"/>
            </a:endParaRPr>
          </a:p>
          <a:p>
            <a:pPr marL="114300" indent="-114300">
              <a:lnSpc>
                <a:spcPct val="90000"/>
              </a:lnSpc>
              <a:buFontTx/>
              <a:buChar char="•"/>
              <a:defRPr/>
            </a:pPr>
            <a:r>
              <a:rPr lang="en-US" sz="2000" u="none">
                <a:latin typeface="Arial" charset="0"/>
              </a:rPr>
              <a:t>Apply the </a:t>
            </a:r>
            <a:r>
              <a:rPr lang="en-US" sz="2000" i="1" u="none">
                <a:latin typeface="Arial" charset="0"/>
              </a:rPr>
              <a:t>Proactor</a:t>
            </a:r>
            <a:r>
              <a:rPr lang="en-US" sz="2000" u="none">
                <a:latin typeface="Arial" charset="0"/>
              </a:rPr>
              <a:t> architectural pattern (P2) to make efficient use of async I/O</a:t>
            </a:r>
          </a:p>
        </p:txBody>
      </p:sp>
      <p:sp>
        <p:nvSpPr>
          <p:cNvPr id="170016" name="Rectangle 244"/>
          <p:cNvSpPr>
            <a:spLocks noChangeArrowheads="1"/>
          </p:cNvSpPr>
          <p:nvPr/>
        </p:nvSpPr>
        <p:spPr bwMode="auto">
          <a:xfrm>
            <a:off x="2439988" y="3260725"/>
            <a:ext cx="158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grpSp>
        <p:nvGrpSpPr>
          <p:cNvPr id="2" name="Group 293"/>
          <p:cNvGrpSpPr>
            <a:grpSpLocks/>
          </p:cNvGrpSpPr>
          <p:nvPr/>
        </p:nvGrpSpPr>
        <p:grpSpPr bwMode="auto">
          <a:xfrm>
            <a:off x="123825" y="3082925"/>
            <a:ext cx="7943850" cy="3794125"/>
            <a:chOff x="78" y="1942"/>
            <a:chExt cx="5004" cy="2390"/>
          </a:xfrm>
        </p:grpSpPr>
        <p:sp>
          <p:nvSpPr>
            <p:cNvPr id="170021" name="Rectangle 138"/>
            <p:cNvSpPr>
              <a:spLocks noChangeArrowheads="1"/>
            </p:cNvSpPr>
            <p:nvPr/>
          </p:nvSpPr>
          <p:spPr bwMode="auto">
            <a:xfrm>
              <a:off x="1998" y="2162"/>
              <a:ext cx="12" cy="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22" name="Rectangle 148"/>
            <p:cNvSpPr>
              <a:spLocks noChangeArrowheads="1"/>
            </p:cNvSpPr>
            <p:nvPr/>
          </p:nvSpPr>
          <p:spPr bwMode="auto">
            <a:xfrm>
              <a:off x="2716" y="2162"/>
              <a:ext cx="12" cy="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23" name="Rectangle 181"/>
            <p:cNvSpPr>
              <a:spLocks noChangeArrowheads="1"/>
            </p:cNvSpPr>
            <p:nvPr/>
          </p:nvSpPr>
          <p:spPr bwMode="auto">
            <a:xfrm>
              <a:off x="1352" y="3349"/>
              <a:ext cx="12" cy="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24" name="Rectangle 188"/>
            <p:cNvSpPr>
              <a:spLocks noChangeArrowheads="1"/>
            </p:cNvSpPr>
            <p:nvPr/>
          </p:nvSpPr>
          <p:spPr bwMode="auto">
            <a:xfrm>
              <a:off x="1819" y="3948"/>
              <a:ext cx="12" cy="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25" name="Rectangle 201"/>
            <p:cNvSpPr>
              <a:spLocks noChangeArrowheads="1"/>
            </p:cNvSpPr>
            <p:nvPr/>
          </p:nvSpPr>
          <p:spPr bwMode="auto">
            <a:xfrm>
              <a:off x="3003" y="2054"/>
              <a:ext cx="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26" name="Rectangle 265"/>
            <p:cNvSpPr>
              <a:spLocks noChangeArrowheads="1"/>
            </p:cNvSpPr>
            <p:nvPr/>
          </p:nvSpPr>
          <p:spPr bwMode="auto">
            <a:xfrm>
              <a:off x="850" y="3936"/>
              <a:ext cx="12" cy="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27" name="Rectangle 271"/>
            <p:cNvSpPr>
              <a:spLocks noChangeArrowheads="1"/>
            </p:cNvSpPr>
            <p:nvPr/>
          </p:nvSpPr>
          <p:spPr bwMode="auto">
            <a:xfrm>
              <a:off x="1304" y="3984"/>
              <a:ext cx="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28" name="Rectangle 273"/>
            <p:cNvSpPr>
              <a:spLocks noChangeArrowheads="1"/>
            </p:cNvSpPr>
            <p:nvPr/>
          </p:nvSpPr>
          <p:spPr bwMode="auto">
            <a:xfrm>
              <a:off x="1352" y="3948"/>
              <a:ext cx="12" cy="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29" name="Rectangle 115"/>
            <p:cNvSpPr>
              <a:spLocks noChangeAspect="1" noChangeArrowheads="1"/>
            </p:cNvSpPr>
            <p:nvPr/>
          </p:nvSpPr>
          <p:spPr bwMode="auto">
            <a:xfrm>
              <a:off x="4472" y="2985"/>
              <a:ext cx="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30" name="Rectangle 99"/>
            <p:cNvSpPr>
              <a:spLocks noChangeAspect="1" noChangeArrowheads="1"/>
            </p:cNvSpPr>
            <p:nvPr/>
          </p:nvSpPr>
          <p:spPr bwMode="auto">
            <a:xfrm>
              <a:off x="3700" y="3077"/>
              <a:ext cx="137"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31" name="Freeform 100"/>
            <p:cNvSpPr>
              <a:spLocks noChangeAspect="1"/>
            </p:cNvSpPr>
            <p:nvPr/>
          </p:nvSpPr>
          <p:spPr bwMode="auto">
            <a:xfrm>
              <a:off x="3712" y="3039"/>
              <a:ext cx="163" cy="50"/>
            </a:xfrm>
            <a:custGeom>
              <a:avLst/>
              <a:gdLst>
                <a:gd name="T0" fmla="*/ 0 w 155"/>
                <a:gd name="T1" fmla="*/ 0 h 48"/>
                <a:gd name="T2" fmla="*/ 0 w 155"/>
                <a:gd name="T3" fmla="*/ 15 h 48"/>
                <a:gd name="T4" fmla="*/ 138 w 155"/>
                <a:gd name="T5" fmla="*/ 54 h 48"/>
                <a:gd name="T6" fmla="*/ 138 w 155"/>
                <a:gd name="T7" fmla="*/ 54 h 48"/>
                <a:gd name="T8" fmla="*/ 180 w 155"/>
                <a:gd name="T9" fmla="*/ 42 h 48"/>
                <a:gd name="T10" fmla="*/ 138 w 155"/>
                <a:gd name="T11" fmla="*/ 42 h 48"/>
                <a:gd name="T12" fmla="*/ 0 w 155"/>
                <a:gd name="T13" fmla="*/ 0 h 48"/>
                <a:gd name="T14" fmla="*/ 0 60000 65536"/>
                <a:gd name="T15" fmla="*/ 0 60000 65536"/>
                <a:gd name="T16" fmla="*/ 0 60000 65536"/>
                <a:gd name="T17" fmla="*/ 0 60000 65536"/>
                <a:gd name="T18" fmla="*/ 0 60000 65536"/>
                <a:gd name="T19" fmla="*/ 0 60000 65536"/>
                <a:gd name="T20" fmla="*/ 0 60000 65536"/>
                <a:gd name="T21" fmla="*/ 0 w 155"/>
                <a:gd name="T22" fmla="*/ 0 h 48"/>
                <a:gd name="T23" fmla="*/ 155 w 155"/>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5" h="48">
                  <a:moveTo>
                    <a:pt x="0" y="0"/>
                  </a:moveTo>
                  <a:lnTo>
                    <a:pt x="0" y="12"/>
                  </a:lnTo>
                  <a:lnTo>
                    <a:pt x="119" y="48"/>
                  </a:lnTo>
                  <a:lnTo>
                    <a:pt x="155" y="36"/>
                  </a:lnTo>
                  <a:lnTo>
                    <a:pt x="119" y="36"/>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0032" name="Freeform 101"/>
            <p:cNvSpPr>
              <a:spLocks noChangeAspect="1"/>
            </p:cNvSpPr>
            <p:nvPr/>
          </p:nvSpPr>
          <p:spPr bwMode="auto">
            <a:xfrm>
              <a:off x="3712" y="3077"/>
              <a:ext cx="125" cy="50"/>
            </a:xfrm>
            <a:custGeom>
              <a:avLst/>
              <a:gdLst>
                <a:gd name="T0" fmla="*/ 138 w 119"/>
                <a:gd name="T1" fmla="*/ 15 h 48"/>
                <a:gd name="T2" fmla="*/ 138 w 119"/>
                <a:gd name="T3" fmla="*/ 0 h 48"/>
                <a:gd name="T4" fmla="*/ 0 w 119"/>
                <a:gd name="T5" fmla="*/ 42 h 48"/>
                <a:gd name="T6" fmla="*/ 0 w 119"/>
                <a:gd name="T7" fmla="*/ 54 h 48"/>
                <a:gd name="T8" fmla="*/ 138 w 119"/>
                <a:gd name="T9" fmla="*/ 15 h 48"/>
                <a:gd name="T10" fmla="*/ 0 60000 65536"/>
                <a:gd name="T11" fmla="*/ 0 60000 65536"/>
                <a:gd name="T12" fmla="*/ 0 60000 65536"/>
                <a:gd name="T13" fmla="*/ 0 60000 65536"/>
                <a:gd name="T14" fmla="*/ 0 60000 65536"/>
                <a:gd name="T15" fmla="*/ 0 w 119"/>
                <a:gd name="T16" fmla="*/ 0 h 48"/>
                <a:gd name="T17" fmla="*/ 119 w 119"/>
                <a:gd name="T18" fmla="*/ 48 h 48"/>
              </a:gdLst>
              <a:ahLst/>
              <a:cxnLst>
                <a:cxn ang="T10">
                  <a:pos x="T0" y="T1"/>
                </a:cxn>
                <a:cxn ang="T11">
                  <a:pos x="T2" y="T3"/>
                </a:cxn>
                <a:cxn ang="T12">
                  <a:pos x="T4" y="T5"/>
                </a:cxn>
                <a:cxn ang="T13">
                  <a:pos x="T6" y="T7"/>
                </a:cxn>
                <a:cxn ang="T14">
                  <a:pos x="T8" y="T9"/>
                </a:cxn>
              </a:cxnLst>
              <a:rect l="T15" t="T16" r="T17" b="T18"/>
              <a:pathLst>
                <a:path w="119" h="48">
                  <a:moveTo>
                    <a:pt x="119" y="12"/>
                  </a:moveTo>
                  <a:lnTo>
                    <a:pt x="119" y="0"/>
                  </a:lnTo>
                  <a:lnTo>
                    <a:pt x="0" y="36"/>
                  </a:lnTo>
                  <a:lnTo>
                    <a:pt x="0" y="48"/>
                  </a:lnTo>
                  <a:lnTo>
                    <a:pt x="119"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0033" name="Line 105"/>
            <p:cNvSpPr>
              <a:spLocks noChangeAspect="1" noChangeShapeType="1"/>
            </p:cNvSpPr>
            <p:nvPr/>
          </p:nvSpPr>
          <p:spPr bwMode="auto">
            <a:xfrm flipV="1">
              <a:off x="3020" y="3430"/>
              <a:ext cx="2" cy="113"/>
            </a:xfrm>
            <a:prstGeom prst="line">
              <a:avLst/>
            </a:prstGeom>
            <a:noFill/>
            <a:ln w="0">
              <a:solidFill>
                <a:srgbClr val="000000"/>
              </a:solidFill>
              <a:round/>
              <a:headEnd/>
              <a:tailEnd/>
            </a:ln>
          </p:spPr>
          <p:txBody>
            <a:bodyPr/>
            <a:lstStyle/>
            <a:p>
              <a:endParaRPr lang="en-US"/>
            </a:p>
          </p:txBody>
        </p:sp>
        <p:sp>
          <p:nvSpPr>
            <p:cNvPr id="170034" name="Line 106"/>
            <p:cNvSpPr>
              <a:spLocks noChangeAspect="1" noChangeShapeType="1"/>
            </p:cNvSpPr>
            <p:nvPr/>
          </p:nvSpPr>
          <p:spPr bwMode="auto">
            <a:xfrm flipV="1">
              <a:off x="3020" y="3215"/>
              <a:ext cx="2" cy="114"/>
            </a:xfrm>
            <a:prstGeom prst="line">
              <a:avLst/>
            </a:prstGeom>
            <a:noFill/>
            <a:ln w="0">
              <a:solidFill>
                <a:srgbClr val="000000"/>
              </a:solidFill>
              <a:round/>
              <a:headEnd/>
              <a:tailEnd/>
            </a:ln>
          </p:spPr>
          <p:txBody>
            <a:bodyPr/>
            <a:lstStyle/>
            <a:p>
              <a:endParaRPr lang="en-US"/>
            </a:p>
          </p:txBody>
        </p:sp>
        <p:sp>
          <p:nvSpPr>
            <p:cNvPr id="170035" name="Rectangle 108"/>
            <p:cNvSpPr>
              <a:spLocks noChangeAspect="1" noChangeArrowheads="1"/>
            </p:cNvSpPr>
            <p:nvPr/>
          </p:nvSpPr>
          <p:spPr bwMode="auto">
            <a:xfrm>
              <a:off x="3020" y="3077"/>
              <a:ext cx="13" cy="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36" name="Rectangle 110"/>
            <p:cNvSpPr>
              <a:spLocks noChangeAspect="1" noChangeArrowheads="1"/>
            </p:cNvSpPr>
            <p:nvPr/>
          </p:nvSpPr>
          <p:spPr bwMode="auto">
            <a:xfrm>
              <a:off x="3020" y="3077"/>
              <a:ext cx="50"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37" name="Line 111"/>
            <p:cNvSpPr>
              <a:spLocks noChangeAspect="1" noChangeShapeType="1"/>
            </p:cNvSpPr>
            <p:nvPr/>
          </p:nvSpPr>
          <p:spPr bwMode="auto">
            <a:xfrm>
              <a:off x="3146" y="3077"/>
              <a:ext cx="88" cy="1"/>
            </a:xfrm>
            <a:prstGeom prst="line">
              <a:avLst/>
            </a:prstGeom>
            <a:noFill/>
            <a:ln w="0">
              <a:solidFill>
                <a:srgbClr val="000000"/>
              </a:solidFill>
              <a:round/>
              <a:headEnd/>
              <a:tailEnd/>
            </a:ln>
          </p:spPr>
          <p:txBody>
            <a:bodyPr/>
            <a:lstStyle/>
            <a:p>
              <a:endParaRPr lang="en-US"/>
            </a:p>
          </p:txBody>
        </p:sp>
        <p:sp>
          <p:nvSpPr>
            <p:cNvPr id="170038" name="Line 112"/>
            <p:cNvSpPr>
              <a:spLocks noChangeAspect="1" noChangeShapeType="1"/>
            </p:cNvSpPr>
            <p:nvPr/>
          </p:nvSpPr>
          <p:spPr bwMode="auto">
            <a:xfrm>
              <a:off x="3322" y="3077"/>
              <a:ext cx="87" cy="1"/>
            </a:xfrm>
            <a:prstGeom prst="line">
              <a:avLst/>
            </a:prstGeom>
            <a:noFill/>
            <a:ln w="0">
              <a:solidFill>
                <a:srgbClr val="000000"/>
              </a:solidFill>
              <a:round/>
              <a:headEnd/>
              <a:tailEnd/>
            </a:ln>
          </p:spPr>
          <p:txBody>
            <a:bodyPr/>
            <a:lstStyle/>
            <a:p>
              <a:endParaRPr lang="en-US"/>
            </a:p>
          </p:txBody>
        </p:sp>
        <p:sp>
          <p:nvSpPr>
            <p:cNvPr id="170039" name="Line 113"/>
            <p:cNvSpPr>
              <a:spLocks noChangeAspect="1" noChangeShapeType="1"/>
            </p:cNvSpPr>
            <p:nvPr/>
          </p:nvSpPr>
          <p:spPr bwMode="auto">
            <a:xfrm>
              <a:off x="3485" y="3077"/>
              <a:ext cx="88" cy="1"/>
            </a:xfrm>
            <a:prstGeom prst="line">
              <a:avLst/>
            </a:prstGeom>
            <a:noFill/>
            <a:ln w="0">
              <a:solidFill>
                <a:srgbClr val="000000"/>
              </a:solidFill>
              <a:round/>
              <a:headEnd/>
              <a:tailEnd/>
            </a:ln>
          </p:spPr>
          <p:txBody>
            <a:bodyPr/>
            <a:lstStyle/>
            <a:p>
              <a:endParaRPr lang="en-US"/>
            </a:p>
          </p:txBody>
        </p:sp>
        <p:sp>
          <p:nvSpPr>
            <p:cNvPr id="170040" name="Rectangle 116"/>
            <p:cNvSpPr>
              <a:spLocks noChangeAspect="1" noChangeArrowheads="1"/>
            </p:cNvSpPr>
            <p:nvPr/>
          </p:nvSpPr>
          <p:spPr bwMode="auto">
            <a:xfrm>
              <a:off x="3662" y="3077"/>
              <a:ext cx="38"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41" name="Rectangle 117"/>
            <p:cNvSpPr>
              <a:spLocks noChangeAspect="1" noChangeArrowheads="1"/>
            </p:cNvSpPr>
            <p:nvPr/>
          </p:nvSpPr>
          <p:spPr bwMode="auto">
            <a:xfrm>
              <a:off x="1926" y="2635"/>
              <a:ext cx="981" cy="681"/>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70042" name="Rectangle 120"/>
            <p:cNvSpPr>
              <a:spLocks noChangeAspect="1" noChangeArrowheads="1"/>
            </p:cNvSpPr>
            <p:nvPr/>
          </p:nvSpPr>
          <p:spPr bwMode="auto">
            <a:xfrm>
              <a:off x="2907" y="2849"/>
              <a:ext cx="943"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43" name="Rectangle 121"/>
            <p:cNvSpPr>
              <a:spLocks noChangeAspect="1" noChangeArrowheads="1"/>
            </p:cNvSpPr>
            <p:nvPr/>
          </p:nvSpPr>
          <p:spPr bwMode="auto">
            <a:xfrm>
              <a:off x="418" y="2635"/>
              <a:ext cx="1357" cy="70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70044" name="Rectangle 125"/>
            <p:cNvSpPr>
              <a:spLocks noChangeAspect="1" noChangeArrowheads="1"/>
            </p:cNvSpPr>
            <p:nvPr/>
          </p:nvSpPr>
          <p:spPr bwMode="auto">
            <a:xfrm>
              <a:off x="4341" y="3405"/>
              <a:ext cx="12" cy="29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45" name="Rectangle 126"/>
            <p:cNvSpPr>
              <a:spLocks noChangeAspect="1" noChangeArrowheads="1"/>
            </p:cNvSpPr>
            <p:nvPr/>
          </p:nvSpPr>
          <p:spPr bwMode="auto">
            <a:xfrm>
              <a:off x="3133" y="2723"/>
              <a:ext cx="567" cy="22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70046" name="Rectangle 127"/>
            <p:cNvSpPr>
              <a:spLocks noChangeAspect="1" noChangeArrowheads="1"/>
            </p:cNvSpPr>
            <p:nvPr/>
          </p:nvSpPr>
          <p:spPr bwMode="auto">
            <a:xfrm>
              <a:off x="3133" y="2723"/>
              <a:ext cx="579"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47" name="Rectangle 128"/>
            <p:cNvSpPr>
              <a:spLocks noChangeAspect="1" noChangeArrowheads="1"/>
            </p:cNvSpPr>
            <p:nvPr/>
          </p:nvSpPr>
          <p:spPr bwMode="auto">
            <a:xfrm>
              <a:off x="3700" y="2723"/>
              <a:ext cx="12" cy="24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48" name="Rectangle 129"/>
            <p:cNvSpPr>
              <a:spLocks noChangeAspect="1" noChangeArrowheads="1"/>
            </p:cNvSpPr>
            <p:nvPr/>
          </p:nvSpPr>
          <p:spPr bwMode="auto">
            <a:xfrm>
              <a:off x="3133" y="2950"/>
              <a:ext cx="567"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49" name="Rectangle 130"/>
            <p:cNvSpPr>
              <a:spLocks noChangeAspect="1" noChangeArrowheads="1"/>
            </p:cNvSpPr>
            <p:nvPr/>
          </p:nvSpPr>
          <p:spPr bwMode="auto">
            <a:xfrm>
              <a:off x="3133" y="2723"/>
              <a:ext cx="13" cy="22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50" name="Rectangle 131"/>
            <p:cNvSpPr>
              <a:spLocks noChangeAspect="1" noChangeArrowheads="1"/>
            </p:cNvSpPr>
            <p:nvPr/>
          </p:nvSpPr>
          <p:spPr bwMode="auto">
            <a:xfrm>
              <a:off x="3209" y="2774"/>
              <a:ext cx="426" cy="154"/>
            </a:xfrm>
            <a:prstGeom prst="rect">
              <a:avLst/>
            </a:prstGeom>
            <a:noFill/>
            <a:ln w="9525">
              <a:noFill/>
              <a:miter lim="800000"/>
              <a:headEnd/>
              <a:tailEnd/>
            </a:ln>
          </p:spPr>
          <p:txBody>
            <a:bodyPr wrap="none" lIns="0" tIns="0" rIns="0" bIns="0">
              <a:spAutoFit/>
            </a:bodyPr>
            <a:lstStyle/>
            <a:p>
              <a:r>
                <a:rPr lang="en-US" sz="1600" b="1" u="none">
                  <a:solidFill>
                    <a:srgbClr val="000000"/>
                  </a:solidFill>
                </a:rPr>
                <a:t>Handle</a:t>
              </a:r>
              <a:endParaRPr lang="en-US" sz="2000" b="1" u="none"/>
            </a:p>
          </p:txBody>
        </p:sp>
        <p:sp>
          <p:nvSpPr>
            <p:cNvPr id="170051" name="Rectangle 132"/>
            <p:cNvSpPr>
              <a:spLocks noChangeAspect="1" noChangeArrowheads="1"/>
            </p:cNvSpPr>
            <p:nvPr/>
          </p:nvSpPr>
          <p:spPr bwMode="auto">
            <a:xfrm>
              <a:off x="1662" y="3354"/>
              <a:ext cx="707" cy="134"/>
            </a:xfrm>
            <a:prstGeom prst="rect">
              <a:avLst/>
            </a:prstGeom>
            <a:noFill/>
            <a:ln w="9525">
              <a:noFill/>
              <a:miter lim="800000"/>
              <a:headEnd/>
              <a:tailEnd/>
            </a:ln>
          </p:spPr>
          <p:txBody>
            <a:bodyPr wrap="none" lIns="0" tIns="0" rIns="0" bIns="0">
              <a:spAutoFit/>
            </a:bodyPr>
            <a:lstStyle/>
            <a:p>
              <a:r>
                <a:rPr lang="en-US" sz="1400" u="none">
                  <a:solidFill>
                    <a:srgbClr val="000000"/>
                  </a:solidFill>
                </a:rPr>
                <a:t>&lt;&lt;executes&gt;&gt;</a:t>
              </a:r>
              <a:endParaRPr lang="en-US" sz="2000" b="1" u="none"/>
            </a:p>
          </p:txBody>
        </p:sp>
        <p:sp>
          <p:nvSpPr>
            <p:cNvPr id="170052" name="Rectangle 133"/>
            <p:cNvSpPr>
              <a:spLocks noChangeAspect="1" noChangeArrowheads="1"/>
            </p:cNvSpPr>
            <p:nvPr/>
          </p:nvSpPr>
          <p:spPr bwMode="auto">
            <a:xfrm>
              <a:off x="3736" y="3077"/>
              <a:ext cx="78" cy="240"/>
            </a:xfrm>
            <a:prstGeom prst="rect">
              <a:avLst/>
            </a:prstGeom>
            <a:noFill/>
            <a:ln w="9525">
              <a:noFill/>
              <a:miter lim="800000"/>
              <a:headEnd/>
              <a:tailEnd/>
            </a:ln>
          </p:spPr>
          <p:txBody>
            <a:bodyPr wrap="none" lIns="0" tIns="0" rIns="0" bIns="0">
              <a:spAutoFit/>
            </a:bodyPr>
            <a:lstStyle/>
            <a:p>
              <a:r>
                <a:rPr lang="en-US" sz="2500" u="none">
                  <a:solidFill>
                    <a:srgbClr val="000000"/>
                  </a:solidFill>
                </a:rPr>
                <a:t>*</a:t>
              </a:r>
              <a:endParaRPr lang="en-US" sz="2000" b="1" u="none"/>
            </a:p>
          </p:txBody>
        </p:sp>
        <p:sp>
          <p:nvSpPr>
            <p:cNvPr id="170053" name="Rectangle 134"/>
            <p:cNvSpPr>
              <a:spLocks noChangeAspect="1" noChangeArrowheads="1"/>
            </p:cNvSpPr>
            <p:nvPr/>
          </p:nvSpPr>
          <p:spPr bwMode="auto">
            <a:xfrm>
              <a:off x="870" y="1942"/>
              <a:ext cx="1471" cy="379"/>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70054" name="Rectangle 135"/>
            <p:cNvSpPr>
              <a:spLocks noChangeAspect="1" noChangeArrowheads="1"/>
            </p:cNvSpPr>
            <p:nvPr/>
          </p:nvSpPr>
          <p:spPr bwMode="auto">
            <a:xfrm>
              <a:off x="1272" y="2584"/>
              <a:ext cx="13" cy="13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55" name="Freeform 136"/>
            <p:cNvSpPr>
              <a:spLocks noChangeAspect="1"/>
            </p:cNvSpPr>
            <p:nvPr/>
          </p:nvSpPr>
          <p:spPr bwMode="auto">
            <a:xfrm>
              <a:off x="1272" y="2584"/>
              <a:ext cx="51" cy="190"/>
            </a:xfrm>
            <a:custGeom>
              <a:avLst/>
              <a:gdLst>
                <a:gd name="T0" fmla="*/ 57 w 48"/>
                <a:gd name="T1" fmla="*/ 0 h 180"/>
                <a:gd name="T2" fmla="*/ 43 w 48"/>
                <a:gd name="T3" fmla="*/ 0 h 180"/>
                <a:gd name="T4" fmla="*/ 0 w 48"/>
                <a:gd name="T5" fmla="*/ 155 h 180"/>
                <a:gd name="T6" fmla="*/ 0 w 48"/>
                <a:gd name="T7" fmla="*/ 155 h 180"/>
                <a:gd name="T8" fmla="*/ 15 w 48"/>
                <a:gd name="T9" fmla="*/ 212 h 180"/>
                <a:gd name="T10" fmla="*/ 15 w 48"/>
                <a:gd name="T11" fmla="*/ 155 h 180"/>
                <a:gd name="T12" fmla="*/ 57 w 48"/>
                <a:gd name="T13" fmla="*/ 0 h 180"/>
                <a:gd name="T14" fmla="*/ 0 60000 65536"/>
                <a:gd name="T15" fmla="*/ 0 60000 65536"/>
                <a:gd name="T16" fmla="*/ 0 60000 65536"/>
                <a:gd name="T17" fmla="*/ 0 60000 65536"/>
                <a:gd name="T18" fmla="*/ 0 60000 65536"/>
                <a:gd name="T19" fmla="*/ 0 60000 65536"/>
                <a:gd name="T20" fmla="*/ 0 60000 65536"/>
                <a:gd name="T21" fmla="*/ 0 w 48"/>
                <a:gd name="T22" fmla="*/ 0 h 180"/>
                <a:gd name="T23" fmla="*/ 48 w 48"/>
                <a:gd name="T24" fmla="*/ 180 h 1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80">
                  <a:moveTo>
                    <a:pt x="48" y="0"/>
                  </a:moveTo>
                  <a:lnTo>
                    <a:pt x="36" y="0"/>
                  </a:lnTo>
                  <a:lnTo>
                    <a:pt x="0" y="132"/>
                  </a:lnTo>
                  <a:lnTo>
                    <a:pt x="12" y="180"/>
                  </a:lnTo>
                  <a:lnTo>
                    <a:pt x="12" y="132"/>
                  </a:lnTo>
                  <a:lnTo>
                    <a:pt x="48"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0056" name="Freeform 137"/>
            <p:cNvSpPr>
              <a:spLocks noChangeAspect="1"/>
            </p:cNvSpPr>
            <p:nvPr/>
          </p:nvSpPr>
          <p:spPr bwMode="auto">
            <a:xfrm>
              <a:off x="1234" y="2584"/>
              <a:ext cx="51" cy="139"/>
            </a:xfrm>
            <a:custGeom>
              <a:avLst/>
              <a:gdLst>
                <a:gd name="T0" fmla="*/ 43 w 48"/>
                <a:gd name="T1" fmla="*/ 154 h 132"/>
                <a:gd name="T2" fmla="*/ 57 w 48"/>
                <a:gd name="T3" fmla="*/ 154 h 132"/>
                <a:gd name="T4" fmla="*/ 15 w 48"/>
                <a:gd name="T5" fmla="*/ 0 h 132"/>
                <a:gd name="T6" fmla="*/ 0 w 48"/>
                <a:gd name="T7" fmla="*/ 0 h 132"/>
                <a:gd name="T8" fmla="*/ 43 w 48"/>
                <a:gd name="T9" fmla="*/ 154 h 132"/>
                <a:gd name="T10" fmla="*/ 0 60000 65536"/>
                <a:gd name="T11" fmla="*/ 0 60000 65536"/>
                <a:gd name="T12" fmla="*/ 0 60000 65536"/>
                <a:gd name="T13" fmla="*/ 0 60000 65536"/>
                <a:gd name="T14" fmla="*/ 0 60000 65536"/>
                <a:gd name="T15" fmla="*/ 0 w 48"/>
                <a:gd name="T16" fmla="*/ 0 h 132"/>
                <a:gd name="T17" fmla="*/ 48 w 48"/>
                <a:gd name="T18" fmla="*/ 132 h 132"/>
              </a:gdLst>
              <a:ahLst/>
              <a:cxnLst>
                <a:cxn ang="T10">
                  <a:pos x="T0" y="T1"/>
                </a:cxn>
                <a:cxn ang="T11">
                  <a:pos x="T2" y="T3"/>
                </a:cxn>
                <a:cxn ang="T12">
                  <a:pos x="T4" y="T5"/>
                </a:cxn>
                <a:cxn ang="T13">
                  <a:pos x="T6" y="T7"/>
                </a:cxn>
                <a:cxn ang="T14">
                  <a:pos x="T8" y="T9"/>
                </a:cxn>
              </a:cxnLst>
              <a:rect l="T15" t="T16" r="T17" b="T18"/>
              <a:pathLst>
                <a:path w="48" h="132">
                  <a:moveTo>
                    <a:pt x="36" y="132"/>
                  </a:moveTo>
                  <a:lnTo>
                    <a:pt x="48" y="132"/>
                  </a:lnTo>
                  <a:lnTo>
                    <a:pt x="12" y="0"/>
                  </a:lnTo>
                  <a:lnTo>
                    <a:pt x="0" y="0"/>
                  </a:lnTo>
                  <a:lnTo>
                    <a:pt x="36" y="13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0057" name="Rectangle 140"/>
            <p:cNvSpPr>
              <a:spLocks noChangeAspect="1" noChangeArrowheads="1"/>
            </p:cNvSpPr>
            <p:nvPr/>
          </p:nvSpPr>
          <p:spPr bwMode="auto">
            <a:xfrm>
              <a:off x="1285" y="2270"/>
              <a:ext cx="12" cy="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58" name="Line 141"/>
            <p:cNvSpPr>
              <a:spLocks noChangeAspect="1" noChangeShapeType="1"/>
            </p:cNvSpPr>
            <p:nvPr/>
          </p:nvSpPr>
          <p:spPr bwMode="auto">
            <a:xfrm>
              <a:off x="1285" y="2384"/>
              <a:ext cx="1" cy="88"/>
            </a:xfrm>
            <a:prstGeom prst="line">
              <a:avLst/>
            </a:prstGeom>
            <a:noFill/>
            <a:ln w="0">
              <a:solidFill>
                <a:srgbClr val="000000"/>
              </a:solidFill>
              <a:round/>
              <a:headEnd/>
              <a:tailEnd/>
            </a:ln>
          </p:spPr>
          <p:txBody>
            <a:bodyPr/>
            <a:lstStyle/>
            <a:p>
              <a:endParaRPr lang="en-US"/>
            </a:p>
          </p:txBody>
        </p:sp>
        <p:sp>
          <p:nvSpPr>
            <p:cNvPr id="170059" name="Rectangle 144"/>
            <p:cNvSpPr>
              <a:spLocks noChangeAspect="1" noChangeArrowheads="1"/>
            </p:cNvSpPr>
            <p:nvPr/>
          </p:nvSpPr>
          <p:spPr bwMode="auto">
            <a:xfrm>
              <a:off x="1285" y="2534"/>
              <a:ext cx="12" cy="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60" name="Rectangle 145"/>
            <p:cNvSpPr>
              <a:spLocks noChangeAspect="1" noChangeArrowheads="1"/>
            </p:cNvSpPr>
            <p:nvPr/>
          </p:nvSpPr>
          <p:spPr bwMode="auto">
            <a:xfrm>
              <a:off x="2027" y="2584"/>
              <a:ext cx="13" cy="13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61" name="Freeform 146"/>
            <p:cNvSpPr>
              <a:spLocks noChangeAspect="1"/>
            </p:cNvSpPr>
            <p:nvPr/>
          </p:nvSpPr>
          <p:spPr bwMode="auto">
            <a:xfrm>
              <a:off x="2027" y="2584"/>
              <a:ext cx="50" cy="190"/>
            </a:xfrm>
            <a:custGeom>
              <a:avLst/>
              <a:gdLst>
                <a:gd name="T0" fmla="*/ 54 w 48"/>
                <a:gd name="T1" fmla="*/ 0 h 180"/>
                <a:gd name="T2" fmla="*/ 42 w 48"/>
                <a:gd name="T3" fmla="*/ 0 h 180"/>
                <a:gd name="T4" fmla="*/ 0 w 48"/>
                <a:gd name="T5" fmla="*/ 155 h 180"/>
                <a:gd name="T6" fmla="*/ 0 w 48"/>
                <a:gd name="T7" fmla="*/ 155 h 180"/>
                <a:gd name="T8" fmla="*/ 15 w 48"/>
                <a:gd name="T9" fmla="*/ 212 h 180"/>
                <a:gd name="T10" fmla="*/ 15 w 48"/>
                <a:gd name="T11" fmla="*/ 155 h 180"/>
                <a:gd name="T12" fmla="*/ 54 w 48"/>
                <a:gd name="T13" fmla="*/ 0 h 180"/>
                <a:gd name="T14" fmla="*/ 0 60000 65536"/>
                <a:gd name="T15" fmla="*/ 0 60000 65536"/>
                <a:gd name="T16" fmla="*/ 0 60000 65536"/>
                <a:gd name="T17" fmla="*/ 0 60000 65536"/>
                <a:gd name="T18" fmla="*/ 0 60000 65536"/>
                <a:gd name="T19" fmla="*/ 0 60000 65536"/>
                <a:gd name="T20" fmla="*/ 0 60000 65536"/>
                <a:gd name="T21" fmla="*/ 0 w 48"/>
                <a:gd name="T22" fmla="*/ 0 h 180"/>
                <a:gd name="T23" fmla="*/ 48 w 48"/>
                <a:gd name="T24" fmla="*/ 180 h 1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80">
                  <a:moveTo>
                    <a:pt x="48" y="0"/>
                  </a:moveTo>
                  <a:lnTo>
                    <a:pt x="36" y="0"/>
                  </a:lnTo>
                  <a:lnTo>
                    <a:pt x="0" y="132"/>
                  </a:lnTo>
                  <a:lnTo>
                    <a:pt x="12" y="180"/>
                  </a:lnTo>
                  <a:lnTo>
                    <a:pt x="12" y="132"/>
                  </a:lnTo>
                  <a:lnTo>
                    <a:pt x="48"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0062" name="Freeform 147"/>
            <p:cNvSpPr>
              <a:spLocks noChangeAspect="1"/>
            </p:cNvSpPr>
            <p:nvPr/>
          </p:nvSpPr>
          <p:spPr bwMode="auto">
            <a:xfrm>
              <a:off x="1989" y="2584"/>
              <a:ext cx="51" cy="139"/>
            </a:xfrm>
            <a:custGeom>
              <a:avLst/>
              <a:gdLst>
                <a:gd name="T0" fmla="*/ 43 w 48"/>
                <a:gd name="T1" fmla="*/ 154 h 132"/>
                <a:gd name="T2" fmla="*/ 57 w 48"/>
                <a:gd name="T3" fmla="*/ 154 h 132"/>
                <a:gd name="T4" fmla="*/ 15 w 48"/>
                <a:gd name="T5" fmla="*/ 0 h 132"/>
                <a:gd name="T6" fmla="*/ 0 w 48"/>
                <a:gd name="T7" fmla="*/ 0 h 132"/>
                <a:gd name="T8" fmla="*/ 43 w 48"/>
                <a:gd name="T9" fmla="*/ 154 h 132"/>
                <a:gd name="T10" fmla="*/ 0 60000 65536"/>
                <a:gd name="T11" fmla="*/ 0 60000 65536"/>
                <a:gd name="T12" fmla="*/ 0 60000 65536"/>
                <a:gd name="T13" fmla="*/ 0 60000 65536"/>
                <a:gd name="T14" fmla="*/ 0 60000 65536"/>
                <a:gd name="T15" fmla="*/ 0 w 48"/>
                <a:gd name="T16" fmla="*/ 0 h 132"/>
                <a:gd name="T17" fmla="*/ 48 w 48"/>
                <a:gd name="T18" fmla="*/ 132 h 132"/>
              </a:gdLst>
              <a:ahLst/>
              <a:cxnLst>
                <a:cxn ang="T10">
                  <a:pos x="T0" y="T1"/>
                </a:cxn>
                <a:cxn ang="T11">
                  <a:pos x="T2" y="T3"/>
                </a:cxn>
                <a:cxn ang="T12">
                  <a:pos x="T4" y="T5"/>
                </a:cxn>
                <a:cxn ang="T13">
                  <a:pos x="T6" y="T7"/>
                </a:cxn>
                <a:cxn ang="T14">
                  <a:pos x="T8" y="T9"/>
                </a:cxn>
              </a:cxnLst>
              <a:rect l="T15" t="T16" r="T17" b="T18"/>
              <a:pathLst>
                <a:path w="48" h="132">
                  <a:moveTo>
                    <a:pt x="36" y="132"/>
                  </a:moveTo>
                  <a:lnTo>
                    <a:pt x="48" y="132"/>
                  </a:lnTo>
                  <a:lnTo>
                    <a:pt x="12" y="0"/>
                  </a:lnTo>
                  <a:lnTo>
                    <a:pt x="0" y="0"/>
                  </a:lnTo>
                  <a:lnTo>
                    <a:pt x="36" y="13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0063" name="Rectangle 150"/>
            <p:cNvSpPr>
              <a:spLocks noChangeAspect="1" noChangeArrowheads="1"/>
            </p:cNvSpPr>
            <p:nvPr/>
          </p:nvSpPr>
          <p:spPr bwMode="auto">
            <a:xfrm>
              <a:off x="2040" y="2270"/>
              <a:ext cx="12" cy="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64" name="Line 151"/>
            <p:cNvSpPr>
              <a:spLocks noChangeAspect="1" noChangeShapeType="1"/>
            </p:cNvSpPr>
            <p:nvPr/>
          </p:nvSpPr>
          <p:spPr bwMode="auto">
            <a:xfrm>
              <a:off x="2040" y="2384"/>
              <a:ext cx="1" cy="88"/>
            </a:xfrm>
            <a:prstGeom prst="line">
              <a:avLst/>
            </a:prstGeom>
            <a:noFill/>
            <a:ln w="0">
              <a:solidFill>
                <a:srgbClr val="000000"/>
              </a:solidFill>
              <a:round/>
              <a:headEnd/>
              <a:tailEnd/>
            </a:ln>
          </p:spPr>
          <p:txBody>
            <a:bodyPr/>
            <a:lstStyle/>
            <a:p>
              <a:endParaRPr lang="en-US"/>
            </a:p>
          </p:txBody>
        </p:sp>
        <p:sp>
          <p:nvSpPr>
            <p:cNvPr id="170065" name="Rectangle 154"/>
            <p:cNvSpPr>
              <a:spLocks noChangeAspect="1" noChangeArrowheads="1"/>
            </p:cNvSpPr>
            <p:nvPr/>
          </p:nvSpPr>
          <p:spPr bwMode="auto">
            <a:xfrm>
              <a:off x="2040" y="2534"/>
              <a:ext cx="12" cy="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66" name="Rectangle 155"/>
            <p:cNvSpPr>
              <a:spLocks noChangeAspect="1" noChangeArrowheads="1"/>
            </p:cNvSpPr>
            <p:nvPr/>
          </p:nvSpPr>
          <p:spPr bwMode="auto">
            <a:xfrm>
              <a:off x="757" y="2447"/>
              <a:ext cx="496" cy="134"/>
            </a:xfrm>
            <a:prstGeom prst="rect">
              <a:avLst/>
            </a:prstGeom>
            <a:noFill/>
            <a:ln w="9525">
              <a:noFill/>
              <a:miter lim="800000"/>
              <a:headEnd/>
              <a:tailEnd/>
            </a:ln>
          </p:spPr>
          <p:txBody>
            <a:bodyPr wrap="none" lIns="0" tIns="0" rIns="0" bIns="0">
              <a:spAutoFit/>
            </a:bodyPr>
            <a:lstStyle/>
            <a:p>
              <a:r>
                <a:rPr lang="en-US" sz="1400" u="none">
                  <a:solidFill>
                    <a:srgbClr val="000000"/>
                  </a:solidFill>
                </a:rPr>
                <a:t>&lt;&lt;uses&gt;&gt;</a:t>
              </a:r>
              <a:endParaRPr lang="en-US" sz="2000" b="1" u="none"/>
            </a:p>
          </p:txBody>
        </p:sp>
        <p:sp>
          <p:nvSpPr>
            <p:cNvPr id="170067" name="Rectangle 156"/>
            <p:cNvSpPr>
              <a:spLocks noChangeAspect="1" noChangeArrowheads="1"/>
            </p:cNvSpPr>
            <p:nvPr/>
          </p:nvSpPr>
          <p:spPr bwMode="auto">
            <a:xfrm>
              <a:off x="2945" y="2597"/>
              <a:ext cx="875" cy="134"/>
            </a:xfrm>
            <a:prstGeom prst="rect">
              <a:avLst/>
            </a:prstGeom>
            <a:noFill/>
            <a:ln w="9525">
              <a:noFill/>
              <a:miter lim="800000"/>
              <a:headEnd/>
              <a:tailEnd/>
            </a:ln>
          </p:spPr>
          <p:txBody>
            <a:bodyPr wrap="none" lIns="0" tIns="0" rIns="0" bIns="0">
              <a:spAutoFit/>
            </a:bodyPr>
            <a:lstStyle/>
            <a:p>
              <a:r>
                <a:rPr lang="en-US" sz="1400" u="none">
                  <a:solidFill>
                    <a:srgbClr val="000000"/>
                  </a:solidFill>
                </a:rPr>
                <a:t>is associated with</a:t>
              </a:r>
              <a:endParaRPr lang="en-US" sz="2000" b="1" u="none"/>
            </a:p>
          </p:txBody>
        </p:sp>
        <p:sp>
          <p:nvSpPr>
            <p:cNvPr id="170068" name="Rectangle 157"/>
            <p:cNvSpPr>
              <a:spLocks noChangeAspect="1" noChangeArrowheads="1"/>
            </p:cNvSpPr>
            <p:nvPr/>
          </p:nvSpPr>
          <p:spPr bwMode="auto">
            <a:xfrm>
              <a:off x="2417" y="3316"/>
              <a:ext cx="12" cy="12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69" name="Freeform 158"/>
            <p:cNvSpPr>
              <a:spLocks noChangeAspect="1"/>
            </p:cNvSpPr>
            <p:nvPr/>
          </p:nvSpPr>
          <p:spPr bwMode="auto">
            <a:xfrm>
              <a:off x="2379" y="3278"/>
              <a:ext cx="50" cy="164"/>
            </a:xfrm>
            <a:custGeom>
              <a:avLst/>
              <a:gdLst>
                <a:gd name="T0" fmla="*/ 0 w 47"/>
                <a:gd name="T1" fmla="*/ 181 h 156"/>
                <a:gd name="T2" fmla="*/ 15 w 47"/>
                <a:gd name="T3" fmla="*/ 181 h 156"/>
                <a:gd name="T4" fmla="*/ 56 w 47"/>
                <a:gd name="T5" fmla="*/ 42 h 156"/>
                <a:gd name="T6" fmla="*/ 56 w 47"/>
                <a:gd name="T7" fmla="*/ 42 h 156"/>
                <a:gd name="T8" fmla="*/ 43 w 47"/>
                <a:gd name="T9" fmla="*/ 0 h 156"/>
                <a:gd name="T10" fmla="*/ 43 w 47"/>
                <a:gd name="T11" fmla="*/ 42 h 156"/>
                <a:gd name="T12" fmla="*/ 0 w 47"/>
                <a:gd name="T13" fmla="*/ 181 h 156"/>
                <a:gd name="T14" fmla="*/ 0 60000 65536"/>
                <a:gd name="T15" fmla="*/ 0 60000 65536"/>
                <a:gd name="T16" fmla="*/ 0 60000 65536"/>
                <a:gd name="T17" fmla="*/ 0 60000 65536"/>
                <a:gd name="T18" fmla="*/ 0 60000 65536"/>
                <a:gd name="T19" fmla="*/ 0 60000 65536"/>
                <a:gd name="T20" fmla="*/ 0 60000 65536"/>
                <a:gd name="T21" fmla="*/ 0 w 47"/>
                <a:gd name="T22" fmla="*/ 0 h 156"/>
                <a:gd name="T23" fmla="*/ 47 w 47"/>
                <a:gd name="T24" fmla="*/ 156 h 1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 h="156">
                  <a:moveTo>
                    <a:pt x="0" y="156"/>
                  </a:moveTo>
                  <a:lnTo>
                    <a:pt x="12" y="156"/>
                  </a:lnTo>
                  <a:lnTo>
                    <a:pt x="47" y="36"/>
                  </a:lnTo>
                  <a:lnTo>
                    <a:pt x="36" y="0"/>
                  </a:lnTo>
                  <a:lnTo>
                    <a:pt x="36" y="36"/>
                  </a:lnTo>
                  <a:lnTo>
                    <a:pt x="0" y="15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0070" name="Freeform 159"/>
            <p:cNvSpPr>
              <a:spLocks noChangeAspect="1"/>
            </p:cNvSpPr>
            <p:nvPr/>
          </p:nvSpPr>
          <p:spPr bwMode="auto">
            <a:xfrm>
              <a:off x="2417" y="3316"/>
              <a:ext cx="49" cy="126"/>
            </a:xfrm>
            <a:custGeom>
              <a:avLst/>
              <a:gdLst>
                <a:gd name="T0" fmla="*/ 11 w 47"/>
                <a:gd name="T1" fmla="*/ 0 h 120"/>
                <a:gd name="T2" fmla="*/ 0 w 47"/>
                <a:gd name="T3" fmla="*/ 0 h 120"/>
                <a:gd name="T4" fmla="*/ 40 w 47"/>
                <a:gd name="T5" fmla="*/ 139 h 120"/>
                <a:gd name="T6" fmla="*/ 53 w 47"/>
                <a:gd name="T7" fmla="*/ 139 h 120"/>
                <a:gd name="T8" fmla="*/ 11 w 47"/>
                <a:gd name="T9" fmla="*/ 0 h 120"/>
                <a:gd name="T10" fmla="*/ 0 60000 65536"/>
                <a:gd name="T11" fmla="*/ 0 60000 65536"/>
                <a:gd name="T12" fmla="*/ 0 60000 65536"/>
                <a:gd name="T13" fmla="*/ 0 60000 65536"/>
                <a:gd name="T14" fmla="*/ 0 60000 65536"/>
                <a:gd name="T15" fmla="*/ 0 w 47"/>
                <a:gd name="T16" fmla="*/ 0 h 120"/>
                <a:gd name="T17" fmla="*/ 47 w 47"/>
                <a:gd name="T18" fmla="*/ 120 h 120"/>
              </a:gdLst>
              <a:ahLst/>
              <a:cxnLst>
                <a:cxn ang="T10">
                  <a:pos x="T0" y="T1"/>
                </a:cxn>
                <a:cxn ang="T11">
                  <a:pos x="T2" y="T3"/>
                </a:cxn>
                <a:cxn ang="T12">
                  <a:pos x="T4" y="T5"/>
                </a:cxn>
                <a:cxn ang="T13">
                  <a:pos x="T6" y="T7"/>
                </a:cxn>
                <a:cxn ang="T14">
                  <a:pos x="T8" y="T9"/>
                </a:cxn>
              </a:cxnLst>
              <a:rect l="T15" t="T16" r="T17" b="T18"/>
              <a:pathLst>
                <a:path w="47" h="120">
                  <a:moveTo>
                    <a:pt x="11" y="0"/>
                  </a:moveTo>
                  <a:lnTo>
                    <a:pt x="0" y="0"/>
                  </a:lnTo>
                  <a:lnTo>
                    <a:pt x="35" y="120"/>
                  </a:lnTo>
                  <a:lnTo>
                    <a:pt x="47" y="120"/>
                  </a:lnTo>
                  <a:lnTo>
                    <a:pt x="11"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0071" name="Rectangle 162"/>
            <p:cNvSpPr>
              <a:spLocks noChangeAspect="1" noChangeArrowheads="1"/>
            </p:cNvSpPr>
            <p:nvPr/>
          </p:nvSpPr>
          <p:spPr bwMode="auto">
            <a:xfrm>
              <a:off x="1511" y="3304"/>
              <a:ext cx="12" cy="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72" name="Rectangle 164"/>
            <p:cNvSpPr>
              <a:spLocks noChangeAspect="1" noChangeArrowheads="1"/>
            </p:cNvSpPr>
            <p:nvPr/>
          </p:nvSpPr>
          <p:spPr bwMode="auto">
            <a:xfrm>
              <a:off x="1511" y="3468"/>
              <a:ext cx="12" cy="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73" name="Rectangle 166"/>
            <p:cNvSpPr>
              <a:spLocks noChangeAspect="1" noChangeArrowheads="1"/>
            </p:cNvSpPr>
            <p:nvPr/>
          </p:nvSpPr>
          <p:spPr bwMode="auto">
            <a:xfrm>
              <a:off x="1511" y="3518"/>
              <a:ext cx="50"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74" name="Line 167"/>
            <p:cNvSpPr>
              <a:spLocks noChangeAspect="1" noChangeShapeType="1"/>
            </p:cNvSpPr>
            <p:nvPr/>
          </p:nvSpPr>
          <p:spPr bwMode="auto">
            <a:xfrm>
              <a:off x="1637" y="3518"/>
              <a:ext cx="101" cy="1"/>
            </a:xfrm>
            <a:prstGeom prst="line">
              <a:avLst/>
            </a:prstGeom>
            <a:noFill/>
            <a:ln w="0">
              <a:solidFill>
                <a:srgbClr val="000000"/>
              </a:solidFill>
              <a:round/>
              <a:headEnd/>
              <a:tailEnd/>
            </a:ln>
          </p:spPr>
          <p:txBody>
            <a:bodyPr/>
            <a:lstStyle/>
            <a:p>
              <a:endParaRPr lang="en-US"/>
            </a:p>
          </p:txBody>
        </p:sp>
        <p:sp>
          <p:nvSpPr>
            <p:cNvPr id="170075" name="Line 168"/>
            <p:cNvSpPr>
              <a:spLocks noChangeAspect="1" noChangeShapeType="1"/>
            </p:cNvSpPr>
            <p:nvPr/>
          </p:nvSpPr>
          <p:spPr bwMode="auto">
            <a:xfrm>
              <a:off x="1825" y="3518"/>
              <a:ext cx="101" cy="1"/>
            </a:xfrm>
            <a:prstGeom prst="line">
              <a:avLst/>
            </a:prstGeom>
            <a:noFill/>
            <a:ln w="0">
              <a:solidFill>
                <a:srgbClr val="000000"/>
              </a:solidFill>
              <a:round/>
              <a:headEnd/>
              <a:tailEnd/>
            </a:ln>
          </p:spPr>
          <p:txBody>
            <a:bodyPr/>
            <a:lstStyle/>
            <a:p>
              <a:endParaRPr lang="en-US"/>
            </a:p>
          </p:txBody>
        </p:sp>
        <p:sp>
          <p:nvSpPr>
            <p:cNvPr id="170076" name="Line 169"/>
            <p:cNvSpPr>
              <a:spLocks noChangeAspect="1" noChangeShapeType="1"/>
            </p:cNvSpPr>
            <p:nvPr/>
          </p:nvSpPr>
          <p:spPr bwMode="auto">
            <a:xfrm>
              <a:off x="2002" y="3518"/>
              <a:ext cx="100" cy="1"/>
            </a:xfrm>
            <a:prstGeom prst="line">
              <a:avLst/>
            </a:prstGeom>
            <a:noFill/>
            <a:ln w="0">
              <a:solidFill>
                <a:srgbClr val="000000"/>
              </a:solidFill>
              <a:round/>
              <a:headEnd/>
              <a:tailEnd/>
            </a:ln>
          </p:spPr>
          <p:txBody>
            <a:bodyPr/>
            <a:lstStyle/>
            <a:p>
              <a:endParaRPr lang="en-US"/>
            </a:p>
          </p:txBody>
        </p:sp>
        <p:sp>
          <p:nvSpPr>
            <p:cNvPr id="170077" name="Line 170"/>
            <p:cNvSpPr>
              <a:spLocks noChangeAspect="1" noChangeShapeType="1"/>
            </p:cNvSpPr>
            <p:nvPr/>
          </p:nvSpPr>
          <p:spPr bwMode="auto">
            <a:xfrm>
              <a:off x="2190" y="3518"/>
              <a:ext cx="101" cy="1"/>
            </a:xfrm>
            <a:prstGeom prst="line">
              <a:avLst/>
            </a:prstGeom>
            <a:noFill/>
            <a:ln w="0">
              <a:solidFill>
                <a:srgbClr val="000000"/>
              </a:solidFill>
              <a:round/>
              <a:headEnd/>
              <a:tailEnd/>
            </a:ln>
          </p:spPr>
          <p:txBody>
            <a:bodyPr/>
            <a:lstStyle/>
            <a:p>
              <a:endParaRPr lang="en-US"/>
            </a:p>
          </p:txBody>
        </p:sp>
        <p:sp>
          <p:nvSpPr>
            <p:cNvPr id="170078" name="Rectangle 172"/>
            <p:cNvSpPr>
              <a:spLocks noChangeAspect="1" noChangeArrowheads="1"/>
            </p:cNvSpPr>
            <p:nvPr/>
          </p:nvSpPr>
          <p:spPr bwMode="auto">
            <a:xfrm>
              <a:off x="2367" y="3518"/>
              <a:ext cx="62"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79" name="Rectangle 174"/>
            <p:cNvSpPr>
              <a:spLocks noChangeAspect="1" noChangeArrowheads="1"/>
            </p:cNvSpPr>
            <p:nvPr/>
          </p:nvSpPr>
          <p:spPr bwMode="auto">
            <a:xfrm>
              <a:off x="2417" y="3442"/>
              <a:ext cx="12" cy="7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80" name="Rectangle 175"/>
            <p:cNvSpPr>
              <a:spLocks noChangeAspect="1" noChangeArrowheads="1"/>
            </p:cNvSpPr>
            <p:nvPr/>
          </p:nvSpPr>
          <p:spPr bwMode="auto">
            <a:xfrm>
              <a:off x="593" y="3569"/>
              <a:ext cx="13" cy="12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81" name="Freeform 176"/>
            <p:cNvSpPr>
              <a:spLocks noChangeAspect="1"/>
            </p:cNvSpPr>
            <p:nvPr/>
          </p:nvSpPr>
          <p:spPr bwMode="auto">
            <a:xfrm>
              <a:off x="593" y="3569"/>
              <a:ext cx="51" cy="163"/>
            </a:xfrm>
            <a:custGeom>
              <a:avLst/>
              <a:gdLst>
                <a:gd name="T0" fmla="*/ 57 w 48"/>
                <a:gd name="T1" fmla="*/ 0 h 155"/>
                <a:gd name="T2" fmla="*/ 43 w 48"/>
                <a:gd name="T3" fmla="*/ 0 h 155"/>
                <a:gd name="T4" fmla="*/ 0 w 48"/>
                <a:gd name="T5" fmla="*/ 140 h 155"/>
                <a:gd name="T6" fmla="*/ 0 w 48"/>
                <a:gd name="T7" fmla="*/ 140 h 155"/>
                <a:gd name="T8" fmla="*/ 15 w 48"/>
                <a:gd name="T9" fmla="*/ 180 h 155"/>
                <a:gd name="T10" fmla="*/ 15 w 48"/>
                <a:gd name="T11" fmla="*/ 140 h 155"/>
                <a:gd name="T12" fmla="*/ 57 w 48"/>
                <a:gd name="T13" fmla="*/ 0 h 155"/>
                <a:gd name="T14" fmla="*/ 0 60000 65536"/>
                <a:gd name="T15" fmla="*/ 0 60000 65536"/>
                <a:gd name="T16" fmla="*/ 0 60000 65536"/>
                <a:gd name="T17" fmla="*/ 0 60000 65536"/>
                <a:gd name="T18" fmla="*/ 0 60000 65536"/>
                <a:gd name="T19" fmla="*/ 0 60000 65536"/>
                <a:gd name="T20" fmla="*/ 0 60000 65536"/>
                <a:gd name="T21" fmla="*/ 0 w 48"/>
                <a:gd name="T22" fmla="*/ 0 h 155"/>
                <a:gd name="T23" fmla="*/ 48 w 48"/>
                <a:gd name="T24" fmla="*/ 155 h 1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55">
                  <a:moveTo>
                    <a:pt x="48" y="0"/>
                  </a:moveTo>
                  <a:lnTo>
                    <a:pt x="36" y="0"/>
                  </a:lnTo>
                  <a:lnTo>
                    <a:pt x="0" y="120"/>
                  </a:lnTo>
                  <a:lnTo>
                    <a:pt x="12" y="155"/>
                  </a:lnTo>
                  <a:lnTo>
                    <a:pt x="12" y="120"/>
                  </a:lnTo>
                  <a:lnTo>
                    <a:pt x="48"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0082" name="Freeform 177"/>
            <p:cNvSpPr>
              <a:spLocks noChangeAspect="1"/>
            </p:cNvSpPr>
            <p:nvPr/>
          </p:nvSpPr>
          <p:spPr bwMode="auto">
            <a:xfrm>
              <a:off x="555" y="3569"/>
              <a:ext cx="51" cy="126"/>
            </a:xfrm>
            <a:custGeom>
              <a:avLst/>
              <a:gdLst>
                <a:gd name="T0" fmla="*/ 43 w 48"/>
                <a:gd name="T1" fmla="*/ 139 h 120"/>
                <a:gd name="T2" fmla="*/ 57 w 48"/>
                <a:gd name="T3" fmla="*/ 139 h 120"/>
                <a:gd name="T4" fmla="*/ 15 w 48"/>
                <a:gd name="T5" fmla="*/ 0 h 120"/>
                <a:gd name="T6" fmla="*/ 0 w 48"/>
                <a:gd name="T7" fmla="*/ 0 h 120"/>
                <a:gd name="T8" fmla="*/ 43 w 48"/>
                <a:gd name="T9" fmla="*/ 139 h 120"/>
                <a:gd name="T10" fmla="*/ 0 60000 65536"/>
                <a:gd name="T11" fmla="*/ 0 60000 65536"/>
                <a:gd name="T12" fmla="*/ 0 60000 65536"/>
                <a:gd name="T13" fmla="*/ 0 60000 65536"/>
                <a:gd name="T14" fmla="*/ 0 60000 65536"/>
                <a:gd name="T15" fmla="*/ 0 w 48"/>
                <a:gd name="T16" fmla="*/ 0 h 120"/>
                <a:gd name="T17" fmla="*/ 48 w 48"/>
                <a:gd name="T18" fmla="*/ 120 h 120"/>
              </a:gdLst>
              <a:ahLst/>
              <a:cxnLst>
                <a:cxn ang="T10">
                  <a:pos x="T0" y="T1"/>
                </a:cxn>
                <a:cxn ang="T11">
                  <a:pos x="T2" y="T3"/>
                </a:cxn>
                <a:cxn ang="T12">
                  <a:pos x="T4" y="T5"/>
                </a:cxn>
                <a:cxn ang="T13">
                  <a:pos x="T6" y="T7"/>
                </a:cxn>
                <a:cxn ang="T14">
                  <a:pos x="T8" y="T9"/>
                </a:cxn>
              </a:cxnLst>
              <a:rect l="T15" t="T16" r="T17" b="T18"/>
              <a:pathLst>
                <a:path w="48" h="120">
                  <a:moveTo>
                    <a:pt x="36" y="120"/>
                  </a:moveTo>
                  <a:lnTo>
                    <a:pt x="48" y="120"/>
                  </a:lnTo>
                  <a:lnTo>
                    <a:pt x="12" y="0"/>
                  </a:lnTo>
                  <a:lnTo>
                    <a:pt x="0" y="0"/>
                  </a:lnTo>
                  <a:lnTo>
                    <a:pt x="36" y="12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0083" name="Rectangle 180"/>
            <p:cNvSpPr>
              <a:spLocks noChangeAspect="1" noChangeArrowheads="1"/>
            </p:cNvSpPr>
            <p:nvPr/>
          </p:nvSpPr>
          <p:spPr bwMode="auto">
            <a:xfrm>
              <a:off x="596" y="3394"/>
              <a:ext cx="12" cy="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84" name="Rectangle 183"/>
            <p:cNvSpPr>
              <a:spLocks noChangeAspect="1" noChangeArrowheads="1"/>
            </p:cNvSpPr>
            <p:nvPr/>
          </p:nvSpPr>
          <p:spPr bwMode="auto">
            <a:xfrm>
              <a:off x="606" y="3518"/>
              <a:ext cx="12" cy="5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85" name="Rectangle 184"/>
            <p:cNvSpPr>
              <a:spLocks noChangeAspect="1" noChangeArrowheads="1"/>
            </p:cNvSpPr>
            <p:nvPr/>
          </p:nvSpPr>
          <p:spPr bwMode="auto">
            <a:xfrm>
              <a:off x="681" y="3354"/>
              <a:ext cx="750" cy="134"/>
            </a:xfrm>
            <a:prstGeom prst="rect">
              <a:avLst/>
            </a:prstGeom>
            <a:noFill/>
            <a:ln w="9525">
              <a:noFill/>
              <a:miter lim="800000"/>
              <a:headEnd/>
              <a:tailEnd/>
            </a:ln>
          </p:spPr>
          <p:txBody>
            <a:bodyPr wrap="none" lIns="0" tIns="0" rIns="0" bIns="0">
              <a:spAutoFit/>
            </a:bodyPr>
            <a:lstStyle/>
            <a:p>
              <a:r>
                <a:rPr lang="en-US" sz="1400" u="none">
                  <a:solidFill>
                    <a:srgbClr val="000000"/>
                  </a:solidFill>
                </a:rPr>
                <a:t>&lt;&lt;enqueues&gt;&gt;</a:t>
              </a:r>
              <a:endParaRPr lang="en-US" sz="2000" b="1" u="none"/>
            </a:p>
          </p:txBody>
        </p:sp>
        <p:sp>
          <p:nvSpPr>
            <p:cNvPr id="170086" name="Rectangle 185"/>
            <p:cNvSpPr>
              <a:spLocks noChangeAspect="1" noChangeArrowheads="1"/>
            </p:cNvSpPr>
            <p:nvPr/>
          </p:nvSpPr>
          <p:spPr bwMode="auto">
            <a:xfrm>
              <a:off x="1097" y="4009"/>
              <a:ext cx="12" cy="13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87" name="Freeform 186"/>
            <p:cNvSpPr>
              <a:spLocks noChangeAspect="1"/>
            </p:cNvSpPr>
            <p:nvPr/>
          </p:nvSpPr>
          <p:spPr bwMode="auto">
            <a:xfrm>
              <a:off x="1059" y="3971"/>
              <a:ext cx="50" cy="164"/>
            </a:xfrm>
            <a:custGeom>
              <a:avLst/>
              <a:gdLst>
                <a:gd name="T0" fmla="*/ 0 w 48"/>
                <a:gd name="T1" fmla="*/ 181 h 156"/>
                <a:gd name="T2" fmla="*/ 15 w 48"/>
                <a:gd name="T3" fmla="*/ 181 h 156"/>
                <a:gd name="T4" fmla="*/ 54 w 48"/>
                <a:gd name="T5" fmla="*/ 42 h 156"/>
                <a:gd name="T6" fmla="*/ 54 w 48"/>
                <a:gd name="T7" fmla="*/ 42 h 156"/>
                <a:gd name="T8" fmla="*/ 42 w 48"/>
                <a:gd name="T9" fmla="*/ 0 h 156"/>
                <a:gd name="T10" fmla="*/ 42 w 48"/>
                <a:gd name="T11" fmla="*/ 42 h 156"/>
                <a:gd name="T12" fmla="*/ 0 w 48"/>
                <a:gd name="T13" fmla="*/ 181 h 156"/>
                <a:gd name="T14" fmla="*/ 0 60000 65536"/>
                <a:gd name="T15" fmla="*/ 0 60000 65536"/>
                <a:gd name="T16" fmla="*/ 0 60000 65536"/>
                <a:gd name="T17" fmla="*/ 0 60000 65536"/>
                <a:gd name="T18" fmla="*/ 0 60000 65536"/>
                <a:gd name="T19" fmla="*/ 0 60000 65536"/>
                <a:gd name="T20" fmla="*/ 0 60000 65536"/>
                <a:gd name="T21" fmla="*/ 0 w 48"/>
                <a:gd name="T22" fmla="*/ 0 h 156"/>
                <a:gd name="T23" fmla="*/ 48 w 48"/>
                <a:gd name="T24" fmla="*/ 156 h 1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56">
                  <a:moveTo>
                    <a:pt x="0" y="156"/>
                  </a:moveTo>
                  <a:lnTo>
                    <a:pt x="12" y="156"/>
                  </a:lnTo>
                  <a:lnTo>
                    <a:pt x="48" y="36"/>
                  </a:lnTo>
                  <a:lnTo>
                    <a:pt x="36" y="0"/>
                  </a:lnTo>
                  <a:lnTo>
                    <a:pt x="36" y="36"/>
                  </a:lnTo>
                  <a:lnTo>
                    <a:pt x="0" y="15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0088" name="Freeform 187"/>
            <p:cNvSpPr>
              <a:spLocks noChangeAspect="1"/>
            </p:cNvSpPr>
            <p:nvPr/>
          </p:nvSpPr>
          <p:spPr bwMode="auto">
            <a:xfrm>
              <a:off x="1097" y="4009"/>
              <a:ext cx="49" cy="126"/>
            </a:xfrm>
            <a:custGeom>
              <a:avLst/>
              <a:gdLst>
                <a:gd name="T0" fmla="*/ 15 w 47"/>
                <a:gd name="T1" fmla="*/ 0 h 120"/>
                <a:gd name="T2" fmla="*/ 0 w 47"/>
                <a:gd name="T3" fmla="*/ 0 h 120"/>
                <a:gd name="T4" fmla="*/ 40 w 47"/>
                <a:gd name="T5" fmla="*/ 139 h 120"/>
                <a:gd name="T6" fmla="*/ 53 w 47"/>
                <a:gd name="T7" fmla="*/ 139 h 120"/>
                <a:gd name="T8" fmla="*/ 15 w 47"/>
                <a:gd name="T9" fmla="*/ 0 h 120"/>
                <a:gd name="T10" fmla="*/ 0 60000 65536"/>
                <a:gd name="T11" fmla="*/ 0 60000 65536"/>
                <a:gd name="T12" fmla="*/ 0 60000 65536"/>
                <a:gd name="T13" fmla="*/ 0 60000 65536"/>
                <a:gd name="T14" fmla="*/ 0 60000 65536"/>
                <a:gd name="T15" fmla="*/ 0 w 47"/>
                <a:gd name="T16" fmla="*/ 0 h 120"/>
                <a:gd name="T17" fmla="*/ 47 w 47"/>
                <a:gd name="T18" fmla="*/ 120 h 120"/>
              </a:gdLst>
              <a:ahLst/>
              <a:cxnLst>
                <a:cxn ang="T10">
                  <a:pos x="T0" y="T1"/>
                </a:cxn>
                <a:cxn ang="T11">
                  <a:pos x="T2" y="T3"/>
                </a:cxn>
                <a:cxn ang="T12">
                  <a:pos x="T4" y="T5"/>
                </a:cxn>
                <a:cxn ang="T13">
                  <a:pos x="T6" y="T7"/>
                </a:cxn>
                <a:cxn ang="T14">
                  <a:pos x="T8" y="T9"/>
                </a:cxn>
              </a:cxnLst>
              <a:rect l="T15" t="T16" r="T17" b="T18"/>
              <a:pathLst>
                <a:path w="47" h="120">
                  <a:moveTo>
                    <a:pt x="12" y="0"/>
                  </a:moveTo>
                  <a:lnTo>
                    <a:pt x="0" y="0"/>
                  </a:lnTo>
                  <a:lnTo>
                    <a:pt x="35" y="120"/>
                  </a:lnTo>
                  <a:lnTo>
                    <a:pt x="47" y="120"/>
                  </a:lnTo>
                  <a:lnTo>
                    <a:pt x="12"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0089" name="Rectangle 189"/>
            <p:cNvSpPr>
              <a:spLocks noChangeAspect="1" noChangeArrowheads="1"/>
            </p:cNvSpPr>
            <p:nvPr/>
          </p:nvSpPr>
          <p:spPr bwMode="auto">
            <a:xfrm>
              <a:off x="1097" y="4148"/>
              <a:ext cx="12" cy="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90" name="Rectangle 191"/>
            <p:cNvSpPr>
              <a:spLocks noChangeAspect="1" noChangeArrowheads="1"/>
            </p:cNvSpPr>
            <p:nvPr/>
          </p:nvSpPr>
          <p:spPr bwMode="auto">
            <a:xfrm>
              <a:off x="1097" y="4186"/>
              <a:ext cx="49"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91" name="Line 192"/>
            <p:cNvSpPr>
              <a:spLocks noChangeAspect="1" noChangeShapeType="1"/>
            </p:cNvSpPr>
            <p:nvPr/>
          </p:nvSpPr>
          <p:spPr bwMode="auto">
            <a:xfrm>
              <a:off x="1209" y="4186"/>
              <a:ext cx="76" cy="1"/>
            </a:xfrm>
            <a:prstGeom prst="line">
              <a:avLst/>
            </a:prstGeom>
            <a:noFill/>
            <a:ln w="0">
              <a:solidFill>
                <a:srgbClr val="000000"/>
              </a:solidFill>
              <a:round/>
              <a:headEnd/>
              <a:tailEnd/>
            </a:ln>
          </p:spPr>
          <p:txBody>
            <a:bodyPr/>
            <a:lstStyle/>
            <a:p>
              <a:endParaRPr lang="en-US"/>
            </a:p>
          </p:txBody>
        </p:sp>
        <p:sp>
          <p:nvSpPr>
            <p:cNvPr id="170092" name="Rectangle 196"/>
            <p:cNvSpPr>
              <a:spLocks noChangeAspect="1" noChangeArrowheads="1"/>
            </p:cNvSpPr>
            <p:nvPr/>
          </p:nvSpPr>
          <p:spPr bwMode="auto">
            <a:xfrm>
              <a:off x="1498" y="4186"/>
              <a:ext cx="5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93" name="Rectangle 197"/>
            <p:cNvSpPr>
              <a:spLocks noChangeAspect="1" noChangeArrowheads="1"/>
            </p:cNvSpPr>
            <p:nvPr/>
          </p:nvSpPr>
          <p:spPr bwMode="auto">
            <a:xfrm>
              <a:off x="3850" y="2648"/>
              <a:ext cx="981" cy="769"/>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70094" name="Rectangle 198"/>
            <p:cNvSpPr>
              <a:spLocks noChangeAspect="1" noChangeArrowheads="1"/>
            </p:cNvSpPr>
            <p:nvPr/>
          </p:nvSpPr>
          <p:spPr bwMode="auto">
            <a:xfrm>
              <a:off x="4328" y="2597"/>
              <a:ext cx="13" cy="13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95" name="Freeform 199"/>
            <p:cNvSpPr>
              <a:spLocks noChangeAspect="1"/>
            </p:cNvSpPr>
            <p:nvPr/>
          </p:nvSpPr>
          <p:spPr bwMode="auto">
            <a:xfrm>
              <a:off x="4328" y="2597"/>
              <a:ext cx="50" cy="189"/>
            </a:xfrm>
            <a:custGeom>
              <a:avLst/>
              <a:gdLst>
                <a:gd name="T0" fmla="*/ 56 w 47"/>
                <a:gd name="T1" fmla="*/ 0 h 180"/>
                <a:gd name="T2" fmla="*/ 43 w 47"/>
                <a:gd name="T3" fmla="*/ 0 h 180"/>
                <a:gd name="T4" fmla="*/ 0 w 47"/>
                <a:gd name="T5" fmla="*/ 153 h 180"/>
                <a:gd name="T6" fmla="*/ 0 w 47"/>
                <a:gd name="T7" fmla="*/ 153 h 180"/>
                <a:gd name="T8" fmla="*/ 15 w 47"/>
                <a:gd name="T9" fmla="*/ 208 h 180"/>
                <a:gd name="T10" fmla="*/ 15 w 47"/>
                <a:gd name="T11" fmla="*/ 153 h 180"/>
                <a:gd name="T12" fmla="*/ 56 w 47"/>
                <a:gd name="T13" fmla="*/ 0 h 180"/>
                <a:gd name="T14" fmla="*/ 0 60000 65536"/>
                <a:gd name="T15" fmla="*/ 0 60000 65536"/>
                <a:gd name="T16" fmla="*/ 0 60000 65536"/>
                <a:gd name="T17" fmla="*/ 0 60000 65536"/>
                <a:gd name="T18" fmla="*/ 0 60000 65536"/>
                <a:gd name="T19" fmla="*/ 0 60000 65536"/>
                <a:gd name="T20" fmla="*/ 0 60000 65536"/>
                <a:gd name="T21" fmla="*/ 0 w 47"/>
                <a:gd name="T22" fmla="*/ 0 h 180"/>
                <a:gd name="T23" fmla="*/ 47 w 47"/>
                <a:gd name="T24" fmla="*/ 180 h 1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 h="180">
                  <a:moveTo>
                    <a:pt x="47" y="0"/>
                  </a:moveTo>
                  <a:lnTo>
                    <a:pt x="36" y="0"/>
                  </a:lnTo>
                  <a:lnTo>
                    <a:pt x="0" y="132"/>
                  </a:lnTo>
                  <a:lnTo>
                    <a:pt x="12" y="180"/>
                  </a:lnTo>
                  <a:lnTo>
                    <a:pt x="12" y="132"/>
                  </a:lnTo>
                  <a:lnTo>
                    <a:pt x="47"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0096" name="Freeform 200"/>
            <p:cNvSpPr>
              <a:spLocks noChangeAspect="1"/>
            </p:cNvSpPr>
            <p:nvPr/>
          </p:nvSpPr>
          <p:spPr bwMode="auto">
            <a:xfrm>
              <a:off x="4290" y="2597"/>
              <a:ext cx="51" cy="139"/>
            </a:xfrm>
            <a:custGeom>
              <a:avLst/>
              <a:gdLst>
                <a:gd name="T0" fmla="*/ 43 w 48"/>
                <a:gd name="T1" fmla="*/ 154 h 132"/>
                <a:gd name="T2" fmla="*/ 57 w 48"/>
                <a:gd name="T3" fmla="*/ 154 h 132"/>
                <a:gd name="T4" fmla="*/ 15 w 48"/>
                <a:gd name="T5" fmla="*/ 0 h 132"/>
                <a:gd name="T6" fmla="*/ 0 w 48"/>
                <a:gd name="T7" fmla="*/ 0 h 132"/>
                <a:gd name="T8" fmla="*/ 43 w 48"/>
                <a:gd name="T9" fmla="*/ 154 h 132"/>
                <a:gd name="T10" fmla="*/ 0 60000 65536"/>
                <a:gd name="T11" fmla="*/ 0 60000 65536"/>
                <a:gd name="T12" fmla="*/ 0 60000 65536"/>
                <a:gd name="T13" fmla="*/ 0 60000 65536"/>
                <a:gd name="T14" fmla="*/ 0 60000 65536"/>
                <a:gd name="T15" fmla="*/ 0 w 48"/>
                <a:gd name="T16" fmla="*/ 0 h 132"/>
                <a:gd name="T17" fmla="*/ 48 w 48"/>
                <a:gd name="T18" fmla="*/ 132 h 132"/>
              </a:gdLst>
              <a:ahLst/>
              <a:cxnLst>
                <a:cxn ang="T10">
                  <a:pos x="T0" y="T1"/>
                </a:cxn>
                <a:cxn ang="T11">
                  <a:pos x="T2" y="T3"/>
                </a:cxn>
                <a:cxn ang="T12">
                  <a:pos x="T4" y="T5"/>
                </a:cxn>
                <a:cxn ang="T13">
                  <a:pos x="T6" y="T7"/>
                </a:cxn>
                <a:cxn ang="T14">
                  <a:pos x="T8" y="T9"/>
                </a:cxn>
              </a:cxnLst>
              <a:rect l="T15" t="T16" r="T17" b="T18"/>
              <a:pathLst>
                <a:path w="48" h="132">
                  <a:moveTo>
                    <a:pt x="36" y="132"/>
                  </a:moveTo>
                  <a:lnTo>
                    <a:pt x="48" y="132"/>
                  </a:lnTo>
                  <a:lnTo>
                    <a:pt x="12" y="0"/>
                  </a:lnTo>
                  <a:lnTo>
                    <a:pt x="0" y="0"/>
                  </a:lnTo>
                  <a:lnTo>
                    <a:pt x="36" y="13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0097" name="Rectangle 203"/>
            <p:cNvSpPr>
              <a:spLocks noChangeAspect="1" noChangeArrowheads="1"/>
            </p:cNvSpPr>
            <p:nvPr/>
          </p:nvSpPr>
          <p:spPr bwMode="auto">
            <a:xfrm>
              <a:off x="2341" y="2157"/>
              <a:ext cx="5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098" name="Line 204"/>
            <p:cNvSpPr>
              <a:spLocks noChangeAspect="1" noChangeShapeType="1"/>
            </p:cNvSpPr>
            <p:nvPr/>
          </p:nvSpPr>
          <p:spPr bwMode="auto">
            <a:xfrm>
              <a:off x="2466" y="2157"/>
              <a:ext cx="101" cy="1"/>
            </a:xfrm>
            <a:prstGeom prst="line">
              <a:avLst/>
            </a:prstGeom>
            <a:noFill/>
            <a:ln w="0">
              <a:solidFill>
                <a:srgbClr val="000000"/>
              </a:solidFill>
              <a:round/>
              <a:headEnd/>
              <a:tailEnd/>
            </a:ln>
          </p:spPr>
          <p:txBody>
            <a:bodyPr/>
            <a:lstStyle/>
            <a:p>
              <a:endParaRPr lang="en-US"/>
            </a:p>
          </p:txBody>
        </p:sp>
        <p:sp>
          <p:nvSpPr>
            <p:cNvPr id="170099" name="Line 205"/>
            <p:cNvSpPr>
              <a:spLocks noChangeAspect="1" noChangeShapeType="1"/>
            </p:cNvSpPr>
            <p:nvPr/>
          </p:nvSpPr>
          <p:spPr bwMode="auto">
            <a:xfrm>
              <a:off x="2656" y="2157"/>
              <a:ext cx="100" cy="1"/>
            </a:xfrm>
            <a:prstGeom prst="line">
              <a:avLst/>
            </a:prstGeom>
            <a:noFill/>
            <a:ln w="0">
              <a:solidFill>
                <a:srgbClr val="000000"/>
              </a:solidFill>
              <a:round/>
              <a:headEnd/>
              <a:tailEnd/>
            </a:ln>
          </p:spPr>
          <p:txBody>
            <a:bodyPr/>
            <a:lstStyle/>
            <a:p>
              <a:endParaRPr lang="en-US"/>
            </a:p>
          </p:txBody>
        </p:sp>
        <p:sp>
          <p:nvSpPr>
            <p:cNvPr id="170100" name="Line 206"/>
            <p:cNvSpPr>
              <a:spLocks noChangeAspect="1" noChangeShapeType="1"/>
            </p:cNvSpPr>
            <p:nvPr/>
          </p:nvSpPr>
          <p:spPr bwMode="auto">
            <a:xfrm>
              <a:off x="2831" y="2157"/>
              <a:ext cx="101" cy="1"/>
            </a:xfrm>
            <a:prstGeom prst="line">
              <a:avLst/>
            </a:prstGeom>
            <a:noFill/>
            <a:ln w="0">
              <a:solidFill>
                <a:srgbClr val="000000"/>
              </a:solidFill>
              <a:round/>
              <a:headEnd/>
              <a:tailEnd/>
            </a:ln>
          </p:spPr>
          <p:txBody>
            <a:bodyPr/>
            <a:lstStyle/>
            <a:p>
              <a:endParaRPr lang="en-US"/>
            </a:p>
          </p:txBody>
        </p:sp>
        <p:sp>
          <p:nvSpPr>
            <p:cNvPr id="170101" name="Line 207"/>
            <p:cNvSpPr>
              <a:spLocks noChangeAspect="1" noChangeShapeType="1"/>
            </p:cNvSpPr>
            <p:nvPr/>
          </p:nvSpPr>
          <p:spPr bwMode="auto">
            <a:xfrm>
              <a:off x="3020" y="2157"/>
              <a:ext cx="100" cy="1"/>
            </a:xfrm>
            <a:prstGeom prst="line">
              <a:avLst/>
            </a:prstGeom>
            <a:noFill/>
            <a:ln w="0">
              <a:solidFill>
                <a:srgbClr val="000000"/>
              </a:solidFill>
              <a:round/>
              <a:headEnd/>
              <a:tailEnd/>
            </a:ln>
          </p:spPr>
          <p:txBody>
            <a:bodyPr/>
            <a:lstStyle/>
            <a:p>
              <a:endParaRPr lang="en-US"/>
            </a:p>
          </p:txBody>
        </p:sp>
        <p:sp>
          <p:nvSpPr>
            <p:cNvPr id="170102" name="Line 208"/>
            <p:cNvSpPr>
              <a:spLocks noChangeAspect="1" noChangeShapeType="1"/>
            </p:cNvSpPr>
            <p:nvPr/>
          </p:nvSpPr>
          <p:spPr bwMode="auto">
            <a:xfrm>
              <a:off x="3196" y="2157"/>
              <a:ext cx="101" cy="1"/>
            </a:xfrm>
            <a:prstGeom prst="line">
              <a:avLst/>
            </a:prstGeom>
            <a:noFill/>
            <a:ln w="0">
              <a:solidFill>
                <a:srgbClr val="000000"/>
              </a:solidFill>
              <a:round/>
              <a:headEnd/>
              <a:tailEnd/>
            </a:ln>
          </p:spPr>
          <p:txBody>
            <a:bodyPr/>
            <a:lstStyle/>
            <a:p>
              <a:endParaRPr lang="en-US"/>
            </a:p>
          </p:txBody>
        </p:sp>
        <p:sp>
          <p:nvSpPr>
            <p:cNvPr id="170103" name="Line 209"/>
            <p:cNvSpPr>
              <a:spLocks noChangeAspect="1" noChangeShapeType="1"/>
            </p:cNvSpPr>
            <p:nvPr/>
          </p:nvSpPr>
          <p:spPr bwMode="auto">
            <a:xfrm>
              <a:off x="3385" y="2157"/>
              <a:ext cx="100" cy="1"/>
            </a:xfrm>
            <a:prstGeom prst="line">
              <a:avLst/>
            </a:prstGeom>
            <a:noFill/>
            <a:ln w="0">
              <a:solidFill>
                <a:srgbClr val="000000"/>
              </a:solidFill>
              <a:round/>
              <a:headEnd/>
              <a:tailEnd/>
            </a:ln>
          </p:spPr>
          <p:txBody>
            <a:bodyPr/>
            <a:lstStyle/>
            <a:p>
              <a:endParaRPr lang="en-US"/>
            </a:p>
          </p:txBody>
        </p:sp>
        <p:sp>
          <p:nvSpPr>
            <p:cNvPr id="170104" name="Line 210"/>
            <p:cNvSpPr>
              <a:spLocks noChangeAspect="1" noChangeShapeType="1"/>
            </p:cNvSpPr>
            <p:nvPr/>
          </p:nvSpPr>
          <p:spPr bwMode="auto">
            <a:xfrm>
              <a:off x="3561" y="2157"/>
              <a:ext cx="101" cy="1"/>
            </a:xfrm>
            <a:prstGeom prst="line">
              <a:avLst/>
            </a:prstGeom>
            <a:noFill/>
            <a:ln w="0">
              <a:solidFill>
                <a:srgbClr val="000000"/>
              </a:solidFill>
              <a:round/>
              <a:headEnd/>
              <a:tailEnd/>
            </a:ln>
          </p:spPr>
          <p:txBody>
            <a:bodyPr/>
            <a:lstStyle/>
            <a:p>
              <a:endParaRPr lang="en-US"/>
            </a:p>
          </p:txBody>
        </p:sp>
        <p:sp>
          <p:nvSpPr>
            <p:cNvPr id="170105" name="Line 211"/>
            <p:cNvSpPr>
              <a:spLocks noChangeAspect="1" noChangeShapeType="1"/>
            </p:cNvSpPr>
            <p:nvPr/>
          </p:nvSpPr>
          <p:spPr bwMode="auto">
            <a:xfrm>
              <a:off x="3749" y="2157"/>
              <a:ext cx="101" cy="1"/>
            </a:xfrm>
            <a:prstGeom prst="line">
              <a:avLst/>
            </a:prstGeom>
            <a:noFill/>
            <a:ln w="0">
              <a:solidFill>
                <a:srgbClr val="000000"/>
              </a:solidFill>
              <a:round/>
              <a:headEnd/>
              <a:tailEnd/>
            </a:ln>
          </p:spPr>
          <p:txBody>
            <a:bodyPr/>
            <a:lstStyle/>
            <a:p>
              <a:endParaRPr lang="en-US"/>
            </a:p>
          </p:txBody>
        </p:sp>
        <p:sp>
          <p:nvSpPr>
            <p:cNvPr id="170106" name="Line 212"/>
            <p:cNvSpPr>
              <a:spLocks noChangeAspect="1" noChangeShapeType="1"/>
            </p:cNvSpPr>
            <p:nvPr/>
          </p:nvSpPr>
          <p:spPr bwMode="auto">
            <a:xfrm>
              <a:off x="3926" y="2157"/>
              <a:ext cx="101" cy="1"/>
            </a:xfrm>
            <a:prstGeom prst="line">
              <a:avLst/>
            </a:prstGeom>
            <a:noFill/>
            <a:ln w="0">
              <a:solidFill>
                <a:srgbClr val="000000"/>
              </a:solidFill>
              <a:round/>
              <a:headEnd/>
              <a:tailEnd/>
            </a:ln>
          </p:spPr>
          <p:txBody>
            <a:bodyPr/>
            <a:lstStyle/>
            <a:p>
              <a:endParaRPr lang="en-US"/>
            </a:p>
          </p:txBody>
        </p:sp>
        <p:sp>
          <p:nvSpPr>
            <p:cNvPr id="170107" name="Line 213"/>
            <p:cNvSpPr>
              <a:spLocks noChangeAspect="1" noChangeShapeType="1"/>
            </p:cNvSpPr>
            <p:nvPr/>
          </p:nvSpPr>
          <p:spPr bwMode="auto">
            <a:xfrm>
              <a:off x="4114" y="2157"/>
              <a:ext cx="101" cy="1"/>
            </a:xfrm>
            <a:prstGeom prst="line">
              <a:avLst/>
            </a:prstGeom>
            <a:noFill/>
            <a:ln w="0">
              <a:solidFill>
                <a:srgbClr val="000000"/>
              </a:solidFill>
              <a:round/>
              <a:headEnd/>
              <a:tailEnd/>
            </a:ln>
          </p:spPr>
          <p:txBody>
            <a:bodyPr/>
            <a:lstStyle/>
            <a:p>
              <a:endParaRPr lang="en-US"/>
            </a:p>
          </p:txBody>
        </p:sp>
        <p:sp>
          <p:nvSpPr>
            <p:cNvPr id="170108" name="Rectangle 215"/>
            <p:cNvSpPr>
              <a:spLocks noChangeAspect="1" noChangeArrowheads="1"/>
            </p:cNvSpPr>
            <p:nvPr/>
          </p:nvSpPr>
          <p:spPr bwMode="auto">
            <a:xfrm>
              <a:off x="4290" y="2157"/>
              <a:ext cx="63"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109" name="Rectangle 217"/>
            <p:cNvSpPr>
              <a:spLocks noChangeAspect="1" noChangeArrowheads="1"/>
            </p:cNvSpPr>
            <p:nvPr/>
          </p:nvSpPr>
          <p:spPr bwMode="auto">
            <a:xfrm>
              <a:off x="4341" y="2157"/>
              <a:ext cx="12" cy="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110" name="Line 218"/>
            <p:cNvSpPr>
              <a:spLocks noChangeAspect="1" noChangeShapeType="1"/>
            </p:cNvSpPr>
            <p:nvPr/>
          </p:nvSpPr>
          <p:spPr bwMode="auto">
            <a:xfrm>
              <a:off x="4341" y="2308"/>
              <a:ext cx="1" cy="139"/>
            </a:xfrm>
            <a:prstGeom prst="line">
              <a:avLst/>
            </a:prstGeom>
            <a:noFill/>
            <a:ln w="0">
              <a:solidFill>
                <a:srgbClr val="000000"/>
              </a:solidFill>
              <a:round/>
              <a:headEnd/>
              <a:tailEnd/>
            </a:ln>
          </p:spPr>
          <p:txBody>
            <a:bodyPr/>
            <a:lstStyle/>
            <a:p>
              <a:endParaRPr lang="en-US"/>
            </a:p>
          </p:txBody>
        </p:sp>
        <p:sp>
          <p:nvSpPr>
            <p:cNvPr id="170111" name="Rectangle 221"/>
            <p:cNvSpPr>
              <a:spLocks noChangeAspect="1" noChangeArrowheads="1"/>
            </p:cNvSpPr>
            <p:nvPr/>
          </p:nvSpPr>
          <p:spPr bwMode="auto">
            <a:xfrm>
              <a:off x="4341" y="2547"/>
              <a:ext cx="12" cy="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112" name="Rectangle 222"/>
            <p:cNvSpPr>
              <a:spLocks noChangeAspect="1" noChangeArrowheads="1"/>
            </p:cNvSpPr>
            <p:nvPr/>
          </p:nvSpPr>
          <p:spPr bwMode="auto">
            <a:xfrm>
              <a:off x="644" y="4198"/>
              <a:ext cx="750" cy="134"/>
            </a:xfrm>
            <a:prstGeom prst="rect">
              <a:avLst/>
            </a:prstGeom>
            <a:noFill/>
            <a:ln w="9525">
              <a:noFill/>
              <a:miter lim="800000"/>
              <a:headEnd/>
              <a:tailEnd/>
            </a:ln>
          </p:spPr>
          <p:txBody>
            <a:bodyPr wrap="none" lIns="0" tIns="0" rIns="0" bIns="0">
              <a:spAutoFit/>
            </a:bodyPr>
            <a:lstStyle/>
            <a:p>
              <a:r>
                <a:rPr lang="en-US" sz="1400" u="none">
                  <a:solidFill>
                    <a:srgbClr val="000000"/>
                  </a:solidFill>
                </a:rPr>
                <a:t>&lt;&lt;dequeues&gt;&gt;</a:t>
              </a:r>
              <a:endParaRPr lang="en-US" sz="2000" b="1" u="none"/>
            </a:p>
          </p:txBody>
        </p:sp>
        <p:sp>
          <p:nvSpPr>
            <p:cNvPr id="170113" name="Rectangle 223"/>
            <p:cNvSpPr>
              <a:spLocks noChangeAspect="1" noChangeArrowheads="1"/>
            </p:cNvSpPr>
            <p:nvPr/>
          </p:nvSpPr>
          <p:spPr bwMode="auto">
            <a:xfrm>
              <a:off x="367" y="2194"/>
              <a:ext cx="496" cy="134"/>
            </a:xfrm>
            <a:prstGeom prst="rect">
              <a:avLst/>
            </a:prstGeom>
            <a:noFill/>
            <a:ln w="9525">
              <a:noFill/>
              <a:miter lim="800000"/>
              <a:headEnd/>
              <a:tailEnd/>
            </a:ln>
          </p:spPr>
          <p:txBody>
            <a:bodyPr wrap="none" lIns="0" tIns="0" rIns="0" bIns="0">
              <a:spAutoFit/>
            </a:bodyPr>
            <a:lstStyle/>
            <a:p>
              <a:r>
                <a:rPr lang="en-US" sz="1400" u="none">
                  <a:solidFill>
                    <a:srgbClr val="000000"/>
                  </a:solidFill>
                </a:rPr>
                <a:t>&lt;&lt;uses&gt;&gt;</a:t>
              </a:r>
              <a:endParaRPr lang="en-US" sz="2000" b="1" u="none"/>
            </a:p>
          </p:txBody>
        </p:sp>
        <p:sp>
          <p:nvSpPr>
            <p:cNvPr id="170114" name="Rectangle 224"/>
            <p:cNvSpPr>
              <a:spLocks noChangeAspect="1" noChangeArrowheads="1"/>
            </p:cNvSpPr>
            <p:nvPr/>
          </p:nvSpPr>
          <p:spPr bwMode="auto">
            <a:xfrm>
              <a:off x="2454" y="2194"/>
              <a:ext cx="496" cy="134"/>
            </a:xfrm>
            <a:prstGeom prst="rect">
              <a:avLst/>
            </a:prstGeom>
            <a:noFill/>
            <a:ln w="9525">
              <a:noFill/>
              <a:miter lim="800000"/>
              <a:headEnd/>
              <a:tailEnd/>
            </a:ln>
          </p:spPr>
          <p:txBody>
            <a:bodyPr wrap="none" lIns="0" tIns="0" rIns="0" bIns="0">
              <a:spAutoFit/>
            </a:bodyPr>
            <a:lstStyle/>
            <a:p>
              <a:r>
                <a:rPr lang="en-US" sz="1400" u="none">
                  <a:solidFill>
                    <a:srgbClr val="000000"/>
                  </a:solidFill>
                </a:rPr>
                <a:t>&lt;&lt;uses&gt;&gt;</a:t>
              </a:r>
              <a:endParaRPr lang="en-US" sz="2000" b="1" u="none"/>
            </a:p>
          </p:txBody>
        </p:sp>
        <p:sp>
          <p:nvSpPr>
            <p:cNvPr id="170115" name="Rectangle 225"/>
            <p:cNvSpPr>
              <a:spLocks noChangeAspect="1" noChangeArrowheads="1"/>
            </p:cNvSpPr>
            <p:nvPr/>
          </p:nvSpPr>
          <p:spPr bwMode="auto">
            <a:xfrm>
              <a:off x="870" y="2043"/>
              <a:ext cx="1471" cy="22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70116" name="Rectangle 226"/>
            <p:cNvSpPr>
              <a:spLocks noChangeAspect="1" noChangeArrowheads="1"/>
            </p:cNvSpPr>
            <p:nvPr/>
          </p:nvSpPr>
          <p:spPr bwMode="auto">
            <a:xfrm>
              <a:off x="870" y="2043"/>
              <a:ext cx="1484"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117" name="Rectangle 227"/>
            <p:cNvSpPr>
              <a:spLocks noChangeAspect="1" noChangeArrowheads="1"/>
            </p:cNvSpPr>
            <p:nvPr/>
          </p:nvSpPr>
          <p:spPr bwMode="auto">
            <a:xfrm>
              <a:off x="2341" y="2043"/>
              <a:ext cx="13" cy="24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118" name="Rectangle 228"/>
            <p:cNvSpPr>
              <a:spLocks noChangeAspect="1" noChangeArrowheads="1"/>
            </p:cNvSpPr>
            <p:nvPr/>
          </p:nvSpPr>
          <p:spPr bwMode="auto">
            <a:xfrm>
              <a:off x="870" y="2270"/>
              <a:ext cx="1471"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119" name="Rectangle 229"/>
            <p:cNvSpPr>
              <a:spLocks noChangeAspect="1" noChangeArrowheads="1"/>
            </p:cNvSpPr>
            <p:nvPr/>
          </p:nvSpPr>
          <p:spPr bwMode="auto">
            <a:xfrm>
              <a:off x="870" y="2043"/>
              <a:ext cx="12" cy="22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120" name="Rectangle 230"/>
            <p:cNvSpPr>
              <a:spLocks noChangeAspect="1" noChangeArrowheads="1"/>
            </p:cNvSpPr>
            <p:nvPr/>
          </p:nvSpPr>
          <p:spPr bwMode="auto">
            <a:xfrm>
              <a:off x="1361" y="2089"/>
              <a:ext cx="471" cy="154"/>
            </a:xfrm>
            <a:prstGeom prst="rect">
              <a:avLst/>
            </a:prstGeom>
            <a:noFill/>
            <a:ln w="9525">
              <a:noFill/>
              <a:miter lim="800000"/>
              <a:headEnd/>
              <a:tailEnd/>
            </a:ln>
          </p:spPr>
          <p:txBody>
            <a:bodyPr wrap="none" lIns="0" tIns="0" rIns="0" bIns="0">
              <a:spAutoFit/>
            </a:bodyPr>
            <a:lstStyle/>
            <a:p>
              <a:r>
                <a:rPr lang="en-US" sz="1600" b="1" u="none">
                  <a:solidFill>
                    <a:srgbClr val="000000"/>
                  </a:solidFill>
                </a:rPr>
                <a:t>Initiator</a:t>
              </a:r>
              <a:endParaRPr lang="en-US" sz="2000" b="1" u="none"/>
            </a:p>
          </p:txBody>
        </p:sp>
        <p:sp>
          <p:nvSpPr>
            <p:cNvPr id="170121" name="Rectangle 231"/>
            <p:cNvSpPr>
              <a:spLocks noChangeAspect="1" noChangeArrowheads="1"/>
            </p:cNvSpPr>
            <p:nvPr/>
          </p:nvSpPr>
          <p:spPr bwMode="auto">
            <a:xfrm>
              <a:off x="3133" y="3291"/>
              <a:ext cx="844" cy="134"/>
            </a:xfrm>
            <a:prstGeom prst="rect">
              <a:avLst/>
            </a:prstGeom>
            <a:noFill/>
            <a:ln w="9525">
              <a:noFill/>
              <a:miter lim="800000"/>
              <a:headEnd/>
              <a:tailEnd/>
            </a:ln>
          </p:spPr>
          <p:txBody>
            <a:bodyPr wrap="none" lIns="0" tIns="0" rIns="0" bIns="0">
              <a:spAutoFit/>
            </a:bodyPr>
            <a:lstStyle/>
            <a:p>
              <a:r>
                <a:rPr lang="en-US" sz="1400" u="none">
                  <a:solidFill>
                    <a:srgbClr val="000000"/>
                  </a:solidFill>
                </a:rPr>
                <a:t>&lt;&lt;demultiplexes </a:t>
              </a:r>
              <a:endParaRPr lang="en-US" sz="2000" b="1" u="none"/>
            </a:p>
          </p:txBody>
        </p:sp>
        <p:sp>
          <p:nvSpPr>
            <p:cNvPr id="170122" name="Rectangle 232"/>
            <p:cNvSpPr>
              <a:spLocks noChangeAspect="1" noChangeArrowheads="1"/>
            </p:cNvSpPr>
            <p:nvPr/>
          </p:nvSpPr>
          <p:spPr bwMode="auto">
            <a:xfrm>
              <a:off x="3133" y="3404"/>
              <a:ext cx="769" cy="134"/>
            </a:xfrm>
            <a:prstGeom prst="rect">
              <a:avLst/>
            </a:prstGeom>
            <a:noFill/>
            <a:ln w="9525">
              <a:noFill/>
              <a:miter lim="800000"/>
              <a:headEnd/>
              <a:tailEnd/>
            </a:ln>
          </p:spPr>
          <p:txBody>
            <a:bodyPr wrap="none" lIns="0" tIns="0" rIns="0" bIns="0">
              <a:spAutoFit/>
            </a:bodyPr>
            <a:lstStyle/>
            <a:p>
              <a:r>
                <a:rPr lang="en-US" sz="1400" u="none">
                  <a:solidFill>
                    <a:srgbClr val="000000"/>
                  </a:solidFill>
                </a:rPr>
                <a:t>&amp; dispatches&gt;&gt;</a:t>
              </a:r>
              <a:endParaRPr lang="en-US" sz="2000" b="1" u="none"/>
            </a:p>
          </p:txBody>
        </p:sp>
        <p:sp>
          <p:nvSpPr>
            <p:cNvPr id="170123" name="Rectangle 233"/>
            <p:cNvSpPr>
              <a:spLocks noChangeAspect="1" noChangeArrowheads="1"/>
            </p:cNvSpPr>
            <p:nvPr/>
          </p:nvSpPr>
          <p:spPr bwMode="auto">
            <a:xfrm>
              <a:off x="1398" y="3594"/>
              <a:ext cx="1207" cy="68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70124" name="Freeform 234"/>
            <p:cNvSpPr>
              <a:spLocks noChangeAspect="1"/>
            </p:cNvSpPr>
            <p:nvPr/>
          </p:nvSpPr>
          <p:spPr bwMode="auto">
            <a:xfrm>
              <a:off x="4265" y="3316"/>
              <a:ext cx="151" cy="114"/>
            </a:xfrm>
            <a:custGeom>
              <a:avLst/>
              <a:gdLst>
                <a:gd name="T0" fmla="*/ 0 w 143"/>
                <a:gd name="T1" fmla="*/ 127 h 108"/>
                <a:gd name="T2" fmla="*/ 168 w 143"/>
                <a:gd name="T3" fmla="*/ 127 h 108"/>
                <a:gd name="T4" fmla="*/ 84 w 143"/>
                <a:gd name="T5" fmla="*/ 0 h 108"/>
                <a:gd name="T6" fmla="*/ 0 w 143"/>
                <a:gd name="T7" fmla="*/ 127 h 108"/>
                <a:gd name="T8" fmla="*/ 0 60000 65536"/>
                <a:gd name="T9" fmla="*/ 0 60000 65536"/>
                <a:gd name="T10" fmla="*/ 0 60000 65536"/>
                <a:gd name="T11" fmla="*/ 0 60000 65536"/>
                <a:gd name="T12" fmla="*/ 0 w 143"/>
                <a:gd name="T13" fmla="*/ 0 h 108"/>
                <a:gd name="T14" fmla="*/ 143 w 143"/>
                <a:gd name="T15" fmla="*/ 108 h 108"/>
              </a:gdLst>
              <a:ahLst/>
              <a:cxnLst>
                <a:cxn ang="T8">
                  <a:pos x="T0" y="T1"/>
                </a:cxn>
                <a:cxn ang="T9">
                  <a:pos x="T2" y="T3"/>
                </a:cxn>
                <a:cxn ang="T10">
                  <a:pos x="T4" y="T5"/>
                </a:cxn>
                <a:cxn ang="T11">
                  <a:pos x="T6" y="T7"/>
                </a:cxn>
              </a:cxnLst>
              <a:rect l="T12" t="T13" r="T14" b="T15"/>
              <a:pathLst>
                <a:path w="143" h="108">
                  <a:moveTo>
                    <a:pt x="0" y="108"/>
                  </a:moveTo>
                  <a:lnTo>
                    <a:pt x="143" y="108"/>
                  </a:lnTo>
                  <a:lnTo>
                    <a:pt x="72" y="0"/>
                  </a:lnTo>
                  <a:lnTo>
                    <a:pt x="0" y="108"/>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70125" name="Freeform 235"/>
            <p:cNvSpPr>
              <a:spLocks noChangeAspect="1"/>
            </p:cNvSpPr>
            <p:nvPr/>
          </p:nvSpPr>
          <p:spPr bwMode="auto">
            <a:xfrm>
              <a:off x="4265" y="3304"/>
              <a:ext cx="176" cy="138"/>
            </a:xfrm>
            <a:custGeom>
              <a:avLst/>
              <a:gdLst>
                <a:gd name="T0" fmla="*/ 0 w 167"/>
                <a:gd name="T1" fmla="*/ 137 h 132"/>
                <a:gd name="T2" fmla="*/ 168 w 167"/>
                <a:gd name="T3" fmla="*/ 137 h 132"/>
                <a:gd name="T4" fmla="*/ 181 w 167"/>
                <a:gd name="T5" fmla="*/ 137 h 132"/>
                <a:gd name="T6" fmla="*/ 168 w 167"/>
                <a:gd name="T7" fmla="*/ 151 h 132"/>
                <a:gd name="T8" fmla="*/ 84 w 167"/>
                <a:gd name="T9" fmla="*/ 27 h 132"/>
                <a:gd name="T10" fmla="*/ 84 w 167"/>
                <a:gd name="T11" fmla="*/ 15 h 132"/>
                <a:gd name="T12" fmla="*/ 99 w 167"/>
                <a:gd name="T13" fmla="*/ 0 h 132"/>
                <a:gd name="T14" fmla="*/ 99 w 167"/>
                <a:gd name="T15" fmla="*/ 15 h 132"/>
                <a:gd name="T16" fmla="*/ 181 w 167"/>
                <a:gd name="T17" fmla="*/ 137 h 132"/>
                <a:gd name="T18" fmla="*/ 195 w 167"/>
                <a:gd name="T19" fmla="*/ 151 h 132"/>
                <a:gd name="T20" fmla="*/ 168 w 167"/>
                <a:gd name="T21" fmla="*/ 151 h 132"/>
                <a:gd name="T22" fmla="*/ 0 w 167"/>
                <a:gd name="T23" fmla="*/ 151 h 132"/>
                <a:gd name="T24" fmla="*/ 0 w 167"/>
                <a:gd name="T25" fmla="*/ 137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7"/>
                <a:gd name="T40" fmla="*/ 0 h 132"/>
                <a:gd name="T41" fmla="*/ 167 w 167"/>
                <a:gd name="T42" fmla="*/ 132 h 1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7" h="132">
                  <a:moveTo>
                    <a:pt x="0" y="120"/>
                  </a:moveTo>
                  <a:lnTo>
                    <a:pt x="143" y="120"/>
                  </a:lnTo>
                  <a:lnTo>
                    <a:pt x="155" y="120"/>
                  </a:lnTo>
                  <a:lnTo>
                    <a:pt x="143" y="132"/>
                  </a:lnTo>
                  <a:lnTo>
                    <a:pt x="72" y="24"/>
                  </a:lnTo>
                  <a:lnTo>
                    <a:pt x="72" y="12"/>
                  </a:lnTo>
                  <a:lnTo>
                    <a:pt x="84" y="0"/>
                  </a:lnTo>
                  <a:lnTo>
                    <a:pt x="84" y="12"/>
                  </a:lnTo>
                  <a:lnTo>
                    <a:pt x="155" y="120"/>
                  </a:lnTo>
                  <a:lnTo>
                    <a:pt x="167" y="132"/>
                  </a:lnTo>
                  <a:lnTo>
                    <a:pt x="143" y="132"/>
                  </a:lnTo>
                  <a:lnTo>
                    <a:pt x="0" y="132"/>
                  </a:lnTo>
                  <a:lnTo>
                    <a:pt x="0" y="12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0126" name="Freeform 236"/>
            <p:cNvSpPr>
              <a:spLocks noChangeAspect="1"/>
            </p:cNvSpPr>
            <p:nvPr/>
          </p:nvSpPr>
          <p:spPr bwMode="auto">
            <a:xfrm>
              <a:off x="4253" y="3316"/>
              <a:ext cx="100" cy="126"/>
            </a:xfrm>
            <a:custGeom>
              <a:avLst/>
              <a:gdLst>
                <a:gd name="T0" fmla="*/ 108 w 96"/>
                <a:gd name="T1" fmla="*/ 15 h 120"/>
                <a:gd name="T2" fmla="*/ 27 w 96"/>
                <a:gd name="T3" fmla="*/ 139 h 120"/>
                <a:gd name="T4" fmla="*/ 15 w 96"/>
                <a:gd name="T5" fmla="*/ 139 h 120"/>
                <a:gd name="T6" fmla="*/ 0 w 96"/>
                <a:gd name="T7" fmla="*/ 139 h 120"/>
                <a:gd name="T8" fmla="*/ 15 w 96"/>
                <a:gd name="T9" fmla="*/ 125 h 120"/>
                <a:gd name="T10" fmla="*/ 96 w 96"/>
                <a:gd name="T11" fmla="*/ 0 h 120"/>
                <a:gd name="T12" fmla="*/ 108 w 96"/>
                <a:gd name="T13" fmla="*/ 15 h 120"/>
                <a:gd name="T14" fmla="*/ 0 60000 65536"/>
                <a:gd name="T15" fmla="*/ 0 60000 65536"/>
                <a:gd name="T16" fmla="*/ 0 60000 65536"/>
                <a:gd name="T17" fmla="*/ 0 60000 65536"/>
                <a:gd name="T18" fmla="*/ 0 60000 65536"/>
                <a:gd name="T19" fmla="*/ 0 60000 65536"/>
                <a:gd name="T20" fmla="*/ 0 60000 65536"/>
                <a:gd name="T21" fmla="*/ 0 w 96"/>
                <a:gd name="T22" fmla="*/ 0 h 120"/>
                <a:gd name="T23" fmla="*/ 96 w 96"/>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20">
                  <a:moveTo>
                    <a:pt x="96" y="12"/>
                  </a:moveTo>
                  <a:lnTo>
                    <a:pt x="24" y="120"/>
                  </a:lnTo>
                  <a:lnTo>
                    <a:pt x="12" y="120"/>
                  </a:lnTo>
                  <a:lnTo>
                    <a:pt x="0" y="120"/>
                  </a:lnTo>
                  <a:lnTo>
                    <a:pt x="12" y="108"/>
                  </a:lnTo>
                  <a:lnTo>
                    <a:pt x="84" y="0"/>
                  </a:lnTo>
                  <a:lnTo>
                    <a:pt x="96" y="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0127" name="Rectangle 240"/>
            <p:cNvSpPr>
              <a:spLocks noChangeAspect="1" noChangeArrowheads="1"/>
            </p:cNvSpPr>
            <p:nvPr/>
          </p:nvSpPr>
          <p:spPr bwMode="auto">
            <a:xfrm>
              <a:off x="2114" y="2434"/>
              <a:ext cx="639" cy="134"/>
            </a:xfrm>
            <a:prstGeom prst="rect">
              <a:avLst/>
            </a:prstGeom>
            <a:noFill/>
            <a:ln w="9525">
              <a:noFill/>
              <a:miter lim="800000"/>
              <a:headEnd/>
              <a:tailEnd/>
            </a:ln>
          </p:spPr>
          <p:txBody>
            <a:bodyPr wrap="none" lIns="0" tIns="0" rIns="0" bIns="0">
              <a:spAutoFit/>
            </a:bodyPr>
            <a:lstStyle/>
            <a:p>
              <a:r>
                <a:rPr lang="en-US" sz="1400" u="none">
                  <a:solidFill>
                    <a:srgbClr val="000000"/>
                  </a:solidFill>
                </a:rPr>
                <a:t>&lt;&lt;invokes&gt;&gt;</a:t>
              </a:r>
              <a:endParaRPr lang="en-US" sz="2000" b="1" u="none"/>
            </a:p>
          </p:txBody>
        </p:sp>
        <p:sp>
          <p:nvSpPr>
            <p:cNvPr id="170128" name="Rectangle 241"/>
            <p:cNvSpPr>
              <a:spLocks noChangeAspect="1" noChangeArrowheads="1"/>
            </p:cNvSpPr>
            <p:nvPr/>
          </p:nvSpPr>
          <p:spPr bwMode="auto">
            <a:xfrm>
              <a:off x="606" y="4009"/>
              <a:ext cx="12" cy="13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129" name="Freeform 242"/>
            <p:cNvSpPr>
              <a:spLocks noChangeAspect="1"/>
            </p:cNvSpPr>
            <p:nvPr/>
          </p:nvSpPr>
          <p:spPr bwMode="auto">
            <a:xfrm>
              <a:off x="568" y="3971"/>
              <a:ext cx="50" cy="164"/>
            </a:xfrm>
            <a:custGeom>
              <a:avLst/>
              <a:gdLst>
                <a:gd name="T0" fmla="*/ 0 w 48"/>
                <a:gd name="T1" fmla="*/ 181 h 156"/>
                <a:gd name="T2" fmla="*/ 15 w 48"/>
                <a:gd name="T3" fmla="*/ 181 h 156"/>
                <a:gd name="T4" fmla="*/ 54 w 48"/>
                <a:gd name="T5" fmla="*/ 42 h 156"/>
                <a:gd name="T6" fmla="*/ 54 w 48"/>
                <a:gd name="T7" fmla="*/ 42 h 156"/>
                <a:gd name="T8" fmla="*/ 42 w 48"/>
                <a:gd name="T9" fmla="*/ 0 h 156"/>
                <a:gd name="T10" fmla="*/ 42 w 48"/>
                <a:gd name="T11" fmla="*/ 42 h 156"/>
                <a:gd name="T12" fmla="*/ 0 w 48"/>
                <a:gd name="T13" fmla="*/ 181 h 156"/>
                <a:gd name="T14" fmla="*/ 0 60000 65536"/>
                <a:gd name="T15" fmla="*/ 0 60000 65536"/>
                <a:gd name="T16" fmla="*/ 0 60000 65536"/>
                <a:gd name="T17" fmla="*/ 0 60000 65536"/>
                <a:gd name="T18" fmla="*/ 0 60000 65536"/>
                <a:gd name="T19" fmla="*/ 0 60000 65536"/>
                <a:gd name="T20" fmla="*/ 0 60000 65536"/>
                <a:gd name="T21" fmla="*/ 0 w 48"/>
                <a:gd name="T22" fmla="*/ 0 h 156"/>
                <a:gd name="T23" fmla="*/ 48 w 48"/>
                <a:gd name="T24" fmla="*/ 156 h 1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56">
                  <a:moveTo>
                    <a:pt x="0" y="156"/>
                  </a:moveTo>
                  <a:lnTo>
                    <a:pt x="12" y="156"/>
                  </a:lnTo>
                  <a:lnTo>
                    <a:pt x="48" y="36"/>
                  </a:lnTo>
                  <a:lnTo>
                    <a:pt x="36" y="0"/>
                  </a:lnTo>
                  <a:lnTo>
                    <a:pt x="36" y="36"/>
                  </a:lnTo>
                  <a:lnTo>
                    <a:pt x="0" y="15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0130" name="Freeform 243"/>
            <p:cNvSpPr>
              <a:spLocks noChangeAspect="1"/>
            </p:cNvSpPr>
            <p:nvPr/>
          </p:nvSpPr>
          <p:spPr bwMode="auto">
            <a:xfrm>
              <a:off x="606" y="4009"/>
              <a:ext cx="50" cy="126"/>
            </a:xfrm>
            <a:custGeom>
              <a:avLst/>
              <a:gdLst>
                <a:gd name="T0" fmla="*/ 15 w 48"/>
                <a:gd name="T1" fmla="*/ 0 h 120"/>
                <a:gd name="T2" fmla="*/ 0 w 48"/>
                <a:gd name="T3" fmla="*/ 0 h 120"/>
                <a:gd name="T4" fmla="*/ 42 w 48"/>
                <a:gd name="T5" fmla="*/ 139 h 120"/>
                <a:gd name="T6" fmla="*/ 54 w 48"/>
                <a:gd name="T7" fmla="*/ 139 h 120"/>
                <a:gd name="T8" fmla="*/ 15 w 48"/>
                <a:gd name="T9" fmla="*/ 0 h 120"/>
                <a:gd name="T10" fmla="*/ 0 60000 65536"/>
                <a:gd name="T11" fmla="*/ 0 60000 65536"/>
                <a:gd name="T12" fmla="*/ 0 60000 65536"/>
                <a:gd name="T13" fmla="*/ 0 60000 65536"/>
                <a:gd name="T14" fmla="*/ 0 60000 65536"/>
                <a:gd name="T15" fmla="*/ 0 w 48"/>
                <a:gd name="T16" fmla="*/ 0 h 120"/>
                <a:gd name="T17" fmla="*/ 48 w 48"/>
                <a:gd name="T18" fmla="*/ 120 h 120"/>
              </a:gdLst>
              <a:ahLst/>
              <a:cxnLst>
                <a:cxn ang="T10">
                  <a:pos x="T0" y="T1"/>
                </a:cxn>
                <a:cxn ang="T11">
                  <a:pos x="T2" y="T3"/>
                </a:cxn>
                <a:cxn ang="T12">
                  <a:pos x="T4" y="T5"/>
                </a:cxn>
                <a:cxn ang="T13">
                  <a:pos x="T6" y="T7"/>
                </a:cxn>
                <a:cxn ang="T14">
                  <a:pos x="T8" y="T9"/>
                </a:cxn>
              </a:cxnLst>
              <a:rect l="T15" t="T16" r="T17" b="T18"/>
              <a:pathLst>
                <a:path w="48" h="120">
                  <a:moveTo>
                    <a:pt x="12" y="0"/>
                  </a:moveTo>
                  <a:lnTo>
                    <a:pt x="0" y="0"/>
                  </a:lnTo>
                  <a:lnTo>
                    <a:pt x="36" y="120"/>
                  </a:lnTo>
                  <a:lnTo>
                    <a:pt x="48" y="120"/>
                  </a:lnTo>
                  <a:lnTo>
                    <a:pt x="12"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0131" name="Rectangle 246"/>
            <p:cNvSpPr>
              <a:spLocks noChangeAspect="1" noChangeArrowheads="1"/>
            </p:cNvSpPr>
            <p:nvPr/>
          </p:nvSpPr>
          <p:spPr bwMode="auto">
            <a:xfrm>
              <a:off x="819" y="2144"/>
              <a:ext cx="51"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132" name="Line 247"/>
            <p:cNvSpPr>
              <a:spLocks noChangeAspect="1" noChangeShapeType="1"/>
            </p:cNvSpPr>
            <p:nvPr/>
          </p:nvSpPr>
          <p:spPr bwMode="auto">
            <a:xfrm flipH="1">
              <a:off x="608" y="2144"/>
              <a:ext cx="114" cy="1"/>
            </a:xfrm>
            <a:prstGeom prst="line">
              <a:avLst/>
            </a:prstGeom>
            <a:noFill/>
            <a:ln w="0">
              <a:solidFill>
                <a:srgbClr val="000000"/>
              </a:solidFill>
              <a:round/>
              <a:headEnd/>
              <a:tailEnd/>
            </a:ln>
          </p:spPr>
          <p:txBody>
            <a:bodyPr/>
            <a:lstStyle/>
            <a:p>
              <a:endParaRPr lang="en-US"/>
            </a:p>
          </p:txBody>
        </p:sp>
        <p:sp>
          <p:nvSpPr>
            <p:cNvPr id="170133" name="Line 248"/>
            <p:cNvSpPr>
              <a:spLocks noChangeAspect="1" noChangeShapeType="1"/>
            </p:cNvSpPr>
            <p:nvPr/>
          </p:nvSpPr>
          <p:spPr bwMode="auto">
            <a:xfrm flipH="1">
              <a:off x="408" y="2144"/>
              <a:ext cx="112" cy="1"/>
            </a:xfrm>
            <a:prstGeom prst="line">
              <a:avLst/>
            </a:prstGeom>
            <a:noFill/>
            <a:ln w="0">
              <a:solidFill>
                <a:srgbClr val="000000"/>
              </a:solidFill>
              <a:round/>
              <a:headEnd/>
              <a:tailEnd/>
            </a:ln>
          </p:spPr>
          <p:txBody>
            <a:bodyPr/>
            <a:lstStyle/>
            <a:p>
              <a:endParaRPr lang="en-US"/>
            </a:p>
          </p:txBody>
        </p:sp>
        <p:sp>
          <p:nvSpPr>
            <p:cNvPr id="170134" name="Line 249"/>
            <p:cNvSpPr>
              <a:spLocks noChangeAspect="1" noChangeShapeType="1"/>
            </p:cNvSpPr>
            <p:nvPr/>
          </p:nvSpPr>
          <p:spPr bwMode="auto">
            <a:xfrm flipH="1">
              <a:off x="216" y="2144"/>
              <a:ext cx="113" cy="1"/>
            </a:xfrm>
            <a:prstGeom prst="line">
              <a:avLst/>
            </a:prstGeom>
            <a:noFill/>
            <a:ln w="0">
              <a:solidFill>
                <a:srgbClr val="000000"/>
              </a:solidFill>
              <a:round/>
              <a:headEnd/>
              <a:tailEnd/>
            </a:ln>
          </p:spPr>
          <p:txBody>
            <a:bodyPr/>
            <a:lstStyle/>
            <a:p>
              <a:endParaRPr lang="en-US"/>
            </a:p>
          </p:txBody>
        </p:sp>
        <p:sp>
          <p:nvSpPr>
            <p:cNvPr id="170135" name="Rectangle 251"/>
            <p:cNvSpPr>
              <a:spLocks noChangeAspect="1" noChangeArrowheads="1"/>
            </p:cNvSpPr>
            <p:nvPr/>
          </p:nvSpPr>
          <p:spPr bwMode="auto">
            <a:xfrm>
              <a:off x="78" y="2144"/>
              <a:ext cx="50" cy="1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136" name="Rectangle 253"/>
            <p:cNvSpPr>
              <a:spLocks noChangeAspect="1" noChangeArrowheads="1"/>
            </p:cNvSpPr>
            <p:nvPr/>
          </p:nvSpPr>
          <p:spPr bwMode="auto">
            <a:xfrm>
              <a:off x="78" y="2144"/>
              <a:ext cx="13" cy="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137" name="Line 254"/>
            <p:cNvSpPr>
              <a:spLocks noChangeAspect="1" noChangeShapeType="1"/>
            </p:cNvSpPr>
            <p:nvPr/>
          </p:nvSpPr>
          <p:spPr bwMode="auto">
            <a:xfrm>
              <a:off x="78" y="2270"/>
              <a:ext cx="1" cy="88"/>
            </a:xfrm>
            <a:prstGeom prst="line">
              <a:avLst/>
            </a:prstGeom>
            <a:noFill/>
            <a:ln w="0">
              <a:solidFill>
                <a:srgbClr val="000000"/>
              </a:solidFill>
              <a:round/>
              <a:headEnd/>
              <a:tailEnd/>
            </a:ln>
          </p:spPr>
          <p:txBody>
            <a:bodyPr/>
            <a:lstStyle/>
            <a:p>
              <a:endParaRPr lang="en-US"/>
            </a:p>
          </p:txBody>
        </p:sp>
        <p:sp>
          <p:nvSpPr>
            <p:cNvPr id="170138" name="Line 255"/>
            <p:cNvSpPr>
              <a:spLocks noChangeAspect="1" noChangeShapeType="1"/>
            </p:cNvSpPr>
            <p:nvPr/>
          </p:nvSpPr>
          <p:spPr bwMode="auto">
            <a:xfrm>
              <a:off x="78" y="2434"/>
              <a:ext cx="1" cy="100"/>
            </a:xfrm>
            <a:prstGeom prst="line">
              <a:avLst/>
            </a:prstGeom>
            <a:noFill/>
            <a:ln w="0">
              <a:solidFill>
                <a:srgbClr val="000000"/>
              </a:solidFill>
              <a:round/>
              <a:headEnd/>
              <a:tailEnd/>
            </a:ln>
          </p:spPr>
          <p:txBody>
            <a:bodyPr/>
            <a:lstStyle/>
            <a:p>
              <a:endParaRPr lang="en-US"/>
            </a:p>
          </p:txBody>
        </p:sp>
        <p:sp>
          <p:nvSpPr>
            <p:cNvPr id="170139" name="Line 256"/>
            <p:cNvSpPr>
              <a:spLocks noChangeAspect="1" noChangeShapeType="1"/>
            </p:cNvSpPr>
            <p:nvPr/>
          </p:nvSpPr>
          <p:spPr bwMode="auto">
            <a:xfrm>
              <a:off x="78" y="2610"/>
              <a:ext cx="1" cy="88"/>
            </a:xfrm>
            <a:prstGeom prst="line">
              <a:avLst/>
            </a:prstGeom>
            <a:noFill/>
            <a:ln w="0">
              <a:solidFill>
                <a:srgbClr val="000000"/>
              </a:solidFill>
              <a:round/>
              <a:headEnd/>
              <a:tailEnd/>
            </a:ln>
          </p:spPr>
          <p:txBody>
            <a:bodyPr/>
            <a:lstStyle/>
            <a:p>
              <a:endParaRPr lang="en-US"/>
            </a:p>
          </p:txBody>
        </p:sp>
        <p:sp>
          <p:nvSpPr>
            <p:cNvPr id="170140" name="Line 257"/>
            <p:cNvSpPr>
              <a:spLocks noChangeAspect="1" noChangeShapeType="1"/>
            </p:cNvSpPr>
            <p:nvPr/>
          </p:nvSpPr>
          <p:spPr bwMode="auto">
            <a:xfrm>
              <a:off x="78" y="2774"/>
              <a:ext cx="1" cy="101"/>
            </a:xfrm>
            <a:prstGeom prst="line">
              <a:avLst/>
            </a:prstGeom>
            <a:noFill/>
            <a:ln w="0">
              <a:solidFill>
                <a:srgbClr val="000000"/>
              </a:solidFill>
              <a:round/>
              <a:headEnd/>
              <a:tailEnd/>
            </a:ln>
          </p:spPr>
          <p:txBody>
            <a:bodyPr/>
            <a:lstStyle/>
            <a:p>
              <a:endParaRPr lang="en-US"/>
            </a:p>
          </p:txBody>
        </p:sp>
        <p:sp>
          <p:nvSpPr>
            <p:cNvPr id="170141" name="Line 258"/>
            <p:cNvSpPr>
              <a:spLocks noChangeAspect="1" noChangeShapeType="1"/>
            </p:cNvSpPr>
            <p:nvPr/>
          </p:nvSpPr>
          <p:spPr bwMode="auto">
            <a:xfrm>
              <a:off x="78" y="2950"/>
              <a:ext cx="1" cy="89"/>
            </a:xfrm>
            <a:prstGeom prst="line">
              <a:avLst/>
            </a:prstGeom>
            <a:noFill/>
            <a:ln w="0">
              <a:solidFill>
                <a:srgbClr val="000000"/>
              </a:solidFill>
              <a:round/>
              <a:headEnd/>
              <a:tailEnd/>
            </a:ln>
          </p:spPr>
          <p:txBody>
            <a:bodyPr/>
            <a:lstStyle/>
            <a:p>
              <a:endParaRPr lang="en-US"/>
            </a:p>
          </p:txBody>
        </p:sp>
        <p:sp>
          <p:nvSpPr>
            <p:cNvPr id="170142" name="Line 259"/>
            <p:cNvSpPr>
              <a:spLocks noChangeAspect="1" noChangeShapeType="1"/>
            </p:cNvSpPr>
            <p:nvPr/>
          </p:nvSpPr>
          <p:spPr bwMode="auto">
            <a:xfrm>
              <a:off x="78" y="3114"/>
              <a:ext cx="1" cy="101"/>
            </a:xfrm>
            <a:prstGeom prst="line">
              <a:avLst/>
            </a:prstGeom>
            <a:noFill/>
            <a:ln w="0">
              <a:solidFill>
                <a:srgbClr val="000000"/>
              </a:solidFill>
              <a:round/>
              <a:headEnd/>
              <a:tailEnd/>
            </a:ln>
          </p:spPr>
          <p:txBody>
            <a:bodyPr/>
            <a:lstStyle/>
            <a:p>
              <a:endParaRPr lang="en-US"/>
            </a:p>
          </p:txBody>
        </p:sp>
        <p:sp>
          <p:nvSpPr>
            <p:cNvPr id="170143" name="Line 260"/>
            <p:cNvSpPr>
              <a:spLocks noChangeAspect="1" noChangeShapeType="1"/>
            </p:cNvSpPr>
            <p:nvPr/>
          </p:nvSpPr>
          <p:spPr bwMode="auto">
            <a:xfrm>
              <a:off x="78" y="3291"/>
              <a:ext cx="1" cy="88"/>
            </a:xfrm>
            <a:prstGeom prst="line">
              <a:avLst/>
            </a:prstGeom>
            <a:noFill/>
            <a:ln w="0">
              <a:solidFill>
                <a:srgbClr val="000000"/>
              </a:solidFill>
              <a:round/>
              <a:headEnd/>
              <a:tailEnd/>
            </a:ln>
          </p:spPr>
          <p:txBody>
            <a:bodyPr/>
            <a:lstStyle/>
            <a:p>
              <a:endParaRPr lang="en-US"/>
            </a:p>
          </p:txBody>
        </p:sp>
        <p:sp>
          <p:nvSpPr>
            <p:cNvPr id="170144" name="Line 261"/>
            <p:cNvSpPr>
              <a:spLocks noChangeAspect="1" noChangeShapeType="1"/>
            </p:cNvSpPr>
            <p:nvPr/>
          </p:nvSpPr>
          <p:spPr bwMode="auto">
            <a:xfrm>
              <a:off x="78" y="3455"/>
              <a:ext cx="1" cy="101"/>
            </a:xfrm>
            <a:prstGeom prst="line">
              <a:avLst/>
            </a:prstGeom>
            <a:noFill/>
            <a:ln w="0">
              <a:solidFill>
                <a:srgbClr val="000000"/>
              </a:solidFill>
              <a:round/>
              <a:headEnd/>
              <a:tailEnd/>
            </a:ln>
          </p:spPr>
          <p:txBody>
            <a:bodyPr/>
            <a:lstStyle/>
            <a:p>
              <a:endParaRPr lang="en-US"/>
            </a:p>
          </p:txBody>
        </p:sp>
        <p:sp>
          <p:nvSpPr>
            <p:cNvPr id="170145" name="Line 262"/>
            <p:cNvSpPr>
              <a:spLocks noChangeAspect="1" noChangeShapeType="1"/>
            </p:cNvSpPr>
            <p:nvPr/>
          </p:nvSpPr>
          <p:spPr bwMode="auto">
            <a:xfrm>
              <a:off x="78" y="3632"/>
              <a:ext cx="1" cy="88"/>
            </a:xfrm>
            <a:prstGeom prst="line">
              <a:avLst/>
            </a:prstGeom>
            <a:noFill/>
            <a:ln w="0">
              <a:solidFill>
                <a:srgbClr val="000000"/>
              </a:solidFill>
              <a:round/>
              <a:headEnd/>
              <a:tailEnd/>
            </a:ln>
          </p:spPr>
          <p:txBody>
            <a:bodyPr/>
            <a:lstStyle/>
            <a:p>
              <a:endParaRPr lang="en-US"/>
            </a:p>
          </p:txBody>
        </p:sp>
        <p:sp>
          <p:nvSpPr>
            <p:cNvPr id="170146" name="Line 263"/>
            <p:cNvSpPr>
              <a:spLocks noChangeAspect="1" noChangeShapeType="1"/>
            </p:cNvSpPr>
            <p:nvPr/>
          </p:nvSpPr>
          <p:spPr bwMode="auto">
            <a:xfrm>
              <a:off x="78" y="3795"/>
              <a:ext cx="1" cy="101"/>
            </a:xfrm>
            <a:prstGeom prst="line">
              <a:avLst/>
            </a:prstGeom>
            <a:noFill/>
            <a:ln w="0">
              <a:solidFill>
                <a:srgbClr val="000000"/>
              </a:solidFill>
              <a:round/>
              <a:headEnd/>
              <a:tailEnd/>
            </a:ln>
          </p:spPr>
          <p:txBody>
            <a:bodyPr/>
            <a:lstStyle/>
            <a:p>
              <a:endParaRPr lang="en-US"/>
            </a:p>
          </p:txBody>
        </p:sp>
        <p:sp>
          <p:nvSpPr>
            <p:cNvPr id="170147" name="Line 264"/>
            <p:cNvSpPr>
              <a:spLocks noChangeAspect="1" noChangeShapeType="1"/>
            </p:cNvSpPr>
            <p:nvPr/>
          </p:nvSpPr>
          <p:spPr bwMode="auto">
            <a:xfrm>
              <a:off x="78" y="3971"/>
              <a:ext cx="1" cy="89"/>
            </a:xfrm>
            <a:prstGeom prst="line">
              <a:avLst/>
            </a:prstGeom>
            <a:noFill/>
            <a:ln w="0">
              <a:solidFill>
                <a:srgbClr val="000000"/>
              </a:solidFill>
              <a:round/>
              <a:headEnd/>
              <a:tailEnd/>
            </a:ln>
          </p:spPr>
          <p:txBody>
            <a:bodyPr/>
            <a:lstStyle/>
            <a:p>
              <a:endParaRPr lang="en-US"/>
            </a:p>
          </p:txBody>
        </p:sp>
        <p:sp>
          <p:nvSpPr>
            <p:cNvPr id="170148" name="Rectangle 266"/>
            <p:cNvSpPr>
              <a:spLocks noChangeAspect="1" noChangeArrowheads="1"/>
            </p:cNvSpPr>
            <p:nvPr/>
          </p:nvSpPr>
          <p:spPr bwMode="auto">
            <a:xfrm>
              <a:off x="78" y="4135"/>
              <a:ext cx="13" cy="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149" name="Rectangle 268"/>
            <p:cNvSpPr>
              <a:spLocks noChangeAspect="1" noChangeArrowheads="1"/>
            </p:cNvSpPr>
            <p:nvPr/>
          </p:nvSpPr>
          <p:spPr bwMode="auto">
            <a:xfrm>
              <a:off x="78" y="4186"/>
              <a:ext cx="50"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150" name="Line 269"/>
            <p:cNvSpPr>
              <a:spLocks noChangeAspect="1" noChangeShapeType="1"/>
            </p:cNvSpPr>
            <p:nvPr/>
          </p:nvSpPr>
          <p:spPr bwMode="auto">
            <a:xfrm>
              <a:off x="203" y="4186"/>
              <a:ext cx="101" cy="1"/>
            </a:xfrm>
            <a:prstGeom prst="line">
              <a:avLst/>
            </a:prstGeom>
            <a:noFill/>
            <a:ln w="0">
              <a:solidFill>
                <a:srgbClr val="000000"/>
              </a:solidFill>
              <a:round/>
              <a:headEnd/>
              <a:tailEnd/>
            </a:ln>
          </p:spPr>
          <p:txBody>
            <a:bodyPr/>
            <a:lstStyle/>
            <a:p>
              <a:endParaRPr lang="en-US"/>
            </a:p>
          </p:txBody>
        </p:sp>
        <p:sp>
          <p:nvSpPr>
            <p:cNvPr id="170151" name="Line 270"/>
            <p:cNvSpPr>
              <a:spLocks noChangeAspect="1" noChangeShapeType="1"/>
            </p:cNvSpPr>
            <p:nvPr/>
          </p:nvSpPr>
          <p:spPr bwMode="auto">
            <a:xfrm>
              <a:off x="380" y="4186"/>
              <a:ext cx="100" cy="1"/>
            </a:xfrm>
            <a:prstGeom prst="line">
              <a:avLst/>
            </a:prstGeom>
            <a:noFill/>
            <a:ln w="0">
              <a:solidFill>
                <a:srgbClr val="000000"/>
              </a:solidFill>
              <a:round/>
              <a:headEnd/>
              <a:tailEnd/>
            </a:ln>
          </p:spPr>
          <p:txBody>
            <a:bodyPr/>
            <a:lstStyle/>
            <a:p>
              <a:endParaRPr lang="en-US"/>
            </a:p>
          </p:txBody>
        </p:sp>
        <p:sp>
          <p:nvSpPr>
            <p:cNvPr id="170152" name="Rectangle 272"/>
            <p:cNvSpPr>
              <a:spLocks noChangeAspect="1" noChangeArrowheads="1"/>
            </p:cNvSpPr>
            <p:nvPr/>
          </p:nvSpPr>
          <p:spPr bwMode="auto">
            <a:xfrm>
              <a:off x="555" y="4186"/>
              <a:ext cx="63"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153" name="Rectangle 274"/>
            <p:cNvSpPr>
              <a:spLocks noChangeAspect="1" noChangeArrowheads="1"/>
            </p:cNvSpPr>
            <p:nvPr/>
          </p:nvSpPr>
          <p:spPr bwMode="auto">
            <a:xfrm>
              <a:off x="606" y="4148"/>
              <a:ext cx="12" cy="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154" name="Rectangle 275"/>
            <p:cNvSpPr>
              <a:spLocks noChangeAspect="1" noChangeArrowheads="1"/>
            </p:cNvSpPr>
            <p:nvPr/>
          </p:nvSpPr>
          <p:spPr bwMode="auto">
            <a:xfrm>
              <a:off x="418" y="3695"/>
              <a:ext cx="829" cy="302"/>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70155" name="Rectangle 276"/>
            <p:cNvSpPr>
              <a:spLocks noChangeAspect="1" noChangeArrowheads="1"/>
            </p:cNvSpPr>
            <p:nvPr/>
          </p:nvSpPr>
          <p:spPr bwMode="auto">
            <a:xfrm>
              <a:off x="418" y="3695"/>
              <a:ext cx="842"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156" name="Rectangle 277"/>
            <p:cNvSpPr>
              <a:spLocks noChangeAspect="1" noChangeArrowheads="1"/>
            </p:cNvSpPr>
            <p:nvPr/>
          </p:nvSpPr>
          <p:spPr bwMode="auto">
            <a:xfrm>
              <a:off x="1247" y="3695"/>
              <a:ext cx="13" cy="31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157" name="Rectangle 278"/>
            <p:cNvSpPr>
              <a:spLocks noChangeAspect="1" noChangeArrowheads="1"/>
            </p:cNvSpPr>
            <p:nvPr/>
          </p:nvSpPr>
          <p:spPr bwMode="auto">
            <a:xfrm>
              <a:off x="418" y="3997"/>
              <a:ext cx="829"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158" name="Rectangle 279"/>
            <p:cNvSpPr>
              <a:spLocks noChangeAspect="1" noChangeArrowheads="1"/>
            </p:cNvSpPr>
            <p:nvPr/>
          </p:nvSpPr>
          <p:spPr bwMode="auto">
            <a:xfrm>
              <a:off x="418" y="3695"/>
              <a:ext cx="12" cy="30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0159" name="Rectangle 280"/>
            <p:cNvSpPr>
              <a:spLocks noChangeAspect="1" noChangeArrowheads="1"/>
            </p:cNvSpPr>
            <p:nvPr/>
          </p:nvSpPr>
          <p:spPr bwMode="auto">
            <a:xfrm>
              <a:off x="455" y="3831"/>
              <a:ext cx="781" cy="155"/>
            </a:xfrm>
            <a:prstGeom prst="rect">
              <a:avLst/>
            </a:prstGeom>
            <a:noFill/>
            <a:ln w="9525">
              <a:noFill/>
              <a:miter lim="800000"/>
              <a:headEnd/>
              <a:tailEnd/>
            </a:ln>
          </p:spPr>
          <p:txBody>
            <a:bodyPr wrap="none" lIns="0" tIns="0" rIns="0" bIns="0">
              <a:spAutoFit/>
            </a:bodyPr>
            <a:lstStyle/>
            <a:p>
              <a:r>
                <a:rPr lang="en-US" sz="1600" b="1" u="none">
                  <a:solidFill>
                    <a:srgbClr val="000000"/>
                  </a:solidFill>
                </a:rPr>
                <a:t>Event Queue</a:t>
              </a:r>
              <a:endParaRPr lang="en-US" sz="2000" b="1" u="none"/>
            </a:p>
          </p:txBody>
        </p:sp>
        <p:sp>
          <p:nvSpPr>
            <p:cNvPr id="170160" name="Rectangle 281"/>
            <p:cNvSpPr>
              <a:spLocks noChangeAspect="1" noChangeArrowheads="1"/>
            </p:cNvSpPr>
            <p:nvPr/>
          </p:nvSpPr>
          <p:spPr bwMode="auto">
            <a:xfrm>
              <a:off x="492" y="3720"/>
              <a:ext cx="703" cy="154"/>
            </a:xfrm>
            <a:prstGeom prst="rect">
              <a:avLst/>
            </a:prstGeom>
            <a:noFill/>
            <a:ln w="9525">
              <a:noFill/>
              <a:miter lim="800000"/>
              <a:headEnd/>
              <a:tailEnd/>
            </a:ln>
          </p:spPr>
          <p:txBody>
            <a:bodyPr wrap="none" lIns="0" tIns="0" rIns="0" bIns="0">
              <a:spAutoFit/>
            </a:bodyPr>
            <a:lstStyle/>
            <a:p>
              <a:r>
                <a:rPr lang="en-US" sz="1600" b="1" u="none">
                  <a:solidFill>
                    <a:srgbClr val="000000"/>
                  </a:solidFill>
                </a:rPr>
                <a:t>Completion</a:t>
              </a:r>
              <a:endParaRPr lang="en-US" sz="2000" b="1" u="none"/>
            </a:p>
          </p:txBody>
        </p:sp>
        <p:sp>
          <p:nvSpPr>
            <p:cNvPr id="170161" name="Rectangle 51"/>
            <p:cNvSpPr>
              <a:spLocks noChangeAspect="1" noChangeArrowheads="1"/>
            </p:cNvSpPr>
            <p:nvPr/>
          </p:nvSpPr>
          <p:spPr bwMode="auto">
            <a:xfrm>
              <a:off x="276" y="2725"/>
              <a:ext cx="1395" cy="224"/>
            </a:xfrm>
            <a:prstGeom prst="rect">
              <a:avLst/>
            </a:prstGeom>
            <a:noFill/>
            <a:ln w="12700">
              <a:noFill/>
              <a:miter lim="800000"/>
              <a:headEnd/>
              <a:tailEnd/>
            </a:ln>
          </p:spPr>
          <p:txBody>
            <a:bodyPr/>
            <a:lstStyle/>
            <a:p>
              <a:pPr algn="ctr">
                <a:tabLst>
                  <a:tab pos="611188" algn="l"/>
                </a:tabLst>
              </a:pPr>
              <a:r>
                <a:rPr lang="en-GB" sz="1600" b="1" u="none">
                  <a:solidFill>
                    <a:srgbClr val="000000"/>
                  </a:solidFill>
                  <a:cs typeface="Times New Roman" pitchFamily="18" charset="0"/>
                </a:rPr>
                <a:t>Asynchronous</a:t>
              </a:r>
            </a:p>
            <a:p>
              <a:pPr algn="ctr">
                <a:tabLst>
                  <a:tab pos="611188" algn="l"/>
                </a:tabLst>
              </a:pPr>
              <a:r>
                <a:rPr lang="en-GB" sz="1600" b="1" u="none">
                  <a:solidFill>
                    <a:srgbClr val="000000"/>
                  </a:solidFill>
                  <a:cs typeface="Times New Roman" pitchFamily="18" charset="0"/>
                </a:rPr>
                <a:t>Operation Processor</a:t>
              </a:r>
              <a:endParaRPr lang="en-US" sz="1600" b="1" u="none">
                <a:cs typeface="Times New Roman" pitchFamily="18" charset="0"/>
              </a:endParaRPr>
            </a:p>
            <a:p>
              <a:pPr algn="ctr">
                <a:tabLst>
                  <a:tab pos="611188" algn="l"/>
                </a:tabLst>
              </a:pPr>
              <a:endParaRPr lang="en-US" sz="1600" u="none"/>
            </a:p>
          </p:txBody>
        </p:sp>
        <p:sp>
          <p:nvSpPr>
            <p:cNvPr id="170162" name="Rectangle 53"/>
            <p:cNvSpPr>
              <a:spLocks noChangeAspect="1" noChangeArrowheads="1"/>
            </p:cNvSpPr>
            <p:nvPr/>
          </p:nvSpPr>
          <p:spPr bwMode="auto">
            <a:xfrm>
              <a:off x="306" y="3095"/>
              <a:ext cx="1330" cy="249"/>
            </a:xfrm>
            <a:prstGeom prst="rect">
              <a:avLst/>
            </a:prstGeom>
            <a:noFill/>
            <a:ln w="12700">
              <a:noFill/>
              <a:miter lim="800000"/>
              <a:headEnd/>
              <a:tailEnd/>
            </a:ln>
          </p:spPr>
          <p:txBody>
            <a:bodyPr/>
            <a:lstStyle/>
            <a:p>
              <a:pPr>
                <a:lnSpc>
                  <a:spcPct val="95000"/>
                </a:lnSpc>
                <a:tabLst>
                  <a:tab pos="611188" algn="l"/>
                </a:tabLst>
              </a:pPr>
              <a:r>
                <a:rPr lang="en-GB" sz="1600" u="none">
                  <a:solidFill>
                    <a:srgbClr val="000000"/>
                  </a:solidFill>
                  <a:cs typeface="Times New Roman" pitchFamily="18" charset="0"/>
                </a:rPr>
                <a:t>execute_async_op()</a:t>
              </a:r>
              <a:endParaRPr lang="en-US" sz="1600" u="none"/>
            </a:p>
          </p:txBody>
        </p:sp>
        <p:grpSp>
          <p:nvGrpSpPr>
            <p:cNvPr id="170163" name="Group 292"/>
            <p:cNvGrpSpPr>
              <a:grpSpLocks/>
            </p:cNvGrpSpPr>
            <p:nvPr/>
          </p:nvGrpSpPr>
          <p:grpSpPr bwMode="auto">
            <a:xfrm>
              <a:off x="315" y="2725"/>
              <a:ext cx="1321" cy="567"/>
              <a:chOff x="315" y="2725"/>
              <a:chExt cx="1260" cy="567"/>
            </a:xfrm>
          </p:grpSpPr>
          <p:sp>
            <p:nvSpPr>
              <p:cNvPr id="170182" name="Rectangle 52"/>
              <p:cNvSpPr>
                <a:spLocks noChangeAspect="1" noChangeArrowheads="1"/>
              </p:cNvSpPr>
              <p:nvPr/>
            </p:nvSpPr>
            <p:spPr bwMode="auto">
              <a:xfrm>
                <a:off x="315" y="2725"/>
                <a:ext cx="1260" cy="356"/>
              </a:xfrm>
              <a:prstGeom prst="rect">
                <a:avLst/>
              </a:prstGeom>
              <a:noFill/>
              <a:ln w="19050">
                <a:solidFill>
                  <a:schemeClr val="tx1"/>
                </a:solidFill>
                <a:miter lim="800000"/>
                <a:headEnd/>
                <a:tailEnd/>
              </a:ln>
            </p:spPr>
            <p:txBody>
              <a:bodyPr rot="10800000" wrap="none" anchor="ctr"/>
              <a:lstStyle/>
              <a:p>
                <a:endParaRPr lang="en-US"/>
              </a:p>
            </p:txBody>
          </p:sp>
          <p:sp>
            <p:nvSpPr>
              <p:cNvPr id="170183" name="Rectangle 54"/>
              <p:cNvSpPr>
                <a:spLocks noChangeAspect="1" noChangeArrowheads="1"/>
              </p:cNvSpPr>
              <p:nvPr/>
            </p:nvSpPr>
            <p:spPr bwMode="auto">
              <a:xfrm>
                <a:off x="315" y="3078"/>
                <a:ext cx="1260" cy="214"/>
              </a:xfrm>
              <a:prstGeom prst="rect">
                <a:avLst/>
              </a:prstGeom>
              <a:noFill/>
              <a:ln w="19050">
                <a:solidFill>
                  <a:schemeClr val="tx1"/>
                </a:solidFill>
                <a:miter lim="800000"/>
                <a:headEnd/>
                <a:tailEnd/>
              </a:ln>
            </p:spPr>
            <p:txBody>
              <a:bodyPr rot="10800000" wrap="none" anchor="ctr"/>
              <a:lstStyle/>
              <a:p>
                <a:endParaRPr lang="en-US"/>
              </a:p>
            </p:txBody>
          </p:sp>
        </p:grpSp>
        <p:sp>
          <p:nvSpPr>
            <p:cNvPr id="170164" name="Rectangle 77"/>
            <p:cNvSpPr>
              <a:spLocks noChangeAspect="1" noChangeArrowheads="1"/>
            </p:cNvSpPr>
            <p:nvPr/>
          </p:nvSpPr>
          <p:spPr bwMode="auto">
            <a:xfrm>
              <a:off x="1660" y="2718"/>
              <a:ext cx="1395" cy="224"/>
            </a:xfrm>
            <a:prstGeom prst="rect">
              <a:avLst/>
            </a:prstGeom>
            <a:noFill/>
            <a:ln w="12700">
              <a:noFill/>
              <a:miter lim="800000"/>
              <a:headEnd/>
              <a:tailEnd/>
            </a:ln>
          </p:spPr>
          <p:txBody>
            <a:bodyPr/>
            <a:lstStyle/>
            <a:p>
              <a:pPr algn="ctr">
                <a:tabLst>
                  <a:tab pos="611188" algn="l"/>
                </a:tabLst>
              </a:pPr>
              <a:r>
                <a:rPr lang="en-GB" sz="1600" b="1" u="none">
                  <a:solidFill>
                    <a:srgbClr val="000000"/>
                  </a:solidFill>
                  <a:cs typeface="Times New Roman" pitchFamily="18" charset="0"/>
                </a:rPr>
                <a:t>Asynchronous</a:t>
              </a:r>
            </a:p>
            <a:p>
              <a:pPr algn="ctr">
                <a:tabLst>
                  <a:tab pos="611188" algn="l"/>
                </a:tabLst>
              </a:pPr>
              <a:r>
                <a:rPr lang="en-GB" sz="1600" b="1" u="none">
                  <a:solidFill>
                    <a:srgbClr val="000000"/>
                  </a:solidFill>
                  <a:cs typeface="Times New Roman" pitchFamily="18" charset="0"/>
                </a:rPr>
                <a:t>Operation</a:t>
              </a:r>
              <a:endParaRPr lang="en-US" sz="1600" b="1" u="none">
                <a:cs typeface="Times New Roman" pitchFamily="18" charset="0"/>
              </a:endParaRPr>
            </a:p>
            <a:p>
              <a:pPr algn="ctr">
                <a:tabLst>
                  <a:tab pos="611188" algn="l"/>
                </a:tabLst>
              </a:pPr>
              <a:endParaRPr lang="en-US" sz="1600" u="none"/>
            </a:p>
          </p:txBody>
        </p:sp>
        <p:sp>
          <p:nvSpPr>
            <p:cNvPr id="170165" name="Rectangle 78"/>
            <p:cNvSpPr>
              <a:spLocks noChangeAspect="1" noChangeArrowheads="1"/>
            </p:cNvSpPr>
            <p:nvPr/>
          </p:nvSpPr>
          <p:spPr bwMode="auto">
            <a:xfrm>
              <a:off x="1815" y="2701"/>
              <a:ext cx="1092" cy="374"/>
            </a:xfrm>
            <a:prstGeom prst="rect">
              <a:avLst/>
            </a:prstGeom>
            <a:noFill/>
            <a:ln w="19050">
              <a:solidFill>
                <a:schemeClr val="tx1"/>
              </a:solidFill>
              <a:miter lim="800000"/>
              <a:headEnd/>
              <a:tailEnd/>
            </a:ln>
          </p:spPr>
          <p:txBody>
            <a:bodyPr rot="10800000" wrap="none" anchor="ctr"/>
            <a:lstStyle/>
            <a:p>
              <a:endParaRPr lang="en-US"/>
            </a:p>
          </p:txBody>
        </p:sp>
        <p:sp>
          <p:nvSpPr>
            <p:cNvPr id="170166" name="Rectangle 79"/>
            <p:cNvSpPr>
              <a:spLocks noChangeAspect="1" noChangeArrowheads="1"/>
            </p:cNvSpPr>
            <p:nvPr/>
          </p:nvSpPr>
          <p:spPr bwMode="auto">
            <a:xfrm>
              <a:off x="1816" y="3109"/>
              <a:ext cx="1216" cy="248"/>
            </a:xfrm>
            <a:prstGeom prst="rect">
              <a:avLst/>
            </a:prstGeom>
            <a:noFill/>
            <a:ln w="12700">
              <a:noFill/>
              <a:miter lim="800000"/>
              <a:headEnd/>
              <a:tailEnd/>
            </a:ln>
          </p:spPr>
          <p:txBody>
            <a:bodyPr/>
            <a:lstStyle/>
            <a:p>
              <a:pPr>
                <a:lnSpc>
                  <a:spcPct val="95000"/>
                </a:lnSpc>
                <a:tabLst>
                  <a:tab pos="611188" algn="l"/>
                </a:tabLst>
              </a:pPr>
              <a:r>
                <a:rPr lang="en-GB" sz="1600" u="none">
                  <a:solidFill>
                    <a:srgbClr val="000000"/>
                  </a:solidFill>
                  <a:cs typeface="Times New Roman" pitchFamily="18" charset="0"/>
                </a:rPr>
                <a:t>async_op()</a:t>
              </a:r>
              <a:endParaRPr lang="en-US" sz="1600" u="none"/>
            </a:p>
          </p:txBody>
        </p:sp>
        <p:sp>
          <p:nvSpPr>
            <p:cNvPr id="170167" name="Rectangle 80"/>
            <p:cNvSpPr>
              <a:spLocks noChangeAspect="1" noChangeArrowheads="1"/>
            </p:cNvSpPr>
            <p:nvPr/>
          </p:nvSpPr>
          <p:spPr bwMode="auto">
            <a:xfrm>
              <a:off x="1816" y="3081"/>
              <a:ext cx="1091" cy="225"/>
            </a:xfrm>
            <a:prstGeom prst="rect">
              <a:avLst/>
            </a:prstGeom>
            <a:noFill/>
            <a:ln w="19050">
              <a:solidFill>
                <a:schemeClr val="tx1"/>
              </a:solidFill>
              <a:miter lim="800000"/>
              <a:headEnd/>
              <a:tailEnd/>
            </a:ln>
          </p:spPr>
          <p:txBody>
            <a:bodyPr rot="10800000" wrap="none" anchor="ctr"/>
            <a:lstStyle/>
            <a:p>
              <a:endParaRPr lang="en-US"/>
            </a:p>
          </p:txBody>
        </p:sp>
        <p:sp>
          <p:nvSpPr>
            <p:cNvPr id="170168" name="Rectangle 81"/>
            <p:cNvSpPr>
              <a:spLocks noChangeAspect="1" noChangeArrowheads="1"/>
            </p:cNvSpPr>
            <p:nvPr/>
          </p:nvSpPr>
          <p:spPr bwMode="auto">
            <a:xfrm>
              <a:off x="1292" y="3606"/>
              <a:ext cx="1395" cy="224"/>
            </a:xfrm>
            <a:prstGeom prst="rect">
              <a:avLst/>
            </a:prstGeom>
            <a:noFill/>
            <a:ln w="12700">
              <a:noFill/>
              <a:miter lim="800000"/>
              <a:headEnd/>
              <a:tailEnd/>
            </a:ln>
          </p:spPr>
          <p:txBody>
            <a:bodyPr/>
            <a:lstStyle/>
            <a:p>
              <a:pPr algn="ctr">
                <a:tabLst>
                  <a:tab pos="611188" algn="l"/>
                </a:tabLst>
              </a:pPr>
              <a:r>
                <a:rPr lang="en-GB" sz="1600" b="1" u="none">
                  <a:solidFill>
                    <a:srgbClr val="000000"/>
                  </a:solidFill>
                  <a:cs typeface="Times New Roman" pitchFamily="18" charset="0"/>
                </a:rPr>
                <a:t>Asynchronous</a:t>
              </a:r>
            </a:p>
            <a:p>
              <a:pPr algn="ctr">
                <a:tabLst>
                  <a:tab pos="611188" algn="l"/>
                </a:tabLst>
              </a:pPr>
              <a:r>
                <a:rPr lang="en-GB" sz="1600" b="1" u="none">
                  <a:solidFill>
                    <a:srgbClr val="000000"/>
                  </a:solidFill>
                  <a:cs typeface="Times New Roman" pitchFamily="18" charset="0"/>
                </a:rPr>
                <a:t>Event Demuxer</a:t>
              </a:r>
              <a:endParaRPr lang="en-US" sz="1600" b="1" u="none">
                <a:cs typeface="Times New Roman" pitchFamily="18" charset="0"/>
              </a:endParaRPr>
            </a:p>
            <a:p>
              <a:pPr algn="ctr">
                <a:tabLst>
                  <a:tab pos="611188" algn="l"/>
                </a:tabLst>
              </a:pPr>
              <a:endParaRPr lang="en-US" sz="1600" u="none"/>
            </a:p>
          </p:txBody>
        </p:sp>
        <p:sp>
          <p:nvSpPr>
            <p:cNvPr id="170169" name="Rectangle 82"/>
            <p:cNvSpPr>
              <a:spLocks noChangeAspect="1" noChangeArrowheads="1"/>
            </p:cNvSpPr>
            <p:nvPr/>
          </p:nvSpPr>
          <p:spPr bwMode="auto">
            <a:xfrm>
              <a:off x="1343" y="3607"/>
              <a:ext cx="1356" cy="355"/>
            </a:xfrm>
            <a:prstGeom prst="rect">
              <a:avLst/>
            </a:prstGeom>
            <a:noFill/>
            <a:ln w="19050">
              <a:solidFill>
                <a:schemeClr val="tx1"/>
              </a:solidFill>
              <a:miter lim="800000"/>
              <a:headEnd/>
              <a:tailEnd/>
            </a:ln>
          </p:spPr>
          <p:txBody>
            <a:bodyPr rot="10800000" wrap="none" anchor="ctr"/>
            <a:lstStyle/>
            <a:p>
              <a:endParaRPr lang="en-US"/>
            </a:p>
          </p:txBody>
        </p:sp>
        <p:sp>
          <p:nvSpPr>
            <p:cNvPr id="170170" name="Rectangle 83"/>
            <p:cNvSpPr>
              <a:spLocks noChangeAspect="1" noChangeArrowheads="1"/>
            </p:cNvSpPr>
            <p:nvPr/>
          </p:nvSpPr>
          <p:spPr bwMode="auto">
            <a:xfrm>
              <a:off x="1306" y="3987"/>
              <a:ext cx="1482" cy="248"/>
            </a:xfrm>
            <a:prstGeom prst="rect">
              <a:avLst/>
            </a:prstGeom>
            <a:noFill/>
            <a:ln w="12700">
              <a:noFill/>
              <a:miter lim="800000"/>
              <a:headEnd/>
              <a:tailEnd/>
            </a:ln>
          </p:spPr>
          <p:txBody>
            <a:bodyPr/>
            <a:lstStyle/>
            <a:p>
              <a:pPr>
                <a:lnSpc>
                  <a:spcPct val="95000"/>
                </a:lnSpc>
                <a:tabLst>
                  <a:tab pos="611188" algn="l"/>
                </a:tabLst>
              </a:pPr>
              <a:r>
                <a:rPr lang="en-GB" sz="1600" u="none">
                  <a:solidFill>
                    <a:srgbClr val="000000"/>
                  </a:solidFill>
                  <a:cs typeface="Times New Roman" pitchFamily="18" charset="0"/>
                </a:rPr>
                <a:t>get_completion_event()</a:t>
              </a:r>
              <a:endParaRPr lang="en-US" sz="1600" u="none"/>
            </a:p>
          </p:txBody>
        </p:sp>
        <p:sp>
          <p:nvSpPr>
            <p:cNvPr id="170171" name="Rectangle 84"/>
            <p:cNvSpPr>
              <a:spLocks noChangeAspect="1" noChangeArrowheads="1"/>
            </p:cNvSpPr>
            <p:nvPr/>
          </p:nvSpPr>
          <p:spPr bwMode="auto">
            <a:xfrm>
              <a:off x="1343" y="3963"/>
              <a:ext cx="1356" cy="230"/>
            </a:xfrm>
            <a:prstGeom prst="rect">
              <a:avLst/>
            </a:prstGeom>
            <a:noFill/>
            <a:ln w="19050">
              <a:solidFill>
                <a:schemeClr val="tx1"/>
              </a:solidFill>
              <a:miter lim="800000"/>
              <a:headEnd/>
              <a:tailEnd/>
            </a:ln>
          </p:spPr>
          <p:txBody>
            <a:bodyPr rot="10800000" wrap="none" anchor="ctr"/>
            <a:lstStyle/>
            <a:p>
              <a:endParaRPr lang="en-US"/>
            </a:p>
          </p:txBody>
        </p:sp>
        <p:sp>
          <p:nvSpPr>
            <p:cNvPr id="170172" name="Rectangle 89"/>
            <p:cNvSpPr>
              <a:spLocks noChangeAspect="1" noChangeArrowheads="1"/>
            </p:cNvSpPr>
            <p:nvPr/>
          </p:nvSpPr>
          <p:spPr bwMode="auto">
            <a:xfrm>
              <a:off x="2668" y="3621"/>
              <a:ext cx="1395" cy="224"/>
            </a:xfrm>
            <a:prstGeom prst="rect">
              <a:avLst/>
            </a:prstGeom>
            <a:noFill/>
            <a:ln w="12700">
              <a:noFill/>
              <a:miter lim="800000"/>
              <a:headEnd/>
              <a:tailEnd/>
            </a:ln>
          </p:spPr>
          <p:txBody>
            <a:bodyPr/>
            <a:lstStyle/>
            <a:p>
              <a:pPr algn="ctr">
                <a:tabLst>
                  <a:tab pos="611188" algn="l"/>
                </a:tabLst>
              </a:pPr>
              <a:r>
                <a:rPr lang="en-GB" sz="1600" b="1" u="none">
                  <a:solidFill>
                    <a:srgbClr val="000000"/>
                  </a:solidFill>
                  <a:cs typeface="Times New Roman" pitchFamily="18" charset="0"/>
                </a:rPr>
                <a:t>Proactor</a:t>
              </a:r>
              <a:endParaRPr lang="en-US" sz="1600" b="1" u="none">
                <a:cs typeface="Times New Roman" pitchFamily="18" charset="0"/>
              </a:endParaRPr>
            </a:p>
            <a:p>
              <a:pPr algn="ctr">
                <a:tabLst>
                  <a:tab pos="611188" algn="l"/>
                </a:tabLst>
              </a:pPr>
              <a:endParaRPr lang="en-US" sz="1600" u="none"/>
            </a:p>
          </p:txBody>
        </p:sp>
        <p:sp>
          <p:nvSpPr>
            <p:cNvPr id="170173" name="Rectangle 90"/>
            <p:cNvSpPr>
              <a:spLocks noChangeAspect="1" noChangeArrowheads="1"/>
            </p:cNvSpPr>
            <p:nvPr/>
          </p:nvSpPr>
          <p:spPr bwMode="auto">
            <a:xfrm>
              <a:off x="2884" y="3610"/>
              <a:ext cx="1044" cy="241"/>
            </a:xfrm>
            <a:prstGeom prst="rect">
              <a:avLst/>
            </a:prstGeom>
            <a:noFill/>
            <a:ln w="19050">
              <a:solidFill>
                <a:schemeClr val="tx1"/>
              </a:solidFill>
              <a:miter lim="800000"/>
              <a:headEnd/>
              <a:tailEnd/>
            </a:ln>
          </p:spPr>
          <p:txBody>
            <a:bodyPr rot="10800000" wrap="none" anchor="ctr"/>
            <a:lstStyle/>
            <a:p>
              <a:endParaRPr lang="en-US"/>
            </a:p>
          </p:txBody>
        </p:sp>
        <p:sp>
          <p:nvSpPr>
            <p:cNvPr id="170174" name="Rectangle 91"/>
            <p:cNvSpPr>
              <a:spLocks noChangeAspect="1" noChangeArrowheads="1"/>
            </p:cNvSpPr>
            <p:nvPr/>
          </p:nvSpPr>
          <p:spPr bwMode="auto">
            <a:xfrm>
              <a:off x="2875" y="3866"/>
              <a:ext cx="1215" cy="248"/>
            </a:xfrm>
            <a:prstGeom prst="rect">
              <a:avLst/>
            </a:prstGeom>
            <a:noFill/>
            <a:ln w="12700">
              <a:noFill/>
              <a:miter lim="800000"/>
              <a:headEnd/>
              <a:tailEnd/>
            </a:ln>
          </p:spPr>
          <p:txBody>
            <a:bodyPr/>
            <a:lstStyle/>
            <a:p>
              <a:pPr>
                <a:lnSpc>
                  <a:spcPct val="95000"/>
                </a:lnSpc>
                <a:tabLst>
                  <a:tab pos="611188" algn="l"/>
                </a:tabLst>
              </a:pPr>
              <a:r>
                <a:rPr lang="en-GB" sz="1600" u="none">
                  <a:solidFill>
                    <a:srgbClr val="000000"/>
                  </a:solidFill>
                  <a:cs typeface="Times New Roman" pitchFamily="18" charset="0"/>
                </a:rPr>
                <a:t>handle_events()</a:t>
              </a:r>
              <a:endParaRPr lang="en-US" sz="1600" u="none"/>
            </a:p>
          </p:txBody>
        </p:sp>
        <p:sp>
          <p:nvSpPr>
            <p:cNvPr id="170175" name="Rectangle 92"/>
            <p:cNvSpPr>
              <a:spLocks noChangeAspect="1" noChangeArrowheads="1"/>
            </p:cNvSpPr>
            <p:nvPr/>
          </p:nvSpPr>
          <p:spPr bwMode="auto">
            <a:xfrm>
              <a:off x="2885" y="3858"/>
              <a:ext cx="1043" cy="215"/>
            </a:xfrm>
            <a:prstGeom prst="rect">
              <a:avLst/>
            </a:prstGeom>
            <a:noFill/>
            <a:ln w="19050">
              <a:solidFill>
                <a:schemeClr val="tx1"/>
              </a:solidFill>
              <a:miter lim="800000"/>
              <a:headEnd/>
              <a:tailEnd/>
            </a:ln>
          </p:spPr>
          <p:txBody>
            <a:bodyPr rot="10800000" wrap="none" anchor="ctr"/>
            <a:lstStyle/>
            <a:p>
              <a:endParaRPr lang="en-US"/>
            </a:p>
          </p:txBody>
        </p:sp>
        <p:sp>
          <p:nvSpPr>
            <p:cNvPr id="170176" name="Rectangle 93"/>
            <p:cNvSpPr>
              <a:spLocks noChangeAspect="1" noChangeArrowheads="1"/>
            </p:cNvSpPr>
            <p:nvPr/>
          </p:nvSpPr>
          <p:spPr bwMode="auto">
            <a:xfrm>
              <a:off x="3687" y="2759"/>
              <a:ext cx="1395" cy="224"/>
            </a:xfrm>
            <a:prstGeom prst="rect">
              <a:avLst/>
            </a:prstGeom>
            <a:noFill/>
            <a:ln w="12700">
              <a:noFill/>
              <a:miter lim="800000"/>
              <a:headEnd/>
              <a:tailEnd/>
            </a:ln>
          </p:spPr>
          <p:txBody>
            <a:bodyPr/>
            <a:lstStyle/>
            <a:p>
              <a:pPr algn="ctr">
                <a:tabLst>
                  <a:tab pos="611188" algn="l"/>
                </a:tabLst>
              </a:pPr>
              <a:r>
                <a:rPr lang="en-GB" sz="1600" b="1" i="1" u="none">
                  <a:solidFill>
                    <a:srgbClr val="000000"/>
                  </a:solidFill>
                  <a:cs typeface="Times New Roman" pitchFamily="18" charset="0"/>
                </a:rPr>
                <a:t>Completion</a:t>
              </a:r>
            </a:p>
            <a:p>
              <a:pPr algn="ctr">
                <a:tabLst>
                  <a:tab pos="611188" algn="l"/>
                </a:tabLst>
              </a:pPr>
              <a:r>
                <a:rPr lang="en-GB" sz="1600" b="1" i="1" u="none">
                  <a:solidFill>
                    <a:srgbClr val="000000"/>
                  </a:solidFill>
                  <a:cs typeface="Times New Roman" pitchFamily="18" charset="0"/>
                </a:rPr>
                <a:t>Handler</a:t>
              </a:r>
              <a:endParaRPr lang="en-US" sz="1600" b="1" i="1" u="none">
                <a:cs typeface="Times New Roman" pitchFamily="18" charset="0"/>
              </a:endParaRPr>
            </a:p>
            <a:p>
              <a:pPr algn="ctr">
                <a:tabLst>
                  <a:tab pos="611188" algn="l"/>
                </a:tabLst>
              </a:pPr>
              <a:endParaRPr lang="en-US" sz="1600" u="none"/>
            </a:p>
          </p:txBody>
        </p:sp>
        <p:sp>
          <p:nvSpPr>
            <p:cNvPr id="170177" name="Rectangle 94"/>
            <p:cNvSpPr>
              <a:spLocks noChangeAspect="1" noChangeArrowheads="1"/>
            </p:cNvSpPr>
            <p:nvPr/>
          </p:nvSpPr>
          <p:spPr bwMode="auto">
            <a:xfrm>
              <a:off x="3843" y="2739"/>
              <a:ext cx="1092" cy="365"/>
            </a:xfrm>
            <a:prstGeom prst="rect">
              <a:avLst/>
            </a:prstGeom>
            <a:noFill/>
            <a:ln w="19050">
              <a:solidFill>
                <a:schemeClr val="tx1"/>
              </a:solidFill>
              <a:miter lim="800000"/>
              <a:headEnd/>
              <a:tailEnd/>
            </a:ln>
          </p:spPr>
          <p:txBody>
            <a:bodyPr rot="10800000" wrap="none" anchor="ctr"/>
            <a:lstStyle/>
            <a:p>
              <a:endParaRPr lang="en-US"/>
            </a:p>
          </p:txBody>
        </p:sp>
        <p:sp>
          <p:nvSpPr>
            <p:cNvPr id="170178" name="Rectangle 95"/>
            <p:cNvSpPr>
              <a:spLocks noChangeAspect="1" noChangeArrowheads="1"/>
            </p:cNvSpPr>
            <p:nvPr/>
          </p:nvSpPr>
          <p:spPr bwMode="auto">
            <a:xfrm>
              <a:off x="3844" y="3116"/>
              <a:ext cx="1215" cy="249"/>
            </a:xfrm>
            <a:prstGeom prst="rect">
              <a:avLst/>
            </a:prstGeom>
            <a:noFill/>
            <a:ln w="12700">
              <a:noFill/>
              <a:miter lim="800000"/>
              <a:headEnd/>
              <a:tailEnd/>
            </a:ln>
          </p:spPr>
          <p:txBody>
            <a:bodyPr/>
            <a:lstStyle/>
            <a:p>
              <a:pPr>
                <a:lnSpc>
                  <a:spcPct val="95000"/>
                </a:lnSpc>
                <a:tabLst>
                  <a:tab pos="611188" algn="l"/>
                </a:tabLst>
              </a:pPr>
              <a:r>
                <a:rPr lang="en-GB" sz="1600" i="1" u="none">
                  <a:solidFill>
                    <a:srgbClr val="000000"/>
                  </a:solidFill>
                  <a:cs typeface="Times New Roman" pitchFamily="18" charset="0"/>
                </a:rPr>
                <a:t>handle_event()</a:t>
              </a:r>
              <a:endParaRPr lang="en-US" sz="1600" i="1" u="none"/>
            </a:p>
          </p:txBody>
        </p:sp>
        <p:sp>
          <p:nvSpPr>
            <p:cNvPr id="170179" name="Rectangle 96"/>
            <p:cNvSpPr>
              <a:spLocks noChangeAspect="1" noChangeArrowheads="1"/>
            </p:cNvSpPr>
            <p:nvPr/>
          </p:nvSpPr>
          <p:spPr bwMode="auto">
            <a:xfrm>
              <a:off x="3844" y="3109"/>
              <a:ext cx="1091" cy="166"/>
            </a:xfrm>
            <a:prstGeom prst="rect">
              <a:avLst/>
            </a:prstGeom>
            <a:noFill/>
            <a:ln w="19050">
              <a:solidFill>
                <a:schemeClr val="tx1"/>
              </a:solidFill>
              <a:miter lim="800000"/>
              <a:headEnd/>
              <a:tailEnd/>
            </a:ln>
          </p:spPr>
          <p:txBody>
            <a:bodyPr rot="10800000" wrap="none" anchor="ctr"/>
            <a:lstStyle/>
            <a:p>
              <a:endParaRPr lang="en-US"/>
            </a:p>
          </p:txBody>
        </p:sp>
        <p:sp>
          <p:nvSpPr>
            <p:cNvPr id="170180" name="Rectangle 97"/>
            <p:cNvSpPr>
              <a:spLocks noChangeAspect="1" noChangeArrowheads="1"/>
            </p:cNvSpPr>
            <p:nvPr/>
          </p:nvSpPr>
          <p:spPr bwMode="auto">
            <a:xfrm>
              <a:off x="4082" y="3692"/>
              <a:ext cx="853" cy="562"/>
            </a:xfrm>
            <a:prstGeom prst="rect">
              <a:avLst/>
            </a:prstGeom>
            <a:noFill/>
            <a:ln w="19050">
              <a:solidFill>
                <a:schemeClr val="tx1"/>
              </a:solidFill>
              <a:miter lim="800000"/>
              <a:headEnd/>
              <a:tailEnd/>
            </a:ln>
          </p:spPr>
          <p:txBody>
            <a:bodyPr/>
            <a:lstStyle/>
            <a:p>
              <a:pPr algn="ctr">
                <a:tabLst>
                  <a:tab pos="611188" algn="l"/>
                </a:tabLst>
              </a:pPr>
              <a:r>
                <a:rPr lang="en-GB" sz="1600" b="1" u="none">
                  <a:solidFill>
                    <a:srgbClr val="000000"/>
                  </a:solidFill>
                  <a:cs typeface="Times New Roman" pitchFamily="18" charset="0"/>
                </a:rPr>
                <a:t>Concrete</a:t>
              </a:r>
            </a:p>
            <a:p>
              <a:pPr algn="ctr">
                <a:tabLst>
                  <a:tab pos="611188" algn="l"/>
                </a:tabLst>
              </a:pPr>
              <a:r>
                <a:rPr lang="en-GB" sz="1600" b="1" u="none">
                  <a:solidFill>
                    <a:srgbClr val="000000"/>
                  </a:solidFill>
                  <a:cs typeface="Times New Roman" pitchFamily="18" charset="0"/>
                </a:rPr>
                <a:t>Completion</a:t>
              </a:r>
            </a:p>
            <a:p>
              <a:pPr algn="ctr">
                <a:tabLst>
                  <a:tab pos="611188" algn="l"/>
                </a:tabLst>
              </a:pPr>
              <a:r>
                <a:rPr lang="en-GB" sz="1600" b="1" u="none">
                  <a:solidFill>
                    <a:srgbClr val="000000"/>
                  </a:solidFill>
                  <a:cs typeface="Times New Roman" pitchFamily="18" charset="0"/>
                </a:rPr>
                <a:t>Handler</a:t>
              </a:r>
              <a:endParaRPr lang="en-US" sz="1600" b="1" u="none">
                <a:cs typeface="Times New Roman" pitchFamily="18" charset="0"/>
              </a:endParaRPr>
            </a:p>
            <a:p>
              <a:pPr algn="ctr">
                <a:tabLst>
                  <a:tab pos="611188" algn="l"/>
                </a:tabLst>
              </a:pPr>
              <a:endParaRPr lang="en-US" sz="1600" u="none"/>
            </a:p>
          </p:txBody>
        </p:sp>
        <p:sp>
          <p:nvSpPr>
            <p:cNvPr id="170181" name="Line 283"/>
            <p:cNvSpPr>
              <a:spLocks noChangeShapeType="1"/>
            </p:cNvSpPr>
            <p:nvPr/>
          </p:nvSpPr>
          <p:spPr bwMode="auto">
            <a:xfrm>
              <a:off x="2703" y="3697"/>
              <a:ext cx="192" cy="0"/>
            </a:xfrm>
            <a:prstGeom prst="line">
              <a:avLst/>
            </a:prstGeom>
            <a:noFill/>
            <a:ln w="12700">
              <a:solidFill>
                <a:schemeClr val="tx1"/>
              </a:solidFill>
              <a:round/>
              <a:headEnd/>
              <a:tailEnd/>
            </a:ln>
          </p:spPr>
          <p:txBody>
            <a:bodyPr rot="10800000" wrap="none" anchor="ctr"/>
            <a:lstStyle/>
            <a:p>
              <a:endParaRPr lang="en-US"/>
            </a:p>
          </p:txBody>
        </p:sp>
      </p:grpSp>
      <p:grpSp>
        <p:nvGrpSpPr>
          <p:cNvPr id="4" name="Group 291"/>
          <p:cNvGrpSpPr>
            <a:grpSpLocks/>
          </p:cNvGrpSpPr>
          <p:nvPr/>
        </p:nvGrpSpPr>
        <p:grpSpPr bwMode="auto">
          <a:xfrm>
            <a:off x="4279900" y="1897063"/>
            <a:ext cx="5057775" cy="2262187"/>
            <a:chOff x="2696" y="1195"/>
            <a:chExt cx="3186" cy="1425"/>
          </a:xfrm>
        </p:grpSpPr>
        <p:sp>
          <p:nvSpPr>
            <p:cNvPr id="170019" name="Rectangle 285"/>
            <p:cNvSpPr>
              <a:spLocks noChangeArrowheads="1"/>
            </p:cNvSpPr>
            <p:nvPr/>
          </p:nvSpPr>
          <p:spPr bwMode="auto">
            <a:xfrm>
              <a:off x="2696" y="1195"/>
              <a:ext cx="3186" cy="923"/>
            </a:xfrm>
            <a:prstGeom prst="rect">
              <a:avLst/>
            </a:prstGeom>
            <a:noFill/>
            <a:ln w="12700">
              <a:noFill/>
              <a:miter lim="800000"/>
              <a:headEnd/>
              <a:tailEnd/>
            </a:ln>
          </p:spPr>
          <p:txBody>
            <a:bodyPr>
              <a:spAutoFit/>
            </a:bodyPr>
            <a:lstStyle/>
            <a:p>
              <a:pPr>
                <a:lnSpc>
                  <a:spcPct val="90000"/>
                </a:lnSpc>
              </a:pPr>
              <a:r>
                <a:rPr lang="en-US" sz="2000" u="none"/>
                <a:t>This pattern allows event-driven applications to efficiently demultiplex &amp; dispatch service requests triggered by the completion of async operations, thereby achieving the performance benefits of</a:t>
              </a:r>
            </a:p>
          </p:txBody>
        </p:sp>
        <p:sp>
          <p:nvSpPr>
            <p:cNvPr id="170020" name="Rectangle 287"/>
            <p:cNvSpPr>
              <a:spLocks noChangeArrowheads="1"/>
            </p:cNvSpPr>
            <p:nvPr/>
          </p:nvSpPr>
          <p:spPr bwMode="auto">
            <a:xfrm>
              <a:off x="4378" y="2043"/>
              <a:ext cx="1385" cy="577"/>
            </a:xfrm>
            <a:prstGeom prst="rect">
              <a:avLst/>
            </a:prstGeom>
            <a:noFill/>
            <a:ln w="12700">
              <a:noFill/>
              <a:miter lim="800000"/>
              <a:headEnd/>
              <a:tailEnd/>
            </a:ln>
          </p:spPr>
          <p:txBody>
            <a:bodyPr>
              <a:spAutoFit/>
            </a:bodyPr>
            <a:lstStyle/>
            <a:p>
              <a:pPr>
                <a:lnSpc>
                  <a:spcPct val="90000"/>
                </a:lnSpc>
              </a:pPr>
              <a:r>
                <a:rPr lang="en-US" sz="2000" u="none"/>
                <a:t>concurrency without incurring its many liabilities</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68070"/>
                                        </p:tgtEl>
                                        <p:attrNameLst>
                                          <p:attrName>style.visibility</p:attrName>
                                        </p:attrNameLst>
                                      </p:cBhvr>
                                      <p:to>
                                        <p:strVal val="visible"/>
                                      </p:to>
                                    </p:set>
                                    <p:animEffect transition="in" filter="wipe(up)">
                                      <p:cBhvr>
                                        <p:cTn id="7" dur="500"/>
                                        <p:tgtEl>
                                          <p:spTgt spid="1368070"/>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up)">
                                      <p:cBhvr>
                                        <p:cTn id="11" dur="500"/>
                                        <p:tgtEl>
                                          <p:spTgt spid="4"/>
                                        </p:tgtEl>
                                      </p:cBhvr>
                                    </p:animEffect>
                                  </p:childTnLst>
                                </p:cTn>
                              </p:par>
                            </p:childTnLst>
                          </p:cTn>
                        </p:par>
                        <p:par>
                          <p:cTn id="12" fill="hold">
                            <p:stCondLst>
                              <p:cond delay="1000"/>
                            </p:stCondLst>
                            <p:childTnLst>
                              <p:par>
                                <p:cTn id="13" presetID="1" presetClass="entr" presetSubtype="0" fill="hold" nodeType="afterEffect">
                                  <p:stCondLst>
                                    <p:cond delay="0"/>
                                  </p:stCondLst>
                                  <p:childTnLst>
                                    <p:set>
                                      <p:cBhvr>
                                        <p:cTn id="14"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8070" grpId="0" animBg="1" autoUpdateAnimBg="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Slide Number Placeholder 2"/>
          <p:cNvSpPr>
            <a:spLocks noGrp="1"/>
          </p:cNvSpPr>
          <p:nvPr>
            <p:ph type="sldNum" sz="quarter" idx="10"/>
          </p:nvPr>
        </p:nvSpPr>
        <p:spPr>
          <a:noFill/>
        </p:spPr>
        <p:txBody>
          <a:bodyPr/>
          <a:lstStyle/>
          <a:p>
            <a:fld id="{BE832EA8-9E9D-491B-94A3-3BD43E8F7F60}" type="slidenum">
              <a:rPr lang="en-US" smtClean="0">
                <a:latin typeface="Arial" pitchFamily="34" charset="0"/>
              </a:rPr>
              <a:pPr/>
              <a:t>163</a:t>
            </a:fld>
            <a:endParaRPr lang="en-US" smtClean="0">
              <a:latin typeface="Arial" pitchFamily="34" charset="0"/>
            </a:endParaRPr>
          </a:p>
        </p:txBody>
      </p:sp>
      <p:sp>
        <p:nvSpPr>
          <p:cNvPr id="171011" name="Rectangle 2"/>
          <p:cNvSpPr>
            <a:spLocks noGrp="1" noChangeArrowheads="1"/>
          </p:cNvSpPr>
          <p:nvPr>
            <p:ph type="title"/>
          </p:nvPr>
        </p:nvSpPr>
        <p:spPr>
          <a:xfrm>
            <a:off x="677863" y="0"/>
            <a:ext cx="7924800" cy="914400"/>
          </a:xfrm>
        </p:spPr>
        <p:txBody>
          <a:bodyPr/>
          <a:lstStyle/>
          <a:p>
            <a:r>
              <a:rPr lang="en-US" sz="4000" smtClean="0"/>
              <a:t>Proactor Pattern Dynamics</a:t>
            </a:r>
          </a:p>
        </p:txBody>
      </p:sp>
      <p:sp>
        <p:nvSpPr>
          <p:cNvPr id="171012" name="Rectangle 213"/>
          <p:cNvSpPr>
            <a:spLocks noChangeArrowheads="1"/>
          </p:cNvSpPr>
          <p:nvPr/>
        </p:nvSpPr>
        <p:spPr bwMode="auto">
          <a:xfrm>
            <a:off x="890588" y="3392488"/>
            <a:ext cx="1587"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13" name="Rectangle 214"/>
          <p:cNvSpPr>
            <a:spLocks noChangeArrowheads="1"/>
          </p:cNvSpPr>
          <p:nvPr/>
        </p:nvSpPr>
        <p:spPr bwMode="auto">
          <a:xfrm>
            <a:off x="6383338" y="3392488"/>
            <a:ext cx="1587"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14" name="Rectangle 239"/>
          <p:cNvSpPr>
            <a:spLocks noChangeArrowheads="1"/>
          </p:cNvSpPr>
          <p:nvPr/>
        </p:nvSpPr>
        <p:spPr bwMode="auto">
          <a:xfrm>
            <a:off x="2376488" y="3716338"/>
            <a:ext cx="20637"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15" name="Rectangle 242"/>
          <p:cNvSpPr>
            <a:spLocks noChangeArrowheads="1"/>
          </p:cNvSpPr>
          <p:nvPr/>
        </p:nvSpPr>
        <p:spPr bwMode="auto">
          <a:xfrm>
            <a:off x="1989138" y="3716338"/>
            <a:ext cx="20637"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16" name="Rectangle 247"/>
          <p:cNvSpPr>
            <a:spLocks noChangeArrowheads="1"/>
          </p:cNvSpPr>
          <p:nvPr/>
        </p:nvSpPr>
        <p:spPr bwMode="auto">
          <a:xfrm>
            <a:off x="2376488" y="4556125"/>
            <a:ext cx="1587" cy="206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17" name="Rectangle 248"/>
          <p:cNvSpPr>
            <a:spLocks noChangeArrowheads="1"/>
          </p:cNvSpPr>
          <p:nvPr/>
        </p:nvSpPr>
        <p:spPr bwMode="auto">
          <a:xfrm>
            <a:off x="4960938" y="4556125"/>
            <a:ext cx="1587" cy="206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18" name="Rectangle 254"/>
          <p:cNvSpPr>
            <a:spLocks noChangeArrowheads="1"/>
          </p:cNvSpPr>
          <p:nvPr/>
        </p:nvSpPr>
        <p:spPr bwMode="auto">
          <a:xfrm>
            <a:off x="4294188" y="3651250"/>
            <a:ext cx="1587"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19" name="Rectangle 256"/>
          <p:cNvSpPr>
            <a:spLocks noChangeArrowheads="1"/>
          </p:cNvSpPr>
          <p:nvPr/>
        </p:nvSpPr>
        <p:spPr bwMode="auto">
          <a:xfrm>
            <a:off x="2376488" y="3005138"/>
            <a:ext cx="1587"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20" name="Rectangle 257"/>
          <p:cNvSpPr>
            <a:spLocks noChangeArrowheads="1"/>
          </p:cNvSpPr>
          <p:nvPr/>
        </p:nvSpPr>
        <p:spPr bwMode="auto">
          <a:xfrm>
            <a:off x="3668713" y="3005138"/>
            <a:ext cx="1587"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21" name="Rectangle 275"/>
          <p:cNvSpPr>
            <a:spLocks noChangeArrowheads="1"/>
          </p:cNvSpPr>
          <p:nvPr/>
        </p:nvSpPr>
        <p:spPr bwMode="auto">
          <a:xfrm>
            <a:off x="5413375" y="1778000"/>
            <a:ext cx="22225"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22" name="Rectangle 276"/>
          <p:cNvSpPr>
            <a:spLocks noChangeArrowheads="1"/>
          </p:cNvSpPr>
          <p:nvPr/>
        </p:nvSpPr>
        <p:spPr bwMode="auto">
          <a:xfrm>
            <a:off x="5413375" y="6492875"/>
            <a:ext cx="22225"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23" name="Rectangle 286"/>
          <p:cNvSpPr>
            <a:spLocks noChangeArrowheads="1"/>
          </p:cNvSpPr>
          <p:nvPr/>
        </p:nvSpPr>
        <p:spPr bwMode="auto">
          <a:xfrm>
            <a:off x="5219700" y="4684713"/>
            <a:ext cx="1588"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24" name="Rectangle 287"/>
          <p:cNvSpPr>
            <a:spLocks noChangeArrowheads="1"/>
          </p:cNvSpPr>
          <p:nvPr/>
        </p:nvSpPr>
        <p:spPr bwMode="auto">
          <a:xfrm>
            <a:off x="5133975" y="4684713"/>
            <a:ext cx="1588"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25" name="Rectangle 298"/>
          <p:cNvSpPr>
            <a:spLocks noChangeArrowheads="1"/>
          </p:cNvSpPr>
          <p:nvPr/>
        </p:nvSpPr>
        <p:spPr bwMode="auto">
          <a:xfrm>
            <a:off x="2613025" y="4684713"/>
            <a:ext cx="1588"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26" name="Rectangle 304"/>
          <p:cNvSpPr>
            <a:spLocks noChangeArrowheads="1"/>
          </p:cNvSpPr>
          <p:nvPr/>
        </p:nvSpPr>
        <p:spPr bwMode="auto">
          <a:xfrm>
            <a:off x="6383338" y="4619625"/>
            <a:ext cx="1587"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27" name="Rectangle 320"/>
          <p:cNvSpPr>
            <a:spLocks noChangeArrowheads="1"/>
          </p:cNvSpPr>
          <p:nvPr/>
        </p:nvSpPr>
        <p:spPr bwMode="auto">
          <a:xfrm>
            <a:off x="6705600" y="4943475"/>
            <a:ext cx="1588" cy="206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28" name="Rectangle 321"/>
          <p:cNvSpPr>
            <a:spLocks noChangeArrowheads="1"/>
          </p:cNvSpPr>
          <p:nvPr/>
        </p:nvSpPr>
        <p:spPr bwMode="auto">
          <a:xfrm>
            <a:off x="5845175" y="4943475"/>
            <a:ext cx="1588" cy="206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29" name="Rectangle 327"/>
          <p:cNvSpPr>
            <a:spLocks noChangeArrowheads="1"/>
          </p:cNvSpPr>
          <p:nvPr/>
        </p:nvSpPr>
        <p:spPr bwMode="auto">
          <a:xfrm>
            <a:off x="5672138" y="5072063"/>
            <a:ext cx="1587"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30" name="Rectangle 331"/>
          <p:cNvSpPr>
            <a:spLocks noChangeArrowheads="1"/>
          </p:cNvSpPr>
          <p:nvPr/>
        </p:nvSpPr>
        <p:spPr bwMode="auto">
          <a:xfrm>
            <a:off x="6361113" y="5072063"/>
            <a:ext cx="1587"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31" name="Rectangle 332"/>
          <p:cNvSpPr>
            <a:spLocks noChangeArrowheads="1"/>
          </p:cNvSpPr>
          <p:nvPr/>
        </p:nvSpPr>
        <p:spPr bwMode="auto">
          <a:xfrm>
            <a:off x="6448425" y="5072063"/>
            <a:ext cx="1588" cy="222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32" name="Rectangle 334"/>
          <p:cNvSpPr>
            <a:spLocks noChangeArrowheads="1"/>
          </p:cNvSpPr>
          <p:nvPr/>
        </p:nvSpPr>
        <p:spPr bwMode="auto">
          <a:xfrm>
            <a:off x="6448425" y="5072063"/>
            <a:ext cx="1588"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033" name="Rectangle 337"/>
          <p:cNvSpPr>
            <a:spLocks noChangeArrowheads="1"/>
          </p:cNvSpPr>
          <p:nvPr/>
        </p:nvSpPr>
        <p:spPr bwMode="auto">
          <a:xfrm>
            <a:off x="6146800" y="5072063"/>
            <a:ext cx="1588"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034" name="Rectangle 338"/>
          <p:cNvSpPr>
            <a:spLocks noChangeArrowheads="1"/>
          </p:cNvSpPr>
          <p:nvPr/>
        </p:nvSpPr>
        <p:spPr bwMode="auto">
          <a:xfrm>
            <a:off x="6016625" y="5072063"/>
            <a:ext cx="1588"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035" name="Rectangle 340"/>
          <p:cNvSpPr>
            <a:spLocks noChangeArrowheads="1"/>
          </p:cNvSpPr>
          <p:nvPr/>
        </p:nvSpPr>
        <p:spPr bwMode="auto">
          <a:xfrm>
            <a:off x="5845175" y="5072063"/>
            <a:ext cx="1588"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036" name="Rectangle 341"/>
          <p:cNvSpPr>
            <a:spLocks noChangeArrowheads="1"/>
          </p:cNvSpPr>
          <p:nvPr/>
        </p:nvSpPr>
        <p:spPr bwMode="auto">
          <a:xfrm>
            <a:off x="5715000" y="5072063"/>
            <a:ext cx="1588" cy="222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037" name="Rectangle 355"/>
          <p:cNvSpPr>
            <a:spLocks noChangeArrowheads="1"/>
          </p:cNvSpPr>
          <p:nvPr/>
        </p:nvSpPr>
        <p:spPr bwMode="auto">
          <a:xfrm>
            <a:off x="1989138" y="3005138"/>
            <a:ext cx="20637"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38" name="Rectangle 358"/>
          <p:cNvSpPr>
            <a:spLocks noChangeArrowheads="1"/>
          </p:cNvSpPr>
          <p:nvPr/>
        </p:nvSpPr>
        <p:spPr bwMode="auto">
          <a:xfrm>
            <a:off x="2376488" y="3005138"/>
            <a:ext cx="20637"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grpSp>
        <p:nvGrpSpPr>
          <p:cNvPr id="171039" name="Group 360"/>
          <p:cNvGrpSpPr>
            <a:grpSpLocks noChangeAspect="1"/>
          </p:cNvGrpSpPr>
          <p:nvPr/>
        </p:nvGrpSpPr>
        <p:grpSpPr bwMode="auto">
          <a:xfrm>
            <a:off x="1138238" y="881063"/>
            <a:ext cx="8005762" cy="4902200"/>
            <a:chOff x="72" y="659"/>
            <a:chExt cx="5605" cy="3432"/>
          </a:xfrm>
        </p:grpSpPr>
        <p:grpSp>
          <p:nvGrpSpPr>
            <p:cNvPr id="171042" name="Group 204"/>
            <p:cNvGrpSpPr>
              <a:grpSpLocks noChangeAspect="1"/>
            </p:cNvGrpSpPr>
            <p:nvPr/>
          </p:nvGrpSpPr>
          <p:grpSpPr bwMode="auto">
            <a:xfrm>
              <a:off x="72" y="659"/>
              <a:ext cx="5605" cy="3432"/>
              <a:chOff x="72" y="659"/>
              <a:chExt cx="5605" cy="3432"/>
            </a:xfrm>
          </p:grpSpPr>
          <p:sp>
            <p:nvSpPr>
              <p:cNvPr id="171171" name="Freeform 4"/>
              <p:cNvSpPr>
                <a:spLocks noChangeAspect="1"/>
              </p:cNvSpPr>
              <p:nvPr/>
            </p:nvSpPr>
            <p:spPr bwMode="auto">
              <a:xfrm>
                <a:off x="4441" y="3941"/>
                <a:ext cx="136" cy="82"/>
              </a:xfrm>
              <a:custGeom>
                <a:avLst/>
                <a:gdLst>
                  <a:gd name="T0" fmla="*/ 136 w 136"/>
                  <a:gd name="T1" fmla="*/ 54 h 82"/>
                  <a:gd name="T2" fmla="*/ 136 w 136"/>
                  <a:gd name="T3" fmla="*/ 82 h 82"/>
                  <a:gd name="T4" fmla="*/ 136 w 136"/>
                  <a:gd name="T5" fmla="*/ 82 h 82"/>
                  <a:gd name="T6" fmla="*/ 136 w 136"/>
                  <a:gd name="T7" fmla="*/ 82 h 82"/>
                  <a:gd name="T8" fmla="*/ 0 w 136"/>
                  <a:gd name="T9" fmla="*/ 54 h 82"/>
                  <a:gd name="T10" fmla="*/ 0 w 136"/>
                  <a:gd name="T11" fmla="*/ 41 h 82"/>
                  <a:gd name="T12" fmla="*/ 0 w 136"/>
                  <a:gd name="T13" fmla="*/ 41 h 82"/>
                  <a:gd name="T14" fmla="*/ 123 w 136"/>
                  <a:gd name="T15" fmla="*/ 0 h 82"/>
                  <a:gd name="T16" fmla="*/ 123 w 136"/>
                  <a:gd name="T17" fmla="*/ 0 h 82"/>
                  <a:gd name="T18" fmla="*/ 123 w 136"/>
                  <a:gd name="T19" fmla="*/ 14 h 82"/>
                  <a:gd name="T20" fmla="*/ 123 w 136"/>
                  <a:gd name="T21" fmla="*/ 14 h 82"/>
                  <a:gd name="T22" fmla="*/ 0 w 136"/>
                  <a:gd name="T23" fmla="*/ 54 h 82"/>
                  <a:gd name="T24" fmla="*/ 0 w 136"/>
                  <a:gd name="T25" fmla="*/ 54 h 82"/>
                  <a:gd name="T26" fmla="*/ 0 w 136"/>
                  <a:gd name="T27" fmla="*/ 41 h 82"/>
                  <a:gd name="T28" fmla="*/ 136 w 136"/>
                  <a:gd name="T29" fmla="*/ 68 h 82"/>
                  <a:gd name="T30" fmla="*/ 136 w 136"/>
                  <a:gd name="T31" fmla="*/ 82 h 82"/>
                  <a:gd name="T32" fmla="*/ 123 w 136"/>
                  <a:gd name="T33" fmla="*/ 82 h 82"/>
                  <a:gd name="T34" fmla="*/ 123 w 136"/>
                  <a:gd name="T35" fmla="*/ 54 h 82"/>
                  <a:gd name="T36" fmla="*/ 136 w 136"/>
                  <a:gd name="T37" fmla="*/ 54 h 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6"/>
                  <a:gd name="T58" fmla="*/ 0 h 82"/>
                  <a:gd name="T59" fmla="*/ 136 w 136"/>
                  <a:gd name="T60" fmla="*/ 82 h 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6" h="82">
                    <a:moveTo>
                      <a:pt x="136" y="54"/>
                    </a:moveTo>
                    <a:lnTo>
                      <a:pt x="136" y="82"/>
                    </a:lnTo>
                    <a:lnTo>
                      <a:pt x="0" y="54"/>
                    </a:lnTo>
                    <a:lnTo>
                      <a:pt x="0" y="41"/>
                    </a:lnTo>
                    <a:lnTo>
                      <a:pt x="123" y="0"/>
                    </a:lnTo>
                    <a:lnTo>
                      <a:pt x="123" y="14"/>
                    </a:lnTo>
                    <a:lnTo>
                      <a:pt x="0" y="54"/>
                    </a:lnTo>
                    <a:lnTo>
                      <a:pt x="0" y="41"/>
                    </a:lnTo>
                    <a:lnTo>
                      <a:pt x="136" y="68"/>
                    </a:lnTo>
                    <a:lnTo>
                      <a:pt x="136" y="82"/>
                    </a:lnTo>
                    <a:lnTo>
                      <a:pt x="123" y="82"/>
                    </a:lnTo>
                    <a:lnTo>
                      <a:pt x="123" y="54"/>
                    </a:lnTo>
                    <a:lnTo>
                      <a:pt x="136" y="5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72" name="Freeform 5"/>
              <p:cNvSpPr>
                <a:spLocks noChangeAspect="1"/>
              </p:cNvSpPr>
              <p:nvPr/>
            </p:nvSpPr>
            <p:spPr bwMode="auto">
              <a:xfrm>
                <a:off x="4550" y="3955"/>
                <a:ext cx="27" cy="40"/>
              </a:xfrm>
              <a:custGeom>
                <a:avLst/>
                <a:gdLst>
                  <a:gd name="T0" fmla="*/ 14 w 27"/>
                  <a:gd name="T1" fmla="*/ 0 h 40"/>
                  <a:gd name="T2" fmla="*/ 27 w 27"/>
                  <a:gd name="T3" fmla="*/ 40 h 40"/>
                  <a:gd name="T4" fmla="*/ 27 w 27"/>
                  <a:gd name="T5" fmla="*/ 40 h 40"/>
                  <a:gd name="T6" fmla="*/ 27 w 27"/>
                  <a:gd name="T7" fmla="*/ 40 h 40"/>
                  <a:gd name="T8" fmla="*/ 14 w 27"/>
                  <a:gd name="T9" fmla="*/ 40 h 40"/>
                  <a:gd name="T10" fmla="*/ 0 w 27"/>
                  <a:gd name="T11" fmla="*/ 0 h 40"/>
                  <a:gd name="T12" fmla="*/ 14 w 27"/>
                  <a:gd name="T13" fmla="*/ 0 h 40"/>
                  <a:gd name="T14" fmla="*/ 0 60000 65536"/>
                  <a:gd name="T15" fmla="*/ 0 60000 65536"/>
                  <a:gd name="T16" fmla="*/ 0 60000 65536"/>
                  <a:gd name="T17" fmla="*/ 0 60000 65536"/>
                  <a:gd name="T18" fmla="*/ 0 60000 65536"/>
                  <a:gd name="T19" fmla="*/ 0 60000 65536"/>
                  <a:gd name="T20" fmla="*/ 0 60000 65536"/>
                  <a:gd name="T21" fmla="*/ 0 w 27"/>
                  <a:gd name="T22" fmla="*/ 0 h 40"/>
                  <a:gd name="T23" fmla="*/ 27 w 27"/>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40">
                    <a:moveTo>
                      <a:pt x="14" y="0"/>
                    </a:moveTo>
                    <a:lnTo>
                      <a:pt x="27" y="40"/>
                    </a:lnTo>
                    <a:lnTo>
                      <a:pt x="14" y="40"/>
                    </a:lnTo>
                    <a:lnTo>
                      <a:pt x="0" y="0"/>
                    </a:lnTo>
                    <a:lnTo>
                      <a:pt x="14"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73" name="Freeform 6"/>
              <p:cNvSpPr>
                <a:spLocks noChangeAspect="1"/>
              </p:cNvSpPr>
              <p:nvPr/>
            </p:nvSpPr>
            <p:spPr bwMode="auto">
              <a:xfrm>
                <a:off x="4441" y="3955"/>
                <a:ext cx="136" cy="68"/>
              </a:xfrm>
              <a:custGeom>
                <a:avLst/>
                <a:gdLst>
                  <a:gd name="T0" fmla="*/ 136 w 136"/>
                  <a:gd name="T1" fmla="*/ 40 h 68"/>
                  <a:gd name="T2" fmla="*/ 136 w 136"/>
                  <a:gd name="T3" fmla="*/ 68 h 68"/>
                  <a:gd name="T4" fmla="*/ 0 w 136"/>
                  <a:gd name="T5" fmla="*/ 40 h 68"/>
                  <a:gd name="T6" fmla="*/ 123 w 136"/>
                  <a:gd name="T7" fmla="*/ 0 h 68"/>
                  <a:gd name="T8" fmla="*/ 136 w 136"/>
                  <a:gd name="T9" fmla="*/ 40 h 68"/>
                  <a:gd name="T10" fmla="*/ 0 60000 65536"/>
                  <a:gd name="T11" fmla="*/ 0 60000 65536"/>
                  <a:gd name="T12" fmla="*/ 0 60000 65536"/>
                  <a:gd name="T13" fmla="*/ 0 60000 65536"/>
                  <a:gd name="T14" fmla="*/ 0 60000 65536"/>
                  <a:gd name="T15" fmla="*/ 0 w 136"/>
                  <a:gd name="T16" fmla="*/ 0 h 68"/>
                  <a:gd name="T17" fmla="*/ 136 w 136"/>
                  <a:gd name="T18" fmla="*/ 68 h 68"/>
                </a:gdLst>
                <a:ahLst/>
                <a:cxnLst>
                  <a:cxn ang="T10">
                    <a:pos x="T0" y="T1"/>
                  </a:cxn>
                  <a:cxn ang="T11">
                    <a:pos x="T2" y="T3"/>
                  </a:cxn>
                  <a:cxn ang="T12">
                    <a:pos x="T4" y="T5"/>
                  </a:cxn>
                  <a:cxn ang="T13">
                    <a:pos x="T6" y="T7"/>
                  </a:cxn>
                  <a:cxn ang="T14">
                    <a:pos x="T8" y="T9"/>
                  </a:cxn>
                </a:cxnLst>
                <a:rect l="T15" t="T16" r="T17" b="T18"/>
                <a:pathLst>
                  <a:path w="136" h="68">
                    <a:moveTo>
                      <a:pt x="136" y="40"/>
                    </a:moveTo>
                    <a:lnTo>
                      <a:pt x="136" y="68"/>
                    </a:lnTo>
                    <a:lnTo>
                      <a:pt x="0" y="40"/>
                    </a:lnTo>
                    <a:lnTo>
                      <a:pt x="123" y="0"/>
                    </a:lnTo>
                    <a:lnTo>
                      <a:pt x="136" y="4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74" name="Freeform 7"/>
              <p:cNvSpPr>
                <a:spLocks noChangeAspect="1"/>
              </p:cNvSpPr>
              <p:nvPr/>
            </p:nvSpPr>
            <p:spPr bwMode="auto">
              <a:xfrm>
                <a:off x="4686" y="3928"/>
                <a:ext cx="40" cy="40"/>
              </a:xfrm>
              <a:custGeom>
                <a:avLst/>
                <a:gdLst>
                  <a:gd name="T0" fmla="*/ 40 w 40"/>
                  <a:gd name="T1" fmla="*/ 13 h 40"/>
                  <a:gd name="T2" fmla="*/ 27 w 40"/>
                  <a:gd name="T3" fmla="*/ 0 h 40"/>
                  <a:gd name="T4" fmla="*/ 0 w 40"/>
                  <a:gd name="T5" fmla="*/ 27 h 40"/>
                  <a:gd name="T6" fmla="*/ 13 w 40"/>
                  <a:gd name="T7" fmla="*/ 40 h 40"/>
                  <a:gd name="T8" fmla="*/ 40 w 40"/>
                  <a:gd name="T9" fmla="*/ 13 h 40"/>
                  <a:gd name="T10" fmla="*/ 0 60000 65536"/>
                  <a:gd name="T11" fmla="*/ 0 60000 65536"/>
                  <a:gd name="T12" fmla="*/ 0 60000 65536"/>
                  <a:gd name="T13" fmla="*/ 0 60000 65536"/>
                  <a:gd name="T14" fmla="*/ 0 60000 65536"/>
                  <a:gd name="T15" fmla="*/ 0 w 40"/>
                  <a:gd name="T16" fmla="*/ 0 h 40"/>
                  <a:gd name="T17" fmla="*/ 40 w 40"/>
                  <a:gd name="T18" fmla="*/ 40 h 40"/>
                </a:gdLst>
                <a:ahLst/>
                <a:cxnLst>
                  <a:cxn ang="T10">
                    <a:pos x="T0" y="T1"/>
                  </a:cxn>
                  <a:cxn ang="T11">
                    <a:pos x="T2" y="T3"/>
                  </a:cxn>
                  <a:cxn ang="T12">
                    <a:pos x="T4" y="T5"/>
                  </a:cxn>
                  <a:cxn ang="T13">
                    <a:pos x="T6" y="T7"/>
                  </a:cxn>
                  <a:cxn ang="T14">
                    <a:pos x="T8" y="T9"/>
                  </a:cxn>
                </a:cxnLst>
                <a:rect l="T15" t="T16" r="T17" b="T18"/>
                <a:pathLst>
                  <a:path w="40" h="40">
                    <a:moveTo>
                      <a:pt x="40" y="13"/>
                    </a:moveTo>
                    <a:lnTo>
                      <a:pt x="27" y="0"/>
                    </a:lnTo>
                    <a:lnTo>
                      <a:pt x="0" y="27"/>
                    </a:lnTo>
                    <a:lnTo>
                      <a:pt x="13" y="40"/>
                    </a:lnTo>
                    <a:lnTo>
                      <a:pt x="40"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75" name="Freeform 8"/>
              <p:cNvSpPr>
                <a:spLocks noChangeAspect="1"/>
              </p:cNvSpPr>
              <p:nvPr/>
            </p:nvSpPr>
            <p:spPr bwMode="auto">
              <a:xfrm>
                <a:off x="4577" y="3982"/>
                <a:ext cx="41" cy="27"/>
              </a:xfrm>
              <a:custGeom>
                <a:avLst/>
                <a:gdLst>
                  <a:gd name="T0" fmla="*/ 41 w 41"/>
                  <a:gd name="T1" fmla="*/ 13 h 27"/>
                  <a:gd name="T2" fmla="*/ 41 w 41"/>
                  <a:gd name="T3" fmla="*/ 0 h 27"/>
                  <a:gd name="T4" fmla="*/ 0 w 41"/>
                  <a:gd name="T5" fmla="*/ 13 h 27"/>
                  <a:gd name="T6" fmla="*/ 0 w 41"/>
                  <a:gd name="T7" fmla="*/ 27 h 27"/>
                  <a:gd name="T8" fmla="*/ 41 w 41"/>
                  <a:gd name="T9" fmla="*/ 13 h 27"/>
                  <a:gd name="T10" fmla="*/ 0 60000 65536"/>
                  <a:gd name="T11" fmla="*/ 0 60000 65536"/>
                  <a:gd name="T12" fmla="*/ 0 60000 65536"/>
                  <a:gd name="T13" fmla="*/ 0 60000 65536"/>
                  <a:gd name="T14" fmla="*/ 0 60000 65536"/>
                  <a:gd name="T15" fmla="*/ 0 w 41"/>
                  <a:gd name="T16" fmla="*/ 0 h 27"/>
                  <a:gd name="T17" fmla="*/ 41 w 41"/>
                  <a:gd name="T18" fmla="*/ 27 h 27"/>
                </a:gdLst>
                <a:ahLst/>
                <a:cxnLst>
                  <a:cxn ang="T10">
                    <a:pos x="T0" y="T1"/>
                  </a:cxn>
                  <a:cxn ang="T11">
                    <a:pos x="T2" y="T3"/>
                  </a:cxn>
                  <a:cxn ang="T12">
                    <a:pos x="T4" y="T5"/>
                  </a:cxn>
                  <a:cxn ang="T13">
                    <a:pos x="T6" y="T7"/>
                  </a:cxn>
                  <a:cxn ang="T14">
                    <a:pos x="T8" y="T9"/>
                  </a:cxn>
                </a:cxnLst>
                <a:rect l="T15" t="T16" r="T17" b="T18"/>
                <a:pathLst>
                  <a:path w="41" h="27">
                    <a:moveTo>
                      <a:pt x="41" y="13"/>
                    </a:moveTo>
                    <a:lnTo>
                      <a:pt x="41" y="0"/>
                    </a:lnTo>
                    <a:lnTo>
                      <a:pt x="0" y="13"/>
                    </a:lnTo>
                    <a:lnTo>
                      <a:pt x="0" y="27"/>
                    </a:lnTo>
                    <a:lnTo>
                      <a:pt x="41"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76" name="Rectangle 9"/>
              <p:cNvSpPr>
                <a:spLocks noChangeAspect="1" noChangeArrowheads="1"/>
              </p:cNvSpPr>
              <p:nvPr/>
            </p:nvSpPr>
            <p:spPr bwMode="auto">
              <a:xfrm>
                <a:off x="4455" y="3887"/>
                <a:ext cx="81"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77" name="Freeform 10"/>
              <p:cNvSpPr>
                <a:spLocks noChangeAspect="1"/>
              </p:cNvSpPr>
              <p:nvPr/>
            </p:nvSpPr>
            <p:spPr bwMode="auto">
              <a:xfrm>
                <a:off x="4645" y="3901"/>
                <a:ext cx="68" cy="40"/>
              </a:xfrm>
              <a:custGeom>
                <a:avLst/>
                <a:gdLst>
                  <a:gd name="T0" fmla="*/ 0 w 68"/>
                  <a:gd name="T1" fmla="*/ 0 h 40"/>
                  <a:gd name="T2" fmla="*/ 0 w 68"/>
                  <a:gd name="T3" fmla="*/ 13 h 40"/>
                  <a:gd name="T4" fmla="*/ 68 w 68"/>
                  <a:gd name="T5" fmla="*/ 40 h 40"/>
                  <a:gd name="T6" fmla="*/ 68 w 68"/>
                  <a:gd name="T7" fmla="*/ 27 h 40"/>
                  <a:gd name="T8" fmla="*/ 0 w 68"/>
                  <a:gd name="T9" fmla="*/ 0 h 40"/>
                  <a:gd name="T10" fmla="*/ 0 60000 65536"/>
                  <a:gd name="T11" fmla="*/ 0 60000 65536"/>
                  <a:gd name="T12" fmla="*/ 0 60000 65536"/>
                  <a:gd name="T13" fmla="*/ 0 60000 65536"/>
                  <a:gd name="T14" fmla="*/ 0 60000 65536"/>
                  <a:gd name="T15" fmla="*/ 0 w 68"/>
                  <a:gd name="T16" fmla="*/ 0 h 40"/>
                  <a:gd name="T17" fmla="*/ 68 w 68"/>
                  <a:gd name="T18" fmla="*/ 40 h 40"/>
                </a:gdLst>
                <a:ahLst/>
                <a:cxnLst>
                  <a:cxn ang="T10">
                    <a:pos x="T0" y="T1"/>
                  </a:cxn>
                  <a:cxn ang="T11">
                    <a:pos x="T2" y="T3"/>
                  </a:cxn>
                  <a:cxn ang="T12">
                    <a:pos x="T4" y="T5"/>
                  </a:cxn>
                  <a:cxn ang="T13">
                    <a:pos x="T6" y="T7"/>
                  </a:cxn>
                  <a:cxn ang="T14">
                    <a:pos x="T8" y="T9"/>
                  </a:cxn>
                </a:cxnLst>
                <a:rect l="T15" t="T16" r="T17" b="T18"/>
                <a:pathLst>
                  <a:path w="68" h="40">
                    <a:moveTo>
                      <a:pt x="0" y="0"/>
                    </a:moveTo>
                    <a:lnTo>
                      <a:pt x="0" y="13"/>
                    </a:lnTo>
                    <a:lnTo>
                      <a:pt x="68" y="40"/>
                    </a:lnTo>
                    <a:lnTo>
                      <a:pt x="68" y="27"/>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78" name="Rectangle 11"/>
              <p:cNvSpPr>
                <a:spLocks noChangeAspect="1" noChangeArrowheads="1"/>
              </p:cNvSpPr>
              <p:nvPr/>
            </p:nvSpPr>
            <p:spPr bwMode="auto">
              <a:xfrm>
                <a:off x="4428" y="2951"/>
                <a:ext cx="1"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79" name="Freeform 12"/>
              <p:cNvSpPr>
                <a:spLocks noChangeAspect="1"/>
              </p:cNvSpPr>
              <p:nvPr/>
            </p:nvSpPr>
            <p:spPr bwMode="auto">
              <a:xfrm>
                <a:off x="4428" y="2951"/>
                <a:ext cx="203" cy="27"/>
              </a:xfrm>
              <a:custGeom>
                <a:avLst/>
                <a:gdLst>
                  <a:gd name="T0" fmla="*/ 0 w 203"/>
                  <a:gd name="T1" fmla="*/ 0 h 27"/>
                  <a:gd name="T2" fmla="*/ 203 w 203"/>
                  <a:gd name="T3" fmla="*/ 14 h 27"/>
                  <a:gd name="T4" fmla="*/ 203 w 203"/>
                  <a:gd name="T5" fmla="*/ 14 h 27"/>
                  <a:gd name="T6" fmla="*/ 203 w 203"/>
                  <a:gd name="T7" fmla="*/ 27 h 27"/>
                  <a:gd name="T8" fmla="*/ 203 w 203"/>
                  <a:gd name="T9" fmla="*/ 27 h 27"/>
                  <a:gd name="T10" fmla="*/ 0 w 203"/>
                  <a:gd name="T11" fmla="*/ 14 h 27"/>
                  <a:gd name="T12" fmla="*/ 0 w 203"/>
                  <a:gd name="T13" fmla="*/ 0 h 27"/>
                  <a:gd name="T14" fmla="*/ 0 60000 65536"/>
                  <a:gd name="T15" fmla="*/ 0 60000 65536"/>
                  <a:gd name="T16" fmla="*/ 0 60000 65536"/>
                  <a:gd name="T17" fmla="*/ 0 60000 65536"/>
                  <a:gd name="T18" fmla="*/ 0 60000 65536"/>
                  <a:gd name="T19" fmla="*/ 0 60000 65536"/>
                  <a:gd name="T20" fmla="*/ 0 60000 65536"/>
                  <a:gd name="T21" fmla="*/ 0 w 203"/>
                  <a:gd name="T22" fmla="*/ 0 h 27"/>
                  <a:gd name="T23" fmla="*/ 203 w 20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3" h="27">
                    <a:moveTo>
                      <a:pt x="0" y="0"/>
                    </a:moveTo>
                    <a:lnTo>
                      <a:pt x="203" y="14"/>
                    </a:lnTo>
                    <a:lnTo>
                      <a:pt x="203" y="27"/>
                    </a:lnTo>
                    <a:lnTo>
                      <a:pt x="0" y="14"/>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80" name="Freeform 13"/>
              <p:cNvSpPr>
                <a:spLocks noChangeAspect="1"/>
              </p:cNvSpPr>
              <p:nvPr/>
            </p:nvSpPr>
            <p:spPr bwMode="auto">
              <a:xfrm>
                <a:off x="4631" y="2965"/>
                <a:ext cx="68" cy="40"/>
              </a:xfrm>
              <a:custGeom>
                <a:avLst/>
                <a:gdLst>
                  <a:gd name="T0" fmla="*/ 0 w 68"/>
                  <a:gd name="T1" fmla="*/ 0 h 40"/>
                  <a:gd name="T2" fmla="*/ 55 w 68"/>
                  <a:gd name="T3" fmla="*/ 27 h 40"/>
                  <a:gd name="T4" fmla="*/ 68 w 68"/>
                  <a:gd name="T5" fmla="*/ 27 h 40"/>
                  <a:gd name="T6" fmla="*/ 55 w 68"/>
                  <a:gd name="T7" fmla="*/ 40 h 40"/>
                  <a:gd name="T8" fmla="*/ 55 w 68"/>
                  <a:gd name="T9" fmla="*/ 40 h 40"/>
                  <a:gd name="T10" fmla="*/ 0 w 68"/>
                  <a:gd name="T11" fmla="*/ 13 h 40"/>
                  <a:gd name="T12" fmla="*/ 0 w 68"/>
                  <a:gd name="T13" fmla="*/ 0 h 40"/>
                  <a:gd name="T14" fmla="*/ 0 60000 65536"/>
                  <a:gd name="T15" fmla="*/ 0 60000 65536"/>
                  <a:gd name="T16" fmla="*/ 0 60000 65536"/>
                  <a:gd name="T17" fmla="*/ 0 60000 65536"/>
                  <a:gd name="T18" fmla="*/ 0 60000 65536"/>
                  <a:gd name="T19" fmla="*/ 0 60000 65536"/>
                  <a:gd name="T20" fmla="*/ 0 60000 65536"/>
                  <a:gd name="T21" fmla="*/ 0 w 68"/>
                  <a:gd name="T22" fmla="*/ 0 h 40"/>
                  <a:gd name="T23" fmla="*/ 68 w 68"/>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8" h="40">
                    <a:moveTo>
                      <a:pt x="0" y="0"/>
                    </a:moveTo>
                    <a:lnTo>
                      <a:pt x="55" y="27"/>
                    </a:lnTo>
                    <a:lnTo>
                      <a:pt x="68" y="27"/>
                    </a:lnTo>
                    <a:lnTo>
                      <a:pt x="55" y="40"/>
                    </a:lnTo>
                    <a:lnTo>
                      <a:pt x="0" y="13"/>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81" name="Freeform 14"/>
              <p:cNvSpPr>
                <a:spLocks noChangeAspect="1"/>
              </p:cNvSpPr>
              <p:nvPr/>
            </p:nvSpPr>
            <p:spPr bwMode="auto">
              <a:xfrm>
                <a:off x="4713" y="3033"/>
                <a:ext cx="13" cy="13"/>
              </a:xfrm>
              <a:custGeom>
                <a:avLst/>
                <a:gdLst>
                  <a:gd name="T0" fmla="*/ 13 w 13"/>
                  <a:gd name="T1" fmla="*/ 0 h 13"/>
                  <a:gd name="T2" fmla="*/ 13 w 13"/>
                  <a:gd name="T3" fmla="*/ 0 h 13"/>
                  <a:gd name="T4" fmla="*/ 0 w 13"/>
                  <a:gd name="T5" fmla="*/ 13 h 13"/>
                  <a:gd name="T6" fmla="*/ 0 w 13"/>
                  <a:gd name="T7" fmla="*/ 13 h 13"/>
                  <a:gd name="T8" fmla="*/ 13 w 13"/>
                  <a:gd name="T9" fmla="*/ 0 h 13"/>
                  <a:gd name="T10" fmla="*/ 0 60000 65536"/>
                  <a:gd name="T11" fmla="*/ 0 60000 65536"/>
                  <a:gd name="T12" fmla="*/ 0 60000 65536"/>
                  <a:gd name="T13" fmla="*/ 0 60000 65536"/>
                  <a:gd name="T14" fmla="*/ 0 60000 65536"/>
                  <a:gd name="T15" fmla="*/ 0 w 13"/>
                  <a:gd name="T16" fmla="*/ 0 h 13"/>
                  <a:gd name="T17" fmla="*/ 13 w 13"/>
                  <a:gd name="T18" fmla="*/ 13 h 13"/>
                </a:gdLst>
                <a:ahLst/>
                <a:cxnLst>
                  <a:cxn ang="T10">
                    <a:pos x="T0" y="T1"/>
                  </a:cxn>
                  <a:cxn ang="T11">
                    <a:pos x="T2" y="T3"/>
                  </a:cxn>
                  <a:cxn ang="T12">
                    <a:pos x="T4" y="T5"/>
                  </a:cxn>
                  <a:cxn ang="T13">
                    <a:pos x="T6" y="T7"/>
                  </a:cxn>
                  <a:cxn ang="T14">
                    <a:pos x="T8" y="T9"/>
                  </a:cxn>
                </a:cxnLst>
                <a:rect l="T15" t="T16" r="T17" b="T18"/>
                <a:pathLst>
                  <a:path w="13" h="13">
                    <a:moveTo>
                      <a:pt x="13" y="0"/>
                    </a:moveTo>
                    <a:lnTo>
                      <a:pt x="13" y="0"/>
                    </a:lnTo>
                    <a:lnTo>
                      <a:pt x="0" y="13"/>
                    </a:lnTo>
                    <a:lnTo>
                      <a:pt x="13"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82" name="Freeform 15"/>
              <p:cNvSpPr>
                <a:spLocks noChangeAspect="1"/>
              </p:cNvSpPr>
              <p:nvPr/>
            </p:nvSpPr>
            <p:spPr bwMode="auto">
              <a:xfrm>
                <a:off x="4686" y="2992"/>
                <a:ext cx="40" cy="54"/>
              </a:xfrm>
              <a:custGeom>
                <a:avLst/>
                <a:gdLst>
                  <a:gd name="T0" fmla="*/ 13 w 40"/>
                  <a:gd name="T1" fmla="*/ 0 h 54"/>
                  <a:gd name="T2" fmla="*/ 0 w 40"/>
                  <a:gd name="T3" fmla="*/ 13 h 54"/>
                  <a:gd name="T4" fmla="*/ 27 w 40"/>
                  <a:gd name="T5" fmla="*/ 54 h 54"/>
                  <a:gd name="T6" fmla="*/ 40 w 40"/>
                  <a:gd name="T7" fmla="*/ 41 h 54"/>
                  <a:gd name="T8" fmla="*/ 13 w 40"/>
                  <a:gd name="T9" fmla="*/ 0 h 54"/>
                  <a:gd name="T10" fmla="*/ 0 60000 65536"/>
                  <a:gd name="T11" fmla="*/ 0 60000 65536"/>
                  <a:gd name="T12" fmla="*/ 0 60000 65536"/>
                  <a:gd name="T13" fmla="*/ 0 60000 65536"/>
                  <a:gd name="T14" fmla="*/ 0 60000 65536"/>
                  <a:gd name="T15" fmla="*/ 0 w 40"/>
                  <a:gd name="T16" fmla="*/ 0 h 54"/>
                  <a:gd name="T17" fmla="*/ 40 w 40"/>
                  <a:gd name="T18" fmla="*/ 54 h 54"/>
                </a:gdLst>
                <a:ahLst/>
                <a:cxnLst>
                  <a:cxn ang="T10">
                    <a:pos x="T0" y="T1"/>
                  </a:cxn>
                  <a:cxn ang="T11">
                    <a:pos x="T2" y="T3"/>
                  </a:cxn>
                  <a:cxn ang="T12">
                    <a:pos x="T4" y="T5"/>
                  </a:cxn>
                  <a:cxn ang="T13">
                    <a:pos x="T6" y="T7"/>
                  </a:cxn>
                  <a:cxn ang="T14">
                    <a:pos x="T8" y="T9"/>
                  </a:cxn>
                </a:cxnLst>
                <a:rect l="T15" t="T16" r="T17" b="T18"/>
                <a:pathLst>
                  <a:path w="40" h="54">
                    <a:moveTo>
                      <a:pt x="13" y="0"/>
                    </a:moveTo>
                    <a:lnTo>
                      <a:pt x="0" y="13"/>
                    </a:lnTo>
                    <a:lnTo>
                      <a:pt x="27" y="54"/>
                    </a:lnTo>
                    <a:lnTo>
                      <a:pt x="40" y="41"/>
                    </a:lnTo>
                    <a:lnTo>
                      <a:pt x="13"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83" name="Freeform 16"/>
              <p:cNvSpPr>
                <a:spLocks noChangeAspect="1"/>
              </p:cNvSpPr>
              <p:nvPr/>
            </p:nvSpPr>
            <p:spPr bwMode="auto">
              <a:xfrm>
                <a:off x="4482" y="3005"/>
                <a:ext cx="122" cy="95"/>
              </a:xfrm>
              <a:custGeom>
                <a:avLst/>
                <a:gdLst>
                  <a:gd name="T0" fmla="*/ 122 w 122"/>
                  <a:gd name="T1" fmla="*/ 55 h 95"/>
                  <a:gd name="T2" fmla="*/ 122 w 122"/>
                  <a:gd name="T3" fmla="*/ 95 h 95"/>
                  <a:gd name="T4" fmla="*/ 122 w 122"/>
                  <a:gd name="T5" fmla="*/ 95 h 95"/>
                  <a:gd name="T6" fmla="*/ 122 w 122"/>
                  <a:gd name="T7" fmla="*/ 95 h 95"/>
                  <a:gd name="T8" fmla="*/ 0 w 122"/>
                  <a:gd name="T9" fmla="*/ 55 h 95"/>
                  <a:gd name="T10" fmla="*/ 0 w 122"/>
                  <a:gd name="T11" fmla="*/ 41 h 95"/>
                  <a:gd name="T12" fmla="*/ 0 w 122"/>
                  <a:gd name="T13" fmla="*/ 41 h 95"/>
                  <a:gd name="T14" fmla="*/ 122 w 122"/>
                  <a:gd name="T15" fmla="*/ 0 h 95"/>
                  <a:gd name="T16" fmla="*/ 122 w 122"/>
                  <a:gd name="T17" fmla="*/ 0 h 95"/>
                  <a:gd name="T18" fmla="*/ 122 w 122"/>
                  <a:gd name="T19" fmla="*/ 14 h 95"/>
                  <a:gd name="T20" fmla="*/ 122 w 122"/>
                  <a:gd name="T21" fmla="*/ 14 h 95"/>
                  <a:gd name="T22" fmla="*/ 0 w 122"/>
                  <a:gd name="T23" fmla="*/ 55 h 95"/>
                  <a:gd name="T24" fmla="*/ 0 w 122"/>
                  <a:gd name="T25" fmla="*/ 41 h 95"/>
                  <a:gd name="T26" fmla="*/ 0 w 122"/>
                  <a:gd name="T27" fmla="*/ 41 h 95"/>
                  <a:gd name="T28" fmla="*/ 122 w 122"/>
                  <a:gd name="T29" fmla="*/ 82 h 95"/>
                  <a:gd name="T30" fmla="*/ 122 w 122"/>
                  <a:gd name="T31" fmla="*/ 95 h 95"/>
                  <a:gd name="T32" fmla="*/ 109 w 122"/>
                  <a:gd name="T33" fmla="*/ 95 h 95"/>
                  <a:gd name="T34" fmla="*/ 109 w 122"/>
                  <a:gd name="T35" fmla="*/ 55 h 95"/>
                  <a:gd name="T36" fmla="*/ 122 w 122"/>
                  <a:gd name="T37" fmla="*/ 55 h 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2"/>
                  <a:gd name="T58" fmla="*/ 0 h 95"/>
                  <a:gd name="T59" fmla="*/ 122 w 122"/>
                  <a:gd name="T60" fmla="*/ 95 h 9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2" h="95">
                    <a:moveTo>
                      <a:pt x="122" y="55"/>
                    </a:moveTo>
                    <a:lnTo>
                      <a:pt x="122" y="95"/>
                    </a:lnTo>
                    <a:lnTo>
                      <a:pt x="0" y="55"/>
                    </a:lnTo>
                    <a:lnTo>
                      <a:pt x="0" y="41"/>
                    </a:lnTo>
                    <a:lnTo>
                      <a:pt x="122" y="0"/>
                    </a:lnTo>
                    <a:lnTo>
                      <a:pt x="122" y="14"/>
                    </a:lnTo>
                    <a:lnTo>
                      <a:pt x="0" y="55"/>
                    </a:lnTo>
                    <a:lnTo>
                      <a:pt x="0" y="41"/>
                    </a:lnTo>
                    <a:lnTo>
                      <a:pt x="122" y="82"/>
                    </a:lnTo>
                    <a:lnTo>
                      <a:pt x="122" y="95"/>
                    </a:lnTo>
                    <a:lnTo>
                      <a:pt x="109" y="95"/>
                    </a:lnTo>
                    <a:lnTo>
                      <a:pt x="109" y="55"/>
                    </a:lnTo>
                    <a:lnTo>
                      <a:pt x="122" y="5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84" name="Freeform 17"/>
              <p:cNvSpPr>
                <a:spLocks noChangeAspect="1"/>
              </p:cNvSpPr>
              <p:nvPr/>
            </p:nvSpPr>
            <p:spPr bwMode="auto">
              <a:xfrm>
                <a:off x="4591" y="3019"/>
                <a:ext cx="13" cy="41"/>
              </a:xfrm>
              <a:custGeom>
                <a:avLst/>
                <a:gdLst>
                  <a:gd name="T0" fmla="*/ 13 w 13"/>
                  <a:gd name="T1" fmla="*/ 0 h 41"/>
                  <a:gd name="T2" fmla="*/ 13 w 13"/>
                  <a:gd name="T3" fmla="*/ 41 h 41"/>
                  <a:gd name="T4" fmla="*/ 0 w 13"/>
                  <a:gd name="T5" fmla="*/ 41 h 41"/>
                  <a:gd name="T6" fmla="*/ 0 w 13"/>
                  <a:gd name="T7" fmla="*/ 41 h 41"/>
                  <a:gd name="T8" fmla="*/ 0 w 13"/>
                  <a:gd name="T9" fmla="*/ 41 h 41"/>
                  <a:gd name="T10" fmla="*/ 0 w 13"/>
                  <a:gd name="T11" fmla="*/ 0 h 41"/>
                  <a:gd name="T12" fmla="*/ 13 w 13"/>
                  <a:gd name="T13" fmla="*/ 0 h 41"/>
                  <a:gd name="T14" fmla="*/ 0 60000 65536"/>
                  <a:gd name="T15" fmla="*/ 0 60000 65536"/>
                  <a:gd name="T16" fmla="*/ 0 60000 65536"/>
                  <a:gd name="T17" fmla="*/ 0 60000 65536"/>
                  <a:gd name="T18" fmla="*/ 0 60000 65536"/>
                  <a:gd name="T19" fmla="*/ 0 60000 65536"/>
                  <a:gd name="T20" fmla="*/ 0 60000 65536"/>
                  <a:gd name="T21" fmla="*/ 0 w 13"/>
                  <a:gd name="T22" fmla="*/ 0 h 41"/>
                  <a:gd name="T23" fmla="*/ 13 w 13"/>
                  <a:gd name="T24" fmla="*/ 41 h 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41">
                    <a:moveTo>
                      <a:pt x="13" y="0"/>
                    </a:moveTo>
                    <a:lnTo>
                      <a:pt x="13" y="41"/>
                    </a:lnTo>
                    <a:lnTo>
                      <a:pt x="0" y="41"/>
                    </a:lnTo>
                    <a:lnTo>
                      <a:pt x="0" y="0"/>
                    </a:lnTo>
                    <a:lnTo>
                      <a:pt x="13"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85" name="Freeform 18"/>
              <p:cNvSpPr>
                <a:spLocks noChangeAspect="1"/>
              </p:cNvSpPr>
              <p:nvPr/>
            </p:nvSpPr>
            <p:spPr bwMode="auto">
              <a:xfrm>
                <a:off x="4482" y="3019"/>
                <a:ext cx="122" cy="81"/>
              </a:xfrm>
              <a:custGeom>
                <a:avLst/>
                <a:gdLst>
                  <a:gd name="T0" fmla="*/ 122 w 122"/>
                  <a:gd name="T1" fmla="*/ 41 h 81"/>
                  <a:gd name="T2" fmla="*/ 122 w 122"/>
                  <a:gd name="T3" fmla="*/ 81 h 81"/>
                  <a:gd name="T4" fmla="*/ 0 w 122"/>
                  <a:gd name="T5" fmla="*/ 41 h 81"/>
                  <a:gd name="T6" fmla="*/ 122 w 122"/>
                  <a:gd name="T7" fmla="*/ 0 h 81"/>
                  <a:gd name="T8" fmla="*/ 122 w 122"/>
                  <a:gd name="T9" fmla="*/ 41 h 81"/>
                  <a:gd name="T10" fmla="*/ 0 60000 65536"/>
                  <a:gd name="T11" fmla="*/ 0 60000 65536"/>
                  <a:gd name="T12" fmla="*/ 0 60000 65536"/>
                  <a:gd name="T13" fmla="*/ 0 60000 65536"/>
                  <a:gd name="T14" fmla="*/ 0 60000 65536"/>
                  <a:gd name="T15" fmla="*/ 0 w 122"/>
                  <a:gd name="T16" fmla="*/ 0 h 81"/>
                  <a:gd name="T17" fmla="*/ 122 w 122"/>
                  <a:gd name="T18" fmla="*/ 81 h 81"/>
                </a:gdLst>
                <a:ahLst/>
                <a:cxnLst>
                  <a:cxn ang="T10">
                    <a:pos x="T0" y="T1"/>
                  </a:cxn>
                  <a:cxn ang="T11">
                    <a:pos x="T2" y="T3"/>
                  </a:cxn>
                  <a:cxn ang="T12">
                    <a:pos x="T4" y="T5"/>
                  </a:cxn>
                  <a:cxn ang="T13">
                    <a:pos x="T6" y="T7"/>
                  </a:cxn>
                  <a:cxn ang="T14">
                    <a:pos x="T8" y="T9"/>
                  </a:cxn>
                </a:cxnLst>
                <a:rect l="T15" t="T16" r="T17" b="T18"/>
                <a:pathLst>
                  <a:path w="122" h="81">
                    <a:moveTo>
                      <a:pt x="122" y="41"/>
                    </a:moveTo>
                    <a:lnTo>
                      <a:pt x="122" y="81"/>
                    </a:lnTo>
                    <a:lnTo>
                      <a:pt x="0" y="41"/>
                    </a:lnTo>
                    <a:lnTo>
                      <a:pt x="122" y="0"/>
                    </a:lnTo>
                    <a:lnTo>
                      <a:pt x="122" y="4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86" name="Rectangle 19"/>
              <p:cNvSpPr>
                <a:spLocks noChangeAspect="1" noChangeArrowheads="1"/>
              </p:cNvSpPr>
              <p:nvPr/>
            </p:nvSpPr>
            <p:spPr bwMode="auto">
              <a:xfrm>
                <a:off x="4713" y="3033"/>
                <a:ext cx="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87" name="Freeform 20"/>
              <p:cNvSpPr>
                <a:spLocks noChangeAspect="1"/>
              </p:cNvSpPr>
              <p:nvPr/>
            </p:nvSpPr>
            <p:spPr bwMode="auto">
              <a:xfrm>
                <a:off x="4686" y="3033"/>
                <a:ext cx="27" cy="27"/>
              </a:xfrm>
              <a:custGeom>
                <a:avLst/>
                <a:gdLst>
                  <a:gd name="T0" fmla="*/ 27 w 27"/>
                  <a:gd name="T1" fmla="*/ 13 h 27"/>
                  <a:gd name="T2" fmla="*/ 27 w 27"/>
                  <a:gd name="T3" fmla="*/ 0 h 27"/>
                  <a:gd name="T4" fmla="*/ 0 w 27"/>
                  <a:gd name="T5" fmla="*/ 13 h 27"/>
                  <a:gd name="T6" fmla="*/ 0 w 27"/>
                  <a:gd name="T7" fmla="*/ 13 h 27"/>
                  <a:gd name="T8" fmla="*/ 0 w 27"/>
                  <a:gd name="T9" fmla="*/ 27 h 27"/>
                  <a:gd name="T10" fmla="*/ 0 w 27"/>
                  <a:gd name="T11" fmla="*/ 27 h 27"/>
                  <a:gd name="T12" fmla="*/ 27 w 27"/>
                  <a:gd name="T13" fmla="*/ 13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27" y="13"/>
                    </a:moveTo>
                    <a:lnTo>
                      <a:pt x="27" y="0"/>
                    </a:lnTo>
                    <a:lnTo>
                      <a:pt x="0" y="13"/>
                    </a:lnTo>
                    <a:lnTo>
                      <a:pt x="0" y="27"/>
                    </a:lnTo>
                    <a:lnTo>
                      <a:pt x="27"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88" name="Rectangle 21"/>
              <p:cNvSpPr>
                <a:spLocks noChangeAspect="1" noChangeArrowheads="1"/>
              </p:cNvSpPr>
              <p:nvPr/>
            </p:nvSpPr>
            <p:spPr bwMode="auto">
              <a:xfrm>
                <a:off x="4618" y="3060"/>
                <a:ext cx="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89" name="Freeform 22"/>
              <p:cNvSpPr>
                <a:spLocks noChangeAspect="1"/>
              </p:cNvSpPr>
              <p:nvPr/>
            </p:nvSpPr>
            <p:spPr bwMode="auto">
              <a:xfrm>
                <a:off x="4618" y="3046"/>
                <a:ext cx="68" cy="27"/>
              </a:xfrm>
              <a:custGeom>
                <a:avLst/>
                <a:gdLst>
                  <a:gd name="T0" fmla="*/ 68 w 68"/>
                  <a:gd name="T1" fmla="*/ 14 h 27"/>
                  <a:gd name="T2" fmla="*/ 68 w 68"/>
                  <a:gd name="T3" fmla="*/ 0 h 27"/>
                  <a:gd name="T4" fmla="*/ 0 w 68"/>
                  <a:gd name="T5" fmla="*/ 14 h 27"/>
                  <a:gd name="T6" fmla="*/ 0 w 68"/>
                  <a:gd name="T7" fmla="*/ 27 h 27"/>
                  <a:gd name="T8" fmla="*/ 68 w 68"/>
                  <a:gd name="T9" fmla="*/ 14 h 27"/>
                  <a:gd name="T10" fmla="*/ 0 60000 65536"/>
                  <a:gd name="T11" fmla="*/ 0 60000 65536"/>
                  <a:gd name="T12" fmla="*/ 0 60000 65536"/>
                  <a:gd name="T13" fmla="*/ 0 60000 65536"/>
                  <a:gd name="T14" fmla="*/ 0 60000 65536"/>
                  <a:gd name="T15" fmla="*/ 0 w 68"/>
                  <a:gd name="T16" fmla="*/ 0 h 27"/>
                  <a:gd name="T17" fmla="*/ 68 w 68"/>
                  <a:gd name="T18" fmla="*/ 27 h 27"/>
                </a:gdLst>
                <a:ahLst/>
                <a:cxnLst>
                  <a:cxn ang="T10">
                    <a:pos x="T0" y="T1"/>
                  </a:cxn>
                  <a:cxn ang="T11">
                    <a:pos x="T2" y="T3"/>
                  </a:cxn>
                  <a:cxn ang="T12">
                    <a:pos x="T4" y="T5"/>
                  </a:cxn>
                  <a:cxn ang="T13">
                    <a:pos x="T6" y="T7"/>
                  </a:cxn>
                  <a:cxn ang="T14">
                    <a:pos x="T8" y="T9"/>
                  </a:cxn>
                </a:cxnLst>
                <a:rect l="T15" t="T16" r="T17" b="T18"/>
                <a:pathLst>
                  <a:path w="68" h="27">
                    <a:moveTo>
                      <a:pt x="68" y="14"/>
                    </a:moveTo>
                    <a:lnTo>
                      <a:pt x="68" y="0"/>
                    </a:lnTo>
                    <a:lnTo>
                      <a:pt x="0" y="14"/>
                    </a:lnTo>
                    <a:lnTo>
                      <a:pt x="0" y="27"/>
                    </a:lnTo>
                    <a:lnTo>
                      <a:pt x="68"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90" name="Rectangle 23"/>
              <p:cNvSpPr>
                <a:spLocks noChangeAspect="1" noChangeArrowheads="1"/>
              </p:cNvSpPr>
              <p:nvPr/>
            </p:nvSpPr>
            <p:spPr bwMode="auto">
              <a:xfrm>
                <a:off x="4509" y="3155"/>
                <a:ext cx="530" cy="24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191" name="Rectangle 24"/>
              <p:cNvSpPr>
                <a:spLocks noChangeAspect="1" noChangeArrowheads="1"/>
              </p:cNvSpPr>
              <p:nvPr/>
            </p:nvSpPr>
            <p:spPr bwMode="auto">
              <a:xfrm>
                <a:off x="4509" y="3155"/>
                <a:ext cx="543"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92" name="Rectangle 25"/>
              <p:cNvSpPr>
                <a:spLocks noChangeAspect="1" noChangeArrowheads="1"/>
              </p:cNvSpPr>
              <p:nvPr/>
            </p:nvSpPr>
            <p:spPr bwMode="auto">
              <a:xfrm>
                <a:off x="5039" y="3155"/>
                <a:ext cx="13" cy="25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93" name="Rectangle 26"/>
              <p:cNvSpPr>
                <a:spLocks noChangeAspect="1" noChangeArrowheads="1"/>
              </p:cNvSpPr>
              <p:nvPr/>
            </p:nvSpPr>
            <p:spPr bwMode="auto">
              <a:xfrm>
                <a:off x="4509" y="3399"/>
                <a:ext cx="530"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94" name="Rectangle 27"/>
              <p:cNvSpPr>
                <a:spLocks noChangeAspect="1" noChangeArrowheads="1"/>
              </p:cNvSpPr>
              <p:nvPr/>
            </p:nvSpPr>
            <p:spPr bwMode="auto">
              <a:xfrm>
                <a:off x="4509" y="3155"/>
                <a:ext cx="14" cy="24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95" name="Rectangle 28"/>
              <p:cNvSpPr>
                <a:spLocks noChangeAspect="1" noChangeArrowheads="1"/>
              </p:cNvSpPr>
              <p:nvPr/>
            </p:nvSpPr>
            <p:spPr bwMode="auto">
              <a:xfrm>
                <a:off x="4591" y="3209"/>
                <a:ext cx="326" cy="127"/>
              </a:xfrm>
              <a:prstGeom prst="rect">
                <a:avLst/>
              </a:prstGeom>
              <a:noFill/>
              <a:ln w="9525">
                <a:noFill/>
                <a:miter lim="800000"/>
                <a:headEnd/>
                <a:tailEnd/>
              </a:ln>
            </p:spPr>
            <p:txBody>
              <a:bodyPr wrap="none" lIns="0" tIns="0" rIns="0" bIns="0">
                <a:spAutoFit/>
              </a:bodyPr>
              <a:lstStyle/>
              <a:p>
                <a:r>
                  <a:rPr lang="en-US" sz="1200" b="1" u="none">
                    <a:solidFill>
                      <a:srgbClr val="000000"/>
                    </a:solidFill>
                  </a:rPr>
                  <a:t>Result</a:t>
                </a:r>
                <a:endParaRPr lang="en-US" sz="1600" b="1" u="none"/>
              </a:p>
            </p:txBody>
          </p:sp>
          <p:sp>
            <p:nvSpPr>
              <p:cNvPr id="171196" name="Freeform 29"/>
              <p:cNvSpPr>
                <a:spLocks noChangeAspect="1"/>
              </p:cNvSpPr>
              <p:nvPr/>
            </p:nvSpPr>
            <p:spPr bwMode="auto">
              <a:xfrm>
                <a:off x="5351" y="3697"/>
                <a:ext cx="122" cy="81"/>
              </a:xfrm>
              <a:custGeom>
                <a:avLst/>
                <a:gdLst>
                  <a:gd name="T0" fmla="*/ 122 w 122"/>
                  <a:gd name="T1" fmla="*/ 54 h 81"/>
                  <a:gd name="T2" fmla="*/ 122 w 122"/>
                  <a:gd name="T3" fmla="*/ 81 h 81"/>
                  <a:gd name="T4" fmla="*/ 122 w 122"/>
                  <a:gd name="T5" fmla="*/ 81 h 81"/>
                  <a:gd name="T6" fmla="*/ 122 w 122"/>
                  <a:gd name="T7" fmla="*/ 81 h 81"/>
                  <a:gd name="T8" fmla="*/ 0 w 122"/>
                  <a:gd name="T9" fmla="*/ 54 h 81"/>
                  <a:gd name="T10" fmla="*/ 0 w 122"/>
                  <a:gd name="T11" fmla="*/ 41 h 81"/>
                  <a:gd name="T12" fmla="*/ 0 w 122"/>
                  <a:gd name="T13" fmla="*/ 41 h 81"/>
                  <a:gd name="T14" fmla="*/ 122 w 122"/>
                  <a:gd name="T15" fmla="*/ 0 h 81"/>
                  <a:gd name="T16" fmla="*/ 122 w 122"/>
                  <a:gd name="T17" fmla="*/ 0 h 81"/>
                  <a:gd name="T18" fmla="*/ 122 w 122"/>
                  <a:gd name="T19" fmla="*/ 14 h 81"/>
                  <a:gd name="T20" fmla="*/ 122 w 122"/>
                  <a:gd name="T21" fmla="*/ 14 h 81"/>
                  <a:gd name="T22" fmla="*/ 0 w 122"/>
                  <a:gd name="T23" fmla="*/ 54 h 81"/>
                  <a:gd name="T24" fmla="*/ 0 w 122"/>
                  <a:gd name="T25" fmla="*/ 41 h 81"/>
                  <a:gd name="T26" fmla="*/ 0 w 122"/>
                  <a:gd name="T27" fmla="*/ 41 h 81"/>
                  <a:gd name="T28" fmla="*/ 122 w 122"/>
                  <a:gd name="T29" fmla="*/ 68 h 81"/>
                  <a:gd name="T30" fmla="*/ 122 w 122"/>
                  <a:gd name="T31" fmla="*/ 81 h 81"/>
                  <a:gd name="T32" fmla="*/ 108 w 122"/>
                  <a:gd name="T33" fmla="*/ 81 h 81"/>
                  <a:gd name="T34" fmla="*/ 108 w 122"/>
                  <a:gd name="T35" fmla="*/ 54 h 81"/>
                  <a:gd name="T36" fmla="*/ 122 w 122"/>
                  <a:gd name="T37" fmla="*/ 54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2"/>
                  <a:gd name="T58" fmla="*/ 0 h 81"/>
                  <a:gd name="T59" fmla="*/ 122 w 122"/>
                  <a:gd name="T60" fmla="*/ 81 h 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2" h="81">
                    <a:moveTo>
                      <a:pt x="122" y="54"/>
                    </a:moveTo>
                    <a:lnTo>
                      <a:pt x="122" y="81"/>
                    </a:lnTo>
                    <a:lnTo>
                      <a:pt x="0" y="54"/>
                    </a:lnTo>
                    <a:lnTo>
                      <a:pt x="0" y="41"/>
                    </a:lnTo>
                    <a:lnTo>
                      <a:pt x="122" y="0"/>
                    </a:lnTo>
                    <a:lnTo>
                      <a:pt x="122" y="14"/>
                    </a:lnTo>
                    <a:lnTo>
                      <a:pt x="0" y="54"/>
                    </a:lnTo>
                    <a:lnTo>
                      <a:pt x="0" y="41"/>
                    </a:lnTo>
                    <a:lnTo>
                      <a:pt x="122" y="68"/>
                    </a:lnTo>
                    <a:lnTo>
                      <a:pt x="122" y="81"/>
                    </a:lnTo>
                    <a:lnTo>
                      <a:pt x="108" y="81"/>
                    </a:lnTo>
                    <a:lnTo>
                      <a:pt x="108" y="54"/>
                    </a:lnTo>
                    <a:lnTo>
                      <a:pt x="122" y="5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97" name="Freeform 30"/>
              <p:cNvSpPr>
                <a:spLocks noChangeAspect="1"/>
              </p:cNvSpPr>
              <p:nvPr/>
            </p:nvSpPr>
            <p:spPr bwMode="auto">
              <a:xfrm>
                <a:off x="5459" y="3711"/>
                <a:ext cx="14" cy="40"/>
              </a:xfrm>
              <a:custGeom>
                <a:avLst/>
                <a:gdLst>
                  <a:gd name="T0" fmla="*/ 14 w 14"/>
                  <a:gd name="T1" fmla="*/ 0 h 40"/>
                  <a:gd name="T2" fmla="*/ 14 w 14"/>
                  <a:gd name="T3" fmla="*/ 40 h 40"/>
                  <a:gd name="T4" fmla="*/ 0 w 14"/>
                  <a:gd name="T5" fmla="*/ 40 h 40"/>
                  <a:gd name="T6" fmla="*/ 0 w 14"/>
                  <a:gd name="T7" fmla="*/ 40 h 40"/>
                  <a:gd name="T8" fmla="*/ 0 w 14"/>
                  <a:gd name="T9" fmla="*/ 40 h 40"/>
                  <a:gd name="T10" fmla="*/ 0 w 14"/>
                  <a:gd name="T11" fmla="*/ 0 h 40"/>
                  <a:gd name="T12" fmla="*/ 14 w 14"/>
                  <a:gd name="T13" fmla="*/ 0 h 40"/>
                  <a:gd name="T14" fmla="*/ 0 60000 65536"/>
                  <a:gd name="T15" fmla="*/ 0 60000 65536"/>
                  <a:gd name="T16" fmla="*/ 0 60000 65536"/>
                  <a:gd name="T17" fmla="*/ 0 60000 65536"/>
                  <a:gd name="T18" fmla="*/ 0 60000 65536"/>
                  <a:gd name="T19" fmla="*/ 0 60000 65536"/>
                  <a:gd name="T20" fmla="*/ 0 60000 65536"/>
                  <a:gd name="T21" fmla="*/ 0 w 14"/>
                  <a:gd name="T22" fmla="*/ 0 h 40"/>
                  <a:gd name="T23" fmla="*/ 14 w 14"/>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40">
                    <a:moveTo>
                      <a:pt x="14" y="0"/>
                    </a:moveTo>
                    <a:lnTo>
                      <a:pt x="14" y="40"/>
                    </a:lnTo>
                    <a:lnTo>
                      <a:pt x="0" y="40"/>
                    </a:lnTo>
                    <a:lnTo>
                      <a:pt x="0" y="0"/>
                    </a:lnTo>
                    <a:lnTo>
                      <a:pt x="14"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98" name="Freeform 31"/>
              <p:cNvSpPr>
                <a:spLocks noChangeAspect="1"/>
              </p:cNvSpPr>
              <p:nvPr/>
            </p:nvSpPr>
            <p:spPr bwMode="auto">
              <a:xfrm>
                <a:off x="5351" y="3711"/>
                <a:ext cx="122" cy="67"/>
              </a:xfrm>
              <a:custGeom>
                <a:avLst/>
                <a:gdLst>
                  <a:gd name="T0" fmla="*/ 122 w 122"/>
                  <a:gd name="T1" fmla="*/ 40 h 67"/>
                  <a:gd name="T2" fmla="*/ 122 w 122"/>
                  <a:gd name="T3" fmla="*/ 67 h 67"/>
                  <a:gd name="T4" fmla="*/ 0 w 122"/>
                  <a:gd name="T5" fmla="*/ 40 h 67"/>
                  <a:gd name="T6" fmla="*/ 122 w 122"/>
                  <a:gd name="T7" fmla="*/ 0 h 67"/>
                  <a:gd name="T8" fmla="*/ 122 w 122"/>
                  <a:gd name="T9" fmla="*/ 40 h 67"/>
                  <a:gd name="T10" fmla="*/ 0 60000 65536"/>
                  <a:gd name="T11" fmla="*/ 0 60000 65536"/>
                  <a:gd name="T12" fmla="*/ 0 60000 65536"/>
                  <a:gd name="T13" fmla="*/ 0 60000 65536"/>
                  <a:gd name="T14" fmla="*/ 0 60000 65536"/>
                  <a:gd name="T15" fmla="*/ 0 w 122"/>
                  <a:gd name="T16" fmla="*/ 0 h 67"/>
                  <a:gd name="T17" fmla="*/ 122 w 122"/>
                  <a:gd name="T18" fmla="*/ 67 h 67"/>
                </a:gdLst>
                <a:ahLst/>
                <a:cxnLst>
                  <a:cxn ang="T10">
                    <a:pos x="T0" y="T1"/>
                  </a:cxn>
                  <a:cxn ang="T11">
                    <a:pos x="T2" y="T3"/>
                  </a:cxn>
                  <a:cxn ang="T12">
                    <a:pos x="T4" y="T5"/>
                  </a:cxn>
                  <a:cxn ang="T13">
                    <a:pos x="T6" y="T7"/>
                  </a:cxn>
                  <a:cxn ang="T14">
                    <a:pos x="T8" y="T9"/>
                  </a:cxn>
                </a:cxnLst>
                <a:rect l="T15" t="T16" r="T17" b="T18"/>
                <a:pathLst>
                  <a:path w="122" h="67">
                    <a:moveTo>
                      <a:pt x="122" y="40"/>
                    </a:moveTo>
                    <a:lnTo>
                      <a:pt x="122" y="67"/>
                    </a:lnTo>
                    <a:lnTo>
                      <a:pt x="0" y="40"/>
                    </a:lnTo>
                    <a:lnTo>
                      <a:pt x="122" y="0"/>
                    </a:lnTo>
                    <a:lnTo>
                      <a:pt x="122" y="4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99" name="Freeform 32"/>
              <p:cNvSpPr>
                <a:spLocks noChangeAspect="1"/>
              </p:cNvSpPr>
              <p:nvPr/>
            </p:nvSpPr>
            <p:spPr bwMode="auto">
              <a:xfrm>
                <a:off x="5581" y="3684"/>
                <a:ext cx="41" cy="40"/>
              </a:xfrm>
              <a:custGeom>
                <a:avLst/>
                <a:gdLst>
                  <a:gd name="T0" fmla="*/ 41 w 41"/>
                  <a:gd name="T1" fmla="*/ 13 h 40"/>
                  <a:gd name="T2" fmla="*/ 27 w 41"/>
                  <a:gd name="T3" fmla="*/ 0 h 40"/>
                  <a:gd name="T4" fmla="*/ 0 w 41"/>
                  <a:gd name="T5" fmla="*/ 27 h 40"/>
                  <a:gd name="T6" fmla="*/ 14 w 41"/>
                  <a:gd name="T7" fmla="*/ 40 h 40"/>
                  <a:gd name="T8" fmla="*/ 41 w 41"/>
                  <a:gd name="T9" fmla="*/ 13 h 40"/>
                  <a:gd name="T10" fmla="*/ 0 60000 65536"/>
                  <a:gd name="T11" fmla="*/ 0 60000 65536"/>
                  <a:gd name="T12" fmla="*/ 0 60000 65536"/>
                  <a:gd name="T13" fmla="*/ 0 60000 65536"/>
                  <a:gd name="T14" fmla="*/ 0 60000 65536"/>
                  <a:gd name="T15" fmla="*/ 0 w 41"/>
                  <a:gd name="T16" fmla="*/ 0 h 40"/>
                  <a:gd name="T17" fmla="*/ 41 w 41"/>
                  <a:gd name="T18" fmla="*/ 40 h 40"/>
                </a:gdLst>
                <a:ahLst/>
                <a:cxnLst>
                  <a:cxn ang="T10">
                    <a:pos x="T0" y="T1"/>
                  </a:cxn>
                  <a:cxn ang="T11">
                    <a:pos x="T2" y="T3"/>
                  </a:cxn>
                  <a:cxn ang="T12">
                    <a:pos x="T4" y="T5"/>
                  </a:cxn>
                  <a:cxn ang="T13">
                    <a:pos x="T6" y="T7"/>
                  </a:cxn>
                  <a:cxn ang="T14">
                    <a:pos x="T8" y="T9"/>
                  </a:cxn>
                </a:cxnLst>
                <a:rect l="T15" t="T16" r="T17" b="T18"/>
                <a:pathLst>
                  <a:path w="41" h="40">
                    <a:moveTo>
                      <a:pt x="41" y="13"/>
                    </a:moveTo>
                    <a:lnTo>
                      <a:pt x="27" y="0"/>
                    </a:lnTo>
                    <a:lnTo>
                      <a:pt x="0" y="27"/>
                    </a:lnTo>
                    <a:lnTo>
                      <a:pt x="14" y="40"/>
                    </a:lnTo>
                    <a:lnTo>
                      <a:pt x="41"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200" name="Freeform 33"/>
              <p:cNvSpPr>
                <a:spLocks noChangeAspect="1"/>
              </p:cNvSpPr>
              <p:nvPr/>
            </p:nvSpPr>
            <p:spPr bwMode="auto">
              <a:xfrm>
                <a:off x="5486" y="3738"/>
                <a:ext cx="41" cy="27"/>
              </a:xfrm>
              <a:custGeom>
                <a:avLst/>
                <a:gdLst>
                  <a:gd name="T0" fmla="*/ 41 w 41"/>
                  <a:gd name="T1" fmla="*/ 13 h 27"/>
                  <a:gd name="T2" fmla="*/ 41 w 41"/>
                  <a:gd name="T3" fmla="*/ 0 h 27"/>
                  <a:gd name="T4" fmla="*/ 0 w 41"/>
                  <a:gd name="T5" fmla="*/ 13 h 27"/>
                  <a:gd name="T6" fmla="*/ 0 w 41"/>
                  <a:gd name="T7" fmla="*/ 27 h 27"/>
                  <a:gd name="T8" fmla="*/ 41 w 41"/>
                  <a:gd name="T9" fmla="*/ 13 h 27"/>
                  <a:gd name="T10" fmla="*/ 0 60000 65536"/>
                  <a:gd name="T11" fmla="*/ 0 60000 65536"/>
                  <a:gd name="T12" fmla="*/ 0 60000 65536"/>
                  <a:gd name="T13" fmla="*/ 0 60000 65536"/>
                  <a:gd name="T14" fmla="*/ 0 60000 65536"/>
                  <a:gd name="T15" fmla="*/ 0 w 41"/>
                  <a:gd name="T16" fmla="*/ 0 h 27"/>
                  <a:gd name="T17" fmla="*/ 41 w 41"/>
                  <a:gd name="T18" fmla="*/ 27 h 27"/>
                </a:gdLst>
                <a:ahLst/>
                <a:cxnLst>
                  <a:cxn ang="T10">
                    <a:pos x="T0" y="T1"/>
                  </a:cxn>
                  <a:cxn ang="T11">
                    <a:pos x="T2" y="T3"/>
                  </a:cxn>
                  <a:cxn ang="T12">
                    <a:pos x="T4" y="T5"/>
                  </a:cxn>
                  <a:cxn ang="T13">
                    <a:pos x="T6" y="T7"/>
                  </a:cxn>
                  <a:cxn ang="T14">
                    <a:pos x="T8" y="T9"/>
                  </a:cxn>
                </a:cxnLst>
                <a:rect l="T15" t="T16" r="T17" b="T18"/>
                <a:pathLst>
                  <a:path w="41" h="27">
                    <a:moveTo>
                      <a:pt x="41" y="13"/>
                    </a:moveTo>
                    <a:lnTo>
                      <a:pt x="41" y="0"/>
                    </a:lnTo>
                    <a:lnTo>
                      <a:pt x="0" y="13"/>
                    </a:lnTo>
                    <a:lnTo>
                      <a:pt x="0" y="27"/>
                    </a:lnTo>
                    <a:lnTo>
                      <a:pt x="41"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201" name="Rectangle 34"/>
              <p:cNvSpPr>
                <a:spLocks noChangeAspect="1" noChangeArrowheads="1"/>
              </p:cNvSpPr>
              <p:nvPr/>
            </p:nvSpPr>
            <p:spPr bwMode="auto">
              <a:xfrm>
                <a:off x="5364" y="3643"/>
                <a:ext cx="68"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02" name="Freeform 35"/>
              <p:cNvSpPr>
                <a:spLocks noChangeAspect="1"/>
              </p:cNvSpPr>
              <p:nvPr/>
            </p:nvSpPr>
            <p:spPr bwMode="auto">
              <a:xfrm>
                <a:off x="5541" y="3656"/>
                <a:ext cx="67" cy="41"/>
              </a:xfrm>
              <a:custGeom>
                <a:avLst/>
                <a:gdLst>
                  <a:gd name="T0" fmla="*/ 0 w 67"/>
                  <a:gd name="T1" fmla="*/ 0 h 41"/>
                  <a:gd name="T2" fmla="*/ 0 w 67"/>
                  <a:gd name="T3" fmla="*/ 14 h 41"/>
                  <a:gd name="T4" fmla="*/ 67 w 67"/>
                  <a:gd name="T5" fmla="*/ 41 h 41"/>
                  <a:gd name="T6" fmla="*/ 67 w 67"/>
                  <a:gd name="T7" fmla="*/ 28 h 41"/>
                  <a:gd name="T8" fmla="*/ 0 w 67"/>
                  <a:gd name="T9" fmla="*/ 0 h 41"/>
                  <a:gd name="T10" fmla="*/ 0 60000 65536"/>
                  <a:gd name="T11" fmla="*/ 0 60000 65536"/>
                  <a:gd name="T12" fmla="*/ 0 60000 65536"/>
                  <a:gd name="T13" fmla="*/ 0 60000 65536"/>
                  <a:gd name="T14" fmla="*/ 0 60000 65536"/>
                  <a:gd name="T15" fmla="*/ 0 w 67"/>
                  <a:gd name="T16" fmla="*/ 0 h 41"/>
                  <a:gd name="T17" fmla="*/ 67 w 67"/>
                  <a:gd name="T18" fmla="*/ 41 h 41"/>
                </a:gdLst>
                <a:ahLst/>
                <a:cxnLst>
                  <a:cxn ang="T10">
                    <a:pos x="T0" y="T1"/>
                  </a:cxn>
                  <a:cxn ang="T11">
                    <a:pos x="T2" y="T3"/>
                  </a:cxn>
                  <a:cxn ang="T12">
                    <a:pos x="T4" y="T5"/>
                  </a:cxn>
                  <a:cxn ang="T13">
                    <a:pos x="T6" y="T7"/>
                  </a:cxn>
                  <a:cxn ang="T14">
                    <a:pos x="T8" y="T9"/>
                  </a:cxn>
                </a:cxnLst>
                <a:rect l="T15" t="T16" r="T17" b="T18"/>
                <a:pathLst>
                  <a:path w="67" h="41">
                    <a:moveTo>
                      <a:pt x="0" y="0"/>
                    </a:moveTo>
                    <a:lnTo>
                      <a:pt x="0" y="14"/>
                    </a:lnTo>
                    <a:lnTo>
                      <a:pt x="67" y="41"/>
                    </a:lnTo>
                    <a:lnTo>
                      <a:pt x="67" y="28"/>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203" name="Rectangle 36"/>
              <p:cNvSpPr>
                <a:spLocks noChangeAspect="1" noChangeArrowheads="1"/>
              </p:cNvSpPr>
              <p:nvPr/>
            </p:nvSpPr>
            <p:spPr bwMode="auto">
              <a:xfrm>
                <a:off x="601" y="1324"/>
                <a:ext cx="611" cy="24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204" name="Rectangle 37"/>
              <p:cNvSpPr>
                <a:spLocks noChangeAspect="1" noChangeArrowheads="1"/>
              </p:cNvSpPr>
              <p:nvPr/>
            </p:nvSpPr>
            <p:spPr bwMode="auto">
              <a:xfrm>
                <a:off x="601" y="1324"/>
                <a:ext cx="625"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05" name="Rectangle 38"/>
              <p:cNvSpPr>
                <a:spLocks noChangeAspect="1" noChangeArrowheads="1"/>
              </p:cNvSpPr>
              <p:nvPr/>
            </p:nvSpPr>
            <p:spPr bwMode="auto">
              <a:xfrm>
                <a:off x="1212" y="1324"/>
                <a:ext cx="14" cy="25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06" name="Rectangle 39"/>
              <p:cNvSpPr>
                <a:spLocks noChangeAspect="1" noChangeArrowheads="1"/>
              </p:cNvSpPr>
              <p:nvPr/>
            </p:nvSpPr>
            <p:spPr bwMode="auto">
              <a:xfrm>
                <a:off x="601" y="1568"/>
                <a:ext cx="61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07" name="Rectangle 40"/>
              <p:cNvSpPr>
                <a:spLocks noChangeAspect="1" noChangeArrowheads="1"/>
              </p:cNvSpPr>
              <p:nvPr/>
            </p:nvSpPr>
            <p:spPr bwMode="auto">
              <a:xfrm>
                <a:off x="601" y="1324"/>
                <a:ext cx="14" cy="24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08" name="Rectangle 41"/>
              <p:cNvSpPr>
                <a:spLocks noChangeAspect="1" noChangeArrowheads="1"/>
              </p:cNvSpPr>
              <p:nvPr/>
            </p:nvSpPr>
            <p:spPr bwMode="auto">
              <a:xfrm>
                <a:off x="616" y="1324"/>
                <a:ext cx="536" cy="127"/>
              </a:xfrm>
              <a:prstGeom prst="rect">
                <a:avLst/>
              </a:prstGeom>
              <a:noFill/>
              <a:ln w="9525">
                <a:noFill/>
                <a:miter lim="800000"/>
                <a:headEnd/>
                <a:tailEnd/>
              </a:ln>
            </p:spPr>
            <p:txBody>
              <a:bodyPr wrap="none" lIns="0" tIns="0" rIns="0" bIns="0">
                <a:spAutoFit/>
              </a:bodyPr>
              <a:lstStyle/>
              <a:p>
                <a:r>
                  <a:rPr lang="en-US" sz="1200" i="1" u="none">
                    <a:solidFill>
                      <a:srgbClr val="000000"/>
                    </a:solidFill>
                  </a:rPr>
                  <a:t>Completion</a:t>
                </a:r>
                <a:endParaRPr lang="en-US" sz="1600" b="1" u="none"/>
              </a:p>
            </p:txBody>
          </p:sp>
          <p:sp>
            <p:nvSpPr>
              <p:cNvPr id="171209" name="Rectangle 42"/>
              <p:cNvSpPr>
                <a:spLocks noChangeAspect="1" noChangeArrowheads="1"/>
              </p:cNvSpPr>
              <p:nvPr/>
            </p:nvSpPr>
            <p:spPr bwMode="auto">
              <a:xfrm>
                <a:off x="696" y="1433"/>
                <a:ext cx="371" cy="127"/>
              </a:xfrm>
              <a:prstGeom prst="rect">
                <a:avLst/>
              </a:prstGeom>
              <a:noFill/>
              <a:ln w="9525">
                <a:noFill/>
                <a:miter lim="800000"/>
                <a:headEnd/>
                <a:tailEnd/>
              </a:ln>
            </p:spPr>
            <p:txBody>
              <a:bodyPr wrap="none" lIns="0" tIns="0" rIns="0" bIns="0">
                <a:spAutoFit/>
              </a:bodyPr>
              <a:lstStyle/>
              <a:p>
                <a:r>
                  <a:rPr lang="en-US" sz="1200" i="1" u="none">
                    <a:solidFill>
                      <a:srgbClr val="000000"/>
                    </a:solidFill>
                  </a:rPr>
                  <a:t>Handler</a:t>
                </a:r>
                <a:endParaRPr lang="en-US" sz="1600" b="1" u="none"/>
              </a:p>
            </p:txBody>
          </p:sp>
          <p:sp>
            <p:nvSpPr>
              <p:cNvPr id="171210" name="Rectangle 43"/>
              <p:cNvSpPr>
                <a:spLocks noChangeAspect="1" noChangeArrowheads="1"/>
              </p:cNvSpPr>
              <p:nvPr/>
            </p:nvSpPr>
            <p:spPr bwMode="auto">
              <a:xfrm>
                <a:off x="601" y="1568"/>
                <a:ext cx="611" cy="24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211" name="Rectangle 44"/>
              <p:cNvSpPr>
                <a:spLocks noChangeAspect="1" noChangeArrowheads="1"/>
              </p:cNvSpPr>
              <p:nvPr/>
            </p:nvSpPr>
            <p:spPr bwMode="auto">
              <a:xfrm>
                <a:off x="601" y="1568"/>
                <a:ext cx="625"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12" name="Rectangle 45"/>
              <p:cNvSpPr>
                <a:spLocks noChangeAspect="1" noChangeArrowheads="1"/>
              </p:cNvSpPr>
              <p:nvPr/>
            </p:nvSpPr>
            <p:spPr bwMode="auto">
              <a:xfrm>
                <a:off x="1212" y="1568"/>
                <a:ext cx="14" cy="25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13" name="Rectangle 46"/>
              <p:cNvSpPr>
                <a:spLocks noChangeAspect="1" noChangeArrowheads="1"/>
              </p:cNvSpPr>
              <p:nvPr/>
            </p:nvSpPr>
            <p:spPr bwMode="auto">
              <a:xfrm>
                <a:off x="601" y="1812"/>
                <a:ext cx="61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14" name="Rectangle 47"/>
              <p:cNvSpPr>
                <a:spLocks noChangeAspect="1" noChangeArrowheads="1"/>
              </p:cNvSpPr>
              <p:nvPr/>
            </p:nvSpPr>
            <p:spPr bwMode="auto">
              <a:xfrm>
                <a:off x="601" y="1568"/>
                <a:ext cx="14" cy="24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15" name="Rectangle 48"/>
              <p:cNvSpPr>
                <a:spLocks noChangeAspect="1" noChangeArrowheads="1"/>
              </p:cNvSpPr>
              <p:nvPr/>
            </p:nvSpPr>
            <p:spPr bwMode="auto">
              <a:xfrm>
                <a:off x="616" y="1568"/>
                <a:ext cx="536" cy="128"/>
              </a:xfrm>
              <a:prstGeom prst="rect">
                <a:avLst/>
              </a:prstGeom>
              <a:noFill/>
              <a:ln w="9525">
                <a:noFill/>
                <a:miter lim="800000"/>
                <a:headEnd/>
                <a:tailEnd/>
              </a:ln>
            </p:spPr>
            <p:txBody>
              <a:bodyPr wrap="none" lIns="0" tIns="0" rIns="0" bIns="0">
                <a:spAutoFit/>
              </a:bodyPr>
              <a:lstStyle/>
              <a:p>
                <a:r>
                  <a:rPr lang="en-US" sz="1200" i="1" u="none">
                    <a:solidFill>
                      <a:srgbClr val="000000"/>
                    </a:solidFill>
                  </a:rPr>
                  <a:t>Completion</a:t>
                </a:r>
                <a:endParaRPr lang="en-US" sz="1600" b="1" u="none"/>
              </a:p>
            </p:txBody>
          </p:sp>
          <p:sp>
            <p:nvSpPr>
              <p:cNvPr id="171216" name="Rectangle 49"/>
              <p:cNvSpPr>
                <a:spLocks noChangeAspect="1" noChangeArrowheads="1"/>
              </p:cNvSpPr>
              <p:nvPr/>
            </p:nvSpPr>
            <p:spPr bwMode="auto">
              <a:xfrm>
                <a:off x="5323" y="3439"/>
                <a:ext cx="1"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17" name="Freeform 50"/>
              <p:cNvSpPr>
                <a:spLocks noChangeAspect="1"/>
              </p:cNvSpPr>
              <p:nvPr/>
            </p:nvSpPr>
            <p:spPr bwMode="auto">
              <a:xfrm>
                <a:off x="5323" y="3439"/>
                <a:ext cx="204" cy="28"/>
              </a:xfrm>
              <a:custGeom>
                <a:avLst/>
                <a:gdLst>
                  <a:gd name="T0" fmla="*/ 0 w 204"/>
                  <a:gd name="T1" fmla="*/ 0 h 28"/>
                  <a:gd name="T2" fmla="*/ 204 w 204"/>
                  <a:gd name="T3" fmla="*/ 14 h 28"/>
                  <a:gd name="T4" fmla="*/ 204 w 204"/>
                  <a:gd name="T5" fmla="*/ 14 h 28"/>
                  <a:gd name="T6" fmla="*/ 204 w 204"/>
                  <a:gd name="T7" fmla="*/ 28 h 28"/>
                  <a:gd name="T8" fmla="*/ 204 w 204"/>
                  <a:gd name="T9" fmla="*/ 28 h 28"/>
                  <a:gd name="T10" fmla="*/ 0 w 204"/>
                  <a:gd name="T11" fmla="*/ 14 h 28"/>
                  <a:gd name="T12" fmla="*/ 0 w 204"/>
                  <a:gd name="T13" fmla="*/ 0 h 28"/>
                  <a:gd name="T14" fmla="*/ 0 60000 65536"/>
                  <a:gd name="T15" fmla="*/ 0 60000 65536"/>
                  <a:gd name="T16" fmla="*/ 0 60000 65536"/>
                  <a:gd name="T17" fmla="*/ 0 60000 65536"/>
                  <a:gd name="T18" fmla="*/ 0 60000 65536"/>
                  <a:gd name="T19" fmla="*/ 0 60000 65536"/>
                  <a:gd name="T20" fmla="*/ 0 60000 65536"/>
                  <a:gd name="T21" fmla="*/ 0 w 204"/>
                  <a:gd name="T22" fmla="*/ 0 h 28"/>
                  <a:gd name="T23" fmla="*/ 204 w 204"/>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4" h="28">
                    <a:moveTo>
                      <a:pt x="0" y="0"/>
                    </a:moveTo>
                    <a:lnTo>
                      <a:pt x="204" y="14"/>
                    </a:lnTo>
                    <a:lnTo>
                      <a:pt x="204" y="28"/>
                    </a:lnTo>
                    <a:lnTo>
                      <a:pt x="0" y="14"/>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218" name="Freeform 51"/>
              <p:cNvSpPr>
                <a:spLocks noChangeAspect="1"/>
              </p:cNvSpPr>
              <p:nvPr/>
            </p:nvSpPr>
            <p:spPr bwMode="auto">
              <a:xfrm>
                <a:off x="5527" y="3453"/>
                <a:ext cx="81" cy="41"/>
              </a:xfrm>
              <a:custGeom>
                <a:avLst/>
                <a:gdLst>
                  <a:gd name="T0" fmla="*/ 0 w 81"/>
                  <a:gd name="T1" fmla="*/ 0 h 41"/>
                  <a:gd name="T2" fmla="*/ 68 w 81"/>
                  <a:gd name="T3" fmla="*/ 27 h 41"/>
                  <a:gd name="T4" fmla="*/ 81 w 81"/>
                  <a:gd name="T5" fmla="*/ 27 h 41"/>
                  <a:gd name="T6" fmla="*/ 68 w 81"/>
                  <a:gd name="T7" fmla="*/ 27 h 41"/>
                  <a:gd name="T8" fmla="*/ 68 w 81"/>
                  <a:gd name="T9" fmla="*/ 41 h 41"/>
                  <a:gd name="T10" fmla="*/ 0 w 81"/>
                  <a:gd name="T11" fmla="*/ 14 h 41"/>
                  <a:gd name="T12" fmla="*/ 0 w 81"/>
                  <a:gd name="T13" fmla="*/ 0 h 41"/>
                  <a:gd name="T14" fmla="*/ 0 60000 65536"/>
                  <a:gd name="T15" fmla="*/ 0 60000 65536"/>
                  <a:gd name="T16" fmla="*/ 0 60000 65536"/>
                  <a:gd name="T17" fmla="*/ 0 60000 65536"/>
                  <a:gd name="T18" fmla="*/ 0 60000 65536"/>
                  <a:gd name="T19" fmla="*/ 0 60000 65536"/>
                  <a:gd name="T20" fmla="*/ 0 60000 65536"/>
                  <a:gd name="T21" fmla="*/ 0 w 81"/>
                  <a:gd name="T22" fmla="*/ 0 h 41"/>
                  <a:gd name="T23" fmla="*/ 81 w 81"/>
                  <a:gd name="T24" fmla="*/ 41 h 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1" h="41">
                    <a:moveTo>
                      <a:pt x="0" y="0"/>
                    </a:moveTo>
                    <a:lnTo>
                      <a:pt x="68" y="27"/>
                    </a:lnTo>
                    <a:lnTo>
                      <a:pt x="81" y="27"/>
                    </a:lnTo>
                    <a:lnTo>
                      <a:pt x="68" y="27"/>
                    </a:lnTo>
                    <a:lnTo>
                      <a:pt x="68" y="41"/>
                    </a:lnTo>
                    <a:lnTo>
                      <a:pt x="0" y="14"/>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219" name="Rectangle 52"/>
              <p:cNvSpPr>
                <a:spLocks noChangeAspect="1" noChangeArrowheads="1"/>
              </p:cNvSpPr>
              <p:nvPr/>
            </p:nvSpPr>
            <p:spPr bwMode="auto">
              <a:xfrm>
                <a:off x="5608" y="3521"/>
                <a:ext cx="14"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20" name="Freeform 53"/>
              <p:cNvSpPr>
                <a:spLocks noChangeAspect="1"/>
              </p:cNvSpPr>
              <p:nvPr/>
            </p:nvSpPr>
            <p:spPr bwMode="auto">
              <a:xfrm>
                <a:off x="5595" y="3480"/>
                <a:ext cx="27" cy="41"/>
              </a:xfrm>
              <a:custGeom>
                <a:avLst/>
                <a:gdLst>
                  <a:gd name="T0" fmla="*/ 13 w 27"/>
                  <a:gd name="T1" fmla="*/ 0 h 41"/>
                  <a:gd name="T2" fmla="*/ 0 w 27"/>
                  <a:gd name="T3" fmla="*/ 0 h 41"/>
                  <a:gd name="T4" fmla="*/ 13 w 27"/>
                  <a:gd name="T5" fmla="*/ 41 h 41"/>
                  <a:gd name="T6" fmla="*/ 27 w 27"/>
                  <a:gd name="T7" fmla="*/ 41 h 41"/>
                  <a:gd name="T8" fmla="*/ 13 w 27"/>
                  <a:gd name="T9" fmla="*/ 0 h 41"/>
                  <a:gd name="T10" fmla="*/ 0 60000 65536"/>
                  <a:gd name="T11" fmla="*/ 0 60000 65536"/>
                  <a:gd name="T12" fmla="*/ 0 60000 65536"/>
                  <a:gd name="T13" fmla="*/ 0 60000 65536"/>
                  <a:gd name="T14" fmla="*/ 0 60000 65536"/>
                  <a:gd name="T15" fmla="*/ 0 w 27"/>
                  <a:gd name="T16" fmla="*/ 0 h 41"/>
                  <a:gd name="T17" fmla="*/ 27 w 27"/>
                  <a:gd name="T18" fmla="*/ 41 h 41"/>
                </a:gdLst>
                <a:ahLst/>
                <a:cxnLst>
                  <a:cxn ang="T10">
                    <a:pos x="T0" y="T1"/>
                  </a:cxn>
                  <a:cxn ang="T11">
                    <a:pos x="T2" y="T3"/>
                  </a:cxn>
                  <a:cxn ang="T12">
                    <a:pos x="T4" y="T5"/>
                  </a:cxn>
                  <a:cxn ang="T13">
                    <a:pos x="T6" y="T7"/>
                  </a:cxn>
                  <a:cxn ang="T14">
                    <a:pos x="T8" y="T9"/>
                  </a:cxn>
                </a:cxnLst>
                <a:rect l="T15" t="T16" r="T17" b="T18"/>
                <a:pathLst>
                  <a:path w="27" h="41">
                    <a:moveTo>
                      <a:pt x="13" y="0"/>
                    </a:moveTo>
                    <a:lnTo>
                      <a:pt x="0" y="0"/>
                    </a:lnTo>
                    <a:lnTo>
                      <a:pt x="13" y="41"/>
                    </a:lnTo>
                    <a:lnTo>
                      <a:pt x="27" y="41"/>
                    </a:lnTo>
                    <a:lnTo>
                      <a:pt x="13"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221" name="Freeform 54"/>
              <p:cNvSpPr>
                <a:spLocks noChangeAspect="1"/>
              </p:cNvSpPr>
              <p:nvPr/>
            </p:nvSpPr>
            <p:spPr bwMode="auto">
              <a:xfrm>
                <a:off x="5378" y="3494"/>
                <a:ext cx="135" cy="95"/>
              </a:xfrm>
              <a:custGeom>
                <a:avLst/>
                <a:gdLst>
                  <a:gd name="T0" fmla="*/ 135 w 135"/>
                  <a:gd name="T1" fmla="*/ 54 h 95"/>
                  <a:gd name="T2" fmla="*/ 135 w 135"/>
                  <a:gd name="T3" fmla="*/ 95 h 95"/>
                  <a:gd name="T4" fmla="*/ 135 w 135"/>
                  <a:gd name="T5" fmla="*/ 95 h 95"/>
                  <a:gd name="T6" fmla="*/ 135 w 135"/>
                  <a:gd name="T7" fmla="*/ 95 h 95"/>
                  <a:gd name="T8" fmla="*/ 0 w 135"/>
                  <a:gd name="T9" fmla="*/ 54 h 95"/>
                  <a:gd name="T10" fmla="*/ 0 w 135"/>
                  <a:gd name="T11" fmla="*/ 40 h 95"/>
                  <a:gd name="T12" fmla="*/ 0 w 135"/>
                  <a:gd name="T13" fmla="*/ 40 h 95"/>
                  <a:gd name="T14" fmla="*/ 135 w 135"/>
                  <a:gd name="T15" fmla="*/ 0 h 95"/>
                  <a:gd name="T16" fmla="*/ 135 w 135"/>
                  <a:gd name="T17" fmla="*/ 0 h 95"/>
                  <a:gd name="T18" fmla="*/ 135 w 135"/>
                  <a:gd name="T19" fmla="*/ 13 h 95"/>
                  <a:gd name="T20" fmla="*/ 135 w 135"/>
                  <a:gd name="T21" fmla="*/ 13 h 95"/>
                  <a:gd name="T22" fmla="*/ 0 w 135"/>
                  <a:gd name="T23" fmla="*/ 54 h 95"/>
                  <a:gd name="T24" fmla="*/ 0 w 135"/>
                  <a:gd name="T25" fmla="*/ 40 h 95"/>
                  <a:gd name="T26" fmla="*/ 0 w 135"/>
                  <a:gd name="T27" fmla="*/ 40 h 95"/>
                  <a:gd name="T28" fmla="*/ 135 w 135"/>
                  <a:gd name="T29" fmla="*/ 81 h 95"/>
                  <a:gd name="T30" fmla="*/ 135 w 135"/>
                  <a:gd name="T31" fmla="*/ 95 h 95"/>
                  <a:gd name="T32" fmla="*/ 122 w 135"/>
                  <a:gd name="T33" fmla="*/ 95 h 95"/>
                  <a:gd name="T34" fmla="*/ 122 w 135"/>
                  <a:gd name="T35" fmla="*/ 54 h 95"/>
                  <a:gd name="T36" fmla="*/ 135 w 135"/>
                  <a:gd name="T37" fmla="*/ 54 h 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5"/>
                  <a:gd name="T58" fmla="*/ 0 h 95"/>
                  <a:gd name="T59" fmla="*/ 135 w 135"/>
                  <a:gd name="T60" fmla="*/ 95 h 9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5" h="95">
                    <a:moveTo>
                      <a:pt x="135" y="54"/>
                    </a:moveTo>
                    <a:lnTo>
                      <a:pt x="135" y="95"/>
                    </a:lnTo>
                    <a:lnTo>
                      <a:pt x="0" y="54"/>
                    </a:lnTo>
                    <a:lnTo>
                      <a:pt x="0" y="40"/>
                    </a:lnTo>
                    <a:lnTo>
                      <a:pt x="135" y="0"/>
                    </a:lnTo>
                    <a:lnTo>
                      <a:pt x="135" y="13"/>
                    </a:lnTo>
                    <a:lnTo>
                      <a:pt x="0" y="54"/>
                    </a:lnTo>
                    <a:lnTo>
                      <a:pt x="0" y="40"/>
                    </a:lnTo>
                    <a:lnTo>
                      <a:pt x="135" y="81"/>
                    </a:lnTo>
                    <a:lnTo>
                      <a:pt x="135" y="95"/>
                    </a:lnTo>
                    <a:lnTo>
                      <a:pt x="122" y="95"/>
                    </a:lnTo>
                    <a:lnTo>
                      <a:pt x="122" y="54"/>
                    </a:lnTo>
                    <a:lnTo>
                      <a:pt x="135" y="5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222" name="Freeform 55"/>
              <p:cNvSpPr>
                <a:spLocks noChangeAspect="1"/>
              </p:cNvSpPr>
              <p:nvPr/>
            </p:nvSpPr>
            <p:spPr bwMode="auto">
              <a:xfrm>
                <a:off x="5500" y="3507"/>
                <a:ext cx="13" cy="41"/>
              </a:xfrm>
              <a:custGeom>
                <a:avLst/>
                <a:gdLst>
                  <a:gd name="T0" fmla="*/ 13 w 13"/>
                  <a:gd name="T1" fmla="*/ 0 h 41"/>
                  <a:gd name="T2" fmla="*/ 13 w 13"/>
                  <a:gd name="T3" fmla="*/ 41 h 41"/>
                  <a:gd name="T4" fmla="*/ 0 w 13"/>
                  <a:gd name="T5" fmla="*/ 41 h 41"/>
                  <a:gd name="T6" fmla="*/ 0 w 13"/>
                  <a:gd name="T7" fmla="*/ 41 h 41"/>
                  <a:gd name="T8" fmla="*/ 0 w 13"/>
                  <a:gd name="T9" fmla="*/ 41 h 41"/>
                  <a:gd name="T10" fmla="*/ 0 w 13"/>
                  <a:gd name="T11" fmla="*/ 0 h 41"/>
                  <a:gd name="T12" fmla="*/ 13 w 13"/>
                  <a:gd name="T13" fmla="*/ 0 h 41"/>
                  <a:gd name="T14" fmla="*/ 0 60000 65536"/>
                  <a:gd name="T15" fmla="*/ 0 60000 65536"/>
                  <a:gd name="T16" fmla="*/ 0 60000 65536"/>
                  <a:gd name="T17" fmla="*/ 0 60000 65536"/>
                  <a:gd name="T18" fmla="*/ 0 60000 65536"/>
                  <a:gd name="T19" fmla="*/ 0 60000 65536"/>
                  <a:gd name="T20" fmla="*/ 0 60000 65536"/>
                  <a:gd name="T21" fmla="*/ 0 w 13"/>
                  <a:gd name="T22" fmla="*/ 0 h 41"/>
                  <a:gd name="T23" fmla="*/ 13 w 13"/>
                  <a:gd name="T24" fmla="*/ 41 h 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41">
                    <a:moveTo>
                      <a:pt x="13" y="0"/>
                    </a:moveTo>
                    <a:lnTo>
                      <a:pt x="13" y="41"/>
                    </a:lnTo>
                    <a:lnTo>
                      <a:pt x="0" y="41"/>
                    </a:lnTo>
                    <a:lnTo>
                      <a:pt x="0" y="0"/>
                    </a:lnTo>
                    <a:lnTo>
                      <a:pt x="13"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223" name="Freeform 56"/>
              <p:cNvSpPr>
                <a:spLocks noChangeAspect="1"/>
              </p:cNvSpPr>
              <p:nvPr/>
            </p:nvSpPr>
            <p:spPr bwMode="auto">
              <a:xfrm>
                <a:off x="5378" y="3507"/>
                <a:ext cx="135" cy="82"/>
              </a:xfrm>
              <a:custGeom>
                <a:avLst/>
                <a:gdLst>
                  <a:gd name="T0" fmla="*/ 135 w 135"/>
                  <a:gd name="T1" fmla="*/ 41 h 82"/>
                  <a:gd name="T2" fmla="*/ 135 w 135"/>
                  <a:gd name="T3" fmla="*/ 82 h 82"/>
                  <a:gd name="T4" fmla="*/ 0 w 135"/>
                  <a:gd name="T5" fmla="*/ 41 h 82"/>
                  <a:gd name="T6" fmla="*/ 135 w 135"/>
                  <a:gd name="T7" fmla="*/ 0 h 82"/>
                  <a:gd name="T8" fmla="*/ 135 w 135"/>
                  <a:gd name="T9" fmla="*/ 41 h 82"/>
                  <a:gd name="T10" fmla="*/ 0 60000 65536"/>
                  <a:gd name="T11" fmla="*/ 0 60000 65536"/>
                  <a:gd name="T12" fmla="*/ 0 60000 65536"/>
                  <a:gd name="T13" fmla="*/ 0 60000 65536"/>
                  <a:gd name="T14" fmla="*/ 0 60000 65536"/>
                  <a:gd name="T15" fmla="*/ 0 w 135"/>
                  <a:gd name="T16" fmla="*/ 0 h 82"/>
                  <a:gd name="T17" fmla="*/ 135 w 135"/>
                  <a:gd name="T18" fmla="*/ 82 h 82"/>
                </a:gdLst>
                <a:ahLst/>
                <a:cxnLst>
                  <a:cxn ang="T10">
                    <a:pos x="T0" y="T1"/>
                  </a:cxn>
                  <a:cxn ang="T11">
                    <a:pos x="T2" y="T3"/>
                  </a:cxn>
                  <a:cxn ang="T12">
                    <a:pos x="T4" y="T5"/>
                  </a:cxn>
                  <a:cxn ang="T13">
                    <a:pos x="T6" y="T7"/>
                  </a:cxn>
                  <a:cxn ang="T14">
                    <a:pos x="T8" y="T9"/>
                  </a:cxn>
                </a:cxnLst>
                <a:rect l="T15" t="T16" r="T17" b="T18"/>
                <a:pathLst>
                  <a:path w="135" h="82">
                    <a:moveTo>
                      <a:pt x="135" y="41"/>
                    </a:moveTo>
                    <a:lnTo>
                      <a:pt x="135" y="82"/>
                    </a:lnTo>
                    <a:lnTo>
                      <a:pt x="0" y="41"/>
                    </a:lnTo>
                    <a:lnTo>
                      <a:pt x="135" y="0"/>
                    </a:lnTo>
                    <a:lnTo>
                      <a:pt x="135" y="4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224" name="Rectangle 57"/>
              <p:cNvSpPr>
                <a:spLocks noChangeAspect="1" noChangeArrowheads="1"/>
              </p:cNvSpPr>
              <p:nvPr/>
            </p:nvSpPr>
            <p:spPr bwMode="auto">
              <a:xfrm>
                <a:off x="5608" y="3521"/>
                <a:ext cx="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25" name="Freeform 58"/>
              <p:cNvSpPr>
                <a:spLocks noChangeAspect="1"/>
              </p:cNvSpPr>
              <p:nvPr/>
            </p:nvSpPr>
            <p:spPr bwMode="auto">
              <a:xfrm>
                <a:off x="5581" y="3521"/>
                <a:ext cx="27" cy="27"/>
              </a:xfrm>
              <a:custGeom>
                <a:avLst/>
                <a:gdLst>
                  <a:gd name="T0" fmla="*/ 27 w 27"/>
                  <a:gd name="T1" fmla="*/ 13 h 27"/>
                  <a:gd name="T2" fmla="*/ 27 w 27"/>
                  <a:gd name="T3" fmla="*/ 0 h 27"/>
                  <a:gd name="T4" fmla="*/ 0 w 27"/>
                  <a:gd name="T5" fmla="*/ 13 h 27"/>
                  <a:gd name="T6" fmla="*/ 0 w 27"/>
                  <a:gd name="T7" fmla="*/ 13 h 27"/>
                  <a:gd name="T8" fmla="*/ 0 w 27"/>
                  <a:gd name="T9" fmla="*/ 27 h 27"/>
                  <a:gd name="T10" fmla="*/ 0 w 27"/>
                  <a:gd name="T11" fmla="*/ 27 h 27"/>
                  <a:gd name="T12" fmla="*/ 27 w 27"/>
                  <a:gd name="T13" fmla="*/ 13 h 27"/>
                  <a:gd name="T14" fmla="*/ 0 60000 65536"/>
                  <a:gd name="T15" fmla="*/ 0 60000 65536"/>
                  <a:gd name="T16" fmla="*/ 0 60000 65536"/>
                  <a:gd name="T17" fmla="*/ 0 60000 65536"/>
                  <a:gd name="T18" fmla="*/ 0 60000 65536"/>
                  <a:gd name="T19" fmla="*/ 0 60000 65536"/>
                  <a:gd name="T20" fmla="*/ 0 60000 65536"/>
                  <a:gd name="T21" fmla="*/ 0 w 27"/>
                  <a:gd name="T22" fmla="*/ 0 h 27"/>
                  <a:gd name="T23" fmla="*/ 27 w 27"/>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7">
                    <a:moveTo>
                      <a:pt x="27" y="13"/>
                    </a:moveTo>
                    <a:lnTo>
                      <a:pt x="27" y="0"/>
                    </a:lnTo>
                    <a:lnTo>
                      <a:pt x="0" y="13"/>
                    </a:lnTo>
                    <a:lnTo>
                      <a:pt x="0" y="27"/>
                    </a:lnTo>
                    <a:lnTo>
                      <a:pt x="27"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226" name="Rectangle 59"/>
              <p:cNvSpPr>
                <a:spLocks noChangeAspect="1" noChangeArrowheads="1"/>
              </p:cNvSpPr>
              <p:nvPr/>
            </p:nvSpPr>
            <p:spPr bwMode="auto">
              <a:xfrm>
                <a:off x="5513" y="3548"/>
                <a:ext cx="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27" name="Freeform 60"/>
              <p:cNvSpPr>
                <a:spLocks noChangeAspect="1"/>
              </p:cNvSpPr>
              <p:nvPr/>
            </p:nvSpPr>
            <p:spPr bwMode="auto">
              <a:xfrm>
                <a:off x="5513" y="3534"/>
                <a:ext cx="68" cy="27"/>
              </a:xfrm>
              <a:custGeom>
                <a:avLst/>
                <a:gdLst>
                  <a:gd name="T0" fmla="*/ 68 w 68"/>
                  <a:gd name="T1" fmla="*/ 14 h 27"/>
                  <a:gd name="T2" fmla="*/ 68 w 68"/>
                  <a:gd name="T3" fmla="*/ 0 h 27"/>
                  <a:gd name="T4" fmla="*/ 0 w 68"/>
                  <a:gd name="T5" fmla="*/ 14 h 27"/>
                  <a:gd name="T6" fmla="*/ 0 w 68"/>
                  <a:gd name="T7" fmla="*/ 27 h 27"/>
                  <a:gd name="T8" fmla="*/ 68 w 68"/>
                  <a:gd name="T9" fmla="*/ 14 h 27"/>
                  <a:gd name="T10" fmla="*/ 0 60000 65536"/>
                  <a:gd name="T11" fmla="*/ 0 60000 65536"/>
                  <a:gd name="T12" fmla="*/ 0 60000 65536"/>
                  <a:gd name="T13" fmla="*/ 0 60000 65536"/>
                  <a:gd name="T14" fmla="*/ 0 60000 65536"/>
                  <a:gd name="T15" fmla="*/ 0 w 68"/>
                  <a:gd name="T16" fmla="*/ 0 h 27"/>
                  <a:gd name="T17" fmla="*/ 68 w 68"/>
                  <a:gd name="T18" fmla="*/ 27 h 27"/>
                </a:gdLst>
                <a:ahLst/>
                <a:cxnLst>
                  <a:cxn ang="T10">
                    <a:pos x="T0" y="T1"/>
                  </a:cxn>
                  <a:cxn ang="T11">
                    <a:pos x="T2" y="T3"/>
                  </a:cxn>
                  <a:cxn ang="T12">
                    <a:pos x="T4" y="T5"/>
                  </a:cxn>
                  <a:cxn ang="T13">
                    <a:pos x="T6" y="T7"/>
                  </a:cxn>
                  <a:cxn ang="T14">
                    <a:pos x="T8" y="T9"/>
                  </a:cxn>
                </a:cxnLst>
                <a:rect l="T15" t="T16" r="T17" b="T18"/>
                <a:pathLst>
                  <a:path w="68" h="27">
                    <a:moveTo>
                      <a:pt x="68" y="14"/>
                    </a:moveTo>
                    <a:lnTo>
                      <a:pt x="68" y="0"/>
                    </a:lnTo>
                    <a:lnTo>
                      <a:pt x="0" y="14"/>
                    </a:lnTo>
                    <a:lnTo>
                      <a:pt x="0" y="27"/>
                    </a:lnTo>
                    <a:lnTo>
                      <a:pt x="68"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228" name="Rectangle 61"/>
              <p:cNvSpPr>
                <a:spLocks noChangeAspect="1" noChangeArrowheads="1"/>
              </p:cNvSpPr>
              <p:nvPr/>
            </p:nvSpPr>
            <p:spPr bwMode="auto">
              <a:xfrm>
                <a:off x="4482" y="3792"/>
                <a:ext cx="136"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29" name="Freeform 62"/>
              <p:cNvSpPr>
                <a:spLocks noChangeAspect="1"/>
              </p:cNvSpPr>
              <p:nvPr/>
            </p:nvSpPr>
            <p:spPr bwMode="auto">
              <a:xfrm>
                <a:off x="4482" y="3792"/>
                <a:ext cx="136" cy="41"/>
              </a:xfrm>
              <a:custGeom>
                <a:avLst/>
                <a:gdLst>
                  <a:gd name="T0" fmla="*/ 136 w 136"/>
                  <a:gd name="T1" fmla="*/ 41 h 41"/>
                  <a:gd name="T2" fmla="*/ 136 w 136"/>
                  <a:gd name="T3" fmla="*/ 27 h 41"/>
                  <a:gd name="T4" fmla="*/ 0 w 136"/>
                  <a:gd name="T5" fmla="*/ 0 h 41"/>
                  <a:gd name="T6" fmla="*/ 0 w 136"/>
                  <a:gd name="T7" fmla="*/ 14 h 41"/>
                  <a:gd name="T8" fmla="*/ 0 w 136"/>
                  <a:gd name="T9" fmla="*/ 0 h 41"/>
                  <a:gd name="T10" fmla="*/ 0 w 136"/>
                  <a:gd name="T11" fmla="*/ 14 h 41"/>
                  <a:gd name="T12" fmla="*/ 136 w 136"/>
                  <a:gd name="T13" fmla="*/ 41 h 41"/>
                  <a:gd name="T14" fmla="*/ 0 60000 65536"/>
                  <a:gd name="T15" fmla="*/ 0 60000 65536"/>
                  <a:gd name="T16" fmla="*/ 0 60000 65536"/>
                  <a:gd name="T17" fmla="*/ 0 60000 65536"/>
                  <a:gd name="T18" fmla="*/ 0 60000 65536"/>
                  <a:gd name="T19" fmla="*/ 0 60000 65536"/>
                  <a:gd name="T20" fmla="*/ 0 60000 65536"/>
                  <a:gd name="T21" fmla="*/ 0 w 136"/>
                  <a:gd name="T22" fmla="*/ 0 h 41"/>
                  <a:gd name="T23" fmla="*/ 136 w 136"/>
                  <a:gd name="T24" fmla="*/ 41 h 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6" h="41">
                    <a:moveTo>
                      <a:pt x="136" y="41"/>
                    </a:moveTo>
                    <a:lnTo>
                      <a:pt x="136" y="27"/>
                    </a:lnTo>
                    <a:lnTo>
                      <a:pt x="0" y="0"/>
                    </a:lnTo>
                    <a:lnTo>
                      <a:pt x="0" y="14"/>
                    </a:lnTo>
                    <a:lnTo>
                      <a:pt x="0" y="0"/>
                    </a:lnTo>
                    <a:lnTo>
                      <a:pt x="0" y="14"/>
                    </a:lnTo>
                    <a:lnTo>
                      <a:pt x="136" y="4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230" name="Freeform 63"/>
              <p:cNvSpPr>
                <a:spLocks noChangeAspect="1"/>
              </p:cNvSpPr>
              <p:nvPr/>
            </p:nvSpPr>
            <p:spPr bwMode="auto">
              <a:xfrm>
                <a:off x="4482" y="3751"/>
                <a:ext cx="136" cy="55"/>
              </a:xfrm>
              <a:custGeom>
                <a:avLst/>
                <a:gdLst>
                  <a:gd name="T0" fmla="*/ 0 w 136"/>
                  <a:gd name="T1" fmla="*/ 41 h 55"/>
                  <a:gd name="T2" fmla="*/ 0 w 136"/>
                  <a:gd name="T3" fmla="*/ 55 h 55"/>
                  <a:gd name="T4" fmla="*/ 136 w 136"/>
                  <a:gd name="T5" fmla="*/ 14 h 55"/>
                  <a:gd name="T6" fmla="*/ 136 w 136"/>
                  <a:gd name="T7" fmla="*/ 0 h 55"/>
                  <a:gd name="T8" fmla="*/ 0 w 136"/>
                  <a:gd name="T9" fmla="*/ 41 h 55"/>
                  <a:gd name="T10" fmla="*/ 0 60000 65536"/>
                  <a:gd name="T11" fmla="*/ 0 60000 65536"/>
                  <a:gd name="T12" fmla="*/ 0 60000 65536"/>
                  <a:gd name="T13" fmla="*/ 0 60000 65536"/>
                  <a:gd name="T14" fmla="*/ 0 60000 65536"/>
                  <a:gd name="T15" fmla="*/ 0 w 136"/>
                  <a:gd name="T16" fmla="*/ 0 h 55"/>
                  <a:gd name="T17" fmla="*/ 136 w 136"/>
                  <a:gd name="T18" fmla="*/ 55 h 55"/>
                </a:gdLst>
                <a:ahLst/>
                <a:cxnLst>
                  <a:cxn ang="T10">
                    <a:pos x="T0" y="T1"/>
                  </a:cxn>
                  <a:cxn ang="T11">
                    <a:pos x="T2" y="T3"/>
                  </a:cxn>
                  <a:cxn ang="T12">
                    <a:pos x="T4" y="T5"/>
                  </a:cxn>
                  <a:cxn ang="T13">
                    <a:pos x="T6" y="T7"/>
                  </a:cxn>
                  <a:cxn ang="T14">
                    <a:pos x="T8" y="T9"/>
                  </a:cxn>
                </a:cxnLst>
                <a:rect l="T15" t="T16" r="T17" b="T18"/>
                <a:pathLst>
                  <a:path w="136" h="55">
                    <a:moveTo>
                      <a:pt x="0" y="41"/>
                    </a:moveTo>
                    <a:lnTo>
                      <a:pt x="0" y="55"/>
                    </a:lnTo>
                    <a:lnTo>
                      <a:pt x="136" y="14"/>
                    </a:lnTo>
                    <a:lnTo>
                      <a:pt x="136" y="0"/>
                    </a:lnTo>
                    <a:lnTo>
                      <a:pt x="0" y="4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231" name="Rectangle 64"/>
              <p:cNvSpPr>
                <a:spLocks noChangeAspect="1" noChangeArrowheads="1"/>
              </p:cNvSpPr>
              <p:nvPr/>
            </p:nvSpPr>
            <p:spPr bwMode="auto">
              <a:xfrm>
                <a:off x="5079" y="3806"/>
                <a:ext cx="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32" name="Rectangle 65"/>
              <p:cNvSpPr>
                <a:spLocks noChangeAspect="1" noChangeArrowheads="1"/>
              </p:cNvSpPr>
              <p:nvPr/>
            </p:nvSpPr>
            <p:spPr bwMode="auto">
              <a:xfrm>
                <a:off x="5025" y="3806"/>
                <a:ext cx="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33" name="Rectangle 66"/>
              <p:cNvSpPr>
                <a:spLocks noChangeAspect="1" noChangeArrowheads="1"/>
              </p:cNvSpPr>
              <p:nvPr/>
            </p:nvSpPr>
            <p:spPr bwMode="auto">
              <a:xfrm>
                <a:off x="5025" y="3806"/>
                <a:ext cx="5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34" name="Line 67"/>
              <p:cNvSpPr>
                <a:spLocks noChangeAspect="1" noChangeShapeType="1"/>
              </p:cNvSpPr>
              <p:nvPr/>
            </p:nvSpPr>
            <p:spPr bwMode="auto">
              <a:xfrm flipH="1">
                <a:off x="4781" y="3806"/>
                <a:ext cx="135" cy="1"/>
              </a:xfrm>
              <a:prstGeom prst="line">
                <a:avLst/>
              </a:prstGeom>
              <a:noFill/>
              <a:ln w="0">
                <a:solidFill>
                  <a:srgbClr val="000000"/>
                </a:solidFill>
                <a:round/>
                <a:headEnd/>
                <a:tailEnd/>
              </a:ln>
            </p:spPr>
            <p:txBody>
              <a:bodyPr/>
              <a:lstStyle/>
              <a:p>
                <a:endParaRPr lang="en-US"/>
              </a:p>
            </p:txBody>
          </p:sp>
          <p:sp>
            <p:nvSpPr>
              <p:cNvPr id="171235" name="Rectangle 68"/>
              <p:cNvSpPr>
                <a:spLocks noChangeAspect="1" noChangeArrowheads="1"/>
              </p:cNvSpPr>
              <p:nvPr/>
            </p:nvSpPr>
            <p:spPr bwMode="auto">
              <a:xfrm>
                <a:off x="4672" y="3806"/>
                <a:ext cx="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36" name="Rectangle 69"/>
              <p:cNvSpPr>
                <a:spLocks noChangeAspect="1" noChangeArrowheads="1"/>
              </p:cNvSpPr>
              <p:nvPr/>
            </p:nvSpPr>
            <p:spPr bwMode="auto">
              <a:xfrm>
                <a:off x="4618" y="3806"/>
                <a:ext cx="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37" name="Rectangle 70"/>
              <p:cNvSpPr>
                <a:spLocks noChangeAspect="1" noChangeArrowheads="1"/>
              </p:cNvSpPr>
              <p:nvPr/>
            </p:nvSpPr>
            <p:spPr bwMode="auto">
              <a:xfrm>
                <a:off x="4618" y="3806"/>
                <a:ext cx="5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38" name="Rectangle 71"/>
              <p:cNvSpPr>
                <a:spLocks noChangeAspect="1" noChangeArrowheads="1"/>
              </p:cNvSpPr>
              <p:nvPr/>
            </p:nvSpPr>
            <p:spPr bwMode="auto">
              <a:xfrm>
                <a:off x="1945" y="740"/>
                <a:ext cx="977" cy="28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239" name="Rectangle 72"/>
              <p:cNvSpPr>
                <a:spLocks noChangeAspect="1" noChangeArrowheads="1"/>
              </p:cNvSpPr>
              <p:nvPr/>
            </p:nvSpPr>
            <p:spPr bwMode="auto">
              <a:xfrm>
                <a:off x="1945" y="713"/>
                <a:ext cx="883" cy="139"/>
              </a:xfrm>
              <a:prstGeom prst="rect">
                <a:avLst/>
              </a:prstGeom>
              <a:noFill/>
              <a:ln w="9525">
                <a:noFill/>
                <a:miter lim="800000"/>
                <a:headEnd/>
                <a:tailEnd/>
              </a:ln>
            </p:spPr>
            <p:txBody>
              <a:bodyPr wrap="none" lIns="0" tIns="0" rIns="0" bIns="0">
                <a:spAutoFit/>
              </a:bodyPr>
              <a:lstStyle/>
              <a:p>
                <a:r>
                  <a:rPr lang="en-US" sz="1300" b="1" u="none">
                    <a:solidFill>
                      <a:srgbClr val="000000"/>
                    </a:solidFill>
                  </a:rPr>
                  <a:t>: Asynchronous</a:t>
                </a:r>
                <a:endParaRPr lang="en-US" sz="1600" b="1" u="none"/>
              </a:p>
            </p:txBody>
          </p:sp>
          <p:sp>
            <p:nvSpPr>
              <p:cNvPr id="171240" name="Rectangle 73"/>
              <p:cNvSpPr>
                <a:spLocks noChangeAspect="1" noChangeArrowheads="1"/>
              </p:cNvSpPr>
              <p:nvPr/>
            </p:nvSpPr>
            <p:spPr bwMode="auto">
              <a:xfrm>
                <a:off x="1945" y="835"/>
                <a:ext cx="977"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41" name="Rectangle 74"/>
              <p:cNvSpPr>
                <a:spLocks noChangeAspect="1" noChangeArrowheads="1"/>
              </p:cNvSpPr>
              <p:nvPr/>
            </p:nvSpPr>
            <p:spPr bwMode="auto">
              <a:xfrm>
                <a:off x="2108" y="862"/>
                <a:ext cx="548" cy="139"/>
              </a:xfrm>
              <a:prstGeom prst="rect">
                <a:avLst/>
              </a:prstGeom>
              <a:noFill/>
              <a:ln w="9525">
                <a:noFill/>
                <a:miter lim="800000"/>
                <a:headEnd/>
                <a:tailEnd/>
              </a:ln>
            </p:spPr>
            <p:txBody>
              <a:bodyPr wrap="none" lIns="0" tIns="0" rIns="0" bIns="0">
                <a:spAutoFit/>
              </a:bodyPr>
              <a:lstStyle/>
              <a:p>
                <a:r>
                  <a:rPr lang="en-US" sz="1300" b="1" u="none">
                    <a:solidFill>
                      <a:srgbClr val="000000"/>
                    </a:solidFill>
                  </a:rPr>
                  <a:t>Operation</a:t>
                </a:r>
                <a:endParaRPr lang="en-US" sz="1600" b="1" u="none"/>
              </a:p>
            </p:txBody>
          </p:sp>
          <p:sp>
            <p:nvSpPr>
              <p:cNvPr id="171242" name="Rectangle 75"/>
              <p:cNvSpPr>
                <a:spLocks noChangeAspect="1" noChangeArrowheads="1"/>
              </p:cNvSpPr>
              <p:nvPr/>
            </p:nvSpPr>
            <p:spPr bwMode="auto">
              <a:xfrm>
                <a:off x="2108" y="985"/>
                <a:ext cx="637"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43" name="Rectangle 76"/>
              <p:cNvSpPr>
                <a:spLocks noChangeAspect="1" noChangeArrowheads="1"/>
              </p:cNvSpPr>
              <p:nvPr/>
            </p:nvSpPr>
            <p:spPr bwMode="auto">
              <a:xfrm>
                <a:off x="1945" y="659"/>
                <a:ext cx="990"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44" name="Rectangle 77"/>
              <p:cNvSpPr>
                <a:spLocks noChangeAspect="1" noChangeArrowheads="1"/>
              </p:cNvSpPr>
              <p:nvPr/>
            </p:nvSpPr>
            <p:spPr bwMode="auto">
              <a:xfrm>
                <a:off x="2922" y="659"/>
                <a:ext cx="13" cy="46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45" name="Rectangle 78"/>
              <p:cNvSpPr>
                <a:spLocks noChangeAspect="1" noChangeArrowheads="1"/>
              </p:cNvSpPr>
              <p:nvPr/>
            </p:nvSpPr>
            <p:spPr bwMode="auto">
              <a:xfrm>
                <a:off x="1945" y="1107"/>
                <a:ext cx="977"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46" name="Rectangle 79"/>
              <p:cNvSpPr>
                <a:spLocks noChangeAspect="1" noChangeArrowheads="1"/>
              </p:cNvSpPr>
              <p:nvPr/>
            </p:nvSpPr>
            <p:spPr bwMode="auto">
              <a:xfrm>
                <a:off x="1945" y="659"/>
                <a:ext cx="13" cy="44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47" name="Rectangle 80"/>
              <p:cNvSpPr>
                <a:spLocks noChangeAspect="1" noChangeArrowheads="1"/>
              </p:cNvSpPr>
              <p:nvPr/>
            </p:nvSpPr>
            <p:spPr bwMode="auto">
              <a:xfrm>
                <a:off x="3899" y="740"/>
                <a:ext cx="814" cy="29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248" name="Rectangle 81"/>
              <p:cNvSpPr>
                <a:spLocks noChangeAspect="1" noChangeArrowheads="1"/>
              </p:cNvSpPr>
              <p:nvPr/>
            </p:nvSpPr>
            <p:spPr bwMode="auto">
              <a:xfrm>
                <a:off x="3994" y="713"/>
                <a:ext cx="547" cy="139"/>
              </a:xfrm>
              <a:prstGeom prst="rect">
                <a:avLst/>
              </a:prstGeom>
              <a:noFill/>
              <a:ln w="9525">
                <a:noFill/>
                <a:miter lim="800000"/>
                <a:headEnd/>
                <a:tailEnd/>
              </a:ln>
            </p:spPr>
            <p:txBody>
              <a:bodyPr wrap="none" lIns="0" tIns="0" rIns="0" bIns="0">
                <a:spAutoFit/>
              </a:bodyPr>
              <a:lstStyle/>
              <a:p>
                <a:r>
                  <a:rPr lang="en-US" sz="1300" b="1" u="none">
                    <a:solidFill>
                      <a:srgbClr val="000000"/>
                    </a:solidFill>
                  </a:rPr>
                  <a:t>: Proactor</a:t>
                </a:r>
                <a:endParaRPr lang="en-US" sz="1600" b="1" u="none"/>
              </a:p>
            </p:txBody>
          </p:sp>
          <p:sp>
            <p:nvSpPr>
              <p:cNvPr id="171249" name="Rectangle 82"/>
              <p:cNvSpPr>
                <a:spLocks noChangeAspect="1" noChangeArrowheads="1"/>
              </p:cNvSpPr>
              <p:nvPr/>
            </p:nvSpPr>
            <p:spPr bwMode="auto">
              <a:xfrm>
                <a:off x="3994" y="835"/>
                <a:ext cx="624"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50" name="Rectangle 83"/>
              <p:cNvSpPr>
                <a:spLocks noChangeAspect="1" noChangeArrowheads="1"/>
              </p:cNvSpPr>
              <p:nvPr/>
            </p:nvSpPr>
            <p:spPr bwMode="auto">
              <a:xfrm>
                <a:off x="3899" y="673"/>
                <a:ext cx="827"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51" name="Rectangle 84"/>
              <p:cNvSpPr>
                <a:spLocks noChangeAspect="1" noChangeArrowheads="1"/>
              </p:cNvSpPr>
              <p:nvPr/>
            </p:nvSpPr>
            <p:spPr bwMode="auto">
              <a:xfrm>
                <a:off x="4713" y="673"/>
                <a:ext cx="13" cy="46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52" name="Rectangle 85"/>
              <p:cNvSpPr>
                <a:spLocks noChangeAspect="1" noChangeArrowheads="1"/>
              </p:cNvSpPr>
              <p:nvPr/>
            </p:nvSpPr>
            <p:spPr bwMode="auto">
              <a:xfrm>
                <a:off x="3899" y="1120"/>
                <a:ext cx="814"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53" name="Rectangle 86"/>
              <p:cNvSpPr>
                <a:spLocks noChangeAspect="1" noChangeArrowheads="1"/>
              </p:cNvSpPr>
              <p:nvPr/>
            </p:nvSpPr>
            <p:spPr bwMode="auto">
              <a:xfrm>
                <a:off x="3899" y="673"/>
                <a:ext cx="13" cy="44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54" name="Rectangle 87"/>
              <p:cNvSpPr>
                <a:spLocks noChangeAspect="1" noChangeArrowheads="1"/>
              </p:cNvSpPr>
              <p:nvPr/>
            </p:nvSpPr>
            <p:spPr bwMode="auto">
              <a:xfrm>
                <a:off x="4794" y="713"/>
                <a:ext cx="855" cy="36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255" name="Rectangle 88"/>
              <p:cNvSpPr>
                <a:spLocks noChangeAspect="1" noChangeArrowheads="1"/>
              </p:cNvSpPr>
              <p:nvPr/>
            </p:nvSpPr>
            <p:spPr bwMode="auto">
              <a:xfrm>
                <a:off x="4849" y="686"/>
                <a:ext cx="638" cy="139"/>
              </a:xfrm>
              <a:prstGeom prst="rect">
                <a:avLst/>
              </a:prstGeom>
              <a:noFill/>
              <a:ln w="9525">
                <a:noFill/>
                <a:miter lim="800000"/>
                <a:headEnd/>
                <a:tailEnd/>
              </a:ln>
            </p:spPr>
            <p:txBody>
              <a:bodyPr wrap="none" lIns="0" tIns="0" rIns="0" bIns="0">
                <a:spAutoFit/>
              </a:bodyPr>
              <a:lstStyle/>
              <a:p>
                <a:r>
                  <a:rPr lang="en-US" sz="1300" b="1" u="none">
                    <a:solidFill>
                      <a:srgbClr val="000000"/>
                    </a:solidFill>
                  </a:rPr>
                  <a:t>Completion</a:t>
                </a:r>
                <a:endParaRPr lang="en-US" sz="1600" b="1" u="none"/>
              </a:p>
            </p:txBody>
          </p:sp>
          <p:sp>
            <p:nvSpPr>
              <p:cNvPr id="171256" name="Rectangle 89"/>
              <p:cNvSpPr>
                <a:spLocks noChangeAspect="1" noChangeArrowheads="1"/>
              </p:cNvSpPr>
              <p:nvPr/>
            </p:nvSpPr>
            <p:spPr bwMode="auto">
              <a:xfrm>
                <a:off x="4849" y="808"/>
                <a:ext cx="732"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57" name="Rectangle 90"/>
              <p:cNvSpPr>
                <a:spLocks noChangeAspect="1" noChangeArrowheads="1"/>
              </p:cNvSpPr>
              <p:nvPr/>
            </p:nvSpPr>
            <p:spPr bwMode="auto">
              <a:xfrm>
                <a:off x="4971" y="835"/>
                <a:ext cx="432" cy="139"/>
              </a:xfrm>
              <a:prstGeom prst="rect">
                <a:avLst/>
              </a:prstGeom>
              <a:noFill/>
              <a:ln w="9525">
                <a:noFill/>
                <a:miter lim="800000"/>
                <a:headEnd/>
                <a:tailEnd/>
              </a:ln>
            </p:spPr>
            <p:txBody>
              <a:bodyPr wrap="none" lIns="0" tIns="0" rIns="0" bIns="0">
                <a:spAutoFit/>
              </a:bodyPr>
              <a:lstStyle/>
              <a:p>
                <a:r>
                  <a:rPr lang="en-US" sz="1300" b="1" u="none">
                    <a:solidFill>
                      <a:srgbClr val="000000"/>
                    </a:solidFill>
                  </a:rPr>
                  <a:t>Handler</a:t>
                </a:r>
                <a:endParaRPr lang="en-US" sz="1600" b="1" u="none"/>
              </a:p>
            </p:txBody>
          </p:sp>
          <p:sp>
            <p:nvSpPr>
              <p:cNvPr id="171258" name="Rectangle 91"/>
              <p:cNvSpPr>
                <a:spLocks noChangeAspect="1" noChangeArrowheads="1"/>
              </p:cNvSpPr>
              <p:nvPr/>
            </p:nvSpPr>
            <p:spPr bwMode="auto">
              <a:xfrm>
                <a:off x="4971" y="957"/>
                <a:ext cx="502"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59" name="Rectangle 92"/>
              <p:cNvSpPr>
                <a:spLocks noChangeAspect="1" noChangeArrowheads="1"/>
              </p:cNvSpPr>
              <p:nvPr/>
            </p:nvSpPr>
            <p:spPr bwMode="auto">
              <a:xfrm>
                <a:off x="4794" y="673"/>
                <a:ext cx="869"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60" name="Rectangle 93"/>
              <p:cNvSpPr>
                <a:spLocks noChangeAspect="1" noChangeArrowheads="1"/>
              </p:cNvSpPr>
              <p:nvPr/>
            </p:nvSpPr>
            <p:spPr bwMode="auto">
              <a:xfrm>
                <a:off x="5649" y="673"/>
                <a:ext cx="14" cy="46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61" name="Rectangle 94"/>
              <p:cNvSpPr>
                <a:spLocks noChangeAspect="1" noChangeArrowheads="1"/>
              </p:cNvSpPr>
              <p:nvPr/>
            </p:nvSpPr>
            <p:spPr bwMode="auto">
              <a:xfrm>
                <a:off x="4794" y="1120"/>
                <a:ext cx="855"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62" name="Rectangle 95"/>
              <p:cNvSpPr>
                <a:spLocks noChangeAspect="1" noChangeArrowheads="1"/>
              </p:cNvSpPr>
              <p:nvPr/>
            </p:nvSpPr>
            <p:spPr bwMode="auto">
              <a:xfrm>
                <a:off x="4794" y="673"/>
                <a:ext cx="14" cy="44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63" name="Rectangle 96"/>
              <p:cNvSpPr>
                <a:spLocks noChangeAspect="1" noChangeArrowheads="1"/>
              </p:cNvSpPr>
              <p:nvPr/>
            </p:nvSpPr>
            <p:spPr bwMode="auto">
              <a:xfrm>
                <a:off x="2433" y="1120"/>
                <a:ext cx="14"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64" name="Rectangle 97"/>
              <p:cNvSpPr>
                <a:spLocks noChangeAspect="1" noChangeArrowheads="1"/>
              </p:cNvSpPr>
              <p:nvPr/>
            </p:nvSpPr>
            <p:spPr bwMode="auto">
              <a:xfrm>
                <a:off x="2433" y="4090"/>
                <a:ext cx="14"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65" name="Rectangle 98"/>
              <p:cNvSpPr>
                <a:spLocks noChangeAspect="1" noChangeArrowheads="1"/>
              </p:cNvSpPr>
              <p:nvPr/>
            </p:nvSpPr>
            <p:spPr bwMode="auto">
              <a:xfrm>
                <a:off x="2433" y="1120"/>
                <a:ext cx="14" cy="297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66" name="Rectangle 99"/>
              <p:cNvSpPr>
                <a:spLocks noChangeAspect="1" noChangeArrowheads="1"/>
              </p:cNvSpPr>
              <p:nvPr/>
            </p:nvSpPr>
            <p:spPr bwMode="auto">
              <a:xfrm>
                <a:off x="1375" y="1202"/>
                <a:ext cx="13"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67" name="Rectangle 100"/>
              <p:cNvSpPr>
                <a:spLocks noChangeAspect="1" noChangeArrowheads="1"/>
              </p:cNvSpPr>
              <p:nvPr/>
            </p:nvSpPr>
            <p:spPr bwMode="auto">
              <a:xfrm>
                <a:off x="1375" y="4090"/>
                <a:ext cx="13"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68" name="Rectangle 101"/>
              <p:cNvSpPr>
                <a:spLocks noChangeAspect="1" noChangeArrowheads="1"/>
              </p:cNvSpPr>
              <p:nvPr/>
            </p:nvSpPr>
            <p:spPr bwMode="auto">
              <a:xfrm>
                <a:off x="1375" y="1202"/>
                <a:ext cx="13" cy="28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69" name="Rectangle 102"/>
              <p:cNvSpPr>
                <a:spLocks noChangeAspect="1" noChangeArrowheads="1"/>
              </p:cNvSpPr>
              <p:nvPr/>
            </p:nvSpPr>
            <p:spPr bwMode="auto">
              <a:xfrm>
                <a:off x="439" y="1107"/>
                <a:ext cx="13"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70" name="Rectangle 103"/>
              <p:cNvSpPr>
                <a:spLocks noChangeAspect="1" noChangeArrowheads="1"/>
              </p:cNvSpPr>
              <p:nvPr/>
            </p:nvSpPr>
            <p:spPr bwMode="auto">
              <a:xfrm>
                <a:off x="439" y="4090"/>
                <a:ext cx="13"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71" name="Rectangle 104"/>
              <p:cNvSpPr>
                <a:spLocks noChangeAspect="1" noChangeArrowheads="1"/>
              </p:cNvSpPr>
              <p:nvPr/>
            </p:nvSpPr>
            <p:spPr bwMode="auto">
              <a:xfrm>
                <a:off x="439" y="1107"/>
                <a:ext cx="13" cy="298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72" name="Rectangle 105"/>
              <p:cNvSpPr>
                <a:spLocks noChangeAspect="1" noChangeArrowheads="1"/>
              </p:cNvSpPr>
              <p:nvPr/>
            </p:nvSpPr>
            <p:spPr bwMode="auto">
              <a:xfrm>
                <a:off x="642" y="1825"/>
                <a:ext cx="620" cy="128"/>
              </a:xfrm>
              <a:prstGeom prst="rect">
                <a:avLst/>
              </a:prstGeom>
              <a:noFill/>
              <a:ln w="9525">
                <a:noFill/>
                <a:miter lim="800000"/>
                <a:headEnd/>
                <a:tailEnd/>
              </a:ln>
            </p:spPr>
            <p:txBody>
              <a:bodyPr wrap="none" lIns="0" tIns="0" rIns="0" bIns="0">
                <a:spAutoFit/>
              </a:bodyPr>
              <a:lstStyle/>
              <a:p>
                <a:r>
                  <a:rPr lang="en-US" sz="1200" u="none">
                    <a:solidFill>
                      <a:srgbClr val="000000"/>
                    </a:solidFill>
                  </a:rPr>
                  <a:t>exec_async_</a:t>
                </a:r>
                <a:endParaRPr lang="en-US" sz="1600" b="1" u="none"/>
              </a:p>
            </p:txBody>
          </p:sp>
          <p:sp>
            <p:nvSpPr>
              <p:cNvPr id="171273" name="Freeform 106"/>
              <p:cNvSpPr>
                <a:spLocks noChangeAspect="1"/>
              </p:cNvSpPr>
              <p:nvPr/>
            </p:nvSpPr>
            <p:spPr bwMode="auto">
              <a:xfrm>
                <a:off x="4930" y="3358"/>
                <a:ext cx="122" cy="81"/>
              </a:xfrm>
              <a:custGeom>
                <a:avLst/>
                <a:gdLst>
                  <a:gd name="T0" fmla="*/ 0 w 122"/>
                  <a:gd name="T1" fmla="*/ 41 h 81"/>
                  <a:gd name="T2" fmla="*/ 0 w 122"/>
                  <a:gd name="T3" fmla="*/ 0 h 81"/>
                  <a:gd name="T4" fmla="*/ 0 w 122"/>
                  <a:gd name="T5" fmla="*/ 0 h 81"/>
                  <a:gd name="T6" fmla="*/ 0 w 122"/>
                  <a:gd name="T7" fmla="*/ 0 h 81"/>
                  <a:gd name="T8" fmla="*/ 122 w 122"/>
                  <a:gd name="T9" fmla="*/ 41 h 81"/>
                  <a:gd name="T10" fmla="*/ 122 w 122"/>
                  <a:gd name="T11" fmla="*/ 54 h 81"/>
                  <a:gd name="T12" fmla="*/ 122 w 122"/>
                  <a:gd name="T13" fmla="*/ 54 h 81"/>
                  <a:gd name="T14" fmla="*/ 0 w 122"/>
                  <a:gd name="T15" fmla="*/ 81 h 81"/>
                  <a:gd name="T16" fmla="*/ 0 w 122"/>
                  <a:gd name="T17" fmla="*/ 81 h 81"/>
                  <a:gd name="T18" fmla="*/ 0 w 122"/>
                  <a:gd name="T19" fmla="*/ 68 h 81"/>
                  <a:gd name="T20" fmla="*/ 0 w 122"/>
                  <a:gd name="T21" fmla="*/ 68 h 81"/>
                  <a:gd name="T22" fmla="*/ 122 w 122"/>
                  <a:gd name="T23" fmla="*/ 41 h 81"/>
                  <a:gd name="T24" fmla="*/ 122 w 122"/>
                  <a:gd name="T25" fmla="*/ 54 h 81"/>
                  <a:gd name="T26" fmla="*/ 122 w 122"/>
                  <a:gd name="T27" fmla="*/ 54 h 81"/>
                  <a:gd name="T28" fmla="*/ 0 w 122"/>
                  <a:gd name="T29" fmla="*/ 14 h 81"/>
                  <a:gd name="T30" fmla="*/ 0 w 122"/>
                  <a:gd name="T31" fmla="*/ 0 h 81"/>
                  <a:gd name="T32" fmla="*/ 14 w 122"/>
                  <a:gd name="T33" fmla="*/ 0 h 81"/>
                  <a:gd name="T34" fmla="*/ 14 w 122"/>
                  <a:gd name="T35" fmla="*/ 41 h 81"/>
                  <a:gd name="T36" fmla="*/ 0 w 122"/>
                  <a:gd name="T37" fmla="*/ 41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2"/>
                  <a:gd name="T58" fmla="*/ 0 h 81"/>
                  <a:gd name="T59" fmla="*/ 122 w 122"/>
                  <a:gd name="T60" fmla="*/ 81 h 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2" h="81">
                    <a:moveTo>
                      <a:pt x="0" y="41"/>
                    </a:moveTo>
                    <a:lnTo>
                      <a:pt x="0" y="0"/>
                    </a:lnTo>
                    <a:lnTo>
                      <a:pt x="122" y="41"/>
                    </a:lnTo>
                    <a:lnTo>
                      <a:pt x="122" y="54"/>
                    </a:lnTo>
                    <a:lnTo>
                      <a:pt x="0" y="81"/>
                    </a:lnTo>
                    <a:lnTo>
                      <a:pt x="0" y="68"/>
                    </a:lnTo>
                    <a:lnTo>
                      <a:pt x="122" y="41"/>
                    </a:lnTo>
                    <a:lnTo>
                      <a:pt x="122" y="54"/>
                    </a:lnTo>
                    <a:lnTo>
                      <a:pt x="0" y="14"/>
                    </a:lnTo>
                    <a:lnTo>
                      <a:pt x="0" y="0"/>
                    </a:lnTo>
                    <a:lnTo>
                      <a:pt x="14" y="0"/>
                    </a:lnTo>
                    <a:lnTo>
                      <a:pt x="14" y="41"/>
                    </a:lnTo>
                    <a:lnTo>
                      <a:pt x="0" y="4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274" name="Freeform 107"/>
              <p:cNvSpPr>
                <a:spLocks noChangeAspect="1"/>
              </p:cNvSpPr>
              <p:nvPr/>
            </p:nvSpPr>
            <p:spPr bwMode="auto">
              <a:xfrm>
                <a:off x="4930" y="3399"/>
                <a:ext cx="14" cy="27"/>
              </a:xfrm>
              <a:custGeom>
                <a:avLst/>
                <a:gdLst>
                  <a:gd name="T0" fmla="*/ 0 w 14"/>
                  <a:gd name="T1" fmla="*/ 27 h 27"/>
                  <a:gd name="T2" fmla="*/ 0 w 14"/>
                  <a:gd name="T3" fmla="*/ 0 h 27"/>
                  <a:gd name="T4" fmla="*/ 14 w 14"/>
                  <a:gd name="T5" fmla="*/ 0 h 27"/>
                  <a:gd name="T6" fmla="*/ 14 w 14"/>
                  <a:gd name="T7" fmla="*/ 0 h 27"/>
                  <a:gd name="T8" fmla="*/ 14 w 14"/>
                  <a:gd name="T9" fmla="*/ 0 h 27"/>
                  <a:gd name="T10" fmla="*/ 14 w 14"/>
                  <a:gd name="T11" fmla="*/ 27 h 27"/>
                  <a:gd name="T12" fmla="*/ 0 w 14"/>
                  <a:gd name="T13" fmla="*/ 27 h 27"/>
                  <a:gd name="T14" fmla="*/ 0 60000 65536"/>
                  <a:gd name="T15" fmla="*/ 0 60000 65536"/>
                  <a:gd name="T16" fmla="*/ 0 60000 65536"/>
                  <a:gd name="T17" fmla="*/ 0 60000 65536"/>
                  <a:gd name="T18" fmla="*/ 0 60000 65536"/>
                  <a:gd name="T19" fmla="*/ 0 60000 65536"/>
                  <a:gd name="T20" fmla="*/ 0 60000 65536"/>
                  <a:gd name="T21" fmla="*/ 0 w 14"/>
                  <a:gd name="T22" fmla="*/ 0 h 27"/>
                  <a:gd name="T23" fmla="*/ 14 w 14"/>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27">
                    <a:moveTo>
                      <a:pt x="0" y="27"/>
                    </a:moveTo>
                    <a:lnTo>
                      <a:pt x="0" y="0"/>
                    </a:lnTo>
                    <a:lnTo>
                      <a:pt x="14" y="0"/>
                    </a:lnTo>
                    <a:lnTo>
                      <a:pt x="14" y="27"/>
                    </a:lnTo>
                    <a:lnTo>
                      <a:pt x="0" y="27"/>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275" name="Freeform 108"/>
              <p:cNvSpPr>
                <a:spLocks noChangeAspect="1"/>
              </p:cNvSpPr>
              <p:nvPr/>
            </p:nvSpPr>
            <p:spPr bwMode="auto">
              <a:xfrm>
                <a:off x="4930" y="3358"/>
                <a:ext cx="122" cy="68"/>
              </a:xfrm>
              <a:custGeom>
                <a:avLst/>
                <a:gdLst>
                  <a:gd name="T0" fmla="*/ 0 w 122"/>
                  <a:gd name="T1" fmla="*/ 41 h 68"/>
                  <a:gd name="T2" fmla="*/ 0 w 122"/>
                  <a:gd name="T3" fmla="*/ 0 h 68"/>
                  <a:gd name="T4" fmla="*/ 122 w 122"/>
                  <a:gd name="T5" fmla="*/ 41 h 68"/>
                  <a:gd name="T6" fmla="*/ 0 w 122"/>
                  <a:gd name="T7" fmla="*/ 68 h 68"/>
                  <a:gd name="T8" fmla="*/ 0 w 122"/>
                  <a:gd name="T9" fmla="*/ 41 h 68"/>
                  <a:gd name="T10" fmla="*/ 0 60000 65536"/>
                  <a:gd name="T11" fmla="*/ 0 60000 65536"/>
                  <a:gd name="T12" fmla="*/ 0 60000 65536"/>
                  <a:gd name="T13" fmla="*/ 0 60000 65536"/>
                  <a:gd name="T14" fmla="*/ 0 60000 65536"/>
                  <a:gd name="T15" fmla="*/ 0 w 122"/>
                  <a:gd name="T16" fmla="*/ 0 h 68"/>
                  <a:gd name="T17" fmla="*/ 122 w 122"/>
                  <a:gd name="T18" fmla="*/ 68 h 68"/>
                </a:gdLst>
                <a:ahLst/>
                <a:cxnLst>
                  <a:cxn ang="T10">
                    <a:pos x="T0" y="T1"/>
                  </a:cxn>
                  <a:cxn ang="T11">
                    <a:pos x="T2" y="T3"/>
                  </a:cxn>
                  <a:cxn ang="T12">
                    <a:pos x="T4" y="T5"/>
                  </a:cxn>
                  <a:cxn ang="T13">
                    <a:pos x="T6" y="T7"/>
                  </a:cxn>
                  <a:cxn ang="T14">
                    <a:pos x="T8" y="T9"/>
                  </a:cxn>
                </a:cxnLst>
                <a:rect l="T15" t="T16" r="T17" b="T18"/>
                <a:pathLst>
                  <a:path w="122" h="68">
                    <a:moveTo>
                      <a:pt x="0" y="41"/>
                    </a:moveTo>
                    <a:lnTo>
                      <a:pt x="0" y="0"/>
                    </a:lnTo>
                    <a:lnTo>
                      <a:pt x="122" y="41"/>
                    </a:lnTo>
                    <a:lnTo>
                      <a:pt x="0" y="68"/>
                    </a:lnTo>
                    <a:lnTo>
                      <a:pt x="0" y="4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276" name="Rectangle 109"/>
              <p:cNvSpPr>
                <a:spLocks noChangeAspect="1" noChangeArrowheads="1"/>
              </p:cNvSpPr>
              <p:nvPr/>
            </p:nvSpPr>
            <p:spPr bwMode="auto">
              <a:xfrm>
                <a:off x="4428" y="3399"/>
                <a:ext cx="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77" name="Rectangle 110"/>
              <p:cNvSpPr>
                <a:spLocks noChangeAspect="1" noChangeArrowheads="1"/>
              </p:cNvSpPr>
              <p:nvPr/>
            </p:nvSpPr>
            <p:spPr bwMode="auto">
              <a:xfrm>
                <a:off x="4916" y="3399"/>
                <a:ext cx="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78" name="Rectangle 111"/>
              <p:cNvSpPr>
                <a:spLocks noChangeAspect="1" noChangeArrowheads="1"/>
              </p:cNvSpPr>
              <p:nvPr/>
            </p:nvSpPr>
            <p:spPr bwMode="auto">
              <a:xfrm>
                <a:off x="4428" y="3399"/>
                <a:ext cx="488"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79" name="Rectangle 112"/>
              <p:cNvSpPr>
                <a:spLocks noChangeAspect="1" noChangeArrowheads="1"/>
              </p:cNvSpPr>
              <p:nvPr/>
            </p:nvSpPr>
            <p:spPr bwMode="auto">
              <a:xfrm>
                <a:off x="1510" y="2409"/>
                <a:ext cx="136"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80" name="Freeform 113"/>
              <p:cNvSpPr>
                <a:spLocks noChangeAspect="1"/>
              </p:cNvSpPr>
              <p:nvPr/>
            </p:nvSpPr>
            <p:spPr bwMode="auto">
              <a:xfrm>
                <a:off x="1470" y="2409"/>
                <a:ext cx="176" cy="54"/>
              </a:xfrm>
              <a:custGeom>
                <a:avLst/>
                <a:gdLst>
                  <a:gd name="T0" fmla="*/ 176 w 176"/>
                  <a:gd name="T1" fmla="*/ 54 h 54"/>
                  <a:gd name="T2" fmla="*/ 176 w 176"/>
                  <a:gd name="T3" fmla="*/ 40 h 54"/>
                  <a:gd name="T4" fmla="*/ 40 w 176"/>
                  <a:gd name="T5" fmla="*/ 0 h 54"/>
                  <a:gd name="T6" fmla="*/ 40 w 176"/>
                  <a:gd name="T7" fmla="*/ 0 h 54"/>
                  <a:gd name="T8" fmla="*/ 0 w 176"/>
                  <a:gd name="T9" fmla="*/ 13 h 54"/>
                  <a:gd name="T10" fmla="*/ 40 w 176"/>
                  <a:gd name="T11" fmla="*/ 13 h 54"/>
                  <a:gd name="T12" fmla="*/ 176 w 176"/>
                  <a:gd name="T13" fmla="*/ 54 h 54"/>
                  <a:gd name="T14" fmla="*/ 0 60000 65536"/>
                  <a:gd name="T15" fmla="*/ 0 60000 65536"/>
                  <a:gd name="T16" fmla="*/ 0 60000 65536"/>
                  <a:gd name="T17" fmla="*/ 0 60000 65536"/>
                  <a:gd name="T18" fmla="*/ 0 60000 65536"/>
                  <a:gd name="T19" fmla="*/ 0 60000 65536"/>
                  <a:gd name="T20" fmla="*/ 0 60000 65536"/>
                  <a:gd name="T21" fmla="*/ 0 w 176"/>
                  <a:gd name="T22" fmla="*/ 0 h 54"/>
                  <a:gd name="T23" fmla="*/ 176 w 176"/>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6" h="54">
                    <a:moveTo>
                      <a:pt x="176" y="54"/>
                    </a:moveTo>
                    <a:lnTo>
                      <a:pt x="176" y="40"/>
                    </a:lnTo>
                    <a:lnTo>
                      <a:pt x="40" y="0"/>
                    </a:lnTo>
                    <a:lnTo>
                      <a:pt x="0" y="13"/>
                    </a:lnTo>
                    <a:lnTo>
                      <a:pt x="40" y="13"/>
                    </a:lnTo>
                    <a:lnTo>
                      <a:pt x="176" y="5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281" name="Freeform 114"/>
              <p:cNvSpPr>
                <a:spLocks noChangeAspect="1"/>
              </p:cNvSpPr>
              <p:nvPr/>
            </p:nvSpPr>
            <p:spPr bwMode="auto">
              <a:xfrm>
                <a:off x="1510" y="2368"/>
                <a:ext cx="136" cy="54"/>
              </a:xfrm>
              <a:custGeom>
                <a:avLst/>
                <a:gdLst>
                  <a:gd name="T0" fmla="*/ 0 w 136"/>
                  <a:gd name="T1" fmla="*/ 41 h 54"/>
                  <a:gd name="T2" fmla="*/ 0 w 136"/>
                  <a:gd name="T3" fmla="*/ 54 h 54"/>
                  <a:gd name="T4" fmla="*/ 136 w 136"/>
                  <a:gd name="T5" fmla="*/ 14 h 54"/>
                  <a:gd name="T6" fmla="*/ 136 w 136"/>
                  <a:gd name="T7" fmla="*/ 0 h 54"/>
                  <a:gd name="T8" fmla="*/ 0 w 136"/>
                  <a:gd name="T9" fmla="*/ 41 h 54"/>
                  <a:gd name="T10" fmla="*/ 0 60000 65536"/>
                  <a:gd name="T11" fmla="*/ 0 60000 65536"/>
                  <a:gd name="T12" fmla="*/ 0 60000 65536"/>
                  <a:gd name="T13" fmla="*/ 0 60000 65536"/>
                  <a:gd name="T14" fmla="*/ 0 60000 65536"/>
                  <a:gd name="T15" fmla="*/ 0 w 136"/>
                  <a:gd name="T16" fmla="*/ 0 h 54"/>
                  <a:gd name="T17" fmla="*/ 136 w 136"/>
                  <a:gd name="T18" fmla="*/ 54 h 54"/>
                </a:gdLst>
                <a:ahLst/>
                <a:cxnLst>
                  <a:cxn ang="T10">
                    <a:pos x="T0" y="T1"/>
                  </a:cxn>
                  <a:cxn ang="T11">
                    <a:pos x="T2" y="T3"/>
                  </a:cxn>
                  <a:cxn ang="T12">
                    <a:pos x="T4" y="T5"/>
                  </a:cxn>
                  <a:cxn ang="T13">
                    <a:pos x="T6" y="T7"/>
                  </a:cxn>
                  <a:cxn ang="T14">
                    <a:pos x="T8" y="T9"/>
                  </a:cxn>
                </a:cxnLst>
                <a:rect l="T15" t="T16" r="T17" b="T18"/>
                <a:pathLst>
                  <a:path w="136" h="54">
                    <a:moveTo>
                      <a:pt x="0" y="41"/>
                    </a:moveTo>
                    <a:lnTo>
                      <a:pt x="0" y="54"/>
                    </a:lnTo>
                    <a:lnTo>
                      <a:pt x="136" y="14"/>
                    </a:lnTo>
                    <a:lnTo>
                      <a:pt x="136" y="0"/>
                    </a:lnTo>
                    <a:lnTo>
                      <a:pt x="0" y="4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282" name="Rectangle 115"/>
              <p:cNvSpPr>
                <a:spLocks noChangeAspect="1" noChangeArrowheads="1"/>
              </p:cNvSpPr>
              <p:nvPr/>
            </p:nvSpPr>
            <p:spPr bwMode="auto">
              <a:xfrm>
                <a:off x="2311" y="2422"/>
                <a:ext cx="1"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83" name="Rectangle 116"/>
              <p:cNvSpPr>
                <a:spLocks noChangeAspect="1" noChangeArrowheads="1"/>
              </p:cNvSpPr>
              <p:nvPr/>
            </p:nvSpPr>
            <p:spPr bwMode="auto">
              <a:xfrm>
                <a:off x="2257" y="2422"/>
                <a:ext cx="1"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84" name="Rectangle 117"/>
              <p:cNvSpPr>
                <a:spLocks noChangeAspect="1" noChangeArrowheads="1"/>
              </p:cNvSpPr>
              <p:nvPr/>
            </p:nvSpPr>
            <p:spPr bwMode="auto">
              <a:xfrm>
                <a:off x="2257" y="2422"/>
                <a:ext cx="54"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85" name="Line 118"/>
              <p:cNvSpPr>
                <a:spLocks noChangeAspect="1" noChangeShapeType="1"/>
              </p:cNvSpPr>
              <p:nvPr/>
            </p:nvSpPr>
            <p:spPr bwMode="auto">
              <a:xfrm flipH="1">
                <a:off x="2026" y="2422"/>
                <a:ext cx="122" cy="1"/>
              </a:xfrm>
              <a:prstGeom prst="line">
                <a:avLst/>
              </a:prstGeom>
              <a:noFill/>
              <a:ln w="0">
                <a:solidFill>
                  <a:srgbClr val="000000"/>
                </a:solidFill>
                <a:round/>
                <a:headEnd/>
                <a:tailEnd/>
              </a:ln>
            </p:spPr>
            <p:txBody>
              <a:bodyPr/>
              <a:lstStyle/>
              <a:p>
                <a:endParaRPr lang="en-US"/>
              </a:p>
            </p:txBody>
          </p:sp>
          <p:sp>
            <p:nvSpPr>
              <p:cNvPr id="171286" name="Line 119"/>
              <p:cNvSpPr>
                <a:spLocks noChangeAspect="1" noChangeShapeType="1"/>
              </p:cNvSpPr>
              <p:nvPr/>
            </p:nvSpPr>
            <p:spPr bwMode="auto">
              <a:xfrm flipH="1">
                <a:off x="1809" y="2422"/>
                <a:ext cx="122" cy="1"/>
              </a:xfrm>
              <a:prstGeom prst="line">
                <a:avLst/>
              </a:prstGeom>
              <a:noFill/>
              <a:ln w="0">
                <a:solidFill>
                  <a:srgbClr val="000000"/>
                </a:solidFill>
                <a:round/>
                <a:headEnd/>
                <a:tailEnd/>
              </a:ln>
            </p:spPr>
            <p:txBody>
              <a:bodyPr/>
              <a:lstStyle/>
              <a:p>
                <a:endParaRPr lang="en-US"/>
              </a:p>
            </p:txBody>
          </p:sp>
          <p:sp>
            <p:nvSpPr>
              <p:cNvPr id="171287" name="Rectangle 120"/>
              <p:cNvSpPr>
                <a:spLocks noChangeAspect="1" noChangeArrowheads="1"/>
              </p:cNvSpPr>
              <p:nvPr/>
            </p:nvSpPr>
            <p:spPr bwMode="auto">
              <a:xfrm>
                <a:off x="1700" y="2422"/>
                <a:ext cx="1"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88" name="Rectangle 121"/>
              <p:cNvSpPr>
                <a:spLocks noChangeAspect="1" noChangeArrowheads="1"/>
              </p:cNvSpPr>
              <p:nvPr/>
            </p:nvSpPr>
            <p:spPr bwMode="auto">
              <a:xfrm>
                <a:off x="1646" y="2422"/>
                <a:ext cx="1"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89" name="Rectangle 122"/>
              <p:cNvSpPr>
                <a:spLocks noChangeAspect="1" noChangeArrowheads="1"/>
              </p:cNvSpPr>
              <p:nvPr/>
            </p:nvSpPr>
            <p:spPr bwMode="auto">
              <a:xfrm>
                <a:off x="1646" y="2422"/>
                <a:ext cx="54"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90" name="Rectangle 123"/>
              <p:cNvSpPr>
                <a:spLocks noChangeAspect="1" noChangeArrowheads="1"/>
              </p:cNvSpPr>
              <p:nvPr/>
            </p:nvSpPr>
            <p:spPr bwMode="auto">
              <a:xfrm>
                <a:off x="4577" y="3412"/>
                <a:ext cx="377" cy="128"/>
              </a:xfrm>
              <a:prstGeom prst="rect">
                <a:avLst/>
              </a:prstGeom>
              <a:noFill/>
              <a:ln w="9525">
                <a:noFill/>
                <a:miter lim="800000"/>
                <a:headEnd/>
                <a:tailEnd/>
              </a:ln>
            </p:spPr>
            <p:txBody>
              <a:bodyPr wrap="none" lIns="0" tIns="0" rIns="0" bIns="0">
                <a:spAutoFit/>
              </a:bodyPr>
              <a:lstStyle/>
              <a:p>
                <a:r>
                  <a:rPr lang="en-US" sz="1200" u="none">
                    <a:solidFill>
                      <a:srgbClr val="000000"/>
                    </a:solidFill>
                  </a:rPr>
                  <a:t>handle_</a:t>
                </a:r>
                <a:endParaRPr lang="en-US" sz="1600" b="1" u="none"/>
              </a:p>
            </p:txBody>
          </p:sp>
          <p:sp>
            <p:nvSpPr>
              <p:cNvPr id="171291" name="Rectangle 124"/>
              <p:cNvSpPr>
                <a:spLocks noChangeAspect="1" noChangeArrowheads="1"/>
              </p:cNvSpPr>
              <p:nvPr/>
            </p:nvSpPr>
            <p:spPr bwMode="auto">
              <a:xfrm>
                <a:off x="1660" y="2422"/>
                <a:ext cx="570" cy="24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292" name="Rectangle 125"/>
              <p:cNvSpPr>
                <a:spLocks noChangeAspect="1" noChangeArrowheads="1"/>
              </p:cNvSpPr>
              <p:nvPr/>
            </p:nvSpPr>
            <p:spPr bwMode="auto">
              <a:xfrm>
                <a:off x="1660" y="2422"/>
                <a:ext cx="583"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93" name="Rectangle 126"/>
              <p:cNvSpPr>
                <a:spLocks noChangeAspect="1" noChangeArrowheads="1"/>
              </p:cNvSpPr>
              <p:nvPr/>
            </p:nvSpPr>
            <p:spPr bwMode="auto">
              <a:xfrm>
                <a:off x="2230" y="2422"/>
                <a:ext cx="13" cy="25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94" name="Rectangle 127"/>
              <p:cNvSpPr>
                <a:spLocks noChangeAspect="1" noChangeArrowheads="1"/>
              </p:cNvSpPr>
              <p:nvPr/>
            </p:nvSpPr>
            <p:spPr bwMode="auto">
              <a:xfrm>
                <a:off x="1660" y="2666"/>
                <a:ext cx="570"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95" name="Rectangle 128"/>
              <p:cNvSpPr>
                <a:spLocks noChangeAspect="1" noChangeArrowheads="1"/>
              </p:cNvSpPr>
              <p:nvPr/>
            </p:nvSpPr>
            <p:spPr bwMode="auto">
              <a:xfrm>
                <a:off x="1660" y="2422"/>
                <a:ext cx="13" cy="24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296" name="Rectangle 129"/>
              <p:cNvSpPr>
                <a:spLocks noChangeAspect="1" noChangeArrowheads="1"/>
              </p:cNvSpPr>
              <p:nvPr/>
            </p:nvSpPr>
            <p:spPr bwMode="auto">
              <a:xfrm>
                <a:off x="1755" y="2476"/>
                <a:ext cx="325" cy="128"/>
              </a:xfrm>
              <a:prstGeom prst="rect">
                <a:avLst/>
              </a:prstGeom>
              <a:noFill/>
              <a:ln w="9525">
                <a:noFill/>
                <a:miter lim="800000"/>
                <a:headEnd/>
                <a:tailEnd/>
              </a:ln>
            </p:spPr>
            <p:txBody>
              <a:bodyPr wrap="none" lIns="0" tIns="0" rIns="0" bIns="0">
                <a:spAutoFit/>
              </a:bodyPr>
              <a:lstStyle/>
              <a:p>
                <a:r>
                  <a:rPr lang="en-US" sz="1200" b="1" u="none">
                    <a:solidFill>
                      <a:srgbClr val="000000"/>
                    </a:solidFill>
                  </a:rPr>
                  <a:t>Result</a:t>
                </a:r>
                <a:endParaRPr lang="en-US" sz="1600" b="1" u="none"/>
              </a:p>
            </p:txBody>
          </p:sp>
          <p:sp>
            <p:nvSpPr>
              <p:cNvPr id="171297" name="Rectangle 130"/>
              <p:cNvSpPr>
                <a:spLocks noChangeAspect="1" noChangeArrowheads="1"/>
              </p:cNvSpPr>
              <p:nvPr/>
            </p:nvSpPr>
            <p:spPr bwMode="auto">
              <a:xfrm>
                <a:off x="5269" y="3169"/>
                <a:ext cx="408" cy="127"/>
              </a:xfrm>
              <a:prstGeom prst="rect">
                <a:avLst/>
              </a:prstGeom>
              <a:noFill/>
              <a:ln w="9525">
                <a:noFill/>
                <a:miter lim="800000"/>
                <a:headEnd/>
                <a:tailEnd/>
              </a:ln>
            </p:spPr>
            <p:txBody>
              <a:bodyPr wrap="none" lIns="0" tIns="0" rIns="0" bIns="0">
                <a:spAutoFit/>
              </a:bodyPr>
              <a:lstStyle/>
              <a:p>
                <a:r>
                  <a:rPr lang="en-US" sz="1200" u="none">
                    <a:solidFill>
                      <a:srgbClr val="000000"/>
                    </a:solidFill>
                  </a:rPr>
                  <a:t>service()</a:t>
                </a:r>
                <a:endParaRPr lang="en-US" sz="1600" b="1" u="none"/>
              </a:p>
            </p:txBody>
          </p:sp>
          <p:sp>
            <p:nvSpPr>
              <p:cNvPr id="171298" name="Rectangle 131"/>
              <p:cNvSpPr>
                <a:spLocks noChangeAspect="1" noChangeArrowheads="1"/>
              </p:cNvSpPr>
              <p:nvPr/>
            </p:nvSpPr>
            <p:spPr bwMode="auto">
              <a:xfrm>
                <a:off x="316" y="1242"/>
                <a:ext cx="245" cy="124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299" name="Rectangle 132"/>
              <p:cNvSpPr>
                <a:spLocks noChangeAspect="1" noChangeArrowheads="1"/>
              </p:cNvSpPr>
              <p:nvPr/>
            </p:nvSpPr>
            <p:spPr bwMode="auto">
              <a:xfrm>
                <a:off x="316" y="1242"/>
                <a:ext cx="258"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00" name="Rectangle 133"/>
              <p:cNvSpPr>
                <a:spLocks noChangeAspect="1" noChangeArrowheads="1"/>
              </p:cNvSpPr>
              <p:nvPr/>
            </p:nvSpPr>
            <p:spPr bwMode="auto">
              <a:xfrm>
                <a:off x="561" y="1242"/>
                <a:ext cx="13" cy="12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01" name="Rectangle 134"/>
              <p:cNvSpPr>
                <a:spLocks noChangeAspect="1" noChangeArrowheads="1"/>
              </p:cNvSpPr>
              <p:nvPr/>
            </p:nvSpPr>
            <p:spPr bwMode="auto">
              <a:xfrm>
                <a:off x="316" y="2490"/>
                <a:ext cx="245"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02" name="Rectangle 135"/>
              <p:cNvSpPr>
                <a:spLocks noChangeAspect="1" noChangeArrowheads="1"/>
              </p:cNvSpPr>
              <p:nvPr/>
            </p:nvSpPr>
            <p:spPr bwMode="auto">
              <a:xfrm>
                <a:off x="316" y="1242"/>
                <a:ext cx="14" cy="124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03" name="Freeform 136"/>
              <p:cNvSpPr>
                <a:spLocks noChangeAspect="1"/>
              </p:cNvSpPr>
              <p:nvPr/>
            </p:nvSpPr>
            <p:spPr bwMode="auto">
              <a:xfrm>
                <a:off x="316" y="2463"/>
                <a:ext cx="245" cy="122"/>
              </a:xfrm>
              <a:custGeom>
                <a:avLst/>
                <a:gdLst>
                  <a:gd name="T0" fmla="*/ 0 w 245"/>
                  <a:gd name="T1" fmla="*/ 0 h 122"/>
                  <a:gd name="T2" fmla="*/ 0 w 245"/>
                  <a:gd name="T3" fmla="*/ 122 h 122"/>
                  <a:gd name="T4" fmla="*/ 55 w 245"/>
                  <a:gd name="T5" fmla="*/ 54 h 122"/>
                  <a:gd name="T6" fmla="*/ 55 w 245"/>
                  <a:gd name="T7" fmla="*/ 122 h 122"/>
                  <a:gd name="T8" fmla="*/ 123 w 245"/>
                  <a:gd name="T9" fmla="*/ 54 h 122"/>
                  <a:gd name="T10" fmla="*/ 123 w 245"/>
                  <a:gd name="T11" fmla="*/ 122 h 122"/>
                  <a:gd name="T12" fmla="*/ 177 w 245"/>
                  <a:gd name="T13" fmla="*/ 54 h 122"/>
                  <a:gd name="T14" fmla="*/ 177 w 245"/>
                  <a:gd name="T15" fmla="*/ 122 h 122"/>
                  <a:gd name="T16" fmla="*/ 245 w 245"/>
                  <a:gd name="T17" fmla="*/ 54 h 122"/>
                  <a:gd name="T18" fmla="*/ 245 w 245"/>
                  <a:gd name="T19" fmla="*/ 0 h 122"/>
                  <a:gd name="T20" fmla="*/ 0 w 245"/>
                  <a:gd name="T21" fmla="*/ 0 h 1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5"/>
                  <a:gd name="T34" fmla="*/ 0 h 122"/>
                  <a:gd name="T35" fmla="*/ 245 w 245"/>
                  <a:gd name="T36" fmla="*/ 122 h 1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5" h="122">
                    <a:moveTo>
                      <a:pt x="0" y="0"/>
                    </a:moveTo>
                    <a:lnTo>
                      <a:pt x="0" y="122"/>
                    </a:lnTo>
                    <a:lnTo>
                      <a:pt x="55" y="54"/>
                    </a:lnTo>
                    <a:lnTo>
                      <a:pt x="55" y="122"/>
                    </a:lnTo>
                    <a:lnTo>
                      <a:pt x="123" y="54"/>
                    </a:lnTo>
                    <a:lnTo>
                      <a:pt x="123" y="122"/>
                    </a:lnTo>
                    <a:lnTo>
                      <a:pt x="177" y="54"/>
                    </a:lnTo>
                    <a:lnTo>
                      <a:pt x="177" y="122"/>
                    </a:lnTo>
                    <a:lnTo>
                      <a:pt x="245" y="54"/>
                    </a:lnTo>
                    <a:lnTo>
                      <a:pt x="245"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1304" name="Rectangle 137"/>
              <p:cNvSpPr>
                <a:spLocks noChangeAspect="1" noChangeArrowheads="1"/>
              </p:cNvSpPr>
              <p:nvPr/>
            </p:nvSpPr>
            <p:spPr bwMode="auto">
              <a:xfrm>
                <a:off x="316" y="2463"/>
                <a:ext cx="14"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05" name="Freeform 138"/>
              <p:cNvSpPr>
                <a:spLocks noChangeAspect="1"/>
              </p:cNvSpPr>
              <p:nvPr/>
            </p:nvSpPr>
            <p:spPr bwMode="auto">
              <a:xfrm>
                <a:off x="316" y="2463"/>
                <a:ext cx="190" cy="149"/>
              </a:xfrm>
              <a:custGeom>
                <a:avLst/>
                <a:gdLst>
                  <a:gd name="T0" fmla="*/ 14 w 190"/>
                  <a:gd name="T1" fmla="*/ 0 h 149"/>
                  <a:gd name="T2" fmla="*/ 14 w 190"/>
                  <a:gd name="T3" fmla="*/ 122 h 149"/>
                  <a:gd name="T4" fmla="*/ 14 w 190"/>
                  <a:gd name="T5" fmla="*/ 136 h 149"/>
                  <a:gd name="T6" fmla="*/ 0 w 190"/>
                  <a:gd name="T7" fmla="*/ 122 h 149"/>
                  <a:gd name="T8" fmla="*/ 55 w 190"/>
                  <a:gd name="T9" fmla="*/ 54 h 149"/>
                  <a:gd name="T10" fmla="*/ 68 w 190"/>
                  <a:gd name="T11" fmla="*/ 41 h 149"/>
                  <a:gd name="T12" fmla="*/ 68 w 190"/>
                  <a:gd name="T13" fmla="*/ 54 h 149"/>
                  <a:gd name="T14" fmla="*/ 68 w 190"/>
                  <a:gd name="T15" fmla="*/ 122 h 149"/>
                  <a:gd name="T16" fmla="*/ 68 w 190"/>
                  <a:gd name="T17" fmla="*/ 136 h 149"/>
                  <a:gd name="T18" fmla="*/ 55 w 190"/>
                  <a:gd name="T19" fmla="*/ 122 h 149"/>
                  <a:gd name="T20" fmla="*/ 123 w 190"/>
                  <a:gd name="T21" fmla="*/ 54 h 149"/>
                  <a:gd name="T22" fmla="*/ 136 w 190"/>
                  <a:gd name="T23" fmla="*/ 41 h 149"/>
                  <a:gd name="T24" fmla="*/ 136 w 190"/>
                  <a:gd name="T25" fmla="*/ 54 h 149"/>
                  <a:gd name="T26" fmla="*/ 136 w 190"/>
                  <a:gd name="T27" fmla="*/ 122 h 149"/>
                  <a:gd name="T28" fmla="*/ 136 w 190"/>
                  <a:gd name="T29" fmla="*/ 136 h 149"/>
                  <a:gd name="T30" fmla="*/ 123 w 190"/>
                  <a:gd name="T31" fmla="*/ 122 h 149"/>
                  <a:gd name="T32" fmla="*/ 177 w 190"/>
                  <a:gd name="T33" fmla="*/ 54 h 149"/>
                  <a:gd name="T34" fmla="*/ 190 w 190"/>
                  <a:gd name="T35" fmla="*/ 41 h 149"/>
                  <a:gd name="T36" fmla="*/ 190 w 190"/>
                  <a:gd name="T37" fmla="*/ 54 h 149"/>
                  <a:gd name="T38" fmla="*/ 190 w 190"/>
                  <a:gd name="T39" fmla="*/ 122 h 149"/>
                  <a:gd name="T40" fmla="*/ 190 w 190"/>
                  <a:gd name="T41" fmla="*/ 136 h 149"/>
                  <a:gd name="T42" fmla="*/ 177 w 190"/>
                  <a:gd name="T43" fmla="*/ 149 h 149"/>
                  <a:gd name="T44" fmla="*/ 177 w 190"/>
                  <a:gd name="T45" fmla="*/ 122 h 149"/>
                  <a:gd name="T46" fmla="*/ 177 w 190"/>
                  <a:gd name="T47" fmla="*/ 54 h 149"/>
                  <a:gd name="T48" fmla="*/ 190 w 190"/>
                  <a:gd name="T49" fmla="*/ 54 h 149"/>
                  <a:gd name="T50" fmla="*/ 190 w 190"/>
                  <a:gd name="T51" fmla="*/ 68 h 149"/>
                  <a:gd name="T52" fmla="*/ 136 w 190"/>
                  <a:gd name="T53" fmla="*/ 136 h 149"/>
                  <a:gd name="T54" fmla="*/ 123 w 190"/>
                  <a:gd name="T55" fmla="*/ 149 h 149"/>
                  <a:gd name="T56" fmla="*/ 123 w 190"/>
                  <a:gd name="T57" fmla="*/ 122 h 149"/>
                  <a:gd name="T58" fmla="*/ 123 w 190"/>
                  <a:gd name="T59" fmla="*/ 54 h 149"/>
                  <a:gd name="T60" fmla="*/ 136 w 190"/>
                  <a:gd name="T61" fmla="*/ 54 h 149"/>
                  <a:gd name="T62" fmla="*/ 136 w 190"/>
                  <a:gd name="T63" fmla="*/ 68 h 149"/>
                  <a:gd name="T64" fmla="*/ 68 w 190"/>
                  <a:gd name="T65" fmla="*/ 136 h 149"/>
                  <a:gd name="T66" fmla="*/ 55 w 190"/>
                  <a:gd name="T67" fmla="*/ 149 h 149"/>
                  <a:gd name="T68" fmla="*/ 55 w 190"/>
                  <a:gd name="T69" fmla="*/ 122 h 149"/>
                  <a:gd name="T70" fmla="*/ 55 w 190"/>
                  <a:gd name="T71" fmla="*/ 54 h 149"/>
                  <a:gd name="T72" fmla="*/ 68 w 190"/>
                  <a:gd name="T73" fmla="*/ 54 h 149"/>
                  <a:gd name="T74" fmla="*/ 68 w 190"/>
                  <a:gd name="T75" fmla="*/ 68 h 149"/>
                  <a:gd name="T76" fmla="*/ 14 w 190"/>
                  <a:gd name="T77" fmla="*/ 136 h 149"/>
                  <a:gd name="T78" fmla="*/ 0 w 190"/>
                  <a:gd name="T79" fmla="*/ 149 h 149"/>
                  <a:gd name="T80" fmla="*/ 0 w 190"/>
                  <a:gd name="T81" fmla="*/ 122 h 149"/>
                  <a:gd name="T82" fmla="*/ 0 w 190"/>
                  <a:gd name="T83" fmla="*/ 0 h 149"/>
                  <a:gd name="T84" fmla="*/ 14 w 190"/>
                  <a:gd name="T85" fmla="*/ 0 h 14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0"/>
                  <a:gd name="T130" fmla="*/ 0 h 149"/>
                  <a:gd name="T131" fmla="*/ 190 w 190"/>
                  <a:gd name="T132" fmla="*/ 149 h 14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0" h="149">
                    <a:moveTo>
                      <a:pt x="14" y="0"/>
                    </a:moveTo>
                    <a:lnTo>
                      <a:pt x="14" y="122"/>
                    </a:lnTo>
                    <a:lnTo>
                      <a:pt x="14" y="136"/>
                    </a:lnTo>
                    <a:lnTo>
                      <a:pt x="0" y="122"/>
                    </a:lnTo>
                    <a:lnTo>
                      <a:pt x="55" y="54"/>
                    </a:lnTo>
                    <a:lnTo>
                      <a:pt x="68" y="41"/>
                    </a:lnTo>
                    <a:lnTo>
                      <a:pt x="68" y="54"/>
                    </a:lnTo>
                    <a:lnTo>
                      <a:pt x="68" y="122"/>
                    </a:lnTo>
                    <a:lnTo>
                      <a:pt x="68" y="136"/>
                    </a:lnTo>
                    <a:lnTo>
                      <a:pt x="55" y="122"/>
                    </a:lnTo>
                    <a:lnTo>
                      <a:pt x="123" y="54"/>
                    </a:lnTo>
                    <a:lnTo>
                      <a:pt x="136" y="41"/>
                    </a:lnTo>
                    <a:lnTo>
                      <a:pt x="136" y="54"/>
                    </a:lnTo>
                    <a:lnTo>
                      <a:pt x="136" y="122"/>
                    </a:lnTo>
                    <a:lnTo>
                      <a:pt x="136" y="136"/>
                    </a:lnTo>
                    <a:lnTo>
                      <a:pt x="123" y="122"/>
                    </a:lnTo>
                    <a:lnTo>
                      <a:pt x="177" y="54"/>
                    </a:lnTo>
                    <a:lnTo>
                      <a:pt x="190" y="41"/>
                    </a:lnTo>
                    <a:lnTo>
                      <a:pt x="190" y="54"/>
                    </a:lnTo>
                    <a:lnTo>
                      <a:pt x="190" y="122"/>
                    </a:lnTo>
                    <a:lnTo>
                      <a:pt x="190" y="136"/>
                    </a:lnTo>
                    <a:lnTo>
                      <a:pt x="177" y="149"/>
                    </a:lnTo>
                    <a:lnTo>
                      <a:pt x="177" y="122"/>
                    </a:lnTo>
                    <a:lnTo>
                      <a:pt x="177" y="54"/>
                    </a:lnTo>
                    <a:lnTo>
                      <a:pt x="190" y="54"/>
                    </a:lnTo>
                    <a:lnTo>
                      <a:pt x="190" y="68"/>
                    </a:lnTo>
                    <a:lnTo>
                      <a:pt x="136" y="136"/>
                    </a:lnTo>
                    <a:lnTo>
                      <a:pt x="123" y="149"/>
                    </a:lnTo>
                    <a:lnTo>
                      <a:pt x="123" y="122"/>
                    </a:lnTo>
                    <a:lnTo>
                      <a:pt x="123" y="54"/>
                    </a:lnTo>
                    <a:lnTo>
                      <a:pt x="136" y="54"/>
                    </a:lnTo>
                    <a:lnTo>
                      <a:pt x="136" y="68"/>
                    </a:lnTo>
                    <a:lnTo>
                      <a:pt x="68" y="136"/>
                    </a:lnTo>
                    <a:lnTo>
                      <a:pt x="55" y="149"/>
                    </a:lnTo>
                    <a:lnTo>
                      <a:pt x="55" y="122"/>
                    </a:lnTo>
                    <a:lnTo>
                      <a:pt x="55" y="54"/>
                    </a:lnTo>
                    <a:lnTo>
                      <a:pt x="68" y="54"/>
                    </a:lnTo>
                    <a:lnTo>
                      <a:pt x="68" y="68"/>
                    </a:lnTo>
                    <a:lnTo>
                      <a:pt x="14" y="136"/>
                    </a:lnTo>
                    <a:lnTo>
                      <a:pt x="0" y="149"/>
                    </a:lnTo>
                    <a:lnTo>
                      <a:pt x="0" y="122"/>
                    </a:lnTo>
                    <a:lnTo>
                      <a:pt x="0" y="0"/>
                    </a:lnTo>
                    <a:lnTo>
                      <a:pt x="14"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306" name="Freeform 139"/>
              <p:cNvSpPr>
                <a:spLocks noChangeAspect="1"/>
              </p:cNvSpPr>
              <p:nvPr/>
            </p:nvSpPr>
            <p:spPr bwMode="auto">
              <a:xfrm>
                <a:off x="493" y="2517"/>
                <a:ext cx="81" cy="82"/>
              </a:xfrm>
              <a:custGeom>
                <a:avLst/>
                <a:gdLst>
                  <a:gd name="T0" fmla="*/ 0 w 81"/>
                  <a:gd name="T1" fmla="*/ 68 h 82"/>
                  <a:gd name="T2" fmla="*/ 68 w 81"/>
                  <a:gd name="T3" fmla="*/ 0 h 82"/>
                  <a:gd name="T4" fmla="*/ 81 w 81"/>
                  <a:gd name="T5" fmla="*/ 0 h 82"/>
                  <a:gd name="T6" fmla="*/ 81 w 81"/>
                  <a:gd name="T7" fmla="*/ 14 h 82"/>
                  <a:gd name="T8" fmla="*/ 81 w 81"/>
                  <a:gd name="T9" fmla="*/ 14 h 82"/>
                  <a:gd name="T10" fmla="*/ 13 w 81"/>
                  <a:gd name="T11" fmla="*/ 82 h 82"/>
                  <a:gd name="T12" fmla="*/ 0 w 81"/>
                  <a:gd name="T13" fmla="*/ 68 h 82"/>
                  <a:gd name="T14" fmla="*/ 0 60000 65536"/>
                  <a:gd name="T15" fmla="*/ 0 60000 65536"/>
                  <a:gd name="T16" fmla="*/ 0 60000 65536"/>
                  <a:gd name="T17" fmla="*/ 0 60000 65536"/>
                  <a:gd name="T18" fmla="*/ 0 60000 65536"/>
                  <a:gd name="T19" fmla="*/ 0 60000 65536"/>
                  <a:gd name="T20" fmla="*/ 0 60000 65536"/>
                  <a:gd name="T21" fmla="*/ 0 w 81"/>
                  <a:gd name="T22" fmla="*/ 0 h 82"/>
                  <a:gd name="T23" fmla="*/ 81 w 81"/>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1" h="82">
                    <a:moveTo>
                      <a:pt x="0" y="68"/>
                    </a:moveTo>
                    <a:lnTo>
                      <a:pt x="68" y="0"/>
                    </a:lnTo>
                    <a:lnTo>
                      <a:pt x="81" y="0"/>
                    </a:lnTo>
                    <a:lnTo>
                      <a:pt x="81" y="14"/>
                    </a:lnTo>
                    <a:lnTo>
                      <a:pt x="13" y="82"/>
                    </a:lnTo>
                    <a:lnTo>
                      <a:pt x="0" y="6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307" name="Rectangle 140"/>
              <p:cNvSpPr>
                <a:spLocks noChangeAspect="1" noChangeArrowheads="1"/>
              </p:cNvSpPr>
              <p:nvPr/>
            </p:nvSpPr>
            <p:spPr bwMode="auto">
              <a:xfrm>
                <a:off x="561" y="2463"/>
                <a:ext cx="13"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08" name="Rectangle 141"/>
              <p:cNvSpPr>
                <a:spLocks noChangeAspect="1" noChangeArrowheads="1"/>
              </p:cNvSpPr>
              <p:nvPr/>
            </p:nvSpPr>
            <p:spPr bwMode="auto">
              <a:xfrm>
                <a:off x="561" y="2463"/>
                <a:ext cx="13" cy="5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09" name="Rectangle 142"/>
              <p:cNvSpPr>
                <a:spLocks noChangeAspect="1" noChangeArrowheads="1"/>
              </p:cNvSpPr>
              <p:nvPr/>
            </p:nvSpPr>
            <p:spPr bwMode="auto">
              <a:xfrm>
                <a:off x="2189" y="2422"/>
                <a:ext cx="1" cy="1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310" name="Rectangle 143"/>
              <p:cNvSpPr>
                <a:spLocks noChangeAspect="1" noChangeArrowheads="1"/>
              </p:cNvSpPr>
              <p:nvPr/>
            </p:nvSpPr>
            <p:spPr bwMode="auto">
              <a:xfrm>
                <a:off x="2108" y="2422"/>
                <a:ext cx="1" cy="1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311" name="Rectangle 144"/>
              <p:cNvSpPr>
                <a:spLocks noChangeAspect="1" noChangeArrowheads="1"/>
              </p:cNvSpPr>
              <p:nvPr/>
            </p:nvSpPr>
            <p:spPr bwMode="auto">
              <a:xfrm>
                <a:off x="2108" y="2422"/>
                <a:ext cx="81" cy="1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312" name="Rectangle 145"/>
              <p:cNvSpPr>
                <a:spLocks noChangeAspect="1" noChangeArrowheads="1"/>
              </p:cNvSpPr>
              <p:nvPr/>
            </p:nvSpPr>
            <p:spPr bwMode="auto">
              <a:xfrm>
                <a:off x="1999" y="2422"/>
                <a:ext cx="1" cy="1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313" name="Rectangle 146"/>
              <p:cNvSpPr>
                <a:spLocks noChangeAspect="1" noChangeArrowheads="1"/>
              </p:cNvSpPr>
              <p:nvPr/>
            </p:nvSpPr>
            <p:spPr bwMode="auto">
              <a:xfrm>
                <a:off x="1918" y="2422"/>
                <a:ext cx="1" cy="1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314" name="Rectangle 147"/>
              <p:cNvSpPr>
                <a:spLocks noChangeAspect="1" noChangeArrowheads="1"/>
              </p:cNvSpPr>
              <p:nvPr/>
            </p:nvSpPr>
            <p:spPr bwMode="auto">
              <a:xfrm>
                <a:off x="1918" y="2422"/>
                <a:ext cx="81" cy="1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315" name="Rectangle 148"/>
              <p:cNvSpPr>
                <a:spLocks noChangeAspect="1" noChangeArrowheads="1"/>
              </p:cNvSpPr>
              <p:nvPr/>
            </p:nvSpPr>
            <p:spPr bwMode="auto">
              <a:xfrm>
                <a:off x="1809" y="2422"/>
                <a:ext cx="1" cy="1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316" name="Rectangle 149"/>
              <p:cNvSpPr>
                <a:spLocks noChangeAspect="1" noChangeArrowheads="1"/>
              </p:cNvSpPr>
              <p:nvPr/>
            </p:nvSpPr>
            <p:spPr bwMode="auto">
              <a:xfrm>
                <a:off x="1728" y="2422"/>
                <a:ext cx="1" cy="1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317" name="Rectangle 150"/>
              <p:cNvSpPr>
                <a:spLocks noChangeAspect="1" noChangeArrowheads="1"/>
              </p:cNvSpPr>
              <p:nvPr/>
            </p:nvSpPr>
            <p:spPr bwMode="auto">
              <a:xfrm>
                <a:off x="1728" y="2422"/>
                <a:ext cx="81" cy="1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318" name="Rectangle 151"/>
              <p:cNvSpPr>
                <a:spLocks noChangeAspect="1" noChangeArrowheads="1"/>
              </p:cNvSpPr>
              <p:nvPr/>
            </p:nvSpPr>
            <p:spPr bwMode="auto">
              <a:xfrm>
                <a:off x="2311" y="1839"/>
                <a:ext cx="244" cy="17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319" name="Rectangle 152"/>
              <p:cNvSpPr>
                <a:spLocks noChangeAspect="1" noChangeArrowheads="1"/>
              </p:cNvSpPr>
              <p:nvPr/>
            </p:nvSpPr>
            <p:spPr bwMode="auto">
              <a:xfrm>
                <a:off x="2311" y="1839"/>
                <a:ext cx="258"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20" name="Rectangle 153"/>
              <p:cNvSpPr>
                <a:spLocks noChangeAspect="1" noChangeArrowheads="1"/>
              </p:cNvSpPr>
              <p:nvPr/>
            </p:nvSpPr>
            <p:spPr bwMode="auto">
              <a:xfrm>
                <a:off x="2555" y="1839"/>
                <a:ext cx="14" cy="19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21" name="Rectangle 154"/>
              <p:cNvSpPr>
                <a:spLocks noChangeAspect="1" noChangeArrowheads="1"/>
              </p:cNvSpPr>
              <p:nvPr/>
            </p:nvSpPr>
            <p:spPr bwMode="auto">
              <a:xfrm>
                <a:off x="2311" y="2015"/>
                <a:ext cx="244"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22" name="Rectangle 155"/>
              <p:cNvSpPr>
                <a:spLocks noChangeAspect="1" noChangeArrowheads="1"/>
              </p:cNvSpPr>
              <p:nvPr/>
            </p:nvSpPr>
            <p:spPr bwMode="auto">
              <a:xfrm>
                <a:off x="2311" y="1839"/>
                <a:ext cx="14" cy="17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23" name="Rectangle 156"/>
              <p:cNvSpPr>
                <a:spLocks noChangeAspect="1" noChangeArrowheads="1"/>
              </p:cNvSpPr>
              <p:nvPr/>
            </p:nvSpPr>
            <p:spPr bwMode="auto">
              <a:xfrm>
                <a:off x="886" y="754"/>
                <a:ext cx="977" cy="43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324" name="Rectangle 157"/>
              <p:cNvSpPr>
                <a:spLocks noChangeAspect="1" noChangeArrowheads="1"/>
              </p:cNvSpPr>
              <p:nvPr/>
            </p:nvSpPr>
            <p:spPr bwMode="auto">
              <a:xfrm>
                <a:off x="886" y="727"/>
                <a:ext cx="883" cy="139"/>
              </a:xfrm>
              <a:prstGeom prst="rect">
                <a:avLst/>
              </a:prstGeom>
              <a:noFill/>
              <a:ln w="9525">
                <a:noFill/>
                <a:miter lim="800000"/>
                <a:headEnd/>
                <a:tailEnd/>
              </a:ln>
            </p:spPr>
            <p:txBody>
              <a:bodyPr wrap="none" lIns="0" tIns="0" rIns="0" bIns="0">
                <a:spAutoFit/>
              </a:bodyPr>
              <a:lstStyle/>
              <a:p>
                <a:r>
                  <a:rPr lang="en-US" sz="1300" b="1" u="none">
                    <a:solidFill>
                      <a:srgbClr val="000000"/>
                    </a:solidFill>
                  </a:rPr>
                  <a:t>: Asynchronous</a:t>
                </a:r>
                <a:endParaRPr lang="en-US" sz="1600" b="1" u="none"/>
              </a:p>
            </p:txBody>
          </p:sp>
          <p:sp>
            <p:nvSpPr>
              <p:cNvPr id="171325" name="Rectangle 158"/>
              <p:cNvSpPr>
                <a:spLocks noChangeAspect="1" noChangeArrowheads="1"/>
              </p:cNvSpPr>
              <p:nvPr/>
            </p:nvSpPr>
            <p:spPr bwMode="auto">
              <a:xfrm>
                <a:off x="886" y="849"/>
                <a:ext cx="977"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26" name="Rectangle 159"/>
              <p:cNvSpPr>
                <a:spLocks noChangeAspect="1" noChangeArrowheads="1"/>
              </p:cNvSpPr>
              <p:nvPr/>
            </p:nvSpPr>
            <p:spPr bwMode="auto">
              <a:xfrm>
                <a:off x="1049" y="876"/>
                <a:ext cx="548" cy="139"/>
              </a:xfrm>
              <a:prstGeom prst="rect">
                <a:avLst/>
              </a:prstGeom>
              <a:noFill/>
              <a:ln w="9525">
                <a:noFill/>
                <a:miter lim="800000"/>
                <a:headEnd/>
                <a:tailEnd/>
              </a:ln>
            </p:spPr>
            <p:txBody>
              <a:bodyPr wrap="none" lIns="0" tIns="0" rIns="0" bIns="0">
                <a:spAutoFit/>
              </a:bodyPr>
              <a:lstStyle/>
              <a:p>
                <a:r>
                  <a:rPr lang="en-US" sz="1300" b="1" u="none">
                    <a:solidFill>
                      <a:srgbClr val="000000"/>
                    </a:solidFill>
                  </a:rPr>
                  <a:t>Operation</a:t>
                </a:r>
                <a:endParaRPr lang="en-US" sz="1600" b="1" u="none"/>
              </a:p>
            </p:txBody>
          </p:sp>
          <p:sp>
            <p:nvSpPr>
              <p:cNvPr id="171327" name="Rectangle 160"/>
              <p:cNvSpPr>
                <a:spLocks noChangeAspect="1" noChangeArrowheads="1"/>
              </p:cNvSpPr>
              <p:nvPr/>
            </p:nvSpPr>
            <p:spPr bwMode="auto">
              <a:xfrm>
                <a:off x="1049" y="998"/>
                <a:ext cx="638"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28" name="Rectangle 161"/>
              <p:cNvSpPr>
                <a:spLocks noChangeAspect="1" noChangeArrowheads="1"/>
              </p:cNvSpPr>
              <p:nvPr/>
            </p:nvSpPr>
            <p:spPr bwMode="auto">
              <a:xfrm>
                <a:off x="1063" y="1025"/>
                <a:ext cx="566" cy="139"/>
              </a:xfrm>
              <a:prstGeom prst="rect">
                <a:avLst/>
              </a:prstGeom>
              <a:noFill/>
              <a:ln w="9525">
                <a:noFill/>
                <a:miter lim="800000"/>
                <a:headEnd/>
                <a:tailEnd/>
              </a:ln>
            </p:spPr>
            <p:txBody>
              <a:bodyPr wrap="none" lIns="0" tIns="0" rIns="0" bIns="0">
                <a:spAutoFit/>
              </a:bodyPr>
              <a:lstStyle/>
              <a:p>
                <a:r>
                  <a:rPr lang="en-US" sz="1300" b="1" u="none">
                    <a:solidFill>
                      <a:srgbClr val="000000"/>
                    </a:solidFill>
                  </a:rPr>
                  <a:t>Processor</a:t>
                </a:r>
                <a:endParaRPr lang="en-US" sz="1600" b="1" u="none"/>
              </a:p>
            </p:txBody>
          </p:sp>
          <p:sp>
            <p:nvSpPr>
              <p:cNvPr id="171329" name="Rectangle 162"/>
              <p:cNvSpPr>
                <a:spLocks noChangeAspect="1" noChangeArrowheads="1"/>
              </p:cNvSpPr>
              <p:nvPr/>
            </p:nvSpPr>
            <p:spPr bwMode="auto">
              <a:xfrm>
                <a:off x="1063" y="1147"/>
                <a:ext cx="610"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30" name="Rectangle 163"/>
              <p:cNvSpPr>
                <a:spLocks noChangeAspect="1" noChangeArrowheads="1"/>
              </p:cNvSpPr>
              <p:nvPr/>
            </p:nvSpPr>
            <p:spPr bwMode="auto">
              <a:xfrm>
                <a:off x="886" y="659"/>
                <a:ext cx="991"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31" name="Rectangle 164"/>
              <p:cNvSpPr>
                <a:spLocks noChangeAspect="1" noChangeArrowheads="1"/>
              </p:cNvSpPr>
              <p:nvPr/>
            </p:nvSpPr>
            <p:spPr bwMode="auto">
              <a:xfrm>
                <a:off x="1863" y="659"/>
                <a:ext cx="14" cy="54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32" name="Rectangle 165"/>
              <p:cNvSpPr>
                <a:spLocks noChangeAspect="1" noChangeArrowheads="1"/>
              </p:cNvSpPr>
              <p:nvPr/>
            </p:nvSpPr>
            <p:spPr bwMode="auto">
              <a:xfrm>
                <a:off x="886" y="1188"/>
                <a:ext cx="977"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33" name="Rectangle 166"/>
              <p:cNvSpPr>
                <a:spLocks noChangeAspect="1" noChangeArrowheads="1"/>
              </p:cNvSpPr>
              <p:nvPr/>
            </p:nvSpPr>
            <p:spPr bwMode="auto">
              <a:xfrm>
                <a:off x="886" y="659"/>
                <a:ext cx="14" cy="52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34" name="Rectangle 167"/>
              <p:cNvSpPr>
                <a:spLocks noChangeAspect="1" noChangeArrowheads="1"/>
              </p:cNvSpPr>
              <p:nvPr/>
            </p:nvSpPr>
            <p:spPr bwMode="auto">
              <a:xfrm>
                <a:off x="72" y="740"/>
                <a:ext cx="733" cy="29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335" name="Rectangle 168"/>
              <p:cNvSpPr>
                <a:spLocks noChangeAspect="1" noChangeArrowheads="1"/>
              </p:cNvSpPr>
              <p:nvPr/>
            </p:nvSpPr>
            <p:spPr bwMode="auto">
              <a:xfrm>
                <a:off x="126" y="713"/>
                <a:ext cx="497" cy="139"/>
              </a:xfrm>
              <a:prstGeom prst="rect">
                <a:avLst/>
              </a:prstGeom>
              <a:noFill/>
              <a:ln w="9525">
                <a:noFill/>
                <a:miter lim="800000"/>
                <a:headEnd/>
                <a:tailEnd/>
              </a:ln>
            </p:spPr>
            <p:txBody>
              <a:bodyPr wrap="none" lIns="0" tIns="0" rIns="0" bIns="0">
                <a:spAutoFit/>
              </a:bodyPr>
              <a:lstStyle/>
              <a:p>
                <a:r>
                  <a:rPr lang="en-US" sz="1300" b="1" u="none">
                    <a:solidFill>
                      <a:srgbClr val="000000"/>
                    </a:solidFill>
                  </a:rPr>
                  <a:t>: Initiator</a:t>
                </a:r>
                <a:endParaRPr lang="en-US" sz="1600" b="1" u="none"/>
              </a:p>
            </p:txBody>
          </p:sp>
          <p:sp>
            <p:nvSpPr>
              <p:cNvPr id="171336" name="Rectangle 169"/>
              <p:cNvSpPr>
                <a:spLocks noChangeAspect="1" noChangeArrowheads="1"/>
              </p:cNvSpPr>
              <p:nvPr/>
            </p:nvSpPr>
            <p:spPr bwMode="auto">
              <a:xfrm>
                <a:off x="126" y="835"/>
                <a:ext cx="611"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37" name="Rectangle 170"/>
              <p:cNvSpPr>
                <a:spLocks noChangeAspect="1" noChangeArrowheads="1"/>
              </p:cNvSpPr>
              <p:nvPr/>
            </p:nvSpPr>
            <p:spPr bwMode="auto">
              <a:xfrm>
                <a:off x="72" y="673"/>
                <a:ext cx="746"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38" name="Rectangle 171"/>
              <p:cNvSpPr>
                <a:spLocks noChangeAspect="1" noChangeArrowheads="1"/>
              </p:cNvSpPr>
              <p:nvPr/>
            </p:nvSpPr>
            <p:spPr bwMode="auto">
              <a:xfrm>
                <a:off x="805" y="673"/>
                <a:ext cx="13" cy="44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39" name="Rectangle 172"/>
              <p:cNvSpPr>
                <a:spLocks noChangeAspect="1" noChangeArrowheads="1"/>
              </p:cNvSpPr>
              <p:nvPr/>
            </p:nvSpPr>
            <p:spPr bwMode="auto">
              <a:xfrm>
                <a:off x="72" y="1107"/>
                <a:ext cx="733"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40" name="Rectangle 173"/>
              <p:cNvSpPr>
                <a:spLocks noChangeAspect="1" noChangeArrowheads="1"/>
              </p:cNvSpPr>
              <p:nvPr/>
            </p:nvSpPr>
            <p:spPr bwMode="auto">
              <a:xfrm>
                <a:off x="72" y="673"/>
                <a:ext cx="14" cy="4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41" name="Rectangle 174"/>
              <p:cNvSpPr>
                <a:spLocks noChangeAspect="1" noChangeArrowheads="1"/>
              </p:cNvSpPr>
              <p:nvPr/>
            </p:nvSpPr>
            <p:spPr bwMode="auto">
              <a:xfrm>
                <a:off x="4306" y="1120"/>
                <a:ext cx="13"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42" name="Rectangle 175"/>
              <p:cNvSpPr>
                <a:spLocks noChangeAspect="1" noChangeArrowheads="1"/>
              </p:cNvSpPr>
              <p:nvPr/>
            </p:nvSpPr>
            <p:spPr bwMode="auto">
              <a:xfrm>
                <a:off x="4306" y="4090"/>
                <a:ext cx="13"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43" name="Rectangle 176"/>
              <p:cNvSpPr>
                <a:spLocks noChangeAspect="1" noChangeArrowheads="1"/>
              </p:cNvSpPr>
              <p:nvPr/>
            </p:nvSpPr>
            <p:spPr bwMode="auto">
              <a:xfrm>
                <a:off x="4306" y="1120"/>
                <a:ext cx="13" cy="297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44" name="Rectangle 177"/>
              <p:cNvSpPr>
                <a:spLocks noChangeAspect="1" noChangeArrowheads="1"/>
              </p:cNvSpPr>
              <p:nvPr/>
            </p:nvSpPr>
            <p:spPr bwMode="auto">
              <a:xfrm>
                <a:off x="5201" y="1120"/>
                <a:ext cx="14"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45" name="Rectangle 178"/>
              <p:cNvSpPr>
                <a:spLocks noChangeAspect="1" noChangeArrowheads="1"/>
              </p:cNvSpPr>
              <p:nvPr/>
            </p:nvSpPr>
            <p:spPr bwMode="auto">
              <a:xfrm>
                <a:off x="5201" y="4090"/>
                <a:ext cx="14"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46" name="Rectangle 179"/>
              <p:cNvSpPr>
                <a:spLocks noChangeAspect="1" noChangeArrowheads="1"/>
              </p:cNvSpPr>
              <p:nvPr/>
            </p:nvSpPr>
            <p:spPr bwMode="auto">
              <a:xfrm>
                <a:off x="5201" y="1120"/>
                <a:ext cx="14" cy="297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47" name="Rectangle 180"/>
              <p:cNvSpPr>
                <a:spLocks noChangeAspect="1" noChangeArrowheads="1"/>
              </p:cNvSpPr>
              <p:nvPr/>
            </p:nvSpPr>
            <p:spPr bwMode="auto">
              <a:xfrm>
                <a:off x="1497" y="1703"/>
                <a:ext cx="850" cy="127"/>
              </a:xfrm>
              <a:prstGeom prst="rect">
                <a:avLst/>
              </a:prstGeom>
              <a:noFill/>
              <a:ln w="9525">
                <a:noFill/>
                <a:miter lim="800000"/>
                <a:headEnd/>
                <a:tailEnd/>
              </a:ln>
            </p:spPr>
            <p:txBody>
              <a:bodyPr wrap="none" lIns="0" tIns="0" rIns="0" bIns="0">
                <a:spAutoFit/>
              </a:bodyPr>
              <a:lstStyle/>
              <a:p>
                <a:r>
                  <a:rPr lang="en-US" sz="1200" u="none">
                    <a:solidFill>
                      <a:srgbClr val="000000"/>
                    </a:solidFill>
                  </a:rPr>
                  <a:t>async_operation()</a:t>
                </a:r>
                <a:endParaRPr lang="en-US" sz="1600" b="1" u="none"/>
              </a:p>
            </p:txBody>
          </p:sp>
          <p:sp>
            <p:nvSpPr>
              <p:cNvPr id="171348" name="Rectangle 181"/>
              <p:cNvSpPr>
                <a:spLocks noChangeAspect="1" noChangeArrowheads="1"/>
              </p:cNvSpPr>
              <p:nvPr/>
            </p:nvSpPr>
            <p:spPr bwMode="auto">
              <a:xfrm>
                <a:off x="4184" y="2097"/>
                <a:ext cx="244" cy="195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349" name="Rectangle 182"/>
              <p:cNvSpPr>
                <a:spLocks noChangeAspect="1" noChangeArrowheads="1"/>
              </p:cNvSpPr>
              <p:nvPr/>
            </p:nvSpPr>
            <p:spPr bwMode="auto">
              <a:xfrm>
                <a:off x="4184" y="2097"/>
                <a:ext cx="257"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50" name="Rectangle 183"/>
              <p:cNvSpPr>
                <a:spLocks noChangeAspect="1" noChangeArrowheads="1"/>
              </p:cNvSpPr>
              <p:nvPr/>
            </p:nvSpPr>
            <p:spPr bwMode="auto">
              <a:xfrm>
                <a:off x="4428" y="2097"/>
                <a:ext cx="13" cy="196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51" name="Rectangle 184"/>
              <p:cNvSpPr>
                <a:spLocks noChangeAspect="1" noChangeArrowheads="1"/>
              </p:cNvSpPr>
              <p:nvPr/>
            </p:nvSpPr>
            <p:spPr bwMode="auto">
              <a:xfrm>
                <a:off x="4184" y="4050"/>
                <a:ext cx="24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52" name="Rectangle 185"/>
              <p:cNvSpPr>
                <a:spLocks noChangeAspect="1" noChangeArrowheads="1"/>
              </p:cNvSpPr>
              <p:nvPr/>
            </p:nvSpPr>
            <p:spPr bwMode="auto">
              <a:xfrm>
                <a:off x="4184" y="2097"/>
                <a:ext cx="13" cy="195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53" name="Rectangle 186"/>
              <p:cNvSpPr>
                <a:spLocks noChangeAspect="1" noChangeArrowheads="1"/>
              </p:cNvSpPr>
              <p:nvPr/>
            </p:nvSpPr>
            <p:spPr bwMode="auto">
              <a:xfrm>
                <a:off x="2352" y="2626"/>
                <a:ext cx="570" cy="24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354" name="Rectangle 187"/>
              <p:cNvSpPr>
                <a:spLocks noChangeAspect="1" noChangeArrowheads="1"/>
              </p:cNvSpPr>
              <p:nvPr/>
            </p:nvSpPr>
            <p:spPr bwMode="auto">
              <a:xfrm>
                <a:off x="2352" y="2626"/>
                <a:ext cx="583"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55" name="Rectangle 188"/>
              <p:cNvSpPr>
                <a:spLocks noChangeAspect="1" noChangeArrowheads="1"/>
              </p:cNvSpPr>
              <p:nvPr/>
            </p:nvSpPr>
            <p:spPr bwMode="auto">
              <a:xfrm>
                <a:off x="2922" y="2626"/>
                <a:ext cx="13" cy="25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56" name="Rectangle 189"/>
              <p:cNvSpPr>
                <a:spLocks noChangeAspect="1" noChangeArrowheads="1"/>
              </p:cNvSpPr>
              <p:nvPr/>
            </p:nvSpPr>
            <p:spPr bwMode="auto">
              <a:xfrm>
                <a:off x="2352" y="2870"/>
                <a:ext cx="570"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57" name="Rectangle 190"/>
              <p:cNvSpPr>
                <a:spLocks noChangeAspect="1" noChangeArrowheads="1"/>
              </p:cNvSpPr>
              <p:nvPr/>
            </p:nvSpPr>
            <p:spPr bwMode="auto">
              <a:xfrm>
                <a:off x="2352" y="2626"/>
                <a:ext cx="13" cy="24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58" name="Rectangle 191"/>
              <p:cNvSpPr>
                <a:spLocks noChangeAspect="1" noChangeArrowheads="1"/>
              </p:cNvSpPr>
              <p:nvPr/>
            </p:nvSpPr>
            <p:spPr bwMode="auto">
              <a:xfrm>
                <a:off x="2447" y="2693"/>
                <a:ext cx="326" cy="128"/>
              </a:xfrm>
              <a:prstGeom prst="rect">
                <a:avLst/>
              </a:prstGeom>
              <a:noFill/>
              <a:ln w="9525">
                <a:noFill/>
                <a:miter lim="800000"/>
                <a:headEnd/>
                <a:tailEnd/>
              </a:ln>
            </p:spPr>
            <p:txBody>
              <a:bodyPr wrap="none" lIns="0" tIns="0" rIns="0" bIns="0">
                <a:spAutoFit/>
              </a:bodyPr>
              <a:lstStyle/>
              <a:p>
                <a:r>
                  <a:rPr lang="en-US" sz="1200" b="1" u="none">
                    <a:solidFill>
                      <a:srgbClr val="000000"/>
                    </a:solidFill>
                  </a:rPr>
                  <a:t>Result</a:t>
                </a:r>
                <a:endParaRPr lang="en-US" sz="1600" b="1" u="none"/>
              </a:p>
            </p:txBody>
          </p:sp>
          <p:sp>
            <p:nvSpPr>
              <p:cNvPr id="171359" name="Rectangle 192"/>
              <p:cNvSpPr>
                <a:spLocks noChangeAspect="1" noChangeArrowheads="1"/>
              </p:cNvSpPr>
              <p:nvPr/>
            </p:nvSpPr>
            <p:spPr bwMode="auto">
              <a:xfrm>
                <a:off x="5079" y="3331"/>
                <a:ext cx="244" cy="51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360" name="Rectangle 193"/>
              <p:cNvSpPr>
                <a:spLocks noChangeAspect="1" noChangeArrowheads="1"/>
              </p:cNvSpPr>
              <p:nvPr/>
            </p:nvSpPr>
            <p:spPr bwMode="auto">
              <a:xfrm>
                <a:off x="5079" y="3331"/>
                <a:ext cx="258"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61" name="Rectangle 194"/>
              <p:cNvSpPr>
                <a:spLocks noChangeAspect="1" noChangeArrowheads="1"/>
              </p:cNvSpPr>
              <p:nvPr/>
            </p:nvSpPr>
            <p:spPr bwMode="auto">
              <a:xfrm>
                <a:off x="5323" y="3331"/>
                <a:ext cx="14" cy="52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62" name="Rectangle 195"/>
              <p:cNvSpPr>
                <a:spLocks noChangeAspect="1" noChangeArrowheads="1"/>
              </p:cNvSpPr>
              <p:nvPr/>
            </p:nvSpPr>
            <p:spPr bwMode="auto">
              <a:xfrm>
                <a:off x="5079" y="3846"/>
                <a:ext cx="244"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63" name="Rectangle 196"/>
              <p:cNvSpPr>
                <a:spLocks noChangeAspect="1" noChangeArrowheads="1"/>
              </p:cNvSpPr>
              <p:nvPr/>
            </p:nvSpPr>
            <p:spPr bwMode="auto">
              <a:xfrm>
                <a:off x="5079" y="3331"/>
                <a:ext cx="14" cy="51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64" name="Rectangle 197"/>
              <p:cNvSpPr>
                <a:spLocks noChangeAspect="1" noChangeArrowheads="1"/>
              </p:cNvSpPr>
              <p:nvPr/>
            </p:nvSpPr>
            <p:spPr bwMode="auto">
              <a:xfrm>
                <a:off x="5120" y="3521"/>
                <a:ext cx="244" cy="1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365" name="Rectangle 198"/>
              <p:cNvSpPr>
                <a:spLocks noChangeAspect="1" noChangeArrowheads="1"/>
              </p:cNvSpPr>
              <p:nvPr/>
            </p:nvSpPr>
            <p:spPr bwMode="auto">
              <a:xfrm>
                <a:off x="5120" y="3521"/>
                <a:ext cx="258"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66" name="Rectangle 199"/>
              <p:cNvSpPr>
                <a:spLocks noChangeAspect="1" noChangeArrowheads="1"/>
              </p:cNvSpPr>
              <p:nvPr/>
            </p:nvSpPr>
            <p:spPr bwMode="auto">
              <a:xfrm>
                <a:off x="5364" y="3521"/>
                <a:ext cx="14" cy="17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67" name="Rectangle 200"/>
              <p:cNvSpPr>
                <a:spLocks noChangeAspect="1" noChangeArrowheads="1"/>
              </p:cNvSpPr>
              <p:nvPr/>
            </p:nvSpPr>
            <p:spPr bwMode="auto">
              <a:xfrm>
                <a:off x="5120" y="3684"/>
                <a:ext cx="24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68" name="Rectangle 201"/>
              <p:cNvSpPr>
                <a:spLocks noChangeAspect="1" noChangeArrowheads="1"/>
              </p:cNvSpPr>
              <p:nvPr/>
            </p:nvSpPr>
            <p:spPr bwMode="auto">
              <a:xfrm>
                <a:off x="5120" y="3521"/>
                <a:ext cx="14" cy="1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69" name="Rectangle 202"/>
              <p:cNvSpPr>
                <a:spLocks noChangeAspect="1" noChangeArrowheads="1"/>
              </p:cNvSpPr>
              <p:nvPr/>
            </p:nvSpPr>
            <p:spPr bwMode="auto">
              <a:xfrm>
                <a:off x="561" y="1812"/>
                <a:ext cx="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370" name="Rectangle 203"/>
              <p:cNvSpPr>
                <a:spLocks noChangeAspect="1" noChangeArrowheads="1"/>
              </p:cNvSpPr>
              <p:nvPr/>
            </p:nvSpPr>
            <p:spPr bwMode="auto">
              <a:xfrm>
                <a:off x="1253" y="1812"/>
                <a:ext cx="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grpSp>
        <p:sp>
          <p:nvSpPr>
            <p:cNvPr id="171043" name="Rectangle 205"/>
            <p:cNvSpPr>
              <a:spLocks noChangeAspect="1" noChangeArrowheads="1"/>
            </p:cNvSpPr>
            <p:nvPr/>
          </p:nvSpPr>
          <p:spPr bwMode="auto">
            <a:xfrm>
              <a:off x="561" y="1812"/>
              <a:ext cx="692"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44" name="Freeform 206"/>
            <p:cNvSpPr>
              <a:spLocks noChangeAspect="1"/>
            </p:cNvSpPr>
            <p:nvPr/>
          </p:nvSpPr>
          <p:spPr bwMode="auto">
            <a:xfrm>
              <a:off x="1131" y="1812"/>
              <a:ext cx="122" cy="41"/>
            </a:xfrm>
            <a:custGeom>
              <a:avLst/>
              <a:gdLst>
                <a:gd name="T0" fmla="*/ 0 w 122"/>
                <a:gd name="T1" fmla="*/ 0 h 41"/>
                <a:gd name="T2" fmla="*/ 0 w 122"/>
                <a:gd name="T3" fmla="*/ 41 h 41"/>
                <a:gd name="T4" fmla="*/ 122 w 122"/>
                <a:gd name="T5" fmla="*/ 0 h 41"/>
                <a:gd name="T6" fmla="*/ 0 w 122"/>
                <a:gd name="T7" fmla="*/ 0 h 41"/>
                <a:gd name="T8" fmla="*/ 0 60000 65536"/>
                <a:gd name="T9" fmla="*/ 0 60000 65536"/>
                <a:gd name="T10" fmla="*/ 0 60000 65536"/>
                <a:gd name="T11" fmla="*/ 0 60000 65536"/>
                <a:gd name="T12" fmla="*/ 0 w 122"/>
                <a:gd name="T13" fmla="*/ 0 h 41"/>
                <a:gd name="T14" fmla="*/ 122 w 122"/>
                <a:gd name="T15" fmla="*/ 41 h 41"/>
              </a:gdLst>
              <a:ahLst/>
              <a:cxnLst>
                <a:cxn ang="T8">
                  <a:pos x="T0" y="T1"/>
                </a:cxn>
                <a:cxn ang="T9">
                  <a:pos x="T2" y="T3"/>
                </a:cxn>
                <a:cxn ang="T10">
                  <a:pos x="T4" y="T5"/>
                </a:cxn>
                <a:cxn ang="T11">
                  <a:pos x="T6" y="T7"/>
                </a:cxn>
              </a:cxnLst>
              <a:rect l="T12" t="T13" r="T14" b="T15"/>
              <a:pathLst>
                <a:path w="122" h="41">
                  <a:moveTo>
                    <a:pt x="0" y="0"/>
                  </a:moveTo>
                  <a:lnTo>
                    <a:pt x="0" y="41"/>
                  </a:lnTo>
                  <a:lnTo>
                    <a:pt x="122" y="0"/>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045" name="Freeform 207"/>
            <p:cNvSpPr>
              <a:spLocks noChangeAspect="1"/>
            </p:cNvSpPr>
            <p:nvPr/>
          </p:nvSpPr>
          <p:spPr bwMode="auto">
            <a:xfrm>
              <a:off x="1131" y="1812"/>
              <a:ext cx="122" cy="54"/>
            </a:xfrm>
            <a:custGeom>
              <a:avLst/>
              <a:gdLst>
                <a:gd name="T0" fmla="*/ 13 w 122"/>
                <a:gd name="T1" fmla="*/ 0 h 54"/>
                <a:gd name="T2" fmla="*/ 13 w 122"/>
                <a:gd name="T3" fmla="*/ 41 h 54"/>
                <a:gd name="T4" fmla="*/ 0 w 122"/>
                <a:gd name="T5" fmla="*/ 54 h 54"/>
                <a:gd name="T6" fmla="*/ 0 w 122"/>
                <a:gd name="T7" fmla="*/ 41 h 54"/>
                <a:gd name="T8" fmla="*/ 122 w 122"/>
                <a:gd name="T9" fmla="*/ 0 h 54"/>
                <a:gd name="T10" fmla="*/ 122 w 122"/>
                <a:gd name="T11" fmla="*/ 13 h 54"/>
                <a:gd name="T12" fmla="*/ 122 w 122"/>
                <a:gd name="T13" fmla="*/ 0 h 54"/>
                <a:gd name="T14" fmla="*/ 122 w 122"/>
                <a:gd name="T15" fmla="*/ 13 h 54"/>
                <a:gd name="T16" fmla="*/ 0 w 122"/>
                <a:gd name="T17" fmla="*/ 54 h 54"/>
                <a:gd name="T18" fmla="*/ 0 w 122"/>
                <a:gd name="T19" fmla="*/ 54 h 54"/>
                <a:gd name="T20" fmla="*/ 0 w 122"/>
                <a:gd name="T21" fmla="*/ 41 h 54"/>
                <a:gd name="T22" fmla="*/ 0 w 122"/>
                <a:gd name="T23" fmla="*/ 0 h 54"/>
                <a:gd name="T24" fmla="*/ 13 w 122"/>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2"/>
                <a:gd name="T40" fmla="*/ 0 h 54"/>
                <a:gd name="T41" fmla="*/ 122 w 122"/>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2" h="54">
                  <a:moveTo>
                    <a:pt x="13" y="0"/>
                  </a:moveTo>
                  <a:lnTo>
                    <a:pt x="13" y="41"/>
                  </a:lnTo>
                  <a:lnTo>
                    <a:pt x="0" y="54"/>
                  </a:lnTo>
                  <a:lnTo>
                    <a:pt x="0" y="41"/>
                  </a:lnTo>
                  <a:lnTo>
                    <a:pt x="122" y="0"/>
                  </a:lnTo>
                  <a:lnTo>
                    <a:pt x="122" y="13"/>
                  </a:lnTo>
                  <a:lnTo>
                    <a:pt x="122" y="0"/>
                  </a:lnTo>
                  <a:lnTo>
                    <a:pt x="122" y="13"/>
                  </a:lnTo>
                  <a:lnTo>
                    <a:pt x="0" y="54"/>
                  </a:lnTo>
                  <a:lnTo>
                    <a:pt x="0" y="41"/>
                  </a:lnTo>
                  <a:lnTo>
                    <a:pt x="0" y="0"/>
                  </a:lnTo>
                  <a:lnTo>
                    <a:pt x="13"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046" name="Rectangle 208"/>
            <p:cNvSpPr>
              <a:spLocks noChangeAspect="1" noChangeArrowheads="1"/>
            </p:cNvSpPr>
            <p:nvPr/>
          </p:nvSpPr>
          <p:spPr bwMode="auto">
            <a:xfrm>
              <a:off x="1131" y="1812"/>
              <a:ext cx="122"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47" name="Rectangle 209"/>
            <p:cNvSpPr>
              <a:spLocks noChangeAspect="1" noChangeArrowheads="1"/>
            </p:cNvSpPr>
            <p:nvPr/>
          </p:nvSpPr>
          <p:spPr bwMode="auto">
            <a:xfrm>
              <a:off x="3451" y="1947"/>
              <a:ext cx="761" cy="128"/>
            </a:xfrm>
            <a:prstGeom prst="rect">
              <a:avLst/>
            </a:prstGeom>
            <a:noFill/>
            <a:ln w="9525">
              <a:noFill/>
              <a:miter lim="800000"/>
              <a:headEnd/>
              <a:tailEnd/>
            </a:ln>
          </p:spPr>
          <p:txBody>
            <a:bodyPr wrap="none" lIns="0" tIns="0" rIns="0" bIns="0">
              <a:spAutoFit/>
            </a:bodyPr>
            <a:lstStyle/>
            <a:p>
              <a:r>
                <a:rPr lang="en-US" sz="1200" u="none">
                  <a:solidFill>
                    <a:srgbClr val="000000"/>
                  </a:solidFill>
                </a:rPr>
                <a:t>handle_events()</a:t>
              </a:r>
              <a:endParaRPr lang="en-US" sz="1600" b="1" u="none"/>
            </a:p>
          </p:txBody>
        </p:sp>
        <p:sp>
          <p:nvSpPr>
            <p:cNvPr id="171048" name="Freeform 210"/>
            <p:cNvSpPr>
              <a:spLocks noChangeAspect="1"/>
            </p:cNvSpPr>
            <p:nvPr/>
          </p:nvSpPr>
          <p:spPr bwMode="auto">
            <a:xfrm>
              <a:off x="4034" y="2097"/>
              <a:ext cx="123" cy="81"/>
            </a:xfrm>
            <a:custGeom>
              <a:avLst/>
              <a:gdLst>
                <a:gd name="T0" fmla="*/ 0 w 123"/>
                <a:gd name="T1" fmla="*/ 40 h 81"/>
                <a:gd name="T2" fmla="*/ 0 w 123"/>
                <a:gd name="T3" fmla="*/ 0 h 81"/>
                <a:gd name="T4" fmla="*/ 0 w 123"/>
                <a:gd name="T5" fmla="*/ 0 h 81"/>
                <a:gd name="T6" fmla="*/ 0 w 123"/>
                <a:gd name="T7" fmla="*/ 0 h 81"/>
                <a:gd name="T8" fmla="*/ 123 w 123"/>
                <a:gd name="T9" fmla="*/ 40 h 81"/>
                <a:gd name="T10" fmla="*/ 123 w 123"/>
                <a:gd name="T11" fmla="*/ 54 h 81"/>
                <a:gd name="T12" fmla="*/ 123 w 123"/>
                <a:gd name="T13" fmla="*/ 54 h 81"/>
                <a:gd name="T14" fmla="*/ 0 w 123"/>
                <a:gd name="T15" fmla="*/ 81 h 81"/>
                <a:gd name="T16" fmla="*/ 0 w 123"/>
                <a:gd name="T17" fmla="*/ 81 h 81"/>
                <a:gd name="T18" fmla="*/ 0 w 123"/>
                <a:gd name="T19" fmla="*/ 67 h 81"/>
                <a:gd name="T20" fmla="*/ 0 w 123"/>
                <a:gd name="T21" fmla="*/ 67 h 81"/>
                <a:gd name="T22" fmla="*/ 123 w 123"/>
                <a:gd name="T23" fmla="*/ 40 h 81"/>
                <a:gd name="T24" fmla="*/ 123 w 123"/>
                <a:gd name="T25" fmla="*/ 54 h 81"/>
                <a:gd name="T26" fmla="*/ 123 w 123"/>
                <a:gd name="T27" fmla="*/ 54 h 81"/>
                <a:gd name="T28" fmla="*/ 0 w 123"/>
                <a:gd name="T29" fmla="*/ 13 h 81"/>
                <a:gd name="T30" fmla="*/ 0 w 123"/>
                <a:gd name="T31" fmla="*/ 0 h 81"/>
                <a:gd name="T32" fmla="*/ 14 w 123"/>
                <a:gd name="T33" fmla="*/ 0 h 81"/>
                <a:gd name="T34" fmla="*/ 14 w 123"/>
                <a:gd name="T35" fmla="*/ 40 h 81"/>
                <a:gd name="T36" fmla="*/ 0 w 123"/>
                <a:gd name="T37" fmla="*/ 40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3"/>
                <a:gd name="T58" fmla="*/ 0 h 81"/>
                <a:gd name="T59" fmla="*/ 123 w 123"/>
                <a:gd name="T60" fmla="*/ 81 h 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3" h="81">
                  <a:moveTo>
                    <a:pt x="0" y="40"/>
                  </a:moveTo>
                  <a:lnTo>
                    <a:pt x="0" y="0"/>
                  </a:lnTo>
                  <a:lnTo>
                    <a:pt x="123" y="40"/>
                  </a:lnTo>
                  <a:lnTo>
                    <a:pt x="123" y="54"/>
                  </a:lnTo>
                  <a:lnTo>
                    <a:pt x="0" y="81"/>
                  </a:lnTo>
                  <a:lnTo>
                    <a:pt x="0" y="67"/>
                  </a:lnTo>
                  <a:lnTo>
                    <a:pt x="123" y="40"/>
                  </a:lnTo>
                  <a:lnTo>
                    <a:pt x="123" y="54"/>
                  </a:lnTo>
                  <a:lnTo>
                    <a:pt x="0" y="13"/>
                  </a:lnTo>
                  <a:lnTo>
                    <a:pt x="0" y="0"/>
                  </a:lnTo>
                  <a:lnTo>
                    <a:pt x="14" y="0"/>
                  </a:lnTo>
                  <a:lnTo>
                    <a:pt x="14" y="40"/>
                  </a:lnTo>
                  <a:lnTo>
                    <a:pt x="0" y="4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049" name="Freeform 211"/>
            <p:cNvSpPr>
              <a:spLocks noChangeAspect="1"/>
            </p:cNvSpPr>
            <p:nvPr/>
          </p:nvSpPr>
          <p:spPr bwMode="auto">
            <a:xfrm>
              <a:off x="4034" y="2137"/>
              <a:ext cx="14" cy="27"/>
            </a:xfrm>
            <a:custGeom>
              <a:avLst/>
              <a:gdLst>
                <a:gd name="T0" fmla="*/ 0 w 14"/>
                <a:gd name="T1" fmla="*/ 27 h 27"/>
                <a:gd name="T2" fmla="*/ 0 w 14"/>
                <a:gd name="T3" fmla="*/ 0 h 27"/>
                <a:gd name="T4" fmla="*/ 14 w 14"/>
                <a:gd name="T5" fmla="*/ 0 h 27"/>
                <a:gd name="T6" fmla="*/ 14 w 14"/>
                <a:gd name="T7" fmla="*/ 0 h 27"/>
                <a:gd name="T8" fmla="*/ 14 w 14"/>
                <a:gd name="T9" fmla="*/ 0 h 27"/>
                <a:gd name="T10" fmla="*/ 14 w 14"/>
                <a:gd name="T11" fmla="*/ 27 h 27"/>
                <a:gd name="T12" fmla="*/ 0 w 14"/>
                <a:gd name="T13" fmla="*/ 27 h 27"/>
                <a:gd name="T14" fmla="*/ 0 60000 65536"/>
                <a:gd name="T15" fmla="*/ 0 60000 65536"/>
                <a:gd name="T16" fmla="*/ 0 60000 65536"/>
                <a:gd name="T17" fmla="*/ 0 60000 65536"/>
                <a:gd name="T18" fmla="*/ 0 60000 65536"/>
                <a:gd name="T19" fmla="*/ 0 60000 65536"/>
                <a:gd name="T20" fmla="*/ 0 60000 65536"/>
                <a:gd name="T21" fmla="*/ 0 w 14"/>
                <a:gd name="T22" fmla="*/ 0 h 27"/>
                <a:gd name="T23" fmla="*/ 14 w 14"/>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27">
                  <a:moveTo>
                    <a:pt x="0" y="27"/>
                  </a:moveTo>
                  <a:lnTo>
                    <a:pt x="0" y="0"/>
                  </a:lnTo>
                  <a:lnTo>
                    <a:pt x="14" y="0"/>
                  </a:lnTo>
                  <a:lnTo>
                    <a:pt x="14" y="27"/>
                  </a:lnTo>
                  <a:lnTo>
                    <a:pt x="0" y="27"/>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050" name="Freeform 212"/>
            <p:cNvSpPr>
              <a:spLocks noChangeAspect="1"/>
            </p:cNvSpPr>
            <p:nvPr/>
          </p:nvSpPr>
          <p:spPr bwMode="auto">
            <a:xfrm>
              <a:off x="4034" y="2097"/>
              <a:ext cx="123" cy="67"/>
            </a:xfrm>
            <a:custGeom>
              <a:avLst/>
              <a:gdLst>
                <a:gd name="T0" fmla="*/ 0 w 123"/>
                <a:gd name="T1" fmla="*/ 40 h 67"/>
                <a:gd name="T2" fmla="*/ 0 w 123"/>
                <a:gd name="T3" fmla="*/ 0 h 67"/>
                <a:gd name="T4" fmla="*/ 123 w 123"/>
                <a:gd name="T5" fmla="*/ 40 h 67"/>
                <a:gd name="T6" fmla="*/ 0 w 123"/>
                <a:gd name="T7" fmla="*/ 67 h 67"/>
                <a:gd name="T8" fmla="*/ 0 w 123"/>
                <a:gd name="T9" fmla="*/ 40 h 67"/>
                <a:gd name="T10" fmla="*/ 0 60000 65536"/>
                <a:gd name="T11" fmla="*/ 0 60000 65536"/>
                <a:gd name="T12" fmla="*/ 0 60000 65536"/>
                <a:gd name="T13" fmla="*/ 0 60000 65536"/>
                <a:gd name="T14" fmla="*/ 0 60000 65536"/>
                <a:gd name="T15" fmla="*/ 0 w 123"/>
                <a:gd name="T16" fmla="*/ 0 h 67"/>
                <a:gd name="T17" fmla="*/ 123 w 123"/>
                <a:gd name="T18" fmla="*/ 67 h 67"/>
              </a:gdLst>
              <a:ahLst/>
              <a:cxnLst>
                <a:cxn ang="T10">
                  <a:pos x="T0" y="T1"/>
                </a:cxn>
                <a:cxn ang="T11">
                  <a:pos x="T2" y="T3"/>
                </a:cxn>
                <a:cxn ang="T12">
                  <a:pos x="T4" y="T5"/>
                </a:cxn>
                <a:cxn ang="T13">
                  <a:pos x="T6" y="T7"/>
                </a:cxn>
                <a:cxn ang="T14">
                  <a:pos x="T8" y="T9"/>
                </a:cxn>
              </a:cxnLst>
              <a:rect l="T15" t="T16" r="T17" b="T18"/>
              <a:pathLst>
                <a:path w="123" h="67">
                  <a:moveTo>
                    <a:pt x="0" y="40"/>
                  </a:moveTo>
                  <a:lnTo>
                    <a:pt x="0" y="0"/>
                  </a:lnTo>
                  <a:lnTo>
                    <a:pt x="123" y="40"/>
                  </a:lnTo>
                  <a:lnTo>
                    <a:pt x="0" y="67"/>
                  </a:lnTo>
                  <a:lnTo>
                    <a:pt x="0" y="4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051" name="Rectangle 215"/>
            <p:cNvSpPr>
              <a:spLocks noChangeAspect="1" noChangeArrowheads="1"/>
            </p:cNvSpPr>
            <p:nvPr/>
          </p:nvSpPr>
          <p:spPr bwMode="auto">
            <a:xfrm>
              <a:off x="561" y="2137"/>
              <a:ext cx="3460"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52" name="Freeform 216"/>
            <p:cNvSpPr>
              <a:spLocks noChangeAspect="1"/>
            </p:cNvSpPr>
            <p:nvPr/>
          </p:nvSpPr>
          <p:spPr bwMode="auto">
            <a:xfrm>
              <a:off x="2311" y="1947"/>
              <a:ext cx="244" cy="123"/>
            </a:xfrm>
            <a:custGeom>
              <a:avLst/>
              <a:gdLst>
                <a:gd name="T0" fmla="*/ 0 w 244"/>
                <a:gd name="T1" fmla="*/ 0 h 123"/>
                <a:gd name="T2" fmla="*/ 0 w 244"/>
                <a:gd name="T3" fmla="*/ 123 h 123"/>
                <a:gd name="T4" fmla="*/ 54 w 244"/>
                <a:gd name="T5" fmla="*/ 68 h 123"/>
                <a:gd name="T6" fmla="*/ 54 w 244"/>
                <a:gd name="T7" fmla="*/ 123 h 123"/>
                <a:gd name="T8" fmla="*/ 122 w 244"/>
                <a:gd name="T9" fmla="*/ 68 h 123"/>
                <a:gd name="T10" fmla="*/ 122 w 244"/>
                <a:gd name="T11" fmla="*/ 123 h 123"/>
                <a:gd name="T12" fmla="*/ 176 w 244"/>
                <a:gd name="T13" fmla="*/ 68 h 123"/>
                <a:gd name="T14" fmla="*/ 176 w 244"/>
                <a:gd name="T15" fmla="*/ 123 h 123"/>
                <a:gd name="T16" fmla="*/ 244 w 244"/>
                <a:gd name="T17" fmla="*/ 68 h 123"/>
                <a:gd name="T18" fmla="*/ 244 w 244"/>
                <a:gd name="T19" fmla="*/ 0 h 123"/>
                <a:gd name="T20" fmla="*/ 0 w 244"/>
                <a:gd name="T21" fmla="*/ 0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4"/>
                <a:gd name="T34" fmla="*/ 0 h 123"/>
                <a:gd name="T35" fmla="*/ 244 w 244"/>
                <a:gd name="T36" fmla="*/ 123 h 1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4" h="123">
                  <a:moveTo>
                    <a:pt x="0" y="0"/>
                  </a:moveTo>
                  <a:lnTo>
                    <a:pt x="0" y="123"/>
                  </a:lnTo>
                  <a:lnTo>
                    <a:pt x="54" y="68"/>
                  </a:lnTo>
                  <a:lnTo>
                    <a:pt x="54" y="123"/>
                  </a:lnTo>
                  <a:lnTo>
                    <a:pt x="122" y="68"/>
                  </a:lnTo>
                  <a:lnTo>
                    <a:pt x="122" y="123"/>
                  </a:lnTo>
                  <a:lnTo>
                    <a:pt x="176" y="68"/>
                  </a:lnTo>
                  <a:lnTo>
                    <a:pt x="176" y="123"/>
                  </a:lnTo>
                  <a:lnTo>
                    <a:pt x="244" y="68"/>
                  </a:lnTo>
                  <a:lnTo>
                    <a:pt x="244"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1053" name="Rectangle 217"/>
            <p:cNvSpPr>
              <a:spLocks noChangeAspect="1" noChangeArrowheads="1"/>
            </p:cNvSpPr>
            <p:nvPr/>
          </p:nvSpPr>
          <p:spPr bwMode="auto">
            <a:xfrm>
              <a:off x="2311" y="1947"/>
              <a:ext cx="14"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54" name="Freeform 218"/>
            <p:cNvSpPr>
              <a:spLocks noChangeAspect="1"/>
            </p:cNvSpPr>
            <p:nvPr/>
          </p:nvSpPr>
          <p:spPr bwMode="auto">
            <a:xfrm>
              <a:off x="2311" y="1947"/>
              <a:ext cx="190" cy="150"/>
            </a:xfrm>
            <a:custGeom>
              <a:avLst/>
              <a:gdLst>
                <a:gd name="T0" fmla="*/ 14 w 190"/>
                <a:gd name="T1" fmla="*/ 0 h 150"/>
                <a:gd name="T2" fmla="*/ 14 w 190"/>
                <a:gd name="T3" fmla="*/ 123 h 150"/>
                <a:gd name="T4" fmla="*/ 14 w 190"/>
                <a:gd name="T5" fmla="*/ 136 h 150"/>
                <a:gd name="T6" fmla="*/ 0 w 190"/>
                <a:gd name="T7" fmla="*/ 123 h 150"/>
                <a:gd name="T8" fmla="*/ 54 w 190"/>
                <a:gd name="T9" fmla="*/ 68 h 150"/>
                <a:gd name="T10" fmla="*/ 68 w 190"/>
                <a:gd name="T11" fmla="*/ 55 h 150"/>
                <a:gd name="T12" fmla="*/ 68 w 190"/>
                <a:gd name="T13" fmla="*/ 68 h 150"/>
                <a:gd name="T14" fmla="*/ 68 w 190"/>
                <a:gd name="T15" fmla="*/ 123 h 150"/>
                <a:gd name="T16" fmla="*/ 68 w 190"/>
                <a:gd name="T17" fmla="*/ 136 h 150"/>
                <a:gd name="T18" fmla="*/ 54 w 190"/>
                <a:gd name="T19" fmla="*/ 123 h 150"/>
                <a:gd name="T20" fmla="*/ 122 w 190"/>
                <a:gd name="T21" fmla="*/ 68 h 150"/>
                <a:gd name="T22" fmla="*/ 136 w 190"/>
                <a:gd name="T23" fmla="*/ 55 h 150"/>
                <a:gd name="T24" fmla="*/ 136 w 190"/>
                <a:gd name="T25" fmla="*/ 68 h 150"/>
                <a:gd name="T26" fmla="*/ 136 w 190"/>
                <a:gd name="T27" fmla="*/ 123 h 150"/>
                <a:gd name="T28" fmla="*/ 136 w 190"/>
                <a:gd name="T29" fmla="*/ 136 h 150"/>
                <a:gd name="T30" fmla="*/ 122 w 190"/>
                <a:gd name="T31" fmla="*/ 123 h 150"/>
                <a:gd name="T32" fmla="*/ 176 w 190"/>
                <a:gd name="T33" fmla="*/ 68 h 150"/>
                <a:gd name="T34" fmla="*/ 190 w 190"/>
                <a:gd name="T35" fmla="*/ 55 h 150"/>
                <a:gd name="T36" fmla="*/ 190 w 190"/>
                <a:gd name="T37" fmla="*/ 68 h 150"/>
                <a:gd name="T38" fmla="*/ 190 w 190"/>
                <a:gd name="T39" fmla="*/ 123 h 150"/>
                <a:gd name="T40" fmla="*/ 190 w 190"/>
                <a:gd name="T41" fmla="*/ 136 h 150"/>
                <a:gd name="T42" fmla="*/ 176 w 190"/>
                <a:gd name="T43" fmla="*/ 150 h 150"/>
                <a:gd name="T44" fmla="*/ 176 w 190"/>
                <a:gd name="T45" fmla="*/ 123 h 150"/>
                <a:gd name="T46" fmla="*/ 176 w 190"/>
                <a:gd name="T47" fmla="*/ 68 h 150"/>
                <a:gd name="T48" fmla="*/ 190 w 190"/>
                <a:gd name="T49" fmla="*/ 68 h 150"/>
                <a:gd name="T50" fmla="*/ 190 w 190"/>
                <a:gd name="T51" fmla="*/ 82 h 150"/>
                <a:gd name="T52" fmla="*/ 136 w 190"/>
                <a:gd name="T53" fmla="*/ 136 h 150"/>
                <a:gd name="T54" fmla="*/ 122 w 190"/>
                <a:gd name="T55" fmla="*/ 150 h 150"/>
                <a:gd name="T56" fmla="*/ 122 w 190"/>
                <a:gd name="T57" fmla="*/ 123 h 150"/>
                <a:gd name="T58" fmla="*/ 122 w 190"/>
                <a:gd name="T59" fmla="*/ 68 h 150"/>
                <a:gd name="T60" fmla="*/ 136 w 190"/>
                <a:gd name="T61" fmla="*/ 68 h 150"/>
                <a:gd name="T62" fmla="*/ 136 w 190"/>
                <a:gd name="T63" fmla="*/ 82 h 150"/>
                <a:gd name="T64" fmla="*/ 68 w 190"/>
                <a:gd name="T65" fmla="*/ 136 h 150"/>
                <a:gd name="T66" fmla="*/ 54 w 190"/>
                <a:gd name="T67" fmla="*/ 150 h 150"/>
                <a:gd name="T68" fmla="*/ 54 w 190"/>
                <a:gd name="T69" fmla="*/ 123 h 150"/>
                <a:gd name="T70" fmla="*/ 54 w 190"/>
                <a:gd name="T71" fmla="*/ 68 h 150"/>
                <a:gd name="T72" fmla="*/ 68 w 190"/>
                <a:gd name="T73" fmla="*/ 68 h 150"/>
                <a:gd name="T74" fmla="*/ 68 w 190"/>
                <a:gd name="T75" fmla="*/ 82 h 150"/>
                <a:gd name="T76" fmla="*/ 14 w 190"/>
                <a:gd name="T77" fmla="*/ 136 h 150"/>
                <a:gd name="T78" fmla="*/ 0 w 190"/>
                <a:gd name="T79" fmla="*/ 150 h 150"/>
                <a:gd name="T80" fmla="*/ 0 w 190"/>
                <a:gd name="T81" fmla="*/ 123 h 150"/>
                <a:gd name="T82" fmla="*/ 0 w 190"/>
                <a:gd name="T83" fmla="*/ 0 h 150"/>
                <a:gd name="T84" fmla="*/ 14 w 190"/>
                <a:gd name="T85" fmla="*/ 0 h 1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0"/>
                <a:gd name="T130" fmla="*/ 0 h 150"/>
                <a:gd name="T131" fmla="*/ 190 w 190"/>
                <a:gd name="T132" fmla="*/ 150 h 1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0" h="150">
                  <a:moveTo>
                    <a:pt x="14" y="0"/>
                  </a:moveTo>
                  <a:lnTo>
                    <a:pt x="14" y="123"/>
                  </a:lnTo>
                  <a:lnTo>
                    <a:pt x="14" y="136"/>
                  </a:lnTo>
                  <a:lnTo>
                    <a:pt x="0" y="123"/>
                  </a:lnTo>
                  <a:lnTo>
                    <a:pt x="54" y="68"/>
                  </a:lnTo>
                  <a:lnTo>
                    <a:pt x="68" y="55"/>
                  </a:lnTo>
                  <a:lnTo>
                    <a:pt x="68" y="68"/>
                  </a:lnTo>
                  <a:lnTo>
                    <a:pt x="68" y="123"/>
                  </a:lnTo>
                  <a:lnTo>
                    <a:pt x="68" y="136"/>
                  </a:lnTo>
                  <a:lnTo>
                    <a:pt x="54" y="123"/>
                  </a:lnTo>
                  <a:lnTo>
                    <a:pt x="122" y="68"/>
                  </a:lnTo>
                  <a:lnTo>
                    <a:pt x="136" y="55"/>
                  </a:lnTo>
                  <a:lnTo>
                    <a:pt x="136" y="68"/>
                  </a:lnTo>
                  <a:lnTo>
                    <a:pt x="136" y="123"/>
                  </a:lnTo>
                  <a:lnTo>
                    <a:pt x="136" y="136"/>
                  </a:lnTo>
                  <a:lnTo>
                    <a:pt x="122" y="123"/>
                  </a:lnTo>
                  <a:lnTo>
                    <a:pt x="176" y="68"/>
                  </a:lnTo>
                  <a:lnTo>
                    <a:pt x="190" y="55"/>
                  </a:lnTo>
                  <a:lnTo>
                    <a:pt x="190" y="68"/>
                  </a:lnTo>
                  <a:lnTo>
                    <a:pt x="190" y="123"/>
                  </a:lnTo>
                  <a:lnTo>
                    <a:pt x="190" y="136"/>
                  </a:lnTo>
                  <a:lnTo>
                    <a:pt x="176" y="150"/>
                  </a:lnTo>
                  <a:lnTo>
                    <a:pt x="176" y="123"/>
                  </a:lnTo>
                  <a:lnTo>
                    <a:pt x="176" y="68"/>
                  </a:lnTo>
                  <a:lnTo>
                    <a:pt x="190" y="68"/>
                  </a:lnTo>
                  <a:lnTo>
                    <a:pt x="190" y="82"/>
                  </a:lnTo>
                  <a:lnTo>
                    <a:pt x="136" y="136"/>
                  </a:lnTo>
                  <a:lnTo>
                    <a:pt x="122" y="150"/>
                  </a:lnTo>
                  <a:lnTo>
                    <a:pt x="122" y="123"/>
                  </a:lnTo>
                  <a:lnTo>
                    <a:pt x="122" y="68"/>
                  </a:lnTo>
                  <a:lnTo>
                    <a:pt x="136" y="68"/>
                  </a:lnTo>
                  <a:lnTo>
                    <a:pt x="136" y="82"/>
                  </a:lnTo>
                  <a:lnTo>
                    <a:pt x="68" y="136"/>
                  </a:lnTo>
                  <a:lnTo>
                    <a:pt x="54" y="150"/>
                  </a:lnTo>
                  <a:lnTo>
                    <a:pt x="54" y="123"/>
                  </a:lnTo>
                  <a:lnTo>
                    <a:pt x="54" y="68"/>
                  </a:lnTo>
                  <a:lnTo>
                    <a:pt x="68" y="68"/>
                  </a:lnTo>
                  <a:lnTo>
                    <a:pt x="68" y="82"/>
                  </a:lnTo>
                  <a:lnTo>
                    <a:pt x="14" y="136"/>
                  </a:lnTo>
                  <a:lnTo>
                    <a:pt x="0" y="150"/>
                  </a:lnTo>
                  <a:lnTo>
                    <a:pt x="0" y="123"/>
                  </a:lnTo>
                  <a:lnTo>
                    <a:pt x="0" y="0"/>
                  </a:lnTo>
                  <a:lnTo>
                    <a:pt x="14"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055" name="Freeform 219"/>
            <p:cNvSpPr>
              <a:spLocks noChangeAspect="1"/>
            </p:cNvSpPr>
            <p:nvPr/>
          </p:nvSpPr>
          <p:spPr bwMode="auto">
            <a:xfrm>
              <a:off x="2487" y="2015"/>
              <a:ext cx="82" cy="68"/>
            </a:xfrm>
            <a:custGeom>
              <a:avLst/>
              <a:gdLst>
                <a:gd name="T0" fmla="*/ 0 w 82"/>
                <a:gd name="T1" fmla="*/ 55 h 68"/>
                <a:gd name="T2" fmla="*/ 68 w 82"/>
                <a:gd name="T3" fmla="*/ 0 h 68"/>
                <a:gd name="T4" fmla="*/ 82 w 82"/>
                <a:gd name="T5" fmla="*/ 0 h 68"/>
                <a:gd name="T6" fmla="*/ 82 w 82"/>
                <a:gd name="T7" fmla="*/ 14 h 68"/>
                <a:gd name="T8" fmla="*/ 82 w 82"/>
                <a:gd name="T9" fmla="*/ 14 h 68"/>
                <a:gd name="T10" fmla="*/ 14 w 82"/>
                <a:gd name="T11" fmla="*/ 68 h 68"/>
                <a:gd name="T12" fmla="*/ 0 w 82"/>
                <a:gd name="T13" fmla="*/ 55 h 68"/>
                <a:gd name="T14" fmla="*/ 0 60000 65536"/>
                <a:gd name="T15" fmla="*/ 0 60000 65536"/>
                <a:gd name="T16" fmla="*/ 0 60000 65536"/>
                <a:gd name="T17" fmla="*/ 0 60000 65536"/>
                <a:gd name="T18" fmla="*/ 0 60000 65536"/>
                <a:gd name="T19" fmla="*/ 0 60000 65536"/>
                <a:gd name="T20" fmla="*/ 0 60000 65536"/>
                <a:gd name="T21" fmla="*/ 0 w 82"/>
                <a:gd name="T22" fmla="*/ 0 h 68"/>
                <a:gd name="T23" fmla="*/ 82 w 82"/>
                <a:gd name="T24" fmla="*/ 68 h 6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2" h="68">
                  <a:moveTo>
                    <a:pt x="0" y="55"/>
                  </a:moveTo>
                  <a:lnTo>
                    <a:pt x="68" y="0"/>
                  </a:lnTo>
                  <a:lnTo>
                    <a:pt x="82" y="0"/>
                  </a:lnTo>
                  <a:lnTo>
                    <a:pt x="82" y="14"/>
                  </a:lnTo>
                  <a:lnTo>
                    <a:pt x="14" y="68"/>
                  </a:lnTo>
                  <a:lnTo>
                    <a:pt x="0" y="5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056" name="Rectangle 220"/>
            <p:cNvSpPr>
              <a:spLocks noChangeAspect="1" noChangeArrowheads="1"/>
            </p:cNvSpPr>
            <p:nvPr/>
          </p:nvSpPr>
          <p:spPr bwMode="auto">
            <a:xfrm>
              <a:off x="2555" y="1947"/>
              <a:ext cx="14"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57" name="Rectangle 221"/>
            <p:cNvSpPr>
              <a:spLocks noChangeAspect="1" noChangeArrowheads="1"/>
            </p:cNvSpPr>
            <p:nvPr/>
          </p:nvSpPr>
          <p:spPr bwMode="auto">
            <a:xfrm>
              <a:off x="2555" y="1947"/>
              <a:ext cx="14" cy="6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58" name="Rectangle 222"/>
            <p:cNvSpPr>
              <a:spLocks noChangeAspect="1" noChangeArrowheads="1"/>
            </p:cNvSpPr>
            <p:nvPr/>
          </p:nvSpPr>
          <p:spPr bwMode="auto">
            <a:xfrm>
              <a:off x="2311" y="2259"/>
              <a:ext cx="244" cy="20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059" name="Rectangle 223"/>
            <p:cNvSpPr>
              <a:spLocks noChangeAspect="1" noChangeArrowheads="1"/>
            </p:cNvSpPr>
            <p:nvPr/>
          </p:nvSpPr>
          <p:spPr bwMode="auto">
            <a:xfrm>
              <a:off x="2311" y="2259"/>
              <a:ext cx="258"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60" name="Rectangle 224"/>
            <p:cNvSpPr>
              <a:spLocks noChangeAspect="1" noChangeArrowheads="1"/>
            </p:cNvSpPr>
            <p:nvPr/>
          </p:nvSpPr>
          <p:spPr bwMode="auto">
            <a:xfrm>
              <a:off x="2555" y="2259"/>
              <a:ext cx="14" cy="21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61" name="Rectangle 225"/>
            <p:cNvSpPr>
              <a:spLocks noChangeAspect="1" noChangeArrowheads="1"/>
            </p:cNvSpPr>
            <p:nvPr/>
          </p:nvSpPr>
          <p:spPr bwMode="auto">
            <a:xfrm>
              <a:off x="2311" y="2463"/>
              <a:ext cx="24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62" name="Rectangle 226"/>
            <p:cNvSpPr>
              <a:spLocks noChangeAspect="1" noChangeArrowheads="1"/>
            </p:cNvSpPr>
            <p:nvPr/>
          </p:nvSpPr>
          <p:spPr bwMode="auto">
            <a:xfrm>
              <a:off x="2311" y="2259"/>
              <a:ext cx="14" cy="20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63" name="Freeform 227"/>
            <p:cNvSpPr>
              <a:spLocks noChangeAspect="1"/>
            </p:cNvSpPr>
            <p:nvPr/>
          </p:nvSpPr>
          <p:spPr bwMode="auto">
            <a:xfrm>
              <a:off x="2311" y="2178"/>
              <a:ext cx="244" cy="122"/>
            </a:xfrm>
            <a:custGeom>
              <a:avLst/>
              <a:gdLst>
                <a:gd name="T0" fmla="*/ 244 w 244"/>
                <a:gd name="T1" fmla="*/ 122 h 122"/>
                <a:gd name="T2" fmla="*/ 244 w 244"/>
                <a:gd name="T3" fmla="*/ 0 h 122"/>
                <a:gd name="T4" fmla="*/ 176 w 244"/>
                <a:gd name="T5" fmla="*/ 54 h 122"/>
                <a:gd name="T6" fmla="*/ 176 w 244"/>
                <a:gd name="T7" fmla="*/ 0 h 122"/>
                <a:gd name="T8" fmla="*/ 122 w 244"/>
                <a:gd name="T9" fmla="*/ 54 h 122"/>
                <a:gd name="T10" fmla="*/ 122 w 244"/>
                <a:gd name="T11" fmla="*/ 0 h 122"/>
                <a:gd name="T12" fmla="*/ 54 w 244"/>
                <a:gd name="T13" fmla="*/ 54 h 122"/>
                <a:gd name="T14" fmla="*/ 54 w 244"/>
                <a:gd name="T15" fmla="*/ 0 h 122"/>
                <a:gd name="T16" fmla="*/ 0 w 244"/>
                <a:gd name="T17" fmla="*/ 54 h 122"/>
                <a:gd name="T18" fmla="*/ 0 w 244"/>
                <a:gd name="T19" fmla="*/ 122 h 122"/>
                <a:gd name="T20" fmla="*/ 244 w 244"/>
                <a:gd name="T21" fmla="*/ 122 h 1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4"/>
                <a:gd name="T34" fmla="*/ 0 h 122"/>
                <a:gd name="T35" fmla="*/ 244 w 244"/>
                <a:gd name="T36" fmla="*/ 122 h 1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4" h="122">
                  <a:moveTo>
                    <a:pt x="244" y="122"/>
                  </a:moveTo>
                  <a:lnTo>
                    <a:pt x="244" y="0"/>
                  </a:lnTo>
                  <a:lnTo>
                    <a:pt x="176" y="54"/>
                  </a:lnTo>
                  <a:lnTo>
                    <a:pt x="176" y="0"/>
                  </a:lnTo>
                  <a:lnTo>
                    <a:pt x="122" y="54"/>
                  </a:lnTo>
                  <a:lnTo>
                    <a:pt x="122" y="0"/>
                  </a:lnTo>
                  <a:lnTo>
                    <a:pt x="54" y="54"/>
                  </a:lnTo>
                  <a:lnTo>
                    <a:pt x="54" y="0"/>
                  </a:lnTo>
                  <a:lnTo>
                    <a:pt x="0" y="54"/>
                  </a:lnTo>
                  <a:lnTo>
                    <a:pt x="0" y="122"/>
                  </a:lnTo>
                  <a:lnTo>
                    <a:pt x="244" y="12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1064" name="Rectangle 228"/>
            <p:cNvSpPr>
              <a:spLocks noChangeAspect="1" noChangeArrowheads="1"/>
            </p:cNvSpPr>
            <p:nvPr/>
          </p:nvSpPr>
          <p:spPr bwMode="auto">
            <a:xfrm>
              <a:off x="2555" y="2300"/>
              <a:ext cx="14"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65" name="Freeform 229"/>
            <p:cNvSpPr>
              <a:spLocks noChangeAspect="1"/>
            </p:cNvSpPr>
            <p:nvPr/>
          </p:nvSpPr>
          <p:spPr bwMode="auto">
            <a:xfrm>
              <a:off x="2365" y="2164"/>
              <a:ext cx="204" cy="136"/>
            </a:xfrm>
            <a:custGeom>
              <a:avLst/>
              <a:gdLst>
                <a:gd name="T0" fmla="*/ 190 w 204"/>
                <a:gd name="T1" fmla="*/ 136 h 136"/>
                <a:gd name="T2" fmla="*/ 190 w 204"/>
                <a:gd name="T3" fmla="*/ 14 h 136"/>
                <a:gd name="T4" fmla="*/ 190 w 204"/>
                <a:gd name="T5" fmla="*/ 14 h 136"/>
                <a:gd name="T6" fmla="*/ 204 w 204"/>
                <a:gd name="T7" fmla="*/ 28 h 136"/>
                <a:gd name="T8" fmla="*/ 136 w 204"/>
                <a:gd name="T9" fmla="*/ 82 h 136"/>
                <a:gd name="T10" fmla="*/ 122 w 204"/>
                <a:gd name="T11" fmla="*/ 95 h 136"/>
                <a:gd name="T12" fmla="*/ 122 w 204"/>
                <a:gd name="T13" fmla="*/ 68 h 136"/>
                <a:gd name="T14" fmla="*/ 122 w 204"/>
                <a:gd name="T15" fmla="*/ 14 h 136"/>
                <a:gd name="T16" fmla="*/ 122 w 204"/>
                <a:gd name="T17" fmla="*/ 14 h 136"/>
                <a:gd name="T18" fmla="*/ 136 w 204"/>
                <a:gd name="T19" fmla="*/ 28 h 136"/>
                <a:gd name="T20" fmla="*/ 82 w 204"/>
                <a:gd name="T21" fmla="*/ 82 h 136"/>
                <a:gd name="T22" fmla="*/ 68 w 204"/>
                <a:gd name="T23" fmla="*/ 95 h 136"/>
                <a:gd name="T24" fmla="*/ 68 w 204"/>
                <a:gd name="T25" fmla="*/ 68 h 136"/>
                <a:gd name="T26" fmla="*/ 68 w 204"/>
                <a:gd name="T27" fmla="*/ 14 h 136"/>
                <a:gd name="T28" fmla="*/ 68 w 204"/>
                <a:gd name="T29" fmla="*/ 14 h 136"/>
                <a:gd name="T30" fmla="*/ 82 w 204"/>
                <a:gd name="T31" fmla="*/ 28 h 136"/>
                <a:gd name="T32" fmla="*/ 14 w 204"/>
                <a:gd name="T33" fmla="*/ 82 h 136"/>
                <a:gd name="T34" fmla="*/ 0 w 204"/>
                <a:gd name="T35" fmla="*/ 95 h 136"/>
                <a:gd name="T36" fmla="*/ 0 w 204"/>
                <a:gd name="T37" fmla="*/ 68 h 136"/>
                <a:gd name="T38" fmla="*/ 0 w 204"/>
                <a:gd name="T39" fmla="*/ 14 h 136"/>
                <a:gd name="T40" fmla="*/ 0 w 204"/>
                <a:gd name="T41" fmla="*/ 14 h 136"/>
                <a:gd name="T42" fmla="*/ 14 w 204"/>
                <a:gd name="T43" fmla="*/ 0 h 136"/>
                <a:gd name="T44" fmla="*/ 14 w 204"/>
                <a:gd name="T45" fmla="*/ 14 h 136"/>
                <a:gd name="T46" fmla="*/ 14 w 204"/>
                <a:gd name="T47" fmla="*/ 68 h 136"/>
                <a:gd name="T48" fmla="*/ 0 w 204"/>
                <a:gd name="T49" fmla="*/ 68 h 136"/>
                <a:gd name="T50" fmla="*/ 0 w 204"/>
                <a:gd name="T51" fmla="*/ 68 h 136"/>
                <a:gd name="T52" fmla="*/ 68 w 204"/>
                <a:gd name="T53" fmla="*/ 14 h 136"/>
                <a:gd name="T54" fmla="*/ 82 w 204"/>
                <a:gd name="T55" fmla="*/ 0 h 136"/>
                <a:gd name="T56" fmla="*/ 82 w 204"/>
                <a:gd name="T57" fmla="*/ 14 h 136"/>
                <a:gd name="T58" fmla="*/ 82 w 204"/>
                <a:gd name="T59" fmla="*/ 68 h 136"/>
                <a:gd name="T60" fmla="*/ 68 w 204"/>
                <a:gd name="T61" fmla="*/ 68 h 136"/>
                <a:gd name="T62" fmla="*/ 68 w 204"/>
                <a:gd name="T63" fmla="*/ 68 h 136"/>
                <a:gd name="T64" fmla="*/ 122 w 204"/>
                <a:gd name="T65" fmla="*/ 14 h 136"/>
                <a:gd name="T66" fmla="*/ 136 w 204"/>
                <a:gd name="T67" fmla="*/ 0 h 136"/>
                <a:gd name="T68" fmla="*/ 136 w 204"/>
                <a:gd name="T69" fmla="*/ 14 h 136"/>
                <a:gd name="T70" fmla="*/ 136 w 204"/>
                <a:gd name="T71" fmla="*/ 68 h 136"/>
                <a:gd name="T72" fmla="*/ 122 w 204"/>
                <a:gd name="T73" fmla="*/ 68 h 136"/>
                <a:gd name="T74" fmla="*/ 122 w 204"/>
                <a:gd name="T75" fmla="*/ 68 h 136"/>
                <a:gd name="T76" fmla="*/ 190 w 204"/>
                <a:gd name="T77" fmla="*/ 14 h 136"/>
                <a:gd name="T78" fmla="*/ 204 w 204"/>
                <a:gd name="T79" fmla="*/ 0 h 136"/>
                <a:gd name="T80" fmla="*/ 204 w 204"/>
                <a:gd name="T81" fmla="*/ 14 h 136"/>
                <a:gd name="T82" fmla="*/ 204 w 204"/>
                <a:gd name="T83" fmla="*/ 136 h 136"/>
                <a:gd name="T84" fmla="*/ 190 w 204"/>
                <a:gd name="T85" fmla="*/ 136 h 1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4"/>
                <a:gd name="T130" fmla="*/ 0 h 136"/>
                <a:gd name="T131" fmla="*/ 204 w 204"/>
                <a:gd name="T132" fmla="*/ 136 h 1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4" h="136">
                  <a:moveTo>
                    <a:pt x="190" y="136"/>
                  </a:moveTo>
                  <a:lnTo>
                    <a:pt x="190" y="14"/>
                  </a:lnTo>
                  <a:lnTo>
                    <a:pt x="204" y="28"/>
                  </a:lnTo>
                  <a:lnTo>
                    <a:pt x="136" y="82"/>
                  </a:lnTo>
                  <a:lnTo>
                    <a:pt x="122" y="95"/>
                  </a:lnTo>
                  <a:lnTo>
                    <a:pt x="122" y="68"/>
                  </a:lnTo>
                  <a:lnTo>
                    <a:pt x="122" y="14"/>
                  </a:lnTo>
                  <a:lnTo>
                    <a:pt x="136" y="28"/>
                  </a:lnTo>
                  <a:lnTo>
                    <a:pt x="82" y="82"/>
                  </a:lnTo>
                  <a:lnTo>
                    <a:pt x="68" y="95"/>
                  </a:lnTo>
                  <a:lnTo>
                    <a:pt x="68" y="68"/>
                  </a:lnTo>
                  <a:lnTo>
                    <a:pt x="68" y="14"/>
                  </a:lnTo>
                  <a:lnTo>
                    <a:pt x="82" y="28"/>
                  </a:lnTo>
                  <a:lnTo>
                    <a:pt x="14" y="82"/>
                  </a:lnTo>
                  <a:lnTo>
                    <a:pt x="0" y="95"/>
                  </a:lnTo>
                  <a:lnTo>
                    <a:pt x="0" y="68"/>
                  </a:lnTo>
                  <a:lnTo>
                    <a:pt x="0" y="14"/>
                  </a:lnTo>
                  <a:lnTo>
                    <a:pt x="14" y="0"/>
                  </a:lnTo>
                  <a:lnTo>
                    <a:pt x="14" y="14"/>
                  </a:lnTo>
                  <a:lnTo>
                    <a:pt x="14" y="68"/>
                  </a:lnTo>
                  <a:lnTo>
                    <a:pt x="0" y="68"/>
                  </a:lnTo>
                  <a:lnTo>
                    <a:pt x="68" y="14"/>
                  </a:lnTo>
                  <a:lnTo>
                    <a:pt x="82" y="0"/>
                  </a:lnTo>
                  <a:lnTo>
                    <a:pt x="82" y="14"/>
                  </a:lnTo>
                  <a:lnTo>
                    <a:pt x="82" y="68"/>
                  </a:lnTo>
                  <a:lnTo>
                    <a:pt x="68" y="68"/>
                  </a:lnTo>
                  <a:lnTo>
                    <a:pt x="122" y="14"/>
                  </a:lnTo>
                  <a:lnTo>
                    <a:pt x="136" y="0"/>
                  </a:lnTo>
                  <a:lnTo>
                    <a:pt x="136" y="14"/>
                  </a:lnTo>
                  <a:lnTo>
                    <a:pt x="136" y="68"/>
                  </a:lnTo>
                  <a:lnTo>
                    <a:pt x="122" y="68"/>
                  </a:lnTo>
                  <a:lnTo>
                    <a:pt x="190" y="14"/>
                  </a:lnTo>
                  <a:lnTo>
                    <a:pt x="204" y="0"/>
                  </a:lnTo>
                  <a:lnTo>
                    <a:pt x="204" y="14"/>
                  </a:lnTo>
                  <a:lnTo>
                    <a:pt x="204" y="136"/>
                  </a:lnTo>
                  <a:lnTo>
                    <a:pt x="190" y="1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066" name="Freeform 230"/>
            <p:cNvSpPr>
              <a:spLocks noChangeAspect="1"/>
            </p:cNvSpPr>
            <p:nvPr/>
          </p:nvSpPr>
          <p:spPr bwMode="auto">
            <a:xfrm>
              <a:off x="2311" y="2178"/>
              <a:ext cx="68" cy="68"/>
            </a:xfrm>
            <a:custGeom>
              <a:avLst/>
              <a:gdLst>
                <a:gd name="T0" fmla="*/ 68 w 68"/>
                <a:gd name="T1" fmla="*/ 14 h 68"/>
                <a:gd name="T2" fmla="*/ 14 w 68"/>
                <a:gd name="T3" fmla="*/ 68 h 68"/>
                <a:gd name="T4" fmla="*/ 0 w 68"/>
                <a:gd name="T5" fmla="*/ 54 h 68"/>
                <a:gd name="T6" fmla="*/ 0 w 68"/>
                <a:gd name="T7" fmla="*/ 54 h 68"/>
                <a:gd name="T8" fmla="*/ 0 w 68"/>
                <a:gd name="T9" fmla="*/ 54 h 68"/>
                <a:gd name="T10" fmla="*/ 54 w 68"/>
                <a:gd name="T11" fmla="*/ 0 h 68"/>
                <a:gd name="T12" fmla="*/ 68 w 68"/>
                <a:gd name="T13" fmla="*/ 14 h 68"/>
                <a:gd name="T14" fmla="*/ 0 60000 65536"/>
                <a:gd name="T15" fmla="*/ 0 60000 65536"/>
                <a:gd name="T16" fmla="*/ 0 60000 65536"/>
                <a:gd name="T17" fmla="*/ 0 60000 65536"/>
                <a:gd name="T18" fmla="*/ 0 60000 65536"/>
                <a:gd name="T19" fmla="*/ 0 60000 65536"/>
                <a:gd name="T20" fmla="*/ 0 60000 65536"/>
                <a:gd name="T21" fmla="*/ 0 w 68"/>
                <a:gd name="T22" fmla="*/ 0 h 68"/>
                <a:gd name="T23" fmla="*/ 68 w 68"/>
                <a:gd name="T24" fmla="*/ 68 h 6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8" h="68">
                  <a:moveTo>
                    <a:pt x="68" y="14"/>
                  </a:moveTo>
                  <a:lnTo>
                    <a:pt x="14" y="68"/>
                  </a:lnTo>
                  <a:lnTo>
                    <a:pt x="0" y="54"/>
                  </a:lnTo>
                  <a:lnTo>
                    <a:pt x="54" y="0"/>
                  </a:lnTo>
                  <a:lnTo>
                    <a:pt x="68"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067" name="Rectangle 231"/>
            <p:cNvSpPr>
              <a:spLocks noChangeAspect="1" noChangeArrowheads="1"/>
            </p:cNvSpPr>
            <p:nvPr/>
          </p:nvSpPr>
          <p:spPr bwMode="auto">
            <a:xfrm>
              <a:off x="2311" y="2300"/>
              <a:ext cx="14"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68" name="Rectangle 232"/>
            <p:cNvSpPr>
              <a:spLocks noChangeAspect="1" noChangeArrowheads="1"/>
            </p:cNvSpPr>
            <p:nvPr/>
          </p:nvSpPr>
          <p:spPr bwMode="auto">
            <a:xfrm>
              <a:off x="2311" y="2232"/>
              <a:ext cx="14" cy="6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69" name="Rectangle 233"/>
            <p:cNvSpPr>
              <a:spLocks noChangeAspect="1" noChangeArrowheads="1"/>
            </p:cNvSpPr>
            <p:nvPr/>
          </p:nvSpPr>
          <p:spPr bwMode="auto">
            <a:xfrm>
              <a:off x="1253" y="2300"/>
              <a:ext cx="244" cy="69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070" name="Rectangle 234"/>
            <p:cNvSpPr>
              <a:spLocks noChangeAspect="1" noChangeArrowheads="1"/>
            </p:cNvSpPr>
            <p:nvPr/>
          </p:nvSpPr>
          <p:spPr bwMode="auto">
            <a:xfrm>
              <a:off x="1253" y="2300"/>
              <a:ext cx="257"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71" name="Rectangle 235"/>
            <p:cNvSpPr>
              <a:spLocks noChangeAspect="1" noChangeArrowheads="1"/>
            </p:cNvSpPr>
            <p:nvPr/>
          </p:nvSpPr>
          <p:spPr bwMode="auto">
            <a:xfrm>
              <a:off x="1497" y="2300"/>
              <a:ext cx="13" cy="70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72" name="Rectangle 236"/>
            <p:cNvSpPr>
              <a:spLocks noChangeAspect="1" noChangeArrowheads="1"/>
            </p:cNvSpPr>
            <p:nvPr/>
          </p:nvSpPr>
          <p:spPr bwMode="auto">
            <a:xfrm>
              <a:off x="1253" y="2992"/>
              <a:ext cx="24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73" name="Rectangle 237"/>
            <p:cNvSpPr>
              <a:spLocks noChangeAspect="1" noChangeArrowheads="1"/>
            </p:cNvSpPr>
            <p:nvPr/>
          </p:nvSpPr>
          <p:spPr bwMode="auto">
            <a:xfrm>
              <a:off x="1253" y="2300"/>
              <a:ext cx="13" cy="69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74" name="Freeform 238"/>
            <p:cNvSpPr>
              <a:spLocks noChangeAspect="1"/>
            </p:cNvSpPr>
            <p:nvPr/>
          </p:nvSpPr>
          <p:spPr bwMode="auto">
            <a:xfrm>
              <a:off x="1253" y="2219"/>
              <a:ext cx="244" cy="122"/>
            </a:xfrm>
            <a:custGeom>
              <a:avLst/>
              <a:gdLst>
                <a:gd name="T0" fmla="*/ 244 w 244"/>
                <a:gd name="T1" fmla="*/ 122 h 122"/>
                <a:gd name="T2" fmla="*/ 244 w 244"/>
                <a:gd name="T3" fmla="*/ 0 h 122"/>
                <a:gd name="T4" fmla="*/ 176 w 244"/>
                <a:gd name="T5" fmla="*/ 54 h 122"/>
                <a:gd name="T6" fmla="*/ 176 w 244"/>
                <a:gd name="T7" fmla="*/ 0 h 122"/>
                <a:gd name="T8" fmla="*/ 122 w 244"/>
                <a:gd name="T9" fmla="*/ 54 h 122"/>
                <a:gd name="T10" fmla="*/ 122 w 244"/>
                <a:gd name="T11" fmla="*/ 0 h 122"/>
                <a:gd name="T12" fmla="*/ 54 w 244"/>
                <a:gd name="T13" fmla="*/ 54 h 122"/>
                <a:gd name="T14" fmla="*/ 54 w 244"/>
                <a:gd name="T15" fmla="*/ 0 h 122"/>
                <a:gd name="T16" fmla="*/ 0 w 244"/>
                <a:gd name="T17" fmla="*/ 54 h 122"/>
                <a:gd name="T18" fmla="*/ 0 w 244"/>
                <a:gd name="T19" fmla="*/ 122 h 122"/>
                <a:gd name="T20" fmla="*/ 244 w 244"/>
                <a:gd name="T21" fmla="*/ 122 h 1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4"/>
                <a:gd name="T34" fmla="*/ 0 h 122"/>
                <a:gd name="T35" fmla="*/ 244 w 244"/>
                <a:gd name="T36" fmla="*/ 122 h 1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4" h="122">
                  <a:moveTo>
                    <a:pt x="244" y="122"/>
                  </a:moveTo>
                  <a:lnTo>
                    <a:pt x="244" y="0"/>
                  </a:lnTo>
                  <a:lnTo>
                    <a:pt x="176" y="54"/>
                  </a:lnTo>
                  <a:lnTo>
                    <a:pt x="176" y="0"/>
                  </a:lnTo>
                  <a:lnTo>
                    <a:pt x="122" y="54"/>
                  </a:lnTo>
                  <a:lnTo>
                    <a:pt x="122" y="0"/>
                  </a:lnTo>
                  <a:lnTo>
                    <a:pt x="54" y="54"/>
                  </a:lnTo>
                  <a:lnTo>
                    <a:pt x="54" y="0"/>
                  </a:lnTo>
                  <a:lnTo>
                    <a:pt x="0" y="54"/>
                  </a:lnTo>
                  <a:lnTo>
                    <a:pt x="0" y="122"/>
                  </a:lnTo>
                  <a:lnTo>
                    <a:pt x="244" y="12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1075" name="Freeform 240"/>
            <p:cNvSpPr>
              <a:spLocks noChangeAspect="1"/>
            </p:cNvSpPr>
            <p:nvPr/>
          </p:nvSpPr>
          <p:spPr bwMode="auto">
            <a:xfrm>
              <a:off x="1307" y="2205"/>
              <a:ext cx="203" cy="136"/>
            </a:xfrm>
            <a:custGeom>
              <a:avLst/>
              <a:gdLst>
                <a:gd name="T0" fmla="*/ 190 w 203"/>
                <a:gd name="T1" fmla="*/ 136 h 136"/>
                <a:gd name="T2" fmla="*/ 190 w 203"/>
                <a:gd name="T3" fmla="*/ 14 h 136"/>
                <a:gd name="T4" fmla="*/ 190 w 203"/>
                <a:gd name="T5" fmla="*/ 14 h 136"/>
                <a:gd name="T6" fmla="*/ 203 w 203"/>
                <a:gd name="T7" fmla="*/ 27 h 136"/>
                <a:gd name="T8" fmla="*/ 136 w 203"/>
                <a:gd name="T9" fmla="*/ 82 h 136"/>
                <a:gd name="T10" fmla="*/ 122 w 203"/>
                <a:gd name="T11" fmla="*/ 95 h 136"/>
                <a:gd name="T12" fmla="*/ 122 w 203"/>
                <a:gd name="T13" fmla="*/ 68 h 136"/>
                <a:gd name="T14" fmla="*/ 122 w 203"/>
                <a:gd name="T15" fmla="*/ 14 h 136"/>
                <a:gd name="T16" fmla="*/ 122 w 203"/>
                <a:gd name="T17" fmla="*/ 14 h 136"/>
                <a:gd name="T18" fmla="*/ 136 w 203"/>
                <a:gd name="T19" fmla="*/ 27 h 136"/>
                <a:gd name="T20" fmla="*/ 81 w 203"/>
                <a:gd name="T21" fmla="*/ 82 h 136"/>
                <a:gd name="T22" fmla="*/ 68 w 203"/>
                <a:gd name="T23" fmla="*/ 95 h 136"/>
                <a:gd name="T24" fmla="*/ 68 w 203"/>
                <a:gd name="T25" fmla="*/ 68 h 136"/>
                <a:gd name="T26" fmla="*/ 68 w 203"/>
                <a:gd name="T27" fmla="*/ 14 h 136"/>
                <a:gd name="T28" fmla="*/ 68 w 203"/>
                <a:gd name="T29" fmla="*/ 14 h 136"/>
                <a:gd name="T30" fmla="*/ 81 w 203"/>
                <a:gd name="T31" fmla="*/ 27 h 136"/>
                <a:gd name="T32" fmla="*/ 14 w 203"/>
                <a:gd name="T33" fmla="*/ 82 h 136"/>
                <a:gd name="T34" fmla="*/ 0 w 203"/>
                <a:gd name="T35" fmla="*/ 95 h 136"/>
                <a:gd name="T36" fmla="*/ 0 w 203"/>
                <a:gd name="T37" fmla="*/ 68 h 136"/>
                <a:gd name="T38" fmla="*/ 0 w 203"/>
                <a:gd name="T39" fmla="*/ 14 h 136"/>
                <a:gd name="T40" fmla="*/ 0 w 203"/>
                <a:gd name="T41" fmla="*/ 14 h 136"/>
                <a:gd name="T42" fmla="*/ 14 w 203"/>
                <a:gd name="T43" fmla="*/ 0 h 136"/>
                <a:gd name="T44" fmla="*/ 14 w 203"/>
                <a:gd name="T45" fmla="*/ 14 h 136"/>
                <a:gd name="T46" fmla="*/ 14 w 203"/>
                <a:gd name="T47" fmla="*/ 68 h 136"/>
                <a:gd name="T48" fmla="*/ 0 w 203"/>
                <a:gd name="T49" fmla="*/ 68 h 136"/>
                <a:gd name="T50" fmla="*/ 0 w 203"/>
                <a:gd name="T51" fmla="*/ 68 h 136"/>
                <a:gd name="T52" fmla="*/ 68 w 203"/>
                <a:gd name="T53" fmla="*/ 14 h 136"/>
                <a:gd name="T54" fmla="*/ 81 w 203"/>
                <a:gd name="T55" fmla="*/ 0 h 136"/>
                <a:gd name="T56" fmla="*/ 81 w 203"/>
                <a:gd name="T57" fmla="*/ 14 h 136"/>
                <a:gd name="T58" fmla="*/ 81 w 203"/>
                <a:gd name="T59" fmla="*/ 68 h 136"/>
                <a:gd name="T60" fmla="*/ 68 w 203"/>
                <a:gd name="T61" fmla="*/ 68 h 136"/>
                <a:gd name="T62" fmla="*/ 68 w 203"/>
                <a:gd name="T63" fmla="*/ 68 h 136"/>
                <a:gd name="T64" fmla="*/ 122 w 203"/>
                <a:gd name="T65" fmla="*/ 14 h 136"/>
                <a:gd name="T66" fmla="*/ 136 w 203"/>
                <a:gd name="T67" fmla="*/ 0 h 136"/>
                <a:gd name="T68" fmla="*/ 136 w 203"/>
                <a:gd name="T69" fmla="*/ 14 h 136"/>
                <a:gd name="T70" fmla="*/ 136 w 203"/>
                <a:gd name="T71" fmla="*/ 68 h 136"/>
                <a:gd name="T72" fmla="*/ 122 w 203"/>
                <a:gd name="T73" fmla="*/ 68 h 136"/>
                <a:gd name="T74" fmla="*/ 122 w 203"/>
                <a:gd name="T75" fmla="*/ 68 h 136"/>
                <a:gd name="T76" fmla="*/ 190 w 203"/>
                <a:gd name="T77" fmla="*/ 14 h 136"/>
                <a:gd name="T78" fmla="*/ 203 w 203"/>
                <a:gd name="T79" fmla="*/ 0 h 136"/>
                <a:gd name="T80" fmla="*/ 203 w 203"/>
                <a:gd name="T81" fmla="*/ 14 h 136"/>
                <a:gd name="T82" fmla="*/ 203 w 203"/>
                <a:gd name="T83" fmla="*/ 136 h 136"/>
                <a:gd name="T84" fmla="*/ 190 w 203"/>
                <a:gd name="T85" fmla="*/ 136 h 1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3"/>
                <a:gd name="T130" fmla="*/ 0 h 136"/>
                <a:gd name="T131" fmla="*/ 203 w 203"/>
                <a:gd name="T132" fmla="*/ 136 h 1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3" h="136">
                  <a:moveTo>
                    <a:pt x="190" y="136"/>
                  </a:moveTo>
                  <a:lnTo>
                    <a:pt x="190" y="14"/>
                  </a:lnTo>
                  <a:lnTo>
                    <a:pt x="203" y="27"/>
                  </a:lnTo>
                  <a:lnTo>
                    <a:pt x="136" y="82"/>
                  </a:lnTo>
                  <a:lnTo>
                    <a:pt x="122" y="95"/>
                  </a:lnTo>
                  <a:lnTo>
                    <a:pt x="122" y="68"/>
                  </a:lnTo>
                  <a:lnTo>
                    <a:pt x="122" y="14"/>
                  </a:lnTo>
                  <a:lnTo>
                    <a:pt x="136" y="27"/>
                  </a:lnTo>
                  <a:lnTo>
                    <a:pt x="81" y="82"/>
                  </a:lnTo>
                  <a:lnTo>
                    <a:pt x="68" y="95"/>
                  </a:lnTo>
                  <a:lnTo>
                    <a:pt x="68" y="68"/>
                  </a:lnTo>
                  <a:lnTo>
                    <a:pt x="68" y="14"/>
                  </a:lnTo>
                  <a:lnTo>
                    <a:pt x="81" y="27"/>
                  </a:lnTo>
                  <a:lnTo>
                    <a:pt x="14" y="82"/>
                  </a:lnTo>
                  <a:lnTo>
                    <a:pt x="0" y="95"/>
                  </a:lnTo>
                  <a:lnTo>
                    <a:pt x="0" y="68"/>
                  </a:lnTo>
                  <a:lnTo>
                    <a:pt x="0" y="14"/>
                  </a:lnTo>
                  <a:lnTo>
                    <a:pt x="14" y="0"/>
                  </a:lnTo>
                  <a:lnTo>
                    <a:pt x="14" y="14"/>
                  </a:lnTo>
                  <a:lnTo>
                    <a:pt x="14" y="68"/>
                  </a:lnTo>
                  <a:lnTo>
                    <a:pt x="0" y="68"/>
                  </a:lnTo>
                  <a:lnTo>
                    <a:pt x="68" y="14"/>
                  </a:lnTo>
                  <a:lnTo>
                    <a:pt x="81" y="0"/>
                  </a:lnTo>
                  <a:lnTo>
                    <a:pt x="81" y="14"/>
                  </a:lnTo>
                  <a:lnTo>
                    <a:pt x="81" y="68"/>
                  </a:lnTo>
                  <a:lnTo>
                    <a:pt x="68" y="68"/>
                  </a:lnTo>
                  <a:lnTo>
                    <a:pt x="122" y="14"/>
                  </a:lnTo>
                  <a:lnTo>
                    <a:pt x="136" y="0"/>
                  </a:lnTo>
                  <a:lnTo>
                    <a:pt x="136" y="14"/>
                  </a:lnTo>
                  <a:lnTo>
                    <a:pt x="136" y="68"/>
                  </a:lnTo>
                  <a:lnTo>
                    <a:pt x="122" y="68"/>
                  </a:lnTo>
                  <a:lnTo>
                    <a:pt x="190" y="14"/>
                  </a:lnTo>
                  <a:lnTo>
                    <a:pt x="203" y="0"/>
                  </a:lnTo>
                  <a:lnTo>
                    <a:pt x="203" y="14"/>
                  </a:lnTo>
                  <a:lnTo>
                    <a:pt x="203" y="136"/>
                  </a:lnTo>
                  <a:lnTo>
                    <a:pt x="190" y="1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076" name="Freeform 241"/>
            <p:cNvSpPr>
              <a:spLocks noChangeAspect="1"/>
            </p:cNvSpPr>
            <p:nvPr/>
          </p:nvSpPr>
          <p:spPr bwMode="auto">
            <a:xfrm>
              <a:off x="1253" y="2219"/>
              <a:ext cx="68" cy="68"/>
            </a:xfrm>
            <a:custGeom>
              <a:avLst/>
              <a:gdLst>
                <a:gd name="T0" fmla="*/ 68 w 68"/>
                <a:gd name="T1" fmla="*/ 13 h 68"/>
                <a:gd name="T2" fmla="*/ 13 w 68"/>
                <a:gd name="T3" fmla="*/ 68 h 68"/>
                <a:gd name="T4" fmla="*/ 0 w 68"/>
                <a:gd name="T5" fmla="*/ 54 h 68"/>
                <a:gd name="T6" fmla="*/ 0 w 68"/>
                <a:gd name="T7" fmla="*/ 54 h 68"/>
                <a:gd name="T8" fmla="*/ 0 w 68"/>
                <a:gd name="T9" fmla="*/ 54 h 68"/>
                <a:gd name="T10" fmla="*/ 54 w 68"/>
                <a:gd name="T11" fmla="*/ 0 h 68"/>
                <a:gd name="T12" fmla="*/ 68 w 68"/>
                <a:gd name="T13" fmla="*/ 13 h 68"/>
                <a:gd name="T14" fmla="*/ 0 60000 65536"/>
                <a:gd name="T15" fmla="*/ 0 60000 65536"/>
                <a:gd name="T16" fmla="*/ 0 60000 65536"/>
                <a:gd name="T17" fmla="*/ 0 60000 65536"/>
                <a:gd name="T18" fmla="*/ 0 60000 65536"/>
                <a:gd name="T19" fmla="*/ 0 60000 65536"/>
                <a:gd name="T20" fmla="*/ 0 60000 65536"/>
                <a:gd name="T21" fmla="*/ 0 w 68"/>
                <a:gd name="T22" fmla="*/ 0 h 68"/>
                <a:gd name="T23" fmla="*/ 68 w 68"/>
                <a:gd name="T24" fmla="*/ 68 h 6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8" h="68">
                  <a:moveTo>
                    <a:pt x="68" y="13"/>
                  </a:moveTo>
                  <a:lnTo>
                    <a:pt x="13" y="68"/>
                  </a:lnTo>
                  <a:lnTo>
                    <a:pt x="0" y="54"/>
                  </a:lnTo>
                  <a:lnTo>
                    <a:pt x="54" y="0"/>
                  </a:lnTo>
                  <a:lnTo>
                    <a:pt x="68"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077" name="Rectangle 243"/>
            <p:cNvSpPr>
              <a:spLocks noChangeAspect="1" noChangeArrowheads="1"/>
            </p:cNvSpPr>
            <p:nvPr/>
          </p:nvSpPr>
          <p:spPr bwMode="auto">
            <a:xfrm>
              <a:off x="1253" y="2273"/>
              <a:ext cx="13" cy="6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78" name="Freeform 244"/>
            <p:cNvSpPr>
              <a:spLocks noChangeAspect="1"/>
            </p:cNvSpPr>
            <p:nvPr/>
          </p:nvSpPr>
          <p:spPr bwMode="auto">
            <a:xfrm>
              <a:off x="3139" y="2829"/>
              <a:ext cx="122" cy="81"/>
            </a:xfrm>
            <a:custGeom>
              <a:avLst/>
              <a:gdLst>
                <a:gd name="T0" fmla="*/ 0 w 122"/>
                <a:gd name="T1" fmla="*/ 41 h 81"/>
                <a:gd name="T2" fmla="*/ 0 w 122"/>
                <a:gd name="T3" fmla="*/ 0 h 81"/>
                <a:gd name="T4" fmla="*/ 0 w 122"/>
                <a:gd name="T5" fmla="*/ 0 h 81"/>
                <a:gd name="T6" fmla="*/ 0 w 122"/>
                <a:gd name="T7" fmla="*/ 0 h 81"/>
                <a:gd name="T8" fmla="*/ 122 w 122"/>
                <a:gd name="T9" fmla="*/ 41 h 81"/>
                <a:gd name="T10" fmla="*/ 122 w 122"/>
                <a:gd name="T11" fmla="*/ 54 h 81"/>
                <a:gd name="T12" fmla="*/ 122 w 122"/>
                <a:gd name="T13" fmla="*/ 54 h 81"/>
                <a:gd name="T14" fmla="*/ 0 w 122"/>
                <a:gd name="T15" fmla="*/ 81 h 81"/>
                <a:gd name="T16" fmla="*/ 0 w 122"/>
                <a:gd name="T17" fmla="*/ 81 h 81"/>
                <a:gd name="T18" fmla="*/ 0 w 122"/>
                <a:gd name="T19" fmla="*/ 68 h 81"/>
                <a:gd name="T20" fmla="*/ 0 w 122"/>
                <a:gd name="T21" fmla="*/ 68 h 81"/>
                <a:gd name="T22" fmla="*/ 122 w 122"/>
                <a:gd name="T23" fmla="*/ 41 h 81"/>
                <a:gd name="T24" fmla="*/ 122 w 122"/>
                <a:gd name="T25" fmla="*/ 54 h 81"/>
                <a:gd name="T26" fmla="*/ 122 w 122"/>
                <a:gd name="T27" fmla="*/ 54 h 81"/>
                <a:gd name="T28" fmla="*/ 0 w 122"/>
                <a:gd name="T29" fmla="*/ 14 h 81"/>
                <a:gd name="T30" fmla="*/ 0 w 122"/>
                <a:gd name="T31" fmla="*/ 0 h 81"/>
                <a:gd name="T32" fmla="*/ 13 w 122"/>
                <a:gd name="T33" fmla="*/ 0 h 81"/>
                <a:gd name="T34" fmla="*/ 13 w 122"/>
                <a:gd name="T35" fmla="*/ 41 h 81"/>
                <a:gd name="T36" fmla="*/ 0 w 122"/>
                <a:gd name="T37" fmla="*/ 41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2"/>
                <a:gd name="T58" fmla="*/ 0 h 81"/>
                <a:gd name="T59" fmla="*/ 122 w 122"/>
                <a:gd name="T60" fmla="*/ 81 h 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2" h="81">
                  <a:moveTo>
                    <a:pt x="0" y="41"/>
                  </a:moveTo>
                  <a:lnTo>
                    <a:pt x="0" y="0"/>
                  </a:lnTo>
                  <a:lnTo>
                    <a:pt x="122" y="41"/>
                  </a:lnTo>
                  <a:lnTo>
                    <a:pt x="122" y="54"/>
                  </a:lnTo>
                  <a:lnTo>
                    <a:pt x="0" y="81"/>
                  </a:lnTo>
                  <a:lnTo>
                    <a:pt x="0" y="68"/>
                  </a:lnTo>
                  <a:lnTo>
                    <a:pt x="122" y="41"/>
                  </a:lnTo>
                  <a:lnTo>
                    <a:pt x="122" y="54"/>
                  </a:lnTo>
                  <a:lnTo>
                    <a:pt x="0" y="14"/>
                  </a:lnTo>
                  <a:lnTo>
                    <a:pt x="0" y="0"/>
                  </a:lnTo>
                  <a:lnTo>
                    <a:pt x="13" y="0"/>
                  </a:lnTo>
                  <a:lnTo>
                    <a:pt x="13" y="41"/>
                  </a:lnTo>
                  <a:lnTo>
                    <a:pt x="0" y="4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079" name="Freeform 245"/>
            <p:cNvSpPr>
              <a:spLocks noChangeAspect="1"/>
            </p:cNvSpPr>
            <p:nvPr/>
          </p:nvSpPr>
          <p:spPr bwMode="auto">
            <a:xfrm>
              <a:off x="3139" y="2870"/>
              <a:ext cx="13" cy="27"/>
            </a:xfrm>
            <a:custGeom>
              <a:avLst/>
              <a:gdLst>
                <a:gd name="T0" fmla="*/ 0 w 13"/>
                <a:gd name="T1" fmla="*/ 27 h 27"/>
                <a:gd name="T2" fmla="*/ 0 w 13"/>
                <a:gd name="T3" fmla="*/ 0 h 27"/>
                <a:gd name="T4" fmla="*/ 13 w 13"/>
                <a:gd name="T5" fmla="*/ 0 h 27"/>
                <a:gd name="T6" fmla="*/ 13 w 13"/>
                <a:gd name="T7" fmla="*/ 0 h 27"/>
                <a:gd name="T8" fmla="*/ 13 w 13"/>
                <a:gd name="T9" fmla="*/ 0 h 27"/>
                <a:gd name="T10" fmla="*/ 13 w 13"/>
                <a:gd name="T11" fmla="*/ 27 h 27"/>
                <a:gd name="T12" fmla="*/ 0 w 13"/>
                <a:gd name="T13" fmla="*/ 27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0" y="27"/>
                  </a:moveTo>
                  <a:lnTo>
                    <a:pt x="0" y="0"/>
                  </a:lnTo>
                  <a:lnTo>
                    <a:pt x="13" y="0"/>
                  </a:lnTo>
                  <a:lnTo>
                    <a:pt x="13" y="27"/>
                  </a:lnTo>
                  <a:lnTo>
                    <a:pt x="0" y="27"/>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080" name="Freeform 246"/>
            <p:cNvSpPr>
              <a:spLocks noChangeAspect="1"/>
            </p:cNvSpPr>
            <p:nvPr/>
          </p:nvSpPr>
          <p:spPr bwMode="auto">
            <a:xfrm>
              <a:off x="3139" y="2829"/>
              <a:ext cx="122" cy="68"/>
            </a:xfrm>
            <a:custGeom>
              <a:avLst/>
              <a:gdLst>
                <a:gd name="T0" fmla="*/ 0 w 122"/>
                <a:gd name="T1" fmla="*/ 41 h 68"/>
                <a:gd name="T2" fmla="*/ 0 w 122"/>
                <a:gd name="T3" fmla="*/ 0 h 68"/>
                <a:gd name="T4" fmla="*/ 122 w 122"/>
                <a:gd name="T5" fmla="*/ 41 h 68"/>
                <a:gd name="T6" fmla="*/ 0 w 122"/>
                <a:gd name="T7" fmla="*/ 68 h 68"/>
                <a:gd name="T8" fmla="*/ 0 w 122"/>
                <a:gd name="T9" fmla="*/ 41 h 68"/>
                <a:gd name="T10" fmla="*/ 0 60000 65536"/>
                <a:gd name="T11" fmla="*/ 0 60000 65536"/>
                <a:gd name="T12" fmla="*/ 0 60000 65536"/>
                <a:gd name="T13" fmla="*/ 0 60000 65536"/>
                <a:gd name="T14" fmla="*/ 0 60000 65536"/>
                <a:gd name="T15" fmla="*/ 0 w 122"/>
                <a:gd name="T16" fmla="*/ 0 h 68"/>
                <a:gd name="T17" fmla="*/ 122 w 122"/>
                <a:gd name="T18" fmla="*/ 68 h 68"/>
              </a:gdLst>
              <a:ahLst/>
              <a:cxnLst>
                <a:cxn ang="T10">
                  <a:pos x="T0" y="T1"/>
                </a:cxn>
                <a:cxn ang="T11">
                  <a:pos x="T2" y="T3"/>
                </a:cxn>
                <a:cxn ang="T12">
                  <a:pos x="T4" y="T5"/>
                </a:cxn>
                <a:cxn ang="T13">
                  <a:pos x="T6" y="T7"/>
                </a:cxn>
                <a:cxn ang="T14">
                  <a:pos x="T8" y="T9"/>
                </a:cxn>
              </a:cxnLst>
              <a:rect l="T15" t="T16" r="T17" b="T18"/>
              <a:pathLst>
                <a:path w="122" h="68">
                  <a:moveTo>
                    <a:pt x="0" y="41"/>
                  </a:moveTo>
                  <a:lnTo>
                    <a:pt x="0" y="0"/>
                  </a:lnTo>
                  <a:lnTo>
                    <a:pt x="122" y="41"/>
                  </a:lnTo>
                  <a:lnTo>
                    <a:pt x="0" y="68"/>
                  </a:lnTo>
                  <a:lnTo>
                    <a:pt x="0" y="4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081" name="Rectangle 249"/>
            <p:cNvSpPr>
              <a:spLocks noChangeAspect="1" noChangeArrowheads="1"/>
            </p:cNvSpPr>
            <p:nvPr/>
          </p:nvSpPr>
          <p:spPr bwMode="auto">
            <a:xfrm>
              <a:off x="1497" y="2870"/>
              <a:ext cx="1628"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82" name="Freeform 250"/>
            <p:cNvSpPr>
              <a:spLocks noChangeAspect="1"/>
            </p:cNvSpPr>
            <p:nvPr/>
          </p:nvSpPr>
          <p:spPr bwMode="auto">
            <a:xfrm>
              <a:off x="2569" y="2246"/>
              <a:ext cx="136" cy="81"/>
            </a:xfrm>
            <a:custGeom>
              <a:avLst/>
              <a:gdLst>
                <a:gd name="T0" fmla="*/ 136 w 136"/>
                <a:gd name="T1" fmla="*/ 54 h 81"/>
                <a:gd name="T2" fmla="*/ 136 w 136"/>
                <a:gd name="T3" fmla="*/ 81 h 81"/>
                <a:gd name="T4" fmla="*/ 136 w 136"/>
                <a:gd name="T5" fmla="*/ 81 h 81"/>
                <a:gd name="T6" fmla="*/ 136 w 136"/>
                <a:gd name="T7" fmla="*/ 81 h 81"/>
                <a:gd name="T8" fmla="*/ 0 w 136"/>
                <a:gd name="T9" fmla="*/ 54 h 81"/>
                <a:gd name="T10" fmla="*/ 0 w 136"/>
                <a:gd name="T11" fmla="*/ 41 h 81"/>
                <a:gd name="T12" fmla="*/ 0 w 136"/>
                <a:gd name="T13" fmla="*/ 41 h 81"/>
                <a:gd name="T14" fmla="*/ 136 w 136"/>
                <a:gd name="T15" fmla="*/ 0 h 81"/>
                <a:gd name="T16" fmla="*/ 136 w 136"/>
                <a:gd name="T17" fmla="*/ 0 h 81"/>
                <a:gd name="T18" fmla="*/ 136 w 136"/>
                <a:gd name="T19" fmla="*/ 13 h 81"/>
                <a:gd name="T20" fmla="*/ 136 w 136"/>
                <a:gd name="T21" fmla="*/ 13 h 81"/>
                <a:gd name="T22" fmla="*/ 0 w 136"/>
                <a:gd name="T23" fmla="*/ 54 h 81"/>
                <a:gd name="T24" fmla="*/ 0 w 136"/>
                <a:gd name="T25" fmla="*/ 54 h 81"/>
                <a:gd name="T26" fmla="*/ 0 w 136"/>
                <a:gd name="T27" fmla="*/ 41 h 81"/>
                <a:gd name="T28" fmla="*/ 136 w 136"/>
                <a:gd name="T29" fmla="*/ 68 h 81"/>
                <a:gd name="T30" fmla="*/ 136 w 136"/>
                <a:gd name="T31" fmla="*/ 81 h 81"/>
                <a:gd name="T32" fmla="*/ 122 w 136"/>
                <a:gd name="T33" fmla="*/ 81 h 81"/>
                <a:gd name="T34" fmla="*/ 122 w 136"/>
                <a:gd name="T35" fmla="*/ 54 h 81"/>
                <a:gd name="T36" fmla="*/ 136 w 136"/>
                <a:gd name="T37" fmla="*/ 54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6"/>
                <a:gd name="T58" fmla="*/ 0 h 81"/>
                <a:gd name="T59" fmla="*/ 136 w 136"/>
                <a:gd name="T60" fmla="*/ 81 h 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6" h="81">
                  <a:moveTo>
                    <a:pt x="136" y="54"/>
                  </a:moveTo>
                  <a:lnTo>
                    <a:pt x="136" y="81"/>
                  </a:lnTo>
                  <a:lnTo>
                    <a:pt x="0" y="54"/>
                  </a:lnTo>
                  <a:lnTo>
                    <a:pt x="0" y="41"/>
                  </a:lnTo>
                  <a:lnTo>
                    <a:pt x="136" y="0"/>
                  </a:lnTo>
                  <a:lnTo>
                    <a:pt x="136" y="13"/>
                  </a:lnTo>
                  <a:lnTo>
                    <a:pt x="0" y="54"/>
                  </a:lnTo>
                  <a:lnTo>
                    <a:pt x="0" y="41"/>
                  </a:lnTo>
                  <a:lnTo>
                    <a:pt x="136" y="68"/>
                  </a:lnTo>
                  <a:lnTo>
                    <a:pt x="136" y="81"/>
                  </a:lnTo>
                  <a:lnTo>
                    <a:pt x="122" y="81"/>
                  </a:lnTo>
                  <a:lnTo>
                    <a:pt x="122" y="54"/>
                  </a:lnTo>
                  <a:lnTo>
                    <a:pt x="136" y="5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083" name="Freeform 251"/>
            <p:cNvSpPr>
              <a:spLocks noChangeAspect="1"/>
            </p:cNvSpPr>
            <p:nvPr/>
          </p:nvSpPr>
          <p:spPr bwMode="auto">
            <a:xfrm>
              <a:off x="2691" y="2259"/>
              <a:ext cx="14" cy="41"/>
            </a:xfrm>
            <a:custGeom>
              <a:avLst/>
              <a:gdLst>
                <a:gd name="T0" fmla="*/ 14 w 14"/>
                <a:gd name="T1" fmla="*/ 0 h 41"/>
                <a:gd name="T2" fmla="*/ 14 w 14"/>
                <a:gd name="T3" fmla="*/ 41 h 41"/>
                <a:gd name="T4" fmla="*/ 0 w 14"/>
                <a:gd name="T5" fmla="*/ 41 h 41"/>
                <a:gd name="T6" fmla="*/ 0 w 14"/>
                <a:gd name="T7" fmla="*/ 41 h 41"/>
                <a:gd name="T8" fmla="*/ 0 w 14"/>
                <a:gd name="T9" fmla="*/ 41 h 41"/>
                <a:gd name="T10" fmla="*/ 0 w 14"/>
                <a:gd name="T11" fmla="*/ 0 h 41"/>
                <a:gd name="T12" fmla="*/ 14 w 14"/>
                <a:gd name="T13" fmla="*/ 0 h 41"/>
                <a:gd name="T14" fmla="*/ 0 60000 65536"/>
                <a:gd name="T15" fmla="*/ 0 60000 65536"/>
                <a:gd name="T16" fmla="*/ 0 60000 65536"/>
                <a:gd name="T17" fmla="*/ 0 60000 65536"/>
                <a:gd name="T18" fmla="*/ 0 60000 65536"/>
                <a:gd name="T19" fmla="*/ 0 60000 65536"/>
                <a:gd name="T20" fmla="*/ 0 60000 65536"/>
                <a:gd name="T21" fmla="*/ 0 w 14"/>
                <a:gd name="T22" fmla="*/ 0 h 41"/>
                <a:gd name="T23" fmla="*/ 14 w 14"/>
                <a:gd name="T24" fmla="*/ 41 h 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41">
                  <a:moveTo>
                    <a:pt x="14" y="0"/>
                  </a:moveTo>
                  <a:lnTo>
                    <a:pt x="14" y="41"/>
                  </a:lnTo>
                  <a:lnTo>
                    <a:pt x="0" y="41"/>
                  </a:lnTo>
                  <a:lnTo>
                    <a:pt x="0" y="0"/>
                  </a:lnTo>
                  <a:lnTo>
                    <a:pt x="14"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084" name="Freeform 252"/>
            <p:cNvSpPr>
              <a:spLocks noChangeAspect="1"/>
            </p:cNvSpPr>
            <p:nvPr/>
          </p:nvSpPr>
          <p:spPr bwMode="auto">
            <a:xfrm>
              <a:off x="2569" y="2259"/>
              <a:ext cx="136" cy="68"/>
            </a:xfrm>
            <a:custGeom>
              <a:avLst/>
              <a:gdLst>
                <a:gd name="T0" fmla="*/ 136 w 136"/>
                <a:gd name="T1" fmla="*/ 41 h 68"/>
                <a:gd name="T2" fmla="*/ 136 w 136"/>
                <a:gd name="T3" fmla="*/ 68 h 68"/>
                <a:gd name="T4" fmla="*/ 0 w 136"/>
                <a:gd name="T5" fmla="*/ 41 h 68"/>
                <a:gd name="T6" fmla="*/ 136 w 136"/>
                <a:gd name="T7" fmla="*/ 0 h 68"/>
                <a:gd name="T8" fmla="*/ 136 w 136"/>
                <a:gd name="T9" fmla="*/ 41 h 68"/>
                <a:gd name="T10" fmla="*/ 0 60000 65536"/>
                <a:gd name="T11" fmla="*/ 0 60000 65536"/>
                <a:gd name="T12" fmla="*/ 0 60000 65536"/>
                <a:gd name="T13" fmla="*/ 0 60000 65536"/>
                <a:gd name="T14" fmla="*/ 0 60000 65536"/>
                <a:gd name="T15" fmla="*/ 0 w 136"/>
                <a:gd name="T16" fmla="*/ 0 h 68"/>
                <a:gd name="T17" fmla="*/ 136 w 136"/>
                <a:gd name="T18" fmla="*/ 68 h 68"/>
              </a:gdLst>
              <a:ahLst/>
              <a:cxnLst>
                <a:cxn ang="T10">
                  <a:pos x="T0" y="T1"/>
                </a:cxn>
                <a:cxn ang="T11">
                  <a:pos x="T2" y="T3"/>
                </a:cxn>
                <a:cxn ang="T12">
                  <a:pos x="T4" y="T5"/>
                </a:cxn>
                <a:cxn ang="T13">
                  <a:pos x="T6" y="T7"/>
                </a:cxn>
                <a:cxn ang="T14">
                  <a:pos x="T8" y="T9"/>
                </a:cxn>
              </a:cxnLst>
              <a:rect l="T15" t="T16" r="T17" b="T18"/>
              <a:pathLst>
                <a:path w="136" h="68">
                  <a:moveTo>
                    <a:pt x="136" y="41"/>
                  </a:moveTo>
                  <a:lnTo>
                    <a:pt x="136" y="68"/>
                  </a:lnTo>
                  <a:lnTo>
                    <a:pt x="0" y="41"/>
                  </a:lnTo>
                  <a:lnTo>
                    <a:pt x="136" y="0"/>
                  </a:lnTo>
                  <a:lnTo>
                    <a:pt x="136" y="4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085" name="Rectangle 253"/>
            <p:cNvSpPr>
              <a:spLocks noChangeAspect="1" noChangeArrowheads="1"/>
            </p:cNvSpPr>
            <p:nvPr/>
          </p:nvSpPr>
          <p:spPr bwMode="auto">
            <a:xfrm>
              <a:off x="3003" y="2300"/>
              <a:ext cx="1"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86" name="Rectangle 255"/>
            <p:cNvSpPr>
              <a:spLocks noChangeAspect="1" noChangeArrowheads="1"/>
            </p:cNvSpPr>
            <p:nvPr/>
          </p:nvSpPr>
          <p:spPr bwMode="auto">
            <a:xfrm>
              <a:off x="2705" y="2300"/>
              <a:ext cx="298"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87" name="Rectangle 258"/>
            <p:cNvSpPr>
              <a:spLocks noChangeAspect="1" noChangeArrowheads="1"/>
            </p:cNvSpPr>
            <p:nvPr/>
          </p:nvSpPr>
          <p:spPr bwMode="auto">
            <a:xfrm>
              <a:off x="1497" y="1893"/>
              <a:ext cx="814"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88" name="Freeform 259"/>
            <p:cNvSpPr>
              <a:spLocks noChangeAspect="1"/>
            </p:cNvSpPr>
            <p:nvPr/>
          </p:nvSpPr>
          <p:spPr bwMode="auto">
            <a:xfrm>
              <a:off x="2189" y="1893"/>
              <a:ext cx="122" cy="41"/>
            </a:xfrm>
            <a:custGeom>
              <a:avLst/>
              <a:gdLst>
                <a:gd name="T0" fmla="*/ 0 w 122"/>
                <a:gd name="T1" fmla="*/ 0 h 41"/>
                <a:gd name="T2" fmla="*/ 0 w 122"/>
                <a:gd name="T3" fmla="*/ 41 h 41"/>
                <a:gd name="T4" fmla="*/ 122 w 122"/>
                <a:gd name="T5" fmla="*/ 0 h 41"/>
                <a:gd name="T6" fmla="*/ 0 w 122"/>
                <a:gd name="T7" fmla="*/ 0 h 41"/>
                <a:gd name="T8" fmla="*/ 0 60000 65536"/>
                <a:gd name="T9" fmla="*/ 0 60000 65536"/>
                <a:gd name="T10" fmla="*/ 0 60000 65536"/>
                <a:gd name="T11" fmla="*/ 0 60000 65536"/>
                <a:gd name="T12" fmla="*/ 0 w 122"/>
                <a:gd name="T13" fmla="*/ 0 h 41"/>
                <a:gd name="T14" fmla="*/ 122 w 122"/>
                <a:gd name="T15" fmla="*/ 41 h 41"/>
              </a:gdLst>
              <a:ahLst/>
              <a:cxnLst>
                <a:cxn ang="T8">
                  <a:pos x="T0" y="T1"/>
                </a:cxn>
                <a:cxn ang="T9">
                  <a:pos x="T2" y="T3"/>
                </a:cxn>
                <a:cxn ang="T10">
                  <a:pos x="T4" y="T5"/>
                </a:cxn>
                <a:cxn ang="T11">
                  <a:pos x="T6" y="T7"/>
                </a:cxn>
              </a:cxnLst>
              <a:rect l="T12" t="T13" r="T14" b="T15"/>
              <a:pathLst>
                <a:path w="122" h="41">
                  <a:moveTo>
                    <a:pt x="0" y="0"/>
                  </a:moveTo>
                  <a:lnTo>
                    <a:pt x="0" y="41"/>
                  </a:lnTo>
                  <a:lnTo>
                    <a:pt x="122" y="0"/>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089" name="Freeform 260"/>
            <p:cNvSpPr>
              <a:spLocks noChangeAspect="1"/>
            </p:cNvSpPr>
            <p:nvPr/>
          </p:nvSpPr>
          <p:spPr bwMode="auto">
            <a:xfrm>
              <a:off x="2189" y="1893"/>
              <a:ext cx="122" cy="54"/>
            </a:xfrm>
            <a:custGeom>
              <a:avLst/>
              <a:gdLst>
                <a:gd name="T0" fmla="*/ 14 w 122"/>
                <a:gd name="T1" fmla="*/ 0 h 54"/>
                <a:gd name="T2" fmla="*/ 14 w 122"/>
                <a:gd name="T3" fmla="*/ 41 h 54"/>
                <a:gd name="T4" fmla="*/ 0 w 122"/>
                <a:gd name="T5" fmla="*/ 54 h 54"/>
                <a:gd name="T6" fmla="*/ 0 w 122"/>
                <a:gd name="T7" fmla="*/ 41 h 54"/>
                <a:gd name="T8" fmla="*/ 122 w 122"/>
                <a:gd name="T9" fmla="*/ 0 h 54"/>
                <a:gd name="T10" fmla="*/ 122 w 122"/>
                <a:gd name="T11" fmla="*/ 14 h 54"/>
                <a:gd name="T12" fmla="*/ 122 w 122"/>
                <a:gd name="T13" fmla="*/ 0 h 54"/>
                <a:gd name="T14" fmla="*/ 122 w 122"/>
                <a:gd name="T15" fmla="*/ 14 h 54"/>
                <a:gd name="T16" fmla="*/ 0 w 122"/>
                <a:gd name="T17" fmla="*/ 54 h 54"/>
                <a:gd name="T18" fmla="*/ 0 w 122"/>
                <a:gd name="T19" fmla="*/ 54 h 54"/>
                <a:gd name="T20" fmla="*/ 0 w 122"/>
                <a:gd name="T21" fmla="*/ 41 h 54"/>
                <a:gd name="T22" fmla="*/ 0 w 122"/>
                <a:gd name="T23" fmla="*/ 0 h 54"/>
                <a:gd name="T24" fmla="*/ 14 w 122"/>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2"/>
                <a:gd name="T40" fmla="*/ 0 h 54"/>
                <a:gd name="T41" fmla="*/ 122 w 122"/>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2" h="54">
                  <a:moveTo>
                    <a:pt x="14" y="0"/>
                  </a:moveTo>
                  <a:lnTo>
                    <a:pt x="14" y="41"/>
                  </a:lnTo>
                  <a:lnTo>
                    <a:pt x="0" y="54"/>
                  </a:lnTo>
                  <a:lnTo>
                    <a:pt x="0" y="41"/>
                  </a:lnTo>
                  <a:lnTo>
                    <a:pt x="122" y="0"/>
                  </a:lnTo>
                  <a:lnTo>
                    <a:pt x="122" y="14"/>
                  </a:lnTo>
                  <a:lnTo>
                    <a:pt x="122" y="0"/>
                  </a:lnTo>
                  <a:lnTo>
                    <a:pt x="122" y="14"/>
                  </a:lnTo>
                  <a:lnTo>
                    <a:pt x="0" y="54"/>
                  </a:lnTo>
                  <a:lnTo>
                    <a:pt x="0" y="41"/>
                  </a:lnTo>
                  <a:lnTo>
                    <a:pt x="0" y="0"/>
                  </a:lnTo>
                  <a:lnTo>
                    <a:pt x="14"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090" name="Rectangle 261"/>
            <p:cNvSpPr>
              <a:spLocks noChangeAspect="1" noChangeArrowheads="1"/>
            </p:cNvSpPr>
            <p:nvPr/>
          </p:nvSpPr>
          <p:spPr bwMode="auto">
            <a:xfrm>
              <a:off x="2189" y="1893"/>
              <a:ext cx="122"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91" name="Rectangle 262"/>
            <p:cNvSpPr>
              <a:spLocks noChangeAspect="1" noChangeArrowheads="1"/>
            </p:cNvSpPr>
            <p:nvPr/>
          </p:nvSpPr>
          <p:spPr bwMode="auto">
            <a:xfrm>
              <a:off x="2759" y="2314"/>
              <a:ext cx="261" cy="128"/>
            </a:xfrm>
            <a:prstGeom prst="rect">
              <a:avLst/>
            </a:prstGeom>
            <a:noFill/>
            <a:ln w="9525">
              <a:noFill/>
              <a:miter lim="800000"/>
              <a:headEnd/>
              <a:tailEnd/>
            </a:ln>
          </p:spPr>
          <p:txBody>
            <a:bodyPr wrap="none" lIns="0" tIns="0" rIns="0" bIns="0">
              <a:spAutoFit/>
            </a:bodyPr>
            <a:lstStyle/>
            <a:p>
              <a:r>
                <a:rPr lang="en-US" sz="1200" i="1" u="none">
                  <a:solidFill>
                    <a:srgbClr val="000000"/>
                  </a:solidFill>
                </a:rPr>
                <a:t>event</a:t>
              </a:r>
              <a:endParaRPr lang="en-US" sz="1600" b="1" u="none"/>
            </a:p>
          </p:txBody>
        </p:sp>
        <p:sp>
          <p:nvSpPr>
            <p:cNvPr id="171092" name="Rectangle 263"/>
            <p:cNvSpPr>
              <a:spLocks noChangeAspect="1" noChangeArrowheads="1"/>
            </p:cNvSpPr>
            <p:nvPr/>
          </p:nvSpPr>
          <p:spPr bwMode="auto">
            <a:xfrm>
              <a:off x="3778" y="2721"/>
              <a:ext cx="260" cy="127"/>
            </a:xfrm>
            <a:prstGeom prst="rect">
              <a:avLst/>
            </a:prstGeom>
            <a:noFill/>
            <a:ln w="9525">
              <a:noFill/>
              <a:miter lim="800000"/>
              <a:headEnd/>
              <a:tailEnd/>
            </a:ln>
          </p:spPr>
          <p:txBody>
            <a:bodyPr wrap="none" lIns="0" tIns="0" rIns="0" bIns="0">
              <a:spAutoFit/>
            </a:bodyPr>
            <a:lstStyle/>
            <a:p>
              <a:r>
                <a:rPr lang="en-US" sz="1200" i="1" u="none">
                  <a:solidFill>
                    <a:srgbClr val="000000"/>
                  </a:solidFill>
                </a:rPr>
                <a:t>event</a:t>
              </a:r>
              <a:endParaRPr lang="en-US" sz="1600" b="1" u="none"/>
            </a:p>
          </p:txBody>
        </p:sp>
        <p:sp>
          <p:nvSpPr>
            <p:cNvPr id="171093" name="Rectangle 264"/>
            <p:cNvSpPr>
              <a:spLocks noChangeAspect="1" noChangeArrowheads="1"/>
            </p:cNvSpPr>
            <p:nvPr/>
          </p:nvSpPr>
          <p:spPr bwMode="auto">
            <a:xfrm>
              <a:off x="628" y="1676"/>
              <a:ext cx="503" cy="128"/>
            </a:xfrm>
            <a:prstGeom prst="rect">
              <a:avLst/>
            </a:prstGeom>
            <a:noFill/>
            <a:ln w="9525">
              <a:noFill/>
              <a:miter lim="800000"/>
              <a:headEnd/>
              <a:tailEnd/>
            </a:ln>
          </p:spPr>
          <p:txBody>
            <a:bodyPr wrap="none" lIns="0" tIns="0" rIns="0" bIns="0">
              <a:spAutoFit/>
            </a:bodyPr>
            <a:lstStyle/>
            <a:p>
              <a:r>
                <a:rPr lang="en-US" sz="1200" i="1" u="none">
                  <a:solidFill>
                    <a:srgbClr val="000000"/>
                  </a:solidFill>
                </a:rPr>
                <a:t>Ev. Queue</a:t>
              </a:r>
              <a:endParaRPr lang="en-US" sz="1600" b="1" u="none"/>
            </a:p>
          </p:txBody>
        </p:sp>
        <p:sp>
          <p:nvSpPr>
            <p:cNvPr id="171094" name="Rectangle 265"/>
            <p:cNvSpPr>
              <a:spLocks noChangeAspect="1" noChangeArrowheads="1"/>
            </p:cNvSpPr>
            <p:nvPr/>
          </p:nvSpPr>
          <p:spPr bwMode="auto">
            <a:xfrm>
              <a:off x="642" y="1934"/>
              <a:ext cx="544" cy="128"/>
            </a:xfrm>
            <a:prstGeom prst="rect">
              <a:avLst/>
            </a:prstGeom>
            <a:noFill/>
            <a:ln w="9525">
              <a:noFill/>
              <a:miter lim="800000"/>
              <a:headEnd/>
              <a:tailEnd/>
            </a:ln>
          </p:spPr>
          <p:txBody>
            <a:bodyPr wrap="none" lIns="0" tIns="0" rIns="0" bIns="0">
              <a:spAutoFit/>
            </a:bodyPr>
            <a:lstStyle/>
            <a:p>
              <a:r>
                <a:rPr lang="en-US" sz="1200" u="none">
                  <a:solidFill>
                    <a:srgbClr val="000000"/>
                  </a:solidFill>
                </a:rPr>
                <a:t>operation ()</a:t>
              </a:r>
              <a:endParaRPr lang="en-US" sz="1600" b="1" u="none"/>
            </a:p>
          </p:txBody>
        </p:sp>
        <p:sp>
          <p:nvSpPr>
            <p:cNvPr id="171095" name="Rectangle 266"/>
            <p:cNvSpPr>
              <a:spLocks noChangeAspect="1" noChangeArrowheads="1"/>
            </p:cNvSpPr>
            <p:nvPr/>
          </p:nvSpPr>
          <p:spPr bwMode="auto">
            <a:xfrm>
              <a:off x="3003" y="740"/>
              <a:ext cx="814" cy="38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096" name="Rectangle 267"/>
            <p:cNvSpPr>
              <a:spLocks noChangeAspect="1" noChangeArrowheads="1"/>
            </p:cNvSpPr>
            <p:nvPr/>
          </p:nvSpPr>
          <p:spPr bwMode="auto">
            <a:xfrm>
              <a:off x="3003" y="713"/>
              <a:ext cx="709" cy="139"/>
            </a:xfrm>
            <a:prstGeom prst="rect">
              <a:avLst/>
            </a:prstGeom>
            <a:noFill/>
            <a:ln w="9525">
              <a:noFill/>
              <a:miter lim="800000"/>
              <a:headEnd/>
              <a:tailEnd/>
            </a:ln>
          </p:spPr>
          <p:txBody>
            <a:bodyPr wrap="none" lIns="0" tIns="0" rIns="0" bIns="0">
              <a:spAutoFit/>
            </a:bodyPr>
            <a:lstStyle/>
            <a:p>
              <a:r>
                <a:rPr lang="en-US" sz="1300" b="1" u="none">
                  <a:solidFill>
                    <a:srgbClr val="000000"/>
                  </a:solidFill>
                </a:rPr>
                <a:t>: Completion</a:t>
              </a:r>
              <a:endParaRPr lang="en-US" sz="1600" b="1" u="none"/>
            </a:p>
          </p:txBody>
        </p:sp>
        <p:sp>
          <p:nvSpPr>
            <p:cNvPr id="171097" name="Rectangle 268"/>
            <p:cNvSpPr>
              <a:spLocks noChangeAspect="1" noChangeArrowheads="1"/>
            </p:cNvSpPr>
            <p:nvPr/>
          </p:nvSpPr>
          <p:spPr bwMode="auto">
            <a:xfrm>
              <a:off x="3003" y="835"/>
              <a:ext cx="814"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098" name="Rectangle 269"/>
            <p:cNvSpPr>
              <a:spLocks noChangeAspect="1" noChangeArrowheads="1"/>
            </p:cNvSpPr>
            <p:nvPr/>
          </p:nvSpPr>
          <p:spPr bwMode="auto">
            <a:xfrm>
              <a:off x="3003" y="890"/>
              <a:ext cx="709" cy="139"/>
            </a:xfrm>
            <a:prstGeom prst="rect">
              <a:avLst/>
            </a:prstGeom>
            <a:noFill/>
            <a:ln w="9525">
              <a:noFill/>
              <a:miter lim="800000"/>
              <a:headEnd/>
              <a:tailEnd/>
            </a:ln>
          </p:spPr>
          <p:txBody>
            <a:bodyPr wrap="none" lIns="0" tIns="0" rIns="0" bIns="0">
              <a:spAutoFit/>
            </a:bodyPr>
            <a:lstStyle/>
            <a:p>
              <a:r>
                <a:rPr lang="en-US" sz="1300" b="1" u="none">
                  <a:solidFill>
                    <a:srgbClr val="000000"/>
                  </a:solidFill>
                </a:rPr>
                <a:t>Event Queue</a:t>
              </a:r>
              <a:endParaRPr lang="en-US" sz="1600" b="1" u="none"/>
            </a:p>
          </p:txBody>
        </p:sp>
        <p:sp>
          <p:nvSpPr>
            <p:cNvPr id="171099" name="Rectangle 270"/>
            <p:cNvSpPr>
              <a:spLocks noChangeAspect="1" noChangeArrowheads="1"/>
            </p:cNvSpPr>
            <p:nvPr/>
          </p:nvSpPr>
          <p:spPr bwMode="auto">
            <a:xfrm>
              <a:off x="3003" y="1012"/>
              <a:ext cx="81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00" name="Rectangle 271"/>
            <p:cNvSpPr>
              <a:spLocks noChangeAspect="1" noChangeArrowheads="1"/>
            </p:cNvSpPr>
            <p:nvPr/>
          </p:nvSpPr>
          <p:spPr bwMode="auto">
            <a:xfrm>
              <a:off x="3003" y="673"/>
              <a:ext cx="828"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01" name="Rectangle 272"/>
            <p:cNvSpPr>
              <a:spLocks noChangeAspect="1" noChangeArrowheads="1"/>
            </p:cNvSpPr>
            <p:nvPr/>
          </p:nvSpPr>
          <p:spPr bwMode="auto">
            <a:xfrm>
              <a:off x="3817" y="673"/>
              <a:ext cx="14" cy="46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02" name="Rectangle 273"/>
            <p:cNvSpPr>
              <a:spLocks noChangeAspect="1" noChangeArrowheads="1"/>
            </p:cNvSpPr>
            <p:nvPr/>
          </p:nvSpPr>
          <p:spPr bwMode="auto">
            <a:xfrm>
              <a:off x="3003" y="1120"/>
              <a:ext cx="814"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03" name="Rectangle 274"/>
            <p:cNvSpPr>
              <a:spLocks noChangeAspect="1" noChangeArrowheads="1"/>
            </p:cNvSpPr>
            <p:nvPr/>
          </p:nvSpPr>
          <p:spPr bwMode="auto">
            <a:xfrm>
              <a:off x="3003" y="673"/>
              <a:ext cx="14" cy="44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04" name="Rectangle 277"/>
            <p:cNvSpPr>
              <a:spLocks noChangeAspect="1" noChangeArrowheads="1"/>
            </p:cNvSpPr>
            <p:nvPr/>
          </p:nvSpPr>
          <p:spPr bwMode="auto">
            <a:xfrm>
              <a:off x="3410" y="1120"/>
              <a:ext cx="14" cy="297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05" name="Rectangle 278"/>
            <p:cNvSpPr>
              <a:spLocks noChangeAspect="1" noChangeArrowheads="1"/>
            </p:cNvSpPr>
            <p:nvPr/>
          </p:nvSpPr>
          <p:spPr bwMode="auto">
            <a:xfrm>
              <a:off x="3288" y="2829"/>
              <a:ext cx="244" cy="1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106" name="Rectangle 279"/>
            <p:cNvSpPr>
              <a:spLocks noChangeAspect="1" noChangeArrowheads="1"/>
            </p:cNvSpPr>
            <p:nvPr/>
          </p:nvSpPr>
          <p:spPr bwMode="auto">
            <a:xfrm>
              <a:off x="3288" y="2829"/>
              <a:ext cx="258"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07" name="Rectangle 280"/>
            <p:cNvSpPr>
              <a:spLocks noChangeAspect="1" noChangeArrowheads="1"/>
            </p:cNvSpPr>
            <p:nvPr/>
          </p:nvSpPr>
          <p:spPr bwMode="auto">
            <a:xfrm>
              <a:off x="3532" y="2829"/>
              <a:ext cx="14" cy="17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08" name="Rectangle 281"/>
            <p:cNvSpPr>
              <a:spLocks noChangeAspect="1" noChangeArrowheads="1"/>
            </p:cNvSpPr>
            <p:nvPr/>
          </p:nvSpPr>
          <p:spPr bwMode="auto">
            <a:xfrm>
              <a:off x="3288" y="2992"/>
              <a:ext cx="24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09" name="Rectangle 282"/>
            <p:cNvSpPr>
              <a:spLocks noChangeAspect="1" noChangeArrowheads="1"/>
            </p:cNvSpPr>
            <p:nvPr/>
          </p:nvSpPr>
          <p:spPr bwMode="auto">
            <a:xfrm>
              <a:off x="3288" y="2829"/>
              <a:ext cx="14" cy="1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10" name="Rectangle 283"/>
            <p:cNvSpPr>
              <a:spLocks noChangeAspect="1" noChangeArrowheads="1"/>
            </p:cNvSpPr>
            <p:nvPr/>
          </p:nvSpPr>
          <p:spPr bwMode="auto">
            <a:xfrm>
              <a:off x="1510" y="2938"/>
              <a:ext cx="136"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11" name="Freeform 284"/>
            <p:cNvSpPr>
              <a:spLocks noChangeAspect="1"/>
            </p:cNvSpPr>
            <p:nvPr/>
          </p:nvSpPr>
          <p:spPr bwMode="auto">
            <a:xfrm>
              <a:off x="1470" y="2938"/>
              <a:ext cx="176" cy="54"/>
            </a:xfrm>
            <a:custGeom>
              <a:avLst/>
              <a:gdLst>
                <a:gd name="T0" fmla="*/ 176 w 176"/>
                <a:gd name="T1" fmla="*/ 54 h 54"/>
                <a:gd name="T2" fmla="*/ 176 w 176"/>
                <a:gd name="T3" fmla="*/ 40 h 54"/>
                <a:gd name="T4" fmla="*/ 40 w 176"/>
                <a:gd name="T5" fmla="*/ 0 h 54"/>
                <a:gd name="T6" fmla="*/ 40 w 176"/>
                <a:gd name="T7" fmla="*/ 0 h 54"/>
                <a:gd name="T8" fmla="*/ 0 w 176"/>
                <a:gd name="T9" fmla="*/ 13 h 54"/>
                <a:gd name="T10" fmla="*/ 40 w 176"/>
                <a:gd name="T11" fmla="*/ 13 h 54"/>
                <a:gd name="T12" fmla="*/ 176 w 176"/>
                <a:gd name="T13" fmla="*/ 54 h 54"/>
                <a:gd name="T14" fmla="*/ 0 60000 65536"/>
                <a:gd name="T15" fmla="*/ 0 60000 65536"/>
                <a:gd name="T16" fmla="*/ 0 60000 65536"/>
                <a:gd name="T17" fmla="*/ 0 60000 65536"/>
                <a:gd name="T18" fmla="*/ 0 60000 65536"/>
                <a:gd name="T19" fmla="*/ 0 60000 65536"/>
                <a:gd name="T20" fmla="*/ 0 60000 65536"/>
                <a:gd name="T21" fmla="*/ 0 w 176"/>
                <a:gd name="T22" fmla="*/ 0 h 54"/>
                <a:gd name="T23" fmla="*/ 176 w 176"/>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6" h="54">
                  <a:moveTo>
                    <a:pt x="176" y="54"/>
                  </a:moveTo>
                  <a:lnTo>
                    <a:pt x="176" y="40"/>
                  </a:lnTo>
                  <a:lnTo>
                    <a:pt x="40" y="0"/>
                  </a:lnTo>
                  <a:lnTo>
                    <a:pt x="0" y="13"/>
                  </a:lnTo>
                  <a:lnTo>
                    <a:pt x="40" y="13"/>
                  </a:lnTo>
                  <a:lnTo>
                    <a:pt x="176" y="5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12" name="Freeform 285"/>
            <p:cNvSpPr>
              <a:spLocks noChangeAspect="1"/>
            </p:cNvSpPr>
            <p:nvPr/>
          </p:nvSpPr>
          <p:spPr bwMode="auto">
            <a:xfrm>
              <a:off x="1510" y="2897"/>
              <a:ext cx="136" cy="54"/>
            </a:xfrm>
            <a:custGeom>
              <a:avLst/>
              <a:gdLst>
                <a:gd name="T0" fmla="*/ 0 w 136"/>
                <a:gd name="T1" fmla="*/ 41 h 54"/>
                <a:gd name="T2" fmla="*/ 0 w 136"/>
                <a:gd name="T3" fmla="*/ 54 h 54"/>
                <a:gd name="T4" fmla="*/ 136 w 136"/>
                <a:gd name="T5" fmla="*/ 13 h 54"/>
                <a:gd name="T6" fmla="*/ 136 w 136"/>
                <a:gd name="T7" fmla="*/ 0 h 54"/>
                <a:gd name="T8" fmla="*/ 0 w 136"/>
                <a:gd name="T9" fmla="*/ 41 h 54"/>
                <a:gd name="T10" fmla="*/ 0 60000 65536"/>
                <a:gd name="T11" fmla="*/ 0 60000 65536"/>
                <a:gd name="T12" fmla="*/ 0 60000 65536"/>
                <a:gd name="T13" fmla="*/ 0 60000 65536"/>
                <a:gd name="T14" fmla="*/ 0 60000 65536"/>
                <a:gd name="T15" fmla="*/ 0 w 136"/>
                <a:gd name="T16" fmla="*/ 0 h 54"/>
                <a:gd name="T17" fmla="*/ 136 w 136"/>
                <a:gd name="T18" fmla="*/ 54 h 54"/>
              </a:gdLst>
              <a:ahLst/>
              <a:cxnLst>
                <a:cxn ang="T10">
                  <a:pos x="T0" y="T1"/>
                </a:cxn>
                <a:cxn ang="T11">
                  <a:pos x="T2" y="T3"/>
                </a:cxn>
                <a:cxn ang="T12">
                  <a:pos x="T4" y="T5"/>
                </a:cxn>
                <a:cxn ang="T13">
                  <a:pos x="T6" y="T7"/>
                </a:cxn>
                <a:cxn ang="T14">
                  <a:pos x="T8" y="T9"/>
                </a:cxn>
              </a:cxnLst>
              <a:rect l="T15" t="T16" r="T17" b="T18"/>
              <a:pathLst>
                <a:path w="136" h="54">
                  <a:moveTo>
                    <a:pt x="0" y="41"/>
                  </a:moveTo>
                  <a:lnTo>
                    <a:pt x="0" y="54"/>
                  </a:lnTo>
                  <a:lnTo>
                    <a:pt x="136" y="13"/>
                  </a:lnTo>
                  <a:lnTo>
                    <a:pt x="136" y="0"/>
                  </a:lnTo>
                  <a:lnTo>
                    <a:pt x="0" y="4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13" name="Rectangle 288"/>
            <p:cNvSpPr>
              <a:spLocks noChangeAspect="1" noChangeArrowheads="1"/>
            </p:cNvSpPr>
            <p:nvPr/>
          </p:nvSpPr>
          <p:spPr bwMode="auto">
            <a:xfrm>
              <a:off x="3234" y="2951"/>
              <a:ext cx="54"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14" name="Line 289"/>
            <p:cNvSpPr>
              <a:spLocks noChangeAspect="1" noChangeShapeType="1"/>
            </p:cNvSpPr>
            <p:nvPr/>
          </p:nvSpPr>
          <p:spPr bwMode="auto">
            <a:xfrm flipH="1">
              <a:off x="3057" y="2951"/>
              <a:ext cx="95" cy="1"/>
            </a:xfrm>
            <a:prstGeom prst="line">
              <a:avLst/>
            </a:prstGeom>
            <a:noFill/>
            <a:ln w="0">
              <a:solidFill>
                <a:srgbClr val="000000"/>
              </a:solidFill>
              <a:round/>
              <a:headEnd/>
              <a:tailEnd/>
            </a:ln>
          </p:spPr>
          <p:txBody>
            <a:bodyPr/>
            <a:lstStyle/>
            <a:p>
              <a:endParaRPr lang="en-US"/>
            </a:p>
          </p:txBody>
        </p:sp>
        <p:sp>
          <p:nvSpPr>
            <p:cNvPr id="171115" name="Line 290"/>
            <p:cNvSpPr>
              <a:spLocks noChangeAspect="1" noChangeShapeType="1"/>
            </p:cNvSpPr>
            <p:nvPr/>
          </p:nvSpPr>
          <p:spPr bwMode="auto">
            <a:xfrm flipH="1">
              <a:off x="2867" y="2951"/>
              <a:ext cx="95" cy="1"/>
            </a:xfrm>
            <a:prstGeom prst="line">
              <a:avLst/>
            </a:prstGeom>
            <a:noFill/>
            <a:ln w="0">
              <a:solidFill>
                <a:srgbClr val="000000"/>
              </a:solidFill>
              <a:round/>
              <a:headEnd/>
              <a:tailEnd/>
            </a:ln>
          </p:spPr>
          <p:txBody>
            <a:bodyPr/>
            <a:lstStyle/>
            <a:p>
              <a:endParaRPr lang="en-US"/>
            </a:p>
          </p:txBody>
        </p:sp>
        <p:sp>
          <p:nvSpPr>
            <p:cNvPr id="171116" name="Line 291"/>
            <p:cNvSpPr>
              <a:spLocks noChangeAspect="1" noChangeShapeType="1"/>
            </p:cNvSpPr>
            <p:nvPr/>
          </p:nvSpPr>
          <p:spPr bwMode="auto">
            <a:xfrm flipH="1">
              <a:off x="2691" y="2951"/>
              <a:ext cx="95" cy="1"/>
            </a:xfrm>
            <a:prstGeom prst="line">
              <a:avLst/>
            </a:prstGeom>
            <a:noFill/>
            <a:ln w="0">
              <a:solidFill>
                <a:srgbClr val="000000"/>
              </a:solidFill>
              <a:round/>
              <a:headEnd/>
              <a:tailEnd/>
            </a:ln>
          </p:spPr>
          <p:txBody>
            <a:bodyPr/>
            <a:lstStyle/>
            <a:p>
              <a:endParaRPr lang="en-US"/>
            </a:p>
          </p:txBody>
        </p:sp>
        <p:sp>
          <p:nvSpPr>
            <p:cNvPr id="171117" name="Line 292"/>
            <p:cNvSpPr>
              <a:spLocks noChangeAspect="1" noChangeShapeType="1"/>
            </p:cNvSpPr>
            <p:nvPr/>
          </p:nvSpPr>
          <p:spPr bwMode="auto">
            <a:xfrm flipH="1">
              <a:off x="2515" y="2951"/>
              <a:ext cx="95" cy="1"/>
            </a:xfrm>
            <a:prstGeom prst="line">
              <a:avLst/>
            </a:prstGeom>
            <a:noFill/>
            <a:ln w="0">
              <a:solidFill>
                <a:srgbClr val="000000"/>
              </a:solidFill>
              <a:round/>
              <a:headEnd/>
              <a:tailEnd/>
            </a:ln>
          </p:spPr>
          <p:txBody>
            <a:bodyPr/>
            <a:lstStyle/>
            <a:p>
              <a:endParaRPr lang="en-US"/>
            </a:p>
          </p:txBody>
        </p:sp>
        <p:sp>
          <p:nvSpPr>
            <p:cNvPr id="171118" name="Line 293"/>
            <p:cNvSpPr>
              <a:spLocks noChangeAspect="1" noChangeShapeType="1"/>
            </p:cNvSpPr>
            <p:nvPr/>
          </p:nvSpPr>
          <p:spPr bwMode="auto">
            <a:xfrm flipH="1">
              <a:off x="2325" y="2951"/>
              <a:ext cx="95" cy="1"/>
            </a:xfrm>
            <a:prstGeom prst="line">
              <a:avLst/>
            </a:prstGeom>
            <a:noFill/>
            <a:ln w="0">
              <a:solidFill>
                <a:srgbClr val="000000"/>
              </a:solidFill>
              <a:round/>
              <a:headEnd/>
              <a:tailEnd/>
            </a:ln>
          </p:spPr>
          <p:txBody>
            <a:bodyPr/>
            <a:lstStyle/>
            <a:p>
              <a:endParaRPr lang="en-US"/>
            </a:p>
          </p:txBody>
        </p:sp>
        <p:sp>
          <p:nvSpPr>
            <p:cNvPr id="171119" name="Line 294"/>
            <p:cNvSpPr>
              <a:spLocks noChangeAspect="1" noChangeShapeType="1"/>
            </p:cNvSpPr>
            <p:nvPr/>
          </p:nvSpPr>
          <p:spPr bwMode="auto">
            <a:xfrm flipH="1">
              <a:off x="2148" y="2951"/>
              <a:ext cx="95" cy="1"/>
            </a:xfrm>
            <a:prstGeom prst="line">
              <a:avLst/>
            </a:prstGeom>
            <a:noFill/>
            <a:ln w="0">
              <a:solidFill>
                <a:srgbClr val="000000"/>
              </a:solidFill>
              <a:round/>
              <a:headEnd/>
              <a:tailEnd/>
            </a:ln>
          </p:spPr>
          <p:txBody>
            <a:bodyPr/>
            <a:lstStyle/>
            <a:p>
              <a:endParaRPr lang="en-US"/>
            </a:p>
          </p:txBody>
        </p:sp>
        <p:sp>
          <p:nvSpPr>
            <p:cNvPr id="171120" name="Line 295"/>
            <p:cNvSpPr>
              <a:spLocks noChangeAspect="1" noChangeShapeType="1"/>
            </p:cNvSpPr>
            <p:nvPr/>
          </p:nvSpPr>
          <p:spPr bwMode="auto">
            <a:xfrm flipH="1">
              <a:off x="1972" y="2951"/>
              <a:ext cx="95" cy="1"/>
            </a:xfrm>
            <a:prstGeom prst="line">
              <a:avLst/>
            </a:prstGeom>
            <a:noFill/>
            <a:ln w="0">
              <a:solidFill>
                <a:srgbClr val="000000"/>
              </a:solidFill>
              <a:round/>
              <a:headEnd/>
              <a:tailEnd/>
            </a:ln>
          </p:spPr>
          <p:txBody>
            <a:bodyPr/>
            <a:lstStyle/>
            <a:p>
              <a:endParaRPr lang="en-US"/>
            </a:p>
          </p:txBody>
        </p:sp>
        <p:sp>
          <p:nvSpPr>
            <p:cNvPr id="171121" name="Line 296"/>
            <p:cNvSpPr>
              <a:spLocks noChangeAspect="1" noChangeShapeType="1"/>
            </p:cNvSpPr>
            <p:nvPr/>
          </p:nvSpPr>
          <p:spPr bwMode="auto">
            <a:xfrm flipH="1">
              <a:off x="1782" y="2951"/>
              <a:ext cx="95" cy="1"/>
            </a:xfrm>
            <a:prstGeom prst="line">
              <a:avLst/>
            </a:prstGeom>
            <a:noFill/>
            <a:ln w="0">
              <a:solidFill>
                <a:srgbClr val="000000"/>
              </a:solidFill>
              <a:round/>
              <a:headEnd/>
              <a:tailEnd/>
            </a:ln>
          </p:spPr>
          <p:txBody>
            <a:bodyPr/>
            <a:lstStyle/>
            <a:p>
              <a:endParaRPr lang="en-US"/>
            </a:p>
          </p:txBody>
        </p:sp>
        <p:sp>
          <p:nvSpPr>
            <p:cNvPr id="171122" name="Rectangle 297"/>
            <p:cNvSpPr>
              <a:spLocks noChangeAspect="1" noChangeArrowheads="1"/>
            </p:cNvSpPr>
            <p:nvPr/>
          </p:nvSpPr>
          <p:spPr bwMode="auto">
            <a:xfrm>
              <a:off x="1700" y="2951"/>
              <a:ext cx="1"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23" name="Rectangle 299"/>
            <p:cNvSpPr>
              <a:spLocks noChangeAspect="1" noChangeArrowheads="1"/>
            </p:cNvSpPr>
            <p:nvPr/>
          </p:nvSpPr>
          <p:spPr bwMode="auto">
            <a:xfrm>
              <a:off x="1646" y="2951"/>
              <a:ext cx="54"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24" name="Freeform 300"/>
            <p:cNvSpPr>
              <a:spLocks noChangeAspect="1"/>
            </p:cNvSpPr>
            <p:nvPr/>
          </p:nvSpPr>
          <p:spPr bwMode="auto">
            <a:xfrm>
              <a:off x="4034" y="2870"/>
              <a:ext cx="123" cy="81"/>
            </a:xfrm>
            <a:custGeom>
              <a:avLst/>
              <a:gdLst>
                <a:gd name="T0" fmla="*/ 0 w 123"/>
                <a:gd name="T1" fmla="*/ 40 h 81"/>
                <a:gd name="T2" fmla="*/ 0 w 123"/>
                <a:gd name="T3" fmla="*/ 0 h 81"/>
                <a:gd name="T4" fmla="*/ 0 w 123"/>
                <a:gd name="T5" fmla="*/ 0 h 81"/>
                <a:gd name="T6" fmla="*/ 0 w 123"/>
                <a:gd name="T7" fmla="*/ 0 h 81"/>
                <a:gd name="T8" fmla="*/ 123 w 123"/>
                <a:gd name="T9" fmla="*/ 40 h 81"/>
                <a:gd name="T10" fmla="*/ 123 w 123"/>
                <a:gd name="T11" fmla="*/ 54 h 81"/>
                <a:gd name="T12" fmla="*/ 123 w 123"/>
                <a:gd name="T13" fmla="*/ 54 h 81"/>
                <a:gd name="T14" fmla="*/ 0 w 123"/>
                <a:gd name="T15" fmla="*/ 81 h 81"/>
                <a:gd name="T16" fmla="*/ 0 w 123"/>
                <a:gd name="T17" fmla="*/ 81 h 81"/>
                <a:gd name="T18" fmla="*/ 0 w 123"/>
                <a:gd name="T19" fmla="*/ 68 h 81"/>
                <a:gd name="T20" fmla="*/ 0 w 123"/>
                <a:gd name="T21" fmla="*/ 68 h 81"/>
                <a:gd name="T22" fmla="*/ 123 w 123"/>
                <a:gd name="T23" fmla="*/ 40 h 81"/>
                <a:gd name="T24" fmla="*/ 123 w 123"/>
                <a:gd name="T25" fmla="*/ 54 h 81"/>
                <a:gd name="T26" fmla="*/ 123 w 123"/>
                <a:gd name="T27" fmla="*/ 54 h 81"/>
                <a:gd name="T28" fmla="*/ 0 w 123"/>
                <a:gd name="T29" fmla="*/ 13 h 81"/>
                <a:gd name="T30" fmla="*/ 0 w 123"/>
                <a:gd name="T31" fmla="*/ 0 h 81"/>
                <a:gd name="T32" fmla="*/ 14 w 123"/>
                <a:gd name="T33" fmla="*/ 0 h 81"/>
                <a:gd name="T34" fmla="*/ 14 w 123"/>
                <a:gd name="T35" fmla="*/ 40 h 81"/>
                <a:gd name="T36" fmla="*/ 0 w 123"/>
                <a:gd name="T37" fmla="*/ 40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3"/>
                <a:gd name="T58" fmla="*/ 0 h 81"/>
                <a:gd name="T59" fmla="*/ 123 w 123"/>
                <a:gd name="T60" fmla="*/ 81 h 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3" h="81">
                  <a:moveTo>
                    <a:pt x="0" y="40"/>
                  </a:moveTo>
                  <a:lnTo>
                    <a:pt x="0" y="0"/>
                  </a:lnTo>
                  <a:lnTo>
                    <a:pt x="123" y="40"/>
                  </a:lnTo>
                  <a:lnTo>
                    <a:pt x="123" y="54"/>
                  </a:lnTo>
                  <a:lnTo>
                    <a:pt x="0" y="81"/>
                  </a:lnTo>
                  <a:lnTo>
                    <a:pt x="0" y="68"/>
                  </a:lnTo>
                  <a:lnTo>
                    <a:pt x="123" y="40"/>
                  </a:lnTo>
                  <a:lnTo>
                    <a:pt x="123" y="54"/>
                  </a:lnTo>
                  <a:lnTo>
                    <a:pt x="0" y="13"/>
                  </a:lnTo>
                  <a:lnTo>
                    <a:pt x="0" y="0"/>
                  </a:lnTo>
                  <a:lnTo>
                    <a:pt x="14" y="0"/>
                  </a:lnTo>
                  <a:lnTo>
                    <a:pt x="14" y="40"/>
                  </a:lnTo>
                  <a:lnTo>
                    <a:pt x="0" y="4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25" name="Freeform 301"/>
            <p:cNvSpPr>
              <a:spLocks noChangeAspect="1"/>
            </p:cNvSpPr>
            <p:nvPr/>
          </p:nvSpPr>
          <p:spPr bwMode="auto">
            <a:xfrm>
              <a:off x="4034" y="2910"/>
              <a:ext cx="14" cy="28"/>
            </a:xfrm>
            <a:custGeom>
              <a:avLst/>
              <a:gdLst>
                <a:gd name="T0" fmla="*/ 0 w 14"/>
                <a:gd name="T1" fmla="*/ 28 h 28"/>
                <a:gd name="T2" fmla="*/ 0 w 14"/>
                <a:gd name="T3" fmla="*/ 0 h 28"/>
                <a:gd name="T4" fmla="*/ 14 w 14"/>
                <a:gd name="T5" fmla="*/ 0 h 28"/>
                <a:gd name="T6" fmla="*/ 14 w 14"/>
                <a:gd name="T7" fmla="*/ 0 h 28"/>
                <a:gd name="T8" fmla="*/ 14 w 14"/>
                <a:gd name="T9" fmla="*/ 0 h 28"/>
                <a:gd name="T10" fmla="*/ 14 w 14"/>
                <a:gd name="T11" fmla="*/ 28 h 28"/>
                <a:gd name="T12" fmla="*/ 0 w 14"/>
                <a:gd name="T13" fmla="*/ 28 h 28"/>
                <a:gd name="T14" fmla="*/ 0 60000 65536"/>
                <a:gd name="T15" fmla="*/ 0 60000 65536"/>
                <a:gd name="T16" fmla="*/ 0 60000 65536"/>
                <a:gd name="T17" fmla="*/ 0 60000 65536"/>
                <a:gd name="T18" fmla="*/ 0 60000 65536"/>
                <a:gd name="T19" fmla="*/ 0 60000 65536"/>
                <a:gd name="T20" fmla="*/ 0 60000 65536"/>
                <a:gd name="T21" fmla="*/ 0 w 14"/>
                <a:gd name="T22" fmla="*/ 0 h 28"/>
                <a:gd name="T23" fmla="*/ 14 w 14"/>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28">
                  <a:moveTo>
                    <a:pt x="0" y="28"/>
                  </a:moveTo>
                  <a:lnTo>
                    <a:pt x="0" y="0"/>
                  </a:lnTo>
                  <a:lnTo>
                    <a:pt x="14" y="0"/>
                  </a:lnTo>
                  <a:lnTo>
                    <a:pt x="14" y="28"/>
                  </a:lnTo>
                  <a:lnTo>
                    <a:pt x="0" y="2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26" name="Freeform 302"/>
            <p:cNvSpPr>
              <a:spLocks noChangeAspect="1"/>
            </p:cNvSpPr>
            <p:nvPr/>
          </p:nvSpPr>
          <p:spPr bwMode="auto">
            <a:xfrm>
              <a:off x="4034" y="2870"/>
              <a:ext cx="123" cy="68"/>
            </a:xfrm>
            <a:custGeom>
              <a:avLst/>
              <a:gdLst>
                <a:gd name="T0" fmla="*/ 0 w 123"/>
                <a:gd name="T1" fmla="*/ 40 h 68"/>
                <a:gd name="T2" fmla="*/ 0 w 123"/>
                <a:gd name="T3" fmla="*/ 0 h 68"/>
                <a:gd name="T4" fmla="*/ 123 w 123"/>
                <a:gd name="T5" fmla="*/ 40 h 68"/>
                <a:gd name="T6" fmla="*/ 0 w 123"/>
                <a:gd name="T7" fmla="*/ 68 h 68"/>
                <a:gd name="T8" fmla="*/ 0 w 123"/>
                <a:gd name="T9" fmla="*/ 40 h 68"/>
                <a:gd name="T10" fmla="*/ 0 60000 65536"/>
                <a:gd name="T11" fmla="*/ 0 60000 65536"/>
                <a:gd name="T12" fmla="*/ 0 60000 65536"/>
                <a:gd name="T13" fmla="*/ 0 60000 65536"/>
                <a:gd name="T14" fmla="*/ 0 60000 65536"/>
                <a:gd name="T15" fmla="*/ 0 w 123"/>
                <a:gd name="T16" fmla="*/ 0 h 68"/>
                <a:gd name="T17" fmla="*/ 123 w 123"/>
                <a:gd name="T18" fmla="*/ 68 h 68"/>
              </a:gdLst>
              <a:ahLst/>
              <a:cxnLst>
                <a:cxn ang="T10">
                  <a:pos x="T0" y="T1"/>
                </a:cxn>
                <a:cxn ang="T11">
                  <a:pos x="T2" y="T3"/>
                </a:cxn>
                <a:cxn ang="T12">
                  <a:pos x="T4" y="T5"/>
                </a:cxn>
                <a:cxn ang="T13">
                  <a:pos x="T6" y="T7"/>
                </a:cxn>
                <a:cxn ang="T14">
                  <a:pos x="T8" y="T9"/>
                </a:cxn>
              </a:cxnLst>
              <a:rect l="T15" t="T16" r="T17" b="T18"/>
              <a:pathLst>
                <a:path w="123" h="68">
                  <a:moveTo>
                    <a:pt x="0" y="40"/>
                  </a:moveTo>
                  <a:lnTo>
                    <a:pt x="0" y="0"/>
                  </a:lnTo>
                  <a:lnTo>
                    <a:pt x="123" y="40"/>
                  </a:lnTo>
                  <a:lnTo>
                    <a:pt x="0" y="68"/>
                  </a:lnTo>
                  <a:lnTo>
                    <a:pt x="0" y="4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27" name="Rectangle 303"/>
            <p:cNvSpPr>
              <a:spLocks noChangeAspect="1" noChangeArrowheads="1"/>
            </p:cNvSpPr>
            <p:nvPr/>
          </p:nvSpPr>
          <p:spPr bwMode="auto">
            <a:xfrm>
              <a:off x="3532" y="2910"/>
              <a:ext cx="1"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28" name="Rectangle 305"/>
            <p:cNvSpPr>
              <a:spLocks noChangeAspect="1" noChangeArrowheads="1"/>
            </p:cNvSpPr>
            <p:nvPr/>
          </p:nvSpPr>
          <p:spPr bwMode="auto">
            <a:xfrm>
              <a:off x="3532" y="2910"/>
              <a:ext cx="489"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29" name="Rectangle 306"/>
            <p:cNvSpPr>
              <a:spLocks noChangeAspect="1" noChangeArrowheads="1"/>
            </p:cNvSpPr>
            <p:nvPr/>
          </p:nvSpPr>
          <p:spPr bwMode="auto">
            <a:xfrm>
              <a:off x="3288" y="3073"/>
              <a:ext cx="244" cy="1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130" name="Rectangle 307"/>
            <p:cNvSpPr>
              <a:spLocks noChangeAspect="1" noChangeArrowheads="1"/>
            </p:cNvSpPr>
            <p:nvPr/>
          </p:nvSpPr>
          <p:spPr bwMode="auto">
            <a:xfrm>
              <a:off x="3288" y="3073"/>
              <a:ext cx="258"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31" name="Rectangle 308"/>
            <p:cNvSpPr>
              <a:spLocks noChangeAspect="1" noChangeArrowheads="1"/>
            </p:cNvSpPr>
            <p:nvPr/>
          </p:nvSpPr>
          <p:spPr bwMode="auto">
            <a:xfrm>
              <a:off x="3532" y="3073"/>
              <a:ext cx="14" cy="17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32" name="Rectangle 309"/>
            <p:cNvSpPr>
              <a:spLocks noChangeAspect="1" noChangeArrowheads="1"/>
            </p:cNvSpPr>
            <p:nvPr/>
          </p:nvSpPr>
          <p:spPr bwMode="auto">
            <a:xfrm>
              <a:off x="3288" y="3236"/>
              <a:ext cx="244"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33" name="Rectangle 310"/>
            <p:cNvSpPr>
              <a:spLocks noChangeAspect="1" noChangeArrowheads="1"/>
            </p:cNvSpPr>
            <p:nvPr/>
          </p:nvSpPr>
          <p:spPr bwMode="auto">
            <a:xfrm>
              <a:off x="3288" y="3073"/>
              <a:ext cx="14" cy="1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34" name="Rectangle 311"/>
            <p:cNvSpPr>
              <a:spLocks noChangeAspect="1" noChangeArrowheads="1"/>
            </p:cNvSpPr>
            <p:nvPr/>
          </p:nvSpPr>
          <p:spPr bwMode="auto">
            <a:xfrm>
              <a:off x="3573" y="3195"/>
              <a:ext cx="529" cy="24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135" name="Rectangle 312"/>
            <p:cNvSpPr>
              <a:spLocks noChangeAspect="1" noChangeArrowheads="1"/>
            </p:cNvSpPr>
            <p:nvPr/>
          </p:nvSpPr>
          <p:spPr bwMode="auto">
            <a:xfrm>
              <a:off x="3573" y="3195"/>
              <a:ext cx="543"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36" name="Rectangle 313"/>
            <p:cNvSpPr>
              <a:spLocks noChangeAspect="1" noChangeArrowheads="1"/>
            </p:cNvSpPr>
            <p:nvPr/>
          </p:nvSpPr>
          <p:spPr bwMode="auto">
            <a:xfrm>
              <a:off x="4102" y="3195"/>
              <a:ext cx="14" cy="25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37" name="Rectangle 314"/>
            <p:cNvSpPr>
              <a:spLocks noChangeAspect="1" noChangeArrowheads="1"/>
            </p:cNvSpPr>
            <p:nvPr/>
          </p:nvSpPr>
          <p:spPr bwMode="auto">
            <a:xfrm>
              <a:off x="3573" y="3439"/>
              <a:ext cx="529"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38" name="Rectangle 315"/>
            <p:cNvSpPr>
              <a:spLocks noChangeAspect="1" noChangeArrowheads="1"/>
            </p:cNvSpPr>
            <p:nvPr/>
          </p:nvSpPr>
          <p:spPr bwMode="auto">
            <a:xfrm>
              <a:off x="3573" y="3195"/>
              <a:ext cx="14" cy="24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39" name="Rectangle 316"/>
            <p:cNvSpPr>
              <a:spLocks noChangeAspect="1" noChangeArrowheads="1"/>
            </p:cNvSpPr>
            <p:nvPr/>
          </p:nvSpPr>
          <p:spPr bwMode="auto">
            <a:xfrm>
              <a:off x="3654" y="3250"/>
              <a:ext cx="326" cy="127"/>
            </a:xfrm>
            <a:prstGeom prst="rect">
              <a:avLst/>
            </a:prstGeom>
            <a:noFill/>
            <a:ln w="9525">
              <a:noFill/>
              <a:miter lim="800000"/>
              <a:headEnd/>
              <a:tailEnd/>
            </a:ln>
          </p:spPr>
          <p:txBody>
            <a:bodyPr wrap="none" lIns="0" tIns="0" rIns="0" bIns="0">
              <a:spAutoFit/>
            </a:bodyPr>
            <a:lstStyle/>
            <a:p>
              <a:r>
                <a:rPr lang="en-US" sz="1200" b="1" u="none">
                  <a:solidFill>
                    <a:srgbClr val="000000"/>
                  </a:solidFill>
                </a:rPr>
                <a:t>Result</a:t>
              </a:r>
              <a:endParaRPr lang="en-US" sz="1600" b="1" u="none"/>
            </a:p>
          </p:txBody>
        </p:sp>
        <p:sp>
          <p:nvSpPr>
            <p:cNvPr id="171140" name="Freeform 317"/>
            <p:cNvSpPr>
              <a:spLocks noChangeAspect="1"/>
            </p:cNvSpPr>
            <p:nvPr/>
          </p:nvSpPr>
          <p:spPr bwMode="auto">
            <a:xfrm>
              <a:off x="3546" y="3060"/>
              <a:ext cx="136" cy="81"/>
            </a:xfrm>
            <a:custGeom>
              <a:avLst/>
              <a:gdLst>
                <a:gd name="T0" fmla="*/ 136 w 136"/>
                <a:gd name="T1" fmla="*/ 54 h 81"/>
                <a:gd name="T2" fmla="*/ 136 w 136"/>
                <a:gd name="T3" fmla="*/ 81 h 81"/>
                <a:gd name="T4" fmla="*/ 136 w 136"/>
                <a:gd name="T5" fmla="*/ 81 h 81"/>
                <a:gd name="T6" fmla="*/ 136 w 136"/>
                <a:gd name="T7" fmla="*/ 81 h 81"/>
                <a:gd name="T8" fmla="*/ 0 w 136"/>
                <a:gd name="T9" fmla="*/ 54 h 81"/>
                <a:gd name="T10" fmla="*/ 0 w 136"/>
                <a:gd name="T11" fmla="*/ 40 h 81"/>
                <a:gd name="T12" fmla="*/ 0 w 136"/>
                <a:gd name="T13" fmla="*/ 40 h 81"/>
                <a:gd name="T14" fmla="*/ 136 w 136"/>
                <a:gd name="T15" fmla="*/ 0 h 81"/>
                <a:gd name="T16" fmla="*/ 136 w 136"/>
                <a:gd name="T17" fmla="*/ 0 h 81"/>
                <a:gd name="T18" fmla="*/ 136 w 136"/>
                <a:gd name="T19" fmla="*/ 13 h 81"/>
                <a:gd name="T20" fmla="*/ 136 w 136"/>
                <a:gd name="T21" fmla="*/ 13 h 81"/>
                <a:gd name="T22" fmla="*/ 0 w 136"/>
                <a:gd name="T23" fmla="*/ 54 h 81"/>
                <a:gd name="T24" fmla="*/ 0 w 136"/>
                <a:gd name="T25" fmla="*/ 54 h 81"/>
                <a:gd name="T26" fmla="*/ 0 w 136"/>
                <a:gd name="T27" fmla="*/ 40 h 81"/>
                <a:gd name="T28" fmla="*/ 136 w 136"/>
                <a:gd name="T29" fmla="*/ 67 h 81"/>
                <a:gd name="T30" fmla="*/ 136 w 136"/>
                <a:gd name="T31" fmla="*/ 81 h 81"/>
                <a:gd name="T32" fmla="*/ 122 w 136"/>
                <a:gd name="T33" fmla="*/ 81 h 81"/>
                <a:gd name="T34" fmla="*/ 122 w 136"/>
                <a:gd name="T35" fmla="*/ 54 h 81"/>
                <a:gd name="T36" fmla="*/ 136 w 136"/>
                <a:gd name="T37" fmla="*/ 54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6"/>
                <a:gd name="T58" fmla="*/ 0 h 81"/>
                <a:gd name="T59" fmla="*/ 136 w 136"/>
                <a:gd name="T60" fmla="*/ 81 h 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6" h="81">
                  <a:moveTo>
                    <a:pt x="136" y="54"/>
                  </a:moveTo>
                  <a:lnTo>
                    <a:pt x="136" y="81"/>
                  </a:lnTo>
                  <a:lnTo>
                    <a:pt x="0" y="54"/>
                  </a:lnTo>
                  <a:lnTo>
                    <a:pt x="0" y="40"/>
                  </a:lnTo>
                  <a:lnTo>
                    <a:pt x="136" y="0"/>
                  </a:lnTo>
                  <a:lnTo>
                    <a:pt x="136" y="13"/>
                  </a:lnTo>
                  <a:lnTo>
                    <a:pt x="0" y="54"/>
                  </a:lnTo>
                  <a:lnTo>
                    <a:pt x="0" y="40"/>
                  </a:lnTo>
                  <a:lnTo>
                    <a:pt x="136" y="67"/>
                  </a:lnTo>
                  <a:lnTo>
                    <a:pt x="136" y="81"/>
                  </a:lnTo>
                  <a:lnTo>
                    <a:pt x="122" y="81"/>
                  </a:lnTo>
                  <a:lnTo>
                    <a:pt x="122" y="54"/>
                  </a:lnTo>
                  <a:lnTo>
                    <a:pt x="136" y="5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41" name="Freeform 318"/>
            <p:cNvSpPr>
              <a:spLocks noChangeAspect="1"/>
            </p:cNvSpPr>
            <p:nvPr/>
          </p:nvSpPr>
          <p:spPr bwMode="auto">
            <a:xfrm>
              <a:off x="3668" y="3073"/>
              <a:ext cx="14" cy="41"/>
            </a:xfrm>
            <a:custGeom>
              <a:avLst/>
              <a:gdLst>
                <a:gd name="T0" fmla="*/ 14 w 14"/>
                <a:gd name="T1" fmla="*/ 0 h 41"/>
                <a:gd name="T2" fmla="*/ 14 w 14"/>
                <a:gd name="T3" fmla="*/ 41 h 41"/>
                <a:gd name="T4" fmla="*/ 0 w 14"/>
                <a:gd name="T5" fmla="*/ 41 h 41"/>
                <a:gd name="T6" fmla="*/ 0 w 14"/>
                <a:gd name="T7" fmla="*/ 41 h 41"/>
                <a:gd name="T8" fmla="*/ 0 w 14"/>
                <a:gd name="T9" fmla="*/ 41 h 41"/>
                <a:gd name="T10" fmla="*/ 0 w 14"/>
                <a:gd name="T11" fmla="*/ 0 h 41"/>
                <a:gd name="T12" fmla="*/ 14 w 14"/>
                <a:gd name="T13" fmla="*/ 0 h 41"/>
                <a:gd name="T14" fmla="*/ 0 60000 65536"/>
                <a:gd name="T15" fmla="*/ 0 60000 65536"/>
                <a:gd name="T16" fmla="*/ 0 60000 65536"/>
                <a:gd name="T17" fmla="*/ 0 60000 65536"/>
                <a:gd name="T18" fmla="*/ 0 60000 65536"/>
                <a:gd name="T19" fmla="*/ 0 60000 65536"/>
                <a:gd name="T20" fmla="*/ 0 60000 65536"/>
                <a:gd name="T21" fmla="*/ 0 w 14"/>
                <a:gd name="T22" fmla="*/ 0 h 41"/>
                <a:gd name="T23" fmla="*/ 14 w 14"/>
                <a:gd name="T24" fmla="*/ 41 h 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41">
                  <a:moveTo>
                    <a:pt x="14" y="0"/>
                  </a:moveTo>
                  <a:lnTo>
                    <a:pt x="14" y="41"/>
                  </a:lnTo>
                  <a:lnTo>
                    <a:pt x="0" y="41"/>
                  </a:lnTo>
                  <a:lnTo>
                    <a:pt x="0" y="0"/>
                  </a:lnTo>
                  <a:lnTo>
                    <a:pt x="14"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42" name="Freeform 319"/>
            <p:cNvSpPr>
              <a:spLocks noChangeAspect="1"/>
            </p:cNvSpPr>
            <p:nvPr/>
          </p:nvSpPr>
          <p:spPr bwMode="auto">
            <a:xfrm>
              <a:off x="3546" y="3073"/>
              <a:ext cx="136" cy="68"/>
            </a:xfrm>
            <a:custGeom>
              <a:avLst/>
              <a:gdLst>
                <a:gd name="T0" fmla="*/ 136 w 136"/>
                <a:gd name="T1" fmla="*/ 41 h 68"/>
                <a:gd name="T2" fmla="*/ 136 w 136"/>
                <a:gd name="T3" fmla="*/ 68 h 68"/>
                <a:gd name="T4" fmla="*/ 0 w 136"/>
                <a:gd name="T5" fmla="*/ 41 h 68"/>
                <a:gd name="T6" fmla="*/ 136 w 136"/>
                <a:gd name="T7" fmla="*/ 0 h 68"/>
                <a:gd name="T8" fmla="*/ 136 w 136"/>
                <a:gd name="T9" fmla="*/ 41 h 68"/>
                <a:gd name="T10" fmla="*/ 0 60000 65536"/>
                <a:gd name="T11" fmla="*/ 0 60000 65536"/>
                <a:gd name="T12" fmla="*/ 0 60000 65536"/>
                <a:gd name="T13" fmla="*/ 0 60000 65536"/>
                <a:gd name="T14" fmla="*/ 0 60000 65536"/>
                <a:gd name="T15" fmla="*/ 0 w 136"/>
                <a:gd name="T16" fmla="*/ 0 h 68"/>
                <a:gd name="T17" fmla="*/ 136 w 136"/>
                <a:gd name="T18" fmla="*/ 68 h 68"/>
              </a:gdLst>
              <a:ahLst/>
              <a:cxnLst>
                <a:cxn ang="T10">
                  <a:pos x="T0" y="T1"/>
                </a:cxn>
                <a:cxn ang="T11">
                  <a:pos x="T2" y="T3"/>
                </a:cxn>
                <a:cxn ang="T12">
                  <a:pos x="T4" y="T5"/>
                </a:cxn>
                <a:cxn ang="T13">
                  <a:pos x="T6" y="T7"/>
                </a:cxn>
                <a:cxn ang="T14">
                  <a:pos x="T8" y="T9"/>
                </a:cxn>
              </a:cxnLst>
              <a:rect l="T15" t="T16" r="T17" b="T18"/>
              <a:pathLst>
                <a:path w="136" h="68">
                  <a:moveTo>
                    <a:pt x="136" y="41"/>
                  </a:moveTo>
                  <a:lnTo>
                    <a:pt x="136" y="68"/>
                  </a:lnTo>
                  <a:lnTo>
                    <a:pt x="0" y="41"/>
                  </a:lnTo>
                  <a:lnTo>
                    <a:pt x="136" y="0"/>
                  </a:lnTo>
                  <a:lnTo>
                    <a:pt x="136" y="4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43" name="Rectangle 322"/>
            <p:cNvSpPr>
              <a:spLocks noChangeAspect="1" noChangeArrowheads="1"/>
            </p:cNvSpPr>
            <p:nvPr/>
          </p:nvSpPr>
          <p:spPr bwMode="auto">
            <a:xfrm>
              <a:off x="3682" y="3114"/>
              <a:ext cx="542"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44" name="Rectangle 323"/>
            <p:cNvSpPr>
              <a:spLocks noChangeAspect="1" noChangeArrowheads="1"/>
            </p:cNvSpPr>
            <p:nvPr/>
          </p:nvSpPr>
          <p:spPr bwMode="auto">
            <a:xfrm>
              <a:off x="4062" y="3195"/>
              <a:ext cx="149"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45" name="Freeform 324"/>
            <p:cNvSpPr>
              <a:spLocks noChangeAspect="1"/>
            </p:cNvSpPr>
            <p:nvPr/>
          </p:nvSpPr>
          <p:spPr bwMode="auto">
            <a:xfrm>
              <a:off x="4062" y="3155"/>
              <a:ext cx="203" cy="54"/>
            </a:xfrm>
            <a:custGeom>
              <a:avLst/>
              <a:gdLst>
                <a:gd name="T0" fmla="*/ 0 w 203"/>
                <a:gd name="T1" fmla="*/ 0 h 54"/>
                <a:gd name="T2" fmla="*/ 0 w 203"/>
                <a:gd name="T3" fmla="*/ 13 h 54"/>
                <a:gd name="T4" fmla="*/ 149 w 203"/>
                <a:gd name="T5" fmla="*/ 54 h 54"/>
                <a:gd name="T6" fmla="*/ 149 w 203"/>
                <a:gd name="T7" fmla="*/ 54 h 54"/>
                <a:gd name="T8" fmla="*/ 203 w 203"/>
                <a:gd name="T9" fmla="*/ 40 h 54"/>
                <a:gd name="T10" fmla="*/ 149 w 203"/>
                <a:gd name="T11" fmla="*/ 40 h 54"/>
                <a:gd name="T12" fmla="*/ 0 w 203"/>
                <a:gd name="T13" fmla="*/ 0 h 54"/>
                <a:gd name="T14" fmla="*/ 0 60000 65536"/>
                <a:gd name="T15" fmla="*/ 0 60000 65536"/>
                <a:gd name="T16" fmla="*/ 0 60000 65536"/>
                <a:gd name="T17" fmla="*/ 0 60000 65536"/>
                <a:gd name="T18" fmla="*/ 0 60000 65536"/>
                <a:gd name="T19" fmla="*/ 0 60000 65536"/>
                <a:gd name="T20" fmla="*/ 0 60000 65536"/>
                <a:gd name="T21" fmla="*/ 0 w 203"/>
                <a:gd name="T22" fmla="*/ 0 h 54"/>
                <a:gd name="T23" fmla="*/ 203 w 203"/>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3" h="54">
                  <a:moveTo>
                    <a:pt x="0" y="0"/>
                  </a:moveTo>
                  <a:lnTo>
                    <a:pt x="0" y="13"/>
                  </a:lnTo>
                  <a:lnTo>
                    <a:pt x="149" y="54"/>
                  </a:lnTo>
                  <a:lnTo>
                    <a:pt x="203" y="40"/>
                  </a:lnTo>
                  <a:lnTo>
                    <a:pt x="149" y="40"/>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46" name="Freeform 325"/>
            <p:cNvSpPr>
              <a:spLocks noChangeAspect="1"/>
            </p:cNvSpPr>
            <p:nvPr/>
          </p:nvSpPr>
          <p:spPr bwMode="auto">
            <a:xfrm>
              <a:off x="4062" y="3195"/>
              <a:ext cx="149" cy="55"/>
            </a:xfrm>
            <a:custGeom>
              <a:avLst/>
              <a:gdLst>
                <a:gd name="T0" fmla="*/ 149 w 149"/>
                <a:gd name="T1" fmla="*/ 14 h 55"/>
                <a:gd name="T2" fmla="*/ 149 w 149"/>
                <a:gd name="T3" fmla="*/ 0 h 55"/>
                <a:gd name="T4" fmla="*/ 0 w 149"/>
                <a:gd name="T5" fmla="*/ 41 h 55"/>
                <a:gd name="T6" fmla="*/ 0 w 149"/>
                <a:gd name="T7" fmla="*/ 55 h 55"/>
                <a:gd name="T8" fmla="*/ 149 w 149"/>
                <a:gd name="T9" fmla="*/ 14 h 55"/>
                <a:gd name="T10" fmla="*/ 0 60000 65536"/>
                <a:gd name="T11" fmla="*/ 0 60000 65536"/>
                <a:gd name="T12" fmla="*/ 0 60000 65536"/>
                <a:gd name="T13" fmla="*/ 0 60000 65536"/>
                <a:gd name="T14" fmla="*/ 0 60000 65536"/>
                <a:gd name="T15" fmla="*/ 0 w 149"/>
                <a:gd name="T16" fmla="*/ 0 h 55"/>
                <a:gd name="T17" fmla="*/ 149 w 149"/>
                <a:gd name="T18" fmla="*/ 55 h 55"/>
              </a:gdLst>
              <a:ahLst/>
              <a:cxnLst>
                <a:cxn ang="T10">
                  <a:pos x="T0" y="T1"/>
                </a:cxn>
                <a:cxn ang="T11">
                  <a:pos x="T2" y="T3"/>
                </a:cxn>
                <a:cxn ang="T12">
                  <a:pos x="T4" y="T5"/>
                </a:cxn>
                <a:cxn ang="T13">
                  <a:pos x="T6" y="T7"/>
                </a:cxn>
                <a:cxn ang="T14">
                  <a:pos x="T8" y="T9"/>
                </a:cxn>
              </a:cxnLst>
              <a:rect l="T15" t="T16" r="T17" b="T18"/>
              <a:pathLst>
                <a:path w="149" h="55">
                  <a:moveTo>
                    <a:pt x="149" y="14"/>
                  </a:moveTo>
                  <a:lnTo>
                    <a:pt x="149" y="0"/>
                  </a:lnTo>
                  <a:lnTo>
                    <a:pt x="0" y="41"/>
                  </a:lnTo>
                  <a:lnTo>
                    <a:pt x="0" y="55"/>
                  </a:lnTo>
                  <a:lnTo>
                    <a:pt x="149" y="1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47" name="Rectangle 326"/>
            <p:cNvSpPr>
              <a:spLocks noChangeAspect="1" noChangeArrowheads="1"/>
            </p:cNvSpPr>
            <p:nvPr/>
          </p:nvSpPr>
          <p:spPr bwMode="auto">
            <a:xfrm>
              <a:off x="3532" y="3195"/>
              <a:ext cx="1"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48" name="Rectangle 328"/>
            <p:cNvSpPr>
              <a:spLocks noChangeAspect="1" noChangeArrowheads="1"/>
            </p:cNvSpPr>
            <p:nvPr/>
          </p:nvSpPr>
          <p:spPr bwMode="auto">
            <a:xfrm>
              <a:off x="3532" y="3195"/>
              <a:ext cx="41"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49" name="Line 329"/>
            <p:cNvSpPr>
              <a:spLocks noChangeAspect="1" noChangeShapeType="1"/>
            </p:cNvSpPr>
            <p:nvPr/>
          </p:nvSpPr>
          <p:spPr bwMode="auto">
            <a:xfrm>
              <a:off x="3654" y="3195"/>
              <a:ext cx="95" cy="1"/>
            </a:xfrm>
            <a:prstGeom prst="line">
              <a:avLst/>
            </a:prstGeom>
            <a:noFill/>
            <a:ln w="0">
              <a:solidFill>
                <a:srgbClr val="000000"/>
              </a:solidFill>
              <a:round/>
              <a:headEnd/>
              <a:tailEnd/>
            </a:ln>
          </p:spPr>
          <p:txBody>
            <a:bodyPr/>
            <a:lstStyle/>
            <a:p>
              <a:endParaRPr lang="en-US"/>
            </a:p>
          </p:txBody>
        </p:sp>
        <p:sp>
          <p:nvSpPr>
            <p:cNvPr id="171150" name="Line 330"/>
            <p:cNvSpPr>
              <a:spLocks noChangeAspect="1" noChangeShapeType="1"/>
            </p:cNvSpPr>
            <p:nvPr/>
          </p:nvSpPr>
          <p:spPr bwMode="auto">
            <a:xfrm>
              <a:off x="3831" y="3195"/>
              <a:ext cx="95" cy="1"/>
            </a:xfrm>
            <a:prstGeom prst="line">
              <a:avLst/>
            </a:prstGeom>
            <a:noFill/>
            <a:ln w="0">
              <a:solidFill>
                <a:srgbClr val="000000"/>
              </a:solidFill>
              <a:round/>
              <a:headEnd/>
              <a:tailEnd/>
            </a:ln>
          </p:spPr>
          <p:txBody>
            <a:bodyPr/>
            <a:lstStyle/>
            <a:p>
              <a:endParaRPr lang="en-US"/>
            </a:p>
          </p:txBody>
        </p:sp>
        <p:sp>
          <p:nvSpPr>
            <p:cNvPr id="171151" name="Rectangle 333"/>
            <p:cNvSpPr>
              <a:spLocks noChangeAspect="1" noChangeArrowheads="1"/>
            </p:cNvSpPr>
            <p:nvPr/>
          </p:nvSpPr>
          <p:spPr bwMode="auto">
            <a:xfrm>
              <a:off x="4007" y="3195"/>
              <a:ext cx="55"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52" name="Rectangle 335"/>
            <p:cNvSpPr>
              <a:spLocks noChangeAspect="1" noChangeArrowheads="1"/>
            </p:cNvSpPr>
            <p:nvPr/>
          </p:nvSpPr>
          <p:spPr bwMode="auto">
            <a:xfrm>
              <a:off x="3980" y="3195"/>
              <a:ext cx="1" cy="1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153" name="Rectangle 336"/>
            <p:cNvSpPr>
              <a:spLocks noChangeAspect="1" noChangeArrowheads="1"/>
            </p:cNvSpPr>
            <p:nvPr/>
          </p:nvSpPr>
          <p:spPr bwMode="auto">
            <a:xfrm>
              <a:off x="3980" y="3195"/>
              <a:ext cx="82" cy="1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154" name="Rectangle 339"/>
            <p:cNvSpPr>
              <a:spLocks noChangeAspect="1" noChangeArrowheads="1"/>
            </p:cNvSpPr>
            <p:nvPr/>
          </p:nvSpPr>
          <p:spPr bwMode="auto">
            <a:xfrm>
              <a:off x="3790" y="3195"/>
              <a:ext cx="82" cy="1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155" name="Rectangle 342"/>
            <p:cNvSpPr>
              <a:spLocks noChangeAspect="1" noChangeArrowheads="1"/>
            </p:cNvSpPr>
            <p:nvPr/>
          </p:nvSpPr>
          <p:spPr bwMode="auto">
            <a:xfrm>
              <a:off x="3600" y="3195"/>
              <a:ext cx="82" cy="1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156" name="Rectangle 343"/>
            <p:cNvSpPr>
              <a:spLocks noChangeAspect="1" noChangeArrowheads="1"/>
            </p:cNvSpPr>
            <p:nvPr/>
          </p:nvSpPr>
          <p:spPr bwMode="auto">
            <a:xfrm>
              <a:off x="4224" y="2992"/>
              <a:ext cx="245" cy="93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157" name="Rectangle 344"/>
            <p:cNvSpPr>
              <a:spLocks noChangeAspect="1" noChangeArrowheads="1"/>
            </p:cNvSpPr>
            <p:nvPr/>
          </p:nvSpPr>
          <p:spPr bwMode="auto">
            <a:xfrm>
              <a:off x="4224" y="2992"/>
              <a:ext cx="258"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58" name="Rectangle 345"/>
            <p:cNvSpPr>
              <a:spLocks noChangeAspect="1" noChangeArrowheads="1"/>
            </p:cNvSpPr>
            <p:nvPr/>
          </p:nvSpPr>
          <p:spPr bwMode="auto">
            <a:xfrm>
              <a:off x="4469" y="2992"/>
              <a:ext cx="13" cy="94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59" name="Rectangle 346"/>
            <p:cNvSpPr>
              <a:spLocks noChangeAspect="1" noChangeArrowheads="1"/>
            </p:cNvSpPr>
            <p:nvPr/>
          </p:nvSpPr>
          <p:spPr bwMode="auto">
            <a:xfrm>
              <a:off x="4224" y="3928"/>
              <a:ext cx="245"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60" name="Rectangle 347"/>
            <p:cNvSpPr>
              <a:spLocks noChangeAspect="1" noChangeArrowheads="1"/>
            </p:cNvSpPr>
            <p:nvPr/>
          </p:nvSpPr>
          <p:spPr bwMode="auto">
            <a:xfrm>
              <a:off x="4224" y="2992"/>
              <a:ext cx="14" cy="93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61" name="Rectangle 348"/>
            <p:cNvSpPr>
              <a:spLocks noChangeAspect="1" noChangeArrowheads="1"/>
            </p:cNvSpPr>
            <p:nvPr/>
          </p:nvSpPr>
          <p:spPr bwMode="auto">
            <a:xfrm>
              <a:off x="4577" y="3521"/>
              <a:ext cx="331" cy="128"/>
            </a:xfrm>
            <a:prstGeom prst="rect">
              <a:avLst/>
            </a:prstGeom>
            <a:noFill/>
            <a:ln w="9525">
              <a:noFill/>
              <a:miter lim="800000"/>
              <a:headEnd/>
              <a:tailEnd/>
            </a:ln>
          </p:spPr>
          <p:txBody>
            <a:bodyPr wrap="none" lIns="0" tIns="0" rIns="0" bIns="0">
              <a:spAutoFit/>
            </a:bodyPr>
            <a:lstStyle/>
            <a:p>
              <a:r>
                <a:rPr lang="en-US" sz="1200" u="none">
                  <a:solidFill>
                    <a:srgbClr val="000000"/>
                  </a:solidFill>
                </a:rPr>
                <a:t>event()</a:t>
              </a:r>
              <a:endParaRPr lang="en-US" sz="1600" b="1" u="none"/>
            </a:p>
          </p:txBody>
        </p:sp>
        <p:sp>
          <p:nvSpPr>
            <p:cNvPr id="171162" name="Rectangle 349"/>
            <p:cNvSpPr>
              <a:spLocks noChangeAspect="1" noChangeArrowheads="1"/>
            </p:cNvSpPr>
            <p:nvPr/>
          </p:nvSpPr>
          <p:spPr bwMode="auto">
            <a:xfrm>
              <a:off x="1253" y="1717"/>
              <a:ext cx="244" cy="25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1163" name="Rectangle 350"/>
            <p:cNvSpPr>
              <a:spLocks noChangeAspect="1" noChangeArrowheads="1"/>
            </p:cNvSpPr>
            <p:nvPr/>
          </p:nvSpPr>
          <p:spPr bwMode="auto">
            <a:xfrm>
              <a:off x="1253" y="1717"/>
              <a:ext cx="257"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64" name="Rectangle 351"/>
            <p:cNvSpPr>
              <a:spLocks noChangeAspect="1" noChangeArrowheads="1"/>
            </p:cNvSpPr>
            <p:nvPr/>
          </p:nvSpPr>
          <p:spPr bwMode="auto">
            <a:xfrm>
              <a:off x="1497" y="1717"/>
              <a:ext cx="13" cy="27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65" name="Rectangle 352"/>
            <p:cNvSpPr>
              <a:spLocks noChangeAspect="1" noChangeArrowheads="1"/>
            </p:cNvSpPr>
            <p:nvPr/>
          </p:nvSpPr>
          <p:spPr bwMode="auto">
            <a:xfrm>
              <a:off x="1253" y="1975"/>
              <a:ext cx="24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66" name="Rectangle 353"/>
            <p:cNvSpPr>
              <a:spLocks noChangeAspect="1" noChangeArrowheads="1"/>
            </p:cNvSpPr>
            <p:nvPr/>
          </p:nvSpPr>
          <p:spPr bwMode="auto">
            <a:xfrm>
              <a:off x="1253" y="1717"/>
              <a:ext cx="13" cy="25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1167" name="Freeform 354"/>
            <p:cNvSpPr>
              <a:spLocks noChangeAspect="1"/>
            </p:cNvSpPr>
            <p:nvPr/>
          </p:nvSpPr>
          <p:spPr bwMode="auto">
            <a:xfrm>
              <a:off x="1253" y="1893"/>
              <a:ext cx="244" cy="163"/>
            </a:xfrm>
            <a:custGeom>
              <a:avLst/>
              <a:gdLst>
                <a:gd name="T0" fmla="*/ 0 w 244"/>
                <a:gd name="T1" fmla="*/ 0 h 163"/>
                <a:gd name="T2" fmla="*/ 0 w 244"/>
                <a:gd name="T3" fmla="*/ 163 h 163"/>
                <a:gd name="T4" fmla="*/ 54 w 244"/>
                <a:gd name="T5" fmla="*/ 82 h 163"/>
                <a:gd name="T6" fmla="*/ 54 w 244"/>
                <a:gd name="T7" fmla="*/ 163 h 163"/>
                <a:gd name="T8" fmla="*/ 122 w 244"/>
                <a:gd name="T9" fmla="*/ 82 h 163"/>
                <a:gd name="T10" fmla="*/ 122 w 244"/>
                <a:gd name="T11" fmla="*/ 163 h 163"/>
                <a:gd name="T12" fmla="*/ 176 w 244"/>
                <a:gd name="T13" fmla="*/ 82 h 163"/>
                <a:gd name="T14" fmla="*/ 176 w 244"/>
                <a:gd name="T15" fmla="*/ 163 h 163"/>
                <a:gd name="T16" fmla="*/ 244 w 244"/>
                <a:gd name="T17" fmla="*/ 82 h 163"/>
                <a:gd name="T18" fmla="*/ 244 w 244"/>
                <a:gd name="T19" fmla="*/ 0 h 163"/>
                <a:gd name="T20" fmla="*/ 0 w 244"/>
                <a:gd name="T21" fmla="*/ 0 h 16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4"/>
                <a:gd name="T34" fmla="*/ 0 h 163"/>
                <a:gd name="T35" fmla="*/ 244 w 244"/>
                <a:gd name="T36" fmla="*/ 163 h 16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4" h="163">
                  <a:moveTo>
                    <a:pt x="0" y="0"/>
                  </a:moveTo>
                  <a:lnTo>
                    <a:pt x="0" y="163"/>
                  </a:lnTo>
                  <a:lnTo>
                    <a:pt x="54" y="82"/>
                  </a:lnTo>
                  <a:lnTo>
                    <a:pt x="54" y="163"/>
                  </a:lnTo>
                  <a:lnTo>
                    <a:pt x="122" y="82"/>
                  </a:lnTo>
                  <a:lnTo>
                    <a:pt x="122" y="163"/>
                  </a:lnTo>
                  <a:lnTo>
                    <a:pt x="176" y="82"/>
                  </a:lnTo>
                  <a:lnTo>
                    <a:pt x="176" y="163"/>
                  </a:lnTo>
                  <a:lnTo>
                    <a:pt x="244" y="82"/>
                  </a:lnTo>
                  <a:lnTo>
                    <a:pt x="244"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1168" name="Freeform 356"/>
            <p:cNvSpPr>
              <a:spLocks noChangeAspect="1"/>
            </p:cNvSpPr>
            <p:nvPr/>
          </p:nvSpPr>
          <p:spPr bwMode="auto">
            <a:xfrm>
              <a:off x="1253" y="1893"/>
              <a:ext cx="190" cy="204"/>
            </a:xfrm>
            <a:custGeom>
              <a:avLst/>
              <a:gdLst>
                <a:gd name="T0" fmla="*/ 13 w 190"/>
                <a:gd name="T1" fmla="*/ 0 h 204"/>
                <a:gd name="T2" fmla="*/ 13 w 190"/>
                <a:gd name="T3" fmla="*/ 163 h 204"/>
                <a:gd name="T4" fmla="*/ 13 w 190"/>
                <a:gd name="T5" fmla="*/ 177 h 204"/>
                <a:gd name="T6" fmla="*/ 0 w 190"/>
                <a:gd name="T7" fmla="*/ 163 h 204"/>
                <a:gd name="T8" fmla="*/ 54 w 190"/>
                <a:gd name="T9" fmla="*/ 82 h 204"/>
                <a:gd name="T10" fmla="*/ 68 w 190"/>
                <a:gd name="T11" fmla="*/ 54 h 204"/>
                <a:gd name="T12" fmla="*/ 68 w 190"/>
                <a:gd name="T13" fmla="*/ 82 h 204"/>
                <a:gd name="T14" fmla="*/ 68 w 190"/>
                <a:gd name="T15" fmla="*/ 163 h 204"/>
                <a:gd name="T16" fmla="*/ 68 w 190"/>
                <a:gd name="T17" fmla="*/ 177 h 204"/>
                <a:gd name="T18" fmla="*/ 54 w 190"/>
                <a:gd name="T19" fmla="*/ 163 h 204"/>
                <a:gd name="T20" fmla="*/ 122 w 190"/>
                <a:gd name="T21" fmla="*/ 82 h 204"/>
                <a:gd name="T22" fmla="*/ 135 w 190"/>
                <a:gd name="T23" fmla="*/ 68 h 204"/>
                <a:gd name="T24" fmla="*/ 135 w 190"/>
                <a:gd name="T25" fmla="*/ 82 h 204"/>
                <a:gd name="T26" fmla="*/ 135 w 190"/>
                <a:gd name="T27" fmla="*/ 163 h 204"/>
                <a:gd name="T28" fmla="*/ 135 w 190"/>
                <a:gd name="T29" fmla="*/ 177 h 204"/>
                <a:gd name="T30" fmla="*/ 122 w 190"/>
                <a:gd name="T31" fmla="*/ 163 h 204"/>
                <a:gd name="T32" fmla="*/ 176 w 190"/>
                <a:gd name="T33" fmla="*/ 82 h 204"/>
                <a:gd name="T34" fmla="*/ 190 w 190"/>
                <a:gd name="T35" fmla="*/ 54 h 204"/>
                <a:gd name="T36" fmla="*/ 190 w 190"/>
                <a:gd name="T37" fmla="*/ 82 h 204"/>
                <a:gd name="T38" fmla="*/ 190 w 190"/>
                <a:gd name="T39" fmla="*/ 163 h 204"/>
                <a:gd name="T40" fmla="*/ 190 w 190"/>
                <a:gd name="T41" fmla="*/ 177 h 204"/>
                <a:gd name="T42" fmla="*/ 176 w 190"/>
                <a:gd name="T43" fmla="*/ 190 h 204"/>
                <a:gd name="T44" fmla="*/ 176 w 190"/>
                <a:gd name="T45" fmla="*/ 163 h 204"/>
                <a:gd name="T46" fmla="*/ 176 w 190"/>
                <a:gd name="T47" fmla="*/ 82 h 204"/>
                <a:gd name="T48" fmla="*/ 190 w 190"/>
                <a:gd name="T49" fmla="*/ 82 h 204"/>
                <a:gd name="T50" fmla="*/ 190 w 190"/>
                <a:gd name="T51" fmla="*/ 95 h 204"/>
                <a:gd name="T52" fmla="*/ 135 w 190"/>
                <a:gd name="T53" fmla="*/ 177 h 204"/>
                <a:gd name="T54" fmla="*/ 122 w 190"/>
                <a:gd name="T55" fmla="*/ 204 h 204"/>
                <a:gd name="T56" fmla="*/ 122 w 190"/>
                <a:gd name="T57" fmla="*/ 163 h 204"/>
                <a:gd name="T58" fmla="*/ 122 w 190"/>
                <a:gd name="T59" fmla="*/ 82 h 204"/>
                <a:gd name="T60" fmla="*/ 135 w 190"/>
                <a:gd name="T61" fmla="*/ 82 h 204"/>
                <a:gd name="T62" fmla="*/ 135 w 190"/>
                <a:gd name="T63" fmla="*/ 95 h 204"/>
                <a:gd name="T64" fmla="*/ 68 w 190"/>
                <a:gd name="T65" fmla="*/ 177 h 204"/>
                <a:gd name="T66" fmla="*/ 54 w 190"/>
                <a:gd name="T67" fmla="*/ 190 h 204"/>
                <a:gd name="T68" fmla="*/ 54 w 190"/>
                <a:gd name="T69" fmla="*/ 163 h 204"/>
                <a:gd name="T70" fmla="*/ 54 w 190"/>
                <a:gd name="T71" fmla="*/ 82 h 204"/>
                <a:gd name="T72" fmla="*/ 68 w 190"/>
                <a:gd name="T73" fmla="*/ 82 h 204"/>
                <a:gd name="T74" fmla="*/ 68 w 190"/>
                <a:gd name="T75" fmla="*/ 95 h 204"/>
                <a:gd name="T76" fmla="*/ 13 w 190"/>
                <a:gd name="T77" fmla="*/ 177 h 204"/>
                <a:gd name="T78" fmla="*/ 0 w 190"/>
                <a:gd name="T79" fmla="*/ 204 h 204"/>
                <a:gd name="T80" fmla="*/ 0 w 190"/>
                <a:gd name="T81" fmla="*/ 163 h 204"/>
                <a:gd name="T82" fmla="*/ 0 w 190"/>
                <a:gd name="T83" fmla="*/ 0 h 204"/>
                <a:gd name="T84" fmla="*/ 13 w 190"/>
                <a:gd name="T85" fmla="*/ 0 h 20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0"/>
                <a:gd name="T130" fmla="*/ 0 h 204"/>
                <a:gd name="T131" fmla="*/ 190 w 190"/>
                <a:gd name="T132" fmla="*/ 204 h 20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0" h="204">
                  <a:moveTo>
                    <a:pt x="13" y="0"/>
                  </a:moveTo>
                  <a:lnTo>
                    <a:pt x="13" y="163"/>
                  </a:lnTo>
                  <a:lnTo>
                    <a:pt x="13" y="177"/>
                  </a:lnTo>
                  <a:lnTo>
                    <a:pt x="0" y="163"/>
                  </a:lnTo>
                  <a:lnTo>
                    <a:pt x="54" y="82"/>
                  </a:lnTo>
                  <a:lnTo>
                    <a:pt x="68" y="54"/>
                  </a:lnTo>
                  <a:lnTo>
                    <a:pt x="68" y="82"/>
                  </a:lnTo>
                  <a:lnTo>
                    <a:pt x="68" y="163"/>
                  </a:lnTo>
                  <a:lnTo>
                    <a:pt x="68" y="177"/>
                  </a:lnTo>
                  <a:lnTo>
                    <a:pt x="54" y="163"/>
                  </a:lnTo>
                  <a:lnTo>
                    <a:pt x="122" y="82"/>
                  </a:lnTo>
                  <a:lnTo>
                    <a:pt x="135" y="68"/>
                  </a:lnTo>
                  <a:lnTo>
                    <a:pt x="135" y="82"/>
                  </a:lnTo>
                  <a:lnTo>
                    <a:pt x="135" y="163"/>
                  </a:lnTo>
                  <a:lnTo>
                    <a:pt x="135" y="177"/>
                  </a:lnTo>
                  <a:lnTo>
                    <a:pt x="122" y="163"/>
                  </a:lnTo>
                  <a:lnTo>
                    <a:pt x="176" y="82"/>
                  </a:lnTo>
                  <a:lnTo>
                    <a:pt x="190" y="54"/>
                  </a:lnTo>
                  <a:lnTo>
                    <a:pt x="190" y="82"/>
                  </a:lnTo>
                  <a:lnTo>
                    <a:pt x="190" y="163"/>
                  </a:lnTo>
                  <a:lnTo>
                    <a:pt x="190" y="177"/>
                  </a:lnTo>
                  <a:lnTo>
                    <a:pt x="176" y="190"/>
                  </a:lnTo>
                  <a:lnTo>
                    <a:pt x="176" y="163"/>
                  </a:lnTo>
                  <a:lnTo>
                    <a:pt x="176" y="82"/>
                  </a:lnTo>
                  <a:lnTo>
                    <a:pt x="190" y="82"/>
                  </a:lnTo>
                  <a:lnTo>
                    <a:pt x="190" y="95"/>
                  </a:lnTo>
                  <a:lnTo>
                    <a:pt x="135" y="177"/>
                  </a:lnTo>
                  <a:lnTo>
                    <a:pt x="122" y="204"/>
                  </a:lnTo>
                  <a:lnTo>
                    <a:pt x="122" y="163"/>
                  </a:lnTo>
                  <a:lnTo>
                    <a:pt x="122" y="82"/>
                  </a:lnTo>
                  <a:lnTo>
                    <a:pt x="135" y="82"/>
                  </a:lnTo>
                  <a:lnTo>
                    <a:pt x="135" y="95"/>
                  </a:lnTo>
                  <a:lnTo>
                    <a:pt x="68" y="177"/>
                  </a:lnTo>
                  <a:lnTo>
                    <a:pt x="54" y="190"/>
                  </a:lnTo>
                  <a:lnTo>
                    <a:pt x="54" y="163"/>
                  </a:lnTo>
                  <a:lnTo>
                    <a:pt x="54" y="82"/>
                  </a:lnTo>
                  <a:lnTo>
                    <a:pt x="68" y="82"/>
                  </a:lnTo>
                  <a:lnTo>
                    <a:pt x="68" y="95"/>
                  </a:lnTo>
                  <a:lnTo>
                    <a:pt x="13" y="177"/>
                  </a:lnTo>
                  <a:lnTo>
                    <a:pt x="0" y="204"/>
                  </a:lnTo>
                  <a:lnTo>
                    <a:pt x="0" y="163"/>
                  </a:lnTo>
                  <a:lnTo>
                    <a:pt x="0" y="0"/>
                  </a:lnTo>
                  <a:lnTo>
                    <a:pt x="13"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69" name="Freeform 357"/>
            <p:cNvSpPr>
              <a:spLocks noChangeAspect="1"/>
            </p:cNvSpPr>
            <p:nvPr/>
          </p:nvSpPr>
          <p:spPr bwMode="auto">
            <a:xfrm>
              <a:off x="1429" y="1975"/>
              <a:ext cx="81" cy="95"/>
            </a:xfrm>
            <a:custGeom>
              <a:avLst/>
              <a:gdLst>
                <a:gd name="T0" fmla="*/ 0 w 81"/>
                <a:gd name="T1" fmla="*/ 81 h 95"/>
                <a:gd name="T2" fmla="*/ 68 w 81"/>
                <a:gd name="T3" fmla="*/ 0 h 95"/>
                <a:gd name="T4" fmla="*/ 81 w 81"/>
                <a:gd name="T5" fmla="*/ 0 h 95"/>
                <a:gd name="T6" fmla="*/ 81 w 81"/>
                <a:gd name="T7" fmla="*/ 13 h 95"/>
                <a:gd name="T8" fmla="*/ 81 w 81"/>
                <a:gd name="T9" fmla="*/ 13 h 95"/>
                <a:gd name="T10" fmla="*/ 14 w 81"/>
                <a:gd name="T11" fmla="*/ 95 h 95"/>
                <a:gd name="T12" fmla="*/ 0 w 81"/>
                <a:gd name="T13" fmla="*/ 81 h 95"/>
                <a:gd name="T14" fmla="*/ 0 60000 65536"/>
                <a:gd name="T15" fmla="*/ 0 60000 65536"/>
                <a:gd name="T16" fmla="*/ 0 60000 65536"/>
                <a:gd name="T17" fmla="*/ 0 60000 65536"/>
                <a:gd name="T18" fmla="*/ 0 60000 65536"/>
                <a:gd name="T19" fmla="*/ 0 60000 65536"/>
                <a:gd name="T20" fmla="*/ 0 60000 65536"/>
                <a:gd name="T21" fmla="*/ 0 w 81"/>
                <a:gd name="T22" fmla="*/ 0 h 95"/>
                <a:gd name="T23" fmla="*/ 81 w 81"/>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1" h="95">
                  <a:moveTo>
                    <a:pt x="0" y="81"/>
                  </a:moveTo>
                  <a:lnTo>
                    <a:pt x="68" y="0"/>
                  </a:lnTo>
                  <a:lnTo>
                    <a:pt x="81" y="0"/>
                  </a:lnTo>
                  <a:lnTo>
                    <a:pt x="81" y="13"/>
                  </a:lnTo>
                  <a:lnTo>
                    <a:pt x="14" y="95"/>
                  </a:lnTo>
                  <a:lnTo>
                    <a:pt x="0" y="8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1170" name="Rectangle 359"/>
            <p:cNvSpPr>
              <a:spLocks noChangeAspect="1" noChangeArrowheads="1"/>
            </p:cNvSpPr>
            <p:nvPr/>
          </p:nvSpPr>
          <p:spPr bwMode="auto">
            <a:xfrm>
              <a:off x="1497" y="1893"/>
              <a:ext cx="13" cy="8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grpSp>
      <p:sp>
        <p:nvSpPr>
          <p:cNvPr id="171040" name="Text Box 361"/>
          <p:cNvSpPr txBox="1">
            <a:spLocks noChangeArrowheads="1"/>
          </p:cNvSpPr>
          <p:nvPr/>
        </p:nvSpPr>
        <p:spPr bwMode="auto">
          <a:xfrm>
            <a:off x="-92075" y="1700213"/>
            <a:ext cx="1568450" cy="4760912"/>
          </a:xfrm>
          <a:prstGeom prst="rect">
            <a:avLst/>
          </a:prstGeom>
          <a:noFill/>
          <a:ln w="12700">
            <a:noFill/>
            <a:miter lim="800000"/>
            <a:headEnd/>
            <a:tailEnd/>
          </a:ln>
        </p:spPr>
        <p:txBody>
          <a:bodyPr>
            <a:spAutoFit/>
          </a:bodyPr>
          <a:lstStyle/>
          <a:p>
            <a:pPr marL="228600" indent="-228600">
              <a:buFontTx/>
              <a:buAutoNum type="arabicPeriod"/>
            </a:pPr>
            <a:r>
              <a:rPr lang="en-US" i="1" u="none"/>
              <a:t>Initiate operation</a:t>
            </a:r>
          </a:p>
          <a:p>
            <a:pPr marL="228600" indent="-228600">
              <a:buFontTx/>
              <a:buAutoNum type="arabicPeriod"/>
            </a:pPr>
            <a:r>
              <a:rPr lang="en-US" i="1" u="none"/>
              <a:t>Process operation</a:t>
            </a:r>
          </a:p>
          <a:p>
            <a:pPr marL="228600" indent="-228600">
              <a:buFontTx/>
              <a:buAutoNum type="arabicPeriod"/>
            </a:pPr>
            <a:r>
              <a:rPr lang="en-US" i="1" u="none"/>
              <a:t>Run event loop</a:t>
            </a:r>
          </a:p>
          <a:p>
            <a:pPr marL="228600" indent="-228600">
              <a:buFontTx/>
              <a:buAutoNum type="arabicPeriod"/>
            </a:pPr>
            <a:r>
              <a:rPr lang="en-US" i="1" u="none"/>
              <a:t>Generate &amp; queue completion event</a:t>
            </a:r>
          </a:p>
          <a:p>
            <a:pPr marL="228600" indent="-228600">
              <a:buFontTx/>
              <a:buAutoNum type="arabicPeriod"/>
            </a:pPr>
            <a:r>
              <a:rPr lang="en-US" i="1" u="none"/>
              <a:t>Dequeue completion event &amp; perform completion processing</a:t>
            </a:r>
          </a:p>
          <a:p>
            <a:pPr marL="228600" indent="-228600">
              <a:buFontTx/>
              <a:buAutoNum type="arabicPeriod"/>
            </a:pPr>
            <a:endParaRPr lang="en-US" i="1" u="none"/>
          </a:p>
        </p:txBody>
      </p:sp>
      <p:sp>
        <p:nvSpPr>
          <p:cNvPr id="1369450" name="Text Box 362"/>
          <p:cNvSpPr txBox="1">
            <a:spLocks noChangeArrowheads="1"/>
          </p:cNvSpPr>
          <p:nvPr/>
        </p:nvSpPr>
        <p:spPr bwMode="auto">
          <a:xfrm>
            <a:off x="1597025" y="5753100"/>
            <a:ext cx="6973888" cy="1019175"/>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a:defRPr/>
            </a:pPr>
            <a:r>
              <a:rPr lang="en-US" sz="2000" u="none">
                <a:latin typeface="Arial" charset="0"/>
              </a:rPr>
              <a:t>Note </a:t>
            </a:r>
            <a:r>
              <a:rPr lang="en-US" sz="2000" i="1" u="none">
                <a:latin typeface="Arial" charset="0"/>
              </a:rPr>
              <a:t>similarities</a:t>
            </a:r>
            <a:r>
              <a:rPr lang="en-US" sz="2000" u="none">
                <a:latin typeface="Arial" charset="0"/>
              </a:rPr>
              <a:t> &amp; </a:t>
            </a:r>
            <a:r>
              <a:rPr lang="en-US" sz="2000" i="1" u="none">
                <a:latin typeface="Arial" charset="0"/>
              </a:rPr>
              <a:t>differences</a:t>
            </a:r>
            <a:r>
              <a:rPr lang="en-US" sz="2000" u="none">
                <a:latin typeface="Arial" charset="0"/>
              </a:rPr>
              <a:t> with the Reactor pattern, </a:t>
            </a:r>
            <a:r>
              <a:rPr lang="en-US" sz="2000" i="1" u="none">
                <a:latin typeface="Arial" charset="0"/>
              </a:rPr>
              <a:t>e.g.:</a:t>
            </a:r>
          </a:p>
          <a:p>
            <a:pPr>
              <a:buFontTx/>
              <a:buChar char="•"/>
              <a:defRPr/>
            </a:pPr>
            <a:r>
              <a:rPr lang="en-US" sz="2000" u="none">
                <a:latin typeface="Arial" charset="0"/>
              </a:rPr>
              <a:t>Both process events via callbacks</a:t>
            </a:r>
          </a:p>
          <a:p>
            <a:pPr>
              <a:buFontTx/>
              <a:buChar char="•"/>
              <a:defRPr/>
            </a:pPr>
            <a:r>
              <a:rPr lang="en-US" sz="2000" u="none">
                <a:latin typeface="Arial" charset="0"/>
              </a:rPr>
              <a:t>However, it’s generally easier to multi-thread a proactor</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69450"/>
                                        </p:tgtEl>
                                        <p:attrNameLst>
                                          <p:attrName>style.visibility</p:attrName>
                                        </p:attrNameLst>
                                      </p:cBhvr>
                                      <p:to>
                                        <p:strVal val="visible"/>
                                      </p:to>
                                    </p:set>
                                    <p:animEffect transition="in" filter="wipe(up)">
                                      <p:cBhvr>
                                        <p:cTn id="7" dur="500"/>
                                        <p:tgtEl>
                                          <p:spTgt spid="13694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9450" grpId="0" animBg="1" autoUpdateAnimBg="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Slide Number Placeholder 2"/>
          <p:cNvSpPr>
            <a:spLocks noGrp="1"/>
          </p:cNvSpPr>
          <p:nvPr>
            <p:ph type="sldNum" sz="quarter" idx="10"/>
          </p:nvPr>
        </p:nvSpPr>
        <p:spPr>
          <a:noFill/>
        </p:spPr>
        <p:txBody>
          <a:bodyPr/>
          <a:lstStyle/>
          <a:p>
            <a:fld id="{48D0C59B-6552-4E3A-82F2-F4F616B78E81}" type="slidenum">
              <a:rPr lang="en-US" smtClean="0">
                <a:latin typeface="Arial" pitchFamily="34" charset="0"/>
              </a:rPr>
              <a:pPr/>
              <a:t>164</a:t>
            </a:fld>
            <a:endParaRPr lang="en-US" smtClean="0">
              <a:latin typeface="Arial" pitchFamily="34" charset="0"/>
            </a:endParaRPr>
          </a:p>
        </p:txBody>
      </p:sp>
      <p:sp>
        <p:nvSpPr>
          <p:cNvPr id="172035" name="Rectangle 2"/>
          <p:cNvSpPr>
            <a:spLocks noGrp="1" noChangeArrowheads="1"/>
          </p:cNvSpPr>
          <p:nvPr>
            <p:ph type="title"/>
          </p:nvPr>
        </p:nvSpPr>
        <p:spPr>
          <a:xfrm>
            <a:off x="165100" y="-38100"/>
            <a:ext cx="8778875" cy="914400"/>
          </a:xfrm>
        </p:spPr>
        <p:txBody>
          <a:bodyPr/>
          <a:lstStyle/>
          <a:p>
            <a:r>
              <a:rPr lang="en-US" sz="4000" smtClean="0">
                <a:latin typeface="Arial Narrow" pitchFamily="34" charset="0"/>
              </a:rPr>
              <a:t>Applying the Proactor Pattern in JAWS</a:t>
            </a:r>
          </a:p>
        </p:txBody>
      </p:sp>
      <p:sp>
        <p:nvSpPr>
          <p:cNvPr id="172036" name="Rectangle 9"/>
          <p:cNvSpPr>
            <a:spLocks noChangeArrowheads="1"/>
          </p:cNvSpPr>
          <p:nvPr/>
        </p:nvSpPr>
        <p:spPr bwMode="auto">
          <a:xfrm>
            <a:off x="4948238" y="1506538"/>
            <a:ext cx="1587"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37" name="Rectangle 25"/>
          <p:cNvSpPr>
            <a:spLocks noChangeArrowheads="1"/>
          </p:cNvSpPr>
          <p:nvPr/>
        </p:nvSpPr>
        <p:spPr bwMode="auto">
          <a:xfrm>
            <a:off x="5802313" y="2663825"/>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38" name="Rectangle 26"/>
          <p:cNvSpPr>
            <a:spLocks noChangeArrowheads="1"/>
          </p:cNvSpPr>
          <p:nvPr/>
        </p:nvSpPr>
        <p:spPr bwMode="auto">
          <a:xfrm>
            <a:off x="5802313" y="2058988"/>
            <a:ext cx="17462"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39" name="Rectangle 33"/>
          <p:cNvSpPr>
            <a:spLocks noChangeArrowheads="1"/>
          </p:cNvSpPr>
          <p:nvPr/>
        </p:nvSpPr>
        <p:spPr bwMode="auto">
          <a:xfrm>
            <a:off x="8578850" y="2468563"/>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40" name="Rectangle 46"/>
          <p:cNvSpPr>
            <a:spLocks noChangeArrowheads="1"/>
          </p:cNvSpPr>
          <p:nvPr/>
        </p:nvSpPr>
        <p:spPr bwMode="auto">
          <a:xfrm>
            <a:off x="5802313" y="3467100"/>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41" name="Rectangle 146"/>
          <p:cNvSpPr>
            <a:spLocks noChangeArrowheads="1"/>
          </p:cNvSpPr>
          <p:nvPr/>
        </p:nvSpPr>
        <p:spPr bwMode="auto">
          <a:xfrm>
            <a:off x="3328988" y="3217863"/>
            <a:ext cx="1587"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2042" name="Rectangle 212"/>
          <p:cNvSpPr>
            <a:spLocks noChangeArrowheads="1"/>
          </p:cNvSpPr>
          <p:nvPr/>
        </p:nvSpPr>
        <p:spPr bwMode="auto">
          <a:xfrm>
            <a:off x="2705100" y="2039938"/>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43" name="Rectangle 220"/>
          <p:cNvSpPr>
            <a:spLocks noChangeArrowheads="1"/>
          </p:cNvSpPr>
          <p:nvPr/>
        </p:nvSpPr>
        <p:spPr bwMode="auto">
          <a:xfrm>
            <a:off x="3186113" y="2039938"/>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44" name="Rectangle 255"/>
          <p:cNvSpPr>
            <a:spLocks noChangeArrowheads="1"/>
          </p:cNvSpPr>
          <p:nvPr/>
        </p:nvSpPr>
        <p:spPr bwMode="auto">
          <a:xfrm>
            <a:off x="6069013" y="1060450"/>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45" name="Rectangle 256"/>
          <p:cNvSpPr>
            <a:spLocks noChangeArrowheads="1"/>
          </p:cNvSpPr>
          <p:nvPr/>
        </p:nvSpPr>
        <p:spPr bwMode="auto">
          <a:xfrm>
            <a:off x="6069013" y="113188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46" name="Rectangle 271"/>
          <p:cNvSpPr>
            <a:spLocks noChangeArrowheads="1"/>
          </p:cNvSpPr>
          <p:nvPr/>
        </p:nvSpPr>
        <p:spPr bwMode="auto">
          <a:xfrm>
            <a:off x="6656388" y="1435100"/>
            <a:ext cx="1587"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47" name="Rectangle 272"/>
          <p:cNvSpPr>
            <a:spLocks noChangeArrowheads="1"/>
          </p:cNvSpPr>
          <p:nvPr/>
        </p:nvSpPr>
        <p:spPr bwMode="auto">
          <a:xfrm>
            <a:off x="7421563" y="134461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48" name="Rectangle 310"/>
          <p:cNvSpPr>
            <a:spLocks noChangeArrowheads="1"/>
          </p:cNvSpPr>
          <p:nvPr/>
        </p:nvSpPr>
        <p:spPr bwMode="auto">
          <a:xfrm>
            <a:off x="6534150" y="4411663"/>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49" name="Rectangle 317"/>
          <p:cNvSpPr>
            <a:spLocks noChangeArrowheads="1"/>
          </p:cNvSpPr>
          <p:nvPr/>
        </p:nvSpPr>
        <p:spPr bwMode="auto">
          <a:xfrm>
            <a:off x="6802438" y="6321425"/>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50" name="Rectangle 318"/>
          <p:cNvSpPr>
            <a:spLocks noChangeArrowheads="1"/>
          </p:cNvSpPr>
          <p:nvPr/>
        </p:nvSpPr>
        <p:spPr bwMode="auto">
          <a:xfrm>
            <a:off x="6748463" y="6321425"/>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51" name="Rectangle 472"/>
          <p:cNvSpPr>
            <a:spLocks noChangeArrowheads="1"/>
          </p:cNvSpPr>
          <p:nvPr/>
        </p:nvSpPr>
        <p:spPr bwMode="auto">
          <a:xfrm>
            <a:off x="2679700" y="4875213"/>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52" name="Rectangle 475"/>
          <p:cNvSpPr>
            <a:spLocks noChangeArrowheads="1"/>
          </p:cNvSpPr>
          <p:nvPr/>
        </p:nvSpPr>
        <p:spPr bwMode="auto">
          <a:xfrm>
            <a:off x="3000375" y="5411788"/>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53" name="Rectangle 477"/>
          <p:cNvSpPr>
            <a:spLocks noChangeArrowheads="1"/>
          </p:cNvSpPr>
          <p:nvPr/>
        </p:nvSpPr>
        <p:spPr bwMode="auto">
          <a:xfrm>
            <a:off x="3000375" y="5411788"/>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54" name="Rectangle 480"/>
          <p:cNvSpPr>
            <a:spLocks noChangeArrowheads="1"/>
          </p:cNvSpPr>
          <p:nvPr/>
        </p:nvSpPr>
        <p:spPr bwMode="auto">
          <a:xfrm>
            <a:off x="3160713" y="4875213"/>
            <a:ext cx="1587"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55" name="Rectangle 496"/>
          <p:cNvSpPr>
            <a:spLocks noChangeArrowheads="1"/>
          </p:cNvSpPr>
          <p:nvPr/>
        </p:nvSpPr>
        <p:spPr bwMode="auto">
          <a:xfrm>
            <a:off x="3589338" y="439261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56" name="Rectangle 497"/>
          <p:cNvSpPr>
            <a:spLocks noChangeArrowheads="1"/>
          </p:cNvSpPr>
          <p:nvPr/>
        </p:nvSpPr>
        <p:spPr bwMode="auto">
          <a:xfrm>
            <a:off x="4821238" y="4357688"/>
            <a:ext cx="1587"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57" name="Rectangle 500"/>
          <p:cNvSpPr>
            <a:spLocks noChangeArrowheads="1"/>
          </p:cNvSpPr>
          <p:nvPr/>
        </p:nvSpPr>
        <p:spPr bwMode="auto">
          <a:xfrm>
            <a:off x="4035425" y="6411913"/>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58" name="Rectangle 508"/>
          <p:cNvSpPr>
            <a:spLocks noChangeArrowheads="1"/>
          </p:cNvSpPr>
          <p:nvPr/>
        </p:nvSpPr>
        <p:spPr bwMode="auto">
          <a:xfrm>
            <a:off x="4035425" y="6411913"/>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59" name="Rectangle 510"/>
          <p:cNvSpPr>
            <a:spLocks noChangeArrowheads="1"/>
          </p:cNvSpPr>
          <p:nvPr/>
        </p:nvSpPr>
        <p:spPr bwMode="auto">
          <a:xfrm>
            <a:off x="3643313" y="6321425"/>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60" name="Rectangle 512"/>
          <p:cNvSpPr>
            <a:spLocks noChangeArrowheads="1"/>
          </p:cNvSpPr>
          <p:nvPr/>
        </p:nvSpPr>
        <p:spPr bwMode="auto">
          <a:xfrm>
            <a:off x="3643313" y="5626100"/>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61" name="Rectangle 514"/>
          <p:cNvSpPr>
            <a:spLocks noChangeArrowheads="1"/>
          </p:cNvSpPr>
          <p:nvPr/>
        </p:nvSpPr>
        <p:spPr bwMode="auto">
          <a:xfrm>
            <a:off x="4446588" y="6321425"/>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62" name="Rectangle 516"/>
          <p:cNvSpPr>
            <a:spLocks noChangeArrowheads="1"/>
          </p:cNvSpPr>
          <p:nvPr/>
        </p:nvSpPr>
        <p:spPr bwMode="auto">
          <a:xfrm>
            <a:off x="4446588" y="5626100"/>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63" name="Rectangle 518"/>
          <p:cNvSpPr>
            <a:spLocks noChangeArrowheads="1"/>
          </p:cNvSpPr>
          <p:nvPr/>
        </p:nvSpPr>
        <p:spPr bwMode="auto">
          <a:xfrm>
            <a:off x="4035425" y="5715000"/>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64" name="Rectangle 526"/>
          <p:cNvSpPr>
            <a:spLocks noChangeArrowheads="1"/>
          </p:cNvSpPr>
          <p:nvPr/>
        </p:nvSpPr>
        <p:spPr bwMode="auto">
          <a:xfrm>
            <a:off x="4035425" y="5715000"/>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65" name="Rectangle 531"/>
          <p:cNvSpPr>
            <a:spLocks noChangeArrowheads="1"/>
          </p:cNvSpPr>
          <p:nvPr/>
        </p:nvSpPr>
        <p:spPr bwMode="auto">
          <a:xfrm>
            <a:off x="4035425" y="5500688"/>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66" name="Rectangle 533"/>
          <p:cNvSpPr>
            <a:spLocks noChangeArrowheads="1"/>
          </p:cNvSpPr>
          <p:nvPr/>
        </p:nvSpPr>
        <p:spPr bwMode="auto">
          <a:xfrm>
            <a:off x="4035425" y="5500688"/>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67" name="Rectangle 565"/>
          <p:cNvSpPr>
            <a:spLocks noChangeArrowheads="1"/>
          </p:cNvSpPr>
          <p:nvPr/>
        </p:nvSpPr>
        <p:spPr bwMode="auto">
          <a:xfrm>
            <a:off x="6351588" y="6021388"/>
            <a:ext cx="17462"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68" name="Rectangle 607"/>
          <p:cNvSpPr>
            <a:spLocks noChangeArrowheads="1"/>
          </p:cNvSpPr>
          <p:nvPr/>
        </p:nvSpPr>
        <p:spPr bwMode="auto">
          <a:xfrm>
            <a:off x="8408988" y="5678488"/>
            <a:ext cx="17462"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69" name="Rectangle 609"/>
          <p:cNvSpPr>
            <a:spLocks noChangeArrowheads="1"/>
          </p:cNvSpPr>
          <p:nvPr/>
        </p:nvSpPr>
        <p:spPr bwMode="auto">
          <a:xfrm>
            <a:off x="8372475" y="6107113"/>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70" name="Rectangle 614"/>
          <p:cNvSpPr>
            <a:spLocks noChangeArrowheads="1"/>
          </p:cNvSpPr>
          <p:nvPr/>
        </p:nvSpPr>
        <p:spPr bwMode="auto">
          <a:xfrm>
            <a:off x="8675688" y="567848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71" name="Rectangle 618"/>
          <p:cNvSpPr>
            <a:spLocks noChangeArrowheads="1"/>
          </p:cNvSpPr>
          <p:nvPr/>
        </p:nvSpPr>
        <p:spPr bwMode="auto">
          <a:xfrm>
            <a:off x="7588250" y="5732463"/>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72" name="Rectangle 619"/>
          <p:cNvSpPr>
            <a:spLocks noChangeArrowheads="1"/>
          </p:cNvSpPr>
          <p:nvPr/>
        </p:nvSpPr>
        <p:spPr bwMode="auto">
          <a:xfrm>
            <a:off x="7659688" y="5732463"/>
            <a:ext cx="1587"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73" name="Rectangle 623"/>
          <p:cNvSpPr>
            <a:spLocks noChangeArrowheads="1"/>
          </p:cNvSpPr>
          <p:nvPr/>
        </p:nvSpPr>
        <p:spPr bwMode="auto">
          <a:xfrm>
            <a:off x="8283575" y="5840413"/>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74" name="Rectangle 640"/>
          <p:cNvSpPr>
            <a:spLocks noChangeArrowheads="1"/>
          </p:cNvSpPr>
          <p:nvPr/>
        </p:nvSpPr>
        <p:spPr bwMode="auto">
          <a:xfrm>
            <a:off x="28575" y="895350"/>
            <a:ext cx="2879725" cy="1933575"/>
          </a:xfrm>
          <a:prstGeom prst="rect">
            <a:avLst/>
          </a:prstGeom>
          <a:solidFill>
            <a:srgbClr val="FFFF9F"/>
          </a:solidFill>
          <a:ln w="12700">
            <a:solidFill>
              <a:schemeClr val="tx1"/>
            </a:solidFill>
            <a:miter lim="800000"/>
            <a:headEnd/>
            <a:tailEnd/>
          </a:ln>
        </p:spPr>
        <p:txBody>
          <a:bodyPr>
            <a:spAutoFit/>
          </a:bodyPr>
          <a:lstStyle/>
          <a:p>
            <a:pPr>
              <a:spcBef>
                <a:spcPct val="50000"/>
              </a:spcBef>
              <a:spcAft>
                <a:spcPts val="500"/>
              </a:spcAft>
            </a:pPr>
            <a:r>
              <a:rPr lang="en-US" sz="2000" u="none"/>
              <a:t>The Proactor pattern structures the JAWS concurrent server to receive &amp; process requests from multiple clients asynchronously </a:t>
            </a:r>
          </a:p>
        </p:txBody>
      </p:sp>
      <p:sp>
        <p:nvSpPr>
          <p:cNvPr id="172075" name="Rectangle 642"/>
          <p:cNvSpPr>
            <a:spLocks noChangeArrowheads="1"/>
          </p:cNvSpPr>
          <p:nvPr/>
        </p:nvSpPr>
        <p:spPr bwMode="auto">
          <a:xfrm>
            <a:off x="2316163" y="3241675"/>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76" name="Rectangle 303"/>
          <p:cNvSpPr>
            <a:spLocks noChangeArrowheads="1"/>
          </p:cNvSpPr>
          <p:nvPr/>
        </p:nvSpPr>
        <p:spPr bwMode="auto">
          <a:xfrm>
            <a:off x="5678488" y="6024563"/>
            <a:ext cx="17462"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77" name="Rectangle 566"/>
          <p:cNvSpPr>
            <a:spLocks noChangeArrowheads="1"/>
          </p:cNvSpPr>
          <p:nvPr/>
        </p:nvSpPr>
        <p:spPr bwMode="auto">
          <a:xfrm>
            <a:off x="6427788" y="4483100"/>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370911" name="Rectangle 799"/>
          <p:cNvSpPr>
            <a:spLocks noChangeArrowheads="1"/>
          </p:cNvSpPr>
          <p:nvPr/>
        </p:nvSpPr>
        <p:spPr bwMode="auto">
          <a:xfrm>
            <a:off x="2878138" y="869950"/>
            <a:ext cx="6491287" cy="2289175"/>
          </a:xfrm>
          <a:prstGeom prst="rect">
            <a:avLst/>
          </a:prstGeom>
          <a:noFill/>
          <a:ln w="12700">
            <a:noFill/>
            <a:miter lim="800000"/>
            <a:headEnd/>
            <a:tailEnd/>
          </a:ln>
        </p:spPr>
        <p:txBody>
          <a:bodyPr>
            <a:spAutoFit/>
          </a:bodyPr>
          <a:lstStyle/>
          <a:p>
            <a:pPr marL="233363" indent="-233363"/>
            <a:r>
              <a:rPr lang="en-US" u="none"/>
              <a:t>JAWS HTTP components are split into two parts:</a:t>
            </a:r>
          </a:p>
          <a:p>
            <a:pPr marL="233363" indent="-233363">
              <a:buFontTx/>
              <a:buAutoNum type="arabicPeriod"/>
            </a:pPr>
            <a:r>
              <a:rPr lang="en-US" u="none"/>
              <a:t>Operations that execute asynchronously </a:t>
            </a:r>
          </a:p>
          <a:p>
            <a:pPr lvl="1" indent="-109538">
              <a:buFontTx/>
              <a:buChar char="•"/>
            </a:pPr>
            <a:r>
              <a:rPr lang="en-US" i="1" u="none"/>
              <a:t>e.g.,</a:t>
            </a:r>
            <a:r>
              <a:rPr lang="en-US" u="none"/>
              <a:t> to accept connections &amp; receive client HTTP GET requests</a:t>
            </a:r>
          </a:p>
          <a:p>
            <a:pPr marL="233363" indent="-233363">
              <a:buFontTx/>
              <a:buAutoNum type="arabicPeriod"/>
            </a:pPr>
            <a:r>
              <a:rPr lang="en-US" u="none"/>
              <a:t>The corresponding completion handlers that process the async operation results</a:t>
            </a:r>
          </a:p>
          <a:p>
            <a:pPr lvl="1" indent="-109538">
              <a:buFontTx/>
              <a:buChar char="•"/>
            </a:pPr>
            <a:r>
              <a:rPr lang="en-US" i="1" u="none"/>
              <a:t>e.g.,</a:t>
            </a:r>
            <a:r>
              <a:rPr lang="en-US" u="none"/>
              <a:t> to transmit a file back to a client after an async connection operation completes</a:t>
            </a:r>
          </a:p>
        </p:txBody>
      </p:sp>
      <p:grpSp>
        <p:nvGrpSpPr>
          <p:cNvPr id="2" name="Group 810"/>
          <p:cNvGrpSpPr>
            <a:grpSpLocks/>
          </p:cNvGrpSpPr>
          <p:nvPr/>
        </p:nvGrpSpPr>
        <p:grpSpPr bwMode="auto">
          <a:xfrm>
            <a:off x="134938" y="3063875"/>
            <a:ext cx="8578850" cy="3794125"/>
            <a:chOff x="85" y="1912"/>
            <a:chExt cx="5404" cy="2390"/>
          </a:xfrm>
        </p:grpSpPr>
        <p:sp>
          <p:nvSpPr>
            <p:cNvPr id="172080" name="Rectangle 624"/>
            <p:cNvSpPr>
              <a:spLocks noChangeArrowheads="1"/>
            </p:cNvSpPr>
            <p:nvPr/>
          </p:nvSpPr>
          <p:spPr bwMode="auto">
            <a:xfrm>
              <a:off x="5215" y="3793"/>
              <a:ext cx="1" cy="1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81" name="Rectangle 304"/>
            <p:cNvSpPr>
              <a:spLocks noChangeArrowheads="1"/>
            </p:cNvSpPr>
            <p:nvPr/>
          </p:nvSpPr>
          <p:spPr bwMode="auto">
            <a:xfrm>
              <a:off x="3577" y="2854"/>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82" name="Rectangle 422"/>
            <p:cNvSpPr>
              <a:spLocks noChangeArrowheads="1"/>
            </p:cNvSpPr>
            <p:nvPr/>
          </p:nvSpPr>
          <p:spPr bwMode="auto">
            <a:xfrm>
              <a:off x="1980" y="3833"/>
              <a:ext cx="56" cy="1"/>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72083" name="Rectangle 644"/>
            <p:cNvSpPr>
              <a:spLocks noChangeAspect="1" noChangeArrowheads="1"/>
            </p:cNvSpPr>
            <p:nvPr/>
          </p:nvSpPr>
          <p:spPr bwMode="auto">
            <a:xfrm>
              <a:off x="3707" y="3047"/>
              <a:ext cx="13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84" name="Freeform 645"/>
            <p:cNvSpPr>
              <a:spLocks noChangeAspect="1"/>
            </p:cNvSpPr>
            <p:nvPr/>
          </p:nvSpPr>
          <p:spPr bwMode="auto">
            <a:xfrm>
              <a:off x="3719" y="3009"/>
              <a:ext cx="163" cy="50"/>
            </a:xfrm>
            <a:custGeom>
              <a:avLst/>
              <a:gdLst>
                <a:gd name="T0" fmla="*/ 0 w 155"/>
                <a:gd name="T1" fmla="*/ 0 h 48"/>
                <a:gd name="T2" fmla="*/ 0 w 155"/>
                <a:gd name="T3" fmla="*/ 15 h 48"/>
                <a:gd name="T4" fmla="*/ 138 w 155"/>
                <a:gd name="T5" fmla="*/ 54 h 48"/>
                <a:gd name="T6" fmla="*/ 138 w 155"/>
                <a:gd name="T7" fmla="*/ 54 h 48"/>
                <a:gd name="T8" fmla="*/ 180 w 155"/>
                <a:gd name="T9" fmla="*/ 42 h 48"/>
                <a:gd name="T10" fmla="*/ 138 w 155"/>
                <a:gd name="T11" fmla="*/ 42 h 48"/>
                <a:gd name="T12" fmla="*/ 0 w 155"/>
                <a:gd name="T13" fmla="*/ 0 h 48"/>
                <a:gd name="T14" fmla="*/ 0 60000 65536"/>
                <a:gd name="T15" fmla="*/ 0 60000 65536"/>
                <a:gd name="T16" fmla="*/ 0 60000 65536"/>
                <a:gd name="T17" fmla="*/ 0 60000 65536"/>
                <a:gd name="T18" fmla="*/ 0 60000 65536"/>
                <a:gd name="T19" fmla="*/ 0 60000 65536"/>
                <a:gd name="T20" fmla="*/ 0 60000 65536"/>
                <a:gd name="T21" fmla="*/ 0 w 155"/>
                <a:gd name="T22" fmla="*/ 0 h 48"/>
                <a:gd name="T23" fmla="*/ 155 w 155"/>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5" h="48">
                  <a:moveTo>
                    <a:pt x="0" y="0"/>
                  </a:moveTo>
                  <a:lnTo>
                    <a:pt x="0" y="12"/>
                  </a:lnTo>
                  <a:lnTo>
                    <a:pt x="119" y="48"/>
                  </a:lnTo>
                  <a:lnTo>
                    <a:pt x="155" y="36"/>
                  </a:lnTo>
                  <a:lnTo>
                    <a:pt x="119" y="36"/>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2085" name="Freeform 646"/>
            <p:cNvSpPr>
              <a:spLocks noChangeAspect="1"/>
            </p:cNvSpPr>
            <p:nvPr/>
          </p:nvSpPr>
          <p:spPr bwMode="auto">
            <a:xfrm>
              <a:off x="3719" y="3047"/>
              <a:ext cx="125" cy="50"/>
            </a:xfrm>
            <a:custGeom>
              <a:avLst/>
              <a:gdLst>
                <a:gd name="T0" fmla="*/ 138 w 119"/>
                <a:gd name="T1" fmla="*/ 15 h 48"/>
                <a:gd name="T2" fmla="*/ 138 w 119"/>
                <a:gd name="T3" fmla="*/ 0 h 48"/>
                <a:gd name="T4" fmla="*/ 0 w 119"/>
                <a:gd name="T5" fmla="*/ 42 h 48"/>
                <a:gd name="T6" fmla="*/ 0 w 119"/>
                <a:gd name="T7" fmla="*/ 54 h 48"/>
                <a:gd name="T8" fmla="*/ 138 w 119"/>
                <a:gd name="T9" fmla="*/ 15 h 48"/>
                <a:gd name="T10" fmla="*/ 0 60000 65536"/>
                <a:gd name="T11" fmla="*/ 0 60000 65536"/>
                <a:gd name="T12" fmla="*/ 0 60000 65536"/>
                <a:gd name="T13" fmla="*/ 0 60000 65536"/>
                <a:gd name="T14" fmla="*/ 0 60000 65536"/>
                <a:gd name="T15" fmla="*/ 0 w 119"/>
                <a:gd name="T16" fmla="*/ 0 h 48"/>
                <a:gd name="T17" fmla="*/ 119 w 119"/>
                <a:gd name="T18" fmla="*/ 48 h 48"/>
              </a:gdLst>
              <a:ahLst/>
              <a:cxnLst>
                <a:cxn ang="T10">
                  <a:pos x="T0" y="T1"/>
                </a:cxn>
                <a:cxn ang="T11">
                  <a:pos x="T2" y="T3"/>
                </a:cxn>
                <a:cxn ang="T12">
                  <a:pos x="T4" y="T5"/>
                </a:cxn>
                <a:cxn ang="T13">
                  <a:pos x="T6" y="T7"/>
                </a:cxn>
                <a:cxn ang="T14">
                  <a:pos x="T8" y="T9"/>
                </a:cxn>
              </a:cxnLst>
              <a:rect l="T15" t="T16" r="T17" b="T18"/>
              <a:pathLst>
                <a:path w="119" h="48">
                  <a:moveTo>
                    <a:pt x="119" y="12"/>
                  </a:moveTo>
                  <a:lnTo>
                    <a:pt x="119" y="0"/>
                  </a:lnTo>
                  <a:lnTo>
                    <a:pt x="0" y="36"/>
                  </a:lnTo>
                  <a:lnTo>
                    <a:pt x="0" y="48"/>
                  </a:lnTo>
                  <a:lnTo>
                    <a:pt x="119"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2086" name="Line 647"/>
            <p:cNvSpPr>
              <a:spLocks noChangeAspect="1" noChangeShapeType="1"/>
            </p:cNvSpPr>
            <p:nvPr/>
          </p:nvSpPr>
          <p:spPr bwMode="auto">
            <a:xfrm flipV="1">
              <a:off x="3027" y="3400"/>
              <a:ext cx="2" cy="113"/>
            </a:xfrm>
            <a:prstGeom prst="line">
              <a:avLst/>
            </a:prstGeom>
            <a:noFill/>
            <a:ln w="0">
              <a:solidFill>
                <a:srgbClr val="000000"/>
              </a:solidFill>
              <a:round/>
              <a:headEnd/>
              <a:tailEnd/>
            </a:ln>
          </p:spPr>
          <p:txBody>
            <a:bodyPr/>
            <a:lstStyle/>
            <a:p>
              <a:endParaRPr lang="en-US"/>
            </a:p>
          </p:txBody>
        </p:sp>
        <p:sp>
          <p:nvSpPr>
            <p:cNvPr id="172087" name="Line 648"/>
            <p:cNvSpPr>
              <a:spLocks noChangeAspect="1" noChangeShapeType="1"/>
            </p:cNvSpPr>
            <p:nvPr/>
          </p:nvSpPr>
          <p:spPr bwMode="auto">
            <a:xfrm flipV="1">
              <a:off x="3027" y="3185"/>
              <a:ext cx="2" cy="114"/>
            </a:xfrm>
            <a:prstGeom prst="line">
              <a:avLst/>
            </a:prstGeom>
            <a:noFill/>
            <a:ln w="0">
              <a:solidFill>
                <a:srgbClr val="000000"/>
              </a:solidFill>
              <a:round/>
              <a:headEnd/>
              <a:tailEnd/>
            </a:ln>
          </p:spPr>
          <p:txBody>
            <a:bodyPr/>
            <a:lstStyle/>
            <a:p>
              <a:endParaRPr lang="en-US"/>
            </a:p>
          </p:txBody>
        </p:sp>
        <p:sp>
          <p:nvSpPr>
            <p:cNvPr id="172088" name="Rectangle 649"/>
            <p:cNvSpPr>
              <a:spLocks noChangeAspect="1" noChangeArrowheads="1"/>
            </p:cNvSpPr>
            <p:nvPr/>
          </p:nvSpPr>
          <p:spPr bwMode="auto">
            <a:xfrm>
              <a:off x="3027" y="3047"/>
              <a:ext cx="13" cy="3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89" name="Rectangle 650"/>
            <p:cNvSpPr>
              <a:spLocks noChangeAspect="1" noChangeArrowheads="1"/>
            </p:cNvSpPr>
            <p:nvPr/>
          </p:nvSpPr>
          <p:spPr bwMode="auto">
            <a:xfrm>
              <a:off x="3027" y="3047"/>
              <a:ext cx="5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90" name="Line 651"/>
            <p:cNvSpPr>
              <a:spLocks noChangeAspect="1" noChangeShapeType="1"/>
            </p:cNvSpPr>
            <p:nvPr/>
          </p:nvSpPr>
          <p:spPr bwMode="auto">
            <a:xfrm>
              <a:off x="3153" y="3047"/>
              <a:ext cx="88" cy="1"/>
            </a:xfrm>
            <a:prstGeom prst="line">
              <a:avLst/>
            </a:prstGeom>
            <a:noFill/>
            <a:ln w="0">
              <a:solidFill>
                <a:srgbClr val="000000"/>
              </a:solidFill>
              <a:round/>
              <a:headEnd/>
              <a:tailEnd/>
            </a:ln>
          </p:spPr>
          <p:txBody>
            <a:bodyPr/>
            <a:lstStyle/>
            <a:p>
              <a:endParaRPr lang="en-US"/>
            </a:p>
          </p:txBody>
        </p:sp>
        <p:sp>
          <p:nvSpPr>
            <p:cNvPr id="172091" name="Line 652"/>
            <p:cNvSpPr>
              <a:spLocks noChangeAspect="1" noChangeShapeType="1"/>
            </p:cNvSpPr>
            <p:nvPr/>
          </p:nvSpPr>
          <p:spPr bwMode="auto">
            <a:xfrm>
              <a:off x="3329" y="3047"/>
              <a:ext cx="87" cy="1"/>
            </a:xfrm>
            <a:prstGeom prst="line">
              <a:avLst/>
            </a:prstGeom>
            <a:noFill/>
            <a:ln w="0">
              <a:solidFill>
                <a:srgbClr val="000000"/>
              </a:solidFill>
              <a:round/>
              <a:headEnd/>
              <a:tailEnd/>
            </a:ln>
          </p:spPr>
          <p:txBody>
            <a:bodyPr/>
            <a:lstStyle/>
            <a:p>
              <a:endParaRPr lang="en-US"/>
            </a:p>
          </p:txBody>
        </p:sp>
        <p:sp>
          <p:nvSpPr>
            <p:cNvPr id="172092" name="Line 653"/>
            <p:cNvSpPr>
              <a:spLocks noChangeAspect="1" noChangeShapeType="1"/>
            </p:cNvSpPr>
            <p:nvPr/>
          </p:nvSpPr>
          <p:spPr bwMode="auto">
            <a:xfrm>
              <a:off x="3492" y="3047"/>
              <a:ext cx="88" cy="1"/>
            </a:xfrm>
            <a:prstGeom prst="line">
              <a:avLst/>
            </a:prstGeom>
            <a:noFill/>
            <a:ln w="0">
              <a:solidFill>
                <a:srgbClr val="000000"/>
              </a:solidFill>
              <a:round/>
              <a:headEnd/>
              <a:tailEnd/>
            </a:ln>
          </p:spPr>
          <p:txBody>
            <a:bodyPr/>
            <a:lstStyle/>
            <a:p>
              <a:endParaRPr lang="en-US"/>
            </a:p>
          </p:txBody>
        </p:sp>
        <p:sp>
          <p:nvSpPr>
            <p:cNvPr id="172093" name="Rectangle 654"/>
            <p:cNvSpPr>
              <a:spLocks noChangeAspect="1" noChangeArrowheads="1"/>
            </p:cNvSpPr>
            <p:nvPr/>
          </p:nvSpPr>
          <p:spPr bwMode="auto">
            <a:xfrm>
              <a:off x="3669" y="3053"/>
              <a:ext cx="3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94" name="Rectangle 655"/>
            <p:cNvSpPr>
              <a:spLocks noChangeAspect="1" noChangeArrowheads="1"/>
            </p:cNvSpPr>
            <p:nvPr/>
          </p:nvSpPr>
          <p:spPr bwMode="auto">
            <a:xfrm>
              <a:off x="1933" y="2605"/>
              <a:ext cx="981" cy="68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2095" name="Rectangle 656"/>
            <p:cNvSpPr>
              <a:spLocks noChangeAspect="1" noChangeArrowheads="1"/>
            </p:cNvSpPr>
            <p:nvPr/>
          </p:nvSpPr>
          <p:spPr bwMode="auto">
            <a:xfrm>
              <a:off x="2914" y="2819"/>
              <a:ext cx="943"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096" name="Rectangle 657"/>
            <p:cNvSpPr>
              <a:spLocks noChangeAspect="1" noChangeArrowheads="1"/>
            </p:cNvSpPr>
            <p:nvPr/>
          </p:nvSpPr>
          <p:spPr bwMode="auto">
            <a:xfrm>
              <a:off x="425" y="2605"/>
              <a:ext cx="1357" cy="70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2097" name="Rectangle 664"/>
            <p:cNvSpPr>
              <a:spLocks noChangeAspect="1" noChangeArrowheads="1"/>
            </p:cNvSpPr>
            <p:nvPr/>
          </p:nvSpPr>
          <p:spPr bwMode="auto">
            <a:xfrm>
              <a:off x="3025" y="2749"/>
              <a:ext cx="682" cy="166"/>
            </a:xfrm>
            <a:prstGeom prst="rect">
              <a:avLst/>
            </a:prstGeom>
            <a:solidFill>
              <a:schemeClr val="bg1"/>
            </a:solidFill>
            <a:ln w="19050">
              <a:solidFill>
                <a:schemeClr val="tx1"/>
              </a:solidFill>
              <a:miter lim="800000"/>
              <a:headEnd/>
              <a:tailEnd/>
            </a:ln>
          </p:spPr>
          <p:txBody>
            <a:bodyPr lIns="0" tIns="0" rIns="0" bIns="0">
              <a:spAutoFit/>
            </a:bodyPr>
            <a:lstStyle/>
            <a:p>
              <a:r>
                <a:rPr lang="en-US" sz="1600" b="1" u="none">
                  <a:solidFill>
                    <a:srgbClr val="000000"/>
                  </a:solidFill>
                  <a:latin typeface="Arial Narrow" pitchFamily="34" charset="0"/>
                </a:rPr>
                <a:t> ACE_Handle</a:t>
              </a:r>
              <a:endParaRPr lang="en-US" sz="2000" b="1" u="none">
                <a:latin typeface="Arial Narrow" pitchFamily="34" charset="0"/>
              </a:endParaRPr>
            </a:p>
          </p:txBody>
        </p:sp>
        <p:sp>
          <p:nvSpPr>
            <p:cNvPr id="172098" name="Rectangle 665"/>
            <p:cNvSpPr>
              <a:spLocks noChangeAspect="1" noChangeArrowheads="1"/>
            </p:cNvSpPr>
            <p:nvPr/>
          </p:nvSpPr>
          <p:spPr bwMode="auto">
            <a:xfrm>
              <a:off x="1669" y="3324"/>
              <a:ext cx="707" cy="134"/>
            </a:xfrm>
            <a:prstGeom prst="rect">
              <a:avLst/>
            </a:prstGeom>
            <a:noFill/>
            <a:ln w="9525">
              <a:noFill/>
              <a:miter lim="800000"/>
              <a:headEnd/>
              <a:tailEnd/>
            </a:ln>
          </p:spPr>
          <p:txBody>
            <a:bodyPr wrap="none" lIns="0" tIns="0" rIns="0" bIns="0">
              <a:spAutoFit/>
            </a:bodyPr>
            <a:lstStyle/>
            <a:p>
              <a:r>
                <a:rPr lang="en-US" sz="1400" u="none">
                  <a:solidFill>
                    <a:srgbClr val="000000"/>
                  </a:solidFill>
                </a:rPr>
                <a:t>&lt;&lt;executes&gt;&gt;</a:t>
              </a:r>
              <a:endParaRPr lang="en-US" sz="2000" b="1" u="none"/>
            </a:p>
          </p:txBody>
        </p:sp>
        <p:sp>
          <p:nvSpPr>
            <p:cNvPr id="172099" name="Rectangle 666"/>
            <p:cNvSpPr>
              <a:spLocks noChangeAspect="1" noChangeArrowheads="1"/>
            </p:cNvSpPr>
            <p:nvPr/>
          </p:nvSpPr>
          <p:spPr bwMode="auto">
            <a:xfrm>
              <a:off x="3743" y="3071"/>
              <a:ext cx="78" cy="240"/>
            </a:xfrm>
            <a:prstGeom prst="rect">
              <a:avLst/>
            </a:prstGeom>
            <a:noFill/>
            <a:ln w="9525">
              <a:noFill/>
              <a:miter lim="800000"/>
              <a:headEnd/>
              <a:tailEnd/>
            </a:ln>
          </p:spPr>
          <p:txBody>
            <a:bodyPr wrap="none" lIns="0" tIns="0" rIns="0" bIns="0">
              <a:spAutoFit/>
            </a:bodyPr>
            <a:lstStyle/>
            <a:p>
              <a:r>
                <a:rPr lang="en-US" sz="2500" u="none">
                  <a:solidFill>
                    <a:srgbClr val="000000"/>
                  </a:solidFill>
                </a:rPr>
                <a:t>*</a:t>
              </a:r>
              <a:endParaRPr lang="en-US" sz="2000" b="1" u="none"/>
            </a:p>
          </p:txBody>
        </p:sp>
        <p:sp>
          <p:nvSpPr>
            <p:cNvPr id="172100" name="Rectangle 667"/>
            <p:cNvSpPr>
              <a:spLocks noChangeAspect="1" noChangeArrowheads="1"/>
            </p:cNvSpPr>
            <p:nvPr/>
          </p:nvSpPr>
          <p:spPr bwMode="auto">
            <a:xfrm>
              <a:off x="877" y="1912"/>
              <a:ext cx="1471" cy="37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2101" name="Rectangle 668"/>
            <p:cNvSpPr>
              <a:spLocks noChangeAspect="1" noChangeArrowheads="1"/>
            </p:cNvSpPr>
            <p:nvPr/>
          </p:nvSpPr>
          <p:spPr bwMode="auto">
            <a:xfrm>
              <a:off x="1279" y="2554"/>
              <a:ext cx="13" cy="13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02" name="Freeform 669"/>
            <p:cNvSpPr>
              <a:spLocks noChangeAspect="1"/>
            </p:cNvSpPr>
            <p:nvPr/>
          </p:nvSpPr>
          <p:spPr bwMode="auto">
            <a:xfrm>
              <a:off x="1279" y="2554"/>
              <a:ext cx="51" cy="190"/>
            </a:xfrm>
            <a:custGeom>
              <a:avLst/>
              <a:gdLst>
                <a:gd name="T0" fmla="*/ 57 w 48"/>
                <a:gd name="T1" fmla="*/ 0 h 180"/>
                <a:gd name="T2" fmla="*/ 43 w 48"/>
                <a:gd name="T3" fmla="*/ 0 h 180"/>
                <a:gd name="T4" fmla="*/ 0 w 48"/>
                <a:gd name="T5" fmla="*/ 155 h 180"/>
                <a:gd name="T6" fmla="*/ 0 w 48"/>
                <a:gd name="T7" fmla="*/ 155 h 180"/>
                <a:gd name="T8" fmla="*/ 15 w 48"/>
                <a:gd name="T9" fmla="*/ 212 h 180"/>
                <a:gd name="T10" fmla="*/ 15 w 48"/>
                <a:gd name="T11" fmla="*/ 155 h 180"/>
                <a:gd name="T12" fmla="*/ 57 w 48"/>
                <a:gd name="T13" fmla="*/ 0 h 180"/>
                <a:gd name="T14" fmla="*/ 0 60000 65536"/>
                <a:gd name="T15" fmla="*/ 0 60000 65536"/>
                <a:gd name="T16" fmla="*/ 0 60000 65536"/>
                <a:gd name="T17" fmla="*/ 0 60000 65536"/>
                <a:gd name="T18" fmla="*/ 0 60000 65536"/>
                <a:gd name="T19" fmla="*/ 0 60000 65536"/>
                <a:gd name="T20" fmla="*/ 0 60000 65536"/>
                <a:gd name="T21" fmla="*/ 0 w 48"/>
                <a:gd name="T22" fmla="*/ 0 h 180"/>
                <a:gd name="T23" fmla="*/ 48 w 48"/>
                <a:gd name="T24" fmla="*/ 180 h 1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80">
                  <a:moveTo>
                    <a:pt x="48" y="0"/>
                  </a:moveTo>
                  <a:lnTo>
                    <a:pt x="36" y="0"/>
                  </a:lnTo>
                  <a:lnTo>
                    <a:pt x="0" y="132"/>
                  </a:lnTo>
                  <a:lnTo>
                    <a:pt x="12" y="180"/>
                  </a:lnTo>
                  <a:lnTo>
                    <a:pt x="12" y="132"/>
                  </a:lnTo>
                  <a:lnTo>
                    <a:pt x="48"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2103" name="Freeform 670"/>
            <p:cNvSpPr>
              <a:spLocks noChangeAspect="1"/>
            </p:cNvSpPr>
            <p:nvPr/>
          </p:nvSpPr>
          <p:spPr bwMode="auto">
            <a:xfrm>
              <a:off x="1241" y="2554"/>
              <a:ext cx="51" cy="139"/>
            </a:xfrm>
            <a:custGeom>
              <a:avLst/>
              <a:gdLst>
                <a:gd name="T0" fmla="*/ 43 w 48"/>
                <a:gd name="T1" fmla="*/ 154 h 132"/>
                <a:gd name="T2" fmla="*/ 57 w 48"/>
                <a:gd name="T3" fmla="*/ 154 h 132"/>
                <a:gd name="T4" fmla="*/ 15 w 48"/>
                <a:gd name="T5" fmla="*/ 0 h 132"/>
                <a:gd name="T6" fmla="*/ 0 w 48"/>
                <a:gd name="T7" fmla="*/ 0 h 132"/>
                <a:gd name="T8" fmla="*/ 43 w 48"/>
                <a:gd name="T9" fmla="*/ 154 h 132"/>
                <a:gd name="T10" fmla="*/ 0 60000 65536"/>
                <a:gd name="T11" fmla="*/ 0 60000 65536"/>
                <a:gd name="T12" fmla="*/ 0 60000 65536"/>
                <a:gd name="T13" fmla="*/ 0 60000 65536"/>
                <a:gd name="T14" fmla="*/ 0 60000 65536"/>
                <a:gd name="T15" fmla="*/ 0 w 48"/>
                <a:gd name="T16" fmla="*/ 0 h 132"/>
                <a:gd name="T17" fmla="*/ 48 w 48"/>
                <a:gd name="T18" fmla="*/ 132 h 132"/>
              </a:gdLst>
              <a:ahLst/>
              <a:cxnLst>
                <a:cxn ang="T10">
                  <a:pos x="T0" y="T1"/>
                </a:cxn>
                <a:cxn ang="T11">
                  <a:pos x="T2" y="T3"/>
                </a:cxn>
                <a:cxn ang="T12">
                  <a:pos x="T4" y="T5"/>
                </a:cxn>
                <a:cxn ang="T13">
                  <a:pos x="T6" y="T7"/>
                </a:cxn>
                <a:cxn ang="T14">
                  <a:pos x="T8" y="T9"/>
                </a:cxn>
              </a:cxnLst>
              <a:rect l="T15" t="T16" r="T17" b="T18"/>
              <a:pathLst>
                <a:path w="48" h="132">
                  <a:moveTo>
                    <a:pt x="36" y="132"/>
                  </a:moveTo>
                  <a:lnTo>
                    <a:pt x="48" y="132"/>
                  </a:lnTo>
                  <a:lnTo>
                    <a:pt x="12" y="0"/>
                  </a:lnTo>
                  <a:lnTo>
                    <a:pt x="0" y="0"/>
                  </a:lnTo>
                  <a:lnTo>
                    <a:pt x="36" y="1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2104" name="Rectangle 671"/>
            <p:cNvSpPr>
              <a:spLocks noChangeAspect="1" noChangeArrowheads="1"/>
            </p:cNvSpPr>
            <p:nvPr/>
          </p:nvSpPr>
          <p:spPr bwMode="auto">
            <a:xfrm>
              <a:off x="1292" y="2240"/>
              <a:ext cx="12" cy="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05" name="Line 672"/>
            <p:cNvSpPr>
              <a:spLocks noChangeAspect="1" noChangeShapeType="1"/>
            </p:cNvSpPr>
            <p:nvPr/>
          </p:nvSpPr>
          <p:spPr bwMode="auto">
            <a:xfrm>
              <a:off x="1292" y="2354"/>
              <a:ext cx="1" cy="88"/>
            </a:xfrm>
            <a:prstGeom prst="line">
              <a:avLst/>
            </a:prstGeom>
            <a:noFill/>
            <a:ln w="0">
              <a:solidFill>
                <a:srgbClr val="000000"/>
              </a:solidFill>
              <a:round/>
              <a:headEnd/>
              <a:tailEnd/>
            </a:ln>
          </p:spPr>
          <p:txBody>
            <a:bodyPr/>
            <a:lstStyle/>
            <a:p>
              <a:endParaRPr lang="en-US"/>
            </a:p>
          </p:txBody>
        </p:sp>
        <p:sp>
          <p:nvSpPr>
            <p:cNvPr id="172106" name="Rectangle 673"/>
            <p:cNvSpPr>
              <a:spLocks noChangeAspect="1" noChangeArrowheads="1"/>
            </p:cNvSpPr>
            <p:nvPr/>
          </p:nvSpPr>
          <p:spPr bwMode="auto">
            <a:xfrm>
              <a:off x="1292" y="2504"/>
              <a:ext cx="12" cy="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07" name="Rectangle 674"/>
            <p:cNvSpPr>
              <a:spLocks noChangeAspect="1" noChangeArrowheads="1"/>
            </p:cNvSpPr>
            <p:nvPr/>
          </p:nvSpPr>
          <p:spPr bwMode="auto">
            <a:xfrm>
              <a:off x="2034" y="2554"/>
              <a:ext cx="13" cy="13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08" name="Freeform 675"/>
            <p:cNvSpPr>
              <a:spLocks noChangeAspect="1"/>
            </p:cNvSpPr>
            <p:nvPr/>
          </p:nvSpPr>
          <p:spPr bwMode="auto">
            <a:xfrm>
              <a:off x="2034" y="2554"/>
              <a:ext cx="50" cy="190"/>
            </a:xfrm>
            <a:custGeom>
              <a:avLst/>
              <a:gdLst>
                <a:gd name="T0" fmla="*/ 54 w 48"/>
                <a:gd name="T1" fmla="*/ 0 h 180"/>
                <a:gd name="T2" fmla="*/ 42 w 48"/>
                <a:gd name="T3" fmla="*/ 0 h 180"/>
                <a:gd name="T4" fmla="*/ 0 w 48"/>
                <a:gd name="T5" fmla="*/ 155 h 180"/>
                <a:gd name="T6" fmla="*/ 0 w 48"/>
                <a:gd name="T7" fmla="*/ 155 h 180"/>
                <a:gd name="T8" fmla="*/ 15 w 48"/>
                <a:gd name="T9" fmla="*/ 212 h 180"/>
                <a:gd name="T10" fmla="*/ 15 w 48"/>
                <a:gd name="T11" fmla="*/ 155 h 180"/>
                <a:gd name="T12" fmla="*/ 54 w 48"/>
                <a:gd name="T13" fmla="*/ 0 h 180"/>
                <a:gd name="T14" fmla="*/ 0 60000 65536"/>
                <a:gd name="T15" fmla="*/ 0 60000 65536"/>
                <a:gd name="T16" fmla="*/ 0 60000 65536"/>
                <a:gd name="T17" fmla="*/ 0 60000 65536"/>
                <a:gd name="T18" fmla="*/ 0 60000 65536"/>
                <a:gd name="T19" fmla="*/ 0 60000 65536"/>
                <a:gd name="T20" fmla="*/ 0 60000 65536"/>
                <a:gd name="T21" fmla="*/ 0 w 48"/>
                <a:gd name="T22" fmla="*/ 0 h 180"/>
                <a:gd name="T23" fmla="*/ 48 w 48"/>
                <a:gd name="T24" fmla="*/ 180 h 1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80">
                  <a:moveTo>
                    <a:pt x="48" y="0"/>
                  </a:moveTo>
                  <a:lnTo>
                    <a:pt x="36" y="0"/>
                  </a:lnTo>
                  <a:lnTo>
                    <a:pt x="0" y="132"/>
                  </a:lnTo>
                  <a:lnTo>
                    <a:pt x="12" y="180"/>
                  </a:lnTo>
                  <a:lnTo>
                    <a:pt x="12" y="132"/>
                  </a:lnTo>
                  <a:lnTo>
                    <a:pt x="48"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2109" name="Freeform 676"/>
            <p:cNvSpPr>
              <a:spLocks noChangeAspect="1"/>
            </p:cNvSpPr>
            <p:nvPr/>
          </p:nvSpPr>
          <p:spPr bwMode="auto">
            <a:xfrm>
              <a:off x="1996" y="2554"/>
              <a:ext cx="51" cy="139"/>
            </a:xfrm>
            <a:custGeom>
              <a:avLst/>
              <a:gdLst>
                <a:gd name="T0" fmla="*/ 43 w 48"/>
                <a:gd name="T1" fmla="*/ 154 h 132"/>
                <a:gd name="T2" fmla="*/ 57 w 48"/>
                <a:gd name="T3" fmla="*/ 154 h 132"/>
                <a:gd name="T4" fmla="*/ 15 w 48"/>
                <a:gd name="T5" fmla="*/ 0 h 132"/>
                <a:gd name="T6" fmla="*/ 0 w 48"/>
                <a:gd name="T7" fmla="*/ 0 h 132"/>
                <a:gd name="T8" fmla="*/ 43 w 48"/>
                <a:gd name="T9" fmla="*/ 154 h 132"/>
                <a:gd name="T10" fmla="*/ 0 60000 65536"/>
                <a:gd name="T11" fmla="*/ 0 60000 65536"/>
                <a:gd name="T12" fmla="*/ 0 60000 65536"/>
                <a:gd name="T13" fmla="*/ 0 60000 65536"/>
                <a:gd name="T14" fmla="*/ 0 60000 65536"/>
                <a:gd name="T15" fmla="*/ 0 w 48"/>
                <a:gd name="T16" fmla="*/ 0 h 132"/>
                <a:gd name="T17" fmla="*/ 48 w 48"/>
                <a:gd name="T18" fmla="*/ 132 h 132"/>
              </a:gdLst>
              <a:ahLst/>
              <a:cxnLst>
                <a:cxn ang="T10">
                  <a:pos x="T0" y="T1"/>
                </a:cxn>
                <a:cxn ang="T11">
                  <a:pos x="T2" y="T3"/>
                </a:cxn>
                <a:cxn ang="T12">
                  <a:pos x="T4" y="T5"/>
                </a:cxn>
                <a:cxn ang="T13">
                  <a:pos x="T6" y="T7"/>
                </a:cxn>
                <a:cxn ang="T14">
                  <a:pos x="T8" y="T9"/>
                </a:cxn>
              </a:cxnLst>
              <a:rect l="T15" t="T16" r="T17" b="T18"/>
              <a:pathLst>
                <a:path w="48" h="132">
                  <a:moveTo>
                    <a:pt x="36" y="132"/>
                  </a:moveTo>
                  <a:lnTo>
                    <a:pt x="48" y="132"/>
                  </a:lnTo>
                  <a:lnTo>
                    <a:pt x="12" y="0"/>
                  </a:lnTo>
                  <a:lnTo>
                    <a:pt x="0" y="0"/>
                  </a:lnTo>
                  <a:lnTo>
                    <a:pt x="36" y="1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2110" name="Rectangle 677"/>
            <p:cNvSpPr>
              <a:spLocks noChangeAspect="1" noChangeArrowheads="1"/>
            </p:cNvSpPr>
            <p:nvPr/>
          </p:nvSpPr>
          <p:spPr bwMode="auto">
            <a:xfrm>
              <a:off x="2047" y="2240"/>
              <a:ext cx="12" cy="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11" name="Line 678"/>
            <p:cNvSpPr>
              <a:spLocks noChangeAspect="1" noChangeShapeType="1"/>
            </p:cNvSpPr>
            <p:nvPr/>
          </p:nvSpPr>
          <p:spPr bwMode="auto">
            <a:xfrm>
              <a:off x="2047" y="2354"/>
              <a:ext cx="1" cy="88"/>
            </a:xfrm>
            <a:prstGeom prst="line">
              <a:avLst/>
            </a:prstGeom>
            <a:noFill/>
            <a:ln w="0">
              <a:solidFill>
                <a:srgbClr val="000000"/>
              </a:solidFill>
              <a:round/>
              <a:headEnd/>
              <a:tailEnd/>
            </a:ln>
          </p:spPr>
          <p:txBody>
            <a:bodyPr/>
            <a:lstStyle/>
            <a:p>
              <a:endParaRPr lang="en-US"/>
            </a:p>
          </p:txBody>
        </p:sp>
        <p:sp>
          <p:nvSpPr>
            <p:cNvPr id="172112" name="Rectangle 679"/>
            <p:cNvSpPr>
              <a:spLocks noChangeAspect="1" noChangeArrowheads="1"/>
            </p:cNvSpPr>
            <p:nvPr/>
          </p:nvSpPr>
          <p:spPr bwMode="auto">
            <a:xfrm>
              <a:off x="2047" y="2504"/>
              <a:ext cx="12" cy="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13" name="Rectangle 680"/>
            <p:cNvSpPr>
              <a:spLocks noChangeAspect="1" noChangeArrowheads="1"/>
            </p:cNvSpPr>
            <p:nvPr/>
          </p:nvSpPr>
          <p:spPr bwMode="auto">
            <a:xfrm>
              <a:off x="764" y="2417"/>
              <a:ext cx="496" cy="134"/>
            </a:xfrm>
            <a:prstGeom prst="rect">
              <a:avLst/>
            </a:prstGeom>
            <a:noFill/>
            <a:ln w="9525">
              <a:noFill/>
              <a:miter lim="800000"/>
              <a:headEnd/>
              <a:tailEnd/>
            </a:ln>
          </p:spPr>
          <p:txBody>
            <a:bodyPr wrap="none" lIns="0" tIns="0" rIns="0" bIns="0">
              <a:spAutoFit/>
            </a:bodyPr>
            <a:lstStyle/>
            <a:p>
              <a:r>
                <a:rPr lang="en-US" sz="1400" u="none">
                  <a:solidFill>
                    <a:srgbClr val="000000"/>
                  </a:solidFill>
                </a:rPr>
                <a:t>&lt;&lt;uses&gt;&gt;</a:t>
              </a:r>
              <a:endParaRPr lang="en-US" sz="2000" b="1" u="none"/>
            </a:p>
          </p:txBody>
        </p:sp>
        <p:sp>
          <p:nvSpPr>
            <p:cNvPr id="172114" name="Rectangle 681"/>
            <p:cNvSpPr>
              <a:spLocks noChangeAspect="1" noChangeArrowheads="1"/>
            </p:cNvSpPr>
            <p:nvPr/>
          </p:nvSpPr>
          <p:spPr bwMode="auto">
            <a:xfrm>
              <a:off x="2952" y="2567"/>
              <a:ext cx="875" cy="134"/>
            </a:xfrm>
            <a:prstGeom prst="rect">
              <a:avLst/>
            </a:prstGeom>
            <a:noFill/>
            <a:ln w="9525">
              <a:noFill/>
              <a:miter lim="800000"/>
              <a:headEnd/>
              <a:tailEnd/>
            </a:ln>
          </p:spPr>
          <p:txBody>
            <a:bodyPr wrap="none" lIns="0" tIns="0" rIns="0" bIns="0">
              <a:spAutoFit/>
            </a:bodyPr>
            <a:lstStyle/>
            <a:p>
              <a:r>
                <a:rPr lang="en-US" sz="1400" u="none">
                  <a:solidFill>
                    <a:srgbClr val="000000"/>
                  </a:solidFill>
                </a:rPr>
                <a:t>is associated with</a:t>
              </a:r>
              <a:endParaRPr lang="en-US" sz="2000" b="1" u="none"/>
            </a:p>
          </p:txBody>
        </p:sp>
        <p:sp>
          <p:nvSpPr>
            <p:cNvPr id="172115" name="Rectangle 682"/>
            <p:cNvSpPr>
              <a:spLocks noChangeAspect="1" noChangeArrowheads="1"/>
            </p:cNvSpPr>
            <p:nvPr/>
          </p:nvSpPr>
          <p:spPr bwMode="auto">
            <a:xfrm>
              <a:off x="2424" y="3286"/>
              <a:ext cx="12" cy="12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16" name="Freeform 683"/>
            <p:cNvSpPr>
              <a:spLocks noChangeAspect="1"/>
            </p:cNvSpPr>
            <p:nvPr/>
          </p:nvSpPr>
          <p:spPr bwMode="auto">
            <a:xfrm>
              <a:off x="2386" y="3248"/>
              <a:ext cx="50" cy="164"/>
            </a:xfrm>
            <a:custGeom>
              <a:avLst/>
              <a:gdLst>
                <a:gd name="T0" fmla="*/ 0 w 47"/>
                <a:gd name="T1" fmla="*/ 181 h 156"/>
                <a:gd name="T2" fmla="*/ 15 w 47"/>
                <a:gd name="T3" fmla="*/ 181 h 156"/>
                <a:gd name="T4" fmla="*/ 56 w 47"/>
                <a:gd name="T5" fmla="*/ 42 h 156"/>
                <a:gd name="T6" fmla="*/ 56 w 47"/>
                <a:gd name="T7" fmla="*/ 42 h 156"/>
                <a:gd name="T8" fmla="*/ 43 w 47"/>
                <a:gd name="T9" fmla="*/ 0 h 156"/>
                <a:gd name="T10" fmla="*/ 43 w 47"/>
                <a:gd name="T11" fmla="*/ 42 h 156"/>
                <a:gd name="T12" fmla="*/ 0 w 47"/>
                <a:gd name="T13" fmla="*/ 181 h 156"/>
                <a:gd name="T14" fmla="*/ 0 60000 65536"/>
                <a:gd name="T15" fmla="*/ 0 60000 65536"/>
                <a:gd name="T16" fmla="*/ 0 60000 65536"/>
                <a:gd name="T17" fmla="*/ 0 60000 65536"/>
                <a:gd name="T18" fmla="*/ 0 60000 65536"/>
                <a:gd name="T19" fmla="*/ 0 60000 65536"/>
                <a:gd name="T20" fmla="*/ 0 60000 65536"/>
                <a:gd name="T21" fmla="*/ 0 w 47"/>
                <a:gd name="T22" fmla="*/ 0 h 156"/>
                <a:gd name="T23" fmla="*/ 47 w 47"/>
                <a:gd name="T24" fmla="*/ 156 h 1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 h="156">
                  <a:moveTo>
                    <a:pt x="0" y="156"/>
                  </a:moveTo>
                  <a:lnTo>
                    <a:pt x="12" y="156"/>
                  </a:lnTo>
                  <a:lnTo>
                    <a:pt x="47" y="36"/>
                  </a:lnTo>
                  <a:lnTo>
                    <a:pt x="36" y="0"/>
                  </a:lnTo>
                  <a:lnTo>
                    <a:pt x="36" y="36"/>
                  </a:lnTo>
                  <a:lnTo>
                    <a:pt x="0" y="15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2117" name="Freeform 684"/>
            <p:cNvSpPr>
              <a:spLocks noChangeAspect="1"/>
            </p:cNvSpPr>
            <p:nvPr/>
          </p:nvSpPr>
          <p:spPr bwMode="auto">
            <a:xfrm>
              <a:off x="2424" y="3286"/>
              <a:ext cx="49" cy="126"/>
            </a:xfrm>
            <a:custGeom>
              <a:avLst/>
              <a:gdLst>
                <a:gd name="T0" fmla="*/ 11 w 47"/>
                <a:gd name="T1" fmla="*/ 0 h 120"/>
                <a:gd name="T2" fmla="*/ 0 w 47"/>
                <a:gd name="T3" fmla="*/ 0 h 120"/>
                <a:gd name="T4" fmla="*/ 40 w 47"/>
                <a:gd name="T5" fmla="*/ 139 h 120"/>
                <a:gd name="T6" fmla="*/ 53 w 47"/>
                <a:gd name="T7" fmla="*/ 139 h 120"/>
                <a:gd name="T8" fmla="*/ 11 w 47"/>
                <a:gd name="T9" fmla="*/ 0 h 120"/>
                <a:gd name="T10" fmla="*/ 0 60000 65536"/>
                <a:gd name="T11" fmla="*/ 0 60000 65536"/>
                <a:gd name="T12" fmla="*/ 0 60000 65536"/>
                <a:gd name="T13" fmla="*/ 0 60000 65536"/>
                <a:gd name="T14" fmla="*/ 0 60000 65536"/>
                <a:gd name="T15" fmla="*/ 0 w 47"/>
                <a:gd name="T16" fmla="*/ 0 h 120"/>
                <a:gd name="T17" fmla="*/ 47 w 47"/>
                <a:gd name="T18" fmla="*/ 120 h 120"/>
              </a:gdLst>
              <a:ahLst/>
              <a:cxnLst>
                <a:cxn ang="T10">
                  <a:pos x="T0" y="T1"/>
                </a:cxn>
                <a:cxn ang="T11">
                  <a:pos x="T2" y="T3"/>
                </a:cxn>
                <a:cxn ang="T12">
                  <a:pos x="T4" y="T5"/>
                </a:cxn>
                <a:cxn ang="T13">
                  <a:pos x="T6" y="T7"/>
                </a:cxn>
                <a:cxn ang="T14">
                  <a:pos x="T8" y="T9"/>
                </a:cxn>
              </a:cxnLst>
              <a:rect l="T15" t="T16" r="T17" b="T18"/>
              <a:pathLst>
                <a:path w="47" h="120">
                  <a:moveTo>
                    <a:pt x="11" y="0"/>
                  </a:moveTo>
                  <a:lnTo>
                    <a:pt x="0" y="0"/>
                  </a:lnTo>
                  <a:lnTo>
                    <a:pt x="35" y="120"/>
                  </a:lnTo>
                  <a:lnTo>
                    <a:pt x="47" y="120"/>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2118" name="Rectangle 685"/>
            <p:cNvSpPr>
              <a:spLocks noChangeAspect="1" noChangeArrowheads="1"/>
            </p:cNvSpPr>
            <p:nvPr/>
          </p:nvSpPr>
          <p:spPr bwMode="auto">
            <a:xfrm>
              <a:off x="1518" y="3274"/>
              <a:ext cx="12" cy="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19" name="Rectangle 686"/>
            <p:cNvSpPr>
              <a:spLocks noChangeAspect="1" noChangeArrowheads="1"/>
            </p:cNvSpPr>
            <p:nvPr/>
          </p:nvSpPr>
          <p:spPr bwMode="auto">
            <a:xfrm>
              <a:off x="1518" y="3438"/>
              <a:ext cx="12" cy="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20" name="Rectangle 687"/>
            <p:cNvSpPr>
              <a:spLocks noChangeAspect="1" noChangeArrowheads="1"/>
            </p:cNvSpPr>
            <p:nvPr/>
          </p:nvSpPr>
          <p:spPr bwMode="auto">
            <a:xfrm>
              <a:off x="1518" y="3488"/>
              <a:ext cx="50"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21" name="Line 688"/>
            <p:cNvSpPr>
              <a:spLocks noChangeAspect="1" noChangeShapeType="1"/>
            </p:cNvSpPr>
            <p:nvPr/>
          </p:nvSpPr>
          <p:spPr bwMode="auto">
            <a:xfrm>
              <a:off x="1644" y="3488"/>
              <a:ext cx="101" cy="1"/>
            </a:xfrm>
            <a:prstGeom prst="line">
              <a:avLst/>
            </a:prstGeom>
            <a:noFill/>
            <a:ln w="0">
              <a:solidFill>
                <a:srgbClr val="000000"/>
              </a:solidFill>
              <a:round/>
              <a:headEnd/>
              <a:tailEnd/>
            </a:ln>
          </p:spPr>
          <p:txBody>
            <a:bodyPr/>
            <a:lstStyle/>
            <a:p>
              <a:endParaRPr lang="en-US"/>
            </a:p>
          </p:txBody>
        </p:sp>
        <p:sp>
          <p:nvSpPr>
            <p:cNvPr id="172122" name="Line 689"/>
            <p:cNvSpPr>
              <a:spLocks noChangeAspect="1" noChangeShapeType="1"/>
            </p:cNvSpPr>
            <p:nvPr/>
          </p:nvSpPr>
          <p:spPr bwMode="auto">
            <a:xfrm>
              <a:off x="1832" y="3488"/>
              <a:ext cx="101" cy="1"/>
            </a:xfrm>
            <a:prstGeom prst="line">
              <a:avLst/>
            </a:prstGeom>
            <a:noFill/>
            <a:ln w="0">
              <a:solidFill>
                <a:srgbClr val="000000"/>
              </a:solidFill>
              <a:round/>
              <a:headEnd/>
              <a:tailEnd/>
            </a:ln>
          </p:spPr>
          <p:txBody>
            <a:bodyPr/>
            <a:lstStyle/>
            <a:p>
              <a:endParaRPr lang="en-US"/>
            </a:p>
          </p:txBody>
        </p:sp>
        <p:sp>
          <p:nvSpPr>
            <p:cNvPr id="172123" name="Line 690"/>
            <p:cNvSpPr>
              <a:spLocks noChangeAspect="1" noChangeShapeType="1"/>
            </p:cNvSpPr>
            <p:nvPr/>
          </p:nvSpPr>
          <p:spPr bwMode="auto">
            <a:xfrm>
              <a:off x="2009" y="3488"/>
              <a:ext cx="100" cy="1"/>
            </a:xfrm>
            <a:prstGeom prst="line">
              <a:avLst/>
            </a:prstGeom>
            <a:noFill/>
            <a:ln w="0">
              <a:solidFill>
                <a:srgbClr val="000000"/>
              </a:solidFill>
              <a:round/>
              <a:headEnd/>
              <a:tailEnd/>
            </a:ln>
          </p:spPr>
          <p:txBody>
            <a:bodyPr/>
            <a:lstStyle/>
            <a:p>
              <a:endParaRPr lang="en-US"/>
            </a:p>
          </p:txBody>
        </p:sp>
        <p:sp>
          <p:nvSpPr>
            <p:cNvPr id="172124" name="Line 691"/>
            <p:cNvSpPr>
              <a:spLocks noChangeAspect="1" noChangeShapeType="1"/>
            </p:cNvSpPr>
            <p:nvPr/>
          </p:nvSpPr>
          <p:spPr bwMode="auto">
            <a:xfrm>
              <a:off x="2197" y="3488"/>
              <a:ext cx="101" cy="1"/>
            </a:xfrm>
            <a:prstGeom prst="line">
              <a:avLst/>
            </a:prstGeom>
            <a:noFill/>
            <a:ln w="0">
              <a:solidFill>
                <a:srgbClr val="000000"/>
              </a:solidFill>
              <a:round/>
              <a:headEnd/>
              <a:tailEnd/>
            </a:ln>
          </p:spPr>
          <p:txBody>
            <a:bodyPr/>
            <a:lstStyle/>
            <a:p>
              <a:endParaRPr lang="en-US"/>
            </a:p>
          </p:txBody>
        </p:sp>
        <p:sp>
          <p:nvSpPr>
            <p:cNvPr id="172125" name="Rectangle 692"/>
            <p:cNvSpPr>
              <a:spLocks noChangeAspect="1" noChangeArrowheads="1"/>
            </p:cNvSpPr>
            <p:nvPr/>
          </p:nvSpPr>
          <p:spPr bwMode="auto">
            <a:xfrm>
              <a:off x="2374" y="3488"/>
              <a:ext cx="62"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26" name="Rectangle 693"/>
            <p:cNvSpPr>
              <a:spLocks noChangeAspect="1" noChangeArrowheads="1"/>
            </p:cNvSpPr>
            <p:nvPr/>
          </p:nvSpPr>
          <p:spPr bwMode="auto">
            <a:xfrm>
              <a:off x="2424" y="3412"/>
              <a:ext cx="12" cy="7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27" name="Rectangle 694"/>
            <p:cNvSpPr>
              <a:spLocks noChangeAspect="1" noChangeArrowheads="1"/>
            </p:cNvSpPr>
            <p:nvPr/>
          </p:nvSpPr>
          <p:spPr bwMode="auto">
            <a:xfrm>
              <a:off x="600" y="3539"/>
              <a:ext cx="13" cy="12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28" name="Freeform 695"/>
            <p:cNvSpPr>
              <a:spLocks noChangeAspect="1"/>
            </p:cNvSpPr>
            <p:nvPr/>
          </p:nvSpPr>
          <p:spPr bwMode="auto">
            <a:xfrm>
              <a:off x="600" y="3539"/>
              <a:ext cx="51" cy="163"/>
            </a:xfrm>
            <a:custGeom>
              <a:avLst/>
              <a:gdLst>
                <a:gd name="T0" fmla="*/ 57 w 48"/>
                <a:gd name="T1" fmla="*/ 0 h 155"/>
                <a:gd name="T2" fmla="*/ 43 w 48"/>
                <a:gd name="T3" fmla="*/ 0 h 155"/>
                <a:gd name="T4" fmla="*/ 0 w 48"/>
                <a:gd name="T5" fmla="*/ 140 h 155"/>
                <a:gd name="T6" fmla="*/ 0 w 48"/>
                <a:gd name="T7" fmla="*/ 140 h 155"/>
                <a:gd name="T8" fmla="*/ 15 w 48"/>
                <a:gd name="T9" fmla="*/ 180 h 155"/>
                <a:gd name="T10" fmla="*/ 15 w 48"/>
                <a:gd name="T11" fmla="*/ 140 h 155"/>
                <a:gd name="T12" fmla="*/ 57 w 48"/>
                <a:gd name="T13" fmla="*/ 0 h 155"/>
                <a:gd name="T14" fmla="*/ 0 60000 65536"/>
                <a:gd name="T15" fmla="*/ 0 60000 65536"/>
                <a:gd name="T16" fmla="*/ 0 60000 65536"/>
                <a:gd name="T17" fmla="*/ 0 60000 65536"/>
                <a:gd name="T18" fmla="*/ 0 60000 65536"/>
                <a:gd name="T19" fmla="*/ 0 60000 65536"/>
                <a:gd name="T20" fmla="*/ 0 60000 65536"/>
                <a:gd name="T21" fmla="*/ 0 w 48"/>
                <a:gd name="T22" fmla="*/ 0 h 155"/>
                <a:gd name="T23" fmla="*/ 48 w 48"/>
                <a:gd name="T24" fmla="*/ 155 h 1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55">
                  <a:moveTo>
                    <a:pt x="48" y="0"/>
                  </a:moveTo>
                  <a:lnTo>
                    <a:pt x="36" y="0"/>
                  </a:lnTo>
                  <a:lnTo>
                    <a:pt x="0" y="120"/>
                  </a:lnTo>
                  <a:lnTo>
                    <a:pt x="12" y="155"/>
                  </a:lnTo>
                  <a:lnTo>
                    <a:pt x="12" y="120"/>
                  </a:lnTo>
                  <a:lnTo>
                    <a:pt x="48"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2129" name="Freeform 696"/>
            <p:cNvSpPr>
              <a:spLocks noChangeAspect="1"/>
            </p:cNvSpPr>
            <p:nvPr/>
          </p:nvSpPr>
          <p:spPr bwMode="auto">
            <a:xfrm>
              <a:off x="562" y="3539"/>
              <a:ext cx="51" cy="126"/>
            </a:xfrm>
            <a:custGeom>
              <a:avLst/>
              <a:gdLst>
                <a:gd name="T0" fmla="*/ 43 w 48"/>
                <a:gd name="T1" fmla="*/ 139 h 120"/>
                <a:gd name="T2" fmla="*/ 57 w 48"/>
                <a:gd name="T3" fmla="*/ 139 h 120"/>
                <a:gd name="T4" fmla="*/ 15 w 48"/>
                <a:gd name="T5" fmla="*/ 0 h 120"/>
                <a:gd name="T6" fmla="*/ 0 w 48"/>
                <a:gd name="T7" fmla="*/ 0 h 120"/>
                <a:gd name="T8" fmla="*/ 43 w 48"/>
                <a:gd name="T9" fmla="*/ 139 h 120"/>
                <a:gd name="T10" fmla="*/ 0 60000 65536"/>
                <a:gd name="T11" fmla="*/ 0 60000 65536"/>
                <a:gd name="T12" fmla="*/ 0 60000 65536"/>
                <a:gd name="T13" fmla="*/ 0 60000 65536"/>
                <a:gd name="T14" fmla="*/ 0 60000 65536"/>
                <a:gd name="T15" fmla="*/ 0 w 48"/>
                <a:gd name="T16" fmla="*/ 0 h 120"/>
                <a:gd name="T17" fmla="*/ 48 w 48"/>
                <a:gd name="T18" fmla="*/ 120 h 120"/>
              </a:gdLst>
              <a:ahLst/>
              <a:cxnLst>
                <a:cxn ang="T10">
                  <a:pos x="T0" y="T1"/>
                </a:cxn>
                <a:cxn ang="T11">
                  <a:pos x="T2" y="T3"/>
                </a:cxn>
                <a:cxn ang="T12">
                  <a:pos x="T4" y="T5"/>
                </a:cxn>
                <a:cxn ang="T13">
                  <a:pos x="T6" y="T7"/>
                </a:cxn>
                <a:cxn ang="T14">
                  <a:pos x="T8" y="T9"/>
                </a:cxn>
              </a:cxnLst>
              <a:rect l="T15" t="T16" r="T17" b="T18"/>
              <a:pathLst>
                <a:path w="48" h="120">
                  <a:moveTo>
                    <a:pt x="36" y="120"/>
                  </a:moveTo>
                  <a:lnTo>
                    <a:pt x="48" y="120"/>
                  </a:lnTo>
                  <a:lnTo>
                    <a:pt x="12" y="0"/>
                  </a:lnTo>
                  <a:lnTo>
                    <a:pt x="0" y="0"/>
                  </a:lnTo>
                  <a:lnTo>
                    <a:pt x="36" y="12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2130" name="Rectangle 697"/>
            <p:cNvSpPr>
              <a:spLocks noChangeAspect="1" noChangeArrowheads="1"/>
            </p:cNvSpPr>
            <p:nvPr/>
          </p:nvSpPr>
          <p:spPr bwMode="auto">
            <a:xfrm>
              <a:off x="603" y="3364"/>
              <a:ext cx="12" cy="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31" name="Rectangle 698"/>
            <p:cNvSpPr>
              <a:spLocks noChangeAspect="1" noChangeArrowheads="1"/>
            </p:cNvSpPr>
            <p:nvPr/>
          </p:nvSpPr>
          <p:spPr bwMode="auto">
            <a:xfrm>
              <a:off x="613" y="3488"/>
              <a:ext cx="12" cy="5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32" name="Rectangle 699"/>
            <p:cNvSpPr>
              <a:spLocks noChangeAspect="1" noChangeArrowheads="1"/>
            </p:cNvSpPr>
            <p:nvPr/>
          </p:nvSpPr>
          <p:spPr bwMode="auto">
            <a:xfrm>
              <a:off x="688" y="3324"/>
              <a:ext cx="750" cy="134"/>
            </a:xfrm>
            <a:prstGeom prst="rect">
              <a:avLst/>
            </a:prstGeom>
            <a:noFill/>
            <a:ln w="9525">
              <a:noFill/>
              <a:miter lim="800000"/>
              <a:headEnd/>
              <a:tailEnd/>
            </a:ln>
          </p:spPr>
          <p:txBody>
            <a:bodyPr wrap="none" lIns="0" tIns="0" rIns="0" bIns="0">
              <a:spAutoFit/>
            </a:bodyPr>
            <a:lstStyle/>
            <a:p>
              <a:r>
                <a:rPr lang="en-US" sz="1400" u="none">
                  <a:solidFill>
                    <a:srgbClr val="000000"/>
                  </a:solidFill>
                </a:rPr>
                <a:t>&lt;&lt;enqueues&gt;&gt;</a:t>
              </a:r>
              <a:endParaRPr lang="en-US" sz="2000" b="1" u="none"/>
            </a:p>
          </p:txBody>
        </p:sp>
        <p:sp>
          <p:nvSpPr>
            <p:cNvPr id="172133" name="Rectangle 700"/>
            <p:cNvSpPr>
              <a:spLocks noChangeAspect="1" noChangeArrowheads="1"/>
            </p:cNvSpPr>
            <p:nvPr/>
          </p:nvSpPr>
          <p:spPr bwMode="auto">
            <a:xfrm>
              <a:off x="1104" y="3979"/>
              <a:ext cx="12" cy="13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34" name="Freeform 701"/>
            <p:cNvSpPr>
              <a:spLocks noChangeAspect="1"/>
            </p:cNvSpPr>
            <p:nvPr/>
          </p:nvSpPr>
          <p:spPr bwMode="auto">
            <a:xfrm>
              <a:off x="1066" y="3941"/>
              <a:ext cx="50" cy="164"/>
            </a:xfrm>
            <a:custGeom>
              <a:avLst/>
              <a:gdLst>
                <a:gd name="T0" fmla="*/ 0 w 48"/>
                <a:gd name="T1" fmla="*/ 181 h 156"/>
                <a:gd name="T2" fmla="*/ 15 w 48"/>
                <a:gd name="T3" fmla="*/ 181 h 156"/>
                <a:gd name="T4" fmla="*/ 54 w 48"/>
                <a:gd name="T5" fmla="*/ 42 h 156"/>
                <a:gd name="T6" fmla="*/ 54 w 48"/>
                <a:gd name="T7" fmla="*/ 42 h 156"/>
                <a:gd name="T8" fmla="*/ 42 w 48"/>
                <a:gd name="T9" fmla="*/ 0 h 156"/>
                <a:gd name="T10" fmla="*/ 42 w 48"/>
                <a:gd name="T11" fmla="*/ 42 h 156"/>
                <a:gd name="T12" fmla="*/ 0 w 48"/>
                <a:gd name="T13" fmla="*/ 181 h 156"/>
                <a:gd name="T14" fmla="*/ 0 60000 65536"/>
                <a:gd name="T15" fmla="*/ 0 60000 65536"/>
                <a:gd name="T16" fmla="*/ 0 60000 65536"/>
                <a:gd name="T17" fmla="*/ 0 60000 65536"/>
                <a:gd name="T18" fmla="*/ 0 60000 65536"/>
                <a:gd name="T19" fmla="*/ 0 60000 65536"/>
                <a:gd name="T20" fmla="*/ 0 60000 65536"/>
                <a:gd name="T21" fmla="*/ 0 w 48"/>
                <a:gd name="T22" fmla="*/ 0 h 156"/>
                <a:gd name="T23" fmla="*/ 48 w 48"/>
                <a:gd name="T24" fmla="*/ 156 h 1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56">
                  <a:moveTo>
                    <a:pt x="0" y="156"/>
                  </a:moveTo>
                  <a:lnTo>
                    <a:pt x="12" y="156"/>
                  </a:lnTo>
                  <a:lnTo>
                    <a:pt x="48" y="36"/>
                  </a:lnTo>
                  <a:lnTo>
                    <a:pt x="36" y="0"/>
                  </a:lnTo>
                  <a:lnTo>
                    <a:pt x="36" y="36"/>
                  </a:lnTo>
                  <a:lnTo>
                    <a:pt x="0" y="15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2135" name="Freeform 702"/>
            <p:cNvSpPr>
              <a:spLocks noChangeAspect="1"/>
            </p:cNvSpPr>
            <p:nvPr/>
          </p:nvSpPr>
          <p:spPr bwMode="auto">
            <a:xfrm>
              <a:off x="1104" y="3979"/>
              <a:ext cx="49" cy="126"/>
            </a:xfrm>
            <a:custGeom>
              <a:avLst/>
              <a:gdLst>
                <a:gd name="T0" fmla="*/ 15 w 47"/>
                <a:gd name="T1" fmla="*/ 0 h 120"/>
                <a:gd name="T2" fmla="*/ 0 w 47"/>
                <a:gd name="T3" fmla="*/ 0 h 120"/>
                <a:gd name="T4" fmla="*/ 40 w 47"/>
                <a:gd name="T5" fmla="*/ 139 h 120"/>
                <a:gd name="T6" fmla="*/ 53 w 47"/>
                <a:gd name="T7" fmla="*/ 139 h 120"/>
                <a:gd name="T8" fmla="*/ 15 w 47"/>
                <a:gd name="T9" fmla="*/ 0 h 120"/>
                <a:gd name="T10" fmla="*/ 0 60000 65536"/>
                <a:gd name="T11" fmla="*/ 0 60000 65536"/>
                <a:gd name="T12" fmla="*/ 0 60000 65536"/>
                <a:gd name="T13" fmla="*/ 0 60000 65536"/>
                <a:gd name="T14" fmla="*/ 0 60000 65536"/>
                <a:gd name="T15" fmla="*/ 0 w 47"/>
                <a:gd name="T16" fmla="*/ 0 h 120"/>
                <a:gd name="T17" fmla="*/ 47 w 47"/>
                <a:gd name="T18" fmla="*/ 120 h 120"/>
              </a:gdLst>
              <a:ahLst/>
              <a:cxnLst>
                <a:cxn ang="T10">
                  <a:pos x="T0" y="T1"/>
                </a:cxn>
                <a:cxn ang="T11">
                  <a:pos x="T2" y="T3"/>
                </a:cxn>
                <a:cxn ang="T12">
                  <a:pos x="T4" y="T5"/>
                </a:cxn>
                <a:cxn ang="T13">
                  <a:pos x="T6" y="T7"/>
                </a:cxn>
                <a:cxn ang="T14">
                  <a:pos x="T8" y="T9"/>
                </a:cxn>
              </a:cxnLst>
              <a:rect l="T15" t="T16" r="T17" b="T18"/>
              <a:pathLst>
                <a:path w="47" h="120">
                  <a:moveTo>
                    <a:pt x="12" y="0"/>
                  </a:moveTo>
                  <a:lnTo>
                    <a:pt x="0" y="0"/>
                  </a:lnTo>
                  <a:lnTo>
                    <a:pt x="35" y="120"/>
                  </a:lnTo>
                  <a:lnTo>
                    <a:pt x="47" y="12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2136" name="Rectangle 703"/>
            <p:cNvSpPr>
              <a:spLocks noChangeAspect="1" noChangeArrowheads="1"/>
            </p:cNvSpPr>
            <p:nvPr/>
          </p:nvSpPr>
          <p:spPr bwMode="auto">
            <a:xfrm>
              <a:off x="1104" y="4118"/>
              <a:ext cx="12" cy="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37" name="Rectangle 704"/>
            <p:cNvSpPr>
              <a:spLocks noChangeAspect="1" noChangeArrowheads="1"/>
            </p:cNvSpPr>
            <p:nvPr/>
          </p:nvSpPr>
          <p:spPr bwMode="auto">
            <a:xfrm>
              <a:off x="1104" y="4156"/>
              <a:ext cx="4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38" name="Line 705"/>
            <p:cNvSpPr>
              <a:spLocks noChangeAspect="1" noChangeShapeType="1"/>
            </p:cNvSpPr>
            <p:nvPr/>
          </p:nvSpPr>
          <p:spPr bwMode="auto">
            <a:xfrm>
              <a:off x="1216" y="4156"/>
              <a:ext cx="76" cy="1"/>
            </a:xfrm>
            <a:prstGeom prst="line">
              <a:avLst/>
            </a:prstGeom>
            <a:noFill/>
            <a:ln w="0">
              <a:solidFill>
                <a:srgbClr val="000000"/>
              </a:solidFill>
              <a:round/>
              <a:headEnd/>
              <a:tailEnd/>
            </a:ln>
          </p:spPr>
          <p:txBody>
            <a:bodyPr/>
            <a:lstStyle/>
            <a:p>
              <a:endParaRPr lang="en-US"/>
            </a:p>
          </p:txBody>
        </p:sp>
        <p:sp>
          <p:nvSpPr>
            <p:cNvPr id="172139" name="Rectangle 706"/>
            <p:cNvSpPr>
              <a:spLocks noChangeAspect="1" noChangeArrowheads="1"/>
            </p:cNvSpPr>
            <p:nvPr/>
          </p:nvSpPr>
          <p:spPr bwMode="auto">
            <a:xfrm>
              <a:off x="1505" y="4156"/>
              <a:ext cx="5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40" name="Rectangle 707"/>
            <p:cNvSpPr>
              <a:spLocks noChangeAspect="1" noChangeArrowheads="1"/>
            </p:cNvSpPr>
            <p:nvPr/>
          </p:nvSpPr>
          <p:spPr bwMode="auto">
            <a:xfrm>
              <a:off x="3857" y="2588"/>
              <a:ext cx="981" cy="76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2141" name="Rectangle 708"/>
            <p:cNvSpPr>
              <a:spLocks noChangeAspect="1" noChangeArrowheads="1"/>
            </p:cNvSpPr>
            <p:nvPr/>
          </p:nvSpPr>
          <p:spPr bwMode="auto">
            <a:xfrm>
              <a:off x="4335" y="2513"/>
              <a:ext cx="13" cy="13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42" name="Freeform 709"/>
            <p:cNvSpPr>
              <a:spLocks noChangeAspect="1"/>
            </p:cNvSpPr>
            <p:nvPr/>
          </p:nvSpPr>
          <p:spPr bwMode="auto">
            <a:xfrm>
              <a:off x="4335" y="2513"/>
              <a:ext cx="50" cy="189"/>
            </a:xfrm>
            <a:custGeom>
              <a:avLst/>
              <a:gdLst>
                <a:gd name="T0" fmla="*/ 56 w 47"/>
                <a:gd name="T1" fmla="*/ 0 h 180"/>
                <a:gd name="T2" fmla="*/ 43 w 47"/>
                <a:gd name="T3" fmla="*/ 0 h 180"/>
                <a:gd name="T4" fmla="*/ 0 w 47"/>
                <a:gd name="T5" fmla="*/ 153 h 180"/>
                <a:gd name="T6" fmla="*/ 0 w 47"/>
                <a:gd name="T7" fmla="*/ 153 h 180"/>
                <a:gd name="T8" fmla="*/ 15 w 47"/>
                <a:gd name="T9" fmla="*/ 208 h 180"/>
                <a:gd name="T10" fmla="*/ 15 w 47"/>
                <a:gd name="T11" fmla="*/ 153 h 180"/>
                <a:gd name="T12" fmla="*/ 56 w 47"/>
                <a:gd name="T13" fmla="*/ 0 h 180"/>
                <a:gd name="T14" fmla="*/ 0 60000 65536"/>
                <a:gd name="T15" fmla="*/ 0 60000 65536"/>
                <a:gd name="T16" fmla="*/ 0 60000 65536"/>
                <a:gd name="T17" fmla="*/ 0 60000 65536"/>
                <a:gd name="T18" fmla="*/ 0 60000 65536"/>
                <a:gd name="T19" fmla="*/ 0 60000 65536"/>
                <a:gd name="T20" fmla="*/ 0 60000 65536"/>
                <a:gd name="T21" fmla="*/ 0 w 47"/>
                <a:gd name="T22" fmla="*/ 0 h 180"/>
                <a:gd name="T23" fmla="*/ 47 w 47"/>
                <a:gd name="T24" fmla="*/ 180 h 1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 h="180">
                  <a:moveTo>
                    <a:pt x="47" y="0"/>
                  </a:moveTo>
                  <a:lnTo>
                    <a:pt x="36" y="0"/>
                  </a:lnTo>
                  <a:lnTo>
                    <a:pt x="0" y="132"/>
                  </a:lnTo>
                  <a:lnTo>
                    <a:pt x="12" y="180"/>
                  </a:lnTo>
                  <a:lnTo>
                    <a:pt x="12" y="132"/>
                  </a:lnTo>
                  <a:lnTo>
                    <a:pt x="47"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2143" name="Freeform 710"/>
            <p:cNvSpPr>
              <a:spLocks noChangeAspect="1"/>
            </p:cNvSpPr>
            <p:nvPr/>
          </p:nvSpPr>
          <p:spPr bwMode="auto">
            <a:xfrm>
              <a:off x="4297" y="2513"/>
              <a:ext cx="51" cy="139"/>
            </a:xfrm>
            <a:custGeom>
              <a:avLst/>
              <a:gdLst>
                <a:gd name="T0" fmla="*/ 43 w 48"/>
                <a:gd name="T1" fmla="*/ 154 h 132"/>
                <a:gd name="T2" fmla="*/ 57 w 48"/>
                <a:gd name="T3" fmla="*/ 154 h 132"/>
                <a:gd name="T4" fmla="*/ 15 w 48"/>
                <a:gd name="T5" fmla="*/ 0 h 132"/>
                <a:gd name="T6" fmla="*/ 0 w 48"/>
                <a:gd name="T7" fmla="*/ 0 h 132"/>
                <a:gd name="T8" fmla="*/ 43 w 48"/>
                <a:gd name="T9" fmla="*/ 154 h 132"/>
                <a:gd name="T10" fmla="*/ 0 60000 65536"/>
                <a:gd name="T11" fmla="*/ 0 60000 65536"/>
                <a:gd name="T12" fmla="*/ 0 60000 65536"/>
                <a:gd name="T13" fmla="*/ 0 60000 65536"/>
                <a:gd name="T14" fmla="*/ 0 60000 65536"/>
                <a:gd name="T15" fmla="*/ 0 w 48"/>
                <a:gd name="T16" fmla="*/ 0 h 132"/>
                <a:gd name="T17" fmla="*/ 48 w 48"/>
                <a:gd name="T18" fmla="*/ 132 h 132"/>
              </a:gdLst>
              <a:ahLst/>
              <a:cxnLst>
                <a:cxn ang="T10">
                  <a:pos x="T0" y="T1"/>
                </a:cxn>
                <a:cxn ang="T11">
                  <a:pos x="T2" y="T3"/>
                </a:cxn>
                <a:cxn ang="T12">
                  <a:pos x="T4" y="T5"/>
                </a:cxn>
                <a:cxn ang="T13">
                  <a:pos x="T6" y="T7"/>
                </a:cxn>
                <a:cxn ang="T14">
                  <a:pos x="T8" y="T9"/>
                </a:cxn>
              </a:cxnLst>
              <a:rect l="T15" t="T16" r="T17" b="T18"/>
              <a:pathLst>
                <a:path w="48" h="132">
                  <a:moveTo>
                    <a:pt x="36" y="132"/>
                  </a:moveTo>
                  <a:lnTo>
                    <a:pt x="48" y="132"/>
                  </a:lnTo>
                  <a:lnTo>
                    <a:pt x="12" y="0"/>
                  </a:lnTo>
                  <a:lnTo>
                    <a:pt x="0" y="0"/>
                  </a:lnTo>
                  <a:lnTo>
                    <a:pt x="36" y="1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2144" name="Rectangle 711"/>
            <p:cNvSpPr>
              <a:spLocks noChangeAspect="1" noChangeArrowheads="1"/>
            </p:cNvSpPr>
            <p:nvPr/>
          </p:nvSpPr>
          <p:spPr bwMode="auto">
            <a:xfrm>
              <a:off x="2348" y="2127"/>
              <a:ext cx="5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45" name="Line 712"/>
            <p:cNvSpPr>
              <a:spLocks noChangeAspect="1" noChangeShapeType="1"/>
            </p:cNvSpPr>
            <p:nvPr/>
          </p:nvSpPr>
          <p:spPr bwMode="auto">
            <a:xfrm>
              <a:off x="2473" y="2127"/>
              <a:ext cx="101" cy="1"/>
            </a:xfrm>
            <a:prstGeom prst="line">
              <a:avLst/>
            </a:prstGeom>
            <a:noFill/>
            <a:ln w="0">
              <a:solidFill>
                <a:srgbClr val="000000"/>
              </a:solidFill>
              <a:round/>
              <a:headEnd/>
              <a:tailEnd/>
            </a:ln>
          </p:spPr>
          <p:txBody>
            <a:bodyPr/>
            <a:lstStyle/>
            <a:p>
              <a:endParaRPr lang="en-US"/>
            </a:p>
          </p:txBody>
        </p:sp>
        <p:sp>
          <p:nvSpPr>
            <p:cNvPr id="172146" name="Line 713"/>
            <p:cNvSpPr>
              <a:spLocks noChangeAspect="1" noChangeShapeType="1"/>
            </p:cNvSpPr>
            <p:nvPr/>
          </p:nvSpPr>
          <p:spPr bwMode="auto">
            <a:xfrm>
              <a:off x="2663" y="2127"/>
              <a:ext cx="100" cy="1"/>
            </a:xfrm>
            <a:prstGeom prst="line">
              <a:avLst/>
            </a:prstGeom>
            <a:noFill/>
            <a:ln w="0">
              <a:solidFill>
                <a:srgbClr val="000000"/>
              </a:solidFill>
              <a:round/>
              <a:headEnd/>
              <a:tailEnd/>
            </a:ln>
          </p:spPr>
          <p:txBody>
            <a:bodyPr/>
            <a:lstStyle/>
            <a:p>
              <a:endParaRPr lang="en-US"/>
            </a:p>
          </p:txBody>
        </p:sp>
        <p:sp>
          <p:nvSpPr>
            <p:cNvPr id="172147" name="Line 714"/>
            <p:cNvSpPr>
              <a:spLocks noChangeAspect="1" noChangeShapeType="1"/>
            </p:cNvSpPr>
            <p:nvPr/>
          </p:nvSpPr>
          <p:spPr bwMode="auto">
            <a:xfrm>
              <a:off x="2838" y="2127"/>
              <a:ext cx="101" cy="1"/>
            </a:xfrm>
            <a:prstGeom prst="line">
              <a:avLst/>
            </a:prstGeom>
            <a:noFill/>
            <a:ln w="0">
              <a:solidFill>
                <a:srgbClr val="000000"/>
              </a:solidFill>
              <a:round/>
              <a:headEnd/>
              <a:tailEnd/>
            </a:ln>
          </p:spPr>
          <p:txBody>
            <a:bodyPr/>
            <a:lstStyle/>
            <a:p>
              <a:endParaRPr lang="en-US"/>
            </a:p>
          </p:txBody>
        </p:sp>
        <p:sp>
          <p:nvSpPr>
            <p:cNvPr id="172148" name="Line 715"/>
            <p:cNvSpPr>
              <a:spLocks noChangeAspect="1" noChangeShapeType="1"/>
            </p:cNvSpPr>
            <p:nvPr/>
          </p:nvSpPr>
          <p:spPr bwMode="auto">
            <a:xfrm>
              <a:off x="3027" y="2127"/>
              <a:ext cx="100" cy="1"/>
            </a:xfrm>
            <a:prstGeom prst="line">
              <a:avLst/>
            </a:prstGeom>
            <a:noFill/>
            <a:ln w="0">
              <a:solidFill>
                <a:srgbClr val="000000"/>
              </a:solidFill>
              <a:round/>
              <a:headEnd/>
              <a:tailEnd/>
            </a:ln>
          </p:spPr>
          <p:txBody>
            <a:bodyPr/>
            <a:lstStyle/>
            <a:p>
              <a:endParaRPr lang="en-US"/>
            </a:p>
          </p:txBody>
        </p:sp>
        <p:sp>
          <p:nvSpPr>
            <p:cNvPr id="172149" name="Line 716"/>
            <p:cNvSpPr>
              <a:spLocks noChangeAspect="1" noChangeShapeType="1"/>
            </p:cNvSpPr>
            <p:nvPr/>
          </p:nvSpPr>
          <p:spPr bwMode="auto">
            <a:xfrm>
              <a:off x="3203" y="2127"/>
              <a:ext cx="101" cy="1"/>
            </a:xfrm>
            <a:prstGeom prst="line">
              <a:avLst/>
            </a:prstGeom>
            <a:noFill/>
            <a:ln w="0">
              <a:solidFill>
                <a:srgbClr val="000000"/>
              </a:solidFill>
              <a:round/>
              <a:headEnd/>
              <a:tailEnd/>
            </a:ln>
          </p:spPr>
          <p:txBody>
            <a:bodyPr/>
            <a:lstStyle/>
            <a:p>
              <a:endParaRPr lang="en-US"/>
            </a:p>
          </p:txBody>
        </p:sp>
        <p:sp>
          <p:nvSpPr>
            <p:cNvPr id="172150" name="Line 717"/>
            <p:cNvSpPr>
              <a:spLocks noChangeAspect="1" noChangeShapeType="1"/>
            </p:cNvSpPr>
            <p:nvPr/>
          </p:nvSpPr>
          <p:spPr bwMode="auto">
            <a:xfrm>
              <a:off x="3392" y="2127"/>
              <a:ext cx="100" cy="1"/>
            </a:xfrm>
            <a:prstGeom prst="line">
              <a:avLst/>
            </a:prstGeom>
            <a:noFill/>
            <a:ln w="0">
              <a:solidFill>
                <a:srgbClr val="000000"/>
              </a:solidFill>
              <a:round/>
              <a:headEnd/>
              <a:tailEnd/>
            </a:ln>
          </p:spPr>
          <p:txBody>
            <a:bodyPr/>
            <a:lstStyle/>
            <a:p>
              <a:endParaRPr lang="en-US"/>
            </a:p>
          </p:txBody>
        </p:sp>
        <p:sp>
          <p:nvSpPr>
            <p:cNvPr id="172151" name="Line 718"/>
            <p:cNvSpPr>
              <a:spLocks noChangeAspect="1" noChangeShapeType="1"/>
            </p:cNvSpPr>
            <p:nvPr/>
          </p:nvSpPr>
          <p:spPr bwMode="auto">
            <a:xfrm>
              <a:off x="3568" y="2127"/>
              <a:ext cx="101" cy="1"/>
            </a:xfrm>
            <a:prstGeom prst="line">
              <a:avLst/>
            </a:prstGeom>
            <a:noFill/>
            <a:ln w="0">
              <a:solidFill>
                <a:srgbClr val="000000"/>
              </a:solidFill>
              <a:round/>
              <a:headEnd/>
              <a:tailEnd/>
            </a:ln>
          </p:spPr>
          <p:txBody>
            <a:bodyPr/>
            <a:lstStyle/>
            <a:p>
              <a:endParaRPr lang="en-US"/>
            </a:p>
          </p:txBody>
        </p:sp>
        <p:sp>
          <p:nvSpPr>
            <p:cNvPr id="172152" name="Line 719"/>
            <p:cNvSpPr>
              <a:spLocks noChangeAspect="1" noChangeShapeType="1"/>
            </p:cNvSpPr>
            <p:nvPr/>
          </p:nvSpPr>
          <p:spPr bwMode="auto">
            <a:xfrm>
              <a:off x="3756" y="2127"/>
              <a:ext cx="101" cy="1"/>
            </a:xfrm>
            <a:prstGeom prst="line">
              <a:avLst/>
            </a:prstGeom>
            <a:noFill/>
            <a:ln w="0">
              <a:solidFill>
                <a:srgbClr val="000000"/>
              </a:solidFill>
              <a:round/>
              <a:headEnd/>
              <a:tailEnd/>
            </a:ln>
          </p:spPr>
          <p:txBody>
            <a:bodyPr/>
            <a:lstStyle/>
            <a:p>
              <a:endParaRPr lang="en-US"/>
            </a:p>
          </p:txBody>
        </p:sp>
        <p:sp>
          <p:nvSpPr>
            <p:cNvPr id="172153" name="Line 720"/>
            <p:cNvSpPr>
              <a:spLocks noChangeAspect="1" noChangeShapeType="1"/>
            </p:cNvSpPr>
            <p:nvPr/>
          </p:nvSpPr>
          <p:spPr bwMode="auto">
            <a:xfrm>
              <a:off x="3933" y="2127"/>
              <a:ext cx="101" cy="1"/>
            </a:xfrm>
            <a:prstGeom prst="line">
              <a:avLst/>
            </a:prstGeom>
            <a:noFill/>
            <a:ln w="0">
              <a:solidFill>
                <a:srgbClr val="000000"/>
              </a:solidFill>
              <a:round/>
              <a:headEnd/>
              <a:tailEnd/>
            </a:ln>
          </p:spPr>
          <p:txBody>
            <a:bodyPr/>
            <a:lstStyle/>
            <a:p>
              <a:endParaRPr lang="en-US"/>
            </a:p>
          </p:txBody>
        </p:sp>
        <p:sp>
          <p:nvSpPr>
            <p:cNvPr id="172154" name="Line 721"/>
            <p:cNvSpPr>
              <a:spLocks noChangeAspect="1" noChangeShapeType="1"/>
            </p:cNvSpPr>
            <p:nvPr/>
          </p:nvSpPr>
          <p:spPr bwMode="auto">
            <a:xfrm>
              <a:off x="4121" y="2127"/>
              <a:ext cx="101" cy="1"/>
            </a:xfrm>
            <a:prstGeom prst="line">
              <a:avLst/>
            </a:prstGeom>
            <a:noFill/>
            <a:ln w="0">
              <a:solidFill>
                <a:srgbClr val="000000"/>
              </a:solidFill>
              <a:round/>
              <a:headEnd/>
              <a:tailEnd/>
            </a:ln>
          </p:spPr>
          <p:txBody>
            <a:bodyPr/>
            <a:lstStyle/>
            <a:p>
              <a:endParaRPr lang="en-US"/>
            </a:p>
          </p:txBody>
        </p:sp>
        <p:sp>
          <p:nvSpPr>
            <p:cNvPr id="172155" name="Rectangle 722"/>
            <p:cNvSpPr>
              <a:spLocks noChangeAspect="1" noChangeArrowheads="1"/>
            </p:cNvSpPr>
            <p:nvPr/>
          </p:nvSpPr>
          <p:spPr bwMode="auto">
            <a:xfrm>
              <a:off x="4297" y="2127"/>
              <a:ext cx="63"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56" name="Rectangle 723"/>
            <p:cNvSpPr>
              <a:spLocks noChangeAspect="1" noChangeArrowheads="1"/>
            </p:cNvSpPr>
            <p:nvPr/>
          </p:nvSpPr>
          <p:spPr bwMode="auto">
            <a:xfrm>
              <a:off x="4348" y="2127"/>
              <a:ext cx="12" cy="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57" name="Line 724"/>
            <p:cNvSpPr>
              <a:spLocks noChangeAspect="1" noChangeShapeType="1"/>
            </p:cNvSpPr>
            <p:nvPr/>
          </p:nvSpPr>
          <p:spPr bwMode="auto">
            <a:xfrm>
              <a:off x="4348" y="2248"/>
              <a:ext cx="1" cy="139"/>
            </a:xfrm>
            <a:prstGeom prst="line">
              <a:avLst/>
            </a:prstGeom>
            <a:noFill/>
            <a:ln w="0">
              <a:solidFill>
                <a:srgbClr val="000000"/>
              </a:solidFill>
              <a:round/>
              <a:headEnd/>
              <a:tailEnd/>
            </a:ln>
          </p:spPr>
          <p:txBody>
            <a:bodyPr/>
            <a:lstStyle/>
            <a:p>
              <a:endParaRPr lang="en-US"/>
            </a:p>
          </p:txBody>
        </p:sp>
        <p:sp>
          <p:nvSpPr>
            <p:cNvPr id="172158" name="Rectangle 725"/>
            <p:cNvSpPr>
              <a:spLocks noChangeAspect="1" noChangeArrowheads="1"/>
            </p:cNvSpPr>
            <p:nvPr/>
          </p:nvSpPr>
          <p:spPr bwMode="auto">
            <a:xfrm>
              <a:off x="4348" y="2463"/>
              <a:ext cx="12" cy="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59" name="Rectangle 726"/>
            <p:cNvSpPr>
              <a:spLocks noChangeAspect="1" noChangeArrowheads="1"/>
            </p:cNvSpPr>
            <p:nvPr/>
          </p:nvSpPr>
          <p:spPr bwMode="auto">
            <a:xfrm>
              <a:off x="651" y="4168"/>
              <a:ext cx="750" cy="134"/>
            </a:xfrm>
            <a:prstGeom prst="rect">
              <a:avLst/>
            </a:prstGeom>
            <a:noFill/>
            <a:ln w="9525">
              <a:noFill/>
              <a:miter lim="800000"/>
              <a:headEnd/>
              <a:tailEnd/>
            </a:ln>
          </p:spPr>
          <p:txBody>
            <a:bodyPr wrap="none" lIns="0" tIns="0" rIns="0" bIns="0">
              <a:spAutoFit/>
            </a:bodyPr>
            <a:lstStyle/>
            <a:p>
              <a:r>
                <a:rPr lang="en-US" sz="1400" u="none">
                  <a:solidFill>
                    <a:srgbClr val="000000"/>
                  </a:solidFill>
                </a:rPr>
                <a:t>&lt;&lt;dequeues&gt;&gt;</a:t>
              </a:r>
              <a:endParaRPr lang="en-US" sz="2000" b="1" u="none"/>
            </a:p>
          </p:txBody>
        </p:sp>
        <p:sp>
          <p:nvSpPr>
            <p:cNvPr id="172160" name="Rectangle 727"/>
            <p:cNvSpPr>
              <a:spLocks noChangeAspect="1" noChangeArrowheads="1"/>
            </p:cNvSpPr>
            <p:nvPr/>
          </p:nvSpPr>
          <p:spPr bwMode="auto">
            <a:xfrm>
              <a:off x="374" y="2164"/>
              <a:ext cx="496" cy="134"/>
            </a:xfrm>
            <a:prstGeom prst="rect">
              <a:avLst/>
            </a:prstGeom>
            <a:noFill/>
            <a:ln w="9525">
              <a:noFill/>
              <a:miter lim="800000"/>
              <a:headEnd/>
              <a:tailEnd/>
            </a:ln>
          </p:spPr>
          <p:txBody>
            <a:bodyPr wrap="none" lIns="0" tIns="0" rIns="0" bIns="0">
              <a:spAutoFit/>
            </a:bodyPr>
            <a:lstStyle/>
            <a:p>
              <a:r>
                <a:rPr lang="en-US" sz="1400" u="none">
                  <a:solidFill>
                    <a:srgbClr val="000000"/>
                  </a:solidFill>
                </a:rPr>
                <a:t>&lt;&lt;uses&gt;&gt;</a:t>
              </a:r>
              <a:endParaRPr lang="en-US" sz="2000" b="1" u="none"/>
            </a:p>
          </p:txBody>
        </p:sp>
        <p:sp>
          <p:nvSpPr>
            <p:cNvPr id="172161" name="Rectangle 728"/>
            <p:cNvSpPr>
              <a:spLocks noChangeAspect="1" noChangeArrowheads="1"/>
            </p:cNvSpPr>
            <p:nvPr/>
          </p:nvSpPr>
          <p:spPr bwMode="auto">
            <a:xfrm>
              <a:off x="2461" y="2164"/>
              <a:ext cx="496" cy="134"/>
            </a:xfrm>
            <a:prstGeom prst="rect">
              <a:avLst/>
            </a:prstGeom>
            <a:noFill/>
            <a:ln w="9525">
              <a:noFill/>
              <a:miter lim="800000"/>
              <a:headEnd/>
              <a:tailEnd/>
            </a:ln>
          </p:spPr>
          <p:txBody>
            <a:bodyPr wrap="none" lIns="0" tIns="0" rIns="0" bIns="0">
              <a:spAutoFit/>
            </a:bodyPr>
            <a:lstStyle/>
            <a:p>
              <a:r>
                <a:rPr lang="en-US" sz="1400" u="none">
                  <a:solidFill>
                    <a:srgbClr val="000000"/>
                  </a:solidFill>
                </a:rPr>
                <a:t>&lt;&lt;uses&gt;&gt;</a:t>
              </a:r>
              <a:endParaRPr lang="en-US" sz="2000" b="1" u="none"/>
            </a:p>
          </p:txBody>
        </p:sp>
        <p:sp>
          <p:nvSpPr>
            <p:cNvPr id="172162" name="Rectangle 729"/>
            <p:cNvSpPr>
              <a:spLocks noChangeAspect="1" noChangeArrowheads="1"/>
            </p:cNvSpPr>
            <p:nvPr/>
          </p:nvSpPr>
          <p:spPr bwMode="auto">
            <a:xfrm>
              <a:off x="877" y="2013"/>
              <a:ext cx="1471" cy="22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2163" name="Rectangle 730"/>
            <p:cNvSpPr>
              <a:spLocks noChangeAspect="1" noChangeArrowheads="1"/>
            </p:cNvSpPr>
            <p:nvPr/>
          </p:nvSpPr>
          <p:spPr bwMode="auto">
            <a:xfrm>
              <a:off x="877" y="2013"/>
              <a:ext cx="1484"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64" name="Rectangle 731"/>
            <p:cNvSpPr>
              <a:spLocks noChangeAspect="1" noChangeArrowheads="1"/>
            </p:cNvSpPr>
            <p:nvPr/>
          </p:nvSpPr>
          <p:spPr bwMode="auto">
            <a:xfrm>
              <a:off x="2348" y="2013"/>
              <a:ext cx="13" cy="24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65" name="Rectangle 732"/>
            <p:cNvSpPr>
              <a:spLocks noChangeAspect="1" noChangeArrowheads="1"/>
            </p:cNvSpPr>
            <p:nvPr/>
          </p:nvSpPr>
          <p:spPr bwMode="auto">
            <a:xfrm>
              <a:off x="877" y="2240"/>
              <a:ext cx="147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66" name="Rectangle 733"/>
            <p:cNvSpPr>
              <a:spLocks noChangeAspect="1" noChangeArrowheads="1"/>
            </p:cNvSpPr>
            <p:nvPr/>
          </p:nvSpPr>
          <p:spPr bwMode="auto">
            <a:xfrm>
              <a:off x="877" y="2013"/>
              <a:ext cx="12" cy="22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67" name="Rectangle 734"/>
            <p:cNvSpPr>
              <a:spLocks noChangeAspect="1" noChangeArrowheads="1"/>
            </p:cNvSpPr>
            <p:nvPr/>
          </p:nvSpPr>
          <p:spPr bwMode="auto">
            <a:xfrm>
              <a:off x="1368" y="2059"/>
              <a:ext cx="704" cy="154"/>
            </a:xfrm>
            <a:prstGeom prst="rect">
              <a:avLst/>
            </a:prstGeom>
            <a:noFill/>
            <a:ln w="9525">
              <a:noFill/>
              <a:miter lim="800000"/>
              <a:headEnd/>
              <a:tailEnd/>
            </a:ln>
          </p:spPr>
          <p:txBody>
            <a:bodyPr wrap="none" lIns="0" tIns="0" rIns="0" bIns="0">
              <a:spAutoFit/>
            </a:bodyPr>
            <a:lstStyle/>
            <a:p>
              <a:r>
                <a:rPr lang="en-US" sz="1600" b="1" u="none">
                  <a:solidFill>
                    <a:srgbClr val="000000"/>
                  </a:solidFill>
                </a:rPr>
                <a:t>Web Server</a:t>
              </a:r>
              <a:endParaRPr lang="en-US" sz="2000" b="1" u="none"/>
            </a:p>
          </p:txBody>
        </p:sp>
        <p:sp>
          <p:nvSpPr>
            <p:cNvPr id="172168" name="Rectangle 735"/>
            <p:cNvSpPr>
              <a:spLocks noChangeAspect="1" noChangeArrowheads="1"/>
            </p:cNvSpPr>
            <p:nvPr/>
          </p:nvSpPr>
          <p:spPr bwMode="auto">
            <a:xfrm>
              <a:off x="3140" y="3261"/>
              <a:ext cx="844" cy="134"/>
            </a:xfrm>
            <a:prstGeom prst="rect">
              <a:avLst/>
            </a:prstGeom>
            <a:noFill/>
            <a:ln w="9525">
              <a:noFill/>
              <a:miter lim="800000"/>
              <a:headEnd/>
              <a:tailEnd/>
            </a:ln>
          </p:spPr>
          <p:txBody>
            <a:bodyPr wrap="none" lIns="0" tIns="0" rIns="0" bIns="0">
              <a:spAutoFit/>
            </a:bodyPr>
            <a:lstStyle/>
            <a:p>
              <a:r>
                <a:rPr lang="en-US" sz="1400" u="none">
                  <a:solidFill>
                    <a:srgbClr val="000000"/>
                  </a:solidFill>
                </a:rPr>
                <a:t>&lt;&lt;demultiplexes </a:t>
              </a:r>
              <a:endParaRPr lang="en-US" sz="2000" b="1" u="none"/>
            </a:p>
          </p:txBody>
        </p:sp>
        <p:sp>
          <p:nvSpPr>
            <p:cNvPr id="172169" name="Rectangle 736"/>
            <p:cNvSpPr>
              <a:spLocks noChangeAspect="1" noChangeArrowheads="1"/>
            </p:cNvSpPr>
            <p:nvPr/>
          </p:nvSpPr>
          <p:spPr bwMode="auto">
            <a:xfrm>
              <a:off x="3140" y="3374"/>
              <a:ext cx="894" cy="134"/>
            </a:xfrm>
            <a:prstGeom prst="rect">
              <a:avLst/>
            </a:prstGeom>
            <a:noFill/>
            <a:ln w="9525">
              <a:noFill/>
              <a:miter lim="800000"/>
              <a:headEnd/>
              <a:tailEnd/>
            </a:ln>
          </p:spPr>
          <p:txBody>
            <a:bodyPr wrap="none" lIns="0" tIns="0" rIns="0" bIns="0">
              <a:spAutoFit/>
            </a:bodyPr>
            <a:lstStyle/>
            <a:p>
              <a:r>
                <a:rPr lang="en-US" sz="1400" u="none">
                  <a:solidFill>
                    <a:srgbClr val="000000"/>
                  </a:solidFill>
                </a:rPr>
                <a:t>    &amp; dispatches&gt;&gt;</a:t>
              </a:r>
              <a:endParaRPr lang="en-US" sz="2000" b="1" u="none"/>
            </a:p>
          </p:txBody>
        </p:sp>
        <p:sp>
          <p:nvSpPr>
            <p:cNvPr id="172170" name="Rectangle 737"/>
            <p:cNvSpPr>
              <a:spLocks noChangeAspect="1" noChangeArrowheads="1"/>
            </p:cNvSpPr>
            <p:nvPr/>
          </p:nvSpPr>
          <p:spPr bwMode="auto">
            <a:xfrm>
              <a:off x="1405" y="3564"/>
              <a:ext cx="1207" cy="68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2171" name="Freeform 738"/>
            <p:cNvSpPr>
              <a:spLocks noChangeAspect="1"/>
            </p:cNvSpPr>
            <p:nvPr/>
          </p:nvSpPr>
          <p:spPr bwMode="auto">
            <a:xfrm>
              <a:off x="4452" y="3268"/>
              <a:ext cx="151" cy="114"/>
            </a:xfrm>
            <a:custGeom>
              <a:avLst/>
              <a:gdLst>
                <a:gd name="T0" fmla="*/ 0 w 143"/>
                <a:gd name="T1" fmla="*/ 127 h 108"/>
                <a:gd name="T2" fmla="*/ 168 w 143"/>
                <a:gd name="T3" fmla="*/ 127 h 108"/>
                <a:gd name="T4" fmla="*/ 84 w 143"/>
                <a:gd name="T5" fmla="*/ 0 h 108"/>
                <a:gd name="T6" fmla="*/ 0 w 143"/>
                <a:gd name="T7" fmla="*/ 127 h 108"/>
                <a:gd name="T8" fmla="*/ 0 60000 65536"/>
                <a:gd name="T9" fmla="*/ 0 60000 65536"/>
                <a:gd name="T10" fmla="*/ 0 60000 65536"/>
                <a:gd name="T11" fmla="*/ 0 60000 65536"/>
                <a:gd name="T12" fmla="*/ 0 w 143"/>
                <a:gd name="T13" fmla="*/ 0 h 108"/>
                <a:gd name="T14" fmla="*/ 143 w 143"/>
                <a:gd name="T15" fmla="*/ 108 h 108"/>
              </a:gdLst>
              <a:ahLst/>
              <a:cxnLst>
                <a:cxn ang="T8">
                  <a:pos x="T0" y="T1"/>
                </a:cxn>
                <a:cxn ang="T9">
                  <a:pos x="T2" y="T3"/>
                </a:cxn>
                <a:cxn ang="T10">
                  <a:pos x="T4" y="T5"/>
                </a:cxn>
                <a:cxn ang="T11">
                  <a:pos x="T6" y="T7"/>
                </a:cxn>
              </a:cxnLst>
              <a:rect l="T12" t="T13" r="T14" b="T15"/>
              <a:pathLst>
                <a:path w="143" h="108">
                  <a:moveTo>
                    <a:pt x="0" y="108"/>
                  </a:moveTo>
                  <a:lnTo>
                    <a:pt x="143" y="108"/>
                  </a:lnTo>
                  <a:lnTo>
                    <a:pt x="72" y="0"/>
                  </a:lnTo>
                  <a:lnTo>
                    <a:pt x="0" y="10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72172" name="Freeform 739"/>
            <p:cNvSpPr>
              <a:spLocks noChangeAspect="1"/>
            </p:cNvSpPr>
            <p:nvPr/>
          </p:nvSpPr>
          <p:spPr bwMode="auto">
            <a:xfrm>
              <a:off x="4452" y="3256"/>
              <a:ext cx="176" cy="138"/>
            </a:xfrm>
            <a:custGeom>
              <a:avLst/>
              <a:gdLst>
                <a:gd name="T0" fmla="*/ 0 w 167"/>
                <a:gd name="T1" fmla="*/ 137 h 132"/>
                <a:gd name="T2" fmla="*/ 168 w 167"/>
                <a:gd name="T3" fmla="*/ 137 h 132"/>
                <a:gd name="T4" fmla="*/ 181 w 167"/>
                <a:gd name="T5" fmla="*/ 137 h 132"/>
                <a:gd name="T6" fmla="*/ 168 w 167"/>
                <a:gd name="T7" fmla="*/ 151 h 132"/>
                <a:gd name="T8" fmla="*/ 84 w 167"/>
                <a:gd name="T9" fmla="*/ 27 h 132"/>
                <a:gd name="T10" fmla="*/ 84 w 167"/>
                <a:gd name="T11" fmla="*/ 15 h 132"/>
                <a:gd name="T12" fmla="*/ 99 w 167"/>
                <a:gd name="T13" fmla="*/ 0 h 132"/>
                <a:gd name="T14" fmla="*/ 99 w 167"/>
                <a:gd name="T15" fmla="*/ 15 h 132"/>
                <a:gd name="T16" fmla="*/ 181 w 167"/>
                <a:gd name="T17" fmla="*/ 137 h 132"/>
                <a:gd name="T18" fmla="*/ 195 w 167"/>
                <a:gd name="T19" fmla="*/ 151 h 132"/>
                <a:gd name="T20" fmla="*/ 168 w 167"/>
                <a:gd name="T21" fmla="*/ 151 h 132"/>
                <a:gd name="T22" fmla="*/ 0 w 167"/>
                <a:gd name="T23" fmla="*/ 151 h 132"/>
                <a:gd name="T24" fmla="*/ 0 w 167"/>
                <a:gd name="T25" fmla="*/ 137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7"/>
                <a:gd name="T40" fmla="*/ 0 h 132"/>
                <a:gd name="T41" fmla="*/ 167 w 167"/>
                <a:gd name="T42" fmla="*/ 132 h 1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7" h="132">
                  <a:moveTo>
                    <a:pt x="0" y="120"/>
                  </a:moveTo>
                  <a:lnTo>
                    <a:pt x="143" y="120"/>
                  </a:lnTo>
                  <a:lnTo>
                    <a:pt x="155" y="120"/>
                  </a:lnTo>
                  <a:lnTo>
                    <a:pt x="143" y="132"/>
                  </a:lnTo>
                  <a:lnTo>
                    <a:pt x="72" y="24"/>
                  </a:lnTo>
                  <a:lnTo>
                    <a:pt x="72" y="12"/>
                  </a:lnTo>
                  <a:lnTo>
                    <a:pt x="84" y="0"/>
                  </a:lnTo>
                  <a:lnTo>
                    <a:pt x="84" y="12"/>
                  </a:lnTo>
                  <a:lnTo>
                    <a:pt x="155" y="120"/>
                  </a:lnTo>
                  <a:lnTo>
                    <a:pt x="167" y="132"/>
                  </a:lnTo>
                  <a:lnTo>
                    <a:pt x="143" y="132"/>
                  </a:lnTo>
                  <a:lnTo>
                    <a:pt x="0" y="132"/>
                  </a:lnTo>
                  <a:lnTo>
                    <a:pt x="0" y="12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2173" name="Freeform 740"/>
            <p:cNvSpPr>
              <a:spLocks noChangeAspect="1"/>
            </p:cNvSpPr>
            <p:nvPr/>
          </p:nvSpPr>
          <p:spPr bwMode="auto">
            <a:xfrm>
              <a:off x="4440" y="3268"/>
              <a:ext cx="100" cy="126"/>
            </a:xfrm>
            <a:custGeom>
              <a:avLst/>
              <a:gdLst>
                <a:gd name="T0" fmla="*/ 108 w 96"/>
                <a:gd name="T1" fmla="*/ 15 h 120"/>
                <a:gd name="T2" fmla="*/ 27 w 96"/>
                <a:gd name="T3" fmla="*/ 139 h 120"/>
                <a:gd name="T4" fmla="*/ 15 w 96"/>
                <a:gd name="T5" fmla="*/ 139 h 120"/>
                <a:gd name="T6" fmla="*/ 0 w 96"/>
                <a:gd name="T7" fmla="*/ 139 h 120"/>
                <a:gd name="T8" fmla="*/ 15 w 96"/>
                <a:gd name="T9" fmla="*/ 125 h 120"/>
                <a:gd name="T10" fmla="*/ 96 w 96"/>
                <a:gd name="T11" fmla="*/ 0 h 120"/>
                <a:gd name="T12" fmla="*/ 108 w 96"/>
                <a:gd name="T13" fmla="*/ 15 h 120"/>
                <a:gd name="T14" fmla="*/ 0 60000 65536"/>
                <a:gd name="T15" fmla="*/ 0 60000 65536"/>
                <a:gd name="T16" fmla="*/ 0 60000 65536"/>
                <a:gd name="T17" fmla="*/ 0 60000 65536"/>
                <a:gd name="T18" fmla="*/ 0 60000 65536"/>
                <a:gd name="T19" fmla="*/ 0 60000 65536"/>
                <a:gd name="T20" fmla="*/ 0 60000 65536"/>
                <a:gd name="T21" fmla="*/ 0 w 96"/>
                <a:gd name="T22" fmla="*/ 0 h 120"/>
                <a:gd name="T23" fmla="*/ 96 w 96"/>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20">
                  <a:moveTo>
                    <a:pt x="96" y="12"/>
                  </a:moveTo>
                  <a:lnTo>
                    <a:pt x="24" y="120"/>
                  </a:lnTo>
                  <a:lnTo>
                    <a:pt x="12" y="120"/>
                  </a:lnTo>
                  <a:lnTo>
                    <a:pt x="0" y="120"/>
                  </a:lnTo>
                  <a:lnTo>
                    <a:pt x="12" y="108"/>
                  </a:lnTo>
                  <a:lnTo>
                    <a:pt x="84" y="0"/>
                  </a:lnTo>
                  <a:lnTo>
                    <a:pt x="96"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2174" name="Rectangle 741"/>
            <p:cNvSpPr>
              <a:spLocks noChangeAspect="1" noChangeArrowheads="1"/>
            </p:cNvSpPr>
            <p:nvPr/>
          </p:nvSpPr>
          <p:spPr bwMode="auto">
            <a:xfrm>
              <a:off x="2121" y="2404"/>
              <a:ext cx="639" cy="134"/>
            </a:xfrm>
            <a:prstGeom prst="rect">
              <a:avLst/>
            </a:prstGeom>
            <a:noFill/>
            <a:ln w="9525">
              <a:noFill/>
              <a:miter lim="800000"/>
              <a:headEnd/>
              <a:tailEnd/>
            </a:ln>
          </p:spPr>
          <p:txBody>
            <a:bodyPr wrap="none" lIns="0" tIns="0" rIns="0" bIns="0">
              <a:spAutoFit/>
            </a:bodyPr>
            <a:lstStyle/>
            <a:p>
              <a:r>
                <a:rPr lang="en-US" sz="1400" u="none">
                  <a:solidFill>
                    <a:srgbClr val="000000"/>
                  </a:solidFill>
                </a:rPr>
                <a:t>&lt;&lt;invokes&gt;&gt;</a:t>
              </a:r>
              <a:endParaRPr lang="en-US" sz="2000" b="1" u="none"/>
            </a:p>
          </p:txBody>
        </p:sp>
        <p:sp>
          <p:nvSpPr>
            <p:cNvPr id="172175" name="Rectangle 742"/>
            <p:cNvSpPr>
              <a:spLocks noChangeAspect="1" noChangeArrowheads="1"/>
            </p:cNvSpPr>
            <p:nvPr/>
          </p:nvSpPr>
          <p:spPr bwMode="auto">
            <a:xfrm>
              <a:off x="613" y="3979"/>
              <a:ext cx="12" cy="13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76" name="Freeform 743"/>
            <p:cNvSpPr>
              <a:spLocks noChangeAspect="1"/>
            </p:cNvSpPr>
            <p:nvPr/>
          </p:nvSpPr>
          <p:spPr bwMode="auto">
            <a:xfrm>
              <a:off x="575" y="3941"/>
              <a:ext cx="50" cy="164"/>
            </a:xfrm>
            <a:custGeom>
              <a:avLst/>
              <a:gdLst>
                <a:gd name="T0" fmla="*/ 0 w 48"/>
                <a:gd name="T1" fmla="*/ 181 h 156"/>
                <a:gd name="T2" fmla="*/ 15 w 48"/>
                <a:gd name="T3" fmla="*/ 181 h 156"/>
                <a:gd name="T4" fmla="*/ 54 w 48"/>
                <a:gd name="T5" fmla="*/ 42 h 156"/>
                <a:gd name="T6" fmla="*/ 54 w 48"/>
                <a:gd name="T7" fmla="*/ 42 h 156"/>
                <a:gd name="T8" fmla="*/ 42 w 48"/>
                <a:gd name="T9" fmla="*/ 0 h 156"/>
                <a:gd name="T10" fmla="*/ 42 w 48"/>
                <a:gd name="T11" fmla="*/ 42 h 156"/>
                <a:gd name="T12" fmla="*/ 0 w 48"/>
                <a:gd name="T13" fmla="*/ 181 h 156"/>
                <a:gd name="T14" fmla="*/ 0 60000 65536"/>
                <a:gd name="T15" fmla="*/ 0 60000 65536"/>
                <a:gd name="T16" fmla="*/ 0 60000 65536"/>
                <a:gd name="T17" fmla="*/ 0 60000 65536"/>
                <a:gd name="T18" fmla="*/ 0 60000 65536"/>
                <a:gd name="T19" fmla="*/ 0 60000 65536"/>
                <a:gd name="T20" fmla="*/ 0 60000 65536"/>
                <a:gd name="T21" fmla="*/ 0 w 48"/>
                <a:gd name="T22" fmla="*/ 0 h 156"/>
                <a:gd name="T23" fmla="*/ 48 w 48"/>
                <a:gd name="T24" fmla="*/ 156 h 1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56">
                  <a:moveTo>
                    <a:pt x="0" y="156"/>
                  </a:moveTo>
                  <a:lnTo>
                    <a:pt x="12" y="156"/>
                  </a:lnTo>
                  <a:lnTo>
                    <a:pt x="48" y="36"/>
                  </a:lnTo>
                  <a:lnTo>
                    <a:pt x="36" y="0"/>
                  </a:lnTo>
                  <a:lnTo>
                    <a:pt x="36" y="36"/>
                  </a:lnTo>
                  <a:lnTo>
                    <a:pt x="0" y="15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2177" name="Freeform 744"/>
            <p:cNvSpPr>
              <a:spLocks noChangeAspect="1"/>
            </p:cNvSpPr>
            <p:nvPr/>
          </p:nvSpPr>
          <p:spPr bwMode="auto">
            <a:xfrm>
              <a:off x="613" y="3979"/>
              <a:ext cx="50" cy="126"/>
            </a:xfrm>
            <a:custGeom>
              <a:avLst/>
              <a:gdLst>
                <a:gd name="T0" fmla="*/ 15 w 48"/>
                <a:gd name="T1" fmla="*/ 0 h 120"/>
                <a:gd name="T2" fmla="*/ 0 w 48"/>
                <a:gd name="T3" fmla="*/ 0 h 120"/>
                <a:gd name="T4" fmla="*/ 42 w 48"/>
                <a:gd name="T5" fmla="*/ 139 h 120"/>
                <a:gd name="T6" fmla="*/ 54 w 48"/>
                <a:gd name="T7" fmla="*/ 139 h 120"/>
                <a:gd name="T8" fmla="*/ 15 w 48"/>
                <a:gd name="T9" fmla="*/ 0 h 120"/>
                <a:gd name="T10" fmla="*/ 0 60000 65536"/>
                <a:gd name="T11" fmla="*/ 0 60000 65536"/>
                <a:gd name="T12" fmla="*/ 0 60000 65536"/>
                <a:gd name="T13" fmla="*/ 0 60000 65536"/>
                <a:gd name="T14" fmla="*/ 0 60000 65536"/>
                <a:gd name="T15" fmla="*/ 0 w 48"/>
                <a:gd name="T16" fmla="*/ 0 h 120"/>
                <a:gd name="T17" fmla="*/ 48 w 48"/>
                <a:gd name="T18" fmla="*/ 120 h 120"/>
              </a:gdLst>
              <a:ahLst/>
              <a:cxnLst>
                <a:cxn ang="T10">
                  <a:pos x="T0" y="T1"/>
                </a:cxn>
                <a:cxn ang="T11">
                  <a:pos x="T2" y="T3"/>
                </a:cxn>
                <a:cxn ang="T12">
                  <a:pos x="T4" y="T5"/>
                </a:cxn>
                <a:cxn ang="T13">
                  <a:pos x="T6" y="T7"/>
                </a:cxn>
                <a:cxn ang="T14">
                  <a:pos x="T8" y="T9"/>
                </a:cxn>
              </a:cxnLst>
              <a:rect l="T15" t="T16" r="T17" b="T18"/>
              <a:pathLst>
                <a:path w="48" h="120">
                  <a:moveTo>
                    <a:pt x="12" y="0"/>
                  </a:moveTo>
                  <a:lnTo>
                    <a:pt x="0" y="0"/>
                  </a:lnTo>
                  <a:lnTo>
                    <a:pt x="36" y="120"/>
                  </a:lnTo>
                  <a:lnTo>
                    <a:pt x="48" y="12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72178" name="Rectangle 745"/>
            <p:cNvSpPr>
              <a:spLocks noChangeAspect="1" noChangeArrowheads="1"/>
            </p:cNvSpPr>
            <p:nvPr/>
          </p:nvSpPr>
          <p:spPr bwMode="auto">
            <a:xfrm>
              <a:off x="826" y="2114"/>
              <a:ext cx="5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79" name="Line 746"/>
            <p:cNvSpPr>
              <a:spLocks noChangeAspect="1" noChangeShapeType="1"/>
            </p:cNvSpPr>
            <p:nvPr/>
          </p:nvSpPr>
          <p:spPr bwMode="auto">
            <a:xfrm flipH="1">
              <a:off x="615" y="2114"/>
              <a:ext cx="114" cy="1"/>
            </a:xfrm>
            <a:prstGeom prst="line">
              <a:avLst/>
            </a:prstGeom>
            <a:noFill/>
            <a:ln w="0">
              <a:solidFill>
                <a:srgbClr val="000000"/>
              </a:solidFill>
              <a:round/>
              <a:headEnd/>
              <a:tailEnd/>
            </a:ln>
          </p:spPr>
          <p:txBody>
            <a:bodyPr/>
            <a:lstStyle/>
            <a:p>
              <a:endParaRPr lang="en-US"/>
            </a:p>
          </p:txBody>
        </p:sp>
        <p:sp>
          <p:nvSpPr>
            <p:cNvPr id="172180" name="Line 747"/>
            <p:cNvSpPr>
              <a:spLocks noChangeAspect="1" noChangeShapeType="1"/>
            </p:cNvSpPr>
            <p:nvPr/>
          </p:nvSpPr>
          <p:spPr bwMode="auto">
            <a:xfrm flipH="1">
              <a:off x="415" y="2114"/>
              <a:ext cx="112" cy="1"/>
            </a:xfrm>
            <a:prstGeom prst="line">
              <a:avLst/>
            </a:prstGeom>
            <a:noFill/>
            <a:ln w="0">
              <a:solidFill>
                <a:srgbClr val="000000"/>
              </a:solidFill>
              <a:round/>
              <a:headEnd/>
              <a:tailEnd/>
            </a:ln>
          </p:spPr>
          <p:txBody>
            <a:bodyPr/>
            <a:lstStyle/>
            <a:p>
              <a:endParaRPr lang="en-US"/>
            </a:p>
          </p:txBody>
        </p:sp>
        <p:sp>
          <p:nvSpPr>
            <p:cNvPr id="172181" name="Line 748"/>
            <p:cNvSpPr>
              <a:spLocks noChangeAspect="1" noChangeShapeType="1"/>
            </p:cNvSpPr>
            <p:nvPr/>
          </p:nvSpPr>
          <p:spPr bwMode="auto">
            <a:xfrm flipH="1">
              <a:off x="223" y="2114"/>
              <a:ext cx="113" cy="1"/>
            </a:xfrm>
            <a:prstGeom prst="line">
              <a:avLst/>
            </a:prstGeom>
            <a:noFill/>
            <a:ln w="0">
              <a:solidFill>
                <a:srgbClr val="000000"/>
              </a:solidFill>
              <a:round/>
              <a:headEnd/>
              <a:tailEnd/>
            </a:ln>
          </p:spPr>
          <p:txBody>
            <a:bodyPr/>
            <a:lstStyle/>
            <a:p>
              <a:endParaRPr lang="en-US"/>
            </a:p>
          </p:txBody>
        </p:sp>
        <p:sp>
          <p:nvSpPr>
            <p:cNvPr id="172182" name="Rectangle 749"/>
            <p:cNvSpPr>
              <a:spLocks noChangeAspect="1" noChangeArrowheads="1"/>
            </p:cNvSpPr>
            <p:nvPr/>
          </p:nvSpPr>
          <p:spPr bwMode="auto">
            <a:xfrm>
              <a:off x="85" y="2114"/>
              <a:ext cx="50"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83" name="Rectangle 750"/>
            <p:cNvSpPr>
              <a:spLocks noChangeAspect="1" noChangeArrowheads="1"/>
            </p:cNvSpPr>
            <p:nvPr/>
          </p:nvSpPr>
          <p:spPr bwMode="auto">
            <a:xfrm>
              <a:off x="85" y="2114"/>
              <a:ext cx="13" cy="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84" name="Line 751"/>
            <p:cNvSpPr>
              <a:spLocks noChangeAspect="1" noChangeShapeType="1"/>
            </p:cNvSpPr>
            <p:nvPr/>
          </p:nvSpPr>
          <p:spPr bwMode="auto">
            <a:xfrm>
              <a:off x="85" y="2240"/>
              <a:ext cx="1" cy="88"/>
            </a:xfrm>
            <a:prstGeom prst="line">
              <a:avLst/>
            </a:prstGeom>
            <a:noFill/>
            <a:ln w="0">
              <a:solidFill>
                <a:srgbClr val="000000"/>
              </a:solidFill>
              <a:round/>
              <a:headEnd/>
              <a:tailEnd/>
            </a:ln>
          </p:spPr>
          <p:txBody>
            <a:bodyPr/>
            <a:lstStyle/>
            <a:p>
              <a:endParaRPr lang="en-US"/>
            </a:p>
          </p:txBody>
        </p:sp>
        <p:sp>
          <p:nvSpPr>
            <p:cNvPr id="172185" name="Line 752"/>
            <p:cNvSpPr>
              <a:spLocks noChangeAspect="1" noChangeShapeType="1"/>
            </p:cNvSpPr>
            <p:nvPr/>
          </p:nvSpPr>
          <p:spPr bwMode="auto">
            <a:xfrm>
              <a:off x="85" y="2404"/>
              <a:ext cx="1" cy="100"/>
            </a:xfrm>
            <a:prstGeom prst="line">
              <a:avLst/>
            </a:prstGeom>
            <a:noFill/>
            <a:ln w="0">
              <a:solidFill>
                <a:srgbClr val="000000"/>
              </a:solidFill>
              <a:round/>
              <a:headEnd/>
              <a:tailEnd/>
            </a:ln>
          </p:spPr>
          <p:txBody>
            <a:bodyPr/>
            <a:lstStyle/>
            <a:p>
              <a:endParaRPr lang="en-US"/>
            </a:p>
          </p:txBody>
        </p:sp>
        <p:sp>
          <p:nvSpPr>
            <p:cNvPr id="172186" name="Line 753"/>
            <p:cNvSpPr>
              <a:spLocks noChangeAspect="1" noChangeShapeType="1"/>
            </p:cNvSpPr>
            <p:nvPr/>
          </p:nvSpPr>
          <p:spPr bwMode="auto">
            <a:xfrm>
              <a:off x="85" y="2580"/>
              <a:ext cx="1" cy="88"/>
            </a:xfrm>
            <a:prstGeom prst="line">
              <a:avLst/>
            </a:prstGeom>
            <a:noFill/>
            <a:ln w="0">
              <a:solidFill>
                <a:srgbClr val="000000"/>
              </a:solidFill>
              <a:round/>
              <a:headEnd/>
              <a:tailEnd/>
            </a:ln>
          </p:spPr>
          <p:txBody>
            <a:bodyPr/>
            <a:lstStyle/>
            <a:p>
              <a:endParaRPr lang="en-US"/>
            </a:p>
          </p:txBody>
        </p:sp>
        <p:sp>
          <p:nvSpPr>
            <p:cNvPr id="172187" name="Line 754"/>
            <p:cNvSpPr>
              <a:spLocks noChangeAspect="1" noChangeShapeType="1"/>
            </p:cNvSpPr>
            <p:nvPr/>
          </p:nvSpPr>
          <p:spPr bwMode="auto">
            <a:xfrm>
              <a:off x="85" y="2744"/>
              <a:ext cx="1" cy="101"/>
            </a:xfrm>
            <a:prstGeom prst="line">
              <a:avLst/>
            </a:prstGeom>
            <a:noFill/>
            <a:ln w="0">
              <a:solidFill>
                <a:srgbClr val="000000"/>
              </a:solidFill>
              <a:round/>
              <a:headEnd/>
              <a:tailEnd/>
            </a:ln>
          </p:spPr>
          <p:txBody>
            <a:bodyPr/>
            <a:lstStyle/>
            <a:p>
              <a:endParaRPr lang="en-US"/>
            </a:p>
          </p:txBody>
        </p:sp>
        <p:sp>
          <p:nvSpPr>
            <p:cNvPr id="172188" name="Line 755"/>
            <p:cNvSpPr>
              <a:spLocks noChangeAspect="1" noChangeShapeType="1"/>
            </p:cNvSpPr>
            <p:nvPr/>
          </p:nvSpPr>
          <p:spPr bwMode="auto">
            <a:xfrm>
              <a:off x="85" y="2920"/>
              <a:ext cx="1" cy="89"/>
            </a:xfrm>
            <a:prstGeom prst="line">
              <a:avLst/>
            </a:prstGeom>
            <a:noFill/>
            <a:ln w="0">
              <a:solidFill>
                <a:srgbClr val="000000"/>
              </a:solidFill>
              <a:round/>
              <a:headEnd/>
              <a:tailEnd/>
            </a:ln>
          </p:spPr>
          <p:txBody>
            <a:bodyPr/>
            <a:lstStyle/>
            <a:p>
              <a:endParaRPr lang="en-US"/>
            </a:p>
          </p:txBody>
        </p:sp>
        <p:sp>
          <p:nvSpPr>
            <p:cNvPr id="172189" name="Line 756"/>
            <p:cNvSpPr>
              <a:spLocks noChangeAspect="1" noChangeShapeType="1"/>
            </p:cNvSpPr>
            <p:nvPr/>
          </p:nvSpPr>
          <p:spPr bwMode="auto">
            <a:xfrm>
              <a:off x="85" y="3084"/>
              <a:ext cx="1" cy="101"/>
            </a:xfrm>
            <a:prstGeom prst="line">
              <a:avLst/>
            </a:prstGeom>
            <a:noFill/>
            <a:ln w="0">
              <a:solidFill>
                <a:srgbClr val="000000"/>
              </a:solidFill>
              <a:round/>
              <a:headEnd/>
              <a:tailEnd/>
            </a:ln>
          </p:spPr>
          <p:txBody>
            <a:bodyPr/>
            <a:lstStyle/>
            <a:p>
              <a:endParaRPr lang="en-US"/>
            </a:p>
          </p:txBody>
        </p:sp>
        <p:sp>
          <p:nvSpPr>
            <p:cNvPr id="172190" name="Line 757"/>
            <p:cNvSpPr>
              <a:spLocks noChangeAspect="1" noChangeShapeType="1"/>
            </p:cNvSpPr>
            <p:nvPr/>
          </p:nvSpPr>
          <p:spPr bwMode="auto">
            <a:xfrm>
              <a:off x="85" y="3261"/>
              <a:ext cx="1" cy="88"/>
            </a:xfrm>
            <a:prstGeom prst="line">
              <a:avLst/>
            </a:prstGeom>
            <a:noFill/>
            <a:ln w="0">
              <a:solidFill>
                <a:srgbClr val="000000"/>
              </a:solidFill>
              <a:round/>
              <a:headEnd/>
              <a:tailEnd/>
            </a:ln>
          </p:spPr>
          <p:txBody>
            <a:bodyPr/>
            <a:lstStyle/>
            <a:p>
              <a:endParaRPr lang="en-US"/>
            </a:p>
          </p:txBody>
        </p:sp>
        <p:sp>
          <p:nvSpPr>
            <p:cNvPr id="172191" name="Line 758"/>
            <p:cNvSpPr>
              <a:spLocks noChangeAspect="1" noChangeShapeType="1"/>
            </p:cNvSpPr>
            <p:nvPr/>
          </p:nvSpPr>
          <p:spPr bwMode="auto">
            <a:xfrm>
              <a:off x="85" y="3425"/>
              <a:ext cx="1" cy="101"/>
            </a:xfrm>
            <a:prstGeom prst="line">
              <a:avLst/>
            </a:prstGeom>
            <a:noFill/>
            <a:ln w="0">
              <a:solidFill>
                <a:srgbClr val="000000"/>
              </a:solidFill>
              <a:round/>
              <a:headEnd/>
              <a:tailEnd/>
            </a:ln>
          </p:spPr>
          <p:txBody>
            <a:bodyPr/>
            <a:lstStyle/>
            <a:p>
              <a:endParaRPr lang="en-US"/>
            </a:p>
          </p:txBody>
        </p:sp>
        <p:sp>
          <p:nvSpPr>
            <p:cNvPr id="172192" name="Line 759"/>
            <p:cNvSpPr>
              <a:spLocks noChangeAspect="1" noChangeShapeType="1"/>
            </p:cNvSpPr>
            <p:nvPr/>
          </p:nvSpPr>
          <p:spPr bwMode="auto">
            <a:xfrm>
              <a:off x="85" y="3602"/>
              <a:ext cx="1" cy="88"/>
            </a:xfrm>
            <a:prstGeom prst="line">
              <a:avLst/>
            </a:prstGeom>
            <a:noFill/>
            <a:ln w="0">
              <a:solidFill>
                <a:srgbClr val="000000"/>
              </a:solidFill>
              <a:round/>
              <a:headEnd/>
              <a:tailEnd/>
            </a:ln>
          </p:spPr>
          <p:txBody>
            <a:bodyPr/>
            <a:lstStyle/>
            <a:p>
              <a:endParaRPr lang="en-US"/>
            </a:p>
          </p:txBody>
        </p:sp>
        <p:sp>
          <p:nvSpPr>
            <p:cNvPr id="172193" name="Line 760"/>
            <p:cNvSpPr>
              <a:spLocks noChangeAspect="1" noChangeShapeType="1"/>
            </p:cNvSpPr>
            <p:nvPr/>
          </p:nvSpPr>
          <p:spPr bwMode="auto">
            <a:xfrm>
              <a:off x="85" y="3765"/>
              <a:ext cx="1" cy="101"/>
            </a:xfrm>
            <a:prstGeom prst="line">
              <a:avLst/>
            </a:prstGeom>
            <a:noFill/>
            <a:ln w="0">
              <a:solidFill>
                <a:srgbClr val="000000"/>
              </a:solidFill>
              <a:round/>
              <a:headEnd/>
              <a:tailEnd/>
            </a:ln>
          </p:spPr>
          <p:txBody>
            <a:bodyPr/>
            <a:lstStyle/>
            <a:p>
              <a:endParaRPr lang="en-US"/>
            </a:p>
          </p:txBody>
        </p:sp>
        <p:sp>
          <p:nvSpPr>
            <p:cNvPr id="172194" name="Line 761"/>
            <p:cNvSpPr>
              <a:spLocks noChangeAspect="1" noChangeShapeType="1"/>
            </p:cNvSpPr>
            <p:nvPr/>
          </p:nvSpPr>
          <p:spPr bwMode="auto">
            <a:xfrm>
              <a:off x="85" y="3941"/>
              <a:ext cx="1" cy="89"/>
            </a:xfrm>
            <a:prstGeom prst="line">
              <a:avLst/>
            </a:prstGeom>
            <a:noFill/>
            <a:ln w="0">
              <a:solidFill>
                <a:srgbClr val="000000"/>
              </a:solidFill>
              <a:round/>
              <a:headEnd/>
              <a:tailEnd/>
            </a:ln>
          </p:spPr>
          <p:txBody>
            <a:bodyPr/>
            <a:lstStyle/>
            <a:p>
              <a:endParaRPr lang="en-US"/>
            </a:p>
          </p:txBody>
        </p:sp>
        <p:sp>
          <p:nvSpPr>
            <p:cNvPr id="172195" name="Rectangle 762"/>
            <p:cNvSpPr>
              <a:spLocks noChangeAspect="1" noChangeArrowheads="1"/>
            </p:cNvSpPr>
            <p:nvPr/>
          </p:nvSpPr>
          <p:spPr bwMode="auto">
            <a:xfrm>
              <a:off x="85" y="4105"/>
              <a:ext cx="13" cy="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96" name="Rectangle 763"/>
            <p:cNvSpPr>
              <a:spLocks noChangeAspect="1" noChangeArrowheads="1"/>
            </p:cNvSpPr>
            <p:nvPr/>
          </p:nvSpPr>
          <p:spPr bwMode="auto">
            <a:xfrm>
              <a:off x="85" y="4156"/>
              <a:ext cx="5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197" name="Line 764"/>
            <p:cNvSpPr>
              <a:spLocks noChangeAspect="1" noChangeShapeType="1"/>
            </p:cNvSpPr>
            <p:nvPr/>
          </p:nvSpPr>
          <p:spPr bwMode="auto">
            <a:xfrm>
              <a:off x="210" y="4156"/>
              <a:ext cx="101" cy="1"/>
            </a:xfrm>
            <a:prstGeom prst="line">
              <a:avLst/>
            </a:prstGeom>
            <a:noFill/>
            <a:ln w="0">
              <a:solidFill>
                <a:srgbClr val="000000"/>
              </a:solidFill>
              <a:round/>
              <a:headEnd/>
              <a:tailEnd/>
            </a:ln>
          </p:spPr>
          <p:txBody>
            <a:bodyPr/>
            <a:lstStyle/>
            <a:p>
              <a:endParaRPr lang="en-US"/>
            </a:p>
          </p:txBody>
        </p:sp>
        <p:sp>
          <p:nvSpPr>
            <p:cNvPr id="172198" name="Line 765"/>
            <p:cNvSpPr>
              <a:spLocks noChangeAspect="1" noChangeShapeType="1"/>
            </p:cNvSpPr>
            <p:nvPr/>
          </p:nvSpPr>
          <p:spPr bwMode="auto">
            <a:xfrm>
              <a:off x="387" y="4156"/>
              <a:ext cx="100" cy="1"/>
            </a:xfrm>
            <a:prstGeom prst="line">
              <a:avLst/>
            </a:prstGeom>
            <a:noFill/>
            <a:ln w="0">
              <a:solidFill>
                <a:srgbClr val="000000"/>
              </a:solidFill>
              <a:round/>
              <a:headEnd/>
              <a:tailEnd/>
            </a:ln>
          </p:spPr>
          <p:txBody>
            <a:bodyPr/>
            <a:lstStyle/>
            <a:p>
              <a:endParaRPr lang="en-US"/>
            </a:p>
          </p:txBody>
        </p:sp>
        <p:sp>
          <p:nvSpPr>
            <p:cNvPr id="172199" name="Rectangle 766"/>
            <p:cNvSpPr>
              <a:spLocks noChangeAspect="1" noChangeArrowheads="1"/>
            </p:cNvSpPr>
            <p:nvPr/>
          </p:nvSpPr>
          <p:spPr bwMode="auto">
            <a:xfrm>
              <a:off x="562" y="4156"/>
              <a:ext cx="63"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200" name="Rectangle 767"/>
            <p:cNvSpPr>
              <a:spLocks noChangeAspect="1" noChangeArrowheads="1"/>
            </p:cNvSpPr>
            <p:nvPr/>
          </p:nvSpPr>
          <p:spPr bwMode="auto">
            <a:xfrm>
              <a:off x="613" y="4118"/>
              <a:ext cx="12" cy="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201" name="Rectangle 768"/>
            <p:cNvSpPr>
              <a:spLocks noChangeAspect="1" noChangeArrowheads="1"/>
            </p:cNvSpPr>
            <p:nvPr/>
          </p:nvSpPr>
          <p:spPr bwMode="auto">
            <a:xfrm>
              <a:off x="425" y="3665"/>
              <a:ext cx="829" cy="30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2202" name="Rectangle 769"/>
            <p:cNvSpPr>
              <a:spLocks noChangeAspect="1" noChangeArrowheads="1"/>
            </p:cNvSpPr>
            <p:nvPr/>
          </p:nvSpPr>
          <p:spPr bwMode="auto">
            <a:xfrm>
              <a:off x="425" y="3665"/>
              <a:ext cx="84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203" name="Rectangle 770"/>
            <p:cNvSpPr>
              <a:spLocks noChangeAspect="1" noChangeArrowheads="1"/>
            </p:cNvSpPr>
            <p:nvPr/>
          </p:nvSpPr>
          <p:spPr bwMode="auto">
            <a:xfrm>
              <a:off x="1254" y="3665"/>
              <a:ext cx="13" cy="3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204" name="Rectangle 771"/>
            <p:cNvSpPr>
              <a:spLocks noChangeAspect="1" noChangeArrowheads="1"/>
            </p:cNvSpPr>
            <p:nvPr/>
          </p:nvSpPr>
          <p:spPr bwMode="auto">
            <a:xfrm>
              <a:off x="425" y="3967"/>
              <a:ext cx="82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205" name="Rectangle 772"/>
            <p:cNvSpPr>
              <a:spLocks noChangeAspect="1" noChangeArrowheads="1"/>
            </p:cNvSpPr>
            <p:nvPr/>
          </p:nvSpPr>
          <p:spPr bwMode="auto">
            <a:xfrm>
              <a:off x="425" y="3665"/>
              <a:ext cx="12" cy="30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206" name="Rectangle 774"/>
            <p:cNvSpPr>
              <a:spLocks noChangeAspect="1" noChangeArrowheads="1"/>
            </p:cNvSpPr>
            <p:nvPr/>
          </p:nvSpPr>
          <p:spPr bwMode="auto">
            <a:xfrm>
              <a:off x="440" y="3690"/>
              <a:ext cx="825" cy="268"/>
            </a:xfrm>
            <a:prstGeom prst="rect">
              <a:avLst/>
            </a:prstGeom>
            <a:noFill/>
            <a:ln w="9525">
              <a:noFill/>
              <a:miter lim="800000"/>
              <a:headEnd/>
              <a:tailEnd/>
            </a:ln>
          </p:spPr>
          <p:txBody>
            <a:bodyPr wrap="none" lIns="0" tIns="0" rIns="0" bIns="0">
              <a:spAutoFit/>
            </a:bodyPr>
            <a:lstStyle/>
            <a:p>
              <a:pPr algn="ctr"/>
              <a:r>
                <a:rPr lang="en-US" sz="1400" b="1" u="none">
                  <a:solidFill>
                    <a:srgbClr val="000000"/>
                  </a:solidFill>
                </a:rPr>
                <a:t>I/O Completion </a:t>
              </a:r>
            </a:p>
            <a:p>
              <a:pPr algn="ctr"/>
              <a:r>
                <a:rPr lang="en-US" sz="1400" b="1" u="none">
                  <a:solidFill>
                    <a:srgbClr val="000000"/>
                  </a:solidFill>
                </a:rPr>
                <a:t>Port</a:t>
              </a:r>
              <a:endParaRPr lang="en-US" b="1" u="none"/>
            </a:p>
          </p:txBody>
        </p:sp>
        <p:sp>
          <p:nvSpPr>
            <p:cNvPr id="172207" name="Rectangle 775"/>
            <p:cNvSpPr>
              <a:spLocks noChangeAspect="1" noChangeArrowheads="1"/>
            </p:cNvSpPr>
            <p:nvPr/>
          </p:nvSpPr>
          <p:spPr bwMode="auto">
            <a:xfrm>
              <a:off x="271" y="2695"/>
              <a:ext cx="1395" cy="224"/>
            </a:xfrm>
            <a:prstGeom prst="rect">
              <a:avLst/>
            </a:prstGeom>
            <a:noFill/>
            <a:ln w="12700">
              <a:noFill/>
              <a:miter lim="800000"/>
              <a:headEnd/>
              <a:tailEnd/>
            </a:ln>
          </p:spPr>
          <p:txBody>
            <a:bodyPr/>
            <a:lstStyle/>
            <a:p>
              <a:pPr algn="ctr">
                <a:tabLst>
                  <a:tab pos="611188" algn="l"/>
                </a:tabLst>
              </a:pPr>
              <a:r>
                <a:rPr lang="en-GB" sz="1600" b="1" u="none">
                  <a:solidFill>
                    <a:srgbClr val="000000"/>
                  </a:solidFill>
                  <a:cs typeface="Times New Roman" pitchFamily="18" charset="0"/>
                </a:rPr>
                <a:t>Windows NT</a:t>
              </a:r>
            </a:p>
            <a:p>
              <a:pPr algn="ctr">
                <a:tabLst>
                  <a:tab pos="611188" algn="l"/>
                </a:tabLst>
              </a:pPr>
              <a:r>
                <a:rPr lang="en-GB" sz="1600" b="1" u="none">
                  <a:solidFill>
                    <a:srgbClr val="000000"/>
                  </a:solidFill>
                  <a:cs typeface="Times New Roman" pitchFamily="18" charset="0"/>
                </a:rPr>
                <a:t>Operating System</a:t>
              </a:r>
              <a:endParaRPr lang="en-US" sz="1600" b="1" u="none">
                <a:cs typeface="Times New Roman" pitchFamily="18" charset="0"/>
              </a:endParaRPr>
            </a:p>
            <a:p>
              <a:pPr algn="ctr">
                <a:tabLst>
                  <a:tab pos="611188" algn="l"/>
                </a:tabLst>
              </a:pPr>
              <a:endParaRPr lang="en-US" sz="1600" u="none"/>
            </a:p>
          </p:txBody>
        </p:sp>
        <p:sp>
          <p:nvSpPr>
            <p:cNvPr id="172208" name="Rectangle 776"/>
            <p:cNvSpPr>
              <a:spLocks noChangeAspect="1" noChangeArrowheads="1"/>
            </p:cNvSpPr>
            <p:nvPr/>
          </p:nvSpPr>
          <p:spPr bwMode="auto">
            <a:xfrm>
              <a:off x="322" y="2695"/>
              <a:ext cx="1260" cy="356"/>
            </a:xfrm>
            <a:prstGeom prst="rect">
              <a:avLst/>
            </a:prstGeom>
            <a:noFill/>
            <a:ln w="19050">
              <a:solidFill>
                <a:schemeClr val="tx1"/>
              </a:solidFill>
              <a:miter lim="800000"/>
              <a:headEnd/>
              <a:tailEnd/>
            </a:ln>
          </p:spPr>
          <p:txBody>
            <a:bodyPr rot="10800000" wrap="none" anchor="ctr"/>
            <a:lstStyle/>
            <a:p>
              <a:endParaRPr lang="en-US"/>
            </a:p>
          </p:txBody>
        </p:sp>
        <p:sp>
          <p:nvSpPr>
            <p:cNvPr id="172209" name="Rectangle 777"/>
            <p:cNvSpPr>
              <a:spLocks noChangeAspect="1" noChangeArrowheads="1"/>
            </p:cNvSpPr>
            <p:nvPr/>
          </p:nvSpPr>
          <p:spPr bwMode="auto">
            <a:xfrm>
              <a:off x="313" y="3065"/>
              <a:ext cx="1330" cy="249"/>
            </a:xfrm>
            <a:prstGeom prst="rect">
              <a:avLst/>
            </a:prstGeom>
            <a:noFill/>
            <a:ln w="12700">
              <a:noFill/>
              <a:miter lim="800000"/>
              <a:headEnd/>
              <a:tailEnd/>
            </a:ln>
          </p:spPr>
          <p:txBody>
            <a:bodyPr/>
            <a:lstStyle/>
            <a:p>
              <a:pPr>
                <a:lnSpc>
                  <a:spcPct val="95000"/>
                </a:lnSpc>
                <a:tabLst>
                  <a:tab pos="611188" algn="l"/>
                </a:tabLst>
              </a:pPr>
              <a:r>
                <a:rPr lang="en-GB" sz="1600" u="none">
                  <a:solidFill>
                    <a:srgbClr val="000000"/>
                  </a:solidFill>
                  <a:cs typeface="Times New Roman" pitchFamily="18" charset="0"/>
                </a:rPr>
                <a:t>execute_async_op()</a:t>
              </a:r>
              <a:endParaRPr lang="en-US" sz="1600" u="none"/>
            </a:p>
          </p:txBody>
        </p:sp>
        <p:sp>
          <p:nvSpPr>
            <p:cNvPr id="172210" name="Rectangle 778"/>
            <p:cNvSpPr>
              <a:spLocks noChangeAspect="1" noChangeArrowheads="1"/>
            </p:cNvSpPr>
            <p:nvPr/>
          </p:nvSpPr>
          <p:spPr bwMode="auto">
            <a:xfrm>
              <a:off x="322" y="3048"/>
              <a:ext cx="1260" cy="214"/>
            </a:xfrm>
            <a:prstGeom prst="rect">
              <a:avLst/>
            </a:prstGeom>
            <a:noFill/>
            <a:ln w="19050">
              <a:solidFill>
                <a:schemeClr val="tx1"/>
              </a:solidFill>
              <a:miter lim="800000"/>
              <a:headEnd/>
              <a:tailEnd/>
            </a:ln>
          </p:spPr>
          <p:txBody>
            <a:bodyPr rot="10800000" wrap="none" anchor="ctr"/>
            <a:lstStyle/>
            <a:p>
              <a:endParaRPr lang="en-US"/>
            </a:p>
          </p:txBody>
        </p:sp>
        <p:sp>
          <p:nvSpPr>
            <p:cNvPr id="172211" name="Rectangle 779"/>
            <p:cNvSpPr>
              <a:spLocks noChangeAspect="1" noChangeArrowheads="1"/>
            </p:cNvSpPr>
            <p:nvPr/>
          </p:nvSpPr>
          <p:spPr bwMode="auto">
            <a:xfrm>
              <a:off x="1667" y="2658"/>
              <a:ext cx="1395" cy="340"/>
            </a:xfrm>
            <a:prstGeom prst="rect">
              <a:avLst/>
            </a:prstGeom>
            <a:noFill/>
            <a:ln w="12700">
              <a:noFill/>
              <a:miter lim="800000"/>
              <a:headEnd/>
              <a:tailEnd/>
            </a:ln>
          </p:spPr>
          <p:txBody>
            <a:bodyPr/>
            <a:lstStyle/>
            <a:p>
              <a:pPr algn="ctr">
                <a:lnSpc>
                  <a:spcPct val="85000"/>
                </a:lnSpc>
                <a:tabLst>
                  <a:tab pos="611188" algn="l"/>
                </a:tabLst>
              </a:pPr>
              <a:r>
                <a:rPr lang="en-GB" sz="1600" b="1" u="none">
                  <a:solidFill>
                    <a:srgbClr val="000000"/>
                  </a:solidFill>
                  <a:cs typeface="Times New Roman" pitchFamily="18" charset="0"/>
                </a:rPr>
                <a:t>Asynchronous</a:t>
              </a:r>
            </a:p>
            <a:p>
              <a:pPr algn="ctr">
                <a:lnSpc>
                  <a:spcPct val="85000"/>
                </a:lnSpc>
                <a:tabLst>
                  <a:tab pos="611188" algn="l"/>
                </a:tabLst>
              </a:pPr>
              <a:r>
                <a:rPr lang="en-GB" sz="1600" b="1" u="none">
                  <a:solidFill>
                    <a:srgbClr val="000000"/>
                  </a:solidFill>
                  <a:cs typeface="Times New Roman" pitchFamily="18" charset="0"/>
                </a:rPr>
                <a:t>Operation</a:t>
              </a:r>
              <a:endParaRPr lang="en-US" sz="1600" b="1" u="none">
                <a:cs typeface="Times New Roman" pitchFamily="18" charset="0"/>
              </a:endParaRPr>
            </a:p>
            <a:p>
              <a:pPr algn="ctr">
                <a:lnSpc>
                  <a:spcPct val="85000"/>
                </a:lnSpc>
                <a:tabLst>
                  <a:tab pos="611188" algn="l"/>
                </a:tabLst>
              </a:pPr>
              <a:endParaRPr lang="en-US" sz="1600" u="none"/>
            </a:p>
          </p:txBody>
        </p:sp>
        <p:sp>
          <p:nvSpPr>
            <p:cNvPr id="172212" name="Rectangle 780"/>
            <p:cNvSpPr>
              <a:spLocks noChangeAspect="1" noChangeArrowheads="1"/>
            </p:cNvSpPr>
            <p:nvPr/>
          </p:nvSpPr>
          <p:spPr bwMode="auto">
            <a:xfrm>
              <a:off x="1822" y="2671"/>
              <a:ext cx="1092" cy="297"/>
            </a:xfrm>
            <a:prstGeom prst="rect">
              <a:avLst/>
            </a:prstGeom>
            <a:noFill/>
            <a:ln w="19050">
              <a:solidFill>
                <a:schemeClr val="tx1"/>
              </a:solidFill>
              <a:miter lim="800000"/>
              <a:headEnd/>
              <a:tailEnd/>
            </a:ln>
          </p:spPr>
          <p:txBody>
            <a:bodyPr rot="10800000" wrap="none" anchor="ctr"/>
            <a:lstStyle/>
            <a:p>
              <a:endParaRPr lang="en-US"/>
            </a:p>
          </p:txBody>
        </p:sp>
        <p:sp>
          <p:nvSpPr>
            <p:cNvPr id="172213" name="Rectangle 781"/>
            <p:cNvSpPr>
              <a:spLocks noChangeAspect="1" noChangeArrowheads="1"/>
            </p:cNvSpPr>
            <p:nvPr/>
          </p:nvSpPr>
          <p:spPr bwMode="auto">
            <a:xfrm>
              <a:off x="1823" y="2947"/>
              <a:ext cx="1216" cy="248"/>
            </a:xfrm>
            <a:prstGeom prst="rect">
              <a:avLst/>
            </a:prstGeom>
            <a:noFill/>
            <a:ln w="12700">
              <a:noFill/>
              <a:miter lim="800000"/>
              <a:headEnd/>
              <a:tailEnd/>
            </a:ln>
          </p:spPr>
          <p:txBody>
            <a:bodyPr/>
            <a:lstStyle/>
            <a:p>
              <a:pPr>
                <a:lnSpc>
                  <a:spcPct val="90000"/>
                </a:lnSpc>
                <a:tabLst>
                  <a:tab pos="611188" algn="l"/>
                </a:tabLst>
              </a:pPr>
              <a:r>
                <a:rPr lang="en-GB" sz="1200" u="none">
                  <a:solidFill>
                    <a:srgbClr val="000000"/>
                  </a:solidFill>
                  <a:cs typeface="Times New Roman" pitchFamily="18" charset="0"/>
                </a:rPr>
                <a:t>AcceptEx()</a:t>
              </a:r>
            </a:p>
            <a:p>
              <a:pPr>
                <a:lnSpc>
                  <a:spcPct val="90000"/>
                </a:lnSpc>
                <a:tabLst>
                  <a:tab pos="611188" algn="l"/>
                </a:tabLst>
              </a:pPr>
              <a:r>
                <a:rPr lang="en-GB" sz="1200" u="none">
                  <a:solidFill>
                    <a:srgbClr val="000000"/>
                  </a:solidFill>
                  <a:cs typeface="Times New Roman" pitchFamily="18" charset="0"/>
                </a:rPr>
                <a:t>ReadFile()</a:t>
              </a:r>
            </a:p>
            <a:p>
              <a:pPr>
                <a:lnSpc>
                  <a:spcPct val="90000"/>
                </a:lnSpc>
                <a:tabLst>
                  <a:tab pos="611188" algn="l"/>
                </a:tabLst>
              </a:pPr>
              <a:r>
                <a:rPr lang="en-GB" sz="1200" u="none">
                  <a:solidFill>
                    <a:srgbClr val="000000"/>
                  </a:solidFill>
                  <a:cs typeface="Times New Roman" pitchFamily="18" charset="0"/>
                </a:rPr>
                <a:t>WriteFile()</a:t>
              </a:r>
              <a:endParaRPr lang="en-US" sz="1200" u="none"/>
            </a:p>
          </p:txBody>
        </p:sp>
        <p:sp>
          <p:nvSpPr>
            <p:cNvPr id="172214" name="Rectangle 782"/>
            <p:cNvSpPr>
              <a:spLocks noChangeAspect="1" noChangeArrowheads="1"/>
            </p:cNvSpPr>
            <p:nvPr/>
          </p:nvSpPr>
          <p:spPr bwMode="auto">
            <a:xfrm>
              <a:off x="1823" y="2971"/>
              <a:ext cx="1091" cy="302"/>
            </a:xfrm>
            <a:prstGeom prst="rect">
              <a:avLst/>
            </a:prstGeom>
            <a:noFill/>
            <a:ln w="19050">
              <a:solidFill>
                <a:schemeClr val="tx1"/>
              </a:solidFill>
              <a:miter lim="800000"/>
              <a:headEnd/>
              <a:tailEnd/>
            </a:ln>
          </p:spPr>
          <p:txBody>
            <a:bodyPr rot="10800000" wrap="none" anchor="ctr"/>
            <a:lstStyle/>
            <a:p>
              <a:endParaRPr lang="en-US"/>
            </a:p>
          </p:txBody>
        </p:sp>
        <p:sp>
          <p:nvSpPr>
            <p:cNvPr id="172215" name="Rectangle 783"/>
            <p:cNvSpPr>
              <a:spLocks noChangeAspect="1" noChangeArrowheads="1"/>
            </p:cNvSpPr>
            <p:nvPr/>
          </p:nvSpPr>
          <p:spPr bwMode="auto">
            <a:xfrm>
              <a:off x="1299" y="3576"/>
              <a:ext cx="1395" cy="224"/>
            </a:xfrm>
            <a:prstGeom prst="rect">
              <a:avLst/>
            </a:prstGeom>
            <a:noFill/>
            <a:ln w="12700">
              <a:noFill/>
              <a:miter lim="800000"/>
              <a:headEnd/>
              <a:tailEnd/>
            </a:ln>
          </p:spPr>
          <p:txBody>
            <a:bodyPr/>
            <a:lstStyle/>
            <a:p>
              <a:pPr algn="ctr">
                <a:tabLst>
                  <a:tab pos="611188" algn="l"/>
                </a:tabLst>
              </a:pPr>
              <a:r>
                <a:rPr lang="en-GB" sz="1600" b="1" u="none">
                  <a:solidFill>
                    <a:srgbClr val="000000"/>
                  </a:solidFill>
                  <a:cs typeface="Times New Roman" pitchFamily="18" charset="0"/>
                </a:rPr>
                <a:t>Asynchronous</a:t>
              </a:r>
            </a:p>
            <a:p>
              <a:pPr algn="ctr">
                <a:tabLst>
                  <a:tab pos="611188" algn="l"/>
                </a:tabLst>
              </a:pPr>
              <a:r>
                <a:rPr lang="en-GB" sz="1600" b="1" u="none">
                  <a:solidFill>
                    <a:srgbClr val="000000"/>
                  </a:solidFill>
                  <a:cs typeface="Times New Roman" pitchFamily="18" charset="0"/>
                </a:rPr>
                <a:t>Event Demuxer</a:t>
              </a:r>
              <a:endParaRPr lang="en-US" sz="1600" b="1" u="none">
                <a:cs typeface="Times New Roman" pitchFamily="18" charset="0"/>
              </a:endParaRPr>
            </a:p>
            <a:p>
              <a:pPr algn="ctr">
                <a:tabLst>
                  <a:tab pos="611188" algn="l"/>
                </a:tabLst>
              </a:pPr>
              <a:endParaRPr lang="en-US" sz="1600" u="none"/>
            </a:p>
          </p:txBody>
        </p:sp>
        <p:sp>
          <p:nvSpPr>
            <p:cNvPr id="172216" name="Rectangle 784"/>
            <p:cNvSpPr>
              <a:spLocks noChangeAspect="1" noChangeArrowheads="1"/>
            </p:cNvSpPr>
            <p:nvPr/>
          </p:nvSpPr>
          <p:spPr bwMode="auto">
            <a:xfrm>
              <a:off x="1350" y="3577"/>
              <a:ext cx="1356" cy="355"/>
            </a:xfrm>
            <a:prstGeom prst="rect">
              <a:avLst/>
            </a:prstGeom>
            <a:noFill/>
            <a:ln w="19050">
              <a:solidFill>
                <a:schemeClr val="tx1"/>
              </a:solidFill>
              <a:miter lim="800000"/>
              <a:headEnd/>
              <a:tailEnd/>
            </a:ln>
          </p:spPr>
          <p:txBody>
            <a:bodyPr rot="10800000" wrap="none" anchor="ctr"/>
            <a:lstStyle/>
            <a:p>
              <a:endParaRPr lang="en-US"/>
            </a:p>
          </p:txBody>
        </p:sp>
        <p:sp>
          <p:nvSpPr>
            <p:cNvPr id="172217" name="Rectangle 785"/>
            <p:cNvSpPr>
              <a:spLocks noChangeAspect="1" noChangeArrowheads="1"/>
            </p:cNvSpPr>
            <p:nvPr/>
          </p:nvSpPr>
          <p:spPr bwMode="auto">
            <a:xfrm>
              <a:off x="1313" y="3957"/>
              <a:ext cx="1482" cy="248"/>
            </a:xfrm>
            <a:prstGeom prst="rect">
              <a:avLst/>
            </a:prstGeom>
            <a:noFill/>
            <a:ln w="12700">
              <a:noFill/>
              <a:miter lim="800000"/>
              <a:headEnd/>
              <a:tailEnd/>
            </a:ln>
          </p:spPr>
          <p:txBody>
            <a:bodyPr/>
            <a:lstStyle/>
            <a:p>
              <a:pPr>
                <a:lnSpc>
                  <a:spcPct val="95000"/>
                </a:lnSpc>
                <a:tabLst>
                  <a:tab pos="611188" algn="l"/>
                </a:tabLst>
              </a:pPr>
              <a:r>
                <a:rPr lang="en-GB" sz="1200" u="none">
                  <a:solidFill>
                    <a:srgbClr val="000000"/>
                  </a:solidFill>
                  <a:cs typeface="Times New Roman" pitchFamily="18" charset="0"/>
                </a:rPr>
                <a:t>GetQueuedCompletionStatus()</a:t>
              </a:r>
              <a:endParaRPr lang="en-US" sz="1200" u="none"/>
            </a:p>
          </p:txBody>
        </p:sp>
        <p:sp>
          <p:nvSpPr>
            <p:cNvPr id="172218" name="Rectangle 786"/>
            <p:cNvSpPr>
              <a:spLocks noChangeAspect="1" noChangeArrowheads="1"/>
            </p:cNvSpPr>
            <p:nvPr/>
          </p:nvSpPr>
          <p:spPr bwMode="auto">
            <a:xfrm>
              <a:off x="1350" y="3933"/>
              <a:ext cx="1356" cy="230"/>
            </a:xfrm>
            <a:prstGeom prst="rect">
              <a:avLst/>
            </a:prstGeom>
            <a:noFill/>
            <a:ln w="19050">
              <a:solidFill>
                <a:schemeClr val="tx1"/>
              </a:solidFill>
              <a:miter lim="800000"/>
              <a:headEnd/>
              <a:tailEnd/>
            </a:ln>
          </p:spPr>
          <p:txBody>
            <a:bodyPr rot="10800000" wrap="none" anchor="ctr"/>
            <a:lstStyle/>
            <a:p>
              <a:endParaRPr lang="en-US"/>
            </a:p>
          </p:txBody>
        </p:sp>
        <p:sp>
          <p:nvSpPr>
            <p:cNvPr id="172219" name="Rectangle 787"/>
            <p:cNvSpPr>
              <a:spLocks noChangeAspect="1" noChangeArrowheads="1"/>
            </p:cNvSpPr>
            <p:nvPr/>
          </p:nvSpPr>
          <p:spPr bwMode="auto">
            <a:xfrm>
              <a:off x="2675" y="3591"/>
              <a:ext cx="1395" cy="224"/>
            </a:xfrm>
            <a:prstGeom prst="rect">
              <a:avLst/>
            </a:prstGeom>
            <a:noFill/>
            <a:ln w="12700">
              <a:noFill/>
              <a:miter lim="800000"/>
              <a:headEnd/>
              <a:tailEnd/>
            </a:ln>
          </p:spPr>
          <p:txBody>
            <a:bodyPr/>
            <a:lstStyle/>
            <a:p>
              <a:pPr algn="ctr">
                <a:tabLst>
                  <a:tab pos="611188" algn="l"/>
                </a:tabLst>
              </a:pPr>
              <a:r>
                <a:rPr lang="en-GB" sz="1600" b="1" u="none">
                  <a:solidFill>
                    <a:srgbClr val="000000"/>
                  </a:solidFill>
                  <a:cs typeface="Times New Roman" pitchFamily="18" charset="0"/>
                </a:rPr>
                <a:t>ACE_Proactor</a:t>
              </a:r>
              <a:endParaRPr lang="en-US" sz="1600" b="1" u="none">
                <a:cs typeface="Times New Roman" pitchFamily="18" charset="0"/>
              </a:endParaRPr>
            </a:p>
            <a:p>
              <a:pPr algn="ctr">
                <a:tabLst>
                  <a:tab pos="611188" algn="l"/>
                </a:tabLst>
              </a:pPr>
              <a:endParaRPr lang="en-US" sz="1600" u="none"/>
            </a:p>
          </p:txBody>
        </p:sp>
        <p:sp>
          <p:nvSpPr>
            <p:cNvPr id="172220" name="Rectangle 788"/>
            <p:cNvSpPr>
              <a:spLocks noChangeAspect="1" noChangeArrowheads="1"/>
            </p:cNvSpPr>
            <p:nvPr/>
          </p:nvSpPr>
          <p:spPr bwMode="auto">
            <a:xfrm>
              <a:off x="2891" y="3580"/>
              <a:ext cx="1044" cy="241"/>
            </a:xfrm>
            <a:prstGeom prst="rect">
              <a:avLst/>
            </a:prstGeom>
            <a:noFill/>
            <a:ln w="19050">
              <a:solidFill>
                <a:schemeClr val="tx1"/>
              </a:solidFill>
              <a:miter lim="800000"/>
              <a:headEnd/>
              <a:tailEnd/>
            </a:ln>
          </p:spPr>
          <p:txBody>
            <a:bodyPr rot="10800000" wrap="none" anchor="ctr"/>
            <a:lstStyle/>
            <a:p>
              <a:endParaRPr lang="en-US"/>
            </a:p>
          </p:txBody>
        </p:sp>
        <p:sp>
          <p:nvSpPr>
            <p:cNvPr id="172221" name="Rectangle 789"/>
            <p:cNvSpPr>
              <a:spLocks noChangeAspect="1" noChangeArrowheads="1"/>
            </p:cNvSpPr>
            <p:nvPr/>
          </p:nvSpPr>
          <p:spPr bwMode="auto">
            <a:xfrm>
              <a:off x="2882" y="3830"/>
              <a:ext cx="1215" cy="248"/>
            </a:xfrm>
            <a:prstGeom prst="rect">
              <a:avLst/>
            </a:prstGeom>
            <a:noFill/>
            <a:ln w="12700">
              <a:noFill/>
              <a:miter lim="800000"/>
              <a:headEnd/>
              <a:tailEnd/>
            </a:ln>
          </p:spPr>
          <p:txBody>
            <a:bodyPr/>
            <a:lstStyle/>
            <a:p>
              <a:pPr>
                <a:lnSpc>
                  <a:spcPct val="95000"/>
                </a:lnSpc>
                <a:tabLst>
                  <a:tab pos="611188" algn="l"/>
                </a:tabLst>
              </a:pPr>
              <a:r>
                <a:rPr lang="en-GB" sz="1600" u="none">
                  <a:solidFill>
                    <a:srgbClr val="000000"/>
                  </a:solidFill>
                  <a:cs typeface="Times New Roman" pitchFamily="18" charset="0"/>
                </a:rPr>
                <a:t>handle_events()</a:t>
              </a:r>
              <a:endParaRPr lang="en-US" sz="1600" u="none"/>
            </a:p>
          </p:txBody>
        </p:sp>
        <p:sp>
          <p:nvSpPr>
            <p:cNvPr id="172222" name="Rectangle 790"/>
            <p:cNvSpPr>
              <a:spLocks noChangeAspect="1" noChangeArrowheads="1"/>
            </p:cNvSpPr>
            <p:nvPr/>
          </p:nvSpPr>
          <p:spPr bwMode="auto">
            <a:xfrm>
              <a:off x="2892" y="3822"/>
              <a:ext cx="1043" cy="215"/>
            </a:xfrm>
            <a:prstGeom prst="rect">
              <a:avLst/>
            </a:prstGeom>
            <a:noFill/>
            <a:ln w="19050">
              <a:solidFill>
                <a:schemeClr val="tx1"/>
              </a:solidFill>
              <a:miter lim="800000"/>
              <a:headEnd/>
              <a:tailEnd/>
            </a:ln>
          </p:spPr>
          <p:txBody>
            <a:bodyPr rot="10800000" wrap="none" anchor="ctr"/>
            <a:lstStyle/>
            <a:p>
              <a:endParaRPr lang="en-US"/>
            </a:p>
          </p:txBody>
        </p:sp>
        <p:sp>
          <p:nvSpPr>
            <p:cNvPr id="172223" name="Rectangle 791"/>
            <p:cNvSpPr>
              <a:spLocks noChangeAspect="1" noChangeArrowheads="1"/>
            </p:cNvSpPr>
            <p:nvPr/>
          </p:nvSpPr>
          <p:spPr bwMode="auto">
            <a:xfrm>
              <a:off x="3858" y="2694"/>
              <a:ext cx="1395" cy="224"/>
            </a:xfrm>
            <a:prstGeom prst="rect">
              <a:avLst/>
            </a:prstGeom>
            <a:noFill/>
            <a:ln w="12700">
              <a:noFill/>
              <a:miter lim="800000"/>
              <a:headEnd/>
              <a:tailEnd/>
            </a:ln>
          </p:spPr>
          <p:txBody>
            <a:bodyPr/>
            <a:lstStyle/>
            <a:p>
              <a:pPr>
                <a:tabLst>
                  <a:tab pos="611188" algn="l"/>
                </a:tabLst>
              </a:pPr>
              <a:r>
                <a:rPr lang="en-GB" sz="1600" b="1" i="1" u="none">
                  <a:solidFill>
                    <a:srgbClr val="000000"/>
                  </a:solidFill>
                  <a:cs typeface="Times New Roman" pitchFamily="18" charset="0"/>
                </a:rPr>
                <a:t>ACE_Handler</a:t>
              </a:r>
              <a:endParaRPr lang="en-US" sz="1600" b="1" i="1" u="none">
                <a:cs typeface="Times New Roman" pitchFamily="18" charset="0"/>
              </a:endParaRPr>
            </a:p>
            <a:p>
              <a:pPr>
                <a:tabLst>
                  <a:tab pos="611188" algn="l"/>
                </a:tabLst>
              </a:pPr>
              <a:endParaRPr lang="en-US" sz="1600" u="none"/>
            </a:p>
          </p:txBody>
        </p:sp>
        <p:sp>
          <p:nvSpPr>
            <p:cNvPr id="172224" name="Rectangle 793"/>
            <p:cNvSpPr>
              <a:spLocks noChangeAspect="1" noChangeArrowheads="1"/>
            </p:cNvSpPr>
            <p:nvPr/>
          </p:nvSpPr>
          <p:spPr bwMode="auto">
            <a:xfrm>
              <a:off x="3851" y="2918"/>
              <a:ext cx="1423" cy="249"/>
            </a:xfrm>
            <a:prstGeom prst="rect">
              <a:avLst/>
            </a:prstGeom>
            <a:noFill/>
            <a:ln w="12700">
              <a:noFill/>
              <a:miter lim="800000"/>
              <a:headEnd/>
              <a:tailEnd/>
            </a:ln>
          </p:spPr>
          <p:txBody>
            <a:bodyPr/>
            <a:lstStyle/>
            <a:p>
              <a:pPr>
                <a:lnSpc>
                  <a:spcPct val="95000"/>
                </a:lnSpc>
                <a:tabLst>
                  <a:tab pos="611188" algn="l"/>
                </a:tabLst>
              </a:pPr>
              <a:r>
                <a:rPr lang="en-GB" sz="1600" i="1" u="none">
                  <a:solidFill>
                    <a:srgbClr val="000000"/>
                  </a:solidFill>
                  <a:cs typeface="Times New Roman" pitchFamily="18" charset="0"/>
                </a:rPr>
                <a:t>handle_accept()</a:t>
              </a:r>
            </a:p>
            <a:p>
              <a:pPr>
                <a:lnSpc>
                  <a:spcPct val="95000"/>
                </a:lnSpc>
                <a:tabLst>
                  <a:tab pos="611188" algn="l"/>
                </a:tabLst>
              </a:pPr>
              <a:r>
                <a:rPr lang="en-GB" sz="1600" i="1" u="none">
                  <a:solidFill>
                    <a:srgbClr val="000000"/>
                  </a:solidFill>
                  <a:cs typeface="Times New Roman" pitchFamily="18" charset="0"/>
                </a:rPr>
                <a:t>handle_write_stream()</a:t>
              </a:r>
              <a:endParaRPr lang="en-US" sz="1600" i="1" u="none"/>
            </a:p>
          </p:txBody>
        </p:sp>
        <p:sp>
          <p:nvSpPr>
            <p:cNvPr id="172225" name="Rectangle 792"/>
            <p:cNvSpPr>
              <a:spLocks noChangeAspect="1" noChangeArrowheads="1"/>
            </p:cNvSpPr>
            <p:nvPr/>
          </p:nvSpPr>
          <p:spPr bwMode="auto">
            <a:xfrm>
              <a:off x="3851" y="2685"/>
              <a:ext cx="1364" cy="233"/>
            </a:xfrm>
            <a:prstGeom prst="rect">
              <a:avLst/>
            </a:prstGeom>
            <a:noFill/>
            <a:ln w="19050">
              <a:solidFill>
                <a:schemeClr val="tx1"/>
              </a:solidFill>
              <a:miter lim="800000"/>
              <a:headEnd/>
              <a:tailEnd/>
            </a:ln>
          </p:spPr>
          <p:txBody>
            <a:bodyPr rot="10800000" wrap="none" anchor="ctr"/>
            <a:lstStyle/>
            <a:p>
              <a:endParaRPr lang="en-US"/>
            </a:p>
          </p:txBody>
        </p:sp>
        <p:sp>
          <p:nvSpPr>
            <p:cNvPr id="172226" name="Rectangle 794"/>
            <p:cNvSpPr>
              <a:spLocks noChangeAspect="1" noChangeArrowheads="1"/>
            </p:cNvSpPr>
            <p:nvPr/>
          </p:nvSpPr>
          <p:spPr bwMode="auto">
            <a:xfrm>
              <a:off x="3851" y="2920"/>
              <a:ext cx="1364" cy="346"/>
            </a:xfrm>
            <a:prstGeom prst="rect">
              <a:avLst/>
            </a:prstGeom>
            <a:noFill/>
            <a:ln w="19050">
              <a:solidFill>
                <a:schemeClr val="tx1"/>
              </a:solidFill>
              <a:miter lim="800000"/>
              <a:headEnd/>
              <a:tailEnd/>
            </a:ln>
          </p:spPr>
          <p:txBody>
            <a:bodyPr rot="10800000" wrap="none" anchor="ctr"/>
            <a:lstStyle/>
            <a:p>
              <a:endParaRPr lang="en-US"/>
            </a:p>
          </p:txBody>
        </p:sp>
        <p:sp>
          <p:nvSpPr>
            <p:cNvPr id="172227" name="Rectangle 795"/>
            <p:cNvSpPr>
              <a:spLocks noChangeAspect="1" noChangeArrowheads="1"/>
            </p:cNvSpPr>
            <p:nvPr/>
          </p:nvSpPr>
          <p:spPr bwMode="auto">
            <a:xfrm>
              <a:off x="4002" y="3833"/>
              <a:ext cx="686" cy="357"/>
            </a:xfrm>
            <a:prstGeom prst="rect">
              <a:avLst/>
            </a:prstGeom>
            <a:noFill/>
            <a:ln w="19050">
              <a:solidFill>
                <a:schemeClr val="tx1"/>
              </a:solidFill>
              <a:miter lim="800000"/>
              <a:headEnd/>
              <a:tailEnd/>
            </a:ln>
          </p:spPr>
          <p:txBody>
            <a:bodyPr/>
            <a:lstStyle/>
            <a:p>
              <a:pPr algn="ctr">
                <a:tabLst>
                  <a:tab pos="611188" algn="l"/>
                </a:tabLst>
              </a:pPr>
              <a:r>
                <a:rPr lang="en-GB" sz="1600" b="1" u="none">
                  <a:solidFill>
                    <a:srgbClr val="000000"/>
                  </a:solidFill>
                  <a:cs typeface="Times New Roman" pitchFamily="18" charset="0"/>
                </a:rPr>
                <a:t>HTTP</a:t>
              </a:r>
            </a:p>
            <a:p>
              <a:pPr algn="ctr">
                <a:tabLst>
                  <a:tab pos="611188" algn="l"/>
                </a:tabLst>
              </a:pPr>
              <a:r>
                <a:rPr lang="en-GB" sz="1600" b="1" u="none">
                  <a:solidFill>
                    <a:srgbClr val="000000"/>
                  </a:solidFill>
                  <a:cs typeface="Times New Roman" pitchFamily="18" charset="0"/>
                </a:rPr>
                <a:t>Acceptor</a:t>
              </a:r>
              <a:endParaRPr lang="en-US" sz="1600" b="1" u="none">
                <a:cs typeface="Times New Roman" pitchFamily="18" charset="0"/>
              </a:endParaRPr>
            </a:p>
            <a:p>
              <a:pPr algn="ctr">
                <a:tabLst>
                  <a:tab pos="611188" algn="l"/>
                </a:tabLst>
              </a:pPr>
              <a:endParaRPr lang="en-US" sz="1600" u="none"/>
            </a:p>
          </p:txBody>
        </p:sp>
        <p:sp>
          <p:nvSpPr>
            <p:cNvPr id="172228" name="Line 796"/>
            <p:cNvSpPr>
              <a:spLocks noChangeShapeType="1"/>
            </p:cNvSpPr>
            <p:nvPr/>
          </p:nvSpPr>
          <p:spPr bwMode="auto">
            <a:xfrm>
              <a:off x="2710" y="3667"/>
              <a:ext cx="192" cy="0"/>
            </a:xfrm>
            <a:prstGeom prst="line">
              <a:avLst/>
            </a:prstGeom>
            <a:noFill/>
            <a:ln w="12700">
              <a:solidFill>
                <a:schemeClr val="tx1"/>
              </a:solidFill>
              <a:round/>
              <a:headEnd/>
              <a:tailEnd/>
            </a:ln>
          </p:spPr>
          <p:txBody>
            <a:bodyPr rot="10800000" wrap="none" anchor="ctr"/>
            <a:lstStyle/>
            <a:p>
              <a:endParaRPr lang="en-US"/>
            </a:p>
          </p:txBody>
        </p:sp>
        <p:sp>
          <p:nvSpPr>
            <p:cNvPr id="172229" name="Rectangle 800"/>
            <p:cNvSpPr>
              <a:spLocks noChangeAspect="1" noChangeArrowheads="1"/>
            </p:cNvSpPr>
            <p:nvPr/>
          </p:nvSpPr>
          <p:spPr bwMode="auto">
            <a:xfrm>
              <a:off x="4803" y="3833"/>
              <a:ext cx="686" cy="357"/>
            </a:xfrm>
            <a:prstGeom prst="rect">
              <a:avLst/>
            </a:prstGeom>
            <a:noFill/>
            <a:ln w="19050">
              <a:solidFill>
                <a:schemeClr val="tx1"/>
              </a:solidFill>
              <a:miter lim="800000"/>
              <a:headEnd/>
              <a:tailEnd/>
            </a:ln>
          </p:spPr>
          <p:txBody>
            <a:bodyPr/>
            <a:lstStyle/>
            <a:p>
              <a:pPr algn="ctr">
                <a:tabLst>
                  <a:tab pos="611188" algn="l"/>
                </a:tabLst>
              </a:pPr>
              <a:r>
                <a:rPr lang="en-GB" sz="1600" b="1" u="none">
                  <a:solidFill>
                    <a:srgbClr val="000000"/>
                  </a:solidFill>
                  <a:cs typeface="Times New Roman" pitchFamily="18" charset="0"/>
                </a:rPr>
                <a:t>HTTP</a:t>
              </a:r>
            </a:p>
            <a:p>
              <a:pPr algn="ctr">
                <a:tabLst>
                  <a:tab pos="611188" algn="l"/>
                </a:tabLst>
              </a:pPr>
              <a:r>
                <a:rPr lang="en-GB" sz="1600" b="1" u="none">
                  <a:solidFill>
                    <a:srgbClr val="000000"/>
                  </a:solidFill>
                  <a:cs typeface="Times New Roman" pitchFamily="18" charset="0"/>
                </a:rPr>
                <a:t>Handler</a:t>
              </a:r>
              <a:endParaRPr lang="en-US" sz="1600" b="1" u="none">
                <a:cs typeface="Times New Roman" pitchFamily="18" charset="0"/>
              </a:endParaRPr>
            </a:p>
            <a:p>
              <a:pPr algn="ctr">
                <a:tabLst>
                  <a:tab pos="611188" algn="l"/>
                </a:tabLst>
              </a:pPr>
              <a:endParaRPr lang="en-US" sz="1600" u="none"/>
            </a:p>
          </p:txBody>
        </p:sp>
        <p:sp>
          <p:nvSpPr>
            <p:cNvPr id="172230" name="Line 801"/>
            <p:cNvSpPr>
              <a:spLocks noChangeShapeType="1"/>
            </p:cNvSpPr>
            <p:nvPr/>
          </p:nvSpPr>
          <p:spPr bwMode="auto">
            <a:xfrm flipV="1">
              <a:off x="4122" y="3669"/>
              <a:ext cx="0" cy="160"/>
            </a:xfrm>
            <a:prstGeom prst="line">
              <a:avLst/>
            </a:prstGeom>
            <a:noFill/>
            <a:ln w="19050">
              <a:solidFill>
                <a:schemeClr val="tx1"/>
              </a:solidFill>
              <a:round/>
              <a:headEnd/>
              <a:tailEnd/>
            </a:ln>
          </p:spPr>
          <p:txBody>
            <a:bodyPr rot="10800000" wrap="none" anchor="ctr"/>
            <a:lstStyle/>
            <a:p>
              <a:endParaRPr lang="en-US"/>
            </a:p>
          </p:txBody>
        </p:sp>
        <p:sp>
          <p:nvSpPr>
            <p:cNvPr id="172231" name="Line 802"/>
            <p:cNvSpPr>
              <a:spLocks noChangeShapeType="1"/>
            </p:cNvSpPr>
            <p:nvPr/>
          </p:nvSpPr>
          <p:spPr bwMode="auto">
            <a:xfrm flipV="1">
              <a:off x="4993" y="3669"/>
              <a:ext cx="0" cy="160"/>
            </a:xfrm>
            <a:prstGeom prst="line">
              <a:avLst/>
            </a:prstGeom>
            <a:noFill/>
            <a:ln w="19050">
              <a:solidFill>
                <a:schemeClr val="tx1"/>
              </a:solidFill>
              <a:round/>
              <a:headEnd/>
              <a:tailEnd/>
            </a:ln>
          </p:spPr>
          <p:txBody>
            <a:bodyPr rot="10800000" wrap="none" anchor="ctr"/>
            <a:lstStyle/>
            <a:p>
              <a:endParaRPr lang="en-US"/>
            </a:p>
          </p:txBody>
        </p:sp>
        <p:sp>
          <p:nvSpPr>
            <p:cNvPr id="172232" name="Line 803"/>
            <p:cNvSpPr>
              <a:spLocks noChangeShapeType="1"/>
            </p:cNvSpPr>
            <p:nvPr/>
          </p:nvSpPr>
          <p:spPr bwMode="auto">
            <a:xfrm>
              <a:off x="4122" y="3669"/>
              <a:ext cx="870" cy="0"/>
            </a:xfrm>
            <a:prstGeom prst="line">
              <a:avLst/>
            </a:prstGeom>
            <a:noFill/>
            <a:ln w="19050">
              <a:solidFill>
                <a:schemeClr val="tx1"/>
              </a:solidFill>
              <a:round/>
              <a:headEnd/>
              <a:tailEnd/>
            </a:ln>
          </p:spPr>
          <p:txBody>
            <a:bodyPr rot="10800000" wrap="none" anchor="ctr"/>
            <a:lstStyle/>
            <a:p>
              <a:endParaRPr lang="en-US"/>
            </a:p>
          </p:txBody>
        </p:sp>
        <p:sp>
          <p:nvSpPr>
            <p:cNvPr id="172233" name="Line 809"/>
            <p:cNvSpPr>
              <a:spLocks noChangeShapeType="1"/>
            </p:cNvSpPr>
            <p:nvPr/>
          </p:nvSpPr>
          <p:spPr bwMode="auto">
            <a:xfrm>
              <a:off x="4534" y="3390"/>
              <a:ext cx="0" cy="275"/>
            </a:xfrm>
            <a:prstGeom prst="line">
              <a:avLst/>
            </a:prstGeom>
            <a:noFill/>
            <a:ln w="19050">
              <a:solidFill>
                <a:schemeClr val="tx1"/>
              </a:solidFill>
              <a:round/>
              <a:headEnd/>
              <a:tailEnd/>
            </a:ln>
          </p:spPr>
          <p:txBody>
            <a:bodyPr wrap="none"/>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370911"/>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nodeType="afterEffect">
                                  <p:stCondLst>
                                    <p:cond delay="0"/>
                                  </p:stCondLst>
                                  <p:childTnLst>
                                    <p:set>
                                      <p:cBhvr>
                                        <p:cTn id="9"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0911" grpId="0" autoUpdateAnimBg="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Slide Number Placeholder 2"/>
          <p:cNvSpPr>
            <a:spLocks noGrp="1"/>
          </p:cNvSpPr>
          <p:nvPr>
            <p:ph type="sldNum" sz="quarter" idx="10"/>
          </p:nvPr>
        </p:nvSpPr>
        <p:spPr>
          <a:noFill/>
        </p:spPr>
        <p:txBody>
          <a:bodyPr/>
          <a:lstStyle/>
          <a:p>
            <a:fld id="{99BCCAFE-1818-4B4D-8B33-D1B58719706E}" type="slidenum">
              <a:rPr lang="en-US" smtClean="0">
                <a:latin typeface="Arial" pitchFamily="34" charset="0"/>
              </a:rPr>
              <a:pPr/>
              <a:t>165</a:t>
            </a:fld>
            <a:endParaRPr lang="en-US" smtClean="0">
              <a:latin typeface="Arial" pitchFamily="34" charset="0"/>
            </a:endParaRPr>
          </a:p>
        </p:txBody>
      </p:sp>
      <p:sp>
        <p:nvSpPr>
          <p:cNvPr id="173059" name="Rectangle 2"/>
          <p:cNvSpPr>
            <a:spLocks noGrp="1" noChangeArrowheads="1"/>
          </p:cNvSpPr>
          <p:nvPr>
            <p:ph type="title"/>
          </p:nvPr>
        </p:nvSpPr>
        <p:spPr>
          <a:xfrm>
            <a:off x="1120775" y="-33338"/>
            <a:ext cx="6999288" cy="914401"/>
          </a:xfrm>
        </p:spPr>
        <p:txBody>
          <a:bodyPr/>
          <a:lstStyle/>
          <a:p>
            <a:pPr>
              <a:lnSpc>
                <a:spcPct val="85000"/>
              </a:lnSpc>
            </a:pPr>
            <a:r>
              <a:rPr lang="en-US" sz="3200" smtClean="0"/>
              <a:t>Proactive Connection Management &amp; Data Transfer in JAWS</a:t>
            </a:r>
          </a:p>
        </p:txBody>
      </p:sp>
      <p:sp>
        <p:nvSpPr>
          <p:cNvPr id="173060" name="Rectangle 3"/>
          <p:cNvSpPr>
            <a:spLocks noChangeArrowheads="1"/>
          </p:cNvSpPr>
          <p:nvPr/>
        </p:nvSpPr>
        <p:spPr bwMode="auto">
          <a:xfrm>
            <a:off x="4948238" y="1506538"/>
            <a:ext cx="1587"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61" name="Rectangle 4"/>
          <p:cNvSpPr>
            <a:spLocks noChangeArrowheads="1"/>
          </p:cNvSpPr>
          <p:nvPr/>
        </p:nvSpPr>
        <p:spPr bwMode="auto">
          <a:xfrm>
            <a:off x="5802313" y="2663825"/>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62" name="Rectangle 5"/>
          <p:cNvSpPr>
            <a:spLocks noChangeArrowheads="1"/>
          </p:cNvSpPr>
          <p:nvPr/>
        </p:nvSpPr>
        <p:spPr bwMode="auto">
          <a:xfrm>
            <a:off x="5802313" y="2058988"/>
            <a:ext cx="17462"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63" name="Rectangle 6"/>
          <p:cNvSpPr>
            <a:spLocks noChangeArrowheads="1"/>
          </p:cNvSpPr>
          <p:nvPr/>
        </p:nvSpPr>
        <p:spPr bwMode="auto">
          <a:xfrm>
            <a:off x="8578850" y="2468563"/>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64" name="Rectangle 7"/>
          <p:cNvSpPr>
            <a:spLocks noChangeArrowheads="1"/>
          </p:cNvSpPr>
          <p:nvPr/>
        </p:nvSpPr>
        <p:spPr bwMode="auto">
          <a:xfrm>
            <a:off x="5802313" y="3467100"/>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65" name="Rectangle 8"/>
          <p:cNvSpPr>
            <a:spLocks noChangeArrowheads="1"/>
          </p:cNvSpPr>
          <p:nvPr/>
        </p:nvSpPr>
        <p:spPr bwMode="auto">
          <a:xfrm>
            <a:off x="3328988" y="3217863"/>
            <a:ext cx="1587"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3066" name="Rectangle 9"/>
          <p:cNvSpPr>
            <a:spLocks noChangeArrowheads="1"/>
          </p:cNvSpPr>
          <p:nvPr/>
        </p:nvSpPr>
        <p:spPr bwMode="auto">
          <a:xfrm>
            <a:off x="2705100" y="2039938"/>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67" name="Rectangle 10"/>
          <p:cNvSpPr>
            <a:spLocks noChangeArrowheads="1"/>
          </p:cNvSpPr>
          <p:nvPr/>
        </p:nvSpPr>
        <p:spPr bwMode="auto">
          <a:xfrm>
            <a:off x="3186113" y="2039938"/>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68" name="Rectangle 13"/>
          <p:cNvSpPr>
            <a:spLocks noChangeArrowheads="1"/>
          </p:cNvSpPr>
          <p:nvPr/>
        </p:nvSpPr>
        <p:spPr bwMode="auto">
          <a:xfrm>
            <a:off x="6656388" y="1435100"/>
            <a:ext cx="1587"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69" name="Rectangle 17"/>
          <p:cNvSpPr>
            <a:spLocks noChangeArrowheads="1"/>
          </p:cNvSpPr>
          <p:nvPr/>
        </p:nvSpPr>
        <p:spPr bwMode="auto">
          <a:xfrm>
            <a:off x="6534150" y="4411663"/>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70" name="Rectangle 19"/>
          <p:cNvSpPr>
            <a:spLocks noChangeArrowheads="1"/>
          </p:cNvSpPr>
          <p:nvPr/>
        </p:nvSpPr>
        <p:spPr bwMode="auto">
          <a:xfrm>
            <a:off x="6802438" y="6321425"/>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71" name="Rectangle 20"/>
          <p:cNvSpPr>
            <a:spLocks noChangeArrowheads="1"/>
          </p:cNvSpPr>
          <p:nvPr/>
        </p:nvSpPr>
        <p:spPr bwMode="auto">
          <a:xfrm>
            <a:off x="6748463" y="6321425"/>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72" name="Rectangle 22"/>
          <p:cNvSpPr>
            <a:spLocks noChangeArrowheads="1"/>
          </p:cNvSpPr>
          <p:nvPr/>
        </p:nvSpPr>
        <p:spPr bwMode="auto">
          <a:xfrm>
            <a:off x="2679700" y="4875213"/>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73" name="Rectangle 23"/>
          <p:cNvSpPr>
            <a:spLocks noChangeArrowheads="1"/>
          </p:cNvSpPr>
          <p:nvPr/>
        </p:nvSpPr>
        <p:spPr bwMode="auto">
          <a:xfrm>
            <a:off x="3000375" y="5411788"/>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74" name="Rectangle 24"/>
          <p:cNvSpPr>
            <a:spLocks noChangeArrowheads="1"/>
          </p:cNvSpPr>
          <p:nvPr/>
        </p:nvSpPr>
        <p:spPr bwMode="auto">
          <a:xfrm>
            <a:off x="3000375" y="5411788"/>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75" name="Rectangle 25"/>
          <p:cNvSpPr>
            <a:spLocks noChangeArrowheads="1"/>
          </p:cNvSpPr>
          <p:nvPr/>
        </p:nvSpPr>
        <p:spPr bwMode="auto">
          <a:xfrm>
            <a:off x="3160713" y="4875213"/>
            <a:ext cx="1587"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76" name="Rectangle 26"/>
          <p:cNvSpPr>
            <a:spLocks noChangeArrowheads="1"/>
          </p:cNvSpPr>
          <p:nvPr/>
        </p:nvSpPr>
        <p:spPr bwMode="auto">
          <a:xfrm>
            <a:off x="3589338" y="439261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77" name="Rectangle 27"/>
          <p:cNvSpPr>
            <a:spLocks noChangeArrowheads="1"/>
          </p:cNvSpPr>
          <p:nvPr/>
        </p:nvSpPr>
        <p:spPr bwMode="auto">
          <a:xfrm>
            <a:off x="4821238" y="4357688"/>
            <a:ext cx="1587"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78" name="Rectangle 28"/>
          <p:cNvSpPr>
            <a:spLocks noChangeArrowheads="1"/>
          </p:cNvSpPr>
          <p:nvPr/>
        </p:nvSpPr>
        <p:spPr bwMode="auto">
          <a:xfrm>
            <a:off x="4035425" y="6411913"/>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79" name="Rectangle 29"/>
          <p:cNvSpPr>
            <a:spLocks noChangeArrowheads="1"/>
          </p:cNvSpPr>
          <p:nvPr/>
        </p:nvSpPr>
        <p:spPr bwMode="auto">
          <a:xfrm>
            <a:off x="4035425" y="6411913"/>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80" name="Rectangle 30"/>
          <p:cNvSpPr>
            <a:spLocks noChangeArrowheads="1"/>
          </p:cNvSpPr>
          <p:nvPr/>
        </p:nvSpPr>
        <p:spPr bwMode="auto">
          <a:xfrm>
            <a:off x="3643313" y="6321425"/>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81" name="Rectangle 31"/>
          <p:cNvSpPr>
            <a:spLocks noChangeArrowheads="1"/>
          </p:cNvSpPr>
          <p:nvPr/>
        </p:nvSpPr>
        <p:spPr bwMode="auto">
          <a:xfrm>
            <a:off x="3643313" y="5626100"/>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82" name="Rectangle 32"/>
          <p:cNvSpPr>
            <a:spLocks noChangeArrowheads="1"/>
          </p:cNvSpPr>
          <p:nvPr/>
        </p:nvSpPr>
        <p:spPr bwMode="auto">
          <a:xfrm>
            <a:off x="4446588" y="6321425"/>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83" name="Rectangle 33"/>
          <p:cNvSpPr>
            <a:spLocks noChangeArrowheads="1"/>
          </p:cNvSpPr>
          <p:nvPr/>
        </p:nvSpPr>
        <p:spPr bwMode="auto">
          <a:xfrm>
            <a:off x="4446588" y="5626100"/>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84" name="Rectangle 34"/>
          <p:cNvSpPr>
            <a:spLocks noChangeArrowheads="1"/>
          </p:cNvSpPr>
          <p:nvPr/>
        </p:nvSpPr>
        <p:spPr bwMode="auto">
          <a:xfrm>
            <a:off x="4035425" y="5715000"/>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85" name="Rectangle 35"/>
          <p:cNvSpPr>
            <a:spLocks noChangeArrowheads="1"/>
          </p:cNvSpPr>
          <p:nvPr/>
        </p:nvSpPr>
        <p:spPr bwMode="auto">
          <a:xfrm>
            <a:off x="4035425" y="5715000"/>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86" name="Rectangle 36"/>
          <p:cNvSpPr>
            <a:spLocks noChangeArrowheads="1"/>
          </p:cNvSpPr>
          <p:nvPr/>
        </p:nvSpPr>
        <p:spPr bwMode="auto">
          <a:xfrm>
            <a:off x="4035425" y="5500688"/>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87" name="Rectangle 37"/>
          <p:cNvSpPr>
            <a:spLocks noChangeArrowheads="1"/>
          </p:cNvSpPr>
          <p:nvPr/>
        </p:nvSpPr>
        <p:spPr bwMode="auto">
          <a:xfrm>
            <a:off x="4035425" y="5500688"/>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88" name="Rectangle 40"/>
          <p:cNvSpPr>
            <a:spLocks noChangeArrowheads="1"/>
          </p:cNvSpPr>
          <p:nvPr/>
        </p:nvSpPr>
        <p:spPr bwMode="auto">
          <a:xfrm>
            <a:off x="8408988" y="5678488"/>
            <a:ext cx="17462"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89" name="Rectangle 41"/>
          <p:cNvSpPr>
            <a:spLocks noChangeArrowheads="1"/>
          </p:cNvSpPr>
          <p:nvPr/>
        </p:nvSpPr>
        <p:spPr bwMode="auto">
          <a:xfrm>
            <a:off x="8372475" y="6107113"/>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90" name="Rectangle 42"/>
          <p:cNvSpPr>
            <a:spLocks noChangeArrowheads="1"/>
          </p:cNvSpPr>
          <p:nvPr/>
        </p:nvSpPr>
        <p:spPr bwMode="auto">
          <a:xfrm>
            <a:off x="8675688" y="567848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91" name="Rectangle 43"/>
          <p:cNvSpPr>
            <a:spLocks noChangeArrowheads="1"/>
          </p:cNvSpPr>
          <p:nvPr/>
        </p:nvSpPr>
        <p:spPr bwMode="auto">
          <a:xfrm>
            <a:off x="7588250" y="5732463"/>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92" name="Rectangle 44"/>
          <p:cNvSpPr>
            <a:spLocks noChangeArrowheads="1"/>
          </p:cNvSpPr>
          <p:nvPr/>
        </p:nvSpPr>
        <p:spPr bwMode="auto">
          <a:xfrm>
            <a:off x="7659688" y="5732463"/>
            <a:ext cx="1587"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93" name="Rectangle 45"/>
          <p:cNvSpPr>
            <a:spLocks noChangeArrowheads="1"/>
          </p:cNvSpPr>
          <p:nvPr/>
        </p:nvSpPr>
        <p:spPr bwMode="auto">
          <a:xfrm>
            <a:off x="8283575" y="5840413"/>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94" name="Rectangle 68"/>
          <p:cNvSpPr>
            <a:spLocks noChangeArrowheads="1"/>
          </p:cNvSpPr>
          <p:nvPr/>
        </p:nvSpPr>
        <p:spPr bwMode="auto">
          <a:xfrm>
            <a:off x="8589963" y="1452563"/>
            <a:ext cx="17462"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95" name="Rectangle 81"/>
          <p:cNvSpPr>
            <a:spLocks noChangeArrowheads="1"/>
          </p:cNvSpPr>
          <p:nvPr/>
        </p:nvSpPr>
        <p:spPr bwMode="auto">
          <a:xfrm>
            <a:off x="5813425" y="3395663"/>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96" name="Rectangle 88"/>
          <p:cNvSpPr>
            <a:spLocks noChangeArrowheads="1"/>
          </p:cNvSpPr>
          <p:nvPr/>
        </p:nvSpPr>
        <p:spPr bwMode="auto">
          <a:xfrm>
            <a:off x="6775450" y="3092450"/>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3097" name="Rectangle 610"/>
          <p:cNvSpPr>
            <a:spLocks noChangeArrowheads="1"/>
          </p:cNvSpPr>
          <p:nvPr/>
        </p:nvSpPr>
        <p:spPr bwMode="auto">
          <a:xfrm>
            <a:off x="8420100" y="6464300"/>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pic>
        <p:nvPicPr>
          <p:cNvPr id="173098" name="Picture 623" descr="Presentation1"/>
          <p:cNvPicPr>
            <a:picLocks noChangeAspect="1" noChangeArrowheads="1"/>
          </p:cNvPicPr>
          <p:nvPr/>
        </p:nvPicPr>
        <p:blipFill>
          <a:blip r:embed="rId4" cstate="print"/>
          <a:srcRect/>
          <a:stretch>
            <a:fillRect/>
          </a:stretch>
        </p:blipFill>
        <p:spPr bwMode="auto">
          <a:xfrm>
            <a:off x="3175" y="844550"/>
            <a:ext cx="9140825" cy="6856413"/>
          </a:xfrm>
          <a:prstGeom prst="rect">
            <a:avLst/>
          </a:prstGeom>
          <a:noFill/>
          <a:ln w="9525">
            <a:noFill/>
            <a:miter lim="800000"/>
            <a:headEnd/>
            <a:tailEnd/>
          </a:ln>
        </p:spPr>
      </p:pic>
      <p:grpSp>
        <p:nvGrpSpPr>
          <p:cNvPr id="2" name="Group 626"/>
          <p:cNvGrpSpPr>
            <a:grpSpLocks/>
          </p:cNvGrpSpPr>
          <p:nvPr/>
        </p:nvGrpSpPr>
        <p:grpSpPr bwMode="auto">
          <a:xfrm>
            <a:off x="3175" y="3860800"/>
            <a:ext cx="9140825" cy="6875463"/>
            <a:chOff x="2" y="2432"/>
            <a:chExt cx="5758" cy="4331"/>
          </a:xfrm>
        </p:grpSpPr>
        <p:pic>
          <p:nvPicPr>
            <p:cNvPr id="173100" name="Picture 624" descr="Presentation1"/>
            <p:cNvPicPr>
              <a:picLocks noChangeAspect="1" noChangeArrowheads="1"/>
            </p:cNvPicPr>
            <p:nvPr/>
          </p:nvPicPr>
          <p:blipFill>
            <a:blip r:embed="rId5" cstate="print"/>
            <a:srcRect/>
            <a:stretch>
              <a:fillRect/>
            </a:stretch>
          </p:blipFill>
          <p:spPr bwMode="auto">
            <a:xfrm>
              <a:off x="2" y="2444"/>
              <a:ext cx="5758" cy="4319"/>
            </a:xfrm>
            <a:prstGeom prst="rect">
              <a:avLst/>
            </a:prstGeom>
            <a:noFill/>
            <a:ln w="9525">
              <a:noFill/>
              <a:miter lim="800000"/>
              <a:headEnd/>
              <a:tailEnd/>
            </a:ln>
          </p:spPr>
        </p:pic>
        <p:sp>
          <p:nvSpPr>
            <p:cNvPr id="173101" name="Line 625"/>
            <p:cNvSpPr>
              <a:spLocks noChangeShapeType="1"/>
            </p:cNvSpPr>
            <p:nvPr/>
          </p:nvSpPr>
          <p:spPr bwMode="auto">
            <a:xfrm>
              <a:off x="2896" y="2432"/>
              <a:ext cx="2080" cy="0"/>
            </a:xfrm>
            <a:prstGeom prst="line">
              <a:avLst/>
            </a:prstGeom>
            <a:noFill/>
            <a:ln w="38100">
              <a:solidFill>
                <a:schemeClr val="hlink"/>
              </a:solidFill>
              <a:round/>
              <a:headEnd/>
              <a:tailEnd/>
            </a:ln>
          </p:spPr>
          <p:txBody>
            <a:bodyPr wrap="none"/>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Slide Number Placeholder 2"/>
          <p:cNvSpPr>
            <a:spLocks noGrp="1"/>
          </p:cNvSpPr>
          <p:nvPr>
            <p:ph type="sldNum" sz="quarter" idx="10"/>
          </p:nvPr>
        </p:nvSpPr>
        <p:spPr>
          <a:noFill/>
        </p:spPr>
        <p:txBody>
          <a:bodyPr/>
          <a:lstStyle/>
          <a:p>
            <a:fld id="{AE3417E6-CF9C-489E-BF47-DB4961E5E652}" type="slidenum">
              <a:rPr lang="en-US" smtClean="0">
                <a:latin typeface="Arial" pitchFamily="34" charset="0"/>
              </a:rPr>
              <a:pPr/>
              <a:t>166</a:t>
            </a:fld>
            <a:endParaRPr lang="en-US" smtClean="0">
              <a:latin typeface="Arial" pitchFamily="34" charset="0"/>
            </a:endParaRPr>
          </a:p>
        </p:txBody>
      </p:sp>
      <p:sp>
        <p:nvSpPr>
          <p:cNvPr id="174083" name="Rectangle 2"/>
          <p:cNvSpPr>
            <a:spLocks noGrp="1" noChangeArrowheads="1"/>
          </p:cNvSpPr>
          <p:nvPr>
            <p:ph type="title"/>
          </p:nvPr>
        </p:nvSpPr>
        <p:spPr>
          <a:xfrm>
            <a:off x="193675" y="-38100"/>
            <a:ext cx="8778875" cy="914400"/>
          </a:xfrm>
        </p:spPr>
        <p:txBody>
          <a:bodyPr/>
          <a:lstStyle/>
          <a:p>
            <a:r>
              <a:rPr lang="en-US" sz="4000" smtClean="0">
                <a:latin typeface="Arial Narrow" pitchFamily="34" charset="0"/>
              </a:rPr>
              <a:t>Pros &amp; Cons of Proactor Pattern</a:t>
            </a:r>
          </a:p>
        </p:txBody>
      </p:sp>
      <p:sp>
        <p:nvSpPr>
          <p:cNvPr id="174084" name="Rectangle 3"/>
          <p:cNvSpPr>
            <a:spLocks noChangeArrowheads="1"/>
          </p:cNvSpPr>
          <p:nvPr/>
        </p:nvSpPr>
        <p:spPr bwMode="auto">
          <a:xfrm>
            <a:off x="9525" y="877888"/>
            <a:ext cx="5416550" cy="5976937"/>
          </a:xfrm>
          <a:prstGeom prst="rect">
            <a:avLst/>
          </a:prstGeom>
          <a:noFill/>
          <a:ln w="12700">
            <a:noFill/>
            <a:miter lim="800000"/>
            <a:headEnd/>
            <a:tailEnd/>
          </a:ln>
        </p:spPr>
        <p:txBody>
          <a:bodyPr>
            <a:spAutoFit/>
          </a:bodyPr>
          <a:lstStyle/>
          <a:p>
            <a:pPr marL="111125" indent="-111125">
              <a:lnSpc>
                <a:spcPct val="90000"/>
              </a:lnSpc>
            </a:pPr>
            <a:r>
              <a:rPr lang="en-US" u="none"/>
              <a:t>This pattern offers five </a:t>
            </a:r>
            <a:r>
              <a:rPr lang="en-US" b="1" u="none"/>
              <a:t>benefits</a:t>
            </a:r>
            <a:r>
              <a:rPr lang="en-US" u="none"/>
              <a:t>:</a:t>
            </a:r>
          </a:p>
          <a:p>
            <a:pPr marL="111125" indent="-111125">
              <a:lnSpc>
                <a:spcPct val="90000"/>
              </a:lnSpc>
              <a:buFontTx/>
              <a:buChar char="•"/>
            </a:pPr>
            <a:r>
              <a:rPr lang="en-US" sz="2000" b="1" i="1" u="none"/>
              <a:t>Separation of concerns</a:t>
            </a:r>
            <a:endParaRPr lang="en-US" sz="2000" u="none"/>
          </a:p>
          <a:p>
            <a:pPr marL="342900" lvl="1" indent="-114300">
              <a:lnSpc>
                <a:spcPct val="90000"/>
              </a:lnSpc>
              <a:buFontTx/>
              <a:buChar char="•"/>
            </a:pPr>
            <a:r>
              <a:rPr lang="en-US" u="none"/>
              <a:t>Decouples application-independent async mechanisms from application-specific functionality </a:t>
            </a:r>
          </a:p>
          <a:p>
            <a:pPr marL="111125" indent="-111125">
              <a:lnSpc>
                <a:spcPct val="90000"/>
              </a:lnSpc>
              <a:buFontTx/>
              <a:buChar char="•"/>
            </a:pPr>
            <a:r>
              <a:rPr lang="en-US" sz="2000" b="1" i="1" u="none">
                <a:solidFill>
                  <a:srgbClr val="003399"/>
                </a:solidFill>
              </a:rPr>
              <a:t>Portability</a:t>
            </a:r>
            <a:r>
              <a:rPr lang="en-US" sz="2000" u="none">
                <a:solidFill>
                  <a:srgbClr val="003399"/>
                </a:solidFill>
              </a:rPr>
              <a:t> </a:t>
            </a:r>
          </a:p>
          <a:p>
            <a:pPr marL="342900" lvl="1" indent="-114300">
              <a:lnSpc>
                <a:spcPct val="90000"/>
              </a:lnSpc>
              <a:buFontTx/>
              <a:buChar char="•"/>
            </a:pPr>
            <a:r>
              <a:rPr lang="en-US" u="none">
                <a:solidFill>
                  <a:srgbClr val="003399"/>
                </a:solidFill>
              </a:rPr>
              <a:t>Improves application portability by allowing its interfaces to be reused independently of the OS event demuxing calls</a:t>
            </a:r>
          </a:p>
          <a:p>
            <a:pPr marL="111125" indent="-111125">
              <a:lnSpc>
                <a:spcPct val="90000"/>
              </a:lnSpc>
              <a:buFontTx/>
              <a:buChar char="•"/>
            </a:pPr>
            <a:r>
              <a:rPr lang="en-US" sz="2000" b="1" i="1" u="none"/>
              <a:t>Decoupling of threading from concurrency</a:t>
            </a:r>
            <a:endParaRPr lang="en-US" sz="2000" u="none"/>
          </a:p>
          <a:p>
            <a:pPr marL="342900" lvl="1" indent="-114300">
              <a:lnSpc>
                <a:spcPct val="90000"/>
              </a:lnSpc>
              <a:buFontTx/>
              <a:buChar char="•"/>
            </a:pPr>
            <a:r>
              <a:rPr lang="en-US" u="none"/>
              <a:t>The async operation processor executes long-duration operations on behalf of initiators so applications can spawn fewer threads</a:t>
            </a:r>
          </a:p>
          <a:p>
            <a:pPr marL="111125" indent="-111125">
              <a:lnSpc>
                <a:spcPct val="90000"/>
              </a:lnSpc>
              <a:buFontTx/>
              <a:buChar char="•"/>
            </a:pPr>
            <a:r>
              <a:rPr lang="en-US" sz="2000" b="1" i="1" u="none">
                <a:solidFill>
                  <a:srgbClr val="003399"/>
                </a:solidFill>
              </a:rPr>
              <a:t>Performance</a:t>
            </a:r>
            <a:endParaRPr lang="en-US" sz="2000" u="none">
              <a:solidFill>
                <a:srgbClr val="003399"/>
              </a:solidFill>
            </a:endParaRPr>
          </a:p>
          <a:p>
            <a:pPr marL="342900" lvl="1" indent="-114300">
              <a:lnSpc>
                <a:spcPct val="90000"/>
              </a:lnSpc>
              <a:buFontTx/>
              <a:buChar char="•"/>
            </a:pPr>
            <a:r>
              <a:rPr lang="en-US" u="none">
                <a:solidFill>
                  <a:srgbClr val="003399"/>
                </a:solidFill>
              </a:rPr>
              <a:t>Avoids context switching costs by activating only those logical threads of control that have events to process</a:t>
            </a:r>
            <a:r>
              <a:rPr lang="en-US" u="none"/>
              <a:t> </a:t>
            </a:r>
          </a:p>
          <a:p>
            <a:pPr marL="111125" indent="-111125">
              <a:lnSpc>
                <a:spcPct val="90000"/>
              </a:lnSpc>
              <a:buFontTx/>
              <a:buChar char="•"/>
            </a:pPr>
            <a:r>
              <a:rPr lang="en-US" sz="2000" b="1" i="1" u="none"/>
              <a:t>Simplification of application synchronization</a:t>
            </a:r>
            <a:endParaRPr lang="en-US" sz="2000" u="none"/>
          </a:p>
          <a:p>
            <a:pPr marL="342900" lvl="1" indent="-114300">
              <a:lnSpc>
                <a:spcPct val="90000"/>
              </a:lnSpc>
              <a:buFontTx/>
              <a:buChar char="•"/>
            </a:pPr>
            <a:r>
              <a:rPr lang="en-US" u="none"/>
              <a:t>If concrete completion handlers spawn no threads, application logic can be written with little or no concern for synchronization issues</a:t>
            </a:r>
          </a:p>
        </p:txBody>
      </p:sp>
      <p:sp>
        <p:nvSpPr>
          <p:cNvPr id="174085" name="Rectangle 4"/>
          <p:cNvSpPr>
            <a:spLocks noChangeArrowheads="1"/>
          </p:cNvSpPr>
          <p:nvPr/>
        </p:nvSpPr>
        <p:spPr bwMode="auto">
          <a:xfrm>
            <a:off x="5286375" y="877888"/>
            <a:ext cx="3914775" cy="5949950"/>
          </a:xfrm>
          <a:prstGeom prst="rect">
            <a:avLst/>
          </a:prstGeom>
          <a:noFill/>
          <a:ln w="12700">
            <a:noFill/>
            <a:miter lim="800000"/>
            <a:headEnd/>
            <a:tailEnd/>
          </a:ln>
        </p:spPr>
        <p:txBody>
          <a:bodyPr>
            <a:spAutoFit/>
          </a:bodyPr>
          <a:lstStyle/>
          <a:p>
            <a:pPr marL="111125" indent="-111125">
              <a:lnSpc>
                <a:spcPct val="90000"/>
              </a:lnSpc>
            </a:pPr>
            <a:r>
              <a:rPr lang="en-US" u="none"/>
              <a:t>This pattern incurs some </a:t>
            </a:r>
            <a:r>
              <a:rPr lang="en-US" b="1" u="none"/>
              <a:t>liabilities</a:t>
            </a:r>
            <a:r>
              <a:rPr lang="en-US" u="none"/>
              <a:t>:</a:t>
            </a:r>
          </a:p>
          <a:p>
            <a:pPr marL="111125" indent="-111125">
              <a:lnSpc>
                <a:spcPct val="90000"/>
              </a:lnSpc>
              <a:buFontTx/>
              <a:buChar char="•"/>
            </a:pPr>
            <a:r>
              <a:rPr lang="en-US" sz="2000" b="1" i="1" u="none"/>
              <a:t>Restricted applicability</a:t>
            </a:r>
            <a:endParaRPr lang="en-US" sz="2000" u="none"/>
          </a:p>
          <a:p>
            <a:pPr marL="342900" lvl="1" indent="-114300">
              <a:lnSpc>
                <a:spcPct val="90000"/>
              </a:lnSpc>
              <a:buFontTx/>
              <a:buChar char="•"/>
            </a:pPr>
            <a:r>
              <a:rPr lang="en-US" u="none"/>
              <a:t>This pattern can be applied most efficiently if the OS supports asynchronous operations natively </a:t>
            </a:r>
          </a:p>
          <a:p>
            <a:pPr marL="111125" indent="-111125">
              <a:lnSpc>
                <a:spcPct val="90000"/>
              </a:lnSpc>
              <a:buFontTx/>
              <a:buChar char="•"/>
            </a:pPr>
            <a:r>
              <a:rPr lang="en-US" sz="2000" b="1" i="1" u="none">
                <a:solidFill>
                  <a:srgbClr val="003399"/>
                </a:solidFill>
              </a:rPr>
              <a:t>Complexity of programming, debugging, &amp; testing</a:t>
            </a:r>
            <a:endParaRPr lang="en-US" sz="2000" u="none">
              <a:solidFill>
                <a:srgbClr val="003399"/>
              </a:solidFill>
            </a:endParaRPr>
          </a:p>
          <a:p>
            <a:pPr marL="342900" lvl="1" indent="-114300">
              <a:lnSpc>
                <a:spcPct val="90000"/>
              </a:lnSpc>
              <a:buFontTx/>
              <a:buChar char="•"/>
            </a:pPr>
            <a:r>
              <a:rPr lang="en-US" u="none">
                <a:solidFill>
                  <a:srgbClr val="003399"/>
                </a:solidFill>
              </a:rPr>
              <a:t>It is hard to program applications &amp; higher-level system services using asynchrony mechanisms, due to the separation in time &amp; space between operation invocation &amp; completion</a:t>
            </a:r>
          </a:p>
          <a:p>
            <a:pPr marL="111125" indent="-111125">
              <a:lnSpc>
                <a:spcPct val="90000"/>
              </a:lnSpc>
              <a:buFontTx/>
              <a:buChar char="•"/>
            </a:pPr>
            <a:r>
              <a:rPr lang="en-US" sz="2000" b="1" i="1" u="none"/>
              <a:t>Scheduling, controlling, &amp; canceling asynchronously running operations</a:t>
            </a:r>
            <a:endParaRPr lang="en-US" sz="2000" u="none"/>
          </a:p>
          <a:p>
            <a:pPr marL="342900" lvl="1" indent="-114300">
              <a:lnSpc>
                <a:spcPct val="90000"/>
              </a:lnSpc>
              <a:buFontTx/>
              <a:buChar char="•"/>
            </a:pPr>
            <a:r>
              <a:rPr lang="en-US" u="none"/>
              <a:t>Initiators may be unable to control the scheduling order in which asynchronous operations are executed by an asynchronous operation processor</a:t>
            </a:r>
          </a:p>
        </p:txBody>
      </p:sp>
    </p:spTree>
  </p:cSld>
  <p:clrMapOvr>
    <a:masterClrMapping/>
  </p:clrMapOvr>
  <p:transition/>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Slide Number Placeholder 2"/>
          <p:cNvSpPr>
            <a:spLocks noGrp="1"/>
          </p:cNvSpPr>
          <p:nvPr>
            <p:ph type="sldNum" sz="quarter" idx="10"/>
          </p:nvPr>
        </p:nvSpPr>
        <p:spPr>
          <a:noFill/>
        </p:spPr>
        <p:txBody>
          <a:bodyPr/>
          <a:lstStyle/>
          <a:p>
            <a:fld id="{0EB5A9EB-AC77-4C21-A2D9-7A5798CB2527}" type="slidenum">
              <a:rPr lang="en-US" smtClean="0">
                <a:latin typeface="Arial" pitchFamily="34" charset="0"/>
              </a:rPr>
              <a:pPr/>
              <a:t>167</a:t>
            </a:fld>
            <a:endParaRPr lang="en-US" smtClean="0">
              <a:latin typeface="Arial" pitchFamily="34" charset="0"/>
            </a:endParaRPr>
          </a:p>
        </p:txBody>
      </p:sp>
      <p:sp>
        <p:nvSpPr>
          <p:cNvPr id="175107" name="Rectangle 2"/>
          <p:cNvSpPr>
            <a:spLocks noGrp="1" noChangeArrowheads="1"/>
          </p:cNvSpPr>
          <p:nvPr>
            <p:ph type="title"/>
          </p:nvPr>
        </p:nvSpPr>
        <p:spPr>
          <a:xfrm>
            <a:off x="574675" y="-38100"/>
            <a:ext cx="7924800" cy="914400"/>
          </a:xfrm>
        </p:spPr>
        <p:txBody>
          <a:bodyPr/>
          <a:lstStyle/>
          <a:p>
            <a:pPr>
              <a:lnSpc>
                <a:spcPct val="85000"/>
              </a:lnSpc>
            </a:pPr>
            <a:r>
              <a:rPr lang="en-US" sz="3200" smtClean="0"/>
              <a:t>Efficiently Demuxing Asynchronous Operations &amp; Completions</a:t>
            </a:r>
          </a:p>
        </p:txBody>
      </p:sp>
      <p:sp>
        <p:nvSpPr>
          <p:cNvPr id="175108" name="Text Box 3"/>
          <p:cNvSpPr txBox="1">
            <a:spLocks noChangeArrowheads="1"/>
          </p:cNvSpPr>
          <p:nvPr/>
        </p:nvSpPr>
        <p:spPr bwMode="auto">
          <a:xfrm>
            <a:off x="19050" y="881063"/>
            <a:ext cx="2733675" cy="2543175"/>
          </a:xfrm>
          <a:prstGeom prst="rect">
            <a:avLst/>
          </a:prstGeom>
          <a:solidFill>
            <a:srgbClr val="FFFF8D"/>
          </a:solidFill>
          <a:ln w="12700">
            <a:solidFill>
              <a:schemeClr val="tx1"/>
            </a:solidFill>
            <a:miter lim="800000"/>
            <a:headEnd/>
            <a:tailEnd/>
          </a:ln>
        </p:spPr>
        <p:txBody>
          <a:bodyPr>
            <a:spAutoFit/>
          </a:bodyPr>
          <a:lstStyle/>
          <a:p>
            <a:pPr marL="114300" indent="-114300"/>
            <a:r>
              <a:rPr lang="en-US" sz="2000" b="1" u="none"/>
              <a:t>Context</a:t>
            </a:r>
          </a:p>
          <a:p>
            <a:pPr marL="114300" indent="-114300">
              <a:buFontTx/>
              <a:buChar char="•"/>
            </a:pPr>
            <a:r>
              <a:rPr lang="en-US" sz="2000" u="none"/>
              <a:t>In a proactive Web server async I/O operations will yield I/O completion event responses that must be processed efficiently</a:t>
            </a:r>
            <a:endParaRPr lang="en-US" sz="2000" b="1" u="none"/>
          </a:p>
        </p:txBody>
      </p:sp>
      <p:sp>
        <p:nvSpPr>
          <p:cNvPr id="1397765" name="Rectangle 5"/>
          <p:cNvSpPr>
            <a:spLocks noChangeArrowheads="1"/>
          </p:cNvSpPr>
          <p:nvPr/>
        </p:nvSpPr>
        <p:spPr bwMode="auto">
          <a:xfrm>
            <a:off x="2752725" y="835025"/>
            <a:ext cx="6391275" cy="2895600"/>
          </a:xfrm>
          <a:prstGeom prst="rect">
            <a:avLst/>
          </a:prstGeom>
          <a:noFill/>
          <a:ln w="12700">
            <a:noFill/>
            <a:miter lim="800000"/>
            <a:headEnd/>
            <a:tailEnd/>
          </a:ln>
        </p:spPr>
        <p:txBody>
          <a:bodyPr>
            <a:spAutoFit/>
          </a:bodyPr>
          <a:lstStyle/>
          <a:p>
            <a:pPr marL="111125" indent="-111125"/>
            <a:r>
              <a:rPr lang="en-US" sz="2400" u="none"/>
              <a:t>Problem</a:t>
            </a:r>
          </a:p>
          <a:p>
            <a:pPr marL="111125" indent="-111125">
              <a:buFontTx/>
              <a:buChar char="•"/>
            </a:pPr>
            <a:r>
              <a:rPr lang="en-US" sz="2000" u="none"/>
              <a:t>As little overhead as possible should be incurred to determine how the completion handler will demux &amp; process completion events after async operations finish executing </a:t>
            </a:r>
          </a:p>
          <a:p>
            <a:pPr marL="111125" indent="-111125">
              <a:buFontTx/>
              <a:buChar char="•"/>
            </a:pPr>
            <a:r>
              <a:rPr lang="en-US" sz="2000" u="none"/>
              <a:t>When a response arrives, the application should spend as little time as possible demultiplexing the completion event to the handler that will process the async operation’s response</a:t>
            </a:r>
          </a:p>
        </p:txBody>
      </p:sp>
      <p:sp>
        <p:nvSpPr>
          <p:cNvPr id="1397766" name="Rectangle 6"/>
          <p:cNvSpPr>
            <a:spLocks noChangeArrowheads="1"/>
          </p:cNvSpPr>
          <p:nvPr/>
        </p:nvSpPr>
        <p:spPr bwMode="auto">
          <a:xfrm>
            <a:off x="76200" y="4940300"/>
            <a:ext cx="4565650" cy="1616075"/>
          </a:xfrm>
          <a:prstGeom prst="rect">
            <a:avLst/>
          </a:prstGeom>
          <a:noFill/>
          <a:ln w="12700">
            <a:noFill/>
            <a:miter lim="800000"/>
            <a:headEnd/>
            <a:tailEnd/>
          </a:ln>
        </p:spPr>
        <p:txBody>
          <a:bodyPr>
            <a:spAutoFit/>
          </a:bodyPr>
          <a:lstStyle/>
          <a:p>
            <a:pPr marL="111125" indent="-111125">
              <a:spcBef>
                <a:spcPts val="500"/>
              </a:spcBef>
              <a:spcAft>
                <a:spcPts val="500"/>
              </a:spcAft>
              <a:buFontTx/>
              <a:buChar char="•"/>
            </a:pPr>
            <a:r>
              <a:rPr lang="en-US" sz="2000" u="none"/>
              <a:t>Together with each async operation that a client </a:t>
            </a:r>
            <a:r>
              <a:rPr lang="en-US" sz="2000" i="1" u="none"/>
              <a:t>initiator</a:t>
            </a:r>
            <a:r>
              <a:rPr lang="en-US" sz="2000" u="none"/>
              <a:t> invokes on a </a:t>
            </a:r>
            <a:r>
              <a:rPr lang="en-US" sz="2000" i="1" u="none"/>
              <a:t>service</a:t>
            </a:r>
            <a:r>
              <a:rPr lang="en-US" sz="2000" u="none"/>
              <a:t>, transmit information that identifies how the initiator should process the service’s response </a:t>
            </a:r>
          </a:p>
        </p:txBody>
      </p:sp>
      <p:sp>
        <p:nvSpPr>
          <p:cNvPr id="1397767" name="Rectangle 7"/>
          <p:cNvSpPr>
            <a:spLocks noChangeArrowheads="1"/>
          </p:cNvSpPr>
          <p:nvPr/>
        </p:nvSpPr>
        <p:spPr bwMode="auto">
          <a:xfrm>
            <a:off x="185738" y="3749675"/>
            <a:ext cx="8297862" cy="1019175"/>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defRPr/>
            </a:pPr>
            <a:r>
              <a:rPr lang="en-US" sz="2000" u="none">
                <a:latin typeface="Arial" charset="0"/>
              </a:rPr>
              <a:t>Solution</a:t>
            </a:r>
          </a:p>
          <a:p>
            <a:pPr marL="114300" indent="-114300">
              <a:buFontTx/>
              <a:buChar char="•"/>
              <a:defRPr/>
            </a:pPr>
            <a:r>
              <a:rPr lang="en-US" sz="2000" u="none">
                <a:latin typeface="Arial" charset="0"/>
              </a:rPr>
              <a:t>Apply the </a:t>
            </a:r>
            <a:r>
              <a:rPr lang="en-US" sz="2000" i="1" u="none">
                <a:latin typeface="Arial" charset="0"/>
              </a:rPr>
              <a:t>Asynchronous Completion Token</a:t>
            </a:r>
            <a:r>
              <a:rPr lang="en-US" sz="2000" u="none">
                <a:latin typeface="Arial" charset="0"/>
              </a:rPr>
              <a:t> design pattern (P2) to demux &amp; process the responses of asynchronous operations efficiently</a:t>
            </a:r>
          </a:p>
        </p:txBody>
      </p:sp>
      <p:sp>
        <p:nvSpPr>
          <p:cNvPr id="1397768" name="Rectangle 8"/>
          <p:cNvSpPr>
            <a:spLocks noChangeArrowheads="1"/>
          </p:cNvSpPr>
          <p:nvPr/>
        </p:nvSpPr>
        <p:spPr bwMode="auto">
          <a:xfrm>
            <a:off x="4527550" y="4940300"/>
            <a:ext cx="4524375" cy="1616075"/>
          </a:xfrm>
          <a:prstGeom prst="rect">
            <a:avLst/>
          </a:prstGeom>
          <a:noFill/>
          <a:ln w="12700">
            <a:noFill/>
            <a:miter lim="800000"/>
            <a:headEnd/>
            <a:tailEnd/>
          </a:ln>
        </p:spPr>
        <p:txBody>
          <a:bodyPr>
            <a:spAutoFit/>
          </a:bodyPr>
          <a:lstStyle/>
          <a:p>
            <a:pPr marL="111125" indent="-111125">
              <a:buFontTx/>
              <a:buChar char="•"/>
            </a:pPr>
            <a:r>
              <a:rPr lang="en-US" sz="2000" u="none"/>
              <a:t>Return this information to the initiator when the operation finishes, so that it can be used to demux the response efficiently, allowing the initiator to process it accordingly</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97765">
                                            <p:txEl>
                                              <p:pRg st="0" end="0"/>
                                            </p:txEl>
                                          </p:spTgt>
                                        </p:tgtEl>
                                        <p:attrNameLst>
                                          <p:attrName>style.visibility</p:attrName>
                                        </p:attrNameLst>
                                      </p:cBhvr>
                                      <p:to>
                                        <p:strVal val="visible"/>
                                      </p:to>
                                    </p:set>
                                    <p:animEffect transition="in" filter="wipe(up)">
                                      <p:cBhvr>
                                        <p:cTn id="7" dur="500"/>
                                        <p:tgtEl>
                                          <p:spTgt spid="139776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397765">
                                            <p:txEl>
                                              <p:pRg st="1" end="1"/>
                                            </p:txEl>
                                          </p:spTgt>
                                        </p:tgtEl>
                                        <p:attrNameLst>
                                          <p:attrName>style.visibility</p:attrName>
                                        </p:attrNameLst>
                                      </p:cBhvr>
                                      <p:to>
                                        <p:strVal val="visible"/>
                                      </p:to>
                                    </p:set>
                                    <p:animEffect transition="in" filter="wipe(up)">
                                      <p:cBhvr>
                                        <p:cTn id="12" dur="500"/>
                                        <p:tgtEl>
                                          <p:spTgt spid="139776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397765">
                                            <p:txEl>
                                              <p:pRg st="2" end="2"/>
                                            </p:txEl>
                                          </p:spTgt>
                                        </p:tgtEl>
                                        <p:attrNameLst>
                                          <p:attrName>style.visibility</p:attrName>
                                        </p:attrNameLst>
                                      </p:cBhvr>
                                      <p:to>
                                        <p:strVal val="visible"/>
                                      </p:to>
                                    </p:set>
                                    <p:animEffect transition="in" filter="wipe(up)">
                                      <p:cBhvr>
                                        <p:cTn id="17" dur="500"/>
                                        <p:tgtEl>
                                          <p:spTgt spid="139776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397767"/>
                                        </p:tgtEl>
                                        <p:attrNameLst>
                                          <p:attrName>style.visibility</p:attrName>
                                        </p:attrNameLst>
                                      </p:cBhvr>
                                      <p:to>
                                        <p:strVal val="visible"/>
                                      </p:to>
                                    </p:set>
                                    <p:animEffect transition="in" filter="wipe(up)">
                                      <p:cBhvr>
                                        <p:cTn id="22" dur="500"/>
                                        <p:tgtEl>
                                          <p:spTgt spid="139776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397766"/>
                                        </p:tgtEl>
                                        <p:attrNameLst>
                                          <p:attrName>style.visibility</p:attrName>
                                        </p:attrNameLst>
                                      </p:cBhvr>
                                      <p:to>
                                        <p:strVal val="visible"/>
                                      </p:to>
                                    </p:set>
                                    <p:animEffect transition="in" filter="wipe(up)">
                                      <p:cBhvr>
                                        <p:cTn id="27" dur="500"/>
                                        <p:tgtEl>
                                          <p:spTgt spid="139776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1397768"/>
                                        </p:tgtEl>
                                        <p:attrNameLst>
                                          <p:attrName>style.visibility</p:attrName>
                                        </p:attrNameLst>
                                      </p:cBhvr>
                                      <p:to>
                                        <p:strVal val="visible"/>
                                      </p:to>
                                    </p:set>
                                    <p:animEffect transition="in" filter="wipe(up)">
                                      <p:cBhvr>
                                        <p:cTn id="32" dur="500"/>
                                        <p:tgtEl>
                                          <p:spTgt spid="13977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7765" grpId="0" build="p" autoUpdateAnimBg="0"/>
      <p:bldP spid="1397766" grpId="0" autoUpdateAnimBg="0"/>
      <p:bldP spid="1397767" grpId="0" animBg="1" autoUpdateAnimBg="0"/>
      <p:bldP spid="1397768" grpId="0" autoUpdateAnimBg="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Slide Number Placeholder 2"/>
          <p:cNvSpPr>
            <a:spLocks noGrp="1"/>
          </p:cNvSpPr>
          <p:nvPr>
            <p:ph type="sldNum" sz="quarter" idx="10"/>
          </p:nvPr>
        </p:nvSpPr>
        <p:spPr>
          <a:noFill/>
        </p:spPr>
        <p:txBody>
          <a:bodyPr/>
          <a:lstStyle/>
          <a:p>
            <a:fld id="{3233B86C-2A94-4454-BCB2-A3EB7600D8E9}" type="slidenum">
              <a:rPr lang="en-US" smtClean="0">
                <a:latin typeface="Arial" pitchFamily="34" charset="0"/>
              </a:rPr>
              <a:pPr/>
              <a:t>168</a:t>
            </a:fld>
            <a:endParaRPr lang="en-US" smtClean="0">
              <a:latin typeface="Arial" pitchFamily="34" charset="0"/>
            </a:endParaRPr>
          </a:p>
        </p:txBody>
      </p:sp>
      <p:sp>
        <p:nvSpPr>
          <p:cNvPr id="176131" name="Rectangle 2"/>
          <p:cNvSpPr>
            <a:spLocks noGrp="1" noChangeArrowheads="1"/>
          </p:cNvSpPr>
          <p:nvPr>
            <p:ph type="title"/>
          </p:nvPr>
        </p:nvSpPr>
        <p:spPr>
          <a:xfrm>
            <a:off x="-19050" y="-38100"/>
            <a:ext cx="9144000" cy="914400"/>
          </a:xfrm>
        </p:spPr>
        <p:txBody>
          <a:bodyPr/>
          <a:lstStyle/>
          <a:p>
            <a:r>
              <a:rPr lang="en-US" sz="4000" smtClean="0">
                <a:latin typeface="Arial Narrow" pitchFamily="34" charset="0"/>
              </a:rPr>
              <a:t>Asynchronous Completion Token Pattern</a:t>
            </a:r>
          </a:p>
        </p:txBody>
      </p:sp>
      <p:sp>
        <p:nvSpPr>
          <p:cNvPr id="176132" name="Rectangle 181"/>
          <p:cNvSpPr>
            <a:spLocks noChangeArrowheads="1"/>
          </p:cNvSpPr>
          <p:nvPr/>
        </p:nvSpPr>
        <p:spPr bwMode="auto">
          <a:xfrm>
            <a:off x="3697288" y="1987550"/>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33" name="Rectangle 185"/>
          <p:cNvSpPr>
            <a:spLocks noChangeArrowheads="1"/>
          </p:cNvSpPr>
          <p:nvPr/>
        </p:nvSpPr>
        <p:spPr bwMode="auto">
          <a:xfrm>
            <a:off x="3087688" y="1987550"/>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34" name="Rectangle 186"/>
          <p:cNvSpPr>
            <a:spLocks noChangeArrowheads="1"/>
          </p:cNvSpPr>
          <p:nvPr/>
        </p:nvSpPr>
        <p:spPr bwMode="auto">
          <a:xfrm>
            <a:off x="3030538" y="1987550"/>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35" name="Rectangle 189"/>
          <p:cNvSpPr>
            <a:spLocks noChangeArrowheads="1"/>
          </p:cNvSpPr>
          <p:nvPr/>
        </p:nvSpPr>
        <p:spPr bwMode="auto">
          <a:xfrm>
            <a:off x="5657850" y="168275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36" name="Rectangle 190"/>
          <p:cNvSpPr>
            <a:spLocks noChangeArrowheads="1"/>
          </p:cNvSpPr>
          <p:nvPr/>
        </p:nvSpPr>
        <p:spPr bwMode="auto">
          <a:xfrm>
            <a:off x="7200900" y="168275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37" name="Rectangle 193"/>
          <p:cNvSpPr>
            <a:spLocks noChangeArrowheads="1"/>
          </p:cNvSpPr>
          <p:nvPr/>
        </p:nvSpPr>
        <p:spPr bwMode="auto">
          <a:xfrm>
            <a:off x="7999413" y="212248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38" name="Rectangle 195"/>
          <p:cNvSpPr>
            <a:spLocks noChangeArrowheads="1"/>
          </p:cNvSpPr>
          <p:nvPr/>
        </p:nvSpPr>
        <p:spPr bwMode="auto">
          <a:xfrm>
            <a:off x="7200900" y="2541588"/>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39" name="Rectangle 197"/>
          <p:cNvSpPr>
            <a:spLocks noChangeArrowheads="1"/>
          </p:cNvSpPr>
          <p:nvPr/>
        </p:nvSpPr>
        <p:spPr bwMode="auto">
          <a:xfrm>
            <a:off x="4687888" y="212248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40" name="Rectangle 211"/>
          <p:cNvSpPr>
            <a:spLocks noChangeArrowheads="1"/>
          </p:cNvSpPr>
          <p:nvPr/>
        </p:nvSpPr>
        <p:spPr bwMode="auto">
          <a:xfrm>
            <a:off x="1889125" y="23320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41" name="Rectangle 212"/>
          <p:cNvSpPr>
            <a:spLocks noChangeArrowheads="1"/>
          </p:cNvSpPr>
          <p:nvPr/>
        </p:nvSpPr>
        <p:spPr bwMode="auto">
          <a:xfrm>
            <a:off x="1889125" y="24082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42" name="Rectangle 214"/>
          <p:cNvSpPr>
            <a:spLocks noChangeArrowheads="1"/>
          </p:cNvSpPr>
          <p:nvPr/>
        </p:nvSpPr>
        <p:spPr bwMode="auto">
          <a:xfrm>
            <a:off x="1889125" y="267493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43" name="Rectangle 230"/>
          <p:cNvSpPr>
            <a:spLocks noChangeArrowheads="1"/>
          </p:cNvSpPr>
          <p:nvPr/>
        </p:nvSpPr>
        <p:spPr bwMode="auto">
          <a:xfrm>
            <a:off x="5387975" y="2589213"/>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44" name="Rectangle 231"/>
          <p:cNvSpPr>
            <a:spLocks noChangeArrowheads="1"/>
          </p:cNvSpPr>
          <p:nvPr/>
        </p:nvSpPr>
        <p:spPr bwMode="auto">
          <a:xfrm>
            <a:off x="5486400" y="2732088"/>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45" name="Rectangle 266"/>
          <p:cNvSpPr>
            <a:spLocks noChangeArrowheads="1"/>
          </p:cNvSpPr>
          <p:nvPr/>
        </p:nvSpPr>
        <p:spPr bwMode="auto">
          <a:xfrm>
            <a:off x="2589213" y="4440238"/>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46" name="Rectangle 267"/>
          <p:cNvSpPr>
            <a:spLocks noChangeArrowheads="1"/>
          </p:cNvSpPr>
          <p:nvPr/>
        </p:nvSpPr>
        <p:spPr bwMode="auto">
          <a:xfrm>
            <a:off x="5813425" y="426720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47" name="Rectangle 296"/>
          <p:cNvSpPr>
            <a:spLocks noChangeArrowheads="1"/>
          </p:cNvSpPr>
          <p:nvPr/>
        </p:nvSpPr>
        <p:spPr bwMode="auto">
          <a:xfrm>
            <a:off x="2268538" y="4954588"/>
            <a:ext cx="17462"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48" name="Rectangle 299"/>
          <p:cNvSpPr>
            <a:spLocks noChangeArrowheads="1"/>
          </p:cNvSpPr>
          <p:nvPr/>
        </p:nvSpPr>
        <p:spPr bwMode="auto">
          <a:xfrm>
            <a:off x="2589213" y="4954588"/>
            <a:ext cx="17462"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49" name="Rectangle 316"/>
          <p:cNvSpPr>
            <a:spLocks noChangeArrowheads="1"/>
          </p:cNvSpPr>
          <p:nvPr/>
        </p:nvSpPr>
        <p:spPr bwMode="auto">
          <a:xfrm>
            <a:off x="2073275" y="4870450"/>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50" name="Rectangle 317"/>
          <p:cNvSpPr>
            <a:spLocks noChangeArrowheads="1"/>
          </p:cNvSpPr>
          <p:nvPr/>
        </p:nvSpPr>
        <p:spPr bwMode="auto">
          <a:xfrm>
            <a:off x="2071688" y="5203825"/>
            <a:ext cx="1587"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51" name="Rectangle 328"/>
          <p:cNvSpPr>
            <a:spLocks noChangeArrowheads="1"/>
          </p:cNvSpPr>
          <p:nvPr/>
        </p:nvSpPr>
        <p:spPr bwMode="auto">
          <a:xfrm>
            <a:off x="2589213" y="5505450"/>
            <a:ext cx="1587"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52" name="Rectangle 336"/>
          <p:cNvSpPr>
            <a:spLocks noChangeArrowheads="1"/>
          </p:cNvSpPr>
          <p:nvPr/>
        </p:nvSpPr>
        <p:spPr bwMode="auto">
          <a:xfrm>
            <a:off x="2962275" y="5611813"/>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53" name="Rectangle 338"/>
          <p:cNvSpPr>
            <a:spLocks noChangeArrowheads="1"/>
          </p:cNvSpPr>
          <p:nvPr/>
        </p:nvSpPr>
        <p:spPr bwMode="auto">
          <a:xfrm>
            <a:off x="3444875" y="5473700"/>
            <a:ext cx="1588"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54" name="Rectangle 347"/>
          <p:cNvSpPr>
            <a:spLocks noChangeArrowheads="1"/>
          </p:cNvSpPr>
          <p:nvPr/>
        </p:nvSpPr>
        <p:spPr bwMode="auto">
          <a:xfrm>
            <a:off x="2320925" y="598328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55" name="Rectangle 350"/>
          <p:cNvSpPr>
            <a:spLocks noChangeArrowheads="1"/>
          </p:cNvSpPr>
          <p:nvPr/>
        </p:nvSpPr>
        <p:spPr bwMode="auto">
          <a:xfrm>
            <a:off x="2641600" y="5983288"/>
            <a:ext cx="1905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56" name="Rectangle 352"/>
          <p:cNvSpPr>
            <a:spLocks noChangeArrowheads="1"/>
          </p:cNvSpPr>
          <p:nvPr/>
        </p:nvSpPr>
        <p:spPr bwMode="auto">
          <a:xfrm>
            <a:off x="2589213" y="4972050"/>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57" name="Rectangle 353"/>
          <p:cNvSpPr>
            <a:spLocks noChangeArrowheads="1"/>
          </p:cNvSpPr>
          <p:nvPr/>
        </p:nvSpPr>
        <p:spPr bwMode="auto">
          <a:xfrm>
            <a:off x="7718425" y="497205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58" name="Rectangle 358"/>
          <p:cNvSpPr>
            <a:spLocks noChangeArrowheads="1"/>
          </p:cNvSpPr>
          <p:nvPr/>
        </p:nvSpPr>
        <p:spPr bwMode="auto">
          <a:xfrm>
            <a:off x="2589213" y="5399088"/>
            <a:ext cx="1587"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59" name="Rectangle 359"/>
          <p:cNvSpPr>
            <a:spLocks noChangeArrowheads="1"/>
          </p:cNvSpPr>
          <p:nvPr/>
        </p:nvSpPr>
        <p:spPr bwMode="auto">
          <a:xfrm>
            <a:off x="7718425" y="5399088"/>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60" name="Rectangle 362"/>
          <p:cNvSpPr>
            <a:spLocks noChangeArrowheads="1"/>
          </p:cNvSpPr>
          <p:nvPr/>
        </p:nvSpPr>
        <p:spPr bwMode="auto">
          <a:xfrm>
            <a:off x="2589213" y="5451475"/>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61" name="Rectangle 365"/>
          <p:cNvSpPr>
            <a:spLocks noChangeArrowheads="1"/>
          </p:cNvSpPr>
          <p:nvPr/>
        </p:nvSpPr>
        <p:spPr bwMode="auto">
          <a:xfrm>
            <a:off x="2268538" y="5451475"/>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62" name="Rectangle 398"/>
          <p:cNvSpPr>
            <a:spLocks noChangeArrowheads="1"/>
          </p:cNvSpPr>
          <p:nvPr/>
        </p:nvSpPr>
        <p:spPr bwMode="auto">
          <a:xfrm>
            <a:off x="2641600" y="5983288"/>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63" name="Rectangle 399"/>
          <p:cNvSpPr>
            <a:spLocks noChangeArrowheads="1"/>
          </p:cNvSpPr>
          <p:nvPr/>
        </p:nvSpPr>
        <p:spPr bwMode="auto">
          <a:xfrm>
            <a:off x="3924300" y="5983288"/>
            <a:ext cx="1588" cy="1746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64" name="Rectangle 409"/>
          <p:cNvSpPr>
            <a:spLocks noChangeArrowheads="1"/>
          </p:cNvSpPr>
          <p:nvPr/>
        </p:nvSpPr>
        <p:spPr bwMode="auto">
          <a:xfrm>
            <a:off x="4138613" y="6143625"/>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6165" name="Rectangle 412"/>
          <p:cNvSpPr>
            <a:spLocks noChangeArrowheads="1"/>
          </p:cNvSpPr>
          <p:nvPr/>
        </p:nvSpPr>
        <p:spPr bwMode="auto">
          <a:xfrm>
            <a:off x="4459288" y="6143625"/>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grpSp>
        <p:nvGrpSpPr>
          <p:cNvPr id="176166" name="Group 422"/>
          <p:cNvGrpSpPr>
            <a:grpSpLocks/>
          </p:cNvGrpSpPr>
          <p:nvPr/>
        </p:nvGrpSpPr>
        <p:grpSpPr bwMode="auto">
          <a:xfrm>
            <a:off x="342900" y="915988"/>
            <a:ext cx="9140825" cy="7277100"/>
            <a:chOff x="216" y="593"/>
            <a:chExt cx="5758" cy="4584"/>
          </a:xfrm>
        </p:grpSpPr>
        <p:pic>
          <p:nvPicPr>
            <p:cNvPr id="176175" name="Picture 419" descr="Presentation1"/>
            <p:cNvPicPr>
              <a:picLocks noChangeAspect="1" noChangeArrowheads="1"/>
            </p:cNvPicPr>
            <p:nvPr/>
          </p:nvPicPr>
          <p:blipFill>
            <a:blip r:embed="rId3" cstate="print"/>
            <a:srcRect/>
            <a:stretch>
              <a:fillRect/>
            </a:stretch>
          </p:blipFill>
          <p:spPr bwMode="auto">
            <a:xfrm>
              <a:off x="216" y="858"/>
              <a:ext cx="5758" cy="4319"/>
            </a:xfrm>
            <a:prstGeom prst="rect">
              <a:avLst/>
            </a:prstGeom>
            <a:noFill/>
            <a:ln w="9525">
              <a:noFill/>
              <a:miter lim="800000"/>
              <a:headEnd/>
              <a:tailEnd/>
            </a:ln>
          </p:spPr>
        </p:pic>
        <p:sp>
          <p:nvSpPr>
            <p:cNvPr id="176176" name="Text Box 415"/>
            <p:cNvSpPr txBox="1">
              <a:spLocks noChangeArrowheads="1"/>
            </p:cNvSpPr>
            <p:nvPr/>
          </p:nvSpPr>
          <p:spPr bwMode="auto">
            <a:xfrm>
              <a:off x="1952" y="593"/>
              <a:ext cx="1772" cy="239"/>
            </a:xfrm>
            <a:prstGeom prst="rect">
              <a:avLst/>
            </a:prstGeom>
            <a:solidFill>
              <a:srgbClr val="FFFF8D"/>
            </a:solidFill>
            <a:ln w="12700">
              <a:solidFill>
                <a:schemeClr val="tx1"/>
              </a:solidFill>
              <a:miter lim="800000"/>
              <a:headEnd/>
              <a:tailEnd/>
            </a:ln>
          </p:spPr>
          <p:txBody>
            <a:bodyPr wrap="none">
              <a:spAutoFit/>
            </a:bodyPr>
            <a:lstStyle/>
            <a:p>
              <a:r>
                <a:rPr lang="en-US" b="1" u="none"/>
                <a:t>Structure &amp; Participants</a:t>
              </a:r>
            </a:p>
          </p:txBody>
        </p:sp>
      </p:grpSp>
      <p:grpSp>
        <p:nvGrpSpPr>
          <p:cNvPr id="3" name="Group 427"/>
          <p:cNvGrpSpPr>
            <a:grpSpLocks/>
          </p:cNvGrpSpPr>
          <p:nvPr/>
        </p:nvGrpSpPr>
        <p:grpSpPr bwMode="auto">
          <a:xfrm>
            <a:off x="38100" y="3543300"/>
            <a:ext cx="9140825" cy="7332663"/>
            <a:chOff x="24" y="2232"/>
            <a:chExt cx="5758" cy="4619"/>
          </a:xfrm>
        </p:grpSpPr>
        <p:grpSp>
          <p:nvGrpSpPr>
            <p:cNvPr id="176168" name="Group 424"/>
            <p:cNvGrpSpPr>
              <a:grpSpLocks/>
            </p:cNvGrpSpPr>
            <p:nvPr/>
          </p:nvGrpSpPr>
          <p:grpSpPr bwMode="auto">
            <a:xfrm>
              <a:off x="24" y="2232"/>
              <a:ext cx="5758" cy="4619"/>
              <a:chOff x="24" y="2232"/>
              <a:chExt cx="5758" cy="4619"/>
            </a:xfrm>
          </p:grpSpPr>
          <p:grpSp>
            <p:nvGrpSpPr>
              <p:cNvPr id="176171" name="Group 421"/>
              <p:cNvGrpSpPr>
                <a:grpSpLocks/>
              </p:cNvGrpSpPr>
              <p:nvPr/>
            </p:nvGrpSpPr>
            <p:grpSpPr bwMode="auto">
              <a:xfrm>
                <a:off x="24" y="2320"/>
                <a:ext cx="5758" cy="4531"/>
                <a:chOff x="24" y="2360"/>
                <a:chExt cx="5758" cy="4531"/>
              </a:xfrm>
            </p:grpSpPr>
            <p:pic>
              <p:nvPicPr>
                <p:cNvPr id="176173" name="Picture 420" descr="Presentation1"/>
                <p:cNvPicPr>
                  <a:picLocks noChangeAspect="1" noChangeArrowheads="1"/>
                </p:cNvPicPr>
                <p:nvPr/>
              </p:nvPicPr>
              <p:blipFill>
                <a:blip r:embed="rId4" cstate="print"/>
                <a:srcRect/>
                <a:stretch>
                  <a:fillRect/>
                </a:stretch>
              </p:blipFill>
              <p:spPr bwMode="auto">
                <a:xfrm>
                  <a:off x="24" y="2572"/>
                  <a:ext cx="5758" cy="4319"/>
                </a:xfrm>
                <a:prstGeom prst="rect">
                  <a:avLst/>
                </a:prstGeom>
                <a:noFill/>
                <a:ln w="9525">
                  <a:noFill/>
                  <a:miter lim="800000"/>
                  <a:headEnd/>
                  <a:tailEnd/>
                </a:ln>
              </p:spPr>
            </p:pic>
            <p:sp>
              <p:nvSpPr>
                <p:cNvPr id="176174" name="Text Box 416"/>
                <p:cNvSpPr txBox="1">
                  <a:spLocks noChangeArrowheads="1"/>
                </p:cNvSpPr>
                <p:nvPr/>
              </p:nvSpPr>
              <p:spPr bwMode="auto">
                <a:xfrm>
                  <a:off x="2124" y="2360"/>
                  <a:ext cx="1580" cy="239"/>
                </a:xfrm>
                <a:prstGeom prst="rect">
                  <a:avLst/>
                </a:prstGeom>
                <a:solidFill>
                  <a:srgbClr val="FFFF8D"/>
                </a:solidFill>
                <a:ln w="12700">
                  <a:solidFill>
                    <a:schemeClr val="tx1"/>
                  </a:solidFill>
                  <a:miter lim="800000"/>
                  <a:headEnd/>
                  <a:tailEnd/>
                </a:ln>
              </p:spPr>
              <p:txBody>
                <a:bodyPr wrap="none">
                  <a:spAutoFit/>
                </a:bodyPr>
                <a:lstStyle/>
                <a:p>
                  <a:r>
                    <a:rPr lang="en-US" b="1" u="none"/>
                    <a:t>Dynamic Interactions</a:t>
                  </a:r>
                </a:p>
              </p:txBody>
            </p:sp>
          </p:grpSp>
          <p:sp>
            <p:nvSpPr>
              <p:cNvPr id="176172" name="Line 423"/>
              <p:cNvSpPr>
                <a:spLocks noChangeShapeType="1"/>
              </p:cNvSpPr>
              <p:nvPr/>
            </p:nvSpPr>
            <p:spPr bwMode="auto">
              <a:xfrm>
                <a:off x="2048" y="2232"/>
                <a:ext cx="1692" cy="0"/>
              </a:xfrm>
              <a:prstGeom prst="line">
                <a:avLst/>
              </a:prstGeom>
              <a:noFill/>
              <a:ln w="38100">
                <a:solidFill>
                  <a:srgbClr val="FF3399"/>
                </a:solidFill>
                <a:round/>
                <a:headEnd/>
                <a:tailEnd/>
              </a:ln>
            </p:spPr>
            <p:txBody>
              <a:bodyPr wrap="none"/>
              <a:lstStyle/>
              <a:p>
                <a:endParaRPr lang="en-US"/>
              </a:p>
            </p:txBody>
          </p:sp>
        </p:grpSp>
        <p:sp>
          <p:nvSpPr>
            <p:cNvPr id="176169" name="Rectangle 426"/>
            <p:cNvSpPr>
              <a:spLocks noChangeArrowheads="1"/>
            </p:cNvSpPr>
            <p:nvPr/>
          </p:nvSpPr>
          <p:spPr bwMode="auto">
            <a:xfrm>
              <a:off x="1816" y="4040"/>
              <a:ext cx="688" cy="120"/>
            </a:xfrm>
            <a:prstGeom prst="rect">
              <a:avLst/>
            </a:prstGeom>
            <a:solidFill>
              <a:schemeClr val="bg1"/>
            </a:solidFill>
            <a:ln w="12700">
              <a:noFill/>
              <a:miter lim="800000"/>
              <a:headEnd/>
              <a:tailEnd/>
            </a:ln>
          </p:spPr>
          <p:txBody>
            <a:bodyPr wrap="none" anchor="ctr"/>
            <a:lstStyle/>
            <a:p>
              <a:endParaRPr lang="en-US"/>
            </a:p>
          </p:txBody>
        </p:sp>
        <p:sp>
          <p:nvSpPr>
            <p:cNvPr id="176170" name="Text Box 425"/>
            <p:cNvSpPr txBox="1">
              <a:spLocks noChangeArrowheads="1"/>
            </p:cNvSpPr>
            <p:nvPr/>
          </p:nvSpPr>
          <p:spPr bwMode="auto">
            <a:xfrm>
              <a:off x="1664" y="3981"/>
              <a:ext cx="808" cy="173"/>
            </a:xfrm>
            <a:prstGeom prst="rect">
              <a:avLst/>
            </a:prstGeom>
            <a:noFill/>
            <a:ln w="12700">
              <a:noFill/>
              <a:miter lim="800000"/>
              <a:headEnd/>
              <a:tailEnd/>
            </a:ln>
          </p:spPr>
          <p:txBody>
            <a:bodyPr>
              <a:spAutoFit/>
            </a:bodyPr>
            <a:lstStyle/>
            <a:p>
              <a:pPr>
                <a:spcBef>
                  <a:spcPct val="50000"/>
                </a:spcBef>
              </a:pPr>
              <a:r>
                <a:rPr lang="en-US" sz="1200" b="1" u="none"/>
                <a:t>handle_event()</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Slide Number Placeholder 2"/>
          <p:cNvSpPr>
            <a:spLocks noGrp="1"/>
          </p:cNvSpPr>
          <p:nvPr>
            <p:ph type="sldNum" sz="quarter" idx="10"/>
          </p:nvPr>
        </p:nvSpPr>
        <p:spPr>
          <a:noFill/>
        </p:spPr>
        <p:txBody>
          <a:bodyPr/>
          <a:lstStyle/>
          <a:p>
            <a:fld id="{90996764-3663-44DE-A5B0-40FFC47F8444}" type="slidenum">
              <a:rPr lang="en-US" smtClean="0">
                <a:latin typeface="Arial" pitchFamily="34" charset="0"/>
              </a:rPr>
              <a:pPr/>
              <a:t>169</a:t>
            </a:fld>
            <a:endParaRPr lang="en-US" smtClean="0">
              <a:latin typeface="Arial" pitchFamily="34" charset="0"/>
            </a:endParaRPr>
          </a:p>
        </p:txBody>
      </p:sp>
      <p:pic>
        <p:nvPicPr>
          <p:cNvPr id="177155" name="Picture 719" descr="Presentation1"/>
          <p:cNvPicPr>
            <a:picLocks noChangeAspect="1" noChangeArrowheads="1"/>
          </p:cNvPicPr>
          <p:nvPr/>
        </p:nvPicPr>
        <p:blipFill>
          <a:blip r:embed="rId2" cstate="print"/>
          <a:srcRect/>
          <a:stretch>
            <a:fillRect/>
          </a:stretch>
        </p:blipFill>
        <p:spPr bwMode="auto">
          <a:xfrm>
            <a:off x="3175" y="946150"/>
            <a:ext cx="9140825" cy="6856413"/>
          </a:xfrm>
          <a:prstGeom prst="rect">
            <a:avLst/>
          </a:prstGeom>
          <a:noFill/>
          <a:ln w="9525">
            <a:noFill/>
            <a:miter lim="800000"/>
            <a:headEnd/>
            <a:tailEnd/>
          </a:ln>
        </p:spPr>
      </p:pic>
      <p:sp>
        <p:nvSpPr>
          <p:cNvPr id="177156" name="Rectangle 2"/>
          <p:cNvSpPr>
            <a:spLocks noGrp="1" noChangeArrowheads="1"/>
          </p:cNvSpPr>
          <p:nvPr>
            <p:ph type="title"/>
          </p:nvPr>
        </p:nvSpPr>
        <p:spPr>
          <a:xfrm>
            <a:off x="641350" y="-38100"/>
            <a:ext cx="7924800" cy="914400"/>
          </a:xfrm>
        </p:spPr>
        <p:txBody>
          <a:bodyPr/>
          <a:lstStyle/>
          <a:p>
            <a:pPr>
              <a:lnSpc>
                <a:spcPct val="85000"/>
              </a:lnSpc>
            </a:pPr>
            <a:r>
              <a:rPr lang="en-US" sz="3200" smtClean="0"/>
              <a:t>Applying the Asynchronous Completion Token Pattern in JAWS</a:t>
            </a:r>
          </a:p>
        </p:txBody>
      </p:sp>
      <p:sp>
        <p:nvSpPr>
          <p:cNvPr id="177157" name="Rectangle 584"/>
          <p:cNvSpPr>
            <a:spLocks noChangeArrowheads="1"/>
          </p:cNvSpPr>
          <p:nvPr/>
        </p:nvSpPr>
        <p:spPr bwMode="auto">
          <a:xfrm>
            <a:off x="2322513" y="4457700"/>
            <a:ext cx="17462"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7158" name="Rectangle 586"/>
          <p:cNvSpPr>
            <a:spLocks noChangeArrowheads="1"/>
          </p:cNvSpPr>
          <p:nvPr/>
        </p:nvSpPr>
        <p:spPr bwMode="auto">
          <a:xfrm>
            <a:off x="5954713" y="4722813"/>
            <a:ext cx="19050"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7159" name="Rectangle 588"/>
          <p:cNvSpPr>
            <a:spLocks noChangeArrowheads="1"/>
          </p:cNvSpPr>
          <p:nvPr/>
        </p:nvSpPr>
        <p:spPr bwMode="auto">
          <a:xfrm>
            <a:off x="7419975" y="4457700"/>
            <a:ext cx="17463"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77160" name="Rectangle 684"/>
          <p:cNvSpPr>
            <a:spLocks noChangeArrowheads="1"/>
          </p:cNvSpPr>
          <p:nvPr/>
        </p:nvSpPr>
        <p:spPr bwMode="auto">
          <a:xfrm>
            <a:off x="4192588" y="4457700"/>
            <a:ext cx="17462" cy="15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grpSp>
        <p:nvGrpSpPr>
          <p:cNvPr id="2" name="Group 723"/>
          <p:cNvGrpSpPr>
            <a:grpSpLocks/>
          </p:cNvGrpSpPr>
          <p:nvPr/>
        </p:nvGrpSpPr>
        <p:grpSpPr bwMode="auto">
          <a:xfrm>
            <a:off x="-203200" y="4000500"/>
            <a:ext cx="11509375" cy="6980238"/>
            <a:chOff x="-128" y="2520"/>
            <a:chExt cx="7250" cy="4397"/>
          </a:xfrm>
        </p:grpSpPr>
        <p:grpSp>
          <p:nvGrpSpPr>
            <p:cNvPr id="177162" name="Group 721"/>
            <p:cNvGrpSpPr>
              <a:grpSpLocks/>
            </p:cNvGrpSpPr>
            <p:nvPr/>
          </p:nvGrpSpPr>
          <p:grpSpPr bwMode="auto">
            <a:xfrm>
              <a:off x="-128" y="2598"/>
              <a:ext cx="7250" cy="4319"/>
              <a:chOff x="-128" y="2598"/>
              <a:chExt cx="7250" cy="4319"/>
            </a:xfrm>
          </p:grpSpPr>
          <p:pic>
            <p:nvPicPr>
              <p:cNvPr id="177164" name="Picture 720" descr="Presentation1"/>
              <p:cNvPicPr>
                <a:picLocks noChangeAspect="1" noChangeArrowheads="1"/>
              </p:cNvPicPr>
              <p:nvPr/>
            </p:nvPicPr>
            <p:blipFill>
              <a:blip r:embed="rId4" cstate="print"/>
              <a:srcRect/>
              <a:stretch>
                <a:fillRect/>
              </a:stretch>
            </p:blipFill>
            <p:spPr bwMode="auto">
              <a:xfrm>
                <a:off x="1364" y="2598"/>
                <a:ext cx="5758" cy="4319"/>
              </a:xfrm>
              <a:prstGeom prst="rect">
                <a:avLst/>
              </a:prstGeom>
              <a:noFill/>
              <a:ln w="9525">
                <a:noFill/>
                <a:miter lim="800000"/>
                <a:headEnd/>
                <a:tailEnd/>
              </a:ln>
            </p:spPr>
          </p:pic>
          <p:sp>
            <p:nvSpPr>
              <p:cNvPr id="177165" name="Text Box 717"/>
              <p:cNvSpPr txBox="1">
                <a:spLocks noChangeArrowheads="1"/>
              </p:cNvSpPr>
              <p:nvPr/>
            </p:nvSpPr>
            <p:spPr bwMode="auto">
              <a:xfrm>
                <a:off x="-128" y="2806"/>
                <a:ext cx="1761" cy="1037"/>
              </a:xfrm>
              <a:prstGeom prst="rect">
                <a:avLst/>
              </a:prstGeom>
              <a:noFill/>
              <a:ln w="12700">
                <a:noFill/>
                <a:miter lim="800000"/>
                <a:headEnd/>
                <a:tailEnd/>
              </a:ln>
            </p:spPr>
            <p:txBody>
              <a:bodyPr>
                <a:spAutoFit/>
              </a:bodyPr>
              <a:lstStyle/>
              <a:p>
                <a:pPr algn="ctr"/>
                <a:r>
                  <a:rPr lang="en-US" sz="2400" b="1" i="1" u="none"/>
                  <a:t>Detailed</a:t>
                </a:r>
              </a:p>
              <a:p>
                <a:pPr algn="ctr"/>
                <a:r>
                  <a:rPr lang="en-US" sz="2400" b="1" i="1" u="none"/>
                  <a:t>Interactions</a:t>
                </a:r>
              </a:p>
              <a:p>
                <a:pPr algn="ctr"/>
                <a:r>
                  <a:rPr lang="en-US" b="1" i="1" u="none"/>
                  <a:t>(</a:t>
                </a:r>
                <a:r>
                  <a:rPr lang="en-US" b="1" i="1" u="none">
                    <a:latin typeface="Courier New" pitchFamily="49" charset="0"/>
                  </a:rPr>
                  <a:t>HTTP_Acceptor</a:t>
                </a:r>
              </a:p>
              <a:p>
                <a:pPr algn="ctr"/>
                <a:r>
                  <a:rPr lang="en-US" b="1" i="1" u="none"/>
                  <a:t>is both initiator &amp; completion handler)</a:t>
                </a:r>
              </a:p>
            </p:txBody>
          </p:sp>
        </p:grpSp>
        <p:sp>
          <p:nvSpPr>
            <p:cNvPr id="177163" name="Line 722"/>
            <p:cNvSpPr>
              <a:spLocks noChangeShapeType="1"/>
            </p:cNvSpPr>
            <p:nvPr/>
          </p:nvSpPr>
          <p:spPr bwMode="auto">
            <a:xfrm>
              <a:off x="2216" y="2520"/>
              <a:ext cx="2496" cy="0"/>
            </a:xfrm>
            <a:prstGeom prst="line">
              <a:avLst/>
            </a:prstGeom>
            <a:noFill/>
            <a:ln w="38100">
              <a:solidFill>
                <a:srgbClr val="FF3399"/>
              </a:solidFill>
              <a:round/>
              <a:headEnd/>
              <a:tailEnd/>
            </a:ln>
          </p:spPr>
          <p:txBody>
            <a:bodyPr wrap="none"/>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Slide Number Placeholder 2"/>
          <p:cNvSpPr>
            <a:spLocks noGrp="1"/>
          </p:cNvSpPr>
          <p:nvPr>
            <p:ph type="sldNum" sz="quarter" idx="10"/>
          </p:nvPr>
        </p:nvSpPr>
        <p:spPr>
          <a:noFill/>
        </p:spPr>
        <p:txBody>
          <a:bodyPr/>
          <a:lstStyle/>
          <a:p>
            <a:fld id="{37CB2BDC-FD49-4D17-8E98-6D364834858E}" type="slidenum">
              <a:rPr lang="en-US" smtClean="0">
                <a:latin typeface="Arial" pitchFamily="34" charset="0"/>
              </a:rPr>
              <a:pPr/>
              <a:t>17</a:t>
            </a:fld>
            <a:endParaRPr lang="en-US" smtClean="0">
              <a:latin typeface="Arial" pitchFamily="34" charset="0"/>
            </a:endParaRPr>
          </a:p>
        </p:txBody>
      </p:sp>
      <p:grpSp>
        <p:nvGrpSpPr>
          <p:cNvPr id="25603" name="Group 2"/>
          <p:cNvGrpSpPr>
            <a:grpSpLocks/>
          </p:cNvGrpSpPr>
          <p:nvPr/>
        </p:nvGrpSpPr>
        <p:grpSpPr bwMode="auto">
          <a:xfrm>
            <a:off x="0" y="849313"/>
            <a:ext cx="9144000" cy="6008687"/>
            <a:chOff x="0" y="535"/>
            <a:chExt cx="5760" cy="3785"/>
          </a:xfrm>
        </p:grpSpPr>
        <p:pic>
          <p:nvPicPr>
            <p:cNvPr id="25627" name="Picture 3" descr="SCUDtel"/>
            <p:cNvPicPr>
              <a:picLocks noChangeAspect="1" noChangeArrowheads="1"/>
            </p:cNvPicPr>
            <p:nvPr/>
          </p:nvPicPr>
          <p:blipFill>
            <a:blip r:embed="rId3" cstate="print"/>
            <a:srcRect/>
            <a:stretch>
              <a:fillRect/>
            </a:stretch>
          </p:blipFill>
          <p:spPr bwMode="auto">
            <a:xfrm>
              <a:off x="0" y="535"/>
              <a:ext cx="5760" cy="3785"/>
            </a:xfrm>
            <a:prstGeom prst="rect">
              <a:avLst/>
            </a:prstGeom>
            <a:noFill/>
            <a:ln w="9525">
              <a:noFill/>
              <a:miter lim="800000"/>
              <a:headEnd/>
              <a:tailEnd/>
            </a:ln>
          </p:spPr>
        </p:pic>
        <p:sp>
          <p:nvSpPr>
            <p:cNvPr id="25628" name="Text Box 4"/>
            <p:cNvSpPr txBox="1">
              <a:spLocks noChangeArrowheads="1"/>
            </p:cNvSpPr>
            <p:nvPr/>
          </p:nvSpPr>
          <p:spPr bwMode="auto">
            <a:xfrm>
              <a:off x="1193" y="3609"/>
              <a:ext cx="4547" cy="634"/>
            </a:xfrm>
            <a:prstGeom prst="rect">
              <a:avLst/>
            </a:prstGeom>
            <a:noFill/>
            <a:ln w="12700">
              <a:noFill/>
              <a:miter lim="800000"/>
              <a:headEnd/>
              <a:tailEnd/>
            </a:ln>
          </p:spPr>
          <p:txBody>
            <a:bodyPr wrap="none">
              <a:spAutoFit/>
            </a:bodyPr>
            <a:lstStyle/>
            <a:p>
              <a:r>
                <a:rPr lang="en-US" sz="2000" b="1" u="none">
                  <a:solidFill>
                    <a:schemeClr val="bg1"/>
                  </a:solidFill>
                </a:rPr>
                <a:t>Time-critical targets require immediate response because:</a:t>
              </a:r>
            </a:p>
            <a:p>
              <a:pPr>
                <a:buFontTx/>
                <a:buChar char="•"/>
              </a:pPr>
              <a:r>
                <a:rPr lang="en-US" sz="2000" b="1" u="none">
                  <a:solidFill>
                    <a:schemeClr val="bg1"/>
                  </a:solidFill>
                </a:rPr>
                <a:t>They pose a clear &amp; present danger to friendly forces &amp;</a:t>
              </a:r>
            </a:p>
            <a:p>
              <a:pPr>
                <a:buFontTx/>
                <a:buChar char="•"/>
              </a:pPr>
              <a:r>
                <a:rPr lang="en-US" sz="2000" b="1" u="none">
                  <a:solidFill>
                    <a:schemeClr val="bg1"/>
                  </a:solidFill>
                </a:rPr>
                <a:t>Are highly lucrative, fleeting targets of opportunity</a:t>
              </a:r>
            </a:p>
          </p:txBody>
        </p:sp>
      </p:grpSp>
      <p:sp>
        <p:nvSpPr>
          <p:cNvPr id="25604" name="Rectangle 5"/>
          <p:cNvSpPr>
            <a:spLocks noGrp="1" noChangeArrowheads="1"/>
          </p:cNvSpPr>
          <p:nvPr>
            <p:ph type="title"/>
          </p:nvPr>
        </p:nvSpPr>
        <p:spPr>
          <a:xfrm>
            <a:off x="127000" y="-12700"/>
            <a:ext cx="9144000" cy="914400"/>
          </a:xfrm>
        </p:spPr>
        <p:txBody>
          <a:bodyPr/>
          <a:lstStyle/>
          <a:p>
            <a:pPr algn="l">
              <a:lnSpc>
                <a:spcPct val="85000"/>
              </a:lnSpc>
            </a:pPr>
            <a:r>
              <a:rPr lang="en-US" sz="2000" i="1" smtClean="0"/>
              <a:t>Example:</a:t>
            </a:r>
            <a:r>
              <a:rPr lang="en-US" sz="2000" smtClean="0"/>
              <a:t/>
            </a:r>
            <a:br>
              <a:rPr lang="en-US" sz="2000" smtClean="0"/>
            </a:br>
            <a:r>
              <a:rPr lang="en-US" smtClean="0"/>
              <a:t>Applying COTS to Time-Critical Targets</a:t>
            </a:r>
          </a:p>
        </p:txBody>
      </p:sp>
      <p:grpSp>
        <p:nvGrpSpPr>
          <p:cNvPr id="3" name="Group 6"/>
          <p:cNvGrpSpPr>
            <a:grpSpLocks/>
          </p:cNvGrpSpPr>
          <p:nvPr/>
        </p:nvGrpSpPr>
        <p:grpSpPr bwMode="auto">
          <a:xfrm>
            <a:off x="-9525" y="844550"/>
            <a:ext cx="9302750" cy="5975350"/>
            <a:chOff x="-6" y="532"/>
            <a:chExt cx="5860" cy="3764"/>
          </a:xfrm>
        </p:grpSpPr>
        <p:sp>
          <p:nvSpPr>
            <p:cNvPr id="25606" name="Rectangle 7"/>
            <p:cNvSpPr>
              <a:spLocks noChangeArrowheads="1"/>
            </p:cNvSpPr>
            <p:nvPr/>
          </p:nvSpPr>
          <p:spPr bwMode="auto">
            <a:xfrm>
              <a:off x="1" y="536"/>
              <a:ext cx="5759" cy="3760"/>
            </a:xfrm>
            <a:prstGeom prst="rect">
              <a:avLst/>
            </a:prstGeom>
            <a:solidFill>
              <a:schemeClr val="bg1"/>
            </a:solidFill>
            <a:ln w="12700">
              <a:noFill/>
              <a:miter lim="800000"/>
              <a:headEnd/>
              <a:tailEnd/>
            </a:ln>
          </p:spPr>
          <p:txBody>
            <a:bodyPr rot="10800000" wrap="none" anchor="ctr"/>
            <a:lstStyle/>
            <a:p>
              <a:endParaRPr lang="en-US"/>
            </a:p>
          </p:txBody>
        </p:sp>
        <p:sp>
          <p:nvSpPr>
            <p:cNvPr id="25607" name="Rectangle 8"/>
            <p:cNvSpPr>
              <a:spLocks noChangeArrowheads="1"/>
            </p:cNvSpPr>
            <p:nvPr/>
          </p:nvSpPr>
          <p:spPr bwMode="auto">
            <a:xfrm>
              <a:off x="1529" y="3203"/>
              <a:ext cx="2152" cy="476"/>
            </a:xfrm>
            <a:prstGeom prst="rect">
              <a:avLst/>
            </a:prstGeom>
            <a:noFill/>
            <a:ln w="9525">
              <a:noFill/>
              <a:miter lim="800000"/>
              <a:headEnd/>
              <a:tailEnd/>
            </a:ln>
          </p:spPr>
          <p:txBody>
            <a:bodyPr/>
            <a:lstStyle/>
            <a:p>
              <a:endParaRPr lang="en-US"/>
            </a:p>
          </p:txBody>
        </p:sp>
        <p:grpSp>
          <p:nvGrpSpPr>
            <p:cNvPr id="25608" name="Group 9"/>
            <p:cNvGrpSpPr>
              <a:grpSpLocks/>
            </p:cNvGrpSpPr>
            <p:nvPr/>
          </p:nvGrpSpPr>
          <p:grpSpPr bwMode="auto">
            <a:xfrm>
              <a:off x="304" y="561"/>
              <a:ext cx="5458" cy="2961"/>
              <a:chOff x="0" y="810"/>
              <a:chExt cx="5458" cy="2961"/>
            </a:xfrm>
          </p:grpSpPr>
          <p:grpSp>
            <p:nvGrpSpPr>
              <p:cNvPr id="25621" name="Group 10"/>
              <p:cNvGrpSpPr>
                <a:grpSpLocks/>
              </p:cNvGrpSpPr>
              <p:nvPr/>
            </p:nvGrpSpPr>
            <p:grpSpPr bwMode="auto">
              <a:xfrm>
                <a:off x="0" y="810"/>
                <a:ext cx="5458" cy="2961"/>
                <a:chOff x="-179" y="736"/>
                <a:chExt cx="3852" cy="1745"/>
              </a:xfrm>
            </p:grpSpPr>
            <p:grpSp>
              <p:nvGrpSpPr>
                <p:cNvPr id="25623" name="Group 11"/>
                <p:cNvGrpSpPr>
                  <a:grpSpLocks/>
                </p:cNvGrpSpPr>
                <p:nvPr/>
              </p:nvGrpSpPr>
              <p:grpSpPr bwMode="auto">
                <a:xfrm>
                  <a:off x="-179" y="736"/>
                  <a:ext cx="3852" cy="1745"/>
                  <a:chOff x="-99" y="800"/>
                  <a:chExt cx="3852" cy="2267"/>
                </a:xfrm>
              </p:grpSpPr>
              <p:pic>
                <p:nvPicPr>
                  <p:cNvPr id="25625" name="Picture 12"/>
                  <p:cNvPicPr>
                    <a:picLocks noChangeAspect="1" noChangeArrowheads="1"/>
                  </p:cNvPicPr>
                  <p:nvPr/>
                </p:nvPicPr>
                <p:blipFill>
                  <a:blip r:embed="rId4" cstate="print"/>
                  <a:srcRect/>
                  <a:stretch>
                    <a:fillRect/>
                  </a:stretch>
                </p:blipFill>
                <p:spPr bwMode="auto">
                  <a:xfrm>
                    <a:off x="-99" y="800"/>
                    <a:ext cx="3852" cy="2267"/>
                  </a:xfrm>
                  <a:prstGeom prst="rect">
                    <a:avLst/>
                  </a:prstGeom>
                  <a:noFill/>
                  <a:ln w="9525">
                    <a:noFill/>
                    <a:miter lim="800000"/>
                    <a:headEnd/>
                    <a:tailEnd/>
                  </a:ln>
                </p:spPr>
              </p:pic>
              <p:sp>
                <p:nvSpPr>
                  <p:cNvPr id="25626" name="Rectangle 13"/>
                  <p:cNvSpPr>
                    <a:spLocks noChangeArrowheads="1"/>
                  </p:cNvSpPr>
                  <p:nvPr/>
                </p:nvSpPr>
                <p:spPr bwMode="auto">
                  <a:xfrm>
                    <a:off x="2744" y="848"/>
                    <a:ext cx="824" cy="408"/>
                  </a:xfrm>
                  <a:prstGeom prst="rect">
                    <a:avLst/>
                  </a:prstGeom>
                  <a:solidFill>
                    <a:schemeClr val="bg1"/>
                  </a:solidFill>
                  <a:ln w="12700">
                    <a:noFill/>
                    <a:miter lim="800000"/>
                    <a:headEnd/>
                    <a:tailEnd/>
                  </a:ln>
                </p:spPr>
                <p:txBody>
                  <a:bodyPr rot="10800000" wrap="none" anchor="ctr"/>
                  <a:lstStyle/>
                  <a:p>
                    <a:endParaRPr lang="en-US"/>
                  </a:p>
                </p:txBody>
              </p:sp>
            </p:grpSp>
            <p:sp>
              <p:nvSpPr>
                <p:cNvPr id="25624" name="Rectangle 14"/>
                <p:cNvSpPr>
                  <a:spLocks noChangeArrowheads="1"/>
                </p:cNvSpPr>
                <p:nvPr/>
              </p:nvSpPr>
              <p:spPr bwMode="auto">
                <a:xfrm>
                  <a:off x="3536" y="1240"/>
                  <a:ext cx="112" cy="328"/>
                </a:xfrm>
                <a:prstGeom prst="rect">
                  <a:avLst/>
                </a:prstGeom>
                <a:solidFill>
                  <a:schemeClr val="bg1"/>
                </a:solidFill>
                <a:ln w="12700">
                  <a:noFill/>
                  <a:miter lim="800000"/>
                  <a:headEnd/>
                  <a:tailEnd/>
                </a:ln>
              </p:spPr>
              <p:txBody>
                <a:bodyPr rot="10800000" wrap="none" anchor="ctr"/>
                <a:lstStyle/>
                <a:p>
                  <a:endParaRPr lang="en-US"/>
                </a:p>
              </p:txBody>
            </p:sp>
          </p:grpSp>
          <p:sp>
            <p:nvSpPr>
              <p:cNvPr id="25622" name="Rectangle 15"/>
              <p:cNvSpPr>
                <a:spLocks noChangeArrowheads="1"/>
              </p:cNvSpPr>
              <p:nvPr/>
            </p:nvSpPr>
            <p:spPr bwMode="auto">
              <a:xfrm>
                <a:off x="190" y="3441"/>
                <a:ext cx="1975" cy="248"/>
              </a:xfrm>
              <a:prstGeom prst="rect">
                <a:avLst/>
              </a:prstGeom>
              <a:solidFill>
                <a:schemeClr val="bg1"/>
              </a:solidFill>
              <a:ln w="12700">
                <a:noFill/>
                <a:miter lim="800000"/>
                <a:headEnd/>
                <a:tailEnd/>
              </a:ln>
            </p:spPr>
            <p:txBody>
              <a:bodyPr rot="10800000" wrap="none" anchor="ctr"/>
              <a:lstStyle/>
              <a:p>
                <a:endParaRPr lang="en-US"/>
              </a:p>
            </p:txBody>
          </p:sp>
        </p:grpSp>
        <p:grpSp>
          <p:nvGrpSpPr>
            <p:cNvPr id="25609" name="Group 16"/>
            <p:cNvGrpSpPr>
              <a:grpSpLocks/>
            </p:cNvGrpSpPr>
            <p:nvPr/>
          </p:nvGrpSpPr>
          <p:grpSpPr bwMode="auto">
            <a:xfrm>
              <a:off x="-6" y="532"/>
              <a:ext cx="5860" cy="953"/>
              <a:chOff x="12" y="741"/>
              <a:chExt cx="5860" cy="953"/>
            </a:xfrm>
          </p:grpSpPr>
          <p:sp>
            <p:nvSpPr>
              <p:cNvPr id="25617" name="Rectangle 17"/>
              <p:cNvSpPr>
                <a:spLocks noChangeArrowheads="1"/>
              </p:cNvSpPr>
              <p:nvPr/>
            </p:nvSpPr>
            <p:spPr bwMode="auto">
              <a:xfrm>
                <a:off x="509" y="801"/>
                <a:ext cx="4379" cy="519"/>
              </a:xfrm>
              <a:prstGeom prst="rect">
                <a:avLst/>
              </a:prstGeom>
              <a:noFill/>
              <a:ln w="9525">
                <a:noFill/>
                <a:miter lim="800000"/>
                <a:headEnd/>
                <a:tailEnd/>
              </a:ln>
            </p:spPr>
            <p:txBody>
              <a:bodyPr/>
              <a:lstStyle/>
              <a:p>
                <a:endParaRPr lang="en-US"/>
              </a:p>
            </p:txBody>
          </p:sp>
          <p:sp>
            <p:nvSpPr>
              <p:cNvPr id="25618" name="Text Box 18"/>
              <p:cNvSpPr txBox="1">
                <a:spLocks noChangeArrowheads="1"/>
              </p:cNvSpPr>
              <p:nvPr/>
            </p:nvSpPr>
            <p:spPr bwMode="auto">
              <a:xfrm>
                <a:off x="3510" y="741"/>
                <a:ext cx="2362" cy="596"/>
              </a:xfrm>
              <a:prstGeom prst="rect">
                <a:avLst/>
              </a:prstGeom>
              <a:noFill/>
              <a:ln w="12700">
                <a:noFill/>
                <a:miter lim="800000"/>
                <a:headEnd/>
                <a:tailEnd/>
              </a:ln>
            </p:spPr>
            <p:txBody>
              <a:bodyPr>
                <a:spAutoFit/>
              </a:bodyPr>
              <a:lstStyle/>
              <a:p>
                <a:pPr marL="177800" indent="-177800"/>
                <a:endParaRPr lang="en-US" sz="2000" b="1" u="none"/>
              </a:p>
              <a:p>
                <a:pPr marL="177800" indent="-177800">
                  <a:buFontTx/>
                  <a:buChar char="•"/>
                </a:pPr>
                <a:endParaRPr lang="en-US" u="none"/>
              </a:p>
              <a:p>
                <a:pPr marL="177800" indent="-177800">
                  <a:buFontTx/>
                  <a:buChar char="•"/>
                </a:pPr>
                <a:endParaRPr lang="en-US" u="none"/>
              </a:p>
            </p:txBody>
          </p:sp>
          <p:sp>
            <p:nvSpPr>
              <p:cNvPr id="25619" name="Text Box 19"/>
              <p:cNvSpPr txBox="1">
                <a:spLocks noChangeArrowheads="1"/>
              </p:cNvSpPr>
              <p:nvPr/>
            </p:nvSpPr>
            <p:spPr bwMode="auto">
              <a:xfrm>
                <a:off x="4271" y="804"/>
                <a:ext cx="1322" cy="577"/>
              </a:xfrm>
              <a:prstGeom prst="rect">
                <a:avLst/>
              </a:prstGeom>
              <a:solidFill>
                <a:schemeClr val="bg1"/>
              </a:solidFill>
              <a:ln w="12700">
                <a:noFill/>
                <a:miter lim="800000"/>
                <a:headEnd/>
                <a:tailEnd/>
              </a:ln>
            </p:spPr>
            <p:txBody>
              <a:bodyPr>
                <a:spAutoFit/>
              </a:bodyPr>
              <a:lstStyle/>
              <a:p>
                <a:r>
                  <a:rPr lang="en-US" b="1" i="1" u="none"/>
                  <a:t>Challenges are  also relevant to TBMD &amp; NMD</a:t>
                </a:r>
              </a:p>
            </p:txBody>
          </p:sp>
          <p:sp>
            <p:nvSpPr>
              <p:cNvPr id="25620" name="Text Box 20"/>
              <p:cNvSpPr txBox="1">
                <a:spLocks noChangeArrowheads="1"/>
              </p:cNvSpPr>
              <p:nvPr/>
            </p:nvSpPr>
            <p:spPr bwMode="auto">
              <a:xfrm>
                <a:off x="12" y="744"/>
                <a:ext cx="1202" cy="950"/>
              </a:xfrm>
              <a:prstGeom prst="rect">
                <a:avLst/>
              </a:prstGeom>
              <a:solidFill>
                <a:srgbClr val="FFFF9F"/>
              </a:solidFill>
              <a:ln w="12700">
                <a:solidFill>
                  <a:schemeClr val="tx1"/>
                </a:solidFill>
                <a:miter lim="800000"/>
                <a:headEnd/>
                <a:tailEnd/>
              </a:ln>
            </p:spPr>
            <p:txBody>
              <a:bodyPr>
                <a:spAutoFit/>
              </a:bodyPr>
              <a:lstStyle/>
              <a:p>
                <a:pPr marL="115888" indent="-115888"/>
                <a:r>
                  <a:rPr lang="en-US" sz="2000" b="1" u="none"/>
                  <a:t>Goals</a:t>
                </a:r>
              </a:p>
              <a:p>
                <a:pPr marL="115888" indent="-115888">
                  <a:buFontTx/>
                  <a:buChar char="•"/>
                </a:pPr>
                <a:r>
                  <a:rPr lang="en-US" u="none"/>
                  <a:t>Detect, identify, track, &amp; destroy time-critical targets</a:t>
                </a:r>
              </a:p>
            </p:txBody>
          </p:sp>
        </p:grpSp>
        <p:grpSp>
          <p:nvGrpSpPr>
            <p:cNvPr id="25610" name="Group 21"/>
            <p:cNvGrpSpPr>
              <a:grpSpLocks/>
            </p:cNvGrpSpPr>
            <p:nvPr/>
          </p:nvGrpSpPr>
          <p:grpSpPr bwMode="auto">
            <a:xfrm>
              <a:off x="0" y="2373"/>
              <a:ext cx="2555" cy="1857"/>
              <a:chOff x="0" y="2481"/>
              <a:chExt cx="2555" cy="1857"/>
            </a:xfrm>
          </p:grpSpPr>
          <p:sp>
            <p:nvSpPr>
              <p:cNvPr id="25615" name="Text Box 22"/>
              <p:cNvSpPr txBox="1">
                <a:spLocks noChangeArrowheads="1"/>
              </p:cNvSpPr>
              <p:nvPr/>
            </p:nvSpPr>
            <p:spPr bwMode="auto">
              <a:xfrm>
                <a:off x="21" y="2936"/>
                <a:ext cx="2534" cy="1402"/>
              </a:xfrm>
              <a:prstGeom prst="rect">
                <a:avLst/>
              </a:prstGeom>
              <a:noFill/>
              <a:ln w="12700">
                <a:noFill/>
                <a:miter lim="800000"/>
                <a:headEnd/>
                <a:tailEnd/>
              </a:ln>
            </p:spPr>
            <p:txBody>
              <a:bodyPr>
                <a:spAutoFit/>
              </a:bodyPr>
              <a:lstStyle/>
              <a:p>
                <a:pPr marL="173038" indent="-173038" defTabSz="623888">
                  <a:buFontTx/>
                  <a:buChar char="•"/>
                  <a:tabLst>
                    <a:tab pos="230188" algn="l"/>
                  </a:tabLst>
                </a:pPr>
                <a:r>
                  <a:rPr lang="en-US" sz="2000" u="none"/>
                  <a:t>Real-time mission-critical sensor-to-shooter needs</a:t>
                </a:r>
              </a:p>
              <a:p>
                <a:pPr marL="173038" indent="-173038" defTabSz="623888">
                  <a:buFontTx/>
                  <a:buChar char="•"/>
                  <a:tabLst>
                    <a:tab pos="230188" algn="l"/>
                  </a:tabLst>
                </a:pPr>
                <a:r>
                  <a:rPr lang="en-US" sz="2000" u="none"/>
                  <a:t>Highly dynamic QoS requirements &amp; environmental conditions</a:t>
                </a:r>
              </a:p>
              <a:p>
                <a:pPr marL="173038" indent="-173038" defTabSz="623888">
                  <a:buFontTx/>
                  <a:buChar char="•"/>
                  <a:tabLst>
                    <a:tab pos="230188" algn="l"/>
                  </a:tabLst>
                </a:pPr>
                <a:r>
                  <a:rPr lang="en-US" sz="2000" u="none"/>
                  <a:t>Multi-service &amp; asset coordination</a:t>
                </a:r>
                <a:endParaRPr lang="en-US" u="none"/>
              </a:p>
            </p:txBody>
          </p:sp>
          <p:sp>
            <p:nvSpPr>
              <p:cNvPr id="25616" name="Rectangle 23"/>
              <p:cNvSpPr>
                <a:spLocks noChangeArrowheads="1"/>
              </p:cNvSpPr>
              <p:nvPr/>
            </p:nvSpPr>
            <p:spPr bwMode="auto">
              <a:xfrm>
                <a:off x="0" y="2481"/>
                <a:ext cx="1915" cy="518"/>
              </a:xfrm>
              <a:prstGeom prst="rect">
                <a:avLst/>
              </a:prstGeom>
              <a:noFill/>
              <a:ln w="12700">
                <a:noFill/>
                <a:miter lim="800000"/>
                <a:headEnd/>
                <a:tailEnd/>
              </a:ln>
            </p:spPr>
            <p:txBody>
              <a:bodyPr>
                <a:spAutoFit/>
              </a:bodyPr>
              <a:lstStyle/>
              <a:p>
                <a:r>
                  <a:rPr lang="en-US" sz="2400" b="1" u="none"/>
                  <a:t>Key System Characteristics</a:t>
                </a:r>
              </a:p>
            </p:txBody>
          </p:sp>
        </p:grpSp>
        <p:grpSp>
          <p:nvGrpSpPr>
            <p:cNvPr id="25611" name="Group 24"/>
            <p:cNvGrpSpPr>
              <a:grpSpLocks/>
            </p:cNvGrpSpPr>
            <p:nvPr/>
          </p:nvGrpSpPr>
          <p:grpSpPr bwMode="auto">
            <a:xfrm>
              <a:off x="2419" y="3306"/>
              <a:ext cx="3245" cy="905"/>
              <a:chOff x="2419" y="3264"/>
              <a:chExt cx="3245" cy="905"/>
            </a:xfrm>
          </p:grpSpPr>
          <p:sp>
            <p:nvSpPr>
              <p:cNvPr id="25612" name="Rectangle 25"/>
              <p:cNvSpPr>
                <a:spLocks noChangeArrowheads="1"/>
              </p:cNvSpPr>
              <p:nvPr/>
            </p:nvSpPr>
            <p:spPr bwMode="auto">
              <a:xfrm>
                <a:off x="2419" y="3264"/>
                <a:ext cx="2814" cy="288"/>
              </a:xfrm>
              <a:prstGeom prst="rect">
                <a:avLst/>
              </a:prstGeom>
              <a:solidFill>
                <a:schemeClr val="bg1"/>
              </a:solidFill>
              <a:ln w="12700">
                <a:noFill/>
                <a:miter lim="800000"/>
                <a:headEnd/>
                <a:tailEnd/>
              </a:ln>
            </p:spPr>
            <p:txBody>
              <a:bodyPr>
                <a:spAutoFit/>
              </a:bodyPr>
              <a:lstStyle/>
              <a:p>
                <a:r>
                  <a:rPr lang="en-US" sz="2400" b="1" u="none"/>
                  <a:t>Key Solution Characteristics</a:t>
                </a:r>
              </a:p>
            </p:txBody>
          </p:sp>
          <p:sp>
            <p:nvSpPr>
              <p:cNvPr id="1585178" name="Text Box 26"/>
              <p:cNvSpPr txBox="1">
                <a:spLocks noChangeArrowheads="1"/>
              </p:cNvSpPr>
              <p:nvPr/>
            </p:nvSpPr>
            <p:spPr bwMode="auto">
              <a:xfrm>
                <a:off x="4047" y="3538"/>
                <a:ext cx="1617" cy="612"/>
              </a:xfrm>
              <a:prstGeom prst="rect">
                <a:avLst/>
              </a:prstGeom>
              <a:solidFill>
                <a:srgbClr val="CCFFFF"/>
              </a:solidFill>
              <a:ln w="12700">
                <a:solidFill>
                  <a:schemeClr val="tx1"/>
                </a:solidFill>
                <a:miter lim="800000"/>
                <a:headEnd/>
                <a:tailEnd/>
              </a:ln>
              <a:effectLst>
                <a:outerShdw dist="35921" dir="2700000" algn="ctr" rotWithShape="0">
                  <a:schemeClr val="bg2"/>
                </a:outerShdw>
              </a:effectLst>
            </p:spPr>
            <p:txBody>
              <a:bodyPr wrap="none">
                <a:spAutoFit/>
              </a:bodyPr>
              <a:lstStyle/>
              <a:p>
                <a:pPr marL="111125" indent="-111125">
                  <a:lnSpc>
                    <a:spcPct val="95000"/>
                  </a:lnSpc>
                  <a:buFontTx/>
                  <a:buChar char="•"/>
                  <a:defRPr/>
                </a:pPr>
                <a:r>
                  <a:rPr lang="en-US" sz="2000" u="none">
                    <a:latin typeface="Arial" charset="0"/>
                  </a:rPr>
                  <a:t>Efficient &amp; scalable</a:t>
                </a:r>
              </a:p>
              <a:p>
                <a:pPr marL="111125" indent="-111125">
                  <a:lnSpc>
                    <a:spcPct val="95000"/>
                  </a:lnSpc>
                  <a:buFontTx/>
                  <a:buChar char="•"/>
                  <a:defRPr/>
                </a:pPr>
                <a:r>
                  <a:rPr lang="en-US" sz="2000" u="none">
                    <a:latin typeface="Arial" charset="0"/>
                  </a:rPr>
                  <a:t>Affordable &amp; flexible</a:t>
                </a:r>
              </a:p>
              <a:p>
                <a:pPr marL="111125" indent="-111125">
                  <a:lnSpc>
                    <a:spcPct val="95000"/>
                  </a:lnSpc>
                  <a:buFontTx/>
                  <a:buChar char="•"/>
                  <a:defRPr/>
                </a:pPr>
                <a:r>
                  <a:rPr lang="en-US" sz="2000" u="none">
                    <a:latin typeface="Arial" charset="0"/>
                  </a:rPr>
                  <a:t>COTS-based</a:t>
                </a:r>
              </a:p>
            </p:txBody>
          </p:sp>
          <p:sp>
            <p:nvSpPr>
              <p:cNvPr id="1585179" name="Text Box 27"/>
              <p:cNvSpPr txBox="1">
                <a:spLocks noChangeArrowheads="1"/>
              </p:cNvSpPr>
              <p:nvPr/>
            </p:nvSpPr>
            <p:spPr bwMode="auto">
              <a:xfrm>
                <a:off x="2488" y="3546"/>
                <a:ext cx="1506" cy="623"/>
              </a:xfrm>
              <a:prstGeom prst="rect">
                <a:avLst/>
              </a:prstGeom>
              <a:solidFill>
                <a:srgbClr val="CCFFFF"/>
              </a:solidFill>
              <a:ln w="12700">
                <a:solidFill>
                  <a:schemeClr val="tx1"/>
                </a:solidFill>
                <a:miter lim="800000"/>
                <a:headEnd/>
                <a:tailEnd/>
              </a:ln>
              <a:effectLst>
                <a:outerShdw dist="35921" dir="2700000" algn="ctr" rotWithShape="0">
                  <a:schemeClr val="bg2"/>
                </a:outerShdw>
              </a:effectLst>
            </p:spPr>
            <p:txBody>
              <a:bodyPr wrap="none">
                <a:spAutoFit/>
              </a:bodyPr>
              <a:lstStyle/>
              <a:p>
                <a:pPr marL="111125" indent="-111125">
                  <a:buFontTx/>
                  <a:buChar char="•"/>
                  <a:defRPr/>
                </a:pPr>
                <a:r>
                  <a:rPr lang="en-US" u="none">
                    <a:latin typeface="Arial" charset="0"/>
                  </a:rPr>
                  <a:t>Adaptive &amp; reflective</a:t>
                </a:r>
              </a:p>
              <a:p>
                <a:pPr marL="111125" indent="-111125">
                  <a:buFontTx/>
                  <a:buChar char="•"/>
                  <a:defRPr/>
                </a:pPr>
                <a:r>
                  <a:rPr lang="en-US" sz="2000" u="none">
                    <a:latin typeface="Arial" charset="0"/>
                  </a:rPr>
                  <a:t>High confidence </a:t>
                </a:r>
              </a:p>
              <a:p>
                <a:pPr marL="111125" indent="-111125">
                  <a:buFontTx/>
                  <a:buChar char="•"/>
                  <a:defRPr/>
                </a:pPr>
                <a:r>
                  <a:rPr lang="en-US" sz="2000" u="none">
                    <a:latin typeface="Arial" charset="0"/>
                  </a:rPr>
                  <a:t>Safety critical</a:t>
                </a:r>
              </a:p>
            </p:txBody>
          </p:sp>
        </p:gr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Slide Number Placeholder 2"/>
          <p:cNvSpPr>
            <a:spLocks noGrp="1"/>
          </p:cNvSpPr>
          <p:nvPr>
            <p:ph type="sldNum" sz="quarter" idx="10"/>
          </p:nvPr>
        </p:nvSpPr>
        <p:spPr>
          <a:noFill/>
        </p:spPr>
        <p:txBody>
          <a:bodyPr/>
          <a:lstStyle/>
          <a:p>
            <a:fld id="{9C6D5954-B5B2-42F5-9D4F-49B150278D86}" type="slidenum">
              <a:rPr lang="en-US" smtClean="0">
                <a:latin typeface="Arial" pitchFamily="34" charset="0"/>
              </a:rPr>
              <a:pPr/>
              <a:t>170</a:t>
            </a:fld>
            <a:endParaRPr lang="en-US" smtClean="0">
              <a:latin typeface="Arial" pitchFamily="34" charset="0"/>
            </a:endParaRPr>
          </a:p>
        </p:txBody>
      </p:sp>
      <p:sp>
        <p:nvSpPr>
          <p:cNvPr id="178179" name="Rectangle 2"/>
          <p:cNvSpPr>
            <a:spLocks noGrp="1" noChangeArrowheads="1"/>
          </p:cNvSpPr>
          <p:nvPr>
            <p:ph type="title"/>
          </p:nvPr>
        </p:nvSpPr>
        <p:spPr>
          <a:xfrm>
            <a:off x="619125" y="-38100"/>
            <a:ext cx="7924800" cy="914400"/>
          </a:xfrm>
        </p:spPr>
        <p:txBody>
          <a:bodyPr/>
          <a:lstStyle/>
          <a:p>
            <a:pPr>
              <a:lnSpc>
                <a:spcPct val="85000"/>
              </a:lnSpc>
            </a:pPr>
            <a:r>
              <a:rPr lang="en-US" sz="3200" smtClean="0"/>
              <a:t>Pros &amp; Cons of Asynchronous Completion Token Pattern</a:t>
            </a:r>
          </a:p>
        </p:txBody>
      </p:sp>
      <p:sp>
        <p:nvSpPr>
          <p:cNvPr id="178180" name="Rectangle 3"/>
          <p:cNvSpPr>
            <a:spLocks noChangeArrowheads="1"/>
          </p:cNvSpPr>
          <p:nvPr/>
        </p:nvSpPr>
        <p:spPr bwMode="auto">
          <a:xfrm>
            <a:off x="4572000" y="842963"/>
            <a:ext cx="4572000" cy="5259387"/>
          </a:xfrm>
          <a:prstGeom prst="rect">
            <a:avLst/>
          </a:prstGeom>
          <a:noFill/>
          <a:ln w="12700">
            <a:noFill/>
            <a:miter lim="800000"/>
            <a:headEnd/>
            <a:tailEnd/>
          </a:ln>
        </p:spPr>
        <p:txBody>
          <a:bodyPr>
            <a:spAutoFit/>
          </a:bodyPr>
          <a:lstStyle/>
          <a:p>
            <a:pPr marL="111125" indent="-111125">
              <a:spcBef>
                <a:spcPct val="20000"/>
              </a:spcBef>
            </a:pPr>
            <a:r>
              <a:rPr lang="en-US" sz="2000" u="none"/>
              <a:t>This pattern has some </a:t>
            </a:r>
            <a:r>
              <a:rPr lang="en-US" sz="2000" b="1" u="none"/>
              <a:t>liabilities</a:t>
            </a:r>
            <a:r>
              <a:rPr lang="en-US" sz="2000" u="none"/>
              <a:t>:</a:t>
            </a:r>
          </a:p>
          <a:p>
            <a:pPr marL="111125" indent="-111125">
              <a:spcBef>
                <a:spcPct val="20000"/>
              </a:spcBef>
              <a:buFontTx/>
              <a:buChar char="•"/>
            </a:pPr>
            <a:r>
              <a:rPr lang="en-US" sz="2000" b="1" i="1" u="none"/>
              <a:t>Memory leaks</a:t>
            </a:r>
            <a:endParaRPr lang="en-US" sz="2000" u="none"/>
          </a:p>
          <a:p>
            <a:pPr marL="342900" lvl="1" indent="-114300">
              <a:spcBef>
                <a:spcPct val="20000"/>
              </a:spcBef>
              <a:buFontTx/>
              <a:buChar char="•"/>
            </a:pPr>
            <a:r>
              <a:rPr lang="en-US" u="none"/>
              <a:t>Memory leaks can result if initiators use ACTs as pointers to dynamically allocated memory &amp; services fail to return the ACTs, for example if the service crashes</a:t>
            </a:r>
            <a:endParaRPr lang="en-US" sz="2000" u="none"/>
          </a:p>
          <a:p>
            <a:pPr marL="111125" indent="-111125">
              <a:spcBef>
                <a:spcPct val="20000"/>
              </a:spcBef>
              <a:buFontTx/>
              <a:buChar char="•"/>
            </a:pPr>
            <a:r>
              <a:rPr lang="en-US" sz="2000" b="1" i="1" u="none">
                <a:solidFill>
                  <a:srgbClr val="003399"/>
                </a:solidFill>
              </a:rPr>
              <a:t>Authentication</a:t>
            </a:r>
            <a:endParaRPr lang="en-US" sz="2000" u="none">
              <a:solidFill>
                <a:srgbClr val="003399"/>
              </a:solidFill>
            </a:endParaRPr>
          </a:p>
          <a:p>
            <a:pPr marL="342900" lvl="1" indent="-114300">
              <a:spcBef>
                <a:spcPct val="20000"/>
              </a:spcBef>
              <a:buFontTx/>
              <a:buChar char="•"/>
            </a:pPr>
            <a:r>
              <a:rPr lang="en-US" u="none">
                <a:solidFill>
                  <a:srgbClr val="003399"/>
                </a:solidFill>
              </a:rPr>
              <a:t>When an ACT is returned to an initiator on completion of an asynchronous event, the initiator may need to authenticate the ACT before using it </a:t>
            </a:r>
          </a:p>
          <a:p>
            <a:pPr marL="111125" indent="-111125">
              <a:spcBef>
                <a:spcPct val="20000"/>
              </a:spcBef>
              <a:buFontTx/>
              <a:buChar char="•"/>
            </a:pPr>
            <a:r>
              <a:rPr lang="en-US" sz="2000" b="1" i="1" u="none"/>
              <a:t>Application re-mapping</a:t>
            </a:r>
            <a:endParaRPr lang="en-US" sz="2000" u="none"/>
          </a:p>
          <a:p>
            <a:pPr marL="342900" lvl="1" indent="-114300">
              <a:spcBef>
                <a:spcPct val="20000"/>
              </a:spcBef>
              <a:buFontTx/>
              <a:buChar char="•"/>
            </a:pPr>
            <a:r>
              <a:rPr lang="en-US" u="none"/>
              <a:t>If ACTs are used as direct pointers to memory, errors can occur if part of the application is re-mapped in virtual memory</a:t>
            </a:r>
            <a:r>
              <a:rPr lang="en-US" sz="2000" u="none"/>
              <a:t> </a:t>
            </a:r>
          </a:p>
        </p:txBody>
      </p:sp>
      <p:sp>
        <p:nvSpPr>
          <p:cNvPr id="178181" name="Rectangle 4"/>
          <p:cNvSpPr>
            <a:spLocks noChangeArrowheads="1"/>
          </p:cNvSpPr>
          <p:nvPr/>
        </p:nvSpPr>
        <p:spPr bwMode="auto">
          <a:xfrm>
            <a:off x="19050" y="842963"/>
            <a:ext cx="4572000" cy="5795962"/>
          </a:xfrm>
          <a:prstGeom prst="rect">
            <a:avLst/>
          </a:prstGeom>
          <a:noFill/>
          <a:ln w="12700">
            <a:noFill/>
            <a:miter lim="800000"/>
            <a:headEnd/>
            <a:tailEnd/>
          </a:ln>
        </p:spPr>
        <p:txBody>
          <a:bodyPr>
            <a:spAutoFit/>
          </a:bodyPr>
          <a:lstStyle/>
          <a:p>
            <a:pPr marL="111125" indent="-111125"/>
            <a:r>
              <a:rPr lang="en-US" sz="2000" u="none"/>
              <a:t>This pattern has four </a:t>
            </a:r>
            <a:r>
              <a:rPr lang="en-US" sz="2000" b="1" u="none"/>
              <a:t>benefits</a:t>
            </a:r>
            <a:r>
              <a:rPr lang="en-US" sz="2000" u="none"/>
              <a:t>:</a:t>
            </a:r>
          </a:p>
          <a:p>
            <a:pPr marL="111125" indent="-111125">
              <a:buFontTx/>
              <a:buChar char="•"/>
            </a:pPr>
            <a:r>
              <a:rPr lang="en-US" sz="2000" b="1" i="1" u="none"/>
              <a:t>Simplified initiator data structures</a:t>
            </a:r>
            <a:endParaRPr lang="en-US" sz="2000" u="none"/>
          </a:p>
          <a:p>
            <a:pPr marL="342900" lvl="1" indent="-114300">
              <a:buFontTx/>
              <a:buChar char="•"/>
            </a:pPr>
            <a:r>
              <a:rPr lang="en-US" u="none"/>
              <a:t>Initiators need not maintain complex data structures to associate service responses with completion handlers</a:t>
            </a:r>
            <a:r>
              <a:rPr lang="en-US" sz="2000" u="none"/>
              <a:t> </a:t>
            </a:r>
          </a:p>
          <a:p>
            <a:pPr marL="111125" indent="-111125">
              <a:buFontTx/>
              <a:buChar char="•"/>
            </a:pPr>
            <a:r>
              <a:rPr lang="en-US" sz="2000" b="1" i="1" u="none">
                <a:solidFill>
                  <a:srgbClr val="003399"/>
                </a:solidFill>
              </a:rPr>
              <a:t>Efficient state acquisition</a:t>
            </a:r>
            <a:endParaRPr lang="en-US" sz="2000" u="none">
              <a:solidFill>
                <a:srgbClr val="003399"/>
              </a:solidFill>
            </a:endParaRPr>
          </a:p>
          <a:p>
            <a:pPr marL="342900" lvl="1" indent="-114300">
              <a:buFontTx/>
              <a:buChar char="•"/>
            </a:pPr>
            <a:r>
              <a:rPr lang="en-US" u="none">
                <a:solidFill>
                  <a:srgbClr val="003399"/>
                </a:solidFill>
              </a:rPr>
              <a:t>ACTs are time efficient because they need not require complex parsing of data returned with the service response</a:t>
            </a:r>
            <a:endParaRPr lang="en-US" sz="2000" u="none">
              <a:solidFill>
                <a:srgbClr val="003399"/>
              </a:solidFill>
            </a:endParaRPr>
          </a:p>
          <a:p>
            <a:pPr marL="111125" indent="-111125">
              <a:buFontTx/>
              <a:buChar char="•"/>
            </a:pPr>
            <a:r>
              <a:rPr lang="en-US" sz="2000" b="1" i="1" u="none"/>
              <a:t>Space efficiency</a:t>
            </a:r>
            <a:endParaRPr lang="en-US" sz="2000" u="none"/>
          </a:p>
          <a:p>
            <a:pPr marL="342900" lvl="1" indent="-114300">
              <a:buFontTx/>
              <a:buChar char="•"/>
            </a:pPr>
            <a:r>
              <a:rPr lang="en-US" u="none"/>
              <a:t>ACTs can consume minimal data space yet can still provide applications with sufficient information to associate large amounts of state to process asynchronous operation completion actions </a:t>
            </a:r>
          </a:p>
          <a:p>
            <a:pPr marL="111125" indent="-111125">
              <a:buFontTx/>
              <a:buChar char="•"/>
            </a:pPr>
            <a:r>
              <a:rPr lang="en-US" sz="2000" b="1" i="1" u="none">
                <a:solidFill>
                  <a:srgbClr val="003399"/>
                </a:solidFill>
              </a:rPr>
              <a:t>Flexibility</a:t>
            </a:r>
            <a:endParaRPr lang="en-US" sz="2000" u="none">
              <a:solidFill>
                <a:srgbClr val="003399"/>
              </a:solidFill>
            </a:endParaRPr>
          </a:p>
          <a:p>
            <a:pPr marL="342900" lvl="1" indent="-114300">
              <a:buFontTx/>
              <a:buChar char="•"/>
            </a:pPr>
            <a:r>
              <a:rPr lang="en-US" u="none">
                <a:solidFill>
                  <a:srgbClr val="003399"/>
                </a:solidFill>
              </a:rPr>
              <a:t>User-defined ACTs are not forced to inherit from an interface to use the service’s ACTs</a:t>
            </a:r>
            <a:r>
              <a:rPr lang="en-US" sz="2000" u="none">
                <a:solidFill>
                  <a:srgbClr val="003399"/>
                </a:solidFill>
              </a:rPr>
              <a:t> </a:t>
            </a:r>
          </a:p>
        </p:txBody>
      </p:sp>
    </p:spTree>
  </p:cSld>
  <p:clrMapOvr>
    <a:masterClrMapping/>
  </p:clrMapOvr>
  <p:transition/>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Slide Number Placeholder 2"/>
          <p:cNvSpPr>
            <a:spLocks noGrp="1"/>
          </p:cNvSpPr>
          <p:nvPr>
            <p:ph type="sldNum" sz="quarter" idx="10"/>
          </p:nvPr>
        </p:nvSpPr>
        <p:spPr>
          <a:noFill/>
        </p:spPr>
        <p:txBody>
          <a:bodyPr/>
          <a:lstStyle/>
          <a:p>
            <a:fld id="{A91AD8B5-798F-47EF-B8F4-4624739A040E}" type="slidenum">
              <a:rPr lang="en-US" smtClean="0">
                <a:latin typeface="Arial" pitchFamily="34" charset="0"/>
              </a:rPr>
              <a:pPr/>
              <a:t>171</a:t>
            </a:fld>
            <a:endParaRPr lang="en-US" smtClean="0">
              <a:latin typeface="Arial" pitchFamily="34" charset="0"/>
            </a:endParaRPr>
          </a:p>
        </p:txBody>
      </p:sp>
      <p:sp>
        <p:nvSpPr>
          <p:cNvPr id="179203" name="Rectangle 2"/>
          <p:cNvSpPr>
            <a:spLocks noGrp="1" noChangeArrowheads="1"/>
          </p:cNvSpPr>
          <p:nvPr>
            <p:ph type="title"/>
          </p:nvPr>
        </p:nvSpPr>
        <p:spPr>
          <a:xfrm>
            <a:off x="28575" y="-38100"/>
            <a:ext cx="9191625" cy="914400"/>
          </a:xfrm>
        </p:spPr>
        <p:txBody>
          <a:bodyPr/>
          <a:lstStyle/>
          <a:p>
            <a:r>
              <a:rPr lang="en-US" sz="4000" smtClean="0">
                <a:latin typeface="Arial Narrow" pitchFamily="34" charset="0"/>
              </a:rPr>
              <a:t>Enhancing Server (Re)Configurability (1/2)</a:t>
            </a:r>
          </a:p>
        </p:txBody>
      </p:sp>
      <p:sp>
        <p:nvSpPr>
          <p:cNvPr id="179204" name="Rectangle 3"/>
          <p:cNvSpPr>
            <a:spLocks noChangeArrowheads="1"/>
          </p:cNvSpPr>
          <p:nvPr/>
        </p:nvSpPr>
        <p:spPr bwMode="auto">
          <a:xfrm>
            <a:off x="28575" y="887413"/>
            <a:ext cx="3732213" cy="3621087"/>
          </a:xfrm>
          <a:prstGeom prst="rect">
            <a:avLst/>
          </a:prstGeom>
          <a:solidFill>
            <a:schemeClr val="folHlink"/>
          </a:solidFill>
          <a:ln w="12700">
            <a:solidFill>
              <a:schemeClr val="tx1"/>
            </a:solidFill>
            <a:miter lim="800000"/>
            <a:headEnd/>
            <a:tailEnd/>
          </a:ln>
        </p:spPr>
        <p:txBody>
          <a:bodyPr rot="10800000" wrap="none" anchor="ctr"/>
          <a:lstStyle/>
          <a:p>
            <a:endParaRPr lang="en-US"/>
          </a:p>
        </p:txBody>
      </p:sp>
      <p:sp>
        <p:nvSpPr>
          <p:cNvPr id="179205" name="Rectangle 4"/>
          <p:cNvSpPr>
            <a:spLocks noChangeArrowheads="1"/>
          </p:cNvSpPr>
          <p:nvPr/>
        </p:nvSpPr>
        <p:spPr bwMode="auto">
          <a:xfrm>
            <a:off x="28575" y="2355850"/>
            <a:ext cx="3732213" cy="2012950"/>
          </a:xfrm>
          <a:prstGeom prst="rect">
            <a:avLst/>
          </a:prstGeom>
          <a:noFill/>
          <a:ln w="12700">
            <a:noFill/>
            <a:miter lim="800000"/>
            <a:headEnd/>
            <a:tailEnd/>
          </a:ln>
        </p:spPr>
        <p:txBody>
          <a:bodyPr>
            <a:spAutoFit/>
          </a:bodyPr>
          <a:lstStyle/>
          <a:p>
            <a:pPr marL="111125" indent="-111125">
              <a:spcBef>
                <a:spcPct val="30000"/>
              </a:spcBef>
              <a:buFontTx/>
              <a:buChar char="•"/>
            </a:pPr>
            <a:r>
              <a:rPr lang="en-US" sz="2000" u="none"/>
              <a:t>Certain factors are </a:t>
            </a:r>
            <a:r>
              <a:rPr lang="en-US" sz="2000" i="1" u="none"/>
              <a:t>static</a:t>
            </a:r>
            <a:r>
              <a:rPr lang="en-US" sz="2000" u="none"/>
              <a:t>, such as the number of available CPUs &amp; operating system support for asynchronous I/O</a:t>
            </a:r>
          </a:p>
          <a:p>
            <a:pPr marL="111125" indent="-111125">
              <a:spcBef>
                <a:spcPct val="30000"/>
              </a:spcBef>
              <a:buFontTx/>
              <a:buChar char="•"/>
            </a:pPr>
            <a:r>
              <a:rPr lang="en-US" sz="2000" u="none"/>
              <a:t>Other factors are </a:t>
            </a:r>
            <a:r>
              <a:rPr lang="en-US" sz="2000" i="1" u="none"/>
              <a:t>dynamic</a:t>
            </a:r>
            <a:r>
              <a:rPr lang="en-US" sz="2000" u="none"/>
              <a:t>, such as system workload</a:t>
            </a:r>
          </a:p>
        </p:txBody>
      </p:sp>
      <p:sp>
        <p:nvSpPr>
          <p:cNvPr id="179206" name="Rectangle 5"/>
          <p:cNvSpPr>
            <a:spLocks noChangeArrowheads="1"/>
          </p:cNvSpPr>
          <p:nvPr/>
        </p:nvSpPr>
        <p:spPr bwMode="auto">
          <a:xfrm>
            <a:off x="28575" y="858838"/>
            <a:ext cx="3732213" cy="1463675"/>
          </a:xfrm>
          <a:prstGeom prst="rect">
            <a:avLst/>
          </a:prstGeom>
          <a:noFill/>
          <a:ln w="12700">
            <a:noFill/>
            <a:miter lim="800000"/>
            <a:headEnd/>
            <a:tailEnd/>
          </a:ln>
        </p:spPr>
        <p:txBody>
          <a:bodyPr>
            <a:spAutoFit/>
          </a:bodyPr>
          <a:lstStyle/>
          <a:p>
            <a:pPr>
              <a:spcBef>
                <a:spcPct val="30000"/>
              </a:spcBef>
            </a:pPr>
            <a:r>
              <a:rPr lang="en-US" sz="2400" b="1" u="none"/>
              <a:t>Context</a:t>
            </a:r>
            <a:endParaRPr lang="en-US" sz="2400" u="none"/>
          </a:p>
          <a:p>
            <a:pPr>
              <a:spcBef>
                <a:spcPct val="30000"/>
              </a:spcBef>
            </a:pPr>
            <a:r>
              <a:rPr lang="en-US" sz="2000" u="none"/>
              <a:t>The implementation of certain web server components depends on a variety of factors:</a:t>
            </a:r>
          </a:p>
        </p:txBody>
      </p:sp>
      <p:sp>
        <p:nvSpPr>
          <p:cNvPr id="179207" name="Rectangle 7"/>
          <p:cNvSpPr>
            <a:spLocks noChangeArrowheads="1"/>
          </p:cNvSpPr>
          <p:nvPr/>
        </p:nvSpPr>
        <p:spPr bwMode="auto">
          <a:xfrm>
            <a:off x="9220200" y="5895975"/>
            <a:ext cx="17463"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9208" name="Rectangle 8"/>
          <p:cNvSpPr>
            <a:spLocks noChangeArrowheads="1"/>
          </p:cNvSpPr>
          <p:nvPr/>
        </p:nvSpPr>
        <p:spPr bwMode="auto">
          <a:xfrm>
            <a:off x="9115425" y="3109913"/>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9209" name="Rectangle 9"/>
          <p:cNvSpPr>
            <a:spLocks noChangeArrowheads="1"/>
          </p:cNvSpPr>
          <p:nvPr/>
        </p:nvSpPr>
        <p:spPr bwMode="auto">
          <a:xfrm>
            <a:off x="6446838" y="1914525"/>
            <a:ext cx="1587"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9210" name="Rectangle 10"/>
          <p:cNvSpPr>
            <a:spLocks noChangeArrowheads="1"/>
          </p:cNvSpPr>
          <p:nvPr/>
        </p:nvSpPr>
        <p:spPr bwMode="auto">
          <a:xfrm>
            <a:off x="8421688" y="1914525"/>
            <a:ext cx="1587"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9211" name="Rectangle 11"/>
          <p:cNvSpPr>
            <a:spLocks noChangeArrowheads="1"/>
          </p:cNvSpPr>
          <p:nvPr/>
        </p:nvSpPr>
        <p:spPr bwMode="auto">
          <a:xfrm>
            <a:off x="5753100" y="2984500"/>
            <a:ext cx="17463"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9212" name="Rectangle 12"/>
          <p:cNvSpPr>
            <a:spLocks noChangeArrowheads="1"/>
          </p:cNvSpPr>
          <p:nvPr/>
        </p:nvSpPr>
        <p:spPr bwMode="auto">
          <a:xfrm>
            <a:off x="5753100" y="2913063"/>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9213" name="Rectangle 13"/>
          <p:cNvSpPr>
            <a:spLocks noChangeArrowheads="1"/>
          </p:cNvSpPr>
          <p:nvPr/>
        </p:nvSpPr>
        <p:spPr bwMode="auto">
          <a:xfrm>
            <a:off x="5753100" y="2538413"/>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9214" name="Rectangle 14"/>
          <p:cNvSpPr>
            <a:spLocks noChangeArrowheads="1"/>
          </p:cNvSpPr>
          <p:nvPr/>
        </p:nvSpPr>
        <p:spPr bwMode="auto">
          <a:xfrm>
            <a:off x="5753100" y="2468563"/>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8527" name="Rectangle 15"/>
          <p:cNvSpPr>
            <a:spLocks noChangeArrowheads="1"/>
          </p:cNvSpPr>
          <p:nvPr/>
        </p:nvSpPr>
        <p:spPr bwMode="auto">
          <a:xfrm>
            <a:off x="3963988" y="811213"/>
            <a:ext cx="4865687" cy="2867025"/>
          </a:xfrm>
          <a:prstGeom prst="rect">
            <a:avLst/>
          </a:prstGeom>
          <a:noFill/>
          <a:ln w="12700">
            <a:noFill/>
            <a:miter lim="800000"/>
            <a:headEnd/>
            <a:tailEnd/>
          </a:ln>
        </p:spPr>
        <p:txBody>
          <a:bodyPr>
            <a:spAutoFit/>
          </a:bodyPr>
          <a:lstStyle/>
          <a:p>
            <a:pPr>
              <a:spcBef>
                <a:spcPct val="30000"/>
              </a:spcBef>
            </a:pPr>
            <a:r>
              <a:rPr lang="en-US" sz="2400" b="1" u="none"/>
              <a:t>Problem</a:t>
            </a:r>
            <a:endParaRPr lang="en-US" sz="2400" u="none"/>
          </a:p>
          <a:p>
            <a:pPr>
              <a:spcBef>
                <a:spcPct val="30000"/>
              </a:spcBef>
            </a:pPr>
            <a:r>
              <a:rPr lang="en-US" sz="2000" u="none"/>
              <a:t>Prematurely committing to a particular web server component configuration is inflexible &amp; inefficient: </a:t>
            </a:r>
          </a:p>
          <a:p>
            <a:pPr marL="230188" lvl="1" indent="-115888">
              <a:spcBef>
                <a:spcPct val="30000"/>
              </a:spcBef>
              <a:buFontTx/>
              <a:buChar char="•"/>
            </a:pPr>
            <a:r>
              <a:rPr lang="en-US" sz="2000" u="none"/>
              <a:t>No single web server configuration is optimal for all use cases </a:t>
            </a:r>
          </a:p>
          <a:p>
            <a:pPr marL="230188" lvl="1" indent="-115888">
              <a:spcBef>
                <a:spcPct val="30000"/>
              </a:spcBef>
              <a:buFontTx/>
              <a:buChar char="•"/>
            </a:pPr>
            <a:r>
              <a:rPr lang="en-US" sz="2000" u="none"/>
              <a:t>Certain design decisions cannot be made efficiently until run-time</a:t>
            </a:r>
          </a:p>
        </p:txBody>
      </p:sp>
      <p:grpSp>
        <p:nvGrpSpPr>
          <p:cNvPr id="2" name="Group 44"/>
          <p:cNvGrpSpPr>
            <a:grpSpLocks/>
          </p:cNvGrpSpPr>
          <p:nvPr/>
        </p:nvGrpSpPr>
        <p:grpSpPr bwMode="auto">
          <a:xfrm>
            <a:off x="4835525" y="3962400"/>
            <a:ext cx="2922588" cy="2613025"/>
            <a:chOff x="3046" y="2496"/>
            <a:chExt cx="1841" cy="1646"/>
          </a:xfrm>
        </p:grpSpPr>
        <p:sp>
          <p:nvSpPr>
            <p:cNvPr id="179217" name="Rectangle 6"/>
            <p:cNvSpPr>
              <a:spLocks noChangeArrowheads="1"/>
            </p:cNvSpPr>
            <p:nvPr/>
          </p:nvSpPr>
          <p:spPr bwMode="auto">
            <a:xfrm>
              <a:off x="4876" y="3827"/>
              <a:ext cx="11"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9218" name="Text Box 17"/>
            <p:cNvSpPr txBox="1">
              <a:spLocks noChangeArrowheads="1"/>
            </p:cNvSpPr>
            <p:nvPr/>
          </p:nvSpPr>
          <p:spPr bwMode="auto">
            <a:xfrm>
              <a:off x="3753" y="2533"/>
              <a:ext cx="452" cy="258"/>
            </a:xfrm>
            <a:prstGeom prst="rect">
              <a:avLst/>
            </a:prstGeom>
            <a:noFill/>
            <a:ln w="12700">
              <a:noFill/>
              <a:miter lim="800000"/>
              <a:headEnd/>
              <a:tailEnd/>
            </a:ln>
          </p:spPr>
          <p:txBody>
            <a:bodyPr wrap="none" lIns="80006" tIns="40003" rIns="80006" bIns="40003">
              <a:spAutoFit/>
            </a:bodyPr>
            <a:lstStyle/>
            <a:p>
              <a:pPr algn="ctr" defTabSz="800100">
                <a:lnSpc>
                  <a:spcPct val="90000"/>
                </a:lnSpc>
              </a:pPr>
              <a:r>
                <a:rPr lang="en-US" sz="1200" b="1" u="none"/>
                <a:t>HTTP</a:t>
              </a:r>
            </a:p>
            <a:p>
              <a:pPr algn="ctr" defTabSz="800100">
                <a:lnSpc>
                  <a:spcPct val="90000"/>
                </a:lnSpc>
              </a:pPr>
              <a:r>
                <a:rPr lang="en-US" sz="1200" b="1" u="none"/>
                <a:t>Parsing</a:t>
              </a:r>
            </a:p>
          </p:txBody>
        </p:sp>
        <p:sp>
          <p:nvSpPr>
            <p:cNvPr id="179219" name="Text Box 18"/>
            <p:cNvSpPr txBox="1">
              <a:spLocks noChangeArrowheads="1"/>
            </p:cNvSpPr>
            <p:nvPr/>
          </p:nvSpPr>
          <p:spPr bwMode="auto">
            <a:xfrm>
              <a:off x="3114" y="2869"/>
              <a:ext cx="356" cy="258"/>
            </a:xfrm>
            <a:prstGeom prst="rect">
              <a:avLst/>
            </a:prstGeom>
            <a:noFill/>
            <a:ln w="12700">
              <a:noFill/>
              <a:miter lim="800000"/>
              <a:headEnd/>
              <a:tailEnd/>
            </a:ln>
          </p:spPr>
          <p:txBody>
            <a:bodyPr wrap="none" lIns="80006" tIns="40003" rIns="80006" bIns="40003">
              <a:spAutoFit/>
            </a:bodyPr>
            <a:lstStyle/>
            <a:p>
              <a:pPr algn="ctr" defTabSz="800100">
                <a:lnSpc>
                  <a:spcPct val="90000"/>
                </a:lnSpc>
              </a:pPr>
              <a:r>
                <a:rPr lang="en-US" sz="1200" b="1" u="none"/>
                <a:t>Conn</a:t>
              </a:r>
            </a:p>
            <a:p>
              <a:pPr algn="ctr" defTabSz="800100">
                <a:lnSpc>
                  <a:spcPct val="90000"/>
                </a:lnSpc>
              </a:pPr>
              <a:r>
                <a:rPr lang="en-US" sz="1200" b="1" u="none"/>
                <a:t>Mgmt</a:t>
              </a:r>
            </a:p>
          </p:txBody>
        </p:sp>
        <p:sp>
          <p:nvSpPr>
            <p:cNvPr id="179220" name="Text Box 19"/>
            <p:cNvSpPr txBox="1">
              <a:spLocks noChangeArrowheads="1"/>
            </p:cNvSpPr>
            <p:nvPr/>
          </p:nvSpPr>
          <p:spPr bwMode="auto">
            <a:xfrm>
              <a:off x="3262" y="2589"/>
              <a:ext cx="387" cy="258"/>
            </a:xfrm>
            <a:prstGeom prst="rect">
              <a:avLst/>
            </a:prstGeom>
            <a:noFill/>
            <a:ln w="12700">
              <a:noFill/>
              <a:miter lim="800000"/>
              <a:headEnd/>
              <a:tailEnd/>
            </a:ln>
          </p:spPr>
          <p:txBody>
            <a:bodyPr wrap="none" lIns="80006" tIns="40003" rIns="80006" bIns="40003">
              <a:spAutoFit/>
            </a:bodyPr>
            <a:lstStyle/>
            <a:p>
              <a:pPr algn="ctr" defTabSz="800100">
                <a:lnSpc>
                  <a:spcPct val="90000"/>
                </a:lnSpc>
              </a:pPr>
              <a:r>
                <a:rPr lang="en-US" sz="1200" b="1" u="none"/>
                <a:t>Cache</a:t>
              </a:r>
            </a:p>
            <a:p>
              <a:pPr algn="ctr" defTabSz="800100">
                <a:lnSpc>
                  <a:spcPct val="90000"/>
                </a:lnSpc>
              </a:pPr>
              <a:r>
                <a:rPr lang="en-US" sz="1200" b="1" u="none"/>
                <a:t>Mgmt</a:t>
              </a:r>
            </a:p>
          </p:txBody>
        </p:sp>
        <p:sp>
          <p:nvSpPr>
            <p:cNvPr id="179221" name="Text Box 20"/>
            <p:cNvSpPr txBox="1">
              <a:spLocks noChangeArrowheads="1"/>
            </p:cNvSpPr>
            <p:nvPr/>
          </p:nvSpPr>
          <p:spPr bwMode="auto">
            <a:xfrm>
              <a:off x="4167" y="2656"/>
              <a:ext cx="565" cy="154"/>
            </a:xfrm>
            <a:prstGeom prst="rect">
              <a:avLst/>
            </a:prstGeom>
            <a:noFill/>
            <a:ln w="12700">
              <a:noFill/>
              <a:miter lim="800000"/>
              <a:headEnd/>
              <a:tailEnd/>
            </a:ln>
          </p:spPr>
          <p:txBody>
            <a:bodyPr wrap="none" lIns="80006" tIns="40003" rIns="80006" bIns="40003">
              <a:spAutoFit/>
            </a:bodyPr>
            <a:lstStyle/>
            <a:p>
              <a:pPr algn="ctr" defTabSz="800100">
                <a:lnSpc>
                  <a:spcPct val="90000"/>
                </a:lnSpc>
              </a:pPr>
              <a:r>
                <a:rPr lang="en-US" sz="1200" b="1" u="none"/>
                <a:t>Threading</a:t>
              </a:r>
            </a:p>
          </p:txBody>
        </p:sp>
        <p:sp>
          <p:nvSpPr>
            <p:cNvPr id="179222" name="Text Box 21"/>
            <p:cNvSpPr txBox="1">
              <a:spLocks noChangeArrowheads="1"/>
            </p:cNvSpPr>
            <p:nvPr/>
          </p:nvSpPr>
          <p:spPr bwMode="auto">
            <a:xfrm>
              <a:off x="3046" y="3148"/>
              <a:ext cx="564" cy="154"/>
            </a:xfrm>
            <a:prstGeom prst="rect">
              <a:avLst/>
            </a:prstGeom>
            <a:noFill/>
            <a:ln w="12700">
              <a:noFill/>
              <a:miter lim="800000"/>
              <a:headEnd/>
              <a:tailEnd/>
            </a:ln>
          </p:spPr>
          <p:txBody>
            <a:bodyPr wrap="none" lIns="80006" tIns="40003" rIns="80006" bIns="40003">
              <a:spAutoFit/>
            </a:bodyPr>
            <a:lstStyle/>
            <a:p>
              <a:pPr algn="ctr" defTabSz="800100">
                <a:lnSpc>
                  <a:spcPct val="90000"/>
                </a:lnSpc>
              </a:pPr>
              <a:r>
                <a:rPr lang="en-US" sz="1200" b="1" u="none"/>
                <a:t>Demuxing</a:t>
              </a:r>
            </a:p>
          </p:txBody>
        </p:sp>
        <p:sp>
          <p:nvSpPr>
            <p:cNvPr id="179223" name="Text Box 22"/>
            <p:cNvSpPr txBox="1">
              <a:spLocks noChangeArrowheads="1"/>
            </p:cNvSpPr>
            <p:nvPr/>
          </p:nvSpPr>
          <p:spPr bwMode="auto">
            <a:xfrm>
              <a:off x="4345" y="3139"/>
              <a:ext cx="440" cy="258"/>
            </a:xfrm>
            <a:prstGeom prst="rect">
              <a:avLst/>
            </a:prstGeom>
            <a:noFill/>
            <a:ln w="12700">
              <a:noFill/>
              <a:miter lim="800000"/>
              <a:headEnd/>
              <a:tailEnd/>
            </a:ln>
          </p:spPr>
          <p:txBody>
            <a:bodyPr wrap="none" lIns="80006" tIns="40003" rIns="80006" bIns="40003">
              <a:spAutoFit/>
            </a:bodyPr>
            <a:lstStyle/>
            <a:p>
              <a:pPr algn="ctr" defTabSz="800100">
                <a:lnSpc>
                  <a:spcPct val="90000"/>
                </a:lnSpc>
              </a:pPr>
              <a:r>
                <a:rPr lang="en-US" sz="1200" b="1" u="none"/>
                <a:t>File</a:t>
              </a:r>
            </a:p>
            <a:p>
              <a:pPr algn="ctr" defTabSz="800100">
                <a:lnSpc>
                  <a:spcPct val="90000"/>
                </a:lnSpc>
              </a:pPr>
              <a:r>
                <a:rPr lang="en-US" sz="1200" b="1" u="none"/>
                <a:t>System</a:t>
              </a:r>
            </a:p>
          </p:txBody>
        </p:sp>
        <p:sp>
          <p:nvSpPr>
            <p:cNvPr id="179224" name="Text Box 23"/>
            <p:cNvSpPr txBox="1">
              <a:spLocks noChangeArrowheads="1"/>
            </p:cNvSpPr>
            <p:nvPr/>
          </p:nvSpPr>
          <p:spPr bwMode="auto">
            <a:xfrm>
              <a:off x="4443" y="2882"/>
              <a:ext cx="229" cy="154"/>
            </a:xfrm>
            <a:prstGeom prst="rect">
              <a:avLst/>
            </a:prstGeom>
            <a:noFill/>
            <a:ln w="12700">
              <a:noFill/>
              <a:miter lim="800000"/>
              <a:headEnd/>
              <a:tailEnd/>
            </a:ln>
          </p:spPr>
          <p:txBody>
            <a:bodyPr wrap="none" lIns="80006" tIns="40003" rIns="80006" bIns="40003">
              <a:spAutoFit/>
            </a:bodyPr>
            <a:lstStyle/>
            <a:p>
              <a:pPr algn="ctr" defTabSz="800100">
                <a:lnSpc>
                  <a:spcPct val="90000"/>
                </a:lnSpc>
              </a:pPr>
              <a:r>
                <a:rPr lang="en-US" sz="1200" b="1" u="none"/>
                <a:t>I/O</a:t>
              </a:r>
            </a:p>
          </p:txBody>
        </p:sp>
        <p:sp>
          <p:nvSpPr>
            <p:cNvPr id="179225" name="Line 24"/>
            <p:cNvSpPr>
              <a:spLocks noChangeShapeType="1"/>
            </p:cNvSpPr>
            <p:nvPr/>
          </p:nvSpPr>
          <p:spPr bwMode="auto">
            <a:xfrm flipV="1">
              <a:off x="3478" y="2956"/>
              <a:ext cx="0" cy="213"/>
            </a:xfrm>
            <a:prstGeom prst="line">
              <a:avLst/>
            </a:prstGeom>
            <a:noFill/>
            <a:ln w="12700">
              <a:solidFill>
                <a:schemeClr val="tx1"/>
              </a:solidFill>
              <a:round/>
              <a:headEnd/>
              <a:tailEnd/>
            </a:ln>
          </p:spPr>
          <p:txBody>
            <a:bodyPr rot="10800000" wrap="none" anchor="ctr"/>
            <a:lstStyle/>
            <a:p>
              <a:endParaRPr lang="en-US"/>
            </a:p>
          </p:txBody>
        </p:sp>
        <p:sp>
          <p:nvSpPr>
            <p:cNvPr id="179226" name="Line 25"/>
            <p:cNvSpPr>
              <a:spLocks noChangeShapeType="1"/>
            </p:cNvSpPr>
            <p:nvPr/>
          </p:nvSpPr>
          <p:spPr bwMode="auto">
            <a:xfrm flipV="1">
              <a:off x="3483" y="2797"/>
              <a:ext cx="143" cy="377"/>
            </a:xfrm>
            <a:prstGeom prst="line">
              <a:avLst/>
            </a:prstGeom>
            <a:noFill/>
            <a:ln w="12700">
              <a:solidFill>
                <a:schemeClr val="tx1"/>
              </a:solidFill>
              <a:round/>
              <a:headEnd/>
              <a:tailEnd/>
            </a:ln>
          </p:spPr>
          <p:txBody>
            <a:bodyPr rot="10800000" wrap="none" anchor="ctr"/>
            <a:lstStyle/>
            <a:p>
              <a:endParaRPr lang="en-US"/>
            </a:p>
          </p:txBody>
        </p:sp>
        <p:sp>
          <p:nvSpPr>
            <p:cNvPr id="179227" name="Line 26"/>
            <p:cNvSpPr>
              <a:spLocks noChangeShapeType="1"/>
            </p:cNvSpPr>
            <p:nvPr/>
          </p:nvSpPr>
          <p:spPr bwMode="auto">
            <a:xfrm flipV="1">
              <a:off x="3504" y="2746"/>
              <a:ext cx="426" cy="420"/>
            </a:xfrm>
            <a:prstGeom prst="line">
              <a:avLst/>
            </a:prstGeom>
            <a:noFill/>
            <a:ln w="12700">
              <a:solidFill>
                <a:schemeClr val="tx1"/>
              </a:solidFill>
              <a:round/>
              <a:headEnd/>
              <a:tailEnd/>
            </a:ln>
          </p:spPr>
          <p:txBody>
            <a:bodyPr rot="10800000" wrap="none" anchor="ctr"/>
            <a:lstStyle/>
            <a:p>
              <a:endParaRPr lang="en-US"/>
            </a:p>
          </p:txBody>
        </p:sp>
        <p:sp>
          <p:nvSpPr>
            <p:cNvPr id="179228" name="Line 27"/>
            <p:cNvSpPr>
              <a:spLocks noChangeShapeType="1"/>
            </p:cNvSpPr>
            <p:nvPr/>
          </p:nvSpPr>
          <p:spPr bwMode="auto">
            <a:xfrm flipV="1">
              <a:off x="3504" y="2797"/>
              <a:ext cx="749" cy="379"/>
            </a:xfrm>
            <a:prstGeom prst="line">
              <a:avLst/>
            </a:prstGeom>
            <a:noFill/>
            <a:ln w="12700">
              <a:solidFill>
                <a:schemeClr val="tx1"/>
              </a:solidFill>
              <a:round/>
              <a:headEnd/>
              <a:tailEnd/>
            </a:ln>
          </p:spPr>
          <p:txBody>
            <a:bodyPr rot="10800000" wrap="none" anchor="ctr"/>
            <a:lstStyle/>
            <a:p>
              <a:endParaRPr lang="en-US"/>
            </a:p>
          </p:txBody>
        </p:sp>
        <p:sp>
          <p:nvSpPr>
            <p:cNvPr id="179229" name="Line 28"/>
            <p:cNvSpPr>
              <a:spLocks noChangeShapeType="1"/>
            </p:cNvSpPr>
            <p:nvPr/>
          </p:nvSpPr>
          <p:spPr bwMode="auto">
            <a:xfrm flipV="1">
              <a:off x="3522" y="2956"/>
              <a:ext cx="917" cy="218"/>
            </a:xfrm>
            <a:prstGeom prst="line">
              <a:avLst/>
            </a:prstGeom>
            <a:noFill/>
            <a:ln w="12700">
              <a:solidFill>
                <a:schemeClr val="tx1"/>
              </a:solidFill>
              <a:round/>
              <a:headEnd/>
              <a:tailEnd/>
            </a:ln>
          </p:spPr>
          <p:txBody>
            <a:bodyPr rot="10800000" wrap="none" anchor="ctr"/>
            <a:lstStyle/>
            <a:p>
              <a:endParaRPr lang="en-US"/>
            </a:p>
          </p:txBody>
        </p:sp>
        <p:sp>
          <p:nvSpPr>
            <p:cNvPr id="179230" name="Line 29"/>
            <p:cNvSpPr>
              <a:spLocks noChangeShapeType="1"/>
            </p:cNvSpPr>
            <p:nvPr/>
          </p:nvSpPr>
          <p:spPr bwMode="auto">
            <a:xfrm flipV="1">
              <a:off x="3507" y="3185"/>
              <a:ext cx="932" cy="0"/>
            </a:xfrm>
            <a:prstGeom prst="line">
              <a:avLst/>
            </a:prstGeom>
            <a:noFill/>
            <a:ln w="12700">
              <a:solidFill>
                <a:schemeClr val="tx1"/>
              </a:solidFill>
              <a:round/>
              <a:headEnd/>
              <a:tailEnd/>
            </a:ln>
          </p:spPr>
          <p:txBody>
            <a:bodyPr rot="10800000" wrap="none" anchor="ctr"/>
            <a:lstStyle/>
            <a:p>
              <a:endParaRPr lang="en-US"/>
            </a:p>
          </p:txBody>
        </p:sp>
        <p:sp>
          <p:nvSpPr>
            <p:cNvPr id="179231" name="Line 30"/>
            <p:cNvSpPr>
              <a:spLocks noChangeShapeType="1"/>
            </p:cNvSpPr>
            <p:nvPr/>
          </p:nvSpPr>
          <p:spPr bwMode="auto">
            <a:xfrm>
              <a:off x="3483" y="2956"/>
              <a:ext cx="956" cy="218"/>
            </a:xfrm>
            <a:prstGeom prst="line">
              <a:avLst/>
            </a:prstGeom>
            <a:noFill/>
            <a:ln w="12700">
              <a:solidFill>
                <a:schemeClr val="tx1"/>
              </a:solidFill>
              <a:round/>
              <a:headEnd/>
              <a:tailEnd/>
            </a:ln>
          </p:spPr>
          <p:txBody>
            <a:bodyPr rot="10800000" wrap="none" anchor="ctr"/>
            <a:lstStyle/>
            <a:p>
              <a:endParaRPr lang="en-US"/>
            </a:p>
          </p:txBody>
        </p:sp>
        <p:sp>
          <p:nvSpPr>
            <p:cNvPr id="179232" name="Line 31"/>
            <p:cNvSpPr>
              <a:spLocks noChangeShapeType="1"/>
            </p:cNvSpPr>
            <p:nvPr/>
          </p:nvSpPr>
          <p:spPr bwMode="auto">
            <a:xfrm>
              <a:off x="3626" y="2806"/>
              <a:ext cx="813" cy="351"/>
            </a:xfrm>
            <a:prstGeom prst="line">
              <a:avLst/>
            </a:prstGeom>
            <a:noFill/>
            <a:ln w="12700">
              <a:solidFill>
                <a:schemeClr val="tx1"/>
              </a:solidFill>
              <a:round/>
              <a:headEnd/>
              <a:tailEnd/>
            </a:ln>
          </p:spPr>
          <p:txBody>
            <a:bodyPr rot="10800000" wrap="none" anchor="ctr"/>
            <a:lstStyle/>
            <a:p>
              <a:endParaRPr lang="en-US"/>
            </a:p>
          </p:txBody>
        </p:sp>
        <p:sp>
          <p:nvSpPr>
            <p:cNvPr id="179233" name="Line 32"/>
            <p:cNvSpPr>
              <a:spLocks noChangeShapeType="1"/>
            </p:cNvSpPr>
            <p:nvPr/>
          </p:nvSpPr>
          <p:spPr bwMode="auto">
            <a:xfrm>
              <a:off x="4037" y="2759"/>
              <a:ext cx="402" cy="398"/>
            </a:xfrm>
            <a:prstGeom prst="line">
              <a:avLst/>
            </a:prstGeom>
            <a:noFill/>
            <a:ln w="12700">
              <a:solidFill>
                <a:schemeClr val="tx1"/>
              </a:solidFill>
              <a:round/>
              <a:headEnd/>
              <a:tailEnd/>
            </a:ln>
          </p:spPr>
          <p:txBody>
            <a:bodyPr rot="10800000" wrap="none" anchor="ctr"/>
            <a:lstStyle/>
            <a:p>
              <a:endParaRPr lang="en-US"/>
            </a:p>
          </p:txBody>
        </p:sp>
        <p:sp>
          <p:nvSpPr>
            <p:cNvPr id="179234" name="Line 33"/>
            <p:cNvSpPr>
              <a:spLocks noChangeShapeType="1"/>
            </p:cNvSpPr>
            <p:nvPr/>
          </p:nvSpPr>
          <p:spPr bwMode="auto">
            <a:xfrm>
              <a:off x="4253" y="2799"/>
              <a:ext cx="186" cy="370"/>
            </a:xfrm>
            <a:prstGeom prst="line">
              <a:avLst/>
            </a:prstGeom>
            <a:noFill/>
            <a:ln w="12700">
              <a:solidFill>
                <a:schemeClr val="tx1"/>
              </a:solidFill>
              <a:round/>
              <a:headEnd/>
              <a:tailEnd/>
            </a:ln>
          </p:spPr>
          <p:txBody>
            <a:bodyPr rot="10800000" wrap="none" anchor="ctr"/>
            <a:lstStyle/>
            <a:p>
              <a:endParaRPr lang="en-US"/>
            </a:p>
          </p:txBody>
        </p:sp>
        <p:sp>
          <p:nvSpPr>
            <p:cNvPr id="179235" name="Line 34"/>
            <p:cNvSpPr>
              <a:spLocks noChangeShapeType="1"/>
            </p:cNvSpPr>
            <p:nvPr/>
          </p:nvSpPr>
          <p:spPr bwMode="auto">
            <a:xfrm>
              <a:off x="4439" y="2969"/>
              <a:ext cx="0" cy="200"/>
            </a:xfrm>
            <a:prstGeom prst="line">
              <a:avLst/>
            </a:prstGeom>
            <a:noFill/>
            <a:ln w="12700">
              <a:solidFill>
                <a:schemeClr val="tx1"/>
              </a:solidFill>
              <a:round/>
              <a:headEnd/>
              <a:tailEnd/>
            </a:ln>
          </p:spPr>
          <p:txBody>
            <a:bodyPr rot="10800000" wrap="none" anchor="ctr"/>
            <a:lstStyle/>
            <a:p>
              <a:endParaRPr lang="en-US"/>
            </a:p>
          </p:txBody>
        </p:sp>
        <p:sp>
          <p:nvSpPr>
            <p:cNvPr id="179236" name="Line 35"/>
            <p:cNvSpPr>
              <a:spLocks noChangeShapeType="1"/>
            </p:cNvSpPr>
            <p:nvPr/>
          </p:nvSpPr>
          <p:spPr bwMode="auto">
            <a:xfrm>
              <a:off x="3490" y="2950"/>
              <a:ext cx="949" cy="8"/>
            </a:xfrm>
            <a:prstGeom prst="line">
              <a:avLst/>
            </a:prstGeom>
            <a:noFill/>
            <a:ln w="12700">
              <a:solidFill>
                <a:schemeClr val="tx1"/>
              </a:solidFill>
              <a:round/>
              <a:headEnd/>
              <a:tailEnd/>
            </a:ln>
          </p:spPr>
          <p:txBody>
            <a:bodyPr rot="10800000" wrap="none" anchor="ctr"/>
            <a:lstStyle/>
            <a:p>
              <a:endParaRPr lang="en-US"/>
            </a:p>
          </p:txBody>
        </p:sp>
        <p:sp>
          <p:nvSpPr>
            <p:cNvPr id="179237" name="Line 36"/>
            <p:cNvSpPr>
              <a:spLocks noChangeShapeType="1"/>
            </p:cNvSpPr>
            <p:nvPr/>
          </p:nvSpPr>
          <p:spPr bwMode="auto">
            <a:xfrm flipV="1">
              <a:off x="3630" y="2803"/>
              <a:ext cx="623" cy="0"/>
            </a:xfrm>
            <a:prstGeom prst="line">
              <a:avLst/>
            </a:prstGeom>
            <a:noFill/>
            <a:ln w="12700">
              <a:solidFill>
                <a:schemeClr val="tx1"/>
              </a:solidFill>
              <a:round/>
              <a:headEnd/>
              <a:tailEnd/>
            </a:ln>
          </p:spPr>
          <p:txBody>
            <a:bodyPr rot="10800000" wrap="none" anchor="ctr"/>
            <a:lstStyle/>
            <a:p>
              <a:endParaRPr lang="en-US"/>
            </a:p>
          </p:txBody>
        </p:sp>
        <p:sp>
          <p:nvSpPr>
            <p:cNvPr id="179238" name="Line 37"/>
            <p:cNvSpPr>
              <a:spLocks noChangeShapeType="1"/>
            </p:cNvSpPr>
            <p:nvPr/>
          </p:nvSpPr>
          <p:spPr bwMode="auto">
            <a:xfrm>
              <a:off x="3657" y="2804"/>
              <a:ext cx="782" cy="137"/>
            </a:xfrm>
            <a:prstGeom prst="line">
              <a:avLst/>
            </a:prstGeom>
            <a:noFill/>
            <a:ln w="12700">
              <a:solidFill>
                <a:schemeClr val="tx1"/>
              </a:solidFill>
              <a:round/>
              <a:headEnd/>
              <a:tailEnd/>
            </a:ln>
          </p:spPr>
          <p:txBody>
            <a:bodyPr rot="10800000" wrap="none" anchor="ctr"/>
            <a:lstStyle/>
            <a:p>
              <a:endParaRPr lang="en-US"/>
            </a:p>
          </p:txBody>
        </p:sp>
        <p:sp>
          <p:nvSpPr>
            <p:cNvPr id="179239" name="Line 38"/>
            <p:cNvSpPr>
              <a:spLocks noChangeShapeType="1"/>
            </p:cNvSpPr>
            <p:nvPr/>
          </p:nvSpPr>
          <p:spPr bwMode="auto">
            <a:xfrm flipV="1">
              <a:off x="3483" y="2797"/>
              <a:ext cx="770" cy="144"/>
            </a:xfrm>
            <a:prstGeom prst="line">
              <a:avLst/>
            </a:prstGeom>
            <a:noFill/>
            <a:ln w="12700">
              <a:solidFill>
                <a:schemeClr val="tx1"/>
              </a:solidFill>
              <a:round/>
              <a:headEnd/>
              <a:tailEnd/>
            </a:ln>
          </p:spPr>
          <p:txBody>
            <a:bodyPr rot="10800000" wrap="none" anchor="ctr"/>
            <a:lstStyle/>
            <a:p>
              <a:endParaRPr lang="en-US"/>
            </a:p>
          </p:txBody>
        </p:sp>
        <p:sp>
          <p:nvSpPr>
            <p:cNvPr id="179240" name="Line 39"/>
            <p:cNvSpPr>
              <a:spLocks noChangeShapeType="1"/>
            </p:cNvSpPr>
            <p:nvPr/>
          </p:nvSpPr>
          <p:spPr bwMode="auto">
            <a:xfrm flipV="1">
              <a:off x="3483" y="2759"/>
              <a:ext cx="447" cy="182"/>
            </a:xfrm>
            <a:prstGeom prst="line">
              <a:avLst/>
            </a:prstGeom>
            <a:noFill/>
            <a:ln w="12700">
              <a:solidFill>
                <a:schemeClr val="tx1"/>
              </a:solidFill>
              <a:round/>
              <a:headEnd/>
              <a:tailEnd/>
            </a:ln>
          </p:spPr>
          <p:txBody>
            <a:bodyPr rot="10800000" wrap="none" anchor="ctr"/>
            <a:lstStyle/>
            <a:p>
              <a:endParaRPr lang="en-US"/>
            </a:p>
          </p:txBody>
        </p:sp>
        <p:sp>
          <p:nvSpPr>
            <p:cNvPr id="179241" name="Line 40"/>
            <p:cNvSpPr>
              <a:spLocks noChangeShapeType="1"/>
            </p:cNvSpPr>
            <p:nvPr/>
          </p:nvSpPr>
          <p:spPr bwMode="auto">
            <a:xfrm>
              <a:off x="4037" y="2759"/>
              <a:ext cx="402" cy="182"/>
            </a:xfrm>
            <a:prstGeom prst="line">
              <a:avLst/>
            </a:prstGeom>
            <a:noFill/>
            <a:ln w="12700">
              <a:solidFill>
                <a:schemeClr val="tx1"/>
              </a:solidFill>
              <a:round/>
              <a:headEnd/>
              <a:tailEnd/>
            </a:ln>
          </p:spPr>
          <p:txBody>
            <a:bodyPr rot="10800000" wrap="none" anchor="ctr"/>
            <a:lstStyle/>
            <a:p>
              <a:endParaRPr lang="en-US"/>
            </a:p>
          </p:txBody>
        </p:sp>
        <p:sp>
          <p:nvSpPr>
            <p:cNvPr id="179242" name="Rectangle 41"/>
            <p:cNvSpPr>
              <a:spLocks noChangeArrowheads="1"/>
            </p:cNvSpPr>
            <p:nvPr/>
          </p:nvSpPr>
          <p:spPr bwMode="auto">
            <a:xfrm>
              <a:off x="3056" y="2496"/>
              <a:ext cx="1740" cy="1646"/>
            </a:xfrm>
            <a:prstGeom prst="rect">
              <a:avLst/>
            </a:prstGeom>
            <a:noFill/>
            <a:ln w="12700">
              <a:solidFill>
                <a:schemeClr val="tx1"/>
              </a:solidFill>
              <a:miter lim="800000"/>
              <a:headEnd/>
              <a:tailEnd/>
            </a:ln>
          </p:spPr>
          <p:txBody>
            <a:bodyPr rot="10800000" wrap="none" anchor="ctr"/>
            <a:lstStyle/>
            <a:p>
              <a:endParaRPr lang="en-US"/>
            </a:p>
          </p:txBody>
        </p:sp>
        <p:pic>
          <p:nvPicPr>
            <p:cNvPr id="179243" name="Picture 43" descr="spaghetti illustration"/>
            <p:cNvPicPr>
              <a:picLocks noChangeAspect="1" noChangeArrowheads="1"/>
            </p:cNvPicPr>
            <p:nvPr/>
          </p:nvPicPr>
          <p:blipFill>
            <a:blip r:embed="rId3" cstate="print">
              <a:clrChange>
                <a:clrFrom>
                  <a:srgbClr val="FDFFFF"/>
                </a:clrFrom>
                <a:clrTo>
                  <a:srgbClr val="FDFFFF">
                    <a:alpha val="0"/>
                  </a:srgbClr>
                </a:clrTo>
              </a:clrChange>
            </a:blip>
            <a:srcRect/>
            <a:stretch>
              <a:fillRect/>
            </a:stretch>
          </p:blipFill>
          <p:spPr bwMode="auto">
            <a:xfrm>
              <a:off x="3416" y="3368"/>
              <a:ext cx="1093" cy="702"/>
            </a:xfrm>
            <a:prstGeom prst="rect">
              <a:avLst/>
            </a:prstGeom>
            <a:noFill/>
            <a:ln w="9525">
              <a:noFill/>
              <a:miter lim="800000"/>
              <a:headEnd/>
              <a:tailEnd/>
            </a:ln>
          </p:spPr>
        </p:pic>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728527"/>
                                        </p:tgtEl>
                                        <p:attrNameLst>
                                          <p:attrName>style.visibility</p:attrName>
                                        </p:attrNameLst>
                                      </p:cBhvr>
                                      <p:to>
                                        <p:strVal val="visible"/>
                                      </p:to>
                                    </p:set>
                                    <p:animEffect transition="in" filter="wipe(up)">
                                      <p:cBhvr>
                                        <p:cTn id="7" dur="500"/>
                                        <p:tgtEl>
                                          <p:spTgt spid="1728527"/>
                                        </p:tgtEl>
                                      </p:cBhvr>
                                    </p:animEffect>
                                  </p:childTnLst>
                                </p:cTn>
                              </p:par>
                              <p:par>
                                <p:cTn id="8" presetID="1"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8527" grpId="0" autoUpdateAnimBg="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Slide Number Placeholder 2"/>
          <p:cNvSpPr>
            <a:spLocks noGrp="1"/>
          </p:cNvSpPr>
          <p:nvPr>
            <p:ph type="sldNum" sz="quarter" idx="10"/>
          </p:nvPr>
        </p:nvSpPr>
        <p:spPr>
          <a:noFill/>
        </p:spPr>
        <p:txBody>
          <a:bodyPr/>
          <a:lstStyle/>
          <a:p>
            <a:fld id="{39A3248E-4E04-45B3-9677-E27146B6D6FD}" type="slidenum">
              <a:rPr lang="en-US" smtClean="0">
                <a:latin typeface="Arial" pitchFamily="34" charset="0"/>
              </a:rPr>
              <a:pPr/>
              <a:t>172</a:t>
            </a:fld>
            <a:endParaRPr lang="en-US" smtClean="0">
              <a:latin typeface="Arial" pitchFamily="34" charset="0"/>
            </a:endParaRPr>
          </a:p>
        </p:txBody>
      </p:sp>
      <p:sp>
        <p:nvSpPr>
          <p:cNvPr id="180227" name="Rectangle 2"/>
          <p:cNvSpPr>
            <a:spLocks noGrp="1" noChangeArrowheads="1"/>
          </p:cNvSpPr>
          <p:nvPr>
            <p:ph type="title"/>
          </p:nvPr>
        </p:nvSpPr>
        <p:spPr>
          <a:xfrm>
            <a:off x="28575" y="-38100"/>
            <a:ext cx="9191625" cy="914400"/>
          </a:xfrm>
        </p:spPr>
        <p:txBody>
          <a:bodyPr/>
          <a:lstStyle/>
          <a:p>
            <a:r>
              <a:rPr lang="en-US" sz="4000" smtClean="0">
                <a:latin typeface="Arial Narrow" pitchFamily="34" charset="0"/>
              </a:rPr>
              <a:t>Enhancing Server (Re)Configurability (2/2)</a:t>
            </a:r>
          </a:p>
        </p:txBody>
      </p:sp>
      <p:sp>
        <p:nvSpPr>
          <p:cNvPr id="180228" name="Rectangle 3"/>
          <p:cNvSpPr>
            <a:spLocks noChangeArrowheads="1"/>
          </p:cNvSpPr>
          <p:nvPr/>
        </p:nvSpPr>
        <p:spPr bwMode="auto">
          <a:xfrm>
            <a:off x="447675" y="2838450"/>
            <a:ext cx="3573463" cy="3232150"/>
          </a:xfrm>
          <a:prstGeom prst="rect">
            <a:avLst/>
          </a:prstGeom>
          <a:solidFill>
            <a:schemeClr val="bg1"/>
          </a:solidFill>
          <a:ln w="12700">
            <a:noFill/>
            <a:miter lim="800000"/>
            <a:headEnd/>
            <a:tailEnd/>
          </a:ln>
        </p:spPr>
        <p:txBody>
          <a:bodyPr>
            <a:spAutoFit/>
          </a:bodyPr>
          <a:lstStyle/>
          <a:p>
            <a:pPr marL="109538" indent="-109538">
              <a:spcBef>
                <a:spcPct val="30000"/>
              </a:spcBef>
              <a:buFontTx/>
              <a:buChar char="•"/>
            </a:pPr>
            <a:r>
              <a:rPr lang="en-US" sz="2000" u="none"/>
              <a:t>This pattern allows an application to link &amp; unlink its component implementations at run-time </a:t>
            </a:r>
          </a:p>
          <a:p>
            <a:pPr marL="109538" indent="-109538">
              <a:spcBef>
                <a:spcPct val="30000"/>
              </a:spcBef>
              <a:buFontTx/>
              <a:buChar char="•"/>
            </a:pPr>
            <a:r>
              <a:rPr lang="en-US" sz="2000" u="none"/>
              <a:t>Thus, new &amp; enhanced services can be added without having to modify, recompile, statically relink, or shut down &amp; restart a running application</a:t>
            </a:r>
          </a:p>
        </p:txBody>
      </p:sp>
      <p:sp>
        <p:nvSpPr>
          <p:cNvPr id="180229" name="Rectangle 4"/>
          <p:cNvSpPr>
            <a:spLocks noChangeArrowheads="1"/>
          </p:cNvSpPr>
          <p:nvPr/>
        </p:nvSpPr>
        <p:spPr bwMode="auto">
          <a:xfrm>
            <a:off x="7726363" y="5895975"/>
            <a:ext cx="17462"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0230" name="Rectangle 5"/>
          <p:cNvSpPr>
            <a:spLocks noChangeArrowheads="1"/>
          </p:cNvSpPr>
          <p:nvPr/>
        </p:nvSpPr>
        <p:spPr bwMode="auto">
          <a:xfrm>
            <a:off x="9220200" y="5895975"/>
            <a:ext cx="17463"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0231" name="Rectangle 6"/>
          <p:cNvSpPr>
            <a:spLocks noChangeArrowheads="1"/>
          </p:cNvSpPr>
          <p:nvPr/>
        </p:nvSpPr>
        <p:spPr bwMode="auto">
          <a:xfrm>
            <a:off x="9115425" y="3109913"/>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0232" name="Rectangle 7"/>
          <p:cNvSpPr>
            <a:spLocks noChangeArrowheads="1"/>
          </p:cNvSpPr>
          <p:nvPr/>
        </p:nvSpPr>
        <p:spPr bwMode="auto">
          <a:xfrm>
            <a:off x="6446838" y="1914525"/>
            <a:ext cx="1587"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0233" name="Rectangle 8"/>
          <p:cNvSpPr>
            <a:spLocks noChangeArrowheads="1"/>
          </p:cNvSpPr>
          <p:nvPr/>
        </p:nvSpPr>
        <p:spPr bwMode="auto">
          <a:xfrm>
            <a:off x="8421688" y="1914525"/>
            <a:ext cx="1587" cy="1746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0234" name="Rectangle 9"/>
          <p:cNvSpPr>
            <a:spLocks noChangeArrowheads="1"/>
          </p:cNvSpPr>
          <p:nvPr/>
        </p:nvSpPr>
        <p:spPr bwMode="auto">
          <a:xfrm>
            <a:off x="5753100" y="2984500"/>
            <a:ext cx="17463"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0235" name="Rectangle 10"/>
          <p:cNvSpPr>
            <a:spLocks noChangeArrowheads="1"/>
          </p:cNvSpPr>
          <p:nvPr/>
        </p:nvSpPr>
        <p:spPr bwMode="auto">
          <a:xfrm>
            <a:off x="5753100" y="2913063"/>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0236" name="Rectangle 11"/>
          <p:cNvSpPr>
            <a:spLocks noChangeArrowheads="1"/>
          </p:cNvSpPr>
          <p:nvPr/>
        </p:nvSpPr>
        <p:spPr bwMode="auto">
          <a:xfrm>
            <a:off x="5753100" y="2538413"/>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0237" name="Rectangle 12"/>
          <p:cNvSpPr>
            <a:spLocks noChangeArrowheads="1"/>
          </p:cNvSpPr>
          <p:nvPr/>
        </p:nvSpPr>
        <p:spPr bwMode="auto">
          <a:xfrm>
            <a:off x="5753100" y="2468563"/>
            <a:ext cx="17463"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729549" name="Rectangle 13"/>
          <p:cNvSpPr>
            <a:spLocks noChangeArrowheads="1"/>
          </p:cNvSpPr>
          <p:nvPr/>
        </p:nvSpPr>
        <p:spPr bwMode="auto">
          <a:xfrm>
            <a:off x="1392238" y="1189038"/>
            <a:ext cx="5821362" cy="971550"/>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lnSpc>
                <a:spcPct val="95000"/>
              </a:lnSpc>
              <a:defRPr/>
            </a:pPr>
            <a:r>
              <a:rPr lang="en-US" sz="2000" b="1" u="none">
                <a:latin typeface="Arial" charset="0"/>
              </a:rPr>
              <a:t>Solution</a:t>
            </a:r>
            <a:endParaRPr lang="en-US" sz="2000" u="none">
              <a:latin typeface="Arial" charset="0"/>
            </a:endParaRPr>
          </a:p>
          <a:p>
            <a:pPr marL="114300" indent="-114300">
              <a:lnSpc>
                <a:spcPct val="95000"/>
              </a:lnSpc>
              <a:buFontTx/>
              <a:buChar char="•"/>
              <a:defRPr/>
            </a:pPr>
            <a:r>
              <a:rPr lang="en-US" sz="2000" u="none">
                <a:latin typeface="Arial" charset="0"/>
              </a:rPr>
              <a:t>Apply the </a:t>
            </a:r>
            <a:r>
              <a:rPr lang="en-US" sz="2000" i="1" u="none">
                <a:latin typeface="Arial" charset="0"/>
              </a:rPr>
              <a:t>Component Configurator</a:t>
            </a:r>
            <a:r>
              <a:rPr lang="en-US" sz="2000" u="none">
                <a:latin typeface="Arial" charset="0"/>
              </a:rPr>
              <a:t> design pattern (P2) to enhance server configurability</a:t>
            </a:r>
          </a:p>
        </p:txBody>
      </p:sp>
      <p:grpSp>
        <p:nvGrpSpPr>
          <p:cNvPr id="180239" name="Group 14"/>
          <p:cNvGrpSpPr>
            <a:grpSpLocks/>
          </p:cNvGrpSpPr>
          <p:nvPr/>
        </p:nvGrpSpPr>
        <p:grpSpPr bwMode="auto">
          <a:xfrm>
            <a:off x="4408488" y="2840038"/>
            <a:ext cx="4016375" cy="3316287"/>
            <a:chOff x="3172" y="2077"/>
            <a:chExt cx="2530" cy="2089"/>
          </a:xfrm>
        </p:grpSpPr>
        <p:sp>
          <p:nvSpPr>
            <p:cNvPr id="180240" name="Rectangle 15"/>
            <p:cNvSpPr>
              <a:spLocks noChangeAspect="1" noChangeArrowheads="1"/>
            </p:cNvSpPr>
            <p:nvPr/>
          </p:nvSpPr>
          <p:spPr bwMode="auto">
            <a:xfrm>
              <a:off x="4324" y="3690"/>
              <a:ext cx="12" cy="147"/>
            </a:xfrm>
            <a:prstGeom prst="rect">
              <a:avLst/>
            </a:prstGeom>
            <a:blipFill dpi="0" rotWithShape="0">
              <a:blip r:embed="rId2" cstate="print"/>
              <a:srcRect/>
              <a:tile tx="0" ty="0" sx="100000" sy="100000" flip="none" algn="tl"/>
            </a:blipFill>
            <a:ln w="12700">
              <a:solidFill>
                <a:srgbClr val="000000"/>
              </a:solidFill>
              <a:miter lim="800000"/>
              <a:headEnd/>
              <a:tailEnd/>
            </a:ln>
          </p:spPr>
          <p:txBody>
            <a:bodyPr/>
            <a:lstStyle/>
            <a:p>
              <a:endParaRPr lang="en-US"/>
            </a:p>
          </p:txBody>
        </p:sp>
        <p:sp>
          <p:nvSpPr>
            <p:cNvPr id="180241" name="Rectangle 16"/>
            <p:cNvSpPr>
              <a:spLocks noChangeAspect="1" noChangeArrowheads="1"/>
            </p:cNvSpPr>
            <p:nvPr/>
          </p:nvSpPr>
          <p:spPr bwMode="auto">
            <a:xfrm>
              <a:off x="4324" y="3690"/>
              <a:ext cx="1048" cy="12"/>
            </a:xfrm>
            <a:prstGeom prst="rect">
              <a:avLst/>
            </a:prstGeom>
            <a:blipFill dpi="0" rotWithShape="0">
              <a:blip r:embed="rId2" cstate="print"/>
              <a:srcRect/>
              <a:tile tx="0" ty="0" sx="100000" sy="100000" flip="none" algn="tl"/>
            </a:blipFill>
            <a:ln w="12700">
              <a:solidFill>
                <a:srgbClr val="000000"/>
              </a:solidFill>
              <a:miter lim="800000"/>
              <a:headEnd/>
              <a:tailEnd/>
            </a:ln>
          </p:spPr>
          <p:txBody>
            <a:bodyPr/>
            <a:lstStyle/>
            <a:p>
              <a:endParaRPr lang="en-US"/>
            </a:p>
          </p:txBody>
        </p:sp>
        <p:sp>
          <p:nvSpPr>
            <p:cNvPr id="180242" name="Rectangle 17"/>
            <p:cNvSpPr>
              <a:spLocks noChangeAspect="1" noChangeArrowheads="1"/>
            </p:cNvSpPr>
            <p:nvPr/>
          </p:nvSpPr>
          <p:spPr bwMode="auto">
            <a:xfrm>
              <a:off x="5359" y="3690"/>
              <a:ext cx="13" cy="147"/>
            </a:xfrm>
            <a:prstGeom prst="rect">
              <a:avLst/>
            </a:prstGeom>
            <a:blipFill dpi="0" rotWithShape="0">
              <a:blip r:embed="rId2" cstate="print"/>
              <a:srcRect/>
              <a:tile tx="0" ty="0" sx="100000" sy="100000" flip="none" algn="tl"/>
            </a:blipFill>
            <a:ln w="12700">
              <a:solidFill>
                <a:srgbClr val="000000"/>
              </a:solidFill>
              <a:miter lim="800000"/>
              <a:headEnd/>
              <a:tailEnd/>
            </a:ln>
          </p:spPr>
          <p:txBody>
            <a:bodyPr/>
            <a:lstStyle/>
            <a:p>
              <a:endParaRPr lang="en-US"/>
            </a:p>
          </p:txBody>
        </p:sp>
        <p:sp>
          <p:nvSpPr>
            <p:cNvPr id="180243" name="Freeform 18"/>
            <p:cNvSpPr>
              <a:spLocks noChangeAspect="1"/>
            </p:cNvSpPr>
            <p:nvPr/>
          </p:nvSpPr>
          <p:spPr bwMode="auto">
            <a:xfrm>
              <a:off x="5153" y="3041"/>
              <a:ext cx="148" cy="123"/>
            </a:xfrm>
            <a:custGeom>
              <a:avLst/>
              <a:gdLst>
                <a:gd name="T0" fmla="*/ 0 w 135"/>
                <a:gd name="T1" fmla="*/ 148 h 112"/>
                <a:gd name="T2" fmla="*/ 178 w 135"/>
                <a:gd name="T3" fmla="*/ 148 h 112"/>
                <a:gd name="T4" fmla="*/ 90 w 135"/>
                <a:gd name="T5" fmla="*/ 0 h 112"/>
                <a:gd name="T6" fmla="*/ 0 w 135"/>
                <a:gd name="T7" fmla="*/ 148 h 112"/>
                <a:gd name="T8" fmla="*/ 0 60000 65536"/>
                <a:gd name="T9" fmla="*/ 0 60000 65536"/>
                <a:gd name="T10" fmla="*/ 0 60000 65536"/>
                <a:gd name="T11" fmla="*/ 0 60000 65536"/>
                <a:gd name="T12" fmla="*/ 0 w 135"/>
                <a:gd name="T13" fmla="*/ 0 h 112"/>
                <a:gd name="T14" fmla="*/ 135 w 135"/>
                <a:gd name="T15" fmla="*/ 112 h 112"/>
              </a:gdLst>
              <a:ahLst/>
              <a:cxnLst>
                <a:cxn ang="T8">
                  <a:pos x="T0" y="T1"/>
                </a:cxn>
                <a:cxn ang="T9">
                  <a:pos x="T2" y="T3"/>
                </a:cxn>
                <a:cxn ang="T10">
                  <a:pos x="T4" y="T5"/>
                </a:cxn>
                <a:cxn ang="T11">
                  <a:pos x="T6" y="T7"/>
                </a:cxn>
              </a:cxnLst>
              <a:rect l="T12" t="T13" r="T14" b="T15"/>
              <a:pathLst>
                <a:path w="135" h="112">
                  <a:moveTo>
                    <a:pt x="0" y="112"/>
                  </a:moveTo>
                  <a:lnTo>
                    <a:pt x="135" y="112"/>
                  </a:lnTo>
                  <a:lnTo>
                    <a:pt x="68" y="0"/>
                  </a:lnTo>
                  <a:lnTo>
                    <a:pt x="0" y="1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80244" name="Freeform 19"/>
            <p:cNvSpPr>
              <a:spLocks noChangeAspect="1"/>
            </p:cNvSpPr>
            <p:nvPr/>
          </p:nvSpPr>
          <p:spPr bwMode="auto">
            <a:xfrm>
              <a:off x="5153" y="3028"/>
              <a:ext cx="172" cy="148"/>
            </a:xfrm>
            <a:custGeom>
              <a:avLst/>
              <a:gdLst>
                <a:gd name="T0" fmla="*/ 0 w 157"/>
                <a:gd name="T1" fmla="*/ 163 h 135"/>
                <a:gd name="T2" fmla="*/ 177 w 157"/>
                <a:gd name="T3" fmla="*/ 163 h 135"/>
                <a:gd name="T4" fmla="*/ 192 w 157"/>
                <a:gd name="T5" fmla="*/ 163 h 135"/>
                <a:gd name="T6" fmla="*/ 177 w 157"/>
                <a:gd name="T7" fmla="*/ 178 h 135"/>
                <a:gd name="T8" fmla="*/ 89 w 157"/>
                <a:gd name="T9" fmla="*/ 30 h 135"/>
                <a:gd name="T10" fmla="*/ 89 w 157"/>
                <a:gd name="T11" fmla="*/ 15 h 135"/>
                <a:gd name="T12" fmla="*/ 104 w 157"/>
                <a:gd name="T13" fmla="*/ 0 h 135"/>
                <a:gd name="T14" fmla="*/ 104 w 157"/>
                <a:gd name="T15" fmla="*/ 15 h 135"/>
                <a:gd name="T16" fmla="*/ 192 w 157"/>
                <a:gd name="T17" fmla="*/ 163 h 135"/>
                <a:gd name="T18" fmla="*/ 206 w 157"/>
                <a:gd name="T19" fmla="*/ 178 h 135"/>
                <a:gd name="T20" fmla="*/ 177 w 157"/>
                <a:gd name="T21" fmla="*/ 178 h 135"/>
                <a:gd name="T22" fmla="*/ 0 w 157"/>
                <a:gd name="T23" fmla="*/ 178 h 135"/>
                <a:gd name="T24" fmla="*/ 0 w 157"/>
                <a:gd name="T25" fmla="*/ 163 h 1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7"/>
                <a:gd name="T40" fmla="*/ 0 h 135"/>
                <a:gd name="T41" fmla="*/ 157 w 157"/>
                <a:gd name="T42" fmla="*/ 135 h 1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7" h="135">
                  <a:moveTo>
                    <a:pt x="0" y="124"/>
                  </a:moveTo>
                  <a:lnTo>
                    <a:pt x="135" y="124"/>
                  </a:lnTo>
                  <a:lnTo>
                    <a:pt x="146" y="124"/>
                  </a:lnTo>
                  <a:lnTo>
                    <a:pt x="135" y="135"/>
                  </a:lnTo>
                  <a:lnTo>
                    <a:pt x="68" y="23"/>
                  </a:lnTo>
                  <a:lnTo>
                    <a:pt x="68" y="12"/>
                  </a:lnTo>
                  <a:lnTo>
                    <a:pt x="79" y="0"/>
                  </a:lnTo>
                  <a:lnTo>
                    <a:pt x="79" y="12"/>
                  </a:lnTo>
                  <a:lnTo>
                    <a:pt x="146" y="124"/>
                  </a:lnTo>
                  <a:lnTo>
                    <a:pt x="157" y="135"/>
                  </a:lnTo>
                  <a:lnTo>
                    <a:pt x="135" y="135"/>
                  </a:lnTo>
                  <a:lnTo>
                    <a:pt x="0" y="135"/>
                  </a:lnTo>
                  <a:lnTo>
                    <a:pt x="0" y="1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0245" name="Freeform 20"/>
            <p:cNvSpPr>
              <a:spLocks noChangeAspect="1"/>
            </p:cNvSpPr>
            <p:nvPr/>
          </p:nvSpPr>
          <p:spPr bwMode="auto">
            <a:xfrm>
              <a:off x="5140" y="3041"/>
              <a:ext cx="99" cy="135"/>
            </a:xfrm>
            <a:custGeom>
              <a:avLst/>
              <a:gdLst>
                <a:gd name="T0" fmla="*/ 120 w 90"/>
                <a:gd name="T1" fmla="*/ 14 h 123"/>
                <a:gd name="T2" fmla="*/ 30 w 90"/>
                <a:gd name="T3" fmla="*/ 162 h 123"/>
                <a:gd name="T4" fmla="*/ 14 w 90"/>
                <a:gd name="T5" fmla="*/ 162 h 123"/>
                <a:gd name="T6" fmla="*/ 0 w 90"/>
                <a:gd name="T7" fmla="*/ 162 h 123"/>
                <a:gd name="T8" fmla="*/ 14 w 90"/>
                <a:gd name="T9" fmla="*/ 148 h 123"/>
                <a:gd name="T10" fmla="*/ 106 w 90"/>
                <a:gd name="T11" fmla="*/ 0 h 123"/>
                <a:gd name="T12" fmla="*/ 120 w 90"/>
                <a:gd name="T13" fmla="*/ 14 h 123"/>
                <a:gd name="T14" fmla="*/ 0 60000 65536"/>
                <a:gd name="T15" fmla="*/ 0 60000 65536"/>
                <a:gd name="T16" fmla="*/ 0 60000 65536"/>
                <a:gd name="T17" fmla="*/ 0 60000 65536"/>
                <a:gd name="T18" fmla="*/ 0 60000 65536"/>
                <a:gd name="T19" fmla="*/ 0 60000 65536"/>
                <a:gd name="T20" fmla="*/ 0 60000 65536"/>
                <a:gd name="T21" fmla="*/ 0 w 90"/>
                <a:gd name="T22" fmla="*/ 0 h 123"/>
                <a:gd name="T23" fmla="*/ 90 w 90"/>
                <a:gd name="T24" fmla="*/ 123 h 1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123">
                  <a:moveTo>
                    <a:pt x="90" y="11"/>
                  </a:moveTo>
                  <a:lnTo>
                    <a:pt x="23" y="123"/>
                  </a:lnTo>
                  <a:lnTo>
                    <a:pt x="11" y="123"/>
                  </a:lnTo>
                  <a:lnTo>
                    <a:pt x="0" y="123"/>
                  </a:lnTo>
                  <a:lnTo>
                    <a:pt x="11" y="112"/>
                  </a:lnTo>
                  <a:lnTo>
                    <a:pt x="79" y="0"/>
                  </a:lnTo>
                  <a:lnTo>
                    <a:pt x="90" y="1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0246" name="Rectangle 21"/>
            <p:cNvSpPr>
              <a:spLocks noChangeAspect="1" noChangeArrowheads="1"/>
            </p:cNvSpPr>
            <p:nvPr/>
          </p:nvSpPr>
          <p:spPr bwMode="auto">
            <a:xfrm>
              <a:off x="3802" y="2560"/>
              <a:ext cx="13" cy="12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0247" name="Freeform 22"/>
            <p:cNvSpPr>
              <a:spLocks noChangeAspect="1"/>
            </p:cNvSpPr>
            <p:nvPr/>
          </p:nvSpPr>
          <p:spPr bwMode="auto">
            <a:xfrm>
              <a:off x="3765" y="2523"/>
              <a:ext cx="50" cy="161"/>
            </a:xfrm>
            <a:custGeom>
              <a:avLst/>
              <a:gdLst>
                <a:gd name="T0" fmla="*/ 0 w 45"/>
                <a:gd name="T1" fmla="*/ 193 h 147"/>
                <a:gd name="T2" fmla="*/ 14 w 45"/>
                <a:gd name="T3" fmla="*/ 193 h 147"/>
                <a:gd name="T4" fmla="*/ 62 w 45"/>
                <a:gd name="T5" fmla="*/ 45 h 147"/>
                <a:gd name="T6" fmla="*/ 62 w 45"/>
                <a:gd name="T7" fmla="*/ 45 h 147"/>
                <a:gd name="T8" fmla="*/ 47 w 45"/>
                <a:gd name="T9" fmla="*/ 0 h 147"/>
                <a:gd name="T10" fmla="*/ 47 w 45"/>
                <a:gd name="T11" fmla="*/ 45 h 147"/>
                <a:gd name="T12" fmla="*/ 0 w 45"/>
                <a:gd name="T13" fmla="*/ 193 h 147"/>
                <a:gd name="T14" fmla="*/ 0 60000 65536"/>
                <a:gd name="T15" fmla="*/ 0 60000 65536"/>
                <a:gd name="T16" fmla="*/ 0 60000 65536"/>
                <a:gd name="T17" fmla="*/ 0 60000 65536"/>
                <a:gd name="T18" fmla="*/ 0 60000 65536"/>
                <a:gd name="T19" fmla="*/ 0 60000 65536"/>
                <a:gd name="T20" fmla="*/ 0 60000 65536"/>
                <a:gd name="T21" fmla="*/ 0 w 45"/>
                <a:gd name="T22" fmla="*/ 0 h 147"/>
                <a:gd name="T23" fmla="*/ 45 w 45"/>
                <a:gd name="T24" fmla="*/ 147 h 1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47">
                  <a:moveTo>
                    <a:pt x="0" y="147"/>
                  </a:moveTo>
                  <a:lnTo>
                    <a:pt x="11" y="147"/>
                  </a:lnTo>
                  <a:lnTo>
                    <a:pt x="45" y="34"/>
                  </a:lnTo>
                  <a:lnTo>
                    <a:pt x="34" y="0"/>
                  </a:lnTo>
                  <a:lnTo>
                    <a:pt x="34" y="34"/>
                  </a:lnTo>
                  <a:lnTo>
                    <a:pt x="0" y="147"/>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0248" name="Freeform 23"/>
            <p:cNvSpPr>
              <a:spLocks noChangeAspect="1"/>
            </p:cNvSpPr>
            <p:nvPr/>
          </p:nvSpPr>
          <p:spPr bwMode="auto">
            <a:xfrm>
              <a:off x="3802" y="2560"/>
              <a:ext cx="49" cy="124"/>
            </a:xfrm>
            <a:custGeom>
              <a:avLst/>
              <a:gdLst>
                <a:gd name="T0" fmla="*/ 14 w 44"/>
                <a:gd name="T1" fmla="*/ 0 h 113"/>
                <a:gd name="T2" fmla="*/ 0 w 44"/>
                <a:gd name="T3" fmla="*/ 0 h 113"/>
                <a:gd name="T4" fmla="*/ 46 w 44"/>
                <a:gd name="T5" fmla="*/ 149 h 113"/>
                <a:gd name="T6" fmla="*/ 61 w 44"/>
                <a:gd name="T7" fmla="*/ 149 h 113"/>
                <a:gd name="T8" fmla="*/ 14 w 44"/>
                <a:gd name="T9" fmla="*/ 0 h 113"/>
                <a:gd name="T10" fmla="*/ 0 60000 65536"/>
                <a:gd name="T11" fmla="*/ 0 60000 65536"/>
                <a:gd name="T12" fmla="*/ 0 60000 65536"/>
                <a:gd name="T13" fmla="*/ 0 60000 65536"/>
                <a:gd name="T14" fmla="*/ 0 60000 65536"/>
                <a:gd name="T15" fmla="*/ 0 w 44"/>
                <a:gd name="T16" fmla="*/ 0 h 113"/>
                <a:gd name="T17" fmla="*/ 44 w 44"/>
                <a:gd name="T18" fmla="*/ 113 h 113"/>
              </a:gdLst>
              <a:ahLst/>
              <a:cxnLst>
                <a:cxn ang="T10">
                  <a:pos x="T0" y="T1"/>
                </a:cxn>
                <a:cxn ang="T11">
                  <a:pos x="T2" y="T3"/>
                </a:cxn>
                <a:cxn ang="T12">
                  <a:pos x="T4" y="T5"/>
                </a:cxn>
                <a:cxn ang="T13">
                  <a:pos x="T6" y="T7"/>
                </a:cxn>
                <a:cxn ang="T14">
                  <a:pos x="T8" y="T9"/>
                </a:cxn>
              </a:cxnLst>
              <a:rect l="T15" t="T16" r="T17" b="T18"/>
              <a:pathLst>
                <a:path w="44" h="113">
                  <a:moveTo>
                    <a:pt x="11" y="0"/>
                  </a:moveTo>
                  <a:lnTo>
                    <a:pt x="0" y="0"/>
                  </a:lnTo>
                  <a:lnTo>
                    <a:pt x="33" y="113"/>
                  </a:lnTo>
                  <a:lnTo>
                    <a:pt x="44" y="113"/>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0249" name="Rectangle 24"/>
            <p:cNvSpPr>
              <a:spLocks noChangeAspect="1" noChangeArrowheads="1"/>
            </p:cNvSpPr>
            <p:nvPr/>
          </p:nvSpPr>
          <p:spPr bwMode="auto">
            <a:xfrm>
              <a:off x="3802" y="2993"/>
              <a:ext cx="13" cy="4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0250" name="Line 25"/>
            <p:cNvSpPr>
              <a:spLocks noChangeAspect="1" noChangeShapeType="1"/>
            </p:cNvSpPr>
            <p:nvPr/>
          </p:nvSpPr>
          <p:spPr bwMode="auto">
            <a:xfrm flipV="1">
              <a:off x="3802" y="2820"/>
              <a:ext cx="2" cy="87"/>
            </a:xfrm>
            <a:prstGeom prst="line">
              <a:avLst/>
            </a:prstGeom>
            <a:noFill/>
            <a:ln w="0">
              <a:solidFill>
                <a:srgbClr val="000000"/>
              </a:solidFill>
              <a:round/>
              <a:headEnd/>
              <a:tailEnd/>
            </a:ln>
          </p:spPr>
          <p:txBody>
            <a:bodyPr/>
            <a:lstStyle/>
            <a:p>
              <a:endParaRPr lang="en-US"/>
            </a:p>
          </p:txBody>
        </p:sp>
        <p:sp>
          <p:nvSpPr>
            <p:cNvPr id="180251" name="Rectangle 26"/>
            <p:cNvSpPr>
              <a:spLocks noChangeAspect="1" noChangeArrowheads="1"/>
            </p:cNvSpPr>
            <p:nvPr/>
          </p:nvSpPr>
          <p:spPr bwMode="auto">
            <a:xfrm>
              <a:off x="3802" y="2684"/>
              <a:ext cx="13" cy="4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0252" name="Rectangle 27"/>
            <p:cNvSpPr>
              <a:spLocks noChangeAspect="1" noChangeArrowheads="1"/>
            </p:cNvSpPr>
            <p:nvPr/>
          </p:nvSpPr>
          <p:spPr bwMode="auto">
            <a:xfrm>
              <a:off x="3855" y="2705"/>
              <a:ext cx="632" cy="125"/>
            </a:xfrm>
            <a:prstGeom prst="rect">
              <a:avLst/>
            </a:prstGeom>
            <a:noFill/>
            <a:ln w="9525">
              <a:noFill/>
              <a:miter lim="800000"/>
              <a:headEnd/>
              <a:tailEnd/>
            </a:ln>
          </p:spPr>
          <p:txBody>
            <a:bodyPr wrap="none" lIns="0" tIns="0" rIns="0" bIns="0">
              <a:spAutoFit/>
            </a:bodyPr>
            <a:lstStyle/>
            <a:p>
              <a:r>
                <a:rPr lang="en-US" sz="1300" u="none">
                  <a:solidFill>
                    <a:srgbClr val="000000"/>
                  </a:solidFill>
                </a:rPr>
                <a:t>&lt;&lt;contains&gt;&gt;</a:t>
              </a:r>
              <a:endParaRPr lang="en-US" sz="2000" b="1" u="none"/>
            </a:p>
          </p:txBody>
        </p:sp>
        <p:sp>
          <p:nvSpPr>
            <p:cNvPr id="180253" name="Rectangle 28"/>
            <p:cNvSpPr>
              <a:spLocks noChangeAspect="1" noChangeArrowheads="1"/>
            </p:cNvSpPr>
            <p:nvPr/>
          </p:nvSpPr>
          <p:spPr bwMode="auto">
            <a:xfrm>
              <a:off x="4275" y="2369"/>
              <a:ext cx="568" cy="125"/>
            </a:xfrm>
            <a:prstGeom prst="rect">
              <a:avLst/>
            </a:prstGeom>
            <a:noFill/>
            <a:ln w="9525">
              <a:noFill/>
              <a:miter lim="800000"/>
              <a:headEnd/>
              <a:tailEnd/>
            </a:ln>
          </p:spPr>
          <p:txBody>
            <a:bodyPr wrap="none" lIns="0" tIns="0" rIns="0" bIns="0">
              <a:spAutoFit/>
            </a:bodyPr>
            <a:lstStyle/>
            <a:p>
              <a:r>
                <a:rPr lang="en-US" sz="1300" u="none">
                  <a:solidFill>
                    <a:srgbClr val="000000"/>
                  </a:solidFill>
                </a:rPr>
                <a:t>components</a:t>
              </a:r>
              <a:endParaRPr lang="en-US" sz="2000" b="1" u="none"/>
            </a:p>
          </p:txBody>
        </p:sp>
        <p:sp>
          <p:nvSpPr>
            <p:cNvPr id="180254" name="Rectangle 29"/>
            <p:cNvSpPr>
              <a:spLocks noChangeAspect="1" noChangeArrowheads="1"/>
            </p:cNvSpPr>
            <p:nvPr/>
          </p:nvSpPr>
          <p:spPr bwMode="auto">
            <a:xfrm>
              <a:off x="4752" y="2167"/>
              <a:ext cx="75" cy="230"/>
            </a:xfrm>
            <a:prstGeom prst="rect">
              <a:avLst/>
            </a:prstGeom>
            <a:noFill/>
            <a:ln w="9525">
              <a:noFill/>
              <a:miter lim="800000"/>
              <a:headEnd/>
              <a:tailEnd/>
            </a:ln>
          </p:spPr>
          <p:txBody>
            <a:bodyPr wrap="none" lIns="0" tIns="0" rIns="0" bIns="0">
              <a:spAutoFit/>
            </a:bodyPr>
            <a:lstStyle/>
            <a:p>
              <a:r>
                <a:rPr lang="en-US" sz="2400" u="none">
                  <a:solidFill>
                    <a:srgbClr val="000000"/>
                  </a:solidFill>
                </a:rPr>
                <a:t>*</a:t>
              </a:r>
              <a:endParaRPr lang="en-US" sz="2000" b="1" u="none"/>
            </a:p>
          </p:txBody>
        </p:sp>
        <p:sp>
          <p:nvSpPr>
            <p:cNvPr id="180255" name="Freeform 30"/>
            <p:cNvSpPr>
              <a:spLocks noChangeAspect="1"/>
            </p:cNvSpPr>
            <p:nvPr/>
          </p:nvSpPr>
          <p:spPr bwMode="auto">
            <a:xfrm>
              <a:off x="4130" y="2320"/>
              <a:ext cx="148" cy="74"/>
            </a:xfrm>
            <a:custGeom>
              <a:avLst/>
              <a:gdLst>
                <a:gd name="T0" fmla="*/ 0 w 134"/>
                <a:gd name="T1" fmla="*/ 44 h 67"/>
                <a:gd name="T2" fmla="*/ 91 w 134"/>
                <a:gd name="T3" fmla="*/ 0 h 67"/>
                <a:gd name="T4" fmla="*/ 180 w 134"/>
                <a:gd name="T5" fmla="*/ 44 h 67"/>
                <a:gd name="T6" fmla="*/ 91 w 134"/>
                <a:gd name="T7" fmla="*/ 91 h 67"/>
                <a:gd name="T8" fmla="*/ 0 w 134"/>
                <a:gd name="T9" fmla="*/ 44 h 67"/>
                <a:gd name="T10" fmla="*/ 0 60000 65536"/>
                <a:gd name="T11" fmla="*/ 0 60000 65536"/>
                <a:gd name="T12" fmla="*/ 0 60000 65536"/>
                <a:gd name="T13" fmla="*/ 0 60000 65536"/>
                <a:gd name="T14" fmla="*/ 0 60000 65536"/>
                <a:gd name="T15" fmla="*/ 0 w 134"/>
                <a:gd name="T16" fmla="*/ 0 h 67"/>
                <a:gd name="T17" fmla="*/ 134 w 134"/>
                <a:gd name="T18" fmla="*/ 67 h 67"/>
              </a:gdLst>
              <a:ahLst/>
              <a:cxnLst>
                <a:cxn ang="T10">
                  <a:pos x="T0" y="T1"/>
                </a:cxn>
                <a:cxn ang="T11">
                  <a:pos x="T2" y="T3"/>
                </a:cxn>
                <a:cxn ang="T12">
                  <a:pos x="T4" y="T5"/>
                </a:cxn>
                <a:cxn ang="T13">
                  <a:pos x="T6" y="T7"/>
                </a:cxn>
                <a:cxn ang="T14">
                  <a:pos x="T8" y="T9"/>
                </a:cxn>
              </a:cxnLst>
              <a:rect l="T15" t="T16" r="T17" b="T18"/>
              <a:pathLst>
                <a:path w="134" h="67">
                  <a:moveTo>
                    <a:pt x="0" y="33"/>
                  </a:moveTo>
                  <a:lnTo>
                    <a:pt x="67" y="0"/>
                  </a:lnTo>
                  <a:lnTo>
                    <a:pt x="134" y="33"/>
                  </a:lnTo>
                  <a:lnTo>
                    <a:pt x="67" y="67"/>
                  </a:lnTo>
                  <a:lnTo>
                    <a:pt x="0" y="3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80256" name="Freeform 31"/>
            <p:cNvSpPr>
              <a:spLocks noChangeAspect="1"/>
            </p:cNvSpPr>
            <p:nvPr/>
          </p:nvSpPr>
          <p:spPr bwMode="auto">
            <a:xfrm>
              <a:off x="4130" y="2320"/>
              <a:ext cx="173" cy="86"/>
            </a:xfrm>
            <a:custGeom>
              <a:avLst/>
              <a:gdLst>
                <a:gd name="T0" fmla="*/ 0 w 157"/>
                <a:gd name="T1" fmla="*/ 44 h 78"/>
                <a:gd name="T2" fmla="*/ 90 w 157"/>
                <a:gd name="T3" fmla="*/ 0 h 78"/>
                <a:gd name="T4" fmla="*/ 90 w 157"/>
                <a:gd name="T5" fmla="*/ 0 h 78"/>
                <a:gd name="T6" fmla="*/ 90 w 157"/>
                <a:gd name="T7" fmla="*/ 0 h 78"/>
                <a:gd name="T8" fmla="*/ 180 w 157"/>
                <a:gd name="T9" fmla="*/ 44 h 78"/>
                <a:gd name="T10" fmla="*/ 210 w 157"/>
                <a:gd name="T11" fmla="*/ 44 h 78"/>
                <a:gd name="T12" fmla="*/ 180 w 157"/>
                <a:gd name="T13" fmla="*/ 60 h 78"/>
                <a:gd name="T14" fmla="*/ 90 w 157"/>
                <a:gd name="T15" fmla="*/ 105 h 78"/>
                <a:gd name="T16" fmla="*/ 90 w 157"/>
                <a:gd name="T17" fmla="*/ 105 h 78"/>
                <a:gd name="T18" fmla="*/ 90 w 157"/>
                <a:gd name="T19" fmla="*/ 105 h 78"/>
                <a:gd name="T20" fmla="*/ 90 w 157"/>
                <a:gd name="T21" fmla="*/ 90 h 78"/>
                <a:gd name="T22" fmla="*/ 180 w 157"/>
                <a:gd name="T23" fmla="*/ 44 h 78"/>
                <a:gd name="T24" fmla="*/ 180 w 157"/>
                <a:gd name="T25" fmla="*/ 60 h 78"/>
                <a:gd name="T26" fmla="*/ 180 w 157"/>
                <a:gd name="T27" fmla="*/ 60 h 78"/>
                <a:gd name="T28" fmla="*/ 90 w 157"/>
                <a:gd name="T29" fmla="*/ 14 h 78"/>
                <a:gd name="T30" fmla="*/ 90 w 157"/>
                <a:gd name="T31" fmla="*/ 0 h 78"/>
                <a:gd name="T32" fmla="*/ 90 w 157"/>
                <a:gd name="T33" fmla="*/ 14 h 78"/>
                <a:gd name="T34" fmla="*/ 0 w 157"/>
                <a:gd name="T35" fmla="*/ 60 h 78"/>
                <a:gd name="T36" fmla="*/ 0 w 157"/>
                <a:gd name="T37" fmla="*/ 44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7"/>
                <a:gd name="T58" fmla="*/ 0 h 78"/>
                <a:gd name="T59" fmla="*/ 157 w 157"/>
                <a:gd name="T60" fmla="*/ 78 h 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7" h="78">
                  <a:moveTo>
                    <a:pt x="0" y="33"/>
                  </a:moveTo>
                  <a:lnTo>
                    <a:pt x="67" y="0"/>
                  </a:lnTo>
                  <a:lnTo>
                    <a:pt x="134" y="33"/>
                  </a:lnTo>
                  <a:lnTo>
                    <a:pt x="157" y="33"/>
                  </a:lnTo>
                  <a:lnTo>
                    <a:pt x="134" y="44"/>
                  </a:lnTo>
                  <a:lnTo>
                    <a:pt x="67" y="78"/>
                  </a:lnTo>
                  <a:lnTo>
                    <a:pt x="67" y="67"/>
                  </a:lnTo>
                  <a:lnTo>
                    <a:pt x="134" y="33"/>
                  </a:lnTo>
                  <a:lnTo>
                    <a:pt x="134" y="44"/>
                  </a:lnTo>
                  <a:lnTo>
                    <a:pt x="67" y="11"/>
                  </a:lnTo>
                  <a:lnTo>
                    <a:pt x="67" y="0"/>
                  </a:lnTo>
                  <a:lnTo>
                    <a:pt x="67" y="11"/>
                  </a:lnTo>
                  <a:lnTo>
                    <a:pt x="0" y="44"/>
                  </a:lnTo>
                  <a:lnTo>
                    <a:pt x="0" y="3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0257" name="Freeform 32"/>
            <p:cNvSpPr>
              <a:spLocks noChangeAspect="1"/>
            </p:cNvSpPr>
            <p:nvPr/>
          </p:nvSpPr>
          <p:spPr bwMode="auto">
            <a:xfrm>
              <a:off x="4105" y="2357"/>
              <a:ext cx="99" cy="49"/>
            </a:xfrm>
            <a:custGeom>
              <a:avLst/>
              <a:gdLst>
                <a:gd name="T0" fmla="*/ 120 w 90"/>
                <a:gd name="T1" fmla="*/ 58 h 45"/>
                <a:gd name="T2" fmla="*/ 30 w 90"/>
                <a:gd name="T3" fmla="*/ 14 h 45"/>
                <a:gd name="T4" fmla="*/ 0 w 90"/>
                <a:gd name="T5" fmla="*/ 14 h 45"/>
                <a:gd name="T6" fmla="*/ 30 w 90"/>
                <a:gd name="T7" fmla="*/ 0 h 45"/>
                <a:gd name="T8" fmla="*/ 30 w 90"/>
                <a:gd name="T9" fmla="*/ 0 h 45"/>
                <a:gd name="T10" fmla="*/ 120 w 90"/>
                <a:gd name="T11" fmla="*/ 44 h 45"/>
                <a:gd name="T12" fmla="*/ 120 w 90"/>
                <a:gd name="T13" fmla="*/ 58 h 45"/>
                <a:gd name="T14" fmla="*/ 0 60000 65536"/>
                <a:gd name="T15" fmla="*/ 0 60000 65536"/>
                <a:gd name="T16" fmla="*/ 0 60000 65536"/>
                <a:gd name="T17" fmla="*/ 0 60000 65536"/>
                <a:gd name="T18" fmla="*/ 0 60000 65536"/>
                <a:gd name="T19" fmla="*/ 0 60000 65536"/>
                <a:gd name="T20" fmla="*/ 0 60000 65536"/>
                <a:gd name="T21" fmla="*/ 0 w 90"/>
                <a:gd name="T22" fmla="*/ 0 h 45"/>
                <a:gd name="T23" fmla="*/ 90 w 90"/>
                <a:gd name="T24" fmla="*/ 45 h 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45">
                  <a:moveTo>
                    <a:pt x="90" y="45"/>
                  </a:moveTo>
                  <a:lnTo>
                    <a:pt x="23" y="11"/>
                  </a:lnTo>
                  <a:lnTo>
                    <a:pt x="0" y="11"/>
                  </a:lnTo>
                  <a:lnTo>
                    <a:pt x="23" y="0"/>
                  </a:lnTo>
                  <a:lnTo>
                    <a:pt x="90" y="34"/>
                  </a:lnTo>
                  <a:lnTo>
                    <a:pt x="90" y="4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0258" name="Rectangle 33"/>
            <p:cNvSpPr>
              <a:spLocks noChangeAspect="1" noChangeArrowheads="1"/>
            </p:cNvSpPr>
            <p:nvPr/>
          </p:nvSpPr>
          <p:spPr bwMode="auto">
            <a:xfrm>
              <a:off x="3425" y="2917"/>
              <a:ext cx="822" cy="319"/>
            </a:xfrm>
            <a:prstGeom prst="rect">
              <a:avLst/>
            </a:prstGeom>
            <a:solidFill>
              <a:schemeClr val="bg1"/>
            </a:solidFill>
            <a:ln w="19050">
              <a:solidFill>
                <a:schemeClr val="tx1"/>
              </a:solidFill>
              <a:miter lim="800000"/>
              <a:headEnd/>
              <a:tailEnd/>
            </a:ln>
          </p:spPr>
          <p:txBody>
            <a:bodyPr lIns="0" tIns="0" rIns="0" bIns="0">
              <a:spAutoFit/>
            </a:bodyPr>
            <a:lstStyle/>
            <a:p>
              <a:pPr algn="ctr"/>
              <a:r>
                <a:rPr lang="en-US" sz="1600" b="1" u="none">
                  <a:solidFill>
                    <a:srgbClr val="000000"/>
                  </a:solidFill>
                </a:rPr>
                <a:t>Component</a:t>
              </a:r>
            </a:p>
            <a:p>
              <a:pPr algn="ctr"/>
              <a:r>
                <a:rPr lang="en-US" sz="1600" b="1" u="none">
                  <a:solidFill>
                    <a:srgbClr val="000000"/>
                  </a:solidFill>
                </a:rPr>
                <a:t>Configurator</a:t>
              </a:r>
              <a:endParaRPr lang="en-US" sz="2000" b="1" u="none"/>
            </a:p>
          </p:txBody>
        </p:sp>
        <p:sp>
          <p:nvSpPr>
            <p:cNvPr id="180259" name="Rectangle 34"/>
            <p:cNvSpPr>
              <a:spLocks noChangeAspect="1" noChangeArrowheads="1"/>
            </p:cNvSpPr>
            <p:nvPr/>
          </p:nvSpPr>
          <p:spPr bwMode="auto">
            <a:xfrm>
              <a:off x="3172" y="2207"/>
              <a:ext cx="931" cy="320"/>
            </a:xfrm>
            <a:prstGeom prst="rect">
              <a:avLst/>
            </a:prstGeom>
            <a:noFill/>
            <a:ln w="19050">
              <a:solidFill>
                <a:schemeClr val="tx1"/>
              </a:solidFill>
              <a:miter lim="800000"/>
              <a:headEnd/>
              <a:tailEnd/>
            </a:ln>
          </p:spPr>
          <p:txBody>
            <a:bodyPr lIns="0" tIns="0" rIns="0" bIns="0">
              <a:spAutoFit/>
            </a:bodyPr>
            <a:lstStyle/>
            <a:p>
              <a:pPr algn="ctr"/>
              <a:r>
                <a:rPr lang="en-US" sz="1600" b="1" u="none">
                  <a:solidFill>
                    <a:srgbClr val="000000"/>
                  </a:solidFill>
                </a:rPr>
                <a:t>Component</a:t>
              </a:r>
            </a:p>
            <a:p>
              <a:pPr algn="ctr"/>
              <a:r>
                <a:rPr lang="en-US" sz="1600" b="1" u="none">
                  <a:solidFill>
                    <a:srgbClr val="000000"/>
                  </a:solidFill>
                </a:rPr>
                <a:t>Repository</a:t>
              </a:r>
              <a:endParaRPr lang="en-US" sz="2000" b="1" u="none"/>
            </a:p>
          </p:txBody>
        </p:sp>
        <p:sp>
          <p:nvSpPr>
            <p:cNvPr id="180260" name="Rectangle 35"/>
            <p:cNvSpPr>
              <a:spLocks noChangeAspect="1" noChangeArrowheads="1"/>
            </p:cNvSpPr>
            <p:nvPr/>
          </p:nvSpPr>
          <p:spPr bwMode="auto">
            <a:xfrm>
              <a:off x="3853" y="3844"/>
              <a:ext cx="916" cy="320"/>
            </a:xfrm>
            <a:prstGeom prst="rect">
              <a:avLst/>
            </a:prstGeom>
            <a:noFill/>
            <a:ln w="19050">
              <a:solidFill>
                <a:schemeClr val="tx1"/>
              </a:solidFill>
              <a:miter lim="800000"/>
              <a:headEnd/>
              <a:tailEnd/>
            </a:ln>
          </p:spPr>
          <p:txBody>
            <a:bodyPr lIns="0" tIns="0" rIns="0" bIns="0">
              <a:spAutoFit/>
            </a:bodyPr>
            <a:lstStyle/>
            <a:p>
              <a:pPr algn="ctr"/>
              <a:r>
                <a:rPr lang="en-US" sz="1600" b="1" u="none">
                  <a:solidFill>
                    <a:srgbClr val="000000"/>
                  </a:solidFill>
                </a:rPr>
                <a:t>Concrete</a:t>
              </a:r>
            </a:p>
            <a:p>
              <a:pPr algn="ctr"/>
              <a:r>
                <a:rPr lang="en-US" sz="1600" b="1" u="none">
                  <a:solidFill>
                    <a:srgbClr val="000000"/>
                  </a:solidFill>
                </a:rPr>
                <a:t>Component A</a:t>
              </a:r>
              <a:endParaRPr lang="en-US" sz="2000" b="1" u="none"/>
            </a:p>
          </p:txBody>
        </p:sp>
        <p:sp>
          <p:nvSpPr>
            <p:cNvPr id="180261" name="Rectangle 36"/>
            <p:cNvSpPr>
              <a:spLocks noChangeAspect="1" noChangeArrowheads="1"/>
            </p:cNvSpPr>
            <p:nvPr/>
          </p:nvSpPr>
          <p:spPr bwMode="auto">
            <a:xfrm>
              <a:off x="4804" y="3846"/>
              <a:ext cx="898" cy="320"/>
            </a:xfrm>
            <a:prstGeom prst="rect">
              <a:avLst/>
            </a:prstGeom>
            <a:noFill/>
            <a:ln w="19050">
              <a:solidFill>
                <a:schemeClr val="tx1"/>
              </a:solidFill>
              <a:miter lim="800000"/>
              <a:headEnd/>
              <a:tailEnd/>
            </a:ln>
          </p:spPr>
          <p:txBody>
            <a:bodyPr lIns="0" tIns="0" rIns="0" bIns="0">
              <a:spAutoFit/>
            </a:bodyPr>
            <a:lstStyle/>
            <a:p>
              <a:pPr algn="ctr"/>
              <a:r>
                <a:rPr lang="en-US" sz="1600" b="1" u="none">
                  <a:solidFill>
                    <a:srgbClr val="000000"/>
                  </a:solidFill>
                </a:rPr>
                <a:t>Concrete</a:t>
              </a:r>
            </a:p>
            <a:p>
              <a:pPr algn="ctr"/>
              <a:r>
                <a:rPr lang="en-US" sz="1600" b="1" u="none">
                  <a:solidFill>
                    <a:srgbClr val="000000"/>
                  </a:solidFill>
                </a:rPr>
                <a:t>Component B</a:t>
              </a:r>
              <a:endParaRPr lang="en-US" sz="2000" b="1" u="none"/>
            </a:p>
          </p:txBody>
        </p:sp>
        <p:sp>
          <p:nvSpPr>
            <p:cNvPr id="180262" name="Rectangle 37"/>
            <p:cNvSpPr>
              <a:spLocks noChangeAspect="1" noChangeArrowheads="1"/>
            </p:cNvSpPr>
            <p:nvPr/>
          </p:nvSpPr>
          <p:spPr bwMode="auto">
            <a:xfrm>
              <a:off x="4878" y="2077"/>
              <a:ext cx="822" cy="166"/>
            </a:xfrm>
            <a:prstGeom prst="rect">
              <a:avLst/>
            </a:prstGeom>
            <a:noFill/>
            <a:ln w="19050">
              <a:solidFill>
                <a:schemeClr val="tx1"/>
              </a:solidFill>
              <a:miter lim="800000"/>
              <a:headEnd/>
              <a:tailEnd/>
            </a:ln>
          </p:spPr>
          <p:txBody>
            <a:bodyPr lIns="0" tIns="0" rIns="0" bIns="0">
              <a:spAutoFit/>
            </a:bodyPr>
            <a:lstStyle/>
            <a:p>
              <a:pPr algn="ctr"/>
              <a:r>
                <a:rPr lang="en-US" sz="1600" b="1" u="none">
                  <a:solidFill>
                    <a:srgbClr val="000000"/>
                  </a:solidFill>
                </a:rPr>
                <a:t>Component</a:t>
              </a:r>
              <a:endParaRPr lang="en-US" sz="2000" b="1" u="none"/>
            </a:p>
          </p:txBody>
        </p:sp>
        <p:sp>
          <p:nvSpPr>
            <p:cNvPr id="180263" name="Rectangle 38"/>
            <p:cNvSpPr>
              <a:spLocks noChangeAspect="1" noChangeArrowheads="1"/>
            </p:cNvSpPr>
            <p:nvPr/>
          </p:nvSpPr>
          <p:spPr bwMode="auto">
            <a:xfrm>
              <a:off x="4877" y="2239"/>
              <a:ext cx="825" cy="782"/>
            </a:xfrm>
            <a:prstGeom prst="rect">
              <a:avLst/>
            </a:prstGeom>
            <a:noFill/>
            <a:ln w="19050">
              <a:solidFill>
                <a:schemeClr val="tx1"/>
              </a:solidFill>
              <a:miter lim="800000"/>
              <a:headEnd/>
              <a:tailEnd/>
            </a:ln>
          </p:spPr>
          <p:txBody>
            <a:bodyPr lIns="0" tIns="0" rIns="0" bIns="0">
              <a:spAutoFit/>
            </a:bodyPr>
            <a:lstStyle/>
            <a:p>
              <a:r>
                <a:rPr lang="en-US" sz="1600" u="none">
                  <a:solidFill>
                    <a:srgbClr val="000000"/>
                  </a:solidFill>
                </a:rPr>
                <a:t> init()</a:t>
              </a:r>
            </a:p>
            <a:p>
              <a:r>
                <a:rPr lang="en-US" sz="1600" u="none">
                  <a:solidFill>
                    <a:srgbClr val="000000"/>
                  </a:solidFill>
                </a:rPr>
                <a:t> fini()</a:t>
              </a:r>
            </a:p>
            <a:p>
              <a:r>
                <a:rPr lang="en-US" sz="1600" u="none">
                  <a:solidFill>
                    <a:srgbClr val="000000"/>
                  </a:solidFill>
                </a:rPr>
                <a:t> suspend()</a:t>
              </a:r>
            </a:p>
            <a:p>
              <a:r>
                <a:rPr lang="en-US" sz="1600" u="none">
                  <a:solidFill>
                    <a:srgbClr val="000000"/>
                  </a:solidFill>
                </a:rPr>
                <a:t> resume()</a:t>
              </a:r>
            </a:p>
            <a:p>
              <a:r>
                <a:rPr lang="en-US" sz="1600" u="none">
                  <a:solidFill>
                    <a:srgbClr val="000000"/>
                  </a:solidFill>
                </a:rPr>
                <a:t> info()</a:t>
              </a:r>
              <a:endParaRPr lang="en-US" sz="2000" u="none"/>
            </a:p>
          </p:txBody>
        </p:sp>
        <p:sp>
          <p:nvSpPr>
            <p:cNvPr id="180264" name="Line 39"/>
            <p:cNvSpPr>
              <a:spLocks noChangeAspect="1" noChangeShapeType="1"/>
            </p:cNvSpPr>
            <p:nvPr/>
          </p:nvSpPr>
          <p:spPr bwMode="auto">
            <a:xfrm flipH="1">
              <a:off x="4282" y="2361"/>
              <a:ext cx="592" cy="0"/>
            </a:xfrm>
            <a:prstGeom prst="line">
              <a:avLst/>
            </a:prstGeom>
            <a:noFill/>
            <a:ln w="19050">
              <a:solidFill>
                <a:schemeClr val="tx1"/>
              </a:solidFill>
              <a:round/>
              <a:headEnd/>
              <a:tailEnd/>
            </a:ln>
          </p:spPr>
          <p:txBody>
            <a:bodyPr rot="10800000" wrap="none" anchor="ctr"/>
            <a:lstStyle/>
            <a:p>
              <a:endParaRPr lang="en-US"/>
            </a:p>
          </p:txBody>
        </p:sp>
        <p:sp>
          <p:nvSpPr>
            <p:cNvPr id="180265" name="Line 40"/>
            <p:cNvSpPr>
              <a:spLocks noChangeAspect="1" noChangeShapeType="1"/>
            </p:cNvSpPr>
            <p:nvPr/>
          </p:nvSpPr>
          <p:spPr bwMode="auto">
            <a:xfrm flipV="1">
              <a:off x="5241" y="3167"/>
              <a:ext cx="0" cy="524"/>
            </a:xfrm>
            <a:prstGeom prst="line">
              <a:avLst/>
            </a:prstGeom>
            <a:noFill/>
            <a:ln w="19050">
              <a:solidFill>
                <a:schemeClr val="tx1"/>
              </a:solidFill>
              <a:round/>
              <a:headEnd/>
              <a:tailEnd/>
            </a:ln>
          </p:spPr>
          <p:txBody>
            <a:bodyPr rot="10800000" wrap="none" anchor="ctr"/>
            <a:lstStyle/>
            <a:p>
              <a:endParaRPr lang="en-US"/>
            </a:p>
          </p:txBody>
        </p:sp>
      </p:grpSp>
    </p:spTree>
  </p:cSld>
  <p:clrMapOvr>
    <a:masterClrMapping/>
  </p:clrMapOvr>
  <p:transition/>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Slide Number Placeholder 2"/>
          <p:cNvSpPr>
            <a:spLocks noGrp="1"/>
          </p:cNvSpPr>
          <p:nvPr>
            <p:ph type="sldNum" sz="quarter" idx="10"/>
          </p:nvPr>
        </p:nvSpPr>
        <p:spPr>
          <a:noFill/>
        </p:spPr>
        <p:txBody>
          <a:bodyPr/>
          <a:lstStyle/>
          <a:p>
            <a:fld id="{ACD0FF8D-3036-46B7-8AEC-051E9361BF37}" type="slidenum">
              <a:rPr lang="en-US" smtClean="0">
                <a:latin typeface="Arial" pitchFamily="34" charset="0"/>
              </a:rPr>
              <a:pPr/>
              <a:t>173</a:t>
            </a:fld>
            <a:endParaRPr lang="en-US" smtClean="0">
              <a:latin typeface="Arial" pitchFamily="34" charset="0"/>
            </a:endParaRPr>
          </a:p>
        </p:txBody>
      </p:sp>
      <p:sp>
        <p:nvSpPr>
          <p:cNvPr id="181251" name="Rectangle 2"/>
          <p:cNvSpPr>
            <a:spLocks noGrp="1" noChangeArrowheads="1"/>
          </p:cNvSpPr>
          <p:nvPr>
            <p:ph type="title"/>
          </p:nvPr>
        </p:nvSpPr>
        <p:spPr>
          <a:xfrm>
            <a:off x="85725" y="-38100"/>
            <a:ext cx="8972550" cy="914400"/>
          </a:xfrm>
        </p:spPr>
        <p:txBody>
          <a:bodyPr/>
          <a:lstStyle/>
          <a:p>
            <a:pPr>
              <a:lnSpc>
                <a:spcPct val="85000"/>
              </a:lnSpc>
            </a:pPr>
            <a:r>
              <a:rPr lang="en-US" sz="4000" smtClean="0">
                <a:latin typeface="Arial Narrow" pitchFamily="34" charset="0"/>
              </a:rPr>
              <a:t>Component Configurator Pattern Dynamics</a:t>
            </a:r>
          </a:p>
        </p:txBody>
      </p:sp>
      <p:grpSp>
        <p:nvGrpSpPr>
          <p:cNvPr id="181252" name="Group 3"/>
          <p:cNvGrpSpPr>
            <a:grpSpLocks/>
          </p:cNvGrpSpPr>
          <p:nvPr/>
        </p:nvGrpSpPr>
        <p:grpSpPr bwMode="auto">
          <a:xfrm>
            <a:off x="2087563" y="1158875"/>
            <a:ext cx="6999287" cy="5099050"/>
            <a:chOff x="1315" y="730"/>
            <a:chExt cx="4409" cy="3212"/>
          </a:xfrm>
        </p:grpSpPr>
        <p:sp>
          <p:nvSpPr>
            <p:cNvPr id="181450" name="Freeform 4"/>
            <p:cNvSpPr>
              <a:spLocks/>
            </p:cNvSpPr>
            <p:nvPr/>
          </p:nvSpPr>
          <p:spPr bwMode="auto">
            <a:xfrm>
              <a:off x="2697" y="2390"/>
              <a:ext cx="108" cy="72"/>
            </a:xfrm>
            <a:custGeom>
              <a:avLst/>
              <a:gdLst>
                <a:gd name="T0" fmla="*/ 0 w 108"/>
                <a:gd name="T1" fmla="*/ 36 h 72"/>
                <a:gd name="T2" fmla="*/ 0 w 108"/>
                <a:gd name="T3" fmla="*/ 0 h 72"/>
                <a:gd name="T4" fmla="*/ 0 w 108"/>
                <a:gd name="T5" fmla="*/ 0 h 72"/>
                <a:gd name="T6" fmla="*/ 0 w 108"/>
                <a:gd name="T7" fmla="*/ 0 h 72"/>
                <a:gd name="T8" fmla="*/ 108 w 108"/>
                <a:gd name="T9" fmla="*/ 36 h 72"/>
                <a:gd name="T10" fmla="*/ 108 w 108"/>
                <a:gd name="T11" fmla="*/ 48 h 72"/>
                <a:gd name="T12" fmla="*/ 108 w 108"/>
                <a:gd name="T13" fmla="*/ 48 h 72"/>
                <a:gd name="T14" fmla="*/ 0 w 108"/>
                <a:gd name="T15" fmla="*/ 72 h 72"/>
                <a:gd name="T16" fmla="*/ 0 w 108"/>
                <a:gd name="T17" fmla="*/ 72 h 72"/>
                <a:gd name="T18" fmla="*/ 0 w 108"/>
                <a:gd name="T19" fmla="*/ 60 h 72"/>
                <a:gd name="T20" fmla="*/ 0 w 108"/>
                <a:gd name="T21" fmla="*/ 60 h 72"/>
                <a:gd name="T22" fmla="*/ 108 w 108"/>
                <a:gd name="T23" fmla="*/ 36 h 72"/>
                <a:gd name="T24" fmla="*/ 108 w 108"/>
                <a:gd name="T25" fmla="*/ 48 h 72"/>
                <a:gd name="T26" fmla="*/ 108 w 108"/>
                <a:gd name="T27" fmla="*/ 48 h 72"/>
                <a:gd name="T28" fmla="*/ 0 w 108"/>
                <a:gd name="T29" fmla="*/ 12 h 72"/>
                <a:gd name="T30" fmla="*/ 0 w 108"/>
                <a:gd name="T31" fmla="*/ 0 h 72"/>
                <a:gd name="T32" fmla="*/ 12 w 108"/>
                <a:gd name="T33" fmla="*/ 0 h 72"/>
                <a:gd name="T34" fmla="*/ 12 w 108"/>
                <a:gd name="T35" fmla="*/ 36 h 72"/>
                <a:gd name="T36" fmla="*/ 0 w 108"/>
                <a:gd name="T37" fmla="*/ 36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72"/>
                <a:gd name="T59" fmla="*/ 108 w 108"/>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72">
                  <a:moveTo>
                    <a:pt x="0" y="36"/>
                  </a:moveTo>
                  <a:lnTo>
                    <a:pt x="0" y="0"/>
                  </a:lnTo>
                  <a:lnTo>
                    <a:pt x="108" y="36"/>
                  </a:lnTo>
                  <a:lnTo>
                    <a:pt x="108" y="48"/>
                  </a:lnTo>
                  <a:lnTo>
                    <a:pt x="0" y="72"/>
                  </a:lnTo>
                  <a:lnTo>
                    <a:pt x="0" y="60"/>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451" name="Freeform 5"/>
            <p:cNvSpPr>
              <a:spLocks/>
            </p:cNvSpPr>
            <p:nvPr/>
          </p:nvSpPr>
          <p:spPr bwMode="auto">
            <a:xfrm>
              <a:off x="2697" y="2426"/>
              <a:ext cx="12" cy="24"/>
            </a:xfrm>
            <a:custGeom>
              <a:avLst/>
              <a:gdLst>
                <a:gd name="T0" fmla="*/ 0 w 12"/>
                <a:gd name="T1" fmla="*/ 24 h 24"/>
                <a:gd name="T2" fmla="*/ 0 w 12"/>
                <a:gd name="T3" fmla="*/ 0 h 24"/>
                <a:gd name="T4" fmla="*/ 12 w 12"/>
                <a:gd name="T5" fmla="*/ 0 h 24"/>
                <a:gd name="T6" fmla="*/ 12 w 12"/>
                <a:gd name="T7" fmla="*/ 0 h 24"/>
                <a:gd name="T8" fmla="*/ 12 w 12"/>
                <a:gd name="T9" fmla="*/ 0 h 24"/>
                <a:gd name="T10" fmla="*/ 12 w 12"/>
                <a:gd name="T11" fmla="*/ 24 h 24"/>
                <a:gd name="T12" fmla="*/ 0 w 12"/>
                <a:gd name="T13" fmla="*/ 24 h 24"/>
                <a:gd name="T14" fmla="*/ 0 60000 65536"/>
                <a:gd name="T15" fmla="*/ 0 60000 65536"/>
                <a:gd name="T16" fmla="*/ 0 60000 65536"/>
                <a:gd name="T17" fmla="*/ 0 60000 65536"/>
                <a:gd name="T18" fmla="*/ 0 60000 65536"/>
                <a:gd name="T19" fmla="*/ 0 60000 65536"/>
                <a:gd name="T20" fmla="*/ 0 60000 65536"/>
                <a:gd name="T21" fmla="*/ 0 w 12"/>
                <a:gd name="T22" fmla="*/ 0 h 24"/>
                <a:gd name="T23" fmla="*/ 12 w 1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4">
                  <a:moveTo>
                    <a:pt x="0" y="24"/>
                  </a:move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452" name="Freeform 6"/>
            <p:cNvSpPr>
              <a:spLocks/>
            </p:cNvSpPr>
            <p:nvPr/>
          </p:nvSpPr>
          <p:spPr bwMode="auto">
            <a:xfrm>
              <a:off x="2697" y="2390"/>
              <a:ext cx="108" cy="60"/>
            </a:xfrm>
            <a:custGeom>
              <a:avLst/>
              <a:gdLst>
                <a:gd name="T0" fmla="*/ 0 w 108"/>
                <a:gd name="T1" fmla="*/ 36 h 60"/>
                <a:gd name="T2" fmla="*/ 0 w 108"/>
                <a:gd name="T3" fmla="*/ 0 h 60"/>
                <a:gd name="T4" fmla="*/ 108 w 108"/>
                <a:gd name="T5" fmla="*/ 36 h 60"/>
                <a:gd name="T6" fmla="*/ 0 w 108"/>
                <a:gd name="T7" fmla="*/ 60 h 60"/>
                <a:gd name="T8" fmla="*/ 0 w 108"/>
                <a:gd name="T9" fmla="*/ 36 h 60"/>
                <a:gd name="T10" fmla="*/ 0 60000 65536"/>
                <a:gd name="T11" fmla="*/ 0 60000 65536"/>
                <a:gd name="T12" fmla="*/ 0 60000 65536"/>
                <a:gd name="T13" fmla="*/ 0 60000 65536"/>
                <a:gd name="T14" fmla="*/ 0 60000 65536"/>
                <a:gd name="T15" fmla="*/ 0 w 108"/>
                <a:gd name="T16" fmla="*/ 0 h 60"/>
                <a:gd name="T17" fmla="*/ 108 w 108"/>
                <a:gd name="T18" fmla="*/ 60 h 60"/>
              </a:gdLst>
              <a:ahLst/>
              <a:cxnLst>
                <a:cxn ang="T10">
                  <a:pos x="T0" y="T1"/>
                </a:cxn>
                <a:cxn ang="T11">
                  <a:pos x="T2" y="T3"/>
                </a:cxn>
                <a:cxn ang="T12">
                  <a:pos x="T4" y="T5"/>
                </a:cxn>
                <a:cxn ang="T13">
                  <a:pos x="T6" y="T7"/>
                </a:cxn>
                <a:cxn ang="T14">
                  <a:pos x="T8" y="T9"/>
                </a:cxn>
              </a:cxnLst>
              <a:rect l="T15" t="T16" r="T17" b="T18"/>
              <a:pathLst>
                <a:path w="108" h="60">
                  <a:moveTo>
                    <a:pt x="0" y="36"/>
                  </a:moveTo>
                  <a:lnTo>
                    <a:pt x="0" y="0"/>
                  </a:lnTo>
                  <a:lnTo>
                    <a:pt x="108" y="36"/>
                  </a:lnTo>
                  <a:lnTo>
                    <a:pt x="0" y="6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453" name="Rectangle 7"/>
            <p:cNvSpPr>
              <a:spLocks noChangeArrowheads="1"/>
            </p:cNvSpPr>
            <p:nvPr/>
          </p:nvSpPr>
          <p:spPr bwMode="auto">
            <a:xfrm>
              <a:off x="2144" y="242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54" name="Rectangle 8"/>
            <p:cNvSpPr>
              <a:spLocks noChangeArrowheads="1"/>
            </p:cNvSpPr>
            <p:nvPr/>
          </p:nvSpPr>
          <p:spPr bwMode="auto">
            <a:xfrm>
              <a:off x="2685" y="242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55" name="Rectangle 9"/>
            <p:cNvSpPr>
              <a:spLocks noChangeArrowheads="1"/>
            </p:cNvSpPr>
            <p:nvPr/>
          </p:nvSpPr>
          <p:spPr bwMode="auto">
            <a:xfrm>
              <a:off x="2144" y="2426"/>
              <a:ext cx="54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56" name="Rectangle 10"/>
            <p:cNvSpPr>
              <a:spLocks noChangeArrowheads="1"/>
            </p:cNvSpPr>
            <p:nvPr/>
          </p:nvSpPr>
          <p:spPr bwMode="auto">
            <a:xfrm>
              <a:off x="1868" y="1620"/>
              <a:ext cx="13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57" name="Freeform 11"/>
            <p:cNvSpPr>
              <a:spLocks/>
            </p:cNvSpPr>
            <p:nvPr/>
          </p:nvSpPr>
          <p:spPr bwMode="auto">
            <a:xfrm>
              <a:off x="1832" y="1620"/>
              <a:ext cx="156" cy="48"/>
            </a:xfrm>
            <a:custGeom>
              <a:avLst/>
              <a:gdLst>
                <a:gd name="T0" fmla="*/ 156 w 156"/>
                <a:gd name="T1" fmla="*/ 48 h 48"/>
                <a:gd name="T2" fmla="*/ 156 w 156"/>
                <a:gd name="T3" fmla="*/ 36 h 48"/>
                <a:gd name="T4" fmla="*/ 36 w 156"/>
                <a:gd name="T5" fmla="*/ 0 h 48"/>
                <a:gd name="T6" fmla="*/ 36 w 156"/>
                <a:gd name="T7" fmla="*/ 0 h 48"/>
                <a:gd name="T8" fmla="*/ 0 w 156"/>
                <a:gd name="T9" fmla="*/ 12 h 48"/>
                <a:gd name="T10" fmla="*/ 36 w 156"/>
                <a:gd name="T11" fmla="*/ 12 h 48"/>
                <a:gd name="T12" fmla="*/ 156 w 156"/>
                <a:gd name="T13" fmla="*/ 48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156" y="48"/>
                  </a:moveTo>
                  <a:lnTo>
                    <a:pt x="156" y="36"/>
                  </a:lnTo>
                  <a:lnTo>
                    <a:pt x="36" y="0"/>
                  </a:lnTo>
                  <a:lnTo>
                    <a:pt x="0" y="12"/>
                  </a:lnTo>
                  <a:lnTo>
                    <a:pt x="36" y="12"/>
                  </a:lnTo>
                  <a:lnTo>
                    <a:pt x="156"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458" name="Freeform 12"/>
            <p:cNvSpPr>
              <a:spLocks/>
            </p:cNvSpPr>
            <p:nvPr/>
          </p:nvSpPr>
          <p:spPr bwMode="auto">
            <a:xfrm>
              <a:off x="1868" y="1584"/>
              <a:ext cx="120" cy="48"/>
            </a:xfrm>
            <a:custGeom>
              <a:avLst/>
              <a:gdLst>
                <a:gd name="T0" fmla="*/ 0 w 120"/>
                <a:gd name="T1" fmla="*/ 36 h 48"/>
                <a:gd name="T2" fmla="*/ 0 w 120"/>
                <a:gd name="T3" fmla="*/ 48 h 48"/>
                <a:gd name="T4" fmla="*/ 120 w 120"/>
                <a:gd name="T5" fmla="*/ 12 h 48"/>
                <a:gd name="T6" fmla="*/ 120 w 120"/>
                <a:gd name="T7" fmla="*/ 0 h 48"/>
                <a:gd name="T8" fmla="*/ 0 w 120"/>
                <a:gd name="T9" fmla="*/ 36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0" y="36"/>
                  </a:moveTo>
                  <a:lnTo>
                    <a:pt x="0" y="48"/>
                  </a:lnTo>
                  <a:lnTo>
                    <a:pt x="120" y="12"/>
                  </a:lnTo>
                  <a:lnTo>
                    <a:pt x="12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459" name="Rectangle 13"/>
            <p:cNvSpPr>
              <a:spLocks noChangeArrowheads="1"/>
            </p:cNvSpPr>
            <p:nvPr/>
          </p:nvSpPr>
          <p:spPr bwMode="auto">
            <a:xfrm>
              <a:off x="5171" y="163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60" name="Rectangle 14"/>
            <p:cNvSpPr>
              <a:spLocks noChangeArrowheads="1"/>
            </p:cNvSpPr>
            <p:nvPr/>
          </p:nvSpPr>
          <p:spPr bwMode="auto">
            <a:xfrm>
              <a:off x="5123" y="163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61" name="Rectangle 15"/>
            <p:cNvSpPr>
              <a:spLocks noChangeArrowheads="1"/>
            </p:cNvSpPr>
            <p:nvPr/>
          </p:nvSpPr>
          <p:spPr bwMode="auto">
            <a:xfrm>
              <a:off x="5123" y="1632"/>
              <a:ext cx="4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62" name="Line 16"/>
            <p:cNvSpPr>
              <a:spLocks noChangeShapeType="1"/>
            </p:cNvSpPr>
            <p:nvPr/>
          </p:nvSpPr>
          <p:spPr bwMode="auto">
            <a:xfrm flipH="1">
              <a:off x="4955" y="1632"/>
              <a:ext cx="96" cy="1"/>
            </a:xfrm>
            <a:prstGeom prst="line">
              <a:avLst/>
            </a:prstGeom>
            <a:noFill/>
            <a:ln w="0">
              <a:solidFill>
                <a:srgbClr val="000000"/>
              </a:solidFill>
              <a:round/>
              <a:headEnd/>
              <a:tailEnd/>
            </a:ln>
          </p:spPr>
          <p:txBody>
            <a:bodyPr/>
            <a:lstStyle/>
            <a:p>
              <a:endParaRPr lang="en-US"/>
            </a:p>
          </p:txBody>
        </p:sp>
        <p:sp>
          <p:nvSpPr>
            <p:cNvPr id="181463" name="Line 17"/>
            <p:cNvSpPr>
              <a:spLocks noChangeShapeType="1"/>
            </p:cNvSpPr>
            <p:nvPr/>
          </p:nvSpPr>
          <p:spPr bwMode="auto">
            <a:xfrm flipH="1">
              <a:off x="4787" y="1632"/>
              <a:ext cx="96" cy="1"/>
            </a:xfrm>
            <a:prstGeom prst="line">
              <a:avLst/>
            </a:prstGeom>
            <a:noFill/>
            <a:ln w="0">
              <a:solidFill>
                <a:srgbClr val="000000"/>
              </a:solidFill>
              <a:round/>
              <a:headEnd/>
              <a:tailEnd/>
            </a:ln>
          </p:spPr>
          <p:txBody>
            <a:bodyPr/>
            <a:lstStyle/>
            <a:p>
              <a:endParaRPr lang="en-US"/>
            </a:p>
          </p:txBody>
        </p:sp>
        <p:sp>
          <p:nvSpPr>
            <p:cNvPr id="181464" name="Line 18"/>
            <p:cNvSpPr>
              <a:spLocks noChangeShapeType="1"/>
            </p:cNvSpPr>
            <p:nvPr/>
          </p:nvSpPr>
          <p:spPr bwMode="auto">
            <a:xfrm flipH="1">
              <a:off x="4619" y="1632"/>
              <a:ext cx="96" cy="1"/>
            </a:xfrm>
            <a:prstGeom prst="line">
              <a:avLst/>
            </a:prstGeom>
            <a:noFill/>
            <a:ln w="0">
              <a:solidFill>
                <a:srgbClr val="000000"/>
              </a:solidFill>
              <a:round/>
              <a:headEnd/>
              <a:tailEnd/>
            </a:ln>
          </p:spPr>
          <p:txBody>
            <a:bodyPr/>
            <a:lstStyle/>
            <a:p>
              <a:endParaRPr lang="en-US"/>
            </a:p>
          </p:txBody>
        </p:sp>
        <p:sp>
          <p:nvSpPr>
            <p:cNvPr id="181465" name="Line 19"/>
            <p:cNvSpPr>
              <a:spLocks noChangeShapeType="1"/>
            </p:cNvSpPr>
            <p:nvPr/>
          </p:nvSpPr>
          <p:spPr bwMode="auto">
            <a:xfrm flipH="1">
              <a:off x="4463" y="1632"/>
              <a:ext cx="84" cy="1"/>
            </a:xfrm>
            <a:prstGeom prst="line">
              <a:avLst/>
            </a:prstGeom>
            <a:noFill/>
            <a:ln w="0">
              <a:solidFill>
                <a:srgbClr val="000000"/>
              </a:solidFill>
              <a:round/>
              <a:headEnd/>
              <a:tailEnd/>
            </a:ln>
          </p:spPr>
          <p:txBody>
            <a:bodyPr/>
            <a:lstStyle/>
            <a:p>
              <a:endParaRPr lang="en-US"/>
            </a:p>
          </p:txBody>
        </p:sp>
        <p:sp>
          <p:nvSpPr>
            <p:cNvPr id="181466" name="Line 20"/>
            <p:cNvSpPr>
              <a:spLocks noChangeShapeType="1"/>
            </p:cNvSpPr>
            <p:nvPr/>
          </p:nvSpPr>
          <p:spPr bwMode="auto">
            <a:xfrm flipH="1">
              <a:off x="4294" y="1632"/>
              <a:ext cx="84" cy="1"/>
            </a:xfrm>
            <a:prstGeom prst="line">
              <a:avLst/>
            </a:prstGeom>
            <a:noFill/>
            <a:ln w="0">
              <a:solidFill>
                <a:srgbClr val="000000"/>
              </a:solidFill>
              <a:round/>
              <a:headEnd/>
              <a:tailEnd/>
            </a:ln>
          </p:spPr>
          <p:txBody>
            <a:bodyPr/>
            <a:lstStyle/>
            <a:p>
              <a:endParaRPr lang="en-US"/>
            </a:p>
          </p:txBody>
        </p:sp>
        <p:sp>
          <p:nvSpPr>
            <p:cNvPr id="181467" name="Line 21"/>
            <p:cNvSpPr>
              <a:spLocks noChangeShapeType="1"/>
            </p:cNvSpPr>
            <p:nvPr/>
          </p:nvSpPr>
          <p:spPr bwMode="auto">
            <a:xfrm flipH="1">
              <a:off x="4126" y="1632"/>
              <a:ext cx="84" cy="1"/>
            </a:xfrm>
            <a:prstGeom prst="line">
              <a:avLst/>
            </a:prstGeom>
            <a:noFill/>
            <a:ln w="0">
              <a:solidFill>
                <a:srgbClr val="000000"/>
              </a:solidFill>
              <a:round/>
              <a:headEnd/>
              <a:tailEnd/>
            </a:ln>
          </p:spPr>
          <p:txBody>
            <a:bodyPr/>
            <a:lstStyle/>
            <a:p>
              <a:endParaRPr lang="en-US"/>
            </a:p>
          </p:txBody>
        </p:sp>
        <p:sp>
          <p:nvSpPr>
            <p:cNvPr id="181468" name="Line 22"/>
            <p:cNvSpPr>
              <a:spLocks noChangeShapeType="1"/>
            </p:cNvSpPr>
            <p:nvPr/>
          </p:nvSpPr>
          <p:spPr bwMode="auto">
            <a:xfrm flipH="1">
              <a:off x="3958" y="1632"/>
              <a:ext cx="84" cy="1"/>
            </a:xfrm>
            <a:prstGeom prst="line">
              <a:avLst/>
            </a:prstGeom>
            <a:noFill/>
            <a:ln w="0">
              <a:solidFill>
                <a:srgbClr val="000000"/>
              </a:solidFill>
              <a:round/>
              <a:headEnd/>
              <a:tailEnd/>
            </a:ln>
          </p:spPr>
          <p:txBody>
            <a:bodyPr/>
            <a:lstStyle/>
            <a:p>
              <a:endParaRPr lang="en-US"/>
            </a:p>
          </p:txBody>
        </p:sp>
        <p:sp>
          <p:nvSpPr>
            <p:cNvPr id="181469" name="Line 23"/>
            <p:cNvSpPr>
              <a:spLocks noChangeShapeType="1"/>
            </p:cNvSpPr>
            <p:nvPr/>
          </p:nvSpPr>
          <p:spPr bwMode="auto">
            <a:xfrm flipH="1">
              <a:off x="3790" y="1632"/>
              <a:ext cx="84" cy="1"/>
            </a:xfrm>
            <a:prstGeom prst="line">
              <a:avLst/>
            </a:prstGeom>
            <a:noFill/>
            <a:ln w="0">
              <a:solidFill>
                <a:srgbClr val="000000"/>
              </a:solidFill>
              <a:round/>
              <a:headEnd/>
              <a:tailEnd/>
            </a:ln>
          </p:spPr>
          <p:txBody>
            <a:bodyPr/>
            <a:lstStyle/>
            <a:p>
              <a:endParaRPr lang="en-US"/>
            </a:p>
          </p:txBody>
        </p:sp>
        <p:sp>
          <p:nvSpPr>
            <p:cNvPr id="181470" name="Line 24"/>
            <p:cNvSpPr>
              <a:spLocks noChangeShapeType="1"/>
            </p:cNvSpPr>
            <p:nvPr/>
          </p:nvSpPr>
          <p:spPr bwMode="auto">
            <a:xfrm flipH="1">
              <a:off x="3622" y="1632"/>
              <a:ext cx="84" cy="1"/>
            </a:xfrm>
            <a:prstGeom prst="line">
              <a:avLst/>
            </a:prstGeom>
            <a:noFill/>
            <a:ln w="0">
              <a:solidFill>
                <a:srgbClr val="000000"/>
              </a:solidFill>
              <a:round/>
              <a:headEnd/>
              <a:tailEnd/>
            </a:ln>
          </p:spPr>
          <p:txBody>
            <a:bodyPr/>
            <a:lstStyle/>
            <a:p>
              <a:endParaRPr lang="en-US"/>
            </a:p>
          </p:txBody>
        </p:sp>
        <p:sp>
          <p:nvSpPr>
            <p:cNvPr id="181471" name="Line 25"/>
            <p:cNvSpPr>
              <a:spLocks noChangeShapeType="1"/>
            </p:cNvSpPr>
            <p:nvPr/>
          </p:nvSpPr>
          <p:spPr bwMode="auto">
            <a:xfrm flipH="1">
              <a:off x="3453" y="1632"/>
              <a:ext cx="97" cy="1"/>
            </a:xfrm>
            <a:prstGeom prst="line">
              <a:avLst/>
            </a:prstGeom>
            <a:noFill/>
            <a:ln w="0">
              <a:solidFill>
                <a:srgbClr val="000000"/>
              </a:solidFill>
              <a:round/>
              <a:headEnd/>
              <a:tailEnd/>
            </a:ln>
          </p:spPr>
          <p:txBody>
            <a:bodyPr/>
            <a:lstStyle/>
            <a:p>
              <a:endParaRPr lang="en-US"/>
            </a:p>
          </p:txBody>
        </p:sp>
        <p:sp>
          <p:nvSpPr>
            <p:cNvPr id="181472" name="Line 26"/>
            <p:cNvSpPr>
              <a:spLocks noChangeShapeType="1"/>
            </p:cNvSpPr>
            <p:nvPr/>
          </p:nvSpPr>
          <p:spPr bwMode="auto">
            <a:xfrm flipH="1">
              <a:off x="3285" y="1632"/>
              <a:ext cx="96" cy="1"/>
            </a:xfrm>
            <a:prstGeom prst="line">
              <a:avLst/>
            </a:prstGeom>
            <a:noFill/>
            <a:ln w="0">
              <a:solidFill>
                <a:srgbClr val="000000"/>
              </a:solidFill>
              <a:round/>
              <a:headEnd/>
              <a:tailEnd/>
            </a:ln>
          </p:spPr>
          <p:txBody>
            <a:bodyPr/>
            <a:lstStyle/>
            <a:p>
              <a:endParaRPr lang="en-US"/>
            </a:p>
          </p:txBody>
        </p:sp>
        <p:sp>
          <p:nvSpPr>
            <p:cNvPr id="181473" name="Line 27"/>
            <p:cNvSpPr>
              <a:spLocks noChangeShapeType="1"/>
            </p:cNvSpPr>
            <p:nvPr/>
          </p:nvSpPr>
          <p:spPr bwMode="auto">
            <a:xfrm flipH="1">
              <a:off x="3117" y="1632"/>
              <a:ext cx="96" cy="1"/>
            </a:xfrm>
            <a:prstGeom prst="line">
              <a:avLst/>
            </a:prstGeom>
            <a:noFill/>
            <a:ln w="0">
              <a:solidFill>
                <a:srgbClr val="000000"/>
              </a:solidFill>
              <a:round/>
              <a:headEnd/>
              <a:tailEnd/>
            </a:ln>
          </p:spPr>
          <p:txBody>
            <a:bodyPr/>
            <a:lstStyle/>
            <a:p>
              <a:endParaRPr lang="en-US"/>
            </a:p>
          </p:txBody>
        </p:sp>
        <p:sp>
          <p:nvSpPr>
            <p:cNvPr id="181474" name="Line 28"/>
            <p:cNvSpPr>
              <a:spLocks noChangeShapeType="1"/>
            </p:cNvSpPr>
            <p:nvPr/>
          </p:nvSpPr>
          <p:spPr bwMode="auto">
            <a:xfrm flipH="1">
              <a:off x="2949" y="1632"/>
              <a:ext cx="96" cy="1"/>
            </a:xfrm>
            <a:prstGeom prst="line">
              <a:avLst/>
            </a:prstGeom>
            <a:noFill/>
            <a:ln w="0">
              <a:solidFill>
                <a:srgbClr val="000000"/>
              </a:solidFill>
              <a:round/>
              <a:headEnd/>
              <a:tailEnd/>
            </a:ln>
          </p:spPr>
          <p:txBody>
            <a:bodyPr/>
            <a:lstStyle/>
            <a:p>
              <a:endParaRPr lang="en-US"/>
            </a:p>
          </p:txBody>
        </p:sp>
        <p:sp>
          <p:nvSpPr>
            <p:cNvPr id="181475" name="Line 29"/>
            <p:cNvSpPr>
              <a:spLocks noChangeShapeType="1"/>
            </p:cNvSpPr>
            <p:nvPr/>
          </p:nvSpPr>
          <p:spPr bwMode="auto">
            <a:xfrm flipH="1">
              <a:off x="2781" y="1632"/>
              <a:ext cx="96" cy="1"/>
            </a:xfrm>
            <a:prstGeom prst="line">
              <a:avLst/>
            </a:prstGeom>
            <a:noFill/>
            <a:ln w="0">
              <a:solidFill>
                <a:srgbClr val="000000"/>
              </a:solidFill>
              <a:round/>
              <a:headEnd/>
              <a:tailEnd/>
            </a:ln>
          </p:spPr>
          <p:txBody>
            <a:bodyPr/>
            <a:lstStyle/>
            <a:p>
              <a:endParaRPr lang="en-US"/>
            </a:p>
          </p:txBody>
        </p:sp>
        <p:sp>
          <p:nvSpPr>
            <p:cNvPr id="181476" name="Line 30"/>
            <p:cNvSpPr>
              <a:spLocks noChangeShapeType="1"/>
            </p:cNvSpPr>
            <p:nvPr/>
          </p:nvSpPr>
          <p:spPr bwMode="auto">
            <a:xfrm flipH="1">
              <a:off x="2612" y="1632"/>
              <a:ext cx="97" cy="1"/>
            </a:xfrm>
            <a:prstGeom prst="line">
              <a:avLst/>
            </a:prstGeom>
            <a:noFill/>
            <a:ln w="0">
              <a:solidFill>
                <a:srgbClr val="000000"/>
              </a:solidFill>
              <a:round/>
              <a:headEnd/>
              <a:tailEnd/>
            </a:ln>
          </p:spPr>
          <p:txBody>
            <a:bodyPr/>
            <a:lstStyle/>
            <a:p>
              <a:endParaRPr lang="en-US"/>
            </a:p>
          </p:txBody>
        </p:sp>
        <p:sp>
          <p:nvSpPr>
            <p:cNvPr id="181477" name="Line 31"/>
            <p:cNvSpPr>
              <a:spLocks noChangeShapeType="1"/>
            </p:cNvSpPr>
            <p:nvPr/>
          </p:nvSpPr>
          <p:spPr bwMode="auto">
            <a:xfrm flipH="1">
              <a:off x="2456" y="1632"/>
              <a:ext cx="84" cy="1"/>
            </a:xfrm>
            <a:prstGeom prst="line">
              <a:avLst/>
            </a:prstGeom>
            <a:noFill/>
            <a:ln w="0">
              <a:solidFill>
                <a:srgbClr val="000000"/>
              </a:solidFill>
              <a:round/>
              <a:headEnd/>
              <a:tailEnd/>
            </a:ln>
          </p:spPr>
          <p:txBody>
            <a:bodyPr/>
            <a:lstStyle/>
            <a:p>
              <a:endParaRPr lang="en-US"/>
            </a:p>
          </p:txBody>
        </p:sp>
        <p:sp>
          <p:nvSpPr>
            <p:cNvPr id="181478" name="Line 32"/>
            <p:cNvSpPr>
              <a:spLocks noChangeShapeType="1"/>
            </p:cNvSpPr>
            <p:nvPr/>
          </p:nvSpPr>
          <p:spPr bwMode="auto">
            <a:xfrm flipH="1">
              <a:off x="2288" y="1632"/>
              <a:ext cx="84" cy="1"/>
            </a:xfrm>
            <a:prstGeom prst="line">
              <a:avLst/>
            </a:prstGeom>
            <a:noFill/>
            <a:ln w="0">
              <a:solidFill>
                <a:srgbClr val="000000"/>
              </a:solidFill>
              <a:round/>
              <a:headEnd/>
              <a:tailEnd/>
            </a:ln>
          </p:spPr>
          <p:txBody>
            <a:bodyPr/>
            <a:lstStyle/>
            <a:p>
              <a:endParaRPr lang="en-US"/>
            </a:p>
          </p:txBody>
        </p:sp>
        <p:sp>
          <p:nvSpPr>
            <p:cNvPr id="181479" name="Line 33"/>
            <p:cNvSpPr>
              <a:spLocks noChangeShapeType="1"/>
            </p:cNvSpPr>
            <p:nvPr/>
          </p:nvSpPr>
          <p:spPr bwMode="auto">
            <a:xfrm flipH="1">
              <a:off x="2120" y="1632"/>
              <a:ext cx="84" cy="1"/>
            </a:xfrm>
            <a:prstGeom prst="line">
              <a:avLst/>
            </a:prstGeom>
            <a:noFill/>
            <a:ln w="0">
              <a:solidFill>
                <a:srgbClr val="000000"/>
              </a:solidFill>
              <a:round/>
              <a:headEnd/>
              <a:tailEnd/>
            </a:ln>
          </p:spPr>
          <p:txBody>
            <a:bodyPr/>
            <a:lstStyle/>
            <a:p>
              <a:endParaRPr lang="en-US"/>
            </a:p>
          </p:txBody>
        </p:sp>
        <p:sp>
          <p:nvSpPr>
            <p:cNvPr id="181480" name="Rectangle 34"/>
            <p:cNvSpPr>
              <a:spLocks noChangeArrowheads="1"/>
            </p:cNvSpPr>
            <p:nvPr/>
          </p:nvSpPr>
          <p:spPr bwMode="auto">
            <a:xfrm>
              <a:off x="2036" y="163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81" name="Rectangle 35"/>
            <p:cNvSpPr>
              <a:spLocks noChangeArrowheads="1"/>
            </p:cNvSpPr>
            <p:nvPr/>
          </p:nvSpPr>
          <p:spPr bwMode="auto">
            <a:xfrm>
              <a:off x="2000" y="1632"/>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82" name="Rectangle 36"/>
            <p:cNvSpPr>
              <a:spLocks noChangeArrowheads="1"/>
            </p:cNvSpPr>
            <p:nvPr/>
          </p:nvSpPr>
          <p:spPr bwMode="auto">
            <a:xfrm>
              <a:off x="2000" y="1632"/>
              <a:ext cx="3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83" name="Rectangle 37"/>
            <p:cNvSpPr>
              <a:spLocks noChangeArrowheads="1"/>
            </p:cNvSpPr>
            <p:nvPr/>
          </p:nvSpPr>
          <p:spPr bwMode="auto">
            <a:xfrm>
              <a:off x="1748" y="1091"/>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84" name="Rectangle 38"/>
            <p:cNvSpPr>
              <a:spLocks noChangeArrowheads="1"/>
            </p:cNvSpPr>
            <p:nvPr/>
          </p:nvSpPr>
          <p:spPr bwMode="auto">
            <a:xfrm>
              <a:off x="1748" y="3941"/>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85" name="Rectangle 39"/>
            <p:cNvSpPr>
              <a:spLocks noChangeArrowheads="1"/>
            </p:cNvSpPr>
            <p:nvPr/>
          </p:nvSpPr>
          <p:spPr bwMode="auto">
            <a:xfrm>
              <a:off x="1748" y="1091"/>
              <a:ext cx="12" cy="28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86" name="Rectangle 40"/>
            <p:cNvSpPr>
              <a:spLocks noChangeArrowheads="1"/>
            </p:cNvSpPr>
            <p:nvPr/>
          </p:nvSpPr>
          <p:spPr bwMode="auto">
            <a:xfrm>
              <a:off x="2937" y="1091"/>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87" name="Rectangle 41"/>
            <p:cNvSpPr>
              <a:spLocks noChangeArrowheads="1"/>
            </p:cNvSpPr>
            <p:nvPr/>
          </p:nvSpPr>
          <p:spPr bwMode="auto">
            <a:xfrm>
              <a:off x="2937" y="3941"/>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88" name="Rectangle 42"/>
            <p:cNvSpPr>
              <a:spLocks noChangeArrowheads="1"/>
            </p:cNvSpPr>
            <p:nvPr/>
          </p:nvSpPr>
          <p:spPr bwMode="auto">
            <a:xfrm>
              <a:off x="2937" y="1091"/>
              <a:ext cx="12" cy="28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89" name="Rectangle 43"/>
            <p:cNvSpPr>
              <a:spLocks noChangeArrowheads="1"/>
            </p:cNvSpPr>
            <p:nvPr/>
          </p:nvSpPr>
          <p:spPr bwMode="auto">
            <a:xfrm>
              <a:off x="1315" y="790"/>
              <a:ext cx="865" cy="24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81490" name="Rectangle 44"/>
            <p:cNvSpPr>
              <a:spLocks noChangeArrowheads="1"/>
            </p:cNvSpPr>
            <p:nvPr/>
          </p:nvSpPr>
          <p:spPr bwMode="auto">
            <a:xfrm>
              <a:off x="1387" y="766"/>
              <a:ext cx="688"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 Component</a:t>
              </a:r>
              <a:endParaRPr lang="en-US" b="1" u="none"/>
            </a:p>
          </p:txBody>
        </p:sp>
        <p:sp>
          <p:nvSpPr>
            <p:cNvPr id="181491" name="Rectangle 45"/>
            <p:cNvSpPr>
              <a:spLocks noChangeArrowheads="1"/>
            </p:cNvSpPr>
            <p:nvPr/>
          </p:nvSpPr>
          <p:spPr bwMode="auto">
            <a:xfrm>
              <a:off x="1387" y="874"/>
              <a:ext cx="72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92" name="Rectangle 46"/>
            <p:cNvSpPr>
              <a:spLocks noChangeArrowheads="1"/>
            </p:cNvSpPr>
            <p:nvPr/>
          </p:nvSpPr>
          <p:spPr bwMode="auto">
            <a:xfrm>
              <a:off x="1387" y="898"/>
              <a:ext cx="676"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Configurator</a:t>
              </a:r>
              <a:endParaRPr lang="en-US" b="1" u="none"/>
            </a:p>
          </p:txBody>
        </p:sp>
        <p:sp>
          <p:nvSpPr>
            <p:cNvPr id="181493" name="Rectangle 47"/>
            <p:cNvSpPr>
              <a:spLocks noChangeArrowheads="1"/>
            </p:cNvSpPr>
            <p:nvPr/>
          </p:nvSpPr>
          <p:spPr bwMode="auto">
            <a:xfrm>
              <a:off x="1387" y="1007"/>
              <a:ext cx="72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94" name="Rectangle 48"/>
            <p:cNvSpPr>
              <a:spLocks noChangeArrowheads="1"/>
            </p:cNvSpPr>
            <p:nvPr/>
          </p:nvSpPr>
          <p:spPr bwMode="auto">
            <a:xfrm>
              <a:off x="1315" y="730"/>
              <a:ext cx="87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95" name="Rectangle 49"/>
            <p:cNvSpPr>
              <a:spLocks noChangeArrowheads="1"/>
            </p:cNvSpPr>
            <p:nvPr/>
          </p:nvSpPr>
          <p:spPr bwMode="auto">
            <a:xfrm>
              <a:off x="2180" y="730"/>
              <a:ext cx="12" cy="37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96" name="Rectangle 50"/>
            <p:cNvSpPr>
              <a:spLocks noChangeArrowheads="1"/>
            </p:cNvSpPr>
            <p:nvPr/>
          </p:nvSpPr>
          <p:spPr bwMode="auto">
            <a:xfrm>
              <a:off x="1315" y="1091"/>
              <a:ext cx="865"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97" name="Rectangle 51"/>
            <p:cNvSpPr>
              <a:spLocks noChangeArrowheads="1"/>
            </p:cNvSpPr>
            <p:nvPr/>
          </p:nvSpPr>
          <p:spPr bwMode="auto">
            <a:xfrm>
              <a:off x="1315" y="730"/>
              <a:ext cx="12" cy="36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98" name="Rectangle 52"/>
            <p:cNvSpPr>
              <a:spLocks noChangeArrowheads="1"/>
            </p:cNvSpPr>
            <p:nvPr/>
          </p:nvSpPr>
          <p:spPr bwMode="auto">
            <a:xfrm>
              <a:off x="4198" y="1091"/>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99" name="Rectangle 53"/>
            <p:cNvSpPr>
              <a:spLocks noChangeArrowheads="1"/>
            </p:cNvSpPr>
            <p:nvPr/>
          </p:nvSpPr>
          <p:spPr bwMode="auto">
            <a:xfrm>
              <a:off x="4198" y="3941"/>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00" name="Rectangle 54"/>
            <p:cNvSpPr>
              <a:spLocks noChangeArrowheads="1"/>
            </p:cNvSpPr>
            <p:nvPr/>
          </p:nvSpPr>
          <p:spPr bwMode="auto">
            <a:xfrm>
              <a:off x="4198" y="1091"/>
              <a:ext cx="12" cy="28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01" name="Rectangle 55"/>
            <p:cNvSpPr>
              <a:spLocks noChangeArrowheads="1"/>
            </p:cNvSpPr>
            <p:nvPr/>
          </p:nvSpPr>
          <p:spPr bwMode="auto">
            <a:xfrm>
              <a:off x="2540" y="1127"/>
              <a:ext cx="186" cy="115"/>
            </a:xfrm>
            <a:prstGeom prst="rect">
              <a:avLst/>
            </a:prstGeom>
            <a:noFill/>
            <a:ln w="9525">
              <a:noFill/>
              <a:miter lim="800000"/>
              <a:headEnd/>
              <a:tailEnd/>
            </a:ln>
          </p:spPr>
          <p:txBody>
            <a:bodyPr wrap="none" lIns="0" tIns="0" rIns="0" bIns="0">
              <a:spAutoFit/>
            </a:bodyPr>
            <a:lstStyle/>
            <a:p>
              <a:r>
                <a:rPr lang="en-US" sz="1200" u="none">
                  <a:solidFill>
                    <a:srgbClr val="000000"/>
                  </a:solidFill>
                </a:rPr>
                <a:t>init()</a:t>
              </a:r>
              <a:endParaRPr lang="en-US" b="1" u="none"/>
            </a:p>
          </p:txBody>
        </p:sp>
        <p:sp>
          <p:nvSpPr>
            <p:cNvPr id="181502" name="Freeform 56"/>
            <p:cNvSpPr>
              <a:spLocks/>
            </p:cNvSpPr>
            <p:nvPr/>
          </p:nvSpPr>
          <p:spPr bwMode="auto">
            <a:xfrm>
              <a:off x="2697" y="1271"/>
              <a:ext cx="108" cy="72"/>
            </a:xfrm>
            <a:custGeom>
              <a:avLst/>
              <a:gdLst>
                <a:gd name="T0" fmla="*/ 0 w 108"/>
                <a:gd name="T1" fmla="*/ 36 h 72"/>
                <a:gd name="T2" fmla="*/ 0 w 108"/>
                <a:gd name="T3" fmla="*/ 0 h 72"/>
                <a:gd name="T4" fmla="*/ 0 w 108"/>
                <a:gd name="T5" fmla="*/ 0 h 72"/>
                <a:gd name="T6" fmla="*/ 0 w 108"/>
                <a:gd name="T7" fmla="*/ 0 h 72"/>
                <a:gd name="T8" fmla="*/ 108 w 108"/>
                <a:gd name="T9" fmla="*/ 36 h 72"/>
                <a:gd name="T10" fmla="*/ 108 w 108"/>
                <a:gd name="T11" fmla="*/ 48 h 72"/>
                <a:gd name="T12" fmla="*/ 108 w 108"/>
                <a:gd name="T13" fmla="*/ 48 h 72"/>
                <a:gd name="T14" fmla="*/ 0 w 108"/>
                <a:gd name="T15" fmla="*/ 72 h 72"/>
                <a:gd name="T16" fmla="*/ 0 w 108"/>
                <a:gd name="T17" fmla="*/ 72 h 72"/>
                <a:gd name="T18" fmla="*/ 0 w 108"/>
                <a:gd name="T19" fmla="*/ 60 h 72"/>
                <a:gd name="T20" fmla="*/ 0 w 108"/>
                <a:gd name="T21" fmla="*/ 60 h 72"/>
                <a:gd name="T22" fmla="*/ 108 w 108"/>
                <a:gd name="T23" fmla="*/ 36 h 72"/>
                <a:gd name="T24" fmla="*/ 108 w 108"/>
                <a:gd name="T25" fmla="*/ 48 h 72"/>
                <a:gd name="T26" fmla="*/ 108 w 108"/>
                <a:gd name="T27" fmla="*/ 48 h 72"/>
                <a:gd name="T28" fmla="*/ 0 w 108"/>
                <a:gd name="T29" fmla="*/ 12 h 72"/>
                <a:gd name="T30" fmla="*/ 0 w 108"/>
                <a:gd name="T31" fmla="*/ 0 h 72"/>
                <a:gd name="T32" fmla="*/ 12 w 108"/>
                <a:gd name="T33" fmla="*/ 0 h 72"/>
                <a:gd name="T34" fmla="*/ 12 w 108"/>
                <a:gd name="T35" fmla="*/ 36 h 72"/>
                <a:gd name="T36" fmla="*/ 0 w 108"/>
                <a:gd name="T37" fmla="*/ 36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72"/>
                <a:gd name="T59" fmla="*/ 108 w 108"/>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72">
                  <a:moveTo>
                    <a:pt x="0" y="36"/>
                  </a:moveTo>
                  <a:lnTo>
                    <a:pt x="0" y="0"/>
                  </a:lnTo>
                  <a:lnTo>
                    <a:pt x="108" y="36"/>
                  </a:lnTo>
                  <a:lnTo>
                    <a:pt x="108" y="48"/>
                  </a:lnTo>
                  <a:lnTo>
                    <a:pt x="0" y="72"/>
                  </a:lnTo>
                  <a:lnTo>
                    <a:pt x="0" y="60"/>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503" name="Freeform 57"/>
            <p:cNvSpPr>
              <a:spLocks/>
            </p:cNvSpPr>
            <p:nvPr/>
          </p:nvSpPr>
          <p:spPr bwMode="auto">
            <a:xfrm>
              <a:off x="2697" y="1307"/>
              <a:ext cx="12" cy="24"/>
            </a:xfrm>
            <a:custGeom>
              <a:avLst/>
              <a:gdLst>
                <a:gd name="T0" fmla="*/ 0 w 12"/>
                <a:gd name="T1" fmla="*/ 24 h 24"/>
                <a:gd name="T2" fmla="*/ 0 w 12"/>
                <a:gd name="T3" fmla="*/ 0 h 24"/>
                <a:gd name="T4" fmla="*/ 12 w 12"/>
                <a:gd name="T5" fmla="*/ 0 h 24"/>
                <a:gd name="T6" fmla="*/ 12 w 12"/>
                <a:gd name="T7" fmla="*/ 0 h 24"/>
                <a:gd name="T8" fmla="*/ 12 w 12"/>
                <a:gd name="T9" fmla="*/ 0 h 24"/>
                <a:gd name="T10" fmla="*/ 12 w 12"/>
                <a:gd name="T11" fmla="*/ 24 h 24"/>
                <a:gd name="T12" fmla="*/ 0 w 12"/>
                <a:gd name="T13" fmla="*/ 24 h 24"/>
                <a:gd name="T14" fmla="*/ 0 60000 65536"/>
                <a:gd name="T15" fmla="*/ 0 60000 65536"/>
                <a:gd name="T16" fmla="*/ 0 60000 65536"/>
                <a:gd name="T17" fmla="*/ 0 60000 65536"/>
                <a:gd name="T18" fmla="*/ 0 60000 65536"/>
                <a:gd name="T19" fmla="*/ 0 60000 65536"/>
                <a:gd name="T20" fmla="*/ 0 60000 65536"/>
                <a:gd name="T21" fmla="*/ 0 w 12"/>
                <a:gd name="T22" fmla="*/ 0 h 24"/>
                <a:gd name="T23" fmla="*/ 12 w 1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4">
                  <a:moveTo>
                    <a:pt x="0" y="24"/>
                  </a:move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504" name="Freeform 58"/>
            <p:cNvSpPr>
              <a:spLocks/>
            </p:cNvSpPr>
            <p:nvPr/>
          </p:nvSpPr>
          <p:spPr bwMode="auto">
            <a:xfrm>
              <a:off x="2697" y="1271"/>
              <a:ext cx="108" cy="60"/>
            </a:xfrm>
            <a:custGeom>
              <a:avLst/>
              <a:gdLst>
                <a:gd name="T0" fmla="*/ 0 w 108"/>
                <a:gd name="T1" fmla="*/ 36 h 60"/>
                <a:gd name="T2" fmla="*/ 0 w 108"/>
                <a:gd name="T3" fmla="*/ 0 h 60"/>
                <a:gd name="T4" fmla="*/ 108 w 108"/>
                <a:gd name="T5" fmla="*/ 36 h 60"/>
                <a:gd name="T6" fmla="*/ 0 w 108"/>
                <a:gd name="T7" fmla="*/ 60 h 60"/>
                <a:gd name="T8" fmla="*/ 0 w 108"/>
                <a:gd name="T9" fmla="*/ 36 h 60"/>
                <a:gd name="T10" fmla="*/ 0 60000 65536"/>
                <a:gd name="T11" fmla="*/ 0 60000 65536"/>
                <a:gd name="T12" fmla="*/ 0 60000 65536"/>
                <a:gd name="T13" fmla="*/ 0 60000 65536"/>
                <a:gd name="T14" fmla="*/ 0 60000 65536"/>
                <a:gd name="T15" fmla="*/ 0 w 108"/>
                <a:gd name="T16" fmla="*/ 0 h 60"/>
                <a:gd name="T17" fmla="*/ 108 w 108"/>
                <a:gd name="T18" fmla="*/ 60 h 60"/>
              </a:gdLst>
              <a:ahLst/>
              <a:cxnLst>
                <a:cxn ang="T10">
                  <a:pos x="T0" y="T1"/>
                </a:cxn>
                <a:cxn ang="T11">
                  <a:pos x="T2" y="T3"/>
                </a:cxn>
                <a:cxn ang="T12">
                  <a:pos x="T4" y="T5"/>
                </a:cxn>
                <a:cxn ang="T13">
                  <a:pos x="T6" y="T7"/>
                </a:cxn>
                <a:cxn ang="T14">
                  <a:pos x="T8" y="T9"/>
                </a:cxn>
              </a:cxnLst>
              <a:rect l="T15" t="T16" r="T17" b="T18"/>
              <a:pathLst>
                <a:path w="108" h="60">
                  <a:moveTo>
                    <a:pt x="0" y="36"/>
                  </a:moveTo>
                  <a:lnTo>
                    <a:pt x="0" y="0"/>
                  </a:lnTo>
                  <a:lnTo>
                    <a:pt x="108" y="36"/>
                  </a:lnTo>
                  <a:lnTo>
                    <a:pt x="0" y="6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505" name="Rectangle 59"/>
            <p:cNvSpPr>
              <a:spLocks noChangeArrowheads="1"/>
            </p:cNvSpPr>
            <p:nvPr/>
          </p:nvSpPr>
          <p:spPr bwMode="auto">
            <a:xfrm>
              <a:off x="1856" y="130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06" name="Rectangle 60"/>
            <p:cNvSpPr>
              <a:spLocks noChangeArrowheads="1"/>
            </p:cNvSpPr>
            <p:nvPr/>
          </p:nvSpPr>
          <p:spPr bwMode="auto">
            <a:xfrm>
              <a:off x="2685" y="130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07" name="Rectangle 61"/>
            <p:cNvSpPr>
              <a:spLocks noChangeArrowheads="1"/>
            </p:cNvSpPr>
            <p:nvPr/>
          </p:nvSpPr>
          <p:spPr bwMode="auto">
            <a:xfrm>
              <a:off x="1856" y="1307"/>
              <a:ext cx="82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08" name="Rectangle 62"/>
            <p:cNvSpPr>
              <a:spLocks noChangeArrowheads="1"/>
            </p:cNvSpPr>
            <p:nvPr/>
          </p:nvSpPr>
          <p:spPr bwMode="auto">
            <a:xfrm>
              <a:off x="2504" y="790"/>
              <a:ext cx="865" cy="24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81509" name="Rectangle 63"/>
            <p:cNvSpPr>
              <a:spLocks noChangeArrowheads="1"/>
            </p:cNvSpPr>
            <p:nvPr/>
          </p:nvSpPr>
          <p:spPr bwMode="auto">
            <a:xfrm>
              <a:off x="2649" y="766"/>
              <a:ext cx="552"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 Concrete</a:t>
              </a:r>
              <a:endParaRPr lang="en-US" b="1" u="none"/>
            </a:p>
          </p:txBody>
        </p:sp>
        <p:sp>
          <p:nvSpPr>
            <p:cNvPr id="181510" name="Rectangle 64"/>
            <p:cNvSpPr>
              <a:spLocks noChangeArrowheads="1"/>
            </p:cNvSpPr>
            <p:nvPr/>
          </p:nvSpPr>
          <p:spPr bwMode="auto">
            <a:xfrm>
              <a:off x="2649" y="874"/>
              <a:ext cx="57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11" name="Rectangle 65"/>
            <p:cNvSpPr>
              <a:spLocks noChangeArrowheads="1"/>
            </p:cNvSpPr>
            <p:nvPr/>
          </p:nvSpPr>
          <p:spPr bwMode="auto">
            <a:xfrm>
              <a:off x="2552" y="898"/>
              <a:ext cx="732"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Component A</a:t>
              </a:r>
              <a:endParaRPr lang="en-US" b="1" u="none"/>
            </a:p>
          </p:txBody>
        </p:sp>
        <p:sp>
          <p:nvSpPr>
            <p:cNvPr id="181512" name="Rectangle 66"/>
            <p:cNvSpPr>
              <a:spLocks noChangeArrowheads="1"/>
            </p:cNvSpPr>
            <p:nvPr/>
          </p:nvSpPr>
          <p:spPr bwMode="auto">
            <a:xfrm>
              <a:off x="2552" y="1007"/>
              <a:ext cx="76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13" name="Rectangle 67"/>
            <p:cNvSpPr>
              <a:spLocks noChangeArrowheads="1"/>
            </p:cNvSpPr>
            <p:nvPr/>
          </p:nvSpPr>
          <p:spPr bwMode="auto">
            <a:xfrm>
              <a:off x="2504" y="730"/>
              <a:ext cx="87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14" name="Rectangle 68"/>
            <p:cNvSpPr>
              <a:spLocks noChangeArrowheads="1"/>
            </p:cNvSpPr>
            <p:nvPr/>
          </p:nvSpPr>
          <p:spPr bwMode="auto">
            <a:xfrm>
              <a:off x="3369" y="730"/>
              <a:ext cx="12" cy="37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15" name="Rectangle 69"/>
            <p:cNvSpPr>
              <a:spLocks noChangeArrowheads="1"/>
            </p:cNvSpPr>
            <p:nvPr/>
          </p:nvSpPr>
          <p:spPr bwMode="auto">
            <a:xfrm>
              <a:off x="2504" y="1091"/>
              <a:ext cx="865"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16" name="Rectangle 70"/>
            <p:cNvSpPr>
              <a:spLocks noChangeArrowheads="1"/>
            </p:cNvSpPr>
            <p:nvPr/>
          </p:nvSpPr>
          <p:spPr bwMode="auto">
            <a:xfrm>
              <a:off x="2504" y="730"/>
              <a:ext cx="12" cy="36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17" name="Rectangle 71"/>
            <p:cNvSpPr>
              <a:spLocks noChangeArrowheads="1"/>
            </p:cNvSpPr>
            <p:nvPr/>
          </p:nvSpPr>
          <p:spPr bwMode="auto">
            <a:xfrm>
              <a:off x="3766" y="790"/>
              <a:ext cx="865" cy="24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81518" name="Rectangle 72"/>
            <p:cNvSpPr>
              <a:spLocks noChangeArrowheads="1"/>
            </p:cNvSpPr>
            <p:nvPr/>
          </p:nvSpPr>
          <p:spPr bwMode="auto">
            <a:xfrm>
              <a:off x="3910" y="766"/>
              <a:ext cx="552"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 Concrete</a:t>
              </a:r>
              <a:endParaRPr lang="en-US" b="1" u="none"/>
            </a:p>
          </p:txBody>
        </p:sp>
        <p:sp>
          <p:nvSpPr>
            <p:cNvPr id="181519" name="Rectangle 73"/>
            <p:cNvSpPr>
              <a:spLocks noChangeArrowheads="1"/>
            </p:cNvSpPr>
            <p:nvPr/>
          </p:nvSpPr>
          <p:spPr bwMode="auto">
            <a:xfrm>
              <a:off x="3910" y="874"/>
              <a:ext cx="57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20" name="Rectangle 74"/>
            <p:cNvSpPr>
              <a:spLocks noChangeArrowheads="1"/>
            </p:cNvSpPr>
            <p:nvPr/>
          </p:nvSpPr>
          <p:spPr bwMode="auto">
            <a:xfrm>
              <a:off x="3814" y="898"/>
              <a:ext cx="732"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Component B</a:t>
              </a:r>
              <a:endParaRPr lang="en-US" b="1" u="none"/>
            </a:p>
          </p:txBody>
        </p:sp>
        <p:sp>
          <p:nvSpPr>
            <p:cNvPr id="181521" name="Rectangle 75"/>
            <p:cNvSpPr>
              <a:spLocks noChangeArrowheads="1"/>
            </p:cNvSpPr>
            <p:nvPr/>
          </p:nvSpPr>
          <p:spPr bwMode="auto">
            <a:xfrm>
              <a:off x="3814" y="1007"/>
              <a:ext cx="76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22" name="Rectangle 76"/>
            <p:cNvSpPr>
              <a:spLocks noChangeArrowheads="1"/>
            </p:cNvSpPr>
            <p:nvPr/>
          </p:nvSpPr>
          <p:spPr bwMode="auto">
            <a:xfrm>
              <a:off x="3766" y="730"/>
              <a:ext cx="87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23" name="Rectangle 77"/>
            <p:cNvSpPr>
              <a:spLocks noChangeArrowheads="1"/>
            </p:cNvSpPr>
            <p:nvPr/>
          </p:nvSpPr>
          <p:spPr bwMode="auto">
            <a:xfrm>
              <a:off x="4631" y="730"/>
              <a:ext cx="12" cy="37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24" name="Rectangle 78"/>
            <p:cNvSpPr>
              <a:spLocks noChangeArrowheads="1"/>
            </p:cNvSpPr>
            <p:nvPr/>
          </p:nvSpPr>
          <p:spPr bwMode="auto">
            <a:xfrm>
              <a:off x="3766" y="1091"/>
              <a:ext cx="865"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25" name="Rectangle 79"/>
            <p:cNvSpPr>
              <a:spLocks noChangeArrowheads="1"/>
            </p:cNvSpPr>
            <p:nvPr/>
          </p:nvSpPr>
          <p:spPr bwMode="auto">
            <a:xfrm>
              <a:off x="3766" y="730"/>
              <a:ext cx="12" cy="36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26" name="Rectangle 80"/>
            <p:cNvSpPr>
              <a:spLocks noChangeArrowheads="1"/>
            </p:cNvSpPr>
            <p:nvPr/>
          </p:nvSpPr>
          <p:spPr bwMode="auto">
            <a:xfrm>
              <a:off x="1868" y="1403"/>
              <a:ext cx="132"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27" name="Freeform 81"/>
            <p:cNvSpPr>
              <a:spLocks/>
            </p:cNvSpPr>
            <p:nvPr/>
          </p:nvSpPr>
          <p:spPr bwMode="auto">
            <a:xfrm>
              <a:off x="1832" y="1403"/>
              <a:ext cx="156" cy="49"/>
            </a:xfrm>
            <a:custGeom>
              <a:avLst/>
              <a:gdLst>
                <a:gd name="T0" fmla="*/ 156 w 156"/>
                <a:gd name="T1" fmla="*/ 49 h 49"/>
                <a:gd name="T2" fmla="*/ 156 w 156"/>
                <a:gd name="T3" fmla="*/ 37 h 49"/>
                <a:gd name="T4" fmla="*/ 36 w 156"/>
                <a:gd name="T5" fmla="*/ 0 h 49"/>
                <a:gd name="T6" fmla="*/ 36 w 156"/>
                <a:gd name="T7" fmla="*/ 0 h 49"/>
                <a:gd name="T8" fmla="*/ 0 w 156"/>
                <a:gd name="T9" fmla="*/ 13 h 49"/>
                <a:gd name="T10" fmla="*/ 36 w 156"/>
                <a:gd name="T11" fmla="*/ 13 h 49"/>
                <a:gd name="T12" fmla="*/ 156 w 156"/>
                <a:gd name="T13" fmla="*/ 49 h 49"/>
                <a:gd name="T14" fmla="*/ 0 60000 65536"/>
                <a:gd name="T15" fmla="*/ 0 60000 65536"/>
                <a:gd name="T16" fmla="*/ 0 60000 65536"/>
                <a:gd name="T17" fmla="*/ 0 60000 65536"/>
                <a:gd name="T18" fmla="*/ 0 60000 65536"/>
                <a:gd name="T19" fmla="*/ 0 60000 65536"/>
                <a:gd name="T20" fmla="*/ 0 60000 65536"/>
                <a:gd name="T21" fmla="*/ 0 w 156"/>
                <a:gd name="T22" fmla="*/ 0 h 49"/>
                <a:gd name="T23" fmla="*/ 156 w 156"/>
                <a:gd name="T24" fmla="*/ 49 h 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9">
                  <a:moveTo>
                    <a:pt x="156" y="49"/>
                  </a:moveTo>
                  <a:lnTo>
                    <a:pt x="156" y="37"/>
                  </a:lnTo>
                  <a:lnTo>
                    <a:pt x="36" y="0"/>
                  </a:lnTo>
                  <a:lnTo>
                    <a:pt x="0" y="13"/>
                  </a:lnTo>
                  <a:lnTo>
                    <a:pt x="36" y="13"/>
                  </a:lnTo>
                  <a:lnTo>
                    <a:pt x="156" y="49"/>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528" name="Freeform 82"/>
            <p:cNvSpPr>
              <a:spLocks/>
            </p:cNvSpPr>
            <p:nvPr/>
          </p:nvSpPr>
          <p:spPr bwMode="auto">
            <a:xfrm>
              <a:off x="1868" y="1367"/>
              <a:ext cx="120" cy="49"/>
            </a:xfrm>
            <a:custGeom>
              <a:avLst/>
              <a:gdLst>
                <a:gd name="T0" fmla="*/ 0 w 120"/>
                <a:gd name="T1" fmla="*/ 36 h 49"/>
                <a:gd name="T2" fmla="*/ 0 w 120"/>
                <a:gd name="T3" fmla="*/ 49 h 49"/>
                <a:gd name="T4" fmla="*/ 120 w 120"/>
                <a:gd name="T5" fmla="*/ 12 h 49"/>
                <a:gd name="T6" fmla="*/ 120 w 120"/>
                <a:gd name="T7" fmla="*/ 0 h 49"/>
                <a:gd name="T8" fmla="*/ 0 w 120"/>
                <a:gd name="T9" fmla="*/ 36 h 49"/>
                <a:gd name="T10" fmla="*/ 0 60000 65536"/>
                <a:gd name="T11" fmla="*/ 0 60000 65536"/>
                <a:gd name="T12" fmla="*/ 0 60000 65536"/>
                <a:gd name="T13" fmla="*/ 0 60000 65536"/>
                <a:gd name="T14" fmla="*/ 0 60000 65536"/>
                <a:gd name="T15" fmla="*/ 0 w 120"/>
                <a:gd name="T16" fmla="*/ 0 h 49"/>
                <a:gd name="T17" fmla="*/ 120 w 120"/>
                <a:gd name="T18" fmla="*/ 49 h 49"/>
              </a:gdLst>
              <a:ahLst/>
              <a:cxnLst>
                <a:cxn ang="T10">
                  <a:pos x="T0" y="T1"/>
                </a:cxn>
                <a:cxn ang="T11">
                  <a:pos x="T2" y="T3"/>
                </a:cxn>
                <a:cxn ang="T12">
                  <a:pos x="T4" y="T5"/>
                </a:cxn>
                <a:cxn ang="T13">
                  <a:pos x="T6" y="T7"/>
                </a:cxn>
                <a:cxn ang="T14">
                  <a:pos x="T8" y="T9"/>
                </a:cxn>
              </a:cxnLst>
              <a:rect l="T15" t="T16" r="T17" b="T18"/>
              <a:pathLst>
                <a:path w="120" h="49">
                  <a:moveTo>
                    <a:pt x="0" y="36"/>
                  </a:moveTo>
                  <a:lnTo>
                    <a:pt x="0" y="49"/>
                  </a:lnTo>
                  <a:lnTo>
                    <a:pt x="120" y="12"/>
                  </a:lnTo>
                  <a:lnTo>
                    <a:pt x="12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529" name="Rectangle 83"/>
            <p:cNvSpPr>
              <a:spLocks noChangeArrowheads="1"/>
            </p:cNvSpPr>
            <p:nvPr/>
          </p:nvSpPr>
          <p:spPr bwMode="auto">
            <a:xfrm>
              <a:off x="2829" y="141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30" name="Rectangle 84"/>
            <p:cNvSpPr>
              <a:spLocks noChangeArrowheads="1"/>
            </p:cNvSpPr>
            <p:nvPr/>
          </p:nvSpPr>
          <p:spPr bwMode="auto">
            <a:xfrm>
              <a:off x="2781" y="141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31" name="Rectangle 85"/>
            <p:cNvSpPr>
              <a:spLocks noChangeArrowheads="1"/>
            </p:cNvSpPr>
            <p:nvPr/>
          </p:nvSpPr>
          <p:spPr bwMode="auto">
            <a:xfrm>
              <a:off x="2781" y="1416"/>
              <a:ext cx="4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32" name="Line 86"/>
            <p:cNvSpPr>
              <a:spLocks noChangeShapeType="1"/>
            </p:cNvSpPr>
            <p:nvPr/>
          </p:nvSpPr>
          <p:spPr bwMode="auto">
            <a:xfrm flipH="1">
              <a:off x="2612" y="1416"/>
              <a:ext cx="97" cy="1"/>
            </a:xfrm>
            <a:prstGeom prst="line">
              <a:avLst/>
            </a:prstGeom>
            <a:noFill/>
            <a:ln w="0">
              <a:solidFill>
                <a:srgbClr val="000000"/>
              </a:solidFill>
              <a:round/>
              <a:headEnd/>
              <a:tailEnd/>
            </a:ln>
          </p:spPr>
          <p:txBody>
            <a:bodyPr/>
            <a:lstStyle/>
            <a:p>
              <a:endParaRPr lang="en-US"/>
            </a:p>
          </p:txBody>
        </p:sp>
        <p:sp>
          <p:nvSpPr>
            <p:cNvPr id="181533" name="Line 87"/>
            <p:cNvSpPr>
              <a:spLocks noChangeShapeType="1"/>
            </p:cNvSpPr>
            <p:nvPr/>
          </p:nvSpPr>
          <p:spPr bwMode="auto">
            <a:xfrm flipH="1">
              <a:off x="2444" y="1416"/>
              <a:ext cx="96" cy="1"/>
            </a:xfrm>
            <a:prstGeom prst="line">
              <a:avLst/>
            </a:prstGeom>
            <a:noFill/>
            <a:ln w="0">
              <a:solidFill>
                <a:srgbClr val="000000"/>
              </a:solidFill>
              <a:round/>
              <a:headEnd/>
              <a:tailEnd/>
            </a:ln>
          </p:spPr>
          <p:txBody>
            <a:bodyPr/>
            <a:lstStyle/>
            <a:p>
              <a:endParaRPr lang="en-US"/>
            </a:p>
          </p:txBody>
        </p:sp>
        <p:sp>
          <p:nvSpPr>
            <p:cNvPr id="181534" name="Line 88"/>
            <p:cNvSpPr>
              <a:spLocks noChangeShapeType="1"/>
            </p:cNvSpPr>
            <p:nvPr/>
          </p:nvSpPr>
          <p:spPr bwMode="auto">
            <a:xfrm flipH="1">
              <a:off x="2288" y="1416"/>
              <a:ext cx="84" cy="1"/>
            </a:xfrm>
            <a:prstGeom prst="line">
              <a:avLst/>
            </a:prstGeom>
            <a:noFill/>
            <a:ln w="0">
              <a:solidFill>
                <a:srgbClr val="000000"/>
              </a:solidFill>
              <a:round/>
              <a:headEnd/>
              <a:tailEnd/>
            </a:ln>
          </p:spPr>
          <p:txBody>
            <a:bodyPr/>
            <a:lstStyle/>
            <a:p>
              <a:endParaRPr lang="en-US"/>
            </a:p>
          </p:txBody>
        </p:sp>
        <p:sp>
          <p:nvSpPr>
            <p:cNvPr id="181535" name="Line 89"/>
            <p:cNvSpPr>
              <a:spLocks noChangeShapeType="1"/>
            </p:cNvSpPr>
            <p:nvPr/>
          </p:nvSpPr>
          <p:spPr bwMode="auto">
            <a:xfrm flipH="1">
              <a:off x="2120" y="1416"/>
              <a:ext cx="84" cy="1"/>
            </a:xfrm>
            <a:prstGeom prst="line">
              <a:avLst/>
            </a:prstGeom>
            <a:noFill/>
            <a:ln w="0">
              <a:solidFill>
                <a:srgbClr val="000000"/>
              </a:solidFill>
              <a:round/>
              <a:headEnd/>
              <a:tailEnd/>
            </a:ln>
          </p:spPr>
          <p:txBody>
            <a:bodyPr/>
            <a:lstStyle/>
            <a:p>
              <a:endParaRPr lang="en-US"/>
            </a:p>
          </p:txBody>
        </p:sp>
        <p:sp>
          <p:nvSpPr>
            <p:cNvPr id="181536" name="Rectangle 90"/>
            <p:cNvSpPr>
              <a:spLocks noChangeArrowheads="1"/>
            </p:cNvSpPr>
            <p:nvPr/>
          </p:nvSpPr>
          <p:spPr bwMode="auto">
            <a:xfrm>
              <a:off x="2036" y="141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37" name="Rectangle 91"/>
            <p:cNvSpPr>
              <a:spLocks noChangeArrowheads="1"/>
            </p:cNvSpPr>
            <p:nvPr/>
          </p:nvSpPr>
          <p:spPr bwMode="auto">
            <a:xfrm>
              <a:off x="2000" y="141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38" name="Rectangle 92"/>
            <p:cNvSpPr>
              <a:spLocks noChangeArrowheads="1"/>
            </p:cNvSpPr>
            <p:nvPr/>
          </p:nvSpPr>
          <p:spPr bwMode="auto">
            <a:xfrm>
              <a:off x="2000" y="1416"/>
              <a:ext cx="3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39" name="Rectangle 93"/>
            <p:cNvSpPr>
              <a:spLocks noChangeArrowheads="1"/>
            </p:cNvSpPr>
            <p:nvPr/>
          </p:nvSpPr>
          <p:spPr bwMode="auto">
            <a:xfrm>
              <a:off x="2829" y="2390"/>
              <a:ext cx="228" cy="18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81540" name="Rectangle 94"/>
            <p:cNvSpPr>
              <a:spLocks noChangeArrowheads="1"/>
            </p:cNvSpPr>
            <p:nvPr/>
          </p:nvSpPr>
          <p:spPr bwMode="auto">
            <a:xfrm>
              <a:off x="2829" y="2390"/>
              <a:ext cx="24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41" name="Rectangle 95"/>
            <p:cNvSpPr>
              <a:spLocks noChangeArrowheads="1"/>
            </p:cNvSpPr>
            <p:nvPr/>
          </p:nvSpPr>
          <p:spPr bwMode="auto">
            <a:xfrm>
              <a:off x="3057" y="2390"/>
              <a:ext cx="12" cy="19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42" name="Rectangle 96"/>
            <p:cNvSpPr>
              <a:spLocks noChangeArrowheads="1"/>
            </p:cNvSpPr>
            <p:nvPr/>
          </p:nvSpPr>
          <p:spPr bwMode="auto">
            <a:xfrm>
              <a:off x="2829" y="2570"/>
              <a:ext cx="22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43" name="Rectangle 97"/>
            <p:cNvSpPr>
              <a:spLocks noChangeArrowheads="1"/>
            </p:cNvSpPr>
            <p:nvPr/>
          </p:nvSpPr>
          <p:spPr bwMode="auto">
            <a:xfrm>
              <a:off x="2829" y="2390"/>
              <a:ext cx="12" cy="18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44" name="Rectangle 98"/>
            <p:cNvSpPr>
              <a:spLocks noChangeArrowheads="1"/>
            </p:cNvSpPr>
            <p:nvPr/>
          </p:nvSpPr>
          <p:spPr bwMode="auto">
            <a:xfrm>
              <a:off x="5279" y="1091"/>
              <a:ext cx="13"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45" name="Rectangle 99"/>
            <p:cNvSpPr>
              <a:spLocks noChangeArrowheads="1"/>
            </p:cNvSpPr>
            <p:nvPr/>
          </p:nvSpPr>
          <p:spPr bwMode="auto">
            <a:xfrm>
              <a:off x="5279" y="3941"/>
              <a:ext cx="13"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46" name="Rectangle 100"/>
            <p:cNvSpPr>
              <a:spLocks noChangeArrowheads="1"/>
            </p:cNvSpPr>
            <p:nvPr/>
          </p:nvSpPr>
          <p:spPr bwMode="auto">
            <a:xfrm>
              <a:off x="5279" y="1091"/>
              <a:ext cx="13" cy="28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47" name="Rectangle 101"/>
            <p:cNvSpPr>
              <a:spLocks noChangeArrowheads="1"/>
            </p:cNvSpPr>
            <p:nvPr/>
          </p:nvSpPr>
          <p:spPr bwMode="auto">
            <a:xfrm>
              <a:off x="4847" y="790"/>
              <a:ext cx="865" cy="24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81548" name="Rectangle 102"/>
            <p:cNvSpPr>
              <a:spLocks noChangeArrowheads="1"/>
            </p:cNvSpPr>
            <p:nvPr/>
          </p:nvSpPr>
          <p:spPr bwMode="auto">
            <a:xfrm>
              <a:off x="4919" y="766"/>
              <a:ext cx="688"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 Component</a:t>
              </a:r>
              <a:endParaRPr lang="en-US" b="1" u="none"/>
            </a:p>
          </p:txBody>
        </p:sp>
        <p:sp>
          <p:nvSpPr>
            <p:cNvPr id="181549" name="Rectangle 103"/>
            <p:cNvSpPr>
              <a:spLocks noChangeArrowheads="1"/>
            </p:cNvSpPr>
            <p:nvPr/>
          </p:nvSpPr>
          <p:spPr bwMode="auto">
            <a:xfrm>
              <a:off x="4919" y="874"/>
              <a:ext cx="72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50" name="Rectangle 104"/>
            <p:cNvSpPr>
              <a:spLocks noChangeArrowheads="1"/>
            </p:cNvSpPr>
            <p:nvPr/>
          </p:nvSpPr>
          <p:spPr bwMode="auto">
            <a:xfrm>
              <a:off x="4979" y="922"/>
              <a:ext cx="583"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Repository</a:t>
              </a:r>
              <a:endParaRPr lang="en-US" b="1" u="none"/>
            </a:p>
          </p:txBody>
        </p:sp>
        <p:sp>
          <p:nvSpPr>
            <p:cNvPr id="181551" name="Rectangle 105"/>
            <p:cNvSpPr>
              <a:spLocks noChangeArrowheads="1"/>
            </p:cNvSpPr>
            <p:nvPr/>
          </p:nvSpPr>
          <p:spPr bwMode="auto">
            <a:xfrm>
              <a:off x="4979" y="1031"/>
              <a:ext cx="60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52" name="Rectangle 106"/>
            <p:cNvSpPr>
              <a:spLocks noChangeArrowheads="1"/>
            </p:cNvSpPr>
            <p:nvPr/>
          </p:nvSpPr>
          <p:spPr bwMode="auto">
            <a:xfrm>
              <a:off x="4847" y="730"/>
              <a:ext cx="87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53" name="Rectangle 107"/>
            <p:cNvSpPr>
              <a:spLocks noChangeArrowheads="1"/>
            </p:cNvSpPr>
            <p:nvPr/>
          </p:nvSpPr>
          <p:spPr bwMode="auto">
            <a:xfrm>
              <a:off x="5712" y="730"/>
              <a:ext cx="12" cy="37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54" name="Rectangle 108"/>
            <p:cNvSpPr>
              <a:spLocks noChangeArrowheads="1"/>
            </p:cNvSpPr>
            <p:nvPr/>
          </p:nvSpPr>
          <p:spPr bwMode="auto">
            <a:xfrm>
              <a:off x="4847" y="1091"/>
              <a:ext cx="865"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55" name="Rectangle 109"/>
            <p:cNvSpPr>
              <a:spLocks noChangeArrowheads="1"/>
            </p:cNvSpPr>
            <p:nvPr/>
          </p:nvSpPr>
          <p:spPr bwMode="auto">
            <a:xfrm>
              <a:off x="4847" y="730"/>
              <a:ext cx="12" cy="36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56" name="Rectangle 110"/>
            <p:cNvSpPr>
              <a:spLocks noChangeArrowheads="1"/>
            </p:cNvSpPr>
            <p:nvPr/>
          </p:nvSpPr>
          <p:spPr bwMode="auto">
            <a:xfrm>
              <a:off x="4919" y="1343"/>
              <a:ext cx="298" cy="115"/>
            </a:xfrm>
            <a:prstGeom prst="rect">
              <a:avLst/>
            </a:prstGeom>
            <a:noFill/>
            <a:ln w="9525">
              <a:noFill/>
              <a:miter lim="800000"/>
              <a:headEnd/>
              <a:tailEnd/>
            </a:ln>
          </p:spPr>
          <p:txBody>
            <a:bodyPr wrap="none" lIns="0" tIns="0" rIns="0" bIns="0">
              <a:spAutoFit/>
            </a:bodyPr>
            <a:lstStyle/>
            <a:p>
              <a:r>
                <a:rPr lang="en-US" sz="1200" u="none">
                  <a:solidFill>
                    <a:srgbClr val="000000"/>
                  </a:solidFill>
                </a:rPr>
                <a:t>insert()</a:t>
              </a:r>
              <a:endParaRPr lang="en-US" b="1" u="none"/>
            </a:p>
          </p:txBody>
        </p:sp>
        <p:sp>
          <p:nvSpPr>
            <p:cNvPr id="181557" name="Freeform 111"/>
            <p:cNvSpPr>
              <a:spLocks/>
            </p:cNvSpPr>
            <p:nvPr/>
          </p:nvSpPr>
          <p:spPr bwMode="auto">
            <a:xfrm>
              <a:off x="5039" y="1488"/>
              <a:ext cx="108" cy="72"/>
            </a:xfrm>
            <a:custGeom>
              <a:avLst/>
              <a:gdLst>
                <a:gd name="T0" fmla="*/ 0 w 108"/>
                <a:gd name="T1" fmla="*/ 36 h 72"/>
                <a:gd name="T2" fmla="*/ 0 w 108"/>
                <a:gd name="T3" fmla="*/ 0 h 72"/>
                <a:gd name="T4" fmla="*/ 0 w 108"/>
                <a:gd name="T5" fmla="*/ 0 h 72"/>
                <a:gd name="T6" fmla="*/ 0 w 108"/>
                <a:gd name="T7" fmla="*/ 0 h 72"/>
                <a:gd name="T8" fmla="*/ 108 w 108"/>
                <a:gd name="T9" fmla="*/ 36 h 72"/>
                <a:gd name="T10" fmla="*/ 108 w 108"/>
                <a:gd name="T11" fmla="*/ 48 h 72"/>
                <a:gd name="T12" fmla="*/ 108 w 108"/>
                <a:gd name="T13" fmla="*/ 48 h 72"/>
                <a:gd name="T14" fmla="*/ 0 w 108"/>
                <a:gd name="T15" fmla="*/ 72 h 72"/>
                <a:gd name="T16" fmla="*/ 0 w 108"/>
                <a:gd name="T17" fmla="*/ 72 h 72"/>
                <a:gd name="T18" fmla="*/ 0 w 108"/>
                <a:gd name="T19" fmla="*/ 60 h 72"/>
                <a:gd name="T20" fmla="*/ 0 w 108"/>
                <a:gd name="T21" fmla="*/ 60 h 72"/>
                <a:gd name="T22" fmla="*/ 108 w 108"/>
                <a:gd name="T23" fmla="*/ 36 h 72"/>
                <a:gd name="T24" fmla="*/ 108 w 108"/>
                <a:gd name="T25" fmla="*/ 48 h 72"/>
                <a:gd name="T26" fmla="*/ 108 w 108"/>
                <a:gd name="T27" fmla="*/ 48 h 72"/>
                <a:gd name="T28" fmla="*/ 0 w 108"/>
                <a:gd name="T29" fmla="*/ 12 h 72"/>
                <a:gd name="T30" fmla="*/ 0 w 108"/>
                <a:gd name="T31" fmla="*/ 0 h 72"/>
                <a:gd name="T32" fmla="*/ 12 w 108"/>
                <a:gd name="T33" fmla="*/ 0 h 72"/>
                <a:gd name="T34" fmla="*/ 12 w 108"/>
                <a:gd name="T35" fmla="*/ 36 h 72"/>
                <a:gd name="T36" fmla="*/ 0 w 108"/>
                <a:gd name="T37" fmla="*/ 36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72"/>
                <a:gd name="T59" fmla="*/ 108 w 108"/>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72">
                  <a:moveTo>
                    <a:pt x="0" y="36"/>
                  </a:moveTo>
                  <a:lnTo>
                    <a:pt x="0" y="0"/>
                  </a:lnTo>
                  <a:lnTo>
                    <a:pt x="108" y="36"/>
                  </a:lnTo>
                  <a:lnTo>
                    <a:pt x="108" y="48"/>
                  </a:lnTo>
                  <a:lnTo>
                    <a:pt x="0" y="72"/>
                  </a:lnTo>
                  <a:lnTo>
                    <a:pt x="0" y="60"/>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558" name="Freeform 112"/>
            <p:cNvSpPr>
              <a:spLocks/>
            </p:cNvSpPr>
            <p:nvPr/>
          </p:nvSpPr>
          <p:spPr bwMode="auto">
            <a:xfrm>
              <a:off x="5039" y="1524"/>
              <a:ext cx="12" cy="24"/>
            </a:xfrm>
            <a:custGeom>
              <a:avLst/>
              <a:gdLst>
                <a:gd name="T0" fmla="*/ 0 w 12"/>
                <a:gd name="T1" fmla="*/ 24 h 24"/>
                <a:gd name="T2" fmla="*/ 0 w 12"/>
                <a:gd name="T3" fmla="*/ 0 h 24"/>
                <a:gd name="T4" fmla="*/ 12 w 12"/>
                <a:gd name="T5" fmla="*/ 0 h 24"/>
                <a:gd name="T6" fmla="*/ 12 w 12"/>
                <a:gd name="T7" fmla="*/ 0 h 24"/>
                <a:gd name="T8" fmla="*/ 12 w 12"/>
                <a:gd name="T9" fmla="*/ 0 h 24"/>
                <a:gd name="T10" fmla="*/ 12 w 12"/>
                <a:gd name="T11" fmla="*/ 24 h 24"/>
                <a:gd name="T12" fmla="*/ 0 w 12"/>
                <a:gd name="T13" fmla="*/ 24 h 24"/>
                <a:gd name="T14" fmla="*/ 0 60000 65536"/>
                <a:gd name="T15" fmla="*/ 0 60000 65536"/>
                <a:gd name="T16" fmla="*/ 0 60000 65536"/>
                <a:gd name="T17" fmla="*/ 0 60000 65536"/>
                <a:gd name="T18" fmla="*/ 0 60000 65536"/>
                <a:gd name="T19" fmla="*/ 0 60000 65536"/>
                <a:gd name="T20" fmla="*/ 0 60000 65536"/>
                <a:gd name="T21" fmla="*/ 0 w 12"/>
                <a:gd name="T22" fmla="*/ 0 h 24"/>
                <a:gd name="T23" fmla="*/ 12 w 1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4">
                  <a:moveTo>
                    <a:pt x="0" y="24"/>
                  </a:move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559" name="Freeform 113"/>
            <p:cNvSpPr>
              <a:spLocks/>
            </p:cNvSpPr>
            <p:nvPr/>
          </p:nvSpPr>
          <p:spPr bwMode="auto">
            <a:xfrm>
              <a:off x="5039" y="1488"/>
              <a:ext cx="108" cy="60"/>
            </a:xfrm>
            <a:custGeom>
              <a:avLst/>
              <a:gdLst>
                <a:gd name="T0" fmla="*/ 0 w 108"/>
                <a:gd name="T1" fmla="*/ 36 h 60"/>
                <a:gd name="T2" fmla="*/ 0 w 108"/>
                <a:gd name="T3" fmla="*/ 0 h 60"/>
                <a:gd name="T4" fmla="*/ 108 w 108"/>
                <a:gd name="T5" fmla="*/ 36 h 60"/>
                <a:gd name="T6" fmla="*/ 0 w 108"/>
                <a:gd name="T7" fmla="*/ 60 h 60"/>
                <a:gd name="T8" fmla="*/ 0 w 108"/>
                <a:gd name="T9" fmla="*/ 36 h 60"/>
                <a:gd name="T10" fmla="*/ 0 60000 65536"/>
                <a:gd name="T11" fmla="*/ 0 60000 65536"/>
                <a:gd name="T12" fmla="*/ 0 60000 65536"/>
                <a:gd name="T13" fmla="*/ 0 60000 65536"/>
                <a:gd name="T14" fmla="*/ 0 60000 65536"/>
                <a:gd name="T15" fmla="*/ 0 w 108"/>
                <a:gd name="T16" fmla="*/ 0 h 60"/>
                <a:gd name="T17" fmla="*/ 108 w 108"/>
                <a:gd name="T18" fmla="*/ 60 h 60"/>
              </a:gdLst>
              <a:ahLst/>
              <a:cxnLst>
                <a:cxn ang="T10">
                  <a:pos x="T0" y="T1"/>
                </a:cxn>
                <a:cxn ang="T11">
                  <a:pos x="T2" y="T3"/>
                </a:cxn>
                <a:cxn ang="T12">
                  <a:pos x="T4" y="T5"/>
                </a:cxn>
                <a:cxn ang="T13">
                  <a:pos x="T6" y="T7"/>
                </a:cxn>
                <a:cxn ang="T14">
                  <a:pos x="T8" y="T9"/>
                </a:cxn>
              </a:cxnLst>
              <a:rect l="T15" t="T16" r="T17" b="T18"/>
              <a:pathLst>
                <a:path w="108" h="60">
                  <a:moveTo>
                    <a:pt x="0" y="36"/>
                  </a:moveTo>
                  <a:lnTo>
                    <a:pt x="0" y="0"/>
                  </a:lnTo>
                  <a:lnTo>
                    <a:pt x="108" y="36"/>
                  </a:lnTo>
                  <a:lnTo>
                    <a:pt x="0" y="6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560" name="Rectangle 114"/>
            <p:cNvSpPr>
              <a:spLocks noChangeArrowheads="1"/>
            </p:cNvSpPr>
            <p:nvPr/>
          </p:nvSpPr>
          <p:spPr bwMode="auto">
            <a:xfrm>
              <a:off x="1856" y="1524"/>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61" name="Rectangle 115"/>
            <p:cNvSpPr>
              <a:spLocks noChangeArrowheads="1"/>
            </p:cNvSpPr>
            <p:nvPr/>
          </p:nvSpPr>
          <p:spPr bwMode="auto">
            <a:xfrm>
              <a:off x="5027" y="1524"/>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62" name="Rectangle 116"/>
            <p:cNvSpPr>
              <a:spLocks noChangeArrowheads="1"/>
            </p:cNvSpPr>
            <p:nvPr/>
          </p:nvSpPr>
          <p:spPr bwMode="auto">
            <a:xfrm>
              <a:off x="1856" y="1524"/>
              <a:ext cx="317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63" name="Rectangle 117"/>
            <p:cNvSpPr>
              <a:spLocks noChangeArrowheads="1"/>
            </p:cNvSpPr>
            <p:nvPr/>
          </p:nvSpPr>
          <p:spPr bwMode="auto">
            <a:xfrm>
              <a:off x="5159" y="1488"/>
              <a:ext cx="229" cy="18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81564" name="Rectangle 118"/>
            <p:cNvSpPr>
              <a:spLocks noChangeArrowheads="1"/>
            </p:cNvSpPr>
            <p:nvPr/>
          </p:nvSpPr>
          <p:spPr bwMode="auto">
            <a:xfrm>
              <a:off x="5159" y="1488"/>
              <a:ext cx="24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65" name="Rectangle 119"/>
            <p:cNvSpPr>
              <a:spLocks noChangeArrowheads="1"/>
            </p:cNvSpPr>
            <p:nvPr/>
          </p:nvSpPr>
          <p:spPr bwMode="auto">
            <a:xfrm>
              <a:off x="5388" y="1488"/>
              <a:ext cx="12" cy="19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66" name="Rectangle 120"/>
            <p:cNvSpPr>
              <a:spLocks noChangeArrowheads="1"/>
            </p:cNvSpPr>
            <p:nvPr/>
          </p:nvSpPr>
          <p:spPr bwMode="auto">
            <a:xfrm>
              <a:off x="5159" y="1668"/>
              <a:ext cx="22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67" name="Rectangle 121"/>
            <p:cNvSpPr>
              <a:spLocks noChangeArrowheads="1"/>
            </p:cNvSpPr>
            <p:nvPr/>
          </p:nvSpPr>
          <p:spPr bwMode="auto">
            <a:xfrm>
              <a:off x="5159" y="1488"/>
              <a:ext cx="12" cy="18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68" name="Rectangle 122"/>
            <p:cNvSpPr>
              <a:spLocks noChangeArrowheads="1"/>
            </p:cNvSpPr>
            <p:nvPr/>
          </p:nvSpPr>
          <p:spPr bwMode="auto">
            <a:xfrm>
              <a:off x="1868" y="2161"/>
              <a:ext cx="13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69" name="Freeform 123"/>
            <p:cNvSpPr>
              <a:spLocks/>
            </p:cNvSpPr>
            <p:nvPr/>
          </p:nvSpPr>
          <p:spPr bwMode="auto">
            <a:xfrm>
              <a:off x="1832" y="2161"/>
              <a:ext cx="156" cy="48"/>
            </a:xfrm>
            <a:custGeom>
              <a:avLst/>
              <a:gdLst>
                <a:gd name="T0" fmla="*/ 156 w 156"/>
                <a:gd name="T1" fmla="*/ 48 h 48"/>
                <a:gd name="T2" fmla="*/ 156 w 156"/>
                <a:gd name="T3" fmla="*/ 36 h 48"/>
                <a:gd name="T4" fmla="*/ 36 w 156"/>
                <a:gd name="T5" fmla="*/ 0 h 48"/>
                <a:gd name="T6" fmla="*/ 36 w 156"/>
                <a:gd name="T7" fmla="*/ 0 h 48"/>
                <a:gd name="T8" fmla="*/ 0 w 156"/>
                <a:gd name="T9" fmla="*/ 12 h 48"/>
                <a:gd name="T10" fmla="*/ 36 w 156"/>
                <a:gd name="T11" fmla="*/ 12 h 48"/>
                <a:gd name="T12" fmla="*/ 156 w 156"/>
                <a:gd name="T13" fmla="*/ 48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156" y="48"/>
                  </a:moveTo>
                  <a:lnTo>
                    <a:pt x="156" y="36"/>
                  </a:lnTo>
                  <a:lnTo>
                    <a:pt x="36" y="0"/>
                  </a:lnTo>
                  <a:lnTo>
                    <a:pt x="0" y="12"/>
                  </a:lnTo>
                  <a:lnTo>
                    <a:pt x="36" y="12"/>
                  </a:lnTo>
                  <a:lnTo>
                    <a:pt x="156"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570" name="Freeform 124"/>
            <p:cNvSpPr>
              <a:spLocks/>
            </p:cNvSpPr>
            <p:nvPr/>
          </p:nvSpPr>
          <p:spPr bwMode="auto">
            <a:xfrm>
              <a:off x="1868" y="2125"/>
              <a:ext cx="120" cy="48"/>
            </a:xfrm>
            <a:custGeom>
              <a:avLst/>
              <a:gdLst>
                <a:gd name="T0" fmla="*/ 0 w 120"/>
                <a:gd name="T1" fmla="*/ 36 h 48"/>
                <a:gd name="T2" fmla="*/ 0 w 120"/>
                <a:gd name="T3" fmla="*/ 48 h 48"/>
                <a:gd name="T4" fmla="*/ 120 w 120"/>
                <a:gd name="T5" fmla="*/ 12 h 48"/>
                <a:gd name="T6" fmla="*/ 120 w 120"/>
                <a:gd name="T7" fmla="*/ 0 h 48"/>
                <a:gd name="T8" fmla="*/ 0 w 120"/>
                <a:gd name="T9" fmla="*/ 36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0" y="36"/>
                  </a:moveTo>
                  <a:lnTo>
                    <a:pt x="0" y="48"/>
                  </a:lnTo>
                  <a:lnTo>
                    <a:pt x="120" y="12"/>
                  </a:lnTo>
                  <a:lnTo>
                    <a:pt x="12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571" name="Rectangle 125"/>
            <p:cNvSpPr>
              <a:spLocks noChangeArrowheads="1"/>
            </p:cNvSpPr>
            <p:nvPr/>
          </p:nvSpPr>
          <p:spPr bwMode="auto">
            <a:xfrm>
              <a:off x="5171" y="2173"/>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72" name="Rectangle 126"/>
            <p:cNvSpPr>
              <a:spLocks noChangeArrowheads="1"/>
            </p:cNvSpPr>
            <p:nvPr/>
          </p:nvSpPr>
          <p:spPr bwMode="auto">
            <a:xfrm>
              <a:off x="5123" y="2173"/>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73" name="Rectangle 127"/>
            <p:cNvSpPr>
              <a:spLocks noChangeArrowheads="1"/>
            </p:cNvSpPr>
            <p:nvPr/>
          </p:nvSpPr>
          <p:spPr bwMode="auto">
            <a:xfrm>
              <a:off x="5123" y="2173"/>
              <a:ext cx="4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74" name="Line 128"/>
            <p:cNvSpPr>
              <a:spLocks noChangeShapeType="1"/>
            </p:cNvSpPr>
            <p:nvPr/>
          </p:nvSpPr>
          <p:spPr bwMode="auto">
            <a:xfrm flipH="1">
              <a:off x="4955" y="2173"/>
              <a:ext cx="96" cy="1"/>
            </a:xfrm>
            <a:prstGeom prst="line">
              <a:avLst/>
            </a:prstGeom>
            <a:noFill/>
            <a:ln w="0">
              <a:solidFill>
                <a:srgbClr val="000000"/>
              </a:solidFill>
              <a:round/>
              <a:headEnd/>
              <a:tailEnd/>
            </a:ln>
          </p:spPr>
          <p:txBody>
            <a:bodyPr/>
            <a:lstStyle/>
            <a:p>
              <a:endParaRPr lang="en-US"/>
            </a:p>
          </p:txBody>
        </p:sp>
        <p:sp>
          <p:nvSpPr>
            <p:cNvPr id="181575" name="Line 129"/>
            <p:cNvSpPr>
              <a:spLocks noChangeShapeType="1"/>
            </p:cNvSpPr>
            <p:nvPr/>
          </p:nvSpPr>
          <p:spPr bwMode="auto">
            <a:xfrm flipH="1">
              <a:off x="4787" y="2173"/>
              <a:ext cx="96" cy="1"/>
            </a:xfrm>
            <a:prstGeom prst="line">
              <a:avLst/>
            </a:prstGeom>
            <a:noFill/>
            <a:ln w="0">
              <a:solidFill>
                <a:srgbClr val="000000"/>
              </a:solidFill>
              <a:round/>
              <a:headEnd/>
              <a:tailEnd/>
            </a:ln>
          </p:spPr>
          <p:txBody>
            <a:bodyPr/>
            <a:lstStyle/>
            <a:p>
              <a:endParaRPr lang="en-US"/>
            </a:p>
          </p:txBody>
        </p:sp>
        <p:sp>
          <p:nvSpPr>
            <p:cNvPr id="181576" name="Line 130"/>
            <p:cNvSpPr>
              <a:spLocks noChangeShapeType="1"/>
            </p:cNvSpPr>
            <p:nvPr/>
          </p:nvSpPr>
          <p:spPr bwMode="auto">
            <a:xfrm flipH="1">
              <a:off x="4619" y="2173"/>
              <a:ext cx="96" cy="1"/>
            </a:xfrm>
            <a:prstGeom prst="line">
              <a:avLst/>
            </a:prstGeom>
            <a:noFill/>
            <a:ln w="0">
              <a:solidFill>
                <a:srgbClr val="000000"/>
              </a:solidFill>
              <a:round/>
              <a:headEnd/>
              <a:tailEnd/>
            </a:ln>
          </p:spPr>
          <p:txBody>
            <a:bodyPr/>
            <a:lstStyle/>
            <a:p>
              <a:endParaRPr lang="en-US"/>
            </a:p>
          </p:txBody>
        </p:sp>
        <p:sp>
          <p:nvSpPr>
            <p:cNvPr id="181577" name="Line 131"/>
            <p:cNvSpPr>
              <a:spLocks noChangeShapeType="1"/>
            </p:cNvSpPr>
            <p:nvPr/>
          </p:nvSpPr>
          <p:spPr bwMode="auto">
            <a:xfrm flipH="1">
              <a:off x="4463" y="2173"/>
              <a:ext cx="84" cy="1"/>
            </a:xfrm>
            <a:prstGeom prst="line">
              <a:avLst/>
            </a:prstGeom>
            <a:noFill/>
            <a:ln w="0">
              <a:solidFill>
                <a:srgbClr val="000000"/>
              </a:solidFill>
              <a:round/>
              <a:headEnd/>
              <a:tailEnd/>
            </a:ln>
          </p:spPr>
          <p:txBody>
            <a:bodyPr/>
            <a:lstStyle/>
            <a:p>
              <a:endParaRPr lang="en-US"/>
            </a:p>
          </p:txBody>
        </p:sp>
        <p:sp>
          <p:nvSpPr>
            <p:cNvPr id="181578" name="Line 132"/>
            <p:cNvSpPr>
              <a:spLocks noChangeShapeType="1"/>
            </p:cNvSpPr>
            <p:nvPr/>
          </p:nvSpPr>
          <p:spPr bwMode="auto">
            <a:xfrm flipH="1">
              <a:off x="4294" y="2173"/>
              <a:ext cx="84" cy="1"/>
            </a:xfrm>
            <a:prstGeom prst="line">
              <a:avLst/>
            </a:prstGeom>
            <a:noFill/>
            <a:ln w="0">
              <a:solidFill>
                <a:srgbClr val="000000"/>
              </a:solidFill>
              <a:round/>
              <a:headEnd/>
              <a:tailEnd/>
            </a:ln>
          </p:spPr>
          <p:txBody>
            <a:bodyPr/>
            <a:lstStyle/>
            <a:p>
              <a:endParaRPr lang="en-US"/>
            </a:p>
          </p:txBody>
        </p:sp>
        <p:sp>
          <p:nvSpPr>
            <p:cNvPr id="181579" name="Line 133"/>
            <p:cNvSpPr>
              <a:spLocks noChangeShapeType="1"/>
            </p:cNvSpPr>
            <p:nvPr/>
          </p:nvSpPr>
          <p:spPr bwMode="auto">
            <a:xfrm flipH="1">
              <a:off x="4126" y="2173"/>
              <a:ext cx="84" cy="1"/>
            </a:xfrm>
            <a:prstGeom prst="line">
              <a:avLst/>
            </a:prstGeom>
            <a:noFill/>
            <a:ln w="0">
              <a:solidFill>
                <a:srgbClr val="000000"/>
              </a:solidFill>
              <a:round/>
              <a:headEnd/>
              <a:tailEnd/>
            </a:ln>
          </p:spPr>
          <p:txBody>
            <a:bodyPr/>
            <a:lstStyle/>
            <a:p>
              <a:endParaRPr lang="en-US"/>
            </a:p>
          </p:txBody>
        </p:sp>
        <p:sp>
          <p:nvSpPr>
            <p:cNvPr id="181580" name="Line 134"/>
            <p:cNvSpPr>
              <a:spLocks noChangeShapeType="1"/>
            </p:cNvSpPr>
            <p:nvPr/>
          </p:nvSpPr>
          <p:spPr bwMode="auto">
            <a:xfrm flipH="1">
              <a:off x="3958" y="2173"/>
              <a:ext cx="84" cy="1"/>
            </a:xfrm>
            <a:prstGeom prst="line">
              <a:avLst/>
            </a:prstGeom>
            <a:noFill/>
            <a:ln w="0">
              <a:solidFill>
                <a:srgbClr val="000000"/>
              </a:solidFill>
              <a:round/>
              <a:headEnd/>
              <a:tailEnd/>
            </a:ln>
          </p:spPr>
          <p:txBody>
            <a:bodyPr/>
            <a:lstStyle/>
            <a:p>
              <a:endParaRPr lang="en-US"/>
            </a:p>
          </p:txBody>
        </p:sp>
        <p:sp>
          <p:nvSpPr>
            <p:cNvPr id="181581" name="Line 135"/>
            <p:cNvSpPr>
              <a:spLocks noChangeShapeType="1"/>
            </p:cNvSpPr>
            <p:nvPr/>
          </p:nvSpPr>
          <p:spPr bwMode="auto">
            <a:xfrm flipH="1">
              <a:off x="3790" y="2173"/>
              <a:ext cx="84" cy="1"/>
            </a:xfrm>
            <a:prstGeom prst="line">
              <a:avLst/>
            </a:prstGeom>
            <a:noFill/>
            <a:ln w="0">
              <a:solidFill>
                <a:srgbClr val="000000"/>
              </a:solidFill>
              <a:round/>
              <a:headEnd/>
              <a:tailEnd/>
            </a:ln>
          </p:spPr>
          <p:txBody>
            <a:bodyPr/>
            <a:lstStyle/>
            <a:p>
              <a:endParaRPr lang="en-US"/>
            </a:p>
          </p:txBody>
        </p:sp>
        <p:sp>
          <p:nvSpPr>
            <p:cNvPr id="181582" name="Line 136"/>
            <p:cNvSpPr>
              <a:spLocks noChangeShapeType="1"/>
            </p:cNvSpPr>
            <p:nvPr/>
          </p:nvSpPr>
          <p:spPr bwMode="auto">
            <a:xfrm flipH="1">
              <a:off x="3622" y="2173"/>
              <a:ext cx="84" cy="1"/>
            </a:xfrm>
            <a:prstGeom prst="line">
              <a:avLst/>
            </a:prstGeom>
            <a:noFill/>
            <a:ln w="0">
              <a:solidFill>
                <a:srgbClr val="000000"/>
              </a:solidFill>
              <a:round/>
              <a:headEnd/>
              <a:tailEnd/>
            </a:ln>
          </p:spPr>
          <p:txBody>
            <a:bodyPr/>
            <a:lstStyle/>
            <a:p>
              <a:endParaRPr lang="en-US"/>
            </a:p>
          </p:txBody>
        </p:sp>
        <p:sp>
          <p:nvSpPr>
            <p:cNvPr id="181583" name="Line 137"/>
            <p:cNvSpPr>
              <a:spLocks noChangeShapeType="1"/>
            </p:cNvSpPr>
            <p:nvPr/>
          </p:nvSpPr>
          <p:spPr bwMode="auto">
            <a:xfrm flipH="1">
              <a:off x="3453" y="2173"/>
              <a:ext cx="97" cy="1"/>
            </a:xfrm>
            <a:prstGeom prst="line">
              <a:avLst/>
            </a:prstGeom>
            <a:noFill/>
            <a:ln w="0">
              <a:solidFill>
                <a:srgbClr val="000000"/>
              </a:solidFill>
              <a:round/>
              <a:headEnd/>
              <a:tailEnd/>
            </a:ln>
          </p:spPr>
          <p:txBody>
            <a:bodyPr/>
            <a:lstStyle/>
            <a:p>
              <a:endParaRPr lang="en-US"/>
            </a:p>
          </p:txBody>
        </p:sp>
        <p:sp>
          <p:nvSpPr>
            <p:cNvPr id="181584" name="Line 138"/>
            <p:cNvSpPr>
              <a:spLocks noChangeShapeType="1"/>
            </p:cNvSpPr>
            <p:nvPr/>
          </p:nvSpPr>
          <p:spPr bwMode="auto">
            <a:xfrm flipH="1">
              <a:off x="3285" y="2173"/>
              <a:ext cx="96" cy="1"/>
            </a:xfrm>
            <a:prstGeom prst="line">
              <a:avLst/>
            </a:prstGeom>
            <a:noFill/>
            <a:ln w="0">
              <a:solidFill>
                <a:srgbClr val="000000"/>
              </a:solidFill>
              <a:round/>
              <a:headEnd/>
              <a:tailEnd/>
            </a:ln>
          </p:spPr>
          <p:txBody>
            <a:bodyPr/>
            <a:lstStyle/>
            <a:p>
              <a:endParaRPr lang="en-US"/>
            </a:p>
          </p:txBody>
        </p:sp>
        <p:sp>
          <p:nvSpPr>
            <p:cNvPr id="181585" name="Line 139"/>
            <p:cNvSpPr>
              <a:spLocks noChangeShapeType="1"/>
            </p:cNvSpPr>
            <p:nvPr/>
          </p:nvSpPr>
          <p:spPr bwMode="auto">
            <a:xfrm flipH="1">
              <a:off x="3117" y="2173"/>
              <a:ext cx="96" cy="1"/>
            </a:xfrm>
            <a:prstGeom prst="line">
              <a:avLst/>
            </a:prstGeom>
            <a:noFill/>
            <a:ln w="0">
              <a:solidFill>
                <a:srgbClr val="000000"/>
              </a:solidFill>
              <a:round/>
              <a:headEnd/>
              <a:tailEnd/>
            </a:ln>
          </p:spPr>
          <p:txBody>
            <a:bodyPr/>
            <a:lstStyle/>
            <a:p>
              <a:endParaRPr lang="en-US"/>
            </a:p>
          </p:txBody>
        </p:sp>
        <p:sp>
          <p:nvSpPr>
            <p:cNvPr id="181586" name="Line 140"/>
            <p:cNvSpPr>
              <a:spLocks noChangeShapeType="1"/>
            </p:cNvSpPr>
            <p:nvPr/>
          </p:nvSpPr>
          <p:spPr bwMode="auto">
            <a:xfrm flipH="1">
              <a:off x="2949" y="2173"/>
              <a:ext cx="96" cy="1"/>
            </a:xfrm>
            <a:prstGeom prst="line">
              <a:avLst/>
            </a:prstGeom>
            <a:noFill/>
            <a:ln w="0">
              <a:solidFill>
                <a:srgbClr val="000000"/>
              </a:solidFill>
              <a:round/>
              <a:headEnd/>
              <a:tailEnd/>
            </a:ln>
          </p:spPr>
          <p:txBody>
            <a:bodyPr/>
            <a:lstStyle/>
            <a:p>
              <a:endParaRPr lang="en-US"/>
            </a:p>
          </p:txBody>
        </p:sp>
        <p:sp>
          <p:nvSpPr>
            <p:cNvPr id="181587" name="Line 141"/>
            <p:cNvSpPr>
              <a:spLocks noChangeShapeType="1"/>
            </p:cNvSpPr>
            <p:nvPr/>
          </p:nvSpPr>
          <p:spPr bwMode="auto">
            <a:xfrm flipH="1">
              <a:off x="2781" y="2173"/>
              <a:ext cx="96" cy="1"/>
            </a:xfrm>
            <a:prstGeom prst="line">
              <a:avLst/>
            </a:prstGeom>
            <a:noFill/>
            <a:ln w="0">
              <a:solidFill>
                <a:srgbClr val="000000"/>
              </a:solidFill>
              <a:round/>
              <a:headEnd/>
              <a:tailEnd/>
            </a:ln>
          </p:spPr>
          <p:txBody>
            <a:bodyPr/>
            <a:lstStyle/>
            <a:p>
              <a:endParaRPr lang="en-US"/>
            </a:p>
          </p:txBody>
        </p:sp>
        <p:sp>
          <p:nvSpPr>
            <p:cNvPr id="181588" name="Line 142"/>
            <p:cNvSpPr>
              <a:spLocks noChangeShapeType="1"/>
            </p:cNvSpPr>
            <p:nvPr/>
          </p:nvSpPr>
          <p:spPr bwMode="auto">
            <a:xfrm flipH="1">
              <a:off x="2612" y="2173"/>
              <a:ext cx="97" cy="1"/>
            </a:xfrm>
            <a:prstGeom prst="line">
              <a:avLst/>
            </a:prstGeom>
            <a:noFill/>
            <a:ln w="0">
              <a:solidFill>
                <a:srgbClr val="000000"/>
              </a:solidFill>
              <a:round/>
              <a:headEnd/>
              <a:tailEnd/>
            </a:ln>
          </p:spPr>
          <p:txBody>
            <a:bodyPr/>
            <a:lstStyle/>
            <a:p>
              <a:endParaRPr lang="en-US"/>
            </a:p>
          </p:txBody>
        </p:sp>
        <p:sp>
          <p:nvSpPr>
            <p:cNvPr id="181589" name="Line 143"/>
            <p:cNvSpPr>
              <a:spLocks noChangeShapeType="1"/>
            </p:cNvSpPr>
            <p:nvPr/>
          </p:nvSpPr>
          <p:spPr bwMode="auto">
            <a:xfrm flipH="1">
              <a:off x="2456" y="2173"/>
              <a:ext cx="84" cy="1"/>
            </a:xfrm>
            <a:prstGeom prst="line">
              <a:avLst/>
            </a:prstGeom>
            <a:noFill/>
            <a:ln w="0">
              <a:solidFill>
                <a:srgbClr val="000000"/>
              </a:solidFill>
              <a:round/>
              <a:headEnd/>
              <a:tailEnd/>
            </a:ln>
          </p:spPr>
          <p:txBody>
            <a:bodyPr/>
            <a:lstStyle/>
            <a:p>
              <a:endParaRPr lang="en-US"/>
            </a:p>
          </p:txBody>
        </p:sp>
        <p:sp>
          <p:nvSpPr>
            <p:cNvPr id="181590" name="Line 144"/>
            <p:cNvSpPr>
              <a:spLocks noChangeShapeType="1"/>
            </p:cNvSpPr>
            <p:nvPr/>
          </p:nvSpPr>
          <p:spPr bwMode="auto">
            <a:xfrm flipH="1">
              <a:off x="2288" y="2173"/>
              <a:ext cx="84" cy="1"/>
            </a:xfrm>
            <a:prstGeom prst="line">
              <a:avLst/>
            </a:prstGeom>
            <a:noFill/>
            <a:ln w="0">
              <a:solidFill>
                <a:srgbClr val="000000"/>
              </a:solidFill>
              <a:round/>
              <a:headEnd/>
              <a:tailEnd/>
            </a:ln>
          </p:spPr>
          <p:txBody>
            <a:bodyPr/>
            <a:lstStyle/>
            <a:p>
              <a:endParaRPr lang="en-US"/>
            </a:p>
          </p:txBody>
        </p:sp>
        <p:sp>
          <p:nvSpPr>
            <p:cNvPr id="181591" name="Line 145"/>
            <p:cNvSpPr>
              <a:spLocks noChangeShapeType="1"/>
            </p:cNvSpPr>
            <p:nvPr/>
          </p:nvSpPr>
          <p:spPr bwMode="auto">
            <a:xfrm flipH="1">
              <a:off x="2120" y="2173"/>
              <a:ext cx="84" cy="1"/>
            </a:xfrm>
            <a:prstGeom prst="line">
              <a:avLst/>
            </a:prstGeom>
            <a:noFill/>
            <a:ln w="0">
              <a:solidFill>
                <a:srgbClr val="000000"/>
              </a:solidFill>
              <a:round/>
              <a:headEnd/>
              <a:tailEnd/>
            </a:ln>
          </p:spPr>
          <p:txBody>
            <a:bodyPr/>
            <a:lstStyle/>
            <a:p>
              <a:endParaRPr lang="en-US"/>
            </a:p>
          </p:txBody>
        </p:sp>
        <p:sp>
          <p:nvSpPr>
            <p:cNvPr id="181592" name="Rectangle 146"/>
            <p:cNvSpPr>
              <a:spLocks noChangeArrowheads="1"/>
            </p:cNvSpPr>
            <p:nvPr/>
          </p:nvSpPr>
          <p:spPr bwMode="auto">
            <a:xfrm>
              <a:off x="2036" y="2173"/>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93" name="Rectangle 147"/>
            <p:cNvSpPr>
              <a:spLocks noChangeArrowheads="1"/>
            </p:cNvSpPr>
            <p:nvPr/>
          </p:nvSpPr>
          <p:spPr bwMode="auto">
            <a:xfrm>
              <a:off x="2000" y="2173"/>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94" name="Rectangle 148"/>
            <p:cNvSpPr>
              <a:spLocks noChangeArrowheads="1"/>
            </p:cNvSpPr>
            <p:nvPr/>
          </p:nvSpPr>
          <p:spPr bwMode="auto">
            <a:xfrm>
              <a:off x="2000" y="2173"/>
              <a:ext cx="3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95" name="Freeform 149"/>
            <p:cNvSpPr>
              <a:spLocks/>
            </p:cNvSpPr>
            <p:nvPr/>
          </p:nvSpPr>
          <p:spPr bwMode="auto">
            <a:xfrm>
              <a:off x="3958" y="1812"/>
              <a:ext cx="108" cy="73"/>
            </a:xfrm>
            <a:custGeom>
              <a:avLst/>
              <a:gdLst>
                <a:gd name="T0" fmla="*/ 0 w 108"/>
                <a:gd name="T1" fmla="*/ 36 h 73"/>
                <a:gd name="T2" fmla="*/ 0 w 108"/>
                <a:gd name="T3" fmla="*/ 0 h 73"/>
                <a:gd name="T4" fmla="*/ 0 w 108"/>
                <a:gd name="T5" fmla="*/ 0 h 73"/>
                <a:gd name="T6" fmla="*/ 0 w 108"/>
                <a:gd name="T7" fmla="*/ 0 h 73"/>
                <a:gd name="T8" fmla="*/ 108 w 108"/>
                <a:gd name="T9" fmla="*/ 36 h 73"/>
                <a:gd name="T10" fmla="*/ 108 w 108"/>
                <a:gd name="T11" fmla="*/ 48 h 73"/>
                <a:gd name="T12" fmla="*/ 108 w 108"/>
                <a:gd name="T13" fmla="*/ 48 h 73"/>
                <a:gd name="T14" fmla="*/ 0 w 108"/>
                <a:gd name="T15" fmla="*/ 73 h 73"/>
                <a:gd name="T16" fmla="*/ 0 w 108"/>
                <a:gd name="T17" fmla="*/ 73 h 73"/>
                <a:gd name="T18" fmla="*/ 0 w 108"/>
                <a:gd name="T19" fmla="*/ 60 h 73"/>
                <a:gd name="T20" fmla="*/ 0 w 108"/>
                <a:gd name="T21" fmla="*/ 60 h 73"/>
                <a:gd name="T22" fmla="*/ 108 w 108"/>
                <a:gd name="T23" fmla="*/ 36 h 73"/>
                <a:gd name="T24" fmla="*/ 108 w 108"/>
                <a:gd name="T25" fmla="*/ 48 h 73"/>
                <a:gd name="T26" fmla="*/ 108 w 108"/>
                <a:gd name="T27" fmla="*/ 48 h 73"/>
                <a:gd name="T28" fmla="*/ 0 w 108"/>
                <a:gd name="T29" fmla="*/ 12 h 73"/>
                <a:gd name="T30" fmla="*/ 0 w 108"/>
                <a:gd name="T31" fmla="*/ 0 h 73"/>
                <a:gd name="T32" fmla="*/ 12 w 108"/>
                <a:gd name="T33" fmla="*/ 0 h 73"/>
                <a:gd name="T34" fmla="*/ 12 w 108"/>
                <a:gd name="T35" fmla="*/ 36 h 73"/>
                <a:gd name="T36" fmla="*/ 0 w 108"/>
                <a:gd name="T37" fmla="*/ 36 h 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73"/>
                <a:gd name="T59" fmla="*/ 108 w 108"/>
                <a:gd name="T60" fmla="*/ 73 h 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73">
                  <a:moveTo>
                    <a:pt x="0" y="36"/>
                  </a:moveTo>
                  <a:lnTo>
                    <a:pt x="0" y="0"/>
                  </a:lnTo>
                  <a:lnTo>
                    <a:pt x="108" y="36"/>
                  </a:lnTo>
                  <a:lnTo>
                    <a:pt x="108" y="48"/>
                  </a:lnTo>
                  <a:lnTo>
                    <a:pt x="0" y="73"/>
                  </a:lnTo>
                  <a:lnTo>
                    <a:pt x="0" y="60"/>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596" name="Freeform 150"/>
            <p:cNvSpPr>
              <a:spLocks/>
            </p:cNvSpPr>
            <p:nvPr/>
          </p:nvSpPr>
          <p:spPr bwMode="auto">
            <a:xfrm>
              <a:off x="3958" y="1848"/>
              <a:ext cx="12" cy="24"/>
            </a:xfrm>
            <a:custGeom>
              <a:avLst/>
              <a:gdLst>
                <a:gd name="T0" fmla="*/ 0 w 12"/>
                <a:gd name="T1" fmla="*/ 24 h 24"/>
                <a:gd name="T2" fmla="*/ 0 w 12"/>
                <a:gd name="T3" fmla="*/ 0 h 24"/>
                <a:gd name="T4" fmla="*/ 12 w 12"/>
                <a:gd name="T5" fmla="*/ 0 h 24"/>
                <a:gd name="T6" fmla="*/ 12 w 12"/>
                <a:gd name="T7" fmla="*/ 0 h 24"/>
                <a:gd name="T8" fmla="*/ 12 w 12"/>
                <a:gd name="T9" fmla="*/ 0 h 24"/>
                <a:gd name="T10" fmla="*/ 12 w 12"/>
                <a:gd name="T11" fmla="*/ 24 h 24"/>
                <a:gd name="T12" fmla="*/ 0 w 12"/>
                <a:gd name="T13" fmla="*/ 24 h 24"/>
                <a:gd name="T14" fmla="*/ 0 60000 65536"/>
                <a:gd name="T15" fmla="*/ 0 60000 65536"/>
                <a:gd name="T16" fmla="*/ 0 60000 65536"/>
                <a:gd name="T17" fmla="*/ 0 60000 65536"/>
                <a:gd name="T18" fmla="*/ 0 60000 65536"/>
                <a:gd name="T19" fmla="*/ 0 60000 65536"/>
                <a:gd name="T20" fmla="*/ 0 60000 65536"/>
                <a:gd name="T21" fmla="*/ 0 w 12"/>
                <a:gd name="T22" fmla="*/ 0 h 24"/>
                <a:gd name="T23" fmla="*/ 12 w 1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4">
                  <a:moveTo>
                    <a:pt x="0" y="24"/>
                  </a:move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597" name="Freeform 151"/>
            <p:cNvSpPr>
              <a:spLocks/>
            </p:cNvSpPr>
            <p:nvPr/>
          </p:nvSpPr>
          <p:spPr bwMode="auto">
            <a:xfrm>
              <a:off x="3958" y="1812"/>
              <a:ext cx="108" cy="60"/>
            </a:xfrm>
            <a:custGeom>
              <a:avLst/>
              <a:gdLst>
                <a:gd name="T0" fmla="*/ 0 w 108"/>
                <a:gd name="T1" fmla="*/ 36 h 60"/>
                <a:gd name="T2" fmla="*/ 0 w 108"/>
                <a:gd name="T3" fmla="*/ 0 h 60"/>
                <a:gd name="T4" fmla="*/ 108 w 108"/>
                <a:gd name="T5" fmla="*/ 36 h 60"/>
                <a:gd name="T6" fmla="*/ 0 w 108"/>
                <a:gd name="T7" fmla="*/ 60 h 60"/>
                <a:gd name="T8" fmla="*/ 0 w 108"/>
                <a:gd name="T9" fmla="*/ 36 h 60"/>
                <a:gd name="T10" fmla="*/ 0 60000 65536"/>
                <a:gd name="T11" fmla="*/ 0 60000 65536"/>
                <a:gd name="T12" fmla="*/ 0 60000 65536"/>
                <a:gd name="T13" fmla="*/ 0 60000 65536"/>
                <a:gd name="T14" fmla="*/ 0 60000 65536"/>
                <a:gd name="T15" fmla="*/ 0 w 108"/>
                <a:gd name="T16" fmla="*/ 0 h 60"/>
                <a:gd name="T17" fmla="*/ 108 w 108"/>
                <a:gd name="T18" fmla="*/ 60 h 60"/>
              </a:gdLst>
              <a:ahLst/>
              <a:cxnLst>
                <a:cxn ang="T10">
                  <a:pos x="T0" y="T1"/>
                </a:cxn>
                <a:cxn ang="T11">
                  <a:pos x="T2" y="T3"/>
                </a:cxn>
                <a:cxn ang="T12">
                  <a:pos x="T4" y="T5"/>
                </a:cxn>
                <a:cxn ang="T13">
                  <a:pos x="T6" y="T7"/>
                </a:cxn>
                <a:cxn ang="T14">
                  <a:pos x="T8" y="T9"/>
                </a:cxn>
              </a:cxnLst>
              <a:rect l="T15" t="T16" r="T17" b="T18"/>
              <a:pathLst>
                <a:path w="108" h="60">
                  <a:moveTo>
                    <a:pt x="0" y="36"/>
                  </a:moveTo>
                  <a:lnTo>
                    <a:pt x="0" y="0"/>
                  </a:lnTo>
                  <a:lnTo>
                    <a:pt x="108" y="36"/>
                  </a:lnTo>
                  <a:lnTo>
                    <a:pt x="0" y="6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598" name="Rectangle 152"/>
            <p:cNvSpPr>
              <a:spLocks noChangeArrowheads="1"/>
            </p:cNvSpPr>
            <p:nvPr/>
          </p:nvSpPr>
          <p:spPr bwMode="auto">
            <a:xfrm>
              <a:off x="1856" y="1848"/>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599" name="Rectangle 153"/>
            <p:cNvSpPr>
              <a:spLocks noChangeArrowheads="1"/>
            </p:cNvSpPr>
            <p:nvPr/>
          </p:nvSpPr>
          <p:spPr bwMode="auto">
            <a:xfrm>
              <a:off x="3946" y="1848"/>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00" name="Rectangle 154"/>
            <p:cNvSpPr>
              <a:spLocks noChangeArrowheads="1"/>
            </p:cNvSpPr>
            <p:nvPr/>
          </p:nvSpPr>
          <p:spPr bwMode="auto">
            <a:xfrm>
              <a:off x="1856" y="1848"/>
              <a:ext cx="209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01" name="Rectangle 155"/>
            <p:cNvSpPr>
              <a:spLocks noChangeArrowheads="1"/>
            </p:cNvSpPr>
            <p:nvPr/>
          </p:nvSpPr>
          <p:spPr bwMode="auto">
            <a:xfrm>
              <a:off x="1868" y="1945"/>
              <a:ext cx="13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02" name="Freeform 156"/>
            <p:cNvSpPr>
              <a:spLocks/>
            </p:cNvSpPr>
            <p:nvPr/>
          </p:nvSpPr>
          <p:spPr bwMode="auto">
            <a:xfrm>
              <a:off x="1832" y="1945"/>
              <a:ext cx="156" cy="48"/>
            </a:xfrm>
            <a:custGeom>
              <a:avLst/>
              <a:gdLst>
                <a:gd name="T0" fmla="*/ 156 w 156"/>
                <a:gd name="T1" fmla="*/ 48 h 48"/>
                <a:gd name="T2" fmla="*/ 156 w 156"/>
                <a:gd name="T3" fmla="*/ 36 h 48"/>
                <a:gd name="T4" fmla="*/ 36 w 156"/>
                <a:gd name="T5" fmla="*/ 0 h 48"/>
                <a:gd name="T6" fmla="*/ 36 w 156"/>
                <a:gd name="T7" fmla="*/ 0 h 48"/>
                <a:gd name="T8" fmla="*/ 0 w 156"/>
                <a:gd name="T9" fmla="*/ 12 h 48"/>
                <a:gd name="T10" fmla="*/ 36 w 156"/>
                <a:gd name="T11" fmla="*/ 12 h 48"/>
                <a:gd name="T12" fmla="*/ 156 w 156"/>
                <a:gd name="T13" fmla="*/ 48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156" y="48"/>
                  </a:moveTo>
                  <a:lnTo>
                    <a:pt x="156" y="36"/>
                  </a:lnTo>
                  <a:lnTo>
                    <a:pt x="36" y="0"/>
                  </a:lnTo>
                  <a:lnTo>
                    <a:pt x="0" y="12"/>
                  </a:lnTo>
                  <a:lnTo>
                    <a:pt x="36" y="12"/>
                  </a:lnTo>
                  <a:lnTo>
                    <a:pt x="156"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603" name="Freeform 157"/>
            <p:cNvSpPr>
              <a:spLocks/>
            </p:cNvSpPr>
            <p:nvPr/>
          </p:nvSpPr>
          <p:spPr bwMode="auto">
            <a:xfrm>
              <a:off x="1868" y="1909"/>
              <a:ext cx="120" cy="48"/>
            </a:xfrm>
            <a:custGeom>
              <a:avLst/>
              <a:gdLst>
                <a:gd name="T0" fmla="*/ 0 w 120"/>
                <a:gd name="T1" fmla="*/ 36 h 48"/>
                <a:gd name="T2" fmla="*/ 0 w 120"/>
                <a:gd name="T3" fmla="*/ 48 h 48"/>
                <a:gd name="T4" fmla="*/ 120 w 120"/>
                <a:gd name="T5" fmla="*/ 12 h 48"/>
                <a:gd name="T6" fmla="*/ 120 w 120"/>
                <a:gd name="T7" fmla="*/ 0 h 48"/>
                <a:gd name="T8" fmla="*/ 0 w 120"/>
                <a:gd name="T9" fmla="*/ 36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0" y="36"/>
                  </a:moveTo>
                  <a:lnTo>
                    <a:pt x="0" y="48"/>
                  </a:lnTo>
                  <a:lnTo>
                    <a:pt x="120" y="12"/>
                  </a:lnTo>
                  <a:lnTo>
                    <a:pt x="12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604" name="Rectangle 158"/>
            <p:cNvSpPr>
              <a:spLocks noChangeArrowheads="1"/>
            </p:cNvSpPr>
            <p:nvPr/>
          </p:nvSpPr>
          <p:spPr bwMode="auto">
            <a:xfrm>
              <a:off x="4090" y="195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05" name="Rectangle 159"/>
            <p:cNvSpPr>
              <a:spLocks noChangeArrowheads="1"/>
            </p:cNvSpPr>
            <p:nvPr/>
          </p:nvSpPr>
          <p:spPr bwMode="auto">
            <a:xfrm>
              <a:off x="4042" y="195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06" name="Rectangle 160"/>
            <p:cNvSpPr>
              <a:spLocks noChangeArrowheads="1"/>
            </p:cNvSpPr>
            <p:nvPr/>
          </p:nvSpPr>
          <p:spPr bwMode="auto">
            <a:xfrm>
              <a:off x="4042" y="1957"/>
              <a:ext cx="4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07" name="Line 161"/>
            <p:cNvSpPr>
              <a:spLocks noChangeShapeType="1"/>
            </p:cNvSpPr>
            <p:nvPr/>
          </p:nvSpPr>
          <p:spPr bwMode="auto">
            <a:xfrm flipH="1">
              <a:off x="3874" y="1957"/>
              <a:ext cx="84" cy="1"/>
            </a:xfrm>
            <a:prstGeom prst="line">
              <a:avLst/>
            </a:prstGeom>
            <a:noFill/>
            <a:ln w="0">
              <a:solidFill>
                <a:srgbClr val="000000"/>
              </a:solidFill>
              <a:round/>
              <a:headEnd/>
              <a:tailEnd/>
            </a:ln>
          </p:spPr>
          <p:txBody>
            <a:bodyPr/>
            <a:lstStyle/>
            <a:p>
              <a:endParaRPr lang="en-US"/>
            </a:p>
          </p:txBody>
        </p:sp>
        <p:sp>
          <p:nvSpPr>
            <p:cNvPr id="181608" name="Line 162"/>
            <p:cNvSpPr>
              <a:spLocks noChangeShapeType="1"/>
            </p:cNvSpPr>
            <p:nvPr/>
          </p:nvSpPr>
          <p:spPr bwMode="auto">
            <a:xfrm flipH="1">
              <a:off x="3694" y="1957"/>
              <a:ext cx="96" cy="1"/>
            </a:xfrm>
            <a:prstGeom prst="line">
              <a:avLst/>
            </a:prstGeom>
            <a:noFill/>
            <a:ln w="0">
              <a:solidFill>
                <a:srgbClr val="000000"/>
              </a:solidFill>
              <a:round/>
              <a:headEnd/>
              <a:tailEnd/>
            </a:ln>
          </p:spPr>
          <p:txBody>
            <a:bodyPr/>
            <a:lstStyle/>
            <a:p>
              <a:endParaRPr lang="en-US"/>
            </a:p>
          </p:txBody>
        </p:sp>
        <p:sp>
          <p:nvSpPr>
            <p:cNvPr id="181609" name="Line 163"/>
            <p:cNvSpPr>
              <a:spLocks noChangeShapeType="1"/>
            </p:cNvSpPr>
            <p:nvPr/>
          </p:nvSpPr>
          <p:spPr bwMode="auto">
            <a:xfrm flipH="1">
              <a:off x="3526" y="1957"/>
              <a:ext cx="84" cy="1"/>
            </a:xfrm>
            <a:prstGeom prst="line">
              <a:avLst/>
            </a:prstGeom>
            <a:noFill/>
            <a:ln w="0">
              <a:solidFill>
                <a:srgbClr val="000000"/>
              </a:solidFill>
              <a:round/>
              <a:headEnd/>
              <a:tailEnd/>
            </a:ln>
          </p:spPr>
          <p:txBody>
            <a:bodyPr/>
            <a:lstStyle/>
            <a:p>
              <a:endParaRPr lang="en-US"/>
            </a:p>
          </p:txBody>
        </p:sp>
        <p:sp>
          <p:nvSpPr>
            <p:cNvPr id="181610" name="Line 164"/>
            <p:cNvSpPr>
              <a:spLocks noChangeShapeType="1"/>
            </p:cNvSpPr>
            <p:nvPr/>
          </p:nvSpPr>
          <p:spPr bwMode="auto">
            <a:xfrm flipH="1">
              <a:off x="3345" y="1957"/>
              <a:ext cx="96" cy="1"/>
            </a:xfrm>
            <a:prstGeom prst="line">
              <a:avLst/>
            </a:prstGeom>
            <a:noFill/>
            <a:ln w="0">
              <a:solidFill>
                <a:srgbClr val="000000"/>
              </a:solidFill>
              <a:round/>
              <a:headEnd/>
              <a:tailEnd/>
            </a:ln>
          </p:spPr>
          <p:txBody>
            <a:bodyPr/>
            <a:lstStyle/>
            <a:p>
              <a:endParaRPr lang="en-US"/>
            </a:p>
          </p:txBody>
        </p:sp>
        <p:sp>
          <p:nvSpPr>
            <p:cNvPr id="181611" name="Line 165"/>
            <p:cNvSpPr>
              <a:spLocks noChangeShapeType="1"/>
            </p:cNvSpPr>
            <p:nvPr/>
          </p:nvSpPr>
          <p:spPr bwMode="auto">
            <a:xfrm flipH="1">
              <a:off x="3165" y="1957"/>
              <a:ext cx="96" cy="1"/>
            </a:xfrm>
            <a:prstGeom prst="line">
              <a:avLst/>
            </a:prstGeom>
            <a:noFill/>
            <a:ln w="0">
              <a:solidFill>
                <a:srgbClr val="000000"/>
              </a:solidFill>
              <a:round/>
              <a:headEnd/>
              <a:tailEnd/>
            </a:ln>
          </p:spPr>
          <p:txBody>
            <a:bodyPr/>
            <a:lstStyle/>
            <a:p>
              <a:endParaRPr lang="en-US"/>
            </a:p>
          </p:txBody>
        </p:sp>
        <p:sp>
          <p:nvSpPr>
            <p:cNvPr id="181612" name="Line 166"/>
            <p:cNvSpPr>
              <a:spLocks noChangeShapeType="1"/>
            </p:cNvSpPr>
            <p:nvPr/>
          </p:nvSpPr>
          <p:spPr bwMode="auto">
            <a:xfrm flipH="1">
              <a:off x="2997" y="1957"/>
              <a:ext cx="96" cy="1"/>
            </a:xfrm>
            <a:prstGeom prst="line">
              <a:avLst/>
            </a:prstGeom>
            <a:noFill/>
            <a:ln w="0">
              <a:solidFill>
                <a:srgbClr val="000000"/>
              </a:solidFill>
              <a:round/>
              <a:headEnd/>
              <a:tailEnd/>
            </a:ln>
          </p:spPr>
          <p:txBody>
            <a:bodyPr/>
            <a:lstStyle/>
            <a:p>
              <a:endParaRPr lang="en-US"/>
            </a:p>
          </p:txBody>
        </p:sp>
        <p:sp>
          <p:nvSpPr>
            <p:cNvPr id="181613" name="Line 167"/>
            <p:cNvSpPr>
              <a:spLocks noChangeShapeType="1"/>
            </p:cNvSpPr>
            <p:nvPr/>
          </p:nvSpPr>
          <p:spPr bwMode="auto">
            <a:xfrm flipH="1">
              <a:off x="2817" y="1957"/>
              <a:ext cx="96" cy="1"/>
            </a:xfrm>
            <a:prstGeom prst="line">
              <a:avLst/>
            </a:prstGeom>
            <a:noFill/>
            <a:ln w="0">
              <a:solidFill>
                <a:srgbClr val="000000"/>
              </a:solidFill>
              <a:round/>
              <a:headEnd/>
              <a:tailEnd/>
            </a:ln>
          </p:spPr>
          <p:txBody>
            <a:bodyPr/>
            <a:lstStyle/>
            <a:p>
              <a:endParaRPr lang="en-US"/>
            </a:p>
          </p:txBody>
        </p:sp>
        <p:sp>
          <p:nvSpPr>
            <p:cNvPr id="181614" name="Line 168"/>
            <p:cNvSpPr>
              <a:spLocks noChangeShapeType="1"/>
            </p:cNvSpPr>
            <p:nvPr/>
          </p:nvSpPr>
          <p:spPr bwMode="auto">
            <a:xfrm flipH="1">
              <a:off x="2649" y="1957"/>
              <a:ext cx="96" cy="1"/>
            </a:xfrm>
            <a:prstGeom prst="line">
              <a:avLst/>
            </a:prstGeom>
            <a:noFill/>
            <a:ln w="0">
              <a:solidFill>
                <a:srgbClr val="000000"/>
              </a:solidFill>
              <a:round/>
              <a:headEnd/>
              <a:tailEnd/>
            </a:ln>
          </p:spPr>
          <p:txBody>
            <a:bodyPr/>
            <a:lstStyle/>
            <a:p>
              <a:endParaRPr lang="en-US"/>
            </a:p>
          </p:txBody>
        </p:sp>
        <p:sp>
          <p:nvSpPr>
            <p:cNvPr id="181615" name="Line 169"/>
            <p:cNvSpPr>
              <a:spLocks noChangeShapeType="1"/>
            </p:cNvSpPr>
            <p:nvPr/>
          </p:nvSpPr>
          <p:spPr bwMode="auto">
            <a:xfrm flipH="1">
              <a:off x="2468" y="1957"/>
              <a:ext cx="96" cy="1"/>
            </a:xfrm>
            <a:prstGeom prst="line">
              <a:avLst/>
            </a:prstGeom>
            <a:noFill/>
            <a:ln w="0">
              <a:solidFill>
                <a:srgbClr val="000000"/>
              </a:solidFill>
              <a:round/>
              <a:headEnd/>
              <a:tailEnd/>
            </a:ln>
          </p:spPr>
          <p:txBody>
            <a:bodyPr/>
            <a:lstStyle/>
            <a:p>
              <a:endParaRPr lang="en-US"/>
            </a:p>
          </p:txBody>
        </p:sp>
        <p:sp>
          <p:nvSpPr>
            <p:cNvPr id="181616" name="Line 170"/>
            <p:cNvSpPr>
              <a:spLocks noChangeShapeType="1"/>
            </p:cNvSpPr>
            <p:nvPr/>
          </p:nvSpPr>
          <p:spPr bwMode="auto">
            <a:xfrm flipH="1">
              <a:off x="2300" y="1957"/>
              <a:ext cx="84" cy="1"/>
            </a:xfrm>
            <a:prstGeom prst="line">
              <a:avLst/>
            </a:prstGeom>
            <a:noFill/>
            <a:ln w="0">
              <a:solidFill>
                <a:srgbClr val="000000"/>
              </a:solidFill>
              <a:round/>
              <a:headEnd/>
              <a:tailEnd/>
            </a:ln>
          </p:spPr>
          <p:txBody>
            <a:bodyPr/>
            <a:lstStyle/>
            <a:p>
              <a:endParaRPr lang="en-US"/>
            </a:p>
          </p:txBody>
        </p:sp>
        <p:sp>
          <p:nvSpPr>
            <p:cNvPr id="181617" name="Line 171"/>
            <p:cNvSpPr>
              <a:spLocks noChangeShapeType="1"/>
            </p:cNvSpPr>
            <p:nvPr/>
          </p:nvSpPr>
          <p:spPr bwMode="auto">
            <a:xfrm flipH="1">
              <a:off x="2120" y="1957"/>
              <a:ext cx="96" cy="1"/>
            </a:xfrm>
            <a:prstGeom prst="line">
              <a:avLst/>
            </a:prstGeom>
            <a:noFill/>
            <a:ln w="0">
              <a:solidFill>
                <a:srgbClr val="000000"/>
              </a:solidFill>
              <a:round/>
              <a:headEnd/>
              <a:tailEnd/>
            </a:ln>
          </p:spPr>
          <p:txBody>
            <a:bodyPr/>
            <a:lstStyle/>
            <a:p>
              <a:endParaRPr lang="en-US"/>
            </a:p>
          </p:txBody>
        </p:sp>
        <p:sp>
          <p:nvSpPr>
            <p:cNvPr id="181618" name="Rectangle 172"/>
            <p:cNvSpPr>
              <a:spLocks noChangeArrowheads="1"/>
            </p:cNvSpPr>
            <p:nvPr/>
          </p:nvSpPr>
          <p:spPr bwMode="auto">
            <a:xfrm>
              <a:off x="2036" y="195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19" name="Rectangle 173"/>
            <p:cNvSpPr>
              <a:spLocks noChangeArrowheads="1"/>
            </p:cNvSpPr>
            <p:nvPr/>
          </p:nvSpPr>
          <p:spPr bwMode="auto">
            <a:xfrm>
              <a:off x="2000" y="195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20" name="Rectangle 174"/>
            <p:cNvSpPr>
              <a:spLocks noChangeArrowheads="1"/>
            </p:cNvSpPr>
            <p:nvPr/>
          </p:nvSpPr>
          <p:spPr bwMode="auto">
            <a:xfrm>
              <a:off x="2000" y="1957"/>
              <a:ext cx="3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21" name="Rectangle 175"/>
            <p:cNvSpPr>
              <a:spLocks noChangeArrowheads="1"/>
            </p:cNvSpPr>
            <p:nvPr/>
          </p:nvSpPr>
          <p:spPr bwMode="auto">
            <a:xfrm>
              <a:off x="4090" y="1812"/>
              <a:ext cx="228" cy="18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81622" name="Rectangle 176"/>
            <p:cNvSpPr>
              <a:spLocks noChangeArrowheads="1"/>
            </p:cNvSpPr>
            <p:nvPr/>
          </p:nvSpPr>
          <p:spPr bwMode="auto">
            <a:xfrm>
              <a:off x="4090" y="1812"/>
              <a:ext cx="24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23" name="Rectangle 177"/>
            <p:cNvSpPr>
              <a:spLocks noChangeArrowheads="1"/>
            </p:cNvSpPr>
            <p:nvPr/>
          </p:nvSpPr>
          <p:spPr bwMode="auto">
            <a:xfrm>
              <a:off x="4318" y="1812"/>
              <a:ext cx="12" cy="19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24" name="Rectangle 178"/>
            <p:cNvSpPr>
              <a:spLocks noChangeArrowheads="1"/>
            </p:cNvSpPr>
            <p:nvPr/>
          </p:nvSpPr>
          <p:spPr bwMode="auto">
            <a:xfrm>
              <a:off x="4090" y="1993"/>
              <a:ext cx="22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25" name="Rectangle 179"/>
            <p:cNvSpPr>
              <a:spLocks noChangeArrowheads="1"/>
            </p:cNvSpPr>
            <p:nvPr/>
          </p:nvSpPr>
          <p:spPr bwMode="auto">
            <a:xfrm>
              <a:off x="4090" y="1812"/>
              <a:ext cx="12" cy="18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26" name="Rectangle 180"/>
            <p:cNvSpPr>
              <a:spLocks noChangeArrowheads="1"/>
            </p:cNvSpPr>
            <p:nvPr/>
          </p:nvSpPr>
          <p:spPr bwMode="auto">
            <a:xfrm>
              <a:off x="4943" y="1885"/>
              <a:ext cx="298" cy="115"/>
            </a:xfrm>
            <a:prstGeom prst="rect">
              <a:avLst/>
            </a:prstGeom>
            <a:noFill/>
            <a:ln w="9525">
              <a:noFill/>
              <a:miter lim="800000"/>
              <a:headEnd/>
              <a:tailEnd/>
            </a:ln>
          </p:spPr>
          <p:txBody>
            <a:bodyPr wrap="none" lIns="0" tIns="0" rIns="0" bIns="0">
              <a:spAutoFit/>
            </a:bodyPr>
            <a:lstStyle/>
            <a:p>
              <a:r>
                <a:rPr lang="en-US" sz="1200" u="none">
                  <a:solidFill>
                    <a:srgbClr val="000000"/>
                  </a:solidFill>
                </a:rPr>
                <a:t>insert()</a:t>
              </a:r>
              <a:endParaRPr lang="en-US" b="1" u="none"/>
            </a:p>
          </p:txBody>
        </p:sp>
        <p:sp>
          <p:nvSpPr>
            <p:cNvPr id="181627" name="Freeform 181"/>
            <p:cNvSpPr>
              <a:spLocks/>
            </p:cNvSpPr>
            <p:nvPr/>
          </p:nvSpPr>
          <p:spPr bwMode="auto">
            <a:xfrm>
              <a:off x="5039" y="2029"/>
              <a:ext cx="108" cy="72"/>
            </a:xfrm>
            <a:custGeom>
              <a:avLst/>
              <a:gdLst>
                <a:gd name="T0" fmla="*/ 0 w 108"/>
                <a:gd name="T1" fmla="*/ 36 h 72"/>
                <a:gd name="T2" fmla="*/ 0 w 108"/>
                <a:gd name="T3" fmla="*/ 0 h 72"/>
                <a:gd name="T4" fmla="*/ 0 w 108"/>
                <a:gd name="T5" fmla="*/ 0 h 72"/>
                <a:gd name="T6" fmla="*/ 0 w 108"/>
                <a:gd name="T7" fmla="*/ 0 h 72"/>
                <a:gd name="T8" fmla="*/ 108 w 108"/>
                <a:gd name="T9" fmla="*/ 36 h 72"/>
                <a:gd name="T10" fmla="*/ 108 w 108"/>
                <a:gd name="T11" fmla="*/ 48 h 72"/>
                <a:gd name="T12" fmla="*/ 108 w 108"/>
                <a:gd name="T13" fmla="*/ 48 h 72"/>
                <a:gd name="T14" fmla="*/ 0 w 108"/>
                <a:gd name="T15" fmla="*/ 72 h 72"/>
                <a:gd name="T16" fmla="*/ 0 w 108"/>
                <a:gd name="T17" fmla="*/ 72 h 72"/>
                <a:gd name="T18" fmla="*/ 0 w 108"/>
                <a:gd name="T19" fmla="*/ 60 h 72"/>
                <a:gd name="T20" fmla="*/ 0 w 108"/>
                <a:gd name="T21" fmla="*/ 60 h 72"/>
                <a:gd name="T22" fmla="*/ 108 w 108"/>
                <a:gd name="T23" fmla="*/ 36 h 72"/>
                <a:gd name="T24" fmla="*/ 108 w 108"/>
                <a:gd name="T25" fmla="*/ 48 h 72"/>
                <a:gd name="T26" fmla="*/ 108 w 108"/>
                <a:gd name="T27" fmla="*/ 48 h 72"/>
                <a:gd name="T28" fmla="*/ 0 w 108"/>
                <a:gd name="T29" fmla="*/ 12 h 72"/>
                <a:gd name="T30" fmla="*/ 0 w 108"/>
                <a:gd name="T31" fmla="*/ 0 h 72"/>
                <a:gd name="T32" fmla="*/ 12 w 108"/>
                <a:gd name="T33" fmla="*/ 0 h 72"/>
                <a:gd name="T34" fmla="*/ 12 w 108"/>
                <a:gd name="T35" fmla="*/ 36 h 72"/>
                <a:gd name="T36" fmla="*/ 0 w 108"/>
                <a:gd name="T37" fmla="*/ 36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72"/>
                <a:gd name="T59" fmla="*/ 108 w 108"/>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72">
                  <a:moveTo>
                    <a:pt x="0" y="36"/>
                  </a:moveTo>
                  <a:lnTo>
                    <a:pt x="0" y="0"/>
                  </a:lnTo>
                  <a:lnTo>
                    <a:pt x="108" y="36"/>
                  </a:lnTo>
                  <a:lnTo>
                    <a:pt x="108" y="48"/>
                  </a:lnTo>
                  <a:lnTo>
                    <a:pt x="0" y="72"/>
                  </a:lnTo>
                  <a:lnTo>
                    <a:pt x="0" y="60"/>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628" name="Freeform 182"/>
            <p:cNvSpPr>
              <a:spLocks/>
            </p:cNvSpPr>
            <p:nvPr/>
          </p:nvSpPr>
          <p:spPr bwMode="auto">
            <a:xfrm>
              <a:off x="5039" y="2065"/>
              <a:ext cx="12" cy="24"/>
            </a:xfrm>
            <a:custGeom>
              <a:avLst/>
              <a:gdLst>
                <a:gd name="T0" fmla="*/ 0 w 12"/>
                <a:gd name="T1" fmla="*/ 24 h 24"/>
                <a:gd name="T2" fmla="*/ 0 w 12"/>
                <a:gd name="T3" fmla="*/ 0 h 24"/>
                <a:gd name="T4" fmla="*/ 12 w 12"/>
                <a:gd name="T5" fmla="*/ 0 h 24"/>
                <a:gd name="T6" fmla="*/ 12 w 12"/>
                <a:gd name="T7" fmla="*/ 0 h 24"/>
                <a:gd name="T8" fmla="*/ 12 w 12"/>
                <a:gd name="T9" fmla="*/ 0 h 24"/>
                <a:gd name="T10" fmla="*/ 12 w 12"/>
                <a:gd name="T11" fmla="*/ 24 h 24"/>
                <a:gd name="T12" fmla="*/ 0 w 12"/>
                <a:gd name="T13" fmla="*/ 24 h 24"/>
                <a:gd name="T14" fmla="*/ 0 60000 65536"/>
                <a:gd name="T15" fmla="*/ 0 60000 65536"/>
                <a:gd name="T16" fmla="*/ 0 60000 65536"/>
                <a:gd name="T17" fmla="*/ 0 60000 65536"/>
                <a:gd name="T18" fmla="*/ 0 60000 65536"/>
                <a:gd name="T19" fmla="*/ 0 60000 65536"/>
                <a:gd name="T20" fmla="*/ 0 60000 65536"/>
                <a:gd name="T21" fmla="*/ 0 w 12"/>
                <a:gd name="T22" fmla="*/ 0 h 24"/>
                <a:gd name="T23" fmla="*/ 12 w 1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4">
                  <a:moveTo>
                    <a:pt x="0" y="24"/>
                  </a:move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629" name="Freeform 183"/>
            <p:cNvSpPr>
              <a:spLocks/>
            </p:cNvSpPr>
            <p:nvPr/>
          </p:nvSpPr>
          <p:spPr bwMode="auto">
            <a:xfrm>
              <a:off x="5039" y="2029"/>
              <a:ext cx="108" cy="60"/>
            </a:xfrm>
            <a:custGeom>
              <a:avLst/>
              <a:gdLst>
                <a:gd name="T0" fmla="*/ 0 w 108"/>
                <a:gd name="T1" fmla="*/ 36 h 60"/>
                <a:gd name="T2" fmla="*/ 0 w 108"/>
                <a:gd name="T3" fmla="*/ 0 h 60"/>
                <a:gd name="T4" fmla="*/ 108 w 108"/>
                <a:gd name="T5" fmla="*/ 36 h 60"/>
                <a:gd name="T6" fmla="*/ 0 w 108"/>
                <a:gd name="T7" fmla="*/ 60 h 60"/>
                <a:gd name="T8" fmla="*/ 0 w 108"/>
                <a:gd name="T9" fmla="*/ 36 h 60"/>
                <a:gd name="T10" fmla="*/ 0 60000 65536"/>
                <a:gd name="T11" fmla="*/ 0 60000 65536"/>
                <a:gd name="T12" fmla="*/ 0 60000 65536"/>
                <a:gd name="T13" fmla="*/ 0 60000 65536"/>
                <a:gd name="T14" fmla="*/ 0 60000 65536"/>
                <a:gd name="T15" fmla="*/ 0 w 108"/>
                <a:gd name="T16" fmla="*/ 0 h 60"/>
                <a:gd name="T17" fmla="*/ 108 w 108"/>
                <a:gd name="T18" fmla="*/ 60 h 60"/>
              </a:gdLst>
              <a:ahLst/>
              <a:cxnLst>
                <a:cxn ang="T10">
                  <a:pos x="T0" y="T1"/>
                </a:cxn>
                <a:cxn ang="T11">
                  <a:pos x="T2" y="T3"/>
                </a:cxn>
                <a:cxn ang="T12">
                  <a:pos x="T4" y="T5"/>
                </a:cxn>
                <a:cxn ang="T13">
                  <a:pos x="T6" y="T7"/>
                </a:cxn>
                <a:cxn ang="T14">
                  <a:pos x="T8" y="T9"/>
                </a:cxn>
              </a:cxnLst>
              <a:rect l="T15" t="T16" r="T17" b="T18"/>
              <a:pathLst>
                <a:path w="108" h="60">
                  <a:moveTo>
                    <a:pt x="0" y="36"/>
                  </a:moveTo>
                  <a:lnTo>
                    <a:pt x="0" y="0"/>
                  </a:lnTo>
                  <a:lnTo>
                    <a:pt x="108" y="36"/>
                  </a:lnTo>
                  <a:lnTo>
                    <a:pt x="0" y="6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630" name="Rectangle 184"/>
            <p:cNvSpPr>
              <a:spLocks noChangeArrowheads="1"/>
            </p:cNvSpPr>
            <p:nvPr/>
          </p:nvSpPr>
          <p:spPr bwMode="auto">
            <a:xfrm>
              <a:off x="1856" y="2065"/>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31" name="Rectangle 185"/>
            <p:cNvSpPr>
              <a:spLocks noChangeArrowheads="1"/>
            </p:cNvSpPr>
            <p:nvPr/>
          </p:nvSpPr>
          <p:spPr bwMode="auto">
            <a:xfrm>
              <a:off x="5027" y="2065"/>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32" name="Rectangle 186"/>
            <p:cNvSpPr>
              <a:spLocks noChangeArrowheads="1"/>
            </p:cNvSpPr>
            <p:nvPr/>
          </p:nvSpPr>
          <p:spPr bwMode="auto">
            <a:xfrm>
              <a:off x="1856" y="2065"/>
              <a:ext cx="317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33" name="Rectangle 187"/>
            <p:cNvSpPr>
              <a:spLocks noChangeArrowheads="1"/>
            </p:cNvSpPr>
            <p:nvPr/>
          </p:nvSpPr>
          <p:spPr bwMode="auto">
            <a:xfrm>
              <a:off x="5159" y="2029"/>
              <a:ext cx="229" cy="18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81634" name="Rectangle 188"/>
            <p:cNvSpPr>
              <a:spLocks noChangeArrowheads="1"/>
            </p:cNvSpPr>
            <p:nvPr/>
          </p:nvSpPr>
          <p:spPr bwMode="auto">
            <a:xfrm>
              <a:off x="5159" y="2029"/>
              <a:ext cx="24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35" name="Rectangle 189"/>
            <p:cNvSpPr>
              <a:spLocks noChangeArrowheads="1"/>
            </p:cNvSpPr>
            <p:nvPr/>
          </p:nvSpPr>
          <p:spPr bwMode="auto">
            <a:xfrm>
              <a:off x="5388" y="2029"/>
              <a:ext cx="12" cy="19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36" name="Rectangle 190"/>
            <p:cNvSpPr>
              <a:spLocks noChangeArrowheads="1"/>
            </p:cNvSpPr>
            <p:nvPr/>
          </p:nvSpPr>
          <p:spPr bwMode="auto">
            <a:xfrm>
              <a:off x="5159" y="2209"/>
              <a:ext cx="22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37" name="Rectangle 191"/>
            <p:cNvSpPr>
              <a:spLocks noChangeArrowheads="1"/>
            </p:cNvSpPr>
            <p:nvPr/>
          </p:nvSpPr>
          <p:spPr bwMode="auto">
            <a:xfrm>
              <a:off x="5159" y="2029"/>
              <a:ext cx="12" cy="18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38" name="Rectangle 192"/>
            <p:cNvSpPr>
              <a:spLocks noChangeArrowheads="1"/>
            </p:cNvSpPr>
            <p:nvPr/>
          </p:nvSpPr>
          <p:spPr bwMode="auto">
            <a:xfrm>
              <a:off x="3730" y="1704"/>
              <a:ext cx="186" cy="115"/>
            </a:xfrm>
            <a:prstGeom prst="rect">
              <a:avLst/>
            </a:prstGeom>
            <a:noFill/>
            <a:ln w="9525">
              <a:noFill/>
              <a:miter lim="800000"/>
              <a:headEnd/>
              <a:tailEnd/>
            </a:ln>
          </p:spPr>
          <p:txBody>
            <a:bodyPr wrap="none" lIns="0" tIns="0" rIns="0" bIns="0">
              <a:spAutoFit/>
            </a:bodyPr>
            <a:lstStyle/>
            <a:p>
              <a:r>
                <a:rPr lang="en-US" sz="1200" u="none">
                  <a:solidFill>
                    <a:srgbClr val="000000"/>
                  </a:solidFill>
                </a:rPr>
                <a:t>init()</a:t>
              </a:r>
              <a:endParaRPr lang="en-US" b="1" u="none"/>
            </a:p>
          </p:txBody>
        </p:sp>
        <p:sp>
          <p:nvSpPr>
            <p:cNvPr id="181639" name="Rectangle 193"/>
            <p:cNvSpPr>
              <a:spLocks noChangeArrowheads="1"/>
            </p:cNvSpPr>
            <p:nvPr/>
          </p:nvSpPr>
          <p:spPr bwMode="auto">
            <a:xfrm>
              <a:off x="3261" y="1271"/>
              <a:ext cx="577" cy="25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81640" name="Rectangle 194"/>
            <p:cNvSpPr>
              <a:spLocks noChangeArrowheads="1"/>
            </p:cNvSpPr>
            <p:nvPr/>
          </p:nvSpPr>
          <p:spPr bwMode="auto">
            <a:xfrm>
              <a:off x="3261" y="1271"/>
              <a:ext cx="58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41" name="Rectangle 195"/>
            <p:cNvSpPr>
              <a:spLocks noChangeArrowheads="1"/>
            </p:cNvSpPr>
            <p:nvPr/>
          </p:nvSpPr>
          <p:spPr bwMode="auto">
            <a:xfrm>
              <a:off x="3838" y="1271"/>
              <a:ext cx="12" cy="26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42" name="Rectangle 196"/>
            <p:cNvSpPr>
              <a:spLocks noChangeArrowheads="1"/>
            </p:cNvSpPr>
            <p:nvPr/>
          </p:nvSpPr>
          <p:spPr bwMode="auto">
            <a:xfrm>
              <a:off x="3261" y="1524"/>
              <a:ext cx="57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43" name="Rectangle 197"/>
            <p:cNvSpPr>
              <a:spLocks noChangeArrowheads="1"/>
            </p:cNvSpPr>
            <p:nvPr/>
          </p:nvSpPr>
          <p:spPr bwMode="auto">
            <a:xfrm>
              <a:off x="3261" y="1271"/>
              <a:ext cx="12" cy="25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44" name="Rectangle 198"/>
            <p:cNvSpPr>
              <a:spLocks noChangeArrowheads="1"/>
            </p:cNvSpPr>
            <p:nvPr/>
          </p:nvSpPr>
          <p:spPr bwMode="auto">
            <a:xfrm>
              <a:off x="3357" y="1283"/>
              <a:ext cx="388"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Concrete</a:t>
              </a:r>
              <a:endParaRPr lang="en-US" b="1" u="none"/>
            </a:p>
          </p:txBody>
        </p:sp>
        <p:sp>
          <p:nvSpPr>
            <p:cNvPr id="181645" name="Rectangle 199"/>
            <p:cNvSpPr>
              <a:spLocks noChangeArrowheads="1"/>
            </p:cNvSpPr>
            <p:nvPr/>
          </p:nvSpPr>
          <p:spPr bwMode="auto">
            <a:xfrm>
              <a:off x="2829" y="1271"/>
              <a:ext cx="228" cy="18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81646" name="Rectangle 200"/>
            <p:cNvSpPr>
              <a:spLocks noChangeArrowheads="1"/>
            </p:cNvSpPr>
            <p:nvPr/>
          </p:nvSpPr>
          <p:spPr bwMode="auto">
            <a:xfrm>
              <a:off x="2829" y="1271"/>
              <a:ext cx="24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47" name="Rectangle 201"/>
            <p:cNvSpPr>
              <a:spLocks noChangeArrowheads="1"/>
            </p:cNvSpPr>
            <p:nvPr/>
          </p:nvSpPr>
          <p:spPr bwMode="auto">
            <a:xfrm>
              <a:off x="3057" y="1271"/>
              <a:ext cx="12" cy="19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48" name="Rectangle 202"/>
            <p:cNvSpPr>
              <a:spLocks noChangeArrowheads="1"/>
            </p:cNvSpPr>
            <p:nvPr/>
          </p:nvSpPr>
          <p:spPr bwMode="auto">
            <a:xfrm>
              <a:off x="2829" y="1452"/>
              <a:ext cx="22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649" name="Rectangle 203"/>
            <p:cNvSpPr>
              <a:spLocks noChangeArrowheads="1"/>
            </p:cNvSpPr>
            <p:nvPr/>
          </p:nvSpPr>
          <p:spPr bwMode="auto">
            <a:xfrm>
              <a:off x="2829" y="1271"/>
              <a:ext cx="12" cy="18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grpSp>
      <p:sp>
        <p:nvSpPr>
          <p:cNvPr id="181253" name="Freeform 204"/>
          <p:cNvSpPr>
            <a:spLocks/>
          </p:cNvSpPr>
          <p:nvPr/>
        </p:nvSpPr>
        <p:spPr bwMode="auto">
          <a:xfrm>
            <a:off x="6283325" y="4079875"/>
            <a:ext cx="171450" cy="114300"/>
          </a:xfrm>
          <a:custGeom>
            <a:avLst/>
            <a:gdLst>
              <a:gd name="T0" fmla="*/ 0 w 108"/>
              <a:gd name="T1" fmla="*/ 2147483647 h 72"/>
              <a:gd name="T2" fmla="*/ 0 w 108"/>
              <a:gd name="T3" fmla="*/ 0 h 72"/>
              <a:gd name="T4" fmla="*/ 0 w 108"/>
              <a:gd name="T5" fmla="*/ 0 h 72"/>
              <a:gd name="T6" fmla="*/ 0 w 108"/>
              <a:gd name="T7" fmla="*/ 0 h 72"/>
              <a:gd name="T8" fmla="*/ 2147483647 w 108"/>
              <a:gd name="T9" fmla="*/ 2147483647 h 72"/>
              <a:gd name="T10" fmla="*/ 2147483647 w 108"/>
              <a:gd name="T11" fmla="*/ 2147483647 h 72"/>
              <a:gd name="T12" fmla="*/ 2147483647 w 108"/>
              <a:gd name="T13" fmla="*/ 2147483647 h 72"/>
              <a:gd name="T14" fmla="*/ 0 w 108"/>
              <a:gd name="T15" fmla="*/ 2147483647 h 72"/>
              <a:gd name="T16" fmla="*/ 0 w 108"/>
              <a:gd name="T17" fmla="*/ 2147483647 h 72"/>
              <a:gd name="T18" fmla="*/ 0 w 108"/>
              <a:gd name="T19" fmla="*/ 2147483647 h 72"/>
              <a:gd name="T20" fmla="*/ 0 w 108"/>
              <a:gd name="T21" fmla="*/ 2147483647 h 72"/>
              <a:gd name="T22" fmla="*/ 2147483647 w 108"/>
              <a:gd name="T23" fmla="*/ 2147483647 h 72"/>
              <a:gd name="T24" fmla="*/ 2147483647 w 108"/>
              <a:gd name="T25" fmla="*/ 2147483647 h 72"/>
              <a:gd name="T26" fmla="*/ 2147483647 w 108"/>
              <a:gd name="T27" fmla="*/ 2147483647 h 72"/>
              <a:gd name="T28" fmla="*/ 0 w 108"/>
              <a:gd name="T29" fmla="*/ 2147483647 h 72"/>
              <a:gd name="T30" fmla="*/ 0 w 108"/>
              <a:gd name="T31" fmla="*/ 0 h 72"/>
              <a:gd name="T32" fmla="*/ 2147483647 w 108"/>
              <a:gd name="T33" fmla="*/ 0 h 72"/>
              <a:gd name="T34" fmla="*/ 2147483647 w 108"/>
              <a:gd name="T35" fmla="*/ 2147483647 h 72"/>
              <a:gd name="T36" fmla="*/ 0 w 108"/>
              <a:gd name="T37" fmla="*/ 2147483647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72"/>
              <a:gd name="T59" fmla="*/ 108 w 108"/>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72">
                <a:moveTo>
                  <a:pt x="0" y="36"/>
                </a:moveTo>
                <a:lnTo>
                  <a:pt x="0" y="0"/>
                </a:lnTo>
                <a:lnTo>
                  <a:pt x="108" y="36"/>
                </a:lnTo>
                <a:lnTo>
                  <a:pt x="108" y="48"/>
                </a:lnTo>
                <a:lnTo>
                  <a:pt x="0" y="72"/>
                </a:lnTo>
                <a:lnTo>
                  <a:pt x="0" y="60"/>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254" name="Freeform 205"/>
          <p:cNvSpPr>
            <a:spLocks/>
          </p:cNvSpPr>
          <p:nvPr/>
        </p:nvSpPr>
        <p:spPr bwMode="auto">
          <a:xfrm>
            <a:off x="6283325" y="4137025"/>
            <a:ext cx="19050" cy="38100"/>
          </a:xfrm>
          <a:custGeom>
            <a:avLst/>
            <a:gdLst>
              <a:gd name="T0" fmla="*/ 0 w 12"/>
              <a:gd name="T1" fmla="*/ 2147483647 h 24"/>
              <a:gd name="T2" fmla="*/ 0 w 12"/>
              <a:gd name="T3" fmla="*/ 0 h 24"/>
              <a:gd name="T4" fmla="*/ 2147483647 w 12"/>
              <a:gd name="T5" fmla="*/ 0 h 24"/>
              <a:gd name="T6" fmla="*/ 2147483647 w 12"/>
              <a:gd name="T7" fmla="*/ 0 h 24"/>
              <a:gd name="T8" fmla="*/ 2147483647 w 12"/>
              <a:gd name="T9" fmla="*/ 0 h 24"/>
              <a:gd name="T10" fmla="*/ 2147483647 w 12"/>
              <a:gd name="T11" fmla="*/ 2147483647 h 24"/>
              <a:gd name="T12" fmla="*/ 0 w 12"/>
              <a:gd name="T13" fmla="*/ 2147483647 h 24"/>
              <a:gd name="T14" fmla="*/ 0 60000 65536"/>
              <a:gd name="T15" fmla="*/ 0 60000 65536"/>
              <a:gd name="T16" fmla="*/ 0 60000 65536"/>
              <a:gd name="T17" fmla="*/ 0 60000 65536"/>
              <a:gd name="T18" fmla="*/ 0 60000 65536"/>
              <a:gd name="T19" fmla="*/ 0 60000 65536"/>
              <a:gd name="T20" fmla="*/ 0 60000 65536"/>
              <a:gd name="T21" fmla="*/ 0 w 12"/>
              <a:gd name="T22" fmla="*/ 0 h 24"/>
              <a:gd name="T23" fmla="*/ 12 w 1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4">
                <a:moveTo>
                  <a:pt x="0" y="24"/>
                </a:move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255" name="Freeform 206"/>
          <p:cNvSpPr>
            <a:spLocks/>
          </p:cNvSpPr>
          <p:nvPr/>
        </p:nvSpPr>
        <p:spPr bwMode="auto">
          <a:xfrm>
            <a:off x="6283325" y="4079875"/>
            <a:ext cx="171450" cy="95250"/>
          </a:xfrm>
          <a:custGeom>
            <a:avLst/>
            <a:gdLst>
              <a:gd name="T0" fmla="*/ 0 w 108"/>
              <a:gd name="T1" fmla="*/ 2147483647 h 60"/>
              <a:gd name="T2" fmla="*/ 0 w 108"/>
              <a:gd name="T3" fmla="*/ 0 h 60"/>
              <a:gd name="T4" fmla="*/ 2147483647 w 108"/>
              <a:gd name="T5" fmla="*/ 2147483647 h 60"/>
              <a:gd name="T6" fmla="*/ 0 w 108"/>
              <a:gd name="T7" fmla="*/ 2147483647 h 60"/>
              <a:gd name="T8" fmla="*/ 0 w 108"/>
              <a:gd name="T9" fmla="*/ 2147483647 h 60"/>
              <a:gd name="T10" fmla="*/ 0 60000 65536"/>
              <a:gd name="T11" fmla="*/ 0 60000 65536"/>
              <a:gd name="T12" fmla="*/ 0 60000 65536"/>
              <a:gd name="T13" fmla="*/ 0 60000 65536"/>
              <a:gd name="T14" fmla="*/ 0 60000 65536"/>
              <a:gd name="T15" fmla="*/ 0 w 108"/>
              <a:gd name="T16" fmla="*/ 0 h 60"/>
              <a:gd name="T17" fmla="*/ 108 w 108"/>
              <a:gd name="T18" fmla="*/ 60 h 60"/>
            </a:gdLst>
            <a:ahLst/>
            <a:cxnLst>
              <a:cxn ang="T10">
                <a:pos x="T0" y="T1"/>
              </a:cxn>
              <a:cxn ang="T11">
                <a:pos x="T2" y="T3"/>
              </a:cxn>
              <a:cxn ang="T12">
                <a:pos x="T4" y="T5"/>
              </a:cxn>
              <a:cxn ang="T13">
                <a:pos x="T6" y="T7"/>
              </a:cxn>
              <a:cxn ang="T14">
                <a:pos x="T8" y="T9"/>
              </a:cxn>
            </a:cxnLst>
            <a:rect l="T15" t="T16" r="T17" b="T18"/>
            <a:pathLst>
              <a:path w="108" h="60">
                <a:moveTo>
                  <a:pt x="0" y="36"/>
                </a:moveTo>
                <a:lnTo>
                  <a:pt x="0" y="0"/>
                </a:lnTo>
                <a:lnTo>
                  <a:pt x="108" y="36"/>
                </a:lnTo>
                <a:lnTo>
                  <a:pt x="0" y="6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256" name="Rectangle 207"/>
          <p:cNvSpPr>
            <a:spLocks noChangeArrowheads="1"/>
          </p:cNvSpPr>
          <p:nvPr/>
        </p:nvSpPr>
        <p:spPr bwMode="auto">
          <a:xfrm>
            <a:off x="5405438" y="4137025"/>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257" name="Rectangle 208"/>
          <p:cNvSpPr>
            <a:spLocks noChangeArrowheads="1"/>
          </p:cNvSpPr>
          <p:nvPr/>
        </p:nvSpPr>
        <p:spPr bwMode="auto">
          <a:xfrm>
            <a:off x="6264275" y="4137025"/>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258" name="Rectangle 209"/>
          <p:cNvSpPr>
            <a:spLocks noChangeArrowheads="1"/>
          </p:cNvSpPr>
          <p:nvPr/>
        </p:nvSpPr>
        <p:spPr bwMode="auto">
          <a:xfrm>
            <a:off x="5405438" y="4137025"/>
            <a:ext cx="85883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259" name="Rectangle 210"/>
          <p:cNvSpPr>
            <a:spLocks noChangeArrowheads="1"/>
          </p:cNvSpPr>
          <p:nvPr/>
        </p:nvSpPr>
        <p:spPr bwMode="auto">
          <a:xfrm>
            <a:off x="6492875" y="4079875"/>
            <a:ext cx="342900" cy="2857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81260" name="Rectangle 211"/>
          <p:cNvSpPr>
            <a:spLocks noChangeArrowheads="1"/>
          </p:cNvSpPr>
          <p:nvPr/>
        </p:nvSpPr>
        <p:spPr bwMode="auto">
          <a:xfrm>
            <a:off x="6492875" y="4079875"/>
            <a:ext cx="3619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261" name="Rectangle 212"/>
          <p:cNvSpPr>
            <a:spLocks noChangeArrowheads="1"/>
          </p:cNvSpPr>
          <p:nvPr/>
        </p:nvSpPr>
        <p:spPr bwMode="auto">
          <a:xfrm>
            <a:off x="6835775" y="4079875"/>
            <a:ext cx="19050" cy="3048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262" name="Rectangle 213"/>
          <p:cNvSpPr>
            <a:spLocks noChangeArrowheads="1"/>
          </p:cNvSpPr>
          <p:nvPr/>
        </p:nvSpPr>
        <p:spPr bwMode="auto">
          <a:xfrm>
            <a:off x="6492875" y="4365625"/>
            <a:ext cx="34290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263" name="Rectangle 214"/>
          <p:cNvSpPr>
            <a:spLocks noChangeArrowheads="1"/>
          </p:cNvSpPr>
          <p:nvPr/>
        </p:nvSpPr>
        <p:spPr bwMode="auto">
          <a:xfrm>
            <a:off x="6492875" y="4079875"/>
            <a:ext cx="19050" cy="2857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264" name="Rectangle 215"/>
          <p:cNvSpPr>
            <a:spLocks noChangeArrowheads="1"/>
          </p:cNvSpPr>
          <p:nvPr/>
        </p:nvSpPr>
        <p:spPr bwMode="auto">
          <a:xfrm>
            <a:off x="3175000" y="3621088"/>
            <a:ext cx="1155700" cy="182562"/>
          </a:xfrm>
          <a:prstGeom prst="rect">
            <a:avLst/>
          </a:prstGeom>
          <a:noFill/>
          <a:ln w="9525">
            <a:noFill/>
            <a:miter lim="800000"/>
            <a:headEnd/>
            <a:tailEnd/>
          </a:ln>
        </p:spPr>
        <p:txBody>
          <a:bodyPr wrap="none" lIns="0" tIns="0" rIns="0" bIns="0">
            <a:spAutoFit/>
          </a:bodyPr>
          <a:lstStyle/>
          <a:p>
            <a:r>
              <a:rPr lang="en-US" sz="1200" u="none">
                <a:solidFill>
                  <a:srgbClr val="000000"/>
                </a:solidFill>
              </a:rPr>
              <a:t>run_component()</a:t>
            </a:r>
            <a:endParaRPr lang="en-US" b="1" u="none"/>
          </a:p>
        </p:txBody>
      </p:sp>
      <p:sp>
        <p:nvSpPr>
          <p:cNvPr id="181265" name="Rectangle 216"/>
          <p:cNvSpPr>
            <a:spLocks noChangeArrowheads="1"/>
          </p:cNvSpPr>
          <p:nvPr/>
        </p:nvSpPr>
        <p:spPr bwMode="auto">
          <a:xfrm>
            <a:off x="5176838" y="3908425"/>
            <a:ext cx="1155700" cy="182563"/>
          </a:xfrm>
          <a:prstGeom prst="rect">
            <a:avLst/>
          </a:prstGeom>
          <a:noFill/>
          <a:ln w="9525">
            <a:noFill/>
            <a:miter lim="800000"/>
            <a:headEnd/>
            <a:tailEnd/>
          </a:ln>
        </p:spPr>
        <p:txBody>
          <a:bodyPr wrap="none" lIns="0" tIns="0" rIns="0" bIns="0">
            <a:spAutoFit/>
          </a:bodyPr>
          <a:lstStyle/>
          <a:p>
            <a:r>
              <a:rPr lang="en-US" sz="1200" u="none">
                <a:solidFill>
                  <a:srgbClr val="000000"/>
                </a:solidFill>
              </a:rPr>
              <a:t>run_component()</a:t>
            </a:r>
            <a:endParaRPr lang="en-US" b="1" u="none"/>
          </a:p>
        </p:txBody>
      </p:sp>
      <p:sp>
        <p:nvSpPr>
          <p:cNvPr id="181266" name="Freeform 217"/>
          <p:cNvSpPr>
            <a:spLocks/>
          </p:cNvSpPr>
          <p:nvPr/>
        </p:nvSpPr>
        <p:spPr bwMode="auto">
          <a:xfrm>
            <a:off x="4491038" y="4003675"/>
            <a:ext cx="361950" cy="171450"/>
          </a:xfrm>
          <a:custGeom>
            <a:avLst/>
            <a:gdLst>
              <a:gd name="T0" fmla="*/ 0 w 228"/>
              <a:gd name="T1" fmla="*/ 0 h 108"/>
              <a:gd name="T2" fmla="*/ 0 w 228"/>
              <a:gd name="T3" fmla="*/ 2147483647 h 108"/>
              <a:gd name="T4" fmla="*/ 2147483647 w 228"/>
              <a:gd name="T5" fmla="*/ 2147483647 h 108"/>
              <a:gd name="T6" fmla="*/ 2147483647 w 228"/>
              <a:gd name="T7" fmla="*/ 2147483647 h 108"/>
              <a:gd name="T8" fmla="*/ 2147483647 w 228"/>
              <a:gd name="T9" fmla="*/ 2147483647 h 108"/>
              <a:gd name="T10" fmla="*/ 2147483647 w 228"/>
              <a:gd name="T11" fmla="*/ 2147483647 h 108"/>
              <a:gd name="T12" fmla="*/ 2147483647 w 228"/>
              <a:gd name="T13" fmla="*/ 2147483647 h 108"/>
              <a:gd name="T14" fmla="*/ 2147483647 w 228"/>
              <a:gd name="T15" fmla="*/ 2147483647 h 108"/>
              <a:gd name="T16" fmla="*/ 2147483647 w 228"/>
              <a:gd name="T17" fmla="*/ 2147483647 h 108"/>
              <a:gd name="T18" fmla="*/ 2147483647 w 228"/>
              <a:gd name="T19" fmla="*/ 0 h 108"/>
              <a:gd name="T20" fmla="*/ 0 w 228"/>
              <a:gd name="T21" fmla="*/ 0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8"/>
              <a:gd name="T34" fmla="*/ 0 h 108"/>
              <a:gd name="T35" fmla="*/ 228 w 228"/>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8" h="108">
                <a:moveTo>
                  <a:pt x="0" y="0"/>
                </a:moveTo>
                <a:lnTo>
                  <a:pt x="0" y="108"/>
                </a:lnTo>
                <a:lnTo>
                  <a:pt x="60" y="48"/>
                </a:lnTo>
                <a:lnTo>
                  <a:pt x="60" y="108"/>
                </a:lnTo>
                <a:lnTo>
                  <a:pt x="108" y="48"/>
                </a:lnTo>
                <a:lnTo>
                  <a:pt x="108" y="108"/>
                </a:lnTo>
                <a:lnTo>
                  <a:pt x="168" y="48"/>
                </a:lnTo>
                <a:lnTo>
                  <a:pt x="168" y="108"/>
                </a:lnTo>
                <a:lnTo>
                  <a:pt x="228" y="48"/>
                </a:lnTo>
                <a:lnTo>
                  <a:pt x="228"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81267" name="Rectangle 218"/>
          <p:cNvSpPr>
            <a:spLocks noChangeArrowheads="1"/>
          </p:cNvSpPr>
          <p:nvPr/>
        </p:nvSpPr>
        <p:spPr bwMode="auto">
          <a:xfrm>
            <a:off x="4491038" y="4003675"/>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268" name="Freeform 219"/>
          <p:cNvSpPr>
            <a:spLocks/>
          </p:cNvSpPr>
          <p:nvPr/>
        </p:nvSpPr>
        <p:spPr bwMode="auto">
          <a:xfrm>
            <a:off x="4491038" y="4003675"/>
            <a:ext cx="285750" cy="209550"/>
          </a:xfrm>
          <a:custGeom>
            <a:avLst/>
            <a:gdLst>
              <a:gd name="T0" fmla="*/ 2147483647 w 180"/>
              <a:gd name="T1" fmla="*/ 0 h 132"/>
              <a:gd name="T2" fmla="*/ 2147483647 w 180"/>
              <a:gd name="T3" fmla="*/ 2147483647 h 132"/>
              <a:gd name="T4" fmla="*/ 2147483647 w 180"/>
              <a:gd name="T5" fmla="*/ 2147483647 h 132"/>
              <a:gd name="T6" fmla="*/ 0 w 180"/>
              <a:gd name="T7" fmla="*/ 2147483647 h 132"/>
              <a:gd name="T8" fmla="*/ 2147483647 w 180"/>
              <a:gd name="T9" fmla="*/ 2147483647 h 132"/>
              <a:gd name="T10" fmla="*/ 2147483647 w 180"/>
              <a:gd name="T11" fmla="*/ 2147483647 h 132"/>
              <a:gd name="T12" fmla="*/ 2147483647 w 180"/>
              <a:gd name="T13" fmla="*/ 2147483647 h 132"/>
              <a:gd name="T14" fmla="*/ 2147483647 w 180"/>
              <a:gd name="T15" fmla="*/ 2147483647 h 132"/>
              <a:gd name="T16" fmla="*/ 2147483647 w 180"/>
              <a:gd name="T17" fmla="*/ 2147483647 h 132"/>
              <a:gd name="T18" fmla="*/ 2147483647 w 180"/>
              <a:gd name="T19" fmla="*/ 2147483647 h 132"/>
              <a:gd name="T20" fmla="*/ 2147483647 w 180"/>
              <a:gd name="T21" fmla="*/ 2147483647 h 132"/>
              <a:gd name="T22" fmla="*/ 2147483647 w 180"/>
              <a:gd name="T23" fmla="*/ 2147483647 h 132"/>
              <a:gd name="T24" fmla="*/ 2147483647 w 180"/>
              <a:gd name="T25" fmla="*/ 2147483647 h 132"/>
              <a:gd name="T26" fmla="*/ 2147483647 w 180"/>
              <a:gd name="T27" fmla="*/ 2147483647 h 132"/>
              <a:gd name="T28" fmla="*/ 2147483647 w 180"/>
              <a:gd name="T29" fmla="*/ 2147483647 h 132"/>
              <a:gd name="T30" fmla="*/ 2147483647 w 180"/>
              <a:gd name="T31" fmla="*/ 2147483647 h 132"/>
              <a:gd name="T32" fmla="*/ 2147483647 w 180"/>
              <a:gd name="T33" fmla="*/ 2147483647 h 132"/>
              <a:gd name="T34" fmla="*/ 2147483647 w 180"/>
              <a:gd name="T35" fmla="*/ 2147483647 h 132"/>
              <a:gd name="T36" fmla="*/ 2147483647 w 180"/>
              <a:gd name="T37" fmla="*/ 2147483647 h 132"/>
              <a:gd name="T38" fmla="*/ 2147483647 w 180"/>
              <a:gd name="T39" fmla="*/ 2147483647 h 132"/>
              <a:gd name="T40" fmla="*/ 2147483647 w 180"/>
              <a:gd name="T41" fmla="*/ 2147483647 h 132"/>
              <a:gd name="T42" fmla="*/ 2147483647 w 180"/>
              <a:gd name="T43" fmla="*/ 2147483647 h 132"/>
              <a:gd name="T44" fmla="*/ 2147483647 w 180"/>
              <a:gd name="T45" fmla="*/ 2147483647 h 132"/>
              <a:gd name="T46" fmla="*/ 2147483647 w 180"/>
              <a:gd name="T47" fmla="*/ 2147483647 h 132"/>
              <a:gd name="T48" fmla="*/ 2147483647 w 180"/>
              <a:gd name="T49" fmla="*/ 2147483647 h 132"/>
              <a:gd name="T50" fmla="*/ 2147483647 w 180"/>
              <a:gd name="T51" fmla="*/ 2147483647 h 132"/>
              <a:gd name="T52" fmla="*/ 2147483647 w 180"/>
              <a:gd name="T53" fmla="*/ 2147483647 h 132"/>
              <a:gd name="T54" fmla="*/ 2147483647 w 180"/>
              <a:gd name="T55" fmla="*/ 2147483647 h 132"/>
              <a:gd name="T56" fmla="*/ 2147483647 w 180"/>
              <a:gd name="T57" fmla="*/ 2147483647 h 132"/>
              <a:gd name="T58" fmla="*/ 2147483647 w 180"/>
              <a:gd name="T59" fmla="*/ 2147483647 h 132"/>
              <a:gd name="T60" fmla="*/ 2147483647 w 180"/>
              <a:gd name="T61" fmla="*/ 2147483647 h 132"/>
              <a:gd name="T62" fmla="*/ 2147483647 w 180"/>
              <a:gd name="T63" fmla="*/ 2147483647 h 132"/>
              <a:gd name="T64" fmla="*/ 2147483647 w 180"/>
              <a:gd name="T65" fmla="*/ 2147483647 h 132"/>
              <a:gd name="T66" fmla="*/ 2147483647 w 180"/>
              <a:gd name="T67" fmla="*/ 2147483647 h 132"/>
              <a:gd name="T68" fmla="*/ 2147483647 w 180"/>
              <a:gd name="T69" fmla="*/ 2147483647 h 132"/>
              <a:gd name="T70" fmla="*/ 2147483647 w 180"/>
              <a:gd name="T71" fmla="*/ 2147483647 h 132"/>
              <a:gd name="T72" fmla="*/ 2147483647 w 180"/>
              <a:gd name="T73" fmla="*/ 2147483647 h 132"/>
              <a:gd name="T74" fmla="*/ 2147483647 w 180"/>
              <a:gd name="T75" fmla="*/ 2147483647 h 132"/>
              <a:gd name="T76" fmla="*/ 2147483647 w 180"/>
              <a:gd name="T77" fmla="*/ 2147483647 h 132"/>
              <a:gd name="T78" fmla="*/ 0 w 180"/>
              <a:gd name="T79" fmla="*/ 2147483647 h 132"/>
              <a:gd name="T80" fmla="*/ 0 w 180"/>
              <a:gd name="T81" fmla="*/ 2147483647 h 132"/>
              <a:gd name="T82" fmla="*/ 0 w 180"/>
              <a:gd name="T83" fmla="*/ 0 h 132"/>
              <a:gd name="T84" fmla="*/ 2147483647 w 180"/>
              <a:gd name="T85" fmla="*/ 0 h 1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0"/>
              <a:gd name="T130" fmla="*/ 0 h 132"/>
              <a:gd name="T131" fmla="*/ 180 w 180"/>
              <a:gd name="T132" fmla="*/ 132 h 1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0" h="132">
                <a:moveTo>
                  <a:pt x="12" y="0"/>
                </a:moveTo>
                <a:lnTo>
                  <a:pt x="12" y="108"/>
                </a:lnTo>
                <a:lnTo>
                  <a:pt x="12" y="120"/>
                </a:lnTo>
                <a:lnTo>
                  <a:pt x="0" y="108"/>
                </a:lnTo>
                <a:lnTo>
                  <a:pt x="60" y="48"/>
                </a:lnTo>
                <a:lnTo>
                  <a:pt x="72" y="36"/>
                </a:lnTo>
                <a:lnTo>
                  <a:pt x="72" y="48"/>
                </a:lnTo>
                <a:lnTo>
                  <a:pt x="72" y="108"/>
                </a:lnTo>
                <a:lnTo>
                  <a:pt x="72" y="120"/>
                </a:lnTo>
                <a:lnTo>
                  <a:pt x="60" y="108"/>
                </a:lnTo>
                <a:lnTo>
                  <a:pt x="108" y="48"/>
                </a:lnTo>
                <a:lnTo>
                  <a:pt x="120" y="36"/>
                </a:lnTo>
                <a:lnTo>
                  <a:pt x="120" y="48"/>
                </a:lnTo>
                <a:lnTo>
                  <a:pt x="120" y="108"/>
                </a:lnTo>
                <a:lnTo>
                  <a:pt x="120" y="120"/>
                </a:lnTo>
                <a:lnTo>
                  <a:pt x="108" y="108"/>
                </a:lnTo>
                <a:lnTo>
                  <a:pt x="168" y="48"/>
                </a:lnTo>
                <a:lnTo>
                  <a:pt x="180" y="36"/>
                </a:lnTo>
                <a:lnTo>
                  <a:pt x="180" y="48"/>
                </a:lnTo>
                <a:lnTo>
                  <a:pt x="180" y="108"/>
                </a:lnTo>
                <a:lnTo>
                  <a:pt x="180" y="120"/>
                </a:lnTo>
                <a:lnTo>
                  <a:pt x="168" y="132"/>
                </a:lnTo>
                <a:lnTo>
                  <a:pt x="168" y="108"/>
                </a:lnTo>
                <a:lnTo>
                  <a:pt x="168" y="48"/>
                </a:lnTo>
                <a:lnTo>
                  <a:pt x="180" y="48"/>
                </a:lnTo>
                <a:lnTo>
                  <a:pt x="180" y="60"/>
                </a:lnTo>
                <a:lnTo>
                  <a:pt x="120" y="120"/>
                </a:lnTo>
                <a:lnTo>
                  <a:pt x="108" y="132"/>
                </a:lnTo>
                <a:lnTo>
                  <a:pt x="108" y="108"/>
                </a:lnTo>
                <a:lnTo>
                  <a:pt x="108" y="48"/>
                </a:lnTo>
                <a:lnTo>
                  <a:pt x="120" y="48"/>
                </a:lnTo>
                <a:lnTo>
                  <a:pt x="120" y="60"/>
                </a:lnTo>
                <a:lnTo>
                  <a:pt x="72" y="120"/>
                </a:lnTo>
                <a:lnTo>
                  <a:pt x="60" y="132"/>
                </a:lnTo>
                <a:lnTo>
                  <a:pt x="60" y="108"/>
                </a:lnTo>
                <a:lnTo>
                  <a:pt x="60" y="48"/>
                </a:lnTo>
                <a:lnTo>
                  <a:pt x="72" y="48"/>
                </a:lnTo>
                <a:lnTo>
                  <a:pt x="72" y="60"/>
                </a:lnTo>
                <a:lnTo>
                  <a:pt x="12" y="120"/>
                </a:lnTo>
                <a:lnTo>
                  <a:pt x="0" y="132"/>
                </a:lnTo>
                <a:lnTo>
                  <a:pt x="0" y="108"/>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269" name="Freeform 220"/>
          <p:cNvSpPr>
            <a:spLocks/>
          </p:cNvSpPr>
          <p:nvPr/>
        </p:nvSpPr>
        <p:spPr bwMode="auto">
          <a:xfrm>
            <a:off x="4757738" y="4079875"/>
            <a:ext cx="114300" cy="114300"/>
          </a:xfrm>
          <a:custGeom>
            <a:avLst/>
            <a:gdLst>
              <a:gd name="T0" fmla="*/ 0 w 72"/>
              <a:gd name="T1" fmla="*/ 2147483647 h 72"/>
              <a:gd name="T2" fmla="*/ 2147483647 w 72"/>
              <a:gd name="T3" fmla="*/ 0 h 72"/>
              <a:gd name="T4" fmla="*/ 2147483647 w 72"/>
              <a:gd name="T5" fmla="*/ 0 h 72"/>
              <a:gd name="T6" fmla="*/ 2147483647 w 72"/>
              <a:gd name="T7" fmla="*/ 2147483647 h 72"/>
              <a:gd name="T8" fmla="*/ 2147483647 w 72"/>
              <a:gd name="T9" fmla="*/ 2147483647 h 72"/>
              <a:gd name="T10" fmla="*/ 2147483647 w 72"/>
              <a:gd name="T11" fmla="*/ 2147483647 h 72"/>
              <a:gd name="T12" fmla="*/ 0 w 72"/>
              <a:gd name="T13" fmla="*/ 2147483647 h 72"/>
              <a:gd name="T14" fmla="*/ 0 60000 65536"/>
              <a:gd name="T15" fmla="*/ 0 60000 65536"/>
              <a:gd name="T16" fmla="*/ 0 60000 65536"/>
              <a:gd name="T17" fmla="*/ 0 60000 65536"/>
              <a:gd name="T18" fmla="*/ 0 60000 65536"/>
              <a:gd name="T19" fmla="*/ 0 60000 65536"/>
              <a:gd name="T20" fmla="*/ 0 60000 65536"/>
              <a:gd name="T21" fmla="*/ 0 w 72"/>
              <a:gd name="T22" fmla="*/ 0 h 72"/>
              <a:gd name="T23" fmla="*/ 72 w 72"/>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72">
                <a:moveTo>
                  <a:pt x="0" y="60"/>
                </a:moveTo>
                <a:lnTo>
                  <a:pt x="60" y="0"/>
                </a:lnTo>
                <a:lnTo>
                  <a:pt x="72" y="0"/>
                </a:lnTo>
                <a:lnTo>
                  <a:pt x="72" y="12"/>
                </a:lnTo>
                <a:lnTo>
                  <a:pt x="12" y="72"/>
                </a:lnTo>
                <a:lnTo>
                  <a:pt x="0" y="6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270" name="Rectangle 221"/>
          <p:cNvSpPr>
            <a:spLocks noChangeArrowheads="1"/>
          </p:cNvSpPr>
          <p:nvPr/>
        </p:nvSpPr>
        <p:spPr bwMode="auto">
          <a:xfrm>
            <a:off x="4852988" y="4003675"/>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271" name="Rectangle 222"/>
          <p:cNvSpPr>
            <a:spLocks noChangeArrowheads="1"/>
          </p:cNvSpPr>
          <p:nvPr/>
        </p:nvSpPr>
        <p:spPr bwMode="auto">
          <a:xfrm>
            <a:off x="4852988" y="4003675"/>
            <a:ext cx="19050" cy="762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272" name="Freeform 223"/>
          <p:cNvSpPr>
            <a:spLocks/>
          </p:cNvSpPr>
          <p:nvPr/>
        </p:nvSpPr>
        <p:spPr bwMode="auto">
          <a:xfrm>
            <a:off x="6492875" y="4289425"/>
            <a:ext cx="342900" cy="173038"/>
          </a:xfrm>
          <a:custGeom>
            <a:avLst/>
            <a:gdLst>
              <a:gd name="T0" fmla="*/ 0 w 216"/>
              <a:gd name="T1" fmla="*/ 0 h 109"/>
              <a:gd name="T2" fmla="*/ 0 w 216"/>
              <a:gd name="T3" fmla="*/ 2147483647 h 109"/>
              <a:gd name="T4" fmla="*/ 2147483647 w 216"/>
              <a:gd name="T5" fmla="*/ 2147483647 h 109"/>
              <a:gd name="T6" fmla="*/ 2147483647 w 216"/>
              <a:gd name="T7" fmla="*/ 2147483647 h 109"/>
              <a:gd name="T8" fmla="*/ 2147483647 w 216"/>
              <a:gd name="T9" fmla="*/ 2147483647 h 109"/>
              <a:gd name="T10" fmla="*/ 2147483647 w 216"/>
              <a:gd name="T11" fmla="*/ 2147483647 h 109"/>
              <a:gd name="T12" fmla="*/ 2147483647 w 216"/>
              <a:gd name="T13" fmla="*/ 2147483647 h 109"/>
              <a:gd name="T14" fmla="*/ 2147483647 w 216"/>
              <a:gd name="T15" fmla="*/ 2147483647 h 109"/>
              <a:gd name="T16" fmla="*/ 2147483647 w 216"/>
              <a:gd name="T17" fmla="*/ 2147483647 h 109"/>
              <a:gd name="T18" fmla="*/ 2147483647 w 216"/>
              <a:gd name="T19" fmla="*/ 0 h 109"/>
              <a:gd name="T20" fmla="*/ 0 w 216"/>
              <a:gd name="T21" fmla="*/ 0 h 1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
              <a:gd name="T34" fmla="*/ 0 h 109"/>
              <a:gd name="T35" fmla="*/ 216 w 216"/>
              <a:gd name="T36" fmla="*/ 109 h 1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 h="109">
                <a:moveTo>
                  <a:pt x="0" y="0"/>
                </a:moveTo>
                <a:lnTo>
                  <a:pt x="0" y="109"/>
                </a:lnTo>
                <a:lnTo>
                  <a:pt x="48" y="48"/>
                </a:lnTo>
                <a:lnTo>
                  <a:pt x="48" y="109"/>
                </a:lnTo>
                <a:lnTo>
                  <a:pt x="108" y="48"/>
                </a:lnTo>
                <a:lnTo>
                  <a:pt x="108" y="109"/>
                </a:lnTo>
                <a:lnTo>
                  <a:pt x="156" y="48"/>
                </a:lnTo>
                <a:lnTo>
                  <a:pt x="156" y="109"/>
                </a:lnTo>
                <a:lnTo>
                  <a:pt x="216" y="48"/>
                </a:lnTo>
                <a:lnTo>
                  <a:pt x="216"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81273" name="Rectangle 224"/>
          <p:cNvSpPr>
            <a:spLocks noChangeArrowheads="1"/>
          </p:cNvSpPr>
          <p:nvPr/>
        </p:nvSpPr>
        <p:spPr bwMode="auto">
          <a:xfrm>
            <a:off x="6492875" y="4289425"/>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274" name="Freeform 225"/>
          <p:cNvSpPr>
            <a:spLocks/>
          </p:cNvSpPr>
          <p:nvPr/>
        </p:nvSpPr>
        <p:spPr bwMode="auto">
          <a:xfrm>
            <a:off x="6492875" y="4289425"/>
            <a:ext cx="266700" cy="211138"/>
          </a:xfrm>
          <a:custGeom>
            <a:avLst/>
            <a:gdLst>
              <a:gd name="T0" fmla="*/ 2147483647 w 168"/>
              <a:gd name="T1" fmla="*/ 0 h 133"/>
              <a:gd name="T2" fmla="*/ 2147483647 w 168"/>
              <a:gd name="T3" fmla="*/ 2147483647 h 133"/>
              <a:gd name="T4" fmla="*/ 2147483647 w 168"/>
              <a:gd name="T5" fmla="*/ 2147483647 h 133"/>
              <a:gd name="T6" fmla="*/ 0 w 168"/>
              <a:gd name="T7" fmla="*/ 2147483647 h 133"/>
              <a:gd name="T8" fmla="*/ 2147483647 w 168"/>
              <a:gd name="T9" fmla="*/ 2147483647 h 133"/>
              <a:gd name="T10" fmla="*/ 2147483647 w 168"/>
              <a:gd name="T11" fmla="*/ 2147483647 h 133"/>
              <a:gd name="T12" fmla="*/ 2147483647 w 168"/>
              <a:gd name="T13" fmla="*/ 2147483647 h 133"/>
              <a:gd name="T14" fmla="*/ 2147483647 w 168"/>
              <a:gd name="T15" fmla="*/ 2147483647 h 133"/>
              <a:gd name="T16" fmla="*/ 2147483647 w 168"/>
              <a:gd name="T17" fmla="*/ 2147483647 h 133"/>
              <a:gd name="T18" fmla="*/ 2147483647 w 168"/>
              <a:gd name="T19" fmla="*/ 2147483647 h 133"/>
              <a:gd name="T20" fmla="*/ 2147483647 w 168"/>
              <a:gd name="T21" fmla="*/ 2147483647 h 133"/>
              <a:gd name="T22" fmla="*/ 2147483647 w 168"/>
              <a:gd name="T23" fmla="*/ 2147483647 h 133"/>
              <a:gd name="T24" fmla="*/ 2147483647 w 168"/>
              <a:gd name="T25" fmla="*/ 2147483647 h 133"/>
              <a:gd name="T26" fmla="*/ 2147483647 w 168"/>
              <a:gd name="T27" fmla="*/ 2147483647 h 133"/>
              <a:gd name="T28" fmla="*/ 2147483647 w 168"/>
              <a:gd name="T29" fmla="*/ 2147483647 h 133"/>
              <a:gd name="T30" fmla="*/ 2147483647 w 168"/>
              <a:gd name="T31" fmla="*/ 2147483647 h 133"/>
              <a:gd name="T32" fmla="*/ 2147483647 w 168"/>
              <a:gd name="T33" fmla="*/ 2147483647 h 133"/>
              <a:gd name="T34" fmla="*/ 2147483647 w 168"/>
              <a:gd name="T35" fmla="*/ 2147483647 h 133"/>
              <a:gd name="T36" fmla="*/ 2147483647 w 168"/>
              <a:gd name="T37" fmla="*/ 2147483647 h 133"/>
              <a:gd name="T38" fmla="*/ 2147483647 w 168"/>
              <a:gd name="T39" fmla="*/ 2147483647 h 133"/>
              <a:gd name="T40" fmla="*/ 2147483647 w 168"/>
              <a:gd name="T41" fmla="*/ 2147483647 h 133"/>
              <a:gd name="T42" fmla="*/ 2147483647 w 168"/>
              <a:gd name="T43" fmla="*/ 2147483647 h 133"/>
              <a:gd name="T44" fmla="*/ 2147483647 w 168"/>
              <a:gd name="T45" fmla="*/ 2147483647 h 133"/>
              <a:gd name="T46" fmla="*/ 2147483647 w 168"/>
              <a:gd name="T47" fmla="*/ 2147483647 h 133"/>
              <a:gd name="T48" fmla="*/ 2147483647 w 168"/>
              <a:gd name="T49" fmla="*/ 2147483647 h 133"/>
              <a:gd name="T50" fmla="*/ 2147483647 w 168"/>
              <a:gd name="T51" fmla="*/ 2147483647 h 133"/>
              <a:gd name="T52" fmla="*/ 2147483647 w 168"/>
              <a:gd name="T53" fmla="*/ 2147483647 h 133"/>
              <a:gd name="T54" fmla="*/ 2147483647 w 168"/>
              <a:gd name="T55" fmla="*/ 2147483647 h 133"/>
              <a:gd name="T56" fmla="*/ 2147483647 w 168"/>
              <a:gd name="T57" fmla="*/ 2147483647 h 133"/>
              <a:gd name="T58" fmla="*/ 2147483647 w 168"/>
              <a:gd name="T59" fmla="*/ 2147483647 h 133"/>
              <a:gd name="T60" fmla="*/ 2147483647 w 168"/>
              <a:gd name="T61" fmla="*/ 2147483647 h 133"/>
              <a:gd name="T62" fmla="*/ 2147483647 w 168"/>
              <a:gd name="T63" fmla="*/ 2147483647 h 133"/>
              <a:gd name="T64" fmla="*/ 2147483647 w 168"/>
              <a:gd name="T65" fmla="*/ 2147483647 h 133"/>
              <a:gd name="T66" fmla="*/ 2147483647 w 168"/>
              <a:gd name="T67" fmla="*/ 2147483647 h 133"/>
              <a:gd name="T68" fmla="*/ 2147483647 w 168"/>
              <a:gd name="T69" fmla="*/ 2147483647 h 133"/>
              <a:gd name="T70" fmla="*/ 2147483647 w 168"/>
              <a:gd name="T71" fmla="*/ 2147483647 h 133"/>
              <a:gd name="T72" fmla="*/ 2147483647 w 168"/>
              <a:gd name="T73" fmla="*/ 2147483647 h 133"/>
              <a:gd name="T74" fmla="*/ 2147483647 w 168"/>
              <a:gd name="T75" fmla="*/ 2147483647 h 133"/>
              <a:gd name="T76" fmla="*/ 2147483647 w 168"/>
              <a:gd name="T77" fmla="*/ 2147483647 h 133"/>
              <a:gd name="T78" fmla="*/ 0 w 168"/>
              <a:gd name="T79" fmla="*/ 2147483647 h 133"/>
              <a:gd name="T80" fmla="*/ 0 w 168"/>
              <a:gd name="T81" fmla="*/ 2147483647 h 133"/>
              <a:gd name="T82" fmla="*/ 0 w 168"/>
              <a:gd name="T83" fmla="*/ 0 h 133"/>
              <a:gd name="T84" fmla="*/ 2147483647 w 168"/>
              <a:gd name="T85" fmla="*/ 0 h 1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8"/>
              <a:gd name="T130" fmla="*/ 0 h 133"/>
              <a:gd name="T131" fmla="*/ 168 w 168"/>
              <a:gd name="T132" fmla="*/ 133 h 1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8" h="133">
                <a:moveTo>
                  <a:pt x="12" y="0"/>
                </a:moveTo>
                <a:lnTo>
                  <a:pt x="12" y="109"/>
                </a:lnTo>
                <a:lnTo>
                  <a:pt x="12" y="121"/>
                </a:lnTo>
                <a:lnTo>
                  <a:pt x="0" y="109"/>
                </a:lnTo>
                <a:lnTo>
                  <a:pt x="48" y="48"/>
                </a:lnTo>
                <a:lnTo>
                  <a:pt x="60" y="36"/>
                </a:lnTo>
                <a:lnTo>
                  <a:pt x="60" y="48"/>
                </a:lnTo>
                <a:lnTo>
                  <a:pt x="60" y="109"/>
                </a:lnTo>
                <a:lnTo>
                  <a:pt x="60" y="121"/>
                </a:lnTo>
                <a:lnTo>
                  <a:pt x="48" y="109"/>
                </a:lnTo>
                <a:lnTo>
                  <a:pt x="108" y="48"/>
                </a:lnTo>
                <a:lnTo>
                  <a:pt x="120" y="36"/>
                </a:lnTo>
                <a:lnTo>
                  <a:pt x="120" y="48"/>
                </a:lnTo>
                <a:lnTo>
                  <a:pt x="120" y="109"/>
                </a:lnTo>
                <a:lnTo>
                  <a:pt x="120" y="121"/>
                </a:lnTo>
                <a:lnTo>
                  <a:pt x="108" y="109"/>
                </a:lnTo>
                <a:lnTo>
                  <a:pt x="156" y="48"/>
                </a:lnTo>
                <a:lnTo>
                  <a:pt x="168" y="36"/>
                </a:lnTo>
                <a:lnTo>
                  <a:pt x="168" y="48"/>
                </a:lnTo>
                <a:lnTo>
                  <a:pt x="168" y="109"/>
                </a:lnTo>
                <a:lnTo>
                  <a:pt x="168" y="121"/>
                </a:lnTo>
                <a:lnTo>
                  <a:pt x="156" y="133"/>
                </a:lnTo>
                <a:lnTo>
                  <a:pt x="156" y="109"/>
                </a:lnTo>
                <a:lnTo>
                  <a:pt x="156" y="48"/>
                </a:lnTo>
                <a:lnTo>
                  <a:pt x="168" y="48"/>
                </a:lnTo>
                <a:lnTo>
                  <a:pt x="168" y="60"/>
                </a:lnTo>
                <a:lnTo>
                  <a:pt x="120" y="121"/>
                </a:lnTo>
                <a:lnTo>
                  <a:pt x="108" y="133"/>
                </a:lnTo>
                <a:lnTo>
                  <a:pt x="108" y="109"/>
                </a:lnTo>
                <a:lnTo>
                  <a:pt x="108" y="48"/>
                </a:lnTo>
                <a:lnTo>
                  <a:pt x="120" y="48"/>
                </a:lnTo>
                <a:lnTo>
                  <a:pt x="120" y="60"/>
                </a:lnTo>
                <a:lnTo>
                  <a:pt x="60" y="121"/>
                </a:lnTo>
                <a:lnTo>
                  <a:pt x="48" y="133"/>
                </a:lnTo>
                <a:lnTo>
                  <a:pt x="48" y="109"/>
                </a:lnTo>
                <a:lnTo>
                  <a:pt x="48" y="48"/>
                </a:lnTo>
                <a:lnTo>
                  <a:pt x="60" y="48"/>
                </a:lnTo>
                <a:lnTo>
                  <a:pt x="60" y="60"/>
                </a:lnTo>
                <a:lnTo>
                  <a:pt x="12" y="121"/>
                </a:lnTo>
                <a:lnTo>
                  <a:pt x="0" y="133"/>
                </a:lnTo>
                <a:lnTo>
                  <a:pt x="0" y="109"/>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275" name="Freeform 226"/>
          <p:cNvSpPr>
            <a:spLocks/>
          </p:cNvSpPr>
          <p:nvPr/>
        </p:nvSpPr>
        <p:spPr bwMode="auto">
          <a:xfrm>
            <a:off x="6740525" y="4365625"/>
            <a:ext cx="114300" cy="115888"/>
          </a:xfrm>
          <a:custGeom>
            <a:avLst/>
            <a:gdLst>
              <a:gd name="T0" fmla="*/ 0 w 72"/>
              <a:gd name="T1" fmla="*/ 2147483647 h 73"/>
              <a:gd name="T2" fmla="*/ 2147483647 w 72"/>
              <a:gd name="T3" fmla="*/ 0 h 73"/>
              <a:gd name="T4" fmla="*/ 2147483647 w 72"/>
              <a:gd name="T5" fmla="*/ 0 h 73"/>
              <a:gd name="T6" fmla="*/ 2147483647 w 72"/>
              <a:gd name="T7" fmla="*/ 2147483647 h 73"/>
              <a:gd name="T8" fmla="*/ 2147483647 w 72"/>
              <a:gd name="T9" fmla="*/ 2147483647 h 73"/>
              <a:gd name="T10" fmla="*/ 2147483647 w 72"/>
              <a:gd name="T11" fmla="*/ 2147483647 h 73"/>
              <a:gd name="T12" fmla="*/ 0 w 72"/>
              <a:gd name="T13" fmla="*/ 2147483647 h 73"/>
              <a:gd name="T14" fmla="*/ 0 60000 65536"/>
              <a:gd name="T15" fmla="*/ 0 60000 65536"/>
              <a:gd name="T16" fmla="*/ 0 60000 65536"/>
              <a:gd name="T17" fmla="*/ 0 60000 65536"/>
              <a:gd name="T18" fmla="*/ 0 60000 65536"/>
              <a:gd name="T19" fmla="*/ 0 60000 65536"/>
              <a:gd name="T20" fmla="*/ 0 60000 65536"/>
              <a:gd name="T21" fmla="*/ 0 w 72"/>
              <a:gd name="T22" fmla="*/ 0 h 73"/>
              <a:gd name="T23" fmla="*/ 72 w 72"/>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73">
                <a:moveTo>
                  <a:pt x="0" y="61"/>
                </a:moveTo>
                <a:lnTo>
                  <a:pt x="60" y="0"/>
                </a:lnTo>
                <a:lnTo>
                  <a:pt x="72" y="0"/>
                </a:lnTo>
                <a:lnTo>
                  <a:pt x="72" y="12"/>
                </a:lnTo>
                <a:lnTo>
                  <a:pt x="12" y="73"/>
                </a:lnTo>
                <a:lnTo>
                  <a:pt x="0" y="6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276" name="Rectangle 227"/>
          <p:cNvSpPr>
            <a:spLocks noChangeArrowheads="1"/>
          </p:cNvSpPr>
          <p:nvPr/>
        </p:nvSpPr>
        <p:spPr bwMode="auto">
          <a:xfrm>
            <a:off x="6835775" y="4289425"/>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277" name="Rectangle 228"/>
          <p:cNvSpPr>
            <a:spLocks noChangeArrowheads="1"/>
          </p:cNvSpPr>
          <p:nvPr/>
        </p:nvSpPr>
        <p:spPr bwMode="auto">
          <a:xfrm>
            <a:off x="6835775" y="4289425"/>
            <a:ext cx="19050" cy="762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278" name="Rectangle 229"/>
          <p:cNvSpPr>
            <a:spLocks noChangeArrowheads="1"/>
          </p:cNvSpPr>
          <p:nvPr/>
        </p:nvSpPr>
        <p:spPr bwMode="auto">
          <a:xfrm>
            <a:off x="2965450" y="5207000"/>
            <a:ext cx="2095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279" name="Freeform 230"/>
          <p:cNvSpPr>
            <a:spLocks/>
          </p:cNvSpPr>
          <p:nvPr/>
        </p:nvSpPr>
        <p:spPr bwMode="auto">
          <a:xfrm>
            <a:off x="2908300" y="5207000"/>
            <a:ext cx="247650" cy="76200"/>
          </a:xfrm>
          <a:custGeom>
            <a:avLst/>
            <a:gdLst>
              <a:gd name="T0" fmla="*/ 2147483647 w 156"/>
              <a:gd name="T1" fmla="*/ 2147483647 h 48"/>
              <a:gd name="T2" fmla="*/ 2147483647 w 156"/>
              <a:gd name="T3" fmla="*/ 2147483647 h 48"/>
              <a:gd name="T4" fmla="*/ 2147483647 w 156"/>
              <a:gd name="T5" fmla="*/ 0 h 48"/>
              <a:gd name="T6" fmla="*/ 2147483647 w 156"/>
              <a:gd name="T7" fmla="*/ 0 h 48"/>
              <a:gd name="T8" fmla="*/ 0 w 156"/>
              <a:gd name="T9" fmla="*/ 2147483647 h 48"/>
              <a:gd name="T10" fmla="*/ 2147483647 w 156"/>
              <a:gd name="T11" fmla="*/ 2147483647 h 48"/>
              <a:gd name="T12" fmla="*/ 2147483647 w 156"/>
              <a:gd name="T13" fmla="*/ 2147483647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156" y="48"/>
                </a:moveTo>
                <a:lnTo>
                  <a:pt x="156" y="36"/>
                </a:lnTo>
                <a:lnTo>
                  <a:pt x="36" y="0"/>
                </a:lnTo>
                <a:lnTo>
                  <a:pt x="0" y="12"/>
                </a:lnTo>
                <a:lnTo>
                  <a:pt x="36" y="12"/>
                </a:lnTo>
                <a:lnTo>
                  <a:pt x="156"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280" name="Freeform 231"/>
          <p:cNvSpPr>
            <a:spLocks/>
          </p:cNvSpPr>
          <p:nvPr/>
        </p:nvSpPr>
        <p:spPr bwMode="auto">
          <a:xfrm>
            <a:off x="2965450" y="5148263"/>
            <a:ext cx="190500" cy="77787"/>
          </a:xfrm>
          <a:custGeom>
            <a:avLst/>
            <a:gdLst>
              <a:gd name="T0" fmla="*/ 0 w 120"/>
              <a:gd name="T1" fmla="*/ 2147483647 h 49"/>
              <a:gd name="T2" fmla="*/ 0 w 120"/>
              <a:gd name="T3" fmla="*/ 2147483647 h 49"/>
              <a:gd name="T4" fmla="*/ 2147483647 w 120"/>
              <a:gd name="T5" fmla="*/ 2147483647 h 49"/>
              <a:gd name="T6" fmla="*/ 2147483647 w 120"/>
              <a:gd name="T7" fmla="*/ 0 h 49"/>
              <a:gd name="T8" fmla="*/ 0 w 120"/>
              <a:gd name="T9" fmla="*/ 2147483647 h 49"/>
              <a:gd name="T10" fmla="*/ 0 60000 65536"/>
              <a:gd name="T11" fmla="*/ 0 60000 65536"/>
              <a:gd name="T12" fmla="*/ 0 60000 65536"/>
              <a:gd name="T13" fmla="*/ 0 60000 65536"/>
              <a:gd name="T14" fmla="*/ 0 60000 65536"/>
              <a:gd name="T15" fmla="*/ 0 w 120"/>
              <a:gd name="T16" fmla="*/ 0 h 49"/>
              <a:gd name="T17" fmla="*/ 120 w 120"/>
              <a:gd name="T18" fmla="*/ 49 h 49"/>
            </a:gdLst>
            <a:ahLst/>
            <a:cxnLst>
              <a:cxn ang="T10">
                <a:pos x="T0" y="T1"/>
              </a:cxn>
              <a:cxn ang="T11">
                <a:pos x="T2" y="T3"/>
              </a:cxn>
              <a:cxn ang="T12">
                <a:pos x="T4" y="T5"/>
              </a:cxn>
              <a:cxn ang="T13">
                <a:pos x="T6" y="T7"/>
              </a:cxn>
              <a:cxn ang="T14">
                <a:pos x="T8" y="T9"/>
              </a:cxn>
            </a:cxnLst>
            <a:rect l="T15" t="T16" r="T17" b="T18"/>
            <a:pathLst>
              <a:path w="120" h="49">
                <a:moveTo>
                  <a:pt x="0" y="37"/>
                </a:moveTo>
                <a:lnTo>
                  <a:pt x="0" y="49"/>
                </a:lnTo>
                <a:lnTo>
                  <a:pt x="120" y="12"/>
                </a:lnTo>
                <a:lnTo>
                  <a:pt x="120" y="0"/>
                </a:lnTo>
                <a:lnTo>
                  <a:pt x="0" y="37"/>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281" name="Rectangle 232"/>
          <p:cNvSpPr>
            <a:spLocks noChangeArrowheads="1"/>
          </p:cNvSpPr>
          <p:nvPr/>
        </p:nvSpPr>
        <p:spPr bwMode="auto">
          <a:xfrm>
            <a:off x="8208963" y="5226050"/>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282" name="Rectangle 233"/>
          <p:cNvSpPr>
            <a:spLocks noChangeArrowheads="1"/>
          </p:cNvSpPr>
          <p:nvPr/>
        </p:nvSpPr>
        <p:spPr bwMode="auto">
          <a:xfrm>
            <a:off x="8132763" y="5226050"/>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283" name="Rectangle 234"/>
          <p:cNvSpPr>
            <a:spLocks noChangeArrowheads="1"/>
          </p:cNvSpPr>
          <p:nvPr/>
        </p:nvSpPr>
        <p:spPr bwMode="auto">
          <a:xfrm>
            <a:off x="8132763" y="5226050"/>
            <a:ext cx="7620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284" name="Line 235"/>
          <p:cNvSpPr>
            <a:spLocks noChangeShapeType="1"/>
          </p:cNvSpPr>
          <p:nvPr/>
        </p:nvSpPr>
        <p:spPr bwMode="auto">
          <a:xfrm flipH="1">
            <a:off x="7866063" y="5226050"/>
            <a:ext cx="152400" cy="1588"/>
          </a:xfrm>
          <a:prstGeom prst="line">
            <a:avLst/>
          </a:prstGeom>
          <a:noFill/>
          <a:ln w="0">
            <a:solidFill>
              <a:srgbClr val="000000"/>
            </a:solidFill>
            <a:round/>
            <a:headEnd/>
            <a:tailEnd/>
          </a:ln>
        </p:spPr>
        <p:txBody>
          <a:bodyPr/>
          <a:lstStyle/>
          <a:p>
            <a:endParaRPr lang="en-US"/>
          </a:p>
        </p:txBody>
      </p:sp>
      <p:sp>
        <p:nvSpPr>
          <p:cNvPr id="181285" name="Line 236"/>
          <p:cNvSpPr>
            <a:spLocks noChangeShapeType="1"/>
          </p:cNvSpPr>
          <p:nvPr/>
        </p:nvSpPr>
        <p:spPr bwMode="auto">
          <a:xfrm flipH="1">
            <a:off x="7599363" y="5226050"/>
            <a:ext cx="152400" cy="1588"/>
          </a:xfrm>
          <a:prstGeom prst="line">
            <a:avLst/>
          </a:prstGeom>
          <a:noFill/>
          <a:ln w="0">
            <a:solidFill>
              <a:srgbClr val="000000"/>
            </a:solidFill>
            <a:round/>
            <a:headEnd/>
            <a:tailEnd/>
          </a:ln>
        </p:spPr>
        <p:txBody>
          <a:bodyPr/>
          <a:lstStyle/>
          <a:p>
            <a:endParaRPr lang="en-US"/>
          </a:p>
        </p:txBody>
      </p:sp>
      <p:sp>
        <p:nvSpPr>
          <p:cNvPr id="181286" name="Line 237"/>
          <p:cNvSpPr>
            <a:spLocks noChangeShapeType="1"/>
          </p:cNvSpPr>
          <p:nvPr/>
        </p:nvSpPr>
        <p:spPr bwMode="auto">
          <a:xfrm flipH="1">
            <a:off x="7332663" y="5226050"/>
            <a:ext cx="152400" cy="1588"/>
          </a:xfrm>
          <a:prstGeom prst="line">
            <a:avLst/>
          </a:prstGeom>
          <a:noFill/>
          <a:ln w="0">
            <a:solidFill>
              <a:srgbClr val="000000"/>
            </a:solidFill>
            <a:round/>
            <a:headEnd/>
            <a:tailEnd/>
          </a:ln>
        </p:spPr>
        <p:txBody>
          <a:bodyPr/>
          <a:lstStyle/>
          <a:p>
            <a:endParaRPr lang="en-US"/>
          </a:p>
        </p:txBody>
      </p:sp>
      <p:sp>
        <p:nvSpPr>
          <p:cNvPr id="181287" name="Line 238"/>
          <p:cNvSpPr>
            <a:spLocks noChangeShapeType="1"/>
          </p:cNvSpPr>
          <p:nvPr/>
        </p:nvSpPr>
        <p:spPr bwMode="auto">
          <a:xfrm flipH="1">
            <a:off x="7085013" y="5226050"/>
            <a:ext cx="133350" cy="1588"/>
          </a:xfrm>
          <a:prstGeom prst="line">
            <a:avLst/>
          </a:prstGeom>
          <a:noFill/>
          <a:ln w="0">
            <a:solidFill>
              <a:srgbClr val="000000"/>
            </a:solidFill>
            <a:round/>
            <a:headEnd/>
            <a:tailEnd/>
          </a:ln>
        </p:spPr>
        <p:txBody>
          <a:bodyPr/>
          <a:lstStyle/>
          <a:p>
            <a:endParaRPr lang="en-US"/>
          </a:p>
        </p:txBody>
      </p:sp>
      <p:sp>
        <p:nvSpPr>
          <p:cNvPr id="181288" name="Line 239"/>
          <p:cNvSpPr>
            <a:spLocks noChangeShapeType="1"/>
          </p:cNvSpPr>
          <p:nvPr/>
        </p:nvSpPr>
        <p:spPr bwMode="auto">
          <a:xfrm flipH="1">
            <a:off x="6816725" y="5226050"/>
            <a:ext cx="133350" cy="1588"/>
          </a:xfrm>
          <a:prstGeom prst="line">
            <a:avLst/>
          </a:prstGeom>
          <a:noFill/>
          <a:ln w="0">
            <a:solidFill>
              <a:srgbClr val="000000"/>
            </a:solidFill>
            <a:round/>
            <a:headEnd/>
            <a:tailEnd/>
          </a:ln>
        </p:spPr>
        <p:txBody>
          <a:bodyPr/>
          <a:lstStyle/>
          <a:p>
            <a:endParaRPr lang="en-US"/>
          </a:p>
        </p:txBody>
      </p:sp>
      <p:sp>
        <p:nvSpPr>
          <p:cNvPr id="181289" name="Line 240"/>
          <p:cNvSpPr>
            <a:spLocks noChangeShapeType="1"/>
          </p:cNvSpPr>
          <p:nvPr/>
        </p:nvSpPr>
        <p:spPr bwMode="auto">
          <a:xfrm flipH="1">
            <a:off x="6550025" y="5226050"/>
            <a:ext cx="133350" cy="1588"/>
          </a:xfrm>
          <a:prstGeom prst="line">
            <a:avLst/>
          </a:prstGeom>
          <a:noFill/>
          <a:ln w="0">
            <a:solidFill>
              <a:srgbClr val="000000"/>
            </a:solidFill>
            <a:round/>
            <a:headEnd/>
            <a:tailEnd/>
          </a:ln>
        </p:spPr>
        <p:txBody>
          <a:bodyPr/>
          <a:lstStyle/>
          <a:p>
            <a:endParaRPr lang="en-US"/>
          </a:p>
        </p:txBody>
      </p:sp>
      <p:sp>
        <p:nvSpPr>
          <p:cNvPr id="181290" name="Line 241"/>
          <p:cNvSpPr>
            <a:spLocks noChangeShapeType="1"/>
          </p:cNvSpPr>
          <p:nvPr/>
        </p:nvSpPr>
        <p:spPr bwMode="auto">
          <a:xfrm flipH="1">
            <a:off x="6283325" y="5226050"/>
            <a:ext cx="133350" cy="1588"/>
          </a:xfrm>
          <a:prstGeom prst="line">
            <a:avLst/>
          </a:prstGeom>
          <a:noFill/>
          <a:ln w="0">
            <a:solidFill>
              <a:srgbClr val="000000"/>
            </a:solidFill>
            <a:round/>
            <a:headEnd/>
            <a:tailEnd/>
          </a:ln>
        </p:spPr>
        <p:txBody>
          <a:bodyPr/>
          <a:lstStyle/>
          <a:p>
            <a:endParaRPr lang="en-US"/>
          </a:p>
        </p:txBody>
      </p:sp>
      <p:sp>
        <p:nvSpPr>
          <p:cNvPr id="181291" name="Line 242"/>
          <p:cNvSpPr>
            <a:spLocks noChangeShapeType="1"/>
          </p:cNvSpPr>
          <p:nvPr/>
        </p:nvSpPr>
        <p:spPr bwMode="auto">
          <a:xfrm flipH="1">
            <a:off x="6016625" y="5226050"/>
            <a:ext cx="133350" cy="1588"/>
          </a:xfrm>
          <a:prstGeom prst="line">
            <a:avLst/>
          </a:prstGeom>
          <a:noFill/>
          <a:ln w="0">
            <a:solidFill>
              <a:srgbClr val="000000"/>
            </a:solidFill>
            <a:round/>
            <a:headEnd/>
            <a:tailEnd/>
          </a:ln>
        </p:spPr>
        <p:txBody>
          <a:bodyPr/>
          <a:lstStyle/>
          <a:p>
            <a:endParaRPr lang="en-US"/>
          </a:p>
        </p:txBody>
      </p:sp>
      <p:sp>
        <p:nvSpPr>
          <p:cNvPr id="181292" name="Line 243"/>
          <p:cNvSpPr>
            <a:spLocks noChangeShapeType="1"/>
          </p:cNvSpPr>
          <p:nvPr/>
        </p:nvSpPr>
        <p:spPr bwMode="auto">
          <a:xfrm flipH="1">
            <a:off x="5749925" y="5226050"/>
            <a:ext cx="133350" cy="1588"/>
          </a:xfrm>
          <a:prstGeom prst="line">
            <a:avLst/>
          </a:prstGeom>
          <a:noFill/>
          <a:ln w="0">
            <a:solidFill>
              <a:srgbClr val="000000"/>
            </a:solidFill>
            <a:round/>
            <a:headEnd/>
            <a:tailEnd/>
          </a:ln>
        </p:spPr>
        <p:txBody>
          <a:bodyPr/>
          <a:lstStyle/>
          <a:p>
            <a:endParaRPr lang="en-US"/>
          </a:p>
        </p:txBody>
      </p:sp>
      <p:sp>
        <p:nvSpPr>
          <p:cNvPr id="181293" name="Line 244"/>
          <p:cNvSpPr>
            <a:spLocks noChangeShapeType="1"/>
          </p:cNvSpPr>
          <p:nvPr/>
        </p:nvSpPr>
        <p:spPr bwMode="auto">
          <a:xfrm flipH="1">
            <a:off x="5481638" y="5226050"/>
            <a:ext cx="153987" cy="1588"/>
          </a:xfrm>
          <a:prstGeom prst="line">
            <a:avLst/>
          </a:prstGeom>
          <a:noFill/>
          <a:ln w="0">
            <a:solidFill>
              <a:srgbClr val="000000"/>
            </a:solidFill>
            <a:round/>
            <a:headEnd/>
            <a:tailEnd/>
          </a:ln>
        </p:spPr>
        <p:txBody>
          <a:bodyPr/>
          <a:lstStyle/>
          <a:p>
            <a:endParaRPr lang="en-US"/>
          </a:p>
        </p:txBody>
      </p:sp>
      <p:sp>
        <p:nvSpPr>
          <p:cNvPr id="181294" name="Line 245"/>
          <p:cNvSpPr>
            <a:spLocks noChangeShapeType="1"/>
          </p:cNvSpPr>
          <p:nvPr/>
        </p:nvSpPr>
        <p:spPr bwMode="auto">
          <a:xfrm flipH="1">
            <a:off x="5214938" y="5226050"/>
            <a:ext cx="152400" cy="1588"/>
          </a:xfrm>
          <a:prstGeom prst="line">
            <a:avLst/>
          </a:prstGeom>
          <a:noFill/>
          <a:ln w="0">
            <a:solidFill>
              <a:srgbClr val="000000"/>
            </a:solidFill>
            <a:round/>
            <a:headEnd/>
            <a:tailEnd/>
          </a:ln>
        </p:spPr>
        <p:txBody>
          <a:bodyPr/>
          <a:lstStyle/>
          <a:p>
            <a:endParaRPr lang="en-US"/>
          </a:p>
        </p:txBody>
      </p:sp>
      <p:sp>
        <p:nvSpPr>
          <p:cNvPr id="181295" name="Line 246"/>
          <p:cNvSpPr>
            <a:spLocks noChangeShapeType="1"/>
          </p:cNvSpPr>
          <p:nvPr/>
        </p:nvSpPr>
        <p:spPr bwMode="auto">
          <a:xfrm flipH="1">
            <a:off x="4948238" y="5226050"/>
            <a:ext cx="152400" cy="1588"/>
          </a:xfrm>
          <a:prstGeom prst="line">
            <a:avLst/>
          </a:prstGeom>
          <a:noFill/>
          <a:ln w="0">
            <a:solidFill>
              <a:srgbClr val="000000"/>
            </a:solidFill>
            <a:round/>
            <a:headEnd/>
            <a:tailEnd/>
          </a:ln>
        </p:spPr>
        <p:txBody>
          <a:bodyPr/>
          <a:lstStyle/>
          <a:p>
            <a:endParaRPr lang="en-US"/>
          </a:p>
        </p:txBody>
      </p:sp>
      <p:sp>
        <p:nvSpPr>
          <p:cNvPr id="181296" name="Line 247"/>
          <p:cNvSpPr>
            <a:spLocks noChangeShapeType="1"/>
          </p:cNvSpPr>
          <p:nvPr/>
        </p:nvSpPr>
        <p:spPr bwMode="auto">
          <a:xfrm flipH="1">
            <a:off x="4681538" y="5226050"/>
            <a:ext cx="152400" cy="1588"/>
          </a:xfrm>
          <a:prstGeom prst="line">
            <a:avLst/>
          </a:prstGeom>
          <a:noFill/>
          <a:ln w="0">
            <a:solidFill>
              <a:srgbClr val="000000"/>
            </a:solidFill>
            <a:round/>
            <a:headEnd/>
            <a:tailEnd/>
          </a:ln>
        </p:spPr>
        <p:txBody>
          <a:bodyPr/>
          <a:lstStyle/>
          <a:p>
            <a:endParaRPr lang="en-US"/>
          </a:p>
        </p:txBody>
      </p:sp>
      <p:sp>
        <p:nvSpPr>
          <p:cNvPr id="181297" name="Line 248"/>
          <p:cNvSpPr>
            <a:spLocks noChangeShapeType="1"/>
          </p:cNvSpPr>
          <p:nvPr/>
        </p:nvSpPr>
        <p:spPr bwMode="auto">
          <a:xfrm flipH="1">
            <a:off x="4414838" y="5226050"/>
            <a:ext cx="152400" cy="1588"/>
          </a:xfrm>
          <a:prstGeom prst="line">
            <a:avLst/>
          </a:prstGeom>
          <a:noFill/>
          <a:ln w="0">
            <a:solidFill>
              <a:srgbClr val="000000"/>
            </a:solidFill>
            <a:round/>
            <a:headEnd/>
            <a:tailEnd/>
          </a:ln>
        </p:spPr>
        <p:txBody>
          <a:bodyPr/>
          <a:lstStyle/>
          <a:p>
            <a:endParaRPr lang="en-US"/>
          </a:p>
        </p:txBody>
      </p:sp>
      <p:sp>
        <p:nvSpPr>
          <p:cNvPr id="181298" name="Line 249"/>
          <p:cNvSpPr>
            <a:spLocks noChangeShapeType="1"/>
          </p:cNvSpPr>
          <p:nvPr/>
        </p:nvSpPr>
        <p:spPr bwMode="auto">
          <a:xfrm flipH="1">
            <a:off x="4146550" y="5226050"/>
            <a:ext cx="153988" cy="1588"/>
          </a:xfrm>
          <a:prstGeom prst="line">
            <a:avLst/>
          </a:prstGeom>
          <a:noFill/>
          <a:ln w="0">
            <a:solidFill>
              <a:srgbClr val="000000"/>
            </a:solidFill>
            <a:round/>
            <a:headEnd/>
            <a:tailEnd/>
          </a:ln>
        </p:spPr>
        <p:txBody>
          <a:bodyPr/>
          <a:lstStyle/>
          <a:p>
            <a:endParaRPr lang="en-US"/>
          </a:p>
        </p:txBody>
      </p:sp>
      <p:sp>
        <p:nvSpPr>
          <p:cNvPr id="181299" name="Line 250"/>
          <p:cNvSpPr>
            <a:spLocks noChangeShapeType="1"/>
          </p:cNvSpPr>
          <p:nvPr/>
        </p:nvSpPr>
        <p:spPr bwMode="auto">
          <a:xfrm flipH="1">
            <a:off x="3898900" y="5226050"/>
            <a:ext cx="133350" cy="1588"/>
          </a:xfrm>
          <a:prstGeom prst="line">
            <a:avLst/>
          </a:prstGeom>
          <a:noFill/>
          <a:ln w="0">
            <a:solidFill>
              <a:srgbClr val="000000"/>
            </a:solidFill>
            <a:round/>
            <a:headEnd/>
            <a:tailEnd/>
          </a:ln>
        </p:spPr>
        <p:txBody>
          <a:bodyPr/>
          <a:lstStyle/>
          <a:p>
            <a:endParaRPr lang="en-US"/>
          </a:p>
        </p:txBody>
      </p:sp>
      <p:sp>
        <p:nvSpPr>
          <p:cNvPr id="181300" name="Line 251"/>
          <p:cNvSpPr>
            <a:spLocks noChangeShapeType="1"/>
          </p:cNvSpPr>
          <p:nvPr/>
        </p:nvSpPr>
        <p:spPr bwMode="auto">
          <a:xfrm flipH="1">
            <a:off x="3632200" y="5226050"/>
            <a:ext cx="133350" cy="1588"/>
          </a:xfrm>
          <a:prstGeom prst="line">
            <a:avLst/>
          </a:prstGeom>
          <a:noFill/>
          <a:ln w="0">
            <a:solidFill>
              <a:srgbClr val="000000"/>
            </a:solidFill>
            <a:round/>
            <a:headEnd/>
            <a:tailEnd/>
          </a:ln>
        </p:spPr>
        <p:txBody>
          <a:bodyPr/>
          <a:lstStyle/>
          <a:p>
            <a:endParaRPr lang="en-US"/>
          </a:p>
        </p:txBody>
      </p:sp>
      <p:sp>
        <p:nvSpPr>
          <p:cNvPr id="181301" name="Line 252"/>
          <p:cNvSpPr>
            <a:spLocks noChangeShapeType="1"/>
          </p:cNvSpPr>
          <p:nvPr/>
        </p:nvSpPr>
        <p:spPr bwMode="auto">
          <a:xfrm flipH="1">
            <a:off x="3365500" y="5226050"/>
            <a:ext cx="133350" cy="1588"/>
          </a:xfrm>
          <a:prstGeom prst="line">
            <a:avLst/>
          </a:prstGeom>
          <a:noFill/>
          <a:ln w="0">
            <a:solidFill>
              <a:srgbClr val="000000"/>
            </a:solidFill>
            <a:round/>
            <a:headEnd/>
            <a:tailEnd/>
          </a:ln>
        </p:spPr>
        <p:txBody>
          <a:bodyPr/>
          <a:lstStyle/>
          <a:p>
            <a:endParaRPr lang="en-US"/>
          </a:p>
        </p:txBody>
      </p:sp>
      <p:sp>
        <p:nvSpPr>
          <p:cNvPr id="181302" name="Rectangle 253"/>
          <p:cNvSpPr>
            <a:spLocks noChangeArrowheads="1"/>
          </p:cNvSpPr>
          <p:nvPr/>
        </p:nvSpPr>
        <p:spPr bwMode="auto">
          <a:xfrm>
            <a:off x="3232150" y="522605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03" name="Rectangle 254"/>
          <p:cNvSpPr>
            <a:spLocks noChangeArrowheads="1"/>
          </p:cNvSpPr>
          <p:nvPr/>
        </p:nvSpPr>
        <p:spPr bwMode="auto">
          <a:xfrm>
            <a:off x="3175000" y="522605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04" name="Rectangle 255"/>
          <p:cNvSpPr>
            <a:spLocks noChangeArrowheads="1"/>
          </p:cNvSpPr>
          <p:nvPr/>
        </p:nvSpPr>
        <p:spPr bwMode="auto">
          <a:xfrm>
            <a:off x="3175000" y="5226050"/>
            <a:ext cx="571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05" name="Rectangle 256"/>
          <p:cNvSpPr>
            <a:spLocks noChangeArrowheads="1"/>
          </p:cNvSpPr>
          <p:nvPr/>
        </p:nvSpPr>
        <p:spPr bwMode="auto">
          <a:xfrm>
            <a:off x="4032250" y="4422775"/>
            <a:ext cx="295275" cy="182563"/>
          </a:xfrm>
          <a:prstGeom prst="rect">
            <a:avLst/>
          </a:prstGeom>
          <a:noFill/>
          <a:ln w="9525">
            <a:noFill/>
            <a:miter lim="800000"/>
            <a:headEnd/>
            <a:tailEnd/>
          </a:ln>
        </p:spPr>
        <p:txBody>
          <a:bodyPr wrap="none" lIns="0" tIns="0" rIns="0" bIns="0">
            <a:spAutoFit/>
          </a:bodyPr>
          <a:lstStyle/>
          <a:p>
            <a:r>
              <a:rPr lang="en-US" sz="1200" u="none">
                <a:solidFill>
                  <a:srgbClr val="000000"/>
                </a:solidFill>
              </a:rPr>
              <a:t>fini()</a:t>
            </a:r>
            <a:endParaRPr lang="en-US" b="1" u="none"/>
          </a:p>
        </p:txBody>
      </p:sp>
      <p:sp>
        <p:nvSpPr>
          <p:cNvPr id="181306" name="Freeform 257"/>
          <p:cNvSpPr>
            <a:spLocks/>
          </p:cNvSpPr>
          <p:nvPr/>
        </p:nvSpPr>
        <p:spPr bwMode="auto">
          <a:xfrm>
            <a:off x="4281488" y="4672013"/>
            <a:ext cx="228600" cy="114300"/>
          </a:xfrm>
          <a:custGeom>
            <a:avLst/>
            <a:gdLst>
              <a:gd name="T0" fmla="*/ 0 w 144"/>
              <a:gd name="T1" fmla="*/ 2147483647 h 72"/>
              <a:gd name="T2" fmla="*/ 0 w 144"/>
              <a:gd name="T3" fmla="*/ 0 h 72"/>
              <a:gd name="T4" fmla="*/ 0 w 144"/>
              <a:gd name="T5" fmla="*/ 0 h 72"/>
              <a:gd name="T6" fmla="*/ 0 w 144"/>
              <a:gd name="T7" fmla="*/ 0 h 72"/>
              <a:gd name="T8" fmla="*/ 2147483647 w 144"/>
              <a:gd name="T9" fmla="*/ 2147483647 h 72"/>
              <a:gd name="T10" fmla="*/ 2147483647 w 144"/>
              <a:gd name="T11" fmla="*/ 2147483647 h 72"/>
              <a:gd name="T12" fmla="*/ 2147483647 w 144"/>
              <a:gd name="T13" fmla="*/ 2147483647 h 72"/>
              <a:gd name="T14" fmla="*/ 0 w 144"/>
              <a:gd name="T15" fmla="*/ 2147483647 h 72"/>
              <a:gd name="T16" fmla="*/ 0 w 144"/>
              <a:gd name="T17" fmla="*/ 2147483647 h 72"/>
              <a:gd name="T18" fmla="*/ 0 w 144"/>
              <a:gd name="T19" fmla="*/ 2147483647 h 72"/>
              <a:gd name="T20" fmla="*/ 0 w 144"/>
              <a:gd name="T21" fmla="*/ 2147483647 h 72"/>
              <a:gd name="T22" fmla="*/ 2147483647 w 144"/>
              <a:gd name="T23" fmla="*/ 2147483647 h 72"/>
              <a:gd name="T24" fmla="*/ 2147483647 w 144"/>
              <a:gd name="T25" fmla="*/ 2147483647 h 72"/>
              <a:gd name="T26" fmla="*/ 2147483647 w 144"/>
              <a:gd name="T27" fmla="*/ 2147483647 h 72"/>
              <a:gd name="T28" fmla="*/ 0 w 144"/>
              <a:gd name="T29" fmla="*/ 2147483647 h 72"/>
              <a:gd name="T30" fmla="*/ 0 w 144"/>
              <a:gd name="T31" fmla="*/ 0 h 72"/>
              <a:gd name="T32" fmla="*/ 2147483647 w 144"/>
              <a:gd name="T33" fmla="*/ 0 h 72"/>
              <a:gd name="T34" fmla="*/ 2147483647 w 144"/>
              <a:gd name="T35" fmla="*/ 2147483647 h 72"/>
              <a:gd name="T36" fmla="*/ 0 w 144"/>
              <a:gd name="T37" fmla="*/ 2147483647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72"/>
              <a:gd name="T59" fmla="*/ 144 w 144"/>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72">
                <a:moveTo>
                  <a:pt x="0" y="24"/>
                </a:moveTo>
                <a:lnTo>
                  <a:pt x="0" y="0"/>
                </a:lnTo>
                <a:lnTo>
                  <a:pt x="108" y="24"/>
                </a:lnTo>
                <a:lnTo>
                  <a:pt x="144" y="24"/>
                </a:lnTo>
                <a:lnTo>
                  <a:pt x="108" y="36"/>
                </a:lnTo>
                <a:lnTo>
                  <a:pt x="0" y="72"/>
                </a:lnTo>
                <a:lnTo>
                  <a:pt x="0" y="60"/>
                </a:lnTo>
                <a:lnTo>
                  <a:pt x="108" y="24"/>
                </a:lnTo>
                <a:lnTo>
                  <a:pt x="108" y="36"/>
                </a:lnTo>
                <a:lnTo>
                  <a:pt x="0" y="12"/>
                </a:ln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307" name="Freeform 258"/>
          <p:cNvSpPr>
            <a:spLocks/>
          </p:cNvSpPr>
          <p:nvPr/>
        </p:nvSpPr>
        <p:spPr bwMode="auto">
          <a:xfrm>
            <a:off x="4281488" y="4710113"/>
            <a:ext cx="19050" cy="57150"/>
          </a:xfrm>
          <a:custGeom>
            <a:avLst/>
            <a:gdLst>
              <a:gd name="T0" fmla="*/ 0 w 12"/>
              <a:gd name="T1" fmla="*/ 2147483647 h 36"/>
              <a:gd name="T2" fmla="*/ 0 w 12"/>
              <a:gd name="T3" fmla="*/ 0 h 36"/>
              <a:gd name="T4" fmla="*/ 2147483647 w 12"/>
              <a:gd name="T5" fmla="*/ 0 h 36"/>
              <a:gd name="T6" fmla="*/ 2147483647 w 12"/>
              <a:gd name="T7" fmla="*/ 0 h 36"/>
              <a:gd name="T8" fmla="*/ 2147483647 w 12"/>
              <a:gd name="T9" fmla="*/ 0 h 36"/>
              <a:gd name="T10" fmla="*/ 2147483647 w 12"/>
              <a:gd name="T11" fmla="*/ 2147483647 h 36"/>
              <a:gd name="T12" fmla="*/ 0 w 12"/>
              <a:gd name="T13" fmla="*/ 2147483647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0" y="36"/>
                </a:move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308" name="Freeform 259"/>
          <p:cNvSpPr>
            <a:spLocks/>
          </p:cNvSpPr>
          <p:nvPr/>
        </p:nvSpPr>
        <p:spPr bwMode="auto">
          <a:xfrm>
            <a:off x="4281488" y="4672013"/>
            <a:ext cx="171450" cy="95250"/>
          </a:xfrm>
          <a:custGeom>
            <a:avLst/>
            <a:gdLst>
              <a:gd name="T0" fmla="*/ 0 w 108"/>
              <a:gd name="T1" fmla="*/ 2147483647 h 60"/>
              <a:gd name="T2" fmla="*/ 0 w 108"/>
              <a:gd name="T3" fmla="*/ 0 h 60"/>
              <a:gd name="T4" fmla="*/ 2147483647 w 108"/>
              <a:gd name="T5" fmla="*/ 2147483647 h 60"/>
              <a:gd name="T6" fmla="*/ 0 w 108"/>
              <a:gd name="T7" fmla="*/ 2147483647 h 60"/>
              <a:gd name="T8" fmla="*/ 0 w 108"/>
              <a:gd name="T9" fmla="*/ 2147483647 h 60"/>
              <a:gd name="T10" fmla="*/ 0 60000 65536"/>
              <a:gd name="T11" fmla="*/ 0 60000 65536"/>
              <a:gd name="T12" fmla="*/ 0 60000 65536"/>
              <a:gd name="T13" fmla="*/ 0 60000 65536"/>
              <a:gd name="T14" fmla="*/ 0 60000 65536"/>
              <a:gd name="T15" fmla="*/ 0 w 108"/>
              <a:gd name="T16" fmla="*/ 0 h 60"/>
              <a:gd name="T17" fmla="*/ 108 w 108"/>
              <a:gd name="T18" fmla="*/ 60 h 60"/>
            </a:gdLst>
            <a:ahLst/>
            <a:cxnLst>
              <a:cxn ang="T10">
                <a:pos x="T0" y="T1"/>
              </a:cxn>
              <a:cxn ang="T11">
                <a:pos x="T2" y="T3"/>
              </a:cxn>
              <a:cxn ang="T12">
                <a:pos x="T4" y="T5"/>
              </a:cxn>
              <a:cxn ang="T13">
                <a:pos x="T6" y="T7"/>
              </a:cxn>
              <a:cxn ang="T14">
                <a:pos x="T8" y="T9"/>
              </a:cxn>
            </a:cxnLst>
            <a:rect l="T15" t="T16" r="T17" b="T18"/>
            <a:pathLst>
              <a:path w="108" h="60">
                <a:moveTo>
                  <a:pt x="0" y="24"/>
                </a:moveTo>
                <a:lnTo>
                  <a:pt x="0" y="0"/>
                </a:lnTo>
                <a:lnTo>
                  <a:pt x="108" y="24"/>
                </a:lnTo>
                <a:lnTo>
                  <a:pt x="0" y="60"/>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309" name="Rectangle 260"/>
          <p:cNvSpPr>
            <a:spLocks noChangeArrowheads="1"/>
          </p:cNvSpPr>
          <p:nvPr/>
        </p:nvSpPr>
        <p:spPr bwMode="auto">
          <a:xfrm>
            <a:off x="2946400" y="4710113"/>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10" name="Rectangle 261"/>
          <p:cNvSpPr>
            <a:spLocks noChangeArrowheads="1"/>
          </p:cNvSpPr>
          <p:nvPr/>
        </p:nvSpPr>
        <p:spPr bwMode="auto">
          <a:xfrm>
            <a:off x="4262438" y="471011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11" name="Rectangle 262"/>
          <p:cNvSpPr>
            <a:spLocks noChangeArrowheads="1"/>
          </p:cNvSpPr>
          <p:nvPr/>
        </p:nvSpPr>
        <p:spPr bwMode="auto">
          <a:xfrm>
            <a:off x="2946400" y="4710113"/>
            <a:ext cx="131603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12" name="Rectangle 263"/>
          <p:cNvSpPr>
            <a:spLocks noChangeArrowheads="1"/>
          </p:cNvSpPr>
          <p:nvPr/>
        </p:nvSpPr>
        <p:spPr bwMode="auto">
          <a:xfrm>
            <a:off x="2965450" y="4862513"/>
            <a:ext cx="2095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13" name="Freeform 264"/>
          <p:cNvSpPr>
            <a:spLocks/>
          </p:cNvSpPr>
          <p:nvPr/>
        </p:nvSpPr>
        <p:spPr bwMode="auto">
          <a:xfrm>
            <a:off x="2908300" y="4862513"/>
            <a:ext cx="247650" cy="76200"/>
          </a:xfrm>
          <a:custGeom>
            <a:avLst/>
            <a:gdLst>
              <a:gd name="T0" fmla="*/ 2147483647 w 156"/>
              <a:gd name="T1" fmla="*/ 2147483647 h 48"/>
              <a:gd name="T2" fmla="*/ 2147483647 w 156"/>
              <a:gd name="T3" fmla="*/ 2147483647 h 48"/>
              <a:gd name="T4" fmla="*/ 2147483647 w 156"/>
              <a:gd name="T5" fmla="*/ 0 h 48"/>
              <a:gd name="T6" fmla="*/ 2147483647 w 156"/>
              <a:gd name="T7" fmla="*/ 0 h 48"/>
              <a:gd name="T8" fmla="*/ 0 w 156"/>
              <a:gd name="T9" fmla="*/ 2147483647 h 48"/>
              <a:gd name="T10" fmla="*/ 2147483647 w 156"/>
              <a:gd name="T11" fmla="*/ 2147483647 h 48"/>
              <a:gd name="T12" fmla="*/ 2147483647 w 156"/>
              <a:gd name="T13" fmla="*/ 2147483647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156" y="48"/>
                </a:moveTo>
                <a:lnTo>
                  <a:pt x="156" y="36"/>
                </a:lnTo>
                <a:lnTo>
                  <a:pt x="36" y="0"/>
                </a:lnTo>
                <a:lnTo>
                  <a:pt x="0" y="12"/>
                </a:lnTo>
                <a:lnTo>
                  <a:pt x="36" y="12"/>
                </a:lnTo>
                <a:lnTo>
                  <a:pt x="156"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314" name="Freeform 265"/>
          <p:cNvSpPr>
            <a:spLocks/>
          </p:cNvSpPr>
          <p:nvPr/>
        </p:nvSpPr>
        <p:spPr bwMode="auto">
          <a:xfrm>
            <a:off x="2965450" y="4805363"/>
            <a:ext cx="190500" cy="76200"/>
          </a:xfrm>
          <a:custGeom>
            <a:avLst/>
            <a:gdLst>
              <a:gd name="T0" fmla="*/ 0 w 120"/>
              <a:gd name="T1" fmla="*/ 2147483647 h 48"/>
              <a:gd name="T2" fmla="*/ 0 w 120"/>
              <a:gd name="T3" fmla="*/ 2147483647 h 48"/>
              <a:gd name="T4" fmla="*/ 2147483647 w 120"/>
              <a:gd name="T5" fmla="*/ 2147483647 h 48"/>
              <a:gd name="T6" fmla="*/ 2147483647 w 120"/>
              <a:gd name="T7" fmla="*/ 0 h 48"/>
              <a:gd name="T8" fmla="*/ 0 w 120"/>
              <a:gd name="T9" fmla="*/ 2147483647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0" y="36"/>
                </a:moveTo>
                <a:lnTo>
                  <a:pt x="0" y="48"/>
                </a:lnTo>
                <a:lnTo>
                  <a:pt x="120" y="12"/>
                </a:lnTo>
                <a:lnTo>
                  <a:pt x="12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315" name="Rectangle 266"/>
          <p:cNvSpPr>
            <a:spLocks noChangeArrowheads="1"/>
          </p:cNvSpPr>
          <p:nvPr/>
        </p:nvSpPr>
        <p:spPr bwMode="auto">
          <a:xfrm>
            <a:off x="4491038" y="488156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16" name="Rectangle 267"/>
          <p:cNvSpPr>
            <a:spLocks noChangeArrowheads="1"/>
          </p:cNvSpPr>
          <p:nvPr/>
        </p:nvSpPr>
        <p:spPr bwMode="auto">
          <a:xfrm>
            <a:off x="4414838" y="488156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17" name="Rectangle 268"/>
          <p:cNvSpPr>
            <a:spLocks noChangeArrowheads="1"/>
          </p:cNvSpPr>
          <p:nvPr/>
        </p:nvSpPr>
        <p:spPr bwMode="auto">
          <a:xfrm>
            <a:off x="4414838" y="4881563"/>
            <a:ext cx="7620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18" name="Line 269"/>
          <p:cNvSpPr>
            <a:spLocks noChangeShapeType="1"/>
          </p:cNvSpPr>
          <p:nvPr/>
        </p:nvSpPr>
        <p:spPr bwMode="auto">
          <a:xfrm flipH="1">
            <a:off x="4146550" y="4881563"/>
            <a:ext cx="153988" cy="1587"/>
          </a:xfrm>
          <a:prstGeom prst="line">
            <a:avLst/>
          </a:prstGeom>
          <a:noFill/>
          <a:ln w="0">
            <a:solidFill>
              <a:srgbClr val="000000"/>
            </a:solidFill>
            <a:round/>
            <a:headEnd/>
            <a:tailEnd/>
          </a:ln>
        </p:spPr>
        <p:txBody>
          <a:bodyPr/>
          <a:lstStyle/>
          <a:p>
            <a:endParaRPr lang="en-US"/>
          </a:p>
        </p:txBody>
      </p:sp>
      <p:sp>
        <p:nvSpPr>
          <p:cNvPr id="181319" name="Line 270"/>
          <p:cNvSpPr>
            <a:spLocks noChangeShapeType="1"/>
          </p:cNvSpPr>
          <p:nvPr/>
        </p:nvSpPr>
        <p:spPr bwMode="auto">
          <a:xfrm flipH="1">
            <a:off x="3879850" y="4881563"/>
            <a:ext cx="152400" cy="1587"/>
          </a:xfrm>
          <a:prstGeom prst="line">
            <a:avLst/>
          </a:prstGeom>
          <a:noFill/>
          <a:ln w="0">
            <a:solidFill>
              <a:srgbClr val="000000"/>
            </a:solidFill>
            <a:round/>
            <a:headEnd/>
            <a:tailEnd/>
          </a:ln>
        </p:spPr>
        <p:txBody>
          <a:bodyPr/>
          <a:lstStyle/>
          <a:p>
            <a:endParaRPr lang="en-US"/>
          </a:p>
        </p:txBody>
      </p:sp>
      <p:sp>
        <p:nvSpPr>
          <p:cNvPr id="181320" name="Line 271"/>
          <p:cNvSpPr>
            <a:spLocks noChangeShapeType="1"/>
          </p:cNvSpPr>
          <p:nvPr/>
        </p:nvSpPr>
        <p:spPr bwMode="auto">
          <a:xfrm flipH="1">
            <a:off x="3632200" y="4881563"/>
            <a:ext cx="133350" cy="1587"/>
          </a:xfrm>
          <a:prstGeom prst="line">
            <a:avLst/>
          </a:prstGeom>
          <a:noFill/>
          <a:ln w="0">
            <a:solidFill>
              <a:srgbClr val="000000"/>
            </a:solidFill>
            <a:round/>
            <a:headEnd/>
            <a:tailEnd/>
          </a:ln>
        </p:spPr>
        <p:txBody>
          <a:bodyPr/>
          <a:lstStyle/>
          <a:p>
            <a:endParaRPr lang="en-US"/>
          </a:p>
        </p:txBody>
      </p:sp>
      <p:sp>
        <p:nvSpPr>
          <p:cNvPr id="181321" name="Line 272"/>
          <p:cNvSpPr>
            <a:spLocks noChangeShapeType="1"/>
          </p:cNvSpPr>
          <p:nvPr/>
        </p:nvSpPr>
        <p:spPr bwMode="auto">
          <a:xfrm flipH="1">
            <a:off x="3365500" y="4881563"/>
            <a:ext cx="133350" cy="1587"/>
          </a:xfrm>
          <a:prstGeom prst="line">
            <a:avLst/>
          </a:prstGeom>
          <a:noFill/>
          <a:ln w="0">
            <a:solidFill>
              <a:srgbClr val="000000"/>
            </a:solidFill>
            <a:round/>
            <a:headEnd/>
            <a:tailEnd/>
          </a:ln>
        </p:spPr>
        <p:txBody>
          <a:bodyPr/>
          <a:lstStyle/>
          <a:p>
            <a:endParaRPr lang="en-US"/>
          </a:p>
        </p:txBody>
      </p:sp>
      <p:sp>
        <p:nvSpPr>
          <p:cNvPr id="181322" name="Rectangle 273"/>
          <p:cNvSpPr>
            <a:spLocks noChangeArrowheads="1"/>
          </p:cNvSpPr>
          <p:nvPr/>
        </p:nvSpPr>
        <p:spPr bwMode="auto">
          <a:xfrm>
            <a:off x="3232150" y="4881563"/>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23" name="Rectangle 274"/>
          <p:cNvSpPr>
            <a:spLocks noChangeArrowheads="1"/>
          </p:cNvSpPr>
          <p:nvPr/>
        </p:nvSpPr>
        <p:spPr bwMode="auto">
          <a:xfrm>
            <a:off x="3175000" y="4881563"/>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24" name="Rectangle 275"/>
          <p:cNvSpPr>
            <a:spLocks noChangeArrowheads="1"/>
          </p:cNvSpPr>
          <p:nvPr/>
        </p:nvSpPr>
        <p:spPr bwMode="auto">
          <a:xfrm>
            <a:off x="3175000" y="4881563"/>
            <a:ext cx="571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25" name="Rectangle 276"/>
          <p:cNvSpPr>
            <a:spLocks noChangeArrowheads="1"/>
          </p:cNvSpPr>
          <p:nvPr/>
        </p:nvSpPr>
        <p:spPr bwMode="auto">
          <a:xfrm>
            <a:off x="7713663" y="4786313"/>
            <a:ext cx="608012" cy="182562"/>
          </a:xfrm>
          <a:prstGeom prst="rect">
            <a:avLst/>
          </a:prstGeom>
          <a:noFill/>
          <a:ln w="9525">
            <a:noFill/>
            <a:miter lim="800000"/>
            <a:headEnd/>
            <a:tailEnd/>
          </a:ln>
        </p:spPr>
        <p:txBody>
          <a:bodyPr wrap="none" lIns="0" tIns="0" rIns="0" bIns="0">
            <a:spAutoFit/>
          </a:bodyPr>
          <a:lstStyle/>
          <a:p>
            <a:r>
              <a:rPr lang="en-US" sz="1200" u="none">
                <a:solidFill>
                  <a:srgbClr val="000000"/>
                </a:solidFill>
              </a:rPr>
              <a:t>remove()</a:t>
            </a:r>
            <a:endParaRPr lang="en-US" b="1" u="none"/>
          </a:p>
        </p:txBody>
      </p:sp>
      <p:sp>
        <p:nvSpPr>
          <p:cNvPr id="181326" name="Freeform 277"/>
          <p:cNvSpPr>
            <a:spLocks/>
          </p:cNvSpPr>
          <p:nvPr/>
        </p:nvSpPr>
        <p:spPr bwMode="auto">
          <a:xfrm>
            <a:off x="7999413" y="4995863"/>
            <a:ext cx="171450" cy="114300"/>
          </a:xfrm>
          <a:custGeom>
            <a:avLst/>
            <a:gdLst>
              <a:gd name="T0" fmla="*/ 0 w 108"/>
              <a:gd name="T1" fmla="*/ 2147483647 h 72"/>
              <a:gd name="T2" fmla="*/ 0 w 108"/>
              <a:gd name="T3" fmla="*/ 0 h 72"/>
              <a:gd name="T4" fmla="*/ 0 w 108"/>
              <a:gd name="T5" fmla="*/ 0 h 72"/>
              <a:gd name="T6" fmla="*/ 0 w 108"/>
              <a:gd name="T7" fmla="*/ 0 h 72"/>
              <a:gd name="T8" fmla="*/ 2147483647 w 108"/>
              <a:gd name="T9" fmla="*/ 2147483647 h 72"/>
              <a:gd name="T10" fmla="*/ 2147483647 w 108"/>
              <a:gd name="T11" fmla="*/ 2147483647 h 72"/>
              <a:gd name="T12" fmla="*/ 2147483647 w 108"/>
              <a:gd name="T13" fmla="*/ 2147483647 h 72"/>
              <a:gd name="T14" fmla="*/ 0 w 108"/>
              <a:gd name="T15" fmla="*/ 2147483647 h 72"/>
              <a:gd name="T16" fmla="*/ 0 w 108"/>
              <a:gd name="T17" fmla="*/ 2147483647 h 72"/>
              <a:gd name="T18" fmla="*/ 0 w 108"/>
              <a:gd name="T19" fmla="*/ 2147483647 h 72"/>
              <a:gd name="T20" fmla="*/ 0 w 108"/>
              <a:gd name="T21" fmla="*/ 2147483647 h 72"/>
              <a:gd name="T22" fmla="*/ 2147483647 w 108"/>
              <a:gd name="T23" fmla="*/ 2147483647 h 72"/>
              <a:gd name="T24" fmla="*/ 2147483647 w 108"/>
              <a:gd name="T25" fmla="*/ 2147483647 h 72"/>
              <a:gd name="T26" fmla="*/ 2147483647 w 108"/>
              <a:gd name="T27" fmla="*/ 2147483647 h 72"/>
              <a:gd name="T28" fmla="*/ 0 w 108"/>
              <a:gd name="T29" fmla="*/ 2147483647 h 72"/>
              <a:gd name="T30" fmla="*/ 0 w 108"/>
              <a:gd name="T31" fmla="*/ 0 h 72"/>
              <a:gd name="T32" fmla="*/ 2147483647 w 108"/>
              <a:gd name="T33" fmla="*/ 0 h 72"/>
              <a:gd name="T34" fmla="*/ 2147483647 w 108"/>
              <a:gd name="T35" fmla="*/ 2147483647 h 72"/>
              <a:gd name="T36" fmla="*/ 0 w 108"/>
              <a:gd name="T37" fmla="*/ 2147483647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72"/>
              <a:gd name="T59" fmla="*/ 108 w 108"/>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72">
                <a:moveTo>
                  <a:pt x="0" y="36"/>
                </a:moveTo>
                <a:lnTo>
                  <a:pt x="0" y="0"/>
                </a:lnTo>
                <a:lnTo>
                  <a:pt x="108" y="36"/>
                </a:lnTo>
                <a:lnTo>
                  <a:pt x="108" y="48"/>
                </a:lnTo>
                <a:lnTo>
                  <a:pt x="0" y="72"/>
                </a:lnTo>
                <a:lnTo>
                  <a:pt x="0" y="60"/>
                </a:lnTo>
                <a:lnTo>
                  <a:pt x="108" y="36"/>
                </a:lnTo>
                <a:lnTo>
                  <a:pt x="108" y="48"/>
                </a:lnTo>
                <a:lnTo>
                  <a:pt x="0" y="12"/>
                </a:ln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327" name="Freeform 278"/>
          <p:cNvSpPr>
            <a:spLocks/>
          </p:cNvSpPr>
          <p:nvPr/>
        </p:nvSpPr>
        <p:spPr bwMode="auto">
          <a:xfrm>
            <a:off x="7999413" y="5053013"/>
            <a:ext cx="19050" cy="38100"/>
          </a:xfrm>
          <a:custGeom>
            <a:avLst/>
            <a:gdLst>
              <a:gd name="T0" fmla="*/ 0 w 12"/>
              <a:gd name="T1" fmla="*/ 2147483647 h 24"/>
              <a:gd name="T2" fmla="*/ 0 w 12"/>
              <a:gd name="T3" fmla="*/ 0 h 24"/>
              <a:gd name="T4" fmla="*/ 2147483647 w 12"/>
              <a:gd name="T5" fmla="*/ 0 h 24"/>
              <a:gd name="T6" fmla="*/ 2147483647 w 12"/>
              <a:gd name="T7" fmla="*/ 0 h 24"/>
              <a:gd name="T8" fmla="*/ 2147483647 w 12"/>
              <a:gd name="T9" fmla="*/ 0 h 24"/>
              <a:gd name="T10" fmla="*/ 2147483647 w 12"/>
              <a:gd name="T11" fmla="*/ 2147483647 h 24"/>
              <a:gd name="T12" fmla="*/ 0 w 12"/>
              <a:gd name="T13" fmla="*/ 2147483647 h 24"/>
              <a:gd name="T14" fmla="*/ 0 60000 65536"/>
              <a:gd name="T15" fmla="*/ 0 60000 65536"/>
              <a:gd name="T16" fmla="*/ 0 60000 65536"/>
              <a:gd name="T17" fmla="*/ 0 60000 65536"/>
              <a:gd name="T18" fmla="*/ 0 60000 65536"/>
              <a:gd name="T19" fmla="*/ 0 60000 65536"/>
              <a:gd name="T20" fmla="*/ 0 60000 65536"/>
              <a:gd name="T21" fmla="*/ 0 w 12"/>
              <a:gd name="T22" fmla="*/ 0 h 24"/>
              <a:gd name="T23" fmla="*/ 12 w 1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4">
                <a:moveTo>
                  <a:pt x="0" y="24"/>
                </a:move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328" name="Freeform 279"/>
          <p:cNvSpPr>
            <a:spLocks/>
          </p:cNvSpPr>
          <p:nvPr/>
        </p:nvSpPr>
        <p:spPr bwMode="auto">
          <a:xfrm>
            <a:off x="7999413" y="4995863"/>
            <a:ext cx="171450" cy="95250"/>
          </a:xfrm>
          <a:custGeom>
            <a:avLst/>
            <a:gdLst>
              <a:gd name="T0" fmla="*/ 0 w 108"/>
              <a:gd name="T1" fmla="*/ 2147483647 h 60"/>
              <a:gd name="T2" fmla="*/ 0 w 108"/>
              <a:gd name="T3" fmla="*/ 0 h 60"/>
              <a:gd name="T4" fmla="*/ 2147483647 w 108"/>
              <a:gd name="T5" fmla="*/ 2147483647 h 60"/>
              <a:gd name="T6" fmla="*/ 0 w 108"/>
              <a:gd name="T7" fmla="*/ 2147483647 h 60"/>
              <a:gd name="T8" fmla="*/ 0 w 108"/>
              <a:gd name="T9" fmla="*/ 2147483647 h 60"/>
              <a:gd name="T10" fmla="*/ 0 60000 65536"/>
              <a:gd name="T11" fmla="*/ 0 60000 65536"/>
              <a:gd name="T12" fmla="*/ 0 60000 65536"/>
              <a:gd name="T13" fmla="*/ 0 60000 65536"/>
              <a:gd name="T14" fmla="*/ 0 60000 65536"/>
              <a:gd name="T15" fmla="*/ 0 w 108"/>
              <a:gd name="T16" fmla="*/ 0 h 60"/>
              <a:gd name="T17" fmla="*/ 108 w 108"/>
              <a:gd name="T18" fmla="*/ 60 h 60"/>
            </a:gdLst>
            <a:ahLst/>
            <a:cxnLst>
              <a:cxn ang="T10">
                <a:pos x="T0" y="T1"/>
              </a:cxn>
              <a:cxn ang="T11">
                <a:pos x="T2" y="T3"/>
              </a:cxn>
              <a:cxn ang="T12">
                <a:pos x="T4" y="T5"/>
              </a:cxn>
              <a:cxn ang="T13">
                <a:pos x="T6" y="T7"/>
              </a:cxn>
              <a:cxn ang="T14">
                <a:pos x="T8" y="T9"/>
              </a:cxn>
            </a:cxnLst>
            <a:rect l="T15" t="T16" r="T17" b="T18"/>
            <a:pathLst>
              <a:path w="108" h="60">
                <a:moveTo>
                  <a:pt x="0" y="36"/>
                </a:moveTo>
                <a:lnTo>
                  <a:pt x="0" y="0"/>
                </a:lnTo>
                <a:lnTo>
                  <a:pt x="108" y="36"/>
                </a:lnTo>
                <a:lnTo>
                  <a:pt x="0" y="6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329" name="Rectangle 280"/>
          <p:cNvSpPr>
            <a:spLocks noChangeArrowheads="1"/>
          </p:cNvSpPr>
          <p:nvPr/>
        </p:nvSpPr>
        <p:spPr bwMode="auto">
          <a:xfrm>
            <a:off x="2946400" y="5053013"/>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30" name="Rectangle 281"/>
          <p:cNvSpPr>
            <a:spLocks noChangeArrowheads="1"/>
          </p:cNvSpPr>
          <p:nvPr/>
        </p:nvSpPr>
        <p:spPr bwMode="auto">
          <a:xfrm>
            <a:off x="7980363" y="5053013"/>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31" name="Rectangle 282"/>
          <p:cNvSpPr>
            <a:spLocks noChangeArrowheads="1"/>
          </p:cNvSpPr>
          <p:nvPr/>
        </p:nvSpPr>
        <p:spPr bwMode="auto">
          <a:xfrm>
            <a:off x="2946400" y="5053013"/>
            <a:ext cx="5033963"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32" name="Rectangle 283"/>
          <p:cNvSpPr>
            <a:spLocks noChangeArrowheads="1"/>
          </p:cNvSpPr>
          <p:nvPr/>
        </p:nvSpPr>
        <p:spPr bwMode="auto">
          <a:xfrm>
            <a:off x="8189913" y="4995863"/>
            <a:ext cx="363537" cy="2873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81333" name="Rectangle 284"/>
          <p:cNvSpPr>
            <a:spLocks noChangeArrowheads="1"/>
          </p:cNvSpPr>
          <p:nvPr/>
        </p:nvSpPr>
        <p:spPr bwMode="auto">
          <a:xfrm>
            <a:off x="8189913" y="4995863"/>
            <a:ext cx="382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34" name="Rectangle 285"/>
          <p:cNvSpPr>
            <a:spLocks noChangeArrowheads="1"/>
          </p:cNvSpPr>
          <p:nvPr/>
        </p:nvSpPr>
        <p:spPr bwMode="auto">
          <a:xfrm>
            <a:off x="8553450" y="4995863"/>
            <a:ext cx="19050" cy="3063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35" name="Rectangle 286"/>
          <p:cNvSpPr>
            <a:spLocks noChangeArrowheads="1"/>
          </p:cNvSpPr>
          <p:nvPr/>
        </p:nvSpPr>
        <p:spPr bwMode="auto">
          <a:xfrm>
            <a:off x="8189913" y="5283200"/>
            <a:ext cx="36353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36" name="Rectangle 287"/>
          <p:cNvSpPr>
            <a:spLocks noChangeArrowheads="1"/>
          </p:cNvSpPr>
          <p:nvPr/>
        </p:nvSpPr>
        <p:spPr bwMode="auto">
          <a:xfrm>
            <a:off x="8189913" y="4995863"/>
            <a:ext cx="19050" cy="28733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37" name="Rectangle 288"/>
          <p:cNvSpPr>
            <a:spLocks noChangeArrowheads="1"/>
          </p:cNvSpPr>
          <p:nvPr/>
        </p:nvSpPr>
        <p:spPr bwMode="auto">
          <a:xfrm>
            <a:off x="2965450" y="6142038"/>
            <a:ext cx="2095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38" name="Freeform 289"/>
          <p:cNvSpPr>
            <a:spLocks/>
          </p:cNvSpPr>
          <p:nvPr/>
        </p:nvSpPr>
        <p:spPr bwMode="auto">
          <a:xfrm>
            <a:off x="2908300" y="6142038"/>
            <a:ext cx="247650" cy="76200"/>
          </a:xfrm>
          <a:custGeom>
            <a:avLst/>
            <a:gdLst>
              <a:gd name="T0" fmla="*/ 2147483647 w 156"/>
              <a:gd name="T1" fmla="*/ 2147483647 h 48"/>
              <a:gd name="T2" fmla="*/ 2147483647 w 156"/>
              <a:gd name="T3" fmla="*/ 2147483647 h 48"/>
              <a:gd name="T4" fmla="*/ 2147483647 w 156"/>
              <a:gd name="T5" fmla="*/ 0 h 48"/>
              <a:gd name="T6" fmla="*/ 2147483647 w 156"/>
              <a:gd name="T7" fmla="*/ 0 h 48"/>
              <a:gd name="T8" fmla="*/ 0 w 156"/>
              <a:gd name="T9" fmla="*/ 2147483647 h 48"/>
              <a:gd name="T10" fmla="*/ 2147483647 w 156"/>
              <a:gd name="T11" fmla="*/ 2147483647 h 48"/>
              <a:gd name="T12" fmla="*/ 2147483647 w 156"/>
              <a:gd name="T13" fmla="*/ 2147483647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156" y="48"/>
                </a:moveTo>
                <a:lnTo>
                  <a:pt x="156" y="36"/>
                </a:lnTo>
                <a:lnTo>
                  <a:pt x="36" y="0"/>
                </a:lnTo>
                <a:lnTo>
                  <a:pt x="0" y="12"/>
                </a:lnTo>
                <a:lnTo>
                  <a:pt x="36" y="12"/>
                </a:lnTo>
                <a:lnTo>
                  <a:pt x="156"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339" name="Freeform 290"/>
          <p:cNvSpPr>
            <a:spLocks/>
          </p:cNvSpPr>
          <p:nvPr/>
        </p:nvSpPr>
        <p:spPr bwMode="auto">
          <a:xfrm>
            <a:off x="2965450" y="6084888"/>
            <a:ext cx="190500" cy="76200"/>
          </a:xfrm>
          <a:custGeom>
            <a:avLst/>
            <a:gdLst>
              <a:gd name="T0" fmla="*/ 0 w 120"/>
              <a:gd name="T1" fmla="*/ 2147483647 h 48"/>
              <a:gd name="T2" fmla="*/ 0 w 120"/>
              <a:gd name="T3" fmla="*/ 2147483647 h 48"/>
              <a:gd name="T4" fmla="*/ 2147483647 w 120"/>
              <a:gd name="T5" fmla="*/ 2147483647 h 48"/>
              <a:gd name="T6" fmla="*/ 2147483647 w 120"/>
              <a:gd name="T7" fmla="*/ 0 h 48"/>
              <a:gd name="T8" fmla="*/ 0 w 120"/>
              <a:gd name="T9" fmla="*/ 2147483647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0" y="36"/>
                </a:moveTo>
                <a:lnTo>
                  <a:pt x="0" y="48"/>
                </a:lnTo>
                <a:lnTo>
                  <a:pt x="120" y="12"/>
                </a:lnTo>
                <a:lnTo>
                  <a:pt x="12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340" name="Rectangle 291"/>
          <p:cNvSpPr>
            <a:spLocks noChangeArrowheads="1"/>
          </p:cNvSpPr>
          <p:nvPr/>
        </p:nvSpPr>
        <p:spPr bwMode="auto">
          <a:xfrm>
            <a:off x="8208963" y="6161088"/>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41" name="Rectangle 292"/>
          <p:cNvSpPr>
            <a:spLocks noChangeArrowheads="1"/>
          </p:cNvSpPr>
          <p:nvPr/>
        </p:nvSpPr>
        <p:spPr bwMode="auto">
          <a:xfrm>
            <a:off x="8132763" y="6161088"/>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42" name="Rectangle 293"/>
          <p:cNvSpPr>
            <a:spLocks noChangeArrowheads="1"/>
          </p:cNvSpPr>
          <p:nvPr/>
        </p:nvSpPr>
        <p:spPr bwMode="auto">
          <a:xfrm>
            <a:off x="8132763" y="6161088"/>
            <a:ext cx="7620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43" name="Line 294"/>
          <p:cNvSpPr>
            <a:spLocks noChangeShapeType="1"/>
          </p:cNvSpPr>
          <p:nvPr/>
        </p:nvSpPr>
        <p:spPr bwMode="auto">
          <a:xfrm flipH="1">
            <a:off x="7866063" y="6161088"/>
            <a:ext cx="152400" cy="1587"/>
          </a:xfrm>
          <a:prstGeom prst="line">
            <a:avLst/>
          </a:prstGeom>
          <a:noFill/>
          <a:ln w="0">
            <a:solidFill>
              <a:srgbClr val="000000"/>
            </a:solidFill>
            <a:round/>
            <a:headEnd/>
            <a:tailEnd/>
          </a:ln>
        </p:spPr>
        <p:txBody>
          <a:bodyPr/>
          <a:lstStyle/>
          <a:p>
            <a:endParaRPr lang="en-US"/>
          </a:p>
        </p:txBody>
      </p:sp>
      <p:sp>
        <p:nvSpPr>
          <p:cNvPr id="181344" name="Line 295"/>
          <p:cNvSpPr>
            <a:spLocks noChangeShapeType="1"/>
          </p:cNvSpPr>
          <p:nvPr/>
        </p:nvSpPr>
        <p:spPr bwMode="auto">
          <a:xfrm flipH="1">
            <a:off x="7599363" y="6161088"/>
            <a:ext cx="152400" cy="1587"/>
          </a:xfrm>
          <a:prstGeom prst="line">
            <a:avLst/>
          </a:prstGeom>
          <a:noFill/>
          <a:ln w="0">
            <a:solidFill>
              <a:srgbClr val="000000"/>
            </a:solidFill>
            <a:round/>
            <a:headEnd/>
            <a:tailEnd/>
          </a:ln>
        </p:spPr>
        <p:txBody>
          <a:bodyPr/>
          <a:lstStyle/>
          <a:p>
            <a:endParaRPr lang="en-US"/>
          </a:p>
        </p:txBody>
      </p:sp>
      <p:sp>
        <p:nvSpPr>
          <p:cNvPr id="181345" name="Line 296"/>
          <p:cNvSpPr>
            <a:spLocks noChangeShapeType="1"/>
          </p:cNvSpPr>
          <p:nvPr/>
        </p:nvSpPr>
        <p:spPr bwMode="auto">
          <a:xfrm flipH="1">
            <a:off x="7332663" y="6161088"/>
            <a:ext cx="152400" cy="1587"/>
          </a:xfrm>
          <a:prstGeom prst="line">
            <a:avLst/>
          </a:prstGeom>
          <a:noFill/>
          <a:ln w="0">
            <a:solidFill>
              <a:srgbClr val="000000"/>
            </a:solidFill>
            <a:round/>
            <a:headEnd/>
            <a:tailEnd/>
          </a:ln>
        </p:spPr>
        <p:txBody>
          <a:bodyPr/>
          <a:lstStyle/>
          <a:p>
            <a:endParaRPr lang="en-US"/>
          </a:p>
        </p:txBody>
      </p:sp>
      <p:sp>
        <p:nvSpPr>
          <p:cNvPr id="181346" name="Line 297"/>
          <p:cNvSpPr>
            <a:spLocks noChangeShapeType="1"/>
          </p:cNvSpPr>
          <p:nvPr/>
        </p:nvSpPr>
        <p:spPr bwMode="auto">
          <a:xfrm flipH="1">
            <a:off x="7085013" y="6161088"/>
            <a:ext cx="133350" cy="1587"/>
          </a:xfrm>
          <a:prstGeom prst="line">
            <a:avLst/>
          </a:prstGeom>
          <a:noFill/>
          <a:ln w="0">
            <a:solidFill>
              <a:srgbClr val="000000"/>
            </a:solidFill>
            <a:round/>
            <a:headEnd/>
            <a:tailEnd/>
          </a:ln>
        </p:spPr>
        <p:txBody>
          <a:bodyPr/>
          <a:lstStyle/>
          <a:p>
            <a:endParaRPr lang="en-US"/>
          </a:p>
        </p:txBody>
      </p:sp>
      <p:sp>
        <p:nvSpPr>
          <p:cNvPr id="181347" name="Line 298"/>
          <p:cNvSpPr>
            <a:spLocks noChangeShapeType="1"/>
          </p:cNvSpPr>
          <p:nvPr/>
        </p:nvSpPr>
        <p:spPr bwMode="auto">
          <a:xfrm flipH="1">
            <a:off x="6816725" y="6161088"/>
            <a:ext cx="133350" cy="1587"/>
          </a:xfrm>
          <a:prstGeom prst="line">
            <a:avLst/>
          </a:prstGeom>
          <a:noFill/>
          <a:ln w="0">
            <a:solidFill>
              <a:srgbClr val="000000"/>
            </a:solidFill>
            <a:round/>
            <a:headEnd/>
            <a:tailEnd/>
          </a:ln>
        </p:spPr>
        <p:txBody>
          <a:bodyPr/>
          <a:lstStyle/>
          <a:p>
            <a:endParaRPr lang="en-US"/>
          </a:p>
        </p:txBody>
      </p:sp>
      <p:sp>
        <p:nvSpPr>
          <p:cNvPr id="181348" name="Line 299"/>
          <p:cNvSpPr>
            <a:spLocks noChangeShapeType="1"/>
          </p:cNvSpPr>
          <p:nvPr/>
        </p:nvSpPr>
        <p:spPr bwMode="auto">
          <a:xfrm flipH="1">
            <a:off x="6550025" y="6161088"/>
            <a:ext cx="133350" cy="1587"/>
          </a:xfrm>
          <a:prstGeom prst="line">
            <a:avLst/>
          </a:prstGeom>
          <a:noFill/>
          <a:ln w="0">
            <a:solidFill>
              <a:srgbClr val="000000"/>
            </a:solidFill>
            <a:round/>
            <a:headEnd/>
            <a:tailEnd/>
          </a:ln>
        </p:spPr>
        <p:txBody>
          <a:bodyPr/>
          <a:lstStyle/>
          <a:p>
            <a:endParaRPr lang="en-US"/>
          </a:p>
        </p:txBody>
      </p:sp>
      <p:sp>
        <p:nvSpPr>
          <p:cNvPr id="181349" name="Line 300"/>
          <p:cNvSpPr>
            <a:spLocks noChangeShapeType="1"/>
          </p:cNvSpPr>
          <p:nvPr/>
        </p:nvSpPr>
        <p:spPr bwMode="auto">
          <a:xfrm flipH="1">
            <a:off x="6283325" y="6161088"/>
            <a:ext cx="133350" cy="1587"/>
          </a:xfrm>
          <a:prstGeom prst="line">
            <a:avLst/>
          </a:prstGeom>
          <a:noFill/>
          <a:ln w="0">
            <a:solidFill>
              <a:srgbClr val="000000"/>
            </a:solidFill>
            <a:round/>
            <a:headEnd/>
            <a:tailEnd/>
          </a:ln>
        </p:spPr>
        <p:txBody>
          <a:bodyPr/>
          <a:lstStyle/>
          <a:p>
            <a:endParaRPr lang="en-US"/>
          </a:p>
        </p:txBody>
      </p:sp>
      <p:sp>
        <p:nvSpPr>
          <p:cNvPr id="181350" name="Line 301"/>
          <p:cNvSpPr>
            <a:spLocks noChangeShapeType="1"/>
          </p:cNvSpPr>
          <p:nvPr/>
        </p:nvSpPr>
        <p:spPr bwMode="auto">
          <a:xfrm flipH="1">
            <a:off x="6016625" y="6161088"/>
            <a:ext cx="133350" cy="1587"/>
          </a:xfrm>
          <a:prstGeom prst="line">
            <a:avLst/>
          </a:prstGeom>
          <a:noFill/>
          <a:ln w="0">
            <a:solidFill>
              <a:srgbClr val="000000"/>
            </a:solidFill>
            <a:round/>
            <a:headEnd/>
            <a:tailEnd/>
          </a:ln>
        </p:spPr>
        <p:txBody>
          <a:bodyPr/>
          <a:lstStyle/>
          <a:p>
            <a:endParaRPr lang="en-US"/>
          </a:p>
        </p:txBody>
      </p:sp>
      <p:sp>
        <p:nvSpPr>
          <p:cNvPr id="181351" name="Line 302"/>
          <p:cNvSpPr>
            <a:spLocks noChangeShapeType="1"/>
          </p:cNvSpPr>
          <p:nvPr/>
        </p:nvSpPr>
        <p:spPr bwMode="auto">
          <a:xfrm flipH="1">
            <a:off x="5749925" y="6161088"/>
            <a:ext cx="133350" cy="1587"/>
          </a:xfrm>
          <a:prstGeom prst="line">
            <a:avLst/>
          </a:prstGeom>
          <a:noFill/>
          <a:ln w="0">
            <a:solidFill>
              <a:srgbClr val="000000"/>
            </a:solidFill>
            <a:round/>
            <a:headEnd/>
            <a:tailEnd/>
          </a:ln>
        </p:spPr>
        <p:txBody>
          <a:bodyPr/>
          <a:lstStyle/>
          <a:p>
            <a:endParaRPr lang="en-US"/>
          </a:p>
        </p:txBody>
      </p:sp>
      <p:sp>
        <p:nvSpPr>
          <p:cNvPr id="181352" name="Line 303"/>
          <p:cNvSpPr>
            <a:spLocks noChangeShapeType="1"/>
          </p:cNvSpPr>
          <p:nvPr/>
        </p:nvSpPr>
        <p:spPr bwMode="auto">
          <a:xfrm flipH="1">
            <a:off x="5481638" y="6161088"/>
            <a:ext cx="153987" cy="1587"/>
          </a:xfrm>
          <a:prstGeom prst="line">
            <a:avLst/>
          </a:prstGeom>
          <a:noFill/>
          <a:ln w="0">
            <a:solidFill>
              <a:srgbClr val="000000"/>
            </a:solidFill>
            <a:round/>
            <a:headEnd/>
            <a:tailEnd/>
          </a:ln>
        </p:spPr>
        <p:txBody>
          <a:bodyPr/>
          <a:lstStyle/>
          <a:p>
            <a:endParaRPr lang="en-US"/>
          </a:p>
        </p:txBody>
      </p:sp>
      <p:sp>
        <p:nvSpPr>
          <p:cNvPr id="181353" name="Line 304"/>
          <p:cNvSpPr>
            <a:spLocks noChangeShapeType="1"/>
          </p:cNvSpPr>
          <p:nvPr/>
        </p:nvSpPr>
        <p:spPr bwMode="auto">
          <a:xfrm flipH="1">
            <a:off x="5214938" y="6161088"/>
            <a:ext cx="152400" cy="1587"/>
          </a:xfrm>
          <a:prstGeom prst="line">
            <a:avLst/>
          </a:prstGeom>
          <a:noFill/>
          <a:ln w="0">
            <a:solidFill>
              <a:srgbClr val="000000"/>
            </a:solidFill>
            <a:round/>
            <a:headEnd/>
            <a:tailEnd/>
          </a:ln>
        </p:spPr>
        <p:txBody>
          <a:bodyPr/>
          <a:lstStyle/>
          <a:p>
            <a:endParaRPr lang="en-US"/>
          </a:p>
        </p:txBody>
      </p:sp>
      <p:sp>
        <p:nvSpPr>
          <p:cNvPr id="181354" name="Line 305"/>
          <p:cNvSpPr>
            <a:spLocks noChangeShapeType="1"/>
          </p:cNvSpPr>
          <p:nvPr/>
        </p:nvSpPr>
        <p:spPr bwMode="auto">
          <a:xfrm flipH="1">
            <a:off x="4948238" y="6161088"/>
            <a:ext cx="152400" cy="1587"/>
          </a:xfrm>
          <a:prstGeom prst="line">
            <a:avLst/>
          </a:prstGeom>
          <a:noFill/>
          <a:ln w="0">
            <a:solidFill>
              <a:srgbClr val="000000"/>
            </a:solidFill>
            <a:round/>
            <a:headEnd/>
            <a:tailEnd/>
          </a:ln>
        </p:spPr>
        <p:txBody>
          <a:bodyPr/>
          <a:lstStyle/>
          <a:p>
            <a:endParaRPr lang="en-US"/>
          </a:p>
        </p:txBody>
      </p:sp>
      <p:sp>
        <p:nvSpPr>
          <p:cNvPr id="181355" name="Line 306"/>
          <p:cNvSpPr>
            <a:spLocks noChangeShapeType="1"/>
          </p:cNvSpPr>
          <p:nvPr/>
        </p:nvSpPr>
        <p:spPr bwMode="auto">
          <a:xfrm flipH="1">
            <a:off x="4681538" y="6161088"/>
            <a:ext cx="152400" cy="1587"/>
          </a:xfrm>
          <a:prstGeom prst="line">
            <a:avLst/>
          </a:prstGeom>
          <a:noFill/>
          <a:ln w="0">
            <a:solidFill>
              <a:srgbClr val="000000"/>
            </a:solidFill>
            <a:round/>
            <a:headEnd/>
            <a:tailEnd/>
          </a:ln>
        </p:spPr>
        <p:txBody>
          <a:bodyPr/>
          <a:lstStyle/>
          <a:p>
            <a:endParaRPr lang="en-US"/>
          </a:p>
        </p:txBody>
      </p:sp>
      <p:sp>
        <p:nvSpPr>
          <p:cNvPr id="181356" name="Line 307"/>
          <p:cNvSpPr>
            <a:spLocks noChangeShapeType="1"/>
          </p:cNvSpPr>
          <p:nvPr/>
        </p:nvSpPr>
        <p:spPr bwMode="auto">
          <a:xfrm flipH="1">
            <a:off x="4414838" y="6161088"/>
            <a:ext cx="152400" cy="1587"/>
          </a:xfrm>
          <a:prstGeom prst="line">
            <a:avLst/>
          </a:prstGeom>
          <a:noFill/>
          <a:ln w="0">
            <a:solidFill>
              <a:srgbClr val="000000"/>
            </a:solidFill>
            <a:round/>
            <a:headEnd/>
            <a:tailEnd/>
          </a:ln>
        </p:spPr>
        <p:txBody>
          <a:bodyPr/>
          <a:lstStyle/>
          <a:p>
            <a:endParaRPr lang="en-US"/>
          </a:p>
        </p:txBody>
      </p:sp>
      <p:sp>
        <p:nvSpPr>
          <p:cNvPr id="181357" name="Line 308"/>
          <p:cNvSpPr>
            <a:spLocks noChangeShapeType="1"/>
          </p:cNvSpPr>
          <p:nvPr/>
        </p:nvSpPr>
        <p:spPr bwMode="auto">
          <a:xfrm flipH="1">
            <a:off x="4146550" y="6161088"/>
            <a:ext cx="153988" cy="1587"/>
          </a:xfrm>
          <a:prstGeom prst="line">
            <a:avLst/>
          </a:prstGeom>
          <a:noFill/>
          <a:ln w="0">
            <a:solidFill>
              <a:srgbClr val="000000"/>
            </a:solidFill>
            <a:round/>
            <a:headEnd/>
            <a:tailEnd/>
          </a:ln>
        </p:spPr>
        <p:txBody>
          <a:bodyPr/>
          <a:lstStyle/>
          <a:p>
            <a:endParaRPr lang="en-US"/>
          </a:p>
        </p:txBody>
      </p:sp>
      <p:sp>
        <p:nvSpPr>
          <p:cNvPr id="181358" name="Line 309"/>
          <p:cNvSpPr>
            <a:spLocks noChangeShapeType="1"/>
          </p:cNvSpPr>
          <p:nvPr/>
        </p:nvSpPr>
        <p:spPr bwMode="auto">
          <a:xfrm flipH="1">
            <a:off x="3898900" y="6161088"/>
            <a:ext cx="133350" cy="1587"/>
          </a:xfrm>
          <a:prstGeom prst="line">
            <a:avLst/>
          </a:prstGeom>
          <a:noFill/>
          <a:ln w="0">
            <a:solidFill>
              <a:srgbClr val="000000"/>
            </a:solidFill>
            <a:round/>
            <a:headEnd/>
            <a:tailEnd/>
          </a:ln>
        </p:spPr>
        <p:txBody>
          <a:bodyPr/>
          <a:lstStyle/>
          <a:p>
            <a:endParaRPr lang="en-US"/>
          </a:p>
        </p:txBody>
      </p:sp>
      <p:sp>
        <p:nvSpPr>
          <p:cNvPr id="181359" name="Line 310"/>
          <p:cNvSpPr>
            <a:spLocks noChangeShapeType="1"/>
          </p:cNvSpPr>
          <p:nvPr/>
        </p:nvSpPr>
        <p:spPr bwMode="auto">
          <a:xfrm flipH="1">
            <a:off x="3632200" y="6161088"/>
            <a:ext cx="133350" cy="1587"/>
          </a:xfrm>
          <a:prstGeom prst="line">
            <a:avLst/>
          </a:prstGeom>
          <a:noFill/>
          <a:ln w="0">
            <a:solidFill>
              <a:srgbClr val="000000"/>
            </a:solidFill>
            <a:round/>
            <a:headEnd/>
            <a:tailEnd/>
          </a:ln>
        </p:spPr>
        <p:txBody>
          <a:bodyPr/>
          <a:lstStyle/>
          <a:p>
            <a:endParaRPr lang="en-US"/>
          </a:p>
        </p:txBody>
      </p:sp>
      <p:sp>
        <p:nvSpPr>
          <p:cNvPr id="181360" name="Line 311"/>
          <p:cNvSpPr>
            <a:spLocks noChangeShapeType="1"/>
          </p:cNvSpPr>
          <p:nvPr/>
        </p:nvSpPr>
        <p:spPr bwMode="auto">
          <a:xfrm flipH="1">
            <a:off x="3365500" y="6161088"/>
            <a:ext cx="133350" cy="1587"/>
          </a:xfrm>
          <a:prstGeom prst="line">
            <a:avLst/>
          </a:prstGeom>
          <a:noFill/>
          <a:ln w="0">
            <a:solidFill>
              <a:srgbClr val="000000"/>
            </a:solidFill>
            <a:round/>
            <a:headEnd/>
            <a:tailEnd/>
          </a:ln>
        </p:spPr>
        <p:txBody>
          <a:bodyPr/>
          <a:lstStyle/>
          <a:p>
            <a:endParaRPr lang="en-US"/>
          </a:p>
        </p:txBody>
      </p:sp>
      <p:sp>
        <p:nvSpPr>
          <p:cNvPr id="181361" name="Rectangle 312"/>
          <p:cNvSpPr>
            <a:spLocks noChangeArrowheads="1"/>
          </p:cNvSpPr>
          <p:nvPr/>
        </p:nvSpPr>
        <p:spPr bwMode="auto">
          <a:xfrm>
            <a:off x="3232150" y="6161088"/>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62" name="Rectangle 313"/>
          <p:cNvSpPr>
            <a:spLocks noChangeArrowheads="1"/>
          </p:cNvSpPr>
          <p:nvPr/>
        </p:nvSpPr>
        <p:spPr bwMode="auto">
          <a:xfrm>
            <a:off x="3175000" y="6161088"/>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63" name="Rectangle 314"/>
          <p:cNvSpPr>
            <a:spLocks noChangeArrowheads="1"/>
          </p:cNvSpPr>
          <p:nvPr/>
        </p:nvSpPr>
        <p:spPr bwMode="auto">
          <a:xfrm>
            <a:off x="3175000" y="6161088"/>
            <a:ext cx="571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64" name="Freeform 315"/>
          <p:cNvSpPr>
            <a:spLocks/>
          </p:cNvSpPr>
          <p:nvPr/>
        </p:nvSpPr>
        <p:spPr bwMode="auto">
          <a:xfrm>
            <a:off x="6283325" y="5530850"/>
            <a:ext cx="228600" cy="114300"/>
          </a:xfrm>
          <a:custGeom>
            <a:avLst/>
            <a:gdLst>
              <a:gd name="T0" fmla="*/ 0 w 144"/>
              <a:gd name="T1" fmla="*/ 2147483647 h 72"/>
              <a:gd name="T2" fmla="*/ 0 w 144"/>
              <a:gd name="T3" fmla="*/ 0 h 72"/>
              <a:gd name="T4" fmla="*/ 0 w 144"/>
              <a:gd name="T5" fmla="*/ 0 h 72"/>
              <a:gd name="T6" fmla="*/ 0 w 144"/>
              <a:gd name="T7" fmla="*/ 0 h 72"/>
              <a:gd name="T8" fmla="*/ 2147483647 w 144"/>
              <a:gd name="T9" fmla="*/ 2147483647 h 72"/>
              <a:gd name="T10" fmla="*/ 2147483647 w 144"/>
              <a:gd name="T11" fmla="*/ 2147483647 h 72"/>
              <a:gd name="T12" fmla="*/ 2147483647 w 144"/>
              <a:gd name="T13" fmla="*/ 2147483647 h 72"/>
              <a:gd name="T14" fmla="*/ 0 w 144"/>
              <a:gd name="T15" fmla="*/ 2147483647 h 72"/>
              <a:gd name="T16" fmla="*/ 0 w 144"/>
              <a:gd name="T17" fmla="*/ 2147483647 h 72"/>
              <a:gd name="T18" fmla="*/ 0 w 144"/>
              <a:gd name="T19" fmla="*/ 2147483647 h 72"/>
              <a:gd name="T20" fmla="*/ 0 w 144"/>
              <a:gd name="T21" fmla="*/ 2147483647 h 72"/>
              <a:gd name="T22" fmla="*/ 2147483647 w 144"/>
              <a:gd name="T23" fmla="*/ 2147483647 h 72"/>
              <a:gd name="T24" fmla="*/ 2147483647 w 144"/>
              <a:gd name="T25" fmla="*/ 2147483647 h 72"/>
              <a:gd name="T26" fmla="*/ 2147483647 w 144"/>
              <a:gd name="T27" fmla="*/ 2147483647 h 72"/>
              <a:gd name="T28" fmla="*/ 0 w 144"/>
              <a:gd name="T29" fmla="*/ 2147483647 h 72"/>
              <a:gd name="T30" fmla="*/ 0 w 144"/>
              <a:gd name="T31" fmla="*/ 0 h 72"/>
              <a:gd name="T32" fmla="*/ 2147483647 w 144"/>
              <a:gd name="T33" fmla="*/ 0 h 72"/>
              <a:gd name="T34" fmla="*/ 2147483647 w 144"/>
              <a:gd name="T35" fmla="*/ 2147483647 h 72"/>
              <a:gd name="T36" fmla="*/ 0 w 144"/>
              <a:gd name="T37" fmla="*/ 2147483647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72"/>
              <a:gd name="T59" fmla="*/ 144 w 144"/>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72">
                <a:moveTo>
                  <a:pt x="0" y="24"/>
                </a:moveTo>
                <a:lnTo>
                  <a:pt x="0" y="0"/>
                </a:lnTo>
                <a:lnTo>
                  <a:pt x="108" y="24"/>
                </a:lnTo>
                <a:lnTo>
                  <a:pt x="144" y="24"/>
                </a:lnTo>
                <a:lnTo>
                  <a:pt x="108" y="36"/>
                </a:lnTo>
                <a:lnTo>
                  <a:pt x="0" y="72"/>
                </a:lnTo>
                <a:lnTo>
                  <a:pt x="0" y="60"/>
                </a:lnTo>
                <a:lnTo>
                  <a:pt x="108" y="24"/>
                </a:lnTo>
                <a:lnTo>
                  <a:pt x="108" y="36"/>
                </a:lnTo>
                <a:lnTo>
                  <a:pt x="0" y="12"/>
                </a:ln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365" name="Freeform 316"/>
          <p:cNvSpPr>
            <a:spLocks/>
          </p:cNvSpPr>
          <p:nvPr/>
        </p:nvSpPr>
        <p:spPr bwMode="auto">
          <a:xfrm>
            <a:off x="6283325" y="5568950"/>
            <a:ext cx="19050" cy="57150"/>
          </a:xfrm>
          <a:custGeom>
            <a:avLst/>
            <a:gdLst>
              <a:gd name="T0" fmla="*/ 0 w 12"/>
              <a:gd name="T1" fmla="*/ 2147483647 h 36"/>
              <a:gd name="T2" fmla="*/ 0 w 12"/>
              <a:gd name="T3" fmla="*/ 0 h 36"/>
              <a:gd name="T4" fmla="*/ 2147483647 w 12"/>
              <a:gd name="T5" fmla="*/ 0 h 36"/>
              <a:gd name="T6" fmla="*/ 2147483647 w 12"/>
              <a:gd name="T7" fmla="*/ 0 h 36"/>
              <a:gd name="T8" fmla="*/ 2147483647 w 12"/>
              <a:gd name="T9" fmla="*/ 0 h 36"/>
              <a:gd name="T10" fmla="*/ 2147483647 w 12"/>
              <a:gd name="T11" fmla="*/ 2147483647 h 36"/>
              <a:gd name="T12" fmla="*/ 0 w 12"/>
              <a:gd name="T13" fmla="*/ 2147483647 h 36"/>
              <a:gd name="T14" fmla="*/ 0 60000 65536"/>
              <a:gd name="T15" fmla="*/ 0 60000 65536"/>
              <a:gd name="T16" fmla="*/ 0 60000 65536"/>
              <a:gd name="T17" fmla="*/ 0 60000 65536"/>
              <a:gd name="T18" fmla="*/ 0 60000 65536"/>
              <a:gd name="T19" fmla="*/ 0 60000 65536"/>
              <a:gd name="T20" fmla="*/ 0 60000 65536"/>
              <a:gd name="T21" fmla="*/ 0 w 12"/>
              <a:gd name="T22" fmla="*/ 0 h 36"/>
              <a:gd name="T23" fmla="*/ 12 w 12"/>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6">
                <a:moveTo>
                  <a:pt x="0" y="36"/>
                </a:moveTo>
                <a:lnTo>
                  <a:pt x="0" y="0"/>
                </a:lnTo>
                <a:lnTo>
                  <a:pt x="12" y="0"/>
                </a:lnTo>
                <a:lnTo>
                  <a:pt x="12" y="36"/>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366" name="Freeform 317"/>
          <p:cNvSpPr>
            <a:spLocks/>
          </p:cNvSpPr>
          <p:nvPr/>
        </p:nvSpPr>
        <p:spPr bwMode="auto">
          <a:xfrm>
            <a:off x="6283325" y="5530850"/>
            <a:ext cx="171450" cy="95250"/>
          </a:xfrm>
          <a:custGeom>
            <a:avLst/>
            <a:gdLst>
              <a:gd name="T0" fmla="*/ 0 w 108"/>
              <a:gd name="T1" fmla="*/ 2147483647 h 60"/>
              <a:gd name="T2" fmla="*/ 0 w 108"/>
              <a:gd name="T3" fmla="*/ 0 h 60"/>
              <a:gd name="T4" fmla="*/ 2147483647 w 108"/>
              <a:gd name="T5" fmla="*/ 2147483647 h 60"/>
              <a:gd name="T6" fmla="*/ 0 w 108"/>
              <a:gd name="T7" fmla="*/ 2147483647 h 60"/>
              <a:gd name="T8" fmla="*/ 0 w 108"/>
              <a:gd name="T9" fmla="*/ 2147483647 h 60"/>
              <a:gd name="T10" fmla="*/ 0 60000 65536"/>
              <a:gd name="T11" fmla="*/ 0 60000 65536"/>
              <a:gd name="T12" fmla="*/ 0 60000 65536"/>
              <a:gd name="T13" fmla="*/ 0 60000 65536"/>
              <a:gd name="T14" fmla="*/ 0 60000 65536"/>
              <a:gd name="T15" fmla="*/ 0 w 108"/>
              <a:gd name="T16" fmla="*/ 0 h 60"/>
              <a:gd name="T17" fmla="*/ 108 w 108"/>
              <a:gd name="T18" fmla="*/ 60 h 60"/>
            </a:gdLst>
            <a:ahLst/>
            <a:cxnLst>
              <a:cxn ang="T10">
                <a:pos x="T0" y="T1"/>
              </a:cxn>
              <a:cxn ang="T11">
                <a:pos x="T2" y="T3"/>
              </a:cxn>
              <a:cxn ang="T12">
                <a:pos x="T4" y="T5"/>
              </a:cxn>
              <a:cxn ang="T13">
                <a:pos x="T6" y="T7"/>
              </a:cxn>
              <a:cxn ang="T14">
                <a:pos x="T8" y="T9"/>
              </a:cxn>
            </a:cxnLst>
            <a:rect l="T15" t="T16" r="T17" b="T18"/>
            <a:pathLst>
              <a:path w="108" h="60">
                <a:moveTo>
                  <a:pt x="0" y="24"/>
                </a:moveTo>
                <a:lnTo>
                  <a:pt x="0" y="0"/>
                </a:lnTo>
                <a:lnTo>
                  <a:pt x="108" y="24"/>
                </a:lnTo>
                <a:lnTo>
                  <a:pt x="0" y="60"/>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367" name="Rectangle 318"/>
          <p:cNvSpPr>
            <a:spLocks noChangeArrowheads="1"/>
          </p:cNvSpPr>
          <p:nvPr/>
        </p:nvSpPr>
        <p:spPr bwMode="auto">
          <a:xfrm>
            <a:off x="2946400" y="556895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68" name="Rectangle 319"/>
          <p:cNvSpPr>
            <a:spLocks noChangeArrowheads="1"/>
          </p:cNvSpPr>
          <p:nvPr/>
        </p:nvSpPr>
        <p:spPr bwMode="auto">
          <a:xfrm>
            <a:off x="6264275" y="556895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69" name="Rectangle 320"/>
          <p:cNvSpPr>
            <a:spLocks noChangeArrowheads="1"/>
          </p:cNvSpPr>
          <p:nvPr/>
        </p:nvSpPr>
        <p:spPr bwMode="auto">
          <a:xfrm>
            <a:off x="2946400" y="5568950"/>
            <a:ext cx="3317875"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70" name="Rectangle 321"/>
          <p:cNvSpPr>
            <a:spLocks noChangeArrowheads="1"/>
          </p:cNvSpPr>
          <p:nvPr/>
        </p:nvSpPr>
        <p:spPr bwMode="auto">
          <a:xfrm>
            <a:off x="2965450" y="5721350"/>
            <a:ext cx="2095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71" name="Freeform 322"/>
          <p:cNvSpPr>
            <a:spLocks/>
          </p:cNvSpPr>
          <p:nvPr/>
        </p:nvSpPr>
        <p:spPr bwMode="auto">
          <a:xfrm>
            <a:off x="2908300" y="5721350"/>
            <a:ext cx="247650" cy="76200"/>
          </a:xfrm>
          <a:custGeom>
            <a:avLst/>
            <a:gdLst>
              <a:gd name="T0" fmla="*/ 2147483647 w 156"/>
              <a:gd name="T1" fmla="*/ 2147483647 h 48"/>
              <a:gd name="T2" fmla="*/ 2147483647 w 156"/>
              <a:gd name="T3" fmla="*/ 2147483647 h 48"/>
              <a:gd name="T4" fmla="*/ 2147483647 w 156"/>
              <a:gd name="T5" fmla="*/ 0 h 48"/>
              <a:gd name="T6" fmla="*/ 2147483647 w 156"/>
              <a:gd name="T7" fmla="*/ 0 h 48"/>
              <a:gd name="T8" fmla="*/ 0 w 156"/>
              <a:gd name="T9" fmla="*/ 2147483647 h 48"/>
              <a:gd name="T10" fmla="*/ 2147483647 w 156"/>
              <a:gd name="T11" fmla="*/ 2147483647 h 48"/>
              <a:gd name="T12" fmla="*/ 2147483647 w 156"/>
              <a:gd name="T13" fmla="*/ 2147483647 h 48"/>
              <a:gd name="T14" fmla="*/ 0 60000 65536"/>
              <a:gd name="T15" fmla="*/ 0 60000 65536"/>
              <a:gd name="T16" fmla="*/ 0 60000 65536"/>
              <a:gd name="T17" fmla="*/ 0 60000 65536"/>
              <a:gd name="T18" fmla="*/ 0 60000 65536"/>
              <a:gd name="T19" fmla="*/ 0 60000 65536"/>
              <a:gd name="T20" fmla="*/ 0 60000 65536"/>
              <a:gd name="T21" fmla="*/ 0 w 156"/>
              <a:gd name="T22" fmla="*/ 0 h 48"/>
              <a:gd name="T23" fmla="*/ 156 w 1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48">
                <a:moveTo>
                  <a:pt x="156" y="48"/>
                </a:moveTo>
                <a:lnTo>
                  <a:pt x="156" y="36"/>
                </a:lnTo>
                <a:lnTo>
                  <a:pt x="36" y="0"/>
                </a:lnTo>
                <a:lnTo>
                  <a:pt x="0" y="12"/>
                </a:lnTo>
                <a:lnTo>
                  <a:pt x="36" y="12"/>
                </a:lnTo>
                <a:lnTo>
                  <a:pt x="156"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372" name="Freeform 323"/>
          <p:cNvSpPr>
            <a:spLocks/>
          </p:cNvSpPr>
          <p:nvPr/>
        </p:nvSpPr>
        <p:spPr bwMode="auto">
          <a:xfrm>
            <a:off x="2965450" y="5664200"/>
            <a:ext cx="190500" cy="76200"/>
          </a:xfrm>
          <a:custGeom>
            <a:avLst/>
            <a:gdLst>
              <a:gd name="T0" fmla="*/ 0 w 120"/>
              <a:gd name="T1" fmla="*/ 2147483647 h 48"/>
              <a:gd name="T2" fmla="*/ 0 w 120"/>
              <a:gd name="T3" fmla="*/ 2147483647 h 48"/>
              <a:gd name="T4" fmla="*/ 2147483647 w 120"/>
              <a:gd name="T5" fmla="*/ 2147483647 h 48"/>
              <a:gd name="T6" fmla="*/ 2147483647 w 120"/>
              <a:gd name="T7" fmla="*/ 0 h 48"/>
              <a:gd name="T8" fmla="*/ 0 w 120"/>
              <a:gd name="T9" fmla="*/ 2147483647 h 48"/>
              <a:gd name="T10" fmla="*/ 0 60000 65536"/>
              <a:gd name="T11" fmla="*/ 0 60000 65536"/>
              <a:gd name="T12" fmla="*/ 0 60000 65536"/>
              <a:gd name="T13" fmla="*/ 0 60000 65536"/>
              <a:gd name="T14" fmla="*/ 0 60000 65536"/>
              <a:gd name="T15" fmla="*/ 0 w 120"/>
              <a:gd name="T16" fmla="*/ 0 h 48"/>
              <a:gd name="T17" fmla="*/ 120 w 120"/>
              <a:gd name="T18" fmla="*/ 48 h 48"/>
            </a:gdLst>
            <a:ahLst/>
            <a:cxnLst>
              <a:cxn ang="T10">
                <a:pos x="T0" y="T1"/>
              </a:cxn>
              <a:cxn ang="T11">
                <a:pos x="T2" y="T3"/>
              </a:cxn>
              <a:cxn ang="T12">
                <a:pos x="T4" y="T5"/>
              </a:cxn>
              <a:cxn ang="T13">
                <a:pos x="T6" y="T7"/>
              </a:cxn>
              <a:cxn ang="T14">
                <a:pos x="T8" y="T9"/>
              </a:cxn>
            </a:cxnLst>
            <a:rect l="T15" t="T16" r="T17" b="T18"/>
            <a:pathLst>
              <a:path w="120" h="48">
                <a:moveTo>
                  <a:pt x="0" y="36"/>
                </a:moveTo>
                <a:lnTo>
                  <a:pt x="0" y="48"/>
                </a:lnTo>
                <a:lnTo>
                  <a:pt x="120" y="12"/>
                </a:lnTo>
                <a:lnTo>
                  <a:pt x="12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373" name="Rectangle 324"/>
          <p:cNvSpPr>
            <a:spLocks noChangeArrowheads="1"/>
          </p:cNvSpPr>
          <p:nvPr/>
        </p:nvSpPr>
        <p:spPr bwMode="auto">
          <a:xfrm>
            <a:off x="6492875" y="574040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74" name="Rectangle 325"/>
          <p:cNvSpPr>
            <a:spLocks noChangeArrowheads="1"/>
          </p:cNvSpPr>
          <p:nvPr/>
        </p:nvSpPr>
        <p:spPr bwMode="auto">
          <a:xfrm>
            <a:off x="6416675" y="574040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75" name="Rectangle 326"/>
          <p:cNvSpPr>
            <a:spLocks noChangeArrowheads="1"/>
          </p:cNvSpPr>
          <p:nvPr/>
        </p:nvSpPr>
        <p:spPr bwMode="auto">
          <a:xfrm>
            <a:off x="6416675" y="5740400"/>
            <a:ext cx="7620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76" name="Line 327"/>
          <p:cNvSpPr>
            <a:spLocks noChangeShapeType="1"/>
          </p:cNvSpPr>
          <p:nvPr/>
        </p:nvSpPr>
        <p:spPr bwMode="auto">
          <a:xfrm flipH="1">
            <a:off x="6149975" y="5740400"/>
            <a:ext cx="133350" cy="1588"/>
          </a:xfrm>
          <a:prstGeom prst="line">
            <a:avLst/>
          </a:prstGeom>
          <a:noFill/>
          <a:ln w="0">
            <a:solidFill>
              <a:srgbClr val="000000"/>
            </a:solidFill>
            <a:round/>
            <a:headEnd/>
            <a:tailEnd/>
          </a:ln>
        </p:spPr>
        <p:txBody>
          <a:bodyPr/>
          <a:lstStyle/>
          <a:p>
            <a:endParaRPr lang="en-US"/>
          </a:p>
        </p:txBody>
      </p:sp>
      <p:sp>
        <p:nvSpPr>
          <p:cNvPr id="181377" name="Line 328"/>
          <p:cNvSpPr>
            <a:spLocks noChangeShapeType="1"/>
          </p:cNvSpPr>
          <p:nvPr/>
        </p:nvSpPr>
        <p:spPr bwMode="auto">
          <a:xfrm flipH="1">
            <a:off x="5864225" y="5740400"/>
            <a:ext cx="152400" cy="1588"/>
          </a:xfrm>
          <a:prstGeom prst="line">
            <a:avLst/>
          </a:prstGeom>
          <a:noFill/>
          <a:ln w="0">
            <a:solidFill>
              <a:srgbClr val="000000"/>
            </a:solidFill>
            <a:round/>
            <a:headEnd/>
            <a:tailEnd/>
          </a:ln>
        </p:spPr>
        <p:txBody>
          <a:bodyPr/>
          <a:lstStyle/>
          <a:p>
            <a:endParaRPr lang="en-US"/>
          </a:p>
        </p:txBody>
      </p:sp>
      <p:sp>
        <p:nvSpPr>
          <p:cNvPr id="181378" name="Line 329"/>
          <p:cNvSpPr>
            <a:spLocks noChangeShapeType="1"/>
          </p:cNvSpPr>
          <p:nvPr/>
        </p:nvSpPr>
        <p:spPr bwMode="auto">
          <a:xfrm flipH="1">
            <a:off x="5597525" y="5740400"/>
            <a:ext cx="133350" cy="1588"/>
          </a:xfrm>
          <a:prstGeom prst="line">
            <a:avLst/>
          </a:prstGeom>
          <a:noFill/>
          <a:ln w="0">
            <a:solidFill>
              <a:srgbClr val="000000"/>
            </a:solidFill>
            <a:round/>
            <a:headEnd/>
            <a:tailEnd/>
          </a:ln>
        </p:spPr>
        <p:txBody>
          <a:bodyPr/>
          <a:lstStyle/>
          <a:p>
            <a:endParaRPr lang="en-US"/>
          </a:p>
        </p:txBody>
      </p:sp>
      <p:sp>
        <p:nvSpPr>
          <p:cNvPr id="181379" name="Line 330"/>
          <p:cNvSpPr>
            <a:spLocks noChangeShapeType="1"/>
          </p:cNvSpPr>
          <p:nvPr/>
        </p:nvSpPr>
        <p:spPr bwMode="auto">
          <a:xfrm flipH="1">
            <a:off x="5310188" y="5740400"/>
            <a:ext cx="152400" cy="1588"/>
          </a:xfrm>
          <a:prstGeom prst="line">
            <a:avLst/>
          </a:prstGeom>
          <a:noFill/>
          <a:ln w="0">
            <a:solidFill>
              <a:srgbClr val="000000"/>
            </a:solidFill>
            <a:round/>
            <a:headEnd/>
            <a:tailEnd/>
          </a:ln>
        </p:spPr>
        <p:txBody>
          <a:bodyPr/>
          <a:lstStyle/>
          <a:p>
            <a:endParaRPr lang="en-US"/>
          </a:p>
        </p:txBody>
      </p:sp>
      <p:sp>
        <p:nvSpPr>
          <p:cNvPr id="181380" name="Line 331"/>
          <p:cNvSpPr>
            <a:spLocks noChangeShapeType="1"/>
          </p:cNvSpPr>
          <p:nvPr/>
        </p:nvSpPr>
        <p:spPr bwMode="auto">
          <a:xfrm flipH="1">
            <a:off x="5024438" y="5740400"/>
            <a:ext cx="152400" cy="1588"/>
          </a:xfrm>
          <a:prstGeom prst="line">
            <a:avLst/>
          </a:prstGeom>
          <a:noFill/>
          <a:ln w="0">
            <a:solidFill>
              <a:srgbClr val="000000"/>
            </a:solidFill>
            <a:round/>
            <a:headEnd/>
            <a:tailEnd/>
          </a:ln>
        </p:spPr>
        <p:txBody>
          <a:bodyPr/>
          <a:lstStyle/>
          <a:p>
            <a:endParaRPr lang="en-US"/>
          </a:p>
        </p:txBody>
      </p:sp>
      <p:sp>
        <p:nvSpPr>
          <p:cNvPr id="181381" name="Line 332"/>
          <p:cNvSpPr>
            <a:spLocks noChangeShapeType="1"/>
          </p:cNvSpPr>
          <p:nvPr/>
        </p:nvSpPr>
        <p:spPr bwMode="auto">
          <a:xfrm flipH="1">
            <a:off x="4757738" y="5740400"/>
            <a:ext cx="152400" cy="1588"/>
          </a:xfrm>
          <a:prstGeom prst="line">
            <a:avLst/>
          </a:prstGeom>
          <a:noFill/>
          <a:ln w="0">
            <a:solidFill>
              <a:srgbClr val="000000"/>
            </a:solidFill>
            <a:round/>
            <a:headEnd/>
            <a:tailEnd/>
          </a:ln>
        </p:spPr>
        <p:txBody>
          <a:bodyPr/>
          <a:lstStyle/>
          <a:p>
            <a:endParaRPr lang="en-US"/>
          </a:p>
        </p:txBody>
      </p:sp>
      <p:sp>
        <p:nvSpPr>
          <p:cNvPr id="181382" name="Line 333"/>
          <p:cNvSpPr>
            <a:spLocks noChangeShapeType="1"/>
          </p:cNvSpPr>
          <p:nvPr/>
        </p:nvSpPr>
        <p:spPr bwMode="auto">
          <a:xfrm flipH="1">
            <a:off x="4471988" y="5740400"/>
            <a:ext cx="152400" cy="1588"/>
          </a:xfrm>
          <a:prstGeom prst="line">
            <a:avLst/>
          </a:prstGeom>
          <a:noFill/>
          <a:ln w="0">
            <a:solidFill>
              <a:srgbClr val="000000"/>
            </a:solidFill>
            <a:round/>
            <a:headEnd/>
            <a:tailEnd/>
          </a:ln>
        </p:spPr>
        <p:txBody>
          <a:bodyPr/>
          <a:lstStyle/>
          <a:p>
            <a:endParaRPr lang="en-US"/>
          </a:p>
        </p:txBody>
      </p:sp>
      <p:sp>
        <p:nvSpPr>
          <p:cNvPr id="181383" name="Line 334"/>
          <p:cNvSpPr>
            <a:spLocks noChangeShapeType="1"/>
          </p:cNvSpPr>
          <p:nvPr/>
        </p:nvSpPr>
        <p:spPr bwMode="auto">
          <a:xfrm flipH="1">
            <a:off x="4205288" y="5740400"/>
            <a:ext cx="152400" cy="1588"/>
          </a:xfrm>
          <a:prstGeom prst="line">
            <a:avLst/>
          </a:prstGeom>
          <a:noFill/>
          <a:ln w="0">
            <a:solidFill>
              <a:srgbClr val="000000"/>
            </a:solidFill>
            <a:round/>
            <a:headEnd/>
            <a:tailEnd/>
          </a:ln>
        </p:spPr>
        <p:txBody>
          <a:bodyPr/>
          <a:lstStyle/>
          <a:p>
            <a:endParaRPr lang="en-US"/>
          </a:p>
        </p:txBody>
      </p:sp>
      <p:sp>
        <p:nvSpPr>
          <p:cNvPr id="181384" name="Line 335"/>
          <p:cNvSpPr>
            <a:spLocks noChangeShapeType="1"/>
          </p:cNvSpPr>
          <p:nvPr/>
        </p:nvSpPr>
        <p:spPr bwMode="auto">
          <a:xfrm flipH="1">
            <a:off x="3917950" y="5740400"/>
            <a:ext cx="152400" cy="1588"/>
          </a:xfrm>
          <a:prstGeom prst="line">
            <a:avLst/>
          </a:prstGeom>
          <a:noFill/>
          <a:ln w="0">
            <a:solidFill>
              <a:srgbClr val="000000"/>
            </a:solidFill>
            <a:round/>
            <a:headEnd/>
            <a:tailEnd/>
          </a:ln>
        </p:spPr>
        <p:txBody>
          <a:bodyPr/>
          <a:lstStyle/>
          <a:p>
            <a:endParaRPr lang="en-US"/>
          </a:p>
        </p:txBody>
      </p:sp>
      <p:sp>
        <p:nvSpPr>
          <p:cNvPr id="181385" name="Line 336"/>
          <p:cNvSpPr>
            <a:spLocks noChangeShapeType="1"/>
          </p:cNvSpPr>
          <p:nvPr/>
        </p:nvSpPr>
        <p:spPr bwMode="auto">
          <a:xfrm flipH="1">
            <a:off x="3651250" y="5740400"/>
            <a:ext cx="133350" cy="1588"/>
          </a:xfrm>
          <a:prstGeom prst="line">
            <a:avLst/>
          </a:prstGeom>
          <a:noFill/>
          <a:ln w="0">
            <a:solidFill>
              <a:srgbClr val="000000"/>
            </a:solidFill>
            <a:round/>
            <a:headEnd/>
            <a:tailEnd/>
          </a:ln>
        </p:spPr>
        <p:txBody>
          <a:bodyPr/>
          <a:lstStyle/>
          <a:p>
            <a:endParaRPr lang="en-US"/>
          </a:p>
        </p:txBody>
      </p:sp>
      <p:sp>
        <p:nvSpPr>
          <p:cNvPr id="181386" name="Line 337"/>
          <p:cNvSpPr>
            <a:spLocks noChangeShapeType="1"/>
          </p:cNvSpPr>
          <p:nvPr/>
        </p:nvSpPr>
        <p:spPr bwMode="auto">
          <a:xfrm flipH="1">
            <a:off x="3365500" y="5740400"/>
            <a:ext cx="152400" cy="1588"/>
          </a:xfrm>
          <a:prstGeom prst="line">
            <a:avLst/>
          </a:prstGeom>
          <a:noFill/>
          <a:ln w="0">
            <a:solidFill>
              <a:srgbClr val="000000"/>
            </a:solidFill>
            <a:round/>
            <a:headEnd/>
            <a:tailEnd/>
          </a:ln>
        </p:spPr>
        <p:txBody>
          <a:bodyPr/>
          <a:lstStyle/>
          <a:p>
            <a:endParaRPr lang="en-US"/>
          </a:p>
        </p:txBody>
      </p:sp>
      <p:sp>
        <p:nvSpPr>
          <p:cNvPr id="181387" name="Rectangle 338"/>
          <p:cNvSpPr>
            <a:spLocks noChangeArrowheads="1"/>
          </p:cNvSpPr>
          <p:nvPr/>
        </p:nvSpPr>
        <p:spPr bwMode="auto">
          <a:xfrm>
            <a:off x="3232150" y="574040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88" name="Rectangle 339"/>
          <p:cNvSpPr>
            <a:spLocks noChangeArrowheads="1"/>
          </p:cNvSpPr>
          <p:nvPr/>
        </p:nvSpPr>
        <p:spPr bwMode="auto">
          <a:xfrm>
            <a:off x="3175000" y="574040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89" name="Rectangle 340"/>
          <p:cNvSpPr>
            <a:spLocks noChangeArrowheads="1"/>
          </p:cNvSpPr>
          <p:nvPr/>
        </p:nvSpPr>
        <p:spPr bwMode="auto">
          <a:xfrm>
            <a:off x="3175000" y="5740400"/>
            <a:ext cx="571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90" name="Rectangle 341"/>
          <p:cNvSpPr>
            <a:spLocks noChangeArrowheads="1"/>
          </p:cNvSpPr>
          <p:nvPr/>
        </p:nvSpPr>
        <p:spPr bwMode="auto">
          <a:xfrm>
            <a:off x="6492875" y="5511800"/>
            <a:ext cx="361950" cy="2857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81391" name="Rectangle 342"/>
          <p:cNvSpPr>
            <a:spLocks noChangeArrowheads="1"/>
          </p:cNvSpPr>
          <p:nvPr/>
        </p:nvSpPr>
        <p:spPr bwMode="auto">
          <a:xfrm>
            <a:off x="6492875" y="5511800"/>
            <a:ext cx="38100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92" name="Rectangle 343"/>
          <p:cNvSpPr>
            <a:spLocks noChangeArrowheads="1"/>
          </p:cNvSpPr>
          <p:nvPr/>
        </p:nvSpPr>
        <p:spPr bwMode="auto">
          <a:xfrm>
            <a:off x="6854825" y="5511800"/>
            <a:ext cx="19050" cy="3048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93" name="Rectangle 344"/>
          <p:cNvSpPr>
            <a:spLocks noChangeArrowheads="1"/>
          </p:cNvSpPr>
          <p:nvPr/>
        </p:nvSpPr>
        <p:spPr bwMode="auto">
          <a:xfrm>
            <a:off x="6492875" y="5797550"/>
            <a:ext cx="3619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94" name="Rectangle 345"/>
          <p:cNvSpPr>
            <a:spLocks noChangeArrowheads="1"/>
          </p:cNvSpPr>
          <p:nvPr/>
        </p:nvSpPr>
        <p:spPr bwMode="auto">
          <a:xfrm>
            <a:off x="6492875" y="5511800"/>
            <a:ext cx="19050" cy="2857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395" name="Rectangle 346"/>
          <p:cNvSpPr>
            <a:spLocks noChangeArrowheads="1"/>
          </p:cNvSpPr>
          <p:nvPr/>
        </p:nvSpPr>
        <p:spPr bwMode="auto">
          <a:xfrm>
            <a:off x="7294563" y="5932488"/>
            <a:ext cx="608012" cy="182562"/>
          </a:xfrm>
          <a:prstGeom prst="rect">
            <a:avLst/>
          </a:prstGeom>
          <a:noFill/>
          <a:ln w="9525">
            <a:noFill/>
            <a:miter lim="800000"/>
            <a:headEnd/>
            <a:tailEnd/>
          </a:ln>
        </p:spPr>
        <p:txBody>
          <a:bodyPr wrap="none" lIns="0" tIns="0" rIns="0" bIns="0">
            <a:spAutoFit/>
          </a:bodyPr>
          <a:lstStyle/>
          <a:p>
            <a:r>
              <a:rPr lang="en-US" sz="1200" u="none">
                <a:solidFill>
                  <a:srgbClr val="000000"/>
                </a:solidFill>
              </a:rPr>
              <a:t>remove()</a:t>
            </a:r>
            <a:endParaRPr lang="en-US" b="1" u="none"/>
          </a:p>
        </p:txBody>
      </p:sp>
      <p:sp>
        <p:nvSpPr>
          <p:cNvPr id="181396" name="Freeform 347"/>
          <p:cNvSpPr>
            <a:spLocks/>
          </p:cNvSpPr>
          <p:nvPr/>
        </p:nvSpPr>
        <p:spPr bwMode="auto">
          <a:xfrm>
            <a:off x="7999413" y="5854700"/>
            <a:ext cx="171450" cy="115888"/>
          </a:xfrm>
          <a:custGeom>
            <a:avLst/>
            <a:gdLst>
              <a:gd name="T0" fmla="*/ 0 w 108"/>
              <a:gd name="T1" fmla="*/ 2147483647 h 73"/>
              <a:gd name="T2" fmla="*/ 0 w 108"/>
              <a:gd name="T3" fmla="*/ 0 h 73"/>
              <a:gd name="T4" fmla="*/ 0 w 108"/>
              <a:gd name="T5" fmla="*/ 0 h 73"/>
              <a:gd name="T6" fmla="*/ 0 w 108"/>
              <a:gd name="T7" fmla="*/ 0 h 73"/>
              <a:gd name="T8" fmla="*/ 2147483647 w 108"/>
              <a:gd name="T9" fmla="*/ 2147483647 h 73"/>
              <a:gd name="T10" fmla="*/ 2147483647 w 108"/>
              <a:gd name="T11" fmla="*/ 2147483647 h 73"/>
              <a:gd name="T12" fmla="*/ 2147483647 w 108"/>
              <a:gd name="T13" fmla="*/ 2147483647 h 73"/>
              <a:gd name="T14" fmla="*/ 0 w 108"/>
              <a:gd name="T15" fmla="*/ 2147483647 h 73"/>
              <a:gd name="T16" fmla="*/ 0 w 108"/>
              <a:gd name="T17" fmla="*/ 2147483647 h 73"/>
              <a:gd name="T18" fmla="*/ 0 w 108"/>
              <a:gd name="T19" fmla="*/ 2147483647 h 73"/>
              <a:gd name="T20" fmla="*/ 0 w 108"/>
              <a:gd name="T21" fmla="*/ 2147483647 h 73"/>
              <a:gd name="T22" fmla="*/ 2147483647 w 108"/>
              <a:gd name="T23" fmla="*/ 2147483647 h 73"/>
              <a:gd name="T24" fmla="*/ 2147483647 w 108"/>
              <a:gd name="T25" fmla="*/ 2147483647 h 73"/>
              <a:gd name="T26" fmla="*/ 2147483647 w 108"/>
              <a:gd name="T27" fmla="*/ 2147483647 h 73"/>
              <a:gd name="T28" fmla="*/ 0 w 108"/>
              <a:gd name="T29" fmla="*/ 2147483647 h 73"/>
              <a:gd name="T30" fmla="*/ 0 w 108"/>
              <a:gd name="T31" fmla="*/ 0 h 73"/>
              <a:gd name="T32" fmla="*/ 2147483647 w 108"/>
              <a:gd name="T33" fmla="*/ 0 h 73"/>
              <a:gd name="T34" fmla="*/ 2147483647 w 108"/>
              <a:gd name="T35" fmla="*/ 2147483647 h 73"/>
              <a:gd name="T36" fmla="*/ 0 w 108"/>
              <a:gd name="T37" fmla="*/ 2147483647 h 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73"/>
              <a:gd name="T59" fmla="*/ 108 w 108"/>
              <a:gd name="T60" fmla="*/ 73 h 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73">
                <a:moveTo>
                  <a:pt x="0" y="37"/>
                </a:moveTo>
                <a:lnTo>
                  <a:pt x="0" y="0"/>
                </a:lnTo>
                <a:lnTo>
                  <a:pt x="108" y="37"/>
                </a:lnTo>
                <a:lnTo>
                  <a:pt x="108" y="49"/>
                </a:lnTo>
                <a:lnTo>
                  <a:pt x="0" y="73"/>
                </a:lnTo>
                <a:lnTo>
                  <a:pt x="0" y="61"/>
                </a:lnTo>
                <a:lnTo>
                  <a:pt x="108" y="37"/>
                </a:lnTo>
                <a:lnTo>
                  <a:pt x="108" y="49"/>
                </a:lnTo>
                <a:lnTo>
                  <a:pt x="0" y="12"/>
                </a:lnTo>
                <a:lnTo>
                  <a:pt x="0" y="0"/>
                </a:lnTo>
                <a:lnTo>
                  <a:pt x="12" y="0"/>
                </a:lnTo>
                <a:lnTo>
                  <a:pt x="12" y="37"/>
                </a:lnTo>
                <a:lnTo>
                  <a:pt x="0" y="37"/>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397" name="Freeform 348"/>
          <p:cNvSpPr>
            <a:spLocks/>
          </p:cNvSpPr>
          <p:nvPr/>
        </p:nvSpPr>
        <p:spPr bwMode="auto">
          <a:xfrm>
            <a:off x="7999413" y="5913438"/>
            <a:ext cx="19050" cy="38100"/>
          </a:xfrm>
          <a:custGeom>
            <a:avLst/>
            <a:gdLst>
              <a:gd name="T0" fmla="*/ 0 w 12"/>
              <a:gd name="T1" fmla="*/ 2147483647 h 24"/>
              <a:gd name="T2" fmla="*/ 0 w 12"/>
              <a:gd name="T3" fmla="*/ 0 h 24"/>
              <a:gd name="T4" fmla="*/ 2147483647 w 12"/>
              <a:gd name="T5" fmla="*/ 0 h 24"/>
              <a:gd name="T6" fmla="*/ 2147483647 w 12"/>
              <a:gd name="T7" fmla="*/ 0 h 24"/>
              <a:gd name="T8" fmla="*/ 2147483647 w 12"/>
              <a:gd name="T9" fmla="*/ 0 h 24"/>
              <a:gd name="T10" fmla="*/ 2147483647 w 12"/>
              <a:gd name="T11" fmla="*/ 2147483647 h 24"/>
              <a:gd name="T12" fmla="*/ 0 w 12"/>
              <a:gd name="T13" fmla="*/ 2147483647 h 24"/>
              <a:gd name="T14" fmla="*/ 0 60000 65536"/>
              <a:gd name="T15" fmla="*/ 0 60000 65536"/>
              <a:gd name="T16" fmla="*/ 0 60000 65536"/>
              <a:gd name="T17" fmla="*/ 0 60000 65536"/>
              <a:gd name="T18" fmla="*/ 0 60000 65536"/>
              <a:gd name="T19" fmla="*/ 0 60000 65536"/>
              <a:gd name="T20" fmla="*/ 0 60000 65536"/>
              <a:gd name="T21" fmla="*/ 0 w 12"/>
              <a:gd name="T22" fmla="*/ 0 h 24"/>
              <a:gd name="T23" fmla="*/ 12 w 1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4">
                <a:moveTo>
                  <a:pt x="0" y="24"/>
                </a:moveTo>
                <a:lnTo>
                  <a:pt x="0" y="0"/>
                </a:lnTo>
                <a:lnTo>
                  <a:pt x="12" y="0"/>
                </a:lnTo>
                <a:lnTo>
                  <a:pt x="12"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398" name="Freeform 349"/>
          <p:cNvSpPr>
            <a:spLocks/>
          </p:cNvSpPr>
          <p:nvPr/>
        </p:nvSpPr>
        <p:spPr bwMode="auto">
          <a:xfrm>
            <a:off x="7999413" y="5854700"/>
            <a:ext cx="171450" cy="96838"/>
          </a:xfrm>
          <a:custGeom>
            <a:avLst/>
            <a:gdLst>
              <a:gd name="T0" fmla="*/ 0 w 108"/>
              <a:gd name="T1" fmla="*/ 2147483647 h 61"/>
              <a:gd name="T2" fmla="*/ 0 w 108"/>
              <a:gd name="T3" fmla="*/ 0 h 61"/>
              <a:gd name="T4" fmla="*/ 2147483647 w 108"/>
              <a:gd name="T5" fmla="*/ 2147483647 h 61"/>
              <a:gd name="T6" fmla="*/ 0 w 108"/>
              <a:gd name="T7" fmla="*/ 2147483647 h 61"/>
              <a:gd name="T8" fmla="*/ 0 w 108"/>
              <a:gd name="T9" fmla="*/ 2147483647 h 61"/>
              <a:gd name="T10" fmla="*/ 0 60000 65536"/>
              <a:gd name="T11" fmla="*/ 0 60000 65536"/>
              <a:gd name="T12" fmla="*/ 0 60000 65536"/>
              <a:gd name="T13" fmla="*/ 0 60000 65536"/>
              <a:gd name="T14" fmla="*/ 0 60000 65536"/>
              <a:gd name="T15" fmla="*/ 0 w 108"/>
              <a:gd name="T16" fmla="*/ 0 h 61"/>
              <a:gd name="T17" fmla="*/ 108 w 108"/>
              <a:gd name="T18" fmla="*/ 61 h 61"/>
            </a:gdLst>
            <a:ahLst/>
            <a:cxnLst>
              <a:cxn ang="T10">
                <a:pos x="T0" y="T1"/>
              </a:cxn>
              <a:cxn ang="T11">
                <a:pos x="T2" y="T3"/>
              </a:cxn>
              <a:cxn ang="T12">
                <a:pos x="T4" y="T5"/>
              </a:cxn>
              <a:cxn ang="T13">
                <a:pos x="T6" y="T7"/>
              </a:cxn>
              <a:cxn ang="T14">
                <a:pos x="T8" y="T9"/>
              </a:cxn>
            </a:cxnLst>
            <a:rect l="T15" t="T16" r="T17" b="T18"/>
            <a:pathLst>
              <a:path w="108" h="61">
                <a:moveTo>
                  <a:pt x="0" y="37"/>
                </a:moveTo>
                <a:lnTo>
                  <a:pt x="0" y="0"/>
                </a:lnTo>
                <a:lnTo>
                  <a:pt x="108" y="37"/>
                </a:lnTo>
                <a:lnTo>
                  <a:pt x="0" y="61"/>
                </a:lnTo>
                <a:lnTo>
                  <a:pt x="0" y="37"/>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1399" name="Rectangle 350"/>
          <p:cNvSpPr>
            <a:spLocks noChangeArrowheads="1"/>
          </p:cNvSpPr>
          <p:nvPr/>
        </p:nvSpPr>
        <p:spPr bwMode="auto">
          <a:xfrm>
            <a:off x="2889250" y="5913438"/>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00" name="Rectangle 351"/>
          <p:cNvSpPr>
            <a:spLocks noChangeArrowheads="1"/>
          </p:cNvSpPr>
          <p:nvPr/>
        </p:nvSpPr>
        <p:spPr bwMode="auto">
          <a:xfrm>
            <a:off x="7980363" y="5913438"/>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01" name="Rectangle 352"/>
          <p:cNvSpPr>
            <a:spLocks noChangeArrowheads="1"/>
          </p:cNvSpPr>
          <p:nvPr/>
        </p:nvSpPr>
        <p:spPr bwMode="auto">
          <a:xfrm>
            <a:off x="2889250" y="5913438"/>
            <a:ext cx="5091113"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02" name="Rectangle 353"/>
          <p:cNvSpPr>
            <a:spLocks noChangeArrowheads="1"/>
          </p:cNvSpPr>
          <p:nvPr/>
        </p:nvSpPr>
        <p:spPr bwMode="auto">
          <a:xfrm>
            <a:off x="8189913" y="5854700"/>
            <a:ext cx="363537" cy="3635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81403" name="Rectangle 354"/>
          <p:cNvSpPr>
            <a:spLocks noChangeArrowheads="1"/>
          </p:cNvSpPr>
          <p:nvPr/>
        </p:nvSpPr>
        <p:spPr bwMode="auto">
          <a:xfrm>
            <a:off x="8189913" y="5854700"/>
            <a:ext cx="382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04" name="Rectangle 355"/>
          <p:cNvSpPr>
            <a:spLocks noChangeArrowheads="1"/>
          </p:cNvSpPr>
          <p:nvPr/>
        </p:nvSpPr>
        <p:spPr bwMode="auto">
          <a:xfrm>
            <a:off x="8553450" y="5854700"/>
            <a:ext cx="19050" cy="382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05" name="Rectangle 356"/>
          <p:cNvSpPr>
            <a:spLocks noChangeArrowheads="1"/>
          </p:cNvSpPr>
          <p:nvPr/>
        </p:nvSpPr>
        <p:spPr bwMode="auto">
          <a:xfrm>
            <a:off x="8189913" y="6218238"/>
            <a:ext cx="36353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06" name="Rectangle 357"/>
          <p:cNvSpPr>
            <a:spLocks noChangeArrowheads="1"/>
          </p:cNvSpPr>
          <p:nvPr/>
        </p:nvSpPr>
        <p:spPr bwMode="auto">
          <a:xfrm>
            <a:off x="8189913" y="5854700"/>
            <a:ext cx="19050" cy="3635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07" name="Rectangle 358"/>
          <p:cNvSpPr>
            <a:spLocks noChangeArrowheads="1"/>
          </p:cNvSpPr>
          <p:nvPr/>
        </p:nvSpPr>
        <p:spPr bwMode="auto">
          <a:xfrm>
            <a:off x="5921375" y="5340350"/>
            <a:ext cx="295275" cy="182563"/>
          </a:xfrm>
          <a:prstGeom prst="rect">
            <a:avLst/>
          </a:prstGeom>
          <a:noFill/>
          <a:ln w="9525">
            <a:noFill/>
            <a:miter lim="800000"/>
            <a:headEnd/>
            <a:tailEnd/>
          </a:ln>
        </p:spPr>
        <p:txBody>
          <a:bodyPr wrap="none" lIns="0" tIns="0" rIns="0" bIns="0">
            <a:spAutoFit/>
          </a:bodyPr>
          <a:lstStyle/>
          <a:p>
            <a:r>
              <a:rPr lang="en-US" sz="1200" u="none">
                <a:solidFill>
                  <a:srgbClr val="000000"/>
                </a:solidFill>
              </a:rPr>
              <a:t>fini()</a:t>
            </a:r>
            <a:endParaRPr lang="en-US" b="1" u="none"/>
          </a:p>
        </p:txBody>
      </p:sp>
      <p:sp>
        <p:nvSpPr>
          <p:cNvPr id="181408" name="Rectangle 359"/>
          <p:cNvSpPr>
            <a:spLocks noChangeArrowheads="1"/>
          </p:cNvSpPr>
          <p:nvPr/>
        </p:nvSpPr>
        <p:spPr bwMode="auto">
          <a:xfrm>
            <a:off x="4491038" y="4652963"/>
            <a:ext cx="361950" cy="2857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81409" name="Rectangle 360"/>
          <p:cNvSpPr>
            <a:spLocks noChangeArrowheads="1"/>
          </p:cNvSpPr>
          <p:nvPr/>
        </p:nvSpPr>
        <p:spPr bwMode="auto">
          <a:xfrm>
            <a:off x="4491038" y="4652963"/>
            <a:ext cx="38100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10" name="Rectangle 361"/>
          <p:cNvSpPr>
            <a:spLocks noChangeArrowheads="1"/>
          </p:cNvSpPr>
          <p:nvPr/>
        </p:nvSpPr>
        <p:spPr bwMode="auto">
          <a:xfrm>
            <a:off x="4852988" y="4652963"/>
            <a:ext cx="19050" cy="3048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11" name="Rectangle 362"/>
          <p:cNvSpPr>
            <a:spLocks noChangeArrowheads="1"/>
          </p:cNvSpPr>
          <p:nvPr/>
        </p:nvSpPr>
        <p:spPr bwMode="auto">
          <a:xfrm>
            <a:off x="4491038" y="4938713"/>
            <a:ext cx="361950"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12" name="Rectangle 363"/>
          <p:cNvSpPr>
            <a:spLocks noChangeArrowheads="1"/>
          </p:cNvSpPr>
          <p:nvPr/>
        </p:nvSpPr>
        <p:spPr bwMode="auto">
          <a:xfrm>
            <a:off x="4491038" y="4652963"/>
            <a:ext cx="19050" cy="2857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13" name="Rectangle 364"/>
          <p:cNvSpPr>
            <a:spLocks noChangeArrowheads="1"/>
          </p:cNvSpPr>
          <p:nvPr/>
        </p:nvSpPr>
        <p:spPr bwMode="auto">
          <a:xfrm>
            <a:off x="2601913" y="1979613"/>
            <a:ext cx="344487" cy="15843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81414" name="Rectangle 365"/>
          <p:cNvSpPr>
            <a:spLocks noChangeArrowheads="1"/>
          </p:cNvSpPr>
          <p:nvPr/>
        </p:nvSpPr>
        <p:spPr bwMode="auto">
          <a:xfrm>
            <a:off x="2601913" y="1979613"/>
            <a:ext cx="36353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15" name="Rectangle 366"/>
          <p:cNvSpPr>
            <a:spLocks noChangeArrowheads="1"/>
          </p:cNvSpPr>
          <p:nvPr/>
        </p:nvSpPr>
        <p:spPr bwMode="auto">
          <a:xfrm>
            <a:off x="2946400" y="1979613"/>
            <a:ext cx="19050" cy="160337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16" name="Rectangle 367"/>
          <p:cNvSpPr>
            <a:spLocks noChangeArrowheads="1"/>
          </p:cNvSpPr>
          <p:nvPr/>
        </p:nvSpPr>
        <p:spPr bwMode="auto">
          <a:xfrm>
            <a:off x="2601913" y="3563938"/>
            <a:ext cx="3444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17" name="Rectangle 368"/>
          <p:cNvSpPr>
            <a:spLocks noChangeArrowheads="1"/>
          </p:cNvSpPr>
          <p:nvPr/>
        </p:nvSpPr>
        <p:spPr bwMode="auto">
          <a:xfrm>
            <a:off x="2601913" y="1979613"/>
            <a:ext cx="19050" cy="15843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18" name="Rectangle 369"/>
          <p:cNvSpPr>
            <a:spLocks noChangeArrowheads="1"/>
          </p:cNvSpPr>
          <p:nvPr/>
        </p:nvSpPr>
        <p:spPr bwMode="auto">
          <a:xfrm>
            <a:off x="2601913" y="4633913"/>
            <a:ext cx="344487" cy="15652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81419" name="Rectangle 370"/>
          <p:cNvSpPr>
            <a:spLocks noChangeArrowheads="1"/>
          </p:cNvSpPr>
          <p:nvPr/>
        </p:nvSpPr>
        <p:spPr bwMode="auto">
          <a:xfrm>
            <a:off x="2601913" y="4633913"/>
            <a:ext cx="36353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20" name="Rectangle 371"/>
          <p:cNvSpPr>
            <a:spLocks noChangeArrowheads="1"/>
          </p:cNvSpPr>
          <p:nvPr/>
        </p:nvSpPr>
        <p:spPr bwMode="auto">
          <a:xfrm>
            <a:off x="2946400" y="4633913"/>
            <a:ext cx="19050" cy="15843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21" name="Rectangle 372"/>
          <p:cNvSpPr>
            <a:spLocks noChangeArrowheads="1"/>
          </p:cNvSpPr>
          <p:nvPr/>
        </p:nvSpPr>
        <p:spPr bwMode="auto">
          <a:xfrm>
            <a:off x="2601913" y="6199188"/>
            <a:ext cx="3444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22" name="Rectangle 373"/>
          <p:cNvSpPr>
            <a:spLocks noChangeArrowheads="1"/>
          </p:cNvSpPr>
          <p:nvPr/>
        </p:nvSpPr>
        <p:spPr bwMode="auto">
          <a:xfrm>
            <a:off x="2601913" y="4633913"/>
            <a:ext cx="19050" cy="156527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23" name="Rectangle 374"/>
          <p:cNvSpPr>
            <a:spLocks noChangeArrowheads="1"/>
          </p:cNvSpPr>
          <p:nvPr/>
        </p:nvSpPr>
        <p:spPr bwMode="auto">
          <a:xfrm>
            <a:off x="5329238" y="2189163"/>
            <a:ext cx="592137" cy="182562"/>
          </a:xfrm>
          <a:prstGeom prst="rect">
            <a:avLst/>
          </a:prstGeom>
          <a:noFill/>
          <a:ln w="9525">
            <a:noFill/>
            <a:miter lim="800000"/>
            <a:headEnd/>
            <a:tailEnd/>
          </a:ln>
        </p:spPr>
        <p:txBody>
          <a:bodyPr wrap="none" lIns="0" tIns="0" rIns="0" bIns="0">
            <a:spAutoFit/>
          </a:bodyPr>
          <a:lstStyle/>
          <a:p>
            <a:r>
              <a:rPr lang="en-US" sz="1200" i="1" u="none">
                <a:solidFill>
                  <a:srgbClr val="000000"/>
                </a:solidFill>
              </a:rPr>
              <a:t>Comp. A</a:t>
            </a:r>
            <a:endParaRPr lang="en-US" b="1" u="none"/>
          </a:p>
        </p:txBody>
      </p:sp>
      <p:sp>
        <p:nvSpPr>
          <p:cNvPr id="181424" name="Rectangle 375"/>
          <p:cNvSpPr>
            <a:spLocks noChangeArrowheads="1"/>
          </p:cNvSpPr>
          <p:nvPr/>
        </p:nvSpPr>
        <p:spPr bwMode="auto">
          <a:xfrm>
            <a:off x="6892925" y="2876550"/>
            <a:ext cx="915988" cy="401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81425" name="Rectangle 376"/>
          <p:cNvSpPr>
            <a:spLocks noChangeArrowheads="1"/>
          </p:cNvSpPr>
          <p:nvPr/>
        </p:nvSpPr>
        <p:spPr bwMode="auto">
          <a:xfrm>
            <a:off x="6892925" y="2876550"/>
            <a:ext cx="93503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26" name="Rectangle 377"/>
          <p:cNvSpPr>
            <a:spLocks noChangeArrowheads="1"/>
          </p:cNvSpPr>
          <p:nvPr/>
        </p:nvSpPr>
        <p:spPr bwMode="auto">
          <a:xfrm>
            <a:off x="7808913" y="2876550"/>
            <a:ext cx="19050" cy="4206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27" name="Rectangle 378"/>
          <p:cNvSpPr>
            <a:spLocks noChangeArrowheads="1"/>
          </p:cNvSpPr>
          <p:nvPr/>
        </p:nvSpPr>
        <p:spPr bwMode="auto">
          <a:xfrm>
            <a:off x="6892925" y="3278188"/>
            <a:ext cx="9159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28" name="Rectangle 379"/>
          <p:cNvSpPr>
            <a:spLocks noChangeArrowheads="1"/>
          </p:cNvSpPr>
          <p:nvPr/>
        </p:nvSpPr>
        <p:spPr bwMode="auto">
          <a:xfrm>
            <a:off x="6892925" y="2876550"/>
            <a:ext cx="19050" cy="4016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29" name="Rectangle 380"/>
          <p:cNvSpPr>
            <a:spLocks noChangeArrowheads="1"/>
          </p:cNvSpPr>
          <p:nvPr/>
        </p:nvSpPr>
        <p:spPr bwMode="auto">
          <a:xfrm>
            <a:off x="7046913" y="2895600"/>
            <a:ext cx="615950" cy="182563"/>
          </a:xfrm>
          <a:prstGeom prst="rect">
            <a:avLst/>
          </a:prstGeom>
          <a:noFill/>
          <a:ln w="9525">
            <a:noFill/>
            <a:miter lim="800000"/>
            <a:headEnd/>
            <a:tailEnd/>
          </a:ln>
        </p:spPr>
        <p:txBody>
          <a:bodyPr wrap="none" lIns="0" tIns="0" rIns="0" bIns="0">
            <a:spAutoFit/>
          </a:bodyPr>
          <a:lstStyle/>
          <a:p>
            <a:r>
              <a:rPr lang="en-US" sz="1200" i="1" u="none">
                <a:solidFill>
                  <a:srgbClr val="000000"/>
                </a:solidFill>
              </a:rPr>
              <a:t>Concrete</a:t>
            </a:r>
            <a:endParaRPr lang="en-US" b="1" u="none"/>
          </a:p>
        </p:txBody>
      </p:sp>
      <p:sp>
        <p:nvSpPr>
          <p:cNvPr id="181430" name="Rectangle 381"/>
          <p:cNvSpPr>
            <a:spLocks noChangeArrowheads="1"/>
          </p:cNvSpPr>
          <p:nvPr/>
        </p:nvSpPr>
        <p:spPr bwMode="auto">
          <a:xfrm>
            <a:off x="7046913" y="3049588"/>
            <a:ext cx="592137" cy="182562"/>
          </a:xfrm>
          <a:prstGeom prst="rect">
            <a:avLst/>
          </a:prstGeom>
          <a:noFill/>
          <a:ln w="9525">
            <a:noFill/>
            <a:miter lim="800000"/>
            <a:headEnd/>
            <a:tailEnd/>
          </a:ln>
        </p:spPr>
        <p:txBody>
          <a:bodyPr wrap="none" lIns="0" tIns="0" rIns="0" bIns="0">
            <a:spAutoFit/>
          </a:bodyPr>
          <a:lstStyle/>
          <a:p>
            <a:r>
              <a:rPr lang="en-US" sz="1200" i="1" u="none">
                <a:solidFill>
                  <a:srgbClr val="000000"/>
                </a:solidFill>
              </a:rPr>
              <a:t>Comp. B</a:t>
            </a:r>
            <a:endParaRPr lang="en-US" b="1" u="none"/>
          </a:p>
        </p:txBody>
      </p:sp>
      <p:sp>
        <p:nvSpPr>
          <p:cNvPr id="181431" name="Rectangle 382"/>
          <p:cNvSpPr>
            <a:spLocks noChangeArrowheads="1"/>
          </p:cNvSpPr>
          <p:nvPr/>
        </p:nvSpPr>
        <p:spPr bwMode="auto">
          <a:xfrm>
            <a:off x="5348288" y="4652963"/>
            <a:ext cx="915987" cy="400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81432" name="Rectangle 383"/>
          <p:cNvSpPr>
            <a:spLocks noChangeArrowheads="1"/>
          </p:cNvSpPr>
          <p:nvPr/>
        </p:nvSpPr>
        <p:spPr bwMode="auto">
          <a:xfrm>
            <a:off x="5348288" y="4652963"/>
            <a:ext cx="93503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33" name="Rectangle 384"/>
          <p:cNvSpPr>
            <a:spLocks noChangeArrowheads="1"/>
          </p:cNvSpPr>
          <p:nvPr/>
        </p:nvSpPr>
        <p:spPr bwMode="auto">
          <a:xfrm>
            <a:off x="6264275" y="4652963"/>
            <a:ext cx="19050" cy="4191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34" name="Rectangle 385"/>
          <p:cNvSpPr>
            <a:spLocks noChangeArrowheads="1"/>
          </p:cNvSpPr>
          <p:nvPr/>
        </p:nvSpPr>
        <p:spPr bwMode="auto">
          <a:xfrm>
            <a:off x="5348288" y="5053013"/>
            <a:ext cx="9159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35" name="Rectangle 386"/>
          <p:cNvSpPr>
            <a:spLocks noChangeArrowheads="1"/>
          </p:cNvSpPr>
          <p:nvPr/>
        </p:nvSpPr>
        <p:spPr bwMode="auto">
          <a:xfrm>
            <a:off x="5348288" y="4652963"/>
            <a:ext cx="19050" cy="400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36" name="Rectangle 387"/>
          <p:cNvSpPr>
            <a:spLocks noChangeArrowheads="1"/>
          </p:cNvSpPr>
          <p:nvPr/>
        </p:nvSpPr>
        <p:spPr bwMode="auto">
          <a:xfrm>
            <a:off x="5500688" y="4672013"/>
            <a:ext cx="615950" cy="182562"/>
          </a:xfrm>
          <a:prstGeom prst="rect">
            <a:avLst/>
          </a:prstGeom>
          <a:noFill/>
          <a:ln w="9525">
            <a:noFill/>
            <a:miter lim="800000"/>
            <a:headEnd/>
            <a:tailEnd/>
          </a:ln>
        </p:spPr>
        <p:txBody>
          <a:bodyPr wrap="none" lIns="0" tIns="0" rIns="0" bIns="0">
            <a:spAutoFit/>
          </a:bodyPr>
          <a:lstStyle/>
          <a:p>
            <a:r>
              <a:rPr lang="en-US" sz="1200" i="1" u="none">
                <a:solidFill>
                  <a:srgbClr val="000000"/>
                </a:solidFill>
              </a:rPr>
              <a:t>Concrete</a:t>
            </a:r>
            <a:endParaRPr lang="en-US" b="1" u="none"/>
          </a:p>
        </p:txBody>
      </p:sp>
      <p:sp>
        <p:nvSpPr>
          <p:cNvPr id="181437" name="Rectangle 388"/>
          <p:cNvSpPr>
            <a:spLocks noChangeArrowheads="1"/>
          </p:cNvSpPr>
          <p:nvPr/>
        </p:nvSpPr>
        <p:spPr bwMode="auto">
          <a:xfrm>
            <a:off x="5500688" y="4824413"/>
            <a:ext cx="592137" cy="182562"/>
          </a:xfrm>
          <a:prstGeom prst="rect">
            <a:avLst/>
          </a:prstGeom>
          <a:noFill/>
          <a:ln w="9525">
            <a:noFill/>
            <a:miter lim="800000"/>
            <a:headEnd/>
            <a:tailEnd/>
          </a:ln>
        </p:spPr>
        <p:txBody>
          <a:bodyPr wrap="none" lIns="0" tIns="0" rIns="0" bIns="0">
            <a:spAutoFit/>
          </a:bodyPr>
          <a:lstStyle/>
          <a:p>
            <a:r>
              <a:rPr lang="en-US" sz="1200" i="1" u="none">
                <a:solidFill>
                  <a:srgbClr val="000000"/>
                </a:solidFill>
              </a:rPr>
              <a:t>Comp. A</a:t>
            </a:r>
            <a:endParaRPr lang="en-US" b="1" u="none"/>
          </a:p>
        </p:txBody>
      </p:sp>
      <p:sp>
        <p:nvSpPr>
          <p:cNvPr id="181438" name="Rectangle 389"/>
          <p:cNvSpPr>
            <a:spLocks noChangeArrowheads="1"/>
          </p:cNvSpPr>
          <p:nvPr/>
        </p:nvSpPr>
        <p:spPr bwMode="auto">
          <a:xfrm>
            <a:off x="6892925" y="5511800"/>
            <a:ext cx="915988" cy="4016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81439" name="Rectangle 390"/>
          <p:cNvSpPr>
            <a:spLocks noChangeArrowheads="1"/>
          </p:cNvSpPr>
          <p:nvPr/>
        </p:nvSpPr>
        <p:spPr bwMode="auto">
          <a:xfrm>
            <a:off x="6892925" y="5511800"/>
            <a:ext cx="93503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40" name="Rectangle 391"/>
          <p:cNvSpPr>
            <a:spLocks noChangeArrowheads="1"/>
          </p:cNvSpPr>
          <p:nvPr/>
        </p:nvSpPr>
        <p:spPr bwMode="auto">
          <a:xfrm>
            <a:off x="7808913" y="5511800"/>
            <a:ext cx="19050" cy="4206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41" name="Rectangle 392"/>
          <p:cNvSpPr>
            <a:spLocks noChangeArrowheads="1"/>
          </p:cNvSpPr>
          <p:nvPr/>
        </p:nvSpPr>
        <p:spPr bwMode="auto">
          <a:xfrm>
            <a:off x="6892925" y="5913438"/>
            <a:ext cx="9159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42" name="Rectangle 393"/>
          <p:cNvSpPr>
            <a:spLocks noChangeArrowheads="1"/>
          </p:cNvSpPr>
          <p:nvPr/>
        </p:nvSpPr>
        <p:spPr bwMode="auto">
          <a:xfrm>
            <a:off x="6892925" y="5511800"/>
            <a:ext cx="19050" cy="40163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1443" name="Rectangle 394"/>
          <p:cNvSpPr>
            <a:spLocks noChangeArrowheads="1"/>
          </p:cNvSpPr>
          <p:nvPr/>
        </p:nvSpPr>
        <p:spPr bwMode="auto">
          <a:xfrm>
            <a:off x="7046913" y="5530850"/>
            <a:ext cx="615950" cy="182563"/>
          </a:xfrm>
          <a:prstGeom prst="rect">
            <a:avLst/>
          </a:prstGeom>
          <a:noFill/>
          <a:ln w="9525">
            <a:noFill/>
            <a:miter lim="800000"/>
            <a:headEnd/>
            <a:tailEnd/>
          </a:ln>
        </p:spPr>
        <p:txBody>
          <a:bodyPr wrap="none" lIns="0" tIns="0" rIns="0" bIns="0">
            <a:spAutoFit/>
          </a:bodyPr>
          <a:lstStyle/>
          <a:p>
            <a:r>
              <a:rPr lang="en-US" sz="1200" i="1" u="none">
                <a:solidFill>
                  <a:srgbClr val="000000"/>
                </a:solidFill>
              </a:rPr>
              <a:t>Concrete</a:t>
            </a:r>
            <a:endParaRPr lang="en-US" b="1" u="none"/>
          </a:p>
        </p:txBody>
      </p:sp>
      <p:sp>
        <p:nvSpPr>
          <p:cNvPr id="181444" name="Rectangle 395"/>
          <p:cNvSpPr>
            <a:spLocks noChangeArrowheads="1"/>
          </p:cNvSpPr>
          <p:nvPr/>
        </p:nvSpPr>
        <p:spPr bwMode="auto">
          <a:xfrm>
            <a:off x="7046913" y="5683250"/>
            <a:ext cx="592137" cy="182563"/>
          </a:xfrm>
          <a:prstGeom prst="rect">
            <a:avLst/>
          </a:prstGeom>
          <a:noFill/>
          <a:ln w="9525">
            <a:noFill/>
            <a:miter lim="800000"/>
            <a:headEnd/>
            <a:tailEnd/>
          </a:ln>
        </p:spPr>
        <p:txBody>
          <a:bodyPr wrap="none" lIns="0" tIns="0" rIns="0" bIns="0">
            <a:spAutoFit/>
          </a:bodyPr>
          <a:lstStyle/>
          <a:p>
            <a:r>
              <a:rPr lang="en-US" sz="1200" i="1" u="none">
                <a:solidFill>
                  <a:srgbClr val="000000"/>
                </a:solidFill>
              </a:rPr>
              <a:t>Comp. B</a:t>
            </a:r>
            <a:endParaRPr lang="en-US" b="1" u="none"/>
          </a:p>
        </p:txBody>
      </p:sp>
      <p:sp>
        <p:nvSpPr>
          <p:cNvPr id="181445" name="Text Box 396"/>
          <p:cNvSpPr txBox="1">
            <a:spLocks noChangeArrowheads="1"/>
          </p:cNvSpPr>
          <p:nvPr/>
        </p:nvSpPr>
        <p:spPr bwMode="auto">
          <a:xfrm>
            <a:off x="0" y="1990725"/>
            <a:ext cx="2106613" cy="4248150"/>
          </a:xfrm>
          <a:prstGeom prst="rect">
            <a:avLst/>
          </a:prstGeom>
          <a:noFill/>
          <a:ln w="12700">
            <a:noFill/>
            <a:miter lim="800000"/>
            <a:headEnd/>
            <a:tailEnd/>
          </a:ln>
        </p:spPr>
        <p:txBody>
          <a:bodyPr>
            <a:spAutoFit/>
          </a:bodyPr>
          <a:lstStyle/>
          <a:p>
            <a:pPr marL="233363" indent="-233363">
              <a:spcBef>
                <a:spcPct val="80000"/>
              </a:spcBef>
              <a:spcAft>
                <a:spcPct val="185000"/>
              </a:spcAft>
              <a:buFontTx/>
              <a:buAutoNum type="arabicPeriod"/>
            </a:pPr>
            <a:r>
              <a:rPr lang="en-US" sz="2000" i="1" u="none"/>
              <a:t>Component dynamic linking &amp; initialization</a:t>
            </a:r>
          </a:p>
          <a:p>
            <a:pPr marL="233363" indent="-233363">
              <a:spcAft>
                <a:spcPct val="65000"/>
              </a:spcAft>
              <a:buFontTx/>
              <a:buAutoNum type="arabicPeriod"/>
            </a:pPr>
            <a:r>
              <a:rPr lang="en-US" sz="2000" i="1" u="none"/>
              <a:t>Component processing</a:t>
            </a:r>
          </a:p>
          <a:p>
            <a:pPr marL="233363" indent="-233363">
              <a:spcBef>
                <a:spcPct val="100000"/>
              </a:spcBef>
              <a:buFontTx/>
              <a:buAutoNum type="arabicPeriod"/>
            </a:pPr>
            <a:r>
              <a:rPr lang="en-US" sz="2000" i="1" u="none"/>
              <a:t>Component termination &amp; dynamic unlinking</a:t>
            </a:r>
          </a:p>
        </p:txBody>
      </p:sp>
      <p:sp>
        <p:nvSpPr>
          <p:cNvPr id="181446" name="Line 397"/>
          <p:cNvSpPr>
            <a:spLocks noChangeShapeType="1"/>
          </p:cNvSpPr>
          <p:nvPr/>
        </p:nvSpPr>
        <p:spPr bwMode="auto">
          <a:xfrm flipV="1">
            <a:off x="1308100" y="2093913"/>
            <a:ext cx="1293813" cy="858837"/>
          </a:xfrm>
          <a:prstGeom prst="line">
            <a:avLst/>
          </a:prstGeom>
          <a:noFill/>
          <a:ln w="12700">
            <a:solidFill>
              <a:srgbClr val="FF0000"/>
            </a:solidFill>
            <a:round/>
            <a:headEnd/>
            <a:tailEnd type="triangle" w="med" len="med"/>
          </a:ln>
        </p:spPr>
        <p:txBody>
          <a:bodyPr wrap="none"/>
          <a:lstStyle/>
          <a:p>
            <a:endParaRPr lang="en-US"/>
          </a:p>
        </p:txBody>
      </p:sp>
      <p:sp>
        <p:nvSpPr>
          <p:cNvPr id="181447" name="Line 398"/>
          <p:cNvSpPr>
            <a:spLocks noChangeShapeType="1"/>
          </p:cNvSpPr>
          <p:nvPr/>
        </p:nvSpPr>
        <p:spPr bwMode="auto">
          <a:xfrm flipV="1">
            <a:off x="1308100" y="2952750"/>
            <a:ext cx="1312863" cy="0"/>
          </a:xfrm>
          <a:prstGeom prst="line">
            <a:avLst/>
          </a:prstGeom>
          <a:noFill/>
          <a:ln w="12700">
            <a:solidFill>
              <a:srgbClr val="FF0000"/>
            </a:solidFill>
            <a:round/>
            <a:headEnd/>
            <a:tailEnd type="triangle" w="med" len="med"/>
          </a:ln>
        </p:spPr>
        <p:txBody>
          <a:bodyPr wrap="none"/>
          <a:lstStyle/>
          <a:p>
            <a:endParaRPr lang="en-US"/>
          </a:p>
        </p:txBody>
      </p:sp>
      <p:sp>
        <p:nvSpPr>
          <p:cNvPr id="181448" name="Line 399"/>
          <p:cNvSpPr>
            <a:spLocks noChangeShapeType="1"/>
          </p:cNvSpPr>
          <p:nvPr/>
        </p:nvSpPr>
        <p:spPr bwMode="auto">
          <a:xfrm flipV="1">
            <a:off x="1408113" y="5283200"/>
            <a:ext cx="1184275" cy="571500"/>
          </a:xfrm>
          <a:prstGeom prst="line">
            <a:avLst/>
          </a:prstGeom>
          <a:noFill/>
          <a:ln w="12700">
            <a:solidFill>
              <a:srgbClr val="FF0000"/>
            </a:solidFill>
            <a:round/>
            <a:headEnd/>
            <a:tailEnd type="triangle" w="med" len="med"/>
          </a:ln>
        </p:spPr>
        <p:txBody>
          <a:bodyPr wrap="none"/>
          <a:lstStyle/>
          <a:p>
            <a:endParaRPr lang="en-US"/>
          </a:p>
        </p:txBody>
      </p:sp>
      <p:sp>
        <p:nvSpPr>
          <p:cNvPr id="181449" name="Line 400"/>
          <p:cNvSpPr>
            <a:spLocks noChangeShapeType="1"/>
          </p:cNvSpPr>
          <p:nvPr/>
        </p:nvSpPr>
        <p:spPr bwMode="auto">
          <a:xfrm>
            <a:off x="1408113" y="5865813"/>
            <a:ext cx="1203325" cy="276225"/>
          </a:xfrm>
          <a:prstGeom prst="line">
            <a:avLst/>
          </a:prstGeom>
          <a:noFill/>
          <a:ln w="12700">
            <a:solidFill>
              <a:srgbClr val="FF0000"/>
            </a:solidFill>
            <a:round/>
            <a:headEnd/>
            <a:tailEnd type="triangle" w="med" len="med"/>
          </a:ln>
        </p:spPr>
        <p:txBody>
          <a:bodyPr wrap="none"/>
          <a:lstStyle/>
          <a:p>
            <a:endParaRPr lang="en-US"/>
          </a:p>
        </p:txBody>
      </p:sp>
    </p:spTree>
  </p:cSld>
  <p:clrMapOvr>
    <a:masterClrMapping/>
  </p:clrMapOvr>
  <p:transition/>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Slide Number Placeholder 2"/>
          <p:cNvSpPr>
            <a:spLocks noGrp="1"/>
          </p:cNvSpPr>
          <p:nvPr>
            <p:ph type="sldNum" sz="quarter" idx="10"/>
          </p:nvPr>
        </p:nvSpPr>
        <p:spPr>
          <a:noFill/>
        </p:spPr>
        <p:txBody>
          <a:bodyPr/>
          <a:lstStyle/>
          <a:p>
            <a:fld id="{81EBA900-7646-4C65-9657-6B0382CC0995}" type="slidenum">
              <a:rPr lang="en-US" smtClean="0">
                <a:latin typeface="Arial" pitchFamily="34" charset="0"/>
              </a:rPr>
              <a:pPr/>
              <a:t>174</a:t>
            </a:fld>
            <a:endParaRPr lang="en-US" smtClean="0">
              <a:latin typeface="Arial" pitchFamily="34" charset="0"/>
            </a:endParaRPr>
          </a:p>
        </p:txBody>
      </p:sp>
      <p:sp>
        <p:nvSpPr>
          <p:cNvPr id="182275" name="Rectangle 2"/>
          <p:cNvSpPr>
            <a:spLocks noGrp="1" noChangeArrowheads="1"/>
          </p:cNvSpPr>
          <p:nvPr>
            <p:ph type="title"/>
          </p:nvPr>
        </p:nvSpPr>
        <p:spPr>
          <a:xfrm>
            <a:off x="428625" y="-38100"/>
            <a:ext cx="8189913" cy="914400"/>
          </a:xfrm>
        </p:spPr>
        <p:txBody>
          <a:bodyPr/>
          <a:lstStyle/>
          <a:p>
            <a:pPr>
              <a:lnSpc>
                <a:spcPct val="85000"/>
              </a:lnSpc>
            </a:pPr>
            <a:r>
              <a:rPr lang="en-US" sz="3200" smtClean="0"/>
              <a:t>Applying the Component Configurator Pattern to Content Servers</a:t>
            </a:r>
          </a:p>
        </p:txBody>
      </p:sp>
      <p:sp>
        <p:nvSpPr>
          <p:cNvPr id="182276" name="Rectangle 3"/>
          <p:cNvSpPr>
            <a:spLocks noChangeAspect="1" noChangeArrowheads="1"/>
          </p:cNvSpPr>
          <p:nvPr/>
        </p:nvSpPr>
        <p:spPr bwMode="auto">
          <a:xfrm>
            <a:off x="6548438" y="3763963"/>
            <a:ext cx="19050" cy="233362"/>
          </a:xfrm>
          <a:prstGeom prst="rect">
            <a:avLst/>
          </a:prstGeom>
          <a:blipFill dpi="0" rotWithShape="0">
            <a:blip r:embed="rId2" cstate="print"/>
            <a:srcRect/>
            <a:tile tx="0" ty="0" sx="100000" sy="100000" flip="none" algn="tl"/>
          </a:blipFill>
          <a:ln w="9525">
            <a:solidFill>
              <a:srgbClr val="000000"/>
            </a:solidFill>
            <a:miter lim="800000"/>
            <a:headEnd/>
            <a:tailEnd/>
          </a:ln>
        </p:spPr>
        <p:txBody>
          <a:bodyPr/>
          <a:lstStyle/>
          <a:p>
            <a:endParaRPr lang="en-US"/>
          </a:p>
        </p:txBody>
      </p:sp>
      <p:sp>
        <p:nvSpPr>
          <p:cNvPr id="182277" name="Rectangle 4"/>
          <p:cNvSpPr>
            <a:spLocks noChangeAspect="1" noChangeArrowheads="1"/>
          </p:cNvSpPr>
          <p:nvPr/>
        </p:nvSpPr>
        <p:spPr bwMode="auto">
          <a:xfrm>
            <a:off x="6548438" y="3763963"/>
            <a:ext cx="1663700" cy="19050"/>
          </a:xfrm>
          <a:prstGeom prst="rect">
            <a:avLst/>
          </a:prstGeom>
          <a:blipFill dpi="0" rotWithShape="0">
            <a:blip r:embed="rId2" cstate="print"/>
            <a:srcRect/>
            <a:tile tx="0" ty="0" sx="100000" sy="100000" flip="none" algn="tl"/>
          </a:blipFill>
          <a:ln w="9525">
            <a:solidFill>
              <a:srgbClr val="000000"/>
            </a:solidFill>
            <a:miter lim="800000"/>
            <a:headEnd/>
            <a:tailEnd/>
          </a:ln>
        </p:spPr>
        <p:txBody>
          <a:bodyPr/>
          <a:lstStyle/>
          <a:p>
            <a:endParaRPr lang="en-US"/>
          </a:p>
        </p:txBody>
      </p:sp>
      <p:sp>
        <p:nvSpPr>
          <p:cNvPr id="182278" name="Rectangle 5"/>
          <p:cNvSpPr>
            <a:spLocks noChangeAspect="1" noChangeArrowheads="1"/>
          </p:cNvSpPr>
          <p:nvPr/>
        </p:nvSpPr>
        <p:spPr bwMode="auto">
          <a:xfrm>
            <a:off x="8191500" y="3763963"/>
            <a:ext cx="20638" cy="233362"/>
          </a:xfrm>
          <a:prstGeom prst="rect">
            <a:avLst/>
          </a:prstGeom>
          <a:blipFill dpi="0" rotWithShape="0">
            <a:blip r:embed="rId2" cstate="print"/>
            <a:srcRect/>
            <a:tile tx="0" ty="0" sx="100000" sy="100000" flip="none" algn="tl"/>
          </a:blipFill>
          <a:ln w="9525">
            <a:solidFill>
              <a:srgbClr val="000000"/>
            </a:solidFill>
            <a:miter lim="800000"/>
            <a:headEnd/>
            <a:tailEnd/>
          </a:ln>
        </p:spPr>
        <p:txBody>
          <a:bodyPr/>
          <a:lstStyle/>
          <a:p>
            <a:endParaRPr lang="en-US"/>
          </a:p>
        </p:txBody>
      </p:sp>
      <p:sp>
        <p:nvSpPr>
          <p:cNvPr id="182279" name="Freeform 6"/>
          <p:cNvSpPr>
            <a:spLocks noChangeAspect="1"/>
          </p:cNvSpPr>
          <p:nvPr/>
        </p:nvSpPr>
        <p:spPr bwMode="auto">
          <a:xfrm>
            <a:off x="7864475" y="2733675"/>
            <a:ext cx="234950" cy="195263"/>
          </a:xfrm>
          <a:custGeom>
            <a:avLst/>
            <a:gdLst>
              <a:gd name="T0" fmla="*/ 0 w 135"/>
              <a:gd name="T1" fmla="*/ 2147483647 h 112"/>
              <a:gd name="T2" fmla="*/ 2147483647 w 135"/>
              <a:gd name="T3" fmla="*/ 2147483647 h 112"/>
              <a:gd name="T4" fmla="*/ 2147483647 w 135"/>
              <a:gd name="T5" fmla="*/ 0 h 112"/>
              <a:gd name="T6" fmla="*/ 0 w 135"/>
              <a:gd name="T7" fmla="*/ 2147483647 h 112"/>
              <a:gd name="T8" fmla="*/ 0 60000 65536"/>
              <a:gd name="T9" fmla="*/ 0 60000 65536"/>
              <a:gd name="T10" fmla="*/ 0 60000 65536"/>
              <a:gd name="T11" fmla="*/ 0 60000 65536"/>
              <a:gd name="T12" fmla="*/ 0 w 135"/>
              <a:gd name="T13" fmla="*/ 0 h 112"/>
              <a:gd name="T14" fmla="*/ 135 w 135"/>
              <a:gd name="T15" fmla="*/ 112 h 112"/>
            </a:gdLst>
            <a:ahLst/>
            <a:cxnLst>
              <a:cxn ang="T8">
                <a:pos x="T0" y="T1"/>
              </a:cxn>
              <a:cxn ang="T9">
                <a:pos x="T2" y="T3"/>
              </a:cxn>
              <a:cxn ang="T10">
                <a:pos x="T4" y="T5"/>
              </a:cxn>
              <a:cxn ang="T11">
                <a:pos x="T6" y="T7"/>
              </a:cxn>
            </a:cxnLst>
            <a:rect l="T12" t="T13" r="T14" b="T15"/>
            <a:pathLst>
              <a:path w="135" h="112">
                <a:moveTo>
                  <a:pt x="0" y="112"/>
                </a:moveTo>
                <a:lnTo>
                  <a:pt x="135" y="112"/>
                </a:lnTo>
                <a:lnTo>
                  <a:pt x="68" y="0"/>
                </a:lnTo>
                <a:lnTo>
                  <a:pt x="0" y="11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82280" name="Freeform 7"/>
          <p:cNvSpPr>
            <a:spLocks noChangeAspect="1"/>
          </p:cNvSpPr>
          <p:nvPr/>
        </p:nvSpPr>
        <p:spPr bwMode="auto">
          <a:xfrm>
            <a:off x="7864475" y="2713038"/>
            <a:ext cx="273050" cy="234950"/>
          </a:xfrm>
          <a:custGeom>
            <a:avLst/>
            <a:gdLst>
              <a:gd name="T0" fmla="*/ 0 w 157"/>
              <a:gd name="T1" fmla="*/ 2147483647 h 135"/>
              <a:gd name="T2" fmla="*/ 2147483647 w 157"/>
              <a:gd name="T3" fmla="*/ 2147483647 h 135"/>
              <a:gd name="T4" fmla="*/ 2147483647 w 157"/>
              <a:gd name="T5" fmla="*/ 2147483647 h 135"/>
              <a:gd name="T6" fmla="*/ 2147483647 w 157"/>
              <a:gd name="T7" fmla="*/ 2147483647 h 135"/>
              <a:gd name="T8" fmla="*/ 2147483647 w 157"/>
              <a:gd name="T9" fmla="*/ 2147483647 h 135"/>
              <a:gd name="T10" fmla="*/ 2147483647 w 157"/>
              <a:gd name="T11" fmla="*/ 2147483647 h 135"/>
              <a:gd name="T12" fmla="*/ 2147483647 w 157"/>
              <a:gd name="T13" fmla="*/ 0 h 135"/>
              <a:gd name="T14" fmla="*/ 2147483647 w 157"/>
              <a:gd name="T15" fmla="*/ 2147483647 h 135"/>
              <a:gd name="T16" fmla="*/ 2147483647 w 157"/>
              <a:gd name="T17" fmla="*/ 2147483647 h 135"/>
              <a:gd name="T18" fmla="*/ 2147483647 w 157"/>
              <a:gd name="T19" fmla="*/ 2147483647 h 135"/>
              <a:gd name="T20" fmla="*/ 2147483647 w 157"/>
              <a:gd name="T21" fmla="*/ 2147483647 h 135"/>
              <a:gd name="T22" fmla="*/ 0 w 157"/>
              <a:gd name="T23" fmla="*/ 2147483647 h 135"/>
              <a:gd name="T24" fmla="*/ 0 w 157"/>
              <a:gd name="T25" fmla="*/ 2147483647 h 1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7"/>
              <a:gd name="T40" fmla="*/ 0 h 135"/>
              <a:gd name="T41" fmla="*/ 157 w 157"/>
              <a:gd name="T42" fmla="*/ 135 h 1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7" h="135">
                <a:moveTo>
                  <a:pt x="0" y="124"/>
                </a:moveTo>
                <a:lnTo>
                  <a:pt x="135" y="124"/>
                </a:lnTo>
                <a:lnTo>
                  <a:pt x="146" y="124"/>
                </a:lnTo>
                <a:lnTo>
                  <a:pt x="135" y="135"/>
                </a:lnTo>
                <a:lnTo>
                  <a:pt x="68" y="23"/>
                </a:lnTo>
                <a:lnTo>
                  <a:pt x="68" y="12"/>
                </a:lnTo>
                <a:lnTo>
                  <a:pt x="79" y="0"/>
                </a:lnTo>
                <a:lnTo>
                  <a:pt x="79" y="12"/>
                </a:lnTo>
                <a:lnTo>
                  <a:pt x="146" y="124"/>
                </a:lnTo>
                <a:lnTo>
                  <a:pt x="157" y="135"/>
                </a:lnTo>
                <a:lnTo>
                  <a:pt x="135" y="135"/>
                </a:lnTo>
                <a:lnTo>
                  <a:pt x="0" y="135"/>
                </a:lnTo>
                <a:lnTo>
                  <a:pt x="0" y="1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2281" name="Freeform 8"/>
          <p:cNvSpPr>
            <a:spLocks noChangeAspect="1"/>
          </p:cNvSpPr>
          <p:nvPr/>
        </p:nvSpPr>
        <p:spPr bwMode="auto">
          <a:xfrm>
            <a:off x="7843838" y="2733675"/>
            <a:ext cx="157162" cy="214313"/>
          </a:xfrm>
          <a:custGeom>
            <a:avLst/>
            <a:gdLst>
              <a:gd name="T0" fmla="*/ 2147483647 w 90"/>
              <a:gd name="T1" fmla="*/ 2147483647 h 123"/>
              <a:gd name="T2" fmla="*/ 2147483647 w 90"/>
              <a:gd name="T3" fmla="*/ 2147483647 h 123"/>
              <a:gd name="T4" fmla="*/ 2147483647 w 90"/>
              <a:gd name="T5" fmla="*/ 2147483647 h 123"/>
              <a:gd name="T6" fmla="*/ 0 w 90"/>
              <a:gd name="T7" fmla="*/ 2147483647 h 123"/>
              <a:gd name="T8" fmla="*/ 2147483647 w 90"/>
              <a:gd name="T9" fmla="*/ 2147483647 h 123"/>
              <a:gd name="T10" fmla="*/ 2147483647 w 90"/>
              <a:gd name="T11" fmla="*/ 0 h 123"/>
              <a:gd name="T12" fmla="*/ 2147483647 w 90"/>
              <a:gd name="T13" fmla="*/ 2147483647 h 123"/>
              <a:gd name="T14" fmla="*/ 0 60000 65536"/>
              <a:gd name="T15" fmla="*/ 0 60000 65536"/>
              <a:gd name="T16" fmla="*/ 0 60000 65536"/>
              <a:gd name="T17" fmla="*/ 0 60000 65536"/>
              <a:gd name="T18" fmla="*/ 0 60000 65536"/>
              <a:gd name="T19" fmla="*/ 0 60000 65536"/>
              <a:gd name="T20" fmla="*/ 0 60000 65536"/>
              <a:gd name="T21" fmla="*/ 0 w 90"/>
              <a:gd name="T22" fmla="*/ 0 h 123"/>
              <a:gd name="T23" fmla="*/ 90 w 90"/>
              <a:gd name="T24" fmla="*/ 123 h 1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123">
                <a:moveTo>
                  <a:pt x="90" y="11"/>
                </a:moveTo>
                <a:lnTo>
                  <a:pt x="23" y="123"/>
                </a:lnTo>
                <a:lnTo>
                  <a:pt x="11" y="123"/>
                </a:lnTo>
                <a:lnTo>
                  <a:pt x="0" y="123"/>
                </a:lnTo>
                <a:lnTo>
                  <a:pt x="11" y="112"/>
                </a:lnTo>
                <a:lnTo>
                  <a:pt x="79" y="0"/>
                </a:lnTo>
                <a:lnTo>
                  <a:pt x="90" y="1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2282" name="Rectangle 9"/>
          <p:cNvSpPr>
            <a:spLocks noChangeAspect="1" noChangeArrowheads="1"/>
          </p:cNvSpPr>
          <p:nvPr/>
        </p:nvSpPr>
        <p:spPr bwMode="auto">
          <a:xfrm>
            <a:off x="5719763" y="1970088"/>
            <a:ext cx="20637" cy="1968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2283" name="Freeform 10"/>
          <p:cNvSpPr>
            <a:spLocks noChangeAspect="1"/>
          </p:cNvSpPr>
          <p:nvPr/>
        </p:nvSpPr>
        <p:spPr bwMode="auto">
          <a:xfrm>
            <a:off x="5661025" y="1911350"/>
            <a:ext cx="79375" cy="255588"/>
          </a:xfrm>
          <a:custGeom>
            <a:avLst/>
            <a:gdLst>
              <a:gd name="T0" fmla="*/ 0 w 45"/>
              <a:gd name="T1" fmla="*/ 2147483647 h 147"/>
              <a:gd name="T2" fmla="*/ 2147483647 w 45"/>
              <a:gd name="T3" fmla="*/ 2147483647 h 147"/>
              <a:gd name="T4" fmla="*/ 2147483647 w 45"/>
              <a:gd name="T5" fmla="*/ 2147483647 h 147"/>
              <a:gd name="T6" fmla="*/ 2147483647 w 45"/>
              <a:gd name="T7" fmla="*/ 2147483647 h 147"/>
              <a:gd name="T8" fmla="*/ 2147483647 w 45"/>
              <a:gd name="T9" fmla="*/ 0 h 147"/>
              <a:gd name="T10" fmla="*/ 2147483647 w 45"/>
              <a:gd name="T11" fmla="*/ 2147483647 h 147"/>
              <a:gd name="T12" fmla="*/ 0 w 45"/>
              <a:gd name="T13" fmla="*/ 2147483647 h 147"/>
              <a:gd name="T14" fmla="*/ 0 60000 65536"/>
              <a:gd name="T15" fmla="*/ 0 60000 65536"/>
              <a:gd name="T16" fmla="*/ 0 60000 65536"/>
              <a:gd name="T17" fmla="*/ 0 60000 65536"/>
              <a:gd name="T18" fmla="*/ 0 60000 65536"/>
              <a:gd name="T19" fmla="*/ 0 60000 65536"/>
              <a:gd name="T20" fmla="*/ 0 60000 65536"/>
              <a:gd name="T21" fmla="*/ 0 w 45"/>
              <a:gd name="T22" fmla="*/ 0 h 147"/>
              <a:gd name="T23" fmla="*/ 45 w 45"/>
              <a:gd name="T24" fmla="*/ 147 h 1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47">
                <a:moveTo>
                  <a:pt x="0" y="147"/>
                </a:moveTo>
                <a:lnTo>
                  <a:pt x="11" y="147"/>
                </a:lnTo>
                <a:lnTo>
                  <a:pt x="45" y="34"/>
                </a:lnTo>
                <a:lnTo>
                  <a:pt x="34" y="0"/>
                </a:lnTo>
                <a:lnTo>
                  <a:pt x="34" y="34"/>
                </a:lnTo>
                <a:lnTo>
                  <a:pt x="0" y="147"/>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2284" name="Freeform 11"/>
          <p:cNvSpPr>
            <a:spLocks noChangeAspect="1"/>
          </p:cNvSpPr>
          <p:nvPr/>
        </p:nvSpPr>
        <p:spPr bwMode="auto">
          <a:xfrm>
            <a:off x="5719763" y="1970088"/>
            <a:ext cx="77787" cy="196850"/>
          </a:xfrm>
          <a:custGeom>
            <a:avLst/>
            <a:gdLst>
              <a:gd name="T0" fmla="*/ 2147483647 w 44"/>
              <a:gd name="T1" fmla="*/ 0 h 113"/>
              <a:gd name="T2" fmla="*/ 0 w 44"/>
              <a:gd name="T3" fmla="*/ 0 h 113"/>
              <a:gd name="T4" fmla="*/ 2147483647 w 44"/>
              <a:gd name="T5" fmla="*/ 2147483647 h 113"/>
              <a:gd name="T6" fmla="*/ 2147483647 w 44"/>
              <a:gd name="T7" fmla="*/ 2147483647 h 113"/>
              <a:gd name="T8" fmla="*/ 2147483647 w 44"/>
              <a:gd name="T9" fmla="*/ 0 h 113"/>
              <a:gd name="T10" fmla="*/ 0 60000 65536"/>
              <a:gd name="T11" fmla="*/ 0 60000 65536"/>
              <a:gd name="T12" fmla="*/ 0 60000 65536"/>
              <a:gd name="T13" fmla="*/ 0 60000 65536"/>
              <a:gd name="T14" fmla="*/ 0 60000 65536"/>
              <a:gd name="T15" fmla="*/ 0 w 44"/>
              <a:gd name="T16" fmla="*/ 0 h 113"/>
              <a:gd name="T17" fmla="*/ 44 w 44"/>
              <a:gd name="T18" fmla="*/ 113 h 113"/>
            </a:gdLst>
            <a:ahLst/>
            <a:cxnLst>
              <a:cxn ang="T10">
                <a:pos x="T0" y="T1"/>
              </a:cxn>
              <a:cxn ang="T11">
                <a:pos x="T2" y="T3"/>
              </a:cxn>
              <a:cxn ang="T12">
                <a:pos x="T4" y="T5"/>
              </a:cxn>
              <a:cxn ang="T13">
                <a:pos x="T6" y="T7"/>
              </a:cxn>
              <a:cxn ang="T14">
                <a:pos x="T8" y="T9"/>
              </a:cxn>
            </a:cxnLst>
            <a:rect l="T15" t="T16" r="T17" b="T18"/>
            <a:pathLst>
              <a:path w="44" h="113">
                <a:moveTo>
                  <a:pt x="11" y="0"/>
                </a:moveTo>
                <a:lnTo>
                  <a:pt x="0" y="0"/>
                </a:lnTo>
                <a:lnTo>
                  <a:pt x="33" y="113"/>
                </a:lnTo>
                <a:lnTo>
                  <a:pt x="44" y="113"/>
                </a:lnTo>
                <a:lnTo>
                  <a:pt x="1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2285" name="Rectangle 12"/>
          <p:cNvSpPr>
            <a:spLocks noChangeAspect="1" noChangeArrowheads="1"/>
          </p:cNvSpPr>
          <p:nvPr/>
        </p:nvSpPr>
        <p:spPr bwMode="auto">
          <a:xfrm>
            <a:off x="5719763" y="2657475"/>
            <a:ext cx="20637" cy="777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2286" name="Line 13"/>
          <p:cNvSpPr>
            <a:spLocks noChangeAspect="1" noChangeShapeType="1"/>
          </p:cNvSpPr>
          <p:nvPr/>
        </p:nvSpPr>
        <p:spPr bwMode="auto">
          <a:xfrm flipV="1">
            <a:off x="5719763" y="2382838"/>
            <a:ext cx="3175" cy="138112"/>
          </a:xfrm>
          <a:prstGeom prst="line">
            <a:avLst/>
          </a:prstGeom>
          <a:noFill/>
          <a:ln w="0">
            <a:solidFill>
              <a:srgbClr val="000000"/>
            </a:solidFill>
            <a:round/>
            <a:headEnd/>
            <a:tailEnd/>
          </a:ln>
        </p:spPr>
        <p:txBody>
          <a:bodyPr/>
          <a:lstStyle/>
          <a:p>
            <a:endParaRPr lang="en-US"/>
          </a:p>
        </p:txBody>
      </p:sp>
      <p:sp>
        <p:nvSpPr>
          <p:cNvPr id="182287" name="Rectangle 14"/>
          <p:cNvSpPr>
            <a:spLocks noChangeAspect="1" noChangeArrowheads="1"/>
          </p:cNvSpPr>
          <p:nvPr/>
        </p:nvSpPr>
        <p:spPr bwMode="auto">
          <a:xfrm>
            <a:off x="5719763" y="2166938"/>
            <a:ext cx="20637" cy="777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2288" name="Rectangle 15"/>
          <p:cNvSpPr>
            <a:spLocks noChangeAspect="1" noChangeArrowheads="1"/>
          </p:cNvSpPr>
          <p:nvPr/>
        </p:nvSpPr>
        <p:spPr bwMode="auto">
          <a:xfrm>
            <a:off x="5803900" y="2200275"/>
            <a:ext cx="1003300" cy="198438"/>
          </a:xfrm>
          <a:prstGeom prst="rect">
            <a:avLst/>
          </a:prstGeom>
          <a:noFill/>
          <a:ln w="9525">
            <a:noFill/>
            <a:miter lim="800000"/>
            <a:headEnd/>
            <a:tailEnd/>
          </a:ln>
        </p:spPr>
        <p:txBody>
          <a:bodyPr wrap="none" lIns="0" tIns="0" rIns="0" bIns="0">
            <a:spAutoFit/>
          </a:bodyPr>
          <a:lstStyle/>
          <a:p>
            <a:r>
              <a:rPr lang="en-US" sz="1300" u="none">
                <a:solidFill>
                  <a:srgbClr val="000000"/>
                </a:solidFill>
                <a:latin typeface="Arial Unicode MS" pitchFamily="34" charset="-128"/>
              </a:rPr>
              <a:t>&lt;&lt;contains&gt;&gt;</a:t>
            </a:r>
            <a:endParaRPr lang="en-US" sz="2000" b="1" u="none">
              <a:latin typeface="Arial Unicode MS" pitchFamily="34" charset="-128"/>
            </a:endParaRPr>
          </a:p>
        </p:txBody>
      </p:sp>
      <p:sp>
        <p:nvSpPr>
          <p:cNvPr id="182289" name="Rectangle 16"/>
          <p:cNvSpPr>
            <a:spLocks noChangeAspect="1" noChangeArrowheads="1"/>
          </p:cNvSpPr>
          <p:nvPr/>
        </p:nvSpPr>
        <p:spPr bwMode="auto">
          <a:xfrm>
            <a:off x="6470650" y="1666875"/>
            <a:ext cx="901700" cy="198438"/>
          </a:xfrm>
          <a:prstGeom prst="rect">
            <a:avLst/>
          </a:prstGeom>
          <a:noFill/>
          <a:ln w="9525">
            <a:noFill/>
            <a:miter lim="800000"/>
            <a:headEnd/>
            <a:tailEnd/>
          </a:ln>
        </p:spPr>
        <p:txBody>
          <a:bodyPr wrap="none" lIns="0" tIns="0" rIns="0" bIns="0">
            <a:spAutoFit/>
          </a:bodyPr>
          <a:lstStyle/>
          <a:p>
            <a:r>
              <a:rPr lang="en-US" sz="1300" u="none">
                <a:solidFill>
                  <a:srgbClr val="000000"/>
                </a:solidFill>
                <a:latin typeface="Arial Unicode MS" pitchFamily="34" charset="-128"/>
              </a:rPr>
              <a:t>components</a:t>
            </a:r>
            <a:endParaRPr lang="en-US" sz="2000" b="1" u="none">
              <a:latin typeface="Arial Unicode MS" pitchFamily="34" charset="-128"/>
            </a:endParaRPr>
          </a:p>
        </p:txBody>
      </p:sp>
      <p:sp>
        <p:nvSpPr>
          <p:cNvPr id="182290" name="Rectangle 17"/>
          <p:cNvSpPr>
            <a:spLocks noChangeAspect="1" noChangeArrowheads="1"/>
          </p:cNvSpPr>
          <p:nvPr/>
        </p:nvSpPr>
        <p:spPr bwMode="auto">
          <a:xfrm>
            <a:off x="7227888" y="1346200"/>
            <a:ext cx="119062" cy="365125"/>
          </a:xfrm>
          <a:prstGeom prst="rect">
            <a:avLst/>
          </a:prstGeom>
          <a:noFill/>
          <a:ln w="9525">
            <a:noFill/>
            <a:miter lim="800000"/>
            <a:headEnd/>
            <a:tailEnd/>
          </a:ln>
        </p:spPr>
        <p:txBody>
          <a:bodyPr wrap="none" lIns="0" tIns="0" rIns="0" bIns="0">
            <a:spAutoFit/>
          </a:bodyPr>
          <a:lstStyle/>
          <a:p>
            <a:r>
              <a:rPr lang="en-US" sz="2400" u="none">
                <a:solidFill>
                  <a:srgbClr val="000000"/>
                </a:solidFill>
                <a:latin typeface="Arial Unicode MS" pitchFamily="34" charset="-128"/>
              </a:rPr>
              <a:t>*</a:t>
            </a:r>
            <a:endParaRPr lang="en-US" sz="2000" b="1" u="none">
              <a:latin typeface="Arial Unicode MS" pitchFamily="34" charset="-128"/>
            </a:endParaRPr>
          </a:p>
        </p:txBody>
      </p:sp>
      <p:sp>
        <p:nvSpPr>
          <p:cNvPr id="182291" name="Freeform 18"/>
          <p:cNvSpPr>
            <a:spLocks noChangeAspect="1"/>
          </p:cNvSpPr>
          <p:nvPr/>
        </p:nvSpPr>
        <p:spPr bwMode="auto">
          <a:xfrm>
            <a:off x="6240463" y="1589088"/>
            <a:ext cx="234950" cy="117475"/>
          </a:xfrm>
          <a:custGeom>
            <a:avLst/>
            <a:gdLst>
              <a:gd name="T0" fmla="*/ 0 w 134"/>
              <a:gd name="T1" fmla="*/ 2147483647 h 67"/>
              <a:gd name="T2" fmla="*/ 2147483647 w 134"/>
              <a:gd name="T3" fmla="*/ 0 h 67"/>
              <a:gd name="T4" fmla="*/ 2147483647 w 134"/>
              <a:gd name="T5" fmla="*/ 2147483647 h 67"/>
              <a:gd name="T6" fmla="*/ 2147483647 w 134"/>
              <a:gd name="T7" fmla="*/ 2147483647 h 67"/>
              <a:gd name="T8" fmla="*/ 0 w 134"/>
              <a:gd name="T9" fmla="*/ 2147483647 h 67"/>
              <a:gd name="T10" fmla="*/ 0 60000 65536"/>
              <a:gd name="T11" fmla="*/ 0 60000 65536"/>
              <a:gd name="T12" fmla="*/ 0 60000 65536"/>
              <a:gd name="T13" fmla="*/ 0 60000 65536"/>
              <a:gd name="T14" fmla="*/ 0 60000 65536"/>
              <a:gd name="T15" fmla="*/ 0 w 134"/>
              <a:gd name="T16" fmla="*/ 0 h 67"/>
              <a:gd name="T17" fmla="*/ 134 w 134"/>
              <a:gd name="T18" fmla="*/ 67 h 67"/>
            </a:gdLst>
            <a:ahLst/>
            <a:cxnLst>
              <a:cxn ang="T10">
                <a:pos x="T0" y="T1"/>
              </a:cxn>
              <a:cxn ang="T11">
                <a:pos x="T2" y="T3"/>
              </a:cxn>
              <a:cxn ang="T12">
                <a:pos x="T4" y="T5"/>
              </a:cxn>
              <a:cxn ang="T13">
                <a:pos x="T6" y="T7"/>
              </a:cxn>
              <a:cxn ang="T14">
                <a:pos x="T8" y="T9"/>
              </a:cxn>
            </a:cxnLst>
            <a:rect l="T15" t="T16" r="T17" b="T18"/>
            <a:pathLst>
              <a:path w="134" h="67">
                <a:moveTo>
                  <a:pt x="0" y="33"/>
                </a:moveTo>
                <a:lnTo>
                  <a:pt x="67" y="0"/>
                </a:lnTo>
                <a:lnTo>
                  <a:pt x="134" y="33"/>
                </a:lnTo>
                <a:lnTo>
                  <a:pt x="67" y="67"/>
                </a:lnTo>
                <a:lnTo>
                  <a:pt x="0" y="33"/>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82292" name="Freeform 19"/>
          <p:cNvSpPr>
            <a:spLocks noChangeAspect="1"/>
          </p:cNvSpPr>
          <p:nvPr/>
        </p:nvSpPr>
        <p:spPr bwMode="auto">
          <a:xfrm>
            <a:off x="6240463" y="1589088"/>
            <a:ext cx="274637" cy="136525"/>
          </a:xfrm>
          <a:custGeom>
            <a:avLst/>
            <a:gdLst>
              <a:gd name="T0" fmla="*/ 0 w 157"/>
              <a:gd name="T1" fmla="*/ 2147483647 h 78"/>
              <a:gd name="T2" fmla="*/ 2147483647 w 157"/>
              <a:gd name="T3" fmla="*/ 0 h 78"/>
              <a:gd name="T4" fmla="*/ 2147483647 w 157"/>
              <a:gd name="T5" fmla="*/ 0 h 78"/>
              <a:gd name="T6" fmla="*/ 2147483647 w 157"/>
              <a:gd name="T7" fmla="*/ 0 h 78"/>
              <a:gd name="T8" fmla="*/ 2147483647 w 157"/>
              <a:gd name="T9" fmla="*/ 2147483647 h 78"/>
              <a:gd name="T10" fmla="*/ 2147483647 w 157"/>
              <a:gd name="T11" fmla="*/ 2147483647 h 78"/>
              <a:gd name="T12" fmla="*/ 2147483647 w 157"/>
              <a:gd name="T13" fmla="*/ 2147483647 h 78"/>
              <a:gd name="T14" fmla="*/ 2147483647 w 157"/>
              <a:gd name="T15" fmla="*/ 2147483647 h 78"/>
              <a:gd name="T16" fmla="*/ 2147483647 w 157"/>
              <a:gd name="T17" fmla="*/ 2147483647 h 78"/>
              <a:gd name="T18" fmla="*/ 2147483647 w 157"/>
              <a:gd name="T19" fmla="*/ 2147483647 h 78"/>
              <a:gd name="T20" fmla="*/ 2147483647 w 157"/>
              <a:gd name="T21" fmla="*/ 2147483647 h 78"/>
              <a:gd name="T22" fmla="*/ 2147483647 w 157"/>
              <a:gd name="T23" fmla="*/ 2147483647 h 78"/>
              <a:gd name="T24" fmla="*/ 2147483647 w 157"/>
              <a:gd name="T25" fmla="*/ 2147483647 h 78"/>
              <a:gd name="T26" fmla="*/ 2147483647 w 157"/>
              <a:gd name="T27" fmla="*/ 2147483647 h 78"/>
              <a:gd name="T28" fmla="*/ 2147483647 w 157"/>
              <a:gd name="T29" fmla="*/ 2147483647 h 78"/>
              <a:gd name="T30" fmla="*/ 2147483647 w 157"/>
              <a:gd name="T31" fmla="*/ 0 h 78"/>
              <a:gd name="T32" fmla="*/ 2147483647 w 157"/>
              <a:gd name="T33" fmla="*/ 2147483647 h 78"/>
              <a:gd name="T34" fmla="*/ 0 w 157"/>
              <a:gd name="T35" fmla="*/ 2147483647 h 78"/>
              <a:gd name="T36" fmla="*/ 0 w 157"/>
              <a:gd name="T37" fmla="*/ 2147483647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7"/>
              <a:gd name="T58" fmla="*/ 0 h 78"/>
              <a:gd name="T59" fmla="*/ 157 w 157"/>
              <a:gd name="T60" fmla="*/ 78 h 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7" h="78">
                <a:moveTo>
                  <a:pt x="0" y="33"/>
                </a:moveTo>
                <a:lnTo>
                  <a:pt x="67" y="0"/>
                </a:lnTo>
                <a:lnTo>
                  <a:pt x="134" y="33"/>
                </a:lnTo>
                <a:lnTo>
                  <a:pt x="157" y="33"/>
                </a:lnTo>
                <a:lnTo>
                  <a:pt x="134" y="44"/>
                </a:lnTo>
                <a:lnTo>
                  <a:pt x="67" y="78"/>
                </a:lnTo>
                <a:lnTo>
                  <a:pt x="67" y="67"/>
                </a:lnTo>
                <a:lnTo>
                  <a:pt x="134" y="33"/>
                </a:lnTo>
                <a:lnTo>
                  <a:pt x="134" y="44"/>
                </a:lnTo>
                <a:lnTo>
                  <a:pt x="67" y="11"/>
                </a:lnTo>
                <a:lnTo>
                  <a:pt x="67" y="0"/>
                </a:lnTo>
                <a:lnTo>
                  <a:pt x="67" y="11"/>
                </a:lnTo>
                <a:lnTo>
                  <a:pt x="0" y="44"/>
                </a:lnTo>
                <a:lnTo>
                  <a:pt x="0" y="3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2293" name="Freeform 20"/>
          <p:cNvSpPr>
            <a:spLocks noChangeAspect="1"/>
          </p:cNvSpPr>
          <p:nvPr/>
        </p:nvSpPr>
        <p:spPr bwMode="auto">
          <a:xfrm>
            <a:off x="6200775" y="1647825"/>
            <a:ext cx="157163" cy="77788"/>
          </a:xfrm>
          <a:custGeom>
            <a:avLst/>
            <a:gdLst>
              <a:gd name="T0" fmla="*/ 2147483647 w 90"/>
              <a:gd name="T1" fmla="*/ 2147483647 h 45"/>
              <a:gd name="T2" fmla="*/ 2147483647 w 90"/>
              <a:gd name="T3" fmla="*/ 2147483647 h 45"/>
              <a:gd name="T4" fmla="*/ 0 w 90"/>
              <a:gd name="T5" fmla="*/ 2147483647 h 45"/>
              <a:gd name="T6" fmla="*/ 2147483647 w 90"/>
              <a:gd name="T7" fmla="*/ 0 h 45"/>
              <a:gd name="T8" fmla="*/ 2147483647 w 90"/>
              <a:gd name="T9" fmla="*/ 0 h 45"/>
              <a:gd name="T10" fmla="*/ 2147483647 w 90"/>
              <a:gd name="T11" fmla="*/ 2147483647 h 45"/>
              <a:gd name="T12" fmla="*/ 2147483647 w 90"/>
              <a:gd name="T13" fmla="*/ 2147483647 h 45"/>
              <a:gd name="T14" fmla="*/ 0 60000 65536"/>
              <a:gd name="T15" fmla="*/ 0 60000 65536"/>
              <a:gd name="T16" fmla="*/ 0 60000 65536"/>
              <a:gd name="T17" fmla="*/ 0 60000 65536"/>
              <a:gd name="T18" fmla="*/ 0 60000 65536"/>
              <a:gd name="T19" fmla="*/ 0 60000 65536"/>
              <a:gd name="T20" fmla="*/ 0 60000 65536"/>
              <a:gd name="T21" fmla="*/ 0 w 90"/>
              <a:gd name="T22" fmla="*/ 0 h 45"/>
              <a:gd name="T23" fmla="*/ 90 w 90"/>
              <a:gd name="T24" fmla="*/ 45 h 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45">
                <a:moveTo>
                  <a:pt x="90" y="45"/>
                </a:moveTo>
                <a:lnTo>
                  <a:pt x="23" y="11"/>
                </a:lnTo>
                <a:lnTo>
                  <a:pt x="0" y="11"/>
                </a:lnTo>
                <a:lnTo>
                  <a:pt x="23" y="0"/>
                </a:lnTo>
                <a:lnTo>
                  <a:pt x="90" y="34"/>
                </a:lnTo>
                <a:lnTo>
                  <a:pt x="90" y="4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2294" name="Rectangle 21"/>
          <p:cNvSpPr>
            <a:spLocks noChangeAspect="1" noChangeArrowheads="1"/>
          </p:cNvSpPr>
          <p:nvPr/>
        </p:nvSpPr>
        <p:spPr bwMode="auto">
          <a:xfrm>
            <a:off x="5121275" y="2536825"/>
            <a:ext cx="1304925" cy="506413"/>
          </a:xfrm>
          <a:prstGeom prst="rect">
            <a:avLst/>
          </a:prstGeom>
          <a:solidFill>
            <a:schemeClr val="bg1"/>
          </a:solidFill>
          <a:ln w="19050">
            <a:solidFill>
              <a:schemeClr val="tx1"/>
            </a:solidFill>
            <a:miter lim="800000"/>
            <a:headEnd/>
            <a:tailEnd/>
          </a:ln>
        </p:spPr>
        <p:txBody>
          <a:bodyPr lIns="0" tIns="0" rIns="0" bIns="0">
            <a:spAutoFit/>
          </a:bodyPr>
          <a:lstStyle/>
          <a:p>
            <a:pPr algn="ctr"/>
            <a:r>
              <a:rPr lang="en-US" sz="1600" b="1" u="none">
                <a:solidFill>
                  <a:srgbClr val="000000"/>
                </a:solidFill>
                <a:latin typeface="Arial Unicode MS" pitchFamily="34" charset="-128"/>
              </a:rPr>
              <a:t>Component</a:t>
            </a:r>
          </a:p>
          <a:p>
            <a:pPr algn="ctr"/>
            <a:r>
              <a:rPr lang="en-US" sz="1600" b="1" u="none">
                <a:solidFill>
                  <a:srgbClr val="000000"/>
                </a:solidFill>
                <a:latin typeface="Arial Unicode MS" pitchFamily="34" charset="-128"/>
              </a:rPr>
              <a:t>Configurator</a:t>
            </a:r>
            <a:endParaRPr lang="en-US" sz="2000" b="1" u="none">
              <a:latin typeface="Arial Unicode MS" pitchFamily="34" charset="-128"/>
            </a:endParaRPr>
          </a:p>
        </p:txBody>
      </p:sp>
      <p:sp>
        <p:nvSpPr>
          <p:cNvPr id="182295" name="Rectangle 22"/>
          <p:cNvSpPr>
            <a:spLocks noChangeAspect="1" noChangeArrowheads="1"/>
          </p:cNvSpPr>
          <p:nvPr/>
        </p:nvSpPr>
        <p:spPr bwMode="auto">
          <a:xfrm>
            <a:off x="4719638" y="1409700"/>
            <a:ext cx="1477962" cy="508000"/>
          </a:xfrm>
          <a:prstGeom prst="rect">
            <a:avLst/>
          </a:prstGeom>
          <a:noFill/>
          <a:ln w="19050">
            <a:solidFill>
              <a:schemeClr val="tx1"/>
            </a:solidFill>
            <a:miter lim="800000"/>
            <a:headEnd/>
            <a:tailEnd/>
          </a:ln>
        </p:spPr>
        <p:txBody>
          <a:bodyPr lIns="0" tIns="0" rIns="0" bIns="0">
            <a:spAutoFit/>
          </a:bodyPr>
          <a:lstStyle/>
          <a:p>
            <a:pPr algn="ctr"/>
            <a:r>
              <a:rPr lang="en-US" sz="1600" b="1" u="none">
                <a:solidFill>
                  <a:srgbClr val="000000"/>
                </a:solidFill>
                <a:latin typeface="Arial Unicode MS" pitchFamily="34" charset="-128"/>
              </a:rPr>
              <a:t>Component</a:t>
            </a:r>
          </a:p>
          <a:p>
            <a:pPr algn="ctr"/>
            <a:r>
              <a:rPr lang="en-US" sz="1600" b="1" u="none">
                <a:solidFill>
                  <a:srgbClr val="000000"/>
                </a:solidFill>
                <a:latin typeface="Arial Unicode MS" pitchFamily="34" charset="-128"/>
              </a:rPr>
              <a:t>Repository</a:t>
            </a:r>
            <a:endParaRPr lang="en-US" sz="2000" b="1" u="none">
              <a:latin typeface="Arial Unicode MS" pitchFamily="34" charset="-128"/>
            </a:endParaRPr>
          </a:p>
        </p:txBody>
      </p:sp>
      <p:sp>
        <p:nvSpPr>
          <p:cNvPr id="182296" name="Rectangle 23"/>
          <p:cNvSpPr>
            <a:spLocks noChangeAspect="1" noChangeArrowheads="1"/>
          </p:cNvSpPr>
          <p:nvPr/>
        </p:nvSpPr>
        <p:spPr bwMode="auto">
          <a:xfrm>
            <a:off x="5800725" y="4008438"/>
            <a:ext cx="1454150" cy="508000"/>
          </a:xfrm>
          <a:prstGeom prst="rect">
            <a:avLst/>
          </a:prstGeom>
          <a:noFill/>
          <a:ln w="19050">
            <a:solidFill>
              <a:schemeClr val="tx1"/>
            </a:solidFill>
            <a:miter lim="800000"/>
            <a:headEnd/>
            <a:tailEnd/>
          </a:ln>
        </p:spPr>
        <p:txBody>
          <a:bodyPr lIns="0" tIns="0" rIns="0" bIns="0">
            <a:spAutoFit/>
          </a:bodyPr>
          <a:lstStyle/>
          <a:p>
            <a:pPr algn="ctr"/>
            <a:r>
              <a:rPr lang="en-US" sz="1600" b="1" u="none">
                <a:solidFill>
                  <a:srgbClr val="000000"/>
                </a:solidFill>
                <a:latin typeface="Arial Unicode MS" pitchFamily="34" charset="-128"/>
              </a:rPr>
              <a:t>LRU</a:t>
            </a:r>
          </a:p>
          <a:p>
            <a:pPr algn="ctr"/>
            <a:r>
              <a:rPr lang="en-US" sz="1600" b="1" u="none">
                <a:solidFill>
                  <a:srgbClr val="000000"/>
                </a:solidFill>
                <a:latin typeface="Arial Unicode MS" pitchFamily="34" charset="-128"/>
              </a:rPr>
              <a:t>File Cache</a:t>
            </a:r>
            <a:endParaRPr lang="en-US" sz="2000" b="1" u="none">
              <a:latin typeface="Arial Unicode MS" pitchFamily="34" charset="-128"/>
            </a:endParaRPr>
          </a:p>
        </p:txBody>
      </p:sp>
      <p:sp>
        <p:nvSpPr>
          <p:cNvPr id="182297" name="Rectangle 24"/>
          <p:cNvSpPr>
            <a:spLocks noChangeAspect="1" noChangeArrowheads="1"/>
          </p:cNvSpPr>
          <p:nvPr/>
        </p:nvSpPr>
        <p:spPr bwMode="auto">
          <a:xfrm>
            <a:off x="7310438" y="4011613"/>
            <a:ext cx="1425575" cy="508000"/>
          </a:xfrm>
          <a:prstGeom prst="rect">
            <a:avLst/>
          </a:prstGeom>
          <a:noFill/>
          <a:ln w="19050">
            <a:solidFill>
              <a:schemeClr val="tx1"/>
            </a:solidFill>
            <a:miter lim="800000"/>
            <a:headEnd/>
            <a:tailEnd/>
          </a:ln>
        </p:spPr>
        <p:txBody>
          <a:bodyPr lIns="0" tIns="0" rIns="0" bIns="0">
            <a:spAutoFit/>
          </a:bodyPr>
          <a:lstStyle/>
          <a:p>
            <a:pPr algn="ctr"/>
            <a:r>
              <a:rPr lang="en-US" sz="1600" b="1" u="none">
                <a:solidFill>
                  <a:srgbClr val="000000"/>
                </a:solidFill>
                <a:latin typeface="Arial Unicode MS" pitchFamily="34" charset="-128"/>
              </a:rPr>
              <a:t>LFU</a:t>
            </a:r>
          </a:p>
          <a:p>
            <a:pPr algn="ctr"/>
            <a:r>
              <a:rPr lang="en-US" sz="1600" b="1" u="none">
                <a:solidFill>
                  <a:srgbClr val="000000"/>
                </a:solidFill>
                <a:latin typeface="Arial Unicode MS" pitchFamily="34" charset="-128"/>
              </a:rPr>
              <a:t>File Cache</a:t>
            </a:r>
            <a:endParaRPr lang="en-US" sz="2000" b="1" u="none">
              <a:latin typeface="Arial Unicode MS" pitchFamily="34" charset="-128"/>
            </a:endParaRPr>
          </a:p>
        </p:txBody>
      </p:sp>
      <p:sp>
        <p:nvSpPr>
          <p:cNvPr id="182298" name="Rectangle 25"/>
          <p:cNvSpPr>
            <a:spLocks noChangeAspect="1" noChangeArrowheads="1"/>
          </p:cNvSpPr>
          <p:nvPr/>
        </p:nvSpPr>
        <p:spPr bwMode="auto">
          <a:xfrm>
            <a:off x="7427913" y="1203325"/>
            <a:ext cx="1304925" cy="263525"/>
          </a:xfrm>
          <a:prstGeom prst="rect">
            <a:avLst/>
          </a:prstGeom>
          <a:noFill/>
          <a:ln w="19050">
            <a:solidFill>
              <a:schemeClr val="tx1"/>
            </a:solidFill>
            <a:miter lim="800000"/>
            <a:headEnd/>
            <a:tailEnd/>
          </a:ln>
        </p:spPr>
        <p:txBody>
          <a:bodyPr lIns="0" tIns="0" rIns="0" bIns="0">
            <a:spAutoFit/>
          </a:bodyPr>
          <a:lstStyle/>
          <a:p>
            <a:pPr algn="ctr"/>
            <a:r>
              <a:rPr lang="en-US" sz="1600" b="1" u="none">
                <a:solidFill>
                  <a:srgbClr val="000000"/>
                </a:solidFill>
                <a:latin typeface="Arial Unicode MS" pitchFamily="34" charset="-128"/>
              </a:rPr>
              <a:t>Component</a:t>
            </a:r>
            <a:endParaRPr lang="en-US" sz="2000" b="1" u="none">
              <a:latin typeface="Arial Unicode MS" pitchFamily="34" charset="-128"/>
            </a:endParaRPr>
          </a:p>
        </p:txBody>
      </p:sp>
      <p:sp>
        <p:nvSpPr>
          <p:cNvPr id="182299" name="Rectangle 26"/>
          <p:cNvSpPr>
            <a:spLocks noChangeAspect="1" noChangeArrowheads="1"/>
          </p:cNvSpPr>
          <p:nvPr/>
        </p:nvSpPr>
        <p:spPr bwMode="auto">
          <a:xfrm>
            <a:off x="7426325" y="1460500"/>
            <a:ext cx="1309688" cy="1241425"/>
          </a:xfrm>
          <a:prstGeom prst="rect">
            <a:avLst/>
          </a:prstGeom>
          <a:noFill/>
          <a:ln w="19050">
            <a:solidFill>
              <a:schemeClr val="tx1"/>
            </a:solidFill>
            <a:miter lim="800000"/>
            <a:headEnd/>
            <a:tailEnd/>
          </a:ln>
        </p:spPr>
        <p:txBody>
          <a:bodyPr lIns="0" tIns="0" rIns="0" bIns="0">
            <a:spAutoFit/>
          </a:bodyPr>
          <a:lstStyle/>
          <a:p>
            <a:r>
              <a:rPr lang="en-US" sz="1600" u="none">
                <a:solidFill>
                  <a:srgbClr val="000000"/>
                </a:solidFill>
                <a:latin typeface="Arial Unicode MS" pitchFamily="34" charset="-128"/>
              </a:rPr>
              <a:t> init()</a:t>
            </a:r>
          </a:p>
          <a:p>
            <a:r>
              <a:rPr lang="en-US" sz="1600" u="none">
                <a:solidFill>
                  <a:srgbClr val="000000"/>
                </a:solidFill>
                <a:latin typeface="Arial Unicode MS" pitchFamily="34" charset="-128"/>
              </a:rPr>
              <a:t> fini()</a:t>
            </a:r>
          </a:p>
          <a:p>
            <a:r>
              <a:rPr lang="en-US" sz="1600" u="none">
                <a:solidFill>
                  <a:srgbClr val="000000"/>
                </a:solidFill>
                <a:latin typeface="Arial Unicode MS" pitchFamily="34" charset="-128"/>
              </a:rPr>
              <a:t> suspend()</a:t>
            </a:r>
          </a:p>
          <a:p>
            <a:r>
              <a:rPr lang="en-US" sz="1600" u="none">
                <a:solidFill>
                  <a:srgbClr val="000000"/>
                </a:solidFill>
                <a:latin typeface="Arial Unicode MS" pitchFamily="34" charset="-128"/>
              </a:rPr>
              <a:t> resume()</a:t>
            </a:r>
          </a:p>
          <a:p>
            <a:r>
              <a:rPr lang="en-US" sz="1600" u="none">
                <a:solidFill>
                  <a:srgbClr val="000000"/>
                </a:solidFill>
                <a:latin typeface="Arial Unicode MS" pitchFamily="34" charset="-128"/>
              </a:rPr>
              <a:t> info()</a:t>
            </a:r>
            <a:endParaRPr lang="en-US" sz="2000" u="none">
              <a:latin typeface="Arial Unicode MS" pitchFamily="34" charset="-128"/>
            </a:endParaRPr>
          </a:p>
        </p:txBody>
      </p:sp>
      <p:sp>
        <p:nvSpPr>
          <p:cNvPr id="182300" name="Line 27"/>
          <p:cNvSpPr>
            <a:spLocks noChangeAspect="1" noChangeShapeType="1"/>
          </p:cNvSpPr>
          <p:nvPr/>
        </p:nvSpPr>
        <p:spPr bwMode="auto">
          <a:xfrm flipH="1">
            <a:off x="6481763" y="1654175"/>
            <a:ext cx="939800" cy="0"/>
          </a:xfrm>
          <a:prstGeom prst="line">
            <a:avLst/>
          </a:prstGeom>
          <a:noFill/>
          <a:ln w="19050">
            <a:solidFill>
              <a:schemeClr val="tx1"/>
            </a:solidFill>
            <a:round/>
            <a:headEnd/>
            <a:tailEnd/>
          </a:ln>
        </p:spPr>
        <p:txBody>
          <a:bodyPr rot="10800000" wrap="none" anchor="ctr"/>
          <a:lstStyle/>
          <a:p>
            <a:endParaRPr lang="en-US"/>
          </a:p>
        </p:txBody>
      </p:sp>
      <p:sp>
        <p:nvSpPr>
          <p:cNvPr id="182301" name="Line 28"/>
          <p:cNvSpPr>
            <a:spLocks noChangeAspect="1" noChangeShapeType="1"/>
          </p:cNvSpPr>
          <p:nvPr/>
        </p:nvSpPr>
        <p:spPr bwMode="auto">
          <a:xfrm flipV="1">
            <a:off x="8004175" y="2933700"/>
            <a:ext cx="0" cy="831850"/>
          </a:xfrm>
          <a:prstGeom prst="line">
            <a:avLst/>
          </a:prstGeom>
          <a:noFill/>
          <a:ln w="19050">
            <a:solidFill>
              <a:schemeClr val="tx1"/>
            </a:solidFill>
            <a:round/>
            <a:headEnd/>
            <a:tailEnd/>
          </a:ln>
        </p:spPr>
        <p:txBody>
          <a:bodyPr rot="10800000" wrap="none" anchor="ctr"/>
          <a:lstStyle/>
          <a:p>
            <a:endParaRPr lang="en-US"/>
          </a:p>
        </p:txBody>
      </p:sp>
      <p:sp>
        <p:nvSpPr>
          <p:cNvPr id="1731613" name="Rectangle 29"/>
          <p:cNvSpPr>
            <a:spLocks noChangeArrowheads="1"/>
          </p:cNvSpPr>
          <p:nvPr/>
        </p:nvSpPr>
        <p:spPr bwMode="auto">
          <a:xfrm>
            <a:off x="282575" y="2952750"/>
            <a:ext cx="4905375" cy="1920875"/>
          </a:xfrm>
          <a:prstGeom prst="rect">
            <a:avLst/>
          </a:prstGeom>
          <a:noFill/>
          <a:ln w="12700">
            <a:noFill/>
            <a:miter lim="800000"/>
            <a:headEnd/>
            <a:tailEnd/>
          </a:ln>
        </p:spPr>
        <p:txBody>
          <a:bodyPr>
            <a:spAutoFit/>
          </a:bodyPr>
          <a:lstStyle/>
          <a:p>
            <a:pPr marL="111125" indent="-111125">
              <a:buFontTx/>
              <a:buChar char="•"/>
            </a:pPr>
            <a:r>
              <a:rPr lang="en-US" sz="2000" u="none"/>
              <a:t>For example</a:t>
            </a:r>
            <a:r>
              <a:rPr lang="en-US" sz="2000" i="1" u="none"/>
              <a:t>,</a:t>
            </a:r>
            <a:r>
              <a:rPr lang="en-US" sz="2000" u="none"/>
              <a:t> a content server can apply the Component Configurator pattern to configure various </a:t>
            </a:r>
            <a:r>
              <a:rPr lang="en-US" sz="2000" i="1" u="none"/>
              <a:t>Cached Virtual Filesystem</a:t>
            </a:r>
            <a:r>
              <a:rPr lang="en-US" sz="2000" u="none"/>
              <a:t> strategies</a:t>
            </a:r>
          </a:p>
          <a:p>
            <a:pPr marL="342900" lvl="1" indent="-114300">
              <a:buFontTx/>
              <a:buChar char="•"/>
            </a:pPr>
            <a:r>
              <a:rPr lang="en-US" sz="2000" i="1" u="none"/>
              <a:t>e.g.,</a:t>
            </a:r>
            <a:r>
              <a:rPr lang="en-US" sz="2000" u="none"/>
              <a:t> least-recently used (LRU) or least-frequently used (LFU)</a:t>
            </a:r>
          </a:p>
        </p:txBody>
      </p:sp>
      <p:sp>
        <p:nvSpPr>
          <p:cNvPr id="182303" name="Rectangle 30"/>
          <p:cNvSpPr>
            <a:spLocks noChangeArrowheads="1"/>
          </p:cNvSpPr>
          <p:nvPr/>
        </p:nvSpPr>
        <p:spPr bwMode="auto">
          <a:xfrm>
            <a:off x="120650" y="946150"/>
            <a:ext cx="4238625" cy="1933575"/>
          </a:xfrm>
          <a:prstGeom prst="rect">
            <a:avLst/>
          </a:prstGeom>
          <a:solidFill>
            <a:schemeClr val="folHlink"/>
          </a:solidFill>
          <a:ln w="12700">
            <a:solidFill>
              <a:schemeClr val="tx1"/>
            </a:solidFill>
            <a:miter lim="800000"/>
            <a:headEnd/>
            <a:tailEnd/>
          </a:ln>
        </p:spPr>
        <p:txBody>
          <a:bodyPr>
            <a:spAutoFit/>
          </a:bodyPr>
          <a:lstStyle/>
          <a:p>
            <a:pPr>
              <a:spcBef>
                <a:spcPts val="500"/>
              </a:spcBef>
              <a:spcAft>
                <a:spcPts val="500"/>
              </a:spcAft>
            </a:pPr>
            <a:r>
              <a:rPr lang="en-US" sz="2000" u="none"/>
              <a:t>Image servers can use the Component Configurator pattern to dynamically optimize, control, &amp; reconfigure the behavior of its components at installation-time or during run-time</a:t>
            </a:r>
          </a:p>
        </p:txBody>
      </p:sp>
      <p:sp>
        <p:nvSpPr>
          <p:cNvPr id="1731615" name="Rectangle 31"/>
          <p:cNvSpPr>
            <a:spLocks noChangeArrowheads="1"/>
          </p:cNvSpPr>
          <p:nvPr/>
        </p:nvSpPr>
        <p:spPr bwMode="auto">
          <a:xfrm>
            <a:off x="1109663" y="5118100"/>
            <a:ext cx="3843337" cy="1323975"/>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a:spcBef>
                <a:spcPts val="500"/>
              </a:spcBef>
              <a:spcAft>
                <a:spcPts val="500"/>
              </a:spcAft>
              <a:defRPr/>
            </a:pPr>
            <a:r>
              <a:rPr lang="en-US" sz="2000" u="none">
                <a:latin typeface="Arial" charset="0"/>
              </a:rPr>
              <a:t>Concrete components can be packaged into a suitable unit of configuration, such as a dynamically linked library (DLL) </a:t>
            </a:r>
          </a:p>
        </p:txBody>
      </p:sp>
      <p:sp>
        <p:nvSpPr>
          <p:cNvPr id="1731616" name="Rectangle 32"/>
          <p:cNvSpPr>
            <a:spLocks noChangeArrowheads="1"/>
          </p:cNvSpPr>
          <p:nvPr/>
        </p:nvSpPr>
        <p:spPr bwMode="auto">
          <a:xfrm>
            <a:off x="5614988" y="5151438"/>
            <a:ext cx="2930525" cy="1323975"/>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a:spcBef>
                <a:spcPts val="500"/>
              </a:spcBef>
              <a:spcAft>
                <a:spcPts val="500"/>
              </a:spcAft>
              <a:defRPr/>
            </a:pPr>
            <a:r>
              <a:rPr lang="en-US" sz="2000" u="none">
                <a:latin typeface="Arial" charset="0"/>
              </a:rPr>
              <a:t>Only the components that are currently in use need to be configured into a content server</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731613"/>
                                        </p:tgtEl>
                                        <p:attrNameLst>
                                          <p:attrName>style.visibility</p:attrName>
                                        </p:attrNameLst>
                                      </p:cBhvr>
                                      <p:to>
                                        <p:strVal val="visible"/>
                                      </p:to>
                                    </p:set>
                                    <p:animEffect transition="in" filter="wipe(up)">
                                      <p:cBhvr>
                                        <p:cTn id="7" dur="500"/>
                                        <p:tgtEl>
                                          <p:spTgt spid="17316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731615"/>
                                        </p:tgtEl>
                                        <p:attrNameLst>
                                          <p:attrName>style.visibility</p:attrName>
                                        </p:attrNameLst>
                                      </p:cBhvr>
                                      <p:to>
                                        <p:strVal val="visible"/>
                                      </p:to>
                                    </p:set>
                                    <p:animEffect transition="in" filter="wipe(up)">
                                      <p:cBhvr>
                                        <p:cTn id="12" dur="500"/>
                                        <p:tgtEl>
                                          <p:spTgt spid="173161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731616"/>
                                        </p:tgtEl>
                                        <p:attrNameLst>
                                          <p:attrName>style.visibility</p:attrName>
                                        </p:attrNameLst>
                                      </p:cBhvr>
                                      <p:to>
                                        <p:strVal val="visible"/>
                                      </p:to>
                                    </p:set>
                                    <p:animEffect transition="in" filter="wipe(up)">
                                      <p:cBhvr>
                                        <p:cTn id="17" dur="500"/>
                                        <p:tgtEl>
                                          <p:spTgt spid="17316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1613" grpId="0" autoUpdateAnimBg="0"/>
      <p:bldP spid="1731615" grpId="0" animBg="1" autoUpdateAnimBg="0"/>
      <p:bldP spid="1731616" grpId="0" animBg="1" autoUpdateAnimBg="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Slide Number Placeholder 2"/>
          <p:cNvSpPr>
            <a:spLocks noGrp="1"/>
          </p:cNvSpPr>
          <p:nvPr>
            <p:ph type="sldNum" sz="quarter" idx="10"/>
          </p:nvPr>
        </p:nvSpPr>
        <p:spPr>
          <a:noFill/>
        </p:spPr>
        <p:txBody>
          <a:bodyPr/>
          <a:lstStyle/>
          <a:p>
            <a:fld id="{1AA91114-C9C1-4A84-9DF7-E261EE251E9D}" type="slidenum">
              <a:rPr lang="en-US" smtClean="0">
                <a:latin typeface="Arial" pitchFamily="34" charset="0"/>
              </a:rPr>
              <a:pPr/>
              <a:t>175</a:t>
            </a:fld>
            <a:endParaRPr lang="en-US" smtClean="0">
              <a:latin typeface="Arial" pitchFamily="34" charset="0"/>
            </a:endParaRPr>
          </a:p>
        </p:txBody>
      </p:sp>
      <p:sp>
        <p:nvSpPr>
          <p:cNvPr id="183299" name="Rectangle 2"/>
          <p:cNvSpPr>
            <a:spLocks noGrp="1" noChangeArrowheads="1"/>
          </p:cNvSpPr>
          <p:nvPr>
            <p:ph type="title"/>
          </p:nvPr>
        </p:nvSpPr>
        <p:spPr>
          <a:xfrm>
            <a:off x="546100" y="-38100"/>
            <a:ext cx="7924800" cy="914400"/>
          </a:xfrm>
        </p:spPr>
        <p:txBody>
          <a:bodyPr/>
          <a:lstStyle/>
          <a:p>
            <a:r>
              <a:rPr lang="en-US" smtClean="0"/>
              <a:t>Reconfiguring JAWS</a:t>
            </a:r>
          </a:p>
        </p:txBody>
      </p:sp>
      <p:sp>
        <p:nvSpPr>
          <p:cNvPr id="183300" name="Rectangle 3"/>
          <p:cNvSpPr>
            <a:spLocks noChangeArrowheads="1"/>
          </p:cNvSpPr>
          <p:nvPr/>
        </p:nvSpPr>
        <p:spPr bwMode="auto">
          <a:xfrm>
            <a:off x="4724400" y="1439863"/>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01" name="Rectangle 4"/>
          <p:cNvSpPr>
            <a:spLocks noChangeArrowheads="1"/>
          </p:cNvSpPr>
          <p:nvPr/>
        </p:nvSpPr>
        <p:spPr bwMode="auto">
          <a:xfrm>
            <a:off x="5181600" y="2681288"/>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02" name="Rectangle 5"/>
          <p:cNvSpPr>
            <a:spLocks noChangeArrowheads="1"/>
          </p:cNvSpPr>
          <p:nvPr/>
        </p:nvSpPr>
        <p:spPr bwMode="auto">
          <a:xfrm>
            <a:off x="4400550" y="2222500"/>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03" name="Rectangle 6"/>
          <p:cNvSpPr>
            <a:spLocks noChangeArrowheads="1"/>
          </p:cNvSpPr>
          <p:nvPr/>
        </p:nvSpPr>
        <p:spPr bwMode="auto">
          <a:xfrm>
            <a:off x="6515100" y="2012950"/>
            <a:ext cx="1588"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04" name="Rectangle 7"/>
          <p:cNvSpPr>
            <a:spLocks noChangeArrowheads="1"/>
          </p:cNvSpPr>
          <p:nvPr/>
        </p:nvSpPr>
        <p:spPr bwMode="auto">
          <a:xfrm>
            <a:off x="7524750" y="2184400"/>
            <a:ext cx="1905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05" name="Rectangle 8"/>
          <p:cNvSpPr>
            <a:spLocks noChangeArrowheads="1"/>
          </p:cNvSpPr>
          <p:nvPr/>
        </p:nvSpPr>
        <p:spPr bwMode="auto">
          <a:xfrm>
            <a:off x="7061200" y="6656388"/>
            <a:ext cx="20638"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83306" name="Rectangle 9"/>
          <p:cNvSpPr>
            <a:spLocks noChangeArrowheads="1"/>
          </p:cNvSpPr>
          <p:nvPr/>
        </p:nvSpPr>
        <p:spPr bwMode="auto">
          <a:xfrm>
            <a:off x="7021513" y="6716713"/>
            <a:ext cx="20637"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07" name="Rectangle 10"/>
          <p:cNvSpPr>
            <a:spLocks noChangeArrowheads="1"/>
          </p:cNvSpPr>
          <p:nvPr/>
        </p:nvSpPr>
        <p:spPr bwMode="auto">
          <a:xfrm>
            <a:off x="3076575" y="6494463"/>
            <a:ext cx="1588" cy="2063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08" name="Rectangle 11"/>
          <p:cNvSpPr>
            <a:spLocks noChangeArrowheads="1"/>
          </p:cNvSpPr>
          <p:nvPr/>
        </p:nvSpPr>
        <p:spPr bwMode="auto">
          <a:xfrm>
            <a:off x="2852738" y="6716713"/>
            <a:ext cx="20637" cy="158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183309" name="Rectangle 12"/>
          <p:cNvSpPr>
            <a:spLocks noChangeArrowheads="1"/>
          </p:cNvSpPr>
          <p:nvPr/>
        </p:nvSpPr>
        <p:spPr bwMode="auto">
          <a:xfrm>
            <a:off x="2811463" y="6778625"/>
            <a:ext cx="20637"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10" name="Text Box 13"/>
          <p:cNvSpPr txBox="1">
            <a:spLocks noChangeArrowheads="1"/>
          </p:cNvSpPr>
          <p:nvPr/>
        </p:nvSpPr>
        <p:spPr bwMode="auto">
          <a:xfrm>
            <a:off x="76200" y="903288"/>
            <a:ext cx="2146300" cy="2530475"/>
          </a:xfrm>
          <a:prstGeom prst="rect">
            <a:avLst/>
          </a:prstGeom>
          <a:noFill/>
          <a:ln w="12700">
            <a:noFill/>
            <a:miter lim="800000"/>
            <a:headEnd/>
            <a:tailEnd/>
          </a:ln>
        </p:spPr>
        <p:txBody>
          <a:bodyPr>
            <a:spAutoFit/>
          </a:bodyPr>
          <a:lstStyle/>
          <a:p>
            <a:r>
              <a:rPr lang="en-US" sz="2000" u="none"/>
              <a:t>Image servers can also be reconfigured dynamically to support new components &amp; new component implementations</a:t>
            </a:r>
          </a:p>
        </p:txBody>
      </p:sp>
      <p:sp>
        <p:nvSpPr>
          <p:cNvPr id="183311" name="Rectangle 14"/>
          <p:cNvSpPr>
            <a:spLocks noChangeAspect="1" noChangeArrowheads="1"/>
          </p:cNvSpPr>
          <p:nvPr/>
        </p:nvSpPr>
        <p:spPr bwMode="auto">
          <a:xfrm>
            <a:off x="5489575" y="2586038"/>
            <a:ext cx="20638"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12" name="Rectangle 15"/>
          <p:cNvSpPr>
            <a:spLocks noChangeAspect="1" noChangeArrowheads="1"/>
          </p:cNvSpPr>
          <p:nvPr/>
        </p:nvSpPr>
        <p:spPr bwMode="auto">
          <a:xfrm>
            <a:off x="6221413" y="2836863"/>
            <a:ext cx="1587" cy="2063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grpSp>
        <p:nvGrpSpPr>
          <p:cNvPr id="183313" name="Group 16"/>
          <p:cNvGrpSpPr>
            <a:grpSpLocks/>
          </p:cNvGrpSpPr>
          <p:nvPr/>
        </p:nvGrpSpPr>
        <p:grpSpPr bwMode="auto">
          <a:xfrm>
            <a:off x="2165350" y="801688"/>
            <a:ext cx="6980238" cy="2335212"/>
            <a:chOff x="1364" y="505"/>
            <a:chExt cx="4397" cy="1471"/>
          </a:xfrm>
        </p:grpSpPr>
        <p:sp>
          <p:nvSpPr>
            <p:cNvPr id="183595" name="Rectangle 17"/>
            <p:cNvSpPr>
              <a:spLocks noChangeArrowheads="1"/>
            </p:cNvSpPr>
            <p:nvPr/>
          </p:nvSpPr>
          <p:spPr bwMode="auto">
            <a:xfrm>
              <a:off x="1860" y="90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96" name="Rectangle 18"/>
            <p:cNvSpPr>
              <a:spLocks noChangeArrowheads="1"/>
            </p:cNvSpPr>
            <p:nvPr/>
          </p:nvSpPr>
          <p:spPr bwMode="auto">
            <a:xfrm>
              <a:off x="2196" y="907"/>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97" name="Rectangle 19"/>
            <p:cNvSpPr>
              <a:spLocks noChangeArrowheads="1"/>
            </p:cNvSpPr>
            <p:nvPr/>
          </p:nvSpPr>
          <p:spPr bwMode="auto">
            <a:xfrm>
              <a:off x="2892" y="1220"/>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98" name="Rectangle 20"/>
            <p:cNvSpPr>
              <a:spLocks noChangeArrowheads="1"/>
            </p:cNvSpPr>
            <p:nvPr/>
          </p:nvSpPr>
          <p:spPr bwMode="auto">
            <a:xfrm>
              <a:off x="4164" y="1196"/>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99" name="Rectangle 21"/>
            <p:cNvSpPr>
              <a:spLocks noChangeArrowheads="1"/>
            </p:cNvSpPr>
            <p:nvPr/>
          </p:nvSpPr>
          <p:spPr bwMode="auto">
            <a:xfrm>
              <a:off x="4452" y="1364"/>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600" name="Rectangle 22"/>
            <p:cNvSpPr>
              <a:spLocks noChangeArrowheads="1"/>
            </p:cNvSpPr>
            <p:nvPr/>
          </p:nvSpPr>
          <p:spPr bwMode="auto">
            <a:xfrm>
              <a:off x="4740" y="1075"/>
              <a:ext cx="12" cy="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601" name="Rectangle 23"/>
            <p:cNvSpPr>
              <a:spLocks noChangeArrowheads="1"/>
            </p:cNvSpPr>
            <p:nvPr/>
          </p:nvSpPr>
          <p:spPr bwMode="auto">
            <a:xfrm>
              <a:off x="4980" y="1184"/>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602" name="Rectangle 24"/>
            <p:cNvSpPr>
              <a:spLocks noChangeArrowheads="1"/>
            </p:cNvSpPr>
            <p:nvPr/>
          </p:nvSpPr>
          <p:spPr bwMode="auto">
            <a:xfrm>
              <a:off x="4980" y="1268"/>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603" name="Freeform 25"/>
            <p:cNvSpPr>
              <a:spLocks noChangeAspect="1"/>
            </p:cNvSpPr>
            <p:nvPr/>
          </p:nvSpPr>
          <p:spPr bwMode="auto">
            <a:xfrm>
              <a:off x="4064" y="1074"/>
              <a:ext cx="66" cy="53"/>
            </a:xfrm>
            <a:custGeom>
              <a:avLst/>
              <a:gdLst>
                <a:gd name="T0" fmla="*/ 15 w 60"/>
                <a:gd name="T1" fmla="*/ 0 h 48"/>
                <a:gd name="T2" fmla="*/ 0 w 60"/>
                <a:gd name="T3" fmla="*/ 15 h 48"/>
                <a:gd name="T4" fmla="*/ 64 w 60"/>
                <a:gd name="T5" fmla="*/ 65 h 48"/>
                <a:gd name="T6" fmla="*/ 80 w 60"/>
                <a:gd name="T7" fmla="*/ 49 h 48"/>
                <a:gd name="T8" fmla="*/ 15 w 60"/>
                <a:gd name="T9" fmla="*/ 0 h 48"/>
                <a:gd name="T10" fmla="*/ 0 60000 65536"/>
                <a:gd name="T11" fmla="*/ 0 60000 65536"/>
                <a:gd name="T12" fmla="*/ 0 60000 65536"/>
                <a:gd name="T13" fmla="*/ 0 60000 65536"/>
                <a:gd name="T14" fmla="*/ 0 60000 65536"/>
                <a:gd name="T15" fmla="*/ 0 w 60"/>
                <a:gd name="T16" fmla="*/ 0 h 48"/>
                <a:gd name="T17" fmla="*/ 60 w 60"/>
                <a:gd name="T18" fmla="*/ 48 h 48"/>
              </a:gdLst>
              <a:ahLst/>
              <a:cxnLst>
                <a:cxn ang="T10">
                  <a:pos x="T0" y="T1"/>
                </a:cxn>
                <a:cxn ang="T11">
                  <a:pos x="T2" y="T3"/>
                </a:cxn>
                <a:cxn ang="T12">
                  <a:pos x="T4" y="T5"/>
                </a:cxn>
                <a:cxn ang="T13">
                  <a:pos x="T6" y="T7"/>
                </a:cxn>
                <a:cxn ang="T14">
                  <a:pos x="T8" y="T9"/>
                </a:cxn>
              </a:cxnLst>
              <a:rect l="T15" t="T16" r="T17" b="T18"/>
              <a:pathLst>
                <a:path w="60" h="48">
                  <a:moveTo>
                    <a:pt x="12" y="0"/>
                  </a:moveTo>
                  <a:lnTo>
                    <a:pt x="0" y="12"/>
                  </a:lnTo>
                  <a:lnTo>
                    <a:pt x="48" y="48"/>
                  </a:lnTo>
                  <a:lnTo>
                    <a:pt x="60" y="36"/>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04" name="Freeform 26"/>
            <p:cNvSpPr>
              <a:spLocks noChangeAspect="1"/>
            </p:cNvSpPr>
            <p:nvPr/>
          </p:nvSpPr>
          <p:spPr bwMode="auto">
            <a:xfrm>
              <a:off x="4090" y="1048"/>
              <a:ext cx="53" cy="79"/>
            </a:xfrm>
            <a:custGeom>
              <a:avLst/>
              <a:gdLst>
                <a:gd name="T0" fmla="*/ 15 w 48"/>
                <a:gd name="T1" fmla="*/ 0 h 72"/>
                <a:gd name="T2" fmla="*/ 0 w 48"/>
                <a:gd name="T3" fmla="*/ 15 h 72"/>
                <a:gd name="T4" fmla="*/ 33 w 48"/>
                <a:gd name="T5" fmla="*/ 95 h 72"/>
                <a:gd name="T6" fmla="*/ 33 w 48"/>
                <a:gd name="T7" fmla="*/ 95 h 72"/>
                <a:gd name="T8" fmla="*/ 65 w 48"/>
                <a:gd name="T9" fmla="*/ 95 h 72"/>
                <a:gd name="T10" fmla="*/ 49 w 48"/>
                <a:gd name="T11" fmla="*/ 79 h 72"/>
                <a:gd name="T12" fmla="*/ 15 w 48"/>
                <a:gd name="T13" fmla="*/ 0 h 72"/>
                <a:gd name="T14" fmla="*/ 0 60000 65536"/>
                <a:gd name="T15" fmla="*/ 0 60000 65536"/>
                <a:gd name="T16" fmla="*/ 0 60000 65536"/>
                <a:gd name="T17" fmla="*/ 0 60000 65536"/>
                <a:gd name="T18" fmla="*/ 0 60000 65536"/>
                <a:gd name="T19" fmla="*/ 0 60000 65536"/>
                <a:gd name="T20" fmla="*/ 0 60000 65536"/>
                <a:gd name="T21" fmla="*/ 0 w 48"/>
                <a:gd name="T22" fmla="*/ 0 h 72"/>
                <a:gd name="T23" fmla="*/ 48 w 48"/>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72">
                  <a:moveTo>
                    <a:pt x="12" y="0"/>
                  </a:moveTo>
                  <a:lnTo>
                    <a:pt x="0" y="12"/>
                  </a:lnTo>
                  <a:lnTo>
                    <a:pt x="24" y="72"/>
                  </a:lnTo>
                  <a:lnTo>
                    <a:pt x="48" y="72"/>
                  </a:lnTo>
                  <a:lnTo>
                    <a:pt x="36" y="6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05" name="Freeform 27"/>
            <p:cNvSpPr>
              <a:spLocks noChangeAspect="1"/>
            </p:cNvSpPr>
            <p:nvPr/>
          </p:nvSpPr>
          <p:spPr bwMode="auto">
            <a:xfrm>
              <a:off x="4051" y="1087"/>
              <a:ext cx="79" cy="40"/>
            </a:xfrm>
            <a:custGeom>
              <a:avLst/>
              <a:gdLst>
                <a:gd name="T0" fmla="*/ 79 w 72"/>
                <a:gd name="T1" fmla="*/ 49 h 36"/>
                <a:gd name="T2" fmla="*/ 95 w 72"/>
                <a:gd name="T3" fmla="*/ 33 h 36"/>
                <a:gd name="T4" fmla="*/ 15 w 72"/>
                <a:gd name="T5" fmla="*/ 0 h 36"/>
                <a:gd name="T6" fmla="*/ 0 w 72"/>
                <a:gd name="T7" fmla="*/ 16 h 36"/>
                <a:gd name="T8" fmla="*/ 79 w 72"/>
                <a:gd name="T9" fmla="*/ 49 h 36"/>
                <a:gd name="T10" fmla="*/ 0 60000 65536"/>
                <a:gd name="T11" fmla="*/ 0 60000 65536"/>
                <a:gd name="T12" fmla="*/ 0 60000 65536"/>
                <a:gd name="T13" fmla="*/ 0 60000 65536"/>
                <a:gd name="T14" fmla="*/ 0 60000 65536"/>
                <a:gd name="T15" fmla="*/ 0 w 72"/>
                <a:gd name="T16" fmla="*/ 0 h 36"/>
                <a:gd name="T17" fmla="*/ 72 w 72"/>
                <a:gd name="T18" fmla="*/ 36 h 36"/>
              </a:gdLst>
              <a:ahLst/>
              <a:cxnLst>
                <a:cxn ang="T10">
                  <a:pos x="T0" y="T1"/>
                </a:cxn>
                <a:cxn ang="T11">
                  <a:pos x="T2" y="T3"/>
                </a:cxn>
                <a:cxn ang="T12">
                  <a:pos x="T4" y="T5"/>
                </a:cxn>
                <a:cxn ang="T13">
                  <a:pos x="T6" y="T7"/>
                </a:cxn>
                <a:cxn ang="T14">
                  <a:pos x="T8" y="T9"/>
                </a:cxn>
              </a:cxnLst>
              <a:rect l="T15" t="T16" r="T17" b="T18"/>
              <a:pathLst>
                <a:path w="72" h="36">
                  <a:moveTo>
                    <a:pt x="60" y="36"/>
                  </a:moveTo>
                  <a:lnTo>
                    <a:pt x="72" y="24"/>
                  </a:lnTo>
                  <a:lnTo>
                    <a:pt x="12" y="0"/>
                  </a:lnTo>
                  <a:lnTo>
                    <a:pt x="0" y="12"/>
                  </a:lnTo>
                  <a:lnTo>
                    <a:pt x="6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06" name="Freeform 28"/>
            <p:cNvSpPr>
              <a:spLocks noChangeAspect="1"/>
            </p:cNvSpPr>
            <p:nvPr/>
          </p:nvSpPr>
          <p:spPr bwMode="auto">
            <a:xfrm>
              <a:off x="2707" y="929"/>
              <a:ext cx="1199" cy="79"/>
            </a:xfrm>
            <a:custGeom>
              <a:avLst/>
              <a:gdLst>
                <a:gd name="T0" fmla="*/ 0 w 1092"/>
                <a:gd name="T1" fmla="*/ 0 h 72"/>
                <a:gd name="T2" fmla="*/ 1065 w 1092"/>
                <a:gd name="T3" fmla="*/ 15 h 72"/>
                <a:gd name="T4" fmla="*/ 1065 w 1092"/>
                <a:gd name="T5" fmla="*/ 15 h 72"/>
                <a:gd name="T6" fmla="*/ 1065 w 1092"/>
                <a:gd name="T7" fmla="*/ 15 h 72"/>
                <a:gd name="T8" fmla="*/ 1445 w 1092"/>
                <a:gd name="T9" fmla="*/ 79 h 72"/>
                <a:gd name="T10" fmla="*/ 1445 w 1092"/>
                <a:gd name="T11" fmla="*/ 79 h 72"/>
                <a:gd name="T12" fmla="*/ 1445 w 1092"/>
                <a:gd name="T13" fmla="*/ 95 h 72"/>
                <a:gd name="T14" fmla="*/ 1445 w 1092"/>
                <a:gd name="T15" fmla="*/ 95 h 72"/>
                <a:gd name="T16" fmla="*/ 1065 w 1092"/>
                <a:gd name="T17" fmla="*/ 32 h 72"/>
                <a:gd name="T18" fmla="*/ 1065 w 1092"/>
                <a:gd name="T19" fmla="*/ 32 h 72"/>
                <a:gd name="T20" fmla="*/ 1065 w 1092"/>
                <a:gd name="T21" fmla="*/ 32 h 72"/>
                <a:gd name="T22" fmla="*/ 0 w 1092"/>
                <a:gd name="T23" fmla="*/ 15 h 72"/>
                <a:gd name="T24" fmla="*/ 0 w 1092"/>
                <a:gd name="T25" fmla="*/ 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92"/>
                <a:gd name="T40" fmla="*/ 0 h 72"/>
                <a:gd name="T41" fmla="*/ 1092 w 1092"/>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92" h="72">
                  <a:moveTo>
                    <a:pt x="0" y="0"/>
                  </a:moveTo>
                  <a:lnTo>
                    <a:pt x="804" y="12"/>
                  </a:lnTo>
                  <a:lnTo>
                    <a:pt x="1092" y="60"/>
                  </a:lnTo>
                  <a:lnTo>
                    <a:pt x="1092" y="72"/>
                  </a:lnTo>
                  <a:lnTo>
                    <a:pt x="804" y="24"/>
                  </a:lnTo>
                  <a:lnTo>
                    <a:pt x="0" y="12"/>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07" name="Freeform 29"/>
            <p:cNvSpPr>
              <a:spLocks noChangeAspect="1"/>
            </p:cNvSpPr>
            <p:nvPr/>
          </p:nvSpPr>
          <p:spPr bwMode="auto">
            <a:xfrm>
              <a:off x="3906" y="995"/>
              <a:ext cx="119" cy="40"/>
            </a:xfrm>
            <a:custGeom>
              <a:avLst/>
              <a:gdLst>
                <a:gd name="T0" fmla="*/ 0 w 108"/>
                <a:gd name="T1" fmla="*/ 0 h 36"/>
                <a:gd name="T2" fmla="*/ 129 w 108"/>
                <a:gd name="T3" fmla="*/ 33 h 36"/>
                <a:gd name="T4" fmla="*/ 144 w 108"/>
                <a:gd name="T5" fmla="*/ 33 h 36"/>
                <a:gd name="T6" fmla="*/ 129 w 108"/>
                <a:gd name="T7" fmla="*/ 49 h 36"/>
                <a:gd name="T8" fmla="*/ 129 w 108"/>
                <a:gd name="T9" fmla="*/ 49 h 36"/>
                <a:gd name="T10" fmla="*/ 0 w 108"/>
                <a:gd name="T11" fmla="*/ 16 h 36"/>
                <a:gd name="T12" fmla="*/ 0 w 108"/>
                <a:gd name="T13" fmla="*/ 0 h 36"/>
                <a:gd name="T14" fmla="*/ 0 60000 65536"/>
                <a:gd name="T15" fmla="*/ 0 60000 65536"/>
                <a:gd name="T16" fmla="*/ 0 60000 65536"/>
                <a:gd name="T17" fmla="*/ 0 60000 65536"/>
                <a:gd name="T18" fmla="*/ 0 60000 65536"/>
                <a:gd name="T19" fmla="*/ 0 60000 65536"/>
                <a:gd name="T20" fmla="*/ 0 60000 65536"/>
                <a:gd name="T21" fmla="*/ 0 w 108"/>
                <a:gd name="T22" fmla="*/ 0 h 36"/>
                <a:gd name="T23" fmla="*/ 108 w 108"/>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8" h="36">
                  <a:moveTo>
                    <a:pt x="0" y="0"/>
                  </a:moveTo>
                  <a:lnTo>
                    <a:pt x="96" y="24"/>
                  </a:lnTo>
                  <a:lnTo>
                    <a:pt x="108" y="24"/>
                  </a:lnTo>
                  <a:lnTo>
                    <a:pt x="96" y="36"/>
                  </a:lnTo>
                  <a:lnTo>
                    <a:pt x="0" y="12"/>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08" name="Freeform 30"/>
            <p:cNvSpPr>
              <a:spLocks noChangeAspect="1"/>
            </p:cNvSpPr>
            <p:nvPr/>
          </p:nvSpPr>
          <p:spPr bwMode="auto">
            <a:xfrm>
              <a:off x="4077" y="1074"/>
              <a:ext cx="13" cy="13"/>
            </a:xfrm>
            <a:custGeom>
              <a:avLst/>
              <a:gdLst>
                <a:gd name="T0" fmla="*/ 15 w 12"/>
                <a:gd name="T1" fmla="*/ 0 h 12"/>
                <a:gd name="T2" fmla="*/ 15 w 12"/>
                <a:gd name="T3" fmla="*/ 0 h 12"/>
                <a:gd name="T4" fmla="*/ 0 w 12"/>
                <a:gd name="T5" fmla="*/ 15 h 12"/>
                <a:gd name="T6" fmla="*/ 0 w 12"/>
                <a:gd name="T7" fmla="*/ 15 h 12"/>
                <a:gd name="T8" fmla="*/ 15 w 12"/>
                <a:gd name="T9" fmla="*/ 0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12" y="0"/>
                  </a:moveTo>
                  <a:lnTo>
                    <a:pt x="12" y="0"/>
                  </a:lnTo>
                  <a:lnTo>
                    <a:pt x="0" y="12"/>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09" name="Freeform 31"/>
            <p:cNvSpPr>
              <a:spLocks noChangeAspect="1"/>
            </p:cNvSpPr>
            <p:nvPr/>
          </p:nvSpPr>
          <p:spPr bwMode="auto">
            <a:xfrm>
              <a:off x="4011" y="1022"/>
              <a:ext cx="79" cy="65"/>
            </a:xfrm>
            <a:custGeom>
              <a:avLst/>
              <a:gdLst>
                <a:gd name="T0" fmla="*/ 15 w 72"/>
                <a:gd name="T1" fmla="*/ 0 h 60"/>
                <a:gd name="T2" fmla="*/ 0 w 72"/>
                <a:gd name="T3" fmla="*/ 15 h 60"/>
                <a:gd name="T4" fmla="*/ 79 w 72"/>
                <a:gd name="T5" fmla="*/ 76 h 60"/>
                <a:gd name="T6" fmla="*/ 95 w 72"/>
                <a:gd name="T7" fmla="*/ 61 h 60"/>
                <a:gd name="T8" fmla="*/ 15 w 72"/>
                <a:gd name="T9" fmla="*/ 0 h 60"/>
                <a:gd name="T10" fmla="*/ 0 60000 65536"/>
                <a:gd name="T11" fmla="*/ 0 60000 65536"/>
                <a:gd name="T12" fmla="*/ 0 60000 65536"/>
                <a:gd name="T13" fmla="*/ 0 60000 65536"/>
                <a:gd name="T14" fmla="*/ 0 60000 65536"/>
                <a:gd name="T15" fmla="*/ 0 w 72"/>
                <a:gd name="T16" fmla="*/ 0 h 60"/>
                <a:gd name="T17" fmla="*/ 72 w 72"/>
                <a:gd name="T18" fmla="*/ 60 h 60"/>
              </a:gdLst>
              <a:ahLst/>
              <a:cxnLst>
                <a:cxn ang="T10">
                  <a:pos x="T0" y="T1"/>
                </a:cxn>
                <a:cxn ang="T11">
                  <a:pos x="T2" y="T3"/>
                </a:cxn>
                <a:cxn ang="T12">
                  <a:pos x="T4" y="T5"/>
                </a:cxn>
                <a:cxn ang="T13">
                  <a:pos x="T6" y="T7"/>
                </a:cxn>
                <a:cxn ang="T14">
                  <a:pos x="T8" y="T9"/>
                </a:cxn>
              </a:cxnLst>
              <a:rect l="T15" t="T16" r="T17" b="T18"/>
              <a:pathLst>
                <a:path w="72" h="60">
                  <a:moveTo>
                    <a:pt x="12" y="0"/>
                  </a:moveTo>
                  <a:lnTo>
                    <a:pt x="0" y="12"/>
                  </a:lnTo>
                  <a:lnTo>
                    <a:pt x="60" y="60"/>
                  </a:lnTo>
                  <a:lnTo>
                    <a:pt x="72" y="48"/>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10" name="Freeform 32"/>
            <p:cNvSpPr>
              <a:spLocks noChangeAspect="1"/>
            </p:cNvSpPr>
            <p:nvPr/>
          </p:nvSpPr>
          <p:spPr bwMode="auto">
            <a:xfrm>
              <a:off x="1917" y="770"/>
              <a:ext cx="830" cy="317"/>
            </a:xfrm>
            <a:custGeom>
              <a:avLst/>
              <a:gdLst>
                <a:gd name="T0" fmla="*/ 96 w 756"/>
                <a:gd name="T1" fmla="*/ 0 h 289"/>
                <a:gd name="T2" fmla="*/ 32 w 756"/>
                <a:gd name="T3" fmla="*/ 15 h 289"/>
                <a:gd name="T4" fmla="*/ 0 w 756"/>
                <a:gd name="T5" fmla="*/ 95 h 289"/>
                <a:gd name="T6" fmla="*/ 0 w 756"/>
                <a:gd name="T7" fmla="*/ 191 h 289"/>
                <a:gd name="T8" fmla="*/ 0 w 756"/>
                <a:gd name="T9" fmla="*/ 286 h 289"/>
                <a:gd name="T10" fmla="*/ 32 w 756"/>
                <a:gd name="T11" fmla="*/ 350 h 289"/>
                <a:gd name="T12" fmla="*/ 96 w 756"/>
                <a:gd name="T13" fmla="*/ 382 h 289"/>
                <a:gd name="T14" fmla="*/ 508 w 756"/>
                <a:gd name="T15" fmla="*/ 382 h 289"/>
                <a:gd name="T16" fmla="*/ 906 w 756"/>
                <a:gd name="T17" fmla="*/ 382 h 289"/>
                <a:gd name="T18" fmla="*/ 969 w 756"/>
                <a:gd name="T19" fmla="*/ 350 h 289"/>
                <a:gd name="T20" fmla="*/ 1000 w 756"/>
                <a:gd name="T21" fmla="*/ 286 h 289"/>
                <a:gd name="T22" fmla="*/ 1000 w 756"/>
                <a:gd name="T23" fmla="*/ 191 h 289"/>
                <a:gd name="T24" fmla="*/ 1000 w 756"/>
                <a:gd name="T25" fmla="*/ 95 h 289"/>
                <a:gd name="T26" fmla="*/ 969 w 756"/>
                <a:gd name="T27" fmla="*/ 15 h 289"/>
                <a:gd name="T28" fmla="*/ 906 w 756"/>
                <a:gd name="T29" fmla="*/ 0 h 289"/>
                <a:gd name="T30" fmla="*/ 508 w 756"/>
                <a:gd name="T31" fmla="*/ 0 h 289"/>
                <a:gd name="T32" fmla="*/ 96 w 756"/>
                <a:gd name="T33" fmla="*/ 0 h 2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6"/>
                <a:gd name="T52" fmla="*/ 0 h 289"/>
                <a:gd name="T53" fmla="*/ 756 w 756"/>
                <a:gd name="T54" fmla="*/ 289 h 2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6" h="289">
                  <a:moveTo>
                    <a:pt x="72" y="0"/>
                  </a:moveTo>
                  <a:lnTo>
                    <a:pt x="24" y="12"/>
                  </a:lnTo>
                  <a:lnTo>
                    <a:pt x="0" y="72"/>
                  </a:lnTo>
                  <a:lnTo>
                    <a:pt x="0" y="145"/>
                  </a:lnTo>
                  <a:lnTo>
                    <a:pt x="0" y="217"/>
                  </a:lnTo>
                  <a:lnTo>
                    <a:pt x="24" y="265"/>
                  </a:lnTo>
                  <a:lnTo>
                    <a:pt x="72" y="289"/>
                  </a:lnTo>
                  <a:lnTo>
                    <a:pt x="384" y="289"/>
                  </a:lnTo>
                  <a:lnTo>
                    <a:pt x="684" y="289"/>
                  </a:lnTo>
                  <a:lnTo>
                    <a:pt x="732" y="265"/>
                  </a:lnTo>
                  <a:lnTo>
                    <a:pt x="756" y="217"/>
                  </a:lnTo>
                  <a:lnTo>
                    <a:pt x="756" y="145"/>
                  </a:lnTo>
                  <a:lnTo>
                    <a:pt x="756" y="72"/>
                  </a:lnTo>
                  <a:lnTo>
                    <a:pt x="732" y="12"/>
                  </a:lnTo>
                  <a:lnTo>
                    <a:pt x="684" y="0"/>
                  </a:lnTo>
                  <a:lnTo>
                    <a:pt x="384" y="0"/>
                  </a:lnTo>
                  <a:lnTo>
                    <a:pt x="72" y="0"/>
                  </a:lnTo>
                  <a:close/>
                </a:path>
              </a:pathLst>
            </a:custGeom>
            <a:solidFill>
              <a:srgbClr val="0033CC"/>
            </a:solidFill>
            <a:ln w="9525">
              <a:noFill/>
              <a:round/>
              <a:headEnd/>
              <a:tailEnd/>
            </a:ln>
          </p:spPr>
          <p:txBody>
            <a:bodyPr/>
            <a:lstStyle/>
            <a:p>
              <a:endParaRPr lang="en-US"/>
            </a:p>
          </p:txBody>
        </p:sp>
        <p:sp>
          <p:nvSpPr>
            <p:cNvPr id="183611" name="Freeform 33"/>
            <p:cNvSpPr>
              <a:spLocks noChangeAspect="1"/>
            </p:cNvSpPr>
            <p:nvPr/>
          </p:nvSpPr>
          <p:spPr bwMode="auto">
            <a:xfrm>
              <a:off x="1917" y="770"/>
              <a:ext cx="843" cy="331"/>
            </a:xfrm>
            <a:custGeom>
              <a:avLst/>
              <a:gdLst>
                <a:gd name="T0" fmla="*/ 32 w 768"/>
                <a:gd name="T1" fmla="*/ 32 h 301"/>
                <a:gd name="T2" fmla="*/ 48 w 768"/>
                <a:gd name="T3" fmla="*/ 15 h 301"/>
                <a:gd name="T4" fmla="*/ 15 w 768"/>
                <a:gd name="T5" fmla="*/ 96 h 301"/>
                <a:gd name="T6" fmla="*/ 15 w 768"/>
                <a:gd name="T7" fmla="*/ 192 h 301"/>
                <a:gd name="T8" fmla="*/ 15 w 768"/>
                <a:gd name="T9" fmla="*/ 192 h 301"/>
                <a:gd name="T10" fmla="*/ 15 w 768"/>
                <a:gd name="T11" fmla="*/ 289 h 301"/>
                <a:gd name="T12" fmla="*/ 48 w 768"/>
                <a:gd name="T13" fmla="*/ 352 h 301"/>
                <a:gd name="T14" fmla="*/ 32 w 768"/>
                <a:gd name="T15" fmla="*/ 352 h 301"/>
                <a:gd name="T16" fmla="*/ 95 w 768"/>
                <a:gd name="T17" fmla="*/ 385 h 301"/>
                <a:gd name="T18" fmla="*/ 508 w 768"/>
                <a:gd name="T19" fmla="*/ 385 h 301"/>
                <a:gd name="T20" fmla="*/ 508 w 768"/>
                <a:gd name="T21" fmla="*/ 385 h 301"/>
                <a:gd name="T22" fmla="*/ 904 w 768"/>
                <a:gd name="T23" fmla="*/ 385 h 301"/>
                <a:gd name="T24" fmla="*/ 967 w 768"/>
                <a:gd name="T25" fmla="*/ 352 h 301"/>
                <a:gd name="T26" fmla="*/ 967 w 768"/>
                <a:gd name="T27" fmla="*/ 352 h 301"/>
                <a:gd name="T28" fmla="*/ 1000 w 768"/>
                <a:gd name="T29" fmla="*/ 289 h 301"/>
                <a:gd name="T30" fmla="*/ 1000 w 768"/>
                <a:gd name="T31" fmla="*/ 192 h 301"/>
                <a:gd name="T32" fmla="*/ 1000 w 768"/>
                <a:gd name="T33" fmla="*/ 192 h 301"/>
                <a:gd name="T34" fmla="*/ 1000 w 768"/>
                <a:gd name="T35" fmla="*/ 96 h 301"/>
                <a:gd name="T36" fmla="*/ 967 w 768"/>
                <a:gd name="T37" fmla="*/ 15 h 301"/>
                <a:gd name="T38" fmla="*/ 967 w 768"/>
                <a:gd name="T39" fmla="*/ 32 h 301"/>
                <a:gd name="T40" fmla="*/ 904 w 768"/>
                <a:gd name="T41" fmla="*/ 15 h 301"/>
                <a:gd name="T42" fmla="*/ 508 w 768"/>
                <a:gd name="T43" fmla="*/ 15 h 301"/>
                <a:gd name="T44" fmla="*/ 508 w 768"/>
                <a:gd name="T45" fmla="*/ 15 h 301"/>
                <a:gd name="T46" fmla="*/ 95 w 768"/>
                <a:gd name="T47" fmla="*/ 15 h 301"/>
                <a:gd name="T48" fmla="*/ 95 w 768"/>
                <a:gd name="T49" fmla="*/ 0 h 301"/>
                <a:gd name="T50" fmla="*/ 508 w 768"/>
                <a:gd name="T51" fmla="*/ 0 h 301"/>
                <a:gd name="T52" fmla="*/ 904 w 768"/>
                <a:gd name="T53" fmla="*/ 0 h 301"/>
                <a:gd name="T54" fmla="*/ 904 w 768"/>
                <a:gd name="T55" fmla="*/ 0 h 301"/>
                <a:gd name="T56" fmla="*/ 967 w 768"/>
                <a:gd name="T57" fmla="*/ 15 h 301"/>
                <a:gd name="T58" fmla="*/ 1015 w 768"/>
                <a:gd name="T59" fmla="*/ 96 h 301"/>
                <a:gd name="T60" fmla="*/ 1015 w 768"/>
                <a:gd name="T61" fmla="*/ 96 h 301"/>
                <a:gd name="T62" fmla="*/ 1015 w 768"/>
                <a:gd name="T63" fmla="*/ 192 h 301"/>
                <a:gd name="T64" fmla="*/ 1015 w 768"/>
                <a:gd name="T65" fmla="*/ 289 h 301"/>
                <a:gd name="T66" fmla="*/ 1015 w 768"/>
                <a:gd name="T67" fmla="*/ 289 h 301"/>
                <a:gd name="T68" fmla="*/ 985 w 768"/>
                <a:gd name="T69" fmla="*/ 352 h 301"/>
                <a:gd name="T70" fmla="*/ 904 w 768"/>
                <a:gd name="T71" fmla="*/ 400 h 301"/>
                <a:gd name="T72" fmla="*/ 904 w 768"/>
                <a:gd name="T73" fmla="*/ 400 h 301"/>
                <a:gd name="T74" fmla="*/ 508 w 768"/>
                <a:gd name="T75" fmla="*/ 400 h 301"/>
                <a:gd name="T76" fmla="*/ 95 w 768"/>
                <a:gd name="T77" fmla="*/ 400 h 301"/>
                <a:gd name="T78" fmla="*/ 95 w 768"/>
                <a:gd name="T79" fmla="*/ 400 h 301"/>
                <a:gd name="T80" fmla="*/ 32 w 768"/>
                <a:gd name="T81" fmla="*/ 368 h 301"/>
                <a:gd name="T82" fmla="*/ 0 w 768"/>
                <a:gd name="T83" fmla="*/ 289 h 301"/>
                <a:gd name="T84" fmla="*/ 0 w 768"/>
                <a:gd name="T85" fmla="*/ 289 h 301"/>
                <a:gd name="T86" fmla="*/ 0 w 768"/>
                <a:gd name="T87" fmla="*/ 192 h 301"/>
                <a:gd name="T88" fmla="*/ 0 w 768"/>
                <a:gd name="T89" fmla="*/ 96 h 301"/>
                <a:gd name="T90" fmla="*/ 0 w 768"/>
                <a:gd name="T91" fmla="*/ 96 h 301"/>
                <a:gd name="T92" fmla="*/ 32 w 768"/>
                <a:gd name="T93" fmla="*/ 15 h 301"/>
                <a:gd name="T94" fmla="*/ 95 w 768"/>
                <a:gd name="T95" fmla="*/ 0 h 30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68"/>
                <a:gd name="T145" fmla="*/ 0 h 301"/>
                <a:gd name="T146" fmla="*/ 768 w 768"/>
                <a:gd name="T147" fmla="*/ 301 h 30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68" h="301">
                  <a:moveTo>
                    <a:pt x="72" y="12"/>
                  </a:moveTo>
                  <a:lnTo>
                    <a:pt x="24" y="24"/>
                  </a:lnTo>
                  <a:lnTo>
                    <a:pt x="36" y="12"/>
                  </a:lnTo>
                  <a:lnTo>
                    <a:pt x="12" y="72"/>
                  </a:lnTo>
                  <a:lnTo>
                    <a:pt x="12" y="145"/>
                  </a:lnTo>
                  <a:lnTo>
                    <a:pt x="12" y="217"/>
                  </a:lnTo>
                  <a:lnTo>
                    <a:pt x="36" y="265"/>
                  </a:lnTo>
                  <a:lnTo>
                    <a:pt x="24" y="265"/>
                  </a:lnTo>
                  <a:lnTo>
                    <a:pt x="72" y="289"/>
                  </a:lnTo>
                  <a:lnTo>
                    <a:pt x="384" y="289"/>
                  </a:lnTo>
                  <a:lnTo>
                    <a:pt x="684" y="289"/>
                  </a:lnTo>
                  <a:lnTo>
                    <a:pt x="732" y="265"/>
                  </a:lnTo>
                  <a:lnTo>
                    <a:pt x="756" y="217"/>
                  </a:lnTo>
                  <a:lnTo>
                    <a:pt x="756" y="145"/>
                  </a:lnTo>
                  <a:lnTo>
                    <a:pt x="756" y="72"/>
                  </a:lnTo>
                  <a:lnTo>
                    <a:pt x="732" y="12"/>
                  </a:lnTo>
                  <a:lnTo>
                    <a:pt x="732" y="24"/>
                  </a:lnTo>
                  <a:lnTo>
                    <a:pt x="684" y="12"/>
                  </a:lnTo>
                  <a:lnTo>
                    <a:pt x="384" y="12"/>
                  </a:lnTo>
                  <a:lnTo>
                    <a:pt x="72" y="12"/>
                  </a:lnTo>
                  <a:lnTo>
                    <a:pt x="72" y="0"/>
                  </a:lnTo>
                  <a:lnTo>
                    <a:pt x="384" y="0"/>
                  </a:lnTo>
                  <a:lnTo>
                    <a:pt x="684" y="0"/>
                  </a:lnTo>
                  <a:lnTo>
                    <a:pt x="732" y="12"/>
                  </a:lnTo>
                  <a:lnTo>
                    <a:pt x="744" y="12"/>
                  </a:lnTo>
                  <a:lnTo>
                    <a:pt x="768" y="72"/>
                  </a:lnTo>
                  <a:lnTo>
                    <a:pt x="768" y="145"/>
                  </a:lnTo>
                  <a:lnTo>
                    <a:pt x="768" y="217"/>
                  </a:lnTo>
                  <a:lnTo>
                    <a:pt x="744" y="265"/>
                  </a:lnTo>
                  <a:lnTo>
                    <a:pt x="732" y="277"/>
                  </a:lnTo>
                  <a:lnTo>
                    <a:pt x="684" y="301"/>
                  </a:lnTo>
                  <a:lnTo>
                    <a:pt x="384" y="301"/>
                  </a:lnTo>
                  <a:lnTo>
                    <a:pt x="72" y="301"/>
                  </a:lnTo>
                  <a:lnTo>
                    <a:pt x="24" y="277"/>
                  </a:lnTo>
                  <a:lnTo>
                    <a:pt x="24" y="265"/>
                  </a:lnTo>
                  <a:lnTo>
                    <a:pt x="0" y="217"/>
                  </a:lnTo>
                  <a:lnTo>
                    <a:pt x="0" y="145"/>
                  </a:lnTo>
                  <a:lnTo>
                    <a:pt x="0" y="72"/>
                  </a:lnTo>
                  <a:lnTo>
                    <a:pt x="24" y="12"/>
                  </a:lnTo>
                  <a:lnTo>
                    <a:pt x="72" y="0"/>
                  </a:lnTo>
                  <a:lnTo>
                    <a:pt x="72"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12" name="Freeform 34"/>
            <p:cNvSpPr>
              <a:spLocks noChangeAspect="1"/>
            </p:cNvSpPr>
            <p:nvPr/>
          </p:nvSpPr>
          <p:spPr bwMode="auto">
            <a:xfrm>
              <a:off x="1996" y="770"/>
              <a:ext cx="1" cy="13"/>
            </a:xfrm>
            <a:custGeom>
              <a:avLst/>
              <a:gdLst>
                <a:gd name="T0" fmla="*/ 0 w 1"/>
                <a:gd name="T1" fmla="*/ 15 h 12"/>
                <a:gd name="T2" fmla="*/ 0 w 1"/>
                <a:gd name="T3" fmla="*/ 15 h 12"/>
                <a:gd name="T4" fmla="*/ 0 w 1"/>
                <a:gd name="T5" fmla="*/ 15 h 12"/>
                <a:gd name="T6" fmla="*/ 0 w 1"/>
                <a:gd name="T7" fmla="*/ 0 h 12"/>
                <a:gd name="T8" fmla="*/ 0 w 1"/>
                <a:gd name="T9" fmla="*/ 0 h 12"/>
                <a:gd name="T10" fmla="*/ 0 w 1"/>
                <a:gd name="T11" fmla="*/ 0 h 12"/>
                <a:gd name="T12" fmla="*/ 0 w 1"/>
                <a:gd name="T13" fmla="*/ 15 h 12"/>
                <a:gd name="T14" fmla="*/ 0 60000 65536"/>
                <a:gd name="T15" fmla="*/ 0 60000 65536"/>
                <a:gd name="T16" fmla="*/ 0 60000 65536"/>
                <a:gd name="T17" fmla="*/ 0 60000 65536"/>
                <a:gd name="T18" fmla="*/ 0 60000 65536"/>
                <a:gd name="T19" fmla="*/ 0 60000 65536"/>
                <a:gd name="T20" fmla="*/ 0 60000 65536"/>
                <a:gd name="T21" fmla="*/ 0 w 1"/>
                <a:gd name="T22" fmla="*/ 0 h 12"/>
                <a:gd name="T23" fmla="*/ 1 w 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2">
                  <a:moveTo>
                    <a:pt x="0" y="12"/>
                  </a:moveTo>
                  <a:lnTo>
                    <a:pt x="0" y="12"/>
                  </a:lnTo>
                  <a:lnTo>
                    <a:pt x="0" y="0"/>
                  </a:lnTo>
                  <a:lnTo>
                    <a:pt x="0"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13" name="Rectangle 35"/>
            <p:cNvSpPr>
              <a:spLocks noChangeAspect="1" noChangeArrowheads="1"/>
            </p:cNvSpPr>
            <p:nvPr/>
          </p:nvSpPr>
          <p:spPr bwMode="auto">
            <a:xfrm>
              <a:off x="2187" y="860"/>
              <a:ext cx="255" cy="134"/>
            </a:xfrm>
            <a:prstGeom prst="rect">
              <a:avLst/>
            </a:prstGeom>
            <a:noFill/>
            <a:ln w="9525">
              <a:noFill/>
              <a:miter lim="800000"/>
              <a:headEnd/>
              <a:tailEnd/>
            </a:ln>
          </p:spPr>
          <p:txBody>
            <a:bodyPr wrap="none" lIns="0" tIns="0" rIns="0" bIns="0">
              <a:spAutoFit/>
            </a:bodyPr>
            <a:lstStyle/>
            <a:p>
              <a:r>
                <a:rPr lang="en-US" sz="1400" b="1" u="none">
                  <a:solidFill>
                    <a:schemeClr val="bg1"/>
                  </a:solidFill>
                </a:rPr>
                <a:t>IDLE</a:t>
              </a:r>
              <a:endParaRPr lang="en-US" sz="2000" b="1" u="none">
                <a:solidFill>
                  <a:schemeClr val="bg1"/>
                </a:solidFill>
              </a:endParaRPr>
            </a:p>
          </p:txBody>
        </p:sp>
        <p:sp>
          <p:nvSpPr>
            <p:cNvPr id="183614" name="Freeform 36"/>
            <p:cNvSpPr>
              <a:spLocks noChangeAspect="1"/>
            </p:cNvSpPr>
            <p:nvPr/>
          </p:nvSpPr>
          <p:spPr bwMode="auto">
            <a:xfrm>
              <a:off x="1364" y="862"/>
              <a:ext cx="119" cy="120"/>
            </a:xfrm>
            <a:custGeom>
              <a:avLst/>
              <a:gdLst>
                <a:gd name="T0" fmla="*/ 144 w 108"/>
                <a:gd name="T1" fmla="*/ 81 h 109"/>
                <a:gd name="T2" fmla="*/ 129 w 108"/>
                <a:gd name="T3" fmla="*/ 34 h 109"/>
                <a:gd name="T4" fmla="*/ 80 w 108"/>
                <a:gd name="T5" fmla="*/ 0 h 109"/>
                <a:gd name="T6" fmla="*/ 15 w 108"/>
                <a:gd name="T7" fmla="*/ 34 h 109"/>
                <a:gd name="T8" fmla="*/ 0 w 108"/>
                <a:gd name="T9" fmla="*/ 81 h 109"/>
                <a:gd name="T10" fmla="*/ 15 w 108"/>
                <a:gd name="T11" fmla="*/ 130 h 109"/>
                <a:gd name="T12" fmla="*/ 80 w 108"/>
                <a:gd name="T13" fmla="*/ 145 h 109"/>
                <a:gd name="T14" fmla="*/ 129 w 108"/>
                <a:gd name="T15" fmla="*/ 130 h 109"/>
                <a:gd name="T16" fmla="*/ 144 w 108"/>
                <a:gd name="T17" fmla="*/ 81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8"/>
                <a:gd name="T28" fmla="*/ 0 h 109"/>
                <a:gd name="T29" fmla="*/ 108 w 108"/>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8" h="109">
                  <a:moveTo>
                    <a:pt x="108" y="61"/>
                  </a:moveTo>
                  <a:lnTo>
                    <a:pt x="96" y="25"/>
                  </a:lnTo>
                  <a:lnTo>
                    <a:pt x="60" y="0"/>
                  </a:lnTo>
                  <a:lnTo>
                    <a:pt x="12" y="25"/>
                  </a:lnTo>
                  <a:lnTo>
                    <a:pt x="0" y="61"/>
                  </a:lnTo>
                  <a:lnTo>
                    <a:pt x="12" y="97"/>
                  </a:lnTo>
                  <a:lnTo>
                    <a:pt x="60" y="109"/>
                  </a:lnTo>
                  <a:lnTo>
                    <a:pt x="96" y="97"/>
                  </a:lnTo>
                  <a:lnTo>
                    <a:pt x="108" y="6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15" name="Freeform 37"/>
            <p:cNvSpPr>
              <a:spLocks noChangeAspect="1"/>
            </p:cNvSpPr>
            <p:nvPr/>
          </p:nvSpPr>
          <p:spPr bwMode="auto">
            <a:xfrm>
              <a:off x="1364" y="862"/>
              <a:ext cx="132" cy="133"/>
            </a:xfrm>
            <a:custGeom>
              <a:avLst/>
              <a:gdLst>
                <a:gd name="T0" fmla="*/ 144 w 120"/>
                <a:gd name="T1" fmla="*/ 81 h 121"/>
                <a:gd name="T2" fmla="*/ 129 w 120"/>
                <a:gd name="T3" fmla="*/ 33 h 121"/>
                <a:gd name="T4" fmla="*/ 129 w 120"/>
                <a:gd name="T5" fmla="*/ 49 h 121"/>
                <a:gd name="T6" fmla="*/ 129 w 120"/>
                <a:gd name="T7" fmla="*/ 49 h 121"/>
                <a:gd name="T8" fmla="*/ 80 w 120"/>
                <a:gd name="T9" fmla="*/ 15 h 121"/>
                <a:gd name="T10" fmla="*/ 80 w 120"/>
                <a:gd name="T11" fmla="*/ 15 h 121"/>
                <a:gd name="T12" fmla="*/ 80 w 120"/>
                <a:gd name="T13" fmla="*/ 15 h 121"/>
                <a:gd name="T14" fmla="*/ 15 w 120"/>
                <a:gd name="T15" fmla="*/ 49 h 121"/>
                <a:gd name="T16" fmla="*/ 32 w 120"/>
                <a:gd name="T17" fmla="*/ 33 h 121"/>
                <a:gd name="T18" fmla="*/ 32 w 120"/>
                <a:gd name="T19" fmla="*/ 33 h 121"/>
                <a:gd name="T20" fmla="*/ 15 w 120"/>
                <a:gd name="T21" fmla="*/ 81 h 121"/>
                <a:gd name="T22" fmla="*/ 15 w 120"/>
                <a:gd name="T23" fmla="*/ 81 h 121"/>
                <a:gd name="T24" fmla="*/ 15 w 120"/>
                <a:gd name="T25" fmla="*/ 81 h 121"/>
                <a:gd name="T26" fmla="*/ 32 w 120"/>
                <a:gd name="T27" fmla="*/ 130 h 121"/>
                <a:gd name="T28" fmla="*/ 15 w 120"/>
                <a:gd name="T29" fmla="*/ 130 h 121"/>
                <a:gd name="T30" fmla="*/ 15 w 120"/>
                <a:gd name="T31" fmla="*/ 130 h 121"/>
                <a:gd name="T32" fmla="*/ 80 w 120"/>
                <a:gd name="T33" fmla="*/ 145 h 121"/>
                <a:gd name="T34" fmla="*/ 80 w 120"/>
                <a:gd name="T35" fmla="*/ 145 h 121"/>
                <a:gd name="T36" fmla="*/ 80 w 120"/>
                <a:gd name="T37" fmla="*/ 145 h 121"/>
                <a:gd name="T38" fmla="*/ 129 w 120"/>
                <a:gd name="T39" fmla="*/ 130 h 121"/>
                <a:gd name="T40" fmla="*/ 129 w 120"/>
                <a:gd name="T41" fmla="*/ 130 h 121"/>
                <a:gd name="T42" fmla="*/ 129 w 120"/>
                <a:gd name="T43" fmla="*/ 130 h 121"/>
                <a:gd name="T44" fmla="*/ 144 w 120"/>
                <a:gd name="T45" fmla="*/ 81 h 121"/>
                <a:gd name="T46" fmla="*/ 144 w 120"/>
                <a:gd name="T47" fmla="*/ 81 h 121"/>
                <a:gd name="T48" fmla="*/ 160 w 120"/>
                <a:gd name="T49" fmla="*/ 81 h 121"/>
                <a:gd name="T50" fmla="*/ 160 w 120"/>
                <a:gd name="T51" fmla="*/ 81 h 121"/>
                <a:gd name="T52" fmla="*/ 144 w 120"/>
                <a:gd name="T53" fmla="*/ 130 h 121"/>
                <a:gd name="T54" fmla="*/ 144 w 120"/>
                <a:gd name="T55" fmla="*/ 130 h 121"/>
                <a:gd name="T56" fmla="*/ 129 w 120"/>
                <a:gd name="T57" fmla="*/ 145 h 121"/>
                <a:gd name="T58" fmla="*/ 80 w 120"/>
                <a:gd name="T59" fmla="*/ 160 h 121"/>
                <a:gd name="T60" fmla="*/ 80 w 120"/>
                <a:gd name="T61" fmla="*/ 160 h 121"/>
                <a:gd name="T62" fmla="*/ 80 w 120"/>
                <a:gd name="T63" fmla="*/ 160 h 121"/>
                <a:gd name="T64" fmla="*/ 15 w 120"/>
                <a:gd name="T65" fmla="*/ 145 h 121"/>
                <a:gd name="T66" fmla="*/ 15 w 120"/>
                <a:gd name="T67" fmla="*/ 145 h 121"/>
                <a:gd name="T68" fmla="*/ 15 w 120"/>
                <a:gd name="T69" fmla="*/ 130 h 121"/>
                <a:gd name="T70" fmla="*/ 0 w 120"/>
                <a:gd name="T71" fmla="*/ 81 h 121"/>
                <a:gd name="T72" fmla="*/ 0 w 120"/>
                <a:gd name="T73" fmla="*/ 81 h 121"/>
                <a:gd name="T74" fmla="*/ 0 w 120"/>
                <a:gd name="T75" fmla="*/ 81 h 121"/>
                <a:gd name="T76" fmla="*/ 15 w 120"/>
                <a:gd name="T77" fmla="*/ 33 h 121"/>
                <a:gd name="T78" fmla="*/ 15 w 120"/>
                <a:gd name="T79" fmla="*/ 33 h 121"/>
                <a:gd name="T80" fmla="*/ 15 w 120"/>
                <a:gd name="T81" fmla="*/ 33 h 121"/>
                <a:gd name="T82" fmla="*/ 80 w 120"/>
                <a:gd name="T83" fmla="*/ 0 h 121"/>
                <a:gd name="T84" fmla="*/ 80 w 120"/>
                <a:gd name="T85" fmla="*/ 0 h 121"/>
                <a:gd name="T86" fmla="*/ 96 w 120"/>
                <a:gd name="T87" fmla="*/ 0 h 121"/>
                <a:gd name="T88" fmla="*/ 144 w 120"/>
                <a:gd name="T89" fmla="*/ 33 h 121"/>
                <a:gd name="T90" fmla="*/ 144 w 120"/>
                <a:gd name="T91" fmla="*/ 33 h 121"/>
                <a:gd name="T92" fmla="*/ 144 w 120"/>
                <a:gd name="T93" fmla="*/ 33 h 121"/>
                <a:gd name="T94" fmla="*/ 160 w 120"/>
                <a:gd name="T95" fmla="*/ 81 h 121"/>
                <a:gd name="T96" fmla="*/ 144 w 120"/>
                <a:gd name="T97" fmla="*/ 81 h 12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0"/>
                <a:gd name="T148" fmla="*/ 0 h 121"/>
                <a:gd name="T149" fmla="*/ 120 w 120"/>
                <a:gd name="T150" fmla="*/ 121 h 12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0" h="121">
                  <a:moveTo>
                    <a:pt x="108" y="61"/>
                  </a:moveTo>
                  <a:lnTo>
                    <a:pt x="96" y="25"/>
                  </a:lnTo>
                  <a:lnTo>
                    <a:pt x="96" y="37"/>
                  </a:lnTo>
                  <a:lnTo>
                    <a:pt x="60" y="12"/>
                  </a:lnTo>
                  <a:lnTo>
                    <a:pt x="12" y="37"/>
                  </a:lnTo>
                  <a:lnTo>
                    <a:pt x="24" y="25"/>
                  </a:lnTo>
                  <a:lnTo>
                    <a:pt x="12" y="61"/>
                  </a:lnTo>
                  <a:lnTo>
                    <a:pt x="24" y="97"/>
                  </a:lnTo>
                  <a:lnTo>
                    <a:pt x="12" y="97"/>
                  </a:lnTo>
                  <a:lnTo>
                    <a:pt x="60" y="109"/>
                  </a:lnTo>
                  <a:lnTo>
                    <a:pt x="96" y="97"/>
                  </a:lnTo>
                  <a:lnTo>
                    <a:pt x="108" y="61"/>
                  </a:lnTo>
                  <a:lnTo>
                    <a:pt x="120" y="61"/>
                  </a:lnTo>
                  <a:lnTo>
                    <a:pt x="108" y="97"/>
                  </a:lnTo>
                  <a:lnTo>
                    <a:pt x="96" y="109"/>
                  </a:lnTo>
                  <a:lnTo>
                    <a:pt x="60" y="121"/>
                  </a:lnTo>
                  <a:lnTo>
                    <a:pt x="12" y="109"/>
                  </a:lnTo>
                  <a:lnTo>
                    <a:pt x="12" y="97"/>
                  </a:lnTo>
                  <a:lnTo>
                    <a:pt x="0" y="61"/>
                  </a:lnTo>
                  <a:lnTo>
                    <a:pt x="12" y="25"/>
                  </a:lnTo>
                  <a:lnTo>
                    <a:pt x="60" y="0"/>
                  </a:lnTo>
                  <a:lnTo>
                    <a:pt x="72" y="0"/>
                  </a:lnTo>
                  <a:lnTo>
                    <a:pt x="108" y="25"/>
                  </a:lnTo>
                  <a:lnTo>
                    <a:pt x="120" y="61"/>
                  </a:lnTo>
                  <a:lnTo>
                    <a:pt x="108" y="6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16" name="Freeform 38"/>
            <p:cNvSpPr>
              <a:spLocks noChangeAspect="1"/>
            </p:cNvSpPr>
            <p:nvPr/>
          </p:nvSpPr>
          <p:spPr bwMode="auto">
            <a:xfrm>
              <a:off x="1483" y="929"/>
              <a:ext cx="13" cy="2"/>
            </a:xfrm>
            <a:custGeom>
              <a:avLst/>
              <a:gdLst>
                <a:gd name="T0" fmla="*/ 0 w 12"/>
                <a:gd name="T1" fmla="*/ 0 h 2"/>
                <a:gd name="T2" fmla="*/ 0 w 12"/>
                <a:gd name="T3" fmla="*/ 0 h 2"/>
                <a:gd name="T4" fmla="*/ 0 w 12"/>
                <a:gd name="T5" fmla="*/ 0 h 2"/>
                <a:gd name="T6" fmla="*/ 15 w 12"/>
                <a:gd name="T7" fmla="*/ 0 h 2"/>
                <a:gd name="T8" fmla="*/ 15 w 12"/>
                <a:gd name="T9" fmla="*/ 0 h 2"/>
                <a:gd name="T10" fmla="*/ 15 w 12"/>
                <a:gd name="T11" fmla="*/ 0 h 2"/>
                <a:gd name="T12" fmla="*/ 0 w 12"/>
                <a:gd name="T13" fmla="*/ 0 h 2"/>
                <a:gd name="T14" fmla="*/ 0 60000 65536"/>
                <a:gd name="T15" fmla="*/ 0 60000 65536"/>
                <a:gd name="T16" fmla="*/ 0 60000 65536"/>
                <a:gd name="T17" fmla="*/ 0 60000 65536"/>
                <a:gd name="T18" fmla="*/ 0 60000 65536"/>
                <a:gd name="T19" fmla="*/ 0 60000 65536"/>
                <a:gd name="T20" fmla="*/ 0 60000 65536"/>
                <a:gd name="T21" fmla="*/ 0 w 12"/>
                <a:gd name="T22" fmla="*/ 0 h 2"/>
                <a:gd name="T23" fmla="*/ 12 w 1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
                  <a:moveTo>
                    <a:pt x="0" y="0"/>
                  </a:moveTo>
                  <a:lnTo>
                    <a:pt x="0" y="0"/>
                  </a:lnTo>
                  <a:lnTo>
                    <a:pt x="12" y="0"/>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17" name="Rectangle 39"/>
            <p:cNvSpPr>
              <a:spLocks noChangeAspect="1" noChangeArrowheads="1"/>
            </p:cNvSpPr>
            <p:nvPr/>
          </p:nvSpPr>
          <p:spPr bwMode="auto">
            <a:xfrm>
              <a:off x="1851" y="929"/>
              <a:ext cx="66"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618" name="Freeform 40"/>
            <p:cNvSpPr>
              <a:spLocks noChangeAspect="1"/>
            </p:cNvSpPr>
            <p:nvPr/>
          </p:nvSpPr>
          <p:spPr bwMode="auto">
            <a:xfrm>
              <a:off x="1851" y="890"/>
              <a:ext cx="106" cy="53"/>
            </a:xfrm>
            <a:custGeom>
              <a:avLst/>
              <a:gdLst>
                <a:gd name="T0" fmla="*/ 15 w 96"/>
                <a:gd name="T1" fmla="*/ 0 h 48"/>
                <a:gd name="T2" fmla="*/ 0 w 96"/>
                <a:gd name="T3" fmla="*/ 15 h 48"/>
                <a:gd name="T4" fmla="*/ 81 w 96"/>
                <a:gd name="T5" fmla="*/ 65 h 48"/>
                <a:gd name="T6" fmla="*/ 81 w 96"/>
                <a:gd name="T7" fmla="*/ 65 h 48"/>
                <a:gd name="T8" fmla="*/ 129 w 96"/>
                <a:gd name="T9" fmla="*/ 49 h 48"/>
                <a:gd name="T10" fmla="*/ 97 w 96"/>
                <a:gd name="T11" fmla="*/ 49 h 48"/>
                <a:gd name="T12" fmla="*/ 15 w 96"/>
                <a:gd name="T13" fmla="*/ 0 h 48"/>
                <a:gd name="T14" fmla="*/ 0 60000 65536"/>
                <a:gd name="T15" fmla="*/ 0 60000 65536"/>
                <a:gd name="T16" fmla="*/ 0 60000 65536"/>
                <a:gd name="T17" fmla="*/ 0 60000 65536"/>
                <a:gd name="T18" fmla="*/ 0 60000 65536"/>
                <a:gd name="T19" fmla="*/ 0 60000 65536"/>
                <a:gd name="T20" fmla="*/ 0 60000 65536"/>
                <a:gd name="T21" fmla="*/ 0 w 96"/>
                <a:gd name="T22" fmla="*/ 0 h 48"/>
                <a:gd name="T23" fmla="*/ 96 w 9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48">
                  <a:moveTo>
                    <a:pt x="12" y="0"/>
                  </a:moveTo>
                  <a:lnTo>
                    <a:pt x="0" y="12"/>
                  </a:lnTo>
                  <a:lnTo>
                    <a:pt x="60" y="48"/>
                  </a:lnTo>
                  <a:lnTo>
                    <a:pt x="96" y="36"/>
                  </a:lnTo>
                  <a:lnTo>
                    <a:pt x="72" y="36"/>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19" name="Freeform 41"/>
            <p:cNvSpPr>
              <a:spLocks noChangeAspect="1"/>
            </p:cNvSpPr>
            <p:nvPr/>
          </p:nvSpPr>
          <p:spPr bwMode="auto">
            <a:xfrm>
              <a:off x="1851" y="929"/>
              <a:ext cx="66" cy="40"/>
            </a:xfrm>
            <a:custGeom>
              <a:avLst/>
              <a:gdLst>
                <a:gd name="T0" fmla="*/ 80 w 60"/>
                <a:gd name="T1" fmla="*/ 16 h 36"/>
                <a:gd name="T2" fmla="*/ 80 w 60"/>
                <a:gd name="T3" fmla="*/ 0 h 36"/>
                <a:gd name="T4" fmla="*/ 0 w 60"/>
                <a:gd name="T5" fmla="*/ 33 h 36"/>
                <a:gd name="T6" fmla="*/ 0 w 60"/>
                <a:gd name="T7" fmla="*/ 49 h 36"/>
                <a:gd name="T8" fmla="*/ 80 w 60"/>
                <a:gd name="T9" fmla="*/ 16 h 36"/>
                <a:gd name="T10" fmla="*/ 0 60000 65536"/>
                <a:gd name="T11" fmla="*/ 0 60000 65536"/>
                <a:gd name="T12" fmla="*/ 0 60000 65536"/>
                <a:gd name="T13" fmla="*/ 0 60000 65536"/>
                <a:gd name="T14" fmla="*/ 0 60000 65536"/>
                <a:gd name="T15" fmla="*/ 0 w 60"/>
                <a:gd name="T16" fmla="*/ 0 h 36"/>
                <a:gd name="T17" fmla="*/ 60 w 60"/>
                <a:gd name="T18" fmla="*/ 36 h 36"/>
              </a:gdLst>
              <a:ahLst/>
              <a:cxnLst>
                <a:cxn ang="T10">
                  <a:pos x="T0" y="T1"/>
                </a:cxn>
                <a:cxn ang="T11">
                  <a:pos x="T2" y="T3"/>
                </a:cxn>
                <a:cxn ang="T12">
                  <a:pos x="T4" y="T5"/>
                </a:cxn>
                <a:cxn ang="T13">
                  <a:pos x="T6" y="T7"/>
                </a:cxn>
                <a:cxn ang="T14">
                  <a:pos x="T8" y="T9"/>
                </a:cxn>
              </a:cxnLst>
              <a:rect l="T15" t="T16" r="T17" b="T18"/>
              <a:pathLst>
                <a:path w="60" h="36">
                  <a:moveTo>
                    <a:pt x="60" y="12"/>
                  </a:moveTo>
                  <a:lnTo>
                    <a:pt x="60" y="0"/>
                  </a:lnTo>
                  <a:lnTo>
                    <a:pt x="0" y="24"/>
                  </a:lnTo>
                  <a:lnTo>
                    <a:pt x="0" y="36"/>
                  </a:lnTo>
                  <a:lnTo>
                    <a:pt x="60"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20" name="Rectangle 42"/>
            <p:cNvSpPr>
              <a:spLocks noChangeAspect="1" noChangeArrowheads="1"/>
            </p:cNvSpPr>
            <p:nvPr/>
          </p:nvSpPr>
          <p:spPr bwMode="auto">
            <a:xfrm>
              <a:off x="1483" y="929"/>
              <a:ext cx="368"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621" name="Freeform 43"/>
            <p:cNvSpPr>
              <a:spLocks noChangeAspect="1"/>
            </p:cNvSpPr>
            <p:nvPr/>
          </p:nvSpPr>
          <p:spPr bwMode="auto">
            <a:xfrm>
              <a:off x="4011" y="1114"/>
              <a:ext cx="830" cy="317"/>
            </a:xfrm>
            <a:custGeom>
              <a:avLst/>
              <a:gdLst>
                <a:gd name="T0" fmla="*/ 96 w 756"/>
                <a:gd name="T1" fmla="*/ 0 h 289"/>
                <a:gd name="T2" fmla="*/ 32 w 756"/>
                <a:gd name="T3" fmla="*/ 32 h 289"/>
                <a:gd name="T4" fmla="*/ 0 w 756"/>
                <a:gd name="T5" fmla="*/ 97 h 289"/>
                <a:gd name="T6" fmla="*/ 0 w 756"/>
                <a:gd name="T7" fmla="*/ 191 h 289"/>
                <a:gd name="T8" fmla="*/ 0 w 756"/>
                <a:gd name="T9" fmla="*/ 286 h 289"/>
                <a:gd name="T10" fmla="*/ 32 w 756"/>
                <a:gd name="T11" fmla="*/ 365 h 289"/>
                <a:gd name="T12" fmla="*/ 96 w 756"/>
                <a:gd name="T13" fmla="*/ 382 h 289"/>
                <a:gd name="T14" fmla="*/ 508 w 756"/>
                <a:gd name="T15" fmla="*/ 382 h 289"/>
                <a:gd name="T16" fmla="*/ 906 w 756"/>
                <a:gd name="T17" fmla="*/ 382 h 289"/>
                <a:gd name="T18" fmla="*/ 969 w 756"/>
                <a:gd name="T19" fmla="*/ 365 h 289"/>
                <a:gd name="T20" fmla="*/ 1000 w 756"/>
                <a:gd name="T21" fmla="*/ 286 h 289"/>
                <a:gd name="T22" fmla="*/ 1000 w 756"/>
                <a:gd name="T23" fmla="*/ 191 h 289"/>
                <a:gd name="T24" fmla="*/ 1000 w 756"/>
                <a:gd name="T25" fmla="*/ 97 h 289"/>
                <a:gd name="T26" fmla="*/ 969 w 756"/>
                <a:gd name="T27" fmla="*/ 32 h 289"/>
                <a:gd name="T28" fmla="*/ 906 w 756"/>
                <a:gd name="T29" fmla="*/ 0 h 289"/>
                <a:gd name="T30" fmla="*/ 508 w 756"/>
                <a:gd name="T31" fmla="*/ 0 h 289"/>
                <a:gd name="T32" fmla="*/ 96 w 756"/>
                <a:gd name="T33" fmla="*/ 0 h 2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6"/>
                <a:gd name="T52" fmla="*/ 0 h 289"/>
                <a:gd name="T53" fmla="*/ 756 w 756"/>
                <a:gd name="T54" fmla="*/ 289 h 2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6" h="289">
                  <a:moveTo>
                    <a:pt x="72" y="0"/>
                  </a:moveTo>
                  <a:lnTo>
                    <a:pt x="24" y="24"/>
                  </a:lnTo>
                  <a:lnTo>
                    <a:pt x="0" y="73"/>
                  </a:lnTo>
                  <a:lnTo>
                    <a:pt x="0" y="145"/>
                  </a:lnTo>
                  <a:lnTo>
                    <a:pt x="0" y="217"/>
                  </a:lnTo>
                  <a:lnTo>
                    <a:pt x="24" y="277"/>
                  </a:lnTo>
                  <a:lnTo>
                    <a:pt x="72" y="289"/>
                  </a:lnTo>
                  <a:lnTo>
                    <a:pt x="384" y="289"/>
                  </a:lnTo>
                  <a:lnTo>
                    <a:pt x="684" y="289"/>
                  </a:lnTo>
                  <a:lnTo>
                    <a:pt x="732" y="277"/>
                  </a:lnTo>
                  <a:lnTo>
                    <a:pt x="756" y="217"/>
                  </a:lnTo>
                  <a:lnTo>
                    <a:pt x="756" y="145"/>
                  </a:lnTo>
                  <a:lnTo>
                    <a:pt x="756" y="73"/>
                  </a:lnTo>
                  <a:lnTo>
                    <a:pt x="732" y="24"/>
                  </a:lnTo>
                  <a:lnTo>
                    <a:pt x="684" y="0"/>
                  </a:lnTo>
                  <a:lnTo>
                    <a:pt x="384" y="0"/>
                  </a:lnTo>
                  <a:lnTo>
                    <a:pt x="72" y="0"/>
                  </a:lnTo>
                  <a:close/>
                </a:path>
              </a:pathLst>
            </a:custGeom>
            <a:solidFill>
              <a:srgbClr val="FF3399"/>
            </a:solidFill>
            <a:ln w="9525">
              <a:noFill/>
              <a:round/>
              <a:headEnd/>
              <a:tailEnd/>
            </a:ln>
          </p:spPr>
          <p:txBody>
            <a:bodyPr/>
            <a:lstStyle/>
            <a:p>
              <a:endParaRPr lang="en-US"/>
            </a:p>
          </p:txBody>
        </p:sp>
        <p:sp>
          <p:nvSpPr>
            <p:cNvPr id="183622" name="Freeform 44"/>
            <p:cNvSpPr>
              <a:spLocks noChangeAspect="1"/>
            </p:cNvSpPr>
            <p:nvPr/>
          </p:nvSpPr>
          <p:spPr bwMode="auto">
            <a:xfrm>
              <a:off x="4011" y="1114"/>
              <a:ext cx="843" cy="330"/>
            </a:xfrm>
            <a:custGeom>
              <a:avLst/>
              <a:gdLst>
                <a:gd name="T0" fmla="*/ 32 w 768"/>
                <a:gd name="T1" fmla="*/ 47 h 301"/>
                <a:gd name="T2" fmla="*/ 48 w 768"/>
                <a:gd name="T3" fmla="*/ 32 h 301"/>
                <a:gd name="T4" fmla="*/ 15 w 768"/>
                <a:gd name="T5" fmla="*/ 96 h 301"/>
                <a:gd name="T6" fmla="*/ 15 w 768"/>
                <a:gd name="T7" fmla="*/ 191 h 301"/>
                <a:gd name="T8" fmla="*/ 15 w 768"/>
                <a:gd name="T9" fmla="*/ 191 h 301"/>
                <a:gd name="T10" fmla="*/ 15 w 768"/>
                <a:gd name="T11" fmla="*/ 286 h 301"/>
                <a:gd name="T12" fmla="*/ 48 w 768"/>
                <a:gd name="T13" fmla="*/ 365 h 301"/>
                <a:gd name="T14" fmla="*/ 32 w 768"/>
                <a:gd name="T15" fmla="*/ 365 h 301"/>
                <a:gd name="T16" fmla="*/ 95 w 768"/>
                <a:gd name="T17" fmla="*/ 382 h 301"/>
                <a:gd name="T18" fmla="*/ 508 w 768"/>
                <a:gd name="T19" fmla="*/ 382 h 301"/>
                <a:gd name="T20" fmla="*/ 508 w 768"/>
                <a:gd name="T21" fmla="*/ 382 h 301"/>
                <a:gd name="T22" fmla="*/ 904 w 768"/>
                <a:gd name="T23" fmla="*/ 382 h 301"/>
                <a:gd name="T24" fmla="*/ 967 w 768"/>
                <a:gd name="T25" fmla="*/ 365 h 301"/>
                <a:gd name="T26" fmla="*/ 967 w 768"/>
                <a:gd name="T27" fmla="*/ 365 h 301"/>
                <a:gd name="T28" fmla="*/ 1000 w 768"/>
                <a:gd name="T29" fmla="*/ 286 h 301"/>
                <a:gd name="T30" fmla="*/ 1000 w 768"/>
                <a:gd name="T31" fmla="*/ 191 h 301"/>
                <a:gd name="T32" fmla="*/ 1000 w 768"/>
                <a:gd name="T33" fmla="*/ 191 h 301"/>
                <a:gd name="T34" fmla="*/ 1000 w 768"/>
                <a:gd name="T35" fmla="*/ 96 h 301"/>
                <a:gd name="T36" fmla="*/ 967 w 768"/>
                <a:gd name="T37" fmla="*/ 32 h 301"/>
                <a:gd name="T38" fmla="*/ 967 w 768"/>
                <a:gd name="T39" fmla="*/ 47 h 301"/>
                <a:gd name="T40" fmla="*/ 904 w 768"/>
                <a:gd name="T41" fmla="*/ 15 h 301"/>
                <a:gd name="T42" fmla="*/ 508 w 768"/>
                <a:gd name="T43" fmla="*/ 15 h 301"/>
                <a:gd name="T44" fmla="*/ 508 w 768"/>
                <a:gd name="T45" fmla="*/ 15 h 301"/>
                <a:gd name="T46" fmla="*/ 95 w 768"/>
                <a:gd name="T47" fmla="*/ 15 h 301"/>
                <a:gd name="T48" fmla="*/ 95 w 768"/>
                <a:gd name="T49" fmla="*/ 0 h 301"/>
                <a:gd name="T50" fmla="*/ 508 w 768"/>
                <a:gd name="T51" fmla="*/ 0 h 301"/>
                <a:gd name="T52" fmla="*/ 904 w 768"/>
                <a:gd name="T53" fmla="*/ 0 h 301"/>
                <a:gd name="T54" fmla="*/ 904 w 768"/>
                <a:gd name="T55" fmla="*/ 0 h 301"/>
                <a:gd name="T56" fmla="*/ 967 w 768"/>
                <a:gd name="T57" fmla="*/ 32 h 301"/>
                <a:gd name="T58" fmla="*/ 1015 w 768"/>
                <a:gd name="T59" fmla="*/ 96 h 301"/>
                <a:gd name="T60" fmla="*/ 1015 w 768"/>
                <a:gd name="T61" fmla="*/ 96 h 301"/>
                <a:gd name="T62" fmla="*/ 1015 w 768"/>
                <a:gd name="T63" fmla="*/ 191 h 301"/>
                <a:gd name="T64" fmla="*/ 1015 w 768"/>
                <a:gd name="T65" fmla="*/ 286 h 301"/>
                <a:gd name="T66" fmla="*/ 1015 w 768"/>
                <a:gd name="T67" fmla="*/ 286 h 301"/>
                <a:gd name="T68" fmla="*/ 985 w 768"/>
                <a:gd name="T69" fmla="*/ 365 h 301"/>
                <a:gd name="T70" fmla="*/ 904 w 768"/>
                <a:gd name="T71" fmla="*/ 397 h 301"/>
                <a:gd name="T72" fmla="*/ 904 w 768"/>
                <a:gd name="T73" fmla="*/ 397 h 301"/>
                <a:gd name="T74" fmla="*/ 508 w 768"/>
                <a:gd name="T75" fmla="*/ 397 h 301"/>
                <a:gd name="T76" fmla="*/ 95 w 768"/>
                <a:gd name="T77" fmla="*/ 397 h 301"/>
                <a:gd name="T78" fmla="*/ 95 w 768"/>
                <a:gd name="T79" fmla="*/ 397 h 301"/>
                <a:gd name="T80" fmla="*/ 32 w 768"/>
                <a:gd name="T81" fmla="*/ 382 h 301"/>
                <a:gd name="T82" fmla="*/ 0 w 768"/>
                <a:gd name="T83" fmla="*/ 286 h 301"/>
                <a:gd name="T84" fmla="*/ 0 w 768"/>
                <a:gd name="T85" fmla="*/ 286 h 301"/>
                <a:gd name="T86" fmla="*/ 0 w 768"/>
                <a:gd name="T87" fmla="*/ 191 h 301"/>
                <a:gd name="T88" fmla="*/ 0 w 768"/>
                <a:gd name="T89" fmla="*/ 96 h 301"/>
                <a:gd name="T90" fmla="*/ 0 w 768"/>
                <a:gd name="T91" fmla="*/ 96 h 301"/>
                <a:gd name="T92" fmla="*/ 32 w 768"/>
                <a:gd name="T93" fmla="*/ 32 h 301"/>
                <a:gd name="T94" fmla="*/ 95 w 768"/>
                <a:gd name="T95" fmla="*/ 0 h 30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68"/>
                <a:gd name="T145" fmla="*/ 0 h 301"/>
                <a:gd name="T146" fmla="*/ 768 w 768"/>
                <a:gd name="T147" fmla="*/ 301 h 30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68" h="301">
                  <a:moveTo>
                    <a:pt x="72" y="12"/>
                  </a:moveTo>
                  <a:lnTo>
                    <a:pt x="24" y="36"/>
                  </a:lnTo>
                  <a:lnTo>
                    <a:pt x="36" y="24"/>
                  </a:lnTo>
                  <a:lnTo>
                    <a:pt x="12" y="73"/>
                  </a:lnTo>
                  <a:lnTo>
                    <a:pt x="12" y="145"/>
                  </a:lnTo>
                  <a:lnTo>
                    <a:pt x="12" y="217"/>
                  </a:lnTo>
                  <a:lnTo>
                    <a:pt x="36" y="277"/>
                  </a:lnTo>
                  <a:lnTo>
                    <a:pt x="24" y="277"/>
                  </a:lnTo>
                  <a:lnTo>
                    <a:pt x="72" y="289"/>
                  </a:lnTo>
                  <a:lnTo>
                    <a:pt x="384" y="289"/>
                  </a:lnTo>
                  <a:lnTo>
                    <a:pt x="684" y="289"/>
                  </a:lnTo>
                  <a:lnTo>
                    <a:pt x="732" y="277"/>
                  </a:lnTo>
                  <a:lnTo>
                    <a:pt x="756" y="217"/>
                  </a:lnTo>
                  <a:lnTo>
                    <a:pt x="756" y="145"/>
                  </a:lnTo>
                  <a:lnTo>
                    <a:pt x="756" y="73"/>
                  </a:lnTo>
                  <a:lnTo>
                    <a:pt x="732" y="24"/>
                  </a:lnTo>
                  <a:lnTo>
                    <a:pt x="732" y="36"/>
                  </a:lnTo>
                  <a:lnTo>
                    <a:pt x="684" y="12"/>
                  </a:lnTo>
                  <a:lnTo>
                    <a:pt x="384" y="12"/>
                  </a:lnTo>
                  <a:lnTo>
                    <a:pt x="72" y="12"/>
                  </a:lnTo>
                  <a:lnTo>
                    <a:pt x="72" y="0"/>
                  </a:lnTo>
                  <a:lnTo>
                    <a:pt x="384" y="0"/>
                  </a:lnTo>
                  <a:lnTo>
                    <a:pt x="684" y="0"/>
                  </a:lnTo>
                  <a:lnTo>
                    <a:pt x="732" y="24"/>
                  </a:lnTo>
                  <a:lnTo>
                    <a:pt x="744" y="24"/>
                  </a:lnTo>
                  <a:lnTo>
                    <a:pt x="768" y="73"/>
                  </a:lnTo>
                  <a:lnTo>
                    <a:pt x="768" y="145"/>
                  </a:lnTo>
                  <a:lnTo>
                    <a:pt x="768" y="217"/>
                  </a:lnTo>
                  <a:lnTo>
                    <a:pt x="744" y="277"/>
                  </a:lnTo>
                  <a:lnTo>
                    <a:pt x="732" y="289"/>
                  </a:lnTo>
                  <a:lnTo>
                    <a:pt x="684" y="301"/>
                  </a:lnTo>
                  <a:lnTo>
                    <a:pt x="384" y="301"/>
                  </a:lnTo>
                  <a:lnTo>
                    <a:pt x="72" y="301"/>
                  </a:lnTo>
                  <a:lnTo>
                    <a:pt x="24" y="289"/>
                  </a:lnTo>
                  <a:lnTo>
                    <a:pt x="24" y="277"/>
                  </a:lnTo>
                  <a:lnTo>
                    <a:pt x="0" y="217"/>
                  </a:lnTo>
                  <a:lnTo>
                    <a:pt x="0" y="145"/>
                  </a:lnTo>
                  <a:lnTo>
                    <a:pt x="0" y="73"/>
                  </a:lnTo>
                  <a:lnTo>
                    <a:pt x="24" y="24"/>
                  </a:lnTo>
                  <a:lnTo>
                    <a:pt x="72" y="0"/>
                  </a:lnTo>
                  <a:lnTo>
                    <a:pt x="72"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23" name="Freeform 45"/>
            <p:cNvSpPr>
              <a:spLocks noChangeAspect="1"/>
            </p:cNvSpPr>
            <p:nvPr/>
          </p:nvSpPr>
          <p:spPr bwMode="auto">
            <a:xfrm>
              <a:off x="4090" y="1114"/>
              <a:ext cx="2" cy="13"/>
            </a:xfrm>
            <a:custGeom>
              <a:avLst/>
              <a:gdLst>
                <a:gd name="T0" fmla="*/ 0 w 2"/>
                <a:gd name="T1" fmla="*/ 15 h 12"/>
                <a:gd name="T2" fmla="*/ 0 w 2"/>
                <a:gd name="T3" fmla="*/ 15 h 12"/>
                <a:gd name="T4" fmla="*/ 0 w 2"/>
                <a:gd name="T5" fmla="*/ 15 h 12"/>
                <a:gd name="T6" fmla="*/ 0 w 2"/>
                <a:gd name="T7" fmla="*/ 0 h 12"/>
                <a:gd name="T8" fmla="*/ 0 w 2"/>
                <a:gd name="T9" fmla="*/ 0 h 12"/>
                <a:gd name="T10" fmla="*/ 0 w 2"/>
                <a:gd name="T11" fmla="*/ 0 h 12"/>
                <a:gd name="T12" fmla="*/ 0 w 2"/>
                <a:gd name="T13" fmla="*/ 15 h 12"/>
                <a:gd name="T14" fmla="*/ 0 60000 65536"/>
                <a:gd name="T15" fmla="*/ 0 60000 65536"/>
                <a:gd name="T16" fmla="*/ 0 60000 65536"/>
                <a:gd name="T17" fmla="*/ 0 60000 65536"/>
                <a:gd name="T18" fmla="*/ 0 60000 65536"/>
                <a:gd name="T19" fmla="*/ 0 60000 65536"/>
                <a:gd name="T20" fmla="*/ 0 60000 65536"/>
                <a:gd name="T21" fmla="*/ 0 w 2"/>
                <a:gd name="T22" fmla="*/ 0 h 12"/>
                <a:gd name="T23" fmla="*/ 2 w 2"/>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12">
                  <a:moveTo>
                    <a:pt x="0" y="12"/>
                  </a:moveTo>
                  <a:lnTo>
                    <a:pt x="0" y="12"/>
                  </a:lnTo>
                  <a:lnTo>
                    <a:pt x="0" y="0"/>
                  </a:lnTo>
                  <a:lnTo>
                    <a:pt x="0"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24" name="Rectangle 46"/>
            <p:cNvSpPr>
              <a:spLocks noChangeAspect="1" noChangeArrowheads="1"/>
            </p:cNvSpPr>
            <p:nvPr/>
          </p:nvSpPr>
          <p:spPr bwMode="auto">
            <a:xfrm>
              <a:off x="4169" y="1209"/>
              <a:ext cx="523"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RUNNING</a:t>
              </a:r>
              <a:endParaRPr lang="en-US" sz="2000" b="1" u="none"/>
            </a:p>
          </p:txBody>
        </p:sp>
        <p:sp>
          <p:nvSpPr>
            <p:cNvPr id="183625" name="Freeform 47"/>
            <p:cNvSpPr>
              <a:spLocks noChangeAspect="1"/>
            </p:cNvSpPr>
            <p:nvPr/>
          </p:nvSpPr>
          <p:spPr bwMode="auto">
            <a:xfrm>
              <a:off x="3024" y="1629"/>
              <a:ext cx="829" cy="317"/>
            </a:xfrm>
            <a:custGeom>
              <a:avLst/>
              <a:gdLst>
                <a:gd name="T0" fmla="*/ 95 w 756"/>
                <a:gd name="T1" fmla="*/ 0 h 289"/>
                <a:gd name="T2" fmla="*/ 32 w 756"/>
                <a:gd name="T3" fmla="*/ 32 h 289"/>
                <a:gd name="T4" fmla="*/ 0 w 756"/>
                <a:gd name="T5" fmla="*/ 95 h 289"/>
                <a:gd name="T6" fmla="*/ 0 w 756"/>
                <a:gd name="T7" fmla="*/ 190 h 289"/>
                <a:gd name="T8" fmla="*/ 0 w 756"/>
                <a:gd name="T9" fmla="*/ 286 h 289"/>
                <a:gd name="T10" fmla="*/ 32 w 756"/>
                <a:gd name="T11" fmla="*/ 365 h 289"/>
                <a:gd name="T12" fmla="*/ 95 w 756"/>
                <a:gd name="T13" fmla="*/ 382 h 289"/>
                <a:gd name="T14" fmla="*/ 507 w 756"/>
                <a:gd name="T15" fmla="*/ 382 h 289"/>
                <a:gd name="T16" fmla="*/ 901 w 756"/>
                <a:gd name="T17" fmla="*/ 382 h 289"/>
                <a:gd name="T18" fmla="*/ 966 w 756"/>
                <a:gd name="T19" fmla="*/ 365 h 289"/>
                <a:gd name="T20" fmla="*/ 997 w 756"/>
                <a:gd name="T21" fmla="*/ 286 h 289"/>
                <a:gd name="T22" fmla="*/ 997 w 756"/>
                <a:gd name="T23" fmla="*/ 190 h 289"/>
                <a:gd name="T24" fmla="*/ 997 w 756"/>
                <a:gd name="T25" fmla="*/ 95 h 289"/>
                <a:gd name="T26" fmla="*/ 966 w 756"/>
                <a:gd name="T27" fmla="*/ 32 h 289"/>
                <a:gd name="T28" fmla="*/ 901 w 756"/>
                <a:gd name="T29" fmla="*/ 0 h 289"/>
                <a:gd name="T30" fmla="*/ 507 w 756"/>
                <a:gd name="T31" fmla="*/ 0 h 289"/>
                <a:gd name="T32" fmla="*/ 95 w 756"/>
                <a:gd name="T33" fmla="*/ 0 h 2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6"/>
                <a:gd name="T52" fmla="*/ 0 h 289"/>
                <a:gd name="T53" fmla="*/ 756 w 756"/>
                <a:gd name="T54" fmla="*/ 289 h 2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6" h="289">
                  <a:moveTo>
                    <a:pt x="72" y="0"/>
                  </a:moveTo>
                  <a:lnTo>
                    <a:pt x="24" y="24"/>
                  </a:lnTo>
                  <a:lnTo>
                    <a:pt x="0" y="72"/>
                  </a:lnTo>
                  <a:lnTo>
                    <a:pt x="0" y="144"/>
                  </a:lnTo>
                  <a:lnTo>
                    <a:pt x="0" y="217"/>
                  </a:lnTo>
                  <a:lnTo>
                    <a:pt x="24" y="277"/>
                  </a:lnTo>
                  <a:lnTo>
                    <a:pt x="72" y="289"/>
                  </a:lnTo>
                  <a:lnTo>
                    <a:pt x="384" y="289"/>
                  </a:lnTo>
                  <a:lnTo>
                    <a:pt x="684" y="289"/>
                  </a:lnTo>
                  <a:lnTo>
                    <a:pt x="732" y="277"/>
                  </a:lnTo>
                  <a:lnTo>
                    <a:pt x="756" y="217"/>
                  </a:lnTo>
                  <a:lnTo>
                    <a:pt x="756" y="144"/>
                  </a:lnTo>
                  <a:lnTo>
                    <a:pt x="756" y="72"/>
                  </a:lnTo>
                  <a:lnTo>
                    <a:pt x="732" y="24"/>
                  </a:lnTo>
                  <a:lnTo>
                    <a:pt x="684" y="0"/>
                  </a:lnTo>
                  <a:lnTo>
                    <a:pt x="384" y="0"/>
                  </a:lnTo>
                  <a:lnTo>
                    <a:pt x="72" y="0"/>
                  </a:lnTo>
                  <a:close/>
                </a:path>
              </a:pathLst>
            </a:custGeom>
            <a:solidFill>
              <a:srgbClr val="A4A4A4"/>
            </a:solidFill>
            <a:ln w="9525">
              <a:noFill/>
              <a:round/>
              <a:headEnd/>
              <a:tailEnd/>
            </a:ln>
          </p:spPr>
          <p:txBody>
            <a:bodyPr/>
            <a:lstStyle/>
            <a:p>
              <a:endParaRPr lang="en-US"/>
            </a:p>
          </p:txBody>
        </p:sp>
        <p:sp>
          <p:nvSpPr>
            <p:cNvPr id="183626" name="Freeform 48"/>
            <p:cNvSpPr>
              <a:spLocks noChangeAspect="1"/>
            </p:cNvSpPr>
            <p:nvPr/>
          </p:nvSpPr>
          <p:spPr bwMode="auto">
            <a:xfrm>
              <a:off x="3024" y="1629"/>
              <a:ext cx="843" cy="331"/>
            </a:xfrm>
            <a:custGeom>
              <a:avLst/>
              <a:gdLst>
                <a:gd name="T0" fmla="*/ 32 w 768"/>
                <a:gd name="T1" fmla="*/ 48 h 301"/>
                <a:gd name="T2" fmla="*/ 48 w 768"/>
                <a:gd name="T3" fmla="*/ 32 h 301"/>
                <a:gd name="T4" fmla="*/ 15 w 768"/>
                <a:gd name="T5" fmla="*/ 96 h 301"/>
                <a:gd name="T6" fmla="*/ 15 w 768"/>
                <a:gd name="T7" fmla="*/ 191 h 301"/>
                <a:gd name="T8" fmla="*/ 15 w 768"/>
                <a:gd name="T9" fmla="*/ 191 h 301"/>
                <a:gd name="T10" fmla="*/ 15 w 768"/>
                <a:gd name="T11" fmla="*/ 289 h 301"/>
                <a:gd name="T12" fmla="*/ 48 w 768"/>
                <a:gd name="T13" fmla="*/ 368 h 301"/>
                <a:gd name="T14" fmla="*/ 32 w 768"/>
                <a:gd name="T15" fmla="*/ 368 h 301"/>
                <a:gd name="T16" fmla="*/ 95 w 768"/>
                <a:gd name="T17" fmla="*/ 385 h 301"/>
                <a:gd name="T18" fmla="*/ 508 w 768"/>
                <a:gd name="T19" fmla="*/ 385 h 301"/>
                <a:gd name="T20" fmla="*/ 508 w 768"/>
                <a:gd name="T21" fmla="*/ 385 h 301"/>
                <a:gd name="T22" fmla="*/ 904 w 768"/>
                <a:gd name="T23" fmla="*/ 385 h 301"/>
                <a:gd name="T24" fmla="*/ 967 w 768"/>
                <a:gd name="T25" fmla="*/ 368 h 301"/>
                <a:gd name="T26" fmla="*/ 967 w 768"/>
                <a:gd name="T27" fmla="*/ 368 h 301"/>
                <a:gd name="T28" fmla="*/ 1000 w 768"/>
                <a:gd name="T29" fmla="*/ 289 h 301"/>
                <a:gd name="T30" fmla="*/ 1000 w 768"/>
                <a:gd name="T31" fmla="*/ 191 h 301"/>
                <a:gd name="T32" fmla="*/ 1000 w 768"/>
                <a:gd name="T33" fmla="*/ 191 h 301"/>
                <a:gd name="T34" fmla="*/ 1000 w 768"/>
                <a:gd name="T35" fmla="*/ 96 h 301"/>
                <a:gd name="T36" fmla="*/ 967 w 768"/>
                <a:gd name="T37" fmla="*/ 32 h 301"/>
                <a:gd name="T38" fmla="*/ 967 w 768"/>
                <a:gd name="T39" fmla="*/ 48 h 301"/>
                <a:gd name="T40" fmla="*/ 904 w 768"/>
                <a:gd name="T41" fmla="*/ 15 h 301"/>
                <a:gd name="T42" fmla="*/ 508 w 768"/>
                <a:gd name="T43" fmla="*/ 15 h 301"/>
                <a:gd name="T44" fmla="*/ 508 w 768"/>
                <a:gd name="T45" fmla="*/ 15 h 301"/>
                <a:gd name="T46" fmla="*/ 95 w 768"/>
                <a:gd name="T47" fmla="*/ 15 h 301"/>
                <a:gd name="T48" fmla="*/ 95 w 768"/>
                <a:gd name="T49" fmla="*/ 0 h 301"/>
                <a:gd name="T50" fmla="*/ 508 w 768"/>
                <a:gd name="T51" fmla="*/ 0 h 301"/>
                <a:gd name="T52" fmla="*/ 904 w 768"/>
                <a:gd name="T53" fmla="*/ 0 h 301"/>
                <a:gd name="T54" fmla="*/ 904 w 768"/>
                <a:gd name="T55" fmla="*/ 0 h 301"/>
                <a:gd name="T56" fmla="*/ 967 w 768"/>
                <a:gd name="T57" fmla="*/ 32 h 301"/>
                <a:gd name="T58" fmla="*/ 1015 w 768"/>
                <a:gd name="T59" fmla="*/ 96 h 301"/>
                <a:gd name="T60" fmla="*/ 1015 w 768"/>
                <a:gd name="T61" fmla="*/ 96 h 301"/>
                <a:gd name="T62" fmla="*/ 1015 w 768"/>
                <a:gd name="T63" fmla="*/ 191 h 301"/>
                <a:gd name="T64" fmla="*/ 1015 w 768"/>
                <a:gd name="T65" fmla="*/ 289 h 301"/>
                <a:gd name="T66" fmla="*/ 1015 w 768"/>
                <a:gd name="T67" fmla="*/ 289 h 301"/>
                <a:gd name="T68" fmla="*/ 985 w 768"/>
                <a:gd name="T69" fmla="*/ 368 h 301"/>
                <a:gd name="T70" fmla="*/ 904 w 768"/>
                <a:gd name="T71" fmla="*/ 400 h 301"/>
                <a:gd name="T72" fmla="*/ 904 w 768"/>
                <a:gd name="T73" fmla="*/ 400 h 301"/>
                <a:gd name="T74" fmla="*/ 508 w 768"/>
                <a:gd name="T75" fmla="*/ 400 h 301"/>
                <a:gd name="T76" fmla="*/ 95 w 768"/>
                <a:gd name="T77" fmla="*/ 400 h 301"/>
                <a:gd name="T78" fmla="*/ 95 w 768"/>
                <a:gd name="T79" fmla="*/ 400 h 301"/>
                <a:gd name="T80" fmla="*/ 32 w 768"/>
                <a:gd name="T81" fmla="*/ 385 h 301"/>
                <a:gd name="T82" fmla="*/ 0 w 768"/>
                <a:gd name="T83" fmla="*/ 289 h 301"/>
                <a:gd name="T84" fmla="*/ 0 w 768"/>
                <a:gd name="T85" fmla="*/ 289 h 301"/>
                <a:gd name="T86" fmla="*/ 0 w 768"/>
                <a:gd name="T87" fmla="*/ 191 h 301"/>
                <a:gd name="T88" fmla="*/ 0 w 768"/>
                <a:gd name="T89" fmla="*/ 96 h 301"/>
                <a:gd name="T90" fmla="*/ 0 w 768"/>
                <a:gd name="T91" fmla="*/ 96 h 301"/>
                <a:gd name="T92" fmla="*/ 32 w 768"/>
                <a:gd name="T93" fmla="*/ 32 h 301"/>
                <a:gd name="T94" fmla="*/ 95 w 768"/>
                <a:gd name="T95" fmla="*/ 0 h 30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68"/>
                <a:gd name="T145" fmla="*/ 0 h 301"/>
                <a:gd name="T146" fmla="*/ 768 w 768"/>
                <a:gd name="T147" fmla="*/ 301 h 30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68" h="301">
                  <a:moveTo>
                    <a:pt x="72" y="12"/>
                  </a:moveTo>
                  <a:lnTo>
                    <a:pt x="24" y="36"/>
                  </a:lnTo>
                  <a:lnTo>
                    <a:pt x="36" y="24"/>
                  </a:lnTo>
                  <a:lnTo>
                    <a:pt x="12" y="72"/>
                  </a:lnTo>
                  <a:lnTo>
                    <a:pt x="12" y="144"/>
                  </a:lnTo>
                  <a:lnTo>
                    <a:pt x="12" y="217"/>
                  </a:lnTo>
                  <a:lnTo>
                    <a:pt x="36" y="277"/>
                  </a:lnTo>
                  <a:lnTo>
                    <a:pt x="24" y="277"/>
                  </a:lnTo>
                  <a:lnTo>
                    <a:pt x="72" y="289"/>
                  </a:lnTo>
                  <a:lnTo>
                    <a:pt x="384" y="289"/>
                  </a:lnTo>
                  <a:lnTo>
                    <a:pt x="684" y="289"/>
                  </a:lnTo>
                  <a:lnTo>
                    <a:pt x="732" y="277"/>
                  </a:lnTo>
                  <a:lnTo>
                    <a:pt x="756" y="217"/>
                  </a:lnTo>
                  <a:lnTo>
                    <a:pt x="756" y="144"/>
                  </a:lnTo>
                  <a:lnTo>
                    <a:pt x="756" y="72"/>
                  </a:lnTo>
                  <a:lnTo>
                    <a:pt x="732" y="24"/>
                  </a:lnTo>
                  <a:lnTo>
                    <a:pt x="732" y="36"/>
                  </a:lnTo>
                  <a:lnTo>
                    <a:pt x="684" y="12"/>
                  </a:lnTo>
                  <a:lnTo>
                    <a:pt x="384" y="12"/>
                  </a:lnTo>
                  <a:lnTo>
                    <a:pt x="72" y="12"/>
                  </a:lnTo>
                  <a:lnTo>
                    <a:pt x="72" y="0"/>
                  </a:lnTo>
                  <a:lnTo>
                    <a:pt x="384" y="0"/>
                  </a:lnTo>
                  <a:lnTo>
                    <a:pt x="684" y="0"/>
                  </a:lnTo>
                  <a:lnTo>
                    <a:pt x="732" y="24"/>
                  </a:lnTo>
                  <a:lnTo>
                    <a:pt x="744" y="24"/>
                  </a:lnTo>
                  <a:lnTo>
                    <a:pt x="768" y="72"/>
                  </a:lnTo>
                  <a:lnTo>
                    <a:pt x="768" y="144"/>
                  </a:lnTo>
                  <a:lnTo>
                    <a:pt x="768" y="217"/>
                  </a:lnTo>
                  <a:lnTo>
                    <a:pt x="744" y="277"/>
                  </a:lnTo>
                  <a:lnTo>
                    <a:pt x="732" y="289"/>
                  </a:lnTo>
                  <a:lnTo>
                    <a:pt x="684" y="301"/>
                  </a:lnTo>
                  <a:lnTo>
                    <a:pt x="384" y="301"/>
                  </a:lnTo>
                  <a:lnTo>
                    <a:pt x="72" y="301"/>
                  </a:lnTo>
                  <a:lnTo>
                    <a:pt x="24" y="289"/>
                  </a:lnTo>
                  <a:lnTo>
                    <a:pt x="24" y="277"/>
                  </a:lnTo>
                  <a:lnTo>
                    <a:pt x="0" y="217"/>
                  </a:lnTo>
                  <a:lnTo>
                    <a:pt x="0" y="144"/>
                  </a:lnTo>
                  <a:lnTo>
                    <a:pt x="0" y="72"/>
                  </a:lnTo>
                  <a:lnTo>
                    <a:pt x="24" y="24"/>
                  </a:lnTo>
                  <a:lnTo>
                    <a:pt x="72" y="0"/>
                  </a:lnTo>
                  <a:lnTo>
                    <a:pt x="72"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27" name="Freeform 49"/>
            <p:cNvSpPr>
              <a:spLocks noChangeAspect="1"/>
            </p:cNvSpPr>
            <p:nvPr/>
          </p:nvSpPr>
          <p:spPr bwMode="auto">
            <a:xfrm>
              <a:off x="3103" y="1629"/>
              <a:ext cx="1" cy="13"/>
            </a:xfrm>
            <a:custGeom>
              <a:avLst/>
              <a:gdLst>
                <a:gd name="T0" fmla="*/ 0 w 1"/>
                <a:gd name="T1" fmla="*/ 15 h 12"/>
                <a:gd name="T2" fmla="*/ 0 w 1"/>
                <a:gd name="T3" fmla="*/ 15 h 12"/>
                <a:gd name="T4" fmla="*/ 0 w 1"/>
                <a:gd name="T5" fmla="*/ 15 h 12"/>
                <a:gd name="T6" fmla="*/ 0 w 1"/>
                <a:gd name="T7" fmla="*/ 0 h 12"/>
                <a:gd name="T8" fmla="*/ 0 w 1"/>
                <a:gd name="T9" fmla="*/ 0 h 12"/>
                <a:gd name="T10" fmla="*/ 0 w 1"/>
                <a:gd name="T11" fmla="*/ 0 h 12"/>
                <a:gd name="T12" fmla="*/ 0 w 1"/>
                <a:gd name="T13" fmla="*/ 15 h 12"/>
                <a:gd name="T14" fmla="*/ 0 60000 65536"/>
                <a:gd name="T15" fmla="*/ 0 60000 65536"/>
                <a:gd name="T16" fmla="*/ 0 60000 65536"/>
                <a:gd name="T17" fmla="*/ 0 60000 65536"/>
                <a:gd name="T18" fmla="*/ 0 60000 65536"/>
                <a:gd name="T19" fmla="*/ 0 60000 65536"/>
                <a:gd name="T20" fmla="*/ 0 60000 65536"/>
                <a:gd name="T21" fmla="*/ 0 w 1"/>
                <a:gd name="T22" fmla="*/ 0 h 12"/>
                <a:gd name="T23" fmla="*/ 1 w 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2">
                  <a:moveTo>
                    <a:pt x="0" y="12"/>
                  </a:moveTo>
                  <a:lnTo>
                    <a:pt x="0" y="12"/>
                  </a:lnTo>
                  <a:lnTo>
                    <a:pt x="0" y="0"/>
                  </a:lnTo>
                  <a:lnTo>
                    <a:pt x="0"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28" name="Rectangle 50"/>
            <p:cNvSpPr>
              <a:spLocks noChangeAspect="1" noChangeArrowheads="1"/>
            </p:cNvSpPr>
            <p:nvPr/>
          </p:nvSpPr>
          <p:spPr bwMode="auto">
            <a:xfrm>
              <a:off x="3103" y="1748"/>
              <a:ext cx="698" cy="134"/>
            </a:xfrm>
            <a:prstGeom prst="rect">
              <a:avLst/>
            </a:prstGeom>
            <a:noFill/>
            <a:ln w="9525">
              <a:noFill/>
              <a:miter lim="800000"/>
              <a:headEnd/>
              <a:tailEnd/>
            </a:ln>
          </p:spPr>
          <p:txBody>
            <a:bodyPr wrap="none" lIns="0" tIns="0" rIns="0" bIns="0">
              <a:spAutoFit/>
            </a:bodyPr>
            <a:lstStyle/>
            <a:p>
              <a:r>
                <a:rPr lang="en-US" sz="1400" b="1" u="none">
                  <a:solidFill>
                    <a:srgbClr val="000000"/>
                  </a:solidFill>
                </a:rPr>
                <a:t>SUSPENDED</a:t>
              </a:r>
              <a:endParaRPr lang="en-US" sz="2000" b="1" u="none"/>
            </a:p>
          </p:txBody>
        </p:sp>
        <p:sp>
          <p:nvSpPr>
            <p:cNvPr id="183629" name="Rectangle 51"/>
            <p:cNvSpPr>
              <a:spLocks noChangeAspect="1" noChangeArrowheads="1"/>
            </p:cNvSpPr>
            <p:nvPr/>
          </p:nvSpPr>
          <p:spPr bwMode="auto">
            <a:xfrm>
              <a:off x="3946" y="744"/>
              <a:ext cx="671" cy="134"/>
            </a:xfrm>
            <a:prstGeom prst="rect">
              <a:avLst/>
            </a:prstGeom>
            <a:noFill/>
            <a:ln w="9525">
              <a:noFill/>
              <a:miter lim="800000"/>
              <a:headEnd/>
              <a:tailEnd/>
            </a:ln>
          </p:spPr>
          <p:txBody>
            <a:bodyPr wrap="none" lIns="0" tIns="0" rIns="0" bIns="0">
              <a:spAutoFit/>
            </a:bodyPr>
            <a:lstStyle/>
            <a:p>
              <a:r>
                <a:rPr lang="en-US" sz="1400" u="none">
                  <a:solidFill>
                    <a:srgbClr val="000000"/>
                  </a:solidFill>
                </a:rPr>
                <a:t>CONFIGURE</a:t>
              </a:r>
              <a:endParaRPr lang="en-US" sz="2000" b="1" u="none"/>
            </a:p>
          </p:txBody>
        </p:sp>
        <p:sp>
          <p:nvSpPr>
            <p:cNvPr id="183630" name="Rectangle 52"/>
            <p:cNvSpPr>
              <a:spLocks noChangeAspect="1" noChangeArrowheads="1"/>
            </p:cNvSpPr>
            <p:nvPr/>
          </p:nvSpPr>
          <p:spPr bwMode="auto">
            <a:xfrm>
              <a:off x="3932" y="849"/>
              <a:ext cx="218" cy="134"/>
            </a:xfrm>
            <a:prstGeom prst="rect">
              <a:avLst/>
            </a:prstGeom>
            <a:noFill/>
            <a:ln w="9525">
              <a:noFill/>
              <a:miter lim="800000"/>
              <a:headEnd/>
              <a:tailEnd/>
            </a:ln>
          </p:spPr>
          <p:txBody>
            <a:bodyPr wrap="none" lIns="0" tIns="0" rIns="0" bIns="0">
              <a:spAutoFit/>
            </a:bodyPr>
            <a:lstStyle/>
            <a:p>
              <a:r>
                <a:rPr lang="en-US" sz="1400" u="none">
                  <a:solidFill>
                    <a:srgbClr val="000000"/>
                  </a:solidFill>
                </a:rPr>
                <a:t>init()</a:t>
              </a:r>
              <a:endParaRPr lang="en-US" sz="2000" b="1" u="none"/>
            </a:p>
          </p:txBody>
        </p:sp>
        <p:sp>
          <p:nvSpPr>
            <p:cNvPr id="183631" name="Rectangle 53"/>
            <p:cNvSpPr>
              <a:spLocks noChangeAspect="1" noChangeArrowheads="1"/>
            </p:cNvSpPr>
            <p:nvPr/>
          </p:nvSpPr>
          <p:spPr bwMode="auto">
            <a:xfrm>
              <a:off x="4933" y="757"/>
              <a:ext cx="828" cy="134"/>
            </a:xfrm>
            <a:prstGeom prst="rect">
              <a:avLst/>
            </a:prstGeom>
            <a:noFill/>
            <a:ln w="9525">
              <a:noFill/>
              <a:miter lim="800000"/>
              <a:headEnd/>
              <a:tailEnd/>
            </a:ln>
          </p:spPr>
          <p:txBody>
            <a:bodyPr wrap="none" lIns="0" tIns="0" rIns="0" bIns="0">
              <a:spAutoFit/>
            </a:bodyPr>
            <a:lstStyle/>
            <a:p>
              <a:r>
                <a:rPr lang="en-US" sz="1400" u="none">
                  <a:solidFill>
                    <a:srgbClr val="000000"/>
                  </a:solidFill>
                </a:rPr>
                <a:t>RECONFIGURE</a:t>
              </a:r>
              <a:endParaRPr lang="en-US" sz="2000" b="1" u="none"/>
            </a:p>
          </p:txBody>
        </p:sp>
        <p:sp>
          <p:nvSpPr>
            <p:cNvPr id="183632" name="Rectangle 54"/>
            <p:cNvSpPr>
              <a:spLocks noChangeAspect="1" noChangeArrowheads="1"/>
            </p:cNvSpPr>
            <p:nvPr/>
          </p:nvSpPr>
          <p:spPr bwMode="auto">
            <a:xfrm>
              <a:off x="5223" y="876"/>
              <a:ext cx="216" cy="133"/>
            </a:xfrm>
            <a:prstGeom prst="rect">
              <a:avLst/>
            </a:prstGeom>
            <a:noFill/>
            <a:ln w="9525">
              <a:noFill/>
              <a:miter lim="800000"/>
              <a:headEnd/>
              <a:tailEnd/>
            </a:ln>
          </p:spPr>
          <p:txBody>
            <a:bodyPr wrap="none" lIns="0" tIns="0" rIns="0" bIns="0">
              <a:spAutoFit/>
            </a:bodyPr>
            <a:lstStyle/>
            <a:p>
              <a:r>
                <a:rPr lang="en-US" sz="1400" u="none">
                  <a:solidFill>
                    <a:srgbClr val="000000"/>
                  </a:solidFill>
                </a:rPr>
                <a:t>init()</a:t>
              </a:r>
              <a:endParaRPr lang="en-US" sz="2000" b="1" u="none"/>
            </a:p>
          </p:txBody>
        </p:sp>
        <p:sp>
          <p:nvSpPr>
            <p:cNvPr id="183633" name="Freeform 55"/>
            <p:cNvSpPr>
              <a:spLocks noChangeAspect="1"/>
            </p:cNvSpPr>
            <p:nvPr/>
          </p:nvSpPr>
          <p:spPr bwMode="auto">
            <a:xfrm>
              <a:off x="2352" y="1207"/>
              <a:ext cx="197" cy="197"/>
            </a:xfrm>
            <a:custGeom>
              <a:avLst/>
              <a:gdLst>
                <a:gd name="T0" fmla="*/ 236 w 180"/>
                <a:gd name="T1" fmla="*/ 111 h 180"/>
                <a:gd name="T2" fmla="*/ 205 w 180"/>
                <a:gd name="T3" fmla="*/ 31 h 180"/>
                <a:gd name="T4" fmla="*/ 126 w 180"/>
                <a:gd name="T5" fmla="*/ 0 h 180"/>
                <a:gd name="T6" fmla="*/ 31 w 180"/>
                <a:gd name="T7" fmla="*/ 31 h 180"/>
                <a:gd name="T8" fmla="*/ 0 w 180"/>
                <a:gd name="T9" fmla="*/ 111 h 180"/>
                <a:gd name="T10" fmla="*/ 31 w 180"/>
                <a:gd name="T11" fmla="*/ 189 h 180"/>
                <a:gd name="T12" fmla="*/ 126 w 180"/>
                <a:gd name="T13" fmla="*/ 236 h 180"/>
                <a:gd name="T14" fmla="*/ 205 w 180"/>
                <a:gd name="T15" fmla="*/ 189 h 180"/>
                <a:gd name="T16" fmla="*/ 236 w 180"/>
                <a:gd name="T17" fmla="*/ 111 h 1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0"/>
                <a:gd name="T28" fmla="*/ 0 h 180"/>
                <a:gd name="T29" fmla="*/ 180 w 180"/>
                <a:gd name="T30" fmla="*/ 180 h 1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0" h="180">
                  <a:moveTo>
                    <a:pt x="180" y="84"/>
                  </a:moveTo>
                  <a:lnTo>
                    <a:pt x="156" y="24"/>
                  </a:lnTo>
                  <a:lnTo>
                    <a:pt x="96" y="0"/>
                  </a:lnTo>
                  <a:lnTo>
                    <a:pt x="24" y="24"/>
                  </a:lnTo>
                  <a:lnTo>
                    <a:pt x="0" y="84"/>
                  </a:lnTo>
                  <a:lnTo>
                    <a:pt x="24" y="144"/>
                  </a:lnTo>
                  <a:lnTo>
                    <a:pt x="96" y="180"/>
                  </a:lnTo>
                  <a:lnTo>
                    <a:pt x="156" y="144"/>
                  </a:lnTo>
                  <a:lnTo>
                    <a:pt x="180" y="8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83634" name="Freeform 56"/>
            <p:cNvSpPr>
              <a:spLocks noChangeAspect="1"/>
            </p:cNvSpPr>
            <p:nvPr/>
          </p:nvSpPr>
          <p:spPr bwMode="auto">
            <a:xfrm>
              <a:off x="2352" y="1207"/>
              <a:ext cx="211" cy="211"/>
            </a:xfrm>
            <a:custGeom>
              <a:avLst/>
              <a:gdLst>
                <a:gd name="T0" fmla="*/ 240 w 192"/>
                <a:gd name="T1" fmla="*/ 111 h 192"/>
                <a:gd name="T2" fmla="*/ 207 w 192"/>
                <a:gd name="T3" fmla="*/ 32 h 192"/>
                <a:gd name="T4" fmla="*/ 207 w 192"/>
                <a:gd name="T5" fmla="*/ 48 h 192"/>
                <a:gd name="T6" fmla="*/ 207 w 192"/>
                <a:gd name="T7" fmla="*/ 48 h 192"/>
                <a:gd name="T8" fmla="*/ 126 w 192"/>
                <a:gd name="T9" fmla="*/ 15 h 192"/>
                <a:gd name="T10" fmla="*/ 126 w 192"/>
                <a:gd name="T11" fmla="*/ 15 h 192"/>
                <a:gd name="T12" fmla="*/ 126 w 192"/>
                <a:gd name="T13" fmla="*/ 15 h 192"/>
                <a:gd name="T14" fmla="*/ 32 w 192"/>
                <a:gd name="T15" fmla="*/ 48 h 192"/>
                <a:gd name="T16" fmla="*/ 48 w 192"/>
                <a:gd name="T17" fmla="*/ 32 h 192"/>
                <a:gd name="T18" fmla="*/ 48 w 192"/>
                <a:gd name="T19" fmla="*/ 32 h 192"/>
                <a:gd name="T20" fmla="*/ 15 w 192"/>
                <a:gd name="T21" fmla="*/ 111 h 192"/>
                <a:gd name="T22" fmla="*/ 15 w 192"/>
                <a:gd name="T23" fmla="*/ 111 h 192"/>
                <a:gd name="T24" fmla="*/ 15 w 192"/>
                <a:gd name="T25" fmla="*/ 111 h 192"/>
                <a:gd name="T26" fmla="*/ 48 w 192"/>
                <a:gd name="T27" fmla="*/ 191 h 192"/>
                <a:gd name="T28" fmla="*/ 32 w 192"/>
                <a:gd name="T29" fmla="*/ 191 h 192"/>
                <a:gd name="T30" fmla="*/ 32 w 192"/>
                <a:gd name="T31" fmla="*/ 191 h 192"/>
                <a:gd name="T32" fmla="*/ 126 w 192"/>
                <a:gd name="T33" fmla="*/ 240 h 192"/>
                <a:gd name="T34" fmla="*/ 126 w 192"/>
                <a:gd name="T35" fmla="*/ 240 h 192"/>
                <a:gd name="T36" fmla="*/ 126 w 192"/>
                <a:gd name="T37" fmla="*/ 240 h 192"/>
                <a:gd name="T38" fmla="*/ 207 w 192"/>
                <a:gd name="T39" fmla="*/ 191 h 192"/>
                <a:gd name="T40" fmla="*/ 207 w 192"/>
                <a:gd name="T41" fmla="*/ 191 h 192"/>
                <a:gd name="T42" fmla="*/ 207 w 192"/>
                <a:gd name="T43" fmla="*/ 191 h 192"/>
                <a:gd name="T44" fmla="*/ 240 w 192"/>
                <a:gd name="T45" fmla="*/ 111 h 192"/>
                <a:gd name="T46" fmla="*/ 240 w 192"/>
                <a:gd name="T47" fmla="*/ 111 h 192"/>
                <a:gd name="T48" fmla="*/ 255 w 192"/>
                <a:gd name="T49" fmla="*/ 111 h 192"/>
                <a:gd name="T50" fmla="*/ 255 w 192"/>
                <a:gd name="T51" fmla="*/ 111 h 192"/>
                <a:gd name="T52" fmla="*/ 223 w 192"/>
                <a:gd name="T53" fmla="*/ 191 h 192"/>
                <a:gd name="T54" fmla="*/ 223 w 192"/>
                <a:gd name="T55" fmla="*/ 191 h 192"/>
                <a:gd name="T56" fmla="*/ 223 w 192"/>
                <a:gd name="T57" fmla="*/ 207 h 192"/>
                <a:gd name="T58" fmla="*/ 144 w 192"/>
                <a:gd name="T59" fmla="*/ 255 h 192"/>
                <a:gd name="T60" fmla="*/ 144 w 192"/>
                <a:gd name="T61" fmla="*/ 255 h 192"/>
                <a:gd name="T62" fmla="*/ 126 w 192"/>
                <a:gd name="T63" fmla="*/ 255 h 192"/>
                <a:gd name="T64" fmla="*/ 32 w 192"/>
                <a:gd name="T65" fmla="*/ 207 h 192"/>
                <a:gd name="T66" fmla="*/ 32 w 192"/>
                <a:gd name="T67" fmla="*/ 207 h 192"/>
                <a:gd name="T68" fmla="*/ 32 w 192"/>
                <a:gd name="T69" fmla="*/ 191 h 192"/>
                <a:gd name="T70" fmla="*/ 0 w 192"/>
                <a:gd name="T71" fmla="*/ 111 h 192"/>
                <a:gd name="T72" fmla="*/ 0 w 192"/>
                <a:gd name="T73" fmla="*/ 111 h 192"/>
                <a:gd name="T74" fmla="*/ 0 w 192"/>
                <a:gd name="T75" fmla="*/ 111 h 192"/>
                <a:gd name="T76" fmla="*/ 32 w 192"/>
                <a:gd name="T77" fmla="*/ 32 h 192"/>
                <a:gd name="T78" fmla="*/ 32 w 192"/>
                <a:gd name="T79" fmla="*/ 32 h 192"/>
                <a:gd name="T80" fmla="*/ 32 w 192"/>
                <a:gd name="T81" fmla="*/ 32 h 192"/>
                <a:gd name="T82" fmla="*/ 126 w 192"/>
                <a:gd name="T83" fmla="*/ 0 h 192"/>
                <a:gd name="T84" fmla="*/ 126 w 192"/>
                <a:gd name="T85" fmla="*/ 0 h 192"/>
                <a:gd name="T86" fmla="*/ 126 w 192"/>
                <a:gd name="T87" fmla="*/ 0 h 192"/>
                <a:gd name="T88" fmla="*/ 207 w 192"/>
                <a:gd name="T89" fmla="*/ 32 h 192"/>
                <a:gd name="T90" fmla="*/ 207 w 192"/>
                <a:gd name="T91" fmla="*/ 32 h 192"/>
                <a:gd name="T92" fmla="*/ 223 w 192"/>
                <a:gd name="T93" fmla="*/ 32 h 192"/>
                <a:gd name="T94" fmla="*/ 255 w 192"/>
                <a:gd name="T95" fmla="*/ 111 h 192"/>
                <a:gd name="T96" fmla="*/ 240 w 192"/>
                <a:gd name="T97" fmla="*/ 111 h 19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2"/>
                <a:gd name="T148" fmla="*/ 0 h 192"/>
                <a:gd name="T149" fmla="*/ 192 w 192"/>
                <a:gd name="T150" fmla="*/ 192 h 19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2" h="192">
                  <a:moveTo>
                    <a:pt x="180" y="84"/>
                  </a:moveTo>
                  <a:lnTo>
                    <a:pt x="156" y="24"/>
                  </a:lnTo>
                  <a:lnTo>
                    <a:pt x="156" y="36"/>
                  </a:lnTo>
                  <a:lnTo>
                    <a:pt x="96" y="12"/>
                  </a:lnTo>
                  <a:lnTo>
                    <a:pt x="24" y="36"/>
                  </a:lnTo>
                  <a:lnTo>
                    <a:pt x="36" y="24"/>
                  </a:lnTo>
                  <a:lnTo>
                    <a:pt x="12" y="84"/>
                  </a:lnTo>
                  <a:lnTo>
                    <a:pt x="36" y="144"/>
                  </a:lnTo>
                  <a:lnTo>
                    <a:pt x="24" y="144"/>
                  </a:lnTo>
                  <a:lnTo>
                    <a:pt x="96" y="180"/>
                  </a:lnTo>
                  <a:lnTo>
                    <a:pt x="156" y="144"/>
                  </a:lnTo>
                  <a:lnTo>
                    <a:pt x="180" y="84"/>
                  </a:lnTo>
                  <a:lnTo>
                    <a:pt x="192" y="84"/>
                  </a:lnTo>
                  <a:lnTo>
                    <a:pt x="168" y="144"/>
                  </a:lnTo>
                  <a:lnTo>
                    <a:pt x="168" y="156"/>
                  </a:lnTo>
                  <a:lnTo>
                    <a:pt x="108" y="192"/>
                  </a:lnTo>
                  <a:lnTo>
                    <a:pt x="96" y="192"/>
                  </a:lnTo>
                  <a:lnTo>
                    <a:pt x="24" y="156"/>
                  </a:lnTo>
                  <a:lnTo>
                    <a:pt x="24" y="144"/>
                  </a:lnTo>
                  <a:lnTo>
                    <a:pt x="0" y="84"/>
                  </a:lnTo>
                  <a:lnTo>
                    <a:pt x="24" y="24"/>
                  </a:lnTo>
                  <a:lnTo>
                    <a:pt x="96" y="0"/>
                  </a:lnTo>
                  <a:lnTo>
                    <a:pt x="156" y="24"/>
                  </a:lnTo>
                  <a:lnTo>
                    <a:pt x="168" y="24"/>
                  </a:lnTo>
                  <a:lnTo>
                    <a:pt x="192" y="84"/>
                  </a:lnTo>
                  <a:lnTo>
                    <a:pt x="180" y="8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35" name="Freeform 57"/>
            <p:cNvSpPr>
              <a:spLocks noChangeAspect="1"/>
            </p:cNvSpPr>
            <p:nvPr/>
          </p:nvSpPr>
          <p:spPr bwMode="auto">
            <a:xfrm>
              <a:off x="2549" y="1299"/>
              <a:ext cx="14" cy="1"/>
            </a:xfrm>
            <a:custGeom>
              <a:avLst/>
              <a:gdLst>
                <a:gd name="T0" fmla="*/ 0 w 12"/>
                <a:gd name="T1" fmla="*/ 0 h 1"/>
                <a:gd name="T2" fmla="*/ 0 w 12"/>
                <a:gd name="T3" fmla="*/ 0 h 1"/>
                <a:gd name="T4" fmla="*/ 0 w 12"/>
                <a:gd name="T5" fmla="*/ 0 h 1"/>
                <a:gd name="T6" fmla="*/ 19 w 12"/>
                <a:gd name="T7" fmla="*/ 0 h 1"/>
                <a:gd name="T8" fmla="*/ 19 w 12"/>
                <a:gd name="T9" fmla="*/ 0 h 1"/>
                <a:gd name="T10" fmla="*/ 19 w 12"/>
                <a:gd name="T11" fmla="*/ 0 h 1"/>
                <a:gd name="T12" fmla="*/ 0 w 12"/>
                <a:gd name="T13" fmla="*/ 0 h 1"/>
                <a:gd name="T14" fmla="*/ 0 60000 65536"/>
                <a:gd name="T15" fmla="*/ 0 60000 65536"/>
                <a:gd name="T16" fmla="*/ 0 60000 65536"/>
                <a:gd name="T17" fmla="*/ 0 60000 65536"/>
                <a:gd name="T18" fmla="*/ 0 60000 65536"/>
                <a:gd name="T19" fmla="*/ 0 60000 65536"/>
                <a:gd name="T20" fmla="*/ 0 60000 65536"/>
                <a:gd name="T21" fmla="*/ 0 w 12"/>
                <a:gd name="T22" fmla="*/ 0 h 1"/>
                <a:gd name="T23" fmla="*/ 12 w 12"/>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
                  <a:moveTo>
                    <a:pt x="0" y="0"/>
                  </a:moveTo>
                  <a:lnTo>
                    <a:pt x="0" y="0"/>
                  </a:lnTo>
                  <a:lnTo>
                    <a:pt x="12" y="0"/>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36" name="Freeform 58"/>
            <p:cNvSpPr>
              <a:spLocks noChangeAspect="1"/>
            </p:cNvSpPr>
            <p:nvPr/>
          </p:nvSpPr>
          <p:spPr bwMode="auto">
            <a:xfrm>
              <a:off x="2391" y="1246"/>
              <a:ext cx="119" cy="119"/>
            </a:xfrm>
            <a:custGeom>
              <a:avLst/>
              <a:gdLst>
                <a:gd name="T0" fmla="*/ 144 w 108"/>
                <a:gd name="T1" fmla="*/ 64 h 108"/>
                <a:gd name="T2" fmla="*/ 129 w 108"/>
                <a:gd name="T3" fmla="*/ 15 h 108"/>
                <a:gd name="T4" fmla="*/ 80 w 108"/>
                <a:gd name="T5" fmla="*/ 0 h 108"/>
                <a:gd name="T6" fmla="*/ 15 w 108"/>
                <a:gd name="T7" fmla="*/ 15 h 108"/>
                <a:gd name="T8" fmla="*/ 0 w 108"/>
                <a:gd name="T9" fmla="*/ 64 h 108"/>
                <a:gd name="T10" fmla="*/ 15 w 108"/>
                <a:gd name="T11" fmla="*/ 112 h 108"/>
                <a:gd name="T12" fmla="*/ 80 w 108"/>
                <a:gd name="T13" fmla="*/ 144 h 108"/>
                <a:gd name="T14" fmla="*/ 129 w 108"/>
                <a:gd name="T15" fmla="*/ 112 h 108"/>
                <a:gd name="T16" fmla="*/ 144 w 108"/>
                <a:gd name="T17" fmla="*/ 64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8"/>
                <a:gd name="T28" fmla="*/ 0 h 108"/>
                <a:gd name="T29" fmla="*/ 108 w 108"/>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8" h="108">
                  <a:moveTo>
                    <a:pt x="108" y="48"/>
                  </a:moveTo>
                  <a:lnTo>
                    <a:pt x="96" y="12"/>
                  </a:lnTo>
                  <a:lnTo>
                    <a:pt x="60" y="0"/>
                  </a:lnTo>
                  <a:lnTo>
                    <a:pt x="12" y="12"/>
                  </a:lnTo>
                  <a:lnTo>
                    <a:pt x="0" y="48"/>
                  </a:lnTo>
                  <a:lnTo>
                    <a:pt x="12" y="84"/>
                  </a:lnTo>
                  <a:lnTo>
                    <a:pt x="60" y="108"/>
                  </a:lnTo>
                  <a:lnTo>
                    <a:pt x="96" y="84"/>
                  </a:lnTo>
                  <a:lnTo>
                    <a:pt x="108"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37" name="Freeform 59"/>
            <p:cNvSpPr>
              <a:spLocks noChangeAspect="1"/>
            </p:cNvSpPr>
            <p:nvPr/>
          </p:nvSpPr>
          <p:spPr bwMode="auto">
            <a:xfrm>
              <a:off x="2391" y="1246"/>
              <a:ext cx="132" cy="132"/>
            </a:xfrm>
            <a:custGeom>
              <a:avLst/>
              <a:gdLst>
                <a:gd name="T0" fmla="*/ 144 w 120"/>
                <a:gd name="T1" fmla="*/ 64 h 120"/>
                <a:gd name="T2" fmla="*/ 129 w 120"/>
                <a:gd name="T3" fmla="*/ 15 h 120"/>
                <a:gd name="T4" fmla="*/ 129 w 120"/>
                <a:gd name="T5" fmla="*/ 32 h 120"/>
                <a:gd name="T6" fmla="*/ 129 w 120"/>
                <a:gd name="T7" fmla="*/ 32 h 120"/>
                <a:gd name="T8" fmla="*/ 80 w 120"/>
                <a:gd name="T9" fmla="*/ 15 h 120"/>
                <a:gd name="T10" fmla="*/ 80 w 120"/>
                <a:gd name="T11" fmla="*/ 15 h 120"/>
                <a:gd name="T12" fmla="*/ 80 w 120"/>
                <a:gd name="T13" fmla="*/ 15 h 120"/>
                <a:gd name="T14" fmla="*/ 15 w 120"/>
                <a:gd name="T15" fmla="*/ 32 h 120"/>
                <a:gd name="T16" fmla="*/ 32 w 120"/>
                <a:gd name="T17" fmla="*/ 15 h 120"/>
                <a:gd name="T18" fmla="*/ 32 w 120"/>
                <a:gd name="T19" fmla="*/ 15 h 120"/>
                <a:gd name="T20" fmla="*/ 15 w 120"/>
                <a:gd name="T21" fmla="*/ 64 h 120"/>
                <a:gd name="T22" fmla="*/ 15 w 120"/>
                <a:gd name="T23" fmla="*/ 64 h 120"/>
                <a:gd name="T24" fmla="*/ 15 w 120"/>
                <a:gd name="T25" fmla="*/ 64 h 120"/>
                <a:gd name="T26" fmla="*/ 32 w 120"/>
                <a:gd name="T27" fmla="*/ 111 h 120"/>
                <a:gd name="T28" fmla="*/ 15 w 120"/>
                <a:gd name="T29" fmla="*/ 111 h 120"/>
                <a:gd name="T30" fmla="*/ 15 w 120"/>
                <a:gd name="T31" fmla="*/ 111 h 120"/>
                <a:gd name="T32" fmla="*/ 80 w 120"/>
                <a:gd name="T33" fmla="*/ 144 h 120"/>
                <a:gd name="T34" fmla="*/ 80 w 120"/>
                <a:gd name="T35" fmla="*/ 144 h 120"/>
                <a:gd name="T36" fmla="*/ 80 w 120"/>
                <a:gd name="T37" fmla="*/ 144 h 120"/>
                <a:gd name="T38" fmla="*/ 129 w 120"/>
                <a:gd name="T39" fmla="*/ 111 h 120"/>
                <a:gd name="T40" fmla="*/ 129 w 120"/>
                <a:gd name="T41" fmla="*/ 111 h 120"/>
                <a:gd name="T42" fmla="*/ 129 w 120"/>
                <a:gd name="T43" fmla="*/ 111 h 120"/>
                <a:gd name="T44" fmla="*/ 144 w 120"/>
                <a:gd name="T45" fmla="*/ 64 h 120"/>
                <a:gd name="T46" fmla="*/ 144 w 120"/>
                <a:gd name="T47" fmla="*/ 64 h 120"/>
                <a:gd name="T48" fmla="*/ 160 w 120"/>
                <a:gd name="T49" fmla="*/ 64 h 120"/>
                <a:gd name="T50" fmla="*/ 160 w 120"/>
                <a:gd name="T51" fmla="*/ 64 h 120"/>
                <a:gd name="T52" fmla="*/ 144 w 120"/>
                <a:gd name="T53" fmla="*/ 111 h 120"/>
                <a:gd name="T54" fmla="*/ 144 w 120"/>
                <a:gd name="T55" fmla="*/ 111 h 120"/>
                <a:gd name="T56" fmla="*/ 144 w 120"/>
                <a:gd name="T57" fmla="*/ 129 h 120"/>
                <a:gd name="T58" fmla="*/ 96 w 120"/>
                <a:gd name="T59" fmla="*/ 160 h 120"/>
                <a:gd name="T60" fmla="*/ 96 w 120"/>
                <a:gd name="T61" fmla="*/ 160 h 120"/>
                <a:gd name="T62" fmla="*/ 80 w 120"/>
                <a:gd name="T63" fmla="*/ 160 h 120"/>
                <a:gd name="T64" fmla="*/ 15 w 120"/>
                <a:gd name="T65" fmla="*/ 129 h 120"/>
                <a:gd name="T66" fmla="*/ 15 w 120"/>
                <a:gd name="T67" fmla="*/ 129 h 120"/>
                <a:gd name="T68" fmla="*/ 15 w 120"/>
                <a:gd name="T69" fmla="*/ 111 h 120"/>
                <a:gd name="T70" fmla="*/ 0 w 120"/>
                <a:gd name="T71" fmla="*/ 64 h 120"/>
                <a:gd name="T72" fmla="*/ 0 w 120"/>
                <a:gd name="T73" fmla="*/ 64 h 120"/>
                <a:gd name="T74" fmla="*/ 0 w 120"/>
                <a:gd name="T75" fmla="*/ 64 h 120"/>
                <a:gd name="T76" fmla="*/ 15 w 120"/>
                <a:gd name="T77" fmla="*/ 15 h 120"/>
                <a:gd name="T78" fmla="*/ 15 w 120"/>
                <a:gd name="T79" fmla="*/ 15 h 120"/>
                <a:gd name="T80" fmla="*/ 15 w 120"/>
                <a:gd name="T81" fmla="*/ 15 h 120"/>
                <a:gd name="T82" fmla="*/ 80 w 120"/>
                <a:gd name="T83" fmla="*/ 0 h 120"/>
                <a:gd name="T84" fmla="*/ 80 w 120"/>
                <a:gd name="T85" fmla="*/ 0 h 120"/>
                <a:gd name="T86" fmla="*/ 80 w 120"/>
                <a:gd name="T87" fmla="*/ 0 h 120"/>
                <a:gd name="T88" fmla="*/ 129 w 120"/>
                <a:gd name="T89" fmla="*/ 15 h 120"/>
                <a:gd name="T90" fmla="*/ 129 w 120"/>
                <a:gd name="T91" fmla="*/ 15 h 120"/>
                <a:gd name="T92" fmla="*/ 144 w 120"/>
                <a:gd name="T93" fmla="*/ 15 h 120"/>
                <a:gd name="T94" fmla="*/ 160 w 120"/>
                <a:gd name="T95" fmla="*/ 64 h 120"/>
                <a:gd name="T96" fmla="*/ 144 w 120"/>
                <a:gd name="T97" fmla="*/ 64 h 1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0"/>
                <a:gd name="T148" fmla="*/ 0 h 120"/>
                <a:gd name="T149" fmla="*/ 120 w 120"/>
                <a:gd name="T150" fmla="*/ 120 h 12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0" h="120">
                  <a:moveTo>
                    <a:pt x="108" y="48"/>
                  </a:moveTo>
                  <a:lnTo>
                    <a:pt x="96" y="12"/>
                  </a:lnTo>
                  <a:lnTo>
                    <a:pt x="96" y="24"/>
                  </a:lnTo>
                  <a:lnTo>
                    <a:pt x="60" y="12"/>
                  </a:lnTo>
                  <a:lnTo>
                    <a:pt x="12" y="24"/>
                  </a:lnTo>
                  <a:lnTo>
                    <a:pt x="24" y="12"/>
                  </a:lnTo>
                  <a:lnTo>
                    <a:pt x="12" y="48"/>
                  </a:lnTo>
                  <a:lnTo>
                    <a:pt x="24" y="84"/>
                  </a:lnTo>
                  <a:lnTo>
                    <a:pt x="12" y="84"/>
                  </a:lnTo>
                  <a:lnTo>
                    <a:pt x="60" y="108"/>
                  </a:lnTo>
                  <a:lnTo>
                    <a:pt x="96" y="84"/>
                  </a:lnTo>
                  <a:lnTo>
                    <a:pt x="108" y="48"/>
                  </a:lnTo>
                  <a:lnTo>
                    <a:pt x="120" y="48"/>
                  </a:lnTo>
                  <a:lnTo>
                    <a:pt x="108" y="84"/>
                  </a:lnTo>
                  <a:lnTo>
                    <a:pt x="108" y="96"/>
                  </a:lnTo>
                  <a:lnTo>
                    <a:pt x="72" y="120"/>
                  </a:lnTo>
                  <a:lnTo>
                    <a:pt x="60" y="120"/>
                  </a:lnTo>
                  <a:lnTo>
                    <a:pt x="12" y="96"/>
                  </a:lnTo>
                  <a:lnTo>
                    <a:pt x="12" y="84"/>
                  </a:lnTo>
                  <a:lnTo>
                    <a:pt x="0" y="48"/>
                  </a:lnTo>
                  <a:lnTo>
                    <a:pt x="12" y="12"/>
                  </a:lnTo>
                  <a:lnTo>
                    <a:pt x="60" y="0"/>
                  </a:lnTo>
                  <a:lnTo>
                    <a:pt x="96" y="12"/>
                  </a:lnTo>
                  <a:lnTo>
                    <a:pt x="108" y="12"/>
                  </a:lnTo>
                  <a:lnTo>
                    <a:pt x="120" y="48"/>
                  </a:lnTo>
                  <a:lnTo>
                    <a:pt x="108"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38" name="Freeform 60"/>
            <p:cNvSpPr>
              <a:spLocks noChangeAspect="1"/>
            </p:cNvSpPr>
            <p:nvPr/>
          </p:nvSpPr>
          <p:spPr bwMode="auto">
            <a:xfrm>
              <a:off x="2510" y="1299"/>
              <a:ext cx="13" cy="1"/>
            </a:xfrm>
            <a:custGeom>
              <a:avLst/>
              <a:gdLst>
                <a:gd name="T0" fmla="*/ 0 w 12"/>
                <a:gd name="T1" fmla="*/ 0 h 1"/>
                <a:gd name="T2" fmla="*/ 0 w 12"/>
                <a:gd name="T3" fmla="*/ 0 h 1"/>
                <a:gd name="T4" fmla="*/ 0 w 12"/>
                <a:gd name="T5" fmla="*/ 0 h 1"/>
                <a:gd name="T6" fmla="*/ 15 w 12"/>
                <a:gd name="T7" fmla="*/ 0 h 1"/>
                <a:gd name="T8" fmla="*/ 15 w 12"/>
                <a:gd name="T9" fmla="*/ 0 h 1"/>
                <a:gd name="T10" fmla="*/ 15 w 12"/>
                <a:gd name="T11" fmla="*/ 0 h 1"/>
                <a:gd name="T12" fmla="*/ 0 w 12"/>
                <a:gd name="T13" fmla="*/ 0 h 1"/>
                <a:gd name="T14" fmla="*/ 0 60000 65536"/>
                <a:gd name="T15" fmla="*/ 0 60000 65536"/>
                <a:gd name="T16" fmla="*/ 0 60000 65536"/>
                <a:gd name="T17" fmla="*/ 0 60000 65536"/>
                <a:gd name="T18" fmla="*/ 0 60000 65536"/>
                <a:gd name="T19" fmla="*/ 0 60000 65536"/>
                <a:gd name="T20" fmla="*/ 0 60000 65536"/>
                <a:gd name="T21" fmla="*/ 0 w 12"/>
                <a:gd name="T22" fmla="*/ 0 h 1"/>
                <a:gd name="T23" fmla="*/ 12 w 12"/>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
                  <a:moveTo>
                    <a:pt x="0" y="0"/>
                  </a:moveTo>
                  <a:lnTo>
                    <a:pt x="0" y="0"/>
                  </a:lnTo>
                  <a:lnTo>
                    <a:pt x="12" y="0"/>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39" name="Rectangle 61"/>
            <p:cNvSpPr>
              <a:spLocks noChangeAspect="1" noChangeArrowheads="1"/>
            </p:cNvSpPr>
            <p:nvPr/>
          </p:nvSpPr>
          <p:spPr bwMode="auto">
            <a:xfrm>
              <a:off x="2549" y="1260"/>
              <a:ext cx="66"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640" name="Freeform 62"/>
            <p:cNvSpPr>
              <a:spLocks noChangeAspect="1"/>
            </p:cNvSpPr>
            <p:nvPr/>
          </p:nvSpPr>
          <p:spPr bwMode="auto">
            <a:xfrm>
              <a:off x="2549" y="1260"/>
              <a:ext cx="66" cy="39"/>
            </a:xfrm>
            <a:custGeom>
              <a:avLst/>
              <a:gdLst>
                <a:gd name="T0" fmla="*/ 80 w 60"/>
                <a:gd name="T1" fmla="*/ 45 h 36"/>
                <a:gd name="T2" fmla="*/ 80 w 60"/>
                <a:gd name="T3" fmla="*/ 30 h 36"/>
                <a:gd name="T4" fmla="*/ 0 w 60"/>
                <a:gd name="T5" fmla="*/ 0 h 36"/>
                <a:gd name="T6" fmla="*/ 0 w 60"/>
                <a:gd name="T7" fmla="*/ 0 h 36"/>
                <a:gd name="T8" fmla="*/ 0 w 60"/>
                <a:gd name="T9" fmla="*/ 0 h 36"/>
                <a:gd name="T10" fmla="*/ 0 w 60"/>
                <a:gd name="T11" fmla="*/ 15 h 36"/>
                <a:gd name="T12" fmla="*/ 80 w 60"/>
                <a:gd name="T13" fmla="*/ 45 h 36"/>
                <a:gd name="T14" fmla="*/ 0 60000 65536"/>
                <a:gd name="T15" fmla="*/ 0 60000 65536"/>
                <a:gd name="T16" fmla="*/ 0 60000 65536"/>
                <a:gd name="T17" fmla="*/ 0 60000 65536"/>
                <a:gd name="T18" fmla="*/ 0 60000 65536"/>
                <a:gd name="T19" fmla="*/ 0 60000 65536"/>
                <a:gd name="T20" fmla="*/ 0 60000 65536"/>
                <a:gd name="T21" fmla="*/ 0 w 60"/>
                <a:gd name="T22" fmla="*/ 0 h 36"/>
                <a:gd name="T23" fmla="*/ 60 w 6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36">
                  <a:moveTo>
                    <a:pt x="60" y="36"/>
                  </a:moveTo>
                  <a:lnTo>
                    <a:pt x="60" y="24"/>
                  </a:lnTo>
                  <a:lnTo>
                    <a:pt x="0" y="0"/>
                  </a:lnTo>
                  <a:lnTo>
                    <a:pt x="0" y="12"/>
                  </a:lnTo>
                  <a:lnTo>
                    <a:pt x="6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41" name="Freeform 63"/>
            <p:cNvSpPr>
              <a:spLocks noChangeAspect="1"/>
            </p:cNvSpPr>
            <p:nvPr/>
          </p:nvSpPr>
          <p:spPr bwMode="auto">
            <a:xfrm>
              <a:off x="2549" y="1220"/>
              <a:ext cx="66" cy="53"/>
            </a:xfrm>
            <a:custGeom>
              <a:avLst/>
              <a:gdLst>
                <a:gd name="T0" fmla="*/ 0 w 60"/>
                <a:gd name="T1" fmla="*/ 49 h 48"/>
                <a:gd name="T2" fmla="*/ 0 w 60"/>
                <a:gd name="T3" fmla="*/ 65 h 48"/>
                <a:gd name="T4" fmla="*/ 80 w 60"/>
                <a:gd name="T5" fmla="*/ 15 h 48"/>
                <a:gd name="T6" fmla="*/ 80 w 60"/>
                <a:gd name="T7" fmla="*/ 0 h 48"/>
                <a:gd name="T8" fmla="*/ 0 w 60"/>
                <a:gd name="T9" fmla="*/ 49 h 48"/>
                <a:gd name="T10" fmla="*/ 0 60000 65536"/>
                <a:gd name="T11" fmla="*/ 0 60000 65536"/>
                <a:gd name="T12" fmla="*/ 0 60000 65536"/>
                <a:gd name="T13" fmla="*/ 0 60000 65536"/>
                <a:gd name="T14" fmla="*/ 0 60000 65536"/>
                <a:gd name="T15" fmla="*/ 0 w 60"/>
                <a:gd name="T16" fmla="*/ 0 h 48"/>
                <a:gd name="T17" fmla="*/ 60 w 60"/>
                <a:gd name="T18" fmla="*/ 48 h 48"/>
              </a:gdLst>
              <a:ahLst/>
              <a:cxnLst>
                <a:cxn ang="T10">
                  <a:pos x="T0" y="T1"/>
                </a:cxn>
                <a:cxn ang="T11">
                  <a:pos x="T2" y="T3"/>
                </a:cxn>
                <a:cxn ang="T12">
                  <a:pos x="T4" y="T5"/>
                </a:cxn>
                <a:cxn ang="T13">
                  <a:pos x="T6" y="T7"/>
                </a:cxn>
                <a:cxn ang="T14">
                  <a:pos x="T8" y="T9"/>
                </a:cxn>
              </a:cxnLst>
              <a:rect l="T15" t="T16" r="T17" b="T18"/>
              <a:pathLst>
                <a:path w="60" h="48">
                  <a:moveTo>
                    <a:pt x="0" y="36"/>
                  </a:moveTo>
                  <a:lnTo>
                    <a:pt x="0" y="48"/>
                  </a:lnTo>
                  <a:lnTo>
                    <a:pt x="60" y="12"/>
                  </a:lnTo>
                  <a:lnTo>
                    <a:pt x="60"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42" name="Freeform 64"/>
            <p:cNvSpPr>
              <a:spLocks noChangeAspect="1"/>
            </p:cNvSpPr>
            <p:nvPr/>
          </p:nvSpPr>
          <p:spPr bwMode="auto">
            <a:xfrm>
              <a:off x="2615" y="1246"/>
              <a:ext cx="527" cy="40"/>
            </a:xfrm>
            <a:custGeom>
              <a:avLst/>
              <a:gdLst>
                <a:gd name="T0" fmla="*/ 0 w 480"/>
                <a:gd name="T1" fmla="*/ 33 h 36"/>
                <a:gd name="T2" fmla="*/ 0 w 480"/>
                <a:gd name="T3" fmla="*/ 49 h 36"/>
                <a:gd name="T4" fmla="*/ 636 w 480"/>
                <a:gd name="T5" fmla="*/ 16 h 36"/>
                <a:gd name="T6" fmla="*/ 636 w 480"/>
                <a:gd name="T7" fmla="*/ 16 h 36"/>
                <a:gd name="T8" fmla="*/ 636 w 480"/>
                <a:gd name="T9" fmla="*/ 0 h 36"/>
                <a:gd name="T10" fmla="*/ 636 w 480"/>
                <a:gd name="T11" fmla="*/ 0 h 36"/>
                <a:gd name="T12" fmla="*/ 0 w 480"/>
                <a:gd name="T13" fmla="*/ 33 h 36"/>
                <a:gd name="T14" fmla="*/ 0 60000 65536"/>
                <a:gd name="T15" fmla="*/ 0 60000 65536"/>
                <a:gd name="T16" fmla="*/ 0 60000 65536"/>
                <a:gd name="T17" fmla="*/ 0 60000 65536"/>
                <a:gd name="T18" fmla="*/ 0 60000 65536"/>
                <a:gd name="T19" fmla="*/ 0 60000 65536"/>
                <a:gd name="T20" fmla="*/ 0 60000 65536"/>
                <a:gd name="T21" fmla="*/ 0 w 480"/>
                <a:gd name="T22" fmla="*/ 0 h 36"/>
                <a:gd name="T23" fmla="*/ 480 w 48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0" h="36">
                  <a:moveTo>
                    <a:pt x="0" y="24"/>
                  </a:moveTo>
                  <a:lnTo>
                    <a:pt x="0" y="36"/>
                  </a:lnTo>
                  <a:lnTo>
                    <a:pt x="480" y="12"/>
                  </a:lnTo>
                  <a:lnTo>
                    <a:pt x="480" y="0"/>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43" name="Rectangle 65"/>
            <p:cNvSpPr>
              <a:spLocks noChangeAspect="1" noChangeArrowheads="1"/>
            </p:cNvSpPr>
            <p:nvPr/>
          </p:nvSpPr>
          <p:spPr bwMode="auto">
            <a:xfrm>
              <a:off x="3142" y="1246"/>
              <a:ext cx="869"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644" name="Rectangle 66"/>
            <p:cNvSpPr>
              <a:spLocks noChangeAspect="1" noChangeArrowheads="1"/>
            </p:cNvSpPr>
            <p:nvPr/>
          </p:nvSpPr>
          <p:spPr bwMode="auto">
            <a:xfrm>
              <a:off x="2786" y="1127"/>
              <a:ext cx="217" cy="134"/>
            </a:xfrm>
            <a:prstGeom prst="rect">
              <a:avLst/>
            </a:prstGeom>
            <a:noFill/>
            <a:ln w="9525">
              <a:noFill/>
              <a:miter lim="800000"/>
              <a:headEnd/>
              <a:tailEnd/>
            </a:ln>
          </p:spPr>
          <p:txBody>
            <a:bodyPr wrap="none" lIns="0" tIns="0" rIns="0" bIns="0">
              <a:spAutoFit/>
            </a:bodyPr>
            <a:lstStyle/>
            <a:p>
              <a:r>
                <a:rPr lang="en-US" sz="1400" u="none">
                  <a:solidFill>
                    <a:srgbClr val="000000"/>
                  </a:solidFill>
                </a:rPr>
                <a:t>fini()</a:t>
              </a:r>
              <a:endParaRPr lang="en-US" sz="2000" b="1" u="none"/>
            </a:p>
          </p:txBody>
        </p:sp>
        <p:sp>
          <p:nvSpPr>
            <p:cNvPr id="183645" name="Freeform 67"/>
            <p:cNvSpPr>
              <a:spLocks noChangeAspect="1"/>
            </p:cNvSpPr>
            <p:nvPr/>
          </p:nvSpPr>
          <p:spPr bwMode="auto">
            <a:xfrm>
              <a:off x="2470" y="1404"/>
              <a:ext cx="27" cy="66"/>
            </a:xfrm>
            <a:custGeom>
              <a:avLst/>
              <a:gdLst>
                <a:gd name="T0" fmla="*/ 18 w 24"/>
                <a:gd name="T1" fmla="*/ 80 h 60"/>
                <a:gd name="T2" fmla="*/ 34 w 24"/>
                <a:gd name="T3" fmla="*/ 80 h 60"/>
                <a:gd name="T4" fmla="*/ 18 w 24"/>
                <a:gd name="T5" fmla="*/ 0 h 60"/>
                <a:gd name="T6" fmla="*/ 0 w 24"/>
                <a:gd name="T7" fmla="*/ 0 h 60"/>
                <a:gd name="T8" fmla="*/ 18 w 24"/>
                <a:gd name="T9" fmla="*/ 80 h 60"/>
                <a:gd name="T10" fmla="*/ 0 60000 65536"/>
                <a:gd name="T11" fmla="*/ 0 60000 65536"/>
                <a:gd name="T12" fmla="*/ 0 60000 65536"/>
                <a:gd name="T13" fmla="*/ 0 60000 65536"/>
                <a:gd name="T14" fmla="*/ 0 60000 65536"/>
                <a:gd name="T15" fmla="*/ 0 w 24"/>
                <a:gd name="T16" fmla="*/ 0 h 60"/>
                <a:gd name="T17" fmla="*/ 24 w 24"/>
                <a:gd name="T18" fmla="*/ 60 h 60"/>
              </a:gdLst>
              <a:ahLst/>
              <a:cxnLst>
                <a:cxn ang="T10">
                  <a:pos x="T0" y="T1"/>
                </a:cxn>
                <a:cxn ang="T11">
                  <a:pos x="T2" y="T3"/>
                </a:cxn>
                <a:cxn ang="T12">
                  <a:pos x="T4" y="T5"/>
                </a:cxn>
                <a:cxn ang="T13">
                  <a:pos x="T6" y="T7"/>
                </a:cxn>
                <a:cxn ang="T14">
                  <a:pos x="T8" y="T9"/>
                </a:cxn>
              </a:cxnLst>
              <a:rect l="T15" t="T16" r="T17" b="T18"/>
              <a:pathLst>
                <a:path w="24" h="60">
                  <a:moveTo>
                    <a:pt x="12" y="60"/>
                  </a:moveTo>
                  <a:lnTo>
                    <a:pt x="24" y="60"/>
                  </a:lnTo>
                  <a:lnTo>
                    <a:pt x="12" y="0"/>
                  </a:lnTo>
                  <a:lnTo>
                    <a:pt x="0" y="0"/>
                  </a:lnTo>
                  <a:lnTo>
                    <a:pt x="12" y="6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46" name="Freeform 68"/>
            <p:cNvSpPr>
              <a:spLocks noChangeAspect="1"/>
            </p:cNvSpPr>
            <p:nvPr/>
          </p:nvSpPr>
          <p:spPr bwMode="auto">
            <a:xfrm>
              <a:off x="2444" y="1378"/>
              <a:ext cx="40" cy="92"/>
            </a:xfrm>
            <a:custGeom>
              <a:avLst/>
              <a:gdLst>
                <a:gd name="T0" fmla="*/ 0 w 36"/>
                <a:gd name="T1" fmla="*/ 111 h 84"/>
                <a:gd name="T2" fmla="*/ 16 w 36"/>
                <a:gd name="T3" fmla="*/ 111 h 84"/>
                <a:gd name="T4" fmla="*/ 49 w 36"/>
                <a:gd name="T5" fmla="*/ 31 h 84"/>
                <a:gd name="T6" fmla="*/ 49 w 36"/>
                <a:gd name="T7" fmla="*/ 31 h 84"/>
                <a:gd name="T8" fmla="*/ 33 w 36"/>
                <a:gd name="T9" fmla="*/ 0 h 84"/>
                <a:gd name="T10" fmla="*/ 33 w 36"/>
                <a:gd name="T11" fmla="*/ 31 h 84"/>
                <a:gd name="T12" fmla="*/ 0 w 36"/>
                <a:gd name="T13" fmla="*/ 111 h 84"/>
                <a:gd name="T14" fmla="*/ 0 60000 65536"/>
                <a:gd name="T15" fmla="*/ 0 60000 65536"/>
                <a:gd name="T16" fmla="*/ 0 60000 65536"/>
                <a:gd name="T17" fmla="*/ 0 60000 65536"/>
                <a:gd name="T18" fmla="*/ 0 60000 65536"/>
                <a:gd name="T19" fmla="*/ 0 60000 65536"/>
                <a:gd name="T20" fmla="*/ 0 60000 65536"/>
                <a:gd name="T21" fmla="*/ 0 w 36"/>
                <a:gd name="T22" fmla="*/ 0 h 84"/>
                <a:gd name="T23" fmla="*/ 36 w 36"/>
                <a:gd name="T24" fmla="*/ 84 h 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84">
                  <a:moveTo>
                    <a:pt x="0" y="84"/>
                  </a:moveTo>
                  <a:lnTo>
                    <a:pt x="12" y="84"/>
                  </a:lnTo>
                  <a:lnTo>
                    <a:pt x="36" y="24"/>
                  </a:lnTo>
                  <a:lnTo>
                    <a:pt x="24" y="0"/>
                  </a:lnTo>
                  <a:lnTo>
                    <a:pt x="24" y="24"/>
                  </a:lnTo>
                  <a:lnTo>
                    <a:pt x="0" y="8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47" name="Freeform 69"/>
            <p:cNvSpPr>
              <a:spLocks noChangeAspect="1"/>
            </p:cNvSpPr>
            <p:nvPr/>
          </p:nvSpPr>
          <p:spPr bwMode="auto">
            <a:xfrm>
              <a:off x="2470" y="1404"/>
              <a:ext cx="53" cy="53"/>
            </a:xfrm>
            <a:custGeom>
              <a:avLst/>
              <a:gdLst>
                <a:gd name="T0" fmla="*/ 15 w 48"/>
                <a:gd name="T1" fmla="*/ 0 h 48"/>
                <a:gd name="T2" fmla="*/ 0 w 48"/>
                <a:gd name="T3" fmla="*/ 0 h 48"/>
                <a:gd name="T4" fmla="*/ 49 w 48"/>
                <a:gd name="T5" fmla="*/ 65 h 48"/>
                <a:gd name="T6" fmla="*/ 65 w 48"/>
                <a:gd name="T7" fmla="*/ 65 h 48"/>
                <a:gd name="T8" fmla="*/ 15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12" y="0"/>
                  </a:moveTo>
                  <a:lnTo>
                    <a:pt x="0" y="0"/>
                  </a:lnTo>
                  <a:lnTo>
                    <a:pt x="36" y="48"/>
                  </a:lnTo>
                  <a:lnTo>
                    <a:pt x="48" y="48"/>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48" name="Freeform 70"/>
            <p:cNvSpPr>
              <a:spLocks noChangeAspect="1"/>
            </p:cNvSpPr>
            <p:nvPr/>
          </p:nvSpPr>
          <p:spPr bwMode="auto">
            <a:xfrm>
              <a:off x="2655" y="1695"/>
              <a:ext cx="369" cy="105"/>
            </a:xfrm>
            <a:custGeom>
              <a:avLst/>
              <a:gdLst>
                <a:gd name="T0" fmla="*/ 445 w 336"/>
                <a:gd name="T1" fmla="*/ 126 h 96"/>
                <a:gd name="T2" fmla="*/ 206 w 336"/>
                <a:gd name="T3" fmla="*/ 110 h 96"/>
                <a:gd name="T4" fmla="*/ 206 w 336"/>
                <a:gd name="T5" fmla="*/ 110 h 96"/>
                <a:gd name="T6" fmla="*/ 206 w 336"/>
                <a:gd name="T7" fmla="*/ 110 h 96"/>
                <a:gd name="T8" fmla="*/ 0 w 336"/>
                <a:gd name="T9" fmla="*/ 15 h 96"/>
                <a:gd name="T10" fmla="*/ 0 w 336"/>
                <a:gd name="T11" fmla="*/ 15 h 96"/>
                <a:gd name="T12" fmla="*/ 15 w 336"/>
                <a:gd name="T13" fmla="*/ 0 h 96"/>
                <a:gd name="T14" fmla="*/ 0 w 336"/>
                <a:gd name="T15" fmla="*/ 0 h 96"/>
                <a:gd name="T16" fmla="*/ 206 w 336"/>
                <a:gd name="T17" fmla="*/ 94 h 96"/>
                <a:gd name="T18" fmla="*/ 206 w 336"/>
                <a:gd name="T19" fmla="*/ 94 h 96"/>
                <a:gd name="T20" fmla="*/ 206 w 336"/>
                <a:gd name="T21" fmla="*/ 94 h 96"/>
                <a:gd name="T22" fmla="*/ 445 w 336"/>
                <a:gd name="T23" fmla="*/ 110 h 96"/>
                <a:gd name="T24" fmla="*/ 445 w 336"/>
                <a:gd name="T25" fmla="*/ 126 h 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6"/>
                <a:gd name="T40" fmla="*/ 0 h 96"/>
                <a:gd name="T41" fmla="*/ 336 w 336"/>
                <a:gd name="T42" fmla="*/ 96 h 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6" h="96">
                  <a:moveTo>
                    <a:pt x="336" y="96"/>
                  </a:moveTo>
                  <a:lnTo>
                    <a:pt x="156" y="84"/>
                  </a:lnTo>
                  <a:lnTo>
                    <a:pt x="0" y="12"/>
                  </a:lnTo>
                  <a:lnTo>
                    <a:pt x="12" y="0"/>
                  </a:lnTo>
                  <a:lnTo>
                    <a:pt x="0" y="0"/>
                  </a:lnTo>
                  <a:lnTo>
                    <a:pt x="156" y="72"/>
                  </a:lnTo>
                  <a:lnTo>
                    <a:pt x="336" y="84"/>
                  </a:lnTo>
                  <a:lnTo>
                    <a:pt x="336" y="9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49" name="Freeform 71"/>
            <p:cNvSpPr>
              <a:spLocks noChangeAspect="1"/>
            </p:cNvSpPr>
            <p:nvPr/>
          </p:nvSpPr>
          <p:spPr bwMode="auto">
            <a:xfrm>
              <a:off x="2536" y="1603"/>
              <a:ext cx="132" cy="105"/>
            </a:xfrm>
            <a:custGeom>
              <a:avLst/>
              <a:gdLst>
                <a:gd name="T0" fmla="*/ 144 w 120"/>
                <a:gd name="T1" fmla="*/ 126 h 96"/>
                <a:gd name="T2" fmla="*/ 0 w 120"/>
                <a:gd name="T3" fmla="*/ 15 h 96"/>
                <a:gd name="T4" fmla="*/ 0 w 120"/>
                <a:gd name="T5" fmla="*/ 0 h 96"/>
                <a:gd name="T6" fmla="*/ 15 w 120"/>
                <a:gd name="T7" fmla="*/ 0 h 96"/>
                <a:gd name="T8" fmla="*/ 15 w 120"/>
                <a:gd name="T9" fmla="*/ 0 h 96"/>
                <a:gd name="T10" fmla="*/ 160 w 120"/>
                <a:gd name="T11" fmla="*/ 110 h 96"/>
                <a:gd name="T12" fmla="*/ 144 w 120"/>
                <a:gd name="T13" fmla="*/ 126 h 96"/>
                <a:gd name="T14" fmla="*/ 0 60000 65536"/>
                <a:gd name="T15" fmla="*/ 0 60000 65536"/>
                <a:gd name="T16" fmla="*/ 0 60000 65536"/>
                <a:gd name="T17" fmla="*/ 0 60000 65536"/>
                <a:gd name="T18" fmla="*/ 0 60000 65536"/>
                <a:gd name="T19" fmla="*/ 0 60000 65536"/>
                <a:gd name="T20" fmla="*/ 0 60000 65536"/>
                <a:gd name="T21" fmla="*/ 0 w 120"/>
                <a:gd name="T22" fmla="*/ 0 h 96"/>
                <a:gd name="T23" fmla="*/ 120 w 120"/>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96">
                  <a:moveTo>
                    <a:pt x="108" y="96"/>
                  </a:moveTo>
                  <a:lnTo>
                    <a:pt x="0" y="12"/>
                  </a:lnTo>
                  <a:lnTo>
                    <a:pt x="0" y="0"/>
                  </a:lnTo>
                  <a:lnTo>
                    <a:pt x="12" y="0"/>
                  </a:lnTo>
                  <a:lnTo>
                    <a:pt x="120" y="84"/>
                  </a:lnTo>
                  <a:lnTo>
                    <a:pt x="108" y="9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50" name="Freeform 72"/>
            <p:cNvSpPr>
              <a:spLocks noChangeAspect="1"/>
            </p:cNvSpPr>
            <p:nvPr/>
          </p:nvSpPr>
          <p:spPr bwMode="auto">
            <a:xfrm>
              <a:off x="2484" y="1470"/>
              <a:ext cx="65" cy="133"/>
            </a:xfrm>
            <a:custGeom>
              <a:avLst/>
              <a:gdLst>
                <a:gd name="T0" fmla="*/ 61 w 60"/>
                <a:gd name="T1" fmla="*/ 160 h 121"/>
                <a:gd name="T2" fmla="*/ 76 w 60"/>
                <a:gd name="T3" fmla="*/ 160 h 121"/>
                <a:gd name="T4" fmla="*/ 15 w 60"/>
                <a:gd name="T5" fmla="*/ 0 h 121"/>
                <a:gd name="T6" fmla="*/ 0 w 60"/>
                <a:gd name="T7" fmla="*/ 0 h 121"/>
                <a:gd name="T8" fmla="*/ 61 w 60"/>
                <a:gd name="T9" fmla="*/ 160 h 121"/>
                <a:gd name="T10" fmla="*/ 0 60000 65536"/>
                <a:gd name="T11" fmla="*/ 0 60000 65536"/>
                <a:gd name="T12" fmla="*/ 0 60000 65536"/>
                <a:gd name="T13" fmla="*/ 0 60000 65536"/>
                <a:gd name="T14" fmla="*/ 0 60000 65536"/>
                <a:gd name="T15" fmla="*/ 0 w 60"/>
                <a:gd name="T16" fmla="*/ 0 h 121"/>
                <a:gd name="T17" fmla="*/ 60 w 60"/>
                <a:gd name="T18" fmla="*/ 121 h 121"/>
              </a:gdLst>
              <a:ahLst/>
              <a:cxnLst>
                <a:cxn ang="T10">
                  <a:pos x="T0" y="T1"/>
                </a:cxn>
                <a:cxn ang="T11">
                  <a:pos x="T2" y="T3"/>
                </a:cxn>
                <a:cxn ang="T12">
                  <a:pos x="T4" y="T5"/>
                </a:cxn>
                <a:cxn ang="T13">
                  <a:pos x="T6" y="T7"/>
                </a:cxn>
                <a:cxn ang="T14">
                  <a:pos x="T8" y="T9"/>
                </a:cxn>
              </a:cxnLst>
              <a:rect l="T15" t="T16" r="T17" b="T18"/>
              <a:pathLst>
                <a:path w="60" h="121">
                  <a:moveTo>
                    <a:pt x="48" y="121"/>
                  </a:moveTo>
                  <a:lnTo>
                    <a:pt x="60" y="121"/>
                  </a:lnTo>
                  <a:lnTo>
                    <a:pt x="12" y="0"/>
                  </a:lnTo>
                  <a:lnTo>
                    <a:pt x="0" y="0"/>
                  </a:lnTo>
                  <a:lnTo>
                    <a:pt x="48" y="12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51" name="Rectangle 73"/>
            <p:cNvSpPr>
              <a:spLocks noChangeAspect="1" noChangeArrowheads="1"/>
            </p:cNvSpPr>
            <p:nvPr/>
          </p:nvSpPr>
          <p:spPr bwMode="auto">
            <a:xfrm>
              <a:off x="1865" y="1682"/>
              <a:ext cx="216" cy="134"/>
            </a:xfrm>
            <a:prstGeom prst="rect">
              <a:avLst/>
            </a:prstGeom>
            <a:noFill/>
            <a:ln w="9525">
              <a:noFill/>
              <a:miter lim="800000"/>
              <a:headEnd/>
              <a:tailEnd/>
            </a:ln>
          </p:spPr>
          <p:txBody>
            <a:bodyPr wrap="none" lIns="0" tIns="0" rIns="0" bIns="0">
              <a:spAutoFit/>
            </a:bodyPr>
            <a:lstStyle/>
            <a:p>
              <a:r>
                <a:rPr lang="en-US" sz="1400" u="none">
                  <a:solidFill>
                    <a:srgbClr val="000000"/>
                  </a:solidFill>
                </a:rPr>
                <a:t>fini()</a:t>
              </a:r>
              <a:endParaRPr lang="en-US" sz="2000" b="1" u="none"/>
            </a:p>
          </p:txBody>
        </p:sp>
        <p:sp>
          <p:nvSpPr>
            <p:cNvPr id="183652" name="Freeform 74"/>
            <p:cNvSpPr>
              <a:spLocks noChangeAspect="1"/>
            </p:cNvSpPr>
            <p:nvPr/>
          </p:nvSpPr>
          <p:spPr bwMode="auto">
            <a:xfrm>
              <a:off x="3946" y="1312"/>
              <a:ext cx="65" cy="27"/>
            </a:xfrm>
            <a:custGeom>
              <a:avLst/>
              <a:gdLst>
                <a:gd name="T0" fmla="*/ 0 w 60"/>
                <a:gd name="T1" fmla="*/ 18 h 24"/>
                <a:gd name="T2" fmla="*/ 0 w 60"/>
                <a:gd name="T3" fmla="*/ 34 h 24"/>
                <a:gd name="T4" fmla="*/ 76 w 60"/>
                <a:gd name="T5" fmla="*/ 18 h 24"/>
                <a:gd name="T6" fmla="*/ 76 w 60"/>
                <a:gd name="T7" fmla="*/ 0 h 24"/>
                <a:gd name="T8" fmla="*/ 0 w 60"/>
                <a:gd name="T9" fmla="*/ 18 h 24"/>
                <a:gd name="T10" fmla="*/ 0 60000 65536"/>
                <a:gd name="T11" fmla="*/ 0 60000 65536"/>
                <a:gd name="T12" fmla="*/ 0 60000 65536"/>
                <a:gd name="T13" fmla="*/ 0 60000 65536"/>
                <a:gd name="T14" fmla="*/ 0 60000 65536"/>
                <a:gd name="T15" fmla="*/ 0 w 60"/>
                <a:gd name="T16" fmla="*/ 0 h 24"/>
                <a:gd name="T17" fmla="*/ 60 w 60"/>
                <a:gd name="T18" fmla="*/ 24 h 24"/>
              </a:gdLst>
              <a:ahLst/>
              <a:cxnLst>
                <a:cxn ang="T10">
                  <a:pos x="T0" y="T1"/>
                </a:cxn>
                <a:cxn ang="T11">
                  <a:pos x="T2" y="T3"/>
                </a:cxn>
                <a:cxn ang="T12">
                  <a:pos x="T4" y="T5"/>
                </a:cxn>
                <a:cxn ang="T13">
                  <a:pos x="T6" y="T7"/>
                </a:cxn>
                <a:cxn ang="T14">
                  <a:pos x="T8" y="T9"/>
                </a:cxn>
              </a:cxnLst>
              <a:rect l="T15" t="T16" r="T17" b="T18"/>
              <a:pathLst>
                <a:path w="60" h="24">
                  <a:moveTo>
                    <a:pt x="0" y="12"/>
                  </a:moveTo>
                  <a:lnTo>
                    <a:pt x="0" y="24"/>
                  </a:lnTo>
                  <a:lnTo>
                    <a:pt x="60" y="12"/>
                  </a:lnTo>
                  <a:lnTo>
                    <a:pt x="60" y="0"/>
                  </a:lnTo>
                  <a:lnTo>
                    <a:pt x="0"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53" name="Freeform 75"/>
            <p:cNvSpPr>
              <a:spLocks noChangeAspect="1"/>
            </p:cNvSpPr>
            <p:nvPr/>
          </p:nvSpPr>
          <p:spPr bwMode="auto">
            <a:xfrm>
              <a:off x="3946" y="1286"/>
              <a:ext cx="92" cy="39"/>
            </a:xfrm>
            <a:custGeom>
              <a:avLst/>
              <a:gdLst>
                <a:gd name="T0" fmla="*/ 0 w 84"/>
                <a:gd name="T1" fmla="*/ 0 h 36"/>
                <a:gd name="T2" fmla="*/ 0 w 84"/>
                <a:gd name="T3" fmla="*/ 15 h 36"/>
                <a:gd name="T4" fmla="*/ 79 w 84"/>
                <a:gd name="T5" fmla="*/ 45 h 36"/>
                <a:gd name="T6" fmla="*/ 79 w 84"/>
                <a:gd name="T7" fmla="*/ 45 h 36"/>
                <a:gd name="T8" fmla="*/ 111 w 84"/>
                <a:gd name="T9" fmla="*/ 30 h 36"/>
                <a:gd name="T10" fmla="*/ 79 w 84"/>
                <a:gd name="T11" fmla="*/ 30 h 36"/>
                <a:gd name="T12" fmla="*/ 0 w 84"/>
                <a:gd name="T13" fmla="*/ 0 h 36"/>
                <a:gd name="T14" fmla="*/ 0 60000 65536"/>
                <a:gd name="T15" fmla="*/ 0 60000 65536"/>
                <a:gd name="T16" fmla="*/ 0 60000 65536"/>
                <a:gd name="T17" fmla="*/ 0 60000 65536"/>
                <a:gd name="T18" fmla="*/ 0 60000 65536"/>
                <a:gd name="T19" fmla="*/ 0 60000 65536"/>
                <a:gd name="T20" fmla="*/ 0 60000 65536"/>
                <a:gd name="T21" fmla="*/ 0 w 84"/>
                <a:gd name="T22" fmla="*/ 0 h 36"/>
                <a:gd name="T23" fmla="*/ 84 w 84"/>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4" h="36">
                  <a:moveTo>
                    <a:pt x="0" y="0"/>
                  </a:moveTo>
                  <a:lnTo>
                    <a:pt x="0" y="12"/>
                  </a:lnTo>
                  <a:lnTo>
                    <a:pt x="60" y="36"/>
                  </a:lnTo>
                  <a:lnTo>
                    <a:pt x="84" y="24"/>
                  </a:lnTo>
                  <a:lnTo>
                    <a:pt x="60" y="24"/>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54" name="Freeform 76"/>
            <p:cNvSpPr>
              <a:spLocks noChangeAspect="1"/>
            </p:cNvSpPr>
            <p:nvPr/>
          </p:nvSpPr>
          <p:spPr bwMode="auto">
            <a:xfrm>
              <a:off x="3946" y="1312"/>
              <a:ext cx="65" cy="53"/>
            </a:xfrm>
            <a:custGeom>
              <a:avLst/>
              <a:gdLst>
                <a:gd name="T0" fmla="*/ 76 w 60"/>
                <a:gd name="T1" fmla="*/ 15 h 48"/>
                <a:gd name="T2" fmla="*/ 76 w 60"/>
                <a:gd name="T3" fmla="*/ 0 h 48"/>
                <a:gd name="T4" fmla="*/ 0 w 60"/>
                <a:gd name="T5" fmla="*/ 49 h 48"/>
                <a:gd name="T6" fmla="*/ 0 w 60"/>
                <a:gd name="T7" fmla="*/ 65 h 48"/>
                <a:gd name="T8" fmla="*/ 76 w 60"/>
                <a:gd name="T9" fmla="*/ 15 h 48"/>
                <a:gd name="T10" fmla="*/ 0 60000 65536"/>
                <a:gd name="T11" fmla="*/ 0 60000 65536"/>
                <a:gd name="T12" fmla="*/ 0 60000 65536"/>
                <a:gd name="T13" fmla="*/ 0 60000 65536"/>
                <a:gd name="T14" fmla="*/ 0 60000 65536"/>
                <a:gd name="T15" fmla="*/ 0 w 60"/>
                <a:gd name="T16" fmla="*/ 0 h 48"/>
                <a:gd name="T17" fmla="*/ 60 w 60"/>
                <a:gd name="T18" fmla="*/ 48 h 48"/>
              </a:gdLst>
              <a:ahLst/>
              <a:cxnLst>
                <a:cxn ang="T10">
                  <a:pos x="T0" y="T1"/>
                </a:cxn>
                <a:cxn ang="T11">
                  <a:pos x="T2" y="T3"/>
                </a:cxn>
                <a:cxn ang="T12">
                  <a:pos x="T4" y="T5"/>
                </a:cxn>
                <a:cxn ang="T13">
                  <a:pos x="T6" y="T7"/>
                </a:cxn>
                <a:cxn ang="T14">
                  <a:pos x="T8" y="T9"/>
                </a:cxn>
              </a:cxnLst>
              <a:rect l="T15" t="T16" r="T17" b="T18"/>
              <a:pathLst>
                <a:path w="60" h="48">
                  <a:moveTo>
                    <a:pt x="60" y="12"/>
                  </a:moveTo>
                  <a:lnTo>
                    <a:pt x="60" y="0"/>
                  </a:lnTo>
                  <a:lnTo>
                    <a:pt x="0" y="36"/>
                  </a:lnTo>
                  <a:lnTo>
                    <a:pt x="0" y="48"/>
                  </a:lnTo>
                  <a:lnTo>
                    <a:pt x="60"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55" name="Freeform 77"/>
            <p:cNvSpPr>
              <a:spLocks noChangeAspect="1"/>
            </p:cNvSpPr>
            <p:nvPr/>
          </p:nvSpPr>
          <p:spPr bwMode="auto">
            <a:xfrm>
              <a:off x="3458" y="1418"/>
              <a:ext cx="158" cy="211"/>
            </a:xfrm>
            <a:custGeom>
              <a:avLst/>
              <a:gdLst>
                <a:gd name="T0" fmla="*/ 0 w 144"/>
                <a:gd name="T1" fmla="*/ 253 h 193"/>
                <a:gd name="T2" fmla="*/ 48 w 144"/>
                <a:gd name="T3" fmla="*/ 127 h 193"/>
                <a:gd name="T4" fmla="*/ 48 w 144"/>
                <a:gd name="T5" fmla="*/ 127 h 193"/>
                <a:gd name="T6" fmla="*/ 48 w 144"/>
                <a:gd name="T7" fmla="*/ 127 h 193"/>
                <a:gd name="T8" fmla="*/ 174 w 144"/>
                <a:gd name="T9" fmla="*/ 0 h 193"/>
                <a:gd name="T10" fmla="*/ 174 w 144"/>
                <a:gd name="T11" fmla="*/ 0 h 193"/>
                <a:gd name="T12" fmla="*/ 174 w 144"/>
                <a:gd name="T13" fmla="*/ 15 h 193"/>
                <a:gd name="T14" fmla="*/ 190 w 144"/>
                <a:gd name="T15" fmla="*/ 15 h 193"/>
                <a:gd name="T16" fmla="*/ 64 w 144"/>
                <a:gd name="T17" fmla="*/ 142 h 193"/>
                <a:gd name="T18" fmla="*/ 64 w 144"/>
                <a:gd name="T19" fmla="*/ 142 h 193"/>
                <a:gd name="T20" fmla="*/ 64 w 144"/>
                <a:gd name="T21" fmla="*/ 127 h 193"/>
                <a:gd name="T22" fmla="*/ 15 w 144"/>
                <a:gd name="T23" fmla="*/ 253 h 193"/>
                <a:gd name="T24" fmla="*/ 0 w 144"/>
                <a:gd name="T25" fmla="*/ 253 h 1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4"/>
                <a:gd name="T40" fmla="*/ 0 h 193"/>
                <a:gd name="T41" fmla="*/ 144 w 144"/>
                <a:gd name="T42" fmla="*/ 193 h 1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4" h="193">
                  <a:moveTo>
                    <a:pt x="0" y="193"/>
                  </a:moveTo>
                  <a:lnTo>
                    <a:pt x="36" y="97"/>
                  </a:lnTo>
                  <a:lnTo>
                    <a:pt x="132" y="0"/>
                  </a:lnTo>
                  <a:lnTo>
                    <a:pt x="132" y="12"/>
                  </a:lnTo>
                  <a:lnTo>
                    <a:pt x="144" y="12"/>
                  </a:lnTo>
                  <a:lnTo>
                    <a:pt x="48" y="109"/>
                  </a:lnTo>
                  <a:lnTo>
                    <a:pt x="48" y="97"/>
                  </a:lnTo>
                  <a:lnTo>
                    <a:pt x="12" y="193"/>
                  </a:lnTo>
                  <a:lnTo>
                    <a:pt x="0" y="19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56" name="Freeform 78"/>
            <p:cNvSpPr>
              <a:spLocks noChangeAspect="1"/>
            </p:cNvSpPr>
            <p:nvPr/>
          </p:nvSpPr>
          <p:spPr bwMode="auto">
            <a:xfrm>
              <a:off x="3603" y="1352"/>
              <a:ext cx="145" cy="79"/>
            </a:xfrm>
            <a:custGeom>
              <a:avLst/>
              <a:gdLst>
                <a:gd name="T0" fmla="*/ 0 w 132"/>
                <a:gd name="T1" fmla="*/ 79 h 72"/>
                <a:gd name="T2" fmla="*/ 175 w 132"/>
                <a:gd name="T3" fmla="*/ 0 h 72"/>
                <a:gd name="T4" fmla="*/ 175 w 132"/>
                <a:gd name="T5" fmla="*/ 0 h 72"/>
                <a:gd name="T6" fmla="*/ 175 w 132"/>
                <a:gd name="T7" fmla="*/ 15 h 72"/>
                <a:gd name="T8" fmla="*/ 175 w 132"/>
                <a:gd name="T9" fmla="*/ 15 h 72"/>
                <a:gd name="T10" fmla="*/ 0 w 132"/>
                <a:gd name="T11" fmla="*/ 95 h 72"/>
                <a:gd name="T12" fmla="*/ 0 w 132"/>
                <a:gd name="T13" fmla="*/ 79 h 72"/>
                <a:gd name="T14" fmla="*/ 0 60000 65536"/>
                <a:gd name="T15" fmla="*/ 0 60000 65536"/>
                <a:gd name="T16" fmla="*/ 0 60000 65536"/>
                <a:gd name="T17" fmla="*/ 0 60000 65536"/>
                <a:gd name="T18" fmla="*/ 0 60000 65536"/>
                <a:gd name="T19" fmla="*/ 0 60000 65536"/>
                <a:gd name="T20" fmla="*/ 0 60000 65536"/>
                <a:gd name="T21" fmla="*/ 0 w 132"/>
                <a:gd name="T22" fmla="*/ 0 h 72"/>
                <a:gd name="T23" fmla="*/ 132 w 132"/>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 h="72">
                  <a:moveTo>
                    <a:pt x="0" y="60"/>
                  </a:moveTo>
                  <a:lnTo>
                    <a:pt x="132" y="0"/>
                  </a:lnTo>
                  <a:lnTo>
                    <a:pt x="132" y="12"/>
                  </a:lnTo>
                  <a:lnTo>
                    <a:pt x="0" y="72"/>
                  </a:lnTo>
                  <a:lnTo>
                    <a:pt x="0" y="6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57" name="Freeform 79"/>
            <p:cNvSpPr>
              <a:spLocks noChangeAspect="1"/>
            </p:cNvSpPr>
            <p:nvPr/>
          </p:nvSpPr>
          <p:spPr bwMode="auto">
            <a:xfrm>
              <a:off x="3748" y="1325"/>
              <a:ext cx="198" cy="40"/>
            </a:xfrm>
            <a:custGeom>
              <a:avLst/>
              <a:gdLst>
                <a:gd name="T0" fmla="*/ 0 w 180"/>
                <a:gd name="T1" fmla="*/ 33 h 36"/>
                <a:gd name="T2" fmla="*/ 0 w 180"/>
                <a:gd name="T3" fmla="*/ 49 h 36"/>
                <a:gd name="T4" fmla="*/ 240 w 180"/>
                <a:gd name="T5" fmla="*/ 16 h 36"/>
                <a:gd name="T6" fmla="*/ 240 w 180"/>
                <a:gd name="T7" fmla="*/ 0 h 36"/>
                <a:gd name="T8" fmla="*/ 0 w 180"/>
                <a:gd name="T9" fmla="*/ 33 h 36"/>
                <a:gd name="T10" fmla="*/ 0 60000 65536"/>
                <a:gd name="T11" fmla="*/ 0 60000 65536"/>
                <a:gd name="T12" fmla="*/ 0 60000 65536"/>
                <a:gd name="T13" fmla="*/ 0 60000 65536"/>
                <a:gd name="T14" fmla="*/ 0 60000 65536"/>
                <a:gd name="T15" fmla="*/ 0 w 180"/>
                <a:gd name="T16" fmla="*/ 0 h 36"/>
                <a:gd name="T17" fmla="*/ 180 w 180"/>
                <a:gd name="T18" fmla="*/ 36 h 36"/>
              </a:gdLst>
              <a:ahLst/>
              <a:cxnLst>
                <a:cxn ang="T10">
                  <a:pos x="T0" y="T1"/>
                </a:cxn>
                <a:cxn ang="T11">
                  <a:pos x="T2" y="T3"/>
                </a:cxn>
                <a:cxn ang="T12">
                  <a:pos x="T4" y="T5"/>
                </a:cxn>
                <a:cxn ang="T13">
                  <a:pos x="T6" y="T7"/>
                </a:cxn>
                <a:cxn ang="T14">
                  <a:pos x="T8" y="T9"/>
                </a:cxn>
              </a:cxnLst>
              <a:rect l="T15" t="T16" r="T17" b="T18"/>
              <a:pathLst>
                <a:path w="180" h="36">
                  <a:moveTo>
                    <a:pt x="0" y="24"/>
                  </a:moveTo>
                  <a:lnTo>
                    <a:pt x="0" y="36"/>
                  </a:lnTo>
                  <a:lnTo>
                    <a:pt x="180" y="12"/>
                  </a:lnTo>
                  <a:lnTo>
                    <a:pt x="180" y="0"/>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58" name="Rectangle 80"/>
            <p:cNvSpPr>
              <a:spLocks noChangeAspect="1" noChangeArrowheads="1"/>
            </p:cNvSpPr>
            <p:nvPr/>
          </p:nvSpPr>
          <p:spPr bwMode="auto">
            <a:xfrm>
              <a:off x="2997" y="1483"/>
              <a:ext cx="446" cy="135"/>
            </a:xfrm>
            <a:prstGeom prst="rect">
              <a:avLst/>
            </a:prstGeom>
            <a:noFill/>
            <a:ln w="9525">
              <a:noFill/>
              <a:miter lim="800000"/>
              <a:headEnd/>
              <a:tailEnd/>
            </a:ln>
          </p:spPr>
          <p:txBody>
            <a:bodyPr wrap="none" lIns="0" tIns="0" rIns="0" bIns="0">
              <a:spAutoFit/>
            </a:bodyPr>
            <a:lstStyle/>
            <a:p>
              <a:r>
                <a:rPr lang="en-US" sz="1400" u="none">
                  <a:solidFill>
                    <a:srgbClr val="000000"/>
                  </a:solidFill>
                </a:rPr>
                <a:t>resume()</a:t>
              </a:r>
              <a:endParaRPr lang="en-US" sz="2000" b="1" u="none"/>
            </a:p>
          </p:txBody>
        </p:sp>
        <p:sp>
          <p:nvSpPr>
            <p:cNvPr id="183659" name="Rectangle 81"/>
            <p:cNvSpPr>
              <a:spLocks noChangeAspect="1" noChangeArrowheads="1"/>
            </p:cNvSpPr>
            <p:nvPr/>
          </p:nvSpPr>
          <p:spPr bwMode="auto">
            <a:xfrm>
              <a:off x="3853" y="1774"/>
              <a:ext cx="66"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660" name="Freeform 82"/>
            <p:cNvSpPr>
              <a:spLocks noChangeAspect="1"/>
            </p:cNvSpPr>
            <p:nvPr/>
          </p:nvSpPr>
          <p:spPr bwMode="auto">
            <a:xfrm>
              <a:off x="3814" y="1774"/>
              <a:ext cx="105" cy="54"/>
            </a:xfrm>
            <a:custGeom>
              <a:avLst/>
              <a:gdLst>
                <a:gd name="T0" fmla="*/ 110 w 96"/>
                <a:gd name="T1" fmla="*/ 66 h 49"/>
                <a:gd name="T2" fmla="*/ 126 w 96"/>
                <a:gd name="T3" fmla="*/ 50 h 49"/>
                <a:gd name="T4" fmla="*/ 47 w 96"/>
                <a:gd name="T5" fmla="*/ 0 h 49"/>
                <a:gd name="T6" fmla="*/ 47 w 96"/>
                <a:gd name="T7" fmla="*/ 0 h 49"/>
                <a:gd name="T8" fmla="*/ 0 w 96"/>
                <a:gd name="T9" fmla="*/ 15 h 49"/>
                <a:gd name="T10" fmla="*/ 31 w 96"/>
                <a:gd name="T11" fmla="*/ 15 h 49"/>
                <a:gd name="T12" fmla="*/ 110 w 96"/>
                <a:gd name="T13" fmla="*/ 66 h 49"/>
                <a:gd name="T14" fmla="*/ 0 60000 65536"/>
                <a:gd name="T15" fmla="*/ 0 60000 65536"/>
                <a:gd name="T16" fmla="*/ 0 60000 65536"/>
                <a:gd name="T17" fmla="*/ 0 60000 65536"/>
                <a:gd name="T18" fmla="*/ 0 60000 65536"/>
                <a:gd name="T19" fmla="*/ 0 60000 65536"/>
                <a:gd name="T20" fmla="*/ 0 60000 65536"/>
                <a:gd name="T21" fmla="*/ 0 w 96"/>
                <a:gd name="T22" fmla="*/ 0 h 49"/>
                <a:gd name="T23" fmla="*/ 96 w 96"/>
                <a:gd name="T24" fmla="*/ 49 h 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49">
                  <a:moveTo>
                    <a:pt x="84" y="49"/>
                  </a:moveTo>
                  <a:lnTo>
                    <a:pt x="96" y="37"/>
                  </a:lnTo>
                  <a:lnTo>
                    <a:pt x="36" y="0"/>
                  </a:lnTo>
                  <a:lnTo>
                    <a:pt x="0" y="12"/>
                  </a:lnTo>
                  <a:lnTo>
                    <a:pt x="24" y="12"/>
                  </a:lnTo>
                  <a:lnTo>
                    <a:pt x="84" y="49"/>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61" name="Freeform 83"/>
            <p:cNvSpPr>
              <a:spLocks noChangeAspect="1"/>
            </p:cNvSpPr>
            <p:nvPr/>
          </p:nvSpPr>
          <p:spPr bwMode="auto">
            <a:xfrm>
              <a:off x="3853" y="1748"/>
              <a:ext cx="66" cy="39"/>
            </a:xfrm>
            <a:custGeom>
              <a:avLst/>
              <a:gdLst>
                <a:gd name="T0" fmla="*/ 0 w 60"/>
                <a:gd name="T1" fmla="*/ 30 h 36"/>
                <a:gd name="T2" fmla="*/ 0 w 60"/>
                <a:gd name="T3" fmla="*/ 45 h 36"/>
                <a:gd name="T4" fmla="*/ 80 w 60"/>
                <a:gd name="T5" fmla="*/ 15 h 36"/>
                <a:gd name="T6" fmla="*/ 80 w 60"/>
                <a:gd name="T7" fmla="*/ 0 h 36"/>
                <a:gd name="T8" fmla="*/ 0 w 60"/>
                <a:gd name="T9" fmla="*/ 30 h 36"/>
                <a:gd name="T10" fmla="*/ 0 60000 65536"/>
                <a:gd name="T11" fmla="*/ 0 60000 65536"/>
                <a:gd name="T12" fmla="*/ 0 60000 65536"/>
                <a:gd name="T13" fmla="*/ 0 60000 65536"/>
                <a:gd name="T14" fmla="*/ 0 60000 65536"/>
                <a:gd name="T15" fmla="*/ 0 w 60"/>
                <a:gd name="T16" fmla="*/ 0 h 36"/>
                <a:gd name="T17" fmla="*/ 60 w 60"/>
                <a:gd name="T18" fmla="*/ 36 h 36"/>
              </a:gdLst>
              <a:ahLst/>
              <a:cxnLst>
                <a:cxn ang="T10">
                  <a:pos x="T0" y="T1"/>
                </a:cxn>
                <a:cxn ang="T11">
                  <a:pos x="T2" y="T3"/>
                </a:cxn>
                <a:cxn ang="T12">
                  <a:pos x="T4" y="T5"/>
                </a:cxn>
                <a:cxn ang="T13">
                  <a:pos x="T6" y="T7"/>
                </a:cxn>
                <a:cxn ang="T14">
                  <a:pos x="T8" y="T9"/>
                </a:cxn>
              </a:cxnLst>
              <a:rect l="T15" t="T16" r="T17" b="T18"/>
              <a:pathLst>
                <a:path w="60" h="36">
                  <a:moveTo>
                    <a:pt x="0" y="24"/>
                  </a:moveTo>
                  <a:lnTo>
                    <a:pt x="0" y="36"/>
                  </a:lnTo>
                  <a:lnTo>
                    <a:pt x="60" y="12"/>
                  </a:lnTo>
                  <a:lnTo>
                    <a:pt x="60" y="0"/>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62" name="Freeform 84"/>
            <p:cNvSpPr>
              <a:spLocks noChangeAspect="1"/>
            </p:cNvSpPr>
            <p:nvPr/>
          </p:nvSpPr>
          <p:spPr bwMode="auto">
            <a:xfrm>
              <a:off x="4209" y="1431"/>
              <a:ext cx="132" cy="251"/>
            </a:xfrm>
            <a:custGeom>
              <a:avLst/>
              <a:gdLst>
                <a:gd name="T0" fmla="*/ 160 w 120"/>
                <a:gd name="T1" fmla="*/ 0 h 229"/>
                <a:gd name="T2" fmla="*/ 129 w 120"/>
                <a:gd name="T3" fmla="*/ 160 h 229"/>
                <a:gd name="T4" fmla="*/ 129 w 120"/>
                <a:gd name="T5" fmla="*/ 175 h 229"/>
                <a:gd name="T6" fmla="*/ 129 w 120"/>
                <a:gd name="T7" fmla="*/ 175 h 229"/>
                <a:gd name="T8" fmla="*/ 15 w 120"/>
                <a:gd name="T9" fmla="*/ 301 h 229"/>
                <a:gd name="T10" fmla="*/ 15 w 120"/>
                <a:gd name="T11" fmla="*/ 301 h 229"/>
                <a:gd name="T12" fmla="*/ 0 w 120"/>
                <a:gd name="T13" fmla="*/ 286 h 229"/>
                <a:gd name="T14" fmla="*/ 0 w 120"/>
                <a:gd name="T15" fmla="*/ 286 h 229"/>
                <a:gd name="T16" fmla="*/ 111 w 120"/>
                <a:gd name="T17" fmla="*/ 160 h 229"/>
                <a:gd name="T18" fmla="*/ 111 w 120"/>
                <a:gd name="T19" fmla="*/ 160 h 229"/>
                <a:gd name="T20" fmla="*/ 111 w 120"/>
                <a:gd name="T21" fmla="*/ 160 h 229"/>
                <a:gd name="T22" fmla="*/ 144 w 120"/>
                <a:gd name="T23" fmla="*/ 0 h 229"/>
                <a:gd name="T24" fmla="*/ 160 w 120"/>
                <a:gd name="T25" fmla="*/ 0 h 2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0"/>
                <a:gd name="T40" fmla="*/ 0 h 229"/>
                <a:gd name="T41" fmla="*/ 120 w 120"/>
                <a:gd name="T42" fmla="*/ 229 h 2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0" h="229">
                  <a:moveTo>
                    <a:pt x="120" y="0"/>
                  </a:moveTo>
                  <a:lnTo>
                    <a:pt x="96" y="121"/>
                  </a:lnTo>
                  <a:lnTo>
                    <a:pt x="96" y="133"/>
                  </a:lnTo>
                  <a:lnTo>
                    <a:pt x="12" y="229"/>
                  </a:lnTo>
                  <a:lnTo>
                    <a:pt x="0" y="217"/>
                  </a:lnTo>
                  <a:lnTo>
                    <a:pt x="84" y="121"/>
                  </a:lnTo>
                  <a:lnTo>
                    <a:pt x="108" y="0"/>
                  </a:lnTo>
                  <a:lnTo>
                    <a:pt x="12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63" name="Freeform 85"/>
            <p:cNvSpPr>
              <a:spLocks noChangeAspect="1"/>
            </p:cNvSpPr>
            <p:nvPr/>
          </p:nvSpPr>
          <p:spPr bwMode="auto">
            <a:xfrm>
              <a:off x="4077" y="1669"/>
              <a:ext cx="145" cy="92"/>
            </a:xfrm>
            <a:custGeom>
              <a:avLst/>
              <a:gdLst>
                <a:gd name="T0" fmla="*/ 175 w 132"/>
                <a:gd name="T1" fmla="*/ 15 h 84"/>
                <a:gd name="T2" fmla="*/ 15 w 132"/>
                <a:gd name="T3" fmla="*/ 111 h 84"/>
                <a:gd name="T4" fmla="*/ 0 w 132"/>
                <a:gd name="T5" fmla="*/ 111 h 84"/>
                <a:gd name="T6" fmla="*/ 0 w 132"/>
                <a:gd name="T7" fmla="*/ 95 h 84"/>
                <a:gd name="T8" fmla="*/ 0 w 132"/>
                <a:gd name="T9" fmla="*/ 95 h 84"/>
                <a:gd name="T10" fmla="*/ 159 w 132"/>
                <a:gd name="T11" fmla="*/ 0 h 84"/>
                <a:gd name="T12" fmla="*/ 175 w 132"/>
                <a:gd name="T13" fmla="*/ 15 h 84"/>
                <a:gd name="T14" fmla="*/ 0 60000 65536"/>
                <a:gd name="T15" fmla="*/ 0 60000 65536"/>
                <a:gd name="T16" fmla="*/ 0 60000 65536"/>
                <a:gd name="T17" fmla="*/ 0 60000 65536"/>
                <a:gd name="T18" fmla="*/ 0 60000 65536"/>
                <a:gd name="T19" fmla="*/ 0 60000 65536"/>
                <a:gd name="T20" fmla="*/ 0 60000 65536"/>
                <a:gd name="T21" fmla="*/ 0 w 132"/>
                <a:gd name="T22" fmla="*/ 0 h 84"/>
                <a:gd name="T23" fmla="*/ 132 w 132"/>
                <a:gd name="T24" fmla="*/ 84 h 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 h="84">
                  <a:moveTo>
                    <a:pt x="132" y="12"/>
                  </a:moveTo>
                  <a:lnTo>
                    <a:pt x="12" y="84"/>
                  </a:lnTo>
                  <a:lnTo>
                    <a:pt x="0" y="84"/>
                  </a:lnTo>
                  <a:lnTo>
                    <a:pt x="0" y="72"/>
                  </a:lnTo>
                  <a:lnTo>
                    <a:pt x="120" y="0"/>
                  </a:lnTo>
                  <a:lnTo>
                    <a:pt x="132"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64" name="Freeform 86"/>
            <p:cNvSpPr>
              <a:spLocks noChangeAspect="1"/>
            </p:cNvSpPr>
            <p:nvPr/>
          </p:nvSpPr>
          <p:spPr bwMode="auto">
            <a:xfrm>
              <a:off x="3919" y="1748"/>
              <a:ext cx="158" cy="52"/>
            </a:xfrm>
            <a:custGeom>
              <a:avLst/>
              <a:gdLst>
                <a:gd name="T0" fmla="*/ 190 w 144"/>
                <a:gd name="T1" fmla="*/ 15 h 48"/>
                <a:gd name="T2" fmla="*/ 190 w 144"/>
                <a:gd name="T3" fmla="*/ 0 h 48"/>
                <a:gd name="T4" fmla="*/ 0 w 144"/>
                <a:gd name="T5" fmla="*/ 46 h 48"/>
                <a:gd name="T6" fmla="*/ 0 w 144"/>
                <a:gd name="T7" fmla="*/ 61 h 48"/>
                <a:gd name="T8" fmla="*/ 190 w 144"/>
                <a:gd name="T9" fmla="*/ 15 h 48"/>
                <a:gd name="T10" fmla="*/ 0 60000 65536"/>
                <a:gd name="T11" fmla="*/ 0 60000 65536"/>
                <a:gd name="T12" fmla="*/ 0 60000 65536"/>
                <a:gd name="T13" fmla="*/ 0 60000 65536"/>
                <a:gd name="T14" fmla="*/ 0 60000 65536"/>
                <a:gd name="T15" fmla="*/ 0 w 144"/>
                <a:gd name="T16" fmla="*/ 0 h 48"/>
                <a:gd name="T17" fmla="*/ 144 w 144"/>
                <a:gd name="T18" fmla="*/ 48 h 48"/>
              </a:gdLst>
              <a:ahLst/>
              <a:cxnLst>
                <a:cxn ang="T10">
                  <a:pos x="T0" y="T1"/>
                </a:cxn>
                <a:cxn ang="T11">
                  <a:pos x="T2" y="T3"/>
                </a:cxn>
                <a:cxn ang="T12">
                  <a:pos x="T4" y="T5"/>
                </a:cxn>
                <a:cxn ang="T13">
                  <a:pos x="T6" y="T7"/>
                </a:cxn>
                <a:cxn ang="T14">
                  <a:pos x="T8" y="T9"/>
                </a:cxn>
              </a:cxnLst>
              <a:rect l="T15" t="T16" r="T17" b="T18"/>
              <a:pathLst>
                <a:path w="144" h="48">
                  <a:moveTo>
                    <a:pt x="144" y="12"/>
                  </a:moveTo>
                  <a:lnTo>
                    <a:pt x="144" y="0"/>
                  </a:lnTo>
                  <a:lnTo>
                    <a:pt x="0" y="36"/>
                  </a:lnTo>
                  <a:lnTo>
                    <a:pt x="0" y="48"/>
                  </a:lnTo>
                  <a:lnTo>
                    <a:pt x="144"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65" name="Rectangle 87"/>
            <p:cNvSpPr>
              <a:spLocks noChangeAspect="1" noChangeArrowheads="1"/>
            </p:cNvSpPr>
            <p:nvPr/>
          </p:nvSpPr>
          <p:spPr bwMode="auto">
            <a:xfrm>
              <a:off x="4143" y="1842"/>
              <a:ext cx="496" cy="134"/>
            </a:xfrm>
            <a:prstGeom prst="rect">
              <a:avLst/>
            </a:prstGeom>
            <a:noFill/>
            <a:ln w="9525">
              <a:noFill/>
              <a:miter lim="800000"/>
              <a:headEnd/>
              <a:tailEnd/>
            </a:ln>
          </p:spPr>
          <p:txBody>
            <a:bodyPr wrap="none" lIns="0" tIns="0" rIns="0" bIns="0">
              <a:spAutoFit/>
            </a:bodyPr>
            <a:lstStyle/>
            <a:p>
              <a:r>
                <a:rPr lang="en-US" sz="1400" u="none">
                  <a:solidFill>
                    <a:srgbClr val="000000"/>
                  </a:solidFill>
                </a:rPr>
                <a:t>suspend()</a:t>
              </a:r>
              <a:endParaRPr lang="en-US" sz="2000" b="1" u="none"/>
            </a:p>
          </p:txBody>
        </p:sp>
        <p:sp>
          <p:nvSpPr>
            <p:cNvPr id="183666" name="Rectangle 88"/>
            <p:cNvSpPr>
              <a:spLocks noChangeAspect="1" noChangeArrowheads="1"/>
            </p:cNvSpPr>
            <p:nvPr/>
          </p:nvSpPr>
          <p:spPr bwMode="auto">
            <a:xfrm>
              <a:off x="4854" y="1220"/>
              <a:ext cx="53"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667" name="Freeform 89"/>
            <p:cNvSpPr>
              <a:spLocks noChangeAspect="1"/>
            </p:cNvSpPr>
            <p:nvPr/>
          </p:nvSpPr>
          <p:spPr bwMode="auto">
            <a:xfrm>
              <a:off x="4841" y="1220"/>
              <a:ext cx="66" cy="53"/>
            </a:xfrm>
            <a:custGeom>
              <a:avLst/>
              <a:gdLst>
                <a:gd name="T0" fmla="*/ 64 w 60"/>
                <a:gd name="T1" fmla="*/ 65 h 48"/>
                <a:gd name="T2" fmla="*/ 80 w 60"/>
                <a:gd name="T3" fmla="*/ 49 h 48"/>
                <a:gd name="T4" fmla="*/ 15 w 60"/>
                <a:gd name="T5" fmla="*/ 0 h 48"/>
                <a:gd name="T6" fmla="*/ 0 w 60"/>
                <a:gd name="T7" fmla="*/ 0 h 48"/>
                <a:gd name="T8" fmla="*/ 0 w 60"/>
                <a:gd name="T9" fmla="*/ 0 h 48"/>
                <a:gd name="T10" fmla="*/ 0 w 60"/>
                <a:gd name="T11" fmla="*/ 15 h 48"/>
                <a:gd name="T12" fmla="*/ 64 w 60"/>
                <a:gd name="T13" fmla="*/ 65 h 48"/>
                <a:gd name="T14" fmla="*/ 0 60000 65536"/>
                <a:gd name="T15" fmla="*/ 0 60000 65536"/>
                <a:gd name="T16" fmla="*/ 0 60000 65536"/>
                <a:gd name="T17" fmla="*/ 0 60000 65536"/>
                <a:gd name="T18" fmla="*/ 0 60000 65536"/>
                <a:gd name="T19" fmla="*/ 0 60000 65536"/>
                <a:gd name="T20" fmla="*/ 0 60000 65536"/>
                <a:gd name="T21" fmla="*/ 0 w 60"/>
                <a:gd name="T22" fmla="*/ 0 h 48"/>
                <a:gd name="T23" fmla="*/ 60 w 60"/>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48">
                  <a:moveTo>
                    <a:pt x="48" y="48"/>
                  </a:moveTo>
                  <a:lnTo>
                    <a:pt x="60" y="36"/>
                  </a:lnTo>
                  <a:lnTo>
                    <a:pt x="12" y="0"/>
                  </a:lnTo>
                  <a:lnTo>
                    <a:pt x="0" y="0"/>
                  </a:lnTo>
                  <a:lnTo>
                    <a:pt x="0" y="12"/>
                  </a:lnTo>
                  <a:lnTo>
                    <a:pt x="48" y="4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68" name="Freeform 90"/>
            <p:cNvSpPr>
              <a:spLocks noChangeAspect="1"/>
            </p:cNvSpPr>
            <p:nvPr/>
          </p:nvSpPr>
          <p:spPr bwMode="auto">
            <a:xfrm>
              <a:off x="4841" y="1180"/>
              <a:ext cx="66" cy="53"/>
            </a:xfrm>
            <a:custGeom>
              <a:avLst/>
              <a:gdLst>
                <a:gd name="T0" fmla="*/ 0 w 60"/>
                <a:gd name="T1" fmla="*/ 47 h 49"/>
                <a:gd name="T2" fmla="*/ 15 w 60"/>
                <a:gd name="T3" fmla="*/ 62 h 49"/>
                <a:gd name="T4" fmla="*/ 80 w 60"/>
                <a:gd name="T5" fmla="*/ 16 h 49"/>
                <a:gd name="T6" fmla="*/ 64 w 60"/>
                <a:gd name="T7" fmla="*/ 0 h 49"/>
                <a:gd name="T8" fmla="*/ 0 w 60"/>
                <a:gd name="T9" fmla="*/ 47 h 49"/>
                <a:gd name="T10" fmla="*/ 0 60000 65536"/>
                <a:gd name="T11" fmla="*/ 0 60000 65536"/>
                <a:gd name="T12" fmla="*/ 0 60000 65536"/>
                <a:gd name="T13" fmla="*/ 0 60000 65536"/>
                <a:gd name="T14" fmla="*/ 0 60000 65536"/>
                <a:gd name="T15" fmla="*/ 0 w 60"/>
                <a:gd name="T16" fmla="*/ 0 h 49"/>
                <a:gd name="T17" fmla="*/ 60 w 60"/>
                <a:gd name="T18" fmla="*/ 49 h 49"/>
              </a:gdLst>
              <a:ahLst/>
              <a:cxnLst>
                <a:cxn ang="T10">
                  <a:pos x="T0" y="T1"/>
                </a:cxn>
                <a:cxn ang="T11">
                  <a:pos x="T2" y="T3"/>
                </a:cxn>
                <a:cxn ang="T12">
                  <a:pos x="T4" y="T5"/>
                </a:cxn>
                <a:cxn ang="T13">
                  <a:pos x="T6" y="T7"/>
                </a:cxn>
                <a:cxn ang="T14">
                  <a:pos x="T8" y="T9"/>
                </a:cxn>
              </a:cxnLst>
              <a:rect l="T15" t="T16" r="T17" b="T18"/>
              <a:pathLst>
                <a:path w="60" h="49">
                  <a:moveTo>
                    <a:pt x="0" y="37"/>
                  </a:moveTo>
                  <a:lnTo>
                    <a:pt x="12" y="49"/>
                  </a:lnTo>
                  <a:lnTo>
                    <a:pt x="60" y="13"/>
                  </a:lnTo>
                  <a:lnTo>
                    <a:pt x="48" y="0"/>
                  </a:lnTo>
                  <a:lnTo>
                    <a:pt x="0" y="37"/>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69" name="Freeform 91"/>
            <p:cNvSpPr>
              <a:spLocks noChangeAspect="1"/>
            </p:cNvSpPr>
            <p:nvPr/>
          </p:nvSpPr>
          <p:spPr bwMode="auto">
            <a:xfrm>
              <a:off x="4644" y="876"/>
              <a:ext cx="487" cy="357"/>
            </a:xfrm>
            <a:custGeom>
              <a:avLst/>
              <a:gdLst>
                <a:gd name="T0" fmla="*/ 0 w 444"/>
                <a:gd name="T1" fmla="*/ 160 h 326"/>
                <a:gd name="T2" fmla="*/ 0 w 444"/>
                <a:gd name="T3" fmla="*/ 160 h 326"/>
                <a:gd name="T4" fmla="*/ 47 w 444"/>
                <a:gd name="T5" fmla="*/ 80 h 326"/>
                <a:gd name="T6" fmla="*/ 95 w 444"/>
                <a:gd name="T7" fmla="*/ 16 h 326"/>
                <a:gd name="T8" fmla="*/ 95 w 444"/>
                <a:gd name="T9" fmla="*/ 16 h 326"/>
                <a:gd name="T10" fmla="*/ 190 w 444"/>
                <a:gd name="T11" fmla="*/ 0 h 326"/>
                <a:gd name="T12" fmla="*/ 285 w 444"/>
                <a:gd name="T13" fmla="*/ 0 h 326"/>
                <a:gd name="T14" fmla="*/ 285 w 444"/>
                <a:gd name="T15" fmla="*/ 0 h 326"/>
                <a:gd name="T16" fmla="*/ 364 w 444"/>
                <a:gd name="T17" fmla="*/ 0 h 326"/>
                <a:gd name="T18" fmla="*/ 427 w 444"/>
                <a:gd name="T19" fmla="*/ 16 h 326"/>
                <a:gd name="T20" fmla="*/ 444 w 444"/>
                <a:gd name="T21" fmla="*/ 16 h 326"/>
                <a:gd name="T22" fmla="*/ 522 w 444"/>
                <a:gd name="T23" fmla="*/ 80 h 326"/>
                <a:gd name="T24" fmla="*/ 570 w 444"/>
                <a:gd name="T25" fmla="*/ 142 h 326"/>
                <a:gd name="T26" fmla="*/ 570 w 444"/>
                <a:gd name="T27" fmla="*/ 142 h 326"/>
                <a:gd name="T28" fmla="*/ 586 w 444"/>
                <a:gd name="T29" fmla="*/ 238 h 326"/>
                <a:gd name="T30" fmla="*/ 586 w 444"/>
                <a:gd name="T31" fmla="*/ 316 h 326"/>
                <a:gd name="T32" fmla="*/ 586 w 444"/>
                <a:gd name="T33" fmla="*/ 332 h 326"/>
                <a:gd name="T34" fmla="*/ 522 w 444"/>
                <a:gd name="T35" fmla="*/ 381 h 326"/>
                <a:gd name="T36" fmla="*/ 475 w 444"/>
                <a:gd name="T37" fmla="*/ 396 h 326"/>
                <a:gd name="T38" fmla="*/ 491 w 444"/>
                <a:gd name="T39" fmla="*/ 396 h 326"/>
                <a:gd name="T40" fmla="*/ 427 w 444"/>
                <a:gd name="T41" fmla="*/ 428 h 326"/>
                <a:gd name="T42" fmla="*/ 427 w 444"/>
                <a:gd name="T43" fmla="*/ 413 h 326"/>
                <a:gd name="T44" fmla="*/ 475 w 444"/>
                <a:gd name="T45" fmla="*/ 381 h 326"/>
                <a:gd name="T46" fmla="*/ 522 w 444"/>
                <a:gd name="T47" fmla="*/ 364 h 326"/>
                <a:gd name="T48" fmla="*/ 522 w 444"/>
                <a:gd name="T49" fmla="*/ 364 h 326"/>
                <a:gd name="T50" fmla="*/ 570 w 444"/>
                <a:gd name="T51" fmla="*/ 316 h 326"/>
                <a:gd name="T52" fmla="*/ 570 w 444"/>
                <a:gd name="T53" fmla="*/ 238 h 326"/>
                <a:gd name="T54" fmla="*/ 570 w 444"/>
                <a:gd name="T55" fmla="*/ 238 h 326"/>
                <a:gd name="T56" fmla="*/ 555 w 444"/>
                <a:gd name="T57" fmla="*/ 142 h 326"/>
                <a:gd name="T58" fmla="*/ 507 w 444"/>
                <a:gd name="T59" fmla="*/ 96 h 326"/>
                <a:gd name="T60" fmla="*/ 507 w 444"/>
                <a:gd name="T61" fmla="*/ 96 h 326"/>
                <a:gd name="T62" fmla="*/ 427 w 444"/>
                <a:gd name="T63" fmla="*/ 33 h 326"/>
                <a:gd name="T64" fmla="*/ 364 w 444"/>
                <a:gd name="T65" fmla="*/ 16 h 326"/>
                <a:gd name="T66" fmla="*/ 364 w 444"/>
                <a:gd name="T67" fmla="*/ 16 h 326"/>
                <a:gd name="T68" fmla="*/ 285 w 444"/>
                <a:gd name="T69" fmla="*/ 16 h 326"/>
                <a:gd name="T70" fmla="*/ 190 w 444"/>
                <a:gd name="T71" fmla="*/ 16 h 326"/>
                <a:gd name="T72" fmla="*/ 190 w 444"/>
                <a:gd name="T73" fmla="*/ 16 h 326"/>
                <a:gd name="T74" fmla="*/ 95 w 444"/>
                <a:gd name="T75" fmla="*/ 33 h 326"/>
                <a:gd name="T76" fmla="*/ 64 w 444"/>
                <a:gd name="T77" fmla="*/ 96 h 326"/>
                <a:gd name="T78" fmla="*/ 64 w 444"/>
                <a:gd name="T79" fmla="*/ 96 h 326"/>
                <a:gd name="T80" fmla="*/ 15 w 444"/>
                <a:gd name="T81" fmla="*/ 175 h 326"/>
                <a:gd name="T82" fmla="*/ 15 w 444"/>
                <a:gd name="T83" fmla="*/ 286 h 32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4"/>
                <a:gd name="T127" fmla="*/ 0 h 326"/>
                <a:gd name="T128" fmla="*/ 444 w 444"/>
                <a:gd name="T129" fmla="*/ 326 h 32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4" h="326">
                  <a:moveTo>
                    <a:pt x="0" y="217"/>
                  </a:moveTo>
                  <a:lnTo>
                    <a:pt x="0" y="121"/>
                  </a:lnTo>
                  <a:lnTo>
                    <a:pt x="36" y="61"/>
                  </a:lnTo>
                  <a:lnTo>
                    <a:pt x="72" y="13"/>
                  </a:lnTo>
                  <a:lnTo>
                    <a:pt x="144" y="0"/>
                  </a:lnTo>
                  <a:lnTo>
                    <a:pt x="216" y="0"/>
                  </a:lnTo>
                  <a:lnTo>
                    <a:pt x="276" y="0"/>
                  </a:lnTo>
                  <a:lnTo>
                    <a:pt x="324" y="13"/>
                  </a:lnTo>
                  <a:lnTo>
                    <a:pt x="336" y="13"/>
                  </a:lnTo>
                  <a:lnTo>
                    <a:pt x="396" y="61"/>
                  </a:lnTo>
                  <a:lnTo>
                    <a:pt x="432" y="109"/>
                  </a:lnTo>
                  <a:lnTo>
                    <a:pt x="444" y="181"/>
                  </a:lnTo>
                  <a:lnTo>
                    <a:pt x="444" y="241"/>
                  </a:lnTo>
                  <a:lnTo>
                    <a:pt x="444" y="253"/>
                  </a:lnTo>
                  <a:lnTo>
                    <a:pt x="408" y="290"/>
                  </a:lnTo>
                  <a:lnTo>
                    <a:pt x="396" y="290"/>
                  </a:lnTo>
                  <a:lnTo>
                    <a:pt x="360" y="302"/>
                  </a:lnTo>
                  <a:lnTo>
                    <a:pt x="372" y="302"/>
                  </a:lnTo>
                  <a:lnTo>
                    <a:pt x="336" y="326"/>
                  </a:lnTo>
                  <a:lnTo>
                    <a:pt x="324" y="326"/>
                  </a:lnTo>
                  <a:lnTo>
                    <a:pt x="324" y="314"/>
                  </a:lnTo>
                  <a:lnTo>
                    <a:pt x="360" y="290"/>
                  </a:lnTo>
                  <a:lnTo>
                    <a:pt x="396" y="277"/>
                  </a:lnTo>
                  <a:lnTo>
                    <a:pt x="432" y="241"/>
                  </a:lnTo>
                  <a:lnTo>
                    <a:pt x="432" y="181"/>
                  </a:lnTo>
                  <a:lnTo>
                    <a:pt x="420" y="109"/>
                  </a:lnTo>
                  <a:lnTo>
                    <a:pt x="420" y="121"/>
                  </a:lnTo>
                  <a:lnTo>
                    <a:pt x="384" y="73"/>
                  </a:lnTo>
                  <a:lnTo>
                    <a:pt x="324" y="25"/>
                  </a:lnTo>
                  <a:lnTo>
                    <a:pt x="276" y="13"/>
                  </a:lnTo>
                  <a:lnTo>
                    <a:pt x="216" y="13"/>
                  </a:lnTo>
                  <a:lnTo>
                    <a:pt x="144" y="13"/>
                  </a:lnTo>
                  <a:lnTo>
                    <a:pt x="72" y="25"/>
                  </a:lnTo>
                  <a:lnTo>
                    <a:pt x="84" y="25"/>
                  </a:lnTo>
                  <a:lnTo>
                    <a:pt x="48" y="73"/>
                  </a:lnTo>
                  <a:lnTo>
                    <a:pt x="12" y="133"/>
                  </a:lnTo>
                  <a:lnTo>
                    <a:pt x="12" y="121"/>
                  </a:lnTo>
                  <a:lnTo>
                    <a:pt x="12" y="217"/>
                  </a:lnTo>
                  <a:lnTo>
                    <a:pt x="0" y="217"/>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70" name="Freeform 92"/>
            <p:cNvSpPr>
              <a:spLocks noChangeAspect="1"/>
            </p:cNvSpPr>
            <p:nvPr/>
          </p:nvSpPr>
          <p:spPr bwMode="auto">
            <a:xfrm>
              <a:off x="4960" y="1220"/>
              <a:ext cx="39" cy="26"/>
            </a:xfrm>
            <a:custGeom>
              <a:avLst/>
              <a:gdLst>
                <a:gd name="T0" fmla="*/ 45 w 36"/>
                <a:gd name="T1" fmla="*/ 15 h 24"/>
                <a:gd name="T2" fmla="*/ 0 w 36"/>
                <a:gd name="T3" fmla="*/ 30 h 24"/>
                <a:gd name="T4" fmla="*/ 0 w 36"/>
                <a:gd name="T5" fmla="*/ 30 h 24"/>
                <a:gd name="T6" fmla="*/ 0 w 36"/>
                <a:gd name="T7" fmla="*/ 15 h 24"/>
                <a:gd name="T8" fmla="*/ 0 w 36"/>
                <a:gd name="T9" fmla="*/ 15 h 24"/>
                <a:gd name="T10" fmla="*/ 45 w 36"/>
                <a:gd name="T11" fmla="*/ 0 h 24"/>
                <a:gd name="T12" fmla="*/ 45 w 36"/>
                <a:gd name="T13" fmla="*/ 15 h 24"/>
                <a:gd name="T14" fmla="*/ 0 60000 65536"/>
                <a:gd name="T15" fmla="*/ 0 60000 65536"/>
                <a:gd name="T16" fmla="*/ 0 60000 65536"/>
                <a:gd name="T17" fmla="*/ 0 60000 65536"/>
                <a:gd name="T18" fmla="*/ 0 60000 65536"/>
                <a:gd name="T19" fmla="*/ 0 60000 65536"/>
                <a:gd name="T20" fmla="*/ 0 60000 65536"/>
                <a:gd name="T21" fmla="*/ 0 w 36"/>
                <a:gd name="T22" fmla="*/ 0 h 24"/>
                <a:gd name="T23" fmla="*/ 36 w 36"/>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24">
                  <a:moveTo>
                    <a:pt x="36" y="12"/>
                  </a:moveTo>
                  <a:lnTo>
                    <a:pt x="0" y="24"/>
                  </a:lnTo>
                  <a:lnTo>
                    <a:pt x="0" y="12"/>
                  </a:lnTo>
                  <a:lnTo>
                    <a:pt x="36" y="0"/>
                  </a:lnTo>
                  <a:lnTo>
                    <a:pt x="36"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71" name="Rectangle 93"/>
            <p:cNvSpPr>
              <a:spLocks noChangeAspect="1" noChangeArrowheads="1"/>
            </p:cNvSpPr>
            <p:nvPr/>
          </p:nvSpPr>
          <p:spPr bwMode="auto">
            <a:xfrm>
              <a:off x="4907" y="1233"/>
              <a:ext cx="53"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672" name="Rectangle 94"/>
            <p:cNvSpPr>
              <a:spLocks noChangeAspect="1" noChangeArrowheads="1"/>
            </p:cNvSpPr>
            <p:nvPr/>
          </p:nvSpPr>
          <p:spPr bwMode="auto">
            <a:xfrm>
              <a:off x="4854" y="1312"/>
              <a:ext cx="53"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673" name="Freeform 95"/>
            <p:cNvSpPr>
              <a:spLocks noChangeAspect="1"/>
            </p:cNvSpPr>
            <p:nvPr/>
          </p:nvSpPr>
          <p:spPr bwMode="auto">
            <a:xfrm>
              <a:off x="4841" y="1312"/>
              <a:ext cx="66" cy="40"/>
            </a:xfrm>
            <a:custGeom>
              <a:avLst/>
              <a:gdLst>
                <a:gd name="T0" fmla="*/ 80 w 60"/>
                <a:gd name="T1" fmla="*/ 49 h 36"/>
                <a:gd name="T2" fmla="*/ 80 w 60"/>
                <a:gd name="T3" fmla="*/ 33 h 36"/>
                <a:gd name="T4" fmla="*/ 15 w 60"/>
                <a:gd name="T5" fmla="*/ 0 h 36"/>
                <a:gd name="T6" fmla="*/ 0 w 60"/>
                <a:gd name="T7" fmla="*/ 0 h 36"/>
                <a:gd name="T8" fmla="*/ 0 w 60"/>
                <a:gd name="T9" fmla="*/ 0 h 36"/>
                <a:gd name="T10" fmla="*/ 15 w 60"/>
                <a:gd name="T11" fmla="*/ 16 h 36"/>
                <a:gd name="T12" fmla="*/ 80 w 60"/>
                <a:gd name="T13" fmla="*/ 49 h 36"/>
                <a:gd name="T14" fmla="*/ 0 60000 65536"/>
                <a:gd name="T15" fmla="*/ 0 60000 65536"/>
                <a:gd name="T16" fmla="*/ 0 60000 65536"/>
                <a:gd name="T17" fmla="*/ 0 60000 65536"/>
                <a:gd name="T18" fmla="*/ 0 60000 65536"/>
                <a:gd name="T19" fmla="*/ 0 60000 65536"/>
                <a:gd name="T20" fmla="*/ 0 60000 65536"/>
                <a:gd name="T21" fmla="*/ 0 w 60"/>
                <a:gd name="T22" fmla="*/ 0 h 36"/>
                <a:gd name="T23" fmla="*/ 60 w 6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36">
                  <a:moveTo>
                    <a:pt x="60" y="36"/>
                  </a:moveTo>
                  <a:lnTo>
                    <a:pt x="60" y="24"/>
                  </a:lnTo>
                  <a:lnTo>
                    <a:pt x="12" y="0"/>
                  </a:lnTo>
                  <a:lnTo>
                    <a:pt x="0" y="0"/>
                  </a:lnTo>
                  <a:lnTo>
                    <a:pt x="12" y="12"/>
                  </a:lnTo>
                  <a:lnTo>
                    <a:pt x="6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74" name="Freeform 96"/>
            <p:cNvSpPr>
              <a:spLocks noChangeAspect="1"/>
            </p:cNvSpPr>
            <p:nvPr/>
          </p:nvSpPr>
          <p:spPr bwMode="auto">
            <a:xfrm>
              <a:off x="4841" y="1273"/>
              <a:ext cx="66" cy="52"/>
            </a:xfrm>
            <a:custGeom>
              <a:avLst/>
              <a:gdLst>
                <a:gd name="T0" fmla="*/ 0 w 60"/>
                <a:gd name="T1" fmla="*/ 46 h 48"/>
                <a:gd name="T2" fmla="*/ 15 w 60"/>
                <a:gd name="T3" fmla="*/ 61 h 48"/>
                <a:gd name="T4" fmla="*/ 80 w 60"/>
                <a:gd name="T5" fmla="*/ 15 h 48"/>
                <a:gd name="T6" fmla="*/ 64 w 60"/>
                <a:gd name="T7" fmla="*/ 0 h 48"/>
                <a:gd name="T8" fmla="*/ 0 w 60"/>
                <a:gd name="T9" fmla="*/ 46 h 48"/>
                <a:gd name="T10" fmla="*/ 0 60000 65536"/>
                <a:gd name="T11" fmla="*/ 0 60000 65536"/>
                <a:gd name="T12" fmla="*/ 0 60000 65536"/>
                <a:gd name="T13" fmla="*/ 0 60000 65536"/>
                <a:gd name="T14" fmla="*/ 0 60000 65536"/>
                <a:gd name="T15" fmla="*/ 0 w 60"/>
                <a:gd name="T16" fmla="*/ 0 h 48"/>
                <a:gd name="T17" fmla="*/ 60 w 60"/>
                <a:gd name="T18" fmla="*/ 48 h 48"/>
              </a:gdLst>
              <a:ahLst/>
              <a:cxnLst>
                <a:cxn ang="T10">
                  <a:pos x="T0" y="T1"/>
                </a:cxn>
                <a:cxn ang="T11">
                  <a:pos x="T2" y="T3"/>
                </a:cxn>
                <a:cxn ang="T12">
                  <a:pos x="T4" y="T5"/>
                </a:cxn>
                <a:cxn ang="T13">
                  <a:pos x="T6" y="T7"/>
                </a:cxn>
                <a:cxn ang="T14">
                  <a:pos x="T8" y="T9"/>
                </a:cxn>
              </a:cxnLst>
              <a:rect l="T15" t="T16" r="T17" b="T18"/>
              <a:pathLst>
                <a:path w="60" h="48">
                  <a:moveTo>
                    <a:pt x="0" y="36"/>
                  </a:moveTo>
                  <a:lnTo>
                    <a:pt x="12" y="48"/>
                  </a:lnTo>
                  <a:lnTo>
                    <a:pt x="60" y="12"/>
                  </a:lnTo>
                  <a:lnTo>
                    <a:pt x="48" y="0"/>
                  </a:lnTo>
                  <a:lnTo>
                    <a:pt x="0" y="3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75" name="Freeform 97"/>
            <p:cNvSpPr>
              <a:spLocks noChangeAspect="1"/>
            </p:cNvSpPr>
            <p:nvPr/>
          </p:nvSpPr>
          <p:spPr bwMode="auto">
            <a:xfrm>
              <a:off x="4644" y="1339"/>
              <a:ext cx="487" cy="356"/>
            </a:xfrm>
            <a:custGeom>
              <a:avLst/>
              <a:gdLst>
                <a:gd name="T0" fmla="*/ 15 w 444"/>
                <a:gd name="T1" fmla="*/ 253 h 325"/>
                <a:gd name="T2" fmla="*/ 15 w 444"/>
                <a:gd name="T3" fmla="*/ 253 h 325"/>
                <a:gd name="T4" fmla="*/ 64 w 444"/>
                <a:gd name="T5" fmla="*/ 332 h 325"/>
                <a:gd name="T6" fmla="*/ 111 w 444"/>
                <a:gd name="T7" fmla="*/ 395 h 325"/>
                <a:gd name="T8" fmla="*/ 95 w 444"/>
                <a:gd name="T9" fmla="*/ 395 h 325"/>
                <a:gd name="T10" fmla="*/ 190 w 444"/>
                <a:gd name="T11" fmla="*/ 412 h 325"/>
                <a:gd name="T12" fmla="*/ 285 w 444"/>
                <a:gd name="T13" fmla="*/ 412 h 325"/>
                <a:gd name="T14" fmla="*/ 285 w 444"/>
                <a:gd name="T15" fmla="*/ 412 h 325"/>
                <a:gd name="T16" fmla="*/ 364 w 444"/>
                <a:gd name="T17" fmla="*/ 412 h 325"/>
                <a:gd name="T18" fmla="*/ 427 w 444"/>
                <a:gd name="T19" fmla="*/ 395 h 325"/>
                <a:gd name="T20" fmla="*/ 427 w 444"/>
                <a:gd name="T21" fmla="*/ 395 h 325"/>
                <a:gd name="T22" fmla="*/ 507 w 444"/>
                <a:gd name="T23" fmla="*/ 332 h 325"/>
                <a:gd name="T24" fmla="*/ 555 w 444"/>
                <a:gd name="T25" fmla="*/ 253 h 325"/>
                <a:gd name="T26" fmla="*/ 555 w 444"/>
                <a:gd name="T27" fmla="*/ 253 h 325"/>
                <a:gd name="T28" fmla="*/ 570 w 444"/>
                <a:gd name="T29" fmla="*/ 174 h 325"/>
                <a:gd name="T30" fmla="*/ 570 w 444"/>
                <a:gd name="T31" fmla="*/ 79 h 325"/>
                <a:gd name="T32" fmla="*/ 570 w 444"/>
                <a:gd name="T33" fmla="*/ 95 h 325"/>
                <a:gd name="T34" fmla="*/ 522 w 444"/>
                <a:gd name="T35" fmla="*/ 64 h 325"/>
                <a:gd name="T36" fmla="*/ 475 w 444"/>
                <a:gd name="T37" fmla="*/ 47 h 325"/>
                <a:gd name="T38" fmla="*/ 475 w 444"/>
                <a:gd name="T39" fmla="*/ 47 h 325"/>
                <a:gd name="T40" fmla="*/ 427 w 444"/>
                <a:gd name="T41" fmla="*/ 15 h 325"/>
                <a:gd name="T42" fmla="*/ 444 w 444"/>
                <a:gd name="T43" fmla="*/ 0 h 325"/>
                <a:gd name="T44" fmla="*/ 491 w 444"/>
                <a:gd name="T45" fmla="*/ 31 h 325"/>
                <a:gd name="T46" fmla="*/ 522 w 444"/>
                <a:gd name="T47" fmla="*/ 47 h 325"/>
                <a:gd name="T48" fmla="*/ 539 w 444"/>
                <a:gd name="T49" fmla="*/ 47 h 325"/>
                <a:gd name="T50" fmla="*/ 586 w 444"/>
                <a:gd name="T51" fmla="*/ 79 h 325"/>
                <a:gd name="T52" fmla="*/ 586 w 444"/>
                <a:gd name="T53" fmla="*/ 174 h 325"/>
                <a:gd name="T54" fmla="*/ 586 w 444"/>
                <a:gd name="T55" fmla="*/ 174 h 325"/>
                <a:gd name="T56" fmla="*/ 570 w 444"/>
                <a:gd name="T57" fmla="*/ 253 h 325"/>
                <a:gd name="T58" fmla="*/ 522 w 444"/>
                <a:gd name="T59" fmla="*/ 348 h 325"/>
                <a:gd name="T60" fmla="*/ 522 w 444"/>
                <a:gd name="T61" fmla="*/ 348 h 325"/>
                <a:gd name="T62" fmla="*/ 444 w 444"/>
                <a:gd name="T63" fmla="*/ 412 h 325"/>
                <a:gd name="T64" fmla="*/ 364 w 444"/>
                <a:gd name="T65" fmla="*/ 427 h 325"/>
                <a:gd name="T66" fmla="*/ 364 w 444"/>
                <a:gd name="T67" fmla="*/ 427 h 325"/>
                <a:gd name="T68" fmla="*/ 285 w 444"/>
                <a:gd name="T69" fmla="*/ 427 h 325"/>
                <a:gd name="T70" fmla="*/ 190 w 444"/>
                <a:gd name="T71" fmla="*/ 427 h 325"/>
                <a:gd name="T72" fmla="*/ 190 w 444"/>
                <a:gd name="T73" fmla="*/ 427 h 325"/>
                <a:gd name="T74" fmla="*/ 95 w 444"/>
                <a:gd name="T75" fmla="*/ 412 h 325"/>
                <a:gd name="T76" fmla="*/ 47 w 444"/>
                <a:gd name="T77" fmla="*/ 348 h 325"/>
                <a:gd name="T78" fmla="*/ 47 w 444"/>
                <a:gd name="T79" fmla="*/ 348 h 325"/>
                <a:gd name="T80" fmla="*/ 0 w 444"/>
                <a:gd name="T81" fmla="*/ 269 h 325"/>
                <a:gd name="T82" fmla="*/ 0 w 444"/>
                <a:gd name="T83" fmla="*/ 126 h 3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4"/>
                <a:gd name="T127" fmla="*/ 0 h 325"/>
                <a:gd name="T128" fmla="*/ 444 w 444"/>
                <a:gd name="T129" fmla="*/ 325 h 3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4" h="325">
                  <a:moveTo>
                    <a:pt x="12" y="96"/>
                  </a:moveTo>
                  <a:lnTo>
                    <a:pt x="12" y="193"/>
                  </a:lnTo>
                  <a:lnTo>
                    <a:pt x="48" y="253"/>
                  </a:lnTo>
                  <a:lnTo>
                    <a:pt x="84" y="301"/>
                  </a:lnTo>
                  <a:lnTo>
                    <a:pt x="72" y="301"/>
                  </a:lnTo>
                  <a:lnTo>
                    <a:pt x="144" y="313"/>
                  </a:lnTo>
                  <a:lnTo>
                    <a:pt x="216" y="313"/>
                  </a:lnTo>
                  <a:lnTo>
                    <a:pt x="276" y="313"/>
                  </a:lnTo>
                  <a:lnTo>
                    <a:pt x="324" y="301"/>
                  </a:lnTo>
                  <a:lnTo>
                    <a:pt x="384" y="253"/>
                  </a:lnTo>
                  <a:lnTo>
                    <a:pt x="420" y="193"/>
                  </a:lnTo>
                  <a:lnTo>
                    <a:pt x="432" y="132"/>
                  </a:lnTo>
                  <a:lnTo>
                    <a:pt x="432" y="60"/>
                  </a:lnTo>
                  <a:lnTo>
                    <a:pt x="432" y="72"/>
                  </a:lnTo>
                  <a:lnTo>
                    <a:pt x="396" y="48"/>
                  </a:lnTo>
                  <a:lnTo>
                    <a:pt x="360" y="36"/>
                  </a:lnTo>
                  <a:lnTo>
                    <a:pt x="324" y="12"/>
                  </a:lnTo>
                  <a:lnTo>
                    <a:pt x="324" y="0"/>
                  </a:lnTo>
                  <a:lnTo>
                    <a:pt x="336" y="0"/>
                  </a:lnTo>
                  <a:lnTo>
                    <a:pt x="372" y="24"/>
                  </a:lnTo>
                  <a:lnTo>
                    <a:pt x="360" y="24"/>
                  </a:lnTo>
                  <a:lnTo>
                    <a:pt x="396" y="36"/>
                  </a:lnTo>
                  <a:lnTo>
                    <a:pt x="408" y="36"/>
                  </a:lnTo>
                  <a:lnTo>
                    <a:pt x="444" y="60"/>
                  </a:lnTo>
                  <a:lnTo>
                    <a:pt x="444" y="132"/>
                  </a:lnTo>
                  <a:lnTo>
                    <a:pt x="432" y="193"/>
                  </a:lnTo>
                  <a:lnTo>
                    <a:pt x="432" y="205"/>
                  </a:lnTo>
                  <a:lnTo>
                    <a:pt x="396" y="265"/>
                  </a:lnTo>
                  <a:lnTo>
                    <a:pt x="336" y="313"/>
                  </a:lnTo>
                  <a:lnTo>
                    <a:pt x="324" y="313"/>
                  </a:lnTo>
                  <a:lnTo>
                    <a:pt x="276" y="325"/>
                  </a:lnTo>
                  <a:lnTo>
                    <a:pt x="216" y="325"/>
                  </a:lnTo>
                  <a:lnTo>
                    <a:pt x="144" y="325"/>
                  </a:lnTo>
                  <a:lnTo>
                    <a:pt x="72" y="313"/>
                  </a:lnTo>
                  <a:lnTo>
                    <a:pt x="36" y="265"/>
                  </a:lnTo>
                  <a:lnTo>
                    <a:pt x="0" y="205"/>
                  </a:lnTo>
                  <a:lnTo>
                    <a:pt x="0" y="193"/>
                  </a:lnTo>
                  <a:lnTo>
                    <a:pt x="0" y="96"/>
                  </a:lnTo>
                  <a:lnTo>
                    <a:pt x="12" y="9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76" name="Freeform 98"/>
            <p:cNvSpPr>
              <a:spLocks noChangeAspect="1"/>
            </p:cNvSpPr>
            <p:nvPr/>
          </p:nvSpPr>
          <p:spPr bwMode="auto">
            <a:xfrm>
              <a:off x="4960" y="1325"/>
              <a:ext cx="39" cy="27"/>
            </a:xfrm>
            <a:custGeom>
              <a:avLst/>
              <a:gdLst>
                <a:gd name="T0" fmla="*/ 45 w 36"/>
                <a:gd name="T1" fmla="*/ 34 h 24"/>
                <a:gd name="T2" fmla="*/ 0 w 36"/>
                <a:gd name="T3" fmla="*/ 18 h 24"/>
                <a:gd name="T4" fmla="*/ 0 w 36"/>
                <a:gd name="T5" fmla="*/ 18 h 24"/>
                <a:gd name="T6" fmla="*/ 0 w 36"/>
                <a:gd name="T7" fmla="*/ 0 h 24"/>
                <a:gd name="T8" fmla="*/ 0 w 36"/>
                <a:gd name="T9" fmla="*/ 0 h 24"/>
                <a:gd name="T10" fmla="*/ 45 w 36"/>
                <a:gd name="T11" fmla="*/ 18 h 24"/>
                <a:gd name="T12" fmla="*/ 45 w 36"/>
                <a:gd name="T13" fmla="*/ 34 h 24"/>
                <a:gd name="T14" fmla="*/ 0 60000 65536"/>
                <a:gd name="T15" fmla="*/ 0 60000 65536"/>
                <a:gd name="T16" fmla="*/ 0 60000 65536"/>
                <a:gd name="T17" fmla="*/ 0 60000 65536"/>
                <a:gd name="T18" fmla="*/ 0 60000 65536"/>
                <a:gd name="T19" fmla="*/ 0 60000 65536"/>
                <a:gd name="T20" fmla="*/ 0 60000 65536"/>
                <a:gd name="T21" fmla="*/ 0 w 36"/>
                <a:gd name="T22" fmla="*/ 0 h 24"/>
                <a:gd name="T23" fmla="*/ 36 w 36"/>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24">
                  <a:moveTo>
                    <a:pt x="36" y="24"/>
                  </a:moveTo>
                  <a:lnTo>
                    <a:pt x="0" y="12"/>
                  </a:lnTo>
                  <a:lnTo>
                    <a:pt x="0" y="0"/>
                  </a:lnTo>
                  <a:lnTo>
                    <a:pt x="36" y="12"/>
                  </a:lnTo>
                  <a:lnTo>
                    <a:pt x="36"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677" name="Rectangle 99"/>
            <p:cNvSpPr>
              <a:spLocks noChangeAspect="1" noChangeArrowheads="1"/>
            </p:cNvSpPr>
            <p:nvPr/>
          </p:nvSpPr>
          <p:spPr bwMode="auto">
            <a:xfrm>
              <a:off x="4907" y="1325"/>
              <a:ext cx="53" cy="1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678" name="Rectangle 100"/>
            <p:cNvSpPr>
              <a:spLocks noChangeAspect="1" noChangeArrowheads="1"/>
            </p:cNvSpPr>
            <p:nvPr/>
          </p:nvSpPr>
          <p:spPr bwMode="auto">
            <a:xfrm>
              <a:off x="5012" y="1669"/>
              <a:ext cx="529" cy="134"/>
            </a:xfrm>
            <a:prstGeom prst="rect">
              <a:avLst/>
            </a:prstGeom>
            <a:noFill/>
            <a:ln w="9525">
              <a:noFill/>
              <a:miter lim="800000"/>
              <a:headEnd/>
              <a:tailEnd/>
            </a:ln>
          </p:spPr>
          <p:txBody>
            <a:bodyPr wrap="none" lIns="0" tIns="0" rIns="0" bIns="0">
              <a:spAutoFit/>
            </a:bodyPr>
            <a:lstStyle/>
            <a:p>
              <a:r>
                <a:rPr lang="en-US" sz="1400" u="none">
                  <a:solidFill>
                    <a:srgbClr val="000000"/>
                  </a:solidFill>
                </a:rPr>
                <a:t>EXECUTE</a:t>
              </a:r>
              <a:endParaRPr lang="en-US" sz="2000" b="1" u="none"/>
            </a:p>
          </p:txBody>
        </p:sp>
        <p:sp>
          <p:nvSpPr>
            <p:cNvPr id="183679" name="Rectangle 101"/>
            <p:cNvSpPr>
              <a:spLocks noChangeAspect="1" noChangeArrowheads="1"/>
            </p:cNvSpPr>
            <p:nvPr/>
          </p:nvSpPr>
          <p:spPr bwMode="auto">
            <a:xfrm>
              <a:off x="4841" y="1800"/>
              <a:ext cx="849" cy="135"/>
            </a:xfrm>
            <a:prstGeom prst="rect">
              <a:avLst/>
            </a:prstGeom>
            <a:noFill/>
            <a:ln w="9525">
              <a:noFill/>
              <a:miter lim="800000"/>
              <a:headEnd/>
              <a:tailEnd/>
            </a:ln>
          </p:spPr>
          <p:txBody>
            <a:bodyPr wrap="none" lIns="0" tIns="0" rIns="0" bIns="0">
              <a:spAutoFit/>
            </a:bodyPr>
            <a:lstStyle/>
            <a:p>
              <a:r>
                <a:rPr lang="en-US" sz="1400" u="none">
                  <a:solidFill>
                    <a:srgbClr val="000000"/>
                  </a:solidFill>
                </a:rPr>
                <a:t>run_component()</a:t>
              </a:r>
              <a:endParaRPr lang="en-US" sz="2000" b="1" u="none"/>
            </a:p>
          </p:txBody>
        </p:sp>
        <p:sp>
          <p:nvSpPr>
            <p:cNvPr id="183680" name="Rectangle 102"/>
            <p:cNvSpPr>
              <a:spLocks noChangeAspect="1" noChangeArrowheads="1"/>
            </p:cNvSpPr>
            <p:nvPr/>
          </p:nvSpPr>
          <p:spPr bwMode="auto">
            <a:xfrm>
              <a:off x="4130" y="1735"/>
              <a:ext cx="543" cy="133"/>
            </a:xfrm>
            <a:prstGeom prst="rect">
              <a:avLst/>
            </a:prstGeom>
            <a:noFill/>
            <a:ln w="9525">
              <a:noFill/>
              <a:miter lim="800000"/>
              <a:headEnd/>
              <a:tailEnd/>
            </a:ln>
          </p:spPr>
          <p:txBody>
            <a:bodyPr wrap="none" lIns="0" tIns="0" rIns="0" bIns="0">
              <a:spAutoFit/>
            </a:bodyPr>
            <a:lstStyle/>
            <a:p>
              <a:r>
                <a:rPr lang="en-US" sz="1400" u="none">
                  <a:solidFill>
                    <a:srgbClr val="000000"/>
                  </a:solidFill>
                </a:rPr>
                <a:t>SUSPEND</a:t>
              </a:r>
              <a:endParaRPr lang="en-US" sz="2000" b="1" u="none"/>
            </a:p>
          </p:txBody>
        </p:sp>
        <p:sp>
          <p:nvSpPr>
            <p:cNvPr id="183681" name="Rectangle 103"/>
            <p:cNvSpPr>
              <a:spLocks noChangeAspect="1" noChangeArrowheads="1"/>
            </p:cNvSpPr>
            <p:nvPr/>
          </p:nvSpPr>
          <p:spPr bwMode="auto">
            <a:xfrm>
              <a:off x="2984" y="1379"/>
              <a:ext cx="480" cy="134"/>
            </a:xfrm>
            <a:prstGeom prst="rect">
              <a:avLst/>
            </a:prstGeom>
            <a:noFill/>
            <a:ln w="9525">
              <a:noFill/>
              <a:miter lim="800000"/>
              <a:headEnd/>
              <a:tailEnd/>
            </a:ln>
          </p:spPr>
          <p:txBody>
            <a:bodyPr wrap="none" lIns="0" tIns="0" rIns="0" bIns="0">
              <a:spAutoFit/>
            </a:bodyPr>
            <a:lstStyle/>
            <a:p>
              <a:r>
                <a:rPr lang="en-US" sz="1400" u="none">
                  <a:solidFill>
                    <a:srgbClr val="000000"/>
                  </a:solidFill>
                </a:rPr>
                <a:t>RESUME</a:t>
              </a:r>
              <a:endParaRPr lang="en-US" sz="2000" b="1" u="none"/>
            </a:p>
          </p:txBody>
        </p:sp>
        <p:sp>
          <p:nvSpPr>
            <p:cNvPr id="183682" name="Rectangle 104"/>
            <p:cNvSpPr>
              <a:spLocks noChangeAspect="1" noChangeArrowheads="1"/>
            </p:cNvSpPr>
            <p:nvPr/>
          </p:nvSpPr>
          <p:spPr bwMode="auto">
            <a:xfrm>
              <a:off x="2786" y="1035"/>
              <a:ext cx="647" cy="134"/>
            </a:xfrm>
            <a:prstGeom prst="rect">
              <a:avLst/>
            </a:prstGeom>
            <a:noFill/>
            <a:ln w="9525">
              <a:noFill/>
              <a:miter lim="800000"/>
              <a:headEnd/>
              <a:tailEnd/>
            </a:ln>
          </p:spPr>
          <p:txBody>
            <a:bodyPr wrap="none" lIns="0" tIns="0" rIns="0" bIns="0">
              <a:spAutoFit/>
            </a:bodyPr>
            <a:lstStyle/>
            <a:p>
              <a:r>
                <a:rPr lang="en-US" sz="1400" u="none">
                  <a:solidFill>
                    <a:srgbClr val="000000"/>
                  </a:solidFill>
                </a:rPr>
                <a:t>TERMINATE</a:t>
              </a:r>
              <a:endParaRPr lang="en-US" sz="2000" b="1" u="none"/>
            </a:p>
          </p:txBody>
        </p:sp>
        <p:sp>
          <p:nvSpPr>
            <p:cNvPr id="183683" name="Rectangle 105"/>
            <p:cNvSpPr>
              <a:spLocks noChangeAspect="1" noChangeArrowheads="1"/>
            </p:cNvSpPr>
            <p:nvPr/>
          </p:nvSpPr>
          <p:spPr bwMode="auto">
            <a:xfrm>
              <a:off x="1865" y="1538"/>
              <a:ext cx="646" cy="134"/>
            </a:xfrm>
            <a:prstGeom prst="rect">
              <a:avLst/>
            </a:prstGeom>
            <a:noFill/>
            <a:ln w="9525">
              <a:noFill/>
              <a:miter lim="800000"/>
              <a:headEnd/>
              <a:tailEnd/>
            </a:ln>
          </p:spPr>
          <p:txBody>
            <a:bodyPr wrap="none" lIns="0" tIns="0" rIns="0" bIns="0">
              <a:spAutoFit/>
            </a:bodyPr>
            <a:lstStyle/>
            <a:p>
              <a:r>
                <a:rPr lang="en-US" sz="1400" u="none">
                  <a:solidFill>
                    <a:srgbClr val="000000"/>
                  </a:solidFill>
                </a:rPr>
                <a:t>TERMINATE</a:t>
              </a:r>
              <a:endParaRPr lang="en-US" sz="2000" b="1" u="none"/>
            </a:p>
          </p:txBody>
        </p:sp>
        <p:sp>
          <p:nvSpPr>
            <p:cNvPr id="183684" name="Text Box 106"/>
            <p:cNvSpPr txBox="1">
              <a:spLocks noChangeArrowheads="1"/>
            </p:cNvSpPr>
            <p:nvPr/>
          </p:nvSpPr>
          <p:spPr bwMode="auto">
            <a:xfrm>
              <a:off x="2398" y="505"/>
              <a:ext cx="2329" cy="250"/>
            </a:xfrm>
            <a:prstGeom prst="rect">
              <a:avLst/>
            </a:prstGeom>
            <a:noFill/>
            <a:ln w="12700">
              <a:noFill/>
              <a:miter lim="800000"/>
              <a:headEnd/>
              <a:tailEnd/>
            </a:ln>
          </p:spPr>
          <p:txBody>
            <a:bodyPr>
              <a:spAutoFit/>
            </a:bodyPr>
            <a:lstStyle/>
            <a:p>
              <a:r>
                <a:rPr lang="en-US" sz="2000" b="1" u="none"/>
                <a:t>Reconfiguration State Chart</a:t>
              </a:r>
            </a:p>
          </p:txBody>
        </p:sp>
      </p:grpSp>
      <p:grpSp>
        <p:nvGrpSpPr>
          <p:cNvPr id="3" name="Group 107"/>
          <p:cNvGrpSpPr>
            <a:grpSpLocks/>
          </p:cNvGrpSpPr>
          <p:nvPr/>
        </p:nvGrpSpPr>
        <p:grpSpPr bwMode="auto">
          <a:xfrm>
            <a:off x="574675" y="3636963"/>
            <a:ext cx="3802063" cy="3181350"/>
            <a:chOff x="362" y="2291"/>
            <a:chExt cx="2395" cy="2004"/>
          </a:xfrm>
        </p:grpSpPr>
        <p:sp>
          <p:nvSpPr>
            <p:cNvPr id="183458" name="Rectangle 108"/>
            <p:cNvSpPr>
              <a:spLocks noChangeArrowheads="1"/>
            </p:cNvSpPr>
            <p:nvPr/>
          </p:nvSpPr>
          <p:spPr bwMode="auto">
            <a:xfrm>
              <a:off x="1694" y="4155"/>
              <a:ext cx="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59" name="Rectangle 109"/>
            <p:cNvSpPr>
              <a:spLocks noChangeArrowheads="1"/>
            </p:cNvSpPr>
            <p:nvPr/>
          </p:nvSpPr>
          <p:spPr bwMode="auto">
            <a:xfrm>
              <a:off x="1425" y="4257"/>
              <a:ext cx="39" cy="1"/>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83460" name="Rectangle 110"/>
            <p:cNvSpPr>
              <a:spLocks noChangeArrowheads="1"/>
            </p:cNvSpPr>
            <p:nvPr/>
          </p:nvSpPr>
          <p:spPr bwMode="auto">
            <a:xfrm>
              <a:off x="864" y="2392"/>
              <a:ext cx="1536" cy="344"/>
            </a:xfrm>
            <a:prstGeom prst="rect">
              <a:avLst/>
            </a:prstGeom>
            <a:solidFill>
              <a:schemeClr val="accent1"/>
            </a:solidFill>
            <a:ln w="12700">
              <a:solidFill>
                <a:schemeClr val="tx1"/>
              </a:solidFill>
              <a:miter lim="800000"/>
              <a:headEnd/>
              <a:tailEnd/>
            </a:ln>
          </p:spPr>
          <p:txBody>
            <a:bodyPr wrap="none" anchor="ctr"/>
            <a:lstStyle/>
            <a:p>
              <a:endParaRPr lang="en-US"/>
            </a:p>
          </p:txBody>
        </p:sp>
        <p:sp>
          <p:nvSpPr>
            <p:cNvPr id="183461" name="Rectangle 111"/>
            <p:cNvSpPr>
              <a:spLocks noChangeArrowheads="1"/>
            </p:cNvSpPr>
            <p:nvPr/>
          </p:nvSpPr>
          <p:spPr bwMode="auto">
            <a:xfrm>
              <a:off x="1656" y="2424"/>
              <a:ext cx="520" cy="280"/>
            </a:xfrm>
            <a:prstGeom prst="rect">
              <a:avLst/>
            </a:prstGeom>
            <a:solidFill>
              <a:schemeClr val="folHlink"/>
            </a:solidFill>
            <a:ln w="12700">
              <a:solidFill>
                <a:schemeClr val="tx1"/>
              </a:solidFill>
              <a:miter lim="800000"/>
              <a:headEnd/>
              <a:tailEnd/>
            </a:ln>
          </p:spPr>
          <p:txBody>
            <a:bodyPr wrap="none" anchor="ctr"/>
            <a:lstStyle/>
            <a:p>
              <a:endParaRPr lang="en-US"/>
            </a:p>
          </p:txBody>
        </p:sp>
        <p:sp>
          <p:nvSpPr>
            <p:cNvPr id="183462" name="Freeform 112"/>
            <p:cNvSpPr>
              <a:spLocks/>
            </p:cNvSpPr>
            <p:nvPr/>
          </p:nvSpPr>
          <p:spPr bwMode="auto">
            <a:xfrm>
              <a:off x="1528" y="4129"/>
              <a:ext cx="269" cy="38"/>
            </a:xfrm>
            <a:custGeom>
              <a:avLst/>
              <a:gdLst>
                <a:gd name="T0" fmla="*/ 269 w 269"/>
                <a:gd name="T1" fmla="*/ 26 h 38"/>
                <a:gd name="T2" fmla="*/ 217 w 269"/>
                <a:gd name="T3" fmla="*/ 13 h 38"/>
                <a:gd name="T4" fmla="*/ 128 w 269"/>
                <a:gd name="T5" fmla="*/ 0 h 38"/>
                <a:gd name="T6" fmla="*/ 38 w 269"/>
                <a:gd name="T7" fmla="*/ 13 h 38"/>
                <a:gd name="T8" fmla="*/ 0 w 269"/>
                <a:gd name="T9" fmla="*/ 26 h 38"/>
                <a:gd name="T10" fmla="*/ 38 w 269"/>
                <a:gd name="T11" fmla="*/ 38 h 38"/>
                <a:gd name="T12" fmla="*/ 128 w 269"/>
                <a:gd name="T13" fmla="*/ 38 h 38"/>
                <a:gd name="T14" fmla="*/ 217 w 269"/>
                <a:gd name="T15" fmla="*/ 38 h 38"/>
                <a:gd name="T16" fmla="*/ 269 w 269"/>
                <a:gd name="T17" fmla="*/ 26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9"/>
                <a:gd name="T28" fmla="*/ 0 h 38"/>
                <a:gd name="T29" fmla="*/ 269 w 26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9" h="38">
                  <a:moveTo>
                    <a:pt x="269" y="26"/>
                  </a:moveTo>
                  <a:lnTo>
                    <a:pt x="217" y="13"/>
                  </a:lnTo>
                  <a:lnTo>
                    <a:pt x="128" y="0"/>
                  </a:lnTo>
                  <a:lnTo>
                    <a:pt x="38" y="13"/>
                  </a:lnTo>
                  <a:lnTo>
                    <a:pt x="0" y="26"/>
                  </a:lnTo>
                  <a:lnTo>
                    <a:pt x="38" y="38"/>
                  </a:lnTo>
                  <a:lnTo>
                    <a:pt x="128" y="38"/>
                  </a:lnTo>
                  <a:lnTo>
                    <a:pt x="217" y="38"/>
                  </a:lnTo>
                  <a:lnTo>
                    <a:pt x="269" y="26"/>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83463" name="Freeform 113"/>
            <p:cNvSpPr>
              <a:spLocks/>
            </p:cNvSpPr>
            <p:nvPr/>
          </p:nvSpPr>
          <p:spPr bwMode="auto">
            <a:xfrm>
              <a:off x="1528" y="4129"/>
              <a:ext cx="269" cy="51"/>
            </a:xfrm>
            <a:custGeom>
              <a:avLst/>
              <a:gdLst>
                <a:gd name="T0" fmla="*/ 269 w 269"/>
                <a:gd name="T1" fmla="*/ 38 h 51"/>
                <a:gd name="T2" fmla="*/ 217 w 269"/>
                <a:gd name="T3" fmla="*/ 26 h 51"/>
                <a:gd name="T4" fmla="*/ 217 w 269"/>
                <a:gd name="T5" fmla="*/ 26 h 51"/>
                <a:gd name="T6" fmla="*/ 217 w 269"/>
                <a:gd name="T7" fmla="*/ 26 h 51"/>
                <a:gd name="T8" fmla="*/ 128 w 269"/>
                <a:gd name="T9" fmla="*/ 13 h 51"/>
                <a:gd name="T10" fmla="*/ 128 w 269"/>
                <a:gd name="T11" fmla="*/ 13 h 51"/>
                <a:gd name="T12" fmla="*/ 128 w 269"/>
                <a:gd name="T13" fmla="*/ 13 h 51"/>
                <a:gd name="T14" fmla="*/ 38 w 269"/>
                <a:gd name="T15" fmla="*/ 26 h 51"/>
                <a:gd name="T16" fmla="*/ 38 w 269"/>
                <a:gd name="T17" fmla="*/ 26 h 51"/>
                <a:gd name="T18" fmla="*/ 38 w 269"/>
                <a:gd name="T19" fmla="*/ 26 h 51"/>
                <a:gd name="T20" fmla="*/ 0 w 269"/>
                <a:gd name="T21" fmla="*/ 38 h 51"/>
                <a:gd name="T22" fmla="*/ 0 w 269"/>
                <a:gd name="T23" fmla="*/ 26 h 51"/>
                <a:gd name="T24" fmla="*/ 0 w 269"/>
                <a:gd name="T25" fmla="*/ 26 h 51"/>
                <a:gd name="T26" fmla="*/ 38 w 269"/>
                <a:gd name="T27" fmla="*/ 38 h 51"/>
                <a:gd name="T28" fmla="*/ 38 w 269"/>
                <a:gd name="T29" fmla="*/ 38 h 51"/>
                <a:gd name="T30" fmla="*/ 38 w 269"/>
                <a:gd name="T31" fmla="*/ 38 h 51"/>
                <a:gd name="T32" fmla="*/ 128 w 269"/>
                <a:gd name="T33" fmla="*/ 38 h 51"/>
                <a:gd name="T34" fmla="*/ 128 w 269"/>
                <a:gd name="T35" fmla="*/ 38 h 51"/>
                <a:gd name="T36" fmla="*/ 128 w 269"/>
                <a:gd name="T37" fmla="*/ 38 h 51"/>
                <a:gd name="T38" fmla="*/ 217 w 269"/>
                <a:gd name="T39" fmla="*/ 38 h 51"/>
                <a:gd name="T40" fmla="*/ 217 w 269"/>
                <a:gd name="T41" fmla="*/ 38 h 51"/>
                <a:gd name="T42" fmla="*/ 217 w 269"/>
                <a:gd name="T43" fmla="*/ 38 h 51"/>
                <a:gd name="T44" fmla="*/ 269 w 269"/>
                <a:gd name="T45" fmla="*/ 26 h 51"/>
                <a:gd name="T46" fmla="*/ 269 w 269"/>
                <a:gd name="T47" fmla="*/ 26 h 51"/>
                <a:gd name="T48" fmla="*/ 269 w 269"/>
                <a:gd name="T49" fmla="*/ 38 h 51"/>
                <a:gd name="T50" fmla="*/ 269 w 269"/>
                <a:gd name="T51" fmla="*/ 38 h 51"/>
                <a:gd name="T52" fmla="*/ 217 w 269"/>
                <a:gd name="T53" fmla="*/ 51 h 51"/>
                <a:gd name="T54" fmla="*/ 217 w 269"/>
                <a:gd name="T55" fmla="*/ 51 h 51"/>
                <a:gd name="T56" fmla="*/ 217 w 269"/>
                <a:gd name="T57" fmla="*/ 51 h 51"/>
                <a:gd name="T58" fmla="*/ 128 w 269"/>
                <a:gd name="T59" fmla="*/ 51 h 51"/>
                <a:gd name="T60" fmla="*/ 128 w 269"/>
                <a:gd name="T61" fmla="*/ 51 h 51"/>
                <a:gd name="T62" fmla="*/ 128 w 269"/>
                <a:gd name="T63" fmla="*/ 51 h 51"/>
                <a:gd name="T64" fmla="*/ 38 w 269"/>
                <a:gd name="T65" fmla="*/ 51 h 51"/>
                <a:gd name="T66" fmla="*/ 38 w 269"/>
                <a:gd name="T67" fmla="*/ 51 h 51"/>
                <a:gd name="T68" fmla="*/ 38 w 269"/>
                <a:gd name="T69" fmla="*/ 51 h 51"/>
                <a:gd name="T70" fmla="*/ 0 w 269"/>
                <a:gd name="T71" fmla="*/ 38 h 51"/>
                <a:gd name="T72" fmla="*/ 0 w 269"/>
                <a:gd name="T73" fmla="*/ 38 h 51"/>
                <a:gd name="T74" fmla="*/ 0 w 269"/>
                <a:gd name="T75" fmla="*/ 26 h 51"/>
                <a:gd name="T76" fmla="*/ 38 w 269"/>
                <a:gd name="T77" fmla="*/ 13 h 51"/>
                <a:gd name="T78" fmla="*/ 38 w 269"/>
                <a:gd name="T79" fmla="*/ 13 h 51"/>
                <a:gd name="T80" fmla="*/ 38 w 269"/>
                <a:gd name="T81" fmla="*/ 13 h 51"/>
                <a:gd name="T82" fmla="*/ 128 w 269"/>
                <a:gd name="T83" fmla="*/ 0 h 51"/>
                <a:gd name="T84" fmla="*/ 128 w 269"/>
                <a:gd name="T85" fmla="*/ 0 h 51"/>
                <a:gd name="T86" fmla="*/ 128 w 269"/>
                <a:gd name="T87" fmla="*/ 0 h 51"/>
                <a:gd name="T88" fmla="*/ 217 w 269"/>
                <a:gd name="T89" fmla="*/ 13 h 51"/>
                <a:gd name="T90" fmla="*/ 217 w 269"/>
                <a:gd name="T91" fmla="*/ 13 h 51"/>
                <a:gd name="T92" fmla="*/ 217 w 269"/>
                <a:gd name="T93" fmla="*/ 13 h 51"/>
                <a:gd name="T94" fmla="*/ 269 w 269"/>
                <a:gd name="T95" fmla="*/ 26 h 51"/>
                <a:gd name="T96" fmla="*/ 269 w 269"/>
                <a:gd name="T97" fmla="*/ 38 h 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9"/>
                <a:gd name="T148" fmla="*/ 0 h 51"/>
                <a:gd name="T149" fmla="*/ 269 w 269"/>
                <a:gd name="T150" fmla="*/ 51 h 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9" h="51">
                  <a:moveTo>
                    <a:pt x="269" y="38"/>
                  </a:moveTo>
                  <a:lnTo>
                    <a:pt x="217" y="26"/>
                  </a:lnTo>
                  <a:lnTo>
                    <a:pt x="128" y="13"/>
                  </a:lnTo>
                  <a:lnTo>
                    <a:pt x="38" y="26"/>
                  </a:lnTo>
                  <a:lnTo>
                    <a:pt x="0" y="38"/>
                  </a:lnTo>
                  <a:lnTo>
                    <a:pt x="0" y="26"/>
                  </a:lnTo>
                  <a:lnTo>
                    <a:pt x="38" y="38"/>
                  </a:lnTo>
                  <a:lnTo>
                    <a:pt x="128" y="38"/>
                  </a:lnTo>
                  <a:lnTo>
                    <a:pt x="217" y="38"/>
                  </a:lnTo>
                  <a:lnTo>
                    <a:pt x="269" y="26"/>
                  </a:lnTo>
                  <a:lnTo>
                    <a:pt x="269" y="38"/>
                  </a:lnTo>
                  <a:lnTo>
                    <a:pt x="217" y="51"/>
                  </a:lnTo>
                  <a:lnTo>
                    <a:pt x="128" y="51"/>
                  </a:lnTo>
                  <a:lnTo>
                    <a:pt x="38" y="51"/>
                  </a:lnTo>
                  <a:lnTo>
                    <a:pt x="0" y="38"/>
                  </a:lnTo>
                  <a:lnTo>
                    <a:pt x="0" y="26"/>
                  </a:lnTo>
                  <a:lnTo>
                    <a:pt x="38" y="13"/>
                  </a:lnTo>
                  <a:lnTo>
                    <a:pt x="128" y="0"/>
                  </a:lnTo>
                  <a:lnTo>
                    <a:pt x="217" y="13"/>
                  </a:lnTo>
                  <a:lnTo>
                    <a:pt x="269" y="26"/>
                  </a:lnTo>
                  <a:lnTo>
                    <a:pt x="269" y="3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64" name="Freeform 114"/>
            <p:cNvSpPr>
              <a:spLocks/>
            </p:cNvSpPr>
            <p:nvPr/>
          </p:nvSpPr>
          <p:spPr bwMode="auto">
            <a:xfrm>
              <a:off x="1797" y="4155"/>
              <a:ext cx="1" cy="12"/>
            </a:xfrm>
            <a:custGeom>
              <a:avLst/>
              <a:gdLst>
                <a:gd name="T0" fmla="*/ 0 w 1"/>
                <a:gd name="T1" fmla="*/ 0 h 12"/>
                <a:gd name="T2" fmla="*/ 0 w 1"/>
                <a:gd name="T3" fmla="*/ 0 h 12"/>
                <a:gd name="T4" fmla="*/ 0 w 1"/>
                <a:gd name="T5" fmla="*/ 12 h 12"/>
                <a:gd name="T6" fmla="*/ 0 w 1"/>
                <a:gd name="T7" fmla="*/ 0 h 12"/>
                <a:gd name="T8" fmla="*/ 0 w 1"/>
                <a:gd name="T9" fmla="*/ 12 h 12"/>
                <a:gd name="T10" fmla="*/ 0 w 1"/>
                <a:gd name="T11" fmla="*/ 12 h 12"/>
                <a:gd name="T12" fmla="*/ 0 w 1"/>
                <a:gd name="T13" fmla="*/ 0 h 12"/>
                <a:gd name="T14" fmla="*/ 0 60000 65536"/>
                <a:gd name="T15" fmla="*/ 0 60000 65536"/>
                <a:gd name="T16" fmla="*/ 0 60000 65536"/>
                <a:gd name="T17" fmla="*/ 0 60000 65536"/>
                <a:gd name="T18" fmla="*/ 0 60000 65536"/>
                <a:gd name="T19" fmla="*/ 0 60000 65536"/>
                <a:gd name="T20" fmla="*/ 0 60000 65536"/>
                <a:gd name="T21" fmla="*/ 0 w 1"/>
                <a:gd name="T22" fmla="*/ 0 h 12"/>
                <a:gd name="T23" fmla="*/ 1 w 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2">
                  <a:moveTo>
                    <a:pt x="0" y="0"/>
                  </a:moveTo>
                  <a:lnTo>
                    <a:pt x="0" y="0"/>
                  </a:lnTo>
                  <a:lnTo>
                    <a:pt x="0" y="12"/>
                  </a:lnTo>
                  <a:lnTo>
                    <a:pt x="0" y="0"/>
                  </a:lnTo>
                  <a:lnTo>
                    <a:pt x="0" y="12"/>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65" name="Freeform 115"/>
            <p:cNvSpPr>
              <a:spLocks/>
            </p:cNvSpPr>
            <p:nvPr/>
          </p:nvSpPr>
          <p:spPr bwMode="auto">
            <a:xfrm>
              <a:off x="1425" y="4129"/>
              <a:ext cx="436" cy="51"/>
            </a:xfrm>
            <a:custGeom>
              <a:avLst/>
              <a:gdLst>
                <a:gd name="T0" fmla="*/ 128 w 436"/>
                <a:gd name="T1" fmla="*/ 0 h 51"/>
                <a:gd name="T2" fmla="*/ 0 w 436"/>
                <a:gd name="T3" fmla="*/ 38 h 51"/>
                <a:gd name="T4" fmla="*/ 346 w 436"/>
                <a:gd name="T5" fmla="*/ 51 h 51"/>
                <a:gd name="T6" fmla="*/ 436 w 436"/>
                <a:gd name="T7" fmla="*/ 13 h 51"/>
                <a:gd name="T8" fmla="*/ 128 w 436"/>
                <a:gd name="T9" fmla="*/ 0 h 51"/>
                <a:gd name="T10" fmla="*/ 0 60000 65536"/>
                <a:gd name="T11" fmla="*/ 0 60000 65536"/>
                <a:gd name="T12" fmla="*/ 0 60000 65536"/>
                <a:gd name="T13" fmla="*/ 0 60000 65536"/>
                <a:gd name="T14" fmla="*/ 0 60000 65536"/>
                <a:gd name="T15" fmla="*/ 0 w 436"/>
                <a:gd name="T16" fmla="*/ 0 h 51"/>
                <a:gd name="T17" fmla="*/ 436 w 436"/>
                <a:gd name="T18" fmla="*/ 51 h 51"/>
              </a:gdLst>
              <a:ahLst/>
              <a:cxnLst>
                <a:cxn ang="T10">
                  <a:pos x="T0" y="T1"/>
                </a:cxn>
                <a:cxn ang="T11">
                  <a:pos x="T2" y="T3"/>
                </a:cxn>
                <a:cxn ang="T12">
                  <a:pos x="T4" y="T5"/>
                </a:cxn>
                <a:cxn ang="T13">
                  <a:pos x="T6" y="T7"/>
                </a:cxn>
                <a:cxn ang="T14">
                  <a:pos x="T8" y="T9"/>
                </a:cxn>
              </a:cxnLst>
              <a:rect l="T15" t="T16" r="T17" b="T18"/>
              <a:pathLst>
                <a:path w="436" h="51">
                  <a:moveTo>
                    <a:pt x="128" y="0"/>
                  </a:moveTo>
                  <a:lnTo>
                    <a:pt x="0" y="38"/>
                  </a:lnTo>
                  <a:lnTo>
                    <a:pt x="346" y="51"/>
                  </a:lnTo>
                  <a:lnTo>
                    <a:pt x="436" y="13"/>
                  </a:lnTo>
                  <a:lnTo>
                    <a:pt x="128" y="0"/>
                  </a:lnTo>
                  <a:close/>
                </a:path>
              </a:pathLst>
            </a:custGeom>
            <a:blipFill dpi="0" rotWithShape="0">
              <a:blip r:embed="rId6" cstate="print"/>
              <a:srcRect/>
              <a:tile tx="0" ty="0" sx="100000" sy="100000" flip="none" algn="tl"/>
            </a:blipFill>
            <a:ln w="9525">
              <a:noFill/>
              <a:round/>
              <a:headEnd/>
              <a:tailEnd/>
            </a:ln>
          </p:spPr>
          <p:txBody>
            <a:bodyPr/>
            <a:lstStyle/>
            <a:p>
              <a:endParaRPr lang="en-US"/>
            </a:p>
          </p:txBody>
        </p:sp>
        <p:sp>
          <p:nvSpPr>
            <p:cNvPr id="183466" name="Freeform 116"/>
            <p:cNvSpPr>
              <a:spLocks/>
            </p:cNvSpPr>
            <p:nvPr/>
          </p:nvSpPr>
          <p:spPr bwMode="auto">
            <a:xfrm>
              <a:off x="1425" y="4129"/>
              <a:ext cx="436" cy="64"/>
            </a:xfrm>
            <a:custGeom>
              <a:avLst/>
              <a:gdLst>
                <a:gd name="T0" fmla="*/ 128 w 436"/>
                <a:gd name="T1" fmla="*/ 13 h 64"/>
                <a:gd name="T2" fmla="*/ 0 w 436"/>
                <a:gd name="T3" fmla="*/ 51 h 64"/>
                <a:gd name="T4" fmla="*/ 0 w 436"/>
                <a:gd name="T5" fmla="*/ 38 h 64"/>
                <a:gd name="T6" fmla="*/ 0 w 436"/>
                <a:gd name="T7" fmla="*/ 38 h 64"/>
                <a:gd name="T8" fmla="*/ 346 w 436"/>
                <a:gd name="T9" fmla="*/ 51 h 64"/>
                <a:gd name="T10" fmla="*/ 346 w 436"/>
                <a:gd name="T11" fmla="*/ 64 h 64"/>
                <a:gd name="T12" fmla="*/ 346 w 436"/>
                <a:gd name="T13" fmla="*/ 51 h 64"/>
                <a:gd name="T14" fmla="*/ 436 w 436"/>
                <a:gd name="T15" fmla="*/ 13 h 64"/>
                <a:gd name="T16" fmla="*/ 436 w 436"/>
                <a:gd name="T17" fmla="*/ 26 h 64"/>
                <a:gd name="T18" fmla="*/ 436 w 436"/>
                <a:gd name="T19" fmla="*/ 13 h 64"/>
                <a:gd name="T20" fmla="*/ 436 w 436"/>
                <a:gd name="T21" fmla="*/ 26 h 64"/>
                <a:gd name="T22" fmla="*/ 346 w 436"/>
                <a:gd name="T23" fmla="*/ 64 h 64"/>
                <a:gd name="T24" fmla="*/ 346 w 436"/>
                <a:gd name="T25" fmla="*/ 64 h 64"/>
                <a:gd name="T26" fmla="*/ 346 w 436"/>
                <a:gd name="T27" fmla="*/ 64 h 64"/>
                <a:gd name="T28" fmla="*/ 0 w 436"/>
                <a:gd name="T29" fmla="*/ 51 h 64"/>
                <a:gd name="T30" fmla="*/ 0 w 436"/>
                <a:gd name="T31" fmla="*/ 51 h 64"/>
                <a:gd name="T32" fmla="*/ 0 w 436"/>
                <a:gd name="T33" fmla="*/ 38 h 64"/>
                <a:gd name="T34" fmla="*/ 128 w 436"/>
                <a:gd name="T35" fmla="*/ 0 h 64"/>
                <a:gd name="T36" fmla="*/ 128 w 436"/>
                <a:gd name="T37" fmla="*/ 13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6"/>
                <a:gd name="T58" fmla="*/ 0 h 64"/>
                <a:gd name="T59" fmla="*/ 436 w 436"/>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6" h="64">
                  <a:moveTo>
                    <a:pt x="128" y="13"/>
                  </a:moveTo>
                  <a:lnTo>
                    <a:pt x="0" y="51"/>
                  </a:lnTo>
                  <a:lnTo>
                    <a:pt x="0" y="38"/>
                  </a:lnTo>
                  <a:lnTo>
                    <a:pt x="346" y="51"/>
                  </a:lnTo>
                  <a:lnTo>
                    <a:pt x="346" y="64"/>
                  </a:lnTo>
                  <a:lnTo>
                    <a:pt x="346" y="51"/>
                  </a:lnTo>
                  <a:lnTo>
                    <a:pt x="436" y="13"/>
                  </a:lnTo>
                  <a:lnTo>
                    <a:pt x="436" y="26"/>
                  </a:lnTo>
                  <a:lnTo>
                    <a:pt x="436" y="13"/>
                  </a:lnTo>
                  <a:lnTo>
                    <a:pt x="436" y="26"/>
                  </a:lnTo>
                  <a:lnTo>
                    <a:pt x="346" y="64"/>
                  </a:lnTo>
                  <a:lnTo>
                    <a:pt x="0" y="51"/>
                  </a:lnTo>
                  <a:lnTo>
                    <a:pt x="0" y="38"/>
                  </a:lnTo>
                  <a:lnTo>
                    <a:pt x="128" y="0"/>
                  </a:lnTo>
                  <a:lnTo>
                    <a:pt x="128"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67" name="Freeform 117"/>
            <p:cNvSpPr>
              <a:spLocks/>
            </p:cNvSpPr>
            <p:nvPr/>
          </p:nvSpPr>
          <p:spPr bwMode="auto">
            <a:xfrm>
              <a:off x="1553" y="4129"/>
              <a:ext cx="308" cy="26"/>
            </a:xfrm>
            <a:custGeom>
              <a:avLst/>
              <a:gdLst>
                <a:gd name="T0" fmla="*/ 308 w 308"/>
                <a:gd name="T1" fmla="*/ 26 h 26"/>
                <a:gd name="T2" fmla="*/ 0 w 308"/>
                <a:gd name="T3" fmla="*/ 13 h 26"/>
                <a:gd name="T4" fmla="*/ 0 w 308"/>
                <a:gd name="T5" fmla="*/ 0 h 26"/>
                <a:gd name="T6" fmla="*/ 0 w 308"/>
                <a:gd name="T7" fmla="*/ 0 h 26"/>
                <a:gd name="T8" fmla="*/ 0 w 308"/>
                <a:gd name="T9" fmla="*/ 0 h 26"/>
                <a:gd name="T10" fmla="*/ 308 w 308"/>
                <a:gd name="T11" fmla="*/ 13 h 26"/>
                <a:gd name="T12" fmla="*/ 308 w 308"/>
                <a:gd name="T13" fmla="*/ 26 h 26"/>
                <a:gd name="T14" fmla="*/ 0 60000 65536"/>
                <a:gd name="T15" fmla="*/ 0 60000 65536"/>
                <a:gd name="T16" fmla="*/ 0 60000 65536"/>
                <a:gd name="T17" fmla="*/ 0 60000 65536"/>
                <a:gd name="T18" fmla="*/ 0 60000 65536"/>
                <a:gd name="T19" fmla="*/ 0 60000 65536"/>
                <a:gd name="T20" fmla="*/ 0 60000 65536"/>
                <a:gd name="T21" fmla="*/ 0 w 308"/>
                <a:gd name="T22" fmla="*/ 0 h 26"/>
                <a:gd name="T23" fmla="*/ 308 w 30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26">
                  <a:moveTo>
                    <a:pt x="308" y="26"/>
                  </a:moveTo>
                  <a:lnTo>
                    <a:pt x="0" y="13"/>
                  </a:lnTo>
                  <a:lnTo>
                    <a:pt x="0" y="0"/>
                  </a:lnTo>
                  <a:lnTo>
                    <a:pt x="308" y="13"/>
                  </a:lnTo>
                  <a:lnTo>
                    <a:pt x="308" y="2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68" name="Freeform 118"/>
            <p:cNvSpPr>
              <a:spLocks/>
            </p:cNvSpPr>
            <p:nvPr/>
          </p:nvSpPr>
          <p:spPr bwMode="auto">
            <a:xfrm>
              <a:off x="1541" y="4142"/>
              <a:ext cx="243" cy="25"/>
            </a:xfrm>
            <a:custGeom>
              <a:avLst/>
              <a:gdLst>
                <a:gd name="T0" fmla="*/ 243 w 243"/>
                <a:gd name="T1" fmla="*/ 13 h 25"/>
                <a:gd name="T2" fmla="*/ 204 w 243"/>
                <a:gd name="T3" fmla="*/ 25 h 25"/>
                <a:gd name="T4" fmla="*/ 115 w 243"/>
                <a:gd name="T5" fmla="*/ 25 h 25"/>
                <a:gd name="T6" fmla="*/ 25 w 243"/>
                <a:gd name="T7" fmla="*/ 13 h 25"/>
                <a:gd name="T8" fmla="*/ 0 w 243"/>
                <a:gd name="T9" fmla="*/ 0 h 25"/>
                <a:gd name="T10" fmla="*/ 64 w 243"/>
                <a:gd name="T11" fmla="*/ 0 h 25"/>
                <a:gd name="T12" fmla="*/ 115 w 243"/>
                <a:gd name="T13" fmla="*/ 0 h 25"/>
                <a:gd name="T14" fmla="*/ 179 w 243"/>
                <a:gd name="T15" fmla="*/ 0 h 25"/>
                <a:gd name="T16" fmla="*/ 243 w 243"/>
                <a:gd name="T17" fmla="*/ 13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3"/>
                <a:gd name="T28" fmla="*/ 0 h 25"/>
                <a:gd name="T29" fmla="*/ 243 w 24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3" h="25">
                  <a:moveTo>
                    <a:pt x="243" y="13"/>
                  </a:moveTo>
                  <a:lnTo>
                    <a:pt x="204" y="25"/>
                  </a:lnTo>
                  <a:lnTo>
                    <a:pt x="115" y="25"/>
                  </a:lnTo>
                  <a:lnTo>
                    <a:pt x="25" y="13"/>
                  </a:lnTo>
                  <a:lnTo>
                    <a:pt x="0" y="0"/>
                  </a:lnTo>
                  <a:lnTo>
                    <a:pt x="64" y="0"/>
                  </a:lnTo>
                  <a:lnTo>
                    <a:pt x="115" y="0"/>
                  </a:lnTo>
                  <a:lnTo>
                    <a:pt x="179" y="0"/>
                  </a:lnTo>
                  <a:lnTo>
                    <a:pt x="243"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83469" name="Freeform 119"/>
            <p:cNvSpPr>
              <a:spLocks/>
            </p:cNvSpPr>
            <p:nvPr/>
          </p:nvSpPr>
          <p:spPr bwMode="auto">
            <a:xfrm>
              <a:off x="1656" y="4155"/>
              <a:ext cx="128" cy="25"/>
            </a:xfrm>
            <a:custGeom>
              <a:avLst/>
              <a:gdLst>
                <a:gd name="T0" fmla="*/ 128 w 128"/>
                <a:gd name="T1" fmla="*/ 12 h 25"/>
                <a:gd name="T2" fmla="*/ 89 w 128"/>
                <a:gd name="T3" fmla="*/ 25 h 25"/>
                <a:gd name="T4" fmla="*/ 89 w 128"/>
                <a:gd name="T5" fmla="*/ 25 h 25"/>
                <a:gd name="T6" fmla="*/ 89 w 128"/>
                <a:gd name="T7" fmla="*/ 25 h 25"/>
                <a:gd name="T8" fmla="*/ 0 w 128"/>
                <a:gd name="T9" fmla="*/ 25 h 25"/>
                <a:gd name="T10" fmla="*/ 0 w 128"/>
                <a:gd name="T11" fmla="*/ 25 h 25"/>
                <a:gd name="T12" fmla="*/ 0 w 128"/>
                <a:gd name="T13" fmla="*/ 12 h 25"/>
                <a:gd name="T14" fmla="*/ 0 w 128"/>
                <a:gd name="T15" fmla="*/ 12 h 25"/>
                <a:gd name="T16" fmla="*/ 89 w 128"/>
                <a:gd name="T17" fmla="*/ 12 h 25"/>
                <a:gd name="T18" fmla="*/ 89 w 128"/>
                <a:gd name="T19" fmla="*/ 12 h 25"/>
                <a:gd name="T20" fmla="*/ 89 w 128"/>
                <a:gd name="T21" fmla="*/ 12 h 25"/>
                <a:gd name="T22" fmla="*/ 128 w 128"/>
                <a:gd name="T23" fmla="*/ 0 h 25"/>
                <a:gd name="T24" fmla="*/ 128 w 128"/>
                <a:gd name="T25" fmla="*/ 12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8"/>
                <a:gd name="T40" fmla="*/ 0 h 25"/>
                <a:gd name="T41" fmla="*/ 128 w 128"/>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8" h="25">
                  <a:moveTo>
                    <a:pt x="128" y="12"/>
                  </a:moveTo>
                  <a:lnTo>
                    <a:pt x="89" y="25"/>
                  </a:lnTo>
                  <a:lnTo>
                    <a:pt x="0" y="25"/>
                  </a:lnTo>
                  <a:lnTo>
                    <a:pt x="0" y="12"/>
                  </a:lnTo>
                  <a:lnTo>
                    <a:pt x="89" y="12"/>
                  </a:lnTo>
                  <a:lnTo>
                    <a:pt x="128" y="0"/>
                  </a:lnTo>
                  <a:lnTo>
                    <a:pt x="128"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70" name="Freeform 120"/>
            <p:cNvSpPr>
              <a:spLocks/>
            </p:cNvSpPr>
            <p:nvPr/>
          </p:nvSpPr>
          <p:spPr bwMode="auto">
            <a:xfrm>
              <a:off x="1566" y="4155"/>
              <a:ext cx="90" cy="25"/>
            </a:xfrm>
            <a:custGeom>
              <a:avLst/>
              <a:gdLst>
                <a:gd name="T0" fmla="*/ 90 w 90"/>
                <a:gd name="T1" fmla="*/ 25 h 25"/>
                <a:gd name="T2" fmla="*/ 0 w 90"/>
                <a:gd name="T3" fmla="*/ 12 h 25"/>
                <a:gd name="T4" fmla="*/ 0 w 90"/>
                <a:gd name="T5" fmla="*/ 12 h 25"/>
                <a:gd name="T6" fmla="*/ 0 w 90"/>
                <a:gd name="T7" fmla="*/ 0 h 25"/>
                <a:gd name="T8" fmla="*/ 0 w 90"/>
                <a:gd name="T9" fmla="*/ 0 h 25"/>
                <a:gd name="T10" fmla="*/ 90 w 90"/>
                <a:gd name="T11" fmla="*/ 12 h 25"/>
                <a:gd name="T12" fmla="*/ 90 w 90"/>
                <a:gd name="T13" fmla="*/ 25 h 25"/>
                <a:gd name="T14" fmla="*/ 0 60000 65536"/>
                <a:gd name="T15" fmla="*/ 0 60000 65536"/>
                <a:gd name="T16" fmla="*/ 0 60000 65536"/>
                <a:gd name="T17" fmla="*/ 0 60000 65536"/>
                <a:gd name="T18" fmla="*/ 0 60000 65536"/>
                <a:gd name="T19" fmla="*/ 0 60000 65536"/>
                <a:gd name="T20" fmla="*/ 0 60000 65536"/>
                <a:gd name="T21" fmla="*/ 0 w 90"/>
                <a:gd name="T22" fmla="*/ 0 h 25"/>
                <a:gd name="T23" fmla="*/ 90 w 90"/>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5">
                  <a:moveTo>
                    <a:pt x="90" y="25"/>
                  </a:moveTo>
                  <a:lnTo>
                    <a:pt x="0" y="12"/>
                  </a:lnTo>
                  <a:lnTo>
                    <a:pt x="0" y="0"/>
                  </a:lnTo>
                  <a:lnTo>
                    <a:pt x="90" y="12"/>
                  </a:lnTo>
                  <a:lnTo>
                    <a:pt x="90" y="2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71" name="Freeform 121"/>
            <p:cNvSpPr>
              <a:spLocks/>
            </p:cNvSpPr>
            <p:nvPr/>
          </p:nvSpPr>
          <p:spPr bwMode="auto">
            <a:xfrm>
              <a:off x="1541" y="4142"/>
              <a:ext cx="25" cy="25"/>
            </a:xfrm>
            <a:custGeom>
              <a:avLst/>
              <a:gdLst>
                <a:gd name="T0" fmla="*/ 25 w 25"/>
                <a:gd name="T1" fmla="*/ 25 h 25"/>
                <a:gd name="T2" fmla="*/ 25 w 25"/>
                <a:gd name="T3" fmla="*/ 13 h 25"/>
                <a:gd name="T4" fmla="*/ 0 w 25"/>
                <a:gd name="T5" fmla="*/ 0 h 25"/>
                <a:gd name="T6" fmla="*/ 0 w 25"/>
                <a:gd name="T7" fmla="*/ 13 h 25"/>
                <a:gd name="T8" fmla="*/ 25 w 25"/>
                <a:gd name="T9" fmla="*/ 25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5" y="25"/>
                  </a:moveTo>
                  <a:lnTo>
                    <a:pt x="25" y="13"/>
                  </a:lnTo>
                  <a:lnTo>
                    <a:pt x="0" y="0"/>
                  </a:lnTo>
                  <a:lnTo>
                    <a:pt x="0" y="13"/>
                  </a:lnTo>
                  <a:lnTo>
                    <a:pt x="25" y="2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72" name="Freeform 122"/>
            <p:cNvSpPr>
              <a:spLocks/>
            </p:cNvSpPr>
            <p:nvPr/>
          </p:nvSpPr>
          <p:spPr bwMode="auto">
            <a:xfrm>
              <a:off x="1541" y="4116"/>
              <a:ext cx="230" cy="39"/>
            </a:xfrm>
            <a:custGeom>
              <a:avLst/>
              <a:gdLst>
                <a:gd name="T0" fmla="*/ 230 w 230"/>
                <a:gd name="T1" fmla="*/ 26 h 39"/>
                <a:gd name="T2" fmla="*/ 204 w 230"/>
                <a:gd name="T3" fmla="*/ 13 h 39"/>
                <a:gd name="T4" fmla="*/ 115 w 230"/>
                <a:gd name="T5" fmla="*/ 0 h 39"/>
                <a:gd name="T6" fmla="*/ 38 w 230"/>
                <a:gd name="T7" fmla="*/ 13 h 39"/>
                <a:gd name="T8" fmla="*/ 0 w 230"/>
                <a:gd name="T9" fmla="*/ 26 h 39"/>
                <a:gd name="T10" fmla="*/ 38 w 230"/>
                <a:gd name="T11" fmla="*/ 39 h 39"/>
                <a:gd name="T12" fmla="*/ 115 w 230"/>
                <a:gd name="T13" fmla="*/ 39 h 39"/>
                <a:gd name="T14" fmla="*/ 204 w 230"/>
                <a:gd name="T15" fmla="*/ 39 h 39"/>
                <a:gd name="T16" fmla="*/ 230 w 230"/>
                <a:gd name="T17" fmla="*/ 26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39"/>
                <a:gd name="T29" fmla="*/ 230 w 230"/>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39">
                  <a:moveTo>
                    <a:pt x="230" y="26"/>
                  </a:moveTo>
                  <a:lnTo>
                    <a:pt x="204" y="13"/>
                  </a:lnTo>
                  <a:lnTo>
                    <a:pt x="115" y="0"/>
                  </a:lnTo>
                  <a:lnTo>
                    <a:pt x="38" y="13"/>
                  </a:lnTo>
                  <a:lnTo>
                    <a:pt x="0" y="26"/>
                  </a:lnTo>
                  <a:lnTo>
                    <a:pt x="38" y="39"/>
                  </a:lnTo>
                  <a:lnTo>
                    <a:pt x="115" y="39"/>
                  </a:lnTo>
                  <a:lnTo>
                    <a:pt x="204" y="39"/>
                  </a:lnTo>
                  <a:lnTo>
                    <a:pt x="230" y="26"/>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83473" name="Freeform 123"/>
            <p:cNvSpPr>
              <a:spLocks/>
            </p:cNvSpPr>
            <p:nvPr/>
          </p:nvSpPr>
          <p:spPr bwMode="auto">
            <a:xfrm>
              <a:off x="1541" y="4116"/>
              <a:ext cx="230" cy="51"/>
            </a:xfrm>
            <a:custGeom>
              <a:avLst/>
              <a:gdLst>
                <a:gd name="T0" fmla="*/ 230 w 230"/>
                <a:gd name="T1" fmla="*/ 39 h 51"/>
                <a:gd name="T2" fmla="*/ 204 w 230"/>
                <a:gd name="T3" fmla="*/ 26 h 51"/>
                <a:gd name="T4" fmla="*/ 204 w 230"/>
                <a:gd name="T5" fmla="*/ 26 h 51"/>
                <a:gd name="T6" fmla="*/ 204 w 230"/>
                <a:gd name="T7" fmla="*/ 26 h 51"/>
                <a:gd name="T8" fmla="*/ 115 w 230"/>
                <a:gd name="T9" fmla="*/ 13 h 51"/>
                <a:gd name="T10" fmla="*/ 115 w 230"/>
                <a:gd name="T11" fmla="*/ 13 h 51"/>
                <a:gd name="T12" fmla="*/ 115 w 230"/>
                <a:gd name="T13" fmla="*/ 13 h 51"/>
                <a:gd name="T14" fmla="*/ 38 w 230"/>
                <a:gd name="T15" fmla="*/ 26 h 51"/>
                <a:gd name="T16" fmla="*/ 38 w 230"/>
                <a:gd name="T17" fmla="*/ 26 h 51"/>
                <a:gd name="T18" fmla="*/ 38 w 230"/>
                <a:gd name="T19" fmla="*/ 26 h 51"/>
                <a:gd name="T20" fmla="*/ 0 w 230"/>
                <a:gd name="T21" fmla="*/ 39 h 51"/>
                <a:gd name="T22" fmla="*/ 0 w 230"/>
                <a:gd name="T23" fmla="*/ 26 h 51"/>
                <a:gd name="T24" fmla="*/ 0 w 230"/>
                <a:gd name="T25" fmla="*/ 26 h 51"/>
                <a:gd name="T26" fmla="*/ 38 w 230"/>
                <a:gd name="T27" fmla="*/ 39 h 51"/>
                <a:gd name="T28" fmla="*/ 38 w 230"/>
                <a:gd name="T29" fmla="*/ 39 h 51"/>
                <a:gd name="T30" fmla="*/ 38 w 230"/>
                <a:gd name="T31" fmla="*/ 39 h 51"/>
                <a:gd name="T32" fmla="*/ 115 w 230"/>
                <a:gd name="T33" fmla="*/ 39 h 51"/>
                <a:gd name="T34" fmla="*/ 115 w 230"/>
                <a:gd name="T35" fmla="*/ 39 h 51"/>
                <a:gd name="T36" fmla="*/ 115 w 230"/>
                <a:gd name="T37" fmla="*/ 39 h 51"/>
                <a:gd name="T38" fmla="*/ 204 w 230"/>
                <a:gd name="T39" fmla="*/ 39 h 51"/>
                <a:gd name="T40" fmla="*/ 204 w 230"/>
                <a:gd name="T41" fmla="*/ 39 h 51"/>
                <a:gd name="T42" fmla="*/ 204 w 230"/>
                <a:gd name="T43" fmla="*/ 39 h 51"/>
                <a:gd name="T44" fmla="*/ 230 w 230"/>
                <a:gd name="T45" fmla="*/ 26 h 51"/>
                <a:gd name="T46" fmla="*/ 230 w 230"/>
                <a:gd name="T47" fmla="*/ 26 h 51"/>
                <a:gd name="T48" fmla="*/ 230 w 230"/>
                <a:gd name="T49" fmla="*/ 39 h 51"/>
                <a:gd name="T50" fmla="*/ 230 w 230"/>
                <a:gd name="T51" fmla="*/ 39 h 51"/>
                <a:gd name="T52" fmla="*/ 204 w 230"/>
                <a:gd name="T53" fmla="*/ 51 h 51"/>
                <a:gd name="T54" fmla="*/ 204 w 230"/>
                <a:gd name="T55" fmla="*/ 51 h 51"/>
                <a:gd name="T56" fmla="*/ 204 w 230"/>
                <a:gd name="T57" fmla="*/ 51 h 51"/>
                <a:gd name="T58" fmla="*/ 115 w 230"/>
                <a:gd name="T59" fmla="*/ 51 h 51"/>
                <a:gd name="T60" fmla="*/ 115 w 230"/>
                <a:gd name="T61" fmla="*/ 51 h 51"/>
                <a:gd name="T62" fmla="*/ 115 w 230"/>
                <a:gd name="T63" fmla="*/ 51 h 51"/>
                <a:gd name="T64" fmla="*/ 38 w 230"/>
                <a:gd name="T65" fmla="*/ 51 h 51"/>
                <a:gd name="T66" fmla="*/ 38 w 230"/>
                <a:gd name="T67" fmla="*/ 51 h 51"/>
                <a:gd name="T68" fmla="*/ 38 w 230"/>
                <a:gd name="T69" fmla="*/ 51 h 51"/>
                <a:gd name="T70" fmla="*/ 0 w 230"/>
                <a:gd name="T71" fmla="*/ 39 h 51"/>
                <a:gd name="T72" fmla="*/ 0 w 230"/>
                <a:gd name="T73" fmla="*/ 39 h 51"/>
                <a:gd name="T74" fmla="*/ 0 w 230"/>
                <a:gd name="T75" fmla="*/ 26 h 51"/>
                <a:gd name="T76" fmla="*/ 38 w 230"/>
                <a:gd name="T77" fmla="*/ 13 h 51"/>
                <a:gd name="T78" fmla="*/ 38 w 230"/>
                <a:gd name="T79" fmla="*/ 13 h 51"/>
                <a:gd name="T80" fmla="*/ 38 w 230"/>
                <a:gd name="T81" fmla="*/ 13 h 51"/>
                <a:gd name="T82" fmla="*/ 115 w 230"/>
                <a:gd name="T83" fmla="*/ 0 h 51"/>
                <a:gd name="T84" fmla="*/ 115 w 230"/>
                <a:gd name="T85" fmla="*/ 0 h 51"/>
                <a:gd name="T86" fmla="*/ 115 w 230"/>
                <a:gd name="T87" fmla="*/ 0 h 51"/>
                <a:gd name="T88" fmla="*/ 204 w 230"/>
                <a:gd name="T89" fmla="*/ 13 h 51"/>
                <a:gd name="T90" fmla="*/ 204 w 230"/>
                <a:gd name="T91" fmla="*/ 13 h 51"/>
                <a:gd name="T92" fmla="*/ 204 w 230"/>
                <a:gd name="T93" fmla="*/ 13 h 51"/>
                <a:gd name="T94" fmla="*/ 230 w 230"/>
                <a:gd name="T95" fmla="*/ 26 h 51"/>
                <a:gd name="T96" fmla="*/ 230 w 230"/>
                <a:gd name="T97" fmla="*/ 39 h 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0"/>
                <a:gd name="T148" fmla="*/ 0 h 51"/>
                <a:gd name="T149" fmla="*/ 230 w 230"/>
                <a:gd name="T150" fmla="*/ 51 h 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0" h="51">
                  <a:moveTo>
                    <a:pt x="230" y="39"/>
                  </a:moveTo>
                  <a:lnTo>
                    <a:pt x="204" y="26"/>
                  </a:lnTo>
                  <a:lnTo>
                    <a:pt x="115" y="13"/>
                  </a:lnTo>
                  <a:lnTo>
                    <a:pt x="38" y="26"/>
                  </a:lnTo>
                  <a:lnTo>
                    <a:pt x="0" y="39"/>
                  </a:lnTo>
                  <a:lnTo>
                    <a:pt x="0" y="26"/>
                  </a:lnTo>
                  <a:lnTo>
                    <a:pt x="38" y="39"/>
                  </a:lnTo>
                  <a:lnTo>
                    <a:pt x="115" y="39"/>
                  </a:lnTo>
                  <a:lnTo>
                    <a:pt x="204" y="39"/>
                  </a:lnTo>
                  <a:lnTo>
                    <a:pt x="230" y="26"/>
                  </a:lnTo>
                  <a:lnTo>
                    <a:pt x="230" y="39"/>
                  </a:lnTo>
                  <a:lnTo>
                    <a:pt x="204" y="51"/>
                  </a:lnTo>
                  <a:lnTo>
                    <a:pt x="115" y="51"/>
                  </a:lnTo>
                  <a:lnTo>
                    <a:pt x="38" y="51"/>
                  </a:lnTo>
                  <a:lnTo>
                    <a:pt x="0" y="39"/>
                  </a:lnTo>
                  <a:lnTo>
                    <a:pt x="0" y="26"/>
                  </a:lnTo>
                  <a:lnTo>
                    <a:pt x="38" y="13"/>
                  </a:lnTo>
                  <a:lnTo>
                    <a:pt x="115" y="0"/>
                  </a:lnTo>
                  <a:lnTo>
                    <a:pt x="204" y="13"/>
                  </a:lnTo>
                  <a:lnTo>
                    <a:pt x="230" y="26"/>
                  </a:lnTo>
                  <a:lnTo>
                    <a:pt x="230" y="39"/>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74" name="Freeform 124"/>
            <p:cNvSpPr>
              <a:spLocks/>
            </p:cNvSpPr>
            <p:nvPr/>
          </p:nvSpPr>
          <p:spPr bwMode="auto">
            <a:xfrm>
              <a:off x="1771" y="4142"/>
              <a:ext cx="1" cy="13"/>
            </a:xfrm>
            <a:custGeom>
              <a:avLst/>
              <a:gdLst>
                <a:gd name="T0" fmla="*/ 0 w 1"/>
                <a:gd name="T1" fmla="*/ 0 h 13"/>
                <a:gd name="T2" fmla="*/ 0 w 1"/>
                <a:gd name="T3" fmla="*/ 0 h 13"/>
                <a:gd name="T4" fmla="*/ 0 w 1"/>
                <a:gd name="T5" fmla="*/ 13 h 13"/>
                <a:gd name="T6" fmla="*/ 0 w 1"/>
                <a:gd name="T7" fmla="*/ 0 h 13"/>
                <a:gd name="T8" fmla="*/ 0 w 1"/>
                <a:gd name="T9" fmla="*/ 13 h 13"/>
                <a:gd name="T10" fmla="*/ 0 w 1"/>
                <a:gd name="T11" fmla="*/ 13 h 13"/>
                <a:gd name="T12" fmla="*/ 0 w 1"/>
                <a:gd name="T13" fmla="*/ 0 h 13"/>
                <a:gd name="T14" fmla="*/ 0 60000 65536"/>
                <a:gd name="T15" fmla="*/ 0 60000 65536"/>
                <a:gd name="T16" fmla="*/ 0 60000 65536"/>
                <a:gd name="T17" fmla="*/ 0 60000 65536"/>
                <a:gd name="T18" fmla="*/ 0 60000 65536"/>
                <a:gd name="T19" fmla="*/ 0 60000 65536"/>
                <a:gd name="T20" fmla="*/ 0 60000 65536"/>
                <a:gd name="T21" fmla="*/ 0 w 1"/>
                <a:gd name="T22" fmla="*/ 0 h 13"/>
                <a:gd name="T23" fmla="*/ 1 w 1"/>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3">
                  <a:moveTo>
                    <a:pt x="0" y="0"/>
                  </a:moveTo>
                  <a:lnTo>
                    <a:pt x="0" y="0"/>
                  </a:lnTo>
                  <a:lnTo>
                    <a:pt x="0" y="13"/>
                  </a:lnTo>
                  <a:lnTo>
                    <a:pt x="0" y="0"/>
                  </a:lnTo>
                  <a:lnTo>
                    <a:pt x="0" y="13"/>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75" name="Freeform 125"/>
            <p:cNvSpPr>
              <a:spLocks/>
            </p:cNvSpPr>
            <p:nvPr/>
          </p:nvSpPr>
          <p:spPr bwMode="auto">
            <a:xfrm>
              <a:off x="1694" y="4155"/>
              <a:ext cx="13" cy="1"/>
            </a:xfrm>
            <a:custGeom>
              <a:avLst/>
              <a:gdLst>
                <a:gd name="T0" fmla="*/ 13 w 13"/>
                <a:gd name="T1" fmla="*/ 0 h 1"/>
                <a:gd name="T2" fmla="*/ 0 w 13"/>
                <a:gd name="T3" fmla="*/ 0 h 1"/>
                <a:gd name="T4" fmla="*/ 0 w 13"/>
                <a:gd name="T5" fmla="*/ 0 h 1"/>
                <a:gd name="T6" fmla="*/ 0 w 13"/>
                <a:gd name="T7" fmla="*/ 0 h 1"/>
                <a:gd name="T8" fmla="*/ 13 w 13"/>
                <a:gd name="T9" fmla="*/ 0 h 1"/>
                <a:gd name="T10" fmla="*/ 13 w 13"/>
                <a:gd name="T11" fmla="*/ 0 h 1"/>
                <a:gd name="T12" fmla="*/ 13 w 13"/>
                <a:gd name="T13" fmla="*/ 0 h 1"/>
                <a:gd name="T14" fmla="*/ 0 60000 65536"/>
                <a:gd name="T15" fmla="*/ 0 60000 65536"/>
                <a:gd name="T16" fmla="*/ 0 60000 65536"/>
                <a:gd name="T17" fmla="*/ 0 60000 65536"/>
                <a:gd name="T18" fmla="*/ 0 60000 65536"/>
                <a:gd name="T19" fmla="*/ 0 60000 65536"/>
                <a:gd name="T20" fmla="*/ 0 60000 65536"/>
                <a:gd name="T21" fmla="*/ 0 w 13"/>
                <a:gd name="T22" fmla="*/ 0 h 1"/>
                <a:gd name="T23" fmla="*/ 13 w 13"/>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
                  <a:moveTo>
                    <a:pt x="13" y="0"/>
                  </a:moveTo>
                  <a:lnTo>
                    <a:pt x="0" y="0"/>
                  </a:lnTo>
                  <a:lnTo>
                    <a:pt x="13"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83476" name="Freeform 126"/>
            <p:cNvSpPr>
              <a:spLocks/>
            </p:cNvSpPr>
            <p:nvPr/>
          </p:nvSpPr>
          <p:spPr bwMode="auto">
            <a:xfrm>
              <a:off x="1694" y="4155"/>
              <a:ext cx="13" cy="12"/>
            </a:xfrm>
            <a:custGeom>
              <a:avLst/>
              <a:gdLst>
                <a:gd name="T0" fmla="*/ 13 w 13"/>
                <a:gd name="T1" fmla="*/ 12 h 12"/>
                <a:gd name="T2" fmla="*/ 13 w 13"/>
                <a:gd name="T3" fmla="*/ 0 h 12"/>
                <a:gd name="T4" fmla="*/ 0 w 13"/>
                <a:gd name="T5" fmla="*/ 0 h 12"/>
                <a:gd name="T6" fmla="*/ 0 w 13"/>
                <a:gd name="T7" fmla="*/ 0 h 12"/>
                <a:gd name="T8" fmla="*/ 0 w 13"/>
                <a:gd name="T9" fmla="*/ 12 h 12"/>
                <a:gd name="T10" fmla="*/ 0 w 13"/>
                <a:gd name="T11" fmla="*/ 12 h 12"/>
                <a:gd name="T12" fmla="*/ 13 w 13"/>
                <a:gd name="T13" fmla="*/ 12 h 12"/>
                <a:gd name="T14" fmla="*/ 0 60000 65536"/>
                <a:gd name="T15" fmla="*/ 0 60000 65536"/>
                <a:gd name="T16" fmla="*/ 0 60000 65536"/>
                <a:gd name="T17" fmla="*/ 0 60000 65536"/>
                <a:gd name="T18" fmla="*/ 0 60000 65536"/>
                <a:gd name="T19" fmla="*/ 0 60000 65536"/>
                <a:gd name="T20" fmla="*/ 0 60000 65536"/>
                <a:gd name="T21" fmla="*/ 0 w 13"/>
                <a:gd name="T22" fmla="*/ 0 h 12"/>
                <a:gd name="T23" fmla="*/ 13 w 13"/>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2">
                  <a:moveTo>
                    <a:pt x="13" y="12"/>
                  </a:moveTo>
                  <a:lnTo>
                    <a:pt x="13" y="0"/>
                  </a:lnTo>
                  <a:lnTo>
                    <a:pt x="0" y="0"/>
                  </a:lnTo>
                  <a:lnTo>
                    <a:pt x="0" y="12"/>
                  </a:lnTo>
                  <a:lnTo>
                    <a:pt x="13"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77" name="Freeform 127"/>
            <p:cNvSpPr>
              <a:spLocks/>
            </p:cNvSpPr>
            <p:nvPr/>
          </p:nvSpPr>
          <p:spPr bwMode="auto">
            <a:xfrm>
              <a:off x="1848" y="3874"/>
              <a:ext cx="51" cy="230"/>
            </a:xfrm>
            <a:custGeom>
              <a:avLst/>
              <a:gdLst>
                <a:gd name="T0" fmla="*/ 51 w 51"/>
                <a:gd name="T1" fmla="*/ 12 h 230"/>
                <a:gd name="T2" fmla="*/ 0 w 51"/>
                <a:gd name="T3" fmla="*/ 0 h 230"/>
                <a:gd name="T4" fmla="*/ 0 w 51"/>
                <a:gd name="T5" fmla="*/ 230 h 230"/>
                <a:gd name="T6" fmla="*/ 51 w 51"/>
                <a:gd name="T7" fmla="*/ 204 h 230"/>
                <a:gd name="T8" fmla="*/ 51 w 51"/>
                <a:gd name="T9" fmla="*/ 12 h 230"/>
                <a:gd name="T10" fmla="*/ 0 60000 65536"/>
                <a:gd name="T11" fmla="*/ 0 60000 65536"/>
                <a:gd name="T12" fmla="*/ 0 60000 65536"/>
                <a:gd name="T13" fmla="*/ 0 60000 65536"/>
                <a:gd name="T14" fmla="*/ 0 60000 65536"/>
                <a:gd name="T15" fmla="*/ 0 w 51"/>
                <a:gd name="T16" fmla="*/ 0 h 230"/>
                <a:gd name="T17" fmla="*/ 51 w 51"/>
                <a:gd name="T18" fmla="*/ 230 h 230"/>
              </a:gdLst>
              <a:ahLst/>
              <a:cxnLst>
                <a:cxn ang="T10">
                  <a:pos x="T0" y="T1"/>
                </a:cxn>
                <a:cxn ang="T11">
                  <a:pos x="T2" y="T3"/>
                </a:cxn>
                <a:cxn ang="T12">
                  <a:pos x="T4" y="T5"/>
                </a:cxn>
                <a:cxn ang="T13">
                  <a:pos x="T6" y="T7"/>
                </a:cxn>
                <a:cxn ang="T14">
                  <a:pos x="T8" y="T9"/>
                </a:cxn>
              </a:cxnLst>
              <a:rect l="T15" t="T16" r="T17" b="T18"/>
              <a:pathLst>
                <a:path w="51" h="230">
                  <a:moveTo>
                    <a:pt x="51" y="12"/>
                  </a:moveTo>
                  <a:lnTo>
                    <a:pt x="0" y="0"/>
                  </a:lnTo>
                  <a:lnTo>
                    <a:pt x="0" y="230"/>
                  </a:lnTo>
                  <a:lnTo>
                    <a:pt x="51" y="204"/>
                  </a:lnTo>
                  <a:lnTo>
                    <a:pt x="51" y="12"/>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183478" name="Freeform 128"/>
            <p:cNvSpPr>
              <a:spLocks/>
            </p:cNvSpPr>
            <p:nvPr/>
          </p:nvSpPr>
          <p:spPr bwMode="auto">
            <a:xfrm>
              <a:off x="1848" y="3874"/>
              <a:ext cx="64" cy="242"/>
            </a:xfrm>
            <a:custGeom>
              <a:avLst/>
              <a:gdLst>
                <a:gd name="T0" fmla="*/ 51 w 64"/>
                <a:gd name="T1" fmla="*/ 25 h 242"/>
                <a:gd name="T2" fmla="*/ 0 w 64"/>
                <a:gd name="T3" fmla="*/ 12 h 242"/>
                <a:gd name="T4" fmla="*/ 0 w 64"/>
                <a:gd name="T5" fmla="*/ 0 h 242"/>
                <a:gd name="T6" fmla="*/ 13 w 64"/>
                <a:gd name="T7" fmla="*/ 0 h 242"/>
                <a:gd name="T8" fmla="*/ 13 w 64"/>
                <a:gd name="T9" fmla="*/ 230 h 242"/>
                <a:gd name="T10" fmla="*/ 0 w 64"/>
                <a:gd name="T11" fmla="*/ 242 h 242"/>
                <a:gd name="T12" fmla="*/ 0 w 64"/>
                <a:gd name="T13" fmla="*/ 230 h 242"/>
                <a:gd name="T14" fmla="*/ 51 w 64"/>
                <a:gd name="T15" fmla="*/ 204 h 242"/>
                <a:gd name="T16" fmla="*/ 64 w 64"/>
                <a:gd name="T17" fmla="*/ 204 h 242"/>
                <a:gd name="T18" fmla="*/ 64 w 64"/>
                <a:gd name="T19" fmla="*/ 204 h 242"/>
                <a:gd name="T20" fmla="*/ 51 w 64"/>
                <a:gd name="T21" fmla="*/ 217 h 242"/>
                <a:gd name="T22" fmla="*/ 0 w 64"/>
                <a:gd name="T23" fmla="*/ 242 h 242"/>
                <a:gd name="T24" fmla="*/ 0 w 64"/>
                <a:gd name="T25" fmla="*/ 242 h 242"/>
                <a:gd name="T26" fmla="*/ 0 w 64"/>
                <a:gd name="T27" fmla="*/ 230 h 242"/>
                <a:gd name="T28" fmla="*/ 0 w 64"/>
                <a:gd name="T29" fmla="*/ 0 h 242"/>
                <a:gd name="T30" fmla="*/ 0 w 64"/>
                <a:gd name="T31" fmla="*/ 0 h 242"/>
                <a:gd name="T32" fmla="*/ 0 w 64"/>
                <a:gd name="T33" fmla="*/ 0 h 242"/>
                <a:gd name="T34" fmla="*/ 51 w 64"/>
                <a:gd name="T35" fmla="*/ 12 h 242"/>
                <a:gd name="T36" fmla="*/ 51 w 64"/>
                <a:gd name="T37" fmla="*/ 25 h 2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4"/>
                <a:gd name="T58" fmla="*/ 0 h 242"/>
                <a:gd name="T59" fmla="*/ 64 w 64"/>
                <a:gd name="T60" fmla="*/ 242 h 24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4" h="242">
                  <a:moveTo>
                    <a:pt x="51" y="25"/>
                  </a:moveTo>
                  <a:lnTo>
                    <a:pt x="0" y="12"/>
                  </a:lnTo>
                  <a:lnTo>
                    <a:pt x="0" y="0"/>
                  </a:lnTo>
                  <a:lnTo>
                    <a:pt x="13" y="0"/>
                  </a:lnTo>
                  <a:lnTo>
                    <a:pt x="13" y="230"/>
                  </a:lnTo>
                  <a:lnTo>
                    <a:pt x="0" y="242"/>
                  </a:lnTo>
                  <a:lnTo>
                    <a:pt x="0" y="230"/>
                  </a:lnTo>
                  <a:lnTo>
                    <a:pt x="51" y="204"/>
                  </a:lnTo>
                  <a:lnTo>
                    <a:pt x="64" y="204"/>
                  </a:lnTo>
                  <a:lnTo>
                    <a:pt x="51" y="217"/>
                  </a:lnTo>
                  <a:lnTo>
                    <a:pt x="0" y="242"/>
                  </a:lnTo>
                  <a:lnTo>
                    <a:pt x="0" y="230"/>
                  </a:lnTo>
                  <a:lnTo>
                    <a:pt x="0" y="0"/>
                  </a:lnTo>
                  <a:lnTo>
                    <a:pt x="51" y="12"/>
                  </a:lnTo>
                  <a:lnTo>
                    <a:pt x="51" y="2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79" name="Freeform 129"/>
            <p:cNvSpPr>
              <a:spLocks/>
            </p:cNvSpPr>
            <p:nvPr/>
          </p:nvSpPr>
          <p:spPr bwMode="auto">
            <a:xfrm>
              <a:off x="1899" y="3886"/>
              <a:ext cx="13" cy="192"/>
            </a:xfrm>
            <a:custGeom>
              <a:avLst/>
              <a:gdLst>
                <a:gd name="T0" fmla="*/ 0 w 13"/>
                <a:gd name="T1" fmla="*/ 192 h 192"/>
                <a:gd name="T2" fmla="*/ 0 w 13"/>
                <a:gd name="T3" fmla="*/ 0 h 192"/>
                <a:gd name="T4" fmla="*/ 0 w 13"/>
                <a:gd name="T5" fmla="*/ 0 h 192"/>
                <a:gd name="T6" fmla="*/ 13 w 13"/>
                <a:gd name="T7" fmla="*/ 0 h 192"/>
                <a:gd name="T8" fmla="*/ 13 w 13"/>
                <a:gd name="T9" fmla="*/ 0 h 192"/>
                <a:gd name="T10" fmla="*/ 13 w 13"/>
                <a:gd name="T11" fmla="*/ 192 h 192"/>
                <a:gd name="T12" fmla="*/ 0 w 13"/>
                <a:gd name="T13" fmla="*/ 192 h 192"/>
                <a:gd name="T14" fmla="*/ 0 60000 65536"/>
                <a:gd name="T15" fmla="*/ 0 60000 65536"/>
                <a:gd name="T16" fmla="*/ 0 60000 65536"/>
                <a:gd name="T17" fmla="*/ 0 60000 65536"/>
                <a:gd name="T18" fmla="*/ 0 60000 65536"/>
                <a:gd name="T19" fmla="*/ 0 60000 65536"/>
                <a:gd name="T20" fmla="*/ 0 60000 65536"/>
                <a:gd name="T21" fmla="*/ 0 w 13"/>
                <a:gd name="T22" fmla="*/ 0 h 192"/>
                <a:gd name="T23" fmla="*/ 13 w 13"/>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92">
                  <a:moveTo>
                    <a:pt x="0" y="192"/>
                  </a:moveTo>
                  <a:lnTo>
                    <a:pt x="0" y="0"/>
                  </a:lnTo>
                  <a:lnTo>
                    <a:pt x="13" y="0"/>
                  </a:lnTo>
                  <a:lnTo>
                    <a:pt x="13" y="192"/>
                  </a:lnTo>
                  <a:lnTo>
                    <a:pt x="0" y="19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80" name="Freeform 130"/>
            <p:cNvSpPr>
              <a:spLocks/>
            </p:cNvSpPr>
            <p:nvPr/>
          </p:nvSpPr>
          <p:spPr bwMode="auto">
            <a:xfrm>
              <a:off x="1400" y="3797"/>
              <a:ext cx="384" cy="358"/>
            </a:xfrm>
            <a:custGeom>
              <a:avLst/>
              <a:gdLst>
                <a:gd name="T0" fmla="*/ 0 w 384"/>
                <a:gd name="T1" fmla="*/ 13 h 358"/>
                <a:gd name="T2" fmla="*/ 384 w 384"/>
                <a:gd name="T3" fmla="*/ 0 h 358"/>
                <a:gd name="T4" fmla="*/ 384 w 384"/>
                <a:gd name="T5" fmla="*/ 358 h 358"/>
                <a:gd name="T6" fmla="*/ 0 w 384"/>
                <a:gd name="T7" fmla="*/ 345 h 358"/>
                <a:gd name="T8" fmla="*/ 0 w 384"/>
                <a:gd name="T9" fmla="*/ 13 h 358"/>
                <a:gd name="T10" fmla="*/ 0 60000 65536"/>
                <a:gd name="T11" fmla="*/ 0 60000 65536"/>
                <a:gd name="T12" fmla="*/ 0 60000 65536"/>
                <a:gd name="T13" fmla="*/ 0 60000 65536"/>
                <a:gd name="T14" fmla="*/ 0 60000 65536"/>
                <a:gd name="T15" fmla="*/ 0 w 384"/>
                <a:gd name="T16" fmla="*/ 0 h 358"/>
                <a:gd name="T17" fmla="*/ 384 w 384"/>
                <a:gd name="T18" fmla="*/ 358 h 358"/>
              </a:gdLst>
              <a:ahLst/>
              <a:cxnLst>
                <a:cxn ang="T10">
                  <a:pos x="T0" y="T1"/>
                </a:cxn>
                <a:cxn ang="T11">
                  <a:pos x="T2" y="T3"/>
                </a:cxn>
                <a:cxn ang="T12">
                  <a:pos x="T4" y="T5"/>
                </a:cxn>
                <a:cxn ang="T13">
                  <a:pos x="T6" y="T7"/>
                </a:cxn>
                <a:cxn ang="T14">
                  <a:pos x="T8" y="T9"/>
                </a:cxn>
              </a:cxnLst>
              <a:rect l="T15" t="T16" r="T17" b="T18"/>
              <a:pathLst>
                <a:path w="384" h="358">
                  <a:moveTo>
                    <a:pt x="0" y="13"/>
                  </a:moveTo>
                  <a:lnTo>
                    <a:pt x="384" y="0"/>
                  </a:lnTo>
                  <a:lnTo>
                    <a:pt x="384" y="358"/>
                  </a:lnTo>
                  <a:lnTo>
                    <a:pt x="0" y="345"/>
                  </a:lnTo>
                  <a:lnTo>
                    <a:pt x="0" y="13"/>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183481" name="Freeform 131"/>
            <p:cNvSpPr>
              <a:spLocks/>
            </p:cNvSpPr>
            <p:nvPr/>
          </p:nvSpPr>
          <p:spPr bwMode="auto">
            <a:xfrm>
              <a:off x="1400" y="3797"/>
              <a:ext cx="397" cy="370"/>
            </a:xfrm>
            <a:custGeom>
              <a:avLst/>
              <a:gdLst>
                <a:gd name="T0" fmla="*/ 0 w 397"/>
                <a:gd name="T1" fmla="*/ 13 h 370"/>
                <a:gd name="T2" fmla="*/ 384 w 397"/>
                <a:gd name="T3" fmla="*/ 0 h 370"/>
                <a:gd name="T4" fmla="*/ 397 w 397"/>
                <a:gd name="T5" fmla="*/ 0 h 370"/>
                <a:gd name="T6" fmla="*/ 397 w 397"/>
                <a:gd name="T7" fmla="*/ 0 h 370"/>
                <a:gd name="T8" fmla="*/ 397 w 397"/>
                <a:gd name="T9" fmla="*/ 358 h 370"/>
                <a:gd name="T10" fmla="*/ 397 w 397"/>
                <a:gd name="T11" fmla="*/ 370 h 370"/>
                <a:gd name="T12" fmla="*/ 384 w 397"/>
                <a:gd name="T13" fmla="*/ 370 h 370"/>
                <a:gd name="T14" fmla="*/ 0 w 397"/>
                <a:gd name="T15" fmla="*/ 358 h 370"/>
                <a:gd name="T16" fmla="*/ 0 w 397"/>
                <a:gd name="T17" fmla="*/ 358 h 370"/>
                <a:gd name="T18" fmla="*/ 0 w 397"/>
                <a:gd name="T19" fmla="*/ 345 h 370"/>
                <a:gd name="T20" fmla="*/ 0 w 397"/>
                <a:gd name="T21" fmla="*/ 345 h 370"/>
                <a:gd name="T22" fmla="*/ 384 w 397"/>
                <a:gd name="T23" fmla="*/ 358 h 370"/>
                <a:gd name="T24" fmla="*/ 384 w 397"/>
                <a:gd name="T25" fmla="*/ 370 h 370"/>
                <a:gd name="T26" fmla="*/ 384 w 397"/>
                <a:gd name="T27" fmla="*/ 358 h 370"/>
                <a:gd name="T28" fmla="*/ 384 w 397"/>
                <a:gd name="T29" fmla="*/ 0 h 370"/>
                <a:gd name="T30" fmla="*/ 397 w 397"/>
                <a:gd name="T31" fmla="*/ 0 h 370"/>
                <a:gd name="T32" fmla="*/ 384 w 397"/>
                <a:gd name="T33" fmla="*/ 13 h 370"/>
                <a:gd name="T34" fmla="*/ 0 w 397"/>
                <a:gd name="T35" fmla="*/ 26 h 370"/>
                <a:gd name="T36" fmla="*/ 0 w 397"/>
                <a:gd name="T37" fmla="*/ 13 h 3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97"/>
                <a:gd name="T58" fmla="*/ 0 h 370"/>
                <a:gd name="T59" fmla="*/ 397 w 397"/>
                <a:gd name="T60" fmla="*/ 370 h 37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97" h="370">
                  <a:moveTo>
                    <a:pt x="0" y="13"/>
                  </a:moveTo>
                  <a:lnTo>
                    <a:pt x="384" y="0"/>
                  </a:lnTo>
                  <a:lnTo>
                    <a:pt x="397" y="0"/>
                  </a:lnTo>
                  <a:lnTo>
                    <a:pt x="397" y="358"/>
                  </a:lnTo>
                  <a:lnTo>
                    <a:pt x="397" y="370"/>
                  </a:lnTo>
                  <a:lnTo>
                    <a:pt x="384" y="370"/>
                  </a:lnTo>
                  <a:lnTo>
                    <a:pt x="0" y="358"/>
                  </a:lnTo>
                  <a:lnTo>
                    <a:pt x="0" y="345"/>
                  </a:lnTo>
                  <a:lnTo>
                    <a:pt x="384" y="358"/>
                  </a:lnTo>
                  <a:lnTo>
                    <a:pt x="384" y="370"/>
                  </a:lnTo>
                  <a:lnTo>
                    <a:pt x="384" y="358"/>
                  </a:lnTo>
                  <a:lnTo>
                    <a:pt x="384" y="0"/>
                  </a:lnTo>
                  <a:lnTo>
                    <a:pt x="397" y="0"/>
                  </a:lnTo>
                  <a:lnTo>
                    <a:pt x="384" y="13"/>
                  </a:lnTo>
                  <a:lnTo>
                    <a:pt x="0" y="26"/>
                  </a:lnTo>
                  <a:lnTo>
                    <a:pt x="0"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82" name="Freeform 132"/>
            <p:cNvSpPr>
              <a:spLocks/>
            </p:cNvSpPr>
            <p:nvPr/>
          </p:nvSpPr>
          <p:spPr bwMode="auto">
            <a:xfrm>
              <a:off x="1400" y="3810"/>
              <a:ext cx="12" cy="332"/>
            </a:xfrm>
            <a:custGeom>
              <a:avLst/>
              <a:gdLst>
                <a:gd name="T0" fmla="*/ 0 w 12"/>
                <a:gd name="T1" fmla="*/ 332 h 332"/>
                <a:gd name="T2" fmla="*/ 0 w 12"/>
                <a:gd name="T3" fmla="*/ 0 h 332"/>
                <a:gd name="T4" fmla="*/ 0 w 12"/>
                <a:gd name="T5" fmla="*/ 0 h 332"/>
                <a:gd name="T6" fmla="*/ 0 w 12"/>
                <a:gd name="T7" fmla="*/ 0 h 332"/>
                <a:gd name="T8" fmla="*/ 12 w 12"/>
                <a:gd name="T9" fmla="*/ 0 h 332"/>
                <a:gd name="T10" fmla="*/ 12 w 12"/>
                <a:gd name="T11" fmla="*/ 332 h 332"/>
                <a:gd name="T12" fmla="*/ 0 w 12"/>
                <a:gd name="T13" fmla="*/ 332 h 332"/>
                <a:gd name="T14" fmla="*/ 0 60000 65536"/>
                <a:gd name="T15" fmla="*/ 0 60000 65536"/>
                <a:gd name="T16" fmla="*/ 0 60000 65536"/>
                <a:gd name="T17" fmla="*/ 0 60000 65536"/>
                <a:gd name="T18" fmla="*/ 0 60000 65536"/>
                <a:gd name="T19" fmla="*/ 0 60000 65536"/>
                <a:gd name="T20" fmla="*/ 0 60000 65536"/>
                <a:gd name="T21" fmla="*/ 0 w 12"/>
                <a:gd name="T22" fmla="*/ 0 h 332"/>
                <a:gd name="T23" fmla="*/ 12 w 12"/>
                <a:gd name="T24" fmla="*/ 332 h 3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32">
                  <a:moveTo>
                    <a:pt x="0" y="332"/>
                  </a:moveTo>
                  <a:lnTo>
                    <a:pt x="0" y="0"/>
                  </a:lnTo>
                  <a:lnTo>
                    <a:pt x="12" y="0"/>
                  </a:lnTo>
                  <a:lnTo>
                    <a:pt x="12" y="332"/>
                  </a:lnTo>
                  <a:lnTo>
                    <a:pt x="0" y="3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83" name="Freeform 133"/>
            <p:cNvSpPr>
              <a:spLocks/>
            </p:cNvSpPr>
            <p:nvPr/>
          </p:nvSpPr>
          <p:spPr bwMode="auto">
            <a:xfrm>
              <a:off x="1425" y="3823"/>
              <a:ext cx="320" cy="293"/>
            </a:xfrm>
            <a:custGeom>
              <a:avLst/>
              <a:gdLst>
                <a:gd name="T0" fmla="*/ 167 w 320"/>
                <a:gd name="T1" fmla="*/ 12 h 293"/>
                <a:gd name="T2" fmla="*/ 295 w 320"/>
                <a:gd name="T3" fmla="*/ 0 h 293"/>
                <a:gd name="T4" fmla="*/ 320 w 320"/>
                <a:gd name="T5" fmla="*/ 12 h 293"/>
                <a:gd name="T6" fmla="*/ 320 w 320"/>
                <a:gd name="T7" fmla="*/ 25 h 293"/>
                <a:gd name="T8" fmla="*/ 320 w 320"/>
                <a:gd name="T9" fmla="*/ 153 h 293"/>
                <a:gd name="T10" fmla="*/ 320 w 320"/>
                <a:gd name="T11" fmla="*/ 268 h 293"/>
                <a:gd name="T12" fmla="*/ 320 w 320"/>
                <a:gd name="T13" fmla="*/ 281 h 293"/>
                <a:gd name="T14" fmla="*/ 295 w 320"/>
                <a:gd name="T15" fmla="*/ 293 h 293"/>
                <a:gd name="T16" fmla="*/ 167 w 320"/>
                <a:gd name="T17" fmla="*/ 293 h 293"/>
                <a:gd name="T18" fmla="*/ 26 w 320"/>
                <a:gd name="T19" fmla="*/ 293 h 293"/>
                <a:gd name="T20" fmla="*/ 13 w 320"/>
                <a:gd name="T21" fmla="*/ 281 h 293"/>
                <a:gd name="T22" fmla="*/ 0 w 320"/>
                <a:gd name="T23" fmla="*/ 255 h 293"/>
                <a:gd name="T24" fmla="*/ 0 w 320"/>
                <a:gd name="T25" fmla="*/ 153 h 293"/>
                <a:gd name="T26" fmla="*/ 13 w 320"/>
                <a:gd name="T27" fmla="*/ 38 h 293"/>
                <a:gd name="T28" fmla="*/ 13 w 320"/>
                <a:gd name="T29" fmla="*/ 25 h 293"/>
                <a:gd name="T30" fmla="*/ 39 w 320"/>
                <a:gd name="T31" fmla="*/ 12 h 293"/>
                <a:gd name="T32" fmla="*/ 167 w 320"/>
                <a:gd name="T33" fmla="*/ 12 h 2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0"/>
                <a:gd name="T52" fmla="*/ 0 h 293"/>
                <a:gd name="T53" fmla="*/ 320 w 320"/>
                <a:gd name="T54" fmla="*/ 293 h 2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0" h="293">
                  <a:moveTo>
                    <a:pt x="167" y="12"/>
                  </a:moveTo>
                  <a:lnTo>
                    <a:pt x="295" y="0"/>
                  </a:lnTo>
                  <a:lnTo>
                    <a:pt x="320" y="12"/>
                  </a:lnTo>
                  <a:lnTo>
                    <a:pt x="320" y="25"/>
                  </a:lnTo>
                  <a:lnTo>
                    <a:pt x="320" y="153"/>
                  </a:lnTo>
                  <a:lnTo>
                    <a:pt x="320" y="268"/>
                  </a:lnTo>
                  <a:lnTo>
                    <a:pt x="320" y="281"/>
                  </a:lnTo>
                  <a:lnTo>
                    <a:pt x="295" y="293"/>
                  </a:lnTo>
                  <a:lnTo>
                    <a:pt x="167" y="293"/>
                  </a:lnTo>
                  <a:lnTo>
                    <a:pt x="26" y="293"/>
                  </a:lnTo>
                  <a:lnTo>
                    <a:pt x="13" y="281"/>
                  </a:lnTo>
                  <a:lnTo>
                    <a:pt x="0" y="255"/>
                  </a:lnTo>
                  <a:lnTo>
                    <a:pt x="0" y="153"/>
                  </a:lnTo>
                  <a:lnTo>
                    <a:pt x="13" y="38"/>
                  </a:lnTo>
                  <a:lnTo>
                    <a:pt x="13" y="25"/>
                  </a:lnTo>
                  <a:lnTo>
                    <a:pt x="39" y="12"/>
                  </a:lnTo>
                  <a:lnTo>
                    <a:pt x="167" y="12"/>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83484" name="Freeform 134"/>
            <p:cNvSpPr>
              <a:spLocks/>
            </p:cNvSpPr>
            <p:nvPr/>
          </p:nvSpPr>
          <p:spPr bwMode="auto">
            <a:xfrm>
              <a:off x="1425" y="3823"/>
              <a:ext cx="333" cy="306"/>
            </a:xfrm>
            <a:custGeom>
              <a:avLst/>
              <a:gdLst>
                <a:gd name="T0" fmla="*/ 295 w 333"/>
                <a:gd name="T1" fmla="*/ 0 h 306"/>
                <a:gd name="T2" fmla="*/ 295 w 333"/>
                <a:gd name="T3" fmla="*/ 0 h 306"/>
                <a:gd name="T4" fmla="*/ 333 w 333"/>
                <a:gd name="T5" fmla="*/ 12 h 306"/>
                <a:gd name="T6" fmla="*/ 333 w 333"/>
                <a:gd name="T7" fmla="*/ 25 h 306"/>
                <a:gd name="T8" fmla="*/ 333 w 333"/>
                <a:gd name="T9" fmla="*/ 25 h 306"/>
                <a:gd name="T10" fmla="*/ 333 w 333"/>
                <a:gd name="T11" fmla="*/ 153 h 306"/>
                <a:gd name="T12" fmla="*/ 333 w 333"/>
                <a:gd name="T13" fmla="*/ 268 h 306"/>
                <a:gd name="T14" fmla="*/ 333 w 333"/>
                <a:gd name="T15" fmla="*/ 268 h 306"/>
                <a:gd name="T16" fmla="*/ 320 w 333"/>
                <a:gd name="T17" fmla="*/ 293 h 306"/>
                <a:gd name="T18" fmla="*/ 295 w 333"/>
                <a:gd name="T19" fmla="*/ 306 h 306"/>
                <a:gd name="T20" fmla="*/ 295 w 333"/>
                <a:gd name="T21" fmla="*/ 306 h 306"/>
                <a:gd name="T22" fmla="*/ 167 w 333"/>
                <a:gd name="T23" fmla="*/ 306 h 306"/>
                <a:gd name="T24" fmla="*/ 26 w 333"/>
                <a:gd name="T25" fmla="*/ 306 h 306"/>
                <a:gd name="T26" fmla="*/ 26 w 333"/>
                <a:gd name="T27" fmla="*/ 306 h 306"/>
                <a:gd name="T28" fmla="*/ 13 w 333"/>
                <a:gd name="T29" fmla="*/ 281 h 306"/>
                <a:gd name="T30" fmla="*/ 0 w 333"/>
                <a:gd name="T31" fmla="*/ 255 h 306"/>
                <a:gd name="T32" fmla="*/ 0 w 333"/>
                <a:gd name="T33" fmla="*/ 255 h 306"/>
                <a:gd name="T34" fmla="*/ 0 w 333"/>
                <a:gd name="T35" fmla="*/ 153 h 306"/>
                <a:gd name="T36" fmla="*/ 13 w 333"/>
                <a:gd name="T37" fmla="*/ 38 h 306"/>
                <a:gd name="T38" fmla="*/ 13 w 333"/>
                <a:gd name="T39" fmla="*/ 38 h 306"/>
                <a:gd name="T40" fmla="*/ 13 w 333"/>
                <a:gd name="T41" fmla="*/ 25 h 306"/>
                <a:gd name="T42" fmla="*/ 39 w 333"/>
                <a:gd name="T43" fmla="*/ 12 h 306"/>
                <a:gd name="T44" fmla="*/ 39 w 333"/>
                <a:gd name="T45" fmla="*/ 12 h 306"/>
                <a:gd name="T46" fmla="*/ 167 w 333"/>
                <a:gd name="T47" fmla="*/ 12 h 306"/>
                <a:gd name="T48" fmla="*/ 167 w 333"/>
                <a:gd name="T49" fmla="*/ 25 h 306"/>
                <a:gd name="T50" fmla="*/ 39 w 333"/>
                <a:gd name="T51" fmla="*/ 25 h 306"/>
                <a:gd name="T52" fmla="*/ 13 w 333"/>
                <a:gd name="T53" fmla="*/ 38 h 306"/>
                <a:gd name="T54" fmla="*/ 26 w 333"/>
                <a:gd name="T55" fmla="*/ 25 h 306"/>
                <a:gd name="T56" fmla="*/ 26 w 333"/>
                <a:gd name="T57" fmla="*/ 38 h 306"/>
                <a:gd name="T58" fmla="*/ 13 w 333"/>
                <a:gd name="T59" fmla="*/ 153 h 306"/>
                <a:gd name="T60" fmla="*/ 13 w 333"/>
                <a:gd name="T61" fmla="*/ 153 h 306"/>
                <a:gd name="T62" fmla="*/ 13 w 333"/>
                <a:gd name="T63" fmla="*/ 255 h 306"/>
                <a:gd name="T64" fmla="*/ 26 w 333"/>
                <a:gd name="T65" fmla="*/ 281 h 306"/>
                <a:gd name="T66" fmla="*/ 26 w 333"/>
                <a:gd name="T67" fmla="*/ 281 h 306"/>
                <a:gd name="T68" fmla="*/ 39 w 333"/>
                <a:gd name="T69" fmla="*/ 293 h 306"/>
                <a:gd name="T70" fmla="*/ 167 w 333"/>
                <a:gd name="T71" fmla="*/ 293 h 306"/>
                <a:gd name="T72" fmla="*/ 167 w 333"/>
                <a:gd name="T73" fmla="*/ 293 h 306"/>
                <a:gd name="T74" fmla="*/ 295 w 333"/>
                <a:gd name="T75" fmla="*/ 293 h 306"/>
                <a:gd name="T76" fmla="*/ 320 w 333"/>
                <a:gd name="T77" fmla="*/ 281 h 306"/>
                <a:gd name="T78" fmla="*/ 320 w 333"/>
                <a:gd name="T79" fmla="*/ 281 h 306"/>
                <a:gd name="T80" fmla="*/ 320 w 333"/>
                <a:gd name="T81" fmla="*/ 268 h 306"/>
                <a:gd name="T82" fmla="*/ 320 w 333"/>
                <a:gd name="T83" fmla="*/ 153 h 306"/>
                <a:gd name="T84" fmla="*/ 320 w 333"/>
                <a:gd name="T85" fmla="*/ 153 h 306"/>
                <a:gd name="T86" fmla="*/ 320 w 333"/>
                <a:gd name="T87" fmla="*/ 25 h 306"/>
                <a:gd name="T88" fmla="*/ 320 w 333"/>
                <a:gd name="T89" fmla="*/ 12 h 306"/>
                <a:gd name="T90" fmla="*/ 320 w 333"/>
                <a:gd name="T91" fmla="*/ 25 h 306"/>
                <a:gd name="T92" fmla="*/ 295 w 333"/>
                <a:gd name="T93" fmla="*/ 12 h 306"/>
                <a:gd name="T94" fmla="*/ 167 w 333"/>
                <a:gd name="T95" fmla="*/ 25 h 3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33"/>
                <a:gd name="T145" fmla="*/ 0 h 306"/>
                <a:gd name="T146" fmla="*/ 333 w 333"/>
                <a:gd name="T147" fmla="*/ 306 h 3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33" h="306">
                  <a:moveTo>
                    <a:pt x="167" y="12"/>
                  </a:moveTo>
                  <a:lnTo>
                    <a:pt x="295" y="0"/>
                  </a:lnTo>
                  <a:lnTo>
                    <a:pt x="320" y="12"/>
                  </a:lnTo>
                  <a:lnTo>
                    <a:pt x="333" y="12"/>
                  </a:lnTo>
                  <a:lnTo>
                    <a:pt x="333" y="25"/>
                  </a:lnTo>
                  <a:lnTo>
                    <a:pt x="333" y="153"/>
                  </a:lnTo>
                  <a:lnTo>
                    <a:pt x="333" y="268"/>
                  </a:lnTo>
                  <a:lnTo>
                    <a:pt x="333" y="281"/>
                  </a:lnTo>
                  <a:lnTo>
                    <a:pt x="320" y="293"/>
                  </a:lnTo>
                  <a:lnTo>
                    <a:pt x="295" y="306"/>
                  </a:lnTo>
                  <a:lnTo>
                    <a:pt x="167" y="306"/>
                  </a:lnTo>
                  <a:lnTo>
                    <a:pt x="26" y="306"/>
                  </a:lnTo>
                  <a:lnTo>
                    <a:pt x="13" y="293"/>
                  </a:lnTo>
                  <a:lnTo>
                    <a:pt x="13" y="281"/>
                  </a:lnTo>
                  <a:lnTo>
                    <a:pt x="0" y="255"/>
                  </a:lnTo>
                  <a:lnTo>
                    <a:pt x="0" y="153"/>
                  </a:lnTo>
                  <a:lnTo>
                    <a:pt x="13" y="38"/>
                  </a:lnTo>
                  <a:lnTo>
                    <a:pt x="13" y="25"/>
                  </a:lnTo>
                  <a:lnTo>
                    <a:pt x="39" y="12"/>
                  </a:lnTo>
                  <a:lnTo>
                    <a:pt x="167" y="12"/>
                  </a:lnTo>
                  <a:lnTo>
                    <a:pt x="167" y="25"/>
                  </a:lnTo>
                  <a:lnTo>
                    <a:pt x="39" y="25"/>
                  </a:lnTo>
                  <a:lnTo>
                    <a:pt x="13" y="38"/>
                  </a:lnTo>
                  <a:lnTo>
                    <a:pt x="26" y="25"/>
                  </a:lnTo>
                  <a:lnTo>
                    <a:pt x="26" y="38"/>
                  </a:lnTo>
                  <a:lnTo>
                    <a:pt x="13" y="153"/>
                  </a:lnTo>
                  <a:lnTo>
                    <a:pt x="13" y="255"/>
                  </a:lnTo>
                  <a:lnTo>
                    <a:pt x="26" y="281"/>
                  </a:lnTo>
                  <a:lnTo>
                    <a:pt x="39" y="293"/>
                  </a:lnTo>
                  <a:lnTo>
                    <a:pt x="26" y="293"/>
                  </a:lnTo>
                  <a:lnTo>
                    <a:pt x="167" y="293"/>
                  </a:lnTo>
                  <a:lnTo>
                    <a:pt x="295" y="293"/>
                  </a:lnTo>
                  <a:lnTo>
                    <a:pt x="320" y="281"/>
                  </a:lnTo>
                  <a:lnTo>
                    <a:pt x="320" y="268"/>
                  </a:lnTo>
                  <a:lnTo>
                    <a:pt x="320" y="153"/>
                  </a:lnTo>
                  <a:lnTo>
                    <a:pt x="320" y="25"/>
                  </a:lnTo>
                  <a:lnTo>
                    <a:pt x="320" y="12"/>
                  </a:lnTo>
                  <a:lnTo>
                    <a:pt x="320" y="25"/>
                  </a:lnTo>
                  <a:lnTo>
                    <a:pt x="295" y="12"/>
                  </a:lnTo>
                  <a:lnTo>
                    <a:pt x="167" y="25"/>
                  </a:lnTo>
                  <a:lnTo>
                    <a:pt x="167"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85" name="Freeform 135"/>
            <p:cNvSpPr>
              <a:spLocks/>
            </p:cNvSpPr>
            <p:nvPr/>
          </p:nvSpPr>
          <p:spPr bwMode="auto">
            <a:xfrm>
              <a:off x="1592" y="3835"/>
              <a:ext cx="1" cy="13"/>
            </a:xfrm>
            <a:custGeom>
              <a:avLst/>
              <a:gdLst>
                <a:gd name="T0" fmla="*/ 0 w 1"/>
                <a:gd name="T1" fmla="*/ 0 h 13"/>
                <a:gd name="T2" fmla="*/ 0 w 1"/>
                <a:gd name="T3" fmla="*/ 0 h 13"/>
                <a:gd name="T4" fmla="*/ 0 w 1"/>
                <a:gd name="T5" fmla="*/ 0 h 13"/>
                <a:gd name="T6" fmla="*/ 0 w 1"/>
                <a:gd name="T7" fmla="*/ 13 h 13"/>
                <a:gd name="T8" fmla="*/ 0 w 1"/>
                <a:gd name="T9" fmla="*/ 13 h 13"/>
                <a:gd name="T10" fmla="*/ 0 w 1"/>
                <a:gd name="T11" fmla="*/ 13 h 13"/>
                <a:gd name="T12" fmla="*/ 0 w 1"/>
                <a:gd name="T13" fmla="*/ 0 h 13"/>
                <a:gd name="T14" fmla="*/ 0 60000 65536"/>
                <a:gd name="T15" fmla="*/ 0 60000 65536"/>
                <a:gd name="T16" fmla="*/ 0 60000 65536"/>
                <a:gd name="T17" fmla="*/ 0 60000 65536"/>
                <a:gd name="T18" fmla="*/ 0 60000 65536"/>
                <a:gd name="T19" fmla="*/ 0 60000 65536"/>
                <a:gd name="T20" fmla="*/ 0 60000 65536"/>
                <a:gd name="T21" fmla="*/ 0 w 1"/>
                <a:gd name="T22" fmla="*/ 0 h 13"/>
                <a:gd name="T23" fmla="*/ 1 w 1"/>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3">
                  <a:moveTo>
                    <a:pt x="0" y="0"/>
                  </a:moveTo>
                  <a:lnTo>
                    <a:pt x="0" y="0"/>
                  </a:lnTo>
                  <a:lnTo>
                    <a:pt x="0" y="13"/>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86" name="Freeform 136"/>
            <p:cNvSpPr>
              <a:spLocks/>
            </p:cNvSpPr>
            <p:nvPr/>
          </p:nvSpPr>
          <p:spPr bwMode="auto">
            <a:xfrm>
              <a:off x="1451" y="3835"/>
              <a:ext cx="294" cy="269"/>
            </a:xfrm>
            <a:custGeom>
              <a:avLst/>
              <a:gdLst>
                <a:gd name="T0" fmla="*/ 0 w 294"/>
                <a:gd name="T1" fmla="*/ 26 h 269"/>
                <a:gd name="T2" fmla="*/ 25 w 294"/>
                <a:gd name="T3" fmla="*/ 13 h 269"/>
                <a:gd name="T4" fmla="*/ 141 w 294"/>
                <a:gd name="T5" fmla="*/ 0 h 269"/>
                <a:gd name="T6" fmla="*/ 256 w 294"/>
                <a:gd name="T7" fmla="*/ 0 h 269"/>
                <a:gd name="T8" fmla="*/ 282 w 294"/>
                <a:gd name="T9" fmla="*/ 0 h 269"/>
                <a:gd name="T10" fmla="*/ 294 w 294"/>
                <a:gd name="T11" fmla="*/ 26 h 269"/>
                <a:gd name="T12" fmla="*/ 294 w 294"/>
                <a:gd name="T13" fmla="*/ 128 h 269"/>
                <a:gd name="T14" fmla="*/ 294 w 294"/>
                <a:gd name="T15" fmla="*/ 243 h 269"/>
                <a:gd name="T16" fmla="*/ 282 w 294"/>
                <a:gd name="T17" fmla="*/ 256 h 269"/>
                <a:gd name="T18" fmla="*/ 256 w 294"/>
                <a:gd name="T19" fmla="*/ 269 h 269"/>
                <a:gd name="T20" fmla="*/ 141 w 294"/>
                <a:gd name="T21" fmla="*/ 269 h 269"/>
                <a:gd name="T22" fmla="*/ 25 w 294"/>
                <a:gd name="T23" fmla="*/ 269 h 269"/>
                <a:gd name="T24" fmla="*/ 0 w 294"/>
                <a:gd name="T25" fmla="*/ 256 h 269"/>
                <a:gd name="T26" fmla="*/ 0 w 294"/>
                <a:gd name="T27" fmla="*/ 243 h 269"/>
                <a:gd name="T28" fmla="*/ 0 w 294"/>
                <a:gd name="T29" fmla="*/ 141 h 269"/>
                <a:gd name="T30" fmla="*/ 0 w 294"/>
                <a:gd name="T31" fmla="*/ 39 h 269"/>
                <a:gd name="T32" fmla="*/ 0 w 294"/>
                <a:gd name="T33" fmla="*/ 26 h 2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4"/>
                <a:gd name="T52" fmla="*/ 0 h 269"/>
                <a:gd name="T53" fmla="*/ 294 w 294"/>
                <a:gd name="T54" fmla="*/ 269 h 2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4" h="269">
                  <a:moveTo>
                    <a:pt x="0" y="26"/>
                  </a:moveTo>
                  <a:lnTo>
                    <a:pt x="25" y="13"/>
                  </a:lnTo>
                  <a:lnTo>
                    <a:pt x="141" y="0"/>
                  </a:lnTo>
                  <a:lnTo>
                    <a:pt x="256" y="0"/>
                  </a:lnTo>
                  <a:lnTo>
                    <a:pt x="282" y="0"/>
                  </a:lnTo>
                  <a:lnTo>
                    <a:pt x="294" y="26"/>
                  </a:lnTo>
                  <a:lnTo>
                    <a:pt x="294" y="128"/>
                  </a:lnTo>
                  <a:lnTo>
                    <a:pt x="294" y="243"/>
                  </a:lnTo>
                  <a:lnTo>
                    <a:pt x="282" y="256"/>
                  </a:lnTo>
                  <a:lnTo>
                    <a:pt x="256" y="269"/>
                  </a:lnTo>
                  <a:lnTo>
                    <a:pt x="141" y="269"/>
                  </a:lnTo>
                  <a:lnTo>
                    <a:pt x="25" y="269"/>
                  </a:lnTo>
                  <a:lnTo>
                    <a:pt x="0" y="256"/>
                  </a:lnTo>
                  <a:lnTo>
                    <a:pt x="0" y="243"/>
                  </a:lnTo>
                  <a:lnTo>
                    <a:pt x="0" y="141"/>
                  </a:lnTo>
                  <a:lnTo>
                    <a:pt x="0" y="39"/>
                  </a:lnTo>
                  <a:lnTo>
                    <a:pt x="0" y="2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83487" name="Freeform 137"/>
            <p:cNvSpPr>
              <a:spLocks/>
            </p:cNvSpPr>
            <p:nvPr/>
          </p:nvSpPr>
          <p:spPr bwMode="auto">
            <a:xfrm>
              <a:off x="1451" y="3835"/>
              <a:ext cx="307" cy="281"/>
            </a:xfrm>
            <a:custGeom>
              <a:avLst/>
              <a:gdLst>
                <a:gd name="T0" fmla="*/ 25 w 307"/>
                <a:gd name="T1" fmla="*/ 13 h 281"/>
                <a:gd name="T2" fmla="*/ 25 w 307"/>
                <a:gd name="T3" fmla="*/ 13 h 281"/>
                <a:gd name="T4" fmla="*/ 141 w 307"/>
                <a:gd name="T5" fmla="*/ 0 h 281"/>
                <a:gd name="T6" fmla="*/ 256 w 307"/>
                <a:gd name="T7" fmla="*/ 0 h 281"/>
                <a:gd name="T8" fmla="*/ 256 w 307"/>
                <a:gd name="T9" fmla="*/ 0 h 281"/>
                <a:gd name="T10" fmla="*/ 294 w 307"/>
                <a:gd name="T11" fmla="*/ 0 h 281"/>
                <a:gd name="T12" fmla="*/ 307 w 307"/>
                <a:gd name="T13" fmla="*/ 26 h 281"/>
                <a:gd name="T14" fmla="*/ 307 w 307"/>
                <a:gd name="T15" fmla="*/ 26 h 281"/>
                <a:gd name="T16" fmla="*/ 307 w 307"/>
                <a:gd name="T17" fmla="*/ 128 h 281"/>
                <a:gd name="T18" fmla="*/ 307 w 307"/>
                <a:gd name="T19" fmla="*/ 243 h 281"/>
                <a:gd name="T20" fmla="*/ 307 w 307"/>
                <a:gd name="T21" fmla="*/ 256 h 281"/>
                <a:gd name="T22" fmla="*/ 282 w 307"/>
                <a:gd name="T23" fmla="*/ 269 h 281"/>
                <a:gd name="T24" fmla="*/ 256 w 307"/>
                <a:gd name="T25" fmla="*/ 281 h 281"/>
                <a:gd name="T26" fmla="*/ 256 w 307"/>
                <a:gd name="T27" fmla="*/ 281 h 281"/>
                <a:gd name="T28" fmla="*/ 141 w 307"/>
                <a:gd name="T29" fmla="*/ 281 h 281"/>
                <a:gd name="T30" fmla="*/ 25 w 307"/>
                <a:gd name="T31" fmla="*/ 281 h 281"/>
                <a:gd name="T32" fmla="*/ 25 w 307"/>
                <a:gd name="T33" fmla="*/ 281 h 281"/>
                <a:gd name="T34" fmla="*/ 0 w 307"/>
                <a:gd name="T35" fmla="*/ 256 h 281"/>
                <a:gd name="T36" fmla="*/ 0 w 307"/>
                <a:gd name="T37" fmla="*/ 243 h 281"/>
                <a:gd name="T38" fmla="*/ 0 w 307"/>
                <a:gd name="T39" fmla="*/ 243 h 281"/>
                <a:gd name="T40" fmla="*/ 0 w 307"/>
                <a:gd name="T41" fmla="*/ 141 h 281"/>
                <a:gd name="T42" fmla="*/ 0 w 307"/>
                <a:gd name="T43" fmla="*/ 39 h 281"/>
                <a:gd name="T44" fmla="*/ 0 w 307"/>
                <a:gd name="T45" fmla="*/ 39 h 281"/>
                <a:gd name="T46" fmla="*/ 0 w 307"/>
                <a:gd name="T47" fmla="*/ 26 h 281"/>
                <a:gd name="T48" fmla="*/ 13 w 307"/>
                <a:gd name="T49" fmla="*/ 26 h 281"/>
                <a:gd name="T50" fmla="*/ 13 w 307"/>
                <a:gd name="T51" fmla="*/ 39 h 281"/>
                <a:gd name="T52" fmla="*/ 13 w 307"/>
                <a:gd name="T53" fmla="*/ 141 h 281"/>
                <a:gd name="T54" fmla="*/ 13 w 307"/>
                <a:gd name="T55" fmla="*/ 141 h 281"/>
                <a:gd name="T56" fmla="*/ 13 w 307"/>
                <a:gd name="T57" fmla="*/ 243 h 281"/>
                <a:gd name="T58" fmla="*/ 13 w 307"/>
                <a:gd name="T59" fmla="*/ 256 h 281"/>
                <a:gd name="T60" fmla="*/ 0 w 307"/>
                <a:gd name="T61" fmla="*/ 256 h 281"/>
                <a:gd name="T62" fmla="*/ 25 w 307"/>
                <a:gd name="T63" fmla="*/ 269 h 281"/>
                <a:gd name="T64" fmla="*/ 141 w 307"/>
                <a:gd name="T65" fmla="*/ 269 h 281"/>
                <a:gd name="T66" fmla="*/ 141 w 307"/>
                <a:gd name="T67" fmla="*/ 269 h 281"/>
                <a:gd name="T68" fmla="*/ 256 w 307"/>
                <a:gd name="T69" fmla="*/ 269 h 281"/>
                <a:gd name="T70" fmla="*/ 282 w 307"/>
                <a:gd name="T71" fmla="*/ 256 h 281"/>
                <a:gd name="T72" fmla="*/ 282 w 307"/>
                <a:gd name="T73" fmla="*/ 256 h 281"/>
                <a:gd name="T74" fmla="*/ 294 w 307"/>
                <a:gd name="T75" fmla="*/ 243 h 281"/>
                <a:gd name="T76" fmla="*/ 294 w 307"/>
                <a:gd name="T77" fmla="*/ 128 h 281"/>
                <a:gd name="T78" fmla="*/ 294 w 307"/>
                <a:gd name="T79" fmla="*/ 128 h 281"/>
                <a:gd name="T80" fmla="*/ 294 w 307"/>
                <a:gd name="T81" fmla="*/ 26 h 281"/>
                <a:gd name="T82" fmla="*/ 282 w 307"/>
                <a:gd name="T83" fmla="*/ 0 h 281"/>
                <a:gd name="T84" fmla="*/ 282 w 307"/>
                <a:gd name="T85" fmla="*/ 13 h 281"/>
                <a:gd name="T86" fmla="*/ 256 w 307"/>
                <a:gd name="T87" fmla="*/ 13 h 281"/>
                <a:gd name="T88" fmla="*/ 141 w 307"/>
                <a:gd name="T89" fmla="*/ 13 h 281"/>
                <a:gd name="T90" fmla="*/ 141 w 307"/>
                <a:gd name="T91" fmla="*/ 13 h 281"/>
                <a:gd name="T92" fmla="*/ 25 w 307"/>
                <a:gd name="T93" fmla="*/ 26 h 281"/>
                <a:gd name="T94" fmla="*/ 0 w 307"/>
                <a:gd name="T95" fmla="*/ 39 h 28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07"/>
                <a:gd name="T145" fmla="*/ 0 h 281"/>
                <a:gd name="T146" fmla="*/ 307 w 307"/>
                <a:gd name="T147" fmla="*/ 281 h 28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07" h="281">
                  <a:moveTo>
                    <a:pt x="0" y="26"/>
                  </a:moveTo>
                  <a:lnTo>
                    <a:pt x="25" y="13"/>
                  </a:lnTo>
                  <a:lnTo>
                    <a:pt x="141" y="0"/>
                  </a:lnTo>
                  <a:lnTo>
                    <a:pt x="256" y="0"/>
                  </a:lnTo>
                  <a:lnTo>
                    <a:pt x="282" y="0"/>
                  </a:lnTo>
                  <a:lnTo>
                    <a:pt x="294" y="0"/>
                  </a:lnTo>
                  <a:lnTo>
                    <a:pt x="307" y="26"/>
                  </a:lnTo>
                  <a:lnTo>
                    <a:pt x="307" y="128"/>
                  </a:lnTo>
                  <a:lnTo>
                    <a:pt x="307" y="243"/>
                  </a:lnTo>
                  <a:lnTo>
                    <a:pt x="307" y="256"/>
                  </a:lnTo>
                  <a:lnTo>
                    <a:pt x="294" y="269"/>
                  </a:lnTo>
                  <a:lnTo>
                    <a:pt x="282" y="269"/>
                  </a:lnTo>
                  <a:lnTo>
                    <a:pt x="256" y="281"/>
                  </a:lnTo>
                  <a:lnTo>
                    <a:pt x="141" y="281"/>
                  </a:lnTo>
                  <a:lnTo>
                    <a:pt x="25" y="281"/>
                  </a:lnTo>
                  <a:lnTo>
                    <a:pt x="0" y="269"/>
                  </a:lnTo>
                  <a:lnTo>
                    <a:pt x="0" y="256"/>
                  </a:lnTo>
                  <a:lnTo>
                    <a:pt x="0" y="243"/>
                  </a:lnTo>
                  <a:lnTo>
                    <a:pt x="0" y="141"/>
                  </a:lnTo>
                  <a:lnTo>
                    <a:pt x="0" y="39"/>
                  </a:lnTo>
                  <a:lnTo>
                    <a:pt x="0" y="26"/>
                  </a:lnTo>
                  <a:lnTo>
                    <a:pt x="13" y="26"/>
                  </a:lnTo>
                  <a:lnTo>
                    <a:pt x="13" y="39"/>
                  </a:lnTo>
                  <a:lnTo>
                    <a:pt x="13" y="141"/>
                  </a:lnTo>
                  <a:lnTo>
                    <a:pt x="13" y="243"/>
                  </a:lnTo>
                  <a:lnTo>
                    <a:pt x="13" y="256"/>
                  </a:lnTo>
                  <a:lnTo>
                    <a:pt x="0" y="256"/>
                  </a:lnTo>
                  <a:lnTo>
                    <a:pt x="25" y="269"/>
                  </a:lnTo>
                  <a:lnTo>
                    <a:pt x="141" y="269"/>
                  </a:lnTo>
                  <a:lnTo>
                    <a:pt x="256" y="269"/>
                  </a:lnTo>
                  <a:lnTo>
                    <a:pt x="282" y="256"/>
                  </a:lnTo>
                  <a:lnTo>
                    <a:pt x="294" y="243"/>
                  </a:lnTo>
                  <a:lnTo>
                    <a:pt x="294" y="128"/>
                  </a:lnTo>
                  <a:lnTo>
                    <a:pt x="294" y="26"/>
                  </a:lnTo>
                  <a:lnTo>
                    <a:pt x="282" y="0"/>
                  </a:lnTo>
                  <a:lnTo>
                    <a:pt x="282" y="13"/>
                  </a:lnTo>
                  <a:lnTo>
                    <a:pt x="256" y="13"/>
                  </a:lnTo>
                  <a:lnTo>
                    <a:pt x="141" y="13"/>
                  </a:lnTo>
                  <a:lnTo>
                    <a:pt x="25" y="26"/>
                  </a:lnTo>
                  <a:lnTo>
                    <a:pt x="0" y="39"/>
                  </a:lnTo>
                  <a:lnTo>
                    <a:pt x="0" y="2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88" name="Freeform 138"/>
            <p:cNvSpPr>
              <a:spLocks/>
            </p:cNvSpPr>
            <p:nvPr/>
          </p:nvSpPr>
          <p:spPr bwMode="auto">
            <a:xfrm>
              <a:off x="1451" y="3861"/>
              <a:ext cx="13" cy="13"/>
            </a:xfrm>
            <a:custGeom>
              <a:avLst/>
              <a:gdLst>
                <a:gd name="T0" fmla="*/ 0 w 13"/>
                <a:gd name="T1" fmla="*/ 0 h 13"/>
                <a:gd name="T2" fmla="*/ 0 w 13"/>
                <a:gd name="T3" fmla="*/ 0 h 13"/>
                <a:gd name="T4" fmla="*/ 0 w 13"/>
                <a:gd name="T5" fmla="*/ 0 h 13"/>
                <a:gd name="T6" fmla="*/ 0 w 13"/>
                <a:gd name="T7" fmla="*/ 13 h 13"/>
                <a:gd name="T8" fmla="*/ 13 w 13"/>
                <a:gd name="T9" fmla="*/ 0 h 13"/>
                <a:gd name="T10" fmla="*/ 13 w 13"/>
                <a:gd name="T11" fmla="*/ 0 h 13"/>
                <a:gd name="T12" fmla="*/ 0 w 13"/>
                <a:gd name="T13" fmla="*/ 0 h 13"/>
                <a:gd name="T14" fmla="*/ 0 60000 65536"/>
                <a:gd name="T15" fmla="*/ 0 60000 65536"/>
                <a:gd name="T16" fmla="*/ 0 60000 65536"/>
                <a:gd name="T17" fmla="*/ 0 60000 65536"/>
                <a:gd name="T18" fmla="*/ 0 60000 65536"/>
                <a:gd name="T19" fmla="*/ 0 60000 65536"/>
                <a:gd name="T20" fmla="*/ 0 60000 65536"/>
                <a:gd name="T21" fmla="*/ 0 w 13"/>
                <a:gd name="T22" fmla="*/ 0 h 13"/>
                <a:gd name="T23" fmla="*/ 13 w 13"/>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3">
                  <a:moveTo>
                    <a:pt x="0" y="0"/>
                  </a:moveTo>
                  <a:lnTo>
                    <a:pt x="0" y="0"/>
                  </a:lnTo>
                  <a:lnTo>
                    <a:pt x="0" y="13"/>
                  </a:lnTo>
                  <a:lnTo>
                    <a:pt x="13" y="0"/>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89" name="Freeform 139"/>
            <p:cNvSpPr>
              <a:spLocks/>
            </p:cNvSpPr>
            <p:nvPr/>
          </p:nvSpPr>
          <p:spPr bwMode="auto">
            <a:xfrm>
              <a:off x="1784" y="3784"/>
              <a:ext cx="64" cy="371"/>
            </a:xfrm>
            <a:custGeom>
              <a:avLst/>
              <a:gdLst>
                <a:gd name="T0" fmla="*/ 64 w 64"/>
                <a:gd name="T1" fmla="*/ 39 h 371"/>
                <a:gd name="T2" fmla="*/ 26 w 64"/>
                <a:gd name="T3" fmla="*/ 13 h 371"/>
                <a:gd name="T4" fmla="*/ 0 w 64"/>
                <a:gd name="T5" fmla="*/ 0 h 371"/>
                <a:gd name="T6" fmla="*/ 0 w 64"/>
                <a:gd name="T7" fmla="*/ 371 h 371"/>
                <a:gd name="T8" fmla="*/ 26 w 64"/>
                <a:gd name="T9" fmla="*/ 358 h 371"/>
                <a:gd name="T10" fmla="*/ 64 w 64"/>
                <a:gd name="T11" fmla="*/ 345 h 371"/>
                <a:gd name="T12" fmla="*/ 64 w 64"/>
                <a:gd name="T13" fmla="*/ 39 h 371"/>
                <a:gd name="T14" fmla="*/ 0 60000 65536"/>
                <a:gd name="T15" fmla="*/ 0 60000 65536"/>
                <a:gd name="T16" fmla="*/ 0 60000 65536"/>
                <a:gd name="T17" fmla="*/ 0 60000 65536"/>
                <a:gd name="T18" fmla="*/ 0 60000 65536"/>
                <a:gd name="T19" fmla="*/ 0 60000 65536"/>
                <a:gd name="T20" fmla="*/ 0 60000 65536"/>
                <a:gd name="T21" fmla="*/ 0 w 64"/>
                <a:gd name="T22" fmla="*/ 0 h 371"/>
                <a:gd name="T23" fmla="*/ 64 w 64"/>
                <a:gd name="T24" fmla="*/ 371 h 3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371">
                  <a:moveTo>
                    <a:pt x="64" y="39"/>
                  </a:moveTo>
                  <a:lnTo>
                    <a:pt x="26" y="13"/>
                  </a:lnTo>
                  <a:lnTo>
                    <a:pt x="0" y="0"/>
                  </a:lnTo>
                  <a:lnTo>
                    <a:pt x="0" y="371"/>
                  </a:lnTo>
                  <a:lnTo>
                    <a:pt x="26" y="358"/>
                  </a:lnTo>
                  <a:lnTo>
                    <a:pt x="64" y="345"/>
                  </a:lnTo>
                  <a:lnTo>
                    <a:pt x="64" y="39"/>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83490" name="Freeform 140"/>
            <p:cNvSpPr>
              <a:spLocks/>
            </p:cNvSpPr>
            <p:nvPr/>
          </p:nvSpPr>
          <p:spPr bwMode="auto">
            <a:xfrm>
              <a:off x="1784" y="3784"/>
              <a:ext cx="77" cy="383"/>
            </a:xfrm>
            <a:custGeom>
              <a:avLst/>
              <a:gdLst>
                <a:gd name="T0" fmla="*/ 64 w 77"/>
                <a:gd name="T1" fmla="*/ 51 h 383"/>
                <a:gd name="T2" fmla="*/ 26 w 77"/>
                <a:gd name="T3" fmla="*/ 26 h 383"/>
                <a:gd name="T4" fmla="*/ 26 w 77"/>
                <a:gd name="T5" fmla="*/ 13 h 383"/>
                <a:gd name="T6" fmla="*/ 26 w 77"/>
                <a:gd name="T7" fmla="*/ 26 h 383"/>
                <a:gd name="T8" fmla="*/ 0 w 77"/>
                <a:gd name="T9" fmla="*/ 13 h 383"/>
                <a:gd name="T10" fmla="*/ 0 w 77"/>
                <a:gd name="T11" fmla="*/ 0 h 383"/>
                <a:gd name="T12" fmla="*/ 13 w 77"/>
                <a:gd name="T13" fmla="*/ 0 h 383"/>
                <a:gd name="T14" fmla="*/ 13 w 77"/>
                <a:gd name="T15" fmla="*/ 371 h 383"/>
                <a:gd name="T16" fmla="*/ 0 w 77"/>
                <a:gd name="T17" fmla="*/ 383 h 383"/>
                <a:gd name="T18" fmla="*/ 0 w 77"/>
                <a:gd name="T19" fmla="*/ 371 h 383"/>
                <a:gd name="T20" fmla="*/ 26 w 77"/>
                <a:gd name="T21" fmla="*/ 358 h 383"/>
                <a:gd name="T22" fmla="*/ 26 w 77"/>
                <a:gd name="T23" fmla="*/ 358 h 383"/>
                <a:gd name="T24" fmla="*/ 26 w 77"/>
                <a:gd name="T25" fmla="*/ 358 h 383"/>
                <a:gd name="T26" fmla="*/ 64 w 77"/>
                <a:gd name="T27" fmla="*/ 345 h 383"/>
                <a:gd name="T28" fmla="*/ 77 w 77"/>
                <a:gd name="T29" fmla="*/ 345 h 383"/>
                <a:gd name="T30" fmla="*/ 77 w 77"/>
                <a:gd name="T31" fmla="*/ 358 h 383"/>
                <a:gd name="T32" fmla="*/ 64 w 77"/>
                <a:gd name="T33" fmla="*/ 358 h 383"/>
                <a:gd name="T34" fmla="*/ 26 w 77"/>
                <a:gd name="T35" fmla="*/ 371 h 383"/>
                <a:gd name="T36" fmla="*/ 26 w 77"/>
                <a:gd name="T37" fmla="*/ 358 h 383"/>
                <a:gd name="T38" fmla="*/ 26 w 77"/>
                <a:gd name="T39" fmla="*/ 371 h 383"/>
                <a:gd name="T40" fmla="*/ 0 w 77"/>
                <a:gd name="T41" fmla="*/ 383 h 383"/>
                <a:gd name="T42" fmla="*/ 0 w 77"/>
                <a:gd name="T43" fmla="*/ 383 h 383"/>
                <a:gd name="T44" fmla="*/ 0 w 77"/>
                <a:gd name="T45" fmla="*/ 371 h 383"/>
                <a:gd name="T46" fmla="*/ 0 w 77"/>
                <a:gd name="T47" fmla="*/ 0 h 383"/>
                <a:gd name="T48" fmla="*/ 0 w 77"/>
                <a:gd name="T49" fmla="*/ 0 h 383"/>
                <a:gd name="T50" fmla="*/ 0 w 77"/>
                <a:gd name="T51" fmla="*/ 0 h 383"/>
                <a:gd name="T52" fmla="*/ 26 w 77"/>
                <a:gd name="T53" fmla="*/ 13 h 383"/>
                <a:gd name="T54" fmla="*/ 77 w 77"/>
                <a:gd name="T55" fmla="*/ 39 h 383"/>
                <a:gd name="T56" fmla="*/ 38 w 77"/>
                <a:gd name="T57" fmla="*/ 13 h 383"/>
                <a:gd name="T58" fmla="*/ 77 w 77"/>
                <a:gd name="T59" fmla="*/ 39 h 383"/>
                <a:gd name="T60" fmla="*/ 64 w 77"/>
                <a:gd name="T61" fmla="*/ 51 h 38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7"/>
                <a:gd name="T94" fmla="*/ 0 h 383"/>
                <a:gd name="T95" fmla="*/ 77 w 77"/>
                <a:gd name="T96" fmla="*/ 383 h 38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7" h="383">
                  <a:moveTo>
                    <a:pt x="64" y="51"/>
                  </a:moveTo>
                  <a:lnTo>
                    <a:pt x="26" y="26"/>
                  </a:lnTo>
                  <a:lnTo>
                    <a:pt x="26" y="13"/>
                  </a:lnTo>
                  <a:lnTo>
                    <a:pt x="26" y="26"/>
                  </a:lnTo>
                  <a:lnTo>
                    <a:pt x="0" y="13"/>
                  </a:lnTo>
                  <a:lnTo>
                    <a:pt x="0" y="0"/>
                  </a:lnTo>
                  <a:lnTo>
                    <a:pt x="13" y="0"/>
                  </a:lnTo>
                  <a:lnTo>
                    <a:pt x="13" y="371"/>
                  </a:lnTo>
                  <a:lnTo>
                    <a:pt x="0" y="383"/>
                  </a:lnTo>
                  <a:lnTo>
                    <a:pt x="0" y="371"/>
                  </a:lnTo>
                  <a:lnTo>
                    <a:pt x="26" y="358"/>
                  </a:lnTo>
                  <a:lnTo>
                    <a:pt x="64" y="345"/>
                  </a:lnTo>
                  <a:lnTo>
                    <a:pt x="77" y="345"/>
                  </a:lnTo>
                  <a:lnTo>
                    <a:pt x="77" y="358"/>
                  </a:lnTo>
                  <a:lnTo>
                    <a:pt x="64" y="358"/>
                  </a:lnTo>
                  <a:lnTo>
                    <a:pt x="26" y="371"/>
                  </a:lnTo>
                  <a:lnTo>
                    <a:pt x="26" y="358"/>
                  </a:lnTo>
                  <a:lnTo>
                    <a:pt x="26" y="371"/>
                  </a:lnTo>
                  <a:lnTo>
                    <a:pt x="0" y="383"/>
                  </a:lnTo>
                  <a:lnTo>
                    <a:pt x="0" y="371"/>
                  </a:lnTo>
                  <a:lnTo>
                    <a:pt x="0" y="0"/>
                  </a:lnTo>
                  <a:lnTo>
                    <a:pt x="26" y="13"/>
                  </a:lnTo>
                  <a:lnTo>
                    <a:pt x="77" y="39"/>
                  </a:lnTo>
                  <a:lnTo>
                    <a:pt x="38" y="13"/>
                  </a:lnTo>
                  <a:lnTo>
                    <a:pt x="77" y="39"/>
                  </a:lnTo>
                  <a:lnTo>
                    <a:pt x="64" y="5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91" name="Freeform 141"/>
            <p:cNvSpPr>
              <a:spLocks/>
            </p:cNvSpPr>
            <p:nvPr/>
          </p:nvSpPr>
          <p:spPr bwMode="auto">
            <a:xfrm>
              <a:off x="1848" y="3823"/>
              <a:ext cx="13" cy="306"/>
            </a:xfrm>
            <a:custGeom>
              <a:avLst/>
              <a:gdLst>
                <a:gd name="T0" fmla="*/ 0 w 13"/>
                <a:gd name="T1" fmla="*/ 306 h 306"/>
                <a:gd name="T2" fmla="*/ 0 w 13"/>
                <a:gd name="T3" fmla="*/ 0 h 306"/>
                <a:gd name="T4" fmla="*/ 13 w 13"/>
                <a:gd name="T5" fmla="*/ 0 h 306"/>
                <a:gd name="T6" fmla="*/ 13 w 13"/>
                <a:gd name="T7" fmla="*/ 0 h 306"/>
                <a:gd name="T8" fmla="*/ 13 w 13"/>
                <a:gd name="T9" fmla="*/ 0 h 306"/>
                <a:gd name="T10" fmla="*/ 13 w 13"/>
                <a:gd name="T11" fmla="*/ 306 h 306"/>
                <a:gd name="T12" fmla="*/ 0 w 13"/>
                <a:gd name="T13" fmla="*/ 306 h 306"/>
                <a:gd name="T14" fmla="*/ 0 60000 65536"/>
                <a:gd name="T15" fmla="*/ 0 60000 65536"/>
                <a:gd name="T16" fmla="*/ 0 60000 65536"/>
                <a:gd name="T17" fmla="*/ 0 60000 65536"/>
                <a:gd name="T18" fmla="*/ 0 60000 65536"/>
                <a:gd name="T19" fmla="*/ 0 60000 65536"/>
                <a:gd name="T20" fmla="*/ 0 60000 65536"/>
                <a:gd name="T21" fmla="*/ 0 w 13"/>
                <a:gd name="T22" fmla="*/ 0 h 306"/>
                <a:gd name="T23" fmla="*/ 13 w 13"/>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306">
                  <a:moveTo>
                    <a:pt x="0" y="306"/>
                  </a:moveTo>
                  <a:lnTo>
                    <a:pt x="0" y="0"/>
                  </a:lnTo>
                  <a:lnTo>
                    <a:pt x="13" y="0"/>
                  </a:lnTo>
                  <a:lnTo>
                    <a:pt x="13" y="306"/>
                  </a:lnTo>
                  <a:lnTo>
                    <a:pt x="0" y="30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92" name="Rectangle 142"/>
            <p:cNvSpPr>
              <a:spLocks noChangeArrowheads="1"/>
            </p:cNvSpPr>
            <p:nvPr/>
          </p:nvSpPr>
          <p:spPr bwMode="auto">
            <a:xfrm>
              <a:off x="1822" y="3810"/>
              <a:ext cx="13" cy="33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93" name="Freeform 143"/>
            <p:cNvSpPr>
              <a:spLocks/>
            </p:cNvSpPr>
            <p:nvPr/>
          </p:nvSpPr>
          <p:spPr bwMode="auto">
            <a:xfrm>
              <a:off x="1771" y="4142"/>
              <a:ext cx="90" cy="64"/>
            </a:xfrm>
            <a:custGeom>
              <a:avLst/>
              <a:gdLst>
                <a:gd name="T0" fmla="*/ 0 w 90"/>
                <a:gd name="T1" fmla="*/ 38 h 64"/>
                <a:gd name="T2" fmla="*/ 0 w 90"/>
                <a:gd name="T3" fmla="*/ 64 h 64"/>
                <a:gd name="T4" fmla="*/ 90 w 90"/>
                <a:gd name="T5" fmla="*/ 25 h 64"/>
                <a:gd name="T6" fmla="*/ 90 w 90"/>
                <a:gd name="T7" fmla="*/ 0 h 64"/>
                <a:gd name="T8" fmla="*/ 0 w 90"/>
                <a:gd name="T9" fmla="*/ 38 h 64"/>
                <a:gd name="T10" fmla="*/ 0 60000 65536"/>
                <a:gd name="T11" fmla="*/ 0 60000 65536"/>
                <a:gd name="T12" fmla="*/ 0 60000 65536"/>
                <a:gd name="T13" fmla="*/ 0 60000 65536"/>
                <a:gd name="T14" fmla="*/ 0 60000 65536"/>
                <a:gd name="T15" fmla="*/ 0 w 90"/>
                <a:gd name="T16" fmla="*/ 0 h 64"/>
                <a:gd name="T17" fmla="*/ 90 w 90"/>
                <a:gd name="T18" fmla="*/ 64 h 64"/>
              </a:gdLst>
              <a:ahLst/>
              <a:cxnLst>
                <a:cxn ang="T10">
                  <a:pos x="T0" y="T1"/>
                </a:cxn>
                <a:cxn ang="T11">
                  <a:pos x="T2" y="T3"/>
                </a:cxn>
                <a:cxn ang="T12">
                  <a:pos x="T4" y="T5"/>
                </a:cxn>
                <a:cxn ang="T13">
                  <a:pos x="T6" y="T7"/>
                </a:cxn>
                <a:cxn ang="T14">
                  <a:pos x="T8" y="T9"/>
                </a:cxn>
              </a:cxnLst>
              <a:rect l="T15" t="T16" r="T17" b="T18"/>
              <a:pathLst>
                <a:path w="90" h="64">
                  <a:moveTo>
                    <a:pt x="0" y="38"/>
                  </a:moveTo>
                  <a:lnTo>
                    <a:pt x="0" y="64"/>
                  </a:lnTo>
                  <a:lnTo>
                    <a:pt x="90" y="25"/>
                  </a:lnTo>
                  <a:lnTo>
                    <a:pt x="90" y="0"/>
                  </a:lnTo>
                  <a:lnTo>
                    <a:pt x="0" y="38"/>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183494" name="Freeform 144"/>
            <p:cNvSpPr>
              <a:spLocks/>
            </p:cNvSpPr>
            <p:nvPr/>
          </p:nvSpPr>
          <p:spPr bwMode="auto">
            <a:xfrm>
              <a:off x="1771" y="4142"/>
              <a:ext cx="103" cy="77"/>
            </a:xfrm>
            <a:custGeom>
              <a:avLst/>
              <a:gdLst>
                <a:gd name="T0" fmla="*/ 13 w 103"/>
                <a:gd name="T1" fmla="*/ 38 h 77"/>
                <a:gd name="T2" fmla="*/ 13 w 103"/>
                <a:gd name="T3" fmla="*/ 64 h 77"/>
                <a:gd name="T4" fmla="*/ 0 w 103"/>
                <a:gd name="T5" fmla="*/ 77 h 77"/>
                <a:gd name="T6" fmla="*/ 0 w 103"/>
                <a:gd name="T7" fmla="*/ 64 h 77"/>
                <a:gd name="T8" fmla="*/ 90 w 103"/>
                <a:gd name="T9" fmla="*/ 25 h 77"/>
                <a:gd name="T10" fmla="*/ 103 w 103"/>
                <a:gd name="T11" fmla="*/ 25 h 77"/>
                <a:gd name="T12" fmla="*/ 90 w 103"/>
                <a:gd name="T13" fmla="*/ 25 h 77"/>
                <a:gd name="T14" fmla="*/ 90 w 103"/>
                <a:gd name="T15" fmla="*/ 0 h 77"/>
                <a:gd name="T16" fmla="*/ 90 w 103"/>
                <a:gd name="T17" fmla="*/ 0 h 77"/>
                <a:gd name="T18" fmla="*/ 103 w 103"/>
                <a:gd name="T19" fmla="*/ 0 h 77"/>
                <a:gd name="T20" fmla="*/ 103 w 103"/>
                <a:gd name="T21" fmla="*/ 0 h 77"/>
                <a:gd name="T22" fmla="*/ 103 w 103"/>
                <a:gd name="T23" fmla="*/ 25 h 77"/>
                <a:gd name="T24" fmla="*/ 103 w 103"/>
                <a:gd name="T25" fmla="*/ 38 h 77"/>
                <a:gd name="T26" fmla="*/ 90 w 103"/>
                <a:gd name="T27" fmla="*/ 38 h 77"/>
                <a:gd name="T28" fmla="*/ 0 w 103"/>
                <a:gd name="T29" fmla="*/ 77 h 77"/>
                <a:gd name="T30" fmla="*/ 0 w 103"/>
                <a:gd name="T31" fmla="*/ 77 h 77"/>
                <a:gd name="T32" fmla="*/ 0 w 103"/>
                <a:gd name="T33" fmla="*/ 64 h 77"/>
                <a:gd name="T34" fmla="*/ 0 w 103"/>
                <a:gd name="T35" fmla="*/ 38 h 77"/>
                <a:gd name="T36" fmla="*/ 13 w 103"/>
                <a:gd name="T37" fmla="*/ 38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3"/>
                <a:gd name="T58" fmla="*/ 0 h 77"/>
                <a:gd name="T59" fmla="*/ 103 w 103"/>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3" h="77">
                  <a:moveTo>
                    <a:pt x="13" y="38"/>
                  </a:moveTo>
                  <a:lnTo>
                    <a:pt x="13" y="64"/>
                  </a:lnTo>
                  <a:lnTo>
                    <a:pt x="0" y="77"/>
                  </a:lnTo>
                  <a:lnTo>
                    <a:pt x="0" y="64"/>
                  </a:lnTo>
                  <a:lnTo>
                    <a:pt x="90" y="25"/>
                  </a:lnTo>
                  <a:lnTo>
                    <a:pt x="103" y="25"/>
                  </a:lnTo>
                  <a:lnTo>
                    <a:pt x="90" y="25"/>
                  </a:lnTo>
                  <a:lnTo>
                    <a:pt x="90" y="0"/>
                  </a:lnTo>
                  <a:lnTo>
                    <a:pt x="103" y="0"/>
                  </a:lnTo>
                  <a:lnTo>
                    <a:pt x="103" y="25"/>
                  </a:lnTo>
                  <a:lnTo>
                    <a:pt x="103" y="38"/>
                  </a:lnTo>
                  <a:lnTo>
                    <a:pt x="90" y="38"/>
                  </a:lnTo>
                  <a:lnTo>
                    <a:pt x="0" y="77"/>
                  </a:lnTo>
                  <a:lnTo>
                    <a:pt x="0" y="64"/>
                  </a:lnTo>
                  <a:lnTo>
                    <a:pt x="0" y="38"/>
                  </a:lnTo>
                  <a:lnTo>
                    <a:pt x="13" y="3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95" name="Freeform 145"/>
            <p:cNvSpPr>
              <a:spLocks/>
            </p:cNvSpPr>
            <p:nvPr/>
          </p:nvSpPr>
          <p:spPr bwMode="auto">
            <a:xfrm>
              <a:off x="1771" y="4142"/>
              <a:ext cx="90" cy="51"/>
            </a:xfrm>
            <a:custGeom>
              <a:avLst/>
              <a:gdLst>
                <a:gd name="T0" fmla="*/ 90 w 90"/>
                <a:gd name="T1" fmla="*/ 13 h 51"/>
                <a:gd name="T2" fmla="*/ 0 w 90"/>
                <a:gd name="T3" fmla="*/ 51 h 51"/>
                <a:gd name="T4" fmla="*/ 0 w 90"/>
                <a:gd name="T5" fmla="*/ 38 h 51"/>
                <a:gd name="T6" fmla="*/ 0 w 90"/>
                <a:gd name="T7" fmla="*/ 38 h 51"/>
                <a:gd name="T8" fmla="*/ 0 w 90"/>
                <a:gd name="T9" fmla="*/ 38 h 51"/>
                <a:gd name="T10" fmla="*/ 90 w 90"/>
                <a:gd name="T11" fmla="*/ 0 h 51"/>
                <a:gd name="T12" fmla="*/ 90 w 90"/>
                <a:gd name="T13" fmla="*/ 13 h 51"/>
                <a:gd name="T14" fmla="*/ 0 60000 65536"/>
                <a:gd name="T15" fmla="*/ 0 60000 65536"/>
                <a:gd name="T16" fmla="*/ 0 60000 65536"/>
                <a:gd name="T17" fmla="*/ 0 60000 65536"/>
                <a:gd name="T18" fmla="*/ 0 60000 65536"/>
                <a:gd name="T19" fmla="*/ 0 60000 65536"/>
                <a:gd name="T20" fmla="*/ 0 60000 65536"/>
                <a:gd name="T21" fmla="*/ 0 w 90"/>
                <a:gd name="T22" fmla="*/ 0 h 51"/>
                <a:gd name="T23" fmla="*/ 90 w 90"/>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51">
                  <a:moveTo>
                    <a:pt x="90" y="13"/>
                  </a:moveTo>
                  <a:lnTo>
                    <a:pt x="0" y="51"/>
                  </a:lnTo>
                  <a:lnTo>
                    <a:pt x="0" y="38"/>
                  </a:lnTo>
                  <a:lnTo>
                    <a:pt x="90" y="0"/>
                  </a:lnTo>
                  <a:lnTo>
                    <a:pt x="90"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96" name="Freeform 146"/>
            <p:cNvSpPr>
              <a:spLocks/>
            </p:cNvSpPr>
            <p:nvPr/>
          </p:nvSpPr>
          <p:spPr bwMode="auto">
            <a:xfrm>
              <a:off x="1425" y="4167"/>
              <a:ext cx="346" cy="39"/>
            </a:xfrm>
            <a:custGeom>
              <a:avLst/>
              <a:gdLst>
                <a:gd name="T0" fmla="*/ 346 w 346"/>
                <a:gd name="T1" fmla="*/ 13 h 39"/>
                <a:gd name="T2" fmla="*/ 0 w 346"/>
                <a:gd name="T3" fmla="*/ 0 h 39"/>
                <a:gd name="T4" fmla="*/ 0 w 346"/>
                <a:gd name="T5" fmla="*/ 26 h 39"/>
                <a:gd name="T6" fmla="*/ 346 w 346"/>
                <a:gd name="T7" fmla="*/ 39 h 39"/>
                <a:gd name="T8" fmla="*/ 346 w 346"/>
                <a:gd name="T9" fmla="*/ 13 h 39"/>
                <a:gd name="T10" fmla="*/ 0 60000 65536"/>
                <a:gd name="T11" fmla="*/ 0 60000 65536"/>
                <a:gd name="T12" fmla="*/ 0 60000 65536"/>
                <a:gd name="T13" fmla="*/ 0 60000 65536"/>
                <a:gd name="T14" fmla="*/ 0 60000 65536"/>
                <a:gd name="T15" fmla="*/ 0 w 346"/>
                <a:gd name="T16" fmla="*/ 0 h 39"/>
                <a:gd name="T17" fmla="*/ 346 w 346"/>
                <a:gd name="T18" fmla="*/ 39 h 39"/>
              </a:gdLst>
              <a:ahLst/>
              <a:cxnLst>
                <a:cxn ang="T10">
                  <a:pos x="T0" y="T1"/>
                </a:cxn>
                <a:cxn ang="T11">
                  <a:pos x="T2" y="T3"/>
                </a:cxn>
                <a:cxn ang="T12">
                  <a:pos x="T4" y="T5"/>
                </a:cxn>
                <a:cxn ang="T13">
                  <a:pos x="T6" y="T7"/>
                </a:cxn>
                <a:cxn ang="T14">
                  <a:pos x="T8" y="T9"/>
                </a:cxn>
              </a:cxnLst>
              <a:rect l="T15" t="T16" r="T17" b="T18"/>
              <a:pathLst>
                <a:path w="346" h="39">
                  <a:moveTo>
                    <a:pt x="346" y="13"/>
                  </a:moveTo>
                  <a:lnTo>
                    <a:pt x="0" y="0"/>
                  </a:lnTo>
                  <a:lnTo>
                    <a:pt x="0" y="26"/>
                  </a:lnTo>
                  <a:lnTo>
                    <a:pt x="346" y="39"/>
                  </a:lnTo>
                  <a:lnTo>
                    <a:pt x="346" y="13"/>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183497" name="Freeform 147"/>
            <p:cNvSpPr>
              <a:spLocks/>
            </p:cNvSpPr>
            <p:nvPr/>
          </p:nvSpPr>
          <p:spPr bwMode="auto">
            <a:xfrm>
              <a:off x="1425" y="4167"/>
              <a:ext cx="359" cy="52"/>
            </a:xfrm>
            <a:custGeom>
              <a:avLst/>
              <a:gdLst>
                <a:gd name="T0" fmla="*/ 346 w 359"/>
                <a:gd name="T1" fmla="*/ 26 h 52"/>
                <a:gd name="T2" fmla="*/ 0 w 359"/>
                <a:gd name="T3" fmla="*/ 13 h 52"/>
                <a:gd name="T4" fmla="*/ 0 w 359"/>
                <a:gd name="T5" fmla="*/ 0 h 52"/>
                <a:gd name="T6" fmla="*/ 13 w 359"/>
                <a:gd name="T7" fmla="*/ 0 h 52"/>
                <a:gd name="T8" fmla="*/ 13 w 359"/>
                <a:gd name="T9" fmla="*/ 26 h 52"/>
                <a:gd name="T10" fmla="*/ 0 w 359"/>
                <a:gd name="T11" fmla="*/ 39 h 52"/>
                <a:gd name="T12" fmla="*/ 0 w 359"/>
                <a:gd name="T13" fmla="*/ 26 h 52"/>
                <a:gd name="T14" fmla="*/ 346 w 359"/>
                <a:gd name="T15" fmla="*/ 39 h 52"/>
                <a:gd name="T16" fmla="*/ 359 w 359"/>
                <a:gd name="T17" fmla="*/ 39 h 52"/>
                <a:gd name="T18" fmla="*/ 359 w 359"/>
                <a:gd name="T19" fmla="*/ 52 h 52"/>
                <a:gd name="T20" fmla="*/ 346 w 359"/>
                <a:gd name="T21" fmla="*/ 52 h 52"/>
                <a:gd name="T22" fmla="*/ 0 w 359"/>
                <a:gd name="T23" fmla="*/ 39 h 52"/>
                <a:gd name="T24" fmla="*/ 0 w 359"/>
                <a:gd name="T25" fmla="*/ 39 h 52"/>
                <a:gd name="T26" fmla="*/ 0 w 359"/>
                <a:gd name="T27" fmla="*/ 26 h 52"/>
                <a:gd name="T28" fmla="*/ 0 w 359"/>
                <a:gd name="T29" fmla="*/ 0 h 52"/>
                <a:gd name="T30" fmla="*/ 0 w 359"/>
                <a:gd name="T31" fmla="*/ 0 h 52"/>
                <a:gd name="T32" fmla="*/ 0 w 359"/>
                <a:gd name="T33" fmla="*/ 0 h 52"/>
                <a:gd name="T34" fmla="*/ 346 w 359"/>
                <a:gd name="T35" fmla="*/ 13 h 52"/>
                <a:gd name="T36" fmla="*/ 346 w 359"/>
                <a:gd name="T37" fmla="*/ 26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59"/>
                <a:gd name="T58" fmla="*/ 0 h 52"/>
                <a:gd name="T59" fmla="*/ 359 w 359"/>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59" h="52">
                  <a:moveTo>
                    <a:pt x="346" y="26"/>
                  </a:moveTo>
                  <a:lnTo>
                    <a:pt x="0" y="13"/>
                  </a:lnTo>
                  <a:lnTo>
                    <a:pt x="0" y="0"/>
                  </a:lnTo>
                  <a:lnTo>
                    <a:pt x="13" y="0"/>
                  </a:lnTo>
                  <a:lnTo>
                    <a:pt x="13" y="26"/>
                  </a:lnTo>
                  <a:lnTo>
                    <a:pt x="0" y="39"/>
                  </a:lnTo>
                  <a:lnTo>
                    <a:pt x="0" y="26"/>
                  </a:lnTo>
                  <a:lnTo>
                    <a:pt x="346" y="39"/>
                  </a:lnTo>
                  <a:lnTo>
                    <a:pt x="359" y="39"/>
                  </a:lnTo>
                  <a:lnTo>
                    <a:pt x="359" y="52"/>
                  </a:lnTo>
                  <a:lnTo>
                    <a:pt x="346" y="52"/>
                  </a:lnTo>
                  <a:lnTo>
                    <a:pt x="0" y="39"/>
                  </a:lnTo>
                  <a:lnTo>
                    <a:pt x="0" y="26"/>
                  </a:lnTo>
                  <a:lnTo>
                    <a:pt x="0" y="0"/>
                  </a:lnTo>
                  <a:lnTo>
                    <a:pt x="346" y="13"/>
                  </a:lnTo>
                  <a:lnTo>
                    <a:pt x="346" y="2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98" name="Freeform 148"/>
            <p:cNvSpPr>
              <a:spLocks/>
            </p:cNvSpPr>
            <p:nvPr/>
          </p:nvSpPr>
          <p:spPr bwMode="auto">
            <a:xfrm>
              <a:off x="1771" y="4180"/>
              <a:ext cx="13" cy="26"/>
            </a:xfrm>
            <a:custGeom>
              <a:avLst/>
              <a:gdLst>
                <a:gd name="T0" fmla="*/ 0 w 13"/>
                <a:gd name="T1" fmla="*/ 26 h 26"/>
                <a:gd name="T2" fmla="*/ 0 w 13"/>
                <a:gd name="T3" fmla="*/ 0 h 26"/>
                <a:gd name="T4" fmla="*/ 0 w 13"/>
                <a:gd name="T5" fmla="*/ 0 h 26"/>
                <a:gd name="T6" fmla="*/ 13 w 13"/>
                <a:gd name="T7" fmla="*/ 0 h 26"/>
                <a:gd name="T8" fmla="*/ 13 w 13"/>
                <a:gd name="T9" fmla="*/ 0 h 26"/>
                <a:gd name="T10" fmla="*/ 13 w 13"/>
                <a:gd name="T11" fmla="*/ 26 h 26"/>
                <a:gd name="T12" fmla="*/ 0 w 13"/>
                <a:gd name="T13" fmla="*/ 26 h 26"/>
                <a:gd name="T14" fmla="*/ 0 60000 65536"/>
                <a:gd name="T15" fmla="*/ 0 60000 65536"/>
                <a:gd name="T16" fmla="*/ 0 60000 65536"/>
                <a:gd name="T17" fmla="*/ 0 60000 65536"/>
                <a:gd name="T18" fmla="*/ 0 60000 65536"/>
                <a:gd name="T19" fmla="*/ 0 60000 65536"/>
                <a:gd name="T20" fmla="*/ 0 60000 65536"/>
                <a:gd name="T21" fmla="*/ 0 w 13"/>
                <a:gd name="T22" fmla="*/ 0 h 26"/>
                <a:gd name="T23" fmla="*/ 13 w 13"/>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6">
                  <a:moveTo>
                    <a:pt x="0" y="26"/>
                  </a:moveTo>
                  <a:lnTo>
                    <a:pt x="0" y="0"/>
                  </a:lnTo>
                  <a:lnTo>
                    <a:pt x="13" y="0"/>
                  </a:lnTo>
                  <a:lnTo>
                    <a:pt x="13" y="26"/>
                  </a:lnTo>
                  <a:lnTo>
                    <a:pt x="0" y="2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99" name="Freeform 149"/>
            <p:cNvSpPr>
              <a:spLocks/>
            </p:cNvSpPr>
            <p:nvPr/>
          </p:nvSpPr>
          <p:spPr bwMode="auto">
            <a:xfrm>
              <a:off x="1425" y="4206"/>
              <a:ext cx="346" cy="64"/>
            </a:xfrm>
            <a:custGeom>
              <a:avLst/>
              <a:gdLst>
                <a:gd name="T0" fmla="*/ 346 w 346"/>
                <a:gd name="T1" fmla="*/ 13 h 64"/>
                <a:gd name="T2" fmla="*/ 0 w 346"/>
                <a:gd name="T3" fmla="*/ 0 h 64"/>
                <a:gd name="T4" fmla="*/ 0 w 346"/>
                <a:gd name="T5" fmla="*/ 51 h 64"/>
                <a:gd name="T6" fmla="*/ 346 w 346"/>
                <a:gd name="T7" fmla="*/ 64 h 64"/>
                <a:gd name="T8" fmla="*/ 346 w 346"/>
                <a:gd name="T9" fmla="*/ 13 h 64"/>
                <a:gd name="T10" fmla="*/ 0 60000 65536"/>
                <a:gd name="T11" fmla="*/ 0 60000 65536"/>
                <a:gd name="T12" fmla="*/ 0 60000 65536"/>
                <a:gd name="T13" fmla="*/ 0 60000 65536"/>
                <a:gd name="T14" fmla="*/ 0 60000 65536"/>
                <a:gd name="T15" fmla="*/ 0 w 346"/>
                <a:gd name="T16" fmla="*/ 0 h 64"/>
                <a:gd name="T17" fmla="*/ 346 w 346"/>
                <a:gd name="T18" fmla="*/ 64 h 64"/>
              </a:gdLst>
              <a:ahLst/>
              <a:cxnLst>
                <a:cxn ang="T10">
                  <a:pos x="T0" y="T1"/>
                </a:cxn>
                <a:cxn ang="T11">
                  <a:pos x="T2" y="T3"/>
                </a:cxn>
                <a:cxn ang="T12">
                  <a:pos x="T4" y="T5"/>
                </a:cxn>
                <a:cxn ang="T13">
                  <a:pos x="T6" y="T7"/>
                </a:cxn>
                <a:cxn ang="T14">
                  <a:pos x="T8" y="T9"/>
                </a:cxn>
              </a:cxnLst>
              <a:rect l="T15" t="T16" r="T17" b="T18"/>
              <a:pathLst>
                <a:path w="346" h="64">
                  <a:moveTo>
                    <a:pt x="346" y="13"/>
                  </a:moveTo>
                  <a:lnTo>
                    <a:pt x="0" y="0"/>
                  </a:lnTo>
                  <a:lnTo>
                    <a:pt x="0" y="51"/>
                  </a:lnTo>
                  <a:lnTo>
                    <a:pt x="346" y="64"/>
                  </a:lnTo>
                  <a:lnTo>
                    <a:pt x="346" y="13"/>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183500" name="Freeform 150"/>
            <p:cNvSpPr>
              <a:spLocks/>
            </p:cNvSpPr>
            <p:nvPr/>
          </p:nvSpPr>
          <p:spPr bwMode="auto">
            <a:xfrm>
              <a:off x="1425" y="4206"/>
              <a:ext cx="359" cy="76"/>
            </a:xfrm>
            <a:custGeom>
              <a:avLst/>
              <a:gdLst>
                <a:gd name="T0" fmla="*/ 346 w 359"/>
                <a:gd name="T1" fmla="*/ 25 h 76"/>
                <a:gd name="T2" fmla="*/ 0 w 359"/>
                <a:gd name="T3" fmla="*/ 13 h 76"/>
                <a:gd name="T4" fmla="*/ 0 w 359"/>
                <a:gd name="T5" fmla="*/ 0 h 76"/>
                <a:gd name="T6" fmla="*/ 13 w 359"/>
                <a:gd name="T7" fmla="*/ 0 h 76"/>
                <a:gd name="T8" fmla="*/ 13 w 359"/>
                <a:gd name="T9" fmla="*/ 51 h 76"/>
                <a:gd name="T10" fmla="*/ 0 w 359"/>
                <a:gd name="T11" fmla="*/ 64 h 76"/>
                <a:gd name="T12" fmla="*/ 0 w 359"/>
                <a:gd name="T13" fmla="*/ 51 h 76"/>
                <a:gd name="T14" fmla="*/ 346 w 359"/>
                <a:gd name="T15" fmla="*/ 64 h 76"/>
                <a:gd name="T16" fmla="*/ 359 w 359"/>
                <a:gd name="T17" fmla="*/ 64 h 76"/>
                <a:gd name="T18" fmla="*/ 359 w 359"/>
                <a:gd name="T19" fmla="*/ 76 h 76"/>
                <a:gd name="T20" fmla="*/ 346 w 359"/>
                <a:gd name="T21" fmla="*/ 76 h 76"/>
                <a:gd name="T22" fmla="*/ 0 w 359"/>
                <a:gd name="T23" fmla="*/ 64 h 76"/>
                <a:gd name="T24" fmla="*/ 0 w 359"/>
                <a:gd name="T25" fmla="*/ 64 h 76"/>
                <a:gd name="T26" fmla="*/ 0 w 359"/>
                <a:gd name="T27" fmla="*/ 51 h 76"/>
                <a:gd name="T28" fmla="*/ 0 w 359"/>
                <a:gd name="T29" fmla="*/ 0 h 76"/>
                <a:gd name="T30" fmla="*/ 0 w 359"/>
                <a:gd name="T31" fmla="*/ 0 h 76"/>
                <a:gd name="T32" fmla="*/ 0 w 359"/>
                <a:gd name="T33" fmla="*/ 0 h 76"/>
                <a:gd name="T34" fmla="*/ 346 w 359"/>
                <a:gd name="T35" fmla="*/ 13 h 76"/>
                <a:gd name="T36" fmla="*/ 346 w 359"/>
                <a:gd name="T37" fmla="*/ 25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59"/>
                <a:gd name="T58" fmla="*/ 0 h 76"/>
                <a:gd name="T59" fmla="*/ 359 w 359"/>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59" h="76">
                  <a:moveTo>
                    <a:pt x="346" y="25"/>
                  </a:moveTo>
                  <a:lnTo>
                    <a:pt x="0" y="13"/>
                  </a:lnTo>
                  <a:lnTo>
                    <a:pt x="0" y="0"/>
                  </a:lnTo>
                  <a:lnTo>
                    <a:pt x="13" y="0"/>
                  </a:lnTo>
                  <a:lnTo>
                    <a:pt x="13" y="51"/>
                  </a:lnTo>
                  <a:lnTo>
                    <a:pt x="0" y="64"/>
                  </a:lnTo>
                  <a:lnTo>
                    <a:pt x="0" y="51"/>
                  </a:lnTo>
                  <a:lnTo>
                    <a:pt x="346" y="64"/>
                  </a:lnTo>
                  <a:lnTo>
                    <a:pt x="359" y="64"/>
                  </a:lnTo>
                  <a:lnTo>
                    <a:pt x="359" y="76"/>
                  </a:lnTo>
                  <a:lnTo>
                    <a:pt x="346" y="76"/>
                  </a:lnTo>
                  <a:lnTo>
                    <a:pt x="0" y="64"/>
                  </a:lnTo>
                  <a:lnTo>
                    <a:pt x="0" y="51"/>
                  </a:lnTo>
                  <a:lnTo>
                    <a:pt x="0" y="0"/>
                  </a:lnTo>
                  <a:lnTo>
                    <a:pt x="346" y="13"/>
                  </a:lnTo>
                  <a:lnTo>
                    <a:pt x="346" y="2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01" name="Freeform 151"/>
            <p:cNvSpPr>
              <a:spLocks/>
            </p:cNvSpPr>
            <p:nvPr/>
          </p:nvSpPr>
          <p:spPr bwMode="auto">
            <a:xfrm>
              <a:off x="1771" y="4219"/>
              <a:ext cx="13" cy="51"/>
            </a:xfrm>
            <a:custGeom>
              <a:avLst/>
              <a:gdLst>
                <a:gd name="T0" fmla="*/ 0 w 13"/>
                <a:gd name="T1" fmla="*/ 51 h 51"/>
                <a:gd name="T2" fmla="*/ 0 w 13"/>
                <a:gd name="T3" fmla="*/ 0 h 51"/>
                <a:gd name="T4" fmla="*/ 0 w 13"/>
                <a:gd name="T5" fmla="*/ 0 h 51"/>
                <a:gd name="T6" fmla="*/ 13 w 13"/>
                <a:gd name="T7" fmla="*/ 0 h 51"/>
                <a:gd name="T8" fmla="*/ 13 w 13"/>
                <a:gd name="T9" fmla="*/ 0 h 51"/>
                <a:gd name="T10" fmla="*/ 13 w 13"/>
                <a:gd name="T11" fmla="*/ 51 h 51"/>
                <a:gd name="T12" fmla="*/ 0 w 13"/>
                <a:gd name="T13" fmla="*/ 51 h 51"/>
                <a:gd name="T14" fmla="*/ 0 60000 65536"/>
                <a:gd name="T15" fmla="*/ 0 60000 65536"/>
                <a:gd name="T16" fmla="*/ 0 60000 65536"/>
                <a:gd name="T17" fmla="*/ 0 60000 65536"/>
                <a:gd name="T18" fmla="*/ 0 60000 65536"/>
                <a:gd name="T19" fmla="*/ 0 60000 65536"/>
                <a:gd name="T20" fmla="*/ 0 60000 65536"/>
                <a:gd name="T21" fmla="*/ 0 w 13"/>
                <a:gd name="T22" fmla="*/ 0 h 51"/>
                <a:gd name="T23" fmla="*/ 13 w 13"/>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51">
                  <a:moveTo>
                    <a:pt x="0" y="51"/>
                  </a:moveTo>
                  <a:lnTo>
                    <a:pt x="0" y="0"/>
                  </a:lnTo>
                  <a:lnTo>
                    <a:pt x="13" y="0"/>
                  </a:lnTo>
                  <a:lnTo>
                    <a:pt x="13" y="51"/>
                  </a:lnTo>
                  <a:lnTo>
                    <a:pt x="0" y="5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02" name="Freeform 152"/>
            <p:cNvSpPr>
              <a:spLocks/>
            </p:cNvSpPr>
            <p:nvPr/>
          </p:nvSpPr>
          <p:spPr bwMode="auto">
            <a:xfrm>
              <a:off x="1771" y="4180"/>
              <a:ext cx="90" cy="90"/>
            </a:xfrm>
            <a:custGeom>
              <a:avLst/>
              <a:gdLst>
                <a:gd name="T0" fmla="*/ 0 w 90"/>
                <a:gd name="T1" fmla="*/ 39 h 90"/>
                <a:gd name="T2" fmla="*/ 0 w 90"/>
                <a:gd name="T3" fmla="*/ 90 h 90"/>
                <a:gd name="T4" fmla="*/ 90 w 90"/>
                <a:gd name="T5" fmla="*/ 39 h 90"/>
                <a:gd name="T6" fmla="*/ 90 w 90"/>
                <a:gd name="T7" fmla="*/ 0 h 90"/>
                <a:gd name="T8" fmla="*/ 0 w 90"/>
                <a:gd name="T9" fmla="*/ 39 h 90"/>
                <a:gd name="T10" fmla="*/ 0 60000 65536"/>
                <a:gd name="T11" fmla="*/ 0 60000 65536"/>
                <a:gd name="T12" fmla="*/ 0 60000 65536"/>
                <a:gd name="T13" fmla="*/ 0 60000 65536"/>
                <a:gd name="T14" fmla="*/ 0 60000 65536"/>
                <a:gd name="T15" fmla="*/ 0 w 90"/>
                <a:gd name="T16" fmla="*/ 0 h 90"/>
                <a:gd name="T17" fmla="*/ 90 w 90"/>
                <a:gd name="T18" fmla="*/ 90 h 90"/>
              </a:gdLst>
              <a:ahLst/>
              <a:cxnLst>
                <a:cxn ang="T10">
                  <a:pos x="T0" y="T1"/>
                </a:cxn>
                <a:cxn ang="T11">
                  <a:pos x="T2" y="T3"/>
                </a:cxn>
                <a:cxn ang="T12">
                  <a:pos x="T4" y="T5"/>
                </a:cxn>
                <a:cxn ang="T13">
                  <a:pos x="T6" y="T7"/>
                </a:cxn>
                <a:cxn ang="T14">
                  <a:pos x="T8" y="T9"/>
                </a:cxn>
              </a:cxnLst>
              <a:rect l="T15" t="T16" r="T17" b="T18"/>
              <a:pathLst>
                <a:path w="90" h="90">
                  <a:moveTo>
                    <a:pt x="0" y="39"/>
                  </a:moveTo>
                  <a:lnTo>
                    <a:pt x="0" y="90"/>
                  </a:lnTo>
                  <a:lnTo>
                    <a:pt x="90" y="39"/>
                  </a:lnTo>
                  <a:lnTo>
                    <a:pt x="90" y="0"/>
                  </a:lnTo>
                  <a:lnTo>
                    <a:pt x="0" y="39"/>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183503" name="Freeform 153"/>
            <p:cNvSpPr>
              <a:spLocks/>
            </p:cNvSpPr>
            <p:nvPr/>
          </p:nvSpPr>
          <p:spPr bwMode="auto">
            <a:xfrm>
              <a:off x="1771" y="4180"/>
              <a:ext cx="103" cy="102"/>
            </a:xfrm>
            <a:custGeom>
              <a:avLst/>
              <a:gdLst>
                <a:gd name="T0" fmla="*/ 13 w 103"/>
                <a:gd name="T1" fmla="*/ 39 h 102"/>
                <a:gd name="T2" fmla="*/ 13 w 103"/>
                <a:gd name="T3" fmla="*/ 90 h 102"/>
                <a:gd name="T4" fmla="*/ 0 w 103"/>
                <a:gd name="T5" fmla="*/ 102 h 102"/>
                <a:gd name="T6" fmla="*/ 0 w 103"/>
                <a:gd name="T7" fmla="*/ 90 h 102"/>
                <a:gd name="T8" fmla="*/ 90 w 103"/>
                <a:gd name="T9" fmla="*/ 39 h 102"/>
                <a:gd name="T10" fmla="*/ 103 w 103"/>
                <a:gd name="T11" fmla="*/ 39 h 102"/>
                <a:gd name="T12" fmla="*/ 90 w 103"/>
                <a:gd name="T13" fmla="*/ 39 h 102"/>
                <a:gd name="T14" fmla="*/ 90 w 103"/>
                <a:gd name="T15" fmla="*/ 0 h 102"/>
                <a:gd name="T16" fmla="*/ 90 w 103"/>
                <a:gd name="T17" fmla="*/ 0 h 102"/>
                <a:gd name="T18" fmla="*/ 103 w 103"/>
                <a:gd name="T19" fmla="*/ 0 h 102"/>
                <a:gd name="T20" fmla="*/ 103 w 103"/>
                <a:gd name="T21" fmla="*/ 0 h 102"/>
                <a:gd name="T22" fmla="*/ 103 w 103"/>
                <a:gd name="T23" fmla="*/ 39 h 102"/>
                <a:gd name="T24" fmla="*/ 103 w 103"/>
                <a:gd name="T25" fmla="*/ 39 h 102"/>
                <a:gd name="T26" fmla="*/ 90 w 103"/>
                <a:gd name="T27" fmla="*/ 51 h 102"/>
                <a:gd name="T28" fmla="*/ 0 w 103"/>
                <a:gd name="T29" fmla="*/ 102 h 102"/>
                <a:gd name="T30" fmla="*/ 0 w 103"/>
                <a:gd name="T31" fmla="*/ 102 h 102"/>
                <a:gd name="T32" fmla="*/ 0 w 103"/>
                <a:gd name="T33" fmla="*/ 90 h 102"/>
                <a:gd name="T34" fmla="*/ 0 w 103"/>
                <a:gd name="T35" fmla="*/ 39 h 102"/>
                <a:gd name="T36" fmla="*/ 13 w 103"/>
                <a:gd name="T37" fmla="*/ 39 h 1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3"/>
                <a:gd name="T58" fmla="*/ 0 h 102"/>
                <a:gd name="T59" fmla="*/ 103 w 103"/>
                <a:gd name="T60" fmla="*/ 102 h 1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3" h="102">
                  <a:moveTo>
                    <a:pt x="13" y="39"/>
                  </a:moveTo>
                  <a:lnTo>
                    <a:pt x="13" y="90"/>
                  </a:lnTo>
                  <a:lnTo>
                    <a:pt x="0" y="102"/>
                  </a:lnTo>
                  <a:lnTo>
                    <a:pt x="0" y="90"/>
                  </a:lnTo>
                  <a:lnTo>
                    <a:pt x="90" y="39"/>
                  </a:lnTo>
                  <a:lnTo>
                    <a:pt x="103" y="39"/>
                  </a:lnTo>
                  <a:lnTo>
                    <a:pt x="90" y="39"/>
                  </a:lnTo>
                  <a:lnTo>
                    <a:pt x="90" y="0"/>
                  </a:lnTo>
                  <a:lnTo>
                    <a:pt x="103" y="0"/>
                  </a:lnTo>
                  <a:lnTo>
                    <a:pt x="103" y="39"/>
                  </a:lnTo>
                  <a:lnTo>
                    <a:pt x="90" y="51"/>
                  </a:lnTo>
                  <a:lnTo>
                    <a:pt x="0" y="102"/>
                  </a:lnTo>
                  <a:lnTo>
                    <a:pt x="0" y="90"/>
                  </a:lnTo>
                  <a:lnTo>
                    <a:pt x="0" y="39"/>
                  </a:lnTo>
                  <a:lnTo>
                    <a:pt x="13" y="39"/>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04" name="Freeform 154"/>
            <p:cNvSpPr>
              <a:spLocks/>
            </p:cNvSpPr>
            <p:nvPr/>
          </p:nvSpPr>
          <p:spPr bwMode="auto">
            <a:xfrm>
              <a:off x="1771" y="4180"/>
              <a:ext cx="90" cy="51"/>
            </a:xfrm>
            <a:custGeom>
              <a:avLst/>
              <a:gdLst>
                <a:gd name="T0" fmla="*/ 90 w 90"/>
                <a:gd name="T1" fmla="*/ 13 h 51"/>
                <a:gd name="T2" fmla="*/ 0 w 90"/>
                <a:gd name="T3" fmla="*/ 51 h 51"/>
                <a:gd name="T4" fmla="*/ 0 w 90"/>
                <a:gd name="T5" fmla="*/ 39 h 51"/>
                <a:gd name="T6" fmla="*/ 0 w 90"/>
                <a:gd name="T7" fmla="*/ 39 h 51"/>
                <a:gd name="T8" fmla="*/ 0 w 90"/>
                <a:gd name="T9" fmla="*/ 39 h 51"/>
                <a:gd name="T10" fmla="*/ 90 w 90"/>
                <a:gd name="T11" fmla="*/ 0 h 51"/>
                <a:gd name="T12" fmla="*/ 90 w 90"/>
                <a:gd name="T13" fmla="*/ 13 h 51"/>
                <a:gd name="T14" fmla="*/ 0 60000 65536"/>
                <a:gd name="T15" fmla="*/ 0 60000 65536"/>
                <a:gd name="T16" fmla="*/ 0 60000 65536"/>
                <a:gd name="T17" fmla="*/ 0 60000 65536"/>
                <a:gd name="T18" fmla="*/ 0 60000 65536"/>
                <a:gd name="T19" fmla="*/ 0 60000 65536"/>
                <a:gd name="T20" fmla="*/ 0 60000 65536"/>
                <a:gd name="T21" fmla="*/ 0 w 90"/>
                <a:gd name="T22" fmla="*/ 0 h 51"/>
                <a:gd name="T23" fmla="*/ 90 w 90"/>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51">
                  <a:moveTo>
                    <a:pt x="90" y="13"/>
                  </a:moveTo>
                  <a:lnTo>
                    <a:pt x="0" y="51"/>
                  </a:lnTo>
                  <a:lnTo>
                    <a:pt x="0" y="39"/>
                  </a:lnTo>
                  <a:lnTo>
                    <a:pt x="90" y="0"/>
                  </a:lnTo>
                  <a:lnTo>
                    <a:pt x="90"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05" name="Freeform 155"/>
            <p:cNvSpPr>
              <a:spLocks/>
            </p:cNvSpPr>
            <p:nvPr/>
          </p:nvSpPr>
          <p:spPr bwMode="auto">
            <a:xfrm>
              <a:off x="1425" y="4193"/>
              <a:ext cx="39" cy="13"/>
            </a:xfrm>
            <a:custGeom>
              <a:avLst/>
              <a:gdLst>
                <a:gd name="T0" fmla="*/ 0 w 39"/>
                <a:gd name="T1" fmla="*/ 0 h 13"/>
                <a:gd name="T2" fmla="*/ 39 w 39"/>
                <a:gd name="T3" fmla="*/ 13 h 13"/>
                <a:gd name="T4" fmla="*/ 39 w 39"/>
                <a:gd name="T5" fmla="*/ 13 h 13"/>
                <a:gd name="T6" fmla="*/ 0 w 39"/>
                <a:gd name="T7" fmla="*/ 13 h 13"/>
                <a:gd name="T8" fmla="*/ 0 w 39"/>
                <a:gd name="T9" fmla="*/ 13 h 13"/>
                <a:gd name="T10" fmla="*/ 0 w 39"/>
                <a:gd name="T11" fmla="*/ 0 h 13"/>
                <a:gd name="T12" fmla="*/ 0 60000 65536"/>
                <a:gd name="T13" fmla="*/ 0 60000 65536"/>
                <a:gd name="T14" fmla="*/ 0 60000 65536"/>
                <a:gd name="T15" fmla="*/ 0 60000 65536"/>
                <a:gd name="T16" fmla="*/ 0 60000 65536"/>
                <a:gd name="T17" fmla="*/ 0 60000 65536"/>
                <a:gd name="T18" fmla="*/ 0 w 39"/>
                <a:gd name="T19" fmla="*/ 0 h 13"/>
                <a:gd name="T20" fmla="*/ 39 w 39"/>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39" h="13">
                  <a:moveTo>
                    <a:pt x="0" y="0"/>
                  </a:moveTo>
                  <a:lnTo>
                    <a:pt x="39" y="13"/>
                  </a:lnTo>
                  <a:lnTo>
                    <a:pt x="0" y="13"/>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83506" name="Freeform 156"/>
            <p:cNvSpPr>
              <a:spLocks/>
            </p:cNvSpPr>
            <p:nvPr/>
          </p:nvSpPr>
          <p:spPr bwMode="auto">
            <a:xfrm>
              <a:off x="1425" y="4193"/>
              <a:ext cx="39" cy="26"/>
            </a:xfrm>
            <a:custGeom>
              <a:avLst/>
              <a:gdLst>
                <a:gd name="T0" fmla="*/ 0 w 39"/>
                <a:gd name="T1" fmla="*/ 0 h 26"/>
                <a:gd name="T2" fmla="*/ 39 w 39"/>
                <a:gd name="T3" fmla="*/ 13 h 26"/>
                <a:gd name="T4" fmla="*/ 39 w 39"/>
                <a:gd name="T5" fmla="*/ 26 h 26"/>
                <a:gd name="T6" fmla="*/ 39 w 39"/>
                <a:gd name="T7" fmla="*/ 13 h 26"/>
                <a:gd name="T8" fmla="*/ 39 w 39"/>
                <a:gd name="T9" fmla="*/ 26 h 26"/>
                <a:gd name="T10" fmla="*/ 0 w 39"/>
                <a:gd name="T11" fmla="*/ 13 h 26"/>
                <a:gd name="T12" fmla="*/ 0 w 39"/>
                <a:gd name="T13" fmla="*/ 0 h 26"/>
                <a:gd name="T14" fmla="*/ 0 60000 65536"/>
                <a:gd name="T15" fmla="*/ 0 60000 65536"/>
                <a:gd name="T16" fmla="*/ 0 60000 65536"/>
                <a:gd name="T17" fmla="*/ 0 60000 65536"/>
                <a:gd name="T18" fmla="*/ 0 60000 65536"/>
                <a:gd name="T19" fmla="*/ 0 60000 65536"/>
                <a:gd name="T20" fmla="*/ 0 60000 65536"/>
                <a:gd name="T21" fmla="*/ 0 w 39"/>
                <a:gd name="T22" fmla="*/ 0 h 26"/>
                <a:gd name="T23" fmla="*/ 39 w 3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 h="26">
                  <a:moveTo>
                    <a:pt x="0" y="0"/>
                  </a:moveTo>
                  <a:lnTo>
                    <a:pt x="39" y="13"/>
                  </a:lnTo>
                  <a:lnTo>
                    <a:pt x="39" y="26"/>
                  </a:lnTo>
                  <a:lnTo>
                    <a:pt x="39" y="13"/>
                  </a:lnTo>
                  <a:lnTo>
                    <a:pt x="39" y="26"/>
                  </a:lnTo>
                  <a:lnTo>
                    <a:pt x="0" y="13"/>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07" name="Rectangle 157"/>
            <p:cNvSpPr>
              <a:spLocks noChangeArrowheads="1"/>
            </p:cNvSpPr>
            <p:nvPr/>
          </p:nvSpPr>
          <p:spPr bwMode="auto">
            <a:xfrm>
              <a:off x="1425" y="4206"/>
              <a:ext cx="39"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08" name="Freeform 158"/>
            <p:cNvSpPr>
              <a:spLocks/>
            </p:cNvSpPr>
            <p:nvPr/>
          </p:nvSpPr>
          <p:spPr bwMode="auto">
            <a:xfrm>
              <a:off x="1425" y="4193"/>
              <a:ext cx="13" cy="13"/>
            </a:xfrm>
            <a:custGeom>
              <a:avLst/>
              <a:gdLst>
                <a:gd name="T0" fmla="*/ 0 w 13"/>
                <a:gd name="T1" fmla="*/ 13 h 13"/>
                <a:gd name="T2" fmla="*/ 0 w 13"/>
                <a:gd name="T3" fmla="*/ 0 h 13"/>
                <a:gd name="T4" fmla="*/ 0 w 13"/>
                <a:gd name="T5" fmla="*/ 0 h 13"/>
                <a:gd name="T6" fmla="*/ 0 w 13"/>
                <a:gd name="T7" fmla="*/ 0 h 13"/>
                <a:gd name="T8" fmla="*/ 13 w 13"/>
                <a:gd name="T9" fmla="*/ 0 h 13"/>
                <a:gd name="T10" fmla="*/ 13 w 13"/>
                <a:gd name="T11" fmla="*/ 13 h 13"/>
                <a:gd name="T12" fmla="*/ 0 w 13"/>
                <a:gd name="T13" fmla="*/ 13 h 13"/>
                <a:gd name="T14" fmla="*/ 0 60000 65536"/>
                <a:gd name="T15" fmla="*/ 0 60000 65536"/>
                <a:gd name="T16" fmla="*/ 0 60000 65536"/>
                <a:gd name="T17" fmla="*/ 0 60000 65536"/>
                <a:gd name="T18" fmla="*/ 0 60000 65536"/>
                <a:gd name="T19" fmla="*/ 0 60000 65536"/>
                <a:gd name="T20" fmla="*/ 0 60000 65536"/>
                <a:gd name="T21" fmla="*/ 0 w 13"/>
                <a:gd name="T22" fmla="*/ 0 h 13"/>
                <a:gd name="T23" fmla="*/ 13 w 13"/>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3">
                  <a:moveTo>
                    <a:pt x="0" y="13"/>
                  </a:moveTo>
                  <a:lnTo>
                    <a:pt x="0" y="0"/>
                  </a:lnTo>
                  <a:lnTo>
                    <a:pt x="13" y="0"/>
                  </a:lnTo>
                  <a:lnTo>
                    <a:pt x="13" y="13"/>
                  </a:lnTo>
                  <a:lnTo>
                    <a:pt x="0"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09" name="Freeform 159"/>
            <p:cNvSpPr>
              <a:spLocks/>
            </p:cNvSpPr>
            <p:nvPr/>
          </p:nvSpPr>
          <p:spPr bwMode="auto">
            <a:xfrm>
              <a:off x="1771" y="4167"/>
              <a:ext cx="90" cy="52"/>
            </a:xfrm>
            <a:custGeom>
              <a:avLst/>
              <a:gdLst>
                <a:gd name="T0" fmla="*/ 0 w 90"/>
                <a:gd name="T1" fmla="*/ 39 h 52"/>
                <a:gd name="T2" fmla="*/ 90 w 90"/>
                <a:gd name="T3" fmla="*/ 0 h 52"/>
                <a:gd name="T4" fmla="*/ 90 w 90"/>
                <a:gd name="T5" fmla="*/ 13 h 52"/>
                <a:gd name="T6" fmla="*/ 0 w 90"/>
                <a:gd name="T7" fmla="*/ 52 h 52"/>
                <a:gd name="T8" fmla="*/ 0 w 90"/>
                <a:gd name="T9" fmla="*/ 39 h 52"/>
                <a:gd name="T10" fmla="*/ 0 60000 65536"/>
                <a:gd name="T11" fmla="*/ 0 60000 65536"/>
                <a:gd name="T12" fmla="*/ 0 60000 65536"/>
                <a:gd name="T13" fmla="*/ 0 60000 65536"/>
                <a:gd name="T14" fmla="*/ 0 60000 65536"/>
                <a:gd name="T15" fmla="*/ 0 w 90"/>
                <a:gd name="T16" fmla="*/ 0 h 52"/>
                <a:gd name="T17" fmla="*/ 90 w 90"/>
                <a:gd name="T18" fmla="*/ 52 h 52"/>
              </a:gdLst>
              <a:ahLst/>
              <a:cxnLst>
                <a:cxn ang="T10">
                  <a:pos x="T0" y="T1"/>
                </a:cxn>
                <a:cxn ang="T11">
                  <a:pos x="T2" y="T3"/>
                </a:cxn>
                <a:cxn ang="T12">
                  <a:pos x="T4" y="T5"/>
                </a:cxn>
                <a:cxn ang="T13">
                  <a:pos x="T6" y="T7"/>
                </a:cxn>
                <a:cxn ang="T14">
                  <a:pos x="T8" y="T9"/>
                </a:cxn>
              </a:cxnLst>
              <a:rect l="T15" t="T16" r="T17" b="T18"/>
              <a:pathLst>
                <a:path w="90" h="52">
                  <a:moveTo>
                    <a:pt x="0" y="39"/>
                  </a:moveTo>
                  <a:lnTo>
                    <a:pt x="90" y="0"/>
                  </a:lnTo>
                  <a:lnTo>
                    <a:pt x="90" y="13"/>
                  </a:lnTo>
                  <a:lnTo>
                    <a:pt x="0" y="52"/>
                  </a:lnTo>
                  <a:lnTo>
                    <a:pt x="0" y="39"/>
                  </a:lnTo>
                  <a:close/>
                </a:path>
              </a:pathLst>
            </a:custGeom>
            <a:blipFill dpi="0" rotWithShape="0">
              <a:blip r:embed="rId6" cstate="print"/>
              <a:srcRect/>
              <a:tile tx="0" ty="0" sx="100000" sy="100000" flip="none" algn="tl"/>
            </a:blipFill>
            <a:ln w="9525">
              <a:noFill/>
              <a:round/>
              <a:headEnd/>
              <a:tailEnd/>
            </a:ln>
          </p:spPr>
          <p:txBody>
            <a:bodyPr/>
            <a:lstStyle/>
            <a:p>
              <a:endParaRPr lang="en-US"/>
            </a:p>
          </p:txBody>
        </p:sp>
        <p:sp>
          <p:nvSpPr>
            <p:cNvPr id="183510" name="Freeform 160"/>
            <p:cNvSpPr>
              <a:spLocks/>
            </p:cNvSpPr>
            <p:nvPr/>
          </p:nvSpPr>
          <p:spPr bwMode="auto">
            <a:xfrm>
              <a:off x="1771" y="4167"/>
              <a:ext cx="103" cy="64"/>
            </a:xfrm>
            <a:custGeom>
              <a:avLst/>
              <a:gdLst>
                <a:gd name="T0" fmla="*/ 0 w 103"/>
                <a:gd name="T1" fmla="*/ 39 h 64"/>
                <a:gd name="T2" fmla="*/ 90 w 103"/>
                <a:gd name="T3" fmla="*/ 0 h 64"/>
                <a:gd name="T4" fmla="*/ 103 w 103"/>
                <a:gd name="T5" fmla="*/ 0 h 64"/>
                <a:gd name="T6" fmla="*/ 103 w 103"/>
                <a:gd name="T7" fmla="*/ 0 h 64"/>
                <a:gd name="T8" fmla="*/ 103 w 103"/>
                <a:gd name="T9" fmla="*/ 13 h 64"/>
                <a:gd name="T10" fmla="*/ 103 w 103"/>
                <a:gd name="T11" fmla="*/ 26 h 64"/>
                <a:gd name="T12" fmla="*/ 90 w 103"/>
                <a:gd name="T13" fmla="*/ 26 h 64"/>
                <a:gd name="T14" fmla="*/ 0 w 103"/>
                <a:gd name="T15" fmla="*/ 64 h 64"/>
                <a:gd name="T16" fmla="*/ 0 w 103"/>
                <a:gd name="T17" fmla="*/ 64 h 64"/>
                <a:gd name="T18" fmla="*/ 0 w 103"/>
                <a:gd name="T19" fmla="*/ 52 h 64"/>
                <a:gd name="T20" fmla="*/ 0 w 103"/>
                <a:gd name="T21" fmla="*/ 52 h 64"/>
                <a:gd name="T22" fmla="*/ 90 w 103"/>
                <a:gd name="T23" fmla="*/ 13 h 64"/>
                <a:gd name="T24" fmla="*/ 90 w 103"/>
                <a:gd name="T25" fmla="*/ 26 h 64"/>
                <a:gd name="T26" fmla="*/ 90 w 103"/>
                <a:gd name="T27" fmla="*/ 13 h 64"/>
                <a:gd name="T28" fmla="*/ 90 w 103"/>
                <a:gd name="T29" fmla="*/ 0 h 64"/>
                <a:gd name="T30" fmla="*/ 103 w 103"/>
                <a:gd name="T31" fmla="*/ 0 h 64"/>
                <a:gd name="T32" fmla="*/ 90 w 103"/>
                <a:gd name="T33" fmla="*/ 13 h 64"/>
                <a:gd name="T34" fmla="*/ 0 w 103"/>
                <a:gd name="T35" fmla="*/ 52 h 64"/>
                <a:gd name="T36" fmla="*/ 0 w 103"/>
                <a:gd name="T37" fmla="*/ 39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3"/>
                <a:gd name="T58" fmla="*/ 0 h 64"/>
                <a:gd name="T59" fmla="*/ 103 w 103"/>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3" h="64">
                  <a:moveTo>
                    <a:pt x="0" y="39"/>
                  </a:moveTo>
                  <a:lnTo>
                    <a:pt x="90" y="0"/>
                  </a:lnTo>
                  <a:lnTo>
                    <a:pt x="103" y="0"/>
                  </a:lnTo>
                  <a:lnTo>
                    <a:pt x="103" y="13"/>
                  </a:lnTo>
                  <a:lnTo>
                    <a:pt x="103" y="26"/>
                  </a:lnTo>
                  <a:lnTo>
                    <a:pt x="90" y="26"/>
                  </a:lnTo>
                  <a:lnTo>
                    <a:pt x="0" y="64"/>
                  </a:lnTo>
                  <a:lnTo>
                    <a:pt x="0" y="52"/>
                  </a:lnTo>
                  <a:lnTo>
                    <a:pt x="90" y="13"/>
                  </a:lnTo>
                  <a:lnTo>
                    <a:pt x="90" y="26"/>
                  </a:lnTo>
                  <a:lnTo>
                    <a:pt x="90" y="13"/>
                  </a:lnTo>
                  <a:lnTo>
                    <a:pt x="90" y="0"/>
                  </a:lnTo>
                  <a:lnTo>
                    <a:pt x="103" y="0"/>
                  </a:lnTo>
                  <a:lnTo>
                    <a:pt x="90" y="13"/>
                  </a:lnTo>
                  <a:lnTo>
                    <a:pt x="0" y="52"/>
                  </a:lnTo>
                  <a:lnTo>
                    <a:pt x="0" y="39"/>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11" name="Freeform 161"/>
            <p:cNvSpPr>
              <a:spLocks/>
            </p:cNvSpPr>
            <p:nvPr/>
          </p:nvSpPr>
          <p:spPr bwMode="auto">
            <a:xfrm>
              <a:off x="1771" y="4206"/>
              <a:ext cx="13" cy="13"/>
            </a:xfrm>
            <a:custGeom>
              <a:avLst/>
              <a:gdLst>
                <a:gd name="T0" fmla="*/ 0 w 13"/>
                <a:gd name="T1" fmla="*/ 13 h 13"/>
                <a:gd name="T2" fmla="*/ 0 w 13"/>
                <a:gd name="T3" fmla="*/ 0 h 13"/>
                <a:gd name="T4" fmla="*/ 0 w 13"/>
                <a:gd name="T5" fmla="*/ 0 h 13"/>
                <a:gd name="T6" fmla="*/ 0 w 13"/>
                <a:gd name="T7" fmla="*/ 0 h 13"/>
                <a:gd name="T8" fmla="*/ 13 w 13"/>
                <a:gd name="T9" fmla="*/ 0 h 13"/>
                <a:gd name="T10" fmla="*/ 13 w 13"/>
                <a:gd name="T11" fmla="*/ 13 h 13"/>
                <a:gd name="T12" fmla="*/ 0 w 13"/>
                <a:gd name="T13" fmla="*/ 13 h 13"/>
                <a:gd name="T14" fmla="*/ 0 60000 65536"/>
                <a:gd name="T15" fmla="*/ 0 60000 65536"/>
                <a:gd name="T16" fmla="*/ 0 60000 65536"/>
                <a:gd name="T17" fmla="*/ 0 60000 65536"/>
                <a:gd name="T18" fmla="*/ 0 60000 65536"/>
                <a:gd name="T19" fmla="*/ 0 60000 65536"/>
                <a:gd name="T20" fmla="*/ 0 60000 65536"/>
                <a:gd name="T21" fmla="*/ 0 w 13"/>
                <a:gd name="T22" fmla="*/ 0 h 13"/>
                <a:gd name="T23" fmla="*/ 13 w 13"/>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3">
                  <a:moveTo>
                    <a:pt x="0" y="13"/>
                  </a:moveTo>
                  <a:lnTo>
                    <a:pt x="0" y="0"/>
                  </a:lnTo>
                  <a:lnTo>
                    <a:pt x="13" y="0"/>
                  </a:lnTo>
                  <a:lnTo>
                    <a:pt x="13" y="13"/>
                  </a:lnTo>
                  <a:lnTo>
                    <a:pt x="0"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12" name="Freeform 162"/>
            <p:cNvSpPr>
              <a:spLocks/>
            </p:cNvSpPr>
            <p:nvPr/>
          </p:nvSpPr>
          <p:spPr bwMode="auto">
            <a:xfrm>
              <a:off x="1733" y="4206"/>
              <a:ext cx="38" cy="13"/>
            </a:xfrm>
            <a:custGeom>
              <a:avLst/>
              <a:gdLst>
                <a:gd name="T0" fmla="*/ 0 w 38"/>
                <a:gd name="T1" fmla="*/ 0 h 13"/>
                <a:gd name="T2" fmla="*/ 12 w 38"/>
                <a:gd name="T3" fmla="*/ 0 h 13"/>
                <a:gd name="T4" fmla="*/ 38 w 38"/>
                <a:gd name="T5" fmla="*/ 0 h 13"/>
                <a:gd name="T6" fmla="*/ 38 w 38"/>
                <a:gd name="T7" fmla="*/ 13 h 13"/>
                <a:gd name="T8" fmla="*/ 0 w 38"/>
                <a:gd name="T9" fmla="*/ 13 h 13"/>
                <a:gd name="T10" fmla="*/ 0 w 38"/>
                <a:gd name="T11" fmla="*/ 0 h 13"/>
                <a:gd name="T12" fmla="*/ 0 60000 65536"/>
                <a:gd name="T13" fmla="*/ 0 60000 65536"/>
                <a:gd name="T14" fmla="*/ 0 60000 65536"/>
                <a:gd name="T15" fmla="*/ 0 60000 65536"/>
                <a:gd name="T16" fmla="*/ 0 60000 65536"/>
                <a:gd name="T17" fmla="*/ 0 60000 65536"/>
                <a:gd name="T18" fmla="*/ 0 w 38"/>
                <a:gd name="T19" fmla="*/ 0 h 13"/>
                <a:gd name="T20" fmla="*/ 38 w 3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38" h="13">
                  <a:moveTo>
                    <a:pt x="0" y="0"/>
                  </a:moveTo>
                  <a:lnTo>
                    <a:pt x="12" y="0"/>
                  </a:lnTo>
                  <a:lnTo>
                    <a:pt x="38" y="0"/>
                  </a:lnTo>
                  <a:lnTo>
                    <a:pt x="38" y="13"/>
                  </a:lnTo>
                  <a:lnTo>
                    <a:pt x="0" y="13"/>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83513" name="Rectangle 163"/>
            <p:cNvSpPr>
              <a:spLocks noChangeArrowheads="1"/>
            </p:cNvSpPr>
            <p:nvPr/>
          </p:nvSpPr>
          <p:spPr bwMode="auto">
            <a:xfrm>
              <a:off x="1733" y="4206"/>
              <a:ext cx="5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14" name="Rectangle 164"/>
            <p:cNvSpPr>
              <a:spLocks noChangeArrowheads="1"/>
            </p:cNvSpPr>
            <p:nvPr/>
          </p:nvSpPr>
          <p:spPr bwMode="auto">
            <a:xfrm>
              <a:off x="1771" y="4206"/>
              <a:ext cx="13" cy="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15" name="Rectangle 165"/>
            <p:cNvSpPr>
              <a:spLocks noChangeArrowheads="1"/>
            </p:cNvSpPr>
            <p:nvPr/>
          </p:nvSpPr>
          <p:spPr bwMode="auto">
            <a:xfrm>
              <a:off x="1733" y="4219"/>
              <a:ext cx="3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16" name="Rectangle 166"/>
            <p:cNvSpPr>
              <a:spLocks noChangeArrowheads="1"/>
            </p:cNvSpPr>
            <p:nvPr/>
          </p:nvSpPr>
          <p:spPr bwMode="auto">
            <a:xfrm>
              <a:off x="1733" y="4206"/>
              <a:ext cx="12"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17" name="Freeform 167"/>
            <p:cNvSpPr>
              <a:spLocks/>
            </p:cNvSpPr>
            <p:nvPr/>
          </p:nvSpPr>
          <p:spPr bwMode="auto">
            <a:xfrm>
              <a:off x="1464" y="4206"/>
              <a:ext cx="269" cy="13"/>
            </a:xfrm>
            <a:custGeom>
              <a:avLst/>
              <a:gdLst>
                <a:gd name="T0" fmla="*/ 0 w 269"/>
                <a:gd name="T1" fmla="*/ 0 h 13"/>
                <a:gd name="T2" fmla="*/ 12 w 269"/>
                <a:gd name="T3" fmla="*/ 0 h 13"/>
                <a:gd name="T4" fmla="*/ 153 w 269"/>
                <a:gd name="T5" fmla="*/ 0 h 13"/>
                <a:gd name="T6" fmla="*/ 230 w 269"/>
                <a:gd name="T7" fmla="*/ 0 h 13"/>
                <a:gd name="T8" fmla="*/ 269 w 269"/>
                <a:gd name="T9" fmla="*/ 0 h 13"/>
                <a:gd name="T10" fmla="*/ 269 w 269"/>
                <a:gd name="T11" fmla="*/ 0 h 13"/>
                <a:gd name="T12" fmla="*/ 269 w 269"/>
                <a:gd name="T13" fmla="*/ 13 h 13"/>
                <a:gd name="T14" fmla="*/ 269 w 269"/>
                <a:gd name="T15" fmla="*/ 13 h 13"/>
                <a:gd name="T16" fmla="*/ 153 w 269"/>
                <a:gd name="T17" fmla="*/ 0 h 13"/>
                <a:gd name="T18" fmla="*/ 12 w 269"/>
                <a:gd name="T19" fmla="*/ 0 h 13"/>
                <a:gd name="T20" fmla="*/ 0 w 269"/>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13"/>
                <a:gd name="T35" fmla="*/ 269 w 269"/>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13">
                  <a:moveTo>
                    <a:pt x="0" y="0"/>
                  </a:moveTo>
                  <a:lnTo>
                    <a:pt x="12" y="0"/>
                  </a:lnTo>
                  <a:lnTo>
                    <a:pt x="153" y="0"/>
                  </a:lnTo>
                  <a:lnTo>
                    <a:pt x="230" y="0"/>
                  </a:lnTo>
                  <a:lnTo>
                    <a:pt x="269" y="0"/>
                  </a:lnTo>
                  <a:lnTo>
                    <a:pt x="269" y="13"/>
                  </a:lnTo>
                  <a:lnTo>
                    <a:pt x="153" y="0"/>
                  </a:lnTo>
                  <a:lnTo>
                    <a:pt x="12" y="0"/>
                  </a:lnTo>
                  <a:lnTo>
                    <a:pt x="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83518" name="Rectangle 168"/>
            <p:cNvSpPr>
              <a:spLocks noChangeArrowheads="1"/>
            </p:cNvSpPr>
            <p:nvPr/>
          </p:nvSpPr>
          <p:spPr bwMode="auto">
            <a:xfrm>
              <a:off x="1464" y="4206"/>
              <a:ext cx="28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19" name="Freeform 169"/>
            <p:cNvSpPr>
              <a:spLocks/>
            </p:cNvSpPr>
            <p:nvPr/>
          </p:nvSpPr>
          <p:spPr bwMode="auto">
            <a:xfrm>
              <a:off x="1464" y="4206"/>
              <a:ext cx="281" cy="25"/>
            </a:xfrm>
            <a:custGeom>
              <a:avLst/>
              <a:gdLst>
                <a:gd name="T0" fmla="*/ 281 w 281"/>
                <a:gd name="T1" fmla="*/ 0 h 25"/>
                <a:gd name="T2" fmla="*/ 281 w 281"/>
                <a:gd name="T3" fmla="*/ 13 h 25"/>
                <a:gd name="T4" fmla="*/ 281 w 281"/>
                <a:gd name="T5" fmla="*/ 25 h 25"/>
                <a:gd name="T6" fmla="*/ 269 w 281"/>
                <a:gd name="T7" fmla="*/ 25 h 25"/>
                <a:gd name="T8" fmla="*/ 153 w 281"/>
                <a:gd name="T9" fmla="*/ 13 h 25"/>
                <a:gd name="T10" fmla="*/ 153 w 281"/>
                <a:gd name="T11" fmla="*/ 0 h 25"/>
                <a:gd name="T12" fmla="*/ 153 w 281"/>
                <a:gd name="T13" fmla="*/ 13 h 25"/>
                <a:gd name="T14" fmla="*/ 0 w 281"/>
                <a:gd name="T15" fmla="*/ 13 h 25"/>
                <a:gd name="T16" fmla="*/ 0 w 281"/>
                <a:gd name="T17" fmla="*/ 0 h 25"/>
                <a:gd name="T18" fmla="*/ 0 w 281"/>
                <a:gd name="T19" fmla="*/ 13 h 25"/>
                <a:gd name="T20" fmla="*/ 0 w 281"/>
                <a:gd name="T21" fmla="*/ 0 h 25"/>
                <a:gd name="T22" fmla="*/ 153 w 281"/>
                <a:gd name="T23" fmla="*/ 0 h 25"/>
                <a:gd name="T24" fmla="*/ 153 w 281"/>
                <a:gd name="T25" fmla="*/ 0 h 25"/>
                <a:gd name="T26" fmla="*/ 153 w 281"/>
                <a:gd name="T27" fmla="*/ 0 h 25"/>
                <a:gd name="T28" fmla="*/ 269 w 281"/>
                <a:gd name="T29" fmla="*/ 13 h 25"/>
                <a:gd name="T30" fmla="*/ 269 w 281"/>
                <a:gd name="T31" fmla="*/ 25 h 25"/>
                <a:gd name="T32" fmla="*/ 269 w 281"/>
                <a:gd name="T33" fmla="*/ 13 h 25"/>
                <a:gd name="T34" fmla="*/ 269 w 281"/>
                <a:gd name="T35" fmla="*/ 0 h 25"/>
                <a:gd name="T36" fmla="*/ 281 w 281"/>
                <a:gd name="T37" fmla="*/ 0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1"/>
                <a:gd name="T58" fmla="*/ 0 h 25"/>
                <a:gd name="T59" fmla="*/ 281 w 281"/>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1" h="25">
                  <a:moveTo>
                    <a:pt x="281" y="0"/>
                  </a:moveTo>
                  <a:lnTo>
                    <a:pt x="281" y="13"/>
                  </a:lnTo>
                  <a:lnTo>
                    <a:pt x="281" y="25"/>
                  </a:lnTo>
                  <a:lnTo>
                    <a:pt x="269" y="25"/>
                  </a:lnTo>
                  <a:lnTo>
                    <a:pt x="153" y="13"/>
                  </a:lnTo>
                  <a:lnTo>
                    <a:pt x="153" y="0"/>
                  </a:lnTo>
                  <a:lnTo>
                    <a:pt x="153" y="13"/>
                  </a:lnTo>
                  <a:lnTo>
                    <a:pt x="0" y="13"/>
                  </a:lnTo>
                  <a:lnTo>
                    <a:pt x="0" y="0"/>
                  </a:lnTo>
                  <a:lnTo>
                    <a:pt x="0" y="13"/>
                  </a:lnTo>
                  <a:lnTo>
                    <a:pt x="0" y="0"/>
                  </a:lnTo>
                  <a:lnTo>
                    <a:pt x="153" y="0"/>
                  </a:lnTo>
                  <a:lnTo>
                    <a:pt x="269" y="13"/>
                  </a:lnTo>
                  <a:lnTo>
                    <a:pt x="269" y="25"/>
                  </a:lnTo>
                  <a:lnTo>
                    <a:pt x="269" y="13"/>
                  </a:lnTo>
                  <a:lnTo>
                    <a:pt x="269" y="0"/>
                  </a:lnTo>
                  <a:lnTo>
                    <a:pt x="281"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20" name="Freeform 170"/>
            <p:cNvSpPr>
              <a:spLocks/>
            </p:cNvSpPr>
            <p:nvPr/>
          </p:nvSpPr>
          <p:spPr bwMode="auto">
            <a:xfrm>
              <a:off x="1745" y="424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
                <a:gd name="T29" fmla="*/ 1 w 1"/>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
                  <a:moveTo>
                    <a:pt x="0" y="0"/>
                  </a:move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21" name="Freeform 171"/>
            <p:cNvSpPr>
              <a:spLocks/>
            </p:cNvSpPr>
            <p:nvPr/>
          </p:nvSpPr>
          <p:spPr bwMode="auto">
            <a:xfrm>
              <a:off x="1745" y="4244"/>
              <a:ext cx="13" cy="1"/>
            </a:xfrm>
            <a:custGeom>
              <a:avLst/>
              <a:gdLst>
                <a:gd name="T0" fmla="*/ 13 w 13"/>
                <a:gd name="T1" fmla="*/ 0 h 1"/>
                <a:gd name="T2" fmla="*/ 13 w 13"/>
                <a:gd name="T3" fmla="*/ 0 h 1"/>
                <a:gd name="T4" fmla="*/ 13 w 13"/>
                <a:gd name="T5" fmla="*/ 0 h 1"/>
                <a:gd name="T6" fmla="*/ 13 w 13"/>
                <a:gd name="T7" fmla="*/ 0 h 1"/>
                <a:gd name="T8" fmla="*/ 13 w 13"/>
                <a:gd name="T9" fmla="*/ 0 h 1"/>
                <a:gd name="T10" fmla="*/ 13 w 13"/>
                <a:gd name="T11" fmla="*/ 0 h 1"/>
                <a:gd name="T12" fmla="*/ 13 w 13"/>
                <a:gd name="T13" fmla="*/ 0 h 1"/>
                <a:gd name="T14" fmla="*/ 13 w 13"/>
                <a:gd name="T15" fmla="*/ 0 h 1"/>
                <a:gd name="T16" fmla="*/ 13 w 13"/>
                <a:gd name="T17" fmla="*/ 0 h 1"/>
                <a:gd name="T18" fmla="*/ 13 w 13"/>
                <a:gd name="T19" fmla="*/ 0 h 1"/>
                <a:gd name="T20" fmla="*/ 13 w 13"/>
                <a:gd name="T21" fmla="*/ 0 h 1"/>
                <a:gd name="T22" fmla="*/ 13 w 13"/>
                <a:gd name="T23" fmla="*/ 0 h 1"/>
                <a:gd name="T24" fmla="*/ 13 w 13"/>
                <a:gd name="T25" fmla="*/ 0 h 1"/>
                <a:gd name="T26" fmla="*/ 13 w 13"/>
                <a:gd name="T27" fmla="*/ 0 h 1"/>
                <a:gd name="T28" fmla="*/ 13 w 13"/>
                <a:gd name="T29" fmla="*/ 0 h 1"/>
                <a:gd name="T30" fmla="*/ 13 w 13"/>
                <a:gd name="T31" fmla="*/ 0 h 1"/>
                <a:gd name="T32" fmla="*/ 13 w 13"/>
                <a:gd name="T33" fmla="*/ 0 h 1"/>
                <a:gd name="T34" fmla="*/ 13 w 13"/>
                <a:gd name="T35" fmla="*/ 0 h 1"/>
                <a:gd name="T36" fmla="*/ 13 w 13"/>
                <a:gd name="T37" fmla="*/ 0 h 1"/>
                <a:gd name="T38" fmla="*/ 13 w 13"/>
                <a:gd name="T39" fmla="*/ 0 h 1"/>
                <a:gd name="T40" fmla="*/ 13 w 13"/>
                <a:gd name="T41" fmla="*/ 0 h 1"/>
                <a:gd name="T42" fmla="*/ 13 w 13"/>
                <a:gd name="T43" fmla="*/ 0 h 1"/>
                <a:gd name="T44" fmla="*/ 13 w 13"/>
                <a:gd name="T45" fmla="*/ 0 h 1"/>
                <a:gd name="T46" fmla="*/ 13 w 13"/>
                <a:gd name="T47" fmla="*/ 0 h 1"/>
                <a:gd name="T48" fmla="*/ 0 w 13"/>
                <a:gd name="T49" fmla="*/ 0 h 1"/>
                <a:gd name="T50" fmla="*/ 0 w 13"/>
                <a:gd name="T51" fmla="*/ 0 h 1"/>
                <a:gd name="T52" fmla="*/ 0 w 13"/>
                <a:gd name="T53" fmla="*/ 0 h 1"/>
                <a:gd name="T54" fmla="*/ 0 w 13"/>
                <a:gd name="T55" fmla="*/ 0 h 1"/>
                <a:gd name="T56" fmla="*/ 0 w 13"/>
                <a:gd name="T57" fmla="*/ 0 h 1"/>
                <a:gd name="T58" fmla="*/ 0 w 13"/>
                <a:gd name="T59" fmla="*/ 0 h 1"/>
                <a:gd name="T60" fmla="*/ 0 w 13"/>
                <a:gd name="T61" fmla="*/ 0 h 1"/>
                <a:gd name="T62" fmla="*/ 0 w 13"/>
                <a:gd name="T63" fmla="*/ 0 h 1"/>
                <a:gd name="T64" fmla="*/ 0 w 13"/>
                <a:gd name="T65" fmla="*/ 0 h 1"/>
                <a:gd name="T66" fmla="*/ 0 w 13"/>
                <a:gd name="T67" fmla="*/ 0 h 1"/>
                <a:gd name="T68" fmla="*/ 0 w 13"/>
                <a:gd name="T69" fmla="*/ 0 h 1"/>
                <a:gd name="T70" fmla="*/ 0 w 13"/>
                <a:gd name="T71" fmla="*/ 0 h 1"/>
                <a:gd name="T72" fmla="*/ 0 w 13"/>
                <a:gd name="T73" fmla="*/ 0 h 1"/>
                <a:gd name="T74" fmla="*/ 0 w 13"/>
                <a:gd name="T75" fmla="*/ 0 h 1"/>
                <a:gd name="T76" fmla="*/ 0 w 13"/>
                <a:gd name="T77" fmla="*/ 0 h 1"/>
                <a:gd name="T78" fmla="*/ 0 w 13"/>
                <a:gd name="T79" fmla="*/ 0 h 1"/>
                <a:gd name="T80" fmla="*/ 0 w 13"/>
                <a:gd name="T81" fmla="*/ 0 h 1"/>
                <a:gd name="T82" fmla="*/ 0 w 13"/>
                <a:gd name="T83" fmla="*/ 0 h 1"/>
                <a:gd name="T84" fmla="*/ 0 w 13"/>
                <a:gd name="T85" fmla="*/ 0 h 1"/>
                <a:gd name="T86" fmla="*/ 0 w 13"/>
                <a:gd name="T87" fmla="*/ 0 h 1"/>
                <a:gd name="T88" fmla="*/ 0 w 13"/>
                <a:gd name="T89" fmla="*/ 0 h 1"/>
                <a:gd name="T90" fmla="*/ 0 w 13"/>
                <a:gd name="T91" fmla="*/ 0 h 1"/>
                <a:gd name="T92" fmla="*/ 0 w 13"/>
                <a:gd name="T93" fmla="*/ 0 h 1"/>
                <a:gd name="T94" fmla="*/ 0 w 13"/>
                <a:gd name="T95" fmla="*/ 0 h 1"/>
                <a:gd name="T96" fmla="*/ 13 w 13"/>
                <a:gd name="T97" fmla="*/ 0 h 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
                <a:gd name="T148" fmla="*/ 0 h 1"/>
                <a:gd name="T149" fmla="*/ 13 w 13"/>
                <a:gd name="T150" fmla="*/ 1 h 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 h="1">
                  <a:moveTo>
                    <a:pt x="13" y="0"/>
                  </a:moveTo>
                  <a:lnTo>
                    <a:pt x="13" y="0"/>
                  </a:lnTo>
                  <a:lnTo>
                    <a:pt x="0" y="0"/>
                  </a:lnTo>
                  <a:lnTo>
                    <a:pt x="13"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22" name="Freeform 172"/>
            <p:cNvSpPr>
              <a:spLocks/>
            </p:cNvSpPr>
            <p:nvPr/>
          </p:nvSpPr>
          <p:spPr bwMode="auto">
            <a:xfrm>
              <a:off x="1745" y="4244"/>
              <a:ext cx="13" cy="1"/>
            </a:xfrm>
            <a:custGeom>
              <a:avLst/>
              <a:gdLst>
                <a:gd name="T0" fmla="*/ 13 w 13"/>
                <a:gd name="T1" fmla="*/ 0 h 1"/>
                <a:gd name="T2" fmla="*/ 13 w 13"/>
                <a:gd name="T3" fmla="*/ 0 h 1"/>
                <a:gd name="T4" fmla="*/ 13 w 13"/>
                <a:gd name="T5" fmla="*/ 0 h 1"/>
                <a:gd name="T6" fmla="*/ 0 w 13"/>
                <a:gd name="T7" fmla="*/ 0 h 1"/>
                <a:gd name="T8" fmla="*/ 0 w 13"/>
                <a:gd name="T9" fmla="*/ 0 h 1"/>
                <a:gd name="T10" fmla="*/ 0 w 13"/>
                <a:gd name="T11" fmla="*/ 0 h 1"/>
                <a:gd name="T12" fmla="*/ 13 w 13"/>
                <a:gd name="T13" fmla="*/ 0 h 1"/>
                <a:gd name="T14" fmla="*/ 0 60000 65536"/>
                <a:gd name="T15" fmla="*/ 0 60000 65536"/>
                <a:gd name="T16" fmla="*/ 0 60000 65536"/>
                <a:gd name="T17" fmla="*/ 0 60000 65536"/>
                <a:gd name="T18" fmla="*/ 0 60000 65536"/>
                <a:gd name="T19" fmla="*/ 0 60000 65536"/>
                <a:gd name="T20" fmla="*/ 0 60000 65536"/>
                <a:gd name="T21" fmla="*/ 0 w 13"/>
                <a:gd name="T22" fmla="*/ 0 h 1"/>
                <a:gd name="T23" fmla="*/ 13 w 13"/>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
                  <a:moveTo>
                    <a:pt x="13" y="0"/>
                  </a:moveTo>
                  <a:lnTo>
                    <a:pt x="13" y="0"/>
                  </a:lnTo>
                  <a:lnTo>
                    <a:pt x="0" y="0"/>
                  </a:lnTo>
                  <a:lnTo>
                    <a:pt x="13"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23" name="Freeform 173"/>
            <p:cNvSpPr>
              <a:spLocks/>
            </p:cNvSpPr>
            <p:nvPr/>
          </p:nvSpPr>
          <p:spPr bwMode="auto">
            <a:xfrm>
              <a:off x="1784" y="4193"/>
              <a:ext cx="38" cy="77"/>
            </a:xfrm>
            <a:custGeom>
              <a:avLst/>
              <a:gdLst>
                <a:gd name="T0" fmla="*/ 0 w 38"/>
                <a:gd name="T1" fmla="*/ 13 h 77"/>
                <a:gd name="T2" fmla="*/ 0 w 38"/>
                <a:gd name="T3" fmla="*/ 77 h 77"/>
                <a:gd name="T4" fmla="*/ 38 w 38"/>
                <a:gd name="T5" fmla="*/ 51 h 77"/>
                <a:gd name="T6" fmla="*/ 38 w 38"/>
                <a:gd name="T7" fmla="*/ 0 h 77"/>
                <a:gd name="T8" fmla="*/ 0 w 38"/>
                <a:gd name="T9" fmla="*/ 13 h 77"/>
                <a:gd name="T10" fmla="*/ 0 60000 65536"/>
                <a:gd name="T11" fmla="*/ 0 60000 65536"/>
                <a:gd name="T12" fmla="*/ 0 60000 65536"/>
                <a:gd name="T13" fmla="*/ 0 60000 65536"/>
                <a:gd name="T14" fmla="*/ 0 60000 65536"/>
                <a:gd name="T15" fmla="*/ 0 w 38"/>
                <a:gd name="T16" fmla="*/ 0 h 77"/>
                <a:gd name="T17" fmla="*/ 38 w 38"/>
                <a:gd name="T18" fmla="*/ 77 h 77"/>
              </a:gdLst>
              <a:ahLst/>
              <a:cxnLst>
                <a:cxn ang="T10">
                  <a:pos x="T0" y="T1"/>
                </a:cxn>
                <a:cxn ang="T11">
                  <a:pos x="T2" y="T3"/>
                </a:cxn>
                <a:cxn ang="T12">
                  <a:pos x="T4" y="T5"/>
                </a:cxn>
                <a:cxn ang="T13">
                  <a:pos x="T6" y="T7"/>
                </a:cxn>
                <a:cxn ang="T14">
                  <a:pos x="T8" y="T9"/>
                </a:cxn>
              </a:cxnLst>
              <a:rect l="T15" t="T16" r="T17" b="T18"/>
              <a:pathLst>
                <a:path w="38" h="77">
                  <a:moveTo>
                    <a:pt x="0" y="13"/>
                  </a:moveTo>
                  <a:lnTo>
                    <a:pt x="0" y="77"/>
                  </a:lnTo>
                  <a:lnTo>
                    <a:pt x="38" y="51"/>
                  </a:lnTo>
                  <a:lnTo>
                    <a:pt x="38" y="0"/>
                  </a:lnTo>
                  <a:lnTo>
                    <a:pt x="0" y="13"/>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83524" name="Freeform 174"/>
            <p:cNvSpPr>
              <a:spLocks/>
            </p:cNvSpPr>
            <p:nvPr/>
          </p:nvSpPr>
          <p:spPr bwMode="auto">
            <a:xfrm>
              <a:off x="1784" y="4193"/>
              <a:ext cx="51" cy="102"/>
            </a:xfrm>
            <a:custGeom>
              <a:avLst/>
              <a:gdLst>
                <a:gd name="T0" fmla="*/ 13 w 51"/>
                <a:gd name="T1" fmla="*/ 13 h 102"/>
                <a:gd name="T2" fmla="*/ 13 w 51"/>
                <a:gd name="T3" fmla="*/ 77 h 102"/>
                <a:gd name="T4" fmla="*/ 13 w 51"/>
                <a:gd name="T5" fmla="*/ 89 h 102"/>
                <a:gd name="T6" fmla="*/ 0 w 51"/>
                <a:gd name="T7" fmla="*/ 77 h 102"/>
                <a:gd name="T8" fmla="*/ 38 w 51"/>
                <a:gd name="T9" fmla="*/ 51 h 102"/>
                <a:gd name="T10" fmla="*/ 51 w 51"/>
                <a:gd name="T11" fmla="*/ 51 h 102"/>
                <a:gd name="T12" fmla="*/ 38 w 51"/>
                <a:gd name="T13" fmla="*/ 51 h 102"/>
                <a:gd name="T14" fmla="*/ 38 w 51"/>
                <a:gd name="T15" fmla="*/ 0 h 102"/>
                <a:gd name="T16" fmla="*/ 38 w 51"/>
                <a:gd name="T17" fmla="*/ 0 h 102"/>
                <a:gd name="T18" fmla="*/ 51 w 51"/>
                <a:gd name="T19" fmla="*/ 0 h 102"/>
                <a:gd name="T20" fmla="*/ 51 w 51"/>
                <a:gd name="T21" fmla="*/ 0 h 102"/>
                <a:gd name="T22" fmla="*/ 51 w 51"/>
                <a:gd name="T23" fmla="*/ 51 h 102"/>
                <a:gd name="T24" fmla="*/ 51 w 51"/>
                <a:gd name="T25" fmla="*/ 64 h 102"/>
                <a:gd name="T26" fmla="*/ 51 w 51"/>
                <a:gd name="T27" fmla="*/ 64 h 102"/>
                <a:gd name="T28" fmla="*/ 13 w 51"/>
                <a:gd name="T29" fmla="*/ 89 h 102"/>
                <a:gd name="T30" fmla="*/ 0 w 51"/>
                <a:gd name="T31" fmla="*/ 102 h 102"/>
                <a:gd name="T32" fmla="*/ 0 w 51"/>
                <a:gd name="T33" fmla="*/ 77 h 102"/>
                <a:gd name="T34" fmla="*/ 0 w 51"/>
                <a:gd name="T35" fmla="*/ 13 h 102"/>
                <a:gd name="T36" fmla="*/ 13 w 51"/>
                <a:gd name="T37" fmla="*/ 13 h 1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
                <a:gd name="T58" fmla="*/ 0 h 102"/>
                <a:gd name="T59" fmla="*/ 51 w 51"/>
                <a:gd name="T60" fmla="*/ 102 h 1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 h="102">
                  <a:moveTo>
                    <a:pt x="13" y="13"/>
                  </a:moveTo>
                  <a:lnTo>
                    <a:pt x="13" y="77"/>
                  </a:lnTo>
                  <a:lnTo>
                    <a:pt x="13" y="89"/>
                  </a:lnTo>
                  <a:lnTo>
                    <a:pt x="0" y="77"/>
                  </a:lnTo>
                  <a:lnTo>
                    <a:pt x="38" y="51"/>
                  </a:lnTo>
                  <a:lnTo>
                    <a:pt x="51" y="51"/>
                  </a:lnTo>
                  <a:lnTo>
                    <a:pt x="38" y="51"/>
                  </a:lnTo>
                  <a:lnTo>
                    <a:pt x="38" y="0"/>
                  </a:lnTo>
                  <a:lnTo>
                    <a:pt x="51" y="0"/>
                  </a:lnTo>
                  <a:lnTo>
                    <a:pt x="51" y="51"/>
                  </a:lnTo>
                  <a:lnTo>
                    <a:pt x="51" y="64"/>
                  </a:lnTo>
                  <a:lnTo>
                    <a:pt x="13" y="89"/>
                  </a:lnTo>
                  <a:lnTo>
                    <a:pt x="0" y="102"/>
                  </a:lnTo>
                  <a:lnTo>
                    <a:pt x="0" y="77"/>
                  </a:lnTo>
                  <a:lnTo>
                    <a:pt x="0" y="13"/>
                  </a:lnTo>
                  <a:lnTo>
                    <a:pt x="13"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25" name="Freeform 175"/>
            <p:cNvSpPr>
              <a:spLocks/>
            </p:cNvSpPr>
            <p:nvPr/>
          </p:nvSpPr>
          <p:spPr bwMode="auto">
            <a:xfrm>
              <a:off x="1784" y="4193"/>
              <a:ext cx="38" cy="26"/>
            </a:xfrm>
            <a:custGeom>
              <a:avLst/>
              <a:gdLst>
                <a:gd name="T0" fmla="*/ 38 w 38"/>
                <a:gd name="T1" fmla="*/ 13 h 26"/>
                <a:gd name="T2" fmla="*/ 0 w 38"/>
                <a:gd name="T3" fmla="*/ 26 h 26"/>
                <a:gd name="T4" fmla="*/ 0 w 38"/>
                <a:gd name="T5" fmla="*/ 13 h 26"/>
                <a:gd name="T6" fmla="*/ 0 w 38"/>
                <a:gd name="T7" fmla="*/ 13 h 26"/>
                <a:gd name="T8" fmla="*/ 0 w 38"/>
                <a:gd name="T9" fmla="*/ 13 h 26"/>
                <a:gd name="T10" fmla="*/ 38 w 38"/>
                <a:gd name="T11" fmla="*/ 0 h 26"/>
                <a:gd name="T12" fmla="*/ 38 w 38"/>
                <a:gd name="T13" fmla="*/ 13 h 26"/>
                <a:gd name="T14" fmla="*/ 0 60000 65536"/>
                <a:gd name="T15" fmla="*/ 0 60000 65536"/>
                <a:gd name="T16" fmla="*/ 0 60000 65536"/>
                <a:gd name="T17" fmla="*/ 0 60000 65536"/>
                <a:gd name="T18" fmla="*/ 0 60000 65536"/>
                <a:gd name="T19" fmla="*/ 0 60000 65536"/>
                <a:gd name="T20" fmla="*/ 0 60000 65536"/>
                <a:gd name="T21" fmla="*/ 0 w 38"/>
                <a:gd name="T22" fmla="*/ 0 h 26"/>
                <a:gd name="T23" fmla="*/ 38 w 3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26">
                  <a:moveTo>
                    <a:pt x="38" y="13"/>
                  </a:moveTo>
                  <a:lnTo>
                    <a:pt x="0" y="26"/>
                  </a:lnTo>
                  <a:lnTo>
                    <a:pt x="0" y="13"/>
                  </a:lnTo>
                  <a:lnTo>
                    <a:pt x="38" y="0"/>
                  </a:lnTo>
                  <a:lnTo>
                    <a:pt x="38"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26" name="Freeform 176"/>
            <p:cNvSpPr>
              <a:spLocks/>
            </p:cNvSpPr>
            <p:nvPr/>
          </p:nvSpPr>
          <p:spPr bwMode="auto">
            <a:xfrm>
              <a:off x="1784" y="4206"/>
              <a:ext cx="38" cy="25"/>
            </a:xfrm>
            <a:custGeom>
              <a:avLst/>
              <a:gdLst>
                <a:gd name="T0" fmla="*/ 0 w 38"/>
                <a:gd name="T1" fmla="*/ 13 h 25"/>
                <a:gd name="T2" fmla="*/ 38 w 38"/>
                <a:gd name="T3" fmla="*/ 0 h 25"/>
                <a:gd name="T4" fmla="*/ 38 w 38"/>
                <a:gd name="T5" fmla="*/ 13 h 25"/>
                <a:gd name="T6" fmla="*/ 26 w 38"/>
                <a:gd name="T7" fmla="*/ 13 h 25"/>
                <a:gd name="T8" fmla="*/ 26 w 38"/>
                <a:gd name="T9" fmla="*/ 25 h 25"/>
                <a:gd name="T10" fmla="*/ 13 w 38"/>
                <a:gd name="T11" fmla="*/ 25 h 25"/>
                <a:gd name="T12" fmla="*/ 13 w 38"/>
                <a:gd name="T13" fmla="*/ 13 h 25"/>
                <a:gd name="T14" fmla="*/ 0 w 38"/>
                <a:gd name="T15" fmla="*/ 25 h 25"/>
                <a:gd name="T16" fmla="*/ 0 w 38"/>
                <a:gd name="T17" fmla="*/ 13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
                <a:gd name="T28" fmla="*/ 0 h 25"/>
                <a:gd name="T29" fmla="*/ 38 w 3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 h="25">
                  <a:moveTo>
                    <a:pt x="0" y="13"/>
                  </a:moveTo>
                  <a:lnTo>
                    <a:pt x="38" y="0"/>
                  </a:lnTo>
                  <a:lnTo>
                    <a:pt x="38" y="13"/>
                  </a:lnTo>
                  <a:lnTo>
                    <a:pt x="26" y="13"/>
                  </a:lnTo>
                  <a:lnTo>
                    <a:pt x="26" y="25"/>
                  </a:lnTo>
                  <a:lnTo>
                    <a:pt x="13" y="25"/>
                  </a:lnTo>
                  <a:lnTo>
                    <a:pt x="13" y="13"/>
                  </a:lnTo>
                  <a:lnTo>
                    <a:pt x="0" y="25"/>
                  </a:lnTo>
                  <a:lnTo>
                    <a:pt x="0"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27" name="Freeform 177"/>
            <p:cNvSpPr>
              <a:spLocks/>
            </p:cNvSpPr>
            <p:nvPr/>
          </p:nvSpPr>
          <p:spPr bwMode="auto">
            <a:xfrm>
              <a:off x="1784" y="4206"/>
              <a:ext cx="51" cy="25"/>
            </a:xfrm>
            <a:custGeom>
              <a:avLst/>
              <a:gdLst>
                <a:gd name="T0" fmla="*/ 0 w 51"/>
                <a:gd name="T1" fmla="*/ 13 h 25"/>
                <a:gd name="T2" fmla="*/ 38 w 51"/>
                <a:gd name="T3" fmla="*/ 0 h 25"/>
                <a:gd name="T4" fmla="*/ 51 w 51"/>
                <a:gd name="T5" fmla="*/ 0 h 25"/>
                <a:gd name="T6" fmla="*/ 51 w 51"/>
                <a:gd name="T7" fmla="*/ 0 h 25"/>
                <a:gd name="T8" fmla="*/ 38 w 51"/>
                <a:gd name="T9" fmla="*/ 13 h 25"/>
                <a:gd name="T10" fmla="*/ 0 w 51"/>
                <a:gd name="T11" fmla="*/ 25 h 25"/>
                <a:gd name="T12" fmla="*/ 0 w 51"/>
                <a:gd name="T13" fmla="*/ 13 h 25"/>
                <a:gd name="T14" fmla="*/ 0 60000 65536"/>
                <a:gd name="T15" fmla="*/ 0 60000 65536"/>
                <a:gd name="T16" fmla="*/ 0 60000 65536"/>
                <a:gd name="T17" fmla="*/ 0 60000 65536"/>
                <a:gd name="T18" fmla="*/ 0 60000 65536"/>
                <a:gd name="T19" fmla="*/ 0 60000 65536"/>
                <a:gd name="T20" fmla="*/ 0 60000 65536"/>
                <a:gd name="T21" fmla="*/ 0 w 51"/>
                <a:gd name="T22" fmla="*/ 0 h 25"/>
                <a:gd name="T23" fmla="*/ 51 w 51"/>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25">
                  <a:moveTo>
                    <a:pt x="0" y="13"/>
                  </a:moveTo>
                  <a:lnTo>
                    <a:pt x="38" y="0"/>
                  </a:lnTo>
                  <a:lnTo>
                    <a:pt x="51" y="0"/>
                  </a:lnTo>
                  <a:lnTo>
                    <a:pt x="38" y="13"/>
                  </a:lnTo>
                  <a:lnTo>
                    <a:pt x="0" y="25"/>
                  </a:lnTo>
                  <a:lnTo>
                    <a:pt x="0"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28" name="Rectangle 178"/>
            <p:cNvSpPr>
              <a:spLocks noChangeArrowheads="1"/>
            </p:cNvSpPr>
            <p:nvPr/>
          </p:nvSpPr>
          <p:spPr bwMode="auto">
            <a:xfrm>
              <a:off x="1822" y="4206"/>
              <a:ext cx="13" cy="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29" name="Rectangle 179"/>
            <p:cNvSpPr>
              <a:spLocks noChangeArrowheads="1"/>
            </p:cNvSpPr>
            <p:nvPr/>
          </p:nvSpPr>
          <p:spPr bwMode="auto">
            <a:xfrm>
              <a:off x="1810" y="4219"/>
              <a:ext cx="1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30" name="Rectangle 180"/>
            <p:cNvSpPr>
              <a:spLocks noChangeArrowheads="1"/>
            </p:cNvSpPr>
            <p:nvPr/>
          </p:nvSpPr>
          <p:spPr bwMode="auto">
            <a:xfrm>
              <a:off x="1810" y="4219"/>
              <a:ext cx="12" cy="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31" name="Rectangle 181"/>
            <p:cNvSpPr>
              <a:spLocks noChangeArrowheads="1"/>
            </p:cNvSpPr>
            <p:nvPr/>
          </p:nvSpPr>
          <p:spPr bwMode="auto">
            <a:xfrm>
              <a:off x="1797" y="4231"/>
              <a:ext cx="13"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32" name="Freeform 182"/>
            <p:cNvSpPr>
              <a:spLocks/>
            </p:cNvSpPr>
            <p:nvPr/>
          </p:nvSpPr>
          <p:spPr bwMode="auto">
            <a:xfrm>
              <a:off x="1784" y="4206"/>
              <a:ext cx="26" cy="51"/>
            </a:xfrm>
            <a:custGeom>
              <a:avLst/>
              <a:gdLst>
                <a:gd name="T0" fmla="*/ 13 w 26"/>
                <a:gd name="T1" fmla="*/ 25 h 51"/>
                <a:gd name="T2" fmla="*/ 13 w 26"/>
                <a:gd name="T3" fmla="*/ 13 h 51"/>
                <a:gd name="T4" fmla="*/ 13 w 26"/>
                <a:gd name="T5" fmla="*/ 13 h 51"/>
                <a:gd name="T6" fmla="*/ 26 w 26"/>
                <a:gd name="T7" fmla="*/ 25 h 51"/>
                <a:gd name="T8" fmla="*/ 13 w 26"/>
                <a:gd name="T9" fmla="*/ 38 h 51"/>
                <a:gd name="T10" fmla="*/ 0 w 26"/>
                <a:gd name="T11" fmla="*/ 51 h 51"/>
                <a:gd name="T12" fmla="*/ 0 w 26"/>
                <a:gd name="T13" fmla="*/ 25 h 51"/>
                <a:gd name="T14" fmla="*/ 0 w 26"/>
                <a:gd name="T15" fmla="*/ 13 h 51"/>
                <a:gd name="T16" fmla="*/ 0 w 26"/>
                <a:gd name="T17" fmla="*/ 13 h 51"/>
                <a:gd name="T18" fmla="*/ 0 w 26"/>
                <a:gd name="T19" fmla="*/ 13 h 51"/>
                <a:gd name="T20" fmla="*/ 13 w 26"/>
                <a:gd name="T21" fmla="*/ 13 h 51"/>
                <a:gd name="T22" fmla="*/ 13 w 26"/>
                <a:gd name="T23" fmla="*/ 25 h 51"/>
                <a:gd name="T24" fmla="*/ 0 w 26"/>
                <a:gd name="T25" fmla="*/ 25 h 51"/>
                <a:gd name="T26" fmla="*/ 0 w 26"/>
                <a:gd name="T27" fmla="*/ 25 h 51"/>
                <a:gd name="T28" fmla="*/ 13 w 26"/>
                <a:gd name="T29" fmla="*/ 13 h 51"/>
                <a:gd name="T30" fmla="*/ 26 w 26"/>
                <a:gd name="T31" fmla="*/ 0 h 51"/>
                <a:gd name="T32" fmla="*/ 26 w 26"/>
                <a:gd name="T33" fmla="*/ 13 h 51"/>
                <a:gd name="T34" fmla="*/ 26 w 26"/>
                <a:gd name="T35" fmla="*/ 25 h 51"/>
                <a:gd name="T36" fmla="*/ 13 w 26"/>
                <a:gd name="T37" fmla="*/ 25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
                <a:gd name="T58" fmla="*/ 0 h 51"/>
                <a:gd name="T59" fmla="*/ 26 w 26"/>
                <a:gd name="T60" fmla="*/ 51 h 5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 h="51">
                  <a:moveTo>
                    <a:pt x="13" y="25"/>
                  </a:moveTo>
                  <a:lnTo>
                    <a:pt x="13" y="13"/>
                  </a:lnTo>
                  <a:lnTo>
                    <a:pt x="26" y="25"/>
                  </a:lnTo>
                  <a:lnTo>
                    <a:pt x="13" y="38"/>
                  </a:lnTo>
                  <a:lnTo>
                    <a:pt x="0" y="51"/>
                  </a:lnTo>
                  <a:lnTo>
                    <a:pt x="0" y="25"/>
                  </a:lnTo>
                  <a:lnTo>
                    <a:pt x="0" y="13"/>
                  </a:lnTo>
                  <a:lnTo>
                    <a:pt x="13" y="13"/>
                  </a:lnTo>
                  <a:lnTo>
                    <a:pt x="13" y="25"/>
                  </a:lnTo>
                  <a:lnTo>
                    <a:pt x="0" y="25"/>
                  </a:lnTo>
                  <a:lnTo>
                    <a:pt x="13" y="13"/>
                  </a:lnTo>
                  <a:lnTo>
                    <a:pt x="26" y="0"/>
                  </a:lnTo>
                  <a:lnTo>
                    <a:pt x="26" y="13"/>
                  </a:lnTo>
                  <a:lnTo>
                    <a:pt x="26" y="25"/>
                  </a:lnTo>
                  <a:lnTo>
                    <a:pt x="13" y="2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33" name="Rectangle 183"/>
            <p:cNvSpPr>
              <a:spLocks noChangeArrowheads="1"/>
            </p:cNvSpPr>
            <p:nvPr/>
          </p:nvSpPr>
          <p:spPr bwMode="auto">
            <a:xfrm>
              <a:off x="1797" y="4231"/>
              <a:ext cx="13"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34" name="Freeform 184"/>
            <p:cNvSpPr>
              <a:spLocks/>
            </p:cNvSpPr>
            <p:nvPr/>
          </p:nvSpPr>
          <p:spPr bwMode="auto">
            <a:xfrm>
              <a:off x="1797" y="4231"/>
              <a:ext cx="13" cy="13"/>
            </a:xfrm>
            <a:custGeom>
              <a:avLst/>
              <a:gdLst>
                <a:gd name="T0" fmla="*/ 0 w 13"/>
                <a:gd name="T1" fmla="*/ 0 h 13"/>
                <a:gd name="T2" fmla="*/ 13 w 13"/>
                <a:gd name="T3" fmla="*/ 0 h 13"/>
                <a:gd name="T4" fmla="*/ 13 w 13"/>
                <a:gd name="T5" fmla="*/ 13 h 13"/>
                <a:gd name="T6" fmla="*/ 13 w 13"/>
                <a:gd name="T7" fmla="*/ 13 h 13"/>
                <a:gd name="T8" fmla="*/ 0 w 13"/>
                <a:gd name="T9" fmla="*/ 13 h 13"/>
                <a:gd name="T10" fmla="*/ 0 w 13"/>
                <a:gd name="T11" fmla="*/ 0 h 13"/>
                <a:gd name="T12" fmla="*/ 0 w 13"/>
                <a:gd name="T13" fmla="*/ 0 h 13"/>
                <a:gd name="T14" fmla="*/ 0 w 13"/>
                <a:gd name="T15" fmla="*/ 0 h 13"/>
                <a:gd name="T16" fmla="*/ 13 w 13"/>
                <a:gd name="T17" fmla="*/ 0 h 13"/>
                <a:gd name="T18" fmla="*/ 13 w 13"/>
                <a:gd name="T19" fmla="*/ 0 h 13"/>
                <a:gd name="T20" fmla="*/ 13 w 13"/>
                <a:gd name="T21" fmla="*/ 13 h 13"/>
                <a:gd name="T22" fmla="*/ 0 w 13"/>
                <a:gd name="T23" fmla="*/ 13 h 13"/>
                <a:gd name="T24" fmla="*/ 0 w 13"/>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13"/>
                <a:gd name="T41" fmla="*/ 13 w 1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13">
                  <a:moveTo>
                    <a:pt x="0" y="0"/>
                  </a:moveTo>
                  <a:lnTo>
                    <a:pt x="13" y="0"/>
                  </a:lnTo>
                  <a:lnTo>
                    <a:pt x="13" y="13"/>
                  </a:lnTo>
                  <a:lnTo>
                    <a:pt x="0" y="13"/>
                  </a:lnTo>
                  <a:lnTo>
                    <a:pt x="0" y="0"/>
                  </a:lnTo>
                  <a:lnTo>
                    <a:pt x="13" y="0"/>
                  </a:lnTo>
                  <a:lnTo>
                    <a:pt x="13" y="13"/>
                  </a:lnTo>
                  <a:lnTo>
                    <a:pt x="0" y="13"/>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35" name="Rectangle 185"/>
            <p:cNvSpPr>
              <a:spLocks noChangeArrowheads="1"/>
            </p:cNvSpPr>
            <p:nvPr/>
          </p:nvSpPr>
          <p:spPr bwMode="auto">
            <a:xfrm>
              <a:off x="1720" y="4270"/>
              <a:ext cx="51" cy="12"/>
            </a:xfrm>
            <a:prstGeom prst="rect">
              <a:avLst/>
            </a:prstGeom>
            <a:blipFill dpi="0" rotWithShape="0">
              <a:blip r:embed="rId6" cstate="print"/>
              <a:srcRect/>
              <a:tile tx="0" ty="0" sx="100000" sy="100000" flip="none" algn="tl"/>
            </a:blipFill>
            <a:ln w="9525">
              <a:noFill/>
              <a:miter lim="800000"/>
              <a:headEnd/>
              <a:tailEnd/>
            </a:ln>
          </p:spPr>
          <p:txBody>
            <a:bodyPr/>
            <a:lstStyle/>
            <a:p>
              <a:endParaRPr lang="en-US"/>
            </a:p>
          </p:txBody>
        </p:sp>
        <p:sp>
          <p:nvSpPr>
            <p:cNvPr id="183536" name="Rectangle 186"/>
            <p:cNvSpPr>
              <a:spLocks noChangeArrowheads="1"/>
            </p:cNvSpPr>
            <p:nvPr/>
          </p:nvSpPr>
          <p:spPr bwMode="auto">
            <a:xfrm>
              <a:off x="1771" y="4270"/>
              <a:ext cx="13" cy="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37" name="Rectangle 187"/>
            <p:cNvSpPr>
              <a:spLocks noChangeArrowheads="1"/>
            </p:cNvSpPr>
            <p:nvPr/>
          </p:nvSpPr>
          <p:spPr bwMode="auto">
            <a:xfrm>
              <a:off x="1720" y="4282"/>
              <a:ext cx="5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38" name="Rectangle 188"/>
            <p:cNvSpPr>
              <a:spLocks noChangeArrowheads="1"/>
            </p:cNvSpPr>
            <p:nvPr/>
          </p:nvSpPr>
          <p:spPr bwMode="auto">
            <a:xfrm>
              <a:off x="1720" y="4270"/>
              <a:ext cx="13"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39" name="Rectangle 189"/>
            <p:cNvSpPr>
              <a:spLocks noChangeArrowheads="1"/>
            </p:cNvSpPr>
            <p:nvPr/>
          </p:nvSpPr>
          <p:spPr bwMode="auto">
            <a:xfrm>
              <a:off x="1720" y="4270"/>
              <a:ext cx="64"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40" name="Rectangle 190"/>
            <p:cNvSpPr>
              <a:spLocks noChangeArrowheads="1"/>
            </p:cNvSpPr>
            <p:nvPr/>
          </p:nvSpPr>
          <p:spPr bwMode="auto">
            <a:xfrm>
              <a:off x="1771" y="4270"/>
              <a:ext cx="13" cy="12"/>
            </a:xfrm>
            <a:prstGeom prst="rect">
              <a:avLst/>
            </a:prstGeom>
            <a:blipFill dpi="0" rotWithShape="0">
              <a:blip r:embed="rId8" cstate="print"/>
              <a:srcRect/>
              <a:tile tx="0" ty="0" sx="100000" sy="100000" flip="none" algn="tl"/>
            </a:blipFill>
            <a:ln w="9525">
              <a:noFill/>
              <a:miter lim="800000"/>
              <a:headEnd/>
              <a:tailEnd/>
            </a:ln>
          </p:spPr>
          <p:txBody>
            <a:bodyPr/>
            <a:lstStyle/>
            <a:p>
              <a:endParaRPr lang="en-US"/>
            </a:p>
          </p:txBody>
        </p:sp>
        <p:sp>
          <p:nvSpPr>
            <p:cNvPr id="183541" name="Rectangle 191"/>
            <p:cNvSpPr>
              <a:spLocks noChangeArrowheads="1"/>
            </p:cNvSpPr>
            <p:nvPr/>
          </p:nvSpPr>
          <p:spPr bwMode="auto">
            <a:xfrm>
              <a:off x="1771" y="4270"/>
              <a:ext cx="13"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42" name="Rectangle 192"/>
            <p:cNvSpPr>
              <a:spLocks noChangeArrowheads="1"/>
            </p:cNvSpPr>
            <p:nvPr/>
          </p:nvSpPr>
          <p:spPr bwMode="auto">
            <a:xfrm>
              <a:off x="1771" y="4270"/>
              <a:ext cx="2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43" name="Rectangle 193"/>
            <p:cNvSpPr>
              <a:spLocks noChangeArrowheads="1"/>
            </p:cNvSpPr>
            <p:nvPr/>
          </p:nvSpPr>
          <p:spPr bwMode="auto">
            <a:xfrm>
              <a:off x="1784" y="4270"/>
              <a:ext cx="13" cy="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44" name="Rectangle 194"/>
            <p:cNvSpPr>
              <a:spLocks noChangeArrowheads="1"/>
            </p:cNvSpPr>
            <p:nvPr/>
          </p:nvSpPr>
          <p:spPr bwMode="auto">
            <a:xfrm>
              <a:off x="1771" y="4282"/>
              <a:ext cx="13"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45" name="Freeform 195"/>
            <p:cNvSpPr>
              <a:spLocks/>
            </p:cNvSpPr>
            <p:nvPr/>
          </p:nvSpPr>
          <p:spPr bwMode="auto">
            <a:xfrm>
              <a:off x="1720" y="4270"/>
              <a:ext cx="51" cy="1"/>
            </a:xfrm>
            <a:custGeom>
              <a:avLst/>
              <a:gdLst>
                <a:gd name="T0" fmla="*/ 13 w 51"/>
                <a:gd name="T1" fmla="*/ 0 h 1"/>
                <a:gd name="T2" fmla="*/ 51 w 51"/>
                <a:gd name="T3" fmla="*/ 0 h 1"/>
                <a:gd name="T4" fmla="*/ 51 w 51"/>
                <a:gd name="T5" fmla="*/ 0 h 1"/>
                <a:gd name="T6" fmla="*/ 0 w 51"/>
                <a:gd name="T7" fmla="*/ 0 h 1"/>
                <a:gd name="T8" fmla="*/ 13 w 51"/>
                <a:gd name="T9" fmla="*/ 0 h 1"/>
                <a:gd name="T10" fmla="*/ 0 60000 65536"/>
                <a:gd name="T11" fmla="*/ 0 60000 65536"/>
                <a:gd name="T12" fmla="*/ 0 60000 65536"/>
                <a:gd name="T13" fmla="*/ 0 60000 65536"/>
                <a:gd name="T14" fmla="*/ 0 60000 65536"/>
                <a:gd name="T15" fmla="*/ 0 w 51"/>
                <a:gd name="T16" fmla="*/ 0 h 1"/>
                <a:gd name="T17" fmla="*/ 51 w 51"/>
                <a:gd name="T18" fmla="*/ 1 h 1"/>
              </a:gdLst>
              <a:ahLst/>
              <a:cxnLst>
                <a:cxn ang="T10">
                  <a:pos x="T0" y="T1"/>
                </a:cxn>
                <a:cxn ang="T11">
                  <a:pos x="T2" y="T3"/>
                </a:cxn>
                <a:cxn ang="T12">
                  <a:pos x="T4" y="T5"/>
                </a:cxn>
                <a:cxn ang="T13">
                  <a:pos x="T6" y="T7"/>
                </a:cxn>
                <a:cxn ang="T14">
                  <a:pos x="T8" y="T9"/>
                </a:cxn>
              </a:cxnLst>
              <a:rect l="T15" t="T16" r="T17" b="T18"/>
              <a:pathLst>
                <a:path w="51" h="1">
                  <a:moveTo>
                    <a:pt x="13" y="0"/>
                  </a:moveTo>
                  <a:lnTo>
                    <a:pt x="51" y="0"/>
                  </a:lnTo>
                  <a:lnTo>
                    <a:pt x="0" y="0"/>
                  </a:lnTo>
                  <a:lnTo>
                    <a:pt x="13"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83546" name="Freeform 196"/>
            <p:cNvSpPr>
              <a:spLocks/>
            </p:cNvSpPr>
            <p:nvPr/>
          </p:nvSpPr>
          <p:spPr bwMode="auto">
            <a:xfrm>
              <a:off x="1720" y="4270"/>
              <a:ext cx="51" cy="12"/>
            </a:xfrm>
            <a:custGeom>
              <a:avLst/>
              <a:gdLst>
                <a:gd name="T0" fmla="*/ 13 w 51"/>
                <a:gd name="T1" fmla="*/ 0 h 12"/>
                <a:gd name="T2" fmla="*/ 51 w 51"/>
                <a:gd name="T3" fmla="*/ 0 h 12"/>
                <a:gd name="T4" fmla="*/ 51 w 51"/>
                <a:gd name="T5" fmla="*/ 12 h 12"/>
                <a:gd name="T6" fmla="*/ 51 w 51"/>
                <a:gd name="T7" fmla="*/ 12 h 12"/>
                <a:gd name="T8" fmla="*/ 0 w 51"/>
                <a:gd name="T9" fmla="*/ 12 h 12"/>
                <a:gd name="T10" fmla="*/ 0 w 51"/>
                <a:gd name="T11" fmla="*/ 0 h 12"/>
                <a:gd name="T12" fmla="*/ 0 w 51"/>
                <a:gd name="T13" fmla="*/ 0 h 12"/>
                <a:gd name="T14" fmla="*/ 13 w 51"/>
                <a:gd name="T15" fmla="*/ 0 h 12"/>
                <a:gd name="T16" fmla="*/ 13 w 51"/>
                <a:gd name="T17" fmla="*/ 12 h 12"/>
                <a:gd name="T18" fmla="*/ 13 w 51"/>
                <a:gd name="T19" fmla="*/ 12 h 12"/>
                <a:gd name="T20" fmla="*/ 13 w 51"/>
                <a:gd name="T21" fmla="*/ 12 h 12"/>
                <a:gd name="T22" fmla="*/ 0 w 51"/>
                <a:gd name="T23" fmla="*/ 12 h 12"/>
                <a:gd name="T24" fmla="*/ 0 w 51"/>
                <a:gd name="T25" fmla="*/ 12 h 12"/>
                <a:gd name="T26" fmla="*/ 0 w 51"/>
                <a:gd name="T27" fmla="*/ 0 h 12"/>
                <a:gd name="T28" fmla="*/ 51 w 51"/>
                <a:gd name="T29" fmla="*/ 0 h 12"/>
                <a:gd name="T30" fmla="*/ 51 w 51"/>
                <a:gd name="T31" fmla="*/ 0 h 12"/>
                <a:gd name="T32" fmla="*/ 51 w 51"/>
                <a:gd name="T33" fmla="*/ 12 h 12"/>
                <a:gd name="T34" fmla="*/ 13 w 51"/>
                <a:gd name="T35" fmla="*/ 12 h 12"/>
                <a:gd name="T36" fmla="*/ 13 w 51"/>
                <a:gd name="T37" fmla="*/ 0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
                <a:gd name="T58" fmla="*/ 0 h 12"/>
                <a:gd name="T59" fmla="*/ 51 w 51"/>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 h="12">
                  <a:moveTo>
                    <a:pt x="13" y="0"/>
                  </a:moveTo>
                  <a:lnTo>
                    <a:pt x="51" y="0"/>
                  </a:lnTo>
                  <a:lnTo>
                    <a:pt x="51" y="12"/>
                  </a:lnTo>
                  <a:lnTo>
                    <a:pt x="0" y="12"/>
                  </a:lnTo>
                  <a:lnTo>
                    <a:pt x="0" y="0"/>
                  </a:lnTo>
                  <a:lnTo>
                    <a:pt x="13" y="0"/>
                  </a:lnTo>
                  <a:lnTo>
                    <a:pt x="13" y="12"/>
                  </a:lnTo>
                  <a:lnTo>
                    <a:pt x="0" y="12"/>
                  </a:lnTo>
                  <a:lnTo>
                    <a:pt x="0" y="0"/>
                  </a:lnTo>
                  <a:lnTo>
                    <a:pt x="51" y="0"/>
                  </a:lnTo>
                  <a:lnTo>
                    <a:pt x="51" y="12"/>
                  </a:lnTo>
                  <a:lnTo>
                    <a:pt x="13" y="12"/>
                  </a:lnTo>
                  <a:lnTo>
                    <a:pt x="13"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47" name="Freeform 197"/>
            <p:cNvSpPr>
              <a:spLocks/>
            </p:cNvSpPr>
            <p:nvPr/>
          </p:nvSpPr>
          <p:spPr bwMode="auto">
            <a:xfrm>
              <a:off x="1771" y="4270"/>
              <a:ext cx="13" cy="12"/>
            </a:xfrm>
            <a:custGeom>
              <a:avLst/>
              <a:gdLst>
                <a:gd name="T0" fmla="*/ 0 w 13"/>
                <a:gd name="T1" fmla="*/ 0 h 12"/>
                <a:gd name="T2" fmla="*/ 13 w 13"/>
                <a:gd name="T3" fmla="*/ 0 h 12"/>
                <a:gd name="T4" fmla="*/ 13 w 13"/>
                <a:gd name="T5" fmla="*/ 12 h 12"/>
                <a:gd name="T6" fmla="*/ 13 w 13"/>
                <a:gd name="T7" fmla="*/ 12 h 12"/>
                <a:gd name="T8" fmla="*/ 0 w 13"/>
                <a:gd name="T9" fmla="*/ 12 h 12"/>
                <a:gd name="T10" fmla="*/ 0 w 13"/>
                <a:gd name="T11" fmla="*/ 0 h 12"/>
                <a:gd name="T12" fmla="*/ 0 w 13"/>
                <a:gd name="T13" fmla="*/ 12 h 12"/>
                <a:gd name="T14" fmla="*/ 0 w 13"/>
                <a:gd name="T15" fmla="*/ 0 h 12"/>
                <a:gd name="T16" fmla="*/ 13 w 13"/>
                <a:gd name="T17" fmla="*/ 0 h 12"/>
                <a:gd name="T18" fmla="*/ 13 w 13"/>
                <a:gd name="T19" fmla="*/ 0 h 12"/>
                <a:gd name="T20" fmla="*/ 13 w 13"/>
                <a:gd name="T21" fmla="*/ 12 h 12"/>
                <a:gd name="T22" fmla="*/ 0 w 13"/>
                <a:gd name="T23" fmla="*/ 12 h 12"/>
                <a:gd name="T24" fmla="*/ 0 w 13"/>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12"/>
                <a:gd name="T41" fmla="*/ 13 w 13"/>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12">
                  <a:moveTo>
                    <a:pt x="0" y="0"/>
                  </a:moveTo>
                  <a:lnTo>
                    <a:pt x="13" y="0"/>
                  </a:lnTo>
                  <a:lnTo>
                    <a:pt x="13" y="12"/>
                  </a:lnTo>
                  <a:lnTo>
                    <a:pt x="0" y="12"/>
                  </a:lnTo>
                  <a:lnTo>
                    <a:pt x="0" y="0"/>
                  </a:lnTo>
                  <a:lnTo>
                    <a:pt x="0" y="12"/>
                  </a:lnTo>
                  <a:lnTo>
                    <a:pt x="0" y="0"/>
                  </a:lnTo>
                  <a:lnTo>
                    <a:pt x="13" y="0"/>
                  </a:lnTo>
                  <a:lnTo>
                    <a:pt x="13" y="12"/>
                  </a:lnTo>
                  <a:lnTo>
                    <a:pt x="0" y="12"/>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48" name="Rectangle 198"/>
            <p:cNvSpPr>
              <a:spLocks noChangeArrowheads="1"/>
            </p:cNvSpPr>
            <p:nvPr/>
          </p:nvSpPr>
          <p:spPr bwMode="auto">
            <a:xfrm>
              <a:off x="1425" y="4257"/>
              <a:ext cx="39" cy="13"/>
            </a:xfrm>
            <a:prstGeom prst="rect">
              <a:avLst/>
            </a:prstGeom>
            <a:blipFill dpi="0" rotWithShape="0">
              <a:blip r:embed="rId6" cstate="print"/>
              <a:srcRect/>
              <a:tile tx="0" ty="0" sx="100000" sy="100000" flip="none" algn="tl"/>
            </a:blipFill>
            <a:ln w="9525">
              <a:noFill/>
              <a:miter lim="800000"/>
              <a:headEnd/>
              <a:tailEnd/>
            </a:ln>
          </p:spPr>
          <p:txBody>
            <a:bodyPr/>
            <a:lstStyle/>
            <a:p>
              <a:endParaRPr lang="en-US"/>
            </a:p>
          </p:txBody>
        </p:sp>
        <p:sp>
          <p:nvSpPr>
            <p:cNvPr id="183549" name="Rectangle 199"/>
            <p:cNvSpPr>
              <a:spLocks noChangeArrowheads="1"/>
            </p:cNvSpPr>
            <p:nvPr/>
          </p:nvSpPr>
          <p:spPr bwMode="auto">
            <a:xfrm>
              <a:off x="1464" y="4257"/>
              <a:ext cx="12" cy="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50" name="Rectangle 200"/>
            <p:cNvSpPr>
              <a:spLocks noChangeArrowheads="1"/>
            </p:cNvSpPr>
            <p:nvPr/>
          </p:nvSpPr>
          <p:spPr bwMode="auto">
            <a:xfrm>
              <a:off x="1425" y="4270"/>
              <a:ext cx="3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51" name="Rectangle 201"/>
            <p:cNvSpPr>
              <a:spLocks noChangeArrowheads="1"/>
            </p:cNvSpPr>
            <p:nvPr/>
          </p:nvSpPr>
          <p:spPr bwMode="auto">
            <a:xfrm>
              <a:off x="1425" y="4257"/>
              <a:ext cx="13"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52" name="Rectangle 202"/>
            <p:cNvSpPr>
              <a:spLocks noChangeArrowheads="1"/>
            </p:cNvSpPr>
            <p:nvPr/>
          </p:nvSpPr>
          <p:spPr bwMode="auto">
            <a:xfrm>
              <a:off x="1425" y="4257"/>
              <a:ext cx="5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53" name="Freeform 203"/>
            <p:cNvSpPr>
              <a:spLocks/>
            </p:cNvSpPr>
            <p:nvPr/>
          </p:nvSpPr>
          <p:spPr bwMode="auto">
            <a:xfrm>
              <a:off x="1464" y="4257"/>
              <a:ext cx="25" cy="13"/>
            </a:xfrm>
            <a:custGeom>
              <a:avLst/>
              <a:gdLst>
                <a:gd name="T0" fmla="*/ 0 w 25"/>
                <a:gd name="T1" fmla="*/ 13 h 13"/>
                <a:gd name="T2" fmla="*/ 0 w 25"/>
                <a:gd name="T3" fmla="*/ 0 h 13"/>
                <a:gd name="T4" fmla="*/ 12 w 25"/>
                <a:gd name="T5" fmla="*/ 0 h 13"/>
                <a:gd name="T6" fmla="*/ 25 w 25"/>
                <a:gd name="T7" fmla="*/ 0 h 13"/>
                <a:gd name="T8" fmla="*/ 25 w 25"/>
                <a:gd name="T9" fmla="*/ 13 h 13"/>
                <a:gd name="T10" fmla="*/ 0 w 25"/>
                <a:gd name="T11" fmla="*/ 13 h 13"/>
                <a:gd name="T12" fmla="*/ 0 60000 65536"/>
                <a:gd name="T13" fmla="*/ 0 60000 65536"/>
                <a:gd name="T14" fmla="*/ 0 60000 65536"/>
                <a:gd name="T15" fmla="*/ 0 60000 65536"/>
                <a:gd name="T16" fmla="*/ 0 60000 65536"/>
                <a:gd name="T17" fmla="*/ 0 60000 65536"/>
                <a:gd name="T18" fmla="*/ 0 w 25"/>
                <a:gd name="T19" fmla="*/ 0 h 13"/>
                <a:gd name="T20" fmla="*/ 25 w 25"/>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5" h="13">
                  <a:moveTo>
                    <a:pt x="0" y="13"/>
                  </a:moveTo>
                  <a:lnTo>
                    <a:pt x="0" y="0"/>
                  </a:lnTo>
                  <a:lnTo>
                    <a:pt x="12" y="0"/>
                  </a:lnTo>
                  <a:lnTo>
                    <a:pt x="25" y="0"/>
                  </a:lnTo>
                  <a:lnTo>
                    <a:pt x="25" y="13"/>
                  </a:lnTo>
                  <a:lnTo>
                    <a:pt x="0" y="13"/>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183554" name="Rectangle 204"/>
            <p:cNvSpPr>
              <a:spLocks noChangeArrowheads="1"/>
            </p:cNvSpPr>
            <p:nvPr/>
          </p:nvSpPr>
          <p:spPr bwMode="auto">
            <a:xfrm>
              <a:off x="1464" y="4257"/>
              <a:ext cx="12"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55" name="Rectangle 205"/>
            <p:cNvSpPr>
              <a:spLocks noChangeArrowheads="1"/>
            </p:cNvSpPr>
            <p:nvPr/>
          </p:nvSpPr>
          <p:spPr bwMode="auto">
            <a:xfrm>
              <a:off x="1464" y="4257"/>
              <a:ext cx="38"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56" name="Rectangle 206"/>
            <p:cNvSpPr>
              <a:spLocks noChangeArrowheads="1"/>
            </p:cNvSpPr>
            <p:nvPr/>
          </p:nvSpPr>
          <p:spPr bwMode="auto">
            <a:xfrm>
              <a:off x="1489" y="4257"/>
              <a:ext cx="13" cy="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57" name="Rectangle 207"/>
            <p:cNvSpPr>
              <a:spLocks noChangeArrowheads="1"/>
            </p:cNvSpPr>
            <p:nvPr/>
          </p:nvSpPr>
          <p:spPr bwMode="auto">
            <a:xfrm>
              <a:off x="1464" y="4270"/>
              <a:ext cx="25"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58" name="Rectangle 208"/>
            <p:cNvSpPr>
              <a:spLocks noChangeArrowheads="1"/>
            </p:cNvSpPr>
            <p:nvPr/>
          </p:nvSpPr>
          <p:spPr bwMode="auto">
            <a:xfrm>
              <a:off x="1425" y="4257"/>
              <a:ext cx="13"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59" name="Freeform 209"/>
            <p:cNvSpPr>
              <a:spLocks/>
            </p:cNvSpPr>
            <p:nvPr/>
          </p:nvSpPr>
          <p:spPr bwMode="auto">
            <a:xfrm>
              <a:off x="1425" y="4257"/>
              <a:ext cx="39" cy="13"/>
            </a:xfrm>
            <a:custGeom>
              <a:avLst/>
              <a:gdLst>
                <a:gd name="T0" fmla="*/ 0 w 39"/>
                <a:gd name="T1" fmla="*/ 0 h 13"/>
                <a:gd name="T2" fmla="*/ 39 w 39"/>
                <a:gd name="T3" fmla="*/ 0 h 13"/>
                <a:gd name="T4" fmla="*/ 39 w 39"/>
                <a:gd name="T5" fmla="*/ 13 h 13"/>
                <a:gd name="T6" fmla="*/ 39 w 39"/>
                <a:gd name="T7" fmla="*/ 13 h 13"/>
                <a:gd name="T8" fmla="*/ 0 w 39"/>
                <a:gd name="T9" fmla="*/ 13 h 13"/>
                <a:gd name="T10" fmla="*/ 0 w 39"/>
                <a:gd name="T11" fmla="*/ 0 h 13"/>
                <a:gd name="T12" fmla="*/ 0 w 39"/>
                <a:gd name="T13" fmla="*/ 0 h 13"/>
                <a:gd name="T14" fmla="*/ 0 w 39"/>
                <a:gd name="T15" fmla="*/ 0 h 13"/>
                <a:gd name="T16" fmla="*/ 39 w 39"/>
                <a:gd name="T17" fmla="*/ 0 h 13"/>
                <a:gd name="T18" fmla="*/ 39 w 39"/>
                <a:gd name="T19" fmla="*/ 0 h 13"/>
                <a:gd name="T20" fmla="*/ 39 w 39"/>
                <a:gd name="T21" fmla="*/ 13 h 13"/>
                <a:gd name="T22" fmla="*/ 0 w 39"/>
                <a:gd name="T23" fmla="*/ 13 h 13"/>
                <a:gd name="T24" fmla="*/ 0 w 39"/>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13"/>
                <a:gd name="T41" fmla="*/ 39 w 39"/>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13">
                  <a:moveTo>
                    <a:pt x="0" y="0"/>
                  </a:moveTo>
                  <a:lnTo>
                    <a:pt x="39" y="0"/>
                  </a:lnTo>
                  <a:lnTo>
                    <a:pt x="39" y="13"/>
                  </a:lnTo>
                  <a:lnTo>
                    <a:pt x="0" y="13"/>
                  </a:lnTo>
                  <a:lnTo>
                    <a:pt x="0" y="0"/>
                  </a:lnTo>
                  <a:lnTo>
                    <a:pt x="39" y="0"/>
                  </a:lnTo>
                  <a:lnTo>
                    <a:pt x="39" y="13"/>
                  </a:lnTo>
                  <a:lnTo>
                    <a:pt x="0" y="13"/>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60" name="Freeform 210"/>
            <p:cNvSpPr>
              <a:spLocks/>
            </p:cNvSpPr>
            <p:nvPr/>
          </p:nvSpPr>
          <p:spPr bwMode="auto">
            <a:xfrm>
              <a:off x="1464" y="4257"/>
              <a:ext cx="12" cy="1"/>
            </a:xfrm>
            <a:custGeom>
              <a:avLst/>
              <a:gdLst>
                <a:gd name="T0" fmla="*/ 0 w 12"/>
                <a:gd name="T1" fmla="*/ 0 h 1"/>
                <a:gd name="T2" fmla="*/ 12 w 12"/>
                <a:gd name="T3" fmla="*/ 0 h 1"/>
                <a:gd name="T4" fmla="*/ 0 w 12"/>
                <a:gd name="T5" fmla="*/ 0 h 1"/>
                <a:gd name="T6" fmla="*/ 0 60000 65536"/>
                <a:gd name="T7" fmla="*/ 0 60000 65536"/>
                <a:gd name="T8" fmla="*/ 0 60000 65536"/>
                <a:gd name="T9" fmla="*/ 0 w 12"/>
                <a:gd name="T10" fmla="*/ 0 h 1"/>
                <a:gd name="T11" fmla="*/ 12 w 12"/>
                <a:gd name="T12" fmla="*/ 1 h 1"/>
              </a:gdLst>
              <a:ahLst/>
              <a:cxnLst>
                <a:cxn ang="T6">
                  <a:pos x="T0" y="T1"/>
                </a:cxn>
                <a:cxn ang="T7">
                  <a:pos x="T2" y="T3"/>
                </a:cxn>
                <a:cxn ang="T8">
                  <a:pos x="T4" y="T5"/>
                </a:cxn>
              </a:cxnLst>
              <a:rect l="T9" t="T10" r="T11" b="T12"/>
              <a:pathLst>
                <a:path w="12" h="1">
                  <a:moveTo>
                    <a:pt x="0" y="0"/>
                  </a:moveTo>
                  <a:lnTo>
                    <a:pt x="12" y="0"/>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61" name="Freeform 211"/>
            <p:cNvSpPr>
              <a:spLocks/>
            </p:cNvSpPr>
            <p:nvPr/>
          </p:nvSpPr>
          <p:spPr bwMode="auto">
            <a:xfrm>
              <a:off x="1464" y="4257"/>
              <a:ext cx="12" cy="13"/>
            </a:xfrm>
            <a:custGeom>
              <a:avLst/>
              <a:gdLst>
                <a:gd name="T0" fmla="*/ 0 w 12"/>
                <a:gd name="T1" fmla="*/ 0 h 13"/>
                <a:gd name="T2" fmla="*/ 12 w 12"/>
                <a:gd name="T3" fmla="*/ 0 h 13"/>
                <a:gd name="T4" fmla="*/ 12 w 12"/>
                <a:gd name="T5" fmla="*/ 13 h 13"/>
                <a:gd name="T6" fmla="*/ 12 w 12"/>
                <a:gd name="T7" fmla="*/ 13 h 13"/>
                <a:gd name="T8" fmla="*/ 0 w 12"/>
                <a:gd name="T9" fmla="*/ 13 h 13"/>
                <a:gd name="T10" fmla="*/ 0 w 12"/>
                <a:gd name="T11" fmla="*/ 0 h 13"/>
                <a:gd name="T12" fmla="*/ 0 w 12"/>
                <a:gd name="T13" fmla="*/ 13 h 13"/>
                <a:gd name="T14" fmla="*/ 0 w 12"/>
                <a:gd name="T15" fmla="*/ 0 h 13"/>
                <a:gd name="T16" fmla="*/ 12 w 12"/>
                <a:gd name="T17" fmla="*/ 0 h 13"/>
                <a:gd name="T18" fmla="*/ 12 w 12"/>
                <a:gd name="T19" fmla="*/ 0 h 13"/>
                <a:gd name="T20" fmla="*/ 12 w 12"/>
                <a:gd name="T21" fmla="*/ 13 h 13"/>
                <a:gd name="T22" fmla="*/ 0 w 12"/>
                <a:gd name="T23" fmla="*/ 13 h 13"/>
                <a:gd name="T24" fmla="*/ 0 w 12"/>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3"/>
                <a:gd name="T41" fmla="*/ 12 w 12"/>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3">
                  <a:moveTo>
                    <a:pt x="0" y="0"/>
                  </a:moveTo>
                  <a:lnTo>
                    <a:pt x="12" y="0"/>
                  </a:lnTo>
                  <a:lnTo>
                    <a:pt x="12" y="13"/>
                  </a:lnTo>
                  <a:lnTo>
                    <a:pt x="0" y="13"/>
                  </a:lnTo>
                  <a:lnTo>
                    <a:pt x="0" y="0"/>
                  </a:lnTo>
                  <a:lnTo>
                    <a:pt x="0" y="13"/>
                  </a:lnTo>
                  <a:lnTo>
                    <a:pt x="0" y="0"/>
                  </a:lnTo>
                  <a:lnTo>
                    <a:pt x="12" y="0"/>
                  </a:lnTo>
                  <a:lnTo>
                    <a:pt x="12" y="13"/>
                  </a:lnTo>
                  <a:lnTo>
                    <a:pt x="0" y="13"/>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62" name="Freeform 212"/>
            <p:cNvSpPr>
              <a:spLocks/>
            </p:cNvSpPr>
            <p:nvPr/>
          </p:nvSpPr>
          <p:spPr bwMode="auto">
            <a:xfrm>
              <a:off x="1848" y="4219"/>
              <a:ext cx="13" cy="25"/>
            </a:xfrm>
            <a:custGeom>
              <a:avLst/>
              <a:gdLst>
                <a:gd name="T0" fmla="*/ 0 w 13"/>
                <a:gd name="T1" fmla="*/ 25 h 25"/>
                <a:gd name="T2" fmla="*/ 0 w 13"/>
                <a:gd name="T3" fmla="*/ 12 h 25"/>
                <a:gd name="T4" fmla="*/ 13 w 13"/>
                <a:gd name="T5" fmla="*/ 0 h 25"/>
                <a:gd name="T6" fmla="*/ 13 w 13"/>
                <a:gd name="T7" fmla="*/ 12 h 25"/>
                <a:gd name="T8" fmla="*/ 0 w 13"/>
                <a:gd name="T9" fmla="*/ 25 h 25"/>
                <a:gd name="T10" fmla="*/ 0 60000 65536"/>
                <a:gd name="T11" fmla="*/ 0 60000 65536"/>
                <a:gd name="T12" fmla="*/ 0 60000 65536"/>
                <a:gd name="T13" fmla="*/ 0 60000 65536"/>
                <a:gd name="T14" fmla="*/ 0 60000 65536"/>
                <a:gd name="T15" fmla="*/ 0 w 13"/>
                <a:gd name="T16" fmla="*/ 0 h 25"/>
                <a:gd name="T17" fmla="*/ 13 w 13"/>
                <a:gd name="T18" fmla="*/ 25 h 25"/>
              </a:gdLst>
              <a:ahLst/>
              <a:cxnLst>
                <a:cxn ang="T10">
                  <a:pos x="T0" y="T1"/>
                </a:cxn>
                <a:cxn ang="T11">
                  <a:pos x="T2" y="T3"/>
                </a:cxn>
                <a:cxn ang="T12">
                  <a:pos x="T4" y="T5"/>
                </a:cxn>
                <a:cxn ang="T13">
                  <a:pos x="T6" y="T7"/>
                </a:cxn>
                <a:cxn ang="T14">
                  <a:pos x="T8" y="T9"/>
                </a:cxn>
              </a:cxnLst>
              <a:rect l="T15" t="T16" r="T17" b="T18"/>
              <a:pathLst>
                <a:path w="13" h="25">
                  <a:moveTo>
                    <a:pt x="0" y="25"/>
                  </a:moveTo>
                  <a:lnTo>
                    <a:pt x="0" y="12"/>
                  </a:lnTo>
                  <a:lnTo>
                    <a:pt x="13" y="0"/>
                  </a:lnTo>
                  <a:lnTo>
                    <a:pt x="13" y="12"/>
                  </a:lnTo>
                  <a:lnTo>
                    <a:pt x="0" y="25"/>
                  </a:lnTo>
                  <a:close/>
                </a:path>
              </a:pathLst>
            </a:custGeom>
            <a:blipFill dpi="0" rotWithShape="0">
              <a:blip r:embed="rId6" cstate="print"/>
              <a:srcRect/>
              <a:tile tx="0" ty="0" sx="100000" sy="100000" flip="none" algn="tl"/>
            </a:blipFill>
            <a:ln w="9525">
              <a:noFill/>
              <a:round/>
              <a:headEnd/>
              <a:tailEnd/>
            </a:ln>
          </p:spPr>
          <p:txBody>
            <a:bodyPr/>
            <a:lstStyle/>
            <a:p>
              <a:endParaRPr lang="en-US"/>
            </a:p>
          </p:txBody>
        </p:sp>
        <p:sp>
          <p:nvSpPr>
            <p:cNvPr id="183563" name="Freeform 213"/>
            <p:cNvSpPr>
              <a:spLocks/>
            </p:cNvSpPr>
            <p:nvPr/>
          </p:nvSpPr>
          <p:spPr bwMode="auto">
            <a:xfrm>
              <a:off x="1848" y="4206"/>
              <a:ext cx="26" cy="38"/>
            </a:xfrm>
            <a:custGeom>
              <a:avLst/>
              <a:gdLst>
                <a:gd name="T0" fmla="*/ 0 w 26"/>
                <a:gd name="T1" fmla="*/ 38 h 38"/>
                <a:gd name="T2" fmla="*/ 0 w 26"/>
                <a:gd name="T3" fmla="*/ 25 h 38"/>
                <a:gd name="T4" fmla="*/ 0 w 26"/>
                <a:gd name="T5" fmla="*/ 25 h 38"/>
                <a:gd name="T6" fmla="*/ 0 w 26"/>
                <a:gd name="T7" fmla="*/ 25 h 38"/>
                <a:gd name="T8" fmla="*/ 13 w 26"/>
                <a:gd name="T9" fmla="*/ 13 h 38"/>
                <a:gd name="T10" fmla="*/ 26 w 26"/>
                <a:gd name="T11" fmla="*/ 0 h 38"/>
                <a:gd name="T12" fmla="*/ 26 w 26"/>
                <a:gd name="T13" fmla="*/ 13 h 38"/>
                <a:gd name="T14" fmla="*/ 26 w 26"/>
                <a:gd name="T15" fmla="*/ 25 h 38"/>
                <a:gd name="T16" fmla="*/ 26 w 26"/>
                <a:gd name="T17" fmla="*/ 38 h 38"/>
                <a:gd name="T18" fmla="*/ 26 w 26"/>
                <a:gd name="T19" fmla="*/ 38 h 38"/>
                <a:gd name="T20" fmla="*/ 13 w 26"/>
                <a:gd name="T21" fmla="*/ 25 h 38"/>
                <a:gd name="T22" fmla="*/ 13 w 26"/>
                <a:gd name="T23" fmla="*/ 13 h 38"/>
                <a:gd name="T24" fmla="*/ 26 w 26"/>
                <a:gd name="T25" fmla="*/ 13 h 38"/>
                <a:gd name="T26" fmla="*/ 26 w 26"/>
                <a:gd name="T27" fmla="*/ 25 h 38"/>
                <a:gd name="T28" fmla="*/ 13 w 26"/>
                <a:gd name="T29" fmla="*/ 38 h 38"/>
                <a:gd name="T30" fmla="*/ 0 w 26"/>
                <a:gd name="T31" fmla="*/ 25 h 38"/>
                <a:gd name="T32" fmla="*/ 13 w 26"/>
                <a:gd name="T33" fmla="*/ 25 h 38"/>
                <a:gd name="T34" fmla="*/ 13 w 26"/>
                <a:gd name="T35" fmla="*/ 38 h 38"/>
                <a:gd name="T36" fmla="*/ 0 w 26"/>
                <a:gd name="T37" fmla="*/ 38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
                <a:gd name="T58" fmla="*/ 0 h 38"/>
                <a:gd name="T59" fmla="*/ 26 w 26"/>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 h="38">
                  <a:moveTo>
                    <a:pt x="0" y="38"/>
                  </a:moveTo>
                  <a:lnTo>
                    <a:pt x="0" y="25"/>
                  </a:lnTo>
                  <a:lnTo>
                    <a:pt x="13" y="13"/>
                  </a:lnTo>
                  <a:lnTo>
                    <a:pt x="26" y="0"/>
                  </a:lnTo>
                  <a:lnTo>
                    <a:pt x="26" y="13"/>
                  </a:lnTo>
                  <a:lnTo>
                    <a:pt x="26" y="25"/>
                  </a:lnTo>
                  <a:lnTo>
                    <a:pt x="26" y="38"/>
                  </a:lnTo>
                  <a:lnTo>
                    <a:pt x="13" y="25"/>
                  </a:lnTo>
                  <a:lnTo>
                    <a:pt x="13" y="13"/>
                  </a:lnTo>
                  <a:lnTo>
                    <a:pt x="26" y="13"/>
                  </a:lnTo>
                  <a:lnTo>
                    <a:pt x="26" y="25"/>
                  </a:lnTo>
                  <a:lnTo>
                    <a:pt x="13" y="38"/>
                  </a:lnTo>
                  <a:lnTo>
                    <a:pt x="0" y="25"/>
                  </a:lnTo>
                  <a:lnTo>
                    <a:pt x="13" y="25"/>
                  </a:lnTo>
                  <a:lnTo>
                    <a:pt x="13" y="38"/>
                  </a:lnTo>
                  <a:lnTo>
                    <a:pt x="0" y="3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64" name="Freeform 214"/>
            <p:cNvSpPr>
              <a:spLocks/>
            </p:cNvSpPr>
            <p:nvPr/>
          </p:nvSpPr>
          <p:spPr bwMode="auto">
            <a:xfrm>
              <a:off x="1848" y="4231"/>
              <a:ext cx="26" cy="39"/>
            </a:xfrm>
            <a:custGeom>
              <a:avLst/>
              <a:gdLst>
                <a:gd name="T0" fmla="*/ 26 w 26"/>
                <a:gd name="T1" fmla="*/ 13 h 39"/>
                <a:gd name="T2" fmla="*/ 13 w 26"/>
                <a:gd name="T3" fmla="*/ 26 h 39"/>
                <a:gd name="T4" fmla="*/ 0 w 26"/>
                <a:gd name="T5" fmla="*/ 39 h 39"/>
                <a:gd name="T6" fmla="*/ 0 w 26"/>
                <a:gd name="T7" fmla="*/ 13 h 39"/>
                <a:gd name="T8" fmla="*/ 0 w 26"/>
                <a:gd name="T9" fmla="*/ 13 h 39"/>
                <a:gd name="T10" fmla="*/ 13 w 26"/>
                <a:gd name="T11" fmla="*/ 0 h 39"/>
                <a:gd name="T12" fmla="*/ 26 w 26"/>
                <a:gd name="T13" fmla="*/ 13 h 39"/>
                <a:gd name="T14" fmla="*/ 0 60000 65536"/>
                <a:gd name="T15" fmla="*/ 0 60000 65536"/>
                <a:gd name="T16" fmla="*/ 0 60000 65536"/>
                <a:gd name="T17" fmla="*/ 0 60000 65536"/>
                <a:gd name="T18" fmla="*/ 0 60000 65536"/>
                <a:gd name="T19" fmla="*/ 0 60000 65536"/>
                <a:gd name="T20" fmla="*/ 0 60000 65536"/>
                <a:gd name="T21" fmla="*/ 0 w 26"/>
                <a:gd name="T22" fmla="*/ 0 h 39"/>
                <a:gd name="T23" fmla="*/ 26 w 26"/>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39">
                  <a:moveTo>
                    <a:pt x="26" y="13"/>
                  </a:moveTo>
                  <a:lnTo>
                    <a:pt x="13" y="26"/>
                  </a:lnTo>
                  <a:lnTo>
                    <a:pt x="0" y="39"/>
                  </a:lnTo>
                  <a:lnTo>
                    <a:pt x="0" y="13"/>
                  </a:lnTo>
                  <a:lnTo>
                    <a:pt x="13" y="0"/>
                  </a:lnTo>
                  <a:lnTo>
                    <a:pt x="26"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65" name="Freeform 215"/>
            <p:cNvSpPr>
              <a:spLocks/>
            </p:cNvSpPr>
            <p:nvPr/>
          </p:nvSpPr>
          <p:spPr bwMode="auto">
            <a:xfrm>
              <a:off x="1848" y="4219"/>
              <a:ext cx="13" cy="12"/>
            </a:xfrm>
            <a:custGeom>
              <a:avLst/>
              <a:gdLst>
                <a:gd name="T0" fmla="*/ 13 w 13"/>
                <a:gd name="T1" fmla="*/ 0 h 12"/>
                <a:gd name="T2" fmla="*/ 13 w 13"/>
                <a:gd name="T3" fmla="*/ 0 h 12"/>
                <a:gd name="T4" fmla="*/ 0 w 13"/>
                <a:gd name="T5" fmla="*/ 12 h 12"/>
                <a:gd name="T6" fmla="*/ 0 w 13"/>
                <a:gd name="T7" fmla="*/ 12 h 12"/>
                <a:gd name="T8" fmla="*/ 13 w 13"/>
                <a:gd name="T9" fmla="*/ 0 h 12"/>
                <a:gd name="T10" fmla="*/ 0 60000 65536"/>
                <a:gd name="T11" fmla="*/ 0 60000 65536"/>
                <a:gd name="T12" fmla="*/ 0 60000 65536"/>
                <a:gd name="T13" fmla="*/ 0 60000 65536"/>
                <a:gd name="T14" fmla="*/ 0 60000 65536"/>
                <a:gd name="T15" fmla="*/ 0 w 13"/>
                <a:gd name="T16" fmla="*/ 0 h 12"/>
                <a:gd name="T17" fmla="*/ 13 w 13"/>
                <a:gd name="T18" fmla="*/ 12 h 12"/>
              </a:gdLst>
              <a:ahLst/>
              <a:cxnLst>
                <a:cxn ang="T10">
                  <a:pos x="T0" y="T1"/>
                </a:cxn>
                <a:cxn ang="T11">
                  <a:pos x="T2" y="T3"/>
                </a:cxn>
                <a:cxn ang="T12">
                  <a:pos x="T4" y="T5"/>
                </a:cxn>
                <a:cxn ang="T13">
                  <a:pos x="T6" y="T7"/>
                </a:cxn>
                <a:cxn ang="T14">
                  <a:pos x="T8" y="T9"/>
                </a:cxn>
              </a:cxnLst>
              <a:rect l="T15" t="T16" r="T17" b="T18"/>
              <a:pathLst>
                <a:path w="13" h="12">
                  <a:moveTo>
                    <a:pt x="13" y="0"/>
                  </a:moveTo>
                  <a:lnTo>
                    <a:pt x="13" y="0"/>
                  </a:lnTo>
                  <a:lnTo>
                    <a:pt x="0" y="12"/>
                  </a:lnTo>
                  <a:lnTo>
                    <a:pt x="13"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83566" name="Freeform 216"/>
            <p:cNvSpPr>
              <a:spLocks/>
            </p:cNvSpPr>
            <p:nvPr/>
          </p:nvSpPr>
          <p:spPr bwMode="auto">
            <a:xfrm>
              <a:off x="1848" y="4219"/>
              <a:ext cx="38" cy="25"/>
            </a:xfrm>
            <a:custGeom>
              <a:avLst/>
              <a:gdLst>
                <a:gd name="T0" fmla="*/ 26 w 38"/>
                <a:gd name="T1" fmla="*/ 0 h 25"/>
                <a:gd name="T2" fmla="*/ 26 w 38"/>
                <a:gd name="T3" fmla="*/ 0 h 25"/>
                <a:gd name="T4" fmla="*/ 26 w 38"/>
                <a:gd name="T5" fmla="*/ 12 h 25"/>
                <a:gd name="T6" fmla="*/ 26 w 38"/>
                <a:gd name="T7" fmla="*/ 12 h 25"/>
                <a:gd name="T8" fmla="*/ 13 w 38"/>
                <a:gd name="T9" fmla="*/ 25 h 25"/>
                <a:gd name="T10" fmla="*/ 0 w 38"/>
                <a:gd name="T11" fmla="*/ 12 h 25"/>
                <a:gd name="T12" fmla="*/ 0 w 38"/>
                <a:gd name="T13" fmla="*/ 12 h 25"/>
                <a:gd name="T14" fmla="*/ 13 w 38"/>
                <a:gd name="T15" fmla="*/ 0 h 25"/>
                <a:gd name="T16" fmla="*/ 26 w 38"/>
                <a:gd name="T17" fmla="*/ 12 h 25"/>
                <a:gd name="T18" fmla="*/ 38 w 38"/>
                <a:gd name="T19" fmla="*/ 0 h 25"/>
                <a:gd name="T20" fmla="*/ 26 w 38"/>
                <a:gd name="T21" fmla="*/ 12 h 25"/>
                <a:gd name="T22" fmla="*/ 13 w 38"/>
                <a:gd name="T23" fmla="*/ 25 h 25"/>
                <a:gd name="T24" fmla="*/ 13 w 38"/>
                <a:gd name="T25" fmla="*/ 25 h 25"/>
                <a:gd name="T26" fmla="*/ 0 w 38"/>
                <a:gd name="T27" fmla="*/ 12 h 25"/>
                <a:gd name="T28" fmla="*/ 13 w 38"/>
                <a:gd name="T29" fmla="*/ 0 h 25"/>
                <a:gd name="T30" fmla="*/ 26 w 38"/>
                <a:gd name="T31" fmla="*/ 12 h 25"/>
                <a:gd name="T32" fmla="*/ 13 w 38"/>
                <a:gd name="T33" fmla="*/ 0 h 25"/>
                <a:gd name="T34" fmla="*/ 13 w 38"/>
                <a:gd name="T35" fmla="*/ 0 h 25"/>
                <a:gd name="T36" fmla="*/ 26 w 38"/>
                <a:gd name="T37" fmla="*/ 0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8"/>
                <a:gd name="T58" fmla="*/ 0 h 25"/>
                <a:gd name="T59" fmla="*/ 38 w 38"/>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8" h="25">
                  <a:moveTo>
                    <a:pt x="26" y="0"/>
                  </a:moveTo>
                  <a:lnTo>
                    <a:pt x="26" y="0"/>
                  </a:lnTo>
                  <a:lnTo>
                    <a:pt x="26" y="12"/>
                  </a:lnTo>
                  <a:lnTo>
                    <a:pt x="13" y="25"/>
                  </a:lnTo>
                  <a:lnTo>
                    <a:pt x="0" y="12"/>
                  </a:lnTo>
                  <a:lnTo>
                    <a:pt x="13" y="0"/>
                  </a:lnTo>
                  <a:lnTo>
                    <a:pt x="26" y="12"/>
                  </a:lnTo>
                  <a:lnTo>
                    <a:pt x="38" y="0"/>
                  </a:lnTo>
                  <a:lnTo>
                    <a:pt x="26" y="12"/>
                  </a:lnTo>
                  <a:lnTo>
                    <a:pt x="13" y="25"/>
                  </a:lnTo>
                  <a:lnTo>
                    <a:pt x="0" y="12"/>
                  </a:lnTo>
                  <a:lnTo>
                    <a:pt x="13" y="0"/>
                  </a:lnTo>
                  <a:lnTo>
                    <a:pt x="26" y="12"/>
                  </a:lnTo>
                  <a:lnTo>
                    <a:pt x="13" y="0"/>
                  </a:lnTo>
                  <a:lnTo>
                    <a:pt x="26"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67" name="Freeform 217"/>
            <p:cNvSpPr>
              <a:spLocks/>
            </p:cNvSpPr>
            <p:nvPr/>
          </p:nvSpPr>
          <p:spPr bwMode="auto">
            <a:xfrm>
              <a:off x="1835" y="4231"/>
              <a:ext cx="13" cy="13"/>
            </a:xfrm>
            <a:custGeom>
              <a:avLst/>
              <a:gdLst>
                <a:gd name="T0" fmla="*/ 13 w 13"/>
                <a:gd name="T1" fmla="*/ 13 h 13"/>
                <a:gd name="T2" fmla="*/ 0 w 13"/>
                <a:gd name="T3" fmla="*/ 13 h 13"/>
                <a:gd name="T4" fmla="*/ 13 w 13"/>
                <a:gd name="T5" fmla="*/ 0 h 13"/>
                <a:gd name="T6" fmla="*/ 13 w 13"/>
                <a:gd name="T7" fmla="*/ 0 h 13"/>
                <a:gd name="T8" fmla="*/ 13 w 13"/>
                <a:gd name="T9" fmla="*/ 13 h 13"/>
                <a:gd name="T10" fmla="*/ 0 60000 65536"/>
                <a:gd name="T11" fmla="*/ 0 60000 65536"/>
                <a:gd name="T12" fmla="*/ 0 60000 65536"/>
                <a:gd name="T13" fmla="*/ 0 60000 65536"/>
                <a:gd name="T14" fmla="*/ 0 60000 65536"/>
                <a:gd name="T15" fmla="*/ 0 w 13"/>
                <a:gd name="T16" fmla="*/ 0 h 13"/>
                <a:gd name="T17" fmla="*/ 13 w 13"/>
                <a:gd name="T18" fmla="*/ 13 h 13"/>
              </a:gdLst>
              <a:ahLst/>
              <a:cxnLst>
                <a:cxn ang="T10">
                  <a:pos x="T0" y="T1"/>
                </a:cxn>
                <a:cxn ang="T11">
                  <a:pos x="T2" y="T3"/>
                </a:cxn>
                <a:cxn ang="T12">
                  <a:pos x="T4" y="T5"/>
                </a:cxn>
                <a:cxn ang="T13">
                  <a:pos x="T6" y="T7"/>
                </a:cxn>
                <a:cxn ang="T14">
                  <a:pos x="T8" y="T9"/>
                </a:cxn>
              </a:cxnLst>
              <a:rect l="T15" t="T16" r="T17" b="T18"/>
              <a:pathLst>
                <a:path w="13" h="13">
                  <a:moveTo>
                    <a:pt x="13" y="13"/>
                  </a:moveTo>
                  <a:lnTo>
                    <a:pt x="0" y="13"/>
                  </a:lnTo>
                  <a:lnTo>
                    <a:pt x="13" y="0"/>
                  </a:lnTo>
                  <a:lnTo>
                    <a:pt x="13" y="13"/>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183568" name="Freeform 218"/>
            <p:cNvSpPr>
              <a:spLocks/>
            </p:cNvSpPr>
            <p:nvPr/>
          </p:nvSpPr>
          <p:spPr bwMode="auto">
            <a:xfrm>
              <a:off x="1822" y="4219"/>
              <a:ext cx="39" cy="38"/>
            </a:xfrm>
            <a:custGeom>
              <a:avLst/>
              <a:gdLst>
                <a:gd name="T0" fmla="*/ 26 w 39"/>
                <a:gd name="T1" fmla="*/ 38 h 38"/>
                <a:gd name="T2" fmla="*/ 13 w 39"/>
                <a:gd name="T3" fmla="*/ 38 h 38"/>
                <a:gd name="T4" fmla="*/ 0 w 39"/>
                <a:gd name="T5" fmla="*/ 38 h 38"/>
                <a:gd name="T6" fmla="*/ 13 w 39"/>
                <a:gd name="T7" fmla="*/ 25 h 38"/>
                <a:gd name="T8" fmla="*/ 26 w 39"/>
                <a:gd name="T9" fmla="*/ 12 h 38"/>
                <a:gd name="T10" fmla="*/ 39 w 39"/>
                <a:gd name="T11" fmla="*/ 0 h 38"/>
                <a:gd name="T12" fmla="*/ 39 w 39"/>
                <a:gd name="T13" fmla="*/ 12 h 38"/>
                <a:gd name="T14" fmla="*/ 39 w 39"/>
                <a:gd name="T15" fmla="*/ 25 h 38"/>
                <a:gd name="T16" fmla="*/ 26 w 39"/>
                <a:gd name="T17" fmla="*/ 38 h 38"/>
                <a:gd name="T18" fmla="*/ 13 w 39"/>
                <a:gd name="T19" fmla="*/ 25 h 38"/>
                <a:gd name="T20" fmla="*/ 13 w 39"/>
                <a:gd name="T21" fmla="*/ 25 h 38"/>
                <a:gd name="T22" fmla="*/ 26 w 39"/>
                <a:gd name="T23" fmla="*/ 25 h 38"/>
                <a:gd name="T24" fmla="*/ 26 w 39"/>
                <a:gd name="T25" fmla="*/ 38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38"/>
                <a:gd name="T41" fmla="*/ 39 w 39"/>
                <a:gd name="T42" fmla="*/ 38 h 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38">
                  <a:moveTo>
                    <a:pt x="26" y="38"/>
                  </a:moveTo>
                  <a:lnTo>
                    <a:pt x="13" y="38"/>
                  </a:lnTo>
                  <a:lnTo>
                    <a:pt x="0" y="38"/>
                  </a:lnTo>
                  <a:lnTo>
                    <a:pt x="13" y="25"/>
                  </a:lnTo>
                  <a:lnTo>
                    <a:pt x="26" y="12"/>
                  </a:lnTo>
                  <a:lnTo>
                    <a:pt x="39" y="0"/>
                  </a:lnTo>
                  <a:lnTo>
                    <a:pt x="39" y="12"/>
                  </a:lnTo>
                  <a:lnTo>
                    <a:pt x="39" y="25"/>
                  </a:lnTo>
                  <a:lnTo>
                    <a:pt x="26" y="38"/>
                  </a:lnTo>
                  <a:lnTo>
                    <a:pt x="13" y="25"/>
                  </a:lnTo>
                  <a:lnTo>
                    <a:pt x="26" y="25"/>
                  </a:lnTo>
                  <a:lnTo>
                    <a:pt x="26" y="3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69" name="Rectangle 219"/>
            <p:cNvSpPr>
              <a:spLocks noChangeArrowheads="1"/>
            </p:cNvSpPr>
            <p:nvPr/>
          </p:nvSpPr>
          <p:spPr bwMode="auto">
            <a:xfrm>
              <a:off x="1848" y="4231"/>
              <a:ext cx="13" cy="2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70" name="Freeform 220"/>
            <p:cNvSpPr>
              <a:spLocks/>
            </p:cNvSpPr>
            <p:nvPr/>
          </p:nvSpPr>
          <p:spPr bwMode="auto">
            <a:xfrm>
              <a:off x="1848" y="4231"/>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71" name="Freeform 221"/>
            <p:cNvSpPr>
              <a:spLocks/>
            </p:cNvSpPr>
            <p:nvPr/>
          </p:nvSpPr>
          <p:spPr bwMode="auto">
            <a:xfrm>
              <a:off x="1848" y="4231"/>
              <a:ext cx="13" cy="1"/>
            </a:xfrm>
            <a:custGeom>
              <a:avLst/>
              <a:gdLst>
                <a:gd name="T0" fmla="*/ 13 w 13"/>
                <a:gd name="T1" fmla="*/ 0 h 1"/>
                <a:gd name="T2" fmla="*/ 13 w 13"/>
                <a:gd name="T3" fmla="*/ 0 h 1"/>
                <a:gd name="T4" fmla="*/ 0 w 13"/>
                <a:gd name="T5" fmla="*/ 0 h 1"/>
                <a:gd name="T6" fmla="*/ 0 w 13"/>
                <a:gd name="T7" fmla="*/ 0 h 1"/>
                <a:gd name="T8" fmla="*/ 0 w 13"/>
                <a:gd name="T9" fmla="*/ 0 h 1"/>
                <a:gd name="T10" fmla="*/ 0 w 13"/>
                <a:gd name="T11" fmla="*/ 0 h 1"/>
                <a:gd name="T12" fmla="*/ 13 w 13"/>
                <a:gd name="T13" fmla="*/ 0 h 1"/>
                <a:gd name="T14" fmla="*/ 0 60000 65536"/>
                <a:gd name="T15" fmla="*/ 0 60000 65536"/>
                <a:gd name="T16" fmla="*/ 0 60000 65536"/>
                <a:gd name="T17" fmla="*/ 0 60000 65536"/>
                <a:gd name="T18" fmla="*/ 0 60000 65536"/>
                <a:gd name="T19" fmla="*/ 0 60000 65536"/>
                <a:gd name="T20" fmla="*/ 0 60000 65536"/>
                <a:gd name="T21" fmla="*/ 0 w 13"/>
                <a:gd name="T22" fmla="*/ 0 h 1"/>
                <a:gd name="T23" fmla="*/ 13 w 13"/>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
                  <a:moveTo>
                    <a:pt x="13" y="0"/>
                  </a:moveTo>
                  <a:lnTo>
                    <a:pt x="13" y="0"/>
                  </a:lnTo>
                  <a:lnTo>
                    <a:pt x="0" y="0"/>
                  </a:lnTo>
                  <a:lnTo>
                    <a:pt x="13"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72" name="Freeform 222"/>
            <p:cNvSpPr>
              <a:spLocks/>
            </p:cNvSpPr>
            <p:nvPr/>
          </p:nvSpPr>
          <p:spPr bwMode="auto">
            <a:xfrm>
              <a:off x="477" y="2291"/>
              <a:ext cx="2280" cy="1340"/>
            </a:xfrm>
            <a:custGeom>
              <a:avLst/>
              <a:gdLst>
                <a:gd name="T0" fmla="*/ 0 w 2280"/>
                <a:gd name="T1" fmla="*/ 811 h 1610"/>
                <a:gd name="T2" fmla="*/ 0 w 2280"/>
                <a:gd name="T3" fmla="*/ 118 h 1610"/>
                <a:gd name="T4" fmla="*/ 0 w 2280"/>
                <a:gd name="T5" fmla="*/ 118 h 1610"/>
                <a:gd name="T6" fmla="*/ 0 w 2280"/>
                <a:gd name="T7" fmla="*/ 118 h 1610"/>
                <a:gd name="T8" fmla="*/ 192 w 2280"/>
                <a:gd name="T9" fmla="*/ 0 h 1610"/>
                <a:gd name="T10" fmla="*/ 192 w 2280"/>
                <a:gd name="T11" fmla="*/ 0 h 1610"/>
                <a:gd name="T12" fmla="*/ 192 w 2280"/>
                <a:gd name="T13" fmla="*/ 0 h 1610"/>
                <a:gd name="T14" fmla="*/ 2140 w 2280"/>
                <a:gd name="T15" fmla="*/ 0 h 1610"/>
                <a:gd name="T16" fmla="*/ 2152 w 2280"/>
                <a:gd name="T17" fmla="*/ 0 h 1610"/>
                <a:gd name="T18" fmla="*/ 2152 w 2280"/>
                <a:gd name="T19" fmla="*/ 0 h 1610"/>
                <a:gd name="T20" fmla="*/ 2280 w 2280"/>
                <a:gd name="T21" fmla="*/ 118 h 1610"/>
                <a:gd name="T22" fmla="*/ 2280 w 2280"/>
                <a:gd name="T23" fmla="*/ 118 h 1610"/>
                <a:gd name="T24" fmla="*/ 2280 w 2280"/>
                <a:gd name="T25" fmla="*/ 118 h 1610"/>
                <a:gd name="T26" fmla="*/ 2280 w 2280"/>
                <a:gd name="T27" fmla="*/ 811 h 1610"/>
                <a:gd name="T28" fmla="*/ 2280 w 2280"/>
                <a:gd name="T29" fmla="*/ 817 h 1610"/>
                <a:gd name="T30" fmla="*/ 2280 w 2280"/>
                <a:gd name="T31" fmla="*/ 817 h 1610"/>
                <a:gd name="T32" fmla="*/ 2152 w 2280"/>
                <a:gd name="T33" fmla="*/ 928 h 1610"/>
                <a:gd name="T34" fmla="*/ 2152 w 2280"/>
                <a:gd name="T35" fmla="*/ 928 h 1610"/>
                <a:gd name="T36" fmla="*/ 2140 w 2280"/>
                <a:gd name="T37" fmla="*/ 928 h 1610"/>
                <a:gd name="T38" fmla="*/ 2140 w 2280"/>
                <a:gd name="T39" fmla="*/ 921 h 1610"/>
                <a:gd name="T40" fmla="*/ 2268 w 2280"/>
                <a:gd name="T41" fmla="*/ 811 h 1610"/>
                <a:gd name="T42" fmla="*/ 2280 w 2280"/>
                <a:gd name="T43" fmla="*/ 817 h 1610"/>
                <a:gd name="T44" fmla="*/ 2268 w 2280"/>
                <a:gd name="T45" fmla="*/ 811 h 1610"/>
                <a:gd name="T46" fmla="*/ 2268 w 2280"/>
                <a:gd name="T47" fmla="*/ 118 h 1610"/>
                <a:gd name="T48" fmla="*/ 2280 w 2280"/>
                <a:gd name="T49" fmla="*/ 118 h 1610"/>
                <a:gd name="T50" fmla="*/ 2268 w 2280"/>
                <a:gd name="T51" fmla="*/ 126 h 1610"/>
                <a:gd name="T52" fmla="*/ 2140 w 2280"/>
                <a:gd name="T53" fmla="*/ 7 h 1610"/>
                <a:gd name="T54" fmla="*/ 2152 w 2280"/>
                <a:gd name="T55" fmla="*/ 0 h 1610"/>
                <a:gd name="T56" fmla="*/ 2140 w 2280"/>
                <a:gd name="T57" fmla="*/ 7 h 1610"/>
                <a:gd name="T58" fmla="*/ 192 w 2280"/>
                <a:gd name="T59" fmla="*/ 7 h 1610"/>
                <a:gd name="T60" fmla="*/ 192 w 2280"/>
                <a:gd name="T61" fmla="*/ 0 h 1610"/>
                <a:gd name="T62" fmla="*/ 205 w 2280"/>
                <a:gd name="T63" fmla="*/ 7 h 1610"/>
                <a:gd name="T64" fmla="*/ 13 w 2280"/>
                <a:gd name="T65" fmla="*/ 126 h 1610"/>
                <a:gd name="T66" fmla="*/ 0 w 2280"/>
                <a:gd name="T67" fmla="*/ 118 h 1610"/>
                <a:gd name="T68" fmla="*/ 13 w 2280"/>
                <a:gd name="T69" fmla="*/ 118 h 1610"/>
                <a:gd name="T70" fmla="*/ 13 w 2280"/>
                <a:gd name="T71" fmla="*/ 811 h 1610"/>
                <a:gd name="T72" fmla="*/ 0 w 2280"/>
                <a:gd name="T73" fmla="*/ 811 h 16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80"/>
                <a:gd name="T112" fmla="*/ 0 h 1610"/>
                <a:gd name="T113" fmla="*/ 2280 w 2280"/>
                <a:gd name="T114" fmla="*/ 1610 h 161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80" h="1610">
                  <a:moveTo>
                    <a:pt x="0" y="1406"/>
                  </a:moveTo>
                  <a:lnTo>
                    <a:pt x="0" y="205"/>
                  </a:lnTo>
                  <a:lnTo>
                    <a:pt x="192" y="0"/>
                  </a:lnTo>
                  <a:lnTo>
                    <a:pt x="2140" y="0"/>
                  </a:lnTo>
                  <a:lnTo>
                    <a:pt x="2152" y="0"/>
                  </a:lnTo>
                  <a:lnTo>
                    <a:pt x="2280" y="205"/>
                  </a:lnTo>
                  <a:lnTo>
                    <a:pt x="2280" y="1406"/>
                  </a:lnTo>
                  <a:lnTo>
                    <a:pt x="2280" y="1418"/>
                  </a:lnTo>
                  <a:lnTo>
                    <a:pt x="2152" y="1610"/>
                  </a:lnTo>
                  <a:lnTo>
                    <a:pt x="2140" y="1610"/>
                  </a:lnTo>
                  <a:lnTo>
                    <a:pt x="2140" y="1597"/>
                  </a:lnTo>
                  <a:lnTo>
                    <a:pt x="2268" y="1406"/>
                  </a:lnTo>
                  <a:lnTo>
                    <a:pt x="2280" y="1418"/>
                  </a:lnTo>
                  <a:lnTo>
                    <a:pt x="2268" y="1406"/>
                  </a:lnTo>
                  <a:lnTo>
                    <a:pt x="2268" y="205"/>
                  </a:lnTo>
                  <a:lnTo>
                    <a:pt x="2280" y="205"/>
                  </a:lnTo>
                  <a:lnTo>
                    <a:pt x="2268" y="217"/>
                  </a:lnTo>
                  <a:lnTo>
                    <a:pt x="2140" y="13"/>
                  </a:lnTo>
                  <a:lnTo>
                    <a:pt x="2152" y="0"/>
                  </a:lnTo>
                  <a:lnTo>
                    <a:pt x="2140" y="13"/>
                  </a:lnTo>
                  <a:lnTo>
                    <a:pt x="192" y="13"/>
                  </a:lnTo>
                  <a:lnTo>
                    <a:pt x="192" y="0"/>
                  </a:lnTo>
                  <a:lnTo>
                    <a:pt x="205" y="13"/>
                  </a:lnTo>
                  <a:lnTo>
                    <a:pt x="13" y="217"/>
                  </a:lnTo>
                  <a:lnTo>
                    <a:pt x="0" y="205"/>
                  </a:lnTo>
                  <a:lnTo>
                    <a:pt x="13" y="205"/>
                  </a:lnTo>
                  <a:lnTo>
                    <a:pt x="13" y="1406"/>
                  </a:lnTo>
                  <a:lnTo>
                    <a:pt x="0" y="140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73" name="Rectangle 223"/>
            <p:cNvSpPr>
              <a:spLocks noChangeArrowheads="1"/>
            </p:cNvSpPr>
            <p:nvPr/>
          </p:nvSpPr>
          <p:spPr bwMode="auto">
            <a:xfrm>
              <a:off x="1361" y="3618"/>
              <a:ext cx="1256"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74" name="Freeform 224"/>
            <p:cNvSpPr>
              <a:spLocks/>
            </p:cNvSpPr>
            <p:nvPr/>
          </p:nvSpPr>
          <p:spPr bwMode="auto">
            <a:xfrm>
              <a:off x="477" y="3427"/>
              <a:ext cx="897" cy="485"/>
            </a:xfrm>
            <a:custGeom>
              <a:avLst/>
              <a:gdLst>
                <a:gd name="T0" fmla="*/ 897 w 897"/>
                <a:gd name="T1" fmla="*/ 191 h 485"/>
                <a:gd name="T2" fmla="*/ 897 w 897"/>
                <a:gd name="T3" fmla="*/ 459 h 485"/>
                <a:gd name="T4" fmla="*/ 897 w 897"/>
                <a:gd name="T5" fmla="*/ 485 h 485"/>
                <a:gd name="T6" fmla="*/ 884 w 897"/>
                <a:gd name="T7" fmla="*/ 472 h 485"/>
                <a:gd name="T8" fmla="*/ 692 w 897"/>
                <a:gd name="T9" fmla="*/ 204 h 485"/>
                <a:gd name="T10" fmla="*/ 692 w 897"/>
                <a:gd name="T11" fmla="*/ 191 h 485"/>
                <a:gd name="T12" fmla="*/ 692 w 897"/>
                <a:gd name="T13" fmla="*/ 204 h 485"/>
                <a:gd name="T14" fmla="*/ 128 w 897"/>
                <a:gd name="T15" fmla="*/ 204 h 485"/>
                <a:gd name="T16" fmla="*/ 128 w 897"/>
                <a:gd name="T17" fmla="*/ 204 h 485"/>
                <a:gd name="T18" fmla="*/ 128 w 897"/>
                <a:gd name="T19" fmla="*/ 204 h 485"/>
                <a:gd name="T20" fmla="*/ 0 w 897"/>
                <a:gd name="T21" fmla="*/ 12 h 485"/>
                <a:gd name="T22" fmla="*/ 0 w 897"/>
                <a:gd name="T23" fmla="*/ 12 h 485"/>
                <a:gd name="T24" fmla="*/ 0 w 897"/>
                <a:gd name="T25" fmla="*/ 0 h 485"/>
                <a:gd name="T26" fmla="*/ 13 w 897"/>
                <a:gd name="T27" fmla="*/ 0 h 485"/>
                <a:gd name="T28" fmla="*/ 141 w 897"/>
                <a:gd name="T29" fmla="*/ 191 h 485"/>
                <a:gd name="T30" fmla="*/ 128 w 897"/>
                <a:gd name="T31" fmla="*/ 204 h 485"/>
                <a:gd name="T32" fmla="*/ 128 w 897"/>
                <a:gd name="T33" fmla="*/ 191 h 485"/>
                <a:gd name="T34" fmla="*/ 692 w 897"/>
                <a:gd name="T35" fmla="*/ 191 h 485"/>
                <a:gd name="T36" fmla="*/ 705 w 897"/>
                <a:gd name="T37" fmla="*/ 191 h 485"/>
                <a:gd name="T38" fmla="*/ 705 w 897"/>
                <a:gd name="T39" fmla="*/ 191 h 485"/>
                <a:gd name="T40" fmla="*/ 897 w 897"/>
                <a:gd name="T41" fmla="*/ 459 h 485"/>
                <a:gd name="T42" fmla="*/ 884 w 897"/>
                <a:gd name="T43" fmla="*/ 472 h 485"/>
                <a:gd name="T44" fmla="*/ 884 w 897"/>
                <a:gd name="T45" fmla="*/ 459 h 485"/>
                <a:gd name="T46" fmla="*/ 884 w 897"/>
                <a:gd name="T47" fmla="*/ 191 h 485"/>
                <a:gd name="T48" fmla="*/ 897 w 897"/>
                <a:gd name="T49" fmla="*/ 191 h 4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97"/>
                <a:gd name="T76" fmla="*/ 0 h 485"/>
                <a:gd name="T77" fmla="*/ 897 w 897"/>
                <a:gd name="T78" fmla="*/ 485 h 4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97" h="485">
                  <a:moveTo>
                    <a:pt x="897" y="191"/>
                  </a:moveTo>
                  <a:lnTo>
                    <a:pt x="897" y="459"/>
                  </a:lnTo>
                  <a:lnTo>
                    <a:pt x="897" y="485"/>
                  </a:lnTo>
                  <a:lnTo>
                    <a:pt x="884" y="472"/>
                  </a:lnTo>
                  <a:lnTo>
                    <a:pt x="692" y="204"/>
                  </a:lnTo>
                  <a:lnTo>
                    <a:pt x="692" y="191"/>
                  </a:lnTo>
                  <a:lnTo>
                    <a:pt x="692" y="204"/>
                  </a:lnTo>
                  <a:lnTo>
                    <a:pt x="128" y="204"/>
                  </a:lnTo>
                  <a:lnTo>
                    <a:pt x="0" y="12"/>
                  </a:lnTo>
                  <a:lnTo>
                    <a:pt x="0" y="0"/>
                  </a:lnTo>
                  <a:lnTo>
                    <a:pt x="13" y="0"/>
                  </a:lnTo>
                  <a:lnTo>
                    <a:pt x="141" y="191"/>
                  </a:lnTo>
                  <a:lnTo>
                    <a:pt x="128" y="204"/>
                  </a:lnTo>
                  <a:lnTo>
                    <a:pt x="128" y="191"/>
                  </a:lnTo>
                  <a:lnTo>
                    <a:pt x="692" y="191"/>
                  </a:lnTo>
                  <a:lnTo>
                    <a:pt x="705" y="191"/>
                  </a:lnTo>
                  <a:lnTo>
                    <a:pt x="897" y="459"/>
                  </a:lnTo>
                  <a:lnTo>
                    <a:pt x="884" y="472"/>
                  </a:lnTo>
                  <a:lnTo>
                    <a:pt x="884" y="459"/>
                  </a:lnTo>
                  <a:lnTo>
                    <a:pt x="884" y="191"/>
                  </a:lnTo>
                  <a:lnTo>
                    <a:pt x="897" y="19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75" name="Rectangle 225"/>
            <p:cNvSpPr>
              <a:spLocks noChangeArrowheads="1"/>
            </p:cNvSpPr>
            <p:nvPr/>
          </p:nvSpPr>
          <p:spPr bwMode="auto">
            <a:xfrm>
              <a:off x="1651" y="2422"/>
              <a:ext cx="524" cy="280"/>
            </a:xfrm>
            <a:prstGeom prst="rect">
              <a:avLst/>
            </a:prstGeom>
            <a:noFill/>
            <a:ln w="19050">
              <a:solidFill>
                <a:schemeClr val="tx1"/>
              </a:solidFill>
              <a:miter lim="800000"/>
              <a:headEnd/>
              <a:tailEnd/>
            </a:ln>
          </p:spPr>
          <p:txBody>
            <a:bodyPr lIns="0" tIns="0" rIns="0" bIns="0">
              <a:spAutoFit/>
            </a:bodyPr>
            <a:lstStyle/>
            <a:p>
              <a:pPr algn="ctr"/>
              <a:r>
                <a:rPr lang="en-US" sz="1400" u="none">
                  <a:solidFill>
                    <a:srgbClr val="000000"/>
                  </a:solidFill>
                </a:rPr>
                <a:t>LRU File</a:t>
              </a:r>
            </a:p>
            <a:p>
              <a:pPr algn="ctr"/>
              <a:r>
                <a:rPr lang="en-US" sz="1400" u="none">
                  <a:solidFill>
                    <a:srgbClr val="000000"/>
                  </a:solidFill>
                </a:rPr>
                <a:t>Cache</a:t>
              </a:r>
              <a:endParaRPr lang="en-US" b="1" u="none"/>
            </a:p>
          </p:txBody>
        </p:sp>
        <p:sp>
          <p:nvSpPr>
            <p:cNvPr id="183576" name="Rectangle 226"/>
            <p:cNvSpPr>
              <a:spLocks noChangeArrowheads="1"/>
            </p:cNvSpPr>
            <p:nvPr/>
          </p:nvSpPr>
          <p:spPr bwMode="auto">
            <a:xfrm>
              <a:off x="944" y="2423"/>
              <a:ext cx="230" cy="134"/>
            </a:xfrm>
            <a:prstGeom prst="rect">
              <a:avLst/>
            </a:prstGeom>
            <a:noFill/>
            <a:ln w="9525">
              <a:noFill/>
              <a:miter lim="800000"/>
              <a:headEnd/>
              <a:tailEnd/>
            </a:ln>
          </p:spPr>
          <p:txBody>
            <a:bodyPr wrap="none" lIns="0" tIns="0" rIns="0" bIns="0">
              <a:spAutoFit/>
            </a:bodyPr>
            <a:lstStyle/>
            <a:p>
              <a:r>
                <a:rPr lang="en-US" sz="1400" u="none">
                  <a:solidFill>
                    <a:srgbClr val="000000"/>
                  </a:solidFill>
                </a:rPr>
                <a:t>Web</a:t>
              </a:r>
              <a:endParaRPr lang="en-US" b="1" u="none"/>
            </a:p>
          </p:txBody>
        </p:sp>
        <p:sp>
          <p:nvSpPr>
            <p:cNvPr id="183577" name="Rectangle 227"/>
            <p:cNvSpPr>
              <a:spLocks noChangeArrowheads="1"/>
            </p:cNvSpPr>
            <p:nvPr/>
          </p:nvSpPr>
          <p:spPr bwMode="auto">
            <a:xfrm>
              <a:off x="944" y="2563"/>
              <a:ext cx="329" cy="134"/>
            </a:xfrm>
            <a:prstGeom prst="rect">
              <a:avLst/>
            </a:prstGeom>
            <a:noFill/>
            <a:ln w="9525">
              <a:noFill/>
              <a:miter lim="800000"/>
              <a:headEnd/>
              <a:tailEnd/>
            </a:ln>
          </p:spPr>
          <p:txBody>
            <a:bodyPr wrap="none" lIns="0" tIns="0" rIns="0" bIns="0">
              <a:spAutoFit/>
            </a:bodyPr>
            <a:lstStyle/>
            <a:p>
              <a:pPr algn="r"/>
              <a:r>
                <a:rPr lang="en-US" sz="1400" u="none">
                  <a:solidFill>
                    <a:srgbClr val="000000"/>
                  </a:solidFill>
                </a:rPr>
                <a:t>Server</a:t>
              </a:r>
              <a:endParaRPr lang="en-US" b="1" u="none"/>
            </a:p>
          </p:txBody>
        </p:sp>
        <p:sp>
          <p:nvSpPr>
            <p:cNvPr id="183578" name="Rectangle 228"/>
            <p:cNvSpPr>
              <a:spLocks noChangeArrowheads="1"/>
            </p:cNvSpPr>
            <p:nvPr/>
          </p:nvSpPr>
          <p:spPr bwMode="auto">
            <a:xfrm>
              <a:off x="862" y="2384"/>
              <a:ext cx="1550"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79" name="Rectangle 229"/>
            <p:cNvSpPr>
              <a:spLocks noChangeArrowheads="1"/>
            </p:cNvSpPr>
            <p:nvPr/>
          </p:nvSpPr>
          <p:spPr bwMode="auto">
            <a:xfrm>
              <a:off x="2399" y="2384"/>
              <a:ext cx="13" cy="35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80" name="Rectangle 230"/>
            <p:cNvSpPr>
              <a:spLocks noChangeArrowheads="1"/>
            </p:cNvSpPr>
            <p:nvPr/>
          </p:nvSpPr>
          <p:spPr bwMode="auto">
            <a:xfrm>
              <a:off x="862" y="2729"/>
              <a:ext cx="1537"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81" name="Rectangle 231"/>
            <p:cNvSpPr>
              <a:spLocks noChangeArrowheads="1"/>
            </p:cNvSpPr>
            <p:nvPr/>
          </p:nvSpPr>
          <p:spPr bwMode="auto">
            <a:xfrm>
              <a:off x="862" y="2384"/>
              <a:ext cx="12" cy="34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82" name="Rectangle 232"/>
            <p:cNvSpPr>
              <a:spLocks noChangeArrowheads="1"/>
            </p:cNvSpPr>
            <p:nvPr/>
          </p:nvSpPr>
          <p:spPr bwMode="auto">
            <a:xfrm>
              <a:off x="593" y="2835"/>
              <a:ext cx="1580" cy="154"/>
            </a:xfrm>
            <a:prstGeom prst="rect">
              <a:avLst/>
            </a:prstGeom>
            <a:noFill/>
            <a:ln w="9525">
              <a:noFill/>
              <a:miter lim="800000"/>
              <a:headEnd/>
              <a:tailEnd/>
            </a:ln>
          </p:spPr>
          <p:txBody>
            <a:bodyPr wrap="none" lIns="0" tIns="0" rIns="0" bIns="0">
              <a:spAutoFit/>
            </a:bodyPr>
            <a:lstStyle/>
            <a:p>
              <a:r>
                <a:rPr lang="en-US" sz="1600" u="none">
                  <a:solidFill>
                    <a:srgbClr val="000000"/>
                  </a:solidFill>
                </a:rPr>
                <a:t># Configure a image server.</a:t>
              </a:r>
              <a:endParaRPr lang="en-US" sz="3600" b="1" u="none"/>
            </a:p>
          </p:txBody>
        </p:sp>
        <p:sp>
          <p:nvSpPr>
            <p:cNvPr id="183583" name="Rectangle 233"/>
            <p:cNvSpPr>
              <a:spLocks noChangeArrowheads="1"/>
            </p:cNvSpPr>
            <p:nvPr/>
          </p:nvSpPr>
          <p:spPr bwMode="auto">
            <a:xfrm>
              <a:off x="593" y="2983"/>
              <a:ext cx="1940" cy="154"/>
            </a:xfrm>
            <a:prstGeom prst="rect">
              <a:avLst/>
            </a:prstGeom>
            <a:noFill/>
            <a:ln w="9525">
              <a:noFill/>
              <a:miter lim="800000"/>
              <a:headEnd/>
              <a:tailEnd/>
            </a:ln>
          </p:spPr>
          <p:txBody>
            <a:bodyPr wrap="none" lIns="0" tIns="0" rIns="0" bIns="0">
              <a:spAutoFit/>
            </a:bodyPr>
            <a:lstStyle/>
            <a:p>
              <a:r>
                <a:rPr lang="en-US" sz="1600" u="none">
                  <a:solidFill>
                    <a:srgbClr val="000000"/>
                  </a:solidFill>
                </a:rPr>
                <a:t>dynamic File_Cache Component *</a:t>
              </a:r>
              <a:endParaRPr lang="en-US" sz="3600" b="1" u="none"/>
            </a:p>
          </p:txBody>
        </p:sp>
        <p:sp>
          <p:nvSpPr>
            <p:cNvPr id="183584" name="Rectangle 234"/>
            <p:cNvSpPr>
              <a:spLocks noChangeArrowheads="1"/>
            </p:cNvSpPr>
            <p:nvPr/>
          </p:nvSpPr>
          <p:spPr bwMode="auto">
            <a:xfrm>
              <a:off x="680" y="3125"/>
              <a:ext cx="2011" cy="154"/>
            </a:xfrm>
            <a:prstGeom prst="rect">
              <a:avLst/>
            </a:prstGeom>
            <a:noFill/>
            <a:ln w="9525">
              <a:noFill/>
              <a:miter lim="800000"/>
              <a:headEnd/>
              <a:tailEnd/>
            </a:ln>
          </p:spPr>
          <p:txBody>
            <a:bodyPr wrap="none" lIns="0" tIns="0" rIns="0" bIns="0">
              <a:spAutoFit/>
            </a:bodyPr>
            <a:lstStyle/>
            <a:p>
              <a:r>
                <a:rPr lang="en-US" sz="1600" u="none">
                  <a:solidFill>
                    <a:srgbClr val="000000"/>
                  </a:solidFill>
                </a:rPr>
                <a:t>web_server.dll:make_File_Cache() </a:t>
              </a:r>
              <a:endParaRPr lang="en-US" sz="3600" b="1" u="none"/>
            </a:p>
          </p:txBody>
        </p:sp>
        <p:sp>
          <p:nvSpPr>
            <p:cNvPr id="183585" name="Rectangle 235"/>
            <p:cNvSpPr>
              <a:spLocks noChangeArrowheads="1"/>
            </p:cNvSpPr>
            <p:nvPr/>
          </p:nvSpPr>
          <p:spPr bwMode="auto">
            <a:xfrm>
              <a:off x="744" y="3278"/>
              <a:ext cx="460" cy="154"/>
            </a:xfrm>
            <a:prstGeom prst="rect">
              <a:avLst/>
            </a:prstGeom>
            <a:noFill/>
            <a:ln w="9525">
              <a:noFill/>
              <a:miter lim="800000"/>
              <a:headEnd/>
              <a:tailEnd/>
            </a:ln>
          </p:spPr>
          <p:txBody>
            <a:bodyPr wrap="none" lIns="0" tIns="0" rIns="0" bIns="0">
              <a:spAutoFit/>
            </a:bodyPr>
            <a:lstStyle/>
            <a:p>
              <a:r>
                <a:rPr lang="en-US" sz="1600" u="none">
                  <a:solidFill>
                    <a:srgbClr val="000000"/>
                  </a:solidFill>
                </a:rPr>
                <a:t>"-t LRU"</a:t>
              </a:r>
              <a:endParaRPr lang="en-US" sz="3600" b="1" u="none"/>
            </a:p>
          </p:txBody>
        </p:sp>
        <p:sp>
          <p:nvSpPr>
            <p:cNvPr id="183586" name="Freeform 236"/>
            <p:cNvSpPr>
              <a:spLocks/>
            </p:cNvSpPr>
            <p:nvPr/>
          </p:nvSpPr>
          <p:spPr bwMode="auto">
            <a:xfrm>
              <a:off x="2591" y="2809"/>
              <a:ext cx="77" cy="77"/>
            </a:xfrm>
            <a:custGeom>
              <a:avLst/>
              <a:gdLst>
                <a:gd name="T0" fmla="*/ 0 w 77"/>
                <a:gd name="T1" fmla="*/ 0 h 77"/>
                <a:gd name="T2" fmla="*/ 77 w 77"/>
                <a:gd name="T3" fmla="*/ 77 h 77"/>
                <a:gd name="T4" fmla="*/ 77 w 77"/>
                <a:gd name="T5" fmla="*/ 0 h 77"/>
                <a:gd name="T6" fmla="*/ 0 w 77"/>
                <a:gd name="T7" fmla="*/ 0 h 77"/>
                <a:gd name="T8" fmla="*/ 0 60000 65536"/>
                <a:gd name="T9" fmla="*/ 0 60000 65536"/>
                <a:gd name="T10" fmla="*/ 0 60000 65536"/>
                <a:gd name="T11" fmla="*/ 0 60000 65536"/>
                <a:gd name="T12" fmla="*/ 0 w 77"/>
                <a:gd name="T13" fmla="*/ 0 h 77"/>
                <a:gd name="T14" fmla="*/ 77 w 77"/>
                <a:gd name="T15" fmla="*/ 77 h 77"/>
              </a:gdLst>
              <a:ahLst/>
              <a:cxnLst>
                <a:cxn ang="T8">
                  <a:pos x="T0" y="T1"/>
                </a:cxn>
                <a:cxn ang="T9">
                  <a:pos x="T2" y="T3"/>
                </a:cxn>
                <a:cxn ang="T10">
                  <a:pos x="T4" y="T5"/>
                </a:cxn>
                <a:cxn ang="T11">
                  <a:pos x="T6" y="T7"/>
                </a:cxn>
              </a:cxnLst>
              <a:rect l="T12" t="T13" r="T14" b="T15"/>
              <a:pathLst>
                <a:path w="77" h="77">
                  <a:moveTo>
                    <a:pt x="0" y="0"/>
                  </a:moveTo>
                  <a:lnTo>
                    <a:pt x="77" y="77"/>
                  </a:lnTo>
                  <a:lnTo>
                    <a:pt x="77" y="0"/>
                  </a:lnTo>
                  <a:lnTo>
                    <a:pt x="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83587" name="Freeform 237"/>
            <p:cNvSpPr>
              <a:spLocks/>
            </p:cNvSpPr>
            <p:nvPr/>
          </p:nvSpPr>
          <p:spPr bwMode="auto">
            <a:xfrm>
              <a:off x="2591" y="2809"/>
              <a:ext cx="90" cy="102"/>
            </a:xfrm>
            <a:custGeom>
              <a:avLst/>
              <a:gdLst>
                <a:gd name="T0" fmla="*/ 13 w 90"/>
                <a:gd name="T1" fmla="*/ 0 h 102"/>
                <a:gd name="T2" fmla="*/ 90 w 90"/>
                <a:gd name="T3" fmla="*/ 77 h 102"/>
                <a:gd name="T4" fmla="*/ 90 w 90"/>
                <a:gd name="T5" fmla="*/ 77 h 102"/>
                <a:gd name="T6" fmla="*/ 90 w 90"/>
                <a:gd name="T7" fmla="*/ 102 h 102"/>
                <a:gd name="T8" fmla="*/ 77 w 90"/>
                <a:gd name="T9" fmla="*/ 90 h 102"/>
                <a:gd name="T10" fmla="*/ 0 w 90"/>
                <a:gd name="T11" fmla="*/ 13 h 102"/>
                <a:gd name="T12" fmla="*/ 13 w 90"/>
                <a:gd name="T13" fmla="*/ 0 h 102"/>
                <a:gd name="T14" fmla="*/ 0 60000 65536"/>
                <a:gd name="T15" fmla="*/ 0 60000 65536"/>
                <a:gd name="T16" fmla="*/ 0 60000 65536"/>
                <a:gd name="T17" fmla="*/ 0 60000 65536"/>
                <a:gd name="T18" fmla="*/ 0 60000 65536"/>
                <a:gd name="T19" fmla="*/ 0 60000 65536"/>
                <a:gd name="T20" fmla="*/ 0 60000 65536"/>
                <a:gd name="T21" fmla="*/ 0 w 90"/>
                <a:gd name="T22" fmla="*/ 0 h 102"/>
                <a:gd name="T23" fmla="*/ 90 w 90"/>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102">
                  <a:moveTo>
                    <a:pt x="13" y="0"/>
                  </a:moveTo>
                  <a:lnTo>
                    <a:pt x="90" y="77"/>
                  </a:lnTo>
                  <a:lnTo>
                    <a:pt x="90" y="102"/>
                  </a:lnTo>
                  <a:lnTo>
                    <a:pt x="77" y="90"/>
                  </a:lnTo>
                  <a:lnTo>
                    <a:pt x="0" y="13"/>
                  </a:lnTo>
                  <a:lnTo>
                    <a:pt x="13"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88" name="Rectangle 238"/>
            <p:cNvSpPr>
              <a:spLocks noChangeArrowheads="1"/>
            </p:cNvSpPr>
            <p:nvPr/>
          </p:nvSpPr>
          <p:spPr bwMode="auto">
            <a:xfrm>
              <a:off x="2668" y="2809"/>
              <a:ext cx="13" cy="7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89" name="Freeform 239"/>
            <p:cNvSpPr>
              <a:spLocks/>
            </p:cNvSpPr>
            <p:nvPr/>
          </p:nvSpPr>
          <p:spPr bwMode="auto">
            <a:xfrm>
              <a:off x="2578" y="2809"/>
              <a:ext cx="90" cy="13"/>
            </a:xfrm>
            <a:custGeom>
              <a:avLst/>
              <a:gdLst>
                <a:gd name="T0" fmla="*/ 90 w 90"/>
                <a:gd name="T1" fmla="*/ 13 h 13"/>
                <a:gd name="T2" fmla="*/ 13 w 90"/>
                <a:gd name="T3" fmla="*/ 13 h 13"/>
                <a:gd name="T4" fmla="*/ 13 w 90"/>
                <a:gd name="T5" fmla="*/ 13 h 13"/>
                <a:gd name="T6" fmla="*/ 0 w 90"/>
                <a:gd name="T7" fmla="*/ 0 h 13"/>
                <a:gd name="T8" fmla="*/ 13 w 90"/>
                <a:gd name="T9" fmla="*/ 0 h 13"/>
                <a:gd name="T10" fmla="*/ 90 w 90"/>
                <a:gd name="T11" fmla="*/ 0 h 13"/>
                <a:gd name="T12" fmla="*/ 90 w 90"/>
                <a:gd name="T13" fmla="*/ 13 h 13"/>
                <a:gd name="T14" fmla="*/ 0 60000 65536"/>
                <a:gd name="T15" fmla="*/ 0 60000 65536"/>
                <a:gd name="T16" fmla="*/ 0 60000 65536"/>
                <a:gd name="T17" fmla="*/ 0 60000 65536"/>
                <a:gd name="T18" fmla="*/ 0 60000 65536"/>
                <a:gd name="T19" fmla="*/ 0 60000 65536"/>
                <a:gd name="T20" fmla="*/ 0 60000 65536"/>
                <a:gd name="T21" fmla="*/ 0 w 90"/>
                <a:gd name="T22" fmla="*/ 0 h 13"/>
                <a:gd name="T23" fmla="*/ 90 w 90"/>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13">
                  <a:moveTo>
                    <a:pt x="90" y="13"/>
                  </a:moveTo>
                  <a:lnTo>
                    <a:pt x="13" y="13"/>
                  </a:lnTo>
                  <a:lnTo>
                    <a:pt x="0" y="0"/>
                  </a:lnTo>
                  <a:lnTo>
                    <a:pt x="13" y="0"/>
                  </a:lnTo>
                  <a:lnTo>
                    <a:pt x="90" y="0"/>
                  </a:lnTo>
                  <a:lnTo>
                    <a:pt x="90"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90" name="Rectangle 240"/>
            <p:cNvSpPr>
              <a:spLocks noChangeArrowheads="1"/>
            </p:cNvSpPr>
            <p:nvPr/>
          </p:nvSpPr>
          <p:spPr bwMode="auto">
            <a:xfrm>
              <a:off x="2591" y="2809"/>
              <a:ext cx="13" cy="9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591" name="Freeform 241"/>
            <p:cNvSpPr>
              <a:spLocks/>
            </p:cNvSpPr>
            <p:nvPr/>
          </p:nvSpPr>
          <p:spPr bwMode="auto">
            <a:xfrm>
              <a:off x="2591" y="2797"/>
              <a:ext cx="102" cy="102"/>
            </a:xfrm>
            <a:custGeom>
              <a:avLst/>
              <a:gdLst>
                <a:gd name="T0" fmla="*/ 0 w 102"/>
                <a:gd name="T1" fmla="*/ 89 h 102"/>
                <a:gd name="T2" fmla="*/ 77 w 102"/>
                <a:gd name="T3" fmla="*/ 89 h 102"/>
                <a:gd name="T4" fmla="*/ 90 w 102"/>
                <a:gd name="T5" fmla="*/ 89 h 102"/>
                <a:gd name="T6" fmla="*/ 77 w 102"/>
                <a:gd name="T7" fmla="*/ 102 h 102"/>
                <a:gd name="T8" fmla="*/ 0 w 102"/>
                <a:gd name="T9" fmla="*/ 25 h 102"/>
                <a:gd name="T10" fmla="*/ 0 w 102"/>
                <a:gd name="T11" fmla="*/ 12 h 102"/>
                <a:gd name="T12" fmla="*/ 0 w 102"/>
                <a:gd name="T13" fmla="*/ 0 h 102"/>
                <a:gd name="T14" fmla="*/ 13 w 102"/>
                <a:gd name="T15" fmla="*/ 12 h 102"/>
                <a:gd name="T16" fmla="*/ 90 w 102"/>
                <a:gd name="T17" fmla="*/ 89 h 102"/>
                <a:gd name="T18" fmla="*/ 102 w 102"/>
                <a:gd name="T19" fmla="*/ 102 h 102"/>
                <a:gd name="T20" fmla="*/ 77 w 102"/>
                <a:gd name="T21" fmla="*/ 102 h 102"/>
                <a:gd name="T22" fmla="*/ 0 w 102"/>
                <a:gd name="T23" fmla="*/ 102 h 102"/>
                <a:gd name="T24" fmla="*/ 0 w 102"/>
                <a:gd name="T25" fmla="*/ 89 h 1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02"/>
                <a:gd name="T41" fmla="*/ 102 w 102"/>
                <a:gd name="T42" fmla="*/ 102 h 10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02">
                  <a:moveTo>
                    <a:pt x="0" y="89"/>
                  </a:moveTo>
                  <a:lnTo>
                    <a:pt x="77" y="89"/>
                  </a:lnTo>
                  <a:lnTo>
                    <a:pt x="90" y="89"/>
                  </a:lnTo>
                  <a:lnTo>
                    <a:pt x="77" y="102"/>
                  </a:lnTo>
                  <a:lnTo>
                    <a:pt x="0" y="25"/>
                  </a:lnTo>
                  <a:lnTo>
                    <a:pt x="0" y="12"/>
                  </a:lnTo>
                  <a:lnTo>
                    <a:pt x="0" y="0"/>
                  </a:lnTo>
                  <a:lnTo>
                    <a:pt x="13" y="12"/>
                  </a:lnTo>
                  <a:lnTo>
                    <a:pt x="90" y="89"/>
                  </a:lnTo>
                  <a:lnTo>
                    <a:pt x="102" y="102"/>
                  </a:lnTo>
                  <a:lnTo>
                    <a:pt x="77" y="102"/>
                  </a:lnTo>
                  <a:lnTo>
                    <a:pt x="0" y="102"/>
                  </a:lnTo>
                  <a:lnTo>
                    <a:pt x="0" y="89"/>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592" name="Rectangle 242"/>
            <p:cNvSpPr>
              <a:spLocks noChangeArrowheads="1"/>
            </p:cNvSpPr>
            <p:nvPr/>
          </p:nvSpPr>
          <p:spPr bwMode="auto">
            <a:xfrm>
              <a:off x="362" y="3784"/>
              <a:ext cx="410" cy="134"/>
            </a:xfrm>
            <a:prstGeom prst="rect">
              <a:avLst/>
            </a:prstGeom>
            <a:noFill/>
            <a:ln w="9525">
              <a:noFill/>
              <a:miter lim="800000"/>
              <a:headEnd/>
              <a:tailEnd/>
            </a:ln>
          </p:spPr>
          <p:txBody>
            <a:bodyPr wrap="none" lIns="0" tIns="0" rIns="0" bIns="0">
              <a:spAutoFit/>
            </a:bodyPr>
            <a:lstStyle/>
            <a:p>
              <a:r>
                <a:rPr lang="en-US" sz="1400" i="1" u="none">
                  <a:solidFill>
                    <a:srgbClr val="000000"/>
                  </a:solidFill>
                </a:rPr>
                <a:t>INITIAL </a:t>
              </a:r>
              <a:endParaRPr lang="en-US" b="1" u="none"/>
            </a:p>
          </p:txBody>
        </p:sp>
        <p:sp>
          <p:nvSpPr>
            <p:cNvPr id="183593" name="Rectangle 243"/>
            <p:cNvSpPr>
              <a:spLocks noChangeArrowheads="1"/>
            </p:cNvSpPr>
            <p:nvPr/>
          </p:nvSpPr>
          <p:spPr bwMode="auto">
            <a:xfrm>
              <a:off x="362" y="3899"/>
              <a:ext cx="939" cy="134"/>
            </a:xfrm>
            <a:prstGeom prst="rect">
              <a:avLst/>
            </a:prstGeom>
            <a:noFill/>
            <a:ln w="9525">
              <a:noFill/>
              <a:miter lim="800000"/>
              <a:headEnd/>
              <a:tailEnd/>
            </a:ln>
          </p:spPr>
          <p:txBody>
            <a:bodyPr wrap="none" lIns="0" tIns="0" rIns="0" bIns="0">
              <a:spAutoFit/>
            </a:bodyPr>
            <a:lstStyle/>
            <a:p>
              <a:r>
                <a:rPr lang="en-US" sz="1400" i="1" u="none">
                  <a:solidFill>
                    <a:srgbClr val="000000"/>
                  </a:solidFill>
                </a:rPr>
                <a:t>CONFIGURATION</a:t>
              </a:r>
              <a:endParaRPr lang="en-US" b="1" u="none"/>
            </a:p>
          </p:txBody>
        </p:sp>
        <p:sp>
          <p:nvSpPr>
            <p:cNvPr id="183594" name="Rectangle 244"/>
            <p:cNvSpPr>
              <a:spLocks noChangeArrowheads="1"/>
            </p:cNvSpPr>
            <p:nvPr/>
          </p:nvSpPr>
          <p:spPr bwMode="auto">
            <a:xfrm>
              <a:off x="551" y="2817"/>
              <a:ext cx="2125" cy="633"/>
            </a:xfrm>
            <a:prstGeom prst="rect">
              <a:avLst/>
            </a:prstGeom>
            <a:noFill/>
            <a:ln w="19050">
              <a:solidFill>
                <a:schemeClr val="tx1"/>
              </a:solidFill>
              <a:miter lim="800000"/>
              <a:headEnd/>
              <a:tailEnd/>
            </a:ln>
          </p:spPr>
          <p:txBody>
            <a:bodyPr rot="10800000" wrap="none" anchor="ctr"/>
            <a:lstStyle/>
            <a:p>
              <a:endParaRPr lang="en-US"/>
            </a:p>
          </p:txBody>
        </p:sp>
      </p:grpSp>
      <p:sp>
        <p:nvSpPr>
          <p:cNvPr id="183315" name="Rectangle 245"/>
          <p:cNvSpPr>
            <a:spLocks noChangeArrowheads="1"/>
          </p:cNvSpPr>
          <p:nvPr/>
        </p:nvSpPr>
        <p:spPr bwMode="auto">
          <a:xfrm>
            <a:off x="6472238" y="6697663"/>
            <a:ext cx="60325" cy="15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183316" name="Rectangle 246"/>
          <p:cNvSpPr>
            <a:spLocks noChangeArrowheads="1"/>
          </p:cNvSpPr>
          <p:nvPr/>
        </p:nvSpPr>
        <p:spPr bwMode="auto">
          <a:xfrm>
            <a:off x="6126163" y="6494463"/>
            <a:ext cx="1587" cy="2063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grpSp>
        <p:nvGrpSpPr>
          <p:cNvPr id="4" name="Group 247"/>
          <p:cNvGrpSpPr>
            <a:grpSpLocks/>
          </p:cNvGrpSpPr>
          <p:nvPr/>
        </p:nvGrpSpPr>
        <p:grpSpPr bwMode="auto">
          <a:xfrm>
            <a:off x="3076575" y="3402013"/>
            <a:ext cx="5692775" cy="3355975"/>
            <a:chOff x="1938" y="2143"/>
            <a:chExt cx="3586" cy="2114"/>
          </a:xfrm>
        </p:grpSpPr>
        <p:sp>
          <p:nvSpPr>
            <p:cNvPr id="183318" name="Rectangle 248"/>
            <p:cNvSpPr>
              <a:spLocks noChangeArrowheads="1"/>
            </p:cNvSpPr>
            <p:nvPr/>
          </p:nvSpPr>
          <p:spPr bwMode="auto">
            <a:xfrm>
              <a:off x="4346" y="4116"/>
              <a:ext cx="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19" name="Rectangle 249"/>
            <p:cNvSpPr>
              <a:spLocks noChangeArrowheads="1"/>
            </p:cNvSpPr>
            <p:nvPr/>
          </p:nvSpPr>
          <p:spPr bwMode="auto">
            <a:xfrm>
              <a:off x="3616" y="2264"/>
              <a:ext cx="1536" cy="344"/>
            </a:xfrm>
            <a:prstGeom prst="rect">
              <a:avLst/>
            </a:prstGeom>
            <a:solidFill>
              <a:schemeClr val="accent1"/>
            </a:solidFill>
            <a:ln w="12700">
              <a:solidFill>
                <a:schemeClr val="tx1"/>
              </a:solidFill>
              <a:miter lim="800000"/>
              <a:headEnd/>
              <a:tailEnd/>
            </a:ln>
          </p:spPr>
          <p:txBody>
            <a:bodyPr wrap="none" anchor="ctr"/>
            <a:lstStyle/>
            <a:p>
              <a:endParaRPr lang="en-US"/>
            </a:p>
          </p:txBody>
        </p:sp>
        <p:sp>
          <p:nvSpPr>
            <p:cNvPr id="183320" name="Rectangle 250"/>
            <p:cNvSpPr>
              <a:spLocks noChangeArrowheads="1"/>
            </p:cNvSpPr>
            <p:nvPr/>
          </p:nvSpPr>
          <p:spPr bwMode="auto">
            <a:xfrm>
              <a:off x="4400" y="2312"/>
              <a:ext cx="520" cy="280"/>
            </a:xfrm>
            <a:prstGeom prst="rect">
              <a:avLst/>
            </a:prstGeom>
            <a:solidFill>
              <a:schemeClr val="folHlink"/>
            </a:solidFill>
            <a:ln w="12700">
              <a:solidFill>
                <a:schemeClr val="tx1"/>
              </a:solidFill>
              <a:miter lim="800000"/>
              <a:headEnd/>
              <a:tailEnd/>
            </a:ln>
          </p:spPr>
          <p:txBody>
            <a:bodyPr wrap="none" anchor="ctr"/>
            <a:lstStyle/>
            <a:p>
              <a:endParaRPr lang="en-US"/>
            </a:p>
          </p:txBody>
        </p:sp>
        <p:sp>
          <p:nvSpPr>
            <p:cNvPr id="183321" name="Freeform 251"/>
            <p:cNvSpPr>
              <a:spLocks/>
            </p:cNvSpPr>
            <p:nvPr/>
          </p:nvSpPr>
          <p:spPr bwMode="auto">
            <a:xfrm>
              <a:off x="4179" y="4091"/>
              <a:ext cx="269" cy="38"/>
            </a:xfrm>
            <a:custGeom>
              <a:avLst/>
              <a:gdLst>
                <a:gd name="T0" fmla="*/ 269 w 269"/>
                <a:gd name="T1" fmla="*/ 25 h 38"/>
                <a:gd name="T2" fmla="*/ 218 w 269"/>
                <a:gd name="T3" fmla="*/ 13 h 38"/>
                <a:gd name="T4" fmla="*/ 128 w 269"/>
                <a:gd name="T5" fmla="*/ 0 h 38"/>
                <a:gd name="T6" fmla="*/ 39 w 269"/>
                <a:gd name="T7" fmla="*/ 13 h 38"/>
                <a:gd name="T8" fmla="*/ 0 w 269"/>
                <a:gd name="T9" fmla="*/ 25 h 38"/>
                <a:gd name="T10" fmla="*/ 39 w 269"/>
                <a:gd name="T11" fmla="*/ 38 h 38"/>
                <a:gd name="T12" fmla="*/ 128 w 269"/>
                <a:gd name="T13" fmla="*/ 38 h 38"/>
                <a:gd name="T14" fmla="*/ 218 w 269"/>
                <a:gd name="T15" fmla="*/ 38 h 38"/>
                <a:gd name="T16" fmla="*/ 269 w 269"/>
                <a:gd name="T17" fmla="*/ 25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9"/>
                <a:gd name="T28" fmla="*/ 0 h 38"/>
                <a:gd name="T29" fmla="*/ 269 w 26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9" h="38">
                  <a:moveTo>
                    <a:pt x="269" y="25"/>
                  </a:moveTo>
                  <a:lnTo>
                    <a:pt x="218" y="13"/>
                  </a:lnTo>
                  <a:lnTo>
                    <a:pt x="128" y="0"/>
                  </a:lnTo>
                  <a:lnTo>
                    <a:pt x="39" y="13"/>
                  </a:lnTo>
                  <a:lnTo>
                    <a:pt x="0" y="25"/>
                  </a:lnTo>
                  <a:lnTo>
                    <a:pt x="39" y="38"/>
                  </a:lnTo>
                  <a:lnTo>
                    <a:pt x="128" y="38"/>
                  </a:lnTo>
                  <a:lnTo>
                    <a:pt x="218" y="38"/>
                  </a:lnTo>
                  <a:lnTo>
                    <a:pt x="269" y="25"/>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83322" name="Freeform 252"/>
            <p:cNvSpPr>
              <a:spLocks/>
            </p:cNvSpPr>
            <p:nvPr/>
          </p:nvSpPr>
          <p:spPr bwMode="auto">
            <a:xfrm>
              <a:off x="4179" y="4091"/>
              <a:ext cx="269" cy="51"/>
            </a:xfrm>
            <a:custGeom>
              <a:avLst/>
              <a:gdLst>
                <a:gd name="T0" fmla="*/ 269 w 269"/>
                <a:gd name="T1" fmla="*/ 38 h 51"/>
                <a:gd name="T2" fmla="*/ 218 w 269"/>
                <a:gd name="T3" fmla="*/ 25 h 51"/>
                <a:gd name="T4" fmla="*/ 218 w 269"/>
                <a:gd name="T5" fmla="*/ 25 h 51"/>
                <a:gd name="T6" fmla="*/ 218 w 269"/>
                <a:gd name="T7" fmla="*/ 25 h 51"/>
                <a:gd name="T8" fmla="*/ 128 w 269"/>
                <a:gd name="T9" fmla="*/ 13 h 51"/>
                <a:gd name="T10" fmla="*/ 128 w 269"/>
                <a:gd name="T11" fmla="*/ 13 h 51"/>
                <a:gd name="T12" fmla="*/ 128 w 269"/>
                <a:gd name="T13" fmla="*/ 13 h 51"/>
                <a:gd name="T14" fmla="*/ 39 w 269"/>
                <a:gd name="T15" fmla="*/ 25 h 51"/>
                <a:gd name="T16" fmla="*/ 39 w 269"/>
                <a:gd name="T17" fmla="*/ 25 h 51"/>
                <a:gd name="T18" fmla="*/ 39 w 269"/>
                <a:gd name="T19" fmla="*/ 25 h 51"/>
                <a:gd name="T20" fmla="*/ 0 w 269"/>
                <a:gd name="T21" fmla="*/ 38 h 51"/>
                <a:gd name="T22" fmla="*/ 0 w 269"/>
                <a:gd name="T23" fmla="*/ 25 h 51"/>
                <a:gd name="T24" fmla="*/ 0 w 269"/>
                <a:gd name="T25" fmla="*/ 25 h 51"/>
                <a:gd name="T26" fmla="*/ 39 w 269"/>
                <a:gd name="T27" fmla="*/ 38 h 51"/>
                <a:gd name="T28" fmla="*/ 39 w 269"/>
                <a:gd name="T29" fmla="*/ 38 h 51"/>
                <a:gd name="T30" fmla="*/ 39 w 269"/>
                <a:gd name="T31" fmla="*/ 38 h 51"/>
                <a:gd name="T32" fmla="*/ 128 w 269"/>
                <a:gd name="T33" fmla="*/ 38 h 51"/>
                <a:gd name="T34" fmla="*/ 128 w 269"/>
                <a:gd name="T35" fmla="*/ 38 h 51"/>
                <a:gd name="T36" fmla="*/ 128 w 269"/>
                <a:gd name="T37" fmla="*/ 38 h 51"/>
                <a:gd name="T38" fmla="*/ 218 w 269"/>
                <a:gd name="T39" fmla="*/ 38 h 51"/>
                <a:gd name="T40" fmla="*/ 218 w 269"/>
                <a:gd name="T41" fmla="*/ 38 h 51"/>
                <a:gd name="T42" fmla="*/ 218 w 269"/>
                <a:gd name="T43" fmla="*/ 38 h 51"/>
                <a:gd name="T44" fmla="*/ 269 w 269"/>
                <a:gd name="T45" fmla="*/ 25 h 51"/>
                <a:gd name="T46" fmla="*/ 269 w 269"/>
                <a:gd name="T47" fmla="*/ 25 h 51"/>
                <a:gd name="T48" fmla="*/ 269 w 269"/>
                <a:gd name="T49" fmla="*/ 38 h 51"/>
                <a:gd name="T50" fmla="*/ 269 w 269"/>
                <a:gd name="T51" fmla="*/ 38 h 51"/>
                <a:gd name="T52" fmla="*/ 218 w 269"/>
                <a:gd name="T53" fmla="*/ 51 h 51"/>
                <a:gd name="T54" fmla="*/ 218 w 269"/>
                <a:gd name="T55" fmla="*/ 51 h 51"/>
                <a:gd name="T56" fmla="*/ 218 w 269"/>
                <a:gd name="T57" fmla="*/ 51 h 51"/>
                <a:gd name="T58" fmla="*/ 128 w 269"/>
                <a:gd name="T59" fmla="*/ 51 h 51"/>
                <a:gd name="T60" fmla="*/ 128 w 269"/>
                <a:gd name="T61" fmla="*/ 51 h 51"/>
                <a:gd name="T62" fmla="*/ 128 w 269"/>
                <a:gd name="T63" fmla="*/ 51 h 51"/>
                <a:gd name="T64" fmla="*/ 39 w 269"/>
                <a:gd name="T65" fmla="*/ 51 h 51"/>
                <a:gd name="T66" fmla="*/ 39 w 269"/>
                <a:gd name="T67" fmla="*/ 51 h 51"/>
                <a:gd name="T68" fmla="*/ 39 w 269"/>
                <a:gd name="T69" fmla="*/ 51 h 51"/>
                <a:gd name="T70" fmla="*/ 0 w 269"/>
                <a:gd name="T71" fmla="*/ 38 h 51"/>
                <a:gd name="T72" fmla="*/ 0 w 269"/>
                <a:gd name="T73" fmla="*/ 38 h 51"/>
                <a:gd name="T74" fmla="*/ 0 w 269"/>
                <a:gd name="T75" fmla="*/ 25 h 51"/>
                <a:gd name="T76" fmla="*/ 39 w 269"/>
                <a:gd name="T77" fmla="*/ 13 h 51"/>
                <a:gd name="T78" fmla="*/ 39 w 269"/>
                <a:gd name="T79" fmla="*/ 13 h 51"/>
                <a:gd name="T80" fmla="*/ 39 w 269"/>
                <a:gd name="T81" fmla="*/ 13 h 51"/>
                <a:gd name="T82" fmla="*/ 128 w 269"/>
                <a:gd name="T83" fmla="*/ 0 h 51"/>
                <a:gd name="T84" fmla="*/ 128 w 269"/>
                <a:gd name="T85" fmla="*/ 0 h 51"/>
                <a:gd name="T86" fmla="*/ 128 w 269"/>
                <a:gd name="T87" fmla="*/ 0 h 51"/>
                <a:gd name="T88" fmla="*/ 218 w 269"/>
                <a:gd name="T89" fmla="*/ 13 h 51"/>
                <a:gd name="T90" fmla="*/ 218 w 269"/>
                <a:gd name="T91" fmla="*/ 13 h 51"/>
                <a:gd name="T92" fmla="*/ 218 w 269"/>
                <a:gd name="T93" fmla="*/ 13 h 51"/>
                <a:gd name="T94" fmla="*/ 269 w 269"/>
                <a:gd name="T95" fmla="*/ 25 h 51"/>
                <a:gd name="T96" fmla="*/ 269 w 269"/>
                <a:gd name="T97" fmla="*/ 38 h 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9"/>
                <a:gd name="T148" fmla="*/ 0 h 51"/>
                <a:gd name="T149" fmla="*/ 269 w 269"/>
                <a:gd name="T150" fmla="*/ 51 h 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9" h="51">
                  <a:moveTo>
                    <a:pt x="269" y="38"/>
                  </a:moveTo>
                  <a:lnTo>
                    <a:pt x="218" y="25"/>
                  </a:lnTo>
                  <a:lnTo>
                    <a:pt x="128" y="13"/>
                  </a:lnTo>
                  <a:lnTo>
                    <a:pt x="39" y="25"/>
                  </a:lnTo>
                  <a:lnTo>
                    <a:pt x="0" y="38"/>
                  </a:lnTo>
                  <a:lnTo>
                    <a:pt x="0" y="25"/>
                  </a:lnTo>
                  <a:lnTo>
                    <a:pt x="39" y="38"/>
                  </a:lnTo>
                  <a:lnTo>
                    <a:pt x="128" y="38"/>
                  </a:lnTo>
                  <a:lnTo>
                    <a:pt x="218" y="38"/>
                  </a:lnTo>
                  <a:lnTo>
                    <a:pt x="269" y="25"/>
                  </a:lnTo>
                  <a:lnTo>
                    <a:pt x="269" y="38"/>
                  </a:lnTo>
                  <a:lnTo>
                    <a:pt x="218" y="51"/>
                  </a:lnTo>
                  <a:lnTo>
                    <a:pt x="128" y="51"/>
                  </a:lnTo>
                  <a:lnTo>
                    <a:pt x="39" y="51"/>
                  </a:lnTo>
                  <a:lnTo>
                    <a:pt x="0" y="38"/>
                  </a:lnTo>
                  <a:lnTo>
                    <a:pt x="0" y="25"/>
                  </a:lnTo>
                  <a:lnTo>
                    <a:pt x="39" y="13"/>
                  </a:lnTo>
                  <a:lnTo>
                    <a:pt x="128" y="0"/>
                  </a:lnTo>
                  <a:lnTo>
                    <a:pt x="218" y="13"/>
                  </a:lnTo>
                  <a:lnTo>
                    <a:pt x="269" y="25"/>
                  </a:lnTo>
                  <a:lnTo>
                    <a:pt x="269" y="3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23" name="Freeform 253"/>
            <p:cNvSpPr>
              <a:spLocks/>
            </p:cNvSpPr>
            <p:nvPr/>
          </p:nvSpPr>
          <p:spPr bwMode="auto">
            <a:xfrm>
              <a:off x="4448" y="4116"/>
              <a:ext cx="1" cy="13"/>
            </a:xfrm>
            <a:custGeom>
              <a:avLst/>
              <a:gdLst>
                <a:gd name="T0" fmla="*/ 0 w 1"/>
                <a:gd name="T1" fmla="*/ 0 h 13"/>
                <a:gd name="T2" fmla="*/ 0 w 1"/>
                <a:gd name="T3" fmla="*/ 0 h 13"/>
                <a:gd name="T4" fmla="*/ 0 w 1"/>
                <a:gd name="T5" fmla="*/ 13 h 13"/>
                <a:gd name="T6" fmla="*/ 0 w 1"/>
                <a:gd name="T7" fmla="*/ 0 h 13"/>
                <a:gd name="T8" fmla="*/ 0 w 1"/>
                <a:gd name="T9" fmla="*/ 13 h 13"/>
                <a:gd name="T10" fmla="*/ 0 w 1"/>
                <a:gd name="T11" fmla="*/ 13 h 13"/>
                <a:gd name="T12" fmla="*/ 0 w 1"/>
                <a:gd name="T13" fmla="*/ 0 h 13"/>
                <a:gd name="T14" fmla="*/ 0 60000 65536"/>
                <a:gd name="T15" fmla="*/ 0 60000 65536"/>
                <a:gd name="T16" fmla="*/ 0 60000 65536"/>
                <a:gd name="T17" fmla="*/ 0 60000 65536"/>
                <a:gd name="T18" fmla="*/ 0 60000 65536"/>
                <a:gd name="T19" fmla="*/ 0 60000 65536"/>
                <a:gd name="T20" fmla="*/ 0 60000 65536"/>
                <a:gd name="T21" fmla="*/ 0 w 1"/>
                <a:gd name="T22" fmla="*/ 0 h 13"/>
                <a:gd name="T23" fmla="*/ 1 w 1"/>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3">
                  <a:moveTo>
                    <a:pt x="0" y="0"/>
                  </a:moveTo>
                  <a:lnTo>
                    <a:pt x="0" y="0"/>
                  </a:lnTo>
                  <a:lnTo>
                    <a:pt x="0" y="13"/>
                  </a:lnTo>
                  <a:lnTo>
                    <a:pt x="0" y="0"/>
                  </a:lnTo>
                  <a:lnTo>
                    <a:pt x="0" y="13"/>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24" name="Freeform 254"/>
            <p:cNvSpPr>
              <a:spLocks/>
            </p:cNvSpPr>
            <p:nvPr/>
          </p:nvSpPr>
          <p:spPr bwMode="auto">
            <a:xfrm>
              <a:off x="4077" y="4091"/>
              <a:ext cx="435" cy="51"/>
            </a:xfrm>
            <a:custGeom>
              <a:avLst/>
              <a:gdLst>
                <a:gd name="T0" fmla="*/ 128 w 435"/>
                <a:gd name="T1" fmla="*/ 0 h 51"/>
                <a:gd name="T2" fmla="*/ 0 w 435"/>
                <a:gd name="T3" fmla="*/ 38 h 51"/>
                <a:gd name="T4" fmla="*/ 346 w 435"/>
                <a:gd name="T5" fmla="*/ 51 h 51"/>
                <a:gd name="T6" fmla="*/ 435 w 435"/>
                <a:gd name="T7" fmla="*/ 13 h 51"/>
                <a:gd name="T8" fmla="*/ 128 w 435"/>
                <a:gd name="T9" fmla="*/ 0 h 51"/>
                <a:gd name="T10" fmla="*/ 0 60000 65536"/>
                <a:gd name="T11" fmla="*/ 0 60000 65536"/>
                <a:gd name="T12" fmla="*/ 0 60000 65536"/>
                <a:gd name="T13" fmla="*/ 0 60000 65536"/>
                <a:gd name="T14" fmla="*/ 0 60000 65536"/>
                <a:gd name="T15" fmla="*/ 0 w 435"/>
                <a:gd name="T16" fmla="*/ 0 h 51"/>
                <a:gd name="T17" fmla="*/ 435 w 435"/>
                <a:gd name="T18" fmla="*/ 51 h 51"/>
              </a:gdLst>
              <a:ahLst/>
              <a:cxnLst>
                <a:cxn ang="T10">
                  <a:pos x="T0" y="T1"/>
                </a:cxn>
                <a:cxn ang="T11">
                  <a:pos x="T2" y="T3"/>
                </a:cxn>
                <a:cxn ang="T12">
                  <a:pos x="T4" y="T5"/>
                </a:cxn>
                <a:cxn ang="T13">
                  <a:pos x="T6" y="T7"/>
                </a:cxn>
                <a:cxn ang="T14">
                  <a:pos x="T8" y="T9"/>
                </a:cxn>
              </a:cxnLst>
              <a:rect l="T15" t="T16" r="T17" b="T18"/>
              <a:pathLst>
                <a:path w="435" h="51">
                  <a:moveTo>
                    <a:pt x="128" y="0"/>
                  </a:moveTo>
                  <a:lnTo>
                    <a:pt x="0" y="38"/>
                  </a:lnTo>
                  <a:lnTo>
                    <a:pt x="346" y="51"/>
                  </a:lnTo>
                  <a:lnTo>
                    <a:pt x="435" y="13"/>
                  </a:lnTo>
                  <a:lnTo>
                    <a:pt x="128" y="0"/>
                  </a:lnTo>
                  <a:close/>
                </a:path>
              </a:pathLst>
            </a:custGeom>
            <a:blipFill dpi="0" rotWithShape="0">
              <a:blip r:embed="rId6" cstate="print"/>
              <a:srcRect/>
              <a:tile tx="0" ty="0" sx="100000" sy="100000" flip="none" algn="tl"/>
            </a:blipFill>
            <a:ln w="9525">
              <a:noFill/>
              <a:round/>
              <a:headEnd/>
              <a:tailEnd/>
            </a:ln>
          </p:spPr>
          <p:txBody>
            <a:bodyPr/>
            <a:lstStyle/>
            <a:p>
              <a:endParaRPr lang="en-US"/>
            </a:p>
          </p:txBody>
        </p:sp>
        <p:sp>
          <p:nvSpPr>
            <p:cNvPr id="183325" name="Freeform 255"/>
            <p:cNvSpPr>
              <a:spLocks/>
            </p:cNvSpPr>
            <p:nvPr/>
          </p:nvSpPr>
          <p:spPr bwMode="auto">
            <a:xfrm>
              <a:off x="4077" y="4091"/>
              <a:ext cx="435" cy="64"/>
            </a:xfrm>
            <a:custGeom>
              <a:avLst/>
              <a:gdLst>
                <a:gd name="T0" fmla="*/ 128 w 435"/>
                <a:gd name="T1" fmla="*/ 13 h 64"/>
                <a:gd name="T2" fmla="*/ 0 w 435"/>
                <a:gd name="T3" fmla="*/ 51 h 64"/>
                <a:gd name="T4" fmla="*/ 0 w 435"/>
                <a:gd name="T5" fmla="*/ 38 h 64"/>
                <a:gd name="T6" fmla="*/ 0 w 435"/>
                <a:gd name="T7" fmla="*/ 38 h 64"/>
                <a:gd name="T8" fmla="*/ 346 w 435"/>
                <a:gd name="T9" fmla="*/ 51 h 64"/>
                <a:gd name="T10" fmla="*/ 346 w 435"/>
                <a:gd name="T11" fmla="*/ 64 h 64"/>
                <a:gd name="T12" fmla="*/ 346 w 435"/>
                <a:gd name="T13" fmla="*/ 51 h 64"/>
                <a:gd name="T14" fmla="*/ 435 w 435"/>
                <a:gd name="T15" fmla="*/ 13 h 64"/>
                <a:gd name="T16" fmla="*/ 435 w 435"/>
                <a:gd name="T17" fmla="*/ 25 h 64"/>
                <a:gd name="T18" fmla="*/ 435 w 435"/>
                <a:gd name="T19" fmla="*/ 13 h 64"/>
                <a:gd name="T20" fmla="*/ 435 w 435"/>
                <a:gd name="T21" fmla="*/ 25 h 64"/>
                <a:gd name="T22" fmla="*/ 346 w 435"/>
                <a:gd name="T23" fmla="*/ 64 h 64"/>
                <a:gd name="T24" fmla="*/ 346 w 435"/>
                <a:gd name="T25" fmla="*/ 64 h 64"/>
                <a:gd name="T26" fmla="*/ 346 w 435"/>
                <a:gd name="T27" fmla="*/ 64 h 64"/>
                <a:gd name="T28" fmla="*/ 0 w 435"/>
                <a:gd name="T29" fmla="*/ 51 h 64"/>
                <a:gd name="T30" fmla="*/ 0 w 435"/>
                <a:gd name="T31" fmla="*/ 51 h 64"/>
                <a:gd name="T32" fmla="*/ 0 w 435"/>
                <a:gd name="T33" fmla="*/ 38 h 64"/>
                <a:gd name="T34" fmla="*/ 128 w 435"/>
                <a:gd name="T35" fmla="*/ 0 h 64"/>
                <a:gd name="T36" fmla="*/ 128 w 435"/>
                <a:gd name="T37" fmla="*/ 13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5"/>
                <a:gd name="T58" fmla="*/ 0 h 64"/>
                <a:gd name="T59" fmla="*/ 435 w 435"/>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5" h="64">
                  <a:moveTo>
                    <a:pt x="128" y="13"/>
                  </a:moveTo>
                  <a:lnTo>
                    <a:pt x="0" y="51"/>
                  </a:lnTo>
                  <a:lnTo>
                    <a:pt x="0" y="38"/>
                  </a:lnTo>
                  <a:lnTo>
                    <a:pt x="346" y="51"/>
                  </a:lnTo>
                  <a:lnTo>
                    <a:pt x="346" y="64"/>
                  </a:lnTo>
                  <a:lnTo>
                    <a:pt x="346" y="51"/>
                  </a:lnTo>
                  <a:lnTo>
                    <a:pt x="435" y="13"/>
                  </a:lnTo>
                  <a:lnTo>
                    <a:pt x="435" y="25"/>
                  </a:lnTo>
                  <a:lnTo>
                    <a:pt x="435" y="13"/>
                  </a:lnTo>
                  <a:lnTo>
                    <a:pt x="435" y="25"/>
                  </a:lnTo>
                  <a:lnTo>
                    <a:pt x="346" y="64"/>
                  </a:lnTo>
                  <a:lnTo>
                    <a:pt x="0" y="51"/>
                  </a:lnTo>
                  <a:lnTo>
                    <a:pt x="0" y="38"/>
                  </a:lnTo>
                  <a:lnTo>
                    <a:pt x="128" y="0"/>
                  </a:lnTo>
                  <a:lnTo>
                    <a:pt x="128"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26" name="Freeform 256"/>
            <p:cNvSpPr>
              <a:spLocks/>
            </p:cNvSpPr>
            <p:nvPr/>
          </p:nvSpPr>
          <p:spPr bwMode="auto">
            <a:xfrm>
              <a:off x="4205" y="4091"/>
              <a:ext cx="307" cy="25"/>
            </a:xfrm>
            <a:custGeom>
              <a:avLst/>
              <a:gdLst>
                <a:gd name="T0" fmla="*/ 307 w 307"/>
                <a:gd name="T1" fmla="*/ 25 h 25"/>
                <a:gd name="T2" fmla="*/ 0 w 307"/>
                <a:gd name="T3" fmla="*/ 13 h 25"/>
                <a:gd name="T4" fmla="*/ 0 w 307"/>
                <a:gd name="T5" fmla="*/ 0 h 25"/>
                <a:gd name="T6" fmla="*/ 0 w 307"/>
                <a:gd name="T7" fmla="*/ 0 h 25"/>
                <a:gd name="T8" fmla="*/ 0 w 307"/>
                <a:gd name="T9" fmla="*/ 0 h 25"/>
                <a:gd name="T10" fmla="*/ 307 w 307"/>
                <a:gd name="T11" fmla="*/ 13 h 25"/>
                <a:gd name="T12" fmla="*/ 307 w 307"/>
                <a:gd name="T13" fmla="*/ 25 h 25"/>
                <a:gd name="T14" fmla="*/ 0 60000 65536"/>
                <a:gd name="T15" fmla="*/ 0 60000 65536"/>
                <a:gd name="T16" fmla="*/ 0 60000 65536"/>
                <a:gd name="T17" fmla="*/ 0 60000 65536"/>
                <a:gd name="T18" fmla="*/ 0 60000 65536"/>
                <a:gd name="T19" fmla="*/ 0 60000 65536"/>
                <a:gd name="T20" fmla="*/ 0 60000 65536"/>
                <a:gd name="T21" fmla="*/ 0 w 307"/>
                <a:gd name="T22" fmla="*/ 0 h 25"/>
                <a:gd name="T23" fmla="*/ 307 w 30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7" h="25">
                  <a:moveTo>
                    <a:pt x="307" y="25"/>
                  </a:moveTo>
                  <a:lnTo>
                    <a:pt x="0" y="13"/>
                  </a:lnTo>
                  <a:lnTo>
                    <a:pt x="0" y="0"/>
                  </a:lnTo>
                  <a:lnTo>
                    <a:pt x="307" y="13"/>
                  </a:lnTo>
                  <a:lnTo>
                    <a:pt x="307" y="2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27" name="Freeform 257"/>
            <p:cNvSpPr>
              <a:spLocks/>
            </p:cNvSpPr>
            <p:nvPr/>
          </p:nvSpPr>
          <p:spPr bwMode="auto">
            <a:xfrm>
              <a:off x="4192" y="4104"/>
              <a:ext cx="244" cy="25"/>
            </a:xfrm>
            <a:custGeom>
              <a:avLst/>
              <a:gdLst>
                <a:gd name="T0" fmla="*/ 244 w 244"/>
                <a:gd name="T1" fmla="*/ 12 h 25"/>
                <a:gd name="T2" fmla="*/ 205 w 244"/>
                <a:gd name="T3" fmla="*/ 25 h 25"/>
                <a:gd name="T4" fmla="*/ 115 w 244"/>
                <a:gd name="T5" fmla="*/ 25 h 25"/>
                <a:gd name="T6" fmla="*/ 26 w 244"/>
                <a:gd name="T7" fmla="*/ 12 h 25"/>
                <a:gd name="T8" fmla="*/ 0 w 244"/>
                <a:gd name="T9" fmla="*/ 0 h 25"/>
                <a:gd name="T10" fmla="*/ 64 w 244"/>
                <a:gd name="T11" fmla="*/ 0 h 25"/>
                <a:gd name="T12" fmla="*/ 115 w 244"/>
                <a:gd name="T13" fmla="*/ 0 h 25"/>
                <a:gd name="T14" fmla="*/ 179 w 244"/>
                <a:gd name="T15" fmla="*/ 0 h 25"/>
                <a:gd name="T16" fmla="*/ 244 w 244"/>
                <a:gd name="T17" fmla="*/ 12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4"/>
                <a:gd name="T28" fmla="*/ 0 h 25"/>
                <a:gd name="T29" fmla="*/ 244 w 244"/>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4" h="25">
                  <a:moveTo>
                    <a:pt x="244" y="12"/>
                  </a:moveTo>
                  <a:lnTo>
                    <a:pt x="205" y="25"/>
                  </a:lnTo>
                  <a:lnTo>
                    <a:pt x="115" y="25"/>
                  </a:lnTo>
                  <a:lnTo>
                    <a:pt x="26" y="12"/>
                  </a:lnTo>
                  <a:lnTo>
                    <a:pt x="0" y="0"/>
                  </a:lnTo>
                  <a:lnTo>
                    <a:pt x="64" y="0"/>
                  </a:lnTo>
                  <a:lnTo>
                    <a:pt x="115" y="0"/>
                  </a:lnTo>
                  <a:lnTo>
                    <a:pt x="179" y="0"/>
                  </a:lnTo>
                  <a:lnTo>
                    <a:pt x="244"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83328" name="Freeform 258"/>
            <p:cNvSpPr>
              <a:spLocks/>
            </p:cNvSpPr>
            <p:nvPr/>
          </p:nvSpPr>
          <p:spPr bwMode="auto">
            <a:xfrm>
              <a:off x="4307" y="4116"/>
              <a:ext cx="129" cy="26"/>
            </a:xfrm>
            <a:custGeom>
              <a:avLst/>
              <a:gdLst>
                <a:gd name="T0" fmla="*/ 129 w 129"/>
                <a:gd name="T1" fmla="*/ 13 h 26"/>
                <a:gd name="T2" fmla="*/ 90 w 129"/>
                <a:gd name="T3" fmla="*/ 26 h 26"/>
                <a:gd name="T4" fmla="*/ 90 w 129"/>
                <a:gd name="T5" fmla="*/ 26 h 26"/>
                <a:gd name="T6" fmla="*/ 90 w 129"/>
                <a:gd name="T7" fmla="*/ 26 h 26"/>
                <a:gd name="T8" fmla="*/ 0 w 129"/>
                <a:gd name="T9" fmla="*/ 26 h 26"/>
                <a:gd name="T10" fmla="*/ 0 w 129"/>
                <a:gd name="T11" fmla="*/ 26 h 26"/>
                <a:gd name="T12" fmla="*/ 0 w 129"/>
                <a:gd name="T13" fmla="*/ 13 h 26"/>
                <a:gd name="T14" fmla="*/ 0 w 129"/>
                <a:gd name="T15" fmla="*/ 13 h 26"/>
                <a:gd name="T16" fmla="*/ 90 w 129"/>
                <a:gd name="T17" fmla="*/ 13 h 26"/>
                <a:gd name="T18" fmla="*/ 90 w 129"/>
                <a:gd name="T19" fmla="*/ 13 h 26"/>
                <a:gd name="T20" fmla="*/ 90 w 129"/>
                <a:gd name="T21" fmla="*/ 13 h 26"/>
                <a:gd name="T22" fmla="*/ 129 w 129"/>
                <a:gd name="T23" fmla="*/ 0 h 26"/>
                <a:gd name="T24" fmla="*/ 129 w 129"/>
                <a:gd name="T25" fmla="*/ 13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9"/>
                <a:gd name="T40" fmla="*/ 0 h 26"/>
                <a:gd name="T41" fmla="*/ 129 w 129"/>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9" h="26">
                  <a:moveTo>
                    <a:pt x="129" y="13"/>
                  </a:moveTo>
                  <a:lnTo>
                    <a:pt x="90" y="26"/>
                  </a:lnTo>
                  <a:lnTo>
                    <a:pt x="0" y="26"/>
                  </a:lnTo>
                  <a:lnTo>
                    <a:pt x="0" y="13"/>
                  </a:lnTo>
                  <a:lnTo>
                    <a:pt x="90" y="13"/>
                  </a:lnTo>
                  <a:lnTo>
                    <a:pt x="129" y="0"/>
                  </a:lnTo>
                  <a:lnTo>
                    <a:pt x="129"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29" name="Freeform 259"/>
            <p:cNvSpPr>
              <a:spLocks/>
            </p:cNvSpPr>
            <p:nvPr/>
          </p:nvSpPr>
          <p:spPr bwMode="auto">
            <a:xfrm>
              <a:off x="4218" y="4116"/>
              <a:ext cx="89" cy="26"/>
            </a:xfrm>
            <a:custGeom>
              <a:avLst/>
              <a:gdLst>
                <a:gd name="T0" fmla="*/ 89 w 89"/>
                <a:gd name="T1" fmla="*/ 26 h 26"/>
                <a:gd name="T2" fmla="*/ 0 w 89"/>
                <a:gd name="T3" fmla="*/ 13 h 26"/>
                <a:gd name="T4" fmla="*/ 0 w 89"/>
                <a:gd name="T5" fmla="*/ 13 h 26"/>
                <a:gd name="T6" fmla="*/ 0 w 89"/>
                <a:gd name="T7" fmla="*/ 0 h 26"/>
                <a:gd name="T8" fmla="*/ 0 w 89"/>
                <a:gd name="T9" fmla="*/ 0 h 26"/>
                <a:gd name="T10" fmla="*/ 89 w 89"/>
                <a:gd name="T11" fmla="*/ 13 h 26"/>
                <a:gd name="T12" fmla="*/ 89 w 89"/>
                <a:gd name="T13" fmla="*/ 26 h 26"/>
                <a:gd name="T14" fmla="*/ 0 60000 65536"/>
                <a:gd name="T15" fmla="*/ 0 60000 65536"/>
                <a:gd name="T16" fmla="*/ 0 60000 65536"/>
                <a:gd name="T17" fmla="*/ 0 60000 65536"/>
                <a:gd name="T18" fmla="*/ 0 60000 65536"/>
                <a:gd name="T19" fmla="*/ 0 60000 65536"/>
                <a:gd name="T20" fmla="*/ 0 60000 65536"/>
                <a:gd name="T21" fmla="*/ 0 w 89"/>
                <a:gd name="T22" fmla="*/ 0 h 26"/>
                <a:gd name="T23" fmla="*/ 89 w 8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9" h="26">
                  <a:moveTo>
                    <a:pt x="89" y="26"/>
                  </a:moveTo>
                  <a:lnTo>
                    <a:pt x="0" y="13"/>
                  </a:lnTo>
                  <a:lnTo>
                    <a:pt x="0" y="0"/>
                  </a:lnTo>
                  <a:lnTo>
                    <a:pt x="89" y="13"/>
                  </a:lnTo>
                  <a:lnTo>
                    <a:pt x="89" y="2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30" name="Freeform 260"/>
            <p:cNvSpPr>
              <a:spLocks/>
            </p:cNvSpPr>
            <p:nvPr/>
          </p:nvSpPr>
          <p:spPr bwMode="auto">
            <a:xfrm>
              <a:off x="4192" y="4104"/>
              <a:ext cx="26" cy="25"/>
            </a:xfrm>
            <a:custGeom>
              <a:avLst/>
              <a:gdLst>
                <a:gd name="T0" fmla="*/ 26 w 26"/>
                <a:gd name="T1" fmla="*/ 25 h 25"/>
                <a:gd name="T2" fmla="*/ 26 w 26"/>
                <a:gd name="T3" fmla="*/ 12 h 25"/>
                <a:gd name="T4" fmla="*/ 0 w 26"/>
                <a:gd name="T5" fmla="*/ 0 h 25"/>
                <a:gd name="T6" fmla="*/ 0 w 26"/>
                <a:gd name="T7" fmla="*/ 12 h 25"/>
                <a:gd name="T8" fmla="*/ 26 w 26"/>
                <a:gd name="T9" fmla="*/ 25 h 25"/>
                <a:gd name="T10" fmla="*/ 0 60000 65536"/>
                <a:gd name="T11" fmla="*/ 0 60000 65536"/>
                <a:gd name="T12" fmla="*/ 0 60000 65536"/>
                <a:gd name="T13" fmla="*/ 0 60000 65536"/>
                <a:gd name="T14" fmla="*/ 0 60000 65536"/>
                <a:gd name="T15" fmla="*/ 0 w 26"/>
                <a:gd name="T16" fmla="*/ 0 h 25"/>
                <a:gd name="T17" fmla="*/ 26 w 26"/>
                <a:gd name="T18" fmla="*/ 25 h 25"/>
              </a:gdLst>
              <a:ahLst/>
              <a:cxnLst>
                <a:cxn ang="T10">
                  <a:pos x="T0" y="T1"/>
                </a:cxn>
                <a:cxn ang="T11">
                  <a:pos x="T2" y="T3"/>
                </a:cxn>
                <a:cxn ang="T12">
                  <a:pos x="T4" y="T5"/>
                </a:cxn>
                <a:cxn ang="T13">
                  <a:pos x="T6" y="T7"/>
                </a:cxn>
                <a:cxn ang="T14">
                  <a:pos x="T8" y="T9"/>
                </a:cxn>
              </a:cxnLst>
              <a:rect l="T15" t="T16" r="T17" b="T18"/>
              <a:pathLst>
                <a:path w="26" h="25">
                  <a:moveTo>
                    <a:pt x="26" y="25"/>
                  </a:moveTo>
                  <a:lnTo>
                    <a:pt x="26" y="12"/>
                  </a:lnTo>
                  <a:lnTo>
                    <a:pt x="0" y="0"/>
                  </a:lnTo>
                  <a:lnTo>
                    <a:pt x="0" y="12"/>
                  </a:lnTo>
                  <a:lnTo>
                    <a:pt x="26" y="2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31" name="Freeform 261"/>
            <p:cNvSpPr>
              <a:spLocks/>
            </p:cNvSpPr>
            <p:nvPr/>
          </p:nvSpPr>
          <p:spPr bwMode="auto">
            <a:xfrm>
              <a:off x="4192" y="4078"/>
              <a:ext cx="231" cy="38"/>
            </a:xfrm>
            <a:custGeom>
              <a:avLst/>
              <a:gdLst>
                <a:gd name="T0" fmla="*/ 231 w 231"/>
                <a:gd name="T1" fmla="*/ 26 h 38"/>
                <a:gd name="T2" fmla="*/ 205 w 231"/>
                <a:gd name="T3" fmla="*/ 13 h 38"/>
                <a:gd name="T4" fmla="*/ 115 w 231"/>
                <a:gd name="T5" fmla="*/ 0 h 38"/>
                <a:gd name="T6" fmla="*/ 39 w 231"/>
                <a:gd name="T7" fmla="*/ 13 h 38"/>
                <a:gd name="T8" fmla="*/ 0 w 231"/>
                <a:gd name="T9" fmla="*/ 26 h 38"/>
                <a:gd name="T10" fmla="*/ 39 w 231"/>
                <a:gd name="T11" fmla="*/ 38 h 38"/>
                <a:gd name="T12" fmla="*/ 115 w 231"/>
                <a:gd name="T13" fmla="*/ 38 h 38"/>
                <a:gd name="T14" fmla="*/ 205 w 231"/>
                <a:gd name="T15" fmla="*/ 38 h 38"/>
                <a:gd name="T16" fmla="*/ 231 w 231"/>
                <a:gd name="T17" fmla="*/ 26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1"/>
                <a:gd name="T28" fmla="*/ 0 h 38"/>
                <a:gd name="T29" fmla="*/ 231 w 231"/>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1" h="38">
                  <a:moveTo>
                    <a:pt x="231" y="26"/>
                  </a:moveTo>
                  <a:lnTo>
                    <a:pt x="205" y="13"/>
                  </a:lnTo>
                  <a:lnTo>
                    <a:pt x="115" y="0"/>
                  </a:lnTo>
                  <a:lnTo>
                    <a:pt x="39" y="13"/>
                  </a:lnTo>
                  <a:lnTo>
                    <a:pt x="0" y="26"/>
                  </a:lnTo>
                  <a:lnTo>
                    <a:pt x="39" y="38"/>
                  </a:lnTo>
                  <a:lnTo>
                    <a:pt x="115" y="38"/>
                  </a:lnTo>
                  <a:lnTo>
                    <a:pt x="205" y="38"/>
                  </a:lnTo>
                  <a:lnTo>
                    <a:pt x="231" y="26"/>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83332" name="Freeform 262"/>
            <p:cNvSpPr>
              <a:spLocks/>
            </p:cNvSpPr>
            <p:nvPr/>
          </p:nvSpPr>
          <p:spPr bwMode="auto">
            <a:xfrm>
              <a:off x="4192" y="4078"/>
              <a:ext cx="231" cy="51"/>
            </a:xfrm>
            <a:custGeom>
              <a:avLst/>
              <a:gdLst>
                <a:gd name="T0" fmla="*/ 231 w 231"/>
                <a:gd name="T1" fmla="*/ 38 h 51"/>
                <a:gd name="T2" fmla="*/ 205 w 231"/>
                <a:gd name="T3" fmla="*/ 26 h 51"/>
                <a:gd name="T4" fmla="*/ 205 w 231"/>
                <a:gd name="T5" fmla="*/ 26 h 51"/>
                <a:gd name="T6" fmla="*/ 205 w 231"/>
                <a:gd name="T7" fmla="*/ 26 h 51"/>
                <a:gd name="T8" fmla="*/ 115 w 231"/>
                <a:gd name="T9" fmla="*/ 13 h 51"/>
                <a:gd name="T10" fmla="*/ 115 w 231"/>
                <a:gd name="T11" fmla="*/ 13 h 51"/>
                <a:gd name="T12" fmla="*/ 115 w 231"/>
                <a:gd name="T13" fmla="*/ 13 h 51"/>
                <a:gd name="T14" fmla="*/ 39 w 231"/>
                <a:gd name="T15" fmla="*/ 26 h 51"/>
                <a:gd name="T16" fmla="*/ 39 w 231"/>
                <a:gd name="T17" fmla="*/ 26 h 51"/>
                <a:gd name="T18" fmla="*/ 39 w 231"/>
                <a:gd name="T19" fmla="*/ 26 h 51"/>
                <a:gd name="T20" fmla="*/ 0 w 231"/>
                <a:gd name="T21" fmla="*/ 38 h 51"/>
                <a:gd name="T22" fmla="*/ 0 w 231"/>
                <a:gd name="T23" fmla="*/ 26 h 51"/>
                <a:gd name="T24" fmla="*/ 0 w 231"/>
                <a:gd name="T25" fmla="*/ 26 h 51"/>
                <a:gd name="T26" fmla="*/ 39 w 231"/>
                <a:gd name="T27" fmla="*/ 38 h 51"/>
                <a:gd name="T28" fmla="*/ 39 w 231"/>
                <a:gd name="T29" fmla="*/ 38 h 51"/>
                <a:gd name="T30" fmla="*/ 39 w 231"/>
                <a:gd name="T31" fmla="*/ 38 h 51"/>
                <a:gd name="T32" fmla="*/ 115 w 231"/>
                <a:gd name="T33" fmla="*/ 38 h 51"/>
                <a:gd name="T34" fmla="*/ 115 w 231"/>
                <a:gd name="T35" fmla="*/ 38 h 51"/>
                <a:gd name="T36" fmla="*/ 115 w 231"/>
                <a:gd name="T37" fmla="*/ 38 h 51"/>
                <a:gd name="T38" fmla="*/ 205 w 231"/>
                <a:gd name="T39" fmla="*/ 38 h 51"/>
                <a:gd name="T40" fmla="*/ 205 w 231"/>
                <a:gd name="T41" fmla="*/ 38 h 51"/>
                <a:gd name="T42" fmla="*/ 205 w 231"/>
                <a:gd name="T43" fmla="*/ 38 h 51"/>
                <a:gd name="T44" fmla="*/ 231 w 231"/>
                <a:gd name="T45" fmla="*/ 26 h 51"/>
                <a:gd name="T46" fmla="*/ 231 w 231"/>
                <a:gd name="T47" fmla="*/ 26 h 51"/>
                <a:gd name="T48" fmla="*/ 231 w 231"/>
                <a:gd name="T49" fmla="*/ 38 h 51"/>
                <a:gd name="T50" fmla="*/ 231 w 231"/>
                <a:gd name="T51" fmla="*/ 38 h 51"/>
                <a:gd name="T52" fmla="*/ 205 w 231"/>
                <a:gd name="T53" fmla="*/ 51 h 51"/>
                <a:gd name="T54" fmla="*/ 205 w 231"/>
                <a:gd name="T55" fmla="*/ 51 h 51"/>
                <a:gd name="T56" fmla="*/ 205 w 231"/>
                <a:gd name="T57" fmla="*/ 51 h 51"/>
                <a:gd name="T58" fmla="*/ 115 w 231"/>
                <a:gd name="T59" fmla="*/ 51 h 51"/>
                <a:gd name="T60" fmla="*/ 115 w 231"/>
                <a:gd name="T61" fmla="*/ 51 h 51"/>
                <a:gd name="T62" fmla="*/ 115 w 231"/>
                <a:gd name="T63" fmla="*/ 51 h 51"/>
                <a:gd name="T64" fmla="*/ 39 w 231"/>
                <a:gd name="T65" fmla="*/ 51 h 51"/>
                <a:gd name="T66" fmla="*/ 39 w 231"/>
                <a:gd name="T67" fmla="*/ 51 h 51"/>
                <a:gd name="T68" fmla="*/ 39 w 231"/>
                <a:gd name="T69" fmla="*/ 51 h 51"/>
                <a:gd name="T70" fmla="*/ 0 w 231"/>
                <a:gd name="T71" fmla="*/ 38 h 51"/>
                <a:gd name="T72" fmla="*/ 0 w 231"/>
                <a:gd name="T73" fmla="*/ 38 h 51"/>
                <a:gd name="T74" fmla="*/ 0 w 231"/>
                <a:gd name="T75" fmla="*/ 26 h 51"/>
                <a:gd name="T76" fmla="*/ 39 w 231"/>
                <a:gd name="T77" fmla="*/ 13 h 51"/>
                <a:gd name="T78" fmla="*/ 39 w 231"/>
                <a:gd name="T79" fmla="*/ 13 h 51"/>
                <a:gd name="T80" fmla="*/ 39 w 231"/>
                <a:gd name="T81" fmla="*/ 13 h 51"/>
                <a:gd name="T82" fmla="*/ 115 w 231"/>
                <a:gd name="T83" fmla="*/ 0 h 51"/>
                <a:gd name="T84" fmla="*/ 115 w 231"/>
                <a:gd name="T85" fmla="*/ 0 h 51"/>
                <a:gd name="T86" fmla="*/ 115 w 231"/>
                <a:gd name="T87" fmla="*/ 0 h 51"/>
                <a:gd name="T88" fmla="*/ 205 w 231"/>
                <a:gd name="T89" fmla="*/ 13 h 51"/>
                <a:gd name="T90" fmla="*/ 205 w 231"/>
                <a:gd name="T91" fmla="*/ 13 h 51"/>
                <a:gd name="T92" fmla="*/ 205 w 231"/>
                <a:gd name="T93" fmla="*/ 13 h 51"/>
                <a:gd name="T94" fmla="*/ 231 w 231"/>
                <a:gd name="T95" fmla="*/ 26 h 51"/>
                <a:gd name="T96" fmla="*/ 231 w 231"/>
                <a:gd name="T97" fmla="*/ 38 h 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1"/>
                <a:gd name="T148" fmla="*/ 0 h 51"/>
                <a:gd name="T149" fmla="*/ 231 w 231"/>
                <a:gd name="T150" fmla="*/ 51 h 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1" h="51">
                  <a:moveTo>
                    <a:pt x="231" y="38"/>
                  </a:moveTo>
                  <a:lnTo>
                    <a:pt x="205" y="26"/>
                  </a:lnTo>
                  <a:lnTo>
                    <a:pt x="115" y="13"/>
                  </a:lnTo>
                  <a:lnTo>
                    <a:pt x="39" y="26"/>
                  </a:lnTo>
                  <a:lnTo>
                    <a:pt x="0" y="38"/>
                  </a:lnTo>
                  <a:lnTo>
                    <a:pt x="0" y="26"/>
                  </a:lnTo>
                  <a:lnTo>
                    <a:pt x="39" y="38"/>
                  </a:lnTo>
                  <a:lnTo>
                    <a:pt x="115" y="38"/>
                  </a:lnTo>
                  <a:lnTo>
                    <a:pt x="205" y="38"/>
                  </a:lnTo>
                  <a:lnTo>
                    <a:pt x="231" y="26"/>
                  </a:lnTo>
                  <a:lnTo>
                    <a:pt x="231" y="38"/>
                  </a:lnTo>
                  <a:lnTo>
                    <a:pt x="205" y="51"/>
                  </a:lnTo>
                  <a:lnTo>
                    <a:pt x="115" y="51"/>
                  </a:lnTo>
                  <a:lnTo>
                    <a:pt x="39" y="51"/>
                  </a:lnTo>
                  <a:lnTo>
                    <a:pt x="0" y="38"/>
                  </a:lnTo>
                  <a:lnTo>
                    <a:pt x="0" y="26"/>
                  </a:lnTo>
                  <a:lnTo>
                    <a:pt x="39" y="13"/>
                  </a:lnTo>
                  <a:lnTo>
                    <a:pt x="115" y="0"/>
                  </a:lnTo>
                  <a:lnTo>
                    <a:pt x="205" y="13"/>
                  </a:lnTo>
                  <a:lnTo>
                    <a:pt x="231" y="26"/>
                  </a:lnTo>
                  <a:lnTo>
                    <a:pt x="231" y="3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33" name="Freeform 263"/>
            <p:cNvSpPr>
              <a:spLocks/>
            </p:cNvSpPr>
            <p:nvPr/>
          </p:nvSpPr>
          <p:spPr bwMode="auto">
            <a:xfrm>
              <a:off x="4423" y="4104"/>
              <a:ext cx="1" cy="12"/>
            </a:xfrm>
            <a:custGeom>
              <a:avLst/>
              <a:gdLst>
                <a:gd name="T0" fmla="*/ 0 w 1"/>
                <a:gd name="T1" fmla="*/ 0 h 12"/>
                <a:gd name="T2" fmla="*/ 0 w 1"/>
                <a:gd name="T3" fmla="*/ 0 h 12"/>
                <a:gd name="T4" fmla="*/ 0 w 1"/>
                <a:gd name="T5" fmla="*/ 12 h 12"/>
                <a:gd name="T6" fmla="*/ 0 w 1"/>
                <a:gd name="T7" fmla="*/ 0 h 12"/>
                <a:gd name="T8" fmla="*/ 0 w 1"/>
                <a:gd name="T9" fmla="*/ 12 h 12"/>
                <a:gd name="T10" fmla="*/ 0 w 1"/>
                <a:gd name="T11" fmla="*/ 12 h 12"/>
                <a:gd name="T12" fmla="*/ 0 w 1"/>
                <a:gd name="T13" fmla="*/ 0 h 12"/>
                <a:gd name="T14" fmla="*/ 0 60000 65536"/>
                <a:gd name="T15" fmla="*/ 0 60000 65536"/>
                <a:gd name="T16" fmla="*/ 0 60000 65536"/>
                <a:gd name="T17" fmla="*/ 0 60000 65536"/>
                <a:gd name="T18" fmla="*/ 0 60000 65536"/>
                <a:gd name="T19" fmla="*/ 0 60000 65536"/>
                <a:gd name="T20" fmla="*/ 0 60000 65536"/>
                <a:gd name="T21" fmla="*/ 0 w 1"/>
                <a:gd name="T22" fmla="*/ 0 h 12"/>
                <a:gd name="T23" fmla="*/ 1 w 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2">
                  <a:moveTo>
                    <a:pt x="0" y="0"/>
                  </a:moveTo>
                  <a:lnTo>
                    <a:pt x="0" y="0"/>
                  </a:lnTo>
                  <a:lnTo>
                    <a:pt x="0" y="12"/>
                  </a:lnTo>
                  <a:lnTo>
                    <a:pt x="0" y="0"/>
                  </a:lnTo>
                  <a:lnTo>
                    <a:pt x="0" y="12"/>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34" name="Freeform 264"/>
            <p:cNvSpPr>
              <a:spLocks/>
            </p:cNvSpPr>
            <p:nvPr/>
          </p:nvSpPr>
          <p:spPr bwMode="auto">
            <a:xfrm>
              <a:off x="4346" y="4116"/>
              <a:ext cx="13" cy="1"/>
            </a:xfrm>
            <a:custGeom>
              <a:avLst/>
              <a:gdLst>
                <a:gd name="T0" fmla="*/ 13 w 13"/>
                <a:gd name="T1" fmla="*/ 0 h 1"/>
                <a:gd name="T2" fmla="*/ 0 w 13"/>
                <a:gd name="T3" fmla="*/ 0 h 1"/>
                <a:gd name="T4" fmla="*/ 0 w 13"/>
                <a:gd name="T5" fmla="*/ 0 h 1"/>
                <a:gd name="T6" fmla="*/ 0 w 13"/>
                <a:gd name="T7" fmla="*/ 0 h 1"/>
                <a:gd name="T8" fmla="*/ 13 w 13"/>
                <a:gd name="T9" fmla="*/ 0 h 1"/>
                <a:gd name="T10" fmla="*/ 13 w 13"/>
                <a:gd name="T11" fmla="*/ 0 h 1"/>
                <a:gd name="T12" fmla="*/ 13 w 13"/>
                <a:gd name="T13" fmla="*/ 0 h 1"/>
                <a:gd name="T14" fmla="*/ 0 60000 65536"/>
                <a:gd name="T15" fmla="*/ 0 60000 65536"/>
                <a:gd name="T16" fmla="*/ 0 60000 65536"/>
                <a:gd name="T17" fmla="*/ 0 60000 65536"/>
                <a:gd name="T18" fmla="*/ 0 60000 65536"/>
                <a:gd name="T19" fmla="*/ 0 60000 65536"/>
                <a:gd name="T20" fmla="*/ 0 60000 65536"/>
                <a:gd name="T21" fmla="*/ 0 w 13"/>
                <a:gd name="T22" fmla="*/ 0 h 1"/>
                <a:gd name="T23" fmla="*/ 13 w 13"/>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
                  <a:moveTo>
                    <a:pt x="13" y="0"/>
                  </a:moveTo>
                  <a:lnTo>
                    <a:pt x="0" y="0"/>
                  </a:lnTo>
                  <a:lnTo>
                    <a:pt x="13"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83335" name="Freeform 265"/>
            <p:cNvSpPr>
              <a:spLocks/>
            </p:cNvSpPr>
            <p:nvPr/>
          </p:nvSpPr>
          <p:spPr bwMode="auto">
            <a:xfrm>
              <a:off x="4346" y="4116"/>
              <a:ext cx="13" cy="13"/>
            </a:xfrm>
            <a:custGeom>
              <a:avLst/>
              <a:gdLst>
                <a:gd name="T0" fmla="*/ 13 w 13"/>
                <a:gd name="T1" fmla="*/ 13 h 13"/>
                <a:gd name="T2" fmla="*/ 13 w 13"/>
                <a:gd name="T3" fmla="*/ 0 h 13"/>
                <a:gd name="T4" fmla="*/ 0 w 13"/>
                <a:gd name="T5" fmla="*/ 0 h 13"/>
                <a:gd name="T6" fmla="*/ 0 w 13"/>
                <a:gd name="T7" fmla="*/ 0 h 13"/>
                <a:gd name="T8" fmla="*/ 0 w 13"/>
                <a:gd name="T9" fmla="*/ 13 h 13"/>
                <a:gd name="T10" fmla="*/ 0 w 13"/>
                <a:gd name="T11" fmla="*/ 13 h 13"/>
                <a:gd name="T12" fmla="*/ 13 w 13"/>
                <a:gd name="T13" fmla="*/ 13 h 13"/>
                <a:gd name="T14" fmla="*/ 0 60000 65536"/>
                <a:gd name="T15" fmla="*/ 0 60000 65536"/>
                <a:gd name="T16" fmla="*/ 0 60000 65536"/>
                <a:gd name="T17" fmla="*/ 0 60000 65536"/>
                <a:gd name="T18" fmla="*/ 0 60000 65536"/>
                <a:gd name="T19" fmla="*/ 0 60000 65536"/>
                <a:gd name="T20" fmla="*/ 0 60000 65536"/>
                <a:gd name="T21" fmla="*/ 0 w 13"/>
                <a:gd name="T22" fmla="*/ 0 h 13"/>
                <a:gd name="T23" fmla="*/ 13 w 13"/>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3">
                  <a:moveTo>
                    <a:pt x="13" y="13"/>
                  </a:moveTo>
                  <a:lnTo>
                    <a:pt x="13" y="0"/>
                  </a:lnTo>
                  <a:lnTo>
                    <a:pt x="0" y="0"/>
                  </a:lnTo>
                  <a:lnTo>
                    <a:pt x="0" y="13"/>
                  </a:lnTo>
                  <a:lnTo>
                    <a:pt x="13"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36" name="Freeform 266"/>
            <p:cNvSpPr>
              <a:spLocks/>
            </p:cNvSpPr>
            <p:nvPr/>
          </p:nvSpPr>
          <p:spPr bwMode="auto">
            <a:xfrm>
              <a:off x="4500" y="3835"/>
              <a:ext cx="51" cy="230"/>
            </a:xfrm>
            <a:custGeom>
              <a:avLst/>
              <a:gdLst>
                <a:gd name="T0" fmla="*/ 51 w 51"/>
                <a:gd name="T1" fmla="*/ 13 h 230"/>
                <a:gd name="T2" fmla="*/ 0 w 51"/>
                <a:gd name="T3" fmla="*/ 0 h 230"/>
                <a:gd name="T4" fmla="*/ 0 w 51"/>
                <a:gd name="T5" fmla="*/ 230 h 230"/>
                <a:gd name="T6" fmla="*/ 51 w 51"/>
                <a:gd name="T7" fmla="*/ 205 h 230"/>
                <a:gd name="T8" fmla="*/ 51 w 51"/>
                <a:gd name="T9" fmla="*/ 13 h 230"/>
                <a:gd name="T10" fmla="*/ 0 60000 65536"/>
                <a:gd name="T11" fmla="*/ 0 60000 65536"/>
                <a:gd name="T12" fmla="*/ 0 60000 65536"/>
                <a:gd name="T13" fmla="*/ 0 60000 65536"/>
                <a:gd name="T14" fmla="*/ 0 60000 65536"/>
                <a:gd name="T15" fmla="*/ 0 w 51"/>
                <a:gd name="T16" fmla="*/ 0 h 230"/>
                <a:gd name="T17" fmla="*/ 51 w 51"/>
                <a:gd name="T18" fmla="*/ 230 h 230"/>
              </a:gdLst>
              <a:ahLst/>
              <a:cxnLst>
                <a:cxn ang="T10">
                  <a:pos x="T0" y="T1"/>
                </a:cxn>
                <a:cxn ang="T11">
                  <a:pos x="T2" y="T3"/>
                </a:cxn>
                <a:cxn ang="T12">
                  <a:pos x="T4" y="T5"/>
                </a:cxn>
                <a:cxn ang="T13">
                  <a:pos x="T6" y="T7"/>
                </a:cxn>
                <a:cxn ang="T14">
                  <a:pos x="T8" y="T9"/>
                </a:cxn>
              </a:cxnLst>
              <a:rect l="T15" t="T16" r="T17" b="T18"/>
              <a:pathLst>
                <a:path w="51" h="230">
                  <a:moveTo>
                    <a:pt x="51" y="13"/>
                  </a:moveTo>
                  <a:lnTo>
                    <a:pt x="0" y="0"/>
                  </a:lnTo>
                  <a:lnTo>
                    <a:pt x="0" y="230"/>
                  </a:lnTo>
                  <a:lnTo>
                    <a:pt x="51" y="205"/>
                  </a:lnTo>
                  <a:lnTo>
                    <a:pt x="51" y="13"/>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183337" name="Freeform 267"/>
            <p:cNvSpPr>
              <a:spLocks/>
            </p:cNvSpPr>
            <p:nvPr/>
          </p:nvSpPr>
          <p:spPr bwMode="auto">
            <a:xfrm>
              <a:off x="4500" y="3835"/>
              <a:ext cx="64" cy="243"/>
            </a:xfrm>
            <a:custGeom>
              <a:avLst/>
              <a:gdLst>
                <a:gd name="T0" fmla="*/ 51 w 64"/>
                <a:gd name="T1" fmla="*/ 26 h 243"/>
                <a:gd name="T2" fmla="*/ 0 w 64"/>
                <a:gd name="T3" fmla="*/ 13 h 243"/>
                <a:gd name="T4" fmla="*/ 0 w 64"/>
                <a:gd name="T5" fmla="*/ 0 h 243"/>
                <a:gd name="T6" fmla="*/ 12 w 64"/>
                <a:gd name="T7" fmla="*/ 0 h 243"/>
                <a:gd name="T8" fmla="*/ 12 w 64"/>
                <a:gd name="T9" fmla="*/ 230 h 243"/>
                <a:gd name="T10" fmla="*/ 0 w 64"/>
                <a:gd name="T11" fmla="*/ 243 h 243"/>
                <a:gd name="T12" fmla="*/ 0 w 64"/>
                <a:gd name="T13" fmla="*/ 230 h 243"/>
                <a:gd name="T14" fmla="*/ 51 w 64"/>
                <a:gd name="T15" fmla="*/ 205 h 243"/>
                <a:gd name="T16" fmla="*/ 64 w 64"/>
                <a:gd name="T17" fmla="*/ 205 h 243"/>
                <a:gd name="T18" fmla="*/ 64 w 64"/>
                <a:gd name="T19" fmla="*/ 205 h 243"/>
                <a:gd name="T20" fmla="*/ 51 w 64"/>
                <a:gd name="T21" fmla="*/ 218 h 243"/>
                <a:gd name="T22" fmla="*/ 0 w 64"/>
                <a:gd name="T23" fmla="*/ 243 h 243"/>
                <a:gd name="T24" fmla="*/ 0 w 64"/>
                <a:gd name="T25" fmla="*/ 243 h 243"/>
                <a:gd name="T26" fmla="*/ 0 w 64"/>
                <a:gd name="T27" fmla="*/ 230 h 243"/>
                <a:gd name="T28" fmla="*/ 0 w 64"/>
                <a:gd name="T29" fmla="*/ 0 h 243"/>
                <a:gd name="T30" fmla="*/ 0 w 64"/>
                <a:gd name="T31" fmla="*/ 0 h 243"/>
                <a:gd name="T32" fmla="*/ 0 w 64"/>
                <a:gd name="T33" fmla="*/ 0 h 243"/>
                <a:gd name="T34" fmla="*/ 51 w 64"/>
                <a:gd name="T35" fmla="*/ 13 h 243"/>
                <a:gd name="T36" fmla="*/ 51 w 64"/>
                <a:gd name="T37" fmla="*/ 26 h 2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4"/>
                <a:gd name="T58" fmla="*/ 0 h 243"/>
                <a:gd name="T59" fmla="*/ 64 w 64"/>
                <a:gd name="T60" fmla="*/ 243 h 2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4" h="243">
                  <a:moveTo>
                    <a:pt x="51" y="26"/>
                  </a:moveTo>
                  <a:lnTo>
                    <a:pt x="0" y="13"/>
                  </a:lnTo>
                  <a:lnTo>
                    <a:pt x="0" y="0"/>
                  </a:lnTo>
                  <a:lnTo>
                    <a:pt x="12" y="0"/>
                  </a:lnTo>
                  <a:lnTo>
                    <a:pt x="12" y="230"/>
                  </a:lnTo>
                  <a:lnTo>
                    <a:pt x="0" y="243"/>
                  </a:lnTo>
                  <a:lnTo>
                    <a:pt x="0" y="230"/>
                  </a:lnTo>
                  <a:lnTo>
                    <a:pt x="51" y="205"/>
                  </a:lnTo>
                  <a:lnTo>
                    <a:pt x="64" y="205"/>
                  </a:lnTo>
                  <a:lnTo>
                    <a:pt x="51" y="218"/>
                  </a:lnTo>
                  <a:lnTo>
                    <a:pt x="0" y="243"/>
                  </a:lnTo>
                  <a:lnTo>
                    <a:pt x="0" y="230"/>
                  </a:lnTo>
                  <a:lnTo>
                    <a:pt x="0" y="0"/>
                  </a:lnTo>
                  <a:lnTo>
                    <a:pt x="51" y="13"/>
                  </a:lnTo>
                  <a:lnTo>
                    <a:pt x="51" y="2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38" name="Freeform 268"/>
            <p:cNvSpPr>
              <a:spLocks/>
            </p:cNvSpPr>
            <p:nvPr/>
          </p:nvSpPr>
          <p:spPr bwMode="auto">
            <a:xfrm>
              <a:off x="4551" y="3848"/>
              <a:ext cx="13" cy="192"/>
            </a:xfrm>
            <a:custGeom>
              <a:avLst/>
              <a:gdLst>
                <a:gd name="T0" fmla="*/ 0 w 13"/>
                <a:gd name="T1" fmla="*/ 192 h 192"/>
                <a:gd name="T2" fmla="*/ 0 w 13"/>
                <a:gd name="T3" fmla="*/ 0 h 192"/>
                <a:gd name="T4" fmla="*/ 0 w 13"/>
                <a:gd name="T5" fmla="*/ 0 h 192"/>
                <a:gd name="T6" fmla="*/ 13 w 13"/>
                <a:gd name="T7" fmla="*/ 0 h 192"/>
                <a:gd name="T8" fmla="*/ 13 w 13"/>
                <a:gd name="T9" fmla="*/ 0 h 192"/>
                <a:gd name="T10" fmla="*/ 13 w 13"/>
                <a:gd name="T11" fmla="*/ 192 h 192"/>
                <a:gd name="T12" fmla="*/ 0 w 13"/>
                <a:gd name="T13" fmla="*/ 192 h 192"/>
                <a:gd name="T14" fmla="*/ 0 60000 65536"/>
                <a:gd name="T15" fmla="*/ 0 60000 65536"/>
                <a:gd name="T16" fmla="*/ 0 60000 65536"/>
                <a:gd name="T17" fmla="*/ 0 60000 65536"/>
                <a:gd name="T18" fmla="*/ 0 60000 65536"/>
                <a:gd name="T19" fmla="*/ 0 60000 65536"/>
                <a:gd name="T20" fmla="*/ 0 60000 65536"/>
                <a:gd name="T21" fmla="*/ 0 w 13"/>
                <a:gd name="T22" fmla="*/ 0 h 192"/>
                <a:gd name="T23" fmla="*/ 13 w 13"/>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92">
                  <a:moveTo>
                    <a:pt x="0" y="192"/>
                  </a:moveTo>
                  <a:lnTo>
                    <a:pt x="0" y="0"/>
                  </a:lnTo>
                  <a:lnTo>
                    <a:pt x="13" y="0"/>
                  </a:lnTo>
                  <a:lnTo>
                    <a:pt x="13" y="192"/>
                  </a:lnTo>
                  <a:lnTo>
                    <a:pt x="0" y="19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39" name="Freeform 269"/>
            <p:cNvSpPr>
              <a:spLocks/>
            </p:cNvSpPr>
            <p:nvPr/>
          </p:nvSpPr>
          <p:spPr bwMode="auto">
            <a:xfrm>
              <a:off x="4051" y="3759"/>
              <a:ext cx="385" cy="357"/>
            </a:xfrm>
            <a:custGeom>
              <a:avLst/>
              <a:gdLst>
                <a:gd name="T0" fmla="*/ 0 w 385"/>
                <a:gd name="T1" fmla="*/ 12 h 357"/>
                <a:gd name="T2" fmla="*/ 385 w 385"/>
                <a:gd name="T3" fmla="*/ 0 h 357"/>
                <a:gd name="T4" fmla="*/ 385 w 385"/>
                <a:gd name="T5" fmla="*/ 357 h 357"/>
                <a:gd name="T6" fmla="*/ 0 w 385"/>
                <a:gd name="T7" fmla="*/ 345 h 357"/>
                <a:gd name="T8" fmla="*/ 0 w 385"/>
                <a:gd name="T9" fmla="*/ 12 h 357"/>
                <a:gd name="T10" fmla="*/ 0 60000 65536"/>
                <a:gd name="T11" fmla="*/ 0 60000 65536"/>
                <a:gd name="T12" fmla="*/ 0 60000 65536"/>
                <a:gd name="T13" fmla="*/ 0 60000 65536"/>
                <a:gd name="T14" fmla="*/ 0 60000 65536"/>
                <a:gd name="T15" fmla="*/ 0 w 385"/>
                <a:gd name="T16" fmla="*/ 0 h 357"/>
                <a:gd name="T17" fmla="*/ 385 w 385"/>
                <a:gd name="T18" fmla="*/ 357 h 357"/>
              </a:gdLst>
              <a:ahLst/>
              <a:cxnLst>
                <a:cxn ang="T10">
                  <a:pos x="T0" y="T1"/>
                </a:cxn>
                <a:cxn ang="T11">
                  <a:pos x="T2" y="T3"/>
                </a:cxn>
                <a:cxn ang="T12">
                  <a:pos x="T4" y="T5"/>
                </a:cxn>
                <a:cxn ang="T13">
                  <a:pos x="T6" y="T7"/>
                </a:cxn>
                <a:cxn ang="T14">
                  <a:pos x="T8" y="T9"/>
                </a:cxn>
              </a:cxnLst>
              <a:rect l="T15" t="T16" r="T17" b="T18"/>
              <a:pathLst>
                <a:path w="385" h="357">
                  <a:moveTo>
                    <a:pt x="0" y="12"/>
                  </a:moveTo>
                  <a:lnTo>
                    <a:pt x="385" y="0"/>
                  </a:lnTo>
                  <a:lnTo>
                    <a:pt x="385" y="357"/>
                  </a:lnTo>
                  <a:lnTo>
                    <a:pt x="0" y="345"/>
                  </a:lnTo>
                  <a:lnTo>
                    <a:pt x="0" y="12"/>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183340" name="Freeform 270"/>
            <p:cNvSpPr>
              <a:spLocks/>
            </p:cNvSpPr>
            <p:nvPr/>
          </p:nvSpPr>
          <p:spPr bwMode="auto">
            <a:xfrm>
              <a:off x="4051" y="3759"/>
              <a:ext cx="397" cy="370"/>
            </a:xfrm>
            <a:custGeom>
              <a:avLst/>
              <a:gdLst>
                <a:gd name="T0" fmla="*/ 0 w 397"/>
                <a:gd name="T1" fmla="*/ 12 h 370"/>
                <a:gd name="T2" fmla="*/ 385 w 397"/>
                <a:gd name="T3" fmla="*/ 0 h 370"/>
                <a:gd name="T4" fmla="*/ 397 w 397"/>
                <a:gd name="T5" fmla="*/ 0 h 370"/>
                <a:gd name="T6" fmla="*/ 397 w 397"/>
                <a:gd name="T7" fmla="*/ 0 h 370"/>
                <a:gd name="T8" fmla="*/ 397 w 397"/>
                <a:gd name="T9" fmla="*/ 357 h 370"/>
                <a:gd name="T10" fmla="*/ 397 w 397"/>
                <a:gd name="T11" fmla="*/ 370 h 370"/>
                <a:gd name="T12" fmla="*/ 385 w 397"/>
                <a:gd name="T13" fmla="*/ 370 h 370"/>
                <a:gd name="T14" fmla="*/ 0 w 397"/>
                <a:gd name="T15" fmla="*/ 357 h 370"/>
                <a:gd name="T16" fmla="*/ 0 w 397"/>
                <a:gd name="T17" fmla="*/ 357 h 370"/>
                <a:gd name="T18" fmla="*/ 0 w 397"/>
                <a:gd name="T19" fmla="*/ 345 h 370"/>
                <a:gd name="T20" fmla="*/ 0 w 397"/>
                <a:gd name="T21" fmla="*/ 345 h 370"/>
                <a:gd name="T22" fmla="*/ 385 w 397"/>
                <a:gd name="T23" fmla="*/ 357 h 370"/>
                <a:gd name="T24" fmla="*/ 385 w 397"/>
                <a:gd name="T25" fmla="*/ 370 h 370"/>
                <a:gd name="T26" fmla="*/ 385 w 397"/>
                <a:gd name="T27" fmla="*/ 357 h 370"/>
                <a:gd name="T28" fmla="*/ 385 w 397"/>
                <a:gd name="T29" fmla="*/ 0 h 370"/>
                <a:gd name="T30" fmla="*/ 397 w 397"/>
                <a:gd name="T31" fmla="*/ 0 h 370"/>
                <a:gd name="T32" fmla="*/ 385 w 397"/>
                <a:gd name="T33" fmla="*/ 12 h 370"/>
                <a:gd name="T34" fmla="*/ 0 w 397"/>
                <a:gd name="T35" fmla="*/ 25 h 370"/>
                <a:gd name="T36" fmla="*/ 0 w 397"/>
                <a:gd name="T37" fmla="*/ 12 h 3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97"/>
                <a:gd name="T58" fmla="*/ 0 h 370"/>
                <a:gd name="T59" fmla="*/ 397 w 397"/>
                <a:gd name="T60" fmla="*/ 370 h 37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97" h="370">
                  <a:moveTo>
                    <a:pt x="0" y="12"/>
                  </a:moveTo>
                  <a:lnTo>
                    <a:pt x="385" y="0"/>
                  </a:lnTo>
                  <a:lnTo>
                    <a:pt x="397" y="0"/>
                  </a:lnTo>
                  <a:lnTo>
                    <a:pt x="397" y="357"/>
                  </a:lnTo>
                  <a:lnTo>
                    <a:pt x="397" y="370"/>
                  </a:lnTo>
                  <a:lnTo>
                    <a:pt x="385" y="370"/>
                  </a:lnTo>
                  <a:lnTo>
                    <a:pt x="0" y="357"/>
                  </a:lnTo>
                  <a:lnTo>
                    <a:pt x="0" y="345"/>
                  </a:lnTo>
                  <a:lnTo>
                    <a:pt x="385" y="357"/>
                  </a:lnTo>
                  <a:lnTo>
                    <a:pt x="385" y="370"/>
                  </a:lnTo>
                  <a:lnTo>
                    <a:pt x="385" y="357"/>
                  </a:lnTo>
                  <a:lnTo>
                    <a:pt x="385" y="0"/>
                  </a:lnTo>
                  <a:lnTo>
                    <a:pt x="397" y="0"/>
                  </a:lnTo>
                  <a:lnTo>
                    <a:pt x="385" y="12"/>
                  </a:lnTo>
                  <a:lnTo>
                    <a:pt x="0" y="25"/>
                  </a:lnTo>
                  <a:lnTo>
                    <a:pt x="0"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41" name="Freeform 271"/>
            <p:cNvSpPr>
              <a:spLocks/>
            </p:cNvSpPr>
            <p:nvPr/>
          </p:nvSpPr>
          <p:spPr bwMode="auto">
            <a:xfrm>
              <a:off x="4051" y="3771"/>
              <a:ext cx="13" cy="333"/>
            </a:xfrm>
            <a:custGeom>
              <a:avLst/>
              <a:gdLst>
                <a:gd name="T0" fmla="*/ 0 w 13"/>
                <a:gd name="T1" fmla="*/ 333 h 333"/>
                <a:gd name="T2" fmla="*/ 0 w 13"/>
                <a:gd name="T3" fmla="*/ 0 h 333"/>
                <a:gd name="T4" fmla="*/ 0 w 13"/>
                <a:gd name="T5" fmla="*/ 0 h 333"/>
                <a:gd name="T6" fmla="*/ 0 w 13"/>
                <a:gd name="T7" fmla="*/ 0 h 333"/>
                <a:gd name="T8" fmla="*/ 13 w 13"/>
                <a:gd name="T9" fmla="*/ 0 h 333"/>
                <a:gd name="T10" fmla="*/ 13 w 13"/>
                <a:gd name="T11" fmla="*/ 333 h 333"/>
                <a:gd name="T12" fmla="*/ 0 w 13"/>
                <a:gd name="T13" fmla="*/ 333 h 333"/>
                <a:gd name="T14" fmla="*/ 0 60000 65536"/>
                <a:gd name="T15" fmla="*/ 0 60000 65536"/>
                <a:gd name="T16" fmla="*/ 0 60000 65536"/>
                <a:gd name="T17" fmla="*/ 0 60000 65536"/>
                <a:gd name="T18" fmla="*/ 0 60000 65536"/>
                <a:gd name="T19" fmla="*/ 0 60000 65536"/>
                <a:gd name="T20" fmla="*/ 0 60000 65536"/>
                <a:gd name="T21" fmla="*/ 0 w 13"/>
                <a:gd name="T22" fmla="*/ 0 h 333"/>
                <a:gd name="T23" fmla="*/ 13 w 13"/>
                <a:gd name="T24" fmla="*/ 333 h 3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333">
                  <a:moveTo>
                    <a:pt x="0" y="333"/>
                  </a:moveTo>
                  <a:lnTo>
                    <a:pt x="0" y="0"/>
                  </a:lnTo>
                  <a:lnTo>
                    <a:pt x="13" y="0"/>
                  </a:lnTo>
                  <a:lnTo>
                    <a:pt x="13" y="333"/>
                  </a:lnTo>
                  <a:lnTo>
                    <a:pt x="0" y="33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42" name="Freeform 272"/>
            <p:cNvSpPr>
              <a:spLocks/>
            </p:cNvSpPr>
            <p:nvPr/>
          </p:nvSpPr>
          <p:spPr bwMode="auto">
            <a:xfrm>
              <a:off x="4077" y="3784"/>
              <a:ext cx="320" cy="294"/>
            </a:xfrm>
            <a:custGeom>
              <a:avLst/>
              <a:gdLst>
                <a:gd name="T0" fmla="*/ 166 w 320"/>
                <a:gd name="T1" fmla="*/ 13 h 294"/>
                <a:gd name="T2" fmla="*/ 294 w 320"/>
                <a:gd name="T3" fmla="*/ 0 h 294"/>
                <a:gd name="T4" fmla="*/ 320 w 320"/>
                <a:gd name="T5" fmla="*/ 13 h 294"/>
                <a:gd name="T6" fmla="*/ 320 w 320"/>
                <a:gd name="T7" fmla="*/ 26 h 294"/>
                <a:gd name="T8" fmla="*/ 320 w 320"/>
                <a:gd name="T9" fmla="*/ 154 h 294"/>
                <a:gd name="T10" fmla="*/ 320 w 320"/>
                <a:gd name="T11" fmla="*/ 269 h 294"/>
                <a:gd name="T12" fmla="*/ 320 w 320"/>
                <a:gd name="T13" fmla="*/ 281 h 294"/>
                <a:gd name="T14" fmla="*/ 294 w 320"/>
                <a:gd name="T15" fmla="*/ 294 h 294"/>
                <a:gd name="T16" fmla="*/ 166 w 320"/>
                <a:gd name="T17" fmla="*/ 294 h 294"/>
                <a:gd name="T18" fmla="*/ 25 w 320"/>
                <a:gd name="T19" fmla="*/ 294 h 294"/>
                <a:gd name="T20" fmla="*/ 13 w 320"/>
                <a:gd name="T21" fmla="*/ 281 h 294"/>
                <a:gd name="T22" fmla="*/ 0 w 320"/>
                <a:gd name="T23" fmla="*/ 256 h 294"/>
                <a:gd name="T24" fmla="*/ 0 w 320"/>
                <a:gd name="T25" fmla="*/ 154 h 294"/>
                <a:gd name="T26" fmla="*/ 13 w 320"/>
                <a:gd name="T27" fmla="*/ 39 h 294"/>
                <a:gd name="T28" fmla="*/ 13 w 320"/>
                <a:gd name="T29" fmla="*/ 26 h 294"/>
                <a:gd name="T30" fmla="*/ 38 w 320"/>
                <a:gd name="T31" fmla="*/ 13 h 294"/>
                <a:gd name="T32" fmla="*/ 166 w 320"/>
                <a:gd name="T33" fmla="*/ 13 h 2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0"/>
                <a:gd name="T52" fmla="*/ 0 h 294"/>
                <a:gd name="T53" fmla="*/ 320 w 320"/>
                <a:gd name="T54" fmla="*/ 294 h 2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0" h="294">
                  <a:moveTo>
                    <a:pt x="166" y="13"/>
                  </a:moveTo>
                  <a:lnTo>
                    <a:pt x="294" y="0"/>
                  </a:lnTo>
                  <a:lnTo>
                    <a:pt x="320" y="13"/>
                  </a:lnTo>
                  <a:lnTo>
                    <a:pt x="320" y="26"/>
                  </a:lnTo>
                  <a:lnTo>
                    <a:pt x="320" y="154"/>
                  </a:lnTo>
                  <a:lnTo>
                    <a:pt x="320" y="269"/>
                  </a:lnTo>
                  <a:lnTo>
                    <a:pt x="320" y="281"/>
                  </a:lnTo>
                  <a:lnTo>
                    <a:pt x="294" y="294"/>
                  </a:lnTo>
                  <a:lnTo>
                    <a:pt x="166" y="294"/>
                  </a:lnTo>
                  <a:lnTo>
                    <a:pt x="25" y="294"/>
                  </a:lnTo>
                  <a:lnTo>
                    <a:pt x="13" y="281"/>
                  </a:lnTo>
                  <a:lnTo>
                    <a:pt x="0" y="256"/>
                  </a:lnTo>
                  <a:lnTo>
                    <a:pt x="0" y="154"/>
                  </a:lnTo>
                  <a:lnTo>
                    <a:pt x="13" y="39"/>
                  </a:lnTo>
                  <a:lnTo>
                    <a:pt x="13" y="26"/>
                  </a:lnTo>
                  <a:lnTo>
                    <a:pt x="38" y="13"/>
                  </a:lnTo>
                  <a:lnTo>
                    <a:pt x="166" y="13"/>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83343" name="Freeform 273"/>
            <p:cNvSpPr>
              <a:spLocks/>
            </p:cNvSpPr>
            <p:nvPr/>
          </p:nvSpPr>
          <p:spPr bwMode="auto">
            <a:xfrm>
              <a:off x="4077" y="3784"/>
              <a:ext cx="333" cy="307"/>
            </a:xfrm>
            <a:custGeom>
              <a:avLst/>
              <a:gdLst>
                <a:gd name="T0" fmla="*/ 294 w 333"/>
                <a:gd name="T1" fmla="*/ 0 h 307"/>
                <a:gd name="T2" fmla="*/ 294 w 333"/>
                <a:gd name="T3" fmla="*/ 0 h 307"/>
                <a:gd name="T4" fmla="*/ 333 w 333"/>
                <a:gd name="T5" fmla="*/ 13 h 307"/>
                <a:gd name="T6" fmla="*/ 333 w 333"/>
                <a:gd name="T7" fmla="*/ 26 h 307"/>
                <a:gd name="T8" fmla="*/ 333 w 333"/>
                <a:gd name="T9" fmla="*/ 26 h 307"/>
                <a:gd name="T10" fmla="*/ 333 w 333"/>
                <a:gd name="T11" fmla="*/ 154 h 307"/>
                <a:gd name="T12" fmla="*/ 333 w 333"/>
                <a:gd name="T13" fmla="*/ 269 h 307"/>
                <a:gd name="T14" fmla="*/ 333 w 333"/>
                <a:gd name="T15" fmla="*/ 269 h 307"/>
                <a:gd name="T16" fmla="*/ 320 w 333"/>
                <a:gd name="T17" fmla="*/ 294 h 307"/>
                <a:gd name="T18" fmla="*/ 294 w 333"/>
                <a:gd name="T19" fmla="*/ 307 h 307"/>
                <a:gd name="T20" fmla="*/ 294 w 333"/>
                <a:gd name="T21" fmla="*/ 307 h 307"/>
                <a:gd name="T22" fmla="*/ 166 w 333"/>
                <a:gd name="T23" fmla="*/ 307 h 307"/>
                <a:gd name="T24" fmla="*/ 25 w 333"/>
                <a:gd name="T25" fmla="*/ 307 h 307"/>
                <a:gd name="T26" fmla="*/ 25 w 333"/>
                <a:gd name="T27" fmla="*/ 307 h 307"/>
                <a:gd name="T28" fmla="*/ 13 w 333"/>
                <a:gd name="T29" fmla="*/ 281 h 307"/>
                <a:gd name="T30" fmla="*/ 0 w 333"/>
                <a:gd name="T31" fmla="*/ 256 h 307"/>
                <a:gd name="T32" fmla="*/ 0 w 333"/>
                <a:gd name="T33" fmla="*/ 256 h 307"/>
                <a:gd name="T34" fmla="*/ 0 w 333"/>
                <a:gd name="T35" fmla="*/ 154 h 307"/>
                <a:gd name="T36" fmla="*/ 13 w 333"/>
                <a:gd name="T37" fmla="*/ 39 h 307"/>
                <a:gd name="T38" fmla="*/ 13 w 333"/>
                <a:gd name="T39" fmla="*/ 39 h 307"/>
                <a:gd name="T40" fmla="*/ 13 w 333"/>
                <a:gd name="T41" fmla="*/ 26 h 307"/>
                <a:gd name="T42" fmla="*/ 38 w 333"/>
                <a:gd name="T43" fmla="*/ 13 h 307"/>
                <a:gd name="T44" fmla="*/ 38 w 333"/>
                <a:gd name="T45" fmla="*/ 13 h 307"/>
                <a:gd name="T46" fmla="*/ 166 w 333"/>
                <a:gd name="T47" fmla="*/ 13 h 307"/>
                <a:gd name="T48" fmla="*/ 166 w 333"/>
                <a:gd name="T49" fmla="*/ 26 h 307"/>
                <a:gd name="T50" fmla="*/ 38 w 333"/>
                <a:gd name="T51" fmla="*/ 26 h 307"/>
                <a:gd name="T52" fmla="*/ 13 w 333"/>
                <a:gd name="T53" fmla="*/ 39 h 307"/>
                <a:gd name="T54" fmla="*/ 25 w 333"/>
                <a:gd name="T55" fmla="*/ 26 h 307"/>
                <a:gd name="T56" fmla="*/ 25 w 333"/>
                <a:gd name="T57" fmla="*/ 39 h 307"/>
                <a:gd name="T58" fmla="*/ 13 w 333"/>
                <a:gd name="T59" fmla="*/ 154 h 307"/>
                <a:gd name="T60" fmla="*/ 13 w 333"/>
                <a:gd name="T61" fmla="*/ 154 h 307"/>
                <a:gd name="T62" fmla="*/ 13 w 333"/>
                <a:gd name="T63" fmla="*/ 256 h 307"/>
                <a:gd name="T64" fmla="*/ 25 w 333"/>
                <a:gd name="T65" fmla="*/ 281 h 307"/>
                <a:gd name="T66" fmla="*/ 25 w 333"/>
                <a:gd name="T67" fmla="*/ 281 h 307"/>
                <a:gd name="T68" fmla="*/ 38 w 333"/>
                <a:gd name="T69" fmla="*/ 294 h 307"/>
                <a:gd name="T70" fmla="*/ 166 w 333"/>
                <a:gd name="T71" fmla="*/ 294 h 307"/>
                <a:gd name="T72" fmla="*/ 166 w 333"/>
                <a:gd name="T73" fmla="*/ 294 h 307"/>
                <a:gd name="T74" fmla="*/ 294 w 333"/>
                <a:gd name="T75" fmla="*/ 294 h 307"/>
                <a:gd name="T76" fmla="*/ 320 w 333"/>
                <a:gd name="T77" fmla="*/ 281 h 307"/>
                <a:gd name="T78" fmla="*/ 320 w 333"/>
                <a:gd name="T79" fmla="*/ 281 h 307"/>
                <a:gd name="T80" fmla="*/ 320 w 333"/>
                <a:gd name="T81" fmla="*/ 269 h 307"/>
                <a:gd name="T82" fmla="*/ 320 w 333"/>
                <a:gd name="T83" fmla="*/ 154 h 307"/>
                <a:gd name="T84" fmla="*/ 320 w 333"/>
                <a:gd name="T85" fmla="*/ 154 h 307"/>
                <a:gd name="T86" fmla="*/ 320 w 333"/>
                <a:gd name="T87" fmla="*/ 26 h 307"/>
                <a:gd name="T88" fmla="*/ 320 w 333"/>
                <a:gd name="T89" fmla="*/ 13 h 307"/>
                <a:gd name="T90" fmla="*/ 320 w 333"/>
                <a:gd name="T91" fmla="*/ 26 h 307"/>
                <a:gd name="T92" fmla="*/ 294 w 333"/>
                <a:gd name="T93" fmla="*/ 13 h 307"/>
                <a:gd name="T94" fmla="*/ 166 w 333"/>
                <a:gd name="T95" fmla="*/ 26 h 30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33"/>
                <a:gd name="T145" fmla="*/ 0 h 307"/>
                <a:gd name="T146" fmla="*/ 333 w 333"/>
                <a:gd name="T147" fmla="*/ 307 h 30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33" h="307">
                  <a:moveTo>
                    <a:pt x="166" y="13"/>
                  </a:moveTo>
                  <a:lnTo>
                    <a:pt x="294" y="0"/>
                  </a:lnTo>
                  <a:lnTo>
                    <a:pt x="320" y="13"/>
                  </a:lnTo>
                  <a:lnTo>
                    <a:pt x="333" y="13"/>
                  </a:lnTo>
                  <a:lnTo>
                    <a:pt x="333" y="26"/>
                  </a:lnTo>
                  <a:lnTo>
                    <a:pt x="333" y="154"/>
                  </a:lnTo>
                  <a:lnTo>
                    <a:pt x="333" y="269"/>
                  </a:lnTo>
                  <a:lnTo>
                    <a:pt x="333" y="281"/>
                  </a:lnTo>
                  <a:lnTo>
                    <a:pt x="320" y="294"/>
                  </a:lnTo>
                  <a:lnTo>
                    <a:pt x="294" y="307"/>
                  </a:lnTo>
                  <a:lnTo>
                    <a:pt x="166" y="307"/>
                  </a:lnTo>
                  <a:lnTo>
                    <a:pt x="25" y="307"/>
                  </a:lnTo>
                  <a:lnTo>
                    <a:pt x="13" y="294"/>
                  </a:lnTo>
                  <a:lnTo>
                    <a:pt x="13" y="281"/>
                  </a:lnTo>
                  <a:lnTo>
                    <a:pt x="0" y="256"/>
                  </a:lnTo>
                  <a:lnTo>
                    <a:pt x="0" y="154"/>
                  </a:lnTo>
                  <a:lnTo>
                    <a:pt x="13" y="39"/>
                  </a:lnTo>
                  <a:lnTo>
                    <a:pt x="13" y="26"/>
                  </a:lnTo>
                  <a:lnTo>
                    <a:pt x="38" y="13"/>
                  </a:lnTo>
                  <a:lnTo>
                    <a:pt x="166" y="13"/>
                  </a:lnTo>
                  <a:lnTo>
                    <a:pt x="166" y="26"/>
                  </a:lnTo>
                  <a:lnTo>
                    <a:pt x="38" y="26"/>
                  </a:lnTo>
                  <a:lnTo>
                    <a:pt x="13" y="39"/>
                  </a:lnTo>
                  <a:lnTo>
                    <a:pt x="25" y="26"/>
                  </a:lnTo>
                  <a:lnTo>
                    <a:pt x="25" y="39"/>
                  </a:lnTo>
                  <a:lnTo>
                    <a:pt x="13" y="154"/>
                  </a:lnTo>
                  <a:lnTo>
                    <a:pt x="13" y="256"/>
                  </a:lnTo>
                  <a:lnTo>
                    <a:pt x="25" y="281"/>
                  </a:lnTo>
                  <a:lnTo>
                    <a:pt x="38" y="294"/>
                  </a:lnTo>
                  <a:lnTo>
                    <a:pt x="25" y="294"/>
                  </a:lnTo>
                  <a:lnTo>
                    <a:pt x="166" y="294"/>
                  </a:lnTo>
                  <a:lnTo>
                    <a:pt x="294" y="294"/>
                  </a:lnTo>
                  <a:lnTo>
                    <a:pt x="320" y="281"/>
                  </a:lnTo>
                  <a:lnTo>
                    <a:pt x="320" y="269"/>
                  </a:lnTo>
                  <a:lnTo>
                    <a:pt x="320" y="154"/>
                  </a:lnTo>
                  <a:lnTo>
                    <a:pt x="320" y="26"/>
                  </a:lnTo>
                  <a:lnTo>
                    <a:pt x="320" y="13"/>
                  </a:lnTo>
                  <a:lnTo>
                    <a:pt x="320" y="26"/>
                  </a:lnTo>
                  <a:lnTo>
                    <a:pt x="294" y="13"/>
                  </a:lnTo>
                  <a:lnTo>
                    <a:pt x="166" y="26"/>
                  </a:lnTo>
                  <a:lnTo>
                    <a:pt x="166"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44" name="Freeform 274"/>
            <p:cNvSpPr>
              <a:spLocks/>
            </p:cNvSpPr>
            <p:nvPr/>
          </p:nvSpPr>
          <p:spPr bwMode="auto">
            <a:xfrm>
              <a:off x="4243" y="3797"/>
              <a:ext cx="1" cy="13"/>
            </a:xfrm>
            <a:custGeom>
              <a:avLst/>
              <a:gdLst>
                <a:gd name="T0" fmla="*/ 0 w 1"/>
                <a:gd name="T1" fmla="*/ 0 h 13"/>
                <a:gd name="T2" fmla="*/ 0 w 1"/>
                <a:gd name="T3" fmla="*/ 0 h 13"/>
                <a:gd name="T4" fmla="*/ 0 w 1"/>
                <a:gd name="T5" fmla="*/ 0 h 13"/>
                <a:gd name="T6" fmla="*/ 0 w 1"/>
                <a:gd name="T7" fmla="*/ 13 h 13"/>
                <a:gd name="T8" fmla="*/ 0 w 1"/>
                <a:gd name="T9" fmla="*/ 13 h 13"/>
                <a:gd name="T10" fmla="*/ 0 w 1"/>
                <a:gd name="T11" fmla="*/ 13 h 13"/>
                <a:gd name="T12" fmla="*/ 0 w 1"/>
                <a:gd name="T13" fmla="*/ 0 h 13"/>
                <a:gd name="T14" fmla="*/ 0 60000 65536"/>
                <a:gd name="T15" fmla="*/ 0 60000 65536"/>
                <a:gd name="T16" fmla="*/ 0 60000 65536"/>
                <a:gd name="T17" fmla="*/ 0 60000 65536"/>
                <a:gd name="T18" fmla="*/ 0 60000 65536"/>
                <a:gd name="T19" fmla="*/ 0 60000 65536"/>
                <a:gd name="T20" fmla="*/ 0 60000 65536"/>
                <a:gd name="T21" fmla="*/ 0 w 1"/>
                <a:gd name="T22" fmla="*/ 0 h 13"/>
                <a:gd name="T23" fmla="*/ 1 w 1"/>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3">
                  <a:moveTo>
                    <a:pt x="0" y="0"/>
                  </a:moveTo>
                  <a:lnTo>
                    <a:pt x="0" y="0"/>
                  </a:lnTo>
                  <a:lnTo>
                    <a:pt x="0" y="13"/>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45" name="Freeform 275"/>
            <p:cNvSpPr>
              <a:spLocks/>
            </p:cNvSpPr>
            <p:nvPr/>
          </p:nvSpPr>
          <p:spPr bwMode="auto">
            <a:xfrm>
              <a:off x="4102" y="3797"/>
              <a:ext cx="295" cy="268"/>
            </a:xfrm>
            <a:custGeom>
              <a:avLst/>
              <a:gdLst>
                <a:gd name="T0" fmla="*/ 0 w 295"/>
                <a:gd name="T1" fmla="*/ 26 h 268"/>
                <a:gd name="T2" fmla="*/ 26 w 295"/>
                <a:gd name="T3" fmla="*/ 13 h 268"/>
                <a:gd name="T4" fmla="*/ 141 w 295"/>
                <a:gd name="T5" fmla="*/ 0 h 268"/>
                <a:gd name="T6" fmla="*/ 257 w 295"/>
                <a:gd name="T7" fmla="*/ 0 h 268"/>
                <a:gd name="T8" fmla="*/ 282 w 295"/>
                <a:gd name="T9" fmla="*/ 0 h 268"/>
                <a:gd name="T10" fmla="*/ 295 w 295"/>
                <a:gd name="T11" fmla="*/ 26 h 268"/>
                <a:gd name="T12" fmla="*/ 295 w 295"/>
                <a:gd name="T13" fmla="*/ 128 h 268"/>
                <a:gd name="T14" fmla="*/ 295 w 295"/>
                <a:gd name="T15" fmla="*/ 243 h 268"/>
                <a:gd name="T16" fmla="*/ 282 w 295"/>
                <a:gd name="T17" fmla="*/ 256 h 268"/>
                <a:gd name="T18" fmla="*/ 257 w 295"/>
                <a:gd name="T19" fmla="*/ 268 h 268"/>
                <a:gd name="T20" fmla="*/ 141 w 295"/>
                <a:gd name="T21" fmla="*/ 268 h 268"/>
                <a:gd name="T22" fmla="*/ 26 w 295"/>
                <a:gd name="T23" fmla="*/ 268 h 268"/>
                <a:gd name="T24" fmla="*/ 0 w 295"/>
                <a:gd name="T25" fmla="*/ 256 h 268"/>
                <a:gd name="T26" fmla="*/ 0 w 295"/>
                <a:gd name="T27" fmla="*/ 243 h 268"/>
                <a:gd name="T28" fmla="*/ 0 w 295"/>
                <a:gd name="T29" fmla="*/ 141 h 268"/>
                <a:gd name="T30" fmla="*/ 0 w 295"/>
                <a:gd name="T31" fmla="*/ 38 h 268"/>
                <a:gd name="T32" fmla="*/ 0 w 295"/>
                <a:gd name="T33" fmla="*/ 26 h 2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5"/>
                <a:gd name="T52" fmla="*/ 0 h 268"/>
                <a:gd name="T53" fmla="*/ 295 w 295"/>
                <a:gd name="T54" fmla="*/ 268 h 2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5" h="268">
                  <a:moveTo>
                    <a:pt x="0" y="26"/>
                  </a:moveTo>
                  <a:lnTo>
                    <a:pt x="26" y="13"/>
                  </a:lnTo>
                  <a:lnTo>
                    <a:pt x="141" y="0"/>
                  </a:lnTo>
                  <a:lnTo>
                    <a:pt x="257" y="0"/>
                  </a:lnTo>
                  <a:lnTo>
                    <a:pt x="282" y="0"/>
                  </a:lnTo>
                  <a:lnTo>
                    <a:pt x="295" y="26"/>
                  </a:lnTo>
                  <a:lnTo>
                    <a:pt x="295" y="128"/>
                  </a:lnTo>
                  <a:lnTo>
                    <a:pt x="295" y="243"/>
                  </a:lnTo>
                  <a:lnTo>
                    <a:pt x="282" y="256"/>
                  </a:lnTo>
                  <a:lnTo>
                    <a:pt x="257" y="268"/>
                  </a:lnTo>
                  <a:lnTo>
                    <a:pt x="141" y="268"/>
                  </a:lnTo>
                  <a:lnTo>
                    <a:pt x="26" y="268"/>
                  </a:lnTo>
                  <a:lnTo>
                    <a:pt x="0" y="256"/>
                  </a:lnTo>
                  <a:lnTo>
                    <a:pt x="0" y="243"/>
                  </a:lnTo>
                  <a:lnTo>
                    <a:pt x="0" y="141"/>
                  </a:lnTo>
                  <a:lnTo>
                    <a:pt x="0" y="38"/>
                  </a:lnTo>
                  <a:lnTo>
                    <a:pt x="0" y="26"/>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183346" name="Freeform 276"/>
            <p:cNvSpPr>
              <a:spLocks/>
            </p:cNvSpPr>
            <p:nvPr/>
          </p:nvSpPr>
          <p:spPr bwMode="auto">
            <a:xfrm>
              <a:off x="4102" y="3797"/>
              <a:ext cx="308" cy="281"/>
            </a:xfrm>
            <a:custGeom>
              <a:avLst/>
              <a:gdLst>
                <a:gd name="T0" fmla="*/ 26 w 308"/>
                <a:gd name="T1" fmla="*/ 13 h 281"/>
                <a:gd name="T2" fmla="*/ 26 w 308"/>
                <a:gd name="T3" fmla="*/ 13 h 281"/>
                <a:gd name="T4" fmla="*/ 141 w 308"/>
                <a:gd name="T5" fmla="*/ 0 h 281"/>
                <a:gd name="T6" fmla="*/ 257 w 308"/>
                <a:gd name="T7" fmla="*/ 0 h 281"/>
                <a:gd name="T8" fmla="*/ 257 w 308"/>
                <a:gd name="T9" fmla="*/ 0 h 281"/>
                <a:gd name="T10" fmla="*/ 295 w 308"/>
                <a:gd name="T11" fmla="*/ 0 h 281"/>
                <a:gd name="T12" fmla="*/ 308 w 308"/>
                <a:gd name="T13" fmla="*/ 26 h 281"/>
                <a:gd name="T14" fmla="*/ 308 w 308"/>
                <a:gd name="T15" fmla="*/ 26 h 281"/>
                <a:gd name="T16" fmla="*/ 308 w 308"/>
                <a:gd name="T17" fmla="*/ 128 h 281"/>
                <a:gd name="T18" fmla="*/ 308 w 308"/>
                <a:gd name="T19" fmla="*/ 243 h 281"/>
                <a:gd name="T20" fmla="*/ 308 w 308"/>
                <a:gd name="T21" fmla="*/ 256 h 281"/>
                <a:gd name="T22" fmla="*/ 282 w 308"/>
                <a:gd name="T23" fmla="*/ 268 h 281"/>
                <a:gd name="T24" fmla="*/ 257 w 308"/>
                <a:gd name="T25" fmla="*/ 281 h 281"/>
                <a:gd name="T26" fmla="*/ 257 w 308"/>
                <a:gd name="T27" fmla="*/ 281 h 281"/>
                <a:gd name="T28" fmla="*/ 141 w 308"/>
                <a:gd name="T29" fmla="*/ 281 h 281"/>
                <a:gd name="T30" fmla="*/ 26 w 308"/>
                <a:gd name="T31" fmla="*/ 281 h 281"/>
                <a:gd name="T32" fmla="*/ 26 w 308"/>
                <a:gd name="T33" fmla="*/ 281 h 281"/>
                <a:gd name="T34" fmla="*/ 0 w 308"/>
                <a:gd name="T35" fmla="*/ 256 h 281"/>
                <a:gd name="T36" fmla="*/ 0 w 308"/>
                <a:gd name="T37" fmla="*/ 243 h 281"/>
                <a:gd name="T38" fmla="*/ 0 w 308"/>
                <a:gd name="T39" fmla="*/ 243 h 281"/>
                <a:gd name="T40" fmla="*/ 0 w 308"/>
                <a:gd name="T41" fmla="*/ 141 h 281"/>
                <a:gd name="T42" fmla="*/ 0 w 308"/>
                <a:gd name="T43" fmla="*/ 38 h 281"/>
                <a:gd name="T44" fmla="*/ 0 w 308"/>
                <a:gd name="T45" fmla="*/ 38 h 281"/>
                <a:gd name="T46" fmla="*/ 0 w 308"/>
                <a:gd name="T47" fmla="*/ 26 h 281"/>
                <a:gd name="T48" fmla="*/ 13 w 308"/>
                <a:gd name="T49" fmla="*/ 26 h 281"/>
                <a:gd name="T50" fmla="*/ 13 w 308"/>
                <a:gd name="T51" fmla="*/ 38 h 281"/>
                <a:gd name="T52" fmla="*/ 13 w 308"/>
                <a:gd name="T53" fmla="*/ 141 h 281"/>
                <a:gd name="T54" fmla="*/ 13 w 308"/>
                <a:gd name="T55" fmla="*/ 141 h 281"/>
                <a:gd name="T56" fmla="*/ 13 w 308"/>
                <a:gd name="T57" fmla="*/ 243 h 281"/>
                <a:gd name="T58" fmla="*/ 13 w 308"/>
                <a:gd name="T59" fmla="*/ 256 h 281"/>
                <a:gd name="T60" fmla="*/ 0 w 308"/>
                <a:gd name="T61" fmla="*/ 256 h 281"/>
                <a:gd name="T62" fmla="*/ 26 w 308"/>
                <a:gd name="T63" fmla="*/ 268 h 281"/>
                <a:gd name="T64" fmla="*/ 141 w 308"/>
                <a:gd name="T65" fmla="*/ 268 h 281"/>
                <a:gd name="T66" fmla="*/ 141 w 308"/>
                <a:gd name="T67" fmla="*/ 268 h 281"/>
                <a:gd name="T68" fmla="*/ 257 w 308"/>
                <a:gd name="T69" fmla="*/ 268 h 281"/>
                <a:gd name="T70" fmla="*/ 282 w 308"/>
                <a:gd name="T71" fmla="*/ 256 h 281"/>
                <a:gd name="T72" fmla="*/ 282 w 308"/>
                <a:gd name="T73" fmla="*/ 256 h 281"/>
                <a:gd name="T74" fmla="*/ 295 w 308"/>
                <a:gd name="T75" fmla="*/ 243 h 281"/>
                <a:gd name="T76" fmla="*/ 295 w 308"/>
                <a:gd name="T77" fmla="*/ 128 h 281"/>
                <a:gd name="T78" fmla="*/ 295 w 308"/>
                <a:gd name="T79" fmla="*/ 128 h 281"/>
                <a:gd name="T80" fmla="*/ 295 w 308"/>
                <a:gd name="T81" fmla="*/ 26 h 281"/>
                <a:gd name="T82" fmla="*/ 282 w 308"/>
                <a:gd name="T83" fmla="*/ 0 h 281"/>
                <a:gd name="T84" fmla="*/ 282 w 308"/>
                <a:gd name="T85" fmla="*/ 13 h 281"/>
                <a:gd name="T86" fmla="*/ 257 w 308"/>
                <a:gd name="T87" fmla="*/ 13 h 281"/>
                <a:gd name="T88" fmla="*/ 141 w 308"/>
                <a:gd name="T89" fmla="*/ 13 h 281"/>
                <a:gd name="T90" fmla="*/ 141 w 308"/>
                <a:gd name="T91" fmla="*/ 13 h 281"/>
                <a:gd name="T92" fmla="*/ 26 w 308"/>
                <a:gd name="T93" fmla="*/ 26 h 281"/>
                <a:gd name="T94" fmla="*/ 0 w 308"/>
                <a:gd name="T95" fmla="*/ 38 h 28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08"/>
                <a:gd name="T145" fmla="*/ 0 h 281"/>
                <a:gd name="T146" fmla="*/ 308 w 308"/>
                <a:gd name="T147" fmla="*/ 281 h 28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08" h="281">
                  <a:moveTo>
                    <a:pt x="0" y="26"/>
                  </a:moveTo>
                  <a:lnTo>
                    <a:pt x="26" y="13"/>
                  </a:lnTo>
                  <a:lnTo>
                    <a:pt x="141" y="0"/>
                  </a:lnTo>
                  <a:lnTo>
                    <a:pt x="257" y="0"/>
                  </a:lnTo>
                  <a:lnTo>
                    <a:pt x="282" y="0"/>
                  </a:lnTo>
                  <a:lnTo>
                    <a:pt x="295" y="0"/>
                  </a:lnTo>
                  <a:lnTo>
                    <a:pt x="308" y="26"/>
                  </a:lnTo>
                  <a:lnTo>
                    <a:pt x="308" y="128"/>
                  </a:lnTo>
                  <a:lnTo>
                    <a:pt x="308" y="243"/>
                  </a:lnTo>
                  <a:lnTo>
                    <a:pt x="308" y="256"/>
                  </a:lnTo>
                  <a:lnTo>
                    <a:pt x="295" y="268"/>
                  </a:lnTo>
                  <a:lnTo>
                    <a:pt x="282" y="268"/>
                  </a:lnTo>
                  <a:lnTo>
                    <a:pt x="257" y="281"/>
                  </a:lnTo>
                  <a:lnTo>
                    <a:pt x="141" y="281"/>
                  </a:lnTo>
                  <a:lnTo>
                    <a:pt x="26" y="281"/>
                  </a:lnTo>
                  <a:lnTo>
                    <a:pt x="0" y="268"/>
                  </a:lnTo>
                  <a:lnTo>
                    <a:pt x="0" y="256"/>
                  </a:lnTo>
                  <a:lnTo>
                    <a:pt x="0" y="243"/>
                  </a:lnTo>
                  <a:lnTo>
                    <a:pt x="0" y="141"/>
                  </a:lnTo>
                  <a:lnTo>
                    <a:pt x="0" y="38"/>
                  </a:lnTo>
                  <a:lnTo>
                    <a:pt x="0" y="26"/>
                  </a:lnTo>
                  <a:lnTo>
                    <a:pt x="13" y="26"/>
                  </a:lnTo>
                  <a:lnTo>
                    <a:pt x="13" y="38"/>
                  </a:lnTo>
                  <a:lnTo>
                    <a:pt x="13" y="141"/>
                  </a:lnTo>
                  <a:lnTo>
                    <a:pt x="13" y="243"/>
                  </a:lnTo>
                  <a:lnTo>
                    <a:pt x="13" y="256"/>
                  </a:lnTo>
                  <a:lnTo>
                    <a:pt x="0" y="256"/>
                  </a:lnTo>
                  <a:lnTo>
                    <a:pt x="26" y="268"/>
                  </a:lnTo>
                  <a:lnTo>
                    <a:pt x="141" y="268"/>
                  </a:lnTo>
                  <a:lnTo>
                    <a:pt x="257" y="268"/>
                  </a:lnTo>
                  <a:lnTo>
                    <a:pt x="282" y="256"/>
                  </a:lnTo>
                  <a:lnTo>
                    <a:pt x="295" y="243"/>
                  </a:lnTo>
                  <a:lnTo>
                    <a:pt x="295" y="128"/>
                  </a:lnTo>
                  <a:lnTo>
                    <a:pt x="295" y="26"/>
                  </a:lnTo>
                  <a:lnTo>
                    <a:pt x="282" y="0"/>
                  </a:lnTo>
                  <a:lnTo>
                    <a:pt x="282" y="13"/>
                  </a:lnTo>
                  <a:lnTo>
                    <a:pt x="257" y="13"/>
                  </a:lnTo>
                  <a:lnTo>
                    <a:pt x="141" y="13"/>
                  </a:lnTo>
                  <a:lnTo>
                    <a:pt x="26" y="26"/>
                  </a:lnTo>
                  <a:lnTo>
                    <a:pt x="0" y="38"/>
                  </a:lnTo>
                  <a:lnTo>
                    <a:pt x="0" y="2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47" name="Freeform 277"/>
            <p:cNvSpPr>
              <a:spLocks/>
            </p:cNvSpPr>
            <p:nvPr/>
          </p:nvSpPr>
          <p:spPr bwMode="auto">
            <a:xfrm>
              <a:off x="4102" y="3823"/>
              <a:ext cx="13" cy="12"/>
            </a:xfrm>
            <a:custGeom>
              <a:avLst/>
              <a:gdLst>
                <a:gd name="T0" fmla="*/ 0 w 13"/>
                <a:gd name="T1" fmla="*/ 0 h 12"/>
                <a:gd name="T2" fmla="*/ 0 w 13"/>
                <a:gd name="T3" fmla="*/ 0 h 12"/>
                <a:gd name="T4" fmla="*/ 0 w 13"/>
                <a:gd name="T5" fmla="*/ 0 h 12"/>
                <a:gd name="T6" fmla="*/ 0 w 13"/>
                <a:gd name="T7" fmla="*/ 12 h 12"/>
                <a:gd name="T8" fmla="*/ 13 w 13"/>
                <a:gd name="T9" fmla="*/ 0 h 12"/>
                <a:gd name="T10" fmla="*/ 13 w 13"/>
                <a:gd name="T11" fmla="*/ 0 h 12"/>
                <a:gd name="T12" fmla="*/ 0 w 13"/>
                <a:gd name="T13" fmla="*/ 0 h 12"/>
                <a:gd name="T14" fmla="*/ 0 60000 65536"/>
                <a:gd name="T15" fmla="*/ 0 60000 65536"/>
                <a:gd name="T16" fmla="*/ 0 60000 65536"/>
                <a:gd name="T17" fmla="*/ 0 60000 65536"/>
                <a:gd name="T18" fmla="*/ 0 60000 65536"/>
                <a:gd name="T19" fmla="*/ 0 60000 65536"/>
                <a:gd name="T20" fmla="*/ 0 60000 65536"/>
                <a:gd name="T21" fmla="*/ 0 w 13"/>
                <a:gd name="T22" fmla="*/ 0 h 12"/>
                <a:gd name="T23" fmla="*/ 13 w 13"/>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2">
                  <a:moveTo>
                    <a:pt x="0" y="0"/>
                  </a:moveTo>
                  <a:lnTo>
                    <a:pt x="0" y="0"/>
                  </a:lnTo>
                  <a:lnTo>
                    <a:pt x="0" y="12"/>
                  </a:lnTo>
                  <a:lnTo>
                    <a:pt x="13" y="0"/>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48" name="Freeform 278"/>
            <p:cNvSpPr>
              <a:spLocks/>
            </p:cNvSpPr>
            <p:nvPr/>
          </p:nvSpPr>
          <p:spPr bwMode="auto">
            <a:xfrm>
              <a:off x="4436" y="3746"/>
              <a:ext cx="64" cy="370"/>
            </a:xfrm>
            <a:custGeom>
              <a:avLst/>
              <a:gdLst>
                <a:gd name="T0" fmla="*/ 64 w 64"/>
                <a:gd name="T1" fmla="*/ 38 h 370"/>
                <a:gd name="T2" fmla="*/ 25 w 64"/>
                <a:gd name="T3" fmla="*/ 13 h 370"/>
                <a:gd name="T4" fmla="*/ 0 w 64"/>
                <a:gd name="T5" fmla="*/ 0 h 370"/>
                <a:gd name="T6" fmla="*/ 0 w 64"/>
                <a:gd name="T7" fmla="*/ 370 h 370"/>
                <a:gd name="T8" fmla="*/ 25 w 64"/>
                <a:gd name="T9" fmla="*/ 358 h 370"/>
                <a:gd name="T10" fmla="*/ 64 w 64"/>
                <a:gd name="T11" fmla="*/ 345 h 370"/>
                <a:gd name="T12" fmla="*/ 64 w 64"/>
                <a:gd name="T13" fmla="*/ 38 h 370"/>
                <a:gd name="T14" fmla="*/ 0 60000 65536"/>
                <a:gd name="T15" fmla="*/ 0 60000 65536"/>
                <a:gd name="T16" fmla="*/ 0 60000 65536"/>
                <a:gd name="T17" fmla="*/ 0 60000 65536"/>
                <a:gd name="T18" fmla="*/ 0 60000 65536"/>
                <a:gd name="T19" fmla="*/ 0 60000 65536"/>
                <a:gd name="T20" fmla="*/ 0 60000 65536"/>
                <a:gd name="T21" fmla="*/ 0 w 64"/>
                <a:gd name="T22" fmla="*/ 0 h 370"/>
                <a:gd name="T23" fmla="*/ 64 w 64"/>
                <a:gd name="T24" fmla="*/ 370 h 37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370">
                  <a:moveTo>
                    <a:pt x="64" y="38"/>
                  </a:moveTo>
                  <a:lnTo>
                    <a:pt x="25" y="13"/>
                  </a:lnTo>
                  <a:lnTo>
                    <a:pt x="0" y="0"/>
                  </a:lnTo>
                  <a:lnTo>
                    <a:pt x="0" y="370"/>
                  </a:lnTo>
                  <a:lnTo>
                    <a:pt x="25" y="358"/>
                  </a:lnTo>
                  <a:lnTo>
                    <a:pt x="64" y="345"/>
                  </a:lnTo>
                  <a:lnTo>
                    <a:pt x="64" y="38"/>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83349" name="Freeform 279"/>
            <p:cNvSpPr>
              <a:spLocks/>
            </p:cNvSpPr>
            <p:nvPr/>
          </p:nvSpPr>
          <p:spPr bwMode="auto">
            <a:xfrm>
              <a:off x="4436" y="3746"/>
              <a:ext cx="76" cy="383"/>
            </a:xfrm>
            <a:custGeom>
              <a:avLst/>
              <a:gdLst>
                <a:gd name="T0" fmla="*/ 64 w 76"/>
                <a:gd name="T1" fmla="*/ 51 h 383"/>
                <a:gd name="T2" fmla="*/ 25 w 76"/>
                <a:gd name="T3" fmla="*/ 25 h 383"/>
                <a:gd name="T4" fmla="*/ 25 w 76"/>
                <a:gd name="T5" fmla="*/ 13 h 383"/>
                <a:gd name="T6" fmla="*/ 25 w 76"/>
                <a:gd name="T7" fmla="*/ 25 h 383"/>
                <a:gd name="T8" fmla="*/ 0 w 76"/>
                <a:gd name="T9" fmla="*/ 13 h 383"/>
                <a:gd name="T10" fmla="*/ 0 w 76"/>
                <a:gd name="T11" fmla="*/ 0 h 383"/>
                <a:gd name="T12" fmla="*/ 12 w 76"/>
                <a:gd name="T13" fmla="*/ 0 h 383"/>
                <a:gd name="T14" fmla="*/ 12 w 76"/>
                <a:gd name="T15" fmla="*/ 370 h 383"/>
                <a:gd name="T16" fmla="*/ 0 w 76"/>
                <a:gd name="T17" fmla="*/ 383 h 383"/>
                <a:gd name="T18" fmla="*/ 0 w 76"/>
                <a:gd name="T19" fmla="*/ 370 h 383"/>
                <a:gd name="T20" fmla="*/ 25 w 76"/>
                <a:gd name="T21" fmla="*/ 358 h 383"/>
                <a:gd name="T22" fmla="*/ 25 w 76"/>
                <a:gd name="T23" fmla="*/ 358 h 383"/>
                <a:gd name="T24" fmla="*/ 25 w 76"/>
                <a:gd name="T25" fmla="*/ 358 h 383"/>
                <a:gd name="T26" fmla="*/ 64 w 76"/>
                <a:gd name="T27" fmla="*/ 345 h 383"/>
                <a:gd name="T28" fmla="*/ 76 w 76"/>
                <a:gd name="T29" fmla="*/ 345 h 383"/>
                <a:gd name="T30" fmla="*/ 76 w 76"/>
                <a:gd name="T31" fmla="*/ 358 h 383"/>
                <a:gd name="T32" fmla="*/ 64 w 76"/>
                <a:gd name="T33" fmla="*/ 358 h 383"/>
                <a:gd name="T34" fmla="*/ 25 w 76"/>
                <a:gd name="T35" fmla="*/ 370 h 383"/>
                <a:gd name="T36" fmla="*/ 25 w 76"/>
                <a:gd name="T37" fmla="*/ 358 h 383"/>
                <a:gd name="T38" fmla="*/ 25 w 76"/>
                <a:gd name="T39" fmla="*/ 370 h 383"/>
                <a:gd name="T40" fmla="*/ 0 w 76"/>
                <a:gd name="T41" fmla="*/ 383 h 383"/>
                <a:gd name="T42" fmla="*/ 0 w 76"/>
                <a:gd name="T43" fmla="*/ 383 h 383"/>
                <a:gd name="T44" fmla="*/ 0 w 76"/>
                <a:gd name="T45" fmla="*/ 370 h 383"/>
                <a:gd name="T46" fmla="*/ 0 w 76"/>
                <a:gd name="T47" fmla="*/ 0 h 383"/>
                <a:gd name="T48" fmla="*/ 0 w 76"/>
                <a:gd name="T49" fmla="*/ 0 h 383"/>
                <a:gd name="T50" fmla="*/ 0 w 76"/>
                <a:gd name="T51" fmla="*/ 0 h 383"/>
                <a:gd name="T52" fmla="*/ 25 w 76"/>
                <a:gd name="T53" fmla="*/ 13 h 383"/>
                <a:gd name="T54" fmla="*/ 76 w 76"/>
                <a:gd name="T55" fmla="*/ 38 h 383"/>
                <a:gd name="T56" fmla="*/ 38 w 76"/>
                <a:gd name="T57" fmla="*/ 13 h 383"/>
                <a:gd name="T58" fmla="*/ 76 w 76"/>
                <a:gd name="T59" fmla="*/ 38 h 383"/>
                <a:gd name="T60" fmla="*/ 64 w 76"/>
                <a:gd name="T61" fmla="*/ 51 h 38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6"/>
                <a:gd name="T94" fmla="*/ 0 h 383"/>
                <a:gd name="T95" fmla="*/ 76 w 76"/>
                <a:gd name="T96" fmla="*/ 383 h 38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6" h="383">
                  <a:moveTo>
                    <a:pt x="64" y="51"/>
                  </a:moveTo>
                  <a:lnTo>
                    <a:pt x="25" y="25"/>
                  </a:lnTo>
                  <a:lnTo>
                    <a:pt x="25" y="13"/>
                  </a:lnTo>
                  <a:lnTo>
                    <a:pt x="25" y="25"/>
                  </a:lnTo>
                  <a:lnTo>
                    <a:pt x="0" y="13"/>
                  </a:lnTo>
                  <a:lnTo>
                    <a:pt x="0" y="0"/>
                  </a:lnTo>
                  <a:lnTo>
                    <a:pt x="12" y="0"/>
                  </a:lnTo>
                  <a:lnTo>
                    <a:pt x="12" y="370"/>
                  </a:lnTo>
                  <a:lnTo>
                    <a:pt x="0" y="383"/>
                  </a:lnTo>
                  <a:lnTo>
                    <a:pt x="0" y="370"/>
                  </a:lnTo>
                  <a:lnTo>
                    <a:pt x="25" y="358"/>
                  </a:lnTo>
                  <a:lnTo>
                    <a:pt x="64" y="345"/>
                  </a:lnTo>
                  <a:lnTo>
                    <a:pt x="76" y="345"/>
                  </a:lnTo>
                  <a:lnTo>
                    <a:pt x="76" y="358"/>
                  </a:lnTo>
                  <a:lnTo>
                    <a:pt x="64" y="358"/>
                  </a:lnTo>
                  <a:lnTo>
                    <a:pt x="25" y="370"/>
                  </a:lnTo>
                  <a:lnTo>
                    <a:pt x="25" y="358"/>
                  </a:lnTo>
                  <a:lnTo>
                    <a:pt x="25" y="370"/>
                  </a:lnTo>
                  <a:lnTo>
                    <a:pt x="0" y="383"/>
                  </a:lnTo>
                  <a:lnTo>
                    <a:pt x="0" y="370"/>
                  </a:lnTo>
                  <a:lnTo>
                    <a:pt x="0" y="0"/>
                  </a:lnTo>
                  <a:lnTo>
                    <a:pt x="25" y="13"/>
                  </a:lnTo>
                  <a:lnTo>
                    <a:pt x="76" y="38"/>
                  </a:lnTo>
                  <a:lnTo>
                    <a:pt x="38" y="13"/>
                  </a:lnTo>
                  <a:lnTo>
                    <a:pt x="76" y="38"/>
                  </a:lnTo>
                  <a:lnTo>
                    <a:pt x="64" y="5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50" name="Freeform 280"/>
            <p:cNvSpPr>
              <a:spLocks/>
            </p:cNvSpPr>
            <p:nvPr/>
          </p:nvSpPr>
          <p:spPr bwMode="auto">
            <a:xfrm>
              <a:off x="4500" y="3784"/>
              <a:ext cx="12" cy="307"/>
            </a:xfrm>
            <a:custGeom>
              <a:avLst/>
              <a:gdLst>
                <a:gd name="T0" fmla="*/ 0 w 12"/>
                <a:gd name="T1" fmla="*/ 307 h 307"/>
                <a:gd name="T2" fmla="*/ 0 w 12"/>
                <a:gd name="T3" fmla="*/ 0 h 307"/>
                <a:gd name="T4" fmla="*/ 12 w 12"/>
                <a:gd name="T5" fmla="*/ 0 h 307"/>
                <a:gd name="T6" fmla="*/ 12 w 12"/>
                <a:gd name="T7" fmla="*/ 0 h 307"/>
                <a:gd name="T8" fmla="*/ 12 w 12"/>
                <a:gd name="T9" fmla="*/ 0 h 307"/>
                <a:gd name="T10" fmla="*/ 12 w 12"/>
                <a:gd name="T11" fmla="*/ 307 h 307"/>
                <a:gd name="T12" fmla="*/ 0 w 12"/>
                <a:gd name="T13" fmla="*/ 307 h 307"/>
                <a:gd name="T14" fmla="*/ 0 60000 65536"/>
                <a:gd name="T15" fmla="*/ 0 60000 65536"/>
                <a:gd name="T16" fmla="*/ 0 60000 65536"/>
                <a:gd name="T17" fmla="*/ 0 60000 65536"/>
                <a:gd name="T18" fmla="*/ 0 60000 65536"/>
                <a:gd name="T19" fmla="*/ 0 60000 65536"/>
                <a:gd name="T20" fmla="*/ 0 60000 65536"/>
                <a:gd name="T21" fmla="*/ 0 w 12"/>
                <a:gd name="T22" fmla="*/ 0 h 307"/>
                <a:gd name="T23" fmla="*/ 12 w 12"/>
                <a:gd name="T24" fmla="*/ 307 h 30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07">
                  <a:moveTo>
                    <a:pt x="0" y="307"/>
                  </a:moveTo>
                  <a:lnTo>
                    <a:pt x="0" y="0"/>
                  </a:lnTo>
                  <a:lnTo>
                    <a:pt x="12" y="0"/>
                  </a:lnTo>
                  <a:lnTo>
                    <a:pt x="12" y="307"/>
                  </a:lnTo>
                  <a:lnTo>
                    <a:pt x="0" y="307"/>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51" name="Rectangle 281"/>
            <p:cNvSpPr>
              <a:spLocks noChangeArrowheads="1"/>
            </p:cNvSpPr>
            <p:nvPr/>
          </p:nvSpPr>
          <p:spPr bwMode="auto">
            <a:xfrm>
              <a:off x="4474" y="3771"/>
              <a:ext cx="13" cy="33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52" name="Freeform 282"/>
            <p:cNvSpPr>
              <a:spLocks/>
            </p:cNvSpPr>
            <p:nvPr/>
          </p:nvSpPr>
          <p:spPr bwMode="auto">
            <a:xfrm>
              <a:off x="4423" y="4104"/>
              <a:ext cx="89" cy="63"/>
            </a:xfrm>
            <a:custGeom>
              <a:avLst/>
              <a:gdLst>
                <a:gd name="T0" fmla="*/ 0 w 89"/>
                <a:gd name="T1" fmla="*/ 38 h 63"/>
                <a:gd name="T2" fmla="*/ 0 w 89"/>
                <a:gd name="T3" fmla="*/ 63 h 63"/>
                <a:gd name="T4" fmla="*/ 89 w 89"/>
                <a:gd name="T5" fmla="*/ 25 h 63"/>
                <a:gd name="T6" fmla="*/ 89 w 89"/>
                <a:gd name="T7" fmla="*/ 0 h 63"/>
                <a:gd name="T8" fmla="*/ 0 w 89"/>
                <a:gd name="T9" fmla="*/ 38 h 63"/>
                <a:gd name="T10" fmla="*/ 0 60000 65536"/>
                <a:gd name="T11" fmla="*/ 0 60000 65536"/>
                <a:gd name="T12" fmla="*/ 0 60000 65536"/>
                <a:gd name="T13" fmla="*/ 0 60000 65536"/>
                <a:gd name="T14" fmla="*/ 0 60000 65536"/>
                <a:gd name="T15" fmla="*/ 0 w 89"/>
                <a:gd name="T16" fmla="*/ 0 h 63"/>
                <a:gd name="T17" fmla="*/ 89 w 89"/>
                <a:gd name="T18" fmla="*/ 63 h 63"/>
              </a:gdLst>
              <a:ahLst/>
              <a:cxnLst>
                <a:cxn ang="T10">
                  <a:pos x="T0" y="T1"/>
                </a:cxn>
                <a:cxn ang="T11">
                  <a:pos x="T2" y="T3"/>
                </a:cxn>
                <a:cxn ang="T12">
                  <a:pos x="T4" y="T5"/>
                </a:cxn>
                <a:cxn ang="T13">
                  <a:pos x="T6" y="T7"/>
                </a:cxn>
                <a:cxn ang="T14">
                  <a:pos x="T8" y="T9"/>
                </a:cxn>
              </a:cxnLst>
              <a:rect l="T15" t="T16" r="T17" b="T18"/>
              <a:pathLst>
                <a:path w="89" h="63">
                  <a:moveTo>
                    <a:pt x="0" y="38"/>
                  </a:moveTo>
                  <a:lnTo>
                    <a:pt x="0" y="63"/>
                  </a:lnTo>
                  <a:lnTo>
                    <a:pt x="89" y="25"/>
                  </a:lnTo>
                  <a:lnTo>
                    <a:pt x="89" y="0"/>
                  </a:lnTo>
                  <a:lnTo>
                    <a:pt x="0" y="38"/>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183353" name="Freeform 283"/>
            <p:cNvSpPr>
              <a:spLocks/>
            </p:cNvSpPr>
            <p:nvPr/>
          </p:nvSpPr>
          <p:spPr bwMode="auto">
            <a:xfrm>
              <a:off x="4423" y="4104"/>
              <a:ext cx="102" cy="76"/>
            </a:xfrm>
            <a:custGeom>
              <a:avLst/>
              <a:gdLst>
                <a:gd name="T0" fmla="*/ 13 w 102"/>
                <a:gd name="T1" fmla="*/ 38 h 76"/>
                <a:gd name="T2" fmla="*/ 13 w 102"/>
                <a:gd name="T3" fmla="*/ 63 h 76"/>
                <a:gd name="T4" fmla="*/ 0 w 102"/>
                <a:gd name="T5" fmla="*/ 76 h 76"/>
                <a:gd name="T6" fmla="*/ 0 w 102"/>
                <a:gd name="T7" fmla="*/ 63 h 76"/>
                <a:gd name="T8" fmla="*/ 89 w 102"/>
                <a:gd name="T9" fmla="*/ 25 h 76"/>
                <a:gd name="T10" fmla="*/ 102 w 102"/>
                <a:gd name="T11" fmla="*/ 25 h 76"/>
                <a:gd name="T12" fmla="*/ 89 w 102"/>
                <a:gd name="T13" fmla="*/ 25 h 76"/>
                <a:gd name="T14" fmla="*/ 89 w 102"/>
                <a:gd name="T15" fmla="*/ 0 h 76"/>
                <a:gd name="T16" fmla="*/ 89 w 102"/>
                <a:gd name="T17" fmla="*/ 0 h 76"/>
                <a:gd name="T18" fmla="*/ 102 w 102"/>
                <a:gd name="T19" fmla="*/ 0 h 76"/>
                <a:gd name="T20" fmla="*/ 102 w 102"/>
                <a:gd name="T21" fmla="*/ 0 h 76"/>
                <a:gd name="T22" fmla="*/ 102 w 102"/>
                <a:gd name="T23" fmla="*/ 25 h 76"/>
                <a:gd name="T24" fmla="*/ 102 w 102"/>
                <a:gd name="T25" fmla="*/ 38 h 76"/>
                <a:gd name="T26" fmla="*/ 89 w 102"/>
                <a:gd name="T27" fmla="*/ 38 h 76"/>
                <a:gd name="T28" fmla="*/ 0 w 102"/>
                <a:gd name="T29" fmla="*/ 76 h 76"/>
                <a:gd name="T30" fmla="*/ 0 w 102"/>
                <a:gd name="T31" fmla="*/ 76 h 76"/>
                <a:gd name="T32" fmla="*/ 0 w 102"/>
                <a:gd name="T33" fmla="*/ 63 h 76"/>
                <a:gd name="T34" fmla="*/ 0 w 102"/>
                <a:gd name="T35" fmla="*/ 38 h 76"/>
                <a:gd name="T36" fmla="*/ 13 w 102"/>
                <a:gd name="T37" fmla="*/ 38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2"/>
                <a:gd name="T58" fmla="*/ 0 h 76"/>
                <a:gd name="T59" fmla="*/ 102 w 102"/>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2" h="76">
                  <a:moveTo>
                    <a:pt x="13" y="38"/>
                  </a:moveTo>
                  <a:lnTo>
                    <a:pt x="13" y="63"/>
                  </a:lnTo>
                  <a:lnTo>
                    <a:pt x="0" y="76"/>
                  </a:lnTo>
                  <a:lnTo>
                    <a:pt x="0" y="63"/>
                  </a:lnTo>
                  <a:lnTo>
                    <a:pt x="89" y="25"/>
                  </a:lnTo>
                  <a:lnTo>
                    <a:pt x="102" y="25"/>
                  </a:lnTo>
                  <a:lnTo>
                    <a:pt x="89" y="25"/>
                  </a:lnTo>
                  <a:lnTo>
                    <a:pt x="89" y="0"/>
                  </a:lnTo>
                  <a:lnTo>
                    <a:pt x="102" y="0"/>
                  </a:lnTo>
                  <a:lnTo>
                    <a:pt x="102" y="25"/>
                  </a:lnTo>
                  <a:lnTo>
                    <a:pt x="102" y="38"/>
                  </a:lnTo>
                  <a:lnTo>
                    <a:pt x="89" y="38"/>
                  </a:lnTo>
                  <a:lnTo>
                    <a:pt x="0" y="76"/>
                  </a:lnTo>
                  <a:lnTo>
                    <a:pt x="0" y="63"/>
                  </a:lnTo>
                  <a:lnTo>
                    <a:pt x="0" y="38"/>
                  </a:lnTo>
                  <a:lnTo>
                    <a:pt x="13" y="3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54" name="Freeform 284"/>
            <p:cNvSpPr>
              <a:spLocks/>
            </p:cNvSpPr>
            <p:nvPr/>
          </p:nvSpPr>
          <p:spPr bwMode="auto">
            <a:xfrm>
              <a:off x="4423" y="4104"/>
              <a:ext cx="89" cy="51"/>
            </a:xfrm>
            <a:custGeom>
              <a:avLst/>
              <a:gdLst>
                <a:gd name="T0" fmla="*/ 89 w 89"/>
                <a:gd name="T1" fmla="*/ 12 h 51"/>
                <a:gd name="T2" fmla="*/ 0 w 89"/>
                <a:gd name="T3" fmla="*/ 51 h 51"/>
                <a:gd name="T4" fmla="*/ 0 w 89"/>
                <a:gd name="T5" fmla="*/ 38 h 51"/>
                <a:gd name="T6" fmla="*/ 0 w 89"/>
                <a:gd name="T7" fmla="*/ 38 h 51"/>
                <a:gd name="T8" fmla="*/ 0 w 89"/>
                <a:gd name="T9" fmla="*/ 38 h 51"/>
                <a:gd name="T10" fmla="*/ 89 w 89"/>
                <a:gd name="T11" fmla="*/ 0 h 51"/>
                <a:gd name="T12" fmla="*/ 89 w 89"/>
                <a:gd name="T13" fmla="*/ 12 h 51"/>
                <a:gd name="T14" fmla="*/ 0 60000 65536"/>
                <a:gd name="T15" fmla="*/ 0 60000 65536"/>
                <a:gd name="T16" fmla="*/ 0 60000 65536"/>
                <a:gd name="T17" fmla="*/ 0 60000 65536"/>
                <a:gd name="T18" fmla="*/ 0 60000 65536"/>
                <a:gd name="T19" fmla="*/ 0 60000 65536"/>
                <a:gd name="T20" fmla="*/ 0 60000 65536"/>
                <a:gd name="T21" fmla="*/ 0 w 89"/>
                <a:gd name="T22" fmla="*/ 0 h 51"/>
                <a:gd name="T23" fmla="*/ 89 w 89"/>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9" h="51">
                  <a:moveTo>
                    <a:pt x="89" y="12"/>
                  </a:moveTo>
                  <a:lnTo>
                    <a:pt x="0" y="51"/>
                  </a:lnTo>
                  <a:lnTo>
                    <a:pt x="0" y="38"/>
                  </a:lnTo>
                  <a:lnTo>
                    <a:pt x="89" y="0"/>
                  </a:lnTo>
                  <a:lnTo>
                    <a:pt x="89"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55" name="Freeform 285"/>
            <p:cNvSpPr>
              <a:spLocks/>
            </p:cNvSpPr>
            <p:nvPr/>
          </p:nvSpPr>
          <p:spPr bwMode="auto">
            <a:xfrm>
              <a:off x="4077" y="4129"/>
              <a:ext cx="346" cy="38"/>
            </a:xfrm>
            <a:custGeom>
              <a:avLst/>
              <a:gdLst>
                <a:gd name="T0" fmla="*/ 346 w 346"/>
                <a:gd name="T1" fmla="*/ 13 h 38"/>
                <a:gd name="T2" fmla="*/ 0 w 346"/>
                <a:gd name="T3" fmla="*/ 0 h 38"/>
                <a:gd name="T4" fmla="*/ 0 w 346"/>
                <a:gd name="T5" fmla="*/ 26 h 38"/>
                <a:gd name="T6" fmla="*/ 346 w 346"/>
                <a:gd name="T7" fmla="*/ 38 h 38"/>
                <a:gd name="T8" fmla="*/ 346 w 346"/>
                <a:gd name="T9" fmla="*/ 13 h 38"/>
                <a:gd name="T10" fmla="*/ 0 60000 65536"/>
                <a:gd name="T11" fmla="*/ 0 60000 65536"/>
                <a:gd name="T12" fmla="*/ 0 60000 65536"/>
                <a:gd name="T13" fmla="*/ 0 60000 65536"/>
                <a:gd name="T14" fmla="*/ 0 60000 65536"/>
                <a:gd name="T15" fmla="*/ 0 w 346"/>
                <a:gd name="T16" fmla="*/ 0 h 38"/>
                <a:gd name="T17" fmla="*/ 346 w 346"/>
                <a:gd name="T18" fmla="*/ 38 h 38"/>
              </a:gdLst>
              <a:ahLst/>
              <a:cxnLst>
                <a:cxn ang="T10">
                  <a:pos x="T0" y="T1"/>
                </a:cxn>
                <a:cxn ang="T11">
                  <a:pos x="T2" y="T3"/>
                </a:cxn>
                <a:cxn ang="T12">
                  <a:pos x="T4" y="T5"/>
                </a:cxn>
                <a:cxn ang="T13">
                  <a:pos x="T6" y="T7"/>
                </a:cxn>
                <a:cxn ang="T14">
                  <a:pos x="T8" y="T9"/>
                </a:cxn>
              </a:cxnLst>
              <a:rect l="T15" t="T16" r="T17" b="T18"/>
              <a:pathLst>
                <a:path w="346" h="38">
                  <a:moveTo>
                    <a:pt x="346" y="13"/>
                  </a:moveTo>
                  <a:lnTo>
                    <a:pt x="0" y="0"/>
                  </a:lnTo>
                  <a:lnTo>
                    <a:pt x="0" y="26"/>
                  </a:lnTo>
                  <a:lnTo>
                    <a:pt x="346" y="38"/>
                  </a:lnTo>
                  <a:lnTo>
                    <a:pt x="346" y="13"/>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183356" name="Freeform 286"/>
            <p:cNvSpPr>
              <a:spLocks/>
            </p:cNvSpPr>
            <p:nvPr/>
          </p:nvSpPr>
          <p:spPr bwMode="auto">
            <a:xfrm>
              <a:off x="4077" y="4129"/>
              <a:ext cx="359" cy="51"/>
            </a:xfrm>
            <a:custGeom>
              <a:avLst/>
              <a:gdLst>
                <a:gd name="T0" fmla="*/ 346 w 359"/>
                <a:gd name="T1" fmla="*/ 26 h 51"/>
                <a:gd name="T2" fmla="*/ 0 w 359"/>
                <a:gd name="T3" fmla="*/ 13 h 51"/>
                <a:gd name="T4" fmla="*/ 0 w 359"/>
                <a:gd name="T5" fmla="*/ 0 h 51"/>
                <a:gd name="T6" fmla="*/ 13 w 359"/>
                <a:gd name="T7" fmla="*/ 0 h 51"/>
                <a:gd name="T8" fmla="*/ 13 w 359"/>
                <a:gd name="T9" fmla="*/ 26 h 51"/>
                <a:gd name="T10" fmla="*/ 0 w 359"/>
                <a:gd name="T11" fmla="*/ 38 h 51"/>
                <a:gd name="T12" fmla="*/ 0 w 359"/>
                <a:gd name="T13" fmla="*/ 26 h 51"/>
                <a:gd name="T14" fmla="*/ 346 w 359"/>
                <a:gd name="T15" fmla="*/ 38 h 51"/>
                <a:gd name="T16" fmla="*/ 359 w 359"/>
                <a:gd name="T17" fmla="*/ 38 h 51"/>
                <a:gd name="T18" fmla="*/ 359 w 359"/>
                <a:gd name="T19" fmla="*/ 51 h 51"/>
                <a:gd name="T20" fmla="*/ 346 w 359"/>
                <a:gd name="T21" fmla="*/ 51 h 51"/>
                <a:gd name="T22" fmla="*/ 0 w 359"/>
                <a:gd name="T23" fmla="*/ 38 h 51"/>
                <a:gd name="T24" fmla="*/ 0 w 359"/>
                <a:gd name="T25" fmla="*/ 38 h 51"/>
                <a:gd name="T26" fmla="*/ 0 w 359"/>
                <a:gd name="T27" fmla="*/ 26 h 51"/>
                <a:gd name="T28" fmla="*/ 0 w 359"/>
                <a:gd name="T29" fmla="*/ 0 h 51"/>
                <a:gd name="T30" fmla="*/ 0 w 359"/>
                <a:gd name="T31" fmla="*/ 0 h 51"/>
                <a:gd name="T32" fmla="*/ 0 w 359"/>
                <a:gd name="T33" fmla="*/ 0 h 51"/>
                <a:gd name="T34" fmla="*/ 346 w 359"/>
                <a:gd name="T35" fmla="*/ 13 h 51"/>
                <a:gd name="T36" fmla="*/ 346 w 359"/>
                <a:gd name="T37" fmla="*/ 26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59"/>
                <a:gd name="T58" fmla="*/ 0 h 51"/>
                <a:gd name="T59" fmla="*/ 359 w 359"/>
                <a:gd name="T60" fmla="*/ 51 h 5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59" h="51">
                  <a:moveTo>
                    <a:pt x="346" y="26"/>
                  </a:moveTo>
                  <a:lnTo>
                    <a:pt x="0" y="13"/>
                  </a:lnTo>
                  <a:lnTo>
                    <a:pt x="0" y="0"/>
                  </a:lnTo>
                  <a:lnTo>
                    <a:pt x="13" y="0"/>
                  </a:lnTo>
                  <a:lnTo>
                    <a:pt x="13" y="26"/>
                  </a:lnTo>
                  <a:lnTo>
                    <a:pt x="0" y="38"/>
                  </a:lnTo>
                  <a:lnTo>
                    <a:pt x="0" y="26"/>
                  </a:lnTo>
                  <a:lnTo>
                    <a:pt x="346" y="38"/>
                  </a:lnTo>
                  <a:lnTo>
                    <a:pt x="359" y="38"/>
                  </a:lnTo>
                  <a:lnTo>
                    <a:pt x="359" y="51"/>
                  </a:lnTo>
                  <a:lnTo>
                    <a:pt x="346" y="51"/>
                  </a:lnTo>
                  <a:lnTo>
                    <a:pt x="0" y="38"/>
                  </a:lnTo>
                  <a:lnTo>
                    <a:pt x="0" y="26"/>
                  </a:lnTo>
                  <a:lnTo>
                    <a:pt x="0" y="0"/>
                  </a:lnTo>
                  <a:lnTo>
                    <a:pt x="346" y="13"/>
                  </a:lnTo>
                  <a:lnTo>
                    <a:pt x="346" y="2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57" name="Freeform 287"/>
            <p:cNvSpPr>
              <a:spLocks/>
            </p:cNvSpPr>
            <p:nvPr/>
          </p:nvSpPr>
          <p:spPr bwMode="auto">
            <a:xfrm>
              <a:off x="4423" y="4142"/>
              <a:ext cx="13" cy="25"/>
            </a:xfrm>
            <a:custGeom>
              <a:avLst/>
              <a:gdLst>
                <a:gd name="T0" fmla="*/ 0 w 13"/>
                <a:gd name="T1" fmla="*/ 25 h 25"/>
                <a:gd name="T2" fmla="*/ 0 w 13"/>
                <a:gd name="T3" fmla="*/ 0 h 25"/>
                <a:gd name="T4" fmla="*/ 0 w 13"/>
                <a:gd name="T5" fmla="*/ 0 h 25"/>
                <a:gd name="T6" fmla="*/ 13 w 13"/>
                <a:gd name="T7" fmla="*/ 0 h 25"/>
                <a:gd name="T8" fmla="*/ 13 w 13"/>
                <a:gd name="T9" fmla="*/ 0 h 25"/>
                <a:gd name="T10" fmla="*/ 13 w 13"/>
                <a:gd name="T11" fmla="*/ 25 h 25"/>
                <a:gd name="T12" fmla="*/ 0 w 13"/>
                <a:gd name="T13" fmla="*/ 25 h 25"/>
                <a:gd name="T14" fmla="*/ 0 60000 65536"/>
                <a:gd name="T15" fmla="*/ 0 60000 65536"/>
                <a:gd name="T16" fmla="*/ 0 60000 65536"/>
                <a:gd name="T17" fmla="*/ 0 60000 65536"/>
                <a:gd name="T18" fmla="*/ 0 60000 65536"/>
                <a:gd name="T19" fmla="*/ 0 60000 65536"/>
                <a:gd name="T20" fmla="*/ 0 60000 65536"/>
                <a:gd name="T21" fmla="*/ 0 w 13"/>
                <a:gd name="T22" fmla="*/ 0 h 25"/>
                <a:gd name="T23" fmla="*/ 13 w 13"/>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5">
                  <a:moveTo>
                    <a:pt x="0" y="25"/>
                  </a:moveTo>
                  <a:lnTo>
                    <a:pt x="0" y="0"/>
                  </a:lnTo>
                  <a:lnTo>
                    <a:pt x="13" y="0"/>
                  </a:lnTo>
                  <a:lnTo>
                    <a:pt x="13" y="25"/>
                  </a:lnTo>
                  <a:lnTo>
                    <a:pt x="0" y="25"/>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58" name="Freeform 288"/>
            <p:cNvSpPr>
              <a:spLocks/>
            </p:cNvSpPr>
            <p:nvPr/>
          </p:nvSpPr>
          <p:spPr bwMode="auto">
            <a:xfrm>
              <a:off x="4077" y="4167"/>
              <a:ext cx="346" cy="64"/>
            </a:xfrm>
            <a:custGeom>
              <a:avLst/>
              <a:gdLst>
                <a:gd name="T0" fmla="*/ 346 w 346"/>
                <a:gd name="T1" fmla="*/ 13 h 64"/>
                <a:gd name="T2" fmla="*/ 0 w 346"/>
                <a:gd name="T3" fmla="*/ 0 h 64"/>
                <a:gd name="T4" fmla="*/ 0 w 346"/>
                <a:gd name="T5" fmla="*/ 52 h 64"/>
                <a:gd name="T6" fmla="*/ 346 w 346"/>
                <a:gd name="T7" fmla="*/ 64 h 64"/>
                <a:gd name="T8" fmla="*/ 346 w 346"/>
                <a:gd name="T9" fmla="*/ 13 h 64"/>
                <a:gd name="T10" fmla="*/ 0 60000 65536"/>
                <a:gd name="T11" fmla="*/ 0 60000 65536"/>
                <a:gd name="T12" fmla="*/ 0 60000 65536"/>
                <a:gd name="T13" fmla="*/ 0 60000 65536"/>
                <a:gd name="T14" fmla="*/ 0 60000 65536"/>
                <a:gd name="T15" fmla="*/ 0 w 346"/>
                <a:gd name="T16" fmla="*/ 0 h 64"/>
                <a:gd name="T17" fmla="*/ 346 w 346"/>
                <a:gd name="T18" fmla="*/ 64 h 64"/>
              </a:gdLst>
              <a:ahLst/>
              <a:cxnLst>
                <a:cxn ang="T10">
                  <a:pos x="T0" y="T1"/>
                </a:cxn>
                <a:cxn ang="T11">
                  <a:pos x="T2" y="T3"/>
                </a:cxn>
                <a:cxn ang="T12">
                  <a:pos x="T4" y="T5"/>
                </a:cxn>
                <a:cxn ang="T13">
                  <a:pos x="T6" y="T7"/>
                </a:cxn>
                <a:cxn ang="T14">
                  <a:pos x="T8" y="T9"/>
                </a:cxn>
              </a:cxnLst>
              <a:rect l="T15" t="T16" r="T17" b="T18"/>
              <a:pathLst>
                <a:path w="346" h="64">
                  <a:moveTo>
                    <a:pt x="346" y="13"/>
                  </a:moveTo>
                  <a:lnTo>
                    <a:pt x="0" y="0"/>
                  </a:lnTo>
                  <a:lnTo>
                    <a:pt x="0" y="52"/>
                  </a:lnTo>
                  <a:lnTo>
                    <a:pt x="346" y="64"/>
                  </a:lnTo>
                  <a:lnTo>
                    <a:pt x="346" y="13"/>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183359" name="Freeform 289"/>
            <p:cNvSpPr>
              <a:spLocks/>
            </p:cNvSpPr>
            <p:nvPr/>
          </p:nvSpPr>
          <p:spPr bwMode="auto">
            <a:xfrm>
              <a:off x="4077" y="4167"/>
              <a:ext cx="359" cy="77"/>
            </a:xfrm>
            <a:custGeom>
              <a:avLst/>
              <a:gdLst>
                <a:gd name="T0" fmla="*/ 346 w 359"/>
                <a:gd name="T1" fmla="*/ 26 h 77"/>
                <a:gd name="T2" fmla="*/ 0 w 359"/>
                <a:gd name="T3" fmla="*/ 13 h 77"/>
                <a:gd name="T4" fmla="*/ 0 w 359"/>
                <a:gd name="T5" fmla="*/ 0 h 77"/>
                <a:gd name="T6" fmla="*/ 13 w 359"/>
                <a:gd name="T7" fmla="*/ 0 h 77"/>
                <a:gd name="T8" fmla="*/ 13 w 359"/>
                <a:gd name="T9" fmla="*/ 52 h 77"/>
                <a:gd name="T10" fmla="*/ 0 w 359"/>
                <a:gd name="T11" fmla="*/ 64 h 77"/>
                <a:gd name="T12" fmla="*/ 0 w 359"/>
                <a:gd name="T13" fmla="*/ 52 h 77"/>
                <a:gd name="T14" fmla="*/ 346 w 359"/>
                <a:gd name="T15" fmla="*/ 64 h 77"/>
                <a:gd name="T16" fmla="*/ 359 w 359"/>
                <a:gd name="T17" fmla="*/ 64 h 77"/>
                <a:gd name="T18" fmla="*/ 359 w 359"/>
                <a:gd name="T19" fmla="*/ 77 h 77"/>
                <a:gd name="T20" fmla="*/ 346 w 359"/>
                <a:gd name="T21" fmla="*/ 77 h 77"/>
                <a:gd name="T22" fmla="*/ 0 w 359"/>
                <a:gd name="T23" fmla="*/ 64 h 77"/>
                <a:gd name="T24" fmla="*/ 0 w 359"/>
                <a:gd name="T25" fmla="*/ 64 h 77"/>
                <a:gd name="T26" fmla="*/ 0 w 359"/>
                <a:gd name="T27" fmla="*/ 52 h 77"/>
                <a:gd name="T28" fmla="*/ 0 w 359"/>
                <a:gd name="T29" fmla="*/ 0 h 77"/>
                <a:gd name="T30" fmla="*/ 0 w 359"/>
                <a:gd name="T31" fmla="*/ 0 h 77"/>
                <a:gd name="T32" fmla="*/ 0 w 359"/>
                <a:gd name="T33" fmla="*/ 0 h 77"/>
                <a:gd name="T34" fmla="*/ 346 w 359"/>
                <a:gd name="T35" fmla="*/ 13 h 77"/>
                <a:gd name="T36" fmla="*/ 346 w 359"/>
                <a:gd name="T37" fmla="*/ 26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59"/>
                <a:gd name="T58" fmla="*/ 0 h 77"/>
                <a:gd name="T59" fmla="*/ 359 w 359"/>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59" h="77">
                  <a:moveTo>
                    <a:pt x="346" y="26"/>
                  </a:moveTo>
                  <a:lnTo>
                    <a:pt x="0" y="13"/>
                  </a:lnTo>
                  <a:lnTo>
                    <a:pt x="0" y="0"/>
                  </a:lnTo>
                  <a:lnTo>
                    <a:pt x="13" y="0"/>
                  </a:lnTo>
                  <a:lnTo>
                    <a:pt x="13" y="52"/>
                  </a:lnTo>
                  <a:lnTo>
                    <a:pt x="0" y="64"/>
                  </a:lnTo>
                  <a:lnTo>
                    <a:pt x="0" y="52"/>
                  </a:lnTo>
                  <a:lnTo>
                    <a:pt x="346" y="64"/>
                  </a:lnTo>
                  <a:lnTo>
                    <a:pt x="359" y="64"/>
                  </a:lnTo>
                  <a:lnTo>
                    <a:pt x="359" y="77"/>
                  </a:lnTo>
                  <a:lnTo>
                    <a:pt x="346" y="77"/>
                  </a:lnTo>
                  <a:lnTo>
                    <a:pt x="0" y="64"/>
                  </a:lnTo>
                  <a:lnTo>
                    <a:pt x="0" y="52"/>
                  </a:lnTo>
                  <a:lnTo>
                    <a:pt x="0" y="0"/>
                  </a:lnTo>
                  <a:lnTo>
                    <a:pt x="346" y="13"/>
                  </a:lnTo>
                  <a:lnTo>
                    <a:pt x="346" y="2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60" name="Freeform 290"/>
            <p:cNvSpPr>
              <a:spLocks/>
            </p:cNvSpPr>
            <p:nvPr/>
          </p:nvSpPr>
          <p:spPr bwMode="auto">
            <a:xfrm>
              <a:off x="4423" y="4180"/>
              <a:ext cx="13" cy="51"/>
            </a:xfrm>
            <a:custGeom>
              <a:avLst/>
              <a:gdLst>
                <a:gd name="T0" fmla="*/ 0 w 13"/>
                <a:gd name="T1" fmla="*/ 51 h 51"/>
                <a:gd name="T2" fmla="*/ 0 w 13"/>
                <a:gd name="T3" fmla="*/ 0 h 51"/>
                <a:gd name="T4" fmla="*/ 0 w 13"/>
                <a:gd name="T5" fmla="*/ 0 h 51"/>
                <a:gd name="T6" fmla="*/ 13 w 13"/>
                <a:gd name="T7" fmla="*/ 0 h 51"/>
                <a:gd name="T8" fmla="*/ 13 w 13"/>
                <a:gd name="T9" fmla="*/ 0 h 51"/>
                <a:gd name="T10" fmla="*/ 13 w 13"/>
                <a:gd name="T11" fmla="*/ 51 h 51"/>
                <a:gd name="T12" fmla="*/ 0 w 13"/>
                <a:gd name="T13" fmla="*/ 51 h 51"/>
                <a:gd name="T14" fmla="*/ 0 60000 65536"/>
                <a:gd name="T15" fmla="*/ 0 60000 65536"/>
                <a:gd name="T16" fmla="*/ 0 60000 65536"/>
                <a:gd name="T17" fmla="*/ 0 60000 65536"/>
                <a:gd name="T18" fmla="*/ 0 60000 65536"/>
                <a:gd name="T19" fmla="*/ 0 60000 65536"/>
                <a:gd name="T20" fmla="*/ 0 60000 65536"/>
                <a:gd name="T21" fmla="*/ 0 w 13"/>
                <a:gd name="T22" fmla="*/ 0 h 51"/>
                <a:gd name="T23" fmla="*/ 13 w 13"/>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51">
                  <a:moveTo>
                    <a:pt x="0" y="51"/>
                  </a:moveTo>
                  <a:lnTo>
                    <a:pt x="0" y="0"/>
                  </a:lnTo>
                  <a:lnTo>
                    <a:pt x="13" y="0"/>
                  </a:lnTo>
                  <a:lnTo>
                    <a:pt x="13" y="51"/>
                  </a:lnTo>
                  <a:lnTo>
                    <a:pt x="0" y="51"/>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61" name="Freeform 291"/>
            <p:cNvSpPr>
              <a:spLocks/>
            </p:cNvSpPr>
            <p:nvPr/>
          </p:nvSpPr>
          <p:spPr bwMode="auto">
            <a:xfrm>
              <a:off x="4423" y="4142"/>
              <a:ext cx="89" cy="89"/>
            </a:xfrm>
            <a:custGeom>
              <a:avLst/>
              <a:gdLst>
                <a:gd name="T0" fmla="*/ 0 w 89"/>
                <a:gd name="T1" fmla="*/ 38 h 89"/>
                <a:gd name="T2" fmla="*/ 0 w 89"/>
                <a:gd name="T3" fmla="*/ 89 h 89"/>
                <a:gd name="T4" fmla="*/ 89 w 89"/>
                <a:gd name="T5" fmla="*/ 38 h 89"/>
                <a:gd name="T6" fmla="*/ 89 w 89"/>
                <a:gd name="T7" fmla="*/ 0 h 89"/>
                <a:gd name="T8" fmla="*/ 0 w 89"/>
                <a:gd name="T9" fmla="*/ 38 h 89"/>
                <a:gd name="T10" fmla="*/ 0 60000 65536"/>
                <a:gd name="T11" fmla="*/ 0 60000 65536"/>
                <a:gd name="T12" fmla="*/ 0 60000 65536"/>
                <a:gd name="T13" fmla="*/ 0 60000 65536"/>
                <a:gd name="T14" fmla="*/ 0 60000 65536"/>
                <a:gd name="T15" fmla="*/ 0 w 89"/>
                <a:gd name="T16" fmla="*/ 0 h 89"/>
                <a:gd name="T17" fmla="*/ 89 w 89"/>
                <a:gd name="T18" fmla="*/ 89 h 89"/>
              </a:gdLst>
              <a:ahLst/>
              <a:cxnLst>
                <a:cxn ang="T10">
                  <a:pos x="T0" y="T1"/>
                </a:cxn>
                <a:cxn ang="T11">
                  <a:pos x="T2" y="T3"/>
                </a:cxn>
                <a:cxn ang="T12">
                  <a:pos x="T4" y="T5"/>
                </a:cxn>
                <a:cxn ang="T13">
                  <a:pos x="T6" y="T7"/>
                </a:cxn>
                <a:cxn ang="T14">
                  <a:pos x="T8" y="T9"/>
                </a:cxn>
              </a:cxnLst>
              <a:rect l="T15" t="T16" r="T17" b="T18"/>
              <a:pathLst>
                <a:path w="89" h="89">
                  <a:moveTo>
                    <a:pt x="0" y="38"/>
                  </a:moveTo>
                  <a:lnTo>
                    <a:pt x="0" y="89"/>
                  </a:lnTo>
                  <a:lnTo>
                    <a:pt x="89" y="38"/>
                  </a:lnTo>
                  <a:lnTo>
                    <a:pt x="89" y="0"/>
                  </a:lnTo>
                  <a:lnTo>
                    <a:pt x="0" y="38"/>
                  </a:lnTo>
                  <a:close/>
                </a:path>
              </a:pathLst>
            </a:custGeom>
            <a:blipFill dpi="0" rotWithShape="0">
              <a:blip r:embed="rId7" cstate="print"/>
              <a:srcRect/>
              <a:tile tx="0" ty="0" sx="100000" sy="100000" flip="none" algn="tl"/>
            </a:blipFill>
            <a:ln w="9525">
              <a:noFill/>
              <a:round/>
              <a:headEnd/>
              <a:tailEnd/>
            </a:ln>
          </p:spPr>
          <p:txBody>
            <a:bodyPr/>
            <a:lstStyle/>
            <a:p>
              <a:endParaRPr lang="en-US"/>
            </a:p>
          </p:txBody>
        </p:sp>
        <p:sp>
          <p:nvSpPr>
            <p:cNvPr id="183362" name="Freeform 292"/>
            <p:cNvSpPr>
              <a:spLocks/>
            </p:cNvSpPr>
            <p:nvPr/>
          </p:nvSpPr>
          <p:spPr bwMode="auto">
            <a:xfrm>
              <a:off x="4423" y="4142"/>
              <a:ext cx="102" cy="102"/>
            </a:xfrm>
            <a:custGeom>
              <a:avLst/>
              <a:gdLst>
                <a:gd name="T0" fmla="*/ 13 w 102"/>
                <a:gd name="T1" fmla="*/ 38 h 102"/>
                <a:gd name="T2" fmla="*/ 13 w 102"/>
                <a:gd name="T3" fmla="*/ 89 h 102"/>
                <a:gd name="T4" fmla="*/ 0 w 102"/>
                <a:gd name="T5" fmla="*/ 102 h 102"/>
                <a:gd name="T6" fmla="*/ 0 w 102"/>
                <a:gd name="T7" fmla="*/ 89 h 102"/>
                <a:gd name="T8" fmla="*/ 89 w 102"/>
                <a:gd name="T9" fmla="*/ 38 h 102"/>
                <a:gd name="T10" fmla="*/ 102 w 102"/>
                <a:gd name="T11" fmla="*/ 38 h 102"/>
                <a:gd name="T12" fmla="*/ 89 w 102"/>
                <a:gd name="T13" fmla="*/ 38 h 102"/>
                <a:gd name="T14" fmla="*/ 89 w 102"/>
                <a:gd name="T15" fmla="*/ 0 h 102"/>
                <a:gd name="T16" fmla="*/ 89 w 102"/>
                <a:gd name="T17" fmla="*/ 0 h 102"/>
                <a:gd name="T18" fmla="*/ 102 w 102"/>
                <a:gd name="T19" fmla="*/ 0 h 102"/>
                <a:gd name="T20" fmla="*/ 102 w 102"/>
                <a:gd name="T21" fmla="*/ 0 h 102"/>
                <a:gd name="T22" fmla="*/ 102 w 102"/>
                <a:gd name="T23" fmla="*/ 38 h 102"/>
                <a:gd name="T24" fmla="*/ 102 w 102"/>
                <a:gd name="T25" fmla="*/ 38 h 102"/>
                <a:gd name="T26" fmla="*/ 89 w 102"/>
                <a:gd name="T27" fmla="*/ 51 h 102"/>
                <a:gd name="T28" fmla="*/ 0 w 102"/>
                <a:gd name="T29" fmla="*/ 102 h 102"/>
                <a:gd name="T30" fmla="*/ 0 w 102"/>
                <a:gd name="T31" fmla="*/ 102 h 102"/>
                <a:gd name="T32" fmla="*/ 0 w 102"/>
                <a:gd name="T33" fmla="*/ 89 h 102"/>
                <a:gd name="T34" fmla="*/ 0 w 102"/>
                <a:gd name="T35" fmla="*/ 38 h 102"/>
                <a:gd name="T36" fmla="*/ 13 w 102"/>
                <a:gd name="T37" fmla="*/ 38 h 1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2"/>
                <a:gd name="T58" fmla="*/ 0 h 102"/>
                <a:gd name="T59" fmla="*/ 102 w 102"/>
                <a:gd name="T60" fmla="*/ 102 h 1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2" h="102">
                  <a:moveTo>
                    <a:pt x="13" y="38"/>
                  </a:moveTo>
                  <a:lnTo>
                    <a:pt x="13" y="89"/>
                  </a:lnTo>
                  <a:lnTo>
                    <a:pt x="0" y="102"/>
                  </a:lnTo>
                  <a:lnTo>
                    <a:pt x="0" y="89"/>
                  </a:lnTo>
                  <a:lnTo>
                    <a:pt x="89" y="38"/>
                  </a:lnTo>
                  <a:lnTo>
                    <a:pt x="102" y="38"/>
                  </a:lnTo>
                  <a:lnTo>
                    <a:pt x="89" y="38"/>
                  </a:lnTo>
                  <a:lnTo>
                    <a:pt x="89" y="0"/>
                  </a:lnTo>
                  <a:lnTo>
                    <a:pt x="102" y="0"/>
                  </a:lnTo>
                  <a:lnTo>
                    <a:pt x="102" y="38"/>
                  </a:lnTo>
                  <a:lnTo>
                    <a:pt x="89" y="51"/>
                  </a:lnTo>
                  <a:lnTo>
                    <a:pt x="0" y="102"/>
                  </a:lnTo>
                  <a:lnTo>
                    <a:pt x="0" y="89"/>
                  </a:lnTo>
                  <a:lnTo>
                    <a:pt x="0" y="38"/>
                  </a:lnTo>
                  <a:lnTo>
                    <a:pt x="13" y="3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63" name="Freeform 293"/>
            <p:cNvSpPr>
              <a:spLocks/>
            </p:cNvSpPr>
            <p:nvPr/>
          </p:nvSpPr>
          <p:spPr bwMode="auto">
            <a:xfrm>
              <a:off x="4423" y="4142"/>
              <a:ext cx="89" cy="51"/>
            </a:xfrm>
            <a:custGeom>
              <a:avLst/>
              <a:gdLst>
                <a:gd name="T0" fmla="*/ 89 w 89"/>
                <a:gd name="T1" fmla="*/ 13 h 51"/>
                <a:gd name="T2" fmla="*/ 0 w 89"/>
                <a:gd name="T3" fmla="*/ 51 h 51"/>
                <a:gd name="T4" fmla="*/ 0 w 89"/>
                <a:gd name="T5" fmla="*/ 38 h 51"/>
                <a:gd name="T6" fmla="*/ 0 w 89"/>
                <a:gd name="T7" fmla="*/ 38 h 51"/>
                <a:gd name="T8" fmla="*/ 0 w 89"/>
                <a:gd name="T9" fmla="*/ 38 h 51"/>
                <a:gd name="T10" fmla="*/ 89 w 89"/>
                <a:gd name="T11" fmla="*/ 0 h 51"/>
                <a:gd name="T12" fmla="*/ 89 w 89"/>
                <a:gd name="T13" fmla="*/ 13 h 51"/>
                <a:gd name="T14" fmla="*/ 0 60000 65536"/>
                <a:gd name="T15" fmla="*/ 0 60000 65536"/>
                <a:gd name="T16" fmla="*/ 0 60000 65536"/>
                <a:gd name="T17" fmla="*/ 0 60000 65536"/>
                <a:gd name="T18" fmla="*/ 0 60000 65536"/>
                <a:gd name="T19" fmla="*/ 0 60000 65536"/>
                <a:gd name="T20" fmla="*/ 0 60000 65536"/>
                <a:gd name="T21" fmla="*/ 0 w 89"/>
                <a:gd name="T22" fmla="*/ 0 h 51"/>
                <a:gd name="T23" fmla="*/ 89 w 89"/>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9" h="51">
                  <a:moveTo>
                    <a:pt x="89" y="13"/>
                  </a:moveTo>
                  <a:lnTo>
                    <a:pt x="0" y="51"/>
                  </a:lnTo>
                  <a:lnTo>
                    <a:pt x="0" y="38"/>
                  </a:lnTo>
                  <a:lnTo>
                    <a:pt x="89" y="0"/>
                  </a:lnTo>
                  <a:lnTo>
                    <a:pt x="89"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64" name="Freeform 294"/>
            <p:cNvSpPr>
              <a:spLocks/>
            </p:cNvSpPr>
            <p:nvPr/>
          </p:nvSpPr>
          <p:spPr bwMode="auto">
            <a:xfrm>
              <a:off x="4077" y="4155"/>
              <a:ext cx="38" cy="12"/>
            </a:xfrm>
            <a:custGeom>
              <a:avLst/>
              <a:gdLst>
                <a:gd name="T0" fmla="*/ 0 w 38"/>
                <a:gd name="T1" fmla="*/ 0 h 12"/>
                <a:gd name="T2" fmla="*/ 38 w 38"/>
                <a:gd name="T3" fmla="*/ 12 h 12"/>
                <a:gd name="T4" fmla="*/ 38 w 38"/>
                <a:gd name="T5" fmla="*/ 12 h 12"/>
                <a:gd name="T6" fmla="*/ 0 w 38"/>
                <a:gd name="T7" fmla="*/ 12 h 12"/>
                <a:gd name="T8" fmla="*/ 0 w 38"/>
                <a:gd name="T9" fmla="*/ 12 h 12"/>
                <a:gd name="T10" fmla="*/ 0 w 38"/>
                <a:gd name="T11" fmla="*/ 0 h 12"/>
                <a:gd name="T12" fmla="*/ 0 60000 65536"/>
                <a:gd name="T13" fmla="*/ 0 60000 65536"/>
                <a:gd name="T14" fmla="*/ 0 60000 65536"/>
                <a:gd name="T15" fmla="*/ 0 60000 65536"/>
                <a:gd name="T16" fmla="*/ 0 60000 65536"/>
                <a:gd name="T17" fmla="*/ 0 60000 65536"/>
                <a:gd name="T18" fmla="*/ 0 w 38"/>
                <a:gd name="T19" fmla="*/ 0 h 12"/>
                <a:gd name="T20" fmla="*/ 38 w 38"/>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8" h="12">
                  <a:moveTo>
                    <a:pt x="0" y="0"/>
                  </a:moveTo>
                  <a:lnTo>
                    <a:pt x="38" y="12"/>
                  </a:lnTo>
                  <a:lnTo>
                    <a:pt x="0" y="12"/>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83365" name="Freeform 295"/>
            <p:cNvSpPr>
              <a:spLocks/>
            </p:cNvSpPr>
            <p:nvPr/>
          </p:nvSpPr>
          <p:spPr bwMode="auto">
            <a:xfrm>
              <a:off x="4077" y="4155"/>
              <a:ext cx="38" cy="25"/>
            </a:xfrm>
            <a:custGeom>
              <a:avLst/>
              <a:gdLst>
                <a:gd name="T0" fmla="*/ 0 w 38"/>
                <a:gd name="T1" fmla="*/ 0 h 25"/>
                <a:gd name="T2" fmla="*/ 38 w 38"/>
                <a:gd name="T3" fmla="*/ 12 h 25"/>
                <a:gd name="T4" fmla="*/ 38 w 38"/>
                <a:gd name="T5" fmla="*/ 25 h 25"/>
                <a:gd name="T6" fmla="*/ 38 w 38"/>
                <a:gd name="T7" fmla="*/ 12 h 25"/>
                <a:gd name="T8" fmla="*/ 38 w 38"/>
                <a:gd name="T9" fmla="*/ 25 h 25"/>
                <a:gd name="T10" fmla="*/ 0 w 38"/>
                <a:gd name="T11" fmla="*/ 12 h 25"/>
                <a:gd name="T12" fmla="*/ 0 w 38"/>
                <a:gd name="T13" fmla="*/ 0 h 25"/>
                <a:gd name="T14" fmla="*/ 0 60000 65536"/>
                <a:gd name="T15" fmla="*/ 0 60000 65536"/>
                <a:gd name="T16" fmla="*/ 0 60000 65536"/>
                <a:gd name="T17" fmla="*/ 0 60000 65536"/>
                <a:gd name="T18" fmla="*/ 0 60000 65536"/>
                <a:gd name="T19" fmla="*/ 0 60000 65536"/>
                <a:gd name="T20" fmla="*/ 0 60000 65536"/>
                <a:gd name="T21" fmla="*/ 0 w 38"/>
                <a:gd name="T22" fmla="*/ 0 h 25"/>
                <a:gd name="T23" fmla="*/ 38 w 3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25">
                  <a:moveTo>
                    <a:pt x="0" y="0"/>
                  </a:moveTo>
                  <a:lnTo>
                    <a:pt x="38" y="12"/>
                  </a:lnTo>
                  <a:lnTo>
                    <a:pt x="38" y="25"/>
                  </a:lnTo>
                  <a:lnTo>
                    <a:pt x="38" y="12"/>
                  </a:lnTo>
                  <a:lnTo>
                    <a:pt x="38" y="25"/>
                  </a:lnTo>
                  <a:lnTo>
                    <a:pt x="0" y="12"/>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66" name="Rectangle 296"/>
            <p:cNvSpPr>
              <a:spLocks noChangeArrowheads="1"/>
            </p:cNvSpPr>
            <p:nvPr/>
          </p:nvSpPr>
          <p:spPr bwMode="auto">
            <a:xfrm>
              <a:off x="4077" y="4167"/>
              <a:ext cx="38"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67" name="Freeform 297"/>
            <p:cNvSpPr>
              <a:spLocks/>
            </p:cNvSpPr>
            <p:nvPr/>
          </p:nvSpPr>
          <p:spPr bwMode="auto">
            <a:xfrm>
              <a:off x="4077" y="4155"/>
              <a:ext cx="13" cy="12"/>
            </a:xfrm>
            <a:custGeom>
              <a:avLst/>
              <a:gdLst>
                <a:gd name="T0" fmla="*/ 0 w 13"/>
                <a:gd name="T1" fmla="*/ 12 h 12"/>
                <a:gd name="T2" fmla="*/ 0 w 13"/>
                <a:gd name="T3" fmla="*/ 0 h 12"/>
                <a:gd name="T4" fmla="*/ 0 w 13"/>
                <a:gd name="T5" fmla="*/ 0 h 12"/>
                <a:gd name="T6" fmla="*/ 0 w 13"/>
                <a:gd name="T7" fmla="*/ 0 h 12"/>
                <a:gd name="T8" fmla="*/ 13 w 13"/>
                <a:gd name="T9" fmla="*/ 0 h 12"/>
                <a:gd name="T10" fmla="*/ 13 w 13"/>
                <a:gd name="T11" fmla="*/ 12 h 12"/>
                <a:gd name="T12" fmla="*/ 0 w 13"/>
                <a:gd name="T13" fmla="*/ 12 h 12"/>
                <a:gd name="T14" fmla="*/ 0 60000 65536"/>
                <a:gd name="T15" fmla="*/ 0 60000 65536"/>
                <a:gd name="T16" fmla="*/ 0 60000 65536"/>
                <a:gd name="T17" fmla="*/ 0 60000 65536"/>
                <a:gd name="T18" fmla="*/ 0 60000 65536"/>
                <a:gd name="T19" fmla="*/ 0 60000 65536"/>
                <a:gd name="T20" fmla="*/ 0 60000 65536"/>
                <a:gd name="T21" fmla="*/ 0 w 13"/>
                <a:gd name="T22" fmla="*/ 0 h 12"/>
                <a:gd name="T23" fmla="*/ 13 w 13"/>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2">
                  <a:moveTo>
                    <a:pt x="0" y="12"/>
                  </a:moveTo>
                  <a:lnTo>
                    <a:pt x="0" y="0"/>
                  </a:lnTo>
                  <a:lnTo>
                    <a:pt x="13" y="0"/>
                  </a:lnTo>
                  <a:lnTo>
                    <a:pt x="13" y="12"/>
                  </a:lnTo>
                  <a:lnTo>
                    <a:pt x="0"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68" name="Freeform 298"/>
            <p:cNvSpPr>
              <a:spLocks/>
            </p:cNvSpPr>
            <p:nvPr/>
          </p:nvSpPr>
          <p:spPr bwMode="auto">
            <a:xfrm>
              <a:off x="4423" y="4129"/>
              <a:ext cx="89" cy="51"/>
            </a:xfrm>
            <a:custGeom>
              <a:avLst/>
              <a:gdLst>
                <a:gd name="T0" fmla="*/ 0 w 89"/>
                <a:gd name="T1" fmla="*/ 38 h 51"/>
                <a:gd name="T2" fmla="*/ 89 w 89"/>
                <a:gd name="T3" fmla="*/ 0 h 51"/>
                <a:gd name="T4" fmla="*/ 89 w 89"/>
                <a:gd name="T5" fmla="*/ 13 h 51"/>
                <a:gd name="T6" fmla="*/ 0 w 89"/>
                <a:gd name="T7" fmla="*/ 51 h 51"/>
                <a:gd name="T8" fmla="*/ 0 w 89"/>
                <a:gd name="T9" fmla="*/ 38 h 51"/>
                <a:gd name="T10" fmla="*/ 0 60000 65536"/>
                <a:gd name="T11" fmla="*/ 0 60000 65536"/>
                <a:gd name="T12" fmla="*/ 0 60000 65536"/>
                <a:gd name="T13" fmla="*/ 0 60000 65536"/>
                <a:gd name="T14" fmla="*/ 0 60000 65536"/>
                <a:gd name="T15" fmla="*/ 0 w 89"/>
                <a:gd name="T16" fmla="*/ 0 h 51"/>
                <a:gd name="T17" fmla="*/ 89 w 89"/>
                <a:gd name="T18" fmla="*/ 51 h 51"/>
              </a:gdLst>
              <a:ahLst/>
              <a:cxnLst>
                <a:cxn ang="T10">
                  <a:pos x="T0" y="T1"/>
                </a:cxn>
                <a:cxn ang="T11">
                  <a:pos x="T2" y="T3"/>
                </a:cxn>
                <a:cxn ang="T12">
                  <a:pos x="T4" y="T5"/>
                </a:cxn>
                <a:cxn ang="T13">
                  <a:pos x="T6" y="T7"/>
                </a:cxn>
                <a:cxn ang="T14">
                  <a:pos x="T8" y="T9"/>
                </a:cxn>
              </a:cxnLst>
              <a:rect l="T15" t="T16" r="T17" b="T18"/>
              <a:pathLst>
                <a:path w="89" h="51">
                  <a:moveTo>
                    <a:pt x="0" y="38"/>
                  </a:moveTo>
                  <a:lnTo>
                    <a:pt x="89" y="0"/>
                  </a:lnTo>
                  <a:lnTo>
                    <a:pt x="89" y="13"/>
                  </a:lnTo>
                  <a:lnTo>
                    <a:pt x="0" y="51"/>
                  </a:lnTo>
                  <a:lnTo>
                    <a:pt x="0" y="38"/>
                  </a:lnTo>
                  <a:close/>
                </a:path>
              </a:pathLst>
            </a:custGeom>
            <a:blipFill dpi="0" rotWithShape="0">
              <a:blip r:embed="rId6" cstate="print"/>
              <a:srcRect/>
              <a:tile tx="0" ty="0" sx="100000" sy="100000" flip="none" algn="tl"/>
            </a:blipFill>
            <a:ln w="9525">
              <a:noFill/>
              <a:round/>
              <a:headEnd/>
              <a:tailEnd/>
            </a:ln>
          </p:spPr>
          <p:txBody>
            <a:bodyPr/>
            <a:lstStyle/>
            <a:p>
              <a:endParaRPr lang="en-US"/>
            </a:p>
          </p:txBody>
        </p:sp>
        <p:sp>
          <p:nvSpPr>
            <p:cNvPr id="183369" name="Freeform 299"/>
            <p:cNvSpPr>
              <a:spLocks/>
            </p:cNvSpPr>
            <p:nvPr/>
          </p:nvSpPr>
          <p:spPr bwMode="auto">
            <a:xfrm>
              <a:off x="4423" y="4129"/>
              <a:ext cx="102" cy="64"/>
            </a:xfrm>
            <a:custGeom>
              <a:avLst/>
              <a:gdLst>
                <a:gd name="T0" fmla="*/ 0 w 102"/>
                <a:gd name="T1" fmla="*/ 38 h 64"/>
                <a:gd name="T2" fmla="*/ 89 w 102"/>
                <a:gd name="T3" fmla="*/ 0 h 64"/>
                <a:gd name="T4" fmla="*/ 102 w 102"/>
                <a:gd name="T5" fmla="*/ 0 h 64"/>
                <a:gd name="T6" fmla="*/ 102 w 102"/>
                <a:gd name="T7" fmla="*/ 0 h 64"/>
                <a:gd name="T8" fmla="*/ 102 w 102"/>
                <a:gd name="T9" fmla="*/ 13 h 64"/>
                <a:gd name="T10" fmla="*/ 102 w 102"/>
                <a:gd name="T11" fmla="*/ 26 h 64"/>
                <a:gd name="T12" fmla="*/ 89 w 102"/>
                <a:gd name="T13" fmla="*/ 26 h 64"/>
                <a:gd name="T14" fmla="*/ 0 w 102"/>
                <a:gd name="T15" fmla="*/ 64 h 64"/>
                <a:gd name="T16" fmla="*/ 0 w 102"/>
                <a:gd name="T17" fmla="*/ 64 h 64"/>
                <a:gd name="T18" fmla="*/ 0 w 102"/>
                <a:gd name="T19" fmla="*/ 51 h 64"/>
                <a:gd name="T20" fmla="*/ 0 w 102"/>
                <a:gd name="T21" fmla="*/ 51 h 64"/>
                <a:gd name="T22" fmla="*/ 89 w 102"/>
                <a:gd name="T23" fmla="*/ 13 h 64"/>
                <a:gd name="T24" fmla="*/ 89 w 102"/>
                <a:gd name="T25" fmla="*/ 26 h 64"/>
                <a:gd name="T26" fmla="*/ 89 w 102"/>
                <a:gd name="T27" fmla="*/ 13 h 64"/>
                <a:gd name="T28" fmla="*/ 89 w 102"/>
                <a:gd name="T29" fmla="*/ 0 h 64"/>
                <a:gd name="T30" fmla="*/ 102 w 102"/>
                <a:gd name="T31" fmla="*/ 0 h 64"/>
                <a:gd name="T32" fmla="*/ 89 w 102"/>
                <a:gd name="T33" fmla="*/ 13 h 64"/>
                <a:gd name="T34" fmla="*/ 0 w 102"/>
                <a:gd name="T35" fmla="*/ 51 h 64"/>
                <a:gd name="T36" fmla="*/ 0 w 102"/>
                <a:gd name="T37" fmla="*/ 38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2"/>
                <a:gd name="T58" fmla="*/ 0 h 64"/>
                <a:gd name="T59" fmla="*/ 102 w 102"/>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2" h="64">
                  <a:moveTo>
                    <a:pt x="0" y="38"/>
                  </a:moveTo>
                  <a:lnTo>
                    <a:pt x="89" y="0"/>
                  </a:lnTo>
                  <a:lnTo>
                    <a:pt x="102" y="0"/>
                  </a:lnTo>
                  <a:lnTo>
                    <a:pt x="102" y="13"/>
                  </a:lnTo>
                  <a:lnTo>
                    <a:pt x="102" y="26"/>
                  </a:lnTo>
                  <a:lnTo>
                    <a:pt x="89" y="26"/>
                  </a:lnTo>
                  <a:lnTo>
                    <a:pt x="0" y="64"/>
                  </a:lnTo>
                  <a:lnTo>
                    <a:pt x="0" y="51"/>
                  </a:lnTo>
                  <a:lnTo>
                    <a:pt x="89" y="13"/>
                  </a:lnTo>
                  <a:lnTo>
                    <a:pt x="89" y="26"/>
                  </a:lnTo>
                  <a:lnTo>
                    <a:pt x="89" y="13"/>
                  </a:lnTo>
                  <a:lnTo>
                    <a:pt x="89" y="0"/>
                  </a:lnTo>
                  <a:lnTo>
                    <a:pt x="102" y="0"/>
                  </a:lnTo>
                  <a:lnTo>
                    <a:pt x="89" y="13"/>
                  </a:lnTo>
                  <a:lnTo>
                    <a:pt x="0" y="51"/>
                  </a:lnTo>
                  <a:lnTo>
                    <a:pt x="0" y="3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70" name="Freeform 300"/>
            <p:cNvSpPr>
              <a:spLocks/>
            </p:cNvSpPr>
            <p:nvPr/>
          </p:nvSpPr>
          <p:spPr bwMode="auto">
            <a:xfrm>
              <a:off x="4423" y="4167"/>
              <a:ext cx="13" cy="13"/>
            </a:xfrm>
            <a:custGeom>
              <a:avLst/>
              <a:gdLst>
                <a:gd name="T0" fmla="*/ 0 w 13"/>
                <a:gd name="T1" fmla="*/ 13 h 13"/>
                <a:gd name="T2" fmla="*/ 0 w 13"/>
                <a:gd name="T3" fmla="*/ 0 h 13"/>
                <a:gd name="T4" fmla="*/ 0 w 13"/>
                <a:gd name="T5" fmla="*/ 0 h 13"/>
                <a:gd name="T6" fmla="*/ 0 w 13"/>
                <a:gd name="T7" fmla="*/ 0 h 13"/>
                <a:gd name="T8" fmla="*/ 13 w 13"/>
                <a:gd name="T9" fmla="*/ 0 h 13"/>
                <a:gd name="T10" fmla="*/ 13 w 13"/>
                <a:gd name="T11" fmla="*/ 13 h 13"/>
                <a:gd name="T12" fmla="*/ 0 w 13"/>
                <a:gd name="T13" fmla="*/ 13 h 13"/>
                <a:gd name="T14" fmla="*/ 0 60000 65536"/>
                <a:gd name="T15" fmla="*/ 0 60000 65536"/>
                <a:gd name="T16" fmla="*/ 0 60000 65536"/>
                <a:gd name="T17" fmla="*/ 0 60000 65536"/>
                <a:gd name="T18" fmla="*/ 0 60000 65536"/>
                <a:gd name="T19" fmla="*/ 0 60000 65536"/>
                <a:gd name="T20" fmla="*/ 0 60000 65536"/>
                <a:gd name="T21" fmla="*/ 0 w 13"/>
                <a:gd name="T22" fmla="*/ 0 h 13"/>
                <a:gd name="T23" fmla="*/ 13 w 13"/>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3">
                  <a:moveTo>
                    <a:pt x="0" y="13"/>
                  </a:moveTo>
                  <a:lnTo>
                    <a:pt x="0" y="0"/>
                  </a:lnTo>
                  <a:lnTo>
                    <a:pt x="13" y="0"/>
                  </a:lnTo>
                  <a:lnTo>
                    <a:pt x="13" y="13"/>
                  </a:lnTo>
                  <a:lnTo>
                    <a:pt x="0"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71" name="Freeform 301"/>
            <p:cNvSpPr>
              <a:spLocks/>
            </p:cNvSpPr>
            <p:nvPr/>
          </p:nvSpPr>
          <p:spPr bwMode="auto">
            <a:xfrm>
              <a:off x="4384" y="4167"/>
              <a:ext cx="39" cy="13"/>
            </a:xfrm>
            <a:custGeom>
              <a:avLst/>
              <a:gdLst>
                <a:gd name="T0" fmla="*/ 0 w 39"/>
                <a:gd name="T1" fmla="*/ 0 h 13"/>
                <a:gd name="T2" fmla="*/ 13 w 39"/>
                <a:gd name="T3" fmla="*/ 0 h 13"/>
                <a:gd name="T4" fmla="*/ 39 w 39"/>
                <a:gd name="T5" fmla="*/ 0 h 13"/>
                <a:gd name="T6" fmla="*/ 39 w 39"/>
                <a:gd name="T7" fmla="*/ 13 h 13"/>
                <a:gd name="T8" fmla="*/ 0 w 39"/>
                <a:gd name="T9" fmla="*/ 13 h 13"/>
                <a:gd name="T10" fmla="*/ 0 w 39"/>
                <a:gd name="T11" fmla="*/ 0 h 13"/>
                <a:gd name="T12" fmla="*/ 0 60000 65536"/>
                <a:gd name="T13" fmla="*/ 0 60000 65536"/>
                <a:gd name="T14" fmla="*/ 0 60000 65536"/>
                <a:gd name="T15" fmla="*/ 0 60000 65536"/>
                <a:gd name="T16" fmla="*/ 0 60000 65536"/>
                <a:gd name="T17" fmla="*/ 0 60000 65536"/>
                <a:gd name="T18" fmla="*/ 0 w 39"/>
                <a:gd name="T19" fmla="*/ 0 h 13"/>
                <a:gd name="T20" fmla="*/ 39 w 39"/>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39" h="13">
                  <a:moveTo>
                    <a:pt x="0" y="0"/>
                  </a:moveTo>
                  <a:lnTo>
                    <a:pt x="13" y="0"/>
                  </a:lnTo>
                  <a:lnTo>
                    <a:pt x="39" y="0"/>
                  </a:lnTo>
                  <a:lnTo>
                    <a:pt x="39" y="13"/>
                  </a:lnTo>
                  <a:lnTo>
                    <a:pt x="0" y="13"/>
                  </a:lnTo>
                  <a:lnTo>
                    <a:pt x="0" y="0"/>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83372" name="Rectangle 302"/>
            <p:cNvSpPr>
              <a:spLocks noChangeArrowheads="1"/>
            </p:cNvSpPr>
            <p:nvPr/>
          </p:nvSpPr>
          <p:spPr bwMode="auto">
            <a:xfrm>
              <a:off x="4384" y="4167"/>
              <a:ext cx="52"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73" name="Rectangle 303"/>
            <p:cNvSpPr>
              <a:spLocks noChangeArrowheads="1"/>
            </p:cNvSpPr>
            <p:nvPr/>
          </p:nvSpPr>
          <p:spPr bwMode="auto">
            <a:xfrm>
              <a:off x="4423" y="4167"/>
              <a:ext cx="13" cy="2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74" name="Rectangle 304"/>
            <p:cNvSpPr>
              <a:spLocks noChangeArrowheads="1"/>
            </p:cNvSpPr>
            <p:nvPr/>
          </p:nvSpPr>
          <p:spPr bwMode="auto">
            <a:xfrm>
              <a:off x="4384" y="4180"/>
              <a:ext cx="39"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75" name="Rectangle 305"/>
            <p:cNvSpPr>
              <a:spLocks noChangeArrowheads="1"/>
            </p:cNvSpPr>
            <p:nvPr/>
          </p:nvSpPr>
          <p:spPr bwMode="auto">
            <a:xfrm>
              <a:off x="4384" y="4167"/>
              <a:ext cx="13"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76" name="Freeform 306"/>
            <p:cNvSpPr>
              <a:spLocks/>
            </p:cNvSpPr>
            <p:nvPr/>
          </p:nvSpPr>
          <p:spPr bwMode="auto">
            <a:xfrm>
              <a:off x="4115" y="4167"/>
              <a:ext cx="269" cy="13"/>
            </a:xfrm>
            <a:custGeom>
              <a:avLst/>
              <a:gdLst>
                <a:gd name="T0" fmla="*/ 0 w 269"/>
                <a:gd name="T1" fmla="*/ 0 h 13"/>
                <a:gd name="T2" fmla="*/ 13 w 269"/>
                <a:gd name="T3" fmla="*/ 0 h 13"/>
                <a:gd name="T4" fmla="*/ 154 w 269"/>
                <a:gd name="T5" fmla="*/ 0 h 13"/>
                <a:gd name="T6" fmla="*/ 231 w 269"/>
                <a:gd name="T7" fmla="*/ 0 h 13"/>
                <a:gd name="T8" fmla="*/ 269 w 269"/>
                <a:gd name="T9" fmla="*/ 0 h 13"/>
                <a:gd name="T10" fmla="*/ 269 w 269"/>
                <a:gd name="T11" fmla="*/ 0 h 13"/>
                <a:gd name="T12" fmla="*/ 269 w 269"/>
                <a:gd name="T13" fmla="*/ 13 h 13"/>
                <a:gd name="T14" fmla="*/ 269 w 269"/>
                <a:gd name="T15" fmla="*/ 13 h 13"/>
                <a:gd name="T16" fmla="*/ 154 w 269"/>
                <a:gd name="T17" fmla="*/ 0 h 13"/>
                <a:gd name="T18" fmla="*/ 13 w 269"/>
                <a:gd name="T19" fmla="*/ 0 h 13"/>
                <a:gd name="T20" fmla="*/ 0 w 269"/>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9"/>
                <a:gd name="T34" fmla="*/ 0 h 13"/>
                <a:gd name="T35" fmla="*/ 269 w 269"/>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9" h="13">
                  <a:moveTo>
                    <a:pt x="0" y="0"/>
                  </a:moveTo>
                  <a:lnTo>
                    <a:pt x="13" y="0"/>
                  </a:lnTo>
                  <a:lnTo>
                    <a:pt x="154" y="0"/>
                  </a:lnTo>
                  <a:lnTo>
                    <a:pt x="231" y="0"/>
                  </a:lnTo>
                  <a:lnTo>
                    <a:pt x="269" y="0"/>
                  </a:lnTo>
                  <a:lnTo>
                    <a:pt x="269" y="13"/>
                  </a:lnTo>
                  <a:lnTo>
                    <a:pt x="154" y="0"/>
                  </a:lnTo>
                  <a:lnTo>
                    <a:pt x="13" y="0"/>
                  </a:lnTo>
                  <a:lnTo>
                    <a:pt x="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83377" name="Rectangle 307"/>
            <p:cNvSpPr>
              <a:spLocks noChangeArrowheads="1"/>
            </p:cNvSpPr>
            <p:nvPr/>
          </p:nvSpPr>
          <p:spPr bwMode="auto">
            <a:xfrm>
              <a:off x="4115" y="4167"/>
              <a:ext cx="282"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78" name="Freeform 308"/>
            <p:cNvSpPr>
              <a:spLocks/>
            </p:cNvSpPr>
            <p:nvPr/>
          </p:nvSpPr>
          <p:spPr bwMode="auto">
            <a:xfrm>
              <a:off x="4115" y="4167"/>
              <a:ext cx="282" cy="26"/>
            </a:xfrm>
            <a:custGeom>
              <a:avLst/>
              <a:gdLst>
                <a:gd name="T0" fmla="*/ 282 w 282"/>
                <a:gd name="T1" fmla="*/ 0 h 26"/>
                <a:gd name="T2" fmla="*/ 282 w 282"/>
                <a:gd name="T3" fmla="*/ 13 h 26"/>
                <a:gd name="T4" fmla="*/ 282 w 282"/>
                <a:gd name="T5" fmla="*/ 26 h 26"/>
                <a:gd name="T6" fmla="*/ 269 w 282"/>
                <a:gd name="T7" fmla="*/ 26 h 26"/>
                <a:gd name="T8" fmla="*/ 154 w 282"/>
                <a:gd name="T9" fmla="*/ 13 h 26"/>
                <a:gd name="T10" fmla="*/ 154 w 282"/>
                <a:gd name="T11" fmla="*/ 0 h 26"/>
                <a:gd name="T12" fmla="*/ 154 w 282"/>
                <a:gd name="T13" fmla="*/ 13 h 26"/>
                <a:gd name="T14" fmla="*/ 0 w 282"/>
                <a:gd name="T15" fmla="*/ 13 h 26"/>
                <a:gd name="T16" fmla="*/ 0 w 282"/>
                <a:gd name="T17" fmla="*/ 0 h 26"/>
                <a:gd name="T18" fmla="*/ 0 w 282"/>
                <a:gd name="T19" fmla="*/ 13 h 26"/>
                <a:gd name="T20" fmla="*/ 0 w 282"/>
                <a:gd name="T21" fmla="*/ 0 h 26"/>
                <a:gd name="T22" fmla="*/ 154 w 282"/>
                <a:gd name="T23" fmla="*/ 0 h 26"/>
                <a:gd name="T24" fmla="*/ 154 w 282"/>
                <a:gd name="T25" fmla="*/ 0 h 26"/>
                <a:gd name="T26" fmla="*/ 154 w 282"/>
                <a:gd name="T27" fmla="*/ 0 h 26"/>
                <a:gd name="T28" fmla="*/ 269 w 282"/>
                <a:gd name="T29" fmla="*/ 13 h 26"/>
                <a:gd name="T30" fmla="*/ 269 w 282"/>
                <a:gd name="T31" fmla="*/ 26 h 26"/>
                <a:gd name="T32" fmla="*/ 269 w 282"/>
                <a:gd name="T33" fmla="*/ 13 h 26"/>
                <a:gd name="T34" fmla="*/ 269 w 282"/>
                <a:gd name="T35" fmla="*/ 0 h 26"/>
                <a:gd name="T36" fmla="*/ 282 w 282"/>
                <a:gd name="T37" fmla="*/ 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2"/>
                <a:gd name="T58" fmla="*/ 0 h 26"/>
                <a:gd name="T59" fmla="*/ 282 w 282"/>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2" h="26">
                  <a:moveTo>
                    <a:pt x="282" y="0"/>
                  </a:moveTo>
                  <a:lnTo>
                    <a:pt x="282" y="13"/>
                  </a:lnTo>
                  <a:lnTo>
                    <a:pt x="282" y="26"/>
                  </a:lnTo>
                  <a:lnTo>
                    <a:pt x="269" y="26"/>
                  </a:lnTo>
                  <a:lnTo>
                    <a:pt x="154" y="13"/>
                  </a:lnTo>
                  <a:lnTo>
                    <a:pt x="154" y="0"/>
                  </a:lnTo>
                  <a:lnTo>
                    <a:pt x="154" y="13"/>
                  </a:lnTo>
                  <a:lnTo>
                    <a:pt x="0" y="13"/>
                  </a:lnTo>
                  <a:lnTo>
                    <a:pt x="0" y="0"/>
                  </a:lnTo>
                  <a:lnTo>
                    <a:pt x="0" y="13"/>
                  </a:lnTo>
                  <a:lnTo>
                    <a:pt x="0" y="0"/>
                  </a:lnTo>
                  <a:lnTo>
                    <a:pt x="154" y="0"/>
                  </a:lnTo>
                  <a:lnTo>
                    <a:pt x="269" y="13"/>
                  </a:lnTo>
                  <a:lnTo>
                    <a:pt x="269" y="26"/>
                  </a:lnTo>
                  <a:lnTo>
                    <a:pt x="269" y="13"/>
                  </a:lnTo>
                  <a:lnTo>
                    <a:pt x="269" y="0"/>
                  </a:lnTo>
                  <a:lnTo>
                    <a:pt x="28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79" name="Freeform 309"/>
            <p:cNvSpPr>
              <a:spLocks/>
            </p:cNvSpPr>
            <p:nvPr/>
          </p:nvSpPr>
          <p:spPr bwMode="auto">
            <a:xfrm>
              <a:off x="4397" y="420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
                <a:gd name="T29" fmla="*/ 1 w 1"/>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
                  <a:moveTo>
                    <a:pt x="0" y="0"/>
                  </a:move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80" name="Freeform 310"/>
            <p:cNvSpPr>
              <a:spLocks/>
            </p:cNvSpPr>
            <p:nvPr/>
          </p:nvSpPr>
          <p:spPr bwMode="auto">
            <a:xfrm>
              <a:off x="4397" y="4206"/>
              <a:ext cx="13" cy="1"/>
            </a:xfrm>
            <a:custGeom>
              <a:avLst/>
              <a:gdLst>
                <a:gd name="T0" fmla="*/ 13 w 13"/>
                <a:gd name="T1" fmla="*/ 0 h 1"/>
                <a:gd name="T2" fmla="*/ 13 w 13"/>
                <a:gd name="T3" fmla="*/ 0 h 1"/>
                <a:gd name="T4" fmla="*/ 13 w 13"/>
                <a:gd name="T5" fmla="*/ 0 h 1"/>
                <a:gd name="T6" fmla="*/ 13 w 13"/>
                <a:gd name="T7" fmla="*/ 0 h 1"/>
                <a:gd name="T8" fmla="*/ 13 w 13"/>
                <a:gd name="T9" fmla="*/ 0 h 1"/>
                <a:gd name="T10" fmla="*/ 13 w 13"/>
                <a:gd name="T11" fmla="*/ 0 h 1"/>
                <a:gd name="T12" fmla="*/ 13 w 13"/>
                <a:gd name="T13" fmla="*/ 0 h 1"/>
                <a:gd name="T14" fmla="*/ 13 w 13"/>
                <a:gd name="T15" fmla="*/ 0 h 1"/>
                <a:gd name="T16" fmla="*/ 13 w 13"/>
                <a:gd name="T17" fmla="*/ 0 h 1"/>
                <a:gd name="T18" fmla="*/ 13 w 13"/>
                <a:gd name="T19" fmla="*/ 0 h 1"/>
                <a:gd name="T20" fmla="*/ 13 w 13"/>
                <a:gd name="T21" fmla="*/ 0 h 1"/>
                <a:gd name="T22" fmla="*/ 13 w 13"/>
                <a:gd name="T23" fmla="*/ 0 h 1"/>
                <a:gd name="T24" fmla="*/ 13 w 13"/>
                <a:gd name="T25" fmla="*/ 0 h 1"/>
                <a:gd name="T26" fmla="*/ 13 w 13"/>
                <a:gd name="T27" fmla="*/ 0 h 1"/>
                <a:gd name="T28" fmla="*/ 13 w 13"/>
                <a:gd name="T29" fmla="*/ 0 h 1"/>
                <a:gd name="T30" fmla="*/ 13 w 13"/>
                <a:gd name="T31" fmla="*/ 0 h 1"/>
                <a:gd name="T32" fmla="*/ 13 w 13"/>
                <a:gd name="T33" fmla="*/ 0 h 1"/>
                <a:gd name="T34" fmla="*/ 13 w 13"/>
                <a:gd name="T35" fmla="*/ 0 h 1"/>
                <a:gd name="T36" fmla="*/ 13 w 13"/>
                <a:gd name="T37" fmla="*/ 0 h 1"/>
                <a:gd name="T38" fmla="*/ 13 w 13"/>
                <a:gd name="T39" fmla="*/ 0 h 1"/>
                <a:gd name="T40" fmla="*/ 13 w 13"/>
                <a:gd name="T41" fmla="*/ 0 h 1"/>
                <a:gd name="T42" fmla="*/ 13 w 13"/>
                <a:gd name="T43" fmla="*/ 0 h 1"/>
                <a:gd name="T44" fmla="*/ 13 w 13"/>
                <a:gd name="T45" fmla="*/ 0 h 1"/>
                <a:gd name="T46" fmla="*/ 13 w 13"/>
                <a:gd name="T47" fmla="*/ 0 h 1"/>
                <a:gd name="T48" fmla="*/ 0 w 13"/>
                <a:gd name="T49" fmla="*/ 0 h 1"/>
                <a:gd name="T50" fmla="*/ 0 w 13"/>
                <a:gd name="T51" fmla="*/ 0 h 1"/>
                <a:gd name="T52" fmla="*/ 0 w 13"/>
                <a:gd name="T53" fmla="*/ 0 h 1"/>
                <a:gd name="T54" fmla="*/ 0 w 13"/>
                <a:gd name="T55" fmla="*/ 0 h 1"/>
                <a:gd name="T56" fmla="*/ 0 w 13"/>
                <a:gd name="T57" fmla="*/ 0 h 1"/>
                <a:gd name="T58" fmla="*/ 0 w 13"/>
                <a:gd name="T59" fmla="*/ 0 h 1"/>
                <a:gd name="T60" fmla="*/ 0 w 13"/>
                <a:gd name="T61" fmla="*/ 0 h 1"/>
                <a:gd name="T62" fmla="*/ 0 w 13"/>
                <a:gd name="T63" fmla="*/ 0 h 1"/>
                <a:gd name="T64" fmla="*/ 0 w 13"/>
                <a:gd name="T65" fmla="*/ 0 h 1"/>
                <a:gd name="T66" fmla="*/ 0 w 13"/>
                <a:gd name="T67" fmla="*/ 0 h 1"/>
                <a:gd name="T68" fmla="*/ 0 w 13"/>
                <a:gd name="T69" fmla="*/ 0 h 1"/>
                <a:gd name="T70" fmla="*/ 0 w 13"/>
                <a:gd name="T71" fmla="*/ 0 h 1"/>
                <a:gd name="T72" fmla="*/ 0 w 13"/>
                <a:gd name="T73" fmla="*/ 0 h 1"/>
                <a:gd name="T74" fmla="*/ 0 w 13"/>
                <a:gd name="T75" fmla="*/ 0 h 1"/>
                <a:gd name="T76" fmla="*/ 0 w 13"/>
                <a:gd name="T77" fmla="*/ 0 h 1"/>
                <a:gd name="T78" fmla="*/ 0 w 13"/>
                <a:gd name="T79" fmla="*/ 0 h 1"/>
                <a:gd name="T80" fmla="*/ 0 w 13"/>
                <a:gd name="T81" fmla="*/ 0 h 1"/>
                <a:gd name="T82" fmla="*/ 0 w 13"/>
                <a:gd name="T83" fmla="*/ 0 h 1"/>
                <a:gd name="T84" fmla="*/ 0 w 13"/>
                <a:gd name="T85" fmla="*/ 0 h 1"/>
                <a:gd name="T86" fmla="*/ 0 w 13"/>
                <a:gd name="T87" fmla="*/ 0 h 1"/>
                <a:gd name="T88" fmla="*/ 0 w 13"/>
                <a:gd name="T89" fmla="*/ 0 h 1"/>
                <a:gd name="T90" fmla="*/ 0 w 13"/>
                <a:gd name="T91" fmla="*/ 0 h 1"/>
                <a:gd name="T92" fmla="*/ 0 w 13"/>
                <a:gd name="T93" fmla="*/ 0 h 1"/>
                <a:gd name="T94" fmla="*/ 0 w 13"/>
                <a:gd name="T95" fmla="*/ 0 h 1"/>
                <a:gd name="T96" fmla="*/ 13 w 13"/>
                <a:gd name="T97" fmla="*/ 0 h 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
                <a:gd name="T148" fmla="*/ 0 h 1"/>
                <a:gd name="T149" fmla="*/ 13 w 13"/>
                <a:gd name="T150" fmla="*/ 1 h 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 h="1">
                  <a:moveTo>
                    <a:pt x="13" y="0"/>
                  </a:moveTo>
                  <a:lnTo>
                    <a:pt x="13" y="0"/>
                  </a:lnTo>
                  <a:lnTo>
                    <a:pt x="0" y="0"/>
                  </a:lnTo>
                  <a:lnTo>
                    <a:pt x="13"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81" name="Freeform 311"/>
            <p:cNvSpPr>
              <a:spLocks/>
            </p:cNvSpPr>
            <p:nvPr/>
          </p:nvSpPr>
          <p:spPr bwMode="auto">
            <a:xfrm>
              <a:off x="4397" y="4206"/>
              <a:ext cx="13" cy="1"/>
            </a:xfrm>
            <a:custGeom>
              <a:avLst/>
              <a:gdLst>
                <a:gd name="T0" fmla="*/ 13 w 13"/>
                <a:gd name="T1" fmla="*/ 0 h 1"/>
                <a:gd name="T2" fmla="*/ 13 w 13"/>
                <a:gd name="T3" fmla="*/ 0 h 1"/>
                <a:gd name="T4" fmla="*/ 13 w 13"/>
                <a:gd name="T5" fmla="*/ 0 h 1"/>
                <a:gd name="T6" fmla="*/ 0 w 13"/>
                <a:gd name="T7" fmla="*/ 0 h 1"/>
                <a:gd name="T8" fmla="*/ 0 w 13"/>
                <a:gd name="T9" fmla="*/ 0 h 1"/>
                <a:gd name="T10" fmla="*/ 0 w 13"/>
                <a:gd name="T11" fmla="*/ 0 h 1"/>
                <a:gd name="T12" fmla="*/ 13 w 13"/>
                <a:gd name="T13" fmla="*/ 0 h 1"/>
                <a:gd name="T14" fmla="*/ 0 60000 65536"/>
                <a:gd name="T15" fmla="*/ 0 60000 65536"/>
                <a:gd name="T16" fmla="*/ 0 60000 65536"/>
                <a:gd name="T17" fmla="*/ 0 60000 65536"/>
                <a:gd name="T18" fmla="*/ 0 60000 65536"/>
                <a:gd name="T19" fmla="*/ 0 60000 65536"/>
                <a:gd name="T20" fmla="*/ 0 60000 65536"/>
                <a:gd name="T21" fmla="*/ 0 w 13"/>
                <a:gd name="T22" fmla="*/ 0 h 1"/>
                <a:gd name="T23" fmla="*/ 13 w 13"/>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
                  <a:moveTo>
                    <a:pt x="13" y="0"/>
                  </a:moveTo>
                  <a:lnTo>
                    <a:pt x="13" y="0"/>
                  </a:lnTo>
                  <a:lnTo>
                    <a:pt x="0" y="0"/>
                  </a:lnTo>
                  <a:lnTo>
                    <a:pt x="13"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82" name="Freeform 312"/>
            <p:cNvSpPr>
              <a:spLocks/>
            </p:cNvSpPr>
            <p:nvPr/>
          </p:nvSpPr>
          <p:spPr bwMode="auto">
            <a:xfrm>
              <a:off x="4436" y="4155"/>
              <a:ext cx="38" cy="76"/>
            </a:xfrm>
            <a:custGeom>
              <a:avLst/>
              <a:gdLst>
                <a:gd name="T0" fmla="*/ 0 w 38"/>
                <a:gd name="T1" fmla="*/ 12 h 76"/>
                <a:gd name="T2" fmla="*/ 0 w 38"/>
                <a:gd name="T3" fmla="*/ 76 h 76"/>
                <a:gd name="T4" fmla="*/ 38 w 38"/>
                <a:gd name="T5" fmla="*/ 51 h 76"/>
                <a:gd name="T6" fmla="*/ 38 w 38"/>
                <a:gd name="T7" fmla="*/ 0 h 76"/>
                <a:gd name="T8" fmla="*/ 0 w 38"/>
                <a:gd name="T9" fmla="*/ 12 h 76"/>
                <a:gd name="T10" fmla="*/ 0 60000 65536"/>
                <a:gd name="T11" fmla="*/ 0 60000 65536"/>
                <a:gd name="T12" fmla="*/ 0 60000 65536"/>
                <a:gd name="T13" fmla="*/ 0 60000 65536"/>
                <a:gd name="T14" fmla="*/ 0 60000 65536"/>
                <a:gd name="T15" fmla="*/ 0 w 38"/>
                <a:gd name="T16" fmla="*/ 0 h 76"/>
                <a:gd name="T17" fmla="*/ 38 w 38"/>
                <a:gd name="T18" fmla="*/ 76 h 76"/>
              </a:gdLst>
              <a:ahLst/>
              <a:cxnLst>
                <a:cxn ang="T10">
                  <a:pos x="T0" y="T1"/>
                </a:cxn>
                <a:cxn ang="T11">
                  <a:pos x="T2" y="T3"/>
                </a:cxn>
                <a:cxn ang="T12">
                  <a:pos x="T4" y="T5"/>
                </a:cxn>
                <a:cxn ang="T13">
                  <a:pos x="T6" y="T7"/>
                </a:cxn>
                <a:cxn ang="T14">
                  <a:pos x="T8" y="T9"/>
                </a:cxn>
              </a:cxnLst>
              <a:rect l="T15" t="T16" r="T17" b="T18"/>
              <a:pathLst>
                <a:path w="38" h="76">
                  <a:moveTo>
                    <a:pt x="0" y="12"/>
                  </a:moveTo>
                  <a:lnTo>
                    <a:pt x="0" y="76"/>
                  </a:lnTo>
                  <a:lnTo>
                    <a:pt x="38" y="51"/>
                  </a:lnTo>
                  <a:lnTo>
                    <a:pt x="38" y="0"/>
                  </a:lnTo>
                  <a:lnTo>
                    <a:pt x="0" y="12"/>
                  </a:lnTo>
                  <a:close/>
                </a:path>
              </a:pathLst>
            </a:custGeom>
            <a:blipFill dpi="0" rotWithShape="0">
              <a:blip r:embed="rId5" cstate="print"/>
              <a:srcRect/>
              <a:tile tx="0" ty="0" sx="100000" sy="100000" flip="none" algn="tl"/>
            </a:blipFill>
            <a:ln w="9525">
              <a:noFill/>
              <a:round/>
              <a:headEnd/>
              <a:tailEnd/>
            </a:ln>
          </p:spPr>
          <p:txBody>
            <a:bodyPr/>
            <a:lstStyle/>
            <a:p>
              <a:endParaRPr lang="en-US"/>
            </a:p>
          </p:txBody>
        </p:sp>
        <p:sp>
          <p:nvSpPr>
            <p:cNvPr id="183383" name="Freeform 313"/>
            <p:cNvSpPr>
              <a:spLocks/>
            </p:cNvSpPr>
            <p:nvPr/>
          </p:nvSpPr>
          <p:spPr bwMode="auto">
            <a:xfrm>
              <a:off x="4436" y="4155"/>
              <a:ext cx="51" cy="102"/>
            </a:xfrm>
            <a:custGeom>
              <a:avLst/>
              <a:gdLst>
                <a:gd name="T0" fmla="*/ 12 w 51"/>
                <a:gd name="T1" fmla="*/ 12 h 102"/>
                <a:gd name="T2" fmla="*/ 12 w 51"/>
                <a:gd name="T3" fmla="*/ 76 h 102"/>
                <a:gd name="T4" fmla="*/ 12 w 51"/>
                <a:gd name="T5" fmla="*/ 89 h 102"/>
                <a:gd name="T6" fmla="*/ 0 w 51"/>
                <a:gd name="T7" fmla="*/ 76 h 102"/>
                <a:gd name="T8" fmla="*/ 38 w 51"/>
                <a:gd name="T9" fmla="*/ 51 h 102"/>
                <a:gd name="T10" fmla="*/ 51 w 51"/>
                <a:gd name="T11" fmla="*/ 51 h 102"/>
                <a:gd name="T12" fmla="*/ 38 w 51"/>
                <a:gd name="T13" fmla="*/ 51 h 102"/>
                <a:gd name="T14" fmla="*/ 38 w 51"/>
                <a:gd name="T15" fmla="*/ 0 h 102"/>
                <a:gd name="T16" fmla="*/ 38 w 51"/>
                <a:gd name="T17" fmla="*/ 0 h 102"/>
                <a:gd name="T18" fmla="*/ 51 w 51"/>
                <a:gd name="T19" fmla="*/ 0 h 102"/>
                <a:gd name="T20" fmla="*/ 51 w 51"/>
                <a:gd name="T21" fmla="*/ 0 h 102"/>
                <a:gd name="T22" fmla="*/ 51 w 51"/>
                <a:gd name="T23" fmla="*/ 51 h 102"/>
                <a:gd name="T24" fmla="*/ 51 w 51"/>
                <a:gd name="T25" fmla="*/ 64 h 102"/>
                <a:gd name="T26" fmla="*/ 51 w 51"/>
                <a:gd name="T27" fmla="*/ 64 h 102"/>
                <a:gd name="T28" fmla="*/ 12 w 51"/>
                <a:gd name="T29" fmla="*/ 89 h 102"/>
                <a:gd name="T30" fmla="*/ 0 w 51"/>
                <a:gd name="T31" fmla="*/ 102 h 102"/>
                <a:gd name="T32" fmla="*/ 0 w 51"/>
                <a:gd name="T33" fmla="*/ 76 h 102"/>
                <a:gd name="T34" fmla="*/ 0 w 51"/>
                <a:gd name="T35" fmla="*/ 12 h 102"/>
                <a:gd name="T36" fmla="*/ 12 w 51"/>
                <a:gd name="T37" fmla="*/ 12 h 1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
                <a:gd name="T58" fmla="*/ 0 h 102"/>
                <a:gd name="T59" fmla="*/ 51 w 51"/>
                <a:gd name="T60" fmla="*/ 102 h 1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 h="102">
                  <a:moveTo>
                    <a:pt x="12" y="12"/>
                  </a:moveTo>
                  <a:lnTo>
                    <a:pt x="12" y="76"/>
                  </a:lnTo>
                  <a:lnTo>
                    <a:pt x="12" y="89"/>
                  </a:lnTo>
                  <a:lnTo>
                    <a:pt x="0" y="76"/>
                  </a:lnTo>
                  <a:lnTo>
                    <a:pt x="38" y="51"/>
                  </a:lnTo>
                  <a:lnTo>
                    <a:pt x="51" y="51"/>
                  </a:lnTo>
                  <a:lnTo>
                    <a:pt x="38" y="51"/>
                  </a:lnTo>
                  <a:lnTo>
                    <a:pt x="38" y="0"/>
                  </a:lnTo>
                  <a:lnTo>
                    <a:pt x="51" y="0"/>
                  </a:lnTo>
                  <a:lnTo>
                    <a:pt x="51" y="51"/>
                  </a:lnTo>
                  <a:lnTo>
                    <a:pt x="51" y="64"/>
                  </a:lnTo>
                  <a:lnTo>
                    <a:pt x="12" y="89"/>
                  </a:lnTo>
                  <a:lnTo>
                    <a:pt x="0" y="102"/>
                  </a:lnTo>
                  <a:lnTo>
                    <a:pt x="0" y="76"/>
                  </a:lnTo>
                  <a:lnTo>
                    <a:pt x="0" y="12"/>
                  </a:lnTo>
                  <a:lnTo>
                    <a:pt x="12"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84" name="Freeform 314"/>
            <p:cNvSpPr>
              <a:spLocks/>
            </p:cNvSpPr>
            <p:nvPr/>
          </p:nvSpPr>
          <p:spPr bwMode="auto">
            <a:xfrm>
              <a:off x="4436" y="4155"/>
              <a:ext cx="38" cy="25"/>
            </a:xfrm>
            <a:custGeom>
              <a:avLst/>
              <a:gdLst>
                <a:gd name="T0" fmla="*/ 38 w 38"/>
                <a:gd name="T1" fmla="*/ 12 h 25"/>
                <a:gd name="T2" fmla="*/ 0 w 38"/>
                <a:gd name="T3" fmla="*/ 25 h 25"/>
                <a:gd name="T4" fmla="*/ 0 w 38"/>
                <a:gd name="T5" fmla="*/ 12 h 25"/>
                <a:gd name="T6" fmla="*/ 0 w 38"/>
                <a:gd name="T7" fmla="*/ 12 h 25"/>
                <a:gd name="T8" fmla="*/ 0 w 38"/>
                <a:gd name="T9" fmla="*/ 12 h 25"/>
                <a:gd name="T10" fmla="*/ 38 w 38"/>
                <a:gd name="T11" fmla="*/ 0 h 25"/>
                <a:gd name="T12" fmla="*/ 38 w 38"/>
                <a:gd name="T13" fmla="*/ 12 h 25"/>
                <a:gd name="T14" fmla="*/ 0 60000 65536"/>
                <a:gd name="T15" fmla="*/ 0 60000 65536"/>
                <a:gd name="T16" fmla="*/ 0 60000 65536"/>
                <a:gd name="T17" fmla="*/ 0 60000 65536"/>
                <a:gd name="T18" fmla="*/ 0 60000 65536"/>
                <a:gd name="T19" fmla="*/ 0 60000 65536"/>
                <a:gd name="T20" fmla="*/ 0 60000 65536"/>
                <a:gd name="T21" fmla="*/ 0 w 38"/>
                <a:gd name="T22" fmla="*/ 0 h 25"/>
                <a:gd name="T23" fmla="*/ 38 w 3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25">
                  <a:moveTo>
                    <a:pt x="38" y="12"/>
                  </a:moveTo>
                  <a:lnTo>
                    <a:pt x="0" y="25"/>
                  </a:lnTo>
                  <a:lnTo>
                    <a:pt x="0" y="12"/>
                  </a:lnTo>
                  <a:lnTo>
                    <a:pt x="38" y="0"/>
                  </a:lnTo>
                  <a:lnTo>
                    <a:pt x="38" y="1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85" name="Freeform 315"/>
            <p:cNvSpPr>
              <a:spLocks/>
            </p:cNvSpPr>
            <p:nvPr/>
          </p:nvSpPr>
          <p:spPr bwMode="auto">
            <a:xfrm>
              <a:off x="4436" y="4167"/>
              <a:ext cx="38" cy="26"/>
            </a:xfrm>
            <a:custGeom>
              <a:avLst/>
              <a:gdLst>
                <a:gd name="T0" fmla="*/ 0 w 38"/>
                <a:gd name="T1" fmla="*/ 13 h 26"/>
                <a:gd name="T2" fmla="*/ 38 w 38"/>
                <a:gd name="T3" fmla="*/ 0 h 26"/>
                <a:gd name="T4" fmla="*/ 38 w 38"/>
                <a:gd name="T5" fmla="*/ 13 h 26"/>
                <a:gd name="T6" fmla="*/ 25 w 38"/>
                <a:gd name="T7" fmla="*/ 13 h 26"/>
                <a:gd name="T8" fmla="*/ 25 w 38"/>
                <a:gd name="T9" fmla="*/ 26 h 26"/>
                <a:gd name="T10" fmla="*/ 12 w 38"/>
                <a:gd name="T11" fmla="*/ 26 h 26"/>
                <a:gd name="T12" fmla="*/ 12 w 38"/>
                <a:gd name="T13" fmla="*/ 13 h 26"/>
                <a:gd name="T14" fmla="*/ 0 w 38"/>
                <a:gd name="T15" fmla="*/ 26 h 26"/>
                <a:gd name="T16" fmla="*/ 0 w 38"/>
                <a:gd name="T17" fmla="*/ 13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
                <a:gd name="T28" fmla="*/ 0 h 26"/>
                <a:gd name="T29" fmla="*/ 38 w 38"/>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 h="26">
                  <a:moveTo>
                    <a:pt x="0" y="13"/>
                  </a:moveTo>
                  <a:lnTo>
                    <a:pt x="38" y="0"/>
                  </a:lnTo>
                  <a:lnTo>
                    <a:pt x="38" y="13"/>
                  </a:lnTo>
                  <a:lnTo>
                    <a:pt x="25" y="13"/>
                  </a:lnTo>
                  <a:lnTo>
                    <a:pt x="25" y="26"/>
                  </a:lnTo>
                  <a:lnTo>
                    <a:pt x="12" y="26"/>
                  </a:lnTo>
                  <a:lnTo>
                    <a:pt x="12" y="13"/>
                  </a:lnTo>
                  <a:lnTo>
                    <a:pt x="0" y="26"/>
                  </a:lnTo>
                  <a:lnTo>
                    <a:pt x="0"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86" name="Freeform 316"/>
            <p:cNvSpPr>
              <a:spLocks/>
            </p:cNvSpPr>
            <p:nvPr/>
          </p:nvSpPr>
          <p:spPr bwMode="auto">
            <a:xfrm>
              <a:off x="4436" y="4167"/>
              <a:ext cx="51" cy="26"/>
            </a:xfrm>
            <a:custGeom>
              <a:avLst/>
              <a:gdLst>
                <a:gd name="T0" fmla="*/ 0 w 51"/>
                <a:gd name="T1" fmla="*/ 13 h 26"/>
                <a:gd name="T2" fmla="*/ 38 w 51"/>
                <a:gd name="T3" fmla="*/ 0 h 26"/>
                <a:gd name="T4" fmla="*/ 51 w 51"/>
                <a:gd name="T5" fmla="*/ 0 h 26"/>
                <a:gd name="T6" fmla="*/ 51 w 51"/>
                <a:gd name="T7" fmla="*/ 0 h 26"/>
                <a:gd name="T8" fmla="*/ 38 w 51"/>
                <a:gd name="T9" fmla="*/ 13 h 26"/>
                <a:gd name="T10" fmla="*/ 0 w 51"/>
                <a:gd name="T11" fmla="*/ 26 h 26"/>
                <a:gd name="T12" fmla="*/ 0 w 51"/>
                <a:gd name="T13" fmla="*/ 13 h 26"/>
                <a:gd name="T14" fmla="*/ 0 60000 65536"/>
                <a:gd name="T15" fmla="*/ 0 60000 65536"/>
                <a:gd name="T16" fmla="*/ 0 60000 65536"/>
                <a:gd name="T17" fmla="*/ 0 60000 65536"/>
                <a:gd name="T18" fmla="*/ 0 60000 65536"/>
                <a:gd name="T19" fmla="*/ 0 60000 65536"/>
                <a:gd name="T20" fmla="*/ 0 60000 65536"/>
                <a:gd name="T21" fmla="*/ 0 w 51"/>
                <a:gd name="T22" fmla="*/ 0 h 26"/>
                <a:gd name="T23" fmla="*/ 51 w 51"/>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26">
                  <a:moveTo>
                    <a:pt x="0" y="13"/>
                  </a:moveTo>
                  <a:lnTo>
                    <a:pt x="38" y="0"/>
                  </a:lnTo>
                  <a:lnTo>
                    <a:pt x="51" y="0"/>
                  </a:lnTo>
                  <a:lnTo>
                    <a:pt x="38" y="13"/>
                  </a:lnTo>
                  <a:lnTo>
                    <a:pt x="0" y="26"/>
                  </a:lnTo>
                  <a:lnTo>
                    <a:pt x="0"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87" name="Rectangle 317"/>
            <p:cNvSpPr>
              <a:spLocks noChangeArrowheads="1"/>
            </p:cNvSpPr>
            <p:nvPr/>
          </p:nvSpPr>
          <p:spPr bwMode="auto">
            <a:xfrm>
              <a:off x="4474" y="4167"/>
              <a:ext cx="13" cy="2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88" name="Rectangle 318"/>
            <p:cNvSpPr>
              <a:spLocks noChangeArrowheads="1"/>
            </p:cNvSpPr>
            <p:nvPr/>
          </p:nvSpPr>
          <p:spPr bwMode="auto">
            <a:xfrm>
              <a:off x="4461" y="4180"/>
              <a:ext cx="13"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89" name="Rectangle 319"/>
            <p:cNvSpPr>
              <a:spLocks noChangeArrowheads="1"/>
            </p:cNvSpPr>
            <p:nvPr/>
          </p:nvSpPr>
          <p:spPr bwMode="auto">
            <a:xfrm>
              <a:off x="4461" y="4180"/>
              <a:ext cx="13" cy="2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90" name="Rectangle 320"/>
            <p:cNvSpPr>
              <a:spLocks noChangeArrowheads="1"/>
            </p:cNvSpPr>
            <p:nvPr/>
          </p:nvSpPr>
          <p:spPr bwMode="auto">
            <a:xfrm>
              <a:off x="4448" y="4193"/>
              <a:ext cx="13"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91" name="Freeform 321"/>
            <p:cNvSpPr>
              <a:spLocks/>
            </p:cNvSpPr>
            <p:nvPr/>
          </p:nvSpPr>
          <p:spPr bwMode="auto">
            <a:xfrm>
              <a:off x="4436" y="4167"/>
              <a:ext cx="25" cy="52"/>
            </a:xfrm>
            <a:custGeom>
              <a:avLst/>
              <a:gdLst>
                <a:gd name="T0" fmla="*/ 12 w 25"/>
                <a:gd name="T1" fmla="*/ 26 h 52"/>
                <a:gd name="T2" fmla="*/ 12 w 25"/>
                <a:gd name="T3" fmla="*/ 13 h 52"/>
                <a:gd name="T4" fmla="*/ 12 w 25"/>
                <a:gd name="T5" fmla="*/ 13 h 52"/>
                <a:gd name="T6" fmla="*/ 25 w 25"/>
                <a:gd name="T7" fmla="*/ 26 h 52"/>
                <a:gd name="T8" fmla="*/ 12 w 25"/>
                <a:gd name="T9" fmla="*/ 39 h 52"/>
                <a:gd name="T10" fmla="*/ 0 w 25"/>
                <a:gd name="T11" fmla="*/ 52 h 52"/>
                <a:gd name="T12" fmla="*/ 0 w 25"/>
                <a:gd name="T13" fmla="*/ 26 h 52"/>
                <a:gd name="T14" fmla="*/ 0 w 25"/>
                <a:gd name="T15" fmla="*/ 13 h 52"/>
                <a:gd name="T16" fmla="*/ 0 w 25"/>
                <a:gd name="T17" fmla="*/ 13 h 52"/>
                <a:gd name="T18" fmla="*/ 0 w 25"/>
                <a:gd name="T19" fmla="*/ 13 h 52"/>
                <a:gd name="T20" fmla="*/ 12 w 25"/>
                <a:gd name="T21" fmla="*/ 13 h 52"/>
                <a:gd name="T22" fmla="*/ 12 w 25"/>
                <a:gd name="T23" fmla="*/ 26 h 52"/>
                <a:gd name="T24" fmla="*/ 0 w 25"/>
                <a:gd name="T25" fmla="*/ 26 h 52"/>
                <a:gd name="T26" fmla="*/ 0 w 25"/>
                <a:gd name="T27" fmla="*/ 26 h 52"/>
                <a:gd name="T28" fmla="*/ 12 w 25"/>
                <a:gd name="T29" fmla="*/ 13 h 52"/>
                <a:gd name="T30" fmla="*/ 25 w 25"/>
                <a:gd name="T31" fmla="*/ 0 h 52"/>
                <a:gd name="T32" fmla="*/ 25 w 25"/>
                <a:gd name="T33" fmla="*/ 13 h 52"/>
                <a:gd name="T34" fmla="*/ 25 w 25"/>
                <a:gd name="T35" fmla="*/ 26 h 52"/>
                <a:gd name="T36" fmla="*/ 12 w 25"/>
                <a:gd name="T37" fmla="*/ 26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52"/>
                <a:gd name="T59" fmla="*/ 25 w 25"/>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52">
                  <a:moveTo>
                    <a:pt x="12" y="26"/>
                  </a:moveTo>
                  <a:lnTo>
                    <a:pt x="12" y="13"/>
                  </a:lnTo>
                  <a:lnTo>
                    <a:pt x="25" y="26"/>
                  </a:lnTo>
                  <a:lnTo>
                    <a:pt x="12" y="39"/>
                  </a:lnTo>
                  <a:lnTo>
                    <a:pt x="0" y="52"/>
                  </a:lnTo>
                  <a:lnTo>
                    <a:pt x="0" y="26"/>
                  </a:lnTo>
                  <a:lnTo>
                    <a:pt x="0" y="13"/>
                  </a:lnTo>
                  <a:lnTo>
                    <a:pt x="12" y="13"/>
                  </a:lnTo>
                  <a:lnTo>
                    <a:pt x="12" y="26"/>
                  </a:lnTo>
                  <a:lnTo>
                    <a:pt x="0" y="26"/>
                  </a:lnTo>
                  <a:lnTo>
                    <a:pt x="12" y="13"/>
                  </a:lnTo>
                  <a:lnTo>
                    <a:pt x="25" y="0"/>
                  </a:lnTo>
                  <a:lnTo>
                    <a:pt x="25" y="13"/>
                  </a:lnTo>
                  <a:lnTo>
                    <a:pt x="25" y="26"/>
                  </a:lnTo>
                  <a:lnTo>
                    <a:pt x="12" y="2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92" name="Rectangle 322"/>
            <p:cNvSpPr>
              <a:spLocks noChangeArrowheads="1"/>
            </p:cNvSpPr>
            <p:nvPr/>
          </p:nvSpPr>
          <p:spPr bwMode="auto">
            <a:xfrm>
              <a:off x="4448" y="4193"/>
              <a:ext cx="13"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93" name="Freeform 323"/>
            <p:cNvSpPr>
              <a:spLocks/>
            </p:cNvSpPr>
            <p:nvPr/>
          </p:nvSpPr>
          <p:spPr bwMode="auto">
            <a:xfrm>
              <a:off x="4448" y="4193"/>
              <a:ext cx="13" cy="13"/>
            </a:xfrm>
            <a:custGeom>
              <a:avLst/>
              <a:gdLst>
                <a:gd name="T0" fmla="*/ 0 w 13"/>
                <a:gd name="T1" fmla="*/ 0 h 13"/>
                <a:gd name="T2" fmla="*/ 13 w 13"/>
                <a:gd name="T3" fmla="*/ 0 h 13"/>
                <a:gd name="T4" fmla="*/ 13 w 13"/>
                <a:gd name="T5" fmla="*/ 13 h 13"/>
                <a:gd name="T6" fmla="*/ 13 w 13"/>
                <a:gd name="T7" fmla="*/ 13 h 13"/>
                <a:gd name="T8" fmla="*/ 0 w 13"/>
                <a:gd name="T9" fmla="*/ 13 h 13"/>
                <a:gd name="T10" fmla="*/ 0 w 13"/>
                <a:gd name="T11" fmla="*/ 0 h 13"/>
                <a:gd name="T12" fmla="*/ 0 w 13"/>
                <a:gd name="T13" fmla="*/ 0 h 13"/>
                <a:gd name="T14" fmla="*/ 0 w 13"/>
                <a:gd name="T15" fmla="*/ 0 h 13"/>
                <a:gd name="T16" fmla="*/ 13 w 13"/>
                <a:gd name="T17" fmla="*/ 0 h 13"/>
                <a:gd name="T18" fmla="*/ 13 w 13"/>
                <a:gd name="T19" fmla="*/ 0 h 13"/>
                <a:gd name="T20" fmla="*/ 13 w 13"/>
                <a:gd name="T21" fmla="*/ 13 h 13"/>
                <a:gd name="T22" fmla="*/ 0 w 13"/>
                <a:gd name="T23" fmla="*/ 13 h 13"/>
                <a:gd name="T24" fmla="*/ 0 w 13"/>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13"/>
                <a:gd name="T41" fmla="*/ 13 w 1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13">
                  <a:moveTo>
                    <a:pt x="0" y="0"/>
                  </a:moveTo>
                  <a:lnTo>
                    <a:pt x="13" y="0"/>
                  </a:lnTo>
                  <a:lnTo>
                    <a:pt x="13" y="13"/>
                  </a:lnTo>
                  <a:lnTo>
                    <a:pt x="0" y="13"/>
                  </a:lnTo>
                  <a:lnTo>
                    <a:pt x="0" y="0"/>
                  </a:lnTo>
                  <a:lnTo>
                    <a:pt x="13" y="0"/>
                  </a:lnTo>
                  <a:lnTo>
                    <a:pt x="13" y="13"/>
                  </a:lnTo>
                  <a:lnTo>
                    <a:pt x="0" y="13"/>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394" name="Rectangle 324"/>
            <p:cNvSpPr>
              <a:spLocks noChangeArrowheads="1"/>
            </p:cNvSpPr>
            <p:nvPr/>
          </p:nvSpPr>
          <p:spPr bwMode="auto">
            <a:xfrm>
              <a:off x="4371" y="4231"/>
              <a:ext cx="52" cy="13"/>
            </a:xfrm>
            <a:prstGeom prst="rect">
              <a:avLst/>
            </a:prstGeom>
            <a:blipFill dpi="0" rotWithShape="0">
              <a:blip r:embed="rId6" cstate="print"/>
              <a:srcRect/>
              <a:tile tx="0" ty="0" sx="100000" sy="100000" flip="none" algn="tl"/>
            </a:blipFill>
            <a:ln w="9525">
              <a:noFill/>
              <a:miter lim="800000"/>
              <a:headEnd/>
              <a:tailEnd/>
            </a:ln>
          </p:spPr>
          <p:txBody>
            <a:bodyPr/>
            <a:lstStyle/>
            <a:p>
              <a:endParaRPr lang="en-US"/>
            </a:p>
          </p:txBody>
        </p:sp>
        <p:sp>
          <p:nvSpPr>
            <p:cNvPr id="183395" name="Rectangle 325"/>
            <p:cNvSpPr>
              <a:spLocks noChangeArrowheads="1"/>
            </p:cNvSpPr>
            <p:nvPr/>
          </p:nvSpPr>
          <p:spPr bwMode="auto">
            <a:xfrm>
              <a:off x="4423" y="4231"/>
              <a:ext cx="13" cy="2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96" name="Rectangle 326"/>
            <p:cNvSpPr>
              <a:spLocks noChangeArrowheads="1"/>
            </p:cNvSpPr>
            <p:nvPr/>
          </p:nvSpPr>
          <p:spPr bwMode="auto">
            <a:xfrm>
              <a:off x="4371" y="4244"/>
              <a:ext cx="52"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97" name="Rectangle 327"/>
            <p:cNvSpPr>
              <a:spLocks noChangeArrowheads="1"/>
            </p:cNvSpPr>
            <p:nvPr/>
          </p:nvSpPr>
          <p:spPr bwMode="auto">
            <a:xfrm>
              <a:off x="4371" y="4231"/>
              <a:ext cx="13"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98" name="Rectangle 328"/>
            <p:cNvSpPr>
              <a:spLocks noChangeArrowheads="1"/>
            </p:cNvSpPr>
            <p:nvPr/>
          </p:nvSpPr>
          <p:spPr bwMode="auto">
            <a:xfrm>
              <a:off x="4371" y="4231"/>
              <a:ext cx="65"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399" name="Rectangle 329"/>
            <p:cNvSpPr>
              <a:spLocks noChangeArrowheads="1"/>
            </p:cNvSpPr>
            <p:nvPr/>
          </p:nvSpPr>
          <p:spPr bwMode="auto">
            <a:xfrm>
              <a:off x="4423" y="4231"/>
              <a:ext cx="13" cy="13"/>
            </a:xfrm>
            <a:prstGeom prst="rect">
              <a:avLst/>
            </a:prstGeom>
            <a:blipFill dpi="0" rotWithShape="0">
              <a:blip r:embed="rId8" cstate="print"/>
              <a:srcRect/>
              <a:tile tx="0" ty="0" sx="100000" sy="100000" flip="none" algn="tl"/>
            </a:blipFill>
            <a:ln w="9525">
              <a:noFill/>
              <a:miter lim="800000"/>
              <a:headEnd/>
              <a:tailEnd/>
            </a:ln>
          </p:spPr>
          <p:txBody>
            <a:bodyPr/>
            <a:lstStyle/>
            <a:p>
              <a:endParaRPr lang="en-US"/>
            </a:p>
          </p:txBody>
        </p:sp>
        <p:sp>
          <p:nvSpPr>
            <p:cNvPr id="183400" name="Rectangle 330"/>
            <p:cNvSpPr>
              <a:spLocks noChangeArrowheads="1"/>
            </p:cNvSpPr>
            <p:nvPr/>
          </p:nvSpPr>
          <p:spPr bwMode="auto">
            <a:xfrm>
              <a:off x="4423" y="4231"/>
              <a:ext cx="13"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01" name="Rectangle 331"/>
            <p:cNvSpPr>
              <a:spLocks noChangeArrowheads="1"/>
            </p:cNvSpPr>
            <p:nvPr/>
          </p:nvSpPr>
          <p:spPr bwMode="auto">
            <a:xfrm>
              <a:off x="4423" y="4231"/>
              <a:ext cx="25"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02" name="Rectangle 332"/>
            <p:cNvSpPr>
              <a:spLocks noChangeArrowheads="1"/>
            </p:cNvSpPr>
            <p:nvPr/>
          </p:nvSpPr>
          <p:spPr bwMode="auto">
            <a:xfrm>
              <a:off x="4436" y="4231"/>
              <a:ext cx="12" cy="2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03" name="Rectangle 333"/>
            <p:cNvSpPr>
              <a:spLocks noChangeArrowheads="1"/>
            </p:cNvSpPr>
            <p:nvPr/>
          </p:nvSpPr>
          <p:spPr bwMode="auto">
            <a:xfrm>
              <a:off x="4423" y="4244"/>
              <a:ext cx="13"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04" name="Freeform 334"/>
            <p:cNvSpPr>
              <a:spLocks/>
            </p:cNvSpPr>
            <p:nvPr/>
          </p:nvSpPr>
          <p:spPr bwMode="auto">
            <a:xfrm>
              <a:off x="4371" y="4231"/>
              <a:ext cx="52" cy="1"/>
            </a:xfrm>
            <a:custGeom>
              <a:avLst/>
              <a:gdLst>
                <a:gd name="T0" fmla="*/ 13 w 52"/>
                <a:gd name="T1" fmla="*/ 0 h 1"/>
                <a:gd name="T2" fmla="*/ 52 w 52"/>
                <a:gd name="T3" fmla="*/ 0 h 1"/>
                <a:gd name="T4" fmla="*/ 52 w 52"/>
                <a:gd name="T5" fmla="*/ 0 h 1"/>
                <a:gd name="T6" fmla="*/ 0 w 52"/>
                <a:gd name="T7" fmla="*/ 0 h 1"/>
                <a:gd name="T8" fmla="*/ 13 w 52"/>
                <a:gd name="T9" fmla="*/ 0 h 1"/>
                <a:gd name="T10" fmla="*/ 0 60000 65536"/>
                <a:gd name="T11" fmla="*/ 0 60000 65536"/>
                <a:gd name="T12" fmla="*/ 0 60000 65536"/>
                <a:gd name="T13" fmla="*/ 0 60000 65536"/>
                <a:gd name="T14" fmla="*/ 0 60000 65536"/>
                <a:gd name="T15" fmla="*/ 0 w 52"/>
                <a:gd name="T16" fmla="*/ 0 h 1"/>
                <a:gd name="T17" fmla="*/ 52 w 52"/>
                <a:gd name="T18" fmla="*/ 1 h 1"/>
              </a:gdLst>
              <a:ahLst/>
              <a:cxnLst>
                <a:cxn ang="T10">
                  <a:pos x="T0" y="T1"/>
                </a:cxn>
                <a:cxn ang="T11">
                  <a:pos x="T2" y="T3"/>
                </a:cxn>
                <a:cxn ang="T12">
                  <a:pos x="T4" y="T5"/>
                </a:cxn>
                <a:cxn ang="T13">
                  <a:pos x="T6" y="T7"/>
                </a:cxn>
                <a:cxn ang="T14">
                  <a:pos x="T8" y="T9"/>
                </a:cxn>
              </a:cxnLst>
              <a:rect l="T15" t="T16" r="T17" b="T18"/>
              <a:pathLst>
                <a:path w="52" h="1">
                  <a:moveTo>
                    <a:pt x="13" y="0"/>
                  </a:moveTo>
                  <a:lnTo>
                    <a:pt x="52" y="0"/>
                  </a:lnTo>
                  <a:lnTo>
                    <a:pt x="0" y="0"/>
                  </a:lnTo>
                  <a:lnTo>
                    <a:pt x="13"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83405" name="Freeform 335"/>
            <p:cNvSpPr>
              <a:spLocks/>
            </p:cNvSpPr>
            <p:nvPr/>
          </p:nvSpPr>
          <p:spPr bwMode="auto">
            <a:xfrm>
              <a:off x="4371" y="4231"/>
              <a:ext cx="52" cy="13"/>
            </a:xfrm>
            <a:custGeom>
              <a:avLst/>
              <a:gdLst>
                <a:gd name="T0" fmla="*/ 13 w 52"/>
                <a:gd name="T1" fmla="*/ 0 h 13"/>
                <a:gd name="T2" fmla="*/ 52 w 52"/>
                <a:gd name="T3" fmla="*/ 0 h 13"/>
                <a:gd name="T4" fmla="*/ 52 w 52"/>
                <a:gd name="T5" fmla="*/ 13 h 13"/>
                <a:gd name="T6" fmla="*/ 52 w 52"/>
                <a:gd name="T7" fmla="*/ 13 h 13"/>
                <a:gd name="T8" fmla="*/ 0 w 52"/>
                <a:gd name="T9" fmla="*/ 13 h 13"/>
                <a:gd name="T10" fmla="*/ 0 w 52"/>
                <a:gd name="T11" fmla="*/ 0 h 13"/>
                <a:gd name="T12" fmla="*/ 0 w 52"/>
                <a:gd name="T13" fmla="*/ 0 h 13"/>
                <a:gd name="T14" fmla="*/ 13 w 52"/>
                <a:gd name="T15" fmla="*/ 0 h 13"/>
                <a:gd name="T16" fmla="*/ 13 w 52"/>
                <a:gd name="T17" fmla="*/ 13 h 13"/>
                <a:gd name="T18" fmla="*/ 13 w 52"/>
                <a:gd name="T19" fmla="*/ 13 h 13"/>
                <a:gd name="T20" fmla="*/ 13 w 52"/>
                <a:gd name="T21" fmla="*/ 13 h 13"/>
                <a:gd name="T22" fmla="*/ 0 w 52"/>
                <a:gd name="T23" fmla="*/ 13 h 13"/>
                <a:gd name="T24" fmla="*/ 0 w 52"/>
                <a:gd name="T25" fmla="*/ 13 h 13"/>
                <a:gd name="T26" fmla="*/ 0 w 52"/>
                <a:gd name="T27" fmla="*/ 0 h 13"/>
                <a:gd name="T28" fmla="*/ 52 w 52"/>
                <a:gd name="T29" fmla="*/ 0 h 13"/>
                <a:gd name="T30" fmla="*/ 52 w 52"/>
                <a:gd name="T31" fmla="*/ 0 h 13"/>
                <a:gd name="T32" fmla="*/ 52 w 52"/>
                <a:gd name="T33" fmla="*/ 13 h 13"/>
                <a:gd name="T34" fmla="*/ 13 w 52"/>
                <a:gd name="T35" fmla="*/ 13 h 13"/>
                <a:gd name="T36" fmla="*/ 13 w 52"/>
                <a:gd name="T37" fmla="*/ 0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2"/>
                <a:gd name="T58" fmla="*/ 0 h 13"/>
                <a:gd name="T59" fmla="*/ 52 w 52"/>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2" h="13">
                  <a:moveTo>
                    <a:pt x="13" y="0"/>
                  </a:moveTo>
                  <a:lnTo>
                    <a:pt x="52" y="0"/>
                  </a:lnTo>
                  <a:lnTo>
                    <a:pt x="52" y="13"/>
                  </a:lnTo>
                  <a:lnTo>
                    <a:pt x="0" y="13"/>
                  </a:lnTo>
                  <a:lnTo>
                    <a:pt x="0" y="0"/>
                  </a:lnTo>
                  <a:lnTo>
                    <a:pt x="13" y="0"/>
                  </a:lnTo>
                  <a:lnTo>
                    <a:pt x="13" y="13"/>
                  </a:lnTo>
                  <a:lnTo>
                    <a:pt x="0" y="13"/>
                  </a:lnTo>
                  <a:lnTo>
                    <a:pt x="0" y="0"/>
                  </a:lnTo>
                  <a:lnTo>
                    <a:pt x="52" y="0"/>
                  </a:lnTo>
                  <a:lnTo>
                    <a:pt x="52" y="13"/>
                  </a:lnTo>
                  <a:lnTo>
                    <a:pt x="13" y="13"/>
                  </a:lnTo>
                  <a:lnTo>
                    <a:pt x="13"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06" name="Freeform 336"/>
            <p:cNvSpPr>
              <a:spLocks/>
            </p:cNvSpPr>
            <p:nvPr/>
          </p:nvSpPr>
          <p:spPr bwMode="auto">
            <a:xfrm>
              <a:off x="4423" y="4231"/>
              <a:ext cx="13" cy="13"/>
            </a:xfrm>
            <a:custGeom>
              <a:avLst/>
              <a:gdLst>
                <a:gd name="T0" fmla="*/ 0 w 13"/>
                <a:gd name="T1" fmla="*/ 0 h 13"/>
                <a:gd name="T2" fmla="*/ 13 w 13"/>
                <a:gd name="T3" fmla="*/ 0 h 13"/>
                <a:gd name="T4" fmla="*/ 13 w 13"/>
                <a:gd name="T5" fmla="*/ 13 h 13"/>
                <a:gd name="T6" fmla="*/ 13 w 13"/>
                <a:gd name="T7" fmla="*/ 13 h 13"/>
                <a:gd name="T8" fmla="*/ 0 w 13"/>
                <a:gd name="T9" fmla="*/ 13 h 13"/>
                <a:gd name="T10" fmla="*/ 0 w 13"/>
                <a:gd name="T11" fmla="*/ 0 h 13"/>
                <a:gd name="T12" fmla="*/ 0 w 13"/>
                <a:gd name="T13" fmla="*/ 13 h 13"/>
                <a:gd name="T14" fmla="*/ 0 w 13"/>
                <a:gd name="T15" fmla="*/ 0 h 13"/>
                <a:gd name="T16" fmla="*/ 13 w 13"/>
                <a:gd name="T17" fmla="*/ 0 h 13"/>
                <a:gd name="T18" fmla="*/ 13 w 13"/>
                <a:gd name="T19" fmla="*/ 0 h 13"/>
                <a:gd name="T20" fmla="*/ 13 w 13"/>
                <a:gd name="T21" fmla="*/ 13 h 13"/>
                <a:gd name="T22" fmla="*/ 0 w 13"/>
                <a:gd name="T23" fmla="*/ 13 h 13"/>
                <a:gd name="T24" fmla="*/ 0 w 13"/>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13"/>
                <a:gd name="T41" fmla="*/ 13 w 1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13">
                  <a:moveTo>
                    <a:pt x="0" y="0"/>
                  </a:moveTo>
                  <a:lnTo>
                    <a:pt x="13" y="0"/>
                  </a:lnTo>
                  <a:lnTo>
                    <a:pt x="13" y="13"/>
                  </a:lnTo>
                  <a:lnTo>
                    <a:pt x="0" y="13"/>
                  </a:lnTo>
                  <a:lnTo>
                    <a:pt x="0" y="0"/>
                  </a:lnTo>
                  <a:lnTo>
                    <a:pt x="0" y="13"/>
                  </a:lnTo>
                  <a:lnTo>
                    <a:pt x="0" y="0"/>
                  </a:lnTo>
                  <a:lnTo>
                    <a:pt x="13" y="0"/>
                  </a:lnTo>
                  <a:lnTo>
                    <a:pt x="13" y="13"/>
                  </a:lnTo>
                  <a:lnTo>
                    <a:pt x="0" y="13"/>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07" name="Rectangle 337"/>
            <p:cNvSpPr>
              <a:spLocks noChangeArrowheads="1"/>
            </p:cNvSpPr>
            <p:nvPr/>
          </p:nvSpPr>
          <p:spPr bwMode="auto">
            <a:xfrm>
              <a:off x="4077" y="4219"/>
              <a:ext cx="38" cy="12"/>
            </a:xfrm>
            <a:prstGeom prst="rect">
              <a:avLst/>
            </a:prstGeom>
            <a:blipFill dpi="0" rotWithShape="0">
              <a:blip r:embed="rId6" cstate="print"/>
              <a:srcRect/>
              <a:tile tx="0" ty="0" sx="100000" sy="100000" flip="none" algn="tl"/>
            </a:blipFill>
            <a:ln w="9525">
              <a:noFill/>
              <a:miter lim="800000"/>
              <a:headEnd/>
              <a:tailEnd/>
            </a:ln>
          </p:spPr>
          <p:txBody>
            <a:bodyPr/>
            <a:lstStyle/>
            <a:p>
              <a:endParaRPr lang="en-US"/>
            </a:p>
          </p:txBody>
        </p:sp>
        <p:sp>
          <p:nvSpPr>
            <p:cNvPr id="183408" name="Rectangle 338"/>
            <p:cNvSpPr>
              <a:spLocks noChangeArrowheads="1"/>
            </p:cNvSpPr>
            <p:nvPr/>
          </p:nvSpPr>
          <p:spPr bwMode="auto">
            <a:xfrm>
              <a:off x="4115" y="4219"/>
              <a:ext cx="13" cy="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09" name="Rectangle 339"/>
            <p:cNvSpPr>
              <a:spLocks noChangeArrowheads="1"/>
            </p:cNvSpPr>
            <p:nvPr/>
          </p:nvSpPr>
          <p:spPr bwMode="auto">
            <a:xfrm>
              <a:off x="4077" y="4231"/>
              <a:ext cx="38"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10" name="Rectangle 340"/>
            <p:cNvSpPr>
              <a:spLocks noChangeArrowheads="1"/>
            </p:cNvSpPr>
            <p:nvPr/>
          </p:nvSpPr>
          <p:spPr bwMode="auto">
            <a:xfrm>
              <a:off x="4077" y="4219"/>
              <a:ext cx="13"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11" name="Rectangle 341"/>
            <p:cNvSpPr>
              <a:spLocks noChangeArrowheads="1"/>
            </p:cNvSpPr>
            <p:nvPr/>
          </p:nvSpPr>
          <p:spPr bwMode="auto">
            <a:xfrm>
              <a:off x="4077" y="4219"/>
              <a:ext cx="5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12" name="Freeform 342"/>
            <p:cNvSpPr>
              <a:spLocks/>
            </p:cNvSpPr>
            <p:nvPr/>
          </p:nvSpPr>
          <p:spPr bwMode="auto">
            <a:xfrm>
              <a:off x="4115" y="4219"/>
              <a:ext cx="26" cy="12"/>
            </a:xfrm>
            <a:custGeom>
              <a:avLst/>
              <a:gdLst>
                <a:gd name="T0" fmla="*/ 0 w 26"/>
                <a:gd name="T1" fmla="*/ 12 h 12"/>
                <a:gd name="T2" fmla="*/ 0 w 26"/>
                <a:gd name="T3" fmla="*/ 0 h 12"/>
                <a:gd name="T4" fmla="*/ 13 w 26"/>
                <a:gd name="T5" fmla="*/ 0 h 12"/>
                <a:gd name="T6" fmla="*/ 26 w 26"/>
                <a:gd name="T7" fmla="*/ 0 h 12"/>
                <a:gd name="T8" fmla="*/ 26 w 26"/>
                <a:gd name="T9" fmla="*/ 12 h 12"/>
                <a:gd name="T10" fmla="*/ 0 w 26"/>
                <a:gd name="T11" fmla="*/ 12 h 12"/>
                <a:gd name="T12" fmla="*/ 0 60000 65536"/>
                <a:gd name="T13" fmla="*/ 0 60000 65536"/>
                <a:gd name="T14" fmla="*/ 0 60000 65536"/>
                <a:gd name="T15" fmla="*/ 0 60000 65536"/>
                <a:gd name="T16" fmla="*/ 0 60000 65536"/>
                <a:gd name="T17" fmla="*/ 0 60000 65536"/>
                <a:gd name="T18" fmla="*/ 0 w 26"/>
                <a:gd name="T19" fmla="*/ 0 h 12"/>
                <a:gd name="T20" fmla="*/ 26 w 26"/>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6" h="12">
                  <a:moveTo>
                    <a:pt x="0" y="12"/>
                  </a:moveTo>
                  <a:lnTo>
                    <a:pt x="0" y="0"/>
                  </a:lnTo>
                  <a:lnTo>
                    <a:pt x="13" y="0"/>
                  </a:lnTo>
                  <a:lnTo>
                    <a:pt x="26" y="0"/>
                  </a:lnTo>
                  <a:lnTo>
                    <a:pt x="26" y="12"/>
                  </a:lnTo>
                  <a:lnTo>
                    <a:pt x="0" y="12"/>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183413" name="Rectangle 343"/>
            <p:cNvSpPr>
              <a:spLocks noChangeArrowheads="1"/>
            </p:cNvSpPr>
            <p:nvPr/>
          </p:nvSpPr>
          <p:spPr bwMode="auto">
            <a:xfrm>
              <a:off x="4115" y="4219"/>
              <a:ext cx="13"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14" name="Rectangle 344"/>
            <p:cNvSpPr>
              <a:spLocks noChangeArrowheads="1"/>
            </p:cNvSpPr>
            <p:nvPr/>
          </p:nvSpPr>
          <p:spPr bwMode="auto">
            <a:xfrm>
              <a:off x="4115" y="4219"/>
              <a:ext cx="3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15" name="Rectangle 345"/>
            <p:cNvSpPr>
              <a:spLocks noChangeArrowheads="1"/>
            </p:cNvSpPr>
            <p:nvPr/>
          </p:nvSpPr>
          <p:spPr bwMode="auto">
            <a:xfrm>
              <a:off x="4141" y="4219"/>
              <a:ext cx="13" cy="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16" name="Rectangle 346"/>
            <p:cNvSpPr>
              <a:spLocks noChangeArrowheads="1"/>
            </p:cNvSpPr>
            <p:nvPr/>
          </p:nvSpPr>
          <p:spPr bwMode="auto">
            <a:xfrm>
              <a:off x="4115" y="4231"/>
              <a:ext cx="26"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17" name="Rectangle 347"/>
            <p:cNvSpPr>
              <a:spLocks noChangeArrowheads="1"/>
            </p:cNvSpPr>
            <p:nvPr/>
          </p:nvSpPr>
          <p:spPr bwMode="auto">
            <a:xfrm>
              <a:off x="4077" y="4219"/>
              <a:ext cx="13"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18" name="Freeform 348"/>
            <p:cNvSpPr>
              <a:spLocks/>
            </p:cNvSpPr>
            <p:nvPr/>
          </p:nvSpPr>
          <p:spPr bwMode="auto">
            <a:xfrm>
              <a:off x="4077" y="4219"/>
              <a:ext cx="38" cy="12"/>
            </a:xfrm>
            <a:custGeom>
              <a:avLst/>
              <a:gdLst>
                <a:gd name="T0" fmla="*/ 0 w 38"/>
                <a:gd name="T1" fmla="*/ 0 h 12"/>
                <a:gd name="T2" fmla="*/ 38 w 38"/>
                <a:gd name="T3" fmla="*/ 0 h 12"/>
                <a:gd name="T4" fmla="*/ 38 w 38"/>
                <a:gd name="T5" fmla="*/ 12 h 12"/>
                <a:gd name="T6" fmla="*/ 38 w 38"/>
                <a:gd name="T7" fmla="*/ 12 h 12"/>
                <a:gd name="T8" fmla="*/ 0 w 38"/>
                <a:gd name="T9" fmla="*/ 12 h 12"/>
                <a:gd name="T10" fmla="*/ 0 w 38"/>
                <a:gd name="T11" fmla="*/ 0 h 12"/>
                <a:gd name="T12" fmla="*/ 0 w 38"/>
                <a:gd name="T13" fmla="*/ 0 h 12"/>
                <a:gd name="T14" fmla="*/ 0 w 38"/>
                <a:gd name="T15" fmla="*/ 0 h 12"/>
                <a:gd name="T16" fmla="*/ 38 w 38"/>
                <a:gd name="T17" fmla="*/ 0 h 12"/>
                <a:gd name="T18" fmla="*/ 38 w 38"/>
                <a:gd name="T19" fmla="*/ 0 h 12"/>
                <a:gd name="T20" fmla="*/ 38 w 38"/>
                <a:gd name="T21" fmla="*/ 12 h 12"/>
                <a:gd name="T22" fmla="*/ 0 w 38"/>
                <a:gd name="T23" fmla="*/ 12 h 12"/>
                <a:gd name="T24" fmla="*/ 0 w 3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12"/>
                <a:gd name="T41" fmla="*/ 38 w 3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12">
                  <a:moveTo>
                    <a:pt x="0" y="0"/>
                  </a:moveTo>
                  <a:lnTo>
                    <a:pt x="38" y="0"/>
                  </a:lnTo>
                  <a:lnTo>
                    <a:pt x="38" y="12"/>
                  </a:lnTo>
                  <a:lnTo>
                    <a:pt x="0" y="12"/>
                  </a:lnTo>
                  <a:lnTo>
                    <a:pt x="0" y="0"/>
                  </a:lnTo>
                  <a:lnTo>
                    <a:pt x="38" y="0"/>
                  </a:lnTo>
                  <a:lnTo>
                    <a:pt x="38" y="12"/>
                  </a:lnTo>
                  <a:lnTo>
                    <a:pt x="0" y="12"/>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19" name="Freeform 349"/>
            <p:cNvSpPr>
              <a:spLocks/>
            </p:cNvSpPr>
            <p:nvPr/>
          </p:nvSpPr>
          <p:spPr bwMode="auto">
            <a:xfrm>
              <a:off x="4115" y="4219"/>
              <a:ext cx="13" cy="1"/>
            </a:xfrm>
            <a:custGeom>
              <a:avLst/>
              <a:gdLst>
                <a:gd name="T0" fmla="*/ 0 w 13"/>
                <a:gd name="T1" fmla="*/ 0 h 1"/>
                <a:gd name="T2" fmla="*/ 13 w 13"/>
                <a:gd name="T3" fmla="*/ 0 h 1"/>
                <a:gd name="T4" fmla="*/ 0 w 13"/>
                <a:gd name="T5" fmla="*/ 0 h 1"/>
                <a:gd name="T6" fmla="*/ 0 60000 65536"/>
                <a:gd name="T7" fmla="*/ 0 60000 65536"/>
                <a:gd name="T8" fmla="*/ 0 60000 65536"/>
                <a:gd name="T9" fmla="*/ 0 w 13"/>
                <a:gd name="T10" fmla="*/ 0 h 1"/>
                <a:gd name="T11" fmla="*/ 13 w 13"/>
                <a:gd name="T12" fmla="*/ 1 h 1"/>
              </a:gdLst>
              <a:ahLst/>
              <a:cxnLst>
                <a:cxn ang="T6">
                  <a:pos x="T0" y="T1"/>
                </a:cxn>
                <a:cxn ang="T7">
                  <a:pos x="T2" y="T3"/>
                </a:cxn>
                <a:cxn ang="T8">
                  <a:pos x="T4" y="T5"/>
                </a:cxn>
              </a:cxnLst>
              <a:rect l="T9" t="T10" r="T11" b="T12"/>
              <a:pathLst>
                <a:path w="13" h="1">
                  <a:moveTo>
                    <a:pt x="0" y="0"/>
                  </a:moveTo>
                  <a:lnTo>
                    <a:pt x="13" y="0"/>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20" name="Freeform 350"/>
            <p:cNvSpPr>
              <a:spLocks/>
            </p:cNvSpPr>
            <p:nvPr/>
          </p:nvSpPr>
          <p:spPr bwMode="auto">
            <a:xfrm>
              <a:off x="4115" y="4219"/>
              <a:ext cx="13" cy="12"/>
            </a:xfrm>
            <a:custGeom>
              <a:avLst/>
              <a:gdLst>
                <a:gd name="T0" fmla="*/ 0 w 13"/>
                <a:gd name="T1" fmla="*/ 0 h 12"/>
                <a:gd name="T2" fmla="*/ 13 w 13"/>
                <a:gd name="T3" fmla="*/ 0 h 12"/>
                <a:gd name="T4" fmla="*/ 13 w 13"/>
                <a:gd name="T5" fmla="*/ 12 h 12"/>
                <a:gd name="T6" fmla="*/ 13 w 13"/>
                <a:gd name="T7" fmla="*/ 12 h 12"/>
                <a:gd name="T8" fmla="*/ 0 w 13"/>
                <a:gd name="T9" fmla="*/ 12 h 12"/>
                <a:gd name="T10" fmla="*/ 0 w 13"/>
                <a:gd name="T11" fmla="*/ 0 h 12"/>
                <a:gd name="T12" fmla="*/ 0 w 13"/>
                <a:gd name="T13" fmla="*/ 12 h 12"/>
                <a:gd name="T14" fmla="*/ 0 w 13"/>
                <a:gd name="T15" fmla="*/ 0 h 12"/>
                <a:gd name="T16" fmla="*/ 13 w 13"/>
                <a:gd name="T17" fmla="*/ 0 h 12"/>
                <a:gd name="T18" fmla="*/ 13 w 13"/>
                <a:gd name="T19" fmla="*/ 0 h 12"/>
                <a:gd name="T20" fmla="*/ 13 w 13"/>
                <a:gd name="T21" fmla="*/ 12 h 12"/>
                <a:gd name="T22" fmla="*/ 0 w 13"/>
                <a:gd name="T23" fmla="*/ 12 h 12"/>
                <a:gd name="T24" fmla="*/ 0 w 13"/>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12"/>
                <a:gd name="T41" fmla="*/ 13 w 13"/>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12">
                  <a:moveTo>
                    <a:pt x="0" y="0"/>
                  </a:moveTo>
                  <a:lnTo>
                    <a:pt x="13" y="0"/>
                  </a:lnTo>
                  <a:lnTo>
                    <a:pt x="13" y="12"/>
                  </a:lnTo>
                  <a:lnTo>
                    <a:pt x="0" y="12"/>
                  </a:lnTo>
                  <a:lnTo>
                    <a:pt x="0" y="0"/>
                  </a:lnTo>
                  <a:lnTo>
                    <a:pt x="0" y="12"/>
                  </a:lnTo>
                  <a:lnTo>
                    <a:pt x="0" y="0"/>
                  </a:lnTo>
                  <a:lnTo>
                    <a:pt x="13" y="0"/>
                  </a:lnTo>
                  <a:lnTo>
                    <a:pt x="13" y="12"/>
                  </a:lnTo>
                  <a:lnTo>
                    <a:pt x="0" y="12"/>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21" name="Freeform 351"/>
            <p:cNvSpPr>
              <a:spLocks/>
            </p:cNvSpPr>
            <p:nvPr/>
          </p:nvSpPr>
          <p:spPr bwMode="auto">
            <a:xfrm>
              <a:off x="4500" y="4180"/>
              <a:ext cx="12" cy="26"/>
            </a:xfrm>
            <a:custGeom>
              <a:avLst/>
              <a:gdLst>
                <a:gd name="T0" fmla="*/ 0 w 12"/>
                <a:gd name="T1" fmla="*/ 26 h 26"/>
                <a:gd name="T2" fmla="*/ 0 w 12"/>
                <a:gd name="T3" fmla="*/ 13 h 26"/>
                <a:gd name="T4" fmla="*/ 12 w 12"/>
                <a:gd name="T5" fmla="*/ 0 h 26"/>
                <a:gd name="T6" fmla="*/ 12 w 12"/>
                <a:gd name="T7" fmla="*/ 13 h 26"/>
                <a:gd name="T8" fmla="*/ 0 w 12"/>
                <a:gd name="T9" fmla="*/ 26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0" y="26"/>
                  </a:moveTo>
                  <a:lnTo>
                    <a:pt x="0" y="13"/>
                  </a:lnTo>
                  <a:lnTo>
                    <a:pt x="12" y="0"/>
                  </a:lnTo>
                  <a:lnTo>
                    <a:pt x="12" y="13"/>
                  </a:lnTo>
                  <a:lnTo>
                    <a:pt x="0" y="26"/>
                  </a:lnTo>
                  <a:close/>
                </a:path>
              </a:pathLst>
            </a:custGeom>
            <a:blipFill dpi="0" rotWithShape="0">
              <a:blip r:embed="rId6" cstate="print"/>
              <a:srcRect/>
              <a:tile tx="0" ty="0" sx="100000" sy="100000" flip="none" algn="tl"/>
            </a:blipFill>
            <a:ln w="9525">
              <a:noFill/>
              <a:round/>
              <a:headEnd/>
              <a:tailEnd/>
            </a:ln>
          </p:spPr>
          <p:txBody>
            <a:bodyPr/>
            <a:lstStyle/>
            <a:p>
              <a:endParaRPr lang="en-US"/>
            </a:p>
          </p:txBody>
        </p:sp>
        <p:sp>
          <p:nvSpPr>
            <p:cNvPr id="183422" name="Freeform 352"/>
            <p:cNvSpPr>
              <a:spLocks/>
            </p:cNvSpPr>
            <p:nvPr/>
          </p:nvSpPr>
          <p:spPr bwMode="auto">
            <a:xfrm>
              <a:off x="4500" y="4167"/>
              <a:ext cx="25" cy="39"/>
            </a:xfrm>
            <a:custGeom>
              <a:avLst/>
              <a:gdLst>
                <a:gd name="T0" fmla="*/ 0 w 25"/>
                <a:gd name="T1" fmla="*/ 39 h 39"/>
                <a:gd name="T2" fmla="*/ 0 w 25"/>
                <a:gd name="T3" fmla="*/ 26 h 39"/>
                <a:gd name="T4" fmla="*/ 0 w 25"/>
                <a:gd name="T5" fmla="*/ 26 h 39"/>
                <a:gd name="T6" fmla="*/ 0 w 25"/>
                <a:gd name="T7" fmla="*/ 26 h 39"/>
                <a:gd name="T8" fmla="*/ 12 w 25"/>
                <a:gd name="T9" fmla="*/ 13 h 39"/>
                <a:gd name="T10" fmla="*/ 25 w 25"/>
                <a:gd name="T11" fmla="*/ 0 h 39"/>
                <a:gd name="T12" fmla="*/ 25 w 25"/>
                <a:gd name="T13" fmla="*/ 13 h 39"/>
                <a:gd name="T14" fmla="*/ 25 w 25"/>
                <a:gd name="T15" fmla="*/ 26 h 39"/>
                <a:gd name="T16" fmla="*/ 25 w 25"/>
                <a:gd name="T17" fmla="*/ 39 h 39"/>
                <a:gd name="T18" fmla="*/ 25 w 25"/>
                <a:gd name="T19" fmla="*/ 39 h 39"/>
                <a:gd name="T20" fmla="*/ 12 w 25"/>
                <a:gd name="T21" fmla="*/ 26 h 39"/>
                <a:gd name="T22" fmla="*/ 12 w 25"/>
                <a:gd name="T23" fmla="*/ 13 h 39"/>
                <a:gd name="T24" fmla="*/ 25 w 25"/>
                <a:gd name="T25" fmla="*/ 13 h 39"/>
                <a:gd name="T26" fmla="*/ 25 w 25"/>
                <a:gd name="T27" fmla="*/ 26 h 39"/>
                <a:gd name="T28" fmla="*/ 12 w 25"/>
                <a:gd name="T29" fmla="*/ 39 h 39"/>
                <a:gd name="T30" fmla="*/ 0 w 25"/>
                <a:gd name="T31" fmla="*/ 26 h 39"/>
                <a:gd name="T32" fmla="*/ 12 w 25"/>
                <a:gd name="T33" fmla="*/ 26 h 39"/>
                <a:gd name="T34" fmla="*/ 12 w 25"/>
                <a:gd name="T35" fmla="*/ 39 h 39"/>
                <a:gd name="T36" fmla="*/ 0 w 25"/>
                <a:gd name="T37" fmla="*/ 39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39"/>
                <a:gd name="T59" fmla="*/ 25 w 25"/>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39">
                  <a:moveTo>
                    <a:pt x="0" y="39"/>
                  </a:moveTo>
                  <a:lnTo>
                    <a:pt x="0" y="26"/>
                  </a:lnTo>
                  <a:lnTo>
                    <a:pt x="12" y="13"/>
                  </a:lnTo>
                  <a:lnTo>
                    <a:pt x="25" y="0"/>
                  </a:lnTo>
                  <a:lnTo>
                    <a:pt x="25" y="13"/>
                  </a:lnTo>
                  <a:lnTo>
                    <a:pt x="25" y="26"/>
                  </a:lnTo>
                  <a:lnTo>
                    <a:pt x="25" y="39"/>
                  </a:lnTo>
                  <a:lnTo>
                    <a:pt x="12" y="26"/>
                  </a:lnTo>
                  <a:lnTo>
                    <a:pt x="12" y="13"/>
                  </a:lnTo>
                  <a:lnTo>
                    <a:pt x="25" y="13"/>
                  </a:lnTo>
                  <a:lnTo>
                    <a:pt x="25" y="26"/>
                  </a:lnTo>
                  <a:lnTo>
                    <a:pt x="12" y="39"/>
                  </a:lnTo>
                  <a:lnTo>
                    <a:pt x="0" y="26"/>
                  </a:lnTo>
                  <a:lnTo>
                    <a:pt x="12" y="26"/>
                  </a:lnTo>
                  <a:lnTo>
                    <a:pt x="12" y="39"/>
                  </a:lnTo>
                  <a:lnTo>
                    <a:pt x="0" y="39"/>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23" name="Freeform 353"/>
            <p:cNvSpPr>
              <a:spLocks/>
            </p:cNvSpPr>
            <p:nvPr/>
          </p:nvSpPr>
          <p:spPr bwMode="auto">
            <a:xfrm>
              <a:off x="4500" y="4193"/>
              <a:ext cx="25" cy="38"/>
            </a:xfrm>
            <a:custGeom>
              <a:avLst/>
              <a:gdLst>
                <a:gd name="T0" fmla="*/ 25 w 25"/>
                <a:gd name="T1" fmla="*/ 13 h 38"/>
                <a:gd name="T2" fmla="*/ 12 w 25"/>
                <a:gd name="T3" fmla="*/ 26 h 38"/>
                <a:gd name="T4" fmla="*/ 0 w 25"/>
                <a:gd name="T5" fmla="*/ 38 h 38"/>
                <a:gd name="T6" fmla="*/ 0 w 25"/>
                <a:gd name="T7" fmla="*/ 13 h 38"/>
                <a:gd name="T8" fmla="*/ 0 w 25"/>
                <a:gd name="T9" fmla="*/ 13 h 38"/>
                <a:gd name="T10" fmla="*/ 12 w 25"/>
                <a:gd name="T11" fmla="*/ 0 h 38"/>
                <a:gd name="T12" fmla="*/ 25 w 25"/>
                <a:gd name="T13" fmla="*/ 13 h 38"/>
                <a:gd name="T14" fmla="*/ 0 60000 65536"/>
                <a:gd name="T15" fmla="*/ 0 60000 65536"/>
                <a:gd name="T16" fmla="*/ 0 60000 65536"/>
                <a:gd name="T17" fmla="*/ 0 60000 65536"/>
                <a:gd name="T18" fmla="*/ 0 60000 65536"/>
                <a:gd name="T19" fmla="*/ 0 60000 65536"/>
                <a:gd name="T20" fmla="*/ 0 60000 65536"/>
                <a:gd name="T21" fmla="*/ 0 w 25"/>
                <a:gd name="T22" fmla="*/ 0 h 38"/>
                <a:gd name="T23" fmla="*/ 25 w 25"/>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38">
                  <a:moveTo>
                    <a:pt x="25" y="13"/>
                  </a:moveTo>
                  <a:lnTo>
                    <a:pt x="12" y="26"/>
                  </a:lnTo>
                  <a:lnTo>
                    <a:pt x="0" y="38"/>
                  </a:lnTo>
                  <a:lnTo>
                    <a:pt x="0" y="13"/>
                  </a:lnTo>
                  <a:lnTo>
                    <a:pt x="12" y="0"/>
                  </a:lnTo>
                  <a:lnTo>
                    <a:pt x="25"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24" name="Freeform 354"/>
            <p:cNvSpPr>
              <a:spLocks/>
            </p:cNvSpPr>
            <p:nvPr/>
          </p:nvSpPr>
          <p:spPr bwMode="auto">
            <a:xfrm>
              <a:off x="4500" y="4180"/>
              <a:ext cx="12" cy="13"/>
            </a:xfrm>
            <a:custGeom>
              <a:avLst/>
              <a:gdLst>
                <a:gd name="T0" fmla="*/ 12 w 12"/>
                <a:gd name="T1" fmla="*/ 0 h 13"/>
                <a:gd name="T2" fmla="*/ 12 w 12"/>
                <a:gd name="T3" fmla="*/ 0 h 13"/>
                <a:gd name="T4" fmla="*/ 0 w 12"/>
                <a:gd name="T5" fmla="*/ 13 h 13"/>
                <a:gd name="T6" fmla="*/ 0 w 12"/>
                <a:gd name="T7" fmla="*/ 13 h 13"/>
                <a:gd name="T8" fmla="*/ 12 w 12"/>
                <a:gd name="T9" fmla="*/ 0 h 13"/>
                <a:gd name="T10" fmla="*/ 0 60000 65536"/>
                <a:gd name="T11" fmla="*/ 0 60000 65536"/>
                <a:gd name="T12" fmla="*/ 0 60000 65536"/>
                <a:gd name="T13" fmla="*/ 0 60000 65536"/>
                <a:gd name="T14" fmla="*/ 0 60000 65536"/>
                <a:gd name="T15" fmla="*/ 0 w 12"/>
                <a:gd name="T16" fmla="*/ 0 h 13"/>
                <a:gd name="T17" fmla="*/ 12 w 12"/>
                <a:gd name="T18" fmla="*/ 13 h 13"/>
              </a:gdLst>
              <a:ahLst/>
              <a:cxnLst>
                <a:cxn ang="T10">
                  <a:pos x="T0" y="T1"/>
                </a:cxn>
                <a:cxn ang="T11">
                  <a:pos x="T2" y="T3"/>
                </a:cxn>
                <a:cxn ang="T12">
                  <a:pos x="T4" y="T5"/>
                </a:cxn>
                <a:cxn ang="T13">
                  <a:pos x="T6" y="T7"/>
                </a:cxn>
                <a:cxn ang="T14">
                  <a:pos x="T8" y="T9"/>
                </a:cxn>
              </a:cxnLst>
              <a:rect l="T15" t="T16" r="T17" b="T18"/>
              <a:pathLst>
                <a:path w="12" h="13">
                  <a:moveTo>
                    <a:pt x="12" y="0"/>
                  </a:moveTo>
                  <a:lnTo>
                    <a:pt x="12" y="0"/>
                  </a:lnTo>
                  <a:lnTo>
                    <a:pt x="0" y="13"/>
                  </a:lnTo>
                  <a:lnTo>
                    <a:pt x="12"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83425" name="Freeform 355"/>
            <p:cNvSpPr>
              <a:spLocks/>
            </p:cNvSpPr>
            <p:nvPr/>
          </p:nvSpPr>
          <p:spPr bwMode="auto">
            <a:xfrm>
              <a:off x="4500" y="4180"/>
              <a:ext cx="38" cy="26"/>
            </a:xfrm>
            <a:custGeom>
              <a:avLst/>
              <a:gdLst>
                <a:gd name="T0" fmla="*/ 25 w 38"/>
                <a:gd name="T1" fmla="*/ 0 h 26"/>
                <a:gd name="T2" fmla="*/ 25 w 38"/>
                <a:gd name="T3" fmla="*/ 0 h 26"/>
                <a:gd name="T4" fmla="*/ 25 w 38"/>
                <a:gd name="T5" fmla="*/ 13 h 26"/>
                <a:gd name="T6" fmla="*/ 25 w 38"/>
                <a:gd name="T7" fmla="*/ 13 h 26"/>
                <a:gd name="T8" fmla="*/ 12 w 38"/>
                <a:gd name="T9" fmla="*/ 26 h 26"/>
                <a:gd name="T10" fmla="*/ 0 w 38"/>
                <a:gd name="T11" fmla="*/ 13 h 26"/>
                <a:gd name="T12" fmla="*/ 0 w 38"/>
                <a:gd name="T13" fmla="*/ 13 h 26"/>
                <a:gd name="T14" fmla="*/ 12 w 38"/>
                <a:gd name="T15" fmla="*/ 0 h 26"/>
                <a:gd name="T16" fmla="*/ 25 w 38"/>
                <a:gd name="T17" fmla="*/ 13 h 26"/>
                <a:gd name="T18" fmla="*/ 38 w 38"/>
                <a:gd name="T19" fmla="*/ 0 h 26"/>
                <a:gd name="T20" fmla="*/ 25 w 38"/>
                <a:gd name="T21" fmla="*/ 13 h 26"/>
                <a:gd name="T22" fmla="*/ 12 w 38"/>
                <a:gd name="T23" fmla="*/ 26 h 26"/>
                <a:gd name="T24" fmla="*/ 12 w 38"/>
                <a:gd name="T25" fmla="*/ 26 h 26"/>
                <a:gd name="T26" fmla="*/ 0 w 38"/>
                <a:gd name="T27" fmla="*/ 13 h 26"/>
                <a:gd name="T28" fmla="*/ 12 w 38"/>
                <a:gd name="T29" fmla="*/ 0 h 26"/>
                <a:gd name="T30" fmla="*/ 25 w 38"/>
                <a:gd name="T31" fmla="*/ 13 h 26"/>
                <a:gd name="T32" fmla="*/ 12 w 38"/>
                <a:gd name="T33" fmla="*/ 0 h 26"/>
                <a:gd name="T34" fmla="*/ 12 w 38"/>
                <a:gd name="T35" fmla="*/ 0 h 26"/>
                <a:gd name="T36" fmla="*/ 25 w 38"/>
                <a:gd name="T37" fmla="*/ 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8"/>
                <a:gd name="T58" fmla="*/ 0 h 26"/>
                <a:gd name="T59" fmla="*/ 38 w 38"/>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8" h="26">
                  <a:moveTo>
                    <a:pt x="25" y="0"/>
                  </a:moveTo>
                  <a:lnTo>
                    <a:pt x="25" y="0"/>
                  </a:lnTo>
                  <a:lnTo>
                    <a:pt x="25" y="13"/>
                  </a:lnTo>
                  <a:lnTo>
                    <a:pt x="12" y="26"/>
                  </a:lnTo>
                  <a:lnTo>
                    <a:pt x="0" y="13"/>
                  </a:lnTo>
                  <a:lnTo>
                    <a:pt x="12" y="0"/>
                  </a:lnTo>
                  <a:lnTo>
                    <a:pt x="25" y="13"/>
                  </a:lnTo>
                  <a:lnTo>
                    <a:pt x="38" y="0"/>
                  </a:lnTo>
                  <a:lnTo>
                    <a:pt x="25" y="13"/>
                  </a:lnTo>
                  <a:lnTo>
                    <a:pt x="12" y="26"/>
                  </a:lnTo>
                  <a:lnTo>
                    <a:pt x="0" y="13"/>
                  </a:lnTo>
                  <a:lnTo>
                    <a:pt x="12" y="0"/>
                  </a:lnTo>
                  <a:lnTo>
                    <a:pt x="25" y="13"/>
                  </a:lnTo>
                  <a:lnTo>
                    <a:pt x="12" y="0"/>
                  </a:lnTo>
                  <a:lnTo>
                    <a:pt x="25"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26" name="Freeform 356"/>
            <p:cNvSpPr>
              <a:spLocks/>
            </p:cNvSpPr>
            <p:nvPr/>
          </p:nvSpPr>
          <p:spPr bwMode="auto">
            <a:xfrm>
              <a:off x="4487" y="4193"/>
              <a:ext cx="13" cy="13"/>
            </a:xfrm>
            <a:custGeom>
              <a:avLst/>
              <a:gdLst>
                <a:gd name="T0" fmla="*/ 13 w 13"/>
                <a:gd name="T1" fmla="*/ 13 h 13"/>
                <a:gd name="T2" fmla="*/ 0 w 13"/>
                <a:gd name="T3" fmla="*/ 13 h 13"/>
                <a:gd name="T4" fmla="*/ 13 w 13"/>
                <a:gd name="T5" fmla="*/ 0 h 13"/>
                <a:gd name="T6" fmla="*/ 13 w 13"/>
                <a:gd name="T7" fmla="*/ 0 h 13"/>
                <a:gd name="T8" fmla="*/ 13 w 13"/>
                <a:gd name="T9" fmla="*/ 13 h 13"/>
                <a:gd name="T10" fmla="*/ 0 60000 65536"/>
                <a:gd name="T11" fmla="*/ 0 60000 65536"/>
                <a:gd name="T12" fmla="*/ 0 60000 65536"/>
                <a:gd name="T13" fmla="*/ 0 60000 65536"/>
                <a:gd name="T14" fmla="*/ 0 60000 65536"/>
                <a:gd name="T15" fmla="*/ 0 w 13"/>
                <a:gd name="T16" fmla="*/ 0 h 13"/>
                <a:gd name="T17" fmla="*/ 13 w 13"/>
                <a:gd name="T18" fmla="*/ 13 h 13"/>
              </a:gdLst>
              <a:ahLst/>
              <a:cxnLst>
                <a:cxn ang="T10">
                  <a:pos x="T0" y="T1"/>
                </a:cxn>
                <a:cxn ang="T11">
                  <a:pos x="T2" y="T3"/>
                </a:cxn>
                <a:cxn ang="T12">
                  <a:pos x="T4" y="T5"/>
                </a:cxn>
                <a:cxn ang="T13">
                  <a:pos x="T6" y="T7"/>
                </a:cxn>
                <a:cxn ang="T14">
                  <a:pos x="T8" y="T9"/>
                </a:cxn>
              </a:cxnLst>
              <a:rect l="T15" t="T16" r="T17" b="T18"/>
              <a:pathLst>
                <a:path w="13" h="13">
                  <a:moveTo>
                    <a:pt x="13" y="13"/>
                  </a:moveTo>
                  <a:lnTo>
                    <a:pt x="0" y="13"/>
                  </a:lnTo>
                  <a:lnTo>
                    <a:pt x="13" y="0"/>
                  </a:lnTo>
                  <a:lnTo>
                    <a:pt x="13" y="13"/>
                  </a:lnTo>
                  <a:close/>
                </a:path>
              </a:pathLst>
            </a:custGeom>
            <a:blipFill dpi="0" rotWithShape="0">
              <a:blip r:embed="rId8" cstate="print"/>
              <a:srcRect/>
              <a:tile tx="0" ty="0" sx="100000" sy="100000" flip="none" algn="tl"/>
            </a:blipFill>
            <a:ln w="9525">
              <a:noFill/>
              <a:round/>
              <a:headEnd/>
              <a:tailEnd/>
            </a:ln>
          </p:spPr>
          <p:txBody>
            <a:bodyPr/>
            <a:lstStyle/>
            <a:p>
              <a:endParaRPr lang="en-US"/>
            </a:p>
          </p:txBody>
        </p:sp>
        <p:sp>
          <p:nvSpPr>
            <p:cNvPr id="183427" name="Freeform 357"/>
            <p:cNvSpPr>
              <a:spLocks/>
            </p:cNvSpPr>
            <p:nvPr/>
          </p:nvSpPr>
          <p:spPr bwMode="auto">
            <a:xfrm>
              <a:off x="4474" y="4180"/>
              <a:ext cx="38" cy="39"/>
            </a:xfrm>
            <a:custGeom>
              <a:avLst/>
              <a:gdLst>
                <a:gd name="T0" fmla="*/ 26 w 38"/>
                <a:gd name="T1" fmla="*/ 39 h 39"/>
                <a:gd name="T2" fmla="*/ 13 w 38"/>
                <a:gd name="T3" fmla="*/ 39 h 39"/>
                <a:gd name="T4" fmla="*/ 0 w 38"/>
                <a:gd name="T5" fmla="*/ 39 h 39"/>
                <a:gd name="T6" fmla="*/ 13 w 38"/>
                <a:gd name="T7" fmla="*/ 26 h 39"/>
                <a:gd name="T8" fmla="*/ 26 w 38"/>
                <a:gd name="T9" fmla="*/ 13 h 39"/>
                <a:gd name="T10" fmla="*/ 38 w 38"/>
                <a:gd name="T11" fmla="*/ 0 h 39"/>
                <a:gd name="T12" fmla="*/ 38 w 38"/>
                <a:gd name="T13" fmla="*/ 13 h 39"/>
                <a:gd name="T14" fmla="*/ 38 w 38"/>
                <a:gd name="T15" fmla="*/ 26 h 39"/>
                <a:gd name="T16" fmla="*/ 26 w 38"/>
                <a:gd name="T17" fmla="*/ 39 h 39"/>
                <a:gd name="T18" fmla="*/ 13 w 38"/>
                <a:gd name="T19" fmla="*/ 26 h 39"/>
                <a:gd name="T20" fmla="*/ 13 w 38"/>
                <a:gd name="T21" fmla="*/ 26 h 39"/>
                <a:gd name="T22" fmla="*/ 26 w 38"/>
                <a:gd name="T23" fmla="*/ 26 h 39"/>
                <a:gd name="T24" fmla="*/ 26 w 38"/>
                <a:gd name="T25" fmla="*/ 39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39"/>
                <a:gd name="T41" fmla="*/ 38 w 38"/>
                <a:gd name="T42" fmla="*/ 39 h 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39">
                  <a:moveTo>
                    <a:pt x="26" y="39"/>
                  </a:moveTo>
                  <a:lnTo>
                    <a:pt x="13" y="39"/>
                  </a:lnTo>
                  <a:lnTo>
                    <a:pt x="0" y="39"/>
                  </a:lnTo>
                  <a:lnTo>
                    <a:pt x="13" y="26"/>
                  </a:lnTo>
                  <a:lnTo>
                    <a:pt x="26" y="13"/>
                  </a:lnTo>
                  <a:lnTo>
                    <a:pt x="38" y="0"/>
                  </a:lnTo>
                  <a:lnTo>
                    <a:pt x="38" y="13"/>
                  </a:lnTo>
                  <a:lnTo>
                    <a:pt x="38" y="26"/>
                  </a:lnTo>
                  <a:lnTo>
                    <a:pt x="26" y="39"/>
                  </a:lnTo>
                  <a:lnTo>
                    <a:pt x="13" y="26"/>
                  </a:lnTo>
                  <a:lnTo>
                    <a:pt x="26" y="26"/>
                  </a:lnTo>
                  <a:lnTo>
                    <a:pt x="26" y="39"/>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28" name="Rectangle 358"/>
            <p:cNvSpPr>
              <a:spLocks noChangeArrowheads="1"/>
            </p:cNvSpPr>
            <p:nvPr/>
          </p:nvSpPr>
          <p:spPr bwMode="auto">
            <a:xfrm>
              <a:off x="4500" y="4193"/>
              <a:ext cx="12" cy="2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29" name="Freeform 359"/>
            <p:cNvSpPr>
              <a:spLocks/>
            </p:cNvSpPr>
            <p:nvPr/>
          </p:nvSpPr>
          <p:spPr bwMode="auto">
            <a:xfrm>
              <a:off x="4500" y="4193"/>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30" name="Freeform 360"/>
            <p:cNvSpPr>
              <a:spLocks/>
            </p:cNvSpPr>
            <p:nvPr/>
          </p:nvSpPr>
          <p:spPr bwMode="auto">
            <a:xfrm>
              <a:off x="4500" y="4193"/>
              <a:ext cx="12" cy="1"/>
            </a:xfrm>
            <a:custGeom>
              <a:avLst/>
              <a:gdLst>
                <a:gd name="T0" fmla="*/ 12 w 12"/>
                <a:gd name="T1" fmla="*/ 0 h 1"/>
                <a:gd name="T2" fmla="*/ 12 w 12"/>
                <a:gd name="T3" fmla="*/ 0 h 1"/>
                <a:gd name="T4" fmla="*/ 0 w 12"/>
                <a:gd name="T5" fmla="*/ 0 h 1"/>
                <a:gd name="T6" fmla="*/ 0 w 12"/>
                <a:gd name="T7" fmla="*/ 0 h 1"/>
                <a:gd name="T8" fmla="*/ 0 w 12"/>
                <a:gd name="T9" fmla="*/ 0 h 1"/>
                <a:gd name="T10" fmla="*/ 0 w 12"/>
                <a:gd name="T11" fmla="*/ 0 h 1"/>
                <a:gd name="T12" fmla="*/ 12 w 12"/>
                <a:gd name="T13" fmla="*/ 0 h 1"/>
                <a:gd name="T14" fmla="*/ 0 60000 65536"/>
                <a:gd name="T15" fmla="*/ 0 60000 65536"/>
                <a:gd name="T16" fmla="*/ 0 60000 65536"/>
                <a:gd name="T17" fmla="*/ 0 60000 65536"/>
                <a:gd name="T18" fmla="*/ 0 60000 65536"/>
                <a:gd name="T19" fmla="*/ 0 60000 65536"/>
                <a:gd name="T20" fmla="*/ 0 60000 65536"/>
                <a:gd name="T21" fmla="*/ 0 w 12"/>
                <a:gd name="T22" fmla="*/ 0 h 1"/>
                <a:gd name="T23" fmla="*/ 12 w 12"/>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
                  <a:moveTo>
                    <a:pt x="12" y="0"/>
                  </a:moveTo>
                  <a:lnTo>
                    <a:pt x="12" y="0"/>
                  </a:lnTo>
                  <a:lnTo>
                    <a:pt x="0" y="0"/>
                  </a:lnTo>
                  <a:lnTo>
                    <a:pt x="1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31" name="Freeform 361"/>
            <p:cNvSpPr>
              <a:spLocks/>
            </p:cNvSpPr>
            <p:nvPr/>
          </p:nvSpPr>
          <p:spPr bwMode="auto">
            <a:xfrm>
              <a:off x="3167" y="2143"/>
              <a:ext cx="2357" cy="1475"/>
            </a:xfrm>
            <a:custGeom>
              <a:avLst/>
              <a:gdLst>
                <a:gd name="T0" fmla="*/ 2345 w 2357"/>
                <a:gd name="T1" fmla="*/ 1073 h 1609"/>
                <a:gd name="T2" fmla="*/ 2345 w 2357"/>
                <a:gd name="T3" fmla="*/ 157 h 1609"/>
                <a:gd name="T4" fmla="*/ 2357 w 2357"/>
                <a:gd name="T5" fmla="*/ 157 h 1609"/>
                <a:gd name="T6" fmla="*/ 2345 w 2357"/>
                <a:gd name="T7" fmla="*/ 167 h 1609"/>
                <a:gd name="T8" fmla="*/ 2152 w 2357"/>
                <a:gd name="T9" fmla="*/ 9 h 1609"/>
                <a:gd name="T10" fmla="*/ 2152 w 2357"/>
                <a:gd name="T11" fmla="*/ 0 h 1609"/>
                <a:gd name="T12" fmla="*/ 2152 w 2357"/>
                <a:gd name="T13" fmla="*/ 9 h 1609"/>
                <a:gd name="T14" fmla="*/ 128 w 2357"/>
                <a:gd name="T15" fmla="*/ 9 h 1609"/>
                <a:gd name="T16" fmla="*/ 128 w 2357"/>
                <a:gd name="T17" fmla="*/ 0 h 1609"/>
                <a:gd name="T18" fmla="*/ 141 w 2357"/>
                <a:gd name="T19" fmla="*/ 9 h 1609"/>
                <a:gd name="T20" fmla="*/ 13 w 2357"/>
                <a:gd name="T21" fmla="*/ 167 h 1609"/>
                <a:gd name="T22" fmla="*/ 0 w 2357"/>
                <a:gd name="T23" fmla="*/ 157 h 1609"/>
                <a:gd name="T24" fmla="*/ 13 w 2357"/>
                <a:gd name="T25" fmla="*/ 157 h 1609"/>
                <a:gd name="T26" fmla="*/ 13 w 2357"/>
                <a:gd name="T27" fmla="*/ 1073 h 1609"/>
                <a:gd name="T28" fmla="*/ 0 w 2357"/>
                <a:gd name="T29" fmla="*/ 1083 h 1609"/>
                <a:gd name="T30" fmla="*/ 13 w 2357"/>
                <a:gd name="T31" fmla="*/ 1073 h 1609"/>
                <a:gd name="T32" fmla="*/ 141 w 2357"/>
                <a:gd name="T33" fmla="*/ 1229 h 1609"/>
                <a:gd name="T34" fmla="*/ 128 w 2357"/>
                <a:gd name="T35" fmla="*/ 1239 h 1609"/>
                <a:gd name="T36" fmla="*/ 128 w 2357"/>
                <a:gd name="T37" fmla="*/ 1239 h 1609"/>
                <a:gd name="T38" fmla="*/ 128 w 2357"/>
                <a:gd name="T39" fmla="*/ 1239 h 1609"/>
                <a:gd name="T40" fmla="*/ 0 w 2357"/>
                <a:gd name="T41" fmla="*/ 1083 h 1609"/>
                <a:gd name="T42" fmla="*/ 0 w 2357"/>
                <a:gd name="T43" fmla="*/ 1083 h 1609"/>
                <a:gd name="T44" fmla="*/ 0 w 2357"/>
                <a:gd name="T45" fmla="*/ 1073 h 1609"/>
                <a:gd name="T46" fmla="*/ 0 w 2357"/>
                <a:gd name="T47" fmla="*/ 157 h 1609"/>
                <a:gd name="T48" fmla="*/ 0 w 2357"/>
                <a:gd name="T49" fmla="*/ 157 h 1609"/>
                <a:gd name="T50" fmla="*/ 0 w 2357"/>
                <a:gd name="T51" fmla="*/ 157 h 1609"/>
                <a:gd name="T52" fmla="*/ 128 w 2357"/>
                <a:gd name="T53" fmla="*/ 0 h 1609"/>
                <a:gd name="T54" fmla="*/ 128 w 2357"/>
                <a:gd name="T55" fmla="*/ 0 h 1609"/>
                <a:gd name="T56" fmla="*/ 128 w 2357"/>
                <a:gd name="T57" fmla="*/ 0 h 1609"/>
                <a:gd name="T58" fmla="*/ 2152 w 2357"/>
                <a:gd name="T59" fmla="*/ 0 h 1609"/>
                <a:gd name="T60" fmla="*/ 2165 w 2357"/>
                <a:gd name="T61" fmla="*/ 0 h 1609"/>
                <a:gd name="T62" fmla="*/ 2165 w 2357"/>
                <a:gd name="T63" fmla="*/ 0 h 1609"/>
                <a:gd name="T64" fmla="*/ 2357 w 2357"/>
                <a:gd name="T65" fmla="*/ 157 h 1609"/>
                <a:gd name="T66" fmla="*/ 2357 w 2357"/>
                <a:gd name="T67" fmla="*/ 157 h 1609"/>
                <a:gd name="T68" fmla="*/ 2357 w 2357"/>
                <a:gd name="T69" fmla="*/ 157 h 1609"/>
                <a:gd name="T70" fmla="*/ 2357 w 2357"/>
                <a:gd name="T71" fmla="*/ 1073 h 1609"/>
                <a:gd name="T72" fmla="*/ 2345 w 2357"/>
                <a:gd name="T73" fmla="*/ 1073 h 16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57"/>
                <a:gd name="T112" fmla="*/ 0 h 1609"/>
                <a:gd name="T113" fmla="*/ 2357 w 2357"/>
                <a:gd name="T114" fmla="*/ 1609 h 160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57" h="1609">
                  <a:moveTo>
                    <a:pt x="2345" y="1392"/>
                  </a:moveTo>
                  <a:lnTo>
                    <a:pt x="2345" y="204"/>
                  </a:lnTo>
                  <a:lnTo>
                    <a:pt x="2357" y="204"/>
                  </a:lnTo>
                  <a:lnTo>
                    <a:pt x="2345" y="217"/>
                  </a:lnTo>
                  <a:lnTo>
                    <a:pt x="2152" y="12"/>
                  </a:lnTo>
                  <a:lnTo>
                    <a:pt x="2152" y="0"/>
                  </a:lnTo>
                  <a:lnTo>
                    <a:pt x="2152" y="12"/>
                  </a:lnTo>
                  <a:lnTo>
                    <a:pt x="128" y="12"/>
                  </a:lnTo>
                  <a:lnTo>
                    <a:pt x="128" y="0"/>
                  </a:lnTo>
                  <a:lnTo>
                    <a:pt x="141" y="12"/>
                  </a:lnTo>
                  <a:lnTo>
                    <a:pt x="13" y="217"/>
                  </a:lnTo>
                  <a:lnTo>
                    <a:pt x="0" y="204"/>
                  </a:lnTo>
                  <a:lnTo>
                    <a:pt x="13" y="204"/>
                  </a:lnTo>
                  <a:lnTo>
                    <a:pt x="13" y="1392"/>
                  </a:lnTo>
                  <a:lnTo>
                    <a:pt x="0" y="1405"/>
                  </a:lnTo>
                  <a:lnTo>
                    <a:pt x="13" y="1392"/>
                  </a:lnTo>
                  <a:lnTo>
                    <a:pt x="141" y="1596"/>
                  </a:lnTo>
                  <a:lnTo>
                    <a:pt x="128" y="1609"/>
                  </a:lnTo>
                  <a:lnTo>
                    <a:pt x="0" y="1405"/>
                  </a:lnTo>
                  <a:lnTo>
                    <a:pt x="0" y="1392"/>
                  </a:lnTo>
                  <a:lnTo>
                    <a:pt x="0" y="204"/>
                  </a:lnTo>
                  <a:lnTo>
                    <a:pt x="128" y="0"/>
                  </a:lnTo>
                  <a:lnTo>
                    <a:pt x="2152" y="0"/>
                  </a:lnTo>
                  <a:lnTo>
                    <a:pt x="2165" y="0"/>
                  </a:lnTo>
                  <a:lnTo>
                    <a:pt x="2357" y="204"/>
                  </a:lnTo>
                  <a:lnTo>
                    <a:pt x="2357" y="1392"/>
                  </a:lnTo>
                  <a:lnTo>
                    <a:pt x="2345" y="139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32" name="Rectangle 362"/>
            <p:cNvSpPr>
              <a:spLocks noChangeArrowheads="1"/>
            </p:cNvSpPr>
            <p:nvPr/>
          </p:nvSpPr>
          <p:spPr bwMode="auto">
            <a:xfrm>
              <a:off x="3295" y="3605"/>
              <a:ext cx="1320"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33" name="Freeform 363"/>
            <p:cNvSpPr>
              <a:spLocks/>
            </p:cNvSpPr>
            <p:nvPr/>
          </p:nvSpPr>
          <p:spPr bwMode="auto">
            <a:xfrm>
              <a:off x="4602" y="3401"/>
              <a:ext cx="922" cy="485"/>
            </a:xfrm>
            <a:custGeom>
              <a:avLst/>
              <a:gdLst>
                <a:gd name="T0" fmla="*/ 13 w 922"/>
                <a:gd name="T1" fmla="*/ 204 h 485"/>
                <a:gd name="T2" fmla="*/ 13 w 922"/>
                <a:gd name="T3" fmla="*/ 460 h 485"/>
                <a:gd name="T4" fmla="*/ 13 w 922"/>
                <a:gd name="T5" fmla="*/ 473 h 485"/>
                <a:gd name="T6" fmla="*/ 0 w 922"/>
                <a:gd name="T7" fmla="*/ 460 h 485"/>
                <a:gd name="T8" fmla="*/ 192 w 922"/>
                <a:gd name="T9" fmla="*/ 204 h 485"/>
                <a:gd name="T10" fmla="*/ 192 w 922"/>
                <a:gd name="T11" fmla="*/ 204 h 485"/>
                <a:gd name="T12" fmla="*/ 192 w 922"/>
                <a:gd name="T13" fmla="*/ 204 h 485"/>
                <a:gd name="T14" fmla="*/ 781 w 922"/>
                <a:gd name="T15" fmla="*/ 204 h 485"/>
                <a:gd name="T16" fmla="*/ 794 w 922"/>
                <a:gd name="T17" fmla="*/ 217 h 485"/>
                <a:gd name="T18" fmla="*/ 781 w 922"/>
                <a:gd name="T19" fmla="*/ 204 h 485"/>
                <a:gd name="T20" fmla="*/ 910 w 922"/>
                <a:gd name="T21" fmla="*/ 0 h 485"/>
                <a:gd name="T22" fmla="*/ 922 w 922"/>
                <a:gd name="T23" fmla="*/ 0 h 485"/>
                <a:gd name="T24" fmla="*/ 922 w 922"/>
                <a:gd name="T25" fmla="*/ 13 h 485"/>
                <a:gd name="T26" fmla="*/ 922 w 922"/>
                <a:gd name="T27" fmla="*/ 13 h 485"/>
                <a:gd name="T28" fmla="*/ 794 w 922"/>
                <a:gd name="T29" fmla="*/ 217 h 485"/>
                <a:gd name="T30" fmla="*/ 794 w 922"/>
                <a:gd name="T31" fmla="*/ 217 h 485"/>
                <a:gd name="T32" fmla="*/ 781 w 922"/>
                <a:gd name="T33" fmla="*/ 217 h 485"/>
                <a:gd name="T34" fmla="*/ 192 w 922"/>
                <a:gd name="T35" fmla="*/ 217 h 485"/>
                <a:gd name="T36" fmla="*/ 192 w 922"/>
                <a:gd name="T37" fmla="*/ 204 h 485"/>
                <a:gd name="T38" fmla="*/ 205 w 922"/>
                <a:gd name="T39" fmla="*/ 217 h 485"/>
                <a:gd name="T40" fmla="*/ 13 w 922"/>
                <a:gd name="T41" fmla="*/ 473 h 485"/>
                <a:gd name="T42" fmla="*/ 0 w 922"/>
                <a:gd name="T43" fmla="*/ 485 h 485"/>
                <a:gd name="T44" fmla="*/ 0 w 922"/>
                <a:gd name="T45" fmla="*/ 460 h 485"/>
                <a:gd name="T46" fmla="*/ 0 w 922"/>
                <a:gd name="T47" fmla="*/ 204 h 485"/>
                <a:gd name="T48" fmla="*/ 13 w 922"/>
                <a:gd name="T49" fmla="*/ 204 h 4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2"/>
                <a:gd name="T76" fmla="*/ 0 h 485"/>
                <a:gd name="T77" fmla="*/ 922 w 922"/>
                <a:gd name="T78" fmla="*/ 485 h 4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2" h="485">
                  <a:moveTo>
                    <a:pt x="13" y="204"/>
                  </a:moveTo>
                  <a:lnTo>
                    <a:pt x="13" y="460"/>
                  </a:lnTo>
                  <a:lnTo>
                    <a:pt x="13" y="473"/>
                  </a:lnTo>
                  <a:lnTo>
                    <a:pt x="0" y="460"/>
                  </a:lnTo>
                  <a:lnTo>
                    <a:pt x="192" y="204"/>
                  </a:lnTo>
                  <a:lnTo>
                    <a:pt x="781" y="204"/>
                  </a:lnTo>
                  <a:lnTo>
                    <a:pt x="794" y="217"/>
                  </a:lnTo>
                  <a:lnTo>
                    <a:pt x="781" y="204"/>
                  </a:lnTo>
                  <a:lnTo>
                    <a:pt x="910" y="0"/>
                  </a:lnTo>
                  <a:lnTo>
                    <a:pt x="922" y="0"/>
                  </a:lnTo>
                  <a:lnTo>
                    <a:pt x="922" y="13"/>
                  </a:lnTo>
                  <a:lnTo>
                    <a:pt x="794" y="217"/>
                  </a:lnTo>
                  <a:lnTo>
                    <a:pt x="781" y="217"/>
                  </a:lnTo>
                  <a:lnTo>
                    <a:pt x="192" y="217"/>
                  </a:lnTo>
                  <a:lnTo>
                    <a:pt x="192" y="204"/>
                  </a:lnTo>
                  <a:lnTo>
                    <a:pt x="205" y="217"/>
                  </a:lnTo>
                  <a:lnTo>
                    <a:pt x="13" y="473"/>
                  </a:lnTo>
                  <a:lnTo>
                    <a:pt x="0" y="485"/>
                  </a:lnTo>
                  <a:lnTo>
                    <a:pt x="0" y="460"/>
                  </a:lnTo>
                  <a:lnTo>
                    <a:pt x="0" y="204"/>
                  </a:lnTo>
                  <a:lnTo>
                    <a:pt x="13" y="20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34" name="Freeform 364"/>
            <p:cNvSpPr>
              <a:spLocks/>
            </p:cNvSpPr>
            <p:nvPr/>
          </p:nvSpPr>
          <p:spPr bwMode="auto">
            <a:xfrm>
              <a:off x="3872" y="4065"/>
              <a:ext cx="154" cy="77"/>
            </a:xfrm>
            <a:custGeom>
              <a:avLst/>
              <a:gdLst>
                <a:gd name="T0" fmla="*/ 0 w 154"/>
                <a:gd name="T1" fmla="*/ 26 h 77"/>
                <a:gd name="T2" fmla="*/ 0 w 154"/>
                <a:gd name="T3" fmla="*/ 0 h 77"/>
                <a:gd name="T4" fmla="*/ 0 w 154"/>
                <a:gd name="T5" fmla="*/ 0 h 77"/>
                <a:gd name="T6" fmla="*/ 0 w 154"/>
                <a:gd name="T7" fmla="*/ 0 h 77"/>
                <a:gd name="T8" fmla="*/ 115 w 154"/>
                <a:gd name="T9" fmla="*/ 26 h 77"/>
                <a:gd name="T10" fmla="*/ 154 w 154"/>
                <a:gd name="T11" fmla="*/ 26 h 77"/>
                <a:gd name="T12" fmla="*/ 115 w 154"/>
                <a:gd name="T13" fmla="*/ 39 h 77"/>
                <a:gd name="T14" fmla="*/ 0 w 154"/>
                <a:gd name="T15" fmla="*/ 77 h 77"/>
                <a:gd name="T16" fmla="*/ 0 w 154"/>
                <a:gd name="T17" fmla="*/ 77 h 77"/>
                <a:gd name="T18" fmla="*/ 0 w 154"/>
                <a:gd name="T19" fmla="*/ 64 h 77"/>
                <a:gd name="T20" fmla="*/ 0 w 154"/>
                <a:gd name="T21" fmla="*/ 64 h 77"/>
                <a:gd name="T22" fmla="*/ 115 w 154"/>
                <a:gd name="T23" fmla="*/ 26 h 77"/>
                <a:gd name="T24" fmla="*/ 115 w 154"/>
                <a:gd name="T25" fmla="*/ 39 h 77"/>
                <a:gd name="T26" fmla="*/ 115 w 154"/>
                <a:gd name="T27" fmla="*/ 39 h 77"/>
                <a:gd name="T28" fmla="*/ 0 w 154"/>
                <a:gd name="T29" fmla="*/ 13 h 77"/>
                <a:gd name="T30" fmla="*/ 0 w 154"/>
                <a:gd name="T31" fmla="*/ 0 h 77"/>
                <a:gd name="T32" fmla="*/ 13 w 154"/>
                <a:gd name="T33" fmla="*/ 0 h 77"/>
                <a:gd name="T34" fmla="*/ 13 w 154"/>
                <a:gd name="T35" fmla="*/ 26 h 77"/>
                <a:gd name="T36" fmla="*/ 0 w 154"/>
                <a:gd name="T37" fmla="*/ 26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4"/>
                <a:gd name="T58" fmla="*/ 0 h 77"/>
                <a:gd name="T59" fmla="*/ 154 w 154"/>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4" h="77">
                  <a:moveTo>
                    <a:pt x="0" y="26"/>
                  </a:moveTo>
                  <a:lnTo>
                    <a:pt x="0" y="0"/>
                  </a:lnTo>
                  <a:lnTo>
                    <a:pt x="115" y="26"/>
                  </a:lnTo>
                  <a:lnTo>
                    <a:pt x="154" y="26"/>
                  </a:lnTo>
                  <a:lnTo>
                    <a:pt x="115" y="39"/>
                  </a:lnTo>
                  <a:lnTo>
                    <a:pt x="0" y="77"/>
                  </a:lnTo>
                  <a:lnTo>
                    <a:pt x="0" y="64"/>
                  </a:lnTo>
                  <a:lnTo>
                    <a:pt x="115" y="26"/>
                  </a:lnTo>
                  <a:lnTo>
                    <a:pt x="115" y="39"/>
                  </a:lnTo>
                  <a:lnTo>
                    <a:pt x="0" y="13"/>
                  </a:lnTo>
                  <a:lnTo>
                    <a:pt x="0" y="0"/>
                  </a:lnTo>
                  <a:lnTo>
                    <a:pt x="13" y="0"/>
                  </a:lnTo>
                  <a:lnTo>
                    <a:pt x="13" y="26"/>
                  </a:lnTo>
                  <a:lnTo>
                    <a:pt x="0" y="2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35" name="Freeform 365"/>
            <p:cNvSpPr>
              <a:spLocks/>
            </p:cNvSpPr>
            <p:nvPr/>
          </p:nvSpPr>
          <p:spPr bwMode="auto">
            <a:xfrm>
              <a:off x="3872" y="4091"/>
              <a:ext cx="13" cy="38"/>
            </a:xfrm>
            <a:custGeom>
              <a:avLst/>
              <a:gdLst>
                <a:gd name="T0" fmla="*/ 0 w 13"/>
                <a:gd name="T1" fmla="*/ 38 h 38"/>
                <a:gd name="T2" fmla="*/ 0 w 13"/>
                <a:gd name="T3" fmla="*/ 0 h 38"/>
                <a:gd name="T4" fmla="*/ 13 w 13"/>
                <a:gd name="T5" fmla="*/ 0 h 38"/>
                <a:gd name="T6" fmla="*/ 13 w 13"/>
                <a:gd name="T7" fmla="*/ 0 h 38"/>
                <a:gd name="T8" fmla="*/ 13 w 13"/>
                <a:gd name="T9" fmla="*/ 0 h 38"/>
                <a:gd name="T10" fmla="*/ 13 w 13"/>
                <a:gd name="T11" fmla="*/ 38 h 38"/>
                <a:gd name="T12" fmla="*/ 0 w 13"/>
                <a:gd name="T13" fmla="*/ 38 h 38"/>
                <a:gd name="T14" fmla="*/ 0 60000 65536"/>
                <a:gd name="T15" fmla="*/ 0 60000 65536"/>
                <a:gd name="T16" fmla="*/ 0 60000 65536"/>
                <a:gd name="T17" fmla="*/ 0 60000 65536"/>
                <a:gd name="T18" fmla="*/ 0 60000 65536"/>
                <a:gd name="T19" fmla="*/ 0 60000 65536"/>
                <a:gd name="T20" fmla="*/ 0 60000 65536"/>
                <a:gd name="T21" fmla="*/ 0 w 13"/>
                <a:gd name="T22" fmla="*/ 0 h 38"/>
                <a:gd name="T23" fmla="*/ 13 w 13"/>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38">
                  <a:moveTo>
                    <a:pt x="0" y="38"/>
                  </a:moveTo>
                  <a:lnTo>
                    <a:pt x="0" y="0"/>
                  </a:lnTo>
                  <a:lnTo>
                    <a:pt x="13" y="0"/>
                  </a:lnTo>
                  <a:lnTo>
                    <a:pt x="13" y="38"/>
                  </a:lnTo>
                  <a:lnTo>
                    <a:pt x="0" y="3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36" name="Freeform 366"/>
            <p:cNvSpPr>
              <a:spLocks/>
            </p:cNvSpPr>
            <p:nvPr/>
          </p:nvSpPr>
          <p:spPr bwMode="auto">
            <a:xfrm>
              <a:off x="3872" y="4065"/>
              <a:ext cx="115" cy="64"/>
            </a:xfrm>
            <a:custGeom>
              <a:avLst/>
              <a:gdLst>
                <a:gd name="T0" fmla="*/ 0 w 115"/>
                <a:gd name="T1" fmla="*/ 26 h 64"/>
                <a:gd name="T2" fmla="*/ 0 w 115"/>
                <a:gd name="T3" fmla="*/ 0 h 64"/>
                <a:gd name="T4" fmla="*/ 115 w 115"/>
                <a:gd name="T5" fmla="*/ 26 h 64"/>
                <a:gd name="T6" fmla="*/ 0 w 115"/>
                <a:gd name="T7" fmla="*/ 64 h 64"/>
                <a:gd name="T8" fmla="*/ 0 w 115"/>
                <a:gd name="T9" fmla="*/ 26 h 64"/>
                <a:gd name="T10" fmla="*/ 0 60000 65536"/>
                <a:gd name="T11" fmla="*/ 0 60000 65536"/>
                <a:gd name="T12" fmla="*/ 0 60000 65536"/>
                <a:gd name="T13" fmla="*/ 0 60000 65536"/>
                <a:gd name="T14" fmla="*/ 0 60000 65536"/>
                <a:gd name="T15" fmla="*/ 0 w 115"/>
                <a:gd name="T16" fmla="*/ 0 h 64"/>
                <a:gd name="T17" fmla="*/ 115 w 115"/>
                <a:gd name="T18" fmla="*/ 64 h 64"/>
              </a:gdLst>
              <a:ahLst/>
              <a:cxnLst>
                <a:cxn ang="T10">
                  <a:pos x="T0" y="T1"/>
                </a:cxn>
                <a:cxn ang="T11">
                  <a:pos x="T2" y="T3"/>
                </a:cxn>
                <a:cxn ang="T12">
                  <a:pos x="T4" y="T5"/>
                </a:cxn>
                <a:cxn ang="T13">
                  <a:pos x="T6" y="T7"/>
                </a:cxn>
                <a:cxn ang="T14">
                  <a:pos x="T8" y="T9"/>
                </a:cxn>
              </a:cxnLst>
              <a:rect l="T15" t="T16" r="T17" b="T18"/>
              <a:pathLst>
                <a:path w="115" h="64">
                  <a:moveTo>
                    <a:pt x="0" y="26"/>
                  </a:moveTo>
                  <a:lnTo>
                    <a:pt x="0" y="0"/>
                  </a:lnTo>
                  <a:lnTo>
                    <a:pt x="115" y="26"/>
                  </a:lnTo>
                  <a:lnTo>
                    <a:pt x="0" y="64"/>
                  </a:lnTo>
                  <a:lnTo>
                    <a:pt x="0" y="2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37" name="Rectangle 367"/>
            <p:cNvSpPr>
              <a:spLocks noChangeArrowheads="1"/>
            </p:cNvSpPr>
            <p:nvPr/>
          </p:nvSpPr>
          <p:spPr bwMode="auto">
            <a:xfrm>
              <a:off x="1938" y="4091"/>
              <a:ext cx="192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38" name="Rectangle 368"/>
            <p:cNvSpPr>
              <a:spLocks noChangeArrowheads="1"/>
            </p:cNvSpPr>
            <p:nvPr/>
          </p:nvSpPr>
          <p:spPr bwMode="auto">
            <a:xfrm>
              <a:off x="2847" y="3746"/>
              <a:ext cx="398" cy="134"/>
            </a:xfrm>
            <a:prstGeom prst="rect">
              <a:avLst/>
            </a:prstGeom>
            <a:noFill/>
            <a:ln w="9525">
              <a:noFill/>
              <a:miter lim="800000"/>
              <a:headEnd/>
              <a:tailEnd/>
            </a:ln>
          </p:spPr>
          <p:txBody>
            <a:bodyPr wrap="none" lIns="0" tIns="0" rIns="0" bIns="0">
              <a:spAutoFit/>
            </a:bodyPr>
            <a:lstStyle/>
            <a:p>
              <a:r>
                <a:rPr lang="en-US" sz="1400" i="1" u="none">
                  <a:solidFill>
                    <a:srgbClr val="000000"/>
                  </a:solidFill>
                </a:rPr>
                <a:t>AFTER </a:t>
              </a:r>
              <a:endParaRPr lang="en-US" b="1" u="none"/>
            </a:p>
          </p:txBody>
        </p:sp>
        <p:sp>
          <p:nvSpPr>
            <p:cNvPr id="183439" name="Rectangle 369"/>
            <p:cNvSpPr>
              <a:spLocks noChangeArrowheads="1"/>
            </p:cNvSpPr>
            <p:nvPr/>
          </p:nvSpPr>
          <p:spPr bwMode="auto">
            <a:xfrm>
              <a:off x="2847" y="3861"/>
              <a:ext cx="1095" cy="134"/>
            </a:xfrm>
            <a:prstGeom prst="rect">
              <a:avLst/>
            </a:prstGeom>
            <a:noFill/>
            <a:ln w="9525">
              <a:noFill/>
              <a:miter lim="800000"/>
              <a:headEnd/>
              <a:tailEnd/>
            </a:ln>
          </p:spPr>
          <p:txBody>
            <a:bodyPr wrap="none" lIns="0" tIns="0" rIns="0" bIns="0">
              <a:spAutoFit/>
            </a:bodyPr>
            <a:lstStyle/>
            <a:p>
              <a:r>
                <a:rPr lang="en-US" sz="1400" i="1" u="none">
                  <a:solidFill>
                    <a:srgbClr val="000000"/>
                  </a:solidFill>
                </a:rPr>
                <a:t>RECONFIGURATION</a:t>
              </a:r>
              <a:endParaRPr lang="en-US" b="1" u="none"/>
            </a:p>
          </p:txBody>
        </p:sp>
        <p:sp>
          <p:nvSpPr>
            <p:cNvPr id="183440" name="Rectangle 370"/>
            <p:cNvSpPr>
              <a:spLocks noChangeArrowheads="1"/>
            </p:cNvSpPr>
            <p:nvPr/>
          </p:nvSpPr>
          <p:spPr bwMode="auto">
            <a:xfrm>
              <a:off x="4409" y="2307"/>
              <a:ext cx="524" cy="280"/>
            </a:xfrm>
            <a:prstGeom prst="rect">
              <a:avLst/>
            </a:prstGeom>
            <a:noFill/>
            <a:ln w="19050">
              <a:solidFill>
                <a:schemeClr val="tx1"/>
              </a:solidFill>
              <a:miter lim="800000"/>
              <a:headEnd/>
              <a:tailEnd/>
            </a:ln>
          </p:spPr>
          <p:txBody>
            <a:bodyPr lIns="0" tIns="0" rIns="0" bIns="0">
              <a:spAutoFit/>
            </a:bodyPr>
            <a:lstStyle/>
            <a:p>
              <a:pPr algn="ctr"/>
              <a:r>
                <a:rPr lang="en-US" sz="1400" u="none">
                  <a:solidFill>
                    <a:srgbClr val="000000"/>
                  </a:solidFill>
                </a:rPr>
                <a:t>LFU File</a:t>
              </a:r>
            </a:p>
            <a:p>
              <a:pPr algn="ctr"/>
              <a:r>
                <a:rPr lang="en-US" sz="1400" u="none">
                  <a:solidFill>
                    <a:srgbClr val="000000"/>
                  </a:solidFill>
                </a:rPr>
                <a:t>Cache</a:t>
              </a:r>
              <a:endParaRPr lang="en-US" b="1" u="none"/>
            </a:p>
          </p:txBody>
        </p:sp>
        <p:sp>
          <p:nvSpPr>
            <p:cNvPr id="183441" name="Rectangle 371"/>
            <p:cNvSpPr>
              <a:spLocks noChangeArrowheads="1"/>
            </p:cNvSpPr>
            <p:nvPr/>
          </p:nvSpPr>
          <p:spPr bwMode="auto">
            <a:xfrm>
              <a:off x="3702" y="2308"/>
              <a:ext cx="230" cy="134"/>
            </a:xfrm>
            <a:prstGeom prst="rect">
              <a:avLst/>
            </a:prstGeom>
            <a:noFill/>
            <a:ln w="9525">
              <a:noFill/>
              <a:miter lim="800000"/>
              <a:headEnd/>
              <a:tailEnd/>
            </a:ln>
          </p:spPr>
          <p:txBody>
            <a:bodyPr wrap="none" lIns="0" tIns="0" rIns="0" bIns="0">
              <a:spAutoFit/>
            </a:bodyPr>
            <a:lstStyle/>
            <a:p>
              <a:r>
                <a:rPr lang="en-US" sz="1400" u="none">
                  <a:solidFill>
                    <a:srgbClr val="000000"/>
                  </a:solidFill>
                </a:rPr>
                <a:t>Web</a:t>
              </a:r>
              <a:endParaRPr lang="en-US" b="1" u="none"/>
            </a:p>
          </p:txBody>
        </p:sp>
        <p:sp>
          <p:nvSpPr>
            <p:cNvPr id="183442" name="Rectangle 372"/>
            <p:cNvSpPr>
              <a:spLocks noChangeArrowheads="1"/>
            </p:cNvSpPr>
            <p:nvPr/>
          </p:nvSpPr>
          <p:spPr bwMode="auto">
            <a:xfrm>
              <a:off x="3702" y="2448"/>
              <a:ext cx="329" cy="134"/>
            </a:xfrm>
            <a:prstGeom prst="rect">
              <a:avLst/>
            </a:prstGeom>
            <a:noFill/>
            <a:ln w="9525">
              <a:noFill/>
              <a:miter lim="800000"/>
              <a:headEnd/>
              <a:tailEnd/>
            </a:ln>
          </p:spPr>
          <p:txBody>
            <a:bodyPr wrap="none" lIns="0" tIns="0" rIns="0" bIns="0">
              <a:spAutoFit/>
            </a:bodyPr>
            <a:lstStyle/>
            <a:p>
              <a:r>
                <a:rPr lang="en-US" sz="1400" u="none">
                  <a:solidFill>
                    <a:srgbClr val="000000"/>
                  </a:solidFill>
                </a:rPr>
                <a:t>Server</a:t>
              </a:r>
              <a:endParaRPr lang="en-US" b="1" u="none"/>
            </a:p>
          </p:txBody>
        </p:sp>
        <p:sp>
          <p:nvSpPr>
            <p:cNvPr id="183443" name="Rectangle 373"/>
            <p:cNvSpPr>
              <a:spLocks noChangeArrowheads="1"/>
            </p:cNvSpPr>
            <p:nvPr/>
          </p:nvSpPr>
          <p:spPr bwMode="auto">
            <a:xfrm>
              <a:off x="3620" y="2269"/>
              <a:ext cx="1550"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44" name="Rectangle 374"/>
            <p:cNvSpPr>
              <a:spLocks noChangeArrowheads="1"/>
            </p:cNvSpPr>
            <p:nvPr/>
          </p:nvSpPr>
          <p:spPr bwMode="auto">
            <a:xfrm>
              <a:off x="5157" y="2269"/>
              <a:ext cx="13" cy="35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45" name="Rectangle 375"/>
            <p:cNvSpPr>
              <a:spLocks noChangeArrowheads="1"/>
            </p:cNvSpPr>
            <p:nvPr/>
          </p:nvSpPr>
          <p:spPr bwMode="auto">
            <a:xfrm>
              <a:off x="3620" y="2614"/>
              <a:ext cx="1537"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46" name="Rectangle 376"/>
            <p:cNvSpPr>
              <a:spLocks noChangeArrowheads="1"/>
            </p:cNvSpPr>
            <p:nvPr/>
          </p:nvSpPr>
          <p:spPr bwMode="auto">
            <a:xfrm>
              <a:off x="3620" y="2269"/>
              <a:ext cx="12" cy="34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47" name="Rectangle 377"/>
            <p:cNvSpPr>
              <a:spLocks noChangeArrowheads="1"/>
            </p:cNvSpPr>
            <p:nvPr/>
          </p:nvSpPr>
          <p:spPr bwMode="auto">
            <a:xfrm>
              <a:off x="3351" y="2720"/>
              <a:ext cx="1715" cy="154"/>
            </a:xfrm>
            <a:prstGeom prst="rect">
              <a:avLst/>
            </a:prstGeom>
            <a:noFill/>
            <a:ln w="9525">
              <a:noFill/>
              <a:miter lim="800000"/>
              <a:headEnd/>
              <a:tailEnd/>
            </a:ln>
          </p:spPr>
          <p:txBody>
            <a:bodyPr wrap="none" lIns="0" tIns="0" rIns="0" bIns="0">
              <a:spAutoFit/>
            </a:bodyPr>
            <a:lstStyle/>
            <a:p>
              <a:r>
                <a:rPr lang="en-US" sz="1600" u="none">
                  <a:solidFill>
                    <a:srgbClr val="000000"/>
                  </a:solidFill>
                </a:rPr>
                <a:t># Reconfigure a image server.</a:t>
              </a:r>
              <a:endParaRPr lang="en-US" sz="3600" b="1" u="none"/>
            </a:p>
          </p:txBody>
        </p:sp>
        <p:sp>
          <p:nvSpPr>
            <p:cNvPr id="183448" name="Rectangle 378"/>
            <p:cNvSpPr>
              <a:spLocks noChangeArrowheads="1"/>
            </p:cNvSpPr>
            <p:nvPr/>
          </p:nvSpPr>
          <p:spPr bwMode="auto">
            <a:xfrm>
              <a:off x="3351" y="2868"/>
              <a:ext cx="1940" cy="308"/>
            </a:xfrm>
            <a:prstGeom prst="rect">
              <a:avLst/>
            </a:prstGeom>
            <a:noFill/>
            <a:ln w="9525">
              <a:noFill/>
              <a:miter lim="800000"/>
              <a:headEnd/>
              <a:tailEnd/>
            </a:ln>
          </p:spPr>
          <p:txBody>
            <a:bodyPr wrap="none" lIns="0" tIns="0" rIns="0" bIns="0">
              <a:spAutoFit/>
            </a:bodyPr>
            <a:lstStyle/>
            <a:p>
              <a:r>
                <a:rPr lang="en-US" sz="1600" u="none">
                  <a:solidFill>
                    <a:srgbClr val="000000"/>
                  </a:solidFill>
                </a:rPr>
                <a:t>Remove File_Cache</a:t>
              </a:r>
            </a:p>
            <a:p>
              <a:r>
                <a:rPr lang="en-US" sz="1600" u="none">
                  <a:solidFill>
                    <a:srgbClr val="000000"/>
                  </a:solidFill>
                </a:rPr>
                <a:t>dynamic File_Cache Component *</a:t>
              </a:r>
              <a:endParaRPr lang="en-US" sz="3600" b="1" u="none"/>
            </a:p>
          </p:txBody>
        </p:sp>
        <p:sp>
          <p:nvSpPr>
            <p:cNvPr id="183449" name="Rectangle 379"/>
            <p:cNvSpPr>
              <a:spLocks noChangeArrowheads="1"/>
            </p:cNvSpPr>
            <p:nvPr/>
          </p:nvSpPr>
          <p:spPr bwMode="auto">
            <a:xfrm>
              <a:off x="3438" y="3178"/>
              <a:ext cx="2011" cy="154"/>
            </a:xfrm>
            <a:prstGeom prst="rect">
              <a:avLst/>
            </a:prstGeom>
            <a:noFill/>
            <a:ln w="9525">
              <a:noFill/>
              <a:miter lim="800000"/>
              <a:headEnd/>
              <a:tailEnd/>
            </a:ln>
          </p:spPr>
          <p:txBody>
            <a:bodyPr wrap="none" lIns="0" tIns="0" rIns="0" bIns="0">
              <a:spAutoFit/>
            </a:bodyPr>
            <a:lstStyle/>
            <a:p>
              <a:r>
                <a:rPr lang="en-US" sz="1600" u="none">
                  <a:solidFill>
                    <a:srgbClr val="000000"/>
                  </a:solidFill>
                </a:rPr>
                <a:t>web_server.dll:make_File_Cache() </a:t>
              </a:r>
              <a:endParaRPr lang="en-US" sz="3600" b="1" u="none"/>
            </a:p>
          </p:txBody>
        </p:sp>
        <p:sp>
          <p:nvSpPr>
            <p:cNvPr id="183450" name="Rectangle 380"/>
            <p:cNvSpPr>
              <a:spLocks noChangeArrowheads="1"/>
            </p:cNvSpPr>
            <p:nvPr/>
          </p:nvSpPr>
          <p:spPr bwMode="auto">
            <a:xfrm>
              <a:off x="3502" y="3331"/>
              <a:ext cx="446" cy="154"/>
            </a:xfrm>
            <a:prstGeom prst="rect">
              <a:avLst/>
            </a:prstGeom>
            <a:noFill/>
            <a:ln w="9525">
              <a:noFill/>
              <a:miter lim="800000"/>
              <a:headEnd/>
              <a:tailEnd/>
            </a:ln>
          </p:spPr>
          <p:txBody>
            <a:bodyPr wrap="none" lIns="0" tIns="0" rIns="0" bIns="0">
              <a:spAutoFit/>
            </a:bodyPr>
            <a:lstStyle/>
            <a:p>
              <a:r>
                <a:rPr lang="en-US" sz="1600" u="none">
                  <a:solidFill>
                    <a:srgbClr val="000000"/>
                  </a:solidFill>
                </a:rPr>
                <a:t>"-t LFU"</a:t>
              </a:r>
              <a:endParaRPr lang="en-US" sz="3600" b="1" u="none"/>
            </a:p>
          </p:txBody>
        </p:sp>
        <p:sp>
          <p:nvSpPr>
            <p:cNvPr id="183451" name="Freeform 381"/>
            <p:cNvSpPr>
              <a:spLocks/>
            </p:cNvSpPr>
            <p:nvPr/>
          </p:nvSpPr>
          <p:spPr bwMode="auto">
            <a:xfrm>
              <a:off x="5349" y="2694"/>
              <a:ext cx="77" cy="77"/>
            </a:xfrm>
            <a:custGeom>
              <a:avLst/>
              <a:gdLst>
                <a:gd name="T0" fmla="*/ 0 w 77"/>
                <a:gd name="T1" fmla="*/ 0 h 77"/>
                <a:gd name="T2" fmla="*/ 77 w 77"/>
                <a:gd name="T3" fmla="*/ 77 h 77"/>
                <a:gd name="T4" fmla="*/ 77 w 77"/>
                <a:gd name="T5" fmla="*/ 0 h 77"/>
                <a:gd name="T6" fmla="*/ 0 w 77"/>
                <a:gd name="T7" fmla="*/ 0 h 77"/>
                <a:gd name="T8" fmla="*/ 0 60000 65536"/>
                <a:gd name="T9" fmla="*/ 0 60000 65536"/>
                <a:gd name="T10" fmla="*/ 0 60000 65536"/>
                <a:gd name="T11" fmla="*/ 0 60000 65536"/>
                <a:gd name="T12" fmla="*/ 0 w 77"/>
                <a:gd name="T13" fmla="*/ 0 h 77"/>
                <a:gd name="T14" fmla="*/ 77 w 77"/>
                <a:gd name="T15" fmla="*/ 77 h 77"/>
              </a:gdLst>
              <a:ahLst/>
              <a:cxnLst>
                <a:cxn ang="T8">
                  <a:pos x="T0" y="T1"/>
                </a:cxn>
                <a:cxn ang="T9">
                  <a:pos x="T2" y="T3"/>
                </a:cxn>
                <a:cxn ang="T10">
                  <a:pos x="T4" y="T5"/>
                </a:cxn>
                <a:cxn ang="T11">
                  <a:pos x="T6" y="T7"/>
                </a:cxn>
              </a:cxnLst>
              <a:rect l="T12" t="T13" r="T14" b="T15"/>
              <a:pathLst>
                <a:path w="77" h="77">
                  <a:moveTo>
                    <a:pt x="0" y="0"/>
                  </a:moveTo>
                  <a:lnTo>
                    <a:pt x="77" y="77"/>
                  </a:lnTo>
                  <a:lnTo>
                    <a:pt x="77" y="0"/>
                  </a:lnTo>
                  <a:lnTo>
                    <a:pt x="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183452" name="Freeform 382"/>
            <p:cNvSpPr>
              <a:spLocks/>
            </p:cNvSpPr>
            <p:nvPr/>
          </p:nvSpPr>
          <p:spPr bwMode="auto">
            <a:xfrm>
              <a:off x="5349" y="2694"/>
              <a:ext cx="90" cy="102"/>
            </a:xfrm>
            <a:custGeom>
              <a:avLst/>
              <a:gdLst>
                <a:gd name="T0" fmla="*/ 13 w 90"/>
                <a:gd name="T1" fmla="*/ 0 h 102"/>
                <a:gd name="T2" fmla="*/ 90 w 90"/>
                <a:gd name="T3" fmla="*/ 77 h 102"/>
                <a:gd name="T4" fmla="*/ 90 w 90"/>
                <a:gd name="T5" fmla="*/ 77 h 102"/>
                <a:gd name="T6" fmla="*/ 90 w 90"/>
                <a:gd name="T7" fmla="*/ 102 h 102"/>
                <a:gd name="T8" fmla="*/ 77 w 90"/>
                <a:gd name="T9" fmla="*/ 90 h 102"/>
                <a:gd name="T10" fmla="*/ 0 w 90"/>
                <a:gd name="T11" fmla="*/ 13 h 102"/>
                <a:gd name="T12" fmla="*/ 13 w 90"/>
                <a:gd name="T13" fmla="*/ 0 h 102"/>
                <a:gd name="T14" fmla="*/ 0 60000 65536"/>
                <a:gd name="T15" fmla="*/ 0 60000 65536"/>
                <a:gd name="T16" fmla="*/ 0 60000 65536"/>
                <a:gd name="T17" fmla="*/ 0 60000 65536"/>
                <a:gd name="T18" fmla="*/ 0 60000 65536"/>
                <a:gd name="T19" fmla="*/ 0 60000 65536"/>
                <a:gd name="T20" fmla="*/ 0 60000 65536"/>
                <a:gd name="T21" fmla="*/ 0 w 90"/>
                <a:gd name="T22" fmla="*/ 0 h 102"/>
                <a:gd name="T23" fmla="*/ 90 w 90"/>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102">
                  <a:moveTo>
                    <a:pt x="13" y="0"/>
                  </a:moveTo>
                  <a:lnTo>
                    <a:pt x="90" y="77"/>
                  </a:lnTo>
                  <a:lnTo>
                    <a:pt x="90" y="102"/>
                  </a:lnTo>
                  <a:lnTo>
                    <a:pt x="77" y="90"/>
                  </a:lnTo>
                  <a:lnTo>
                    <a:pt x="0" y="13"/>
                  </a:lnTo>
                  <a:lnTo>
                    <a:pt x="13"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53" name="Rectangle 383"/>
            <p:cNvSpPr>
              <a:spLocks noChangeArrowheads="1"/>
            </p:cNvSpPr>
            <p:nvPr/>
          </p:nvSpPr>
          <p:spPr bwMode="auto">
            <a:xfrm>
              <a:off x="5426" y="2694"/>
              <a:ext cx="13" cy="7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54" name="Freeform 384"/>
            <p:cNvSpPr>
              <a:spLocks/>
            </p:cNvSpPr>
            <p:nvPr/>
          </p:nvSpPr>
          <p:spPr bwMode="auto">
            <a:xfrm>
              <a:off x="5336" y="2694"/>
              <a:ext cx="90" cy="13"/>
            </a:xfrm>
            <a:custGeom>
              <a:avLst/>
              <a:gdLst>
                <a:gd name="T0" fmla="*/ 90 w 90"/>
                <a:gd name="T1" fmla="*/ 13 h 13"/>
                <a:gd name="T2" fmla="*/ 13 w 90"/>
                <a:gd name="T3" fmla="*/ 13 h 13"/>
                <a:gd name="T4" fmla="*/ 13 w 90"/>
                <a:gd name="T5" fmla="*/ 13 h 13"/>
                <a:gd name="T6" fmla="*/ 0 w 90"/>
                <a:gd name="T7" fmla="*/ 0 h 13"/>
                <a:gd name="T8" fmla="*/ 13 w 90"/>
                <a:gd name="T9" fmla="*/ 0 h 13"/>
                <a:gd name="T10" fmla="*/ 90 w 90"/>
                <a:gd name="T11" fmla="*/ 0 h 13"/>
                <a:gd name="T12" fmla="*/ 90 w 90"/>
                <a:gd name="T13" fmla="*/ 13 h 13"/>
                <a:gd name="T14" fmla="*/ 0 60000 65536"/>
                <a:gd name="T15" fmla="*/ 0 60000 65536"/>
                <a:gd name="T16" fmla="*/ 0 60000 65536"/>
                <a:gd name="T17" fmla="*/ 0 60000 65536"/>
                <a:gd name="T18" fmla="*/ 0 60000 65536"/>
                <a:gd name="T19" fmla="*/ 0 60000 65536"/>
                <a:gd name="T20" fmla="*/ 0 60000 65536"/>
                <a:gd name="T21" fmla="*/ 0 w 90"/>
                <a:gd name="T22" fmla="*/ 0 h 13"/>
                <a:gd name="T23" fmla="*/ 90 w 90"/>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13">
                  <a:moveTo>
                    <a:pt x="90" y="13"/>
                  </a:moveTo>
                  <a:lnTo>
                    <a:pt x="13" y="13"/>
                  </a:lnTo>
                  <a:lnTo>
                    <a:pt x="0" y="0"/>
                  </a:lnTo>
                  <a:lnTo>
                    <a:pt x="13" y="0"/>
                  </a:lnTo>
                  <a:lnTo>
                    <a:pt x="90" y="0"/>
                  </a:lnTo>
                  <a:lnTo>
                    <a:pt x="90" y="13"/>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55" name="Rectangle 385"/>
            <p:cNvSpPr>
              <a:spLocks noChangeArrowheads="1"/>
            </p:cNvSpPr>
            <p:nvPr/>
          </p:nvSpPr>
          <p:spPr bwMode="auto">
            <a:xfrm>
              <a:off x="5349" y="2694"/>
              <a:ext cx="13" cy="9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183456" name="Freeform 386"/>
            <p:cNvSpPr>
              <a:spLocks/>
            </p:cNvSpPr>
            <p:nvPr/>
          </p:nvSpPr>
          <p:spPr bwMode="auto">
            <a:xfrm>
              <a:off x="5349" y="2682"/>
              <a:ext cx="102" cy="102"/>
            </a:xfrm>
            <a:custGeom>
              <a:avLst/>
              <a:gdLst>
                <a:gd name="T0" fmla="*/ 0 w 102"/>
                <a:gd name="T1" fmla="*/ 89 h 102"/>
                <a:gd name="T2" fmla="*/ 77 w 102"/>
                <a:gd name="T3" fmla="*/ 89 h 102"/>
                <a:gd name="T4" fmla="*/ 90 w 102"/>
                <a:gd name="T5" fmla="*/ 89 h 102"/>
                <a:gd name="T6" fmla="*/ 77 w 102"/>
                <a:gd name="T7" fmla="*/ 102 h 102"/>
                <a:gd name="T8" fmla="*/ 0 w 102"/>
                <a:gd name="T9" fmla="*/ 25 h 102"/>
                <a:gd name="T10" fmla="*/ 0 w 102"/>
                <a:gd name="T11" fmla="*/ 12 h 102"/>
                <a:gd name="T12" fmla="*/ 0 w 102"/>
                <a:gd name="T13" fmla="*/ 0 h 102"/>
                <a:gd name="T14" fmla="*/ 13 w 102"/>
                <a:gd name="T15" fmla="*/ 12 h 102"/>
                <a:gd name="T16" fmla="*/ 90 w 102"/>
                <a:gd name="T17" fmla="*/ 89 h 102"/>
                <a:gd name="T18" fmla="*/ 102 w 102"/>
                <a:gd name="T19" fmla="*/ 102 h 102"/>
                <a:gd name="T20" fmla="*/ 77 w 102"/>
                <a:gd name="T21" fmla="*/ 102 h 102"/>
                <a:gd name="T22" fmla="*/ 0 w 102"/>
                <a:gd name="T23" fmla="*/ 102 h 102"/>
                <a:gd name="T24" fmla="*/ 0 w 102"/>
                <a:gd name="T25" fmla="*/ 89 h 1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02"/>
                <a:gd name="T41" fmla="*/ 102 w 102"/>
                <a:gd name="T42" fmla="*/ 102 h 10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02">
                  <a:moveTo>
                    <a:pt x="0" y="89"/>
                  </a:moveTo>
                  <a:lnTo>
                    <a:pt x="77" y="89"/>
                  </a:lnTo>
                  <a:lnTo>
                    <a:pt x="90" y="89"/>
                  </a:lnTo>
                  <a:lnTo>
                    <a:pt x="77" y="102"/>
                  </a:lnTo>
                  <a:lnTo>
                    <a:pt x="0" y="25"/>
                  </a:lnTo>
                  <a:lnTo>
                    <a:pt x="0" y="12"/>
                  </a:lnTo>
                  <a:lnTo>
                    <a:pt x="0" y="0"/>
                  </a:lnTo>
                  <a:lnTo>
                    <a:pt x="13" y="12"/>
                  </a:lnTo>
                  <a:lnTo>
                    <a:pt x="90" y="89"/>
                  </a:lnTo>
                  <a:lnTo>
                    <a:pt x="102" y="102"/>
                  </a:lnTo>
                  <a:lnTo>
                    <a:pt x="77" y="102"/>
                  </a:lnTo>
                  <a:lnTo>
                    <a:pt x="0" y="102"/>
                  </a:lnTo>
                  <a:lnTo>
                    <a:pt x="0" y="89"/>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183457" name="Rectangle 387"/>
            <p:cNvSpPr>
              <a:spLocks noChangeArrowheads="1"/>
            </p:cNvSpPr>
            <p:nvPr/>
          </p:nvSpPr>
          <p:spPr bwMode="auto">
            <a:xfrm>
              <a:off x="3309" y="2702"/>
              <a:ext cx="2125" cy="831"/>
            </a:xfrm>
            <a:prstGeom prst="rect">
              <a:avLst/>
            </a:prstGeom>
            <a:noFill/>
            <a:ln w="19050">
              <a:solidFill>
                <a:schemeClr val="tx1"/>
              </a:solidFill>
              <a:miter lim="800000"/>
              <a:headEnd/>
              <a:tailEnd/>
            </a:ln>
          </p:spPr>
          <p:txBody>
            <a:bodyPr rot="10800000" wrap="none" anchor="ct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Slide Number Placeholder 2"/>
          <p:cNvSpPr>
            <a:spLocks noGrp="1"/>
          </p:cNvSpPr>
          <p:nvPr>
            <p:ph type="sldNum" sz="quarter" idx="10"/>
          </p:nvPr>
        </p:nvSpPr>
        <p:spPr>
          <a:noFill/>
        </p:spPr>
        <p:txBody>
          <a:bodyPr/>
          <a:lstStyle/>
          <a:p>
            <a:fld id="{A70B42F4-395D-4359-B9DD-1BD5DBA9DF7A}" type="slidenum">
              <a:rPr lang="en-US" smtClean="0">
                <a:latin typeface="Arial" pitchFamily="34" charset="0"/>
              </a:rPr>
              <a:pPr/>
              <a:t>176</a:t>
            </a:fld>
            <a:endParaRPr lang="en-US" smtClean="0">
              <a:latin typeface="Arial" pitchFamily="34" charset="0"/>
            </a:endParaRPr>
          </a:p>
        </p:txBody>
      </p:sp>
      <p:sp>
        <p:nvSpPr>
          <p:cNvPr id="184323" name="Rectangle 2"/>
          <p:cNvSpPr>
            <a:spLocks noGrp="1" noChangeArrowheads="1"/>
          </p:cNvSpPr>
          <p:nvPr>
            <p:ph type="title"/>
          </p:nvPr>
        </p:nvSpPr>
        <p:spPr>
          <a:xfrm>
            <a:off x="0" y="-38100"/>
            <a:ext cx="9144000" cy="914400"/>
          </a:xfrm>
        </p:spPr>
        <p:txBody>
          <a:bodyPr/>
          <a:lstStyle/>
          <a:p>
            <a:pPr>
              <a:lnSpc>
                <a:spcPct val="85000"/>
              </a:lnSpc>
            </a:pPr>
            <a:r>
              <a:rPr lang="en-US" smtClean="0">
                <a:latin typeface="Arial Narrow" pitchFamily="34" charset="0"/>
              </a:rPr>
              <a:t>Pros &amp; Cons of Component Configurator Pattern</a:t>
            </a:r>
          </a:p>
        </p:txBody>
      </p:sp>
      <p:sp>
        <p:nvSpPr>
          <p:cNvPr id="184324" name="Rectangle 3"/>
          <p:cNvSpPr>
            <a:spLocks noChangeArrowheads="1"/>
          </p:cNvSpPr>
          <p:nvPr/>
        </p:nvSpPr>
        <p:spPr bwMode="auto">
          <a:xfrm>
            <a:off x="-28575" y="833438"/>
            <a:ext cx="4870450" cy="6030912"/>
          </a:xfrm>
          <a:prstGeom prst="rect">
            <a:avLst/>
          </a:prstGeom>
          <a:noFill/>
          <a:ln w="12700">
            <a:noFill/>
            <a:miter lim="800000"/>
            <a:headEnd/>
            <a:tailEnd/>
          </a:ln>
        </p:spPr>
        <p:txBody>
          <a:bodyPr>
            <a:spAutoFit/>
          </a:bodyPr>
          <a:lstStyle/>
          <a:p>
            <a:pPr marL="111125" indent="-111125">
              <a:lnSpc>
                <a:spcPct val="90000"/>
              </a:lnSpc>
            </a:pPr>
            <a:r>
              <a:rPr lang="en-US" sz="2000" u="none"/>
              <a:t>This pattern offers four </a:t>
            </a:r>
            <a:r>
              <a:rPr lang="en-US" sz="2000" b="1" u="none"/>
              <a:t>benefits</a:t>
            </a:r>
            <a:r>
              <a:rPr lang="en-US" sz="2000" u="none"/>
              <a:t>:</a:t>
            </a:r>
          </a:p>
          <a:p>
            <a:pPr marL="111125" indent="-111125">
              <a:lnSpc>
                <a:spcPct val="90000"/>
              </a:lnSpc>
              <a:buFontTx/>
              <a:buChar char="•"/>
            </a:pPr>
            <a:r>
              <a:rPr lang="en-US" sz="2000" b="1" i="1" u="none"/>
              <a:t>Uniformity</a:t>
            </a:r>
            <a:endParaRPr lang="en-US" sz="2000" u="none"/>
          </a:p>
          <a:p>
            <a:pPr marL="342900" lvl="1" indent="-114300">
              <a:lnSpc>
                <a:spcPct val="90000"/>
              </a:lnSpc>
              <a:buFontTx/>
              <a:buChar char="•"/>
            </a:pPr>
            <a:r>
              <a:rPr lang="en-US" u="none"/>
              <a:t>By imposing a uniform configuration &amp; control interface to manage components</a:t>
            </a:r>
            <a:r>
              <a:rPr lang="en-US" sz="2000" u="none"/>
              <a:t> </a:t>
            </a:r>
          </a:p>
          <a:p>
            <a:pPr marL="111125" indent="-111125">
              <a:lnSpc>
                <a:spcPct val="90000"/>
              </a:lnSpc>
              <a:buFontTx/>
              <a:buChar char="•"/>
            </a:pPr>
            <a:r>
              <a:rPr lang="en-US" sz="2000" b="1" i="1" u="none">
                <a:solidFill>
                  <a:srgbClr val="003399"/>
                </a:solidFill>
              </a:rPr>
              <a:t>Centralized administration</a:t>
            </a:r>
            <a:endParaRPr lang="en-US" sz="2000" u="none">
              <a:solidFill>
                <a:srgbClr val="003399"/>
              </a:solidFill>
            </a:endParaRPr>
          </a:p>
          <a:p>
            <a:pPr marL="342900" lvl="1" indent="-114300">
              <a:lnSpc>
                <a:spcPct val="90000"/>
              </a:lnSpc>
              <a:buFontTx/>
              <a:buChar char="•"/>
            </a:pPr>
            <a:r>
              <a:rPr lang="en-US" u="none">
                <a:solidFill>
                  <a:srgbClr val="003399"/>
                </a:solidFill>
              </a:rPr>
              <a:t>By grouping one or more components into a single administrative unit that simplifies development by centralizing common component initialization &amp; termination activities</a:t>
            </a:r>
            <a:r>
              <a:rPr lang="en-US" sz="2000" u="none">
                <a:solidFill>
                  <a:srgbClr val="003399"/>
                </a:solidFill>
              </a:rPr>
              <a:t> </a:t>
            </a:r>
          </a:p>
          <a:p>
            <a:pPr marL="111125" indent="-111125">
              <a:lnSpc>
                <a:spcPct val="90000"/>
              </a:lnSpc>
              <a:buFontTx/>
              <a:buChar char="•"/>
            </a:pPr>
            <a:r>
              <a:rPr lang="en-US" sz="2000" b="1" i="1" u="none"/>
              <a:t>Modularity, testability, &amp; reusability</a:t>
            </a:r>
            <a:endParaRPr lang="en-US" sz="2000" u="none"/>
          </a:p>
          <a:p>
            <a:pPr marL="342900" lvl="1" indent="-114300">
              <a:lnSpc>
                <a:spcPct val="90000"/>
              </a:lnSpc>
              <a:buFontTx/>
              <a:buChar char="•"/>
            </a:pPr>
            <a:r>
              <a:rPr lang="en-US" u="none"/>
              <a:t>Application modularity &amp; reusability is improved by decoupling component implementations from the manner in which the components are configured into processes</a:t>
            </a:r>
            <a:r>
              <a:rPr lang="en-US" sz="2000" u="none"/>
              <a:t> </a:t>
            </a:r>
          </a:p>
          <a:p>
            <a:pPr marL="111125" indent="-111125">
              <a:lnSpc>
                <a:spcPct val="90000"/>
              </a:lnSpc>
              <a:buFontTx/>
              <a:buChar char="•"/>
            </a:pPr>
            <a:r>
              <a:rPr lang="en-US" sz="2000" b="1" i="1" u="none">
                <a:solidFill>
                  <a:srgbClr val="003399"/>
                </a:solidFill>
              </a:rPr>
              <a:t>Configuration dynamism &amp; control</a:t>
            </a:r>
            <a:endParaRPr lang="en-US" sz="2000" b="1" u="none">
              <a:solidFill>
                <a:srgbClr val="003399"/>
              </a:solidFill>
            </a:endParaRPr>
          </a:p>
          <a:p>
            <a:pPr marL="342900" lvl="1" indent="-114300">
              <a:lnSpc>
                <a:spcPct val="90000"/>
              </a:lnSpc>
              <a:buFontTx/>
              <a:buChar char="•"/>
            </a:pPr>
            <a:r>
              <a:rPr lang="en-US" u="none">
                <a:solidFill>
                  <a:srgbClr val="003399"/>
                </a:solidFill>
              </a:rPr>
              <a:t>By enabling a component to be dynamically reconfigured without modifying, recompiling, statically relinking existing code &amp; without restarting the component or other active components with which it is collocated</a:t>
            </a:r>
            <a:r>
              <a:rPr lang="en-US" sz="2000" u="none">
                <a:solidFill>
                  <a:srgbClr val="003399"/>
                </a:solidFill>
              </a:rPr>
              <a:t> </a:t>
            </a:r>
          </a:p>
        </p:txBody>
      </p:sp>
      <p:sp>
        <p:nvSpPr>
          <p:cNvPr id="184325" name="Rectangle 4"/>
          <p:cNvSpPr>
            <a:spLocks noChangeArrowheads="1"/>
          </p:cNvSpPr>
          <p:nvPr/>
        </p:nvSpPr>
        <p:spPr bwMode="auto">
          <a:xfrm>
            <a:off x="4713288" y="833438"/>
            <a:ext cx="4430712" cy="6030912"/>
          </a:xfrm>
          <a:prstGeom prst="rect">
            <a:avLst/>
          </a:prstGeom>
          <a:noFill/>
          <a:ln w="12700">
            <a:noFill/>
            <a:miter lim="800000"/>
            <a:headEnd/>
            <a:tailEnd/>
          </a:ln>
        </p:spPr>
        <p:txBody>
          <a:bodyPr>
            <a:spAutoFit/>
          </a:bodyPr>
          <a:lstStyle/>
          <a:p>
            <a:pPr marL="111125" indent="-111125">
              <a:lnSpc>
                <a:spcPct val="90000"/>
              </a:lnSpc>
            </a:pPr>
            <a:r>
              <a:rPr lang="en-US" sz="2000" u="none"/>
              <a:t>This pattern also incurs </a:t>
            </a:r>
            <a:r>
              <a:rPr lang="en-US" sz="2000" b="1" u="none"/>
              <a:t>liabilities</a:t>
            </a:r>
            <a:r>
              <a:rPr lang="en-US" sz="2000" u="none"/>
              <a:t>:</a:t>
            </a:r>
          </a:p>
          <a:p>
            <a:pPr marL="111125" indent="-111125">
              <a:lnSpc>
                <a:spcPct val="90000"/>
              </a:lnSpc>
              <a:buFontTx/>
              <a:buChar char="•"/>
            </a:pPr>
            <a:r>
              <a:rPr lang="en-US" sz="2000" b="1" i="1" u="none"/>
              <a:t>Lack of determinism &amp; ordering dependencies</a:t>
            </a:r>
            <a:endParaRPr lang="en-US" sz="2000" u="none"/>
          </a:p>
          <a:p>
            <a:pPr marL="342900" lvl="1" indent="-117475">
              <a:lnSpc>
                <a:spcPct val="90000"/>
              </a:lnSpc>
              <a:buFontTx/>
              <a:buChar char="•"/>
            </a:pPr>
            <a:r>
              <a:rPr lang="en-US" u="none"/>
              <a:t>This pattern makes it hard to determine or analyze the behavior of an application until its components are configured at run-time</a:t>
            </a:r>
            <a:endParaRPr lang="en-US" sz="2000" u="none"/>
          </a:p>
          <a:p>
            <a:pPr marL="111125" indent="-111125">
              <a:lnSpc>
                <a:spcPct val="90000"/>
              </a:lnSpc>
              <a:buFontTx/>
              <a:buChar char="•"/>
            </a:pPr>
            <a:r>
              <a:rPr lang="en-US" sz="2000" b="1" i="1" u="none">
                <a:solidFill>
                  <a:srgbClr val="003399"/>
                </a:solidFill>
              </a:rPr>
              <a:t>Reduced security or reliability</a:t>
            </a:r>
            <a:endParaRPr lang="en-US" sz="2000" u="none">
              <a:solidFill>
                <a:srgbClr val="003399"/>
              </a:solidFill>
            </a:endParaRPr>
          </a:p>
          <a:p>
            <a:pPr marL="342900" lvl="1" indent="-117475">
              <a:lnSpc>
                <a:spcPct val="90000"/>
              </a:lnSpc>
              <a:buFontTx/>
              <a:buChar char="•"/>
            </a:pPr>
            <a:r>
              <a:rPr lang="en-US" u="none">
                <a:solidFill>
                  <a:srgbClr val="003399"/>
                </a:solidFill>
              </a:rPr>
              <a:t>An application that uses the Component Configurator pattern may be less secure or reliable than an equivalent statically-configured application</a:t>
            </a:r>
            <a:r>
              <a:rPr lang="en-US" sz="2000" u="none"/>
              <a:t> </a:t>
            </a:r>
          </a:p>
          <a:p>
            <a:pPr marL="111125" indent="-111125">
              <a:lnSpc>
                <a:spcPct val="90000"/>
              </a:lnSpc>
              <a:buFontTx/>
              <a:buChar char="•"/>
            </a:pPr>
            <a:r>
              <a:rPr lang="en-US" sz="2000" b="1" i="1" u="none"/>
              <a:t>Increased run-time overhead &amp; infrastructure complexity</a:t>
            </a:r>
            <a:endParaRPr lang="en-US" sz="2000" u="none"/>
          </a:p>
          <a:p>
            <a:pPr marL="342900" lvl="1" indent="-117475">
              <a:lnSpc>
                <a:spcPct val="90000"/>
              </a:lnSpc>
              <a:buFontTx/>
              <a:buChar char="•"/>
            </a:pPr>
            <a:r>
              <a:rPr lang="en-US" u="none"/>
              <a:t>By adding levels of abstraction &amp; indirection when executing components</a:t>
            </a:r>
            <a:r>
              <a:rPr lang="en-US" sz="2000" u="none"/>
              <a:t> </a:t>
            </a:r>
          </a:p>
          <a:p>
            <a:pPr marL="111125" indent="-111125">
              <a:lnSpc>
                <a:spcPct val="90000"/>
              </a:lnSpc>
              <a:buFontTx/>
              <a:buChar char="•"/>
            </a:pPr>
            <a:r>
              <a:rPr lang="en-US" sz="2000" b="1" i="1" u="none">
                <a:solidFill>
                  <a:srgbClr val="003399"/>
                </a:solidFill>
              </a:rPr>
              <a:t>Overly narrow common interfaces</a:t>
            </a:r>
            <a:r>
              <a:rPr lang="en-US" sz="2000" u="none">
                <a:solidFill>
                  <a:srgbClr val="003399"/>
                </a:solidFill>
              </a:rPr>
              <a:t> </a:t>
            </a:r>
          </a:p>
          <a:p>
            <a:pPr marL="342900" lvl="1" indent="-117475">
              <a:lnSpc>
                <a:spcPct val="90000"/>
              </a:lnSpc>
              <a:buFontTx/>
              <a:buChar char="•"/>
            </a:pPr>
            <a:r>
              <a:rPr lang="en-US" u="none">
                <a:solidFill>
                  <a:srgbClr val="003399"/>
                </a:solidFill>
              </a:rPr>
              <a:t>The initialization or termination of a component may be too complicated or too tightly coupled with its context to be performed in a uniform manner</a:t>
            </a:r>
            <a:endParaRPr lang="en-US" sz="2000" u="none">
              <a:solidFill>
                <a:srgbClr val="003399"/>
              </a:solidFill>
            </a:endParaRPr>
          </a:p>
        </p:txBody>
      </p:sp>
    </p:spTree>
  </p:cSld>
  <p:clrMapOvr>
    <a:masterClrMapping/>
  </p:clrMapOvr>
  <p:transition/>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Slide Number Placeholder 2"/>
          <p:cNvSpPr>
            <a:spLocks noGrp="1"/>
          </p:cNvSpPr>
          <p:nvPr>
            <p:ph type="sldNum" sz="quarter" idx="10"/>
          </p:nvPr>
        </p:nvSpPr>
        <p:spPr>
          <a:noFill/>
        </p:spPr>
        <p:txBody>
          <a:bodyPr/>
          <a:lstStyle/>
          <a:p>
            <a:fld id="{3516D1B8-DDA4-40E0-8373-EBC03063EBAD}" type="slidenum">
              <a:rPr lang="en-US" smtClean="0">
                <a:latin typeface="Arial" pitchFamily="34" charset="0"/>
              </a:rPr>
              <a:pPr/>
              <a:t>177</a:t>
            </a:fld>
            <a:endParaRPr lang="en-US" smtClean="0">
              <a:latin typeface="Arial" pitchFamily="34" charset="0"/>
            </a:endParaRPr>
          </a:p>
        </p:txBody>
      </p:sp>
      <p:sp>
        <p:nvSpPr>
          <p:cNvPr id="185347" name="Rectangle 2"/>
          <p:cNvSpPr>
            <a:spLocks noGrp="1" noChangeArrowheads="1"/>
          </p:cNvSpPr>
          <p:nvPr>
            <p:ph type="title"/>
          </p:nvPr>
        </p:nvSpPr>
        <p:spPr>
          <a:xfrm>
            <a:off x="565150" y="-49213"/>
            <a:ext cx="7924800" cy="914401"/>
          </a:xfrm>
        </p:spPr>
        <p:txBody>
          <a:bodyPr/>
          <a:lstStyle/>
          <a:p>
            <a:pPr>
              <a:lnSpc>
                <a:spcPct val="85000"/>
              </a:lnSpc>
            </a:pPr>
            <a:r>
              <a:rPr lang="en-US" sz="3200" smtClean="0"/>
              <a:t>Transparently Parameterizing Synchronization into Components</a:t>
            </a:r>
          </a:p>
        </p:txBody>
      </p:sp>
      <p:sp>
        <p:nvSpPr>
          <p:cNvPr id="185348" name="Text Box 5"/>
          <p:cNvSpPr txBox="1">
            <a:spLocks noChangeArrowheads="1"/>
          </p:cNvSpPr>
          <p:nvPr/>
        </p:nvSpPr>
        <p:spPr bwMode="auto">
          <a:xfrm>
            <a:off x="4763" y="854075"/>
            <a:ext cx="4033838" cy="3213100"/>
          </a:xfrm>
          <a:prstGeom prst="rect">
            <a:avLst/>
          </a:prstGeom>
          <a:solidFill>
            <a:srgbClr val="FFFF8D"/>
          </a:solidFill>
          <a:ln w="12700">
            <a:solidFill>
              <a:schemeClr val="tx1"/>
            </a:solidFill>
            <a:miter lim="800000"/>
            <a:headEnd/>
            <a:tailEnd/>
          </a:ln>
        </p:spPr>
        <p:txBody>
          <a:bodyPr>
            <a:spAutoFit/>
          </a:bodyPr>
          <a:lstStyle/>
          <a:p>
            <a:pPr marL="111125" indent="-111125"/>
            <a:r>
              <a:rPr lang="en-US" sz="2400" b="1" u="none" dirty="0"/>
              <a:t>Context</a:t>
            </a:r>
          </a:p>
          <a:p>
            <a:pPr marL="111125" indent="-111125">
              <a:buFontTx/>
              <a:buChar char="•"/>
            </a:pPr>
            <a:r>
              <a:rPr lang="en-US" sz="2000" u="none" dirty="0"/>
              <a:t>The various concurrency patterns described earlier impact  component synchronization strategies in various ways</a:t>
            </a:r>
          </a:p>
          <a:p>
            <a:pPr marL="396875" lvl="1" indent="-112713">
              <a:buFontTx/>
              <a:buChar char="•"/>
            </a:pPr>
            <a:r>
              <a:rPr lang="en-US" sz="2000" i="1" u="none" dirty="0" err="1"/>
              <a:t>e.g.,</a:t>
            </a:r>
            <a:r>
              <a:rPr lang="en-US" sz="2000" u="none" dirty="0" err="1"/>
              <a:t>ranging</a:t>
            </a:r>
            <a:r>
              <a:rPr lang="en-US" sz="2000" u="none" dirty="0"/>
              <a:t> from no locks to readers/writer locks</a:t>
            </a:r>
          </a:p>
          <a:p>
            <a:pPr marL="111125" indent="-111125">
              <a:buFontTx/>
              <a:buChar char="•"/>
            </a:pPr>
            <a:r>
              <a:rPr lang="en-US" sz="2000" u="none" dirty="0"/>
              <a:t>In general, components must run efficiently in a variety of concurrency models</a:t>
            </a:r>
          </a:p>
        </p:txBody>
      </p:sp>
      <p:sp>
        <p:nvSpPr>
          <p:cNvPr id="1362950" name="Text Box 6"/>
          <p:cNvSpPr txBox="1">
            <a:spLocks noChangeArrowheads="1"/>
          </p:cNvSpPr>
          <p:nvPr/>
        </p:nvSpPr>
        <p:spPr bwMode="auto">
          <a:xfrm>
            <a:off x="4002088" y="815975"/>
            <a:ext cx="5113338" cy="3200400"/>
          </a:xfrm>
          <a:prstGeom prst="rect">
            <a:avLst/>
          </a:prstGeom>
          <a:noFill/>
          <a:ln w="12700">
            <a:noFill/>
            <a:miter lim="800000"/>
            <a:headEnd/>
            <a:tailEnd/>
          </a:ln>
        </p:spPr>
        <p:txBody>
          <a:bodyPr>
            <a:spAutoFit/>
          </a:bodyPr>
          <a:lstStyle/>
          <a:p>
            <a:pPr marL="111125" indent="-111125"/>
            <a:r>
              <a:rPr lang="en-US" sz="2400" b="1" u="none"/>
              <a:t>Problem</a:t>
            </a:r>
          </a:p>
          <a:p>
            <a:pPr marL="111125" indent="-111125">
              <a:buFontTx/>
              <a:buChar char="•"/>
            </a:pPr>
            <a:r>
              <a:rPr lang="en-US" sz="2000" u="none"/>
              <a:t>It should be possible to customize JAWS component  synchronization mechanisms according to the requirements of particular application use cases &amp; configurations</a:t>
            </a:r>
          </a:p>
          <a:p>
            <a:pPr marL="111125" indent="-111125">
              <a:buFontTx/>
              <a:buChar char="•"/>
            </a:pPr>
            <a:r>
              <a:rPr lang="en-US" sz="2000" u="none"/>
              <a:t>Hard-coding synchronization strategies into component implementations is </a:t>
            </a:r>
            <a:r>
              <a:rPr lang="en-US" sz="2000" i="1" u="none"/>
              <a:t>inflexible</a:t>
            </a:r>
          </a:p>
          <a:p>
            <a:pPr marL="111125" indent="-111125">
              <a:buFontTx/>
              <a:buChar char="•"/>
            </a:pPr>
            <a:r>
              <a:rPr lang="en-US" sz="2000" u="none"/>
              <a:t>Maintaining multiple versions of components manually is </a:t>
            </a:r>
            <a:r>
              <a:rPr lang="en-US" sz="2000" i="1" u="none"/>
              <a:t>not scalable</a:t>
            </a:r>
          </a:p>
        </p:txBody>
      </p:sp>
      <p:sp>
        <p:nvSpPr>
          <p:cNvPr id="1362954" name="Rectangle 10"/>
          <p:cNvSpPr>
            <a:spLocks noChangeArrowheads="1"/>
          </p:cNvSpPr>
          <p:nvPr/>
        </p:nvSpPr>
        <p:spPr bwMode="auto">
          <a:xfrm>
            <a:off x="-14287" y="4137025"/>
            <a:ext cx="8545513" cy="1079500"/>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defRPr/>
            </a:pPr>
            <a:r>
              <a:rPr lang="en-US" sz="2400" b="1" u="none">
                <a:latin typeface="Arial" charset="0"/>
              </a:rPr>
              <a:t>Solution</a:t>
            </a:r>
          </a:p>
          <a:p>
            <a:pPr marL="114300" indent="-114300">
              <a:buFontTx/>
              <a:buChar char="•"/>
              <a:defRPr/>
            </a:pPr>
            <a:r>
              <a:rPr lang="en-US" sz="2000" u="none">
                <a:latin typeface="Arial" charset="0"/>
              </a:rPr>
              <a:t>Apply the </a:t>
            </a:r>
            <a:r>
              <a:rPr lang="en-US" sz="2000" i="1" u="none">
                <a:latin typeface="Arial" charset="0"/>
              </a:rPr>
              <a:t>Strategized Locking</a:t>
            </a:r>
            <a:r>
              <a:rPr lang="en-US" sz="2000" u="none">
                <a:latin typeface="Arial" charset="0"/>
              </a:rPr>
              <a:t> design pattern (P2) to parameterize JAWS component synchronization strategies by making them ‘pluggable’ types</a:t>
            </a:r>
          </a:p>
        </p:txBody>
      </p:sp>
      <p:sp>
        <p:nvSpPr>
          <p:cNvPr id="1362955" name="Rectangle 11"/>
          <p:cNvSpPr>
            <a:spLocks noChangeArrowheads="1"/>
          </p:cNvSpPr>
          <p:nvPr/>
        </p:nvSpPr>
        <p:spPr bwMode="auto">
          <a:xfrm>
            <a:off x="14288" y="5248275"/>
            <a:ext cx="3297237" cy="1536700"/>
          </a:xfrm>
          <a:prstGeom prst="rect">
            <a:avLst/>
          </a:prstGeom>
          <a:solidFill>
            <a:schemeClr val="bg1"/>
          </a:solidFill>
          <a:ln w="12700">
            <a:noFill/>
            <a:miter lim="800000"/>
            <a:headEnd/>
            <a:tailEnd/>
          </a:ln>
        </p:spPr>
        <p:txBody>
          <a:bodyPr>
            <a:spAutoFit/>
          </a:bodyPr>
          <a:lstStyle/>
          <a:p>
            <a:pPr marL="111125" indent="-111125">
              <a:lnSpc>
                <a:spcPct val="95000"/>
              </a:lnSpc>
              <a:spcBef>
                <a:spcPts val="500"/>
              </a:spcBef>
              <a:spcAft>
                <a:spcPts val="500"/>
              </a:spcAft>
              <a:buFontTx/>
              <a:buChar char="•"/>
            </a:pPr>
            <a:r>
              <a:rPr lang="en-US" sz="2000" u="none"/>
              <a:t>Each type objectifies a particular synchronization strategy, such as a mutex, readers/writer lock, semaphore, or ‘null’ lock</a:t>
            </a:r>
          </a:p>
        </p:txBody>
      </p:sp>
      <p:sp>
        <p:nvSpPr>
          <p:cNvPr id="1362956" name="Rectangle 12"/>
          <p:cNvSpPr>
            <a:spLocks noChangeArrowheads="1"/>
          </p:cNvSpPr>
          <p:nvPr/>
        </p:nvSpPr>
        <p:spPr bwMode="auto">
          <a:xfrm>
            <a:off x="3575051" y="5248275"/>
            <a:ext cx="5554662" cy="1616075"/>
          </a:xfrm>
          <a:prstGeom prst="rect">
            <a:avLst/>
          </a:prstGeom>
          <a:noFill/>
          <a:ln w="12700">
            <a:noFill/>
            <a:miter lim="800000"/>
            <a:headEnd/>
            <a:tailEnd/>
          </a:ln>
        </p:spPr>
        <p:txBody>
          <a:bodyPr>
            <a:spAutoFit/>
          </a:bodyPr>
          <a:lstStyle/>
          <a:p>
            <a:pPr marL="111125" indent="-111125">
              <a:buFontTx/>
              <a:buChar char="•"/>
            </a:pPr>
            <a:r>
              <a:rPr lang="en-US" sz="2000" u="none"/>
              <a:t>Instances of these pluggable types can be defined as objects contained within a component, which then uses these objects to synchronize its method implementations efficiently</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62950"/>
                                        </p:tgtEl>
                                        <p:attrNameLst>
                                          <p:attrName>style.visibility</p:attrName>
                                        </p:attrNameLst>
                                      </p:cBhvr>
                                      <p:to>
                                        <p:strVal val="visible"/>
                                      </p:to>
                                    </p:set>
                                    <p:animEffect transition="in" filter="wipe(up)">
                                      <p:cBhvr>
                                        <p:cTn id="7" dur="500"/>
                                        <p:tgtEl>
                                          <p:spTgt spid="136295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362954"/>
                                        </p:tgtEl>
                                        <p:attrNameLst>
                                          <p:attrName>style.visibility</p:attrName>
                                        </p:attrNameLst>
                                      </p:cBhvr>
                                      <p:to>
                                        <p:strVal val="visible"/>
                                      </p:to>
                                    </p:set>
                                    <p:animEffect transition="in" filter="wipe(up)">
                                      <p:cBhvr>
                                        <p:cTn id="12" dur="500"/>
                                        <p:tgtEl>
                                          <p:spTgt spid="136295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362955"/>
                                        </p:tgtEl>
                                        <p:attrNameLst>
                                          <p:attrName>style.visibility</p:attrName>
                                        </p:attrNameLst>
                                      </p:cBhvr>
                                      <p:to>
                                        <p:strVal val="visible"/>
                                      </p:to>
                                    </p:set>
                                    <p:animEffect transition="in" filter="wipe(up)">
                                      <p:cBhvr>
                                        <p:cTn id="17" dur="500"/>
                                        <p:tgtEl>
                                          <p:spTgt spid="136295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362956"/>
                                        </p:tgtEl>
                                        <p:attrNameLst>
                                          <p:attrName>style.visibility</p:attrName>
                                        </p:attrNameLst>
                                      </p:cBhvr>
                                      <p:to>
                                        <p:strVal val="visible"/>
                                      </p:to>
                                    </p:set>
                                    <p:animEffect transition="in" filter="wipe(up)">
                                      <p:cBhvr>
                                        <p:cTn id="22" dur="500"/>
                                        <p:tgtEl>
                                          <p:spTgt spid="13629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2950" grpId="0" autoUpdateAnimBg="0"/>
      <p:bldP spid="1362954" grpId="0" animBg="1" autoUpdateAnimBg="0"/>
      <p:bldP spid="1362955" grpId="0" animBg="1" autoUpdateAnimBg="0"/>
      <p:bldP spid="1362956" grpId="0" autoUpdateAnimBg="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Slide Number Placeholder 2"/>
          <p:cNvSpPr>
            <a:spLocks noGrp="1"/>
          </p:cNvSpPr>
          <p:nvPr>
            <p:ph type="sldNum" sz="quarter" idx="10"/>
          </p:nvPr>
        </p:nvSpPr>
        <p:spPr>
          <a:noFill/>
        </p:spPr>
        <p:txBody>
          <a:bodyPr/>
          <a:lstStyle/>
          <a:p>
            <a:fld id="{4692CAC4-61E0-404F-83BB-B55FB681792C}" type="slidenum">
              <a:rPr lang="en-US" smtClean="0">
                <a:latin typeface="Arial" pitchFamily="34" charset="0"/>
              </a:rPr>
              <a:pPr/>
              <a:t>178</a:t>
            </a:fld>
            <a:endParaRPr lang="en-US" smtClean="0">
              <a:latin typeface="Arial" pitchFamily="34" charset="0"/>
            </a:endParaRPr>
          </a:p>
        </p:txBody>
      </p:sp>
      <p:sp>
        <p:nvSpPr>
          <p:cNvPr id="186371" name="Rectangle 2"/>
          <p:cNvSpPr>
            <a:spLocks noGrp="1" noChangeArrowheads="1"/>
          </p:cNvSpPr>
          <p:nvPr>
            <p:ph type="title"/>
          </p:nvPr>
        </p:nvSpPr>
        <p:spPr>
          <a:xfrm>
            <a:off x="0" y="-66675"/>
            <a:ext cx="9144000" cy="914400"/>
          </a:xfrm>
        </p:spPr>
        <p:txBody>
          <a:bodyPr/>
          <a:lstStyle/>
          <a:p>
            <a:pPr>
              <a:lnSpc>
                <a:spcPct val="85000"/>
              </a:lnSpc>
            </a:pPr>
            <a:r>
              <a:rPr lang="en-US" sz="3400" smtClean="0">
                <a:latin typeface="Arial Narrow" pitchFamily="34" charset="0"/>
              </a:rPr>
              <a:t>Applying Polymorphic Strategized Locking in JAWS</a:t>
            </a:r>
          </a:p>
        </p:txBody>
      </p:sp>
      <p:sp>
        <p:nvSpPr>
          <p:cNvPr id="1385475" name="Rectangle 3"/>
          <p:cNvSpPr>
            <a:spLocks noChangeArrowheads="1"/>
          </p:cNvSpPr>
          <p:nvPr/>
        </p:nvSpPr>
        <p:spPr bwMode="auto">
          <a:xfrm>
            <a:off x="88900" y="2778125"/>
            <a:ext cx="6950075" cy="4048125"/>
          </a:xfrm>
          <a:prstGeom prst="rect">
            <a:avLst/>
          </a:prstGeom>
          <a:solidFill>
            <a:schemeClr val="bg1"/>
          </a:solidFill>
          <a:ln w="12700">
            <a:solidFill>
              <a:schemeClr val="tx1"/>
            </a:solidFill>
            <a:miter lim="800000"/>
            <a:headEnd/>
            <a:tailEnd/>
          </a:ln>
        </p:spPr>
        <p:txBody>
          <a:bodyPr>
            <a:spAutoFit/>
          </a:bodyPr>
          <a:lstStyle/>
          <a:p>
            <a:pPr>
              <a:lnSpc>
                <a:spcPct val="80000"/>
              </a:lnSpc>
            </a:pPr>
            <a:r>
              <a:rPr lang="en-US" u="none" noProof="1">
                <a:latin typeface="Courier New" pitchFamily="49" charset="0"/>
              </a:rPr>
              <a:t>class </a:t>
            </a:r>
            <a:r>
              <a:rPr lang="en-US" b="1" u="none" noProof="1">
                <a:latin typeface="Courier New" pitchFamily="49" charset="0"/>
              </a:rPr>
              <a:t>File_Cache</a:t>
            </a:r>
            <a:r>
              <a:rPr lang="en-US" u="none" noProof="1">
                <a:latin typeface="Courier New" pitchFamily="49" charset="0"/>
              </a:rPr>
              <a:t> {</a:t>
            </a:r>
          </a:p>
          <a:p>
            <a:pPr>
              <a:lnSpc>
                <a:spcPct val="80000"/>
              </a:lnSpc>
            </a:pPr>
            <a:r>
              <a:rPr lang="en-US" u="none" noProof="1">
                <a:latin typeface="Courier New" pitchFamily="49" charset="0"/>
              </a:rPr>
              <a:t>public:   </a:t>
            </a:r>
          </a:p>
          <a:p>
            <a:pPr>
              <a:lnSpc>
                <a:spcPct val="80000"/>
              </a:lnSpc>
            </a:pPr>
            <a:r>
              <a:rPr lang="en-US" u="none">
                <a:latin typeface="Courier New" pitchFamily="49" charset="0"/>
              </a:rPr>
              <a:t>  </a:t>
            </a:r>
            <a:r>
              <a:rPr lang="en-US" u="none" noProof="1">
                <a:latin typeface="Courier New" pitchFamily="49" charset="0"/>
              </a:rPr>
              <a:t>// Constructor.</a:t>
            </a:r>
          </a:p>
          <a:p>
            <a:pPr>
              <a:lnSpc>
                <a:spcPct val="80000"/>
              </a:lnSpc>
            </a:pPr>
            <a:r>
              <a:rPr lang="en-US" u="none">
                <a:latin typeface="Courier New" pitchFamily="49" charset="0"/>
              </a:rPr>
              <a:t>  </a:t>
            </a:r>
            <a:r>
              <a:rPr lang="en-US" b="1" u="none" noProof="1">
                <a:latin typeface="Courier New" pitchFamily="49" charset="0"/>
              </a:rPr>
              <a:t>File_Cache</a:t>
            </a:r>
            <a:r>
              <a:rPr lang="en-US" u="none" noProof="1">
                <a:latin typeface="Courier New" pitchFamily="49" charset="0"/>
              </a:rPr>
              <a:t> (</a:t>
            </a:r>
            <a:r>
              <a:rPr lang="en-US" b="1" u="none" noProof="1">
                <a:latin typeface="Courier New" pitchFamily="49" charset="0"/>
              </a:rPr>
              <a:t>Lock</a:t>
            </a:r>
            <a:r>
              <a:rPr lang="en-US" u="none" noProof="1">
                <a:latin typeface="Courier New" pitchFamily="49" charset="0"/>
              </a:rPr>
              <a:t> &amp;l): lock_ (&amp;l) { }</a:t>
            </a:r>
          </a:p>
          <a:p>
            <a:pPr>
              <a:lnSpc>
                <a:spcPct val="80000"/>
              </a:lnSpc>
            </a:pPr>
            <a:endParaRPr lang="en-US" u="none" noProof="1">
              <a:latin typeface="Courier New" pitchFamily="49" charset="0"/>
            </a:endParaRPr>
          </a:p>
          <a:p>
            <a:pPr>
              <a:lnSpc>
                <a:spcPct val="80000"/>
              </a:lnSpc>
            </a:pPr>
            <a:r>
              <a:rPr lang="en-US" u="none">
                <a:latin typeface="Courier New" pitchFamily="49" charset="0"/>
              </a:rPr>
              <a:t>  </a:t>
            </a:r>
            <a:r>
              <a:rPr lang="en-US" u="none" noProof="1">
                <a:latin typeface="Courier New" pitchFamily="49" charset="0"/>
              </a:rPr>
              <a:t>// A method.   </a:t>
            </a:r>
          </a:p>
          <a:p>
            <a:pPr>
              <a:lnSpc>
                <a:spcPct val="80000"/>
              </a:lnSpc>
            </a:pPr>
            <a:r>
              <a:rPr lang="en-US" u="none">
                <a:latin typeface="Courier New" pitchFamily="49" charset="0"/>
              </a:rPr>
              <a:t>  </a:t>
            </a:r>
            <a:r>
              <a:rPr lang="en-US" u="none" noProof="1">
                <a:latin typeface="Courier New" pitchFamily="49" charset="0"/>
              </a:rPr>
              <a:t>const void *</a:t>
            </a:r>
            <a:r>
              <a:rPr lang="en-US" b="1" u="none" noProof="1">
                <a:latin typeface="Courier New" pitchFamily="49" charset="0"/>
              </a:rPr>
              <a:t>lookup</a:t>
            </a:r>
            <a:r>
              <a:rPr lang="en-US" u="none" noProof="1">
                <a:latin typeface="Courier New" pitchFamily="49" charset="0"/>
              </a:rPr>
              <a:t> (const string &amp;path) const {   </a:t>
            </a:r>
          </a:p>
          <a:p>
            <a:pPr>
              <a:lnSpc>
                <a:spcPct val="80000"/>
              </a:lnSpc>
            </a:pPr>
            <a:r>
              <a:rPr lang="en-US" u="none">
                <a:latin typeface="Courier New" pitchFamily="49" charset="0"/>
              </a:rPr>
              <a:t>    lock_-&gt;</a:t>
            </a:r>
            <a:r>
              <a:rPr lang="en-US" b="1" u="none">
                <a:latin typeface="Courier New" pitchFamily="49" charset="0"/>
              </a:rPr>
              <a:t>acquire_read </a:t>
            </a:r>
            <a:r>
              <a:rPr lang="en-US" u="none">
                <a:latin typeface="Courier New" pitchFamily="49" charset="0"/>
              </a:rPr>
              <a:t>();</a:t>
            </a:r>
          </a:p>
          <a:p>
            <a:pPr>
              <a:lnSpc>
                <a:spcPct val="80000"/>
              </a:lnSpc>
            </a:pPr>
            <a:r>
              <a:rPr lang="en-US" u="none">
                <a:latin typeface="Courier New" pitchFamily="49" charset="0"/>
              </a:rPr>
              <a:t>    </a:t>
            </a:r>
            <a:r>
              <a:rPr lang="en-US" u="none" noProof="1">
                <a:latin typeface="Courier New" pitchFamily="49" charset="0"/>
              </a:rPr>
              <a:t>// Implement the &lt;lookup&gt; method.</a:t>
            </a:r>
            <a:endParaRPr lang="en-US" u="none">
              <a:latin typeface="Courier New" pitchFamily="49" charset="0"/>
            </a:endParaRPr>
          </a:p>
          <a:p>
            <a:pPr>
              <a:lnSpc>
                <a:spcPct val="80000"/>
              </a:lnSpc>
            </a:pPr>
            <a:r>
              <a:rPr lang="en-US" u="none">
                <a:latin typeface="Courier New" pitchFamily="49" charset="0"/>
              </a:rPr>
              <a:t>    lock_-&gt;</a:t>
            </a:r>
            <a:r>
              <a:rPr lang="en-US" b="1" u="none">
                <a:latin typeface="Courier New" pitchFamily="49" charset="0"/>
              </a:rPr>
              <a:t>release</a:t>
            </a:r>
            <a:r>
              <a:rPr lang="en-US" u="none">
                <a:latin typeface="Courier New" pitchFamily="49" charset="0"/>
              </a:rPr>
              <a:t> ();</a:t>
            </a:r>
            <a:r>
              <a:rPr lang="en-US" u="none" noProof="1">
                <a:latin typeface="Courier New" pitchFamily="49" charset="0"/>
              </a:rPr>
              <a:t>  </a:t>
            </a:r>
          </a:p>
          <a:p>
            <a:pPr>
              <a:lnSpc>
                <a:spcPct val="80000"/>
              </a:lnSpc>
            </a:pPr>
            <a:r>
              <a:rPr lang="en-US" u="none">
                <a:latin typeface="Courier New" pitchFamily="49" charset="0"/>
              </a:rPr>
              <a:t>  </a:t>
            </a:r>
            <a:r>
              <a:rPr lang="en-US" u="none" noProof="1">
                <a:latin typeface="Courier New" pitchFamily="49" charset="0"/>
              </a:rPr>
              <a:t>} </a:t>
            </a:r>
          </a:p>
          <a:p>
            <a:pPr>
              <a:lnSpc>
                <a:spcPct val="80000"/>
              </a:lnSpc>
            </a:pPr>
            <a:endParaRPr lang="en-US" u="none" noProof="1">
              <a:latin typeface="Courier New" pitchFamily="49" charset="0"/>
            </a:endParaRPr>
          </a:p>
          <a:p>
            <a:pPr>
              <a:lnSpc>
                <a:spcPct val="80000"/>
              </a:lnSpc>
            </a:pPr>
            <a:r>
              <a:rPr lang="en-US" u="none">
                <a:latin typeface="Courier New" pitchFamily="49" charset="0"/>
              </a:rPr>
              <a:t>  </a:t>
            </a:r>
            <a:r>
              <a:rPr lang="en-US" u="none" noProof="1">
                <a:latin typeface="Courier New" pitchFamily="49" charset="0"/>
              </a:rPr>
              <a:t>// ...</a:t>
            </a:r>
          </a:p>
          <a:p>
            <a:pPr>
              <a:lnSpc>
                <a:spcPct val="80000"/>
              </a:lnSpc>
            </a:pPr>
            <a:r>
              <a:rPr lang="en-US" u="none" noProof="1">
                <a:latin typeface="Courier New" pitchFamily="49" charset="0"/>
              </a:rPr>
              <a:t>private:   </a:t>
            </a:r>
          </a:p>
          <a:p>
            <a:pPr>
              <a:lnSpc>
                <a:spcPct val="80000"/>
              </a:lnSpc>
            </a:pPr>
            <a:r>
              <a:rPr lang="en-US" u="none">
                <a:latin typeface="Courier New" pitchFamily="49" charset="0"/>
              </a:rPr>
              <a:t>  </a:t>
            </a:r>
            <a:r>
              <a:rPr lang="en-US" u="none" noProof="1">
                <a:latin typeface="Courier New" pitchFamily="49" charset="0"/>
              </a:rPr>
              <a:t>// The polymorphic strategized locking object.  </a:t>
            </a:r>
          </a:p>
          <a:p>
            <a:pPr>
              <a:lnSpc>
                <a:spcPct val="80000"/>
              </a:lnSpc>
            </a:pPr>
            <a:r>
              <a:rPr lang="en-US" u="none">
                <a:latin typeface="Courier New" pitchFamily="49" charset="0"/>
              </a:rPr>
              <a:t>  </a:t>
            </a:r>
            <a:r>
              <a:rPr lang="en-US" u="none" noProof="1">
                <a:latin typeface="Courier New" pitchFamily="49" charset="0"/>
              </a:rPr>
              <a:t>mutable </a:t>
            </a:r>
            <a:r>
              <a:rPr lang="en-US" b="1" u="none" noProof="1">
                <a:latin typeface="Courier New" pitchFamily="49" charset="0"/>
              </a:rPr>
              <a:t>Lock</a:t>
            </a:r>
            <a:r>
              <a:rPr lang="en-US" u="none" noProof="1">
                <a:latin typeface="Courier New" pitchFamily="49" charset="0"/>
              </a:rPr>
              <a:t> *lock_;</a:t>
            </a:r>
          </a:p>
          <a:p>
            <a:pPr>
              <a:lnSpc>
                <a:spcPct val="80000"/>
              </a:lnSpc>
            </a:pPr>
            <a:r>
              <a:rPr lang="en-US" u="none">
                <a:latin typeface="Courier New" pitchFamily="49" charset="0"/>
              </a:rPr>
              <a:t>  </a:t>
            </a:r>
            <a:r>
              <a:rPr lang="en-US" u="none" noProof="1">
                <a:latin typeface="Courier New" pitchFamily="49" charset="0"/>
              </a:rPr>
              <a:t>// Other data members &amp; methods go here...</a:t>
            </a:r>
          </a:p>
          <a:p>
            <a:pPr>
              <a:lnSpc>
                <a:spcPct val="80000"/>
              </a:lnSpc>
            </a:pPr>
            <a:r>
              <a:rPr lang="en-US" u="none" noProof="1">
                <a:latin typeface="Courier New" pitchFamily="49" charset="0"/>
              </a:rPr>
              <a:t>};</a:t>
            </a:r>
          </a:p>
        </p:txBody>
      </p:sp>
      <p:sp>
        <p:nvSpPr>
          <p:cNvPr id="186373" name="Text Box 4"/>
          <p:cNvSpPr txBox="1">
            <a:spLocks noChangeArrowheads="1"/>
          </p:cNvSpPr>
          <p:nvPr/>
        </p:nvSpPr>
        <p:spPr bwMode="auto">
          <a:xfrm>
            <a:off x="525463" y="928688"/>
            <a:ext cx="2125662" cy="1200150"/>
          </a:xfrm>
          <a:prstGeom prst="rect">
            <a:avLst/>
          </a:prstGeom>
          <a:solidFill>
            <a:schemeClr val="folHlink"/>
          </a:solidFill>
          <a:ln w="12700">
            <a:solidFill>
              <a:schemeClr val="tx1"/>
            </a:solidFill>
            <a:miter lim="800000"/>
            <a:headEnd/>
            <a:tailEnd/>
          </a:ln>
        </p:spPr>
        <p:txBody>
          <a:bodyPr wrap="none">
            <a:spAutoFit/>
          </a:bodyPr>
          <a:lstStyle/>
          <a:p>
            <a:pPr algn="ctr"/>
            <a:r>
              <a:rPr lang="en-US" sz="2400" b="1" i="1" u="none"/>
              <a:t>Polymorphic </a:t>
            </a:r>
          </a:p>
          <a:p>
            <a:pPr algn="ctr"/>
            <a:r>
              <a:rPr lang="en-US" sz="2400" b="1" i="1" u="none"/>
              <a:t>Strategized </a:t>
            </a:r>
          </a:p>
          <a:p>
            <a:pPr algn="ctr"/>
            <a:r>
              <a:rPr lang="en-US" sz="2400" b="1" i="1" u="none"/>
              <a:t>Locking</a:t>
            </a:r>
          </a:p>
        </p:txBody>
      </p:sp>
      <p:sp>
        <p:nvSpPr>
          <p:cNvPr id="186374" name="Rectangle 5"/>
          <p:cNvSpPr>
            <a:spLocks noChangeArrowheads="1"/>
          </p:cNvSpPr>
          <p:nvPr/>
        </p:nvSpPr>
        <p:spPr bwMode="auto">
          <a:xfrm>
            <a:off x="3830638" y="893763"/>
            <a:ext cx="5151437" cy="2514600"/>
          </a:xfrm>
          <a:prstGeom prst="rect">
            <a:avLst/>
          </a:prstGeom>
          <a:solidFill>
            <a:schemeClr val="bg1"/>
          </a:solidFill>
          <a:ln w="12700">
            <a:solidFill>
              <a:schemeClr val="tx1"/>
            </a:solidFill>
            <a:miter lim="800000"/>
            <a:headEnd/>
            <a:tailEnd/>
          </a:ln>
        </p:spPr>
        <p:txBody>
          <a:bodyPr>
            <a:spAutoFit/>
          </a:bodyPr>
          <a:lstStyle/>
          <a:p>
            <a:pPr>
              <a:lnSpc>
                <a:spcPct val="80000"/>
              </a:lnSpc>
            </a:pPr>
            <a:r>
              <a:rPr lang="en-US" u="none" noProof="1">
                <a:latin typeface="Courier New" pitchFamily="49" charset="0"/>
              </a:rPr>
              <a:t>class </a:t>
            </a:r>
            <a:r>
              <a:rPr lang="en-US" b="1" u="none" noProof="1">
                <a:latin typeface="Courier New" pitchFamily="49" charset="0"/>
              </a:rPr>
              <a:t>Lock</a:t>
            </a:r>
            <a:r>
              <a:rPr lang="en-US" u="none" noProof="1">
                <a:latin typeface="Courier New" pitchFamily="49" charset="0"/>
              </a:rPr>
              <a:t> { </a:t>
            </a:r>
          </a:p>
          <a:p>
            <a:pPr>
              <a:lnSpc>
                <a:spcPct val="80000"/>
              </a:lnSpc>
            </a:pPr>
            <a:r>
              <a:rPr lang="en-US" u="none" noProof="1">
                <a:latin typeface="Courier New" pitchFamily="49" charset="0"/>
              </a:rPr>
              <a:t>public:</a:t>
            </a:r>
          </a:p>
          <a:p>
            <a:pPr>
              <a:lnSpc>
                <a:spcPct val="80000"/>
              </a:lnSpc>
            </a:pPr>
            <a:r>
              <a:rPr lang="en-US" u="none">
                <a:latin typeface="Courier New" pitchFamily="49" charset="0"/>
              </a:rPr>
              <a:t>  </a:t>
            </a:r>
            <a:r>
              <a:rPr lang="en-US" u="none" noProof="1">
                <a:latin typeface="Courier New" pitchFamily="49" charset="0"/>
              </a:rPr>
              <a:t>// Acquire &amp; release the lock.   </a:t>
            </a:r>
          </a:p>
          <a:p>
            <a:pPr>
              <a:lnSpc>
                <a:spcPct val="80000"/>
              </a:lnSpc>
            </a:pPr>
            <a:r>
              <a:rPr lang="en-US" u="none">
                <a:latin typeface="Courier New" pitchFamily="49" charset="0"/>
              </a:rPr>
              <a:t>  </a:t>
            </a:r>
            <a:r>
              <a:rPr lang="en-US" u="none" noProof="1">
                <a:latin typeface="Courier New" pitchFamily="49" charset="0"/>
              </a:rPr>
              <a:t>virtual void </a:t>
            </a:r>
            <a:r>
              <a:rPr lang="en-US" b="1" u="none" noProof="1">
                <a:latin typeface="Courier New" pitchFamily="49" charset="0"/>
              </a:rPr>
              <a:t>acquire</a:t>
            </a:r>
            <a:r>
              <a:rPr lang="en-US" u="none" noProof="1">
                <a:latin typeface="Courier New" pitchFamily="49" charset="0"/>
              </a:rPr>
              <a:t> () = 0;</a:t>
            </a:r>
            <a:endParaRPr lang="en-US" u="none">
              <a:latin typeface="Courier New" pitchFamily="49" charset="0"/>
            </a:endParaRPr>
          </a:p>
          <a:p>
            <a:pPr>
              <a:lnSpc>
                <a:spcPct val="80000"/>
              </a:lnSpc>
            </a:pPr>
            <a:r>
              <a:rPr lang="en-US" u="none">
                <a:latin typeface="Courier New" pitchFamily="49" charset="0"/>
              </a:rPr>
              <a:t>  virtual void </a:t>
            </a:r>
            <a:r>
              <a:rPr lang="en-US" b="1" u="none">
                <a:latin typeface="Courier New" pitchFamily="49" charset="0"/>
              </a:rPr>
              <a:t>acquire_read</a:t>
            </a:r>
            <a:r>
              <a:rPr lang="en-US" u="none">
                <a:latin typeface="Courier New" pitchFamily="49" charset="0"/>
              </a:rPr>
              <a:t> () = 0;</a:t>
            </a:r>
            <a:endParaRPr lang="en-US" u="none" noProof="1">
              <a:latin typeface="Courier New" pitchFamily="49" charset="0"/>
            </a:endParaRPr>
          </a:p>
          <a:p>
            <a:pPr>
              <a:lnSpc>
                <a:spcPct val="80000"/>
              </a:lnSpc>
            </a:pPr>
            <a:r>
              <a:rPr lang="en-US" u="none">
                <a:latin typeface="Courier New" pitchFamily="49" charset="0"/>
              </a:rPr>
              <a:t>  </a:t>
            </a:r>
            <a:r>
              <a:rPr lang="en-US" u="none" noProof="1">
                <a:latin typeface="Courier New" pitchFamily="49" charset="0"/>
              </a:rPr>
              <a:t>virtual void </a:t>
            </a:r>
            <a:r>
              <a:rPr lang="en-US" b="1" u="none" noProof="1">
                <a:latin typeface="Courier New" pitchFamily="49" charset="0"/>
              </a:rPr>
              <a:t>release</a:t>
            </a:r>
            <a:r>
              <a:rPr lang="en-US" u="none" noProof="1">
                <a:latin typeface="Courier New" pitchFamily="49" charset="0"/>
              </a:rPr>
              <a:t> () = 0;</a:t>
            </a:r>
          </a:p>
          <a:p>
            <a:pPr>
              <a:lnSpc>
                <a:spcPct val="80000"/>
              </a:lnSpc>
            </a:pPr>
            <a:r>
              <a:rPr lang="en-US" u="none">
                <a:latin typeface="Courier New" pitchFamily="49" charset="0"/>
              </a:rPr>
              <a:t>  </a:t>
            </a:r>
            <a:r>
              <a:rPr lang="en-US" u="none" noProof="1">
                <a:latin typeface="Courier New" pitchFamily="49" charset="0"/>
              </a:rPr>
              <a:t>// ... </a:t>
            </a:r>
          </a:p>
          <a:p>
            <a:pPr>
              <a:lnSpc>
                <a:spcPct val="80000"/>
              </a:lnSpc>
            </a:pPr>
            <a:r>
              <a:rPr lang="en-US" u="none" noProof="1">
                <a:latin typeface="Courier New" pitchFamily="49" charset="0"/>
              </a:rPr>
              <a:t>};</a:t>
            </a:r>
            <a:endParaRPr lang="en-US" u="none">
              <a:latin typeface="Courier New" pitchFamily="49" charset="0"/>
            </a:endParaRPr>
          </a:p>
          <a:p>
            <a:pPr>
              <a:lnSpc>
                <a:spcPct val="80000"/>
              </a:lnSpc>
            </a:pPr>
            <a:r>
              <a:rPr lang="en-US" u="none">
                <a:latin typeface="Courier New" pitchFamily="49" charset="0"/>
              </a:rPr>
              <a:t>class </a:t>
            </a:r>
            <a:r>
              <a:rPr lang="en-US" b="1" u="none">
                <a:latin typeface="Courier New" pitchFamily="49" charset="0"/>
              </a:rPr>
              <a:t>Thread_Mutex</a:t>
            </a:r>
            <a:r>
              <a:rPr lang="en-US" u="none">
                <a:latin typeface="Courier New" pitchFamily="49" charset="0"/>
              </a:rPr>
              <a:t> : public </a:t>
            </a:r>
            <a:r>
              <a:rPr lang="en-US" b="1" u="none">
                <a:latin typeface="Courier New" pitchFamily="49" charset="0"/>
              </a:rPr>
              <a:t>Lock</a:t>
            </a:r>
            <a:r>
              <a:rPr lang="en-US" u="none">
                <a:latin typeface="Courier New" pitchFamily="49" charset="0"/>
              </a:rPr>
              <a:t> {</a:t>
            </a:r>
          </a:p>
          <a:p>
            <a:pPr>
              <a:lnSpc>
                <a:spcPct val="80000"/>
              </a:lnSpc>
            </a:pPr>
            <a:r>
              <a:rPr lang="en-US" u="none">
                <a:latin typeface="Courier New" pitchFamily="49" charset="0"/>
              </a:rPr>
              <a:t>  // ...</a:t>
            </a:r>
          </a:p>
          <a:p>
            <a:pPr>
              <a:lnSpc>
                <a:spcPct val="80000"/>
              </a:lnSpc>
            </a:pPr>
            <a:r>
              <a:rPr lang="en-US" u="none">
                <a:latin typeface="Courier New" pitchFamily="49" charset="0"/>
              </a:rPr>
              <a:t>};</a:t>
            </a:r>
            <a:endParaRPr lang="en-US" u="none" noProof="1">
              <a:latin typeface="Courier New" pitchFamily="49"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85475"/>
                                        </p:tgtEl>
                                        <p:attrNameLst>
                                          <p:attrName>style.visibility</p:attrName>
                                        </p:attrNameLst>
                                      </p:cBhvr>
                                      <p:to>
                                        <p:strVal val="visible"/>
                                      </p:to>
                                    </p:set>
                                    <p:animEffect transition="in" filter="wipe(up)">
                                      <p:cBhvr>
                                        <p:cTn id="7" dur="500"/>
                                        <p:tgtEl>
                                          <p:spTgt spid="13854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5475" grpId="0" animBg="1" autoUpdateAnimBg="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Slide Number Placeholder 2"/>
          <p:cNvSpPr>
            <a:spLocks noGrp="1"/>
          </p:cNvSpPr>
          <p:nvPr>
            <p:ph type="sldNum" sz="quarter" idx="10"/>
          </p:nvPr>
        </p:nvSpPr>
        <p:spPr>
          <a:noFill/>
        </p:spPr>
        <p:txBody>
          <a:bodyPr/>
          <a:lstStyle/>
          <a:p>
            <a:fld id="{2F1E709E-C751-4728-BAEC-4F633C2FEB93}" type="slidenum">
              <a:rPr lang="en-US" smtClean="0">
                <a:latin typeface="Arial" pitchFamily="34" charset="0"/>
              </a:rPr>
              <a:pPr/>
              <a:t>179</a:t>
            </a:fld>
            <a:endParaRPr lang="en-US" smtClean="0">
              <a:latin typeface="Arial" pitchFamily="34" charset="0"/>
            </a:endParaRPr>
          </a:p>
        </p:txBody>
      </p:sp>
      <p:sp>
        <p:nvSpPr>
          <p:cNvPr id="187395" name="Rectangle 2"/>
          <p:cNvSpPr>
            <a:spLocks noGrp="1" noChangeArrowheads="1"/>
          </p:cNvSpPr>
          <p:nvPr>
            <p:ph type="title"/>
          </p:nvPr>
        </p:nvSpPr>
        <p:spPr>
          <a:xfrm>
            <a:off x="1390650" y="-41275"/>
            <a:ext cx="6330950" cy="914400"/>
          </a:xfrm>
        </p:spPr>
        <p:txBody>
          <a:bodyPr/>
          <a:lstStyle/>
          <a:p>
            <a:pPr>
              <a:lnSpc>
                <a:spcPct val="80000"/>
              </a:lnSpc>
            </a:pPr>
            <a:r>
              <a:rPr lang="en-US" sz="3200" smtClean="0"/>
              <a:t>Applying Parameterized Strategized Locking in JAWS</a:t>
            </a:r>
          </a:p>
        </p:txBody>
      </p:sp>
      <p:sp>
        <p:nvSpPr>
          <p:cNvPr id="187396" name="Rectangle 3"/>
          <p:cNvSpPr>
            <a:spLocks noChangeArrowheads="1"/>
          </p:cNvSpPr>
          <p:nvPr/>
        </p:nvSpPr>
        <p:spPr bwMode="auto">
          <a:xfrm>
            <a:off x="98425" y="2990850"/>
            <a:ext cx="6950075" cy="3829050"/>
          </a:xfrm>
          <a:prstGeom prst="rect">
            <a:avLst/>
          </a:prstGeom>
          <a:solidFill>
            <a:schemeClr val="bg1"/>
          </a:solidFill>
          <a:ln w="12700">
            <a:solidFill>
              <a:schemeClr val="tx1"/>
            </a:solidFill>
            <a:miter lim="800000"/>
            <a:headEnd/>
            <a:tailEnd/>
          </a:ln>
        </p:spPr>
        <p:txBody>
          <a:bodyPr>
            <a:spAutoFit/>
          </a:bodyPr>
          <a:lstStyle/>
          <a:p>
            <a:pPr>
              <a:lnSpc>
                <a:spcPct val="80000"/>
              </a:lnSpc>
            </a:pPr>
            <a:r>
              <a:rPr lang="en-US" u="none">
                <a:latin typeface="Courier New" pitchFamily="49" charset="0"/>
              </a:rPr>
              <a:t>template &lt;class </a:t>
            </a:r>
            <a:r>
              <a:rPr lang="en-US" b="1" u="none">
                <a:latin typeface="Courier New" pitchFamily="49" charset="0"/>
              </a:rPr>
              <a:t>LOCK</a:t>
            </a:r>
            <a:r>
              <a:rPr lang="en-US" u="none">
                <a:latin typeface="Courier New" pitchFamily="49" charset="0"/>
              </a:rPr>
              <a:t>&gt; </a:t>
            </a:r>
          </a:p>
          <a:p>
            <a:pPr>
              <a:lnSpc>
                <a:spcPct val="80000"/>
              </a:lnSpc>
            </a:pPr>
            <a:r>
              <a:rPr lang="en-US" u="none" noProof="1">
                <a:latin typeface="Courier New" pitchFamily="49" charset="0"/>
              </a:rPr>
              <a:t>class </a:t>
            </a:r>
            <a:r>
              <a:rPr lang="en-US" b="1" u="none" noProof="1">
                <a:latin typeface="Courier New" pitchFamily="49" charset="0"/>
              </a:rPr>
              <a:t>File_Cache</a:t>
            </a:r>
            <a:r>
              <a:rPr lang="en-US" u="none" noProof="1">
                <a:latin typeface="Courier New" pitchFamily="49" charset="0"/>
              </a:rPr>
              <a:t> {</a:t>
            </a:r>
          </a:p>
          <a:p>
            <a:pPr>
              <a:lnSpc>
                <a:spcPct val="80000"/>
              </a:lnSpc>
            </a:pPr>
            <a:r>
              <a:rPr lang="en-US" u="none" noProof="1">
                <a:latin typeface="Courier New" pitchFamily="49" charset="0"/>
              </a:rPr>
              <a:t>public:   </a:t>
            </a:r>
          </a:p>
          <a:p>
            <a:pPr>
              <a:lnSpc>
                <a:spcPct val="80000"/>
              </a:lnSpc>
            </a:pPr>
            <a:r>
              <a:rPr lang="en-US" u="none">
                <a:latin typeface="Courier New" pitchFamily="49" charset="0"/>
              </a:rPr>
              <a:t>  </a:t>
            </a:r>
            <a:r>
              <a:rPr lang="en-US" u="none" noProof="1">
                <a:latin typeface="Courier New" pitchFamily="49" charset="0"/>
              </a:rPr>
              <a:t>// A method.   </a:t>
            </a:r>
          </a:p>
          <a:p>
            <a:pPr>
              <a:lnSpc>
                <a:spcPct val="80000"/>
              </a:lnSpc>
            </a:pPr>
            <a:r>
              <a:rPr lang="en-US" u="none">
                <a:latin typeface="Courier New" pitchFamily="49" charset="0"/>
              </a:rPr>
              <a:t>  </a:t>
            </a:r>
            <a:r>
              <a:rPr lang="en-US" u="none" noProof="1">
                <a:latin typeface="Courier New" pitchFamily="49" charset="0"/>
              </a:rPr>
              <a:t>const void *</a:t>
            </a:r>
            <a:r>
              <a:rPr lang="en-US" b="1" u="none" noProof="1">
                <a:latin typeface="Courier New" pitchFamily="49" charset="0"/>
              </a:rPr>
              <a:t>lookup</a:t>
            </a:r>
            <a:r>
              <a:rPr lang="en-US" u="none" noProof="1">
                <a:latin typeface="Courier New" pitchFamily="49" charset="0"/>
              </a:rPr>
              <a:t> </a:t>
            </a:r>
            <a:endParaRPr lang="en-US" u="none">
              <a:latin typeface="Courier New" pitchFamily="49" charset="0"/>
            </a:endParaRPr>
          </a:p>
          <a:p>
            <a:pPr>
              <a:lnSpc>
                <a:spcPct val="80000"/>
              </a:lnSpc>
            </a:pPr>
            <a:r>
              <a:rPr lang="en-US" u="none">
                <a:latin typeface="Courier New" pitchFamily="49" charset="0"/>
              </a:rPr>
              <a:t>    </a:t>
            </a:r>
            <a:r>
              <a:rPr lang="en-US" u="none" noProof="1">
                <a:latin typeface="Courier New" pitchFamily="49" charset="0"/>
              </a:rPr>
              <a:t>(const string &amp;path) const {   </a:t>
            </a:r>
          </a:p>
          <a:p>
            <a:pPr>
              <a:lnSpc>
                <a:spcPct val="80000"/>
              </a:lnSpc>
            </a:pPr>
            <a:r>
              <a:rPr lang="en-US" u="none">
                <a:latin typeface="Courier New" pitchFamily="49" charset="0"/>
              </a:rPr>
              <a:t>    </a:t>
            </a:r>
            <a:r>
              <a:rPr lang="en-US" u="none" noProof="1">
                <a:latin typeface="Courier New" pitchFamily="49" charset="0"/>
              </a:rPr>
              <a:t>lock_</a:t>
            </a:r>
            <a:r>
              <a:rPr lang="en-US" u="none">
                <a:latin typeface="Courier New" pitchFamily="49" charset="0"/>
              </a:rPr>
              <a:t>.</a:t>
            </a:r>
            <a:r>
              <a:rPr lang="en-US" b="1" u="none">
                <a:latin typeface="Courier New" pitchFamily="49" charset="0"/>
              </a:rPr>
              <a:t>acquire_read</a:t>
            </a:r>
            <a:r>
              <a:rPr lang="en-US" u="none">
                <a:latin typeface="Courier New" pitchFamily="49" charset="0"/>
              </a:rPr>
              <a:t> ()</a:t>
            </a:r>
            <a:r>
              <a:rPr lang="en-US" u="none" noProof="1">
                <a:latin typeface="Courier New" pitchFamily="49" charset="0"/>
              </a:rPr>
              <a:t>;     </a:t>
            </a:r>
          </a:p>
          <a:p>
            <a:pPr>
              <a:lnSpc>
                <a:spcPct val="80000"/>
              </a:lnSpc>
            </a:pPr>
            <a:r>
              <a:rPr lang="en-US" u="none">
                <a:latin typeface="Courier New" pitchFamily="49" charset="0"/>
              </a:rPr>
              <a:t>    </a:t>
            </a:r>
            <a:r>
              <a:rPr lang="en-US" u="none" noProof="1">
                <a:latin typeface="Courier New" pitchFamily="49" charset="0"/>
              </a:rPr>
              <a:t>// Implement the &lt;lookup&gt; method.</a:t>
            </a:r>
            <a:endParaRPr lang="en-US" u="none">
              <a:latin typeface="Courier New" pitchFamily="49" charset="0"/>
            </a:endParaRPr>
          </a:p>
          <a:p>
            <a:pPr>
              <a:lnSpc>
                <a:spcPct val="80000"/>
              </a:lnSpc>
            </a:pPr>
            <a:r>
              <a:rPr lang="en-US" u="none">
                <a:latin typeface="Courier New" pitchFamily="49" charset="0"/>
              </a:rPr>
              <a:t>    lock_.</a:t>
            </a:r>
            <a:r>
              <a:rPr lang="en-US" b="1" u="none">
                <a:latin typeface="Courier New" pitchFamily="49" charset="0"/>
              </a:rPr>
              <a:t>release</a:t>
            </a:r>
            <a:r>
              <a:rPr lang="en-US" u="none">
                <a:latin typeface="Courier New" pitchFamily="49" charset="0"/>
              </a:rPr>
              <a:t> ();</a:t>
            </a:r>
            <a:r>
              <a:rPr lang="en-US" u="none" noProof="1">
                <a:latin typeface="Courier New" pitchFamily="49" charset="0"/>
              </a:rPr>
              <a:t>  </a:t>
            </a:r>
          </a:p>
          <a:p>
            <a:pPr>
              <a:lnSpc>
                <a:spcPct val="80000"/>
              </a:lnSpc>
            </a:pPr>
            <a:r>
              <a:rPr lang="en-US" u="none">
                <a:latin typeface="Courier New" pitchFamily="49" charset="0"/>
              </a:rPr>
              <a:t>  </a:t>
            </a:r>
            <a:r>
              <a:rPr lang="en-US" u="none" noProof="1">
                <a:latin typeface="Courier New" pitchFamily="49" charset="0"/>
              </a:rPr>
              <a:t>} </a:t>
            </a:r>
          </a:p>
          <a:p>
            <a:pPr>
              <a:lnSpc>
                <a:spcPct val="80000"/>
              </a:lnSpc>
            </a:pPr>
            <a:endParaRPr lang="en-US" u="none" noProof="1">
              <a:latin typeface="Courier New" pitchFamily="49" charset="0"/>
            </a:endParaRPr>
          </a:p>
          <a:p>
            <a:pPr>
              <a:lnSpc>
                <a:spcPct val="80000"/>
              </a:lnSpc>
            </a:pPr>
            <a:r>
              <a:rPr lang="en-US" u="none">
                <a:latin typeface="Courier New" pitchFamily="49" charset="0"/>
              </a:rPr>
              <a:t>  </a:t>
            </a:r>
            <a:r>
              <a:rPr lang="en-US" u="none" noProof="1">
                <a:latin typeface="Courier New" pitchFamily="49" charset="0"/>
              </a:rPr>
              <a:t>// ...</a:t>
            </a:r>
          </a:p>
          <a:p>
            <a:pPr>
              <a:lnSpc>
                <a:spcPct val="80000"/>
              </a:lnSpc>
            </a:pPr>
            <a:r>
              <a:rPr lang="en-US" u="none" noProof="1">
                <a:latin typeface="Courier New" pitchFamily="49" charset="0"/>
              </a:rPr>
              <a:t>private:   </a:t>
            </a:r>
          </a:p>
          <a:p>
            <a:pPr>
              <a:lnSpc>
                <a:spcPct val="80000"/>
              </a:lnSpc>
            </a:pPr>
            <a:r>
              <a:rPr lang="en-US" u="none">
                <a:latin typeface="Courier New" pitchFamily="49" charset="0"/>
              </a:rPr>
              <a:t>  </a:t>
            </a:r>
            <a:r>
              <a:rPr lang="en-US" u="none" noProof="1">
                <a:latin typeface="Courier New" pitchFamily="49" charset="0"/>
              </a:rPr>
              <a:t>// The polymorphic strategized locking object.  </a:t>
            </a:r>
          </a:p>
          <a:p>
            <a:pPr>
              <a:lnSpc>
                <a:spcPct val="80000"/>
              </a:lnSpc>
            </a:pPr>
            <a:r>
              <a:rPr lang="en-US" u="none">
                <a:latin typeface="Courier New" pitchFamily="49" charset="0"/>
              </a:rPr>
              <a:t>  </a:t>
            </a:r>
            <a:r>
              <a:rPr lang="en-US" u="none" noProof="1">
                <a:latin typeface="Courier New" pitchFamily="49" charset="0"/>
              </a:rPr>
              <a:t>mutable </a:t>
            </a:r>
            <a:r>
              <a:rPr lang="en-US" b="1" u="none">
                <a:latin typeface="Courier New" pitchFamily="49" charset="0"/>
              </a:rPr>
              <a:t>LOCK</a:t>
            </a:r>
            <a:r>
              <a:rPr lang="en-US" u="none" noProof="1">
                <a:latin typeface="Courier New" pitchFamily="49" charset="0"/>
              </a:rPr>
              <a:t> lock_;</a:t>
            </a:r>
          </a:p>
          <a:p>
            <a:pPr>
              <a:lnSpc>
                <a:spcPct val="80000"/>
              </a:lnSpc>
            </a:pPr>
            <a:r>
              <a:rPr lang="en-US" u="none">
                <a:latin typeface="Courier New" pitchFamily="49" charset="0"/>
              </a:rPr>
              <a:t>  </a:t>
            </a:r>
            <a:r>
              <a:rPr lang="en-US" u="none" noProof="1">
                <a:latin typeface="Courier New" pitchFamily="49" charset="0"/>
              </a:rPr>
              <a:t>// Other data members &amp; methods go here...</a:t>
            </a:r>
          </a:p>
          <a:p>
            <a:pPr>
              <a:lnSpc>
                <a:spcPct val="80000"/>
              </a:lnSpc>
            </a:pPr>
            <a:r>
              <a:rPr lang="en-US" u="none" noProof="1">
                <a:latin typeface="Courier New" pitchFamily="49" charset="0"/>
              </a:rPr>
              <a:t>};</a:t>
            </a:r>
          </a:p>
        </p:txBody>
      </p:sp>
      <p:sp>
        <p:nvSpPr>
          <p:cNvPr id="187397" name="Text Box 4"/>
          <p:cNvSpPr txBox="1">
            <a:spLocks noChangeArrowheads="1"/>
          </p:cNvSpPr>
          <p:nvPr/>
        </p:nvSpPr>
        <p:spPr bwMode="auto">
          <a:xfrm>
            <a:off x="944563" y="1238250"/>
            <a:ext cx="2297112" cy="1200150"/>
          </a:xfrm>
          <a:prstGeom prst="rect">
            <a:avLst/>
          </a:prstGeom>
          <a:solidFill>
            <a:schemeClr val="folHlink"/>
          </a:solidFill>
          <a:ln w="12700">
            <a:solidFill>
              <a:schemeClr val="tx1"/>
            </a:solidFill>
            <a:miter lim="800000"/>
            <a:headEnd/>
            <a:tailEnd/>
          </a:ln>
        </p:spPr>
        <p:txBody>
          <a:bodyPr>
            <a:spAutoFit/>
          </a:bodyPr>
          <a:lstStyle/>
          <a:p>
            <a:pPr algn="ctr"/>
            <a:r>
              <a:rPr lang="en-US" sz="2400" b="1" i="1" u="none"/>
              <a:t>Parameterized  Strategized Locking</a:t>
            </a:r>
          </a:p>
        </p:txBody>
      </p:sp>
      <p:sp>
        <p:nvSpPr>
          <p:cNvPr id="1386501" name="Rectangle 5"/>
          <p:cNvSpPr>
            <a:spLocks noChangeArrowheads="1"/>
          </p:cNvSpPr>
          <p:nvPr/>
        </p:nvSpPr>
        <p:spPr bwMode="auto">
          <a:xfrm>
            <a:off x="3465513" y="876300"/>
            <a:ext cx="5345112" cy="2486025"/>
          </a:xfrm>
          <a:prstGeom prst="rect">
            <a:avLst/>
          </a:prstGeom>
          <a:solidFill>
            <a:schemeClr val="bg1"/>
          </a:solidFill>
          <a:ln w="12700">
            <a:solidFill>
              <a:schemeClr val="tx1"/>
            </a:solidFill>
            <a:miter lim="800000"/>
            <a:headEnd/>
            <a:tailEnd/>
          </a:ln>
        </p:spPr>
        <p:txBody>
          <a:bodyPr>
            <a:spAutoFit/>
          </a:bodyPr>
          <a:lstStyle/>
          <a:p>
            <a:pPr marL="111125" indent="-111125">
              <a:lnSpc>
                <a:spcPct val="80000"/>
              </a:lnSpc>
              <a:spcAft>
                <a:spcPts val="500"/>
              </a:spcAft>
              <a:buFontTx/>
              <a:buChar char="•"/>
            </a:pPr>
            <a:r>
              <a:rPr lang="en-US" u="none"/>
              <a:t>Single-threaded file cache.</a:t>
            </a:r>
          </a:p>
          <a:p>
            <a:pPr marL="1371600" lvl="1" indent="-1138238">
              <a:lnSpc>
                <a:spcPct val="80000"/>
              </a:lnSpc>
            </a:pPr>
            <a:r>
              <a:rPr lang="en-US" u="none" noProof="1">
                <a:latin typeface="Courier New" pitchFamily="49" charset="0"/>
              </a:rPr>
              <a:t>typedef</a:t>
            </a:r>
            <a:r>
              <a:rPr lang="en-US" b="1" u="none" noProof="1">
                <a:latin typeface="Courier New" pitchFamily="49" charset="0"/>
              </a:rPr>
              <a:t> File_Cache&lt;</a:t>
            </a:r>
            <a:r>
              <a:rPr lang="en-US" b="1" u="none">
                <a:latin typeface="Courier New" pitchFamily="49" charset="0"/>
              </a:rPr>
              <a:t>ACE_</a:t>
            </a:r>
            <a:r>
              <a:rPr lang="en-US" b="1" u="none" noProof="1">
                <a:latin typeface="Courier New" pitchFamily="49" charset="0"/>
              </a:rPr>
              <a:t>Null_Mutex&gt; </a:t>
            </a:r>
            <a:r>
              <a:rPr lang="en-US" u="none" noProof="1">
                <a:latin typeface="Courier New" pitchFamily="49" charset="0"/>
              </a:rPr>
              <a:t>Content_Cache;</a:t>
            </a:r>
          </a:p>
          <a:p>
            <a:pPr marL="111125" indent="-111125">
              <a:lnSpc>
                <a:spcPct val="80000"/>
              </a:lnSpc>
              <a:spcAft>
                <a:spcPts val="500"/>
              </a:spcAft>
              <a:buFontTx/>
              <a:buChar char="•"/>
            </a:pPr>
            <a:r>
              <a:rPr lang="en-US" u="none" noProof="1"/>
              <a:t>Multi-threaded file cache using a thread mutex.</a:t>
            </a:r>
          </a:p>
          <a:p>
            <a:pPr marL="1371600" lvl="1" indent="-1138238">
              <a:lnSpc>
                <a:spcPct val="80000"/>
              </a:lnSpc>
            </a:pPr>
            <a:r>
              <a:rPr lang="en-US" u="none" noProof="1">
                <a:latin typeface="Courier New" pitchFamily="49" charset="0"/>
              </a:rPr>
              <a:t>typedef</a:t>
            </a:r>
            <a:r>
              <a:rPr lang="en-US" b="1" u="none" noProof="1">
                <a:latin typeface="Courier New" pitchFamily="49" charset="0"/>
              </a:rPr>
              <a:t> File_Cache&lt;</a:t>
            </a:r>
            <a:r>
              <a:rPr lang="en-US" b="1" u="none">
                <a:latin typeface="Courier New" pitchFamily="49" charset="0"/>
              </a:rPr>
              <a:t>ACE_</a:t>
            </a:r>
            <a:r>
              <a:rPr lang="en-US" b="1" u="none" noProof="1">
                <a:latin typeface="Courier New" pitchFamily="49" charset="0"/>
              </a:rPr>
              <a:t>Thread_Mutex&gt; </a:t>
            </a:r>
            <a:r>
              <a:rPr lang="en-US" u="none" noProof="1">
                <a:latin typeface="Courier New" pitchFamily="49" charset="0"/>
              </a:rPr>
              <a:t>Content_Cache;</a:t>
            </a:r>
          </a:p>
          <a:p>
            <a:pPr marL="111125" indent="-111125">
              <a:lnSpc>
                <a:spcPct val="80000"/>
              </a:lnSpc>
              <a:spcAft>
                <a:spcPts val="500"/>
              </a:spcAft>
              <a:buFontTx/>
              <a:buChar char="•"/>
            </a:pPr>
            <a:r>
              <a:rPr lang="en-US" u="none" noProof="1"/>
              <a:t>Multi-threaded file cache using a readers/writer lock.</a:t>
            </a:r>
          </a:p>
          <a:p>
            <a:pPr marL="1371600" lvl="1" indent="-1138238">
              <a:lnSpc>
                <a:spcPct val="80000"/>
              </a:lnSpc>
            </a:pPr>
            <a:r>
              <a:rPr lang="en-US" u="none" noProof="1">
                <a:latin typeface="Courier New" pitchFamily="49" charset="0"/>
              </a:rPr>
              <a:t>typedef</a:t>
            </a:r>
            <a:r>
              <a:rPr lang="en-US" b="1" u="none" noProof="1">
                <a:latin typeface="Courier New" pitchFamily="49" charset="0"/>
              </a:rPr>
              <a:t> File_Cache&lt;</a:t>
            </a:r>
            <a:r>
              <a:rPr lang="en-US" b="1" u="none">
                <a:latin typeface="Courier New" pitchFamily="49" charset="0"/>
              </a:rPr>
              <a:t>ACE_</a:t>
            </a:r>
            <a:r>
              <a:rPr lang="en-US" b="1" u="none" noProof="1">
                <a:latin typeface="Courier New" pitchFamily="49" charset="0"/>
              </a:rPr>
              <a:t>RW</a:t>
            </a:r>
            <a:r>
              <a:rPr lang="en-US" b="1" u="none">
                <a:latin typeface="Courier New" pitchFamily="49" charset="0"/>
              </a:rPr>
              <a:t>_Mutex</a:t>
            </a:r>
            <a:r>
              <a:rPr lang="en-US" b="1" u="none" noProof="1">
                <a:latin typeface="Courier New" pitchFamily="49" charset="0"/>
              </a:rPr>
              <a:t>&gt; </a:t>
            </a:r>
            <a:r>
              <a:rPr lang="en-US" u="none" noProof="1">
                <a:latin typeface="Courier New" pitchFamily="49" charset="0"/>
              </a:rPr>
              <a:t>Content_Cache;</a:t>
            </a:r>
          </a:p>
        </p:txBody>
      </p:sp>
      <p:sp>
        <p:nvSpPr>
          <p:cNvPr id="1386502" name="Text Box 6"/>
          <p:cNvSpPr txBox="1">
            <a:spLocks noChangeArrowheads="1"/>
          </p:cNvSpPr>
          <p:nvPr/>
        </p:nvSpPr>
        <p:spPr bwMode="auto">
          <a:xfrm>
            <a:off x="5746750" y="3702050"/>
            <a:ext cx="3230563" cy="1930400"/>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algn="ctr">
              <a:defRPr/>
            </a:pPr>
            <a:r>
              <a:rPr lang="en-US" sz="2400" u="none">
                <a:latin typeface="Arial" charset="0"/>
              </a:rPr>
              <a:t>Note that the various locks need not inherit from a common base class or use virtual methods!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86501"/>
                                        </p:tgtEl>
                                        <p:attrNameLst>
                                          <p:attrName>style.visibility</p:attrName>
                                        </p:attrNameLst>
                                      </p:cBhvr>
                                      <p:to>
                                        <p:strVal val="visible"/>
                                      </p:to>
                                    </p:set>
                                    <p:animEffect transition="in" filter="wipe(up)">
                                      <p:cBhvr>
                                        <p:cTn id="7" dur="500"/>
                                        <p:tgtEl>
                                          <p:spTgt spid="138650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386502"/>
                                        </p:tgtEl>
                                        <p:attrNameLst>
                                          <p:attrName>style.visibility</p:attrName>
                                        </p:attrNameLst>
                                      </p:cBhvr>
                                      <p:to>
                                        <p:strVal val="visible"/>
                                      </p:to>
                                    </p:set>
                                    <p:animEffect transition="in" filter="wipe(up)">
                                      <p:cBhvr>
                                        <p:cTn id="12" dur="500"/>
                                        <p:tgtEl>
                                          <p:spTgt spid="13865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6501" grpId="0" animBg="1" autoUpdateAnimBg="0"/>
      <p:bldP spid="1386502" grpId="0" animBg="1"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a:xfrm>
            <a:off x="165100" y="31750"/>
            <a:ext cx="8712200" cy="695325"/>
          </a:xfrm>
        </p:spPr>
        <p:txBody>
          <a:bodyPr/>
          <a:lstStyle/>
          <a:p>
            <a:pPr algn="l">
              <a:lnSpc>
                <a:spcPct val="80000"/>
              </a:lnSpc>
            </a:pPr>
            <a:r>
              <a:rPr lang="en-US" sz="2000" i="1" smtClean="0"/>
              <a:t>Example:</a:t>
            </a:r>
            <a:r>
              <a:rPr lang="en-US" smtClean="0"/>
              <a:t> </a:t>
            </a:r>
            <a:br>
              <a:rPr lang="en-US" smtClean="0"/>
            </a:br>
            <a:r>
              <a:rPr lang="en-US" smtClean="0"/>
              <a:t>Applying COTS to Large-scale Routers</a:t>
            </a:r>
          </a:p>
        </p:txBody>
      </p:sp>
      <p:grpSp>
        <p:nvGrpSpPr>
          <p:cNvPr id="26627" name="Group 3"/>
          <p:cNvGrpSpPr>
            <a:grpSpLocks noChangeAspect="1"/>
          </p:cNvGrpSpPr>
          <p:nvPr/>
        </p:nvGrpSpPr>
        <p:grpSpPr bwMode="auto">
          <a:xfrm>
            <a:off x="46038" y="1085850"/>
            <a:ext cx="6080125" cy="3216275"/>
            <a:chOff x="47" y="768"/>
            <a:chExt cx="3628" cy="2022"/>
          </a:xfrm>
        </p:grpSpPr>
        <p:grpSp>
          <p:nvGrpSpPr>
            <p:cNvPr id="26634" name="Group 4"/>
            <p:cNvGrpSpPr>
              <a:grpSpLocks noChangeAspect="1"/>
            </p:cNvGrpSpPr>
            <p:nvPr/>
          </p:nvGrpSpPr>
          <p:grpSpPr bwMode="auto">
            <a:xfrm>
              <a:off x="3026" y="1500"/>
              <a:ext cx="276" cy="548"/>
              <a:chOff x="329" y="816"/>
              <a:chExt cx="487" cy="857"/>
            </a:xfrm>
          </p:grpSpPr>
          <p:grpSp>
            <p:nvGrpSpPr>
              <p:cNvPr id="26957" name="Group 5"/>
              <p:cNvGrpSpPr>
                <a:grpSpLocks noChangeAspect="1"/>
              </p:cNvGrpSpPr>
              <p:nvPr/>
            </p:nvGrpSpPr>
            <p:grpSpPr bwMode="auto">
              <a:xfrm>
                <a:off x="336" y="816"/>
                <a:ext cx="480" cy="192"/>
                <a:chOff x="384" y="960"/>
                <a:chExt cx="336" cy="192"/>
              </a:xfrm>
            </p:grpSpPr>
            <p:sp>
              <p:nvSpPr>
                <p:cNvPr id="26970" name="Rectangle 6"/>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971" name="Group 7"/>
                <p:cNvGrpSpPr>
                  <a:grpSpLocks noChangeAspect="1"/>
                </p:cNvGrpSpPr>
                <p:nvPr/>
              </p:nvGrpSpPr>
              <p:grpSpPr bwMode="auto">
                <a:xfrm>
                  <a:off x="384" y="1008"/>
                  <a:ext cx="336" cy="96"/>
                  <a:chOff x="384" y="1008"/>
                  <a:chExt cx="336" cy="96"/>
                </a:xfrm>
              </p:grpSpPr>
              <p:sp>
                <p:nvSpPr>
                  <p:cNvPr id="26972" name="Line 8"/>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73" name="Line 9"/>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74" name="Line 10"/>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grpSp>
            <p:nvGrpSpPr>
              <p:cNvPr id="26958" name="Group 11"/>
              <p:cNvGrpSpPr>
                <a:grpSpLocks noChangeAspect="1"/>
              </p:cNvGrpSpPr>
              <p:nvPr/>
            </p:nvGrpSpPr>
            <p:grpSpPr bwMode="auto">
              <a:xfrm>
                <a:off x="329" y="1145"/>
                <a:ext cx="480" cy="192"/>
                <a:chOff x="384" y="960"/>
                <a:chExt cx="336" cy="192"/>
              </a:xfrm>
            </p:grpSpPr>
            <p:sp>
              <p:nvSpPr>
                <p:cNvPr id="26965" name="Rectangle 12"/>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966" name="Group 13"/>
                <p:cNvGrpSpPr>
                  <a:grpSpLocks noChangeAspect="1"/>
                </p:cNvGrpSpPr>
                <p:nvPr/>
              </p:nvGrpSpPr>
              <p:grpSpPr bwMode="auto">
                <a:xfrm>
                  <a:off x="384" y="1008"/>
                  <a:ext cx="336" cy="96"/>
                  <a:chOff x="384" y="1008"/>
                  <a:chExt cx="336" cy="96"/>
                </a:xfrm>
              </p:grpSpPr>
              <p:sp>
                <p:nvSpPr>
                  <p:cNvPr id="26967" name="Line 14"/>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68" name="Line 15"/>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69" name="Line 16"/>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grpSp>
            <p:nvGrpSpPr>
              <p:cNvPr id="26959" name="Group 17"/>
              <p:cNvGrpSpPr>
                <a:grpSpLocks noChangeAspect="1"/>
              </p:cNvGrpSpPr>
              <p:nvPr/>
            </p:nvGrpSpPr>
            <p:grpSpPr bwMode="auto">
              <a:xfrm>
                <a:off x="329" y="1481"/>
                <a:ext cx="480" cy="192"/>
                <a:chOff x="384" y="960"/>
                <a:chExt cx="336" cy="192"/>
              </a:xfrm>
            </p:grpSpPr>
            <p:sp>
              <p:nvSpPr>
                <p:cNvPr id="26960" name="Rectangle 18"/>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961" name="Group 19"/>
                <p:cNvGrpSpPr>
                  <a:grpSpLocks noChangeAspect="1"/>
                </p:cNvGrpSpPr>
                <p:nvPr/>
              </p:nvGrpSpPr>
              <p:grpSpPr bwMode="auto">
                <a:xfrm>
                  <a:off x="384" y="1008"/>
                  <a:ext cx="336" cy="96"/>
                  <a:chOff x="384" y="1008"/>
                  <a:chExt cx="336" cy="96"/>
                </a:xfrm>
              </p:grpSpPr>
              <p:sp>
                <p:nvSpPr>
                  <p:cNvPr id="26962" name="Line 20"/>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63" name="Line 21"/>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64" name="Line 22"/>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grpSp>
        <p:grpSp>
          <p:nvGrpSpPr>
            <p:cNvPr id="26635" name="Group 23"/>
            <p:cNvGrpSpPr>
              <a:grpSpLocks noChangeAspect="1"/>
            </p:cNvGrpSpPr>
            <p:nvPr/>
          </p:nvGrpSpPr>
          <p:grpSpPr bwMode="auto">
            <a:xfrm>
              <a:off x="3368" y="1505"/>
              <a:ext cx="307" cy="122"/>
              <a:chOff x="384" y="960"/>
              <a:chExt cx="336" cy="192"/>
            </a:xfrm>
          </p:grpSpPr>
          <p:sp>
            <p:nvSpPr>
              <p:cNvPr id="26952" name="Rectangle 24"/>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953" name="Group 25"/>
              <p:cNvGrpSpPr>
                <a:grpSpLocks noChangeAspect="1"/>
              </p:cNvGrpSpPr>
              <p:nvPr/>
            </p:nvGrpSpPr>
            <p:grpSpPr bwMode="auto">
              <a:xfrm>
                <a:off x="384" y="1008"/>
                <a:ext cx="336" cy="96"/>
                <a:chOff x="384" y="1008"/>
                <a:chExt cx="336" cy="96"/>
              </a:xfrm>
            </p:grpSpPr>
            <p:sp>
              <p:nvSpPr>
                <p:cNvPr id="26954" name="Line 26"/>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55" name="Line 27"/>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56" name="Line 28"/>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sp>
          <p:nvSpPr>
            <p:cNvPr id="26636" name="Rectangle 29"/>
            <p:cNvSpPr>
              <a:spLocks noChangeAspect="1" noChangeArrowheads="1"/>
            </p:cNvSpPr>
            <p:nvPr/>
          </p:nvSpPr>
          <p:spPr bwMode="auto">
            <a:xfrm>
              <a:off x="3245" y="1474"/>
              <a:ext cx="246" cy="180"/>
            </a:xfrm>
            <a:prstGeom prst="rect">
              <a:avLst/>
            </a:prstGeom>
            <a:solidFill>
              <a:srgbClr val="46FFFF"/>
            </a:solidFill>
            <a:ln w="12700">
              <a:solidFill>
                <a:schemeClr val="tx1"/>
              </a:solidFill>
              <a:miter lim="800000"/>
              <a:headEnd/>
              <a:tailEnd/>
            </a:ln>
          </p:spPr>
          <p:txBody>
            <a:bodyPr wrap="none" lIns="92075" tIns="46038" rIns="92075" bIns="46038" anchor="ctr"/>
            <a:lstStyle/>
            <a:p>
              <a:pPr algn="ctr"/>
              <a:r>
                <a:rPr lang="en-US" sz="1400" u="none"/>
                <a:t>IOM</a:t>
              </a:r>
            </a:p>
          </p:txBody>
        </p:sp>
        <p:grpSp>
          <p:nvGrpSpPr>
            <p:cNvPr id="26637" name="Group 30"/>
            <p:cNvGrpSpPr>
              <a:grpSpLocks noChangeAspect="1"/>
            </p:cNvGrpSpPr>
            <p:nvPr/>
          </p:nvGrpSpPr>
          <p:grpSpPr bwMode="auto">
            <a:xfrm>
              <a:off x="3364" y="1715"/>
              <a:ext cx="307" cy="123"/>
              <a:chOff x="384" y="960"/>
              <a:chExt cx="336" cy="192"/>
            </a:xfrm>
          </p:grpSpPr>
          <p:sp>
            <p:nvSpPr>
              <p:cNvPr id="26947" name="Rectangle 31"/>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948" name="Group 32"/>
              <p:cNvGrpSpPr>
                <a:grpSpLocks noChangeAspect="1"/>
              </p:cNvGrpSpPr>
              <p:nvPr/>
            </p:nvGrpSpPr>
            <p:grpSpPr bwMode="auto">
              <a:xfrm>
                <a:off x="384" y="1008"/>
                <a:ext cx="336" cy="96"/>
                <a:chOff x="384" y="1008"/>
                <a:chExt cx="336" cy="96"/>
              </a:xfrm>
            </p:grpSpPr>
            <p:sp>
              <p:nvSpPr>
                <p:cNvPr id="26949" name="Line 33"/>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50" name="Line 34"/>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51" name="Line 35"/>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sp>
          <p:nvSpPr>
            <p:cNvPr id="26638" name="Rectangle 36"/>
            <p:cNvSpPr>
              <a:spLocks noChangeAspect="1" noChangeArrowheads="1"/>
            </p:cNvSpPr>
            <p:nvPr/>
          </p:nvSpPr>
          <p:spPr bwMode="auto">
            <a:xfrm>
              <a:off x="3241" y="1684"/>
              <a:ext cx="245" cy="180"/>
            </a:xfrm>
            <a:prstGeom prst="rect">
              <a:avLst/>
            </a:prstGeom>
            <a:solidFill>
              <a:srgbClr val="46FFFF"/>
            </a:solidFill>
            <a:ln w="12700">
              <a:solidFill>
                <a:schemeClr val="tx1"/>
              </a:solidFill>
              <a:miter lim="800000"/>
              <a:headEnd/>
              <a:tailEnd/>
            </a:ln>
          </p:spPr>
          <p:txBody>
            <a:bodyPr wrap="none" lIns="92075" tIns="46038" rIns="92075" bIns="46038" anchor="ctr"/>
            <a:lstStyle/>
            <a:p>
              <a:pPr algn="ctr"/>
              <a:r>
                <a:rPr lang="en-US" sz="1400" u="none"/>
                <a:t>IOM</a:t>
              </a:r>
            </a:p>
          </p:txBody>
        </p:sp>
        <p:grpSp>
          <p:nvGrpSpPr>
            <p:cNvPr id="26639" name="Group 37"/>
            <p:cNvGrpSpPr>
              <a:grpSpLocks noChangeAspect="1"/>
            </p:cNvGrpSpPr>
            <p:nvPr/>
          </p:nvGrpSpPr>
          <p:grpSpPr bwMode="auto">
            <a:xfrm>
              <a:off x="3364" y="1930"/>
              <a:ext cx="307" cy="123"/>
              <a:chOff x="384" y="960"/>
              <a:chExt cx="336" cy="192"/>
            </a:xfrm>
          </p:grpSpPr>
          <p:sp>
            <p:nvSpPr>
              <p:cNvPr id="26942" name="Rectangle 38"/>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943" name="Group 39"/>
              <p:cNvGrpSpPr>
                <a:grpSpLocks noChangeAspect="1"/>
              </p:cNvGrpSpPr>
              <p:nvPr/>
            </p:nvGrpSpPr>
            <p:grpSpPr bwMode="auto">
              <a:xfrm>
                <a:off x="384" y="1008"/>
                <a:ext cx="336" cy="96"/>
                <a:chOff x="384" y="1008"/>
                <a:chExt cx="336" cy="96"/>
              </a:xfrm>
            </p:grpSpPr>
            <p:sp>
              <p:nvSpPr>
                <p:cNvPr id="26944" name="Line 40"/>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45" name="Line 41"/>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46" name="Line 42"/>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sp>
          <p:nvSpPr>
            <p:cNvPr id="26640" name="Rectangle 43"/>
            <p:cNvSpPr>
              <a:spLocks noChangeAspect="1" noChangeArrowheads="1"/>
            </p:cNvSpPr>
            <p:nvPr/>
          </p:nvSpPr>
          <p:spPr bwMode="auto">
            <a:xfrm>
              <a:off x="3241" y="1899"/>
              <a:ext cx="245" cy="180"/>
            </a:xfrm>
            <a:prstGeom prst="rect">
              <a:avLst/>
            </a:prstGeom>
            <a:solidFill>
              <a:srgbClr val="46FFFF"/>
            </a:solidFill>
            <a:ln w="12700">
              <a:solidFill>
                <a:schemeClr val="tx1"/>
              </a:solidFill>
              <a:miter lim="800000"/>
              <a:headEnd/>
              <a:tailEnd/>
            </a:ln>
          </p:spPr>
          <p:txBody>
            <a:bodyPr wrap="none" lIns="92075" tIns="46038" rIns="92075" bIns="46038" anchor="ctr"/>
            <a:lstStyle/>
            <a:p>
              <a:pPr algn="ctr"/>
              <a:r>
                <a:rPr lang="en-US" sz="1400" u="none"/>
                <a:t>IOM</a:t>
              </a:r>
            </a:p>
          </p:txBody>
        </p:sp>
        <p:grpSp>
          <p:nvGrpSpPr>
            <p:cNvPr id="26641" name="Group 44"/>
            <p:cNvGrpSpPr>
              <a:grpSpLocks noChangeAspect="1"/>
            </p:cNvGrpSpPr>
            <p:nvPr/>
          </p:nvGrpSpPr>
          <p:grpSpPr bwMode="auto">
            <a:xfrm>
              <a:off x="3026" y="2206"/>
              <a:ext cx="276" cy="549"/>
              <a:chOff x="329" y="816"/>
              <a:chExt cx="487" cy="857"/>
            </a:xfrm>
          </p:grpSpPr>
          <p:grpSp>
            <p:nvGrpSpPr>
              <p:cNvPr id="26924" name="Group 45"/>
              <p:cNvGrpSpPr>
                <a:grpSpLocks noChangeAspect="1"/>
              </p:cNvGrpSpPr>
              <p:nvPr/>
            </p:nvGrpSpPr>
            <p:grpSpPr bwMode="auto">
              <a:xfrm>
                <a:off x="336" y="816"/>
                <a:ext cx="480" cy="192"/>
                <a:chOff x="384" y="960"/>
                <a:chExt cx="336" cy="192"/>
              </a:xfrm>
            </p:grpSpPr>
            <p:sp>
              <p:nvSpPr>
                <p:cNvPr id="26937" name="Rectangle 46"/>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938" name="Group 47"/>
                <p:cNvGrpSpPr>
                  <a:grpSpLocks noChangeAspect="1"/>
                </p:cNvGrpSpPr>
                <p:nvPr/>
              </p:nvGrpSpPr>
              <p:grpSpPr bwMode="auto">
                <a:xfrm>
                  <a:off x="384" y="1008"/>
                  <a:ext cx="336" cy="96"/>
                  <a:chOff x="384" y="1008"/>
                  <a:chExt cx="336" cy="96"/>
                </a:xfrm>
              </p:grpSpPr>
              <p:sp>
                <p:nvSpPr>
                  <p:cNvPr id="26939" name="Line 48"/>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40" name="Line 49"/>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41" name="Line 50"/>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grpSp>
            <p:nvGrpSpPr>
              <p:cNvPr id="26925" name="Group 51"/>
              <p:cNvGrpSpPr>
                <a:grpSpLocks noChangeAspect="1"/>
              </p:cNvGrpSpPr>
              <p:nvPr/>
            </p:nvGrpSpPr>
            <p:grpSpPr bwMode="auto">
              <a:xfrm>
                <a:off x="329" y="1145"/>
                <a:ext cx="480" cy="192"/>
                <a:chOff x="384" y="960"/>
                <a:chExt cx="336" cy="192"/>
              </a:xfrm>
            </p:grpSpPr>
            <p:sp>
              <p:nvSpPr>
                <p:cNvPr id="26932" name="Rectangle 52"/>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933" name="Group 53"/>
                <p:cNvGrpSpPr>
                  <a:grpSpLocks noChangeAspect="1"/>
                </p:cNvGrpSpPr>
                <p:nvPr/>
              </p:nvGrpSpPr>
              <p:grpSpPr bwMode="auto">
                <a:xfrm>
                  <a:off x="384" y="1008"/>
                  <a:ext cx="336" cy="96"/>
                  <a:chOff x="384" y="1008"/>
                  <a:chExt cx="336" cy="96"/>
                </a:xfrm>
              </p:grpSpPr>
              <p:sp>
                <p:nvSpPr>
                  <p:cNvPr id="26934" name="Line 54"/>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35" name="Line 55"/>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36" name="Line 56"/>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grpSp>
            <p:nvGrpSpPr>
              <p:cNvPr id="26926" name="Group 57"/>
              <p:cNvGrpSpPr>
                <a:grpSpLocks noChangeAspect="1"/>
              </p:cNvGrpSpPr>
              <p:nvPr/>
            </p:nvGrpSpPr>
            <p:grpSpPr bwMode="auto">
              <a:xfrm>
                <a:off x="329" y="1481"/>
                <a:ext cx="480" cy="192"/>
                <a:chOff x="384" y="960"/>
                <a:chExt cx="336" cy="192"/>
              </a:xfrm>
            </p:grpSpPr>
            <p:sp>
              <p:nvSpPr>
                <p:cNvPr id="26927" name="Rectangle 58"/>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928" name="Group 59"/>
                <p:cNvGrpSpPr>
                  <a:grpSpLocks noChangeAspect="1"/>
                </p:cNvGrpSpPr>
                <p:nvPr/>
              </p:nvGrpSpPr>
              <p:grpSpPr bwMode="auto">
                <a:xfrm>
                  <a:off x="384" y="1008"/>
                  <a:ext cx="336" cy="96"/>
                  <a:chOff x="384" y="1008"/>
                  <a:chExt cx="336" cy="96"/>
                </a:xfrm>
              </p:grpSpPr>
              <p:sp>
                <p:nvSpPr>
                  <p:cNvPr id="26929" name="Line 60"/>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30" name="Line 61"/>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31" name="Line 62"/>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grpSp>
        <p:grpSp>
          <p:nvGrpSpPr>
            <p:cNvPr id="26642" name="Group 63"/>
            <p:cNvGrpSpPr>
              <a:grpSpLocks noChangeAspect="1"/>
            </p:cNvGrpSpPr>
            <p:nvPr/>
          </p:nvGrpSpPr>
          <p:grpSpPr bwMode="auto">
            <a:xfrm>
              <a:off x="3368" y="2211"/>
              <a:ext cx="307" cy="123"/>
              <a:chOff x="384" y="960"/>
              <a:chExt cx="336" cy="192"/>
            </a:xfrm>
          </p:grpSpPr>
          <p:sp>
            <p:nvSpPr>
              <p:cNvPr id="26919" name="Rectangle 64"/>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920" name="Group 65"/>
              <p:cNvGrpSpPr>
                <a:grpSpLocks noChangeAspect="1"/>
              </p:cNvGrpSpPr>
              <p:nvPr/>
            </p:nvGrpSpPr>
            <p:grpSpPr bwMode="auto">
              <a:xfrm>
                <a:off x="384" y="1008"/>
                <a:ext cx="336" cy="96"/>
                <a:chOff x="384" y="1008"/>
                <a:chExt cx="336" cy="96"/>
              </a:xfrm>
            </p:grpSpPr>
            <p:sp>
              <p:nvSpPr>
                <p:cNvPr id="26921" name="Line 66"/>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22" name="Line 67"/>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23" name="Line 68"/>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sp>
          <p:nvSpPr>
            <p:cNvPr id="26643" name="Rectangle 69"/>
            <p:cNvSpPr>
              <a:spLocks noChangeAspect="1" noChangeArrowheads="1"/>
            </p:cNvSpPr>
            <p:nvPr/>
          </p:nvSpPr>
          <p:spPr bwMode="auto">
            <a:xfrm>
              <a:off x="3245" y="2180"/>
              <a:ext cx="246" cy="180"/>
            </a:xfrm>
            <a:prstGeom prst="rect">
              <a:avLst/>
            </a:prstGeom>
            <a:solidFill>
              <a:srgbClr val="46FFFF"/>
            </a:solidFill>
            <a:ln w="12700">
              <a:solidFill>
                <a:schemeClr val="tx1"/>
              </a:solidFill>
              <a:miter lim="800000"/>
              <a:headEnd/>
              <a:tailEnd/>
            </a:ln>
          </p:spPr>
          <p:txBody>
            <a:bodyPr wrap="none" lIns="92075" tIns="46038" rIns="92075" bIns="46038" anchor="ctr"/>
            <a:lstStyle/>
            <a:p>
              <a:pPr algn="ctr"/>
              <a:r>
                <a:rPr lang="en-US" sz="1400" u="none"/>
                <a:t>IOM</a:t>
              </a:r>
            </a:p>
          </p:txBody>
        </p:sp>
        <p:grpSp>
          <p:nvGrpSpPr>
            <p:cNvPr id="26644" name="Group 70"/>
            <p:cNvGrpSpPr>
              <a:grpSpLocks noChangeAspect="1"/>
            </p:cNvGrpSpPr>
            <p:nvPr/>
          </p:nvGrpSpPr>
          <p:grpSpPr bwMode="auto">
            <a:xfrm>
              <a:off x="3364" y="2422"/>
              <a:ext cx="307" cy="122"/>
              <a:chOff x="384" y="960"/>
              <a:chExt cx="336" cy="192"/>
            </a:xfrm>
          </p:grpSpPr>
          <p:sp>
            <p:nvSpPr>
              <p:cNvPr id="26914" name="Rectangle 71"/>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915" name="Group 72"/>
              <p:cNvGrpSpPr>
                <a:grpSpLocks noChangeAspect="1"/>
              </p:cNvGrpSpPr>
              <p:nvPr/>
            </p:nvGrpSpPr>
            <p:grpSpPr bwMode="auto">
              <a:xfrm>
                <a:off x="384" y="1008"/>
                <a:ext cx="336" cy="96"/>
                <a:chOff x="384" y="1008"/>
                <a:chExt cx="336" cy="96"/>
              </a:xfrm>
            </p:grpSpPr>
            <p:sp>
              <p:nvSpPr>
                <p:cNvPr id="26916" name="Line 73"/>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17" name="Line 74"/>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18" name="Line 75"/>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sp>
          <p:nvSpPr>
            <p:cNvPr id="26645" name="Rectangle 76"/>
            <p:cNvSpPr>
              <a:spLocks noChangeAspect="1" noChangeArrowheads="1"/>
            </p:cNvSpPr>
            <p:nvPr/>
          </p:nvSpPr>
          <p:spPr bwMode="auto">
            <a:xfrm>
              <a:off x="3241" y="2391"/>
              <a:ext cx="245" cy="180"/>
            </a:xfrm>
            <a:prstGeom prst="rect">
              <a:avLst/>
            </a:prstGeom>
            <a:solidFill>
              <a:srgbClr val="46FFFF"/>
            </a:solidFill>
            <a:ln w="12700">
              <a:solidFill>
                <a:schemeClr val="tx1"/>
              </a:solidFill>
              <a:miter lim="800000"/>
              <a:headEnd/>
              <a:tailEnd/>
            </a:ln>
          </p:spPr>
          <p:txBody>
            <a:bodyPr wrap="none" lIns="92075" tIns="46038" rIns="92075" bIns="46038" anchor="ctr"/>
            <a:lstStyle/>
            <a:p>
              <a:pPr algn="ctr"/>
              <a:r>
                <a:rPr lang="en-US" sz="1400" u="none"/>
                <a:t>IOM</a:t>
              </a:r>
            </a:p>
          </p:txBody>
        </p:sp>
        <p:grpSp>
          <p:nvGrpSpPr>
            <p:cNvPr id="26646" name="Group 77"/>
            <p:cNvGrpSpPr>
              <a:grpSpLocks noChangeAspect="1"/>
            </p:cNvGrpSpPr>
            <p:nvPr/>
          </p:nvGrpSpPr>
          <p:grpSpPr bwMode="auto">
            <a:xfrm>
              <a:off x="3364" y="2637"/>
              <a:ext cx="307" cy="123"/>
              <a:chOff x="384" y="960"/>
              <a:chExt cx="336" cy="192"/>
            </a:xfrm>
          </p:grpSpPr>
          <p:sp>
            <p:nvSpPr>
              <p:cNvPr id="26909" name="Rectangle 78"/>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910" name="Group 79"/>
              <p:cNvGrpSpPr>
                <a:grpSpLocks noChangeAspect="1"/>
              </p:cNvGrpSpPr>
              <p:nvPr/>
            </p:nvGrpSpPr>
            <p:grpSpPr bwMode="auto">
              <a:xfrm>
                <a:off x="384" y="1008"/>
                <a:ext cx="336" cy="96"/>
                <a:chOff x="384" y="1008"/>
                <a:chExt cx="336" cy="96"/>
              </a:xfrm>
            </p:grpSpPr>
            <p:sp>
              <p:nvSpPr>
                <p:cNvPr id="26911" name="Line 80"/>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12" name="Line 81"/>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13" name="Line 82"/>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sp>
          <p:nvSpPr>
            <p:cNvPr id="26647" name="Rectangle 83"/>
            <p:cNvSpPr>
              <a:spLocks noChangeAspect="1" noChangeArrowheads="1"/>
            </p:cNvSpPr>
            <p:nvPr/>
          </p:nvSpPr>
          <p:spPr bwMode="auto">
            <a:xfrm>
              <a:off x="3241" y="2606"/>
              <a:ext cx="245" cy="180"/>
            </a:xfrm>
            <a:prstGeom prst="rect">
              <a:avLst/>
            </a:prstGeom>
            <a:solidFill>
              <a:srgbClr val="46FFFF"/>
            </a:solidFill>
            <a:ln w="12700">
              <a:solidFill>
                <a:schemeClr val="tx1"/>
              </a:solidFill>
              <a:miter lim="800000"/>
              <a:headEnd/>
              <a:tailEnd/>
            </a:ln>
          </p:spPr>
          <p:txBody>
            <a:bodyPr wrap="none" lIns="92075" tIns="46038" rIns="92075" bIns="46038" anchor="ctr"/>
            <a:lstStyle/>
            <a:p>
              <a:pPr algn="ctr"/>
              <a:r>
                <a:rPr lang="en-US" sz="1400" u="none"/>
                <a:t>IOM</a:t>
              </a:r>
            </a:p>
          </p:txBody>
        </p:sp>
        <p:grpSp>
          <p:nvGrpSpPr>
            <p:cNvPr id="26648" name="Group 84"/>
            <p:cNvGrpSpPr>
              <a:grpSpLocks noChangeAspect="1"/>
            </p:cNvGrpSpPr>
            <p:nvPr/>
          </p:nvGrpSpPr>
          <p:grpSpPr bwMode="auto">
            <a:xfrm>
              <a:off x="48" y="1500"/>
              <a:ext cx="276" cy="548"/>
              <a:chOff x="329" y="816"/>
              <a:chExt cx="487" cy="857"/>
            </a:xfrm>
          </p:grpSpPr>
          <p:grpSp>
            <p:nvGrpSpPr>
              <p:cNvPr id="26891" name="Group 85"/>
              <p:cNvGrpSpPr>
                <a:grpSpLocks noChangeAspect="1"/>
              </p:cNvGrpSpPr>
              <p:nvPr/>
            </p:nvGrpSpPr>
            <p:grpSpPr bwMode="auto">
              <a:xfrm>
                <a:off x="336" y="816"/>
                <a:ext cx="480" cy="192"/>
                <a:chOff x="384" y="960"/>
                <a:chExt cx="336" cy="192"/>
              </a:xfrm>
            </p:grpSpPr>
            <p:sp>
              <p:nvSpPr>
                <p:cNvPr id="26904" name="Rectangle 86"/>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905" name="Group 87"/>
                <p:cNvGrpSpPr>
                  <a:grpSpLocks noChangeAspect="1"/>
                </p:cNvGrpSpPr>
                <p:nvPr/>
              </p:nvGrpSpPr>
              <p:grpSpPr bwMode="auto">
                <a:xfrm>
                  <a:off x="384" y="1008"/>
                  <a:ext cx="336" cy="96"/>
                  <a:chOff x="384" y="1008"/>
                  <a:chExt cx="336" cy="96"/>
                </a:xfrm>
              </p:grpSpPr>
              <p:sp>
                <p:nvSpPr>
                  <p:cNvPr id="26906" name="Line 88"/>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07" name="Line 89"/>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08" name="Line 90"/>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grpSp>
            <p:nvGrpSpPr>
              <p:cNvPr id="26892" name="Group 91"/>
              <p:cNvGrpSpPr>
                <a:grpSpLocks noChangeAspect="1"/>
              </p:cNvGrpSpPr>
              <p:nvPr/>
            </p:nvGrpSpPr>
            <p:grpSpPr bwMode="auto">
              <a:xfrm>
                <a:off x="329" y="1145"/>
                <a:ext cx="480" cy="192"/>
                <a:chOff x="384" y="960"/>
                <a:chExt cx="336" cy="192"/>
              </a:xfrm>
            </p:grpSpPr>
            <p:sp>
              <p:nvSpPr>
                <p:cNvPr id="26899" name="Rectangle 92"/>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900" name="Group 93"/>
                <p:cNvGrpSpPr>
                  <a:grpSpLocks noChangeAspect="1"/>
                </p:cNvGrpSpPr>
                <p:nvPr/>
              </p:nvGrpSpPr>
              <p:grpSpPr bwMode="auto">
                <a:xfrm>
                  <a:off x="384" y="1008"/>
                  <a:ext cx="336" cy="96"/>
                  <a:chOff x="384" y="1008"/>
                  <a:chExt cx="336" cy="96"/>
                </a:xfrm>
              </p:grpSpPr>
              <p:sp>
                <p:nvSpPr>
                  <p:cNvPr id="26901" name="Line 94"/>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02" name="Line 95"/>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903" name="Line 96"/>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grpSp>
            <p:nvGrpSpPr>
              <p:cNvPr id="26893" name="Group 97"/>
              <p:cNvGrpSpPr>
                <a:grpSpLocks noChangeAspect="1"/>
              </p:cNvGrpSpPr>
              <p:nvPr/>
            </p:nvGrpSpPr>
            <p:grpSpPr bwMode="auto">
              <a:xfrm>
                <a:off x="329" y="1481"/>
                <a:ext cx="480" cy="192"/>
                <a:chOff x="384" y="960"/>
                <a:chExt cx="336" cy="192"/>
              </a:xfrm>
            </p:grpSpPr>
            <p:sp>
              <p:nvSpPr>
                <p:cNvPr id="26894" name="Rectangle 98"/>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895" name="Group 99"/>
                <p:cNvGrpSpPr>
                  <a:grpSpLocks noChangeAspect="1"/>
                </p:cNvGrpSpPr>
                <p:nvPr/>
              </p:nvGrpSpPr>
              <p:grpSpPr bwMode="auto">
                <a:xfrm>
                  <a:off x="384" y="1008"/>
                  <a:ext cx="336" cy="96"/>
                  <a:chOff x="384" y="1008"/>
                  <a:chExt cx="336" cy="96"/>
                </a:xfrm>
              </p:grpSpPr>
              <p:sp>
                <p:nvSpPr>
                  <p:cNvPr id="26896" name="Line 100"/>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97" name="Line 101"/>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98" name="Line 102"/>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grpSp>
        <p:grpSp>
          <p:nvGrpSpPr>
            <p:cNvPr id="26649" name="Group 103"/>
            <p:cNvGrpSpPr>
              <a:grpSpLocks noChangeAspect="1"/>
            </p:cNvGrpSpPr>
            <p:nvPr/>
          </p:nvGrpSpPr>
          <p:grpSpPr bwMode="auto">
            <a:xfrm>
              <a:off x="478" y="1500"/>
              <a:ext cx="307" cy="123"/>
              <a:chOff x="384" y="960"/>
              <a:chExt cx="336" cy="192"/>
            </a:xfrm>
          </p:grpSpPr>
          <p:sp>
            <p:nvSpPr>
              <p:cNvPr id="26886" name="Rectangle 104"/>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887" name="Group 105"/>
              <p:cNvGrpSpPr>
                <a:grpSpLocks noChangeAspect="1"/>
              </p:cNvGrpSpPr>
              <p:nvPr/>
            </p:nvGrpSpPr>
            <p:grpSpPr bwMode="auto">
              <a:xfrm>
                <a:off x="384" y="1008"/>
                <a:ext cx="336" cy="96"/>
                <a:chOff x="384" y="1008"/>
                <a:chExt cx="336" cy="96"/>
              </a:xfrm>
            </p:grpSpPr>
            <p:sp>
              <p:nvSpPr>
                <p:cNvPr id="26888" name="Line 106"/>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89" name="Line 107"/>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90" name="Line 108"/>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sp>
          <p:nvSpPr>
            <p:cNvPr id="26650" name="Rectangle 109"/>
            <p:cNvSpPr>
              <a:spLocks noChangeAspect="1" noChangeArrowheads="1"/>
            </p:cNvSpPr>
            <p:nvPr/>
          </p:nvSpPr>
          <p:spPr bwMode="auto">
            <a:xfrm>
              <a:off x="298" y="1474"/>
              <a:ext cx="243" cy="180"/>
            </a:xfrm>
            <a:prstGeom prst="rect">
              <a:avLst/>
            </a:prstGeom>
            <a:solidFill>
              <a:srgbClr val="46FFFF"/>
            </a:solidFill>
            <a:ln w="12700">
              <a:solidFill>
                <a:schemeClr val="tx1"/>
              </a:solidFill>
              <a:miter lim="800000"/>
              <a:headEnd/>
              <a:tailEnd/>
            </a:ln>
          </p:spPr>
          <p:txBody>
            <a:bodyPr wrap="none" lIns="92075" tIns="46038" rIns="92075" bIns="46038" anchor="ctr"/>
            <a:lstStyle/>
            <a:p>
              <a:pPr algn="ctr"/>
              <a:r>
                <a:rPr lang="en-US" sz="1400" u="none"/>
                <a:t>IOM</a:t>
              </a:r>
            </a:p>
          </p:txBody>
        </p:sp>
        <p:grpSp>
          <p:nvGrpSpPr>
            <p:cNvPr id="26651" name="Group 110"/>
            <p:cNvGrpSpPr>
              <a:grpSpLocks noChangeAspect="1"/>
            </p:cNvGrpSpPr>
            <p:nvPr/>
          </p:nvGrpSpPr>
          <p:grpSpPr bwMode="auto">
            <a:xfrm>
              <a:off x="474" y="1711"/>
              <a:ext cx="307" cy="122"/>
              <a:chOff x="384" y="960"/>
              <a:chExt cx="336" cy="192"/>
            </a:xfrm>
          </p:grpSpPr>
          <p:sp>
            <p:nvSpPr>
              <p:cNvPr id="26881" name="Rectangle 111"/>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882" name="Group 112"/>
              <p:cNvGrpSpPr>
                <a:grpSpLocks noChangeAspect="1"/>
              </p:cNvGrpSpPr>
              <p:nvPr/>
            </p:nvGrpSpPr>
            <p:grpSpPr bwMode="auto">
              <a:xfrm>
                <a:off x="384" y="1008"/>
                <a:ext cx="336" cy="96"/>
                <a:chOff x="384" y="1008"/>
                <a:chExt cx="336" cy="96"/>
              </a:xfrm>
            </p:grpSpPr>
            <p:sp>
              <p:nvSpPr>
                <p:cNvPr id="26883" name="Line 113"/>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84" name="Line 114"/>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85" name="Line 115"/>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sp>
          <p:nvSpPr>
            <p:cNvPr id="26652" name="Rectangle 116"/>
            <p:cNvSpPr>
              <a:spLocks noChangeAspect="1" noChangeArrowheads="1"/>
            </p:cNvSpPr>
            <p:nvPr/>
          </p:nvSpPr>
          <p:spPr bwMode="auto">
            <a:xfrm>
              <a:off x="293" y="1684"/>
              <a:ext cx="244" cy="180"/>
            </a:xfrm>
            <a:prstGeom prst="rect">
              <a:avLst/>
            </a:prstGeom>
            <a:solidFill>
              <a:srgbClr val="46FFFF"/>
            </a:solidFill>
            <a:ln w="12700">
              <a:solidFill>
                <a:schemeClr val="tx1"/>
              </a:solidFill>
              <a:miter lim="800000"/>
              <a:headEnd/>
              <a:tailEnd/>
            </a:ln>
          </p:spPr>
          <p:txBody>
            <a:bodyPr wrap="none" lIns="92075" tIns="46038" rIns="92075" bIns="46038" anchor="ctr"/>
            <a:lstStyle/>
            <a:p>
              <a:pPr algn="ctr"/>
              <a:r>
                <a:rPr lang="en-US" sz="1400" u="none"/>
                <a:t>IOM</a:t>
              </a:r>
            </a:p>
          </p:txBody>
        </p:sp>
        <p:grpSp>
          <p:nvGrpSpPr>
            <p:cNvPr id="26653" name="Group 117"/>
            <p:cNvGrpSpPr>
              <a:grpSpLocks noChangeAspect="1"/>
            </p:cNvGrpSpPr>
            <p:nvPr/>
          </p:nvGrpSpPr>
          <p:grpSpPr bwMode="auto">
            <a:xfrm>
              <a:off x="474" y="1926"/>
              <a:ext cx="307" cy="122"/>
              <a:chOff x="384" y="960"/>
              <a:chExt cx="336" cy="192"/>
            </a:xfrm>
          </p:grpSpPr>
          <p:sp>
            <p:nvSpPr>
              <p:cNvPr id="26876" name="Rectangle 118"/>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877" name="Group 119"/>
              <p:cNvGrpSpPr>
                <a:grpSpLocks noChangeAspect="1"/>
              </p:cNvGrpSpPr>
              <p:nvPr/>
            </p:nvGrpSpPr>
            <p:grpSpPr bwMode="auto">
              <a:xfrm>
                <a:off x="384" y="1008"/>
                <a:ext cx="336" cy="96"/>
                <a:chOff x="384" y="1008"/>
                <a:chExt cx="336" cy="96"/>
              </a:xfrm>
            </p:grpSpPr>
            <p:sp>
              <p:nvSpPr>
                <p:cNvPr id="26878" name="Line 120"/>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79" name="Line 121"/>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80" name="Line 122"/>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sp>
          <p:nvSpPr>
            <p:cNvPr id="26654" name="Rectangle 123"/>
            <p:cNvSpPr>
              <a:spLocks noChangeAspect="1" noChangeArrowheads="1"/>
            </p:cNvSpPr>
            <p:nvPr/>
          </p:nvSpPr>
          <p:spPr bwMode="auto">
            <a:xfrm>
              <a:off x="293" y="1899"/>
              <a:ext cx="244" cy="180"/>
            </a:xfrm>
            <a:prstGeom prst="rect">
              <a:avLst/>
            </a:prstGeom>
            <a:solidFill>
              <a:srgbClr val="46FFFF"/>
            </a:solidFill>
            <a:ln w="12700">
              <a:solidFill>
                <a:schemeClr val="tx1"/>
              </a:solidFill>
              <a:miter lim="800000"/>
              <a:headEnd/>
              <a:tailEnd/>
            </a:ln>
          </p:spPr>
          <p:txBody>
            <a:bodyPr wrap="none" lIns="92075" tIns="46038" rIns="92075" bIns="46038" anchor="ctr"/>
            <a:lstStyle/>
            <a:p>
              <a:pPr algn="ctr"/>
              <a:r>
                <a:rPr lang="en-US" sz="1400" u="none"/>
                <a:t>IOM</a:t>
              </a:r>
            </a:p>
          </p:txBody>
        </p:sp>
        <p:grpSp>
          <p:nvGrpSpPr>
            <p:cNvPr id="26655" name="Group 124"/>
            <p:cNvGrpSpPr>
              <a:grpSpLocks noChangeAspect="1"/>
            </p:cNvGrpSpPr>
            <p:nvPr/>
          </p:nvGrpSpPr>
          <p:grpSpPr bwMode="auto">
            <a:xfrm>
              <a:off x="47" y="2206"/>
              <a:ext cx="276" cy="549"/>
              <a:chOff x="329" y="816"/>
              <a:chExt cx="487" cy="857"/>
            </a:xfrm>
          </p:grpSpPr>
          <p:grpSp>
            <p:nvGrpSpPr>
              <p:cNvPr id="26858" name="Group 125"/>
              <p:cNvGrpSpPr>
                <a:grpSpLocks noChangeAspect="1"/>
              </p:cNvGrpSpPr>
              <p:nvPr/>
            </p:nvGrpSpPr>
            <p:grpSpPr bwMode="auto">
              <a:xfrm>
                <a:off x="336" y="816"/>
                <a:ext cx="480" cy="192"/>
                <a:chOff x="384" y="960"/>
                <a:chExt cx="336" cy="192"/>
              </a:xfrm>
            </p:grpSpPr>
            <p:sp>
              <p:nvSpPr>
                <p:cNvPr id="26871" name="Rectangle 126"/>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872" name="Group 127"/>
                <p:cNvGrpSpPr>
                  <a:grpSpLocks noChangeAspect="1"/>
                </p:cNvGrpSpPr>
                <p:nvPr/>
              </p:nvGrpSpPr>
              <p:grpSpPr bwMode="auto">
                <a:xfrm>
                  <a:off x="384" y="1008"/>
                  <a:ext cx="336" cy="96"/>
                  <a:chOff x="384" y="1008"/>
                  <a:chExt cx="336" cy="96"/>
                </a:xfrm>
              </p:grpSpPr>
              <p:sp>
                <p:nvSpPr>
                  <p:cNvPr id="26873" name="Line 128"/>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74" name="Line 129"/>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75" name="Line 130"/>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grpSp>
            <p:nvGrpSpPr>
              <p:cNvPr id="26859" name="Group 131"/>
              <p:cNvGrpSpPr>
                <a:grpSpLocks noChangeAspect="1"/>
              </p:cNvGrpSpPr>
              <p:nvPr/>
            </p:nvGrpSpPr>
            <p:grpSpPr bwMode="auto">
              <a:xfrm>
                <a:off x="329" y="1145"/>
                <a:ext cx="480" cy="192"/>
                <a:chOff x="384" y="960"/>
                <a:chExt cx="336" cy="192"/>
              </a:xfrm>
            </p:grpSpPr>
            <p:sp>
              <p:nvSpPr>
                <p:cNvPr id="26866" name="Rectangle 132"/>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867" name="Group 133"/>
                <p:cNvGrpSpPr>
                  <a:grpSpLocks noChangeAspect="1"/>
                </p:cNvGrpSpPr>
                <p:nvPr/>
              </p:nvGrpSpPr>
              <p:grpSpPr bwMode="auto">
                <a:xfrm>
                  <a:off x="384" y="1008"/>
                  <a:ext cx="336" cy="96"/>
                  <a:chOff x="384" y="1008"/>
                  <a:chExt cx="336" cy="96"/>
                </a:xfrm>
              </p:grpSpPr>
              <p:sp>
                <p:nvSpPr>
                  <p:cNvPr id="26868" name="Line 134"/>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69" name="Line 135"/>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70" name="Line 136"/>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grpSp>
            <p:nvGrpSpPr>
              <p:cNvPr id="26860" name="Group 137"/>
              <p:cNvGrpSpPr>
                <a:grpSpLocks noChangeAspect="1"/>
              </p:cNvGrpSpPr>
              <p:nvPr/>
            </p:nvGrpSpPr>
            <p:grpSpPr bwMode="auto">
              <a:xfrm>
                <a:off x="329" y="1481"/>
                <a:ext cx="480" cy="192"/>
                <a:chOff x="384" y="960"/>
                <a:chExt cx="336" cy="192"/>
              </a:xfrm>
            </p:grpSpPr>
            <p:sp>
              <p:nvSpPr>
                <p:cNvPr id="26861" name="Rectangle 138"/>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862" name="Group 139"/>
                <p:cNvGrpSpPr>
                  <a:grpSpLocks noChangeAspect="1"/>
                </p:cNvGrpSpPr>
                <p:nvPr/>
              </p:nvGrpSpPr>
              <p:grpSpPr bwMode="auto">
                <a:xfrm>
                  <a:off x="384" y="1008"/>
                  <a:ext cx="336" cy="96"/>
                  <a:chOff x="384" y="1008"/>
                  <a:chExt cx="336" cy="96"/>
                </a:xfrm>
              </p:grpSpPr>
              <p:sp>
                <p:nvSpPr>
                  <p:cNvPr id="26863" name="Line 140"/>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64" name="Line 141"/>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65" name="Line 142"/>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grpSp>
        <p:grpSp>
          <p:nvGrpSpPr>
            <p:cNvPr id="26656" name="Group 143"/>
            <p:cNvGrpSpPr>
              <a:grpSpLocks noChangeAspect="1"/>
            </p:cNvGrpSpPr>
            <p:nvPr/>
          </p:nvGrpSpPr>
          <p:grpSpPr bwMode="auto">
            <a:xfrm>
              <a:off x="477" y="2206"/>
              <a:ext cx="307" cy="123"/>
              <a:chOff x="384" y="960"/>
              <a:chExt cx="336" cy="192"/>
            </a:xfrm>
          </p:grpSpPr>
          <p:sp>
            <p:nvSpPr>
              <p:cNvPr id="26853" name="Rectangle 144"/>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854" name="Group 145"/>
              <p:cNvGrpSpPr>
                <a:grpSpLocks noChangeAspect="1"/>
              </p:cNvGrpSpPr>
              <p:nvPr/>
            </p:nvGrpSpPr>
            <p:grpSpPr bwMode="auto">
              <a:xfrm>
                <a:off x="384" y="1008"/>
                <a:ext cx="336" cy="96"/>
                <a:chOff x="384" y="1008"/>
                <a:chExt cx="336" cy="96"/>
              </a:xfrm>
            </p:grpSpPr>
            <p:sp>
              <p:nvSpPr>
                <p:cNvPr id="26855" name="Line 146"/>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56" name="Line 147"/>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57" name="Line 148"/>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sp>
          <p:nvSpPr>
            <p:cNvPr id="26657" name="Rectangle 149"/>
            <p:cNvSpPr>
              <a:spLocks noChangeAspect="1" noChangeArrowheads="1"/>
            </p:cNvSpPr>
            <p:nvPr/>
          </p:nvSpPr>
          <p:spPr bwMode="auto">
            <a:xfrm>
              <a:off x="297" y="2180"/>
              <a:ext cx="243" cy="180"/>
            </a:xfrm>
            <a:prstGeom prst="rect">
              <a:avLst/>
            </a:prstGeom>
            <a:solidFill>
              <a:srgbClr val="46FFFF"/>
            </a:solidFill>
            <a:ln w="12700">
              <a:solidFill>
                <a:schemeClr val="tx1"/>
              </a:solidFill>
              <a:miter lim="800000"/>
              <a:headEnd/>
              <a:tailEnd/>
            </a:ln>
          </p:spPr>
          <p:txBody>
            <a:bodyPr wrap="none" lIns="92075" tIns="46038" rIns="92075" bIns="46038" anchor="ctr"/>
            <a:lstStyle/>
            <a:p>
              <a:pPr algn="ctr"/>
              <a:r>
                <a:rPr lang="en-US" sz="1400" u="none"/>
                <a:t>IOM</a:t>
              </a:r>
            </a:p>
          </p:txBody>
        </p:sp>
        <p:grpSp>
          <p:nvGrpSpPr>
            <p:cNvPr id="26658" name="Group 150"/>
            <p:cNvGrpSpPr>
              <a:grpSpLocks noChangeAspect="1"/>
            </p:cNvGrpSpPr>
            <p:nvPr/>
          </p:nvGrpSpPr>
          <p:grpSpPr bwMode="auto">
            <a:xfrm>
              <a:off x="473" y="2417"/>
              <a:ext cx="307" cy="123"/>
              <a:chOff x="384" y="960"/>
              <a:chExt cx="336" cy="192"/>
            </a:xfrm>
          </p:grpSpPr>
          <p:sp>
            <p:nvSpPr>
              <p:cNvPr id="26848" name="Rectangle 151"/>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849" name="Group 152"/>
              <p:cNvGrpSpPr>
                <a:grpSpLocks noChangeAspect="1"/>
              </p:cNvGrpSpPr>
              <p:nvPr/>
            </p:nvGrpSpPr>
            <p:grpSpPr bwMode="auto">
              <a:xfrm>
                <a:off x="384" y="1008"/>
                <a:ext cx="336" cy="96"/>
                <a:chOff x="384" y="1008"/>
                <a:chExt cx="336" cy="96"/>
              </a:xfrm>
            </p:grpSpPr>
            <p:sp>
              <p:nvSpPr>
                <p:cNvPr id="26850" name="Line 153"/>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51" name="Line 154"/>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52" name="Line 155"/>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sp>
          <p:nvSpPr>
            <p:cNvPr id="26659" name="Rectangle 156"/>
            <p:cNvSpPr>
              <a:spLocks noChangeAspect="1" noChangeArrowheads="1"/>
            </p:cNvSpPr>
            <p:nvPr/>
          </p:nvSpPr>
          <p:spPr bwMode="auto">
            <a:xfrm>
              <a:off x="292" y="2391"/>
              <a:ext cx="244" cy="180"/>
            </a:xfrm>
            <a:prstGeom prst="rect">
              <a:avLst/>
            </a:prstGeom>
            <a:solidFill>
              <a:srgbClr val="46FFFF"/>
            </a:solidFill>
            <a:ln w="12700">
              <a:solidFill>
                <a:schemeClr val="tx1"/>
              </a:solidFill>
              <a:miter lim="800000"/>
              <a:headEnd/>
              <a:tailEnd/>
            </a:ln>
          </p:spPr>
          <p:txBody>
            <a:bodyPr wrap="none" lIns="92075" tIns="46038" rIns="92075" bIns="46038" anchor="ctr"/>
            <a:lstStyle/>
            <a:p>
              <a:pPr algn="ctr"/>
              <a:r>
                <a:rPr lang="en-US" sz="1400" u="none"/>
                <a:t>IOM</a:t>
              </a:r>
            </a:p>
          </p:txBody>
        </p:sp>
        <p:grpSp>
          <p:nvGrpSpPr>
            <p:cNvPr id="26660" name="Group 157"/>
            <p:cNvGrpSpPr>
              <a:grpSpLocks noChangeAspect="1"/>
            </p:cNvGrpSpPr>
            <p:nvPr/>
          </p:nvGrpSpPr>
          <p:grpSpPr bwMode="auto">
            <a:xfrm>
              <a:off x="473" y="2632"/>
              <a:ext cx="307" cy="123"/>
              <a:chOff x="384" y="960"/>
              <a:chExt cx="336" cy="192"/>
            </a:xfrm>
          </p:grpSpPr>
          <p:sp>
            <p:nvSpPr>
              <p:cNvPr id="26843" name="Rectangle 158"/>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844" name="Group 159"/>
              <p:cNvGrpSpPr>
                <a:grpSpLocks noChangeAspect="1"/>
              </p:cNvGrpSpPr>
              <p:nvPr/>
            </p:nvGrpSpPr>
            <p:grpSpPr bwMode="auto">
              <a:xfrm>
                <a:off x="384" y="1008"/>
                <a:ext cx="336" cy="96"/>
                <a:chOff x="384" y="1008"/>
                <a:chExt cx="336" cy="96"/>
              </a:xfrm>
            </p:grpSpPr>
            <p:sp>
              <p:nvSpPr>
                <p:cNvPr id="26845" name="Line 160"/>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46" name="Line 161"/>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47" name="Line 162"/>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sp>
          <p:nvSpPr>
            <p:cNvPr id="26661" name="Rectangle 163"/>
            <p:cNvSpPr>
              <a:spLocks noChangeAspect="1" noChangeArrowheads="1"/>
            </p:cNvSpPr>
            <p:nvPr/>
          </p:nvSpPr>
          <p:spPr bwMode="auto">
            <a:xfrm>
              <a:off x="292" y="2606"/>
              <a:ext cx="244" cy="180"/>
            </a:xfrm>
            <a:prstGeom prst="rect">
              <a:avLst/>
            </a:prstGeom>
            <a:solidFill>
              <a:srgbClr val="46FFFF"/>
            </a:solidFill>
            <a:ln w="12700">
              <a:solidFill>
                <a:schemeClr val="tx1"/>
              </a:solidFill>
              <a:miter lim="800000"/>
              <a:headEnd/>
              <a:tailEnd/>
            </a:ln>
          </p:spPr>
          <p:txBody>
            <a:bodyPr wrap="none" lIns="92075" tIns="46038" rIns="92075" bIns="46038" anchor="ctr"/>
            <a:lstStyle/>
            <a:p>
              <a:pPr algn="ctr"/>
              <a:r>
                <a:rPr lang="en-US" sz="1400" u="none"/>
                <a:t>IOM</a:t>
              </a:r>
            </a:p>
          </p:txBody>
        </p:sp>
        <p:grpSp>
          <p:nvGrpSpPr>
            <p:cNvPr id="26662" name="Group 164"/>
            <p:cNvGrpSpPr>
              <a:grpSpLocks noChangeAspect="1"/>
            </p:cNvGrpSpPr>
            <p:nvPr/>
          </p:nvGrpSpPr>
          <p:grpSpPr bwMode="auto">
            <a:xfrm>
              <a:off x="48" y="798"/>
              <a:ext cx="276" cy="549"/>
              <a:chOff x="329" y="816"/>
              <a:chExt cx="487" cy="857"/>
            </a:xfrm>
          </p:grpSpPr>
          <p:grpSp>
            <p:nvGrpSpPr>
              <p:cNvPr id="26825" name="Group 165"/>
              <p:cNvGrpSpPr>
                <a:grpSpLocks noChangeAspect="1"/>
              </p:cNvGrpSpPr>
              <p:nvPr/>
            </p:nvGrpSpPr>
            <p:grpSpPr bwMode="auto">
              <a:xfrm>
                <a:off x="336" y="816"/>
                <a:ext cx="480" cy="192"/>
                <a:chOff x="384" y="960"/>
                <a:chExt cx="336" cy="192"/>
              </a:xfrm>
            </p:grpSpPr>
            <p:sp>
              <p:nvSpPr>
                <p:cNvPr id="26838" name="Rectangle 166"/>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839" name="Group 167"/>
                <p:cNvGrpSpPr>
                  <a:grpSpLocks noChangeAspect="1"/>
                </p:cNvGrpSpPr>
                <p:nvPr/>
              </p:nvGrpSpPr>
              <p:grpSpPr bwMode="auto">
                <a:xfrm>
                  <a:off x="384" y="1008"/>
                  <a:ext cx="336" cy="96"/>
                  <a:chOff x="384" y="1008"/>
                  <a:chExt cx="336" cy="96"/>
                </a:xfrm>
              </p:grpSpPr>
              <p:sp>
                <p:nvSpPr>
                  <p:cNvPr id="26840" name="Line 168"/>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41" name="Line 169"/>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42" name="Line 170"/>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grpSp>
            <p:nvGrpSpPr>
              <p:cNvPr id="26826" name="Group 171"/>
              <p:cNvGrpSpPr>
                <a:grpSpLocks noChangeAspect="1"/>
              </p:cNvGrpSpPr>
              <p:nvPr/>
            </p:nvGrpSpPr>
            <p:grpSpPr bwMode="auto">
              <a:xfrm>
                <a:off x="329" y="1145"/>
                <a:ext cx="480" cy="192"/>
                <a:chOff x="384" y="960"/>
                <a:chExt cx="336" cy="192"/>
              </a:xfrm>
            </p:grpSpPr>
            <p:sp>
              <p:nvSpPr>
                <p:cNvPr id="26833" name="Rectangle 172"/>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834" name="Group 173"/>
                <p:cNvGrpSpPr>
                  <a:grpSpLocks noChangeAspect="1"/>
                </p:cNvGrpSpPr>
                <p:nvPr/>
              </p:nvGrpSpPr>
              <p:grpSpPr bwMode="auto">
                <a:xfrm>
                  <a:off x="384" y="1008"/>
                  <a:ext cx="336" cy="96"/>
                  <a:chOff x="384" y="1008"/>
                  <a:chExt cx="336" cy="96"/>
                </a:xfrm>
              </p:grpSpPr>
              <p:sp>
                <p:nvSpPr>
                  <p:cNvPr id="26835" name="Line 174"/>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36" name="Line 175"/>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37" name="Line 176"/>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grpSp>
            <p:nvGrpSpPr>
              <p:cNvPr id="26827" name="Group 177"/>
              <p:cNvGrpSpPr>
                <a:grpSpLocks noChangeAspect="1"/>
              </p:cNvGrpSpPr>
              <p:nvPr/>
            </p:nvGrpSpPr>
            <p:grpSpPr bwMode="auto">
              <a:xfrm>
                <a:off x="329" y="1481"/>
                <a:ext cx="480" cy="192"/>
                <a:chOff x="384" y="960"/>
                <a:chExt cx="336" cy="192"/>
              </a:xfrm>
            </p:grpSpPr>
            <p:sp>
              <p:nvSpPr>
                <p:cNvPr id="26828" name="Rectangle 178"/>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829" name="Group 179"/>
                <p:cNvGrpSpPr>
                  <a:grpSpLocks noChangeAspect="1"/>
                </p:cNvGrpSpPr>
                <p:nvPr/>
              </p:nvGrpSpPr>
              <p:grpSpPr bwMode="auto">
                <a:xfrm>
                  <a:off x="384" y="1008"/>
                  <a:ext cx="336" cy="96"/>
                  <a:chOff x="384" y="1008"/>
                  <a:chExt cx="336" cy="96"/>
                </a:xfrm>
              </p:grpSpPr>
              <p:sp>
                <p:nvSpPr>
                  <p:cNvPr id="26830" name="Line 180"/>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31" name="Line 181"/>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32" name="Line 182"/>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grpSp>
        <p:grpSp>
          <p:nvGrpSpPr>
            <p:cNvPr id="26663" name="Group 183"/>
            <p:cNvGrpSpPr>
              <a:grpSpLocks noChangeAspect="1"/>
            </p:cNvGrpSpPr>
            <p:nvPr/>
          </p:nvGrpSpPr>
          <p:grpSpPr bwMode="auto">
            <a:xfrm>
              <a:off x="478" y="798"/>
              <a:ext cx="307" cy="123"/>
              <a:chOff x="384" y="960"/>
              <a:chExt cx="336" cy="192"/>
            </a:xfrm>
          </p:grpSpPr>
          <p:sp>
            <p:nvSpPr>
              <p:cNvPr id="26820" name="Rectangle 184"/>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821" name="Group 185"/>
              <p:cNvGrpSpPr>
                <a:grpSpLocks noChangeAspect="1"/>
              </p:cNvGrpSpPr>
              <p:nvPr/>
            </p:nvGrpSpPr>
            <p:grpSpPr bwMode="auto">
              <a:xfrm>
                <a:off x="384" y="1008"/>
                <a:ext cx="336" cy="96"/>
                <a:chOff x="384" y="1008"/>
                <a:chExt cx="336" cy="96"/>
              </a:xfrm>
            </p:grpSpPr>
            <p:sp>
              <p:nvSpPr>
                <p:cNvPr id="26822" name="Line 186"/>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23" name="Line 187"/>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24" name="Line 188"/>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sp>
          <p:nvSpPr>
            <p:cNvPr id="26664" name="Rectangle 189"/>
            <p:cNvSpPr>
              <a:spLocks noChangeAspect="1" noChangeArrowheads="1"/>
            </p:cNvSpPr>
            <p:nvPr/>
          </p:nvSpPr>
          <p:spPr bwMode="auto">
            <a:xfrm>
              <a:off x="298" y="772"/>
              <a:ext cx="243" cy="180"/>
            </a:xfrm>
            <a:prstGeom prst="rect">
              <a:avLst/>
            </a:prstGeom>
            <a:solidFill>
              <a:srgbClr val="46FFFF"/>
            </a:solidFill>
            <a:ln w="12700">
              <a:solidFill>
                <a:schemeClr val="tx1"/>
              </a:solidFill>
              <a:miter lim="800000"/>
              <a:headEnd/>
              <a:tailEnd/>
            </a:ln>
          </p:spPr>
          <p:txBody>
            <a:bodyPr wrap="none" lIns="92075" tIns="46038" rIns="92075" bIns="46038" anchor="ctr"/>
            <a:lstStyle/>
            <a:p>
              <a:pPr algn="ctr"/>
              <a:r>
                <a:rPr lang="en-US" sz="1400" u="none"/>
                <a:t>IOM</a:t>
              </a:r>
            </a:p>
          </p:txBody>
        </p:sp>
        <p:grpSp>
          <p:nvGrpSpPr>
            <p:cNvPr id="26665" name="Group 190"/>
            <p:cNvGrpSpPr>
              <a:grpSpLocks noChangeAspect="1"/>
            </p:cNvGrpSpPr>
            <p:nvPr/>
          </p:nvGrpSpPr>
          <p:grpSpPr bwMode="auto">
            <a:xfrm>
              <a:off x="474" y="1009"/>
              <a:ext cx="307" cy="123"/>
              <a:chOff x="384" y="960"/>
              <a:chExt cx="336" cy="192"/>
            </a:xfrm>
          </p:grpSpPr>
          <p:sp>
            <p:nvSpPr>
              <p:cNvPr id="26815" name="Rectangle 191"/>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816" name="Group 192"/>
              <p:cNvGrpSpPr>
                <a:grpSpLocks noChangeAspect="1"/>
              </p:cNvGrpSpPr>
              <p:nvPr/>
            </p:nvGrpSpPr>
            <p:grpSpPr bwMode="auto">
              <a:xfrm>
                <a:off x="384" y="1008"/>
                <a:ext cx="336" cy="96"/>
                <a:chOff x="384" y="1008"/>
                <a:chExt cx="336" cy="96"/>
              </a:xfrm>
            </p:grpSpPr>
            <p:sp>
              <p:nvSpPr>
                <p:cNvPr id="26817" name="Line 193"/>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18" name="Line 194"/>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19" name="Line 195"/>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sp>
          <p:nvSpPr>
            <p:cNvPr id="26666" name="Rectangle 196"/>
            <p:cNvSpPr>
              <a:spLocks noChangeAspect="1" noChangeArrowheads="1"/>
            </p:cNvSpPr>
            <p:nvPr/>
          </p:nvSpPr>
          <p:spPr bwMode="auto">
            <a:xfrm>
              <a:off x="293" y="983"/>
              <a:ext cx="244" cy="180"/>
            </a:xfrm>
            <a:prstGeom prst="rect">
              <a:avLst/>
            </a:prstGeom>
            <a:solidFill>
              <a:srgbClr val="46FFFF"/>
            </a:solidFill>
            <a:ln w="12700">
              <a:solidFill>
                <a:schemeClr val="tx1"/>
              </a:solidFill>
              <a:miter lim="800000"/>
              <a:headEnd/>
              <a:tailEnd/>
            </a:ln>
          </p:spPr>
          <p:txBody>
            <a:bodyPr wrap="none" lIns="92075" tIns="46038" rIns="92075" bIns="46038" anchor="ctr"/>
            <a:lstStyle/>
            <a:p>
              <a:pPr algn="ctr"/>
              <a:r>
                <a:rPr lang="en-US" sz="1400" u="none"/>
                <a:t>IOM</a:t>
              </a:r>
            </a:p>
          </p:txBody>
        </p:sp>
        <p:grpSp>
          <p:nvGrpSpPr>
            <p:cNvPr id="26667" name="Group 197"/>
            <p:cNvGrpSpPr>
              <a:grpSpLocks noChangeAspect="1"/>
            </p:cNvGrpSpPr>
            <p:nvPr/>
          </p:nvGrpSpPr>
          <p:grpSpPr bwMode="auto">
            <a:xfrm>
              <a:off x="474" y="1224"/>
              <a:ext cx="307" cy="123"/>
              <a:chOff x="384" y="960"/>
              <a:chExt cx="336" cy="192"/>
            </a:xfrm>
          </p:grpSpPr>
          <p:sp>
            <p:nvSpPr>
              <p:cNvPr id="26810" name="Rectangle 198"/>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811" name="Group 199"/>
              <p:cNvGrpSpPr>
                <a:grpSpLocks noChangeAspect="1"/>
              </p:cNvGrpSpPr>
              <p:nvPr/>
            </p:nvGrpSpPr>
            <p:grpSpPr bwMode="auto">
              <a:xfrm>
                <a:off x="384" y="1008"/>
                <a:ext cx="336" cy="96"/>
                <a:chOff x="384" y="1008"/>
                <a:chExt cx="336" cy="96"/>
              </a:xfrm>
            </p:grpSpPr>
            <p:sp>
              <p:nvSpPr>
                <p:cNvPr id="26812" name="Line 200"/>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13" name="Line 201"/>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14" name="Line 202"/>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sp>
          <p:nvSpPr>
            <p:cNvPr id="26668" name="Rectangle 203"/>
            <p:cNvSpPr>
              <a:spLocks noChangeAspect="1" noChangeArrowheads="1"/>
            </p:cNvSpPr>
            <p:nvPr/>
          </p:nvSpPr>
          <p:spPr bwMode="auto">
            <a:xfrm>
              <a:off x="293" y="1198"/>
              <a:ext cx="244" cy="180"/>
            </a:xfrm>
            <a:prstGeom prst="rect">
              <a:avLst/>
            </a:prstGeom>
            <a:solidFill>
              <a:srgbClr val="46FFFF"/>
            </a:solidFill>
            <a:ln w="12700">
              <a:solidFill>
                <a:schemeClr val="tx1"/>
              </a:solidFill>
              <a:miter lim="800000"/>
              <a:headEnd/>
              <a:tailEnd/>
            </a:ln>
          </p:spPr>
          <p:txBody>
            <a:bodyPr wrap="none" lIns="92075" tIns="46038" rIns="92075" bIns="46038" anchor="ctr"/>
            <a:lstStyle/>
            <a:p>
              <a:pPr algn="ctr"/>
              <a:r>
                <a:rPr lang="en-US" sz="1400" u="none"/>
                <a:t>IOM</a:t>
              </a:r>
            </a:p>
          </p:txBody>
        </p:sp>
        <p:grpSp>
          <p:nvGrpSpPr>
            <p:cNvPr id="26669" name="Group 204"/>
            <p:cNvGrpSpPr>
              <a:grpSpLocks noChangeAspect="1"/>
            </p:cNvGrpSpPr>
            <p:nvPr/>
          </p:nvGrpSpPr>
          <p:grpSpPr bwMode="auto">
            <a:xfrm>
              <a:off x="2995" y="798"/>
              <a:ext cx="276" cy="549"/>
              <a:chOff x="329" y="816"/>
              <a:chExt cx="487" cy="857"/>
            </a:xfrm>
          </p:grpSpPr>
          <p:grpSp>
            <p:nvGrpSpPr>
              <p:cNvPr id="26792" name="Group 205"/>
              <p:cNvGrpSpPr>
                <a:grpSpLocks noChangeAspect="1"/>
              </p:cNvGrpSpPr>
              <p:nvPr/>
            </p:nvGrpSpPr>
            <p:grpSpPr bwMode="auto">
              <a:xfrm>
                <a:off x="336" y="816"/>
                <a:ext cx="480" cy="192"/>
                <a:chOff x="384" y="960"/>
                <a:chExt cx="336" cy="192"/>
              </a:xfrm>
            </p:grpSpPr>
            <p:sp>
              <p:nvSpPr>
                <p:cNvPr id="26805" name="Rectangle 206"/>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806" name="Group 207"/>
                <p:cNvGrpSpPr>
                  <a:grpSpLocks noChangeAspect="1"/>
                </p:cNvGrpSpPr>
                <p:nvPr/>
              </p:nvGrpSpPr>
              <p:grpSpPr bwMode="auto">
                <a:xfrm>
                  <a:off x="384" y="1008"/>
                  <a:ext cx="336" cy="96"/>
                  <a:chOff x="384" y="1008"/>
                  <a:chExt cx="336" cy="96"/>
                </a:xfrm>
              </p:grpSpPr>
              <p:sp>
                <p:nvSpPr>
                  <p:cNvPr id="26807" name="Line 208"/>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08" name="Line 209"/>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09" name="Line 210"/>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grpSp>
            <p:nvGrpSpPr>
              <p:cNvPr id="26793" name="Group 211"/>
              <p:cNvGrpSpPr>
                <a:grpSpLocks noChangeAspect="1"/>
              </p:cNvGrpSpPr>
              <p:nvPr/>
            </p:nvGrpSpPr>
            <p:grpSpPr bwMode="auto">
              <a:xfrm>
                <a:off x="329" y="1145"/>
                <a:ext cx="480" cy="192"/>
                <a:chOff x="384" y="960"/>
                <a:chExt cx="336" cy="192"/>
              </a:xfrm>
            </p:grpSpPr>
            <p:sp>
              <p:nvSpPr>
                <p:cNvPr id="26800" name="Rectangle 212"/>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801" name="Group 213"/>
                <p:cNvGrpSpPr>
                  <a:grpSpLocks noChangeAspect="1"/>
                </p:cNvGrpSpPr>
                <p:nvPr/>
              </p:nvGrpSpPr>
              <p:grpSpPr bwMode="auto">
                <a:xfrm>
                  <a:off x="384" y="1008"/>
                  <a:ext cx="336" cy="96"/>
                  <a:chOff x="384" y="1008"/>
                  <a:chExt cx="336" cy="96"/>
                </a:xfrm>
              </p:grpSpPr>
              <p:sp>
                <p:nvSpPr>
                  <p:cNvPr id="26802" name="Line 214"/>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03" name="Line 215"/>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804" name="Line 216"/>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grpSp>
            <p:nvGrpSpPr>
              <p:cNvPr id="26794" name="Group 217"/>
              <p:cNvGrpSpPr>
                <a:grpSpLocks noChangeAspect="1"/>
              </p:cNvGrpSpPr>
              <p:nvPr/>
            </p:nvGrpSpPr>
            <p:grpSpPr bwMode="auto">
              <a:xfrm>
                <a:off x="329" y="1481"/>
                <a:ext cx="480" cy="192"/>
                <a:chOff x="384" y="960"/>
                <a:chExt cx="336" cy="192"/>
              </a:xfrm>
            </p:grpSpPr>
            <p:sp>
              <p:nvSpPr>
                <p:cNvPr id="26795" name="Rectangle 218"/>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796" name="Group 219"/>
                <p:cNvGrpSpPr>
                  <a:grpSpLocks noChangeAspect="1"/>
                </p:cNvGrpSpPr>
                <p:nvPr/>
              </p:nvGrpSpPr>
              <p:grpSpPr bwMode="auto">
                <a:xfrm>
                  <a:off x="384" y="1008"/>
                  <a:ext cx="336" cy="96"/>
                  <a:chOff x="384" y="1008"/>
                  <a:chExt cx="336" cy="96"/>
                </a:xfrm>
              </p:grpSpPr>
              <p:sp>
                <p:nvSpPr>
                  <p:cNvPr id="26797" name="Line 220"/>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98" name="Line 221"/>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99" name="Line 222"/>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grpSp>
        <p:grpSp>
          <p:nvGrpSpPr>
            <p:cNvPr id="26670" name="Group 223"/>
            <p:cNvGrpSpPr>
              <a:grpSpLocks noChangeAspect="1"/>
            </p:cNvGrpSpPr>
            <p:nvPr/>
          </p:nvGrpSpPr>
          <p:grpSpPr bwMode="auto">
            <a:xfrm>
              <a:off x="3337" y="803"/>
              <a:ext cx="307" cy="123"/>
              <a:chOff x="384" y="960"/>
              <a:chExt cx="336" cy="192"/>
            </a:xfrm>
          </p:grpSpPr>
          <p:sp>
            <p:nvSpPr>
              <p:cNvPr id="26787" name="Rectangle 224"/>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788" name="Group 225"/>
              <p:cNvGrpSpPr>
                <a:grpSpLocks noChangeAspect="1"/>
              </p:cNvGrpSpPr>
              <p:nvPr/>
            </p:nvGrpSpPr>
            <p:grpSpPr bwMode="auto">
              <a:xfrm>
                <a:off x="384" y="1008"/>
                <a:ext cx="336" cy="96"/>
                <a:chOff x="384" y="1008"/>
                <a:chExt cx="336" cy="96"/>
              </a:xfrm>
            </p:grpSpPr>
            <p:sp>
              <p:nvSpPr>
                <p:cNvPr id="26789" name="Line 226"/>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90" name="Line 227"/>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91" name="Line 228"/>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sp>
          <p:nvSpPr>
            <p:cNvPr id="26671" name="Rectangle 229"/>
            <p:cNvSpPr>
              <a:spLocks noChangeAspect="1" noChangeArrowheads="1"/>
            </p:cNvSpPr>
            <p:nvPr/>
          </p:nvSpPr>
          <p:spPr bwMode="auto">
            <a:xfrm>
              <a:off x="3214" y="772"/>
              <a:ext cx="246" cy="180"/>
            </a:xfrm>
            <a:prstGeom prst="rect">
              <a:avLst/>
            </a:prstGeom>
            <a:solidFill>
              <a:srgbClr val="46FFFF"/>
            </a:solidFill>
            <a:ln w="12700">
              <a:solidFill>
                <a:schemeClr val="tx1"/>
              </a:solidFill>
              <a:miter lim="800000"/>
              <a:headEnd/>
              <a:tailEnd/>
            </a:ln>
          </p:spPr>
          <p:txBody>
            <a:bodyPr wrap="none" lIns="92075" tIns="46038" rIns="92075" bIns="46038" anchor="ctr"/>
            <a:lstStyle/>
            <a:p>
              <a:pPr algn="ctr"/>
              <a:r>
                <a:rPr lang="en-US" sz="1400" u="none"/>
                <a:t>IOM</a:t>
              </a:r>
            </a:p>
          </p:txBody>
        </p:sp>
        <p:grpSp>
          <p:nvGrpSpPr>
            <p:cNvPr id="26672" name="Group 230"/>
            <p:cNvGrpSpPr>
              <a:grpSpLocks noChangeAspect="1"/>
            </p:cNvGrpSpPr>
            <p:nvPr/>
          </p:nvGrpSpPr>
          <p:grpSpPr bwMode="auto">
            <a:xfrm>
              <a:off x="3333" y="1014"/>
              <a:ext cx="307" cy="122"/>
              <a:chOff x="384" y="960"/>
              <a:chExt cx="336" cy="192"/>
            </a:xfrm>
          </p:grpSpPr>
          <p:sp>
            <p:nvSpPr>
              <p:cNvPr id="26782" name="Rectangle 231"/>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783" name="Group 232"/>
              <p:cNvGrpSpPr>
                <a:grpSpLocks noChangeAspect="1"/>
              </p:cNvGrpSpPr>
              <p:nvPr/>
            </p:nvGrpSpPr>
            <p:grpSpPr bwMode="auto">
              <a:xfrm>
                <a:off x="384" y="1008"/>
                <a:ext cx="336" cy="96"/>
                <a:chOff x="384" y="1008"/>
                <a:chExt cx="336" cy="96"/>
              </a:xfrm>
            </p:grpSpPr>
            <p:sp>
              <p:nvSpPr>
                <p:cNvPr id="26784" name="Line 233"/>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85" name="Line 234"/>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86" name="Line 235"/>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sp>
          <p:nvSpPr>
            <p:cNvPr id="26673" name="Rectangle 236"/>
            <p:cNvSpPr>
              <a:spLocks noChangeAspect="1" noChangeArrowheads="1"/>
            </p:cNvSpPr>
            <p:nvPr/>
          </p:nvSpPr>
          <p:spPr bwMode="auto">
            <a:xfrm>
              <a:off x="3210" y="983"/>
              <a:ext cx="245" cy="180"/>
            </a:xfrm>
            <a:prstGeom prst="rect">
              <a:avLst/>
            </a:prstGeom>
            <a:solidFill>
              <a:srgbClr val="46FFFF"/>
            </a:solidFill>
            <a:ln w="12700">
              <a:solidFill>
                <a:schemeClr val="tx1"/>
              </a:solidFill>
              <a:miter lim="800000"/>
              <a:headEnd/>
              <a:tailEnd/>
            </a:ln>
          </p:spPr>
          <p:txBody>
            <a:bodyPr wrap="none" lIns="92075" tIns="46038" rIns="92075" bIns="46038" anchor="ctr"/>
            <a:lstStyle/>
            <a:p>
              <a:pPr algn="ctr"/>
              <a:r>
                <a:rPr lang="en-US" sz="1400" u="none"/>
                <a:t>IOM</a:t>
              </a:r>
            </a:p>
          </p:txBody>
        </p:sp>
        <p:grpSp>
          <p:nvGrpSpPr>
            <p:cNvPr id="26674" name="Group 237"/>
            <p:cNvGrpSpPr>
              <a:grpSpLocks noChangeAspect="1"/>
            </p:cNvGrpSpPr>
            <p:nvPr/>
          </p:nvGrpSpPr>
          <p:grpSpPr bwMode="auto">
            <a:xfrm>
              <a:off x="3333" y="1229"/>
              <a:ext cx="307" cy="123"/>
              <a:chOff x="384" y="960"/>
              <a:chExt cx="336" cy="192"/>
            </a:xfrm>
          </p:grpSpPr>
          <p:sp>
            <p:nvSpPr>
              <p:cNvPr id="26777" name="Rectangle 238"/>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778" name="Group 239"/>
              <p:cNvGrpSpPr>
                <a:grpSpLocks noChangeAspect="1"/>
              </p:cNvGrpSpPr>
              <p:nvPr/>
            </p:nvGrpSpPr>
            <p:grpSpPr bwMode="auto">
              <a:xfrm>
                <a:off x="384" y="1008"/>
                <a:ext cx="336" cy="96"/>
                <a:chOff x="384" y="1008"/>
                <a:chExt cx="336" cy="96"/>
              </a:xfrm>
            </p:grpSpPr>
            <p:sp>
              <p:nvSpPr>
                <p:cNvPr id="26779" name="Line 240"/>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80" name="Line 241"/>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81" name="Line 242"/>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sp>
          <p:nvSpPr>
            <p:cNvPr id="26675" name="Rectangle 243"/>
            <p:cNvSpPr>
              <a:spLocks noChangeAspect="1" noChangeArrowheads="1"/>
            </p:cNvSpPr>
            <p:nvPr/>
          </p:nvSpPr>
          <p:spPr bwMode="auto">
            <a:xfrm>
              <a:off x="3210" y="1198"/>
              <a:ext cx="245" cy="180"/>
            </a:xfrm>
            <a:prstGeom prst="rect">
              <a:avLst/>
            </a:prstGeom>
            <a:solidFill>
              <a:srgbClr val="46FFFF"/>
            </a:solidFill>
            <a:ln w="12700">
              <a:solidFill>
                <a:schemeClr val="tx1"/>
              </a:solidFill>
              <a:miter lim="800000"/>
              <a:headEnd/>
              <a:tailEnd/>
            </a:ln>
          </p:spPr>
          <p:txBody>
            <a:bodyPr wrap="none" lIns="92075" tIns="46038" rIns="92075" bIns="46038" anchor="ctr"/>
            <a:lstStyle/>
            <a:p>
              <a:pPr algn="ctr"/>
              <a:r>
                <a:rPr lang="en-US" sz="1400" u="none"/>
                <a:t>IOM</a:t>
              </a:r>
            </a:p>
          </p:txBody>
        </p:sp>
        <p:sp>
          <p:nvSpPr>
            <p:cNvPr id="26676" name="Rectangle 244"/>
            <p:cNvSpPr>
              <a:spLocks noChangeAspect="1" noChangeArrowheads="1"/>
            </p:cNvSpPr>
            <p:nvPr/>
          </p:nvSpPr>
          <p:spPr bwMode="auto">
            <a:xfrm>
              <a:off x="1031" y="799"/>
              <a:ext cx="767" cy="123"/>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677" name="Group 245"/>
            <p:cNvGrpSpPr>
              <a:grpSpLocks noChangeAspect="1"/>
            </p:cNvGrpSpPr>
            <p:nvPr/>
          </p:nvGrpSpPr>
          <p:grpSpPr bwMode="auto">
            <a:xfrm>
              <a:off x="1031" y="830"/>
              <a:ext cx="767" cy="61"/>
              <a:chOff x="384" y="1008"/>
              <a:chExt cx="336" cy="96"/>
            </a:xfrm>
          </p:grpSpPr>
          <p:sp>
            <p:nvSpPr>
              <p:cNvPr id="26774" name="Line 246"/>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75" name="Line 247"/>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76" name="Line 248"/>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sp>
          <p:nvSpPr>
            <p:cNvPr id="26678" name="Rectangle 249"/>
            <p:cNvSpPr>
              <a:spLocks noChangeAspect="1" noChangeArrowheads="1"/>
            </p:cNvSpPr>
            <p:nvPr/>
          </p:nvSpPr>
          <p:spPr bwMode="auto">
            <a:xfrm>
              <a:off x="1031" y="2641"/>
              <a:ext cx="737" cy="123"/>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679" name="Group 250"/>
            <p:cNvGrpSpPr>
              <a:grpSpLocks noChangeAspect="1"/>
            </p:cNvGrpSpPr>
            <p:nvPr/>
          </p:nvGrpSpPr>
          <p:grpSpPr bwMode="auto">
            <a:xfrm>
              <a:off x="1031" y="2672"/>
              <a:ext cx="737" cy="61"/>
              <a:chOff x="384" y="1008"/>
              <a:chExt cx="336" cy="96"/>
            </a:xfrm>
          </p:grpSpPr>
          <p:sp>
            <p:nvSpPr>
              <p:cNvPr id="26771" name="Line 251"/>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72" name="Line 252"/>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73" name="Line 253"/>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sp>
          <p:nvSpPr>
            <p:cNvPr id="26680" name="Rectangle 254"/>
            <p:cNvSpPr>
              <a:spLocks noChangeAspect="1" noChangeArrowheads="1"/>
            </p:cNvSpPr>
            <p:nvPr/>
          </p:nvSpPr>
          <p:spPr bwMode="auto">
            <a:xfrm rot="3085448">
              <a:off x="717" y="1729"/>
              <a:ext cx="1368" cy="123"/>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681" name="Group 255"/>
            <p:cNvGrpSpPr>
              <a:grpSpLocks noChangeAspect="1"/>
            </p:cNvGrpSpPr>
            <p:nvPr/>
          </p:nvGrpSpPr>
          <p:grpSpPr bwMode="auto">
            <a:xfrm rot="3085448">
              <a:off x="717" y="1760"/>
              <a:ext cx="1368" cy="61"/>
              <a:chOff x="384" y="1008"/>
              <a:chExt cx="336" cy="96"/>
            </a:xfrm>
          </p:grpSpPr>
          <p:sp>
            <p:nvSpPr>
              <p:cNvPr id="26768" name="Line 256"/>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69" name="Line 257"/>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70" name="Line 258"/>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sp>
          <p:nvSpPr>
            <p:cNvPr id="26682" name="Rectangle 259"/>
            <p:cNvSpPr>
              <a:spLocks noChangeAspect="1" noChangeArrowheads="1"/>
            </p:cNvSpPr>
            <p:nvPr/>
          </p:nvSpPr>
          <p:spPr bwMode="auto">
            <a:xfrm rot="19393162" flipV="1">
              <a:off x="877" y="2199"/>
              <a:ext cx="1044" cy="123"/>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683" name="Group 260"/>
            <p:cNvGrpSpPr>
              <a:grpSpLocks noChangeAspect="1"/>
            </p:cNvGrpSpPr>
            <p:nvPr/>
          </p:nvGrpSpPr>
          <p:grpSpPr bwMode="auto">
            <a:xfrm rot="19393162" flipV="1">
              <a:off x="877" y="2230"/>
              <a:ext cx="1044" cy="61"/>
              <a:chOff x="384" y="1008"/>
              <a:chExt cx="336" cy="96"/>
            </a:xfrm>
          </p:grpSpPr>
          <p:sp>
            <p:nvSpPr>
              <p:cNvPr id="26765" name="Line 261"/>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66" name="Line 262"/>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67" name="Line 263"/>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sp>
          <p:nvSpPr>
            <p:cNvPr id="26684" name="Rectangle 264"/>
            <p:cNvSpPr>
              <a:spLocks noChangeAspect="1" noChangeArrowheads="1"/>
            </p:cNvSpPr>
            <p:nvPr/>
          </p:nvSpPr>
          <p:spPr bwMode="auto">
            <a:xfrm rot="18514552" flipV="1">
              <a:off x="685" y="1759"/>
              <a:ext cx="1369" cy="123"/>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685" name="Group 265"/>
            <p:cNvGrpSpPr>
              <a:grpSpLocks noChangeAspect="1"/>
            </p:cNvGrpSpPr>
            <p:nvPr/>
          </p:nvGrpSpPr>
          <p:grpSpPr bwMode="auto">
            <a:xfrm rot="18514552" flipV="1">
              <a:off x="685" y="1790"/>
              <a:ext cx="1369" cy="61"/>
              <a:chOff x="384" y="1008"/>
              <a:chExt cx="336" cy="96"/>
            </a:xfrm>
          </p:grpSpPr>
          <p:sp>
            <p:nvSpPr>
              <p:cNvPr id="26762" name="Line 266"/>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63" name="Line 267"/>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64" name="Line 268"/>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sp>
          <p:nvSpPr>
            <p:cNvPr id="26686" name="Rectangle 269"/>
            <p:cNvSpPr>
              <a:spLocks noChangeAspect="1" noChangeArrowheads="1"/>
            </p:cNvSpPr>
            <p:nvPr/>
          </p:nvSpPr>
          <p:spPr bwMode="auto">
            <a:xfrm>
              <a:off x="724" y="2180"/>
              <a:ext cx="336" cy="610"/>
            </a:xfrm>
            <a:prstGeom prst="rect">
              <a:avLst/>
            </a:prstGeom>
            <a:solidFill>
              <a:srgbClr val="08FFFF"/>
            </a:solidFill>
            <a:ln w="12700">
              <a:solidFill>
                <a:schemeClr val="tx1"/>
              </a:solidFill>
              <a:miter lim="800000"/>
              <a:headEnd/>
              <a:tailEnd/>
            </a:ln>
          </p:spPr>
          <p:txBody>
            <a:bodyPr wrap="none" lIns="92075" tIns="46038" rIns="92075" bIns="46038" anchor="ctr"/>
            <a:lstStyle/>
            <a:p>
              <a:pPr algn="ctr"/>
              <a:r>
                <a:rPr lang="en-US" sz="2000" u="none"/>
                <a:t>BSE</a:t>
              </a:r>
            </a:p>
          </p:txBody>
        </p:sp>
        <p:sp>
          <p:nvSpPr>
            <p:cNvPr id="26687" name="Rectangle 270"/>
            <p:cNvSpPr>
              <a:spLocks noChangeAspect="1" noChangeArrowheads="1"/>
            </p:cNvSpPr>
            <p:nvPr/>
          </p:nvSpPr>
          <p:spPr bwMode="auto">
            <a:xfrm>
              <a:off x="1031" y="1720"/>
              <a:ext cx="737" cy="123"/>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688" name="Group 271"/>
            <p:cNvGrpSpPr>
              <a:grpSpLocks noChangeAspect="1"/>
            </p:cNvGrpSpPr>
            <p:nvPr/>
          </p:nvGrpSpPr>
          <p:grpSpPr bwMode="auto">
            <a:xfrm>
              <a:off x="1031" y="1751"/>
              <a:ext cx="737" cy="61"/>
              <a:chOff x="384" y="1008"/>
              <a:chExt cx="336" cy="96"/>
            </a:xfrm>
          </p:grpSpPr>
          <p:sp>
            <p:nvSpPr>
              <p:cNvPr id="26759" name="Line 272"/>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60" name="Line 273"/>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61" name="Line 274"/>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sp>
          <p:nvSpPr>
            <p:cNvPr id="26689" name="Rectangle 275"/>
            <p:cNvSpPr>
              <a:spLocks noChangeAspect="1" noChangeArrowheads="1"/>
            </p:cNvSpPr>
            <p:nvPr/>
          </p:nvSpPr>
          <p:spPr bwMode="auto">
            <a:xfrm>
              <a:off x="2044" y="799"/>
              <a:ext cx="767" cy="123"/>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690" name="Group 276"/>
            <p:cNvGrpSpPr>
              <a:grpSpLocks noChangeAspect="1"/>
            </p:cNvGrpSpPr>
            <p:nvPr/>
          </p:nvGrpSpPr>
          <p:grpSpPr bwMode="auto">
            <a:xfrm>
              <a:off x="2044" y="830"/>
              <a:ext cx="767" cy="61"/>
              <a:chOff x="384" y="1008"/>
              <a:chExt cx="336" cy="96"/>
            </a:xfrm>
          </p:grpSpPr>
          <p:sp>
            <p:nvSpPr>
              <p:cNvPr id="26756" name="Line 277"/>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57" name="Line 278"/>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58" name="Line 279"/>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sp>
          <p:nvSpPr>
            <p:cNvPr id="26691" name="Rectangle 280"/>
            <p:cNvSpPr>
              <a:spLocks noChangeAspect="1" noChangeArrowheads="1"/>
            </p:cNvSpPr>
            <p:nvPr/>
          </p:nvSpPr>
          <p:spPr bwMode="auto">
            <a:xfrm>
              <a:off x="2044" y="2641"/>
              <a:ext cx="737" cy="123"/>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692" name="Group 281"/>
            <p:cNvGrpSpPr>
              <a:grpSpLocks noChangeAspect="1"/>
            </p:cNvGrpSpPr>
            <p:nvPr/>
          </p:nvGrpSpPr>
          <p:grpSpPr bwMode="auto">
            <a:xfrm>
              <a:off x="2044" y="2672"/>
              <a:ext cx="737" cy="61"/>
              <a:chOff x="384" y="1008"/>
              <a:chExt cx="336" cy="96"/>
            </a:xfrm>
          </p:grpSpPr>
          <p:sp>
            <p:nvSpPr>
              <p:cNvPr id="26753" name="Line 282"/>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54" name="Line 283"/>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55" name="Line 284"/>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sp>
          <p:nvSpPr>
            <p:cNvPr id="26693" name="Rectangle 285"/>
            <p:cNvSpPr>
              <a:spLocks noChangeAspect="1" noChangeArrowheads="1"/>
            </p:cNvSpPr>
            <p:nvPr/>
          </p:nvSpPr>
          <p:spPr bwMode="auto">
            <a:xfrm rot="3085448">
              <a:off x="1730" y="1729"/>
              <a:ext cx="1368" cy="123"/>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694" name="Group 286"/>
            <p:cNvGrpSpPr>
              <a:grpSpLocks noChangeAspect="1"/>
            </p:cNvGrpSpPr>
            <p:nvPr/>
          </p:nvGrpSpPr>
          <p:grpSpPr bwMode="auto">
            <a:xfrm rot="3085448">
              <a:off x="1730" y="1760"/>
              <a:ext cx="1368" cy="61"/>
              <a:chOff x="384" y="1008"/>
              <a:chExt cx="336" cy="96"/>
            </a:xfrm>
          </p:grpSpPr>
          <p:sp>
            <p:nvSpPr>
              <p:cNvPr id="26750" name="Line 287"/>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51" name="Line 288"/>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52" name="Line 289"/>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nvGrpSpPr>
            <p:cNvPr id="26695" name="Group 290"/>
            <p:cNvGrpSpPr>
              <a:grpSpLocks noChangeAspect="1"/>
            </p:cNvGrpSpPr>
            <p:nvPr/>
          </p:nvGrpSpPr>
          <p:grpSpPr bwMode="auto">
            <a:xfrm rot="19393162" flipV="1">
              <a:off x="1890" y="2199"/>
              <a:ext cx="1044" cy="123"/>
              <a:chOff x="384" y="960"/>
              <a:chExt cx="336" cy="192"/>
            </a:xfrm>
          </p:grpSpPr>
          <p:sp>
            <p:nvSpPr>
              <p:cNvPr id="26745" name="Rectangle 291"/>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746" name="Group 292"/>
              <p:cNvGrpSpPr>
                <a:grpSpLocks noChangeAspect="1"/>
              </p:cNvGrpSpPr>
              <p:nvPr/>
            </p:nvGrpSpPr>
            <p:grpSpPr bwMode="auto">
              <a:xfrm>
                <a:off x="384" y="1008"/>
                <a:ext cx="336" cy="96"/>
                <a:chOff x="384" y="1008"/>
                <a:chExt cx="336" cy="96"/>
              </a:xfrm>
            </p:grpSpPr>
            <p:sp>
              <p:nvSpPr>
                <p:cNvPr id="26747" name="Line 293"/>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48" name="Line 294"/>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49" name="Line 295"/>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grpSp>
          <p:nvGrpSpPr>
            <p:cNvPr id="26696" name="Group 296"/>
            <p:cNvGrpSpPr>
              <a:grpSpLocks noChangeAspect="1"/>
            </p:cNvGrpSpPr>
            <p:nvPr/>
          </p:nvGrpSpPr>
          <p:grpSpPr bwMode="auto">
            <a:xfrm rot="18514552" flipV="1">
              <a:off x="1698" y="1759"/>
              <a:ext cx="1369" cy="123"/>
              <a:chOff x="384" y="960"/>
              <a:chExt cx="336" cy="192"/>
            </a:xfrm>
          </p:grpSpPr>
          <p:sp>
            <p:nvSpPr>
              <p:cNvPr id="26740" name="Rectangle 297"/>
              <p:cNvSpPr>
                <a:spLocks noChangeAspect="1" noChangeArrowheads="1"/>
              </p:cNvSpPr>
              <p:nvPr/>
            </p:nvSpPr>
            <p:spPr bwMode="auto">
              <a:xfrm>
                <a:off x="384" y="960"/>
                <a:ext cx="336" cy="192"/>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741" name="Group 298"/>
              <p:cNvGrpSpPr>
                <a:grpSpLocks noChangeAspect="1"/>
              </p:cNvGrpSpPr>
              <p:nvPr/>
            </p:nvGrpSpPr>
            <p:grpSpPr bwMode="auto">
              <a:xfrm>
                <a:off x="384" y="1008"/>
                <a:ext cx="336" cy="96"/>
                <a:chOff x="384" y="1008"/>
                <a:chExt cx="336" cy="96"/>
              </a:xfrm>
            </p:grpSpPr>
            <p:sp>
              <p:nvSpPr>
                <p:cNvPr id="26742" name="Line 299"/>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43" name="Line 300"/>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44" name="Line 301"/>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grpSp>
        <p:sp>
          <p:nvSpPr>
            <p:cNvPr id="26697" name="Rectangle 302"/>
            <p:cNvSpPr>
              <a:spLocks noChangeAspect="1" noChangeArrowheads="1"/>
            </p:cNvSpPr>
            <p:nvPr/>
          </p:nvSpPr>
          <p:spPr bwMode="auto">
            <a:xfrm>
              <a:off x="2044" y="1720"/>
              <a:ext cx="737" cy="123"/>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698" name="Group 303"/>
            <p:cNvGrpSpPr>
              <a:grpSpLocks noChangeAspect="1"/>
            </p:cNvGrpSpPr>
            <p:nvPr/>
          </p:nvGrpSpPr>
          <p:grpSpPr bwMode="auto">
            <a:xfrm>
              <a:off x="2044" y="1751"/>
              <a:ext cx="737" cy="61"/>
              <a:chOff x="384" y="1008"/>
              <a:chExt cx="336" cy="96"/>
            </a:xfrm>
          </p:grpSpPr>
          <p:sp>
            <p:nvSpPr>
              <p:cNvPr id="26737" name="Line 304"/>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38" name="Line 305"/>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39" name="Line 306"/>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sp>
          <p:nvSpPr>
            <p:cNvPr id="26699" name="Rectangle 307"/>
            <p:cNvSpPr>
              <a:spLocks noChangeAspect="1" noChangeArrowheads="1"/>
            </p:cNvSpPr>
            <p:nvPr/>
          </p:nvSpPr>
          <p:spPr bwMode="auto">
            <a:xfrm rot="2206838" flipH="1" flipV="1">
              <a:off x="877" y="2150"/>
              <a:ext cx="1043" cy="123"/>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700" name="Group 308"/>
            <p:cNvGrpSpPr>
              <a:grpSpLocks noChangeAspect="1"/>
            </p:cNvGrpSpPr>
            <p:nvPr/>
          </p:nvGrpSpPr>
          <p:grpSpPr bwMode="auto">
            <a:xfrm rot="2206838" flipH="1" flipV="1">
              <a:off x="877" y="2181"/>
              <a:ext cx="1043" cy="61"/>
              <a:chOff x="384" y="1008"/>
              <a:chExt cx="336" cy="96"/>
            </a:xfrm>
          </p:grpSpPr>
          <p:sp>
            <p:nvSpPr>
              <p:cNvPr id="26734" name="Line 309"/>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35" name="Line 310"/>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36" name="Line 311"/>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sp>
          <p:nvSpPr>
            <p:cNvPr id="26701" name="Rectangle 312"/>
            <p:cNvSpPr>
              <a:spLocks noChangeAspect="1" noChangeArrowheads="1"/>
            </p:cNvSpPr>
            <p:nvPr/>
          </p:nvSpPr>
          <p:spPr bwMode="auto">
            <a:xfrm rot="19393162" flipH="1">
              <a:off x="877" y="1290"/>
              <a:ext cx="1043" cy="123"/>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702" name="Group 313"/>
            <p:cNvGrpSpPr>
              <a:grpSpLocks noChangeAspect="1"/>
            </p:cNvGrpSpPr>
            <p:nvPr/>
          </p:nvGrpSpPr>
          <p:grpSpPr bwMode="auto">
            <a:xfrm rot="19393162" flipH="1">
              <a:off x="877" y="1321"/>
              <a:ext cx="1043" cy="61"/>
              <a:chOff x="384" y="1008"/>
              <a:chExt cx="336" cy="96"/>
            </a:xfrm>
          </p:grpSpPr>
          <p:sp>
            <p:nvSpPr>
              <p:cNvPr id="26731" name="Line 314"/>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32" name="Line 315"/>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33" name="Line 316"/>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sp>
          <p:nvSpPr>
            <p:cNvPr id="26703" name="Rectangle 317"/>
            <p:cNvSpPr>
              <a:spLocks noChangeAspect="1" noChangeArrowheads="1"/>
            </p:cNvSpPr>
            <p:nvPr/>
          </p:nvSpPr>
          <p:spPr bwMode="auto">
            <a:xfrm rot="2206838" flipH="1" flipV="1">
              <a:off x="1890" y="2150"/>
              <a:ext cx="1044" cy="123"/>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704" name="Group 318"/>
            <p:cNvGrpSpPr>
              <a:grpSpLocks noChangeAspect="1"/>
            </p:cNvGrpSpPr>
            <p:nvPr/>
          </p:nvGrpSpPr>
          <p:grpSpPr bwMode="auto">
            <a:xfrm rot="2206838" flipH="1" flipV="1">
              <a:off x="1890" y="2181"/>
              <a:ext cx="1044" cy="61"/>
              <a:chOff x="384" y="1008"/>
              <a:chExt cx="336" cy="96"/>
            </a:xfrm>
          </p:grpSpPr>
          <p:sp>
            <p:nvSpPr>
              <p:cNvPr id="26728" name="Line 319"/>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29" name="Line 320"/>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30" name="Line 321"/>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sp>
          <p:nvSpPr>
            <p:cNvPr id="26705" name="Rectangle 322"/>
            <p:cNvSpPr>
              <a:spLocks noChangeAspect="1" noChangeArrowheads="1"/>
            </p:cNvSpPr>
            <p:nvPr/>
          </p:nvSpPr>
          <p:spPr bwMode="auto">
            <a:xfrm rot="19393162" flipH="1">
              <a:off x="1890" y="1290"/>
              <a:ext cx="1044" cy="123"/>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706" name="Group 323"/>
            <p:cNvGrpSpPr>
              <a:grpSpLocks noChangeAspect="1"/>
            </p:cNvGrpSpPr>
            <p:nvPr/>
          </p:nvGrpSpPr>
          <p:grpSpPr bwMode="auto">
            <a:xfrm rot="19393162" flipH="1">
              <a:off x="1890" y="1321"/>
              <a:ext cx="1044" cy="61"/>
              <a:chOff x="384" y="1008"/>
              <a:chExt cx="336" cy="96"/>
            </a:xfrm>
          </p:grpSpPr>
          <p:sp>
            <p:nvSpPr>
              <p:cNvPr id="26725" name="Line 324"/>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26" name="Line 325"/>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27" name="Line 326"/>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sp>
          <p:nvSpPr>
            <p:cNvPr id="26707" name="Rectangle 327"/>
            <p:cNvSpPr>
              <a:spLocks noChangeAspect="1" noChangeArrowheads="1"/>
            </p:cNvSpPr>
            <p:nvPr/>
          </p:nvSpPr>
          <p:spPr bwMode="auto">
            <a:xfrm>
              <a:off x="724" y="1474"/>
              <a:ext cx="336" cy="610"/>
            </a:xfrm>
            <a:prstGeom prst="rect">
              <a:avLst/>
            </a:prstGeom>
            <a:solidFill>
              <a:srgbClr val="08FFFF"/>
            </a:solidFill>
            <a:ln w="12700">
              <a:solidFill>
                <a:schemeClr val="tx1"/>
              </a:solidFill>
              <a:miter lim="800000"/>
              <a:headEnd/>
              <a:tailEnd/>
            </a:ln>
          </p:spPr>
          <p:txBody>
            <a:bodyPr wrap="none" lIns="92075" tIns="46038" rIns="92075" bIns="46038" anchor="ctr"/>
            <a:lstStyle/>
            <a:p>
              <a:pPr algn="ctr"/>
              <a:r>
                <a:rPr lang="en-US" sz="2000" u="none"/>
                <a:t>BSE</a:t>
              </a:r>
            </a:p>
          </p:txBody>
        </p:sp>
        <p:sp>
          <p:nvSpPr>
            <p:cNvPr id="26708" name="Rectangle 328"/>
            <p:cNvSpPr>
              <a:spLocks noChangeAspect="1" noChangeArrowheads="1"/>
            </p:cNvSpPr>
            <p:nvPr/>
          </p:nvSpPr>
          <p:spPr bwMode="auto">
            <a:xfrm>
              <a:off x="2749" y="2180"/>
              <a:ext cx="336" cy="610"/>
            </a:xfrm>
            <a:prstGeom prst="rect">
              <a:avLst/>
            </a:prstGeom>
            <a:solidFill>
              <a:srgbClr val="08FFFF"/>
            </a:solidFill>
            <a:ln w="12700">
              <a:solidFill>
                <a:schemeClr val="tx1"/>
              </a:solidFill>
              <a:miter lim="800000"/>
              <a:headEnd/>
              <a:tailEnd/>
            </a:ln>
          </p:spPr>
          <p:txBody>
            <a:bodyPr wrap="none" lIns="92075" tIns="46038" rIns="92075" bIns="46038" anchor="ctr"/>
            <a:lstStyle/>
            <a:p>
              <a:pPr algn="ctr"/>
              <a:r>
                <a:rPr lang="en-US" sz="2000" u="none"/>
                <a:t>BSE</a:t>
              </a:r>
            </a:p>
          </p:txBody>
        </p:sp>
        <p:sp>
          <p:nvSpPr>
            <p:cNvPr id="26709" name="Rectangle 329"/>
            <p:cNvSpPr>
              <a:spLocks noChangeAspect="1" noChangeArrowheads="1"/>
            </p:cNvSpPr>
            <p:nvPr/>
          </p:nvSpPr>
          <p:spPr bwMode="auto">
            <a:xfrm>
              <a:off x="2743" y="772"/>
              <a:ext cx="336" cy="610"/>
            </a:xfrm>
            <a:prstGeom prst="rect">
              <a:avLst/>
            </a:prstGeom>
            <a:solidFill>
              <a:srgbClr val="08FFFF"/>
            </a:solidFill>
            <a:ln w="12700">
              <a:solidFill>
                <a:schemeClr val="tx1"/>
              </a:solidFill>
              <a:miter lim="800000"/>
              <a:headEnd/>
              <a:tailEnd/>
            </a:ln>
          </p:spPr>
          <p:txBody>
            <a:bodyPr wrap="none" lIns="92075" tIns="46038" rIns="92075" bIns="46038" anchor="ctr"/>
            <a:lstStyle/>
            <a:p>
              <a:pPr algn="ctr"/>
              <a:r>
                <a:rPr lang="en-US" sz="2000" u="none"/>
                <a:t>BSE</a:t>
              </a:r>
            </a:p>
          </p:txBody>
        </p:sp>
        <p:sp>
          <p:nvSpPr>
            <p:cNvPr id="26710" name="Rectangle 330"/>
            <p:cNvSpPr>
              <a:spLocks noChangeAspect="1" noChangeArrowheads="1"/>
            </p:cNvSpPr>
            <p:nvPr/>
          </p:nvSpPr>
          <p:spPr bwMode="auto">
            <a:xfrm>
              <a:off x="1736" y="2180"/>
              <a:ext cx="336" cy="610"/>
            </a:xfrm>
            <a:prstGeom prst="rect">
              <a:avLst/>
            </a:prstGeom>
            <a:solidFill>
              <a:srgbClr val="08FFFF"/>
            </a:solidFill>
            <a:ln w="12700">
              <a:solidFill>
                <a:schemeClr val="tx1"/>
              </a:solidFill>
              <a:miter lim="800000"/>
              <a:headEnd/>
              <a:tailEnd/>
            </a:ln>
          </p:spPr>
          <p:txBody>
            <a:bodyPr wrap="none" lIns="92075" tIns="46038" rIns="92075" bIns="46038" anchor="ctr"/>
            <a:lstStyle/>
            <a:p>
              <a:pPr algn="ctr"/>
              <a:r>
                <a:rPr lang="en-US" sz="2000" u="none"/>
                <a:t>BSE</a:t>
              </a:r>
            </a:p>
          </p:txBody>
        </p:sp>
        <p:sp>
          <p:nvSpPr>
            <p:cNvPr id="26711" name="Rectangle 331"/>
            <p:cNvSpPr>
              <a:spLocks noChangeAspect="1" noChangeArrowheads="1"/>
            </p:cNvSpPr>
            <p:nvPr/>
          </p:nvSpPr>
          <p:spPr bwMode="auto">
            <a:xfrm rot="2206838">
              <a:off x="908" y="1290"/>
              <a:ext cx="1044" cy="123"/>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712" name="Group 332"/>
            <p:cNvGrpSpPr>
              <a:grpSpLocks noChangeAspect="1"/>
            </p:cNvGrpSpPr>
            <p:nvPr/>
          </p:nvGrpSpPr>
          <p:grpSpPr bwMode="auto">
            <a:xfrm rot="2206838">
              <a:off x="908" y="1321"/>
              <a:ext cx="1044" cy="61"/>
              <a:chOff x="384" y="1008"/>
              <a:chExt cx="336" cy="96"/>
            </a:xfrm>
          </p:grpSpPr>
          <p:sp>
            <p:nvSpPr>
              <p:cNvPr id="26722" name="Line 333"/>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23" name="Line 334"/>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24" name="Line 335"/>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sp>
          <p:nvSpPr>
            <p:cNvPr id="26713" name="Rectangle 336"/>
            <p:cNvSpPr>
              <a:spLocks noChangeAspect="1" noChangeArrowheads="1"/>
            </p:cNvSpPr>
            <p:nvPr/>
          </p:nvSpPr>
          <p:spPr bwMode="auto">
            <a:xfrm>
              <a:off x="724" y="768"/>
              <a:ext cx="336" cy="610"/>
            </a:xfrm>
            <a:prstGeom prst="rect">
              <a:avLst/>
            </a:prstGeom>
            <a:solidFill>
              <a:srgbClr val="08FFFF"/>
            </a:solidFill>
            <a:ln w="12700">
              <a:solidFill>
                <a:schemeClr val="tx1"/>
              </a:solidFill>
              <a:miter lim="800000"/>
              <a:headEnd/>
              <a:tailEnd/>
            </a:ln>
          </p:spPr>
          <p:txBody>
            <a:bodyPr wrap="none" lIns="92075" tIns="46038" rIns="92075" bIns="46038" anchor="ctr"/>
            <a:lstStyle/>
            <a:p>
              <a:pPr algn="ctr"/>
              <a:r>
                <a:rPr lang="en-US" sz="2000" u="none"/>
                <a:t>BSE</a:t>
              </a:r>
            </a:p>
          </p:txBody>
        </p:sp>
        <p:sp>
          <p:nvSpPr>
            <p:cNvPr id="26714" name="Rectangle 337"/>
            <p:cNvSpPr>
              <a:spLocks noChangeAspect="1" noChangeArrowheads="1"/>
            </p:cNvSpPr>
            <p:nvPr/>
          </p:nvSpPr>
          <p:spPr bwMode="auto">
            <a:xfrm rot="2206838">
              <a:off x="1921" y="1290"/>
              <a:ext cx="1044" cy="123"/>
            </a:xfrm>
            <a:prstGeom prst="rect">
              <a:avLst/>
            </a:prstGeom>
            <a:solidFill>
              <a:srgbClr val="EAEAEA"/>
            </a:solidFill>
            <a:ln w="12700">
              <a:solidFill>
                <a:schemeClr val="tx1"/>
              </a:solidFill>
              <a:miter lim="800000"/>
              <a:headEnd type="none" w="sm" len="sm"/>
              <a:tailEnd type="none" w="sm" len="sm"/>
            </a:ln>
          </p:spPr>
          <p:txBody>
            <a:bodyPr wrap="none" anchor="ctr"/>
            <a:lstStyle/>
            <a:p>
              <a:endParaRPr lang="en-US"/>
            </a:p>
          </p:txBody>
        </p:sp>
        <p:grpSp>
          <p:nvGrpSpPr>
            <p:cNvPr id="26715" name="Group 338"/>
            <p:cNvGrpSpPr>
              <a:grpSpLocks noChangeAspect="1"/>
            </p:cNvGrpSpPr>
            <p:nvPr/>
          </p:nvGrpSpPr>
          <p:grpSpPr bwMode="auto">
            <a:xfrm rot="2206838">
              <a:off x="1921" y="1321"/>
              <a:ext cx="1044" cy="61"/>
              <a:chOff x="384" y="1008"/>
              <a:chExt cx="336" cy="96"/>
            </a:xfrm>
          </p:grpSpPr>
          <p:sp>
            <p:nvSpPr>
              <p:cNvPr id="26719" name="Line 339"/>
              <p:cNvSpPr>
                <a:spLocks noChangeAspect="1" noChangeShapeType="1"/>
              </p:cNvSpPr>
              <p:nvPr/>
            </p:nvSpPr>
            <p:spPr bwMode="auto">
              <a:xfrm>
                <a:off x="384" y="1104"/>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20" name="Line 340"/>
              <p:cNvSpPr>
                <a:spLocks noChangeAspect="1" noChangeShapeType="1"/>
              </p:cNvSpPr>
              <p:nvPr/>
            </p:nvSpPr>
            <p:spPr bwMode="auto">
              <a:xfrm>
                <a:off x="384" y="1056"/>
                <a:ext cx="3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26721" name="Line 341"/>
              <p:cNvSpPr>
                <a:spLocks noChangeAspect="1" noChangeShapeType="1"/>
              </p:cNvSpPr>
              <p:nvPr/>
            </p:nvSpPr>
            <p:spPr bwMode="auto">
              <a:xfrm>
                <a:off x="384" y="1008"/>
                <a:ext cx="336" cy="0"/>
              </a:xfrm>
              <a:prstGeom prst="line">
                <a:avLst/>
              </a:prstGeom>
              <a:noFill/>
              <a:ln w="12700">
                <a:solidFill>
                  <a:schemeClr val="tx1"/>
                </a:solidFill>
                <a:round/>
                <a:headEnd type="none" w="sm" len="sm"/>
                <a:tailEnd type="none" w="sm" len="sm"/>
              </a:ln>
            </p:spPr>
            <p:txBody>
              <a:bodyPr wrap="none" anchor="ctr"/>
              <a:lstStyle/>
              <a:p>
                <a:endParaRPr lang="en-US"/>
              </a:p>
            </p:txBody>
          </p:sp>
        </p:grpSp>
        <p:sp>
          <p:nvSpPr>
            <p:cNvPr id="26716" name="Rectangle 342"/>
            <p:cNvSpPr>
              <a:spLocks noChangeAspect="1" noChangeArrowheads="1"/>
            </p:cNvSpPr>
            <p:nvPr/>
          </p:nvSpPr>
          <p:spPr bwMode="auto">
            <a:xfrm>
              <a:off x="2749" y="1474"/>
              <a:ext cx="336" cy="610"/>
            </a:xfrm>
            <a:prstGeom prst="rect">
              <a:avLst/>
            </a:prstGeom>
            <a:solidFill>
              <a:srgbClr val="08FFFF"/>
            </a:solidFill>
            <a:ln w="12700">
              <a:solidFill>
                <a:schemeClr val="tx1"/>
              </a:solidFill>
              <a:miter lim="800000"/>
              <a:headEnd/>
              <a:tailEnd/>
            </a:ln>
          </p:spPr>
          <p:txBody>
            <a:bodyPr wrap="none" lIns="92075" tIns="46038" rIns="92075" bIns="46038" anchor="ctr"/>
            <a:lstStyle/>
            <a:p>
              <a:pPr algn="ctr"/>
              <a:r>
                <a:rPr lang="en-US" sz="2000" u="none"/>
                <a:t>BSE</a:t>
              </a:r>
            </a:p>
          </p:txBody>
        </p:sp>
        <p:sp>
          <p:nvSpPr>
            <p:cNvPr id="26717" name="Rectangle 343"/>
            <p:cNvSpPr>
              <a:spLocks noChangeAspect="1" noChangeArrowheads="1"/>
            </p:cNvSpPr>
            <p:nvPr/>
          </p:nvSpPr>
          <p:spPr bwMode="auto">
            <a:xfrm>
              <a:off x="1736" y="1474"/>
              <a:ext cx="336" cy="610"/>
            </a:xfrm>
            <a:prstGeom prst="rect">
              <a:avLst/>
            </a:prstGeom>
            <a:solidFill>
              <a:srgbClr val="08FFFF"/>
            </a:solidFill>
            <a:ln w="12700">
              <a:solidFill>
                <a:schemeClr val="tx1"/>
              </a:solidFill>
              <a:miter lim="800000"/>
              <a:headEnd/>
              <a:tailEnd/>
            </a:ln>
          </p:spPr>
          <p:txBody>
            <a:bodyPr wrap="none" lIns="92075" tIns="46038" rIns="92075" bIns="46038" anchor="ctr"/>
            <a:lstStyle/>
            <a:p>
              <a:pPr algn="ctr"/>
              <a:r>
                <a:rPr lang="en-US" sz="2000" u="none"/>
                <a:t>BSE</a:t>
              </a:r>
            </a:p>
          </p:txBody>
        </p:sp>
        <p:sp>
          <p:nvSpPr>
            <p:cNvPr id="26718" name="Rectangle 344"/>
            <p:cNvSpPr>
              <a:spLocks noChangeAspect="1" noChangeArrowheads="1"/>
            </p:cNvSpPr>
            <p:nvPr/>
          </p:nvSpPr>
          <p:spPr bwMode="auto">
            <a:xfrm>
              <a:off x="1730" y="772"/>
              <a:ext cx="336" cy="610"/>
            </a:xfrm>
            <a:prstGeom prst="rect">
              <a:avLst/>
            </a:prstGeom>
            <a:solidFill>
              <a:srgbClr val="08FFFF"/>
            </a:solidFill>
            <a:ln w="12700">
              <a:solidFill>
                <a:schemeClr val="tx1"/>
              </a:solidFill>
              <a:miter lim="800000"/>
              <a:headEnd/>
              <a:tailEnd/>
            </a:ln>
          </p:spPr>
          <p:txBody>
            <a:bodyPr wrap="none" lIns="92075" tIns="46038" rIns="92075" bIns="46038" anchor="ctr"/>
            <a:lstStyle/>
            <a:p>
              <a:pPr algn="ctr"/>
              <a:r>
                <a:rPr lang="en-US" sz="2000" u="none"/>
                <a:t>BSE</a:t>
              </a:r>
            </a:p>
          </p:txBody>
        </p:sp>
      </p:grpSp>
      <p:sp>
        <p:nvSpPr>
          <p:cNvPr id="26628" name="Text Box 345"/>
          <p:cNvSpPr txBox="1">
            <a:spLocks noChangeArrowheads="1"/>
          </p:cNvSpPr>
          <p:nvPr/>
        </p:nvSpPr>
        <p:spPr bwMode="auto">
          <a:xfrm>
            <a:off x="6330950" y="1152525"/>
            <a:ext cx="2632075" cy="1384300"/>
          </a:xfrm>
          <a:prstGeom prst="rect">
            <a:avLst/>
          </a:prstGeom>
          <a:solidFill>
            <a:srgbClr val="FFFF9F"/>
          </a:solidFill>
          <a:ln w="12700">
            <a:solidFill>
              <a:schemeClr val="tx1"/>
            </a:solidFill>
            <a:miter lim="800000"/>
            <a:headEnd/>
            <a:tailEnd/>
          </a:ln>
        </p:spPr>
        <p:txBody>
          <a:bodyPr>
            <a:spAutoFit/>
          </a:bodyPr>
          <a:lstStyle/>
          <a:p>
            <a:pPr marL="115888" indent="-115888"/>
            <a:r>
              <a:rPr lang="en-US" sz="2400" b="1" u="none"/>
              <a:t>Goal</a:t>
            </a:r>
          </a:p>
          <a:p>
            <a:pPr marL="115888" indent="-115888">
              <a:buFontTx/>
              <a:buChar char="•"/>
            </a:pPr>
            <a:r>
              <a:rPr lang="en-US" sz="2000" u="none"/>
              <a:t>Switch ATM cells + IP packets at terabit rates</a:t>
            </a:r>
          </a:p>
        </p:txBody>
      </p:sp>
      <p:grpSp>
        <p:nvGrpSpPr>
          <p:cNvPr id="26629" name="Group 346"/>
          <p:cNvGrpSpPr>
            <a:grpSpLocks/>
          </p:cNvGrpSpPr>
          <p:nvPr/>
        </p:nvGrpSpPr>
        <p:grpSpPr bwMode="auto">
          <a:xfrm>
            <a:off x="0" y="4675188"/>
            <a:ext cx="6165850" cy="2147887"/>
            <a:chOff x="0" y="2903"/>
            <a:chExt cx="3884" cy="1353"/>
          </a:xfrm>
        </p:grpSpPr>
        <p:sp>
          <p:nvSpPr>
            <p:cNvPr id="26632" name="Rectangle 347"/>
            <p:cNvSpPr>
              <a:spLocks noChangeArrowheads="1"/>
            </p:cNvSpPr>
            <p:nvPr/>
          </p:nvSpPr>
          <p:spPr bwMode="auto">
            <a:xfrm>
              <a:off x="0" y="2903"/>
              <a:ext cx="3460" cy="250"/>
            </a:xfrm>
            <a:prstGeom prst="rect">
              <a:avLst/>
            </a:prstGeom>
            <a:solidFill>
              <a:schemeClr val="bg1"/>
            </a:solidFill>
            <a:ln w="12700">
              <a:noFill/>
              <a:miter lim="800000"/>
              <a:headEnd/>
              <a:tailEnd/>
            </a:ln>
          </p:spPr>
          <p:txBody>
            <a:bodyPr>
              <a:spAutoFit/>
            </a:bodyPr>
            <a:lstStyle/>
            <a:p>
              <a:r>
                <a:rPr lang="en-US" sz="2000" b="1" u="none"/>
                <a:t>Key Software Solution Characteristics</a:t>
              </a:r>
            </a:p>
          </p:txBody>
        </p:sp>
        <p:sp>
          <p:nvSpPr>
            <p:cNvPr id="1587548" name="Text Box 348"/>
            <p:cNvSpPr txBox="1">
              <a:spLocks noChangeArrowheads="1"/>
            </p:cNvSpPr>
            <p:nvPr/>
          </p:nvSpPr>
          <p:spPr bwMode="auto">
            <a:xfrm>
              <a:off x="76" y="3152"/>
              <a:ext cx="3808" cy="1104"/>
            </a:xfrm>
            <a:prstGeom prst="rect">
              <a:avLst/>
            </a:prstGeom>
            <a:solidFill>
              <a:srgbClr val="CCFFFF"/>
            </a:solidFill>
            <a:ln w="12700">
              <a:solidFill>
                <a:schemeClr val="tx1"/>
              </a:solidFill>
              <a:miter lim="800000"/>
              <a:headEnd/>
              <a:tailEnd/>
            </a:ln>
            <a:effectLst>
              <a:outerShdw dist="35921" dir="2700000" algn="ctr" rotWithShape="0">
                <a:schemeClr val="bg2"/>
              </a:outerShdw>
            </a:effectLst>
          </p:spPr>
          <p:txBody>
            <a:bodyPr>
              <a:spAutoFit/>
            </a:bodyPr>
            <a:lstStyle/>
            <a:p>
              <a:pPr marL="111125" indent="-111125">
                <a:lnSpc>
                  <a:spcPct val="90000"/>
                </a:lnSpc>
                <a:buFontTx/>
                <a:buChar char="•"/>
                <a:tabLst>
                  <a:tab pos="233363" algn="l"/>
                </a:tabLst>
                <a:defRPr/>
              </a:pPr>
              <a:r>
                <a:rPr lang="en-US" sz="2000" u="none">
                  <a:latin typeface="Arial" charset="0"/>
                </a:rPr>
                <a:t>High confidence &amp; scalable computing architecture</a:t>
              </a:r>
            </a:p>
            <a:p>
              <a:pPr marL="346075" lvl="1" indent="-120650">
                <a:lnSpc>
                  <a:spcPct val="90000"/>
                </a:lnSpc>
                <a:buFontTx/>
                <a:buChar char="•"/>
                <a:tabLst>
                  <a:tab pos="233363" algn="l"/>
                </a:tabLst>
                <a:defRPr/>
              </a:pPr>
              <a:r>
                <a:rPr lang="en-US" sz="2000" u="none">
                  <a:latin typeface="Arial" charset="0"/>
                </a:rPr>
                <a:t>Networked embedded processors</a:t>
              </a:r>
            </a:p>
            <a:p>
              <a:pPr marL="346075" lvl="1" indent="-120650">
                <a:lnSpc>
                  <a:spcPct val="90000"/>
                </a:lnSpc>
                <a:buFontTx/>
                <a:buChar char="•"/>
                <a:tabLst>
                  <a:tab pos="233363" algn="l"/>
                </a:tabLst>
                <a:defRPr/>
              </a:pPr>
              <a:r>
                <a:rPr lang="en-US" sz="2000" u="none">
                  <a:latin typeface="Arial" charset="0"/>
                </a:rPr>
                <a:t>Distribution middleware</a:t>
              </a:r>
            </a:p>
            <a:p>
              <a:pPr marL="346075" lvl="1" indent="-120650">
                <a:lnSpc>
                  <a:spcPct val="90000"/>
                </a:lnSpc>
                <a:buFontTx/>
                <a:buChar char="•"/>
                <a:tabLst>
                  <a:tab pos="233363" algn="l"/>
                </a:tabLst>
                <a:defRPr/>
              </a:pPr>
              <a:r>
                <a:rPr lang="en-US" sz="2000" u="none">
                  <a:latin typeface="Arial" charset="0"/>
                </a:rPr>
                <a:t>FT &amp; load sharing</a:t>
              </a:r>
            </a:p>
            <a:p>
              <a:pPr marL="346075" lvl="1" indent="-120650">
                <a:lnSpc>
                  <a:spcPct val="90000"/>
                </a:lnSpc>
                <a:buFontTx/>
                <a:buChar char="•"/>
                <a:tabLst>
                  <a:tab pos="233363" algn="l"/>
                </a:tabLst>
                <a:defRPr/>
              </a:pPr>
              <a:r>
                <a:rPr lang="en-US" sz="2000" u="none">
                  <a:latin typeface="Arial" charset="0"/>
                </a:rPr>
                <a:t>Distributed &amp; layered resource management</a:t>
              </a:r>
            </a:p>
            <a:p>
              <a:pPr marL="111125" indent="-111125">
                <a:lnSpc>
                  <a:spcPct val="90000"/>
                </a:lnSpc>
                <a:buFontTx/>
                <a:buChar char="•"/>
                <a:tabLst>
                  <a:tab pos="233363" algn="l"/>
                </a:tabLst>
                <a:defRPr/>
              </a:pPr>
              <a:r>
                <a:rPr lang="en-US" sz="2000" u="none">
                  <a:latin typeface="Arial" charset="0"/>
                </a:rPr>
                <a:t>Affordable, flexible, &amp; COTS</a:t>
              </a:r>
            </a:p>
          </p:txBody>
        </p:sp>
      </p:grpSp>
      <p:sp>
        <p:nvSpPr>
          <p:cNvPr id="26630" name="Text Box 349"/>
          <p:cNvSpPr txBox="1">
            <a:spLocks noChangeArrowheads="1"/>
          </p:cNvSpPr>
          <p:nvPr/>
        </p:nvSpPr>
        <p:spPr bwMode="auto">
          <a:xfrm>
            <a:off x="6165850" y="2713038"/>
            <a:ext cx="3187700" cy="3719512"/>
          </a:xfrm>
          <a:prstGeom prst="rect">
            <a:avLst/>
          </a:prstGeom>
          <a:noFill/>
          <a:ln w="12700">
            <a:noFill/>
            <a:miter lim="800000"/>
            <a:headEnd/>
            <a:tailEnd/>
          </a:ln>
        </p:spPr>
        <p:txBody>
          <a:bodyPr>
            <a:spAutoFit/>
          </a:bodyPr>
          <a:lstStyle/>
          <a:p>
            <a:r>
              <a:rPr lang="en-US" sz="2000" b="1" u="none"/>
              <a:t>Key System Characteristics</a:t>
            </a:r>
          </a:p>
          <a:p>
            <a:pPr marL="228600" lvl="1" indent="-114300">
              <a:buFontTx/>
              <a:buChar char="•"/>
            </a:pPr>
            <a:r>
              <a:rPr lang="en-US" sz="2000" u="none"/>
              <a:t>Very high-speed WDM links</a:t>
            </a:r>
          </a:p>
          <a:p>
            <a:pPr marL="228600" lvl="1" indent="-114300">
              <a:buFontTx/>
              <a:buChar char="•"/>
            </a:pPr>
            <a:r>
              <a:rPr lang="en-US" sz="2000" u="none"/>
              <a:t>10</a:t>
            </a:r>
            <a:r>
              <a:rPr lang="en-US" sz="2000" b="1" u="none" baseline="30000"/>
              <a:t>2</a:t>
            </a:r>
            <a:r>
              <a:rPr lang="en-US" sz="2000" u="none"/>
              <a:t>/10</a:t>
            </a:r>
            <a:r>
              <a:rPr lang="en-US" sz="2000" b="1" u="none" baseline="30000"/>
              <a:t>3</a:t>
            </a:r>
            <a:r>
              <a:rPr lang="en-US" sz="2000" u="none"/>
              <a:t> line cards</a:t>
            </a:r>
          </a:p>
          <a:p>
            <a:pPr marL="228600" lvl="1" indent="-114300">
              <a:buFontTx/>
              <a:buChar char="•"/>
            </a:pPr>
            <a:r>
              <a:rPr lang="en-US" sz="2000" u="none"/>
              <a:t>Stringent requirements for availability</a:t>
            </a:r>
          </a:p>
          <a:p>
            <a:pPr marL="228600" lvl="1" indent="-114300">
              <a:buFontTx/>
              <a:buChar char="•"/>
            </a:pPr>
            <a:r>
              <a:rPr lang="en-US" sz="2000" u="none"/>
              <a:t>Multi-layer load balancing, </a:t>
            </a:r>
            <a:r>
              <a:rPr lang="en-US" sz="2000" i="1" u="none"/>
              <a:t>e.g.:</a:t>
            </a:r>
          </a:p>
          <a:p>
            <a:pPr marL="457200" lvl="2" indent="-114300">
              <a:buFontTx/>
              <a:buChar char="•"/>
            </a:pPr>
            <a:r>
              <a:rPr lang="en-US" sz="2000" u="none"/>
              <a:t>Layer 3+4</a:t>
            </a:r>
          </a:p>
          <a:p>
            <a:pPr marL="457200" lvl="2" indent="-114300">
              <a:buFontTx/>
              <a:buChar char="•"/>
            </a:pPr>
            <a:r>
              <a:rPr lang="en-US" sz="2000" u="none"/>
              <a:t>Layer 5</a:t>
            </a:r>
          </a:p>
          <a:p>
            <a:pPr>
              <a:buFontTx/>
              <a:buChar char="•"/>
            </a:pPr>
            <a:endParaRPr lang="en-US" u="none"/>
          </a:p>
        </p:txBody>
      </p:sp>
      <p:sp>
        <p:nvSpPr>
          <p:cNvPr id="26631" name="Text Box 350"/>
          <p:cNvSpPr txBox="1">
            <a:spLocks noChangeArrowheads="1"/>
          </p:cNvSpPr>
          <p:nvPr/>
        </p:nvSpPr>
        <p:spPr bwMode="auto">
          <a:xfrm>
            <a:off x="1763713" y="4192588"/>
            <a:ext cx="2643187" cy="457200"/>
          </a:xfrm>
          <a:prstGeom prst="rect">
            <a:avLst/>
          </a:prstGeom>
          <a:noFill/>
          <a:ln w="12700">
            <a:noFill/>
            <a:miter lim="800000"/>
            <a:headEnd/>
            <a:tailEnd/>
          </a:ln>
        </p:spPr>
        <p:txBody>
          <a:bodyPr wrap="none">
            <a:spAutoFit/>
          </a:bodyPr>
          <a:lstStyle/>
          <a:p>
            <a:pPr eaLnBrk="1" hangingPunct="1"/>
            <a:r>
              <a:rPr lang="en-US" sz="2400" u="none"/>
              <a:t>www.arl.wustl.edu</a:t>
            </a:r>
          </a:p>
        </p:txBody>
      </p:sp>
    </p:spTree>
  </p:cSld>
  <p:clrMapOvr>
    <a:masterClrMapping/>
  </p:clrMapOvr>
  <p:transition/>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Slide Number Placeholder 2"/>
          <p:cNvSpPr>
            <a:spLocks noGrp="1"/>
          </p:cNvSpPr>
          <p:nvPr>
            <p:ph type="sldNum" sz="quarter" idx="10"/>
          </p:nvPr>
        </p:nvSpPr>
        <p:spPr>
          <a:noFill/>
        </p:spPr>
        <p:txBody>
          <a:bodyPr/>
          <a:lstStyle/>
          <a:p>
            <a:fld id="{4964F9F8-F444-493E-A25B-7DA1BC0D71DC}" type="slidenum">
              <a:rPr lang="en-US" smtClean="0">
                <a:latin typeface="Arial" pitchFamily="34" charset="0"/>
              </a:rPr>
              <a:pPr/>
              <a:t>180</a:t>
            </a:fld>
            <a:endParaRPr lang="en-US" smtClean="0">
              <a:latin typeface="Arial" pitchFamily="34" charset="0"/>
            </a:endParaRPr>
          </a:p>
        </p:txBody>
      </p:sp>
      <p:sp>
        <p:nvSpPr>
          <p:cNvPr id="188419" name="Rectangle 2"/>
          <p:cNvSpPr>
            <a:spLocks noGrp="1" noChangeArrowheads="1"/>
          </p:cNvSpPr>
          <p:nvPr>
            <p:ph type="title"/>
          </p:nvPr>
        </p:nvSpPr>
        <p:spPr>
          <a:xfrm>
            <a:off x="1431925" y="-38100"/>
            <a:ext cx="6432550" cy="914400"/>
          </a:xfrm>
        </p:spPr>
        <p:txBody>
          <a:bodyPr/>
          <a:lstStyle/>
          <a:p>
            <a:pPr>
              <a:lnSpc>
                <a:spcPct val="85000"/>
              </a:lnSpc>
            </a:pPr>
            <a:r>
              <a:rPr lang="en-US" sz="3200" smtClean="0"/>
              <a:t>Pros &amp; Cons of the Strategized Locking Pattern</a:t>
            </a:r>
          </a:p>
        </p:txBody>
      </p:sp>
      <p:sp>
        <p:nvSpPr>
          <p:cNvPr id="188420" name="Rectangle 3"/>
          <p:cNvSpPr>
            <a:spLocks noChangeArrowheads="1"/>
          </p:cNvSpPr>
          <p:nvPr/>
        </p:nvSpPr>
        <p:spPr bwMode="auto">
          <a:xfrm>
            <a:off x="0" y="863600"/>
            <a:ext cx="5010150" cy="5461000"/>
          </a:xfrm>
          <a:prstGeom prst="rect">
            <a:avLst/>
          </a:prstGeom>
          <a:noFill/>
          <a:ln w="12700">
            <a:noFill/>
            <a:miter lim="800000"/>
            <a:headEnd/>
            <a:tailEnd/>
          </a:ln>
        </p:spPr>
        <p:txBody>
          <a:bodyPr>
            <a:spAutoFit/>
          </a:bodyPr>
          <a:lstStyle/>
          <a:p>
            <a:pPr marL="111125" indent="-111125"/>
            <a:r>
              <a:rPr lang="en-US" sz="2000" u="none"/>
              <a:t>This pattern provides three </a:t>
            </a:r>
            <a:r>
              <a:rPr lang="en-US" sz="2000" b="1" u="none"/>
              <a:t>benefits</a:t>
            </a:r>
            <a:r>
              <a:rPr lang="en-US" sz="2000" u="none"/>
              <a:t>:</a:t>
            </a:r>
          </a:p>
          <a:p>
            <a:pPr marL="111125" indent="-111125">
              <a:buFontTx/>
              <a:buChar char="•"/>
            </a:pPr>
            <a:r>
              <a:rPr lang="en-US" sz="2000" b="1" i="1" u="none"/>
              <a:t>Enhanced flexibility &amp; customization</a:t>
            </a:r>
            <a:endParaRPr lang="en-US" sz="2000" u="none"/>
          </a:p>
          <a:p>
            <a:pPr marL="342900" lvl="1" indent="-114300">
              <a:buFontTx/>
              <a:buChar char="•"/>
            </a:pPr>
            <a:r>
              <a:rPr lang="en-US" u="none"/>
              <a:t>It is straightforward to configure &amp; customize a component for certain concurrency models because the synchronization aspects of components are strategized</a:t>
            </a:r>
          </a:p>
          <a:p>
            <a:pPr marL="111125" indent="-111125">
              <a:buFontTx/>
              <a:buChar char="•"/>
            </a:pPr>
            <a:r>
              <a:rPr lang="en-US" sz="2000" b="1" i="1" u="none">
                <a:solidFill>
                  <a:srgbClr val="003399"/>
                </a:solidFill>
              </a:rPr>
              <a:t>Decreased maintenance effort for components</a:t>
            </a:r>
            <a:endParaRPr lang="en-US" sz="2000" u="none">
              <a:solidFill>
                <a:srgbClr val="003399"/>
              </a:solidFill>
            </a:endParaRPr>
          </a:p>
          <a:p>
            <a:pPr marL="342900" lvl="1" indent="-114300">
              <a:buFontTx/>
              <a:buChar char="•"/>
            </a:pPr>
            <a:r>
              <a:rPr lang="en-US" u="none">
                <a:solidFill>
                  <a:srgbClr val="003399"/>
                </a:solidFill>
              </a:rPr>
              <a:t>It is straightforward to add enhancements &amp; bug fixes to a component because there is only one implementation, rather than a separate implementation for each concurrency model</a:t>
            </a:r>
            <a:endParaRPr lang="en-US" sz="2000" u="none">
              <a:solidFill>
                <a:srgbClr val="003399"/>
              </a:solidFill>
            </a:endParaRPr>
          </a:p>
          <a:p>
            <a:pPr marL="111125" indent="-111125">
              <a:buFontTx/>
              <a:buChar char="•"/>
            </a:pPr>
            <a:r>
              <a:rPr lang="en-US" sz="2000" b="1" i="1" u="none"/>
              <a:t>Improved reuse</a:t>
            </a:r>
            <a:endParaRPr lang="en-US" sz="2000" u="none"/>
          </a:p>
          <a:p>
            <a:pPr marL="342900" lvl="1" indent="-114300">
              <a:buFontTx/>
              <a:buChar char="•"/>
            </a:pPr>
            <a:r>
              <a:rPr lang="en-US" u="none"/>
              <a:t>Components implemented using this pattern are more reusable, because their locking strategies can be configured orthogonally to their behavior</a:t>
            </a:r>
            <a:endParaRPr lang="en-US" sz="2000" u="none"/>
          </a:p>
        </p:txBody>
      </p:sp>
      <p:sp>
        <p:nvSpPr>
          <p:cNvPr id="188421" name="Rectangle 4"/>
          <p:cNvSpPr>
            <a:spLocks noChangeArrowheads="1"/>
          </p:cNvSpPr>
          <p:nvPr/>
        </p:nvSpPr>
        <p:spPr bwMode="auto">
          <a:xfrm>
            <a:off x="4875213" y="869950"/>
            <a:ext cx="4137025" cy="4954588"/>
          </a:xfrm>
          <a:prstGeom prst="rect">
            <a:avLst/>
          </a:prstGeom>
          <a:noFill/>
          <a:ln w="12700">
            <a:noFill/>
            <a:miter lim="800000"/>
            <a:headEnd/>
            <a:tailEnd/>
          </a:ln>
        </p:spPr>
        <p:txBody>
          <a:bodyPr>
            <a:spAutoFit/>
          </a:bodyPr>
          <a:lstStyle/>
          <a:p>
            <a:pPr marL="111125" indent="-111125">
              <a:spcBef>
                <a:spcPct val="20000"/>
              </a:spcBef>
            </a:pPr>
            <a:r>
              <a:rPr lang="en-US" sz="2000" u="none"/>
              <a:t>This pattern also incurs </a:t>
            </a:r>
            <a:r>
              <a:rPr lang="en-US" sz="2000" b="1" u="none"/>
              <a:t>liabilities</a:t>
            </a:r>
            <a:r>
              <a:rPr lang="en-US" sz="2000" u="none"/>
              <a:t>:</a:t>
            </a:r>
          </a:p>
          <a:p>
            <a:pPr marL="111125" indent="-111125">
              <a:spcBef>
                <a:spcPct val="20000"/>
              </a:spcBef>
              <a:buFontTx/>
              <a:buChar char="•"/>
            </a:pPr>
            <a:r>
              <a:rPr lang="en-US" sz="2000" b="1" i="1" u="none"/>
              <a:t>Obtrusive locking</a:t>
            </a:r>
            <a:endParaRPr lang="en-US" sz="2000" i="1" u="none"/>
          </a:p>
          <a:p>
            <a:pPr marL="346075" lvl="1" indent="-120650">
              <a:spcBef>
                <a:spcPct val="20000"/>
              </a:spcBef>
              <a:buFontTx/>
              <a:buChar char="•"/>
            </a:pPr>
            <a:r>
              <a:rPr lang="en-US" u="none"/>
              <a:t>If templates are used to parameterize locking aspects this will expose the locking strategies to application code</a:t>
            </a:r>
            <a:r>
              <a:rPr lang="en-US" sz="2000" u="none"/>
              <a:t> </a:t>
            </a:r>
            <a:endParaRPr lang="en-US" sz="2000" i="1" u="none"/>
          </a:p>
          <a:p>
            <a:pPr marL="111125" indent="-111125">
              <a:spcBef>
                <a:spcPct val="20000"/>
              </a:spcBef>
              <a:buFontTx/>
              <a:buChar char="•"/>
            </a:pPr>
            <a:r>
              <a:rPr lang="en-US" sz="2000" b="1" i="1" u="none">
                <a:solidFill>
                  <a:srgbClr val="003399"/>
                </a:solidFill>
              </a:rPr>
              <a:t>Over-engineering</a:t>
            </a:r>
            <a:endParaRPr lang="en-US" sz="2000" u="none">
              <a:solidFill>
                <a:srgbClr val="003399"/>
              </a:solidFill>
            </a:endParaRPr>
          </a:p>
          <a:p>
            <a:pPr marL="346075" lvl="1" indent="-120650">
              <a:spcBef>
                <a:spcPct val="20000"/>
              </a:spcBef>
              <a:buFontTx/>
              <a:buChar char="•"/>
            </a:pPr>
            <a:r>
              <a:rPr lang="en-US" u="none">
                <a:solidFill>
                  <a:srgbClr val="003399"/>
                </a:solidFill>
              </a:rPr>
              <a:t>Externalizing a locking mechanism by placing it in a component’s interface may actually provide </a:t>
            </a:r>
            <a:r>
              <a:rPr lang="en-US" i="1" u="none">
                <a:solidFill>
                  <a:srgbClr val="003399"/>
                </a:solidFill>
              </a:rPr>
              <a:t>too</a:t>
            </a:r>
            <a:r>
              <a:rPr lang="en-US" u="none">
                <a:solidFill>
                  <a:srgbClr val="003399"/>
                </a:solidFill>
              </a:rPr>
              <a:t> </a:t>
            </a:r>
            <a:r>
              <a:rPr lang="en-US" i="1" u="none">
                <a:solidFill>
                  <a:srgbClr val="003399"/>
                </a:solidFill>
              </a:rPr>
              <a:t>much</a:t>
            </a:r>
            <a:r>
              <a:rPr lang="en-US" u="none">
                <a:solidFill>
                  <a:srgbClr val="003399"/>
                </a:solidFill>
              </a:rPr>
              <a:t> flexibility in certain situations</a:t>
            </a:r>
            <a:r>
              <a:rPr lang="en-US" sz="2000" u="none">
                <a:solidFill>
                  <a:srgbClr val="003399"/>
                </a:solidFill>
              </a:rPr>
              <a:t> </a:t>
            </a:r>
          </a:p>
          <a:p>
            <a:pPr marL="571500" lvl="2" indent="-111125">
              <a:spcBef>
                <a:spcPct val="20000"/>
              </a:spcBef>
              <a:buFontTx/>
              <a:buChar char="•"/>
            </a:pPr>
            <a:r>
              <a:rPr lang="en-US" i="1" u="none">
                <a:solidFill>
                  <a:srgbClr val="003399"/>
                </a:solidFill>
              </a:rPr>
              <a:t>e.g.,</a:t>
            </a:r>
            <a:r>
              <a:rPr lang="en-US" u="none">
                <a:solidFill>
                  <a:srgbClr val="003399"/>
                </a:solidFill>
              </a:rPr>
              <a:t> inexperienced developers may try to parameterize a component with the wrong type of lock, resulting in improper compile- or run-time behavior</a:t>
            </a:r>
            <a:r>
              <a:rPr lang="en-US" sz="2000" u="none"/>
              <a:t> </a:t>
            </a:r>
          </a:p>
        </p:txBody>
      </p:sp>
    </p:spTree>
  </p:cSld>
  <p:clrMapOvr>
    <a:masterClrMapping/>
  </p:clrMapOvr>
  <p:transition/>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Slide Number Placeholder 2"/>
          <p:cNvSpPr>
            <a:spLocks noGrp="1"/>
          </p:cNvSpPr>
          <p:nvPr>
            <p:ph type="sldNum" sz="quarter" idx="10"/>
          </p:nvPr>
        </p:nvSpPr>
        <p:spPr>
          <a:noFill/>
        </p:spPr>
        <p:txBody>
          <a:bodyPr/>
          <a:lstStyle/>
          <a:p>
            <a:fld id="{47381E3A-885A-45A9-9191-7D51227C204A}" type="slidenum">
              <a:rPr lang="en-US" smtClean="0">
                <a:latin typeface="Arial" pitchFamily="34" charset="0"/>
              </a:rPr>
              <a:pPr/>
              <a:t>181</a:t>
            </a:fld>
            <a:endParaRPr lang="en-US" smtClean="0">
              <a:latin typeface="Arial" pitchFamily="34" charset="0"/>
            </a:endParaRPr>
          </a:p>
        </p:txBody>
      </p:sp>
      <p:sp>
        <p:nvSpPr>
          <p:cNvPr id="189443" name="Rectangle 2"/>
          <p:cNvSpPr>
            <a:spLocks noGrp="1" noChangeArrowheads="1"/>
          </p:cNvSpPr>
          <p:nvPr>
            <p:ph type="title"/>
          </p:nvPr>
        </p:nvSpPr>
        <p:spPr>
          <a:xfrm>
            <a:off x="269875" y="-38100"/>
            <a:ext cx="8594725" cy="914400"/>
          </a:xfrm>
        </p:spPr>
        <p:txBody>
          <a:bodyPr/>
          <a:lstStyle/>
          <a:p>
            <a:r>
              <a:rPr lang="en-US" smtClean="0"/>
              <a:t>Ensuring Locks are Released Properly</a:t>
            </a:r>
          </a:p>
        </p:txBody>
      </p:sp>
      <p:sp>
        <p:nvSpPr>
          <p:cNvPr id="189444" name="Text Box 3"/>
          <p:cNvSpPr txBox="1">
            <a:spLocks noChangeArrowheads="1"/>
          </p:cNvSpPr>
          <p:nvPr/>
        </p:nvSpPr>
        <p:spPr bwMode="auto">
          <a:xfrm>
            <a:off x="34925" y="874713"/>
            <a:ext cx="2197100" cy="3213100"/>
          </a:xfrm>
          <a:prstGeom prst="rect">
            <a:avLst/>
          </a:prstGeom>
          <a:solidFill>
            <a:schemeClr val="folHlink"/>
          </a:solidFill>
          <a:ln w="12700">
            <a:solidFill>
              <a:schemeClr val="tx1"/>
            </a:solidFill>
            <a:miter lim="800000"/>
            <a:headEnd/>
            <a:tailEnd/>
          </a:ln>
        </p:spPr>
        <p:txBody>
          <a:bodyPr>
            <a:spAutoFit/>
          </a:bodyPr>
          <a:lstStyle/>
          <a:p>
            <a:pPr marL="114300" indent="-114300"/>
            <a:r>
              <a:rPr lang="en-US" sz="2400" b="1" u="none"/>
              <a:t>Context</a:t>
            </a:r>
          </a:p>
          <a:p>
            <a:pPr marL="114300" indent="-114300">
              <a:buFontTx/>
              <a:buChar char="•"/>
            </a:pPr>
            <a:r>
              <a:rPr lang="en-US" sz="2000" u="none"/>
              <a:t>Concurrent applications, such as JAWS, contain shared resources that are manipulated by multiple threads concurrently</a:t>
            </a:r>
            <a:endParaRPr lang="en-US" b="1" u="none"/>
          </a:p>
        </p:txBody>
      </p:sp>
      <p:sp>
        <p:nvSpPr>
          <p:cNvPr id="1387525" name="Rectangle 5"/>
          <p:cNvSpPr>
            <a:spLocks noChangeArrowheads="1"/>
          </p:cNvSpPr>
          <p:nvPr/>
        </p:nvSpPr>
        <p:spPr bwMode="auto">
          <a:xfrm>
            <a:off x="50800" y="4141788"/>
            <a:ext cx="4570413" cy="2667000"/>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defRPr/>
            </a:pPr>
            <a:r>
              <a:rPr lang="en-US" sz="2400" u="none">
                <a:latin typeface="Arial" charset="0"/>
              </a:rPr>
              <a:t>Solution</a:t>
            </a:r>
          </a:p>
          <a:p>
            <a:pPr marL="114300" indent="-114300">
              <a:spcBef>
                <a:spcPts val="500"/>
              </a:spcBef>
              <a:spcAft>
                <a:spcPts val="500"/>
              </a:spcAft>
              <a:buFontTx/>
              <a:buChar char="•"/>
              <a:defRPr/>
            </a:pPr>
            <a:r>
              <a:rPr lang="en-US" sz="2000" u="none">
                <a:latin typeface="Arial" charset="0"/>
              </a:rPr>
              <a:t>In C++, apply the </a:t>
            </a:r>
            <a:r>
              <a:rPr lang="en-US" sz="2000" i="1" u="none">
                <a:latin typeface="Arial" charset="0"/>
              </a:rPr>
              <a:t>Scoped Locking</a:t>
            </a:r>
            <a:r>
              <a:rPr lang="en-US" sz="2000" u="none">
                <a:latin typeface="Arial" charset="0"/>
              </a:rPr>
              <a:t> idiom (P2) to define a guard class whose constructor automatically acquires a lock when control enters a scope &amp; whose destructor automatically releases the lock when control leaves the scope </a:t>
            </a:r>
          </a:p>
        </p:txBody>
      </p:sp>
      <p:grpSp>
        <p:nvGrpSpPr>
          <p:cNvPr id="2" name="Group 10"/>
          <p:cNvGrpSpPr>
            <a:grpSpLocks/>
          </p:cNvGrpSpPr>
          <p:nvPr/>
        </p:nvGrpSpPr>
        <p:grpSpPr bwMode="auto">
          <a:xfrm>
            <a:off x="2562225" y="798513"/>
            <a:ext cx="6753225" cy="5624512"/>
            <a:chOff x="1614" y="503"/>
            <a:chExt cx="4254" cy="3543"/>
          </a:xfrm>
        </p:grpSpPr>
        <p:sp>
          <p:nvSpPr>
            <p:cNvPr id="189447" name="Rectangle 4"/>
            <p:cNvSpPr>
              <a:spLocks noChangeArrowheads="1"/>
            </p:cNvSpPr>
            <p:nvPr/>
          </p:nvSpPr>
          <p:spPr bwMode="auto">
            <a:xfrm>
              <a:off x="1614" y="503"/>
              <a:ext cx="3890" cy="1536"/>
            </a:xfrm>
            <a:prstGeom prst="rect">
              <a:avLst/>
            </a:prstGeom>
            <a:noFill/>
            <a:ln w="12700">
              <a:noFill/>
              <a:miter lim="800000"/>
              <a:headEnd/>
              <a:tailEnd/>
            </a:ln>
          </p:spPr>
          <p:txBody>
            <a:bodyPr>
              <a:spAutoFit/>
            </a:bodyPr>
            <a:lstStyle/>
            <a:p>
              <a:pPr marL="111125" indent="-111125">
                <a:spcBef>
                  <a:spcPct val="25000"/>
                </a:spcBef>
              </a:pPr>
              <a:r>
                <a:rPr lang="en-US" sz="2400" b="1" u="none"/>
                <a:t>Problem</a:t>
              </a:r>
            </a:p>
            <a:p>
              <a:pPr marL="111125" indent="-111125">
                <a:spcBef>
                  <a:spcPct val="25000"/>
                </a:spcBef>
                <a:buFontTx/>
                <a:buChar char="•"/>
              </a:pPr>
              <a:r>
                <a:rPr lang="en-US" sz="2000" u="none"/>
                <a:t>Code that shouldn’t execute concurrently must be protected by a lock that’s acquired/released when control enters/leaves a critical section</a:t>
              </a:r>
            </a:p>
            <a:p>
              <a:pPr marL="111125" indent="-111125">
                <a:spcBef>
                  <a:spcPct val="25000"/>
                </a:spcBef>
                <a:buFontTx/>
                <a:buChar char="•"/>
              </a:pPr>
              <a:r>
                <a:rPr lang="en-US" sz="2000" u="none"/>
                <a:t>If programmers acquire &amp; release locks explicitly, it’s hard to ensure locks are released in all code paths</a:t>
              </a:r>
            </a:p>
          </p:txBody>
        </p:sp>
        <p:sp>
          <p:nvSpPr>
            <p:cNvPr id="189448" name="Rectangle 7"/>
            <p:cNvSpPr>
              <a:spLocks noChangeArrowheads="1"/>
            </p:cNvSpPr>
            <p:nvPr/>
          </p:nvSpPr>
          <p:spPr bwMode="auto">
            <a:xfrm>
              <a:off x="3090" y="2746"/>
              <a:ext cx="2778" cy="1300"/>
            </a:xfrm>
            <a:prstGeom prst="rect">
              <a:avLst/>
            </a:prstGeom>
            <a:solidFill>
              <a:schemeClr val="bg1"/>
            </a:solidFill>
            <a:ln w="12700">
              <a:noFill/>
              <a:miter lim="800000"/>
              <a:headEnd/>
              <a:tailEnd/>
            </a:ln>
          </p:spPr>
          <p:txBody>
            <a:bodyPr>
              <a:spAutoFit/>
            </a:bodyPr>
            <a:lstStyle/>
            <a:p>
              <a:pPr>
                <a:lnSpc>
                  <a:spcPct val="80000"/>
                </a:lnSpc>
              </a:pPr>
              <a:r>
                <a:rPr lang="en-US" u="none" noProof="1">
                  <a:latin typeface="Courier New" pitchFamily="49" charset="0"/>
                </a:rPr>
                <a:t>// A method.   </a:t>
              </a:r>
            </a:p>
            <a:p>
              <a:pPr>
                <a:lnSpc>
                  <a:spcPct val="80000"/>
                </a:lnSpc>
              </a:pPr>
              <a:r>
                <a:rPr lang="en-US" u="none" noProof="1">
                  <a:latin typeface="Courier New" pitchFamily="49" charset="0"/>
                </a:rPr>
                <a:t>const void *</a:t>
              </a:r>
              <a:r>
                <a:rPr lang="en-US" b="1" u="none" noProof="1">
                  <a:latin typeface="Courier New" pitchFamily="49" charset="0"/>
                </a:rPr>
                <a:t>lookup</a:t>
              </a:r>
              <a:r>
                <a:rPr lang="en-US" u="none" noProof="1">
                  <a:latin typeface="Courier New" pitchFamily="49" charset="0"/>
                </a:rPr>
                <a:t> </a:t>
              </a:r>
              <a:endParaRPr lang="en-US" u="none">
                <a:latin typeface="Courier New" pitchFamily="49" charset="0"/>
              </a:endParaRPr>
            </a:p>
            <a:p>
              <a:pPr>
                <a:lnSpc>
                  <a:spcPct val="80000"/>
                </a:lnSpc>
              </a:pPr>
              <a:r>
                <a:rPr lang="en-US" u="none">
                  <a:latin typeface="Courier New" pitchFamily="49" charset="0"/>
                </a:rPr>
                <a:t>  </a:t>
              </a:r>
              <a:r>
                <a:rPr lang="en-US" u="none" noProof="1">
                  <a:latin typeface="Courier New" pitchFamily="49" charset="0"/>
                </a:rPr>
                <a:t>(const string &amp;path) const {   </a:t>
              </a:r>
            </a:p>
            <a:p>
              <a:pPr>
                <a:lnSpc>
                  <a:spcPct val="80000"/>
                </a:lnSpc>
              </a:pPr>
              <a:r>
                <a:rPr lang="en-US" u="none">
                  <a:latin typeface="Courier New" pitchFamily="49" charset="0"/>
                </a:rPr>
                <a:t>  </a:t>
              </a:r>
              <a:r>
                <a:rPr lang="en-US" u="none" noProof="1">
                  <a:latin typeface="Courier New" pitchFamily="49" charset="0"/>
                </a:rPr>
                <a:t>lock_</a:t>
              </a:r>
              <a:r>
                <a:rPr lang="en-US" u="none">
                  <a:latin typeface="Courier New" pitchFamily="49" charset="0"/>
                </a:rPr>
                <a:t>.</a:t>
              </a:r>
              <a:r>
                <a:rPr lang="en-US" b="1" u="none">
                  <a:latin typeface="Courier New" pitchFamily="49" charset="0"/>
                </a:rPr>
                <a:t>acquire_read</a:t>
              </a:r>
              <a:r>
                <a:rPr lang="en-US" u="none">
                  <a:latin typeface="Courier New" pitchFamily="49" charset="0"/>
                </a:rPr>
                <a:t> ()</a:t>
              </a:r>
              <a:r>
                <a:rPr lang="en-US" u="none" noProof="1">
                  <a:latin typeface="Courier New" pitchFamily="49" charset="0"/>
                </a:rPr>
                <a:t>;     </a:t>
              </a:r>
            </a:p>
            <a:p>
              <a:pPr>
                <a:lnSpc>
                  <a:spcPct val="80000"/>
                </a:lnSpc>
              </a:pPr>
              <a:r>
                <a:rPr lang="en-US" u="none">
                  <a:latin typeface="Courier New" pitchFamily="49" charset="0"/>
                </a:rPr>
                <a:t>  </a:t>
              </a:r>
              <a:r>
                <a:rPr lang="en-US" u="none" noProof="1">
                  <a:latin typeface="Courier New" pitchFamily="49" charset="0"/>
                </a:rPr>
                <a:t>// </a:t>
              </a:r>
              <a:r>
                <a:rPr lang="en-US" u="none">
                  <a:latin typeface="Courier New" pitchFamily="49" charset="0"/>
                </a:rPr>
                <a:t>The</a:t>
              </a:r>
              <a:r>
                <a:rPr lang="en-US" u="none" noProof="1">
                  <a:latin typeface="Courier New" pitchFamily="49" charset="0"/>
                </a:rPr>
                <a:t> &lt;lookup&gt; method</a:t>
              </a:r>
              <a:r>
                <a:rPr lang="en-US" u="none">
                  <a:latin typeface="Courier New" pitchFamily="49" charset="0"/>
                </a:rPr>
                <a:t> </a:t>
              </a:r>
            </a:p>
            <a:p>
              <a:pPr>
                <a:lnSpc>
                  <a:spcPct val="80000"/>
                </a:lnSpc>
              </a:pPr>
              <a:r>
                <a:rPr lang="en-US" u="none">
                  <a:latin typeface="Courier New" pitchFamily="49" charset="0"/>
                </a:rPr>
                <a:t>  // implementation may return</a:t>
              </a:r>
            </a:p>
            <a:p>
              <a:pPr>
                <a:lnSpc>
                  <a:spcPct val="80000"/>
                </a:lnSpc>
              </a:pPr>
              <a:r>
                <a:rPr lang="en-US" u="none">
                  <a:latin typeface="Courier New" pitchFamily="49" charset="0"/>
                </a:rPr>
                <a:t>  // prematurely…</a:t>
              </a:r>
            </a:p>
            <a:p>
              <a:pPr>
                <a:lnSpc>
                  <a:spcPct val="80000"/>
                </a:lnSpc>
              </a:pPr>
              <a:r>
                <a:rPr lang="en-US" u="none">
                  <a:latin typeface="Courier New" pitchFamily="49" charset="0"/>
                </a:rPr>
                <a:t>  lock_.</a:t>
              </a:r>
              <a:r>
                <a:rPr lang="en-US" b="1" u="none">
                  <a:latin typeface="Courier New" pitchFamily="49" charset="0"/>
                </a:rPr>
                <a:t>release</a:t>
              </a:r>
              <a:r>
                <a:rPr lang="en-US" u="none">
                  <a:latin typeface="Courier New" pitchFamily="49" charset="0"/>
                </a:rPr>
                <a:t> ();</a:t>
              </a:r>
              <a:r>
                <a:rPr lang="en-US" u="none" noProof="1">
                  <a:latin typeface="Courier New" pitchFamily="49" charset="0"/>
                </a:rPr>
                <a:t>  </a:t>
              </a:r>
            </a:p>
            <a:p>
              <a:pPr>
                <a:lnSpc>
                  <a:spcPct val="80000"/>
                </a:lnSpc>
              </a:pPr>
              <a:r>
                <a:rPr lang="en-US" u="none" noProof="1">
                  <a:latin typeface="Courier New" pitchFamily="49" charset="0"/>
                </a:rPr>
                <a:t>} </a:t>
              </a:r>
            </a:p>
          </p:txBody>
        </p:sp>
        <p:sp>
          <p:nvSpPr>
            <p:cNvPr id="189449" name="Rectangle 8"/>
            <p:cNvSpPr>
              <a:spLocks noChangeArrowheads="1"/>
            </p:cNvSpPr>
            <p:nvPr/>
          </p:nvSpPr>
          <p:spPr bwMode="auto">
            <a:xfrm>
              <a:off x="1745" y="2025"/>
              <a:ext cx="4015" cy="442"/>
            </a:xfrm>
            <a:prstGeom prst="rect">
              <a:avLst/>
            </a:prstGeom>
            <a:noFill/>
            <a:ln w="12700">
              <a:noFill/>
              <a:miter lim="800000"/>
              <a:headEnd/>
              <a:tailEnd/>
            </a:ln>
          </p:spPr>
          <p:txBody>
            <a:bodyPr>
              <a:spAutoFit/>
            </a:bodyPr>
            <a:lstStyle/>
            <a:p>
              <a:pPr marL="111125" indent="-111125">
                <a:spcBef>
                  <a:spcPct val="30000"/>
                </a:spcBef>
                <a:buFontTx/>
                <a:buChar char="•"/>
              </a:pPr>
              <a:r>
                <a:rPr lang="en-US" sz="2000" i="1" u="none"/>
                <a:t>e.g.,</a:t>
              </a:r>
              <a:r>
                <a:rPr lang="en-US" sz="2000" u="none"/>
                <a:t> control can leave scope in C++ due to </a:t>
              </a:r>
              <a:r>
                <a:rPr lang="en-US" sz="2000" b="1" u="none">
                  <a:latin typeface="Courier New" pitchFamily="49" charset="0"/>
                </a:rPr>
                <a:t>return</a:t>
              </a:r>
              <a:r>
                <a:rPr lang="en-US" sz="2000" u="none"/>
                <a:t>, </a:t>
              </a:r>
              <a:r>
                <a:rPr lang="en-US" sz="2000" b="1" u="none">
                  <a:latin typeface="Courier New" pitchFamily="49" charset="0"/>
                </a:rPr>
                <a:t>break</a:t>
              </a:r>
              <a:r>
                <a:rPr lang="en-US" sz="2000" u="none"/>
                <a:t>, </a:t>
              </a:r>
              <a:r>
                <a:rPr lang="en-US" sz="2000" b="1" u="none">
                  <a:latin typeface="Courier New" pitchFamily="49" charset="0"/>
                </a:rPr>
                <a:t>continue</a:t>
              </a:r>
              <a:r>
                <a:rPr lang="en-US" sz="2000" u="none"/>
                <a:t>, </a:t>
              </a:r>
              <a:r>
                <a:rPr lang="en-US" sz="2000" b="1" u="none">
                  <a:latin typeface="Courier New" pitchFamily="49" charset="0"/>
                </a:rPr>
                <a:t>goto</a:t>
              </a:r>
              <a:r>
                <a:rPr lang="en-US" sz="2000" u="none"/>
                <a:t>, or unhandled exception</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1387525"/>
                                        </p:tgtEl>
                                        <p:attrNameLst>
                                          <p:attrName>style.visibility</p:attrName>
                                        </p:attrNameLst>
                                      </p:cBhvr>
                                      <p:to>
                                        <p:strVal val="visible"/>
                                      </p:to>
                                    </p:set>
                                    <p:animEffect transition="in" filter="wipe(up)">
                                      <p:cBhvr>
                                        <p:cTn id="11" dur="500"/>
                                        <p:tgtEl>
                                          <p:spTgt spid="13875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7525" grpId="0" animBg="1" autoUpdateAnimBg="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Slide Number Placeholder 2"/>
          <p:cNvSpPr>
            <a:spLocks noGrp="1"/>
          </p:cNvSpPr>
          <p:nvPr>
            <p:ph type="sldNum" sz="quarter" idx="10"/>
          </p:nvPr>
        </p:nvSpPr>
        <p:spPr>
          <a:noFill/>
        </p:spPr>
        <p:txBody>
          <a:bodyPr/>
          <a:lstStyle/>
          <a:p>
            <a:fld id="{117404E5-7E5C-4394-AF59-EDE29A3C131F}" type="slidenum">
              <a:rPr lang="en-US" smtClean="0">
                <a:latin typeface="Arial" pitchFamily="34" charset="0"/>
              </a:rPr>
              <a:pPr/>
              <a:t>182</a:t>
            </a:fld>
            <a:endParaRPr lang="en-US" smtClean="0">
              <a:latin typeface="Arial" pitchFamily="34" charset="0"/>
            </a:endParaRPr>
          </a:p>
        </p:txBody>
      </p:sp>
      <p:sp>
        <p:nvSpPr>
          <p:cNvPr id="190467" name="Rectangle 2"/>
          <p:cNvSpPr>
            <a:spLocks noGrp="1" noChangeArrowheads="1"/>
          </p:cNvSpPr>
          <p:nvPr>
            <p:ph type="title"/>
          </p:nvPr>
        </p:nvSpPr>
        <p:spPr>
          <a:xfrm>
            <a:off x="536575" y="-38100"/>
            <a:ext cx="7924800" cy="914400"/>
          </a:xfrm>
        </p:spPr>
        <p:txBody>
          <a:bodyPr/>
          <a:lstStyle/>
          <a:p>
            <a:pPr>
              <a:lnSpc>
                <a:spcPct val="85000"/>
              </a:lnSpc>
            </a:pPr>
            <a:r>
              <a:rPr lang="en-US" sz="3200" smtClean="0"/>
              <a:t>Applying the Scoped Locking </a:t>
            </a:r>
            <a:br>
              <a:rPr lang="en-US" sz="3200" smtClean="0"/>
            </a:br>
            <a:r>
              <a:rPr lang="en-US" sz="3200" smtClean="0"/>
              <a:t>Idiom in JAWS</a:t>
            </a:r>
          </a:p>
        </p:txBody>
      </p:sp>
      <p:grpSp>
        <p:nvGrpSpPr>
          <p:cNvPr id="190468" name="Group 8"/>
          <p:cNvGrpSpPr>
            <a:grpSpLocks/>
          </p:cNvGrpSpPr>
          <p:nvPr/>
        </p:nvGrpSpPr>
        <p:grpSpPr bwMode="auto">
          <a:xfrm>
            <a:off x="28575" y="935038"/>
            <a:ext cx="8632825" cy="3390900"/>
            <a:chOff x="90" y="758"/>
            <a:chExt cx="5438" cy="2136"/>
          </a:xfrm>
        </p:grpSpPr>
        <p:sp>
          <p:nvSpPr>
            <p:cNvPr id="190472" name="Rectangle 3"/>
            <p:cNvSpPr>
              <a:spLocks noChangeArrowheads="1"/>
            </p:cNvSpPr>
            <p:nvPr/>
          </p:nvSpPr>
          <p:spPr bwMode="auto">
            <a:xfrm>
              <a:off x="90" y="758"/>
              <a:ext cx="4902" cy="2136"/>
            </a:xfrm>
            <a:prstGeom prst="rect">
              <a:avLst/>
            </a:prstGeom>
            <a:noFill/>
            <a:ln w="12700">
              <a:solidFill>
                <a:schemeClr val="tx1"/>
              </a:solidFill>
              <a:miter lim="800000"/>
              <a:headEnd/>
              <a:tailEnd/>
            </a:ln>
          </p:spPr>
          <p:txBody>
            <a:bodyPr>
              <a:spAutoFit/>
            </a:bodyPr>
            <a:lstStyle/>
            <a:p>
              <a:pPr>
                <a:lnSpc>
                  <a:spcPct val="80000"/>
                </a:lnSpc>
              </a:pPr>
              <a:r>
                <a:rPr lang="en-US" u="none" noProof="1">
                  <a:latin typeface="Courier New" pitchFamily="49" charset="0"/>
                </a:rPr>
                <a:t>template &lt;class </a:t>
              </a:r>
              <a:r>
                <a:rPr lang="en-US" b="1" u="none" noProof="1">
                  <a:latin typeface="Courier New" pitchFamily="49" charset="0"/>
                </a:rPr>
                <a:t>LOCK</a:t>
              </a:r>
              <a:r>
                <a:rPr lang="en-US" u="none" noProof="1">
                  <a:latin typeface="Courier New" pitchFamily="49" charset="0"/>
                </a:rPr>
                <a:t>&gt; </a:t>
              </a:r>
            </a:p>
            <a:p>
              <a:pPr>
                <a:lnSpc>
                  <a:spcPct val="80000"/>
                </a:lnSpc>
              </a:pPr>
              <a:r>
                <a:rPr lang="en-US" u="none" noProof="1">
                  <a:latin typeface="Courier New" pitchFamily="49" charset="0"/>
                </a:rPr>
                <a:t>class </a:t>
              </a:r>
              <a:r>
                <a:rPr lang="en-US" b="1" u="none">
                  <a:latin typeface="Courier New" pitchFamily="49" charset="0"/>
                </a:rPr>
                <a:t>ACE_Read_</a:t>
              </a:r>
              <a:r>
                <a:rPr lang="en-US" b="1" u="none" noProof="1">
                  <a:latin typeface="Courier New" pitchFamily="49" charset="0"/>
                </a:rPr>
                <a:t>Guard</a:t>
              </a:r>
              <a:r>
                <a:rPr lang="en-US" u="none" noProof="1">
                  <a:latin typeface="Courier New" pitchFamily="49" charset="0"/>
                </a:rPr>
                <a:t> {</a:t>
              </a:r>
            </a:p>
            <a:p>
              <a:pPr>
                <a:lnSpc>
                  <a:spcPct val="80000"/>
                </a:lnSpc>
              </a:pPr>
              <a:r>
                <a:rPr lang="en-US" u="none" noProof="1">
                  <a:latin typeface="Courier New" pitchFamily="49" charset="0"/>
                </a:rPr>
                <a:t>public:</a:t>
              </a:r>
            </a:p>
            <a:p>
              <a:pPr>
                <a:lnSpc>
                  <a:spcPct val="80000"/>
                </a:lnSpc>
              </a:pPr>
              <a:r>
                <a:rPr lang="en-US" u="none">
                  <a:latin typeface="Courier New" pitchFamily="49" charset="0"/>
                </a:rPr>
                <a:t>  </a:t>
              </a:r>
              <a:r>
                <a:rPr lang="en-US" u="none" noProof="1">
                  <a:latin typeface="Courier New" pitchFamily="49" charset="0"/>
                </a:rPr>
                <a:t>// Store a pointer to the lock &amp; acquire the lock.</a:t>
              </a:r>
            </a:p>
            <a:p>
              <a:pPr>
                <a:lnSpc>
                  <a:spcPct val="80000"/>
                </a:lnSpc>
              </a:pPr>
              <a:r>
                <a:rPr lang="en-US" u="none">
                  <a:latin typeface="Courier New" pitchFamily="49" charset="0"/>
                </a:rPr>
                <a:t>  </a:t>
              </a:r>
              <a:r>
                <a:rPr lang="en-US" b="1" u="none">
                  <a:latin typeface="Courier New" pitchFamily="49" charset="0"/>
                </a:rPr>
                <a:t>ACE_Read_G</a:t>
              </a:r>
              <a:r>
                <a:rPr lang="en-US" b="1" u="none" noProof="1">
                  <a:latin typeface="Courier New" pitchFamily="49" charset="0"/>
                </a:rPr>
                <a:t>uard</a:t>
              </a:r>
              <a:r>
                <a:rPr lang="en-US" u="none" noProof="1">
                  <a:latin typeface="Courier New" pitchFamily="49" charset="0"/>
                </a:rPr>
                <a:t> (</a:t>
              </a:r>
              <a:r>
                <a:rPr lang="en-US" b="1" u="none" noProof="1">
                  <a:latin typeface="Courier New" pitchFamily="49" charset="0"/>
                </a:rPr>
                <a:t>LOCK</a:t>
              </a:r>
              <a:r>
                <a:rPr lang="en-US" u="none" noProof="1">
                  <a:latin typeface="Courier New" pitchFamily="49" charset="0"/>
                </a:rPr>
                <a:t> &amp;lock)</a:t>
              </a:r>
            </a:p>
            <a:p>
              <a:pPr>
                <a:lnSpc>
                  <a:spcPct val="80000"/>
                </a:lnSpc>
              </a:pPr>
              <a:r>
                <a:rPr lang="en-US" u="none">
                  <a:latin typeface="Courier New" pitchFamily="49" charset="0"/>
                </a:rPr>
                <a:t>    </a:t>
              </a:r>
              <a:r>
                <a:rPr lang="en-US" u="none" noProof="1">
                  <a:latin typeface="Courier New" pitchFamily="49" charset="0"/>
                </a:rPr>
                <a:t>: lock_ (&amp;lock</a:t>
              </a:r>
              <a:r>
                <a:rPr lang="en-US" u="none">
                  <a:latin typeface="Courier New" pitchFamily="49" charset="0"/>
                </a:rPr>
                <a:t>)</a:t>
              </a:r>
              <a:endParaRPr lang="en-US" u="none" noProof="1">
                <a:latin typeface="Courier New" pitchFamily="49" charset="0"/>
              </a:endParaRPr>
            </a:p>
            <a:p>
              <a:pPr>
                <a:lnSpc>
                  <a:spcPct val="80000"/>
                </a:lnSpc>
              </a:pPr>
              <a:r>
                <a:rPr lang="en-US" u="none">
                  <a:latin typeface="Courier New" pitchFamily="49" charset="0"/>
                </a:rPr>
                <a:t>  </a:t>
              </a:r>
              <a:r>
                <a:rPr lang="en-US" u="none" noProof="1">
                  <a:latin typeface="Courier New" pitchFamily="49" charset="0"/>
                </a:rPr>
                <a:t>{ lock_-&gt;</a:t>
              </a:r>
              <a:r>
                <a:rPr lang="en-US" b="1" u="none" noProof="1">
                  <a:latin typeface="Courier New" pitchFamily="49" charset="0"/>
                </a:rPr>
                <a:t>acquire</a:t>
              </a:r>
              <a:r>
                <a:rPr lang="en-US" b="1" u="none">
                  <a:latin typeface="Courier New" pitchFamily="49" charset="0"/>
                </a:rPr>
                <a:t>_read</a:t>
              </a:r>
              <a:r>
                <a:rPr lang="en-US" u="none" noProof="1">
                  <a:latin typeface="Courier New" pitchFamily="49" charset="0"/>
                </a:rPr>
                <a:t> ();</a:t>
              </a:r>
              <a:r>
                <a:rPr lang="en-US" u="none">
                  <a:latin typeface="Courier New" pitchFamily="49" charset="0"/>
                </a:rPr>
                <a:t> </a:t>
              </a:r>
              <a:r>
                <a:rPr lang="en-US" u="none" noProof="1">
                  <a:latin typeface="Courier New" pitchFamily="49" charset="0"/>
                </a:rPr>
                <a:t>}</a:t>
              </a:r>
            </a:p>
            <a:p>
              <a:pPr>
                <a:lnSpc>
                  <a:spcPct val="80000"/>
                </a:lnSpc>
              </a:pPr>
              <a:endParaRPr lang="en-US" u="none" noProof="1">
                <a:latin typeface="Courier New" pitchFamily="49" charset="0"/>
              </a:endParaRPr>
            </a:p>
            <a:p>
              <a:pPr>
                <a:lnSpc>
                  <a:spcPct val="80000"/>
                </a:lnSpc>
              </a:pPr>
              <a:r>
                <a:rPr lang="en-US" u="none">
                  <a:latin typeface="Courier New" pitchFamily="49" charset="0"/>
                </a:rPr>
                <a:t>  </a:t>
              </a:r>
              <a:r>
                <a:rPr lang="en-US" u="none" noProof="1">
                  <a:latin typeface="Courier New" pitchFamily="49" charset="0"/>
                </a:rPr>
                <a:t>// Release the lock when the guard goes out of scope, </a:t>
              </a:r>
            </a:p>
            <a:p>
              <a:pPr>
                <a:lnSpc>
                  <a:spcPct val="80000"/>
                </a:lnSpc>
              </a:pPr>
              <a:r>
                <a:rPr lang="en-US" u="none">
                  <a:latin typeface="Courier New" pitchFamily="49" charset="0"/>
                </a:rPr>
                <a:t>  </a:t>
              </a:r>
              <a:r>
                <a:rPr lang="en-US" b="1" u="none" noProof="1">
                  <a:latin typeface="Courier New" pitchFamily="49" charset="0"/>
                </a:rPr>
                <a:t>~</a:t>
              </a:r>
              <a:r>
                <a:rPr lang="en-US" b="1" u="none">
                  <a:latin typeface="Courier New" pitchFamily="49" charset="0"/>
                </a:rPr>
                <a:t>ACE_Read_</a:t>
              </a:r>
              <a:r>
                <a:rPr lang="en-US" b="1" u="none" noProof="1">
                  <a:latin typeface="Courier New" pitchFamily="49" charset="0"/>
                </a:rPr>
                <a:t>Guard</a:t>
              </a:r>
              <a:r>
                <a:rPr lang="en-US" u="none" noProof="1">
                  <a:latin typeface="Courier New" pitchFamily="49" charset="0"/>
                </a:rPr>
                <a:t> () {</a:t>
              </a:r>
              <a:r>
                <a:rPr lang="en-US" u="none">
                  <a:latin typeface="Courier New" pitchFamily="49" charset="0"/>
                </a:rPr>
                <a:t> </a:t>
              </a:r>
              <a:r>
                <a:rPr lang="en-US" u="none" noProof="1">
                  <a:latin typeface="Courier New" pitchFamily="49" charset="0"/>
                </a:rPr>
                <a:t>lock_-&gt;</a:t>
              </a:r>
              <a:r>
                <a:rPr lang="en-US" b="1" u="none" noProof="1">
                  <a:latin typeface="Courier New" pitchFamily="49" charset="0"/>
                </a:rPr>
                <a:t>release</a:t>
              </a:r>
              <a:r>
                <a:rPr lang="en-US" u="none" noProof="1">
                  <a:latin typeface="Courier New" pitchFamily="49" charset="0"/>
                </a:rPr>
                <a:t> (); }</a:t>
              </a:r>
              <a:endParaRPr lang="en-US" u="none">
                <a:latin typeface="Courier New" pitchFamily="49" charset="0"/>
              </a:endParaRPr>
            </a:p>
            <a:p>
              <a:pPr>
                <a:lnSpc>
                  <a:spcPct val="80000"/>
                </a:lnSpc>
              </a:pPr>
              <a:r>
                <a:rPr lang="en-US" u="none">
                  <a:latin typeface="Courier New" pitchFamily="49" charset="0"/>
                </a:rPr>
                <a:t>  ...</a:t>
              </a:r>
              <a:endParaRPr lang="en-US" u="none" noProof="1">
                <a:latin typeface="Courier New" pitchFamily="49" charset="0"/>
              </a:endParaRPr>
            </a:p>
            <a:p>
              <a:pPr>
                <a:lnSpc>
                  <a:spcPct val="80000"/>
                </a:lnSpc>
              </a:pPr>
              <a:r>
                <a:rPr lang="en-US" u="none" noProof="1">
                  <a:latin typeface="Courier New" pitchFamily="49" charset="0"/>
                </a:rPr>
                <a:t>private:</a:t>
              </a:r>
            </a:p>
            <a:p>
              <a:pPr>
                <a:lnSpc>
                  <a:spcPct val="80000"/>
                </a:lnSpc>
              </a:pPr>
              <a:r>
                <a:rPr lang="en-US" u="none">
                  <a:latin typeface="Courier New" pitchFamily="49" charset="0"/>
                </a:rPr>
                <a:t>  </a:t>
              </a:r>
              <a:r>
                <a:rPr lang="en-US" u="none" noProof="1">
                  <a:latin typeface="Courier New" pitchFamily="49" charset="0"/>
                </a:rPr>
                <a:t>// Pointer to the lock we’re managing.</a:t>
              </a:r>
            </a:p>
            <a:p>
              <a:pPr>
                <a:lnSpc>
                  <a:spcPct val="80000"/>
                </a:lnSpc>
              </a:pPr>
              <a:r>
                <a:rPr lang="en-US" u="none">
                  <a:latin typeface="Courier New" pitchFamily="49" charset="0"/>
                </a:rPr>
                <a:t>  mutable </a:t>
              </a:r>
              <a:r>
                <a:rPr lang="en-US" b="1" u="none" noProof="1">
                  <a:latin typeface="Courier New" pitchFamily="49" charset="0"/>
                </a:rPr>
                <a:t>LOCK</a:t>
              </a:r>
              <a:r>
                <a:rPr lang="en-US" u="none" noProof="1">
                  <a:latin typeface="Courier New" pitchFamily="49" charset="0"/>
                </a:rPr>
                <a:t> *lock_;</a:t>
              </a:r>
            </a:p>
            <a:p>
              <a:pPr>
                <a:lnSpc>
                  <a:spcPct val="80000"/>
                </a:lnSpc>
              </a:pPr>
              <a:r>
                <a:rPr lang="en-US" u="none" noProof="1">
                  <a:latin typeface="Courier New" pitchFamily="49" charset="0"/>
                </a:rPr>
                <a:t>};</a:t>
              </a:r>
            </a:p>
          </p:txBody>
        </p:sp>
        <p:sp>
          <p:nvSpPr>
            <p:cNvPr id="190473" name="Text Box 5"/>
            <p:cNvSpPr txBox="1">
              <a:spLocks noChangeArrowheads="1"/>
            </p:cNvSpPr>
            <p:nvPr/>
          </p:nvSpPr>
          <p:spPr bwMode="auto">
            <a:xfrm>
              <a:off x="2464" y="870"/>
              <a:ext cx="3064" cy="239"/>
            </a:xfrm>
            <a:prstGeom prst="rect">
              <a:avLst/>
            </a:prstGeom>
            <a:solidFill>
              <a:srgbClr val="FFFF8D"/>
            </a:solidFill>
            <a:ln w="12700">
              <a:solidFill>
                <a:schemeClr val="tx1"/>
              </a:solidFill>
              <a:miter lim="800000"/>
              <a:headEnd/>
              <a:tailEnd/>
            </a:ln>
          </p:spPr>
          <p:txBody>
            <a:bodyPr wrap="none">
              <a:spAutoFit/>
            </a:bodyPr>
            <a:lstStyle/>
            <a:p>
              <a:r>
                <a:rPr lang="en-US" b="1" u="none"/>
                <a:t>Generic </a:t>
              </a:r>
              <a:r>
                <a:rPr lang="en-US" b="1" u="none">
                  <a:latin typeface="Courier New" pitchFamily="49" charset="0"/>
                </a:rPr>
                <a:t>ACE_Read_Guard</a:t>
              </a:r>
              <a:r>
                <a:rPr lang="en-US" b="1" u="none"/>
                <a:t> Wrapper Facade</a:t>
              </a:r>
            </a:p>
          </p:txBody>
        </p:sp>
      </p:grpSp>
      <p:sp>
        <p:nvSpPr>
          <p:cNvPr id="1389572" name="Rectangle 4"/>
          <p:cNvSpPr>
            <a:spLocks noChangeArrowheads="1"/>
          </p:cNvSpPr>
          <p:nvPr/>
        </p:nvSpPr>
        <p:spPr bwMode="auto">
          <a:xfrm>
            <a:off x="2995613" y="4038600"/>
            <a:ext cx="6092825" cy="2733675"/>
          </a:xfrm>
          <a:prstGeom prst="rect">
            <a:avLst/>
          </a:prstGeom>
          <a:solidFill>
            <a:schemeClr val="bg1"/>
          </a:solidFill>
          <a:ln w="12700">
            <a:solidFill>
              <a:schemeClr val="tx1"/>
            </a:solidFill>
            <a:miter lim="800000"/>
            <a:headEnd/>
            <a:tailEnd/>
          </a:ln>
        </p:spPr>
        <p:txBody>
          <a:bodyPr>
            <a:spAutoFit/>
          </a:bodyPr>
          <a:lstStyle/>
          <a:p>
            <a:pPr>
              <a:lnSpc>
                <a:spcPct val="80000"/>
              </a:lnSpc>
            </a:pPr>
            <a:r>
              <a:rPr lang="en-US" u="none">
                <a:latin typeface="Courier New" pitchFamily="49" charset="0"/>
              </a:rPr>
              <a:t>template &lt;class </a:t>
            </a:r>
            <a:r>
              <a:rPr lang="en-US" b="1" u="none">
                <a:latin typeface="Courier New" pitchFamily="49" charset="0"/>
              </a:rPr>
              <a:t>LOCK</a:t>
            </a:r>
            <a:r>
              <a:rPr lang="en-US" u="none">
                <a:latin typeface="Courier New" pitchFamily="49" charset="0"/>
              </a:rPr>
              <a:t>&gt; </a:t>
            </a:r>
          </a:p>
          <a:p>
            <a:pPr>
              <a:lnSpc>
                <a:spcPct val="80000"/>
              </a:lnSpc>
            </a:pPr>
            <a:r>
              <a:rPr lang="en-US" u="none" noProof="1">
                <a:latin typeface="Courier New" pitchFamily="49" charset="0"/>
              </a:rPr>
              <a:t>class </a:t>
            </a:r>
            <a:r>
              <a:rPr lang="en-US" b="1" u="none" noProof="1">
                <a:latin typeface="Courier New" pitchFamily="49" charset="0"/>
              </a:rPr>
              <a:t>File_Cache</a:t>
            </a:r>
            <a:r>
              <a:rPr lang="en-US" u="none" noProof="1">
                <a:latin typeface="Courier New" pitchFamily="49" charset="0"/>
              </a:rPr>
              <a:t> {</a:t>
            </a:r>
          </a:p>
          <a:p>
            <a:pPr>
              <a:lnSpc>
                <a:spcPct val="80000"/>
              </a:lnSpc>
            </a:pPr>
            <a:r>
              <a:rPr lang="en-US" u="none" noProof="1">
                <a:latin typeface="Courier New" pitchFamily="49" charset="0"/>
              </a:rPr>
              <a:t>public:   </a:t>
            </a:r>
          </a:p>
          <a:p>
            <a:pPr>
              <a:lnSpc>
                <a:spcPct val="80000"/>
              </a:lnSpc>
            </a:pPr>
            <a:r>
              <a:rPr lang="en-US" u="none">
                <a:latin typeface="Courier New" pitchFamily="49" charset="0"/>
              </a:rPr>
              <a:t>  </a:t>
            </a:r>
            <a:r>
              <a:rPr lang="en-US" u="none" noProof="1">
                <a:latin typeface="Courier New" pitchFamily="49" charset="0"/>
              </a:rPr>
              <a:t>// A method.   </a:t>
            </a:r>
          </a:p>
          <a:p>
            <a:pPr>
              <a:lnSpc>
                <a:spcPct val="80000"/>
              </a:lnSpc>
            </a:pPr>
            <a:r>
              <a:rPr lang="en-US" u="none">
                <a:latin typeface="Courier New" pitchFamily="49" charset="0"/>
              </a:rPr>
              <a:t>  </a:t>
            </a:r>
            <a:r>
              <a:rPr lang="en-US" u="none" noProof="1">
                <a:latin typeface="Courier New" pitchFamily="49" charset="0"/>
              </a:rPr>
              <a:t>const void *</a:t>
            </a:r>
            <a:r>
              <a:rPr lang="en-US" b="1" u="none" noProof="1">
                <a:latin typeface="Courier New" pitchFamily="49" charset="0"/>
              </a:rPr>
              <a:t>lookup</a:t>
            </a:r>
            <a:r>
              <a:rPr lang="en-US" u="none" noProof="1">
                <a:latin typeface="Courier New" pitchFamily="49" charset="0"/>
              </a:rPr>
              <a:t> </a:t>
            </a:r>
            <a:endParaRPr lang="en-US" u="none">
              <a:latin typeface="Courier New" pitchFamily="49" charset="0"/>
            </a:endParaRPr>
          </a:p>
          <a:p>
            <a:pPr>
              <a:lnSpc>
                <a:spcPct val="80000"/>
              </a:lnSpc>
            </a:pPr>
            <a:r>
              <a:rPr lang="en-US" u="none">
                <a:latin typeface="Courier New" pitchFamily="49" charset="0"/>
              </a:rPr>
              <a:t>    </a:t>
            </a:r>
            <a:r>
              <a:rPr lang="en-US" u="none" noProof="1">
                <a:latin typeface="Courier New" pitchFamily="49" charset="0"/>
              </a:rPr>
              <a:t>(const string &amp;path) const {   </a:t>
            </a:r>
          </a:p>
          <a:p>
            <a:pPr>
              <a:lnSpc>
                <a:spcPct val="80000"/>
              </a:lnSpc>
            </a:pPr>
            <a:r>
              <a:rPr lang="en-US" u="none">
                <a:latin typeface="Courier New" pitchFamily="49" charset="0"/>
              </a:rPr>
              <a:t>    </a:t>
            </a:r>
            <a:r>
              <a:rPr lang="en-US" u="none" noProof="1">
                <a:latin typeface="Courier New" pitchFamily="49" charset="0"/>
              </a:rPr>
              <a:t>// Use Scoped Locking idiom to acquire </a:t>
            </a:r>
          </a:p>
          <a:p>
            <a:pPr>
              <a:lnSpc>
                <a:spcPct val="80000"/>
              </a:lnSpc>
            </a:pPr>
            <a:r>
              <a:rPr lang="en-US" u="none">
                <a:latin typeface="Courier New" pitchFamily="49" charset="0"/>
              </a:rPr>
              <a:t>    </a:t>
            </a:r>
            <a:r>
              <a:rPr lang="en-US" u="none" noProof="1">
                <a:latin typeface="Courier New" pitchFamily="49" charset="0"/>
              </a:rPr>
              <a:t>// </a:t>
            </a:r>
            <a:r>
              <a:rPr lang="en-US" u="none">
                <a:latin typeface="Courier New" pitchFamily="49" charset="0"/>
              </a:rPr>
              <a:t>&amp;</a:t>
            </a:r>
            <a:r>
              <a:rPr lang="en-US" u="none" noProof="1">
                <a:latin typeface="Courier New" pitchFamily="49" charset="0"/>
              </a:rPr>
              <a:t> release the &lt;lock_&gt; automatically.    </a:t>
            </a:r>
          </a:p>
          <a:p>
            <a:pPr>
              <a:lnSpc>
                <a:spcPct val="80000"/>
              </a:lnSpc>
            </a:pPr>
            <a:r>
              <a:rPr lang="en-US" u="none">
                <a:latin typeface="Courier New" pitchFamily="49" charset="0"/>
              </a:rPr>
              <a:t>    </a:t>
            </a:r>
            <a:r>
              <a:rPr lang="en-US" b="1" u="none">
                <a:latin typeface="Courier New" pitchFamily="49" charset="0"/>
              </a:rPr>
              <a:t>ACE_Read_Guard&lt;LOCK&gt;</a:t>
            </a:r>
            <a:r>
              <a:rPr lang="en-US" u="none">
                <a:latin typeface="Courier New" pitchFamily="49" charset="0"/>
              </a:rPr>
              <a:t> guard (*</a:t>
            </a:r>
            <a:r>
              <a:rPr lang="en-US" u="none" noProof="1">
                <a:latin typeface="Courier New" pitchFamily="49" charset="0"/>
              </a:rPr>
              <a:t>lock</a:t>
            </a:r>
            <a:r>
              <a:rPr lang="en-US" u="none">
                <a:latin typeface="Courier New" pitchFamily="49" charset="0"/>
              </a:rPr>
              <a:t>);</a:t>
            </a:r>
            <a:endParaRPr lang="en-US" u="none" noProof="1">
              <a:latin typeface="Courier New" pitchFamily="49" charset="0"/>
            </a:endParaRPr>
          </a:p>
          <a:p>
            <a:pPr>
              <a:lnSpc>
                <a:spcPct val="80000"/>
              </a:lnSpc>
            </a:pPr>
            <a:r>
              <a:rPr lang="en-US" u="none">
                <a:latin typeface="Courier New" pitchFamily="49" charset="0"/>
              </a:rPr>
              <a:t>    </a:t>
            </a:r>
            <a:r>
              <a:rPr lang="en-US" u="none" noProof="1">
                <a:latin typeface="Courier New" pitchFamily="49" charset="0"/>
              </a:rPr>
              <a:t>// Implement the &lt;lookup&gt; method.</a:t>
            </a:r>
            <a:endParaRPr lang="en-US" u="none">
              <a:latin typeface="Courier New" pitchFamily="49" charset="0"/>
            </a:endParaRPr>
          </a:p>
          <a:p>
            <a:pPr>
              <a:lnSpc>
                <a:spcPct val="80000"/>
              </a:lnSpc>
            </a:pPr>
            <a:r>
              <a:rPr lang="en-US" u="none">
                <a:latin typeface="Courier New" pitchFamily="49" charset="0"/>
              </a:rPr>
              <a:t>    // lock_ released automatically…</a:t>
            </a:r>
            <a:r>
              <a:rPr lang="en-US" u="none" noProof="1">
                <a:latin typeface="Courier New" pitchFamily="49" charset="0"/>
              </a:rPr>
              <a:t>  </a:t>
            </a:r>
          </a:p>
          <a:p>
            <a:pPr>
              <a:lnSpc>
                <a:spcPct val="80000"/>
              </a:lnSpc>
            </a:pPr>
            <a:r>
              <a:rPr lang="en-US" u="none">
                <a:latin typeface="Courier New" pitchFamily="49" charset="0"/>
              </a:rPr>
              <a:t>  </a:t>
            </a:r>
            <a:r>
              <a:rPr lang="en-US" u="none" noProof="1">
                <a:latin typeface="Courier New" pitchFamily="49" charset="0"/>
              </a:rPr>
              <a:t>} </a:t>
            </a:r>
          </a:p>
        </p:txBody>
      </p:sp>
      <p:sp>
        <p:nvSpPr>
          <p:cNvPr id="1389574" name="Text Box 6"/>
          <p:cNvSpPr txBox="1">
            <a:spLocks noChangeArrowheads="1"/>
          </p:cNvSpPr>
          <p:nvPr/>
        </p:nvSpPr>
        <p:spPr bwMode="auto">
          <a:xfrm>
            <a:off x="6127750" y="4279900"/>
            <a:ext cx="2873375" cy="379413"/>
          </a:xfrm>
          <a:prstGeom prst="rect">
            <a:avLst/>
          </a:prstGeom>
          <a:solidFill>
            <a:srgbClr val="FFFF8D"/>
          </a:solidFill>
          <a:ln w="12700">
            <a:solidFill>
              <a:schemeClr val="tx1"/>
            </a:solidFill>
            <a:miter lim="800000"/>
            <a:headEnd/>
            <a:tailEnd/>
          </a:ln>
        </p:spPr>
        <p:txBody>
          <a:bodyPr wrap="none">
            <a:spAutoFit/>
          </a:bodyPr>
          <a:lstStyle/>
          <a:p>
            <a:r>
              <a:rPr lang="en-US" b="1" u="none"/>
              <a:t>Applying the </a:t>
            </a:r>
            <a:r>
              <a:rPr lang="en-US" b="1" u="none">
                <a:latin typeface="Courier New" pitchFamily="49" charset="0"/>
              </a:rPr>
              <a:t>ACE_Guard</a:t>
            </a:r>
          </a:p>
        </p:txBody>
      </p:sp>
      <p:sp>
        <p:nvSpPr>
          <p:cNvPr id="1389575" name="Rectangle 7"/>
          <p:cNvSpPr>
            <a:spLocks noChangeArrowheads="1"/>
          </p:cNvSpPr>
          <p:nvPr/>
        </p:nvSpPr>
        <p:spPr bwMode="auto">
          <a:xfrm>
            <a:off x="44450" y="4492625"/>
            <a:ext cx="2889250" cy="2238375"/>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a:spcBef>
                <a:spcPts val="500"/>
              </a:spcBef>
              <a:spcAft>
                <a:spcPts val="500"/>
              </a:spcAft>
              <a:defRPr/>
            </a:pPr>
            <a:r>
              <a:rPr lang="en-US" sz="2000" u="none">
                <a:latin typeface="Arial" charset="0"/>
              </a:rPr>
              <a:t>Instances of the guard class can be allocated on the run-time stack to acquire &amp; release locks in method or block scopes that define critical sections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89572"/>
                                        </p:tgtEl>
                                        <p:attrNameLst>
                                          <p:attrName>style.visibility</p:attrName>
                                        </p:attrNameLst>
                                      </p:cBhvr>
                                      <p:to>
                                        <p:strVal val="visible"/>
                                      </p:to>
                                    </p:set>
                                    <p:animEffect transition="in" filter="wipe(up)">
                                      <p:cBhvr>
                                        <p:cTn id="7" dur="500"/>
                                        <p:tgtEl>
                                          <p:spTgt spid="1389572"/>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499"/>
                                          </p:stCondLst>
                                        </p:cTn>
                                        <p:tgtEl>
                                          <p:spTgt spid="138957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1389575"/>
                                        </p:tgtEl>
                                        <p:attrNameLst>
                                          <p:attrName>style.visibility</p:attrName>
                                        </p:attrNameLst>
                                      </p:cBhvr>
                                      <p:to>
                                        <p:strVal val="visible"/>
                                      </p:to>
                                    </p:set>
                                    <p:animEffect transition="in" filter="wipe(up)">
                                      <p:cBhvr>
                                        <p:cTn id="15" dur="500"/>
                                        <p:tgtEl>
                                          <p:spTgt spid="13895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9572" grpId="0" animBg="1" autoUpdateAnimBg="0"/>
      <p:bldP spid="1389574" grpId="0" animBg="1" autoUpdateAnimBg="0"/>
      <p:bldP spid="1389575" grpId="0" animBg="1" autoUpdateAnimBg="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Slide Number Placeholder 2"/>
          <p:cNvSpPr>
            <a:spLocks noGrp="1"/>
          </p:cNvSpPr>
          <p:nvPr>
            <p:ph type="sldNum" sz="quarter" idx="10"/>
          </p:nvPr>
        </p:nvSpPr>
        <p:spPr>
          <a:noFill/>
        </p:spPr>
        <p:txBody>
          <a:bodyPr/>
          <a:lstStyle/>
          <a:p>
            <a:fld id="{C56FA36E-8A8C-495D-BA5E-8119431F42FF}" type="slidenum">
              <a:rPr lang="en-US" smtClean="0">
                <a:latin typeface="Arial" pitchFamily="34" charset="0"/>
              </a:rPr>
              <a:pPr/>
              <a:t>183</a:t>
            </a:fld>
            <a:endParaRPr lang="en-US" smtClean="0">
              <a:latin typeface="Arial" pitchFamily="34" charset="0"/>
            </a:endParaRPr>
          </a:p>
        </p:txBody>
      </p:sp>
      <p:sp>
        <p:nvSpPr>
          <p:cNvPr id="191491" name="Rectangle 2"/>
          <p:cNvSpPr>
            <a:spLocks noGrp="1" noChangeArrowheads="1"/>
          </p:cNvSpPr>
          <p:nvPr>
            <p:ph type="title"/>
          </p:nvPr>
        </p:nvSpPr>
        <p:spPr>
          <a:xfrm>
            <a:off x="536575" y="-38100"/>
            <a:ext cx="7924800" cy="914400"/>
          </a:xfrm>
        </p:spPr>
        <p:txBody>
          <a:bodyPr/>
          <a:lstStyle/>
          <a:p>
            <a:pPr>
              <a:lnSpc>
                <a:spcPct val="85000"/>
              </a:lnSpc>
            </a:pPr>
            <a:r>
              <a:rPr lang="en-US" sz="3200" smtClean="0"/>
              <a:t>Pros &amp; Cons of the </a:t>
            </a:r>
            <a:br>
              <a:rPr lang="en-US" sz="3200" smtClean="0"/>
            </a:br>
            <a:r>
              <a:rPr lang="en-US" sz="3200" smtClean="0"/>
              <a:t>Scoped Locking Idiom</a:t>
            </a:r>
          </a:p>
        </p:txBody>
      </p:sp>
      <p:sp>
        <p:nvSpPr>
          <p:cNvPr id="191492" name="Rectangle 3"/>
          <p:cNvSpPr>
            <a:spLocks noChangeArrowheads="1"/>
          </p:cNvSpPr>
          <p:nvPr/>
        </p:nvSpPr>
        <p:spPr bwMode="auto">
          <a:xfrm>
            <a:off x="0" y="962025"/>
            <a:ext cx="3554413" cy="4808538"/>
          </a:xfrm>
          <a:prstGeom prst="rect">
            <a:avLst/>
          </a:prstGeom>
          <a:noFill/>
          <a:ln w="12700">
            <a:noFill/>
            <a:miter lim="800000"/>
            <a:headEnd/>
            <a:tailEnd/>
          </a:ln>
        </p:spPr>
        <p:txBody>
          <a:bodyPr>
            <a:spAutoFit/>
          </a:bodyPr>
          <a:lstStyle/>
          <a:p>
            <a:pPr marL="111125" indent="-111125">
              <a:spcBef>
                <a:spcPct val="20000"/>
              </a:spcBef>
            </a:pPr>
            <a:r>
              <a:rPr lang="en-US" sz="2000" u="none"/>
              <a:t>This idiom has one </a:t>
            </a:r>
            <a:r>
              <a:rPr lang="en-US" sz="2000" b="1" u="none"/>
              <a:t>benefit</a:t>
            </a:r>
            <a:r>
              <a:rPr lang="en-US" sz="2000" u="none"/>
              <a:t>:</a:t>
            </a:r>
          </a:p>
          <a:p>
            <a:pPr marL="111125" indent="-111125">
              <a:spcBef>
                <a:spcPct val="20000"/>
              </a:spcBef>
              <a:buFontTx/>
              <a:buChar char="•"/>
            </a:pPr>
            <a:r>
              <a:rPr lang="en-US" sz="2000" b="1" i="1" u="none"/>
              <a:t>Increased robustness</a:t>
            </a:r>
            <a:endParaRPr lang="en-US" sz="2000" u="none"/>
          </a:p>
          <a:p>
            <a:pPr marL="342900" lvl="1" indent="-117475">
              <a:spcBef>
                <a:spcPct val="20000"/>
              </a:spcBef>
              <a:buFontTx/>
              <a:buChar char="•"/>
            </a:pPr>
            <a:r>
              <a:rPr lang="en-US" u="none"/>
              <a:t>This idiom increases the robustness of concurrent applications by eliminating common programming errors related to synchronization &amp; multi-threading</a:t>
            </a:r>
            <a:endParaRPr lang="en-US" sz="2000" u="none"/>
          </a:p>
          <a:p>
            <a:pPr marL="342900" lvl="1" indent="-117475">
              <a:spcBef>
                <a:spcPct val="20000"/>
              </a:spcBef>
              <a:buFontTx/>
              <a:buChar char="•"/>
            </a:pPr>
            <a:r>
              <a:rPr lang="en-US" u="none"/>
              <a:t>By applying the Scoped Locking idiom, locks are acquired &amp; released automatically when control enters &amp; leaves critical sections defined by C++ method &amp; block scopes </a:t>
            </a:r>
          </a:p>
          <a:p>
            <a:pPr marL="111125" indent="-111125">
              <a:spcBef>
                <a:spcPct val="20000"/>
              </a:spcBef>
            </a:pPr>
            <a:endParaRPr lang="en-US" sz="2000" i="1" u="none"/>
          </a:p>
        </p:txBody>
      </p:sp>
      <p:sp>
        <p:nvSpPr>
          <p:cNvPr id="191493" name="Rectangle 4"/>
          <p:cNvSpPr>
            <a:spLocks noChangeArrowheads="1"/>
          </p:cNvSpPr>
          <p:nvPr/>
        </p:nvSpPr>
        <p:spPr bwMode="auto">
          <a:xfrm>
            <a:off x="3509963" y="962025"/>
            <a:ext cx="5640387" cy="5491163"/>
          </a:xfrm>
          <a:prstGeom prst="rect">
            <a:avLst/>
          </a:prstGeom>
          <a:noFill/>
          <a:ln w="12700">
            <a:noFill/>
            <a:miter lim="800000"/>
            <a:headEnd/>
            <a:tailEnd/>
          </a:ln>
        </p:spPr>
        <p:txBody>
          <a:bodyPr>
            <a:spAutoFit/>
          </a:bodyPr>
          <a:lstStyle/>
          <a:p>
            <a:pPr marL="111125" indent="-111125"/>
            <a:r>
              <a:rPr lang="en-US" sz="2000" u="none"/>
              <a:t>This idiom also has </a:t>
            </a:r>
            <a:r>
              <a:rPr lang="en-US" sz="2000" b="1" u="none"/>
              <a:t>liabilities</a:t>
            </a:r>
            <a:r>
              <a:rPr lang="en-US" sz="2000" u="none"/>
              <a:t>:</a:t>
            </a:r>
          </a:p>
          <a:p>
            <a:pPr marL="111125" indent="-111125">
              <a:buFontTx/>
              <a:buChar char="•"/>
            </a:pPr>
            <a:r>
              <a:rPr lang="en-US" sz="2000" b="1" i="1" u="none"/>
              <a:t>Potential for deadlock when used recursively</a:t>
            </a:r>
            <a:endParaRPr lang="en-US" sz="2000" u="none"/>
          </a:p>
          <a:p>
            <a:pPr marL="342900" lvl="1" indent="-114300">
              <a:buFontTx/>
              <a:buChar char="•"/>
            </a:pPr>
            <a:r>
              <a:rPr lang="en-US" u="none"/>
              <a:t>If a method that uses the Scoped Locking idiom calls itself recursively, ‘self-deadlock’ will occur if the lock is not a ‘recursive’ mutex</a:t>
            </a:r>
            <a:r>
              <a:rPr lang="en-US" sz="2000" u="none"/>
              <a:t> </a:t>
            </a:r>
          </a:p>
          <a:p>
            <a:pPr marL="111125" indent="-111125">
              <a:buFontTx/>
              <a:buChar char="•"/>
            </a:pPr>
            <a:r>
              <a:rPr lang="en-US" sz="2000" b="1" i="1" u="none">
                <a:solidFill>
                  <a:srgbClr val="003399"/>
                </a:solidFill>
              </a:rPr>
              <a:t>Limitations with language-specific semantics</a:t>
            </a:r>
            <a:endParaRPr lang="en-US" sz="2000" i="1" u="none">
              <a:solidFill>
                <a:srgbClr val="003399"/>
              </a:solidFill>
            </a:endParaRPr>
          </a:p>
          <a:p>
            <a:pPr marL="342900" lvl="1" indent="-114300">
              <a:buFontTx/>
              <a:buChar char="•"/>
            </a:pPr>
            <a:r>
              <a:rPr lang="en-US" u="none">
                <a:solidFill>
                  <a:srgbClr val="003399"/>
                </a:solidFill>
              </a:rPr>
              <a:t>The Scoped Locking idiom is based on a C++ language feature &amp; therefore will not be integrated with operating system-specific system calls </a:t>
            </a:r>
          </a:p>
          <a:p>
            <a:pPr marL="571500" lvl="2" indent="-114300">
              <a:buFontTx/>
              <a:buChar char="•"/>
            </a:pPr>
            <a:r>
              <a:rPr lang="en-US" u="none">
                <a:solidFill>
                  <a:srgbClr val="003399"/>
                </a:solidFill>
              </a:rPr>
              <a:t>Thus, locks may not be released automatically when threads or processes abort or exit inside a guarded critical section </a:t>
            </a:r>
          </a:p>
          <a:p>
            <a:pPr marL="571500" lvl="2" indent="-114300">
              <a:buFontTx/>
              <a:buChar char="•"/>
            </a:pPr>
            <a:r>
              <a:rPr lang="en-US" u="none">
                <a:solidFill>
                  <a:srgbClr val="003399"/>
                </a:solidFill>
              </a:rPr>
              <a:t>Likewise, they will not be released properly if the standard C </a:t>
            </a:r>
            <a:r>
              <a:rPr lang="en-US" b="1" u="none">
                <a:solidFill>
                  <a:srgbClr val="003399"/>
                </a:solidFill>
                <a:latin typeface="Courier New" pitchFamily="49" charset="0"/>
              </a:rPr>
              <a:t>longjmp()</a:t>
            </a:r>
            <a:r>
              <a:rPr lang="en-US" i="1" u="none">
                <a:solidFill>
                  <a:srgbClr val="003399"/>
                </a:solidFill>
              </a:rPr>
              <a:t> </a:t>
            </a:r>
            <a:r>
              <a:rPr lang="en-US" u="none">
                <a:solidFill>
                  <a:srgbClr val="003399"/>
                </a:solidFill>
              </a:rPr>
              <a:t>function is called because this function does not call the destructors of C++ objects as the run-time stack unwinds</a:t>
            </a:r>
            <a:endParaRPr lang="en-US" sz="2000" i="1" u="none">
              <a:solidFill>
                <a:srgbClr val="003399"/>
              </a:solidFill>
            </a:endParaRPr>
          </a:p>
        </p:txBody>
      </p:sp>
    </p:spTree>
  </p:cSld>
  <p:clrMapOvr>
    <a:masterClrMapping/>
  </p:clrMapOvr>
  <p:transition/>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Slide Number Placeholder 2"/>
          <p:cNvSpPr>
            <a:spLocks noGrp="1"/>
          </p:cNvSpPr>
          <p:nvPr>
            <p:ph type="sldNum" sz="quarter" idx="10"/>
          </p:nvPr>
        </p:nvSpPr>
        <p:spPr>
          <a:noFill/>
        </p:spPr>
        <p:txBody>
          <a:bodyPr/>
          <a:lstStyle/>
          <a:p>
            <a:fld id="{332B80C0-DCDA-4788-9D45-D7B92627D8B0}" type="slidenum">
              <a:rPr lang="en-US" smtClean="0">
                <a:latin typeface="Arial" pitchFamily="34" charset="0"/>
              </a:rPr>
              <a:pPr/>
              <a:t>184</a:t>
            </a:fld>
            <a:endParaRPr lang="en-US" smtClean="0">
              <a:latin typeface="Arial" pitchFamily="34" charset="0"/>
            </a:endParaRPr>
          </a:p>
        </p:txBody>
      </p:sp>
      <p:sp>
        <p:nvSpPr>
          <p:cNvPr id="192515" name="Rectangle 2050"/>
          <p:cNvSpPr>
            <a:spLocks noGrp="1" noChangeArrowheads="1"/>
          </p:cNvSpPr>
          <p:nvPr>
            <p:ph type="title"/>
          </p:nvPr>
        </p:nvSpPr>
        <p:spPr>
          <a:xfrm>
            <a:off x="369888" y="-38100"/>
            <a:ext cx="8535987" cy="914400"/>
          </a:xfrm>
        </p:spPr>
        <p:txBody>
          <a:bodyPr/>
          <a:lstStyle/>
          <a:p>
            <a:r>
              <a:rPr lang="en-US" smtClean="0"/>
              <a:t>Minimizing Unnecessary Locking (1/2)</a:t>
            </a:r>
          </a:p>
        </p:txBody>
      </p:sp>
      <p:sp>
        <p:nvSpPr>
          <p:cNvPr id="192516" name="Text Box 2051"/>
          <p:cNvSpPr txBox="1">
            <a:spLocks noChangeArrowheads="1"/>
          </p:cNvSpPr>
          <p:nvPr/>
        </p:nvSpPr>
        <p:spPr bwMode="auto">
          <a:xfrm>
            <a:off x="71438" y="900113"/>
            <a:ext cx="3689350" cy="2787650"/>
          </a:xfrm>
          <a:prstGeom prst="rect">
            <a:avLst/>
          </a:prstGeom>
          <a:solidFill>
            <a:srgbClr val="FFFF8D"/>
          </a:solidFill>
          <a:ln w="12700">
            <a:solidFill>
              <a:schemeClr val="tx1"/>
            </a:solidFill>
            <a:miter lim="800000"/>
            <a:headEnd/>
            <a:tailEnd/>
          </a:ln>
        </p:spPr>
        <p:txBody>
          <a:bodyPr>
            <a:spAutoFit/>
          </a:bodyPr>
          <a:lstStyle/>
          <a:p>
            <a:pPr marL="111125" indent="-111125">
              <a:spcBef>
                <a:spcPct val="30000"/>
              </a:spcBef>
            </a:pPr>
            <a:r>
              <a:rPr lang="en-US" sz="2400" b="1" u="none"/>
              <a:t>Context</a:t>
            </a:r>
          </a:p>
          <a:p>
            <a:pPr marL="111125" indent="-111125">
              <a:spcBef>
                <a:spcPct val="30000"/>
              </a:spcBef>
              <a:buFontTx/>
              <a:buChar char="•"/>
            </a:pPr>
            <a:r>
              <a:rPr lang="en-US" sz="2000" u="none"/>
              <a:t>Components in multi-threaded applications that contain intra-component method calls</a:t>
            </a:r>
          </a:p>
          <a:p>
            <a:pPr marL="111125" indent="-111125">
              <a:spcBef>
                <a:spcPct val="30000"/>
              </a:spcBef>
              <a:buFontTx/>
              <a:buChar char="•"/>
            </a:pPr>
            <a:r>
              <a:rPr lang="en-US" sz="2000" u="none"/>
              <a:t>Components that have applied the Strategized Locking pattern</a:t>
            </a:r>
            <a:endParaRPr lang="en-US" sz="2000" b="1" u="none"/>
          </a:p>
        </p:txBody>
      </p:sp>
      <p:sp>
        <p:nvSpPr>
          <p:cNvPr id="1388548" name="Text Box 2052"/>
          <p:cNvSpPr txBox="1">
            <a:spLocks noChangeArrowheads="1"/>
          </p:cNvSpPr>
          <p:nvPr/>
        </p:nvSpPr>
        <p:spPr bwMode="auto">
          <a:xfrm>
            <a:off x="177800" y="4056063"/>
            <a:ext cx="3394075" cy="2470150"/>
          </a:xfrm>
          <a:prstGeom prst="rect">
            <a:avLst/>
          </a:prstGeom>
          <a:noFill/>
          <a:ln w="12700">
            <a:noFill/>
            <a:miter lim="800000"/>
            <a:headEnd/>
            <a:tailEnd/>
          </a:ln>
        </p:spPr>
        <p:txBody>
          <a:bodyPr>
            <a:spAutoFit/>
          </a:bodyPr>
          <a:lstStyle/>
          <a:p>
            <a:pPr marL="111125" indent="-111125">
              <a:spcBef>
                <a:spcPct val="30000"/>
              </a:spcBef>
            </a:pPr>
            <a:r>
              <a:rPr lang="en-US" sz="2400" b="1" u="none"/>
              <a:t>Problem</a:t>
            </a:r>
          </a:p>
          <a:p>
            <a:pPr marL="111125" indent="-111125">
              <a:spcBef>
                <a:spcPct val="30000"/>
              </a:spcBef>
              <a:buFontTx/>
              <a:buChar char="•"/>
            </a:pPr>
            <a:r>
              <a:rPr lang="en-US" sz="2000" u="none"/>
              <a:t>Thread-safe components should be designed to avoid unnecessary locking </a:t>
            </a:r>
          </a:p>
          <a:p>
            <a:pPr marL="111125" indent="-111125">
              <a:spcBef>
                <a:spcPct val="30000"/>
              </a:spcBef>
              <a:buFontTx/>
              <a:buChar char="•"/>
            </a:pPr>
            <a:r>
              <a:rPr lang="en-US" sz="2000" u="none"/>
              <a:t>Thread-safe components should be designed to avoid “self-deadlock”</a:t>
            </a:r>
            <a:endParaRPr lang="en-US" sz="2000" b="1" u="none"/>
          </a:p>
        </p:txBody>
      </p:sp>
      <p:sp>
        <p:nvSpPr>
          <p:cNvPr id="1388554" name="Rectangle 2058"/>
          <p:cNvSpPr>
            <a:spLocks noChangeArrowheads="1"/>
          </p:cNvSpPr>
          <p:nvPr/>
        </p:nvSpPr>
        <p:spPr bwMode="auto">
          <a:xfrm>
            <a:off x="3760788" y="819150"/>
            <a:ext cx="5383212" cy="5692775"/>
          </a:xfrm>
          <a:prstGeom prst="rect">
            <a:avLst/>
          </a:prstGeom>
          <a:noFill/>
          <a:ln w="12700">
            <a:noFill/>
            <a:miter lim="800000"/>
            <a:headEnd/>
            <a:tailEnd/>
          </a:ln>
        </p:spPr>
        <p:txBody>
          <a:bodyPr>
            <a:spAutoFit/>
          </a:bodyPr>
          <a:lstStyle/>
          <a:p>
            <a:pPr>
              <a:lnSpc>
                <a:spcPct val="85000"/>
              </a:lnSpc>
            </a:pPr>
            <a:r>
              <a:rPr lang="en-US" u="none" noProof="1">
                <a:latin typeface="Courier New" pitchFamily="49" charset="0"/>
              </a:rPr>
              <a:t>template &lt;class </a:t>
            </a:r>
            <a:r>
              <a:rPr lang="en-US" b="1" u="none" noProof="1">
                <a:latin typeface="Courier New" pitchFamily="49" charset="0"/>
              </a:rPr>
              <a:t>LOCK</a:t>
            </a:r>
            <a:r>
              <a:rPr lang="en-US" u="none" noProof="1">
                <a:latin typeface="Courier New" pitchFamily="49" charset="0"/>
              </a:rPr>
              <a:t>&gt; </a:t>
            </a:r>
          </a:p>
          <a:p>
            <a:pPr>
              <a:lnSpc>
                <a:spcPct val="85000"/>
              </a:lnSpc>
            </a:pPr>
            <a:r>
              <a:rPr lang="en-US" u="none" noProof="1">
                <a:latin typeface="Courier New" pitchFamily="49" charset="0"/>
              </a:rPr>
              <a:t>class </a:t>
            </a:r>
            <a:r>
              <a:rPr lang="en-US" b="1" u="none" noProof="1">
                <a:latin typeface="Courier New" pitchFamily="49" charset="0"/>
              </a:rPr>
              <a:t>File_Cache</a:t>
            </a:r>
            <a:r>
              <a:rPr lang="en-US" u="none" noProof="1">
                <a:latin typeface="Courier New" pitchFamily="49" charset="0"/>
              </a:rPr>
              <a:t> {</a:t>
            </a:r>
          </a:p>
          <a:p>
            <a:pPr>
              <a:lnSpc>
                <a:spcPct val="85000"/>
              </a:lnSpc>
            </a:pPr>
            <a:r>
              <a:rPr lang="en-US" u="none" noProof="1">
                <a:latin typeface="Courier New" pitchFamily="49" charset="0"/>
              </a:rPr>
              <a:t>public:</a:t>
            </a:r>
          </a:p>
          <a:p>
            <a:pPr>
              <a:lnSpc>
                <a:spcPct val="85000"/>
              </a:lnSpc>
            </a:pPr>
            <a:r>
              <a:rPr lang="en-US" u="none">
                <a:latin typeface="Courier New" pitchFamily="49" charset="0"/>
              </a:rPr>
              <a:t>  </a:t>
            </a:r>
            <a:r>
              <a:rPr lang="en-US" u="none" noProof="1">
                <a:latin typeface="Courier New" pitchFamily="49" charset="0"/>
              </a:rPr>
              <a:t>const void *</a:t>
            </a:r>
            <a:r>
              <a:rPr lang="en-US" b="1" u="none" noProof="1">
                <a:latin typeface="Courier New" pitchFamily="49" charset="0"/>
              </a:rPr>
              <a:t>lookup</a:t>
            </a:r>
            <a:r>
              <a:rPr lang="en-US" u="none" noProof="1">
                <a:latin typeface="Courier New" pitchFamily="49" charset="0"/>
              </a:rPr>
              <a:t> </a:t>
            </a:r>
            <a:endParaRPr lang="en-US" u="none">
              <a:latin typeface="Courier New" pitchFamily="49" charset="0"/>
            </a:endParaRPr>
          </a:p>
          <a:p>
            <a:pPr>
              <a:lnSpc>
                <a:spcPct val="85000"/>
              </a:lnSpc>
            </a:pPr>
            <a:r>
              <a:rPr lang="en-US" u="none">
                <a:latin typeface="Courier New" pitchFamily="49" charset="0"/>
              </a:rPr>
              <a:t>   </a:t>
            </a:r>
            <a:r>
              <a:rPr lang="en-US" u="none" noProof="1">
                <a:latin typeface="Courier New" pitchFamily="49" charset="0"/>
              </a:rPr>
              <a:t>(const string &amp;path) const {</a:t>
            </a:r>
          </a:p>
          <a:p>
            <a:pPr>
              <a:lnSpc>
                <a:spcPct val="85000"/>
              </a:lnSpc>
            </a:pPr>
            <a:r>
              <a:rPr lang="en-US" b="1" u="none">
                <a:latin typeface="Courier New" pitchFamily="49" charset="0"/>
              </a:rPr>
              <a:t>   ACE_Read_G</a:t>
            </a:r>
            <a:r>
              <a:rPr lang="en-US" b="1" u="none" noProof="1">
                <a:latin typeface="Courier New" pitchFamily="49" charset="0"/>
              </a:rPr>
              <a:t>uard&lt;LOCK&gt;</a:t>
            </a:r>
            <a:r>
              <a:rPr lang="en-US" u="none" noProof="1">
                <a:latin typeface="Courier New" pitchFamily="49" charset="0"/>
              </a:rPr>
              <a:t> guard (lock_);</a:t>
            </a:r>
          </a:p>
          <a:p>
            <a:pPr>
              <a:lnSpc>
                <a:spcPct val="85000"/>
              </a:lnSpc>
            </a:pPr>
            <a:r>
              <a:rPr lang="en-US" u="none">
                <a:latin typeface="Courier New" pitchFamily="49" charset="0"/>
              </a:rPr>
              <a:t>    </a:t>
            </a:r>
            <a:r>
              <a:rPr lang="en-US" u="none" noProof="1">
                <a:latin typeface="Courier New" pitchFamily="49" charset="0"/>
              </a:rPr>
              <a:t>const void *file_pointer = </a:t>
            </a:r>
            <a:r>
              <a:rPr lang="en-US" u="none">
                <a:latin typeface="Courier New" pitchFamily="49" charset="0"/>
              </a:rPr>
              <a:t>    </a:t>
            </a:r>
          </a:p>
          <a:p>
            <a:pPr>
              <a:lnSpc>
                <a:spcPct val="85000"/>
              </a:lnSpc>
            </a:pPr>
            <a:r>
              <a:rPr lang="en-US" u="none">
                <a:latin typeface="Courier New" pitchFamily="49" charset="0"/>
              </a:rPr>
              <a:t>      </a:t>
            </a:r>
            <a:r>
              <a:rPr lang="en-US" b="1" u="none" noProof="1">
                <a:latin typeface="Courier New" pitchFamily="49" charset="0"/>
              </a:rPr>
              <a:t>check_cache</a:t>
            </a:r>
            <a:r>
              <a:rPr lang="en-US" u="none" noProof="1">
                <a:latin typeface="Courier New" pitchFamily="49" charset="0"/>
              </a:rPr>
              <a:t> (path);</a:t>
            </a:r>
          </a:p>
          <a:p>
            <a:pPr>
              <a:lnSpc>
                <a:spcPct val="85000"/>
              </a:lnSpc>
            </a:pPr>
            <a:r>
              <a:rPr lang="en-US" u="none">
                <a:latin typeface="Courier New" pitchFamily="49" charset="0"/>
              </a:rPr>
              <a:t>    </a:t>
            </a:r>
            <a:r>
              <a:rPr lang="en-US" u="none" noProof="1">
                <a:latin typeface="Courier New" pitchFamily="49" charset="0"/>
              </a:rPr>
              <a:t>if (file_pointer == 0) {</a:t>
            </a:r>
          </a:p>
          <a:p>
            <a:pPr>
              <a:lnSpc>
                <a:spcPct val="85000"/>
              </a:lnSpc>
            </a:pPr>
            <a:r>
              <a:rPr lang="en-US" u="none">
                <a:latin typeface="Courier New" pitchFamily="49" charset="0"/>
              </a:rPr>
              <a:t>      </a:t>
            </a:r>
            <a:r>
              <a:rPr lang="en-US" b="1" u="none" noProof="1">
                <a:latin typeface="Courier New" pitchFamily="49" charset="0"/>
              </a:rPr>
              <a:t>insert</a:t>
            </a:r>
            <a:r>
              <a:rPr lang="en-US" u="none" noProof="1">
                <a:latin typeface="Courier New" pitchFamily="49" charset="0"/>
              </a:rPr>
              <a:t> (path);</a:t>
            </a:r>
            <a:br>
              <a:rPr lang="en-US" u="none" noProof="1">
                <a:latin typeface="Courier New" pitchFamily="49" charset="0"/>
              </a:rPr>
            </a:br>
            <a:r>
              <a:rPr lang="en-US" u="none">
                <a:latin typeface="Courier New" pitchFamily="49" charset="0"/>
              </a:rPr>
              <a:t>      </a:t>
            </a:r>
            <a:r>
              <a:rPr lang="en-US" u="none" noProof="1">
                <a:latin typeface="Courier New" pitchFamily="49" charset="0"/>
              </a:rPr>
              <a:t>file_pointer = </a:t>
            </a:r>
            <a:endParaRPr lang="en-US" u="none">
              <a:latin typeface="Courier New" pitchFamily="49" charset="0"/>
            </a:endParaRPr>
          </a:p>
          <a:p>
            <a:pPr>
              <a:lnSpc>
                <a:spcPct val="85000"/>
              </a:lnSpc>
            </a:pPr>
            <a:r>
              <a:rPr lang="en-US" u="none">
                <a:latin typeface="Courier New" pitchFamily="49" charset="0"/>
              </a:rPr>
              <a:t>        </a:t>
            </a:r>
            <a:r>
              <a:rPr lang="en-US" b="1" u="none" noProof="1">
                <a:latin typeface="Courier New" pitchFamily="49" charset="0"/>
              </a:rPr>
              <a:t>check_cache</a:t>
            </a:r>
            <a:r>
              <a:rPr lang="en-US" u="none" noProof="1">
                <a:latin typeface="Courier New" pitchFamily="49" charset="0"/>
              </a:rPr>
              <a:t> (path);</a:t>
            </a:r>
            <a:br>
              <a:rPr lang="en-US" u="none" noProof="1">
                <a:latin typeface="Courier New" pitchFamily="49" charset="0"/>
              </a:rPr>
            </a:br>
            <a:r>
              <a:rPr lang="en-US" u="none">
                <a:latin typeface="Courier New" pitchFamily="49" charset="0"/>
              </a:rPr>
              <a:t>    </a:t>
            </a:r>
            <a:r>
              <a:rPr lang="en-US" u="none" noProof="1">
                <a:latin typeface="Courier New" pitchFamily="49" charset="0"/>
              </a:rPr>
              <a:t>}</a:t>
            </a:r>
          </a:p>
          <a:p>
            <a:pPr>
              <a:lnSpc>
                <a:spcPct val="85000"/>
              </a:lnSpc>
            </a:pPr>
            <a:r>
              <a:rPr lang="en-US" u="none">
                <a:latin typeface="Courier New" pitchFamily="49" charset="0"/>
              </a:rPr>
              <a:t>    </a:t>
            </a:r>
            <a:r>
              <a:rPr lang="en-US" u="none" noProof="1">
                <a:latin typeface="Courier New" pitchFamily="49" charset="0"/>
              </a:rPr>
              <a:t>return file_pointer;</a:t>
            </a:r>
            <a:endParaRPr lang="en-US" u="none">
              <a:latin typeface="Courier New" pitchFamily="49" charset="0"/>
            </a:endParaRPr>
          </a:p>
          <a:p>
            <a:pPr>
              <a:lnSpc>
                <a:spcPct val="85000"/>
              </a:lnSpc>
            </a:pPr>
            <a:r>
              <a:rPr lang="en-US" u="none">
                <a:latin typeface="Courier New" pitchFamily="49" charset="0"/>
              </a:rPr>
              <a:t>  </a:t>
            </a:r>
            <a:r>
              <a:rPr lang="en-US" u="none" noProof="1">
                <a:latin typeface="Courier New" pitchFamily="49" charset="0"/>
              </a:rPr>
              <a:t>}</a:t>
            </a:r>
          </a:p>
          <a:p>
            <a:pPr>
              <a:lnSpc>
                <a:spcPct val="85000"/>
              </a:lnSpc>
            </a:pPr>
            <a:r>
              <a:rPr lang="en-US" u="none">
                <a:latin typeface="Courier New" pitchFamily="49" charset="0"/>
              </a:rPr>
              <a:t>  </a:t>
            </a:r>
            <a:r>
              <a:rPr lang="en-US" u="none" noProof="1">
                <a:latin typeface="Courier New" pitchFamily="49" charset="0"/>
              </a:rPr>
              <a:t>void </a:t>
            </a:r>
            <a:r>
              <a:rPr lang="en-US" b="1" u="none" noProof="1">
                <a:latin typeface="Courier New" pitchFamily="49" charset="0"/>
              </a:rPr>
              <a:t>insert</a:t>
            </a:r>
            <a:r>
              <a:rPr lang="en-US" u="none" noProof="1">
                <a:latin typeface="Courier New" pitchFamily="49" charset="0"/>
              </a:rPr>
              <a:t> (const string &amp;path) {</a:t>
            </a:r>
          </a:p>
          <a:p>
            <a:pPr>
              <a:lnSpc>
                <a:spcPct val="85000"/>
              </a:lnSpc>
            </a:pPr>
            <a:r>
              <a:rPr lang="en-US" u="none">
                <a:latin typeface="Courier New" pitchFamily="49" charset="0"/>
              </a:rPr>
              <a:t>   </a:t>
            </a:r>
            <a:r>
              <a:rPr lang="en-US" b="1" u="none">
                <a:latin typeface="Courier New" pitchFamily="49" charset="0"/>
              </a:rPr>
              <a:t>ACE_Read_G</a:t>
            </a:r>
            <a:r>
              <a:rPr lang="en-US" b="1" u="none" noProof="1">
                <a:latin typeface="Courier New" pitchFamily="49" charset="0"/>
              </a:rPr>
              <a:t>uard&lt;LOCK&gt;</a:t>
            </a:r>
            <a:r>
              <a:rPr lang="en-US" u="none" noProof="1">
                <a:latin typeface="Courier New" pitchFamily="49" charset="0"/>
              </a:rPr>
              <a:t> guard (lock_);</a:t>
            </a:r>
          </a:p>
          <a:p>
            <a:pPr>
              <a:lnSpc>
                <a:spcPct val="85000"/>
              </a:lnSpc>
            </a:pPr>
            <a:r>
              <a:rPr lang="en-US" u="none">
                <a:latin typeface="Courier New" pitchFamily="49" charset="0"/>
              </a:rPr>
              <a:t>    </a:t>
            </a:r>
            <a:r>
              <a:rPr lang="en-US" u="none" noProof="1">
                <a:latin typeface="Courier New" pitchFamily="49" charset="0"/>
              </a:rPr>
              <a:t>// ... insert &lt;path&gt; into cache...</a:t>
            </a:r>
            <a:br>
              <a:rPr lang="en-US" u="none" noProof="1">
                <a:latin typeface="Courier New" pitchFamily="49" charset="0"/>
              </a:rPr>
            </a:br>
            <a:r>
              <a:rPr lang="en-US" u="none">
                <a:latin typeface="Courier New" pitchFamily="49" charset="0"/>
              </a:rPr>
              <a:t>  </a:t>
            </a:r>
            <a:r>
              <a:rPr lang="en-US" u="none" noProof="1">
                <a:latin typeface="Courier New" pitchFamily="49" charset="0"/>
              </a:rPr>
              <a:t>}</a:t>
            </a:r>
          </a:p>
          <a:p>
            <a:pPr>
              <a:lnSpc>
                <a:spcPct val="85000"/>
              </a:lnSpc>
            </a:pPr>
            <a:r>
              <a:rPr lang="en-US" u="none" noProof="1">
                <a:latin typeface="Courier New" pitchFamily="49" charset="0"/>
              </a:rPr>
              <a:t>private:</a:t>
            </a:r>
          </a:p>
          <a:p>
            <a:pPr>
              <a:lnSpc>
                <a:spcPct val="85000"/>
              </a:lnSpc>
            </a:pPr>
            <a:r>
              <a:rPr lang="en-US" u="none">
                <a:latin typeface="Courier New" pitchFamily="49" charset="0"/>
              </a:rPr>
              <a:t>  </a:t>
            </a:r>
            <a:r>
              <a:rPr lang="en-US" u="none" noProof="1">
                <a:latin typeface="Courier New" pitchFamily="49" charset="0"/>
              </a:rPr>
              <a:t>mutable </a:t>
            </a:r>
            <a:r>
              <a:rPr lang="en-US" b="1" u="none" noProof="1">
                <a:latin typeface="Courier New" pitchFamily="49" charset="0"/>
              </a:rPr>
              <a:t>LOCK</a:t>
            </a:r>
            <a:r>
              <a:rPr lang="en-US" u="none" noProof="1">
                <a:latin typeface="Courier New" pitchFamily="49" charset="0"/>
              </a:rPr>
              <a:t> lock_;</a:t>
            </a:r>
          </a:p>
          <a:p>
            <a:pPr>
              <a:lnSpc>
                <a:spcPct val="85000"/>
              </a:lnSpc>
            </a:pPr>
            <a:r>
              <a:rPr lang="en-US" u="none">
                <a:latin typeface="Courier New" pitchFamily="49" charset="0"/>
              </a:rPr>
              <a:t>  </a:t>
            </a:r>
            <a:r>
              <a:rPr lang="en-US" u="none" noProof="1">
                <a:latin typeface="Courier New" pitchFamily="49" charset="0"/>
              </a:rPr>
              <a:t>const void *</a:t>
            </a:r>
            <a:r>
              <a:rPr lang="en-US" b="1" u="none" noProof="1">
                <a:latin typeface="Courier New" pitchFamily="49" charset="0"/>
              </a:rPr>
              <a:t>check_cache</a:t>
            </a:r>
            <a:r>
              <a:rPr lang="en-US" u="none" noProof="1">
                <a:latin typeface="Courier New" pitchFamily="49" charset="0"/>
              </a:rPr>
              <a:t> </a:t>
            </a:r>
            <a:endParaRPr lang="en-US" u="none">
              <a:latin typeface="Courier New" pitchFamily="49" charset="0"/>
            </a:endParaRPr>
          </a:p>
          <a:p>
            <a:pPr>
              <a:lnSpc>
                <a:spcPct val="85000"/>
              </a:lnSpc>
            </a:pPr>
            <a:r>
              <a:rPr lang="en-US" u="none">
                <a:latin typeface="Courier New" pitchFamily="49" charset="0"/>
              </a:rPr>
              <a:t>    </a:t>
            </a:r>
            <a:r>
              <a:rPr lang="en-US" u="none" noProof="1">
                <a:latin typeface="Courier New" pitchFamily="49" charset="0"/>
              </a:rPr>
              <a:t>(const string &amp;) const;</a:t>
            </a:r>
          </a:p>
          <a:p>
            <a:pPr>
              <a:lnSpc>
                <a:spcPct val="85000"/>
              </a:lnSpc>
            </a:pPr>
            <a:r>
              <a:rPr lang="en-US" u="none" noProof="1">
                <a:latin typeface="Courier New" pitchFamily="49" charset="0"/>
              </a:rPr>
              <a:t>};</a:t>
            </a:r>
          </a:p>
        </p:txBody>
      </p:sp>
      <p:sp>
        <p:nvSpPr>
          <p:cNvPr id="1388555" name="Text Box 2059"/>
          <p:cNvSpPr txBox="1">
            <a:spLocks noChangeArrowheads="1"/>
          </p:cNvSpPr>
          <p:nvPr/>
        </p:nvSpPr>
        <p:spPr bwMode="auto">
          <a:xfrm>
            <a:off x="4178300" y="6245225"/>
            <a:ext cx="4645025" cy="593725"/>
          </a:xfrm>
          <a:prstGeom prst="rect">
            <a:avLst/>
          </a:prstGeom>
          <a:solidFill>
            <a:schemeClr val="folHlink"/>
          </a:solidFill>
          <a:ln w="12700">
            <a:solidFill>
              <a:schemeClr val="tx1"/>
            </a:solidFill>
            <a:miter lim="800000"/>
            <a:headEnd/>
            <a:tailEnd/>
          </a:ln>
        </p:spPr>
        <p:txBody>
          <a:bodyPr>
            <a:spAutoFit/>
          </a:bodyPr>
          <a:lstStyle/>
          <a:p>
            <a:pPr algn="ctr"/>
            <a:r>
              <a:rPr lang="en-US" sz="1600" b="1" u="none"/>
              <a:t>Since </a:t>
            </a:r>
            <a:r>
              <a:rPr lang="en-US" sz="1600" b="1" u="none">
                <a:latin typeface="Courier New" pitchFamily="49" charset="0"/>
              </a:rPr>
              <a:t>File_Cache</a:t>
            </a:r>
            <a:r>
              <a:rPr lang="en-US" sz="1600" b="1" u="none"/>
              <a:t> is a template we don’t know the type of lock used to parameterize it.</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88548"/>
                                        </p:tgtEl>
                                        <p:attrNameLst>
                                          <p:attrName>style.visibility</p:attrName>
                                        </p:attrNameLst>
                                      </p:cBhvr>
                                      <p:to>
                                        <p:strVal val="visible"/>
                                      </p:to>
                                    </p:set>
                                    <p:animEffect transition="in" filter="wipe(up)">
                                      <p:cBhvr>
                                        <p:cTn id="7" dur="500"/>
                                        <p:tgtEl>
                                          <p:spTgt spid="138854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1388554"/>
                                        </p:tgtEl>
                                        <p:attrNameLst>
                                          <p:attrName>style.visibility</p:attrName>
                                        </p:attrNameLst>
                                      </p:cBhvr>
                                      <p:to>
                                        <p:strVal val="visible"/>
                                      </p:to>
                                    </p:set>
                                    <p:animEffect transition="in" filter="wipe(up)">
                                      <p:cBhvr>
                                        <p:cTn id="10" dur="500"/>
                                        <p:tgtEl>
                                          <p:spTgt spid="1388554"/>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388555"/>
                                        </p:tgtEl>
                                        <p:attrNameLst>
                                          <p:attrName>style.visibility</p:attrName>
                                        </p:attrNameLst>
                                      </p:cBhvr>
                                      <p:to>
                                        <p:strVal val="visible"/>
                                      </p:to>
                                    </p:set>
                                    <p:animEffect transition="in" filter="wipe(up)">
                                      <p:cBhvr>
                                        <p:cTn id="13" dur="500"/>
                                        <p:tgtEl>
                                          <p:spTgt spid="13885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8548" grpId="0" autoUpdateAnimBg="0"/>
      <p:bldP spid="1388554" grpId="0"/>
      <p:bldP spid="1388555"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Slide Number Placeholder 2"/>
          <p:cNvSpPr>
            <a:spLocks noGrp="1"/>
          </p:cNvSpPr>
          <p:nvPr>
            <p:ph type="sldNum" sz="quarter" idx="10"/>
          </p:nvPr>
        </p:nvSpPr>
        <p:spPr>
          <a:noFill/>
        </p:spPr>
        <p:txBody>
          <a:bodyPr/>
          <a:lstStyle/>
          <a:p>
            <a:fld id="{559E7C25-DE94-4C72-826A-EBDD69658B6F}" type="slidenum">
              <a:rPr lang="en-US" smtClean="0">
                <a:latin typeface="Arial" pitchFamily="34" charset="0"/>
              </a:rPr>
              <a:pPr/>
              <a:t>185</a:t>
            </a:fld>
            <a:endParaRPr lang="en-US" smtClean="0">
              <a:latin typeface="Arial" pitchFamily="34" charset="0"/>
            </a:endParaRPr>
          </a:p>
        </p:txBody>
      </p:sp>
      <p:sp>
        <p:nvSpPr>
          <p:cNvPr id="193539" name="Rectangle 2"/>
          <p:cNvSpPr>
            <a:spLocks noGrp="1" noChangeArrowheads="1"/>
          </p:cNvSpPr>
          <p:nvPr>
            <p:ph type="title"/>
          </p:nvPr>
        </p:nvSpPr>
        <p:spPr>
          <a:xfrm>
            <a:off x="301625" y="-38100"/>
            <a:ext cx="8518525" cy="914400"/>
          </a:xfrm>
        </p:spPr>
        <p:txBody>
          <a:bodyPr/>
          <a:lstStyle/>
          <a:p>
            <a:r>
              <a:rPr lang="en-US" smtClean="0"/>
              <a:t>Minimizing Unnecessary Locking (2/2)</a:t>
            </a:r>
          </a:p>
        </p:txBody>
      </p:sp>
      <p:sp>
        <p:nvSpPr>
          <p:cNvPr id="1714181" name="Rectangle 5"/>
          <p:cNvSpPr>
            <a:spLocks noChangeArrowheads="1"/>
          </p:cNvSpPr>
          <p:nvPr/>
        </p:nvSpPr>
        <p:spPr bwMode="auto">
          <a:xfrm>
            <a:off x="77788" y="995363"/>
            <a:ext cx="8990012" cy="1384300"/>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defRPr/>
            </a:pPr>
            <a:r>
              <a:rPr lang="en-US" sz="2400" u="none">
                <a:latin typeface="Arial" charset="0"/>
              </a:rPr>
              <a:t>Solution</a:t>
            </a:r>
          </a:p>
          <a:p>
            <a:pPr marL="114300" indent="-114300">
              <a:buFontTx/>
              <a:buChar char="•"/>
              <a:defRPr/>
            </a:pPr>
            <a:r>
              <a:rPr lang="en-US" sz="2000" u="none">
                <a:latin typeface="Arial" charset="0"/>
              </a:rPr>
              <a:t>Apply the </a:t>
            </a:r>
            <a:r>
              <a:rPr lang="en-US" sz="2000" i="1" u="none">
                <a:latin typeface="Arial" charset="0"/>
              </a:rPr>
              <a:t>Thread-safe Interface</a:t>
            </a:r>
            <a:r>
              <a:rPr lang="en-US" sz="2000" u="none">
                <a:latin typeface="Arial" charset="0"/>
              </a:rPr>
              <a:t> design pattern (P2) to minimize locking overhead &amp; ensure that intra-component method calls do not incur ‘self-deadlock’ by trying to reacquire a lock that is held by the component already</a:t>
            </a:r>
          </a:p>
        </p:txBody>
      </p:sp>
      <p:sp>
        <p:nvSpPr>
          <p:cNvPr id="1714182" name="Rectangle 6"/>
          <p:cNvSpPr>
            <a:spLocks noChangeArrowheads="1"/>
          </p:cNvSpPr>
          <p:nvPr/>
        </p:nvSpPr>
        <p:spPr bwMode="auto">
          <a:xfrm>
            <a:off x="377825" y="3468688"/>
            <a:ext cx="3970338" cy="3341687"/>
          </a:xfrm>
          <a:prstGeom prst="rect">
            <a:avLst/>
          </a:prstGeom>
          <a:noFill/>
          <a:ln w="12700">
            <a:noFill/>
            <a:miter lim="800000"/>
            <a:headEnd/>
            <a:tailEnd/>
          </a:ln>
        </p:spPr>
        <p:txBody>
          <a:bodyPr>
            <a:spAutoFit/>
          </a:bodyPr>
          <a:lstStyle/>
          <a:p>
            <a:pPr marL="111125" indent="-111125">
              <a:lnSpc>
                <a:spcPct val="90000"/>
              </a:lnSpc>
              <a:spcBef>
                <a:spcPct val="25000"/>
              </a:spcBef>
              <a:buFontTx/>
              <a:buChar char="•"/>
            </a:pPr>
            <a:r>
              <a:rPr lang="en-US" sz="2000" i="1" u="none"/>
              <a:t>Interface methods check</a:t>
            </a:r>
          </a:p>
          <a:p>
            <a:pPr marL="342900" lvl="1" indent="-114300">
              <a:lnSpc>
                <a:spcPct val="90000"/>
              </a:lnSpc>
              <a:spcBef>
                <a:spcPct val="25000"/>
              </a:spcBef>
              <a:buFontTx/>
              <a:buChar char="•"/>
            </a:pPr>
            <a:r>
              <a:rPr lang="en-US" sz="2000" u="none"/>
              <a:t>All interface methods, such as C++ public methods, should only acquire/release component lock(s), thereby performing synchronization checks at the ‘border’ of the component. </a:t>
            </a:r>
          </a:p>
          <a:p>
            <a:pPr marL="342900" lvl="1" indent="-114300">
              <a:lnSpc>
                <a:spcPct val="90000"/>
              </a:lnSpc>
              <a:spcBef>
                <a:spcPct val="25000"/>
              </a:spcBef>
              <a:buFontTx/>
              <a:buChar char="•"/>
            </a:pPr>
            <a:r>
              <a:rPr lang="en-US" sz="2000" u="none"/>
              <a:t>Call implementation methods to do work</a:t>
            </a:r>
          </a:p>
          <a:p>
            <a:pPr marL="342900" lvl="1" indent="-114300">
              <a:lnSpc>
                <a:spcPct val="90000"/>
              </a:lnSpc>
              <a:spcBef>
                <a:spcPct val="25000"/>
              </a:spcBef>
              <a:buFontTx/>
              <a:buChar char="•"/>
            </a:pPr>
            <a:r>
              <a:rPr lang="en-US" sz="2000" u="none"/>
              <a:t>Don’t call interface</a:t>
            </a:r>
          </a:p>
        </p:txBody>
      </p:sp>
      <p:sp>
        <p:nvSpPr>
          <p:cNvPr id="1714183" name="Rectangle 7"/>
          <p:cNvSpPr>
            <a:spLocks noChangeArrowheads="1"/>
          </p:cNvSpPr>
          <p:nvPr/>
        </p:nvSpPr>
        <p:spPr bwMode="auto">
          <a:xfrm>
            <a:off x="31750" y="2601913"/>
            <a:ext cx="8963025" cy="701675"/>
          </a:xfrm>
          <a:prstGeom prst="rect">
            <a:avLst/>
          </a:prstGeom>
          <a:noFill/>
          <a:ln w="12700">
            <a:noFill/>
            <a:miter lim="800000"/>
            <a:headEnd/>
            <a:tailEnd/>
          </a:ln>
        </p:spPr>
        <p:txBody>
          <a:bodyPr>
            <a:spAutoFit/>
          </a:bodyPr>
          <a:lstStyle/>
          <a:p>
            <a:r>
              <a:rPr lang="en-US" sz="2000" u="none" dirty="0"/>
              <a:t>This pattern structures all components that process intra-component method invocations according two design conventions:</a:t>
            </a:r>
          </a:p>
        </p:txBody>
      </p:sp>
      <p:sp>
        <p:nvSpPr>
          <p:cNvPr id="1714184" name="Rectangle 8"/>
          <p:cNvSpPr>
            <a:spLocks noChangeArrowheads="1"/>
          </p:cNvSpPr>
          <p:nvPr/>
        </p:nvSpPr>
        <p:spPr bwMode="auto">
          <a:xfrm>
            <a:off x="5019675" y="3468688"/>
            <a:ext cx="3548063" cy="2990850"/>
          </a:xfrm>
          <a:prstGeom prst="rect">
            <a:avLst/>
          </a:prstGeom>
          <a:noFill/>
          <a:ln w="12700">
            <a:noFill/>
            <a:miter lim="800000"/>
            <a:headEnd/>
            <a:tailEnd/>
          </a:ln>
        </p:spPr>
        <p:txBody>
          <a:bodyPr>
            <a:spAutoFit/>
          </a:bodyPr>
          <a:lstStyle/>
          <a:p>
            <a:pPr marL="111125" indent="-111125">
              <a:lnSpc>
                <a:spcPct val="90000"/>
              </a:lnSpc>
              <a:spcBef>
                <a:spcPct val="25000"/>
              </a:spcBef>
              <a:buFontTx/>
              <a:buChar char="•"/>
            </a:pPr>
            <a:r>
              <a:rPr lang="en-US" sz="2000" i="1" u="none"/>
              <a:t>Implementation methods trust</a:t>
            </a:r>
            <a:r>
              <a:rPr lang="en-US" sz="2000" u="none"/>
              <a:t> </a:t>
            </a:r>
          </a:p>
          <a:p>
            <a:pPr marL="342900" lvl="1" indent="-114300">
              <a:lnSpc>
                <a:spcPct val="90000"/>
              </a:lnSpc>
              <a:spcBef>
                <a:spcPct val="25000"/>
              </a:spcBef>
              <a:buFontTx/>
              <a:buChar char="•"/>
            </a:pPr>
            <a:r>
              <a:rPr lang="en-US" sz="2000" u="none"/>
              <a:t>Implementation methods, such as C++ private &amp; protected methods, should only perform work when called by interface methods.</a:t>
            </a:r>
          </a:p>
          <a:p>
            <a:pPr marL="342900" lvl="1" indent="-114300">
              <a:lnSpc>
                <a:spcPct val="90000"/>
              </a:lnSpc>
              <a:spcBef>
                <a:spcPct val="25000"/>
              </a:spcBef>
              <a:buFontTx/>
              <a:buChar char="•"/>
            </a:pPr>
            <a:r>
              <a:rPr lang="en-US" sz="2000" u="none"/>
              <a:t>Only call other implementation methods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714183"/>
                                        </p:tgtEl>
                                        <p:attrNameLst>
                                          <p:attrName>style.visibility</p:attrName>
                                        </p:attrNameLst>
                                      </p:cBhvr>
                                      <p:to>
                                        <p:strVal val="visible"/>
                                      </p:to>
                                    </p:set>
                                    <p:animEffect transition="in" filter="wipe(up)">
                                      <p:cBhvr>
                                        <p:cTn id="7" dur="500"/>
                                        <p:tgtEl>
                                          <p:spTgt spid="171418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714182"/>
                                        </p:tgtEl>
                                        <p:attrNameLst>
                                          <p:attrName>style.visibility</p:attrName>
                                        </p:attrNameLst>
                                      </p:cBhvr>
                                      <p:to>
                                        <p:strVal val="visible"/>
                                      </p:to>
                                    </p:set>
                                    <p:animEffect transition="in" filter="wipe(up)">
                                      <p:cBhvr>
                                        <p:cTn id="12" dur="500"/>
                                        <p:tgtEl>
                                          <p:spTgt spid="171418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714184"/>
                                        </p:tgtEl>
                                        <p:attrNameLst>
                                          <p:attrName>style.visibility</p:attrName>
                                        </p:attrNameLst>
                                      </p:cBhvr>
                                      <p:to>
                                        <p:strVal val="visible"/>
                                      </p:to>
                                    </p:set>
                                    <p:animEffect transition="in" filter="wipe(up)">
                                      <p:cBhvr>
                                        <p:cTn id="17" dur="500"/>
                                        <p:tgtEl>
                                          <p:spTgt spid="17141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4182" grpId="0" autoUpdateAnimBg="0"/>
      <p:bldP spid="1714183" grpId="0" autoUpdateAnimBg="0"/>
      <p:bldP spid="1714184" grpId="0" autoUpdateAnimBg="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Slide Number Placeholder 2"/>
          <p:cNvSpPr>
            <a:spLocks noGrp="1"/>
          </p:cNvSpPr>
          <p:nvPr>
            <p:ph type="sldNum" sz="quarter" idx="10"/>
          </p:nvPr>
        </p:nvSpPr>
        <p:spPr>
          <a:noFill/>
        </p:spPr>
        <p:txBody>
          <a:bodyPr/>
          <a:lstStyle/>
          <a:p>
            <a:fld id="{450CAFBE-0BAA-489E-A164-95AB9CCFA11A}" type="slidenum">
              <a:rPr lang="en-US" smtClean="0">
                <a:latin typeface="Arial" pitchFamily="34" charset="0"/>
              </a:rPr>
              <a:pPr/>
              <a:t>186</a:t>
            </a:fld>
            <a:endParaRPr lang="en-US" smtClean="0">
              <a:latin typeface="Arial" pitchFamily="34" charset="0"/>
            </a:endParaRPr>
          </a:p>
        </p:txBody>
      </p:sp>
      <p:sp>
        <p:nvSpPr>
          <p:cNvPr id="194563" name="Rectangle 2"/>
          <p:cNvSpPr>
            <a:spLocks noGrp="1" noChangeArrowheads="1"/>
          </p:cNvSpPr>
          <p:nvPr>
            <p:ph type="title"/>
          </p:nvPr>
        </p:nvSpPr>
        <p:spPr>
          <a:xfrm>
            <a:off x="593725" y="-38100"/>
            <a:ext cx="7924800" cy="914400"/>
          </a:xfrm>
        </p:spPr>
        <p:txBody>
          <a:bodyPr/>
          <a:lstStyle/>
          <a:p>
            <a:pPr>
              <a:lnSpc>
                <a:spcPct val="85000"/>
              </a:lnSpc>
            </a:pPr>
            <a:r>
              <a:rPr lang="en-US" sz="3200" smtClean="0"/>
              <a:t>Applying the Thread-safe Interface Pattern in JAWS</a:t>
            </a:r>
          </a:p>
        </p:txBody>
      </p:sp>
      <p:sp>
        <p:nvSpPr>
          <p:cNvPr id="194564" name="Rectangle 3"/>
          <p:cNvSpPr>
            <a:spLocks noChangeArrowheads="1"/>
          </p:cNvSpPr>
          <p:nvPr/>
        </p:nvSpPr>
        <p:spPr bwMode="auto">
          <a:xfrm>
            <a:off x="0" y="850900"/>
            <a:ext cx="9144000" cy="5926138"/>
          </a:xfrm>
          <a:prstGeom prst="rect">
            <a:avLst/>
          </a:prstGeom>
          <a:noFill/>
          <a:ln w="12700">
            <a:noFill/>
            <a:miter lim="800000"/>
            <a:headEnd/>
            <a:tailEnd/>
          </a:ln>
        </p:spPr>
        <p:txBody>
          <a:bodyPr>
            <a:spAutoFit/>
          </a:bodyPr>
          <a:lstStyle/>
          <a:p>
            <a:pPr>
              <a:lnSpc>
                <a:spcPct val="85000"/>
              </a:lnSpc>
            </a:pPr>
            <a:r>
              <a:rPr lang="en-US" u="none" noProof="1">
                <a:latin typeface="Courier New" pitchFamily="49" charset="0"/>
              </a:rPr>
              <a:t>template &lt;class </a:t>
            </a:r>
            <a:r>
              <a:rPr lang="en-US" b="1" u="none" noProof="1">
                <a:latin typeface="Courier New" pitchFamily="49" charset="0"/>
              </a:rPr>
              <a:t>LOCK</a:t>
            </a:r>
            <a:r>
              <a:rPr lang="en-US" u="none" noProof="1">
                <a:latin typeface="Courier New" pitchFamily="49" charset="0"/>
              </a:rPr>
              <a:t>&gt; </a:t>
            </a:r>
          </a:p>
          <a:p>
            <a:pPr>
              <a:lnSpc>
                <a:spcPct val="85000"/>
              </a:lnSpc>
            </a:pPr>
            <a:r>
              <a:rPr lang="en-US" u="none" noProof="1">
                <a:latin typeface="Courier New" pitchFamily="49" charset="0"/>
              </a:rPr>
              <a:t>class </a:t>
            </a:r>
            <a:r>
              <a:rPr lang="en-US" b="1" u="none" noProof="1">
                <a:latin typeface="Courier New" pitchFamily="49" charset="0"/>
              </a:rPr>
              <a:t>File_Cache</a:t>
            </a:r>
            <a:r>
              <a:rPr lang="en-US" u="none" noProof="1">
                <a:latin typeface="Courier New" pitchFamily="49" charset="0"/>
              </a:rPr>
              <a:t> {</a:t>
            </a:r>
          </a:p>
          <a:p>
            <a:pPr>
              <a:lnSpc>
                <a:spcPct val="85000"/>
              </a:lnSpc>
            </a:pPr>
            <a:r>
              <a:rPr lang="en-US" u="none" noProof="1">
                <a:latin typeface="Courier New" pitchFamily="49" charset="0"/>
              </a:rPr>
              <a:t>public:</a:t>
            </a:r>
          </a:p>
          <a:p>
            <a:pPr>
              <a:lnSpc>
                <a:spcPct val="85000"/>
              </a:lnSpc>
            </a:pPr>
            <a:r>
              <a:rPr lang="en-US" u="none">
                <a:latin typeface="Courier New" pitchFamily="49" charset="0"/>
              </a:rPr>
              <a:t>  </a:t>
            </a:r>
            <a:r>
              <a:rPr lang="en-US" u="none" noProof="1">
                <a:latin typeface="Courier New" pitchFamily="49" charset="0"/>
              </a:rPr>
              <a:t>// Return a pointer to the memory-mapped file</a:t>
            </a:r>
            <a:r>
              <a:rPr lang="en-US" u="none">
                <a:latin typeface="Courier New" pitchFamily="49" charset="0"/>
              </a:rPr>
              <a:t> </a:t>
            </a:r>
            <a:r>
              <a:rPr lang="en-US" u="none" noProof="1">
                <a:latin typeface="Courier New" pitchFamily="49" charset="0"/>
              </a:rPr>
              <a:t>associated with </a:t>
            </a:r>
            <a:endParaRPr lang="en-US" u="none">
              <a:latin typeface="Courier New" pitchFamily="49" charset="0"/>
            </a:endParaRPr>
          </a:p>
          <a:p>
            <a:pPr>
              <a:lnSpc>
                <a:spcPct val="85000"/>
              </a:lnSpc>
            </a:pPr>
            <a:r>
              <a:rPr lang="en-US" u="none">
                <a:latin typeface="Courier New" pitchFamily="49" charset="0"/>
              </a:rPr>
              <a:t>  // </a:t>
            </a:r>
            <a:r>
              <a:rPr lang="en-US" u="none" noProof="1">
                <a:latin typeface="Courier New" pitchFamily="49" charset="0"/>
              </a:rPr>
              <a:t>&lt;path&gt; name, adding it to</a:t>
            </a:r>
            <a:r>
              <a:rPr lang="en-US" u="none">
                <a:latin typeface="Courier New" pitchFamily="49" charset="0"/>
              </a:rPr>
              <a:t> </a:t>
            </a:r>
            <a:r>
              <a:rPr lang="en-US" u="none" noProof="1">
                <a:latin typeface="Courier New" pitchFamily="49" charset="0"/>
              </a:rPr>
              <a:t>the cache if it doesn’t exist.</a:t>
            </a:r>
          </a:p>
          <a:p>
            <a:pPr>
              <a:lnSpc>
                <a:spcPct val="85000"/>
              </a:lnSpc>
            </a:pPr>
            <a:r>
              <a:rPr lang="en-US" u="none">
                <a:latin typeface="Courier New" pitchFamily="49" charset="0"/>
              </a:rPr>
              <a:t>  </a:t>
            </a:r>
            <a:r>
              <a:rPr lang="en-US" u="none" noProof="1">
                <a:latin typeface="Courier New" pitchFamily="49" charset="0"/>
              </a:rPr>
              <a:t>const void *</a:t>
            </a:r>
            <a:r>
              <a:rPr lang="en-US" b="1" u="none" noProof="1">
                <a:latin typeface="Courier New" pitchFamily="49" charset="0"/>
              </a:rPr>
              <a:t>lookup</a:t>
            </a:r>
            <a:r>
              <a:rPr lang="en-US" u="none" noProof="1">
                <a:latin typeface="Courier New" pitchFamily="49" charset="0"/>
              </a:rPr>
              <a:t> (const string &amp;path) const {</a:t>
            </a:r>
          </a:p>
          <a:p>
            <a:pPr>
              <a:lnSpc>
                <a:spcPct val="85000"/>
              </a:lnSpc>
            </a:pPr>
            <a:r>
              <a:rPr lang="en-US" u="none">
                <a:latin typeface="Courier New" pitchFamily="49" charset="0"/>
              </a:rPr>
              <a:t>    </a:t>
            </a:r>
            <a:r>
              <a:rPr lang="en-US" u="none" noProof="1">
                <a:latin typeface="Courier New" pitchFamily="49" charset="0"/>
              </a:rPr>
              <a:t>// Use Scoped Locking to acquire</a:t>
            </a:r>
            <a:r>
              <a:rPr lang="en-US" u="none">
                <a:latin typeface="Courier New" pitchFamily="49" charset="0"/>
              </a:rPr>
              <a:t>/</a:t>
            </a:r>
            <a:r>
              <a:rPr lang="en-US" u="none" noProof="1">
                <a:latin typeface="Courier New" pitchFamily="49" charset="0"/>
              </a:rPr>
              <a:t>release lock</a:t>
            </a:r>
            <a:r>
              <a:rPr lang="en-US" u="none">
                <a:latin typeface="Courier New" pitchFamily="49" charset="0"/>
              </a:rPr>
              <a:t> automatically.  </a:t>
            </a:r>
          </a:p>
          <a:p>
            <a:pPr>
              <a:lnSpc>
                <a:spcPct val="85000"/>
              </a:lnSpc>
            </a:pPr>
            <a:r>
              <a:rPr lang="en-US" u="none">
                <a:latin typeface="Courier New" pitchFamily="49" charset="0"/>
              </a:rPr>
              <a:t>    </a:t>
            </a:r>
            <a:r>
              <a:rPr lang="en-US" b="1" u="none">
                <a:latin typeface="Courier New" pitchFamily="49" charset="0"/>
              </a:rPr>
              <a:t>ACE_Read_G</a:t>
            </a:r>
            <a:r>
              <a:rPr lang="en-US" b="1" u="none" noProof="1">
                <a:latin typeface="Courier New" pitchFamily="49" charset="0"/>
              </a:rPr>
              <a:t>uard&lt;LOCK&gt;</a:t>
            </a:r>
            <a:r>
              <a:rPr lang="en-US" u="none" noProof="1">
                <a:latin typeface="Courier New" pitchFamily="49" charset="0"/>
              </a:rPr>
              <a:t> guard (lock_);</a:t>
            </a:r>
            <a:br>
              <a:rPr lang="en-US" u="none" noProof="1">
                <a:latin typeface="Courier New" pitchFamily="49" charset="0"/>
              </a:rPr>
            </a:br>
            <a:r>
              <a:rPr lang="en-US" u="none">
                <a:latin typeface="Courier New" pitchFamily="49" charset="0"/>
              </a:rPr>
              <a:t>    </a:t>
            </a:r>
            <a:r>
              <a:rPr lang="en-US" u="none" noProof="1">
                <a:latin typeface="Courier New" pitchFamily="49" charset="0"/>
              </a:rPr>
              <a:t>return </a:t>
            </a:r>
            <a:r>
              <a:rPr lang="en-US" b="1" u="none" noProof="1">
                <a:latin typeface="Courier New" pitchFamily="49" charset="0"/>
              </a:rPr>
              <a:t>lookup_i</a:t>
            </a:r>
            <a:r>
              <a:rPr lang="en-US" u="none" noProof="1">
                <a:latin typeface="Courier New" pitchFamily="49" charset="0"/>
              </a:rPr>
              <a:t> (path);</a:t>
            </a:r>
          </a:p>
          <a:p>
            <a:pPr>
              <a:lnSpc>
                <a:spcPct val="85000"/>
              </a:lnSpc>
            </a:pPr>
            <a:r>
              <a:rPr lang="en-US" u="none">
                <a:latin typeface="Courier New" pitchFamily="49" charset="0"/>
              </a:rPr>
              <a:t>  </a:t>
            </a:r>
            <a:r>
              <a:rPr lang="en-US" u="none" noProof="1">
                <a:latin typeface="Courier New" pitchFamily="49" charset="0"/>
              </a:rPr>
              <a:t>}</a:t>
            </a:r>
            <a:endParaRPr lang="en-US" u="none">
              <a:latin typeface="Courier New" pitchFamily="49" charset="0"/>
            </a:endParaRPr>
          </a:p>
          <a:p>
            <a:pPr>
              <a:lnSpc>
                <a:spcPct val="85000"/>
              </a:lnSpc>
            </a:pPr>
            <a:r>
              <a:rPr lang="en-US" u="none" noProof="1">
                <a:latin typeface="Courier New" pitchFamily="49" charset="0"/>
              </a:rPr>
              <a:t>private:</a:t>
            </a:r>
          </a:p>
          <a:p>
            <a:pPr>
              <a:lnSpc>
                <a:spcPct val="85000"/>
              </a:lnSpc>
            </a:pPr>
            <a:r>
              <a:rPr lang="en-US" u="none">
                <a:latin typeface="Courier New" pitchFamily="49" charset="0"/>
              </a:rPr>
              <a:t>  </a:t>
            </a:r>
            <a:r>
              <a:rPr lang="en-US" u="none" noProof="1">
                <a:latin typeface="Courier New" pitchFamily="49" charset="0"/>
              </a:rPr>
              <a:t>mutable </a:t>
            </a:r>
            <a:r>
              <a:rPr lang="en-US" b="1" u="none" noProof="1">
                <a:latin typeface="Courier New" pitchFamily="49" charset="0"/>
              </a:rPr>
              <a:t>LOCK</a:t>
            </a:r>
            <a:r>
              <a:rPr lang="en-US" u="none" noProof="1">
                <a:latin typeface="Courier New" pitchFamily="49" charset="0"/>
              </a:rPr>
              <a:t> lock</a:t>
            </a:r>
            <a:r>
              <a:rPr lang="en-US" u="none">
                <a:latin typeface="Courier New" pitchFamily="49" charset="0"/>
              </a:rPr>
              <a:t>_</a:t>
            </a:r>
            <a:r>
              <a:rPr lang="en-US" u="none" noProof="1">
                <a:latin typeface="Courier New" pitchFamily="49" charset="0"/>
              </a:rPr>
              <a:t>; // The strategized locking object</a:t>
            </a:r>
            <a:r>
              <a:rPr lang="en-US" u="none">
                <a:latin typeface="Courier New" pitchFamily="49" charset="0"/>
              </a:rPr>
              <a:t>.</a:t>
            </a:r>
            <a:endParaRPr lang="en-US" u="none" noProof="1">
              <a:latin typeface="Courier New" pitchFamily="49" charset="0"/>
            </a:endParaRPr>
          </a:p>
          <a:p>
            <a:pPr lvl="2">
              <a:lnSpc>
                <a:spcPct val="85000"/>
              </a:lnSpc>
            </a:pPr>
            <a:endParaRPr lang="en-US" u="none">
              <a:latin typeface="Courier New" pitchFamily="49" charset="0"/>
            </a:endParaRPr>
          </a:p>
          <a:p>
            <a:pPr>
              <a:lnSpc>
                <a:spcPct val="85000"/>
              </a:lnSpc>
            </a:pPr>
            <a:r>
              <a:rPr lang="en-US" u="none">
                <a:latin typeface="Courier New" pitchFamily="49" charset="0"/>
              </a:rPr>
              <a:t>  </a:t>
            </a:r>
            <a:r>
              <a:rPr lang="en-US" u="none" noProof="1">
                <a:latin typeface="Courier New" pitchFamily="49" charset="0"/>
              </a:rPr>
              <a:t>// </a:t>
            </a:r>
            <a:r>
              <a:rPr lang="en-US" u="none">
                <a:latin typeface="Courier New" pitchFamily="49" charset="0"/>
              </a:rPr>
              <a:t>This</a:t>
            </a:r>
            <a:r>
              <a:rPr lang="en-US" u="none" noProof="1">
                <a:latin typeface="Courier New" pitchFamily="49" charset="0"/>
              </a:rPr>
              <a:t> implementation </a:t>
            </a:r>
            <a:r>
              <a:rPr lang="en-US" u="none">
                <a:latin typeface="Courier New" pitchFamily="49" charset="0"/>
              </a:rPr>
              <a:t>method doesn’t</a:t>
            </a:r>
            <a:r>
              <a:rPr lang="en-US" u="none" noProof="1">
                <a:latin typeface="Courier New" pitchFamily="49" charset="0"/>
              </a:rPr>
              <a:t> acquire or release </a:t>
            </a:r>
            <a:r>
              <a:rPr lang="en-US" u="none">
                <a:latin typeface="Courier New" pitchFamily="49" charset="0"/>
              </a:rPr>
              <a:t>   </a:t>
            </a:r>
          </a:p>
          <a:p>
            <a:pPr>
              <a:lnSpc>
                <a:spcPct val="85000"/>
              </a:lnSpc>
            </a:pPr>
            <a:r>
              <a:rPr lang="en-US" u="none">
                <a:latin typeface="Courier New" pitchFamily="49" charset="0"/>
              </a:rPr>
              <a:t>  // </a:t>
            </a:r>
            <a:r>
              <a:rPr lang="en-US" u="none" noProof="1">
                <a:latin typeface="Courier New" pitchFamily="49" charset="0"/>
              </a:rPr>
              <a:t>&lt;lock_&gt; &amp; </a:t>
            </a:r>
            <a:r>
              <a:rPr lang="en-US" u="none">
                <a:latin typeface="Courier New" pitchFamily="49" charset="0"/>
              </a:rPr>
              <a:t>does its</a:t>
            </a:r>
            <a:r>
              <a:rPr lang="en-US" u="none" noProof="1">
                <a:latin typeface="Courier New" pitchFamily="49" charset="0"/>
              </a:rPr>
              <a:t> work without calling interface</a:t>
            </a:r>
            <a:r>
              <a:rPr lang="en-US" u="none">
                <a:latin typeface="Courier New" pitchFamily="49" charset="0"/>
              </a:rPr>
              <a:t> </a:t>
            </a:r>
            <a:r>
              <a:rPr lang="en-US" u="none" noProof="1">
                <a:latin typeface="Courier New" pitchFamily="49" charset="0"/>
              </a:rPr>
              <a:t>methods.</a:t>
            </a:r>
            <a:br>
              <a:rPr lang="en-US" u="none" noProof="1">
                <a:latin typeface="Courier New" pitchFamily="49" charset="0"/>
              </a:rPr>
            </a:br>
            <a:r>
              <a:rPr lang="en-US" u="none">
                <a:latin typeface="Courier New" pitchFamily="49" charset="0"/>
              </a:rPr>
              <a:t>  </a:t>
            </a:r>
            <a:r>
              <a:rPr lang="en-US" u="none" noProof="1">
                <a:latin typeface="Courier New" pitchFamily="49" charset="0"/>
              </a:rPr>
              <a:t>const void *</a:t>
            </a:r>
            <a:r>
              <a:rPr lang="en-US" b="1" u="none" noProof="1">
                <a:latin typeface="Courier New" pitchFamily="49" charset="0"/>
              </a:rPr>
              <a:t>lookup_i</a:t>
            </a:r>
            <a:r>
              <a:rPr lang="en-US" u="none" noProof="1">
                <a:latin typeface="Courier New" pitchFamily="49" charset="0"/>
              </a:rPr>
              <a:t> (const string &amp;path) const {</a:t>
            </a:r>
            <a:br>
              <a:rPr lang="en-US" u="none" noProof="1">
                <a:latin typeface="Courier New" pitchFamily="49" charset="0"/>
              </a:rPr>
            </a:br>
            <a:r>
              <a:rPr lang="en-US" u="none">
                <a:latin typeface="Courier New" pitchFamily="49" charset="0"/>
              </a:rPr>
              <a:t>    </a:t>
            </a:r>
            <a:r>
              <a:rPr lang="en-US" u="none" noProof="1">
                <a:latin typeface="Courier New" pitchFamily="49" charset="0"/>
              </a:rPr>
              <a:t>const void *file_pointer = </a:t>
            </a:r>
            <a:r>
              <a:rPr lang="en-US" b="1" u="none" noProof="1">
                <a:latin typeface="Courier New" pitchFamily="49" charset="0"/>
              </a:rPr>
              <a:t>check_cache_i</a:t>
            </a:r>
            <a:r>
              <a:rPr lang="en-US" u="none" noProof="1">
                <a:latin typeface="Courier New" pitchFamily="49" charset="0"/>
              </a:rPr>
              <a:t> (path);</a:t>
            </a:r>
            <a:endParaRPr lang="en-US" u="none">
              <a:latin typeface="Courier New" pitchFamily="49" charset="0"/>
            </a:endParaRPr>
          </a:p>
          <a:p>
            <a:pPr>
              <a:lnSpc>
                <a:spcPct val="85000"/>
              </a:lnSpc>
            </a:pPr>
            <a:r>
              <a:rPr lang="en-US" u="none">
                <a:latin typeface="Courier New" pitchFamily="49" charset="0"/>
              </a:rPr>
              <a:t>    </a:t>
            </a:r>
            <a:r>
              <a:rPr lang="en-US" u="none" noProof="1">
                <a:latin typeface="Courier New" pitchFamily="49" charset="0"/>
              </a:rPr>
              <a:t>if (file_pointer == 0) {</a:t>
            </a:r>
          </a:p>
          <a:p>
            <a:pPr lvl="1">
              <a:lnSpc>
                <a:spcPct val="85000"/>
              </a:lnSpc>
            </a:pPr>
            <a:r>
              <a:rPr lang="en-US" u="none" noProof="1">
                <a:latin typeface="Courier New" pitchFamily="49" charset="0"/>
              </a:rPr>
              <a:t>	// If &lt;path&gt; isn’t in cach</a:t>
            </a:r>
            <a:r>
              <a:rPr lang="en-US" u="none">
                <a:latin typeface="Courier New" pitchFamily="49" charset="0"/>
              </a:rPr>
              <a:t>e, </a:t>
            </a:r>
            <a:r>
              <a:rPr lang="en-US" u="none" noProof="1">
                <a:latin typeface="Courier New" pitchFamily="49" charset="0"/>
              </a:rPr>
              <a:t>insert it </a:t>
            </a:r>
            <a:r>
              <a:rPr lang="en-US" u="none">
                <a:latin typeface="Courier New" pitchFamily="49" charset="0"/>
              </a:rPr>
              <a:t>&amp;</a:t>
            </a:r>
            <a:r>
              <a:rPr lang="en-US" u="none" noProof="1">
                <a:latin typeface="Courier New" pitchFamily="49" charset="0"/>
              </a:rPr>
              <a:t> look it up again.</a:t>
            </a:r>
            <a:br>
              <a:rPr lang="en-US" u="none" noProof="1">
                <a:latin typeface="Courier New" pitchFamily="49" charset="0"/>
              </a:rPr>
            </a:br>
            <a:r>
              <a:rPr lang="en-US" u="none" noProof="1">
                <a:latin typeface="Courier New" pitchFamily="49" charset="0"/>
              </a:rPr>
              <a:t>	</a:t>
            </a:r>
            <a:r>
              <a:rPr lang="en-US" b="1" u="none" noProof="1">
                <a:latin typeface="Courier New" pitchFamily="49" charset="0"/>
              </a:rPr>
              <a:t>insert_i</a:t>
            </a:r>
            <a:r>
              <a:rPr lang="en-US" u="none" noProof="1">
                <a:latin typeface="Courier New" pitchFamily="49" charset="0"/>
              </a:rPr>
              <a:t> (path);</a:t>
            </a:r>
          </a:p>
          <a:p>
            <a:pPr lvl="1">
              <a:lnSpc>
                <a:spcPct val="85000"/>
              </a:lnSpc>
            </a:pPr>
            <a:r>
              <a:rPr lang="en-US" u="none" noProof="1">
                <a:latin typeface="Courier New" pitchFamily="49" charset="0"/>
              </a:rPr>
              <a:t>	file_pointer = </a:t>
            </a:r>
            <a:r>
              <a:rPr lang="en-US" b="1" u="none" noProof="1">
                <a:latin typeface="Courier New" pitchFamily="49" charset="0"/>
              </a:rPr>
              <a:t>check_cache_i</a:t>
            </a:r>
            <a:r>
              <a:rPr lang="en-US" u="none" noProof="1">
                <a:latin typeface="Courier New" pitchFamily="49" charset="0"/>
              </a:rPr>
              <a:t> (path);</a:t>
            </a:r>
          </a:p>
          <a:p>
            <a:pPr lvl="1">
              <a:lnSpc>
                <a:spcPct val="85000"/>
              </a:lnSpc>
            </a:pPr>
            <a:r>
              <a:rPr lang="en-US" u="none" noProof="1">
                <a:latin typeface="Courier New" pitchFamily="49" charset="0"/>
              </a:rPr>
              <a:t>	// The calls to implementation methods</a:t>
            </a:r>
            <a:r>
              <a:rPr lang="en-US" u="none">
                <a:latin typeface="Courier New" pitchFamily="49" charset="0"/>
              </a:rPr>
              <a:t> </a:t>
            </a:r>
            <a:r>
              <a:rPr lang="en-US" u="none" noProof="1">
                <a:latin typeface="Courier New" pitchFamily="49" charset="0"/>
              </a:rPr>
              <a:t>&lt;insert_i&gt; &amp; </a:t>
            </a:r>
            <a:endParaRPr lang="en-US" u="none">
              <a:latin typeface="Courier New" pitchFamily="49" charset="0"/>
            </a:endParaRPr>
          </a:p>
          <a:p>
            <a:pPr lvl="1">
              <a:lnSpc>
                <a:spcPct val="85000"/>
              </a:lnSpc>
            </a:pPr>
            <a:r>
              <a:rPr lang="en-US" u="none">
                <a:latin typeface="Courier New" pitchFamily="49" charset="0"/>
              </a:rPr>
              <a:t>	// </a:t>
            </a:r>
            <a:r>
              <a:rPr lang="en-US" u="none" noProof="1">
                <a:latin typeface="Courier New" pitchFamily="49" charset="0"/>
              </a:rPr>
              <a:t>&lt;check_cache_i&gt; assume</a:t>
            </a:r>
            <a:r>
              <a:rPr lang="en-US" u="none">
                <a:latin typeface="Courier New" pitchFamily="49" charset="0"/>
              </a:rPr>
              <a:t> </a:t>
            </a:r>
            <a:r>
              <a:rPr lang="en-US" u="none" noProof="1">
                <a:latin typeface="Courier New" pitchFamily="49" charset="0"/>
              </a:rPr>
              <a:t>that the lock is held </a:t>
            </a:r>
            <a:r>
              <a:rPr lang="en-US" u="none">
                <a:latin typeface="Courier New" pitchFamily="49" charset="0"/>
              </a:rPr>
              <a:t>&amp; do</a:t>
            </a:r>
            <a:r>
              <a:rPr lang="en-US" u="none" noProof="1">
                <a:latin typeface="Courier New" pitchFamily="49" charset="0"/>
              </a:rPr>
              <a:t> work.</a:t>
            </a:r>
            <a:br>
              <a:rPr lang="en-US" u="none" noProof="1">
                <a:latin typeface="Courier New" pitchFamily="49" charset="0"/>
              </a:rPr>
            </a:br>
            <a:r>
              <a:rPr lang="en-US" u="none" noProof="1">
                <a:latin typeface="Courier New" pitchFamily="49" charset="0"/>
              </a:rPr>
              <a:t>}</a:t>
            </a:r>
          </a:p>
          <a:p>
            <a:pPr lvl="1">
              <a:lnSpc>
                <a:spcPct val="85000"/>
              </a:lnSpc>
            </a:pPr>
            <a:r>
              <a:rPr lang="en-US" u="none" noProof="1">
                <a:latin typeface="Courier New" pitchFamily="49" charset="0"/>
              </a:rPr>
              <a:t>return file_pointer;</a:t>
            </a:r>
          </a:p>
        </p:txBody>
      </p:sp>
      <p:sp>
        <p:nvSpPr>
          <p:cNvPr id="194565" name="Text Box 4"/>
          <p:cNvSpPr txBox="1">
            <a:spLocks noChangeArrowheads="1"/>
          </p:cNvSpPr>
          <p:nvPr/>
        </p:nvSpPr>
        <p:spPr bwMode="auto">
          <a:xfrm>
            <a:off x="6229350" y="2698750"/>
            <a:ext cx="2782888" cy="654050"/>
          </a:xfrm>
          <a:prstGeom prst="rect">
            <a:avLst/>
          </a:prstGeom>
          <a:solidFill>
            <a:srgbClr val="FFFF8D"/>
          </a:solidFill>
          <a:ln w="12700">
            <a:solidFill>
              <a:schemeClr val="tx1"/>
            </a:solidFill>
            <a:miter lim="800000"/>
            <a:headEnd/>
            <a:tailEnd/>
          </a:ln>
        </p:spPr>
        <p:txBody>
          <a:bodyPr>
            <a:spAutoFit/>
          </a:bodyPr>
          <a:lstStyle/>
          <a:p>
            <a:pPr>
              <a:spcBef>
                <a:spcPct val="50000"/>
              </a:spcBef>
            </a:pPr>
            <a:r>
              <a:rPr lang="en-US" b="1" u="none"/>
              <a:t>Note fewer constraints on the type of LOCK…</a:t>
            </a:r>
          </a:p>
        </p:txBody>
      </p:sp>
    </p:spTree>
  </p:cSld>
  <p:clrMapOvr>
    <a:masterClrMapping/>
  </p:clrMapOvr>
  <p:transition/>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Slide Number Placeholder 2"/>
          <p:cNvSpPr>
            <a:spLocks noGrp="1"/>
          </p:cNvSpPr>
          <p:nvPr>
            <p:ph type="sldNum" sz="quarter" idx="10"/>
          </p:nvPr>
        </p:nvSpPr>
        <p:spPr>
          <a:noFill/>
        </p:spPr>
        <p:txBody>
          <a:bodyPr/>
          <a:lstStyle/>
          <a:p>
            <a:fld id="{BB065513-DC01-4BFB-B9D5-2A30404392E3}" type="slidenum">
              <a:rPr lang="en-US" smtClean="0">
                <a:latin typeface="Arial" pitchFamily="34" charset="0"/>
              </a:rPr>
              <a:pPr/>
              <a:t>187</a:t>
            </a:fld>
            <a:endParaRPr lang="en-US" smtClean="0">
              <a:latin typeface="Arial" pitchFamily="34" charset="0"/>
            </a:endParaRPr>
          </a:p>
        </p:txBody>
      </p:sp>
      <p:sp>
        <p:nvSpPr>
          <p:cNvPr id="195587" name="Rectangle 2"/>
          <p:cNvSpPr>
            <a:spLocks noGrp="1" noChangeArrowheads="1"/>
          </p:cNvSpPr>
          <p:nvPr>
            <p:ph type="title"/>
          </p:nvPr>
        </p:nvSpPr>
        <p:spPr>
          <a:xfrm>
            <a:off x="574675" y="-38100"/>
            <a:ext cx="7924800" cy="914400"/>
          </a:xfrm>
        </p:spPr>
        <p:txBody>
          <a:bodyPr/>
          <a:lstStyle/>
          <a:p>
            <a:pPr>
              <a:lnSpc>
                <a:spcPct val="85000"/>
              </a:lnSpc>
            </a:pPr>
            <a:r>
              <a:rPr lang="en-US" sz="3200" smtClean="0"/>
              <a:t>Pros &amp; Cons of the Thread-safe Interface Pattern</a:t>
            </a:r>
          </a:p>
        </p:txBody>
      </p:sp>
      <p:sp>
        <p:nvSpPr>
          <p:cNvPr id="195588" name="Rectangle 3"/>
          <p:cNvSpPr>
            <a:spLocks noChangeArrowheads="1"/>
          </p:cNvSpPr>
          <p:nvPr/>
        </p:nvSpPr>
        <p:spPr bwMode="auto">
          <a:xfrm>
            <a:off x="3779838" y="877888"/>
            <a:ext cx="5364162" cy="5765800"/>
          </a:xfrm>
          <a:prstGeom prst="rect">
            <a:avLst/>
          </a:prstGeom>
          <a:noFill/>
          <a:ln w="12700">
            <a:noFill/>
            <a:miter lim="800000"/>
            <a:headEnd/>
            <a:tailEnd/>
          </a:ln>
        </p:spPr>
        <p:txBody>
          <a:bodyPr>
            <a:spAutoFit/>
          </a:bodyPr>
          <a:lstStyle/>
          <a:p>
            <a:pPr marL="111125" indent="-111125"/>
            <a:r>
              <a:rPr lang="en-US" sz="2000" u="none"/>
              <a:t>This pattern has some </a:t>
            </a:r>
            <a:r>
              <a:rPr lang="en-US" sz="2000" b="1" u="none"/>
              <a:t>liabilities</a:t>
            </a:r>
            <a:r>
              <a:rPr lang="en-US" sz="2000" u="none"/>
              <a:t>:</a:t>
            </a:r>
          </a:p>
          <a:p>
            <a:pPr marL="111125" indent="-111125">
              <a:buFontTx/>
              <a:buChar char="•"/>
            </a:pPr>
            <a:r>
              <a:rPr lang="en-US" sz="2000" b="1" i="1" u="none"/>
              <a:t>Additional indirection &amp; extra methods</a:t>
            </a:r>
            <a:r>
              <a:rPr lang="en-US" sz="2000" u="none"/>
              <a:t> </a:t>
            </a:r>
          </a:p>
          <a:p>
            <a:pPr marL="342900" lvl="1" indent="-114300">
              <a:buFontTx/>
              <a:buChar char="•"/>
            </a:pPr>
            <a:r>
              <a:rPr lang="en-US" u="none"/>
              <a:t>Each interface method requires at least one implementation method, which increases the footprint of the component &amp; may also add an extra level of method-call indirection for each invocation</a:t>
            </a:r>
            <a:r>
              <a:rPr lang="en-US" sz="2000" u="none"/>
              <a:t> </a:t>
            </a:r>
            <a:endParaRPr lang="en-US" sz="2000" i="1" u="none"/>
          </a:p>
          <a:p>
            <a:pPr marL="111125" indent="-111125">
              <a:buFontTx/>
              <a:buChar char="•"/>
            </a:pPr>
            <a:r>
              <a:rPr lang="en-US" sz="2000" b="1" i="1" u="none">
                <a:solidFill>
                  <a:srgbClr val="003399"/>
                </a:solidFill>
              </a:rPr>
              <a:t>Potential for misuse</a:t>
            </a:r>
            <a:endParaRPr lang="en-US" sz="2000" u="none">
              <a:solidFill>
                <a:srgbClr val="003399"/>
              </a:solidFill>
            </a:endParaRPr>
          </a:p>
          <a:p>
            <a:pPr marL="342900" lvl="1" indent="-114300">
              <a:buFontTx/>
              <a:buChar char="•"/>
            </a:pPr>
            <a:r>
              <a:rPr lang="en-US" u="none">
                <a:solidFill>
                  <a:srgbClr val="003399"/>
                </a:solidFill>
              </a:rPr>
              <a:t>OO languages, such as C++ &amp; Java, support class-level rather than object-level access control</a:t>
            </a:r>
          </a:p>
          <a:p>
            <a:pPr marL="342900" lvl="1" indent="-114300">
              <a:buFontTx/>
              <a:buChar char="•"/>
            </a:pPr>
            <a:r>
              <a:rPr lang="en-US" u="none">
                <a:solidFill>
                  <a:srgbClr val="003399"/>
                </a:solidFill>
              </a:rPr>
              <a:t>As a result, an object can bypass the public interface to call a private method on another object of the same class, thus bypassing that object’s lock</a:t>
            </a:r>
            <a:r>
              <a:rPr lang="en-US" sz="2000" u="none">
                <a:solidFill>
                  <a:srgbClr val="003399"/>
                </a:solidFill>
              </a:rPr>
              <a:t> </a:t>
            </a:r>
          </a:p>
          <a:p>
            <a:pPr marL="111125" indent="-111125">
              <a:buFontTx/>
              <a:buChar char="•"/>
            </a:pPr>
            <a:r>
              <a:rPr lang="en-US" sz="2000" b="1" i="1" u="none"/>
              <a:t>Potential overhead</a:t>
            </a:r>
            <a:r>
              <a:rPr lang="en-US" sz="2000" u="none"/>
              <a:t> </a:t>
            </a:r>
          </a:p>
          <a:p>
            <a:pPr marL="342900" lvl="1" indent="-114300">
              <a:buFontTx/>
              <a:buChar char="•"/>
            </a:pPr>
            <a:r>
              <a:rPr lang="en-US" u="none"/>
              <a:t>This pattern prevents multiple components from sharing the same lock &amp; prevents locking at a finer granularity than the component, which can increase lock contention</a:t>
            </a:r>
            <a:endParaRPr lang="en-US" sz="2000" u="none"/>
          </a:p>
        </p:txBody>
      </p:sp>
      <p:sp>
        <p:nvSpPr>
          <p:cNvPr id="195589" name="Rectangle 4"/>
          <p:cNvSpPr>
            <a:spLocks noChangeArrowheads="1"/>
          </p:cNvSpPr>
          <p:nvPr/>
        </p:nvSpPr>
        <p:spPr bwMode="auto">
          <a:xfrm>
            <a:off x="0" y="877888"/>
            <a:ext cx="3779838" cy="4130675"/>
          </a:xfrm>
          <a:prstGeom prst="rect">
            <a:avLst/>
          </a:prstGeom>
          <a:noFill/>
          <a:ln w="12700">
            <a:noFill/>
            <a:miter lim="800000"/>
            <a:headEnd/>
            <a:tailEnd/>
          </a:ln>
        </p:spPr>
        <p:txBody>
          <a:bodyPr>
            <a:spAutoFit/>
          </a:bodyPr>
          <a:lstStyle/>
          <a:p>
            <a:pPr marL="111125" indent="-111125">
              <a:spcBef>
                <a:spcPct val="20000"/>
              </a:spcBef>
            </a:pPr>
            <a:r>
              <a:rPr lang="en-US" sz="2000" u="none"/>
              <a:t>This pattern has three </a:t>
            </a:r>
            <a:r>
              <a:rPr lang="en-US" sz="2000" b="1" u="none"/>
              <a:t>benefits</a:t>
            </a:r>
            <a:r>
              <a:rPr lang="en-US" sz="2000" u="none"/>
              <a:t>:</a:t>
            </a:r>
          </a:p>
          <a:p>
            <a:pPr marL="111125" indent="-111125">
              <a:spcBef>
                <a:spcPct val="20000"/>
              </a:spcBef>
              <a:buFontTx/>
              <a:buChar char="•"/>
            </a:pPr>
            <a:r>
              <a:rPr lang="en-US" sz="2000" b="1" i="1" u="none"/>
              <a:t>Increased robustness</a:t>
            </a:r>
            <a:endParaRPr lang="en-US" sz="2000" u="none"/>
          </a:p>
          <a:p>
            <a:pPr marL="342900" lvl="1" indent="-117475">
              <a:spcBef>
                <a:spcPct val="20000"/>
              </a:spcBef>
              <a:buFontTx/>
              <a:buChar char="•"/>
            </a:pPr>
            <a:r>
              <a:rPr lang="en-US" u="none"/>
              <a:t>This pattern ensures that self-deadlock does not occur due to intra-component method calls</a:t>
            </a:r>
            <a:endParaRPr lang="en-US" sz="2000" u="none"/>
          </a:p>
          <a:p>
            <a:pPr marL="111125" indent="-111125">
              <a:spcBef>
                <a:spcPct val="20000"/>
              </a:spcBef>
              <a:buFontTx/>
              <a:buChar char="•"/>
            </a:pPr>
            <a:r>
              <a:rPr lang="en-US" sz="2000" b="1" i="1" u="none">
                <a:solidFill>
                  <a:srgbClr val="003399"/>
                </a:solidFill>
              </a:rPr>
              <a:t>Enhanced performance</a:t>
            </a:r>
            <a:r>
              <a:rPr lang="en-US" sz="2000" u="none">
                <a:solidFill>
                  <a:srgbClr val="003399"/>
                </a:solidFill>
              </a:rPr>
              <a:t> </a:t>
            </a:r>
          </a:p>
          <a:p>
            <a:pPr marL="342900" lvl="1" indent="-117475">
              <a:spcBef>
                <a:spcPct val="20000"/>
              </a:spcBef>
              <a:buFontTx/>
              <a:buChar char="•"/>
            </a:pPr>
            <a:r>
              <a:rPr lang="en-US" u="none">
                <a:solidFill>
                  <a:srgbClr val="003399"/>
                </a:solidFill>
              </a:rPr>
              <a:t>This pattern ensures that locks are not acquired or released unnecessarily</a:t>
            </a:r>
          </a:p>
          <a:p>
            <a:pPr marL="111125" indent="-111125">
              <a:spcBef>
                <a:spcPct val="20000"/>
              </a:spcBef>
              <a:buFontTx/>
              <a:buChar char="•"/>
            </a:pPr>
            <a:r>
              <a:rPr lang="en-US" sz="2000" b="1" i="1" u="none"/>
              <a:t>Simplification of software</a:t>
            </a:r>
            <a:r>
              <a:rPr lang="en-US" sz="2000" u="none"/>
              <a:t> </a:t>
            </a:r>
          </a:p>
          <a:p>
            <a:pPr marL="342900" lvl="1" indent="-117475">
              <a:spcBef>
                <a:spcPct val="20000"/>
              </a:spcBef>
              <a:buFontTx/>
              <a:buChar char="•"/>
            </a:pPr>
            <a:r>
              <a:rPr lang="en-US" u="none"/>
              <a:t>Separating the locking &amp; functionality concerns can help to simplify both aspects</a:t>
            </a:r>
            <a:endParaRPr lang="en-US" sz="2000" u="none"/>
          </a:p>
        </p:txBody>
      </p:sp>
    </p:spTree>
  </p:cSld>
  <p:clrMapOvr>
    <a:masterClrMapping/>
  </p:clrMapOvr>
  <p:transition/>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Slide Number Placeholder 2"/>
          <p:cNvSpPr>
            <a:spLocks noGrp="1"/>
          </p:cNvSpPr>
          <p:nvPr>
            <p:ph type="sldNum" sz="quarter" idx="10"/>
          </p:nvPr>
        </p:nvSpPr>
        <p:spPr>
          <a:noFill/>
        </p:spPr>
        <p:txBody>
          <a:bodyPr/>
          <a:lstStyle/>
          <a:p>
            <a:fld id="{5683508E-BA2A-42B7-973F-97C4A36545FB}" type="slidenum">
              <a:rPr lang="en-US" smtClean="0">
                <a:latin typeface="Arial" pitchFamily="34" charset="0"/>
              </a:rPr>
              <a:pPr/>
              <a:t>188</a:t>
            </a:fld>
            <a:endParaRPr lang="en-US" smtClean="0">
              <a:latin typeface="Arial" pitchFamily="34" charset="0"/>
            </a:endParaRPr>
          </a:p>
        </p:txBody>
      </p:sp>
      <p:sp>
        <p:nvSpPr>
          <p:cNvPr id="196611" name="Rectangle 9"/>
          <p:cNvSpPr>
            <a:spLocks noChangeArrowheads="1"/>
          </p:cNvSpPr>
          <p:nvPr/>
        </p:nvSpPr>
        <p:spPr bwMode="auto">
          <a:xfrm>
            <a:off x="0" y="6492875"/>
            <a:ext cx="385763" cy="365125"/>
          </a:xfrm>
          <a:prstGeom prst="rect">
            <a:avLst/>
          </a:prstGeom>
          <a:solidFill>
            <a:schemeClr val="bg1"/>
          </a:solidFill>
          <a:ln w="12700">
            <a:noFill/>
            <a:miter lim="800000"/>
            <a:headEnd/>
            <a:tailEnd/>
          </a:ln>
        </p:spPr>
        <p:txBody>
          <a:bodyPr rot="10800000" wrap="none" anchor="ctr"/>
          <a:lstStyle/>
          <a:p>
            <a:endParaRPr lang="en-US"/>
          </a:p>
        </p:txBody>
      </p:sp>
      <p:sp>
        <p:nvSpPr>
          <p:cNvPr id="196612" name="Rectangle 2"/>
          <p:cNvSpPr>
            <a:spLocks noGrp="1" noChangeArrowheads="1"/>
          </p:cNvSpPr>
          <p:nvPr>
            <p:ph type="title"/>
          </p:nvPr>
        </p:nvSpPr>
        <p:spPr>
          <a:xfrm>
            <a:off x="422275" y="-38100"/>
            <a:ext cx="8310563" cy="914400"/>
          </a:xfrm>
        </p:spPr>
        <p:txBody>
          <a:bodyPr/>
          <a:lstStyle/>
          <a:p>
            <a:r>
              <a:rPr lang="en-US" smtClean="0"/>
              <a:t>Synchronizing Singletons Correctly</a:t>
            </a:r>
          </a:p>
        </p:txBody>
      </p:sp>
      <p:sp>
        <p:nvSpPr>
          <p:cNvPr id="196613" name="Text Box 3"/>
          <p:cNvSpPr txBox="1">
            <a:spLocks noChangeArrowheads="1"/>
          </p:cNvSpPr>
          <p:nvPr/>
        </p:nvSpPr>
        <p:spPr bwMode="auto">
          <a:xfrm>
            <a:off x="52388" y="881063"/>
            <a:ext cx="8547100" cy="1384300"/>
          </a:xfrm>
          <a:prstGeom prst="rect">
            <a:avLst/>
          </a:prstGeom>
          <a:solidFill>
            <a:schemeClr val="folHlink"/>
          </a:solidFill>
          <a:ln w="12700">
            <a:solidFill>
              <a:schemeClr val="tx1"/>
            </a:solidFill>
            <a:miter lim="800000"/>
            <a:headEnd/>
            <a:tailEnd/>
          </a:ln>
        </p:spPr>
        <p:txBody>
          <a:bodyPr>
            <a:spAutoFit/>
          </a:bodyPr>
          <a:lstStyle/>
          <a:p>
            <a:pPr marL="114300" indent="-114300"/>
            <a:r>
              <a:rPr lang="en-US" sz="2400" b="1" u="none"/>
              <a:t>Context</a:t>
            </a:r>
          </a:p>
          <a:p>
            <a:pPr marL="114300" indent="-114300">
              <a:buFontTx/>
              <a:buChar char="•"/>
            </a:pPr>
            <a:r>
              <a:rPr lang="en-US" sz="2000" u="none"/>
              <a:t>JAWS uses various singletons to implement components where only one instance is required</a:t>
            </a:r>
          </a:p>
          <a:p>
            <a:pPr marL="342900" lvl="1" indent="-114300">
              <a:buFontTx/>
              <a:buChar char="•"/>
            </a:pPr>
            <a:r>
              <a:rPr lang="en-US" sz="2000" i="1" u="none"/>
              <a:t>e.g.,</a:t>
            </a:r>
            <a:r>
              <a:rPr lang="en-US" sz="2000" u="none"/>
              <a:t> the ACE Reactor, the request queue, etc.</a:t>
            </a:r>
          </a:p>
        </p:txBody>
      </p:sp>
      <p:sp>
        <p:nvSpPr>
          <p:cNvPr id="1395716" name="Text Box 4"/>
          <p:cNvSpPr txBox="1">
            <a:spLocks noChangeArrowheads="1"/>
          </p:cNvSpPr>
          <p:nvPr/>
        </p:nvSpPr>
        <p:spPr bwMode="auto">
          <a:xfrm>
            <a:off x="52388" y="2209800"/>
            <a:ext cx="7265987" cy="762000"/>
          </a:xfrm>
          <a:prstGeom prst="rect">
            <a:avLst/>
          </a:prstGeom>
          <a:noFill/>
          <a:ln w="12700">
            <a:noFill/>
            <a:miter lim="800000"/>
            <a:headEnd/>
            <a:tailEnd/>
          </a:ln>
        </p:spPr>
        <p:txBody>
          <a:bodyPr>
            <a:spAutoFit/>
          </a:bodyPr>
          <a:lstStyle/>
          <a:p>
            <a:pPr marL="114300" indent="-114300"/>
            <a:r>
              <a:rPr lang="en-US" sz="2400" b="1" u="none"/>
              <a:t>Problem</a:t>
            </a:r>
          </a:p>
          <a:p>
            <a:pPr marL="114300" indent="-114300">
              <a:buFontTx/>
              <a:buChar char="•"/>
            </a:pPr>
            <a:r>
              <a:rPr lang="en-US" sz="2000" u="none"/>
              <a:t>Singletons can be problematic in multi-threaded programs</a:t>
            </a:r>
          </a:p>
        </p:txBody>
      </p:sp>
      <p:grpSp>
        <p:nvGrpSpPr>
          <p:cNvPr id="2" name="Group 10"/>
          <p:cNvGrpSpPr>
            <a:grpSpLocks/>
          </p:cNvGrpSpPr>
          <p:nvPr/>
        </p:nvGrpSpPr>
        <p:grpSpPr bwMode="auto">
          <a:xfrm>
            <a:off x="0" y="2911475"/>
            <a:ext cx="4575175" cy="3946525"/>
            <a:chOff x="-12" y="1844"/>
            <a:chExt cx="2882" cy="2486"/>
          </a:xfrm>
        </p:grpSpPr>
        <p:sp>
          <p:nvSpPr>
            <p:cNvPr id="196619" name="Rectangle 5"/>
            <p:cNvSpPr>
              <a:spLocks noChangeArrowheads="1"/>
            </p:cNvSpPr>
            <p:nvPr/>
          </p:nvSpPr>
          <p:spPr bwMode="auto">
            <a:xfrm>
              <a:off x="-12" y="2062"/>
              <a:ext cx="2882" cy="2268"/>
            </a:xfrm>
            <a:prstGeom prst="rect">
              <a:avLst/>
            </a:prstGeom>
            <a:noFill/>
            <a:ln w="12700">
              <a:noFill/>
              <a:miter lim="800000"/>
              <a:headEnd/>
              <a:tailEnd/>
            </a:ln>
          </p:spPr>
          <p:txBody>
            <a:bodyPr>
              <a:spAutoFit/>
            </a:bodyPr>
            <a:lstStyle/>
            <a:p>
              <a:pPr>
                <a:lnSpc>
                  <a:spcPct val="75000"/>
                </a:lnSpc>
              </a:pPr>
              <a:r>
                <a:rPr lang="en-US" u="none" noProof="1">
                  <a:latin typeface="Courier New" pitchFamily="49" charset="0"/>
                </a:rPr>
                <a:t>class </a:t>
              </a:r>
              <a:r>
                <a:rPr lang="en-US" b="1" u="none" noProof="1">
                  <a:latin typeface="Courier New" pitchFamily="49" charset="0"/>
                </a:rPr>
                <a:t>Singleton</a:t>
              </a:r>
              <a:r>
                <a:rPr lang="en-US" u="none" noProof="1">
                  <a:latin typeface="Courier New" pitchFamily="49" charset="0"/>
                </a:rPr>
                <a:t> {</a:t>
              </a:r>
            </a:p>
            <a:p>
              <a:pPr>
                <a:lnSpc>
                  <a:spcPct val="75000"/>
                </a:lnSpc>
              </a:pPr>
              <a:r>
                <a:rPr lang="en-US" u="none" noProof="1">
                  <a:latin typeface="Courier New" pitchFamily="49" charset="0"/>
                </a:rPr>
                <a:t>public:</a:t>
              </a:r>
            </a:p>
            <a:p>
              <a:pPr>
                <a:lnSpc>
                  <a:spcPct val="75000"/>
                </a:lnSpc>
              </a:pPr>
              <a:r>
                <a:rPr lang="en-US" u="none">
                  <a:latin typeface="Courier New" pitchFamily="49" charset="0"/>
                </a:rPr>
                <a:t>  </a:t>
              </a:r>
              <a:r>
                <a:rPr lang="en-US" u="none" noProof="1">
                  <a:latin typeface="Courier New" pitchFamily="49" charset="0"/>
                </a:rPr>
                <a:t>static </a:t>
              </a:r>
              <a:r>
                <a:rPr lang="en-US" b="1" u="none" noProof="1">
                  <a:latin typeface="Courier New" pitchFamily="49" charset="0"/>
                </a:rPr>
                <a:t>Singleton</a:t>
              </a:r>
              <a:r>
                <a:rPr lang="en-US" u="none" noProof="1">
                  <a:latin typeface="Courier New" pitchFamily="49" charset="0"/>
                </a:rPr>
                <a:t> *</a:t>
              </a:r>
              <a:r>
                <a:rPr lang="en-US" b="1" u="none" noProof="1">
                  <a:latin typeface="Courier New" pitchFamily="49" charset="0"/>
                </a:rPr>
                <a:t>instance</a:t>
              </a:r>
              <a:r>
                <a:rPr lang="en-US" u="none" noProof="1">
                  <a:latin typeface="Courier New" pitchFamily="49" charset="0"/>
                </a:rPr>
                <a:t> () </a:t>
              </a:r>
              <a:endParaRPr lang="en-US" u="none">
                <a:latin typeface="Courier New" pitchFamily="49" charset="0"/>
              </a:endParaRPr>
            </a:p>
            <a:p>
              <a:pPr>
                <a:lnSpc>
                  <a:spcPct val="75000"/>
                </a:lnSpc>
              </a:pPr>
              <a:r>
                <a:rPr lang="en-US" u="none">
                  <a:latin typeface="Courier New" pitchFamily="49" charset="0"/>
                </a:rPr>
                <a:t>  </a:t>
              </a:r>
              <a:r>
                <a:rPr lang="en-US" u="none" noProof="1">
                  <a:latin typeface="Courier New" pitchFamily="49" charset="0"/>
                </a:rPr>
                <a:t>{</a:t>
              </a:r>
            </a:p>
            <a:p>
              <a:pPr>
                <a:lnSpc>
                  <a:spcPct val="75000"/>
                </a:lnSpc>
              </a:pPr>
              <a:r>
                <a:rPr lang="en-US" u="none">
                  <a:latin typeface="Courier New" pitchFamily="49" charset="0"/>
                </a:rPr>
                <a:t>    </a:t>
              </a:r>
              <a:r>
                <a:rPr lang="en-US" u="none" noProof="1">
                  <a:latin typeface="Courier New" pitchFamily="49" charset="0"/>
                </a:rPr>
                <a:t>if (instance_ == 0) {</a:t>
              </a:r>
            </a:p>
            <a:p>
              <a:pPr>
                <a:lnSpc>
                  <a:spcPct val="75000"/>
                </a:lnSpc>
              </a:pPr>
              <a:r>
                <a:rPr lang="en-US" u="none">
                  <a:latin typeface="Courier New" pitchFamily="49" charset="0"/>
                </a:rPr>
                <a:t>      </a:t>
              </a:r>
              <a:r>
                <a:rPr lang="en-US" u="none" noProof="1">
                  <a:latin typeface="Courier New" pitchFamily="49" charset="0"/>
                </a:rPr>
                <a:t>// Enter critical section.</a:t>
              </a:r>
              <a:endParaRPr lang="en-US" u="none">
                <a:latin typeface="Courier New" pitchFamily="49" charset="0"/>
              </a:endParaRPr>
            </a:p>
            <a:p>
              <a:pPr>
                <a:lnSpc>
                  <a:spcPct val="75000"/>
                </a:lnSpc>
              </a:pPr>
              <a:r>
                <a:rPr lang="en-US" u="none">
                  <a:latin typeface="Courier New" pitchFamily="49" charset="0"/>
                </a:rPr>
                <a:t>      </a:t>
              </a:r>
              <a:r>
                <a:rPr lang="en-US" u="none" noProof="1">
                  <a:latin typeface="Courier New" pitchFamily="49" charset="0"/>
                </a:rPr>
                <a:t>instance_ = new </a:t>
              </a:r>
              <a:r>
                <a:rPr lang="en-US" b="1" u="none" noProof="1">
                  <a:latin typeface="Courier New" pitchFamily="49" charset="0"/>
                </a:rPr>
                <a:t>Singleton</a:t>
              </a:r>
              <a:r>
                <a:rPr lang="en-US" u="none" noProof="1">
                  <a:latin typeface="Courier New" pitchFamily="49" charset="0"/>
                </a:rPr>
                <a:t>;</a:t>
              </a:r>
              <a:endParaRPr lang="en-US" u="none">
                <a:latin typeface="Courier New" pitchFamily="49" charset="0"/>
              </a:endParaRPr>
            </a:p>
            <a:p>
              <a:pPr>
                <a:lnSpc>
                  <a:spcPct val="75000"/>
                </a:lnSpc>
              </a:pPr>
              <a:r>
                <a:rPr lang="en-US" u="none">
                  <a:latin typeface="Courier New" pitchFamily="49" charset="0"/>
                </a:rPr>
                <a:t>      </a:t>
              </a:r>
              <a:r>
                <a:rPr lang="en-US" u="none" noProof="1">
                  <a:latin typeface="Courier New" pitchFamily="49" charset="0"/>
                </a:rPr>
                <a:t>// Leave critical section.</a:t>
              </a:r>
            </a:p>
            <a:p>
              <a:pPr>
                <a:lnSpc>
                  <a:spcPct val="75000"/>
                </a:lnSpc>
              </a:pPr>
              <a:r>
                <a:rPr lang="en-US" u="none">
                  <a:latin typeface="Courier New" pitchFamily="49" charset="0"/>
                </a:rPr>
                <a:t>    </a:t>
              </a:r>
              <a:r>
                <a:rPr lang="en-US" u="none" noProof="1">
                  <a:latin typeface="Courier New" pitchFamily="49" charset="0"/>
                </a:rPr>
                <a:t>}</a:t>
              </a:r>
            </a:p>
            <a:p>
              <a:pPr>
                <a:lnSpc>
                  <a:spcPct val="75000"/>
                </a:lnSpc>
              </a:pPr>
              <a:r>
                <a:rPr lang="en-US" u="none">
                  <a:latin typeface="Courier New" pitchFamily="49" charset="0"/>
                </a:rPr>
                <a:t>    </a:t>
              </a:r>
              <a:r>
                <a:rPr lang="en-US" u="none" noProof="1">
                  <a:latin typeface="Courier New" pitchFamily="49" charset="0"/>
                </a:rPr>
                <a:t>return instance_;</a:t>
              </a:r>
              <a:endParaRPr lang="en-US" u="none">
                <a:latin typeface="Courier New" pitchFamily="49" charset="0"/>
              </a:endParaRPr>
            </a:p>
            <a:p>
              <a:pPr>
                <a:lnSpc>
                  <a:spcPct val="75000"/>
                </a:lnSpc>
              </a:pPr>
              <a:r>
                <a:rPr lang="en-US" u="none">
                  <a:latin typeface="Courier New" pitchFamily="49" charset="0"/>
                </a:rPr>
                <a:t>  </a:t>
              </a:r>
              <a:r>
                <a:rPr lang="en-US" u="none" noProof="1">
                  <a:latin typeface="Courier New" pitchFamily="49" charset="0"/>
                </a:rPr>
                <a:t>}</a:t>
              </a:r>
            </a:p>
            <a:p>
              <a:pPr>
                <a:lnSpc>
                  <a:spcPct val="75000"/>
                </a:lnSpc>
              </a:pPr>
              <a:r>
                <a:rPr lang="en-US" u="none">
                  <a:latin typeface="Courier New" pitchFamily="49" charset="0"/>
                </a:rPr>
                <a:t>  </a:t>
              </a:r>
              <a:r>
                <a:rPr lang="en-US" u="none" noProof="1">
                  <a:latin typeface="Courier New" pitchFamily="49" charset="0"/>
                </a:rPr>
                <a:t>void </a:t>
              </a:r>
              <a:r>
                <a:rPr lang="en-US" b="1" u="none" noProof="1">
                  <a:latin typeface="Courier New" pitchFamily="49" charset="0"/>
                </a:rPr>
                <a:t>method_1</a:t>
              </a:r>
              <a:r>
                <a:rPr lang="en-US" u="none" noProof="1">
                  <a:latin typeface="Courier New" pitchFamily="49" charset="0"/>
                </a:rPr>
                <a:t> (); </a:t>
              </a:r>
              <a:endParaRPr lang="en-US" u="none">
                <a:latin typeface="Courier New" pitchFamily="49" charset="0"/>
              </a:endParaRPr>
            </a:p>
            <a:p>
              <a:pPr>
                <a:lnSpc>
                  <a:spcPct val="75000"/>
                </a:lnSpc>
              </a:pPr>
              <a:r>
                <a:rPr lang="en-US" u="none">
                  <a:latin typeface="Courier New" pitchFamily="49" charset="0"/>
                </a:rPr>
                <a:t>  </a:t>
              </a:r>
              <a:r>
                <a:rPr lang="en-US" u="none" noProof="1">
                  <a:latin typeface="Courier New" pitchFamily="49" charset="0"/>
                </a:rPr>
                <a:t>// Other methods omitted.</a:t>
              </a:r>
            </a:p>
            <a:p>
              <a:pPr>
                <a:lnSpc>
                  <a:spcPct val="75000"/>
                </a:lnSpc>
              </a:pPr>
              <a:r>
                <a:rPr lang="en-US" u="none" noProof="1">
                  <a:latin typeface="Courier New" pitchFamily="49" charset="0"/>
                </a:rPr>
                <a:t>private:</a:t>
              </a:r>
            </a:p>
            <a:p>
              <a:pPr>
                <a:lnSpc>
                  <a:spcPct val="75000"/>
                </a:lnSpc>
              </a:pPr>
              <a:r>
                <a:rPr lang="en-US" u="none">
                  <a:latin typeface="Courier New" pitchFamily="49" charset="0"/>
                </a:rPr>
                <a:t>  </a:t>
              </a:r>
              <a:r>
                <a:rPr lang="en-US" u="none" noProof="1">
                  <a:latin typeface="Courier New" pitchFamily="49" charset="0"/>
                </a:rPr>
                <a:t>static </a:t>
              </a:r>
              <a:r>
                <a:rPr lang="en-US" b="1" u="none" noProof="1">
                  <a:latin typeface="Courier New" pitchFamily="49" charset="0"/>
                </a:rPr>
                <a:t>Singleton</a:t>
              </a:r>
              <a:r>
                <a:rPr lang="en-US" u="none" noProof="1">
                  <a:latin typeface="Courier New" pitchFamily="49" charset="0"/>
                </a:rPr>
                <a:t> *instance_;</a:t>
              </a:r>
              <a:br>
                <a:rPr lang="en-US" u="none" noProof="1">
                  <a:latin typeface="Courier New" pitchFamily="49" charset="0"/>
                </a:rPr>
              </a:br>
              <a:r>
                <a:rPr lang="en-US" u="none">
                  <a:latin typeface="Courier New" pitchFamily="49" charset="0"/>
                </a:rPr>
                <a:t>  </a:t>
              </a:r>
              <a:r>
                <a:rPr lang="en-US" u="none" noProof="1">
                  <a:latin typeface="Courier New" pitchFamily="49" charset="0"/>
                </a:rPr>
                <a:t>// Initialized to 0 by linker.</a:t>
              </a:r>
            </a:p>
            <a:p>
              <a:pPr>
                <a:lnSpc>
                  <a:spcPct val="75000"/>
                </a:lnSpc>
              </a:pPr>
              <a:r>
                <a:rPr lang="en-US" u="none" noProof="1">
                  <a:latin typeface="Courier New" pitchFamily="49" charset="0"/>
                </a:rPr>
                <a:t>};</a:t>
              </a:r>
            </a:p>
          </p:txBody>
        </p:sp>
        <p:sp>
          <p:nvSpPr>
            <p:cNvPr id="196620" name="Text Box 7"/>
            <p:cNvSpPr txBox="1">
              <a:spLocks noChangeArrowheads="1"/>
            </p:cNvSpPr>
            <p:nvPr/>
          </p:nvSpPr>
          <p:spPr bwMode="auto">
            <a:xfrm>
              <a:off x="513" y="1844"/>
              <a:ext cx="1997" cy="250"/>
            </a:xfrm>
            <a:prstGeom prst="rect">
              <a:avLst/>
            </a:prstGeom>
            <a:noFill/>
            <a:ln w="12700">
              <a:noFill/>
              <a:miter lim="800000"/>
              <a:headEnd/>
              <a:tailEnd/>
            </a:ln>
          </p:spPr>
          <p:txBody>
            <a:bodyPr wrap="none">
              <a:spAutoFit/>
            </a:bodyPr>
            <a:lstStyle/>
            <a:p>
              <a:r>
                <a:rPr lang="en-US" sz="2000" b="1" i="1" u="none">
                  <a:solidFill>
                    <a:schemeClr val="hlink"/>
                  </a:solidFill>
                </a:rPr>
                <a:t>Either too little locking…</a:t>
              </a:r>
            </a:p>
          </p:txBody>
        </p:sp>
      </p:grpSp>
      <p:grpSp>
        <p:nvGrpSpPr>
          <p:cNvPr id="3" name="Group 11"/>
          <p:cNvGrpSpPr>
            <a:grpSpLocks/>
          </p:cNvGrpSpPr>
          <p:nvPr/>
        </p:nvGrpSpPr>
        <p:grpSpPr bwMode="auto">
          <a:xfrm>
            <a:off x="4421188" y="2878138"/>
            <a:ext cx="4910137" cy="3957637"/>
            <a:chOff x="2785" y="1813"/>
            <a:chExt cx="3093" cy="2493"/>
          </a:xfrm>
        </p:grpSpPr>
        <p:sp>
          <p:nvSpPr>
            <p:cNvPr id="196617" name="Rectangle 6"/>
            <p:cNvSpPr>
              <a:spLocks noChangeArrowheads="1"/>
            </p:cNvSpPr>
            <p:nvPr/>
          </p:nvSpPr>
          <p:spPr bwMode="auto">
            <a:xfrm>
              <a:off x="2785" y="2038"/>
              <a:ext cx="3093" cy="2268"/>
            </a:xfrm>
            <a:prstGeom prst="rect">
              <a:avLst/>
            </a:prstGeom>
            <a:noFill/>
            <a:ln w="12700">
              <a:noFill/>
              <a:miter lim="800000"/>
              <a:headEnd/>
              <a:tailEnd/>
            </a:ln>
          </p:spPr>
          <p:txBody>
            <a:bodyPr>
              <a:spAutoFit/>
            </a:bodyPr>
            <a:lstStyle/>
            <a:p>
              <a:pPr>
                <a:lnSpc>
                  <a:spcPct val="75000"/>
                </a:lnSpc>
              </a:pPr>
              <a:r>
                <a:rPr lang="en-US" u="none" noProof="1">
                  <a:latin typeface="Courier New" pitchFamily="49" charset="0"/>
                </a:rPr>
                <a:t>class </a:t>
              </a:r>
              <a:r>
                <a:rPr lang="en-US" b="1" u="none" noProof="1">
                  <a:latin typeface="Courier New" pitchFamily="49" charset="0"/>
                </a:rPr>
                <a:t>Singleton</a:t>
              </a:r>
              <a:r>
                <a:rPr lang="en-US" u="none" noProof="1">
                  <a:latin typeface="Courier New" pitchFamily="49" charset="0"/>
                </a:rPr>
                <a:t> {</a:t>
              </a:r>
            </a:p>
            <a:p>
              <a:pPr>
                <a:lnSpc>
                  <a:spcPct val="75000"/>
                </a:lnSpc>
              </a:pPr>
              <a:r>
                <a:rPr lang="en-US" u="none" noProof="1">
                  <a:latin typeface="Courier New" pitchFamily="49" charset="0"/>
                </a:rPr>
                <a:t>public:</a:t>
              </a:r>
            </a:p>
            <a:p>
              <a:pPr>
                <a:lnSpc>
                  <a:spcPct val="75000"/>
                </a:lnSpc>
              </a:pPr>
              <a:r>
                <a:rPr lang="en-US" u="none">
                  <a:latin typeface="Courier New" pitchFamily="49" charset="0"/>
                </a:rPr>
                <a:t>  </a:t>
              </a:r>
              <a:r>
                <a:rPr lang="en-US" u="none" noProof="1">
                  <a:latin typeface="Courier New" pitchFamily="49" charset="0"/>
                </a:rPr>
                <a:t>static </a:t>
              </a:r>
              <a:r>
                <a:rPr lang="en-US" b="1" u="none" noProof="1">
                  <a:latin typeface="Courier New" pitchFamily="49" charset="0"/>
                </a:rPr>
                <a:t>Singleton</a:t>
              </a:r>
              <a:r>
                <a:rPr lang="en-US" u="none" noProof="1">
                  <a:latin typeface="Courier New" pitchFamily="49" charset="0"/>
                </a:rPr>
                <a:t> *</a:t>
              </a:r>
              <a:r>
                <a:rPr lang="en-US" b="1" u="none" noProof="1">
                  <a:latin typeface="Courier New" pitchFamily="49" charset="0"/>
                </a:rPr>
                <a:t>instance</a:t>
              </a:r>
              <a:r>
                <a:rPr lang="en-US" u="none" noProof="1">
                  <a:latin typeface="Courier New" pitchFamily="49" charset="0"/>
                </a:rPr>
                <a:t> () </a:t>
              </a:r>
              <a:endParaRPr lang="en-US" u="none">
                <a:latin typeface="Courier New" pitchFamily="49" charset="0"/>
              </a:endParaRPr>
            </a:p>
            <a:p>
              <a:pPr>
                <a:lnSpc>
                  <a:spcPct val="75000"/>
                </a:lnSpc>
              </a:pPr>
              <a:r>
                <a:rPr lang="en-US" u="none">
                  <a:latin typeface="Courier New" pitchFamily="49" charset="0"/>
                </a:rPr>
                <a:t>  </a:t>
              </a:r>
              <a:r>
                <a:rPr lang="en-US" u="none" noProof="1">
                  <a:latin typeface="Courier New" pitchFamily="49" charset="0"/>
                </a:rPr>
                <a:t>{</a:t>
              </a:r>
              <a:endParaRPr lang="en-US" u="none">
                <a:latin typeface="Courier New" pitchFamily="49" charset="0"/>
              </a:endParaRPr>
            </a:p>
            <a:p>
              <a:pPr>
                <a:lnSpc>
                  <a:spcPct val="75000"/>
                </a:lnSpc>
              </a:pPr>
              <a:r>
                <a:rPr lang="en-US" u="none">
                  <a:latin typeface="Courier New" pitchFamily="49" charset="0"/>
                </a:rPr>
                <a:t>    </a:t>
              </a:r>
              <a:r>
                <a:rPr lang="en-US" b="1" u="none">
                  <a:latin typeface="Courier New" pitchFamily="49" charset="0"/>
                </a:rPr>
                <a:t>Guard</a:t>
              </a:r>
              <a:r>
                <a:rPr lang="en-US" u="none">
                  <a:latin typeface="Courier New" pitchFamily="49" charset="0"/>
                </a:rPr>
                <a:t>&lt;</a:t>
              </a:r>
              <a:r>
                <a:rPr lang="en-US" b="1" u="none">
                  <a:latin typeface="Courier New" pitchFamily="49" charset="0"/>
                </a:rPr>
                <a:t>Thread_Mutex</a:t>
              </a:r>
              <a:r>
                <a:rPr lang="en-US" u="none">
                  <a:latin typeface="Courier New" pitchFamily="49" charset="0"/>
                </a:rPr>
                <a:t>&gt; g (lock_);</a:t>
              </a:r>
              <a:endParaRPr lang="en-US" u="none" noProof="1">
                <a:latin typeface="Courier New" pitchFamily="49" charset="0"/>
              </a:endParaRPr>
            </a:p>
            <a:p>
              <a:pPr>
                <a:lnSpc>
                  <a:spcPct val="75000"/>
                </a:lnSpc>
              </a:pPr>
              <a:r>
                <a:rPr lang="en-US" u="none">
                  <a:latin typeface="Courier New" pitchFamily="49" charset="0"/>
                </a:rPr>
                <a:t>    </a:t>
              </a:r>
              <a:r>
                <a:rPr lang="en-US" u="none" noProof="1">
                  <a:latin typeface="Courier New" pitchFamily="49" charset="0"/>
                </a:rPr>
                <a:t>if (instance_ == 0) {</a:t>
              </a:r>
            </a:p>
            <a:p>
              <a:pPr>
                <a:lnSpc>
                  <a:spcPct val="75000"/>
                </a:lnSpc>
              </a:pPr>
              <a:r>
                <a:rPr lang="en-US" u="none">
                  <a:latin typeface="Courier New" pitchFamily="49" charset="0"/>
                </a:rPr>
                <a:t>      </a:t>
              </a:r>
              <a:r>
                <a:rPr lang="en-US" u="none" noProof="1">
                  <a:latin typeface="Courier New" pitchFamily="49" charset="0"/>
                </a:rPr>
                <a:t>// Enter critical section.</a:t>
              </a:r>
              <a:endParaRPr lang="en-US" u="none">
                <a:latin typeface="Courier New" pitchFamily="49" charset="0"/>
              </a:endParaRPr>
            </a:p>
            <a:p>
              <a:pPr>
                <a:lnSpc>
                  <a:spcPct val="75000"/>
                </a:lnSpc>
              </a:pPr>
              <a:r>
                <a:rPr lang="en-US" u="none">
                  <a:latin typeface="Courier New" pitchFamily="49" charset="0"/>
                </a:rPr>
                <a:t>      </a:t>
              </a:r>
              <a:r>
                <a:rPr lang="en-US" u="none" noProof="1">
                  <a:latin typeface="Courier New" pitchFamily="49" charset="0"/>
                </a:rPr>
                <a:t>instance_ = new </a:t>
              </a:r>
              <a:r>
                <a:rPr lang="en-US" b="1" u="none" noProof="1">
                  <a:latin typeface="Courier New" pitchFamily="49" charset="0"/>
                </a:rPr>
                <a:t>Singleton</a:t>
              </a:r>
              <a:r>
                <a:rPr lang="en-US" u="none" noProof="1">
                  <a:latin typeface="Courier New" pitchFamily="49" charset="0"/>
                </a:rPr>
                <a:t>;</a:t>
              </a:r>
              <a:endParaRPr lang="en-US" u="none">
                <a:latin typeface="Courier New" pitchFamily="49" charset="0"/>
              </a:endParaRPr>
            </a:p>
            <a:p>
              <a:pPr>
                <a:lnSpc>
                  <a:spcPct val="75000"/>
                </a:lnSpc>
              </a:pPr>
              <a:r>
                <a:rPr lang="en-US" u="none">
                  <a:latin typeface="Courier New" pitchFamily="49" charset="0"/>
                </a:rPr>
                <a:t>      </a:t>
              </a:r>
              <a:r>
                <a:rPr lang="en-US" u="none" noProof="1">
                  <a:latin typeface="Courier New" pitchFamily="49" charset="0"/>
                </a:rPr>
                <a:t>// Leave critical section.</a:t>
              </a:r>
            </a:p>
            <a:p>
              <a:pPr>
                <a:lnSpc>
                  <a:spcPct val="75000"/>
                </a:lnSpc>
              </a:pPr>
              <a:r>
                <a:rPr lang="en-US" u="none">
                  <a:latin typeface="Courier New" pitchFamily="49" charset="0"/>
                </a:rPr>
                <a:t>    </a:t>
              </a:r>
              <a:r>
                <a:rPr lang="en-US" u="none" noProof="1">
                  <a:latin typeface="Courier New" pitchFamily="49" charset="0"/>
                </a:rPr>
                <a:t>}</a:t>
              </a:r>
            </a:p>
            <a:p>
              <a:pPr>
                <a:lnSpc>
                  <a:spcPct val="75000"/>
                </a:lnSpc>
              </a:pPr>
              <a:r>
                <a:rPr lang="en-US" u="none">
                  <a:latin typeface="Courier New" pitchFamily="49" charset="0"/>
                </a:rPr>
                <a:t>    </a:t>
              </a:r>
              <a:r>
                <a:rPr lang="en-US" u="none" noProof="1">
                  <a:latin typeface="Courier New" pitchFamily="49" charset="0"/>
                </a:rPr>
                <a:t>return instance_;</a:t>
              </a:r>
              <a:endParaRPr lang="en-US" u="none">
                <a:latin typeface="Courier New" pitchFamily="49" charset="0"/>
              </a:endParaRPr>
            </a:p>
            <a:p>
              <a:pPr>
                <a:lnSpc>
                  <a:spcPct val="75000"/>
                </a:lnSpc>
              </a:pPr>
              <a:r>
                <a:rPr lang="en-US" u="none">
                  <a:latin typeface="Courier New" pitchFamily="49" charset="0"/>
                </a:rPr>
                <a:t>  </a:t>
              </a:r>
              <a:r>
                <a:rPr lang="en-US" u="none" noProof="1">
                  <a:latin typeface="Courier New" pitchFamily="49" charset="0"/>
                </a:rPr>
                <a:t>}</a:t>
              </a:r>
            </a:p>
            <a:p>
              <a:pPr>
                <a:lnSpc>
                  <a:spcPct val="75000"/>
                </a:lnSpc>
              </a:pPr>
              <a:r>
                <a:rPr lang="en-US" u="none" noProof="1">
                  <a:latin typeface="Courier New" pitchFamily="49" charset="0"/>
                </a:rPr>
                <a:t>private:</a:t>
              </a:r>
            </a:p>
            <a:p>
              <a:pPr>
                <a:lnSpc>
                  <a:spcPct val="75000"/>
                </a:lnSpc>
              </a:pPr>
              <a:r>
                <a:rPr lang="en-US" u="none">
                  <a:latin typeface="Courier New" pitchFamily="49" charset="0"/>
                </a:rPr>
                <a:t>  </a:t>
              </a:r>
              <a:r>
                <a:rPr lang="en-US" u="none" noProof="1">
                  <a:latin typeface="Courier New" pitchFamily="49" charset="0"/>
                </a:rPr>
                <a:t>static </a:t>
              </a:r>
              <a:r>
                <a:rPr lang="en-US" b="1" u="none" noProof="1">
                  <a:latin typeface="Courier New" pitchFamily="49" charset="0"/>
                </a:rPr>
                <a:t>Singleton</a:t>
              </a:r>
              <a:r>
                <a:rPr lang="en-US" u="none" noProof="1">
                  <a:latin typeface="Courier New" pitchFamily="49" charset="0"/>
                </a:rPr>
                <a:t> *instance_;</a:t>
              </a:r>
              <a:br>
                <a:rPr lang="en-US" u="none" noProof="1">
                  <a:latin typeface="Courier New" pitchFamily="49" charset="0"/>
                </a:rPr>
              </a:br>
              <a:r>
                <a:rPr lang="en-US" u="none">
                  <a:latin typeface="Courier New" pitchFamily="49" charset="0"/>
                </a:rPr>
                <a:t>  </a:t>
              </a:r>
              <a:r>
                <a:rPr lang="en-US" u="none" noProof="1">
                  <a:latin typeface="Courier New" pitchFamily="49" charset="0"/>
                </a:rPr>
                <a:t>// Initialized to 0 by linker.</a:t>
              </a:r>
              <a:endParaRPr lang="en-US" u="none">
                <a:latin typeface="Courier New" pitchFamily="49" charset="0"/>
              </a:endParaRPr>
            </a:p>
            <a:p>
              <a:pPr>
                <a:lnSpc>
                  <a:spcPct val="75000"/>
                </a:lnSpc>
              </a:pPr>
              <a:r>
                <a:rPr lang="en-US" u="none">
                  <a:latin typeface="Courier New" pitchFamily="49" charset="0"/>
                </a:rPr>
                <a:t>  static </a:t>
              </a:r>
              <a:r>
                <a:rPr lang="en-US" b="1" u="none">
                  <a:latin typeface="Courier New" pitchFamily="49" charset="0"/>
                </a:rPr>
                <a:t>Thread_Mutex</a:t>
              </a:r>
              <a:r>
                <a:rPr lang="en-US" u="none">
                  <a:latin typeface="Courier New" pitchFamily="49" charset="0"/>
                </a:rPr>
                <a:t> lock_;</a:t>
              </a:r>
              <a:endParaRPr lang="en-US" u="none" noProof="1">
                <a:latin typeface="Courier New" pitchFamily="49" charset="0"/>
              </a:endParaRPr>
            </a:p>
            <a:p>
              <a:pPr>
                <a:lnSpc>
                  <a:spcPct val="75000"/>
                </a:lnSpc>
              </a:pPr>
              <a:r>
                <a:rPr lang="en-US" u="none" noProof="1">
                  <a:latin typeface="Courier New" pitchFamily="49" charset="0"/>
                </a:rPr>
                <a:t>};</a:t>
              </a:r>
            </a:p>
          </p:txBody>
        </p:sp>
        <p:sp>
          <p:nvSpPr>
            <p:cNvPr id="196618" name="Text Box 8"/>
            <p:cNvSpPr txBox="1">
              <a:spLocks noChangeArrowheads="1"/>
            </p:cNvSpPr>
            <p:nvPr/>
          </p:nvSpPr>
          <p:spPr bwMode="auto">
            <a:xfrm>
              <a:off x="3750" y="1813"/>
              <a:ext cx="1244" cy="250"/>
            </a:xfrm>
            <a:prstGeom prst="rect">
              <a:avLst/>
            </a:prstGeom>
            <a:noFill/>
            <a:ln w="12700">
              <a:noFill/>
              <a:miter lim="800000"/>
              <a:headEnd/>
              <a:tailEnd/>
            </a:ln>
          </p:spPr>
          <p:txBody>
            <a:bodyPr wrap="none">
              <a:spAutoFit/>
            </a:bodyPr>
            <a:lstStyle/>
            <a:p>
              <a:r>
                <a:rPr lang="en-US" sz="2000" b="1" i="1" u="none">
                  <a:solidFill>
                    <a:schemeClr val="hlink"/>
                  </a:solidFill>
                </a:rPr>
                <a:t>… or too much</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95716"/>
                                        </p:tgtEl>
                                        <p:attrNameLst>
                                          <p:attrName>style.visibility</p:attrName>
                                        </p:attrNameLst>
                                      </p:cBhvr>
                                      <p:to>
                                        <p:strVal val="visible"/>
                                      </p:to>
                                    </p:set>
                                    <p:animEffect transition="in" filter="wipe(up)">
                                      <p:cBhvr>
                                        <p:cTn id="7" dur="500"/>
                                        <p:tgtEl>
                                          <p:spTgt spid="139571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up)">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5716" grpId="0" autoUpdateAnimBg="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Slide Number Placeholder 2"/>
          <p:cNvSpPr>
            <a:spLocks noGrp="1"/>
          </p:cNvSpPr>
          <p:nvPr>
            <p:ph type="sldNum" sz="quarter" idx="10"/>
          </p:nvPr>
        </p:nvSpPr>
        <p:spPr>
          <a:noFill/>
        </p:spPr>
        <p:txBody>
          <a:bodyPr/>
          <a:lstStyle/>
          <a:p>
            <a:fld id="{12C41583-4E55-4772-B731-80FF07E7ADBD}" type="slidenum">
              <a:rPr lang="en-US" smtClean="0">
                <a:latin typeface="Arial" pitchFamily="34" charset="0"/>
              </a:rPr>
              <a:pPr/>
              <a:t>189</a:t>
            </a:fld>
            <a:endParaRPr lang="en-US" smtClean="0">
              <a:latin typeface="Arial" pitchFamily="34" charset="0"/>
            </a:endParaRPr>
          </a:p>
        </p:txBody>
      </p:sp>
      <p:sp>
        <p:nvSpPr>
          <p:cNvPr id="197635" name="Rectangle 2"/>
          <p:cNvSpPr>
            <a:spLocks noGrp="1" noChangeArrowheads="1"/>
          </p:cNvSpPr>
          <p:nvPr>
            <p:ph type="title"/>
          </p:nvPr>
        </p:nvSpPr>
        <p:spPr>
          <a:xfrm>
            <a:off x="603250" y="-38100"/>
            <a:ext cx="7924800" cy="914400"/>
          </a:xfrm>
        </p:spPr>
        <p:txBody>
          <a:bodyPr/>
          <a:lstStyle/>
          <a:p>
            <a:pPr>
              <a:lnSpc>
                <a:spcPct val="85000"/>
              </a:lnSpc>
            </a:pPr>
            <a:r>
              <a:rPr lang="en-US" sz="3200" smtClean="0"/>
              <a:t>The Double-checked Locking Optimization Pattern</a:t>
            </a:r>
          </a:p>
        </p:txBody>
      </p:sp>
      <p:sp>
        <p:nvSpPr>
          <p:cNvPr id="1396739" name="Rectangle 3"/>
          <p:cNvSpPr>
            <a:spLocks noChangeArrowheads="1"/>
          </p:cNvSpPr>
          <p:nvPr/>
        </p:nvSpPr>
        <p:spPr bwMode="auto">
          <a:xfrm>
            <a:off x="241300" y="1036638"/>
            <a:ext cx="8697913" cy="1689100"/>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defRPr/>
            </a:pPr>
            <a:r>
              <a:rPr lang="en-US" sz="2400" b="1" u="none">
                <a:latin typeface="Arial" charset="0"/>
              </a:rPr>
              <a:t>Solution</a:t>
            </a:r>
          </a:p>
          <a:p>
            <a:pPr marL="114300" indent="-114300">
              <a:buFontTx/>
              <a:buChar char="•"/>
              <a:defRPr/>
            </a:pPr>
            <a:r>
              <a:rPr lang="en-US" sz="2000" u="none">
                <a:latin typeface="Arial" charset="0"/>
              </a:rPr>
              <a:t>Apply the </a:t>
            </a:r>
            <a:r>
              <a:rPr lang="en-US" sz="2000" i="1" u="none">
                <a:latin typeface="Arial" charset="0"/>
              </a:rPr>
              <a:t>Double-Checked Locking Optimization</a:t>
            </a:r>
            <a:r>
              <a:rPr lang="en-US" sz="2000" u="none">
                <a:latin typeface="Arial" charset="0"/>
              </a:rPr>
              <a:t> design pattern (P2) to reduce contention &amp; synchronization overhead whenever critical sections of code must acquire locks in a thread-safe manner just once during program execution</a:t>
            </a:r>
          </a:p>
        </p:txBody>
      </p:sp>
      <p:sp>
        <p:nvSpPr>
          <p:cNvPr id="1396740" name="Rectangle 4"/>
          <p:cNvSpPr>
            <a:spLocks noChangeArrowheads="1"/>
          </p:cNvSpPr>
          <p:nvPr/>
        </p:nvSpPr>
        <p:spPr bwMode="auto">
          <a:xfrm>
            <a:off x="-12700" y="2836863"/>
            <a:ext cx="4676775" cy="3937000"/>
          </a:xfrm>
          <a:prstGeom prst="rect">
            <a:avLst/>
          </a:prstGeom>
          <a:noFill/>
          <a:ln w="12700">
            <a:noFill/>
            <a:miter lim="800000"/>
            <a:headEnd/>
            <a:tailEnd/>
          </a:ln>
        </p:spPr>
        <p:txBody>
          <a:bodyPr>
            <a:spAutoFit/>
          </a:bodyPr>
          <a:lstStyle/>
          <a:p>
            <a:r>
              <a:rPr lang="en-US" u="none" noProof="1">
                <a:latin typeface="Courier New" pitchFamily="49" charset="0"/>
              </a:rPr>
              <a:t>// Perform first-check </a:t>
            </a:r>
            <a:r>
              <a:rPr lang="en-US" u="none">
                <a:latin typeface="Courier New" pitchFamily="49" charset="0"/>
              </a:rPr>
              <a:t>to</a:t>
            </a:r>
          </a:p>
          <a:p>
            <a:r>
              <a:rPr lang="en-US" u="none">
                <a:latin typeface="Courier New" pitchFamily="49" charset="0"/>
              </a:rPr>
              <a:t>// evaluate </a:t>
            </a:r>
            <a:r>
              <a:rPr lang="en-US" u="none" noProof="1">
                <a:latin typeface="Courier New" pitchFamily="49" charset="0"/>
              </a:rPr>
              <a:t>‘hint’.</a:t>
            </a:r>
          </a:p>
          <a:p>
            <a:r>
              <a:rPr lang="en-US" b="1" u="none" noProof="1">
                <a:latin typeface="Courier New" pitchFamily="49" charset="0"/>
              </a:rPr>
              <a:t>if</a:t>
            </a:r>
            <a:r>
              <a:rPr lang="en-US" u="none" noProof="1">
                <a:latin typeface="Courier New" pitchFamily="49" charset="0"/>
              </a:rPr>
              <a:t> (</a:t>
            </a:r>
            <a:r>
              <a:rPr lang="en-US" i="1" u="none" noProof="1">
                <a:latin typeface="Courier New" pitchFamily="49" charset="0"/>
              </a:rPr>
              <a:t>first_time_in</a:t>
            </a:r>
            <a:r>
              <a:rPr lang="en-US" i="1" u="none">
                <a:latin typeface="Courier New" pitchFamily="49" charset="0"/>
              </a:rPr>
              <a:t> </a:t>
            </a:r>
            <a:r>
              <a:rPr lang="en-US" i="1" u="none" noProof="1">
                <a:latin typeface="Courier New" pitchFamily="49" charset="0"/>
              </a:rPr>
              <a:t>is </a:t>
            </a:r>
            <a:r>
              <a:rPr lang="en-US" i="1" u="none">
                <a:latin typeface="Courier New" pitchFamily="49" charset="0"/>
              </a:rPr>
              <a:t>TRUE</a:t>
            </a:r>
            <a:r>
              <a:rPr lang="en-US" i="1" u="none" noProof="1">
                <a:latin typeface="Courier New" pitchFamily="49" charset="0"/>
              </a:rPr>
              <a:t>)</a:t>
            </a:r>
            <a:r>
              <a:rPr lang="en-US" u="none" noProof="1">
                <a:latin typeface="Courier New" pitchFamily="49" charset="0"/>
              </a:rPr>
              <a:t> </a:t>
            </a:r>
            <a:endParaRPr lang="en-US" u="none">
              <a:latin typeface="Courier New" pitchFamily="49" charset="0"/>
            </a:endParaRPr>
          </a:p>
          <a:p>
            <a:r>
              <a:rPr lang="en-US" b="1" u="none" noProof="1">
                <a:latin typeface="Courier New" pitchFamily="49" charset="0"/>
              </a:rPr>
              <a:t>{</a:t>
            </a:r>
            <a:endParaRPr lang="en-US" u="none" noProof="1">
              <a:latin typeface="Courier New" pitchFamily="49" charset="0"/>
            </a:endParaRPr>
          </a:p>
          <a:p>
            <a:r>
              <a:rPr lang="en-US" b="1" u="none">
                <a:latin typeface="Courier New" pitchFamily="49" charset="0"/>
              </a:rPr>
              <a:t>  </a:t>
            </a:r>
            <a:r>
              <a:rPr lang="en-US" i="1" u="none" noProof="1">
                <a:latin typeface="Courier New" pitchFamily="49" charset="0"/>
              </a:rPr>
              <a:t>acquire the mutex</a:t>
            </a:r>
            <a:endParaRPr lang="en-US" u="none" noProof="1">
              <a:latin typeface="Courier New" pitchFamily="49" charset="0"/>
            </a:endParaRPr>
          </a:p>
          <a:p>
            <a:r>
              <a:rPr lang="en-US" i="1" u="none">
                <a:latin typeface="Courier New" pitchFamily="49" charset="0"/>
              </a:rPr>
              <a:t>  </a:t>
            </a:r>
            <a:r>
              <a:rPr lang="en-US" u="none" noProof="1">
                <a:latin typeface="Courier New" pitchFamily="49" charset="0"/>
              </a:rPr>
              <a:t>// Perform double-check to </a:t>
            </a:r>
            <a:endParaRPr lang="en-US" u="none">
              <a:latin typeface="Courier New" pitchFamily="49" charset="0"/>
            </a:endParaRPr>
          </a:p>
          <a:p>
            <a:r>
              <a:rPr lang="en-US" u="none">
                <a:latin typeface="Courier New" pitchFamily="49" charset="0"/>
              </a:rPr>
              <a:t>  // </a:t>
            </a:r>
            <a:r>
              <a:rPr lang="en-US" u="none" noProof="1">
                <a:latin typeface="Courier New" pitchFamily="49" charset="0"/>
              </a:rPr>
              <a:t>avoid race condition.</a:t>
            </a:r>
            <a:br>
              <a:rPr lang="en-US" u="none" noProof="1">
                <a:latin typeface="Courier New" pitchFamily="49" charset="0"/>
              </a:rPr>
            </a:br>
            <a:r>
              <a:rPr lang="en-US" u="none">
                <a:latin typeface="Courier New" pitchFamily="49" charset="0"/>
              </a:rPr>
              <a:t>  </a:t>
            </a:r>
            <a:r>
              <a:rPr lang="en-US" b="1" u="none" noProof="1">
                <a:latin typeface="Courier New" pitchFamily="49" charset="0"/>
              </a:rPr>
              <a:t>if</a:t>
            </a:r>
            <a:r>
              <a:rPr lang="en-US" u="none" noProof="1">
                <a:latin typeface="Courier New" pitchFamily="49" charset="0"/>
              </a:rPr>
              <a:t> (</a:t>
            </a:r>
            <a:r>
              <a:rPr lang="en-US" i="1" u="none" noProof="1">
                <a:latin typeface="Courier New" pitchFamily="49" charset="0"/>
              </a:rPr>
              <a:t>first_time_in</a:t>
            </a:r>
            <a:r>
              <a:rPr lang="en-US" i="1" u="none">
                <a:latin typeface="Courier New" pitchFamily="49" charset="0"/>
              </a:rPr>
              <a:t> </a:t>
            </a:r>
            <a:r>
              <a:rPr lang="en-US" i="1" u="none" noProof="1">
                <a:latin typeface="Courier New" pitchFamily="49" charset="0"/>
              </a:rPr>
              <a:t>is </a:t>
            </a:r>
            <a:r>
              <a:rPr lang="en-US" i="1" u="none">
                <a:latin typeface="Courier New" pitchFamily="49" charset="0"/>
              </a:rPr>
              <a:t>TRUE</a:t>
            </a:r>
            <a:r>
              <a:rPr lang="en-US" i="1" u="none" noProof="1">
                <a:latin typeface="Courier New" pitchFamily="49" charset="0"/>
              </a:rPr>
              <a:t>)</a:t>
            </a:r>
            <a:r>
              <a:rPr lang="en-US" u="none" noProof="1">
                <a:latin typeface="Courier New" pitchFamily="49" charset="0"/>
              </a:rPr>
              <a:t> </a:t>
            </a:r>
            <a:endParaRPr lang="en-US" u="none">
              <a:latin typeface="Courier New" pitchFamily="49" charset="0"/>
            </a:endParaRPr>
          </a:p>
          <a:p>
            <a:r>
              <a:rPr lang="en-US" u="none">
                <a:latin typeface="Courier New" pitchFamily="49" charset="0"/>
              </a:rPr>
              <a:t>  </a:t>
            </a:r>
            <a:r>
              <a:rPr lang="en-US" b="1" u="none" noProof="1">
                <a:latin typeface="Courier New" pitchFamily="49" charset="0"/>
              </a:rPr>
              <a:t>{</a:t>
            </a:r>
            <a:endParaRPr lang="en-US" u="none" noProof="1">
              <a:latin typeface="Courier New" pitchFamily="49" charset="0"/>
            </a:endParaRPr>
          </a:p>
          <a:p>
            <a:r>
              <a:rPr lang="en-US" b="1" u="none">
                <a:latin typeface="Courier New" pitchFamily="49" charset="0"/>
              </a:rPr>
              <a:t>    </a:t>
            </a:r>
            <a:r>
              <a:rPr lang="en-US" i="1" u="none" noProof="1">
                <a:latin typeface="Courier New" pitchFamily="49" charset="0"/>
              </a:rPr>
              <a:t>execute the critical section</a:t>
            </a:r>
            <a:endParaRPr lang="en-US" u="none" noProof="1">
              <a:latin typeface="Courier New" pitchFamily="49" charset="0"/>
            </a:endParaRPr>
          </a:p>
          <a:p>
            <a:r>
              <a:rPr lang="en-US" i="1" u="none">
                <a:latin typeface="Courier New" pitchFamily="49" charset="0"/>
              </a:rPr>
              <a:t>    </a:t>
            </a:r>
            <a:r>
              <a:rPr lang="en-US" i="1" u="none" noProof="1">
                <a:latin typeface="Courier New" pitchFamily="49" charset="0"/>
              </a:rPr>
              <a:t>set first_time_in</a:t>
            </a:r>
            <a:r>
              <a:rPr lang="en-US" i="1" u="none">
                <a:latin typeface="Courier New" pitchFamily="49" charset="0"/>
              </a:rPr>
              <a:t> </a:t>
            </a:r>
            <a:r>
              <a:rPr lang="en-US" i="1" u="none" noProof="1">
                <a:latin typeface="Courier New" pitchFamily="49" charset="0"/>
              </a:rPr>
              <a:t>to </a:t>
            </a:r>
            <a:r>
              <a:rPr lang="en-US" i="1" u="none">
                <a:latin typeface="Courier New" pitchFamily="49" charset="0"/>
              </a:rPr>
              <a:t>FALSE</a:t>
            </a:r>
            <a:endParaRPr lang="en-US" u="none" noProof="1">
              <a:latin typeface="Courier New" pitchFamily="49" charset="0"/>
            </a:endParaRPr>
          </a:p>
          <a:p>
            <a:r>
              <a:rPr lang="en-US" i="1" u="none">
                <a:latin typeface="Courier New" pitchFamily="49" charset="0"/>
              </a:rPr>
              <a:t>  </a:t>
            </a:r>
            <a:r>
              <a:rPr lang="en-US" b="1" u="none" noProof="1">
                <a:latin typeface="Courier New" pitchFamily="49" charset="0"/>
              </a:rPr>
              <a:t>}</a:t>
            </a:r>
            <a:endParaRPr lang="en-US" i="1" u="none" noProof="1">
              <a:latin typeface="Courier New" pitchFamily="49" charset="0"/>
            </a:endParaRPr>
          </a:p>
          <a:p>
            <a:r>
              <a:rPr lang="en-US" b="1" u="none">
                <a:latin typeface="Courier New" pitchFamily="49" charset="0"/>
              </a:rPr>
              <a:t>  </a:t>
            </a:r>
            <a:r>
              <a:rPr lang="en-US" i="1" u="none" noProof="1">
                <a:latin typeface="Courier New" pitchFamily="49" charset="0"/>
              </a:rPr>
              <a:t>release the mutex</a:t>
            </a:r>
            <a:endParaRPr lang="en-US" u="none" noProof="1">
              <a:latin typeface="Courier New" pitchFamily="49" charset="0"/>
            </a:endParaRPr>
          </a:p>
          <a:p>
            <a:r>
              <a:rPr lang="en-US" b="1" u="none" noProof="1">
                <a:latin typeface="Courier New" pitchFamily="49" charset="0"/>
              </a:rPr>
              <a:t>}</a:t>
            </a:r>
          </a:p>
        </p:txBody>
      </p:sp>
      <p:sp>
        <p:nvSpPr>
          <p:cNvPr id="1396741" name="Rectangle 5"/>
          <p:cNvSpPr>
            <a:spLocks noChangeArrowheads="1"/>
          </p:cNvSpPr>
          <p:nvPr/>
        </p:nvSpPr>
        <p:spPr bwMode="auto">
          <a:xfrm>
            <a:off x="4318000" y="2913063"/>
            <a:ext cx="4826000" cy="3816350"/>
          </a:xfrm>
          <a:prstGeom prst="rect">
            <a:avLst/>
          </a:prstGeom>
          <a:noFill/>
          <a:ln w="12700">
            <a:noFill/>
            <a:miter lim="800000"/>
            <a:headEnd/>
            <a:tailEnd/>
          </a:ln>
        </p:spPr>
        <p:txBody>
          <a:bodyPr>
            <a:spAutoFit/>
          </a:bodyPr>
          <a:lstStyle/>
          <a:p>
            <a:pPr>
              <a:lnSpc>
                <a:spcPct val="80000"/>
              </a:lnSpc>
            </a:pPr>
            <a:r>
              <a:rPr lang="en-US" u="none" noProof="1">
                <a:latin typeface="Courier New" pitchFamily="49" charset="0"/>
              </a:rPr>
              <a:t>class </a:t>
            </a:r>
            <a:r>
              <a:rPr lang="en-US" b="1" u="none" noProof="1">
                <a:latin typeface="Courier New" pitchFamily="49" charset="0"/>
              </a:rPr>
              <a:t>Singleton</a:t>
            </a:r>
            <a:r>
              <a:rPr lang="en-US" u="none" noProof="1">
                <a:latin typeface="Courier New" pitchFamily="49" charset="0"/>
              </a:rPr>
              <a:t> {</a:t>
            </a:r>
          </a:p>
          <a:p>
            <a:pPr>
              <a:lnSpc>
                <a:spcPct val="80000"/>
              </a:lnSpc>
            </a:pPr>
            <a:r>
              <a:rPr lang="en-US" u="none" noProof="1">
                <a:latin typeface="Courier New" pitchFamily="49" charset="0"/>
              </a:rPr>
              <a:t>public:</a:t>
            </a:r>
          </a:p>
          <a:p>
            <a:pPr>
              <a:lnSpc>
                <a:spcPct val="80000"/>
              </a:lnSpc>
            </a:pPr>
            <a:r>
              <a:rPr lang="en-US" u="none">
                <a:latin typeface="Courier New" pitchFamily="49" charset="0"/>
              </a:rPr>
              <a:t>  </a:t>
            </a:r>
            <a:r>
              <a:rPr lang="en-US" u="none" noProof="1">
                <a:latin typeface="Courier New" pitchFamily="49" charset="0"/>
              </a:rPr>
              <a:t>static </a:t>
            </a:r>
            <a:r>
              <a:rPr lang="en-US" b="1" u="none" noProof="1">
                <a:latin typeface="Courier New" pitchFamily="49" charset="0"/>
              </a:rPr>
              <a:t>Singleton</a:t>
            </a:r>
            <a:r>
              <a:rPr lang="en-US" u="none" noProof="1">
                <a:latin typeface="Courier New" pitchFamily="49" charset="0"/>
              </a:rPr>
              <a:t> *</a:t>
            </a:r>
            <a:r>
              <a:rPr lang="en-US" b="1" u="none" noProof="1">
                <a:latin typeface="Courier New" pitchFamily="49" charset="0"/>
              </a:rPr>
              <a:t>instance</a:t>
            </a:r>
            <a:r>
              <a:rPr lang="en-US" u="none" noProof="1">
                <a:latin typeface="Courier New" pitchFamily="49" charset="0"/>
              </a:rPr>
              <a:t> () </a:t>
            </a:r>
            <a:endParaRPr lang="en-US" u="none">
              <a:latin typeface="Courier New" pitchFamily="49" charset="0"/>
            </a:endParaRPr>
          </a:p>
          <a:p>
            <a:pPr>
              <a:lnSpc>
                <a:spcPct val="80000"/>
              </a:lnSpc>
            </a:pPr>
            <a:r>
              <a:rPr lang="en-US" u="none">
                <a:latin typeface="Courier New" pitchFamily="49" charset="0"/>
              </a:rPr>
              <a:t>  </a:t>
            </a:r>
            <a:r>
              <a:rPr lang="en-US" u="none" noProof="1">
                <a:latin typeface="Courier New" pitchFamily="49" charset="0"/>
              </a:rPr>
              <a:t>{</a:t>
            </a:r>
          </a:p>
          <a:p>
            <a:pPr>
              <a:lnSpc>
                <a:spcPct val="80000"/>
              </a:lnSpc>
            </a:pPr>
            <a:r>
              <a:rPr lang="en-US" u="none">
                <a:latin typeface="Courier New" pitchFamily="49" charset="0"/>
              </a:rPr>
              <a:t>  </a:t>
            </a:r>
            <a:r>
              <a:rPr lang="en-US" u="none" noProof="1">
                <a:latin typeface="Courier New" pitchFamily="49" charset="0"/>
              </a:rPr>
              <a:t>// First check</a:t>
            </a:r>
          </a:p>
          <a:p>
            <a:pPr>
              <a:lnSpc>
                <a:spcPct val="80000"/>
              </a:lnSpc>
            </a:pPr>
            <a:r>
              <a:rPr lang="en-US" u="none">
                <a:latin typeface="Courier New" pitchFamily="49" charset="0"/>
              </a:rPr>
              <a:t>  </a:t>
            </a:r>
            <a:r>
              <a:rPr lang="en-US" u="none" noProof="1">
                <a:latin typeface="Courier New" pitchFamily="49" charset="0"/>
              </a:rPr>
              <a:t>if (instance_ == 0) {</a:t>
            </a:r>
          </a:p>
          <a:p>
            <a:pPr>
              <a:lnSpc>
                <a:spcPct val="80000"/>
              </a:lnSpc>
            </a:pPr>
            <a:r>
              <a:rPr lang="en-US" u="none">
                <a:latin typeface="Courier New" pitchFamily="49" charset="0"/>
              </a:rPr>
              <a:t>    </a:t>
            </a:r>
            <a:r>
              <a:rPr lang="en-US" b="1" u="none" noProof="1">
                <a:latin typeface="Courier New" pitchFamily="49" charset="0"/>
              </a:rPr>
              <a:t>Guard</a:t>
            </a:r>
            <a:r>
              <a:rPr lang="en-US" u="none" noProof="1">
                <a:latin typeface="Courier New" pitchFamily="49" charset="0"/>
              </a:rPr>
              <a:t>&lt;</a:t>
            </a:r>
            <a:r>
              <a:rPr lang="en-US" b="1" u="none" noProof="1">
                <a:latin typeface="Courier New" pitchFamily="49" charset="0"/>
              </a:rPr>
              <a:t>Thread_Mutex</a:t>
            </a:r>
            <a:r>
              <a:rPr lang="en-US" u="none" noProof="1">
                <a:latin typeface="Courier New" pitchFamily="49" charset="0"/>
              </a:rPr>
              <a:t>&gt; g(lock_);</a:t>
            </a:r>
          </a:p>
          <a:p>
            <a:pPr>
              <a:lnSpc>
                <a:spcPct val="80000"/>
              </a:lnSpc>
            </a:pPr>
            <a:r>
              <a:rPr lang="en-US" u="none">
                <a:latin typeface="Courier New" pitchFamily="49" charset="0"/>
              </a:rPr>
              <a:t>    </a:t>
            </a:r>
            <a:r>
              <a:rPr lang="en-US" u="none" noProof="1">
                <a:latin typeface="Courier New" pitchFamily="49" charset="0"/>
              </a:rPr>
              <a:t>// Double check.</a:t>
            </a:r>
            <a:endParaRPr lang="en-US" u="none">
              <a:latin typeface="Courier New" pitchFamily="49" charset="0"/>
            </a:endParaRPr>
          </a:p>
          <a:p>
            <a:pPr>
              <a:lnSpc>
                <a:spcPct val="80000"/>
              </a:lnSpc>
            </a:pPr>
            <a:r>
              <a:rPr lang="en-US" u="none">
                <a:latin typeface="Courier New" pitchFamily="49" charset="0"/>
              </a:rPr>
              <a:t>    </a:t>
            </a:r>
            <a:r>
              <a:rPr lang="en-US" u="none" noProof="1">
                <a:latin typeface="Courier New" pitchFamily="49" charset="0"/>
              </a:rPr>
              <a:t>if (instance_ == 0)</a:t>
            </a:r>
          </a:p>
          <a:p>
            <a:pPr>
              <a:lnSpc>
                <a:spcPct val="80000"/>
              </a:lnSpc>
            </a:pPr>
            <a:r>
              <a:rPr lang="en-US" u="none">
                <a:latin typeface="Courier New" pitchFamily="49" charset="0"/>
              </a:rPr>
              <a:t>      </a:t>
            </a:r>
            <a:r>
              <a:rPr lang="en-US" u="none" noProof="1">
                <a:latin typeface="Courier New" pitchFamily="49" charset="0"/>
              </a:rPr>
              <a:t>instance_ = new </a:t>
            </a:r>
            <a:r>
              <a:rPr lang="en-US" b="1" u="none" noProof="1">
                <a:latin typeface="Courier New" pitchFamily="49" charset="0"/>
              </a:rPr>
              <a:t>Singleton</a:t>
            </a:r>
            <a:r>
              <a:rPr lang="en-US" u="none" noProof="1">
                <a:latin typeface="Courier New" pitchFamily="49" charset="0"/>
              </a:rPr>
              <a:t>;</a:t>
            </a:r>
          </a:p>
          <a:p>
            <a:pPr>
              <a:lnSpc>
                <a:spcPct val="80000"/>
              </a:lnSpc>
            </a:pPr>
            <a:r>
              <a:rPr lang="en-US" u="none">
                <a:latin typeface="Courier New" pitchFamily="49" charset="0"/>
              </a:rPr>
              <a:t>    </a:t>
            </a:r>
            <a:r>
              <a:rPr lang="en-US" u="none" noProof="1">
                <a:latin typeface="Courier New" pitchFamily="49" charset="0"/>
              </a:rPr>
              <a:t>}</a:t>
            </a:r>
          </a:p>
          <a:p>
            <a:pPr>
              <a:lnSpc>
                <a:spcPct val="80000"/>
              </a:lnSpc>
            </a:pPr>
            <a:r>
              <a:rPr lang="en-US" u="none">
                <a:latin typeface="Courier New" pitchFamily="49" charset="0"/>
              </a:rPr>
              <a:t>    </a:t>
            </a:r>
            <a:r>
              <a:rPr lang="en-US" u="none" noProof="1">
                <a:latin typeface="Courier New" pitchFamily="49" charset="0"/>
              </a:rPr>
              <a:t>return instance_;</a:t>
            </a:r>
          </a:p>
          <a:p>
            <a:pPr>
              <a:lnSpc>
                <a:spcPct val="80000"/>
              </a:lnSpc>
            </a:pPr>
            <a:r>
              <a:rPr lang="en-US" u="none">
                <a:latin typeface="Courier New" pitchFamily="49" charset="0"/>
              </a:rPr>
              <a:t>  </a:t>
            </a:r>
            <a:r>
              <a:rPr lang="en-US" u="none" noProof="1">
                <a:latin typeface="Courier New" pitchFamily="49" charset="0"/>
              </a:rPr>
              <a:t>}</a:t>
            </a:r>
          </a:p>
          <a:p>
            <a:pPr>
              <a:lnSpc>
                <a:spcPct val="80000"/>
              </a:lnSpc>
            </a:pPr>
            <a:r>
              <a:rPr lang="en-US" u="none" noProof="1">
                <a:latin typeface="Courier New" pitchFamily="49" charset="0"/>
              </a:rPr>
              <a:t>private:</a:t>
            </a:r>
          </a:p>
          <a:p>
            <a:pPr>
              <a:lnSpc>
                <a:spcPct val="80000"/>
              </a:lnSpc>
            </a:pPr>
            <a:r>
              <a:rPr lang="en-US" u="none">
                <a:latin typeface="Courier New" pitchFamily="49" charset="0"/>
              </a:rPr>
              <a:t>  </a:t>
            </a:r>
            <a:r>
              <a:rPr lang="en-US" u="none" noProof="1">
                <a:latin typeface="Courier New" pitchFamily="49" charset="0"/>
              </a:rPr>
              <a:t>static </a:t>
            </a:r>
            <a:r>
              <a:rPr lang="en-US" b="1" u="none" noProof="1">
                <a:latin typeface="Courier New" pitchFamily="49" charset="0"/>
              </a:rPr>
              <a:t>Singleton</a:t>
            </a:r>
            <a:r>
              <a:rPr lang="en-US" u="none" noProof="1">
                <a:latin typeface="Courier New" pitchFamily="49" charset="0"/>
              </a:rPr>
              <a:t> *instance_;</a:t>
            </a:r>
          </a:p>
          <a:p>
            <a:pPr>
              <a:lnSpc>
                <a:spcPct val="80000"/>
              </a:lnSpc>
            </a:pPr>
            <a:r>
              <a:rPr lang="en-US" u="none">
                <a:latin typeface="Courier New" pitchFamily="49" charset="0"/>
              </a:rPr>
              <a:t>  </a:t>
            </a:r>
            <a:r>
              <a:rPr lang="en-US" u="none" noProof="1">
                <a:latin typeface="Courier New" pitchFamily="49" charset="0"/>
              </a:rPr>
              <a:t>static </a:t>
            </a:r>
            <a:r>
              <a:rPr lang="en-US" b="1" u="none" noProof="1">
                <a:latin typeface="Courier New" pitchFamily="49" charset="0"/>
              </a:rPr>
              <a:t>Thread_Mutex</a:t>
            </a:r>
            <a:r>
              <a:rPr lang="en-US" u="none" noProof="1">
                <a:latin typeface="Courier New" pitchFamily="49" charset="0"/>
              </a:rPr>
              <a:t> lock_;</a:t>
            </a:r>
          </a:p>
          <a:p>
            <a:pPr>
              <a:lnSpc>
                <a:spcPct val="80000"/>
              </a:lnSpc>
            </a:pPr>
            <a:r>
              <a:rPr lang="en-US" u="none" noProof="1">
                <a:latin typeface="Courier New" pitchFamily="49" charset="0"/>
              </a:rPr>
              <a:t>};</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96740"/>
                                        </p:tgtEl>
                                        <p:attrNameLst>
                                          <p:attrName>style.visibility</p:attrName>
                                        </p:attrNameLst>
                                      </p:cBhvr>
                                      <p:to>
                                        <p:strVal val="visible"/>
                                      </p:to>
                                    </p:set>
                                    <p:animEffect transition="in" filter="wipe(up)">
                                      <p:cBhvr>
                                        <p:cTn id="7" dur="500"/>
                                        <p:tgtEl>
                                          <p:spTgt spid="139674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396741"/>
                                        </p:tgtEl>
                                        <p:attrNameLst>
                                          <p:attrName>style.visibility</p:attrName>
                                        </p:attrNameLst>
                                      </p:cBhvr>
                                      <p:to>
                                        <p:strVal val="visible"/>
                                      </p:to>
                                    </p:set>
                                    <p:animEffect transition="in" filter="wipe(up)">
                                      <p:cBhvr>
                                        <p:cTn id="12" dur="500"/>
                                        <p:tgtEl>
                                          <p:spTgt spid="13967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6740" grpId="0" autoUpdateAnimBg="0"/>
      <p:bldP spid="1396741" grpId="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165100" y="31750"/>
            <a:ext cx="8712200" cy="695325"/>
          </a:xfrm>
        </p:spPr>
        <p:txBody>
          <a:bodyPr/>
          <a:lstStyle/>
          <a:p>
            <a:pPr algn="l">
              <a:lnSpc>
                <a:spcPct val="80000"/>
              </a:lnSpc>
            </a:pPr>
            <a:r>
              <a:rPr lang="en-US" sz="2000" i="1" smtClean="0"/>
              <a:t>Example:</a:t>
            </a:r>
            <a:r>
              <a:rPr lang="en-US" smtClean="0"/>
              <a:t> </a:t>
            </a:r>
            <a:br>
              <a:rPr lang="en-US" smtClean="0"/>
            </a:br>
            <a:r>
              <a:rPr lang="en-US" smtClean="0">
                <a:latin typeface="Arial Narrow" pitchFamily="34" charset="0"/>
              </a:rPr>
              <a:t>Applying COTS to Software Defined Radios</a:t>
            </a:r>
          </a:p>
        </p:txBody>
      </p:sp>
      <p:pic>
        <p:nvPicPr>
          <p:cNvPr id="27651" name="Picture 352" descr="jtrs"/>
          <p:cNvPicPr>
            <a:picLocks noChangeAspect="1" noChangeArrowheads="1"/>
          </p:cNvPicPr>
          <p:nvPr/>
        </p:nvPicPr>
        <p:blipFill>
          <a:blip r:embed="rId3" cstate="print"/>
          <a:srcRect/>
          <a:stretch>
            <a:fillRect/>
          </a:stretch>
        </p:blipFill>
        <p:spPr bwMode="auto">
          <a:xfrm>
            <a:off x="7681913" y="1719263"/>
            <a:ext cx="1271587" cy="1962150"/>
          </a:xfrm>
          <a:prstGeom prst="rect">
            <a:avLst/>
          </a:prstGeom>
          <a:noFill/>
          <a:ln w="9525">
            <a:noFill/>
            <a:miter lim="800000"/>
            <a:headEnd/>
            <a:tailEnd/>
          </a:ln>
        </p:spPr>
      </p:pic>
      <p:pic>
        <p:nvPicPr>
          <p:cNvPr id="27652" name="Picture 357"/>
          <p:cNvPicPr>
            <a:picLocks noChangeAspect="1" noChangeArrowheads="1"/>
          </p:cNvPicPr>
          <p:nvPr/>
        </p:nvPicPr>
        <p:blipFill>
          <a:blip r:embed="rId4" cstate="print"/>
          <a:srcRect/>
          <a:stretch>
            <a:fillRect/>
          </a:stretch>
        </p:blipFill>
        <p:spPr bwMode="auto">
          <a:xfrm>
            <a:off x="5957888" y="4049713"/>
            <a:ext cx="3043237" cy="1639887"/>
          </a:xfrm>
          <a:prstGeom prst="rect">
            <a:avLst/>
          </a:prstGeom>
          <a:noFill/>
          <a:ln w="12700">
            <a:noFill/>
            <a:miter lim="800000"/>
            <a:headEnd/>
            <a:tailEnd/>
          </a:ln>
        </p:spPr>
      </p:pic>
      <p:sp>
        <p:nvSpPr>
          <p:cNvPr id="27653" name="Line 364"/>
          <p:cNvSpPr>
            <a:spLocks noChangeShapeType="1"/>
          </p:cNvSpPr>
          <p:nvPr/>
        </p:nvSpPr>
        <p:spPr bwMode="auto">
          <a:xfrm flipV="1">
            <a:off x="3886200" y="2362200"/>
            <a:ext cx="0" cy="1981200"/>
          </a:xfrm>
          <a:prstGeom prst="line">
            <a:avLst/>
          </a:prstGeom>
          <a:noFill/>
          <a:ln w="9525">
            <a:solidFill>
              <a:schemeClr val="tx1"/>
            </a:solidFill>
            <a:prstDash val="dash"/>
            <a:round/>
            <a:headEnd/>
            <a:tailEnd type="triangle" w="med" len="med"/>
          </a:ln>
        </p:spPr>
        <p:txBody>
          <a:bodyPr/>
          <a:lstStyle/>
          <a:p>
            <a:endParaRPr lang="en-US"/>
          </a:p>
        </p:txBody>
      </p:sp>
      <p:sp>
        <p:nvSpPr>
          <p:cNvPr id="27654" name="Line 365"/>
          <p:cNvSpPr>
            <a:spLocks noChangeShapeType="1"/>
          </p:cNvSpPr>
          <p:nvPr/>
        </p:nvSpPr>
        <p:spPr bwMode="auto">
          <a:xfrm>
            <a:off x="3886200" y="2667000"/>
            <a:ext cx="762000" cy="0"/>
          </a:xfrm>
          <a:prstGeom prst="line">
            <a:avLst/>
          </a:prstGeom>
          <a:noFill/>
          <a:ln w="9525">
            <a:solidFill>
              <a:schemeClr val="tx1"/>
            </a:solidFill>
            <a:prstDash val="dash"/>
            <a:round/>
            <a:headEnd/>
            <a:tailEnd type="triangle" w="med" len="med"/>
          </a:ln>
        </p:spPr>
        <p:txBody>
          <a:bodyPr/>
          <a:lstStyle/>
          <a:p>
            <a:endParaRPr lang="en-US"/>
          </a:p>
        </p:txBody>
      </p:sp>
      <p:sp>
        <p:nvSpPr>
          <p:cNvPr id="27655" name="Rectangle 378"/>
          <p:cNvSpPr>
            <a:spLocks noChangeArrowheads="1"/>
          </p:cNvSpPr>
          <p:nvPr/>
        </p:nvSpPr>
        <p:spPr bwMode="auto">
          <a:xfrm>
            <a:off x="38100" y="5170488"/>
            <a:ext cx="4911725" cy="366712"/>
          </a:xfrm>
          <a:prstGeom prst="rect">
            <a:avLst/>
          </a:prstGeom>
          <a:noFill/>
          <a:ln w="12700">
            <a:noFill/>
            <a:miter lim="800000"/>
            <a:headEnd/>
            <a:tailEnd/>
          </a:ln>
        </p:spPr>
        <p:txBody>
          <a:bodyPr>
            <a:spAutoFit/>
          </a:bodyPr>
          <a:lstStyle/>
          <a:p>
            <a:r>
              <a:rPr lang="en-US" b="1" u="none"/>
              <a:t>Key Software Solution Characteristics</a:t>
            </a:r>
          </a:p>
        </p:txBody>
      </p:sp>
      <p:sp>
        <p:nvSpPr>
          <p:cNvPr id="1720699" name="Text Box 379"/>
          <p:cNvSpPr txBox="1">
            <a:spLocks noChangeArrowheads="1"/>
          </p:cNvSpPr>
          <p:nvPr/>
        </p:nvSpPr>
        <p:spPr bwMode="auto">
          <a:xfrm>
            <a:off x="133350" y="5664200"/>
            <a:ext cx="7070725" cy="928688"/>
          </a:xfrm>
          <a:prstGeom prst="rect">
            <a:avLst/>
          </a:prstGeom>
          <a:solidFill>
            <a:srgbClr val="CCFFFF"/>
          </a:solidFill>
          <a:ln w="12700">
            <a:solidFill>
              <a:schemeClr val="tx1"/>
            </a:solidFill>
            <a:miter lim="800000"/>
            <a:headEnd/>
            <a:tailEnd/>
          </a:ln>
          <a:effectLst>
            <a:outerShdw dist="35921" dir="2700000" algn="ctr" rotWithShape="0">
              <a:schemeClr val="bg2"/>
            </a:outerShdw>
          </a:effectLst>
        </p:spPr>
        <p:txBody>
          <a:bodyPr>
            <a:spAutoFit/>
          </a:bodyPr>
          <a:lstStyle/>
          <a:p>
            <a:pPr marL="115888" indent="-115888">
              <a:buFontTx/>
              <a:buChar char="•"/>
              <a:defRPr/>
            </a:pPr>
            <a:r>
              <a:rPr lang="en-US" u="none">
                <a:latin typeface="Arial" charset="0"/>
              </a:rPr>
              <a:t>Transitioned to BAE systems for the Joint Tactical Radio Systems </a:t>
            </a:r>
          </a:p>
          <a:p>
            <a:pPr marL="115888" indent="-115888">
              <a:buFontTx/>
              <a:buChar char="•"/>
              <a:defRPr/>
            </a:pPr>
            <a:r>
              <a:rPr lang="en-US" u="none">
                <a:latin typeface="Arial" charset="0"/>
              </a:rPr>
              <a:t>Programmable radio with waveform-specific components</a:t>
            </a:r>
          </a:p>
          <a:p>
            <a:pPr marL="115888" indent="-115888">
              <a:buFontTx/>
              <a:buChar char="•"/>
              <a:defRPr/>
            </a:pPr>
            <a:r>
              <a:rPr lang="en-US" u="none">
                <a:latin typeface="Arial" charset="0"/>
              </a:rPr>
              <a:t>Uses CORBA component middleware based on ACE+TAO</a:t>
            </a:r>
          </a:p>
        </p:txBody>
      </p:sp>
      <p:sp>
        <p:nvSpPr>
          <p:cNvPr id="27657" name="Rectangle 380"/>
          <p:cNvSpPr>
            <a:spLocks noChangeArrowheads="1"/>
          </p:cNvSpPr>
          <p:nvPr/>
        </p:nvSpPr>
        <p:spPr bwMode="auto">
          <a:xfrm>
            <a:off x="4962525" y="5843588"/>
            <a:ext cx="4162425" cy="366712"/>
          </a:xfrm>
          <a:prstGeom prst="rect">
            <a:avLst/>
          </a:prstGeom>
          <a:noFill/>
          <a:ln w="12700">
            <a:noFill/>
            <a:miter lim="800000"/>
            <a:headEnd/>
            <a:tailEnd/>
          </a:ln>
        </p:spPr>
        <p:txBody>
          <a:bodyPr>
            <a:spAutoFit/>
          </a:bodyPr>
          <a:lstStyle/>
          <a:p>
            <a:pPr marL="342900" lvl="1" indent="-114300">
              <a:buFontTx/>
              <a:buChar char="•"/>
            </a:pPr>
            <a:endParaRPr lang="en-US" u="none"/>
          </a:p>
        </p:txBody>
      </p:sp>
      <p:sp>
        <p:nvSpPr>
          <p:cNvPr id="27658" name="Text Box 381"/>
          <p:cNvSpPr txBox="1">
            <a:spLocks noChangeArrowheads="1"/>
          </p:cNvSpPr>
          <p:nvPr/>
        </p:nvSpPr>
        <p:spPr bwMode="auto">
          <a:xfrm>
            <a:off x="1168400" y="1028700"/>
            <a:ext cx="3282950" cy="366713"/>
          </a:xfrm>
          <a:prstGeom prst="rect">
            <a:avLst/>
          </a:prstGeom>
          <a:noFill/>
          <a:ln w="12700">
            <a:noFill/>
            <a:miter lim="800000"/>
            <a:headEnd/>
            <a:tailEnd/>
          </a:ln>
        </p:spPr>
        <p:txBody>
          <a:bodyPr wrap="none">
            <a:spAutoFit/>
          </a:bodyPr>
          <a:lstStyle/>
          <a:p>
            <a:r>
              <a:rPr lang="en-US" b="1" u="none"/>
              <a:t>www.omg.org/docs/swradio</a:t>
            </a:r>
            <a:r>
              <a:rPr lang="en-US"/>
              <a:t> </a:t>
            </a:r>
          </a:p>
        </p:txBody>
      </p:sp>
      <p:grpSp>
        <p:nvGrpSpPr>
          <p:cNvPr id="27659" name="Group 383"/>
          <p:cNvGrpSpPr>
            <a:grpSpLocks noChangeAspect="1"/>
          </p:cNvGrpSpPr>
          <p:nvPr/>
        </p:nvGrpSpPr>
        <p:grpSpPr bwMode="auto">
          <a:xfrm>
            <a:off x="322263" y="979488"/>
            <a:ext cx="7239000" cy="3303587"/>
            <a:chOff x="203" y="617"/>
            <a:chExt cx="4560" cy="2081"/>
          </a:xfrm>
        </p:grpSpPr>
        <p:sp>
          <p:nvSpPr>
            <p:cNvPr id="27660" name="AutoShape 382"/>
            <p:cNvSpPr>
              <a:spLocks noChangeAspect="1" noChangeArrowheads="1" noTextEdit="1"/>
            </p:cNvSpPr>
            <p:nvPr/>
          </p:nvSpPr>
          <p:spPr bwMode="auto">
            <a:xfrm>
              <a:off x="203" y="617"/>
              <a:ext cx="4560" cy="2081"/>
            </a:xfrm>
            <a:prstGeom prst="rect">
              <a:avLst/>
            </a:prstGeom>
            <a:noFill/>
            <a:ln w="9525">
              <a:noFill/>
              <a:miter lim="800000"/>
              <a:headEnd/>
              <a:tailEnd/>
            </a:ln>
          </p:spPr>
          <p:txBody>
            <a:bodyPr/>
            <a:lstStyle/>
            <a:p>
              <a:endParaRPr lang="en-US"/>
            </a:p>
          </p:txBody>
        </p:sp>
        <p:grpSp>
          <p:nvGrpSpPr>
            <p:cNvPr id="27661" name="Group 390"/>
            <p:cNvGrpSpPr>
              <a:grpSpLocks/>
            </p:cNvGrpSpPr>
            <p:nvPr/>
          </p:nvGrpSpPr>
          <p:grpSpPr bwMode="auto">
            <a:xfrm>
              <a:off x="3713" y="618"/>
              <a:ext cx="1013" cy="89"/>
              <a:chOff x="3713" y="618"/>
              <a:chExt cx="1013" cy="89"/>
            </a:xfrm>
          </p:grpSpPr>
          <p:sp>
            <p:nvSpPr>
              <p:cNvPr id="27933" name="Rectangle 384"/>
              <p:cNvSpPr>
                <a:spLocks noChangeArrowheads="1"/>
              </p:cNvSpPr>
              <p:nvPr/>
            </p:nvSpPr>
            <p:spPr bwMode="auto">
              <a:xfrm>
                <a:off x="3713" y="618"/>
                <a:ext cx="174" cy="89"/>
              </a:xfrm>
              <a:prstGeom prst="rect">
                <a:avLst/>
              </a:prstGeom>
              <a:solidFill>
                <a:srgbClr val="D5D5FF"/>
              </a:solidFill>
              <a:ln w="9525">
                <a:noFill/>
                <a:miter lim="800000"/>
                <a:headEnd/>
                <a:tailEnd/>
              </a:ln>
            </p:spPr>
            <p:txBody>
              <a:bodyPr/>
              <a:lstStyle/>
              <a:p>
                <a:endParaRPr lang="en-US"/>
              </a:p>
            </p:txBody>
          </p:sp>
          <p:sp>
            <p:nvSpPr>
              <p:cNvPr id="27934" name="Rectangle 385"/>
              <p:cNvSpPr>
                <a:spLocks noChangeArrowheads="1"/>
              </p:cNvSpPr>
              <p:nvPr/>
            </p:nvSpPr>
            <p:spPr bwMode="auto">
              <a:xfrm>
                <a:off x="3884" y="618"/>
                <a:ext cx="172" cy="89"/>
              </a:xfrm>
              <a:prstGeom prst="rect">
                <a:avLst/>
              </a:prstGeom>
              <a:solidFill>
                <a:srgbClr val="FFCC99"/>
              </a:solidFill>
              <a:ln w="9525">
                <a:noFill/>
                <a:miter lim="800000"/>
                <a:headEnd/>
                <a:tailEnd/>
              </a:ln>
            </p:spPr>
            <p:txBody>
              <a:bodyPr/>
              <a:lstStyle/>
              <a:p>
                <a:endParaRPr lang="en-US"/>
              </a:p>
            </p:txBody>
          </p:sp>
          <p:sp>
            <p:nvSpPr>
              <p:cNvPr id="27935" name="Rectangle 386"/>
              <p:cNvSpPr>
                <a:spLocks noChangeArrowheads="1"/>
              </p:cNvSpPr>
              <p:nvPr/>
            </p:nvSpPr>
            <p:spPr bwMode="auto">
              <a:xfrm>
                <a:off x="4056" y="618"/>
                <a:ext cx="173" cy="88"/>
              </a:xfrm>
              <a:prstGeom prst="rect">
                <a:avLst/>
              </a:prstGeom>
              <a:solidFill>
                <a:srgbClr val="C0C0C0"/>
              </a:solidFill>
              <a:ln w="9525">
                <a:noFill/>
                <a:miter lim="800000"/>
                <a:headEnd/>
                <a:tailEnd/>
              </a:ln>
            </p:spPr>
            <p:txBody>
              <a:bodyPr/>
              <a:lstStyle/>
              <a:p>
                <a:endParaRPr lang="en-US"/>
              </a:p>
            </p:txBody>
          </p:sp>
          <p:sp>
            <p:nvSpPr>
              <p:cNvPr id="27936" name="Rectangle 387"/>
              <p:cNvSpPr>
                <a:spLocks noChangeArrowheads="1"/>
              </p:cNvSpPr>
              <p:nvPr/>
            </p:nvSpPr>
            <p:spPr bwMode="auto">
              <a:xfrm>
                <a:off x="4391" y="618"/>
                <a:ext cx="170" cy="88"/>
              </a:xfrm>
              <a:prstGeom prst="rect">
                <a:avLst/>
              </a:prstGeom>
              <a:solidFill>
                <a:srgbClr val="99FFCC"/>
              </a:solidFill>
              <a:ln w="9525">
                <a:noFill/>
                <a:miter lim="800000"/>
                <a:headEnd/>
                <a:tailEnd/>
              </a:ln>
            </p:spPr>
            <p:txBody>
              <a:bodyPr/>
              <a:lstStyle/>
              <a:p>
                <a:endParaRPr lang="en-US"/>
              </a:p>
            </p:txBody>
          </p:sp>
          <p:sp>
            <p:nvSpPr>
              <p:cNvPr id="27937" name="Rectangle 388"/>
              <p:cNvSpPr>
                <a:spLocks noChangeArrowheads="1"/>
              </p:cNvSpPr>
              <p:nvPr/>
            </p:nvSpPr>
            <p:spPr bwMode="auto">
              <a:xfrm>
                <a:off x="4561" y="619"/>
                <a:ext cx="165" cy="87"/>
              </a:xfrm>
              <a:prstGeom prst="rect">
                <a:avLst/>
              </a:prstGeom>
              <a:solidFill>
                <a:srgbClr val="FFFF99"/>
              </a:solidFill>
              <a:ln w="9525">
                <a:noFill/>
                <a:miter lim="800000"/>
                <a:headEnd/>
                <a:tailEnd/>
              </a:ln>
            </p:spPr>
            <p:txBody>
              <a:bodyPr/>
              <a:lstStyle/>
              <a:p>
                <a:endParaRPr lang="en-US"/>
              </a:p>
            </p:txBody>
          </p:sp>
          <p:sp>
            <p:nvSpPr>
              <p:cNvPr id="27938" name="Rectangle 389"/>
              <p:cNvSpPr>
                <a:spLocks noChangeArrowheads="1"/>
              </p:cNvSpPr>
              <p:nvPr/>
            </p:nvSpPr>
            <p:spPr bwMode="auto">
              <a:xfrm>
                <a:off x="4229" y="618"/>
                <a:ext cx="169" cy="89"/>
              </a:xfrm>
              <a:prstGeom prst="rect">
                <a:avLst/>
              </a:prstGeom>
              <a:solidFill>
                <a:srgbClr val="FFCCFF"/>
              </a:solidFill>
              <a:ln w="9525">
                <a:noFill/>
                <a:miter lim="800000"/>
                <a:headEnd/>
                <a:tailEnd/>
              </a:ln>
            </p:spPr>
            <p:txBody>
              <a:bodyPr/>
              <a:lstStyle/>
              <a:p>
                <a:endParaRPr lang="en-US"/>
              </a:p>
            </p:txBody>
          </p:sp>
        </p:grpSp>
        <p:sp>
          <p:nvSpPr>
            <p:cNvPr id="27662" name="Rectangle 391"/>
            <p:cNvSpPr>
              <a:spLocks noChangeArrowheads="1"/>
            </p:cNvSpPr>
            <p:nvPr/>
          </p:nvSpPr>
          <p:spPr bwMode="auto">
            <a:xfrm>
              <a:off x="3715" y="704"/>
              <a:ext cx="1014" cy="65"/>
            </a:xfrm>
            <a:prstGeom prst="rect">
              <a:avLst/>
            </a:prstGeom>
            <a:solidFill>
              <a:srgbClr val="66FFFF"/>
            </a:solidFill>
            <a:ln w="7938">
              <a:solidFill>
                <a:srgbClr val="000000"/>
              </a:solidFill>
              <a:miter lim="800000"/>
              <a:headEnd/>
              <a:tailEnd/>
            </a:ln>
          </p:spPr>
          <p:txBody>
            <a:bodyPr/>
            <a:lstStyle/>
            <a:p>
              <a:endParaRPr lang="en-US"/>
            </a:p>
          </p:txBody>
        </p:sp>
        <p:sp>
          <p:nvSpPr>
            <p:cNvPr id="27663" name="Rectangle 392"/>
            <p:cNvSpPr>
              <a:spLocks noChangeArrowheads="1"/>
            </p:cNvSpPr>
            <p:nvPr/>
          </p:nvSpPr>
          <p:spPr bwMode="auto">
            <a:xfrm>
              <a:off x="3872" y="701"/>
              <a:ext cx="570"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Core Framework (CF)</a:t>
              </a:r>
              <a:endParaRPr lang="en-US"/>
            </a:p>
          </p:txBody>
        </p:sp>
        <p:sp>
          <p:nvSpPr>
            <p:cNvPr id="27664" name="Rectangle 393"/>
            <p:cNvSpPr>
              <a:spLocks noChangeArrowheads="1"/>
            </p:cNvSpPr>
            <p:nvPr/>
          </p:nvSpPr>
          <p:spPr bwMode="auto">
            <a:xfrm>
              <a:off x="3713" y="772"/>
              <a:ext cx="1019" cy="140"/>
            </a:xfrm>
            <a:prstGeom prst="rect">
              <a:avLst/>
            </a:prstGeom>
            <a:solidFill>
              <a:srgbClr val="66CCFF"/>
            </a:solidFill>
            <a:ln w="7938">
              <a:solidFill>
                <a:srgbClr val="000000"/>
              </a:solidFill>
              <a:miter lim="800000"/>
              <a:headEnd/>
              <a:tailEnd/>
            </a:ln>
          </p:spPr>
          <p:txBody>
            <a:bodyPr/>
            <a:lstStyle/>
            <a:p>
              <a:endParaRPr lang="en-US"/>
            </a:p>
          </p:txBody>
        </p:sp>
        <p:sp>
          <p:nvSpPr>
            <p:cNvPr id="27665" name="Rectangle 394"/>
            <p:cNvSpPr>
              <a:spLocks noChangeArrowheads="1"/>
            </p:cNvSpPr>
            <p:nvPr/>
          </p:nvSpPr>
          <p:spPr bwMode="auto">
            <a:xfrm>
              <a:off x="3820" y="781"/>
              <a:ext cx="678"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Commercial Off-the-Shelf</a:t>
              </a:r>
              <a:endParaRPr lang="en-US"/>
            </a:p>
          </p:txBody>
        </p:sp>
        <p:sp>
          <p:nvSpPr>
            <p:cNvPr id="27666" name="Rectangle 395"/>
            <p:cNvSpPr>
              <a:spLocks noChangeArrowheads="1"/>
            </p:cNvSpPr>
            <p:nvPr/>
          </p:nvSpPr>
          <p:spPr bwMode="auto">
            <a:xfrm>
              <a:off x="4099" y="831"/>
              <a:ext cx="193"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(COTS)</a:t>
              </a:r>
              <a:endParaRPr lang="en-US"/>
            </a:p>
          </p:txBody>
        </p:sp>
        <p:sp>
          <p:nvSpPr>
            <p:cNvPr id="27667" name="Rectangle 396"/>
            <p:cNvSpPr>
              <a:spLocks noChangeArrowheads="1"/>
            </p:cNvSpPr>
            <p:nvPr/>
          </p:nvSpPr>
          <p:spPr bwMode="auto">
            <a:xfrm>
              <a:off x="3715" y="621"/>
              <a:ext cx="1014" cy="80"/>
            </a:xfrm>
            <a:prstGeom prst="rect">
              <a:avLst/>
            </a:prstGeom>
            <a:noFill/>
            <a:ln w="7938">
              <a:solidFill>
                <a:srgbClr val="000000"/>
              </a:solidFill>
              <a:miter lim="800000"/>
              <a:headEnd/>
              <a:tailEnd/>
            </a:ln>
          </p:spPr>
          <p:txBody>
            <a:bodyPr/>
            <a:lstStyle/>
            <a:p>
              <a:endParaRPr lang="en-US"/>
            </a:p>
          </p:txBody>
        </p:sp>
        <p:sp>
          <p:nvSpPr>
            <p:cNvPr id="27668" name="Rectangle 397"/>
            <p:cNvSpPr>
              <a:spLocks noChangeArrowheads="1"/>
            </p:cNvSpPr>
            <p:nvPr/>
          </p:nvSpPr>
          <p:spPr bwMode="auto">
            <a:xfrm>
              <a:off x="4027" y="626"/>
              <a:ext cx="336"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Applications</a:t>
              </a:r>
              <a:endParaRPr lang="en-US"/>
            </a:p>
          </p:txBody>
        </p:sp>
        <p:sp>
          <p:nvSpPr>
            <p:cNvPr id="27669" name="Freeform 398"/>
            <p:cNvSpPr>
              <a:spLocks/>
            </p:cNvSpPr>
            <p:nvPr/>
          </p:nvSpPr>
          <p:spPr bwMode="auto">
            <a:xfrm>
              <a:off x="3614" y="712"/>
              <a:ext cx="86" cy="189"/>
            </a:xfrm>
            <a:custGeom>
              <a:avLst/>
              <a:gdLst>
                <a:gd name="T0" fmla="*/ 21 w 173"/>
                <a:gd name="T1" fmla="*/ 0 h 378"/>
                <a:gd name="T2" fmla="*/ 19 w 173"/>
                <a:gd name="T3" fmla="*/ 1 h 378"/>
                <a:gd name="T4" fmla="*/ 17 w 173"/>
                <a:gd name="T5" fmla="*/ 1 h 378"/>
                <a:gd name="T6" fmla="*/ 15 w 173"/>
                <a:gd name="T7" fmla="*/ 1 h 378"/>
                <a:gd name="T8" fmla="*/ 14 w 173"/>
                <a:gd name="T9" fmla="*/ 1 h 378"/>
                <a:gd name="T10" fmla="*/ 12 w 173"/>
                <a:gd name="T11" fmla="*/ 1 h 378"/>
                <a:gd name="T12" fmla="*/ 11 w 173"/>
                <a:gd name="T13" fmla="*/ 3 h 378"/>
                <a:gd name="T14" fmla="*/ 10 w 173"/>
                <a:gd name="T15" fmla="*/ 3 h 378"/>
                <a:gd name="T16" fmla="*/ 10 w 173"/>
                <a:gd name="T17" fmla="*/ 3 h 378"/>
                <a:gd name="T18" fmla="*/ 10 w 173"/>
                <a:gd name="T19" fmla="*/ 20 h 378"/>
                <a:gd name="T20" fmla="*/ 10 w 173"/>
                <a:gd name="T21" fmla="*/ 21 h 378"/>
                <a:gd name="T22" fmla="*/ 9 w 173"/>
                <a:gd name="T23" fmla="*/ 22 h 378"/>
                <a:gd name="T24" fmla="*/ 8 w 173"/>
                <a:gd name="T25" fmla="*/ 22 h 378"/>
                <a:gd name="T26" fmla="*/ 7 w 173"/>
                <a:gd name="T27" fmla="*/ 23 h 378"/>
                <a:gd name="T28" fmla="*/ 6 w 173"/>
                <a:gd name="T29" fmla="*/ 23 h 378"/>
                <a:gd name="T30" fmla="*/ 4 w 173"/>
                <a:gd name="T31" fmla="*/ 24 h 378"/>
                <a:gd name="T32" fmla="*/ 2 w 173"/>
                <a:gd name="T33" fmla="*/ 24 h 378"/>
                <a:gd name="T34" fmla="*/ 0 w 173"/>
                <a:gd name="T35" fmla="*/ 24 h 378"/>
                <a:gd name="T36" fmla="*/ 2 w 173"/>
                <a:gd name="T37" fmla="*/ 24 h 378"/>
                <a:gd name="T38" fmla="*/ 4 w 173"/>
                <a:gd name="T39" fmla="*/ 24 h 378"/>
                <a:gd name="T40" fmla="*/ 6 w 173"/>
                <a:gd name="T41" fmla="*/ 24 h 378"/>
                <a:gd name="T42" fmla="*/ 7 w 173"/>
                <a:gd name="T43" fmla="*/ 24 h 378"/>
                <a:gd name="T44" fmla="*/ 8 w 173"/>
                <a:gd name="T45" fmla="*/ 25 h 378"/>
                <a:gd name="T46" fmla="*/ 9 w 173"/>
                <a:gd name="T47" fmla="*/ 26 h 378"/>
                <a:gd name="T48" fmla="*/ 10 w 173"/>
                <a:gd name="T49" fmla="*/ 26 h 378"/>
                <a:gd name="T50" fmla="*/ 10 w 173"/>
                <a:gd name="T51" fmla="*/ 27 h 378"/>
                <a:gd name="T52" fmla="*/ 10 w 173"/>
                <a:gd name="T53" fmla="*/ 44 h 378"/>
                <a:gd name="T54" fmla="*/ 10 w 173"/>
                <a:gd name="T55" fmla="*/ 45 h 378"/>
                <a:gd name="T56" fmla="*/ 11 w 173"/>
                <a:gd name="T57" fmla="*/ 45 h 378"/>
                <a:gd name="T58" fmla="*/ 12 w 173"/>
                <a:gd name="T59" fmla="*/ 46 h 378"/>
                <a:gd name="T60" fmla="*/ 14 w 173"/>
                <a:gd name="T61" fmla="*/ 47 h 378"/>
                <a:gd name="T62" fmla="*/ 15 w 173"/>
                <a:gd name="T63" fmla="*/ 47 h 378"/>
                <a:gd name="T64" fmla="*/ 17 w 173"/>
                <a:gd name="T65" fmla="*/ 47 h 378"/>
                <a:gd name="T66" fmla="*/ 19 w 173"/>
                <a:gd name="T67" fmla="*/ 47 h 378"/>
                <a:gd name="T68" fmla="*/ 21 w 173"/>
                <a:gd name="T69" fmla="*/ 47 h 3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3"/>
                <a:gd name="T106" fmla="*/ 0 h 378"/>
                <a:gd name="T107" fmla="*/ 173 w 173"/>
                <a:gd name="T108" fmla="*/ 378 h 3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3" h="378">
                  <a:moveTo>
                    <a:pt x="173" y="0"/>
                  </a:moveTo>
                  <a:lnTo>
                    <a:pt x="154" y="1"/>
                  </a:lnTo>
                  <a:lnTo>
                    <a:pt x="140" y="2"/>
                  </a:lnTo>
                  <a:lnTo>
                    <a:pt x="125" y="5"/>
                  </a:lnTo>
                  <a:lnTo>
                    <a:pt x="112" y="8"/>
                  </a:lnTo>
                  <a:lnTo>
                    <a:pt x="100" y="14"/>
                  </a:lnTo>
                  <a:lnTo>
                    <a:pt x="92" y="19"/>
                  </a:lnTo>
                  <a:lnTo>
                    <a:pt x="87" y="25"/>
                  </a:lnTo>
                  <a:lnTo>
                    <a:pt x="85" y="31"/>
                  </a:lnTo>
                  <a:lnTo>
                    <a:pt x="85" y="157"/>
                  </a:lnTo>
                  <a:lnTo>
                    <a:pt x="84" y="163"/>
                  </a:lnTo>
                  <a:lnTo>
                    <a:pt x="79" y="169"/>
                  </a:lnTo>
                  <a:lnTo>
                    <a:pt x="71" y="174"/>
                  </a:lnTo>
                  <a:lnTo>
                    <a:pt x="61" y="179"/>
                  </a:lnTo>
                  <a:lnTo>
                    <a:pt x="48" y="183"/>
                  </a:lnTo>
                  <a:lnTo>
                    <a:pt x="33" y="186"/>
                  </a:lnTo>
                  <a:lnTo>
                    <a:pt x="18" y="188"/>
                  </a:lnTo>
                  <a:lnTo>
                    <a:pt x="0" y="188"/>
                  </a:lnTo>
                  <a:lnTo>
                    <a:pt x="18" y="189"/>
                  </a:lnTo>
                  <a:lnTo>
                    <a:pt x="33" y="191"/>
                  </a:lnTo>
                  <a:lnTo>
                    <a:pt x="48" y="194"/>
                  </a:lnTo>
                  <a:lnTo>
                    <a:pt x="61" y="198"/>
                  </a:lnTo>
                  <a:lnTo>
                    <a:pt x="71" y="203"/>
                  </a:lnTo>
                  <a:lnTo>
                    <a:pt x="79" y="208"/>
                  </a:lnTo>
                  <a:lnTo>
                    <a:pt x="84" y="215"/>
                  </a:lnTo>
                  <a:lnTo>
                    <a:pt x="85" y="221"/>
                  </a:lnTo>
                  <a:lnTo>
                    <a:pt x="85" y="346"/>
                  </a:lnTo>
                  <a:lnTo>
                    <a:pt x="87" y="353"/>
                  </a:lnTo>
                  <a:lnTo>
                    <a:pt x="92" y="359"/>
                  </a:lnTo>
                  <a:lnTo>
                    <a:pt x="100" y="364"/>
                  </a:lnTo>
                  <a:lnTo>
                    <a:pt x="112" y="369"/>
                  </a:lnTo>
                  <a:lnTo>
                    <a:pt x="125" y="373"/>
                  </a:lnTo>
                  <a:lnTo>
                    <a:pt x="140" y="375"/>
                  </a:lnTo>
                  <a:lnTo>
                    <a:pt x="154" y="378"/>
                  </a:lnTo>
                  <a:lnTo>
                    <a:pt x="173" y="378"/>
                  </a:lnTo>
                </a:path>
              </a:pathLst>
            </a:custGeom>
            <a:noFill/>
            <a:ln w="7938">
              <a:solidFill>
                <a:srgbClr val="000000"/>
              </a:solidFill>
              <a:round/>
              <a:headEnd/>
              <a:tailEnd/>
            </a:ln>
          </p:spPr>
          <p:txBody>
            <a:bodyPr/>
            <a:lstStyle/>
            <a:p>
              <a:endParaRPr lang="en-US"/>
            </a:p>
          </p:txBody>
        </p:sp>
        <p:sp>
          <p:nvSpPr>
            <p:cNvPr id="27670" name="Rectangle 399"/>
            <p:cNvSpPr>
              <a:spLocks noChangeArrowheads="1"/>
            </p:cNvSpPr>
            <p:nvPr/>
          </p:nvSpPr>
          <p:spPr bwMode="auto">
            <a:xfrm>
              <a:off x="3372" y="750"/>
              <a:ext cx="246" cy="134"/>
            </a:xfrm>
            <a:prstGeom prst="rect">
              <a:avLst/>
            </a:prstGeom>
            <a:noFill/>
            <a:ln w="9525">
              <a:noFill/>
              <a:miter lim="800000"/>
              <a:headEnd/>
              <a:tailEnd/>
            </a:ln>
          </p:spPr>
          <p:txBody>
            <a:bodyPr/>
            <a:lstStyle/>
            <a:p>
              <a:endParaRPr lang="en-US"/>
            </a:p>
          </p:txBody>
        </p:sp>
        <p:sp>
          <p:nvSpPr>
            <p:cNvPr id="27671" name="Rectangle 400"/>
            <p:cNvSpPr>
              <a:spLocks noChangeArrowheads="1"/>
            </p:cNvSpPr>
            <p:nvPr/>
          </p:nvSpPr>
          <p:spPr bwMode="auto">
            <a:xfrm>
              <a:off x="3420" y="772"/>
              <a:ext cx="81"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OE</a:t>
              </a:r>
              <a:endParaRPr lang="en-US"/>
            </a:p>
          </p:txBody>
        </p:sp>
        <p:sp>
          <p:nvSpPr>
            <p:cNvPr id="27672" name="Rectangle 401"/>
            <p:cNvSpPr>
              <a:spLocks noChangeArrowheads="1"/>
            </p:cNvSpPr>
            <p:nvPr/>
          </p:nvSpPr>
          <p:spPr bwMode="auto">
            <a:xfrm>
              <a:off x="205" y="1411"/>
              <a:ext cx="293" cy="90"/>
            </a:xfrm>
            <a:prstGeom prst="rect">
              <a:avLst/>
            </a:prstGeom>
            <a:noFill/>
            <a:ln w="9525">
              <a:noFill/>
              <a:miter lim="800000"/>
              <a:headEnd/>
              <a:tailEnd/>
            </a:ln>
          </p:spPr>
          <p:txBody>
            <a:bodyPr/>
            <a:lstStyle/>
            <a:p>
              <a:endParaRPr lang="en-US"/>
            </a:p>
          </p:txBody>
        </p:sp>
        <p:sp>
          <p:nvSpPr>
            <p:cNvPr id="27673" name="Rectangle 402"/>
            <p:cNvSpPr>
              <a:spLocks noChangeArrowheads="1"/>
            </p:cNvSpPr>
            <p:nvPr/>
          </p:nvSpPr>
          <p:spPr bwMode="auto">
            <a:xfrm>
              <a:off x="699" y="1442"/>
              <a:ext cx="2" cy="112"/>
            </a:xfrm>
            <a:prstGeom prst="rect">
              <a:avLst/>
            </a:prstGeom>
            <a:noFill/>
            <a:ln w="9525">
              <a:noFill/>
              <a:miter lim="800000"/>
              <a:headEnd/>
              <a:tailEnd/>
            </a:ln>
          </p:spPr>
          <p:txBody>
            <a:bodyPr/>
            <a:lstStyle/>
            <a:p>
              <a:endParaRPr lang="en-US"/>
            </a:p>
          </p:txBody>
        </p:sp>
        <p:grpSp>
          <p:nvGrpSpPr>
            <p:cNvPr id="27674" name="Group 661"/>
            <p:cNvGrpSpPr>
              <a:grpSpLocks/>
            </p:cNvGrpSpPr>
            <p:nvPr/>
          </p:nvGrpSpPr>
          <p:grpSpPr bwMode="auto">
            <a:xfrm>
              <a:off x="216" y="969"/>
              <a:ext cx="4543" cy="1728"/>
              <a:chOff x="216" y="969"/>
              <a:chExt cx="4543" cy="1728"/>
            </a:xfrm>
          </p:grpSpPr>
          <p:grpSp>
            <p:nvGrpSpPr>
              <p:cNvPr id="27675" name="Group 423"/>
              <p:cNvGrpSpPr>
                <a:grpSpLocks/>
              </p:cNvGrpSpPr>
              <p:nvPr/>
            </p:nvGrpSpPr>
            <p:grpSpPr bwMode="auto">
              <a:xfrm>
                <a:off x="580" y="1366"/>
                <a:ext cx="3927" cy="233"/>
                <a:chOff x="580" y="1366"/>
                <a:chExt cx="3927" cy="233"/>
              </a:xfrm>
            </p:grpSpPr>
            <p:grpSp>
              <p:nvGrpSpPr>
                <p:cNvPr id="27913" name="Group 412"/>
                <p:cNvGrpSpPr>
                  <a:grpSpLocks/>
                </p:cNvGrpSpPr>
                <p:nvPr/>
              </p:nvGrpSpPr>
              <p:grpSpPr bwMode="auto">
                <a:xfrm>
                  <a:off x="607" y="1366"/>
                  <a:ext cx="3900" cy="205"/>
                  <a:chOff x="607" y="1366"/>
                  <a:chExt cx="3900" cy="205"/>
                </a:xfrm>
              </p:grpSpPr>
              <p:sp>
                <p:nvSpPr>
                  <p:cNvPr id="27924" name="Rectangle 403"/>
                  <p:cNvSpPr>
                    <a:spLocks noChangeArrowheads="1"/>
                  </p:cNvSpPr>
                  <p:nvPr/>
                </p:nvSpPr>
                <p:spPr bwMode="auto">
                  <a:xfrm>
                    <a:off x="607" y="1366"/>
                    <a:ext cx="419" cy="204"/>
                  </a:xfrm>
                  <a:prstGeom prst="rect">
                    <a:avLst/>
                  </a:prstGeom>
                  <a:solidFill>
                    <a:srgbClr val="FFCC99"/>
                  </a:solidFill>
                  <a:ln w="11113">
                    <a:solidFill>
                      <a:srgbClr val="000000"/>
                    </a:solidFill>
                    <a:miter lim="800000"/>
                    <a:headEnd/>
                    <a:tailEnd/>
                  </a:ln>
                </p:spPr>
                <p:txBody>
                  <a:bodyPr/>
                  <a:lstStyle/>
                  <a:p>
                    <a:endParaRPr lang="en-US"/>
                  </a:p>
                </p:txBody>
              </p:sp>
              <p:sp>
                <p:nvSpPr>
                  <p:cNvPr id="27925" name="Rectangle 404"/>
                  <p:cNvSpPr>
                    <a:spLocks noChangeArrowheads="1"/>
                  </p:cNvSpPr>
                  <p:nvPr/>
                </p:nvSpPr>
                <p:spPr bwMode="auto">
                  <a:xfrm>
                    <a:off x="3084" y="1366"/>
                    <a:ext cx="713" cy="205"/>
                  </a:xfrm>
                  <a:prstGeom prst="rect">
                    <a:avLst/>
                  </a:prstGeom>
                  <a:solidFill>
                    <a:srgbClr val="99FFCC"/>
                  </a:solidFill>
                  <a:ln w="11113">
                    <a:solidFill>
                      <a:srgbClr val="000000"/>
                    </a:solidFill>
                    <a:miter lim="800000"/>
                    <a:headEnd/>
                    <a:tailEnd/>
                  </a:ln>
                </p:spPr>
                <p:txBody>
                  <a:bodyPr/>
                  <a:lstStyle/>
                  <a:p>
                    <a:endParaRPr lang="en-US"/>
                  </a:p>
                </p:txBody>
              </p:sp>
              <p:sp>
                <p:nvSpPr>
                  <p:cNvPr id="27926" name="Rectangle 405"/>
                  <p:cNvSpPr>
                    <a:spLocks noChangeArrowheads="1"/>
                  </p:cNvSpPr>
                  <p:nvPr/>
                </p:nvSpPr>
                <p:spPr bwMode="auto">
                  <a:xfrm>
                    <a:off x="1359" y="1366"/>
                    <a:ext cx="680" cy="204"/>
                  </a:xfrm>
                  <a:prstGeom prst="rect">
                    <a:avLst/>
                  </a:prstGeom>
                  <a:solidFill>
                    <a:srgbClr val="DDDDDD"/>
                  </a:solidFill>
                  <a:ln w="11113">
                    <a:solidFill>
                      <a:srgbClr val="000000"/>
                    </a:solidFill>
                    <a:miter lim="800000"/>
                    <a:headEnd/>
                    <a:tailEnd/>
                  </a:ln>
                </p:spPr>
                <p:txBody>
                  <a:bodyPr/>
                  <a:lstStyle/>
                  <a:p>
                    <a:endParaRPr lang="en-US"/>
                  </a:p>
                </p:txBody>
              </p:sp>
              <p:sp>
                <p:nvSpPr>
                  <p:cNvPr id="27927" name="Rectangle 406"/>
                  <p:cNvSpPr>
                    <a:spLocks noChangeArrowheads="1"/>
                  </p:cNvSpPr>
                  <p:nvPr/>
                </p:nvSpPr>
                <p:spPr bwMode="auto">
                  <a:xfrm>
                    <a:off x="2351" y="1366"/>
                    <a:ext cx="419" cy="204"/>
                  </a:xfrm>
                  <a:prstGeom prst="rect">
                    <a:avLst/>
                  </a:prstGeom>
                  <a:solidFill>
                    <a:srgbClr val="FFCCFF"/>
                  </a:solidFill>
                  <a:ln w="11113">
                    <a:solidFill>
                      <a:srgbClr val="000000"/>
                    </a:solidFill>
                    <a:miter lim="800000"/>
                    <a:headEnd/>
                    <a:tailEnd/>
                  </a:ln>
                </p:spPr>
                <p:txBody>
                  <a:bodyPr/>
                  <a:lstStyle/>
                  <a:p>
                    <a:endParaRPr lang="en-US"/>
                  </a:p>
                </p:txBody>
              </p:sp>
              <p:sp>
                <p:nvSpPr>
                  <p:cNvPr id="27928" name="Rectangle 407"/>
                  <p:cNvSpPr>
                    <a:spLocks noChangeArrowheads="1"/>
                  </p:cNvSpPr>
                  <p:nvPr/>
                </p:nvSpPr>
                <p:spPr bwMode="auto">
                  <a:xfrm>
                    <a:off x="1042" y="1367"/>
                    <a:ext cx="299" cy="204"/>
                  </a:xfrm>
                  <a:prstGeom prst="rect">
                    <a:avLst/>
                  </a:prstGeom>
                  <a:solidFill>
                    <a:srgbClr val="FFCC99"/>
                  </a:solidFill>
                  <a:ln w="11113">
                    <a:solidFill>
                      <a:srgbClr val="000000"/>
                    </a:solidFill>
                    <a:miter lim="800000"/>
                    <a:headEnd/>
                    <a:tailEnd/>
                  </a:ln>
                </p:spPr>
                <p:txBody>
                  <a:bodyPr/>
                  <a:lstStyle/>
                  <a:p>
                    <a:endParaRPr lang="en-US"/>
                  </a:p>
                </p:txBody>
              </p:sp>
              <p:sp>
                <p:nvSpPr>
                  <p:cNvPr id="27929" name="Rectangle 408"/>
                  <p:cNvSpPr>
                    <a:spLocks noChangeArrowheads="1"/>
                  </p:cNvSpPr>
                  <p:nvPr/>
                </p:nvSpPr>
                <p:spPr bwMode="auto">
                  <a:xfrm>
                    <a:off x="2054" y="1367"/>
                    <a:ext cx="282" cy="204"/>
                  </a:xfrm>
                  <a:prstGeom prst="rect">
                    <a:avLst/>
                  </a:prstGeom>
                  <a:solidFill>
                    <a:srgbClr val="FFCCFF"/>
                  </a:solidFill>
                  <a:ln w="11113">
                    <a:solidFill>
                      <a:srgbClr val="000000"/>
                    </a:solidFill>
                    <a:miter lim="800000"/>
                    <a:headEnd/>
                    <a:tailEnd/>
                  </a:ln>
                </p:spPr>
                <p:txBody>
                  <a:bodyPr/>
                  <a:lstStyle/>
                  <a:p>
                    <a:endParaRPr lang="en-US"/>
                  </a:p>
                </p:txBody>
              </p:sp>
              <p:sp>
                <p:nvSpPr>
                  <p:cNvPr id="27930" name="Rectangle 409"/>
                  <p:cNvSpPr>
                    <a:spLocks noChangeArrowheads="1"/>
                  </p:cNvSpPr>
                  <p:nvPr/>
                </p:nvSpPr>
                <p:spPr bwMode="auto">
                  <a:xfrm>
                    <a:off x="2787" y="1367"/>
                    <a:ext cx="282" cy="204"/>
                  </a:xfrm>
                  <a:prstGeom prst="rect">
                    <a:avLst/>
                  </a:prstGeom>
                  <a:solidFill>
                    <a:srgbClr val="FFCCFF"/>
                  </a:solidFill>
                  <a:ln w="11113">
                    <a:solidFill>
                      <a:srgbClr val="000000"/>
                    </a:solidFill>
                    <a:miter lim="800000"/>
                    <a:headEnd/>
                    <a:tailEnd/>
                  </a:ln>
                </p:spPr>
                <p:txBody>
                  <a:bodyPr/>
                  <a:lstStyle/>
                  <a:p>
                    <a:endParaRPr lang="en-US"/>
                  </a:p>
                </p:txBody>
              </p:sp>
              <p:sp>
                <p:nvSpPr>
                  <p:cNvPr id="27931" name="Rectangle 410"/>
                  <p:cNvSpPr>
                    <a:spLocks noChangeArrowheads="1"/>
                  </p:cNvSpPr>
                  <p:nvPr/>
                </p:nvSpPr>
                <p:spPr bwMode="auto">
                  <a:xfrm>
                    <a:off x="3815" y="1367"/>
                    <a:ext cx="254" cy="204"/>
                  </a:xfrm>
                  <a:prstGeom prst="rect">
                    <a:avLst/>
                  </a:prstGeom>
                  <a:solidFill>
                    <a:srgbClr val="FFFF99"/>
                  </a:solidFill>
                  <a:ln w="11113">
                    <a:solidFill>
                      <a:srgbClr val="000000"/>
                    </a:solidFill>
                    <a:miter lim="800000"/>
                    <a:headEnd/>
                    <a:tailEnd/>
                  </a:ln>
                </p:spPr>
                <p:txBody>
                  <a:bodyPr/>
                  <a:lstStyle/>
                  <a:p>
                    <a:endParaRPr lang="en-US"/>
                  </a:p>
                </p:txBody>
              </p:sp>
              <p:sp>
                <p:nvSpPr>
                  <p:cNvPr id="27932" name="Rectangle 411"/>
                  <p:cNvSpPr>
                    <a:spLocks noChangeArrowheads="1"/>
                  </p:cNvSpPr>
                  <p:nvPr/>
                </p:nvSpPr>
                <p:spPr bwMode="auto">
                  <a:xfrm>
                    <a:off x="4089" y="1366"/>
                    <a:ext cx="418" cy="204"/>
                  </a:xfrm>
                  <a:prstGeom prst="rect">
                    <a:avLst/>
                  </a:prstGeom>
                  <a:solidFill>
                    <a:srgbClr val="FFFF99"/>
                  </a:solidFill>
                  <a:ln w="11113">
                    <a:solidFill>
                      <a:srgbClr val="000000"/>
                    </a:solidFill>
                    <a:miter lim="800000"/>
                    <a:headEnd/>
                    <a:tailEnd/>
                  </a:ln>
                </p:spPr>
                <p:txBody>
                  <a:bodyPr/>
                  <a:lstStyle/>
                  <a:p>
                    <a:endParaRPr lang="en-US"/>
                  </a:p>
                </p:txBody>
              </p:sp>
            </p:grpSp>
            <p:grpSp>
              <p:nvGrpSpPr>
                <p:cNvPr id="27914" name="Group 422"/>
                <p:cNvGrpSpPr>
                  <a:grpSpLocks/>
                </p:cNvGrpSpPr>
                <p:nvPr/>
              </p:nvGrpSpPr>
              <p:grpSpPr bwMode="auto">
                <a:xfrm>
                  <a:off x="580" y="1393"/>
                  <a:ext cx="3900" cy="206"/>
                  <a:chOff x="580" y="1393"/>
                  <a:chExt cx="3900" cy="206"/>
                </a:xfrm>
              </p:grpSpPr>
              <p:sp>
                <p:nvSpPr>
                  <p:cNvPr id="27915" name="Rectangle 413"/>
                  <p:cNvSpPr>
                    <a:spLocks noChangeArrowheads="1"/>
                  </p:cNvSpPr>
                  <p:nvPr/>
                </p:nvSpPr>
                <p:spPr bwMode="auto">
                  <a:xfrm>
                    <a:off x="580" y="1393"/>
                    <a:ext cx="419" cy="205"/>
                  </a:xfrm>
                  <a:prstGeom prst="rect">
                    <a:avLst/>
                  </a:prstGeom>
                  <a:solidFill>
                    <a:srgbClr val="FFCC99"/>
                  </a:solidFill>
                  <a:ln w="11113">
                    <a:solidFill>
                      <a:srgbClr val="000000"/>
                    </a:solidFill>
                    <a:miter lim="800000"/>
                    <a:headEnd/>
                    <a:tailEnd/>
                  </a:ln>
                </p:spPr>
                <p:txBody>
                  <a:bodyPr/>
                  <a:lstStyle/>
                  <a:p>
                    <a:endParaRPr lang="en-US"/>
                  </a:p>
                </p:txBody>
              </p:sp>
              <p:sp>
                <p:nvSpPr>
                  <p:cNvPr id="27916" name="Rectangle 414"/>
                  <p:cNvSpPr>
                    <a:spLocks noChangeArrowheads="1"/>
                  </p:cNvSpPr>
                  <p:nvPr/>
                </p:nvSpPr>
                <p:spPr bwMode="auto">
                  <a:xfrm>
                    <a:off x="3057" y="1393"/>
                    <a:ext cx="713" cy="206"/>
                  </a:xfrm>
                  <a:prstGeom prst="rect">
                    <a:avLst/>
                  </a:prstGeom>
                  <a:solidFill>
                    <a:srgbClr val="99FFCC"/>
                  </a:solidFill>
                  <a:ln w="11113">
                    <a:solidFill>
                      <a:srgbClr val="000000"/>
                    </a:solidFill>
                    <a:miter lim="800000"/>
                    <a:headEnd/>
                    <a:tailEnd/>
                  </a:ln>
                </p:spPr>
                <p:txBody>
                  <a:bodyPr/>
                  <a:lstStyle/>
                  <a:p>
                    <a:endParaRPr lang="en-US"/>
                  </a:p>
                </p:txBody>
              </p:sp>
              <p:sp>
                <p:nvSpPr>
                  <p:cNvPr id="27917" name="Rectangle 415"/>
                  <p:cNvSpPr>
                    <a:spLocks noChangeArrowheads="1"/>
                  </p:cNvSpPr>
                  <p:nvPr/>
                </p:nvSpPr>
                <p:spPr bwMode="auto">
                  <a:xfrm>
                    <a:off x="1331" y="1393"/>
                    <a:ext cx="681" cy="205"/>
                  </a:xfrm>
                  <a:prstGeom prst="rect">
                    <a:avLst/>
                  </a:prstGeom>
                  <a:solidFill>
                    <a:srgbClr val="DDDDDD"/>
                  </a:solidFill>
                  <a:ln w="11113">
                    <a:solidFill>
                      <a:srgbClr val="000000"/>
                    </a:solidFill>
                    <a:miter lim="800000"/>
                    <a:headEnd/>
                    <a:tailEnd/>
                  </a:ln>
                </p:spPr>
                <p:txBody>
                  <a:bodyPr/>
                  <a:lstStyle/>
                  <a:p>
                    <a:endParaRPr lang="en-US"/>
                  </a:p>
                </p:txBody>
              </p:sp>
              <p:sp>
                <p:nvSpPr>
                  <p:cNvPr id="27918" name="Rectangle 416"/>
                  <p:cNvSpPr>
                    <a:spLocks noChangeArrowheads="1"/>
                  </p:cNvSpPr>
                  <p:nvPr/>
                </p:nvSpPr>
                <p:spPr bwMode="auto">
                  <a:xfrm>
                    <a:off x="2324" y="1393"/>
                    <a:ext cx="419" cy="205"/>
                  </a:xfrm>
                  <a:prstGeom prst="rect">
                    <a:avLst/>
                  </a:prstGeom>
                  <a:solidFill>
                    <a:srgbClr val="FFCCFF"/>
                  </a:solidFill>
                  <a:ln w="11113">
                    <a:solidFill>
                      <a:srgbClr val="000000"/>
                    </a:solidFill>
                    <a:miter lim="800000"/>
                    <a:headEnd/>
                    <a:tailEnd/>
                  </a:ln>
                </p:spPr>
                <p:txBody>
                  <a:bodyPr/>
                  <a:lstStyle/>
                  <a:p>
                    <a:endParaRPr lang="en-US"/>
                  </a:p>
                </p:txBody>
              </p:sp>
              <p:sp>
                <p:nvSpPr>
                  <p:cNvPr id="27919" name="Rectangle 417"/>
                  <p:cNvSpPr>
                    <a:spLocks noChangeArrowheads="1"/>
                  </p:cNvSpPr>
                  <p:nvPr/>
                </p:nvSpPr>
                <p:spPr bwMode="auto">
                  <a:xfrm>
                    <a:off x="1015" y="1395"/>
                    <a:ext cx="299" cy="204"/>
                  </a:xfrm>
                  <a:prstGeom prst="rect">
                    <a:avLst/>
                  </a:prstGeom>
                  <a:solidFill>
                    <a:srgbClr val="FFCC99"/>
                  </a:solidFill>
                  <a:ln w="11113">
                    <a:solidFill>
                      <a:srgbClr val="000000"/>
                    </a:solidFill>
                    <a:miter lim="800000"/>
                    <a:headEnd/>
                    <a:tailEnd/>
                  </a:ln>
                </p:spPr>
                <p:txBody>
                  <a:bodyPr/>
                  <a:lstStyle/>
                  <a:p>
                    <a:endParaRPr lang="en-US"/>
                  </a:p>
                </p:txBody>
              </p:sp>
              <p:sp>
                <p:nvSpPr>
                  <p:cNvPr id="27920" name="Rectangle 418"/>
                  <p:cNvSpPr>
                    <a:spLocks noChangeArrowheads="1"/>
                  </p:cNvSpPr>
                  <p:nvPr/>
                </p:nvSpPr>
                <p:spPr bwMode="auto">
                  <a:xfrm>
                    <a:off x="2027" y="1395"/>
                    <a:ext cx="282" cy="204"/>
                  </a:xfrm>
                  <a:prstGeom prst="rect">
                    <a:avLst/>
                  </a:prstGeom>
                  <a:solidFill>
                    <a:srgbClr val="FFCCFF"/>
                  </a:solidFill>
                  <a:ln w="11113">
                    <a:solidFill>
                      <a:srgbClr val="000000"/>
                    </a:solidFill>
                    <a:miter lim="800000"/>
                    <a:headEnd/>
                    <a:tailEnd/>
                  </a:ln>
                </p:spPr>
                <p:txBody>
                  <a:bodyPr/>
                  <a:lstStyle/>
                  <a:p>
                    <a:endParaRPr lang="en-US"/>
                  </a:p>
                </p:txBody>
              </p:sp>
              <p:sp>
                <p:nvSpPr>
                  <p:cNvPr id="27921" name="Rectangle 419"/>
                  <p:cNvSpPr>
                    <a:spLocks noChangeArrowheads="1"/>
                  </p:cNvSpPr>
                  <p:nvPr/>
                </p:nvSpPr>
                <p:spPr bwMode="auto">
                  <a:xfrm>
                    <a:off x="2760" y="1395"/>
                    <a:ext cx="282" cy="204"/>
                  </a:xfrm>
                  <a:prstGeom prst="rect">
                    <a:avLst/>
                  </a:prstGeom>
                  <a:solidFill>
                    <a:srgbClr val="FFCCFF"/>
                  </a:solidFill>
                  <a:ln w="11113">
                    <a:solidFill>
                      <a:srgbClr val="000000"/>
                    </a:solidFill>
                    <a:miter lim="800000"/>
                    <a:headEnd/>
                    <a:tailEnd/>
                  </a:ln>
                </p:spPr>
                <p:txBody>
                  <a:bodyPr/>
                  <a:lstStyle/>
                  <a:p>
                    <a:endParaRPr lang="en-US"/>
                  </a:p>
                </p:txBody>
              </p:sp>
              <p:sp>
                <p:nvSpPr>
                  <p:cNvPr id="27922" name="Rectangle 420"/>
                  <p:cNvSpPr>
                    <a:spLocks noChangeArrowheads="1"/>
                  </p:cNvSpPr>
                  <p:nvPr/>
                </p:nvSpPr>
                <p:spPr bwMode="auto">
                  <a:xfrm>
                    <a:off x="3788" y="1395"/>
                    <a:ext cx="254" cy="204"/>
                  </a:xfrm>
                  <a:prstGeom prst="rect">
                    <a:avLst/>
                  </a:prstGeom>
                  <a:solidFill>
                    <a:srgbClr val="FFFF99"/>
                  </a:solidFill>
                  <a:ln w="11113">
                    <a:solidFill>
                      <a:srgbClr val="000000"/>
                    </a:solidFill>
                    <a:miter lim="800000"/>
                    <a:headEnd/>
                    <a:tailEnd/>
                  </a:ln>
                </p:spPr>
                <p:txBody>
                  <a:bodyPr/>
                  <a:lstStyle/>
                  <a:p>
                    <a:endParaRPr lang="en-US"/>
                  </a:p>
                </p:txBody>
              </p:sp>
              <p:sp>
                <p:nvSpPr>
                  <p:cNvPr id="27923" name="Rectangle 421"/>
                  <p:cNvSpPr>
                    <a:spLocks noChangeArrowheads="1"/>
                  </p:cNvSpPr>
                  <p:nvPr/>
                </p:nvSpPr>
                <p:spPr bwMode="auto">
                  <a:xfrm>
                    <a:off x="4062" y="1393"/>
                    <a:ext cx="418" cy="205"/>
                  </a:xfrm>
                  <a:prstGeom prst="rect">
                    <a:avLst/>
                  </a:prstGeom>
                  <a:solidFill>
                    <a:srgbClr val="FFFF99"/>
                  </a:solidFill>
                  <a:ln w="11113">
                    <a:solidFill>
                      <a:srgbClr val="000000"/>
                    </a:solidFill>
                    <a:miter lim="800000"/>
                    <a:headEnd/>
                    <a:tailEnd/>
                  </a:ln>
                </p:spPr>
                <p:txBody>
                  <a:bodyPr/>
                  <a:lstStyle/>
                  <a:p>
                    <a:endParaRPr lang="en-US"/>
                  </a:p>
                </p:txBody>
              </p:sp>
            </p:grpSp>
          </p:grpSp>
          <p:grpSp>
            <p:nvGrpSpPr>
              <p:cNvPr id="27676" name="Group 429"/>
              <p:cNvGrpSpPr>
                <a:grpSpLocks/>
              </p:cNvGrpSpPr>
              <p:nvPr/>
            </p:nvGrpSpPr>
            <p:grpSpPr bwMode="auto">
              <a:xfrm>
                <a:off x="3109" y="2470"/>
                <a:ext cx="1333" cy="227"/>
                <a:chOff x="3109" y="2470"/>
                <a:chExt cx="1333" cy="227"/>
              </a:xfrm>
            </p:grpSpPr>
            <p:sp>
              <p:nvSpPr>
                <p:cNvPr id="27908" name="Rectangle 424"/>
                <p:cNvSpPr>
                  <a:spLocks noChangeArrowheads="1"/>
                </p:cNvSpPr>
                <p:nvPr/>
              </p:nvSpPr>
              <p:spPr bwMode="auto">
                <a:xfrm>
                  <a:off x="3335" y="2470"/>
                  <a:ext cx="25" cy="210"/>
                </a:xfrm>
                <a:prstGeom prst="rect">
                  <a:avLst/>
                </a:prstGeom>
                <a:solidFill>
                  <a:srgbClr val="FF0066"/>
                </a:solidFill>
                <a:ln w="9525">
                  <a:noFill/>
                  <a:miter lim="800000"/>
                  <a:headEnd/>
                  <a:tailEnd/>
                </a:ln>
              </p:spPr>
              <p:txBody>
                <a:bodyPr/>
                <a:lstStyle/>
                <a:p>
                  <a:endParaRPr lang="en-US"/>
                </a:p>
              </p:txBody>
            </p:sp>
            <p:sp>
              <p:nvSpPr>
                <p:cNvPr id="27909" name="Rectangle 425"/>
                <p:cNvSpPr>
                  <a:spLocks noChangeArrowheads="1"/>
                </p:cNvSpPr>
                <p:nvPr/>
              </p:nvSpPr>
              <p:spPr bwMode="auto">
                <a:xfrm>
                  <a:off x="3109" y="2670"/>
                  <a:ext cx="1333" cy="27"/>
                </a:xfrm>
                <a:prstGeom prst="rect">
                  <a:avLst/>
                </a:prstGeom>
                <a:solidFill>
                  <a:srgbClr val="FF0066"/>
                </a:solidFill>
                <a:ln w="9525">
                  <a:noFill/>
                  <a:miter lim="800000"/>
                  <a:headEnd/>
                  <a:tailEnd/>
                </a:ln>
              </p:spPr>
              <p:txBody>
                <a:bodyPr/>
                <a:lstStyle/>
                <a:p>
                  <a:endParaRPr lang="en-US"/>
                </a:p>
              </p:txBody>
            </p:sp>
            <p:sp>
              <p:nvSpPr>
                <p:cNvPr id="27910" name="Rectangle 426"/>
                <p:cNvSpPr>
                  <a:spLocks noChangeArrowheads="1"/>
                </p:cNvSpPr>
                <p:nvPr/>
              </p:nvSpPr>
              <p:spPr bwMode="auto">
                <a:xfrm>
                  <a:off x="3356" y="2591"/>
                  <a:ext cx="682" cy="100"/>
                </a:xfrm>
                <a:prstGeom prst="rect">
                  <a:avLst/>
                </a:prstGeom>
                <a:noFill/>
                <a:ln w="9525">
                  <a:noFill/>
                  <a:miter lim="800000"/>
                  <a:headEnd/>
                  <a:tailEnd/>
                </a:ln>
              </p:spPr>
              <p:txBody>
                <a:bodyPr/>
                <a:lstStyle/>
                <a:p>
                  <a:endParaRPr lang="en-US"/>
                </a:p>
              </p:txBody>
            </p:sp>
            <p:sp>
              <p:nvSpPr>
                <p:cNvPr id="27911" name="Rectangle 427"/>
                <p:cNvSpPr>
                  <a:spLocks noChangeArrowheads="1"/>
                </p:cNvSpPr>
                <p:nvPr/>
              </p:nvSpPr>
              <p:spPr bwMode="auto">
                <a:xfrm>
                  <a:off x="3395" y="2599"/>
                  <a:ext cx="704" cy="68"/>
                </a:xfrm>
                <a:prstGeom prst="rect">
                  <a:avLst/>
                </a:prstGeom>
                <a:noFill/>
                <a:ln w="9525">
                  <a:noFill/>
                  <a:miter lim="800000"/>
                  <a:headEnd/>
                  <a:tailEnd/>
                </a:ln>
              </p:spPr>
              <p:txBody>
                <a:bodyPr/>
                <a:lstStyle/>
                <a:p>
                  <a:endParaRPr lang="en-US"/>
                </a:p>
              </p:txBody>
            </p:sp>
            <p:sp>
              <p:nvSpPr>
                <p:cNvPr id="27912" name="Rectangle 428"/>
                <p:cNvSpPr>
                  <a:spLocks noChangeArrowheads="1"/>
                </p:cNvSpPr>
                <p:nvPr/>
              </p:nvSpPr>
              <p:spPr bwMode="auto">
                <a:xfrm>
                  <a:off x="3395" y="2603"/>
                  <a:ext cx="593" cy="67"/>
                </a:xfrm>
                <a:prstGeom prst="rect">
                  <a:avLst/>
                </a:prstGeom>
                <a:noFill/>
                <a:ln w="9525">
                  <a:noFill/>
                  <a:miter lim="800000"/>
                  <a:headEnd/>
                  <a:tailEnd/>
                </a:ln>
              </p:spPr>
              <p:txBody>
                <a:bodyPr wrap="none" lIns="0" tIns="0" rIns="0" bIns="0">
                  <a:spAutoFit/>
                </a:bodyPr>
                <a:lstStyle/>
                <a:p>
                  <a:r>
                    <a:rPr lang="en-US" sz="700" b="1" u="none">
                      <a:solidFill>
                        <a:srgbClr val="FF0066"/>
                      </a:solidFill>
                    </a:rPr>
                    <a:t>      Red Hardware Bus</a:t>
                  </a:r>
                  <a:endParaRPr lang="en-US"/>
                </a:p>
              </p:txBody>
            </p:sp>
          </p:grpSp>
          <p:grpSp>
            <p:nvGrpSpPr>
              <p:cNvPr id="27677" name="Group 465"/>
              <p:cNvGrpSpPr>
                <a:grpSpLocks/>
              </p:cNvGrpSpPr>
              <p:nvPr/>
            </p:nvGrpSpPr>
            <p:grpSpPr bwMode="auto">
              <a:xfrm>
                <a:off x="2771" y="1903"/>
                <a:ext cx="1657" cy="629"/>
                <a:chOff x="2771" y="1903"/>
                <a:chExt cx="1657" cy="629"/>
              </a:xfrm>
            </p:grpSpPr>
            <p:grpSp>
              <p:nvGrpSpPr>
                <p:cNvPr id="27873" name="Group 442"/>
                <p:cNvGrpSpPr>
                  <a:grpSpLocks/>
                </p:cNvGrpSpPr>
                <p:nvPr/>
              </p:nvGrpSpPr>
              <p:grpSpPr bwMode="auto">
                <a:xfrm>
                  <a:off x="2823" y="1903"/>
                  <a:ext cx="1605" cy="561"/>
                  <a:chOff x="2823" y="1903"/>
                  <a:chExt cx="1605" cy="561"/>
                </a:xfrm>
              </p:grpSpPr>
              <p:grpSp>
                <p:nvGrpSpPr>
                  <p:cNvPr id="27896" name="Group 435"/>
                  <p:cNvGrpSpPr>
                    <a:grpSpLocks/>
                  </p:cNvGrpSpPr>
                  <p:nvPr/>
                </p:nvGrpSpPr>
                <p:grpSpPr bwMode="auto">
                  <a:xfrm>
                    <a:off x="2868" y="1903"/>
                    <a:ext cx="1560" cy="527"/>
                    <a:chOff x="2868" y="1903"/>
                    <a:chExt cx="1560" cy="527"/>
                  </a:xfrm>
                </p:grpSpPr>
                <p:sp>
                  <p:nvSpPr>
                    <p:cNvPr id="27903" name="Rectangle 430"/>
                    <p:cNvSpPr>
                      <a:spLocks noChangeArrowheads="1"/>
                    </p:cNvSpPr>
                    <p:nvPr/>
                  </p:nvSpPr>
                  <p:spPr bwMode="auto">
                    <a:xfrm>
                      <a:off x="3713" y="1903"/>
                      <a:ext cx="715" cy="239"/>
                    </a:xfrm>
                    <a:prstGeom prst="rect">
                      <a:avLst/>
                    </a:prstGeom>
                    <a:solidFill>
                      <a:srgbClr val="66FFFF"/>
                    </a:solidFill>
                    <a:ln w="11113">
                      <a:solidFill>
                        <a:srgbClr val="000000"/>
                      </a:solidFill>
                      <a:miter lim="800000"/>
                      <a:headEnd/>
                      <a:tailEnd/>
                    </a:ln>
                  </p:spPr>
                  <p:txBody>
                    <a:bodyPr/>
                    <a:lstStyle/>
                    <a:p>
                      <a:endParaRPr lang="en-US"/>
                    </a:p>
                  </p:txBody>
                </p:sp>
                <p:sp>
                  <p:nvSpPr>
                    <p:cNvPr id="27904" name="Rectangle 431"/>
                    <p:cNvSpPr>
                      <a:spLocks noChangeArrowheads="1"/>
                    </p:cNvSpPr>
                    <p:nvPr/>
                  </p:nvSpPr>
                  <p:spPr bwMode="auto">
                    <a:xfrm>
                      <a:off x="2868" y="1903"/>
                      <a:ext cx="848" cy="237"/>
                    </a:xfrm>
                    <a:prstGeom prst="rect">
                      <a:avLst/>
                    </a:prstGeom>
                    <a:solidFill>
                      <a:srgbClr val="66CCFF"/>
                    </a:solidFill>
                    <a:ln w="11113">
                      <a:solidFill>
                        <a:srgbClr val="000000"/>
                      </a:solidFill>
                      <a:miter lim="800000"/>
                      <a:headEnd/>
                      <a:tailEnd/>
                    </a:ln>
                  </p:spPr>
                  <p:txBody>
                    <a:bodyPr/>
                    <a:lstStyle/>
                    <a:p>
                      <a:endParaRPr lang="en-US"/>
                    </a:p>
                  </p:txBody>
                </p:sp>
                <p:sp>
                  <p:nvSpPr>
                    <p:cNvPr id="27905" name="Rectangle 432"/>
                    <p:cNvSpPr>
                      <a:spLocks noChangeArrowheads="1"/>
                    </p:cNvSpPr>
                    <p:nvPr/>
                  </p:nvSpPr>
                  <p:spPr bwMode="auto">
                    <a:xfrm>
                      <a:off x="2870" y="2228"/>
                      <a:ext cx="1557" cy="104"/>
                    </a:xfrm>
                    <a:prstGeom prst="rect">
                      <a:avLst/>
                    </a:prstGeom>
                    <a:solidFill>
                      <a:srgbClr val="66CCFF"/>
                    </a:solidFill>
                    <a:ln w="11113">
                      <a:solidFill>
                        <a:srgbClr val="000000"/>
                      </a:solidFill>
                      <a:miter lim="800000"/>
                      <a:headEnd/>
                      <a:tailEnd/>
                    </a:ln>
                  </p:spPr>
                  <p:txBody>
                    <a:bodyPr/>
                    <a:lstStyle/>
                    <a:p>
                      <a:endParaRPr lang="en-US"/>
                    </a:p>
                  </p:txBody>
                </p:sp>
                <p:sp>
                  <p:nvSpPr>
                    <p:cNvPr id="27906" name="Rectangle 433"/>
                    <p:cNvSpPr>
                      <a:spLocks noChangeArrowheads="1"/>
                    </p:cNvSpPr>
                    <p:nvPr/>
                  </p:nvSpPr>
                  <p:spPr bwMode="auto">
                    <a:xfrm>
                      <a:off x="2870" y="2326"/>
                      <a:ext cx="1557" cy="104"/>
                    </a:xfrm>
                    <a:prstGeom prst="rect">
                      <a:avLst/>
                    </a:prstGeom>
                    <a:solidFill>
                      <a:srgbClr val="66CCFF"/>
                    </a:solidFill>
                    <a:ln w="11113">
                      <a:solidFill>
                        <a:srgbClr val="000000"/>
                      </a:solidFill>
                      <a:miter lim="800000"/>
                      <a:headEnd/>
                      <a:tailEnd/>
                    </a:ln>
                  </p:spPr>
                  <p:txBody>
                    <a:bodyPr/>
                    <a:lstStyle/>
                    <a:p>
                      <a:endParaRPr lang="en-US"/>
                    </a:p>
                  </p:txBody>
                </p:sp>
                <p:sp>
                  <p:nvSpPr>
                    <p:cNvPr id="27907" name="Rectangle 434"/>
                    <p:cNvSpPr>
                      <a:spLocks noChangeArrowheads="1"/>
                    </p:cNvSpPr>
                    <p:nvPr/>
                  </p:nvSpPr>
                  <p:spPr bwMode="auto">
                    <a:xfrm>
                      <a:off x="2870" y="2129"/>
                      <a:ext cx="1557" cy="104"/>
                    </a:xfrm>
                    <a:prstGeom prst="rect">
                      <a:avLst/>
                    </a:prstGeom>
                    <a:solidFill>
                      <a:srgbClr val="66CCFF"/>
                    </a:solidFill>
                    <a:ln w="11113">
                      <a:solidFill>
                        <a:srgbClr val="000000"/>
                      </a:solidFill>
                      <a:miter lim="800000"/>
                      <a:headEnd/>
                      <a:tailEnd/>
                    </a:ln>
                  </p:spPr>
                  <p:txBody>
                    <a:bodyPr/>
                    <a:lstStyle/>
                    <a:p>
                      <a:endParaRPr lang="en-US"/>
                    </a:p>
                  </p:txBody>
                </p:sp>
              </p:grpSp>
              <p:grpSp>
                <p:nvGrpSpPr>
                  <p:cNvPr id="27897" name="Group 441"/>
                  <p:cNvGrpSpPr>
                    <a:grpSpLocks/>
                  </p:cNvGrpSpPr>
                  <p:nvPr/>
                </p:nvGrpSpPr>
                <p:grpSpPr bwMode="auto">
                  <a:xfrm>
                    <a:off x="2823" y="1937"/>
                    <a:ext cx="1559" cy="527"/>
                    <a:chOff x="2823" y="1937"/>
                    <a:chExt cx="1559" cy="527"/>
                  </a:xfrm>
                </p:grpSpPr>
                <p:sp>
                  <p:nvSpPr>
                    <p:cNvPr id="27898" name="Rectangle 436"/>
                    <p:cNvSpPr>
                      <a:spLocks noChangeArrowheads="1"/>
                    </p:cNvSpPr>
                    <p:nvPr/>
                  </p:nvSpPr>
                  <p:spPr bwMode="auto">
                    <a:xfrm>
                      <a:off x="3672" y="1937"/>
                      <a:ext cx="709" cy="239"/>
                    </a:xfrm>
                    <a:prstGeom prst="rect">
                      <a:avLst/>
                    </a:prstGeom>
                    <a:solidFill>
                      <a:srgbClr val="66FFFF"/>
                    </a:solidFill>
                    <a:ln w="11113">
                      <a:solidFill>
                        <a:srgbClr val="000000"/>
                      </a:solidFill>
                      <a:miter lim="800000"/>
                      <a:headEnd/>
                      <a:tailEnd/>
                    </a:ln>
                  </p:spPr>
                  <p:txBody>
                    <a:bodyPr/>
                    <a:lstStyle/>
                    <a:p>
                      <a:endParaRPr lang="en-US"/>
                    </a:p>
                  </p:txBody>
                </p:sp>
                <p:sp>
                  <p:nvSpPr>
                    <p:cNvPr id="27899" name="Rectangle 437"/>
                    <p:cNvSpPr>
                      <a:spLocks noChangeArrowheads="1"/>
                    </p:cNvSpPr>
                    <p:nvPr/>
                  </p:nvSpPr>
                  <p:spPr bwMode="auto">
                    <a:xfrm>
                      <a:off x="2823" y="1937"/>
                      <a:ext cx="848" cy="237"/>
                    </a:xfrm>
                    <a:prstGeom prst="rect">
                      <a:avLst/>
                    </a:prstGeom>
                    <a:solidFill>
                      <a:srgbClr val="66CCFF"/>
                    </a:solidFill>
                    <a:ln w="11113">
                      <a:solidFill>
                        <a:srgbClr val="000000"/>
                      </a:solidFill>
                      <a:miter lim="800000"/>
                      <a:headEnd/>
                      <a:tailEnd/>
                    </a:ln>
                  </p:spPr>
                  <p:txBody>
                    <a:bodyPr/>
                    <a:lstStyle/>
                    <a:p>
                      <a:endParaRPr lang="en-US"/>
                    </a:p>
                  </p:txBody>
                </p:sp>
                <p:sp>
                  <p:nvSpPr>
                    <p:cNvPr id="27900" name="Rectangle 438"/>
                    <p:cNvSpPr>
                      <a:spLocks noChangeArrowheads="1"/>
                    </p:cNvSpPr>
                    <p:nvPr/>
                  </p:nvSpPr>
                  <p:spPr bwMode="auto">
                    <a:xfrm>
                      <a:off x="2826" y="2261"/>
                      <a:ext cx="1556" cy="105"/>
                    </a:xfrm>
                    <a:prstGeom prst="rect">
                      <a:avLst/>
                    </a:prstGeom>
                    <a:solidFill>
                      <a:srgbClr val="66CCFF"/>
                    </a:solidFill>
                    <a:ln w="11113">
                      <a:solidFill>
                        <a:srgbClr val="000000"/>
                      </a:solidFill>
                      <a:miter lim="800000"/>
                      <a:headEnd/>
                      <a:tailEnd/>
                    </a:ln>
                  </p:spPr>
                  <p:txBody>
                    <a:bodyPr/>
                    <a:lstStyle/>
                    <a:p>
                      <a:endParaRPr lang="en-US"/>
                    </a:p>
                  </p:txBody>
                </p:sp>
                <p:sp>
                  <p:nvSpPr>
                    <p:cNvPr id="27901" name="Rectangle 439"/>
                    <p:cNvSpPr>
                      <a:spLocks noChangeArrowheads="1"/>
                    </p:cNvSpPr>
                    <p:nvPr/>
                  </p:nvSpPr>
                  <p:spPr bwMode="auto">
                    <a:xfrm>
                      <a:off x="2826" y="2359"/>
                      <a:ext cx="1556" cy="105"/>
                    </a:xfrm>
                    <a:prstGeom prst="rect">
                      <a:avLst/>
                    </a:prstGeom>
                    <a:solidFill>
                      <a:srgbClr val="66CCFF"/>
                    </a:solidFill>
                    <a:ln w="11113">
                      <a:solidFill>
                        <a:srgbClr val="000000"/>
                      </a:solidFill>
                      <a:miter lim="800000"/>
                      <a:headEnd/>
                      <a:tailEnd/>
                    </a:ln>
                  </p:spPr>
                  <p:txBody>
                    <a:bodyPr/>
                    <a:lstStyle/>
                    <a:p>
                      <a:endParaRPr lang="en-US"/>
                    </a:p>
                  </p:txBody>
                </p:sp>
                <p:sp>
                  <p:nvSpPr>
                    <p:cNvPr id="27902" name="Rectangle 440"/>
                    <p:cNvSpPr>
                      <a:spLocks noChangeArrowheads="1"/>
                    </p:cNvSpPr>
                    <p:nvPr/>
                  </p:nvSpPr>
                  <p:spPr bwMode="auto">
                    <a:xfrm>
                      <a:off x="2826" y="2163"/>
                      <a:ext cx="1556" cy="104"/>
                    </a:xfrm>
                    <a:prstGeom prst="rect">
                      <a:avLst/>
                    </a:prstGeom>
                    <a:solidFill>
                      <a:srgbClr val="66CCFF"/>
                    </a:solidFill>
                    <a:ln w="11113">
                      <a:solidFill>
                        <a:srgbClr val="000000"/>
                      </a:solidFill>
                      <a:miter lim="800000"/>
                      <a:headEnd/>
                      <a:tailEnd/>
                    </a:ln>
                  </p:spPr>
                  <p:txBody>
                    <a:bodyPr/>
                    <a:lstStyle/>
                    <a:p>
                      <a:endParaRPr lang="en-US"/>
                    </a:p>
                  </p:txBody>
                </p:sp>
              </p:grpSp>
            </p:grpSp>
            <p:grpSp>
              <p:nvGrpSpPr>
                <p:cNvPr id="27874" name="Group 464"/>
                <p:cNvGrpSpPr>
                  <a:grpSpLocks/>
                </p:cNvGrpSpPr>
                <p:nvPr/>
              </p:nvGrpSpPr>
              <p:grpSpPr bwMode="auto">
                <a:xfrm>
                  <a:off x="2771" y="1977"/>
                  <a:ext cx="1562" cy="555"/>
                  <a:chOff x="2771" y="1977"/>
                  <a:chExt cx="1562" cy="555"/>
                </a:xfrm>
              </p:grpSpPr>
              <p:sp>
                <p:nvSpPr>
                  <p:cNvPr id="27875" name="Rectangle 443"/>
                  <p:cNvSpPr>
                    <a:spLocks noChangeArrowheads="1"/>
                  </p:cNvSpPr>
                  <p:nvPr/>
                </p:nvSpPr>
                <p:spPr bwMode="auto">
                  <a:xfrm>
                    <a:off x="3617" y="1977"/>
                    <a:ext cx="716" cy="239"/>
                  </a:xfrm>
                  <a:prstGeom prst="rect">
                    <a:avLst/>
                  </a:prstGeom>
                  <a:solidFill>
                    <a:srgbClr val="66FFFF"/>
                  </a:solidFill>
                  <a:ln w="11113">
                    <a:solidFill>
                      <a:srgbClr val="000000"/>
                    </a:solidFill>
                    <a:miter lim="800000"/>
                    <a:headEnd/>
                    <a:tailEnd/>
                  </a:ln>
                </p:spPr>
                <p:txBody>
                  <a:bodyPr/>
                  <a:lstStyle/>
                  <a:p>
                    <a:endParaRPr lang="en-US"/>
                  </a:p>
                </p:txBody>
              </p:sp>
              <p:sp>
                <p:nvSpPr>
                  <p:cNvPr id="27876" name="Rectangle 444"/>
                  <p:cNvSpPr>
                    <a:spLocks noChangeArrowheads="1"/>
                  </p:cNvSpPr>
                  <p:nvPr/>
                </p:nvSpPr>
                <p:spPr bwMode="auto">
                  <a:xfrm>
                    <a:off x="3928" y="1977"/>
                    <a:ext cx="97" cy="67"/>
                  </a:xfrm>
                  <a:prstGeom prst="rect">
                    <a:avLst/>
                  </a:prstGeom>
                  <a:noFill/>
                  <a:ln w="9525">
                    <a:noFill/>
                    <a:miter lim="800000"/>
                    <a:headEnd/>
                    <a:tailEnd/>
                  </a:ln>
                </p:spPr>
                <p:txBody>
                  <a:bodyPr/>
                  <a:lstStyle/>
                  <a:p>
                    <a:endParaRPr lang="en-US"/>
                  </a:p>
                </p:txBody>
              </p:sp>
              <p:sp>
                <p:nvSpPr>
                  <p:cNvPr id="27877" name="Rectangle 445"/>
                  <p:cNvSpPr>
                    <a:spLocks noChangeArrowheads="1"/>
                  </p:cNvSpPr>
                  <p:nvPr/>
                </p:nvSpPr>
                <p:spPr bwMode="auto">
                  <a:xfrm>
                    <a:off x="3928" y="1980"/>
                    <a:ext cx="74"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CF</a:t>
                    </a:r>
                    <a:endParaRPr lang="en-US"/>
                  </a:p>
                </p:txBody>
              </p:sp>
              <p:sp>
                <p:nvSpPr>
                  <p:cNvPr id="27878" name="Rectangle 446"/>
                  <p:cNvSpPr>
                    <a:spLocks noChangeArrowheads="1"/>
                  </p:cNvSpPr>
                  <p:nvPr/>
                </p:nvSpPr>
                <p:spPr bwMode="auto">
                  <a:xfrm>
                    <a:off x="3819" y="2049"/>
                    <a:ext cx="334" cy="67"/>
                  </a:xfrm>
                  <a:prstGeom prst="rect">
                    <a:avLst/>
                  </a:prstGeom>
                  <a:noFill/>
                  <a:ln w="9525">
                    <a:noFill/>
                    <a:miter lim="800000"/>
                    <a:headEnd/>
                    <a:tailEnd/>
                  </a:ln>
                </p:spPr>
                <p:txBody>
                  <a:bodyPr/>
                  <a:lstStyle/>
                  <a:p>
                    <a:endParaRPr lang="en-US"/>
                  </a:p>
                </p:txBody>
              </p:sp>
              <p:sp>
                <p:nvSpPr>
                  <p:cNvPr id="27879" name="Rectangle 447"/>
                  <p:cNvSpPr>
                    <a:spLocks noChangeArrowheads="1"/>
                  </p:cNvSpPr>
                  <p:nvPr/>
                </p:nvSpPr>
                <p:spPr bwMode="auto">
                  <a:xfrm>
                    <a:off x="3819" y="2053"/>
                    <a:ext cx="286"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Services &amp;</a:t>
                    </a:r>
                    <a:endParaRPr lang="en-US"/>
                  </a:p>
                </p:txBody>
              </p:sp>
              <p:sp>
                <p:nvSpPr>
                  <p:cNvPr id="27880" name="Rectangle 448"/>
                  <p:cNvSpPr>
                    <a:spLocks noChangeArrowheads="1"/>
                  </p:cNvSpPr>
                  <p:nvPr/>
                </p:nvSpPr>
                <p:spPr bwMode="auto">
                  <a:xfrm>
                    <a:off x="3788" y="2121"/>
                    <a:ext cx="391" cy="68"/>
                  </a:xfrm>
                  <a:prstGeom prst="rect">
                    <a:avLst/>
                  </a:prstGeom>
                  <a:noFill/>
                  <a:ln w="9525">
                    <a:noFill/>
                    <a:miter lim="800000"/>
                    <a:headEnd/>
                    <a:tailEnd/>
                  </a:ln>
                </p:spPr>
                <p:txBody>
                  <a:bodyPr/>
                  <a:lstStyle/>
                  <a:p>
                    <a:endParaRPr lang="en-US"/>
                  </a:p>
                </p:txBody>
              </p:sp>
              <p:sp>
                <p:nvSpPr>
                  <p:cNvPr id="27881" name="Rectangle 449"/>
                  <p:cNvSpPr>
                    <a:spLocks noChangeArrowheads="1"/>
                  </p:cNvSpPr>
                  <p:nvPr/>
                </p:nvSpPr>
                <p:spPr bwMode="auto">
                  <a:xfrm>
                    <a:off x="3788" y="2125"/>
                    <a:ext cx="336"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Applications</a:t>
                    </a:r>
                    <a:endParaRPr lang="en-US"/>
                  </a:p>
                </p:txBody>
              </p:sp>
              <p:sp>
                <p:nvSpPr>
                  <p:cNvPr id="27882" name="Rectangle 450"/>
                  <p:cNvSpPr>
                    <a:spLocks noChangeArrowheads="1"/>
                  </p:cNvSpPr>
                  <p:nvPr/>
                </p:nvSpPr>
                <p:spPr bwMode="auto">
                  <a:xfrm>
                    <a:off x="2771" y="1977"/>
                    <a:ext cx="848" cy="237"/>
                  </a:xfrm>
                  <a:prstGeom prst="rect">
                    <a:avLst/>
                  </a:prstGeom>
                  <a:solidFill>
                    <a:srgbClr val="66CCFF"/>
                  </a:solidFill>
                  <a:ln w="11113">
                    <a:solidFill>
                      <a:srgbClr val="000000"/>
                    </a:solidFill>
                    <a:miter lim="800000"/>
                    <a:headEnd/>
                    <a:tailEnd/>
                  </a:ln>
                </p:spPr>
                <p:txBody>
                  <a:bodyPr/>
                  <a:lstStyle/>
                  <a:p>
                    <a:endParaRPr lang="en-US"/>
                  </a:p>
                </p:txBody>
              </p:sp>
              <p:sp>
                <p:nvSpPr>
                  <p:cNvPr id="27883" name="Rectangle 451"/>
                  <p:cNvSpPr>
                    <a:spLocks noChangeArrowheads="1"/>
                  </p:cNvSpPr>
                  <p:nvPr/>
                </p:nvSpPr>
                <p:spPr bwMode="auto">
                  <a:xfrm>
                    <a:off x="2945" y="1988"/>
                    <a:ext cx="515" cy="67"/>
                  </a:xfrm>
                  <a:prstGeom prst="rect">
                    <a:avLst/>
                  </a:prstGeom>
                  <a:noFill/>
                  <a:ln w="9525">
                    <a:noFill/>
                    <a:miter lim="800000"/>
                    <a:headEnd/>
                    <a:tailEnd/>
                  </a:ln>
                </p:spPr>
                <p:txBody>
                  <a:bodyPr/>
                  <a:lstStyle/>
                  <a:p>
                    <a:endParaRPr lang="en-US"/>
                  </a:p>
                </p:txBody>
              </p:sp>
              <p:sp>
                <p:nvSpPr>
                  <p:cNvPr id="27884" name="Rectangle 452"/>
                  <p:cNvSpPr>
                    <a:spLocks noChangeArrowheads="1"/>
                  </p:cNvSpPr>
                  <p:nvPr/>
                </p:nvSpPr>
                <p:spPr bwMode="auto">
                  <a:xfrm>
                    <a:off x="2945" y="1992"/>
                    <a:ext cx="400"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CORBA ORB &amp;</a:t>
                    </a:r>
                    <a:endParaRPr lang="en-US"/>
                  </a:p>
                </p:txBody>
              </p:sp>
              <p:sp>
                <p:nvSpPr>
                  <p:cNvPr id="27885" name="Rectangle 453"/>
                  <p:cNvSpPr>
                    <a:spLocks noChangeArrowheads="1"/>
                  </p:cNvSpPr>
                  <p:nvPr/>
                </p:nvSpPr>
                <p:spPr bwMode="auto">
                  <a:xfrm>
                    <a:off x="3086" y="2050"/>
                    <a:ext cx="255" cy="68"/>
                  </a:xfrm>
                  <a:prstGeom prst="rect">
                    <a:avLst/>
                  </a:prstGeom>
                  <a:noFill/>
                  <a:ln w="9525">
                    <a:noFill/>
                    <a:miter lim="800000"/>
                    <a:headEnd/>
                    <a:tailEnd/>
                  </a:ln>
                </p:spPr>
                <p:txBody>
                  <a:bodyPr/>
                  <a:lstStyle/>
                  <a:p>
                    <a:endParaRPr lang="en-US"/>
                  </a:p>
                </p:txBody>
              </p:sp>
              <p:sp>
                <p:nvSpPr>
                  <p:cNvPr id="27886" name="Rectangle 454"/>
                  <p:cNvSpPr>
                    <a:spLocks noChangeArrowheads="1"/>
                  </p:cNvSpPr>
                  <p:nvPr/>
                </p:nvSpPr>
                <p:spPr bwMode="auto">
                  <a:xfrm>
                    <a:off x="3086" y="2054"/>
                    <a:ext cx="230"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Services</a:t>
                    </a:r>
                    <a:endParaRPr lang="en-US"/>
                  </a:p>
                </p:txBody>
              </p:sp>
              <p:sp>
                <p:nvSpPr>
                  <p:cNvPr id="27887" name="Rectangle 455"/>
                  <p:cNvSpPr>
                    <a:spLocks noChangeArrowheads="1"/>
                  </p:cNvSpPr>
                  <p:nvPr/>
                </p:nvSpPr>
                <p:spPr bwMode="auto">
                  <a:xfrm>
                    <a:off x="2994" y="2123"/>
                    <a:ext cx="424" cy="67"/>
                  </a:xfrm>
                  <a:prstGeom prst="rect">
                    <a:avLst/>
                  </a:prstGeom>
                  <a:noFill/>
                  <a:ln w="9525">
                    <a:noFill/>
                    <a:miter lim="800000"/>
                    <a:headEnd/>
                    <a:tailEnd/>
                  </a:ln>
                </p:spPr>
                <p:txBody>
                  <a:bodyPr/>
                  <a:lstStyle/>
                  <a:p>
                    <a:endParaRPr lang="en-US"/>
                  </a:p>
                </p:txBody>
              </p:sp>
              <p:sp>
                <p:nvSpPr>
                  <p:cNvPr id="27888" name="Rectangle 456"/>
                  <p:cNvSpPr>
                    <a:spLocks noChangeArrowheads="1"/>
                  </p:cNvSpPr>
                  <p:nvPr/>
                </p:nvSpPr>
                <p:spPr bwMode="auto">
                  <a:xfrm>
                    <a:off x="2994" y="2126"/>
                    <a:ext cx="344"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(Middleware)</a:t>
                    </a:r>
                    <a:endParaRPr lang="en-US"/>
                  </a:p>
                </p:txBody>
              </p:sp>
              <p:sp>
                <p:nvSpPr>
                  <p:cNvPr id="27889" name="Rectangle 457"/>
                  <p:cNvSpPr>
                    <a:spLocks noChangeArrowheads="1"/>
                  </p:cNvSpPr>
                  <p:nvPr/>
                </p:nvSpPr>
                <p:spPr bwMode="auto">
                  <a:xfrm>
                    <a:off x="2771" y="2320"/>
                    <a:ext cx="1562" cy="105"/>
                  </a:xfrm>
                  <a:prstGeom prst="rect">
                    <a:avLst/>
                  </a:prstGeom>
                  <a:solidFill>
                    <a:srgbClr val="66CCFF"/>
                  </a:solidFill>
                  <a:ln w="11113">
                    <a:solidFill>
                      <a:srgbClr val="000000"/>
                    </a:solidFill>
                    <a:miter lim="800000"/>
                    <a:headEnd/>
                    <a:tailEnd/>
                  </a:ln>
                </p:spPr>
                <p:txBody>
                  <a:bodyPr/>
                  <a:lstStyle/>
                  <a:p>
                    <a:endParaRPr lang="en-US"/>
                  </a:p>
                </p:txBody>
              </p:sp>
              <p:sp>
                <p:nvSpPr>
                  <p:cNvPr id="27890" name="Rectangle 458"/>
                  <p:cNvSpPr>
                    <a:spLocks noChangeArrowheads="1"/>
                  </p:cNvSpPr>
                  <p:nvPr/>
                </p:nvSpPr>
                <p:spPr bwMode="auto">
                  <a:xfrm>
                    <a:off x="2868" y="2334"/>
                    <a:ext cx="1340" cy="68"/>
                  </a:xfrm>
                  <a:prstGeom prst="rect">
                    <a:avLst/>
                  </a:prstGeom>
                  <a:noFill/>
                  <a:ln w="9525">
                    <a:noFill/>
                    <a:miter lim="800000"/>
                    <a:headEnd/>
                    <a:tailEnd/>
                  </a:ln>
                </p:spPr>
                <p:txBody>
                  <a:bodyPr/>
                  <a:lstStyle/>
                  <a:p>
                    <a:endParaRPr lang="en-US"/>
                  </a:p>
                </p:txBody>
              </p:sp>
              <p:sp>
                <p:nvSpPr>
                  <p:cNvPr id="27891" name="Rectangle 459"/>
                  <p:cNvSpPr>
                    <a:spLocks noChangeArrowheads="1"/>
                  </p:cNvSpPr>
                  <p:nvPr/>
                </p:nvSpPr>
                <p:spPr bwMode="auto">
                  <a:xfrm>
                    <a:off x="2868" y="2338"/>
                    <a:ext cx="1138"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Network Stacks &amp; Serial Interface Services</a:t>
                    </a:r>
                    <a:endParaRPr lang="en-US"/>
                  </a:p>
                </p:txBody>
              </p:sp>
              <p:sp>
                <p:nvSpPr>
                  <p:cNvPr id="27892" name="Rectangle 460"/>
                  <p:cNvSpPr>
                    <a:spLocks noChangeArrowheads="1"/>
                  </p:cNvSpPr>
                  <p:nvPr/>
                </p:nvSpPr>
                <p:spPr bwMode="auto">
                  <a:xfrm>
                    <a:off x="2771" y="2427"/>
                    <a:ext cx="1562" cy="105"/>
                  </a:xfrm>
                  <a:prstGeom prst="rect">
                    <a:avLst/>
                  </a:prstGeom>
                  <a:solidFill>
                    <a:srgbClr val="66CCFF"/>
                  </a:solidFill>
                  <a:ln w="11113">
                    <a:solidFill>
                      <a:srgbClr val="000000"/>
                    </a:solidFill>
                    <a:miter lim="800000"/>
                    <a:headEnd/>
                    <a:tailEnd/>
                  </a:ln>
                </p:spPr>
                <p:txBody>
                  <a:bodyPr/>
                  <a:lstStyle/>
                  <a:p>
                    <a:endParaRPr lang="en-US"/>
                  </a:p>
                </p:txBody>
              </p:sp>
              <p:sp>
                <p:nvSpPr>
                  <p:cNvPr id="27893" name="Rectangle 461"/>
                  <p:cNvSpPr>
                    <a:spLocks noChangeArrowheads="1"/>
                  </p:cNvSpPr>
                  <p:nvPr/>
                </p:nvSpPr>
                <p:spPr bwMode="auto">
                  <a:xfrm>
                    <a:off x="2970" y="2439"/>
                    <a:ext cx="1128" cy="67"/>
                  </a:xfrm>
                  <a:prstGeom prst="rect">
                    <a:avLst/>
                  </a:prstGeom>
                  <a:noFill/>
                  <a:ln w="9525">
                    <a:noFill/>
                    <a:miter lim="800000"/>
                    <a:headEnd/>
                    <a:tailEnd/>
                  </a:ln>
                </p:spPr>
                <p:txBody>
                  <a:bodyPr/>
                  <a:lstStyle/>
                  <a:p>
                    <a:endParaRPr lang="en-US"/>
                  </a:p>
                </p:txBody>
              </p:sp>
              <p:sp>
                <p:nvSpPr>
                  <p:cNvPr id="27894" name="Rectangle 462"/>
                  <p:cNvSpPr>
                    <a:spLocks noChangeArrowheads="1"/>
                  </p:cNvSpPr>
                  <p:nvPr/>
                </p:nvSpPr>
                <p:spPr bwMode="auto">
                  <a:xfrm>
                    <a:off x="2970" y="2442"/>
                    <a:ext cx="957"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Board Support Package (Bus Layer)</a:t>
                    </a:r>
                    <a:endParaRPr lang="en-US"/>
                  </a:p>
                </p:txBody>
              </p:sp>
              <p:sp>
                <p:nvSpPr>
                  <p:cNvPr id="27895" name="Rectangle 463"/>
                  <p:cNvSpPr>
                    <a:spLocks noChangeArrowheads="1"/>
                  </p:cNvSpPr>
                  <p:nvPr/>
                </p:nvSpPr>
                <p:spPr bwMode="auto">
                  <a:xfrm>
                    <a:off x="2771" y="2213"/>
                    <a:ext cx="1562" cy="104"/>
                  </a:xfrm>
                  <a:prstGeom prst="rect">
                    <a:avLst/>
                  </a:prstGeom>
                  <a:solidFill>
                    <a:srgbClr val="66CCFF"/>
                  </a:solidFill>
                  <a:ln w="11113">
                    <a:solidFill>
                      <a:srgbClr val="000000"/>
                    </a:solidFill>
                    <a:miter lim="800000"/>
                    <a:headEnd/>
                    <a:tailEnd/>
                  </a:ln>
                </p:spPr>
                <p:txBody>
                  <a:bodyPr/>
                  <a:lstStyle/>
                  <a:p>
                    <a:endParaRPr lang="en-US"/>
                  </a:p>
                </p:txBody>
              </p:sp>
            </p:grpSp>
          </p:grpSp>
          <p:sp>
            <p:nvSpPr>
              <p:cNvPr id="27678" name="Rectangle 466"/>
              <p:cNvSpPr>
                <a:spLocks noChangeArrowheads="1"/>
              </p:cNvSpPr>
              <p:nvPr/>
            </p:nvSpPr>
            <p:spPr bwMode="auto">
              <a:xfrm>
                <a:off x="1585" y="2467"/>
                <a:ext cx="24" cy="211"/>
              </a:xfrm>
              <a:prstGeom prst="rect">
                <a:avLst/>
              </a:prstGeom>
              <a:solidFill>
                <a:srgbClr val="000000"/>
              </a:solidFill>
              <a:ln w="9525">
                <a:noFill/>
                <a:miter lim="800000"/>
                <a:headEnd/>
                <a:tailEnd/>
              </a:ln>
            </p:spPr>
            <p:txBody>
              <a:bodyPr/>
              <a:lstStyle/>
              <a:p>
                <a:endParaRPr lang="en-US"/>
              </a:p>
            </p:txBody>
          </p:sp>
          <p:sp>
            <p:nvSpPr>
              <p:cNvPr id="27679" name="Rectangle 467"/>
              <p:cNvSpPr>
                <a:spLocks noChangeArrowheads="1"/>
              </p:cNvSpPr>
              <p:nvPr/>
            </p:nvSpPr>
            <p:spPr bwMode="auto">
              <a:xfrm>
                <a:off x="568" y="2663"/>
                <a:ext cx="1330" cy="27"/>
              </a:xfrm>
              <a:prstGeom prst="rect">
                <a:avLst/>
              </a:prstGeom>
              <a:solidFill>
                <a:srgbClr val="000000"/>
              </a:solidFill>
              <a:ln w="9525">
                <a:noFill/>
                <a:miter lim="800000"/>
                <a:headEnd/>
                <a:tailEnd/>
              </a:ln>
            </p:spPr>
            <p:txBody>
              <a:bodyPr/>
              <a:lstStyle/>
              <a:p>
                <a:endParaRPr lang="en-US"/>
              </a:p>
            </p:txBody>
          </p:sp>
          <p:sp>
            <p:nvSpPr>
              <p:cNvPr id="27680" name="Rectangle 468"/>
              <p:cNvSpPr>
                <a:spLocks noChangeArrowheads="1"/>
              </p:cNvSpPr>
              <p:nvPr/>
            </p:nvSpPr>
            <p:spPr bwMode="auto">
              <a:xfrm>
                <a:off x="859" y="2584"/>
                <a:ext cx="736" cy="100"/>
              </a:xfrm>
              <a:prstGeom prst="rect">
                <a:avLst/>
              </a:prstGeom>
              <a:noFill/>
              <a:ln w="9525">
                <a:noFill/>
                <a:miter lim="800000"/>
                <a:headEnd/>
                <a:tailEnd/>
              </a:ln>
            </p:spPr>
            <p:txBody>
              <a:bodyPr/>
              <a:lstStyle/>
              <a:p>
                <a:endParaRPr lang="en-US"/>
              </a:p>
            </p:txBody>
          </p:sp>
          <p:sp>
            <p:nvSpPr>
              <p:cNvPr id="27681" name="Rectangle 469"/>
              <p:cNvSpPr>
                <a:spLocks noChangeArrowheads="1"/>
              </p:cNvSpPr>
              <p:nvPr/>
            </p:nvSpPr>
            <p:spPr bwMode="auto">
              <a:xfrm>
                <a:off x="545" y="2589"/>
                <a:ext cx="1028" cy="74"/>
              </a:xfrm>
              <a:prstGeom prst="rect">
                <a:avLst/>
              </a:prstGeom>
              <a:noFill/>
              <a:ln w="9525">
                <a:noFill/>
                <a:miter lim="800000"/>
                <a:headEnd/>
                <a:tailEnd/>
              </a:ln>
            </p:spPr>
            <p:txBody>
              <a:bodyPr/>
              <a:lstStyle/>
              <a:p>
                <a:endParaRPr lang="en-US"/>
              </a:p>
            </p:txBody>
          </p:sp>
          <p:sp>
            <p:nvSpPr>
              <p:cNvPr id="27682" name="Rectangle 470"/>
              <p:cNvSpPr>
                <a:spLocks noChangeArrowheads="1"/>
              </p:cNvSpPr>
              <p:nvPr/>
            </p:nvSpPr>
            <p:spPr bwMode="auto">
              <a:xfrm>
                <a:off x="735" y="2592"/>
                <a:ext cx="541"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Black Hardware Bus</a:t>
                </a:r>
                <a:endParaRPr lang="en-US"/>
              </a:p>
            </p:txBody>
          </p:sp>
          <p:grpSp>
            <p:nvGrpSpPr>
              <p:cNvPr id="27683" name="Group 508"/>
              <p:cNvGrpSpPr>
                <a:grpSpLocks/>
              </p:cNvGrpSpPr>
              <p:nvPr/>
            </p:nvGrpSpPr>
            <p:grpSpPr bwMode="auto">
              <a:xfrm>
                <a:off x="563" y="1902"/>
                <a:ext cx="1655" cy="630"/>
                <a:chOff x="563" y="1902"/>
                <a:chExt cx="1655" cy="630"/>
              </a:xfrm>
            </p:grpSpPr>
            <p:grpSp>
              <p:nvGrpSpPr>
                <p:cNvPr id="27836" name="Group 476"/>
                <p:cNvGrpSpPr>
                  <a:grpSpLocks/>
                </p:cNvGrpSpPr>
                <p:nvPr/>
              </p:nvGrpSpPr>
              <p:grpSpPr bwMode="auto">
                <a:xfrm>
                  <a:off x="658" y="1902"/>
                  <a:ext cx="1560" cy="527"/>
                  <a:chOff x="658" y="1902"/>
                  <a:chExt cx="1560" cy="527"/>
                </a:xfrm>
              </p:grpSpPr>
              <p:sp>
                <p:nvSpPr>
                  <p:cNvPr id="27868" name="Rectangle 471"/>
                  <p:cNvSpPr>
                    <a:spLocks noChangeArrowheads="1"/>
                  </p:cNvSpPr>
                  <p:nvPr/>
                </p:nvSpPr>
                <p:spPr bwMode="auto">
                  <a:xfrm>
                    <a:off x="1504" y="1902"/>
                    <a:ext cx="712" cy="240"/>
                  </a:xfrm>
                  <a:prstGeom prst="rect">
                    <a:avLst/>
                  </a:prstGeom>
                  <a:solidFill>
                    <a:srgbClr val="66FFFF"/>
                  </a:solidFill>
                  <a:ln w="11113">
                    <a:solidFill>
                      <a:srgbClr val="000000"/>
                    </a:solidFill>
                    <a:miter lim="800000"/>
                    <a:headEnd/>
                    <a:tailEnd/>
                  </a:ln>
                </p:spPr>
                <p:txBody>
                  <a:bodyPr/>
                  <a:lstStyle/>
                  <a:p>
                    <a:endParaRPr lang="en-US"/>
                  </a:p>
                </p:txBody>
              </p:sp>
              <p:sp>
                <p:nvSpPr>
                  <p:cNvPr id="27869" name="Rectangle 472"/>
                  <p:cNvSpPr>
                    <a:spLocks noChangeArrowheads="1"/>
                  </p:cNvSpPr>
                  <p:nvPr/>
                </p:nvSpPr>
                <p:spPr bwMode="auto">
                  <a:xfrm>
                    <a:off x="658" y="1903"/>
                    <a:ext cx="849" cy="237"/>
                  </a:xfrm>
                  <a:prstGeom prst="rect">
                    <a:avLst/>
                  </a:prstGeom>
                  <a:solidFill>
                    <a:srgbClr val="66CCFF"/>
                  </a:solidFill>
                  <a:ln w="11113">
                    <a:solidFill>
                      <a:srgbClr val="000000"/>
                    </a:solidFill>
                    <a:miter lim="800000"/>
                    <a:headEnd/>
                    <a:tailEnd/>
                  </a:ln>
                </p:spPr>
                <p:txBody>
                  <a:bodyPr/>
                  <a:lstStyle/>
                  <a:p>
                    <a:endParaRPr lang="en-US"/>
                  </a:p>
                </p:txBody>
              </p:sp>
              <p:sp>
                <p:nvSpPr>
                  <p:cNvPr id="27870" name="Rectangle 473"/>
                  <p:cNvSpPr>
                    <a:spLocks noChangeArrowheads="1"/>
                  </p:cNvSpPr>
                  <p:nvPr/>
                </p:nvSpPr>
                <p:spPr bwMode="auto">
                  <a:xfrm>
                    <a:off x="661" y="2227"/>
                    <a:ext cx="1557" cy="104"/>
                  </a:xfrm>
                  <a:prstGeom prst="rect">
                    <a:avLst/>
                  </a:prstGeom>
                  <a:solidFill>
                    <a:srgbClr val="66CCFF"/>
                  </a:solidFill>
                  <a:ln w="11113">
                    <a:solidFill>
                      <a:srgbClr val="000000"/>
                    </a:solidFill>
                    <a:miter lim="800000"/>
                    <a:headEnd/>
                    <a:tailEnd/>
                  </a:ln>
                </p:spPr>
                <p:txBody>
                  <a:bodyPr/>
                  <a:lstStyle/>
                  <a:p>
                    <a:endParaRPr lang="en-US"/>
                  </a:p>
                </p:txBody>
              </p:sp>
              <p:sp>
                <p:nvSpPr>
                  <p:cNvPr id="27871" name="Rectangle 474"/>
                  <p:cNvSpPr>
                    <a:spLocks noChangeArrowheads="1"/>
                  </p:cNvSpPr>
                  <p:nvPr/>
                </p:nvSpPr>
                <p:spPr bwMode="auto">
                  <a:xfrm>
                    <a:off x="661" y="2325"/>
                    <a:ext cx="1557" cy="104"/>
                  </a:xfrm>
                  <a:prstGeom prst="rect">
                    <a:avLst/>
                  </a:prstGeom>
                  <a:solidFill>
                    <a:srgbClr val="66CCFF"/>
                  </a:solidFill>
                  <a:ln w="11113">
                    <a:solidFill>
                      <a:srgbClr val="000000"/>
                    </a:solidFill>
                    <a:miter lim="800000"/>
                    <a:headEnd/>
                    <a:tailEnd/>
                  </a:ln>
                </p:spPr>
                <p:txBody>
                  <a:bodyPr/>
                  <a:lstStyle/>
                  <a:p>
                    <a:endParaRPr lang="en-US"/>
                  </a:p>
                </p:txBody>
              </p:sp>
              <p:sp>
                <p:nvSpPr>
                  <p:cNvPr id="27872" name="Rectangle 475"/>
                  <p:cNvSpPr>
                    <a:spLocks noChangeArrowheads="1"/>
                  </p:cNvSpPr>
                  <p:nvPr/>
                </p:nvSpPr>
                <p:spPr bwMode="auto">
                  <a:xfrm>
                    <a:off x="661" y="2128"/>
                    <a:ext cx="1557" cy="105"/>
                  </a:xfrm>
                  <a:prstGeom prst="rect">
                    <a:avLst/>
                  </a:prstGeom>
                  <a:solidFill>
                    <a:srgbClr val="66CCFF"/>
                  </a:solidFill>
                  <a:ln w="11113">
                    <a:solidFill>
                      <a:srgbClr val="000000"/>
                    </a:solidFill>
                    <a:miter lim="800000"/>
                    <a:headEnd/>
                    <a:tailEnd/>
                  </a:ln>
                </p:spPr>
                <p:txBody>
                  <a:bodyPr/>
                  <a:lstStyle/>
                  <a:p>
                    <a:endParaRPr lang="en-US"/>
                  </a:p>
                </p:txBody>
              </p:sp>
            </p:grpSp>
            <p:grpSp>
              <p:nvGrpSpPr>
                <p:cNvPr id="27837" name="Group 482"/>
                <p:cNvGrpSpPr>
                  <a:grpSpLocks/>
                </p:cNvGrpSpPr>
                <p:nvPr/>
              </p:nvGrpSpPr>
              <p:grpSpPr bwMode="auto">
                <a:xfrm>
                  <a:off x="617" y="1933"/>
                  <a:ext cx="1563" cy="528"/>
                  <a:chOff x="617" y="1933"/>
                  <a:chExt cx="1563" cy="528"/>
                </a:xfrm>
              </p:grpSpPr>
              <p:sp>
                <p:nvSpPr>
                  <p:cNvPr id="27863" name="Rectangle 477"/>
                  <p:cNvSpPr>
                    <a:spLocks noChangeArrowheads="1"/>
                  </p:cNvSpPr>
                  <p:nvPr/>
                </p:nvSpPr>
                <p:spPr bwMode="auto">
                  <a:xfrm>
                    <a:off x="1468" y="1933"/>
                    <a:ext cx="712" cy="241"/>
                  </a:xfrm>
                  <a:prstGeom prst="rect">
                    <a:avLst/>
                  </a:prstGeom>
                  <a:solidFill>
                    <a:srgbClr val="66FFFF"/>
                  </a:solidFill>
                  <a:ln w="11113">
                    <a:solidFill>
                      <a:srgbClr val="000000"/>
                    </a:solidFill>
                    <a:miter lim="800000"/>
                    <a:headEnd/>
                    <a:tailEnd/>
                  </a:ln>
                </p:spPr>
                <p:txBody>
                  <a:bodyPr/>
                  <a:lstStyle/>
                  <a:p>
                    <a:endParaRPr lang="en-US"/>
                  </a:p>
                </p:txBody>
              </p:sp>
              <p:sp>
                <p:nvSpPr>
                  <p:cNvPr id="27864" name="Rectangle 478"/>
                  <p:cNvSpPr>
                    <a:spLocks noChangeArrowheads="1"/>
                  </p:cNvSpPr>
                  <p:nvPr/>
                </p:nvSpPr>
                <p:spPr bwMode="auto">
                  <a:xfrm>
                    <a:off x="617" y="1934"/>
                    <a:ext cx="848" cy="237"/>
                  </a:xfrm>
                  <a:prstGeom prst="rect">
                    <a:avLst/>
                  </a:prstGeom>
                  <a:solidFill>
                    <a:srgbClr val="66CCFF"/>
                  </a:solidFill>
                  <a:ln w="11113">
                    <a:solidFill>
                      <a:srgbClr val="000000"/>
                    </a:solidFill>
                    <a:miter lim="800000"/>
                    <a:headEnd/>
                    <a:tailEnd/>
                  </a:ln>
                </p:spPr>
                <p:txBody>
                  <a:bodyPr/>
                  <a:lstStyle/>
                  <a:p>
                    <a:endParaRPr lang="en-US"/>
                  </a:p>
                </p:txBody>
              </p:sp>
              <p:sp>
                <p:nvSpPr>
                  <p:cNvPr id="27865" name="Rectangle 479"/>
                  <p:cNvSpPr>
                    <a:spLocks noChangeArrowheads="1"/>
                  </p:cNvSpPr>
                  <p:nvPr/>
                </p:nvSpPr>
                <p:spPr bwMode="auto">
                  <a:xfrm>
                    <a:off x="620" y="2258"/>
                    <a:ext cx="1556" cy="105"/>
                  </a:xfrm>
                  <a:prstGeom prst="rect">
                    <a:avLst/>
                  </a:prstGeom>
                  <a:solidFill>
                    <a:srgbClr val="66CCFF"/>
                  </a:solidFill>
                  <a:ln w="11113">
                    <a:solidFill>
                      <a:srgbClr val="000000"/>
                    </a:solidFill>
                    <a:miter lim="800000"/>
                    <a:headEnd/>
                    <a:tailEnd/>
                  </a:ln>
                </p:spPr>
                <p:txBody>
                  <a:bodyPr/>
                  <a:lstStyle/>
                  <a:p>
                    <a:endParaRPr lang="en-US"/>
                  </a:p>
                </p:txBody>
              </p:sp>
              <p:sp>
                <p:nvSpPr>
                  <p:cNvPr id="27866" name="Rectangle 480"/>
                  <p:cNvSpPr>
                    <a:spLocks noChangeArrowheads="1"/>
                  </p:cNvSpPr>
                  <p:nvPr/>
                </p:nvSpPr>
                <p:spPr bwMode="auto">
                  <a:xfrm>
                    <a:off x="620" y="2356"/>
                    <a:ext cx="1556" cy="105"/>
                  </a:xfrm>
                  <a:prstGeom prst="rect">
                    <a:avLst/>
                  </a:prstGeom>
                  <a:solidFill>
                    <a:srgbClr val="66CCFF"/>
                  </a:solidFill>
                  <a:ln w="11113">
                    <a:solidFill>
                      <a:srgbClr val="000000"/>
                    </a:solidFill>
                    <a:miter lim="800000"/>
                    <a:headEnd/>
                    <a:tailEnd/>
                  </a:ln>
                </p:spPr>
                <p:txBody>
                  <a:bodyPr/>
                  <a:lstStyle/>
                  <a:p>
                    <a:endParaRPr lang="en-US"/>
                  </a:p>
                </p:txBody>
              </p:sp>
              <p:sp>
                <p:nvSpPr>
                  <p:cNvPr id="27867" name="Rectangle 481"/>
                  <p:cNvSpPr>
                    <a:spLocks noChangeArrowheads="1"/>
                  </p:cNvSpPr>
                  <p:nvPr/>
                </p:nvSpPr>
                <p:spPr bwMode="auto">
                  <a:xfrm>
                    <a:off x="620" y="2160"/>
                    <a:ext cx="1556" cy="104"/>
                  </a:xfrm>
                  <a:prstGeom prst="rect">
                    <a:avLst/>
                  </a:prstGeom>
                  <a:solidFill>
                    <a:srgbClr val="66CCFF"/>
                  </a:solidFill>
                  <a:ln w="11113">
                    <a:solidFill>
                      <a:srgbClr val="000000"/>
                    </a:solidFill>
                    <a:miter lim="800000"/>
                    <a:headEnd/>
                    <a:tailEnd/>
                  </a:ln>
                </p:spPr>
                <p:txBody>
                  <a:bodyPr/>
                  <a:lstStyle/>
                  <a:p>
                    <a:endParaRPr lang="en-US"/>
                  </a:p>
                </p:txBody>
              </p:sp>
            </p:grpSp>
            <p:grpSp>
              <p:nvGrpSpPr>
                <p:cNvPr id="27838" name="Group 490"/>
                <p:cNvGrpSpPr>
                  <a:grpSpLocks/>
                </p:cNvGrpSpPr>
                <p:nvPr/>
              </p:nvGrpSpPr>
              <p:grpSpPr bwMode="auto">
                <a:xfrm>
                  <a:off x="1411" y="1973"/>
                  <a:ext cx="718" cy="241"/>
                  <a:chOff x="1411" y="1973"/>
                  <a:chExt cx="718" cy="241"/>
                </a:xfrm>
              </p:grpSpPr>
              <p:sp>
                <p:nvSpPr>
                  <p:cNvPr id="27856" name="Rectangle 483"/>
                  <p:cNvSpPr>
                    <a:spLocks noChangeArrowheads="1"/>
                  </p:cNvSpPr>
                  <p:nvPr/>
                </p:nvSpPr>
                <p:spPr bwMode="auto">
                  <a:xfrm>
                    <a:off x="1411" y="1973"/>
                    <a:ext cx="718" cy="241"/>
                  </a:xfrm>
                  <a:prstGeom prst="rect">
                    <a:avLst/>
                  </a:prstGeom>
                  <a:solidFill>
                    <a:srgbClr val="66FFFF"/>
                  </a:solidFill>
                  <a:ln w="11113">
                    <a:solidFill>
                      <a:srgbClr val="000000"/>
                    </a:solidFill>
                    <a:miter lim="800000"/>
                    <a:headEnd/>
                    <a:tailEnd/>
                  </a:ln>
                </p:spPr>
                <p:txBody>
                  <a:bodyPr/>
                  <a:lstStyle/>
                  <a:p>
                    <a:endParaRPr lang="en-US"/>
                  </a:p>
                </p:txBody>
              </p:sp>
              <p:sp>
                <p:nvSpPr>
                  <p:cNvPr id="27857" name="Rectangle 484"/>
                  <p:cNvSpPr>
                    <a:spLocks noChangeArrowheads="1"/>
                  </p:cNvSpPr>
                  <p:nvPr/>
                </p:nvSpPr>
                <p:spPr bwMode="auto">
                  <a:xfrm>
                    <a:off x="1712" y="1977"/>
                    <a:ext cx="99" cy="68"/>
                  </a:xfrm>
                  <a:prstGeom prst="rect">
                    <a:avLst/>
                  </a:prstGeom>
                  <a:noFill/>
                  <a:ln w="9525">
                    <a:noFill/>
                    <a:miter lim="800000"/>
                    <a:headEnd/>
                    <a:tailEnd/>
                  </a:ln>
                </p:spPr>
                <p:txBody>
                  <a:bodyPr/>
                  <a:lstStyle/>
                  <a:p>
                    <a:endParaRPr lang="en-US"/>
                  </a:p>
                </p:txBody>
              </p:sp>
              <p:sp>
                <p:nvSpPr>
                  <p:cNvPr id="27858" name="Rectangle 485"/>
                  <p:cNvSpPr>
                    <a:spLocks noChangeArrowheads="1"/>
                  </p:cNvSpPr>
                  <p:nvPr/>
                </p:nvSpPr>
                <p:spPr bwMode="auto">
                  <a:xfrm>
                    <a:off x="1712" y="1980"/>
                    <a:ext cx="74"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CF</a:t>
                    </a:r>
                    <a:endParaRPr lang="en-US"/>
                  </a:p>
                </p:txBody>
              </p:sp>
              <p:sp>
                <p:nvSpPr>
                  <p:cNvPr id="27859" name="Rectangle 486"/>
                  <p:cNvSpPr>
                    <a:spLocks noChangeArrowheads="1"/>
                  </p:cNvSpPr>
                  <p:nvPr/>
                </p:nvSpPr>
                <p:spPr bwMode="auto">
                  <a:xfrm>
                    <a:off x="1601" y="2045"/>
                    <a:ext cx="340" cy="69"/>
                  </a:xfrm>
                  <a:prstGeom prst="rect">
                    <a:avLst/>
                  </a:prstGeom>
                  <a:noFill/>
                  <a:ln w="9525">
                    <a:noFill/>
                    <a:miter lim="800000"/>
                    <a:headEnd/>
                    <a:tailEnd/>
                  </a:ln>
                </p:spPr>
                <p:txBody>
                  <a:bodyPr/>
                  <a:lstStyle/>
                  <a:p>
                    <a:endParaRPr lang="en-US"/>
                  </a:p>
                </p:txBody>
              </p:sp>
              <p:sp>
                <p:nvSpPr>
                  <p:cNvPr id="27860" name="Rectangle 487"/>
                  <p:cNvSpPr>
                    <a:spLocks noChangeArrowheads="1"/>
                  </p:cNvSpPr>
                  <p:nvPr/>
                </p:nvSpPr>
                <p:spPr bwMode="auto">
                  <a:xfrm>
                    <a:off x="1601" y="2049"/>
                    <a:ext cx="286"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Services &amp;</a:t>
                    </a:r>
                    <a:endParaRPr lang="en-US"/>
                  </a:p>
                </p:txBody>
              </p:sp>
              <p:sp>
                <p:nvSpPr>
                  <p:cNvPr id="27861" name="Rectangle 488"/>
                  <p:cNvSpPr>
                    <a:spLocks noChangeArrowheads="1"/>
                  </p:cNvSpPr>
                  <p:nvPr/>
                </p:nvSpPr>
                <p:spPr bwMode="auto">
                  <a:xfrm>
                    <a:off x="1569" y="2124"/>
                    <a:ext cx="399" cy="68"/>
                  </a:xfrm>
                  <a:prstGeom prst="rect">
                    <a:avLst/>
                  </a:prstGeom>
                  <a:noFill/>
                  <a:ln w="9525">
                    <a:noFill/>
                    <a:miter lim="800000"/>
                    <a:headEnd/>
                    <a:tailEnd/>
                  </a:ln>
                </p:spPr>
                <p:txBody>
                  <a:bodyPr/>
                  <a:lstStyle/>
                  <a:p>
                    <a:endParaRPr lang="en-US"/>
                  </a:p>
                </p:txBody>
              </p:sp>
              <p:sp>
                <p:nvSpPr>
                  <p:cNvPr id="27862" name="Rectangle 489"/>
                  <p:cNvSpPr>
                    <a:spLocks noChangeArrowheads="1"/>
                  </p:cNvSpPr>
                  <p:nvPr/>
                </p:nvSpPr>
                <p:spPr bwMode="auto">
                  <a:xfrm>
                    <a:off x="1569" y="2127"/>
                    <a:ext cx="336"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Applications</a:t>
                    </a:r>
                    <a:endParaRPr lang="en-US"/>
                  </a:p>
                </p:txBody>
              </p:sp>
            </p:grpSp>
            <p:grpSp>
              <p:nvGrpSpPr>
                <p:cNvPr id="27839" name="Group 507"/>
                <p:cNvGrpSpPr>
                  <a:grpSpLocks/>
                </p:cNvGrpSpPr>
                <p:nvPr/>
              </p:nvGrpSpPr>
              <p:grpSpPr bwMode="auto">
                <a:xfrm>
                  <a:off x="563" y="1974"/>
                  <a:ext cx="1564" cy="558"/>
                  <a:chOff x="563" y="1974"/>
                  <a:chExt cx="1564" cy="558"/>
                </a:xfrm>
              </p:grpSpPr>
              <p:sp>
                <p:nvSpPr>
                  <p:cNvPr id="27840" name="Rectangle 491"/>
                  <p:cNvSpPr>
                    <a:spLocks noChangeArrowheads="1"/>
                  </p:cNvSpPr>
                  <p:nvPr/>
                </p:nvSpPr>
                <p:spPr bwMode="auto">
                  <a:xfrm>
                    <a:off x="563" y="1974"/>
                    <a:ext cx="848" cy="237"/>
                  </a:xfrm>
                  <a:prstGeom prst="rect">
                    <a:avLst/>
                  </a:prstGeom>
                  <a:solidFill>
                    <a:srgbClr val="66CCFF"/>
                  </a:solidFill>
                  <a:ln w="11113">
                    <a:solidFill>
                      <a:srgbClr val="000000"/>
                    </a:solidFill>
                    <a:miter lim="800000"/>
                    <a:headEnd/>
                    <a:tailEnd/>
                  </a:ln>
                </p:spPr>
                <p:txBody>
                  <a:bodyPr/>
                  <a:lstStyle/>
                  <a:p>
                    <a:endParaRPr lang="en-US"/>
                  </a:p>
                </p:txBody>
              </p:sp>
              <p:sp>
                <p:nvSpPr>
                  <p:cNvPr id="27841" name="Rectangle 492"/>
                  <p:cNvSpPr>
                    <a:spLocks noChangeArrowheads="1"/>
                  </p:cNvSpPr>
                  <p:nvPr/>
                </p:nvSpPr>
                <p:spPr bwMode="auto">
                  <a:xfrm>
                    <a:off x="729" y="1986"/>
                    <a:ext cx="515" cy="67"/>
                  </a:xfrm>
                  <a:prstGeom prst="rect">
                    <a:avLst/>
                  </a:prstGeom>
                  <a:noFill/>
                  <a:ln w="9525">
                    <a:noFill/>
                    <a:miter lim="800000"/>
                    <a:headEnd/>
                    <a:tailEnd/>
                  </a:ln>
                </p:spPr>
                <p:txBody>
                  <a:bodyPr/>
                  <a:lstStyle/>
                  <a:p>
                    <a:endParaRPr lang="en-US"/>
                  </a:p>
                </p:txBody>
              </p:sp>
              <p:sp>
                <p:nvSpPr>
                  <p:cNvPr id="27842" name="Rectangle 493"/>
                  <p:cNvSpPr>
                    <a:spLocks noChangeArrowheads="1"/>
                  </p:cNvSpPr>
                  <p:nvPr/>
                </p:nvSpPr>
                <p:spPr bwMode="auto">
                  <a:xfrm>
                    <a:off x="729" y="1989"/>
                    <a:ext cx="400"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CORBA ORB &amp;</a:t>
                    </a:r>
                    <a:endParaRPr lang="en-US"/>
                  </a:p>
                </p:txBody>
              </p:sp>
              <p:sp>
                <p:nvSpPr>
                  <p:cNvPr id="27843" name="Rectangle 494"/>
                  <p:cNvSpPr>
                    <a:spLocks noChangeArrowheads="1"/>
                  </p:cNvSpPr>
                  <p:nvPr/>
                </p:nvSpPr>
                <p:spPr bwMode="auto">
                  <a:xfrm>
                    <a:off x="870" y="2058"/>
                    <a:ext cx="255" cy="67"/>
                  </a:xfrm>
                  <a:prstGeom prst="rect">
                    <a:avLst/>
                  </a:prstGeom>
                  <a:noFill/>
                  <a:ln w="9525">
                    <a:noFill/>
                    <a:miter lim="800000"/>
                    <a:headEnd/>
                    <a:tailEnd/>
                  </a:ln>
                </p:spPr>
                <p:txBody>
                  <a:bodyPr/>
                  <a:lstStyle/>
                  <a:p>
                    <a:endParaRPr lang="en-US"/>
                  </a:p>
                </p:txBody>
              </p:sp>
              <p:sp>
                <p:nvSpPr>
                  <p:cNvPr id="27844" name="Rectangle 495"/>
                  <p:cNvSpPr>
                    <a:spLocks noChangeArrowheads="1"/>
                  </p:cNvSpPr>
                  <p:nvPr/>
                </p:nvSpPr>
                <p:spPr bwMode="auto">
                  <a:xfrm>
                    <a:off x="870" y="2061"/>
                    <a:ext cx="230"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Services</a:t>
                    </a:r>
                    <a:endParaRPr lang="en-US"/>
                  </a:p>
                </p:txBody>
              </p:sp>
              <p:sp>
                <p:nvSpPr>
                  <p:cNvPr id="27845" name="Rectangle 496"/>
                  <p:cNvSpPr>
                    <a:spLocks noChangeArrowheads="1"/>
                  </p:cNvSpPr>
                  <p:nvPr/>
                </p:nvSpPr>
                <p:spPr bwMode="auto">
                  <a:xfrm>
                    <a:off x="778" y="2130"/>
                    <a:ext cx="424" cy="67"/>
                  </a:xfrm>
                  <a:prstGeom prst="rect">
                    <a:avLst/>
                  </a:prstGeom>
                  <a:noFill/>
                  <a:ln w="9525">
                    <a:noFill/>
                    <a:miter lim="800000"/>
                    <a:headEnd/>
                    <a:tailEnd/>
                  </a:ln>
                </p:spPr>
                <p:txBody>
                  <a:bodyPr/>
                  <a:lstStyle/>
                  <a:p>
                    <a:endParaRPr lang="en-US"/>
                  </a:p>
                </p:txBody>
              </p:sp>
              <p:sp>
                <p:nvSpPr>
                  <p:cNvPr id="27846" name="Rectangle 497"/>
                  <p:cNvSpPr>
                    <a:spLocks noChangeArrowheads="1"/>
                  </p:cNvSpPr>
                  <p:nvPr/>
                </p:nvSpPr>
                <p:spPr bwMode="auto">
                  <a:xfrm>
                    <a:off x="778" y="2134"/>
                    <a:ext cx="344"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(Middleware)</a:t>
                    </a:r>
                    <a:endParaRPr lang="en-US"/>
                  </a:p>
                </p:txBody>
              </p:sp>
              <p:sp>
                <p:nvSpPr>
                  <p:cNvPr id="27847" name="Rectangle 498"/>
                  <p:cNvSpPr>
                    <a:spLocks noChangeArrowheads="1"/>
                  </p:cNvSpPr>
                  <p:nvPr/>
                </p:nvSpPr>
                <p:spPr bwMode="auto">
                  <a:xfrm>
                    <a:off x="565" y="2320"/>
                    <a:ext cx="1562" cy="105"/>
                  </a:xfrm>
                  <a:prstGeom prst="rect">
                    <a:avLst/>
                  </a:prstGeom>
                  <a:solidFill>
                    <a:srgbClr val="66CCFF"/>
                  </a:solidFill>
                  <a:ln w="11113">
                    <a:solidFill>
                      <a:srgbClr val="000000"/>
                    </a:solidFill>
                    <a:miter lim="800000"/>
                    <a:headEnd/>
                    <a:tailEnd/>
                  </a:ln>
                </p:spPr>
                <p:txBody>
                  <a:bodyPr/>
                  <a:lstStyle/>
                  <a:p>
                    <a:endParaRPr lang="en-US"/>
                  </a:p>
                </p:txBody>
              </p:sp>
              <p:sp>
                <p:nvSpPr>
                  <p:cNvPr id="27848" name="Rectangle 499"/>
                  <p:cNvSpPr>
                    <a:spLocks noChangeArrowheads="1"/>
                  </p:cNvSpPr>
                  <p:nvPr/>
                </p:nvSpPr>
                <p:spPr bwMode="auto">
                  <a:xfrm>
                    <a:off x="657" y="2338"/>
                    <a:ext cx="1340" cy="67"/>
                  </a:xfrm>
                  <a:prstGeom prst="rect">
                    <a:avLst/>
                  </a:prstGeom>
                  <a:noFill/>
                  <a:ln w="9525">
                    <a:noFill/>
                    <a:miter lim="800000"/>
                    <a:headEnd/>
                    <a:tailEnd/>
                  </a:ln>
                </p:spPr>
                <p:txBody>
                  <a:bodyPr/>
                  <a:lstStyle/>
                  <a:p>
                    <a:endParaRPr lang="en-US"/>
                  </a:p>
                </p:txBody>
              </p:sp>
              <p:sp>
                <p:nvSpPr>
                  <p:cNvPr id="27849" name="Rectangle 500"/>
                  <p:cNvSpPr>
                    <a:spLocks noChangeArrowheads="1"/>
                  </p:cNvSpPr>
                  <p:nvPr/>
                </p:nvSpPr>
                <p:spPr bwMode="auto">
                  <a:xfrm>
                    <a:off x="657" y="2341"/>
                    <a:ext cx="1138"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Network Stacks &amp; Serial Interface Services</a:t>
                    </a:r>
                    <a:endParaRPr lang="en-US"/>
                  </a:p>
                </p:txBody>
              </p:sp>
              <p:sp>
                <p:nvSpPr>
                  <p:cNvPr id="27850" name="Rectangle 501"/>
                  <p:cNvSpPr>
                    <a:spLocks noChangeArrowheads="1"/>
                  </p:cNvSpPr>
                  <p:nvPr/>
                </p:nvSpPr>
                <p:spPr bwMode="auto">
                  <a:xfrm>
                    <a:off x="565" y="2427"/>
                    <a:ext cx="1562" cy="105"/>
                  </a:xfrm>
                  <a:prstGeom prst="rect">
                    <a:avLst/>
                  </a:prstGeom>
                  <a:solidFill>
                    <a:srgbClr val="66CCFF"/>
                  </a:solidFill>
                  <a:ln w="11113">
                    <a:solidFill>
                      <a:srgbClr val="000000"/>
                    </a:solidFill>
                    <a:miter lim="800000"/>
                    <a:headEnd/>
                    <a:tailEnd/>
                  </a:ln>
                </p:spPr>
                <p:txBody>
                  <a:bodyPr/>
                  <a:lstStyle/>
                  <a:p>
                    <a:endParaRPr lang="en-US"/>
                  </a:p>
                </p:txBody>
              </p:sp>
              <p:sp>
                <p:nvSpPr>
                  <p:cNvPr id="27851" name="Rectangle 502"/>
                  <p:cNvSpPr>
                    <a:spLocks noChangeArrowheads="1"/>
                  </p:cNvSpPr>
                  <p:nvPr/>
                </p:nvSpPr>
                <p:spPr bwMode="auto">
                  <a:xfrm>
                    <a:off x="794" y="2450"/>
                    <a:ext cx="1128" cy="67"/>
                  </a:xfrm>
                  <a:prstGeom prst="rect">
                    <a:avLst/>
                  </a:prstGeom>
                  <a:noFill/>
                  <a:ln w="9525">
                    <a:noFill/>
                    <a:miter lim="800000"/>
                    <a:headEnd/>
                    <a:tailEnd/>
                  </a:ln>
                </p:spPr>
                <p:txBody>
                  <a:bodyPr/>
                  <a:lstStyle/>
                  <a:p>
                    <a:endParaRPr lang="en-US"/>
                  </a:p>
                </p:txBody>
              </p:sp>
              <p:sp>
                <p:nvSpPr>
                  <p:cNvPr id="27852" name="Rectangle 503"/>
                  <p:cNvSpPr>
                    <a:spLocks noChangeArrowheads="1"/>
                  </p:cNvSpPr>
                  <p:nvPr/>
                </p:nvSpPr>
                <p:spPr bwMode="auto">
                  <a:xfrm>
                    <a:off x="794" y="2453"/>
                    <a:ext cx="957"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Board Support Package (Bus Layer)</a:t>
                    </a:r>
                    <a:endParaRPr lang="en-US"/>
                  </a:p>
                </p:txBody>
              </p:sp>
              <p:sp>
                <p:nvSpPr>
                  <p:cNvPr id="27853" name="Rectangle 504"/>
                  <p:cNvSpPr>
                    <a:spLocks noChangeArrowheads="1"/>
                  </p:cNvSpPr>
                  <p:nvPr/>
                </p:nvSpPr>
                <p:spPr bwMode="auto">
                  <a:xfrm>
                    <a:off x="565" y="2213"/>
                    <a:ext cx="1562" cy="104"/>
                  </a:xfrm>
                  <a:prstGeom prst="rect">
                    <a:avLst/>
                  </a:prstGeom>
                  <a:solidFill>
                    <a:srgbClr val="66CCFF"/>
                  </a:solidFill>
                  <a:ln w="11113">
                    <a:solidFill>
                      <a:srgbClr val="000000"/>
                    </a:solidFill>
                    <a:miter lim="800000"/>
                    <a:headEnd/>
                    <a:tailEnd/>
                  </a:ln>
                </p:spPr>
                <p:txBody>
                  <a:bodyPr/>
                  <a:lstStyle/>
                  <a:p>
                    <a:endParaRPr lang="en-US"/>
                  </a:p>
                </p:txBody>
              </p:sp>
              <p:sp>
                <p:nvSpPr>
                  <p:cNvPr id="27854" name="Rectangle 505"/>
                  <p:cNvSpPr>
                    <a:spLocks noChangeArrowheads="1"/>
                  </p:cNvSpPr>
                  <p:nvPr/>
                </p:nvSpPr>
                <p:spPr bwMode="auto">
                  <a:xfrm>
                    <a:off x="1073" y="2232"/>
                    <a:ext cx="558" cy="67"/>
                  </a:xfrm>
                  <a:prstGeom prst="rect">
                    <a:avLst/>
                  </a:prstGeom>
                  <a:noFill/>
                  <a:ln w="9525">
                    <a:noFill/>
                    <a:miter lim="800000"/>
                    <a:headEnd/>
                    <a:tailEnd/>
                  </a:ln>
                </p:spPr>
                <p:txBody>
                  <a:bodyPr/>
                  <a:lstStyle/>
                  <a:p>
                    <a:endParaRPr lang="en-US"/>
                  </a:p>
                </p:txBody>
              </p:sp>
              <p:sp>
                <p:nvSpPr>
                  <p:cNvPr id="27855" name="Rectangle 506"/>
                  <p:cNvSpPr>
                    <a:spLocks noChangeArrowheads="1"/>
                  </p:cNvSpPr>
                  <p:nvPr/>
                </p:nvSpPr>
                <p:spPr bwMode="auto">
                  <a:xfrm>
                    <a:off x="1073" y="2235"/>
                    <a:ext cx="480"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Operating System</a:t>
                    </a:r>
                    <a:endParaRPr lang="en-US"/>
                  </a:p>
                </p:txBody>
              </p:sp>
            </p:grpSp>
          </p:grpSp>
          <p:sp>
            <p:nvSpPr>
              <p:cNvPr id="27684" name="Rectangle 509"/>
              <p:cNvSpPr>
                <a:spLocks noChangeArrowheads="1"/>
              </p:cNvSpPr>
              <p:nvPr/>
            </p:nvSpPr>
            <p:spPr bwMode="auto">
              <a:xfrm>
                <a:off x="528" y="1723"/>
                <a:ext cx="3968" cy="122"/>
              </a:xfrm>
              <a:prstGeom prst="rect">
                <a:avLst/>
              </a:prstGeom>
              <a:solidFill>
                <a:srgbClr val="66FFFF"/>
              </a:solidFill>
              <a:ln w="11113">
                <a:solidFill>
                  <a:srgbClr val="000000"/>
                </a:solidFill>
                <a:miter lim="800000"/>
                <a:headEnd/>
                <a:tailEnd/>
              </a:ln>
            </p:spPr>
            <p:txBody>
              <a:bodyPr/>
              <a:lstStyle/>
              <a:p>
                <a:endParaRPr lang="en-US"/>
              </a:p>
            </p:txBody>
          </p:sp>
          <p:sp>
            <p:nvSpPr>
              <p:cNvPr id="27685" name="Rectangle 510"/>
              <p:cNvSpPr>
                <a:spLocks noChangeArrowheads="1"/>
              </p:cNvSpPr>
              <p:nvPr/>
            </p:nvSpPr>
            <p:spPr bwMode="auto">
              <a:xfrm>
                <a:off x="1631" y="1756"/>
                <a:ext cx="2864" cy="103"/>
              </a:xfrm>
              <a:prstGeom prst="rect">
                <a:avLst/>
              </a:prstGeom>
              <a:noFill/>
              <a:ln w="9525">
                <a:noFill/>
                <a:miter lim="800000"/>
                <a:headEnd/>
                <a:tailEnd/>
              </a:ln>
            </p:spPr>
            <p:txBody>
              <a:bodyPr/>
              <a:lstStyle/>
              <a:p>
                <a:endParaRPr lang="en-US"/>
              </a:p>
            </p:txBody>
          </p:sp>
          <p:sp>
            <p:nvSpPr>
              <p:cNvPr id="27686" name="Rectangle 511"/>
              <p:cNvSpPr>
                <a:spLocks noChangeArrowheads="1"/>
              </p:cNvSpPr>
              <p:nvPr/>
            </p:nvSpPr>
            <p:spPr bwMode="auto">
              <a:xfrm>
                <a:off x="1631" y="1760"/>
                <a:ext cx="548"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Core Framework IDL</a:t>
                </a:r>
                <a:endParaRPr lang="en-US"/>
              </a:p>
            </p:txBody>
          </p:sp>
          <p:grpSp>
            <p:nvGrpSpPr>
              <p:cNvPr id="27687" name="Group 514"/>
              <p:cNvGrpSpPr>
                <a:grpSpLocks/>
              </p:cNvGrpSpPr>
              <p:nvPr/>
            </p:nvGrpSpPr>
            <p:grpSpPr bwMode="auto">
              <a:xfrm>
                <a:off x="573" y="977"/>
                <a:ext cx="491" cy="222"/>
                <a:chOff x="573" y="977"/>
                <a:chExt cx="491" cy="222"/>
              </a:xfrm>
            </p:grpSpPr>
            <p:sp>
              <p:nvSpPr>
                <p:cNvPr id="27834" name="Rectangle 512"/>
                <p:cNvSpPr>
                  <a:spLocks noChangeArrowheads="1"/>
                </p:cNvSpPr>
                <p:nvPr/>
              </p:nvSpPr>
              <p:spPr bwMode="auto">
                <a:xfrm>
                  <a:off x="605" y="977"/>
                  <a:ext cx="459" cy="204"/>
                </a:xfrm>
                <a:prstGeom prst="rect">
                  <a:avLst/>
                </a:prstGeom>
                <a:solidFill>
                  <a:srgbClr val="FFCC99"/>
                </a:solidFill>
                <a:ln w="11113">
                  <a:solidFill>
                    <a:srgbClr val="000000"/>
                  </a:solidFill>
                  <a:miter lim="800000"/>
                  <a:headEnd/>
                  <a:tailEnd/>
                </a:ln>
              </p:spPr>
              <p:txBody>
                <a:bodyPr/>
                <a:lstStyle/>
                <a:p>
                  <a:endParaRPr lang="en-US"/>
                </a:p>
              </p:txBody>
            </p:sp>
            <p:sp>
              <p:nvSpPr>
                <p:cNvPr id="27835" name="Rectangle 513"/>
                <p:cNvSpPr>
                  <a:spLocks noChangeArrowheads="1"/>
                </p:cNvSpPr>
                <p:nvPr/>
              </p:nvSpPr>
              <p:spPr bwMode="auto">
                <a:xfrm>
                  <a:off x="573" y="995"/>
                  <a:ext cx="458" cy="204"/>
                </a:xfrm>
                <a:prstGeom prst="rect">
                  <a:avLst/>
                </a:prstGeom>
                <a:solidFill>
                  <a:srgbClr val="FFCC99"/>
                </a:solidFill>
                <a:ln w="11113">
                  <a:solidFill>
                    <a:srgbClr val="000000"/>
                  </a:solidFill>
                  <a:miter lim="800000"/>
                  <a:headEnd/>
                  <a:tailEnd/>
                </a:ln>
              </p:spPr>
              <p:txBody>
                <a:bodyPr/>
                <a:lstStyle/>
                <a:p>
                  <a:endParaRPr lang="en-US"/>
                </a:p>
              </p:txBody>
            </p:sp>
          </p:grpSp>
          <p:sp>
            <p:nvSpPr>
              <p:cNvPr id="27688" name="Rectangle 515"/>
              <p:cNvSpPr>
                <a:spLocks noChangeArrowheads="1"/>
              </p:cNvSpPr>
              <p:nvPr/>
            </p:nvSpPr>
            <p:spPr bwMode="auto">
              <a:xfrm>
                <a:off x="546" y="1011"/>
                <a:ext cx="458" cy="205"/>
              </a:xfrm>
              <a:prstGeom prst="rect">
                <a:avLst/>
              </a:prstGeom>
              <a:solidFill>
                <a:srgbClr val="FFCC99"/>
              </a:solidFill>
              <a:ln w="11113">
                <a:solidFill>
                  <a:srgbClr val="000000"/>
                </a:solidFill>
                <a:miter lim="800000"/>
                <a:headEnd/>
                <a:tailEnd/>
              </a:ln>
            </p:spPr>
            <p:txBody>
              <a:bodyPr/>
              <a:lstStyle/>
              <a:p>
                <a:endParaRPr lang="en-US"/>
              </a:p>
            </p:txBody>
          </p:sp>
          <p:sp>
            <p:nvSpPr>
              <p:cNvPr id="27689" name="Rectangle 516"/>
              <p:cNvSpPr>
                <a:spLocks noChangeArrowheads="1"/>
              </p:cNvSpPr>
              <p:nvPr/>
            </p:nvSpPr>
            <p:spPr bwMode="auto">
              <a:xfrm>
                <a:off x="569" y="1018"/>
                <a:ext cx="416" cy="68"/>
              </a:xfrm>
              <a:prstGeom prst="rect">
                <a:avLst/>
              </a:prstGeom>
              <a:noFill/>
              <a:ln w="9525">
                <a:noFill/>
                <a:miter lim="800000"/>
                <a:headEnd/>
                <a:tailEnd/>
              </a:ln>
            </p:spPr>
            <p:txBody>
              <a:bodyPr/>
              <a:lstStyle/>
              <a:p>
                <a:endParaRPr lang="en-US"/>
              </a:p>
            </p:txBody>
          </p:sp>
          <p:sp>
            <p:nvSpPr>
              <p:cNvPr id="27690" name="Rectangle 517"/>
              <p:cNvSpPr>
                <a:spLocks noChangeArrowheads="1"/>
              </p:cNvSpPr>
              <p:nvPr/>
            </p:nvSpPr>
            <p:spPr bwMode="auto">
              <a:xfrm>
                <a:off x="569" y="1022"/>
                <a:ext cx="331"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Non-CORBA</a:t>
                </a:r>
                <a:endParaRPr lang="en-US"/>
              </a:p>
            </p:txBody>
          </p:sp>
          <p:sp>
            <p:nvSpPr>
              <p:cNvPr id="27691" name="Rectangle 518"/>
              <p:cNvSpPr>
                <a:spLocks noChangeArrowheads="1"/>
              </p:cNvSpPr>
              <p:nvPr/>
            </p:nvSpPr>
            <p:spPr bwMode="auto">
              <a:xfrm>
                <a:off x="661" y="1073"/>
                <a:ext cx="237" cy="67"/>
              </a:xfrm>
              <a:prstGeom prst="rect">
                <a:avLst/>
              </a:prstGeom>
              <a:noFill/>
              <a:ln w="9525">
                <a:noFill/>
                <a:miter lim="800000"/>
                <a:headEnd/>
                <a:tailEnd/>
              </a:ln>
            </p:spPr>
            <p:txBody>
              <a:bodyPr/>
              <a:lstStyle/>
              <a:p>
                <a:endParaRPr lang="en-US"/>
              </a:p>
            </p:txBody>
          </p:sp>
          <p:sp>
            <p:nvSpPr>
              <p:cNvPr id="27692" name="Rectangle 519"/>
              <p:cNvSpPr>
                <a:spLocks noChangeArrowheads="1"/>
              </p:cNvSpPr>
              <p:nvPr/>
            </p:nvSpPr>
            <p:spPr bwMode="auto">
              <a:xfrm>
                <a:off x="661" y="1076"/>
                <a:ext cx="196"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Modem</a:t>
                </a:r>
                <a:endParaRPr lang="en-US"/>
              </a:p>
            </p:txBody>
          </p:sp>
          <p:sp>
            <p:nvSpPr>
              <p:cNvPr id="27693" name="Rectangle 520"/>
              <p:cNvSpPr>
                <a:spLocks noChangeArrowheads="1"/>
              </p:cNvSpPr>
              <p:nvPr/>
            </p:nvSpPr>
            <p:spPr bwMode="auto">
              <a:xfrm>
                <a:off x="584" y="1134"/>
                <a:ext cx="390" cy="67"/>
              </a:xfrm>
              <a:prstGeom prst="rect">
                <a:avLst/>
              </a:prstGeom>
              <a:noFill/>
              <a:ln w="9525">
                <a:noFill/>
                <a:miter lim="800000"/>
                <a:headEnd/>
                <a:tailEnd/>
              </a:ln>
            </p:spPr>
            <p:txBody>
              <a:bodyPr/>
              <a:lstStyle/>
              <a:p>
                <a:endParaRPr lang="en-US"/>
              </a:p>
            </p:txBody>
          </p:sp>
          <p:sp>
            <p:nvSpPr>
              <p:cNvPr id="27694" name="Rectangle 521"/>
              <p:cNvSpPr>
                <a:spLocks noChangeArrowheads="1"/>
              </p:cNvSpPr>
              <p:nvPr/>
            </p:nvSpPr>
            <p:spPr bwMode="auto">
              <a:xfrm>
                <a:off x="584" y="1137"/>
                <a:ext cx="341"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Components</a:t>
                </a:r>
                <a:endParaRPr lang="en-US"/>
              </a:p>
            </p:txBody>
          </p:sp>
          <p:sp>
            <p:nvSpPr>
              <p:cNvPr id="27695" name="Rectangle 522"/>
              <p:cNvSpPr>
                <a:spLocks noChangeArrowheads="1"/>
              </p:cNvSpPr>
              <p:nvPr/>
            </p:nvSpPr>
            <p:spPr bwMode="auto">
              <a:xfrm>
                <a:off x="1033" y="1221"/>
                <a:ext cx="435" cy="145"/>
              </a:xfrm>
              <a:prstGeom prst="rect">
                <a:avLst/>
              </a:prstGeom>
              <a:noFill/>
              <a:ln w="9525">
                <a:noFill/>
                <a:miter lim="800000"/>
                <a:headEnd/>
                <a:tailEnd/>
              </a:ln>
            </p:spPr>
            <p:txBody>
              <a:bodyPr/>
              <a:lstStyle/>
              <a:p>
                <a:endParaRPr lang="en-US"/>
              </a:p>
            </p:txBody>
          </p:sp>
          <p:grpSp>
            <p:nvGrpSpPr>
              <p:cNvPr id="27696" name="Group 534"/>
              <p:cNvGrpSpPr>
                <a:grpSpLocks/>
              </p:cNvGrpSpPr>
              <p:nvPr/>
            </p:nvGrpSpPr>
            <p:grpSpPr bwMode="auto">
              <a:xfrm>
                <a:off x="2272" y="969"/>
                <a:ext cx="536" cy="250"/>
                <a:chOff x="2272" y="969"/>
                <a:chExt cx="536" cy="250"/>
              </a:xfrm>
            </p:grpSpPr>
            <p:grpSp>
              <p:nvGrpSpPr>
                <p:cNvPr id="27823" name="Group 525"/>
                <p:cNvGrpSpPr>
                  <a:grpSpLocks/>
                </p:cNvGrpSpPr>
                <p:nvPr/>
              </p:nvGrpSpPr>
              <p:grpSpPr bwMode="auto">
                <a:xfrm>
                  <a:off x="2304" y="969"/>
                  <a:ext cx="504" cy="229"/>
                  <a:chOff x="2304" y="969"/>
                  <a:chExt cx="504" cy="229"/>
                </a:xfrm>
              </p:grpSpPr>
              <p:sp>
                <p:nvSpPr>
                  <p:cNvPr id="27832" name="Rectangle 523"/>
                  <p:cNvSpPr>
                    <a:spLocks noChangeArrowheads="1"/>
                  </p:cNvSpPr>
                  <p:nvPr/>
                </p:nvSpPr>
                <p:spPr bwMode="auto">
                  <a:xfrm>
                    <a:off x="2336" y="969"/>
                    <a:ext cx="472" cy="205"/>
                  </a:xfrm>
                  <a:prstGeom prst="rect">
                    <a:avLst/>
                  </a:prstGeom>
                  <a:solidFill>
                    <a:srgbClr val="FFCCFF"/>
                  </a:solidFill>
                  <a:ln w="11113">
                    <a:solidFill>
                      <a:srgbClr val="000000"/>
                    </a:solidFill>
                    <a:miter lim="800000"/>
                    <a:headEnd/>
                    <a:tailEnd/>
                  </a:ln>
                </p:spPr>
                <p:txBody>
                  <a:bodyPr/>
                  <a:lstStyle/>
                  <a:p>
                    <a:endParaRPr lang="en-US"/>
                  </a:p>
                </p:txBody>
              </p:sp>
              <p:sp>
                <p:nvSpPr>
                  <p:cNvPr id="27833" name="Rectangle 524"/>
                  <p:cNvSpPr>
                    <a:spLocks noChangeArrowheads="1"/>
                  </p:cNvSpPr>
                  <p:nvPr/>
                </p:nvSpPr>
                <p:spPr bwMode="auto">
                  <a:xfrm>
                    <a:off x="2304" y="994"/>
                    <a:ext cx="472" cy="204"/>
                  </a:xfrm>
                  <a:prstGeom prst="rect">
                    <a:avLst/>
                  </a:prstGeom>
                  <a:solidFill>
                    <a:srgbClr val="FFCCFF"/>
                  </a:solidFill>
                  <a:ln w="11113">
                    <a:solidFill>
                      <a:srgbClr val="000000"/>
                    </a:solidFill>
                    <a:miter lim="800000"/>
                    <a:headEnd/>
                    <a:tailEnd/>
                  </a:ln>
                </p:spPr>
                <p:txBody>
                  <a:bodyPr/>
                  <a:lstStyle/>
                  <a:p>
                    <a:endParaRPr lang="en-US"/>
                  </a:p>
                </p:txBody>
              </p:sp>
            </p:grpSp>
            <p:grpSp>
              <p:nvGrpSpPr>
                <p:cNvPr id="27824" name="Group 533"/>
                <p:cNvGrpSpPr>
                  <a:grpSpLocks/>
                </p:cNvGrpSpPr>
                <p:nvPr/>
              </p:nvGrpSpPr>
              <p:grpSpPr bwMode="auto">
                <a:xfrm>
                  <a:off x="2272" y="1015"/>
                  <a:ext cx="473" cy="204"/>
                  <a:chOff x="2272" y="1015"/>
                  <a:chExt cx="473" cy="204"/>
                </a:xfrm>
              </p:grpSpPr>
              <p:sp>
                <p:nvSpPr>
                  <p:cNvPr id="27825" name="Rectangle 526"/>
                  <p:cNvSpPr>
                    <a:spLocks noChangeArrowheads="1"/>
                  </p:cNvSpPr>
                  <p:nvPr/>
                </p:nvSpPr>
                <p:spPr bwMode="auto">
                  <a:xfrm>
                    <a:off x="2272" y="1015"/>
                    <a:ext cx="473" cy="204"/>
                  </a:xfrm>
                  <a:prstGeom prst="rect">
                    <a:avLst/>
                  </a:prstGeom>
                  <a:solidFill>
                    <a:srgbClr val="FFCCFF"/>
                  </a:solidFill>
                  <a:ln w="11113">
                    <a:solidFill>
                      <a:srgbClr val="000000"/>
                    </a:solidFill>
                    <a:miter lim="800000"/>
                    <a:headEnd/>
                    <a:tailEnd/>
                  </a:ln>
                </p:spPr>
                <p:txBody>
                  <a:bodyPr/>
                  <a:lstStyle/>
                  <a:p>
                    <a:endParaRPr lang="en-US"/>
                  </a:p>
                </p:txBody>
              </p:sp>
              <p:sp>
                <p:nvSpPr>
                  <p:cNvPr id="27826" name="Rectangle 527"/>
                  <p:cNvSpPr>
                    <a:spLocks noChangeArrowheads="1"/>
                  </p:cNvSpPr>
                  <p:nvPr/>
                </p:nvSpPr>
                <p:spPr bwMode="auto">
                  <a:xfrm>
                    <a:off x="2305" y="1018"/>
                    <a:ext cx="416" cy="68"/>
                  </a:xfrm>
                  <a:prstGeom prst="rect">
                    <a:avLst/>
                  </a:prstGeom>
                  <a:noFill/>
                  <a:ln w="9525">
                    <a:noFill/>
                    <a:miter lim="800000"/>
                    <a:headEnd/>
                    <a:tailEnd/>
                  </a:ln>
                </p:spPr>
                <p:txBody>
                  <a:bodyPr/>
                  <a:lstStyle/>
                  <a:p>
                    <a:endParaRPr lang="en-US"/>
                  </a:p>
                </p:txBody>
              </p:sp>
              <p:sp>
                <p:nvSpPr>
                  <p:cNvPr id="27827" name="Rectangle 528"/>
                  <p:cNvSpPr>
                    <a:spLocks noChangeArrowheads="1"/>
                  </p:cNvSpPr>
                  <p:nvPr/>
                </p:nvSpPr>
                <p:spPr bwMode="auto">
                  <a:xfrm>
                    <a:off x="2305" y="1022"/>
                    <a:ext cx="331"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Non-CORBA</a:t>
                    </a:r>
                    <a:endParaRPr lang="en-US"/>
                  </a:p>
                </p:txBody>
              </p:sp>
              <p:sp>
                <p:nvSpPr>
                  <p:cNvPr id="27828" name="Rectangle 529"/>
                  <p:cNvSpPr>
                    <a:spLocks noChangeArrowheads="1"/>
                  </p:cNvSpPr>
                  <p:nvPr/>
                </p:nvSpPr>
                <p:spPr bwMode="auto">
                  <a:xfrm>
                    <a:off x="2380" y="1074"/>
                    <a:ext cx="258" cy="67"/>
                  </a:xfrm>
                  <a:prstGeom prst="rect">
                    <a:avLst/>
                  </a:prstGeom>
                  <a:noFill/>
                  <a:ln w="9525">
                    <a:noFill/>
                    <a:miter lim="800000"/>
                    <a:headEnd/>
                    <a:tailEnd/>
                  </a:ln>
                </p:spPr>
                <p:txBody>
                  <a:bodyPr/>
                  <a:lstStyle/>
                  <a:p>
                    <a:endParaRPr lang="en-US"/>
                  </a:p>
                </p:txBody>
              </p:sp>
              <p:sp>
                <p:nvSpPr>
                  <p:cNvPr id="27829" name="Rectangle 530"/>
                  <p:cNvSpPr>
                    <a:spLocks noChangeArrowheads="1"/>
                  </p:cNvSpPr>
                  <p:nvPr/>
                </p:nvSpPr>
                <p:spPr bwMode="auto">
                  <a:xfrm>
                    <a:off x="2380" y="1078"/>
                    <a:ext cx="221"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Security</a:t>
                    </a:r>
                    <a:endParaRPr lang="en-US"/>
                  </a:p>
                </p:txBody>
              </p:sp>
              <p:sp>
                <p:nvSpPr>
                  <p:cNvPr id="27830" name="Rectangle 531"/>
                  <p:cNvSpPr>
                    <a:spLocks noChangeArrowheads="1"/>
                  </p:cNvSpPr>
                  <p:nvPr/>
                </p:nvSpPr>
                <p:spPr bwMode="auto">
                  <a:xfrm>
                    <a:off x="2305" y="1132"/>
                    <a:ext cx="390" cy="67"/>
                  </a:xfrm>
                  <a:prstGeom prst="rect">
                    <a:avLst/>
                  </a:prstGeom>
                  <a:noFill/>
                  <a:ln w="9525">
                    <a:noFill/>
                    <a:miter lim="800000"/>
                    <a:headEnd/>
                    <a:tailEnd/>
                  </a:ln>
                </p:spPr>
                <p:txBody>
                  <a:bodyPr/>
                  <a:lstStyle/>
                  <a:p>
                    <a:endParaRPr lang="en-US"/>
                  </a:p>
                </p:txBody>
              </p:sp>
              <p:sp>
                <p:nvSpPr>
                  <p:cNvPr id="27831" name="Rectangle 532"/>
                  <p:cNvSpPr>
                    <a:spLocks noChangeArrowheads="1"/>
                  </p:cNvSpPr>
                  <p:nvPr/>
                </p:nvSpPr>
                <p:spPr bwMode="auto">
                  <a:xfrm>
                    <a:off x="2305" y="1135"/>
                    <a:ext cx="341"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Components</a:t>
                    </a:r>
                    <a:endParaRPr lang="en-US"/>
                  </a:p>
                </p:txBody>
              </p:sp>
            </p:grpSp>
          </p:grpSp>
          <p:sp>
            <p:nvSpPr>
              <p:cNvPr id="27697" name="Rectangle 535"/>
              <p:cNvSpPr>
                <a:spLocks noChangeArrowheads="1"/>
              </p:cNvSpPr>
              <p:nvPr/>
            </p:nvSpPr>
            <p:spPr bwMode="auto">
              <a:xfrm>
                <a:off x="4308" y="972"/>
                <a:ext cx="451" cy="204"/>
              </a:xfrm>
              <a:prstGeom prst="rect">
                <a:avLst/>
              </a:prstGeom>
              <a:solidFill>
                <a:srgbClr val="FFFF99"/>
              </a:solidFill>
              <a:ln w="11113">
                <a:solidFill>
                  <a:srgbClr val="000000"/>
                </a:solidFill>
                <a:miter lim="800000"/>
                <a:headEnd/>
                <a:tailEnd/>
              </a:ln>
            </p:spPr>
            <p:txBody>
              <a:bodyPr/>
              <a:lstStyle/>
              <a:p>
                <a:endParaRPr lang="en-US"/>
              </a:p>
            </p:txBody>
          </p:sp>
          <p:sp>
            <p:nvSpPr>
              <p:cNvPr id="27698" name="Rectangle 536"/>
              <p:cNvSpPr>
                <a:spLocks noChangeArrowheads="1"/>
              </p:cNvSpPr>
              <p:nvPr/>
            </p:nvSpPr>
            <p:spPr bwMode="auto">
              <a:xfrm>
                <a:off x="4274" y="995"/>
                <a:ext cx="450" cy="204"/>
              </a:xfrm>
              <a:prstGeom prst="rect">
                <a:avLst/>
              </a:prstGeom>
              <a:solidFill>
                <a:srgbClr val="FFFF99"/>
              </a:solidFill>
              <a:ln w="11113">
                <a:solidFill>
                  <a:srgbClr val="000000"/>
                </a:solidFill>
                <a:miter lim="800000"/>
                <a:headEnd/>
                <a:tailEnd/>
              </a:ln>
            </p:spPr>
            <p:txBody>
              <a:bodyPr/>
              <a:lstStyle/>
              <a:p>
                <a:endParaRPr lang="en-US"/>
              </a:p>
            </p:txBody>
          </p:sp>
          <p:sp>
            <p:nvSpPr>
              <p:cNvPr id="27699" name="Rectangle 537"/>
              <p:cNvSpPr>
                <a:spLocks noChangeArrowheads="1"/>
              </p:cNvSpPr>
              <p:nvPr/>
            </p:nvSpPr>
            <p:spPr bwMode="auto">
              <a:xfrm>
                <a:off x="4244" y="1013"/>
                <a:ext cx="451" cy="204"/>
              </a:xfrm>
              <a:prstGeom prst="rect">
                <a:avLst/>
              </a:prstGeom>
              <a:solidFill>
                <a:srgbClr val="FFFF99"/>
              </a:solidFill>
              <a:ln w="11113">
                <a:solidFill>
                  <a:srgbClr val="000000"/>
                </a:solidFill>
                <a:miter lim="800000"/>
                <a:headEnd/>
                <a:tailEnd/>
              </a:ln>
            </p:spPr>
            <p:txBody>
              <a:bodyPr/>
              <a:lstStyle/>
              <a:p>
                <a:endParaRPr lang="en-US"/>
              </a:p>
            </p:txBody>
          </p:sp>
          <p:sp>
            <p:nvSpPr>
              <p:cNvPr id="27700" name="Rectangle 538"/>
              <p:cNvSpPr>
                <a:spLocks noChangeArrowheads="1"/>
              </p:cNvSpPr>
              <p:nvPr/>
            </p:nvSpPr>
            <p:spPr bwMode="auto">
              <a:xfrm>
                <a:off x="4266" y="1022"/>
                <a:ext cx="414" cy="67"/>
              </a:xfrm>
              <a:prstGeom prst="rect">
                <a:avLst/>
              </a:prstGeom>
              <a:noFill/>
              <a:ln w="9525">
                <a:noFill/>
                <a:miter lim="800000"/>
                <a:headEnd/>
                <a:tailEnd/>
              </a:ln>
            </p:spPr>
            <p:txBody>
              <a:bodyPr/>
              <a:lstStyle/>
              <a:p>
                <a:endParaRPr lang="en-US"/>
              </a:p>
            </p:txBody>
          </p:sp>
          <p:sp>
            <p:nvSpPr>
              <p:cNvPr id="27701" name="Rectangle 539"/>
              <p:cNvSpPr>
                <a:spLocks noChangeArrowheads="1"/>
              </p:cNvSpPr>
              <p:nvPr/>
            </p:nvSpPr>
            <p:spPr bwMode="auto">
              <a:xfrm>
                <a:off x="4266" y="1025"/>
                <a:ext cx="331"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Non-CORBA</a:t>
                </a:r>
                <a:endParaRPr lang="en-US"/>
              </a:p>
            </p:txBody>
          </p:sp>
          <p:sp>
            <p:nvSpPr>
              <p:cNvPr id="27702" name="Rectangle 540"/>
              <p:cNvSpPr>
                <a:spLocks noChangeArrowheads="1"/>
              </p:cNvSpPr>
              <p:nvPr/>
            </p:nvSpPr>
            <p:spPr bwMode="auto">
              <a:xfrm>
                <a:off x="4405" y="1074"/>
                <a:ext cx="185" cy="67"/>
              </a:xfrm>
              <a:prstGeom prst="rect">
                <a:avLst/>
              </a:prstGeom>
              <a:noFill/>
              <a:ln w="9525">
                <a:noFill/>
                <a:miter lim="800000"/>
                <a:headEnd/>
                <a:tailEnd/>
              </a:ln>
            </p:spPr>
            <p:txBody>
              <a:bodyPr/>
              <a:lstStyle/>
              <a:p>
                <a:endParaRPr lang="en-US"/>
              </a:p>
            </p:txBody>
          </p:sp>
          <p:sp>
            <p:nvSpPr>
              <p:cNvPr id="27703" name="Rectangle 541"/>
              <p:cNvSpPr>
                <a:spLocks noChangeArrowheads="1"/>
              </p:cNvSpPr>
              <p:nvPr/>
            </p:nvSpPr>
            <p:spPr bwMode="auto">
              <a:xfrm>
                <a:off x="4405" y="1077"/>
                <a:ext cx="92"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 I/O</a:t>
                </a:r>
                <a:endParaRPr lang="en-US"/>
              </a:p>
            </p:txBody>
          </p:sp>
          <p:sp>
            <p:nvSpPr>
              <p:cNvPr id="27704" name="Rectangle 542"/>
              <p:cNvSpPr>
                <a:spLocks noChangeArrowheads="1"/>
              </p:cNvSpPr>
              <p:nvPr/>
            </p:nvSpPr>
            <p:spPr bwMode="auto">
              <a:xfrm>
                <a:off x="4277" y="1131"/>
                <a:ext cx="391" cy="68"/>
              </a:xfrm>
              <a:prstGeom prst="rect">
                <a:avLst/>
              </a:prstGeom>
              <a:noFill/>
              <a:ln w="9525">
                <a:noFill/>
                <a:miter lim="800000"/>
                <a:headEnd/>
                <a:tailEnd/>
              </a:ln>
            </p:spPr>
            <p:txBody>
              <a:bodyPr/>
              <a:lstStyle/>
              <a:p>
                <a:endParaRPr lang="en-US"/>
              </a:p>
            </p:txBody>
          </p:sp>
          <p:sp>
            <p:nvSpPr>
              <p:cNvPr id="27705" name="Rectangle 543"/>
              <p:cNvSpPr>
                <a:spLocks noChangeArrowheads="1"/>
              </p:cNvSpPr>
              <p:nvPr/>
            </p:nvSpPr>
            <p:spPr bwMode="auto">
              <a:xfrm>
                <a:off x="4277" y="1135"/>
                <a:ext cx="341"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Components</a:t>
                </a:r>
                <a:endParaRPr lang="en-US"/>
              </a:p>
            </p:txBody>
          </p:sp>
          <p:sp>
            <p:nvSpPr>
              <p:cNvPr id="27706" name="Rectangle 544"/>
              <p:cNvSpPr>
                <a:spLocks noChangeArrowheads="1"/>
              </p:cNvSpPr>
              <p:nvPr/>
            </p:nvSpPr>
            <p:spPr bwMode="auto">
              <a:xfrm>
                <a:off x="2416" y="1221"/>
                <a:ext cx="476" cy="146"/>
              </a:xfrm>
              <a:prstGeom prst="rect">
                <a:avLst/>
              </a:prstGeom>
              <a:noFill/>
              <a:ln w="9525">
                <a:noFill/>
                <a:miter lim="800000"/>
                <a:headEnd/>
                <a:tailEnd/>
              </a:ln>
            </p:spPr>
            <p:txBody>
              <a:bodyPr/>
              <a:lstStyle/>
              <a:p>
                <a:endParaRPr lang="en-US"/>
              </a:p>
            </p:txBody>
          </p:sp>
          <p:sp>
            <p:nvSpPr>
              <p:cNvPr id="27707" name="Rectangle 545"/>
              <p:cNvSpPr>
                <a:spLocks noChangeArrowheads="1"/>
              </p:cNvSpPr>
              <p:nvPr/>
            </p:nvSpPr>
            <p:spPr bwMode="auto">
              <a:xfrm>
                <a:off x="216" y="1248"/>
                <a:ext cx="246" cy="159"/>
              </a:xfrm>
              <a:prstGeom prst="rect">
                <a:avLst/>
              </a:prstGeom>
              <a:solidFill>
                <a:srgbClr val="D5D5FF"/>
              </a:solidFill>
              <a:ln w="7938">
                <a:solidFill>
                  <a:srgbClr val="000000"/>
                </a:solidFill>
                <a:miter lim="800000"/>
                <a:headEnd/>
                <a:tailEnd/>
              </a:ln>
            </p:spPr>
            <p:txBody>
              <a:bodyPr/>
              <a:lstStyle/>
              <a:p>
                <a:endParaRPr lang="en-US"/>
              </a:p>
            </p:txBody>
          </p:sp>
          <p:sp>
            <p:nvSpPr>
              <p:cNvPr id="27708" name="Rectangle 546"/>
              <p:cNvSpPr>
                <a:spLocks noChangeArrowheads="1"/>
              </p:cNvSpPr>
              <p:nvPr/>
            </p:nvSpPr>
            <p:spPr bwMode="auto">
              <a:xfrm>
                <a:off x="296" y="1290"/>
                <a:ext cx="81" cy="56"/>
              </a:xfrm>
              <a:prstGeom prst="rect">
                <a:avLst/>
              </a:prstGeom>
              <a:noFill/>
              <a:ln w="9525">
                <a:noFill/>
                <a:miter lim="800000"/>
                <a:headEnd/>
                <a:tailEnd/>
              </a:ln>
            </p:spPr>
            <p:txBody>
              <a:bodyPr/>
              <a:lstStyle/>
              <a:p>
                <a:endParaRPr lang="en-US"/>
              </a:p>
            </p:txBody>
          </p:sp>
          <p:sp>
            <p:nvSpPr>
              <p:cNvPr id="27709" name="Rectangle 547"/>
              <p:cNvSpPr>
                <a:spLocks noChangeArrowheads="1"/>
              </p:cNvSpPr>
              <p:nvPr/>
            </p:nvSpPr>
            <p:spPr bwMode="auto">
              <a:xfrm>
                <a:off x="296" y="1294"/>
                <a:ext cx="74"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RF</a:t>
                </a:r>
                <a:endParaRPr lang="en-US"/>
              </a:p>
            </p:txBody>
          </p:sp>
          <p:sp>
            <p:nvSpPr>
              <p:cNvPr id="27710" name="Rectangle 548"/>
              <p:cNvSpPr>
                <a:spLocks noChangeArrowheads="1"/>
              </p:cNvSpPr>
              <p:nvPr/>
            </p:nvSpPr>
            <p:spPr bwMode="auto">
              <a:xfrm>
                <a:off x="541" y="1422"/>
                <a:ext cx="418" cy="204"/>
              </a:xfrm>
              <a:prstGeom prst="rect">
                <a:avLst/>
              </a:prstGeom>
              <a:solidFill>
                <a:srgbClr val="FFCC99"/>
              </a:solidFill>
              <a:ln w="11113">
                <a:solidFill>
                  <a:srgbClr val="000000"/>
                </a:solidFill>
                <a:miter lim="800000"/>
                <a:headEnd/>
                <a:tailEnd/>
              </a:ln>
            </p:spPr>
            <p:txBody>
              <a:bodyPr/>
              <a:lstStyle/>
              <a:p>
                <a:endParaRPr lang="en-US"/>
              </a:p>
            </p:txBody>
          </p:sp>
          <p:sp>
            <p:nvSpPr>
              <p:cNvPr id="27711" name="Rectangle 549"/>
              <p:cNvSpPr>
                <a:spLocks noChangeArrowheads="1"/>
              </p:cNvSpPr>
              <p:nvPr/>
            </p:nvSpPr>
            <p:spPr bwMode="auto">
              <a:xfrm>
                <a:off x="631" y="1452"/>
                <a:ext cx="265" cy="75"/>
              </a:xfrm>
              <a:prstGeom prst="rect">
                <a:avLst/>
              </a:prstGeom>
              <a:noFill/>
              <a:ln w="9525">
                <a:noFill/>
                <a:miter lim="800000"/>
                <a:headEnd/>
                <a:tailEnd/>
              </a:ln>
            </p:spPr>
            <p:txBody>
              <a:bodyPr/>
              <a:lstStyle/>
              <a:p>
                <a:endParaRPr lang="en-US"/>
              </a:p>
            </p:txBody>
          </p:sp>
          <p:sp>
            <p:nvSpPr>
              <p:cNvPr id="27712" name="Rectangle 550"/>
              <p:cNvSpPr>
                <a:spLocks noChangeArrowheads="1"/>
              </p:cNvSpPr>
              <p:nvPr/>
            </p:nvSpPr>
            <p:spPr bwMode="auto">
              <a:xfrm>
                <a:off x="631" y="1456"/>
                <a:ext cx="196"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Modem</a:t>
                </a:r>
                <a:endParaRPr lang="en-US"/>
              </a:p>
            </p:txBody>
          </p:sp>
          <p:sp>
            <p:nvSpPr>
              <p:cNvPr id="27713" name="Rectangle 551"/>
              <p:cNvSpPr>
                <a:spLocks noChangeArrowheads="1"/>
              </p:cNvSpPr>
              <p:nvPr/>
            </p:nvSpPr>
            <p:spPr bwMode="auto">
              <a:xfrm>
                <a:off x="554" y="1524"/>
                <a:ext cx="434" cy="74"/>
              </a:xfrm>
              <a:prstGeom prst="rect">
                <a:avLst/>
              </a:prstGeom>
              <a:noFill/>
              <a:ln w="9525">
                <a:noFill/>
                <a:miter lim="800000"/>
                <a:headEnd/>
                <a:tailEnd/>
              </a:ln>
            </p:spPr>
            <p:txBody>
              <a:bodyPr/>
              <a:lstStyle/>
              <a:p>
                <a:endParaRPr lang="en-US"/>
              </a:p>
            </p:txBody>
          </p:sp>
          <p:sp>
            <p:nvSpPr>
              <p:cNvPr id="27714" name="Rectangle 552"/>
              <p:cNvSpPr>
                <a:spLocks noChangeArrowheads="1"/>
              </p:cNvSpPr>
              <p:nvPr/>
            </p:nvSpPr>
            <p:spPr bwMode="auto">
              <a:xfrm>
                <a:off x="554" y="1527"/>
                <a:ext cx="341"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Components</a:t>
                </a:r>
                <a:endParaRPr lang="en-US"/>
              </a:p>
            </p:txBody>
          </p:sp>
          <p:sp>
            <p:nvSpPr>
              <p:cNvPr id="27715" name="Rectangle 553"/>
              <p:cNvSpPr>
                <a:spLocks noChangeArrowheads="1"/>
              </p:cNvSpPr>
              <p:nvPr/>
            </p:nvSpPr>
            <p:spPr bwMode="auto">
              <a:xfrm>
                <a:off x="3025" y="1422"/>
                <a:ext cx="714" cy="206"/>
              </a:xfrm>
              <a:prstGeom prst="rect">
                <a:avLst/>
              </a:prstGeom>
              <a:solidFill>
                <a:srgbClr val="99FFCC"/>
              </a:solidFill>
              <a:ln w="11113">
                <a:solidFill>
                  <a:srgbClr val="000000"/>
                </a:solidFill>
                <a:miter lim="800000"/>
                <a:headEnd/>
                <a:tailEnd/>
              </a:ln>
            </p:spPr>
            <p:txBody>
              <a:bodyPr/>
              <a:lstStyle/>
              <a:p>
                <a:endParaRPr lang="en-US"/>
              </a:p>
            </p:txBody>
          </p:sp>
          <p:sp>
            <p:nvSpPr>
              <p:cNvPr id="27716" name="Rectangle 554"/>
              <p:cNvSpPr>
                <a:spLocks noChangeArrowheads="1"/>
              </p:cNvSpPr>
              <p:nvPr/>
            </p:nvSpPr>
            <p:spPr bwMode="auto">
              <a:xfrm>
                <a:off x="1290" y="1422"/>
                <a:ext cx="680" cy="204"/>
              </a:xfrm>
              <a:prstGeom prst="rect">
                <a:avLst/>
              </a:prstGeom>
              <a:solidFill>
                <a:srgbClr val="DDDDDD"/>
              </a:solidFill>
              <a:ln w="11113">
                <a:solidFill>
                  <a:srgbClr val="000000"/>
                </a:solidFill>
                <a:miter lim="800000"/>
                <a:headEnd/>
                <a:tailEnd/>
              </a:ln>
            </p:spPr>
            <p:txBody>
              <a:bodyPr/>
              <a:lstStyle/>
              <a:p>
                <a:endParaRPr lang="en-US"/>
              </a:p>
            </p:txBody>
          </p:sp>
          <p:sp>
            <p:nvSpPr>
              <p:cNvPr id="27717" name="Rectangle 555"/>
              <p:cNvSpPr>
                <a:spLocks noChangeArrowheads="1"/>
              </p:cNvSpPr>
              <p:nvPr/>
            </p:nvSpPr>
            <p:spPr bwMode="auto">
              <a:xfrm>
                <a:off x="1414" y="1452"/>
                <a:ext cx="505" cy="74"/>
              </a:xfrm>
              <a:prstGeom prst="rect">
                <a:avLst/>
              </a:prstGeom>
              <a:noFill/>
              <a:ln w="9525">
                <a:noFill/>
                <a:miter lim="800000"/>
                <a:headEnd/>
                <a:tailEnd/>
              </a:ln>
            </p:spPr>
            <p:txBody>
              <a:bodyPr/>
              <a:lstStyle/>
              <a:p>
                <a:endParaRPr lang="en-US"/>
              </a:p>
            </p:txBody>
          </p:sp>
          <p:sp>
            <p:nvSpPr>
              <p:cNvPr id="27718" name="Rectangle 556"/>
              <p:cNvSpPr>
                <a:spLocks noChangeArrowheads="1"/>
              </p:cNvSpPr>
              <p:nvPr/>
            </p:nvSpPr>
            <p:spPr bwMode="auto">
              <a:xfrm>
                <a:off x="1414" y="1455"/>
                <a:ext cx="368"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Link, Network</a:t>
                </a:r>
                <a:endParaRPr lang="en-US"/>
              </a:p>
            </p:txBody>
          </p:sp>
          <p:sp>
            <p:nvSpPr>
              <p:cNvPr id="27719" name="Rectangle 557"/>
              <p:cNvSpPr>
                <a:spLocks noChangeArrowheads="1"/>
              </p:cNvSpPr>
              <p:nvPr/>
            </p:nvSpPr>
            <p:spPr bwMode="auto">
              <a:xfrm>
                <a:off x="1440" y="1524"/>
                <a:ext cx="434" cy="74"/>
              </a:xfrm>
              <a:prstGeom prst="rect">
                <a:avLst/>
              </a:prstGeom>
              <a:noFill/>
              <a:ln w="9525">
                <a:noFill/>
                <a:miter lim="800000"/>
                <a:headEnd/>
                <a:tailEnd/>
              </a:ln>
            </p:spPr>
            <p:txBody>
              <a:bodyPr/>
              <a:lstStyle/>
              <a:p>
                <a:endParaRPr lang="en-US"/>
              </a:p>
            </p:txBody>
          </p:sp>
          <p:sp>
            <p:nvSpPr>
              <p:cNvPr id="27720" name="Rectangle 558"/>
              <p:cNvSpPr>
                <a:spLocks noChangeArrowheads="1"/>
              </p:cNvSpPr>
              <p:nvPr/>
            </p:nvSpPr>
            <p:spPr bwMode="auto">
              <a:xfrm>
                <a:off x="1440" y="1527"/>
                <a:ext cx="341"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Components</a:t>
                </a:r>
                <a:endParaRPr lang="en-US"/>
              </a:p>
            </p:txBody>
          </p:sp>
          <p:sp>
            <p:nvSpPr>
              <p:cNvPr id="27721" name="Rectangle 559"/>
              <p:cNvSpPr>
                <a:spLocks noChangeArrowheads="1"/>
              </p:cNvSpPr>
              <p:nvPr/>
            </p:nvSpPr>
            <p:spPr bwMode="auto">
              <a:xfrm>
                <a:off x="2287" y="1422"/>
                <a:ext cx="419" cy="204"/>
              </a:xfrm>
              <a:prstGeom prst="rect">
                <a:avLst/>
              </a:prstGeom>
              <a:solidFill>
                <a:srgbClr val="FFCCFF"/>
              </a:solidFill>
              <a:ln w="11113">
                <a:solidFill>
                  <a:srgbClr val="000000"/>
                </a:solidFill>
                <a:miter lim="800000"/>
                <a:headEnd/>
                <a:tailEnd/>
              </a:ln>
            </p:spPr>
            <p:txBody>
              <a:bodyPr/>
              <a:lstStyle/>
              <a:p>
                <a:endParaRPr lang="en-US"/>
              </a:p>
            </p:txBody>
          </p:sp>
          <p:sp>
            <p:nvSpPr>
              <p:cNvPr id="27722" name="Rectangle 560"/>
              <p:cNvSpPr>
                <a:spLocks noChangeArrowheads="1"/>
              </p:cNvSpPr>
              <p:nvPr/>
            </p:nvSpPr>
            <p:spPr bwMode="auto">
              <a:xfrm>
                <a:off x="2377" y="1455"/>
                <a:ext cx="288" cy="74"/>
              </a:xfrm>
              <a:prstGeom prst="rect">
                <a:avLst/>
              </a:prstGeom>
              <a:noFill/>
              <a:ln w="9525">
                <a:noFill/>
                <a:miter lim="800000"/>
                <a:headEnd/>
                <a:tailEnd/>
              </a:ln>
            </p:spPr>
            <p:txBody>
              <a:bodyPr/>
              <a:lstStyle/>
              <a:p>
                <a:endParaRPr lang="en-US"/>
              </a:p>
            </p:txBody>
          </p:sp>
          <p:sp>
            <p:nvSpPr>
              <p:cNvPr id="27723" name="Rectangle 561"/>
              <p:cNvSpPr>
                <a:spLocks noChangeArrowheads="1"/>
              </p:cNvSpPr>
              <p:nvPr/>
            </p:nvSpPr>
            <p:spPr bwMode="auto">
              <a:xfrm>
                <a:off x="2377" y="1458"/>
                <a:ext cx="221"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Security</a:t>
                </a:r>
                <a:endParaRPr lang="en-US"/>
              </a:p>
            </p:txBody>
          </p:sp>
          <p:sp>
            <p:nvSpPr>
              <p:cNvPr id="27724" name="Rectangle 562"/>
              <p:cNvSpPr>
                <a:spLocks noChangeArrowheads="1"/>
              </p:cNvSpPr>
              <p:nvPr/>
            </p:nvSpPr>
            <p:spPr bwMode="auto">
              <a:xfrm>
                <a:off x="2302" y="1523"/>
                <a:ext cx="434" cy="75"/>
              </a:xfrm>
              <a:prstGeom prst="rect">
                <a:avLst/>
              </a:prstGeom>
              <a:noFill/>
              <a:ln w="9525">
                <a:noFill/>
                <a:miter lim="800000"/>
                <a:headEnd/>
                <a:tailEnd/>
              </a:ln>
            </p:spPr>
            <p:txBody>
              <a:bodyPr/>
              <a:lstStyle/>
              <a:p>
                <a:endParaRPr lang="en-US"/>
              </a:p>
            </p:txBody>
          </p:sp>
          <p:sp>
            <p:nvSpPr>
              <p:cNvPr id="27725" name="Rectangle 563"/>
              <p:cNvSpPr>
                <a:spLocks noChangeArrowheads="1"/>
              </p:cNvSpPr>
              <p:nvPr/>
            </p:nvSpPr>
            <p:spPr bwMode="auto">
              <a:xfrm>
                <a:off x="2302" y="1527"/>
                <a:ext cx="341"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Components</a:t>
                </a:r>
                <a:endParaRPr lang="en-US"/>
              </a:p>
            </p:txBody>
          </p:sp>
          <p:sp>
            <p:nvSpPr>
              <p:cNvPr id="27726" name="Rectangle 564"/>
              <p:cNvSpPr>
                <a:spLocks noChangeArrowheads="1"/>
              </p:cNvSpPr>
              <p:nvPr/>
            </p:nvSpPr>
            <p:spPr bwMode="auto">
              <a:xfrm>
                <a:off x="971" y="1424"/>
                <a:ext cx="300" cy="204"/>
              </a:xfrm>
              <a:prstGeom prst="rect">
                <a:avLst/>
              </a:prstGeom>
              <a:solidFill>
                <a:srgbClr val="FFCC99"/>
              </a:solidFill>
              <a:ln w="11113">
                <a:solidFill>
                  <a:srgbClr val="000000"/>
                </a:solidFill>
                <a:miter lim="800000"/>
                <a:headEnd/>
                <a:tailEnd/>
              </a:ln>
            </p:spPr>
            <p:txBody>
              <a:bodyPr/>
              <a:lstStyle/>
              <a:p>
                <a:endParaRPr lang="en-US"/>
              </a:p>
            </p:txBody>
          </p:sp>
          <p:sp>
            <p:nvSpPr>
              <p:cNvPr id="27727" name="Rectangle 565"/>
              <p:cNvSpPr>
                <a:spLocks noChangeArrowheads="1"/>
              </p:cNvSpPr>
              <p:nvPr/>
            </p:nvSpPr>
            <p:spPr bwMode="auto">
              <a:xfrm>
                <a:off x="1008" y="1453"/>
                <a:ext cx="265" cy="74"/>
              </a:xfrm>
              <a:prstGeom prst="rect">
                <a:avLst/>
              </a:prstGeom>
              <a:noFill/>
              <a:ln w="9525">
                <a:noFill/>
                <a:miter lim="800000"/>
                <a:headEnd/>
                <a:tailEnd/>
              </a:ln>
            </p:spPr>
            <p:txBody>
              <a:bodyPr/>
              <a:lstStyle/>
              <a:p>
                <a:endParaRPr lang="en-US"/>
              </a:p>
            </p:txBody>
          </p:sp>
          <p:sp>
            <p:nvSpPr>
              <p:cNvPr id="27728" name="Rectangle 566"/>
              <p:cNvSpPr>
                <a:spLocks noChangeArrowheads="1"/>
              </p:cNvSpPr>
              <p:nvPr/>
            </p:nvSpPr>
            <p:spPr bwMode="auto">
              <a:xfrm>
                <a:off x="1008" y="1456"/>
                <a:ext cx="196"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Modem</a:t>
                </a:r>
                <a:endParaRPr lang="en-US"/>
              </a:p>
            </p:txBody>
          </p:sp>
          <p:sp>
            <p:nvSpPr>
              <p:cNvPr id="27729" name="Rectangle 567"/>
              <p:cNvSpPr>
                <a:spLocks noChangeArrowheads="1"/>
              </p:cNvSpPr>
              <p:nvPr/>
            </p:nvSpPr>
            <p:spPr bwMode="auto">
              <a:xfrm>
                <a:off x="995" y="1523"/>
                <a:ext cx="286" cy="75"/>
              </a:xfrm>
              <a:prstGeom prst="rect">
                <a:avLst/>
              </a:prstGeom>
              <a:noFill/>
              <a:ln w="9525">
                <a:noFill/>
                <a:miter lim="800000"/>
                <a:headEnd/>
                <a:tailEnd/>
              </a:ln>
            </p:spPr>
            <p:txBody>
              <a:bodyPr/>
              <a:lstStyle/>
              <a:p>
                <a:endParaRPr lang="en-US"/>
              </a:p>
            </p:txBody>
          </p:sp>
          <p:sp>
            <p:nvSpPr>
              <p:cNvPr id="27730" name="Rectangle 568"/>
              <p:cNvSpPr>
                <a:spLocks noChangeArrowheads="1"/>
              </p:cNvSpPr>
              <p:nvPr/>
            </p:nvSpPr>
            <p:spPr bwMode="auto">
              <a:xfrm>
                <a:off x="995" y="1527"/>
                <a:ext cx="211"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Adapter</a:t>
                </a:r>
                <a:endParaRPr lang="en-US"/>
              </a:p>
            </p:txBody>
          </p:sp>
          <p:sp>
            <p:nvSpPr>
              <p:cNvPr id="27731" name="Rectangle 569"/>
              <p:cNvSpPr>
                <a:spLocks noChangeArrowheads="1"/>
              </p:cNvSpPr>
              <p:nvPr/>
            </p:nvSpPr>
            <p:spPr bwMode="auto">
              <a:xfrm>
                <a:off x="1985" y="1424"/>
                <a:ext cx="282" cy="204"/>
              </a:xfrm>
              <a:prstGeom prst="rect">
                <a:avLst/>
              </a:prstGeom>
              <a:solidFill>
                <a:srgbClr val="FFCCFF"/>
              </a:solidFill>
              <a:ln w="11113">
                <a:solidFill>
                  <a:srgbClr val="000000"/>
                </a:solidFill>
                <a:miter lim="800000"/>
                <a:headEnd/>
                <a:tailEnd/>
              </a:ln>
            </p:spPr>
            <p:txBody>
              <a:bodyPr/>
              <a:lstStyle/>
              <a:p>
                <a:endParaRPr lang="en-US"/>
              </a:p>
            </p:txBody>
          </p:sp>
          <p:sp>
            <p:nvSpPr>
              <p:cNvPr id="27732" name="Rectangle 570"/>
              <p:cNvSpPr>
                <a:spLocks noChangeArrowheads="1"/>
              </p:cNvSpPr>
              <p:nvPr/>
            </p:nvSpPr>
            <p:spPr bwMode="auto">
              <a:xfrm>
                <a:off x="2002" y="1453"/>
                <a:ext cx="288" cy="74"/>
              </a:xfrm>
              <a:prstGeom prst="rect">
                <a:avLst/>
              </a:prstGeom>
              <a:noFill/>
              <a:ln w="9525">
                <a:noFill/>
                <a:miter lim="800000"/>
                <a:headEnd/>
                <a:tailEnd/>
              </a:ln>
            </p:spPr>
            <p:txBody>
              <a:bodyPr/>
              <a:lstStyle/>
              <a:p>
                <a:endParaRPr lang="en-US"/>
              </a:p>
            </p:txBody>
          </p:sp>
          <p:sp>
            <p:nvSpPr>
              <p:cNvPr id="27733" name="Rectangle 571"/>
              <p:cNvSpPr>
                <a:spLocks noChangeArrowheads="1"/>
              </p:cNvSpPr>
              <p:nvPr/>
            </p:nvSpPr>
            <p:spPr bwMode="auto">
              <a:xfrm>
                <a:off x="2002" y="1456"/>
                <a:ext cx="221"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Security</a:t>
                </a:r>
                <a:endParaRPr lang="en-US"/>
              </a:p>
            </p:txBody>
          </p:sp>
          <p:sp>
            <p:nvSpPr>
              <p:cNvPr id="27734" name="Rectangle 572"/>
              <p:cNvSpPr>
                <a:spLocks noChangeArrowheads="1"/>
              </p:cNvSpPr>
              <p:nvPr/>
            </p:nvSpPr>
            <p:spPr bwMode="auto">
              <a:xfrm>
                <a:off x="1999" y="1526"/>
                <a:ext cx="287" cy="74"/>
              </a:xfrm>
              <a:prstGeom prst="rect">
                <a:avLst/>
              </a:prstGeom>
              <a:noFill/>
              <a:ln w="9525">
                <a:noFill/>
                <a:miter lim="800000"/>
                <a:headEnd/>
                <a:tailEnd/>
              </a:ln>
            </p:spPr>
            <p:txBody>
              <a:bodyPr/>
              <a:lstStyle/>
              <a:p>
                <a:endParaRPr lang="en-US"/>
              </a:p>
            </p:txBody>
          </p:sp>
          <p:sp>
            <p:nvSpPr>
              <p:cNvPr id="27735" name="Rectangle 573"/>
              <p:cNvSpPr>
                <a:spLocks noChangeArrowheads="1"/>
              </p:cNvSpPr>
              <p:nvPr/>
            </p:nvSpPr>
            <p:spPr bwMode="auto">
              <a:xfrm>
                <a:off x="1999" y="1529"/>
                <a:ext cx="211"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Adapter</a:t>
                </a:r>
                <a:endParaRPr lang="en-US"/>
              </a:p>
            </p:txBody>
          </p:sp>
          <p:sp>
            <p:nvSpPr>
              <p:cNvPr id="27736" name="Rectangle 574"/>
              <p:cNvSpPr>
                <a:spLocks noChangeArrowheads="1"/>
              </p:cNvSpPr>
              <p:nvPr/>
            </p:nvSpPr>
            <p:spPr bwMode="auto">
              <a:xfrm>
                <a:off x="2724" y="1424"/>
                <a:ext cx="282" cy="204"/>
              </a:xfrm>
              <a:prstGeom prst="rect">
                <a:avLst/>
              </a:prstGeom>
              <a:solidFill>
                <a:srgbClr val="FFCCFF"/>
              </a:solidFill>
              <a:ln w="11113">
                <a:solidFill>
                  <a:srgbClr val="000000"/>
                </a:solidFill>
                <a:miter lim="800000"/>
                <a:headEnd/>
                <a:tailEnd/>
              </a:ln>
            </p:spPr>
            <p:txBody>
              <a:bodyPr/>
              <a:lstStyle/>
              <a:p>
                <a:endParaRPr lang="en-US"/>
              </a:p>
            </p:txBody>
          </p:sp>
          <p:sp>
            <p:nvSpPr>
              <p:cNvPr id="27737" name="Rectangle 575"/>
              <p:cNvSpPr>
                <a:spLocks noChangeArrowheads="1"/>
              </p:cNvSpPr>
              <p:nvPr/>
            </p:nvSpPr>
            <p:spPr bwMode="auto">
              <a:xfrm>
                <a:off x="2744" y="1452"/>
                <a:ext cx="287" cy="74"/>
              </a:xfrm>
              <a:prstGeom prst="rect">
                <a:avLst/>
              </a:prstGeom>
              <a:noFill/>
              <a:ln w="9525">
                <a:noFill/>
                <a:miter lim="800000"/>
                <a:headEnd/>
                <a:tailEnd/>
              </a:ln>
            </p:spPr>
            <p:txBody>
              <a:bodyPr/>
              <a:lstStyle/>
              <a:p>
                <a:endParaRPr lang="en-US"/>
              </a:p>
            </p:txBody>
          </p:sp>
          <p:sp>
            <p:nvSpPr>
              <p:cNvPr id="27738" name="Rectangle 576"/>
              <p:cNvSpPr>
                <a:spLocks noChangeArrowheads="1"/>
              </p:cNvSpPr>
              <p:nvPr/>
            </p:nvSpPr>
            <p:spPr bwMode="auto">
              <a:xfrm>
                <a:off x="2744" y="1455"/>
                <a:ext cx="221"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Security</a:t>
                </a:r>
                <a:endParaRPr lang="en-US"/>
              </a:p>
            </p:txBody>
          </p:sp>
          <p:sp>
            <p:nvSpPr>
              <p:cNvPr id="27739" name="Rectangle 577"/>
              <p:cNvSpPr>
                <a:spLocks noChangeArrowheads="1"/>
              </p:cNvSpPr>
              <p:nvPr/>
            </p:nvSpPr>
            <p:spPr bwMode="auto">
              <a:xfrm>
                <a:off x="2738" y="1525"/>
                <a:ext cx="287" cy="74"/>
              </a:xfrm>
              <a:prstGeom prst="rect">
                <a:avLst/>
              </a:prstGeom>
              <a:noFill/>
              <a:ln w="9525">
                <a:noFill/>
                <a:miter lim="800000"/>
                <a:headEnd/>
                <a:tailEnd/>
              </a:ln>
            </p:spPr>
            <p:txBody>
              <a:bodyPr/>
              <a:lstStyle/>
              <a:p>
                <a:endParaRPr lang="en-US"/>
              </a:p>
            </p:txBody>
          </p:sp>
          <p:sp>
            <p:nvSpPr>
              <p:cNvPr id="27740" name="Rectangle 578"/>
              <p:cNvSpPr>
                <a:spLocks noChangeArrowheads="1"/>
              </p:cNvSpPr>
              <p:nvPr/>
            </p:nvSpPr>
            <p:spPr bwMode="auto">
              <a:xfrm>
                <a:off x="2738" y="1529"/>
                <a:ext cx="211"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Adapter</a:t>
                </a:r>
                <a:endParaRPr lang="en-US"/>
              </a:p>
            </p:txBody>
          </p:sp>
          <p:sp>
            <p:nvSpPr>
              <p:cNvPr id="27741" name="Rectangle 579"/>
              <p:cNvSpPr>
                <a:spLocks noChangeArrowheads="1"/>
              </p:cNvSpPr>
              <p:nvPr/>
            </p:nvSpPr>
            <p:spPr bwMode="auto">
              <a:xfrm>
                <a:off x="3758" y="1424"/>
                <a:ext cx="254" cy="202"/>
              </a:xfrm>
              <a:prstGeom prst="rect">
                <a:avLst/>
              </a:prstGeom>
              <a:solidFill>
                <a:srgbClr val="FFFF99"/>
              </a:solidFill>
              <a:ln w="11113">
                <a:solidFill>
                  <a:srgbClr val="000000"/>
                </a:solidFill>
                <a:miter lim="800000"/>
                <a:headEnd/>
                <a:tailEnd/>
              </a:ln>
            </p:spPr>
            <p:txBody>
              <a:bodyPr/>
              <a:lstStyle/>
              <a:p>
                <a:endParaRPr lang="en-US"/>
              </a:p>
            </p:txBody>
          </p:sp>
          <p:sp>
            <p:nvSpPr>
              <p:cNvPr id="27742" name="Rectangle 580"/>
              <p:cNvSpPr>
                <a:spLocks noChangeArrowheads="1"/>
              </p:cNvSpPr>
              <p:nvPr/>
            </p:nvSpPr>
            <p:spPr bwMode="auto">
              <a:xfrm>
                <a:off x="3816" y="1454"/>
                <a:ext cx="137" cy="74"/>
              </a:xfrm>
              <a:prstGeom prst="rect">
                <a:avLst/>
              </a:prstGeom>
              <a:noFill/>
              <a:ln w="9525">
                <a:noFill/>
                <a:miter lim="800000"/>
                <a:headEnd/>
                <a:tailEnd/>
              </a:ln>
            </p:spPr>
            <p:txBody>
              <a:bodyPr/>
              <a:lstStyle/>
              <a:p>
                <a:endParaRPr lang="en-US"/>
              </a:p>
            </p:txBody>
          </p:sp>
          <p:sp>
            <p:nvSpPr>
              <p:cNvPr id="27743" name="Rectangle 581"/>
              <p:cNvSpPr>
                <a:spLocks noChangeArrowheads="1"/>
              </p:cNvSpPr>
              <p:nvPr/>
            </p:nvSpPr>
            <p:spPr bwMode="auto">
              <a:xfrm>
                <a:off x="3816" y="1457"/>
                <a:ext cx="92"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 I/O</a:t>
                </a:r>
                <a:endParaRPr lang="en-US"/>
              </a:p>
            </p:txBody>
          </p:sp>
          <p:sp>
            <p:nvSpPr>
              <p:cNvPr id="27744" name="Rectangle 582"/>
              <p:cNvSpPr>
                <a:spLocks noChangeArrowheads="1"/>
              </p:cNvSpPr>
              <p:nvPr/>
            </p:nvSpPr>
            <p:spPr bwMode="auto">
              <a:xfrm>
                <a:off x="3759" y="1526"/>
                <a:ext cx="286" cy="74"/>
              </a:xfrm>
              <a:prstGeom prst="rect">
                <a:avLst/>
              </a:prstGeom>
              <a:noFill/>
              <a:ln w="9525">
                <a:noFill/>
                <a:miter lim="800000"/>
                <a:headEnd/>
                <a:tailEnd/>
              </a:ln>
            </p:spPr>
            <p:txBody>
              <a:bodyPr/>
              <a:lstStyle/>
              <a:p>
                <a:endParaRPr lang="en-US"/>
              </a:p>
            </p:txBody>
          </p:sp>
          <p:sp>
            <p:nvSpPr>
              <p:cNvPr id="27745" name="Rectangle 583"/>
              <p:cNvSpPr>
                <a:spLocks noChangeArrowheads="1"/>
              </p:cNvSpPr>
              <p:nvPr/>
            </p:nvSpPr>
            <p:spPr bwMode="auto">
              <a:xfrm>
                <a:off x="3759" y="1529"/>
                <a:ext cx="211"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Adapter</a:t>
                </a:r>
                <a:endParaRPr lang="en-US"/>
              </a:p>
            </p:txBody>
          </p:sp>
          <p:sp>
            <p:nvSpPr>
              <p:cNvPr id="27746" name="Rectangle 584"/>
              <p:cNvSpPr>
                <a:spLocks noChangeArrowheads="1"/>
              </p:cNvSpPr>
              <p:nvPr/>
            </p:nvSpPr>
            <p:spPr bwMode="auto">
              <a:xfrm>
                <a:off x="4033" y="1422"/>
                <a:ext cx="418" cy="204"/>
              </a:xfrm>
              <a:prstGeom prst="rect">
                <a:avLst/>
              </a:prstGeom>
              <a:solidFill>
                <a:srgbClr val="FFFF99"/>
              </a:solidFill>
              <a:ln w="11113">
                <a:solidFill>
                  <a:srgbClr val="000000"/>
                </a:solidFill>
                <a:miter lim="800000"/>
                <a:headEnd/>
                <a:tailEnd/>
              </a:ln>
            </p:spPr>
            <p:txBody>
              <a:bodyPr/>
              <a:lstStyle/>
              <a:p>
                <a:endParaRPr lang="en-US"/>
              </a:p>
            </p:txBody>
          </p:sp>
          <p:sp>
            <p:nvSpPr>
              <p:cNvPr id="27747" name="Rectangle 585"/>
              <p:cNvSpPr>
                <a:spLocks noChangeArrowheads="1"/>
              </p:cNvSpPr>
              <p:nvPr/>
            </p:nvSpPr>
            <p:spPr bwMode="auto">
              <a:xfrm>
                <a:off x="4153" y="1452"/>
                <a:ext cx="137" cy="75"/>
              </a:xfrm>
              <a:prstGeom prst="rect">
                <a:avLst/>
              </a:prstGeom>
              <a:noFill/>
              <a:ln w="9525">
                <a:noFill/>
                <a:miter lim="800000"/>
                <a:headEnd/>
                <a:tailEnd/>
              </a:ln>
            </p:spPr>
            <p:txBody>
              <a:bodyPr/>
              <a:lstStyle/>
              <a:p>
                <a:endParaRPr lang="en-US"/>
              </a:p>
            </p:txBody>
          </p:sp>
          <p:sp>
            <p:nvSpPr>
              <p:cNvPr id="27748" name="Rectangle 586"/>
              <p:cNvSpPr>
                <a:spLocks noChangeArrowheads="1"/>
              </p:cNvSpPr>
              <p:nvPr/>
            </p:nvSpPr>
            <p:spPr bwMode="auto">
              <a:xfrm>
                <a:off x="4153" y="1456"/>
                <a:ext cx="92"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 I/O</a:t>
                </a:r>
                <a:endParaRPr lang="en-US"/>
              </a:p>
            </p:txBody>
          </p:sp>
          <p:sp>
            <p:nvSpPr>
              <p:cNvPr id="27749" name="Rectangle 587"/>
              <p:cNvSpPr>
                <a:spLocks noChangeArrowheads="1"/>
              </p:cNvSpPr>
              <p:nvPr/>
            </p:nvSpPr>
            <p:spPr bwMode="auto">
              <a:xfrm>
                <a:off x="4048" y="1524"/>
                <a:ext cx="434" cy="74"/>
              </a:xfrm>
              <a:prstGeom prst="rect">
                <a:avLst/>
              </a:prstGeom>
              <a:noFill/>
              <a:ln w="9525">
                <a:noFill/>
                <a:miter lim="800000"/>
                <a:headEnd/>
                <a:tailEnd/>
              </a:ln>
            </p:spPr>
            <p:txBody>
              <a:bodyPr/>
              <a:lstStyle/>
              <a:p>
                <a:endParaRPr lang="en-US"/>
              </a:p>
            </p:txBody>
          </p:sp>
          <p:sp>
            <p:nvSpPr>
              <p:cNvPr id="27750" name="Rectangle 588"/>
              <p:cNvSpPr>
                <a:spLocks noChangeArrowheads="1"/>
              </p:cNvSpPr>
              <p:nvPr/>
            </p:nvSpPr>
            <p:spPr bwMode="auto">
              <a:xfrm>
                <a:off x="4048" y="1527"/>
                <a:ext cx="341"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Components</a:t>
                </a:r>
                <a:endParaRPr lang="en-US"/>
              </a:p>
            </p:txBody>
          </p:sp>
          <p:grpSp>
            <p:nvGrpSpPr>
              <p:cNvPr id="27751" name="Group 592"/>
              <p:cNvGrpSpPr>
                <a:grpSpLocks/>
              </p:cNvGrpSpPr>
              <p:nvPr/>
            </p:nvGrpSpPr>
            <p:grpSpPr bwMode="auto">
              <a:xfrm>
                <a:off x="435" y="1402"/>
                <a:ext cx="103" cy="77"/>
                <a:chOff x="435" y="1402"/>
                <a:chExt cx="103" cy="77"/>
              </a:xfrm>
            </p:grpSpPr>
            <p:sp>
              <p:nvSpPr>
                <p:cNvPr id="27820" name="Line 589"/>
                <p:cNvSpPr>
                  <a:spLocks noChangeShapeType="1"/>
                </p:cNvSpPr>
                <p:nvPr/>
              </p:nvSpPr>
              <p:spPr bwMode="auto">
                <a:xfrm flipH="1" flipV="1">
                  <a:off x="466" y="1425"/>
                  <a:ext cx="41" cy="31"/>
                </a:xfrm>
                <a:prstGeom prst="line">
                  <a:avLst/>
                </a:prstGeom>
                <a:noFill/>
                <a:ln w="7938">
                  <a:solidFill>
                    <a:srgbClr val="000000"/>
                  </a:solidFill>
                  <a:round/>
                  <a:headEnd/>
                  <a:tailEnd/>
                </a:ln>
              </p:spPr>
              <p:txBody>
                <a:bodyPr/>
                <a:lstStyle/>
                <a:p>
                  <a:endParaRPr lang="en-US"/>
                </a:p>
              </p:txBody>
            </p:sp>
            <p:sp>
              <p:nvSpPr>
                <p:cNvPr id="27821" name="Freeform 590"/>
                <p:cNvSpPr>
                  <a:spLocks/>
                </p:cNvSpPr>
                <p:nvPr/>
              </p:nvSpPr>
              <p:spPr bwMode="auto">
                <a:xfrm>
                  <a:off x="489" y="1442"/>
                  <a:ext cx="49" cy="37"/>
                </a:xfrm>
                <a:custGeom>
                  <a:avLst/>
                  <a:gdLst>
                    <a:gd name="T0" fmla="*/ 0 w 99"/>
                    <a:gd name="T1" fmla="*/ 6 h 76"/>
                    <a:gd name="T2" fmla="*/ 12 w 99"/>
                    <a:gd name="T3" fmla="*/ 9 h 76"/>
                    <a:gd name="T4" fmla="*/ 8 w 99"/>
                    <a:gd name="T5" fmla="*/ 0 h 76"/>
                    <a:gd name="T6" fmla="*/ 0 w 99"/>
                    <a:gd name="T7" fmla="*/ 6 h 76"/>
                    <a:gd name="T8" fmla="*/ 0 60000 65536"/>
                    <a:gd name="T9" fmla="*/ 0 60000 65536"/>
                    <a:gd name="T10" fmla="*/ 0 60000 65536"/>
                    <a:gd name="T11" fmla="*/ 0 60000 65536"/>
                    <a:gd name="T12" fmla="*/ 0 w 99"/>
                    <a:gd name="T13" fmla="*/ 0 h 76"/>
                    <a:gd name="T14" fmla="*/ 99 w 99"/>
                    <a:gd name="T15" fmla="*/ 76 h 76"/>
                  </a:gdLst>
                  <a:ahLst/>
                  <a:cxnLst>
                    <a:cxn ang="T8">
                      <a:pos x="T0" y="T1"/>
                    </a:cxn>
                    <a:cxn ang="T9">
                      <a:pos x="T2" y="T3"/>
                    </a:cxn>
                    <a:cxn ang="T10">
                      <a:pos x="T4" y="T5"/>
                    </a:cxn>
                    <a:cxn ang="T11">
                      <a:pos x="T6" y="T7"/>
                    </a:cxn>
                  </a:cxnLst>
                  <a:rect l="T12" t="T13" r="T14" b="T15"/>
                  <a:pathLst>
                    <a:path w="99" h="76">
                      <a:moveTo>
                        <a:pt x="0" y="52"/>
                      </a:moveTo>
                      <a:lnTo>
                        <a:pt x="99" y="76"/>
                      </a:lnTo>
                      <a:lnTo>
                        <a:pt x="66" y="0"/>
                      </a:lnTo>
                      <a:lnTo>
                        <a:pt x="0" y="52"/>
                      </a:lnTo>
                      <a:close/>
                    </a:path>
                  </a:pathLst>
                </a:custGeom>
                <a:solidFill>
                  <a:srgbClr val="000000"/>
                </a:solidFill>
                <a:ln w="9525">
                  <a:noFill/>
                  <a:round/>
                  <a:headEnd/>
                  <a:tailEnd/>
                </a:ln>
              </p:spPr>
              <p:txBody>
                <a:bodyPr/>
                <a:lstStyle/>
                <a:p>
                  <a:endParaRPr lang="en-US"/>
                </a:p>
              </p:txBody>
            </p:sp>
            <p:sp>
              <p:nvSpPr>
                <p:cNvPr id="27822" name="Freeform 591"/>
                <p:cNvSpPr>
                  <a:spLocks/>
                </p:cNvSpPr>
                <p:nvPr/>
              </p:nvSpPr>
              <p:spPr bwMode="auto">
                <a:xfrm>
                  <a:off x="435" y="1402"/>
                  <a:ext cx="50" cy="37"/>
                </a:xfrm>
                <a:custGeom>
                  <a:avLst/>
                  <a:gdLst>
                    <a:gd name="T0" fmla="*/ 13 w 100"/>
                    <a:gd name="T1" fmla="*/ 2 h 75"/>
                    <a:gd name="T2" fmla="*/ 0 w 100"/>
                    <a:gd name="T3" fmla="*/ 0 h 75"/>
                    <a:gd name="T4" fmla="*/ 5 w 100"/>
                    <a:gd name="T5" fmla="*/ 9 h 75"/>
                    <a:gd name="T6" fmla="*/ 13 w 100"/>
                    <a:gd name="T7" fmla="*/ 2 h 75"/>
                    <a:gd name="T8" fmla="*/ 0 60000 65536"/>
                    <a:gd name="T9" fmla="*/ 0 60000 65536"/>
                    <a:gd name="T10" fmla="*/ 0 60000 65536"/>
                    <a:gd name="T11" fmla="*/ 0 60000 65536"/>
                    <a:gd name="T12" fmla="*/ 0 w 100"/>
                    <a:gd name="T13" fmla="*/ 0 h 75"/>
                    <a:gd name="T14" fmla="*/ 100 w 100"/>
                    <a:gd name="T15" fmla="*/ 75 h 75"/>
                  </a:gdLst>
                  <a:ahLst/>
                  <a:cxnLst>
                    <a:cxn ang="T8">
                      <a:pos x="T0" y="T1"/>
                    </a:cxn>
                    <a:cxn ang="T9">
                      <a:pos x="T2" y="T3"/>
                    </a:cxn>
                    <a:cxn ang="T10">
                      <a:pos x="T4" y="T5"/>
                    </a:cxn>
                    <a:cxn ang="T11">
                      <a:pos x="T6" y="T7"/>
                    </a:cxn>
                  </a:cxnLst>
                  <a:rect l="T12" t="T13" r="T14" b="T15"/>
                  <a:pathLst>
                    <a:path w="100" h="75">
                      <a:moveTo>
                        <a:pt x="100" y="23"/>
                      </a:moveTo>
                      <a:lnTo>
                        <a:pt x="0" y="0"/>
                      </a:lnTo>
                      <a:lnTo>
                        <a:pt x="34" y="75"/>
                      </a:lnTo>
                      <a:lnTo>
                        <a:pt x="100" y="23"/>
                      </a:lnTo>
                      <a:close/>
                    </a:path>
                  </a:pathLst>
                </a:custGeom>
                <a:solidFill>
                  <a:srgbClr val="000000"/>
                </a:solidFill>
                <a:ln w="9525">
                  <a:noFill/>
                  <a:round/>
                  <a:headEnd/>
                  <a:tailEnd/>
                </a:ln>
              </p:spPr>
              <p:txBody>
                <a:bodyPr/>
                <a:lstStyle/>
                <a:p>
                  <a:endParaRPr lang="en-US"/>
                </a:p>
              </p:txBody>
            </p:sp>
          </p:grpSp>
          <p:grpSp>
            <p:nvGrpSpPr>
              <p:cNvPr id="27752" name="Group 596"/>
              <p:cNvGrpSpPr>
                <a:grpSpLocks/>
              </p:cNvGrpSpPr>
              <p:nvPr/>
            </p:nvGrpSpPr>
            <p:grpSpPr bwMode="auto">
              <a:xfrm>
                <a:off x="420" y="1151"/>
                <a:ext cx="132" cy="100"/>
                <a:chOff x="420" y="1151"/>
                <a:chExt cx="132" cy="100"/>
              </a:xfrm>
            </p:grpSpPr>
            <p:sp>
              <p:nvSpPr>
                <p:cNvPr id="27817" name="Line 593"/>
                <p:cNvSpPr>
                  <a:spLocks noChangeShapeType="1"/>
                </p:cNvSpPr>
                <p:nvPr/>
              </p:nvSpPr>
              <p:spPr bwMode="auto">
                <a:xfrm flipV="1">
                  <a:off x="455" y="1178"/>
                  <a:ext cx="62" cy="46"/>
                </a:xfrm>
                <a:prstGeom prst="line">
                  <a:avLst/>
                </a:prstGeom>
                <a:noFill/>
                <a:ln w="7938">
                  <a:solidFill>
                    <a:srgbClr val="000000"/>
                  </a:solidFill>
                  <a:round/>
                  <a:headEnd/>
                  <a:tailEnd/>
                </a:ln>
              </p:spPr>
              <p:txBody>
                <a:bodyPr/>
                <a:lstStyle/>
                <a:p>
                  <a:endParaRPr lang="en-US"/>
                </a:p>
              </p:txBody>
            </p:sp>
            <p:sp>
              <p:nvSpPr>
                <p:cNvPr id="27818" name="Freeform 594"/>
                <p:cNvSpPr>
                  <a:spLocks/>
                </p:cNvSpPr>
                <p:nvPr/>
              </p:nvSpPr>
              <p:spPr bwMode="auto">
                <a:xfrm>
                  <a:off x="420" y="1208"/>
                  <a:ext cx="56" cy="43"/>
                </a:xfrm>
                <a:custGeom>
                  <a:avLst/>
                  <a:gdLst>
                    <a:gd name="T0" fmla="*/ 5 w 112"/>
                    <a:gd name="T1" fmla="*/ 0 h 87"/>
                    <a:gd name="T2" fmla="*/ 0 w 112"/>
                    <a:gd name="T3" fmla="*/ 10 h 87"/>
                    <a:gd name="T4" fmla="*/ 14 w 112"/>
                    <a:gd name="T5" fmla="*/ 7 h 87"/>
                    <a:gd name="T6" fmla="*/ 5 w 112"/>
                    <a:gd name="T7" fmla="*/ 0 h 87"/>
                    <a:gd name="T8" fmla="*/ 0 60000 65536"/>
                    <a:gd name="T9" fmla="*/ 0 60000 65536"/>
                    <a:gd name="T10" fmla="*/ 0 60000 65536"/>
                    <a:gd name="T11" fmla="*/ 0 60000 65536"/>
                    <a:gd name="T12" fmla="*/ 0 w 112"/>
                    <a:gd name="T13" fmla="*/ 0 h 87"/>
                    <a:gd name="T14" fmla="*/ 112 w 112"/>
                    <a:gd name="T15" fmla="*/ 87 h 87"/>
                  </a:gdLst>
                  <a:ahLst/>
                  <a:cxnLst>
                    <a:cxn ang="T8">
                      <a:pos x="T0" y="T1"/>
                    </a:cxn>
                    <a:cxn ang="T9">
                      <a:pos x="T2" y="T3"/>
                    </a:cxn>
                    <a:cxn ang="T10">
                      <a:pos x="T4" y="T5"/>
                    </a:cxn>
                    <a:cxn ang="T11">
                      <a:pos x="T6" y="T7"/>
                    </a:cxn>
                  </a:cxnLst>
                  <a:rect l="T12" t="T13" r="T14" b="T15"/>
                  <a:pathLst>
                    <a:path w="112" h="87">
                      <a:moveTo>
                        <a:pt x="36" y="0"/>
                      </a:moveTo>
                      <a:lnTo>
                        <a:pt x="0" y="87"/>
                      </a:lnTo>
                      <a:lnTo>
                        <a:pt x="112" y="58"/>
                      </a:lnTo>
                      <a:lnTo>
                        <a:pt x="36" y="0"/>
                      </a:lnTo>
                      <a:close/>
                    </a:path>
                  </a:pathLst>
                </a:custGeom>
                <a:solidFill>
                  <a:srgbClr val="000000"/>
                </a:solidFill>
                <a:ln w="9525">
                  <a:noFill/>
                  <a:round/>
                  <a:headEnd/>
                  <a:tailEnd/>
                </a:ln>
              </p:spPr>
              <p:txBody>
                <a:bodyPr/>
                <a:lstStyle/>
                <a:p>
                  <a:endParaRPr lang="en-US"/>
                </a:p>
              </p:txBody>
            </p:sp>
            <p:sp>
              <p:nvSpPr>
                <p:cNvPr id="27819" name="Freeform 595"/>
                <p:cNvSpPr>
                  <a:spLocks/>
                </p:cNvSpPr>
                <p:nvPr/>
              </p:nvSpPr>
              <p:spPr bwMode="auto">
                <a:xfrm>
                  <a:off x="496" y="1151"/>
                  <a:ext cx="56" cy="43"/>
                </a:xfrm>
                <a:custGeom>
                  <a:avLst/>
                  <a:gdLst>
                    <a:gd name="T0" fmla="*/ 10 w 112"/>
                    <a:gd name="T1" fmla="*/ 10 h 87"/>
                    <a:gd name="T2" fmla="*/ 14 w 112"/>
                    <a:gd name="T3" fmla="*/ 0 h 87"/>
                    <a:gd name="T4" fmla="*/ 0 w 112"/>
                    <a:gd name="T5" fmla="*/ 3 h 87"/>
                    <a:gd name="T6" fmla="*/ 10 w 112"/>
                    <a:gd name="T7" fmla="*/ 10 h 87"/>
                    <a:gd name="T8" fmla="*/ 0 60000 65536"/>
                    <a:gd name="T9" fmla="*/ 0 60000 65536"/>
                    <a:gd name="T10" fmla="*/ 0 60000 65536"/>
                    <a:gd name="T11" fmla="*/ 0 60000 65536"/>
                    <a:gd name="T12" fmla="*/ 0 w 112"/>
                    <a:gd name="T13" fmla="*/ 0 h 87"/>
                    <a:gd name="T14" fmla="*/ 112 w 112"/>
                    <a:gd name="T15" fmla="*/ 87 h 87"/>
                  </a:gdLst>
                  <a:ahLst/>
                  <a:cxnLst>
                    <a:cxn ang="T8">
                      <a:pos x="T0" y="T1"/>
                    </a:cxn>
                    <a:cxn ang="T9">
                      <a:pos x="T2" y="T3"/>
                    </a:cxn>
                    <a:cxn ang="T10">
                      <a:pos x="T4" y="T5"/>
                    </a:cxn>
                    <a:cxn ang="T11">
                      <a:pos x="T6" y="T7"/>
                    </a:cxn>
                  </a:cxnLst>
                  <a:rect l="T12" t="T13" r="T14" b="T15"/>
                  <a:pathLst>
                    <a:path w="112" h="87">
                      <a:moveTo>
                        <a:pt x="74" y="87"/>
                      </a:moveTo>
                      <a:lnTo>
                        <a:pt x="112" y="0"/>
                      </a:lnTo>
                      <a:lnTo>
                        <a:pt x="0" y="27"/>
                      </a:lnTo>
                      <a:lnTo>
                        <a:pt x="74" y="87"/>
                      </a:lnTo>
                      <a:close/>
                    </a:path>
                  </a:pathLst>
                </a:custGeom>
                <a:solidFill>
                  <a:srgbClr val="000000"/>
                </a:solidFill>
                <a:ln w="9525">
                  <a:noFill/>
                  <a:round/>
                  <a:headEnd/>
                  <a:tailEnd/>
                </a:ln>
              </p:spPr>
              <p:txBody>
                <a:bodyPr/>
                <a:lstStyle/>
                <a:p>
                  <a:endParaRPr lang="en-US"/>
                </a:p>
              </p:txBody>
            </p:sp>
          </p:grpSp>
          <p:sp>
            <p:nvSpPr>
              <p:cNvPr id="27753" name="Freeform 597"/>
              <p:cNvSpPr>
                <a:spLocks/>
              </p:cNvSpPr>
              <p:nvPr/>
            </p:nvSpPr>
            <p:spPr bwMode="auto">
              <a:xfrm>
                <a:off x="2619" y="1620"/>
                <a:ext cx="100" cy="109"/>
              </a:xfrm>
              <a:custGeom>
                <a:avLst/>
                <a:gdLst>
                  <a:gd name="T0" fmla="*/ 13 w 199"/>
                  <a:gd name="T1" fmla="*/ 0 h 219"/>
                  <a:gd name="T2" fmla="*/ 25 w 199"/>
                  <a:gd name="T3" fmla="*/ 5 h 219"/>
                  <a:gd name="T4" fmla="*/ 19 w 199"/>
                  <a:gd name="T5" fmla="*/ 5 h 219"/>
                  <a:gd name="T6" fmla="*/ 19 w 199"/>
                  <a:gd name="T7" fmla="*/ 21 h 219"/>
                  <a:gd name="T8" fmla="*/ 25 w 199"/>
                  <a:gd name="T9" fmla="*/ 21 h 219"/>
                  <a:gd name="T10" fmla="*/ 13 w 199"/>
                  <a:gd name="T11" fmla="*/ 27 h 219"/>
                  <a:gd name="T12" fmla="*/ 0 w 199"/>
                  <a:gd name="T13" fmla="*/ 21 h 219"/>
                  <a:gd name="T14" fmla="*/ 7 w 199"/>
                  <a:gd name="T15" fmla="*/ 21 h 219"/>
                  <a:gd name="T16" fmla="*/ 7 w 199"/>
                  <a:gd name="T17" fmla="*/ 5 h 219"/>
                  <a:gd name="T18" fmla="*/ 0 w 199"/>
                  <a:gd name="T19" fmla="*/ 5 h 219"/>
                  <a:gd name="T20" fmla="*/ 13 w 199"/>
                  <a:gd name="T21" fmla="*/ 0 h 2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9"/>
                  <a:gd name="T34" fmla="*/ 0 h 219"/>
                  <a:gd name="T35" fmla="*/ 199 w 199"/>
                  <a:gd name="T36" fmla="*/ 219 h 2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9" h="219">
                    <a:moveTo>
                      <a:pt x="99" y="0"/>
                    </a:moveTo>
                    <a:lnTo>
                      <a:pt x="199" y="44"/>
                    </a:lnTo>
                    <a:lnTo>
                      <a:pt x="149" y="44"/>
                    </a:lnTo>
                    <a:lnTo>
                      <a:pt x="149" y="175"/>
                    </a:lnTo>
                    <a:lnTo>
                      <a:pt x="199" y="175"/>
                    </a:lnTo>
                    <a:lnTo>
                      <a:pt x="99" y="219"/>
                    </a:lnTo>
                    <a:lnTo>
                      <a:pt x="0" y="175"/>
                    </a:lnTo>
                    <a:lnTo>
                      <a:pt x="49" y="175"/>
                    </a:lnTo>
                    <a:lnTo>
                      <a:pt x="49" y="44"/>
                    </a:lnTo>
                    <a:lnTo>
                      <a:pt x="0" y="44"/>
                    </a:lnTo>
                    <a:lnTo>
                      <a:pt x="99" y="0"/>
                    </a:lnTo>
                    <a:close/>
                  </a:path>
                </a:pathLst>
              </a:custGeom>
              <a:solidFill>
                <a:srgbClr val="66FFFF"/>
              </a:solidFill>
              <a:ln w="7938">
                <a:solidFill>
                  <a:srgbClr val="000000"/>
                </a:solidFill>
                <a:round/>
                <a:headEnd/>
                <a:tailEnd/>
              </a:ln>
            </p:spPr>
            <p:txBody>
              <a:bodyPr/>
              <a:lstStyle/>
              <a:p>
                <a:endParaRPr lang="en-US"/>
              </a:p>
            </p:txBody>
          </p:sp>
          <p:sp>
            <p:nvSpPr>
              <p:cNvPr id="27754" name="Freeform 598"/>
              <p:cNvSpPr>
                <a:spLocks/>
              </p:cNvSpPr>
              <p:nvPr/>
            </p:nvSpPr>
            <p:spPr bwMode="auto">
              <a:xfrm>
                <a:off x="2861" y="1620"/>
                <a:ext cx="100" cy="109"/>
              </a:xfrm>
              <a:custGeom>
                <a:avLst/>
                <a:gdLst>
                  <a:gd name="T0" fmla="*/ 13 w 199"/>
                  <a:gd name="T1" fmla="*/ 0 h 219"/>
                  <a:gd name="T2" fmla="*/ 25 w 199"/>
                  <a:gd name="T3" fmla="*/ 5 h 219"/>
                  <a:gd name="T4" fmla="*/ 19 w 199"/>
                  <a:gd name="T5" fmla="*/ 5 h 219"/>
                  <a:gd name="T6" fmla="*/ 19 w 199"/>
                  <a:gd name="T7" fmla="*/ 21 h 219"/>
                  <a:gd name="T8" fmla="*/ 25 w 199"/>
                  <a:gd name="T9" fmla="*/ 21 h 219"/>
                  <a:gd name="T10" fmla="*/ 13 w 199"/>
                  <a:gd name="T11" fmla="*/ 27 h 219"/>
                  <a:gd name="T12" fmla="*/ 0 w 199"/>
                  <a:gd name="T13" fmla="*/ 21 h 219"/>
                  <a:gd name="T14" fmla="*/ 7 w 199"/>
                  <a:gd name="T15" fmla="*/ 21 h 219"/>
                  <a:gd name="T16" fmla="*/ 7 w 199"/>
                  <a:gd name="T17" fmla="*/ 5 h 219"/>
                  <a:gd name="T18" fmla="*/ 0 w 199"/>
                  <a:gd name="T19" fmla="*/ 5 h 219"/>
                  <a:gd name="T20" fmla="*/ 13 w 199"/>
                  <a:gd name="T21" fmla="*/ 0 h 2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9"/>
                  <a:gd name="T34" fmla="*/ 0 h 219"/>
                  <a:gd name="T35" fmla="*/ 199 w 199"/>
                  <a:gd name="T36" fmla="*/ 219 h 2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9" h="219">
                    <a:moveTo>
                      <a:pt x="99" y="0"/>
                    </a:moveTo>
                    <a:lnTo>
                      <a:pt x="199" y="44"/>
                    </a:lnTo>
                    <a:lnTo>
                      <a:pt x="150" y="44"/>
                    </a:lnTo>
                    <a:lnTo>
                      <a:pt x="150" y="175"/>
                    </a:lnTo>
                    <a:lnTo>
                      <a:pt x="199" y="175"/>
                    </a:lnTo>
                    <a:lnTo>
                      <a:pt x="99" y="219"/>
                    </a:lnTo>
                    <a:lnTo>
                      <a:pt x="0" y="175"/>
                    </a:lnTo>
                    <a:lnTo>
                      <a:pt x="49" y="175"/>
                    </a:lnTo>
                    <a:lnTo>
                      <a:pt x="49" y="44"/>
                    </a:lnTo>
                    <a:lnTo>
                      <a:pt x="0" y="44"/>
                    </a:lnTo>
                    <a:lnTo>
                      <a:pt x="99" y="0"/>
                    </a:lnTo>
                    <a:close/>
                  </a:path>
                </a:pathLst>
              </a:custGeom>
              <a:solidFill>
                <a:srgbClr val="66FFFF"/>
              </a:solidFill>
              <a:ln w="7938">
                <a:solidFill>
                  <a:srgbClr val="000000"/>
                </a:solidFill>
                <a:round/>
                <a:headEnd/>
                <a:tailEnd/>
              </a:ln>
            </p:spPr>
            <p:txBody>
              <a:bodyPr/>
              <a:lstStyle/>
              <a:p>
                <a:endParaRPr lang="en-US"/>
              </a:p>
            </p:txBody>
          </p:sp>
          <p:sp>
            <p:nvSpPr>
              <p:cNvPr id="27755" name="Freeform 599"/>
              <p:cNvSpPr>
                <a:spLocks/>
              </p:cNvSpPr>
              <p:nvPr/>
            </p:nvSpPr>
            <p:spPr bwMode="auto">
              <a:xfrm>
                <a:off x="3142" y="1620"/>
                <a:ext cx="100" cy="109"/>
              </a:xfrm>
              <a:custGeom>
                <a:avLst/>
                <a:gdLst>
                  <a:gd name="T0" fmla="*/ 13 w 199"/>
                  <a:gd name="T1" fmla="*/ 0 h 219"/>
                  <a:gd name="T2" fmla="*/ 25 w 199"/>
                  <a:gd name="T3" fmla="*/ 5 h 219"/>
                  <a:gd name="T4" fmla="*/ 19 w 199"/>
                  <a:gd name="T5" fmla="*/ 5 h 219"/>
                  <a:gd name="T6" fmla="*/ 19 w 199"/>
                  <a:gd name="T7" fmla="*/ 21 h 219"/>
                  <a:gd name="T8" fmla="*/ 25 w 199"/>
                  <a:gd name="T9" fmla="*/ 21 h 219"/>
                  <a:gd name="T10" fmla="*/ 13 w 199"/>
                  <a:gd name="T11" fmla="*/ 27 h 219"/>
                  <a:gd name="T12" fmla="*/ 0 w 199"/>
                  <a:gd name="T13" fmla="*/ 21 h 219"/>
                  <a:gd name="T14" fmla="*/ 7 w 199"/>
                  <a:gd name="T15" fmla="*/ 21 h 219"/>
                  <a:gd name="T16" fmla="*/ 7 w 199"/>
                  <a:gd name="T17" fmla="*/ 5 h 219"/>
                  <a:gd name="T18" fmla="*/ 0 w 199"/>
                  <a:gd name="T19" fmla="*/ 5 h 219"/>
                  <a:gd name="T20" fmla="*/ 13 w 199"/>
                  <a:gd name="T21" fmla="*/ 0 h 2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9"/>
                  <a:gd name="T34" fmla="*/ 0 h 219"/>
                  <a:gd name="T35" fmla="*/ 199 w 199"/>
                  <a:gd name="T36" fmla="*/ 219 h 2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9" h="219">
                    <a:moveTo>
                      <a:pt x="99" y="0"/>
                    </a:moveTo>
                    <a:lnTo>
                      <a:pt x="199" y="44"/>
                    </a:lnTo>
                    <a:lnTo>
                      <a:pt x="150" y="44"/>
                    </a:lnTo>
                    <a:lnTo>
                      <a:pt x="150" y="175"/>
                    </a:lnTo>
                    <a:lnTo>
                      <a:pt x="199" y="175"/>
                    </a:lnTo>
                    <a:lnTo>
                      <a:pt x="99" y="219"/>
                    </a:lnTo>
                    <a:lnTo>
                      <a:pt x="0" y="175"/>
                    </a:lnTo>
                    <a:lnTo>
                      <a:pt x="50" y="175"/>
                    </a:lnTo>
                    <a:lnTo>
                      <a:pt x="50" y="44"/>
                    </a:lnTo>
                    <a:lnTo>
                      <a:pt x="0" y="44"/>
                    </a:lnTo>
                    <a:lnTo>
                      <a:pt x="99" y="0"/>
                    </a:lnTo>
                    <a:close/>
                  </a:path>
                </a:pathLst>
              </a:custGeom>
              <a:solidFill>
                <a:srgbClr val="66FFFF"/>
              </a:solidFill>
              <a:ln w="7938">
                <a:solidFill>
                  <a:srgbClr val="000000"/>
                </a:solidFill>
                <a:round/>
                <a:headEnd/>
                <a:tailEnd/>
              </a:ln>
            </p:spPr>
            <p:txBody>
              <a:bodyPr/>
              <a:lstStyle/>
              <a:p>
                <a:endParaRPr lang="en-US"/>
              </a:p>
            </p:txBody>
          </p:sp>
          <p:sp>
            <p:nvSpPr>
              <p:cNvPr id="27756" name="Freeform 600"/>
              <p:cNvSpPr>
                <a:spLocks/>
              </p:cNvSpPr>
              <p:nvPr/>
            </p:nvSpPr>
            <p:spPr bwMode="auto">
              <a:xfrm>
                <a:off x="3902" y="1620"/>
                <a:ext cx="99" cy="109"/>
              </a:xfrm>
              <a:custGeom>
                <a:avLst/>
                <a:gdLst>
                  <a:gd name="T0" fmla="*/ 12 w 199"/>
                  <a:gd name="T1" fmla="*/ 0 h 219"/>
                  <a:gd name="T2" fmla="*/ 24 w 199"/>
                  <a:gd name="T3" fmla="*/ 5 h 219"/>
                  <a:gd name="T4" fmla="*/ 18 w 199"/>
                  <a:gd name="T5" fmla="*/ 5 h 219"/>
                  <a:gd name="T6" fmla="*/ 18 w 199"/>
                  <a:gd name="T7" fmla="*/ 21 h 219"/>
                  <a:gd name="T8" fmla="*/ 24 w 199"/>
                  <a:gd name="T9" fmla="*/ 21 h 219"/>
                  <a:gd name="T10" fmla="*/ 12 w 199"/>
                  <a:gd name="T11" fmla="*/ 27 h 219"/>
                  <a:gd name="T12" fmla="*/ 0 w 199"/>
                  <a:gd name="T13" fmla="*/ 21 h 219"/>
                  <a:gd name="T14" fmla="*/ 6 w 199"/>
                  <a:gd name="T15" fmla="*/ 21 h 219"/>
                  <a:gd name="T16" fmla="*/ 6 w 199"/>
                  <a:gd name="T17" fmla="*/ 5 h 219"/>
                  <a:gd name="T18" fmla="*/ 0 w 199"/>
                  <a:gd name="T19" fmla="*/ 5 h 219"/>
                  <a:gd name="T20" fmla="*/ 12 w 199"/>
                  <a:gd name="T21" fmla="*/ 0 h 2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9"/>
                  <a:gd name="T34" fmla="*/ 0 h 219"/>
                  <a:gd name="T35" fmla="*/ 199 w 199"/>
                  <a:gd name="T36" fmla="*/ 219 h 2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9" h="219">
                    <a:moveTo>
                      <a:pt x="99" y="0"/>
                    </a:moveTo>
                    <a:lnTo>
                      <a:pt x="199" y="44"/>
                    </a:lnTo>
                    <a:lnTo>
                      <a:pt x="150" y="44"/>
                    </a:lnTo>
                    <a:lnTo>
                      <a:pt x="150" y="175"/>
                    </a:lnTo>
                    <a:lnTo>
                      <a:pt x="199" y="175"/>
                    </a:lnTo>
                    <a:lnTo>
                      <a:pt x="99" y="219"/>
                    </a:lnTo>
                    <a:lnTo>
                      <a:pt x="0" y="175"/>
                    </a:lnTo>
                    <a:lnTo>
                      <a:pt x="50" y="175"/>
                    </a:lnTo>
                    <a:lnTo>
                      <a:pt x="50" y="44"/>
                    </a:lnTo>
                    <a:lnTo>
                      <a:pt x="0" y="44"/>
                    </a:lnTo>
                    <a:lnTo>
                      <a:pt x="99" y="0"/>
                    </a:lnTo>
                    <a:close/>
                  </a:path>
                </a:pathLst>
              </a:custGeom>
              <a:solidFill>
                <a:srgbClr val="66FFFF"/>
              </a:solidFill>
              <a:ln w="7938">
                <a:solidFill>
                  <a:srgbClr val="000000"/>
                </a:solidFill>
                <a:round/>
                <a:headEnd/>
                <a:tailEnd/>
              </a:ln>
            </p:spPr>
            <p:txBody>
              <a:bodyPr/>
              <a:lstStyle/>
              <a:p>
                <a:endParaRPr lang="en-US"/>
              </a:p>
            </p:txBody>
          </p:sp>
          <p:sp>
            <p:nvSpPr>
              <p:cNvPr id="27757" name="Freeform 601"/>
              <p:cNvSpPr>
                <a:spLocks/>
              </p:cNvSpPr>
              <p:nvPr/>
            </p:nvSpPr>
            <p:spPr bwMode="auto">
              <a:xfrm>
                <a:off x="4291" y="1620"/>
                <a:ext cx="100" cy="109"/>
              </a:xfrm>
              <a:custGeom>
                <a:avLst/>
                <a:gdLst>
                  <a:gd name="T0" fmla="*/ 13 w 199"/>
                  <a:gd name="T1" fmla="*/ 0 h 219"/>
                  <a:gd name="T2" fmla="*/ 25 w 199"/>
                  <a:gd name="T3" fmla="*/ 5 h 219"/>
                  <a:gd name="T4" fmla="*/ 19 w 199"/>
                  <a:gd name="T5" fmla="*/ 5 h 219"/>
                  <a:gd name="T6" fmla="*/ 19 w 199"/>
                  <a:gd name="T7" fmla="*/ 21 h 219"/>
                  <a:gd name="T8" fmla="*/ 25 w 199"/>
                  <a:gd name="T9" fmla="*/ 21 h 219"/>
                  <a:gd name="T10" fmla="*/ 13 w 199"/>
                  <a:gd name="T11" fmla="*/ 27 h 219"/>
                  <a:gd name="T12" fmla="*/ 0 w 199"/>
                  <a:gd name="T13" fmla="*/ 21 h 219"/>
                  <a:gd name="T14" fmla="*/ 7 w 199"/>
                  <a:gd name="T15" fmla="*/ 21 h 219"/>
                  <a:gd name="T16" fmla="*/ 7 w 199"/>
                  <a:gd name="T17" fmla="*/ 5 h 219"/>
                  <a:gd name="T18" fmla="*/ 0 w 199"/>
                  <a:gd name="T19" fmla="*/ 5 h 219"/>
                  <a:gd name="T20" fmla="*/ 13 w 199"/>
                  <a:gd name="T21" fmla="*/ 0 h 2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9"/>
                  <a:gd name="T34" fmla="*/ 0 h 219"/>
                  <a:gd name="T35" fmla="*/ 199 w 199"/>
                  <a:gd name="T36" fmla="*/ 219 h 2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9" h="219">
                    <a:moveTo>
                      <a:pt x="99" y="0"/>
                    </a:moveTo>
                    <a:lnTo>
                      <a:pt x="199" y="44"/>
                    </a:lnTo>
                    <a:lnTo>
                      <a:pt x="150" y="44"/>
                    </a:lnTo>
                    <a:lnTo>
                      <a:pt x="150" y="175"/>
                    </a:lnTo>
                    <a:lnTo>
                      <a:pt x="199" y="175"/>
                    </a:lnTo>
                    <a:lnTo>
                      <a:pt x="99" y="219"/>
                    </a:lnTo>
                    <a:lnTo>
                      <a:pt x="0" y="175"/>
                    </a:lnTo>
                    <a:lnTo>
                      <a:pt x="50" y="175"/>
                    </a:lnTo>
                    <a:lnTo>
                      <a:pt x="50" y="44"/>
                    </a:lnTo>
                    <a:lnTo>
                      <a:pt x="0" y="44"/>
                    </a:lnTo>
                    <a:lnTo>
                      <a:pt x="99" y="0"/>
                    </a:lnTo>
                    <a:close/>
                  </a:path>
                </a:pathLst>
              </a:custGeom>
              <a:solidFill>
                <a:srgbClr val="66FFFF"/>
              </a:solidFill>
              <a:ln w="7938">
                <a:solidFill>
                  <a:srgbClr val="000000"/>
                </a:solidFill>
                <a:round/>
                <a:headEnd/>
                <a:tailEnd/>
              </a:ln>
            </p:spPr>
            <p:txBody>
              <a:bodyPr/>
              <a:lstStyle/>
              <a:p>
                <a:endParaRPr lang="en-US"/>
              </a:p>
            </p:txBody>
          </p:sp>
          <p:sp>
            <p:nvSpPr>
              <p:cNvPr id="27758" name="Freeform 602"/>
              <p:cNvSpPr>
                <a:spLocks/>
              </p:cNvSpPr>
              <p:nvPr/>
            </p:nvSpPr>
            <p:spPr bwMode="auto">
              <a:xfrm>
                <a:off x="1707" y="1837"/>
                <a:ext cx="100" cy="141"/>
              </a:xfrm>
              <a:custGeom>
                <a:avLst/>
                <a:gdLst>
                  <a:gd name="T0" fmla="*/ 13 w 199"/>
                  <a:gd name="T1" fmla="*/ 0 h 280"/>
                  <a:gd name="T2" fmla="*/ 25 w 199"/>
                  <a:gd name="T3" fmla="*/ 7 h 280"/>
                  <a:gd name="T4" fmla="*/ 19 w 199"/>
                  <a:gd name="T5" fmla="*/ 7 h 280"/>
                  <a:gd name="T6" fmla="*/ 19 w 199"/>
                  <a:gd name="T7" fmla="*/ 29 h 280"/>
                  <a:gd name="T8" fmla="*/ 25 w 199"/>
                  <a:gd name="T9" fmla="*/ 29 h 280"/>
                  <a:gd name="T10" fmla="*/ 13 w 199"/>
                  <a:gd name="T11" fmla="*/ 36 h 280"/>
                  <a:gd name="T12" fmla="*/ 0 w 199"/>
                  <a:gd name="T13" fmla="*/ 29 h 280"/>
                  <a:gd name="T14" fmla="*/ 7 w 199"/>
                  <a:gd name="T15" fmla="*/ 29 h 280"/>
                  <a:gd name="T16" fmla="*/ 7 w 199"/>
                  <a:gd name="T17" fmla="*/ 7 h 280"/>
                  <a:gd name="T18" fmla="*/ 0 w 199"/>
                  <a:gd name="T19" fmla="*/ 7 h 280"/>
                  <a:gd name="T20" fmla="*/ 13 w 199"/>
                  <a:gd name="T21" fmla="*/ 0 h 2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9"/>
                  <a:gd name="T34" fmla="*/ 0 h 280"/>
                  <a:gd name="T35" fmla="*/ 199 w 199"/>
                  <a:gd name="T36" fmla="*/ 280 h 2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9" h="280">
                    <a:moveTo>
                      <a:pt x="99" y="0"/>
                    </a:moveTo>
                    <a:lnTo>
                      <a:pt x="199" y="55"/>
                    </a:lnTo>
                    <a:lnTo>
                      <a:pt x="150" y="55"/>
                    </a:lnTo>
                    <a:lnTo>
                      <a:pt x="150" y="225"/>
                    </a:lnTo>
                    <a:lnTo>
                      <a:pt x="199" y="225"/>
                    </a:lnTo>
                    <a:lnTo>
                      <a:pt x="99" y="280"/>
                    </a:lnTo>
                    <a:lnTo>
                      <a:pt x="0" y="225"/>
                    </a:lnTo>
                    <a:lnTo>
                      <a:pt x="50" y="225"/>
                    </a:lnTo>
                    <a:lnTo>
                      <a:pt x="50" y="55"/>
                    </a:lnTo>
                    <a:lnTo>
                      <a:pt x="0" y="55"/>
                    </a:lnTo>
                    <a:lnTo>
                      <a:pt x="99" y="0"/>
                    </a:lnTo>
                    <a:close/>
                  </a:path>
                </a:pathLst>
              </a:custGeom>
              <a:solidFill>
                <a:srgbClr val="66FFFF"/>
              </a:solidFill>
              <a:ln w="7938">
                <a:solidFill>
                  <a:srgbClr val="000000"/>
                </a:solidFill>
                <a:round/>
                <a:headEnd/>
                <a:tailEnd/>
              </a:ln>
            </p:spPr>
            <p:txBody>
              <a:bodyPr/>
              <a:lstStyle/>
              <a:p>
                <a:endParaRPr lang="en-US"/>
              </a:p>
            </p:txBody>
          </p:sp>
          <p:sp>
            <p:nvSpPr>
              <p:cNvPr id="27759" name="Rectangle 603"/>
              <p:cNvSpPr>
                <a:spLocks noChangeArrowheads="1"/>
              </p:cNvSpPr>
              <p:nvPr/>
            </p:nvSpPr>
            <p:spPr bwMode="auto">
              <a:xfrm>
                <a:off x="698" y="1625"/>
                <a:ext cx="413" cy="85"/>
              </a:xfrm>
              <a:prstGeom prst="rect">
                <a:avLst/>
              </a:prstGeom>
              <a:noFill/>
              <a:ln w="9525">
                <a:noFill/>
                <a:miter lim="800000"/>
                <a:headEnd/>
                <a:tailEnd/>
              </a:ln>
            </p:spPr>
            <p:txBody>
              <a:bodyPr/>
              <a:lstStyle/>
              <a:p>
                <a:endParaRPr lang="en-US"/>
              </a:p>
            </p:txBody>
          </p:sp>
          <p:sp>
            <p:nvSpPr>
              <p:cNvPr id="27760" name="Rectangle 604"/>
              <p:cNvSpPr>
                <a:spLocks noChangeArrowheads="1"/>
              </p:cNvSpPr>
              <p:nvPr/>
            </p:nvSpPr>
            <p:spPr bwMode="auto">
              <a:xfrm>
                <a:off x="736" y="1646"/>
                <a:ext cx="319" cy="56"/>
              </a:xfrm>
              <a:prstGeom prst="rect">
                <a:avLst/>
              </a:prstGeom>
              <a:noFill/>
              <a:ln w="9525">
                <a:noFill/>
                <a:miter lim="800000"/>
                <a:headEnd/>
                <a:tailEnd/>
              </a:ln>
            </p:spPr>
            <p:txBody>
              <a:bodyPr/>
              <a:lstStyle/>
              <a:p>
                <a:endParaRPr lang="en-US"/>
              </a:p>
            </p:txBody>
          </p:sp>
          <p:sp>
            <p:nvSpPr>
              <p:cNvPr id="27761" name="Rectangle 605"/>
              <p:cNvSpPr>
                <a:spLocks noChangeArrowheads="1"/>
              </p:cNvSpPr>
              <p:nvPr/>
            </p:nvSpPr>
            <p:spPr bwMode="auto">
              <a:xfrm>
                <a:off x="736" y="1649"/>
                <a:ext cx="236"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MAC API</a:t>
                </a:r>
                <a:endParaRPr lang="en-US"/>
              </a:p>
            </p:txBody>
          </p:sp>
          <p:sp>
            <p:nvSpPr>
              <p:cNvPr id="27762" name="Rectangle 606"/>
              <p:cNvSpPr>
                <a:spLocks noChangeArrowheads="1"/>
              </p:cNvSpPr>
              <p:nvPr/>
            </p:nvSpPr>
            <p:spPr bwMode="auto">
              <a:xfrm>
                <a:off x="1472" y="1625"/>
                <a:ext cx="577" cy="85"/>
              </a:xfrm>
              <a:prstGeom prst="rect">
                <a:avLst/>
              </a:prstGeom>
              <a:noFill/>
              <a:ln w="9525">
                <a:noFill/>
                <a:miter lim="800000"/>
                <a:headEnd/>
                <a:tailEnd/>
              </a:ln>
            </p:spPr>
            <p:txBody>
              <a:bodyPr/>
              <a:lstStyle/>
              <a:p>
                <a:endParaRPr lang="en-US"/>
              </a:p>
            </p:txBody>
          </p:sp>
          <p:sp>
            <p:nvSpPr>
              <p:cNvPr id="27763" name="Rectangle 607"/>
              <p:cNvSpPr>
                <a:spLocks noChangeArrowheads="1"/>
              </p:cNvSpPr>
              <p:nvPr/>
            </p:nvSpPr>
            <p:spPr bwMode="auto">
              <a:xfrm>
                <a:off x="1446" y="1646"/>
                <a:ext cx="499" cy="56"/>
              </a:xfrm>
              <a:prstGeom prst="rect">
                <a:avLst/>
              </a:prstGeom>
              <a:noFill/>
              <a:ln w="9525">
                <a:noFill/>
                <a:miter lim="800000"/>
                <a:headEnd/>
                <a:tailEnd/>
              </a:ln>
            </p:spPr>
            <p:txBody>
              <a:bodyPr/>
              <a:lstStyle/>
              <a:p>
                <a:endParaRPr lang="en-US"/>
              </a:p>
            </p:txBody>
          </p:sp>
          <p:sp>
            <p:nvSpPr>
              <p:cNvPr id="27764" name="Rectangle 608"/>
              <p:cNvSpPr>
                <a:spLocks noChangeArrowheads="1"/>
              </p:cNvSpPr>
              <p:nvPr/>
            </p:nvSpPr>
            <p:spPr bwMode="auto">
              <a:xfrm>
                <a:off x="1446" y="1649"/>
                <a:ext cx="454"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LLC/Network API</a:t>
                </a:r>
                <a:endParaRPr lang="en-US"/>
              </a:p>
            </p:txBody>
          </p:sp>
          <p:sp>
            <p:nvSpPr>
              <p:cNvPr id="27765" name="Rectangle 609"/>
              <p:cNvSpPr>
                <a:spLocks noChangeArrowheads="1"/>
              </p:cNvSpPr>
              <p:nvPr/>
            </p:nvSpPr>
            <p:spPr bwMode="auto">
              <a:xfrm>
                <a:off x="3261" y="1646"/>
                <a:ext cx="498" cy="56"/>
              </a:xfrm>
              <a:prstGeom prst="rect">
                <a:avLst/>
              </a:prstGeom>
              <a:noFill/>
              <a:ln w="9525">
                <a:noFill/>
                <a:miter lim="800000"/>
                <a:headEnd/>
                <a:tailEnd/>
              </a:ln>
            </p:spPr>
            <p:txBody>
              <a:bodyPr/>
              <a:lstStyle/>
              <a:p>
                <a:endParaRPr lang="en-US"/>
              </a:p>
            </p:txBody>
          </p:sp>
          <p:sp>
            <p:nvSpPr>
              <p:cNvPr id="27766" name="Rectangle 610"/>
              <p:cNvSpPr>
                <a:spLocks noChangeArrowheads="1"/>
              </p:cNvSpPr>
              <p:nvPr/>
            </p:nvSpPr>
            <p:spPr bwMode="auto">
              <a:xfrm>
                <a:off x="3261" y="1649"/>
                <a:ext cx="454"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LLC/Network API</a:t>
                </a:r>
                <a:endParaRPr lang="en-US"/>
              </a:p>
            </p:txBody>
          </p:sp>
          <p:sp>
            <p:nvSpPr>
              <p:cNvPr id="27767" name="Rectangle 611"/>
              <p:cNvSpPr>
                <a:spLocks noChangeArrowheads="1"/>
              </p:cNvSpPr>
              <p:nvPr/>
            </p:nvSpPr>
            <p:spPr bwMode="auto">
              <a:xfrm>
                <a:off x="3962" y="1625"/>
                <a:ext cx="89" cy="85"/>
              </a:xfrm>
              <a:prstGeom prst="rect">
                <a:avLst/>
              </a:prstGeom>
              <a:noFill/>
              <a:ln w="9525">
                <a:noFill/>
                <a:miter lim="800000"/>
                <a:headEnd/>
                <a:tailEnd/>
              </a:ln>
            </p:spPr>
            <p:txBody>
              <a:bodyPr/>
              <a:lstStyle/>
              <a:p>
                <a:endParaRPr lang="en-US"/>
              </a:p>
            </p:txBody>
          </p:sp>
          <p:sp>
            <p:nvSpPr>
              <p:cNvPr id="27768" name="Freeform 612"/>
              <p:cNvSpPr>
                <a:spLocks/>
              </p:cNvSpPr>
              <p:nvPr/>
            </p:nvSpPr>
            <p:spPr bwMode="auto">
              <a:xfrm>
                <a:off x="3183" y="1841"/>
                <a:ext cx="100" cy="133"/>
              </a:xfrm>
              <a:custGeom>
                <a:avLst/>
                <a:gdLst>
                  <a:gd name="T0" fmla="*/ 13 w 198"/>
                  <a:gd name="T1" fmla="*/ 0 h 268"/>
                  <a:gd name="T2" fmla="*/ 26 w 198"/>
                  <a:gd name="T3" fmla="*/ 6 h 268"/>
                  <a:gd name="T4" fmla="*/ 19 w 198"/>
                  <a:gd name="T5" fmla="*/ 6 h 268"/>
                  <a:gd name="T6" fmla="*/ 19 w 198"/>
                  <a:gd name="T7" fmla="*/ 26 h 268"/>
                  <a:gd name="T8" fmla="*/ 26 w 198"/>
                  <a:gd name="T9" fmla="*/ 26 h 268"/>
                  <a:gd name="T10" fmla="*/ 13 w 198"/>
                  <a:gd name="T11" fmla="*/ 33 h 268"/>
                  <a:gd name="T12" fmla="*/ 0 w 198"/>
                  <a:gd name="T13" fmla="*/ 26 h 268"/>
                  <a:gd name="T14" fmla="*/ 7 w 198"/>
                  <a:gd name="T15" fmla="*/ 26 h 268"/>
                  <a:gd name="T16" fmla="*/ 7 w 198"/>
                  <a:gd name="T17" fmla="*/ 6 h 268"/>
                  <a:gd name="T18" fmla="*/ 0 w 198"/>
                  <a:gd name="T19" fmla="*/ 6 h 268"/>
                  <a:gd name="T20" fmla="*/ 13 w 198"/>
                  <a:gd name="T21" fmla="*/ 0 h 2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8"/>
                  <a:gd name="T34" fmla="*/ 0 h 268"/>
                  <a:gd name="T35" fmla="*/ 198 w 198"/>
                  <a:gd name="T36" fmla="*/ 268 h 26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8" h="268">
                    <a:moveTo>
                      <a:pt x="98" y="0"/>
                    </a:moveTo>
                    <a:lnTo>
                      <a:pt x="198" y="53"/>
                    </a:lnTo>
                    <a:lnTo>
                      <a:pt x="149" y="53"/>
                    </a:lnTo>
                    <a:lnTo>
                      <a:pt x="149" y="215"/>
                    </a:lnTo>
                    <a:lnTo>
                      <a:pt x="198" y="215"/>
                    </a:lnTo>
                    <a:lnTo>
                      <a:pt x="98" y="268"/>
                    </a:lnTo>
                    <a:lnTo>
                      <a:pt x="0" y="215"/>
                    </a:lnTo>
                    <a:lnTo>
                      <a:pt x="49" y="215"/>
                    </a:lnTo>
                    <a:lnTo>
                      <a:pt x="49" y="53"/>
                    </a:lnTo>
                    <a:lnTo>
                      <a:pt x="0" y="53"/>
                    </a:lnTo>
                    <a:lnTo>
                      <a:pt x="98" y="0"/>
                    </a:lnTo>
                    <a:close/>
                  </a:path>
                </a:pathLst>
              </a:custGeom>
              <a:solidFill>
                <a:srgbClr val="66FFFF"/>
              </a:solidFill>
              <a:ln w="7938">
                <a:solidFill>
                  <a:srgbClr val="000000"/>
                </a:solidFill>
                <a:round/>
                <a:headEnd/>
                <a:tailEnd/>
              </a:ln>
            </p:spPr>
            <p:txBody>
              <a:bodyPr/>
              <a:lstStyle/>
              <a:p>
                <a:endParaRPr lang="en-US"/>
              </a:p>
            </p:txBody>
          </p:sp>
          <p:sp>
            <p:nvSpPr>
              <p:cNvPr id="27769" name="Freeform 613"/>
              <p:cNvSpPr>
                <a:spLocks/>
              </p:cNvSpPr>
              <p:nvPr/>
            </p:nvSpPr>
            <p:spPr bwMode="auto">
              <a:xfrm>
                <a:off x="3925" y="1837"/>
                <a:ext cx="99" cy="144"/>
              </a:xfrm>
              <a:custGeom>
                <a:avLst/>
                <a:gdLst>
                  <a:gd name="T0" fmla="*/ 12 w 199"/>
                  <a:gd name="T1" fmla="*/ 0 h 289"/>
                  <a:gd name="T2" fmla="*/ 24 w 199"/>
                  <a:gd name="T3" fmla="*/ 7 h 289"/>
                  <a:gd name="T4" fmla="*/ 18 w 199"/>
                  <a:gd name="T5" fmla="*/ 7 h 289"/>
                  <a:gd name="T6" fmla="*/ 18 w 199"/>
                  <a:gd name="T7" fmla="*/ 28 h 289"/>
                  <a:gd name="T8" fmla="*/ 24 w 199"/>
                  <a:gd name="T9" fmla="*/ 28 h 289"/>
                  <a:gd name="T10" fmla="*/ 12 w 199"/>
                  <a:gd name="T11" fmla="*/ 36 h 289"/>
                  <a:gd name="T12" fmla="*/ 0 w 199"/>
                  <a:gd name="T13" fmla="*/ 28 h 289"/>
                  <a:gd name="T14" fmla="*/ 6 w 199"/>
                  <a:gd name="T15" fmla="*/ 28 h 289"/>
                  <a:gd name="T16" fmla="*/ 6 w 199"/>
                  <a:gd name="T17" fmla="*/ 7 h 289"/>
                  <a:gd name="T18" fmla="*/ 0 w 199"/>
                  <a:gd name="T19" fmla="*/ 7 h 289"/>
                  <a:gd name="T20" fmla="*/ 12 w 199"/>
                  <a:gd name="T21" fmla="*/ 0 h 2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9"/>
                  <a:gd name="T34" fmla="*/ 0 h 289"/>
                  <a:gd name="T35" fmla="*/ 199 w 199"/>
                  <a:gd name="T36" fmla="*/ 289 h 28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9" h="289">
                    <a:moveTo>
                      <a:pt x="99" y="0"/>
                    </a:moveTo>
                    <a:lnTo>
                      <a:pt x="199" y="57"/>
                    </a:lnTo>
                    <a:lnTo>
                      <a:pt x="150" y="57"/>
                    </a:lnTo>
                    <a:lnTo>
                      <a:pt x="150" y="231"/>
                    </a:lnTo>
                    <a:lnTo>
                      <a:pt x="199" y="231"/>
                    </a:lnTo>
                    <a:lnTo>
                      <a:pt x="99" y="289"/>
                    </a:lnTo>
                    <a:lnTo>
                      <a:pt x="0" y="231"/>
                    </a:lnTo>
                    <a:lnTo>
                      <a:pt x="50" y="231"/>
                    </a:lnTo>
                    <a:lnTo>
                      <a:pt x="50" y="57"/>
                    </a:lnTo>
                    <a:lnTo>
                      <a:pt x="0" y="57"/>
                    </a:lnTo>
                    <a:lnTo>
                      <a:pt x="99" y="0"/>
                    </a:lnTo>
                    <a:close/>
                  </a:path>
                </a:pathLst>
              </a:custGeom>
              <a:solidFill>
                <a:srgbClr val="66FFFF"/>
              </a:solidFill>
              <a:ln w="7938">
                <a:solidFill>
                  <a:srgbClr val="000000"/>
                </a:solidFill>
                <a:round/>
                <a:headEnd/>
                <a:tailEnd/>
              </a:ln>
            </p:spPr>
            <p:txBody>
              <a:bodyPr/>
              <a:lstStyle/>
              <a:p>
                <a:endParaRPr lang="en-US"/>
              </a:p>
            </p:txBody>
          </p:sp>
          <p:sp>
            <p:nvSpPr>
              <p:cNvPr id="27770" name="Rectangle 614"/>
              <p:cNvSpPr>
                <a:spLocks noChangeArrowheads="1"/>
              </p:cNvSpPr>
              <p:nvPr/>
            </p:nvSpPr>
            <p:spPr bwMode="auto">
              <a:xfrm>
                <a:off x="3829" y="1233"/>
                <a:ext cx="435" cy="145"/>
              </a:xfrm>
              <a:prstGeom prst="rect">
                <a:avLst/>
              </a:prstGeom>
              <a:noFill/>
              <a:ln w="9525">
                <a:noFill/>
                <a:miter lim="800000"/>
                <a:headEnd/>
                <a:tailEnd/>
              </a:ln>
            </p:spPr>
            <p:txBody>
              <a:bodyPr/>
              <a:lstStyle/>
              <a:p>
                <a:endParaRPr lang="en-US"/>
              </a:p>
            </p:txBody>
          </p:sp>
          <p:sp>
            <p:nvSpPr>
              <p:cNvPr id="27771" name="Freeform 615"/>
              <p:cNvSpPr>
                <a:spLocks/>
              </p:cNvSpPr>
              <p:nvPr/>
            </p:nvSpPr>
            <p:spPr bwMode="auto">
              <a:xfrm>
                <a:off x="2136" y="1620"/>
                <a:ext cx="100" cy="109"/>
              </a:xfrm>
              <a:custGeom>
                <a:avLst/>
                <a:gdLst>
                  <a:gd name="T0" fmla="*/ 13 w 199"/>
                  <a:gd name="T1" fmla="*/ 0 h 219"/>
                  <a:gd name="T2" fmla="*/ 25 w 199"/>
                  <a:gd name="T3" fmla="*/ 5 h 219"/>
                  <a:gd name="T4" fmla="*/ 19 w 199"/>
                  <a:gd name="T5" fmla="*/ 5 h 219"/>
                  <a:gd name="T6" fmla="*/ 19 w 199"/>
                  <a:gd name="T7" fmla="*/ 21 h 219"/>
                  <a:gd name="T8" fmla="*/ 25 w 199"/>
                  <a:gd name="T9" fmla="*/ 21 h 219"/>
                  <a:gd name="T10" fmla="*/ 13 w 199"/>
                  <a:gd name="T11" fmla="*/ 27 h 219"/>
                  <a:gd name="T12" fmla="*/ 0 w 199"/>
                  <a:gd name="T13" fmla="*/ 21 h 219"/>
                  <a:gd name="T14" fmla="*/ 7 w 199"/>
                  <a:gd name="T15" fmla="*/ 21 h 219"/>
                  <a:gd name="T16" fmla="*/ 7 w 199"/>
                  <a:gd name="T17" fmla="*/ 5 h 219"/>
                  <a:gd name="T18" fmla="*/ 0 w 199"/>
                  <a:gd name="T19" fmla="*/ 5 h 219"/>
                  <a:gd name="T20" fmla="*/ 13 w 199"/>
                  <a:gd name="T21" fmla="*/ 0 h 2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9"/>
                  <a:gd name="T34" fmla="*/ 0 h 219"/>
                  <a:gd name="T35" fmla="*/ 199 w 199"/>
                  <a:gd name="T36" fmla="*/ 219 h 2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9" h="219">
                    <a:moveTo>
                      <a:pt x="99" y="0"/>
                    </a:moveTo>
                    <a:lnTo>
                      <a:pt x="199" y="44"/>
                    </a:lnTo>
                    <a:lnTo>
                      <a:pt x="150" y="44"/>
                    </a:lnTo>
                    <a:lnTo>
                      <a:pt x="150" y="175"/>
                    </a:lnTo>
                    <a:lnTo>
                      <a:pt x="199" y="175"/>
                    </a:lnTo>
                    <a:lnTo>
                      <a:pt x="99" y="219"/>
                    </a:lnTo>
                    <a:lnTo>
                      <a:pt x="0" y="175"/>
                    </a:lnTo>
                    <a:lnTo>
                      <a:pt x="50" y="175"/>
                    </a:lnTo>
                    <a:lnTo>
                      <a:pt x="50" y="44"/>
                    </a:lnTo>
                    <a:lnTo>
                      <a:pt x="0" y="44"/>
                    </a:lnTo>
                    <a:lnTo>
                      <a:pt x="99" y="0"/>
                    </a:lnTo>
                    <a:close/>
                  </a:path>
                </a:pathLst>
              </a:custGeom>
              <a:solidFill>
                <a:srgbClr val="66FFFF"/>
              </a:solidFill>
              <a:ln w="7938">
                <a:solidFill>
                  <a:srgbClr val="000000"/>
                </a:solidFill>
                <a:round/>
                <a:headEnd/>
                <a:tailEnd/>
              </a:ln>
            </p:spPr>
            <p:txBody>
              <a:bodyPr/>
              <a:lstStyle/>
              <a:p>
                <a:endParaRPr lang="en-US"/>
              </a:p>
            </p:txBody>
          </p:sp>
          <p:sp>
            <p:nvSpPr>
              <p:cNvPr id="27772" name="Freeform 616"/>
              <p:cNvSpPr>
                <a:spLocks/>
              </p:cNvSpPr>
              <p:nvPr/>
            </p:nvSpPr>
            <p:spPr bwMode="auto">
              <a:xfrm>
                <a:off x="602" y="1620"/>
                <a:ext cx="100" cy="109"/>
              </a:xfrm>
              <a:custGeom>
                <a:avLst/>
                <a:gdLst>
                  <a:gd name="T0" fmla="*/ 13 w 199"/>
                  <a:gd name="T1" fmla="*/ 0 h 219"/>
                  <a:gd name="T2" fmla="*/ 25 w 199"/>
                  <a:gd name="T3" fmla="*/ 5 h 219"/>
                  <a:gd name="T4" fmla="*/ 19 w 199"/>
                  <a:gd name="T5" fmla="*/ 5 h 219"/>
                  <a:gd name="T6" fmla="*/ 19 w 199"/>
                  <a:gd name="T7" fmla="*/ 21 h 219"/>
                  <a:gd name="T8" fmla="*/ 25 w 199"/>
                  <a:gd name="T9" fmla="*/ 21 h 219"/>
                  <a:gd name="T10" fmla="*/ 13 w 199"/>
                  <a:gd name="T11" fmla="*/ 27 h 219"/>
                  <a:gd name="T12" fmla="*/ 0 w 199"/>
                  <a:gd name="T13" fmla="*/ 21 h 219"/>
                  <a:gd name="T14" fmla="*/ 7 w 199"/>
                  <a:gd name="T15" fmla="*/ 21 h 219"/>
                  <a:gd name="T16" fmla="*/ 7 w 199"/>
                  <a:gd name="T17" fmla="*/ 5 h 219"/>
                  <a:gd name="T18" fmla="*/ 0 w 199"/>
                  <a:gd name="T19" fmla="*/ 5 h 219"/>
                  <a:gd name="T20" fmla="*/ 13 w 199"/>
                  <a:gd name="T21" fmla="*/ 0 h 2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9"/>
                  <a:gd name="T34" fmla="*/ 0 h 219"/>
                  <a:gd name="T35" fmla="*/ 199 w 199"/>
                  <a:gd name="T36" fmla="*/ 219 h 2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9" h="219">
                    <a:moveTo>
                      <a:pt x="99" y="0"/>
                    </a:moveTo>
                    <a:lnTo>
                      <a:pt x="199" y="44"/>
                    </a:lnTo>
                    <a:lnTo>
                      <a:pt x="149" y="44"/>
                    </a:lnTo>
                    <a:lnTo>
                      <a:pt x="149" y="175"/>
                    </a:lnTo>
                    <a:lnTo>
                      <a:pt x="199" y="175"/>
                    </a:lnTo>
                    <a:lnTo>
                      <a:pt x="99" y="219"/>
                    </a:lnTo>
                    <a:lnTo>
                      <a:pt x="0" y="175"/>
                    </a:lnTo>
                    <a:lnTo>
                      <a:pt x="49" y="175"/>
                    </a:lnTo>
                    <a:lnTo>
                      <a:pt x="49" y="44"/>
                    </a:lnTo>
                    <a:lnTo>
                      <a:pt x="0" y="44"/>
                    </a:lnTo>
                    <a:lnTo>
                      <a:pt x="99" y="0"/>
                    </a:lnTo>
                    <a:close/>
                  </a:path>
                </a:pathLst>
              </a:custGeom>
              <a:solidFill>
                <a:srgbClr val="66FFFF"/>
              </a:solidFill>
              <a:ln w="7938">
                <a:solidFill>
                  <a:srgbClr val="000000"/>
                </a:solidFill>
                <a:round/>
                <a:headEnd/>
                <a:tailEnd/>
              </a:ln>
            </p:spPr>
            <p:txBody>
              <a:bodyPr/>
              <a:lstStyle/>
              <a:p>
                <a:endParaRPr lang="en-US"/>
              </a:p>
            </p:txBody>
          </p:sp>
          <p:sp>
            <p:nvSpPr>
              <p:cNvPr id="27773" name="Freeform 617"/>
              <p:cNvSpPr>
                <a:spLocks/>
              </p:cNvSpPr>
              <p:nvPr/>
            </p:nvSpPr>
            <p:spPr bwMode="auto">
              <a:xfrm>
                <a:off x="1081" y="1620"/>
                <a:ext cx="99" cy="109"/>
              </a:xfrm>
              <a:custGeom>
                <a:avLst/>
                <a:gdLst>
                  <a:gd name="T0" fmla="*/ 12 w 199"/>
                  <a:gd name="T1" fmla="*/ 0 h 219"/>
                  <a:gd name="T2" fmla="*/ 24 w 199"/>
                  <a:gd name="T3" fmla="*/ 5 h 219"/>
                  <a:gd name="T4" fmla="*/ 18 w 199"/>
                  <a:gd name="T5" fmla="*/ 5 h 219"/>
                  <a:gd name="T6" fmla="*/ 18 w 199"/>
                  <a:gd name="T7" fmla="*/ 21 h 219"/>
                  <a:gd name="T8" fmla="*/ 24 w 199"/>
                  <a:gd name="T9" fmla="*/ 21 h 219"/>
                  <a:gd name="T10" fmla="*/ 12 w 199"/>
                  <a:gd name="T11" fmla="*/ 27 h 219"/>
                  <a:gd name="T12" fmla="*/ 0 w 199"/>
                  <a:gd name="T13" fmla="*/ 21 h 219"/>
                  <a:gd name="T14" fmla="*/ 6 w 199"/>
                  <a:gd name="T15" fmla="*/ 21 h 219"/>
                  <a:gd name="T16" fmla="*/ 6 w 199"/>
                  <a:gd name="T17" fmla="*/ 5 h 219"/>
                  <a:gd name="T18" fmla="*/ 0 w 199"/>
                  <a:gd name="T19" fmla="*/ 5 h 219"/>
                  <a:gd name="T20" fmla="*/ 12 w 199"/>
                  <a:gd name="T21" fmla="*/ 0 h 2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9"/>
                  <a:gd name="T34" fmla="*/ 0 h 219"/>
                  <a:gd name="T35" fmla="*/ 199 w 199"/>
                  <a:gd name="T36" fmla="*/ 219 h 2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9" h="219">
                    <a:moveTo>
                      <a:pt x="98" y="0"/>
                    </a:moveTo>
                    <a:lnTo>
                      <a:pt x="199" y="44"/>
                    </a:lnTo>
                    <a:lnTo>
                      <a:pt x="149" y="44"/>
                    </a:lnTo>
                    <a:lnTo>
                      <a:pt x="149" y="175"/>
                    </a:lnTo>
                    <a:lnTo>
                      <a:pt x="199" y="175"/>
                    </a:lnTo>
                    <a:lnTo>
                      <a:pt x="98" y="219"/>
                    </a:lnTo>
                    <a:lnTo>
                      <a:pt x="0" y="175"/>
                    </a:lnTo>
                    <a:lnTo>
                      <a:pt x="49" y="175"/>
                    </a:lnTo>
                    <a:lnTo>
                      <a:pt x="49" y="44"/>
                    </a:lnTo>
                    <a:lnTo>
                      <a:pt x="0" y="44"/>
                    </a:lnTo>
                    <a:lnTo>
                      <a:pt x="98" y="0"/>
                    </a:lnTo>
                    <a:close/>
                  </a:path>
                </a:pathLst>
              </a:custGeom>
              <a:solidFill>
                <a:srgbClr val="66FFFF"/>
              </a:solidFill>
              <a:ln w="7938">
                <a:solidFill>
                  <a:srgbClr val="000000"/>
                </a:solidFill>
                <a:round/>
                <a:headEnd/>
                <a:tailEnd/>
              </a:ln>
            </p:spPr>
            <p:txBody>
              <a:bodyPr/>
              <a:lstStyle/>
              <a:p>
                <a:endParaRPr lang="en-US"/>
              </a:p>
            </p:txBody>
          </p:sp>
          <p:sp>
            <p:nvSpPr>
              <p:cNvPr id="27774" name="Freeform 618"/>
              <p:cNvSpPr>
                <a:spLocks/>
              </p:cNvSpPr>
              <p:nvPr/>
            </p:nvSpPr>
            <p:spPr bwMode="auto">
              <a:xfrm>
                <a:off x="1337" y="1620"/>
                <a:ext cx="100" cy="109"/>
              </a:xfrm>
              <a:custGeom>
                <a:avLst/>
                <a:gdLst>
                  <a:gd name="T0" fmla="*/ 13 w 199"/>
                  <a:gd name="T1" fmla="*/ 0 h 219"/>
                  <a:gd name="T2" fmla="*/ 25 w 199"/>
                  <a:gd name="T3" fmla="*/ 5 h 219"/>
                  <a:gd name="T4" fmla="*/ 19 w 199"/>
                  <a:gd name="T5" fmla="*/ 5 h 219"/>
                  <a:gd name="T6" fmla="*/ 19 w 199"/>
                  <a:gd name="T7" fmla="*/ 21 h 219"/>
                  <a:gd name="T8" fmla="*/ 25 w 199"/>
                  <a:gd name="T9" fmla="*/ 21 h 219"/>
                  <a:gd name="T10" fmla="*/ 13 w 199"/>
                  <a:gd name="T11" fmla="*/ 27 h 219"/>
                  <a:gd name="T12" fmla="*/ 0 w 199"/>
                  <a:gd name="T13" fmla="*/ 21 h 219"/>
                  <a:gd name="T14" fmla="*/ 7 w 199"/>
                  <a:gd name="T15" fmla="*/ 21 h 219"/>
                  <a:gd name="T16" fmla="*/ 7 w 199"/>
                  <a:gd name="T17" fmla="*/ 5 h 219"/>
                  <a:gd name="T18" fmla="*/ 0 w 199"/>
                  <a:gd name="T19" fmla="*/ 5 h 219"/>
                  <a:gd name="T20" fmla="*/ 13 w 199"/>
                  <a:gd name="T21" fmla="*/ 0 h 2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9"/>
                  <a:gd name="T34" fmla="*/ 0 h 219"/>
                  <a:gd name="T35" fmla="*/ 199 w 199"/>
                  <a:gd name="T36" fmla="*/ 219 h 2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9" h="219">
                    <a:moveTo>
                      <a:pt x="99" y="0"/>
                    </a:moveTo>
                    <a:lnTo>
                      <a:pt x="199" y="44"/>
                    </a:lnTo>
                    <a:lnTo>
                      <a:pt x="150" y="44"/>
                    </a:lnTo>
                    <a:lnTo>
                      <a:pt x="150" y="175"/>
                    </a:lnTo>
                    <a:lnTo>
                      <a:pt x="199" y="175"/>
                    </a:lnTo>
                    <a:lnTo>
                      <a:pt x="99" y="219"/>
                    </a:lnTo>
                    <a:lnTo>
                      <a:pt x="0" y="175"/>
                    </a:lnTo>
                    <a:lnTo>
                      <a:pt x="50" y="175"/>
                    </a:lnTo>
                    <a:lnTo>
                      <a:pt x="50" y="44"/>
                    </a:lnTo>
                    <a:lnTo>
                      <a:pt x="0" y="44"/>
                    </a:lnTo>
                    <a:lnTo>
                      <a:pt x="99" y="0"/>
                    </a:lnTo>
                    <a:close/>
                  </a:path>
                </a:pathLst>
              </a:custGeom>
              <a:solidFill>
                <a:srgbClr val="66FFFF"/>
              </a:solidFill>
              <a:ln w="7938">
                <a:solidFill>
                  <a:srgbClr val="000000"/>
                </a:solidFill>
                <a:round/>
                <a:headEnd/>
                <a:tailEnd/>
              </a:ln>
            </p:spPr>
            <p:txBody>
              <a:bodyPr/>
              <a:lstStyle/>
              <a:p>
                <a:endParaRPr lang="en-US"/>
              </a:p>
            </p:txBody>
          </p:sp>
          <p:sp>
            <p:nvSpPr>
              <p:cNvPr id="27775" name="Freeform 619"/>
              <p:cNvSpPr>
                <a:spLocks/>
              </p:cNvSpPr>
              <p:nvPr/>
            </p:nvSpPr>
            <p:spPr bwMode="auto">
              <a:xfrm>
                <a:off x="987" y="1837"/>
                <a:ext cx="100" cy="137"/>
              </a:xfrm>
              <a:custGeom>
                <a:avLst/>
                <a:gdLst>
                  <a:gd name="T0" fmla="*/ 13 w 199"/>
                  <a:gd name="T1" fmla="*/ 0 h 274"/>
                  <a:gd name="T2" fmla="*/ 25 w 199"/>
                  <a:gd name="T3" fmla="*/ 6 h 274"/>
                  <a:gd name="T4" fmla="*/ 19 w 199"/>
                  <a:gd name="T5" fmla="*/ 6 h 274"/>
                  <a:gd name="T6" fmla="*/ 19 w 199"/>
                  <a:gd name="T7" fmla="*/ 27 h 274"/>
                  <a:gd name="T8" fmla="*/ 25 w 199"/>
                  <a:gd name="T9" fmla="*/ 27 h 274"/>
                  <a:gd name="T10" fmla="*/ 13 w 199"/>
                  <a:gd name="T11" fmla="*/ 34 h 274"/>
                  <a:gd name="T12" fmla="*/ 0 w 199"/>
                  <a:gd name="T13" fmla="*/ 27 h 274"/>
                  <a:gd name="T14" fmla="*/ 7 w 199"/>
                  <a:gd name="T15" fmla="*/ 27 h 274"/>
                  <a:gd name="T16" fmla="*/ 7 w 199"/>
                  <a:gd name="T17" fmla="*/ 6 h 274"/>
                  <a:gd name="T18" fmla="*/ 0 w 199"/>
                  <a:gd name="T19" fmla="*/ 6 h 274"/>
                  <a:gd name="T20" fmla="*/ 13 w 199"/>
                  <a:gd name="T21" fmla="*/ 0 h 2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9"/>
                  <a:gd name="T34" fmla="*/ 0 h 274"/>
                  <a:gd name="T35" fmla="*/ 199 w 199"/>
                  <a:gd name="T36" fmla="*/ 274 h 2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9" h="274">
                    <a:moveTo>
                      <a:pt x="99" y="0"/>
                    </a:moveTo>
                    <a:lnTo>
                      <a:pt x="199" y="54"/>
                    </a:lnTo>
                    <a:lnTo>
                      <a:pt x="150" y="54"/>
                    </a:lnTo>
                    <a:lnTo>
                      <a:pt x="150" y="220"/>
                    </a:lnTo>
                    <a:lnTo>
                      <a:pt x="199" y="220"/>
                    </a:lnTo>
                    <a:lnTo>
                      <a:pt x="99" y="274"/>
                    </a:lnTo>
                    <a:lnTo>
                      <a:pt x="0" y="220"/>
                    </a:lnTo>
                    <a:lnTo>
                      <a:pt x="50" y="220"/>
                    </a:lnTo>
                    <a:lnTo>
                      <a:pt x="50" y="54"/>
                    </a:lnTo>
                    <a:lnTo>
                      <a:pt x="0" y="54"/>
                    </a:lnTo>
                    <a:lnTo>
                      <a:pt x="99" y="0"/>
                    </a:lnTo>
                    <a:close/>
                  </a:path>
                </a:pathLst>
              </a:custGeom>
              <a:solidFill>
                <a:srgbClr val="66FFFF"/>
              </a:solidFill>
              <a:ln w="7938">
                <a:solidFill>
                  <a:srgbClr val="000000"/>
                </a:solidFill>
                <a:round/>
                <a:headEnd/>
                <a:tailEnd/>
              </a:ln>
            </p:spPr>
            <p:txBody>
              <a:bodyPr/>
              <a:lstStyle/>
              <a:p>
                <a:endParaRPr lang="en-US"/>
              </a:p>
            </p:txBody>
          </p:sp>
          <p:grpSp>
            <p:nvGrpSpPr>
              <p:cNvPr id="27776" name="Group 623"/>
              <p:cNvGrpSpPr>
                <a:grpSpLocks/>
              </p:cNvGrpSpPr>
              <p:nvPr/>
            </p:nvGrpSpPr>
            <p:grpSpPr bwMode="auto">
              <a:xfrm>
                <a:off x="972" y="1215"/>
                <a:ext cx="183" cy="215"/>
                <a:chOff x="972" y="1215"/>
                <a:chExt cx="183" cy="215"/>
              </a:xfrm>
            </p:grpSpPr>
            <p:sp>
              <p:nvSpPr>
                <p:cNvPr id="27814" name="Line 620"/>
                <p:cNvSpPr>
                  <a:spLocks noChangeShapeType="1"/>
                </p:cNvSpPr>
                <p:nvPr/>
              </p:nvSpPr>
              <p:spPr bwMode="auto">
                <a:xfrm>
                  <a:off x="1000" y="1249"/>
                  <a:ext cx="126" cy="147"/>
                </a:xfrm>
                <a:prstGeom prst="line">
                  <a:avLst/>
                </a:prstGeom>
                <a:noFill/>
                <a:ln w="11113">
                  <a:solidFill>
                    <a:srgbClr val="000000"/>
                  </a:solidFill>
                  <a:round/>
                  <a:headEnd/>
                  <a:tailEnd/>
                </a:ln>
              </p:spPr>
              <p:txBody>
                <a:bodyPr/>
                <a:lstStyle/>
                <a:p>
                  <a:endParaRPr lang="en-US"/>
                </a:p>
              </p:txBody>
            </p:sp>
            <p:sp>
              <p:nvSpPr>
                <p:cNvPr id="27815" name="Freeform 621"/>
                <p:cNvSpPr>
                  <a:spLocks/>
                </p:cNvSpPr>
                <p:nvPr/>
              </p:nvSpPr>
              <p:spPr bwMode="auto">
                <a:xfrm>
                  <a:off x="972" y="1215"/>
                  <a:ext cx="54" cy="46"/>
                </a:xfrm>
                <a:custGeom>
                  <a:avLst/>
                  <a:gdLst>
                    <a:gd name="T0" fmla="*/ 14 w 106"/>
                    <a:gd name="T1" fmla="*/ 6 h 93"/>
                    <a:gd name="T2" fmla="*/ 0 w 106"/>
                    <a:gd name="T3" fmla="*/ 0 h 93"/>
                    <a:gd name="T4" fmla="*/ 2 w 106"/>
                    <a:gd name="T5" fmla="*/ 11 h 93"/>
                    <a:gd name="T6" fmla="*/ 14 w 106"/>
                    <a:gd name="T7" fmla="*/ 6 h 93"/>
                    <a:gd name="T8" fmla="*/ 0 60000 65536"/>
                    <a:gd name="T9" fmla="*/ 0 60000 65536"/>
                    <a:gd name="T10" fmla="*/ 0 60000 65536"/>
                    <a:gd name="T11" fmla="*/ 0 60000 65536"/>
                    <a:gd name="T12" fmla="*/ 0 w 106"/>
                    <a:gd name="T13" fmla="*/ 0 h 93"/>
                    <a:gd name="T14" fmla="*/ 106 w 106"/>
                    <a:gd name="T15" fmla="*/ 93 h 93"/>
                  </a:gdLst>
                  <a:ahLst/>
                  <a:cxnLst>
                    <a:cxn ang="T8">
                      <a:pos x="T0" y="T1"/>
                    </a:cxn>
                    <a:cxn ang="T9">
                      <a:pos x="T2" y="T3"/>
                    </a:cxn>
                    <a:cxn ang="T10">
                      <a:pos x="T4" y="T5"/>
                    </a:cxn>
                    <a:cxn ang="T11">
                      <a:pos x="T6" y="T7"/>
                    </a:cxn>
                  </a:cxnLst>
                  <a:rect l="T12" t="T13" r="T14" b="T15"/>
                  <a:pathLst>
                    <a:path w="106" h="93">
                      <a:moveTo>
                        <a:pt x="106" y="48"/>
                      </a:moveTo>
                      <a:lnTo>
                        <a:pt x="0" y="0"/>
                      </a:lnTo>
                      <a:lnTo>
                        <a:pt x="13" y="93"/>
                      </a:lnTo>
                      <a:lnTo>
                        <a:pt x="106" y="48"/>
                      </a:lnTo>
                      <a:close/>
                    </a:path>
                  </a:pathLst>
                </a:custGeom>
                <a:solidFill>
                  <a:srgbClr val="000000"/>
                </a:solidFill>
                <a:ln w="9525">
                  <a:noFill/>
                  <a:round/>
                  <a:headEnd/>
                  <a:tailEnd/>
                </a:ln>
              </p:spPr>
              <p:txBody>
                <a:bodyPr/>
                <a:lstStyle/>
                <a:p>
                  <a:endParaRPr lang="en-US"/>
                </a:p>
              </p:txBody>
            </p:sp>
            <p:sp>
              <p:nvSpPr>
                <p:cNvPr id="27816" name="Freeform 622"/>
                <p:cNvSpPr>
                  <a:spLocks/>
                </p:cNvSpPr>
                <p:nvPr/>
              </p:nvSpPr>
              <p:spPr bwMode="auto">
                <a:xfrm>
                  <a:off x="1101" y="1383"/>
                  <a:ext cx="54" cy="47"/>
                </a:xfrm>
                <a:custGeom>
                  <a:avLst/>
                  <a:gdLst>
                    <a:gd name="T0" fmla="*/ 0 w 107"/>
                    <a:gd name="T1" fmla="*/ 6 h 93"/>
                    <a:gd name="T2" fmla="*/ 14 w 107"/>
                    <a:gd name="T3" fmla="*/ 12 h 93"/>
                    <a:gd name="T4" fmla="*/ 12 w 107"/>
                    <a:gd name="T5" fmla="*/ 0 h 93"/>
                    <a:gd name="T6" fmla="*/ 0 w 107"/>
                    <a:gd name="T7" fmla="*/ 6 h 93"/>
                    <a:gd name="T8" fmla="*/ 0 60000 65536"/>
                    <a:gd name="T9" fmla="*/ 0 60000 65536"/>
                    <a:gd name="T10" fmla="*/ 0 60000 65536"/>
                    <a:gd name="T11" fmla="*/ 0 60000 65536"/>
                    <a:gd name="T12" fmla="*/ 0 w 107"/>
                    <a:gd name="T13" fmla="*/ 0 h 93"/>
                    <a:gd name="T14" fmla="*/ 107 w 107"/>
                    <a:gd name="T15" fmla="*/ 93 h 93"/>
                  </a:gdLst>
                  <a:ahLst/>
                  <a:cxnLst>
                    <a:cxn ang="T8">
                      <a:pos x="T0" y="T1"/>
                    </a:cxn>
                    <a:cxn ang="T9">
                      <a:pos x="T2" y="T3"/>
                    </a:cxn>
                    <a:cxn ang="T10">
                      <a:pos x="T4" y="T5"/>
                    </a:cxn>
                    <a:cxn ang="T11">
                      <a:pos x="T6" y="T7"/>
                    </a:cxn>
                  </a:cxnLst>
                  <a:rect l="T12" t="T13" r="T14" b="T15"/>
                  <a:pathLst>
                    <a:path w="107" h="93">
                      <a:moveTo>
                        <a:pt x="0" y="46"/>
                      </a:moveTo>
                      <a:lnTo>
                        <a:pt x="107" y="93"/>
                      </a:lnTo>
                      <a:lnTo>
                        <a:pt x="92" y="0"/>
                      </a:lnTo>
                      <a:lnTo>
                        <a:pt x="0" y="46"/>
                      </a:lnTo>
                      <a:close/>
                    </a:path>
                  </a:pathLst>
                </a:custGeom>
                <a:solidFill>
                  <a:srgbClr val="000000"/>
                </a:solidFill>
                <a:ln w="9525">
                  <a:noFill/>
                  <a:round/>
                  <a:headEnd/>
                  <a:tailEnd/>
                </a:ln>
              </p:spPr>
              <p:txBody>
                <a:bodyPr/>
                <a:lstStyle/>
                <a:p>
                  <a:endParaRPr lang="en-US"/>
                </a:p>
              </p:txBody>
            </p:sp>
          </p:grpSp>
          <p:grpSp>
            <p:nvGrpSpPr>
              <p:cNvPr id="27777" name="Group 627"/>
              <p:cNvGrpSpPr>
                <a:grpSpLocks/>
              </p:cNvGrpSpPr>
              <p:nvPr/>
            </p:nvGrpSpPr>
            <p:grpSpPr bwMode="auto">
              <a:xfrm>
                <a:off x="2725" y="1215"/>
                <a:ext cx="159" cy="206"/>
                <a:chOff x="2725" y="1215"/>
                <a:chExt cx="159" cy="206"/>
              </a:xfrm>
            </p:grpSpPr>
            <p:sp>
              <p:nvSpPr>
                <p:cNvPr id="27811" name="Line 624"/>
                <p:cNvSpPr>
                  <a:spLocks noChangeShapeType="1"/>
                </p:cNvSpPr>
                <p:nvPr/>
              </p:nvSpPr>
              <p:spPr bwMode="auto">
                <a:xfrm>
                  <a:off x="2751" y="1250"/>
                  <a:ext cx="107" cy="136"/>
                </a:xfrm>
                <a:prstGeom prst="line">
                  <a:avLst/>
                </a:prstGeom>
                <a:noFill/>
                <a:ln w="11113">
                  <a:solidFill>
                    <a:srgbClr val="000000"/>
                  </a:solidFill>
                  <a:round/>
                  <a:headEnd/>
                  <a:tailEnd/>
                </a:ln>
              </p:spPr>
              <p:txBody>
                <a:bodyPr/>
                <a:lstStyle/>
                <a:p>
                  <a:endParaRPr lang="en-US"/>
                </a:p>
              </p:txBody>
            </p:sp>
            <p:sp>
              <p:nvSpPr>
                <p:cNvPr id="27812" name="Freeform 625"/>
                <p:cNvSpPr>
                  <a:spLocks/>
                </p:cNvSpPr>
                <p:nvPr/>
              </p:nvSpPr>
              <p:spPr bwMode="auto">
                <a:xfrm>
                  <a:off x="2725" y="1215"/>
                  <a:ext cx="51" cy="46"/>
                </a:xfrm>
                <a:custGeom>
                  <a:avLst/>
                  <a:gdLst>
                    <a:gd name="T0" fmla="*/ 12 w 104"/>
                    <a:gd name="T1" fmla="*/ 6 h 93"/>
                    <a:gd name="T2" fmla="*/ 0 w 104"/>
                    <a:gd name="T3" fmla="*/ 0 h 93"/>
                    <a:gd name="T4" fmla="*/ 1 w 104"/>
                    <a:gd name="T5" fmla="*/ 11 h 93"/>
                    <a:gd name="T6" fmla="*/ 12 w 104"/>
                    <a:gd name="T7" fmla="*/ 6 h 93"/>
                    <a:gd name="T8" fmla="*/ 0 60000 65536"/>
                    <a:gd name="T9" fmla="*/ 0 60000 65536"/>
                    <a:gd name="T10" fmla="*/ 0 60000 65536"/>
                    <a:gd name="T11" fmla="*/ 0 60000 65536"/>
                    <a:gd name="T12" fmla="*/ 0 w 104"/>
                    <a:gd name="T13" fmla="*/ 0 h 93"/>
                    <a:gd name="T14" fmla="*/ 104 w 104"/>
                    <a:gd name="T15" fmla="*/ 93 h 93"/>
                  </a:gdLst>
                  <a:ahLst/>
                  <a:cxnLst>
                    <a:cxn ang="T8">
                      <a:pos x="T0" y="T1"/>
                    </a:cxn>
                    <a:cxn ang="T9">
                      <a:pos x="T2" y="T3"/>
                    </a:cxn>
                    <a:cxn ang="T10">
                      <a:pos x="T4" y="T5"/>
                    </a:cxn>
                    <a:cxn ang="T11">
                      <a:pos x="T6" y="T7"/>
                    </a:cxn>
                  </a:cxnLst>
                  <a:rect l="T12" t="T13" r="T14" b="T15"/>
                  <a:pathLst>
                    <a:path w="104" h="93">
                      <a:moveTo>
                        <a:pt x="104" y="51"/>
                      </a:moveTo>
                      <a:lnTo>
                        <a:pt x="0" y="0"/>
                      </a:lnTo>
                      <a:lnTo>
                        <a:pt x="9" y="93"/>
                      </a:lnTo>
                      <a:lnTo>
                        <a:pt x="104" y="51"/>
                      </a:lnTo>
                      <a:close/>
                    </a:path>
                  </a:pathLst>
                </a:custGeom>
                <a:solidFill>
                  <a:srgbClr val="000000"/>
                </a:solidFill>
                <a:ln w="9525">
                  <a:noFill/>
                  <a:round/>
                  <a:headEnd/>
                  <a:tailEnd/>
                </a:ln>
              </p:spPr>
              <p:txBody>
                <a:bodyPr/>
                <a:lstStyle/>
                <a:p>
                  <a:endParaRPr lang="en-US"/>
                </a:p>
              </p:txBody>
            </p:sp>
            <p:sp>
              <p:nvSpPr>
                <p:cNvPr id="27813" name="Freeform 626"/>
                <p:cNvSpPr>
                  <a:spLocks/>
                </p:cNvSpPr>
                <p:nvPr/>
              </p:nvSpPr>
              <p:spPr bwMode="auto">
                <a:xfrm>
                  <a:off x="2832" y="1375"/>
                  <a:ext cx="52" cy="46"/>
                </a:xfrm>
                <a:custGeom>
                  <a:avLst/>
                  <a:gdLst>
                    <a:gd name="T0" fmla="*/ 0 w 103"/>
                    <a:gd name="T1" fmla="*/ 5 h 93"/>
                    <a:gd name="T2" fmla="*/ 13 w 103"/>
                    <a:gd name="T3" fmla="*/ 11 h 93"/>
                    <a:gd name="T4" fmla="*/ 12 w 103"/>
                    <a:gd name="T5" fmla="*/ 0 h 93"/>
                    <a:gd name="T6" fmla="*/ 0 w 103"/>
                    <a:gd name="T7" fmla="*/ 5 h 93"/>
                    <a:gd name="T8" fmla="*/ 0 60000 65536"/>
                    <a:gd name="T9" fmla="*/ 0 60000 65536"/>
                    <a:gd name="T10" fmla="*/ 0 60000 65536"/>
                    <a:gd name="T11" fmla="*/ 0 60000 65536"/>
                    <a:gd name="T12" fmla="*/ 0 w 103"/>
                    <a:gd name="T13" fmla="*/ 0 h 93"/>
                    <a:gd name="T14" fmla="*/ 103 w 103"/>
                    <a:gd name="T15" fmla="*/ 93 h 93"/>
                  </a:gdLst>
                  <a:ahLst/>
                  <a:cxnLst>
                    <a:cxn ang="T8">
                      <a:pos x="T0" y="T1"/>
                    </a:cxn>
                    <a:cxn ang="T9">
                      <a:pos x="T2" y="T3"/>
                    </a:cxn>
                    <a:cxn ang="T10">
                      <a:pos x="T4" y="T5"/>
                    </a:cxn>
                    <a:cxn ang="T11">
                      <a:pos x="T6" y="T7"/>
                    </a:cxn>
                  </a:cxnLst>
                  <a:rect l="T12" t="T13" r="T14" b="T15"/>
                  <a:pathLst>
                    <a:path w="103" h="93">
                      <a:moveTo>
                        <a:pt x="0" y="42"/>
                      </a:moveTo>
                      <a:lnTo>
                        <a:pt x="103" y="93"/>
                      </a:lnTo>
                      <a:lnTo>
                        <a:pt x="95" y="0"/>
                      </a:lnTo>
                      <a:lnTo>
                        <a:pt x="0" y="42"/>
                      </a:lnTo>
                      <a:close/>
                    </a:path>
                  </a:pathLst>
                </a:custGeom>
                <a:solidFill>
                  <a:srgbClr val="000000"/>
                </a:solidFill>
                <a:ln w="9525">
                  <a:noFill/>
                  <a:round/>
                  <a:headEnd/>
                  <a:tailEnd/>
                </a:ln>
              </p:spPr>
              <p:txBody>
                <a:bodyPr/>
                <a:lstStyle/>
                <a:p>
                  <a:endParaRPr lang="en-US"/>
                </a:p>
              </p:txBody>
            </p:sp>
          </p:grpSp>
          <p:grpSp>
            <p:nvGrpSpPr>
              <p:cNvPr id="27778" name="Group 631"/>
              <p:cNvGrpSpPr>
                <a:grpSpLocks/>
              </p:cNvGrpSpPr>
              <p:nvPr/>
            </p:nvGrpSpPr>
            <p:grpSpPr bwMode="auto">
              <a:xfrm>
                <a:off x="2119" y="1211"/>
                <a:ext cx="177" cy="211"/>
                <a:chOff x="2119" y="1211"/>
                <a:chExt cx="177" cy="211"/>
              </a:xfrm>
            </p:grpSpPr>
            <p:sp>
              <p:nvSpPr>
                <p:cNvPr id="27808" name="Line 628"/>
                <p:cNvSpPr>
                  <a:spLocks noChangeShapeType="1"/>
                </p:cNvSpPr>
                <p:nvPr/>
              </p:nvSpPr>
              <p:spPr bwMode="auto">
                <a:xfrm flipH="1">
                  <a:off x="2147" y="1245"/>
                  <a:ext cx="121" cy="143"/>
                </a:xfrm>
                <a:prstGeom prst="line">
                  <a:avLst/>
                </a:prstGeom>
                <a:noFill/>
                <a:ln w="11113">
                  <a:solidFill>
                    <a:srgbClr val="000000"/>
                  </a:solidFill>
                  <a:round/>
                  <a:headEnd/>
                  <a:tailEnd/>
                </a:ln>
              </p:spPr>
              <p:txBody>
                <a:bodyPr/>
                <a:lstStyle/>
                <a:p>
                  <a:endParaRPr lang="en-US"/>
                </a:p>
              </p:txBody>
            </p:sp>
            <p:sp>
              <p:nvSpPr>
                <p:cNvPr id="27809" name="Freeform 629"/>
                <p:cNvSpPr>
                  <a:spLocks/>
                </p:cNvSpPr>
                <p:nvPr/>
              </p:nvSpPr>
              <p:spPr bwMode="auto">
                <a:xfrm>
                  <a:off x="2243" y="1211"/>
                  <a:ext cx="53" cy="47"/>
                </a:xfrm>
                <a:custGeom>
                  <a:avLst/>
                  <a:gdLst>
                    <a:gd name="T0" fmla="*/ 12 w 105"/>
                    <a:gd name="T1" fmla="*/ 11 h 95"/>
                    <a:gd name="T2" fmla="*/ 14 w 105"/>
                    <a:gd name="T3" fmla="*/ 0 h 95"/>
                    <a:gd name="T4" fmla="*/ 0 w 105"/>
                    <a:gd name="T5" fmla="*/ 6 h 95"/>
                    <a:gd name="T6" fmla="*/ 12 w 105"/>
                    <a:gd name="T7" fmla="*/ 11 h 95"/>
                    <a:gd name="T8" fmla="*/ 0 60000 65536"/>
                    <a:gd name="T9" fmla="*/ 0 60000 65536"/>
                    <a:gd name="T10" fmla="*/ 0 60000 65536"/>
                    <a:gd name="T11" fmla="*/ 0 60000 65536"/>
                    <a:gd name="T12" fmla="*/ 0 w 105"/>
                    <a:gd name="T13" fmla="*/ 0 h 95"/>
                    <a:gd name="T14" fmla="*/ 105 w 105"/>
                    <a:gd name="T15" fmla="*/ 95 h 95"/>
                  </a:gdLst>
                  <a:ahLst/>
                  <a:cxnLst>
                    <a:cxn ang="T8">
                      <a:pos x="T0" y="T1"/>
                    </a:cxn>
                    <a:cxn ang="T9">
                      <a:pos x="T2" y="T3"/>
                    </a:cxn>
                    <a:cxn ang="T10">
                      <a:pos x="T4" y="T5"/>
                    </a:cxn>
                    <a:cxn ang="T11">
                      <a:pos x="T6" y="T7"/>
                    </a:cxn>
                  </a:cxnLst>
                  <a:rect l="T12" t="T13" r="T14" b="T15"/>
                  <a:pathLst>
                    <a:path w="105" h="95">
                      <a:moveTo>
                        <a:pt x="92" y="95"/>
                      </a:moveTo>
                      <a:lnTo>
                        <a:pt x="105" y="0"/>
                      </a:lnTo>
                      <a:lnTo>
                        <a:pt x="0" y="49"/>
                      </a:lnTo>
                      <a:lnTo>
                        <a:pt x="92" y="95"/>
                      </a:lnTo>
                      <a:close/>
                    </a:path>
                  </a:pathLst>
                </a:custGeom>
                <a:solidFill>
                  <a:srgbClr val="000000"/>
                </a:solidFill>
                <a:ln w="9525">
                  <a:noFill/>
                  <a:round/>
                  <a:headEnd/>
                  <a:tailEnd/>
                </a:ln>
              </p:spPr>
              <p:txBody>
                <a:bodyPr/>
                <a:lstStyle/>
                <a:p>
                  <a:endParaRPr lang="en-US"/>
                </a:p>
              </p:txBody>
            </p:sp>
            <p:sp>
              <p:nvSpPr>
                <p:cNvPr id="27810" name="Freeform 630"/>
                <p:cNvSpPr>
                  <a:spLocks/>
                </p:cNvSpPr>
                <p:nvPr/>
              </p:nvSpPr>
              <p:spPr bwMode="auto">
                <a:xfrm>
                  <a:off x="2119" y="1375"/>
                  <a:ext cx="52" cy="47"/>
                </a:xfrm>
                <a:custGeom>
                  <a:avLst/>
                  <a:gdLst>
                    <a:gd name="T0" fmla="*/ 1 w 105"/>
                    <a:gd name="T1" fmla="*/ 0 h 94"/>
                    <a:gd name="T2" fmla="*/ 0 w 105"/>
                    <a:gd name="T3" fmla="*/ 12 h 94"/>
                    <a:gd name="T4" fmla="*/ 13 w 105"/>
                    <a:gd name="T5" fmla="*/ 6 h 94"/>
                    <a:gd name="T6" fmla="*/ 1 w 105"/>
                    <a:gd name="T7" fmla="*/ 0 h 94"/>
                    <a:gd name="T8" fmla="*/ 0 60000 65536"/>
                    <a:gd name="T9" fmla="*/ 0 60000 65536"/>
                    <a:gd name="T10" fmla="*/ 0 60000 65536"/>
                    <a:gd name="T11" fmla="*/ 0 60000 65536"/>
                    <a:gd name="T12" fmla="*/ 0 w 105"/>
                    <a:gd name="T13" fmla="*/ 0 h 94"/>
                    <a:gd name="T14" fmla="*/ 105 w 105"/>
                    <a:gd name="T15" fmla="*/ 94 h 94"/>
                  </a:gdLst>
                  <a:ahLst/>
                  <a:cxnLst>
                    <a:cxn ang="T8">
                      <a:pos x="T0" y="T1"/>
                    </a:cxn>
                    <a:cxn ang="T9">
                      <a:pos x="T2" y="T3"/>
                    </a:cxn>
                    <a:cxn ang="T10">
                      <a:pos x="T4" y="T5"/>
                    </a:cxn>
                    <a:cxn ang="T11">
                      <a:pos x="T6" y="T7"/>
                    </a:cxn>
                  </a:cxnLst>
                  <a:rect l="T12" t="T13" r="T14" b="T15"/>
                  <a:pathLst>
                    <a:path w="105" h="94">
                      <a:moveTo>
                        <a:pt x="13" y="0"/>
                      </a:moveTo>
                      <a:lnTo>
                        <a:pt x="0" y="94"/>
                      </a:lnTo>
                      <a:lnTo>
                        <a:pt x="105" y="45"/>
                      </a:lnTo>
                      <a:lnTo>
                        <a:pt x="13" y="0"/>
                      </a:lnTo>
                      <a:close/>
                    </a:path>
                  </a:pathLst>
                </a:custGeom>
                <a:solidFill>
                  <a:srgbClr val="000000"/>
                </a:solidFill>
                <a:ln w="9525">
                  <a:noFill/>
                  <a:round/>
                  <a:headEnd/>
                  <a:tailEnd/>
                </a:ln>
              </p:spPr>
              <p:txBody>
                <a:bodyPr/>
                <a:lstStyle/>
                <a:p>
                  <a:endParaRPr lang="en-US"/>
                </a:p>
              </p:txBody>
            </p:sp>
          </p:grpSp>
          <p:grpSp>
            <p:nvGrpSpPr>
              <p:cNvPr id="27779" name="Group 635"/>
              <p:cNvGrpSpPr>
                <a:grpSpLocks/>
              </p:cNvGrpSpPr>
              <p:nvPr/>
            </p:nvGrpSpPr>
            <p:grpSpPr bwMode="auto">
              <a:xfrm>
                <a:off x="3982" y="1214"/>
                <a:ext cx="271" cy="207"/>
                <a:chOff x="3982" y="1214"/>
                <a:chExt cx="271" cy="207"/>
              </a:xfrm>
            </p:grpSpPr>
            <p:sp>
              <p:nvSpPr>
                <p:cNvPr id="27805" name="Line 632"/>
                <p:cNvSpPr>
                  <a:spLocks noChangeShapeType="1"/>
                </p:cNvSpPr>
                <p:nvPr/>
              </p:nvSpPr>
              <p:spPr bwMode="auto">
                <a:xfrm flipH="1">
                  <a:off x="4019" y="1243"/>
                  <a:ext cx="197" cy="150"/>
                </a:xfrm>
                <a:prstGeom prst="line">
                  <a:avLst/>
                </a:prstGeom>
                <a:noFill/>
                <a:ln w="11113">
                  <a:solidFill>
                    <a:srgbClr val="000000"/>
                  </a:solidFill>
                  <a:round/>
                  <a:headEnd/>
                  <a:tailEnd/>
                </a:ln>
              </p:spPr>
              <p:txBody>
                <a:bodyPr/>
                <a:lstStyle/>
                <a:p>
                  <a:endParaRPr lang="en-US"/>
                </a:p>
              </p:txBody>
            </p:sp>
            <p:sp>
              <p:nvSpPr>
                <p:cNvPr id="27806" name="Freeform 633"/>
                <p:cNvSpPr>
                  <a:spLocks/>
                </p:cNvSpPr>
                <p:nvPr/>
              </p:nvSpPr>
              <p:spPr bwMode="auto">
                <a:xfrm>
                  <a:off x="4194" y="1214"/>
                  <a:ext cx="59" cy="45"/>
                </a:xfrm>
                <a:custGeom>
                  <a:avLst/>
                  <a:gdLst>
                    <a:gd name="T0" fmla="*/ 10 w 117"/>
                    <a:gd name="T1" fmla="*/ 12 h 89"/>
                    <a:gd name="T2" fmla="*/ 15 w 117"/>
                    <a:gd name="T3" fmla="*/ 0 h 89"/>
                    <a:gd name="T4" fmla="*/ 0 w 117"/>
                    <a:gd name="T5" fmla="*/ 4 h 89"/>
                    <a:gd name="T6" fmla="*/ 10 w 117"/>
                    <a:gd name="T7" fmla="*/ 12 h 89"/>
                    <a:gd name="T8" fmla="*/ 0 60000 65536"/>
                    <a:gd name="T9" fmla="*/ 0 60000 65536"/>
                    <a:gd name="T10" fmla="*/ 0 60000 65536"/>
                    <a:gd name="T11" fmla="*/ 0 60000 65536"/>
                    <a:gd name="T12" fmla="*/ 0 w 117"/>
                    <a:gd name="T13" fmla="*/ 0 h 89"/>
                    <a:gd name="T14" fmla="*/ 117 w 117"/>
                    <a:gd name="T15" fmla="*/ 89 h 89"/>
                  </a:gdLst>
                  <a:ahLst/>
                  <a:cxnLst>
                    <a:cxn ang="T8">
                      <a:pos x="T0" y="T1"/>
                    </a:cxn>
                    <a:cxn ang="T9">
                      <a:pos x="T2" y="T3"/>
                    </a:cxn>
                    <a:cxn ang="T10">
                      <a:pos x="T4" y="T5"/>
                    </a:cxn>
                    <a:cxn ang="T11">
                      <a:pos x="T6" y="T7"/>
                    </a:cxn>
                  </a:cxnLst>
                  <a:rect l="T12" t="T13" r="T14" b="T15"/>
                  <a:pathLst>
                    <a:path w="117" h="89">
                      <a:moveTo>
                        <a:pt x="79" y="89"/>
                      </a:moveTo>
                      <a:lnTo>
                        <a:pt x="117" y="0"/>
                      </a:lnTo>
                      <a:lnTo>
                        <a:pt x="0" y="30"/>
                      </a:lnTo>
                      <a:lnTo>
                        <a:pt x="79" y="89"/>
                      </a:lnTo>
                      <a:close/>
                    </a:path>
                  </a:pathLst>
                </a:custGeom>
                <a:solidFill>
                  <a:srgbClr val="000000"/>
                </a:solidFill>
                <a:ln w="9525">
                  <a:noFill/>
                  <a:round/>
                  <a:headEnd/>
                  <a:tailEnd/>
                </a:ln>
              </p:spPr>
              <p:txBody>
                <a:bodyPr/>
                <a:lstStyle/>
                <a:p>
                  <a:endParaRPr lang="en-US"/>
                </a:p>
              </p:txBody>
            </p:sp>
            <p:sp>
              <p:nvSpPr>
                <p:cNvPr id="27807" name="Freeform 634"/>
                <p:cNvSpPr>
                  <a:spLocks/>
                </p:cNvSpPr>
                <p:nvPr/>
              </p:nvSpPr>
              <p:spPr bwMode="auto">
                <a:xfrm>
                  <a:off x="3982" y="1376"/>
                  <a:ext cx="59" cy="45"/>
                </a:xfrm>
                <a:custGeom>
                  <a:avLst/>
                  <a:gdLst>
                    <a:gd name="T0" fmla="*/ 5 w 117"/>
                    <a:gd name="T1" fmla="*/ 0 h 89"/>
                    <a:gd name="T2" fmla="*/ 0 w 117"/>
                    <a:gd name="T3" fmla="*/ 12 h 89"/>
                    <a:gd name="T4" fmla="*/ 15 w 117"/>
                    <a:gd name="T5" fmla="*/ 8 h 89"/>
                    <a:gd name="T6" fmla="*/ 5 w 117"/>
                    <a:gd name="T7" fmla="*/ 0 h 89"/>
                    <a:gd name="T8" fmla="*/ 0 60000 65536"/>
                    <a:gd name="T9" fmla="*/ 0 60000 65536"/>
                    <a:gd name="T10" fmla="*/ 0 60000 65536"/>
                    <a:gd name="T11" fmla="*/ 0 60000 65536"/>
                    <a:gd name="T12" fmla="*/ 0 w 117"/>
                    <a:gd name="T13" fmla="*/ 0 h 89"/>
                    <a:gd name="T14" fmla="*/ 117 w 117"/>
                    <a:gd name="T15" fmla="*/ 89 h 89"/>
                  </a:gdLst>
                  <a:ahLst/>
                  <a:cxnLst>
                    <a:cxn ang="T8">
                      <a:pos x="T0" y="T1"/>
                    </a:cxn>
                    <a:cxn ang="T9">
                      <a:pos x="T2" y="T3"/>
                    </a:cxn>
                    <a:cxn ang="T10">
                      <a:pos x="T4" y="T5"/>
                    </a:cxn>
                    <a:cxn ang="T11">
                      <a:pos x="T6" y="T7"/>
                    </a:cxn>
                  </a:cxnLst>
                  <a:rect l="T12" t="T13" r="T14" b="T15"/>
                  <a:pathLst>
                    <a:path w="117" h="89">
                      <a:moveTo>
                        <a:pt x="38" y="0"/>
                      </a:moveTo>
                      <a:lnTo>
                        <a:pt x="0" y="89"/>
                      </a:lnTo>
                      <a:lnTo>
                        <a:pt x="117" y="59"/>
                      </a:lnTo>
                      <a:lnTo>
                        <a:pt x="38" y="0"/>
                      </a:lnTo>
                      <a:close/>
                    </a:path>
                  </a:pathLst>
                </a:custGeom>
                <a:solidFill>
                  <a:srgbClr val="000000"/>
                </a:solidFill>
                <a:ln w="9525">
                  <a:noFill/>
                  <a:round/>
                  <a:headEnd/>
                  <a:tailEnd/>
                </a:ln>
              </p:spPr>
              <p:txBody>
                <a:bodyPr/>
                <a:lstStyle/>
                <a:p>
                  <a:endParaRPr lang="en-US"/>
                </a:p>
              </p:txBody>
            </p:sp>
          </p:grpSp>
          <p:sp>
            <p:nvSpPr>
              <p:cNvPr id="27780" name="Rectangle 636"/>
              <p:cNvSpPr>
                <a:spLocks noChangeArrowheads="1"/>
              </p:cNvSpPr>
              <p:nvPr/>
            </p:nvSpPr>
            <p:spPr bwMode="auto">
              <a:xfrm>
                <a:off x="3148" y="1454"/>
                <a:ext cx="455" cy="67"/>
              </a:xfrm>
              <a:prstGeom prst="rect">
                <a:avLst/>
              </a:prstGeom>
              <a:noFill/>
              <a:ln w="9525">
                <a:noFill/>
                <a:miter lim="800000"/>
                <a:headEnd/>
                <a:tailEnd/>
              </a:ln>
            </p:spPr>
            <p:txBody>
              <a:bodyPr/>
              <a:lstStyle/>
              <a:p>
                <a:endParaRPr lang="en-US"/>
              </a:p>
            </p:txBody>
          </p:sp>
          <p:sp>
            <p:nvSpPr>
              <p:cNvPr id="27781" name="Rectangle 637"/>
              <p:cNvSpPr>
                <a:spLocks noChangeArrowheads="1"/>
              </p:cNvSpPr>
              <p:nvPr/>
            </p:nvSpPr>
            <p:spPr bwMode="auto">
              <a:xfrm>
                <a:off x="3148" y="1457"/>
                <a:ext cx="368"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Link, Network</a:t>
                </a:r>
                <a:endParaRPr lang="en-US"/>
              </a:p>
            </p:txBody>
          </p:sp>
          <p:sp>
            <p:nvSpPr>
              <p:cNvPr id="27782" name="Rectangle 638"/>
              <p:cNvSpPr>
                <a:spLocks noChangeArrowheads="1"/>
              </p:cNvSpPr>
              <p:nvPr/>
            </p:nvSpPr>
            <p:spPr bwMode="auto">
              <a:xfrm>
                <a:off x="3191" y="1524"/>
                <a:ext cx="390" cy="67"/>
              </a:xfrm>
              <a:prstGeom prst="rect">
                <a:avLst/>
              </a:prstGeom>
              <a:noFill/>
              <a:ln w="9525">
                <a:noFill/>
                <a:miter lim="800000"/>
                <a:headEnd/>
                <a:tailEnd/>
              </a:ln>
            </p:spPr>
            <p:txBody>
              <a:bodyPr/>
              <a:lstStyle/>
              <a:p>
                <a:endParaRPr lang="en-US"/>
              </a:p>
            </p:txBody>
          </p:sp>
          <p:sp>
            <p:nvSpPr>
              <p:cNvPr id="27783" name="Rectangle 639"/>
              <p:cNvSpPr>
                <a:spLocks noChangeArrowheads="1"/>
              </p:cNvSpPr>
              <p:nvPr/>
            </p:nvSpPr>
            <p:spPr bwMode="auto">
              <a:xfrm>
                <a:off x="3191" y="1527"/>
                <a:ext cx="341"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Components</a:t>
                </a:r>
                <a:endParaRPr lang="en-US"/>
              </a:p>
            </p:txBody>
          </p:sp>
          <p:sp>
            <p:nvSpPr>
              <p:cNvPr id="27784" name="Rectangle 640"/>
              <p:cNvSpPr>
                <a:spLocks noChangeArrowheads="1"/>
              </p:cNvSpPr>
              <p:nvPr/>
            </p:nvSpPr>
            <p:spPr bwMode="auto">
              <a:xfrm>
                <a:off x="2231" y="1646"/>
                <a:ext cx="217" cy="56"/>
              </a:xfrm>
              <a:prstGeom prst="rect">
                <a:avLst/>
              </a:prstGeom>
              <a:noFill/>
              <a:ln w="9525">
                <a:noFill/>
                <a:miter lim="800000"/>
                <a:headEnd/>
                <a:tailEnd/>
              </a:ln>
            </p:spPr>
            <p:txBody>
              <a:bodyPr/>
              <a:lstStyle/>
              <a:p>
                <a:endParaRPr lang="en-US"/>
              </a:p>
            </p:txBody>
          </p:sp>
          <p:sp>
            <p:nvSpPr>
              <p:cNvPr id="27785" name="Rectangle 641"/>
              <p:cNvSpPr>
                <a:spLocks noChangeArrowheads="1"/>
              </p:cNvSpPr>
              <p:nvPr/>
            </p:nvSpPr>
            <p:spPr bwMode="auto">
              <a:xfrm>
                <a:off x="2231" y="1649"/>
                <a:ext cx="330"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Security API</a:t>
                </a:r>
                <a:endParaRPr lang="en-US"/>
              </a:p>
            </p:txBody>
          </p:sp>
          <p:sp>
            <p:nvSpPr>
              <p:cNvPr id="27786" name="Rectangle 642"/>
              <p:cNvSpPr>
                <a:spLocks noChangeArrowheads="1"/>
              </p:cNvSpPr>
              <p:nvPr/>
            </p:nvSpPr>
            <p:spPr bwMode="auto">
              <a:xfrm>
                <a:off x="3295" y="2229"/>
                <a:ext cx="558" cy="68"/>
              </a:xfrm>
              <a:prstGeom prst="rect">
                <a:avLst/>
              </a:prstGeom>
              <a:noFill/>
              <a:ln w="9525">
                <a:noFill/>
                <a:miter lim="800000"/>
                <a:headEnd/>
                <a:tailEnd/>
              </a:ln>
            </p:spPr>
            <p:txBody>
              <a:bodyPr/>
              <a:lstStyle/>
              <a:p>
                <a:endParaRPr lang="en-US"/>
              </a:p>
            </p:txBody>
          </p:sp>
          <p:sp>
            <p:nvSpPr>
              <p:cNvPr id="27787" name="Rectangle 643"/>
              <p:cNvSpPr>
                <a:spLocks noChangeArrowheads="1"/>
              </p:cNvSpPr>
              <p:nvPr/>
            </p:nvSpPr>
            <p:spPr bwMode="auto">
              <a:xfrm>
                <a:off x="3295" y="2233"/>
                <a:ext cx="480"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Operating System</a:t>
                </a:r>
                <a:endParaRPr lang="en-US"/>
              </a:p>
            </p:txBody>
          </p:sp>
          <p:sp>
            <p:nvSpPr>
              <p:cNvPr id="27788" name="Rectangle 644"/>
              <p:cNvSpPr>
                <a:spLocks noChangeArrowheads="1"/>
              </p:cNvSpPr>
              <p:nvPr/>
            </p:nvSpPr>
            <p:spPr bwMode="auto">
              <a:xfrm>
                <a:off x="450" y="1226"/>
                <a:ext cx="346" cy="111"/>
              </a:xfrm>
              <a:prstGeom prst="rect">
                <a:avLst/>
              </a:prstGeom>
              <a:noFill/>
              <a:ln w="9525">
                <a:noFill/>
                <a:miter lim="800000"/>
                <a:headEnd/>
                <a:tailEnd/>
              </a:ln>
            </p:spPr>
            <p:txBody>
              <a:bodyPr/>
              <a:lstStyle/>
              <a:p>
                <a:endParaRPr lang="en-US"/>
              </a:p>
            </p:txBody>
          </p:sp>
          <p:sp>
            <p:nvSpPr>
              <p:cNvPr id="27789" name="Rectangle 645"/>
              <p:cNvSpPr>
                <a:spLocks noChangeArrowheads="1"/>
              </p:cNvSpPr>
              <p:nvPr/>
            </p:nvSpPr>
            <p:spPr bwMode="auto">
              <a:xfrm>
                <a:off x="485" y="1230"/>
                <a:ext cx="243"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Physical </a:t>
                </a:r>
                <a:endParaRPr lang="en-US"/>
              </a:p>
            </p:txBody>
          </p:sp>
          <p:sp>
            <p:nvSpPr>
              <p:cNvPr id="27790" name="Rectangle 646"/>
              <p:cNvSpPr>
                <a:spLocks noChangeArrowheads="1"/>
              </p:cNvSpPr>
              <p:nvPr/>
            </p:nvSpPr>
            <p:spPr bwMode="auto">
              <a:xfrm>
                <a:off x="560" y="1296"/>
                <a:ext cx="93"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API</a:t>
                </a:r>
                <a:endParaRPr lang="en-US"/>
              </a:p>
            </p:txBody>
          </p:sp>
          <p:sp>
            <p:nvSpPr>
              <p:cNvPr id="27791" name="Rectangle 647"/>
              <p:cNvSpPr>
                <a:spLocks noChangeArrowheads="1"/>
              </p:cNvSpPr>
              <p:nvPr/>
            </p:nvSpPr>
            <p:spPr bwMode="auto">
              <a:xfrm>
                <a:off x="4035" y="1646"/>
                <a:ext cx="532" cy="60"/>
              </a:xfrm>
              <a:prstGeom prst="rect">
                <a:avLst/>
              </a:prstGeom>
              <a:noFill/>
              <a:ln w="9525">
                <a:noFill/>
                <a:miter lim="800000"/>
                <a:headEnd/>
                <a:tailEnd/>
              </a:ln>
            </p:spPr>
            <p:txBody>
              <a:bodyPr/>
              <a:lstStyle/>
              <a:p>
                <a:endParaRPr lang="en-US"/>
              </a:p>
            </p:txBody>
          </p:sp>
          <p:sp>
            <p:nvSpPr>
              <p:cNvPr id="27792" name="Rectangle 648"/>
              <p:cNvSpPr>
                <a:spLocks noChangeArrowheads="1"/>
              </p:cNvSpPr>
              <p:nvPr/>
            </p:nvSpPr>
            <p:spPr bwMode="auto">
              <a:xfrm>
                <a:off x="4035" y="1649"/>
                <a:ext cx="185"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I/O API</a:t>
                </a:r>
                <a:endParaRPr lang="en-US"/>
              </a:p>
            </p:txBody>
          </p:sp>
          <p:sp>
            <p:nvSpPr>
              <p:cNvPr id="27793" name="Rectangle 649"/>
              <p:cNvSpPr>
                <a:spLocks noChangeArrowheads="1"/>
              </p:cNvSpPr>
              <p:nvPr/>
            </p:nvSpPr>
            <p:spPr bwMode="auto">
              <a:xfrm>
                <a:off x="2558" y="1751"/>
                <a:ext cx="1875" cy="68"/>
              </a:xfrm>
              <a:prstGeom prst="rect">
                <a:avLst/>
              </a:prstGeom>
              <a:noFill/>
              <a:ln w="9525">
                <a:noFill/>
                <a:miter lim="800000"/>
                <a:headEnd/>
                <a:tailEnd/>
              </a:ln>
            </p:spPr>
            <p:txBody>
              <a:bodyPr/>
              <a:lstStyle/>
              <a:p>
                <a:endParaRPr lang="en-US"/>
              </a:p>
            </p:txBody>
          </p:sp>
          <p:sp>
            <p:nvSpPr>
              <p:cNvPr id="27794" name="Rectangle 650"/>
              <p:cNvSpPr>
                <a:spLocks noChangeArrowheads="1"/>
              </p:cNvSpPr>
              <p:nvPr/>
            </p:nvSpPr>
            <p:spPr bwMode="auto">
              <a:xfrm>
                <a:off x="2558" y="1755"/>
                <a:ext cx="978" cy="67"/>
              </a:xfrm>
              <a:prstGeom prst="rect">
                <a:avLst/>
              </a:prstGeom>
              <a:noFill/>
              <a:ln w="9525">
                <a:noFill/>
                <a:miter lim="800000"/>
                <a:headEnd/>
                <a:tailEnd/>
              </a:ln>
            </p:spPr>
            <p:txBody>
              <a:bodyPr wrap="none" lIns="0" tIns="0" rIns="0" bIns="0">
                <a:spAutoFit/>
              </a:bodyPr>
              <a:lstStyle/>
              <a:p>
                <a:r>
                  <a:rPr lang="en-US" sz="700" b="1" u="none">
                    <a:solidFill>
                      <a:srgbClr val="000000"/>
                    </a:solidFill>
                  </a:rPr>
                  <a:t>(“Logical Software Bus” via CORBA)</a:t>
                </a:r>
                <a:endParaRPr lang="en-US"/>
              </a:p>
            </p:txBody>
          </p:sp>
          <p:grpSp>
            <p:nvGrpSpPr>
              <p:cNvPr id="27795" name="Group 655"/>
              <p:cNvGrpSpPr>
                <a:grpSpLocks/>
              </p:cNvGrpSpPr>
              <p:nvPr/>
            </p:nvGrpSpPr>
            <p:grpSpPr bwMode="auto">
              <a:xfrm>
                <a:off x="2383" y="1721"/>
                <a:ext cx="158" cy="40"/>
                <a:chOff x="2383" y="1721"/>
                <a:chExt cx="158" cy="40"/>
              </a:xfrm>
            </p:grpSpPr>
            <p:sp>
              <p:nvSpPr>
                <p:cNvPr id="27801" name="Freeform 651"/>
                <p:cNvSpPr>
                  <a:spLocks/>
                </p:cNvSpPr>
                <p:nvPr/>
              </p:nvSpPr>
              <p:spPr bwMode="auto">
                <a:xfrm>
                  <a:off x="2386" y="1723"/>
                  <a:ext cx="148" cy="36"/>
                </a:xfrm>
                <a:custGeom>
                  <a:avLst/>
                  <a:gdLst>
                    <a:gd name="T0" fmla="*/ 0 w 296"/>
                    <a:gd name="T1" fmla="*/ 0 h 72"/>
                    <a:gd name="T2" fmla="*/ 9 w 296"/>
                    <a:gd name="T3" fmla="*/ 9 h 72"/>
                    <a:gd name="T4" fmla="*/ 27 w 296"/>
                    <a:gd name="T5" fmla="*/ 9 h 72"/>
                    <a:gd name="T6" fmla="*/ 37 w 296"/>
                    <a:gd name="T7" fmla="*/ 0 h 72"/>
                    <a:gd name="T8" fmla="*/ 0 w 296"/>
                    <a:gd name="T9" fmla="*/ 0 h 72"/>
                    <a:gd name="T10" fmla="*/ 0 60000 65536"/>
                    <a:gd name="T11" fmla="*/ 0 60000 65536"/>
                    <a:gd name="T12" fmla="*/ 0 60000 65536"/>
                    <a:gd name="T13" fmla="*/ 0 60000 65536"/>
                    <a:gd name="T14" fmla="*/ 0 60000 65536"/>
                    <a:gd name="T15" fmla="*/ 0 w 296"/>
                    <a:gd name="T16" fmla="*/ 0 h 72"/>
                    <a:gd name="T17" fmla="*/ 296 w 296"/>
                    <a:gd name="T18" fmla="*/ 72 h 72"/>
                  </a:gdLst>
                  <a:ahLst/>
                  <a:cxnLst>
                    <a:cxn ang="T10">
                      <a:pos x="T0" y="T1"/>
                    </a:cxn>
                    <a:cxn ang="T11">
                      <a:pos x="T2" y="T3"/>
                    </a:cxn>
                    <a:cxn ang="T12">
                      <a:pos x="T4" y="T5"/>
                    </a:cxn>
                    <a:cxn ang="T13">
                      <a:pos x="T6" y="T7"/>
                    </a:cxn>
                    <a:cxn ang="T14">
                      <a:pos x="T8" y="T9"/>
                    </a:cxn>
                  </a:cxnLst>
                  <a:rect l="T15" t="T16" r="T17" b="T18"/>
                  <a:pathLst>
                    <a:path w="296" h="72">
                      <a:moveTo>
                        <a:pt x="0" y="0"/>
                      </a:moveTo>
                      <a:lnTo>
                        <a:pt x="74" y="72"/>
                      </a:lnTo>
                      <a:lnTo>
                        <a:pt x="222" y="72"/>
                      </a:lnTo>
                      <a:lnTo>
                        <a:pt x="296" y="0"/>
                      </a:lnTo>
                      <a:lnTo>
                        <a:pt x="0" y="0"/>
                      </a:lnTo>
                      <a:close/>
                    </a:path>
                  </a:pathLst>
                </a:custGeom>
                <a:solidFill>
                  <a:srgbClr val="FFFFFF"/>
                </a:solidFill>
                <a:ln w="11113">
                  <a:solidFill>
                    <a:srgbClr val="FFFFFF"/>
                  </a:solidFill>
                  <a:round/>
                  <a:headEnd/>
                  <a:tailEnd/>
                </a:ln>
              </p:spPr>
              <p:txBody>
                <a:bodyPr/>
                <a:lstStyle/>
                <a:p>
                  <a:endParaRPr lang="en-US"/>
                </a:p>
              </p:txBody>
            </p:sp>
            <p:sp>
              <p:nvSpPr>
                <p:cNvPr id="27802" name="Line 652"/>
                <p:cNvSpPr>
                  <a:spLocks noChangeShapeType="1"/>
                </p:cNvSpPr>
                <p:nvPr/>
              </p:nvSpPr>
              <p:spPr bwMode="auto">
                <a:xfrm>
                  <a:off x="2383" y="1721"/>
                  <a:ext cx="34" cy="39"/>
                </a:xfrm>
                <a:prstGeom prst="line">
                  <a:avLst/>
                </a:prstGeom>
                <a:noFill/>
                <a:ln w="11113">
                  <a:solidFill>
                    <a:srgbClr val="000000"/>
                  </a:solidFill>
                  <a:round/>
                  <a:headEnd/>
                  <a:tailEnd/>
                </a:ln>
              </p:spPr>
              <p:txBody>
                <a:bodyPr/>
                <a:lstStyle/>
                <a:p>
                  <a:endParaRPr lang="en-US"/>
                </a:p>
              </p:txBody>
            </p:sp>
            <p:sp>
              <p:nvSpPr>
                <p:cNvPr id="27803" name="Line 653"/>
                <p:cNvSpPr>
                  <a:spLocks noChangeShapeType="1"/>
                </p:cNvSpPr>
                <p:nvPr/>
              </p:nvSpPr>
              <p:spPr bwMode="auto">
                <a:xfrm>
                  <a:off x="2417" y="1760"/>
                  <a:ext cx="82" cy="1"/>
                </a:xfrm>
                <a:prstGeom prst="line">
                  <a:avLst/>
                </a:prstGeom>
                <a:noFill/>
                <a:ln w="11113">
                  <a:solidFill>
                    <a:srgbClr val="000000"/>
                  </a:solidFill>
                  <a:round/>
                  <a:headEnd/>
                  <a:tailEnd/>
                </a:ln>
              </p:spPr>
              <p:txBody>
                <a:bodyPr/>
                <a:lstStyle/>
                <a:p>
                  <a:endParaRPr lang="en-US"/>
                </a:p>
              </p:txBody>
            </p:sp>
            <p:sp>
              <p:nvSpPr>
                <p:cNvPr id="27804" name="Line 654"/>
                <p:cNvSpPr>
                  <a:spLocks noChangeShapeType="1"/>
                </p:cNvSpPr>
                <p:nvPr/>
              </p:nvSpPr>
              <p:spPr bwMode="auto">
                <a:xfrm flipV="1">
                  <a:off x="2499" y="1721"/>
                  <a:ext cx="42" cy="40"/>
                </a:xfrm>
                <a:prstGeom prst="line">
                  <a:avLst/>
                </a:prstGeom>
                <a:noFill/>
                <a:ln w="11113">
                  <a:solidFill>
                    <a:srgbClr val="000000"/>
                  </a:solidFill>
                  <a:round/>
                  <a:headEnd/>
                  <a:tailEnd/>
                </a:ln>
              </p:spPr>
              <p:txBody>
                <a:bodyPr/>
                <a:lstStyle/>
                <a:p>
                  <a:endParaRPr lang="en-US"/>
                </a:p>
              </p:txBody>
            </p:sp>
          </p:grpSp>
          <p:grpSp>
            <p:nvGrpSpPr>
              <p:cNvPr id="27796" name="Group 660"/>
              <p:cNvGrpSpPr>
                <a:grpSpLocks/>
              </p:cNvGrpSpPr>
              <p:nvPr/>
            </p:nvGrpSpPr>
            <p:grpSpPr bwMode="auto">
              <a:xfrm>
                <a:off x="2383" y="1809"/>
                <a:ext cx="151" cy="36"/>
                <a:chOff x="2383" y="1809"/>
                <a:chExt cx="151" cy="36"/>
              </a:xfrm>
            </p:grpSpPr>
            <p:sp>
              <p:nvSpPr>
                <p:cNvPr id="27797" name="Freeform 656"/>
                <p:cNvSpPr>
                  <a:spLocks/>
                </p:cNvSpPr>
                <p:nvPr/>
              </p:nvSpPr>
              <p:spPr bwMode="auto">
                <a:xfrm>
                  <a:off x="2384" y="1813"/>
                  <a:ext cx="148" cy="32"/>
                </a:xfrm>
                <a:custGeom>
                  <a:avLst/>
                  <a:gdLst>
                    <a:gd name="T0" fmla="*/ 0 w 296"/>
                    <a:gd name="T1" fmla="*/ 8 h 64"/>
                    <a:gd name="T2" fmla="*/ 9 w 296"/>
                    <a:gd name="T3" fmla="*/ 0 h 64"/>
                    <a:gd name="T4" fmla="*/ 27 w 296"/>
                    <a:gd name="T5" fmla="*/ 0 h 64"/>
                    <a:gd name="T6" fmla="*/ 37 w 296"/>
                    <a:gd name="T7" fmla="*/ 8 h 64"/>
                    <a:gd name="T8" fmla="*/ 0 w 296"/>
                    <a:gd name="T9" fmla="*/ 8 h 64"/>
                    <a:gd name="T10" fmla="*/ 0 60000 65536"/>
                    <a:gd name="T11" fmla="*/ 0 60000 65536"/>
                    <a:gd name="T12" fmla="*/ 0 60000 65536"/>
                    <a:gd name="T13" fmla="*/ 0 60000 65536"/>
                    <a:gd name="T14" fmla="*/ 0 60000 65536"/>
                    <a:gd name="T15" fmla="*/ 0 w 296"/>
                    <a:gd name="T16" fmla="*/ 0 h 64"/>
                    <a:gd name="T17" fmla="*/ 296 w 296"/>
                    <a:gd name="T18" fmla="*/ 64 h 64"/>
                  </a:gdLst>
                  <a:ahLst/>
                  <a:cxnLst>
                    <a:cxn ang="T10">
                      <a:pos x="T0" y="T1"/>
                    </a:cxn>
                    <a:cxn ang="T11">
                      <a:pos x="T2" y="T3"/>
                    </a:cxn>
                    <a:cxn ang="T12">
                      <a:pos x="T4" y="T5"/>
                    </a:cxn>
                    <a:cxn ang="T13">
                      <a:pos x="T6" y="T7"/>
                    </a:cxn>
                    <a:cxn ang="T14">
                      <a:pos x="T8" y="T9"/>
                    </a:cxn>
                  </a:cxnLst>
                  <a:rect l="T15" t="T16" r="T17" b="T18"/>
                  <a:pathLst>
                    <a:path w="296" h="64">
                      <a:moveTo>
                        <a:pt x="0" y="64"/>
                      </a:moveTo>
                      <a:lnTo>
                        <a:pt x="74" y="0"/>
                      </a:lnTo>
                      <a:lnTo>
                        <a:pt x="222" y="0"/>
                      </a:lnTo>
                      <a:lnTo>
                        <a:pt x="296" y="64"/>
                      </a:lnTo>
                      <a:lnTo>
                        <a:pt x="0" y="64"/>
                      </a:lnTo>
                      <a:close/>
                    </a:path>
                  </a:pathLst>
                </a:custGeom>
                <a:solidFill>
                  <a:srgbClr val="FFFFFF"/>
                </a:solidFill>
                <a:ln w="11113">
                  <a:solidFill>
                    <a:srgbClr val="FFFFFF"/>
                  </a:solidFill>
                  <a:round/>
                  <a:headEnd/>
                  <a:tailEnd/>
                </a:ln>
              </p:spPr>
              <p:txBody>
                <a:bodyPr/>
                <a:lstStyle/>
                <a:p>
                  <a:endParaRPr lang="en-US"/>
                </a:p>
              </p:txBody>
            </p:sp>
            <p:sp>
              <p:nvSpPr>
                <p:cNvPr id="27798" name="Line 657"/>
                <p:cNvSpPr>
                  <a:spLocks noChangeShapeType="1"/>
                </p:cNvSpPr>
                <p:nvPr/>
              </p:nvSpPr>
              <p:spPr bwMode="auto">
                <a:xfrm flipV="1">
                  <a:off x="2383" y="1810"/>
                  <a:ext cx="38" cy="34"/>
                </a:xfrm>
                <a:prstGeom prst="line">
                  <a:avLst/>
                </a:prstGeom>
                <a:noFill/>
                <a:ln w="11113">
                  <a:solidFill>
                    <a:srgbClr val="000000"/>
                  </a:solidFill>
                  <a:round/>
                  <a:headEnd/>
                  <a:tailEnd/>
                </a:ln>
              </p:spPr>
              <p:txBody>
                <a:bodyPr/>
                <a:lstStyle/>
                <a:p>
                  <a:endParaRPr lang="en-US"/>
                </a:p>
              </p:txBody>
            </p:sp>
            <p:sp>
              <p:nvSpPr>
                <p:cNvPr id="27799" name="Line 658"/>
                <p:cNvSpPr>
                  <a:spLocks noChangeShapeType="1"/>
                </p:cNvSpPr>
                <p:nvPr/>
              </p:nvSpPr>
              <p:spPr bwMode="auto">
                <a:xfrm>
                  <a:off x="2421" y="1810"/>
                  <a:ext cx="75" cy="1"/>
                </a:xfrm>
                <a:prstGeom prst="line">
                  <a:avLst/>
                </a:prstGeom>
                <a:noFill/>
                <a:ln w="11113">
                  <a:solidFill>
                    <a:srgbClr val="000000"/>
                  </a:solidFill>
                  <a:round/>
                  <a:headEnd/>
                  <a:tailEnd/>
                </a:ln>
              </p:spPr>
              <p:txBody>
                <a:bodyPr/>
                <a:lstStyle/>
                <a:p>
                  <a:endParaRPr lang="en-US"/>
                </a:p>
              </p:txBody>
            </p:sp>
            <p:sp>
              <p:nvSpPr>
                <p:cNvPr id="27800" name="Line 659"/>
                <p:cNvSpPr>
                  <a:spLocks noChangeShapeType="1"/>
                </p:cNvSpPr>
                <p:nvPr/>
              </p:nvSpPr>
              <p:spPr bwMode="auto">
                <a:xfrm>
                  <a:off x="2493" y="1809"/>
                  <a:ext cx="41" cy="34"/>
                </a:xfrm>
                <a:prstGeom prst="line">
                  <a:avLst/>
                </a:prstGeom>
                <a:noFill/>
                <a:ln w="11113">
                  <a:solidFill>
                    <a:srgbClr val="000000"/>
                  </a:solidFill>
                  <a:round/>
                  <a:headEnd/>
                  <a:tailEnd/>
                </a:ln>
              </p:spPr>
              <p:txBody>
                <a:bodyPr/>
                <a:lstStyle/>
                <a:p>
                  <a:endParaRPr lang="en-US"/>
                </a:p>
              </p:txBody>
            </p:sp>
          </p:grpSp>
        </p:grpSp>
      </p:grpSp>
    </p:spTree>
  </p:cSld>
  <p:clrMapOvr>
    <a:masterClrMapping/>
  </p:clrMapOvr>
  <p:transition/>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Slide Number Placeholder 2"/>
          <p:cNvSpPr>
            <a:spLocks noGrp="1"/>
          </p:cNvSpPr>
          <p:nvPr>
            <p:ph type="sldNum" sz="quarter" idx="10"/>
          </p:nvPr>
        </p:nvSpPr>
        <p:spPr>
          <a:noFill/>
        </p:spPr>
        <p:txBody>
          <a:bodyPr/>
          <a:lstStyle/>
          <a:p>
            <a:fld id="{59D466B9-2B1B-4579-9C33-820E07A403AD}" type="slidenum">
              <a:rPr lang="en-US" smtClean="0">
                <a:latin typeface="Arial" pitchFamily="34" charset="0"/>
              </a:rPr>
              <a:pPr/>
              <a:t>190</a:t>
            </a:fld>
            <a:endParaRPr lang="en-US" smtClean="0">
              <a:latin typeface="Arial" pitchFamily="34" charset="0"/>
            </a:endParaRPr>
          </a:p>
        </p:txBody>
      </p:sp>
      <p:sp>
        <p:nvSpPr>
          <p:cNvPr id="198659" name="Rectangle 2"/>
          <p:cNvSpPr>
            <a:spLocks noGrp="1" noChangeArrowheads="1"/>
          </p:cNvSpPr>
          <p:nvPr>
            <p:ph type="title"/>
          </p:nvPr>
        </p:nvSpPr>
        <p:spPr>
          <a:xfrm>
            <a:off x="527050" y="-47625"/>
            <a:ext cx="7924800" cy="914400"/>
          </a:xfrm>
        </p:spPr>
        <p:txBody>
          <a:bodyPr/>
          <a:lstStyle/>
          <a:p>
            <a:pPr>
              <a:lnSpc>
                <a:spcPct val="80000"/>
              </a:lnSpc>
            </a:pPr>
            <a:r>
              <a:rPr lang="en-US" sz="3200" smtClean="0"/>
              <a:t>Applying the Double-Checked Locking Optimization Pattern in ACE</a:t>
            </a:r>
          </a:p>
        </p:txBody>
      </p:sp>
      <p:sp>
        <p:nvSpPr>
          <p:cNvPr id="198660" name="Rectangle 3"/>
          <p:cNvSpPr>
            <a:spLocks noChangeArrowheads="1"/>
          </p:cNvSpPr>
          <p:nvPr/>
        </p:nvSpPr>
        <p:spPr bwMode="auto">
          <a:xfrm>
            <a:off x="88900" y="987425"/>
            <a:ext cx="8983663" cy="5705475"/>
          </a:xfrm>
          <a:prstGeom prst="rect">
            <a:avLst/>
          </a:prstGeom>
          <a:noFill/>
          <a:ln w="12700">
            <a:solidFill>
              <a:schemeClr val="tx1"/>
            </a:solidFill>
            <a:miter lim="800000"/>
            <a:headEnd/>
            <a:tailEnd/>
          </a:ln>
        </p:spPr>
        <p:txBody>
          <a:bodyPr>
            <a:spAutoFit/>
          </a:bodyPr>
          <a:lstStyle/>
          <a:p>
            <a:pPr>
              <a:lnSpc>
                <a:spcPct val="85000"/>
              </a:lnSpc>
            </a:pPr>
            <a:r>
              <a:rPr lang="en-US" u="none" noProof="1">
                <a:latin typeface="Courier New" pitchFamily="49" charset="0"/>
              </a:rPr>
              <a:t>template &lt;class </a:t>
            </a:r>
            <a:r>
              <a:rPr lang="en-US" b="1" u="none" noProof="1">
                <a:latin typeface="Courier New" pitchFamily="49" charset="0"/>
              </a:rPr>
              <a:t>TYPE</a:t>
            </a:r>
            <a:r>
              <a:rPr lang="en-US" u="none" noProof="1">
                <a:latin typeface="Courier New" pitchFamily="49" charset="0"/>
              </a:rPr>
              <a:t>&gt;</a:t>
            </a:r>
            <a:br>
              <a:rPr lang="en-US" u="none" noProof="1">
                <a:latin typeface="Courier New" pitchFamily="49" charset="0"/>
              </a:rPr>
            </a:br>
            <a:r>
              <a:rPr lang="en-US" u="none" noProof="1">
                <a:latin typeface="Courier New" pitchFamily="49" charset="0"/>
              </a:rPr>
              <a:t>class </a:t>
            </a:r>
            <a:r>
              <a:rPr lang="en-US" b="1" u="none">
                <a:latin typeface="Courier New" pitchFamily="49" charset="0"/>
              </a:rPr>
              <a:t>ACE_</a:t>
            </a:r>
            <a:r>
              <a:rPr lang="en-US" b="1" u="none" noProof="1">
                <a:latin typeface="Courier New" pitchFamily="49" charset="0"/>
              </a:rPr>
              <a:t>Singleton</a:t>
            </a:r>
            <a:r>
              <a:rPr lang="en-US" u="none" noProof="1">
                <a:latin typeface="Courier New" pitchFamily="49" charset="0"/>
              </a:rPr>
              <a:t> {</a:t>
            </a:r>
          </a:p>
          <a:p>
            <a:pPr>
              <a:lnSpc>
                <a:spcPct val="85000"/>
              </a:lnSpc>
            </a:pPr>
            <a:r>
              <a:rPr lang="en-US" u="none" noProof="1">
                <a:latin typeface="Courier New" pitchFamily="49" charset="0"/>
              </a:rPr>
              <a:t>public:</a:t>
            </a:r>
          </a:p>
          <a:p>
            <a:pPr>
              <a:lnSpc>
                <a:spcPct val="85000"/>
              </a:lnSpc>
            </a:pPr>
            <a:r>
              <a:rPr lang="en-US" u="none">
                <a:latin typeface="Courier New" pitchFamily="49" charset="0"/>
              </a:rPr>
              <a:t>  </a:t>
            </a:r>
            <a:r>
              <a:rPr lang="en-US" u="none" noProof="1">
                <a:latin typeface="Courier New" pitchFamily="49" charset="0"/>
              </a:rPr>
              <a:t>static </a:t>
            </a:r>
            <a:r>
              <a:rPr lang="en-US" b="1" u="none" noProof="1">
                <a:latin typeface="Courier New" pitchFamily="49" charset="0"/>
              </a:rPr>
              <a:t>TYPE</a:t>
            </a:r>
            <a:r>
              <a:rPr lang="en-US" u="none" noProof="1">
                <a:latin typeface="Courier New" pitchFamily="49" charset="0"/>
              </a:rPr>
              <a:t> *</a:t>
            </a:r>
            <a:r>
              <a:rPr lang="en-US" b="1" u="none" noProof="1">
                <a:latin typeface="Courier New" pitchFamily="49" charset="0"/>
              </a:rPr>
              <a:t>instance</a:t>
            </a:r>
            <a:r>
              <a:rPr lang="en-US" u="none" noProof="1">
                <a:latin typeface="Courier New" pitchFamily="49" charset="0"/>
              </a:rPr>
              <a:t> () {</a:t>
            </a:r>
          </a:p>
          <a:p>
            <a:pPr>
              <a:lnSpc>
                <a:spcPct val="85000"/>
              </a:lnSpc>
            </a:pPr>
            <a:r>
              <a:rPr lang="en-US" u="none">
                <a:latin typeface="Courier New" pitchFamily="49" charset="0"/>
              </a:rPr>
              <a:t>    </a:t>
            </a:r>
            <a:r>
              <a:rPr lang="en-US" u="none" noProof="1">
                <a:latin typeface="Courier New" pitchFamily="49" charset="0"/>
              </a:rPr>
              <a:t>// First check</a:t>
            </a:r>
            <a:endParaRPr lang="en-US" u="none">
              <a:latin typeface="Courier New" pitchFamily="49" charset="0"/>
            </a:endParaRPr>
          </a:p>
          <a:p>
            <a:pPr>
              <a:lnSpc>
                <a:spcPct val="85000"/>
              </a:lnSpc>
            </a:pPr>
            <a:r>
              <a:rPr lang="en-US" u="none">
                <a:latin typeface="Courier New" pitchFamily="49" charset="0"/>
              </a:rPr>
              <a:t>#if defined (NON_SC_MEMORY)</a:t>
            </a:r>
          </a:p>
          <a:p>
            <a:pPr>
              <a:lnSpc>
                <a:spcPct val="85000"/>
              </a:lnSpc>
            </a:pPr>
            <a:r>
              <a:rPr lang="en-US" u="none">
                <a:latin typeface="Courier New" pitchFamily="49" charset="0"/>
              </a:rPr>
              <a:t>    mb (); // Update the cache.</a:t>
            </a:r>
          </a:p>
          <a:p>
            <a:pPr>
              <a:lnSpc>
                <a:spcPct val="85000"/>
              </a:lnSpc>
            </a:pPr>
            <a:r>
              <a:rPr lang="en-US" u="none">
                <a:latin typeface="Courier New" pitchFamily="49" charset="0"/>
              </a:rPr>
              <a:t>#endif /* NON_SC_MEMORY */</a:t>
            </a:r>
            <a:endParaRPr lang="en-US" u="none" noProof="1">
              <a:latin typeface="Courier New" pitchFamily="49" charset="0"/>
            </a:endParaRPr>
          </a:p>
          <a:p>
            <a:pPr>
              <a:lnSpc>
                <a:spcPct val="85000"/>
              </a:lnSpc>
            </a:pPr>
            <a:r>
              <a:rPr lang="en-US" u="none">
                <a:latin typeface="Courier New" pitchFamily="49" charset="0"/>
              </a:rPr>
              <a:t>    </a:t>
            </a:r>
            <a:r>
              <a:rPr lang="en-US" u="none" noProof="1">
                <a:latin typeface="Courier New" pitchFamily="49" charset="0"/>
              </a:rPr>
              <a:t>if (instance_ == 0) {</a:t>
            </a:r>
          </a:p>
          <a:p>
            <a:pPr>
              <a:lnSpc>
                <a:spcPct val="85000"/>
              </a:lnSpc>
            </a:pPr>
            <a:r>
              <a:rPr lang="en-US" u="none">
                <a:latin typeface="Courier New" pitchFamily="49" charset="0"/>
              </a:rPr>
              <a:t>      </a:t>
            </a:r>
            <a:r>
              <a:rPr lang="en-US" u="none" noProof="1">
                <a:latin typeface="Courier New" pitchFamily="49" charset="0"/>
              </a:rPr>
              <a:t>// Scoped Locking acquires &amp; release lock.</a:t>
            </a:r>
          </a:p>
          <a:p>
            <a:pPr>
              <a:lnSpc>
                <a:spcPct val="85000"/>
              </a:lnSpc>
            </a:pPr>
            <a:r>
              <a:rPr lang="en-US" u="none">
                <a:latin typeface="Courier New" pitchFamily="49" charset="0"/>
              </a:rPr>
              <a:t>      </a:t>
            </a:r>
            <a:r>
              <a:rPr lang="en-US" b="1" u="none">
                <a:latin typeface="Courier New" pitchFamily="49" charset="0"/>
              </a:rPr>
              <a:t>ACE_G</a:t>
            </a:r>
            <a:r>
              <a:rPr lang="en-US" b="1" u="none" noProof="1">
                <a:latin typeface="Courier New" pitchFamily="49" charset="0"/>
              </a:rPr>
              <a:t>uard</a:t>
            </a:r>
            <a:r>
              <a:rPr lang="en-US" u="none" noProof="1">
                <a:latin typeface="Courier New" pitchFamily="49" charset="0"/>
              </a:rPr>
              <a:t>&lt;</a:t>
            </a:r>
            <a:r>
              <a:rPr lang="en-US" b="1" u="none">
                <a:latin typeface="Courier New" pitchFamily="49" charset="0"/>
              </a:rPr>
              <a:t>ACE_T</a:t>
            </a:r>
            <a:r>
              <a:rPr lang="en-US" b="1" u="none" noProof="1">
                <a:latin typeface="Courier New" pitchFamily="49" charset="0"/>
              </a:rPr>
              <a:t>hread_Mutex</a:t>
            </a:r>
            <a:r>
              <a:rPr lang="en-US" u="none" noProof="1">
                <a:latin typeface="Courier New" pitchFamily="49" charset="0"/>
              </a:rPr>
              <a:t>&gt; guard (lock_);</a:t>
            </a:r>
          </a:p>
          <a:p>
            <a:pPr>
              <a:lnSpc>
                <a:spcPct val="85000"/>
              </a:lnSpc>
            </a:pPr>
            <a:r>
              <a:rPr lang="en-US" u="none">
                <a:latin typeface="Courier New" pitchFamily="49" charset="0"/>
              </a:rPr>
              <a:t>      </a:t>
            </a:r>
            <a:r>
              <a:rPr lang="en-US" u="none" noProof="1">
                <a:latin typeface="Courier New" pitchFamily="49" charset="0"/>
              </a:rPr>
              <a:t>// Double check instance_.</a:t>
            </a:r>
          </a:p>
          <a:p>
            <a:pPr>
              <a:lnSpc>
                <a:spcPct val="85000"/>
              </a:lnSpc>
            </a:pPr>
            <a:r>
              <a:rPr lang="en-US" u="none">
                <a:latin typeface="Courier New" pitchFamily="49" charset="0"/>
              </a:rPr>
              <a:t>      </a:t>
            </a:r>
            <a:r>
              <a:rPr lang="en-US" u="none" noProof="1">
                <a:latin typeface="Courier New" pitchFamily="49" charset="0"/>
              </a:rPr>
              <a:t>if (instance_ == 0)</a:t>
            </a:r>
            <a:r>
              <a:rPr lang="en-US" u="none">
                <a:latin typeface="Courier New" pitchFamily="49" charset="0"/>
              </a:rPr>
              <a:t> { </a:t>
            </a:r>
            <a:r>
              <a:rPr lang="en-US" u="none" noProof="1">
                <a:latin typeface="Courier New" pitchFamily="49" charset="0"/>
              </a:rPr>
              <a:t>instance_ = new </a:t>
            </a:r>
            <a:r>
              <a:rPr lang="en-US" b="1" u="none" noProof="1">
                <a:latin typeface="Courier New" pitchFamily="49" charset="0"/>
              </a:rPr>
              <a:t>TYPE</a:t>
            </a:r>
            <a:r>
              <a:rPr lang="en-US" u="none" noProof="1">
                <a:latin typeface="Courier New" pitchFamily="49" charset="0"/>
              </a:rPr>
              <a:t>;</a:t>
            </a:r>
            <a:endParaRPr lang="en-US" u="none">
              <a:latin typeface="Courier New" pitchFamily="49" charset="0"/>
            </a:endParaRPr>
          </a:p>
          <a:p>
            <a:pPr>
              <a:lnSpc>
                <a:spcPct val="85000"/>
              </a:lnSpc>
            </a:pPr>
            <a:r>
              <a:rPr lang="en-US" u="none">
                <a:latin typeface="Courier New" pitchFamily="49" charset="0"/>
              </a:rPr>
              <a:t>#if defined (NON_SC_MEMORY)</a:t>
            </a:r>
          </a:p>
          <a:p>
            <a:pPr>
              <a:lnSpc>
                <a:spcPct val="85000"/>
              </a:lnSpc>
            </a:pPr>
            <a:r>
              <a:rPr lang="en-US" u="none">
                <a:latin typeface="Courier New" pitchFamily="49" charset="0"/>
              </a:rPr>
              <a:t>    	   mb (); // Update the cache.</a:t>
            </a:r>
          </a:p>
          <a:p>
            <a:pPr>
              <a:lnSpc>
                <a:spcPct val="85000"/>
              </a:lnSpc>
            </a:pPr>
            <a:r>
              <a:rPr lang="en-US" u="none">
                <a:latin typeface="Courier New" pitchFamily="49" charset="0"/>
              </a:rPr>
              <a:t>#endif /* NON_SC_MEMORY */ </a:t>
            </a:r>
          </a:p>
          <a:p>
            <a:pPr>
              <a:lnSpc>
                <a:spcPct val="85000"/>
              </a:lnSpc>
            </a:pPr>
            <a:r>
              <a:rPr lang="en-US" u="none">
                <a:latin typeface="Courier New" pitchFamily="49" charset="0"/>
              </a:rPr>
              <a:t>      }</a:t>
            </a:r>
            <a:endParaRPr lang="en-US" u="none" noProof="1">
              <a:latin typeface="Courier New" pitchFamily="49" charset="0"/>
            </a:endParaRPr>
          </a:p>
          <a:p>
            <a:pPr>
              <a:lnSpc>
                <a:spcPct val="85000"/>
              </a:lnSpc>
            </a:pPr>
            <a:r>
              <a:rPr lang="en-US" u="none">
                <a:latin typeface="Courier New" pitchFamily="49" charset="0"/>
              </a:rPr>
              <a:t>    </a:t>
            </a:r>
            <a:r>
              <a:rPr lang="en-US" u="none" noProof="1">
                <a:latin typeface="Courier New" pitchFamily="49" charset="0"/>
              </a:rPr>
              <a:t>}</a:t>
            </a:r>
          </a:p>
          <a:p>
            <a:pPr>
              <a:lnSpc>
                <a:spcPct val="85000"/>
              </a:lnSpc>
            </a:pPr>
            <a:r>
              <a:rPr lang="en-US" u="none">
                <a:latin typeface="Courier New" pitchFamily="49" charset="0"/>
              </a:rPr>
              <a:t>    </a:t>
            </a:r>
            <a:r>
              <a:rPr lang="en-US" u="none" noProof="1">
                <a:latin typeface="Courier New" pitchFamily="49" charset="0"/>
              </a:rPr>
              <a:t>return instance_;</a:t>
            </a:r>
          </a:p>
          <a:p>
            <a:pPr>
              <a:lnSpc>
                <a:spcPct val="85000"/>
              </a:lnSpc>
            </a:pPr>
            <a:r>
              <a:rPr lang="en-US" u="none">
                <a:latin typeface="Courier New" pitchFamily="49" charset="0"/>
              </a:rPr>
              <a:t>  </a:t>
            </a:r>
            <a:r>
              <a:rPr lang="en-US" u="none" noProof="1">
                <a:latin typeface="Courier New" pitchFamily="49" charset="0"/>
              </a:rPr>
              <a:t>}</a:t>
            </a:r>
          </a:p>
          <a:p>
            <a:pPr>
              <a:lnSpc>
                <a:spcPct val="85000"/>
              </a:lnSpc>
            </a:pPr>
            <a:r>
              <a:rPr lang="en-US" u="none" noProof="1">
                <a:latin typeface="Courier New" pitchFamily="49" charset="0"/>
              </a:rPr>
              <a:t>private:</a:t>
            </a:r>
          </a:p>
          <a:p>
            <a:pPr>
              <a:lnSpc>
                <a:spcPct val="85000"/>
              </a:lnSpc>
            </a:pPr>
            <a:r>
              <a:rPr lang="en-US" u="none">
                <a:latin typeface="Courier New" pitchFamily="49" charset="0"/>
              </a:rPr>
              <a:t>  </a:t>
            </a:r>
            <a:r>
              <a:rPr lang="en-US" u="none" noProof="1">
                <a:latin typeface="Courier New" pitchFamily="49" charset="0"/>
              </a:rPr>
              <a:t>static </a:t>
            </a:r>
            <a:r>
              <a:rPr lang="en-US" b="1" u="none" noProof="1">
                <a:latin typeface="Courier New" pitchFamily="49" charset="0"/>
              </a:rPr>
              <a:t>TYPE</a:t>
            </a:r>
            <a:r>
              <a:rPr lang="en-US" u="none" noProof="1">
                <a:latin typeface="Courier New" pitchFamily="49" charset="0"/>
              </a:rPr>
              <a:t> *instance_;</a:t>
            </a:r>
          </a:p>
          <a:p>
            <a:pPr>
              <a:lnSpc>
                <a:spcPct val="85000"/>
              </a:lnSpc>
            </a:pPr>
            <a:r>
              <a:rPr lang="en-US" u="none">
                <a:latin typeface="Courier New" pitchFamily="49" charset="0"/>
              </a:rPr>
              <a:t>  </a:t>
            </a:r>
            <a:r>
              <a:rPr lang="en-US" u="none" noProof="1">
                <a:latin typeface="Courier New" pitchFamily="49" charset="0"/>
              </a:rPr>
              <a:t>static </a:t>
            </a:r>
            <a:r>
              <a:rPr lang="en-US" b="1" u="none">
                <a:latin typeface="Courier New" pitchFamily="49" charset="0"/>
              </a:rPr>
              <a:t>ACE_T</a:t>
            </a:r>
            <a:r>
              <a:rPr lang="en-US" b="1" u="none" noProof="1">
                <a:latin typeface="Courier New" pitchFamily="49" charset="0"/>
              </a:rPr>
              <a:t>hread_Mutex</a:t>
            </a:r>
            <a:r>
              <a:rPr lang="en-US" u="none" noProof="1">
                <a:latin typeface="Courier New" pitchFamily="49" charset="0"/>
              </a:rPr>
              <a:t> lock_;</a:t>
            </a:r>
          </a:p>
          <a:p>
            <a:pPr>
              <a:lnSpc>
                <a:spcPct val="85000"/>
              </a:lnSpc>
            </a:pPr>
            <a:r>
              <a:rPr lang="en-US" u="none" noProof="1">
                <a:latin typeface="Courier New" pitchFamily="49" charset="0"/>
              </a:rPr>
              <a:t>};</a:t>
            </a:r>
          </a:p>
        </p:txBody>
      </p:sp>
      <p:sp>
        <p:nvSpPr>
          <p:cNvPr id="198661" name="Text Box 5"/>
          <p:cNvSpPr txBox="1">
            <a:spLocks noChangeArrowheads="1"/>
          </p:cNvSpPr>
          <p:nvPr/>
        </p:nvSpPr>
        <p:spPr bwMode="auto">
          <a:xfrm>
            <a:off x="6034088" y="1084263"/>
            <a:ext cx="2506662" cy="1477962"/>
          </a:xfrm>
          <a:prstGeom prst="rect">
            <a:avLst/>
          </a:prstGeom>
          <a:solidFill>
            <a:srgbClr val="FFFF8D"/>
          </a:solidFill>
          <a:ln w="12700">
            <a:solidFill>
              <a:schemeClr val="tx1"/>
            </a:solidFill>
            <a:miter lim="800000"/>
            <a:headEnd/>
            <a:tailEnd/>
          </a:ln>
        </p:spPr>
        <p:txBody>
          <a:bodyPr>
            <a:spAutoFit/>
          </a:bodyPr>
          <a:lstStyle/>
          <a:p>
            <a:r>
              <a:rPr lang="en-US" b="1" u="none"/>
              <a:t>ACE defines a “singleton adapter” template to automate the double-checked locking optimization</a:t>
            </a:r>
          </a:p>
        </p:txBody>
      </p:sp>
      <p:grpSp>
        <p:nvGrpSpPr>
          <p:cNvPr id="2" name="Group 8"/>
          <p:cNvGrpSpPr>
            <a:grpSpLocks/>
          </p:cNvGrpSpPr>
          <p:nvPr/>
        </p:nvGrpSpPr>
        <p:grpSpPr bwMode="auto">
          <a:xfrm>
            <a:off x="3759200" y="4730750"/>
            <a:ext cx="5262563" cy="1263650"/>
            <a:chOff x="2216" y="3295"/>
            <a:chExt cx="3315" cy="796"/>
          </a:xfrm>
        </p:grpSpPr>
        <p:sp>
          <p:nvSpPr>
            <p:cNvPr id="198663" name="Rectangle 6"/>
            <p:cNvSpPr>
              <a:spLocks noChangeArrowheads="1"/>
            </p:cNvSpPr>
            <p:nvPr/>
          </p:nvSpPr>
          <p:spPr bwMode="auto">
            <a:xfrm>
              <a:off x="2216" y="3749"/>
              <a:ext cx="3315" cy="342"/>
            </a:xfrm>
            <a:prstGeom prst="rect">
              <a:avLst/>
            </a:prstGeom>
            <a:noFill/>
            <a:ln w="12700">
              <a:solidFill>
                <a:schemeClr val="tx1"/>
              </a:solidFill>
              <a:miter lim="800000"/>
              <a:headEnd/>
              <a:tailEnd/>
            </a:ln>
          </p:spPr>
          <p:txBody>
            <a:bodyPr>
              <a:spAutoFit/>
            </a:bodyPr>
            <a:lstStyle/>
            <a:p>
              <a:pPr marL="1087438" indent="-1087438">
                <a:lnSpc>
                  <a:spcPct val="80000"/>
                </a:lnSpc>
              </a:pPr>
              <a:r>
                <a:rPr lang="en-US" u="none">
                  <a:latin typeface="Courier New" pitchFamily="49" charset="0"/>
                </a:rPr>
                <a:t>typedef </a:t>
              </a:r>
              <a:r>
                <a:rPr lang="en-US" b="1" u="none">
                  <a:latin typeface="Courier New" pitchFamily="49" charset="0"/>
                </a:rPr>
                <a:t>ACE_Singleton</a:t>
              </a:r>
              <a:r>
                <a:rPr lang="en-US" u="none">
                  <a:latin typeface="Courier New" pitchFamily="49" charset="0"/>
                </a:rPr>
                <a:t> &lt;Request_Queue&gt; Request_Queue_Singleton;</a:t>
              </a:r>
              <a:endParaRPr lang="en-US" u="none" noProof="1">
                <a:latin typeface="Courier New" pitchFamily="49" charset="0"/>
              </a:endParaRPr>
            </a:p>
          </p:txBody>
        </p:sp>
        <p:sp>
          <p:nvSpPr>
            <p:cNvPr id="198664" name="Text Box 7"/>
            <p:cNvSpPr txBox="1">
              <a:spLocks noChangeArrowheads="1"/>
            </p:cNvSpPr>
            <p:nvPr/>
          </p:nvSpPr>
          <p:spPr bwMode="auto">
            <a:xfrm>
              <a:off x="3042" y="3295"/>
              <a:ext cx="1918" cy="412"/>
            </a:xfrm>
            <a:prstGeom prst="rect">
              <a:avLst/>
            </a:prstGeom>
            <a:solidFill>
              <a:srgbClr val="FFFF8D"/>
            </a:solidFill>
            <a:ln w="12700">
              <a:solidFill>
                <a:schemeClr val="tx1"/>
              </a:solidFill>
              <a:miter lim="800000"/>
              <a:headEnd/>
              <a:tailEnd/>
            </a:ln>
          </p:spPr>
          <p:txBody>
            <a:bodyPr>
              <a:spAutoFit/>
            </a:bodyPr>
            <a:lstStyle/>
            <a:p>
              <a:r>
                <a:rPr lang="en-US" b="1" u="none"/>
                <a:t>Thus, creating a “thread-safe” singleton is easy</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Slide Number Placeholder 2"/>
          <p:cNvSpPr>
            <a:spLocks noGrp="1"/>
          </p:cNvSpPr>
          <p:nvPr>
            <p:ph type="sldNum" sz="quarter" idx="10"/>
          </p:nvPr>
        </p:nvSpPr>
        <p:spPr>
          <a:noFill/>
        </p:spPr>
        <p:txBody>
          <a:bodyPr/>
          <a:lstStyle/>
          <a:p>
            <a:fld id="{EF09A83E-CD33-46B8-9378-8A2202891753}" type="slidenum">
              <a:rPr lang="en-US" smtClean="0">
                <a:latin typeface="Arial" pitchFamily="34" charset="0"/>
              </a:rPr>
              <a:pPr/>
              <a:t>191</a:t>
            </a:fld>
            <a:endParaRPr lang="en-US" smtClean="0">
              <a:latin typeface="Arial" pitchFamily="34" charset="0"/>
            </a:endParaRPr>
          </a:p>
        </p:txBody>
      </p:sp>
      <p:sp>
        <p:nvSpPr>
          <p:cNvPr id="199683" name="Rectangle 2"/>
          <p:cNvSpPr>
            <a:spLocks noGrp="1" noChangeArrowheads="1"/>
          </p:cNvSpPr>
          <p:nvPr>
            <p:ph type="title"/>
          </p:nvPr>
        </p:nvSpPr>
        <p:spPr>
          <a:xfrm>
            <a:off x="603250" y="-38100"/>
            <a:ext cx="7924800" cy="914400"/>
          </a:xfrm>
        </p:spPr>
        <p:txBody>
          <a:bodyPr/>
          <a:lstStyle/>
          <a:p>
            <a:pPr>
              <a:lnSpc>
                <a:spcPct val="85000"/>
              </a:lnSpc>
            </a:pPr>
            <a:r>
              <a:rPr lang="en-US" sz="3200" smtClean="0"/>
              <a:t>Pros &amp; Cons of the Double-Checked Locking Optimization Pattern</a:t>
            </a:r>
          </a:p>
        </p:txBody>
      </p:sp>
      <p:sp>
        <p:nvSpPr>
          <p:cNvPr id="199684" name="Rectangle 3"/>
          <p:cNvSpPr>
            <a:spLocks noChangeArrowheads="1"/>
          </p:cNvSpPr>
          <p:nvPr/>
        </p:nvSpPr>
        <p:spPr bwMode="auto">
          <a:xfrm>
            <a:off x="0" y="898525"/>
            <a:ext cx="3759200" cy="4589463"/>
          </a:xfrm>
          <a:prstGeom prst="rect">
            <a:avLst/>
          </a:prstGeom>
          <a:noFill/>
          <a:ln w="12700">
            <a:noFill/>
            <a:miter lim="800000"/>
            <a:headEnd/>
            <a:tailEnd/>
          </a:ln>
        </p:spPr>
        <p:txBody>
          <a:bodyPr>
            <a:spAutoFit/>
          </a:bodyPr>
          <a:lstStyle/>
          <a:p>
            <a:pPr marL="111125" indent="-111125">
              <a:spcBef>
                <a:spcPct val="20000"/>
              </a:spcBef>
            </a:pPr>
            <a:r>
              <a:rPr lang="en-US" sz="2000" u="none"/>
              <a:t>This pattern has two </a:t>
            </a:r>
            <a:r>
              <a:rPr lang="en-US" sz="2000" b="1" u="none"/>
              <a:t>benefits</a:t>
            </a:r>
            <a:r>
              <a:rPr lang="en-US" sz="2000" u="none"/>
              <a:t>:</a:t>
            </a:r>
          </a:p>
          <a:p>
            <a:pPr marL="111125" indent="-111125">
              <a:spcBef>
                <a:spcPct val="20000"/>
              </a:spcBef>
              <a:buFontTx/>
              <a:buChar char="•"/>
            </a:pPr>
            <a:r>
              <a:rPr lang="en-US" sz="2000" b="1" i="1" u="none"/>
              <a:t>Minimized locking overhead</a:t>
            </a:r>
            <a:endParaRPr lang="en-US" sz="2000" u="none"/>
          </a:p>
          <a:p>
            <a:pPr marL="342900" lvl="1" indent="-114300">
              <a:spcBef>
                <a:spcPct val="20000"/>
              </a:spcBef>
              <a:buFontTx/>
              <a:buChar char="•"/>
            </a:pPr>
            <a:r>
              <a:rPr lang="en-US" u="none"/>
              <a:t>By performing two first-time-in flag checks, this pattern minimizes overhead for the common case</a:t>
            </a:r>
          </a:p>
          <a:p>
            <a:pPr marL="342900" lvl="1" indent="-114300">
              <a:spcBef>
                <a:spcPct val="20000"/>
              </a:spcBef>
              <a:buFontTx/>
              <a:buChar char="•"/>
            </a:pPr>
            <a:r>
              <a:rPr lang="en-US" u="none"/>
              <a:t>After the flag is set the first check ensures that subsequent accesses require no further locking</a:t>
            </a:r>
            <a:endParaRPr lang="en-US" sz="2000" u="none"/>
          </a:p>
          <a:p>
            <a:pPr marL="111125" indent="-111125">
              <a:spcBef>
                <a:spcPct val="20000"/>
              </a:spcBef>
              <a:buFontTx/>
              <a:buChar char="•"/>
            </a:pPr>
            <a:r>
              <a:rPr lang="en-US" sz="2000" b="1" i="1" u="none">
                <a:solidFill>
                  <a:srgbClr val="003399"/>
                </a:solidFill>
              </a:rPr>
              <a:t>Prevents race conditions</a:t>
            </a:r>
            <a:r>
              <a:rPr lang="en-US" sz="2000" u="none">
                <a:solidFill>
                  <a:srgbClr val="003399"/>
                </a:solidFill>
              </a:rPr>
              <a:t> </a:t>
            </a:r>
          </a:p>
          <a:p>
            <a:pPr marL="342900" lvl="1" indent="-114300">
              <a:spcBef>
                <a:spcPct val="20000"/>
              </a:spcBef>
              <a:buFontTx/>
              <a:buChar char="•"/>
            </a:pPr>
            <a:r>
              <a:rPr lang="en-US" u="none">
                <a:solidFill>
                  <a:srgbClr val="003399"/>
                </a:solidFill>
              </a:rPr>
              <a:t>The second check of the first-time-in flag ensures that the critical section is executed just once</a:t>
            </a:r>
            <a:endParaRPr lang="en-US" sz="2000" u="none">
              <a:solidFill>
                <a:srgbClr val="003399"/>
              </a:solidFill>
            </a:endParaRPr>
          </a:p>
        </p:txBody>
      </p:sp>
      <p:sp>
        <p:nvSpPr>
          <p:cNvPr id="199685" name="Rectangle 4"/>
          <p:cNvSpPr>
            <a:spLocks noChangeArrowheads="1"/>
          </p:cNvSpPr>
          <p:nvPr/>
        </p:nvSpPr>
        <p:spPr bwMode="auto">
          <a:xfrm>
            <a:off x="3817938" y="858838"/>
            <a:ext cx="5273675" cy="5430837"/>
          </a:xfrm>
          <a:prstGeom prst="rect">
            <a:avLst/>
          </a:prstGeom>
          <a:noFill/>
          <a:ln w="12700">
            <a:noFill/>
            <a:miter lim="800000"/>
            <a:headEnd/>
            <a:tailEnd/>
          </a:ln>
        </p:spPr>
        <p:txBody>
          <a:bodyPr>
            <a:spAutoFit/>
          </a:bodyPr>
          <a:lstStyle/>
          <a:p>
            <a:pPr marL="111125" indent="-111125"/>
            <a:r>
              <a:rPr lang="en-US" sz="2000" u="none"/>
              <a:t>This pattern has some </a:t>
            </a:r>
            <a:r>
              <a:rPr lang="en-US" sz="2000" b="1" u="none"/>
              <a:t>liabilities</a:t>
            </a:r>
            <a:r>
              <a:rPr lang="en-US" sz="2000" i="1" u="none"/>
              <a:t>:</a:t>
            </a:r>
          </a:p>
          <a:p>
            <a:pPr marL="111125" indent="-111125">
              <a:buFontTx/>
              <a:buChar char="•"/>
            </a:pPr>
            <a:r>
              <a:rPr lang="en-US" sz="2000" b="1" i="1" u="none"/>
              <a:t>Non-atomic pointer or integral assignment semantics</a:t>
            </a:r>
            <a:endParaRPr lang="en-US" sz="2000" u="none"/>
          </a:p>
          <a:p>
            <a:pPr marL="342900" lvl="1" indent="-114300">
              <a:buFontTx/>
              <a:buChar char="•"/>
            </a:pPr>
            <a:r>
              <a:rPr lang="en-US" u="none"/>
              <a:t>If an </a:t>
            </a:r>
            <a:r>
              <a:rPr lang="en-US" u="none">
                <a:latin typeface="Courier New" pitchFamily="49" charset="0"/>
              </a:rPr>
              <a:t>instance_</a:t>
            </a:r>
            <a:r>
              <a:rPr lang="en-US" u="none"/>
              <a:t> pointer is used as the flag in a singleton implementation, all bits of the singleton </a:t>
            </a:r>
            <a:r>
              <a:rPr lang="en-US" u="none">
                <a:latin typeface="Courier New" pitchFamily="49" charset="0"/>
              </a:rPr>
              <a:t>instance_</a:t>
            </a:r>
            <a:r>
              <a:rPr lang="en-US" u="none"/>
              <a:t> pointer must be read &amp; written atomically in a single operation</a:t>
            </a:r>
          </a:p>
          <a:p>
            <a:pPr marL="342900" lvl="1" indent="-114300">
              <a:buFontTx/>
              <a:buChar char="•"/>
            </a:pPr>
            <a:r>
              <a:rPr lang="en-US" u="none"/>
              <a:t>If the write to memory after the call to new is not atomic, other threads may try to read an invalid pointer</a:t>
            </a:r>
          </a:p>
          <a:p>
            <a:pPr marL="111125" indent="-111125">
              <a:buFontTx/>
              <a:buChar char="•"/>
            </a:pPr>
            <a:r>
              <a:rPr lang="en-US" sz="2000" b="1" i="1" u="none">
                <a:solidFill>
                  <a:srgbClr val="003399"/>
                </a:solidFill>
              </a:rPr>
              <a:t>Multi-processor cache coherency</a:t>
            </a:r>
            <a:r>
              <a:rPr lang="en-US" sz="2000" u="none">
                <a:solidFill>
                  <a:srgbClr val="003399"/>
                </a:solidFill>
              </a:rPr>
              <a:t> </a:t>
            </a:r>
          </a:p>
          <a:p>
            <a:pPr marL="342900" lvl="1" indent="-114300">
              <a:buFontTx/>
              <a:buChar char="•"/>
            </a:pPr>
            <a:r>
              <a:rPr lang="en-US" u="none">
                <a:solidFill>
                  <a:srgbClr val="003399"/>
                </a:solidFill>
              </a:rPr>
              <a:t>Certain multi-processor platforms, such as the COMPAQ Alpha &amp; Intel Itanium, perform aggressive memory caching optimizations in which read &amp; write operations can execute ‘out of order’ across multiple CPU caches, such that the CPU cache lines will not be flushed properly if shared data is accessed without locks held</a:t>
            </a:r>
            <a:endParaRPr lang="en-US" sz="2000" u="none">
              <a:solidFill>
                <a:srgbClr val="003399"/>
              </a:solidFill>
            </a:endParaRPr>
          </a:p>
        </p:txBody>
      </p:sp>
    </p:spTree>
  </p:cSld>
  <p:clrMapOvr>
    <a:masterClrMapping/>
  </p:clrMapOvr>
  <p:transition/>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0706" name="Slide Number Placeholder 2"/>
          <p:cNvSpPr>
            <a:spLocks noGrp="1"/>
          </p:cNvSpPr>
          <p:nvPr>
            <p:ph type="sldNum" sz="quarter" idx="10"/>
          </p:nvPr>
        </p:nvSpPr>
        <p:spPr>
          <a:noFill/>
        </p:spPr>
        <p:txBody>
          <a:bodyPr/>
          <a:lstStyle/>
          <a:p>
            <a:fld id="{AACFC325-B3EA-44D6-BAEC-688C16401D15}" type="slidenum">
              <a:rPr lang="en-US" smtClean="0">
                <a:latin typeface="Arial" pitchFamily="34" charset="0"/>
              </a:rPr>
              <a:pPr/>
              <a:t>192</a:t>
            </a:fld>
            <a:endParaRPr lang="en-US" smtClean="0">
              <a:latin typeface="Arial" pitchFamily="34" charset="0"/>
            </a:endParaRPr>
          </a:p>
        </p:txBody>
      </p:sp>
      <p:sp>
        <p:nvSpPr>
          <p:cNvPr id="200707" name="Rectangle 2"/>
          <p:cNvSpPr>
            <a:spLocks noGrp="1" noChangeArrowheads="1"/>
          </p:cNvSpPr>
          <p:nvPr>
            <p:ph type="title"/>
          </p:nvPr>
        </p:nvSpPr>
        <p:spPr>
          <a:xfrm>
            <a:off x="0" y="-38100"/>
            <a:ext cx="9144000" cy="914400"/>
          </a:xfrm>
        </p:spPr>
        <p:txBody>
          <a:bodyPr/>
          <a:lstStyle/>
          <a:p>
            <a:r>
              <a:rPr lang="en-US" smtClean="0"/>
              <a:t>Logging Access Statistics Efficiently</a:t>
            </a:r>
            <a:endParaRPr lang="en-US" b="0" smtClean="0">
              <a:solidFill>
                <a:schemeClr val="tx1"/>
              </a:solidFill>
            </a:endParaRPr>
          </a:p>
        </p:txBody>
      </p:sp>
      <p:sp>
        <p:nvSpPr>
          <p:cNvPr id="200708" name="Text Box 4"/>
          <p:cNvSpPr txBox="1">
            <a:spLocks noChangeArrowheads="1"/>
          </p:cNvSpPr>
          <p:nvPr/>
        </p:nvSpPr>
        <p:spPr bwMode="auto">
          <a:xfrm>
            <a:off x="76200" y="955675"/>
            <a:ext cx="3328988" cy="1993900"/>
          </a:xfrm>
          <a:prstGeom prst="rect">
            <a:avLst/>
          </a:prstGeom>
          <a:solidFill>
            <a:schemeClr val="folHlink"/>
          </a:solidFill>
          <a:ln w="12700">
            <a:solidFill>
              <a:schemeClr val="tx1"/>
            </a:solidFill>
            <a:miter lim="800000"/>
            <a:headEnd/>
            <a:tailEnd/>
          </a:ln>
        </p:spPr>
        <p:txBody>
          <a:bodyPr>
            <a:spAutoFit/>
          </a:bodyPr>
          <a:lstStyle/>
          <a:p>
            <a:pPr marL="114300" indent="-114300"/>
            <a:r>
              <a:rPr lang="en-US" sz="2400" b="1" u="none"/>
              <a:t>Context</a:t>
            </a:r>
          </a:p>
          <a:p>
            <a:pPr marL="114300" indent="-114300">
              <a:buFontTx/>
              <a:buChar char="•"/>
            </a:pPr>
            <a:r>
              <a:rPr lang="en-US" sz="2000" u="none"/>
              <a:t>Web servers often need to log certain information</a:t>
            </a:r>
          </a:p>
          <a:p>
            <a:pPr marL="342900" lvl="1" indent="-114300">
              <a:buFontTx/>
              <a:buChar char="•"/>
            </a:pPr>
            <a:r>
              <a:rPr lang="en-US" sz="2000" i="1" u="none"/>
              <a:t>e.g.,</a:t>
            </a:r>
            <a:r>
              <a:rPr lang="en-US" sz="2000" u="none"/>
              <a:t> count number of times web pages are accessed</a:t>
            </a:r>
          </a:p>
        </p:txBody>
      </p:sp>
      <p:sp>
        <p:nvSpPr>
          <p:cNvPr id="1534981" name="Text Box 5"/>
          <p:cNvSpPr txBox="1">
            <a:spLocks noChangeArrowheads="1"/>
          </p:cNvSpPr>
          <p:nvPr/>
        </p:nvSpPr>
        <p:spPr bwMode="auto">
          <a:xfrm>
            <a:off x="184150" y="3630613"/>
            <a:ext cx="3702050" cy="2590800"/>
          </a:xfrm>
          <a:prstGeom prst="rect">
            <a:avLst/>
          </a:prstGeom>
          <a:noFill/>
          <a:ln w="12700">
            <a:noFill/>
            <a:miter lim="800000"/>
            <a:headEnd/>
            <a:tailEnd/>
          </a:ln>
        </p:spPr>
        <p:txBody>
          <a:bodyPr>
            <a:spAutoFit/>
          </a:bodyPr>
          <a:lstStyle/>
          <a:p>
            <a:pPr marL="114300" indent="-114300"/>
            <a:r>
              <a:rPr lang="en-US" sz="2400" b="1" u="none"/>
              <a:t>Problem</a:t>
            </a:r>
          </a:p>
          <a:p>
            <a:pPr marL="114300" indent="-114300">
              <a:buFontTx/>
              <a:buChar char="•"/>
            </a:pPr>
            <a:r>
              <a:rPr lang="en-US" sz="2000" u="none"/>
              <a:t>Having a central logging object in a multi-threaded server process can become a bottleneck</a:t>
            </a:r>
          </a:p>
          <a:p>
            <a:pPr marL="342900" lvl="1" indent="-114300">
              <a:buFontTx/>
              <a:buChar char="•"/>
            </a:pPr>
            <a:r>
              <a:rPr lang="en-US" sz="2000" i="1" u="none"/>
              <a:t>e.g., </a:t>
            </a:r>
            <a:r>
              <a:rPr lang="en-US" sz="2000" u="none"/>
              <a:t>due to synchronization required to serialize access by multiple threads</a:t>
            </a:r>
          </a:p>
        </p:txBody>
      </p:sp>
      <p:grpSp>
        <p:nvGrpSpPr>
          <p:cNvPr id="2" name="Group 80"/>
          <p:cNvGrpSpPr>
            <a:grpSpLocks/>
          </p:cNvGrpSpPr>
          <p:nvPr/>
        </p:nvGrpSpPr>
        <p:grpSpPr bwMode="auto">
          <a:xfrm>
            <a:off x="4187825" y="1966913"/>
            <a:ext cx="4757738" cy="3995737"/>
            <a:chOff x="2638" y="1239"/>
            <a:chExt cx="2997" cy="2517"/>
          </a:xfrm>
        </p:grpSpPr>
        <p:sp>
          <p:nvSpPr>
            <p:cNvPr id="200711" name="AutoShape 79"/>
            <p:cNvSpPr>
              <a:spLocks noChangeArrowheads="1"/>
            </p:cNvSpPr>
            <p:nvPr/>
          </p:nvSpPr>
          <p:spPr bwMode="auto">
            <a:xfrm>
              <a:off x="3212" y="2434"/>
              <a:ext cx="1759" cy="1322"/>
            </a:xfrm>
            <a:prstGeom prst="irregularSeal1">
              <a:avLst/>
            </a:prstGeom>
            <a:solidFill>
              <a:srgbClr val="FF0000"/>
            </a:solidFill>
            <a:ln w="12700">
              <a:solidFill>
                <a:schemeClr val="tx1"/>
              </a:solidFill>
              <a:miter lim="800000"/>
              <a:headEnd/>
              <a:tailEnd/>
            </a:ln>
          </p:spPr>
          <p:txBody>
            <a:bodyPr wrap="none" anchor="ctr"/>
            <a:lstStyle/>
            <a:p>
              <a:endParaRPr lang="en-US"/>
            </a:p>
          </p:txBody>
        </p:sp>
        <p:grpSp>
          <p:nvGrpSpPr>
            <p:cNvPr id="200712" name="Group 57"/>
            <p:cNvGrpSpPr>
              <a:grpSpLocks/>
            </p:cNvGrpSpPr>
            <p:nvPr/>
          </p:nvGrpSpPr>
          <p:grpSpPr bwMode="auto">
            <a:xfrm>
              <a:off x="2638" y="1974"/>
              <a:ext cx="1375" cy="714"/>
              <a:chOff x="3545" y="2847"/>
              <a:chExt cx="1194" cy="714"/>
            </a:xfrm>
          </p:grpSpPr>
          <p:grpSp>
            <p:nvGrpSpPr>
              <p:cNvPr id="200729" name="Group 58"/>
              <p:cNvGrpSpPr>
                <a:grpSpLocks noChangeAspect="1"/>
              </p:cNvGrpSpPr>
              <p:nvPr/>
            </p:nvGrpSpPr>
            <p:grpSpPr bwMode="auto">
              <a:xfrm>
                <a:off x="3545" y="2847"/>
                <a:ext cx="1194" cy="552"/>
                <a:chOff x="3587" y="2752"/>
                <a:chExt cx="918" cy="425"/>
              </a:xfrm>
            </p:grpSpPr>
            <p:grpSp>
              <p:nvGrpSpPr>
                <p:cNvPr id="200731" name="Group 59"/>
                <p:cNvGrpSpPr>
                  <a:grpSpLocks noChangeAspect="1"/>
                </p:cNvGrpSpPr>
                <p:nvPr/>
              </p:nvGrpSpPr>
              <p:grpSpPr bwMode="auto">
                <a:xfrm>
                  <a:off x="3709" y="2752"/>
                  <a:ext cx="395" cy="305"/>
                  <a:chOff x="4029" y="2028"/>
                  <a:chExt cx="247" cy="241"/>
                </a:xfrm>
              </p:grpSpPr>
              <p:sp>
                <p:nvSpPr>
                  <p:cNvPr id="200733" name="Freeform 60"/>
                  <p:cNvSpPr>
                    <a:spLocks noChangeAspect="1"/>
                  </p:cNvSpPr>
                  <p:nvPr/>
                </p:nvSpPr>
                <p:spPr bwMode="auto">
                  <a:xfrm>
                    <a:off x="4150" y="2028"/>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200734" name="Line 61"/>
                  <p:cNvSpPr>
                    <a:spLocks noChangeAspect="1" noChangeShapeType="1"/>
                  </p:cNvSpPr>
                  <p:nvPr/>
                </p:nvSpPr>
                <p:spPr bwMode="auto">
                  <a:xfrm>
                    <a:off x="4029" y="2152"/>
                    <a:ext cx="122" cy="0"/>
                  </a:xfrm>
                  <a:prstGeom prst="line">
                    <a:avLst/>
                  </a:prstGeom>
                  <a:noFill/>
                  <a:ln w="12700">
                    <a:solidFill>
                      <a:schemeClr val="tx1"/>
                    </a:solidFill>
                    <a:round/>
                    <a:headEnd/>
                    <a:tailEnd type="triangle" w="med" len="med"/>
                  </a:ln>
                </p:spPr>
                <p:txBody>
                  <a:bodyPr rot="10800000" wrap="none" anchor="ctr"/>
                  <a:lstStyle/>
                  <a:p>
                    <a:endParaRPr lang="en-US"/>
                  </a:p>
                </p:txBody>
              </p:sp>
            </p:grpSp>
            <p:sp>
              <p:nvSpPr>
                <p:cNvPr id="200732" name="Rectangle 62"/>
                <p:cNvSpPr>
                  <a:spLocks noChangeAspect="1" noChangeArrowheads="1"/>
                </p:cNvSpPr>
                <p:nvPr/>
              </p:nvSpPr>
              <p:spPr bwMode="auto">
                <a:xfrm>
                  <a:off x="3587" y="3014"/>
                  <a:ext cx="918" cy="163"/>
                </a:xfrm>
                <a:prstGeom prst="rect">
                  <a:avLst/>
                </a:prstGeom>
                <a:noFill/>
                <a:ln w="12700">
                  <a:noFill/>
                  <a:miter lim="800000"/>
                  <a:headEnd/>
                  <a:tailEnd/>
                </a:ln>
              </p:spPr>
              <p:txBody>
                <a:bodyPr>
                  <a:spAutoFit/>
                </a:bodyPr>
                <a:lstStyle/>
                <a:p>
                  <a:r>
                    <a:rPr lang="en-US" sz="1600" u="none">
                      <a:latin typeface="Courier New" pitchFamily="49" charset="0"/>
                    </a:rPr>
                    <a:t>update_count()</a:t>
                  </a:r>
                </a:p>
              </p:txBody>
            </p:sp>
          </p:grpSp>
          <p:sp>
            <p:nvSpPr>
              <p:cNvPr id="200730" name="Line 63"/>
              <p:cNvSpPr>
                <a:spLocks noChangeAspect="1" noChangeShapeType="1"/>
              </p:cNvSpPr>
              <p:nvPr/>
            </p:nvSpPr>
            <p:spPr bwMode="auto">
              <a:xfrm>
                <a:off x="4155" y="3420"/>
                <a:ext cx="325" cy="141"/>
              </a:xfrm>
              <a:prstGeom prst="line">
                <a:avLst/>
              </a:prstGeom>
              <a:noFill/>
              <a:ln w="12700">
                <a:solidFill>
                  <a:schemeClr val="tx1"/>
                </a:solidFill>
                <a:round/>
                <a:headEnd/>
                <a:tailEnd/>
              </a:ln>
            </p:spPr>
            <p:txBody>
              <a:bodyPr rot="10800000" wrap="none" anchor="ctr"/>
              <a:lstStyle/>
              <a:p>
                <a:endParaRPr lang="en-US"/>
              </a:p>
            </p:txBody>
          </p:sp>
        </p:grpSp>
        <p:grpSp>
          <p:nvGrpSpPr>
            <p:cNvPr id="200713" name="Group 64"/>
            <p:cNvGrpSpPr>
              <a:grpSpLocks/>
            </p:cNvGrpSpPr>
            <p:nvPr/>
          </p:nvGrpSpPr>
          <p:grpSpPr bwMode="auto">
            <a:xfrm>
              <a:off x="3424" y="1239"/>
              <a:ext cx="1194" cy="1487"/>
              <a:chOff x="3853" y="2163"/>
              <a:chExt cx="1194" cy="1249"/>
            </a:xfrm>
          </p:grpSpPr>
          <p:grpSp>
            <p:nvGrpSpPr>
              <p:cNvPr id="200723" name="Group 65"/>
              <p:cNvGrpSpPr>
                <a:grpSpLocks noChangeAspect="1"/>
              </p:cNvGrpSpPr>
              <p:nvPr/>
            </p:nvGrpSpPr>
            <p:grpSpPr bwMode="auto">
              <a:xfrm>
                <a:off x="3853" y="2163"/>
                <a:ext cx="1194" cy="510"/>
                <a:chOff x="4028" y="2021"/>
                <a:chExt cx="917" cy="393"/>
              </a:xfrm>
            </p:grpSpPr>
            <p:grpSp>
              <p:nvGrpSpPr>
                <p:cNvPr id="200725" name="Group 66"/>
                <p:cNvGrpSpPr>
                  <a:grpSpLocks noChangeAspect="1"/>
                </p:cNvGrpSpPr>
                <p:nvPr/>
              </p:nvGrpSpPr>
              <p:grpSpPr bwMode="auto">
                <a:xfrm>
                  <a:off x="4159" y="2021"/>
                  <a:ext cx="351" cy="305"/>
                  <a:chOff x="4537" y="2015"/>
                  <a:chExt cx="219" cy="241"/>
                </a:xfrm>
              </p:grpSpPr>
              <p:sp>
                <p:nvSpPr>
                  <p:cNvPr id="200727" name="Freeform 67"/>
                  <p:cNvSpPr>
                    <a:spLocks noChangeAspect="1"/>
                  </p:cNvSpPr>
                  <p:nvPr/>
                </p:nvSpPr>
                <p:spPr bwMode="auto">
                  <a:xfrm>
                    <a:off x="4630" y="2015"/>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200728" name="Line 68"/>
                  <p:cNvSpPr>
                    <a:spLocks noChangeAspect="1" noChangeShapeType="1"/>
                  </p:cNvSpPr>
                  <p:nvPr/>
                </p:nvSpPr>
                <p:spPr bwMode="auto">
                  <a:xfrm>
                    <a:off x="4537" y="2125"/>
                    <a:ext cx="122" cy="0"/>
                  </a:xfrm>
                  <a:prstGeom prst="line">
                    <a:avLst/>
                  </a:prstGeom>
                  <a:noFill/>
                  <a:ln w="12700">
                    <a:solidFill>
                      <a:schemeClr val="tx1"/>
                    </a:solidFill>
                    <a:round/>
                    <a:headEnd/>
                    <a:tailEnd type="triangle" w="med" len="med"/>
                  </a:ln>
                </p:spPr>
                <p:txBody>
                  <a:bodyPr rot="10800000" wrap="none" anchor="ctr"/>
                  <a:lstStyle/>
                  <a:p>
                    <a:endParaRPr lang="en-US"/>
                  </a:p>
                </p:txBody>
              </p:sp>
            </p:grpSp>
            <p:sp>
              <p:nvSpPr>
                <p:cNvPr id="200726" name="Rectangle 69"/>
                <p:cNvSpPr>
                  <a:spLocks noChangeAspect="1" noChangeArrowheads="1"/>
                </p:cNvSpPr>
                <p:nvPr/>
              </p:nvSpPr>
              <p:spPr bwMode="auto">
                <a:xfrm>
                  <a:off x="4028" y="2277"/>
                  <a:ext cx="917" cy="137"/>
                </a:xfrm>
                <a:prstGeom prst="rect">
                  <a:avLst/>
                </a:prstGeom>
                <a:noFill/>
                <a:ln w="12700">
                  <a:noFill/>
                  <a:miter lim="800000"/>
                  <a:headEnd/>
                  <a:tailEnd/>
                </a:ln>
              </p:spPr>
              <p:txBody>
                <a:bodyPr>
                  <a:spAutoFit/>
                </a:bodyPr>
                <a:lstStyle/>
                <a:p>
                  <a:r>
                    <a:rPr lang="en-US" sz="1600" u="none">
                      <a:latin typeface="Courier New" pitchFamily="49" charset="0"/>
                    </a:rPr>
                    <a:t>update_count()</a:t>
                  </a:r>
                </a:p>
              </p:txBody>
            </p:sp>
          </p:grpSp>
          <p:sp>
            <p:nvSpPr>
              <p:cNvPr id="200724" name="Line 70"/>
              <p:cNvSpPr>
                <a:spLocks noChangeAspect="1" noChangeShapeType="1"/>
              </p:cNvSpPr>
              <p:nvPr/>
            </p:nvSpPr>
            <p:spPr bwMode="auto">
              <a:xfrm>
                <a:off x="4378" y="2676"/>
                <a:ext cx="95" cy="736"/>
              </a:xfrm>
              <a:prstGeom prst="line">
                <a:avLst/>
              </a:prstGeom>
              <a:noFill/>
              <a:ln w="12700">
                <a:solidFill>
                  <a:schemeClr val="tx1"/>
                </a:solidFill>
                <a:round/>
                <a:headEnd/>
                <a:tailEnd/>
              </a:ln>
            </p:spPr>
            <p:txBody>
              <a:bodyPr rot="10800000" wrap="none" anchor="ctr"/>
              <a:lstStyle/>
              <a:p>
                <a:endParaRPr lang="en-US"/>
              </a:p>
            </p:txBody>
          </p:sp>
        </p:grpSp>
        <p:grpSp>
          <p:nvGrpSpPr>
            <p:cNvPr id="200714" name="Group 71"/>
            <p:cNvGrpSpPr>
              <a:grpSpLocks/>
            </p:cNvGrpSpPr>
            <p:nvPr/>
          </p:nvGrpSpPr>
          <p:grpSpPr bwMode="auto">
            <a:xfrm>
              <a:off x="4378" y="1609"/>
              <a:ext cx="1257" cy="1105"/>
              <a:chOff x="4570" y="2293"/>
              <a:chExt cx="1257" cy="1105"/>
            </a:xfrm>
          </p:grpSpPr>
          <p:grpSp>
            <p:nvGrpSpPr>
              <p:cNvPr id="200717" name="Group 72"/>
              <p:cNvGrpSpPr>
                <a:grpSpLocks noChangeAspect="1"/>
              </p:cNvGrpSpPr>
              <p:nvPr/>
            </p:nvGrpSpPr>
            <p:grpSpPr bwMode="auto">
              <a:xfrm>
                <a:off x="4633" y="2293"/>
                <a:ext cx="1194" cy="577"/>
                <a:chOff x="4354" y="2412"/>
                <a:chExt cx="917" cy="444"/>
              </a:xfrm>
            </p:grpSpPr>
            <p:grpSp>
              <p:nvGrpSpPr>
                <p:cNvPr id="200719" name="Group 73"/>
                <p:cNvGrpSpPr>
                  <a:grpSpLocks noChangeAspect="1"/>
                </p:cNvGrpSpPr>
                <p:nvPr/>
              </p:nvGrpSpPr>
              <p:grpSpPr bwMode="auto">
                <a:xfrm>
                  <a:off x="4430" y="2412"/>
                  <a:ext cx="360" cy="305"/>
                  <a:chOff x="4430" y="2412"/>
                  <a:chExt cx="224" cy="241"/>
                </a:xfrm>
              </p:grpSpPr>
              <p:sp>
                <p:nvSpPr>
                  <p:cNvPr id="200721" name="Freeform 74"/>
                  <p:cNvSpPr>
                    <a:spLocks noChangeAspect="1"/>
                  </p:cNvSpPr>
                  <p:nvPr/>
                </p:nvSpPr>
                <p:spPr bwMode="auto">
                  <a:xfrm>
                    <a:off x="4528" y="2412"/>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200722" name="Line 75"/>
                  <p:cNvSpPr>
                    <a:spLocks noChangeAspect="1" noChangeShapeType="1"/>
                  </p:cNvSpPr>
                  <p:nvPr/>
                </p:nvSpPr>
                <p:spPr bwMode="auto">
                  <a:xfrm>
                    <a:off x="4430" y="2606"/>
                    <a:ext cx="122" cy="0"/>
                  </a:xfrm>
                  <a:prstGeom prst="line">
                    <a:avLst/>
                  </a:prstGeom>
                  <a:noFill/>
                  <a:ln w="12700">
                    <a:solidFill>
                      <a:schemeClr val="tx1"/>
                    </a:solidFill>
                    <a:round/>
                    <a:headEnd/>
                    <a:tailEnd type="triangle" w="med" len="med"/>
                  </a:ln>
                </p:spPr>
                <p:txBody>
                  <a:bodyPr rot="10800000" wrap="none" anchor="ctr"/>
                  <a:lstStyle/>
                  <a:p>
                    <a:endParaRPr lang="en-US"/>
                  </a:p>
                </p:txBody>
              </p:sp>
            </p:grpSp>
            <p:sp>
              <p:nvSpPr>
                <p:cNvPr id="200720" name="Rectangle 76"/>
                <p:cNvSpPr>
                  <a:spLocks noChangeAspect="1" noChangeArrowheads="1"/>
                </p:cNvSpPr>
                <p:nvPr/>
              </p:nvSpPr>
              <p:spPr bwMode="auto">
                <a:xfrm>
                  <a:off x="4354" y="2693"/>
                  <a:ext cx="917" cy="163"/>
                </a:xfrm>
                <a:prstGeom prst="rect">
                  <a:avLst/>
                </a:prstGeom>
                <a:noFill/>
                <a:ln w="12700">
                  <a:noFill/>
                  <a:miter lim="800000"/>
                  <a:headEnd/>
                  <a:tailEnd/>
                </a:ln>
              </p:spPr>
              <p:txBody>
                <a:bodyPr wrap="none">
                  <a:spAutoFit/>
                </a:bodyPr>
                <a:lstStyle/>
                <a:p>
                  <a:r>
                    <a:rPr lang="en-US" sz="1600" u="none">
                      <a:latin typeface="Courier New" pitchFamily="49" charset="0"/>
                    </a:rPr>
                    <a:t>update_count()</a:t>
                  </a:r>
                </a:p>
              </p:txBody>
            </p:sp>
          </p:grpSp>
          <p:sp>
            <p:nvSpPr>
              <p:cNvPr id="200718" name="Line 77"/>
              <p:cNvSpPr>
                <a:spLocks noChangeShapeType="1"/>
              </p:cNvSpPr>
              <p:nvPr/>
            </p:nvSpPr>
            <p:spPr bwMode="auto">
              <a:xfrm flipV="1">
                <a:off x="4570" y="2848"/>
                <a:ext cx="230" cy="550"/>
              </a:xfrm>
              <a:prstGeom prst="line">
                <a:avLst/>
              </a:prstGeom>
              <a:noFill/>
              <a:ln w="12700">
                <a:solidFill>
                  <a:schemeClr val="tx1"/>
                </a:solidFill>
                <a:round/>
                <a:headEnd/>
                <a:tailEnd/>
              </a:ln>
            </p:spPr>
            <p:txBody>
              <a:bodyPr rot="10800000" wrap="none" anchor="ctr"/>
              <a:lstStyle/>
              <a:p>
                <a:endParaRPr lang="en-US"/>
              </a:p>
            </p:txBody>
          </p:sp>
        </p:grpSp>
        <p:sp>
          <p:nvSpPr>
            <p:cNvPr id="200715" name="Rectangle 55"/>
            <p:cNvSpPr>
              <a:spLocks noChangeAspect="1" noChangeArrowheads="1"/>
            </p:cNvSpPr>
            <p:nvPr/>
          </p:nvSpPr>
          <p:spPr bwMode="auto">
            <a:xfrm>
              <a:off x="3571" y="2698"/>
              <a:ext cx="1091" cy="614"/>
            </a:xfrm>
            <a:prstGeom prst="rect">
              <a:avLst/>
            </a:prstGeom>
            <a:solidFill>
              <a:srgbClr val="FFFF9F"/>
            </a:solidFill>
            <a:ln w="12700">
              <a:solidFill>
                <a:schemeClr val="tx1"/>
              </a:solidFill>
              <a:miter lim="800000"/>
              <a:headEnd/>
              <a:tailEnd/>
            </a:ln>
          </p:spPr>
          <p:txBody>
            <a:bodyPr rot="10800000" wrap="none" anchor="ctr"/>
            <a:lstStyle/>
            <a:p>
              <a:endParaRPr lang="en-US"/>
            </a:p>
          </p:txBody>
        </p:sp>
        <p:sp>
          <p:nvSpPr>
            <p:cNvPr id="200716" name="Rectangle 56"/>
            <p:cNvSpPr>
              <a:spLocks noChangeAspect="1" noChangeArrowheads="1"/>
            </p:cNvSpPr>
            <p:nvPr/>
          </p:nvSpPr>
          <p:spPr bwMode="auto">
            <a:xfrm>
              <a:off x="3451" y="2803"/>
              <a:ext cx="1331" cy="404"/>
            </a:xfrm>
            <a:prstGeom prst="rect">
              <a:avLst/>
            </a:prstGeom>
            <a:noFill/>
            <a:ln w="12700">
              <a:noFill/>
              <a:miter lim="800000"/>
              <a:headEnd/>
              <a:tailEnd/>
            </a:ln>
          </p:spPr>
          <p:txBody>
            <a:bodyPr>
              <a:spAutoFit/>
            </a:bodyPr>
            <a:lstStyle/>
            <a:p>
              <a:pPr algn="ctr"/>
              <a:r>
                <a:rPr lang="en-US" u="none"/>
                <a:t>Web page hit count logger</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534981"/>
                                        </p:tgtEl>
                                        <p:attrNameLst>
                                          <p:attrName>style.visibility</p:attrName>
                                        </p:attrNameLst>
                                      </p:cBhvr>
                                      <p:to>
                                        <p:strVal val="visible"/>
                                      </p:to>
                                    </p:set>
                                    <p:animEffect transition="in" filter="wipe(up)">
                                      <p:cBhvr>
                                        <p:cTn id="7" dur="500"/>
                                        <p:tgtEl>
                                          <p:spTgt spid="1534981"/>
                                        </p:tgtEl>
                                      </p:cBhvr>
                                    </p:animEffect>
                                  </p:childTnLst>
                                </p:cTn>
                              </p:par>
                              <p:par>
                                <p:cTn id="8" presetID="1"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4981" grpId="0" autoUpdateAnimBg="0"/>
    </p:bldLst>
  </p:timing>
</p:sld>
</file>

<file path=ppt/slides/slide19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1730" name="Slide Number Placeholder 2"/>
          <p:cNvSpPr>
            <a:spLocks noGrp="1"/>
          </p:cNvSpPr>
          <p:nvPr>
            <p:ph type="sldNum" sz="quarter" idx="10"/>
          </p:nvPr>
        </p:nvSpPr>
        <p:spPr>
          <a:noFill/>
        </p:spPr>
        <p:txBody>
          <a:bodyPr/>
          <a:lstStyle/>
          <a:p>
            <a:fld id="{73D7BD92-17C9-4F4D-9804-66164BE4C52E}" type="slidenum">
              <a:rPr lang="en-US" smtClean="0">
                <a:latin typeface="Arial" pitchFamily="34" charset="0"/>
              </a:rPr>
              <a:pPr/>
              <a:t>193</a:t>
            </a:fld>
            <a:endParaRPr lang="en-US" smtClean="0">
              <a:latin typeface="Arial" pitchFamily="34" charset="0"/>
            </a:endParaRPr>
          </a:p>
        </p:txBody>
      </p:sp>
      <p:sp>
        <p:nvSpPr>
          <p:cNvPr id="201731" name="Rectangle 2"/>
          <p:cNvSpPr>
            <a:spLocks noGrp="1" noChangeArrowheads="1"/>
          </p:cNvSpPr>
          <p:nvPr>
            <p:ph type="title"/>
          </p:nvPr>
        </p:nvSpPr>
        <p:spPr>
          <a:xfrm>
            <a:off x="0" y="-38100"/>
            <a:ext cx="9144000" cy="914400"/>
          </a:xfrm>
        </p:spPr>
        <p:txBody>
          <a:bodyPr/>
          <a:lstStyle/>
          <a:p>
            <a:r>
              <a:rPr lang="en-US" smtClean="0"/>
              <a:t>Logging Access Statistics Efficiently</a:t>
            </a:r>
            <a:endParaRPr lang="en-US" b="0" smtClean="0">
              <a:solidFill>
                <a:schemeClr val="tx1"/>
              </a:solidFill>
            </a:endParaRPr>
          </a:p>
        </p:txBody>
      </p:sp>
      <p:sp>
        <p:nvSpPr>
          <p:cNvPr id="1772549" name="Text Box 5"/>
          <p:cNvSpPr txBox="1">
            <a:spLocks noChangeArrowheads="1"/>
          </p:cNvSpPr>
          <p:nvPr/>
        </p:nvSpPr>
        <p:spPr bwMode="auto">
          <a:xfrm>
            <a:off x="958850" y="1116013"/>
            <a:ext cx="7526338" cy="1689100"/>
          </a:xfrm>
          <a:prstGeom prst="rect">
            <a:avLst/>
          </a:prstGeom>
          <a:solidFill>
            <a:srgbClr val="CCFF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defRPr/>
            </a:pPr>
            <a:r>
              <a:rPr lang="en-US" sz="2400" b="1" u="none">
                <a:latin typeface="Arial" charset="0"/>
              </a:rPr>
              <a:t>Solution</a:t>
            </a:r>
          </a:p>
          <a:p>
            <a:pPr marL="114300" indent="-114300">
              <a:buFontTx/>
              <a:buChar char="•"/>
              <a:defRPr/>
            </a:pPr>
            <a:r>
              <a:rPr lang="en-US" sz="2000" u="none">
                <a:latin typeface="Arial" charset="0"/>
              </a:rPr>
              <a:t>Apply the </a:t>
            </a:r>
            <a:r>
              <a:rPr lang="en-US" sz="2000" i="1" u="none">
                <a:latin typeface="Arial" charset="0"/>
              </a:rPr>
              <a:t>Thread-Specific Storage</a:t>
            </a:r>
            <a:r>
              <a:rPr lang="en-US" sz="2000" u="none">
                <a:latin typeface="Arial" charset="0"/>
              </a:rPr>
              <a:t> design pattern (P2) to allow multiple threads to use one ‘logically global’ access point to retrieve an object that is local to a thread, without incurring locking overhead on each object access</a:t>
            </a:r>
            <a:endParaRPr lang="en-US" sz="2800" u="none">
              <a:latin typeface="Arial" charset="0"/>
            </a:endParaRPr>
          </a:p>
        </p:txBody>
      </p:sp>
      <p:grpSp>
        <p:nvGrpSpPr>
          <p:cNvPr id="201733" name="Group 6"/>
          <p:cNvGrpSpPr>
            <a:grpSpLocks/>
          </p:cNvGrpSpPr>
          <p:nvPr/>
        </p:nvGrpSpPr>
        <p:grpSpPr bwMode="auto">
          <a:xfrm>
            <a:off x="993775" y="3249613"/>
            <a:ext cx="7145338" cy="3011487"/>
            <a:chOff x="1195" y="1841"/>
            <a:chExt cx="4501" cy="1897"/>
          </a:xfrm>
        </p:grpSpPr>
        <p:sp>
          <p:nvSpPr>
            <p:cNvPr id="201735" name="Rectangle 7"/>
            <p:cNvSpPr>
              <a:spLocks noChangeArrowheads="1"/>
            </p:cNvSpPr>
            <p:nvPr/>
          </p:nvSpPr>
          <p:spPr bwMode="auto">
            <a:xfrm>
              <a:off x="3458" y="1938"/>
              <a:ext cx="672" cy="32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1736" name="Rectangle 8"/>
            <p:cNvSpPr>
              <a:spLocks noChangeArrowheads="1"/>
            </p:cNvSpPr>
            <p:nvPr/>
          </p:nvSpPr>
          <p:spPr bwMode="auto">
            <a:xfrm>
              <a:off x="4635" y="1841"/>
              <a:ext cx="672" cy="68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1737" name="Rectangle 9"/>
            <p:cNvSpPr>
              <a:spLocks noChangeAspect="1" noChangeArrowheads="1"/>
            </p:cNvSpPr>
            <p:nvPr/>
          </p:nvSpPr>
          <p:spPr bwMode="auto">
            <a:xfrm>
              <a:off x="2754" y="2196"/>
              <a:ext cx="127"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1738" name="Freeform 10"/>
            <p:cNvSpPr>
              <a:spLocks noChangeAspect="1"/>
            </p:cNvSpPr>
            <p:nvPr/>
          </p:nvSpPr>
          <p:spPr bwMode="auto">
            <a:xfrm>
              <a:off x="2766" y="2162"/>
              <a:ext cx="150" cy="46"/>
            </a:xfrm>
            <a:custGeom>
              <a:avLst/>
              <a:gdLst>
                <a:gd name="T0" fmla="*/ 0 w 104"/>
                <a:gd name="T1" fmla="*/ 0 h 32"/>
                <a:gd name="T2" fmla="*/ 0 w 104"/>
                <a:gd name="T3" fmla="*/ 24 h 32"/>
                <a:gd name="T4" fmla="*/ 239 w 104"/>
                <a:gd name="T5" fmla="*/ 95 h 32"/>
                <a:gd name="T6" fmla="*/ 239 w 104"/>
                <a:gd name="T7" fmla="*/ 95 h 32"/>
                <a:gd name="T8" fmla="*/ 312 w 104"/>
                <a:gd name="T9" fmla="*/ 70 h 32"/>
                <a:gd name="T10" fmla="*/ 239 w 104"/>
                <a:gd name="T11" fmla="*/ 70 h 32"/>
                <a:gd name="T12" fmla="*/ 0 w 104"/>
                <a:gd name="T13" fmla="*/ 0 h 32"/>
                <a:gd name="T14" fmla="*/ 0 60000 65536"/>
                <a:gd name="T15" fmla="*/ 0 60000 65536"/>
                <a:gd name="T16" fmla="*/ 0 60000 65536"/>
                <a:gd name="T17" fmla="*/ 0 60000 65536"/>
                <a:gd name="T18" fmla="*/ 0 60000 65536"/>
                <a:gd name="T19" fmla="*/ 0 60000 65536"/>
                <a:gd name="T20" fmla="*/ 0 60000 65536"/>
                <a:gd name="T21" fmla="*/ 0 w 104"/>
                <a:gd name="T22" fmla="*/ 0 h 32"/>
                <a:gd name="T23" fmla="*/ 104 w 104"/>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32">
                  <a:moveTo>
                    <a:pt x="0" y="0"/>
                  </a:moveTo>
                  <a:lnTo>
                    <a:pt x="0" y="8"/>
                  </a:lnTo>
                  <a:lnTo>
                    <a:pt x="80" y="32"/>
                  </a:lnTo>
                  <a:lnTo>
                    <a:pt x="104" y="24"/>
                  </a:lnTo>
                  <a:lnTo>
                    <a:pt x="80" y="24"/>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201739" name="Freeform 11"/>
            <p:cNvSpPr>
              <a:spLocks noChangeAspect="1"/>
            </p:cNvSpPr>
            <p:nvPr/>
          </p:nvSpPr>
          <p:spPr bwMode="auto">
            <a:xfrm>
              <a:off x="2766" y="2196"/>
              <a:ext cx="115" cy="47"/>
            </a:xfrm>
            <a:custGeom>
              <a:avLst/>
              <a:gdLst>
                <a:gd name="T0" fmla="*/ 237 w 80"/>
                <a:gd name="T1" fmla="*/ 26 h 32"/>
                <a:gd name="T2" fmla="*/ 237 w 80"/>
                <a:gd name="T3" fmla="*/ 0 h 32"/>
                <a:gd name="T4" fmla="*/ 0 w 80"/>
                <a:gd name="T5" fmla="*/ 75 h 32"/>
                <a:gd name="T6" fmla="*/ 0 w 80"/>
                <a:gd name="T7" fmla="*/ 101 h 32"/>
                <a:gd name="T8" fmla="*/ 237 w 80"/>
                <a:gd name="T9" fmla="*/ 26 h 32"/>
                <a:gd name="T10" fmla="*/ 0 60000 65536"/>
                <a:gd name="T11" fmla="*/ 0 60000 65536"/>
                <a:gd name="T12" fmla="*/ 0 60000 65536"/>
                <a:gd name="T13" fmla="*/ 0 60000 65536"/>
                <a:gd name="T14" fmla="*/ 0 60000 65536"/>
                <a:gd name="T15" fmla="*/ 0 w 80"/>
                <a:gd name="T16" fmla="*/ 0 h 32"/>
                <a:gd name="T17" fmla="*/ 80 w 80"/>
                <a:gd name="T18" fmla="*/ 32 h 32"/>
              </a:gdLst>
              <a:ahLst/>
              <a:cxnLst>
                <a:cxn ang="T10">
                  <a:pos x="T0" y="T1"/>
                </a:cxn>
                <a:cxn ang="T11">
                  <a:pos x="T2" y="T3"/>
                </a:cxn>
                <a:cxn ang="T12">
                  <a:pos x="T4" y="T5"/>
                </a:cxn>
                <a:cxn ang="T13">
                  <a:pos x="T6" y="T7"/>
                </a:cxn>
                <a:cxn ang="T14">
                  <a:pos x="T8" y="T9"/>
                </a:cxn>
              </a:cxnLst>
              <a:rect l="T15" t="T16" r="T17" b="T18"/>
              <a:pathLst>
                <a:path w="80" h="32">
                  <a:moveTo>
                    <a:pt x="80" y="8"/>
                  </a:moveTo>
                  <a:lnTo>
                    <a:pt x="80" y="0"/>
                  </a:lnTo>
                  <a:lnTo>
                    <a:pt x="0" y="24"/>
                  </a:lnTo>
                  <a:lnTo>
                    <a:pt x="0" y="32"/>
                  </a:lnTo>
                  <a:lnTo>
                    <a:pt x="80" y="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201740" name="Rectangle 12"/>
            <p:cNvSpPr>
              <a:spLocks noChangeAspect="1" noChangeArrowheads="1"/>
            </p:cNvSpPr>
            <p:nvPr/>
          </p:nvSpPr>
          <p:spPr bwMode="auto">
            <a:xfrm>
              <a:off x="2164" y="2196"/>
              <a:ext cx="590"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1741" name="Rectangle 13"/>
            <p:cNvSpPr>
              <a:spLocks noChangeAspect="1" noChangeArrowheads="1"/>
            </p:cNvSpPr>
            <p:nvPr/>
          </p:nvSpPr>
          <p:spPr bwMode="auto">
            <a:xfrm>
              <a:off x="1195" y="2023"/>
              <a:ext cx="981" cy="1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1742" name="Rectangle 14"/>
            <p:cNvSpPr>
              <a:spLocks noChangeAspect="1" noChangeArrowheads="1"/>
            </p:cNvSpPr>
            <p:nvPr/>
          </p:nvSpPr>
          <p:spPr bwMode="auto">
            <a:xfrm>
              <a:off x="2164" y="2023"/>
              <a:ext cx="12" cy="35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1743" name="Rectangle 15"/>
            <p:cNvSpPr>
              <a:spLocks noChangeAspect="1" noChangeArrowheads="1"/>
            </p:cNvSpPr>
            <p:nvPr/>
          </p:nvSpPr>
          <p:spPr bwMode="auto">
            <a:xfrm>
              <a:off x="1195" y="2370"/>
              <a:ext cx="969" cy="1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1744" name="Rectangle 16"/>
            <p:cNvSpPr>
              <a:spLocks noChangeAspect="1" noChangeArrowheads="1"/>
            </p:cNvSpPr>
            <p:nvPr/>
          </p:nvSpPr>
          <p:spPr bwMode="auto">
            <a:xfrm>
              <a:off x="1195" y="2023"/>
              <a:ext cx="12" cy="34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1745" name="Rectangle 17"/>
            <p:cNvSpPr>
              <a:spLocks noChangeAspect="1" noChangeArrowheads="1"/>
            </p:cNvSpPr>
            <p:nvPr/>
          </p:nvSpPr>
          <p:spPr bwMode="auto">
            <a:xfrm>
              <a:off x="1368" y="2081"/>
              <a:ext cx="697" cy="154"/>
            </a:xfrm>
            <a:prstGeom prst="rect">
              <a:avLst/>
            </a:prstGeom>
            <a:noFill/>
            <a:ln w="9525">
              <a:noFill/>
              <a:miter lim="800000"/>
              <a:headEnd/>
              <a:tailEnd/>
            </a:ln>
          </p:spPr>
          <p:txBody>
            <a:bodyPr wrap="none" lIns="0" tIns="0" rIns="0" bIns="0">
              <a:spAutoFit/>
            </a:bodyPr>
            <a:lstStyle/>
            <a:p>
              <a:r>
                <a:rPr lang="en-US" sz="1600" b="1" u="none">
                  <a:solidFill>
                    <a:srgbClr val="000000"/>
                  </a:solidFill>
                </a:rPr>
                <a:t>Application</a:t>
              </a:r>
              <a:endParaRPr lang="en-US" sz="3200" b="1" u="none"/>
            </a:p>
          </p:txBody>
        </p:sp>
        <p:sp>
          <p:nvSpPr>
            <p:cNvPr id="201746" name="Rectangle 18"/>
            <p:cNvSpPr>
              <a:spLocks noChangeAspect="1" noChangeArrowheads="1"/>
            </p:cNvSpPr>
            <p:nvPr/>
          </p:nvSpPr>
          <p:spPr bwMode="auto">
            <a:xfrm>
              <a:off x="2893" y="1931"/>
              <a:ext cx="969" cy="99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1747" name="Rectangle 19"/>
            <p:cNvSpPr>
              <a:spLocks noChangeAspect="1" noChangeArrowheads="1"/>
            </p:cNvSpPr>
            <p:nvPr/>
          </p:nvSpPr>
          <p:spPr bwMode="auto">
            <a:xfrm>
              <a:off x="2353" y="2046"/>
              <a:ext cx="496" cy="135"/>
            </a:xfrm>
            <a:prstGeom prst="rect">
              <a:avLst/>
            </a:prstGeom>
            <a:noFill/>
            <a:ln w="9525">
              <a:noFill/>
              <a:miter lim="800000"/>
              <a:headEnd/>
              <a:tailEnd/>
            </a:ln>
          </p:spPr>
          <p:txBody>
            <a:bodyPr wrap="none" lIns="0" tIns="0" rIns="0" bIns="0">
              <a:spAutoFit/>
            </a:bodyPr>
            <a:lstStyle/>
            <a:p>
              <a:r>
                <a:rPr lang="en-US" sz="1400" u="none">
                  <a:solidFill>
                    <a:srgbClr val="000000"/>
                  </a:solidFill>
                </a:rPr>
                <a:t>&lt;&lt;uses&gt;&gt;</a:t>
              </a:r>
              <a:endParaRPr lang="en-US" sz="3200" b="1" u="none"/>
            </a:p>
          </p:txBody>
        </p:sp>
        <p:sp>
          <p:nvSpPr>
            <p:cNvPr id="201748" name="Rectangle 20"/>
            <p:cNvSpPr>
              <a:spLocks noChangeAspect="1" noChangeArrowheads="1"/>
            </p:cNvSpPr>
            <p:nvPr/>
          </p:nvSpPr>
          <p:spPr bwMode="auto">
            <a:xfrm>
              <a:off x="4346" y="2162"/>
              <a:ext cx="224" cy="134"/>
            </a:xfrm>
            <a:prstGeom prst="rect">
              <a:avLst/>
            </a:prstGeom>
            <a:noFill/>
            <a:ln w="9525">
              <a:noFill/>
              <a:miter lim="800000"/>
              <a:headEnd/>
              <a:tailEnd/>
            </a:ln>
          </p:spPr>
          <p:txBody>
            <a:bodyPr wrap="none" lIns="0" tIns="0" rIns="0" bIns="0">
              <a:spAutoFit/>
            </a:bodyPr>
            <a:lstStyle/>
            <a:p>
              <a:r>
                <a:rPr lang="en-US" sz="1400" u="none">
                  <a:solidFill>
                    <a:srgbClr val="000000"/>
                  </a:solidFill>
                </a:rPr>
                <a:t>calls</a:t>
              </a:r>
              <a:endParaRPr lang="en-US" sz="3200" b="1" u="none"/>
            </a:p>
          </p:txBody>
        </p:sp>
        <p:sp>
          <p:nvSpPr>
            <p:cNvPr id="201749" name="Rectangle 21"/>
            <p:cNvSpPr>
              <a:spLocks noChangeAspect="1" noChangeArrowheads="1"/>
            </p:cNvSpPr>
            <p:nvPr/>
          </p:nvSpPr>
          <p:spPr bwMode="auto">
            <a:xfrm>
              <a:off x="1495" y="2208"/>
              <a:ext cx="425" cy="154"/>
            </a:xfrm>
            <a:prstGeom prst="rect">
              <a:avLst/>
            </a:prstGeom>
            <a:noFill/>
            <a:ln w="9525">
              <a:noFill/>
              <a:miter lim="800000"/>
              <a:headEnd/>
              <a:tailEnd/>
            </a:ln>
          </p:spPr>
          <p:txBody>
            <a:bodyPr wrap="none" lIns="0" tIns="0" rIns="0" bIns="0">
              <a:spAutoFit/>
            </a:bodyPr>
            <a:lstStyle/>
            <a:p>
              <a:r>
                <a:rPr lang="en-US" sz="1600" b="1" u="none">
                  <a:solidFill>
                    <a:srgbClr val="000000"/>
                  </a:solidFill>
                </a:rPr>
                <a:t>Thread</a:t>
              </a:r>
              <a:endParaRPr lang="en-US" sz="3200" b="1" u="none"/>
            </a:p>
          </p:txBody>
        </p:sp>
        <p:sp>
          <p:nvSpPr>
            <p:cNvPr id="201750" name="Rectangle 22"/>
            <p:cNvSpPr>
              <a:spLocks noChangeAspect="1" noChangeArrowheads="1"/>
            </p:cNvSpPr>
            <p:nvPr/>
          </p:nvSpPr>
          <p:spPr bwMode="auto">
            <a:xfrm>
              <a:off x="4590" y="1931"/>
              <a:ext cx="1004" cy="71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1751" name="Freeform 23"/>
            <p:cNvSpPr>
              <a:spLocks noChangeAspect="1"/>
            </p:cNvSpPr>
            <p:nvPr/>
          </p:nvSpPr>
          <p:spPr bwMode="auto">
            <a:xfrm>
              <a:off x="5052" y="2612"/>
              <a:ext cx="80" cy="138"/>
            </a:xfrm>
            <a:custGeom>
              <a:avLst/>
              <a:gdLst>
                <a:gd name="T0" fmla="*/ 70 w 56"/>
                <a:gd name="T1" fmla="*/ 0 h 96"/>
                <a:gd name="T2" fmla="*/ 0 w 56"/>
                <a:gd name="T3" fmla="*/ 142 h 96"/>
                <a:gd name="T4" fmla="*/ 70 w 56"/>
                <a:gd name="T5" fmla="*/ 285 h 96"/>
                <a:gd name="T6" fmla="*/ 163 w 56"/>
                <a:gd name="T7" fmla="*/ 142 h 96"/>
                <a:gd name="T8" fmla="*/ 70 w 56"/>
                <a:gd name="T9" fmla="*/ 0 h 96"/>
                <a:gd name="T10" fmla="*/ 0 60000 65536"/>
                <a:gd name="T11" fmla="*/ 0 60000 65536"/>
                <a:gd name="T12" fmla="*/ 0 60000 65536"/>
                <a:gd name="T13" fmla="*/ 0 60000 65536"/>
                <a:gd name="T14" fmla="*/ 0 60000 65536"/>
                <a:gd name="T15" fmla="*/ 0 w 56"/>
                <a:gd name="T16" fmla="*/ 0 h 96"/>
                <a:gd name="T17" fmla="*/ 56 w 56"/>
                <a:gd name="T18" fmla="*/ 96 h 96"/>
              </a:gdLst>
              <a:ahLst/>
              <a:cxnLst>
                <a:cxn ang="T10">
                  <a:pos x="T0" y="T1"/>
                </a:cxn>
                <a:cxn ang="T11">
                  <a:pos x="T2" y="T3"/>
                </a:cxn>
                <a:cxn ang="T12">
                  <a:pos x="T4" y="T5"/>
                </a:cxn>
                <a:cxn ang="T13">
                  <a:pos x="T6" y="T7"/>
                </a:cxn>
                <a:cxn ang="T14">
                  <a:pos x="T8" y="T9"/>
                </a:cxn>
              </a:cxnLst>
              <a:rect l="T15" t="T16" r="T17" b="T18"/>
              <a:pathLst>
                <a:path w="56" h="96">
                  <a:moveTo>
                    <a:pt x="24" y="0"/>
                  </a:moveTo>
                  <a:lnTo>
                    <a:pt x="0" y="48"/>
                  </a:lnTo>
                  <a:lnTo>
                    <a:pt x="24" y="96"/>
                  </a:lnTo>
                  <a:lnTo>
                    <a:pt x="56" y="48"/>
                  </a:lnTo>
                  <a:lnTo>
                    <a:pt x="24"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1752" name="Freeform 24"/>
            <p:cNvSpPr>
              <a:spLocks noChangeAspect="1"/>
            </p:cNvSpPr>
            <p:nvPr/>
          </p:nvSpPr>
          <p:spPr bwMode="auto">
            <a:xfrm>
              <a:off x="5052" y="2612"/>
              <a:ext cx="104" cy="150"/>
            </a:xfrm>
            <a:custGeom>
              <a:avLst/>
              <a:gdLst>
                <a:gd name="T0" fmla="*/ 95 w 72"/>
                <a:gd name="T1" fmla="*/ 0 h 104"/>
                <a:gd name="T2" fmla="*/ 25 w 72"/>
                <a:gd name="T3" fmla="*/ 144 h 104"/>
                <a:gd name="T4" fmla="*/ 0 w 72"/>
                <a:gd name="T5" fmla="*/ 144 h 104"/>
                <a:gd name="T6" fmla="*/ 25 w 72"/>
                <a:gd name="T7" fmla="*/ 144 h 104"/>
                <a:gd name="T8" fmla="*/ 95 w 72"/>
                <a:gd name="T9" fmla="*/ 287 h 104"/>
                <a:gd name="T10" fmla="*/ 95 w 72"/>
                <a:gd name="T11" fmla="*/ 312 h 104"/>
                <a:gd name="T12" fmla="*/ 74 w 72"/>
                <a:gd name="T13" fmla="*/ 287 h 104"/>
                <a:gd name="T14" fmla="*/ 169 w 72"/>
                <a:gd name="T15" fmla="*/ 144 h 104"/>
                <a:gd name="T16" fmla="*/ 192 w 72"/>
                <a:gd name="T17" fmla="*/ 144 h 104"/>
                <a:gd name="T18" fmla="*/ 217 w 72"/>
                <a:gd name="T19" fmla="*/ 169 h 104"/>
                <a:gd name="T20" fmla="*/ 192 w 72"/>
                <a:gd name="T21" fmla="*/ 169 h 104"/>
                <a:gd name="T22" fmla="*/ 95 w 72"/>
                <a:gd name="T23" fmla="*/ 312 h 104"/>
                <a:gd name="T24" fmla="*/ 95 w 72"/>
                <a:gd name="T25" fmla="*/ 312 h 104"/>
                <a:gd name="T26" fmla="*/ 74 w 72"/>
                <a:gd name="T27" fmla="*/ 287 h 104"/>
                <a:gd name="T28" fmla="*/ 0 w 72"/>
                <a:gd name="T29" fmla="*/ 144 h 104"/>
                <a:gd name="T30" fmla="*/ 0 w 72"/>
                <a:gd name="T31" fmla="*/ 144 h 104"/>
                <a:gd name="T32" fmla="*/ 0 w 72"/>
                <a:gd name="T33" fmla="*/ 144 h 104"/>
                <a:gd name="T34" fmla="*/ 74 w 72"/>
                <a:gd name="T35" fmla="*/ 0 h 104"/>
                <a:gd name="T36" fmla="*/ 95 w 72"/>
                <a:gd name="T37" fmla="*/ 0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2"/>
                <a:gd name="T58" fmla="*/ 0 h 104"/>
                <a:gd name="T59" fmla="*/ 72 w 72"/>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2" h="104">
                  <a:moveTo>
                    <a:pt x="32" y="0"/>
                  </a:moveTo>
                  <a:lnTo>
                    <a:pt x="8" y="48"/>
                  </a:lnTo>
                  <a:lnTo>
                    <a:pt x="0" y="48"/>
                  </a:lnTo>
                  <a:lnTo>
                    <a:pt x="8" y="48"/>
                  </a:lnTo>
                  <a:lnTo>
                    <a:pt x="32" y="96"/>
                  </a:lnTo>
                  <a:lnTo>
                    <a:pt x="32" y="104"/>
                  </a:lnTo>
                  <a:lnTo>
                    <a:pt x="24" y="96"/>
                  </a:lnTo>
                  <a:lnTo>
                    <a:pt x="56" y="48"/>
                  </a:lnTo>
                  <a:lnTo>
                    <a:pt x="64" y="48"/>
                  </a:lnTo>
                  <a:lnTo>
                    <a:pt x="72" y="56"/>
                  </a:lnTo>
                  <a:lnTo>
                    <a:pt x="64" y="56"/>
                  </a:lnTo>
                  <a:lnTo>
                    <a:pt x="32" y="104"/>
                  </a:lnTo>
                  <a:lnTo>
                    <a:pt x="24" y="96"/>
                  </a:lnTo>
                  <a:lnTo>
                    <a:pt x="0" y="48"/>
                  </a:lnTo>
                  <a:lnTo>
                    <a:pt x="24" y="0"/>
                  </a:lnTo>
                  <a:lnTo>
                    <a:pt x="32"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201753" name="Freeform 25"/>
            <p:cNvSpPr>
              <a:spLocks noChangeAspect="1"/>
            </p:cNvSpPr>
            <p:nvPr/>
          </p:nvSpPr>
          <p:spPr bwMode="auto">
            <a:xfrm>
              <a:off x="5086" y="2600"/>
              <a:ext cx="58" cy="93"/>
            </a:xfrm>
            <a:custGeom>
              <a:avLst/>
              <a:gdLst>
                <a:gd name="T0" fmla="*/ 97 w 40"/>
                <a:gd name="T1" fmla="*/ 196 h 64"/>
                <a:gd name="T2" fmla="*/ 0 w 40"/>
                <a:gd name="T3" fmla="*/ 48 h 64"/>
                <a:gd name="T4" fmla="*/ 0 w 40"/>
                <a:gd name="T5" fmla="*/ 25 h 64"/>
                <a:gd name="T6" fmla="*/ 25 w 40"/>
                <a:gd name="T7" fmla="*/ 0 h 64"/>
                <a:gd name="T8" fmla="*/ 25 w 40"/>
                <a:gd name="T9" fmla="*/ 25 h 64"/>
                <a:gd name="T10" fmla="*/ 122 w 40"/>
                <a:gd name="T11" fmla="*/ 171 h 64"/>
                <a:gd name="T12" fmla="*/ 97 w 40"/>
                <a:gd name="T13" fmla="*/ 196 h 64"/>
                <a:gd name="T14" fmla="*/ 0 60000 65536"/>
                <a:gd name="T15" fmla="*/ 0 60000 65536"/>
                <a:gd name="T16" fmla="*/ 0 60000 65536"/>
                <a:gd name="T17" fmla="*/ 0 60000 65536"/>
                <a:gd name="T18" fmla="*/ 0 60000 65536"/>
                <a:gd name="T19" fmla="*/ 0 60000 65536"/>
                <a:gd name="T20" fmla="*/ 0 60000 65536"/>
                <a:gd name="T21" fmla="*/ 0 w 40"/>
                <a:gd name="T22" fmla="*/ 0 h 64"/>
                <a:gd name="T23" fmla="*/ 40 w 40"/>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64">
                  <a:moveTo>
                    <a:pt x="32" y="64"/>
                  </a:moveTo>
                  <a:lnTo>
                    <a:pt x="0" y="16"/>
                  </a:lnTo>
                  <a:lnTo>
                    <a:pt x="0" y="8"/>
                  </a:lnTo>
                  <a:lnTo>
                    <a:pt x="8" y="0"/>
                  </a:lnTo>
                  <a:lnTo>
                    <a:pt x="8" y="8"/>
                  </a:lnTo>
                  <a:lnTo>
                    <a:pt x="40" y="56"/>
                  </a:lnTo>
                  <a:lnTo>
                    <a:pt x="32" y="6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201754" name="Rectangle 26"/>
            <p:cNvSpPr>
              <a:spLocks noChangeAspect="1" noChangeArrowheads="1"/>
            </p:cNvSpPr>
            <p:nvPr/>
          </p:nvSpPr>
          <p:spPr bwMode="auto">
            <a:xfrm>
              <a:off x="3389" y="2950"/>
              <a:ext cx="12" cy="17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1755" name="Rectangle 27"/>
            <p:cNvSpPr>
              <a:spLocks noChangeAspect="1" noChangeArrowheads="1"/>
            </p:cNvSpPr>
            <p:nvPr/>
          </p:nvSpPr>
          <p:spPr bwMode="auto">
            <a:xfrm>
              <a:off x="4028" y="2000"/>
              <a:ext cx="62" cy="134"/>
            </a:xfrm>
            <a:prstGeom prst="rect">
              <a:avLst/>
            </a:prstGeom>
            <a:noFill/>
            <a:ln w="9525">
              <a:noFill/>
              <a:miter lim="800000"/>
              <a:headEnd/>
              <a:tailEnd/>
            </a:ln>
          </p:spPr>
          <p:txBody>
            <a:bodyPr wrap="none" lIns="0" tIns="0" rIns="0" bIns="0">
              <a:spAutoFit/>
            </a:bodyPr>
            <a:lstStyle/>
            <a:p>
              <a:r>
                <a:rPr lang="en-US" sz="1400" u="none">
                  <a:solidFill>
                    <a:srgbClr val="000000"/>
                  </a:solidFill>
                </a:rPr>
                <a:t>n</a:t>
              </a:r>
              <a:endParaRPr lang="en-US" sz="3200" b="1" u="none"/>
            </a:p>
          </p:txBody>
        </p:sp>
        <p:sp>
          <p:nvSpPr>
            <p:cNvPr id="201756" name="Rectangle 28"/>
            <p:cNvSpPr>
              <a:spLocks noChangeAspect="1" noChangeArrowheads="1"/>
            </p:cNvSpPr>
            <p:nvPr/>
          </p:nvSpPr>
          <p:spPr bwMode="auto">
            <a:xfrm>
              <a:off x="4450" y="2000"/>
              <a:ext cx="93" cy="134"/>
            </a:xfrm>
            <a:prstGeom prst="rect">
              <a:avLst/>
            </a:prstGeom>
            <a:noFill/>
            <a:ln w="9525">
              <a:noFill/>
              <a:miter lim="800000"/>
              <a:headEnd/>
              <a:tailEnd/>
            </a:ln>
          </p:spPr>
          <p:txBody>
            <a:bodyPr wrap="none" lIns="0" tIns="0" rIns="0" bIns="0">
              <a:spAutoFit/>
            </a:bodyPr>
            <a:lstStyle/>
            <a:p>
              <a:r>
                <a:rPr lang="en-US" sz="1400" u="none">
                  <a:solidFill>
                    <a:srgbClr val="000000"/>
                  </a:solidFill>
                </a:rPr>
                <a:t>m</a:t>
              </a:r>
              <a:endParaRPr lang="en-US" sz="3200" b="1" u="none"/>
            </a:p>
          </p:txBody>
        </p:sp>
        <p:sp>
          <p:nvSpPr>
            <p:cNvPr id="201757" name="Rectangle 29"/>
            <p:cNvSpPr>
              <a:spLocks noChangeAspect="1" noChangeArrowheads="1"/>
            </p:cNvSpPr>
            <p:nvPr/>
          </p:nvSpPr>
          <p:spPr bwMode="auto">
            <a:xfrm>
              <a:off x="5086" y="2762"/>
              <a:ext cx="12" cy="1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1758" name="Rectangle 30"/>
            <p:cNvSpPr>
              <a:spLocks noChangeAspect="1" noChangeArrowheads="1"/>
            </p:cNvSpPr>
            <p:nvPr/>
          </p:nvSpPr>
          <p:spPr bwMode="auto">
            <a:xfrm>
              <a:off x="5167" y="2797"/>
              <a:ext cx="273" cy="134"/>
            </a:xfrm>
            <a:prstGeom prst="rect">
              <a:avLst/>
            </a:prstGeom>
            <a:noFill/>
            <a:ln w="9525">
              <a:noFill/>
              <a:miter lim="800000"/>
              <a:headEnd/>
              <a:tailEnd/>
            </a:ln>
          </p:spPr>
          <p:txBody>
            <a:bodyPr wrap="none" lIns="0" tIns="0" rIns="0" bIns="0">
              <a:spAutoFit/>
            </a:bodyPr>
            <a:lstStyle/>
            <a:p>
              <a:r>
                <a:rPr lang="en-US" sz="1400" u="none">
                  <a:solidFill>
                    <a:srgbClr val="000000"/>
                  </a:solidFill>
                </a:rPr>
                <a:t>n x m</a:t>
              </a:r>
              <a:endParaRPr lang="en-US" sz="3200" b="1" u="none"/>
            </a:p>
          </p:txBody>
        </p:sp>
        <p:sp>
          <p:nvSpPr>
            <p:cNvPr id="201759" name="Rectangle 31"/>
            <p:cNvSpPr>
              <a:spLocks noChangeAspect="1" noChangeArrowheads="1"/>
            </p:cNvSpPr>
            <p:nvPr/>
          </p:nvSpPr>
          <p:spPr bwMode="auto">
            <a:xfrm>
              <a:off x="4590" y="2797"/>
              <a:ext cx="478" cy="134"/>
            </a:xfrm>
            <a:prstGeom prst="rect">
              <a:avLst/>
            </a:prstGeom>
            <a:noFill/>
            <a:ln w="9525">
              <a:noFill/>
              <a:miter lim="800000"/>
              <a:headEnd/>
              <a:tailEnd/>
            </a:ln>
          </p:spPr>
          <p:txBody>
            <a:bodyPr wrap="none" lIns="0" tIns="0" rIns="0" bIns="0">
              <a:spAutoFit/>
            </a:bodyPr>
            <a:lstStyle/>
            <a:p>
              <a:r>
                <a:rPr lang="en-US" sz="1400" u="none">
                  <a:solidFill>
                    <a:srgbClr val="000000"/>
                  </a:solidFill>
                </a:rPr>
                <a:t>maintains</a:t>
              </a:r>
              <a:endParaRPr lang="en-US" sz="3200" b="1" u="none"/>
            </a:p>
          </p:txBody>
        </p:sp>
        <p:sp>
          <p:nvSpPr>
            <p:cNvPr id="201760" name="Rectangle 32"/>
            <p:cNvSpPr>
              <a:spLocks noChangeAspect="1" noChangeArrowheads="1"/>
            </p:cNvSpPr>
            <p:nvPr/>
          </p:nvSpPr>
          <p:spPr bwMode="auto">
            <a:xfrm>
              <a:off x="2199" y="2023"/>
              <a:ext cx="94" cy="134"/>
            </a:xfrm>
            <a:prstGeom prst="rect">
              <a:avLst/>
            </a:prstGeom>
            <a:noFill/>
            <a:ln w="9525">
              <a:noFill/>
              <a:miter lim="800000"/>
              <a:headEnd/>
              <a:tailEnd/>
            </a:ln>
          </p:spPr>
          <p:txBody>
            <a:bodyPr wrap="none" lIns="0" tIns="0" rIns="0" bIns="0">
              <a:spAutoFit/>
            </a:bodyPr>
            <a:lstStyle/>
            <a:p>
              <a:r>
                <a:rPr lang="en-US" sz="1400" u="none">
                  <a:solidFill>
                    <a:srgbClr val="000000"/>
                  </a:solidFill>
                </a:rPr>
                <a:t>m</a:t>
              </a:r>
              <a:endParaRPr lang="en-US" sz="3200" b="1" u="none"/>
            </a:p>
          </p:txBody>
        </p:sp>
        <p:sp>
          <p:nvSpPr>
            <p:cNvPr id="201761" name="Text Box 33"/>
            <p:cNvSpPr txBox="1">
              <a:spLocks noChangeArrowheads="1"/>
            </p:cNvSpPr>
            <p:nvPr/>
          </p:nvSpPr>
          <p:spPr bwMode="auto">
            <a:xfrm>
              <a:off x="4597" y="1925"/>
              <a:ext cx="1088" cy="657"/>
            </a:xfrm>
            <a:prstGeom prst="rect">
              <a:avLst/>
            </a:prstGeom>
            <a:noFill/>
            <a:ln w="19050">
              <a:solidFill>
                <a:schemeClr val="tx1"/>
              </a:solidFill>
              <a:miter lim="800000"/>
              <a:headEnd/>
              <a:tailEnd/>
            </a:ln>
          </p:spPr>
          <p:txBody>
            <a:bodyPr wrap="none">
              <a:spAutoFit/>
            </a:bodyPr>
            <a:lstStyle/>
            <a:p>
              <a:pPr>
                <a:lnSpc>
                  <a:spcPct val="90000"/>
                </a:lnSpc>
              </a:pPr>
              <a:r>
                <a:rPr lang="en-US" sz="1600" b="1" u="none"/>
                <a:t>Thread-Specific</a:t>
              </a:r>
            </a:p>
            <a:p>
              <a:pPr>
                <a:lnSpc>
                  <a:spcPct val="90000"/>
                </a:lnSpc>
                <a:spcAft>
                  <a:spcPct val="20000"/>
                </a:spcAft>
              </a:pPr>
              <a:r>
                <a:rPr lang="en-US" sz="1600" b="1" u="none"/>
                <a:t>Object Set</a:t>
              </a:r>
            </a:p>
            <a:p>
              <a:pPr>
                <a:lnSpc>
                  <a:spcPct val="90000"/>
                </a:lnSpc>
              </a:pPr>
              <a:r>
                <a:rPr lang="en-US" sz="1600" u="none"/>
                <a:t>get(key)</a:t>
              </a:r>
            </a:p>
            <a:p>
              <a:pPr>
                <a:lnSpc>
                  <a:spcPct val="90000"/>
                </a:lnSpc>
              </a:pPr>
              <a:r>
                <a:rPr lang="en-US" sz="1600" u="none"/>
                <a:t>set(key, object)</a:t>
              </a:r>
            </a:p>
          </p:txBody>
        </p:sp>
        <p:sp>
          <p:nvSpPr>
            <p:cNvPr id="201762" name="Text Box 34"/>
            <p:cNvSpPr txBox="1">
              <a:spLocks noChangeArrowheads="1"/>
            </p:cNvSpPr>
            <p:nvPr/>
          </p:nvSpPr>
          <p:spPr bwMode="auto">
            <a:xfrm>
              <a:off x="2887" y="1971"/>
              <a:ext cx="1088" cy="981"/>
            </a:xfrm>
            <a:prstGeom prst="rect">
              <a:avLst/>
            </a:prstGeom>
            <a:noFill/>
            <a:ln w="19050">
              <a:solidFill>
                <a:schemeClr val="tx1"/>
              </a:solidFill>
              <a:miter lim="800000"/>
              <a:headEnd/>
              <a:tailEnd/>
            </a:ln>
          </p:spPr>
          <p:txBody>
            <a:bodyPr wrap="none">
              <a:spAutoFit/>
            </a:bodyPr>
            <a:lstStyle/>
            <a:p>
              <a:pPr>
                <a:lnSpc>
                  <a:spcPct val="90000"/>
                </a:lnSpc>
              </a:pPr>
              <a:r>
                <a:rPr lang="en-US" sz="1600" b="1" u="none"/>
                <a:t>Thread-Specific</a:t>
              </a:r>
            </a:p>
            <a:p>
              <a:pPr>
                <a:lnSpc>
                  <a:spcPct val="90000"/>
                </a:lnSpc>
              </a:pPr>
              <a:r>
                <a:rPr lang="en-US" sz="1600" b="1" u="none"/>
                <a:t>Object Proxy</a:t>
              </a:r>
            </a:p>
            <a:p>
              <a:pPr>
                <a:spcBef>
                  <a:spcPct val="20000"/>
                </a:spcBef>
              </a:pPr>
              <a:r>
                <a:rPr lang="en-US" sz="1600" u="none"/>
                <a:t>key</a:t>
              </a:r>
            </a:p>
            <a:p>
              <a:pPr>
                <a:lnSpc>
                  <a:spcPct val="90000"/>
                </a:lnSpc>
                <a:spcBef>
                  <a:spcPct val="20000"/>
                </a:spcBef>
              </a:pPr>
              <a:r>
                <a:rPr lang="en-US" sz="1600" u="none"/>
                <a:t>method1()</a:t>
              </a:r>
            </a:p>
            <a:p>
              <a:pPr>
                <a:lnSpc>
                  <a:spcPct val="90000"/>
                </a:lnSpc>
              </a:pPr>
              <a:r>
                <a:rPr lang="en-US" sz="1600" u="none"/>
                <a:t>…</a:t>
              </a:r>
            </a:p>
            <a:p>
              <a:pPr>
                <a:lnSpc>
                  <a:spcPct val="90000"/>
                </a:lnSpc>
              </a:pPr>
              <a:r>
                <a:rPr lang="en-US" sz="1600" u="none"/>
                <a:t>methodN()</a:t>
              </a:r>
            </a:p>
          </p:txBody>
        </p:sp>
        <p:sp>
          <p:nvSpPr>
            <p:cNvPr id="201763" name="Line 35"/>
            <p:cNvSpPr>
              <a:spLocks noChangeShapeType="1"/>
            </p:cNvSpPr>
            <p:nvPr/>
          </p:nvSpPr>
          <p:spPr bwMode="auto">
            <a:xfrm>
              <a:off x="2886" y="2302"/>
              <a:ext cx="1086" cy="0"/>
            </a:xfrm>
            <a:prstGeom prst="line">
              <a:avLst/>
            </a:prstGeom>
            <a:noFill/>
            <a:ln w="19050">
              <a:solidFill>
                <a:schemeClr val="tx1"/>
              </a:solidFill>
              <a:round/>
              <a:headEnd/>
              <a:tailEnd/>
            </a:ln>
          </p:spPr>
          <p:txBody>
            <a:bodyPr rot="10800000" wrap="none" anchor="ctr"/>
            <a:lstStyle/>
            <a:p>
              <a:endParaRPr lang="en-US"/>
            </a:p>
          </p:txBody>
        </p:sp>
        <p:sp>
          <p:nvSpPr>
            <p:cNvPr id="201764" name="Line 36"/>
            <p:cNvSpPr>
              <a:spLocks noChangeShapeType="1"/>
            </p:cNvSpPr>
            <p:nvPr/>
          </p:nvSpPr>
          <p:spPr bwMode="auto">
            <a:xfrm>
              <a:off x="2879" y="2489"/>
              <a:ext cx="1093" cy="0"/>
            </a:xfrm>
            <a:prstGeom prst="line">
              <a:avLst/>
            </a:prstGeom>
            <a:noFill/>
            <a:ln w="19050">
              <a:solidFill>
                <a:schemeClr val="tx1"/>
              </a:solidFill>
              <a:round/>
              <a:headEnd/>
              <a:tailEnd/>
            </a:ln>
          </p:spPr>
          <p:txBody>
            <a:bodyPr rot="10800000" wrap="none" anchor="ctr"/>
            <a:lstStyle/>
            <a:p>
              <a:endParaRPr lang="en-US"/>
            </a:p>
          </p:txBody>
        </p:sp>
        <p:sp>
          <p:nvSpPr>
            <p:cNvPr id="201765" name="Text Box 37"/>
            <p:cNvSpPr txBox="1">
              <a:spLocks noChangeArrowheads="1"/>
            </p:cNvSpPr>
            <p:nvPr/>
          </p:nvSpPr>
          <p:spPr bwMode="auto">
            <a:xfrm>
              <a:off x="4562" y="2942"/>
              <a:ext cx="1088" cy="796"/>
            </a:xfrm>
            <a:prstGeom prst="rect">
              <a:avLst/>
            </a:prstGeom>
            <a:noFill/>
            <a:ln w="19050">
              <a:solidFill>
                <a:schemeClr val="tx1"/>
              </a:solidFill>
              <a:miter lim="800000"/>
              <a:headEnd/>
              <a:tailEnd/>
            </a:ln>
          </p:spPr>
          <p:txBody>
            <a:bodyPr wrap="none">
              <a:spAutoFit/>
            </a:bodyPr>
            <a:lstStyle/>
            <a:p>
              <a:pPr>
                <a:lnSpc>
                  <a:spcPct val="90000"/>
                </a:lnSpc>
              </a:pPr>
              <a:r>
                <a:rPr lang="en-US" sz="1600" b="1" u="none"/>
                <a:t>Thread-Specific</a:t>
              </a:r>
            </a:p>
            <a:p>
              <a:pPr>
                <a:lnSpc>
                  <a:spcPct val="90000"/>
                </a:lnSpc>
              </a:pPr>
              <a:r>
                <a:rPr lang="en-US" sz="1600" b="1" u="none"/>
                <a:t>Object</a:t>
              </a:r>
            </a:p>
            <a:p>
              <a:pPr>
                <a:lnSpc>
                  <a:spcPct val="90000"/>
                </a:lnSpc>
                <a:spcBef>
                  <a:spcPct val="20000"/>
                </a:spcBef>
              </a:pPr>
              <a:r>
                <a:rPr lang="en-US" sz="1600" u="none"/>
                <a:t>method1()</a:t>
              </a:r>
            </a:p>
            <a:p>
              <a:pPr>
                <a:lnSpc>
                  <a:spcPct val="90000"/>
                </a:lnSpc>
              </a:pPr>
              <a:r>
                <a:rPr lang="en-US" sz="1600" u="none"/>
                <a:t>…</a:t>
              </a:r>
            </a:p>
            <a:p>
              <a:pPr>
                <a:lnSpc>
                  <a:spcPct val="90000"/>
                </a:lnSpc>
              </a:pPr>
              <a:r>
                <a:rPr lang="en-US" sz="1600" u="none"/>
                <a:t>methodN()</a:t>
              </a:r>
            </a:p>
          </p:txBody>
        </p:sp>
        <p:sp>
          <p:nvSpPr>
            <p:cNvPr id="201766" name="Line 38"/>
            <p:cNvSpPr>
              <a:spLocks noChangeShapeType="1"/>
            </p:cNvSpPr>
            <p:nvPr/>
          </p:nvSpPr>
          <p:spPr bwMode="auto">
            <a:xfrm>
              <a:off x="4561" y="3285"/>
              <a:ext cx="1086" cy="0"/>
            </a:xfrm>
            <a:prstGeom prst="line">
              <a:avLst/>
            </a:prstGeom>
            <a:noFill/>
            <a:ln w="19050">
              <a:solidFill>
                <a:schemeClr val="tx1"/>
              </a:solidFill>
              <a:round/>
              <a:headEnd/>
              <a:tailEnd/>
            </a:ln>
          </p:spPr>
          <p:txBody>
            <a:bodyPr rot="10800000" wrap="none" anchor="ctr"/>
            <a:lstStyle/>
            <a:p>
              <a:endParaRPr lang="en-US"/>
            </a:p>
          </p:txBody>
        </p:sp>
        <p:sp>
          <p:nvSpPr>
            <p:cNvPr id="201767" name="Line 39"/>
            <p:cNvSpPr>
              <a:spLocks noChangeShapeType="1"/>
            </p:cNvSpPr>
            <p:nvPr/>
          </p:nvSpPr>
          <p:spPr bwMode="auto">
            <a:xfrm>
              <a:off x="3975" y="2162"/>
              <a:ext cx="615" cy="0"/>
            </a:xfrm>
            <a:prstGeom prst="line">
              <a:avLst/>
            </a:prstGeom>
            <a:noFill/>
            <a:ln w="19050">
              <a:solidFill>
                <a:schemeClr val="tx1"/>
              </a:solidFill>
              <a:round/>
              <a:headEnd/>
              <a:tailEnd/>
            </a:ln>
          </p:spPr>
          <p:txBody>
            <a:bodyPr wrap="none"/>
            <a:lstStyle/>
            <a:p>
              <a:endParaRPr lang="en-US"/>
            </a:p>
          </p:txBody>
        </p:sp>
        <p:sp>
          <p:nvSpPr>
            <p:cNvPr id="201768" name="Line 40"/>
            <p:cNvSpPr>
              <a:spLocks noChangeShapeType="1"/>
            </p:cNvSpPr>
            <p:nvPr/>
          </p:nvSpPr>
          <p:spPr bwMode="auto">
            <a:xfrm>
              <a:off x="4603" y="2248"/>
              <a:ext cx="1093" cy="0"/>
            </a:xfrm>
            <a:prstGeom prst="line">
              <a:avLst/>
            </a:prstGeom>
            <a:noFill/>
            <a:ln w="19050">
              <a:solidFill>
                <a:schemeClr val="tx1"/>
              </a:solidFill>
              <a:round/>
              <a:headEnd/>
              <a:tailEnd/>
            </a:ln>
          </p:spPr>
          <p:txBody>
            <a:bodyPr rot="10800000" wrap="none" anchor="ctr"/>
            <a:lstStyle/>
            <a:p>
              <a:endParaRPr lang="en-US"/>
            </a:p>
          </p:txBody>
        </p:sp>
        <p:sp>
          <p:nvSpPr>
            <p:cNvPr id="201769" name="Text Box 41"/>
            <p:cNvSpPr txBox="1">
              <a:spLocks noChangeArrowheads="1"/>
            </p:cNvSpPr>
            <p:nvPr/>
          </p:nvSpPr>
          <p:spPr bwMode="auto">
            <a:xfrm>
              <a:off x="2966" y="3123"/>
              <a:ext cx="860" cy="409"/>
            </a:xfrm>
            <a:prstGeom prst="rect">
              <a:avLst/>
            </a:prstGeom>
            <a:noFill/>
            <a:ln w="19050">
              <a:solidFill>
                <a:schemeClr val="tx1"/>
              </a:solidFill>
              <a:miter lim="800000"/>
              <a:headEnd/>
              <a:tailEnd/>
            </a:ln>
          </p:spPr>
          <p:txBody>
            <a:bodyPr wrap="none">
              <a:spAutoFit/>
            </a:bodyPr>
            <a:lstStyle/>
            <a:p>
              <a:pPr>
                <a:spcAft>
                  <a:spcPct val="20000"/>
                </a:spcAft>
              </a:pPr>
              <a:r>
                <a:rPr lang="en-US" sz="1600" b="1" u="none"/>
                <a:t>Key Factory</a:t>
              </a:r>
            </a:p>
            <a:p>
              <a:pPr>
                <a:spcAft>
                  <a:spcPct val="20000"/>
                </a:spcAft>
              </a:pPr>
              <a:r>
                <a:rPr lang="en-US" sz="1600" u="none"/>
                <a:t>create_key()</a:t>
              </a:r>
            </a:p>
          </p:txBody>
        </p:sp>
        <p:sp>
          <p:nvSpPr>
            <p:cNvPr id="201770" name="Line 42"/>
            <p:cNvSpPr>
              <a:spLocks noChangeShapeType="1"/>
            </p:cNvSpPr>
            <p:nvPr/>
          </p:nvSpPr>
          <p:spPr bwMode="auto">
            <a:xfrm>
              <a:off x="2966" y="3335"/>
              <a:ext cx="860" cy="0"/>
            </a:xfrm>
            <a:prstGeom prst="line">
              <a:avLst/>
            </a:prstGeom>
            <a:noFill/>
            <a:ln w="19050">
              <a:solidFill>
                <a:schemeClr val="tx1"/>
              </a:solidFill>
              <a:round/>
              <a:headEnd/>
              <a:tailEnd/>
            </a:ln>
          </p:spPr>
          <p:txBody>
            <a:bodyPr wrap="none"/>
            <a:lstStyle/>
            <a:p>
              <a:endParaRPr lang="en-US"/>
            </a:p>
          </p:txBody>
        </p:sp>
      </p:grpSp>
      <p:sp>
        <p:nvSpPr>
          <p:cNvPr id="201734" name="Rectangle 43"/>
          <p:cNvSpPr>
            <a:spLocks noChangeArrowheads="1"/>
          </p:cNvSpPr>
          <p:nvPr/>
        </p:nvSpPr>
        <p:spPr bwMode="auto">
          <a:xfrm>
            <a:off x="266700" y="5294313"/>
            <a:ext cx="2374900" cy="1019175"/>
          </a:xfrm>
          <a:prstGeom prst="rect">
            <a:avLst/>
          </a:prstGeom>
          <a:solidFill>
            <a:schemeClr val="folHlink"/>
          </a:solidFill>
          <a:ln w="12700">
            <a:solidFill>
              <a:schemeClr val="tx1"/>
            </a:solidFill>
            <a:miter lim="800000"/>
            <a:headEnd/>
            <a:tailEnd/>
          </a:ln>
        </p:spPr>
        <p:txBody>
          <a:bodyPr>
            <a:spAutoFit/>
          </a:bodyPr>
          <a:lstStyle/>
          <a:p>
            <a:r>
              <a:rPr lang="en-US" sz="2000" b="1" u="none">
                <a:latin typeface="Courier New" pitchFamily="49" charset="0"/>
              </a:rPr>
              <a:t>errno</a:t>
            </a:r>
            <a:r>
              <a:rPr lang="en-US" sz="2000" u="none"/>
              <a:t> is a good example of thread-specific storage</a:t>
            </a:r>
          </a:p>
        </p:txBody>
      </p:sp>
    </p:spTree>
  </p:cSld>
  <p:clrMapOvr>
    <a:masterClrMapping/>
  </p:clrMapOvr>
  <p:transition/>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Slide Number Placeholder 1"/>
          <p:cNvSpPr>
            <a:spLocks noGrp="1"/>
          </p:cNvSpPr>
          <p:nvPr>
            <p:ph type="sldNum" sz="quarter" idx="10"/>
          </p:nvPr>
        </p:nvSpPr>
        <p:spPr>
          <a:noFill/>
        </p:spPr>
        <p:txBody>
          <a:bodyPr/>
          <a:lstStyle/>
          <a:p>
            <a:fld id="{548781A5-8FFE-430D-AB81-6B8DBAE8D72A}" type="slidenum">
              <a:rPr lang="en-US" smtClean="0">
                <a:latin typeface="Arial" pitchFamily="34" charset="0"/>
              </a:rPr>
              <a:pPr/>
              <a:t>194</a:t>
            </a:fld>
            <a:endParaRPr lang="en-US" smtClean="0">
              <a:latin typeface="Arial" pitchFamily="34" charset="0"/>
            </a:endParaRPr>
          </a:p>
        </p:txBody>
      </p:sp>
      <p:sp>
        <p:nvSpPr>
          <p:cNvPr id="202755" name="Rectangle 222"/>
          <p:cNvSpPr>
            <a:spLocks noChangeArrowheads="1"/>
          </p:cNvSpPr>
          <p:nvPr/>
        </p:nvSpPr>
        <p:spPr bwMode="auto">
          <a:xfrm>
            <a:off x="2009775" y="6019800"/>
            <a:ext cx="1588" cy="127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56" name="Rectangle 230"/>
          <p:cNvSpPr>
            <a:spLocks noChangeArrowheads="1"/>
          </p:cNvSpPr>
          <p:nvPr/>
        </p:nvSpPr>
        <p:spPr bwMode="auto">
          <a:xfrm>
            <a:off x="2174875" y="4865688"/>
            <a:ext cx="1270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57" name="Rectangle 231"/>
          <p:cNvSpPr>
            <a:spLocks noChangeArrowheads="1"/>
          </p:cNvSpPr>
          <p:nvPr/>
        </p:nvSpPr>
        <p:spPr bwMode="auto">
          <a:xfrm>
            <a:off x="2174875" y="6172200"/>
            <a:ext cx="1270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58" name="Rectangle 233"/>
          <p:cNvSpPr>
            <a:spLocks noChangeArrowheads="1"/>
          </p:cNvSpPr>
          <p:nvPr/>
        </p:nvSpPr>
        <p:spPr bwMode="auto">
          <a:xfrm>
            <a:off x="4308475" y="4878388"/>
            <a:ext cx="1270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59" name="Rectangle 234"/>
          <p:cNvSpPr>
            <a:spLocks noChangeArrowheads="1"/>
          </p:cNvSpPr>
          <p:nvPr/>
        </p:nvSpPr>
        <p:spPr bwMode="auto">
          <a:xfrm>
            <a:off x="4308475" y="6172200"/>
            <a:ext cx="1270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60" name="Rectangle 245"/>
          <p:cNvSpPr>
            <a:spLocks noChangeArrowheads="1"/>
          </p:cNvSpPr>
          <p:nvPr/>
        </p:nvSpPr>
        <p:spPr bwMode="auto">
          <a:xfrm>
            <a:off x="5299075" y="5715000"/>
            <a:ext cx="1270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61" name="Rectangle 246"/>
          <p:cNvSpPr>
            <a:spLocks noChangeArrowheads="1"/>
          </p:cNvSpPr>
          <p:nvPr/>
        </p:nvSpPr>
        <p:spPr bwMode="auto">
          <a:xfrm>
            <a:off x="5299075" y="6172200"/>
            <a:ext cx="1270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62" name="Rectangle 259"/>
          <p:cNvSpPr>
            <a:spLocks noChangeArrowheads="1"/>
          </p:cNvSpPr>
          <p:nvPr/>
        </p:nvSpPr>
        <p:spPr bwMode="auto">
          <a:xfrm>
            <a:off x="4143375" y="5981700"/>
            <a:ext cx="1588" cy="127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63" name="Rectangle 284"/>
          <p:cNvSpPr>
            <a:spLocks noChangeArrowheads="1"/>
          </p:cNvSpPr>
          <p:nvPr/>
        </p:nvSpPr>
        <p:spPr bwMode="auto">
          <a:xfrm>
            <a:off x="1069975" y="4865688"/>
            <a:ext cx="1270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64" name="Rectangle 285"/>
          <p:cNvSpPr>
            <a:spLocks noChangeArrowheads="1"/>
          </p:cNvSpPr>
          <p:nvPr/>
        </p:nvSpPr>
        <p:spPr bwMode="auto">
          <a:xfrm>
            <a:off x="1069975" y="6172200"/>
            <a:ext cx="1270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65" name="Rectangle 320"/>
          <p:cNvSpPr>
            <a:spLocks noChangeArrowheads="1"/>
          </p:cNvSpPr>
          <p:nvPr/>
        </p:nvSpPr>
        <p:spPr bwMode="auto">
          <a:xfrm>
            <a:off x="955675" y="6019800"/>
            <a:ext cx="1270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66" name="Rectangle 323"/>
          <p:cNvSpPr>
            <a:spLocks noChangeArrowheads="1"/>
          </p:cNvSpPr>
          <p:nvPr/>
        </p:nvSpPr>
        <p:spPr bwMode="auto">
          <a:xfrm>
            <a:off x="1184275" y="6019800"/>
            <a:ext cx="1270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67" name="Rectangle 341"/>
          <p:cNvSpPr>
            <a:spLocks noChangeArrowheads="1"/>
          </p:cNvSpPr>
          <p:nvPr/>
        </p:nvSpPr>
        <p:spPr bwMode="auto">
          <a:xfrm>
            <a:off x="3076575" y="5208588"/>
            <a:ext cx="1588" cy="127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68" name="Rectangle 375"/>
          <p:cNvSpPr>
            <a:spLocks noChangeArrowheads="1"/>
          </p:cNvSpPr>
          <p:nvPr/>
        </p:nvSpPr>
        <p:spPr bwMode="auto">
          <a:xfrm>
            <a:off x="3241675" y="4878388"/>
            <a:ext cx="12700" cy="15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69" name="Rectangle 376"/>
          <p:cNvSpPr>
            <a:spLocks noChangeArrowheads="1"/>
          </p:cNvSpPr>
          <p:nvPr/>
        </p:nvSpPr>
        <p:spPr bwMode="auto">
          <a:xfrm>
            <a:off x="3241675" y="6172200"/>
            <a:ext cx="1270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70" name="Rectangle 172"/>
          <p:cNvSpPr>
            <a:spLocks noChangeArrowheads="1"/>
          </p:cNvSpPr>
          <p:nvPr/>
        </p:nvSpPr>
        <p:spPr bwMode="auto">
          <a:xfrm>
            <a:off x="7304088" y="3079750"/>
            <a:ext cx="1587" cy="1270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71" name="Rectangle 191"/>
          <p:cNvSpPr>
            <a:spLocks noChangeArrowheads="1"/>
          </p:cNvSpPr>
          <p:nvPr/>
        </p:nvSpPr>
        <p:spPr bwMode="auto">
          <a:xfrm>
            <a:off x="6022975" y="2711450"/>
            <a:ext cx="12700" cy="15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72" name="Rectangle 169"/>
          <p:cNvSpPr>
            <a:spLocks noChangeAspect="1" noChangeArrowheads="1"/>
          </p:cNvSpPr>
          <p:nvPr/>
        </p:nvSpPr>
        <p:spPr bwMode="auto">
          <a:xfrm>
            <a:off x="5027613" y="2674938"/>
            <a:ext cx="1587"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73" name="Rectangle 184"/>
          <p:cNvSpPr>
            <a:spLocks noChangeAspect="1" noChangeArrowheads="1"/>
          </p:cNvSpPr>
          <p:nvPr/>
        </p:nvSpPr>
        <p:spPr bwMode="auto">
          <a:xfrm>
            <a:off x="2389188" y="2752725"/>
            <a:ext cx="3175" cy="1905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grpSp>
        <p:nvGrpSpPr>
          <p:cNvPr id="202774" name="Group 404"/>
          <p:cNvGrpSpPr>
            <a:grpSpLocks/>
          </p:cNvGrpSpPr>
          <p:nvPr/>
        </p:nvGrpSpPr>
        <p:grpSpPr bwMode="auto">
          <a:xfrm>
            <a:off x="876300" y="1092200"/>
            <a:ext cx="7861300" cy="2141538"/>
            <a:chOff x="552" y="730"/>
            <a:chExt cx="4952" cy="1349"/>
          </a:xfrm>
        </p:grpSpPr>
        <p:sp>
          <p:nvSpPr>
            <p:cNvPr id="202946" name="Rectangle 45"/>
            <p:cNvSpPr>
              <a:spLocks noChangeAspect="1" noChangeArrowheads="1"/>
            </p:cNvSpPr>
            <p:nvPr/>
          </p:nvSpPr>
          <p:spPr bwMode="auto">
            <a:xfrm>
              <a:off x="2281" y="1401"/>
              <a:ext cx="2067" cy="666"/>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2947" name="Rectangle 46"/>
            <p:cNvSpPr>
              <a:spLocks noChangeAspect="1" noChangeArrowheads="1"/>
            </p:cNvSpPr>
            <p:nvPr/>
          </p:nvSpPr>
          <p:spPr bwMode="auto">
            <a:xfrm>
              <a:off x="2281" y="1401"/>
              <a:ext cx="2079"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48" name="Rectangle 47"/>
            <p:cNvSpPr>
              <a:spLocks noChangeAspect="1" noChangeArrowheads="1"/>
            </p:cNvSpPr>
            <p:nvPr/>
          </p:nvSpPr>
          <p:spPr bwMode="auto">
            <a:xfrm>
              <a:off x="4348" y="1401"/>
              <a:ext cx="12" cy="67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49" name="Rectangle 48"/>
            <p:cNvSpPr>
              <a:spLocks noChangeAspect="1" noChangeArrowheads="1"/>
            </p:cNvSpPr>
            <p:nvPr/>
          </p:nvSpPr>
          <p:spPr bwMode="auto">
            <a:xfrm>
              <a:off x="2281" y="2067"/>
              <a:ext cx="206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50" name="Rectangle 49"/>
            <p:cNvSpPr>
              <a:spLocks noChangeAspect="1" noChangeArrowheads="1"/>
            </p:cNvSpPr>
            <p:nvPr/>
          </p:nvSpPr>
          <p:spPr bwMode="auto">
            <a:xfrm>
              <a:off x="2281" y="1401"/>
              <a:ext cx="13" cy="66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51" name="Rectangle 50"/>
            <p:cNvSpPr>
              <a:spLocks noChangeAspect="1" noChangeArrowheads="1"/>
            </p:cNvSpPr>
            <p:nvPr/>
          </p:nvSpPr>
          <p:spPr bwMode="auto">
            <a:xfrm>
              <a:off x="1986" y="1463"/>
              <a:ext cx="229" cy="116"/>
            </a:xfrm>
            <a:prstGeom prst="rect">
              <a:avLst/>
            </a:prstGeom>
            <a:noFill/>
            <a:ln w="9525">
              <a:noFill/>
              <a:miter lim="800000"/>
              <a:headEnd/>
              <a:tailEnd/>
            </a:ln>
          </p:spPr>
          <p:txBody>
            <a:bodyPr wrap="none" lIns="0" tIns="0" rIns="0" bIns="0">
              <a:spAutoFit/>
            </a:bodyPr>
            <a:lstStyle/>
            <a:p>
              <a:r>
                <a:rPr lang="en-US" sz="1200" i="1" u="none">
                  <a:solidFill>
                    <a:srgbClr val="000000"/>
                  </a:solidFill>
                </a:rPr>
                <a:t>key 1</a:t>
              </a:r>
              <a:endParaRPr lang="en-US" sz="2800"/>
            </a:p>
          </p:txBody>
        </p:sp>
        <p:sp>
          <p:nvSpPr>
            <p:cNvPr id="202952" name="Rectangle 51"/>
            <p:cNvSpPr>
              <a:spLocks noChangeAspect="1" noChangeArrowheads="1"/>
            </p:cNvSpPr>
            <p:nvPr/>
          </p:nvSpPr>
          <p:spPr bwMode="auto">
            <a:xfrm>
              <a:off x="1986" y="1919"/>
              <a:ext cx="229" cy="115"/>
            </a:xfrm>
            <a:prstGeom prst="rect">
              <a:avLst/>
            </a:prstGeom>
            <a:noFill/>
            <a:ln w="9525">
              <a:noFill/>
              <a:miter lim="800000"/>
              <a:headEnd/>
              <a:tailEnd/>
            </a:ln>
          </p:spPr>
          <p:txBody>
            <a:bodyPr wrap="none" lIns="0" tIns="0" rIns="0" bIns="0">
              <a:spAutoFit/>
            </a:bodyPr>
            <a:lstStyle/>
            <a:p>
              <a:r>
                <a:rPr lang="en-US" sz="1200" i="1" u="none">
                  <a:solidFill>
                    <a:srgbClr val="000000"/>
                  </a:solidFill>
                </a:rPr>
                <a:t>key n</a:t>
              </a:r>
              <a:endParaRPr lang="en-US" sz="2800"/>
            </a:p>
          </p:txBody>
        </p:sp>
        <p:sp>
          <p:nvSpPr>
            <p:cNvPr id="202953" name="Rectangle 52"/>
            <p:cNvSpPr>
              <a:spLocks noChangeAspect="1" noChangeArrowheads="1"/>
            </p:cNvSpPr>
            <p:nvPr/>
          </p:nvSpPr>
          <p:spPr bwMode="auto">
            <a:xfrm>
              <a:off x="3990" y="1241"/>
              <a:ext cx="378" cy="116"/>
            </a:xfrm>
            <a:prstGeom prst="rect">
              <a:avLst/>
            </a:prstGeom>
            <a:noFill/>
            <a:ln w="9525">
              <a:noFill/>
              <a:miter lim="800000"/>
              <a:headEnd/>
              <a:tailEnd/>
            </a:ln>
          </p:spPr>
          <p:txBody>
            <a:bodyPr wrap="none" lIns="0" tIns="0" rIns="0" bIns="0">
              <a:spAutoFit/>
            </a:bodyPr>
            <a:lstStyle/>
            <a:p>
              <a:r>
                <a:rPr lang="en-US" sz="1200" i="1" u="none">
                  <a:solidFill>
                    <a:srgbClr val="000000"/>
                  </a:solidFill>
                </a:rPr>
                <a:t>thread m</a:t>
              </a:r>
              <a:endParaRPr lang="en-US" sz="2800"/>
            </a:p>
          </p:txBody>
        </p:sp>
        <p:sp>
          <p:nvSpPr>
            <p:cNvPr id="202954" name="Rectangle 53"/>
            <p:cNvSpPr>
              <a:spLocks noChangeAspect="1" noChangeArrowheads="1"/>
            </p:cNvSpPr>
            <p:nvPr/>
          </p:nvSpPr>
          <p:spPr bwMode="auto">
            <a:xfrm>
              <a:off x="2538" y="1401"/>
              <a:ext cx="27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55" name="Rectangle 54"/>
            <p:cNvSpPr>
              <a:spLocks noChangeAspect="1" noChangeArrowheads="1"/>
            </p:cNvSpPr>
            <p:nvPr/>
          </p:nvSpPr>
          <p:spPr bwMode="auto">
            <a:xfrm>
              <a:off x="2797" y="1401"/>
              <a:ext cx="12"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56" name="Rectangle 55"/>
            <p:cNvSpPr>
              <a:spLocks noChangeAspect="1" noChangeArrowheads="1"/>
            </p:cNvSpPr>
            <p:nvPr/>
          </p:nvSpPr>
          <p:spPr bwMode="auto">
            <a:xfrm>
              <a:off x="2538" y="1623"/>
              <a:ext cx="25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57" name="Rectangle 56"/>
            <p:cNvSpPr>
              <a:spLocks noChangeAspect="1" noChangeArrowheads="1"/>
            </p:cNvSpPr>
            <p:nvPr/>
          </p:nvSpPr>
          <p:spPr bwMode="auto">
            <a:xfrm>
              <a:off x="2538" y="1401"/>
              <a:ext cx="13" cy="22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58" name="Rectangle 57"/>
            <p:cNvSpPr>
              <a:spLocks noChangeAspect="1" noChangeArrowheads="1"/>
            </p:cNvSpPr>
            <p:nvPr/>
          </p:nvSpPr>
          <p:spPr bwMode="auto">
            <a:xfrm>
              <a:off x="2281" y="1401"/>
              <a:ext cx="270"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59" name="Rectangle 58"/>
            <p:cNvSpPr>
              <a:spLocks noChangeAspect="1" noChangeArrowheads="1"/>
            </p:cNvSpPr>
            <p:nvPr/>
          </p:nvSpPr>
          <p:spPr bwMode="auto">
            <a:xfrm>
              <a:off x="2538" y="1401"/>
              <a:ext cx="13"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60" name="Rectangle 59"/>
            <p:cNvSpPr>
              <a:spLocks noChangeAspect="1" noChangeArrowheads="1"/>
            </p:cNvSpPr>
            <p:nvPr/>
          </p:nvSpPr>
          <p:spPr bwMode="auto">
            <a:xfrm>
              <a:off x="2281" y="1623"/>
              <a:ext cx="25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61" name="Rectangle 60"/>
            <p:cNvSpPr>
              <a:spLocks noChangeAspect="1" noChangeArrowheads="1"/>
            </p:cNvSpPr>
            <p:nvPr/>
          </p:nvSpPr>
          <p:spPr bwMode="auto">
            <a:xfrm>
              <a:off x="2281" y="1401"/>
              <a:ext cx="13" cy="22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62" name="Rectangle 61"/>
            <p:cNvSpPr>
              <a:spLocks noChangeAspect="1" noChangeArrowheads="1"/>
            </p:cNvSpPr>
            <p:nvPr/>
          </p:nvSpPr>
          <p:spPr bwMode="auto">
            <a:xfrm>
              <a:off x="3056" y="1389"/>
              <a:ext cx="271" cy="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63" name="Rectangle 62"/>
            <p:cNvSpPr>
              <a:spLocks noChangeAspect="1" noChangeArrowheads="1"/>
            </p:cNvSpPr>
            <p:nvPr/>
          </p:nvSpPr>
          <p:spPr bwMode="auto">
            <a:xfrm>
              <a:off x="3302" y="1401"/>
              <a:ext cx="25"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64" name="Rectangle 63"/>
            <p:cNvSpPr>
              <a:spLocks noChangeAspect="1" noChangeArrowheads="1"/>
            </p:cNvSpPr>
            <p:nvPr/>
          </p:nvSpPr>
          <p:spPr bwMode="auto">
            <a:xfrm>
              <a:off x="3043" y="1611"/>
              <a:ext cx="271" cy="2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65" name="Rectangle 64"/>
            <p:cNvSpPr>
              <a:spLocks noChangeAspect="1" noChangeArrowheads="1"/>
            </p:cNvSpPr>
            <p:nvPr/>
          </p:nvSpPr>
          <p:spPr bwMode="auto">
            <a:xfrm>
              <a:off x="3043" y="1389"/>
              <a:ext cx="25"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66" name="Rectangle 65"/>
            <p:cNvSpPr>
              <a:spLocks noChangeAspect="1" noChangeArrowheads="1"/>
            </p:cNvSpPr>
            <p:nvPr/>
          </p:nvSpPr>
          <p:spPr bwMode="auto">
            <a:xfrm>
              <a:off x="2797" y="1401"/>
              <a:ext cx="27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67" name="Rectangle 66"/>
            <p:cNvSpPr>
              <a:spLocks noChangeAspect="1" noChangeArrowheads="1"/>
            </p:cNvSpPr>
            <p:nvPr/>
          </p:nvSpPr>
          <p:spPr bwMode="auto">
            <a:xfrm>
              <a:off x="3056" y="1401"/>
              <a:ext cx="12"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68" name="Rectangle 67"/>
            <p:cNvSpPr>
              <a:spLocks noChangeAspect="1" noChangeArrowheads="1"/>
            </p:cNvSpPr>
            <p:nvPr/>
          </p:nvSpPr>
          <p:spPr bwMode="auto">
            <a:xfrm>
              <a:off x="2797" y="1623"/>
              <a:ext cx="25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69" name="Rectangle 68"/>
            <p:cNvSpPr>
              <a:spLocks noChangeAspect="1" noChangeArrowheads="1"/>
            </p:cNvSpPr>
            <p:nvPr/>
          </p:nvSpPr>
          <p:spPr bwMode="auto">
            <a:xfrm>
              <a:off x="2797" y="1401"/>
              <a:ext cx="12" cy="22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70" name="Rectangle 69"/>
            <p:cNvSpPr>
              <a:spLocks noChangeAspect="1" noChangeArrowheads="1"/>
            </p:cNvSpPr>
            <p:nvPr/>
          </p:nvSpPr>
          <p:spPr bwMode="auto">
            <a:xfrm>
              <a:off x="3573" y="1401"/>
              <a:ext cx="270"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71" name="Rectangle 70"/>
            <p:cNvSpPr>
              <a:spLocks noChangeAspect="1" noChangeArrowheads="1"/>
            </p:cNvSpPr>
            <p:nvPr/>
          </p:nvSpPr>
          <p:spPr bwMode="auto">
            <a:xfrm>
              <a:off x="3830" y="1401"/>
              <a:ext cx="13"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72" name="Rectangle 71"/>
            <p:cNvSpPr>
              <a:spLocks noChangeAspect="1" noChangeArrowheads="1"/>
            </p:cNvSpPr>
            <p:nvPr/>
          </p:nvSpPr>
          <p:spPr bwMode="auto">
            <a:xfrm>
              <a:off x="3573" y="1623"/>
              <a:ext cx="25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73" name="Rectangle 72"/>
            <p:cNvSpPr>
              <a:spLocks noChangeAspect="1" noChangeArrowheads="1"/>
            </p:cNvSpPr>
            <p:nvPr/>
          </p:nvSpPr>
          <p:spPr bwMode="auto">
            <a:xfrm>
              <a:off x="3573" y="1401"/>
              <a:ext cx="12" cy="22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74" name="Rectangle 73"/>
            <p:cNvSpPr>
              <a:spLocks noChangeAspect="1" noChangeArrowheads="1"/>
            </p:cNvSpPr>
            <p:nvPr/>
          </p:nvSpPr>
          <p:spPr bwMode="auto">
            <a:xfrm>
              <a:off x="3314" y="1401"/>
              <a:ext cx="27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75" name="Rectangle 74"/>
            <p:cNvSpPr>
              <a:spLocks noChangeAspect="1" noChangeArrowheads="1"/>
            </p:cNvSpPr>
            <p:nvPr/>
          </p:nvSpPr>
          <p:spPr bwMode="auto">
            <a:xfrm>
              <a:off x="3573" y="1401"/>
              <a:ext cx="12"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76" name="Rectangle 75"/>
            <p:cNvSpPr>
              <a:spLocks noChangeAspect="1" noChangeArrowheads="1"/>
            </p:cNvSpPr>
            <p:nvPr/>
          </p:nvSpPr>
          <p:spPr bwMode="auto">
            <a:xfrm>
              <a:off x="3314" y="1623"/>
              <a:ext cx="25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77" name="Rectangle 76"/>
            <p:cNvSpPr>
              <a:spLocks noChangeAspect="1" noChangeArrowheads="1"/>
            </p:cNvSpPr>
            <p:nvPr/>
          </p:nvSpPr>
          <p:spPr bwMode="auto">
            <a:xfrm>
              <a:off x="3314" y="1401"/>
              <a:ext cx="13" cy="22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78" name="Rectangle 77"/>
            <p:cNvSpPr>
              <a:spLocks noChangeAspect="1" noChangeArrowheads="1"/>
            </p:cNvSpPr>
            <p:nvPr/>
          </p:nvSpPr>
          <p:spPr bwMode="auto">
            <a:xfrm>
              <a:off x="4089" y="1401"/>
              <a:ext cx="27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79" name="Rectangle 78"/>
            <p:cNvSpPr>
              <a:spLocks noChangeAspect="1" noChangeArrowheads="1"/>
            </p:cNvSpPr>
            <p:nvPr/>
          </p:nvSpPr>
          <p:spPr bwMode="auto">
            <a:xfrm>
              <a:off x="4348" y="1401"/>
              <a:ext cx="12"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80" name="Rectangle 79"/>
            <p:cNvSpPr>
              <a:spLocks noChangeAspect="1" noChangeArrowheads="1"/>
            </p:cNvSpPr>
            <p:nvPr/>
          </p:nvSpPr>
          <p:spPr bwMode="auto">
            <a:xfrm>
              <a:off x="4089" y="1623"/>
              <a:ext cx="25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81" name="Rectangle 80"/>
            <p:cNvSpPr>
              <a:spLocks noChangeAspect="1" noChangeArrowheads="1"/>
            </p:cNvSpPr>
            <p:nvPr/>
          </p:nvSpPr>
          <p:spPr bwMode="auto">
            <a:xfrm>
              <a:off x="4089" y="1401"/>
              <a:ext cx="12" cy="22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82" name="Rectangle 81"/>
            <p:cNvSpPr>
              <a:spLocks noChangeAspect="1" noChangeArrowheads="1"/>
            </p:cNvSpPr>
            <p:nvPr/>
          </p:nvSpPr>
          <p:spPr bwMode="auto">
            <a:xfrm>
              <a:off x="3830" y="1401"/>
              <a:ext cx="271"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83" name="Rectangle 82"/>
            <p:cNvSpPr>
              <a:spLocks noChangeAspect="1" noChangeArrowheads="1"/>
            </p:cNvSpPr>
            <p:nvPr/>
          </p:nvSpPr>
          <p:spPr bwMode="auto">
            <a:xfrm>
              <a:off x="4089" y="1401"/>
              <a:ext cx="12"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84" name="Rectangle 83"/>
            <p:cNvSpPr>
              <a:spLocks noChangeAspect="1" noChangeArrowheads="1"/>
            </p:cNvSpPr>
            <p:nvPr/>
          </p:nvSpPr>
          <p:spPr bwMode="auto">
            <a:xfrm>
              <a:off x="3830" y="1623"/>
              <a:ext cx="25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85" name="Rectangle 84"/>
            <p:cNvSpPr>
              <a:spLocks noChangeAspect="1" noChangeArrowheads="1"/>
            </p:cNvSpPr>
            <p:nvPr/>
          </p:nvSpPr>
          <p:spPr bwMode="auto">
            <a:xfrm>
              <a:off x="3830" y="1401"/>
              <a:ext cx="13" cy="22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86" name="Rectangle 85"/>
            <p:cNvSpPr>
              <a:spLocks noChangeAspect="1" noChangeArrowheads="1"/>
            </p:cNvSpPr>
            <p:nvPr/>
          </p:nvSpPr>
          <p:spPr bwMode="auto">
            <a:xfrm>
              <a:off x="2538" y="1845"/>
              <a:ext cx="27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87" name="Rectangle 86"/>
            <p:cNvSpPr>
              <a:spLocks noChangeAspect="1" noChangeArrowheads="1"/>
            </p:cNvSpPr>
            <p:nvPr/>
          </p:nvSpPr>
          <p:spPr bwMode="auto">
            <a:xfrm>
              <a:off x="2797" y="1845"/>
              <a:ext cx="12"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88" name="Rectangle 87"/>
            <p:cNvSpPr>
              <a:spLocks noChangeAspect="1" noChangeArrowheads="1"/>
            </p:cNvSpPr>
            <p:nvPr/>
          </p:nvSpPr>
          <p:spPr bwMode="auto">
            <a:xfrm>
              <a:off x="2538" y="2067"/>
              <a:ext cx="25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89" name="Rectangle 88"/>
            <p:cNvSpPr>
              <a:spLocks noChangeAspect="1" noChangeArrowheads="1"/>
            </p:cNvSpPr>
            <p:nvPr/>
          </p:nvSpPr>
          <p:spPr bwMode="auto">
            <a:xfrm>
              <a:off x="2538" y="1845"/>
              <a:ext cx="13" cy="22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90" name="Rectangle 89"/>
            <p:cNvSpPr>
              <a:spLocks noChangeAspect="1" noChangeArrowheads="1"/>
            </p:cNvSpPr>
            <p:nvPr/>
          </p:nvSpPr>
          <p:spPr bwMode="auto">
            <a:xfrm>
              <a:off x="2281" y="1845"/>
              <a:ext cx="27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91" name="Rectangle 90"/>
            <p:cNvSpPr>
              <a:spLocks noChangeAspect="1" noChangeArrowheads="1"/>
            </p:cNvSpPr>
            <p:nvPr/>
          </p:nvSpPr>
          <p:spPr bwMode="auto">
            <a:xfrm>
              <a:off x="2538" y="1845"/>
              <a:ext cx="13"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92" name="Rectangle 91"/>
            <p:cNvSpPr>
              <a:spLocks noChangeAspect="1" noChangeArrowheads="1"/>
            </p:cNvSpPr>
            <p:nvPr/>
          </p:nvSpPr>
          <p:spPr bwMode="auto">
            <a:xfrm>
              <a:off x="2281" y="2067"/>
              <a:ext cx="25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93" name="Rectangle 92"/>
            <p:cNvSpPr>
              <a:spLocks noChangeAspect="1" noChangeArrowheads="1"/>
            </p:cNvSpPr>
            <p:nvPr/>
          </p:nvSpPr>
          <p:spPr bwMode="auto">
            <a:xfrm>
              <a:off x="2281" y="1845"/>
              <a:ext cx="13" cy="22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94" name="Rectangle 93"/>
            <p:cNvSpPr>
              <a:spLocks noChangeAspect="1" noChangeArrowheads="1"/>
            </p:cNvSpPr>
            <p:nvPr/>
          </p:nvSpPr>
          <p:spPr bwMode="auto">
            <a:xfrm>
              <a:off x="3056" y="1833"/>
              <a:ext cx="271" cy="2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95" name="Rectangle 94"/>
            <p:cNvSpPr>
              <a:spLocks noChangeAspect="1" noChangeArrowheads="1"/>
            </p:cNvSpPr>
            <p:nvPr/>
          </p:nvSpPr>
          <p:spPr bwMode="auto">
            <a:xfrm>
              <a:off x="3302" y="1845"/>
              <a:ext cx="25"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96" name="Rectangle 95"/>
            <p:cNvSpPr>
              <a:spLocks noChangeAspect="1" noChangeArrowheads="1"/>
            </p:cNvSpPr>
            <p:nvPr/>
          </p:nvSpPr>
          <p:spPr bwMode="auto">
            <a:xfrm>
              <a:off x="3043" y="2054"/>
              <a:ext cx="271" cy="2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97" name="Rectangle 96"/>
            <p:cNvSpPr>
              <a:spLocks noChangeAspect="1" noChangeArrowheads="1"/>
            </p:cNvSpPr>
            <p:nvPr/>
          </p:nvSpPr>
          <p:spPr bwMode="auto">
            <a:xfrm>
              <a:off x="3043" y="1833"/>
              <a:ext cx="25"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98" name="Rectangle 97"/>
            <p:cNvSpPr>
              <a:spLocks noChangeAspect="1" noChangeArrowheads="1"/>
            </p:cNvSpPr>
            <p:nvPr/>
          </p:nvSpPr>
          <p:spPr bwMode="auto">
            <a:xfrm>
              <a:off x="2797" y="1845"/>
              <a:ext cx="27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99" name="Rectangle 98"/>
            <p:cNvSpPr>
              <a:spLocks noChangeAspect="1" noChangeArrowheads="1"/>
            </p:cNvSpPr>
            <p:nvPr/>
          </p:nvSpPr>
          <p:spPr bwMode="auto">
            <a:xfrm>
              <a:off x="3056" y="1845"/>
              <a:ext cx="12"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00" name="Rectangle 99"/>
            <p:cNvSpPr>
              <a:spLocks noChangeAspect="1" noChangeArrowheads="1"/>
            </p:cNvSpPr>
            <p:nvPr/>
          </p:nvSpPr>
          <p:spPr bwMode="auto">
            <a:xfrm>
              <a:off x="2797" y="2067"/>
              <a:ext cx="25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01" name="Rectangle 100"/>
            <p:cNvSpPr>
              <a:spLocks noChangeAspect="1" noChangeArrowheads="1"/>
            </p:cNvSpPr>
            <p:nvPr/>
          </p:nvSpPr>
          <p:spPr bwMode="auto">
            <a:xfrm>
              <a:off x="2797" y="1845"/>
              <a:ext cx="12" cy="22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02" name="Rectangle 101"/>
            <p:cNvSpPr>
              <a:spLocks noChangeAspect="1" noChangeArrowheads="1"/>
            </p:cNvSpPr>
            <p:nvPr/>
          </p:nvSpPr>
          <p:spPr bwMode="auto">
            <a:xfrm>
              <a:off x="3573" y="1845"/>
              <a:ext cx="270"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03" name="Rectangle 102"/>
            <p:cNvSpPr>
              <a:spLocks noChangeAspect="1" noChangeArrowheads="1"/>
            </p:cNvSpPr>
            <p:nvPr/>
          </p:nvSpPr>
          <p:spPr bwMode="auto">
            <a:xfrm>
              <a:off x="3830" y="1845"/>
              <a:ext cx="13"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04" name="Rectangle 103"/>
            <p:cNvSpPr>
              <a:spLocks noChangeAspect="1" noChangeArrowheads="1"/>
            </p:cNvSpPr>
            <p:nvPr/>
          </p:nvSpPr>
          <p:spPr bwMode="auto">
            <a:xfrm>
              <a:off x="3573" y="2067"/>
              <a:ext cx="25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05" name="Rectangle 104"/>
            <p:cNvSpPr>
              <a:spLocks noChangeAspect="1" noChangeArrowheads="1"/>
            </p:cNvSpPr>
            <p:nvPr/>
          </p:nvSpPr>
          <p:spPr bwMode="auto">
            <a:xfrm>
              <a:off x="3573" y="1845"/>
              <a:ext cx="12" cy="22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06" name="Rectangle 105"/>
            <p:cNvSpPr>
              <a:spLocks noChangeAspect="1" noChangeArrowheads="1"/>
            </p:cNvSpPr>
            <p:nvPr/>
          </p:nvSpPr>
          <p:spPr bwMode="auto">
            <a:xfrm>
              <a:off x="3314" y="1845"/>
              <a:ext cx="27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07" name="Rectangle 106"/>
            <p:cNvSpPr>
              <a:spLocks noChangeAspect="1" noChangeArrowheads="1"/>
            </p:cNvSpPr>
            <p:nvPr/>
          </p:nvSpPr>
          <p:spPr bwMode="auto">
            <a:xfrm>
              <a:off x="3573" y="1845"/>
              <a:ext cx="12"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08" name="Rectangle 107"/>
            <p:cNvSpPr>
              <a:spLocks noChangeAspect="1" noChangeArrowheads="1"/>
            </p:cNvSpPr>
            <p:nvPr/>
          </p:nvSpPr>
          <p:spPr bwMode="auto">
            <a:xfrm>
              <a:off x="3314" y="2067"/>
              <a:ext cx="25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09" name="Rectangle 108"/>
            <p:cNvSpPr>
              <a:spLocks noChangeAspect="1" noChangeArrowheads="1"/>
            </p:cNvSpPr>
            <p:nvPr/>
          </p:nvSpPr>
          <p:spPr bwMode="auto">
            <a:xfrm>
              <a:off x="3314" y="1845"/>
              <a:ext cx="13" cy="22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10" name="Rectangle 109"/>
            <p:cNvSpPr>
              <a:spLocks noChangeAspect="1" noChangeArrowheads="1"/>
            </p:cNvSpPr>
            <p:nvPr/>
          </p:nvSpPr>
          <p:spPr bwMode="auto">
            <a:xfrm>
              <a:off x="4089" y="1845"/>
              <a:ext cx="27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11" name="Rectangle 110"/>
            <p:cNvSpPr>
              <a:spLocks noChangeAspect="1" noChangeArrowheads="1"/>
            </p:cNvSpPr>
            <p:nvPr/>
          </p:nvSpPr>
          <p:spPr bwMode="auto">
            <a:xfrm>
              <a:off x="4348" y="1845"/>
              <a:ext cx="12"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12" name="Rectangle 111"/>
            <p:cNvSpPr>
              <a:spLocks noChangeAspect="1" noChangeArrowheads="1"/>
            </p:cNvSpPr>
            <p:nvPr/>
          </p:nvSpPr>
          <p:spPr bwMode="auto">
            <a:xfrm>
              <a:off x="4089" y="2067"/>
              <a:ext cx="25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13" name="Rectangle 112"/>
            <p:cNvSpPr>
              <a:spLocks noChangeAspect="1" noChangeArrowheads="1"/>
            </p:cNvSpPr>
            <p:nvPr/>
          </p:nvSpPr>
          <p:spPr bwMode="auto">
            <a:xfrm>
              <a:off x="4089" y="1845"/>
              <a:ext cx="12" cy="22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14" name="Rectangle 113"/>
            <p:cNvSpPr>
              <a:spLocks noChangeAspect="1" noChangeArrowheads="1"/>
            </p:cNvSpPr>
            <p:nvPr/>
          </p:nvSpPr>
          <p:spPr bwMode="auto">
            <a:xfrm>
              <a:off x="3830" y="1845"/>
              <a:ext cx="271"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15" name="Rectangle 114"/>
            <p:cNvSpPr>
              <a:spLocks noChangeAspect="1" noChangeArrowheads="1"/>
            </p:cNvSpPr>
            <p:nvPr/>
          </p:nvSpPr>
          <p:spPr bwMode="auto">
            <a:xfrm>
              <a:off x="4089" y="1845"/>
              <a:ext cx="12"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16" name="Rectangle 115"/>
            <p:cNvSpPr>
              <a:spLocks noChangeAspect="1" noChangeArrowheads="1"/>
            </p:cNvSpPr>
            <p:nvPr/>
          </p:nvSpPr>
          <p:spPr bwMode="auto">
            <a:xfrm>
              <a:off x="3830" y="2067"/>
              <a:ext cx="25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17" name="Rectangle 116"/>
            <p:cNvSpPr>
              <a:spLocks noChangeAspect="1" noChangeArrowheads="1"/>
            </p:cNvSpPr>
            <p:nvPr/>
          </p:nvSpPr>
          <p:spPr bwMode="auto">
            <a:xfrm>
              <a:off x="3830" y="1845"/>
              <a:ext cx="13" cy="22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18" name="Rectangle 117"/>
            <p:cNvSpPr>
              <a:spLocks noChangeAspect="1" noChangeArrowheads="1"/>
            </p:cNvSpPr>
            <p:nvPr/>
          </p:nvSpPr>
          <p:spPr bwMode="auto">
            <a:xfrm>
              <a:off x="2538" y="1611"/>
              <a:ext cx="271" cy="2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19" name="Rectangle 118"/>
            <p:cNvSpPr>
              <a:spLocks noChangeAspect="1" noChangeArrowheads="1"/>
            </p:cNvSpPr>
            <p:nvPr/>
          </p:nvSpPr>
          <p:spPr bwMode="auto">
            <a:xfrm>
              <a:off x="2785" y="1623"/>
              <a:ext cx="24"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20" name="Rectangle 119"/>
            <p:cNvSpPr>
              <a:spLocks noChangeAspect="1" noChangeArrowheads="1"/>
            </p:cNvSpPr>
            <p:nvPr/>
          </p:nvSpPr>
          <p:spPr bwMode="auto">
            <a:xfrm>
              <a:off x="2526" y="1833"/>
              <a:ext cx="271" cy="2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21" name="Rectangle 120"/>
            <p:cNvSpPr>
              <a:spLocks noChangeAspect="1" noChangeArrowheads="1"/>
            </p:cNvSpPr>
            <p:nvPr/>
          </p:nvSpPr>
          <p:spPr bwMode="auto">
            <a:xfrm>
              <a:off x="2526" y="1611"/>
              <a:ext cx="25"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22" name="Rectangle 121"/>
            <p:cNvSpPr>
              <a:spLocks noChangeAspect="1" noChangeArrowheads="1"/>
            </p:cNvSpPr>
            <p:nvPr/>
          </p:nvSpPr>
          <p:spPr bwMode="auto">
            <a:xfrm>
              <a:off x="2281" y="1611"/>
              <a:ext cx="270" cy="2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23" name="Rectangle 122"/>
            <p:cNvSpPr>
              <a:spLocks noChangeAspect="1" noChangeArrowheads="1"/>
            </p:cNvSpPr>
            <p:nvPr/>
          </p:nvSpPr>
          <p:spPr bwMode="auto">
            <a:xfrm>
              <a:off x="2526" y="1623"/>
              <a:ext cx="25"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24" name="Rectangle 123"/>
            <p:cNvSpPr>
              <a:spLocks noChangeAspect="1" noChangeArrowheads="1"/>
            </p:cNvSpPr>
            <p:nvPr/>
          </p:nvSpPr>
          <p:spPr bwMode="auto">
            <a:xfrm>
              <a:off x="2269" y="1833"/>
              <a:ext cx="269" cy="2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25" name="Rectangle 124"/>
            <p:cNvSpPr>
              <a:spLocks noChangeAspect="1" noChangeArrowheads="1"/>
            </p:cNvSpPr>
            <p:nvPr/>
          </p:nvSpPr>
          <p:spPr bwMode="auto">
            <a:xfrm>
              <a:off x="2269" y="1611"/>
              <a:ext cx="25"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26" name="Rectangle 125"/>
            <p:cNvSpPr>
              <a:spLocks noChangeAspect="1" noChangeArrowheads="1"/>
            </p:cNvSpPr>
            <p:nvPr/>
          </p:nvSpPr>
          <p:spPr bwMode="auto">
            <a:xfrm>
              <a:off x="3056" y="1611"/>
              <a:ext cx="271" cy="2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27" name="Rectangle 126"/>
            <p:cNvSpPr>
              <a:spLocks noChangeAspect="1" noChangeArrowheads="1"/>
            </p:cNvSpPr>
            <p:nvPr/>
          </p:nvSpPr>
          <p:spPr bwMode="auto">
            <a:xfrm>
              <a:off x="3302" y="1623"/>
              <a:ext cx="25"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28" name="Rectangle 127"/>
            <p:cNvSpPr>
              <a:spLocks noChangeAspect="1" noChangeArrowheads="1"/>
            </p:cNvSpPr>
            <p:nvPr/>
          </p:nvSpPr>
          <p:spPr bwMode="auto">
            <a:xfrm>
              <a:off x="3043" y="1833"/>
              <a:ext cx="271" cy="2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29" name="Rectangle 128"/>
            <p:cNvSpPr>
              <a:spLocks noChangeAspect="1" noChangeArrowheads="1"/>
            </p:cNvSpPr>
            <p:nvPr/>
          </p:nvSpPr>
          <p:spPr bwMode="auto">
            <a:xfrm>
              <a:off x="3043" y="1611"/>
              <a:ext cx="25"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30" name="Rectangle 129"/>
            <p:cNvSpPr>
              <a:spLocks noChangeAspect="1" noChangeArrowheads="1"/>
            </p:cNvSpPr>
            <p:nvPr/>
          </p:nvSpPr>
          <p:spPr bwMode="auto">
            <a:xfrm>
              <a:off x="2797" y="1611"/>
              <a:ext cx="271" cy="2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31" name="Rectangle 130"/>
            <p:cNvSpPr>
              <a:spLocks noChangeAspect="1" noChangeArrowheads="1"/>
            </p:cNvSpPr>
            <p:nvPr/>
          </p:nvSpPr>
          <p:spPr bwMode="auto">
            <a:xfrm>
              <a:off x="3043" y="1623"/>
              <a:ext cx="25"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32" name="Rectangle 131"/>
            <p:cNvSpPr>
              <a:spLocks noChangeAspect="1" noChangeArrowheads="1"/>
            </p:cNvSpPr>
            <p:nvPr/>
          </p:nvSpPr>
          <p:spPr bwMode="auto">
            <a:xfrm>
              <a:off x="2785" y="1833"/>
              <a:ext cx="271" cy="2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33" name="Rectangle 132"/>
            <p:cNvSpPr>
              <a:spLocks noChangeAspect="1" noChangeArrowheads="1"/>
            </p:cNvSpPr>
            <p:nvPr/>
          </p:nvSpPr>
          <p:spPr bwMode="auto">
            <a:xfrm>
              <a:off x="2785" y="1611"/>
              <a:ext cx="24"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34" name="Rectangle 133"/>
            <p:cNvSpPr>
              <a:spLocks noChangeAspect="1" noChangeArrowheads="1"/>
            </p:cNvSpPr>
            <p:nvPr/>
          </p:nvSpPr>
          <p:spPr bwMode="auto">
            <a:xfrm>
              <a:off x="3573" y="1611"/>
              <a:ext cx="270" cy="2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35" name="Rectangle 134"/>
            <p:cNvSpPr>
              <a:spLocks noChangeAspect="1" noChangeArrowheads="1"/>
            </p:cNvSpPr>
            <p:nvPr/>
          </p:nvSpPr>
          <p:spPr bwMode="auto">
            <a:xfrm>
              <a:off x="3818" y="1623"/>
              <a:ext cx="25"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36" name="Rectangle 135"/>
            <p:cNvSpPr>
              <a:spLocks noChangeAspect="1" noChangeArrowheads="1"/>
            </p:cNvSpPr>
            <p:nvPr/>
          </p:nvSpPr>
          <p:spPr bwMode="auto">
            <a:xfrm>
              <a:off x="3561" y="1833"/>
              <a:ext cx="269" cy="2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37" name="Rectangle 136"/>
            <p:cNvSpPr>
              <a:spLocks noChangeAspect="1" noChangeArrowheads="1"/>
            </p:cNvSpPr>
            <p:nvPr/>
          </p:nvSpPr>
          <p:spPr bwMode="auto">
            <a:xfrm>
              <a:off x="3561" y="1611"/>
              <a:ext cx="24"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38" name="Rectangle 137"/>
            <p:cNvSpPr>
              <a:spLocks noChangeAspect="1" noChangeArrowheads="1"/>
            </p:cNvSpPr>
            <p:nvPr/>
          </p:nvSpPr>
          <p:spPr bwMode="auto">
            <a:xfrm>
              <a:off x="3314" y="1611"/>
              <a:ext cx="271" cy="2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39" name="Rectangle 138"/>
            <p:cNvSpPr>
              <a:spLocks noChangeAspect="1" noChangeArrowheads="1"/>
            </p:cNvSpPr>
            <p:nvPr/>
          </p:nvSpPr>
          <p:spPr bwMode="auto">
            <a:xfrm>
              <a:off x="3561" y="1623"/>
              <a:ext cx="24"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40" name="Rectangle 139"/>
            <p:cNvSpPr>
              <a:spLocks noChangeAspect="1" noChangeArrowheads="1"/>
            </p:cNvSpPr>
            <p:nvPr/>
          </p:nvSpPr>
          <p:spPr bwMode="auto">
            <a:xfrm>
              <a:off x="3302" y="1833"/>
              <a:ext cx="271" cy="2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41" name="Rectangle 140"/>
            <p:cNvSpPr>
              <a:spLocks noChangeAspect="1" noChangeArrowheads="1"/>
            </p:cNvSpPr>
            <p:nvPr/>
          </p:nvSpPr>
          <p:spPr bwMode="auto">
            <a:xfrm>
              <a:off x="3302" y="1611"/>
              <a:ext cx="25"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42" name="Rectangle 141"/>
            <p:cNvSpPr>
              <a:spLocks noChangeAspect="1" noChangeArrowheads="1"/>
            </p:cNvSpPr>
            <p:nvPr/>
          </p:nvSpPr>
          <p:spPr bwMode="auto">
            <a:xfrm>
              <a:off x="4089" y="1611"/>
              <a:ext cx="271" cy="2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43" name="Rectangle 142"/>
            <p:cNvSpPr>
              <a:spLocks noChangeAspect="1" noChangeArrowheads="1"/>
            </p:cNvSpPr>
            <p:nvPr/>
          </p:nvSpPr>
          <p:spPr bwMode="auto">
            <a:xfrm>
              <a:off x="4335" y="1623"/>
              <a:ext cx="25"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44" name="Rectangle 143"/>
            <p:cNvSpPr>
              <a:spLocks noChangeAspect="1" noChangeArrowheads="1"/>
            </p:cNvSpPr>
            <p:nvPr/>
          </p:nvSpPr>
          <p:spPr bwMode="auto">
            <a:xfrm>
              <a:off x="4077" y="1833"/>
              <a:ext cx="271" cy="2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45" name="Rectangle 144"/>
            <p:cNvSpPr>
              <a:spLocks noChangeAspect="1" noChangeArrowheads="1"/>
            </p:cNvSpPr>
            <p:nvPr/>
          </p:nvSpPr>
          <p:spPr bwMode="auto">
            <a:xfrm>
              <a:off x="4077" y="1611"/>
              <a:ext cx="24"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46" name="Rectangle 145"/>
            <p:cNvSpPr>
              <a:spLocks noChangeAspect="1" noChangeArrowheads="1"/>
            </p:cNvSpPr>
            <p:nvPr/>
          </p:nvSpPr>
          <p:spPr bwMode="auto">
            <a:xfrm>
              <a:off x="3830" y="1611"/>
              <a:ext cx="271" cy="2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47" name="Rectangle 146"/>
            <p:cNvSpPr>
              <a:spLocks noChangeAspect="1" noChangeArrowheads="1"/>
            </p:cNvSpPr>
            <p:nvPr/>
          </p:nvSpPr>
          <p:spPr bwMode="auto">
            <a:xfrm>
              <a:off x="4077" y="1623"/>
              <a:ext cx="24"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48" name="Rectangle 147"/>
            <p:cNvSpPr>
              <a:spLocks noChangeAspect="1" noChangeArrowheads="1"/>
            </p:cNvSpPr>
            <p:nvPr/>
          </p:nvSpPr>
          <p:spPr bwMode="auto">
            <a:xfrm>
              <a:off x="3818" y="1833"/>
              <a:ext cx="271" cy="2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49" name="Rectangle 148"/>
            <p:cNvSpPr>
              <a:spLocks noChangeAspect="1" noChangeArrowheads="1"/>
            </p:cNvSpPr>
            <p:nvPr/>
          </p:nvSpPr>
          <p:spPr bwMode="auto">
            <a:xfrm>
              <a:off x="3818" y="1611"/>
              <a:ext cx="25" cy="23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50" name="Rectangle 149"/>
            <p:cNvSpPr>
              <a:spLocks noChangeAspect="1" noChangeArrowheads="1"/>
            </p:cNvSpPr>
            <p:nvPr/>
          </p:nvSpPr>
          <p:spPr bwMode="auto">
            <a:xfrm>
              <a:off x="4606" y="1623"/>
              <a:ext cx="886" cy="25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3051" name="Rectangle 150"/>
            <p:cNvSpPr>
              <a:spLocks noChangeAspect="1" noChangeArrowheads="1"/>
            </p:cNvSpPr>
            <p:nvPr/>
          </p:nvSpPr>
          <p:spPr bwMode="auto">
            <a:xfrm>
              <a:off x="4606" y="1623"/>
              <a:ext cx="89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52" name="Rectangle 151"/>
            <p:cNvSpPr>
              <a:spLocks noChangeAspect="1" noChangeArrowheads="1"/>
            </p:cNvSpPr>
            <p:nvPr/>
          </p:nvSpPr>
          <p:spPr bwMode="auto">
            <a:xfrm>
              <a:off x="5492" y="1623"/>
              <a:ext cx="12" cy="27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53" name="Rectangle 152"/>
            <p:cNvSpPr>
              <a:spLocks noChangeAspect="1" noChangeArrowheads="1"/>
            </p:cNvSpPr>
            <p:nvPr/>
          </p:nvSpPr>
          <p:spPr bwMode="auto">
            <a:xfrm>
              <a:off x="4606" y="1882"/>
              <a:ext cx="886"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54" name="Rectangle 153"/>
            <p:cNvSpPr>
              <a:spLocks noChangeAspect="1" noChangeArrowheads="1"/>
            </p:cNvSpPr>
            <p:nvPr/>
          </p:nvSpPr>
          <p:spPr bwMode="auto">
            <a:xfrm>
              <a:off x="4606" y="1623"/>
              <a:ext cx="13" cy="25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55" name="Rectangle 154"/>
            <p:cNvSpPr>
              <a:spLocks noChangeAspect="1" noChangeArrowheads="1"/>
            </p:cNvSpPr>
            <p:nvPr/>
          </p:nvSpPr>
          <p:spPr bwMode="auto">
            <a:xfrm>
              <a:off x="4631" y="1648"/>
              <a:ext cx="782" cy="134"/>
            </a:xfrm>
            <a:prstGeom prst="rect">
              <a:avLst/>
            </a:prstGeom>
            <a:noFill/>
            <a:ln w="9525">
              <a:noFill/>
              <a:miter lim="800000"/>
              <a:headEnd/>
              <a:tailEnd/>
            </a:ln>
          </p:spPr>
          <p:txBody>
            <a:bodyPr wrap="none" lIns="0" tIns="0" rIns="0" bIns="0">
              <a:spAutoFit/>
            </a:bodyPr>
            <a:lstStyle/>
            <a:p>
              <a:r>
                <a:rPr lang="en-US" sz="1400" u="none">
                  <a:solidFill>
                    <a:srgbClr val="000000"/>
                  </a:solidFill>
                </a:rPr>
                <a:t>Thread-Specific</a:t>
              </a:r>
              <a:endParaRPr lang="en-US" sz="2800"/>
            </a:p>
          </p:txBody>
        </p:sp>
        <p:sp>
          <p:nvSpPr>
            <p:cNvPr id="203056" name="Rectangle 155"/>
            <p:cNvSpPr>
              <a:spLocks noChangeAspect="1" noChangeArrowheads="1"/>
            </p:cNvSpPr>
            <p:nvPr/>
          </p:nvSpPr>
          <p:spPr bwMode="auto">
            <a:xfrm>
              <a:off x="4877" y="1734"/>
              <a:ext cx="324" cy="134"/>
            </a:xfrm>
            <a:prstGeom prst="rect">
              <a:avLst/>
            </a:prstGeom>
            <a:noFill/>
            <a:ln w="9525">
              <a:noFill/>
              <a:miter lim="800000"/>
              <a:headEnd/>
              <a:tailEnd/>
            </a:ln>
          </p:spPr>
          <p:txBody>
            <a:bodyPr wrap="none" lIns="0" tIns="0" rIns="0" bIns="0">
              <a:spAutoFit/>
            </a:bodyPr>
            <a:lstStyle/>
            <a:p>
              <a:r>
                <a:rPr lang="en-US" sz="1400" u="none">
                  <a:solidFill>
                    <a:srgbClr val="000000"/>
                  </a:solidFill>
                </a:rPr>
                <a:t>Object</a:t>
              </a:r>
              <a:endParaRPr lang="en-US" sz="2800"/>
            </a:p>
          </p:txBody>
        </p:sp>
        <p:sp>
          <p:nvSpPr>
            <p:cNvPr id="203057" name="Rectangle 156"/>
            <p:cNvSpPr>
              <a:spLocks noChangeAspect="1" noChangeArrowheads="1"/>
            </p:cNvSpPr>
            <p:nvPr/>
          </p:nvSpPr>
          <p:spPr bwMode="auto">
            <a:xfrm>
              <a:off x="620" y="1599"/>
              <a:ext cx="885" cy="25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3058" name="Rectangle 157"/>
            <p:cNvSpPr>
              <a:spLocks noChangeAspect="1" noChangeArrowheads="1"/>
            </p:cNvSpPr>
            <p:nvPr/>
          </p:nvSpPr>
          <p:spPr bwMode="auto">
            <a:xfrm>
              <a:off x="620" y="1599"/>
              <a:ext cx="89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59" name="Rectangle 158"/>
            <p:cNvSpPr>
              <a:spLocks noChangeAspect="1" noChangeArrowheads="1"/>
            </p:cNvSpPr>
            <p:nvPr/>
          </p:nvSpPr>
          <p:spPr bwMode="auto">
            <a:xfrm>
              <a:off x="1505" y="1599"/>
              <a:ext cx="12" cy="27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60" name="Rectangle 159"/>
            <p:cNvSpPr>
              <a:spLocks noChangeAspect="1" noChangeArrowheads="1"/>
            </p:cNvSpPr>
            <p:nvPr/>
          </p:nvSpPr>
          <p:spPr bwMode="auto">
            <a:xfrm>
              <a:off x="620" y="1857"/>
              <a:ext cx="885"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61" name="Rectangle 160"/>
            <p:cNvSpPr>
              <a:spLocks noChangeAspect="1" noChangeArrowheads="1"/>
            </p:cNvSpPr>
            <p:nvPr/>
          </p:nvSpPr>
          <p:spPr bwMode="auto">
            <a:xfrm>
              <a:off x="620" y="1599"/>
              <a:ext cx="12" cy="25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62" name="Rectangle 161"/>
            <p:cNvSpPr>
              <a:spLocks noChangeAspect="1" noChangeArrowheads="1"/>
            </p:cNvSpPr>
            <p:nvPr/>
          </p:nvSpPr>
          <p:spPr bwMode="auto">
            <a:xfrm>
              <a:off x="644" y="1623"/>
              <a:ext cx="783" cy="134"/>
            </a:xfrm>
            <a:prstGeom prst="rect">
              <a:avLst/>
            </a:prstGeom>
            <a:noFill/>
            <a:ln w="9525">
              <a:noFill/>
              <a:miter lim="800000"/>
              <a:headEnd/>
              <a:tailEnd/>
            </a:ln>
          </p:spPr>
          <p:txBody>
            <a:bodyPr wrap="none" lIns="0" tIns="0" rIns="0" bIns="0">
              <a:spAutoFit/>
            </a:bodyPr>
            <a:lstStyle/>
            <a:p>
              <a:r>
                <a:rPr lang="en-US" sz="1400" u="none">
                  <a:solidFill>
                    <a:srgbClr val="000000"/>
                  </a:solidFill>
                </a:rPr>
                <a:t>Thread-Specific</a:t>
              </a:r>
              <a:endParaRPr lang="en-US" sz="2800"/>
            </a:p>
          </p:txBody>
        </p:sp>
        <p:sp>
          <p:nvSpPr>
            <p:cNvPr id="203063" name="Rectangle 162"/>
            <p:cNvSpPr>
              <a:spLocks noChangeAspect="1" noChangeArrowheads="1"/>
            </p:cNvSpPr>
            <p:nvPr/>
          </p:nvSpPr>
          <p:spPr bwMode="auto">
            <a:xfrm>
              <a:off x="718" y="1709"/>
              <a:ext cx="639" cy="134"/>
            </a:xfrm>
            <a:prstGeom prst="rect">
              <a:avLst/>
            </a:prstGeom>
            <a:noFill/>
            <a:ln w="9525">
              <a:noFill/>
              <a:miter lim="800000"/>
              <a:headEnd/>
              <a:tailEnd/>
            </a:ln>
          </p:spPr>
          <p:txBody>
            <a:bodyPr wrap="none" lIns="0" tIns="0" rIns="0" bIns="0">
              <a:spAutoFit/>
            </a:bodyPr>
            <a:lstStyle/>
            <a:p>
              <a:r>
                <a:rPr lang="en-US" sz="1400" u="none">
                  <a:solidFill>
                    <a:srgbClr val="000000"/>
                  </a:solidFill>
                </a:rPr>
                <a:t>Object Proxy</a:t>
              </a:r>
              <a:endParaRPr lang="en-US" sz="2800"/>
            </a:p>
          </p:txBody>
        </p:sp>
        <p:sp>
          <p:nvSpPr>
            <p:cNvPr id="203064" name="Freeform 163"/>
            <p:cNvSpPr>
              <a:spLocks noChangeAspect="1"/>
            </p:cNvSpPr>
            <p:nvPr/>
          </p:nvSpPr>
          <p:spPr bwMode="auto">
            <a:xfrm>
              <a:off x="3130" y="1648"/>
              <a:ext cx="74" cy="74"/>
            </a:xfrm>
            <a:custGeom>
              <a:avLst/>
              <a:gdLst>
                <a:gd name="T0" fmla="*/ 176 w 48"/>
                <a:gd name="T1" fmla="*/ 88 h 48"/>
                <a:gd name="T2" fmla="*/ 148 w 48"/>
                <a:gd name="T3" fmla="*/ 29 h 48"/>
                <a:gd name="T4" fmla="*/ 88 w 48"/>
                <a:gd name="T5" fmla="*/ 0 h 48"/>
                <a:gd name="T6" fmla="*/ 29 w 48"/>
                <a:gd name="T7" fmla="*/ 29 h 48"/>
                <a:gd name="T8" fmla="*/ 0 w 48"/>
                <a:gd name="T9" fmla="*/ 88 h 48"/>
                <a:gd name="T10" fmla="*/ 29 w 48"/>
                <a:gd name="T11" fmla="*/ 148 h 48"/>
                <a:gd name="T12" fmla="*/ 88 w 48"/>
                <a:gd name="T13" fmla="*/ 176 h 48"/>
                <a:gd name="T14" fmla="*/ 148 w 48"/>
                <a:gd name="T15" fmla="*/ 148 h 48"/>
                <a:gd name="T16" fmla="*/ 176 w 48"/>
                <a:gd name="T17" fmla="*/ 88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48"/>
                <a:gd name="T29" fmla="*/ 48 w 48"/>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48">
                  <a:moveTo>
                    <a:pt x="48" y="24"/>
                  </a:moveTo>
                  <a:lnTo>
                    <a:pt x="40" y="8"/>
                  </a:lnTo>
                  <a:lnTo>
                    <a:pt x="24" y="0"/>
                  </a:lnTo>
                  <a:lnTo>
                    <a:pt x="8" y="8"/>
                  </a:lnTo>
                  <a:lnTo>
                    <a:pt x="0" y="24"/>
                  </a:lnTo>
                  <a:lnTo>
                    <a:pt x="8" y="40"/>
                  </a:lnTo>
                  <a:lnTo>
                    <a:pt x="24" y="48"/>
                  </a:lnTo>
                  <a:lnTo>
                    <a:pt x="40" y="40"/>
                  </a:lnTo>
                  <a:lnTo>
                    <a:pt x="48"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065" name="Freeform 164"/>
            <p:cNvSpPr>
              <a:spLocks noChangeAspect="1"/>
            </p:cNvSpPr>
            <p:nvPr/>
          </p:nvSpPr>
          <p:spPr bwMode="auto">
            <a:xfrm>
              <a:off x="3130" y="1648"/>
              <a:ext cx="86" cy="86"/>
            </a:xfrm>
            <a:custGeom>
              <a:avLst/>
              <a:gdLst>
                <a:gd name="T0" fmla="*/ 175 w 56"/>
                <a:gd name="T1" fmla="*/ 88 h 56"/>
                <a:gd name="T2" fmla="*/ 144 w 56"/>
                <a:gd name="T3" fmla="*/ 28 h 56"/>
                <a:gd name="T4" fmla="*/ 144 w 56"/>
                <a:gd name="T5" fmla="*/ 58 h 56"/>
                <a:gd name="T6" fmla="*/ 144 w 56"/>
                <a:gd name="T7" fmla="*/ 58 h 56"/>
                <a:gd name="T8" fmla="*/ 88 w 56"/>
                <a:gd name="T9" fmla="*/ 28 h 56"/>
                <a:gd name="T10" fmla="*/ 88 w 56"/>
                <a:gd name="T11" fmla="*/ 28 h 56"/>
                <a:gd name="T12" fmla="*/ 88 w 56"/>
                <a:gd name="T13" fmla="*/ 28 h 56"/>
                <a:gd name="T14" fmla="*/ 28 w 56"/>
                <a:gd name="T15" fmla="*/ 58 h 56"/>
                <a:gd name="T16" fmla="*/ 58 w 56"/>
                <a:gd name="T17" fmla="*/ 28 h 56"/>
                <a:gd name="T18" fmla="*/ 58 w 56"/>
                <a:gd name="T19" fmla="*/ 28 h 56"/>
                <a:gd name="T20" fmla="*/ 28 w 56"/>
                <a:gd name="T21" fmla="*/ 88 h 56"/>
                <a:gd name="T22" fmla="*/ 28 w 56"/>
                <a:gd name="T23" fmla="*/ 88 h 56"/>
                <a:gd name="T24" fmla="*/ 28 w 56"/>
                <a:gd name="T25" fmla="*/ 88 h 56"/>
                <a:gd name="T26" fmla="*/ 58 w 56"/>
                <a:gd name="T27" fmla="*/ 144 h 56"/>
                <a:gd name="T28" fmla="*/ 28 w 56"/>
                <a:gd name="T29" fmla="*/ 144 h 56"/>
                <a:gd name="T30" fmla="*/ 28 w 56"/>
                <a:gd name="T31" fmla="*/ 144 h 56"/>
                <a:gd name="T32" fmla="*/ 88 w 56"/>
                <a:gd name="T33" fmla="*/ 175 h 56"/>
                <a:gd name="T34" fmla="*/ 88 w 56"/>
                <a:gd name="T35" fmla="*/ 175 h 56"/>
                <a:gd name="T36" fmla="*/ 88 w 56"/>
                <a:gd name="T37" fmla="*/ 175 h 56"/>
                <a:gd name="T38" fmla="*/ 144 w 56"/>
                <a:gd name="T39" fmla="*/ 144 h 56"/>
                <a:gd name="T40" fmla="*/ 144 w 56"/>
                <a:gd name="T41" fmla="*/ 144 h 56"/>
                <a:gd name="T42" fmla="*/ 144 w 56"/>
                <a:gd name="T43" fmla="*/ 144 h 56"/>
                <a:gd name="T44" fmla="*/ 175 w 56"/>
                <a:gd name="T45" fmla="*/ 88 h 56"/>
                <a:gd name="T46" fmla="*/ 175 w 56"/>
                <a:gd name="T47" fmla="*/ 88 h 56"/>
                <a:gd name="T48" fmla="*/ 203 w 56"/>
                <a:gd name="T49" fmla="*/ 88 h 56"/>
                <a:gd name="T50" fmla="*/ 203 w 56"/>
                <a:gd name="T51" fmla="*/ 88 h 56"/>
                <a:gd name="T52" fmla="*/ 175 w 56"/>
                <a:gd name="T53" fmla="*/ 144 h 56"/>
                <a:gd name="T54" fmla="*/ 175 w 56"/>
                <a:gd name="T55" fmla="*/ 144 h 56"/>
                <a:gd name="T56" fmla="*/ 144 w 56"/>
                <a:gd name="T57" fmla="*/ 175 h 56"/>
                <a:gd name="T58" fmla="*/ 88 w 56"/>
                <a:gd name="T59" fmla="*/ 203 h 56"/>
                <a:gd name="T60" fmla="*/ 88 w 56"/>
                <a:gd name="T61" fmla="*/ 203 h 56"/>
                <a:gd name="T62" fmla="*/ 88 w 56"/>
                <a:gd name="T63" fmla="*/ 203 h 56"/>
                <a:gd name="T64" fmla="*/ 28 w 56"/>
                <a:gd name="T65" fmla="*/ 175 h 56"/>
                <a:gd name="T66" fmla="*/ 28 w 56"/>
                <a:gd name="T67" fmla="*/ 175 h 56"/>
                <a:gd name="T68" fmla="*/ 28 w 56"/>
                <a:gd name="T69" fmla="*/ 144 h 56"/>
                <a:gd name="T70" fmla="*/ 0 w 56"/>
                <a:gd name="T71" fmla="*/ 88 h 56"/>
                <a:gd name="T72" fmla="*/ 0 w 56"/>
                <a:gd name="T73" fmla="*/ 88 h 56"/>
                <a:gd name="T74" fmla="*/ 0 w 56"/>
                <a:gd name="T75" fmla="*/ 88 h 56"/>
                <a:gd name="T76" fmla="*/ 28 w 56"/>
                <a:gd name="T77" fmla="*/ 28 h 56"/>
                <a:gd name="T78" fmla="*/ 28 w 56"/>
                <a:gd name="T79" fmla="*/ 28 h 56"/>
                <a:gd name="T80" fmla="*/ 28 w 56"/>
                <a:gd name="T81" fmla="*/ 28 h 56"/>
                <a:gd name="T82" fmla="*/ 88 w 56"/>
                <a:gd name="T83" fmla="*/ 0 h 56"/>
                <a:gd name="T84" fmla="*/ 88 w 56"/>
                <a:gd name="T85" fmla="*/ 0 h 56"/>
                <a:gd name="T86" fmla="*/ 88 w 56"/>
                <a:gd name="T87" fmla="*/ 0 h 56"/>
                <a:gd name="T88" fmla="*/ 144 w 56"/>
                <a:gd name="T89" fmla="*/ 28 h 56"/>
                <a:gd name="T90" fmla="*/ 144 w 56"/>
                <a:gd name="T91" fmla="*/ 28 h 56"/>
                <a:gd name="T92" fmla="*/ 175 w 56"/>
                <a:gd name="T93" fmla="*/ 28 h 56"/>
                <a:gd name="T94" fmla="*/ 203 w 56"/>
                <a:gd name="T95" fmla="*/ 88 h 56"/>
                <a:gd name="T96" fmla="*/ 175 w 56"/>
                <a:gd name="T97" fmla="*/ 88 h 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56"/>
                <a:gd name="T149" fmla="*/ 56 w 56"/>
                <a:gd name="T150" fmla="*/ 56 h 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56">
                  <a:moveTo>
                    <a:pt x="48" y="24"/>
                  </a:moveTo>
                  <a:lnTo>
                    <a:pt x="40" y="8"/>
                  </a:lnTo>
                  <a:lnTo>
                    <a:pt x="40" y="16"/>
                  </a:lnTo>
                  <a:lnTo>
                    <a:pt x="24" y="8"/>
                  </a:lnTo>
                  <a:lnTo>
                    <a:pt x="8" y="16"/>
                  </a:lnTo>
                  <a:lnTo>
                    <a:pt x="16" y="8"/>
                  </a:lnTo>
                  <a:lnTo>
                    <a:pt x="8" y="24"/>
                  </a:lnTo>
                  <a:lnTo>
                    <a:pt x="16" y="40"/>
                  </a:lnTo>
                  <a:lnTo>
                    <a:pt x="8" y="40"/>
                  </a:lnTo>
                  <a:lnTo>
                    <a:pt x="24" y="48"/>
                  </a:lnTo>
                  <a:lnTo>
                    <a:pt x="40" y="40"/>
                  </a:lnTo>
                  <a:lnTo>
                    <a:pt x="48" y="24"/>
                  </a:lnTo>
                  <a:lnTo>
                    <a:pt x="56" y="24"/>
                  </a:lnTo>
                  <a:lnTo>
                    <a:pt x="48" y="40"/>
                  </a:lnTo>
                  <a:lnTo>
                    <a:pt x="40" y="48"/>
                  </a:lnTo>
                  <a:lnTo>
                    <a:pt x="24" y="56"/>
                  </a:lnTo>
                  <a:lnTo>
                    <a:pt x="8" y="48"/>
                  </a:lnTo>
                  <a:lnTo>
                    <a:pt x="8" y="40"/>
                  </a:lnTo>
                  <a:lnTo>
                    <a:pt x="0" y="24"/>
                  </a:lnTo>
                  <a:lnTo>
                    <a:pt x="8" y="8"/>
                  </a:lnTo>
                  <a:lnTo>
                    <a:pt x="24" y="0"/>
                  </a:lnTo>
                  <a:lnTo>
                    <a:pt x="40" y="8"/>
                  </a:lnTo>
                  <a:lnTo>
                    <a:pt x="48" y="8"/>
                  </a:lnTo>
                  <a:lnTo>
                    <a:pt x="56" y="24"/>
                  </a:lnTo>
                  <a:lnTo>
                    <a:pt x="48"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066" name="Freeform 165"/>
            <p:cNvSpPr>
              <a:spLocks noChangeAspect="1"/>
            </p:cNvSpPr>
            <p:nvPr/>
          </p:nvSpPr>
          <p:spPr bwMode="auto">
            <a:xfrm>
              <a:off x="3204" y="1685"/>
              <a:ext cx="12" cy="1"/>
            </a:xfrm>
            <a:custGeom>
              <a:avLst/>
              <a:gdLst>
                <a:gd name="T0" fmla="*/ 0 w 8"/>
                <a:gd name="T1" fmla="*/ 0 h 1"/>
                <a:gd name="T2" fmla="*/ 0 w 8"/>
                <a:gd name="T3" fmla="*/ 0 h 1"/>
                <a:gd name="T4" fmla="*/ 0 w 8"/>
                <a:gd name="T5" fmla="*/ 0 h 1"/>
                <a:gd name="T6" fmla="*/ 27 w 8"/>
                <a:gd name="T7" fmla="*/ 0 h 1"/>
                <a:gd name="T8" fmla="*/ 27 w 8"/>
                <a:gd name="T9" fmla="*/ 0 h 1"/>
                <a:gd name="T10" fmla="*/ 27 w 8"/>
                <a:gd name="T11" fmla="*/ 0 h 1"/>
                <a:gd name="T12" fmla="*/ 0 w 8"/>
                <a:gd name="T13" fmla="*/ 0 h 1"/>
                <a:gd name="T14" fmla="*/ 0 60000 65536"/>
                <a:gd name="T15" fmla="*/ 0 60000 65536"/>
                <a:gd name="T16" fmla="*/ 0 60000 65536"/>
                <a:gd name="T17" fmla="*/ 0 60000 65536"/>
                <a:gd name="T18" fmla="*/ 0 60000 65536"/>
                <a:gd name="T19" fmla="*/ 0 60000 65536"/>
                <a:gd name="T20" fmla="*/ 0 60000 65536"/>
                <a:gd name="T21" fmla="*/ 0 w 8"/>
                <a:gd name="T22" fmla="*/ 0 h 1"/>
                <a:gd name="T23" fmla="*/ 8 w 8"/>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
                  <a:moveTo>
                    <a:pt x="0" y="0"/>
                  </a:moveTo>
                  <a:lnTo>
                    <a:pt x="0" y="0"/>
                  </a:lnTo>
                  <a:lnTo>
                    <a:pt x="8" y="0"/>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067" name="Freeform 166"/>
            <p:cNvSpPr>
              <a:spLocks noChangeAspect="1"/>
            </p:cNvSpPr>
            <p:nvPr/>
          </p:nvSpPr>
          <p:spPr bwMode="auto">
            <a:xfrm>
              <a:off x="4434" y="1586"/>
              <a:ext cx="148" cy="86"/>
            </a:xfrm>
            <a:custGeom>
              <a:avLst/>
              <a:gdLst>
                <a:gd name="T0" fmla="*/ 29 w 96"/>
                <a:gd name="T1" fmla="*/ 58 h 56"/>
                <a:gd name="T2" fmla="*/ 60 w 96"/>
                <a:gd name="T3" fmla="*/ 0 h 56"/>
                <a:gd name="T4" fmla="*/ 60 w 96"/>
                <a:gd name="T5" fmla="*/ 0 h 56"/>
                <a:gd name="T6" fmla="*/ 60 w 96"/>
                <a:gd name="T7" fmla="*/ 0 h 56"/>
                <a:gd name="T8" fmla="*/ 264 w 96"/>
                <a:gd name="T9" fmla="*/ 175 h 56"/>
                <a:gd name="T10" fmla="*/ 351 w 96"/>
                <a:gd name="T11" fmla="*/ 203 h 56"/>
                <a:gd name="T12" fmla="*/ 264 w 96"/>
                <a:gd name="T13" fmla="*/ 203 h 56"/>
                <a:gd name="T14" fmla="*/ 0 w 96"/>
                <a:gd name="T15" fmla="*/ 175 h 56"/>
                <a:gd name="T16" fmla="*/ 0 w 96"/>
                <a:gd name="T17" fmla="*/ 175 h 56"/>
                <a:gd name="T18" fmla="*/ 0 w 96"/>
                <a:gd name="T19" fmla="*/ 144 h 56"/>
                <a:gd name="T20" fmla="*/ 0 w 96"/>
                <a:gd name="T21" fmla="*/ 144 h 56"/>
                <a:gd name="T22" fmla="*/ 264 w 96"/>
                <a:gd name="T23" fmla="*/ 175 h 56"/>
                <a:gd name="T24" fmla="*/ 264 w 96"/>
                <a:gd name="T25" fmla="*/ 203 h 56"/>
                <a:gd name="T26" fmla="*/ 264 w 96"/>
                <a:gd name="T27" fmla="*/ 203 h 56"/>
                <a:gd name="T28" fmla="*/ 60 w 96"/>
                <a:gd name="T29" fmla="*/ 28 h 56"/>
                <a:gd name="T30" fmla="*/ 60 w 96"/>
                <a:gd name="T31" fmla="*/ 0 h 56"/>
                <a:gd name="T32" fmla="*/ 88 w 96"/>
                <a:gd name="T33" fmla="*/ 0 h 56"/>
                <a:gd name="T34" fmla="*/ 60 w 96"/>
                <a:gd name="T35" fmla="*/ 58 h 56"/>
                <a:gd name="T36" fmla="*/ 29 w 96"/>
                <a:gd name="T37" fmla="*/ 58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6"/>
                <a:gd name="T58" fmla="*/ 0 h 56"/>
                <a:gd name="T59" fmla="*/ 96 w 96"/>
                <a:gd name="T60" fmla="*/ 56 h 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6" h="56">
                  <a:moveTo>
                    <a:pt x="8" y="16"/>
                  </a:moveTo>
                  <a:lnTo>
                    <a:pt x="16" y="0"/>
                  </a:lnTo>
                  <a:lnTo>
                    <a:pt x="72" y="48"/>
                  </a:lnTo>
                  <a:lnTo>
                    <a:pt x="96" y="56"/>
                  </a:lnTo>
                  <a:lnTo>
                    <a:pt x="72" y="56"/>
                  </a:lnTo>
                  <a:lnTo>
                    <a:pt x="0" y="48"/>
                  </a:lnTo>
                  <a:lnTo>
                    <a:pt x="0" y="40"/>
                  </a:lnTo>
                  <a:lnTo>
                    <a:pt x="72" y="48"/>
                  </a:lnTo>
                  <a:lnTo>
                    <a:pt x="72" y="56"/>
                  </a:lnTo>
                  <a:lnTo>
                    <a:pt x="16" y="8"/>
                  </a:lnTo>
                  <a:lnTo>
                    <a:pt x="16" y="0"/>
                  </a:lnTo>
                  <a:lnTo>
                    <a:pt x="24" y="0"/>
                  </a:lnTo>
                  <a:lnTo>
                    <a:pt x="16" y="16"/>
                  </a:lnTo>
                  <a:lnTo>
                    <a:pt x="8" y="1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068" name="Freeform 167"/>
            <p:cNvSpPr>
              <a:spLocks noChangeAspect="1"/>
            </p:cNvSpPr>
            <p:nvPr/>
          </p:nvSpPr>
          <p:spPr bwMode="auto">
            <a:xfrm>
              <a:off x="4434" y="1611"/>
              <a:ext cx="24" cy="37"/>
            </a:xfrm>
            <a:custGeom>
              <a:avLst/>
              <a:gdLst>
                <a:gd name="T0" fmla="*/ 0 w 16"/>
                <a:gd name="T1" fmla="*/ 88 h 24"/>
                <a:gd name="T2" fmla="*/ 27 w 16"/>
                <a:gd name="T3" fmla="*/ 0 h 24"/>
                <a:gd name="T4" fmla="*/ 27 w 16"/>
                <a:gd name="T5" fmla="*/ 0 h 24"/>
                <a:gd name="T6" fmla="*/ 27 w 16"/>
                <a:gd name="T7" fmla="*/ 0 h 24"/>
                <a:gd name="T8" fmla="*/ 54 w 16"/>
                <a:gd name="T9" fmla="*/ 0 h 24"/>
                <a:gd name="T10" fmla="*/ 27 w 16"/>
                <a:gd name="T11" fmla="*/ 88 h 24"/>
                <a:gd name="T12" fmla="*/ 0 w 16"/>
                <a:gd name="T13" fmla="*/ 88 h 24"/>
                <a:gd name="T14" fmla="*/ 0 60000 65536"/>
                <a:gd name="T15" fmla="*/ 0 60000 65536"/>
                <a:gd name="T16" fmla="*/ 0 60000 65536"/>
                <a:gd name="T17" fmla="*/ 0 60000 65536"/>
                <a:gd name="T18" fmla="*/ 0 60000 65536"/>
                <a:gd name="T19" fmla="*/ 0 60000 65536"/>
                <a:gd name="T20" fmla="*/ 0 60000 65536"/>
                <a:gd name="T21" fmla="*/ 0 w 16"/>
                <a:gd name="T22" fmla="*/ 0 h 24"/>
                <a:gd name="T23" fmla="*/ 16 w 16"/>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24">
                  <a:moveTo>
                    <a:pt x="0" y="24"/>
                  </a:moveTo>
                  <a:lnTo>
                    <a:pt x="8" y="0"/>
                  </a:lnTo>
                  <a:lnTo>
                    <a:pt x="16" y="0"/>
                  </a:lnTo>
                  <a:lnTo>
                    <a:pt x="8"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069" name="Freeform 168"/>
            <p:cNvSpPr>
              <a:spLocks noChangeAspect="1"/>
            </p:cNvSpPr>
            <p:nvPr/>
          </p:nvSpPr>
          <p:spPr bwMode="auto">
            <a:xfrm>
              <a:off x="4434" y="1586"/>
              <a:ext cx="111" cy="74"/>
            </a:xfrm>
            <a:custGeom>
              <a:avLst/>
              <a:gdLst>
                <a:gd name="T0" fmla="*/ 28 w 72"/>
                <a:gd name="T1" fmla="*/ 60 h 48"/>
                <a:gd name="T2" fmla="*/ 60 w 72"/>
                <a:gd name="T3" fmla="*/ 0 h 48"/>
                <a:gd name="T4" fmla="*/ 264 w 72"/>
                <a:gd name="T5" fmla="*/ 176 h 48"/>
                <a:gd name="T6" fmla="*/ 0 w 72"/>
                <a:gd name="T7" fmla="*/ 148 h 48"/>
                <a:gd name="T8" fmla="*/ 28 w 72"/>
                <a:gd name="T9" fmla="*/ 60 h 48"/>
                <a:gd name="T10" fmla="*/ 0 60000 65536"/>
                <a:gd name="T11" fmla="*/ 0 60000 65536"/>
                <a:gd name="T12" fmla="*/ 0 60000 65536"/>
                <a:gd name="T13" fmla="*/ 0 60000 65536"/>
                <a:gd name="T14" fmla="*/ 0 60000 65536"/>
                <a:gd name="T15" fmla="*/ 0 w 72"/>
                <a:gd name="T16" fmla="*/ 0 h 48"/>
                <a:gd name="T17" fmla="*/ 72 w 72"/>
                <a:gd name="T18" fmla="*/ 48 h 48"/>
              </a:gdLst>
              <a:ahLst/>
              <a:cxnLst>
                <a:cxn ang="T10">
                  <a:pos x="T0" y="T1"/>
                </a:cxn>
                <a:cxn ang="T11">
                  <a:pos x="T2" y="T3"/>
                </a:cxn>
                <a:cxn ang="T12">
                  <a:pos x="T4" y="T5"/>
                </a:cxn>
                <a:cxn ang="T13">
                  <a:pos x="T6" y="T7"/>
                </a:cxn>
                <a:cxn ang="T14">
                  <a:pos x="T8" y="T9"/>
                </a:cxn>
              </a:cxnLst>
              <a:rect l="T15" t="T16" r="T17" b="T18"/>
              <a:pathLst>
                <a:path w="72" h="48">
                  <a:moveTo>
                    <a:pt x="8" y="16"/>
                  </a:moveTo>
                  <a:lnTo>
                    <a:pt x="16" y="0"/>
                  </a:lnTo>
                  <a:lnTo>
                    <a:pt x="72" y="48"/>
                  </a:lnTo>
                  <a:lnTo>
                    <a:pt x="0" y="40"/>
                  </a:lnTo>
                  <a:lnTo>
                    <a:pt x="8" y="1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070" name="Freeform 170"/>
            <p:cNvSpPr>
              <a:spLocks noChangeAspect="1"/>
            </p:cNvSpPr>
            <p:nvPr/>
          </p:nvSpPr>
          <p:spPr bwMode="auto">
            <a:xfrm>
              <a:off x="3167" y="1500"/>
              <a:ext cx="947" cy="197"/>
            </a:xfrm>
            <a:custGeom>
              <a:avLst/>
              <a:gdLst>
                <a:gd name="T0" fmla="*/ 0 w 615"/>
                <a:gd name="T1" fmla="*/ 439 h 128"/>
                <a:gd name="T2" fmla="*/ 1574 w 615"/>
                <a:gd name="T3" fmla="*/ 28 h 128"/>
                <a:gd name="T4" fmla="*/ 1574 w 615"/>
                <a:gd name="T5" fmla="*/ 28 h 128"/>
                <a:gd name="T6" fmla="*/ 1574 w 615"/>
                <a:gd name="T7" fmla="*/ 28 h 128"/>
                <a:gd name="T8" fmla="*/ 2245 w 615"/>
                <a:gd name="T9" fmla="*/ 0 h 128"/>
                <a:gd name="T10" fmla="*/ 2245 w 615"/>
                <a:gd name="T11" fmla="*/ 0 h 128"/>
                <a:gd name="T12" fmla="*/ 2245 w 615"/>
                <a:gd name="T13" fmla="*/ 28 h 128"/>
                <a:gd name="T14" fmla="*/ 2245 w 615"/>
                <a:gd name="T15" fmla="*/ 28 h 128"/>
                <a:gd name="T16" fmla="*/ 1574 w 615"/>
                <a:gd name="T17" fmla="*/ 58 h 128"/>
                <a:gd name="T18" fmla="*/ 1574 w 615"/>
                <a:gd name="T19" fmla="*/ 58 h 128"/>
                <a:gd name="T20" fmla="*/ 1574 w 615"/>
                <a:gd name="T21" fmla="*/ 58 h 128"/>
                <a:gd name="T22" fmla="*/ 0 w 615"/>
                <a:gd name="T23" fmla="*/ 466 h 128"/>
                <a:gd name="T24" fmla="*/ 0 w 615"/>
                <a:gd name="T25" fmla="*/ 439 h 1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15"/>
                <a:gd name="T40" fmla="*/ 0 h 128"/>
                <a:gd name="T41" fmla="*/ 615 w 615"/>
                <a:gd name="T42" fmla="*/ 128 h 1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15" h="128">
                  <a:moveTo>
                    <a:pt x="0" y="120"/>
                  </a:moveTo>
                  <a:lnTo>
                    <a:pt x="431" y="8"/>
                  </a:lnTo>
                  <a:lnTo>
                    <a:pt x="615" y="0"/>
                  </a:lnTo>
                  <a:lnTo>
                    <a:pt x="615" y="8"/>
                  </a:lnTo>
                  <a:lnTo>
                    <a:pt x="431" y="16"/>
                  </a:lnTo>
                  <a:lnTo>
                    <a:pt x="0" y="128"/>
                  </a:lnTo>
                  <a:lnTo>
                    <a:pt x="0" y="12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071" name="Freeform 171"/>
            <p:cNvSpPr>
              <a:spLocks noChangeAspect="1"/>
            </p:cNvSpPr>
            <p:nvPr/>
          </p:nvSpPr>
          <p:spPr bwMode="auto">
            <a:xfrm>
              <a:off x="4114" y="1500"/>
              <a:ext cx="160" cy="49"/>
            </a:xfrm>
            <a:custGeom>
              <a:avLst/>
              <a:gdLst>
                <a:gd name="T0" fmla="*/ 0 w 104"/>
                <a:gd name="T1" fmla="*/ 0 h 32"/>
                <a:gd name="T2" fmla="*/ 378 w 104"/>
                <a:gd name="T3" fmla="*/ 87 h 32"/>
                <a:gd name="T4" fmla="*/ 378 w 104"/>
                <a:gd name="T5" fmla="*/ 87 h 32"/>
                <a:gd name="T6" fmla="*/ 378 w 104"/>
                <a:gd name="T7" fmla="*/ 115 h 32"/>
                <a:gd name="T8" fmla="*/ 378 w 104"/>
                <a:gd name="T9" fmla="*/ 115 h 32"/>
                <a:gd name="T10" fmla="*/ 0 w 104"/>
                <a:gd name="T11" fmla="*/ 28 h 32"/>
                <a:gd name="T12" fmla="*/ 0 w 104"/>
                <a:gd name="T13" fmla="*/ 0 h 32"/>
                <a:gd name="T14" fmla="*/ 0 60000 65536"/>
                <a:gd name="T15" fmla="*/ 0 60000 65536"/>
                <a:gd name="T16" fmla="*/ 0 60000 65536"/>
                <a:gd name="T17" fmla="*/ 0 60000 65536"/>
                <a:gd name="T18" fmla="*/ 0 60000 65536"/>
                <a:gd name="T19" fmla="*/ 0 60000 65536"/>
                <a:gd name="T20" fmla="*/ 0 60000 65536"/>
                <a:gd name="T21" fmla="*/ 0 w 104"/>
                <a:gd name="T22" fmla="*/ 0 h 32"/>
                <a:gd name="T23" fmla="*/ 104 w 104"/>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32">
                  <a:moveTo>
                    <a:pt x="0" y="0"/>
                  </a:moveTo>
                  <a:lnTo>
                    <a:pt x="104" y="24"/>
                  </a:lnTo>
                  <a:lnTo>
                    <a:pt x="104" y="32"/>
                  </a:lnTo>
                  <a:lnTo>
                    <a:pt x="0" y="8"/>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072" name="Freeform 173"/>
            <p:cNvSpPr>
              <a:spLocks noChangeAspect="1"/>
            </p:cNvSpPr>
            <p:nvPr/>
          </p:nvSpPr>
          <p:spPr bwMode="auto">
            <a:xfrm>
              <a:off x="4274" y="1537"/>
              <a:ext cx="172" cy="86"/>
            </a:xfrm>
            <a:custGeom>
              <a:avLst/>
              <a:gdLst>
                <a:gd name="T0" fmla="*/ 0 w 112"/>
                <a:gd name="T1" fmla="*/ 0 h 56"/>
                <a:gd name="T2" fmla="*/ 0 w 112"/>
                <a:gd name="T3" fmla="*/ 28 h 56"/>
                <a:gd name="T4" fmla="*/ 405 w 112"/>
                <a:gd name="T5" fmla="*/ 203 h 56"/>
                <a:gd name="T6" fmla="*/ 405 w 112"/>
                <a:gd name="T7" fmla="*/ 175 h 56"/>
                <a:gd name="T8" fmla="*/ 0 w 112"/>
                <a:gd name="T9" fmla="*/ 0 h 56"/>
                <a:gd name="T10" fmla="*/ 0 60000 65536"/>
                <a:gd name="T11" fmla="*/ 0 60000 65536"/>
                <a:gd name="T12" fmla="*/ 0 60000 65536"/>
                <a:gd name="T13" fmla="*/ 0 60000 65536"/>
                <a:gd name="T14" fmla="*/ 0 60000 65536"/>
                <a:gd name="T15" fmla="*/ 0 w 112"/>
                <a:gd name="T16" fmla="*/ 0 h 56"/>
                <a:gd name="T17" fmla="*/ 112 w 112"/>
                <a:gd name="T18" fmla="*/ 56 h 56"/>
              </a:gdLst>
              <a:ahLst/>
              <a:cxnLst>
                <a:cxn ang="T10">
                  <a:pos x="T0" y="T1"/>
                </a:cxn>
                <a:cxn ang="T11">
                  <a:pos x="T2" y="T3"/>
                </a:cxn>
                <a:cxn ang="T12">
                  <a:pos x="T4" y="T5"/>
                </a:cxn>
                <a:cxn ang="T13">
                  <a:pos x="T6" y="T7"/>
                </a:cxn>
                <a:cxn ang="T14">
                  <a:pos x="T8" y="T9"/>
                </a:cxn>
              </a:cxnLst>
              <a:rect l="T15" t="T16" r="T17" b="T18"/>
              <a:pathLst>
                <a:path w="112" h="56">
                  <a:moveTo>
                    <a:pt x="0" y="0"/>
                  </a:moveTo>
                  <a:lnTo>
                    <a:pt x="0" y="8"/>
                  </a:lnTo>
                  <a:lnTo>
                    <a:pt x="112" y="56"/>
                  </a:lnTo>
                  <a:lnTo>
                    <a:pt x="112" y="48"/>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073" name="Rectangle 174"/>
            <p:cNvSpPr>
              <a:spLocks noChangeAspect="1" noChangeArrowheads="1"/>
            </p:cNvSpPr>
            <p:nvPr/>
          </p:nvSpPr>
          <p:spPr bwMode="auto">
            <a:xfrm>
              <a:off x="2760" y="896"/>
              <a:ext cx="887" cy="25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3074" name="Rectangle 175"/>
            <p:cNvSpPr>
              <a:spLocks noChangeAspect="1" noChangeArrowheads="1"/>
            </p:cNvSpPr>
            <p:nvPr/>
          </p:nvSpPr>
          <p:spPr bwMode="auto">
            <a:xfrm>
              <a:off x="2760" y="896"/>
              <a:ext cx="899"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75" name="Rectangle 176"/>
            <p:cNvSpPr>
              <a:spLocks noChangeAspect="1" noChangeArrowheads="1"/>
            </p:cNvSpPr>
            <p:nvPr/>
          </p:nvSpPr>
          <p:spPr bwMode="auto">
            <a:xfrm>
              <a:off x="3647" y="896"/>
              <a:ext cx="12" cy="27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76" name="Rectangle 177"/>
            <p:cNvSpPr>
              <a:spLocks noChangeAspect="1" noChangeArrowheads="1"/>
            </p:cNvSpPr>
            <p:nvPr/>
          </p:nvSpPr>
          <p:spPr bwMode="auto">
            <a:xfrm>
              <a:off x="2760" y="1155"/>
              <a:ext cx="88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77" name="Rectangle 178"/>
            <p:cNvSpPr>
              <a:spLocks noChangeAspect="1" noChangeArrowheads="1"/>
            </p:cNvSpPr>
            <p:nvPr/>
          </p:nvSpPr>
          <p:spPr bwMode="auto">
            <a:xfrm>
              <a:off x="2760" y="896"/>
              <a:ext cx="12" cy="25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78" name="Rectangle 179"/>
            <p:cNvSpPr>
              <a:spLocks noChangeAspect="1" noChangeArrowheads="1"/>
            </p:cNvSpPr>
            <p:nvPr/>
          </p:nvSpPr>
          <p:spPr bwMode="auto">
            <a:xfrm>
              <a:off x="2785" y="921"/>
              <a:ext cx="782" cy="134"/>
            </a:xfrm>
            <a:prstGeom prst="rect">
              <a:avLst/>
            </a:prstGeom>
            <a:noFill/>
            <a:ln w="9525">
              <a:noFill/>
              <a:miter lim="800000"/>
              <a:headEnd/>
              <a:tailEnd/>
            </a:ln>
          </p:spPr>
          <p:txBody>
            <a:bodyPr wrap="none" lIns="0" tIns="0" rIns="0" bIns="0">
              <a:spAutoFit/>
            </a:bodyPr>
            <a:lstStyle/>
            <a:p>
              <a:r>
                <a:rPr lang="en-US" sz="1400" u="none">
                  <a:solidFill>
                    <a:srgbClr val="000000"/>
                  </a:solidFill>
                </a:rPr>
                <a:t>Thread-Specific</a:t>
              </a:r>
              <a:endParaRPr lang="en-US" sz="2800"/>
            </a:p>
          </p:txBody>
        </p:sp>
        <p:sp>
          <p:nvSpPr>
            <p:cNvPr id="203079" name="Rectangle 180"/>
            <p:cNvSpPr>
              <a:spLocks noChangeAspect="1" noChangeArrowheads="1"/>
            </p:cNvSpPr>
            <p:nvPr/>
          </p:nvSpPr>
          <p:spPr bwMode="auto">
            <a:xfrm>
              <a:off x="2933" y="1007"/>
              <a:ext cx="522" cy="134"/>
            </a:xfrm>
            <a:prstGeom prst="rect">
              <a:avLst/>
            </a:prstGeom>
            <a:noFill/>
            <a:ln w="9525">
              <a:noFill/>
              <a:miter lim="800000"/>
              <a:headEnd/>
              <a:tailEnd/>
            </a:ln>
          </p:spPr>
          <p:txBody>
            <a:bodyPr wrap="none" lIns="0" tIns="0" rIns="0" bIns="0">
              <a:spAutoFit/>
            </a:bodyPr>
            <a:lstStyle/>
            <a:p>
              <a:r>
                <a:rPr lang="en-US" sz="1400" u="none">
                  <a:solidFill>
                    <a:srgbClr val="000000"/>
                  </a:solidFill>
                </a:rPr>
                <a:t>Object Set</a:t>
              </a:r>
              <a:endParaRPr lang="en-US" sz="2800"/>
            </a:p>
          </p:txBody>
        </p:sp>
        <p:sp>
          <p:nvSpPr>
            <p:cNvPr id="203080" name="Freeform 181"/>
            <p:cNvSpPr>
              <a:spLocks noChangeAspect="1"/>
            </p:cNvSpPr>
            <p:nvPr/>
          </p:nvSpPr>
          <p:spPr bwMode="auto">
            <a:xfrm>
              <a:off x="2146" y="1697"/>
              <a:ext cx="111" cy="74"/>
            </a:xfrm>
            <a:custGeom>
              <a:avLst/>
              <a:gdLst>
                <a:gd name="T0" fmla="*/ 0 w 72"/>
                <a:gd name="T1" fmla="*/ 88 h 48"/>
                <a:gd name="T2" fmla="*/ 0 w 72"/>
                <a:gd name="T3" fmla="*/ 0 h 48"/>
                <a:gd name="T4" fmla="*/ 0 w 72"/>
                <a:gd name="T5" fmla="*/ 0 h 48"/>
                <a:gd name="T6" fmla="*/ 0 w 72"/>
                <a:gd name="T7" fmla="*/ 0 h 48"/>
                <a:gd name="T8" fmla="*/ 264 w 72"/>
                <a:gd name="T9" fmla="*/ 88 h 48"/>
                <a:gd name="T10" fmla="*/ 264 w 72"/>
                <a:gd name="T11" fmla="*/ 117 h 48"/>
                <a:gd name="T12" fmla="*/ 264 w 72"/>
                <a:gd name="T13" fmla="*/ 117 h 48"/>
                <a:gd name="T14" fmla="*/ 0 w 72"/>
                <a:gd name="T15" fmla="*/ 176 h 48"/>
                <a:gd name="T16" fmla="*/ 0 w 72"/>
                <a:gd name="T17" fmla="*/ 176 h 48"/>
                <a:gd name="T18" fmla="*/ 0 w 72"/>
                <a:gd name="T19" fmla="*/ 148 h 48"/>
                <a:gd name="T20" fmla="*/ 0 w 72"/>
                <a:gd name="T21" fmla="*/ 148 h 48"/>
                <a:gd name="T22" fmla="*/ 264 w 72"/>
                <a:gd name="T23" fmla="*/ 88 h 48"/>
                <a:gd name="T24" fmla="*/ 264 w 72"/>
                <a:gd name="T25" fmla="*/ 117 h 48"/>
                <a:gd name="T26" fmla="*/ 264 w 72"/>
                <a:gd name="T27" fmla="*/ 117 h 48"/>
                <a:gd name="T28" fmla="*/ 0 w 72"/>
                <a:gd name="T29" fmla="*/ 29 h 48"/>
                <a:gd name="T30" fmla="*/ 0 w 72"/>
                <a:gd name="T31" fmla="*/ 0 h 48"/>
                <a:gd name="T32" fmla="*/ 28 w 72"/>
                <a:gd name="T33" fmla="*/ 0 h 48"/>
                <a:gd name="T34" fmla="*/ 28 w 72"/>
                <a:gd name="T35" fmla="*/ 88 h 48"/>
                <a:gd name="T36" fmla="*/ 0 w 72"/>
                <a:gd name="T37" fmla="*/ 88 h 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2"/>
                <a:gd name="T58" fmla="*/ 0 h 48"/>
                <a:gd name="T59" fmla="*/ 72 w 72"/>
                <a:gd name="T60" fmla="*/ 48 h 4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2" h="48">
                  <a:moveTo>
                    <a:pt x="0" y="24"/>
                  </a:moveTo>
                  <a:lnTo>
                    <a:pt x="0" y="0"/>
                  </a:lnTo>
                  <a:lnTo>
                    <a:pt x="72" y="24"/>
                  </a:lnTo>
                  <a:lnTo>
                    <a:pt x="72" y="32"/>
                  </a:lnTo>
                  <a:lnTo>
                    <a:pt x="0" y="48"/>
                  </a:lnTo>
                  <a:lnTo>
                    <a:pt x="0" y="40"/>
                  </a:lnTo>
                  <a:lnTo>
                    <a:pt x="72" y="24"/>
                  </a:lnTo>
                  <a:lnTo>
                    <a:pt x="72" y="32"/>
                  </a:lnTo>
                  <a:lnTo>
                    <a:pt x="0" y="8"/>
                  </a:lnTo>
                  <a:lnTo>
                    <a:pt x="0" y="0"/>
                  </a:lnTo>
                  <a:lnTo>
                    <a:pt x="8" y="0"/>
                  </a:lnTo>
                  <a:lnTo>
                    <a:pt x="8"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081" name="Freeform 182"/>
            <p:cNvSpPr>
              <a:spLocks noChangeAspect="1"/>
            </p:cNvSpPr>
            <p:nvPr/>
          </p:nvSpPr>
          <p:spPr bwMode="auto">
            <a:xfrm>
              <a:off x="2146" y="1734"/>
              <a:ext cx="12" cy="25"/>
            </a:xfrm>
            <a:custGeom>
              <a:avLst/>
              <a:gdLst>
                <a:gd name="T0" fmla="*/ 0 w 8"/>
                <a:gd name="T1" fmla="*/ 61 h 16"/>
                <a:gd name="T2" fmla="*/ 0 w 8"/>
                <a:gd name="T3" fmla="*/ 0 h 16"/>
                <a:gd name="T4" fmla="*/ 27 w 8"/>
                <a:gd name="T5" fmla="*/ 0 h 16"/>
                <a:gd name="T6" fmla="*/ 27 w 8"/>
                <a:gd name="T7" fmla="*/ 0 h 16"/>
                <a:gd name="T8" fmla="*/ 27 w 8"/>
                <a:gd name="T9" fmla="*/ 0 h 16"/>
                <a:gd name="T10" fmla="*/ 27 w 8"/>
                <a:gd name="T11" fmla="*/ 61 h 16"/>
                <a:gd name="T12" fmla="*/ 0 w 8"/>
                <a:gd name="T13" fmla="*/ 61 h 16"/>
                <a:gd name="T14" fmla="*/ 0 60000 65536"/>
                <a:gd name="T15" fmla="*/ 0 60000 65536"/>
                <a:gd name="T16" fmla="*/ 0 60000 65536"/>
                <a:gd name="T17" fmla="*/ 0 60000 65536"/>
                <a:gd name="T18" fmla="*/ 0 60000 65536"/>
                <a:gd name="T19" fmla="*/ 0 60000 65536"/>
                <a:gd name="T20" fmla="*/ 0 60000 65536"/>
                <a:gd name="T21" fmla="*/ 0 w 8"/>
                <a:gd name="T22" fmla="*/ 0 h 16"/>
                <a:gd name="T23" fmla="*/ 8 w 8"/>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6">
                  <a:moveTo>
                    <a:pt x="0" y="16"/>
                  </a:moveTo>
                  <a:lnTo>
                    <a:pt x="0" y="0"/>
                  </a:lnTo>
                  <a:lnTo>
                    <a:pt x="8" y="0"/>
                  </a:lnTo>
                  <a:lnTo>
                    <a:pt x="8" y="16"/>
                  </a:lnTo>
                  <a:lnTo>
                    <a:pt x="0" y="1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082" name="Freeform 183"/>
            <p:cNvSpPr>
              <a:spLocks noChangeAspect="1"/>
            </p:cNvSpPr>
            <p:nvPr/>
          </p:nvSpPr>
          <p:spPr bwMode="auto">
            <a:xfrm>
              <a:off x="2146" y="1697"/>
              <a:ext cx="111" cy="62"/>
            </a:xfrm>
            <a:custGeom>
              <a:avLst/>
              <a:gdLst>
                <a:gd name="T0" fmla="*/ 0 w 72"/>
                <a:gd name="T1" fmla="*/ 88 h 40"/>
                <a:gd name="T2" fmla="*/ 0 w 72"/>
                <a:gd name="T3" fmla="*/ 0 h 40"/>
                <a:gd name="T4" fmla="*/ 264 w 72"/>
                <a:gd name="T5" fmla="*/ 88 h 40"/>
                <a:gd name="T6" fmla="*/ 0 w 72"/>
                <a:gd name="T7" fmla="*/ 149 h 40"/>
                <a:gd name="T8" fmla="*/ 0 w 72"/>
                <a:gd name="T9" fmla="*/ 88 h 40"/>
                <a:gd name="T10" fmla="*/ 0 60000 65536"/>
                <a:gd name="T11" fmla="*/ 0 60000 65536"/>
                <a:gd name="T12" fmla="*/ 0 60000 65536"/>
                <a:gd name="T13" fmla="*/ 0 60000 65536"/>
                <a:gd name="T14" fmla="*/ 0 60000 65536"/>
                <a:gd name="T15" fmla="*/ 0 w 72"/>
                <a:gd name="T16" fmla="*/ 0 h 40"/>
                <a:gd name="T17" fmla="*/ 72 w 72"/>
                <a:gd name="T18" fmla="*/ 40 h 40"/>
              </a:gdLst>
              <a:ahLst/>
              <a:cxnLst>
                <a:cxn ang="T10">
                  <a:pos x="T0" y="T1"/>
                </a:cxn>
                <a:cxn ang="T11">
                  <a:pos x="T2" y="T3"/>
                </a:cxn>
                <a:cxn ang="T12">
                  <a:pos x="T4" y="T5"/>
                </a:cxn>
                <a:cxn ang="T13">
                  <a:pos x="T6" y="T7"/>
                </a:cxn>
                <a:cxn ang="T14">
                  <a:pos x="T8" y="T9"/>
                </a:cxn>
              </a:cxnLst>
              <a:rect l="T15" t="T16" r="T17" b="T18"/>
              <a:pathLst>
                <a:path w="72" h="40">
                  <a:moveTo>
                    <a:pt x="0" y="24"/>
                  </a:moveTo>
                  <a:lnTo>
                    <a:pt x="0" y="0"/>
                  </a:lnTo>
                  <a:lnTo>
                    <a:pt x="72" y="24"/>
                  </a:lnTo>
                  <a:lnTo>
                    <a:pt x="0" y="40"/>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083" name="Rectangle 185"/>
            <p:cNvSpPr>
              <a:spLocks noChangeAspect="1" noChangeArrowheads="1"/>
            </p:cNvSpPr>
            <p:nvPr/>
          </p:nvSpPr>
          <p:spPr bwMode="auto">
            <a:xfrm>
              <a:off x="2133" y="1734"/>
              <a:ext cx="2"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84" name="Rectangle 186"/>
            <p:cNvSpPr>
              <a:spLocks noChangeAspect="1" noChangeArrowheads="1"/>
            </p:cNvSpPr>
            <p:nvPr/>
          </p:nvSpPr>
          <p:spPr bwMode="auto">
            <a:xfrm>
              <a:off x="1505" y="1734"/>
              <a:ext cx="628"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85" name="Freeform 187"/>
            <p:cNvSpPr>
              <a:spLocks noChangeAspect="1"/>
            </p:cNvSpPr>
            <p:nvPr/>
          </p:nvSpPr>
          <p:spPr bwMode="auto">
            <a:xfrm>
              <a:off x="3154" y="1266"/>
              <a:ext cx="86" cy="148"/>
            </a:xfrm>
            <a:custGeom>
              <a:avLst/>
              <a:gdLst>
                <a:gd name="T0" fmla="*/ 115 w 56"/>
                <a:gd name="T1" fmla="*/ 0 h 96"/>
                <a:gd name="T2" fmla="*/ 203 w 56"/>
                <a:gd name="T3" fmla="*/ 0 h 96"/>
                <a:gd name="T4" fmla="*/ 203 w 56"/>
                <a:gd name="T5" fmla="*/ 0 h 96"/>
                <a:gd name="T6" fmla="*/ 203 w 56"/>
                <a:gd name="T7" fmla="*/ 0 h 96"/>
                <a:gd name="T8" fmla="*/ 115 w 56"/>
                <a:gd name="T9" fmla="*/ 264 h 96"/>
                <a:gd name="T10" fmla="*/ 115 w 56"/>
                <a:gd name="T11" fmla="*/ 351 h 96"/>
                <a:gd name="T12" fmla="*/ 88 w 56"/>
                <a:gd name="T13" fmla="*/ 264 h 96"/>
                <a:gd name="T14" fmla="*/ 0 w 56"/>
                <a:gd name="T15" fmla="*/ 0 h 96"/>
                <a:gd name="T16" fmla="*/ 0 w 56"/>
                <a:gd name="T17" fmla="*/ 0 h 96"/>
                <a:gd name="T18" fmla="*/ 28 w 56"/>
                <a:gd name="T19" fmla="*/ 0 h 96"/>
                <a:gd name="T20" fmla="*/ 28 w 56"/>
                <a:gd name="T21" fmla="*/ 0 h 96"/>
                <a:gd name="T22" fmla="*/ 115 w 56"/>
                <a:gd name="T23" fmla="*/ 264 h 96"/>
                <a:gd name="T24" fmla="*/ 88 w 56"/>
                <a:gd name="T25" fmla="*/ 264 h 96"/>
                <a:gd name="T26" fmla="*/ 88 w 56"/>
                <a:gd name="T27" fmla="*/ 264 h 96"/>
                <a:gd name="T28" fmla="*/ 175 w 56"/>
                <a:gd name="T29" fmla="*/ 0 h 96"/>
                <a:gd name="T30" fmla="*/ 203 w 56"/>
                <a:gd name="T31" fmla="*/ 0 h 96"/>
                <a:gd name="T32" fmla="*/ 203 w 56"/>
                <a:gd name="T33" fmla="*/ 29 h 96"/>
                <a:gd name="T34" fmla="*/ 115 w 56"/>
                <a:gd name="T35" fmla="*/ 29 h 96"/>
                <a:gd name="T36" fmla="*/ 115 w 56"/>
                <a:gd name="T37" fmla="*/ 0 h 9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96"/>
                <a:gd name="T59" fmla="*/ 56 w 56"/>
                <a:gd name="T60" fmla="*/ 96 h 9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96">
                  <a:moveTo>
                    <a:pt x="32" y="0"/>
                  </a:moveTo>
                  <a:lnTo>
                    <a:pt x="56" y="0"/>
                  </a:lnTo>
                  <a:lnTo>
                    <a:pt x="32" y="72"/>
                  </a:lnTo>
                  <a:lnTo>
                    <a:pt x="32" y="96"/>
                  </a:lnTo>
                  <a:lnTo>
                    <a:pt x="24" y="72"/>
                  </a:lnTo>
                  <a:lnTo>
                    <a:pt x="0" y="0"/>
                  </a:lnTo>
                  <a:lnTo>
                    <a:pt x="8" y="0"/>
                  </a:lnTo>
                  <a:lnTo>
                    <a:pt x="32" y="72"/>
                  </a:lnTo>
                  <a:lnTo>
                    <a:pt x="24" y="72"/>
                  </a:lnTo>
                  <a:lnTo>
                    <a:pt x="48" y="0"/>
                  </a:lnTo>
                  <a:lnTo>
                    <a:pt x="56" y="0"/>
                  </a:lnTo>
                  <a:lnTo>
                    <a:pt x="56" y="8"/>
                  </a:lnTo>
                  <a:lnTo>
                    <a:pt x="32" y="8"/>
                  </a:lnTo>
                  <a:lnTo>
                    <a:pt x="32"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086" name="Freeform 188"/>
            <p:cNvSpPr>
              <a:spLocks noChangeAspect="1"/>
            </p:cNvSpPr>
            <p:nvPr/>
          </p:nvSpPr>
          <p:spPr bwMode="auto">
            <a:xfrm>
              <a:off x="3167" y="1266"/>
              <a:ext cx="37" cy="12"/>
            </a:xfrm>
            <a:custGeom>
              <a:avLst/>
              <a:gdLst>
                <a:gd name="T0" fmla="*/ 0 w 24"/>
                <a:gd name="T1" fmla="*/ 0 h 8"/>
                <a:gd name="T2" fmla="*/ 88 w 24"/>
                <a:gd name="T3" fmla="*/ 0 h 8"/>
                <a:gd name="T4" fmla="*/ 88 w 24"/>
                <a:gd name="T5" fmla="*/ 27 h 8"/>
                <a:gd name="T6" fmla="*/ 88 w 24"/>
                <a:gd name="T7" fmla="*/ 27 h 8"/>
                <a:gd name="T8" fmla="*/ 88 w 24"/>
                <a:gd name="T9" fmla="*/ 27 h 8"/>
                <a:gd name="T10" fmla="*/ 0 w 24"/>
                <a:gd name="T11" fmla="*/ 27 h 8"/>
                <a:gd name="T12" fmla="*/ 0 w 24"/>
                <a:gd name="T13" fmla="*/ 0 h 8"/>
                <a:gd name="T14" fmla="*/ 0 60000 65536"/>
                <a:gd name="T15" fmla="*/ 0 60000 65536"/>
                <a:gd name="T16" fmla="*/ 0 60000 65536"/>
                <a:gd name="T17" fmla="*/ 0 60000 65536"/>
                <a:gd name="T18" fmla="*/ 0 60000 65536"/>
                <a:gd name="T19" fmla="*/ 0 60000 65536"/>
                <a:gd name="T20" fmla="*/ 0 60000 65536"/>
                <a:gd name="T21" fmla="*/ 0 w 24"/>
                <a:gd name="T22" fmla="*/ 0 h 8"/>
                <a:gd name="T23" fmla="*/ 24 w 24"/>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8">
                  <a:moveTo>
                    <a:pt x="0" y="0"/>
                  </a:moveTo>
                  <a:lnTo>
                    <a:pt x="24" y="0"/>
                  </a:lnTo>
                  <a:lnTo>
                    <a:pt x="24" y="8"/>
                  </a:lnTo>
                  <a:lnTo>
                    <a:pt x="0" y="8"/>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087" name="Freeform 189"/>
            <p:cNvSpPr>
              <a:spLocks noChangeAspect="1"/>
            </p:cNvSpPr>
            <p:nvPr/>
          </p:nvSpPr>
          <p:spPr bwMode="auto">
            <a:xfrm>
              <a:off x="3167" y="1266"/>
              <a:ext cx="73" cy="111"/>
            </a:xfrm>
            <a:custGeom>
              <a:avLst/>
              <a:gdLst>
                <a:gd name="T0" fmla="*/ 85 w 48"/>
                <a:gd name="T1" fmla="*/ 0 h 72"/>
                <a:gd name="T2" fmla="*/ 169 w 48"/>
                <a:gd name="T3" fmla="*/ 0 h 72"/>
                <a:gd name="T4" fmla="*/ 85 w 48"/>
                <a:gd name="T5" fmla="*/ 264 h 72"/>
                <a:gd name="T6" fmla="*/ 0 w 48"/>
                <a:gd name="T7" fmla="*/ 0 h 72"/>
                <a:gd name="T8" fmla="*/ 85 w 48"/>
                <a:gd name="T9" fmla="*/ 0 h 72"/>
                <a:gd name="T10" fmla="*/ 0 60000 65536"/>
                <a:gd name="T11" fmla="*/ 0 60000 65536"/>
                <a:gd name="T12" fmla="*/ 0 60000 65536"/>
                <a:gd name="T13" fmla="*/ 0 60000 65536"/>
                <a:gd name="T14" fmla="*/ 0 60000 65536"/>
                <a:gd name="T15" fmla="*/ 0 w 48"/>
                <a:gd name="T16" fmla="*/ 0 h 72"/>
                <a:gd name="T17" fmla="*/ 48 w 48"/>
                <a:gd name="T18" fmla="*/ 72 h 72"/>
              </a:gdLst>
              <a:ahLst/>
              <a:cxnLst>
                <a:cxn ang="T10">
                  <a:pos x="T0" y="T1"/>
                </a:cxn>
                <a:cxn ang="T11">
                  <a:pos x="T2" y="T3"/>
                </a:cxn>
                <a:cxn ang="T12">
                  <a:pos x="T4" y="T5"/>
                </a:cxn>
                <a:cxn ang="T13">
                  <a:pos x="T6" y="T7"/>
                </a:cxn>
                <a:cxn ang="T14">
                  <a:pos x="T8" y="T9"/>
                </a:cxn>
              </a:cxnLst>
              <a:rect l="T15" t="T16" r="T17" b="T18"/>
              <a:pathLst>
                <a:path w="48" h="72">
                  <a:moveTo>
                    <a:pt x="24" y="0"/>
                  </a:moveTo>
                  <a:lnTo>
                    <a:pt x="48" y="0"/>
                  </a:lnTo>
                  <a:lnTo>
                    <a:pt x="24" y="72"/>
                  </a:lnTo>
                  <a:lnTo>
                    <a:pt x="0" y="0"/>
                  </a:lnTo>
                  <a:lnTo>
                    <a:pt x="24"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088" name="Rectangle 190"/>
            <p:cNvSpPr>
              <a:spLocks noChangeAspect="1" noChangeArrowheads="1"/>
            </p:cNvSpPr>
            <p:nvPr/>
          </p:nvSpPr>
          <p:spPr bwMode="auto">
            <a:xfrm>
              <a:off x="3204" y="1167"/>
              <a:ext cx="12" cy="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89" name="Rectangle 192"/>
            <p:cNvSpPr>
              <a:spLocks noChangeAspect="1" noChangeArrowheads="1"/>
            </p:cNvSpPr>
            <p:nvPr/>
          </p:nvSpPr>
          <p:spPr bwMode="auto">
            <a:xfrm>
              <a:off x="3204" y="1167"/>
              <a:ext cx="12" cy="8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090" name="Rectangle 193"/>
            <p:cNvSpPr>
              <a:spLocks noChangeAspect="1" noChangeArrowheads="1"/>
            </p:cNvSpPr>
            <p:nvPr/>
          </p:nvSpPr>
          <p:spPr bwMode="auto">
            <a:xfrm>
              <a:off x="1579" y="1759"/>
              <a:ext cx="399" cy="115"/>
            </a:xfrm>
            <a:prstGeom prst="rect">
              <a:avLst/>
            </a:prstGeom>
            <a:noFill/>
            <a:ln w="9525">
              <a:noFill/>
              <a:miter lim="800000"/>
              <a:headEnd/>
              <a:tailEnd/>
            </a:ln>
          </p:spPr>
          <p:txBody>
            <a:bodyPr wrap="none" lIns="0" tIns="0" rIns="0" bIns="0">
              <a:spAutoFit/>
            </a:bodyPr>
            <a:lstStyle/>
            <a:p>
              <a:r>
                <a:rPr lang="en-US" sz="1200" u="none">
                  <a:solidFill>
                    <a:srgbClr val="000000"/>
                  </a:solidFill>
                </a:rPr>
                <a:t>accesses</a:t>
              </a:r>
              <a:endParaRPr lang="en-US" sz="2800"/>
            </a:p>
          </p:txBody>
        </p:sp>
        <p:sp>
          <p:nvSpPr>
            <p:cNvPr id="203091" name="Rectangle 194"/>
            <p:cNvSpPr>
              <a:spLocks noChangeAspect="1" noChangeArrowheads="1"/>
            </p:cNvSpPr>
            <p:nvPr/>
          </p:nvSpPr>
          <p:spPr bwMode="auto">
            <a:xfrm>
              <a:off x="3277" y="1167"/>
              <a:ext cx="393" cy="114"/>
            </a:xfrm>
            <a:prstGeom prst="rect">
              <a:avLst/>
            </a:prstGeom>
            <a:noFill/>
            <a:ln w="9525">
              <a:noFill/>
              <a:miter lim="800000"/>
              <a:headEnd/>
              <a:tailEnd/>
            </a:ln>
          </p:spPr>
          <p:txBody>
            <a:bodyPr wrap="none" lIns="0" tIns="0" rIns="0" bIns="0">
              <a:spAutoFit/>
            </a:bodyPr>
            <a:lstStyle/>
            <a:p>
              <a:r>
                <a:rPr lang="en-US" sz="1200" u="none">
                  <a:solidFill>
                    <a:srgbClr val="000000"/>
                  </a:solidFill>
                </a:rPr>
                <a:t>manages</a:t>
              </a:r>
              <a:endParaRPr lang="en-US" sz="2800"/>
            </a:p>
          </p:txBody>
        </p:sp>
        <p:sp>
          <p:nvSpPr>
            <p:cNvPr id="203092" name="Freeform 195"/>
            <p:cNvSpPr>
              <a:spLocks noChangeAspect="1"/>
            </p:cNvSpPr>
            <p:nvPr/>
          </p:nvSpPr>
          <p:spPr bwMode="auto">
            <a:xfrm>
              <a:off x="2625" y="995"/>
              <a:ext cx="147" cy="74"/>
            </a:xfrm>
            <a:custGeom>
              <a:avLst/>
              <a:gdLst>
                <a:gd name="T0" fmla="*/ 0 w 96"/>
                <a:gd name="T1" fmla="*/ 60 h 48"/>
                <a:gd name="T2" fmla="*/ 0 w 96"/>
                <a:gd name="T3" fmla="*/ 0 h 48"/>
                <a:gd name="T4" fmla="*/ 0 w 96"/>
                <a:gd name="T5" fmla="*/ 0 h 48"/>
                <a:gd name="T6" fmla="*/ 0 w 96"/>
                <a:gd name="T7" fmla="*/ 0 h 48"/>
                <a:gd name="T8" fmla="*/ 257 w 96"/>
                <a:gd name="T9" fmla="*/ 60 h 48"/>
                <a:gd name="T10" fmla="*/ 345 w 96"/>
                <a:gd name="T11" fmla="*/ 60 h 48"/>
                <a:gd name="T12" fmla="*/ 257 w 96"/>
                <a:gd name="T13" fmla="*/ 88 h 48"/>
                <a:gd name="T14" fmla="*/ 0 w 96"/>
                <a:gd name="T15" fmla="*/ 176 h 48"/>
                <a:gd name="T16" fmla="*/ 0 w 96"/>
                <a:gd name="T17" fmla="*/ 176 h 48"/>
                <a:gd name="T18" fmla="*/ 0 w 96"/>
                <a:gd name="T19" fmla="*/ 148 h 48"/>
                <a:gd name="T20" fmla="*/ 0 w 96"/>
                <a:gd name="T21" fmla="*/ 148 h 48"/>
                <a:gd name="T22" fmla="*/ 257 w 96"/>
                <a:gd name="T23" fmla="*/ 60 h 48"/>
                <a:gd name="T24" fmla="*/ 257 w 96"/>
                <a:gd name="T25" fmla="*/ 88 h 48"/>
                <a:gd name="T26" fmla="*/ 257 w 96"/>
                <a:gd name="T27" fmla="*/ 88 h 48"/>
                <a:gd name="T28" fmla="*/ 0 w 96"/>
                <a:gd name="T29" fmla="*/ 29 h 48"/>
                <a:gd name="T30" fmla="*/ 0 w 96"/>
                <a:gd name="T31" fmla="*/ 0 h 48"/>
                <a:gd name="T32" fmla="*/ 28 w 96"/>
                <a:gd name="T33" fmla="*/ 0 h 48"/>
                <a:gd name="T34" fmla="*/ 28 w 96"/>
                <a:gd name="T35" fmla="*/ 60 h 48"/>
                <a:gd name="T36" fmla="*/ 0 w 96"/>
                <a:gd name="T37" fmla="*/ 60 h 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6"/>
                <a:gd name="T58" fmla="*/ 0 h 48"/>
                <a:gd name="T59" fmla="*/ 96 w 96"/>
                <a:gd name="T60" fmla="*/ 48 h 4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6" h="48">
                  <a:moveTo>
                    <a:pt x="0" y="16"/>
                  </a:moveTo>
                  <a:lnTo>
                    <a:pt x="0" y="0"/>
                  </a:lnTo>
                  <a:lnTo>
                    <a:pt x="72" y="16"/>
                  </a:lnTo>
                  <a:lnTo>
                    <a:pt x="96" y="16"/>
                  </a:lnTo>
                  <a:lnTo>
                    <a:pt x="72" y="24"/>
                  </a:lnTo>
                  <a:lnTo>
                    <a:pt x="0" y="48"/>
                  </a:lnTo>
                  <a:lnTo>
                    <a:pt x="0" y="40"/>
                  </a:lnTo>
                  <a:lnTo>
                    <a:pt x="72" y="16"/>
                  </a:lnTo>
                  <a:lnTo>
                    <a:pt x="72" y="24"/>
                  </a:lnTo>
                  <a:lnTo>
                    <a:pt x="0" y="8"/>
                  </a:lnTo>
                  <a:lnTo>
                    <a:pt x="0" y="0"/>
                  </a:lnTo>
                  <a:lnTo>
                    <a:pt x="8" y="0"/>
                  </a:lnTo>
                  <a:lnTo>
                    <a:pt x="8" y="16"/>
                  </a:lnTo>
                  <a:lnTo>
                    <a:pt x="0" y="1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093" name="Freeform 196"/>
            <p:cNvSpPr>
              <a:spLocks noChangeAspect="1"/>
            </p:cNvSpPr>
            <p:nvPr/>
          </p:nvSpPr>
          <p:spPr bwMode="auto">
            <a:xfrm>
              <a:off x="2625" y="1020"/>
              <a:ext cx="12" cy="36"/>
            </a:xfrm>
            <a:custGeom>
              <a:avLst/>
              <a:gdLst>
                <a:gd name="T0" fmla="*/ 0 w 8"/>
                <a:gd name="T1" fmla="*/ 81 h 24"/>
                <a:gd name="T2" fmla="*/ 0 w 8"/>
                <a:gd name="T3" fmla="*/ 0 h 24"/>
                <a:gd name="T4" fmla="*/ 27 w 8"/>
                <a:gd name="T5" fmla="*/ 0 h 24"/>
                <a:gd name="T6" fmla="*/ 27 w 8"/>
                <a:gd name="T7" fmla="*/ 0 h 24"/>
                <a:gd name="T8" fmla="*/ 27 w 8"/>
                <a:gd name="T9" fmla="*/ 0 h 24"/>
                <a:gd name="T10" fmla="*/ 27 w 8"/>
                <a:gd name="T11" fmla="*/ 81 h 24"/>
                <a:gd name="T12" fmla="*/ 0 w 8"/>
                <a:gd name="T13" fmla="*/ 81 h 24"/>
                <a:gd name="T14" fmla="*/ 0 60000 65536"/>
                <a:gd name="T15" fmla="*/ 0 60000 65536"/>
                <a:gd name="T16" fmla="*/ 0 60000 65536"/>
                <a:gd name="T17" fmla="*/ 0 60000 65536"/>
                <a:gd name="T18" fmla="*/ 0 60000 65536"/>
                <a:gd name="T19" fmla="*/ 0 60000 65536"/>
                <a:gd name="T20" fmla="*/ 0 60000 65536"/>
                <a:gd name="T21" fmla="*/ 0 w 8"/>
                <a:gd name="T22" fmla="*/ 0 h 24"/>
                <a:gd name="T23" fmla="*/ 8 w 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24">
                  <a:moveTo>
                    <a:pt x="0" y="24"/>
                  </a:moveTo>
                  <a:lnTo>
                    <a:pt x="0" y="0"/>
                  </a:lnTo>
                  <a:lnTo>
                    <a:pt x="8" y="0"/>
                  </a:lnTo>
                  <a:lnTo>
                    <a:pt x="8"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094" name="Freeform 197"/>
            <p:cNvSpPr>
              <a:spLocks noChangeAspect="1"/>
            </p:cNvSpPr>
            <p:nvPr/>
          </p:nvSpPr>
          <p:spPr bwMode="auto">
            <a:xfrm>
              <a:off x="2625" y="995"/>
              <a:ext cx="110" cy="61"/>
            </a:xfrm>
            <a:custGeom>
              <a:avLst/>
              <a:gdLst>
                <a:gd name="T0" fmla="*/ 0 w 72"/>
                <a:gd name="T1" fmla="*/ 56 h 40"/>
                <a:gd name="T2" fmla="*/ 0 w 72"/>
                <a:gd name="T3" fmla="*/ 0 h 40"/>
                <a:gd name="T4" fmla="*/ 257 w 72"/>
                <a:gd name="T5" fmla="*/ 56 h 40"/>
                <a:gd name="T6" fmla="*/ 0 w 72"/>
                <a:gd name="T7" fmla="*/ 142 h 40"/>
                <a:gd name="T8" fmla="*/ 0 w 72"/>
                <a:gd name="T9" fmla="*/ 56 h 40"/>
                <a:gd name="T10" fmla="*/ 0 60000 65536"/>
                <a:gd name="T11" fmla="*/ 0 60000 65536"/>
                <a:gd name="T12" fmla="*/ 0 60000 65536"/>
                <a:gd name="T13" fmla="*/ 0 60000 65536"/>
                <a:gd name="T14" fmla="*/ 0 60000 65536"/>
                <a:gd name="T15" fmla="*/ 0 w 72"/>
                <a:gd name="T16" fmla="*/ 0 h 40"/>
                <a:gd name="T17" fmla="*/ 72 w 72"/>
                <a:gd name="T18" fmla="*/ 40 h 40"/>
              </a:gdLst>
              <a:ahLst/>
              <a:cxnLst>
                <a:cxn ang="T10">
                  <a:pos x="T0" y="T1"/>
                </a:cxn>
                <a:cxn ang="T11">
                  <a:pos x="T2" y="T3"/>
                </a:cxn>
                <a:cxn ang="T12">
                  <a:pos x="T4" y="T5"/>
                </a:cxn>
                <a:cxn ang="T13">
                  <a:pos x="T6" y="T7"/>
                </a:cxn>
                <a:cxn ang="T14">
                  <a:pos x="T8" y="T9"/>
                </a:cxn>
              </a:cxnLst>
              <a:rect l="T15" t="T16" r="T17" b="T18"/>
              <a:pathLst>
                <a:path w="72" h="40">
                  <a:moveTo>
                    <a:pt x="0" y="16"/>
                  </a:moveTo>
                  <a:lnTo>
                    <a:pt x="0" y="0"/>
                  </a:lnTo>
                  <a:lnTo>
                    <a:pt x="72" y="16"/>
                  </a:lnTo>
                  <a:lnTo>
                    <a:pt x="0" y="40"/>
                  </a:lnTo>
                  <a:lnTo>
                    <a:pt x="0" y="1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095" name="Freeform 198"/>
            <p:cNvSpPr>
              <a:spLocks noChangeAspect="1"/>
            </p:cNvSpPr>
            <p:nvPr/>
          </p:nvSpPr>
          <p:spPr bwMode="auto">
            <a:xfrm>
              <a:off x="1063" y="1451"/>
              <a:ext cx="74" cy="160"/>
            </a:xfrm>
            <a:custGeom>
              <a:avLst/>
              <a:gdLst>
                <a:gd name="T0" fmla="*/ 117 w 48"/>
                <a:gd name="T1" fmla="*/ 28 h 104"/>
                <a:gd name="T2" fmla="*/ 176 w 48"/>
                <a:gd name="T3" fmla="*/ 58 h 104"/>
                <a:gd name="T4" fmla="*/ 176 w 48"/>
                <a:gd name="T5" fmla="*/ 58 h 104"/>
                <a:gd name="T6" fmla="*/ 176 w 48"/>
                <a:gd name="T7" fmla="*/ 58 h 104"/>
                <a:gd name="T8" fmla="*/ 29 w 48"/>
                <a:gd name="T9" fmla="*/ 291 h 104"/>
                <a:gd name="T10" fmla="*/ 0 w 48"/>
                <a:gd name="T11" fmla="*/ 378 h 104"/>
                <a:gd name="T12" fmla="*/ 0 w 48"/>
                <a:gd name="T13" fmla="*/ 291 h 104"/>
                <a:gd name="T14" fmla="*/ 0 w 48"/>
                <a:gd name="T15" fmla="*/ 0 h 104"/>
                <a:gd name="T16" fmla="*/ 0 w 48"/>
                <a:gd name="T17" fmla="*/ 0 h 104"/>
                <a:gd name="T18" fmla="*/ 29 w 48"/>
                <a:gd name="T19" fmla="*/ 0 h 104"/>
                <a:gd name="T20" fmla="*/ 29 w 48"/>
                <a:gd name="T21" fmla="*/ 0 h 104"/>
                <a:gd name="T22" fmla="*/ 29 w 48"/>
                <a:gd name="T23" fmla="*/ 291 h 104"/>
                <a:gd name="T24" fmla="*/ 0 w 48"/>
                <a:gd name="T25" fmla="*/ 291 h 104"/>
                <a:gd name="T26" fmla="*/ 0 w 48"/>
                <a:gd name="T27" fmla="*/ 291 h 104"/>
                <a:gd name="T28" fmla="*/ 148 w 48"/>
                <a:gd name="T29" fmla="*/ 58 h 104"/>
                <a:gd name="T30" fmla="*/ 176 w 48"/>
                <a:gd name="T31" fmla="*/ 58 h 104"/>
                <a:gd name="T32" fmla="*/ 176 w 48"/>
                <a:gd name="T33" fmla="*/ 88 h 104"/>
                <a:gd name="T34" fmla="*/ 117 w 48"/>
                <a:gd name="T35" fmla="*/ 58 h 104"/>
                <a:gd name="T36" fmla="*/ 117 w 48"/>
                <a:gd name="T37" fmla="*/ 28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104"/>
                <a:gd name="T59" fmla="*/ 48 w 48"/>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104">
                  <a:moveTo>
                    <a:pt x="32" y="8"/>
                  </a:moveTo>
                  <a:lnTo>
                    <a:pt x="48" y="16"/>
                  </a:lnTo>
                  <a:lnTo>
                    <a:pt x="8" y="80"/>
                  </a:lnTo>
                  <a:lnTo>
                    <a:pt x="0" y="104"/>
                  </a:lnTo>
                  <a:lnTo>
                    <a:pt x="0" y="80"/>
                  </a:lnTo>
                  <a:lnTo>
                    <a:pt x="0" y="0"/>
                  </a:lnTo>
                  <a:lnTo>
                    <a:pt x="8" y="0"/>
                  </a:lnTo>
                  <a:lnTo>
                    <a:pt x="8" y="80"/>
                  </a:lnTo>
                  <a:lnTo>
                    <a:pt x="0" y="80"/>
                  </a:lnTo>
                  <a:lnTo>
                    <a:pt x="40" y="16"/>
                  </a:lnTo>
                  <a:lnTo>
                    <a:pt x="48" y="16"/>
                  </a:lnTo>
                  <a:lnTo>
                    <a:pt x="48" y="24"/>
                  </a:lnTo>
                  <a:lnTo>
                    <a:pt x="32" y="16"/>
                  </a:lnTo>
                  <a:lnTo>
                    <a:pt x="32" y="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096" name="Freeform 199"/>
            <p:cNvSpPr>
              <a:spLocks noChangeAspect="1"/>
            </p:cNvSpPr>
            <p:nvPr/>
          </p:nvSpPr>
          <p:spPr bwMode="auto">
            <a:xfrm>
              <a:off x="1076" y="1451"/>
              <a:ext cx="36" cy="24"/>
            </a:xfrm>
            <a:custGeom>
              <a:avLst/>
              <a:gdLst>
                <a:gd name="T0" fmla="*/ 0 w 24"/>
                <a:gd name="T1" fmla="*/ 0 h 16"/>
                <a:gd name="T2" fmla="*/ 81 w 24"/>
                <a:gd name="T3" fmla="*/ 27 h 16"/>
                <a:gd name="T4" fmla="*/ 81 w 24"/>
                <a:gd name="T5" fmla="*/ 27 h 16"/>
                <a:gd name="T6" fmla="*/ 81 w 24"/>
                <a:gd name="T7" fmla="*/ 27 h 16"/>
                <a:gd name="T8" fmla="*/ 81 w 24"/>
                <a:gd name="T9" fmla="*/ 54 h 16"/>
                <a:gd name="T10" fmla="*/ 0 w 24"/>
                <a:gd name="T11" fmla="*/ 27 h 16"/>
                <a:gd name="T12" fmla="*/ 0 w 24"/>
                <a:gd name="T13" fmla="*/ 0 h 16"/>
                <a:gd name="T14" fmla="*/ 0 60000 65536"/>
                <a:gd name="T15" fmla="*/ 0 60000 65536"/>
                <a:gd name="T16" fmla="*/ 0 60000 65536"/>
                <a:gd name="T17" fmla="*/ 0 60000 65536"/>
                <a:gd name="T18" fmla="*/ 0 60000 65536"/>
                <a:gd name="T19" fmla="*/ 0 60000 65536"/>
                <a:gd name="T20" fmla="*/ 0 60000 65536"/>
                <a:gd name="T21" fmla="*/ 0 w 24"/>
                <a:gd name="T22" fmla="*/ 0 h 16"/>
                <a:gd name="T23" fmla="*/ 24 w 24"/>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6">
                  <a:moveTo>
                    <a:pt x="0" y="0"/>
                  </a:moveTo>
                  <a:lnTo>
                    <a:pt x="24" y="8"/>
                  </a:lnTo>
                  <a:lnTo>
                    <a:pt x="24" y="16"/>
                  </a:lnTo>
                  <a:lnTo>
                    <a:pt x="0" y="8"/>
                  </a:lnTo>
                  <a:lnTo>
                    <a:pt x="0"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097" name="Freeform 200"/>
            <p:cNvSpPr>
              <a:spLocks noChangeAspect="1"/>
            </p:cNvSpPr>
            <p:nvPr/>
          </p:nvSpPr>
          <p:spPr bwMode="auto">
            <a:xfrm>
              <a:off x="1076" y="1451"/>
              <a:ext cx="61" cy="123"/>
            </a:xfrm>
            <a:custGeom>
              <a:avLst/>
              <a:gdLst>
                <a:gd name="T0" fmla="*/ 85 w 40"/>
                <a:gd name="T1" fmla="*/ 28 h 80"/>
                <a:gd name="T2" fmla="*/ 142 w 40"/>
                <a:gd name="T3" fmla="*/ 58 h 80"/>
                <a:gd name="T4" fmla="*/ 0 w 40"/>
                <a:gd name="T5" fmla="*/ 291 h 80"/>
                <a:gd name="T6" fmla="*/ 0 w 40"/>
                <a:gd name="T7" fmla="*/ 0 h 80"/>
                <a:gd name="T8" fmla="*/ 85 w 40"/>
                <a:gd name="T9" fmla="*/ 28 h 80"/>
                <a:gd name="T10" fmla="*/ 0 60000 65536"/>
                <a:gd name="T11" fmla="*/ 0 60000 65536"/>
                <a:gd name="T12" fmla="*/ 0 60000 65536"/>
                <a:gd name="T13" fmla="*/ 0 60000 65536"/>
                <a:gd name="T14" fmla="*/ 0 60000 65536"/>
                <a:gd name="T15" fmla="*/ 0 w 40"/>
                <a:gd name="T16" fmla="*/ 0 h 80"/>
                <a:gd name="T17" fmla="*/ 40 w 40"/>
                <a:gd name="T18" fmla="*/ 80 h 80"/>
              </a:gdLst>
              <a:ahLst/>
              <a:cxnLst>
                <a:cxn ang="T10">
                  <a:pos x="T0" y="T1"/>
                </a:cxn>
                <a:cxn ang="T11">
                  <a:pos x="T2" y="T3"/>
                </a:cxn>
                <a:cxn ang="T12">
                  <a:pos x="T4" y="T5"/>
                </a:cxn>
                <a:cxn ang="T13">
                  <a:pos x="T6" y="T7"/>
                </a:cxn>
                <a:cxn ang="T14">
                  <a:pos x="T8" y="T9"/>
                </a:cxn>
              </a:cxnLst>
              <a:rect l="T15" t="T16" r="T17" b="T18"/>
              <a:pathLst>
                <a:path w="40" h="80">
                  <a:moveTo>
                    <a:pt x="24" y="8"/>
                  </a:moveTo>
                  <a:lnTo>
                    <a:pt x="40" y="16"/>
                  </a:lnTo>
                  <a:lnTo>
                    <a:pt x="0" y="80"/>
                  </a:lnTo>
                  <a:lnTo>
                    <a:pt x="0" y="0"/>
                  </a:lnTo>
                  <a:lnTo>
                    <a:pt x="24" y="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098" name="Freeform 201"/>
            <p:cNvSpPr>
              <a:spLocks noChangeAspect="1"/>
            </p:cNvSpPr>
            <p:nvPr/>
          </p:nvSpPr>
          <p:spPr bwMode="auto">
            <a:xfrm>
              <a:off x="1112" y="1414"/>
              <a:ext cx="37" cy="49"/>
            </a:xfrm>
            <a:custGeom>
              <a:avLst/>
              <a:gdLst>
                <a:gd name="T0" fmla="*/ 0 w 24"/>
                <a:gd name="T1" fmla="*/ 115 h 32"/>
                <a:gd name="T2" fmla="*/ 29 w 24"/>
                <a:gd name="T3" fmla="*/ 115 h 32"/>
                <a:gd name="T4" fmla="*/ 88 w 24"/>
                <a:gd name="T5" fmla="*/ 0 h 32"/>
                <a:gd name="T6" fmla="*/ 60 w 24"/>
                <a:gd name="T7" fmla="*/ 0 h 32"/>
                <a:gd name="T8" fmla="*/ 0 w 24"/>
                <a:gd name="T9" fmla="*/ 115 h 32"/>
                <a:gd name="T10" fmla="*/ 0 60000 65536"/>
                <a:gd name="T11" fmla="*/ 0 60000 65536"/>
                <a:gd name="T12" fmla="*/ 0 60000 65536"/>
                <a:gd name="T13" fmla="*/ 0 60000 65536"/>
                <a:gd name="T14" fmla="*/ 0 60000 65536"/>
                <a:gd name="T15" fmla="*/ 0 w 24"/>
                <a:gd name="T16" fmla="*/ 0 h 32"/>
                <a:gd name="T17" fmla="*/ 24 w 24"/>
                <a:gd name="T18" fmla="*/ 32 h 32"/>
              </a:gdLst>
              <a:ahLst/>
              <a:cxnLst>
                <a:cxn ang="T10">
                  <a:pos x="T0" y="T1"/>
                </a:cxn>
                <a:cxn ang="T11">
                  <a:pos x="T2" y="T3"/>
                </a:cxn>
                <a:cxn ang="T12">
                  <a:pos x="T4" y="T5"/>
                </a:cxn>
                <a:cxn ang="T13">
                  <a:pos x="T6" y="T7"/>
                </a:cxn>
                <a:cxn ang="T14">
                  <a:pos x="T8" y="T9"/>
                </a:cxn>
              </a:cxnLst>
              <a:rect l="T15" t="T16" r="T17" b="T18"/>
              <a:pathLst>
                <a:path w="24" h="32">
                  <a:moveTo>
                    <a:pt x="0" y="32"/>
                  </a:moveTo>
                  <a:lnTo>
                    <a:pt x="8" y="32"/>
                  </a:lnTo>
                  <a:lnTo>
                    <a:pt x="24" y="0"/>
                  </a:lnTo>
                  <a:lnTo>
                    <a:pt x="16" y="0"/>
                  </a:lnTo>
                  <a:lnTo>
                    <a:pt x="0" y="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099" name="Freeform 202"/>
            <p:cNvSpPr>
              <a:spLocks noChangeAspect="1"/>
            </p:cNvSpPr>
            <p:nvPr/>
          </p:nvSpPr>
          <p:spPr bwMode="auto">
            <a:xfrm>
              <a:off x="1186" y="1291"/>
              <a:ext cx="85" cy="73"/>
            </a:xfrm>
            <a:custGeom>
              <a:avLst/>
              <a:gdLst>
                <a:gd name="T0" fmla="*/ 0 w 55"/>
                <a:gd name="T1" fmla="*/ 141 h 48"/>
                <a:gd name="T2" fmla="*/ 29 w 55"/>
                <a:gd name="T3" fmla="*/ 169 h 48"/>
                <a:gd name="T4" fmla="*/ 202 w 55"/>
                <a:gd name="T5" fmla="*/ 27 h 48"/>
                <a:gd name="T6" fmla="*/ 175 w 55"/>
                <a:gd name="T7" fmla="*/ 0 h 48"/>
                <a:gd name="T8" fmla="*/ 0 w 55"/>
                <a:gd name="T9" fmla="*/ 141 h 48"/>
                <a:gd name="T10" fmla="*/ 0 60000 65536"/>
                <a:gd name="T11" fmla="*/ 0 60000 65536"/>
                <a:gd name="T12" fmla="*/ 0 60000 65536"/>
                <a:gd name="T13" fmla="*/ 0 60000 65536"/>
                <a:gd name="T14" fmla="*/ 0 60000 65536"/>
                <a:gd name="T15" fmla="*/ 0 w 55"/>
                <a:gd name="T16" fmla="*/ 0 h 48"/>
                <a:gd name="T17" fmla="*/ 55 w 55"/>
                <a:gd name="T18" fmla="*/ 48 h 48"/>
              </a:gdLst>
              <a:ahLst/>
              <a:cxnLst>
                <a:cxn ang="T10">
                  <a:pos x="T0" y="T1"/>
                </a:cxn>
                <a:cxn ang="T11">
                  <a:pos x="T2" y="T3"/>
                </a:cxn>
                <a:cxn ang="T12">
                  <a:pos x="T4" y="T5"/>
                </a:cxn>
                <a:cxn ang="T13">
                  <a:pos x="T6" y="T7"/>
                </a:cxn>
                <a:cxn ang="T14">
                  <a:pos x="T8" y="T9"/>
                </a:cxn>
              </a:cxnLst>
              <a:rect l="T15" t="T16" r="T17" b="T18"/>
              <a:pathLst>
                <a:path w="55" h="48">
                  <a:moveTo>
                    <a:pt x="0" y="40"/>
                  </a:moveTo>
                  <a:lnTo>
                    <a:pt x="8" y="48"/>
                  </a:lnTo>
                  <a:lnTo>
                    <a:pt x="55" y="8"/>
                  </a:lnTo>
                  <a:lnTo>
                    <a:pt x="47" y="0"/>
                  </a:lnTo>
                  <a:lnTo>
                    <a:pt x="0" y="4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100" name="Freeform 203"/>
            <p:cNvSpPr>
              <a:spLocks noChangeAspect="1"/>
            </p:cNvSpPr>
            <p:nvPr/>
          </p:nvSpPr>
          <p:spPr bwMode="auto">
            <a:xfrm>
              <a:off x="1333" y="1204"/>
              <a:ext cx="86" cy="62"/>
            </a:xfrm>
            <a:custGeom>
              <a:avLst/>
              <a:gdLst>
                <a:gd name="T0" fmla="*/ 0 w 56"/>
                <a:gd name="T1" fmla="*/ 119 h 40"/>
                <a:gd name="T2" fmla="*/ 0 w 56"/>
                <a:gd name="T3" fmla="*/ 149 h 40"/>
                <a:gd name="T4" fmla="*/ 203 w 56"/>
                <a:gd name="T5" fmla="*/ 29 h 40"/>
                <a:gd name="T6" fmla="*/ 203 w 56"/>
                <a:gd name="T7" fmla="*/ 0 h 40"/>
                <a:gd name="T8" fmla="*/ 0 w 56"/>
                <a:gd name="T9" fmla="*/ 119 h 40"/>
                <a:gd name="T10" fmla="*/ 0 60000 65536"/>
                <a:gd name="T11" fmla="*/ 0 60000 65536"/>
                <a:gd name="T12" fmla="*/ 0 60000 65536"/>
                <a:gd name="T13" fmla="*/ 0 60000 65536"/>
                <a:gd name="T14" fmla="*/ 0 60000 65536"/>
                <a:gd name="T15" fmla="*/ 0 w 56"/>
                <a:gd name="T16" fmla="*/ 0 h 40"/>
                <a:gd name="T17" fmla="*/ 56 w 56"/>
                <a:gd name="T18" fmla="*/ 40 h 40"/>
              </a:gdLst>
              <a:ahLst/>
              <a:cxnLst>
                <a:cxn ang="T10">
                  <a:pos x="T0" y="T1"/>
                </a:cxn>
                <a:cxn ang="T11">
                  <a:pos x="T2" y="T3"/>
                </a:cxn>
                <a:cxn ang="T12">
                  <a:pos x="T4" y="T5"/>
                </a:cxn>
                <a:cxn ang="T13">
                  <a:pos x="T6" y="T7"/>
                </a:cxn>
                <a:cxn ang="T14">
                  <a:pos x="T8" y="T9"/>
                </a:cxn>
              </a:cxnLst>
              <a:rect l="T15" t="T16" r="T17" b="T18"/>
              <a:pathLst>
                <a:path w="56" h="40">
                  <a:moveTo>
                    <a:pt x="0" y="32"/>
                  </a:moveTo>
                  <a:lnTo>
                    <a:pt x="0" y="40"/>
                  </a:lnTo>
                  <a:lnTo>
                    <a:pt x="56" y="8"/>
                  </a:lnTo>
                  <a:lnTo>
                    <a:pt x="56" y="0"/>
                  </a:lnTo>
                  <a:lnTo>
                    <a:pt x="0" y="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101" name="Freeform 204"/>
            <p:cNvSpPr>
              <a:spLocks noChangeAspect="1"/>
            </p:cNvSpPr>
            <p:nvPr/>
          </p:nvSpPr>
          <p:spPr bwMode="auto">
            <a:xfrm>
              <a:off x="1493" y="1155"/>
              <a:ext cx="98" cy="37"/>
            </a:xfrm>
            <a:custGeom>
              <a:avLst/>
              <a:gdLst>
                <a:gd name="T0" fmla="*/ 0 w 64"/>
                <a:gd name="T1" fmla="*/ 60 h 24"/>
                <a:gd name="T2" fmla="*/ 0 w 64"/>
                <a:gd name="T3" fmla="*/ 88 h 24"/>
                <a:gd name="T4" fmla="*/ 230 w 64"/>
                <a:gd name="T5" fmla="*/ 29 h 24"/>
                <a:gd name="T6" fmla="*/ 230 w 64"/>
                <a:gd name="T7" fmla="*/ 0 h 24"/>
                <a:gd name="T8" fmla="*/ 0 w 64"/>
                <a:gd name="T9" fmla="*/ 60 h 24"/>
                <a:gd name="T10" fmla="*/ 0 60000 65536"/>
                <a:gd name="T11" fmla="*/ 0 60000 65536"/>
                <a:gd name="T12" fmla="*/ 0 60000 65536"/>
                <a:gd name="T13" fmla="*/ 0 60000 65536"/>
                <a:gd name="T14" fmla="*/ 0 60000 65536"/>
                <a:gd name="T15" fmla="*/ 0 w 64"/>
                <a:gd name="T16" fmla="*/ 0 h 24"/>
                <a:gd name="T17" fmla="*/ 64 w 64"/>
                <a:gd name="T18" fmla="*/ 24 h 24"/>
              </a:gdLst>
              <a:ahLst/>
              <a:cxnLst>
                <a:cxn ang="T10">
                  <a:pos x="T0" y="T1"/>
                </a:cxn>
                <a:cxn ang="T11">
                  <a:pos x="T2" y="T3"/>
                </a:cxn>
                <a:cxn ang="T12">
                  <a:pos x="T4" y="T5"/>
                </a:cxn>
                <a:cxn ang="T13">
                  <a:pos x="T6" y="T7"/>
                </a:cxn>
                <a:cxn ang="T14">
                  <a:pos x="T8" y="T9"/>
                </a:cxn>
              </a:cxnLst>
              <a:rect l="T15" t="T16" r="T17" b="T18"/>
              <a:pathLst>
                <a:path w="64" h="24">
                  <a:moveTo>
                    <a:pt x="0" y="16"/>
                  </a:moveTo>
                  <a:lnTo>
                    <a:pt x="0" y="24"/>
                  </a:lnTo>
                  <a:lnTo>
                    <a:pt x="64" y="8"/>
                  </a:lnTo>
                  <a:lnTo>
                    <a:pt x="64" y="0"/>
                  </a:lnTo>
                  <a:lnTo>
                    <a:pt x="0" y="1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102" name="Freeform 205"/>
            <p:cNvSpPr>
              <a:spLocks noChangeAspect="1"/>
            </p:cNvSpPr>
            <p:nvPr/>
          </p:nvSpPr>
          <p:spPr bwMode="auto">
            <a:xfrm>
              <a:off x="1665" y="1118"/>
              <a:ext cx="111" cy="25"/>
            </a:xfrm>
            <a:custGeom>
              <a:avLst/>
              <a:gdLst>
                <a:gd name="T0" fmla="*/ 0 w 72"/>
                <a:gd name="T1" fmla="*/ 31 h 16"/>
                <a:gd name="T2" fmla="*/ 0 w 72"/>
                <a:gd name="T3" fmla="*/ 61 h 16"/>
                <a:gd name="T4" fmla="*/ 264 w 72"/>
                <a:gd name="T5" fmla="*/ 31 h 16"/>
                <a:gd name="T6" fmla="*/ 264 w 72"/>
                <a:gd name="T7" fmla="*/ 0 h 16"/>
                <a:gd name="T8" fmla="*/ 0 w 72"/>
                <a:gd name="T9" fmla="*/ 31 h 16"/>
                <a:gd name="T10" fmla="*/ 0 60000 65536"/>
                <a:gd name="T11" fmla="*/ 0 60000 65536"/>
                <a:gd name="T12" fmla="*/ 0 60000 65536"/>
                <a:gd name="T13" fmla="*/ 0 60000 65536"/>
                <a:gd name="T14" fmla="*/ 0 60000 65536"/>
                <a:gd name="T15" fmla="*/ 0 w 72"/>
                <a:gd name="T16" fmla="*/ 0 h 16"/>
                <a:gd name="T17" fmla="*/ 72 w 72"/>
                <a:gd name="T18" fmla="*/ 16 h 16"/>
              </a:gdLst>
              <a:ahLst/>
              <a:cxnLst>
                <a:cxn ang="T10">
                  <a:pos x="T0" y="T1"/>
                </a:cxn>
                <a:cxn ang="T11">
                  <a:pos x="T2" y="T3"/>
                </a:cxn>
                <a:cxn ang="T12">
                  <a:pos x="T4" y="T5"/>
                </a:cxn>
                <a:cxn ang="T13">
                  <a:pos x="T6" y="T7"/>
                </a:cxn>
                <a:cxn ang="T14">
                  <a:pos x="T8" y="T9"/>
                </a:cxn>
              </a:cxnLst>
              <a:rect l="T15" t="T16" r="T17" b="T18"/>
              <a:pathLst>
                <a:path w="72" h="16">
                  <a:moveTo>
                    <a:pt x="0" y="8"/>
                  </a:moveTo>
                  <a:lnTo>
                    <a:pt x="0" y="16"/>
                  </a:lnTo>
                  <a:lnTo>
                    <a:pt x="72" y="8"/>
                  </a:lnTo>
                  <a:lnTo>
                    <a:pt x="72" y="0"/>
                  </a:lnTo>
                  <a:lnTo>
                    <a:pt x="0" y="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103" name="Freeform 206"/>
            <p:cNvSpPr>
              <a:spLocks noChangeAspect="1"/>
            </p:cNvSpPr>
            <p:nvPr/>
          </p:nvSpPr>
          <p:spPr bwMode="auto">
            <a:xfrm>
              <a:off x="1850" y="1081"/>
              <a:ext cx="99" cy="25"/>
            </a:xfrm>
            <a:custGeom>
              <a:avLst/>
              <a:gdLst>
                <a:gd name="T0" fmla="*/ 0 w 64"/>
                <a:gd name="T1" fmla="*/ 31 h 16"/>
                <a:gd name="T2" fmla="*/ 0 w 64"/>
                <a:gd name="T3" fmla="*/ 61 h 16"/>
                <a:gd name="T4" fmla="*/ 237 w 64"/>
                <a:gd name="T5" fmla="*/ 31 h 16"/>
                <a:gd name="T6" fmla="*/ 237 w 64"/>
                <a:gd name="T7" fmla="*/ 0 h 16"/>
                <a:gd name="T8" fmla="*/ 0 w 64"/>
                <a:gd name="T9" fmla="*/ 31 h 16"/>
                <a:gd name="T10" fmla="*/ 0 60000 65536"/>
                <a:gd name="T11" fmla="*/ 0 60000 65536"/>
                <a:gd name="T12" fmla="*/ 0 60000 65536"/>
                <a:gd name="T13" fmla="*/ 0 60000 65536"/>
                <a:gd name="T14" fmla="*/ 0 60000 65536"/>
                <a:gd name="T15" fmla="*/ 0 w 64"/>
                <a:gd name="T16" fmla="*/ 0 h 16"/>
                <a:gd name="T17" fmla="*/ 64 w 64"/>
                <a:gd name="T18" fmla="*/ 16 h 16"/>
              </a:gdLst>
              <a:ahLst/>
              <a:cxnLst>
                <a:cxn ang="T10">
                  <a:pos x="T0" y="T1"/>
                </a:cxn>
                <a:cxn ang="T11">
                  <a:pos x="T2" y="T3"/>
                </a:cxn>
                <a:cxn ang="T12">
                  <a:pos x="T4" y="T5"/>
                </a:cxn>
                <a:cxn ang="T13">
                  <a:pos x="T6" y="T7"/>
                </a:cxn>
                <a:cxn ang="T14">
                  <a:pos x="T8" y="T9"/>
                </a:cxn>
              </a:cxnLst>
              <a:rect l="T15" t="T16" r="T17" b="T18"/>
              <a:pathLst>
                <a:path w="64" h="16">
                  <a:moveTo>
                    <a:pt x="0" y="8"/>
                  </a:moveTo>
                  <a:lnTo>
                    <a:pt x="0" y="16"/>
                  </a:lnTo>
                  <a:lnTo>
                    <a:pt x="64" y="8"/>
                  </a:lnTo>
                  <a:lnTo>
                    <a:pt x="64" y="0"/>
                  </a:lnTo>
                  <a:lnTo>
                    <a:pt x="0" y="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104" name="Freeform 207"/>
            <p:cNvSpPr>
              <a:spLocks noChangeAspect="1"/>
            </p:cNvSpPr>
            <p:nvPr/>
          </p:nvSpPr>
          <p:spPr bwMode="auto">
            <a:xfrm>
              <a:off x="2023" y="1056"/>
              <a:ext cx="61" cy="25"/>
            </a:xfrm>
            <a:custGeom>
              <a:avLst/>
              <a:gdLst>
                <a:gd name="T0" fmla="*/ 0 w 40"/>
                <a:gd name="T1" fmla="*/ 31 h 16"/>
                <a:gd name="T2" fmla="*/ 0 w 40"/>
                <a:gd name="T3" fmla="*/ 61 h 16"/>
                <a:gd name="T4" fmla="*/ 142 w 40"/>
                <a:gd name="T5" fmla="*/ 31 h 16"/>
                <a:gd name="T6" fmla="*/ 142 w 40"/>
                <a:gd name="T7" fmla="*/ 31 h 16"/>
                <a:gd name="T8" fmla="*/ 142 w 40"/>
                <a:gd name="T9" fmla="*/ 0 h 16"/>
                <a:gd name="T10" fmla="*/ 142 w 40"/>
                <a:gd name="T11" fmla="*/ 0 h 16"/>
                <a:gd name="T12" fmla="*/ 0 w 40"/>
                <a:gd name="T13" fmla="*/ 31 h 16"/>
                <a:gd name="T14" fmla="*/ 0 60000 65536"/>
                <a:gd name="T15" fmla="*/ 0 60000 65536"/>
                <a:gd name="T16" fmla="*/ 0 60000 65536"/>
                <a:gd name="T17" fmla="*/ 0 60000 65536"/>
                <a:gd name="T18" fmla="*/ 0 60000 65536"/>
                <a:gd name="T19" fmla="*/ 0 60000 65536"/>
                <a:gd name="T20" fmla="*/ 0 60000 65536"/>
                <a:gd name="T21" fmla="*/ 0 w 40"/>
                <a:gd name="T22" fmla="*/ 0 h 16"/>
                <a:gd name="T23" fmla="*/ 40 w 40"/>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16">
                  <a:moveTo>
                    <a:pt x="0" y="8"/>
                  </a:moveTo>
                  <a:lnTo>
                    <a:pt x="0" y="16"/>
                  </a:lnTo>
                  <a:lnTo>
                    <a:pt x="40" y="8"/>
                  </a:lnTo>
                  <a:lnTo>
                    <a:pt x="40" y="0"/>
                  </a:lnTo>
                  <a:lnTo>
                    <a:pt x="0" y="8"/>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105" name="Rectangle 208"/>
            <p:cNvSpPr>
              <a:spLocks noChangeAspect="1" noChangeArrowheads="1"/>
            </p:cNvSpPr>
            <p:nvPr/>
          </p:nvSpPr>
          <p:spPr bwMode="auto">
            <a:xfrm>
              <a:off x="2084" y="1056"/>
              <a:ext cx="49" cy="1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106" name="Rectangle 209"/>
            <p:cNvSpPr>
              <a:spLocks noChangeAspect="1" noChangeArrowheads="1"/>
            </p:cNvSpPr>
            <p:nvPr/>
          </p:nvSpPr>
          <p:spPr bwMode="auto">
            <a:xfrm>
              <a:off x="2207" y="1044"/>
              <a:ext cx="9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107" name="Rectangle 210"/>
            <p:cNvSpPr>
              <a:spLocks noChangeAspect="1" noChangeArrowheads="1"/>
            </p:cNvSpPr>
            <p:nvPr/>
          </p:nvSpPr>
          <p:spPr bwMode="auto">
            <a:xfrm>
              <a:off x="2392" y="1032"/>
              <a:ext cx="97"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108" name="Rectangle 211"/>
            <p:cNvSpPr>
              <a:spLocks noChangeAspect="1" noChangeArrowheads="1"/>
            </p:cNvSpPr>
            <p:nvPr/>
          </p:nvSpPr>
          <p:spPr bwMode="auto">
            <a:xfrm>
              <a:off x="2563" y="1020"/>
              <a:ext cx="49" cy="1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109" name="Rectangle 212"/>
            <p:cNvSpPr>
              <a:spLocks noChangeAspect="1" noChangeArrowheads="1"/>
            </p:cNvSpPr>
            <p:nvPr/>
          </p:nvSpPr>
          <p:spPr bwMode="auto">
            <a:xfrm>
              <a:off x="552" y="730"/>
              <a:ext cx="2265" cy="345"/>
            </a:xfrm>
            <a:prstGeom prst="rect">
              <a:avLst/>
            </a:prstGeom>
            <a:noFill/>
            <a:ln w="9525">
              <a:noFill/>
              <a:miter lim="800000"/>
              <a:headEnd/>
              <a:tailEnd/>
            </a:ln>
          </p:spPr>
          <p:txBody>
            <a:bodyPr lIns="0" tIns="0" rIns="0" bIns="0">
              <a:spAutoFit/>
            </a:bodyPr>
            <a:lstStyle/>
            <a:p>
              <a:r>
                <a:rPr lang="en-US" sz="1200" b="1" u="none">
                  <a:solidFill>
                    <a:srgbClr val="000000"/>
                  </a:solidFill>
                </a:rPr>
                <a:t>The application thread identifier, thread-specific object set, &amp; proxy cooperate to obtain the correct thread-specific object </a:t>
              </a:r>
            </a:p>
          </p:txBody>
        </p:sp>
        <p:sp>
          <p:nvSpPr>
            <p:cNvPr id="203110" name="Rectangle 216"/>
            <p:cNvSpPr>
              <a:spLocks noChangeAspect="1" noChangeArrowheads="1"/>
            </p:cNvSpPr>
            <p:nvPr/>
          </p:nvSpPr>
          <p:spPr bwMode="auto">
            <a:xfrm>
              <a:off x="3093" y="1734"/>
              <a:ext cx="157" cy="116"/>
            </a:xfrm>
            <a:prstGeom prst="rect">
              <a:avLst/>
            </a:prstGeom>
            <a:noFill/>
            <a:ln w="9525">
              <a:noFill/>
              <a:miter lim="800000"/>
              <a:headEnd/>
              <a:tailEnd/>
            </a:ln>
          </p:spPr>
          <p:txBody>
            <a:bodyPr wrap="none" lIns="0" tIns="0" rIns="0" bIns="0">
              <a:spAutoFit/>
            </a:bodyPr>
            <a:lstStyle/>
            <a:p>
              <a:r>
                <a:rPr lang="en-US" sz="1200" i="1" u="none">
                  <a:solidFill>
                    <a:srgbClr val="000000"/>
                  </a:solidFill>
                </a:rPr>
                <a:t>[k,t]</a:t>
              </a:r>
              <a:endParaRPr lang="en-US" sz="2800"/>
            </a:p>
          </p:txBody>
        </p:sp>
        <p:sp>
          <p:nvSpPr>
            <p:cNvPr id="203111" name="Rectangle 217"/>
            <p:cNvSpPr>
              <a:spLocks noChangeAspect="1" noChangeArrowheads="1"/>
            </p:cNvSpPr>
            <p:nvPr/>
          </p:nvSpPr>
          <p:spPr bwMode="auto">
            <a:xfrm>
              <a:off x="2244" y="1241"/>
              <a:ext cx="351" cy="116"/>
            </a:xfrm>
            <a:prstGeom prst="rect">
              <a:avLst/>
            </a:prstGeom>
            <a:noFill/>
            <a:ln w="9525">
              <a:noFill/>
              <a:miter lim="800000"/>
              <a:headEnd/>
              <a:tailEnd/>
            </a:ln>
          </p:spPr>
          <p:txBody>
            <a:bodyPr wrap="none" lIns="0" tIns="0" rIns="0" bIns="0">
              <a:spAutoFit/>
            </a:bodyPr>
            <a:lstStyle/>
            <a:p>
              <a:r>
                <a:rPr lang="en-US" sz="1200" i="1" u="none">
                  <a:solidFill>
                    <a:srgbClr val="000000"/>
                  </a:solidFill>
                </a:rPr>
                <a:t>thread 1</a:t>
              </a:r>
              <a:endParaRPr lang="en-US" sz="2800"/>
            </a:p>
          </p:txBody>
        </p:sp>
      </p:grpSp>
      <p:sp>
        <p:nvSpPr>
          <p:cNvPr id="202775" name="Rectangle 44"/>
          <p:cNvSpPr>
            <a:spLocks noGrp="1" noChangeArrowheads="1"/>
          </p:cNvSpPr>
          <p:nvPr>
            <p:ph type="title" idx="4294967295"/>
          </p:nvPr>
        </p:nvSpPr>
        <p:spPr>
          <a:xfrm>
            <a:off x="9525" y="-38100"/>
            <a:ext cx="9134475" cy="914400"/>
          </a:xfrm>
        </p:spPr>
        <p:txBody>
          <a:bodyPr/>
          <a:lstStyle/>
          <a:p>
            <a:r>
              <a:rPr lang="en-US" sz="3200" smtClean="0"/>
              <a:t>Thread-Specific Storage Pattern Dynamics</a:t>
            </a:r>
          </a:p>
        </p:txBody>
      </p:sp>
      <p:grpSp>
        <p:nvGrpSpPr>
          <p:cNvPr id="3" name="Group 403"/>
          <p:cNvGrpSpPr>
            <a:grpSpLocks/>
          </p:cNvGrpSpPr>
          <p:nvPr/>
        </p:nvGrpSpPr>
        <p:grpSpPr bwMode="auto">
          <a:xfrm>
            <a:off x="285750" y="3648075"/>
            <a:ext cx="8712200" cy="3055938"/>
            <a:chOff x="180" y="2298"/>
            <a:chExt cx="5488" cy="1925"/>
          </a:xfrm>
        </p:grpSpPr>
        <p:grpSp>
          <p:nvGrpSpPr>
            <p:cNvPr id="202777" name="Group 400"/>
            <p:cNvGrpSpPr>
              <a:grpSpLocks noChangeAspect="1"/>
            </p:cNvGrpSpPr>
            <p:nvPr/>
          </p:nvGrpSpPr>
          <p:grpSpPr bwMode="auto">
            <a:xfrm>
              <a:off x="180" y="2453"/>
              <a:ext cx="5488" cy="1770"/>
              <a:chOff x="386" y="2825"/>
              <a:chExt cx="3296" cy="1063"/>
            </a:xfrm>
          </p:grpSpPr>
          <p:sp>
            <p:nvSpPr>
              <p:cNvPr id="202779" name="Rectangle 218"/>
              <p:cNvSpPr>
                <a:spLocks noChangeAspect="1" noChangeArrowheads="1"/>
              </p:cNvSpPr>
              <p:nvPr/>
            </p:nvSpPr>
            <p:spPr bwMode="auto">
              <a:xfrm>
                <a:off x="754" y="3784"/>
                <a:ext cx="88"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80" name="Freeform 219"/>
              <p:cNvSpPr>
                <a:spLocks noChangeAspect="1"/>
              </p:cNvSpPr>
              <p:nvPr/>
            </p:nvSpPr>
            <p:spPr bwMode="auto">
              <a:xfrm>
                <a:off x="730" y="3784"/>
                <a:ext cx="104" cy="32"/>
              </a:xfrm>
              <a:custGeom>
                <a:avLst/>
                <a:gdLst>
                  <a:gd name="T0" fmla="*/ 104 w 104"/>
                  <a:gd name="T1" fmla="*/ 32 h 32"/>
                  <a:gd name="T2" fmla="*/ 104 w 104"/>
                  <a:gd name="T3" fmla="*/ 24 h 32"/>
                  <a:gd name="T4" fmla="*/ 24 w 104"/>
                  <a:gd name="T5" fmla="*/ 0 h 32"/>
                  <a:gd name="T6" fmla="*/ 24 w 104"/>
                  <a:gd name="T7" fmla="*/ 0 h 32"/>
                  <a:gd name="T8" fmla="*/ 0 w 104"/>
                  <a:gd name="T9" fmla="*/ 8 h 32"/>
                  <a:gd name="T10" fmla="*/ 24 w 104"/>
                  <a:gd name="T11" fmla="*/ 8 h 32"/>
                  <a:gd name="T12" fmla="*/ 104 w 104"/>
                  <a:gd name="T13" fmla="*/ 32 h 32"/>
                  <a:gd name="T14" fmla="*/ 0 60000 65536"/>
                  <a:gd name="T15" fmla="*/ 0 60000 65536"/>
                  <a:gd name="T16" fmla="*/ 0 60000 65536"/>
                  <a:gd name="T17" fmla="*/ 0 60000 65536"/>
                  <a:gd name="T18" fmla="*/ 0 60000 65536"/>
                  <a:gd name="T19" fmla="*/ 0 60000 65536"/>
                  <a:gd name="T20" fmla="*/ 0 60000 65536"/>
                  <a:gd name="T21" fmla="*/ 0 w 104"/>
                  <a:gd name="T22" fmla="*/ 0 h 32"/>
                  <a:gd name="T23" fmla="*/ 104 w 104"/>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32">
                    <a:moveTo>
                      <a:pt x="104" y="32"/>
                    </a:moveTo>
                    <a:lnTo>
                      <a:pt x="104" y="24"/>
                    </a:lnTo>
                    <a:lnTo>
                      <a:pt x="24" y="0"/>
                    </a:lnTo>
                    <a:lnTo>
                      <a:pt x="0" y="8"/>
                    </a:lnTo>
                    <a:lnTo>
                      <a:pt x="24" y="8"/>
                    </a:lnTo>
                    <a:lnTo>
                      <a:pt x="104" y="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2781" name="Freeform 220"/>
              <p:cNvSpPr>
                <a:spLocks noChangeAspect="1"/>
              </p:cNvSpPr>
              <p:nvPr/>
            </p:nvSpPr>
            <p:spPr bwMode="auto">
              <a:xfrm>
                <a:off x="754" y="3760"/>
                <a:ext cx="80" cy="32"/>
              </a:xfrm>
              <a:custGeom>
                <a:avLst/>
                <a:gdLst>
                  <a:gd name="T0" fmla="*/ 0 w 80"/>
                  <a:gd name="T1" fmla="*/ 24 h 32"/>
                  <a:gd name="T2" fmla="*/ 0 w 80"/>
                  <a:gd name="T3" fmla="*/ 32 h 32"/>
                  <a:gd name="T4" fmla="*/ 80 w 80"/>
                  <a:gd name="T5" fmla="*/ 8 h 32"/>
                  <a:gd name="T6" fmla="*/ 80 w 80"/>
                  <a:gd name="T7" fmla="*/ 0 h 32"/>
                  <a:gd name="T8" fmla="*/ 0 w 80"/>
                  <a:gd name="T9" fmla="*/ 24 h 32"/>
                  <a:gd name="T10" fmla="*/ 0 60000 65536"/>
                  <a:gd name="T11" fmla="*/ 0 60000 65536"/>
                  <a:gd name="T12" fmla="*/ 0 60000 65536"/>
                  <a:gd name="T13" fmla="*/ 0 60000 65536"/>
                  <a:gd name="T14" fmla="*/ 0 60000 65536"/>
                  <a:gd name="T15" fmla="*/ 0 w 80"/>
                  <a:gd name="T16" fmla="*/ 0 h 32"/>
                  <a:gd name="T17" fmla="*/ 80 w 80"/>
                  <a:gd name="T18" fmla="*/ 32 h 32"/>
                </a:gdLst>
                <a:ahLst/>
                <a:cxnLst>
                  <a:cxn ang="T10">
                    <a:pos x="T0" y="T1"/>
                  </a:cxn>
                  <a:cxn ang="T11">
                    <a:pos x="T2" y="T3"/>
                  </a:cxn>
                  <a:cxn ang="T12">
                    <a:pos x="T4" y="T5"/>
                  </a:cxn>
                  <a:cxn ang="T13">
                    <a:pos x="T6" y="T7"/>
                  </a:cxn>
                  <a:cxn ang="T14">
                    <a:pos x="T8" y="T9"/>
                  </a:cxn>
                </a:cxnLst>
                <a:rect l="T15" t="T16" r="T17" b="T18"/>
                <a:pathLst>
                  <a:path w="80" h="32">
                    <a:moveTo>
                      <a:pt x="0" y="24"/>
                    </a:moveTo>
                    <a:lnTo>
                      <a:pt x="0" y="32"/>
                    </a:lnTo>
                    <a:lnTo>
                      <a:pt x="80" y="8"/>
                    </a:lnTo>
                    <a:lnTo>
                      <a:pt x="80" y="0"/>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2782" name="Rectangle 221"/>
              <p:cNvSpPr>
                <a:spLocks noChangeAspect="1" noChangeArrowheads="1"/>
              </p:cNvSpPr>
              <p:nvPr/>
            </p:nvSpPr>
            <p:spPr bwMode="auto">
              <a:xfrm>
                <a:off x="1298" y="3792"/>
                <a:ext cx="1"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83" name="Rectangle 223"/>
              <p:cNvSpPr>
                <a:spLocks noChangeAspect="1" noChangeArrowheads="1"/>
              </p:cNvSpPr>
              <p:nvPr/>
            </p:nvSpPr>
            <p:spPr bwMode="auto">
              <a:xfrm>
                <a:off x="1266" y="3792"/>
                <a:ext cx="32"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84" name="Line 224"/>
              <p:cNvSpPr>
                <a:spLocks noChangeAspect="1" noChangeShapeType="1"/>
              </p:cNvSpPr>
              <p:nvPr/>
            </p:nvSpPr>
            <p:spPr bwMode="auto">
              <a:xfrm flipH="1">
                <a:off x="1154" y="3792"/>
                <a:ext cx="64" cy="1"/>
              </a:xfrm>
              <a:prstGeom prst="line">
                <a:avLst/>
              </a:prstGeom>
              <a:noFill/>
              <a:ln w="0">
                <a:solidFill>
                  <a:srgbClr val="000000"/>
                </a:solidFill>
                <a:round/>
                <a:headEnd/>
                <a:tailEnd/>
              </a:ln>
            </p:spPr>
            <p:txBody>
              <a:bodyPr/>
              <a:lstStyle/>
              <a:p>
                <a:endParaRPr lang="en-US"/>
              </a:p>
            </p:txBody>
          </p:sp>
          <p:sp>
            <p:nvSpPr>
              <p:cNvPr id="202785" name="Line 225"/>
              <p:cNvSpPr>
                <a:spLocks noChangeAspect="1" noChangeShapeType="1"/>
              </p:cNvSpPr>
              <p:nvPr/>
            </p:nvSpPr>
            <p:spPr bwMode="auto">
              <a:xfrm flipH="1">
                <a:off x="1034" y="3792"/>
                <a:ext cx="64" cy="1"/>
              </a:xfrm>
              <a:prstGeom prst="line">
                <a:avLst/>
              </a:prstGeom>
              <a:noFill/>
              <a:ln w="0">
                <a:solidFill>
                  <a:srgbClr val="000000"/>
                </a:solidFill>
                <a:round/>
                <a:headEnd/>
                <a:tailEnd/>
              </a:ln>
            </p:spPr>
            <p:txBody>
              <a:bodyPr/>
              <a:lstStyle/>
              <a:p>
                <a:endParaRPr lang="en-US"/>
              </a:p>
            </p:txBody>
          </p:sp>
          <p:sp>
            <p:nvSpPr>
              <p:cNvPr id="202786" name="Line 226"/>
              <p:cNvSpPr>
                <a:spLocks noChangeAspect="1" noChangeShapeType="1"/>
              </p:cNvSpPr>
              <p:nvPr/>
            </p:nvSpPr>
            <p:spPr bwMode="auto">
              <a:xfrm flipH="1">
                <a:off x="922" y="3792"/>
                <a:ext cx="64" cy="1"/>
              </a:xfrm>
              <a:prstGeom prst="line">
                <a:avLst/>
              </a:prstGeom>
              <a:noFill/>
              <a:ln w="0">
                <a:solidFill>
                  <a:srgbClr val="000000"/>
                </a:solidFill>
                <a:round/>
                <a:headEnd/>
                <a:tailEnd/>
              </a:ln>
            </p:spPr>
            <p:txBody>
              <a:bodyPr/>
              <a:lstStyle/>
              <a:p>
                <a:endParaRPr lang="en-US"/>
              </a:p>
            </p:txBody>
          </p:sp>
          <p:sp>
            <p:nvSpPr>
              <p:cNvPr id="202787" name="Rectangle 227"/>
              <p:cNvSpPr>
                <a:spLocks noChangeAspect="1" noChangeArrowheads="1"/>
              </p:cNvSpPr>
              <p:nvPr/>
            </p:nvSpPr>
            <p:spPr bwMode="auto">
              <a:xfrm>
                <a:off x="866" y="3792"/>
                <a:ext cx="1"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88" name="Rectangle 228"/>
              <p:cNvSpPr>
                <a:spLocks noChangeAspect="1" noChangeArrowheads="1"/>
              </p:cNvSpPr>
              <p:nvPr/>
            </p:nvSpPr>
            <p:spPr bwMode="auto">
              <a:xfrm>
                <a:off x="842" y="3792"/>
                <a:ext cx="1"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89" name="Rectangle 229"/>
              <p:cNvSpPr>
                <a:spLocks noChangeAspect="1" noChangeArrowheads="1"/>
              </p:cNvSpPr>
              <p:nvPr/>
            </p:nvSpPr>
            <p:spPr bwMode="auto">
              <a:xfrm>
                <a:off x="842" y="3792"/>
                <a:ext cx="24"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90" name="Rectangle 232"/>
              <p:cNvSpPr>
                <a:spLocks noChangeAspect="1" noChangeArrowheads="1"/>
              </p:cNvSpPr>
              <p:nvPr/>
            </p:nvSpPr>
            <p:spPr bwMode="auto">
              <a:xfrm>
                <a:off x="1370" y="3065"/>
                <a:ext cx="8" cy="82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91" name="Rectangle 235"/>
              <p:cNvSpPr>
                <a:spLocks noChangeAspect="1" noChangeArrowheads="1"/>
              </p:cNvSpPr>
              <p:nvPr/>
            </p:nvSpPr>
            <p:spPr bwMode="auto">
              <a:xfrm>
                <a:off x="2714" y="3073"/>
                <a:ext cx="8" cy="81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92" name="Rectangle 236"/>
              <p:cNvSpPr>
                <a:spLocks noChangeAspect="1" noChangeArrowheads="1"/>
              </p:cNvSpPr>
              <p:nvPr/>
            </p:nvSpPr>
            <p:spPr bwMode="auto">
              <a:xfrm>
                <a:off x="1034" y="2865"/>
                <a:ext cx="672" cy="16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2793" name="Rectangle 237"/>
              <p:cNvSpPr>
                <a:spLocks noChangeAspect="1" noChangeArrowheads="1"/>
              </p:cNvSpPr>
              <p:nvPr/>
            </p:nvSpPr>
            <p:spPr bwMode="auto">
              <a:xfrm>
                <a:off x="1050" y="2849"/>
                <a:ext cx="624" cy="93"/>
              </a:xfrm>
              <a:prstGeom prst="rect">
                <a:avLst/>
              </a:prstGeom>
              <a:noFill/>
              <a:ln w="9525">
                <a:noFill/>
                <a:miter lim="800000"/>
                <a:headEnd/>
                <a:tailEnd/>
              </a:ln>
            </p:spPr>
            <p:txBody>
              <a:bodyPr wrap="none" lIns="0" tIns="0" rIns="0" bIns="0">
                <a:spAutoFit/>
              </a:bodyPr>
              <a:lstStyle/>
              <a:p>
                <a:r>
                  <a:rPr lang="en-US" sz="1600" b="1" u="none">
                    <a:solidFill>
                      <a:srgbClr val="000000"/>
                    </a:solidFill>
                  </a:rPr>
                  <a:t>: Thread-Specific</a:t>
                </a:r>
                <a:endParaRPr lang="en-US" sz="3200"/>
              </a:p>
            </p:txBody>
          </p:sp>
          <p:sp>
            <p:nvSpPr>
              <p:cNvPr id="202794" name="Rectangle 238"/>
              <p:cNvSpPr>
                <a:spLocks noChangeAspect="1" noChangeArrowheads="1"/>
              </p:cNvSpPr>
              <p:nvPr/>
            </p:nvSpPr>
            <p:spPr bwMode="auto">
              <a:xfrm>
                <a:off x="1050" y="2921"/>
                <a:ext cx="640"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95" name="Rectangle 239"/>
              <p:cNvSpPr>
                <a:spLocks noChangeAspect="1" noChangeArrowheads="1"/>
              </p:cNvSpPr>
              <p:nvPr/>
            </p:nvSpPr>
            <p:spPr bwMode="auto">
              <a:xfrm>
                <a:off x="1130" y="2937"/>
                <a:ext cx="475" cy="92"/>
              </a:xfrm>
              <a:prstGeom prst="rect">
                <a:avLst/>
              </a:prstGeom>
              <a:noFill/>
              <a:ln w="9525">
                <a:noFill/>
                <a:miter lim="800000"/>
                <a:headEnd/>
                <a:tailEnd/>
              </a:ln>
            </p:spPr>
            <p:txBody>
              <a:bodyPr wrap="none" lIns="0" tIns="0" rIns="0" bIns="0">
                <a:spAutoFit/>
              </a:bodyPr>
              <a:lstStyle/>
              <a:p>
                <a:r>
                  <a:rPr lang="en-US" sz="1600" b="1" u="none">
                    <a:solidFill>
                      <a:srgbClr val="000000"/>
                    </a:solidFill>
                  </a:rPr>
                  <a:t>Object Proxy</a:t>
                </a:r>
                <a:endParaRPr lang="en-US" sz="3200"/>
              </a:p>
            </p:txBody>
          </p:sp>
          <p:sp>
            <p:nvSpPr>
              <p:cNvPr id="202796" name="Rectangle 240"/>
              <p:cNvSpPr>
                <a:spLocks noChangeAspect="1" noChangeArrowheads="1"/>
              </p:cNvSpPr>
              <p:nvPr/>
            </p:nvSpPr>
            <p:spPr bwMode="auto">
              <a:xfrm>
                <a:off x="1130" y="3009"/>
                <a:ext cx="480"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97" name="Rectangle 241"/>
              <p:cNvSpPr>
                <a:spLocks noChangeAspect="1" noChangeArrowheads="1"/>
              </p:cNvSpPr>
              <p:nvPr/>
            </p:nvSpPr>
            <p:spPr bwMode="auto">
              <a:xfrm>
                <a:off x="1034" y="2825"/>
                <a:ext cx="680"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98" name="Rectangle 242"/>
              <p:cNvSpPr>
                <a:spLocks noChangeAspect="1" noChangeArrowheads="1"/>
              </p:cNvSpPr>
              <p:nvPr/>
            </p:nvSpPr>
            <p:spPr bwMode="auto">
              <a:xfrm>
                <a:off x="1706" y="2825"/>
                <a:ext cx="8" cy="24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799" name="Rectangle 243"/>
              <p:cNvSpPr>
                <a:spLocks noChangeAspect="1" noChangeArrowheads="1"/>
              </p:cNvSpPr>
              <p:nvPr/>
            </p:nvSpPr>
            <p:spPr bwMode="auto">
              <a:xfrm>
                <a:off x="1034" y="3065"/>
                <a:ext cx="672"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00" name="Rectangle 244"/>
              <p:cNvSpPr>
                <a:spLocks noChangeAspect="1" noChangeArrowheads="1"/>
              </p:cNvSpPr>
              <p:nvPr/>
            </p:nvSpPr>
            <p:spPr bwMode="auto">
              <a:xfrm>
                <a:off x="1034" y="2825"/>
                <a:ext cx="8" cy="24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01" name="Rectangle 247"/>
              <p:cNvSpPr>
                <a:spLocks noChangeAspect="1" noChangeArrowheads="1"/>
              </p:cNvSpPr>
              <p:nvPr/>
            </p:nvSpPr>
            <p:spPr bwMode="auto">
              <a:xfrm>
                <a:off x="3338" y="3600"/>
                <a:ext cx="8" cy="28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02" name="Rectangle 248"/>
              <p:cNvSpPr>
                <a:spLocks noChangeAspect="1" noChangeArrowheads="1"/>
              </p:cNvSpPr>
              <p:nvPr/>
            </p:nvSpPr>
            <p:spPr bwMode="auto">
              <a:xfrm>
                <a:off x="1058" y="3065"/>
                <a:ext cx="268" cy="81"/>
              </a:xfrm>
              <a:prstGeom prst="rect">
                <a:avLst/>
              </a:prstGeom>
              <a:noFill/>
              <a:ln w="9525">
                <a:noFill/>
                <a:miter lim="800000"/>
                <a:headEnd/>
                <a:tailEnd/>
              </a:ln>
            </p:spPr>
            <p:txBody>
              <a:bodyPr wrap="none" lIns="0" tIns="0" rIns="0" bIns="0">
                <a:spAutoFit/>
              </a:bodyPr>
              <a:lstStyle/>
              <a:p>
                <a:r>
                  <a:rPr lang="en-US" sz="1400" u="none">
                    <a:solidFill>
                      <a:srgbClr val="000000"/>
                    </a:solidFill>
                  </a:rPr>
                  <a:t>method()</a:t>
                </a:r>
                <a:endParaRPr lang="en-US" sz="3200"/>
              </a:p>
            </p:txBody>
          </p:sp>
          <p:sp>
            <p:nvSpPr>
              <p:cNvPr id="202803" name="Freeform 249"/>
              <p:cNvSpPr>
                <a:spLocks noChangeAspect="1"/>
              </p:cNvSpPr>
              <p:nvPr/>
            </p:nvSpPr>
            <p:spPr bwMode="auto">
              <a:xfrm>
                <a:off x="1210" y="3145"/>
                <a:ext cx="96" cy="56"/>
              </a:xfrm>
              <a:custGeom>
                <a:avLst/>
                <a:gdLst>
                  <a:gd name="T0" fmla="*/ 0 w 96"/>
                  <a:gd name="T1" fmla="*/ 24 h 56"/>
                  <a:gd name="T2" fmla="*/ 0 w 96"/>
                  <a:gd name="T3" fmla="*/ 0 h 56"/>
                  <a:gd name="T4" fmla="*/ 0 w 96"/>
                  <a:gd name="T5" fmla="*/ 0 h 56"/>
                  <a:gd name="T6" fmla="*/ 0 w 96"/>
                  <a:gd name="T7" fmla="*/ 0 h 56"/>
                  <a:gd name="T8" fmla="*/ 72 w 96"/>
                  <a:gd name="T9" fmla="*/ 24 h 56"/>
                  <a:gd name="T10" fmla="*/ 96 w 96"/>
                  <a:gd name="T11" fmla="*/ 24 h 56"/>
                  <a:gd name="T12" fmla="*/ 72 w 96"/>
                  <a:gd name="T13" fmla="*/ 32 h 56"/>
                  <a:gd name="T14" fmla="*/ 0 w 96"/>
                  <a:gd name="T15" fmla="*/ 56 h 56"/>
                  <a:gd name="T16" fmla="*/ 0 w 96"/>
                  <a:gd name="T17" fmla="*/ 56 h 56"/>
                  <a:gd name="T18" fmla="*/ 0 w 96"/>
                  <a:gd name="T19" fmla="*/ 48 h 56"/>
                  <a:gd name="T20" fmla="*/ 0 w 96"/>
                  <a:gd name="T21" fmla="*/ 48 h 56"/>
                  <a:gd name="T22" fmla="*/ 72 w 96"/>
                  <a:gd name="T23" fmla="*/ 24 h 56"/>
                  <a:gd name="T24" fmla="*/ 72 w 96"/>
                  <a:gd name="T25" fmla="*/ 32 h 56"/>
                  <a:gd name="T26" fmla="*/ 72 w 96"/>
                  <a:gd name="T27" fmla="*/ 32 h 56"/>
                  <a:gd name="T28" fmla="*/ 0 w 96"/>
                  <a:gd name="T29" fmla="*/ 8 h 56"/>
                  <a:gd name="T30" fmla="*/ 0 w 96"/>
                  <a:gd name="T31" fmla="*/ 0 h 56"/>
                  <a:gd name="T32" fmla="*/ 8 w 96"/>
                  <a:gd name="T33" fmla="*/ 0 h 56"/>
                  <a:gd name="T34" fmla="*/ 8 w 96"/>
                  <a:gd name="T35" fmla="*/ 24 h 56"/>
                  <a:gd name="T36" fmla="*/ 0 w 96"/>
                  <a:gd name="T37" fmla="*/ 24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6"/>
                  <a:gd name="T58" fmla="*/ 0 h 56"/>
                  <a:gd name="T59" fmla="*/ 96 w 96"/>
                  <a:gd name="T60" fmla="*/ 56 h 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6" h="56">
                    <a:moveTo>
                      <a:pt x="0" y="24"/>
                    </a:moveTo>
                    <a:lnTo>
                      <a:pt x="0" y="0"/>
                    </a:lnTo>
                    <a:lnTo>
                      <a:pt x="72" y="24"/>
                    </a:lnTo>
                    <a:lnTo>
                      <a:pt x="96" y="24"/>
                    </a:lnTo>
                    <a:lnTo>
                      <a:pt x="72" y="32"/>
                    </a:lnTo>
                    <a:lnTo>
                      <a:pt x="0" y="56"/>
                    </a:lnTo>
                    <a:lnTo>
                      <a:pt x="0" y="48"/>
                    </a:lnTo>
                    <a:lnTo>
                      <a:pt x="72" y="24"/>
                    </a:lnTo>
                    <a:lnTo>
                      <a:pt x="72" y="32"/>
                    </a:lnTo>
                    <a:lnTo>
                      <a:pt x="0" y="8"/>
                    </a:lnTo>
                    <a:lnTo>
                      <a:pt x="0" y="0"/>
                    </a:lnTo>
                    <a:lnTo>
                      <a:pt x="8" y="0"/>
                    </a:lnTo>
                    <a:lnTo>
                      <a:pt x="8"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2804" name="Freeform 250"/>
              <p:cNvSpPr>
                <a:spLocks noChangeAspect="1"/>
              </p:cNvSpPr>
              <p:nvPr/>
            </p:nvSpPr>
            <p:spPr bwMode="auto">
              <a:xfrm>
                <a:off x="1210" y="3169"/>
                <a:ext cx="8" cy="24"/>
              </a:xfrm>
              <a:custGeom>
                <a:avLst/>
                <a:gdLst>
                  <a:gd name="T0" fmla="*/ 0 w 8"/>
                  <a:gd name="T1" fmla="*/ 24 h 24"/>
                  <a:gd name="T2" fmla="*/ 0 w 8"/>
                  <a:gd name="T3" fmla="*/ 0 h 24"/>
                  <a:gd name="T4" fmla="*/ 8 w 8"/>
                  <a:gd name="T5" fmla="*/ 0 h 24"/>
                  <a:gd name="T6" fmla="*/ 8 w 8"/>
                  <a:gd name="T7" fmla="*/ 0 h 24"/>
                  <a:gd name="T8" fmla="*/ 8 w 8"/>
                  <a:gd name="T9" fmla="*/ 0 h 24"/>
                  <a:gd name="T10" fmla="*/ 8 w 8"/>
                  <a:gd name="T11" fmla="*/ 24 h 24"/>
                  <a:gd name="T12" fmla="*/ 0 w 8"/>
                  <a:gd name="T13" fmla="*/ 24 h 24"/>
                  <a:gd name="T14" fmla="*/ 0 60000 65536"/>
                  <a:gd name="T15" fmla="*/ 0 60000 65536"/>
                  <a:gd name="T16" fmla="*/ 0 60000 65536"/>
                  <a:gd name="T17" fmla="*/ 0 60000 65536"/>
                  <a:gd name="T18" fmla="*/ 0 60000 65536"/>
                  <a:gd name="T19" fmla="*/ 0 60000 65536"/>
                  <a:gd name="T20" fmla="*/ 0 60000 65536"/>
                  <a:gd name="T21" fmla="*/ 0 w 8"/>
                  <a:gd name="T22" fmla="*/ 0 h 24"/>
                  <a:gd name="T23" fmla="*/ 8 w 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24">
                    <a:moveTo>
                      <a:pt x="0" y="24"/>
                    </a:moveTo>
                    <a:lnTo>
                      <a:pt x="0" y="0"/>
                    </a:lnTo>
                    <a:lnTo>
                      <a:pt x="8" y="0"/>
                    </a:lnTo>
                    <a:lnTo>
                      <a:pt x="8"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2805" name="Freeform 251"/>
              <p:cNvSpPr>
                <a:spLocks noChangeAspect="1"/>
              </p:cNvSpPr>
              <p:nvPr/>
            </p:nvSpPr>
            <p:spPr bwMode="auto">
              <a:xfrm>
                <a:off x="1210" y="3145"/>
                <a:ext cx="72" cy="48"/>
              </a:xfrm>
              <a:custGeom>
                <a:avLst/>
                <a:gdLst>
                  <a:gd name="T0" fmla="*/ 0 w 72"/>
                  <a:gd name="T1" fmla="*/ 24 h 48"/>
                  <a:gd name="T2" fmla="*/ 0 w 72"/>
                  <a:gd name="T3" fmla="*/ 0 h 48"/>
                  <a:gd name="T4" fmla="*/ 72 w 72"/>
                  <a:gd name="T5" fmla="*/ 24 h 48"/>
                  <a:gd name="T6" fmla="*/ 0 w 72"/>
                  <a:gd name="T7" fmla="*/ 48 h 48"/>
                  <a:gd name="T8" fmla="*/ 0 w 72"/>
                  <a:gd name="T9" fmla="*/ 24 h 48"/>
                  <a:gd name="T10" fmla="*/ 0 60000 65536"/>
                  <a:gd name="T11" fmla="*/ 0 60000 65536"/>
                  <a:gd name="T12" fmla="*/ 0 60000 65536"/>
                  <a:gd name="T13" fmla="*/ 0 60000 65536"/>
                  <a:gd name="T14" fmla="*/ 0 60000 65536"/>
                  <a:gd name="T15" fmla="*/ 0 w 72"/>
                  <a:gd name="T16" fmla="*/ 0 h 48"/>
                  <a:gd name="T17" fmla="*/ 72 w 72"/>
                  <a:gd name="T18" fmla="*/ 48 h 48"/>
                </a:gdLst>
                <a:ahLst/>
                <a:cxnLst>
                  <a:cxn ang="T10">
                    <a:pos x="T0" y="T1"/>
                  </a:cxn>
                  <a:cxn ang="T11">
                    <a:pos x="T2" y="T3"/>
                  </a:cxn>
                  <a:cxn ang="T12">
                    <a:pos x="T4" y="T5"/>
                  </a:cxn>
                  <a:cxn ang="T13">
                    <a:pos x="T6" y="T7"/>
                  </a:cxn>
                  <a:cxn ang="T14">
                    <a:pos x="T8" y="T9"/>
                  </a:cxn>
                </a:cxnLst>
                <a:rect l="T15" t="T16" r="T17" b="T18"/>
                <a:pathLst>
                  <a:path w="72" h="48">
                    <a:moveTo>
                      <a:pt x="0" y="24"/>
                    </a:moveTo>
                    <a:lnTo>
                      <a:pt x="0" y="0"/>
                    </a:lnTo>
                    <a:lnTo>
                      <a:pt x="72" y="24"/>
                    </a:lnTo>
                    <a:lnTo>
                      <a:pt x="0" y="48"/>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2806" name="Rectangle 252"/>
              <p:cNvSpPr>
                <a:spLocks noChangeAspect="1" noChangeArrowheads="1"/>
              </p:cNvSpPr>
              <p:nvPr/>
            </p:nvSpPr>
            <p:spPr bwMode="auto">
              <a:xfrm>
                <a:off x="746" y="3169"/>
                <a:ext cx="1"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07" name="Rectangle 253"/>
              <p:cNvSpPr>
                <a:spLocks noChangeAspect="1" noChangeArrowheads="1"/>
              </p:cNvSpPr>
              <p:nvPr/>
            </p:nvSpPr>
            <p:spPr bwMode="auto">
              <a:xfrm>
                <a:off x="1202" y="3169"/>
                <a:ext cx="1"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08" name="Rectangle 254"/>
              <p:cNvSpPr>
                <a:spLocks noChangeAspect="1" noChangeArrowheads="1"/>
              </p:cNvSpPr>
              <p:nvPr/>
            </p:nvSpPr>
            <p:spPr bwMode="auto">
              <a:xfrm>
                <a:off x="746" y="3169"/>
                <a:ext cx="456"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09" name="Rectangle 255"/>
              <p:cNvSpPr>
                <a:spLocks noChangeAspect="1" noChangeArrowheads="1"/>
              </p:cNvSpPr>
              <p:nvPr/>
            </p:nvSpPr>
            <p:spPr bwMode="auto">
              <a:xfrm>
                <a:off x="1450" y="3760"/>
                <a:ext cx="88"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10" name="Freeform 256"/>
              <p:cNvSpPr>
                <a:spLocks noChangeAspect="1"/>
              </p:cNvSpPr>
              <p:nvPr/>
            </p:nvSpPr>
            <p:spPr bwMode="auto">
              <a:xfrm>
                <a:off x="1426" y="3760"/>
                <a:ext cx="104" cy="32"/>
              </a:xfrm>
              <a:custGeom>
                <a:avLst/>
                <a:gdLst>
                  <a:gd name="T0" fmla="*/ 104 w 104"/>
                  <a:gd name="T1" fmla="*/ 32 h 32"/>
                  <a:gd name="T2" fmla="*/ 104 w 104"/>
                  <a:gd name="T3" fmla="*/ 24 h 32"/>
                  <a:gd name="T4" fmla="*/ 24 w 104"/>
                  <a:gd name="T5" fmla="*/ 0 h 32"/>
                  <a:gd name="T6" fmla="*/ 24 w 104"/>
                  <a:gd name="T7" fmla="*/ 0 h 32"/>
                  <a:gd name="T8" fmla="*/ 0 w 104"/>
                  <a:gd name="T9" fmla="*/ 8 h 32"/>
                  <a:gd name="T10" fmla="*/ 24 w 104"/>
                  <a:gd name="T11" fmla="*/ 8 h 32"/>
                  <a:gd name="T12" fmla="*/ 104 w 104"/>
                  <a:gd name="T13" fmla="*/ 32 h 32"/>
                  <a:gd name="T14" fmla="*/ 0 60000 65536"/>
                  <a:gd name="T15" fmla="*/ 0 60000 65536"/>
                  <a:gd name="T16" fmla="*/ 0 60000 65536"/>
                  <a:gd name="T17" fmla="*/ 0 60000 65536"/>
                  <a:gd name="T18" fmla="*/ 0 60000 65536"/>
                  <a:gd name="T19" fmla="*/ 0 60000 65536"/>
                  <a:gd name="T20" fmla="*/ 0 60000 65536"/>
                  <a:gd name="T21" fmla="*/ 0 w 104"/>
                  <a:gd name="T22" fmla="*/ 0 h 32"/>
                  <a:gd name="T23" fmla="*/ 104 w 104"/>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32">
                    <a:moveTo>
                      <a:pt x="104" y="32"/>
                    </a:moveTo>
                    <a:lnTo>
                      <a:pt x="104" y="24"/>
                    </a:lnTo>
                    <a:lnTo>
                      <a:pt x="24" y="0"/>
                    </a:lnTo>
                    <a:lnTo>
                      <a:pt x="0" y="8"/>
                    </a:lnTo>
                    <a:lnTo>
                      <a:pt x="24" y="8"/>
                    </a:lnTo>
                    <a:lnTo>
                      <a:pt x="104" y="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2811" name="Freeform 257"/>
              <p:cNvSpPr>
                <a:spLocks noChangeAspect="1"/>
              </p:cNvSpPr>
              <p:nvPr/>
            </p:nvSpPr>
            <p:spPr bwMode="auto">
              <a:xfrm>
                <a:off x="1450" y="3736"/>
                <a:ext cx="80" cy="32"/>
              </a:xfrm>
              <a:custGeom>
                <a:avLst/>
                <a:gdLst>
                  <a:gd name="T0" fmla="*/ 0 w 80"/>
                  <a:gd name="T1" fmla="*/ 24 h 32"/>
                  <a:gd name="T2" fmla="*/ 0 w 80"/>
                  <a:gd name="T3" fmla="*/ 32 h 32"/>
                  <a:gd name="T4" fmla="*/ 80 w 80"/>
                  <a:gd name="T5" fmla="*/ 8 h 32"/>
                  <a:gd name="T6" fmla="*/ 80 w 80"/>
                  <a:gd name="T7" fmla="*/ 0 h 32"/>
                  <a:gd name="T8" fmla="*/ 0 w 80"/>
                  <a:gd name="T9" fmla="*/ 24 h 32"/>
                  <a:gd name="T10" fmla="*/ 0 60000 65536"/>
                  <a:gd name="T11" fmla="*/ 0 60000 65536"/>
                  <a:gd name="T12" fmla="*/ 0 60000 65536"/>
                  <a:gd name="T13" fmla="*/ 0 60000 65536"/>
                  <a:gd name="T14" fmla="*/ 0 60000 65536"/>
                  <a:gd name="T15" fmla="*/ 0 w 80"/>
                  <a:gd name="T16" fmla="*/ 0 h 32"/>
                  <a:gd name="T17" fmla="*/ 80 w 80"/>
                  <a:gd name="T18" fmla="*/ 32 h 32"/>
                </a:gdLst>
                <a:ahLst/>
                <a:cxnLst>
                  <a:cxn ang="T10">
                    <a:pos x="T0" y="T1"/>
                  </a:cxn>
                  <a:cxn ang="T11">
                    <a:pos x="T2" y="T3"/>
                  </a:cxn>
                  <a:cxn ang="T12">
                    <a:pos x="T4" y="T5"/>
                  </a:cxn>
                  <a:cxn ang="T13">
                    <a:pos x="T6" y="T7"/>
                  </a:cxn>
                  <a:cxn ang="T14">
                    <a:pos x="T8" y="T9"/>
                  </a:cxn>
                </a:cxnLst>
                <a:rect l="T15" t="T16" r="T17" b="T18"/>
                <a:pathLst>
                  <a:path w="80" h="32">
                    <a:moveTo>
                      <a:pt x="0" y="24"/>
                    </a:moveTo>
                    <a:lnTo>
                      <a:pt x="0" y="32"/>
                    </a:lnTo>
                    <a:lnTo>
                      <a:pt x="80" y="8"/>
                    </a:lnTo>
                    <a:lnTo>
                      <a:pt x="80" y="0"/>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2812" name="Rectangle 258"/>
              <p:cNvSpPr>
                <a:spLocks noChangeAspect="1" noChangeArrowheads="1"/>
              </p:cNvSpPr>
              <p:nvPr/>
            </p:nvSpPr>
            <p:spPr bwMode="auto">
              <a:xfrm>
                <a:off x="2642" y="3768"/>
                <a:ext cx="1"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13" name="Rectangle 260"/>
              <p:cNvSpPr>
                <a:spLocks noChangeAspect="1" noChangeArrowheads="1"/>
              </p:cNvSpPr>
              <p:nvPr/>
            </p:nvSpPr>
            <p:spPr bwMode="auto">
              <a:xfrm>
                <a:off x="2610" y="3768"/>
                <a:ext cx="32"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14" name="Line 261"/>
              <p:cNvSpPr>
                <a:spLocks noChangeAspect="1" noChangeShapeType="1"/>
              </p:cNvSpPr>
              <p:nvPr/>
            </p:nvSpPr>
            <p:spPr bwMode="auto">
              <a:xfrm flipH="1">
                <a:off x="2498" y="3768"/>
                <a:ext cx="64" cy="1"/>
              </a:xfrm>
              <a:prstGeom prst="line">
                <a:avLst/>
              </a:prstGeom>
              <a:noFill/>
              <a:ln w="0">
                <a:solidFill>
                  <a:srgbClr val="000000"/>
                </a:solidFill>
                <a:round/>
                <a:headEnd/>
                <a:tailEnd/>
              </a:ln>
            </p:spPr>
            <p:txBody>
              <a:bodyPr/>
              <a:lstStyle/>
              <a:p>
                <a:endParaRPr lang="en-US"/>
              </a:p>
            </p:txBody>
          </p:sp>
          <p:sp>
            <p:nvSpPr>
              <p:cNvPr id="202815" name="Line 262"/>
              <p:cNvSpPr>
                <a:spLocks noChangeAspect="1" noChangeShapeType="1"/>
              </p:cNvSpPr>
              <p:nvPr/>
            </p:nvSpPr>
            <p:spPr bwMode="auto">
              <a:xfrm flipH="1">
                <a:off x="2394" y="3768"/>
                <a:ext cx="56" cy="1"/>
              </a:xfrm>
              <a:prstGeom prst="line">
                <a:avLst/>
              </a:prstGeom>
              <a:noFill/>
              <a:ln w="0">
                <a:solidFill>
                  <a:srgbClr val="000000"/>
                </a:solidFill>
                <a:round/>
                <a:headEnd/>
                <a:tailEnd/>
              </a:ln>
            </p:spPr>
            <p:txBody>
              <a:bodyPr/>
              <a:lstStyle/>
              <a:p>
                <a:endParaRPr lang="en-US"/>
              </a:p>
            </p:txBody>
          </p:sp>
          <p:sp>
            <p:nvSpPr>
              <p:cNvPr id="202816" name="Line 263"/>
              <p:cNvSpPr>
                <a:spLocks noChangeAspect="1" noChangeShapeType="1"/>
              </p:cNvSpPr>
              <p:nvPr/>
            </p:nvSpPr>
            <p:spPr bwMode="auto">
              <a:xfrm flipH="1">
                <a:off x="2282" y="3768"/>
                <a:ext cx="56" cy="1"/>
              </a:xfrm>
              <a:prstGeom prst="line">
                <a:avLst/>
              </a:prstGeom>
              <a:noFill/>
              <a:ln w="0">
                <a:solidFill>
                  <a:srgbClr val="000000"/>
                </a:solidFill>
                <a:round/>
                <a:headEnd/>
                <a:tailEnd/>
              </a:ln>
            </p:spPr>
            <p:txBody>
              <a:bodyPr/>
              <a:lstStyle/>
              <a:p>
                <a:endParaRPr lang="en-US"/>
              </a:p>
            </p:txBody>
          </p:sp>
          <p:sp>
            <p:nvSpPr>
              <p:cNvPr id="202817" name="Line 264"/>
              <p:cNvSpPr>
                <a:spLocks noChangeAspect="1" noChangeShapeType="1"/>
              </p:cNvSpPr>
              <p:nvPr/>
            </p:nvSpPr>
            <p:spPr bwMode="auto">
              <a:xfrm flipH="1">
                <a:off x="2170" y="3768"/>
                <a:ext cx="56" cy="1"/>
              </a:xfrm>
              <a:prstGeom prst="line">
                <a:avLst/>
              </a:prstGeom>
              <a:noFill/>
              <a:ln w="0">
                <a:solidFill>
                  <a:srgbClr val="000000"/>
                </a:solidFill>
                <a:round/>
                <a:headEnd/>
                <a:tailEnd/>
              </a:ln>
            </p:spPr>
            <p:txBody>
              <a:bodyPr/>
              <a:lstStyle/>
              <a:p>
                <a:endParaRPr lang="en-US"/>
              </a:p>
            </p:txBody>
          </p:sp>
          <p:sp>
            <p:nvSpPr>
              <p:cNvPr id="202818" name="Line 265"/>
              <p:cNvSpPr>
                <a:spLocks noChangeAspect="1" noChangeShapeType="1"/>
              </p:cNvSpPr>
              <p:nvPr/>
            </p:nvSpPr>
            <p:spPr bwMode="auto">
              <a:xfrm flipH="1">
                <a:off x="2058" y="3768"/>
                <a:ext cx="56" cy="1"/>
              </a:xfrm>
              <a:prstGeom prst="line">
                <a:avLst/>
              </a:prstGeom>
              <a:noFill/>
              <a:ln w="0">
                <a:solidFill>
                  <a:srgbClr val="000000"/>
                </a:solidFill>
                <a:round/>
                <a:headEnd/>
                <a:tailEnd/>
              </a:ln>
            </p:spPr>
            <p:txBody>
              <a:bodyPr/>
              <a:lstStyle/>
              <a:p>
                <a:endParaRPr lang="en-US"/>
              </a:p>
            </p:txBody>
          </p:sp>
          <p:sp>
            <p:nvSpPr>
              <p:cNvPr id="202819" name="Line 266"/>
              <p:cNvSpPr>
                <a:spLocks noChangeAspect="1" noChangeShapeType="1"/>
              </p:cNvSpPr>
              <p:nvPr/>
            </p:nvSpPr>
            <p:spPr bwMode="auto">
              <a:xfrm flipH="1">
                <a:off x="1946" y="3768"/>
                <a:ext cx="64" cy="1"/>
              </a:xfrm>
              <a:prstGeom prst="line">
                <a:avLst/>
              </a:prstGeom>
              <a:noFill/>
              <a:ln w="0">
                <a:solidFill>
                  <a:srgbClr val="000000"/>
                </a:solidFill>
                <a:round/>
                <a:headEnd/>
                <a:tailEnd/>
              </a:ln>
            </p:spPr>
            <p:txBody>
              <a:bodyPr/>
              <a:lstStyle/>
              <a:p>
                <a:endParaRPr lang="en-US"/>
              </a:p>
            </p:txBody>
          </p:sp>
          <p:sp>
            <p:nvSpPr>
              <p:cNvPr id="202820" name="Line 267"/>
              <p:cNvSpPr>
                <a:spLocks noChangeAspect="1" noChangeShapeType="1"/>
              </p:cNvSpPr>
              <p:nvPr/>
            </p:nvSpPr>
            <p:spPr bwMode="auto">
              <a:xfrm flipH="1">
                <a:off x="1834" y="3768"/>
                <a:ext cx="64" cy="1"/>
              </a:xfrm>
              <a:prstGeom prst="line">
                <a:avLst/>
              </a:prstGeom>
              <a:noFill/>
              <a:ln w="0">
                <a:solidFill>
                  <a:srgbClr val="000000"/>
                </a:solidFill>
                <a:round/>
                <a:headEnd/>
                <a:tailEnd/>
              </a:ln>
            </p:spPr>
            <p:txBody>
              <a:bodyPr/>
              <a:lstStyle/>
              <a:p>
                <a:endParaRPr lang="en-US"/>
              </a:p>
            </p:txBody>
          </p:sp>
          <p:sp>
            <p:nvSpPr>
              <p:cNvPr id="202821" name="Line 268"/>
              <p:cNvSpPr>
                <a:spLocks noChangeAspect="1" noChangeShapeType="1"/>
              </p:cNvSpPr>
              <p:nvPr/>
            </p:nvSpPr>
            <p:spPr bwMode="auto">
              <a:xfrm flipH="1">
                <a:off x="1730" y="3768"/>
                <a:ext cx="56" cy="1"/>
              </a:xfrm>
              <a:prstGeom prst="line">
                <a:avLst/>
              </a:prstGeom>
              <a:noFill/>
              <a:ln w="0">
                <a:solidFill>
                  <a:srgbClr val="000000"/>
                </a:solidFill>
                <a:round/>
                <a:headEnd/>
                <a:tailEnd/>
              </a:ln>
            </p:spPr>
            <p:txBody>
              <a:bodyPr/>
              <a:lstStyle/>
              <a:p>
                <a:endParaRPr lang="en-US"/>
              </a:p>
            </p:txBody>
          </p:sp>
          <p:sp>
            <p:nvSpPr>
              <p:cNvPr id="202822" name="Line 269"/>
              <p:cNvSpPr>
                <a:spLocks noChangeAspect="1" noChangeShapeType="1"/>
              </p:cNvSpPr>
              <p:nvPr/>
            </p:nvSpPr>
            <p:spPr bwMode="auto">
              <a:xfrm flipH="1">
                <a:off x="1618" y="3768"/>
                <a:ext cx="56" cy="1"/>
              </a:xfrm>
              <a:prstGeom prst="line">
                <a:avLst/>
              </a:prstGeom>
              <a:noFill/>
              <a:ln w="0">
                <a:solidFill>
                  <a:srgbClr val="000000"/>
                </a:solidFill>
                <a:round/>
                <a:headEnd/>
                <a:tailEnd/>
              </a:ln>
            </p:spPr>
            <p:txBody>
              <a:bodyPr/>
              <a:lstStyle/>
              <a:p>
                <a:endParaRPr lang="en-US"/>
              </a:p>
            </p:txBody>
          </p:sp>
          <p:sp>
            <p:nvSpPr>
              <p:cNvPr id="202823" name="Rectangle 270"/>
              <p:cNvSpPr>
                <a:spLocks noChangeAspect="1" noChangeArrowheads="1"/>
              </p:cNvSpPr>
              <p:nvPr/>
            </p:nvSpPr>
            <p:spPr bwMode="auto">
              <a:xfrm>
                <a:off x="1562" y="3768"/>
                <a:ext cx="1"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24" name="Rectangle 271"/>
              <p:cNvSpPr>
                <a:spLocks noChangeAspect="1" noChangeArrowheads="1"/>
              </p:cNvSpPr>
              <p:nvPr/>
            </p:nvSpPr>
            <p:spPr bwMode="auto">
              <a:xfrm>
                <a:off x="1538" y="3768"/>
                <a:ext cx="1"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25" name="Rectangle 272"/>
              <p:cNvSpPr>
                <a:spLocks noChangeAspect="1" noChangeArrowheads="1"/>
              </p:cNvSpPr>
              <p:nvPr/>
            </p:nvSpPr>
            <p:spPr bwMode="auto">
              <a:xfrm>
                <a:off x="1538" y="3768"/>
                <a:ext cx="24"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26" name="Freeform 273"/>
              <p:cNvSpPr>
                <a:spLocks noChangeAspect="1"/>
              </p:cNvSpPr>
              <p:nvPr/>
            </p:nvSpPr>
            <p:spPr bwMode="auto">
              <a:xfrm>
                <a:off x="2914" y="3456"/>
                <a:ext cx="72" cy="48"/>
              </a:xfrm>
              <a:custGeom>
                <a:avLst/>
                <a:gdLst>
                  <a:gd name="T0" fmla="*/ 0 w 72"/>
                  <a:gd name="T1" fmla="*/ 24 h 48"/>
                  <a:gd name="T2" fmla="*/ 0 w 72"/>
                  <a:gd name="T3" fmla="*/ 0 h 48"/>
                  <a:gd name="T4" fmla="*/ 0 w 72"/>
                  <a:gd name="T5" fmla="*/ 0 h 48"/>
                  <a:gd name="T6" fmla="*/ 0 w 72"/>
                  <a:gd name="T7" fmla="*/ 0 h 48"/>
                  <a:gd name="T8" fmla="*/ 72 w 72"/>
                  <a:gd name="T9" fmla="*/ 24 h 48"/>
                  <a:gd name="T10" fmla="*/ 72 w 72"/>
                  <a:gd name="T11" fmla="*/ 32 h 48"/>
                  <a:gd name="T12" fmla="*/ 72 w 72"/>
                  <a:gd name="T13" fmla="*/ 32 h 48"/>
                  <a:gd name="T14" fmla="*/ 0 w 72"/>
                  <a:gd name="T15" fmla="*/ 48 h 48"/>
                  <a:gd name="T16" fmla="*/ 0 w 72"/>
                  <a:gd name="T17" fmla="*/ 48 h 48"/>
                  <a:gd name="T18" fmla="*/ 0 w 72"/>
                  <a:gd name="T19" fmla="*/ 40 h 48"/>
                  <a:gd name="T20" fmla="*/ 0 w 72"/>
                  <a:gd name="T21" fmla="*/ 40 h 48"/>
                  <a:gd name="T22" fmla="*/ 72 w 72"/>
                  <a:gd name="T23" fmla="*/ 24 h 48"/>
                  <a:gd name="T24" fmla="*/ 72 w 72"/>
                  <a:gd name="T25" fmla="*/ 32 h 48"/>
                  <a:gd name="T26" fmla="*/ 72 w 72"/>
                  <a:gd name="T27" fmla="*/ 32 h 48"/>
                  <a:gd name="T28" fmla="*/ 0 w 72"/>
                  <a:gd name="T29" fmla="*/ 8 h 48"/>
                  <a:gd name="T30" fmla="*/ 0 w 72"/>
                  <a:gd name="T31" fmla="*/ 0 h 48"/>
                  <a:gd name="T32" fmla="*/ 8 w 72"/>
                  <a:gd name="T33" fmla="*/ 0 h 48"/>
                  <a:gd name="T34" fmla="*/ 8 w 72"/>
                  <a:gd name="T35" fmla="*/ 24 h 48"/>
                  <a:gd name="T36" fmla="*/ 0 w 72"/>
                  <a:gd name="T37" fmla="*/ 24 h 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2"/>
                  <a:gd name="T58" fmla="*/ 0 h 48"/>
                  <a:gd name="T59" fmla="*/ 72 w 72"/>
                  <a:gd name="T60" fmla="*/ 48 h 4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2" h="48">
                    <a:moveTo>
                      <a:pt x="0" y="24"/>
                    </a:moveTo>
                    <a:lnTo>
                      <a:pt x="0" y="0"/>
                    </a:lnTo>
                    <a:lnTo>
                      <a:pt x="72" y="24"/>
                    </a:lnTo>
                    <a:lnTo>
                      <a:pt x="72" y="32"/>
                    </a:lnTo>
                    <a:lnTo>
                      <a:pt x="0" y="48"/>
                    </a:lnTo>
                    <a:lnTo>
                      <a:pt x="0" y="40"/>
                    </a:lnTo>
                    <a:lnTo>
                      <a:pt x="72" y="24"/>
                    </a:lnTo>
                    <a:lnTo>
                      <a:pt x="72" y="32"/>
                    </a:lnTo>
                    <a:lnTo>
                      <a:pt x="0" y="8"/>
                    </a:lnTo>
                    <a:lnTo>
                      <a:pt x="0" y="0"/>
                    </a:lnTo>
                    <a:lnTo>
                      <a:pt x="8" y="0"/>
                    </a:lnTo>
                    <a:lnTo>
                      <a:pt x="8"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2827" name="Freeform 274"/>
              <p:cNvSpPr>
                <a:spLocks noChangeAspect="1"/>
              </p:cNvSpPr>
              <p:nvPr/>
            </p:nvSpPr>
            <p:spPr bwMode="auto">
              <a:xfrm>
                <a:off x="2914" y="3480"/>
                <a:ext cx="8" cy="16"/>
              </a:xfrm>
              <a:custGeom>
                <a:avLst/>
                <a:gdLst>
                  <a:gd name="T0" fmla="*/ 0 w 8"/>
                  <a:gd name="T1" fmla="*/ 16 h 16"/>
                  <a:gd name="T2" fmla="*/ 0 w 8"/>
                  <a:gd name="T3" fmla="*/ 0 h 16"/>
                  <a:gd name="T4" fmla="*/ 8 w 8"/>
                  <a:gd name="T5" fmla="*/ 0 h 16"/>
                  <a:gd name="T6" fmla="*/ 8 w 8"/>
                  <a:gd name="T7" fmla="*/ 0 h 16"/>
                  <a:gd name="T8" fmla="*/ 8 w 8"/>
                  <a:gd name="T9" fmla="*/ 0 h 16"/>
                  <a:gd name="T10" fmla="*/ 8 w 8"/>
                  <a:gd name="T11" fmla="*/ 16 h 16"/>
                  <a:gd name="T12" fmla="*/ 0 w 8"/>
                  <a:gd name="T13" fmla="*/ 16 h 16"/>
                  <a:gd name="T14" fmla="*/ 0 60000 65536"/>
                  <a:gd name="T15" fmla="*/ 0 60000 65536"/>
                  <a:gd name="T16" fmla="*/ 0 60000 65536"/>
                  <a:gd name="T17" fmla="*/ 0 60000 65536"/>
                  <a:gd name="T18" fmla="*/ 0 60000 65536"/>
                  <a:gd name="T19" fmla="*/ 0 60000 65536"/>
                  <a:gd name="T20" fmla="*/ 0 60000 65536"/>
                  <a:gd name="T21" fmla="*/ 0 w 8"/>
                  <a:gd name="T22" fmla="*/ 0 h 16"/>
                  <a:gd name="T23" fmla="*/ 8 w 8"/>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6">
                    <a:moveTo>
                      <a:pt x="0" y="16"/>
                    </a:moveTo>
                    <a:lnTo>
                      <a:pt x="0" y="0"/>
                    </a:lnTo>
                    <a:lnTo>
                      <a:pt x="8" y="0"/>
                    </a:lnTo>
                    <a:lnTo>
                      <a:pt x="8" y="16"/>
                    </a:lnTo>
                    <a:lnTo>
                      <a:pt x="0" y="1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2828" name="Freeform 275"/>
              <p:cNvSpPr>
                <a:spLocks noChangeAspect="1"/>
              </p:cNvSpPr>
              <p:nvPr/>
            </p:nvSpPr>
            <p:spPr bwMode="auto">
              <a:xfrm>
                <a:off x="2914" y="3456"/>
                <a:ext cx="72" cy="40"/>
              </a:xfrm>
              <a:custGeom>
                <a:avLst/>
                <a:gdLst>
                  <a:gd name="T0" fmla="*/ 0 w 72"/>
                  <a:gd name="T1" fmla="*/ 24 h 40"/>
                  <a:gd name="T2" fmla="*/ 0 w 72"/>
                  <a:gd name="T3" fmla="*/ 0 h 40"/>
                  <a:gd name="T4" fmla="*/ 72 w 72"/>
                  <a:gd name="T5" fmla="*/ 24 h 40"/>
                  <a:gd name="T6" fmla="*/ 0 w 72"/>
                  <a:gd name="T7" fmla="*/ 40 h 40"/>
                  <a:gd name="T8" fmla="*/ 0 w 72"/>
                  <a:gd name="T9" fmla="*/ 24 h 40"/>
                  <a:gd name="T10" fmla="*/ 0 60000 65536"/>
                  <a:gd name="T11" fmla="*/ 0 60000 65536"/>
                  <a:gd name="T12" fmla="*/ 0 60000 65536"/>
                  <a:gd name="T13" fmla="*/ 0 60000 65536"/>
                  <a:gd name="T14" fmla="*/ 0 60000 65536"/>
                  <a:gd name="T15" fmla="*/ 0 w 72"/>
                  <a:gd name="T16" fmla="*/ 0 h 40"/>
                  <a:gd name="T17" fmla="*/ 72 w 72"/>
                  <a:gd name="T18" fmla="*/ 40 h 40"/>
                </a:gdLst>
                <a:ahLst/>
                <a:cxnLst>
                  <a:cxn ang="T10">
                    <a:pos x="T0" y="T1"/>
                  </a:cxn>
                  <a:cxn ang="T11">
                    <a:pos x="T2" y="T3"/>
                  </a:cxn>
                  <a:cxn ang="T12">
                    <a:pos x="T4" y="T5"/>
                  </a:cxn>
                  <a:cxn ang="T13">
                    <a:pos x="T6" y="T7"/>
                  </a:cxn>
                  <a:cxn ang="T14">
                    <a:pos x="T8" y="T9"/>
                  </a:cxn>
                </a:cxnLst>
                <a:rect l="T15" t="T16" r="T17" b="T18"/>
                <a:pathLst>
                  <a:path w="72" h="40">
                    <a:moveTo>
                      <a:pt x="0" y="24"/>
                    </a:moveTo>
                    <a:lnTo>
                      <a:pt x="0" y="0"/>
                    </a:lnTo>
                    <a:lnTo>
                      <a:pt x="72" y="24"/>
                    </a:lnTo>
                    <a:lnTo>
                      <a:pt x="0" y="40"/>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2829" name="Rectangle 276"/>
              <p:cNvSpPr>
                <a:spLocks noChangeAspect="1" noChangeArrowheads="1"/>
              </p:cNvSpPr>
              <p:nvPr/>
            </p:nvSpPr>
            <p:spPr bwMode="auto">
              <a:xfrm>
                <a:off x="1442" y="3480"/>
                <a:ext cx="1"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30" name="Rectangle 277"/>
              <p:cNvSpPr>
                <a:spLocks noChangeAspect="1" noChangeArrowheads="1"/>
              </p:cNvSpPr>
              <p:nvPr/>
            </p:nvSpPr>
            <p:spPr bwMode="auto">
              <a:xfrm>
                <a:off x="2906" y="3480"/>
                <a:ext cx="1"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31" name="Rectangle 278"/>
              <p:cNvSpPr>
                <a:spLocks noChangeAspect="1" noChangeArrowheads="1"/>
              </p:cNvSpPr>
              <p:nvPr/>
            </p:nvSpPr>
            <p:spPr bwMode="auto">
              <a:xfrm>
                <a:off x="1442" y="3480"/>
                <a:ext cx="1464"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32" name="Rectangle 279"/>
              <p:cNvSpPr>
                <a:spLocks noChangeAspect="1" noChangeArrowheads="1"/>
              </p:cNvSpPr>
              <p:nvPr/>
            </p:nvSpPr>
            <p:spPr bwMode="auto">
              <a:xfrm>
                <a:off x="2642" y="3656"/>
                <a:ext cx="152" cy="14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2833" name="Rectangle 280"/>
              <p:cNvSpPr>
                <a:spLocks noChangeAspect="1" noChangeArrowheads="1"/>
              </p:cNvSpPr>
              <p:nvPr/>
            </p:nvSpPr>
            <p:spPr bwMode="auto">
              <a:xfrm>
                <a:off x="2642" y="3656"/>
                <a:ext cx="160"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34" name="Rectangle 281"/>
              <p:cNvSpPr>
                <a:spLocks noChangeAspect="1" noChangeArrowheads="1"/>
              </p:cNvSpPr>
              <p:nvPr/>
            </p:nvSpPr>
            <p:spPr bwMode="auto">
              <a:xfrm>
                <a:off x="2794" y="3656"/>
                <a:ext cx="8" cy="15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35" name="Rectangle 282"/>
              <p:cNvSpPr>
                <a:spLocks noChangeAspect="1" noChangeArrowheads="1"/>
              </p:cNvSpPr>
              <p:nvPr/>
            </p:nvSpPr>
            <p:spPr bwMode="auto">
              <a:xfrm>
                <a:off x="2642" y="3800"/>
                <a:ext cx="152"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36" name="Rectangle 283"/>
              <p:cNvSpPr>
                <a:spLocks noChangeAspect="1" noChangeArrowheads="1"/>
              </p:cNvSpPr>
              <p:nvPr/>
            </p:nvSpPr>
            <p:spPr bwMode="auto">
              <a:xfrm>
                <a:off x="2642" y="3656"/>
                <a:ext cx="8" cy="14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37" name="Rectangle 286"/>
              <p:cNvSpPr>
                <a:spLocks noChangeAspect="1" noChangeArrowheads="1"/>
              </p:cNvSpPr>
              <p:nvPr/>
            </p:nvSpPr>
            <p:spPr bwMode="auto">
              <a:xfrm>
                <a:off x="674" y="3065"/>
                <a:ext cx="8" cy="82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38" name="Rectangle 287"/>
              <p:cNvSpPr>
                <a:spLocks noChangeAspect="1" noChangeArrowheads="1"/>
              </p:cNvSpPr>
              <p:nvPr/>
            </p:nvSpPr>
            <p:spPr bwMode="auto">
              <a:xfrm>
                <a:off x="386" y="2865"/>
                <a:ext cx="576" cy="16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2839" name="Rectangle 288"/>
              <p:cNvSpPr>
                <a:spLocks noChangeAspect="1" noChangeArrowheads="1"/>
              </p:cNvSpPr>
              <p:nvPr/>
            </p:nvSpPr>
            <p:spPr bwMode="auto">
              <a:xfrm>
                <a:off x="434" y="2849"/>
                <a:ext cx="466" cy="93"/>
              </a:xfrm>
              <a:prstGeom prst="rect">
                <a:avLst/>
              </a:prstGeom>
              <a:noFill/>
              <a:ln w="9525">
                <a:noFill/>
                <a:miter lim="800000"/>
                <a:headEnd/>
                <a:tailEnd/>
              </a:ln>
            </p:spPr>
            <p:txBody>
              <a:bodyPr wrap="none" lIns="0" tIns="0" rIns="0" bIns="0">
                <a:spAutoFit/>
              </a:bodyPr>
              <a:lstStyle/>
              <a:p>
                <a:r>
                  <a:rPr lang="en-US" sz="1600" b="1" u="none">
                    <a:solidFill>
                      <a:srgbClr val="000000"/>
                    </a:solidFill>
                  </a:rPr>
                  <a:t>: Application</a:t>
                </a:r>
                <a:endParaRPr lang="en-US" sz="3200"/>
              </a:p>
            </p:txBody>
          </p:sp>
          <p:sp>
            <p:nvSpPr>
              <p:cNvPr id="202840" name="Rectangle 289"/>
              <p:cNvSpPr>
                <a:spLocks noChangeAspect="1" noChangeArrowheads="1"/>
              </p:cNvSpPr>
              <p:nvPr/>
            </p:nvSpPr>
            <p:spPr bwMode="auto">
              <a:xfrm>
                <a:off x="434" y="2921"/>
                <a:ext cx="480"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41" name="Rectangle 290"/>
              <p:cNvSpPr>
                <a:spLocks noChangeAspect="1" noChangeArrowheads="1"/>
              </p:cNvSpPr>
              <p:nvPr/>
            </p:nvSpPr>
            <p:spPr bwMode="auto">
              <a:xfrm>
                <a:off x="546" y="2937"/>
                <a:ext cx="256" cy="92"/>
              </a:xfrm>
              <a:prstGeom prst="rect">
                <a:avLst/>
              </a:prstGeom>
              <a:noFill/>
              <a:ln w="9525">
                <a:noFill/>
                <a:miter lim="800000"/>
                <a:headEnd/>
                <a:tailEnd/>
              </a:ln>
            </p:spPr>
            <p:txBody>
              <a:bodyPr wrap="none" lIns="0" tIns="0" rIns="0" bIns="0">
                <a:spAutoFit/>
              </a:bodyPr>
              <a:lstStyle/>
              <a:p>
                <a:r>
                  <a:rPr lang="en-US" sz="1600" b="1" u="none">
                    <a:solidFill>
                      <a:srgbClr val="000000"/>
                    </a:solidFill>
                  </a:rPr>
                  <a:t>Thread</a:t>
                </a:r>
                <a:endParaRPr lang="en-US" sz="3200"/>
              </a:p>
            </p:txBody>
          </p:sp>
          <p:sp>
            <p:nvSpPr>
              <p:cNvPr id="202842" name="Rectangle 291"/>
              <p:cNvSpPr>
                <a:spLocks noChangeAspect="1" noChangeArrowheads="1"/>
              </p:cNvSpPr>
              <p:nvPr/>
            </p:nvSpPr>
            <p:spPr bwMode="auto">
              <a:xfrm>
                <a:off x="546" y="3009"/>
                <a:ext cx="256"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43" name="Rectangle 292"/>
              <p:cNvSpPr>
                <a:spLocks noChangeAspect="1" noChangeArrowheads="1"/>
              </p:cNvSpPr>
              <p:nvPr/>
            </p:nvSpPr>
            <p:spPr bwMode="auto">
              <a:xfrm>
                <a:off x="386" y="2825"/>
                <a:ext cx="584"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44" name="Rectangle 293"/>
              <p:cNvSpPr>
                <a:spLocks noChangeAspect="1" noChangeArrowheads="1"/>
              </p:cNvSpPr>
              <p:nvPr/>
            </p:nvSpPr>
            <p:spPr bwMode="auto">
              <a:xfrm>
                <a:off x="962" y="2825"/>
                <a:ext cx="8" cy="24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45" name="Rectangle 294"/>
              <p:cNvSpPr>
                <a:spLocks noChangeAspect="1" noChangeArrowheads="1"/>
              </p:cNvSpPr>
              <p:nvPr/>
            </p:nvSpPr>
            <p:spPr bwMode="auto">
              <a:xfrm>
                <a:off x="386" y="3065"/>
                <a:ext cx="576"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46" name="Rectangle 295"/>
              <p:cNvSpPr>
                <a:spLocks noChangeAspect="1" noChangeArrowheads="1"/>
              </p:cNvSpPr>
              <p:nvPr/>
            </p:nvSpPr>
            <p:spPr bwMode="auto">
              <a:xfrm>
                <a:off x="386" y="2825"/>
                <a:ext cx="8" cy="24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47" name="Rectangle 296"/>
              <p:cNvSpPr>
                <a:spLocks noChangeAspect="1" noChangeArrowheads="1"/>
              </p:cNvSpPr>
              <p:nvPr/>
            </p:nvSpPr>
            <p:spPr bwMode="auto">
              <a:xfrm>
                <a:off x="602" y="3097"/>
                <a:ext cx="144" cy="719"/>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2848" name="Rectangle 297"/>
              <p:cNvSpPr>
                <a:spLocks noChangeAspect="1" noChangeArrowheads="1"/>
              </p:cNvSpPr>
              <p:nvPr/>
            </p:nvSpPr>
            <p:spPr bwMode="auto">
              <a:xfrm>
                <a:off x="602" y="3097"/>
                <a:ext cx="152"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49" name="Rectangle 298"/>
              <p:cNvSpPr>
                <a:spLocks noChangeAspect="1" noChangeArrowheads="1"/>
              </p:cNvSpPr>
              <p:nvPr/>
            </p:nvSpPr>
            <p:spPr bwMode="auto">
              <a:xfrm>
                <a:off x="746" y="3097"/>
                <a:ext cx="8" cy="72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50" name="Rectangle 299"/>
              <p:cNvSpPr>
                <a:spLocks noChangeAspect="1" noChangeArrowheads="1"/>
              </p:cNvSpPr>
              <p:nvPr/>
            </p:nvSpPr>
            <p:spPr bwMode="auto">
              <a:xfrm>
                <a:off x="602" y="3816"/>
                <a:ext cx="144"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51" name="Rectangle 300"/>
              <p:cNvSpPr>
                <a:spLocks noChangeAspect="1" noChangeArrowheads="1"/>
              </p:cNvSpPr>
              <p:nvPr/>
            </p:nvSpPr>
            <p:spPr bwMode="auto">
              <a:xfrm>
                <a:off x="602" y="3097"/>
                <a:ext cx="8" cy="71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52" name="Rectangle 301"/>
              <p:cNvSpPr>
                <a:spLocks noChangeAspect="1" noChangeArrowheads="1"/>
              </p:cNvSpPr>
              <p:nvPr/>
            </p:nvSpPr>
            <p:spPr bwMode="auto">
              <a:xfrm>
                <a:off x="2378" y="2873"/>
                <a:ext cx="672" cy="16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2853" name="Rectangle 302"/>
              <p:cNvSpPr>
                <a:spLocks noChangeAspect="1" noChangeArrowheads="1"/>
              </p:cNvSpPr>
              <p:nvPr/>
            </p:nvSpPr>
            <p:spPr bwMode="auto">
              <a:xfrm>
                <a:off x="2394" y="2857"/>
                <a:ext cx="624" cy="92"/>
              </a:xfrm>
              <a:prstGeom prst="rect">
                <a:avLst/>
              </a:prstGeom>
              <a:noFill/>
              <a:ln w="9525">
                <a:noFill/>
                <a:miter lim="800000"/>
                <a:headEnd/>
                <a:tailEnd/>
              </a:ln>
            </p:spPr>
            <p:txBody>
              <a:bodyPr wrap="none" lIns="0" tIns="0" rIns="0" bIns="0">
                <a:spAutoFit/>
              </a:bodyPr>
              <a:lstStyle/>
              <a:p>
                <a:r>
                  <a:rPr lang="en-US" sz="1600" b="1" u="none">
                    <a:solidFill>
                      <a:srgbClr val="000000"/>
                    </a:solidFill>
                  </a:rPr>
                  <a:t>: Thread-Specific</a:t>
                </a:r>
                <a:endParaRPr lang="en-US" sz="3200"/>
              </a:p>
            </p:txBody>
          </p:sp>
          <p:sp>
            <p:nvSpPr>
              <p:cNvPr id="202854" name="Rectangle 303"/>
              <p:cNvSpPr>
                <a:spLocks noChangeAspect="1" noChangeArrowheads="1"/>
              </p:cNvSpPr>
              <p:nvPr/>
            </p:nvSpPr>
            <p:spPr bwMode="auto">
              <a:xfrm>
                <a:off x="2394" y="2929"/>
                <a:ext cx="640"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55" name="Rectangle 304"/>
              <p:cNvSpPr>
                <a:spLocks noChangeAspect="1" noChangeArrowheads="1"/>
              </p:cNvSpPr>
              <p:nvPr/>
            </p:nvSpPr>
            <p:spPr bwMode="auto">
              <a:xfrm>
                <a:off x="2522" y="2945"/>
                <a:ext cx="381" cy="93"/>
              </a:xfrm>
              <a:prstGeom prst="rect">
                <a:avLst/>
              </a:prstGeom>
              <a:noFill/>
              <a:ln w="9525">
                <a:noFill/>
                <a:miter lim="800000"/>
                <a:headEnd/>
                <a:tailEnd/>
              </a:ln>
            </p:spPr>
            <p:txBody>
              <a:bodyPr wrap="none" lIns="0" tIns="0" rIns="0" bIns="0">
                <a:spAutoFit/>
              </a:bodyPr>
              <a:lstStyle/>
              <a:p>
                <a:r>
                  <a:rPr lang="en-US" sz="1600" b="1" u="none">
                    <a:solidFill>
                      <a:srgbClr val="000000"/>
                    </a:solidFill>
                  </a:rPr>
                  <a:t>Object Set</a:t>
                </a:r>
                <a:endParaRPr lang="en-US" sz="3200"/>
              </a:p>
            </p:txBody>
          </p:sp>
          <p:sp>
            <p:nvSpPr>
              <p:cNvPr id="202856" name="Rectangle 305"/>
              <p:cNvSpPr>
                <a:spLocks noChangeAspect="1" noChangeArrowheads="1"/>
              </p:cNvSpPr>
              <p:nvPr/>
            </p:nvSpPr>
            <p:spPr bwMode="auto">
              <a:xfrm>
                <a:off x="2522" y="3017"/>
                <a:ext cx="384"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57" name="Rectangle 306"/>
              <p:cNvSpPr>
                <a:spLocks noChangeAspect="1" noChangeArrowheads="1"/>
              </p:cNvSpPr>
              <p:nvPr/>
            </p:nvSpPr>
            <p:spPr bwMode="auto">
              <a:xfrm>
                <a:off x="2378" y="2833"/>
                <a:ext cx="680"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58" name="Rectangle 307"/>
              <p:cNvSpPr>
                <a:spLocks noChangeAspect="1" noChangeArrowheads="1"/>
              </p:cNvSpPr>
              <p:nvPr/>
            </p:nvSpPr>
            <p:spPr bwMode="auto">
              <a:xfrm>
                <a:off x="3050" y="2833"/>
                <a:ext cx="8" cy="24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59" name="Rectangle 308"/>
              <p:cNvSpPr>
                <a:spLocks noChangeAspect="1" noChangeArrowheads="1"/>
              </p:cNvSpPr>
              <p:nvPr/>
            </p:nvSpPr>
            <p:spPr bwMode="auto">
              <a:xfrm>
                <a:off x="2378" y="3073"/>
                <a:ext cx="672"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60" name="Rectangle 309"/>
              <p:cNvSpPr>
                <a:spLocks noChangeAspect="1" noChangeArrowheads="1"/>
              </p:cNvSpPr>
              <p:nvPr/>
            </p:nvSpPr>
            <p:spPr bwMode="auto">
              <a:xfrm>
                <a:off x="2378" y="2833"/>
                <a:ext cx="8" cy="24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61" name="Rectangle 310"/>
              <p:cNvSpPr>
                <a:spLocks noChangeAspect="1" noChangeArrowheads="1"/>
              </p:cNvSpPr>
              <p:nvPr/>
            </p:nvSpPr>
            <p:spPr bwMode="auto">
              <a:xfrm>
                <a:off x="3002" y="3400"/>
                <a:ext cx="672" cy="16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2862" name="Rectangle 311"/>
              <p:cNvSpPr>
                <a:spLocks noChangeAspect="1" noChangeArrowheads="1"/>
              </p:cNvSpPr>
              <p:nvPr/>
            </p:nvSpPr>
            <p:spPr bwMode="auto">
              <a:xfrm>
                <a:off x="3018" y="3384"/>
                <a:ext cx="624" cy="93"/>
              </a:xfrm>
              <a:prstGeom prst="rect">
                <a:avLst/>
              </a:prstGeom>
              <a:noFill/>
              <a:ln w="9525">
                <a:noFill/>
                <a:miter lim="800000"/>
                <a:headEnd/>
                <a:tailEnd/>
              </a:ln>
            </p:spPr>
            <p:txBody>
              <a:bodyPr wrap="none" lIns="0" tIns="0" rIns="0" bIns="0">
                <a:spAutoFit/>
              </a:bodyPr>
              <a:lstStyle/>
              <a:p>
                <a:r>
                  <a:rPr lang="en-US" sz="1600" b="1" u="none">
                    <a:solidFill>
                      <a:srgbClr val="000000"/>
                    </a:solidFill>
                  </a:rPr>
                  <a:t>: Thread-Specific</a:t>
                </a:r>
                <a:endParaRPr lang="en-US" sz="3200"/>
              </a:p>
            </p:txBody>
          </p:sp>
          <p:sp>
            <p:nvSpPr>
              <p:cNvPr id="202863" name="Rectangle 312"/>
              <p:cNvSpPr>
                <a:spLocks noChangeAspect="1" noChangeArrowheads="1"/>
              </p:cNvSpPr>
              <p:nvPr/>
            </p:nvSpPr>
            <p:spPr bwMode="auto">
              <a:xfrm>
                <a:off x="3018" y="3456"/>
                <a:ext cx="640"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64" name="Rectangle 313"/>
              <p:cNvSpPr>
                <a:spLocks noChangeAspect="1" noChangeArrowheads="1"/>
              </p:cNvSpPr>
              <p:nvPr/>
            </p:nvSpPr>
            <p:spPr bwMode="auto">
              <a:xfrm>
                <a:off x="3218" y="3472"/>
                <a:ext cx="239" cy="92"/>
              </a:xfrm>
              <a:prstGeom prst="rect">
                <a:avLst/>
              </a:prstGeom>
              <a:noFill/>
              <a:ln w="9525">
                <a:noFill/>
                <a:miter lim="800000"/>
                <a:headEnd/>
                <a:tailEnd/>
              </a:ln>
            </p:spPr>
            <p:txBody>
              <a:bodyPr wrap="none" lIns="0" tIns="0" rIns="0" bIns="0">
                <a:spAutoFit/>
              </a:bodyPr>
              <a:lstStyle/>
              <a:p>
                <a:r>
                  <a:rPr lang="en-US" sz="1600" b="1" u="none">
                    <a:solidFill>
                      <a:srgbClr val="000000"/>
                    </a:solidFill>
                  </a:rPr>
                  <a:t>Object</a:t>
                </a:r>
                <a:endParaRPr lang="en-US" sz="3200"/>
              </a:p>
            </p:txBody>
          </p:sp>
          <p:sp>
            <p:nvSpPr>
              <p:cNvPr id="202865" name="Rectangle 314"/>
              <p:cNvSpPr>
                <a:spLocks noChangeAspect="1" noChangeArrowheads="1"/>
              </p:cNvSpPr>
              <p:nvPr/>
            </p:nvSpPr>
            <p:spPr bwMode="auto">
              <a:xfrm>
                <a:off x="3218" y="3544"/>
                <a:ext cx="240"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66" name="Rectangle 315"/>
              <p:cNvSpPr>
                <a:spLocks noChangeAspect="1" noChangeArrowheads="1"/>
              </p:cNvSpPr>
              <p:nvPr/>
            </p:nvSpPr>
            <p:spPr bwMode="auto">
              <a:xfrm>
                <a:off x="3002" y="3361"/>
                <a:ext cx="680" cy="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67" name="Rectangle 316"/>
              <p:cNvSpPr>
                <a:spLocks noChangeAspect="1" noChangeArrowheads="1"/>
              </p:cNvSpPr>
              <p:nvPr/>
            </p:nvSpPr>
            <p:spPr bwMode="auto">
              <a:xfrm>
                <a:off x="3674" y="3361"/>
                <a:ext cx="8" cy="247"/>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68" name="Rectangle 317"/>
              <p:cNvSpPr>
                <a:spLocks noChangeAspect="1" noChangeArrowheads="1"/>
              </p:cNvSpPr>
              <p:nvPr/>
            </p:nvSpPr>
            <p:spPr bwMode="auto">
              <a:xfrm>
                <a:off x="3002" y="3600"/>
                <a:ext cx="672"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69" name="Rectangle 318"/>
              <p:cNvSpPr>
                <a:spLocks noChangeAspect="1" noChangeArrowheads="1"/>
              </p:cNvSpPr>
              <p:nvPr/>
            </p:nvSpPr>
            <p:spPr bwMode="auto">
              <a:xfrm>
                <a:off x="3002" y="3361"/>
                <a:ext cx="8" cy="239"/>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70" name="Freeform 319"/>
              <p:cNvSpPr>
                <a:spLocks noChangeAspect="1"/>
              </p:cNvSpPr>
              <p:nvPr/>
            </p:nvSpPr>
            <p:spPr bwMode="auto">
              <a:xfrm>
                <a:off x="602" y="3792"/>
                <a:ext cx="144" cy="72"/>
              </a:xfrm>
              <a:custGeom>
                <a:avLst/>
                <a:gdLst>
                  <a:gd name="T0" fmla="*/ 0 w 144"/>
                  <a:gd name="T1" fmla="*/ 0 h 72"/>
                  <a:gd name="T2" fmla="*/ 0 w 144"/>
                  <a:gd name="T3" fmla="*/ 72 h 72"/>
                  <a:gd name="T4" fmla="*/ 32 w 144"/>
                  <a:gd name="T5" fmla="*/ 32 h 72"/>
                  <a:gd name="T6" fmla="*/ 32 w 144"/>
                  <a:gd name="T7" fmla="*/ 72 h 72"/>
                  <a:gd name="T8" fmla="*/ 72 w 144"/>
                  <a:gd name="T9" fmla="*/ 32 h 72"/>
                  <a:gd name="T10" fmla="*/ 72 w 144"/>
                  <a:gd name="T11" fmla="*/ 72 h 72"/>
                  <a:gd name="T12" fmla="*/ 104 w 144"/>
                  <a:gd name="T13" fmla="*/ 32 h 72"/>
                  <a:gd name="T14" fmla="*/ 104 w 144"/>
                  <a:gd name="T15" fmla="*/ 72 h 72"/>
                  <a:gd name="T16" fmla="*/ 144 w 144"/>
                  <a:gd name="T17" fmla="*/ 32 h 72"/>
                  <a:gd name="T18" fmla="*/ 144 w 144"/>
                  <a:gd name="T19" fmla="*/ 0 h 72"/>
                  <a:gd name="T20" fmla="*/ 0 w 144"/>
                  <a:gd name="T21" fmla="*/ 0 h 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4"/>
                  <a:gd name="T34" fmla="*/ 0 h 72"/>
                  <a:gd name="T35" fmla="*/ 144 w 144"/>
                  <a:gd name="T36" fmla="*/ 72 h 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4" h="72">
                    <a:moveTo>
                      <a:pt x="0" y="0"/>
                    </a:moveTo>
                    <a:lnTo>
                      <a:pt x="0" y="72"/>
                    </a:lnTo>
                    <a:lnTo>
                      <a:pt x="32" y="32"/>
                    </a:lnTo>
                    <a:lnTo>
                      <a:pt x="32" y="72"/>
                    </a:lnTo>
                    <a:lnTo>
                      <a:pt x="72" y="32"/>
                    </a:lnTo>
                    <a:lnTo>
                      <a:pt x="72" y="72"/>
                    </a:lnTo>
                    <a:lnTo>
                      <a:pt x="104" y="32"/>
                    </a:lnTo>
                    <a:lnTo>
                      <a:pt x="104" y="72"/>
                    </a:lnTo>
                    <a:lnTo>
                      <a:pt x="144" y="32"/>
                    </a:lnTo>
                    <a:lnTo>
                      <a:pt x="144" y="0"/>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202871" name="Freeform 321"/>
              <p:cNvSpPr>
                <a:spLocks noChangeAspect="1"/>
              </p:cNvSpPr>
              <p:nvPr/>
            </p:nvSpPr>
            <p:spPr bwMode="auto">
              <a:xfrm>
                <a:off x="602" y="3792"/>
                <a:ext cx="112" cy="88"/>
              </a:xfrm>
              <a:custGeom>
                <a:avLst/>
                <a:gdLst>
                  <a:gd name="T0" fmla="*/ 8 w 112"/>
                  <a:gd name="T1" fmla="*/ 0 h 88"/>
                  <a:gd name="T2" fmla="*/ 8 w 112"/>
                  <a:gd name="T3" fmla="*/ 72 h 88"/>
                  <a:gd name="T4" fmla="*/ 8 w 112"/>
                  <a:gd name="T5" fmla="*/ 80 h 88"/>
                  <a:gd name="T6" fmla="*/ 0 w 112"/>
                  <a:gd name="T7" fmla="*/ 72 h 88"/>
                  <a:gd name="T8" fmla="*/ 32 w 112"/>
                  <a:gd name="T9" fmla="*/ 32 h 88"/>
                  <a:gd name="T10" fmla="*/ 40 w 112"/>
                  <a:gd name="T11" fmla="*/ 24 h 88"/>
                  <a:gd name="T12" fmla="*/ 40 w 112"/>
                  <a:gd name="T13" fmla="*/ 32 h 88"/>
                  <a:gd name="T14" fmla="*/ 40 w 112"/>
                  <a:gd name="T15" fmla="*/ 72 h 88"/>
                  <a:gd name="T16" fmla="*/ 40 w 112"/>
                  <a:gd name="T17" fmla="*/ 80 h 88"/>
                  <a:gd name="T18" fmla="*/ 32 w 112"/>
                  <a:gd name="T19" fmla="*/ 72 h 88"/>
                  <a:gd name="T20" fmla="*/ 72 w 112"/>
                  <a:gd name="T21" fmla="*/ 32 h 88"/>
                  <a:gd name="T22" fmla="*/ 80 w 112"/>
                  <a:gd name="T23" fmla="*/ 24 h 88"/>
                  <a:gd name="T24" fmla="*/ 80 w 112"/>
                  <a:gd name="T25" fmla="*/ 32 h 88"/>
                  <a:gd name="T26" fmla="*/ 80 w 112"/>
                  <a:gd name="T27" fmla="*/ 72 h 88"/>
                  <a:gd name="T28" fmla="*/ 80 w 112"/>
                  <a:gd name="T29" fmla="*/ 80 h 88"/>
                  <a:gd name="T30" fmla="*/ 72 w 112"/>
                  <a:gd name="T31" fmla="*/ 72 h 88"/>
                  <a:gd name="T32" fmla="*/ 104 w 112"/>
                  <a:gd name="T33" fmla="*/ 32 h 88"/>
                  <a:gd name="T34" fmla="*/ 112 w 112"/>
                  <a:gd name="T35" fmla="*/ 24 h 88"/>
                  <a:gd name="T36" fmla="*/ 112 w 112"/>
                  <a:gd name="T37" fmla="*/ 32 h 88"/>
                  <a:gd name="T38" fmla="*/ 112 w 112"/>
                  <a:gd name="T39" fmla="*/ 72 h 88"/>
                  <a:gd name="T40" fmla="*/ 112 w 112"/>
                  <a:gd name="T41" fmla="*/ 80 h 88"/>
                  <a:gd name="T42" fmla="*/ 104 w 112"/>
                  <a:gd name="T43" fmla="*/ 88 h 88"/>
                  <a:gd name="T44" fmla="*/ 104 w 112"/>
                  <a:gd name="T45" fmla="*/ 72 h 88"/>
                  <a:gd name="T46" fmla="*/ 104 w 112"/>
                  <a:gd name="T47" fmla="*/ 32 h 88"/>
                  <a:gd name="T48" fmla="*/ 112 w 112"/>
                  <a:gd name="T49" fmla="*/ 32 h 88"/>
                  <a:gd name="T50" fmla="*/ 112 w 112"/>
                  <a:gd name="T51" fmla="*/ 40 h 88"/>
                  <a:gd name="T52" fmla="*/ 80 w 112"/>
                  <a:gd name="T53" fmla="*/ 80 h 88"/>
                  <a:gd name="T54" fmla="*/ 72 w 112"/>
                  <a:gd name="T55" fmla="*/ 88 h 88"/>
                  <a:gd name="T56" fmla="*/ 72 w 112"/>
                  <a:gd name="T57" fmla="*/ 72 h 88"/>
                  <a:gd name="T58" fmla="*/ 72 w 112"/>
                  <a:gd name="T59" fmla="*/ 32 h 88"/>
                  <a:gd name="T60" fmla="*/ 80 w 112"/>
                  <a:gd name="T61" fmla="*/ 32 h 88"/>
                  <a:gd name="T62" fmla="*/ 80 w 112"/>
                  <a:gd name="T63" fmla="*/ 40 h 88"/>
                  <a:gd name="T64" fmla="*/ 40 w 112"/>
                  <a:gd name="T65" fmla="*/ 80 h 88"/>
                  <a:gd name="T66" fmla="*/ 32 w 112"/>
                  <a:gd name="T67" fmla="*/ 88 h 88"/>
                  <a:gd name="T68" fmla="*/ 32 w 112"/>
                  <a:gd name="T69" fmla="*/ 72 h 88"/>
                  <a:gd name="T70" fmla="*/ 32 w 112"/>
                  <a:gd name="T71" fmla="*/ 32 h 88"/>
                  <a:gd name="T72" fmla="*/ 40 w 112"/>
                  <a:gd name="T73" fmla="*/ 32 h 88"/>
                  <a:gd name="T74" fmla="*/ 40 w 112"/>
                  <a:gd name="T75" fmla="*/ 40 h 88"/>
                  <a:gd name="T76" fmla="*/ 8 w 112"/>
                  <a:gd name="T77" fmla="*/ 80 h 88"/>
                  <a:gd name="T78" fmla="*/ 0 w 112"/>
                  <a:gd name="T79" fmla="*/ 88 h 88"/>
                  <a:gd name="T80" fmla="*/ 0 w 112"/>
                  <a:gd name="T81" fmla="*/ 72 h 88"/>
                  <a:gd name="T82" fmla="*/ 0 w 112"/>
                  <a:gd name="T83" fmla="*/ 0 h 88"/>
                  <a:gd name="T84" fmla="*/ 8 w 112"/>
                  <a:gd name="T85" fmla="*/ 0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2"/>
                  <a:gd name="T130" fmla="*/ 0 h 88"/>
                  <a:gd name="T131" fmla="*/ 112 w 112"/>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2" h="88">
                    <a:moveTo>
                      <a:pt x="8" y="0"/>
                    </a:moveTo>
                    <a:lnTo>
                      <a:pt x="8" y="72"/>
                    </a:lnTo>
                    <a:lnTo>
                      <a:pt x="8" y="80"/>
                    </a:lnTo>
                    <a:lnTo>
                      <a:pt x="0" y="72"/>
                    </a:lnTo>
                    <a:lnTo>
                      <a:pt x="32" y="32"/>
                    </a:lnTo>
                    <a:lnTo>
                      <a:pt x="40" y="24"/>
                    </a:lnTo>
                    <a:lnTo>
                      <a:pt x="40" y="32"/>
                    </a:lnTo>
                    <a:lnTo>
                      <a:pt x="40" y="72"/>
                    </a:lnTo>
                    <a:lnTo>
                      <a:pt x="40" y="80"/>
                    </a:lnTo>
                    <a:lnTo>
                      <a:pt x="32" y="72"/>
                    </a:lnTo>
                    <a:lnTo>
                      <a:pt x="72" y="32"/>
                    </a:lnTo>
                    <a:lnTo>
                      <a:pt x="80" y="24"/>
                    </a:lnTo>
                    <a:lnTo>
                      <a:pt x="80" y="32"/>
                    </a:lnTo>
                    <a:lnTo>
                      <a:pt x="80" y="72"/>
                    </a:lnTo>
                    <a:lnTo>
                      <a:pt x="80" y="80"/>
                    </a:lnTo>
                    <a:lnTo>
                      <a:pt x="72" y="72"/>
                    </a:lnTo>
                    <a:lnTo>
                      <a:pt x="104" y="32"/>
                    </a:lnTo>
                    <a:lnTo>
                      <a:pt x="112" y="24"/>
                    </a:lnTo>
                    <a:lnTo>
                      <a:pt x="112" y="32"/>
                    </a:lnTo>
                    <a:lnTo>
                      <a:pt x="112" y="72"/>
                    </a:lnTo>
                    <a:lnTo>
                      <a:pt x="112" y="80"/>
                    </a:lnTo>
                    <a:lnTo>
                      <a:pt x="104" y="88"/>
                    </a:lnTo>
                    <a:lnTo>
                      <a:pt x="104" y="72"/>
                    </a:lnTo>
                    <a:lnTo>
                      <a:pt x="104" y="32"/>
                    </a:lnTo>
                    <a:lnTo>
                      <a:pt x="112" y="32"/>
                    </a:lnTo>
                    <a:lnTo>
                      <a:pt x="112" y="40"/>
                    </a:lnTo>
                    <a:lnTo>
                      <a:pt x="80" y="80"/>
                    </a:lnTo>
                    <a:lnTo>
                      <a:pt x="72" y="88"/>
                    </a:lnTo>
                    <a:lnTo>
                      <a:pt x="72" y="72"/>
                    </a:lnTo>
                    <a:lnTo>
                      <a:pt x="72" y="32"/>
                    </a:lnTo>
                    <a:lnTo>
                      <a:pt x="80" y="32"/>
                    </a:lnTo>
                    <a:lnTo>
                      <a:pt x="80" y="40"/>
                    </a:lnTo>
                    <a:lnTo>
                      <a:pt x="40" y="80"/>
                    </a:lnTo>
                    <a:lnTo>
                      <a:pt x="32" y="88"/>
                    </a:lnTo>
                    <a:lnTo>
                      <a:pt x="32" y="72"/>
                    </a:lnTo>
                    <a:lnTo>
                      <a:pt x="32" y="32"/>
                    </a:lnTo>
                    <a:lnTo>
                      <a:pt x="40" y="32"/>
                    </a:lnTo>
                    <a:lnTo>
                      <a:pt x="40" y="40"/>
                    </a:lnTo>
                    <a:lnTo>
                      <a:pt x="8" y="80"/>
                    </a:lnTo>
                    <a:lnTo>
                      <a:pt x="0" y="88"/>
                    </a:lnTo>
                    <a:lnTo>
                      <a:pt x="0" y="72"/>
                    </a:lnTo>
                    <a:lnTo>
                      <a:pt x="0" y="0"/>
                    </a:lnTo>
                    <a:lnTo>
                      <a:pt x="8"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2872" name="Freeform 322"/>
              <p:cNvSpPr>
                <a:spLocks noChangeAspect="1"/>
              </p:cNvSpPr>
              <p:nvPr/>
            </p:nvSpPr>
            <p:spPr bwMode="auto">
              <a:xfrm>
                <a:off x="706" y="3824"/>
                <a:ext cx="48" cy="48"/>
              </a:xfrm>
              <a:custGeom>
                <a:avLst/>
                <a:gdLst>
                  <a:gd name="T0" fmla="*/ 0 w 48"/>
                  <a:gd name="T1" fmla="*/ 40 h 48"/>
                  <a:gd name="T2" fmla="*/ 40 w 48"/>
                  <a:gd name="T3" fmla="*/ 0 h 48"/>
                  <a:gd name="T4" fmla="*/ 48 w 48"/>
                  <a:gd name="T5" fmla="*/ 0 h 48"/>
                  <a:gd name="T6" fmla="*/ 48 w 48"/>
                  <a:gd name="T7" fmla="*/ 8 h 48"/>
                  <a:gd name="T8" fmla="*/ 48 w 48"/>
                  <a:gd name="T9" fmla="*/ 8 h 48"/>
                  <a:gd name="T10" fmla="*/ 8 w 48"/>
                  <a:gd name="T11" fmla="*/ 48 h 48"/>
                  <a:gd name="T12" fmla="*/ 0 w 48"/>
                  <a:gd name="T13" fmla="*/ 40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0" y="40"/>
                    </a:moveTo>
                    <a:lnTo>
                      <a:pt x="40" y="0"/>
                    </a:lnTo>
                    <a:lnTo>
                      <a:pt x="48" y="0"/>
                    </a:lnTo>
                    <a:lnTo>
                      <a:pt x="48" y="8"/>
                    </a:lnTo>
                    <a:lnTo>
                      <a:pt x="8" y="48"/>
                    </a:lnTo>
                    <a:lnTo>
                      <a:pt x="0" y="4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2873" name="Rectangle 324"/>
              <p:cNvSpPr>
                <a:spLocks noChangeAspect="1" noChangeArrowheads="1"/>
              </p:cNvSpPr>
              <p:nvPr/>
            </p:nvSpPr>
            <p:spPr bwMode="auto">
              <a:xfrm>
                <a:off x="746" y="3792"/>
                <a:ext cx="8" cy="3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74" name="Freeform 325"/>
              <p:cNvSpPr>
                <a:spLocks noChangeAspect="1"/>
              </p:cNvSpPr>
              <p:nvPr/>
            </p:nvSpPr>
            <p:spPr bwMode="auto">
              <a:xfrm>
                <a:off x="2554" y="3648"/>
                <a:ext cx="72" cy="48"/>
              </a:xfrm>
              <a:custGeom>
                <a:avLst/>
                <a:gdLst>
                  <a:gd name="T0" fmla="*/ 0 w 72"/>
                  <a:gd name="T1" fmla="*/ 24 h 48"/>
                  <a:gd name="T2" fmla="*/ 0 w 72"/>
                  <a:gd name="T3" fmla="*/ 0 h 48"/>
                  <a:gd name="T4" fmla="*/ 0 w 72"/>
                  <a:gd name="T5" fmla="*/ 0 h 48"/>
                  <a:gd name="T6" fmla="*/ 0 w 72"/>
                  <a:gd name="T7" fmla="*/ 0 h 48"/>
                  <a:gd name="T8" fmla="*/ 72 w 72"/>
                  <a:gd name="T9" fmla="*/ 24 h 48"/>
                  <a:gd name="T10" fmla="*/ 72 w 72"/>
                  <a:gd name="T11" fmla="*/ 32 h 48"/>
                  <a:gd name="T12" fmla="*/ 72 w 72"/>
                  <a:gd name="T13" fmla="*/ 32 h 48"/>
                  <a:gd name="T14" fmla="*/ 0 w 72"/>
                  <a:gd name="T15" fmla="*/ 48 h 48"/>
                  <a:gd name="T16" fmla="*/ 0 w 72"/>
                  <a:gd name="T17" fmla="*/ 48 h 48"/>
                  <a:gd name="T18" fmla="*/ 0 w 72"/>
                  <a:gd name="T19" fmla="*/ 40 h 48"/>
                  <a:gd name="T20" fmla="*/ 0 w 72"/>
                  <a:gd name="T21" fmla="*/ 40 h 48"/>
                  <a:gd name="T22" fmla="*/ 72 w 72"/>
                  <a:gd name="T23" fmla="*/ 24 h 48"/>
                  <a:gd name="T24" fmla="*/ 72 w 72"/>
                  <a:gd name="T25" fmla="*/ 32 h 48"/>
                  <a:gd name="T26" fmla="*/ 72 w 72"/>
                  <a:gd name="T27" fmla="*/ 32 h 48"/>
                  <a:gd name="T28" fmla="*/ 0 w 72"/>
                  <a:gd name="T29" fmla="*/ 8 h 48"/>
                  <a:gd name="T30" fmla="*/ 0 w 72"/>
                  <a:gd name="T31" fmla="*/ 0 h 48"/>
                  <a:gd name="T32" fmla="*/ 8 w 72"/>
                  <a:gd name="T33" fmla="*/ 0 h 48"/>
                  <a:gd name="T34" fmla="*/ 8 w 72"/>
                  <a:gd name="T35" fmla="*/ 24 h 48"/>
                  <a:gd name="T36" fmla="*/ 0 w 72"/>
                  <a:gd name="T37" fmla="*/ 24 h 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2"/>
                  <a:gd name="T58" fmla="*/ 0 h 48"/>
                  <a:gd name="T59" fmla="*/ 72 w 72"/>
                  <a:gd name="T60" fmla="*/ 48 h 4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2" h="48">
                    <a:moveTo>
                      <a:pt x="0" y="24"/>
                    </a:moveTo>
                    <a:lnTo>
                      <a:pt x="0" y="0"/>
                    </a:lnTo>
                    <a:lnTo>
                      <a:pt x="72" y="24"/>
                    </a:lnTo>
                    <a:lnTo>
                      <a:pt x="72" y="32"/>
                    </a:lnTo>
                    <a:lnTo>
                      <a:pt x="0" y="48"/>
                    </a:lnTo>
                    <a:lnTo>
                      <a:pt x="0" y="40"/>
                    </a:lnTo>
                    <a:lnTo>
                      <a:pt x="72" y="24"/>
                    </a:lnTo>
                    <a:lnTo>
                      <a:pt x="72" y="32"/>
                    </a:lnTo>
                    <a:lnTo>
                      <a:pt x="0" y="8"/>
                    </a:lnTo>
                    <a:lnTo>
                      <a:pt x="0" y="0"/>
                    </a:lnTo>
                    <a:lnTo>
                      <a:pt x="8" y="0"/>
                    </a:lnTo>
                    <a:lnTo>
                      <a:pt x="8"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2875" name="Freeform 326"/>
              <p:cNvSpPr>
                <a:spLocks noChangeAspect="1"/>
              </p:cNvSpPr>
              <p:nvPr/>
            </p:nvSpPr>
            <p:spPr bwMode="auto">
              <a:xfrm>
                <a:off x="2554" y="3672"/>
                <a:ext cx="8" cy="16"/>
              </a:xfrm>
              <a:custGeom>
                <a:avLst/>
                <a:gdLst>
                  <a:gd name="T0" fmla="*/ 0 w 8"/>
                  <a:gd name="T1" fmla="*/ 16 h 16"/>
                  <a:gd name="T2" fmla="*/ 0 w 8"/>
                  <a:gd name="T3" fmla="*/ 0 h 16"/>
                  <a:gd name="T4" fmla="*/ 8 w 8"/>
                  <a:gd name="T5" fmla="*/ 0 h 16"/>
                  <a:gd name="T6" fmla="*/ 8 w 8"/>
                  <a:gd name="T7" fmla="*/ 0 h 16"/>
                  <a:gd name="T8" fmla="*/ 8 w 8"/>
                  <a:gd name="T9" fmla="*/ 0 h 16"/>
                  <a:gd name="T10" fmla="*/ 8 w 8"/>
                  <a:gd name="T11" fmla="*/ 16 h 16"/>
                  <a:gd name="T12" fmla="*/ 0 w 8"/>
                  <a:gd name="T13" fmla="*/ 16 h 16"/>
                  <a:gd name="T14" fmla="*/ 0 60000 65536"/>
                  <a:gd name="T15" fmla="*/ 0 60000 65536"/>
                  <a:gd name="T16" fmla="*/ 0 60000 65536"/>
                  <a:gd name="T17" fmla="*/ 0 60000 65536"/>
                  <a:gd name="T18" fmla="*/ 0 60000 65536"/>
                  <a:gd name="T19" fmla="*/ 0 60000 65536"/>
                  <a:gd name="T20" fmla="*/ 0 60000 65536"/>
                  <a:gd name="T21" fmla="*/ 0 w 8"/>
                  <a:gd name="T22" fmla="*/ 0 h 16"/>
                  <a:gd name="T23" fmla="*/ 8 w 8"/>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6">
                    <a:moveTo>
                      <a:pt x="0" y="16"/>
                    </a:moveTo>
                    <a:lnTo>
                      <a:pt x="0" y="0"/>
                    </a:lnTo>
                    <a:lnTo>
                      <a:pt x="8" y="0"/>
                    </a:lnTo>
                    <a:lnTo>
                      <a:pt x="8" y="16"/>
                    </a:lnTo>
                    <a:lnTo>
                      <a:pt x="0" y="1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2876" name="Freeform 327"/>
              <p:cNvSpPr>
                <a:spLocks noChangeAspect="1"/>
              </p:cNvSpPr>
              <p:nvPr/>
            </p:nvSpPr>
            <p:spPr bwMode="auto">
              <a:xfrm>
                <a:off x="2554" y="3648"/>
                <a:ext cx="72" cy="40"/>
              </a:xfrm>
              <a:custGeom>
                <a:avLst/>
                <a:gdLst>
                  <a:gd name="T0" fmla="*/ 0 w 72"/>
                  <a:gd name="T1" fmla="*/ 24 h 40"/>
                  <a:gd name="T2" fmla="*/ 0 w 72"/>
                  <a:gd name="T3" fmla="*/ 0 h 40"/>
                  <a:gd name="T4" fmla="*/ 72 w 72"/>
                  <a:gd name="T5" fmla="*/ 24 h 40"/>
                  <a:gd name="T6" fmla="*/ 0 w 72"/>
                  <a:gd name="T7" fmla="*/ 40 h 40"/>
                  <a:gd name="T8" fmla="*/ 0 w 72"/>
                  <a:gd name="T9" fmla="*/ 24 h 40"/>
                  <a:gd name="T10" fmla="*/ 0 60000 65536"/>
                  <a:gd name="T11" fmla="*/ 0 60000 65536"/>
                  <a:gd name="T12" fmla="*/ 0 60000 65536"/>
                  <a:gd name="T13" fmla="*/ 0 60000 65536"/>
                  <a:gd name="T14" fmla="*/ 0 60000 65536"/>
                  <a:gd name="T15" fmla="*/ 0 w 72"/>
                  <a:gd name="T16" fmla="*/ 0 h 40"/>
                  <a:gd name="T17" fmla="*/ 72 w 72"/>
                  <a:gd name="T18" fmla="*/ 40 h 40"/>
                </a:gdLst>
                <a:ahLst/>
                <a:cxnLst>
                  <a:cxn ang="T10">
                    <a:pos x="T0" y="T1"/>
                  </a:cxn>
                  <a:cxn ang="T11">
                    <a:pos x="T2" y="T3"/>
                  </a:cxn>
                  <a:cxn ang="T12">
                    <a:pos x="T4" y="T5"/>
                  </a:cxn>
                  <a:cxn ang="T13">
                    <a:pos x="T6" y="T7"/>
                  </a:cxn>
                  <a:cxn ang="T14">
                    <a:pos x="T8" y="T9"/>
                  </a:cxn>
                </a:cxnLst>
                <a:rect l="T15" t="T16" r="T17" b="T18"/>
                <a:pathLst>
                  <a:path w="72" h="40">
                    <a:moveTo>
                      <a:pt x="0" y="24"/>
                    </a:moveTo>
                    <a:lnTo>
                      <a:pt x="0" y="0"/>
                    </a:lnTo>
                    <a:lnTo>
                      <a:pt x="72" y="24"/>
                    </a:lnTo>
                    <a:lnTo>
                      <a:pt x="0" y="40"/>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2877" name="Rectangle 328"/>
              <p:cNvSpPr>
                <a:spLocks noChangeAspect="1" noChangeArrowheads="1"/>
              </p:cNvSpPr>
              <p:nvPr/>
            </p:nvSpPr>
            <p:spPr bwMode="auto">
              <a:xfrm>
                <a:off x="1442" y="3672"/>
                <a:ext cx="1"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78" name="Rectangle 329"/>
              <p:cNvSpPr>
                <a:spLocks noChangeAspect="1" noChangeArrowheads="1"/>
              </p:cNvSpPr>
              <p:nvPr/>
            </p:nvSpPr>
            <p:spPr bwMode="auto">
              <a:xfrm>
                <a:off x="2546" y="3672"/>
                <a:ext cx="1"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79" name="Rectangle 330"/>
              <p:cNvSpPr>
                <a:spLocks noChangeAspect="1" noChangeArrowheads="1"/>
              </p:cNvSpPr>
              <p:nvPr/>
            </p:nvSpPr>
            <p:spPr bwMode="auto">
              <a:xfrm>
                <a:off x="1442" y="3672"/>
                <a:ext cx="1104"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80" name="Freeform 331"/>
              <p:cNvSpPr>
                <a:spLocks noChangeAspect="1"/>
              </p:cNvSpPr>
              <p:nvPr/>
            </p:nvSpPr>
            <p:spPr bwMode="auto">
              <a:xfrm>
                <a:off x="1882" y="3193"/>
                <a:ext cx="72" cy="48"/>
              </a:xfrm>
              <a:custGeom>
                <a:avLst/>
                <a:gdLst>
                  <a:gd name="T0" fmla="*/ 0 w 72"/>
                  <a:gd name="T1" fmla="*/ 24 h 48"/>
                  <a:gd name="T2" fmla="*/ 0 w 72"/>
                  <a:gd name="T3" fmla="*/ 0 h 48"/>
                  <a:gd name="T4" fmla="*/ 0 w 72"/>
                  <a:gd name="T5" fmla="*/ 0 h 48"/>
                  <a:gd name="T6" fmla="*/ 0 w 72"/>
                  <a:gd name="T7" fmla="*/ 0 h 48"/>
                  <a:gd name="T8" fmla="*/ 72 w 72"/>
                  <a:gd name="T9" fmla="*/ 24 h 48"/>
                  <a:gd name="T10" fmla="*/ 72 w 72"/>
                  <a:gd name="T11" fmla="*/ 32 h 48"/>
                  <a:gd name="T12" fmla="*/ 72 w 72"/>
                  <a:gd name="T13" fmla="*/ 32 h 48"/>
                  <a:gd name="T14" fmla="*/ 0 w 72"/>
                  <a:gd name="T15" fmla="*/ 48 h 48"/>
                  <a:gd name="T16" fmla="*/ 0 w 72"/>
                  <a:gd name="T17" fmla="*/ 48 h 48"/>
                  <a:gd name="T18" fmla="*/ 0 w 72"/>
                  <a:gd name="T19" fmla="*/ 40 h 48"/>
                  <a:gd name="T20" fmla="*/ 0 w 72"/>
                  <a:gd name="T21" fmla="*/ 40 h 48"/>
                  <a:gd name="T22" fmla="*/ 72 w 72"/>
                  <a:gd name="T23" fmla="*/ 24 h 48"/>
                  <a:gd name="T24" fmla="*/ 72 w 72"/>
                  <a:gd name="T25" fmla="*/ 32 h 48"/>
                  <a:gd name="T26" fmla="*/ 72 w 72"/>
                  <a:gd name="T27" fmla="*/ 32 h 48"/>
                  <a:gd name="T28" fmla="*/ 0 w 72"/>
                  <a:gd name="T29" fmla="*/ 8 h 48"/>
                  <a:gd name="T30" fmla="*/ 0 w 72"/>
                  <a:gd name="T31" fmla="*/ 0 h 48"/>
                  <a:gd name="T32" fmla="*/ 8 w 72"/>
                  <a:gd name="T33" fmla="*/ 0 h 48"/>
                  <a:gd name="T34" fmla="*/ 8 w 72"/>
                  <a:gd name="T35" fmla="*/ 24 h 48"/>
                  <a:gd name="T36" fmla="*/ 0 w 72"/>
                  <a:gd name="T37" fmla="*/ 24 h 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2"/>
                  <a:gd name="T58" fmla="*/ 0 h 48"/>
                  <a:gd name="T59" fmla="*/ 72 w 72"/>
                  <a:gd name="T60" fmla="*/ 48 h 4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2" h="48">
                    <a:moveTo>
                      <a:pt x="0" y="24"/>
                    </a:moveTo>
                    <a:lnTo>
                      <a:pt x="0" y="0"/>
                    </a:lnTo>
                    <a:lnTo>
                      <a:pt x="72" y="24"/>
                    </a:lnTo>
                    <a:lnTo>
                      <a:pt x="72" y="32"/>
                    </a:lnTo>
                    <a:lnTo>
                      <a:pt x="0" y="48"/>
                    </a:lnTo>
                    <a:lnTo>
                      <a:pt x="0" y="40"/>
                    </a:lnTo>
                    <a:lnTo>
                      <a:pt x="72" y="24"/>
                    </a:lnTo>
                    <a:lnTo>
                      <a:pt x="72" y="32"/>
                    </a:lnTo>
                    <a:lnTo>
                      <a:pt x="0" y="8"/>
                    </a:lnTo>
                    <a:lnTo>
                      <a:pt x="0" y="0"/>
                    </a:lnTo>
                    <a:lnTo>
                      <a:pt x="8" y="0"/>
                    </a:lnTo>
                    <a:lnTo>
                      <a:pt x="8" y="24"/>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2881" name="Freeform 332"/>
              <p:cNvSpPr>
                <a:spLocks noChangeAspect="1"/>
              </p:cNvSpPr>
              <p:nvPr/>
            </p:nvSpPr>
            <p:spPr bwMode="auto">
              <a:xfrm>
                <a:off x="1882" y="3217"/>
                <a:ext cx="8" cy="16"/>
              </a:xfrm>
              <a:custGeom>
                <a:avLst/>
                <a:gdLst>
                  <a:gd name="T0" fmla="*/ 0 w 8"/>
                  <a:gd name="T1" fmla="*/ 16 h 16"/>
                  <a:gd name="T2" fmla="*/ 0 w 8"/>
                  <a:gd name="T3" fmla="*/ 0 h 16"/>
                  <a:gd name="T4" fmla="*/ 8 w 8"/>
                  <a:gd name="T5" fmla="*/ 0 h 16"/>
                  <a:gd name="T6" fmla="*/ 8 w 8"/>
                  <a:gd name="T7" fmla="*/ 0 h 16"/>
                  <a:gd name="T8" fmla="*/ 8 w 8"/>
                  <a:gd name="T9" fmla="*/ 0 h 16"/>
                  <a:gd name="T10" fmla="*/ 8 w 8"/>
                  <a:gd name="T11" fmla="*/ 16 h 16"/>
                  <a:gd name="T12" fmla="*/ 0 w 8"/>
                  <a:gd name="T13" fmla="*/ 16 h 16"/>
                  <a:gd name="T14" fmla="*/ 0 60000 65536"/>
                  <a:gd name="T15" fmla="*/ 0 60000 65536"/>
                  <a:gd name="T16" fmla="*/ 0 60000 65536"/>
                  <a:gd name="T17" fmla="*/ 0 60000 65536"/>
                  <a:gd name="T18" fmla="*/ 0 60000 65536"/>
                  <a:gd name="T19" fmla="*/ 0 60000 65536"/>
                  <a:gd name="T20" fmla="*/ 0 60000 65536"/>
                  <a:gd name="T21" fmla="*/ 0 w 8"/>
                  <a:gd name="T22" fmla="*/ 0 h 16"/>
                  <a:gd name="T23" fmla="*/ 8 w 8"/>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6">
                    <a:moveTo>
                      <a:pt x="0" y="16"/>
                    </a:moveTo>
                    <a:lnTo>
                      <a:pt x="0" y="0"/>
                    </a:lnTo>
                    <a:lnTo>
                      <a:pt x="8" y="0"/>
                    </a:lnTo>
                    <a:lnTo>
                      <a:pt x="8" y="16"/>
                    </a:lnTo>
                    <a:lnTo>
                      <a:pt x="0" y="16"/>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2882" name="Freeform 333"/>
              <p:cNvSpPr>
                <a:spLocks noChangeAspect="1"/>
              </p:cNvSpPr>
              <p:nvPr/>
            </p:nvSpPr>
            <p:spPr bwMode="auto">
              <a:xfrm>
                <a:off x="1882" y="3193"/>
                <a:ext cx="72" cy="40"/>
              </a:xfrm>
              <a:custGeom>
                <a:avLst/>
                <a:gdLst>
                  <a:gd name="T0" fmla="*/ 0 w 72"/>
                  <a:gd name="T1" fmla="*/ 24 h 40"/>
                  <a:gd name="T2" fmla="*/ 0 w 72"/>
                  <a:gd name="T3" fmla="*/ 0 h 40"/>
                  <a:gd name="T4" fmla="*/ 72 w 72"/>
                  <a:gd name="T5" fmla="*/ 24 h 40"/>
                  <a:gd name="T6" fmla="*/ 0 w 72"/>
                  <a:gd name="T7" fmla="*/ 40 h 40"/>
                  <a:gd name="T8" fmla="*/ 0 w 72"/>
                  <a:gd name="T9" fmla="*/ 24 h 40"/>
                  <a:gd name="T10" fmla="*/ 0 60000 65536"/>
                  <a:gd name="T11" fmla="*/ 0 60000 65536"/>
                  <a:gd name="T12" fmla="*/ 0 60000 65536"/>
                  <a:gd name="T13" fmla="*/ 0 60000 65536"/>
                  <a:gd name="T14" fmla="*/ 0 60000 65536"/>
                  <a:gd name="T15" fmla="*/ 0 w 72"/>
                  <a:gd name="T16" fmla="*/ 0 h 40"/>
                  <a:gd name="T17" fmla="*/ 72 w 72"/>
                  <a:gd name="T18" fmla="*/ 40 h 40"/>
                </a:gdLst>
                <a:ahLst/>
                <a:cxnLst>
                  <a:cxn ang="T10">
                    <a:pos x="T0" y="T1"/>
                  </a:cxn>
                  <a:cxn ang="T11">
                    <a:pos x="T2" y="T3"/>
                  </a:cxn>
                  <a:cxn ang="T12">
                    <a:pos x="T4" y="T5"/>
                  </a:cxn>
                  <a:cxn ang="T13">
                    <a:pos x="T6" y="T7"/>
                  </a:cxn>
                  <a:cxn ang="T14">
                    <a:pos x="T8" y="T9"/>
                  </a:cxn>
                </a:cxnLst>
                <a:rect l="T15" t="T16" r="T17" b="T18"/>
                <a:pathLst>
                  <a:path w="72" h="40">
                    <a:moveTo>
                      <a:pt x="0" y="24"/>
                    </a:moveTo>
                    <a:lnTo>
                      <a:pt x="0" y="0"/>
                    </a:lnTo>
                    <a:lnTo>
                      <a:pt x="72" y="24"/>
                    </a:lnTo>
                    <a:lnTo>
                      <a:pt x="0" y="40"/>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2883" name="Rectangle 334"/>
              <p:cNvSpPr>
                <a:spLocks noChangeAspect="1" noChangeArrowheads="1"/>
              </p:cNvSpPr>
              <p:nvPr/>
            </p:nvSpPr>
            <p:spPr bwMode="auto">
              <a:xfrm>
                <a:off x="1442" y="3217"/>
                <a:ext cx="1"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84" name="Rectangle 335"/>
              <p:cNvSpPr>
                <a:spLocks noChangeAspect="1" noChangeArrowheads="1"/>
              </p:cNvSpPr>
              <p:nvPr/>
            </p:nvSpPr>
            <p:spPr bwMode="auto">
              <a:xfrm>
                <a:off x="1874" y="3217"/>
                <a:ext cx="1"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85" name="Rectangle 336"/>
              <p:cNvSpPr>
                <a:spLocks noChangeAspect="1" noChangeArrowheads="1"/>
              </p:cNvSpPr>
              <p:nvPr/>
            </p:nvSpPr>
            <p:spPr bwMode="auto">
              <a:xfrm>
                <a:off x="1442" y="3217"/>
                <a:ext cx="432"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86" name="Rectangle 337"/>
              <p:cNvSpPr>
                <a:spLocks noChangeAspect="1" noChangeArrowheads="1"/>
              </p:cNvSpPr>
              <p:nvPr/>
            </p:nvSpPr>
            <p:spPr bwMode="auto">
              <a:xfrm>
                <a:off x="1450" y="3273"/>
                <a:ext cx="88"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87" name="Freeform 338"/>
              <p:cNvSpPr>
                <a:spLocks noChangeAspect="1"/>
              </p:cNvSpPr>
              <p:nvPr/>
            </p:nvSpPr>
            <p:spPr bwMode="auto">
              <a:xfrm>
                <a:off x="1426" y="3273"/>
                <a:ext cx="104" cy="32"/>
              </a:xfrm>
              <a:custGeom>
                <a:avLst/>
                <a:gdLst>
                  <a:gd name="T0" fmla="*/ 104 w 104"/>
                  <a:gd name="T1" fmla="*/ 32 h 32"/>
                  <a:gd name="T2" fmla="*/ 104 w 104"/>
                  <a:gd name="T3" fmla="*/ 24 h 32"/>
                  <a:gd name="T4" fmla="*/ 24 w 104"/>
                  <a:gd name="T5" fmla="*/ 0 h 32"/>
                  <a:gd name="T6" fmla="*/ 24 w 104"/>
                  <a:gd name="T7" fmla="*/ 0 h 32"/>
                  <a:gd name="T8" fmla="*/ 0 w 104"/>
                  <a:gd name="T9" fmla="*/ 8 h 32"/>
                  <a:gd name="T10" fmla="*/ 24 w 104"/>
                  <a:gd name="T11" fmla="*/ 8 h 32"/>
                  <a:gd name="T12" fmla="*/ 104 w 104"/>
                  <a:gd name="T13" fmla="*/ 32 h 32"/>
                  <a:gd name="T14" fmla="*/ 0 60000 65536"/>
                  <a:gd name="T15" fmla="*/ 0 60000 65536"/>
                  <a:gd name="T16" fmla="*/ 0 60000 65536"/>
                  <a:gd name="T17" fmla="*/ 0 60000 65536"/>
                  <a:gd name="T18" fmla="*/ 0 60000 65536"/>
                  <a:gd name="T19" fmla="*/ 0 60000 65536"/>
                  <a:gd name="T20" fmla="*/ 0 60000 65536"/>
                  <a:gd name="T21" fmla="*/ 0 w 104"/>
                  <a:gd name="T22" fmla="*/ 0 h 32"/>
                  <a:gd name="T23" fmla="*/ 104 w 104"/>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32">
                    <a:moveTo>
                      <a:pt x="104" y="32"/>
                    </a:moveTo>
                    <a:lnTo>
                      <a:pt x="104" y="24"/>
                    </a:lnTo>
                    <a:lnTo>
                      <a:pt x="24" y="0"/>
                    </a:lnTo>
                    <a:lnTo>
                      <a:pt x="0" y="8"/>
                    </a:lnTo>
                    <a:lnTo>
                      <a:pt x="24" y="8"/>
                    </a:lnTo>
                    <a:lnTo>
                      <a:pt x="104" y="32"/>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2888" name="Freeform 339"/>
              <p:cNvSpPr>
                <a:spLocks noChangeAspect="1"/>
              </p:cNvSpPr>
              <p:nvPr/>
            </p:nvSpPr>
            <p:spPr bwMode="auto">
              <a:xfrm>
                <a:off x="1450" y="3249"/>
                <a:ext cx="80" cy="32"/>
              </a:xfrm>
              <a:custGeom>
                <a:avLst/>
                <a:gdLst>
                  <a:gd name="T0" fmla="*/ 0 w 80"/>
                  <a:gd name="T1" fmla="*/ 24 h 32"/>
                  <a:gd name="T2" fmla="*/ 0 w 80"/>
                  <a:gd name="T3" fmla="*/ 32 h 32"/>
                  <a:gd name="T4" fmla="*/ 80 w 80"/>
                  <a:gd name="T5" fmla="*/ 8 h 32"/>
                  <a:gd name="T6" fmla="*/ 80 w 80"/>
                  <a:gd name="T7" fmla="*/ 0 h 32"/>
                  <a:gd name="T8" fmla="*/ 0 w 80"/>
                  <a:gd name="T9" fmla="*/ 24 h 32"/>
                  <a:gd name="T10" fmla="*/ 0 60000 65536"/>
                  <a:gd name="T11" fmla="*/ 0 60000 65536"/>
                  <a:gd name="T12" fmla="*/ 0 60000 65536"/>
                  <a:gd name="T13" fmla="*/ 0 60000 65536"/>
                  <a:gd name="T14" fmla="*/ 0 60000 65536"/>
                  <a:gd name="T15" fmla="*/ 0 w 80"/>
                  <a:gd name="T16" fmla="*/ 0 h 32"/>
                  <a:gd name="T17" fmla="*/ 80 w 80"/>
                  <a:gd name="T18" fmla="*/ 32 h 32"/>
                </a:gdLst>
                <a:ahLst/>
                <a:cxnLst>
                  <a:cxn ang="T10">
                    <a:pos x="T0" y="T1"/>
                  </a:cxn>
                  <a:cxn ang="T11">
                    <a:pos x="T2" y="T3"/>
                  </a:cxn>
                  <a:cxn ang="T12">
                    <a:pos x="T4" y="T5"/>
                  </a:cxn>
                  <a:cxn ang="T13">
                    <a:pos x="T6" y="T7"/>
                  </a:cxn>
                  <a:cxn ang="T14">
                    <a:pos x="T8" y="T9"/>
                  </a:cxn>
                </a:cxnLst>
                <a:rect l="T15" t="T16" r="T17" b="T18"/>
                <a:pathLst>
                  <a:path w="80" h="32">
                    <a:moveTo>
                      <a:pt x="0" y="24"/>
                    </a:moveTo>
                    <a:lnTo>
                      <a:pt x="0" y="32"/>
                    </a:lnTo>
                    <a:lnTo>
                      <a:pt x="80" y="8"/>
                    </a:lnTo>
                    <a:lnTo>
                      <a:pt x="80" y="0"/>
                    </a:lnTo>
                    <a:lnTo>
                      <a:pt x="0" y="24"/>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2889" name="Rectangle 340"/>
              <p:cNvSpPr>
                <a:spLocks noChangeAspect="1" noChangeArrowheads="1"/>
              </p:cNvSpPr>
              <p:nvPr/>
            </p:nvSpPr>
            <p:spPr bwMode="auto">
              <a:xfrm>
                <a:off x="1970" y="3281"/>
                <a:ext cx="1"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90" name="Rectangle 342"/>
              <p:cNvSpPr>
                <a:spLocks noChangeAspect="1" noChangeArrowheads="1"/>
              </p:cNvSpPr>
              <p:nvPr/>
            </p:nvSpPr>
            <p:spPr bwMode="auto">
              <a:xfrm>
                <a:off x="1938" y="3281"/>
                <a:ext cx="32"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91" name="Line 343"/>
              <p:cNvSpPr>
                <a:spLocks noChangeAspect="1" noChangeShapeType="1"/>
              </p:cNvSpPr>
              <p:nvPr/>
            </p:nvSpPr>
            <p:spPr bwMode="auto">
              <a:xfrm flipH="1">
                <a:off x="1834" y="3281"/>
                <a:ext cx="56" cy="1"/>
              </a:xfrm>
              <a:prstGeom prst="line">
                <a:avLst/>
              </a:prstGeom>
              <a:noFill/>
              <a:ln w="0">
                <a:solidFill>
                  <a:srgbClr val="000000"/>
                </a:solidFill>
                <a:round/>
                <a:headEnd/>
                <a:tailEnd/>
              </a:ln>
            </p:spPr>
            <p:txBody>
              <a:bodyPr/>
              <a:lstStyle/>
              <a:p>
                <a:endParaRPr lang="en-US"/>
              </a:p>
            </p:txBody>
          </p:sp>
          <p:sp>
            <p:nvSpPr>
              <p:cNvPr id="202892" name="Line 344"/>
              <p:cNvSpPr>
                <a:spLocks noChangeAspect="1" noChangeShapeType="1"/>
              </p:cNvSpPr>
              <p:nvPr/>
            </p:nvSpPr>
            <p:spPr bwMode="auto">
              <a:xfrm flipH="1">
                <a:off x="1722" y="3281"/>
                <a:ext cx="56" cy="1"/>
              </a:xfrm>
              <a:prstGeom prst="line">
                <a:avLst/>
              </a:prstGeom>
              <a:noFill/>
              <a:ln w="0">
                <a:solidFill>
                  <a:srgbClr val="000000"/>
                </a:solidFill>
                <a:round/>
                <a:headEnd/>
                <a:tailEnd/>
              </a:ln>
            </p:spPr>
            <p:txBody>
              <a:bodyPr/>
              <a:lstStyle/>
              <a:p>
                <a:endParaRPr lang="en-US"/>
              </a:p>
            </p:txBody>
          </p:sp>
          <p:sp>
            <p:nvSpPr>
              <p:cNvPr id="202893" name="Line 345"/>
              <p:cNvSpPr>
                <a:spLocks noChangeAspect="1" noChangeShapeType="1"/>
              </p:cNvSpPr>
              <p:nvPr/>
            </p:nvSpPr>
            <p:spPr bwMode="auto">
              <a:xfrm flipH="1">
                <a:off x="1618" y="3281"/>
                <a:ext cx="56" cy="1"/>
              </a:xfrm>
              <a:prstGeom prst="line">
                <a:avLst/>
              </a:prstGeom>
              <a:noFill/>
              <a:ln w="0">
                <a:solidFill>
                  <a:srgbClr val="000000"/>
                </a:solidFill>
                <a:round/>
                <a:headEnd/>
                <a:tailEnd/>
              </a:ln>
            </p:spPr>
            <p:txBody>
              <a:bodyPr/>
              <a:lstStyle/>
              <a:p>
                <a:endParaRPr lang="en-US"/>
              </a:p>
            </p:txBody>
          </p:sp>
          <p:sp>
            <p:nvSpPr>
              <p:cNvPr id="202894" name="Rectangle 346"/>
              <p:cNvSpPr>
                <a:spLocks noChangeAspect="1" noChangeArrowheads="1"/>
              </p:cNvSpPr>
              <p:nvPr/>
            </p:nvSpPr>
            <p:spPr bwMode="auto">
              <a:xfrm>
                <a:off x="1562" y="3281"/>
                <a:ext cx="1"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95" name="Rectangle 347"/>
              <p:cNvSpPr>
                <a:spLocks noChangeAspect="1" noChangeArrowheads="1"/>
              </p:cNvSpPr>
              <p:nvPr/>
            </p:nvSpPr>
            <p:spPr bwMode="auto">
              <a:xfrm>
                <a:off x="1538" y="3281"/>
                <a:ext cx="1"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96" name="Rectangle 348"/>
              <p:cNvSpPr>
                <a:spLocks noChangeAspect="1" noChangeArrowheads="1"/>
              </p:cNvSpPr>
              <p:nvPr/>
            </p:nvSpPr>
            <p:spPr bwMode="auto">
              <a:xfrm>
                <a:off x="1538" y="3281"/>
                <a:ext cx="24"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97" name="Rectangle 349"/>
              <p:cNvSpPr>
                <a:spLocks noChangeAspect="1" noChangeArrowheads="1"/>
              </p:cNvSpPr>
              <p:nvPr/>
            </p:nvSpPr>
            <p:spPr bwMode="auto">
              <a:xfrm>
                <a:off x="1538" y="3281"/>
                <a:ext cx="336" cy="14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2898" name="Rectangle 350"/>
              <p:cNvSpPr>
                <a:spLocks noChangeAspect="1" noChangeArrowheads="1"/>
              </p:cNvSpPr>
              <p:nvPr/>
            </p:nvSpPr>
            <p:spPr bwMode="auto">
              <a:xfrm>
                <a:off x="1538" y="3281"/>
                <a:ext cx="344"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899" name="Rectangle 351"/>
              <p:cNvSpPr>
                <a:spLocks noChangeAspect="1" noChangeArrowheads="1"/>
              </p:cNvSpPr>
              <p:nvPr/>
            </p:nvSpPr>
            <p:spPr bwMode="auto">
              <a:xfrm>
                <a:off x="1874" y="3281"/>
                <a:ext cx="8" cy="151"/>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00" name="Rectangle 352"/>
              <p:cNvSpPr>
                <a:spLocks noChangeAspect="1" noChangeArrowheads="1"/>
              </p:cNvSpPr>
              <p:nvPr/>
            </p:nvSpPr>
            <p:spPr bwMode="auto">
              <a:xfrm>
                <a:off x="1538" y="3424"/>
                <a:ext cx="336"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01" name="Rectangle 353"/>
              <p:cNvSpPr>
                <a:spLocks noChangeAspect="1" noChangeArrowheads="1"/>
              </p:cNvSpPr>
              <p:nvPr/>
            </p:nvSpPr>
            <p:spPr bwMode="auto">
              <a:xfrm>
                <a:off x="1538" y="3281"/>
                <a:ext cx="8" cy="14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02" name="Rectangle 354"/>
              <p:cNvSpPr>
                <a:spLocks noChangeAspect="1" noChangeArrowheads="1"/>
              </p:cNvSpPr>
              <p:nvPr/>
            </p:nvSpPr>
            <p:spPr bwMode="auto">
              <a:xfrm>
                <a:off x="1642" y="3321"/>
                <a:ext cx="112" cy="81"/>
              </a:xfrm>
              <a:prstGeom prst="rect">
                <a:avLst/>
              </a:prstGeom>
              <a:noFill/>
              <a:ln w="9525">
                <a:noFill/>
                <a:miter lim="800000"/>
                <a:headEnd/>
                <a:tailEnd/>
              </a:ln>
            </p:spPr>
            <p:txBody>
              <a:bodyPr wrap="none" lIns="0" tIns="0" rIns="0" bIns="0">
                <a:spAutoFit/>
              </a:bodyPr>
              <a:lstStyle/>
              <a:p>
                <a:r>
                  <a:rPr lang="en-US" sz="1400" b="1" u="none">
                    <a:solidFill>
                      <a:srgbClr val="000000"/>
                    </a:solidFill>
                  </a:rPr>
                  <a:t>key</a:t>
                </a:r>
                <a:endParaRPr lang="en-US" sz="3200"/>
              </a:p>
            </p:txBody>
          </p:sp>
          <p:sp>
            <p:nvSpPr>
              <p:cNvPr id="202903" name="Rectangle 355"/>
              <p:cNvSpPr>
                <a:spLocks noChangeAspect="1" noChangeArrowheads="1"/>
              </p:cNvSpPr>
              <p:nvPr/>
            </p:nvSpPr>
            <p:spPr bwMode="auto">
              <a:xfrm>
                <a:off x="1562" y="3281"/>
                <a:ext cx="1" cy="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2904" name="Rectangle 356"/>
              <p:cNvSpPr>
                <a:spLocks noChangeAspect="1" noChangeArrowheads="1"/>
              </p:cNvSpPr>
              <p:nvPr/>
            </p:nvSpPr>
            <p:spPr bwMode="auto">
              <a:xfrm>
                <a:off x="1610" y="3281"/>
                <a:ext cx="1" cy="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2905" name="Rectangle 357"/>
              <p:cNvSpPr>
                <a:spLocks noChangeAspect="1" noChangeArrowheads="1"/>
              </p:cNvSpPr>
              <p:nvPr/>
            </p:nvSpPr>
            <p:spPr bwMode="auto">
              <a:xfrm>
                <a:off x="1562" y="3281"/>
                <a:ext cx="48" cy="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2906" name="Rectangle 358"/>
              <p:cNvSpPr>
                <a:spLocks noChangeAspect="1" noChangeArrowheads="1"/>
              </p:cNvSpPr>
              <p:nvPr/>
            </p:nvSpPr>
            <p:spPr bwMode="auto">
              <a:xfrm>
                <a:off x="1682" y="3281"/>
                <a:ext cx="1" cy="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2907" name="Rectangle 359"/>
              <p:cNvSpPr>
                <a:spLocks noChangeAspect="1" noChangeArrowheads="1"/>
              </p:cNvSpPr>
              <p:nvPr/>
            </p:nvSpPr>
            <p:spPr bwMode="auto">
              <a:xfrm>
                <a:off x="1730" y="3281"/>
                <a:ext cx="1" cy="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2908" name="Rectangle 360"/>
              <p:cNvSpPr>
                <a:spLocks noChangeAspect="1" noChangeArrowheads="1"/>
              </p:cNvSpPr>
              <p:nvPr/>
            </p:nvSpPr>
            <p:spPr bwMode="auto">
              <a:xfrm>
                <a:off x="1682" y="3281"/>
                <a:ext cx="48" cy="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2909" name="Rectangle 361"/>
              <p:cNvSpPr>
                <a:spLocks noChangeAspect="1" noChangeArrowheads="1"/>
              </p:cNvSpPr>
              <p:nvPr/>
            </p:nvSpPr>
            <p:spPr bwMode="auto">
              <a:xfrm>
                <a:off x="1802" y="3281"/>
                <a:ext cx="1" cy="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2910" name="Rectangle 362"/>
              <p:cNvSpPr>
                <a:spLocks noChangeAspect="1" noChangeArrowheads="1"/>
              </p:cNvSpPr>
              <p:nvPr/>
            </p:nvSpPr>
            <p:spPr bwMode="auto">
              <a:xfrm>
                <a:off x="1850" y="3281"/>
                <a:ext cx="1" cy="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2911" name="Rectangle 363"/>
              <p:cNvSpPr>
                <a:spLocks noChangeAspect="1" noChangeArrowheads="1"/>
              </p:cNvSpPr>
              <p:nvPr/>
            </p:nvSpPr>
            <p:spPr bwMode="auto">
              <a:xfrm>
                <a:off x="1802" y="3281"/>
                <a:ext cx="48" cy="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2912" name="Rectangle 364"/>
              <p:cNvSpPr>
                <a:spLocks noChangeAspect="1" noChangeArrowheads="1"/>
              </p:cNvSpPr>
              <p:nvPr/>
            </p:nvSpPr>
            <p:spPr bwMode="auto">
              <a:xfrm>
                <a:off x="2490" y="3560"/>
                <a:ext cx="134" cy="81"/>
              </a:xfrm>
              <a:prstGeom prst="rect">
                <a:avLst/>
              </a:prstGeom>
              <a:noFill/>
              <a:ln w="9525">
                <a:noFill/>
                <a:miter lim="800000"/>
                <a:headEnd/>
                <a:tailEnd/>
              </a:ln>
            </p:spPr>
            <p:txBody>
              <a:bodyPr wrap="none" lIns="0" tIns="0" rIns="0" bIns="0">
                <a:spAutoFit/>
              </a:bodyPr>
              <a:lstStyle/>
              <a:p>
                <a:r>
                  <a:rPr lang="en-US" sz="1400" u="none">
                    <a:solidFill>
                      <a:srgbClr val="000000"/>
                    </a:solidFill>
                  </a:rPr>
                  <a:t>set()</a:t>
                </a:r>
                <a:endParaRPr lang="en-US" sz="3200"/>
              </a:p>
            </p:txBody>
          </p:sp>
          <p:sp>
            <p:nvSpPr>
              <p:cNvPr id="202913" name="Rectangle 365"/>
              <p:cNvSpPr>
                <a:spLocks noChangeAspect="1" noChangeArrowheads="1"/>
              </p:cNvSpPr>
              <p:nvPr/>
            </p:nvSpPr>
            <p:spPr bwMode="auto">
              <a:xfrm>
                <a:off x="1562" y="3105"/>
                <a:ext cx="372" cy="80"/>
              </a:xfrm>
              <a:prstGeom prst="rect">
                <a:avLst/>
              </a:prstGeom>
              <a:noFill/>
              <a:ln w="9525">
                <a:noFill/>
                <a:miter lim="800000"/>
                <a:headEnd/>
                <a:tailEnd/>
              </a:ln>
            </p:spPr>
            <p:txBody>
              <a:bodyPr wrap="none" lIns="0" tIns="0" rIns="0" bIns="0">
                <a:spAutoFit/>
              </a:bodyPr>
              <a:lstStyle/>
              <a:p>
                <a:r>
                  <a:rPr lang="en-US" sz="1400" u="none">
                    <a:solidFill>
                      <a:srgbClr val="000000"/>
                    </a:solidFill>
                  </a:rPr>
                  <a:t>create_key()</a:t>
                </a:r>
                <a:endParaRPr lang="en-US" sz="3200"/>
              </a:p>
            </p:txBody>
          </p:sp>
          <p:sp>
            <p:nvSpPr>
              <p:cNvPr id="202914" name="Rectangle 366"/>
              <p:cNvSpPr>
                <a:spLocks noChangeAspect="1" noChangeArrowheads="1"/>
              </p:cNvSpPr>
              <p:nvPr/>
            </p:nvSpPr>
            <p:spPr bwMode="auto">
              <a:xfrm>
                <a:off x="1778" y="2873"/>
                <a:ext cx="528" cy="16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2915" name="Rectangle 367"/>
              <p:cNvSpPr>
                <a:spLocks noChangeAspect="1" noChangeArrowheads="1"/>
              </p:cNvSpPr>
              <p:nvPr/>
            </p:nvSpPr>
            <p:spPr bwMode="auto">
              <a:xfrm>
                <a:off x="1946" y="2857"/>
                <a:ext cx="188" cy="92"/>
              </a:xfrm>
              <a:prstGeom prst="rect">
                <a:avLst/>
              </a:prstGeom>
              <a:noFill/>
              <a:ln w="9525">
                <a:noFill/>
                <a:miter lim="800000"/>
                <a:headEnd/>
                <a:tailEnd/>
              </a:ln>
            </p:spPr>
            <p:txBody>
              <a:bodyPr wrap="none" lIns="0" tIns="0" rIns="0" bIns="0">
                <a:spAutoFit/>
              </a:bodyPr>
              <a:lstStyle/>
              <a:p>
                <a:r>
                  <a:rPr lang="en-US" sz="1600" b="1" u="none">
                    <a:solidFill>
                      <a:srgbClr val="000000"/>
                    </a:solidFill>
                  </a:rPr>
                  <a:t>: Key</a:t>
                </a:r>
                <a:endParaRPr lang="en-US" sz="3200"/>
              </a:p>
            </p:txBody>
          </p:sp>
          <p:sp>
            <p:nvSpPr>
              <p:cNvPr id="202916" name="Rectangle 368"/>
              <p:cNvSpPr>
                <a:spLocks noChangeAspect="1" noChangeArrowheads="1"/>
              </p:cNvSpPr>
              <p:nvPr/>
            </p:nvSpPr>
            <p:spPr bwMode="auto">
              <a:xfrm>
                <a:off x="1946" y="2929"/>
                <a:ext cx="192"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17" name="Rectangle 369"/>
              <p:cNvSpPr>
                <a:spLocks noChangeAspect="1" noChangeArrowheads="1"/>
              </p:cNvSpPr>
              <p:nvPr/>
            </p:nvSpPr>
            <p:spPr bwMode="auto">
              <a:xfrm>
                <a:off x="1898" y="2945"/>
                <a:ext cx="278" cy="93"/>
              </a:xfrm>
              <a:prstGeom prst="rect">
                <a:avLst/>
              </a:prstGeom>
              <a:noFill/>
              <a:ln w="9525">
                <a:noFill/>
                <a:miter lim="800000"/>
                <a:headEnd/>
                <a:tailEnd/>
              </a:ln>
            </p:spPr>
            <p:txBody>
              <a:bodyPr wrap="none" lIns="0" tIns="0" rIns="0" bIns="0">
                <a:spAutoFit/>
              </a:bodyPr>
              <a:lstStyle/>
              <a:p>
                <a:r>
                  <a:rPr lang="en-US" sz="1600" b="1" u="none">
                    <a:solidFill>
                      <a:srgbClr val="000000"/>
                    </a:solidFill>
                  </a:rPr>
                  <a:t>Factory</a:t>
                </a:r>
                <a:endParaRPr lang="en-US" sz="3200"/>
              </a:p>
            </p:txBody>
          </p:sp>
          <p:sp>
            <p:nvSpPr>
              <p:cNvPr id="202918" name="Rectangle 370"/>
              <p:cNvSpPr>
                <a:spLocks noChangeAspect="1" noChangeArrowheads="1"/>
              </p:cNvSpPr>
              <p:nvPr/>
            </p:nvSpPr>
            <p:spPr bwMode="auto">
              <a:xfrm>
                <a:off x="1898" y="3017"/>
                <a:ext cx="288"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19" name="Rectangle 371"/>
              <p:cNvSpPr>
                <a:spLocks noChangeAspect="1" noChangeArrowheads="1"/>
              </p:cNvSpPr>
              <p:nvPr/>
            </p:nvSpPr>
            <p:spPr bwMode="auto">
              <a:xfrm>
                <a:off x="1778" y="2833"/>
                <a:ext cx="536"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20" name="Rectangle 372"/>
              <p:cNvSpPr>
                <a:spLocks noChangeAspect="1" noChangeArrowheads="1"/>
              </p:cNvSpPr>
              <p:nvPr/>
            </p:nvSpPr>
            <p:spPr bwMode="auto">
              <a:xfrm>
                <a:off x="2306" y="2833"/>
                <a:ext cx="8" cy="24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21" name="Rectangle 373"/>
              <p:cNvSpPr>
                <a:spLocks noChangeAspect="1" noChangeArrowheads="1"/>
              </p:cNvSpPr>
              <p:nvPr/>
            </p:nvSpPr>
            <p:spPr bwMode="auto">
              <a:xfrm>
                <a:off x="1778" y="3073"/>
                <a:ext cx="528"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22" name="Rectangle 374"/>
              <p:cNvSpPr>
                <a:spLocks noChangeAspect="1" noChangeArrowheads="1"/>
              </p:cNvSpPr>
              <p:nvPr/>
            </p:nvSpPr>
            <p:spPr bwMode="auto">
              <a:xfrm>
                <a:off x="1778" y="2833"/>
                <a:ext cx="8" cy="240"/>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23" name="Rectangle 377"/>
              <p:cNvSpPr>
                <a:spLocks noChangeAspect="1" noChangeArrowheads="1"/>
              </p:cNvSpPr>
              <p:nvPr/>
            </p:nvSpPr>
            <p:spPr bwMode="auto">
              <a:xfrm>
                <a:off x="2042" y="3073"/>
                <a:ext cx="8" cy="81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24" name="Rectangle 378"/>
              <p:cNvSpPr>
                <a:spLocks noChangeAspect="1" noChangeArrowheads="1"/>
              </p:cNvSpPr>
              <p:nvPr/>
            </p:nvSpPr>
            <p:spPr bwMode="auto">
              <a:xfrm>
                <a:off x="1970" y="3169"/>
                <a:ext cx="152" cy="14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2925" name="Rectangle 379"/>
              <p:cNvSpPr>
                <a:spLocks noChangeAspect="1" noChangeArrowheads="1"/>
              </p:cNvSpPr>
              <p:nvPr/>
            </p:nvSpPr>
            <p:spPr bwMode="auto">
              <a:xfrm>
                <a:off x="1970" y="3169"/>
                <a:ext cx="160"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26" name="Rectangle 380"/>
              <p:cNvSpPr>
                <a:spLocks noChangeAspect="1" noChangeArrowheads="1"/>
              </p:cNvSpPr>
              <p:nvPr/>
            </p:nvSpPr>
            <p:spPr bwMode="auto">
              <a:xfrm>
                <a:off x="2122" y="3169"/>
                <a:ext cx="8" cy="15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27" name="Rectangle 381"/>
              <p:cNvSpPr>
                <a:spLocks noChangeAspect="1" noChangeArrowheads="1"/>
              </p:cNvSpPr>
              <p:nvPr/>
            </p:nvSpPr>
            <p:spPr bwMode="auto">
              <a:xfrm>
                <a:off x="1970" y="3313"/>
                <a:ext cx="152"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28" name="Rectangle 382"/>
              <p:cNvSpPr>
                <a:spLocks noChangeAspect="1" noChangeArrowheads="1"/>
              </p:cNvSpPr>
              <p:nvPr/>
            </p:nvSpPr>
            <p:spPr bwMode="auto">
              <a:xfrm>
                <a:off x="1970" y="3169"/>
                <a:ext cx="8" cy="14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29" name="Rectangle 383"/>
              <p:cNvSpPr>
                <a:spLocks noChangeAspect="1" noChangeArrowheads="1"/>
              </p:cNvSpPr>
              <p:nvPr/>
            </p:nvSpPr>
            <p:spPr bwMode="auto">
              <a:xfrm>
                <a:off x="1994" y="3528"/>
                <a:ext cx="336" cy="14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2930" name="Rectangle 384"/>
              <p:cNvSpPr>
                <a:spLocks noChangeAspect="1" noChangeArrowheads="1"/>
              </p:cNvSpPr>
              <p:nvPr/>
            </p:nvSpPr>
            <p:spPr bwMode="auto">
              <a:xfrm>
                <a:off x="1994" y="3528"/>
                <a:ext cx="344"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31" name="Rectangle 385"/>
              <p:cNvSpPr>
                <a:spLocks noChangeAspect="1" noChangeArrowheads="1"/>
              </p:cNvSpPr>
              <p:nvPr/>
            </p:nvSpPr>
            <p:spPr bwMode="auto">
              <a:xfrm>
                <a:off x="2330" y="3528"/>
                <a:ext cx="8" cy="15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32" name="Rectangle 386"/>
              <p:cNvSpPr>
                <a:spLocks noChangeAspect="1" noChangeArrowheads="1"/>
              </p:cNvSpPr>
              <p:nvPr/>
            </p:nvSpPr>
            <p:spPr bwMode="auto">
              <a:xfrm>
                <a:off x="1994" y="3672"/>
                <a:ext cx="336"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33" name="Rectangle 387"/>
              <p:cNvSpPr>
                <a:spLocks noChangeAspect="1" noChangeArrowheads="1"/>
              </p:cNvSpPr>
              <p:nvPr/>
            </p:nvSpPr>
            <p:spPr bwMode="auto">
              <a:xfrm>
                <a:off x="1994" y="3528"/>
                <a:ext cx="8" cy="14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34" name="Rectangle 388"/>
              <p:cNvSpPr>
                <a:spLocks noChangeAspect="1" noChangeArrowheads="1"/>
              </p:cNvSpPr>
              <p:nvPr/>
            </p:nvSpPr>
            <p:spPr bwMode="auto">
              <a:xfrm>
                <a:off x="2106" y="3560"/>
                <a:ext cx="112" cy="81"/>
              </a:xfrm>
              <a:prstGeom prst="rect">
                <a:avLst/>
              </a:prstGeom>
              <a:noFill/>
              <a:ln w="9525">
                <a:noFill/>
                <a:miter lim="800000"/>
                <a:headEnd/>
                <a:tailEnd/>
              </a:ln>
            </p:spPr>
            <p:txBody>
              <a:bodyPr wrap="none" lIns="0" tIns="0" rIns="0" bIns="0">
                <a:spAutoFit/>
              </a:bodyPr>
              <a:lstStyle/>
              <a:p>
                <a:r>
                  <a:rPr lang="en-US" sz="1400" b="1" u="none">
                    <a:solidFill>
                      <a:srgbClr val="000000"/>
                    </a:solidFill>
                  </a:rPr>
                  <a:t>key</a:t>
                </a:r>
                <a:endParaRPr lang="en-US" sz="3200"/>
              </a:p>
            </p:txBody>
          </p:sp>
          <p:sp>
            <p:nvSpPr>
              <p:cNvPr id="202935" name="Rectangle 389"/>
              <p:cNvSpPr>
                <a:spLocks noChangeAspect="1" noChangeArrowheads="1"/>
              </p:cNvSpPr>
              <p:nvPr/>
            </p:nvSpPr>
            <p:spPr bwMode="auto">
              <a:xfrm>
                <a:off x="1658" y="3528"/>
                <a:ext cx="336" cy="144"/>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2936" name="Rectangle 390"/>
              <p:cNvSpPr>
                <a:spLocks noChangeAspect="1" noChangeArrowheads="1"/>
              </p:cNvSpPr>
              <p:nvPr/>
            </p:nvSpPr>
            <p:spPr bwMode="auto">
              <a:xfrm>
                <a:off x="1658" y="3528"/>
                <a:ext cx="344"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37" name="Rectangle 391"/>
              <p:cNvSpPr>
                <a:spLocks noChangeAspect="1" noChangeArrowheads="1"/>
              </p:cNvSpPr>
              <p:nvPr/>
            </p:nvSpPr>
            <p:spPr bwMode="auto">
              <a:xfrm>
                <a:off x="1994" y="3528"/>
                <a:ext cx="8" cy="152"/>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38" name="Rectangle 392"/>
              <p:cNvSpPr>
                <a:spLocks noChangeAspect="1" noChangeArrowheads="1"/>
              </p:cNvSpPr>
              <p:nvPr/>
            </p:nvSpPr>
            <p:spPr bwMode="auto">
              <a:xfrm>
                <a:off x="1658" y="3672"/>
                <a:ext cx="336"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39" name="Rectangle 393"/>
              <p:cNvSpPr>
                <a:spLocks noChangeAspect="1" noChangeArrowheads="1"/>
              </p:cNvSpPr>
              <p:nvPr/>
            </p:nvSpPr>
            <p:spPr bwMode="auto">
              <a:xfrm>
                <a:off x="1658" y="3528"/>
                <a:ext cx="8" cy="144"/>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40" name="Rectangle 394"/>
              <p:cNvSpPr>
                <a:spLocks noChangeAspect="1" noChangeArrowheads="1"/>
              </p:cNvSpPr>
              <p:nvPr/>
            </p:nvSpPr>
            <p:spPr bwMode="auto">
              <a:xfrm>
                <a:off x="1690" y="3568"/>
                <a:ext cx="280" cy="80"/>
              </a:xfrm>
              <a:prstGeom prst="rect">
                <a:avLst/>
              </a:prstGeom>
              <a:noFill/>
              <a:ln w="9525">
                <a:noFill/>
                <a:miter lim="800000"/>
                <a:headEnd/>
                <a:tailEnd/>
              </a:ln>
            </p:spPr>
            <p:txBody>
              <a:bodyPr wrap="none" lIns="0" tIns="0" rIns="0" bIns="0">
                <a:spAutoFit/>
              </a:bodyPr>
              <a:lstStyle/>
              <a:p>
                <a:r>
                  <a:rPr lang="en-US" sz="1400" i="1" u="none">
                    <a:solidFill>
                      <a:srgbClr val="000000"/>
                    </a:solidFill>
                  </a:rPr>
                  <a:t>TSObject</a:t>
                </a:r>
                <a:endParaRPr lang="en-US" sz="3200"/>
              </a:p>
            </p:txBody>
          </p:sp>
          <p:sp>
            <p:nvSpPr>
              <p:cNvPr id="202941" name="Rectangle 395"/>
              <p:cNvSpPr>
                <a:spLocks noChangeAspect="1" noChangeArrowheads="1"/>
              </p:cNvSpPr>
              <p:nvPr/>
            </p:nvSpPr>
            <p:spPr bwMode="auto">
              <a:xfrm>
                <a:off x="1298" y="3145"/>
                <a:ext cx="144" cy="69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2942" name="Rectangle 396"/>
              <p:cNvSpPr>
                <a:spLocks noChangeAspect="1" noChangeArrowheads="1"/>
              </p:cNvSpPr>
              <p:nvPr/>
            </p:nvSpPr>
            <p:spPr bwMode="auto">
              <a:xfrm>
                <a:off x="1298" y="3145"/>
                <a:ext cx="152"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43" name="Rectangle 397"/>
              <p:cNvSpPr>
                <a:spLocks noChangeAspect="1" noChangeArrowheads="1"/>
              </p:cNvSpPr>
              <p:nvPr/>
            </p:nvSpPr>
            <p:spPr bwMode="auto">
              <a:xfrm>
                <a:off x="1442" y="3145"/>
                <a:ext cx="8" cy="703"/>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44" name="Rectangle 398"/>
              <p:cNvSpPr>
                <a:spLocks noChangeAspect="1" noChangeArrowheads="1"/>
              </p:cNvSpPr>
              <p:nvPr/>
            </p:nvSpPr>
            <p:spPr bwMode="auto">
              <a:xfrm>
                <a:off x="1298" y="3840"/>
                <a:ext cx="144" cy="8"/>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2945" name="Rectangle 399"/>
              <p:cNvSpPr>
                <a:spLocks noChangeAspect="1" noChangeArrowheads="1"/>
              </p:cNvSpPr>
              <p:nvPr/>
            </p:nvSpPr>
            <p:spPr bwMode="auto">
              <a:xfrm>
                <a:off x="1298" y="3145"/>
                <a:ext cx="8" cy="69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grpSp>
        <p:sp>
          <p:nvSpPr>
            <p:cNvPr id="202778" name="Line 402"/>
            <p:cNvSpPr>
              <a:spLocks noChangeShapeType="1"/>
            </p:cNvSpPr>
            <p:nvPr/>
          </p:nvSpPr>
          <p:spPr bwMode="auto">
            <a:xfrm>
              <a:off x="1042" y="2298"/>
              <a:ext cx="4015" cy="0"/>
            </a:xfrm>
            <a:prstGeom prst="line">
              <a:avLst/>
            </a:prstGeom>
            <a:noFill/>
            <a:ln w="38100">
              <a:solidFill>
                <a:srgbClr val="FF33CC"/>
              </a:solidFill>
              <a:round/>
              <a:headEnd/>
              <a:tailEnd/>
            </a:ln>
          </p:spPr>
          <p:txBody>
            <a:bodyPr wrap="none"/>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Slide Number Placeholder 2"/>
          <p:cNvSpPr>
            <a:spLocks noGrp="1"/>
          </p:cNvSpPr>
          <p:nvPr>
            <p:ph type="sldNum" sz="quarter" idx="10"/>
          </p:nvPr>
        </p:nvSpPr>
        <p:spPr>
          <a:noFill/>
        </p:spPr>
        <p:txBody>
          <a:bodyPr/>
          <a:lstStyle/>
          <a:p>
            <a:fld id="{141F6992-B999-4852-A19B-8B6CD5F51A3F}" type="slidenum">
              <a:rPr lang="en-US" smtClean="0">
                <a:latin typeface="Arial" pitchFamily="34" charset="0"/>
              </a:rPr>
              <a:pPr/>
              <a:t>195</a:t>
            </a:fld>
            <a:endParaRPr lang="en-US" smtClean="0">
              <a:latin typeface="Arial" pitchFamily="34" charset="0"/>
            </a:endParaRPr>
          </a:p>
        </p:txBody>
      </p:sp>
      <p:sp>
        <p:nvSpPr>
          <p:cNvPr id="203779" name="Rectangle 50"/>
          <p:cNvSpPr>
            <a:spLocks noChangeArrowheads="1"/>
          </p:cNvSpPr>
          <p:nvPr/>
        </p:nvSpPr>
        <p:spPr bwMode="auto">
          <a:xfrm>
            <a:off x="4438650" y="3067050"/>
            <a:ext cx="4076700" cy="1352550"/>
          </a:xfrm>
          <a:prstGeom prst="rect">
            <a:avLst/>
          </a:prstGeom>
          <a:noFill/>
          <a:ln w="12700">
            <a:solidFill>
              <a:schemeClr val="tx1"/>
            </a:solidFill>
            <a:miter lim="800000"/>
            <a:headEnd/>
            <a:tailEnd/>
          </a:ln>
        </p:spPr>
        <p:txBody>
          <a:bodyPr>
            <a:spAutoFit/>
          </a:bodyPr>
          <a:lstStyle/>
          <a:p>
            <a:pPr>
              <a:lnSpc>
                <a:spcPct val="85000"/>
              </a:lnSpc>
            </a:pPr>
            <a:r>
              <a:rPr lang="en-US" sz="1600" u="none">
                <a:latin typeface="Courier New" pitchFamily="49" charset="0"/>
              </a:rPr>
              <a:t>class </a:t>
            </a:r>
            <a:r>
              <a:rPr lang="en-US" sz="1600" b="1" u="none">
                <a:latin typeface="Courier New" pitchFamily="49" charset="0"/>
              </a:rPr>
              <a:t>Error_Logger</a:t>
            </a:r>
            <a:r>
              <a:rPr lang="en-US" sz="1600" u="none">
                <a:latin typeface="Courier New" pitchFamily="49" charset="0"/>
              </a:rPr>
              <a:t> {</a:t>
            </a:r>
          </a:p>
          <a:p>
            <a:pPr>
              <a:lnSpc>
                <a:spcPct val="85000"/>
              </a:lnSpc>
            </a:pPr>
            <a:r>
              <a:rPr lang="en-US" sz="1600" u="none">
                <a:latin typeface="Courier New" pitchFamily="49" charset="0"/>
              </a:rPr>
              <a:t>public:</a:t>
            </a:r>
          </a:p>
          <a:p>
            <a:pPr>
              <a:lnSpc>
                <a:spcPct val="85000"/>
              </a:lnSpc>
            </a:pPr>
            <a:r>
              <a:rPr lang="en-US" sz="1600" u="none">
                <a:latin typeface="Courier New" pitchFamily="49" charset="0"/>
              </a:rPr>
              <a:t>  int </a:t>
            </a:r>
            <a:r>
              <a:rPr lang="en-US" sz="1600" b="1" u="none">
                <a:latin typeface="Courier New" pitchFamily="49" charset="0"/>
              </a:rPr>
              <a:t>last_error</a:t>
            </a:r>
            <a:r>
              <a:rPr lang="en-US" sz="1600" u="none">
                <a:latin typeface="Courier New" pitchFamily="49" charset="0"/>
              </a:rPr>
              <a:t> ();</a:t>
            </a:r>
          </a:p>
          <a:p>
            <a:pPr>
              <a:lnSpc>
                <a:spcPct val="85000"/>
              </a:lnSpc>
            </a:pPr>
            <a:r>
              <a:rPr lang="en-US" sz="1600" u="none">
                <a:latin typeface="Courier New" pitchFamily="49" charset="0"/>
              </a:rPr>
              <a:t>  void </a:t>
            </a:r>
            <a:r>
              <a:rPr lang="en-US" sz="1600" b="1" u="none">
                <a:latin typeface="Courier New" pitchFamily="49" charset="0"/>
              </a:rPr>
              <a:t>log</a:t>
            </a:r>
            <a:r>
              <a:rPr lang="en-US" sz="1600" u="none">
                <a:latin typeface="Courier New" pitchFamily="49" charset="0"/>
              </a:rPr>
              <a:t> (const char *format, </a:t>
            </a:r>
          </a:p>
          <a:p>
            <a:pPr>
              <a:lnSpc>
                <a:spcPct val="85000"/>
              </a:lnSpc>
            </a:pPr>
            <a:r>
              <a:rPr lang="en-US" sz="1600" u="none">
                <a:latin typeface="Courier New" pitchFamily="49" charset="0"/>
              </a:rPr>
              <a:t>            ...);</a:t>
            </a:r>
          </a:p>
          <a:p>
            <a:pPr>
              <a:lnSpc>
                <a:spcPct val="85000"/>
              </a:lnSpc>
            </a:pPr>
            <a:r>
              <a:rPr lang="en-US" sz="1600" u="none">
                <a:latin typeface="Courier New" pitchFamily="49" charset="0"/>
              </a:rPr>
              <a:t>};</a:t>
            </a:r>
          </a:p>
        </p:txBody>
      </p:sp>
      <p:sp>
        <p:nvSpPr>
          <p:cNvPr id="203780" name="Rectangle 48"/>
          <p:cNvSpPr>
            <a:spLocks noChangeArrowheads="1"/>
          </p:cNvSpPr>
          <p:nvPr/>
        </p:nvSpPr>
        <p:spPr bwMode="auto">
          <a:xfrm>
            <a:off x="9525" y="6600825"/>
            <a:ext cx="600075" cy="257175"/>
          </a:xfrm>
          <a:prstGeom prst="rect">
            <a:avLst/>
          </a:prstGeom>
          <a:solidFill>
            <a:schemeClr val="bg1"/>
          </a:solidFill>
          <a:ln w="12700">
            <a:solidFill>
              <a:schemeClr val="bg1"/>
            </a:solidFill>
            <a:miter lim="800000"/>
            <a:headEnd/>
            <a:tailEnd/>
          </a:ln>
        </p:spPr>
        <p:txBody>
          <a:bodyPr wrap="none" anchor="ctr"/>
          <a:lstStyle/>
          <a:p>
            <a:endParaRPr lang="en-US"/>
          </a:p>
        </p:txBody>
      </p:sp>
      <p:sp>
        <p:nvSpPr>
          <p:cNvPr id="203781" name="Rectangle 2"/>
          <p:cNvSpPr>
            <a:spLocks noGrp="1" noChangeArrowheads="1"/>
          </p:cNvSpPr>
          <p:nvPr>
            <p:ph type="title"/>
          </p:nvPr>
        </p:nvSpPr>
        <p:spPr>
          <a:xfrm>
            <a:off x="609600" y="-47625"/>
            <a:ext cx="7810500" cy="914400"/>
          </a:xfrm>
        </p:spPr>
        <p:txBody>
          <a:bodyPr/>
          <a:lstStyle/>
          <a:p>
            <a:pPr>
              <a:lnSpc>
                <a:spcPct val="80000"/>
              </a:lnSpc>
            </a:pPr>
            <a:r>
              <a:rPr lang="en-US" sz="3200" smtClean="0"/>
              <a:t>Applying the Thread-Specific </a:t>
            </a:r>
            <a:br>
              <a:rPr lang="en-US" sz="3200" smtClean="0"/>
            </a:br>
            <a:r>
              <a:rPr lang="en-US" sz="3200" smtClean="0"/>
              <a:t>Storage Pattern to JAWS</a:t>
            </a:r>
          </a:p>
        </p:txBody>
      </p:sp>
      <p:grpSp>
        <p:nvGrpSpPr>
          <p:cNvPr id="203782" name="Group 52"/>
          <p:cNvGrpSpPr>
            <a:grpSpLocks/>
          </p:cNvGrpSpPr>
          <p:nvPr/>
        </p:nvGrpSpPr>
        <p:grpSpPr bwMode="auto">
          <a:xfrm>
            <a:off x="3468688" y="854075"/>
            <a:ext cx="5592762" cy="2393950"/>
            <a:chOff x="2185" y="538"/>
            <a:chExt cx="3523" cy="1508"/>
          </a:xfrm>
        </p:grpSpPr>
        <p:sp>
          <p:nvSpPr>
            <p:cNvPr id="203785" name="Rectangle 5"/>
            <p:cNvSpPr>
              <a:spLocks noChangeAspect="1" noChangeArrowheads="1"/>
            </p:cNvSpPr>
            <p:nvPr/>
          </p:nvSpPr>
          <p:spPr bwMode="auto">
            <a:xfrm>
              <a:off x="4028" y="544"/>
              <a:ext cx="605" cy="296"/>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786" name="Rectangle 7"/>
            <p:cNvSpPr>
              <a:spLocks noChangeAspect="1" noChangeArrowheads="1"/>
            </p:cNvSpPr>
            <p:nvPr/>
          </p:nvSpPr>
          <p:spPr bwMode="auto">
            <a:xfrm>
              <a:off x="3452" y="777"/>
              <a:ext cx="115" cy="1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3787" name="Freeform 8"/>
            <p:cNvSpPr>
              <a:spLocks noChangeAspect="1"/>
            </p:cNvSpPr>
            <p:nvPr/>
          </p:nvSpPr>
          <p:spPr bwMode="auto">
            <a:xfrm>
              <a:off x="3463" y="746"/>
              <a:ext cx="135" cy="42"/>
            </a:xfrm>
            <a:custGeom>
              <a:avLst/>
              <a:gdLst>
                <a:gd name="T0" fmla="*/ 0 w 104"/>
                <a:gd name="T1" fmla="*/ 0 h 32"/>
                <a:gd name="T2" fmla="*/ 0 w 104"/>
                <a:gd name="T3" fmla="*/ 18 h 32"/>
                <a:gd name="T4" fmla="*/ 175 w 104"/>
                <a:gd name="T5" fmla="*/ 72 h 32"/>
                <a:gd name="T6" fmla="*/ 175 w 104"/>
                <a:gd name="T7" fmla="*/ 72 h 32"/>
                <a:gd name="T8" fmla="*/ 227 w 104"/>
                <a:gd name="T9" fmla="*/ 54 h 32"/>
                <a:gd name="T10" fmla="*/ 175 w 104"/>
                <a:gd name="T11" fmla="*/ 54 h 32"/>
                <a:gd name="T12" fmla="*/ 0 w 104"/>
                <a:gd name="T13" fmla="*/ 0 h 32"/>
                <a:gd name="T14" fmla="*/ 0 60000 65536"/>
                <a:gd name="T15" fmla="*/ 0 60000 65536"/>
                <a:gd name="T16" fmla="*/ 0 60000 65536"/>
                <a:gd name="T17" fmla="*/ 0 60000 65536"/>
                <a:gd name="T18" fmla="*/ 0 60000 65536"/>
                <a:gd name="T19" fmla="*/ 0 60000 65536"/>
                <a:gd name="T20" fmla="*/ 0 60000 65536"/>
                <a:gd name="T21" fmla="*/ 0 w 104"/>
                <a:gd name="T22" fmla="*/ 0 h 32"/>
                <a:gd name="T23" fmla="*/ 104 w 104"/>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32">
                  <a:moveTo>
                    <a:pt x="0" y="0"/>
                  </a:moveTo>
                  <a:lnTo>
                    <a:pt x="0" y="8"/>
                  </a:lnTo>
                  <a:lnTo>
                    <a:pt x="80" y="32"/>
                  </a:lnTo>
                  <a:lnTo>
                    <a:pt x="104" y="24"/>
                  </a:lnTo>
                  <a:lnTo>
                    <a:pt x="80" y="24"/>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203788" name="Freeform 9"/>
            <p:cNvSpPr>
              <a:spLocks noChangeAspect="1"/>
            </p:cNvSpPr>
            <p:nvPr/>
          </p:nvSpPr>
          <p:spPr bwMode="auto">
            <a:xfrm>
              <a:off x="3463" y="777"/>
              <a:ext cx="104" cy="42"/>
            </a:xfrm>
            <a:custGeom>
              <a:avLst/>
              <a:gdLst>
                <a:gd name="T0" fmla="*/ 176 w 80"/>
                <a:gd name="T1" fmla="*/ 18 h 32"/>
                <a:gd name="T2" fmla="*/ 176 w 80"/>
                <a:gd name="T3" fmla="*/ 0 h 32"/>
                <a:gd name="T4" fmla="*/ 0 w 80"/>
                <a:gd name="T5" fmla="*/ 54 h 32"/>
                <a:gd name="T6" fmla="*/ 0 w 80"/>
                <a:gd name="T7" fmla="*/ 72 h 32"/>
                <a:gd name="T8" fmla="*/ 176 w 80"/>
                <a:gd name="T9" fmla="*/ 18 h 32"/>
                <a:gd name="T10" fmla="*/ 0 60000 65536"/>
                <a:gd name="T11" fmla="*/ 0 60000 65536"/>
                <a:gd name="T12" fmla="*/ 0 60000 65536"/>
                <a:gd name="T13" fmla="*/ 0 60000 65536"/>
                <a:gd name="T14" fmla="*/ 0 60000 65536"/>
                <a:gd name="T15" fmla="*/ 0 w 80"/>
                <a:gd name="T16" fmla="*/ 0 h 32"/>
                <a:gd name="T17" fmla="*/ 80 w 80"/>
                <a:gd name="T18" fmla="*/ 32 h 32"/>
              </a:gdLst>
              <a:ahLst/>
              <a:cxnLst>
                <a:cxn ang="T10">
                  <a:pos x="T0" y="T1"/>
                </a:cxn>
                <a:cxn ang="T11">
                  <a:pos x="T2" y="T3"/>
                </a:cxn>
                <a:cxn ang="T12">
                  <a:pos x="T4" y="T5"/>
                </a:cxn>
                <a:cxn ang="T13">
                  <a:pos x="T6" y="T7"/>
                </a:cxn>
                <a:cxn ang="T14">
                  <a:pos x="T8" y="T9"/>
                </a:cxn>
              </a:cxnLst>
              <a:rect l="T15" t="T16" r="T17" b="T18"/>
              <a:pathLst>
                <a:path w="80" h="32">
                  <a:moveTo>
                    <a:pt x="80" y="8"/>
                  </a:moveTo>
                  <a:lnTo>
                    <a:pt x="80" y="0"/>
                  </a:lnTo>
                  <a:lnTo>
                    <a:pt x="0" y="24"/>
                  </a:lnTo>
                  <a:lnTo>
                    <a:pt x="0" y="32"/>
                  </a:lnTo>
                  <a:lnTo>
                    <a:pt x="80" y="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203789" name="Rectangle 10"/>
            <p:cNvSpPr>
              <a:spLocks noChangeAspect="1" noChangeArrowheads="1"/>
            </p:cNvSpPr>
            <p:nvPr/>
          </p:nvSpPr>
          <p:spPr bwMode="auto">
            <a:xfrm>
              <a:off x="2933" y="777"/>
              <a:ext cx="531" cy="11"/>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3790" name="Rectangle 15"/>
            <p:cNvSpPr>
              <a:spLocks noChangeAspect="1" noChangeArrowheads="1"/>
            </p:cNvSpPr>
            <p:nvPr/>
          </p:nvSpPr>
          <p:spPr bwMode="auto">
            <a:xfrm>
              <a:off x="2185" y="624"/>
              <a:ext cx="748" cy="281"/>
            </a:xfrm>
            <a:prstGeom prst="rect">
              <a:avLst/>
            </a:prstGeom>
            <a:noFill/>
            <a:ln w="19050">
              <a:solidFill>
                <a:schemeClr val="tx1"/>
              </a:solidFill>
              <a:miter lim="800000"/>
              <a:headEnd/>
              <a:tailEnd/>
            </a:ln>
          </p:spPr>
          <p:txBody>
            <a:bodyPr lIns="0" tIns="0" rIns="0" bIns="0">
              <a:spAutoFit/>
            </a:bodyPr>
            <a:lstStyle/>
            <a:p>
              <a:pPr algn="ctr"/>
              <a:r>
                <a:rPr lang="en-US" sz="1400" b="1" u="none">
                  <a:solidFill>
                    <a:srgbClr val="000000"/>
                  </a:solidFill>
                </a:rPr>
                <a:t>Application Thread</a:t>
              </a:r>
            </a:p>
          </p:txBody>
        </p:sp>
        <p:sp>
          <p:nvSpPr>
            <p:cNvPr id="203791" name="Rectangle 17"/>
            <p:cNvSpPr>
              <a:spLocks noChangeAspect="1" noChangeArrowheads="1"/>
            </p:cNvSpPr>
            <p:nvPr/>
          </p:nvSpPr>
          <p:spPr bwMode="auto">
            <a:xfrm>
              <a:off x="3103" y="642"/>
              <a:ext cx="426" cy="115"/>
            </a:xfrm>
            <a:prstGeom prst="rect">
              <a:avLst/>
            </a:prstGeom>
            <a:noFill/>
            <a:ln w="9525">
              <a:noFill/>
              <a:miter lim="800000"/>
              <a:headEnd/>
              <a:tailEnd/>
            </a:ln>
          </p:spPr>
          <p:txBody>
            <a:bodyPr wrap="none" lIns="0" tIns="0" rIns="0" bIns="0">
              <a:spAutoFit/>
            </a:bodyPr>
            <a:lstStyle/>
            <a:p>
              <a:r>
                <a:rPr lang="en-US" sz="1200" u="none">
                  <a:solidFill>
                    <a:srgbClr val="000000"/>
                  </a:solidFill>
                </a:rPr>
                <a:t>&lt;&lt;uses&gt;&gt;</a:t>
              </a:r>
              <a:endParaRPr lang="en-US" sz="2800" b="1" u="none"/>
            </a:p>
          </p:txBody>
        </p:sp>
        <p:sp>
          <p:nvSpPr>
            <p:cNvPr id="203792" name="Rectangle 18"/>
            <p:cNvSpPr>
              <a:spLocks noChangeAspect="1" noChangeArrowheads="1"/>
            </p:cNvSpPr>
            <p:nvPr/>
          </p:nvSpPr>
          <p:spPr bwMode="auto">
            <a:xfrm>
              <a:off x="4517" y="746"/>
              <a:ext cx="191" cy="114"/>
            </a:xfrm>
            <a:prstGeom prst="rect">
              <a:avLst/>
            </a:prstGeom>
            <a:noFill/>
            <a:ln w="9525">
              <a:noFill/>
              <a:miter lim="800000"/>
              <a:headEnd/>
              <a:tailEnd/>
            </a:ln>
          </p:spPr>
          <p:txBody>
            <a:bodyPr wrap="none" lIns="0" tIns="0" rIns="0" bIns="0">
              <a:spAutoFit/>
            </a:bodyPr>
            <a:lstStyle/>
            <a:p>
              <a:r>
                <a:rPr lang="en-US" sz="1200" u="none">
                  <a:solidFill>
                    <a:srgbClr val="000000"/>
                  </a:solidFill>
                </a:rPr>
                <a:t>calls</a:t>
              </a:r>
              <a:endParaRPr lang="en-US" sz="2800" b="1" u="none"/>
            </a:p>
          </p:txBody>
        </p:sp>
        <p:sp>
          <p:nvSpPr>
            <p:cNvPr id="203793" name="Rectangle 20"/>
            <p:cNvSpPr>
              <a:spLocks noChangeAspect="1" noChangeArrowheads="1"/>
            </p:cNvSpPr>
            <p:nvPr/>
          </p:nvSpPr>
          <p:spPr bwMode="auto">
            <a:xfrm>
              <a:off x="4736" y="538"/>
              <a:ext cx="904" cy="645"/>
            </a:xfrm>
            <a:prstGeom prst="rect">
              <a:avLst/>
            </a:prstGeom>
            <a:blipFill dpi="0" rotWithShape="0">
              <a:blip r:embed="rId2" cstate="print"/>
              <a:srcRect/>
              <a:tile tx="0" ty="0" sx="100000" sy="100000" flip="none" algn="tl"/>
            </a:blipFill>
            <a:ln w="9525">
              <a:noFill/>
              <a:miter lim="800000"/>
              <a:headEnd/>
              <a:tailEnd/>
            </a:ln>
          </p:spPr>
          <p:txBody>
            <a:bodyPr/>
            <a:lstStyle/>
            <a:p>
              <a:endParaRPr lang="en-US"/>
            </a:p>
          </p:txBody>
        </p:sp>
        <p:sp>
          <p:nvSpPr>
            <p:cNvPr id="203794" name="Freeform 21"/>
            <p:cNvSpPr>
              <a:spLocks noChangeAspect="1"/>
            </p:cNvSpPr>
            <p:nvPr/>
          </p:nvSpPr>
          <p:spPr bwMode="auto">
            <a:xfrm>
              <a:off x="5141" y="1151"/>
              <a:ext cx="72" cy="125"/>
            </a:xfrm>
            <a:custGeom>
              <a:avLst/>
              <a:gdLst>
                <a:gd name="T0" fmla="*/ 51 w 56"/>
                <a:gd name="T1" fmla="*/ 0 h 96"/>
                <a:gd name="T2" fmla="*/ 0 w 56"/>
                <a:gd name="T3" fmla="*/ 107 h 96"/>
                <a:gd name="T4" fmla="*/ 51 w 56"/>
                <a:gd name="T5" fmla="*/ 212 h 96"/>
                <a:gd name="T6" fmla="*/ 120 w 56"/>
                <a:gd name="T7" fmla="*/ 107 h 96"/>
                <a:gd name="T8" fmla="*/ 51 w 56"/>
                <a:gd name="T9" fmla="*/ 0 h 96"/>
                <a:gd name="T10" fmla="*/ 0 60000 65536"/>
                <a:gd name="T11" fmla="*/ 0 60000 65536"/>
                <a:gd name="T12" fmla="*/ 0 60000 65536"/>
                <a:gd name="T13" fmla="*/ 0 60000 65536"/>
                <a:gd name="T14" fmla="*/ 0 60000 65536"/>
                <a:gd name="T15" fmla="*/ 0 w 56"/>
                <a:gd name="T16" fmla="*/ 0 h 96"/>
                <a:gd name="T17" fmla="*/ 56 w 56"/>
                <a:gd name="T18" fmla="*/ 96 h 96"/>
              </a:gdLst>
              <a:ahLst/>
              <a:cxnLst>
                <a:cxn ang="T10">
                  <a:pos x="T0" y="T1"/>
                </a:cxn>
                <a:cxn ang="T11">
                  <a:pos x="T2" y="T3"/>
                </a:cxn>
                <a:cxn ang="T12">
                  <a:pos x="T4" y="T5"/>
                </a:cxn>
                <a:cxn ang="T13">
                  <a:pos x="T6" y="T7"/>
                </a:cxn>
                <a:cxn ang="T14">
                  <a:pos x="T8" y="T9"/>
                </a:cxn>
              </a:cxnLst>
              <a:rect l="T15" t="T16" r="T17" b="T18"/>
              <a:pathLst>
                <a:path w="56" h="96">
                  <a:moveTo>
                    <a:pt x="24" y="0"/>
                  </a:moveTo>
                  <a:lnTo>
                    <a:pt x="0" y="48"/>
                  </a:lnTo>
                  <a:lnTo>
                    <a:pt x="24" y="96"/>
                  </a:lnTo>
                  <a:lnTo>
                    <a:pt x="56" y="48"/>
                  </a:lnTo>
                  <a:lnTo>
                    <a:pt x="24" y="0"/>
                  </a:lnTo>
                  <a:close/>
                </a:path>
              </a:pathLst>
            </a:custGeom>
            <a:blipFill dpi="0" rotWithShape="0">
              <a:blip r:embed="rId2" cstate="print"/>
              <a:srcRect/>
              <a:tile tx="0" ty="0" sx="100000" sy="100000" flip="none" algn="tl"/>
            </a:blipFill>
            <a:ln w="9525">
              <a:noFill/>
              <a:round/>
              <a:headEnd/>
              <a:tailEnd/>
            </a:ln>
          </p:spPr>
          <p:txBody>
            <a:bodyPr/>
            <a:lstStyle/>
            <a:p>
              <a:endParaRPr lang="en-US"/>
            </a:p>
          </p:txBody>
        </p:sp>
        <p:sp>
          <p:nvSpPr>
            <p:cNvPr id="203795" name="Freeform 22"/>
            <p:cNvSpPr>
              <a:spLocks noChangeAspect="1"/>
            </p:cNvSpPr>
            <p:nvPr/>
          </p:nvSpPr>
          <p:spPr bwMode="auto">
            <a:xfrm>
              <a:off x="5141" y="1151"/>
              <a:ext cx="94" cy="136"/>
            </a:xfrm>
            <a:custGeom>
              <a:avLst/>
              <a:gdLst>
                <a:gd name="T0" fmla="*/ 72 w 72"/>
                <a:gd name="T1" fmla="*/ 0 h 104"/>
                <a:gd name="T2" fmla="*/ 17 w 72"/>
                <a:gd name="T3" fmla="*/ 107 h 104"/>
                <a:gd name="T4" fmla="*/ 0 w 72"/>
                <a:gd name="T5" fmla="*/ 107 h 104"/>
                <a:gd name="T6" fmla="*/ 17 w 72"/>
                <a:gd name="T7" fmla="*/ 107 h 104"/>
                <a:gd name="T8" fmla="*/ 72 w 72"/>
                <a:gd name="T9" fmla="*/ 216 h 104"/>
                <a:gd name="T10" fmla="*/ 72 w 72"/>
                <a:gd name="T11" fmla="*/ 233 h 104"/>
                <a:gd name="T12" fmla="*/ 52 w 72"/>
                <a:gd name="T13" fmla="*/ 216 h 104"/>
                <a:gd name="T14" fmla="*/ 124 w 72"/>
                <a:gd name="T15" fmla="*/ 107 h 104"/>
                <a:gd name="T16" fmla="*/ 144 w 72"/>
                <a:gd name="T17" fmla="*/ 107 h 104"/>
                <a:gd name="T18" fmla="*/ 161 w 72"/>
                <a:gd name="T19" fmla="*/ 124 h 104"/>
                <a:gd name="T20" fmla="*/ 144 w 72"/>
                <a:gd name="T21" fmla="*/ 124 h 104"/>
                <a:gd name="T22" fmla="*/ 72 w 72"/>
                <a:gd name="T23" fmla="*/ 233 h 104"/>
                <a:gd name="T24" fmla="*/ 72 w 72"/>
                <a:gd name="T25" fmla="*/ 233 h 104"/>
                <a:gd name="T26" fmla="*/ 52 w 72"/>
                <a:gd name="T27" fmla="*/ 216 h 104"/>
                <a:gd name="T28" fmla="*/ 0 w 72"/>
                <a:gd name="T29" fmla="*/ 107 h 104"/>
                <a:gd name="T30" fmla="*/ 0 w 72"/>
                <a:gd name="T31" fmla="*/ 107 h 104"/>
                <a:gd name="T32" fmla="*/ 0 w 72"/>
                <a:gd name="T33" fmla="*/ 107 h 104"/>
                <a:gd name="T34" fmla="*/ 52 w 72"/>
                <a:gd name="T35" fmla="*/ 0 h 104"/>
                <a:gd name="T36" fmla="*/ 72 w 72"/>
                <a:gd name="T37" fmla="*/ 0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2"/>
                <a:gd name="T58" fmla="*/ 0 h 104"/>
                <a:gd name="T59" fmla="*/ 72 w 72"/>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2" h="104">
                  <a:moveTo>
                    <a:pt x="32" y="0"/>
                  </a:moveTo>
                  <a:lnTo>
                    <a:pt x="8" y="48"/>
                  </a:lnTo>
                  <a:lnTo>
                    <a:pt x="0" y="48"/>
                  </a:lnTo>
                  <a:lnTo>
                    <a:pt x="8" y="48"/>
                  </a:lnTo>
                  <a:lnTo>
                    <a:pt x="32" y="96"/>
                  </a:lnTo>
                  <a:lnTo>
                    <a:pt x="32" y="104"/>
                  </a:lnTo>
                  <a:lnTo>
                    <a:pt x="24" y="96"/>
                  </a:lnTo>
                  <a:lnTo>
                    <a:pt x="56" y="48"/>
                  </a:lnTo>
                  <a:lnTo>
                    <a:pt x="64" y="48"/>
                  </a:lnTo>
                  <a:lnTo>
                    <a:pt x="72" y="56"/>
                  </a:lnTo>
                  <a:lnTo>
                    <a:pt x="64" y="56"/>
                  </a:lnTo>
                  <a:lnTo>
                    <a:pt x="32" y="104"/>
                  </a:lnTo>
                  <a:lnTo>
                    <a:pt x="24" y="96"/>
                  </a:lnTo>
                  <a:lnTo>
                    <a:pt x="0" y="48"/>
                  </a:lnTo>
                  <a:lnTo>
                    <a:pt x="24" y="0"/>
                  </a:lnTo>
                  <a:lnTo>
                    <a:pt x="32"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203796" name="Freeform 23"/>
            <p:cNvSpPr>
              <a:spLocks noChangeAspect="1"/>
            </p:cNvSpPr>
            <p:nvPr/>
          </p:nvSpPr>
          <p:spPr bwMode="auto">
            <a:xfrm>
              <a:off x="5172" y="1141"/>
              <a:ext cx="52" cy="83"/>
            </a:xfrm>
            <a:custGeom>
              <a:avLst/>
              <a:gdLst>
                <a:gd name="T0" fmla="*/ 71 w 40"/>
                <a:gd name="T1" fmla="*/ 140 h 64"/>
                <a:gd name="T2" fmla="*/ 0 w 40"/>
                <a:gd name="T3" fmla="*/ 35 h 64"/>
                <a:gd name="T4" fmla="*/ 0 w 40"/>
                <a:gd name="T5" fmla="*/ 17 h 64"/>
                <a:gd name="T6" fmla="*/ 17 w 40"/>
                <a:gd name="T7" fmla="*/ 0 h 64"/>
                <a:gd name="T8" fmla="*/ 17 w 40"/>
                <a:gd name="T9" fmla="*/ 17 h 64"/>
                <a:gd name="T10" fmla="*/ 88 w 40"/>
                <a:gd name="T11" fmla="*/ 123 h 64"/>
                <a:gd name="T12" fmla="*/ 71 w 40"/>
                <a:gd name="T13" fmla="*/ 140 h 64"/>
                <a:gd name="T14" fmla="*/ 0 60000 65536"/>
                <a:gd name="T15" fmla="*/ 0 60000 65536"/>
                <a:gd name="T16" fmla="*/ 0 60000 65536"/>
                <a:gd name="T17" fmla="*/ 0 60000 65536"/>
                <a:gd name="T18" fmla="*/ 0 60000 65536"/>
                <a:gd name="T19" fmla="*/ 0 60000 65536"/>
                <a:gd name="T20" fmla="*/ 0 60000 65536"/>
                <a:gd name="T21" fmla="*/ 0 w 40"/>
                <a:gd name="T22" fmla="*/ 0 h 64"/>
                <a:gd name="T23" fmla="*/ 40 w 40"/>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64">
                  <a:moveTo>
                    <a:pt x="32" y="64"/>
                  </a:moveTo>
                  <a:lnTo>
                    <a:pt x="0" y="16"/>
                  </a:lnTo>
                  <a:lnTo>
                    <a:pt x="0" y="8"/>
                  </a:lnTo>
                  <a:lnTo>
                    <a:pt x="8" y="0"/>
                  </a:lnTo>
                  <a:lnTo>
                    <a:pt x="8" y="8"/>
                  </a:lnTo>
                  <a:lnTo>
                    <a:pt x="40" y="56"/>
                  </a:lnTo>
                  <a:lnTo>
                    <a:pt x="32" y="6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203797" name="Rectangle 24"/>
            <p:cNvSpPr>
              <a:spLocks noChangeAspect="1" noChangeArrowheads="1"/>
            </p:cNvSpPr>
            <p:nvPr/>
          </p:nvSpPr>
          <p:spPr bwMode="auto">
            <a:xfrm>
              <a:off x="3871" y="1110"/>
              <a:ext cx="11" cy="15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3798" name="Rectangle 25"/>
            <p:cNvSpPr>
              <a:spLocks noChangeAspect="1" noChangeArrowheads="1"/>
            </p:cNvSpPr>
            <p:nvPr/>
          </p:nvSpPr>
          <p:spPr bwMode="auto">
            <a:xfrm>
              <a:off x="4369" y="601"/>
              <a:ext cx="53" cy="114"/>
            </a:xfrm>
            <a:prstGeom prst="rect">
              <a:avLst/>
            </a:prstGeom>
            <a:noFill/>
            <a:ln w="9525">
              <a:noFill/>
              <a:miter lim="800000"/>
              <a:headEnd/>
              <a:tailEnd/>
            </a:ln>
          </p:spPr>
          <p:txBody>
            <a:bodyPr wrap="none" lIns="0" tIns="0" rIns="0" bIns="0">
              <a:spAutoFit/>
            </a:bodyPr>
            <a:lstStyle/>
            <a:p>
              <a:r>
                <a:rPr lang="en-US" sz="1200" u="none">
                  <a:solidFill>
                    <a:srgbClr val="000000"/>
                  </a:solidFill>
                </a:rPr>
                <a:t>n</a:t>
              </a:r>
              <a:endParaRPr lang="en-US" sz="2800" b="1" u="none"/>
            </a:p>
          </p:txBody>
        </p:sp>
        <p:sp>
          <p:nvSpPr>
            <p:cNvPr id="203799" name="Rectangle 26"/>
            <p:cNvSpPr>
              <a:spLocks noChangeAspect="1" noChangeArrowheads="1"/>
            </p:cNvSpPr>
            <p:nvPr/>
          </p:nvSpPr>
          <p:spPr bwMode="auto">
            <a:xfrm>
              <a:off x="4610" y="601"/>
              <a:ext cx="80" cy="114"/>
            </a:xfrm>
            <a:prstGeom prst="rect">
              <a:avLst/>
            </a:prstGeom>
            <a:noFill/>
            <a:ln w="9525">
              <a:noFill/>
              <a:miter lim="800000"/>
              <a:headEnd/>
              <a:tailEnd/>
            </a:ln>
          </p:spPr>
          <p:txBody>
            <a:bodyPr wrap="none" lIns="0" tIns="0" rIns="0" bIns="0">
              <a:spAutoFit/>
            </a:bodyPr>
            <a:lstStyle/>
            <a:p>
              <a:r>
                <a:rPr lang="en-US" sz="1200" u="none">
                  <a:solidFill>
                    <a:srgbClr val="000000"/>
                  </a:solidFill>
                </a:rPr>
                <a:t>m</a:t>
              </a:r>
              <a:endParaRPr lang="en-US" sz="2800" b="1" u="none"/>
            </a:p>
          </p:txBody>
        </p:sp>
        <p:sp>
          <p:nvSpPr>
            <p:cNvPr id="203800" name="Rectangle 27"/>
            <p:cNvSpPr>
              <a:spLocks noChangeAspect="1" noChangeArrowheads="1"/>
            </p:cNvSpPr>
            <p:nvPr/>
          </p:nvSpPr>
          <p:spPr bwMode="auto">
            <a:xfrm>
              <a:off x="5183" y="1287"/>
              <a:ext cx="11" cy="15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203801" name="Rectangle 28"/>
            <p:cNvSpPr>
              <a:spLocks noChangeAspect="1" noChangeArrowheads="1"/>
            </p:cNvSpPr>
            <p:nvPr/>
          </p:nvSpPr>
          <p:spPr bwMode="auto">
            <a:xfrm>
              <a:off x="5256" y="1318"/>
              <a:ext cx="235" cy="115"/>
            </a:xfrm>
            <a:prstGeom prst="rect">
              <a:avLst/>
            </a:prstGeom>
            <a:noFill/>
            <a:ln w="9525">
              <a:noFill/>
              <a:miter lim="800000"/>
              <a:headEnd/>
              <a:tailEnd/>
            </a:ln>
          </p:spPr>
          <p:txBody>
            <a:bodyPr wrap="none" lIns="0" tIns="0" rIns="0" bIns="0">
              <a:spAutoFit/>
            </a:bodyPr>
            <a:lstStyle/>
            <a:p>
              <a:r>
                <a:rPr lang="en-US" sz="1200" u="none">
                  <a:solidFill>
                    <a:srgbClr val="000000"/>
                  </a:solidFill>
                </a:rPr>
                <a:t>n x m</a:t>
              </a:r>
              <a:endParaRPr lang="en-US" sz="2800" b="1" u="none"/>
            </a:p>
          </p:txBody>
        </p:sp>
        <p:sp>
          <p:nvSpPr>
            <p:cNvPr id="203802" name="Rectangle 29"/>
            <p:cNvSpPr>
              <a:spLocks noChangeAspect="1" noChangeArrowheads="1"/>
            </p:cNvSpPr>
            <p:nvPr/>
          </p:nvSpPr>
          <p:spPr bwMode="auto">
            <a:xfrm>
              <a:off x="4736" y="1318"/>
              <a:ext cx="409" cy="115"/>
            </a:xfrm>
            <a:prstGeom prst="rect">
              <a:avLst/>
            </a:prstGeom>
            <a:noFill/>
            <a:ln w="9525">
              <a:noFill/>
              <a:miter lim="800000"/>
              <a:headEnd/>
              <a:tailEnd/>
            </a:ln>
          </p:spPr>
          <p:txBody>
            <a:bodyPr wrap="none" lIns="0" tIns="0" rIns="0" bIns="0">
              <a:spAutoFit/>
            </a:bodyPr>
            <a:lstStyle/>
            <a:p>
              <a:r>
                <a:rPr lang="en-US" sz="1200" u="none">
                  <a:solidFill>
                    <a:srgbClr val="000000"/>
                  </a:solidFill>
                </a:rPr>
                <a:t>maintains</a:t>
              </a:r>
              <a:endParaRPr lang="en-US" sz="2800" b="1" u="none"/>
            </a:p>
          </p:txBody>
        </p:sp>
        <p:sp>
          <p:nvSpPr>
            <p:cNvPr id="203803" name="Rectangle 30"/>
            <p:cNvSpPr>
              <a:spLocks noChangeAspect="1" noChangeArrowheads="1"/>
            </p:cNvSpPr>
            <p:nvPr/>
          </p:nvSpPr>
          <p:spPr bwMode="auto">
            <a:xfrm>
              <a:off x="2965" y="621"/>
              <a:ext cx="80" cy="114"/>
            </a:xfrm>
            <a:prstGeom prst="rect">
              <a:avLst/>
            </a:prstGeom>
            <a:noFill/>
            <a:ln w="9525">
              <a:noFill/>
              <a:miter lim="800000"/>
              <a:headEnd/>
              <a:tailEnd/>
            </a:ln>
          </p:spPr>
          <p:txBody>
            <a:bodyPr wrap="none" lIns="0" tIns="0" rIns="0" bIns="0">
              <a:spAutoFit/>
            </a:bodyPr>
            <a:lstStyle/>
            <a:p>
              <a:r>
                <a:rPr lang="en-US" sz="1200" u="none">
                  <a:solidFill>
                    <a:srgbClr val="000000"/>
                  </a:solidFill>
                </a:rPr>
                <a:t>m</a:t>
              </a:r>
              <a:endParaRPr lang="en-US" sz="2800" b="1" u="none"/>
            </a:p>
          </p:txBody>
        </p:sp>
        <p:sp>
          <p:nvSpPr>
            <p:cNvPr id="203804" name="Text Box 31"/>
            <p:cNvSpPr txBox="1">
              <a:spLocks noChangeAspect="1" noChangeArrowheads="1"/>
            </p:cNvSpPr>
            <p:nvPr/>
          </p:nvSpPr>
          <p:spPr bwMode="auto">
            <a:xfrm>
              <a:off x="3710" y="1263"/>
              <a:ext cx="767" cy="365"/>
            </a:xfrm>
            <a:prstGeom prst="rect">
              <a:avLst/>
            </a:prstGeom>
            <a:noFill/>
            <a:ln w="19050">
              <a:solidFill>
                <a:schemeClr val="tx1"/>
              </a:solidFill>
              <a:miter lim="800000"/>
              <a:headEnd/>
              <a:tailEnd/>
            </a:ln>
          </p:spPr>
          <p:txBody>
            <a:bodyPr wrap="none">
              <a:spAutoFit/>
            </a:bodyPr>
            <a:lstStyle/>
            <a:p>
              <a:pPr>
                <a:spcAft>
                  <a:spcPct val="20000"/>
                </a:spcAft>
              </a:pPr>
              <a:r>
                <a:rPr lang="en-US" sz="1400" b="1" u="none"/>
                <a:t>Key Factory</a:t>
              </a:r>
            </a:p>
            <a:p>
              <a:pPr>
                <a:spcAft>
                  <a:spcPct val="20000"/>
                </a:spcAft>
              </a:pPr>
              <a:r>
                <a:rPr lang="en-US" sz="1400" u="none"/>
                <a:t>create_key()</a:t>
              </a:r>
            </a:p>
          </p:txBody>
        </p:sp>
        <p:sp>
          <p:nvSpPr>
            <p:cNvPr id="203805" name="Text Box 32"/>
            <p:cNvSpPr txBox="1">
              <a:spLocks noChangeAspect="1" noChangeArrowheads="1"/>
            </p:cNvSpPr>
            <p:nvPr/>
          </p:nvSpPr>
          <p:spPr bwMode="auto">
            <a:xfrm>
              <a:off x="4743" y="549"/>
              <a:ext cx="965" cy="581"/>
            </a:xfrm>
            <a:prstGeom prst="rect">
              <a:avLst/>
            </a:prstGeom>
            <a:noFill/>
            <a:ln w="19050">
              <a:solidFill>
                <a:schemeClr val="tx1"/>
              </a:solidFill>
              <a:miter lim="800000"/>
              <a:headEnd/>
              <a:tailEnd/>
            </a:ln>
          </p:spPr>
          <p:txBody>
            <a:bodyPr wrap="none">
              <a:spAutoFit/>
            </a:bodyPr>
            <a:lstStyle/>
            <a:p>
              <a:pPr>
                <a:lnSpc>
                  <a:spcPct val="90000"/>
                </a:lnSpc>
              </a:pPr>
              <a:r>
                <a:rPr lang="en-US" sz="1400" b="1" u="none"/>
                <a:t>Thread-Specific</a:t>
              </a:r>
            </a:p>
            <a:p>
              <a:pPr>
                <a:lnSpc>
                  <a:spcPct val="90000"/>
                </a:lnSpc>
                <a:spcAft>
                  <a:spcPct val="20000"/>
                </a:spcAft>
              </a:pPr>
              <a:r>
                <a:rPr lang="en-US" sz="1400" b="1" u="none"/>
                <a:t>Object Set</a:t>
              </a:r>
            </a:p>
            <a:p>
              <a:pPr>
                <a:lnSpc>
                  <a:spcPct val="90000"/>
                </a:lnSpc>
              </a:pPr>
              <a:r>
                <a:rPr lang="en-US" sz="1400" u="none"/>
                <a:t>get(key)</a:t>
              </a:r>
            </a:p>
            <a:p>
              <a:pPr>
                <a:lnSpc>
                  <a:spcPct val="90000"/>
                </a:lnSpc>
              </a:pPr>
              <a:r>
                <a:rPr lang="en-US" sz="1400" u="none"/>
                <a:t>set(key, object)</a:t>
              </a:r>
            </a:p>
          </p:txBody>
        </p:sp>
        <p:sp>
          <p:nvSpPr>
            <p:cNvPr id="203806" name="Text Box 33"/>
            <p:cNvSpPr txBox="1">
              <a:spLocks noChangeAspect="1" noChangeArrowheads="1"/>
            </p:cNvSpPr>
            <p:nvPr/>
          </p:nvSpPr>
          <p:spPr bwMode="auto">
            <a:xfrm>
              <a:off x="3596" y="590"/>
              <a:ext cx="719" cy="513"/>
            </a:xfrm>
            <a:prstGeom prst="rect">
              <a:avLst/>
            </a:prstGeom>
            <a:noFill/>
            <a:ln w="19050">
              <a:solidFill>
                <a:schemeClr val="tx1"/>
              </a:solidFill>
              <a:miter lim="800000"/>
              <a:headEnd/>
              <a:tailEnd/>
            </a:ln>
          </p:spPr>
          <p:txBody>
            <a:bodyPr wrap="none">
              <a:spAutoFit/>
            </a:bodyPr>
            <a:lstStyle/>
            <a:p>
              <a:pPr>
                <a:lnSpc>
                  <a:spcPct val="90000"/>
                </a:lnSpc>
              </a:pPr>
              <a:r>
                <a:rPr lang="en-US" sz="1400" b="1" u="none"/>
                <a:t>ACE_TSS</a:t>
              </a:r>
            </a:p>
            <a:p>
              <a:pPr>
                <a:spcBef>
                  <a:spcPct val="20000"/>
                </a:spcBef>
              </a:pPr>
              <a:r>
                <a:rPr lang="en-US" sz="1400" u="none"/>
                <a:t>key</a:t>
              </a:r>
            </a:p>
            <a:p>
              <a:pPr>
                <a:spcBef>
                  <a:spcPct val="20000"/>
                </a:spcBef>
              </a:pPr>
              <a:r>
                <a:rPr lang="en-US" sz="1400" u="none"/>
                <a:t>operator-&gt;()</a:t>
              </a:r>
            </a:p>
          </p:txBody>
        </p:sp>
        <p:grpSp>
          <p:nvGrpSpPr>
            <p:cNvPr id="203807" name="Group 42"/>
            <p:cNvGrpSpPr>
              <a:grpSpLocks noChangeAspect="1"/>
            </p:cNvGrpSpPr>
            <p:nvPr/>
          </p:nvGrpSpPr>
          <p:grpSpPr bwMode="auto">
            <a:xfrm>
              <a:off x="3589" y="770"/>
              <a:ext cx="726" cy="169"/>
              <a:chOff x="2891" y="1072"/>
              <a:chExt cx="1093" cy="187"/>
            </a:xfrm>
          </p:grpSpPr>
          <p:sp>
            <p:nvSpPr>
              <p:cNvPr id="203813" name="Line 34"/>
              <p:cNvSpPr>
                <a:spLocks noChangeAspect="1" noChangeShapeType="1"/>
              </p:cNvSpPr>
              <p:nvPr/>
            </p:nvSpPr>
            <p:spPr bwMode="auto">
              <a:xfrm>
                <a:off x="2898" y="1072"/>
                <a:ext cx="1086" cy="0"/>
              </a:xfrm>
              <a:prstGeom prst="line">
                <a:avLst/>
              </a:prstGeom>
              <a:noFill/>
              <a:ln w="19050">
                <a:solidFill>
                  <a:schemeClr val="tx1"/>
                </a:solidFill>
                <a:round/>
                <a:headEnd/>
                <a:tailEnd/>
              </a:ln>
            </p:spPr>
            <p:txBody>
              <a:bodyPr rot="10800000" wrap="none" anchor="ctr"/>
              <a:lstStyle/>
              <a:p>
                <a:endParaRPr lang="en-US"/>
              </a:p>
            </p:txBody>
          </p:sp>
          <p:sp>
            <p:nvSpPr>
              <p:cNvPr id="203814" name="Line 35"/>
              <p:cNvSpPr>
                <a:spLocks noChangeAspect="1" noChangeShapeType="1"/>
              </p:cNvSpPr>
              <p:nvPr/>
            </p:nvSpPr>
            <p:spPr bwMode="auto">
              <a:xfrm>
                <a:off x="2891" y="1259"/>
                <a:ext cx="1093" cy="0"/>
              </a:xfrm>
              <a:prstGeom prst="line">
                <a:avLst/>
              </a:prstGeom>
              <a:noFill/>
              <a:ln w="19050">
                <a:solidFill>
                  <a:schemeClr val="tx1"/>
                </a:solidFill>
                <a:round/>
                <a:headEnd/>
                <a:tailEnd/>
              </a:ln>
            </p:spPr>
            <p:txBody>
              <a:bodyPr rot="10800000" wrap="none" anchor="ctr"/>
              <a:lstStyle/>
              <a:p>
                <a:endParaRPr lang="en-US"/>
              </a:p>
            </p:txBody>
          </p:sp>
        </p:grpSp>
        <p:sp>
          <p:nvSpPr>
            <p:cNvPr id="203808" name="Text Box 36"/>
            <p:cNvSpPr txBox="1">
              <a:spLocks noChangeAspect="1" noChangeArrowheads="1"/>
            </p:cNvSpPr>
            <p:nvPr/>
          </p:nvSpPr>
          <p:spPr bwMode="auto">
            <a:xfrm>
              <a:off x="4711" y="1465"/>
              <a:ext cx="843" cy="581"/>
            </a:xfrm>
            <a:prstGeom prst="rect">
              <a:avLst/>
            </a:prstGeom>
            <a:solidFill>
              <a:schemeClr val="bg1"/>
            </a:solidFill>
            <a:ln w="19050">
              <a:solidFill>
                <a:schemeClr val="tx1"/>
              </a:solidFill>
              <a:miter lim="800000"/>
              <a:headEnd/>
              <a:tailEnd/>
            </a:ln>
          </p:spPr>
          <p:txBody>
            <a:bodyPr wrap="none">
              <a:spAutoFit/>
            </a:bodyPr>
            <a:lstStyle/>
            <a:p>
              <a:pPr>
                <a:lnSpc>
                  <a:spcPct val="90000"/>
                </a:lnSpc>
              </a:pPr>
              <a:r>
                <a:rPr lang="en-US" sz="1400" b="1" u="none"/>
                <a:t>Error_Logger</a:t>
              </a:r>
              <a:endParaRPr lang="en-US" sz="1400" u="none"/>
            </a:p>
            <a:p>
              <a:pPr>
                <a:lnSpc>
                  <a:spcPct val="90000"/>
                </a:lnSpc>
                <a:spcBef>
                  <a:spcPct val="20000"/>
                </a:spcBef>
              </a:pPr>
              <a:r>
                <a:rPr lang="en-US" sz="1400" u="none"/>
                <a:t>last_error()</a:t>
              </a:r>
            </a:p>
            <a:p>
              <a:pPr>
                <a:lnSpc>
                  <a:spcPct val="90000"/>
                </a:lnSpc>
              </a:pPr>
              <a:r>
                <a:rPr lang="en-US" sz="1400" u="none"/>
                <a:t>log()</a:t>
              </a:r>
            </a:p>
            <a:p>
              <a:pPr>
                <a:lnSpc>
                  <a:spcPct val="90000"/>
                </a:lnSpc>
              </a:pPr>
              <a:r>
                <a:rPr lang="en-US" sz="1400" u="none"/>
                <a:t>…</a:t>
              </a:r>
            </a:p>
          </p:txBody>
        </p:sp>
        <p:sp>
          <p:nvSpPr>
            <p:cNvPr id="203809" name="Line 37"/>
            <p:cNvSpPr>
              <a:spLocks noChangeAspect="1" noChangeShapeType="1"/>
            </p:cNvSpPr>
            <p:nvPr/>
          </p:nvSpPr>
          <p:spPr bwMode="auto">
            <a:xfrm>
              <a:off x="4710" y="1628"/>
              <a:ext cx="847" cy="0"/>
            </a:xfrm>
            <a:prstGeom prst="line">
              <a:avLst/>
            </a:prstGeom>
            <a:noFill/>
            <a:ln w="19050">
              <a:solidFill>
                <a:schemeClr val="tx1"/>
              </a:solidFill>
              <a:round/>
              <a:headEnd/>
              <a:tailEnd/>
            </a:ln>
          </p:spPr>
          <p:txBody>
            <a:bodyPr rot="10800000" wrap="none" anchor="ctr"/>
            <a:lstStyle/>
            <a:p>
              <a:endParaRPr lang="en-US"/>
            </a:p>
          </p:txBody>
        </p:sp>
        <p:sp>
          <p:nvSpPr>
            <p:cNvPr id="203810" name="Line 39"/>
            <p:cNvSpPr>
              <a:spLocks noChangeAspect="1" noChangeShapeType="1"/>
            </p:cNvSpPr>
            <p:nvPr/>
          </p:nvSpPr>
          <p:spPr bwMode="auto">
            <a:xfrm>
              <a:off x="4309" y="746"/>
              <a:ext cx="433" cy="0"/>
            </a:xfrm>
            <a:prstGeom prst="line">
              <a:avLst/>
            </a:prstGeom>
            <a:noFill/>
            <a:ln w="19050">
              <a:solidFill>
                <a:schemeClr val="tx1"/>
              </a:solidFill>
              <a:round/>
              <a:headEnd/>
              <a:tailEnd/>
            </a:ln>
          </p:spPr>
          <p:txBody>
            <a:bodyPr wrap="none"/>
            <a:lstStyle/>
            <a:p>
              <a:endParaRPr lang="en-US"/>
            </a:p>
          </p:txBody>
        </p:sp>
        <p:sp>
          <p:nvSpPr>
            <p:cNvPr id="203811" name="Line 40"/>
            <p:cNvSpPr>
              <a:spLocks noChangeAspect="1" noChangeShapeType="1"/>
            </p:cNvSpPr>
            <p:nvPr/>
          </p:nvSpPr>
          <p:spPr bwMode="auto">
            <a:xfrm>
              <a:off x="4748" y="842"/>
              <a:ext cx="960" cy="0"/>
            </a:xfrm>
            <a:prstGeom prst="line">
              <a:avLst/>
            </a:prstGeom>
            <a:noFill/>
            <a:ln w="19050">
              <a:solidFill>
                <a:schemeClr val="tx1"/>
              </a:solidFill>
              <a:round/>
              <a:headEnd/>
              <a:tailEnd/>
            </a:ln>
          </p:spPr>
          <p:txBody>
            <a:bodyPr rot="10800000" wrap="none" anchor="ctr"/>
            <a:lstStyle/>
            <a:p>
              <a:endParaRPr lang="en-US"/>
            </a:p>
          </p:txBody>
        </p:sp>
        <p:sp>
          <p:nvSpPr>
            <p:cNvPr id="203812" name="Line 43"/>
            <p:cNvSpPr>
              <a:spLocks noChangeAspect="1" noChangeShapeType="1"/>
            </p:cNvSpPr>
            <p:nvPr/>
          </p:nvSpPr>
          <p:spPr bwMode="auto">
            <a:xfrm>
              <a:off x="3710" y="1437"/>
              <a:ext cx="774" cy="0"/>
            </a:xfrm>
            <a:prstGeom prst="line">
              <a:avLst/>
            </a:prstGeom>
            <a:noFill/>
            <a:ln w="19050">
              <a:solidFill>
                <a:schemeClr val="tx1"/>
              </a:solidFill>
              <a:round/>
              <a:headEnd/>
              <a:tailEnd/>
            </a:ln>
          </p:spPr>
          <p:txBody>
            <a:bodyPr wrap="none"/>
            <a:lstStyle/>
            <a:p>
              <a:endParaRPr lang="en-US"/>
            </a:p>
          </p:txBody>
        </p:sp>
      </p:grpSp>
      <p:sp>
        <p:nvSpPr>
          <p:cNvPr id="203783" name="Text Box 44"/>
          <p:cNvSpPr txBox="1">
            <a:spLocks noChangeArrowheads="1"/>
          </p:cNvSpPr>
          <p:nvPr/>
        </p:nvSpPr>
        <p:spPr bwMode="auto">
          <a:xfrm>
            <a:off x="-9525" y="804863"/>
            <a:ext cx="6154738" cy="6275387"/>
          </a:xfrm>
          <a:prstGeom prst="rect">
            <a:avLst/>
          </a:prstGeom>
          <a:noFill/>
          <a:ln w="12700">
            <a:noFill/>
            <a:miter lim="800000"/>
            <a:headEnd/>
            <a:tailEnd/>
          </a:ln>
        </p:spPr>
        <p:txBody>
          <a:bodyPr>
            <a:spAutoFit/>
          </a:bodyPr>
          <a:lstStyle/>
          <a:p>
            <a:pPr>
              <a:lnSpc>
                <a:spcPct val="90000"/>
              </a:lnSpc>
            </a:pPr>
            <a:r>
              <a:rPr lang="en-US" sz="1600" u="none">
                <a:latin typeface="Courier New" pitchFamily="49" charset="0"/>
              </a:rPr>
              <a:t>template &lt;class </a:t>
            </a:r>
            <a:r>
              <a:rPr lang="en-US" sz="1600" b="1" u="none">
                <a:latin typeface="Courier New" pitchFamily="49" charset="0"/>
              </a:rPr>
              <a:t>TYPE</a:t>
            </a:r>
            <a:r>
              <a:rPr lang="en-US" sz="1600" u="none">
                <a:latin typeface="Courier New" pitchFamily="49" charset="0"/>
              </a:rPr>
              <a:t>&gt;</a:t>
            </a:r>
          </a:p>
          <a:p>
            <a:pPr>
              <a:lnSpc>
                <a:spcPct val="90000"/>
              </a:lnSpc>
            </a:pPr>
            <a:r>
              <a:rPr lang="en-US" sz="1600" u="none">
                <a:latin typeface="Courier New" pitchFamily="49" charset="0"/>
              </a:rPr>
              <a:t>Class </a:t>
            </a:r>
            <a:r>
              <a:rPr lang="en-US" sz="1600" b="1" u="none">
                <a:latin typeface="Courier New" pitchFamily="49" charset="0"/>
              </a:rPr>
              <a:t>ACE_TSS</a:t>
            </a:r>
            <a:r>
              <a:rPr lang="en-US" sz="1600" u="none">
                <a:latin typeface="Courier New" pitchFamily="49" charset="0"/>
              </a:rPr>
              <a:t> {</a:t>
            </a:r>
          </a:p>
          <a:p>
            <a:pPr>
              <a:lnSpc>
                <a:spcPct val="90000"/>
              </a:lnSpc>
            </a:pPr>
            <a:r>
              <a:rPr lang="en-US" sz="1600" u="none">
                <a:latin typeface="Courier New" pitchFamily="49" charset="0"/>
              </a:rPr>
              <a:t>public:</a:t>
            </a:r>
          </a:p>
          <a:p>
            <a:pPr>
              <a:lnSpc>
                <a:spcPct val="90000"/>
              </a:lnSpc>
            </a:pPr>
            <a:r>
              <a:rPr lang="en-US" sz="1600" u="none">
                <a:latin typeface="Courier New" pitchFamily="49" charset="0"/>
              </a:rPr>
              <a:t>  </a:t>
            </a:r>
            <a:r>
              <a:rPr lang="en-US" sz="1600" b="1" u="none">
                <a:latin typeface="Courier New" pitchFamily="49" charset="0"/>
              </a:rPr>
              <a:t>TYPE</a:t>
            </a:r>
            <a:r>
              <a:rPr lang="en-US" sz="1600" u="none">
                <a:latin typeface="Courier New" pitchFamily="49" charset="0"/>
              </a:rPr>
              <a:t> *</a:t>
            </a:r>
            <a:r>
              <a:rPr lang="en-US" sz="1600" b="1" u="none">
                <a:latin typeface="Courier New" pitchFamily="49" charset="0"/>
              </a:rPr>
              <a:t>operator-&gt;()</a:t>
            </a:r>
            <a:r>
              <a:rPr lang="en-US" sz="1600" u="none">
                <a:latin typeface="Courier New" pitchFamily="49" charset="0"/>
              </a:rPr>
              <a:t> const {</a:t>
            </a:r>
          </a:p>
          <a:p>
            <a:pPr>
              <a:lnSpc>
                <a:spcPct val="85000"/>
              </a:lnSpc>
            </a:pPr>
            <a:r>
              <a:rPr lang="en-US" sz="1600" u="none">
                <a:latin typeface="Courier New" pitchFamily="49" charset="0"/>
              </a:rPr>
              <a:t>    </a:t>
            </a:r>
            <a:r>
              <a:rPr lang="en-US" sz="1600" b="1" u="none">
                <a:latin typeface="Courier New" pitchFamily="49" charset="0"/>
              </a:rPr>
              <a:t>TYPE</a:t>
            </a:r>
            <a:r>
              <a:rPr lang="en-US" sz="1600" u="none">
                <a:latin typeface="Courier New" pitchFamily="49" charset="0"/>
              </a:rPr>
              <a:t> *tss_data = 0;</a:t>
            </a:r>
          </a:p>
          <a:p>
            <a:pPr>
              <a:lnSpc>
                <a:spcPct val="85000"/>
              </a:lnSpc>
            </a:pPr>
            <a:r>
              <a:rPr lang="en-US" sz="1600" u="none">
                <a:latin typeface="Courier New" pitchFamily="49" charset="0"/>
              </a:rPr>
              <a:t>    if (!once_) {</a:t>
            </a:r>
          </a:p>
          <a:p>
            <a:pPr>
              <a:lnSpc>
                <a:spcPct val="85000"/>
              </a:lnSpc>
            </a:pPr>
            <a:r>
              <a:rPr lang="en-US" sz="1600" u="none">
                <a:latin typeface="Courier New" pitchFamily="49" charset="0"/>
              </a:rPr>
              <a:t>      </a:t>
            </a:r>
            <a:r>
              <a:rPr lang="en-US" sz="1600" b="1" u="none">
                <a:latin typeface="Courier New" pitchFamily="49" charset="0"/>
              </a:rPr>
              <a:t>ACE_Guard</a:t>
            </a:r>
            <a:r>
              <a:rPr lang="en-US" sz="1600" u="none">
                <a:latin typeface="Courier New" pitchFamily="49" charset="0"/>
              </a:rPr>
              <a:t>&lt;</a:t>
            </a:r>
            <a:r>
              <a:rPr lang="en-US" sz="1600" b="1" u="none">
                <a:latin typeface="Courier New" pitchFamily="49" charset="0"/>
              </a:rPr>
              <a:t>ACE_Thread_Mutex</a:t>
            </a:r>
            <a:r>
              <a:rPr lang="en-US" sz="1600" u="none">
                <a:latin typeface="Courier New" pitchFamily="49" charset="0"/>
              </a:rPr>
              <a:t>&gt; g (keylock_);</a:t>
            </a:r>
          </a:p>
          <a:p>
            <a:pPr>
              <a:lnSpc>
                <a:spcPct val="85000"/>
              </a:lnSpc>
            </a:pPr>
            <a:r>
              <a:rPr lang="en-US" sz="1600" u="none">
                <a:latin typeface="Courier New" pitchFamily="49" charset="0"/>
              </a:rPr>
              <a:t>      if (!once_) {</a:t>
            </a:r>
          </a:p>
          <a:p>
            <a:pPr>
              <a:lnSpc>
                <a:spcPct val="85000"/>
              </a:lnSpc>
            </a:pPr>
            <a:r>
              <a:rPr lang="en-US" sz="1600" u="none">
                <a:latin typeface="Courier New" pitchFamily="49" charset="0"/>
              </a:rPr>
              <a:t>        </a:t>
            </a:r>
            <a:r>
              <a:rPr lang="en-US" sz="1600" b="1" u="none">
                <a:latin typeface="Courier New" pitchFamily="49" charset="0"/>
              </a:rPr>
              <a:t>ACE_OS::thr_keycreate</a:t>
            </a:r>
            <a:r>
              <a:rPr lang="en-US" sz="1600" u="none">
                <a:latin typeface="Courier New" pitchFamily="49" charset="0"/>
              </a:rPr>
              <a:t> </a:t>
            </a:r>
          </a:p>
          <a:p>
            <a:pPr>
              <a:lnSpc>
                <a:spcPct val="85000"/>
              </a:lnSpc>
            </a:pPr>
            <a:r>
              <a:rPr lang="en-US" sz="1600" u="none">
                <a:latin typeface="Courier New" pitchFamily="49" charset="0"/>
              </a:rPr>
              <a:t>          (&amp;key_, &amp;</a:t>
            </a:r>
            <a:r>
              <a:rPr lang="en-US" sz="1600" b="1" u="none">
                <a:latin typeface="Courier New" pitchFamily="49" charset="0"/>
              </a:rPr>
              <a:t>cleanup_hook</a:t>
            </a:r>
            <a:r>
              <a:rPr lang="en-US" sz="1600" u="none">
                <a:latin typeface="Courier New" pitchFamily="49" charset="0"/>
              </a:rPr>
              <a:t>);</a:t>
            </a:r>
          </a:p>
          <a:p>
            <a:pPr>
              <a:lnSpc>
                <a:spcPct val="85000"/>
              </a:lnSpc>
            </a:pPr>
            <a:r>
              <a:rPr lang="en-US" sz="1600" u="none">
                <a:latin typeface="Courier New" pitchFamily="49" charset="0"/>
              </a:rPr>
              <a:t>        once_ = true;</a:t>
            </a:r>
          </a:p>
          <a:p>
            <a:pPr>
              <a:lnSpc>
                <a:spcPct val="85000"/>
              </a:lnSpc>
            </a:pPr>
            <a:r>
              <a:rPr lang="en-US" sz="1600" u="none">
                <a:latin typeface="Courier New" pitchFamily="49" charset="0"/>
              </a:rPr>
              <a:t>      }</a:t>
            </a:r>
          </a:p>
          <a:p>
            <a:pPr>
              <a:lnSpc>
                <a:spcPct val="85000"/>
              </a:lnSpc>
            </a:pPr>
            <a:r>
              <a:rPr lang="en-US" sz="1600" u="none">
                <a:latin typeface="Courier New" pitchFamily="49" charset="0"/>
              </a:rPr>
              <a:t>    }</a:t>
            </a:r>
          </a:p>
          <a:p>
            <a:pPr>
              <a:lnSpc>
                <a:spcPct val="85000"/>
              </a:lnSpc>
            </a:pPr>
            <a:r>
              <a:rPr lang="en-US" sz="1600" u="none">
                <a:latin typeface="Courier New" pitchFamily="49" charset="0"/>
              </a:rPr>
              <a:t>    </a:t>
            </a:r>
            <a:r>
              <a:rPr lang="en-US" sz="1600" b="1" u="none">
                <a:latin typeface="Courier New" pitchFamily="49" charset="0"/>
              </a:rPr>
              <a:t>ACE_OS::thr_getspecific</a:t>
            </a:r>
            <a:r>
              <a:rPr lang="en-US" sz="1600" u="none">
                <a:latin typeface="Courier New" pitchFamily="49" charset="0"/>
              </a:rPr>
              <a:t> </a:t>
            </a:r>
          </a:p>
          <a:p>
            <a:pPr>
              <a:lnSpc>
                <a:spcPct val="85000"/>
              </a:lnSpc>
            </a:pPr>
            <a:r>
              <a:rPr lang="en-US" sz="1600" u="none">
                <a:latin typeface="Courier New" pitchFamily="49" charset="0"/>
              </a:rPr>
              <a:t>      (key_, (void **) &amp;tss_data);</a:t>
            </a:r>
          </a:p>
          <a:p>
            <a:pPr>
              <a:lnSpc>
                <a:spcPct val="85000"/>
              </a:lnSpc>
            </a:pPr>
            <a:r>
              <a:rPr lang="en-US" sz="1600" u="none">
                <a:latin typeface="Courier New" pitchFamily="49" charset="0"/>
              </a:rPr>
              <a:t>    if (tss_data == 0) {</a:t>
            </a:r>
          </a:p>
          <a:p>
            <a:pPr>
              <a:lnSpc>
                <a:spcPct val="85000"/>
              </a:lnSpc>
            </a:pPr>
            <a:r>
              <a:rPr lang="en-US" sz="1600" u="none">
                <a:latin typeface="Courier New" pitchFamily="49" charset="0"/>
              </a:rPr>
              <a:t>      tss_data = new </a:t>
            </a:r>
            <a:r>
              <a:rPr lang="en-US" sz="1600" b="1" u="none">
                <a:latin typeface="Courier New" pitchFamily="49" charset="0"/>
              </a:rPr>
              <a:t>TYPE</a:t>
            </a:r>
            <a:r>
              <a:rPr lang="en-US" sz="1600" u="none">
                <a:latin typeface="Courier New" pitchFamily="49" charset="0"/>
              </a:rPr>
              <a:t>;</a:t>
            </a:r>
          </a:p>
          <a:p>
            <a:pPr>
              <a:lnSpc>
                <a:spcPct val="85000"/>
              </a:lnSpc>
            </a:pPr>
            <a:r>
              <a:rPr lang="en-US" sz="1600" u="none">
                <a:latin typeface="Courier New" pitchFamily="49" charset="0"/>
              </a:rPr>
              <a:t>      </a:t>
            </a:r>
            <a:r>
              <a:rPr lang="en-US" sz="1600" b="1" u="none">
                <a:latin typeface="Courier New" pitchFamily="49" charset="0"/>
              </a:rPr>
              <a:t>ACE_OS::thr_setspecific</a:t>
            </a:r>
            <a:r>
              <a:rPr lang="en-US" sz="1600" u="none">
                <a:latin typeface="Courier New" pitchFamily="49" charset="0"/>
              </a:rPr>
              <a:t> </a:t>
            </a:r>
          </a:p>
          <a:p>
            <a:pPr>
              <a:lnSpc>
                <a:spcPct val="85000"/>
              </a:lnSpc>
            </a:pPr>
            <a:r>
              <a:rPr lang="en-US" sz="1600" u="none">
                <a:latin typeface="Courier New" pitchFamily="49" charset="0"/>
              </a:rPr>
              <a:t>        (key_, (void *) tss_data);</a:t>
            </a:r>
          </a:p>
          <a:p>
            <a:pPr>
              <a:lnSpc>
                <a:spcPct val="85000"/>
              </a:lnSpc>
            </a:pPr>
            <a:r>
              <a:rPr lang="en-US" sz="1600" u="none">
                <a:latin typeface="Courier New" pitchFamily="49" charset="0"/>
              </a:rPr>
              <a:t>    }</a:t>
            </a:r>
          </a:p>
          <a:p>
            <a:pPr>
              <a:lnSpc>
                <a:spcPct val="85000"/>
              </a:lnSpc>
            </a:pPr>
            <a:r>
              <a:rPr lang="en-US" sz="1600" u="none">
                <a:latin typeface="Courier New" pitchFamily="49" charset="0"/>
              </a:rPr>
              <a:t>    return tss_data;</a:t>
            </a:r>
          </a:p>
          <a:p>
            <a:pPr>
              <a:lnSpc>
                <a:spcPct val="90000"/>
              </a:lnSpc>
            </a:pPr>
            <a:r>
              <a:rPr lang="en-US" sz="1600" u="none">
                <a:latin typeface="Courier New" pitchFamily="49" charset="0"/>
              </a:rPr>
              <a:t>  }</a:t>
            </a:r>
          </a:p>
          <a:p>
            <a:pPr>
              <a:lnSpc>
                <a:spcPct val="90000"/>
              </a:lnSpc>
            </a:pPr>
            <a:r>
              <a:rPr lang="en-US" sz="1600" u="none">
                <a:latin typeface="Courier New" pitchFamily="49" charset="0"/>
              </a:rPr>
              <a:t>private:</a:t>
            </a:r>
          </a:p>
          <a:p>
            <a:pPr>
              <a:lnSpc>
                <a:spcPct val="90000"/>
              </a:lnSpc>
            </a:pPr>
            <a:r>
              <a:rPr lang="en-US" sz="1600" u="none">
                <a:latin typeface="Courier New" pitchFamily="49" charset="0"/>
              </a:rPr>
              <a:t>  mutable pthread_key_t key_;</a:t>
            </a:r>
          </a:p>
          <a:p>
            <a:pPr>
              <a:lnSpc>
                <a:spcPct val="90000"/>
              </a:lnSpc>
            </a:pPr>
            <a:r>
              <a:rPr lang="en-US" sz="1600" u="none">
                <a:latin typeface="Courier New" pitchFamily="49" charset="0"/>
              </a:rPr>
              <a:t>  mutable bool once_;</a:t>
            </a:r>
          </a:p>
          <a:p>
            <a:pPr>
              <a:lnSpc>
                <a:spcPct val="90000"/>
              </a:lnSpc>
            </a:pPr>
            <a:r>
              <a:rPr lang="en-US" sz="1600" u="none">
                <a:latin typeface="Courier New" pitchFamily="49" charset="0"/>
              </a:rPr>
              <a:t>  mutable </a:t>
            </a:r>
            <a:r>
              <a:rPr lang="en-US" sz="1600" b="1" u="none">
                <a:latin typeface="Courier New" pitchFamily="49" charset="0"/>
              </a:rPr>
              <a:t>ACE_Thread_Mutex</a:t>
            </a:r>
            <a:r>
              <a:rPr lang="en-US" sz="1600" u="none">
                <a:latin typeface="Courier New" pitchFamily="49" charset="0"/>
              </a:rPr>
              <a:t> keylock_;</a:t>
            </a:r>
          </a:p>
          <a:p>
            <a:pPr>
              <a:lnSpc>
                <a:spcPct val="90000"/>
              </a:lnSpc>
            </a:pPr>
            <a:r>
              <a:rPr lang="en-US" sz="1600" u="none">
                <a:latin typeface="Courier New" pitchFamily="49" charset="0"/>
              </a:rPr>
              <a:t>  static void </a:t>
            </a:r>
            <a:r>
              <a:rPr lang="en-US" sz="1600" b="1" u="none">
                <a:latin typeface="Courier New" pitchFamily="49" charset="0"/>
              </a:rPr>
              <a:t>cleanup_hook</a:t>
            </a:r>
            <a:r>
              <a:rPr lang="en-US" sz="1600" u="none">
                <a:latin typeface="Courier New" pitchFamily="49" charset="0"/>
              </a:rPr>
              <a:t> (void *ptr);</a:t>
            </a:r>
          </a:p>
          <a:p>
            <a:pPr>
              <a:lnSpc>
                <a:spcPct val="90000"/>
              </a:lnSpc>
            </a:pPr>
            <a:r>
              <a:rPr lang="en-US" sz="1600" u="none">
                <a:latin typeface="Courier New" pitchFamily="49" charset="0"/>
              </a:rPr>
              <a:t>};</a:t>
            </a:r>
          </a:p>
          <a:p>
            <a:pPr>
              <a:lnSpc>
                <a:spcPct val="90000"/>
              </a:lnSpc>
            </a:pPr>
            <a:endParaRPr lang="en-US" sz="1600" u="none">
              <a:latin typeface="Courier New" pitchFamily="49" charset="0"/>
            </a:endParaRPr>
          </a:p>
        </p:txBody>
      </p:sp>
      <p:sp>
        <p:nvSpPr>
          <p:cNvPr id="203784" name="Rectangle 51"/>
          <p:cNvSpPr>
            <a:spLocks noChangeArrowheads="1"/>
          </p:cNvSpPr>
          <p:nvPr/>
        </p:nvSpPr>
        <p:spPr bwMode="auto">
          <a:xfrm>
            <a:off x="4929188" y="4600575"/>
            <a:ext cx="4119562" cy="2184400"/>
          </a:xfrm>
          <a:prstGeom prst="rect">
            <a:avLst/>
          </a:prstGeom>
          <a:noFill/>
          <a:ln w="12700">
            <a:solidFill>
              <a:schemeClr val="tx1"/>
            </a:solidFill>
            <a:miter lim="800000"/>
            <a:headEnd/>
            <a:tailEnd/>
          </a:ln>
        </p:spPr>
        <p:txBody>
          <a:bodyPr>
            <a:spAutoFit/>
          </a:bodyPr>
          <a:lstStyle/>
          <a:p>
            <a:pPr>
              <a:lnSpc>
                <a:spcPct val="85000"/>
              </a:lnSpc>
            </a:pPr>
            <a:r>
              <a:rPr lang="en-US" sz="1600" b="1" u="none">
                <a:latin typeface="Courier New" pitchFamily="49" charset="0"/>
              </a:rPr>
              <a:t>ACE_TSS</a:t>
            </a:r>
            <a:r>
              <a:rPr lang="en-US" sz="1600" u="none">
                <a:latin typeface="Courier New" pitchFamily="49" charset="0"/>
              </a:rPr>
              <a:t> &lt;</a:t>
            </a:r>
            <a:r>
              <a:rPr lang="en-US" sz="1600" b="1" u="none">
                <a:latin typeface="Courier New" pitchFamily="49" charset="0"/>
              </a:rPr>
              <a:t>Error_Logger</a:t>
            </a:r>
            <a:r>
              <a:rPr lang="en-US" sz="1600" u="none">
                <a:latin typeface="Courier New" pitchFamily="49" charset="0"/>
              </a:rPr>
              <a:t>&gt;    </a:t>
            </a:r>
          </a:p>
          <a:p>
            <a:pPr>
              <a:lnSpc>
                <a:spcPct val="85000"/>
              </a:lnSpc>
            </a:pPr>
            <a:r>
              <a:rPr lang="en-US" sz="1600" u="none">
                <a:latin typeface="Courier New" pitchFamily="49" charset="0"/>
              </a:rPr>
              <a:t>   my_logger;</a:t>
            </a:r>
          </a:p>
          <a:p>
            <a:pPr>
              <a:lnSpc>
                <a:spcPct val="85000"/>
              </a:lnSpc>
            </a:pPr>
            <a:r>
              <a:rPr lang="en-US" sz="1600" u="none">
                <a:latin typeface="Courier New" pitchFamily="49" charset="0"/>
              </a:rPr>
              <a:t>// ...</a:t>
            </a:r>
          </a:p>
          <a:p>
            <a:pPr>
              <a:lnSpc>
                <a:spcPct val="85000"/>
              </a:lnSpc>
            </a:pPr>
            <a:r>
              <a:rPr lang="en-US" sz="1600" u="none">
                <a:latin typeface="Courier New" pitchFamily="49" charset="0"/>
              </a:rPr>
              <a:t>if (recv (……) == -1 &amp;&amp;</a:t>
            </a:r>
          </a:p>
          <a:p>
            <a:pPr>
              <a:lnSpc>
                <a:spcPct val="85000"/>
              </a:lnSpc>
            </a:pPr>
            <a:r>
              <a:rPr lang="en-US" sz="1600" u="none">
                <a:latin typeface="Courier New" pitchFamily="49" charset="0"/>
              </a:rPr>
              <a:t>    my_logger-&gt;</a:t>
            </a:r>
            <a:r>
              <a:rPr lang="en-US" sz="1600" b="1" u="none">
                <a:latin typeface="Courier New" pitchFamily="49" charset="0"/>
              </a:rPr>
              <a:t>last_error</a:t>
            </a:r>
            <a:r>
              <a:rPr lang="en-US" sz="1600" u="none">
                <a:latin typeface="Courier New" pitchFamily="49" charset="0"/>
              </a:rPr>
              <a:t> () !=</a:t>
            </a:r>
          </a:p>
          <a:p>
            <a:pPr>
              <a:lnSpc>
                <a:spcPct val="85000"/>
              </a:lnSpc>
            </a:pPr>
            <a:r>
              <a:rPr lang="en-US" sz="1600" u="none">
                <a:latin typeface="Courier New" pitchFamily="49" charset="0"/>
              </a:rPr>
              <a:t>    EWOULDBLOCK)</a:t>
            </a:r>
          </a:p>
          <a:p>
            <a:pPr>
              <a:lnSpc>
                <a:spcPct val="85000"/>
              </a:lnSpc>
            </a:pPr>
            <a:r>
              <a:rPr lang="en-US" sz="1600" u="none">
                <a:latin typeface="Courier New" pitchFamily="49" charset="0"/>
              </a:rPr>
              <a:t>  my_logger-&gt;</a:t>
            </a:r>
            <a:r>
              <a:rPr lang="en-US" sz="1600" b="1" u="none">
                <a:latin typeface="Courier New" pitchFamily="49" charset="0"/>
              </a:rPr>
              <a:t>log</a:t>
            </a:r>
            <a:r>
              <a:rPr lang="en-US" sz="1600" u="none">
                <a:latin typeface="Courier New" pitchFamily="49" charset="0"/>
              </a:rPr>
              <a:t> </a:t>
            </a:r>
          </a:p>
          <a:p>
            <a:pPr>
              <a:lnSpc>
                <a:spcPct val="85000"/>
              </a:lnSpc>
            </a:pPr>
            <a:r>
              <a:rPr lang="en-US" sz="1600" u="none">
                <a:latin typeface="Courier New" pitchFamily="49" charset="0"/>
              </a:rPr>
              <a:t>   (“recv failed, errno = %d”,</a:t>
            </a:r>
          </a:p>
          <a:p>
            <a:pPr>
              <a:lnSpc>
                <a:spcPct val="85000"/>
              </a:lnSpc>
            </a:pPr>
            <a:r>
              <a:rPr lang="en-US" sz="1600" u="none">
                <a:latin typeface="Courier New" pitchFamily="49" charset="0"/>
              </a:rPr>
              <a:t>    my_logger-&gt;</a:t>
            </a:r>
            <a:r>
              <a:rPr lang="en-US" sz="1600" b="1" u="none">
                <a:latin typeface="Courier New" pitchFamily="49" charset="0"/>
              </a:rPr>
              <a:t>last_error</a:t>
            </a:r>
            <a:r>
              <a:rPr lang="en-US" sz="1600" u="none">
                <a:latin typeface="Courier New" pitchFamily="49" charset="0"/>
              </a:rPr>
              <a:t> ());</a:t>
            </a:r>
          </a:p>
          <a:p>
            <a:pPr>
              <a:lnSpc>
                <a:spcPct val="85000"/>
              </a:lnSpc>
            </a:pPr>
            <a:r>
              <a:rPr lang="en-US" sz="1600" u="none">
                <a:latin typeface="Courier New" pitchFamily="49" charset="0"/>
              </a:rPr>
              <a:t>}; </a:t>
            </a:r>
          </a:p>
        </p:txBody>
      </p:sp>
    </p:spTree>
  </p:cSld>
  <p:clrMapOvr>
    <a:masterClrMapping/>
  </p:clrMapOvr>
  <p:transition/>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Slide Number Placeholder 2"/>
          <p:cNvSpPr>
            <a:spLocks noGrp="1"/>
          </p:cNvSpPr>
          <p:nvPr>
            <p:ph type="sldNum" sz="quarter" idx="10"/>
          </p:nvPr>
        </p:nvSpPr>
        <p:spPr>
          <a:noFill/>
        </p:spPr>
        <p:txBody>
          <a:bodyPr/>
          <a:lstStyle/>
          <a:p>
            <a:fld id="{682FCEF9-BCE6-4D09-826C-FBA1A3D06ABA}" type="slidenum">
              <a:rPr lang="en-US" smtClean="0">
                <a:latin typeface="Arial" pitchFamily="34" charset="0"/>
              </a:rPr>
              <a:pPr/>
              <a:t>196</a:t>
            </a:fld>
            <a:endParaRPr lang="en-US" smtClean="0">
              <a:latin typeface="Arial" pitchFamily="34" charset="0"/>
            </a:endParaRPr>
          </a:p>
        </p:txBody>
      </p:sp>
      <p:sp>
        <p:nvSpPr>
          <p:cNvPr id="204803" name="Rectangle 2"/>
          <p:cNvSpPr>
            <a:spLocks noGrp="1" noChangeArrowheads="1"/>
          </p:cNvSpPr>
          <p:nvPr>
            <p:ph type="title"/>
          </p:nvPr>
        </p:nvSpPr>
        <p:spPr>
          <a:xfrm>
            <a:off x="1057275" y="-66675"/>
            <a:ext cx="7086600" cy="914400"/>
          </a:xfrm>
        </p:spPr>
        <p:txBody>
          <a:bodyPr/>
          <a:lstStyle/>
          <a:p>
            <a:pPr>
              <a:lnSpc>
                <a:spcPct val="90000"/>
              </a:lnSpc>
            </a:pPr>
            <a:r>
              <a:rPr lang="en-US" sz="3200" smtClean="0"/>
              <a:t>Pros &amp; Cons of the Thread-Specific Storage Pattern</a:t>
            </a:r>
          </a:p>
        </p:txBody>
      </p:sp>
      <p:sp>
        <p:nvSpPr>
          <p:cNvPr id="204804" name="Text Box 3"/>
          <p:cNvSpPr txBox="1">
            <a:spLocks noChangeArrowheads="1"/>
          </p:cNvSpPr>
          <p:nvPr/>
        </p:nvSpPr>
        <p:spPr bwMode="auto">
          <a:xfrm>
            <a:off x="60325" y="830263"/>
            <a:ext cx="4349750" cy="5765800"/>
          </a:xfrm>
          <a:prstGeom prst="rect">
            <a:avLst/>
          </a:prstGeom>
          <a:noFill/>
          <a:ln w="12700">
            <a:noFill/>
            <a:miter lim="800000"/>
            <a:headEnd/>
            <a:tailEnd/>
          </a:ln>
        </p:spPr>
        <p:txBody>
          <a:bodyPr>
            <a:spAutoFit/>
          </a:bodyPr>
          <a:lstStyle/>
          <a:p>
            <a:pPr marL="114300" indent="-114300"/>
            <a:r>
              <a:rPr lang="en-US" sz="2000" u="none"/>
              <a:t>This pattern has four </a:t>
            </a:r>
            <a:r>
              <a:rPr lang="en-US" sz="2000" b="1" u="none"/>
              <a:t>benefits</a:t>
            </a:r>
            <a:r>
              <a:rPr lang="en-US" sz="2000" u="none"/>
              <a:t>:</a:t>
            </a:r>
          </a:p>
          <a:p>
            <a:pPr marL="114300" indent="-114300">
              <a:buFontTx/>
              <a:buChar char="•"/>
            </a:pPr>
            <a:r>
              <a:rPr lang="en-US" sz="2000" b="1" i="1" u="none"/>
              <a:t>Efficiency</a:t>
            </a:r>
          </a:p>
          <a:p>
            <a:pPr marL="342900" lvl="1" indent="-114300">
              <a:buFontTx/>
              <a:buChar char="•"/>
            </a:pPr>
            <a:r>
              <a:rPr lang="en-US" u="none"/>
              <a:t>It’s possible to implement this pattern so that no locking is needed to access thread-specific data</a:t>
            </a:r>
          </a:p>
          <a:p>
            <a:pPr marL="114300" indent="-114300">
              <a:buFontTx/>
              <a:buChar char="•"/>
            </a:pPr>
            <a:r>
              <a:rPr lang="en-US" sz="2000" b="1" i="1" u="none">
                <a:solidFill>
                  <a:srgbClr val="003399"/>
                </a:solidFill>
              </a:rPr>
              <a:t>Ease of use</a:t>
            </a:r>
          </a:p>
          <a:p>
            <a:pPr marL="342900" lvl="1" indent="-114300">
              <a:buFontTx/>
              <a:buChar char="•"/>
            </a:pPr>
            <a:r>
              <a:rPr lang="en-US" u="none">
                <a:solidFill>
                  <a:srgbClr val="003399"/>
                </a:solidFill>
              </a:rPr>
              <a:t>When encapsulated with wrapper facades &amp; proxies, thread-specific storage is easy for application developers to use</a:t>
            </a:r>
            <a:r>
              <a:rPr lang="en-US" sz="2000" b="1" i="1" u="none">
                <a:solidFill>
                  <a:srgbClr val="003399"/>
                </a:solidFill>
              </a:rPr>
              <a:t> </a:t>
            </a:r>
          </a:p>
          <a:p>
            <a:pPr marL="114300" indent="-114300">
              <a:buFontTx/>
              <a:buChar char="•"/>
            </a:pPr>
            <a:r>
              <a:rPr lang="en-US" sz="2000" b="1" i="1" u="none"/>
              <a:t>Reusability</a:t>
            </a:r>
          </a:p>
          <a:p>
            <a:pPr marL="342900" lvl="1" indent="-114300">
              <a:buFontTx/>
              <a:buChar char="•"/>
            </a:pPr>
            <a:r>
              <a:rPr lang="en-US" u="none"/>
              <a:t>By combining this pattern with the Wrapper Façade pattern it’s possible to shield developers from non-portable OS platform characteristics</a:t>
            </a:r>
          </a:p>
          <a:p>
            <a:pPr marL="114300" indent="-114300">
              <a:buFontTx/>
              <a:buChar char="•"/>
            </a:pPr>
            <a:r>
              <a:rPr lang="en-US" sz="2000" b="1" i="1" u="none">
                <a:solidFill>
                  <a:srgbClr val="003399"/>
                </a:solidFill>
              </a:rPr>
              <a:t>Portability</a:t>
            </a:r>
          </a:p>
          <a:p>
            <a:pPr marL="342900" lvl="1" indent="-114300">
              <a:buFontTx/>
              <a:buChar char="•"/>
            </a:pPr>
            <a:r>
              <a:rPr lang="en-US" u="none">
                <a:solidFill>
                  <a:srgbClr val="003399"/>
                </a:solidFill>
              </a:rPr>
              <a:t>It’s possible to implement portable thread-specific storage mechanisms on most multi-threaded operating systems</a:t>
            </a:r>
          </a:p>
        </p:txBody>
      </p:sp>
      <p:sp>
        <p:nvSpPr>
          <p:cNvPr id="204805" name="Text Box 4"/>
          <p:cNvSpPr txBox="1">
            <a:spLocks noChangeArrowheads="1"/>
          </p:cNvSpPr>
          <p:nvPr/>
        </p:nvSpPr>
        <p:spPr bwMode="auto">
          <a:xfrm>
            <a:off x="4410075" y="827088"/>
            <a:ext cx="4619625" cy="5765800"/>
          </a:xfrm>
          <a:prstGeom prst="rect">
            <a:avLst/>
          </a:prstGeom>
          <a:noFill/>
          <a:ln w="12700">
            <a:noFill/>
            <a:miter lim="800000"/>
            <a:headEnd/>
            <a:tailEnd/>
          </a:ln>
        </p:spPr>
        <p:txBody>
          <a:bodyPr>
            <a:spAutoFit/>
          </a:bodyPr>
          <a:lstStyle/>
          <a:p>
            <a:pPr marL="114300" indent="-114300"/>
            <a:r>
              <a:rPr lang="en-US" sz="2000" u="none"/>
              <a:t>This pattern also has </a:t>
            </a:r>
            <a:r>
              <a:rPr lang="en-US" sz="2000" b="1" u="none"/>
              <a:t>liabilities</a:t>
            </a:r>
            <a:r>
              <a:rPr lang="en-US" sz="2000" u="none"/>
              <a:t>:</a:t>
            </a:r>
          </a:p>
          <a:p>
            <a:pPr marL="114300" indent="-114300">
              <a:buFontTx/>
              <a:buChar char="•"/>
            </a:pPr>
            <a:r>
              <a:rPr lang="en-US" sz="2000" b="1" i="1" u="none"/>
              <a:t>It encourages use of thread-specific global objects</a:t>
            </a:r>
          </a:p>
          <a:p>
            <a:pPr marL="342900" lvl="1" indent="-114300">
              <a:buFontTx/>
              <a:buChar char="•"/>
            </a:pPr>
            <a:r>
              <a:rPr lang="en-US" u="none"/>
              <a:t>Many applications do not require multiple threads to access thread-specific data via a common access point</a:t>
            </a:r>
          </a:p>
          <a:p>
            <a:pPr marL="342900" lvl="1" indent="-114300">
              <a:buFontTx/>
              <a:buChar char="•"/>
            </a:pPr>
            <a:r>
              <a:rPr lang="en-US" u="none"/>
              <a:t>In this case, data should be stored so that only the thread owning the data can access it</a:t>
            </a:r>
          </a:p>
          <a:p>
            <a:pPr marL="114300" indent="-114300">
              <a:buFontTx/>
              <a:buChar char="•"/>
            </a:pPr>
            <a:r>
              <a:rPr lang="en-US" sz="2000" b="1" i="1" u="none">
                <a:solidFill>
                  <a:srgbClr val="003399"/>
                </a:solidFill>
              </a:rPr>
              <a:t>It obscures the structure of the system</a:t>
            </a:r>
          </a:p>
          <a:p>
            <a:pPr marL="342900" lvl="1" indent="-114300">
              <a:buFontTx/>
              <a:buChar char="•"/>
            </a:pPr>
            <a:r>
              <a:rPr lang="en-US" u="none">
                <a:solidFill>
                  <a:srgbClr val="003399"/>
                </a:solidFill>
              </a:rPr>
              <a:t>The use of thread-specific storage potentially makes an application harder to understand, by obscuring the relationships between its components</a:t>
            </a:r>
          </a:p>
          <a:p>
            <a:pPr marL="114300" indent="-114300">
              <a:buFontTx/>
              <a:buChar char="•"/>
            </a:pPr>
            <a:r>
              <a:rPr lang="en-US" sz="2000" b="1" i="1" u="none"/>
              <a:t>It restricts implementation options</a:t>
            </a:r>
          </a:p>
          <a:p>
            <a:pPr marL="342900" lvl="1" indent="-114300">
              <a:buFontTx/>
              <a:buChar char="•"/>
            </a:pPr>
            <a:r>
              <a:rPr lang="en-US" u="none"/>
              <a:t>Not all languages support parameterized types or smart pointers, which are useful for simplifying the access to thread-specific data</a:t>
            </a:r>
          </a:p>
        </p:txBody>
      </p:sp>
    </p:spTree>
  </p:cSld>
  <p:clrMapOvr>
    <a:masterClrMapping/>
  </p:clrMapOvr>
  <p:transition/>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Slide Number Placeholder 2"/>
          <p:cNvSpPr>
            <a:spLocks noGrp="1"/>
          </p:cNvSpPr>
          <p:nvPr>
            <p:ph type="sldNum" sz="quarter" idx="10"/>
          </p:nvPr>
        </p:nvSpPr>
        <p:spPr>
          <a:noFill/>
        </p:spPr>
        <p:txBody>
          <a:bodyPr/>
          <a:lstStyle/>
          <a:p>
            <a:fld id="{DCF1338D-1DF4-4D9A-8204-AB9FF76BF603}" type="slidenum">
              <a:rPr lang="en-US" smtClean="0">
                <a:latin typeface="Arial" pitchFamily="34" charset="0"/>
              </a:rPr>
              <a:pPr/>
              <a:t>197</a:t>
            </a:fld>
            <a:endParaRPr lang="en-US" smtClean="0">
              <a:latin typeface="Arial" pitchFamily="34" charset="0"/>
            </a:endParaRPr>
          </a:p>
        </p:txBody>
      </p:sp>
      <p:pic>
        <p:nvPicPr>
          <p:cNvPr id="205827" name="Picture 3" descr="ace-copy"/>
          <p:cNvPicPr>
            <a:picLocks noChangeAspect="1" noChangeArrowheads="1"/>
          </p:cNvPicPr>
          <p:nvPr/>
        </p:nvPicPr>
        <p:blipFill>
          <a:blip r:embed="rId3" cstate="print"/>
          <a:srcRect/>
          <a:stretch>
            <a:fillRect/>
          </a:stretch>
        </p:blipFill>
        <p:spPr bwMode="auto">
          <a:xfrm>
            <a:off x="6637338" y="4905375"/>
            <a:ext cx="2057400" cy="1809750"/>
          </a:xfrm>
          <a:prstGeom prst="rect">
            <a:avLst/>
          </a:prstGeom>
          <a:noFill/>
          <a:ln w="9525">
            <a:noFill/>
            <a:miter lim="800000"/>
            <a:headEnd/>
            <a:tailEnd/>
          </a:ln>
        </p:spPr>
      </p:pic>
      <p:sp>
        <p:nvSpPr>
          <p:cNvPr id="205828" name="Rectangle 4"/>
          <p:cNvSpPr>
            <a:spLocks noChangeArrowheads="1"/>
          </p:cNvSpPr>
          <p:nvPr/>
        </p:nvSpPr>
        <p:spPr bwMode="auto">
          <a:xfrm>
            <a:off x="28575" y="808038"/>
            <a:ext cx="7419975" cy="6091237"/>
          </a:xfrm>
          <a:prstGeom prst="rect">
            <a:avLst/>
          </a:prstGeom>
          <a:noFill/>
          <a:ln w="12700">
            <a:noFill/>
            <a:miter lim="800000"/>
            <a:headEnd/>
            <a:tailEnd/>
          </a:ln>
        </p:spPr>
        <p:txBody>
          <a:bodyPr wrap="none">
            <a:spAutoFit/>
          </a:bodyPr>
          <a:lstStyle/>
          <a:p>
            <a:pPr marL="114300" indent="-114300">
              <a:spcBef>
                <a:spcPct val="10000"/>
              </a:spcBef>
              <a:buFontTx/>
              <a:buChar char="•"/>
            </a:pPr>
            <a:r>
              <a:rPr lang="en-US" sz="2000" b="1" u="none">
                <a:solidFill>
                  <a:srgbClr val="003366"/>
                </a:solidFill>
              </a:rPr>
              <a:t>Patterns &amp; frameworks for concurrent &amp; networked objects</a:t>
            </a:r>
          </a:p>
          <a:p>
            <a:pPr marL="342900" lvl="1" indent="-114300">
              <a:spcBef>
                <a:spcPct val="10000"/>
              </a:spcBef>
              <a:buFontTx/>
              <a:buChar char="•"/>
            </a:pPr>
            <a:r>
              <a:rPr lang="en-US" sz="2000" b="1" u="none">
                <a:solidFill>
                  <a:srgbClr val="003366"/>
                </a:solidFill>
                <a:latin typeface="Courier New" pitchFamily="49" charset="0"/>
              </a:rPr>
              <a:t>www.cs.wustl.edu/~schmidt/POSA/</a:t>
            </a:r>
          </a:p>
          <a:p>
            <a:pPr marL="114300" indent="-114300">
              <a:spcBef>
                <a:spcPct val="10000"/>
              </a:spcBef>
              <a:buFontTx/>
              <a:buChar char="•"/>
            </a:pPr>
            <a:r>
              <a:rPr lang="en-US" sz="2000" b="1" u="none">
                <a:solidFill>
                  <a:srgbClr val="003366"/>
                </a:solidFill>
              </a:rPr>
              <a:t>ACE &amp; TAO open-source middleware</a:t>
            </a:r>
          </a:p>
          <a:p>
            <a:pPr marL="342900" lvl="1" indent="-114300">
              <a:spcBef>
                <a:spcPct val="10000"/>
              </a:spcBef>
              <a:buFontTx/>
              <a:buChar char="•"/>
            </a:pPr>
            <a:r>
              <a:rPr lang="en-US" sz="2000" b="1" u="none">
                <a:solidFill>
                  <a:srgbClr val="003366"/>
                </a:solidFill>
                <a:latin typeface="Courier New" pitchFamily="49" charset="0"/>
              </a:rPr>
              <a:t>www.cs.wustl.edu/~schmidt/ACE.html</a:t>
            </a:r>
          </a:p>
          <a:p>
            <a:pPr marL="342900" lvl="1" indent="-114300">
              <a:spcBef>
                <a:spcPct val="10000"/>
              </a:spcBef>
              <a:buFontTx/>
              <a:buChar char="•"/>
            </a:pPr>
            <a:r>
              <a:rPr lang="en-US" sz="2000" b="1" u="none">
                <a:solidFill>
                  <a:srgbClr val="003366"/>
                </a:solidFill>
                <a:latin typeface="Courier New" pitchFamily="49" charset="0"/>
              </a:rPr>
              <a:t>www.cs.wustl.edu/~schmidt/TAO.html</a:t>
            </a:r>
          </a:p>
          <a:p>
            <a:pPr marL="114300" indent="-114300">
              <a:spcBef>
                <a:spcPct val="10000"/>
              </a:spcBef>
              <a:buFontTx/>
              <a:buChar char="•"/>
            </a:pPr>
            <a:endParaRPr lang="en-US" sz="2000" b="1" u="none">
              <a:solidFill>
                <a:srgbClr val="003366"/>
              </a:solidFill>
            </a:endParaRPr>
          </a:p>
          <a:p>
            <a:pPr marL="114300" indent="-114300">
              <a:spcBef>
                <a:spcPct val="10000"/>
              </a:spcBef>
              <a:buFontTx/>
              <a:buChar char="•"/>
            </a:pPr>
            <a:endParaRPr lang="en-US" sz="2000" b="1" u="none">
              <a:solidFill>
                <a:srgbClr val="003366"/>
              </a:solidFill>
            </a:endParaRPr>
          </a:p>
          <a:p>
            <a:pPr marL="114300" indent="-114300">
              <a:spcBef>
                <a:spcPct val="10000"/>
              </a:spcBef>
              <a:buFontTx/>
              <a:buChar char="•"/>
            </a:pPr>
            <a:endParaRPr lang="en-US" sz="2000" b="1" u="none">
              <a:solidFill>
                <a:srgbClr val="003366"/>
              </a:solidFill>
            </a:endParaRPr>
          </a:p>
          <a:p>
            <a:pPr marL="114300" indent="-114300">
              <a:spcBef>
                <a:spcPct val="10000"/>
              </a:spcBef>
            </a:pPr>
            <a:endParaRPr lang="en-US" sz="2000" b="1" u="none">
              <a:solidFill>
                <a:srgbClr val="003366"/>
              </a:solidFill>
            </a:endParaRPr>
          </a:p>
          <a:p>
            <a:pPr marL="114300" indent="-114300">
              <a:spcBef>
                <a:spcPct val="10000"/>
              </a:spcBef>
            </a:pPr>
            <a:endParaRPr lang="en-US" sz="2000" b="1" u="none">
              <a:solidFill>
                <a:srgbClr val="003366"/>
              </a:solidFill>
            </a:endParaRPr>
          </a:p>
          <a:p>
            <a:pPr marL="114300" indent="-114300">
              <a:spcBef>
                <a:spcPct val="10000"/>
              </a:spcBef>
            </a:pPr>
            <a:endParaRPr lang="en-US" sz="2000" b="1" u="none">
              <a:solidFill>
                <a:srgbClr val="003366"/>
              </a:solidFill>
            </a:endParaRPr>
          </a:p>
          <a:p>
            <a:pPr marL="114300" indent="-114300">
              <a:spcBef>
                <a:spcPct val="10000"/>
              </a:spcBef>
              <a:buFontTx/>
              <a:buChar char="•"/>
            </a:pPr>
            <a:r>
              <a:rPr lang="en-US" sz="2000" b="1" u="none">
                <a:solidFill>
                  <a:srgbClr val="003366"/>
                </a:solidFill>
              </a:rPr>
              <a:t>ACE research papers</a:t>
            </a:r>
          </a:p>
          <a:p>
            <a:pPr marL="342900" lvl="1" indent="-114300">
              <a:spcBef>
                <a:spcPct val="10000"/>
              </a:spcBef>
              <a:buFontTx/>
              <a:buChar char="•"/>
            </a:pPr>
            <a:r>
              <a:rPr lang="en-US" sz="2000" b="1" u="none">
                <a:solidFill>
                  <a:srgbClr val="003366"/>
                </a:solidFill>
                <a:latin typeface="Courier New" pitchFamily="49" charset="0"/>
              </a:rPr>
              <a:t>www.cs.wustl.edu/~schmidt/ACE-papers.html</a:t>
            </a:r>
          </a:p>
          <a:p>
            <a:pPr marL="114300" indent="-114300">
              <a:spcBef>
                <a:spcPct val="10000"/>
              </a:spcBef>
              <a:buFontTx/>
              <a:buChar char="•"/>
            </a:pPr>
            <a:r>
              <a:rPr lang="en-US" sz="2000" b="1" u="none">
                <a:solidFill>
                  <a:srgbClr val="003366"/>
                </a:solidFill>
              </a:rPr>
              <a:t>Extended ACE &amp; TAO tutorials</a:t>
            </a:r>
          </a:p>
          <a:p>
            <a:pPr marL="342900" lvl="1" indent="-114300">
              <a:spcBef>
                <a:spcPct val="10000"/>
              </a:spcBef>
              <a:buFontTx/>
              <a:buChar char="•"/>
            </a:pPr>
            <a:r>
              <a:rPr lang="en-US" sz="2000" b="1" u="none">
                <a:solidFill>
                  <a:srgbClr val="003366"/>
                </a:solidFill>
              </a:rPr>
              <a:t>UCLA extension, Feb, 2008</a:t>
            </a:r>
          </a:p>
          <a:p>
            <a:pPr marL="342900" lvl="1" indent="-114300">
              <a:spcBef>
                <a:spcPct val="10000"/>
              </a:spcBef>
              <a:buFontTx/>
              <a:buChar char="•"/>
            </a:pPr>
            <a:r>
              <a:rPr lang="en-US" sz="2000" b="1" u="none">
                <a:solidFill>
                  <a:srgbClr val="003366"/>
                </a:solidFill>
                <a:latin typeface="Courier New" pitchFamily="49" charset="0"/>
              </a:rPr>
              <a:t>www.cs.wustl.edu/~schmidt/UCLA.html</a:t>
            </a:r>
          </a:p>
          <a:p>
            <a:pPr marL="114300" indent="-114300">
              <a:spcBef>
                <a:spcPct val="10000"/>
              </a:spcBef>
              <a:buFontTx/>
              <a:buChar char="•"/>
            </a:pPr>
            <a:r>
              <a:rPr lang="en-US" sz="2000" b="1" u="none">
                <a:solidFill>
                  <a:srgbClr val="003366"/>
                </a:solidFill>
              </a:rPr>
              <a:t>ACE books</a:t>
            </a:r>
          </a:p>
          <a:p>
            <a:pPr marL="342900" lvl="1" indent="-114300">
              <a:spcBef>
                <a:spcPct val="10000"/>
              </a:spcBef>
              <a:buFontTx/>
              <a:buChar char="•"/>
            </a:pPr>
            <a:r>
              <a:rPr lang="en-US" sz="2000" b="1" u="none">
                <a:solidFill>
                  <a:srgbClr val="003366"/>
                </a:solidFill>
                <a:latin typeface="Courier New" pitchFamily="49" charset="0"/>
              </a:rPr>
              <a:t>www.cs.wustl.edu/~schmidt/ACE/</a:t>
            </a:r>
          </a:p>
        </p:txBody>
      </p:sp>
      <p:pic>
        <p:nvPicPr>
          <p:cNvPr id="205829" name="Picture 15" descr="0470059028"/>
          <p:cNvPicPr>
            <a:picLocks noChangeAspect="1" noChangeArrowheads="1"/>
          </p:cNvPicPr>
          <p:nvPr/>
        </p:nvPicPr>
        <p:blipFill>
          <a:blip r:embed="rId4" cstate="print"/>
          <a:srcRect/>
          <a:stretch>
            <a:fillRect/>
          </a:stretch>
        </p:blipFill>
        <p:spPr bwMode="auto">
          <a:xfrm>
            <a:off x="1978025" y="2508250"/>
            <a:ext cx="2017713" cy="1992313"/>
          </a:xfrm>
          <a:prstGeom prst="rect">
            <a:avLst/>
          </a:prstGeom>
          <a:noFill/>
          <a:ln w="9525">
            <a:noFill/>
            <a:miter lim="800000"/>
            <a:headEnd/>
            <a:tailEnd/>
          </a:ln>
        </p:spPr>
      </p:pic>
      <p:pic>
        <p:nvPicPr>
          <p:cNvPr id="205830" name="Picture 6" descr="tao-copy"/>
          <p:cNvPicPr>
            <a:picLocks noChangeAspect="1" noChangeArrowheads="1"/>
          </p:cNvPicPr>
          <p:nvPr/>
        </p:nvPicPr>
        <p:blipFill>
          <a:blip r:embed="rId5" cstate="print"/>
          <a:srcRect/>
          <a:stretch>
            <a:fillRect/>
          </a:stretch>
        </p:blipFill>
        <p:spPr bwMode="auto">
          <a:xfrm>
            <a:off x="6472238" y="1136650"/>
            <a:ext cx="2098675" cy="1512888"/>
          </a:xfrm>
          <a:prstGeom prst="rect">
            <a:avLst/>
          </a:prstGeom>
          <a:noFill/>
          <a:ln w="9525">
            <a:noFill/>
            <a:miter lim="800000"/>
            <a:headEnd/>
            <a:tailEnd/>
          </a:ln>
        </p:spPr>
      </p:pic>
      <p:sp>
        <p:nvSpPr>
          <p:cNvPr id="205831" name="Rectangle 7"/>
          <p:cNvSpPr>
            <a:spLocks noGrp="1" noChangeArrowheads="1"/>
          </p:cNvSpPr>
          <p:nvPr>
            <p:ph type="title"/>
          </p:nvPr>
        </p:nvSpPr>
        <p:spPr>
          <a:xfrm>
            <a:off x="517525" y="112713"/>
            <a:ext cx="7924800" cy="628650"/>
          </a:xfrm>
        </p:spPr>
        <p:txBody>
          <a:bodyPr/>
          <a:lstStyle/>
          <a:p>
            <a:r>
              <a:rPr lang="en-US" smtClean="0"/>
              <a:t>Additional Information</a:t>
            </a:r>
          </a:p>
        </p:txBody>
      </p:sp>
      <p:pic>
        <p:nvPicPr>
          <p:cNvPr id="1820680" name="Picture 8" descr="POSA2_E"/>
          <p:cNvPicPr>
            <a:picLocks noChangeAspect="1" noChangeArrowheads="1"/>
          </p:cNvPicPr>
          <p:nvPr/>
        </p:nvPicPr>
        <p:blipFill>
          <a:blip r:embed="rId6" cstate="print"/>
          <a:srcRect/>
          <a:stretch>
            <a:fillRect/>
          </a:stretch>
        </p:blipFill>
        <p:spPr bwMode="auto">
          <a:xfrm>
            <a:off x="338138" y="2536825"/>
            <a:ext cx="1628775" cy="1952625"/>
          </a:xfrm>
          <a:prstGeom prst="rect">
            <a:avLst/>
          </a:prstGeom>
          <a:noFill/>
          <a:effectLst>
            <a:outerShdw dist="35921" dir="2700000" algn="ctr" rotWithShape="0">
              <a:srgbClr val="808080"/>
            </a:outerShdw>
          </a:effectLst>
        </p:spPr>
      </p:pic>
      <p:pic>
        <p:nvPicPr>
          <p:cNvPr id="1820681" name="Picture 9" descr="Schmidt1"/>
          <p:cNvPicPr>
            <a:picLocks noChangeAspect="1" noChangeArrowheads="1"/>
          </p:cNvPicPr>
          <p:nvPr/>
        </p:nvPicPr>
        <p:blipFill>
          <a:blip r:embed="rId7" cstate="print"/>
          <a:srcRect/>
          <a:stretch>
            <a:fillRect/>
          </a:stretch>
        </p:blipFill>
        <p:spPr bwMode="auto">
          <a:xfrm>
            <a:off x="7366000" y="2536825"/>
            <a:ext cx="1506538" cy="1930400"/>
          </a:xfrm>
          <a:prstGeom prst="rect">
            <a:avLst/>
          </a:prstGeom>
          <a:noFill/>
          <a:effectLst>
            <a:outerShdw dist="35921" dir="2700000" algn="ctr" rotWithShape="0">
              <a:srgbClr val="808080"/>
            </a:outerShdw>
          </a:effectLst>
        </p:spPr>
      </p:pic>
      <p:pic>
        <p:nvPicPr>
          <p:cNvPr id="1820682" name="Picture 10" descr="schmidt"/>
          <p:cNvPicPr>
            <a:picLocks noChangeAspect="1" noChangeArrowheads="1"/>
          </p:cNvPicPr>
          <p:nvPr/>
        </p:nvPicPr>
        <p:blipFill>
          <a:blip r:embed="rId8" cstate="print"/>
          <a:srcRect/>
          <a:stretch>
            <a:fillRect/>
          </a:stretch>
        </p:blipFill>
        <p:spPr bwMode="auto">
          <a:xfrm>
            <a:off x="5691188" y="2536825"/>
            <a:ext cx="1462087" cy="1939925"/>
          </a:xfrm>
          <a:prstGeom prst="rect">
            <a:avLst/>
          </a:prstGeom>
          <a:noFill/>
          <a:effectLst>
            <a:outerShdw dist="35921" dir="2700000" algn="ctr" rotWithShape="0">
              <a:srgbClr val="808080"/>
            </a:outerShdw>
          </a:effectLst>
        </p:spPr>
      </p:pic>
      <p:pic>
        <p:nvPicPr>
          <p:cNvPr id="1820683" name="Picture 11"/>
          <p:cNvPicPr>
            <a:picLocks noChangeAspect="1" noChangeArrowheads="1"/>
          </p:cNvPicPr>
          <p:nvPr/>
        </p:nvPicPr>
        <p:blipFill>
          <a:blip r:embed="rId9" cstate="print"/>
          <a:srcRect/>
          <a:stretch>
            <a:fillRect/>
          </a:stretch>
        </p:blipFill>
        <p:spPr bwMode="auto">
          <a:xfrm>
            <a:off x="3992563" y="2536825"/>
            <a:ext cx="1498600" cy="1920875"/>
          </a:xfrm>
          <a:prstGeom prst="rect">
            <a:avLst/>
          </a:prstGeom>
          <a:noFill/>
          <a:ln w="12700">
            <a:solidFill>
              <a:schemeClr val="tx1"/>
            </a:solidFill>
            <a:miter lim="800000"/>
            <a:headEnd/>
            <a:tailEnd/>
          </a:ln>
          <a:effectLst>
            <a:outerShdw dist="35921" dir="2700000" algn="ctr" rotWithShape="0">
              <a:schemeClr val="bg2"/>
            </a:outerShdw>
          </a:effectLst>
        </p:spPr>
      </p:pic>
      <p:sp>
        <p:nvSpPr>
          <p:cNvPr id="205836" name="Rectangle 14"/>
          <p:cNvSpPr>
            <a:spLocks noChangeArrowheads="1"/>
          </p:cNvSpPr>
          <p:nvPr/>
        </p:nvSpPr>
        <p:spPr bwMode="auto">
          <a:xfrm>
            <a:off x="2222500" y="2513013"/>
            <a:ext cx="1538288" cy="1973262"/>
          </a:xfrm>
          <a:prstGeom prst="rect">
            <a:avLst/>
          </a:prstGeom>
          <a:noFill/>
          <a:ln w="12700">
            <a:solidFill>
              <a:schemeClr val="tx1"/>
            </a:solidFill>
            <a:miter lim="800000"/>
            <a:headEnd/>
            <a:tailEnd/>
          </a:ln>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Slide Number Placeholder 3"/>
          <p:cNvSpPr>
            <a:spLocks noGrp="1"/>
          </p:cNvSpPr>
          <p:nvPr>
            <p:ph type="sldNum" sz="quarter" idx="10"/>
          </p:nvPr>
        </p:nvSpPr>
        <p:spPr>
          <a:noFill/>
        </p:spPr>
        <p:txBody>
          <a:bodyPr/>
          <a:lstStyle/>
          <a:p>
            <a:fld id="{FE4B3E92-D476-4DE0-B892-E2D0E5810BB0}" type="slidenum">
              <a:rPr lang="en-US" smtClean="0">
                <a:latin typeface="Arial" pitchFamily="34" charset="0"/>
              </a:rPr>
              <a:pPr/>
              <a:t>198</a:t>
            </a:fld>
            <a:endParaRPr lang="en-US" smtClean="0">
              <a:latin typeface="Arial" pitchFamily="34" charset="0"/>
            </a:endParaRPr>
          </a:p>
        </p:txBody>
      </p:sp>
      <p:sp>
        <p:nvSpPr>
          <p:cNvPr id="206851" name="Rectangle 4"/>
          <p:cNvSpPr>
            <a:spLocks noGrp="1" noChangeArrowheads="1"/>
          </p:cNvSpPr>
          <p:nvPr>
            <p:ph type="title"/>
          </p:nvPr>
        </p:nvSpPr>
        <p:spPr>
          <a:xfrm>
            <a:off x="203200" y="-104775"/>
            <a:ext cx="9074150" cy="914400"/>
          </a:xfrm>
        </p:spPr>
        <p:txBody>
          <a:bodyPr/>
          <a:lstStyle/>
          <a:p>
            <a:pPr algn="l">
              <a:lnSpc>
                <a:spcPct val="80000"/>
              </a:lnSpc>
            </a:pPr>
            <a:r>
              <a:rPr lang="en-US" sz="2400" i="1" smtClean="0"/>
              <a:t>Example:</a:t>
            </a:r>
            <a:r>
              <a:rPr lang="en-US" smtClean="0"/>
              <a:t> </a:t>
            </a:r>
            <a:br>
              <a:rPr lang="en-US" smtClean="0"/>
            </a:br>
            <a:r>
              <a:rPr lang="en-US" smtClean="0"/>
              <a:t>Applying Patterns to Real-time CORBA</a:t>
            </a:r>
          </a:p>
        </p:txBody>
      </p:sp>
      <p:sp>
        <p:nvSpPr>
          <p:cNvPr id="1743878" name="Text Box 6"/>
          <p:cNvSpPr txBox="1">
            <a:spLocks noChangeArrowheads="1"/>
          </p:cNvSpPr>
          <p:nvPr/>
        </p:nvSpPr>
        <p:spPr bwMode="auto">
          <a:xfrm>
            <a:off x="687388" y="5253038"/>
            <a:ext cx="7553325" cy="1323975"/>
          </a:xfrm>
          <a:prstGeom prst="rect">
            <a:avLst/>
          </a:prstGeom>
          <a:solidFill>
            <a:srgbClr val="C3F1FF"/>
          </a:solidFill>
          <a:ln w="12700">
            <a:solidFill>
              <a:schemeClr val="tx1"/>
            </a:solidFill>
            <a:miter lim="800000"/>
            <a:headEnd/>
            <a:tailEnd/>
          </a:ln>
          <a:effectLst>
            <a:outerShdw dist="35921" dir="2700000" algn="ctr" rotWithShape="0">
              <a:schemeClr val="bg2"/>
            </a:outerShdw>
          </a:effectLst>
        </p:spPr>
        <p:txBody>
          <a:bodyPr>
            <a:spAutoFit/>
          </a:bodyPr>
          <a:lstStyle/>
          <a:p>
            <a:pPr algn="ctr">
              <a:defRPr/>
            </a:pPr>
            <a:r>
              <a:rPr lang="en-US" sz="2000" i="1" u="none">
                <a:latin typeface="Arial" charset="0"/>
              </a:rPr>
              <a:t>Patterns</a:t>
            </a:r>
            <a:r>
              <a:rPr lang="en-US" sz="2000" u="none">
                <a:latin typeface="Arial" charset="0"/>
              </a:rPr>
              <a:t> are used throughout </a:t>
            </a:r>
            <a:r>
              <a:rPr lang="en-US" sz="2000" i="1" u="none">
                <a:latin typeface="Arial" charset="0"/>
              </a:rPr>
              <a:t>The ACE ORB (TAO)</a:t>
            </a:r>
            <a:r>
              <a:rPr lang="en-US" sz="2000" u="none">
                <a:latin typeface="Arial" charset="0"/>
              </a:rPr>
              <a:t> Real-time CORBA implementation to codify expert knowledge &amp; to generate the ORB’s </a:t>
            </a:r>
            <a:r>
              <a:rPr lang="en-US" altLang="en-US" sz="2000" u="none">
                <a:latin typeface="Arial" charset="0"/>
              </a:rPr>
              <a:t>software architecture by capturing recurring structures &amp; dynamics &amp; resolving common design forces</a:t>
            </a:r>
            <a:endParaRPr lang="en-US" sz="2000" u="none">
              <a:latin typeface="Arial" charset="0"/>
            </a:endParaRPr>
          </a:p>
        </p:txBody>
      </p:sp>
      <p:sp>
        <p:nvSpPr>
          <p:cNvPr id="1743879" name="Text Box 7"/>
          <p:cNvSpPr txBox="1">
            <a:spLocks noChangeArrowheads="1"/>
          </p:cNvSpPr>
          <p:nvPr/>
        </p:nvSpPr>
        <p:spPr bwMode="auto">
          <a:xfrm>
            <a:off x="2495550" y="838200"/>
            <a:ext cx="3937000" cy="366713"/>
          </a:xfrm>
          <a:prstGeom prst="rect">
            <a:avLst/>
          </a:prstGeom>
          <a:noFill/>
          <a:ln w="12700">
            <a:noFill/>
            <a:miter lim="800000"/>
            <a:headEnd/>
            <a:tailEnd/>
          </a:ln>
        </p:spPr>
        <p:txBody>
          <a:bodyPr wrap="none">
            <a:spAutoFit/>
          </a:bodyPr>
          <a:lstStyle/>
          <a:p>
            <a:r>
              <a:rPr lang="en-US" b="1" u="none"/>
              <a:t>www.cs.wustl.edu/~schmidt/POSA</a:t>
            </a:r>
          </a:p>
        </p:txBody>
      </p:sp>
      <p:pic>
        <p:nvPicPr>
          <p:cNvPr id="1743881" name="Picture 9" descr="middleware-patterns"/>
          <p:cNvPicPr>
            <a:picLocks noChangeAspect="1" noChangeArrowheads="1"/>
          </p:cNvPicPr>
          <p:nvPr/>
        </p:nvPicPr>
        <p:blipFill>
          <a:blip r:embed="rId3" cstate="print"/>
          <a:srcRect/>
          <a:stretch>
            <a:fillRect/>
          </a:stretch>
        </p:blipFill>
        <p:spPr bwMode="auto">
          <a:xfrm>
            <a:off x="1058863" y="1330325"/>
            <a:ext cx="6810375" cy="3571875"/>
          </a:xfrm>
          <a:prstGeom prst="rect">
            <a:avLst/>
          </a:prstGeom>
          <a:noFill/>
          <a:ln w="9525">
            <a:noFill/>
            <a:miter lim="800000"/>
            <a:headEnd/>
            <a:tailEnd/>
          </a:ln>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43881"/>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499"/>
                                          </p:stCondLst>
                                        </p:cTn>
                                        <p:tgtEl>
                                          <p:spTgt spid="174387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1743878"/>
                                        </p:tgtEl>
                                        <p:attrNameLst>
                                          <p:attrName>style.visibility</p:attrName>
                                        </p:attrNameLst>
                                      </p:cBhvr>
                                      <p:to>
                                        <p:strVal val="visible"/>
                                      </p:to>
                                    </p:set>
                                    <p:animEffect transition="in" filter="wipe(up)">
                                      <p:cBhvr>
                                        <p:cTn id="14" dur="500"/>
                                        <p:tgtEl>
                                          <p:spTgt spid="17438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3878" grpId="0" animBg="1" autoUpdateAnimBg="0"/>
      <p:bldP spid="1743879" grpId="0" autoUpdateAnimBg="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Slide Number Placeholder 2"/>
          <p:cNvSpPr>
            <a:spLocks noGrp="1"/>
          </p:cNvSpPr>
          <p:nvPr>
            <p:ph type="sldNum" sz="quarter" idx="10"/>
          </p:nvPr>
        </p:nvSpPr>
        <p:spPr>
          <a:noFill/>
        </p:spPr>
        <p:txBody>
          <a:bodyPr/>
          <a:lstStyle/>
          <a:p>
            <a:fld id="{A05EE77F-98E9-4660-A525-BF66438ECF70}" type="slidenum">
              <a:rPr lang="en-US" smtClean="0">
                <a:latin typeface="Arial" pitchFamily="34" charset="0"/>
              </a:rPr>
              <a:pPr/>
              <a:t>199</a:t>
            </a:fld>
            <a:endParaRPr lang="en-US" smtClean="0">
              <a:latin typeface="Arial" pitchFamily="34" charset="0"/>
            </a:endParaRPr>
          </a:p>
        </p:txBody>
      </p:sp>
      <p:sp>
        <p:nvSpPr>
          <p:cNvPr id="207875" name="Rectangle 2"/>
          <p:cNvSpPr>
            <a:spLocks noGrp="1" noChangeArrowheads="1"/>
          </p:cNvSpPr>
          <p:nvPr>
            <p:ph type="title"/>
          </p:nvPr>
        </p:nvSpPr>
        <p:spPr>
          <a:xfrm>
            <a:off x="244475" y="104775"/>
            <a:ext cx="8578850" cy="542925"/>
          </a:xfrm>
        </p:spPr>
        <p:txBody>
          <a:bodyPr/>
          <a:lstStyle/>
          <a:p>
            <a:r>
              <a:rPr lang="en-US" sz="4000" smtClean="0"/>
              <a:t>R&amp;D Context for ACE+TAO+CIAO</a:t>
            </a:r>
          </a:p>
        </p:txBody>
      </p:sp>
      <p:grpSp>
        <p:nvGrpSpPr>
          <p:cNvPr id="207876" name="Group 3"/>
          <p:cNvGrpSpPr>
            <a:grpSpLocks/>
          </p:cNvGrpSpPr>
          <p:nvPr/>
        </p:nvGrpSpPr>
        <p:grpSpPr bwMode="auto">
          <a:xfrm>
            <a:off x="5405438" y="4248150"/>
            <a:ext cx="3421062" cy="2606675"/>
            <a:chOff x="3405" y="2664"/>
            <a:chExt cx="2155" cy="1642"/>
          </a:xfrm>
        </p:grpSpPr>
        <p:sp>
          <p:nvSpPr>
            <p:cNvPr id="207889" name="Rectangle 4"/>
            <p:cNvSpPr>
              <a:spLocks noChangeArrowheads="1"/>
            </p:cNvSpPr>
            <p:nvPr/>
          </p:nvSpPr>
          <p:spPr bwMode="auto">
            <a:xfrm>
              <a:off x="3569" y="3902"/>
              <a:ext cx="1991" cy="404"/>
            </a:xfrm>
            <a:prstGeom prst="rect">
              <a:avLst/>
            </a:prstGeom>
            <a:solidFill>
              <a:schemeClr val="bg1"/>
            </a:solidFill>
            <a:ln w="12700">
              <a:noFill/>
              <a:miter lim="800000"/>
              <a:headEnd type="none" w="sm" len="sm"/>
              <a:tailEnd type="none" w="sm" len="sm"/>
            </a:ln>
          </p:spPr>
          <p:txBody>
            <a:bodyPr>
              <a:spAutoFit/>
            </a:bodyPr>
            <a:lstStyle/>
            <a:p>
              <a:pPr algn="ctr">
                <a:lnSpc>
                  <a:spcPct val="90000"/>
                </a:lnSpc>
              </a:pPr>
              <a:r>
                <a:rPr lang="en-US" altLang="en-US" sz="2000" b="1" i="1" u="none">
                  <a:solidFill>
                    <a:srgbClr val="010000"/>
                  </a:solidFill>
                </a:rPr>
                <a:t>Open-source Standards-based COTS</a:t>
              </a:r>
              <a:endParaRPr lang="en-US" altLang="en-US" sz="2000" u="none">
                <a:solidFill>
                  <a:srgbClr val="010000"/>
                </a:solidFill>
              </a:endParaRPr>
            </a:p>
          </p:txBody>
        </p:sp>
        <p:pic>
          <p:nvPicPr>
            <p:cNvPr id="207890" name="Picture 5" descr="open-source"/>
            <p:cNvPicPr>
              <a:picLocks noChangeAspect="1" noChangeArrowheads="1"/>
            </p:cNvPicPr>
            <p:nvPr/>
          </p:nvPicPr>
          <p:blipFill>
            <a:blip r:embed="rId2" cstate="print"/>
            <a:srcRect/>
            <a:stretch>
              <a:fillRect/>
            </a:stretch>
          </p:blipFill>
          <p:spPr bwMode="auto">
            <a:xfrm>
              <a:off x="3405" y="2664"/>
              <a:ext cx="2052" cy="1289"/>
            </a:xfrm>
            <a:prstGeom prst="rect">
              <a:avLst/>
            </a:prstGeom>
            <a:noFill/>
            <a:ln w="9525">
              <a:noFill/>
              <a:miter lim="800000"/>
              <a:headEnd/>
              <a:tailEnd/>
            </a:ln>
          </p:spPr>
        </p:pic>
      </p:grpSp>
      <p:grpSp>
        <p:nvGrpSpPr>
          <p:cNvPr id="207877" name="Group 6"/>
          <p:cNvGrpSpPr>
            <a:grpSpLocks/>
          </p:cNvGrpSpPr>
          <p:nvPr/>
        </p:nvGrpSpPr>
        <p:grpSpPr bwMode="auto">
          <a:xfrm>
            <a:off x="4946650" y="1433513"/>
            <a:ext cx="4171950" cy="2578100"/>
            <a:chOff x="3116" y="491"/>
            <a:chExt cx="2628" cy="1624"/>
          </a:xfrm>
        </p:grpSpPr>
        <p:sp>
          <p:nvSpPr>
            <p:cNvPr id="207887" name="Rectangle 7"/>
            <p:cNvSpPr>
              <a:spLocks noChangeArrowheads="1"/>
            </p:cNvSpPr>
            <p:nvPr/>
          </p:nvSpPr>
          <p:spPr bwMode="auto">
            <a:xfrm>
              <a:off x="3197" y="1884"/>
              <a:ext cx="2466" cy="231"/>
            </a:xfrm>
            <a:prstGeom prst="rect">
              <a:avLst/>
            </a:prstGeom>
            <a:solidFill>
              <a:schemeClr val="bg1"/>
            </a:solidFill>
            <a:ln w="12700">
              <a:noFill/>
              <a:miter lim="800000"/>
              <a:headEnd type="none" w="sm" len="sm"/>
              <a:tailEnd type="none" w="sm" len="sm"/>
            </a:ln>
          </p:spPr>
          <p:txBody>
            <a:bodyPr>
              <a:spAutoFit/>
            </a:bodyPr>
            <a:lstStyle/>
            <a:p>
              <a:pPr>
                <a:lnSpc>
                  <a:spcPct val="90000"/>
                </a:lnSpc>
              </a:pPr>
              <a:r>
                <a:rPr lang="en-US" altLang="en-US" sz="2000" b="1" i="1" u="none"/>
                <a:t>Patterns &amp; Pattern Languages</a:t>
              </a:r>
              <a:endParaRPr lang="en-US" altLang="en-US" sz="2000" u="none"/>
            </a:p>
          </p:txBody>
        </p:sp>
        <p:pic>
          <p:nvPicPr>
            <p:cNvPr id="207888" name="Picture 8" descr="middleware-patterns"/>
            <p:cNvPicPr>
              <a:picLocks noChangeAspect="1" noChangeArrowheads="1"/>
            </p:cNvPicPr>
            <p:nvPr/>
          </p:nvPicPr>
          <p:blipFill>
            <a:blip r:embed="rId3" cstate="print"/>
            <a:srcRect/>
            <a:stretch>
              <a:fillRect/>
            </a:stretch>
          </p:blipFill>
          <p:spPr bwMode="auto">
            <a:xfrm>
              <a:off x="3116" y="491"/>
              <a:ext cx="2628" cy="1389"/>
            </a:xfrm>
            <a:prstGeom prst="rect">
              <a:avLst/>
            </a:prstGeom>
            <a:noFill/>
            <a:ln w="9525">
              <a:noFill/>
              <a:miter lim="800000"/>
              <a:headEnd/>
              <a:tailEnd/>
            </a:ln>
          </p:spPr>
        </p:pic>
      </p:grpSp>
      <p:grpSp>
        <p:nvGrpSpPr>
          <p:cNvPr id="207878" name="Group 9"/>
          <p:cNvGrpSpPr>
            <a:grpSpLocks/>
          </p:cNvGrpSpPr>
          <p:nvPr/>
        </p:nvGrpSpPr>
        <p:grpSpPr bwMode="auto">
          <a:xfrm>
            <a:off x="95250" y="1433513"/>
            <a:ext cx="4368800" cy="2862262"/>
            <a:chOff x="0" y="491"/>
            <a:chExt cx="2752" cy="1803"/>
          </a:xfrm>
        </p:grpSpPr>
        <p:pic>
          <p:nvPicPr>
            <p:cNvPr id="207885" name="Picture 10" descr="middleware"/>
            <p:cNvPicPr>
              <a:picLocks noChangeAspect="1" noChangeArrowheads="1"/>
            </p:cNvPicPr>
            <p:nvPr/>
          </p:nvPicPr>
          <p:blipFill>
            <a:blip r:embed="rId4" cstate="print"/>
            <a:srcRect/>
            <a:stretch>
              <a:fillRect/>
            </a:stretch>
          </p:blipFill>
          <p:spPr bwMode="auto">
            <a:xfrm>
              <a:off x="0" y="491"/>
              <a:ext cx="2752" cy="1425"/>
            </a:xfrm>
            <a:prstGeom prst="rect">
              <a:avLst/>
            </a:prstGeom>
            <a:noFill/>
            <a:ln w="9525">
              <a:noFill/>
              <a:miter lim="800000"/>
              <a:headEnd/>
              <a:tailEnd/>
            </a:ln>
          </p:spPr>
        </p:pic>
        <p:sp>
          <p:nvSpPr>
            <p:cNvPr id="207886" name="Rectangle 11"/>
            <p:cNvSpPr>
              <a:spLocks noChangeArrowheads="1"/>
            </p:cNvSpPr>
            <p:nvPr/>
          </p:nvSpPr>
          <p:spPr bwMode="auto">
            <a:xfrm>
              <a:off x="400" y="1890"/>
              <a:ext cx="1933" cy="404"/>
            </a:xfrm>
            <a:prstGeom prst="rect">
              <a:avLst/>
            </a:prstGeom>
            <a:noFill/>
            <a:ln w="12700">
              <a:noFill/>
              <a:miter lim="800000"/>
              <a:headEnd type="none" w="sm" len="sm"/>
              <a:tailEnd type="none" w="sm" len="sm"/>
            </a:ln>
          </p:spPr>
          <p:txBody>
            <a:bodyPr>
              <a:spAutoFit/>
            </a:bodyPr>
            <a:lstStyle/>
            <a:p>
              <a:pPr algn="ctr">
                <a:lnSpc>
                  <a:spcPct val="90000"/>
                </a:lnSpc>
              </a:pPr>
              <a:r>
                <a:rPr lang="en-US" altLang="en-US" sz="2000" b="1" i="1" u="none"/>
                <a:t>Standards-based QoS-</a:t>
              </a:r>
            </a:p>
            <a:p>
              <a:pPr algn="ctr">
                <a:lnSpc>
                  <a:spcPct val="90000"/>
                </a:lnSpc>
              </a:pPr>
              <a:r>
                <a:rPr lang="en-US" altLang="en-US" sz="2000" b="1" i="1" u="none"/>
                <a:t>enabled Middleware</a:t>
              </a:r>
              <a:endParaRPr lang="en-US" altLang="en-US" sz="2000" u="none"/>
            </a:p>
          </p:txBody>
        </p:sp>
      </p:grpSp>
      <p:sp>
        <p:nvSpPr>
          <p:cNvPr id="207879" name="Rectangle 12"/>
          <p:cNvSpPr>
            <a:spLocks noChangeArrowheads="1"/>
          </p:cNvSpPr>
          <p:nvPr/>
        </p:nvSpPr>
        <p:spPr bwMode="auto">
          <a:xfrm>
            <a:off x="730250" y="846138"/>
            <a:ext cx="7832725" cy="542925"/>
          </a:xfrm>
          <a:prstGeom prst="rect">
            <a:avLst/>
          </a:prstGeom>
          <a:solidFill>
            <a:srgbClr val="FFFFCC"/>
          </a:solidFill>
          <a:ln w="9525">
            <a:solidFill>
              <a:schemeClr val="tx1"/>
            </a:solidFill>
            <a:miter lim="800000"/>
            <a:headEnd/>
            <a:tailEnd/>
          </a:ln>
        </p:spPr>
        <p:txBody>
          <a:bodyPr lIns="92075" tIns="46038" rIns="92075" bIns="46038" anchor="ctr"/>
          <a:lstStyle/>
          <a:p>
            <a:pPr algn="ctr">
              <a:lnSpc>
                <a:spcPct val="90000"/>
              </a:lnSpc>
            </a:pPr>
            <a:r>
              <a:rPr lang="en-US" sz="2000" b="1" i="1" u="none"/>
              <a:t>Our R&amp;D focus: Advancing disruptive technologies to commoditize distributed real-time &amp; embedded (DRE) systems</a:t>
            </a:r>
          </a:p>
        </p:txBody>
      </p:sp>
      <p:grpSp>
        <p:nvGrpSpPr>
          <p:cNvPr id="207880" name="Group 13"/>
          <p:cNvGrpSpPr>
            <a:grpSpLocks/>
          </p:cNvGrpSpPr>
          <p:nvPr/>
        </p:nvGrpSpPr>
        <p:grpSpPr bwMode="auto">
          <a:xfrm>
            <a:off x="203200" y="4316413"/>
            <a:ext cx="4743450" cy="2579687"/>
            <a:chOff x="2705" y="2707"/>
            <a:chExt cx="2988" cy="1625"/>
          </a:xfrm>
        </p:grpSpPr>
        <p:sp>
          <p:nvSpPr>
            <p:cNvPr id="207881" name="Text Box 14"/>
            <p:cNvSpPr txBox="1">
              <a:spLocks noChangeAspect="1" noChangeArrowheads="1"/>
            </p:cNvSpPr>
            <p:nvPr/>
          </p:nvSpPr>
          <p:spPr bwMode="auto">
            <a:xfrm>
              <a:off x="2709" y="3928"/>
              <a:ext cx="2981" cy="404"/>
            </a:xfrm>
            <a:prstGeom prst="rect">
              <a:avLst/>
            </a:prstGeom>
            <a:noFill/>
            <a:ln w="12700">
              <a:noFill/>
              <a:miter lim="800000"/>
              <a:headEnd type="none" w="sm" len="sm"/>
              <a:tailEnd type="none" w="sm" len="sm"/>
            </a:ln>
          </p:spPr>
          <p:txBody>
            <a:bodyPr>
              <a:spAutoFit/>
            </a:bodyPr>
            <a:lstStyle/>
            <a:p>
              <a:pPr algn="ctr">
                <a:lnSpc>
                  <a:spcPct val="90000"/>
                </a:lnSpc>
              </a:pPr>
              <a:r>
                <a:rPr lang="en-US" altLang="en-US" sz="2000" b="1" i="1" u="none"/>
                <a:t>Model-based Software Development </a:t>
              </a:r>
            </a:p>
            <a:p>
              <a:pPr algn="ctr">
                <a:lnSpc>
                  <a:spcPct val="90000"/>
                </a:lnSpc>
              </a:pPr>
              <a:r>
                <a:rPr lang="en-US" altLang="en-US" sz="2000" b="1" i="1" u="none"/>
                <a:t>&amp; Domain-specific Languages</a:t>
              </a:r>
            </a:p>
          </p:txBody>
        </p:sp>
        <p:grpSp>
          <p:nvGrpSpPr>
            <p:cNvPr id="207882" name="Group 15"/>
            <p:cNvGrpSpPr>
              <a:grpSpLocks/>
            </p:cNvGrpSpPr>
            <p:nvPr/>
          </p:nvGrpSpPr>
          <p:grpSpPr bwMode="auto">
            <a:xfrm>
              <a:off x="2705" y="2707"/>
              <a:ext cx="2988" cy="1224"/>
              <a:chOff x="2591" y="2707"/>
              <a:chExt cx="2988" cy="1224"/>
            </a:xfrm>
          </p:grpSpPr>
          <p:pic>
            <p:nvPicPr>
              <p:cNvPr id="207883" name="Picture 16" descr="create_models3"/>
              <p:cNvPicPr>
                <a:picLocks noChangeAspect="1" noChangeArrowheads="1"/>
              </p:cNvPicPr>
              <p:nvPr/>
            </p:nvPicPr>
            <p:blipFill>
              <a:blip r:embed="rId5" cstate="print"/>
              <a:srcRect/>
              <a:stretch>
                <a:fillRect/>
              </a:stretch>
            </p:blipFill>
            <p:spPr bwMode="auto">
              <a:xfrm>
                <a:off x="2956" y="2832"/>
                <a:ext cx="2623" cy="1099"/>
              </a:xfrm>
              <a:prstGeom prst="rect">
                <a:avLst/>
              </a:prstGeom>
              <a:noFill/>
              <a:ln w="9525">
                <a:solidFill>
                  <a:srgbClr val="336699"/>
                </a:solidFill>
                <a:miter lim="800000"/>
                <a:headEnd/>
                <a:tailEnd/>
              </a:ln>
            </p:spPr>
          </p:pic>
          <p:pic>
            <p:nvPicPr>
              <p:cNvPr id="207884" name="Picture 17" descr="esml-int"/>
              <p:cNvPicPr>
                <a:picLocks noChangeAspect="1" noChangeArrowheads="1"/>
              </p:cNvPicPr>
              <p:nvPr/>
            </p:nvPicPr>
            <p:blipFill>
              <a:blip r:embed="rId6" cstate="print"/>
              <a:srcRect/>
              <a:stretch>
                <a:fillRect/>
              </a:stretch>
            </p:blipFill>
            <p:spPr bwMode="auto">
              <a:xfrm>
                <a:off x="2591" y="2707"/>
                <a:ext cx="1675" cy="1082"/>
              </a:xfrm>
              <a:prstGeom prst="rect">
                <a:avLst/>
              </a:prstGeom>
              <a:noFill/>
              <a:ln w="9525">
                <a:solidFill>
                  <a:srgbClr val="336699"/>
                </a:solidFill>
                <a:miter lim="800000"/>
                <a:headEnd/>
                <a:tailEnd/>
              </a:ln>
            </p:spPr>
          </p:pic>
        </p:grpSp>
      </p:grpSp>
    </p:spTree>
  </p:cSld>
  <p:clrMapOvr>
    <a:masterClrMapping/>
  </p:clrMapOv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Slide Number Placeholder 2"/>
          <p:cNvSpPr>
            <a:spLocks noGrp="1"/>
          </p:cNvSpPr>
          <p:nvPr>
            <p:ph type="sldNum" sz="quarter" idx="10"/>
          </p:nvPr>
        </p:nvSpPr>
        <p:spPr>
          <a:noFill/>
        </p:spPr>
        <p:txBody>
          <a:bodyPr/>
          <a:lstStyle/>
          <a:p>
            <a:fld id="{AF076AF3-FD45-4521-9FBF-394144998079}" type="slidenum">
              <a:rPr lang="en-US" smtClean="0">
                <a:latin typeface="Arial" pitchFamily="34" charset="0"/>
              </a:rPr>
              <a:pPr/>
              <a:t>2</a:t>
            </a:fld>
            <a:endParaRPr lang="en-US" smtClean="0">
              <a:latin typeface="Arial" pitchFamily="34" charset="0"/>
            </a:endParaRPr>
          </a:p>
        </p:txBody>
      </p:sp>
      <p:sp>
        <p:nvSpPr>
          <p:cNvPr id="11267" name="Rectangle 2"/>
          <p:cNvSpPr>
            <a:spLocks noGrp="1" noChangeArrowheads="1"/>
          </p:cNvSpPr>
          <p:nvPr>
            <p:ph type="title"/>
          </p:nvPr>
        </p:nvSpPr>
        <p:spPr>
          <a:xfrm>
            <a:off x="231775" y="-38100"/>
            <a:ext cx="8778875" cy="914400"/>
          </a:xfrm>
        </p:spPr>
        <p:txBody>
          <a:bodyPr/>
          <a:lstStyle/>
          <a:p>
            <a:r>
              <a:rPr lang="en-US" smtClean="0"/>
              <a:t>Tutorial Motivation</a:t>
            </a:r>
          </a:p>
        </p:txBody>
      </p:sp>
      <p:pic>
        <p:nvPicPr>
          <p:cNvPr id="11268" name="Picture 441" descr="Presentation1"/>
          <p:cNvPicPr>
            <a:picLocks noChangeAspect="1" noChangeArrowheads="1"/>
          </p:cNvPicPr>
          <p:nvPr/>
        </p:nvPicPr>
        <p:blipFill>
          <a:blip r:embed="rId3" cstate="print"/>
          <a:srcRect/>
          <a:stretch>
            <a:fillRect/>
          </a:stretch>
        </p:blipFill>
        <p:spPr bwMode="auto">
          <a:xfrm>
            <a:off x="5910263" y="1047750"/>
            <a:ext cx="2728912" cy="2127250"/>
          </a:xfrm>
          <a:prstGeom prst="rect">
            <a:avLst/>
          </a:prstGeom>
          <a:noFill/>
          <a:ln w="9525">
            <a:noFill/>
            <a:miter lim="800000"/>
            <a:headEnd/>
            <a:tailEnd/>
          </a:ln>
        </p:spPr>
      </p:pic>
      <p:sp>
        <p:nvSpPr>
          <p:cNvPr id="11269" name="Text Box 448"/>
          <p:cNvSpPr txBox="1">
            <a:spLocks noChangeArrowheads="1"/>
          </p:cNvSpPr>
          <p:nvPr/>
        </p:nvSpPr>
        <p:spPr bwMode="auto">
          <a:xfrm>
            <a:off x="7519988" y="1566863"/>
            <a:ext cx="1624012" cy="581025"/>
          </a:xfrm>
          <a:prstGeom prst="rect">
            <a:avLst/>
          </a:prstGeom>
          <a:noFill/>
          <a:ln w="12700">
            <a:noFill/>
            <a:miter lim="800000"/>
            <a:headEnd/>
            <a:tailEnd/>
          </a:ln>
        </p:spPr>
        <p:txBody>
          <a:bodyPr>
            <a:spAutoFit/>
          </a:bodyPr>
          <a:lstStyle/>
          <a:p>
            <a:pPr algn="ctr"/>
            <a:r>
              <a:rPr lang="en-US" sz="1600" b="1" i="1" u="none"/>
              <a:t>Stand-alone Architecture</a:t>
            </a:r>
          </a:p>
        </p:txBody>
      </p:sp>
      <p:sp>
        <p:nvSpPr>
          <p:cNvPr id="11270" name="Rectangle 447"/>
          <p:cNvSpPr>
            <a:spLocks noChangeArrowheads="1"/>
          </p:cNvSpPr>
          <p:nvPr/>
        </p:nvSpPr>
        <p:spPr bwMode="auto">
          <a:xfrm>
            <a:off x="6243638" y="2822575"/>
            <a:ext cx="1438275" cy="566738"/>
          </a:xfrm>
          <a:prstGeom prst="rect">
            <a:avLst/>
          </a:prstGeom>
          <a:solidFill>
            <a:schemeClr val="bg1"/>
          </a:solidFill>
          <a:ln w="12700">
            <a:noFill/>
            <a:miter lim="800000"/>
            <a:headEnd/>
            <a:tailEnd/>
          </a:ln>
        </p:spPr>
        <p:txBody>
          <a:bodyPr wrap="none" anchor="ctr"/>
          <a:lstStyle/>
          <a:p>
            <a:endParaRPr lang="en-US"/>
          </a:p>
        </p:txBody>
      </p:sp>
      <p:sp>
        <p:nvSpPr>
          <p:cNvPr id="11271" name="Text Box 428"/>
          <p:cNvSpPr txBox="1">
            <a:spLocks noChangeArrowheads="1"/>
          </p:cNvSpPr>
          <p:nvPr/>
        </p:nvSpPr>
        <p:spPr bwMode="auto">
          <a:xfrm>
            <a:off x="11113" y="1235075"/>
            <a:ext cx="5529262" cy="1739900"/>
          </a:xfrm>
          <a:prstGeom prst="rect">
            <a:avLst/>
          </a:prstGeom>
          <a:solidFill>
            <a:schemeClr val="bg1"/>
          </a:solidFill>
          <a:ln w="12700">
            <a:noFill/>
            <a:miter lim="800000"/>
            <a:headEnd/>
            <a:tailEnd/>
          </a:ln>
        </p:spPr>
        <p:txBody>
          <a:bodyPr>
            <a:spAutoFit/>
          </a:bodyPr>
          <a:lstStyle/>
          <a:p>
            <a:pPr marL="233363" lvl="1" indent="-119063">
              <a:buFontTx/>
              <a:buChar char="•"/>
            </a:pPr>
            <a:r>
              <a:rPr lang="en-US" u="none"/>
              <a:t>Building robust, efficient, &amp; extensible concurrent &amp; networked applications is hard</a:t>
            </a:r>
          </a:p>
          <a:p>
            <a:pPr marL="458788" lvl="2" indent="-111125">
              <a:buFontTx/>
              <a:buChar char="•"/>
            </a:pPr>
            <a:r>
              <a:rPr lang="en-US" i="1" u="none"/>
              <a:t>e.g.,</a:t>
            </a:r>
            <a:r>
              <a:rPr lang="en-US" u="none"/>
              <a:t> we must address many complex topics that are less problematic for non-concurrent, stand-alone applications</a:t>
            </a:r>
          </a:p>
          <a:p>
            <a:pPr marL="233363" lvl="1" indent="-119063">
              <a:buFontTx/>
              <a:buChar char="•"/>
            </a:pPr>
            <a:endParaRPr lang="en-US" u="none"/>
          </a:p>
        </p:txBody>
      </p:sp>
      <p:sp>
        <p:nvSpPr>
          <p:cNvPr id="11272" name="Rectangle 471"/>
          <p:cNvSpPr>
            <a:spLocks noChangeArrowheads="1"/>
          </p:cNvSpPr>
          <p:nvPr/>
        </p:nvSpPr>
        <p:spPr bwMode="auto">
          <a:xfrm>
            <a:off x="9525" y="852488"/>
            <a:ext cx="1806575" cy="396875"/>
          </a:xfrm>
          <a:prstGeom prst="rect">
            <a:avLst/>
          </a:prstGeom>
          <a:noFill/>
          <a:ln w="12700">
            <a:noFill/>
            <a:miter lim="800000"/>
            <a:headEnd/>
            <a:tailEnd/>
          </a:ln>
        </p:spPr>
        <p:txBody>
          <a:bodyPr wrap="none">
            <a:spAutoFit/>
          </a:bodyPr>
          <a:lstStyle/>
          <a:p>
            <a:r>
              <a:rPr lang="en-US" sz="2000" b="1" u="none"/>
              <a:t>Observations</a:t>
            </a:r>
          </a:p>
        </p:txBody>
      </p:sp>
      <p:sp>
        <p:nvSpPr>
          <p:cNvPr id="11273" name="Rectangle 453"/>
          <p:cNvSpPr>
            <a:spLocks noChangeArrowheads="1"/>
          </p:cNvSpPr>
          <p:nvPr/>
        </p:nvSpPr>
        <p:spPr bwMode="auto">
          <a:xfrm>
            <a:off x="4238625" y="4229100"/>
            <a:ext cx="1403350" cy="539750"/>
          </a:xfrm>
          <a:prstGeom prst="rect">
            <a:avLst/>
          </a:prstGeom>
          <a:solidFill>
            <a:schemeClr val="bg1"/>
          </a:solidFill>
          <a:ln w="12700">
            <a:noFill/>
            <a:miter lim="800000"/>
            <a:headEnd/>
            <a:tailEnd/>
          </a:ln>
        </p:spPr>
        <p:txBody>
          <a:bodyPr wrap="none" anchor="ctr"/>
          <a:lstStyle/>
          <a:p>
            <a:endParaRPr lang="en-US"/>
          </a:p>
        </p:txBody>
      </p:sp>
      <p:grpSp>
        <p:nvGrpSpPr>
          <p:cNvPr id="2" name="Group 487"/>
          <p:cNvGrpSpPr>
            <a:grpSpLocks/>
          </p:cNvGrpSpPr>
          <p:nvPr/>
        </p:nvGrpSpPr>
        <p:grpSpPr bwMode="auto">
          <a:xfrm>
            <a:off x="481013" y="2759075"/>
            <a:ext cx="5518150" cy="3182938"/>
            <a:chOff x="303" y="1738"/>
            <a:chExt cx="3476" cy="2005"/>
          </a:xfrm>
        </p:grpSpPr>
        <p:grpSp>
          <p:nvGrpSpPr>
            <p:cNvPr id="11277" name="Group 475"/>
            <p:cNvGrpSpPr>
              <a:grpSpLocks/>
            </p:cNvGrpSpPr>
            <p:nvPr/>
          </p:nvGrpSpPr>
          <p:grpSpPr bwMode="auto">
            <a:xfrm>
              <a:off x="303" y="1738"/>
              <a:ext cx="2480" cy="2005"/>
              <a:chOff x="6" y="1834"/>
              <a:chExt cx="3558" cy="2668"/>
            </a:xfrm>
          </p:grpSpPr>
          <p:pic>
            <p:nvPicPr>
              <p:cNvPr id="11279" name="Picture 442" descr="Presentation1"/>
              <p:cNvPicPr>
                <a:picLocks noChangeAspect="1" noChangeArrowheads="1"/>
              </p:cNvPicPr>
              <p:nvPr/>
            </p:nvPicPr>
            <p:blipFill>
              <a:blip r:embed="rId4" cstate="print"/>
              <a:srcRect/>
              <a:stretch>
                <a:fillRect/>
              </a:stretch>
            </p:blipFill>
            <p:spPr bwMode="auto">
              <a:xfrm>
                <a:off x="6" y="1834"/>
                <a:ext cx="3558" cy="2668"/>
              </a:xfrm>
              <a:prstGeom prst="rect">
                <a:avLst/>
              </a:prstGeom>
              <a:noFill/>
              <a:ln w="9525">
                <a:noFill/>
                <a:miter lim="800000"/>
                <a:headEnd/>
                <a:tailEnd/>
              </a:ln>
            </p:spPr>
          </p:pic>
          <p:sp>
            <p:nvSpPr>
              <p:cNvPr id="11280" name="Rectangle 474"/>
              <p:cNvSpPr>
                <a:spLocks noChangeArrowheads="1"/>
              </p:cNvSpPr>
              <p:nvPr/>
            </p:nvSpPr>
            <p:spPr bwMode="auto">
              <a:xfrm>
                <a:off x="2631" y="2669"/>
                <a:ext cx="906" cy="357"/>
              </a:xfrm>
              <a:prstGeom prst="rect">
                <a:avLst/>
              </a:prstGeom>
              <a:solidFill>
                <a:schemeClr val="bg1"/>
              </a:solidFill>
              <a:ln w="12700">
                <a:noFill/>
                <a:miter lim="800000"/>
                <a:headEnd/>
                <a:tailEnd/>
              </a:ln>
            </p:spPr>
            <p:txBody>
              <a:bodyPr wrap="none" anchor="ctr"/>
              <a:lstStyle/>
              <a:p>
                <a:endParaRPr lang="en-US"/>
              </a:p>
            </p:txBody>
          </p:sp>
        </p:grpSp>
        <p:sp>
          <p:nvSpPr>
            <p:cNvPr id="11278" name="Text Box 476"/>
            <p:cNvSpPr txBox="1">
              <a:spLocks noChangeArrowheads="1"/>
            </p:cNvSpPr>
            <p:nvPr/>
          </p:nvSpPr>
          <p:spPr bwMode="auto">
            <a:xfrm>
              <a:off x="2873" y="1869"/>
              <a:ext cx="906" cy="366"/>
            </a:xfrm>
            <a:prstGeom prst="rect">
              <a:avLst/>
            </a:prstGeom>
            <a:noFill/>
            <a:ln w="12700">
              <a:noFill/>
              <a:miter lim="800000"/>
              <a:headEnd/>
              <a:tailEnd/>
            </a:ln>
          </p:spPr>
          <p:txBody>
            <a:bodyPr>
              <a:spAutoFit/>
            </a:bodyPr>
            <a:lstStyle/>
            <a:p>
              <a:pPr algn="ctr"/>
              <a:r>
                <a:rPr lang="en-US" sz="1600" b="1" i="1" u="none"/>
                <a:t>Networked </a:t>
              </a:r>
            </a:p>
            <a:p>
              <a:pPr algn="ctr"/>
              <a:r>
                <a:rPr lang="en-US" sz="1600" b="1" i="1" u="none"/>
                <a:t>Architecture</a:t>
              </a:r>
            </a:p>
          </p:txBody>
        </p:sp>
      </p:grpSp>
      <p:sp>
        <p:nvSpPr>
          <p:cNvPr id="1438168" name="Rectangle 472"/>
          <p:cNvSpPr>
            <a:spLocks noChangeArrowheads="1"/>
          </p:cNvSpPr>
          <p:nvPr/>
        </p:nvSpPr>
        <p:spPr bwMode="auto">
          <a:xfrm>
            <a:off x="0" y="4276725"/>
            <a:ext cx="8180388" cy="2478088"/>
          </a:xfrm>
          <a:prstGeom prst="rect">
            <a:avLst/>
          </a:prstGeom>
          <a:noFill/>
          <a:ln w="12700">
            <a:noFill/>
            <a:miter lim="800000"/>
            <a:headEnd/>
            <a:tailEnd/>
          </a:ln>
        </p:spPr>
        <p:txBody>
          <a:bodyPr>
            <a:spAutoFit/>
          </a:bodyPr>
          <a:lstStyle/>
          <a:p>
            <a:pPr marL="109538" indent="-109538">
              <a:spcBef>
                <a:spcPct val="10000"/>
              </a:spcBef>
              <a:buFontTx/>
              <a:buChar char="•"/>
            </a:pPr>
            <a:r>
              <a:rPr lang="en-US" u="none"/>
              <a:t>Fortunately, there are reusable solutions to many common challenges, e.g.:</a:t>
            </a:r>
          </a:p>
          <a:p>
            <a:pPr marL="339725" lvl="1" indent="-109538">
              <a:spcBef>
                <a:spcPct val="10000"/>
              </a:spcBef>
              <a:buFontTx/>
              <a:buChar char="•"/>
            </a:pPr>
            <a:r>
              <a:rPr lang="en-US" i="1" u="none"/>
              <a:t>Connection mgmt &amp; event demuxing</a:t>
            </a:r>
          </a:p>
          <a:p>
            <a:pPr marL="339725" lvl="1" indent="-109538">
              <a:spcBef>
                <a:spcPct val="10000"/>
              </a:spcBef>
              <a:buFontTx/>
              <a:buChar char="•"/>
            </a:pPr>
            <a:r>
              <a:rPr lang="en-US" i="1" u="none"/>
              <a:t>Service initialization</a:t>
            </a:r>
          </a:p>
          <a:p>
            <a:pPr marL="339725" lvl="1" indent="-109538">
              <a:spcBef>
                <a:spcPct val="10000"/>
              </a:spcBef>
              <a:buFontTx/>
              <a:buChar char="•"/>
            </a:pPr>
            <a:r>
              <a:rPr lang="en-US" i="1" u="none"/>
              <a:t>Error handling &amp; fault tolerance</a:t>
            </a:r>
            <a:r>
              <a:rPr lang="en-US"/>
              <a:t> </a:t>
            </a:r>
            <a:endParaRPr lang="en-US" i="1" u="none"/>
          </a:p>
          <a:p>
            <a:pPr marL="339725" lvl="1" indent="-109538">
              <a:spcBef>
                <a:spcPct val="10000"/>
              </a:spcBef>
              <a:buFontTx/>
              <a:buChar char="•"/>
            </a:pPr>
            <a:r>
              <a:rPr lang="en-US" i="1" u="none"/>
              <a:t>Flow &amp; congestion control</a:t>
            </a:r>
          </a:p>
          <a:p>
            <a:pPr marL="339725" lvl="1" indent="-109538">
              <a:spcBef>
                <a:spcPct val="10000"/>
              </a:spcBef>
              <a:buFontTx/>
              <a:buChar char="•"/>
            </a:pPr>
            <a:r>
              <a:rPr lang="en-US" i="1" u="none"/>
              <a:t>Distribution</a:t>
            </a:r>
          </a:p>
          <a:p>
            <a:pPr marL="339725" lvl="1" indent="-109538">
              <a:spcBef>
                <a:spcPct val="10000"/>
              </a:spcBef>
              <a:buFontTx/>
              <a:buChar char="•"/>
            </a:pPr>
            <a:r>
              <a:rPr lang="en-US" i="1" u="none"/>
              <a:t>Concurrency, scheduling, &amp; synchronization </a:t>
            </a:r>
          </a:p>
          <a:p>
            <a:pPr marL="339725" lvl="1" indent="-109538">
              <a:spcBef>
                <a:spcPct val="10000"/>
              </a:spcBef>
              <a:buFontTx/>
              <a:buChar char="•"/>
            </a:pPr>
            <a:r>
              <a:rPr lang="en-US" i="1" u="none"/>
              <a:t>Persistence</a:t>
            </a:r>
            <a:endParaRPr lang="en-US" u="none"/>
          </a:p>
        </p:txBody>
      </p:sp>
      <p:sp>
        <p:nvSpPr>
          <p:cNvPr id="1438181" name="Rectangle 485"/>
          <p:cNvSpPr>
            <a:spLocks noChangeArrowheads="1"/>
          </p:cNvSpPr>
          <p:nvPr/>
        </p:nvSpPr>
        <p:spPr bwMode="auto">
          <a:xfrm>
            <a:off x="5432425" y="5045075"/>
            <a:ext cx="3086100" cy="1203325"/>
          </a:xfrm>
          <a:prstGeom prst="rect">
            <a:avLst/>
          </a:prstGeom>
          <a:solidFill>
            <a:srgbClr val="FFFF66"/>
          </a:solidFill>
          <a:ln w="12700">
            <a:solidFill>
              <a:schemeClr val="tx1"/>
            </a:solidFill>
            <a:miter lim="800000"/>
            <a:headEnd/>
            <a:tailEnd/>
          </a:ln>
        </p:spPr>
        <p:txBody>
          <a:bodyPr>
            <a:spAutoFit/>
          </a:bodyPr>
          <a:lstStyle/>
          <a:p>
            <a:pPr algn="ctr" eaLnBrk="1" hangingPunct="1"/>
            <a:r>
              <a:rPr lang="en-US" u="none"/>
              <a:t>Key challenge: How can we reuse these solutions effectively in a changing,  heterogeneous world?</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43816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43818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8168" grpId="0"/>
      <p:bldP spid="143818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Slide Number Placeholder 2"/>
          <p:cNvSpPr>
            <a:spLocks noGrp="1"/>
          </p:cNvSpPr>
          <p:nvPr>
            <p:ph type="sldNum" sz="quarter" idx="10"/>
          </p:nvPr>
        </p:nvSpPr>
        <p:spPr>
          <a:noFill/>
        </p:spPr>
        <p:txBody>
          <a:bodyPr/>
          <a:lstStyle/>
          <a:p>
            <a:fld id="{86A875A1-28FE-442F-98DC-EDF9B1929AC0}" type="slidenum">
              <a:rPr lang="en-US" smtClean="0">
                <a:latin typeface="Arial" pitchFamily="34" charset="0"/>
              </a:rPr>
              <a:pPr/>
              <a:t>20</a:t>
            </a:fld>
            <a:endParaRPr lang="en-US" smtClean="0">
              <a:latin typeface="Arial" pitchFamily="34" charset="0"/>
            </a:endParaRPr>
          </a:p>
        </p:txBody>
      </p:sp>
      <p:sp>
        <p:nvSpPr>
          <p:cNvPr id="28675" name="Rectangle 2"/>
          <p:cNvSpPr>
            <a:spLocks noGrp="1" noChangeArrowheads="1"/>
          </p:cNvSpPr>
          <p:nvPr>
            <p:ph type="title"/>
          </p:nvPr>
        </p:nvSpPr>
        <p:spPr>
          <a:xfrm>
            <a:off x="698500" y="0"/>
            <a:ext cx="7848600" cy="914400"/>
          </a:xfrm>
        </p:spPr>
        <p:txBody>
          <a:bodyPr/>
          <a:lstStyle/>
          <a:p>
            <a:pPr algn="l">
              <a:lnSpc>
                <a:spcPct val="80000"/>
              </a:lnSpc>
            </a:pPr>
            <a:r>
              <a:rPr lang="en-US" sz="2000" i="1" smtClean="0"/>
              <a:t>Example:</a:t>
            </a:r>
            <a:r>
              <a:rPr lang="en-US" smtClean="0"/>
              <a:t/>
            </a:r>
            <a:br>
              <a:rPr lang="en-US" smtClean="0"/>
            </a:br>
            <a:r>
              <a:rPr lang="en-US" smtClean="0"/>
              <a:t>Applying COTS to Hot Rolling Mills</a:t>
            </a:r>
          </a:p>
        </p:txBody>
      </p:sp>
      <p:sp>
        <p:nvSpPr>
          <p:cNvPr id="28676" name="Rectangle 3"/>
          <p:cNvSpPr>
            <a:spLocks noChangeArrowheads="1"/>
          </p:cNvSpPr>
          <p:nvPr/>
        </p:nvSpPr>
        <p:spPr bwMode="auto">
          <a:xfrm>
            <a:off x="4765675" y="1036638"/>
            <a:ext cx="4144963" cy="1146175"/>
          </a:xfrm>
          <a:prstGeom prst="rect">
            <a:avLst/>
          </a:prstGeom>
          <a:solidFill>
            <a:srgbClr val="FFFF9F"/>
          </a:solidFill>
          <a:ln w="12700">
            <a:solidFill>
              <a:schemeClr val="tx1"/>
            </a:solidFill>
            <a:miter lim="800000"/>
            <a:headEnd/>
            <a:tailEnd/>
          </a:ln>
        </p:spPr>
        <p:txBody>
          <a:bodyPr>
            <a:spAutoFit/>
          </a:bodyPr>
          <a:lstStyle/>
          <a:p>
            <a:pPr marL="114300" indent="-114300">
              <a:lnSpc>
                <a:spcPct val="95000"/>
              </a:lnSpc>
            </a:pPr>
            <a:r>
              <a:rPr lang="en-US" b="1" u="none"/>
              <a:t>Goals</a:t>
            </a:r>
          </a:p>
          <a:p>
            <a:pPr marL="114300" indent="-114300">
              <a:lnSpc>
                <a:spcPct val="95000"/>
              </a:lnSpc>
              <a:buFontTx/>
              <a:buChar char="•"/>
            </a:pPr>
            <a:r>
              <a:rPr lang="en-US" u="none"/>
              <a:t>Control the processing of molten steel moving through a hot rolling mill in real-time</a:t>
            </a:r>
          </a:p>
        </p:txBody>
      </p:sp>
      <p:sp>
        <p:nvSpPr>
          <p:cNvPr id="28677" name="Text Box 4"/>
          <p:cNvSpPr txBox="1">
            <a:spLocks noChangeArrowheads="1"/>
          </p:cNvSpPr>
          <p:nvPr/>
        </p:nvSpPr>
        <p:spPr bwMode="auto">
          <a:xfrm>
            <a:off x="4679950" y="2468563"/>
            <a:ext cx="4251325" cy="2593975"/>
          </a:xfrm>
          <a:prstGeom prst="rect">
            <a:avLst/>
          </a:prstGeom>
          <a:noFill/>
          <a:ln w="12700">
            <a:noFill/>
            <a:miter lim="800000"/>
            <a:headEnd/>
            <a:tailEnd/>
          </a:ln>
        </p:spPr>
        <p:txBody>
          <a:bodyPr>
            <a:spAutoFit/>
          </a:bodyPr>
          <a:lstStyle/>
          <a:p>
            <a:r>
              <a:rPr lang="en-US" sz="2000" b="1" u="none"/>
              <a:t>System Characteristics</a:t>
            </a:r>
          </a:p>
          <a:p>
            <a:pPr marL="228600" lvl="1" indent="-114300">
              <a:buFontTx/>
              <a:buChar char="•"/>
            </a:pPr>
            <a:r>
              <a:rPr lang="en-US" u="none"/>
              <a:t>Hard real-time process automation requirements</a:t>
            </a:r>
          </a:p>
          <a:p>
            <a:pPr marL="457200" lvl="2" indent="-114300">
              <a:buFontTx/>
              <a:buChar char="•"/>
            </a:pPr>
            <a:r>
              <a:rPr lang="en-US" u="none"/>
              <a:t> </a:t>
            </a:r>
            <a:r>
              <a:rPr lang="en-US" i="1" u="none"/>
              <a:t>i.e.,</a:t>
            </a:r>
            <a:r>
              <a:rPr lang="en-US" u="none"/>
              <a:t> 250 ms real-time cycles</a:t>
            </a:r>
          </a:p>
          <a:p>
            <a:pPr marL="228600" lvl="1" indent="-114300">
              <a:buFontTx/>
              <a:buChar char="•"/>
            </a:pPr>
            <a:r>
              <a:rPr lang="en-US" u="none"/>
              <a:t>System acquires values representing plant’s current state, tracks material flow, calculates new settings for the rolls &amp; devices, &amp; submits new settings back to plant</a:t>
            </a:r>
            <a:endParaRPr lang="en-US" sz="2000" u="none"/>
          </a:p>
        </p:txBody>
      </p:sp>
      <p:grpSp>
        <p:nvGrpSpPr>
          <p:cNvPr id="28678" name="Group 5"/>
          <p:cNvGrpSpPr>
            <a:grpSpLocks/>
          </p:cNvGrpSpPr>
          <p:nvPr/>
        </p:nvGrpSpPr>
        <p:grpSpPr bwMode="auto">
          <a:xfrm>
            <a:off x="57150" y="5291138"/>
            <a:ext cx="9086850" cy="1344612"/>
            <a:chOff x="36" y="3384"/>
            <a:chExt cx="5724" cy="847"/>
          </a:xfrm>
        </p:grpSpPr>
        <p:sp>
          <p:nvSpPr>
            <p:cNvPr id="28680" name="Rectangle 6"/>
            <p:cNvSpPr>
              <a:spLocks noChangeArrowheads="1"/>
            </p:cNvSpPr>
            <p:nvPr/>
          </p:nvSpPr>
          <p:spPr bwMode="auto">
            <a:xfrm>
              <a:off x="36" y="3403"/>
              <a:ext cx="3094" cy="231"/>
            </a:xfrm>
            <a:prstGeom prst="rect">
              <a:avLst/>
            </a:prstGeom>
            <a:noFill/>
            <a:ln w="12700">
              <a:noFill/>
              <a:miter lim="800000"/>
              <a:headEnd/>
              <a:tailEnd/>
            </a:ln>
          </p:spPr>
          <p:txBody>
            <a:bodyPr>
              <a:spAutoFit/>
            </a:bodyPr>
            <a:lstStyle/>
            <a:p>
              <a:r>
                <a:rPr lang="en-US" b="1" u="none"/>
                <a:t>Key Software Solution Characteristics</a:t>
              </a:r>
            </a:p>
          </p:txBody>
        </p:sp>
        <p:sp>
          <p:nvSpPr>
            <p:cNvPr id="1589255" name="Text Box 7"/>
            <p:cNvSpPr txBox="1">
              <a:spLocks noChangeArrowheads="1"/>
            </p:cNvSpPr>
            <p:nvPr/>
          </p:nvSpPr>
          <p:spPr bwMode="auto">
            <a:xfrm>
              <a:off x="96" y="3630"/>
              <a:ext cx="5566" cy="585"/>
            </a:xfrm>
            <a:prstGeom prst="rect">
              <a:avLst/>
            </a:prstGeom>
            <a:solidFill>
              <a:srgbClr val="CCFFFF"/>
            </a:solidFill>
            <a:ln w="12700">
              <a:solidFill>
                <a:schemeClr val="tx1"/>
              </a:solidFill>
              <a:miter lim="800000"/>
              <a:headEnd/>
              <a:tailEnd/>
            </a:ln>
            <a:effectLst>
              <a:outerShdw dist="35921" dir="2700000" algn="ctr" rotWithShape="0">
                <a:schemeClr val="bg2"/>
              </a:outerShdw>
            </a:effectLst>
          </p:spPr>
          <p:txBody>
            <a:bodyPr>
              <a:spAutoFit/>
            </a:bodyPr>
            <a:lstStyle/>
            <a:p>
              <a:pPr marL="111125" indent="-111125">
                <a:buFontTx/>
                <a:buChar char="•"/>
                <a:tabLst>
                  <a:tab pos="233363" algn="l"/>
                </a:tabLst>
                <a:defRPr/>
              </a:pPr>
              <a:r>
                <a:rPr lang="en-US" u="none">
                  <a:latin typeface="Arial" charset="0"/>
                </a:rPr>
                <a:t>Affordable, flexible, &amp; COTS</a:t>
              </a:r>
            </a:p>
            <a:p>
              <a:pPr marL="346075" lvl="1" indent="-120650">
                <a:buFontTx/>
                <a:buChar char="•"/>
                <a:tabLst>
                  <a:tab pos="233363" algn="l"/>
                </a:tabLst>
                <a:defRPr/>
              </a:pPr>
              <a:r>
                <a:rPr lang="en-US" u="none">
                  <a:latin typeface="Arial" charset="0"/>
                </a:rPr>
                <a:t>Product-line architecture</a:t>
              </a:r>
            </a:p>
            <a:p>
              <a:pPr marL="346075" lvl="1" indent="-120650">
                <a:buFontTx/>
                <a:buChar char="•"/>
                <a:tabLst>
                  <a:tab pos="233363" algn="l"/>
                </a:tabLst>
                <a:defRPr/>
              </a:pPr>
              <a:r>
                <a:rPr lang="en-US" u="none">
                  <a:latin typeface="Arial" charset="0"/>
                </a:rPr>
                <a:t>Design guided by patterns &amp; frameworks</a:t>
              </a:r>
            </a:p>
          </p:txBody>
        </p:sp>
        <p:sp>
          <p:nvSpPr>
            <p:cNvPr id="28682" name="Rectangle 8"/>
            <p:cNvSpPr>
              <a:spLocks noChangeArrowheads="1"/>
            </p:cNvSpPr>
            <p:nvPr/>
          </p:nvSpPr>
          <p:spPr bwMode="auto">
            <a:xfrm>
              <a:off x="3138" y="3827"/>
              <a:ext cx="2622" cy="404"/>
            </a:xfrm>
            <a:prstGeom prst="rect">
              <a:avLst/>
            </a:prstGeom>
            <a:noFill/>
            <a:ln w="12700">
              <a:noFill/>
              <a:miter lim="800000"/>
              <a:headEnd/>
              <a:tailEnd/>
            </a:ln>
          </p:spPr>
          <p:txBody>
            <a:bodyPr>
              <a:spAutoFit/>
            </a:bodyPr>
            <a:lstStyle/>
            <a:p>
              <a:pPr marL="342900" lvl="1" indent="-114300">
                <a:buFontTx/>
                <a:buChar char="•"/>
              </a:pPr>
              <a:r>
                <a:rPr lang="en-US" u="none"/>
                <a:t>Windows NT/2000</a:t>
              </a:r>
            </a:p>
            <a:p>
              <a:pPr marL="342900" lvl="1" indent="-114300">
                <a:buFontTx/>
                <a:buChar char="•"/>
              </a:pPr>
              <a:r>
                <a:rPr lang="en-US" u="none"/>
                <a:t>Real-time CORBA (ACE+TAO)</a:t>
              </a:r>
            </a:p>
          </p:txBody>
        </p:sp>
        <p:sp>
          <p:nvSpPr>
            <p:cNvPr id="28683" name="Text Box 9"/>
            <p:cNvSpPr txBox="1">
              <a:spLocks noChangeArrowheads="1"/>
            </p:cNvSpPr>
            <p:nvPr/>
          </p:nvSpPr>
          <p:spPr bwMode="auto">
            <a:xfrm>
              <a:off x="3724" y="3384"/>
              <a:ext cx="944" cy="212"/>
            </a:xfrm>
            <a:prstGeom prst="rect">
              <a:avLst/>
            </a:prstGeom>
            <a:noFill/>
            <a:ln w="12700">
              <a:noFill/>
              <a:miter lim="800000"/>
              <a:headEnd/>
              <a:tailEnd/>
            </a:ln>
          </p:spPr>
          <p:txBody>
            <a:bodyPr wrap="none">
              <a:spAutoFit/>
            </a:bodyPr>
            <a:lstStyle/>
            <a:p>
              <a:r>
                <a:rPr lang="en-US" sz="1600" b="1" u="none"/>
                <a:t>www.siroll.de</a:t>
              </a:r>
            </a:p>
          </p:txBody>
        </p:sp>
      </p:grpSp>
      <p:pic>
        <p:nvPicPr>
          <p:cNvPr id="28679" name="Picture 10" descr="rolling_mill"/>
          <p:cNvPicPr>
            <a:picLocks noChangeAspect="1" noChangeArrowheads="1"/>
          </p:cNvPicPr>
          <p:nvPr/>
        </p:nvPicPr>
        <p:blipFill>
          <a:blip r:embed="rId3" cstate="print"/>
          <a:srcRect/>
          <a:stretch>
            <a:fillRect/>
          </a:stretch>
        </p:blipFill>
        <p:spPr bwMode="auto">
          <a:xfrm>
            <a:off x="134938" y="993775"/>
            <a:ext cx="4360862" cy="4154488"/>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Slide Number Placeholder 3"/>
          <p:cNvSpPr>
            <a:spLocks noGrp="1"/>
          </p:cNvSpPr>
          <p:nvPr>
            <p:ph type="sldNum" sz="quarter" idx="10"/>
          </p:nvPr>
        </p:nvSpPr>
        <p:spPr>
          <a:noFill/>
        </p:spPr>
        <p:txBody>
          <a:bodyPr/>
          <a:lstStyle/>
          <a:p>
            <a:fld id="{97DA4BA4-5152-41DA-958B-FD421F6A66BA}" type="slidenum">
              <a:rPr lang="en-US" smtClean="0">
                <a:latin typeface="Arial" pitchFamily="34" charset="0"/>
              </a:rPr>
              <a:pPr/>
              <a:t>200</a:t>
            </a:fld>
            <a:endParaRPr lang="en-US" smtClean="0">
              <a:latin typeface="Arial" pitchFamily="34" charset="0"/>
            </a:endParaRPr>
          </a:p>
        </p:txBody>
      </p:sp>
      <p:sp>
        <p:nvSpPr>
          <p:cNvPr id="6148" name="Rectangle 2"/>
          <p:cNvSpPr>
            <a:spLocks noGrp="1" noChangeArrowheads="1"/>
          </p:cNvSpPr>
          <p:nvPr>
            <p:ph type="title"/>
          </p:nvPr>
        </p:nvSpPr>
        <p:spPr>
          <a:xfrm>
            <a:off x="1490663" y="93663"/>
            <a:ext cx="6035675" cy="541337"/>
          </a:xfrm>
          <a:noFill/>
        </p:spPr>
        <p:txBody>
          <a:bodyPr/>
          <a:lstStyle/>
          <a:p>
            <a:r>
              <a:rPr lang="en-US" sz="4000" smtClean="0"/>
              <a:t>TAO–The ACE ORB</a:t>
            </a:r>
          </a:p>
        </p:txBody>
      </p:sp>
      <p:graphicFrame>
        <p:nvGraphicFramePr>
          <p:cNvPr id="6146" name="Object 3"/>
          <p:cNvGraphicFramePr>
            <a:graphicFrameLocks noChangeAspect="1"/>
          </p:cNvGraphicFramePr>
          <p:nvPr/>
        </p:nvGraphicFramePr>
        <p:xfrm>
          <a:off x="-14288" y="1123950"/>
          <a:ext cx="5829301" cy="3609975"/>
        </p:xfrm>
        <a:graphic>
          <a:graphicData uri="http://schemas.openxmlformats.org/presentationml/2006/ole">
            <mc:AlternateContent xmlns:mc="http://schemas.openxmlformats.org/markup-compatibility/2006">
              <mc:Choice xmlns:v="urn:schemas-microsoft-com:vml" Requires="v">
                <p:oleObj spid="_x0000_s6199" name="VISIO" r:id="rId3" imgW="8022600" imgH="4835160" progId="">
                  <p:embed/>
                </p:oleObj>
              </mc:Choice>
              <mc:Fallback>
                <p:oleObj name="VISIO" r:id="rId3" imgW="8022600" imgH="4835160" progId="">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288" y="1123950"/>
                        <a:ext cx="5829301" cy="360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149" name="Rectangle 4"/>
          <p:cNvSpPr>
            <a:spLocks noChangeArrowheads="1"/>
          </p:cNvSpPr>
          <p:nvPr/>
        </p:nvSpPr>
        <p:spPr bwMode="auto">
          <a:xfrm>
            <a:off x="5722938" y="1028700"/>
            <a:ext cx="3402012" cy="3609975"/>
          </a:xfrm>
          <a:prstGeom prst="rect">
            <a:avLst/>
          </a:prstGeom>
          <a:noFill/>
          <a:ln w="9525">
            <a:noFill/>
            <a:miter lim="800000"/>
            <a:headEnd/>
            <a:tailEnd/>
          </a:ln>
        </p:spPr>
        <p:txBody>
          <a:bodyPr/>
          <a:lstStyle/>
          <a:p>
            <a:pPr marL="174625" indent="-174625" eaLnBrk="1" hangingPunct="1">
              <a:spcBef>
                <a:spcPct val="20000"/>
              </a:spcBef>
              <a:buFontTx/>
              <a:buChar char="•"/>
            </a:pPr>
            <a:r>
              <a:rPr lang="es-CL" sz="2000" u="none">
                <a:solidFill>
                  <a:srgbClr val="003366"/>
                </a:solidFill>
              </a:rPr>
              <a:t>More than 500 Ksloc (C++)</a:t>
            </a:r>
          </a:p>
          <a:p>
            <a:pPr marL="174625" indent="-174625" eaLnBrk="1" hangingPunct="1">
              <a:spcBef>
                <a:spcPct val="20000"/>
              </a:spcBef>
              <a:buFontTx/>
              <a:buChar char="•"/>
            </a:pPr>
            <a:r>
              <a:rPr lang="es-CL" sz="2000" u="none">
                <a:solidFill>
                  <a:srgbClr val="003366"/>
                </a:solidFill>
              </a:rPr>
              <a:t>Open-source</a:t>
            </a:r>
          </a:p>
          <a:p>
            <a:pPr marL="174625" indent="-174625" eaLnBrk="1" hangingPunct="1">
              <a:spcBef>
                <a:spcPct val="20000"/>
              </a:spcBef>
              <a:buFontTx/>
              <a:buChar char="•"/>
            </a:pPr>
            <a:r>
              <a:rPr lang="es-CL" sz="2000" u="none">
                <a:solidFill>
                  <a:srgbClr val="003366"/>
                </a:solidFill>
              </a:rPr>
              <a:t>Based on ACE wrapper facades &amp; frameworks</a:t>
            </a:r>
          </a:p>
          <a:p>
            <a:pPr marL="174625" indent="-174625" eaLnBrk="1" hangingPunct="1">
              <a:spcBef>
                <a:spcPct val="20000"/>
              </a:spcBef>
              <a:buFontTx/>
              <a:buChar char="•"/>
            </a:pPr>
            <a:r>
              <a:rPr lang="es-CL" sz="2000" u="none">
                <a:solidFill>
                  <a:srgbClr val="003366"/>
                </a:solidFill>
              </a:rPr>
              <a:t>Available on Unix, Win32, MVS, QNX, VxWorks, LynxOS, VMS, etc.</a:t>
            </a:r>
          </a:p>
          <a:p>
            <a:pPr marL="174625" indent="-174625" eaLnBrk="1" hangingPunct="1">
              <a:spcBef>
                <a:spcPct val="20000"/>
              </a:spcBef>
              <a:buFontTx/>
              <a:buChar char="•"/>
            </a:pPr>
            <a:r>
              <a:rPr lang="es-CL" sz="2000" u="none">
                <a:solidFill>
                  <a:srgbClr val="003366"/>
                </a:solidFill>
              </a:rPr>
              <a:t>Thousands of users around the world</a:t>
            </a:r>
          </a:p>
        </p:txBody>
      </p:sp>
      <p:sp>
        <p:nvSpPr>
          <p:cNvPr id="6150" name="Rectangle 5"/>
          <p:cNvSpPr>
            <a:spLocks noGrp="1" noChangeArrowheads="1"/>
          </p:cNvSpPr>
          <p:nvPr>
            <p:ph type="body" sz="half" idx="1"/>
          </p:nvPr>
        </p:nvSpPr>
        <p:spPr>
          <a:xfrm>
            <a:off x="0" y="4929188"/>
            <a:ext cx="4775200" cy="1708150"/>
          </a:xfrm>
          <a:noFill/>
        </p:spPr>
        <p:txBody>
          <a:bodyPr/>
          <a:lstStyle/>
          <a:p>
            <a:pPr marL="168275" indent="-168275">
              <a:spcBef>
                <a:spcPct val="30000"/>
              </a:spcBef>
              <a:buFontTx/>
              <a:buChar char="•"/>
              <a:tabLst>
                <a:tab pos="168275" algn="l"/>
              </a:tabLst>
            </a:pPr>
            <a:r>
              <a:rPr lang="es-CL" sz="2000" smtClean="0"/>
              <a:t>Objective</a:t>
            </a:r>
            <a:r>
              <a:rPr lang="es-CL" sz="2000" b="0" smtClean="0"/>
              <a:t>: Advance technology to simplify development of distributed, real-time, &amp; embedded (DRE) systems</a:t>
            </a:r>
          </a:p>
          <a:p>
            <a:pPr marL="168275" indent="-168275">
              <a:spcBef>
                <a:spcPct val="30000"/>
              </a:spcBef>
              <a:buFontTx/>
              <a:buChar char="•"/>
              <a:tabLst>
                <a:tab pos="168275" algn="l"/>
              </a:tabLst>
            </a:pPr>
            <a:r>
              <a:rPr lang="es-CL" sz="2000" smtClean="0"/>
              <a:t>Approach</a:t>
            </a:r>
            <a:r>
              <a:rPr lang="es-CL" sz="2000" b="0" smtClean="0"/>
              <a:t>: Use standard OO techologies &amp; patterns</a:t>
            </a:r>
          </a:p>
        </p:txBody>
      </p:sp>
      <p:sp>
        <p:nvSpPr>
          <p:cNvPr id="6151" name="Rectangle 6"/>
          <p:cNvSpPr>
            <a:spLocks noChangeArrowheads="1"/>
          </p:cNvSpPr>
          <p:nvPr/>
        </p:nvSpPr>
        <p:spPr bwMode="auto">
          <a:xfrm>
            <a:off x="4821238" y="4767263"/>
            <a:ext cx="3994150" cy="1933575"/>
          </a:xfrm>
          <a:prstGeom prst="rect">
            <a:avLst/>
          </a:prstGeom>
          <a:solidFill>
            <a:srgbClr val="FFFFCC"/>
          </a:solidFill>
          <a:ln w="12700">
            <a:solidFill>
              <a:schemeClr val="tx1"/>
            </a:solidFill>
            <a:miter lim="800000"/>
            <a:headEnd/>
            <a:tailEnd/>
          </a:ln>
        </p:spPr>
        <p:txBody>
          <a:bodyPr>
            <a:spAutoFit/>
          </a:bodyPr>
          <a:lstStyle/>
          <a:p>
            <a:pPr marL="111125" indent="-111125">
              <a:buFontTx/>
              <a:buChar char="•"/>
            </a:pPr>
            <a:r>
              <a:rPr lang="en-US" sz="2000" u="none"/>
              <a:t>Commercially supported by</a:t>
            </a:r>
          </a:p>
          <a:p>
            <a:pPr marL="342900" lvl="1" indent="-112713">
              <a:buFontTx/>
              <a:buChar char="•"/>
            </a:pPr>
            <a:r>
              <a:rPr lang="en-US" sz="2000" u="none"/>
              <a:t>OCI (</a:t>
            </a:r>
            <a:r>
              <a:rPr lang="en-US" sz="2000" u="none">
                <a:hlinkClick r:id="rId5"/>
              </a:rPr>
              <a:t>www.theaceorb.com</a:t>
            </a:r>
            <a:r>
              <a:rPr lang="en-US" sz="2000" u="none"/>
              <a:t>)</a:t>
            </a:r>
          </a:p>
          <a:p>
            <a:pPr marL="342900" lvl="1" indent="-112713">
              <a:buFontTx/>
              <a:buChar char="•"/>
            </a:pPr>
            <a:r>
              <a:rPr lang="en-US" sz="2000" u="none"/>
              <a:t>PrismTech (</a:t>
            </a:r>
            <a:r>
              <a:rPr lang="en-US" sz="2000" u="none">
                <a:hlinkClick r:id="rId6"/>
              </a:rPr>
              <a:t>www.prismtechnologies.com</a:t>
            </a:r>
            <a:r>
              <a:rPr lang="en-US" sz="2000" u="none"/>
              <a:t>)</a:t>
            </a:r>
          </a:p>
          <a:p>
            <a:pPr marL="342900" lvl="1" indent="-112713">
              <a:buFontTx/>
              <a:buChar char="•"/>
            </a:pPr>
            <a:r>
              <a:rPr lang="en-US" sz="2000" u="none"/>
              <a:t>Remedy (</a:t>
            </a:r>
            <a:r>
              <a:rPr lang="en-US" sz="2000" u="none">
                <a:hlinkClick r:id="rId7"/>
              </a:rPr>
              <a:t>www.remedy.nl</a:t>
            </a:r>
            <a:r>
              <a:rPr lang="en-US" sz="2000" u="none"/>
              <a:t>)</a:t>
            </a:r>
          </a:p>
          <a:p>
            <a:pPr marL="342900" lvl="1" indent="-112713">
              <a:buFontTx/>
              <a:buChar char="•"/>
            </a:pPr>
            <a:r>
              <a:rPr lang="en-US" sz="2000" u="none"/>
              <a:t>etc.</a:t>
            </a:r>
          </a:p>
        </p:txBody>
      </p:sp>
    </p:spTree>
  </p:cSld>
  <p:clrMapOvr>
    <a:masterClrMapping/>
  </p:clrMapOvr>
  <p:transition/>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Slide Number Placeholder 3"/>
          <p:cNvSpPr>
            <a:spLocks noGrp="1"/>
          </p:cNvSpPr>
          <p:nvPr>
            <p:ph type="sldNum" sz="quarter" idx="10"/>
          </p:nvPr>
        </p:nvSpPr>
        <p:spPr>
          <a:noFill/>
        </p:spPr>
        <p:txBody>
          <a:bodyPr/>
          <a:lstStyle/>
          <a:p>
            <a:fld id="{0232E4C9-47B9-4774-B198-D8ED343B419F}" type="slidenum">
              <a:rPr lang="en-US" smtClean="0">
                <a:latin typeface="Arial" pitchFamily="34" charset="0"/>
              </a:rPr>
              <a:pPr/>
              <a:t>201</a:t>
            </a:fld>
            <a:endParaRPr lang="en-US" smtClean="0">
              <a:latin typeface="Arial" pitchFamily="34" charset="0"/>
            </a:endParaRPr>
          </a:p>
        </p:txBody>
      </p:sp>
      <p:sp>
        <p:nvSpPr>
          <p:cNvPr id="208899" name="Rectangle 2"/>
          <p:cNvSpPr>
            <a:spLocks noGrp="1" noChangeArrowheads="1"/>
          </p:cNvSpPr>
          <p:nvPr>
            <p:ph type="title"/>
          </p:nvPr>
        </p:nvSpPr>
        <p:spPr>
          <a:xfrm>
            <a:off x="619125" y="-92075"/>
            <a:ext cx="7924800" cy="914400"/>
          </a:xfrm>
        </p:spPr>
        <p:txBody>
          <a:bodyPr/>
          <a:lstStyle/>
          <a:p>
            <a:r>
              <a:rPr lang="en-US" sz="4000" smtClean="0"/>
              <a:t>The Evolution of TAO</a:t>
            </a:r>
          </a:p>
        </p:txBody>
      </p:sp>
      <p:pic>
        <p:nvPicPr>
          <p:cNvPr id="208900" name="Picture 3" descr="TAO2"/>
          <p:cNvPicPr>
            <a:picLocks noChangeAspect="1" noChangeArrowheads="1"/>
          </p:cNvPicPr>
          <p:nvPr/>
        </p:nvPicPr>
        <p:blipFill>
          <a:blip r:embed="rId2" cstate="print"/>
          <a:srcRect/>
          <a:stretch>
            <a:fillRect/>
          </a:stretch>
        </p:blipFill>
        <p:spPr bwMode="auto">
          <a:xfrm>
            <a:off x="6350" y="2344738"/>
            <a:ext cx="6518275" cy="4151312"/>
          </a:xfrm>
          <a:prstGeom prst="rect">
            <a:avLst/>
          </a:prstGeom>
          <a:noFill/>
          <a:ln w="9525">
            <a:noFill/>
            <a:miter lim="800000"/>
            <a:headEnd/>
            <a:tailEnd/>
          </a:ln>
        </p:spPr>
      </p:pic>
      <p:grpSp>
        <p:nvGrpSpPr>
          <p:cNvPr id="208901" name="Group 4"/>
          <p:cNvGrpSpPr>
            <a:grpSpLocks/>
          </p:cNvGrpSpPr>
          <p:nvPr/>
        </p:nvGrpSpPr>
        <p:grpSpPr bwMode="auto">
          <a:xfrm>
            <a:off x="1084263" y="4267200"/>
            <a:ext cx="5153025" cy="1265238"/>
            <a:chOff x="738" y="2688"/>
            <a:chExt cx="3246" cy="797"/>
          </a:xfrm>
        </p:grpSpPr>
        <p:grpSp>
          <p:nvGrpSpPr>
            <p:cNvPr id="208907" name="Group 5"/>
            <p:cNvGrpSpPr>
              <a:grpSpLocks/>
            </p:cNvGrpSpPr>
            <p:nvPr/>
          </p:nvGrpSpPr>
          <p:grpSpPr bwMode="auto">
            <a:xfrm>
              <a:off x="3666" y="2688"/>
              <a:ext cx="318" cy="241"/>
              <a:chOff x="4463" y="2477"/>
              <a:chExt cx="318" cy="241"/>
            </a:xfrm>
          </p:grpSpPr>
          <p:sp>
            <p:nvSpPr>
              <p:cNvPr id="208915" name="Freeform 6"/>
              <p:cNvSpPr>
                <a:spLocks/>
              </p:cNvSpPr>
              <p:nvPr/>
            </p:nvSpPr>
            <p:spPr bwMode="auto">
              <a:xfrm>
                <a:off x="4463" y="2477"/>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208916" name="Freeform 7"/>
              <p:cNvSpPr>
                <a:spLocks/>
              </p:cNvSpPr>
              <p:nvPr/>
            </p:nvSpPr>
            <p:spPr bwMode="auto">
              <a:xfrm>
                <a:off x="4559" y="2477"/>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208917" name="Freeform 8"/>
              <p:cNvSpPr>
                <a:spLocks/>
              </p:cNvSpPr>
              <p:nvPr/>
            </p:nvSpPr>
            <p:spPr bwMode="auto">
              <a:xfrm>
                <a:off x="4655" y="2477"/>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grpSp>
        <p:grpSp>
          <p:nvGrpSpPr>
            <p:cNvPr id="208908" name="Group 9"/>
            <p:cNvGrpSpPr>
              <a:grpSpLocks/>
            </p:cNvGrpSpPr>
            <p:nvPr/>
          </p:nvGrpSpPr>
          <p:grpSpPr bwMode="auto">
            <a:xfrm>
              <a:off x="738" y="3258"/>
              <a:ext cx="3118" cy="227"/>
              <a:chOff x="738" y="3272"/>
              <a:chExt cx="3118" cy="227"/>
            </a:xfrm>
          </p:grpSpPr>
          <p:grpSp>
            <p:nvGrpSpPr>
              <p:cNvPr id="208909" name="Group 10"/>
              <p:cNvGrpSpPr>
                <a:grpSpLocks/>
              </p:cNvGrpSpPr>
              <p:nvPr/>
            </p:nvGrpSpPr>
            <p:grpSpPr bwMode="auto">
              <a:xfrm>
                <a:off x="810" y="3298"/>
                <a:ext cx="2981" cy="162"/>
                <a:chOff x="869" y="3298"/>
                <a:chExt cx="2652" cy="162"/>
              </a:xfrm>
            </p:grpSpPr>
            <p:sp>
              <p:nvSpPr>
                <p:cNvPr id="208912" name="Line 11"/>
                <p:cNvSpPr>
                  <a:spLocks noChangeShapeType="1"/>
                </p:cNvSpPr>
                <p:nvPr/>
              </p:nvSpPr>
              <p:spPr bwMode="auto">
                <a:xfrm>
                  <a:off x="882" y="3298"/>
                  <a:ext cx="2630" cy="0"/>
                </a:xfrm>
                <a:prstGeom prst="line">
                  <a:avLst/>
                </a:prstGeom>
                <a:noFill/>
                <a:ln w="12700">
                  <a:solidFill>
                    <a:schemeClr val="tx1"/>
                  </a:solidFill>
                  <a:round/>
                  <a:headEnd/>
                  <a:tailEnd/>
                </a:ln>
              </p:spPr>
              <p:txBody>
                <a:bodyPr rot="10800000" wrap="none" anchor="ctr"/>
                <a:lstStyle/>
                <a:p>
                  <a:endParaRPr lang="en-US"/>
                </a:p>
              </p:txBody>
            </p:sp>
            <p:sp>
              <p:nvSpPr>
                <p:cNvPr id="208913" name="Line 12"/>
                <p:cNvSpPr>
                  <a:spLocks noChangeShapeType="1"/>
                </p:cNvSpPr>
                <p:nvPr/>
              </p:nvSpPr>
              <p:spPr bwMode="auto">
                <a:xfrm>
                  <a:off x="869" y="3386"/>
                  <a:ext cx="2630" cy="0"/>
                </a:xfrm>
                <a:prstGeom prst="line">
                  <a:avLst/>
                </a:prstGeom>
                <a:noFill/>
                <a:ln w="12700">
                  <a:solidFill>
                    <a:schemeClr val="tx1"/>
                  </a:solidFill>
                  <a:round/>
                  <a:headEnd/>
                  <a:tailEnd/>
                </a:ln>
              </p:spPr>
              <p:txBody>
                <a:bodyPr rot="10800000" wrap="none" anchor="ctr"/>
                <a:lstStyle/>
                <a:p>
                  <a:endParaRPr lang="en-US"/>
                </a:p>
              </p:txBody>
            </p:sp>
            <p:sp>
              <p:nvSpPr>
                <p:cNvPr id="208914" name="Line 13"/>
                <p:cNvSpPr>
                  <a:spLocks noChangeShapeType="1"/>
                </p:cNvSpPr>
                <p:nvPr/>
              </p:nvSpPr>
              <p:spPr bwMode="auto">
                <a:xfrm>
                  <a:off x="891" y="3460"/>
                  <a:ext cx="2630" cy="0"/>
                </a:xfrm>
                <a:prstGeom prst="line">
                  <a:avLst/>
                </a:prstGeom>
                <a:noFill/>
                <a:ln w="12700">
                  <a:solidFill>
                    <a:schemeClr val="tx1"/>
                  </a:solidFill>
                  <a:round/>
                  <a:headEnd/>
                  <a:tailEnd/>
                </a:ln>
              </p:spPr>
              <p:txBody>
                <a:bodyPr rot="10800000" wrap="none" anchor="ctr"/>
                <a:lstStyle/>
                <a:p>
                  <a:endParaRPr lang="en-US"/>
                </a:p>
              </p:txBody>
            </p:sp>
          </p:grpSp>
          <p:sp>
            <p:nvSpPr>
              <p:cNvPr id="208910" name="Oval 14"/>
              <p:cNvSpPr>
                <a:spLocks noChangeArrowheads="1"/>
              </p:cNvSpPr>
              <p:nvPr/>
            </p:nvSpPr>
            <p:spPr bwMode="auto">
              <a:xfrm>
                <a:off x="738" y="3278"/>
                <a:ext cx="105" cy="221"/>
              </a:xfrm>
              <a:prstGeom prst="ellipse">
                <a:avLst/>
              </a:prstGeom>
              <a:solidFill>
                <a:schemeClr val="bg1"/>
              </a:solidFill>
              <a:ln w="12700">
                <a:solidFill>
                  <a:schemeClr val="tx1"/>
                </a:solidFill>
                <a:round/>
                <a:headEnd/>
                <a:tailEnd/>
              </a:ln>
            </p:spPr>
            <p:txBody>
              <a:bodyPr rot="10800000" wrap="none" anchor="ctr"/>
              <a:lstStyle/>
              <a:p>
                <a:endParaRPr lang="en-US"/>
              </a:p>
            </p:txBody>
          </p:sp>
          <p:sp>
            <p:nvSpPr>
              <p:cNvPr id="208911" name="Oval 15"/>
              <p:cNvSpPr>
                <a:spLocks noChangeArrowheads="1"/>
              </p:cNvSpPr>
              <p:nvPr/>
            </p:nvSpPr>
            <p:spPr bwMode="auto">
              <a:xfrm>
                <a:off x="3751" y="3272"/>
                <a:ext cx="105" cy="221"/>
              </a:xfrm>
              <a:prstGeom prst="ellipse">
                <a:avLst/>
              </a:prstGeom>
              <a:solidFill>
                <a:schemeClr val="bg1"/>
              </a:solidFill>
              <a:ln w="12700">
                <a:solidFill>
                  <a:schemeClr val="tx1"/>
                </a:solidFill>
                <a:round/>
                <a:headEnd/>
                <a:tailEnd/>
              </a:ln>
            </p:spPr>
            <p:txBody>
              <a:bodyPr rot="10800000" wrap="none" anchor="ctr"/>
              <a:lstStyle/>
              <a:p>
                <a:endParaRPr lang="en-US"/>
              </a:p>
            </p:txBody>
          </p:sp>
        </p:grpSp>
      </p:grpSp>
      <p:grpSp>
        <p:nvGrpSpPr>
          <p:cNvPr id="208902" name="Group 16"/>
          <p:cNvGrpSpPr>
            <a:grpSpLocks/>
          </p:cNvGrpSpPr>
          <p:nvPr/>
        </p:nvGrpSpPr>
        <p:grpSpPr bwMode="auto">
          <a:xfrm>
            <a:off x="1668463" y="5856288"/>
            <a:ext cx="2060575" cy="1000125"/>
            <a:chOff x="1057" y="3689"/>
            <a:chExt cx="1298" cy="630"/>
          </a:xfrm>
        </p:grpSpPr>
        <p:sp>
          <p:nvSpPr>
            <p:cNvPr id="208905" name="Rectangle 17"/>
            <p:cNvSpPr>
              <a:spLocks noChangeArrowheads="1"/>
            </p:cNvSpPr>
            <p:nvPr/>
          </p:nvSpPr>
          <p:spPr bwMode="auto">
            <a:xfrm>
              <a:off x="1057" y="3689"/>
              <a:ext cx="1298" cy="630"/>
            </a:xfrm>
            <a:prstGeom prst="rect">
              <a:avLst/>
            </a:prstGeom>
            <a:solidFill>
              <a:schemeClr val="bg1"/>
            </a:solidFill>
            <a:ln w="12700">
              <a:solidFill>
                <a:schemeClr val="bg1"/>
              </a:solidFill>
              <a:miter lim="800000"/>
              <a:headEnd/>
              <a:tailEnd/>
            </a:ln>
          </p:spPr>
          <p:txBody>
            <a:bodyPr rot="10800000" wrap="none" anchor="ctr"/>
            <a:lstStyle/>
            <a:p>
              <a:endParaRPr lang="en-US"/>
            </a:p>
          </p:txBody>
        </p:sp>
        <p:pic>
          <p:nvPicPr>
            <p:cNvPr id="208906" name="Picture 18" descr="TAO1"/>
            <p:cNvPicPr>
              <a:picLocks noChangeAspect="1" noChangeArrowheads="1"/>
            </p:cNvPicPr>
            <p:nvPr/>
          </p:nvPicPr>
          <p:blipFill>
            <a:blip r:embed="rId3" cstate="print"/>
            <a:srcRect/>
            <a:stretch>
              <a:fillRect/>
            </a:stretch>
          </p:blipFill>
          <p:spPr bwMode="auto">
            <a:xfrm>
              <a:off x="1090" y="3749"/>
              <a:ext cx="1255" cy="552"/>
            </a:xfrm>
            <a:prstGeom prst="rect">
              <a:avLst/>
            </a:prstGeom>
            <a:noFill/>
            <a:ln w="9525">
              <a:noFill/>
              <a:miter lim="800000"/>
              <a:headEnd/>
              <a:tailEnd/>
            </a:ln>
          </p:spPr>
        </p:pic>
      </p:grpSp>
      <p:sp>
        <p:nvSpPr>
          <p:cNvPr id="208903" name="Text Box 19"/>
          <p:cNvSpPr txBox="1">
            <a:spLocks noChangeArrowheads="1"/>
          </p:cNvSpPr>
          <p:nvPr/>
        </p:nvSpPr>
        <p:spPr bwMode="auto">
          <a:xfrm>
            <a:off x="6505575" y="1225550"/>
            <a:ext cx="2755900" cy="5538788"/>
          </a:xfrm>
          <a:prstGeom prst="rect">
            <a:avLst/>
          </a:prstGeom>
          <a:noFill/>
          <a:ln w="12700">
            <a:noFill/>
            <a:miter lim="800000"/>
            <a:headEnd/>
            <a:tailEnd/>
          </a:ln>
        </p:spPr>
        <p:txBody>
          <a:bodyPr>
            <a:spAutoFit/>
          </a:bodyPr>
          <a:lstStyle/>
          <a:p>
            <a:pPr marL="114300" indent="-114300">
              <a:spcBef>
                <a:spcPct val="20000"/>
              </a:spcBef>
            </a:pPr>
            <a:r>
              <a:rPr lang="en-US" b="1" u="none"/>
              <a:t>TAO ORB</a:t>
            </a:r>
          </a:p>
          <a:p>
            <a:pPr marL="114300" indent="-114300">
              <a:spcBef>
                <a:spcPct val="20000"/>
              </a:spcBef>
              <a:buFontTx/>
              <a:buChar char="•"/>
            </a:pPr>
            <a:r>
              <a:rPr lang="en-US" u="none"/>
              <a:t>Largely compliant with</a:t>
            </a:r>
            <a:r>
              <a:rPr lang="en-US" b="1" u="none"/>
              <a:t> </a:t>
            </a:r>
            <a:r>
              <a:rPr lang="en-US" u="none"/>
              <a:t>CORBA 3.0</a:t>
            </a:r>
          </a:p>
          <a:p>
            <a:pPr marL="342900" lvl="1" indent="-114300">
              <a:spcBef>
                <a:spcPct val="20000"/>
              </a:spcBef>
              <a:buFontTx/>
              <a:buChar char="•"/>
            </a:pPr>
            <a:r>
              <a:rPr lang="en-US" u="none"/>
              <a:t>No DCOM bridge ;-)</a:t>
            </a:r>
          </a:p>
          <a:p>
            <a:pPr marL="114300" indent="-114300">
              <a:spcBef>
                <a:spcPct val="20000"/>
              </a:spcBef>
              <a:buFontTx/>
              <a:buChar char="•"/>
            </a:pPr>
            <a:r>
              <a:rPr lang="en-US" u="none"/>
              <a:t>Pattern-oriented software architecture</a:t>
            </a:r>
          </a:p>
          <a:p>
            <a:pPr marL="342900" lvl="1" indent="-114300">
              <a:spcBef>
                <a:spcPct val="20000"/>
              </a:spcBef>
              <a:buFontTx/>
              <a:buChar char="•"/>
            </a:pPr>
            <a:r>
              <a:rPr lang="en-US" u="none"/>
              <a:t>www.posa.uci.edu</a:t>
            </a:r>
          </a:p>
          <a:p>
            <a:pPr marL="114300" indent="-114300">
              <a:spcBef>
                <a:spcPct val="20000"/>
              </a:spcBef>
              <a:buFontTx/>
              <a:buChar char="•"/>
            </a:pPr>
            <a:r>
              <a:rPr lang="en-US" u="none"/>
              <a:t>Key capabilities</a:t>
            </a:r>
          </a:p>
          <a:p>
            <a:pPr marL="342900" lvl="1" indent="-114300">
              <a:spcBef>
                <a:spcPct val="20000"/>
              </a:spcBef>
              <a:buFontTx/>
              <a:buChar char="•"/>
            </a:pPr>
            <a:r>
              <a:rPr lang="en-US" u="none"/>
              <a:t>QoS-enabled</a:t>
            </a:r>
          </a:p>
          <a:p>
            <a:pPr marL="342900" lvl="1" indent="-114300">
              <a:spcBef>
                <a:spcPct val="20000"/>
              </a:spcBef>
              <a:buFontTx/>
              <a:buChar char="•"/>
            </a:pPr>
            <a:r>
              <a:rPr lang="en-US" u="none"/>
              <a:t>Highly configurable</a:t>
            </a:r>
          </a:p>
          <a:p>
            <a:pPr marL="342900" lvl="1" indent="-114300">
              <a:spcBef>
                <a:spcPct val="20000"/>
              </a:spcBef>
              <a:buFontTx/>
              <a:buChar char="•"/>
            </a:pPr>
            <a:r>
              <a:rPr lang="en-US" u="none"/>
              <a:t>Pluggable protocols</a:t>
            </a:r>
          </a:p>
          <a:p>
            <a:pPr marL="571500" lvl="2" indent="-114300">
              <a:spcBef>
                <a:spcPct val="20000"/>
              </a:spcBef>
              <a:buFontTx/>
              <a:buChar char="•"/>
            </a:pPr>
            <a:r>
              <a:rPr lang="en-US" u="none"/>
              <a:t>IIOP/UIOP</a:t>
            </a:r>
          </a:p>
          <a:p>
            <a:pPr marL="571500" lvl="2" indent="-114300">
              <a:spcBef>
                <a:spcPct val="20000"/>
              </a:spcBef>
              <a:buFontTx/>
              <a:buChar char="•"/>
            </a:pPr>
            <a:r>
              <a:rPr lang="en-US" u="none"/>
              <a:t>DIOP</a:t>
            </a:r>
          </a:p>
          <a:p>
            <a:pPr marL="571500" lvl="2" indent="-114300">
              <a:spcBef>
                <a:spcPct val="20000"/>
              </a:spcBef>
              <a:buFontTx/>
              <a:buChar char="•"/>
            </a:pPr>
            <a:r>
              <a:rPr lang="en-US" u="none"/>
              <a:t>Shared memory</a:t>
            </a:r>
          </a:p>
          <a:p>
            <a:pPr marL="571500" lvl="2" indent="-114300">
              <a:spcBef>
                <a:spcPct val="20000"/>
              </a:spcBef>
              <a:buFontTx/>
              <a:buChar char="•"/>
            </a:pPr>
            <a:r>
              <a:rPr lang="en-US" u="none"/>
              <a:t>SSL</a:t>
            </a:r>
          </a:p>
          <a:p>
            <a:pPr marL="571500" lvl="2" indent="-114300">
              <a:spcBef>
                <a:spcPct val="20000"/>
              </a:spcBef>
              <a:buFontTx/>
              <a:buChar char="•"/>
            </a:pPr>
            <a:r>
              <a:rPr lang="en-US" u="none"/>
              <a:t>MIOP   </a:t>
            </a:r>
          </a:p>
          <a:p>
            <a:pPr marL="571500" lvl="2" indent="-114300">
              <a:spcBef>
                <a:spcPct val="20000"/>
              </a:spcBef>
              <a:buFontTx/>
              <a:buChar char="•"/>
            </a:pPr>
            <a:r>
              <a:rPr lang="en-US" u="none"/>
              <a:t>SCIOP</a:t>
            </a:r>
          </a:p>
        </p:txBody>
      </p:sp>
      <p:sp>
        <p:nvSpPr>
          <p:cNvPr id="208904" name="Rectangle 20"/>
          <p:cNvSpPr>
            <a:spLocks noChangeArrowheads="1"/>
          </p:cNvSpPr>
          <p:nvPr/>
        </p:nvSpPr>
        <p:spPr bwMode="auto">
          <a:xfrm>
            <a:off x="1084263" y="1192213"/>
            <a:ext cx="4572000" cy="650875"/>
          </a:xfrm>
          <a:prstGeom prst="rect">
            <a:avLst/>
          </a:prstGeom>
          <a:solidFill>
            <a:srgbClr val="FFFFCC"/>
          </a:solidFill>
          <a:ln w="9525">
            <a:solidFill>
              <a:schemeClr val="tx1"/>
            </a:solidFill>
            <a:miter lim="800000"/>
            <a:headEnd/>
            <a:tailEnd/>
          </a:ln>
        </p:spPr>
        <p:txBody>
          <a:bodyPr>
            <a:spAutoFit/>
          </a:bodyPr>
          <a:lstStyle/>
          <a:p>
            <a:pPr>
              <a:buFontTx/>
              <a:buChar char="•"/>
            </a:pPr>
            <a:r>
              <a:rPr lang="en-US" u="none"/>
              <a:t>TAO can be downloaded from </a:t>
            </a:r>
          </a:p>
          <a:p>
            <a:pPr marL="230188" lvl="1" indent="-115888">
              <a:buFontTx/>
              <a:buChar char="•"/>
            </a:pPr>
            <a:r>
              <a:rPr lang="en-US" u="none"/>
              <a:t>deuce.doc.wustl.edu/Download.html</a:t>
            </a:r>
          </a:p>
        </p:txBody>
      </p:sp>
    </p:spTree>
  </p:cSld>
  <p:clrMapOvr>
    <a:masterClrMapping/>
  </p:clrMapOvr>
  <p:transition/>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Slide Number Placeholder 3"/>
          <p:cNvSpPr>
            <a:spLocks noGrp="1"/>
          </p:cNvSpPr>
          <p:nvPr>
            <p:ph type="sldNum" sz="quarter" idx="10"/>
          </p:nvPr>
        </p:nvSpPr>
        <p:spPr>
          <a:noFill/>
        </p:spPr>
        <p:txBody>
          <a:bodyPr/>
          <a:lstStyle/>
          <a:p>
            <a:fld id="{AC2B9D76-602F-4E0A-A5B0-81455A261CA2}" type="slidenum">
              <a:rPr lang="en-US" smtClean="0">
                <a:latin typeface="Arial" pitchFamily="34" charset="0"/>
              </a:rPr>
              <a:pPr/>
              <a:t>202</a:t>
            </a:fld>
            <a:endParaRPr lang="en-US" smtClean="0">
              <a:latin typeface="Arial" pitchFamily="34" charset="0"/>
            </a:endParaRPr>
          </a:p>
        </p:txBody>
      </p:sp>
      <p:sp>
        <p:nvSpPr>
          <p:cNvPr id="209923" name="Rectangle 2"/>
          <p:cNvSpPr>
            <a:spLocks noGrp="1" noChangeArrowheads="1"/>
          </p:cNvSpPr>
          <p:nvPr>
            <p:ph type="title"/>
          </p:nvPr>
        </p:nvSpPr>
        <p:spPr>
          <a:xfrm>
            <a:off x="619125" y="-92075"/>
            <a:ext cx="7924800" cy="914400"/>
          </a:xfrm>
        </p:spPr>
        <p:txBody>
          <a:bodyPr/>
          <a:lstStyle/>
          <a:p>
            <a:r>
              <a:rPr lang="en-US" sz="4000" smtClean="0"/>
              <a:t>The Evolution of TAO</a:t>
            </a:r>
          </a:p>
        </p:txBody>
      </p:sp>
      <p:sp>
        <p:nvSpPr>
          <p:cNvPr id="1748995" name="Text Box 3"/>
          <p:cNvSpPr txBox="1">
            <a:spLocks noChangeArrowheads="1"/>
          </p:cNvSpPr>
          <p:nvPr/>
        </p:nvSpPr>
        <p:spPr bwMode="auto">
          <a:xfrm>
            <a:off x="6494463" y="844550"/>
            <a:ext cx="2819400" cy="2174875"/>
          </a:xfrm>
          <a:prstGeom prst="rect">
            <a:avLst/>
          </a:prstGeom>
          <a:noFill/>
          <a:ln w="12700">
            <a:noFill/>
            <a:miter lim="800000"/>
            <a:headEnd/>
            <a:tailEnd/>
          </a:ln>
        </p:spPr>
        <p:txBody>
          <a:bodyPr>
            <a:spAutoFit/>
          </a:bodyPr>
          <a:lstStyle/>
          <a:p>
            <a:pPr marL="114300" indent="-114300">
              <a:lnSpc>
                <a:spcPct val="95000"/>
              </a:lnSpc>
            </a:pPr>
            <a:r>
              <a:rPr lang="en-US" b="1" u="none"/>
              <a:t>RT-CORBA</a:t>
            </a:r>
          </a:p>
          <a:p>
            <a:pPr marL="114300" indent="-114300">
              <a:lnSpc>
                <a:spcPct val="95000"/>
              </a:lnSpc>
              <a:buFontTx/>
              <a:buChar char="•"/>
            </a:pPr>
            <a:r>
              <a:rPr lang="en-US" u="none"/>
              <a:t>Portable priorities</a:t>
            </a:r>
          </a:p>
          <a:p>
            <a:pPr marL="114300" indent="-114300">
              <a:lnSpc>
                <a:spcPct val="95000"/>
              </a:lnSpc>
              <a:buFontTx/>
              <a:buChar char="•"/>
            </a:pPr>
            <a:r>
              <a:rPr lang="en-US" u="none"/>
              <a:t>Protocol properties</a:t>
            </a:r>
          </a:p>
          <a:p>
            <a:pPr marL="114300" indent="-114300">
              <a:lnSpc>
                <a:spcPct val="95000"/>
              </a:lnSpc>
              <a:buFontTx/>
              <a:buChar char="•"/>
            </a:pPr>
            <a:r>
              <a:rPr lang="en-US" u="none"/>
              <a:t>Standard synchronizers</a:t>
            </a:r>
          </a:p>
          <a:p>
            <a:pPr marL="114300" indent="-114300">
              <a:lnSpc>
                <a:spcPct val="95000"/>
              </a:lnSpc>
              <a:buFontTx/>
              <a:buChar char="•"/>
            </a:pPr>
            <a:r>
              <a:rPr lang="en-US" u="none"/>
              <a:t>Explicit binding mechanisms</a:t>
            </a:r>
          </a:p>
          <a:p>
            <a:pPr marL="114300" indent="-114300">
              <a:lnSpc>
                <a:spcPct val="95000"/>
              </a:lnSpc>
              <a:buFontTx/>
              <a:buChar char="•"/>
            </a:pPr>
            <a:r>
              <a:rPr lang="en-US" u="none"/>
              <a:t>Thread pools</a:t>
            </a:r>
          </a:p>
          <a:p>
            <a:pPr marL="114300" indent="-114300">
              <a:lnSpc>
                <a:spcPct val="95000"/>
              </a:lnSpc>
            </a:pPr>
            <a:endParaRPr lang="en-US" u="none"/>
          </a:p>
        </p:txBody>
      </p:sp>
      <p:grpSp>
        <p:nvGrpSpPr>
          <p:cNvPr id="209925" name="Group 4"/>
          <p:cNvGrpSpPr>
            <a:grpSpLocks/>
          </p:cNvGrpSpPr>
          <p:nvPr/>
        </p:nvGrpSpPr>
        <p:grpSpPr bwMode="auto">
          <a:xfrm>
            <a:off x="15875" y="2344738"/>
            <a:ext cx="6518275" cy="4511675"/>
            <a:chOff x="10" y="1477"/>
            <a:chExt cx="4106" cy="2842"/>
          </a:xfrm>
        </p:grpSpPr>
        <p:pic>
          <p:nvPicPr>
            <p:cNvPr id="209929" name="Picture 5" descr="TAO2"/>
            <p:cNvPicPr>
              <a:picLocks noChangeAspect="1" noChangeArrowheads="1"/>
            </p:cNvPicPr>
            <p:nvPr/>
          </p:nvPicPr>
          <p:blipFill>
            <a:blip r:embed="rId2" cstate="print"/>
            <a:srcRect/>
            <a:stretch>
              <a:fillRect/>
            </a:stretch>
          </p:blipFill>
          <p:spPr bwMode="auto">
            <a:xfrm>
              <a:off x="10" y="1477"/>
              <a:ext cx="4106" cy="2615"/>
            </a:xfrm>
            <a:prstGeom prst="rect">
              <a:avLst/>
            </a:prstGeom>
            <a:noFill/>
            <a:ln w="9525">
              <a:noFill/>
              <a:miter lim="800000"/>
              <a:headEnd/>
              <a:tailEnd/>
            </a:ln>
          </p:spPr>
        </p:pic>
        <p:grpSp>
          <p:nvGrpSpPr>
            <p:cNvPr id="209930" name="Group 6"/>
            <p:cNvGrpSpPr>
              <a:grpSpLocks/>
            </p:cNvGrpSpPr>
            <p:nvPr/>
          </p:nvGrpSpPr>
          <p:grpSpPr bwMode="auto">
            <a:xfrm>
              <a:off x="689" y="2688"/>
              <a:ext cx="3246" cy="797"/>
              <a:chOff x="738" y="2688"/>
              <a:chExt cx="3246" cy="797"/>
            </a:xfrm>
          </p:grpSpPr>
          <p:grpSp>
            <p:nvGrpSpPr>
              <p:cNvPr id="209934" name="Group 7"/>
              <p:cNvGrpSpPr>
                <a:grpSpLocks/>
              </p:cNvGrpSpPr>
              <p:nvPr/>
            </p:nvGrpSpPr>
            <p:grpSpPr bwMode="auto">
              <a:xfrm>
                <a:off x="3666" y="2688"/>
                <a:ext cx="318" cy="241"/>
                <a:chOff x="4463" y="2477"/>
                <a:chExt cx="318" cy="241"/>
              </a:xfrm>
            </p:grpSpPr>
            <p:sp>
              <p:nvSpPr>
                <p:cNvPr id="209942" name="Freeform 8"/>
                <p:cNvSpPr>
                  <a:spLocks/>
                </p:cNvSpPr>
                <p:nvPr/>
              </p:nvSpPr>
              <p:spPr bwMode="auto">
                <a:xfrm>
                  <a:off x="4463" y="2477"/>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209943" name="Freeform 9"/>
                <p:cNvSpPr>
                  <a:spLocks/>
                </p:cNvSpPr>
                <p:nvPr/>
              </p:nvSpPr>
              <p:spPr bwMode="auto">
                <a:xfrm>
                  <a:off x="4559" y="2477"/>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209944" name="Freeform 10"/>
                <p:cNvSpPr>
                  <a:spLocks/>
                </p:cNvSpPr>
                <p:nvPr/>
              </p:nvSpPr>
              <p:spPr bwMode="auto">
                <a:xfrm>
                  <a:off x="4655" y="2477"/>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grpSp>
          <p:grpSp>
            <p:nvGrpSpPr>
              <p:cNvPr id="209935" name="Group 11"/>
              <p:cNvGrpSpPr>
                <a:grpSpLocks/>
              </p:cNvGrpSpPr>
              <p:nvPr/>
            </p:nvGrpSpPr>
            <p:grpSpPr bwMode="auto">
              <a:xfrm>
                <a:off x="738" y="3258"/>
                <a:ext cx="3118" cy="227"/>
                <a:chOff x="738" y="3272"/>
                <a:chExt cx="3118" cy="227"/>
              </a:xfrm>
            </p:grpSpPr>
            <p:grpSp>
              <p:nvGrpSpPr>
                <p:cNvPr id="209936" name="Group 12"/>
                <p:cNvGrpSpPr>
                  <a:grpSpLocks/>
                </p:cNvGrpSpPr>
                <p:nvPr/>
              </p:nvGrpSpPr>
              <p:grpSpPr bwMode="auto">
                <a:xfrm>
                  <a:off x="810" y="3298"/>
                  <a:ext cx="2981" cy="162"/>
                  <a:chOff x="869" y="3298"/>
                  <a:chExt cx="2652" cy="162"/>
                </a:xfrm>
              </p:grpSpPr>
              <p:sp>
                <p:nvSpPr>
                  <p:cNvPr id="209939" name="Line 13"/>
                  <p:cNvSpPr>
                    <a:spLocks noChangeShapeType="1"/>
                  </p:cNvSpPr>
                  <p:nvPr/>
                </p:nvSpPr>
                <p:spPr bwMode="auto">
                  <a:xfrm>
                    <a:off x="882" y="3298"/>
                    <a:ext cx="2630" cy="0"/>
                  </a:xfrm>
                  <a:prstGeom prst="line">
                    <a:avLst/>
                  </a:prstGeom>
                  <a:noFill/>
                  <a:ln w="12700">
                    <a:solidFill>
                      <a:schemeClr val="tx1"/>
                    </a:solidFill>
                    <a:round/>
                    <a:headEnd/>
                    <a:tailEnd/>
                  </a:ln>
                </p:spPr>
                <p:txBody>
                  <a:bodyPr rot="10800000" wrap="none" anchor="ctr"/>
                  <a:lstStyle/>
                  <a:p>
                    <a:endParaRPr lang="en-US"/>
                  </a:p>
                </p:txBody>
              </p:sp>
              <p:sp>
                <p:nvSpPr>
                  <p:cNvPr id="209940" name="Line 14"/>
                  <p:cNvSpPr>
                    <a:spLocks noChangeShapeType="1"/>
                  </p:cNvSpPr>
                  <p:nvPr/>
                </p:nvSpPr>
                <p:spPr bwMode="auto">
                  <a:xfrm>
                    <a:off x="869" y="3386"/>
                    <a:ext cx="2630" cy="0"/>
                  </a:xfrm>
                  <a:prstGeom prst="line">
                    <a:avLst/>
                  </a:prstGeom>
                  <a:noFill/>
                  <a:ln w="12700">
                    <a:solidFill>
                      <a:schemeClr val="tx1"/>
                    </a:solidFill>
                    <a:round/>
                    <a:headEnd/>
                    <a:tailEnd/>
                  </a:ln>
                </p:spPr>
                <p:txBody>
                  <a:bodyPr rot="10800000" wrap="none" anchor="ctr"/>
                  <a:lstStyle/>
                  <a:p>
                    <a:endParaRPr lang="en-US"/>
                  </a:p>
                </p:txBody>
              </p:sp>
              <p:sp>
                <p:nvSpPr>
                  <p:cNvPr id="209941" name="Line 15"/>
                  <p:cNvSpPr>
                    <a:spLocks noChangeShapeType="1"/>
                  </p:cNvSpPr>
                  <p:nvPr/>
                </p:nvSpPr>
                <p:spPr bwMode="auto">
                  <a:xfrm>
                    <a:off x="891" y="3460"/>
                    <a:ext cx="2630" cy="0"/>
                  </a:xfrm>
                  <a:prstGeom prst="line">
                    <a:avLst/>
                  </a:prstGeom>
                  <a:noFill/>
                  <a:ln w="12700">
                    <a:solidFill>
                      <a:schemeClr val="tx1"/>
                    </a:solidFill>
                    <a:round/>
                    <a:headEnd/>
                    <a:tailEnd/>
                  </a:ln>
                </p:spPr>
                <p:txBody>
                  <a:bodyPr rot="10800000" wrap="none" anchor="ctr"/>
                  <a:lstStyle/>
                  <a:p>
                    <a:endParaRPr lang="en-US"/>
                  </a:p>
                </p:txBody>
              </p:sp>
            </p:grpSp>
            <p:sp>
              <p:nvSpPr>
                <p:cNvPr id="209937" name="Oval 16"/>
                <p:cNvSpPr>
                  <a:spLocks noChangeArrowheads="1"/>
                </p:cNvSpPr>
                <p:nvPr/>
              </p:nvSpPr>
              <p:spPr bwMode="auto">
                <a:xfrm>
                  <a:off x="738" y="3278"/>
                  <a:ext cx="105" cy="221"/>
                </a:xfrm>
                <a:prstGeom prst="ellipse">
                  <a:avLst/>
                </a:prstGeom>
                <a:solidFill>
                  <a:schemeClr val="bg1"/>
                </a:solidFill>
                <a:ln w="12700">
                  <a:solidFill>
                    <a:schemeClr val="tx1"/>
                  </a:solidFill>
                  <a:round/>
                  <a:headEnd/>
                  <a:tailEnd/>
                </a:ln>
              </p:spPr>
              <p:txBody>
                <a:bodyPr rot="10800000" wrap="none" anchor="ctr"/>
                <a:lstStyle/>
                <a:p>
                  <a:endParaRPr lang="en-US"/>
                </a:p>
              </p:txBody>
            </p:sp>
            <p:sp>
              <p:nvSpPr>
                <p:cNvPr id="209938" name="Oval 17"/>
                <p:cNvSpPr>
                  <a:spLocks noChangeArrowheads="1"/>
                </p:cNvSpPr>
                <p:nvPr/>
              </p:nvSpPr>
              <p:spPr bwMode="auto">
                <a:xfrm>
                  <a:off x="3751" y="3272"/>
                  <a:ext cx="105" cy="221"/>
                </a:xfrm>
                <a:prstGeom prst="ellipse">
                  <a:avLst/>
                </a:prstGeom>
                <a:solidFill>
                  <a:schemeClr val="bg1"/>
                </a:solidFill>
                <a:ln w="12700">
                  <a:solidFill>
                    <a:schemeClr val="tx1"/>
                  </a:solidFill>
                  <a:round/>
                  <a:headEnd/>
                  <a:tailEnd/>
                </a:ln>
              </p:spPr>
              <p:txBody>
                <a:bodyPr rot="10800000" wrap="none" anchor="ctr"/>
                <a:lstStyle/>
                <a:p>
                  <a:endParaRPr lang="en-US"/>
                </a:p>
              </p:txBody>
            </p:sp>
          </p:grpSp>
        </p:grpSp>
        <p:grpSp>
          <p:nvGrpSpPr>
            <p:cNvPr id="209931" name="Group 18"/>
            <p:cNvGrpSpPr>
              <a:grpSpLocks/>
            </p:cNvGrpSpPr>
            <p:nvPr/>
          </p:nvGrpSpPr>
          <p:grpSpPr bwMode="auto">
            <a:xfrm>
              <a:off x="1057" y="3689"/>
              <a:ext cx="1298" cy="630"/>
              <a:chOff x="1057" y="3689"/>
              <a:chExt cx="1298" cy="630"/>
            </a:xfrm>
          </p:grpSpPr>
          <p:sp>
            <p:nvSpPr>
              <p:cNvPr id="209932" name="Rectangle 19"/>
              <p:cNvSpPr>
                <a:spLocks noChangeArrowheads="1"/>
              </p:cNvSpPr>
              <p:nvPr/>
            </p:nvSpPr>
            <p:spPr bwMode="auto">
              <a:xfrm>
                <a:off x="1057" y="3689"/>
                <a:ext cx="1298" cy="630"/>
              </a:xfrm>
              <a:prstGeom prst="rect">
                <a:avLst/>
              </a:prstGeom>
              <a:solidFill>
                <a:schemeClr val="bg1"/>
              </a:solidFill>
              <a:ln w="12700">
                <a:solidFill>
                  <a:schemeClr val="bg1"/>
                </a:solidFill>
                <a:miter lim="800000"/>
                <a:headEnd/>
                <a:tailEnd/>
              </a:ln>
            </p:spPr>
            <p:txBody>
              <a:bodyPr rot="10800000" wrap="none" anchor="ctr"/>
              <a:lstStyle/>
              <a:p>
                <a:endParaRPr lang="en-US"/>
              </a:p>
            </p:txBody>
          </p:sp>
          <p:pic>
            <p:nvPicPr>
              <p:cNvPr id="209933" name="Picture 20" descr="TAO1"/>
              <p:cNvPicPr>
                <a:picLocks noChangeAspect="1" noChangeArrowheads="1"/>
              </p:cNvPicPr>
              <p:nvPr/>
            </p:nvPicPr>
            <p:blipFill>
              <a:blip r:embed="rId3" cstate="print"/>
              <a:srcRect/>
              <a:stretch>
                <a:fillRect/>
              </a:stretch>
            </p:blipFill>
            <p:spPr bwMode="auto">
              <a:xfrm>
                <a:off x="1090" y="3749"/>
                <a:ext cx="1255" cy="552"/>
              </a:xfrm>
              <a:prstGeom prst="rect">
                <a:avLst/>
              </a:prstGeom>
              <a:noFill/>
              <a:ln w="9525">
                <a:noFill/>
                <a:miter lim="800000"/>
                <a:headEnd/>
                <a:tailEnd/>
              </a:ln>
            </p:spPr>
          </p:pic>
        </p:grpSp>
      </p:grpSp>
      <p:sp>
        <p:nvSpPr>
          <p:cNvPr id="1749013" name="Text Box 21"/>
          <p:cNvSpPr txBox="1">
            <a:spLocks noChangeArrowheads="1"/>
          </p:cNvSpPr>
          <p:nvPr/>
        </p:nvSpPr>
        <p:spPr bwMode="auto">
          <a:xfrm>
            <a:off x="6475413" y="2863850"/>
            <a:ext cx="2897187" cy="2695575"/>
          </a:xfrm>
          <a:prstGeom prst="rect">
            <a:avLst/>
          </a:prstGeom>
          <a:noFill/>
          <a:ln w="12700">
            <a:noFill/>
            <a:miter lim="800000"/>
            <a:headEnd/>
            <a:tailEnd/>
          </a:ln>
        </p:spPr>
        <p:txBody>
          <a:bodyPr>
            <a:spAutoFit/>
          </a:bodyPr>
          <a:lstStyle/>
          <a:p>
            <a:pPr marL="114300" indent="-114300">
              <a:lnSpc>
                <a:spcPct val="95000"/>
              </a:lnSpc>
            </a:pPr>
            <a:r>
              <a:rPr lang="en-US" b="1" u="none"/>
              <a:t>TAO 1.5 (Mar ’06)</a:t>
            </a:r>
          </a:p>
          <a:p>
            <a:pPr marL="114300" indent="-114300">
              <a:lnSpc>
                <a:spcPct val="95000"/>
              </a:lnSpc>
              <a:buFontTx/>
              <a:buChar char="•"/>
            </a:pPr>
            <a:r>
              <a:rPr lang="en-US" u="none"/>
              <a:t>Current “official” release of TAO</a:t>
            </a:r>
          </a:p>
          <a:p>
            <a:pPr marL="114300" indent="-114300">
              <a:lnSpc>
                <a:spcPct val="95000"/>
              </a:lnSpc>
              <a:buFontTx/>
              <a:buChar char="•"/>
            </a:pPr>
            <a:r>
              <a:rPr lang="en-US" u="none"/>
              <a:t>Heavily tested &amp; optimized</a:t>
            </a:r>
          </a:p>
          <a:p>
            <a:pPr marL="114300" indent="-114300">
              <a:lnSpc>
                <a:spcPct val="95000"/>
              </a:lnSpc>
              <a:buFontTx/>
              <a:buChar char="•"/>
            </a:pPr>
            <a:r>
              <a:rPr lang="en-US" u="none"/>
              <a:t>Baseline for next OCI &amp; PrismTech supported releases</a:t>
            </a:r>
          </a:p>
          <a:p>
            <a:pPr marL="114300" indent="-114300">
              <a:lnSpc>
                <a:spcPct val="95000"/>
              </a:lnSpc>
              <a:buFontTx/>
              <a:buChar char="•"/>
            </a:pPr>
            <a:r>
              <a:rPr lang="en-US" u="none"/>
              <a:t>www.dre.vanderbilt.edu/ scoreboard</a:t>
            </a:r>
          </a:p>
        </p:txBody>
      </p:sp>
      <p:sp>
        <p:nvSpPr>
          <p:cNvPr id="1749014" name="Rectangle 22"/>
          <p:cNvSpPr>
            <a:spLocks noChangeArrowheads="1"/>
          </p:cNvSpPr>
          <p:nvPr/>
        </p:nvSpPr>
        <p:spPr bwMode="auto">
          <a:xfrm>
            <a:off x="6494463" y="5676900"/>
            <a:ext cx="2609850" cy="1082675"/>
          </a:xfrm>
          <a:prstGeom prst="rect">
            <a:avLst/>
          </a:prstGeom>
          <a:noFill/>
          <a:ln w="12700">
            <a:noFill/>
            <a:miter lim="800000"/>
            <a:headEnd/>
            <a:tailEnd/>
          </a:ln>
        </p:spPr>
        <p:txBody>
          <a:bodyPr>
            <a:spAutoFit/>
          </a:bodyPr>
          <a:lstStyle/>
          <a:p>
            <a:pPr marL="114300" indent="-114300">
              <a:lnSpc>
                <a:spcPct val="90000"/>
              </a:lnSpc>
            </a:pPr>
            <a:r>
              <a:rPr lang="en-US" b="1" u="none"/>
              <a:t>ZEN</a:t>
            </a:r>
            <a:r>
              <a:rPr lang="en-US" u="none"/>
              <a:t> </a:t>
            </a:r>
          </a:p>
          <a:p>
            <a:pPr marL="114300" indent="-114300">
              <a:lnSpc>
                <a:spcPct val="90000"/>
              </a:lnSpc>
              <a:buFontTx/>
              <a:buChar char="•"/>
            </a:pPr>
            <a:r>
              <a:rPr lang="en-US" u="none"/>
              <a:t>RT-CORBA/RT-Java</a:t>
            </a:r>
          </a:p>
          <a:p>
            <a:pPr marL="114300" indent="-114300">
              <a:lnSpc>
                <a:spcPct val="90000"/>
              </a:lnSpc>
              <a:buFontTx/>
              <a:buChar char="•"/>
            </a:pPr>
            <a:r>
              <a:rPr lang="en-US" u="none"/>
              <a:t>Alpha now available www.zen.uci.edu</a:t>
            </a:r>
          </a:p>
        </p:txBody>
      </p:sp>
      <p:sp>
        <p:nvSpPr>
          <p:cNvPr id="209928" name="Text Box 23"/>
          <p:cNvSpPr txBox="1">
            <a:spLocks noChangeArrowheads="1"/>
          </p:cNvSpPr>
          <p:nvPr/>
        </p:nvSpPr>
        <p:spPr bwMode="auto">
          <a:xfrm>
            <a:off x="1677988" y="3760788"/>
            <a:ext cx="1797050" cy="379412"/>
          </a:xfrm>
          <a:prstGeom prst="rect">
            <a:avLst/>
          </a:prstGeom>
          <a:solidFill>
            <a:srgbClr val="FFFF85"/>
          </a:solidFill>
          <a:ln w="12700">
            <a:solidFill>
              <a:schemeClr val="tx1"/>
            </a:solidFill>
            <a:miter lim="800000"/>
            <a:headEnd/>
            <a:tailEnd/>
          </a:ln>
        </p:spPr>
        <p:txBody>
          <a:bodyPr wrap="none">
            <a:spAutoFit/>
          </a:bodyPr>
          <a:lstStyle/>
          <a:p>
            <a:r>
              <a:rPr lang="en-US" b="1" u="none"/>
              <a:t>RT-CORBA 1.0</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748995"/>
                                        </p:tgtEl>
                                        <p:attrNameLst>
                                          <p:attrName>style.visibility</p:attrName>
                                        </p:attrNameLst>
                                      </p:cBhvr>
                                      <p:to>
                                        <p:strVal val="visible"/>
                                      </p:to>
                                    </p:set>
                                    <p:animEffect transition="in" filter="wipe(up)">
                                      <p:cBhvr>
                                        <p:cTn id="7" dur="500"/>
                                        <p:tgtEl>
                                          <p:spTgt spid="174899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749013"/>
                                        </p:tgtEl>
                                        <p:attrNameLst>
                                          <p:attrName>style.visibility</p:attrName>
                                        </p:attrNameLst>
                                      </p:cBhvr>
                                      <p:to>
                                        <p:strVal val="visible"/>
                                      </p:to>
                                    </p:set>
                                    <p:animEffect transition="in" filter="wipe(up)">
                                      <p:cBhvr>
                                        <p:cTn id="12" dur="500"/>
                                        <p:tgtEl>
                                          <p:spTgt spid="174901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749014"/>
                                        </p:tgtEl>
                                        <p:attrNameLst>
                                          <p:attrName>style.visibility</p:attrName>
                                        </p:attrNameLst>
                                      </p:cBhvr>
                                      <p:to>
                                        <p:strVal val="visible"/>
                                      </p:to>
                                    </p:set>
                                    <p:animEffect transition="in" filter="wipe(up)">
                                      <p:cBhvr>
                                        <p:cTn id="17" dur="500"/>
                                        <p:tgtEl>
                                          <p:spTgt spid="17490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8995" grpId="0" autoUpdateAnimBg="0"/>
      <p:bldP spid="1749013" grpId="0" autoUpdateAnimBg="0"/>
      <p:bldP spid="1749014" grpId="0" autoUpdateAnimBg="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Slide Number Placeholder 3"/>
          <p:cNvSpPr>
            <a:spLocks noGrp="1"/>
          </p:cNvSpPr>
          <p:nvPr>
            <p:ph type="sldNum" sz="quarter" idx="10"/>
          </p:nvPr>
        </p:nvSpPr>
        <p:spPr>
          <a:noFill/>
        </p:spPr>
        <p:txBody>
          <a:bodyPr/>
          <a:lstStyle/>
          <a:p>
            <a:fld id="{D378AAFA-ADDB-4DF3-91FB-720276B5C8F5}" type="slidenum">
              <a:rPr lang="en-US" smtClean="0">
                <a:latin typeface="Arial" pitchFamily="34" charset="0"/>
              </a:rPr>
              <a:pPr/>
              <a:t>203</a:t>
            </a:fld>
            <a:endParaRPr lang="en-US" smtClean="0">
              <a:latin typeface="Arial" pitchFamily="34" charset="0"/>
            </a:endParaRPr>
          </a:p>
        </p:txBody>
      </p:sp>
      <p:sp>
        <p:nvSpPr>
          <p:cNvPr id="210947" name="Rectangle 2"/>
          <p:cNvSpPr>
            <a:spLocks noGrp="1" noChangeArrowheads="1"/>
          </p:cNvSpPr>
          <p:nvPr>
            <p:ph type="title"/>
          </p:nvPr>
        </p:nvSpPr>
        <p:spPr>
          <a:xfrm>
            <a:off x="619125" y="-92075"/>
            <a:ext cx="7924800" cy="914400"/>
          </a:xfrm>
        </p:spPr>
        <p:txBody>
          <a:bodyPr/>
          <a:lstStyle/>
          <a:p>
            <a:r>
              <a:rPr lang="en-US" sz="4000" smtClean="0"/>
              <a:t>The Evolution of TAO</a:t>
            </a:r>
          </a:p>
        </p:txBody>
      </p:sp>
      <p:sp>
        <p:nvSpPr>
          <p:cNvPr id="1750019" name="Text Box 3"/>
          <p:cNvSpPr txBox="1">
            <a:spLocks noChangeArrowheads="1"/>
          </p:cNvSpPr>
          <p:nvPr/>
        </p:nvSpPr>
        <p:spPr bwMode="auto">
          <a:xfrm>
            <a:off x="22225" y="1741488"/>
            <a:ext cx="2076450" cy="379412"/>
          </a:xfrm>
          <a:prstGeom prst="rect">
            <a:avLst/>
          </a:prstGeom>
          <a:solidFill>
            <a:srgbClr val="FFFF85"/>
          </a:solidFill>
          <a:ln w="12700">
            <a:solidFill>
              <a:schemeClr val="tx1"/>
            </a:solidFill>
            <a:miter lim="800000"/>
            <a:headEnd/>
            <a:tailEnd/>
          </a:ln>
        </p:spPr>
        <p:txBody>
          <a:bodyPr wrap="none">
            <a:spAutoFit/>
          </a:bodyPr>
          <a:lstStyle/>
          <a:p>
            <a:r>
              <a:rPr lang="en-US" b="1" u="none"/>
              <a:t>A/V  STREAMING</a:t>
            </a:r>
          </a:p>
        </p:txBody>
      </p:sp>
      <p:sp>
        <p:nvSpPr>
          <p:cNvPr id="1750020" name="Text Box 4"/>
          <p:cNvSpPr txBox="1">
            <a:spLocks noChangeArrowheads="1"/>
          </p:cNvSpPr>
          <p:nvPr/>
        </p:nvSpPr>
        <p:spPr bwMode="auto">
          <a:xfrm>
            <a:off x="65088" y="931863"/>
            <a:ext cx="2152650" cy="654050"/>
          </a:xfrm>
          <a:prstGeom prst="rect">
            <a:avLst/>
          </a:prstGeom>
          <a:solidFill>
            <a:srgbClr val="FFFF85"/>
          </a:solidFill>
          <a:ln w="12700">
            <a:solidFill>
              <a:schemeClr val="tx1"/>
            </a:solidFill>
            <a:miter lim="800000"/>
            <a:headEnd/>
            <a:tailEnd/>
          </a:ln>
        </p:spPr>
        <p:txBody>
          <a:bodyPr wrap="none">
            <a:spAutoFit/>
          </a:bodyPr>
          <a:lstStyle/>
          <a:p>
            <a:pPr algn="ctr"/>
            <a:r>
              <a:rPr lang="en-US" b="1" u="none"/>
              <a:t>DYNAMIC/STATIC</a:t>
            </a:r>
          </a:p>
          <a:p>
            <a:pPr algn="ctr"/>
            <a:r>
              <a:rPr lang="en-US" b="1" u="none"/>
              <a:t>SCHEDULING</a:t>
            </a:r>
          </a:p>
        </p:txBody>
      </p:sp>
      <p:sp>
        <p:nvSpPr>
          <p:cNvPr id="1750021" name="Text Box 5"/>
          <p:cNvSpPr txBox="1">
            <a:spLocks noChangeArrowheads="1"/>
          </p:cNvSpPr>
          <p:nvPr/>
        </p:nvSpPr>
        <p:spPr bwMode="auto">
          <a:xfrm>
            <a:off x="6477000" y="3762375"/>
            <a:ext cx="2667000" cy="3113088"/>
          </a:xfrm>
          <a:prstGeom prst="rect">
            <a:avLst/>
          </a:prstGeom>
          <a:noFill/>
          <a:ln w="12700">
            <a:noFill/>
            <a:miter lim="800000"/>
            <a:headEnd/>
            <a:tailEnd/>
          </a:ln>
        </p:spPr>
        <p:txBody>
          <a:bodyPr>
            <a:spAutoFit/>
          </a:bodyPr>
          <a:lstStyle/>
          <a:p>
            <a:pPr marL="114300" indent="-114300"/>
            <a:r>
              <a:rPr lang="en-US" b="1" u="none"/>
              <a:t>A/V Streaming Service</a:t>
            </a:r>
          </a:p>
          <a:p>
            <a:pPr marL="114300" indent="-114300">
              <a:buFontTx/>
              <a:buChar char="•"/>
            </a:pPr>
            <a:r>
              <a:rPr lang="en-US" u="none"/>
              <a:t>QoS mapping</a:t>
            </a:r>
          </a:p>
          <a:p>
            <a:pPr marL="114300" indent="-114300">
              <a:buFontTx/>
              <a:buChar char="•"/>
            </a:pPr>
            <a:r>
              <a:rPr lang="en-US" u="none"/>
              <a:t>QoS monitoring</a:t>
            </a:r>
          </a:p>
          <a:p>
            <a:pPr marL="114300" indent="-114300">
              <a:buFontTx/>
              <a:buChar char="•"/>
            </a:pPr>
            <a:r>
              <a:rPr lang="en-US" u="none"/>
              <a:t>QoS adaptation</a:t>
            </a:r>
          </a:p>
          <a:p>
            <a:pPr marL="114300" indent="-114300"/>
            <a:endParaRPr lang="en-US" b="1" u="none"/>
          </a:p>
          <a:p>
            <a:pPr marL="114300" indent="-114300"/>
            <a:r>
              <a:rPr lang="en-US" b="1" u="none"/>
              <a:t>ACE QoS API (AQoSA)</a:t>
            </a:r>
          </a:p>
          <a:p>
            <a:pPr marL="114300" indent="-114300">
              <a:buFontTx/>
              <a:buChar char="•"/>
            </a:pPr>
            <a:r>
              <a:rPr lang="en-US" u="none"/>
              <a:t>GQoS/RAPI &amp; DiffServ</a:t>
            </a:r>
          </a:p>
          <a:p>
            <a:pPr marL="114300" indent="-114300">
              <a:buFontTx/>
              <a:buChar char="•"/>
            </a:pPr>
            <a:r>
              <a:rPr lang="en-US" u="none"/>
              <a:t>IntServ integrated with A/V Streaming &amp; QuO</a:t>
            </a:r>
          </a:p>
          <a:p>
            <a:pPr marL="114300" indent="-114300">
              <a:buFontTx/>
              <a:buChar char="•"/>
            </a:pPr>
            <a:r>
              <a:rPr lang="en-US" u="none"/>
              <a:t>DiffServ integrated with ORB</a:t>
            </a:r>
          </a:p>
        </p:txBody>
      </p:sp>
      <p:grpSp>
        <p:nvGrpSpPr>
          <p:cNvPr id="210951" name="Group 6"/>
          <p:cNvGrpSpPr>
            <a:grpSpLocks/>
          </p:cNvGrpSpPr>
          <p:nvPr/>
        </p:nvGrpSpPr>
        <p:grpSpPr bwMode="auto">
          <a:xfrm>
            <a:off x="15875" y="2344738"/>
            <a:ext cx="6518275" cy="4511675"/>
            <a:chOff x="10" y="1477"/>
            <a:chExt cx="4106" cy="2842"/>
          </a:xfrm>
        </p:grpSpPr>
        <p:pic>
          <p:nvPicPr>
            <p:cNvPr id="210954" name="Picture 7" descr="TAO2"/>
            <p:cNvPicPr>
              <a:picLocks noChangeAspect="1" noChangeArrowheads="1"/>
            </p:cNvPicPr>
            <p:nvPr/>
          </p:nvPicPr>
          <p:blipFill>
            <a:blip r:embed="rId2" cstate="print"/>
            <a:srcRect/>
            <a:stretch>
              <a:fillRect/>
            </a:stretch>
          </p:blipFill>
          <p:spPr bwMode="auto">
            <a:xfrm>
              <a:off x="10" y="1477"/>
              <a:ext cx="4106" cy="2615"/>
            </a:xfrm>
            <a:prstGeom prst="rect">
              <a:avLst/>
            </a:prstGeom>
            <a:noFill/>
            <a:ln w="9525">
              <a:noFill/>
              <a:miter lim="800000"/>
              <a:headEnd/>
              <a:tailEnd/>
            </a:ln>
          </p:spPr>
        </p:pic>
        <p:grpSp>
          <p:nvGrpSpPr>
            <p:cNvPr id="210955" name="Group 8"/>
            <p:cNvGrpSpPr>
              <a:grpSpLocks/>
            </p:cNvGrpSpPr>
            <p:nvPr/>
          </p:nvGrpSpPr>
          <p:grpSpPr bwMode="auto">
            <a:xfrm>
              <a:off x="689" y="2688"/>
              <a:ext cx="3246" cy="797"/>
              <a:chOff x="738" y="2688"/>
              <a:chExt cx="3246" cy="797"/>
            </a:xfrm>
          </p:grpSpPr>
          <p:grpSp>
            <p:nvGrpSpPr>
              <p:cNvPr id="210959" name="Group 9"/>
              <p:cNvGrpSpPr>
                <a:grpSpLocks/>
              </p:cNvGrpSpPr>
              <p:nvPr/>
            </p:nvGrpSpPr>
            <p:grpSpPr bwMode="auto">
              <a:xfrm>
                <a:off x="3666" y="2688"/>
                <a:ext cx="318" cy="241"/>
                <a:chOff x="4463" y="2477"/>
                <a:chExt cx="318" cy="241"/>
              </a:xfrm>
            </p:grpSpPr>
            <p:sp>
              <p:nvSpPr>
                <p:cNvPr id="210967" name="Freeform 10"/>
                <p:cNvSpPr>
                  <a:spLocks/>
                </p:cNvSpPr>
                <p:nvPr/>
              </p:nvSpPr>
              <p:spPr bwMode="auto">
                <a:xfrm>
                  <a:off x="4463" y="2477"/>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210968" name="Freeform 11"/>
                <p:cNvSpPr>
                  <a:spLocks/>
                </p:cNvSpPr>
                <p:nvPr/>
              </p:nvSpPr>
              <p:spPr bwMode="auto">
                <a:xfrm>
                  <a:off x="4559" y="2477"/>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210969" name="Freeform 12"/>
                <p:cNvSpPr>
                  <a:spLocks/>
                </p:cNvSpPr>
                <p:nvPr/>
              </p:nvSpPr>
              <p:spPr bwMode="auto">
                <a:xfrm>
                  <a:off x="4655" y="2477"/>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grpSp>
          <p:grpSp>
            <p:nvGrpSpPr>
              <p:cNvPr id="210960" name="Group 13"/>
              <p:cNvGrpSpPr>
                <a:grpSpLocks/>
              </p:cNvGrpSpPr>
              <p:nvPr/>
            </p:nvGrpSpPr>
            <p:grpSpPr bwMode="auto">
              <a:xfrm>
                <a:off x="738" y="3258"/>
                <a:ext cx="3118" cy="227"/>
                <a:chOff x="738" y="3272"/>
                <a:chExt cx="3118" cy="227"/>
              </a:xfrm>
            </p:grpSpPr>
            <p:grpSp>
              <p:nvGrpSpPr>
                <p:cNvPr id="210961" name="Group 14"/>
                <p:cNvGrpSpPr>
                  <a:grpSpLocks/>
                </p:cNvGrpSpPr>
                <p:nvPr/>
              </p:nvGrpSpPr>
              <p:grpSpPr bwMode="auto">
                <a:xfrm>
                  <a:off x="810" y="3298"/>
                  <a:ext cx="2981" cy="162"/>
                  <a:chOff x="869" y="3298"/>
                  <a:chExt cx="2652" cy="162"/>
                </a:xfrm>
              </p:grpSpPr>
              <p:sp>
                <p:nvSpPr>
                  <p:cNvPr id="210964" name="Line 15"/>
                  <p:cNvSpPr>
                    <a:spLocks noChangeShapeType="1"/>
                  </p:cNvSpPr>
                  <p:nvPr/>
                </p:nvSpPr>
                <p:spPr bwMode="auto">
                  <a:xfrm>
                    <a:off x="882" y="3298"/>
                    <a:ext cx="2630" cy="0"/>
                  </a:xfrm>
                  <a:prstGeom prst="line">
                    <a:avLst/>
                  </a:prstGeom>
                  <a:noFill/>
                  <a:ln w="12700">
                    <a:solidFill>
                      <a:schemeClr val="tx1"/>
                    </a:solidFill>
                    <a:round/>
                    <a:headEnd/>
                    <a:tailEnd/>
                  </a:ln>
                </p:spPr>
                <p:txBody>
                  <a:bodyPr rot="10800000" wrap="none" anchor="ctr"/>
                  <a:lstStyle/>
                  <a:p>
                    <a:endParaRPr lang="en-US"/>
                  </a:p>
                </p:txBody>
              </p:sp>
              <p:sp>
                <p:nvSpPr>
                  <p:cNvPr id="210965" name="Line 16"/>
                  <p:cNvSpPr>
                    <a:spLocks noChangeShapeType="1"/>
                  </p:cNvSpPr>
                  <p:nvPr/>
                </p:nvSpPr>
                <p:spPr bwMode="auto">
                  <a:xfrm>
                    <a:off x="869" y="3386"/>
                    <a:ext cx="2630" cy="0"/>
                  </a:xfrm>
                  <a:prstGeom prst="line">
                    <a:avLst/>
                  </a:prstGeom>
                  <a:noFill/>
                  <a:ln w="12700">
                    <a:solidFill>
                      <a:schemeClr val="tx1"/>
                    </a:solidFill>
                    <a:round/>
                    <a:headEnd/>
                    <a:tailEnd/>
                  </a:ln>
                </p:spPr>
                <p:txBody>
                  <a:bodyPr rot="10800000" wrap="none" anchor="ctr"/>
                  <a:lstStyle/>
                  <a:p>
                    <a:endParaRPr lang="en-US"/>
                  </a:p>
                </p:txBody>
              </p:sp>
              <p:sp>
                <p:nvSpPr>
                  <p:cNvPr id="210966" name="Line 17"/>
                  <p:cNvSpPr>
                    <a:spLocks noChangeShapeType="1"/>
                  </p:cNvSpPr>
                  <p:nvPr/>
                </p:nvSpPr>
                <p:spPr bwMode="auto">
                  <a:xfrm>
                    <a:off x="891" y="3460"/>
                    <a:ext cx="2630" cy="0"/>
                  </a:xfrm>
                  <a:prstGeom prst="line">
                    <a:avLst/>
                  </a:prstGeom>
                  <a:noFill/>
                  <a:ln w="12700">
                    <a:solidFill>
                      <a:schemeClr val="tx1"/>
                    </a:solidFill>
                    <a:round/>
                    <a:headEnd/>
                    <a:tailEnd/>
                  </a:ln>
                </p:spPr>
                <p:txBody>
                  <a:bodyPr rot="10800000" wrap="none" anchor="ctr"/>
                  <a:lstStyle/>
                  <a:p>
                    <a:endParaRPr lang="en-US"/>
                  </a:p>
                </p:txBody>
              </p:sp>
            </p:grpSp>
            <p:sp>
              <p:nvSpPr>
                <p:cNvPr id="210962" name="Oval 18"/>
                <p:cNvSpPr>
                  <a:spLocks noChangeArrowheads="1"/>
                </p:cNvSpPr>
                <p:nvPr/>
              </p:nvSpPr>
              <p:spPr bwMode="auto">
                <a:xfrm>
                  <a:off x="738" y="3278"/>
                  <a:ext cx="105" cy="221"/>
                </a:xfrm>
                <a:prstGeom prst="ellipse">
                  <a:avLst/>
                </a:prstGeom>
                <a:solidFill>
                  <a:schemeClr val="bg1"/>
                </a:solidFill>
                <a:ln w="12700">
                  <a:solidFill>
                    <a:schemeClr val="tx1"/>
                  </a:solidFill>
                  <a:round/>
                  <a:headEnd/>
                  <a:tailEnd/>
                </a:ln>
              </p:spPr>
              <p:txBody>
                <a:bodyPr rot="10800000" wrap="none" anchor="ctr"/>
                <a:lstStyle/>
                <a:p>
                  <a:endParaRPr lang="en-US"/>
                </a:p>
              </p:txBody>
            </p:sp>
            <p:sp>
              <p:nvSpPr>
                <p:cNvPr id="210963" name="Oval 19"/>
                <p:cNvSpPr>
                  <a:spLocks noChangeArrowheads="1"/>
                </p:cNvSpPr>
                <p:nvPr/>
              </p:nvSpPr>
              <p:spPr bwMode="auto">
                <a:xfrm>
                  <a:off x="3751" y="3272"/>
                  <a:ext cx="105" cy="221"/>
                </a:xfrm>
                <a:prstGeom prst="ellipse">
                  <a:avLst/>
                </a:prstGeom>
                <a:solidFill>
                  <a:schemeClr val="bg1"/>
                </a:solidFill>
                <a:ln w="12700">
                  <a:solidFill>
                    <a:schemeClr val="tx1"/>
                  </a:solidFill>
                  <a:round/>
                  <a:headEnd/>
                  <a:tailEnd/>
                </a:ln>
              </p:spPr>
              <p:txBody>
                <a:bodyPr rot="10800000" wrap="none" anchor="ctr"/>
                <a:lstStyle/>
                <a:p>
                  <a:endParaRPr lang="en-US"/>
                </a:p>
              </p:txBody>
            </p:sp>
          </p:grpSp>
        </p:grpSp>
        <p:grpSp>
          <p:nvGrpSpPr>
            <p:cNvPr id="210956" name="Group 20"/>
            <p:cNvGrpSpPr>
              <a:grpSpLocks/>
            </p:cNvGrpSpPr>
            <p:nvPr/>
          </p:nvGrpSpPr>
          <p:grpSpPr bwMode="auto">
            <a:xfrm>
              <a:off x="1057" y="3689"/>
              <a:ext cx="1298" cy="630"/>
              <a:chOff x="1057" y="3689"/>
              <a:chExt cx="1298" cy="630"/>
            </a:xfrm>
          </p:grpSpPr>
          <p:sp>
            <p:nvSpPr>
              <p:cNvPr id="210957" name="Rectangle 21"/>
              <p:cNvSpPr>
                <a:spLocks noChangeArrowheads="1"/>
              </p:cNvSpPr>
              <p:nvPr/>
            </p:nvSpPr>
            <p:spPr bwMode="auto">
              <a:xfrm>
                <a:off x="1057" y="3689"/>
                <a:ext cx="1298" cy="630"/>
              </a:xfrm>
              <a:prstGeom prst="rect">
                <a:avLst/>
              </a:prstGeom>
              <a:solidFill>
                <a:schemeClr val="bg1"/>
              </a:solidFill>
              <a:ln w="12700">
                <a:solidFill>
                  <a:schemeClr val="bg1"/>
                </a:solidFill>
                <a:miter lim="800000"/>
                <a:headEnd/>
                <a:tailEnd/>
              </a:ln>
            </p:spPr>
            <p:txBody>
              <a:bodyPr rot="10800000" wrap="none" anchor="ctr"/>
              <a:lstStyle/>
              <a:p>
                <a:endParaRPr lang="en-US"/>
              </a:p>
            </p:txBody>
          </p:sp>
          <p:pic>
            <p:nvPicPr>
              <p:cNvPr id="210958" name="Picture 22" descr="TAO1"/>
              <p:cNvPicPr>
                <a:picLocks noChangeAspect="1" noChangeArrowheads="1"/>
              </p:cNvPicPr>
              <p:nvPr/>
            </p:nvPicPr>
            <p:blipFill>
              <a:blip r:embed="rId3" cstate="print"/>
              <a:srcRect/>
              <a:stretch>
                <a:fillRect/>
              </a:stretch>
            </p:blipFill>
            <p:spPr bwMode="auto">
              <a:xfrm>
                <a:off x="1090" y="3749"/>
                <a:ext cx="1255" cy="552"/>
              </a:xfrm>
              <a:prstGeom prst="rect">
                <a:avLst/>
              </a:prstGeom>
              <a:noFill/>
              <a:ln w="9525">
                <a:noFill/>
                <a:miter lim="800000"/>
                <a:headEnd/>
                <a:tailEnd/>
              </a:ln>
            </p:spPr>
          </p:pic>
        </p:grpSp>
      </p:grpSp>
      <p:sp>
        <p:nvSpPr>
          <p:cNvPr id="210952" name="Text Box 23"/>
          <p:cNvSpPr txBox="1">
            <a:spLocks noChangeArrowheads="1"/>
          </p:cNvSpPr>
          <p:nvPr/>
        </p:nvSpPr>
        <p:spPr bwMode="auto">
          <a:xfrm>
            <a:off x="1677988" y="3760788"/>
            <a:ext cx="1797050" cy="379412"/>
          </a:xfrm>
          <a:prstGeom prst="rect">
            <a:avLst/>
          </a:prstGeom>
          <a:solidFill>
            <a:srgbClr val="FFFF85"/>
          </a:solidFill>
          <a:ln w="12700">
            <a:solidFill>
              <a:schemeClr val="tx1"/>
            </a:solidFill>
            <a:miter lim="800000"/>
            <a:headEnd/>
            <a:tailEnd/>
          </a:ln>
        </p:spPr>
        <p:txBody>
          <a:bodyPr wrap="none">
            <a:spAutoFit/>
          </a:bodyPr>
          <a:lstStyle/>
          <a:p>
            <a:r>
              <a:rPr lang="en-US" b="1" u="none"/>
              <a:t>RT-CORBA 1.0</a:t>
            </a:r>
          </a:p>
        </p:txBody>
      </p:sp>
      <p:sp>
        <p:nvSpPr>
          <p:cNvPr id="1750040" name="Text Box 24"/>
          <p:cNvSpPr txBox="1">
            <a:spLocks noChangeArrowheads="1"/>
          </p:cNvSpPr>
          <p:nvPr/>
        </p:nvSpPr>
        <p:spPr bwMode="auto">
          <a:xfrm>
            <a:off x="6246813" y="863600"/>
            <a:ext cx="3068637" cy="2838450"/>
          </a:xfrm>
          <a:prstGeom prst="rect">
            <a:avLst/>
          </a:prstGeom>
          <a:noFill/>
          <a:ln w="12700">
            <a:noFill/>
            <a:miter lim="800000"/>
            <a:headEnd/>
            <a:tailEnd/>
          </a:ln>
        </p:spPr>
        <p:txBody>
          <a:bodyPr>
            <a:spAutoFit/>
          </a:bodyPr>
          <a:lstStyle/>
          <a:p>
            <a:pPr marL="114300" indent="-114300"/>
            <a:r>
              <a:rPr lang="en-US" b="1" u="none"/>
              <a:t>Static Scheduling (1.0)</a:t>
            </a:r>
          </a:p>
          <a:p>
            <a:pPr marL="114300" indent="-114300">
              <a:buFontTx/>
              <a:buChar char="•"/>
            </a:pPr>
            <a:r>
              <a:rPr lang="en-US" u="none"/>
              <a:t>Rate monotonic analysis</a:t>
            </a:r>
          </a:p>
          <a:p>
            <a:pPr marL="114300" indent="-114300"/>
            <a:r>
              <a:rPr lang="en-US" b="1" u="none"/>
              <a:t>Dynamic Scheduling (1.2)</a:t>
            </a:r>
          </a:p>
          <a:p>
            <a:pPr marL="114300" indent="-114300">
              <a:buFontTx/>
              <a:buChar char="•"/>
            </a:pPr>
            <a:r>
              <a:rPr lang="en-US" u="none"/>
              <a:t>Earliest deadline first</a:t>
            </a:r>
          </a:p>
          <a:p>
            <a:pPr marL="114300" indent="-114300">
              <a:buFontTx/>
              <a:buChar char="•"/>
            </a:pPr>
            <a:r>
              <a:rPr lang="en-US" u="none"/>
              <a:t>Minimum laxity first</a:t>
            </a:r>
          </a:p>
          <a:p>
            <a:pPr marL="114300" indent="-114300">
              <a:buFontTx/>
              <a:buChar char="•"/>
            </a:pPr>
            <a:r>
              <a:rPr lang="en-US" u="none"/>
              <a:t>Maximal urgency first</a:t>
            </a:r>
          </a:p>
          <a:p>
            <a:pPr marL="114300" indent="-114300"/>
            <a:r>
              <a:rPr lang="en-US" b="1" u="none"/>
              <a:t>Hybrid Dynamic/Static</a:t>
            </a:r>
          </a:p>
          <a:p>
            <a:pPr marL="114300" indent="-114300">
              <a:buFontTx/>
              <a:buChar char="•"/>
            </a:pPr>
            <a:r>
              <a:rPr lang="en-US" u="none"/>
              <a:t>Demo in WSOA</a:t>
            </a:r>
          </a:p>
          <a:p>
            <a:pPr marL="114300" indent="-114300">
              <a:buFontTx/>
              <a:buChar char="•"/>
            </a:pPr>
            <a:r>
              <a:rPr lang="en-US" u="none"/>
              <a:t>Kokyu integrated in Summer 2003</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1750020"/>
                                        </p:tgtEl>
                                        <p:attrNameLst>
                                          <p:attrName>style.visibility</p:attrName>
                                        </p:attrNameLst>
                                      </p:cBhvr>
                                      <p:to>
                                        <p:strVal val="visible"/>
                                      </p:to>
                                    </p:set>
                                  </p:childTnLst>
                                </p:cTn>
                              </p:par>
                            </p:childTnLst>
                          </p:cTn>
                        </p:par>
                        <p:par>
                          <p:cTn id="7" fill="hold">
                            <p:stCondLst>
                              <p:cond delay="500"/>
                            </p:stCondLst>
                            <p:childTnLst>
                              <p:par>
                                <p:cTn id="8" presetID="22" presetClass="entr" presetSubtype="1" fill="hold" grpId="0" nodeType="afterEffect">
                                  <p:stCondLst>
                                    <p:cond delay="0"/>
                                  </p:stCondLst>
                                  <p:childTnLst>
                                    <p:set>
                                      <p:cBhvr>
                                        <p:cTn id="9" dur="1" fill="hold">
                                          <p:stCondLst>
                                            <p:cond delay="0"/>
                                          </p:stCondLst>
                                        </p:cTn>
                                        <p:tgtEl>
                                          <p:spTgt spid="1750040"/>
                                        </p:tgtEl>
                                        <p:attrNameLst>
                                          <p:attrName>style.visibility</p:attrName>
                                        </p:attrNameLst>
                                      </p:cBhvr>
                                      <p:to>
                                        <p:strVal val="visible"/>
                                      </p:to>
                                    </p:set>
                                    <p:animEffect transition="in" filter="wipe(up)">
                                      <p:cBhvr>
                                        <p:cTn id="10" dur="500"/>
                                        <p:tgtEl>
                                          <p:spTgt spid="175004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750019"/>
                                        </p:tgtEl>
                                        <p:attrNameLst>
                                          <p:attrName>style.visibility</p:attrName>
                                        </p:attrNameLst>
                                      </p:cBhvr>
                                      <p:to>
                                        <p:strVal val="visible"/>
                                      </p:to>
                                    </p:set>
                                  </p:childTnLst>
                                </p:cTn>
                              </p:par>
                            </p:childTnLst>
                          </p:cTn>
                        </p:par>
                        <p:par>
                          <p:cTn id="15" fill="hold">
                            <p:stCondLst>
                              <p:cond delay="500"/>
                            </p:stCondLst>
                            <p:childTnLst>
                              <p:par>
                                <p:cTn id="16" presetID="22" presetClass="entr" presetSubtype="1" fill="hold" grpId="0" nodeType="afterEffect">
                                  <p:stCondLst>
                                    <p:cond delay="0"/>
                                  </p:stCondLst>
                                  <p:childTnLst>
                                    <p:set>
                                      <p:cBhvr>
                                        <p:cTn id="17" dur="1" fill="hold">
                                          <p:stCondLst>
                                            <p:cond delay="0"/>
                                          </p:stCondLst>
                                        </p:cTn>
                                        <p:tgtEl>
                                          <p:spTgt spid="1750021"/>
                                        </p:tgtEl>
                                        <p:attrNameLst>
                                          <p:attrName>style.visibility</p:attrName>
                                        </p:attrNameLst>
                                      </p:cBhvr>
                                      <p:to>
                                        <p:strVal val="visible"/>
                                      </p:to>
                                    </p:set>
                                    <p:animEffect transition="in" filter="wipe(up)">
                                      <p:cBhvr>
                                        <p:cTn id="18" dur="500"/>
                                        <p:tgtEl>
                                          <p:spTgt spid="17500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0019" grpId="0" animBg="1" autoUpdateAnimBg="0"/>
      <p:bldP spid="1750020" grpId="0" animBg="1" autoUpdateAnimBg="0"/>
      <p:bldP spid="1750021" grpId="0" autoUpdateAnimBg="0"/>
      <p:bldP spid="1750040" grpId="0" autoUpdateAnimBg="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Slide Number Placeholder 3"/>
          <p:cNvSpPr>
            <a:spLocks noGrp="1"/>
          </p:cNvSpPr>
          <p:nvPr>
            <p:ph type="sldNum" sz="quarter" idx="10"/>
          </p:nvPr>
        </p:nvSpPr>
        <p:spPr>
          <a:noFill/>
        </p:spPr>
        <p:txBody>
          <a:bodyPr/>
          <a:lstStyle/>
          <a:p>
            <a:fld id="{434FD6C8-E845-410D-8775-C37345985BA5}" type="slidenum">
              <a:rPr lang="en-US" smtClean="0">
                <a:latin typeface="Arial" pitchFamily="34" charset="0"/>
              </a:rPr>
              <a:pPr/>
              <a:t>204</a:t>
            </a:fld>
            <a:endParaRPr lang="en-US" smtClean="0">
              <a:latin typeface="Arial" pitchFamily="34" charset="0"/>
            </a:endParaRPr>
          </a:p>
        </p:txBody>
      </p:sp>
      <p:grpSp>
        <p:nvGrpSpPr>
          <p:cNvPr id="211971" name="Group 2"/>
          <p:cNvGrpSpPr>
            <a:grpSpLocks/>
          </p:cNvGrpSpPr>
          <p:nvPr/>
        </p:nvGrpSpPr>
        <p:grpSpPr bwMode="auto">
          <a:xfrm>
            <a:off x="15875" y="2344738"/>
            <a:ext cx="6518275" cy="4511675"/>
            <a:chOff x="10" y="1477"/>
            <a:chExt cx="4106" cy="2842"/>
          </a:xfrm>
        </p:grpSpPr>
        <p:pic>
          <p:nvPicPr>
            <p:cNvPr id="211980" name="Picture 3" descr="TAO2"/>
            <p:cNvPicPr>
              <a:picLocks noChangeAspect="1" noChangeArrowheads="1"/>
            </p:cNvPicPr>
            <p:nvPr/>
          </p:nvPicPr>
          <p:blipFill>
            <a:blip r:embed="rId2" cstate="print"/>
            <a:srcRect/>
            <a:stretch>
              <a:fillRect/>
            </a:stretch>
          </p:blipFill>
          <p:spPr bwMode="auto">
            <a:xfrm>
              <a:off x="10" y="1477"/>
              <a:ext cx="4106" cy="2615"/>
            </a:xfrm>
            <a:prstGeom prst="rect">
              <a:avLst/>
            </a:prstGeom>
            <a:noFill/>
            <a:ln w="9525">
              <a:noFill/>
              <a:miter lim="800000"/>
              <a:headEnd/>
              <a:tailEnd/>
            </a:ln>
          </p:spPr>
        </p:pic>
        <p:grpSp>
          <p:nvGrpSpPr>
            <p:cNvPr id="211981" name="Group 4"/>
            <p:cNvGrpSpPr>
              <a:grpSpLocks/>
            </p:cNvGrpSpPr>
            <p:nvPr/>
          </p:nvGrpSpPr>
          <p:grpSpPr bwMode="auto">
            <a:xfrm>
              <a:off x="3617" y="2688"/>
              <a:ext cx="318" cy="241"/>
              <a:chOff x="4463" y="2477"/>
              <a:chExt cx="318" cy="241"/>
            </a:xfrm>
          </p:grpSpPr>
          <p:sp>
            <p:nvSpPr>
              <p:cNvPr id="211991" name="Freeform 5"/>
              <p:cNvSpPr>
                <a:spLocks/>
              </p:cNvSpPr>
              <p:nvPr/>
            </p:nvSpPr>
            <p:spPr bwMode="auto">
              <a:xfrm>
                <a:off x="4463" y="2477"/>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211992" name="Freeform 6"/>
              <p:cNvSpPr>
                <a:spLocks/>
              </p:cNvSpPr>
              <p:nvPr/>
            </p:nvSpPr>
            <p:spPr bwMode="auto">
              <a:xfrm>
                <a:off x="4559" y="2477"/>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211993" name="Freeform 7"/>
              <p:cNvSpPr>
                <a:spLocks/>
              </p:cNvSpPr>
              <p:nvPr/>
            </p:nvSpPr>
            <p:spPr bwMode="auto">
              <a:xfrm>
                <a:off x="4655" y="2477"/>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grpSp>
        <p:grpSp>
          <p:nvGrpSpPr>
            <p:cNvPr id="211982" name="Group 8"/>
            <p:cNvGrpSpPr>
              <a:grpSpLocks/>
            </p:cNvGrpSpPr>
            <p:nvPr/>
          </p:nvGrpSpPr>
          <p:grpSpPr bwMode="auto">
            <a:xfrm>
              <a:off x="689" y="3258"/>
              <a:ext cx="3118" cy="227"/>
              <a:chOff x="738" y="3272"/>
              <a:chExt cx="3118" cy="227"/>
            </a:xfrm>
          </p:grpSpPr>
          <p:grpSp>
            <p:nvGrpSpPr>
              <p:cNvPr id="211985" name="Group 9"/>
              <p:cNvGrpSpPr>
                <a:grpSpLocks/>
              </p:cNvGrpSpPr>
              <p:nvPr/>
            </p:nvGrpSpPr>
            <p:grpSpPr bwMode="auto">
              <a:xfrm>
                <a:off x="810" y="3298"/>
                <a:ext cx="2981" cy="162"/>
                <a:chOff x="869" y="3298"/>
                <a:chExt cx="2652" cy="162"/>
              </a:xfrm>
            </p:grpSpPr>
            <p:sp>
              <p:nvSpPr>
                <p:cNvPr id="211988" name="Line 10"/>
                <p:cNvSpPr>
                  <a:spLocks noChangeShapeType="1"/>
                </p:cNvSpPr>
                <p:nvPr/>
              </p:nvSpPr>
              <p:spPr bwMode="auto">
                <a:xfrm>
                  <a:off x="882" y="3298"/>
                  <a:ext cx="2630" cy="0"/>
                </a:xfrm>
                <a:prstGeom prst="line">
                  <a:avLst/>
                </a:prstGeom>
                <a:noFill/>
                <a:ln w="12700">
                  <a:solidFill>
                    <a:schemeClr val="tx1"/>
                  </a:solidFill>
                  <a:round/>
                  <a:headEnd/>
                  <a:tailEnd/>
                </a:ln>
              </p:spPr>
              <p:txBody>
                <a:bodyPr rot="10800000" wrap="none" anchor="ctr"/>
                <a:lstStyle/>
                <a:p>
                  <a:endParaRPr lang="en-US"/>
                </a:p>
              </p:txBody>
            </p:sp>
            <p:sp>
              <p:nvSpPr>
                <p:cNvPr id="211989" name="Line 11"/>
                <p:cNvSpPr>
                  <a:spLocks noChangeShapeType="1"/>
                </p:cNvSpPr>
                <p:nvPr/>
              </p:nvSpPr>
              <p:spPr bwMode="auto">
                <a:xfrm>
                  <a:off x="869" y="3386"/>
                  <a:ext cx="2630" cy="0"/>
                </a:xfrm>
                <a:prstGeom prst="line">
                  <a:avLst/>
                </a:prstGeom>
                <a:noFill/>
                <a:ln w="12700">
                  <a:solidFill>
                    <a:schemeClr val="tx1"/>
                  </a:solidFill>
                  <a:round/>
                  <a:headEnd/>
                  <a:tailEnd/>
                </a:ln>
              </p:spPr>
              <p:txBody>
                <a:bodyPr rot="10800000" wrap="none" anchor="ctr"/>
                <a:lstStyle/>
                <a:p>
                  <a:endParaRPr lang="en-US"/>
                </a:p>
              </p:txBody>
            </p:sp>
            <p:sp>
              <p:nvSpPr>
                <p:cNvPr id="211990" name="Line 12"/>
                <p:cNvSpPr>
                  <a:spLocks noChangeShapeType="1"/>
                </p:cNvSpPr>
                <p:nvPr/>
              </p:nvSpPr>
              <p:spPr bwMode="auto">
                <a:xfrm>
                  <a:off x="891" y="3460"/>
                  <a:ext cx="2630" cy="0"/>
                </a:xfrm>
                <a:prstGeom prst="line">
                  <a:avLst/>
                </a:prstGeom>
                <a:noFill/>
                <a:ln w="12700">
                  <a:solidFill>
                    <a:schemeClr val="tx1"/>
                  </a:solidFill>
                  <a:round/>
                  <a:headEnd/>
                  <a:tailEnd/>
                </a:ln>
              </p:spPr>
              <p:txBody>
                <a:bodyPr rot="10800000" wrap="none" anchor="ctr"/>
                <a:lstStyle/>
                <a:p>
                  <a:endParaRPr lang="en-US"/>
                </a:p>
              </p:txBody>
            </p:sp>
          </p:grpSp>
          <p:sp>
            <p:nvSpPr>
              <p:cNvPr id="211986" name="Oval 13"/>
              <p:cNvSpPr>
                <a:spLocks noChangeArrowheads="1"/>
              </p:cNvSpPr>
              <p:nvPr/>
            </p:nvSpPr>
            <p:spPr bwMode="auto">
              <a:xfrm>
                <a:off x="738" y="3278"/>
                <a:ext cx="105" cy="221"/>
              </a:xfrm>
              <a:prstGeom prst="ellipse">
                <a:avLst/>
              </a:prstGeom>
              <a:solidFill>
                <a:schemeClr val="bg1"/>
              </a:solidFill>
              <a:ln w="12700">
                <a:solidFill>
                  <a:schemeClr val="tx1"/>
                </a:solidFill>
                <a:round/>
                <a:headEnd/>
                <a:tailEnd/>
              </a:ln>
            </p:spPr>
            <p:txBody>
              <a:bodyPr rot="10800000" wrap="none" anchor="ctr"/>
              <a:lstStyle/>
              <a:p>
                <a:endParaRPr lang="en-US"/>
              </a:p>
            </p:txBody>
          </p:sp>
          <p:sp>
            <p:nvSpPr>
              <p:cNvPr id="211987" name="Oval 14"/>
              <p:cNvSpPr>
                <a:spLocks noChangeArrowheads="1"/>
              </p:cNvSpPr>
              <p:nvPr/>
            </p:nvSpPr>
            <p:spPr bwMode="auto">
              <a:xfrm>
                <a:off x="3751" y="3272"/>
                <a:ext cx="105" cy="221"/>
              </a:xfrm>
              <a:prstGeom prst="ellipse">
                <a:avLst/>
              </a:prstGeom>
              <a:solidFill>
                <a:schemeClr val="bg1"/>
              </a:solidFill>
              <a:ln w="12700">
                <a:solidFill>
                  <a:schemeClr val="tx1"/>
                </a:solidFill>
                <a:round/>
                <a:headEnd/>
                <a:tailEnd/>
              </a:ln>
            </p:spPr>
            <p:txBody>
              <a:bodyPr rot="10800000" wrap="none" anchor="ctr"/>
              <a:lstStyle/>
              <a:p>
                <a:endParaRPr lang="en-US"/>
              </a:p>
            </p:txBody>
          </p:sp>
        </p:grpSp>
        <p:sp>
          <p:nvSpPr>
            <p:cNvPr id="211983" name="Rectangle 15"/>
            <p:cNvSpPr>
              <a:spLocks noChangeArrowheads="1"/>
            </p:cNvSpPr>
            <p:nvPr/>
          </p:nvSpPr>
          <p:spPr bwMode="auto">
            <a:xfrm>
              <a:off x="1057" y="3689"/>
              <a:ext cx="1298" cy="630"/>
            </a:xfrm>
            <a:prstGeom prst="rect">
              <a:avLst/>
            </a:prstGeom>
            <a:solidFill>
              <a:schemeClr val="bg1"/>
            </a:solidFill>
            <a:ln w="12700">
              <a:solidFill>
                <a:schemeClr val="bg1"/>
              </a:solidFill>
              <a:miter lim="800000"/>
              <a:headEnd/>
              <a:tailEnd/>
            </a:ln>
          </p:spPr>
          <p:txBody>
            <a:bodyPr rot="10800000" wrap="none" anchor="ctr"/>
            <a:lstStyle/>
            <a:p>
              <a:endParaRPr lang="en-US"/>
            </a:p>
          </p:txBody>
        </p:sp>
        <p:pic>
          <p:nvPicPr>
            <p:cNvPr id="211984" name="Picture 16" descr="TAO1"/>
            <p:cNvPicPr>
              <a:picLocks noChangeAspect="1" noChangeArrowheads="1"/>
            </p:cNvPicPr>
            <p:nvPr/>
          </p:nvPicPr>
          <p:blipFill>
            <a:blip r:embed="rId3" cstate="print"/>
            <a:srcRect/>
            <a:stretch>
              <a:fillRect/>
            </a:stretch>
          </p:blipFill>
          <p:spPr bwMode="auto">
            <a:xfrm>
              <a:off x="1090" y="3749"/>
              <a:ext cx="1255" cy="552"/>
            </a:xfrm>
            <a:prstGeom prst="rect">
              <a:avLst/>
            </a:prstGeom>
            <a:noFill/>
            <a:ln w="9525">
              <a:noFill/>
              <a:miter lim="800000"/>
              <a:headEnd/>
              <a:tailEnd/>
            </a:ln>
          </p:spPr>
        </p:pic>
      </p:grpSp>
      <p:sp>
        <p:nvSpPr>
          <p:cNvPr id="211972" name="Rectangle 17"/>
          <p:cNvSpPr>
            <a:spLocks noGrp="1" noChangeArrowheads="1"/>
          </p:cNvSpPr>
          <p:nvPr>
            <p:ph type="title"/>
          </p:nvPr>
        </p:nvSpPr>
        <p:spPr>
          <a:xfrm>
            <a:off x="619125" y="-82550"/>
            <a:ext cx="7924800" cy="914400"/>
          </a:xfrm>
        </p:spPr>
        <p:txBody>
          <a:bodyPr/>
          <a:lstStyle/>
          <a:p>
            <a:r>
              <a:rPr lang="en-US" sz="4000" smtClean="0"/>
              <a:t>The Evolution of TAO</a:t>
            </a:r>
          </a:p>
        </p:txBody>
      </p:sp>
      <p:sp>
        <p:nvSpPr>
          <p:cNvPr id="211973" name="Text Box 18"/>
          <p:cNvSpPr txBox="1">
            <a:spLocks noChangeArrowheads="1"/>
          </p:cNvSpPr>
          <p:nvPr/>
        </p:nvSpPr>
        <p:spPr bwMode="auto">
          <a:xfrm>
            <a:off x="65088" y="931863"/>
            <a:ext cx="2152650" cy="654050"/>
          </a:xfrm>
          <a:prstGeom prst="rect">
            <a:avLst/>
          </a:prstGeom>
          <a:solidFill>
            <a:srgbClr val="FFFF85"/>
          </a:solidFill>
          <a:ln w="12700">
            <a:solidFill>
              <a:schemeClr val="tx1"/>
            </a:solidFill>
            <a:miter lim="800000"/>
            <a:headEnd/>
            <a:tailEnd/>
          </a:ln>
        </p:spPr>
        <p:txBody>
          <a:bodyPr wrap="none">
            <a:spAutoFit/>
          </a:bodyPr>
          <a:lstStyle/>
          <a:p>
            <a:pPr algn="ctr"/>
            <a:r>
              <a:rPr lang="en-US" b="1" u="none"/>
              <a:t>DYNAMIC/STATIC</a:t>
            </a:r>
          </a:p>
          <a:p>
            <a:pPr algn="ctr"/>
            <a:r>
              <a:rPr lang="en-US" b="1" u="none"/>
              <a:t>SCHEDULING</a:t>
            </a:r>
          </a:p>
        </p:txBody>
      </p:sp>
      <p:sp>
        <p:nvSpPr>
          <p:cNvPr id="1751059" name="Text Box 19"/>
          <p:cNvSpPr txBox="1">
            <a:spLocks noChangeArrowheads="1"/>
          </p:cNvSpPr>
          <p:nvPr/>
        </p:nvSpPr>
        <p:spPr bwMode="auto">
          <a:xfrm>
            <a:off x="2584450" y="920750"/>
            <a:ext cx="1568450" cy="928688"/>
          </a:xfrm>
          <a:prstGeom prst="rect">
            <a:avLst/>
          </a:prstGeom>
          <a:solidFill>
            <a:srgbClr val="FFFF85"/>
          </a:solidFill>
          <a:ln w="12700">
            <a:solidFill>
              <a:schemeClr val="tx1"/>
            </a:solidFill>
            <a:miter lim="800000"/>
            <a:headEnd/>
            <a:tailEnd/>
          </a:ln>
        </p:spPr>
        <p:txBody>
          <a:bodyPr wrap="none">
            <a:spAutoFit/>
          </a:bodyPr>
          <a:lstStyle/>
          <a:p>
            <a:pPr algn="ctr"/>
            <a:r>
              <a:rPr lang="en-US" b="1" u="none"/>
              <a:t>FT-CORBA </a:t>
            </a:r>
          </a:p>
          <a:p>
            <a:pPr algn="ctr"/>
            <a:r>
              <a:rPr lang="en-US" b="1" u="none"/>
              <a:t>&amp; LOAD </a:t>
            </a:r>
          </a:p>
          <a:p>
            <a:pPr algn="ctr"/>
            <a:r>
              <a:rPr lang="en-US" b="1" u="none"/>
              <a:t>BALANCING</a:t>
            </a:r>
          </a:p>
        </p:txBody>
      </p:sp>
      <p:sp>
        <p:nvSpPr>
          <p:cNvPr id="1751060" name="Text Box 20"/>
          <p:cNvSpPr txBox="1">
            <a:spLocks noChangeArrowheads="1"/>
          </p:cNvSpPr>
          <p:nvPr/>
        </p:nvSpPr>
        <p:spPr bwMode="auto">
          <a:xfrm>
            <a:off x="6505575" y="850900"/>
            <a:ext cx="2638425" cy="3449638"/>
          </a:xfrm>
          <a:prstGeom prst="rect">
            <a:avLst/>
          </a:prstGeom>
          <a:solidFill>
            <a:srgbClr val="FFFFFF"/>
          </a:solidFill>
          <a:ln w="12700">
            <a:noFill/>
            <a:miter lim="800000"/>
            <a:headEnd/>
            <a:tailEnd/>
          </a:ln>
        </p:spPr>
        <p:txBody>
          <a:bodyPr>
            <a:spAutoFit/>
          </a:bodyPr>
          <a:lstStyle/>
          <a:p>
            <a:pPr marL="114300" indent="-114300">
              <a:lnSpc>
                <a:spcPct val="90000"/>
              </a:lnSpc>
            </a:pPr>
            <a:r>
              <a:rPr lang="en-US" b="1" u="none"/>
              <a:t>FT-CORBA (DOORS)</a:t>
            </a:r>
          </a:p>
          <a:p>
            <a:pPr marL="114300" indent="-114300">
              <a:lnSpc>
                <a:spcPct val="90000"/>
              </a:lnSpc>
              <a:buFontTx/>
              <a:buChar char="•"/>
            </a:pPr>
            <a:r>
              <a:rPr lang="en-US" u="none"/>
              <a:t>Entity redundancy</a:t>
            </a:r>
          </a:p>
          <a:p>
            <a:pPr marL="114300" indent="-114300">
              <a:lnSpc>
                <a:spcPct val="90000"/>
              </a:lnSpc>
              <a:buFontTx/>
              <a:buChar char="•"/>
            </a:pPr>
            <a:r>
              <a:rPr lang="en-US" u="none"/>
              <a:t>Multiple models</a:t>
            </a:r>
          </a:p>
          <a:p>
            <a:pPr marL="342900" lvl="1" indent="-112713">
              <a:lnSpc>
                <a:spcPct val="90000"/>
              </a:lnSpc>
              <a:buFontTx/>
              <a:buChar char="•"/>
            </a:pPr>
            <a:r>
              <a:rPr lang="en-US" u="none"/>
              <a:t>Cold passive</a:t>
            </a:r>
          </a:p>
          <a:p>
            <a:pPr marL="342900" lvl="1" indent="-112713">
              <a:lnSpc>
                <a:spcPct val="90000"/>
              </a:lnSpc>
              <a:buFontTx/>
              <a:buChar char="•"/>
            </a:pPr>
            <a:r>
              <a:rPr lang="en-US" u="none"/>
              <a:t>Warm passive</a:t>
            </a:r>
            <a:endParaRPr lang="en-US" u="none">
              <a:solidFill>
                <a:srgbClr val="FF0000"/>
              </a:solidFill>
            </a:endParaRPr>
          </a:p>
          <a:p>
            <a:pPr marL="114300" indent="-114300">
              <a:lnSpc>
                <a:spcPct val="90000"/>
              </a:lnSpc>
              <a:buFontTx/>
              <a:buChar char="•"/>
            </a:pPr>
            <a:r>
              <a:rPr lang="en-US" u="none"/>
              <a:t>IOGR</a:t>
            </a:r>
          </a:p>
          <a:p>
            <a:pPr marL="114300" indent="-114300">
              <a:lnSpc>
                <a:spcPct val="90000"/>
              </a:lnSpc>
              <a:spcAft>
                <a:spcPct val="50000"/>
              </a:spcAft>
              <a:buFontTx/>
              <a:buChar char="•"/>
            </a:pPr>
            <a:r>
              <a:rPr lang="en-US" u="none"/>
              <a:t>HA/FT integrated by Winter 2004</a:t>
            </a:r>
            <a:endParaRPr lang="en-US" b="1" u="none"/>
          </a:p>
          <a:p>
            <a:pPr marL="114300" indent="-114300">
              <a:lnSpc>
                <a:spcPct val="90000"/>
              </a:lnSpc>
            </a:pPr>
            <a:r>
              <a:rPr lang="en-US" b="1" u="none"/>
              <a:t>Load Balancing</a:t>
            </a:r>
          </a:p>
          <a:p>
            <a:pPr marL="114300" indent="-114300">
              <a:lnSpc>
                <a:spcPct val="90000"/>
              </a:lnSpc>
              <a:buFontTx/>
              <a:buChar char="•"/>
            </a:pPr>
            <a:r>
              <a:rPr lang="en-US" u="none"/>
              <a:t>Static &amp; dynamic</a:t>
            </a:r>
          </a:p>
          <a:p>
            <a:pPr marL="114300" indent="-114300">
              <a:lnSpc>
                <a:spcPct val="90000"/>
              </a:lnSpc>
              <a:buFontTx/>
              <a:buChar char="•"/>
            </a:pPr>
            <a:r>
              <a:rPr lang="en-US" u="none"/>
              <a:t>Integrated in TAO 1.3</a:t>
            </a:r>
            <a:endParaRPr lang="en-US" sz="1400" u="none"/>
          </a:p>
          <a:p>
            <a:pPr marL="114300" indent="-114300">
              <a:lnSpc>
                <a:spcPct val="90000"/>
              </a:lnSpc>
              <a:buFontTx/>
              <a:buChar char="•"/>
            </a:pPr>
            <a:r>
              <a:rPr lang="en-US" u="none">
                <a:solidFill>
                  <a:srgbClr val="FF0000"/>
                </a:solidFill>
              </a:rPr>
              <a:t>De-centralized LB</a:t>
            </a:r>
          </a:p>
          <a:p>
            <a:pPr marL="114300" indent="-114300">
              <a:lnSpc>
                <a:spcPct val="90000"/>
              </a:lnSpc>
              <a:buFontTx/>
              <a:buChar char="•"/>
            </a:pPr>
            <a:r>
              <a:rPr lang="en-US" u="none">
                <a:solidFill>
                  <a:srgbClr val="FF0000"/>
                </a:solidFill>
              </a:rPr>
              <a:t>OMG LB specification</a:t>
            </a:r>
            <a:endParaRPr lang="en-US" sz="2400" u="none">
              <a:solidFill>
                <a:srgbClr val="FF0000"/>
              </a:solidFill>
            </a:endParaRPr>
          </a:p>
        </p:txBody>
      </p:sp>
      <p:sp>
        <p:nvSpPr>
          <p:cNvPr id="1751061" name="Text Box 21"/>
          <p:cNvSpPr txBox="1">
            <a:spLocks noChangeArrowheads="1"/>
          </p:cNvSpPr>
          <p:nvPr/>
        </p:nvSpPr>
        <p:spPr bwMode="auto">
          <a:xfrm>
            <a:off x="6505575" y="4286250"/>
            <a:ext cx="2638425" cy="2568575"/>
          </a:xfrm>
          <a:prstGeom prst="rect">
            <a:avLst/>
          </a:prstGeom>
          <a:noFill/>
          <a:ln w="12700">
            <a:noFill/>
            <a:miter lim="800000"/>
            <a:headEnd/>
            <a:tailEnd/>
          </a:ln>
        </p:spPr>
        <p:txBody>
          <a:bodyPr>
            <a:spAutoFit/>
          </a:bodyPr>
          <a:lstStyle/>
          <a:p>
            <a:pPr marL="114300" indent="-114300">
              <a:lnSpc>
                <a:spcPct val="90000"/>
              </a:lnSpc>
            </a:pPr>
            <a:r>
              <a:rPr lang="en-US" b="1" u="none"/>
              <a:t>SSL Support</a:t>
            </a:r>
          </a:p>
          <a:p>
            <a:pPr marL="114300" indent="-114300">
              <a:lnSpc>
                <a:spcPct val="90000"/>
              </a:lnSpc>
              <a:buFontTx/>
              <a:buChar char="•"/>
            </a:pPr>
            <a:r>
              <a:rPr lang="en-US" u="none"/>
              <a:t>Integrity </a:t>
            </a:r>
          </a:p>
          <a:p>
            <a:pPr marL="114300" indent="-114300">
              <a:lnSpc>
                <a:spcPct val="90000"/>
              </a:lnSpc>
              <a:buFontTx/>
              <a:buChar char="•"/>
            </a:pPr>
            <a:r>
              <a:rPr lang="en-US" u="none"/>
              <a:t>Confidentiality</a:t>
            </a:r>
          </a:p>
          <a:p>
            <a:pPr marL="114300" indent="-114300">
              <a:lnSpc>
                <a:spcPct val="90000"/>
              </a:lnSpc>
              <a:buFontTx/>
              <a:buChar char="•"/>
            </a:pPr>
            <a:r>
              <a:rPr lang="en-US" u="none"/>
              <a:t>Authentication (limited)</a:t>
            </a:r>
          </a:p>
          <a:p>
            <a:pPr marL="114300" indent="-114300">
              <a:lnSpc>
                <a:spcPct val="90000"/>
              </a:lnSpc>
            </a:pPr>
            <a:r>
              <a:rPr lang="en-US" b="1" u="none"/>
              <a:t>Security Service </a:t>
            </a:r>
            <a:r>
              <a:rPr lang="en-US" sz="1400" b="1" u="none"/>
              <a:t>(CSIv2)</a:t>
            </a:r>
          </a:p>
          <a:p>
            <a:pPr marL="114300" indent="-114300">
              <a:lnSpc>
                <a:spcPct val="90000"/>
              </a:lnSpc>
              <a:buFontTx/>
              <a:buChar char="•"/>
            </a:pPr>
            <a:r>
              <a:rPr lang="en-US" u="none"/>
              <a:t>Authentication</a:t>
            </a:r>
          </a:p>
          <a:p>
            <a:pPr marL="114300" indent="-114300">
              <a:lnSpc>
                <a:spcPct val="90000"/>
              </a:lnSpc>
              <a:buFontTx/>
              <a:buChar char="•"/>
            </a:pPr>
            <a:r>
              <a:rPr lang="en-US" u="none"/>
              <a:t>Access control</a:t>
            </a:r>
          </a:p>
          <a:p>
            <a:pPr marL="114300" indent="-114300">
              <a:lnSpc>
                <a:spcPct val="90000"/>
              </a:lnSpc>
              <a:buFontTx/>
              <a:buChar char="•"/>
            </a:pPr>
            <a:r>
              <a:rPr lang="en-US" u="none"/>
              <a:t>Non-repudiation</a:t>
            </a:r>
          </a:p>
          <a:p>
            <a:pPr marL="114300" indent="-114300">
              <a:lnSpc>
                <a:spcPct val="90000"/>
              </a:lnSpc>
              <a:buFontTx/>
              <a:buChar char="•"/>
            </a:pPr>
            <a:r>
              <a:rPr lang="en-US" u="none"/>
              <a:t>Audit</a:t>
            </a:r>
          </a:p>
          <a:p>
            <a:pPr marL="114300" indent="-114300">
              <a:lnSpc>
                <a:spcPct val="90000"/>
              </a:lnSpc>
              <a:buFontTx/>
              <a:buChar char="•"/>
            </a:pPr>
            <a:r>
              <a:rPr lang="en-US" u="none"/>
              <a:t>Beta by Winter 2004</a:t>
            </a:r>
          </a:p>
        </p:txBody>
      </p:sp>
      <p:sp>
        <p:nvSpPr>
          <p:cNvPr id="211977" name="Text Box 22"/>
          <p:cNvSpPr txBox="1">
            <a:spLocks noChangeArrowheads="1"/>
          </p:cNvSpPr>
          <p:nvPr/>
        </p:nvSpPr>
        <p:spPr bwMode="auto">
          <a:xfrm>
            <a:off x="22225" y="1741488"/>
            <a:ext cx="2076450" cy="379412"/>
          </a:xfrm>
          <a:prstGeom prst="rect">
            <a:avLst/>
          </a:prstGeom>
          <a:solidFill>
            <a:srgbClr val="FFFF85"/>
          </a:solidFill>
          <a:ln w="12700">
            <a:solidFill>
              <a:schemeClr val="tx1"/>
            </a:solidFill>
            <a:miter lim="800000"/>
            <a:headEnd/>
            <a:tailEnd/>
          </a:ln>
        </p:spPr>
        <p:txBody>
          <a:bodyPr wrap="none">
            <a:spAutoFit/>
          </a:bodyPr>
          <a:lstStyle/>
          <a:p>
            <a:r>
              <a:rPr lang="en-US" b="1" u="none"/>
              <a:t>A/V  STREAMING</a:t>
            </a:r>
          </a:p>
        </p:txBody>
      </p:sp>
      <p:sp>
        <p:nvSpPr>
          <p:cNvPr id="1751063" name="Text Box 23"/>
          <p:cNvSpPr txBox="1">
            <a:spLocks noChangeArrowheads="1"/>
          </p:cNvSpPr>
          <p:nvPr/>
        </p:nvSpPr>
        <p:spPr bwMode="auto">
          <a:xfrm>
            <a:off x="2463800" y="1984375"/>
            <a:ext cx="1352550" cy="379413"/>
          </a:xfrm>
          <a:prstGeom prst="rect">
            <a:avLst/>
          </a:prstGeom>
          <a:solidFill>
            <a:srgbClr val="FFFF85"/>
          </a:solidFill>
          <a:ln w="12700">
            <a:solidFill>
              <a:schemeClr val="tx1"/>
            </a:solidFill>
            <a:miter lim="800000"/>
            <a:headEnd/>
            <a:tailEnd/>
          </a:ln>
        </p:spPr>
        <p:txBody>
          <a:bodyPr wrap="none">
            <a:spAutoFit/>
          </a:bodyPr>
          <a:lstStyle/>
          <a:p>
            <a:r>
              <a:rPr lang="en-US" b="1" u="none"/>
              <a:t>SECURITY</a:t>
            </a:r>
          </a:p>
        </p:txBody>
      </p:sp>
      <p:sp>
        <p:nvSpPr>
          <p:cNvPr id="211979" name="Text Box 24"/>
          <p:cNvSpPr txBox="1">
            <a:spLocks noChangeArrowheads="1"/>
          </p:cNvSpPr>
          <p:nvPr/>
        </p:nvSpPr>
        <p:spPr bwMode="auto">
          <a:xfrm>
            <a:off x="1677988" y="3760788"/>
            <a:ext cx="1797050" cy="379412"/>
          </a:xfrm>
          <a:prstGeom prst="rect">
            <a:avLst/>
          </a:prstGeom>
          <a:solidFill>
            <a:srgbClr val="FFFF85"/>
          </a:solidFill>
          <a:ln w="12700">
            <a:solidFill>
              <a:schemeClr val="tx1"/>
            </a:solidFill>
            <a:miter lim="800000"/>
            <a:headEnd/>
            <a:tailEnd/>
          </a:ln>
        </p:spPr>
        <p:txBody>
          <a:bodyPr wrap="none">
            <a:spAutoFit/>
          </a:bodyPr>
          <a:lstStyle/>
          <a:p>
            <a:r>
              <a:rPr lang="en-US" b="1" u="none"/>
              <a:t>RT-CORBA 1.0</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1751059"/>
                                        </p:tgtEl>
                                        <p:attrNameLst>
                                          <p:attrName>style.visibility</p:attrName>
                                        </p:attrNameLst>
                                      </p:cBhvr>
                                      <p:to>
                                        <p:strVal val="visible"/>
                                      </p:to>
                                    </p:set>
                                  </p:childTnLst>
                                </p:cTn>
                              </p:par>
                            </p:childTnLst>
                          </p:cTn>
                        </p:par>
                        <p:par>
                          <p:cTn id="7" fill="hold">
                            <p:stCondLst>
                              <p:cond delay="500"/>
                            </p:stCondLst>
                            <p:childTnLst>
                              <p:par>
                                <p:cTn id="8" presetID="22" presetClass="entr" presetSubtype="1" fill="hold" grpId="0" nodeType="afterEffect">
                                  <p:stCondLst>
                                    <p:cond delay="0"/>
                                  </p:stCondLst>
                                  <p:childTnLst>
                                    <p:set>
                                      <p:cBhvr>
                                        <p:cTn id="9" dur="1" fill="hold">
                                          <p:stCondLst>
                                            <p:cond delay="0"/>
                                          </p:stCondLst>
                                        </p:cTn>
                                        <p:tgtEl>
                                          <p:spTgt spid="1751060"/>
                                        </p:tgtEl>
                                        <p:attrNameLst>
                                          <p:attrName>style.visibility</p:attrName>
                                        </p:attrNameLst>
                                      </p:cBhvr>
                                      <p:to>
                                        <p:strVal val="visible"/>
                                      </p:to>
                                    </p:set>
                                    <p:animEffect transition="in" filter="wipe(up)">
                                      <p:cBhvr>
                                        <p:cTn id="10" dur="500"/>
                                        <p:tgtEl>
                                          <p:spTgt spid="175106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751063"/>
                                        </p:tgtEl>
                                        <p:attrNameLst>
                                          <p:attrName>style.visibility</p:attrName>
                                        </p:attrNameLst>
                                      </p:cBhvr>
                                      <p:to>
                                        <p:strVal val="visible"/>
                                      </p:to>
                                    </p:set>
                                  </p:childTnLst>
                                </p:cTn>
                              </p:par>
                            </p:childTnLst>
                          </p:cTn>
                        </p:par>
                        <p:par>
                          <p:cTn id="15" fill="hold">
                            <p:stCondLst>
                              <p:cond delay="500"/>
                            </p:stCondLst>
                            <p:childTnLst>
                              <p:par>
                                <p:cTn id="16" presetID="22" presetClass="entr" presetSubtype="1" fill="hold" grpId="0" nodeType="afterEffect">
                                  <p:stCondLst>
                                    <p:cond delay="0"/>
                                  </p:stCondLst>
                                  <p:childTnLst>
                                    <p:set>
                                      <p:cBhvr>
                                        <p:cTn id="17" dur="1" fill="hold">
                                          <p:stCondLst>
                                            <p:cond delay="0"/>
                                          </p:stCondLst>
                                        </p:cTn>
                                        <p:tgtEl>
                                          <p:spTgt spid="1751061"/>
                                        </p:tgtEl>
                                        <p:attrNameLst>
                                          <p:attrName>style.visibility</p:attrName>
                                        </p:attrNameLst>
                                      </p:cBhvr>
                                      <p:to>
                                        <p:strVal val="visible"/>
                                      </p:to>
                                    </p:set>
                                    <p:animEffect transition="in" filter="wipe(up)">
                                      <p:cBhvr>
                                        <p:cTn id="18" dur="500"/>
                                        <p:tgtEl>
                                          <p:spTgt spid="17510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1059" grpId="0" animBg="1" autoUpdateAnimBg="0"/>
      <p:bldP spid="1751060" grpId="0" animBg="1" autoUpdateAnimBg="0"/>
      <p:bldP spid="1751061" grpId="0" autoUpdateAnimBg="0"/>
      <p:bldP spid="1751063" grpId="0" animBg="1" autoUpdateAnimBg="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Slide Number Placeholder 3"/>
          <p:cNvSpPr>
            <a:spLocks noGrp="1"/>
          </p:cNvSpPr>
          <p:nvPr>
            <p:ph type="sldNum" sz="quarter" idx="10"/>
          </p:nvPr>
        </p:nvSpPr>
        <p:spPr>
          <a:noFill/>
        </p:spPr>
        <p:txBody>
          <a:bodyPr/>
          <a:lstStyle/>
          <a:p>
            <a:fld id="{71438BFB-041B-4414-930A-C44CA74EB4BD}" type="slidenum">
              <a:rPr lang="en-US" smtClean="0">
                <a:latin typeface="Arial" pitchFamily="34" charset="0"/>
              </a:rPr>
              <a:pPr/>
              <a:t>205</a:t>
            </a:fld>
            <a:endParaRPr lang="en-US" smtClean="0">
              <a:latin typeface="Arial" pitchFamily="34" charset="0"/>
            </a:endParaRPr>
          </a:p>
        </p:txBody>
      </p:sp>
      <p:grpSp>
        <p:nvGrpSpPr>
          <p:cNvPr id="212995" name="Group 2"/>
          <p:cNvGrpSpPr>
            <a:grpSpLocks/>
          </p:cNvGrpSpPr>
          <p:nvPr/>
        </p:nvGrpSpPr>
        <p:grpSpPr bwMode="auto">
          <a:xfrm>
            <a:off x="15875" y="2344738"/>
            <a:ext cx="6518275" cy="4511675"/>
            <a:chOff x="10" y="1477"/>
            <a:chExt cx="4106" cy="2842"/>
          </a:xfrm>
        </p:grpSpPr>
        <p:pic>
          <p:nvPicPr>
            <p:cNvPr id="213006" name="Picture 3" descr="TAO2"/>
            <p:cNvPicPr>
              <a:picLocks noChangeAspect="1" noChangeArrowheads="1"/>
            </p:cNvPicPr>
            <p:nvPr/>
          </p:nvPicPr>
          <p:blipFill>
            <a:blip r:embed="rId2" cstate="print"/>
            <a:srcRect/>
            <a:stretch>
              <a:fillRect/>
            </a:stretch>
          </p:blipFill>
          <p:spPr bwMode="auto">
            <a:xfrm>
              <a:off x="10" y="1477"/>
              <a:ext cx="4106" cy="2615"/>
            </a:xfrm>
            <a:prstGeom prst="rect">
              <a:avLst/>
            </a:prstGeom>
            <a:noFill/>
            <a:ln w="9525">
              <a:noFill/>
              <a:miter lim="800000"/>
              <a:headEnd/>
              <a:tailEnd/>
            </a:ln>
          </p:spPr>
        </p:pic>
        <p:grpSp>
          <p:nvGrpSpPr>
            <p:cNvPr id="213007" name="Group 4"/>
            <p:cNvGrpSpPr>
              <a:grpSpLocks/>
            </p:cNvGrpSpPr>
            <p:nvPr/>
          </p:nvGrpSpPr>
          <p:grpSpPr bwMode="auto">
            <a:xfrm>
              <a:off x="689" y="2688"/>
              <a:ext cx="3246" cy="797"/>
              <a:chOff x="738" y="2688"/>
              <a:chExt cx="3246" cy="797"/>
            </a:xfrm>
          </p:grpSpPr>
          <p:grpSp>
            <p:nvGrpSpPr>
              <p:cNvPr id="213011" name="Group 5"/>
              <p:cNvGrpSpPr>
                <a:grpSpLocks/>
              </p:cNvGrpSpPr>
              <p:nvPr/>
            </p:nvGrpSpPr>
            <p:grpSpPr bwMode="auto">
              <a:xfrm>
                <a:off x="3666" y="2688"/>
                <a:ext cx="318" cy="241"/>
                <a:chOff x="4463" y="2477"/>
                <a:chExt cx="318" cy="241"/>
              </a:xfrm>
            </p:grpSpPr>
            <p:sp>
              <p:nvSpPr>
                <p:cNvPr id="213019" name="Freeform 6"/>
                <p:cNvSpPr>
                  <a:spLocks/>
                </p:cNvSpPr>
                <p:nvPr/>
              </p:nvSpPr>
              <p:spPr bwMode="auto">
                <a:xfrm>
                  <a:off x="4463" y="2477"/>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213020" name="Freeform 7"/>
                <p:cNvSpPr>
                  <a:spLocks/>
                </p:cNvSpPr>
                <p:nvPr/>
              </p:nvSpPr>
              <p:spPr bwMode="auto">
                <a:xfrm>
                  <a:off x="4559" y="2477"/>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213021" name="Freeform 8"/>
                <p:cNvSpPr>
                  <a:spLocks/>
                </p:cNvSpPr>
                <p:nvPr/>
              </p:nvSpPr>
              <p:spPr bwMode="auto">
                <a:xfrm>
                  <a:off x="4655" y="2477"/>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grpSp>
          <p:grpSp>
            <p:nvGrpSpPr>
              <p:cNvPr id="213012" name="Group 9"/>
              <p:cNvGrpSpPr>
                <a:grpSpLocks/>
              </p:cNvGrpSpPr>
              <p:nvPr/>
            </p:nvGrpSpPr>
            <p:grpSpPr bwMode="auto">
              <a:xfrm>
                <a:off x="738" y="3258"/>
                <a:ext cx="3118" cy="227"/>
                <a:chOff x="738" y="3272"/>
                <a:chExt cx="3118" cy="227"/>
              </a:xfrm>
            </p:grpSpPr>
            <p:grpSp>
              <p:nvGrpSpPr>
                <p:cNvPr id="213013" name="Group 10"/>
                <p:cNvGrpSpPr>
                  <a:grpSpLocks/>
                </p:cNvGrpSpPr>
                <p:nvPr/>
              </p:nvGrpSpPr>
              <p:grpSpPr bwMode="auto">
                <a:xfrm>
                  <a:off x="810" y="3298"/>
                  <a:ext cx="2981" cy="162"/>
                  <a:chOff x="869" y="3298"/>
                  <a:chExt cx="2652" cy="162"/>
                </a:xfrm>
              </p:grpSpPr>
              <p:sp>
                <p:nvSpPr>
                  <p:cNvPr id="213016" name="Line 11"/>
                  <p:cNvSpPr>
                    <a:spLocks noChangeShapeType="1"/>
                  </p:cNvSpPr>
                  <p:nvPr/>
                </p:nvSpPr>
                <p:spPr bwMode="auto">
                  <a:xfrm>
                    <a:off x="882" y="3298"/>
                    <a:ext cx="2630" cy="0"/>
                  </a:xfrm>
                  <a:prstGeom prst="line">
                    <a:avLst/>
                  </a:prstGeom>
                  <a:noFill/>
                  <a:ln w="12700">
                    <a:solidFill>
                      <a:schemeClr val="tx1"/>
                    </a:solidFill>
                    <a:round/>
                    <a:headEnd/>
                    <a:tailEnd/>
                  </a:ln>
                </p:spPr>
                <p:txBody>
                  <a:bodyPr rot="10800000" wrap="none" anchor="ctr"/>
                  <a:lstStyle/>
                  <a:p>
                    <a:endParaRPr lang="en-US"/>
                  </a:p>
                </p:txBody>
              </p:sp>
              <p:sp>
                <p:nvSpPr>
                  <p:cNvPr id="213017" name="Line 12"/>
                  <p:cNvSpPr>
                    <a:spLocks noChangeShapeType="1"/>
                  </p:cNvSpPr>
                  <p:nvPr/>
                </p:nvSpPr>
                <p:spPr bwMode="auto">
                  <a:xfrm>
                    <a:off x="869" y="3386"/>
                    <a:ext cx="2630" cy="0"/>
                  </a:xfrm>
                  <a:prstGeom prst="line">
                    <a:avLst/>
                  </a:prstGeom>
                  <a:noFill/>
                  <a:ln w="12700">
                    <a:solidFill>
                      <a:schemeClr val="tx1"/>
                    </a:solidFill>
                    <a:round/>
                    <a:headEnd/>
                    <a:tailEnd/>
                  </a:ln>
                </p:spPr>
                <p:txBody>
                  <a:bodyPr rot="10800000" wrap="none" anchor="ctr"/>
                  <a:lstStyle/>
                  <a:p>
                    <a:endParaRPr lang="en-US"/>
                  </a:p>
                </p:txBody>
              </p:sp>
              <p:sp>
                <p:nvSpPr>
                  <p:cNvPr id="213018" name="Line 13"/>
                  <p:cNvSpPr>
                    <a:spLocks noChangeShapeType="1"/>
                  </p:cNvSpPr>
                  <p:nvPr/>
                </p:nvSpPr>
                <p:spPr bwMode="auto">
                  <a:xfrm>
                    <a:off x="891" y="3460"/>
                    <a:ext cx="2630" cy="0"/>
                  </a:xfrm>
                  <a:prstGeom prst="line">
                    <a:avLst/>
                  </a:prstGeom>
                  <a:noFill/>
                  <a:ln w="12700">
                    <a:solidFill>
                      <a:schemeClr val="tx1"/>
                    </a:solidFill>
                    <a:round/>
                    <a:headEnd/>
                    <a:tailEnd/>
                  </a:ln>
                </p:spPr>
                <p:txBody>
                  <a:bodyPr rot="10800000" wrap="none" anchor="ctr"/>
                  <a:lstStyle/>
                  <a:p>
                    <a:endParaRPr lang="en-US"/>
                  </a:p>
                </p:txBody>
              </p:sp>
            </p:grpSp>
            <p:sp>
              <p:nvSpPr>
                <p:cNvPr id="213014" name="Oval 14"/>
                <p:cNvSpPr>
                  <a:spLocks noChangeArrowheads="1"/>
                </p:cNvSpPr>
                <p:nvPr/>
              </p:nvSpPr>
              <p:spPr bwMode="auto">
                <a:xfrm>
                  <a:off x="738" y="3278"/>
                  <a:ext cx="105" cy="221"/>
                </a:xfrm>
                <a:prstGeom prst="ellipse">
                  <a:avLst/>
                </a:prstGeom>
                <a:solidFill>
                  <a:schemeClr val="bg1"/>
                </a:solidFill>
                <a:ln w="12700">
                  <a:solidFill>
                    <a:schemeClr val="tx1"/>
                  </a:solidFill>
                  <a:round/>
                  <a:headEnd/>
                  <a:tailEnd/>
                </a:ln>
              </p:spPr>
              <p:txBody>
                <a:bodyPr rot="10800000" wrap="none" anchor="ctr"/>
                <a:lstStyle/>
                <a:p>
                  <a:endParaRPr lang="en-US"/>
                </a:p>
              </p:txBody>
            </p:sp>
            <p:sp>
              <p:nvSpPr>
                <p:cNvPr id="213015" name="Oval 15"/>
                <p:cNvSpPr>
                  <a:spLocks noChangeArrowheads="1"/>
                </p:cNvSpPr>
                <p:nvPr/>
              </p:nvSpPr>
              <p:spPr bwMode="auto">
                <a:xfrm>
                  <a:off x="3751" y="3272"/>
                  <a:ext cx="105" cy="221"/>
                </a:xfrm>
                <a:prstGeom prst="ellipse">
                  <a:avLst/>
                </a:prstGeom>
                <a:solidFill>
                  <a:schemeClr val="bg1"/>
                </a:solidFill>
                <a:ln w="12700">
                  <a:solidFill>
                    <a:schemeClr val="tx1"/>
                  </a:solidFill>
                  <a:round/>
                  <a:headEnd/>
                  <a:tailEnd/>
                </a:ln>
              </p:spPr>
              <p:txBody>
                <a:bodyPr rot="10800000" wrap="none" anchor="ctr"/>
                <a:lstStyle/>
                <a:p>
                  <a:endParaRPr lang="en-US"/>
                </a:p>
              </p:txBody>
            </p:sp>
          </p:grpSp>
        </p:grpSp>
        <p:grpSp>
          <p:nvGrpSpPr>
            <p:cNvPr id="213008" name="Group 16"/>
            <p:cNvGrpSpPr>
              <a:grpSpLocks/>
            </p:cNvGrpSpPr>
            <p:nvPr/>
          </p:nvGrpSpPr>
          <p:grpSpPr bwMode="auto">
            <a:xfrm>
              <a:off x="1057" y="3689"/>
              <a:ext cx="1298" cy="630"/>
              <a:chOff x="1057" y="3689"/>
              <a:chExt cx="1298" cy="630"/>
            </a:xfrm>
          </p:grpSpPr>
          <p:sp>
            <p:nvSpPr>
              <p:cNvPr id="213009" name="Rectangle 17"/>
              <p:cNvSpPr>
                <a:spLocks noChangeArrowheads="1"/>
              </p:cNvSpPr>
              <p:nvPr/>
            </p:nvSpPr>
            <p:spPr bwMode="auto">
              <a:xfrm>
                <a:off x="1057" y="3689"/>
                <a:ext cx="1298" cy="630"/>
              </a:xfrm>
              <a:prstGeom prst="rect">
                <a:avLst/>
              </a:prstGeom>
              <a:solidFill>
                <a:schemeClr val="bg1"/>
              </a:solidFill>
              <a:ln w="12700">
                <a:solidFill>
                  <a:schemeClr val="bg1"/>
                </a:solidFill>
                <a:miter lim="800000"/>
                <a:headEnd/>
                <a:tailEnd/>
              </a:ln>
            </p:spPr>
            <p:txBody>
              <a:bodyPr rot="10800000" wrap="none" anchor="ctr"/>
              <a:lstStyle/>
              <a:p>
                <a:endParaRPr lang="en-US"/>
              </a:p>
            </p:txBody>
          </p:sp>
          <p:pic>
            <p:nvPicPr>
              <p:cNvPr id="213010" name="Picture 18" descr="TAO1"/>
              <p:cNvPicPr>
                <a:picLocks noChangeAspect="1" noChangeArrowheads="1"/>
              </p:cNvPicPr>
              <p:nvPr/>
            </p:nvPicPr>
            <p:blipFill>
              <a:blip r:embed="rId3" cstate="print"/>
              <a:srcRect/>
              <a:stretch>
                <a:fillRect/>
              </a:stretch>
            </p:blipFill>
            <p:spPr bwMode="auto">
              <a:xfrm>
                <a:off x="1090" y="3749"/>
                <a:ext cx="1255" cy="552"/>
              </a:xfrm>
              <a:prstGeom prst="rect">
                <a:avLst/>
              </a:prstGeom>
              <a:noFill/>
              <a:ln w="9525">
                <a:noFill/>
                <a:miter lim="800000"/>
                <a:headEnd/>
                <a:tailEnd/>
              </a:ln>
            </p:spPr>
          </p:pic>
        </p:grpSp>
      </p:grpSp>
      <p:sp>
        <p:nvSpPr>
          <p:cNvPr id="212996" name="Rectangle 19"/>
          <p:cNvSpPr>
            <a:spLocks noGrp="1" noChangeArrowheads="1"/>
          </p:cNvSpPr>
          <p:nvPr>
            <p:ph type="title"/>
          </p:nvPr>
        </p:nvSpPr>
        <p:spPr>
          <a:xfrm>
            <a:off x="619125" y="-82550"/>
            <a:ext cx="7924800" cy="914400"/>
          </a:xfrm>
        </p:spPr>
        <p:txBody>
          <a:bodyPr/>
          <a:lstStyle/>
          <a:p>
            <a:r>
              <a:rPr lang="en-US" sz="4000" smtClean="0"/>
              <a:t>The Evolution of TAO</a:t>
            </a:r>
          </a:p>
        </p:txBody>
      </p:sp>
      <p:sp>
        <p:nvSpPr>
          <p:cNvPr id="1752084" name="Text Box 20"/>
          <p:cNvSpPr txBox="1">
            <a:spLocks noChangeArrowheads="1"/>
          </p:cNvSpPr>
          <p:nvPr/>
        </p:nvSpPr>
        <p:spPr bwMode="auto">
          <a:xfrm>
            <a:off x="4454525" y="966788"/>
            <a:ext cx="1974850" cy="379412"/>
          </a:xfrm>
          <a:prstGeom prst="rect">
            <a:avLst/>
          </a:prstGeom>
          <a:solidFill>
            <a:srgbClr val="FFFF85"/>
          </a:solidFill>
          <a:ln w="12700">
            <a:solidFill>
              <a:schemeClr val="tx1"/>
            </a:solidFill>
            <a:miter lim="800000"/>
            <a:headEnd/>
            <a:tailEnd/>
          </a:ln>
        </p:spPr>
        <p:txBody>
          <a:bodyPr wrap="none">
            <a:spAutoFit/>
          </a:bodyPr>
          <a:lstStyle/>
          <a:p>
            <a:r>
              <a:rPr lang="en-US" b="1" u="none"/>
              <a:t>NOTIFICATIONS</a:t>
            </a:r>
          </a:p>
        </p:txBody>
      </p:sp>
      <p:sp>
        <p:nvSpPr>
          <p:cNvPr id="212998" name="Text Box 21"/>
          <p:cNvSpPr txBox="1">
            <a:spLocks noChangeArrowheads="1"/>
          </p:cNvSpPr>
          <p:nvPr/>
        </p:nvSpPr>
        <p:spPr bwMode="auto">
          <a:xfrm>
            <a:off x="22225" y="1741488"/>
            <a:ext cx="2076450" cy="379412"/>
          </a:xfrm>
          <a:prstGeom prst="rect">
            <a:avLst/>
          </a:prstGeom>
          <a:solidFill>
            <a:srgbClr val="FFFF85"/>
          </a:solidFill>
          <a:ln w="12700">
            <a:solidFill>
              <a:schemeClr val="tx1"/>
            </a:solidFill>
            <a:miter lim="800000"/>
            <a:headEnd/>
            <a:tailEnd/>
          </a:ln>
        </p:spPr>
        <p:txBody>
          <a:bodyPr wrap="none">
            <a:spAutoFit/>
          </a:bodyPr>
          <a:lstStyle/>
          <a:p>
            <a:r>
              <a:rPr lang="en-US" b="1" u="none"/>
              <a:t>A/V  STREAMING</a:t>
            </a:r>
          </a:p>
        </p:txBody>
      </p:sp>
      <p:sp>
        <p:nvSpPr>
          <p:cNvPr id="212999" name="Text Box 22"/>
          <p:cNvSpPr txBox="1">
            <a:spLocks noChangeArrowheads="1"/>
          </p:cNvSpPr>
          <p:nvPr/>
        </p:nvSpPr>
        <p:spPr bwMode="auto">
          <a:xfrm>
            <a:off x="2463800" y="1984375"/>
            <a:ext cx="1352550" cy="379413"/>
          </a:xfrm>
          <a:prstGeom prst="rect">
            <a:avLst/>
          </a:prstGeom>
          <a:solidFill>
            <a:srgbClr val="FFFF85"/>
          </a:solidFill>
          <a:ln w="12700">
            <a:solidFill>
              <a:schemeClr val="tx1"/>
            </a:solidFill>
            <a:miter lim="800000"/>
            <a:headEnd/>
            <a:tailEnd/>
          </a:ln>
        </p:spPr>
        <p:txBody>
          <a:bodyPr wrap="none">
            <a:spAutoFit/>
          </a:bodyPr>
          <a:lstStyle/>
          <a:p>
            <a:r>
              <a:rPr lang="en-US" b="1" u="none"/>
              <a:t>SECURITY</a:t>
            </a:r>
          </a:p>
        </p:txBody>
      </p:sp>
      <p:sp>
        <p:nvSpPr>
          <p:cNvPr id="1752087" name="Text Box 23"/>
          <p:cNvSpPr txBox="1">
            <a:spLocks noChangeArrowheads="1"/>
          </p:cNvSpPr>
          <p:nvPr/>
        </p:nvSpPr>
        <p:spPr bwMode="auto">
          <a:xfrm>
            <a:off x="4462463" y="1465263"/>
            <a:ext cx="2012950" cy="379412"/>
          </a:xfrm>
          <a:prstGeom prst="rect">
            <a:avLst/>
          </a:prstGeom>
          <a:solidFill>
            <a:srgbClr val="FFFF85"/>
          </a:solidFill>
          <a:ln w="12700">
            <a:solidFill>
              <a:schemeClr val="tx1"/>
            </a:solidFill>
            <a:miter lim="800000"/>
            <a:headEnd/>
            <a:tailEnd/>
          </a:ln>
        </p:spPr>
        <p:txBody>
          <a:bodyPr wrap="none">
            <a:spAutoFit/>
          </a:bodyPr>
          <a:lstStyle/>
          <a:p>
            <a:r>
              <a:rPr lang="en-US" b="1" u="none"/>
              <a:t>TRANSACTIONS</a:t>
            </a:r>
          </a:p>
        </p:txBody>
      </p:sp>
      <p:sp>
        <p:nvSpPr>
          <p:cNvPr id="213001" name="Text Box 24"/>
          <p:cNvSpPr txBox="1">
            <a:spLocks noChangeArrowheads="1"/>
          </p:cNvSpPr>
          <p:nvPr/>
        </p:nvSpPr>
        <p:spPr bwMode="auto">
          <a:xfrm>
            <a:off x="65088" y="931863"/>
            <a:ext cx="2152650" cy="654050"/>
          </a:xfrm>
          <a:prstGeom prst="rect">
            <a:avLst/>
          </a:prstGeom>
          <a:solidFill>
            <a:srgbClr val="FFFF85"/>
          </a:solidFill>
          <a:ln w="12700">
            <a:solidFill>
              <a:schemeClr val="tx1"/>
            </a:solidFill>
            <a:miter lim="800000"/>
            <a:headEnd/>
            <a:tailEnd/>
          </a:ln>
        </p:spPr>
        <p:txBody>
          <a:bodyPr wrap="none">
            <a:spAutoFit/>
          </a:bodyPr>
          <a:lstStyle/>
          <a:p>
            <a:pPr algn="ctr"/>
            <a:r>
              <a:rPr lang="en-US" b="1" u="none"/>
              <a:t>DYNAMIC/STATIC</a:t>
            </a:r>
          </a:p>
          <a:p>
            <a:pPr algn="ctr"/>
            <a:r>
              <a:rPr lang="en-US" b="1" u="none"/>
              <a:t>SCHEDULING</a:t>
            </a:r>
          </a:p>
        </p:txBody>
      </p:sp>
      <p:sp>
        <p:nvSpPr>
          <p:cNvPr id="213002" name="Text Box 25"/>
          <p:cNvSpPr txBox="1">
            <a:spLocks noChangeArrowheads="1"/>
          </p:cNvSpPr>
          <p:nvPr/>
        </p:nvSpPr>
        <p:spPr bwMode="auto">
          <a:xfrm>
            <a:off x="2584450" y="920750"/>
            <a:ext cx="1568450" cy="928688"/>
          </a:xfrm>
          <a:prstGeom prst="rect">
            <a:avLst/>
          </a:prstGeom>
          <a:solidFill>
            <a:srgbClr val="FFFF85"/>
          </a:solidFill>
          <a:ln w="12700">
            <a:solidFill>
              <a:schemeClr val="tx1"/>
            </a:solidFill>
            <a:miter lim="800000"/>
            <a:headEnd/>
            <a:tailEnd/>
          </a:ln>
        </p:spPr>
        <p:txBody>
          <a:bodyPr wrap="none">
            <a:spAutoFit/>
          </a:bodyPr>
          <a:lstStyle/>
          <a:p>
            <a:pPr algn="ctr"/>
            <a:r>
              <a:rPr lang="en-US" b="1" u="none"/>
              <a:t>FT-CORBA </a:t>
            </a:r>
          </a:p>
          <a:p>
            <a:pPr algn="ctr"/>
            <a:r>
              <a:rPr lang="en-US" b="1" u="none"/>
              <a:t>&amp; LOAD </a:t>
            </a:r>
          </a:p>
          <a:p>
            <a:pPr algn="ctr"/>
            <a:r>
              <a:rPr lang="en-US" b="1" u="none"/>
              <a:t>BALANCING</a:t>
            </a:r>
          </a:p>
        </p:txBody>
      </p:sp>
      <p:sp>
        <p:nvSpPr>
          <p:cNvPr id="1752090" name="Text Box 26"/>
          <p:cNvSpPr txBox="1">
            <a:spLocks noChangeArrowheads="1"/>
          </p:cNvSpPr>
          <p:nvPr/>
        </p:nvSpPr>
        <p:spPr bwMode="auto">
          <a:xfrm>
            <a:off x="6581775" y="812800"/>
            <a:ext cx="2638425" cy="3189288"/>
          </a:xfrm>
          <a:prstGeom prst="rect">
            <a:avLst/>
          </a:prstGeom>
          <a:noFill/>
          <a:ln w="12700">
            <a:noFill/>
            <a:miter lim="800000"/>
            <a:headEnd/>
            <a:tailEnd/>
          </a:ln>
        </p:spPr>
        <p:txBody>
          <a:bodyPr>
            <a:spAutoFit/>
          </a:bodyPr>
          <a:lstStyle/>
          <a:p>
            <a:r>
              <a:rPr lang="en-US" b="1" u="none"/>
              <a:t>Notification Service</a:t>
            </a:r>
          </a:p>
          <a:p>
            <a:pPr>
              <a:buFontTx/>
              <a:buChar char="•"/>
            </a:pPr>
            <a:r>
              <a:rPr lang="en-US" u="none"/>
              <a:t>Structured events</a:t>
            </a:r>
          </a:p>
          <a:p>
            <a:pPr>
              <a:buFontTx/>
              <a:buChar char="•"/>
            </a:pPr>
            <a:r>
              <a:rPr lang="en-US" u="none"/>
              <a:t>Event filtering</a:t>
            </a:r>
          </a:p>
          <a:p>
            <a:pPr>
              <a:buFontTx/>
              <a:buChar char="•"/>
            </a:pPr>
            <a:r>
              <a:rPr lang="en-US" u="none"/>
              <a:t>QoS properties</a:t>
            </a:r>
          </a:p>
          <a:p>
            <a:pPr marL="342900" lvl="1" indent="-112713">
              <a:buFontTx/>
              <a:buChar char="•"/>
            </a:pPr>
            <a:r>
              <a:rPr lang="en-US" sz="1600" u="none"/>
              <a:t>Priority</a:t>
            </a:r>
          </a:p>
          <a:p>
            <a:pPr marL="342900" lvl="1" indent="-112713">
              <a:buFontTx/>
              <a:buChar char="•"/>
            </a:pPr>
            <a:r>
              <a:rPr lang="en-US" sz="1600" u="none"/>
              <a:t>Expiry times</a:t>
            </a:r>
          </a:p>
          <a:p>
            <a:pPr marL="342900" lvl="1" indent="-112713">
              <a:buFontTx/>
              <a:buChar char="•"/>
            </a:pPr>
            <a:r>
              <a:rPr lang="en-US" sz="1600" u="none"/>
              <a:t>Order policy</a:t>
            </a:r>
          </a:p>
          <a:p>
            <a:pPr>
              <a:buFontTx/>
              <a:buChar char="•"/>
            </a:pPr>
            <a:r>
              <a:rPr lang="en-US" u="none"/>
              <a:t>Compatible w/Events</a:t>
            </a:r>
          </a:p>
          <a:p>
            <a:pPr>
              <a:lnSpc>
                <a:spcPct val="90000"/>
              </a:lnSpc>
            </a:pPr>
            <a:endParaRPr lang="en-US" b="1" u="none">
              <a:solidFill>
                <a:srgbClr val="FF3300"/>
              </a:solidFill>
            </a:endParaRPr>
          </a:p>
          <a:p>
            <a:pPr>
              <a:lnSpc>
                <a:spcPct val="90000"/>
              </a:lnSpc>
            </a:pPr>
            <a:r>
              <a:rPr lang="en-US" b="1" u="none"/>
              <a:t>Real-time Notification Service</a:t>
            </a:r>
          </a:p>
          <a:p>
            <a:pPr>
              <a:lnSpc>
                <a:spcPct val="90000"/>
              </a:lnSpc>
              <a:buFontTx/>
              <a:buChar char="•"/>
            </a:pPr>
            <a:r>
              <a:rPr lang="en-US" u="none"/>
              <a:t>Summer 2003</a:t>
            </a:r>
          </a:p>
        </p:txBody>
      </p:sp>
      <p:sp>
        <p:nvSpPr>
          <p:cNvPr id="1752091" name="Text Box 27"/>
          <p:cNvSpPr txBox="1">
            <a:spLocks noChangeArrowheads="1"/>
          </p:cNvSpPr>
          <p:nvPr/>
        </p:nvSpPr>
        <p:spPr bwMode="auto">
          <a:xfrm>
            <a:off x="6581775" y="4137025"/>
            <a:ext cx="2638425" cy="1082675"/>
          </a:xfrm>
          <a:prstGeom prst="rect">
            <a:avLst/>
          </a:prstGeom>
          <a:noFill/>
          <a:ln w="12700">
            <a:noFill/>
            <a:miter lim="800000"/>
            <a:headEnd/>
            <a:tailEnd/>
          </a:ln>
        </p:spPr>
        <p:txBody>
          <a:bodyPr>
            <a:spAutoFit/>
          </a:bodyPr>
          <a:lstStyle/>
          <a:p>
            <a:pPr marL="114300" indent="-114300">
              <a:lnSpc>
                <a:spcPct val="90000"/>
              </a:lnSpc>
            </a:pPr>
            <a:r>
              <a:rPr lang="en-US" b="1" u="none">
                <a:solidFill>
                  <a:srgbClr val="FF0000"/>
                </a:solidFill>
              </a:rPr>
              <a:t>Object Transaction</a:t>
            </a:r>
          </a:p>
          <a:p>
            <a:pPr marL="114300" indent="-114300">
              <a:lnSpc>
                <a:spcPct val="90000"/>
              </a:lnSpc>
            </a:pPr>
            <a:r>
              <a:rPr lang="en-US" b="1" u="none">
                <a:solidFill>
                  <a:srgbClr val="FF0000"/>
                </a:solidFill>
              </a:rPr>
              <a:t>Service</a:t>
            </a:r>
          </a:p>
          <a:p>
            <a:pPr marL="114300" indent="-114300">
              <a:lnSpc>
                <a:spcPct val="90000"/>
              </a:lnSpc>
              <a:buFontTx/>
              <a:buChar char="•"/>
            </a:pPr>
            <a:r>
              <a:rPr lang="en-US" u="none">
                <a:solidFill>
                  <a:srgbClr val="FF0000"/>
                </a:solidFill>
              </a:rPr>
              <a:t>Encapsulates RDBMs</a:t>
            </a:r>
          </a:p>
          <a:p>
            <a:pPr marL="114300" indent="-114300">
              <a:lnSpc>
                <a:spcPct val="90000"/>
              </a:lnSpc>
              <a:buFontTx/>
              <a:buChar char="•"/>
            </a:pPr>
            <a:r>
              <a:rPr lang="en-US" u="none">
                <a:solidFill>
                  <a:srgbClr val="FF0000"/>
                </a:solidFill>
              </a:rPr>
              <a:t>www.xots.org</a:t>
            </a:r>
          </a:p>
        </p:txBody>
      </p:sp>
      <p:sp>
        <p:nvSpPr>
          <p:cNvPr id="213005" name="Text Box 28"/>
          <p:cNvSpPr txBox="1">
            <a:spLocks noChangeArrowheads="1"/>
          </p:cNvSpPr>
          <p:nvPr/>
        </p:nvSpPr>
        <p:spPr bwMode="auto">
          <a:xfrm>
            <a:off x="1677988" y="3760788"/>
            <a:ext cx="1797050" cy="379412"/>
          </a:xfrm>
          <a:prstGeom prst="rect">
            <a:avLst/>
          </a:prstGeom>
          <a:solidFill>
            <a:srgbClr val="FFFF85"/>
          </a:solidFill>
          <a:ln w="12700">
            <a:solidFill>
              <a:schemeClr val="tx1"/>
            </a:solidFill>
            <a:miter lim="800000"/>
            <a:headEnd/>
            <a:tailEnd/>
          </a:ln>
        </p:spPr>
        <p:txBody>
          <a:bodyPr wrap="none">
            <a:spAutoFit/>
          </a:bodyPr>
          <a:lstStyle/>
          <a:p>
            <a:r>
              <a:rPr lang="en-US" b="1" u="none"/>
              <a:t>RT-CORBA 1.0</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1752084"/>
                                        </p:tgtEl>
                                        <p:attrNameLst>
                                          <p:attrName>style.visibility</p:attrName>
                                        </p:attrNameLst>
                                      </p:cBhvr>
                                      <p:to>
                                        <p:strVal val="visible"/>
                                      </p:to>
                                    </p:set>
                                  </p:childTnLst>
                                </p:cTn>
                              </p:par>
                            </p:childTnLst>
                          </p:cTn>
                        </p:par>
                        <p:par>
                          <p:cTn id="7" fill="hold">
                            <p:stCondLst>
                              <p:cond delay="500"/>
                            </p:stCondLst>
                            <p:childTnLst>
                              <p:par>
                                <p:cTn id="8" presetID="22" presetClass="entr" presetSubtype="1" fill="hold" grpId="0" nodeType="afterEffect">
                                  <p:stCondLst>
                                    <p:cond delay="0"/>
                                  </p:stCondLst>
                                  <p:childTnLst>
                                    <p:set>
                                      <p:cBhvr>
                                        <p:cTn id="9" dur="1" fill="hold">
                                          <p:stCondLst>
                                            <p:cond delay="0"/>
                                          </p:stCondLst>
                                        </p:cTn>
                                        <p:tgtEl>
                                          <p:spTgt spid="1752090"/>
                                        </p:tgtEl>
                                        <p:attrNameLst>
                                          <p:attrName>style.visibility</p:attrName>
                                        </p:attrNameLst>
                                      </p:cBhvr>
                                      <p:to>
                                        <p:strVal val="visible"/>
                                      </p:to>
                                    </p:set>
                                    <p:animEffect transition="in" filter="wipe(up)">
                                      <p:cBhvr>
                                        <p:cTn id="10" dur="500"/>
                                        <p:tgtEl>
                                          <p:spTgt spid="175209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752087"/>
                                        </p:tgtEl>
                                        <p:attrNameLst>
                                          <p:attrName>style.visibility</p:attrName>
                                        </p:attrNameLst>
                                      </p:cBhvr>
                                      <p:to>
                                        <p:strVal val="visible"/>
                                      </p:to>
                                    </p:set>
                                  </p:childTnLst>
                                </p:cTn>
                              </p:par>
                            </p:childTnLst>
                          </p:cTn>
                        </p:par>
                        <p:par>
                          <p:cTn id="15" fill="hold">
                            <p:stCondLst>
                              <p:cond delay="500"/>
                            </p:stCondLst>
                            <p:childTnLst>
                              <p:par>
                                <p:cTn id="16" presetID="22" presetClass="entr" presetSubtype="1" fill="hold" grpId="0" nodeType="afterEffect">
                                  <p:stCondLst>
                                    <p:cond delay="0"/>
                                  </p:stCondLst>
                                  <p:childTnLst>
                                    <p:set>
                                      <p:cBhvr>
                                        <p:cTn id="17" dur="1" fill="hold">
                                          <p:stCondLst>
                                            <p:cond delay="0"/>
                                          </p:stCondLst>
                                        </p:cTn>
                                        <p:tgtEl>
                                          <p:spTgt spid="1752091"/>
                                        </p:tgtEl>
                                        <p:attrNameLst>
                                          <p:attrName>style.visibility</p:attrName>
                                        </p:attrNameLst>
                                      </p:cBhvr>
                                      <p:to>
                                        <p:strVal val="visible"/>
                                      </p:to>
                                    </p:set>
                                    <p:animEffect transition="in" filter="wipe(up)">
                                      <p:cBhvr>
                                        <p:cTn id="18" dur="500"/>
                                        <p:tgtEl>
                                          <p:spTgt spid="17520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2084" grpId="0" animBg="1" autoUpdateAnimBg="0"/>
      <p:bldP spid="1752087" grpId="0" animBg="1" autoUpdateAnimBg="0"/>
      <p:bldP spid="1752090" grpId="0" autoUpdateAnimBg="0"/>
      <p:bldP spid="1752091" grpId="0" autoUpdateAnimBg="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Slide Number Placeholder 3"/>
          <p:cNvSpPr>
            <a:spLocks noGrp="1"/>
          </p:cNvSpPr>
          <p:nvPr>
            <p:ph type="sldNum" sz="quarter" idx="10"/>
          </p:nvPr>
        </p:nvSpPr>
        <p:spPr>
          <a:noFill/>
        </p:spPr>
        <p:txBody>
          <a:bodyPr/>
          <a:lstStyle/>
          <a:p>
            <a:fld id="{00F85727-C4D9-49F2-AFA1-960581349DD1}" type="slidenum">
              <a:rPr lang="en-US" smtClean="0">
                <a:latin typeface="Arial" pitchFamily="34" charset="0"/>
              </a:rPr>
              <a:pPr/>
              <a:t>206</a:t>
            </a:fld>
            <a:endParaRPr lang="en-US" smtClean="0">
              <a:latin typeface="Arial" pitchFamily="34" charset="0"/>
            </a:endParaRPr>
          </a:p>
        </p:txBody>
      </p:sp>
      <p:grpSp>
        <p:nvGrpSpPr>
          <p:cNvPr id="214019" name="Group 2"/>
          <p:cNvGrpSpPr>
            <a:grpSpLocks/>
          </p:cNvGrpSpPr>
          <p:nvPr/>
        </p:nvGrpSpPr>
        <p:grpSpPr bwMode="auto">
          <a:xfrm>
            <a:off x="15875" y="2344738"/>
            <a:ext cx="6518275" cy="4511675"/>
            <a:chOff x="10" y="1477"/>
            <a:chExt cx="4106" cy="2842"/>
          </a:xfrm>
        </p:grpSpPr>
        <p:pic>
          <p:nvPicPr>
            <p:cNvPr id="214030" name="Picture 3" descr="TAO2"/>
            <p:cNvPicPr>
              <a:picLocks noChangeAspect="1" noChangeArrowheads="1"/>
            </p:cNvPicPr>
            <p:nvPr/>
          </p:nvPicPr>
          <p:blipFill>
            <a:blip r:embed="rId2" cstate="print"/>
            <a:srcRect/>
            <a:stretch>
              <a:fillRect/>
            </a:stretch>
          </p:blipFill>
          <p:spPr bwMode="auto">
            <a:xfrm>
              <a:off x="10" y="1477"/>
              <a:ext cx="4106" cy="2615"/>
            </a:xfrm>
            <a:prstGeom prst="rect">
              <a:avLst/>
            </a:prstGeom>
            <a:noFill/>
            <a:ln w="9525">
              <a:noFill/>
              <a:miter lim="800000"/>
              <a:headEnd/>
              <a:tailEnd/>
            </a:ln>
          </p:spPr>
        </p:pic>
        <p:grpSp>
          <p:nvGrpSpPr>
            <p:cNvPr id="214031" name="Group 4"/>
            <p:cNvGrpSpPr>
              <a:grpSpLocks/>
            </p:cNvGrpSpPr>
            <p:nvPr/>
          </p:nvGrpSpPr>
          <p:grpSpPr bwMode="auto">
            <a:xfrm>
              <a:off x="689" y="2688"/>
              <a:ext cx="3246" cy="797"/>
              <a:chOff x="738" y="2688"/>
              <a:chExt cx="3246" cy="797"/>
            </a:xfrm>
          </p:grpSpPr>
          <p:grpSp>
            <p:nvGrpSpPr>
              <p:cNvPr id="214035" name="Group 5"/>
              <p:cNvGrpSpPr>
                <a:grpSpLocks/>
              </p:cNvGrpSpPr>
              <p:nvPr/>
            </p:nvGrpSpPr>
            <p:grpSpPr bwMode="auto">
              <a:xfrm>
                <a:off x="3666" y="2688"/>
                <a:ext cx="318" cy="241"/>
                <a:chOff x="4463" y="2477"/>
                <a:chExt cx="318" cy="241"/>
              </a:xfrm>
            </p:grpSpPr>
            <p:sp>
              <p:nvSpPr>
                <p:cNvPr id="214043" name="Freeform 6"/>
                <p:cNvSpPr>
                  <a:spLocks/>
                </p:cNvSpPr>
                <p:nvPr/>
              </p:nvSpPr>
              <p:spPr bwMode="auto">
                <a:xfrm>
                  <a:off x="4463" y="2477"/>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214044" name="Freeform 7"/>
                <p:cNvSpPr>
                  <a:spLocks/>
                </p:cNvSpPr>
                <p:nvPr/>
              </p:nvSpPr>
              <p:spPr bwMode="auto">
                <a:xfrm>
                  <a:off x="4559" y="2477"/>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sp>
              <p:nvSpPr>
                <p:cNvPr id="214045" name="Freeform 8"/>
                <p:cNvSpPr>
                  <a:spLocks/>
                </p:cNvSpPr>
                <p:nvPr/>
              </p:nvSpPr>
              <p:spPr bwMode="auto">
                <a:xfrm>
                  <a:off x="4655" y="2477"/>
                  <a:ext cx="126" cy="241"/>
                </a:xfrm>
                <a:custGeom>
                  <a:avLst/>
                  <a:gdLst>
                    <a:gd name="T0" fmla="*/ 29 w 241"/>
                    <a:gd name="T1" fmla="*/ 0 h 557"/>
                    <a:gd name="T2" fmla="*/ 2 w 241"/>
                    <a:gd name="T3" fmla="*/ 13 h 557"/>
                    <a:gd name="T4" fmla="*/ 33 w 241"/>
                    <a:gd name="T5" fmla="*/ 19 h 557"/>
                    <a:gd name="T6" fmla="*/ 1 w 241"/>
                    <a:gd name="T7" fmla="*/ 29 h 557"/>
                    <a:gd name="T8" fmla="*/ 35 w 241"/>
                    <a:gd name="T9" fmla="*/ 36 h 557"/>
                    <a:gd name="T10" fmla="*/ 1 w 241"/>
                    <a:gd name="T11" fmla="*/ 45 h 557"/>
                    <a:gd name="T12" fmla="*/ 0 60000 65536"/>
                    <a:gd name="T13" fmla="*/ 0 60000 65536"/>
                    <a:gd name="T14" fmla="*/ 0 60000 65536"/>
                    <a:gd name="T15" fmla="*/ 0 60000 65536"/>
                    <a:gd name="T16" fmla="*/ 0 60000 65536"/>
                    <a:gd name="T17" fmla="*/ 0 60000 65536"/>
                    <a:gd name="T18" fmla="*/ 0 w 241"/>
                    <a:gd name="T19" fmla="*/ 0 h 557"/>
                    <a:gd name="T20" fmla="*/ 241 w 241"/>
                    <a:gd name="T21" fmla="*/ 557 h 557"/>
                  </a:gdLst>
                  <a:ahLst/>
                  <a:cxnLst>
                    <a:cxn ang="T12">
                      <a:pos x="T0" y="T1"/>
                    </a:cxn>
                    <a:cxn ang="T13">
                      <a:pos x="T2" y="T3"/>
                    </a:cxn>
                    <a:cxn ang="T14">
                      <a:pos x="T4" y="T5"/>
                    </a:cxn>
                    <a:cxn ang="T15">
                      <a:pos x="T6" y="T7"/>
                    </a:cxn>
                    <a:cxn ang="T16">
                      <a:pos x="T8" y="T9"/>
                    </a:cxn>
                    <a:cxn ang="T17">
                      <a:pos x="T10" y="T11"/>
                    </a:cxn>
                  </a:cxnLst>
                  <a:rect l="T18" t="T19" r="T20" b="T21"/>
                  <a:pathLst>
                    <a:path w="241" h="557">
                      <a:moveTo>
                        <a:pt x="203" y="0"/>
                      </a:moveTo>
                      <a:cubicBezTo>
                        <a:pt x="104" y="57"/>
                        <a:pt x="6" y="115"/>
                        <a:pt x="11" y="154"/>
                      </a:cubicBezTo>
                      <a:cubicBezTo>
                        <a:pt x="16" y="193"/>
                        <a:pt x="234" y="196"/>
                        <a:pt x="232" y="231"/>
                      </a:cubicBezTo>
                      <a:cubicBezTo>
                        <a:pt x="230" y="266"/>
                        <a:pt x="0" y="328"/>
                        <a:pt x="1" y="365"/>
                      </a:cubicBezTo>
                      <a:cubicBezTo>
                        <a:pt x="2" y="402"/>
                        <a:pt x="241" y="419"/>
                        <a:pt x="241" y="451"/>
                      </a:cubicBezTo>
                      <a:cubicBezTo>
                        <a:pt x="241" y="483"/>
                        <a:pt x="9" y="519"/>
                        <a:pt x="1" y="557"/>
                      </a:cubicBezTo>
                    </a:path>
                  </a:pathLst>
                </a:custGeom>
                <a:noFill/>
                <a:ln w="12700">
                  <a:solidFill>
                    <a:schemeClr val="tx1"/>
                  </a:solidFill>
                  <a:round/>
                  <a:headEnd/>
                  <a:tailEnd/>
                </a:ln>
              </p:spPr>
              <p:txBody>
                <a:bodyPr rot="10800000" wrap="none" anchor="ctr"/>
                <a:lstStyle/>
                <a:p>
                  <a:endParaRPr lang="en-US"/>
                </a:p>
              </p:txBody>
            </p:sp>
          </p:grpSp>
          <p:grpSp>
            <p:nvGrpSpPr>
              <p:cNvPr id="214036" name="Group 9"/>
              <p:cNvGrpSpPr>
                <a:grpSpLocks/>
              </p:cNvGrpSpPr>
              <p:nvPr/>
            </p:nvGrpSpPr>
            <p:grpSpPr bwMode="auto">
              <a:xfrm>
                <a:off x="738" y="3258"/>
                <a:ext cx="3118" cy="227"/>
                <a:chOff x="738" y="3272"/>
                <a:chExt cx="3118" cy="227"/>
              </a:xfrm>
            </p:grpSpPr>
            <p:grpSp>
              <p:nvGrpSpPr>
                <p:cNvPr id="214037" name="Group 10"/>
                <p:cNvGrpSpPr>
                  <a:grpSpLocks/>
                </p:cNvGrpSpPr>
                <p:nvPr/>
              </p:nvGrpSpPr>
              <p:grpSpPr bwMode="auto">
                <a:xfrm>
                  <a:off x="810" y="3298"/>
                  <a:ext cx="2981" cy="162"/>
                  <a:chOff x="869" y="3298"/>
                  <a:chExt cx="2652" cy="162"/>
                </a:xfrm>
              </p:grpSpPr>
              <p:sp>
                <p:nvSpPr>
                  <p:cNvPr id="214040" name="Line 11"/>
                  <p:cNvSpPr>
                    <a:spLocks noChangeShapeType="1"/>
                  </p:cNvSpPr>
                  <p:nvPr/>
                </p:nvSpPr>
                <p:spPr bwMode="auto">
                  <a:xfrm>
                    <a:off x="882" y="3298"/>
                    <a:ext cx="2630" cy="0"/>
                  </a:xfrm>
                  <a:prstGeom prst="line">
                    <a:avLst/>
                  </a:prstGeom>
                  <a:noFill/>
                  <a:ln w="12700">
                    <a:solidFill>
                      <a:schemeClr val="tx1"/>
                    </a:solidFill>
                    <a:round/>
                    <a:headEnd/>
                    <a:tailEnd/>
                  </a:ln>
                </p:spPr>
                <p:txBody>
                  <a:bodyPr rot="10800000" wrap="none" anchor="ctr"/>
                  <a:lstStyle/>
                  <a:p>
                    <a:endParaRPr lang="en-US"/>
                  </a:p>
                </p:txBody>
              </p:sp>
              <p:sp>
                <p:nvSpPr>
                  <p:cNvPr id="214041" name="Line 12"/>
                  <p:cNvSpPr>
                    <a:spLocks noChangeShapeType="1"/>
                  </p:cNvSpPr>
                  <p:nvPr/>
                </p:nvSpPr>
                <p:spPr bwMode="auto">
                  <a:xfrm>
                    <a:off x="869" y="3386"/>
                    <a:ext cx="2630" cy="0"/>
                  </a:xfrm>
                  <a:prstGeom prst="line">
                    <a:avLst/>
                  </a:prstGeom>
                  <a:noFill/>
                  <a:ln w="12700">
                    <a:solidFill>
                      <a:schemeClr val="tx1"/>
                    </a:solidFill>
                    <a:round/>
                    <a:headEnd/>
                    <a:tailEnd/>
                  </a:ln>
                </p:spPr>
                <p:txBody>
                  <a:bodyPr rot="10800000" wrap="none" anchor="ctr"/>
                  <a:lstStyle/>
                  <a:p>
                    <a:endParaRPr lang="en-US"/>
                  </a:p>
                </p:txBody>
              </p:sp>
              <p:sp>
                <p:nvSpPr>
                  <p:cNvPr id="214042" name="Line 13"/>
                  <p:cNvSpPr>
                    <a:spLocks noChangeShapeType="1"/>
                  </p:cNvSpPr>
                  <p:nvPr/>
                </p:nvSpPr>
                <p:spPr bwMode="auto">
                  <a:xfrm>
                    <a:off x="891" y="3460"/>
                    <a:ext cx="2630" cy="0"/>
                  </a:xfrm>
                  <a:prstGeom prst="line">
                    <a:avLst/>
                  </a:prstGeom>
                  <a:noFill/>
                  <a:ln w="12700">
                    <a:solidFill>
                      <a:schemeClr val="tx1"/>
                    </a:solidFill>
                    <a:round/>
                    <a:headEnd/>
                    <a:tailEnd/>
                  </a:ln>
                </p:spPr>
                <p:txBody>
                  <a:bodyPr rot="10800000" wrap="none" anchor="ctr"/>
                  <a:lstStyle/>
                  <a:p>
                    <a:endParaRPr lang="en-US"/>
                  </a:p>
                </p:txBody>
              </p:sp>
            </p:grpSp>
            <p:sp>
              <p:nvSpPr>
                <p:cNvPr id="214038" name="Oval 14"/>
                <p:cNvSpPr>
                  <a:spLocks noChangeArrowheads="1"/>
                </p:cNvSpPr>
                <p:nvPr/>
              </p:nvSpPr>
              <p:spPr bwMode="auto">
                <a:xfrm>
                  <a:off x="738" y="3278"/>
                  <a:ext cx="105" cy="221"/>
                </a:xfrm>
                <a:prstGeom prst="ellipse">
                  <a:avLst/>
                </a:prstGeom>
                <a:solidFill>
                  <a:schemeClr val="bg1"/>
                </a:solidFill>
                <a:ln w="12700">
                  <a:solidFill>
                    <a:schemeClr val="tx1"/>
                  </a:solidFill>
                  <a:round/>
                  <a:headEnd/>
                  <a:tailEnd/>
                </a:ln>
              </p:spPr>
              <p:txBody>
                <a:bodyPr rot="10800000" wrap="none" anchor="ctr"/>
                <a:lstStyle/>
                <a:p>
                  <a:endParaRPr lang="en-US"/>
                </a:p>
              </p:txBody>
            </p:sp>
            <p:sp>
              <p:nvSpPr>
                <p:cNvPr id="214039" name="Oval 15"/>
                <p:cNvSpPr>
                  <a:spLocks noChangeArrowheads="1"/>
                </p:cNvSpPr>
                <p:nvPr/>
              </p:nvSpPr>
              <p:spPr bwMode="auto">
                <a:xfrm>
                  <a:off x="3751" y="3272"/>
                  <a:ext cx="105" cy="221"/>
                </a:xfrm>
                <a:prstGeom prst="ellipse">
                  <a:avLst/>
                </a:prstGeom>
                <a:solidFill>
                  <a:schemeClr val="bg1"/>
                </a:solidFill>
                <a:ln w="12700">
                  <a:solidFill>
                    <a:schemeClr val="tx1"/>
                  </a:solidFill>
                  <a:round/>
                  <a:headEnd/>
                  <a:tailEnd/>
                </a:ln>
              </p:spPr>
              <p:txBody>
                <a:bodyPr rot="10800000" wrap="none" anchor="ctr"/>
                <a:lstStyle/>
                <a:p>
                  <a:endParaRPr lang="en-US"/>
                </a:p>
              </p:txBody>
            </p:sp>
          </p:grpSp>
        </p:grpSp>
        <p:grpSp>
          <p:nvGrpSpPr>
            <p:cNvPr id="214032" name="Group 16"/>
            <p:cNvGrpSpPr>
              <a:grpSpLocks/>
            </p:cNvGrpSpPr>
            <p:nvPr/>
          </p:nvGrpSpPr>
          <p:grpSpPr bwMode="auto">
            <a:xfrm>
              <a:off x="1057" y="3689"/>
              <a:ext cx="1298" cy="630"/>
              <a:chOff x="1057" y="3689"/>
              <a:chExt cx="1298" cy="630"/>
            </a:xfrm>
          </p:grpSpPr>
          <p:sp>
            <p:nvSpPr>
              <p:cNvPr id="214033" name="Rectangle 17"/>
              <p:cNvSpPr>
                <a:spLocks noChangeArrowheads="1"/>
              </p:cNvSpPr>
              <p:nvPr/>
            </p:nvSpPr>
            <p:spPr bwMode="auto">
              <a:xfrm>
                <a:off x="1057" y="3689"/>
                <a:ext cx="1298" cy="630"/>
              </a:xfrm>
              <a:prstGeom prst="rect">
                <a:avLst/>
              </a:prstGeom>
              <a:solidFill>
                <a:schemeClr val="bg1"/>
              </a:solidFill>
              <a:ln w="12700">
                <a:solidFill>
                  <a:schemeClr val="bg1"/>
                </a:solidFill>
                <a:miter lim="800000"/>
                <a:headEnd/>
                <a:tailEnd/>
              </a:ln>
            </p:spPr>
            <p:txBody>
              <a:bodyPr rot="10800000" wrap="none" anchor="ctr"/>
              <a:lstStyle/>
              <a:p>
                <a:endParaRPr lang="en-US"/>
              </a:p>
            </p:txBody>
          </p:sp>
          <p:pic>
            <p:nvPicPr>
              <p:cNvPr id="214034" name="Picture 18" descr="TAO1"/>
              <p:cNvPicPr>
                <a:picLocks noChangeAspect="1" noChangeArrowheads="1"/>
              </p:cNvPicPr>
              <p:nvPr/>
            </p:nvPicPr>
            <p:blipFill>
              <a:blip r:embed="rId3" cstate="print"/>
              <a:srcRect/>
              <a:stretch>
                <a:fillRect/>
              </a:stretch>
            </p:blipFill>
            <p:spPr bwMode="auto">
              <a:xfrm>
                <a:off x="1090" y="3749"/>
                <a:ext cx="1255" cy="552"/>
              </a:xfrm>
              <a:prstGeom prst="rect">
                <a:avLst/>
              </a:prstGeom>
              <a:noFill/>
              <a:ln w="9525">
                <a:noFill/>
                <a:miter lim="800000"/>
                <a:headEnd/>
                <a:tailEnd/>
              </a:ln>
            </p:spPr>
          </p:pic>
        </p:grpSp>
      </p:grpSp>
      <p:sp>
        <p:nvSpPr>
          <p:cNvPr id="214020" name="Rectangle 19"/>
          <p:cNvSpPr>
            <a:spLocks noGrp="1" noChangeArrowheads="1"/>
          </p:cNvSpPr>
          <p:nvPr>
            <p:ph type="title"/>
          </p:nvPr>
        </p:nvSpPr>
        <p:spPr>
          <a:xfrm>
            <a:off x="619125" y="-82550"/>
            <a:ext cx="7924800" cy="914400"/>
          </a:xfrm>
        </p:spPr>
        <p:txBody>
          <a:bodyPr/>
          <a:lstStyle/>
          <a:p>
            <a:r>
              <a:rPr lang="en-US" sz="4000" smtClean="0"/>
              <a:t>The Evolution of TAO</a:t>
            </a:r>
          </a:p>
        </p:txBody>
      </p:sp>
      <p:pic>
        <p:nvPicPr>
          <p:cNvPr id="1753108" name="Picture 20" descr="TAO3"/>
          <p:cNvPicPr>
            <a:picLocks noChangeAspect="1" noChangeArrowheads="1"/>
          </p:cNvPicPr>
          <p:nvPr/>
        </p:nvPicPr>
        <p:blipFill>
          <a:blip r:embed="rId4" cstate="print"/>
          <a:srcRect/>
          <a:stretch>
            <a:fillRect/>
          </a:stretch>
        </p:blipFill>
        <p:spPr bwMode="auto">
          <a:xfrm>
            <a:off x="4152900" y="1965325"/>
            <a:ext cx="2330450" cy="2124075"/>
          </a:xfrm>
          <a:prstGeom prst="rect">
            <a:avLst/>
          </a:prstGeom>
          <a:noFill/>
          <a:ln w="9525">
            <a:noFill/>
            <a:miter lim="800000"/>
            <a:headEnd/>
            <a:tailEnd/>
          </a:ln>
        </p:spPr>
      </p:pic>
      <p:sp>
        <p:nvSpPr>
          <p:cNvPr id="214022" name="Text Box 21"/>
          <p:cNvSpPr txBox="1">
            <a:spLocks noChangeArrowheads="1"/>
          </p:cNvSpPr>
          <p:nvPr/>
        </p:nvSpPr>
        <p:spPr bwMode="auto">
          <a:xfrm>
            <a:off x="4454525" y="966788"/>
            <a:ext cx="1974850" cy="379412"/>
          </a:xfrm>
          <a:prstGeom prst="rect">
            <a:avLst/>
          </a:prstGeom>
          <a:solidFill>
            <a:srgbClr val="FFFF85"/>
          </a:solidFill>
          <a:ln w="12700">
            <a:solidFill>
              <a:schemeClr val="tx1"/>
            </a:solidFill>
            <a:miter lim="800000"/>
            <a:headEnd/>
            <a:tailEnd/>
          </a:ln>
        </p:spPr>
        <p:txBody>
          <a:bodyPr wrap="none">
            <a:spAutoFit/>
          </a:bodyPr>
          <a:lstStyle/>
          <a:p>
            <a:r>
              <a:rPr lang="en-US" b="1" u="none"/>
              <a:t>NOTIFICATIONS</a:t>
            </a:r>
          </a:p>
        </p:txBody>
      </p:sp>
      <p:sp>
        <p:nvSpPr>
          <p:cNvPr id="214023" name="Text Box 22"/>
          <p:cNvSpPr txBox="1">
            <a:spLocks noChangeArrowheads="1"/>
          </p:cNvSpPr>
          <p:nvPr/>
        </p:nvSpPr>
        <p:spPr bwMode="auto">
          <a:xfrm>
            <a:off x="22225" y="1741488"/>
            <a:ext cx="2076450" cy="379412"/>
          </a:xfrm>
          <a:prstGeom prst="rect">
            <a:avLst/>
          </a:prstGeom>
          <a:solidFill>
            <a:srgbClr val="FFFF85"/>
          </a:solidFill>
          <a:ln w="12700">
            <a:solidFill>
              <a:schemeClr val="tx1"/>
            </a:solidFill>
            <a:miter lim="800000"/>
            <a:headEnd/>
            <a:tailEnd/>
          </a:ln>
        </p:spPr>
        <p:txBody>
          <a:bodyPr wrap="none">
            <a:spAutoFit/>
          </a:bodyPr>
          <a:lstStyle/>
          <a:p>
            <a:r>
              <a:rPr lang="en-US" b="1" u="none"/>
              <a:t>A/V  STREAMING</a:t>
            </a:r>
          </a:p>
        </p:txBody>
      </p:sp>
      <p:sp>
        <p:nvSpPr>
          <p:cNvPr id="214024" name="Text Box 23"/>
          <p:cNvSpPr txBox="1">
            <a:spLocks noChangeArrowheads="1"/>
          </p:cNvSpPr>
          <p:nvPr/>
        </p:nvSpPr>
        <p:spPr bwMode="auto">
          <a:xfrm>
            <a:off x="2463800" y="1984375"/>
            <a:ext cx="1352550" cy="379413"/>
          </a:xfrm>
          <a:prstGeom prst="rect">
            <a:avLst/>
          </a:prstGeom>
          <a:solidFill>
            <a:srgbClr val="FFFF85"/>
          </a:solidFill>
          <a:ln w="12700">
            <a:solidFill>
              <a:schemeClr val="tx1"/>
            </a:solidFill>
            <a:miter lim="800000"/>
            <a:headEnd/>
            <a:tailEnd/>
          </a:ln>
        </p:spPr>
        <p:txBody>
          <a:bodyPr wrap="none">
            <a:spAutoFit/>
          </a:bodyPr>
          <a:lstStyle/>
          <a:p>
            <a:r>
              <a:rPr lang="en-US" b="1" u="none"/>
              <a:t>SECURITY</a:t>
            </a:r>
          </a:p>
        </p:txBody>
      </p:sp>
      <p:sp>
        <p:nvSpPr>
          <p:cNvPr id="214025" name="Text Box 24"/>
          <p:cNvSpPr txBox="1">
            <a:spLocks noChangeArrowheads="1"/>
          </p:cNvSpPr>
          <p:nvPr/>
        </p:nvSpPr>
        <p:spPr bwMode="auto">
          <a:xfrm>
            <a:off x="4462463" y="1465263"/>
            <a:ext cx="2012950" cy="379412"/>
          </a:xfrm>
          <a:prstGeom prst="rect">
            <a:avLst/>
          </a:prstGeom>
          <a:solidFill>
            <a:srgbClr val="FFFF85"/>
          </a:solidFill>
          <a:ln w="12700">
            <a:solidFill>
              <a:schemeClr val="tx1"/>
            </a:solidFill>
            <a:miter lim="800000"/>
            <a:headEnd/>
            <a:tailEnd/>
          </a:ln>
        </p:spPr>
        <p:txBody>
          <a:bodyPr wrap="none">
            <a:spAutoFit/>
          </a:bodyPr>
          <a:lstStyle/>
          <a:p>
            <a:r>
              <a:rPr lang="en-US" b="1" u="none"/>
              <a:t>TRANSACTIONS</a:t>
            </a:r>
          </a:p>
        </p:txBody>
      </p:sp>
      <p:sp>
        <p:nvSpPr>
          <p:cNvPr id="214026" name="Text Box 25"/>
          <p:cNvSpPr txBox="1">
            <a:spLocks noChangeArrowheads="1"/>
          </p:cNvSpPr>
          <p:nvPr/>
        </p:nvSpPr>
        <p:spPr bwMode="auto">
          <a:xfrm>
            <a:off x="65088" y="931863"/>
            <a:ext cx="2152650" cy="654050"/>
          </a:xfrm>
          <a:prstGeom prst="rect">
            <a:avLst/>
          </a:prstGeom>
          <a:solidFill>
            <a:srgbClr val="FFFF85"/>
          </a:solidFill>
          <a:ln w="12700">
            <a:solidFill>
              <a:schemeClr val="tx1"/>
            </a:solidFill>
            <a:miter lim="800000"/>
            <a:headEnd/>
            <a:tailEnd/>
          </a:ln>
        </p:spPr>
        <p:txBody>
          <a:bodyPr wrap="none">
            <a:spAutoFit/>
          </a:bodyPr>
          <a:lstStyle/>
          <a:p>
            <a:pPr algn="ctr"/>
            <a:r>
              <a:rPr lang="en-US" b="1" u="none"/>
              <a:t>DYNAMIC/STATIC</a:t>
            </a:r>
          </a:p>
          <a:p>
            <a:pPr algn="ctr"/>
            <a:r>
              <a:rPr lang="en-US" b="1" u="none"/>
              <a:t>SCHEDULING</a:t>
            </a:r>
          </a:p>
        </p:txBody>
      </p:sp>
      <p:sp>
        <p:nvSpPr>
          <p:cNvPr id="214027" name="Text Box 26"/>
          <p:cNvSpPr txBox="1">
            <a:spLocks noChangeArrowheads="1"/>
          </p:cNvSpPr>
          <p:nvPr/>
        </p:nvSpPr>
        <p:spPr bwMode="auto">
          <a:xfrm>
            <a:off x="2584450" y="920750"/>
            <a:ext cx="1568450" cy="928688"/>
          </a:xfrm>
          <a:prstGeom prst="rect">
            <a:avLst/>
          </a:prstGeom>
          <a:solidFill>
            <a:srgbClr val="FFFF85"/>
          </a:solidFill>
          <a:ln w="12700">
            <a:solidFill>
              <a:schemeClr val="tx1"/>
            </a:solidFill>
            <a:miter lim="800000"/>
            <a:headEnd/>
            <a:tailEnd/>
          </a:ln>
        </p:spPr>
        <p:txBody>
          <a:bodyPr wrap="none">
            <a:spAutoFit/>
          </a:bodyPr>
          <a:lstStyle/>
          <a:p>
            <a:pPr algn="ctr"/>
            <a:r>
              <a:rPr lang="en-US" b="1" u="none"/>
              <a:t>FT-CORBA </a:t>
            </a:r>
          </a:p>
          <a:p>
            <a:pPr algn="ctr"/>
            <a:r>
              <a:rPr lang="en-US" b="1" u="none"/>
              <a:t>&amp; LOAD </a:t>
            </a:r>
          </a:p>
          <a:p>
            <a:pPr algn="ctr"/>
            <a:r>
              <a:rPr lang="en-US" b="1" u="none"/>
              <a:t>BALANCING</a:t>
            </a:r>
          </a:p>
        </p:txBody>
      </p:sp>
      <p:sp>
        <p:nvSpPr>
          <p:cNvPr id="1753115" name="Text Box 27"/>
          <p:cNvSpPr txBox="1">
            <a:spLocks noChangeArrowheads="1"/>
          </p:cNvSpPr>
          <p:nvPr/>
        </p:nvSpPr>
        <p:spPr bwMode="auto">
          <a:xfrm>
            <a:off x="6581775" y="884238"/>
            <a:ext cx="2638425" cy="3806825"/>
          </a:xfrm>
          <a:prstGeom prst="rect">
            <a:avLst/>
          </a:prstGeom>
          <a:noFill/>
          <a:ln w="12700">
            <a:noFill/>
            <a:miter lim="800000"/>
            <a:headEnd/>
            <a:tailEnd/>
          </a:ln>
        </p:spPr>
        <p:txBody>
          <a:bodyPr>
            <a:spAutoFit/>
          </a:bodyPr>
          <a:lstStyle/>
          <a:p>
            <a:pPr marL="114300" indent="-114300">
              <a:lnSpc>
                <a:spcPct val="90000"/>
              </a:lnSpc>
            </a:pPr>
            <a:r>
              <a:rPr lang="en-US" b="1" u="none"/>
              <a:t>CORBA Component</a:t>
            </a:r>
          </a:p>
          <a:p>
            <a:pPr marL="114300" indent="-114300">
              <a:lnSpc>
                <a:spcPct val="90000"/>
              </a:lnSpc>
            </a:pPr>
            <a:r>
              <a:rPr lang="en-US" b="1" u="none"/>
              <a:t>Model (CIAO)</a:t>
            </a:r>
          </a:p>
          <a:p>
            <a:pPr marL="114300" indent="-114300">
              <a:lnSpc>
                <a:spcPct val="90000"/>
              </a:lnSpc>
              <a:buFontTx/>
              <a:buChar char="•"/>
            </a:pPr>
            <a:r>
              <a:rPr lang="en-US" u="none"/>
              <a:t>Extension Interfaces</a:t>
            </a:r>
          </a:p>
          <a:p>
            <a:pPr marL="114300" indent="-114300">
              <a:lnSpc>
                <a:spcPct val="90000"/>
              </a:lnSpc>
              <a:buFontTx/>
              <a:buChar char="•"/>
            </a:pPr>
            <a:r>
              <a:rPr lang="en-US" u="none"/>
              <a:t>Component navigation</a:t>
            </a:r>
          </a:p>
          <a:p>
            <a:pPr marL="114300" indent="-114300">
              <a:lnSpc>
                <a:spcPct val="90000"/>
              </a:lnSpc>
              <a:buFontTx/>
              <a:buChar char="•"/>
            </a:pPr>
            <a:r>
              <a:rPr lang="en-US" u="none"/>
              <a:t>Standardized life-cycles</a:t>
            </a:r>
          </a:p>
          <a:p>
            <a:pPr marL="114300" indent="-114300">
              <a:lnSpc>
                <a:spcPct val="90000"/>
              </a:lnSpc>
              <a:buFontTx/>
              <a:buChar char="•"/>
            </a:pPr>
            <a:r>
              <a:rPr lang="en-US" u="none"/>
              <a:t>QoS-enabled containers</a:t>
            </a:r>
          </a:p>
          <a:p>
            <a:pPr marL="114300" indent="-114300">
              <a:lnSpc>
                <a:spcPct val="90000"/>
              </a:lnSpc>
              <a:buFontTx/>
              <a:buChar char="•"/>
            </a:pPr>
            <a:r>
              <a:rPr lang="en-US" u="none"/>
              <a:t>Reflective collocation</a:t>
            </a:r>
          </a:p>
          <a:p>
            <a:pPr marL="114300" indent="-114300">
              <a:lnSpc>
                <a:spcPct val="90000"/>
              </a:lnSpc>
              <a:buFontTx/>
              <a:buChar char="•"/>
            </a:pPr>
            <a:r>
              <a:rPr lang="en-US" u="none"/>
              <a:t>Implements the OMG Deployment &amp; Configuration specification</a:t>
            </a:r>
          </a:p>
          <a:p>
            <a:pPr marL="114300" indent="-114300">
              <a:lnSpc>
                <a:spcPct val="90000"/>
              </a:lnSpc>
              <a:buFontTx/>
              <a:buChar char="•"/>
            </a:pPr>
            <a:r>
              <a:rPr lang="en-US" u="none">
                <a:solidFill>
                  <a:srgbClr val="FF0000"/>
                </a:solidFill>
              </a:rPr>
              <a:t>First major release (1.0) by Winter 2005</a:t>
            </a:r>
          </a:p>
        </p:txBody>
      </p:sp>
      <p:sp>
        <p:nvSpPr>
          <p:cNvPr id="214029" name="Text Box 28"/>
          <p:cNvSpPr txBox="1">
            <a:spLocks noChangeArrowheads="1"/>
          </p:cNvSpPr>
          <p:nvPr/>
        </p:nvSpPr>
        <p:spPr bwMode="auto">
          <a:xfrm>
            <a:off x="1677988" y="3760788"/>
            <a:ext cx="1797050" cy="379412"/>
          </a:xfrm>
          <a:prstGeom prst="rect">
            <a:avLst/>
          </a:prstGeom>
          <a:solidFill>
            <a:srgbClr val="FFFF85"/>
          </a:solidFill>
          <a:ln w="12700">
            <a:solidFill>
              <a:schemeClr val="tx1"/>
            </a:solidFill>
            <a:miter lim="800000"/>
            <a:headEnd/>
            <a:tailEnd/>
          </a:ln>
        </p:spPr>
        <p:txBody>
          <a:bodyPr wrap="none">
            <a:spAutoFit/>
          </a:bodyPr>
          <a:lstStyle/>
          <a:p>
            <a:r>
              <a:rPr lang="en-US" b="1" u="none"/>
              <a:t>RT-CORBA 1.0</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499"/>
                                          </p:stCondLst>
                                        </p:cTn>
                                        <p:tgtEl>
                                          <p:spTgt spid="1753108"/>
                                        </p:tgtEl>
                                        <p:attrNameLst>
                                          <p:attrName>style.visibility</p:attrName>
                                        </p:attrNameLst>
                                      </p:cBhvr>
                                      <p:to>
                                        <p:strVal val="visible"/>
                                      </p:to>
                                    </p:set>
                                  </p:childTnLst>
                                </p:cTn>
                              </p:par>
                            </p:childTnLst>
                          </p:cTn>
                        </p:par>
                        <p:par>
                          <p:cTn id="7" fill="hold">
                            <p:stCondLst>
                              <p:cond delay="500"/>
                            </p:stCondLst>
                            <p:childTnLst>
                              <p:par>
                                <p:cTn id="8" presetID="22" presetClass="entr" presetSubtype="1" fill="hold" grpId="0" nodeType="afterEffect">
                                  <p:stCondLst>
                                    <p:cond delay="0"/>
                                  </p:stCondLst>
                                  <p:childTnLst>
                                    <p:set>
                                      <p:cBhvr>
                                        <p:cTn id="9" dur="1" fill="hold">
                                          <p:stCondLst>
                                            <p:cond delay="0"/>
                                          </p:stCondLst>
                                        </p:cTn>
                                        <p:tgtEl>
                                          <p:spTgt spid="1753115"/>
                                        </p:tgtEl>
                                        <p:attrNameLst>
                                          <p:attrName>style.visibility</p:attrName>
                                        </p:attrNameLst>
                                      </p:cBhvr>
                                      <p:to>
                                        <p:strVal val="visible"/>
                                      </p:to>
                                    </p:set>
                                    <p:animEffect transition="in" filter="wipe(up)">
                                      <p:cBhvr>
                                        <p:cTn id="10" dur="500"/>
                                        <p:tgtEl>
                                          <p:spTgt spid="1753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3115" grpId="0" autoUpdateAnimBg="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Slide Number Placeholder 2"/>
          <p:cNvSpPr>
            <a:spLocks noGrp="1"/>
          </p:cNvSpPr>
          <p:nvPr>
            <p:ph type="sldNum" sz="quarter" idx="10"/>
          </p:nvPr>
        </p:nvSpPr>
        <p:spPr>
          <a:noFill/>
        </p:spPr>
        <p:txBody>
          <a:bodyPr/>
          <a:lstStyle/>
          <a:p>
            <a:fld id="{580146E4-5F2E-4ACE-BFC2-A9B687D6A1AE}" type="slidenum">
              <a:rPr lang="en-US" smtClean="0">
                <a:latin typeface="Arial" pitchFamily="34" charset="0"/>
              </a:rPr>
              <a:pPr/>
              <a:t>207</a:t>
            </a:fld>
            <a:endParaRPr lang="en-US" smtClean="0">
              <a:latin typeface="Arial" pitchFamily="34" charset="0"/>
            </a:endParaRPr>
          </a:p>
        </p:txBody>
      </p:sp>
      <p:sp>
        <p:nvSpPr>
          <p:cNvPr id="215043" name="AutoShape 2"/>
          <p:cNvSpPr>
            <a:spLocks noChangeAspect="1" noChangeArrowheads="1"/>
          </p:cNvSpPr>
          <p:nvPr/>
        </p:nvSpPr>
        <p:spPr bwMode="auto">
          <a:xfrm>
            <a:off x="228600" y="4132263"/>
            <a:ext cx="4103688" cy="1389062"/>
          </a:xfrm>
          <a:prstGeom prst="triangle">
            <a:avLst>
              <a:gd name="adj" fmla="val 50000"/>
            </a:avLst>
          </a:prstGeom>
          <a:solidFill>
            <a:srgbClr val="BCBCBC"/>
          </a:solidFill>
          <a:ln w="12700">
            <a:noFill/>
            <a:miter lim="800000"/>
            <a:headEnd/>
            <a:tailEnd/>
          </a:ln>
        </p:spPr>
        <p:txBody>
          <a:bodyPr rot="10800000" wrap="none" anchor="ctr"/>
          <a:lstStyle/>
          <a:p>
            <a:endParaRPr lang="en-US"/>
          </a:p>
        </p:txBody>
      </p:sp>
      <p:sp>
        <p:nvSpPr>
          <p:cNvPr id="215044" name="AutoShape 3"/>
          <p:cNvSpPr>
            <a:spLocks noChangeAspect="1" noChangeArrowheads="1"/>
          </p:cNvSpPr>
          <p:nvPr/>
        </p:nvSpPr>
        <p:spPr bwMode="auto">
          <a:xfrm flipV="1">
            <a:off x="228600" y="2319338"/>
            <a:ext cx="4103688" cy="1524000"/>
          </a:xfrm>
          <a:prstGeom prst="triangle">
            <a:avLst>
              <a:gd name="adj" fmla="val 50000"/>
            </a:avLst>
          </a:prstGeom>
          <a:solidFill>
            <a:srgbClr val="BCBCBC"/>
          </a:solidFill>
          <a:ln w="12700">
            <a:noFill/>
            <a:miter lim="800000"/>
            <a:headEnd/>
            <a:tailEnd/>
          </a:ln>
        </p:spPr>
        <p:txBody>
          <a:bodyPr rot="10800000" wrap="none" anchor="ctr"/>
          <a:lstStyle/>
          <a:p>
            <a:endParaRPr lang="en-US"/>
          </a:p>
        </p:txBody>
      </p:sp>
      <p:sp>
        <p:nvSpPr>
          <p:cNvPr id="215045" name="Rectangle 4"/>
          <p:cNvSpPr>
            <a:spLocks noChangeAspect="1" noChangeArrowheads="1"/>
          </p:cNvSpPr>
          <p:nvPr/>
        </p:nvSpPr>
        <p:spPr bwMode="auto">
          <a:xfrm>
            <a:off x="1476375" y="3733800"/>
            <a:ext cx="1335088" cy="425450"/>
          </a:xfrm>
          <a:prstGeom prst="rect">
            <a:avLst/>
          </a:prstGeom>
          <a:solidFill>
            <a:srgbClr val="336699"/>
          </a:solidFill>
          <a:ln w="12700">
            <a:solidFill>
              <a:schemeClr val="tx1"/>
            </a:solidFill>
            <a:miter lim="800000"/>
            <a:headEnd/>
            <a:tailEnd/>
          </a:ln>
        </p:spPr>
        <p:txBody>
          <a:bodyPr wrap="none" anchor="ctr"/>
          <a:lstStyle/>
          <a:p>
            <a:pPr algn="ctr"/>
            <a:r>
              <a:rPr lang="en-US" sz="1600" b="1" u="none">
                <a:solidFill>
                  <a:schemeClr val="bg1"/>
                </a:solidFill>
              </a:rPr>
              <a:t>Middleware</a:t>
            </a:r>
          </a:p>
        </p:txBody>
      </p:sp>
      <p:sp>
        <p:nvSpPr>
          <p:cNvPr id="215046" name="Rectangle 5"/>
          <p:cNvSpPr>
            <a:spLocks noChangeAspect="1" noChangeArrowheads="1"/>
          </p:cNvSpPr>
          <p:nvPr/>
        </p:nvSpPr>
        <p:spPr bwMode="auto">
          <a:xfrm>
            <a:off x="1181100" y="2892425"/>
            <a:ext cx="2001838" cy="630238"/>
          </a:xfrm>
          <a:prstGeom prst="rect">
            <a:avLst/>
          </a:prstGeom>
          <a:solidFill>
            <a:srgbClr val="C9F2FF"/>
          </a:solidFill>
          <a:ln w="12700">
            <a:solidFill>
              <a:schemeClr val="tx1"/>
            </a:solidFill>
            <a:miter lim="800000"/>
            <a:headEnd/>
            <a:tailEnd/>
          </a:ln>
        </p:spPr>
        <p:txBody>
          <a:bodyPr wrap="none" anchor="ctr"/>
          <a:lstStyle/>
          <a:p>
            <a:pPr algn="ctr">
              <a:lnSpc>
                <a:spcPct val="80000"/>
              </a:lnSpc>
            </a:pPr>
            <a:r>
              <a:rPr lang="en-US" sz="1600" b="1" u="none"/>
              <a:t>Middleware</a:t>
            </a:r>
          </a:p>
          <a:p>
            <a:pPr algn="ctr">
              <a:lnSpc>
                <a:spcPct val="80000"/>
              </a:lnSpc>
            </a:pPr>
            <a:r>
              <a:rPr lang="en-US" sz="1600" b="1" u="none"/>
              <a:t>Services</a:t>
            </a:r>
          </a:p>
        </p:txBody>
      </p:sp>
      <p:sp>
        <p:nvSpPr>
          <p:cNvPr id="215047" name="Rectangle 6"/>
          <p:cNvSpPr>
            <a:spLocks noChangeAspect="1" noChangeArrowheads="1"/>
          </p:cNvSpPr>
          <p:nvPr/>
        </p:nvSpPr>
        <p:spPr bwMode="auto">
          <a:xfrm>
            <a:off x="814388" y="2085975"/>
            <a:ext cx="2852737" cy="606425"/>
          </a:xfrm>
          <a:prstGeom prst="rect">
            <a:avLst/>
          </a:prstGeom>
          <a:solidFill>
            <a:srgbClr val="FF9999"/>
          </a:solidFill>
          <a:ln w="12700">
            <a:solidFill>
              <a:schemeClr val="tx1"/>
            </a:solidFill>
            <a:miter lim="800000"/>
            <a:headEnd/>
            <a:tailEnd/>
          </a:ln>
        </p:spPr>
        <p:txBody>
          <a:bodyPr wrap="none" anchor="ctr"/>
          <a:lstStyle/>
          <a:p>
            <a:pPr algn="ctr">
              <a:lnSpc>
                <a:spcPct val="80000"/>
              </a:lnSpc>
            </a:pPr>
            <a:r>
              <a:rPr lang="en-US" sz="1600" b="1" u="none"/>
              <a:t>DRE Applications</a:t>
            </a:r>
          </a:p>
        </p:txBody>
      </p:sp>
      <p:sp>
        <p:nvSpPr>
          <p:cNvPr id="215048" name="Rectangle 7"/>
          <p:cNvSpPr>
            <a:spLocks noChangeAspect="1" noChangeArrowheads="1"/>
          </p:cNvSpPr>
          <p:nvPr/>
        </p:nvSpPr>
        <p:spPr bwMode="auto">
          <a:xfrm>
            <a:off x="1181100" y="4459288"/>
            <a:ext cx="2001838" cy="630237"/>
          </a:xfrm>
          <a:prstGeom prst="rect">
            <a:avLst/>
          </a:prstGeom>
          <a:solidFill>
            <a:srgbClr val="990000"/>
          </a:solidFill>
          <a:ln w="12700">
            <a:solidFill>
              <a:schemeClr val="tx1"/>
            </a:solidFill>
            <a:miter lim="800000"/>
            <a:headEnd/>
            <a:tailEnd/>
          </a:ln>
        </p:spPr>
        <p:txBody>
          <a:bodyPr wrap="none" anchor="ctr"/>
          <a:lstStyle/>
          <a:p>
            <a:pPr algn="ctr">
              <a:lnSpc>
                <a:spcPct val="80000"/>
              </a:lnSpc>
            </a:pPr>
            <a:r>
              <a:rPr lang="en-US" sz="1600" b="1" u="none">
                <a:solidFill>
                  <a:schemeClr val="bg1"/>
                </a:solidFill>
              </a:rPr>
              <a:t>Operating Sys</a:t>
            </a:r>
          </a:p>
          <a:p>
            <a:pPr algn="ctr">
              <a:lnSpc>
                <a:spcPct val="80000"/>
              </a:lnSpc>
            </a:pPr>
            <a:r>
              <a:rPr lang="en-US" sz="1600" b="1" u="none">
                <a:solidFill>
                  <a:schemeClr val="bg1"/>
                </a:solidFill>
              </a:rPr>
              <a:t>&amp; Protocols</a:t>
            </a:r>
          </a:p>
        </p:txBody>
      </p:sp>
      <p:sp>
        <p:nvSpPr>
          <p:cNvPr id="215049" name="Rectangle 8"/>
          <p:cNvSpPr>
            <a:spLocks noChangeAspect="1" noChangeArrowheads="1"/>
          </p:cNvSpPr>
          <p:nvPr/>
        </p:nvSpPr>
        <p:spPr bwMode="auto">
          <a:xfrm>
            <a:off x="814388" y="5337175"/>
            <a:ext cx="2852737" cy="606425"/>
          </a:xfrm>
          <a:prstGeom prst="rect">
            <a:avLst/>
          </a:prstGeom>
          <a:solidFill>
            <a:srgbClr val="FFFF00"/>
          </a:solidFill>
          <a:ln w="12700">
            <a:solidFill>
              <a:schemeClr val="tx1"/>
            </a:solidFill>
            <a:miter lim="800000"/>
            <a:headEnd/>
            <a:tailEnd/>
          </a:ln>
        </p:spPr>
        <p:txBody>
          <a:bodyPr wrap="none" anchor="ctr"/>
          <a:lstStyle/>
          <a:p>
            <a:pPr algn="ctr">
              <a:lnSpc>
                <a:spcPct val="80000"/>
              </a:lnSpc>
            </a:pPr>
            <a:endParaRPr lang="en-US" sz="1200" b="1" u="none"/>
          </a:p>
          <a:p>
            <a:pPr algn="ctr">
              <a:lnSpc>
                <a:spcPct val="80000"/>
              </a:lnSpc>
            </a:pPr>
            <a:r>
              <a:rPr lang="en-US" sz="1600" b="1" u="none"/>
              <a:t>Hardware &amp; </a:t>
            </a:r>
          </a:p>
          <a:p>
            <a:pPr algn="ctr">
              <a:lnSpc>
                <a:spcPct val="80000"/>
              </a:lnSpc>
            </a:pPr>
            <a:r>
              <a:rPr lang="en-US" sz="1600" b="1" u="none"/>
              <a:t>Networks</a:t>
            </a:r>
          </a:p>
        </p:txBody>
      </p:sp>
      <p:sp>
        <p:nvSpPr>
          <p:cNvPr id="1754121" name="Rectangle 9"/>
          <p:cNvSpPr>
            <a:spLocks noChangeArrowheads="1"/>
          </p:cNvSpPr>
          <p:nvPr/>
        </p:nvSpPr>
        <p:spPr bwMode="auto">
          <a:xfrm>
            <a:off x="4572000" y="838200"/>
            <a:ext cx="4572000" cy="5613400"/>
          </a:xfrm>
          <a:prstGeom prst="rect">
            <a:avLst/>
          </a:prstGeom>
          <a:noFill/>
          <a:ln w="12700">
            <a:noFill/>
            <a:miter lim="800000"/>
            <a:headEnd/>
            <a:tailEnd/>
          </a:ln>
        </p:spPr>
        <p:txBody>
          <a:bodyPr>
            <a:spAutoFit/>
          </a:bodyPr>
          <a:lstStyle/>
          <a:p>
            <a:pPr marL="115888" indent="-115888">
              <a:spcBef>
                <a:spcPct val="30000"/>
              </a:spcBef>
              <a:buFontTx/>
              <a:buChar char="•"/>
            </a:pPr>
            <a:r>
              <a:rPr lang="en-US" sz="2000" u="none"/>
              <a:t>Limit to how much application functionality can be factored into reusable COTS middleware, which impedes product-line architectures </a:t>
            </a:r>
          </a:p>
          <a:p>
            <a:pPr marL="115888" indent="-115888">
              <a:spcBef>
                <a:spcPct val="30000"/>
              </a:spcBef>
              <a:buFontTx/>
              <a:buChar char="•"/>
            </a:pPr>
            <a:r>
              <a:rPr lang="en-US" sz="2000" u="none"/>
              <a:t>Middleware itself has become extremely complicated to use &amp; provision statically &amp; dynamically</a:t>
            </a:r>
          </a:p>
          <a:p>
            <a:pPr marL="115888" indent="-115888">
              <a:spcBef>
                <a:spcPct val="30000"/>
              </a:spcBef>
              <a:buFontTx/>
              <a:buChar char="•"/>
            </a:pPr>
            <a:endParaRPr lang="en-US" sz="2000" u="none"/>
          </a:p>
          <a:p>
            <a:pPr marL="115888" indent="-115888">
              <a:spcBef>
                <a:spcPct val="30000"/>
              </a:spcBef>
              <a:buFontTx/>
              <a:buChar char="•"/>
            </a:pPr>
            <a:endParaRPr lang="en-US" sz="2000" u="none"/>
          </a:p>
          <a:p>
            <a:pPr marL="115888" indent="-115888">
              <a:spcBef>
                <a:spcPct val="30000"/>
              </a:spcBef>
              <a:buFontTx/>
              <a:buChar char="•"/>
            </a:pPr>
            <a:endParaRPr lang="en-US" sz="2000" u="none"/>
          </a:p>
          <a:p>
            <a:pPr marL="115888" indent="-115888">
              <a:spcBef>
                <a:spcPct val="30000"/>
              </a:spcBef>
              <a:buFontTx/>
              <a:buChar char="•"/>
            </a:pPr>
            <a:endParaRPr lang="en-US" sz="2000" u="none"/>
          </a:p>
          <a:p>
            <a:pPr marL="115888" indent="-115888">
              <a:spcBef>
                <a:spcPct val="30000"/>
              </a:spcBef>
              <a:buFontTx/>
              <a:buChar char="•"/>
            </a:pPr>
            <a:r>
              <a:rPr lang="en-US" sz="2000" u="none"/>
              <a:t>Component-based DRE systems are very complicated to deploy &amp; configure</a:t>
            </a:r>
          </a:p>
          <a:p>
            <a:pPr marL="115888" indent="-115888">
              <a:spcBef>
                <a:spcPct val="30000"/>
              </a:spcBef>
              <a:buFontTx/>
              <a:buChar char="•"/>
            </a:pPr>
            <a:r>
              <a:rPr lang="en-US" sz="2000" u="none"/>
              <a:t>There are now multiple middleware technologies to choose from</a:t>
            </a:r>
          </a:p>
        </p:txBody>
      </p:sp>
      <p:sp>
        <p:nvSpPr>
          <p:cNvPr id="1754122" name="AutoShape 10"/>
          <p:cNvSpPr>
            <a:spLocks noChangeArrowheads="1"/>
          </p:cNvSpPr>
          <p:nvPr/>
        </p:nvSpPr>
        <p:spPr bwMode="auto">
          <a:xfrm>
            <a:off x="3429000" y="2701925"/>
            <a:ext cx="285750" cy="1336675"/>
          </a:xfrm>
          <a:prstGeom prst="upArrow">
            <a:avLst>
              <a:gd name="adj1" fmla="val 50000"/>
              <a:gd name="adj2" fmla="val 116944"/>
            </a:avLst>
          </a:prstGeom>
          <a:solidFill>
            <a:srgbClr val="FF9999"/>
          </a:solidFill>
          <a:ln w="19050">
            <a:solidFill>
              <a:schemeClr val="tx1"/>
            </a:solidFill>
            <a:miter lim="800000"/>
            <a:headEnd/>
            <a:tailEnd/>
          </a:ln>
        </p:spPr>
        <p:txBody>
          <a:bodyPr wrap="none" anchor="ctr"/>
          <a:lstStyle/>
          <a:p>
            <a:endParaRPr lang="en-US"/>
          </a:p>
        </p:txBody>
      </p:sp>
      <p:grpSp>
        <p:nvGrpSpPr>
          <p:cNvPr id="2" name="Group 11"/>
          <p:cNvGrpSpPr>
            <a:grpSpLocks/>
          </p:cNvGrpSpPr>
          <p:nvPr/>
        </p:nvGrpSpPr>
        <p:grpSpPr bwMode="auto">
          <a:xfrm>
            <a:off x="5110163" y="3254375"/>
            <a:ext cx="3106737" cy="1490663"/>
            <a:chOff x="2976" y="2181"/>
            <a:chExt cx="1957" cy="939"/>
          </a:xfrm>
        </p:grpSpPr>
        <p:sp>
          <p:nvSpPr>
            <p:cNvPr id="215085" name="Rectangle 12"/>
            <p:cNvSpPr>
              <a:spLocks noChangeArrowheads="1"/>
            </p:cNvSpPr>
            <p:nvPr/>
          </p:nvSpPr>
          <p:spPr bwMode="auto">
            <a:xfrm>
              <a:off x="3289" y="2871"/>
              <a:ext cx="870" cy="153"/>
            </a:xfrm>
            <a:prstGeom prst="rect">
              <a:avLst/>
            </a:prstGeom>
            <a:noFill/>
            <a:ln w="12700">
              <a:noFill/>
              <a:miter lim="800000"/>
              <a:headEnd/>
              <a:tailEnd/>
            </a:ln>
          </p:spPr>
          <p:txBody>
            <a:bodyPr>
              <a:spAutoFit/>
            </a:bodyPr>
            <a:lstStyle/>
            <a:p>
              <a:pPr algn="r">
                <a:lnSpc>
                  <a:spcPct val="90000"/>
                </a:lnSpc>
                <a:spcBef>
                  <a:spcPct val="50000"/>
                </a:spcBef>
              </a:pPr>
              <a:r>
                <a:rPr lang="en-US" sz="1100" b="1" u="none">
                  <a:solidFill>
                    <a:srgbClr val="336699"/>
                  </a:solidFill>
                </a:rPr>
                <a:t>IntServ + Diffserv</a:t>
              </a:r>
            </a:p>
          </p:txBody>
        </p:sp>
        <p:sp>
          <p:nvSpPr>
            <p:cNvPr id="215086" name="Rectangle 13"/>
            <p:cNvSpPr>
              <a:spLocks noChangeArrowheads="1"/>
            </p:cNvSpPr>
            <p:nvPr/>
          </p:nvSpPr>
          <p:spPr bwMode="auto">
            <a:xfrm>
              <a:off x="3361" y="2657"/>
              <a:ext cx="798" cy="153"/>
            </a:xfrm>
            <a:prstGeom prst="rect">
              <a:avLst/>
            </a:prstGeom>
            <a:noFill/>
            <a:ln w="12700">
              <a:noFill/>
              <a:miter lim="800000"/>
              <a:headEnd/>
              <a:tailEnd/>
            </a:ln>
          </p:spPr>
          <p:txBody>
            <a:bodyPr>
              <a:spAutoFit/>
            </a:bodyPr>
            <a:lstStyle/>
            <a:p>
              <a:pPr algn="r">
                <a:lnSpc>
                  <a:spcPct val="90000"/>
                </a:lnSpc>
                <a:spcBef>
                  <a:spcPct val="50000"/>
                </a:spcBef>
              </a:pPr>
              <a:r>
                <a:rPr lang="en-US" sz="1100" b="1" u="none">
                  <a:solidFill>
                    <a:srgbClr val="336699"/>
                  </a:solidFill>
                </a:rPr>
                <a:t>RTOS + RT Java</a:t>
              </a:r>
            </a:p>
          </p:txBody>
        </p:sp>
        <p:sp>
          <p:nvSpPr>
            <p:cNvPr id="215087" name="Rectangle 14"/>
            <p:cNvSpPr>
              <a:spLocks noChangeArrowheads="1"/>
            </p:cNvSpPr>
            <p:nvPr/>
          </p:nvSpPr>
          <p:spPr bwMode="auto">
            <a:xfrm>
              <a:off x="2976" y="2455"/>
              <a:ext cx="1183" cy="153"/>
            </a:xfrm>
            <a:prstGeom prst="rect">
              <a:avLst/>
            </a:prstGeom>
            <a:noFill/>
            <a:ln w="12700">
              <a:noFill/>
              <a:miter lim="800000"/>
              <a:headEnd/>
              <a:tailEnd/>
            </a:ln>
          </p:spPr>
          <p:txBody>
            <a:bodyPr>
              <a:spAutoFit/>
            </a:bodyPr>
            <a:lstStyle/>
            <a:p>
              <a:pPr algn="r">
                <a:lnSpc>
                  <a:spcPct val="90000"/>
                </a:lnSpc>
                <a:spcBef>
                  <a:spcPct val="50000"/>
                </a:spcBef>
              </a:pPr>
              <a:r>
                <a:rPr lang="en-US" sz="1100" b="1" u="none">
                  <a:solidFill>
                    <a:srgbClr val="336699"/>
                  </a:solidFill>
                </a:rPr>
                <a:t>RT/DP CORBA + DRTSJ</a:t>
              </a:r>
            </a:p>
          </p:txBody>
        </p:sp>
        <p:sp>
          <p:nvSpPr>
            <p:cNvPr id="215088" name="Rectangle 15"/>
            <p:cNvSpPr>
              <a:spLocks noChangeArrowheads="1"/>
            </p:cNvSpPr>
            <p:nvPr/>
          </p:nvSpPr>
          <p:spPr bwMode="auto">
            <a:xfrm>
              <a:off x="3229" y="2181"/>
              <a:ext cx="930" cy="248"/>
            </a:xfrm>
            <a:prstGeom prst="rect">
              <a:avLst/>
            </a:prstGeom>
            <a:noFill/>
            <a:ln w="12700">
              <a:noFill/>
              <a:miter lim="800000"/>
              <a:headEnd/>
              <a:tailEnd/>
            </a:ln>
          </p:spPr>
          <p:txBody>
            <a:bodyPr>
              <a:spAutoFit/>
            </a:bodyPr>
            <a:lstStyle/>
            <a:p>
              <a:pPr algn="r">
                <a:lnSpc>
                  <a:spcPct val="90000"/>
                </a:lnSpc>
              </a:pPr>
              <a:r>
                <a:rPr lang="en-US" sz="1100" b="1" u="none">
                  <a:solidFill>
                    <a:srgbClr val="336699"/>
                  </a:solidFill>
                </a:rPr>
                <a:t>Load Balancer</a:t>
              </a:r>
            </a:p>
            <a:p>
              <a:pPr algn="r">
                <a:lnSpc>
                  <a:spcPct val="90000"/>
                </a:lnSpc>
              </a:pPr>
              <a:r>
                <a:rPr lang="en-US" sz="1100" b="1" u="none">
                  <a:solidFill>
                    <a:srgbClr val="336699"/>
                  </a:solidFill>
                </a:rPr>
                <a:t>FT CORBA</a:t>
              </a:r>
            </a:p>
          </p:txBody>
        </p:sp>
        <p:sp>
          <p:nvSpPr>
            <p:cNvPr id="215089" name="Line 16"/>
            <p:cNvSpPr>
              <a:spLocks noChangeShapeType="1"/>
            </p:cNvSpPr>
            <p:nvPr/>
          </p:nvSpPr>
          <p:spPr bwMode="auto">
            <a:xfrm flipH="1">
              <a:off x="4545" y="2190"/>
              <a:ext cx="8" cy="930"/>
            </a:xfrm>
            <a:prstGeom prst="line">
              <a:avLst/>
            </a:prstGeom>
            <a:noFill/>
            <a:ln w="76200">
              <a:solidFill>
                <a:schemeClr val="tx1"/>
              </a:solidFill>
              <a:round/>
              <a:headEnd/>
              <a:tailEnd/>
            </a:ln>
          </p:spPr>
          <p:txBody>
            <a:bodyPr/>
            <a:lstStyle/>
            <a:p>
              <a:endParaRPr lang="en-US"/>
            </a:p>
          </p:txBody>
        </p:sp>
        <p:sp>
          <p:nvSpPr>
            <p:cNvPr id="215090" name="Rectangle 17"/>
            <p:cNvSpPr>
              <a:spLocks noChangeArrowheads="1"/>
            </p:cNvSpPr>
            <p:nvPr/>
          </p:nvSpPr>
          <p:spPr bwMode="auto">
            <a:xfrm>
              <a:off x="4177" y="2187"/>
              <a:ext cx="756" cy="882"/>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215091" name="AutoShape 18"/>
            <p:cNvSpPr>
              <a:spLocks noChangeArrowheads="1"/>
            </p:cNvSpPr>
            <p:nvPr/>
          </p:nvSpPr>
          <p:spPr bwMode="auto">
            <a:xfrm>
              <a:off x="4203" y="2431"/>
              <a:ext cx="698" cy="218"/>
            </a:xfrm>
            <a:prstGeom prst="roundRect">
              <a:avLst>
                <a:gd name="adj" fmla="val 16667"/>
              </a:avLst>
            </a:prstGeom>
            <a:solidFill>
              <a:srgbClr val="336699"/>
            </a:solidFill>
            <a:ln w="12700">
              <a:solidFill>
                <a:schemeClr val="tx1"/>
              </a:solidFill>
              <a:round/>
              <a:headEnd/>
              <a:tailEnd/>
            </a:ln>
          </p:spPr>
          <p:txBody>
            <a:bodyPr rot="10800000" wrap="none" anchor="ctr"/>
            <a:lstStyle/>
            <a:p>
              <a:endParaRPr lang="en-US"/>
            </a:p>
          </p:txBody>
        </p:sp>
        <p:sp>
          <p:nvSpPr>
            <p:cNvPr id="215092" name="AutoShape 19"/>
            <p:cNvSpPr>
              <a:spLocks noChangeArrowheads="1"/>
            </p:cNvSpPr>
            <p:nvPr/>
          </p:nvSpPr>
          <p:spPr bwMode="auto">
            <a:xfrm>
              <a:off x="4201" y="2877"/>
              <a:ext cx="703" cy="168"/>
            </a:xfrm>
            <a:prstGeom prst="roundRect">
              <a:avLst>
                <a:gd name="adj" fmla="val 16667"/>
              </a:avLst>
            </a:prstGeom>
            <a:solidFill>
              <a:srgbClr val="FFFF66"/>
            </a:solidFill>
            <a:ln w="12700">
              <a:solidFill>
                <a:schemeClr val="tx1"/>
              </a:solidFill>
              <a:round/>
              <a:headEnd/>
              <a:tailEnd/>
            </a:ln>
          </p:spPr>
          <p:txBody>
            <a:bodyPr rot="10800000" wrap="none" anchor="ctr"/>
            <a:lstStyle/>
            <a:p>
              <a:endParaRPr lang="en-US"/>
            </a:p>
          </p:txBody>
        </p:sp>
        <p:sp>
          <p:nvSpPr>
            <p:cNvPr id="215093" name="Text Box 20"/>
            <p:cNvSpPr txBox="1">
              <a:spLocks noChangeArrowheads="1"/>
            </p:cNvSpPr>
            <p:nvPr/>
          </p:nvSpPr>
          <p:spPr bwMode="auto">
            <a:xfrm>
              <a:off x="4208" y="2867"/>
              <a:ext cx="688" cy="196"/>
            </a:xfrm>
            <a:prstGeom prst="rect">
              <a:avLst/>
            </a:prstGeom>
            <a:noFill/>
            <a:ln w="12700">
              <a:noFill/>
              <a:miter lim="800000"/>
              <a:headEnd/>
              <a:tailEnd/>
            </a:ln>
          </p:spPr>
          <p:txBody>
            <a:bodyPr wrap="none">
              <a:spAutoFit/>
            </a:bodyPr>
            <a:lstStyle/>
            <a:p>
              <a:pPr algn="ctr">
                <a:lnSpc>
                  <a:spcPct val="80000"/>
                </a:lnSpc>
              </a:pPr>
              <a:r>
                <a:rPr lang="en-US" sz="900" b="1" u="none"/>
                <a:t>Network latency </a:t>
              </a:r>
            </a:p>
            <a:p>
              <a:pPr algn="ctr">
                <a:lnSpc>
                  <a:spcPct val="80000"/>
                </a:lnSpc>
              </a:pPr>
              <a:r>
                <a:rPr lang="en-US" sz="900" b="1" u="none"/>
                <a:t>&amp; bandwidth</a:t>
              </a:r>
            </a:p>
          </p:txBody>
        </p:sp>
        <p:sp>
          <p:nvSpPr>
            <p:cNvPr id="215094" name="AutoShape 21"/>
            <p:cNvSpPr>
              <a:spLocks noChangeArrowheads="1"/>
            </p:cNvSpPr>
            <p:nvPr/>
          </p:nvSpPr>
          <p:spPr bwMode="auto">
            <a:xfrm>
              <a:off x="4201" y="2221"/>
              <a:ext cx="703" cy="198"/>
            </a:xfrm>
            <a:prstGeom prst="roundRect">
              <a:avLst>
                <a:gd name="adj" fmla="val 16667"/>
              </a:avLst>
            </a:prstGeom>
            <a:solidFill>
              <a:srgbClr val="B7FFFF"/>
            </a:solidFill>
            <a:ln w="12700">
              <a:solidFill>
                <a:schemeClr val="tx1"/>
              </a:solidFill>
              <a:round/>
              <a:headEnd/>
              <a:tailEnd/>
            </a:ln>
          </p:spPr>
          <p:txBody>
            <a:bodyPr rot="10800000" wrap="none" anchor="ctr"/>
            <a:lstStyle/>
            <a:p>
              <a:endParaRPr lang="en-US"/>
            </a:p>
          </p:txBody>
        </p:sp>
        <p:sp>
          <p:nvSpPr>
            <p:cNvPr id="215095" name="Text Box 22"/>
            <p:cNvSpPr txBox="1">
              <a:spLocks noChangeArrowheads="1"/>
            </p:cNvSpPr>
            <p:nvPr/>
          </p:nvSpPr>
          <p:spPr bwMode="auto">
            <a:xfrm>
              <a:off x="4210" y="2217"/>
              <a:ext cx="685" cy="212"/>
            </a:xfrm>
            <a:prstGeom prst="rect">
              <a:avLst/>
            </a:prstGeom>
            <a:noFill/>
            <a:ln w="12700">
              <a:noFill/>
              <a:miter lim="800000"/>
              <a:headEnd/>
              <a:tailEnd/>
            </a:ln>
          </p:spPr>
          <p:txBody>
            <a:bodyPr>
              <a:spAutoFit/>
            </a:bodyPr>
            <a:lstStyle/>
            <a:p>
              <a:pPr algn="ctr">
                <a:lnSpc>
                  <a:spcPct val="80000"/>
                </a:lnSpc>
              </a:pPr>
              <a:r>
                <a:rPr lang="en-US" sz="1000" b="1" u="none"/>
                <a:t>Workload &amp; </a:t>
              </a:r>
            </a:p>
            <a:p>
              <a:pPr algn="ctr">
                <a:lnSpc>
                  <a:spcPct val="80000"/>
                </a:lnSpc>
              </a:pPr>
              <a:r>
                <a:rPr lang="en-US" sz="1000" b="1" u="none"/>
                <a:t>Replicas</a:t>
              </a:r>
            </a:p>
          </p:txBody>
        </p:sp>
        <p:sp>
          <p:nvSpPr>
            <p:cNvPr id="215096" name="AutoShape 23"/>
            <p:cNvSpPr>
              <a:spLocks noChangeArrowheads="1"/>
            </p:cNvSpPr>
            <p:nvPr/>
          </p:nvSpPr>
          <p:spPr bwMode="auto">
            <a:xfrm>
              <a:off x="4201" y="2661"/>
              <a:ext cx="703" cy="197"/>
            </a:xfrm>
            <a:prstGeom prst="roundRect">
              <a:avLst>
                <a:gd name="adj" fmla="val 16667"/>
              </a:avLst>
            </a:prstGeom>
            <a:solidFill>
              <a:srgbClr val="990000"/>
            </a:solidFill>
            <a:ln w="12700">
              <a:solidFill>
                <a:schemeClr val="tx1"/>
              </a:solidFill>
              <a:round/>
              <a:headEnd/>
              <a:tailEnd/>
            </a:ln>
          </p:spPr>
          <p:txBody>
            <a:bodyPr wrap="none" anchor="ctr"/>
            <a:lstStyle/>
            <a:p>
              <a:pPr algn="ctr" eaLnBrk="1" hangingPunct="1"/>
              <a:endParaRPr lang="en-US" sz="3200" u="none">
                <a:solidFill>
                  <a:schemeClr val="bg1"/>
                </a:solidFill>
              </a:endParaRPr>
            </a:p>
          </p:txBody>
        </p:sp>
        <p:sp>
          <p:nvSpPr>
            <p:cNvPr id="215097" name="Text Box 24"/>
            <p:cNvSpPr txBox="1">
              <a:spLocks noChangeArrowheads="1"/>
            </p:cNvSpPr>
            <p:nvPr/>
          </p:nvSpPr>
          <p:spPr bwMode="auto">
            <a:xfrm>
              <a:off x="4204" y="2704"/>
              <a:ext cx="697" cy="135"/>
            </a:xfrm>
            <a:prstGeom prst="rect">
              <a:avLst/>
            </a:prstGeom>
            <a:noFill/>
            <a:ln w="12700">
              <a:noFill/>
              <a:miter lim="800000"/>
              <a:headEnd/>
              <a:tailEnd/>
            </a:ln>
          </p:spPr>
          <p:txBody>
            <a:bodyPr wrap="none">
              <a:spAutoFit/>
            </a:bodyPr>
            <a:lstStyle/>
            <a:p>
              <a:pPr algn="ctr">
                <a:lnSpc>
                  <a:spcPct val="80000"/>
                </a:lnSpc>
              </a:pPr>
              <a:r>
                <a:rPr lang="en-US" sz="1000" b="1" u="none">
                  <a:solidFill>
                    <a:schemeClr val="bg1"/>
                  </a:solidFill>
                </a:rPr>
                <a:t>CPU &amp; memory</a:t>
              </a:r>
            </a:p>
          </p:txBody>
        </p:sp>
        <p:sp>
          <p:nvSpPr>
            <p:cNvPr id="215098" name="Text Box 25"/>
            <p:cNvSpPr txBox="1">
              <a:spLocks noChangeArrowheads="1"/>
            </p:cNvSpPr>
            <p:nvPr/>
          </p:nvSpPr>
          <p:spPr bwMode="auto">
            <a:xfrm>
              <a:off x="4202" y="2445"/>
              <a:ext cx="702" cy="212"/>
            </a:xfrm>
            <a:prstGeom prst="rect">
              <a:avLst/>
            </a:prstGeom>
            <a:noFill/>
            <a:ln w="12700">
              <a:noFill/>
              <a:miter lim="800000"/>
              <a:headEnd/>
              <a:tailEnd/>
            </a:ln>
          </p:spPr>
          <p:txBody>
            <a:bodyPr wrap="none">
              <a:spAutoFit/>
            </a:bodyPr>
            <a:lstStyle/>
            <a:p>
              <a:pPr algn="ctr">
                <a:lnSpc>
                  <a:spcPct val="80000"/>
                </a:lnSpc>
              </a:pPr>
              <a:r>
                <a:rPr lang="en-US" sz="1000" b="1" u="none">
                  <a:solidFill>
                    <a:schemeClr val="bg1"/>
                  </a:solidFill>
                </a:rPr>
                <a:t>Connections &amp; </a:t>
              </a:r>
            </a:p>
            <a:p>
              <a:pPr algn="ctr">
                <a:lnSpc>
                  <a:spcPct val="80000"/>
                </a:lnSpc>
              </a:pPr>
              <a:r>
                <a:rPr lang="en-US" sz="1000" b="1" u="none">
                  <a:solidFill>
                    <a:schemeClr val="bg1"/>
                  </a:solidFill>
                </a:rPr>
                <a:t>priority bands</a:t>
              </a:r>
            </a:p>
          </p:txBody>
        </p:sp>
      </p:grpSp>
      <p:grpSp>
        <p:nvGrpSpPr>
          <p:cNvPr id="3" name="Group 26"/>
          <p:cNvGrpSpPr>
            <a:grpSpLocks/>
          </p:cNvGrpSpPr>
          <p:nvPr/>
        </p:nvGrpSpPr>
        <p:grpSpPr bwMode="auto">
          <a:xfrm>
            <a:off x="228600" y="1905000"/>
            <a:ext cx="4103688" cy="2322513"/>
            <a:chOff x="144" y="960"/>
            <a:chExt cx="2585" cy="1463"/>
          </a:xfrm>
        </p:grpSpPr>
        <p:sp>
          <p:nvSpPr>
            <p:cNvPr id="215073" name="Rectangle 27"/>
            <p:cNvSpPr>
              <a:spLocks noChangeArrowheads="1"/>
            </p:cNvSpPr>
            <p:nvPr/>
          </p:nvSpPr>
          <p:spPr bwMode="auto">
            <a:xfrm>
              <a:off x="144" y="960"/>
              <a:ext cx="2465" cy="1459"/>
            </a:xfrm>
            <a:prstGeom prst="rect">
              <a:avLst/>
            </a:prstGeom>
            <a:solidFill>
              <a:schemeClr val="bg1"/>
            </a:solidFill>
            <a:ln w="19050">
              <a:noFill/>
              <a:miter lim="800000"/>
              <a:headEnd/>
              <a:tailEnd/>
            </a:ln>
          </p:spPr>
          <p:txBody>
            <a:bodyPr wrap="none" anchor="ctr"/>
            <a:lstStyle/>
            <a:p>
              <a:endParaRPr lang="en-US"/>
            </a:p>
          </p:txBody>
        </p:sp>
        <p:grpSp>
          <p:nvGrpSpPr>
            <p:cNvPr id="215074" name="Group 28"/>
            <p:cNvGrpSpPr>
              <a:grpSpLocks/>
            </p:cNvGrpSpPr>
            <p:nvPr/>
          </p:nvGrpSpPr>
          <p:grpSpPr bwMode="auto">
            <a:xfrm>
              <a:off x="144" y="1104"/>
              <a:ext cx="2585" cy="1319"/>
              <a:chOff x="144" y="1104"/>
              <a:chExt cx="2585" cy="1319"/>
            </a:xfrm>
          </p:grpSpPr>
          <p:sp>
            <p:nvSpPr>
              <p:cNvPr id="215075" name="AutoShape 29"/>
              <p:cNvSpPr>
                <a:spLocks noChangeAspect="1" noChangeArrowheads="1"/>
              </p:cNvSpPr>
              <p:nvPr/>
            </p:nvSpPr>
            <p:spPr bwMode="auto">
              <a:xfrm flipV="1">
                <a:off x="144" y="1230"/>
                <a:ext cx="2585" cy="960"/>
              </a:xfrm>
              <a:prstGeom prst="triangle">
                <a:avLst>
                  <a:gd name="adj" fmla="val 50000"/>
                </a:avLst>
              </a:prstGeom>
              <a:solidFill>
                <a:srgbClr val="BCBCBC"/>
              </a:solidFill>
              <a:ln w="12700">
                <a:noFill/>
                <a:miter lim="800000"/>
                <a:headEnd/>
                <a:tailEnd/>
              </a:ln>
            </p:spPr>
            <p:txBody>
              <a:bodyPr rot="10800000" wrap="none" anchor="ctr"/>
              <a:lstStyle/>
              <a:p>
                <a:endParaRPr lang="en-US"/>
              </a:p>
            </p:txBody>
          </p:sp>
          <p:sp>
            <p:nvSpPr>
              <p:cNvPr id="215076" name="Rectangle 30"/>
              <p:cNvSpPr>
                <a:spLocks noChangeAspect="1" noChangeArrowheads="1"/>
              </p:cNvSpPr>
              <p:nvPr/>
            </p:nvSpPr>
            <p:spPr bwMode="auto">
              <a:xfrm>
                <a:off x="209" y="2244"/>
                <a:ext cx="725" cy="179"/>
              </a:xfrm>
              <a:prstGeom prst="rect">
                <a:avLst/>
              </a:prstGeom>
              <a:solidFill>
                <a:srgbClr val="336699"/>
              </a:solidFill>
              <a:ln w="12700">
                <a:solidFill>
                  <a:schemeClr val="tx1"/>
                </a:solidFill>
                <a:miter lim="800000"/>
                <a:headEnd/>
                <a:tailEnd/>
              </a:ln>
            </p:spPr>
            <p:txBody>
              <a:bodyPr wrap="none" anchor="ctr"/>
              <a:lstStyle/>
              <a:p>
                <a:pPr algn="ctr"/>
                <a:r>
                  <a:rPr lang="en-US" sz="1200" b="1" u="none">
                    <a:solidFill>
                      <a:schemeClr val="bg1"/>
                    </a:solidFill>
                  </a:rPr>
                  <a:t>CORBA</a:t>
                </a:r>
              </a:p>
            </p:txBody>
          </p:sp>
          <p:sp>
            <p:nvSpPr>
              <p:cNvPr id="215077" name="Rectangle 31"/>
              <p:cNvSpPr>
                <a:spLocks noChangeAspect="1" noChangeArrowheads="1"/>
              </p:cNvSpPr>
              <p:nvPr/>
            </p:nvSpPr>
            <p:spPr bwMode="auto">
              <a:xfrm>
                <a:off x="209" y="1680"/>
                <a:ext cx="725" cy="267"/>
              </a:xfrm>
              <a:prstGeom prst="rect">
                <a:avLst/>
              </a:prstGeom>
              <a:solidFill>
                <a:srgbClr val="C9F2FF"/>
              </a:solidFill>
              <a:ln w="12700">
                <a:solidFill>
                  <a:schemeClr val="tx1"/>
                </a:solidFill>
                <a:miter lim="800000"/>
                <a:headEnd/>
                <a:tailEnd/>
              </a:ln>
            </p:spPr>
            <p:txBody>
              <a:bodyPr wrap="none" anchor="ctr"/>
              <a:lstStyle/>
              <a:p>
                <a:pPr algn="ctr">
                  <a:lnSpc>
                    <a:spcPct val="80000"/>
                  </a:lnSpc>
                </a:pPr>
                <a:r>
                  <a:rPr lang="en-US" sz="1200" b="1" u="none"/>
                  <a:t>CORBA</a:t>
                </a:r>
              </a:p>
              <a:p>
                <a:pPr algn="ctr">
                  <a:lnSpc>
                    <a:spcPct val="80000"/>
                  </a:lnSpc>
                </a:pPr>
                <a:r>
                  <a:rPr lang="en-US" sz="1200" b="1" u="none"/>
                  <a:t>Services</a:t>
                </a:r>
              </a:p>
            </p:txBody>
          </p:sp>
          <p:sp>
            <p:nvSpPr>
              <p:cNvPr id="215078" name="Rectangle 32"/>
              <p:cNvSpPr>
                <a:spLocks noChangeAspect="1" noChangeArrowheads="1"/>
              </p:cNvSpPr>
              <p:nvPr/>
            </p:nvSpPr>
            <p:spPr bwMode="auto">
              <a:xfrm>
                <a:off x="209" y="1104"/>
                <a:ext cx="703" cy="257"/>
              </a:xfrm>
              <a:prstGeom prst="rect">
                <a:avLst/>
              </a:prstGeom>
              <a:solidFill>
                <a:srgbClr val="FF9999"/>
              </a:solidFill>
              <a:ln w="12700">
                <a:solidFill>
                  <a:schemeClr val="tx1"/>
                </a:solidFill>
                <a:miter lim="800000"/>
                <a:headEnd/>
                <a:tailEnd/>
              </a:ln>
            </p:spPr>
            <p:txBody>
              <a:bodyPr wrap="none" anchor="ctr"/>
              <a:lstStyle/>
              <a:p>
                <a:pPr algn="ctr">
                  <a:lnSpc>
                    <a:spcPct val="80000"/>
                  </a:lnSpc>
                </a:pPr>
                <a:r>
                  <a:rPr lang="en-US" sz="1200" b="1" u="none"/>
                  <a:t>CORBA</a:t>
                </a:r>
              </a:p>
              <a:p>
                <a:pPr algn="ctr">
                  <a:lnSpc>
                    <a:spcPct val="80000"/>
                  </a:lnSpc>
                </a:pPr>
                <a:r>
                  <a:rPr lang="en-US" sz="1200" b="1" u="none"/>
                  <a:t>Apps</a:t>
                </a:r>
              </a:p>
            </p:txBody>
          </p:sp>
          <p:sp>
            <p:nvSpPr>
              <p:cNvPr id="215079" name="Rectangle 33"/>
              <p:cNvSpPr>
                <a:spLocks noChangeAspect="1" noChangeArrowheads="1"/>
              </p:cNvSpPr>
              <p:nvPr/>
            </p:nvSpPr>
            <p:spPr bwMode="auto">
              <a:xfrm>
                <a:off x="1046" y="2244"/>
                <a:ext cx="726" cy="179"/>
              </a:xfrm>
              <a:prstGeom prst="rect">
                <a:avLst/>
              </a:prstGeom>
              <a:solidFill>
                <a:srgbClr val="336699"/>
              </a:solidFill>
              <a:ln w="12700">
                <a:solidFill>
                  <a:schemeClr val="tx1"/>
                </a:solidFill>
                <a:miter lim="800000"/>
                <a:headEnd/>
                <a:tailEnd/>
              </a:ln>
            </p:spPr>
            <p:txBody>
              <a:bodyPr wrap="none" anchor="ctr"/>
              <a:lstStyle/>
              <a:p>
                <a:pPr algn="ctr"/>
                <a:r>
                  <a:rPr lang="en-US" sz="1200" b="1" u="none">
                    <a:solidFill>
                      <a:schemeClr val="bg1"/>
                    </a:solidFill>
                  </a:rPr>
                  <a:t>J2EE</a:t>
                </a:r>
              </a:p>
            </p:txBody>
          </p:sp>
          <p:sp>
            <p:nvSpPr>
              <p:cNvPr id="215080" name="Rectangle 34"/>
              <p:cNvSpPr>
                <a:spLocks noChangeAspect="1" noChangeArrowheads="1"/>
              </p:cNvSpPr>
              <p:nvPr/>
            </p:nvSpPr>
            <p:spPr bwMode="auto">
              <a:xfrm>
                <a:off x="1046" y="1680"/>
                <a:ext cx="726" cy="267"/>
              </a:xfrm>
              <a:prstGeom prst="rect">
                <a:avLst/>
              </a:prstGeom>
              <a:solidFill>
                <a:srgbClr val="C9F2FF"/>
              </a:solidFill>
              <a:ln w="12700">
                <a:solidFill>
                  <a:schemeClr val="tx1"/>
                </a:solidFill>
                <a:miter lim="800000"/>
                <a:headEnd/>
                <a:tailEnd/>
              </a:ln>
            </p:spPr>
            <p:txBody>
              <a:bodyPr wrap="none" anchor="ctr"/>
              <a:lstStyle/>
              <a:p>
                <a:pPr algn="ctr">
                  <a:lnSpc>
                    <a:spcPct val="80000"/>
                  </a:lnSpc>
                </a:pPr>
                <a:r>
                  <a:rPr lang="en-US" sz="1200" b="1" u="none"/>
                  <a:t>J2EE</a:t>
                </a:r>
              </a:p>
              <a:p>
                <a:pPr algn="ctr">
                  <a:lnSpc>
                    <a:spcPct val="80000"/>
                  </a:lnSpc>
                </a:pPr>
                <a:r>
                  <a:rPr lang="en-US" sz="1200" b="1" u="none"/>
                  <a:t>Services</a:t>
                </a:r>
              </a:p>
            </p:txBody>
          </p:sp>
          <p:sp>
            <p:nvSpPr>
              <p:cNvPr id="215081" name="Rectangle 35"/>
              <p:cNvSpPr>
                <a:spLocks noChangeAspect="1" noChangeArrowheads="1"/>
              </p:cNvSpPr>
              <p:nvPr/>
            </p:nvSpPr>
            <p:spPr bwMode="auto">
              <a:xfrm>
                <a:off x="1046" y="1104"/>
                <a:ext cx="703" cy="257"/>
              </a:xfrm>
              <a:prstGeom prst="rect">
                <a:avLst/>
              </a:prstGeom>
              <a:solidFill>
                <a:srgbClr val="FF9999"/>
              </a:solidFill>
              <a:ln w="12700">
                <a:solidFill>
                  <a:schemeClr val="tx1"/>
                </a:solidFill>
                <a:miter lim="800000"/>
                <a:headEnd/>
                <a:tailEnd/>
              </a:ln>
            </p:spPr>
            <p:txBody>
              <a:bodyPr wrap="none" anchor="ctr"/>
              <a:lstStyle/>
              <a:p>
                <a:pPr algn="ctr">
                  <a:lnSpc>
                    <a:spcPct val="80000"/>
                  </a:lnSpc>
                </a:pPr>
                <a:r>
                  <a:rPr lang="en-US" sz="1200" b="1" u="none"/>
                  <a:t>J2EE</a:t>
                </a:r>
              </a:p>
              <a:p>
                <a:pPr algn="ctr">
                  <a:lnSpc>
                    <a:spcPct val="80000"/>
                  </a:lnSpc>
                </a:pPr>
                <a:r>
                  <a:rPr lang="en-US" sz="1200" b="1" u="none"/>
                  <a:t>Apps</a:t>
                </a:r>
              </a:p>
            </p:txBody>
          </p:sp>
          <p:sp>
            <p:nvSpPr>
              <p:cNvPr id="215082" name="Rectangle 36"/>
              <p:cNvSpPr>
                <a:spLocks noChangeAspect="1" noChangeArrowheads="1"/>
              </p:cNvSpPr>
              <p:nvPr/>
            </p:nvSpPr>
            <p:spPr bwMode="auto">
              <a:xfrm>
                <a:off x="1884" y="2244"/>
                <a:ext cx="725" cy="179"/>
              </a:xfrm>
              <a:prstGeom prst="rect">
                <a:avLst/>
              </a:prstGeom>
              <a:solidFill>
                <a:srgbClr val="336699"/>
              </a:solidFill>
              <a:ln w="12700">
                <a:solidFill>
                  <a:schemeClr val="tx1"/>
                </a:solidFill>
                <a:miter lim="800000"/>
                <a:headEnd/>
                <a:tailEnd/>
              </a:ln>
            </p:spPr>
            <p:txBody>
              <a:bodyPr wrap="none" anchor="ctr"/>
              <a:lstStyle/>
              <a:p>
                <a:pPr algn="ctr"/>
                <a:r>
                  <a:rPr lang="en-US" sz="1200" b="1" u="none">
                    <a:solidFill>
                      <a:schemeClr val="bg1"/>
                    </a:solidFill>
                  </a:rPr>
                  <a:t>.NET</a:t>
                </a:r>
              </a:p>
            </p:txBody>
          </p:sp>
          <p:sp>
            <p:nvSpPr>
              <p:cNvPr id="215083" name="Rectangle 37"/>
              <p:cNvSpPr>
                <a:spLocks noChangeAspect="1" noChangeArrowheads="1"/>
              </p:cNvSpPr>
              <p:nvPr/>
            </p:nvSpPr>
            <p:spPr bwMode="auto">
              <a:xfrm>
                <a:off x="1884" y="1680"/>
                <a:ext cx="725" cy="267"/>
              </a:xfrm>
              <a:prstGeom prst="rect">
                <a:avLst/>
              </a:prstGeom>
              <a:solidFill>
                <a:srgbClr val="C9F2FF"/>
              </a:solidFill>
              <a:ln w="12700">
                <a:solidFill>
                  <a:schemeClr val="tx1"/>
                </a:solidFill>
                <a:miter lim="800000"/>
                <a:headEnd/>
                <a:tailEnd/>
              </a:ln>
            </p:spPr>
            <p:txBody>
              <a:bodyPr wrap="none" anchor="ctr"/>
              <a:lstStyle/>
              <a:p>
                <a:pPr algn="ctr">
                  <a:lnSpc>
                    <a:spcPct val="80000"/>
                  </a:lnSpc>
                </a:pPr>
                <a:r>
                  <a:rPr lang="en-US" sz="1200" b="1" u="none"/>
                  <a:t>.NET</a:t>
                </a:r>
              </a:p>
              <a:p>
                <a:pPr algn="ctr">
                  <a:lnSpc>
                    <a:spcPct val="80000"/>
                  </a:lnSpc>
                </a:pPr>
                <a:r>
                  <a:rPr lang="en-US" sz="1200" b="1" u="none"/>
                  <a:t>Services</a:t>
                </a:r>
              </a:p>
            </p:txBody>
          </p:sp>
          <p:sp>
            <p:nvSpPr>
              <p:cNvPr id="215084" name="Rectangle 38"/>
              <p:cNvSpPr>
                <a:spLocks noChangeAspect="1" noChangeArrowheads="1"/>
              </p:cNvSpPr>
              <p:nvPr/>
            </p:nvSpPr>
            <p:spPr bwMode="auto">
              <a:xfrm>
                <a:off x="1884" y="1104"/>
                <a:ext cx="703" cy="257"/>
              </a:xfrm>
              <a:prstGeom prst="rect">
                <a:avLst/>
              </a:prstGeom>
              <a:solidFill>
                <a:srgbClr val="FF9999"/>
              </a:solidFill>
              <a:ln w="12700">
                <a:solidFill>
                  <a:schemeClr val="tx1"/>
                </a:solidFill>
                <a:miter lim="800000"/>
                <a:headEnd/>
                <a:tailEnd/>
              </a:ln>
            </p:spPr>
            <p:txBody>
              <a:bodyPr wrap="none" anchor="ctr"/>
              <a:lstStyle/>
              <a:p>
                <a:pPr algn="ctr">
                  <a:lnSpc>
                    <a:spcPct val="80000"/>
                  </a:lnSpc>
                </a:pPr>
                <a:r>
                  <a:rPr lang="en-US" sz="1200" b="1" u="none"/>
                  <a:t>.NET</a:t>
                </a:r>
              </a:p>
              <a:p>
                <a:pPr algn="ctr">
                  <a:lnSpc>
                    <a:spcPct val="80000"/>
                  </a:lnSpc>
                </a:pPr>
                <a:r>
                  <a:rPr lang="en-US" sz="1200" b="1" u="none"/>
                  <a:t>Apps</a:t>
                </a:r>
              </a:p>
            </p:txBody>
          </p:sp>
        </p:grpSp>
      </p:grpSp>
      <p:grpSp>
        <p:nvGrpSpPr>
          <p:cNvPr id="5" name="Group 39"/>
          <p:cNvGrpSpPr>
            <a:grpSpLocks/>
          </p:cNvGrpSpPr>
          <p:nvPr/>
        </p:nvGrpSpPr>
        <p:grpSpPr bwMode="auto">
          <a:xfrm>
            <a:off x="809625" y="946150"/>
            <a:ext cx="2130425" cy="1323975"/>
            <a:chOff x="701" y="556"/>
            <a:chExt cx="1342" cy="834"/>
          </a:xfrm>
        </p:grpSpPr>
        <p:sp>
          <p:nvSpPr>
            <p:cNvPr id="215056" name="AutoShape 40"/>
            <p:cNvSpPr>
              <a:spLocks noChangeArrowheads="1"/>
            </p:cNvSpPr>
            <p:nvPr/>
          </p:nvSpPr>
          <p:spPr bwMode="auto">
            <a:xfrm rot="749726">
              <a:off x="701" y="556"/>
              <a:ext cx="1342" cy="834"/>
            </a:xfrm>
            <a:prstGeom prst="cloudCallout">
              <a:avLst>
                <a:gd name="adj1" fmla="val 64824"/>
                <a:gd name="adj2" fmla="val 23019"/>
              </a:avLst>
            </a:prstGeom>
            <a:solidFill>
              <a:srgbClr val="DDDDDD"/>
            </a:solidFill>
            <a:ln w="19050">
              <a:solidFill>
                <a:schemeClr val="tx1"/>
              </a:solidFill>
              <a:round/>
              <a:headEnd/>
              <a:tailEnd/>
            </a:ln>
          </p:spPr>
          <p:txBody>
            <a:bodyPr/>
            <a:lstStyle/>
            <a:p>
              <a:pPr algn="ctr" eaLnBrk="1" hangingPunct="1"/>
              <a:endParaRPr lang="en-US" b="1" u="none"/>
            </a:p>
          </p:txBody>
        </p:sp>
        <p:sp>
          <p:nvSpPr>
            <p:cNvPr id="215057" name="Line 41"/>
            <p:cNvSpPr>
              <a:spLocks noChangeShapeType="1"/>
            </p:cNvSpPr>
            <p:nvPr/>
          </p:nvSpPr>
          <p:spPr bwMode="auto">
            <a:xfrm flipH="1" flipV="1">
              <a:off x="1068" y="764"/>
              <a:ext cx="192" cy="48"/>
            </a:xfrm>
            <a:prstGeom prst="line">
              <a:avLst/>
            </a:prstGeom>
            <a:noFill/>
            <a:ln w="9525">
              <a:solidFill>
                <a:schemeClr val="tx1"/>
              </a:solidFill>
              <a:round/>
              <a:headEnd/>
              <a:tailEnd/>
            </a:ln>
          </p:spPr>
          <p:txBody>
            <a:bodyPr/>
            <a:lstStyle/>
            <a:p>
              <a:endParaRPr lang="en-US"/>
            </a:p>
          </p:txBody>
        </p:sp>
        <p:sp>
          <p:nvSpPr>
            <p:cNvPr id="215058" name="Line 42"/>
            <p:cNvSpPr>
              <a:spLocks noChangeShapeType="1"/>
            </p:cNvSpPr>
            <p:nvPr/>
          </p:nvSpPr>
          <p:spPr bwMode="auto">
            <a:xfrm flipH="1" flipV="1">
              <a:off x="1068" y="764"/>
              <a:ext cx="96" cy="240"/>
            </a:xfrm>
            <a:prstGeom prst="line">
              <a:avLst/>
            </a:prstGeom>
            <a:noFill/>
            <a:ln w="9525">
              <a:solidFill>
                <a:schemeClr val="tx1"/>
              </a:solidFill>
              <a:round/>
              <a:headEnd/>
              <a:tailEnd/>
            </a:ln>
          </p:spPr>
          <p:txBody>
            <a:bodyPr/>
            <a:lstStyle/>
            <a:p>
              <a:endParaRPr lang="en-US"/>
            </a:p>
          </p:txBody>
        </p:sp>
        <p:sp>
          <p:nvSpPr>
            <p:cNvPr id="215059" name="Rectangle 43"/>
            <p:cNvSpPr>
              <a:spLocks noChangeArrowheads="1"/>
            </p:cNvSpPr>
            <p:nvPr/>
          </p:nvSpPr>
          <p:spPr bwMode="auto">
            <a:xfrm>
              <a:off x="1020" y="716"/>
              <a:ext cx="144" cy="96"/>
            </a:xfrm>
            <a:prstGeom prst="rect">
              <a:avLst/>
            </a:prstGeom>
            <a:solidFill>
              <a:srgbClr val="FF0000"/>
            </a:solidFill>
            <a:ln w="9525">
              <a:solidFill>
                <a:schemeClr val="tx1"/>
              </a:solidFill>
              <a:miter lim="800000"/>
              <a:headEnd/>
              <a:tailEnd/>
            </a:ln>
          </p:spPr>
          <p:txBody>
            <a:bodyPr wrap="none" anchor="ctr"/>
            <a:lstStyle/>
            <a:p>
              <a:endParaRPr lang="en-US"/>
            </a:p>
          </p:txBody>
        </p:sp>
        <p:sp>
          <p:nvSpPr>
            <p:cNvPr id="215060" name="Line 44"/>
            <p:cNvSpPr>
              <a:spLocks noChangeShapeType="1"/>
            </p:cNvSpPr>
            <p:nvPr/>
          </p:nvSpPr>
          <p:spPr bwMode="auto">
            <a:xfrm rot="5400000" flipH="1">
              <a:off x="1363" y="764"/>
              <a:ext cx="144" cy="288"/>
            </a:xfrm>
            <a:prstGeom prst="line">
              <a:avLst/>
            </a:prstGeom>
            <a:noFill/>
            <a:ln w="9525">
              <a:solidFill>
                <a:schemeClr val="tx1"/>
              </a:solidFill>
              <a:round/>
              <a:headEnd/>
              <a:tailEnd/>
            </a:ln>
          </p:spPr>
          <p:txBody>
            <a:bodyPr/>
            <a:lstStyle/>
            <a:p>
              <a:endParaRPr lang="en-US"/>
            </a:p>
          </p:txBody>
        </p:sp>
        <p:sp>
          <p:nvSpPr>
            <p:cNvPr id="215061" name="Line 45"/>
            <p:cNvSpPr>
              <a:spLocks noChangeShapeType="1"/>
            </p:cNvSpPr>
            <p:nvPr/>
          </p:nvSpPr>
          <p:spPr bwMode="auto">
            <a:xfrm rot="5400000" flipH="1">
              <a:off x="1123" y="1052"/>
              <a:ext cx="192" cy="144"/>
            </a:xfrm>
            <a:prstGeom prst="line">
              <a:avLst/>
            </a:prstGeom>
            <a:noFill/>
            <a:ln w="9525">
              <a:solidFill>
                <a:schemeClr val="tx1"/>
              </a:solidFill>
              <a:round/>
              <a:headEnd/>
              <a:tailEnd/>
            </a:ln>
          </p:spPr>
          <p:txBody>
            <a:bodyPr/>
            <a:lstStyle/>
            <a:p>
              <a:endParaRPr lang="en-US"/>
            </a:p>
          </p:txBody>
        </p:sp>
        <p:sp>
          <p:nvSpPr>
            <p:cNvPr id="215062" name="Line 46"/>
            <p:cNvSpPr>
              <a:spLocks noChangeShapeType="1"/>
            </p:cNvSpPr>
            <p:nvPr/>
          </p:nvSpPr>
          <p:spPr bwMode="auto">
            <a:xfrm rot="5400000" flipH="1">
              <a:off x="1299" y="1147"/>
              <a:ext cx="68" cy="152"/>
            </a:xfrm>
            <a:prstGeom prst="line">
              <a:avLst/>
            </a:prstGeom>
            <a:noFill/>
            <a:ln w="9525">
              <a:solidFill>
                <a:schemeClr val="tx1"/>
              </a:solidFill>
              <a:round/>
              <a:headEnd/>
              <a:tailEnd/>
            </a:ln>
          </p:spPr>
          <p:txBody>
            <a:bodyPr/>
            <a:lstStyle/>
            <a:p>
              <a:endParaRPr lang="en-US"/>
            </a:p>
          </p:txBody>
        </p:sp>
        <p:sp>
          <p:nvSpPr>
            <p:cNvPr id="215063" name="Rectangle 47"/>
            <p:cNvSpPr>
              <a:spLocks noChangeArrowheads="1"/>
            </p:cNvSpPr>
            <p:nvPr/>
          </p:nvSpPr>
          <p:spPr bwMode="auto">
            <a:xfrm rot="5400000">
              <a:off x="1555" y="980"/>
              <a:ext cx="72" cy="72"/>
            </a:xfrm>
            <a:prstGeom prst="rect">
              <a:avLst/>
            </a:prstGeom>
            <a:solidFill>
              <a:schemeClr val="accent1"/>
            </a:solidFill>
            <a:ln w="9525">
              <a:solidFill>
                <a:schemeClr val="tx1"/>
              </a:solidFill>
              <a:miter lim="800000"/>
              <a:headEnd/>
              <a:tailEnd/>
            </a:ln>
          </p:spPr>
          <p:txBody>
            <a:bodyPr wrap="none" anchor="ctr"/>
            <a:lstStyle/>
            <a:p>
              <a:endParaRPr lang="en-US"/>
            </a:p>
          </p:txBody>
        </p:sp>
        <p:sp>
          <p:nvSpPr>
            <p:cNvPr id="215064" name="Rectangle 48"/>
            <p:cNvSpPr>
              <a:spLocks noChangeArrowheads="1"/>
            </p:cNvSpPr>
            <p:nvPr/>
          </p:nvSpPr>
          <p:spPr bwMode="auto">
            <a:xfrm rot="5400000">
              <a:off x="1402" y="1203"/>
              <a:ext cx="72" cy="72"/>
            </a:xfrm>
            <a:prstGeom prst="rect">
              <a:avLst/>
            </a:prstGeom>
            <a:solidFill>
              <a:schemeClr val="accent1"/>
            </a:solidFill>
            <a:ln w="9525">
              <a:solidFill>
                <a:schemeClr val="tx1"/>
              </a:solidFill>
              <a:miter lim="800000"/>
              <a:headEnd/>
              <a:tailEnd/>
            </a:ln>
          </p:spPr>
          <p:txBody>
            <a:bodyPr wrap="none" anchor="ctr"/>
            <a:lstStyle/>
            <a:p>
              <a:endParaRPr lang="en-US"/>
            </a:p>
          </p:txBody>
        </p:sp>
        <p:sp>
          <p:nvSpPr>
            <p:cNvPr id="215065" name="Rectangle 49"/>
            <p:cNvSpPr>
              <a:spLocks noChangeArrowheads="1"/>
            </p:cNvSpPr>
            <p:nvPr/>
          </p:nvSpPr>
          <p:spPr bwMode="auto">
            <a:xfrm rot="5400000">
              <a:off x="1211" y="1149"/>
              <a:ext cx="72" cy="72"/>
            </a:xfrm>
            <a:prstGeom prst="rect">
              <a:avLst/>
            </a:prstGeom>
            <a:solidFill>
              <a:schemeClr val="accent1"/>
            </a:solidFill>
            <a:ln w="9525">
              <a:solidFill>
                <a:schemeClr val="tx1"/>
              </a:solidFill>
              <a:miter lim="800000"/>
              <a:headEnd/>
              <a:tailEnd/>
            </a:ln>
          </p:spPr>
          <p:txBody>
            <a:bodyPr wrap="none" anchor="ctr"/>
            <a:lstStyle/>
            <a:p>
              <a:endParaRPr lang="en-US"/>
            </a:p>
          </p:txBody>
        </p:sp>
        <p:sp>
          <p:nvSpPr>
            <p:cNvPr id="215066" name="Rectangle 50"/>
            <p:cNvSpPr>
              <a:spLocks noChangeArrowheads="1"/>
            </p:cNvSpPr>
            <p:nvPr/>
          </p:nvSpPr>
          <p:spPr bwMode="auto">
            <a:xfrm rot="5400000">
              <a:off x="1267" y="788"/>
              <a:ext cx="72" cy="72"/>
            </a:xfrm>
            <a:prstGeom prst="rect">
              <a:avLst/>
            </a:prstGeom>
            <a:solidFill>
              <a:schemeClr val="accent1"/>
            </a:solidFill>
            <a:ln w="9525">
              <a:solidFill>
                <a:schemeClr val="tx1"/>
              </a:solidFill>
              <a:miter lim="800000"/>
              <a:headEnd/>
              <a:tailEnd/>
            </a:ln>
          </p:spPr>
          <p:txBody>
            <a:bodyPr wrap="none" anchor="ctr"/>
            <a:lstStyle/>
            <a:p>
              <a:endParaRPr lang="en-US"/>
            </a:p>
          </p:txBody>
        </p:sp>
        <p:sp>
          <p:nvSpPr>
            <p:cNvPr id="215067" name="Rectangle 51"/>
            <p:cNvSpPr>
              <a:spLocks noChangeArrowheads="1"/>
            </p:cNvSpPr>
            <p:nvPr/>
          </p:nvSpPr>
          <p:spPr bwMode="auto">
            <a:xfrm rot="5400000">
              <a:off x="1123" y="980"/>
              <a:ext cx="72" cy="72"/>
            </a:xfrm>
            <a:prstGeom prst="rect">
              <a:avLst/>
            </a:prstGeom>
            <a:solidFill>
              <a:schemeClr val="accent1"/>
            </a:solidFill>
            <a:ln w="9525">
              <a:solidFill>
                <a:schemeClr val="tx1"/>
              </a:solidFill>
              <a:miter lim="800000"/>
              <a:headEnd/>
              <a:tailEnd/>
            </a:ln>
          </p:spPr>
          <p:txBody>
            <a:bodyPr wrap="none" anchor="ctr"/>
            <a:lstStyle/>
            <a:p>
              <a:endParaRPr lang="en-US"/>
            </a:p>
          </p:txBody>
        </p:sp>
        <p:sp>
          <p:nvSpPr>
            <p:cNvPr id="215068" name="Oval 52"/>
            <p:cNvSpPr>
              <a:spLocks noChangeArrowheads="1"/>
            </p:cNvSpPr>
            <p:nvPr/>
          </p:nvSpPr>
          <p:spPr bwMode="auto">
            <a:xfrm rot="5400000" flipV="1">
              <a:off x="1797" y="943"/>
              <a:ext cx="96" cy="96"/>
            </a:xfrm>
            <a:prstGeom prst="ellipse">
              <a:avLst/>
            </a:prstGeom>
            <a:solidFill>
              <a:srgbClr val="FFFF00"/>
            </a:solidFill>
            <a:ln w="9525">
              <a:solidFill>
                <a:schemeClr val="tx1"/>
              </a:solidFill>
              <a:round/>
              <a:headEnd/>
              <a:tailEnd/>
            </a:ln>
          </p:spPr>
          <p:txBody>
            <a:bodyPr wrap="none" anchor="ctr"/>
            <a:lstStyle/>
            <a:p>
              <a:endParaRPr lang="en-US"/>
            </a:p>
          </p:txBody>
        </p:sp>
        <p:sp>
          <p:nvSpPr>
            <p:cNvPr id="215069" name="Oval 53"/>
            <p:cNvSpPr>
              <a:spLocks noChangeArrowheads="1"/>
            </p:cNvSpPr>
            <p:nvPr/>
          </p:nvSpPr>
          <p:spPr bwMode="auto">
            <a:xfrm rot="5400000" flipV="1">
              <a:off x="1596" y="764"/>
              <a:ext cx="96" cy="96"/>
            </a:xfrm>
            <a:prstGeom prst="ellipse">
              <a:avLst/>
            </a:prstGeom>
            <a:solidFill>
              <a:srgbClr val="FFFF00"/>
            </a:solidFill>
            <a:ln w="9525">
              <a:solidFill>
                <a:schemeClr val="tx1"/>
              </a:solidFill>
              <a:round/>
              <a:headEnd/>
              <a:tailEnd/>
            </a:ln>
          </p:spPr>
          <p:txBody>
            <a:bodyPr wrap="none" anchor="ctr"/>
            <a:lstStyle/>
            <a:p>
              <a:endParaRPr lang="en-US"/>
            </a:p>
          </p:txBody>
        </p:sp>
        <p:sp>
          <p:nvSpPr>
            <p:cNvPr id="215070" name="Oval 54"/>
            <p:cNvSpPr>
              <a:spLocks noChangeArrowheads="1"/>
            </p:cNvSpPr>
            <p:nvPr/>
          </p:nvSpPr>
          <p:spPr bwMode="auto">
            <a:xfrm rot="5400000" flipV="1">
              <a:off x="944" y="1080"/>
              <a:ext cx="96" cy="96"/>
            </a:xfrm>
            <a:prstGeom prst="ellipse">
              <a:avLst/>
            </a:prstGeom>
            <a:solidFill>
              <a:srgbClr val="FFFF00"/>
            </a:solidFill>
            <a:ln w="9525">
              <a:solidFill>
                <a:schemeClr val="tx1"/>
              </a:solidFill>
              <a:round/>
              <a:headEnd/>
              <a:tailEnd/>
            </a:ln>
          </p:spPr>
          <p:txBody>
            <a:bodyPr wrap="none" anchor="ctr"/>
            <a:lstStyle/>
            <a:p>
              <a:endParaRPr lang="en-US"/>
            </a:p>
          </p:txBody>
        </p:sp>
        <p:sp>
          <p:nvSpPr>
            <p:cNvPr id="215071" name="Oval 55"/>
            <p:cNvSpPr>
              <a:spLocks noChangeArrowheads="1"/>
            </p:cNvSpPr>
            <p:nvPr/>
          </p:nvSpPr>
          <p:spPr bwMode="auto">
            <a:xfrm rot="5400000" flipV="1">
              <a:off x="1308" y="1004"/>
              <a:ext cx="96" cy="96"/>
            </a:xfrm>
            <a:prstGeom prst="ellipse">
              <a:avLst/>
            </a:prstGeom>
            <a:solidFill>
              <a:srgbClr val="FFFF00"/>
            </a:solidFill>
            <a:ln w="9525">
              <a:solidFill>
                <a:schemeClr val="tx1"/>
              </a:solidFill>
              <a:round/>
              <a:headEnd/>
              <a:tailEnd/>
            </a:ln>
          </p:spPr>
          <p:txBody>
            <a:bodyPr wrap="none" anchor="ctr"/>
            <a:lstStyle/>
            <a:p>
              <a:endParaRPr lang="en-US"/>
            </a:p>
          </p:txBody>
        </p:sp>
        <p:sp>
          <p:nvSpPr>
            <p:cNvPr id="215072" name="Oval 56"/>
            <p:cNvSpPr>
              <a:spLocks noChangeArrowheads="1"/>
            </p:cNvSpPr>
            <p:nvPr/>
          </p:nvSpPr>
          <p:spPr bwMode="auto">
            <a:xfrm rot="5400000" flipV="1">
              <a:off x="1599" y="1164"/>
              <a:ext cx="96" cy="96"/>
            </a:xfrm>
            <a:prstGeom prst="ellipse">
              <a:avLst/>
            </a:prstGeom>
            <a:solidFill>
              <a:srgbClr val="FFFF00"/>
            </a:solidFill>
            <a:ln w="9525">
              <a:solidFill>
                <a:schemeClr val="tx1"/>
              </a:solidFill>
              <a:round/>
              <a:headEnd/>
              <a:tailEnd/>
            </a:ln>
          </p:spPr>
          <p:txBody>
            <a:bodyPr wrap="none" anchor="ctr"/>
            <a:lstStyle/>
            <a:p>
              <a:endParaRPr lang="en-US"/>
            </a:p>
          </p:txBody>
        </p:sp>
      </p:grpSp>
      <p:sp>
        <p:nvSpPr>
          <p:cNvPr id="215055" name="Rectangle 57"/>
          <p:cNvSpPr>
            <a:spLocks noGrp="1" noChangeArrowheads="1"/>
          </p:cNvSpPr>
          <p:nvPr>
            <p:ph type="title"/>
          </p:nvPr>
        </p:nvSpPr>
        <p:spPr>
          <a:xfrm>
            <a:off x="642938" y="-38100"/>
            <a:ext cx="7924800" cy="914400"/>
          </a:xfrm>
          <a:noFill/>
        </p:spPr>
        <p:txBody>
          <a:bodyPr/>
          <a:lstStyle/>
          <a:p>
            <a:r>
              <a:rPr lang="en-US" smtClean="0"/>
              <a:t>The Road Ahead (1/3)</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5412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5412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754121">
                                            <p:txEl>
                                              <p:pRg st="1" end="1"/>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754121">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499"/>
                                          </p:stCondLst>
                                        </p:cTn>
                                        <p:tgtEl>
                                          <p:spTgt spid="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754121">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4122"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Slide Number Placeholder 3"/>
          <p:cNvSpPr>
            <a:spLocks noGrp="1"/>
          </p:cNvSpPr>
          <p:nvPr>
            <p:ph type="sldNum" sz="quarter" idx="10"/>
          </p:nvPr>
        </p:nvSpPr>
        <p:spPr>
          <a:noFill/>
        </p:spPr>
        <p:txBody>
          <a:bodyPr/>
          <a:lstStyle/>
          <a:p>
            <a:fld id="{C0CBC423-D2C0-4BBB-B7A7-4507442DF152}" type="slidenum">
              <a:rPr lang="en-US" smtClean="0">
                <a:latin typeface="Arial" pitchFamily="34" charset="0"/>
              </a:rPr>
              <a:pPr/>
              <a:t>208</a:t>
            </a:fld>
            <a:endParaRPr lang="en-US" smtClean="0">
              <a:latin typeface="Arial" pitchFamily="34" charset="0"/>
            </a:endParaRPr>
          </a:p>
        </p:txBody>
      </p:sp>
      <p:sp>
        <p:nvSpPr>
          <p:cNvPr id="1755138" name="Rectangle 2"/>
          <p:cNvSpPr>
            <a:spLocks noChangeArrowheads="1"/>
          </p:cNvSpPr>
          <p:nvPr/>
        </p:nvSpPr>
        <p:spPr bwMode="auto">
          <a:xfrm>
            <a:off x="5529263" y="847725"/>
            <a:ext cx="3538537" cy="5626100"/>
          </a:xfrm>
          <a:prstGeom prst="rect">
            <a:avLst/>
          </a:prstGeom>
          <a:noFill/>
          <a:ln w="12700">
            <a:solidFill>
              <a:schemeClr val="bg1"/>
            </a:solidFill>
            <a:miter lim="800000"/>
            <a:headEnd/>
            <a:tailEnd/>
          </a:ln>
        </p:spPr>
        <p:txBody>
          <a:bodyPr>
            <a:spAutoFit/>
          </a:bodyPr>
          <a:lstStyle/>
          <a:p>
            <a:pPr marL="115888" indent="-115888">
              <a:spcBef>
                <a:spcPct val="30000"/>
              </a:spcBef>
              <a:buFontTx/>
              <a:buChar char="•"/>
            </a:pPr>
            <a:r>
              <a:rPr lang="en-US" u="none"/>
              <a:t>Develop, validate, &amp; standardize model-driven development (MDD) software technologies that:</a:t>
            </a:r>
            <a:endParaRPr lang="en-US" b="1" i="1" u="none"/>
          </a:p>
          <a:p>
            <a:pPr lvl="1" indent="-223838">
              <a:spcBef>
                <a:spcPct val="30000"/>
              </a:spcBef>
              <a:buFontTx/>
              <a:buAutoNum type="arabicPeriod"/>
            </a:pPr>
            <a:r>
              <a:rPr lang="en-US" b="1" i="1" u="none"/>
              <a:t> Model</a:t>
            </a:r>
          </a:p>
          <a:p>
            <a:pPr lvl="1" indent="-223838">
              <a:spcBef>
                <a:spcPct val="30000"/>
              </a:spcBef>
              <a:buFontTx/>
              <a:buAutoNum type="arabicPeriod"/>
            </a:pPr>
            <a:r>
              <a:rPr lang="en-US" b="1" i="1" u="none"/>
              <a:t> Analyze</a:t>
            </a:r>
          </a:p>
          <a:p>
            <a:pPr lvl="1" indent="-223838">
              <a:spcBef>
                <a:spcPct val="30000"/>
              </a:spcBef>
              <a:buFontTx/>
              <a:buAutoNum type="arabicPeriod"/>
            </a:pPr>
            <a:r>
              <a:rPr lang="en-US" b="1" i="1" u="none"/>
              <a:t> Synthesize &amp;</a:t>
            </a:r>
            <a:endParaRPr lang="en-US" u="none"/>
          </a:p>
          <a:p>
            <a:pPr lvl="1" indent="-223838">
              <a:spcBef>
                <a:spcPct val="30000"/>
              </a:spcBef>
              <a:buFontTx/>
              <a:buAutoNum type="arabicPeriod"/>
            </a:pPr>
            <a:r>
              <a:rPr lang="en-US" b="1" i="1" u="none"/>
              <a:t> Provision</a:t>
            </a:r>
            <a:r>
              <a:rPr lang="en-US" u="none"/>
              <a:t> </a:t>
            </a:r>
            <a:endParaRPr lang="en-US" b="1" i="1" u="none"/>
          </a:p>
          <a:p>
            <a:pPr marL="115888" indent="-115888">
              <a:spcBef>
                <a:spcPct val="30000"/>
              </a:spcBef>
            </a:pPr>
            <a:r>
              <a:rPr lang="en-US" b="1" i="1" u="none"/>
              <a:t>  multiple layers of middleware</a:t>
            </a:r>
            <a:r>
              <a:rPr lang="en-US" u="none"/>
              <a:t> &amp; </a:t>
            </a:r>
            <a:r>
              <a:rPr lang="en-US" b="1" i="1" u="none"/>
              <a:t>application components</a:t>
            </a:r>
            <a:r>
              <a:rPr lang="en-US" u="none"/>
              <a:t> that require </a:t>
            </a:r>
            <a:r>
              <a:rPr lang="en-US" b="1" i="1" u="none"/>
              <a:t>simultaneous control</a:t>
            </a:r>
            <a:r>
              <a:rPr lang="en-US" u="none"/>
              <a:t> of </a:t>
            </a:r>
            <a:r>
              <a:rPr lang="en-US" b="1" i="1" u="none"/>
              <a:t>multiple quality of service properties end-to-end</a:t>
            </a:r>
          </a:p>
          <a:p>
            <a:pPr marL="115888" indent="-115888">
              <a:spcBef>
                <a:spcPct val="30000"/>
              </a:spcBef>
              <a:buFontTx/>
              <a:buChar char="•"/>
            </a:pPr>
            <a:r>
              <a:rPr lang="en-US" u="none"/>
              <a:t>Partial specialization is essential for inter-/intra-layer optimization &amp; advanced product-line architectures</a:t>
            </a:r>
            <a:endParaRPr lang="en-US" b="1" i="1" u="none"/>
          </a:p>
          <a:p>
            <a:pPr marL="115888" indent="-115888">
              <a:spcBef>
                <a:spcPct val="30000"/>
              </a:spcBef>
            </a:pPr>
            <a:endParaRPr lang="en-US" b="1" i="1" u="none"/>
          </a:p>
        </p:txBody>
      </p:sp>
      <p:grpSp>
        <p:nvGrpSpPr>
          <p:cNvPr id="216068" name="Group 3"/>
          <p:cNvGrpSpPr>
            <a:grpSpLocks/>
          </p:cNvGrpSpPr>
          <p:nvPr/>
        </p:nvGrpSpPr>
        <p:grpSpPr bwMode="auto">
          <a:xfrm>
            <a:off x="228600" y="2095500"/>
            <a:ext cx="4103688" cy="3857625"/>
            <a:chOff x="144" y="1074"/>
            <a:chExt cx="2585" cy="2430"/>
          </a:xfrm>
        </p:grpSpPr>
        <p:sp>
          <p:nvSpPr>
            <p:cNvPr id="216120" name="AutoShape 4"/>
            <p:cNvSpPr>
              <a:spLocks noChangeAspect="1" noChangeArrowheads="1"/>
            </p:cNvSpPr>
            <p:nvPr/>
          </p:nvSpPr>
          <p:spPr bwMode="auto">
            <a:xfrm>
              <a:off x="144" y="2363"/>
              <a:ext cx="2585" cy="875"/>
            </a:xfrm>
            <a:prstGeom prst="triangle">
              <a:avLst>
                <a:gd name="adj" fmla="val 50000"/>
              </a:avLst>
            </a:prstGeom>
            <a:solidFill>
              <a:srgbClr val="BCBCBC"/>
            </a:solidFill>
            <a:ln w="12700">
              <a:noFill/>
              <a:miter lim="800000"/>
              <a:headEnd/>
              <a:tailEnd/>
            </a:ln>
          </p:spPr>
          <p:txBody>
            <a:bodyPr rot="10800000" wrap="none" anchor="ctr"/>
            <a:lstStyle/>
            <a:p>
              <a:endParaRPr lang="en-US"/>
            </a:p>
          </p:txBody>
        </p:sp>
        <p:sp>
          <p:nvSpPr>
            <p:cNvPr id="216121" name="AutoShape 5"/>
            <p:cNvSpPr>
              <a:spLocks noChangeAspect="1" noChangeArrowheads="1"/>
            </p:cNvSpPr>
            <p:nvPr/>
          </p:nvSpPr>
          <p:spPr bwMode="auto">
            <a:xfrm flipV="1">
              <a:off x="144" y="1221"/>
              <a:ext cx="2585" cy="960"/>
            </a:xfrm>
            <a:prstGeom prst="triangle">
              <a:avLst>
                <a:gd name="adj" fmla="val 50000"/>
              </a:avLst>
            </a:prstGeom>
            <a:solidFill>
              <a:srgbClr val="BCBCBC"/>
            </a:solidFill>
            <a:ln w="12700">
              <a:noFill/>
              <a:miter lim="800000"/>
              <a:headEnd/>
              <a:tailEnd/>
            </a:ln>
          </p:spPr>
          <p:txBody>
            <a:bodyPr rot="10800000" wrap="none" anchor="ctr"/>
            <a:lstStyle/>
            <a:p>
              <a:endParaRPr lang="en-US"/>
            </a:p>
          </p:txBody>
        </p:sp>
        <p:sp>
          <p:nvSpPr>
            <p:cNvPr id="216122" name="Rectangle 6"/>
            <p:cNvSpPr>
              <a:spLocks noChangeAspect="1" noChangeArrowheads="1"/>
            </p:cNvSpPr>
            <p:nvPr/>
          </p:nvSpPr>
          <p:spPr bwMode="auto">
            <a:xfrm>
              <a:off x="930" y="2109"/>
              <a:ext cx="841" cy="268"/>
            </a:xfrm>
            <a:prstGeom prst="rect">
              <a:avLst/>
            </a:prstGeom>
            <a:solidFill>
              <a:srgbClr val="336699"/>
            </a:solidFill>
            <a:ln w="12700">
              <a:solidFill>
                <a:schemeClr val="tx1"/>
              </a:solidFill>
              <a:miter lim="800000"/>
              <a:headEnd/>
              <a:tailEnd/>
            </a:ln>
          </p:spPr>
          <p:txBody>
            <a:bodyPr wrap="none" anchor="ctr"/>
            <a:lstStyle/>
            <a:p>
              <a:pPr algn="ctr"/>
              <a:r>
                <a:rPr lang="en-US" sz="1600" b="1" u="none">
                  <a:solidFill>
                    <a:schemeClr val="bg1"/>
                  </a:solidFill>
                </a:rPr>
                <a:t>Middleware</a:t>
              </a:r>
            </a:p>
          </p:txBody>
        </p:sp>
        <p:sp>
          <p:nvSpPr>
            <p:cNvPr id="216123" name="Rectangle 7"/>
            <p:cNvSpPr>
              <a:spLocks noChangeAspect="1" noChangeArrowheads="1"/>
            </p:cNvSpPr>
            <p:nvPr/>
          </p:nvSpPr>
          <p:spPr bwMode="auto">
            <a:xfrm>
              <a:off x="744" y="1582"/>
              <a:ext cx="1261" cy="397"/>
            </a:xfrm>
            <a:prstGeom prst="rect">
              <a:avLst/>
            </a:prstGeom>
            <a:solidFill>
              <a:srgbClr val="C9F2FF"/>
            </a:solidFill>
            <a:ln w="12700">
              <a:solidFill>
                <a:schemeClr val="tx1"/>
              </a:solidFill>
              <a:miter lim="800000"/>
              <a:headEnd/>
              <a:tailEnd/>
            </a:ln>
          </p:spPr>
          <p:txBody>
            <a:bodyPr wrap="none" anchor="ctr"/>
            <a:lstStyle/>
            <a:p>
              <a:pPr algn="ctr">
                <a:lnSpc>
                  <a:spcPct val="80000"/>
                </a:lnSpc>
              </a:pPr>
              <a:r>
                <a:rPr lang="en-US" sz="1600" b="1" u="none"/>
                <a:t>Middleware</a:t>
              </a:r>
            </a:p>
            <a:p>
              <a:pPr algn="ctr">
                <a:lnSpc>
                  <a:spcPct val="80000"/>
                </a:lnSpc>
              </a:pPr>
              <a:r>
                <a:rPr lang="en-US" sz="1600" b="1" u="none"/>
                <a:t>Services</a:t>
              </a:r>
            </a:p>
          </p:txBody>
        </p:sp>
        <p:sp>
          <p:nvSpPr>
            <p:cNvPr id="216124" name="Rectangle 8"/>
            <p:cNvSpPr>
              <a:spLocks noChangeAspect="1" noChangeArrowheads="1"/>
            </p:cNvSpPr>
            <p:nvPr/>
          </p:nvSpPr>
          <p:spPr bwMode="auto">
            <a:xfrm>
              <a:off x="513" y="1074"/>
              <a:ext cx="1797" cy="382"/>
            </a:xfrm>
            <a:prstGeom prst="rect">
              <a:avLst/>
            </a:prstGeom>
            <a:solidFill>
              <a:srgbClr val="FF9999"/>
            </a:solidFill>
            <a:ln w="12700">
              <a:solidFill>
                <a:schemeClr val="tx1"/>
              </a:solidFill>
              <a:miter lim="800000"/>
              <a:headEnd/>
              <a:tailEnd/>
            </a:ln>
          </p:spPr>
          <p:txBody>
            <a:bodyPr wrap="none" anchor="ctr"/>
            <a:lstStyle/>
            <a:p>
              <a:pPr algn="ctr">
                <a:lnSpc>
                  <a:spcPct val="80000"/>
                </a:lnSpc>
              </a:pPr>
              <a:r>
                <a:rPr lang="en-US" sz="1600" b="1" u="none"/>
                <a:t>DRE Applications</a:t>
              </a:r>
            </a:p>
          </p:txBody>
        </p:sp>
        <p:sp>
          <p:nvSpPr>
            <p:cNvPr id="216125" name="Rectangle 9"/>
            <p:cNvSpPr>
              <a:spLocks noChangeAspect="1" noChangeArrowheads="1"/>
            </p:cNvSpPr>
            <p:nvPr/>
          </p:nvSpPr>
          <p:spPr bwMode="auto">
            <a:xfrm>
              <a:off x="744" y="2569"/>
              <a:ext cx="1261" cy="397"/>
            </a:xfrm>
            <a:prstGeom prst="rect">
              <a:avLst/>
            </a:prstGeom>
            <a:solidFill>
              <a:srgbClr val="990000"/>
            </a:solidFill>
            <a:ln w="12700">
              <a:solidFill>
                <a:schemeClr val="tx1"/>
              </a:solidFill>
              <a:miter lim="800000"/>
              <a:headEnd/>
              <a:tailEnd/>
            </a:ln>
          </p:spPr>
          <p:txBody>
            <a:bodyPr wrap="none" anchor="ctr"/>
            <a:lstStyle/>
            <a:p>
              <a:pPr algn="ctr">
                <a:lnSpc>
                  <a:spcPct val="80000"/>
                </a:lnSpc>
              </a:pPr>
              <a:r>
                <a:rPr lang="en-US" sz="1600" b="1" u="none">
                  <a:solidFill>
                    <a:schemeClr val="bg1"/>
                  </a:solidFill>
                </a:rPr>
                <a:t>Operating Sys</a:t>
              </a:r>
            </a:p>
            <a:p>
              <a:pPr algn="ctr">
                <a:lnSpc>
                  <a:spcPct val="80000"/>
                </a:lnSpc>
              </a:pPr>
              <a:r>
                <a:rPr lang="en-US" sz="1600" b="1" u="none">
                  <a:solidFill>
                    <a:schemeClr val="bg1"/>
                  </a:solidFill>
                </a:rPr>
                <a:t>&amp; Protocols</a:t>
              </a:r>
            </a:p>
          </p:txBody>
        </p:sp>
        <p:sp>
          <p:nvSpPr>
            <p:cNvPr id="216126" name="Rectangle 10"/>
            <p:cNvSpPr>
              <a:spLocks noChangeAspect="1" noChangeArrowheads="1"/>
            </p:cNvSpPr>
            <p:nvPr/>
          </p:nvSpPr>
          <p:spPr bwMode="auto">
            <a:xfrm>
              <a:off x="513" y="3122"/>
              <a:ext cx="1797" cy="382"/>
            </a:xfrm>
            <a:prstGeom prst="rect">
              <a:avLst/>
            </a:prstGeom>
            <a:solidFill>
              <a:srgbClr val="FFFF00"/>
            </a:solidFill>
            <a:ln w="12700">
              <a:solidFill>
                <a:schemeClr val="tx1"/>
              </a:solidFill>
              <a:miter lim="800000"/>
              <a:headEnd/>
              <a:tailEnd/>
            </a:ln>
          </p:spPr>
          <p:txBody>
            <a:bodyPr wrap="none" anchor="ctr"/>
            <a:lstStyle/>
            <a:p>
              <a:pPr algn="ctr">
                <a:lnSpc>
                  <a:spcPct val="80000"/>
                </a:lnSpc>
              </a:pPr>
              <a:endParaRPr lang="en-US" sz="1200" b="1" u="none"/>
            </a:p>
            <a:p>
              <a:pPr algn="ctr">
                <a:lnSpc>
                  <a:spcPct val="80000"/>
                </a:lnSpc>
              </a:pPr>
              <a:r>
                <a:rPr lang="en-US" sz="1600" b="1" u="none"/>
                <a:t>Hardware &amp; </a:t>
              </a:r>
            </a:p>
            <a:p>
              <a:pPr algn="ctr">
                <a:lnSpc>
                  <a:spcPct val="80000"/>
                </a:lnSpc>
              </a:pPr>
              <a:r>
                <a:rPr lang="en-US" sz="1600" b="1" u="none"/>
                <a:t>Networks</a:t>
              </a:r>
            </a:p>
          </p:txBody>
        </p:sp>
      </p:grpSp>
      <p:pic>
        <p:nvPicPr>
          <p:cNvPr id="1755147" name="Picture 11" descr="Med1"/>
          <p:cNvPicPr>
            <a:picLocks noChangeAspect="1" noChangeArrowheads="1"/>
          </p:cNvPicPr>
          <p:nvPr/>
        </p:nvPicPr>
        <p:blipFill>
          <a:blip r:embed="rId3" cstate="print"/>
          <a:srcRect/>
          <a:stretch>
            <a:fillRect/>
          </a:stretch>
        </p:blipFill>
        <p:spPr bwMode="auto">
          <a:xfrm>
            <a:off x="3775075" y="2024063"/>
            <a:ext cx="1592263" cy="1406525"/>
          </a:xfrm>
          <a:prstGeom prst="rect">
            <a:avLst/>
          </a:prstGeom>
          <a:noFill/>
          <a:ln w="9525">
            <a:solidFill>
              <a:schemeClr val="tx1"/>
            </a:solidFill>
            <a:miter lim="800000"/>
            <a:headEnd/>
            <a:tailEnd/>
          </a:ln>
          <a:effectLst>
            <a:outerShdw dist="107763" dir="2700000" algn="ctr" rotWithShape="0">
              <a:srgbClr val="808080">
                <a:alpha val="50000"/>
              </a:srgbClr>
            </a:outerShdw>
          </a:effectLst>
        </p:spPr>
      </p:pic>
      <p:grpSp>
        <p:nvGrpSpPr>
          <p:cNvPr id="3" name="Group 12"/>
          <p:cNvGrpSpPr>
            <a:grpSpLocks/>
          </p:cNvGrpSpPr>
          <p:nvPr/>
        </p:nvGrpSpPr>
        <p:grpSpPr bwMode="auto">
          <a:xfrm>
            <a:off x="3619500" y="3963988"/>
            <a:ext cx="1905000" cy="1187450"/>
            <a:chOff x="168" y="1052"/>
            <a:chExt cx="3260" cy="3020"/>
          </a:xfrm>
        </p:grpSpPr>
        <p:pic>
          <p:nvPicPr>
            <p:cNvPr id="1755149" name="Picture 13" descr="Med20"/>
            <p:cNvPicPr>
              <a:picLocks noChangeAspect="1" noChangeArrowheads="1"/>
            </p:cNvPicPr>
            <p:nvPr/>
          </p:nvPicPr>
          <p:blipFill>
            <a:blip r:embed="rId4" cstate="print"/>
            <a:srcRect/>
            <a:stretch>
              <a:fillRect/>
            </a:stretch>
          </p:blipFill>
          <p:spPr bwMode="auto">
            <a:xfrm>
              <a:off x="168" y="1052"/>
              <a:ext cx="3260" cy="3020"/>
            </a:xfrm>
            <a:prstGeom prst="rect">
              <a:avLst/>
            </a:prstGeom>
            <a:noFill/>
            <a:ln w="9525">
              <a:solidFill>
                <a:schemeClr val="tx1"/>
              </a:solidFill>
              <a:miter lim="800000"/>
              <a:headEnd/>
              <a:tailEnd/>
            </a:ln>
            <a:effectLst>
              <a:outerShdw dist="107763" dir="2700000" algn="ctr" rotWithShape="0">
                <a:srgbClr val="808080"/>
              </a:outerShdw>
            </a:effectLst>
          </p:spPr>
        </p:pic>
        <p:sp>
          <p:nvSpPr>
            <p:cNvPr id="216093" name="Rectangle 14"/>
            <p:cNvSpPr>
              <a:spLocks noChangeArrowheads="1"/>
            </p:cNvSpPr>
            <p:nvPr/>
          </p:nvSpPr>
          <p:spPr bwMode="auto">
            <a:xfrm>
              <a:off x="448" y="2640"/>
              <a:ext cx="456" cy="96"/>
            </a:xfrm>
            <a:prstGeom prst="rect">
              <a:avLst/>
            </a:prstGeom>
            <a:noFill/>
            <a:ln w="28575" cap="sq">
              <a:solidFill>
                <a:srgbClr val="FF3300"/>
              </a:solidFill>
              <a:miter lim="800000"/>
              <a:headEnd type="none" w="sm" len="sm"/>
              <a:tailEnd type="none" w="sm" len="sm"/>
            </a:ln>
          </p:spPr>
          <p:txBody>
            <a:bodyPr wrap="none" anchor="ctr"/>
            <a:lstStyle/>
            <a:p>
              <a:endParaRPr lang="en-US"/>
            </a:p>
          </p:txBody>
        </p:sp>
        <p:grpSp>
          <p:nvGrpSpPr>
            <p:cNvPr id="216094" name="Group 15"/>
            <p:cNvGrpSpPr>
              <a:grpSpLocks/>
            </p:cNvGrpSpPr>
            <p:nvPr/>
          </p:nvGrpSpPr>
          <p:grpSpPr bwMode="auto">
            <a:xfrm>
              <a:off x="768" y="2192"/>
              <a:ext cx="2248" cy="1576"/>
              <a:chOff x="768" y="2192"/>
              <a:chExt cx="2248" cy="1576"/>
            </a:xfrm>
          </p:grpSpPr>
          <p:sp>
            <p:nvSpPr>
              <p:cNvPr id="216108" name="Line 16"/>
              <p:cNvSpPr>
                <a:spLocks noChangeShapeType="1"/>
              </p:cNvSpPr>
              <p:nvPr/>
            </p:nvSpPr>
            <p:spPr bwMode="auto">
              <a:xfrm flipV="1">
                <a:off x="808" y="2256"/>
                <a:ext cx="672" cy="368"/>
              </a:xfrm>
              <a:prstGeom prst="line">
                <a:avLst/>
              </a:prstGeom>
              <a:noFill/>
              <a:ln w="28575" cap="sq">
                <a:solidFill>
                  <a:srgbClr val="FF3300"/>
                </a:solidFill>
                <a:round/>
                <a:headEnd type="none" w="sm" len="sm"/>
                <a:tailEnd type="triangle" w="sm" len="sm"/>
              </a:ln>
            </p:spPr>
            <p:txBody>
              <a:bodyPr/>
              <a:lstStyle/>
              <a:p>
                <a:endParaRPr lang="en-US"/>
              </a:p>
            </p:txBody>
          </p:sp>
          <p:sp>
            <p:nvSpPr>
              <p:cNvPr id="216109" name="Line 17"/>
              <p:cNvSpPr>
                <a:spLocks noChangeShapeType="1"/>
              </p:cNvSpPr>
              <p:nvPr/>
            </p:nvSpPr>
            <p:spPr bwMode="auto">
              <a:xfrm flipV="1">
                <a:off x="912" y="2472"/>
                <a:ext cx="488" cy="160"/>
              </a:xfrm>
              <a:prstGeom prst="line">
                <a:avLst/>
              </a:prstGeom>
              <a:noFill/>
              <a:ln w="28575" cap="sq">
                <a:solidFill>
                  <a:srgbClr val="FF3300"/>
                </a:solidFill>
                <a:round/>
                <a:headEnd type="none" w="sm" len="sm"/>
                <a:tailEnd type="triangle" w="sm" len="sm"/>
              </a:ln>
            </p:spPr>
            <p:txBody>
              <a:bodyPr/>
              <a:lstStyle/>
              <a:p>
                <a:endParaRPr lang="en-US"/>
              </a:p>
            </p:txBody>
          </p:sp>
          <p:sp>
            <p:nvSpPr>
              <p:cNvPr id="216110" name="Line 18"/>
              <p:cNvSpPr>
                <a:spLocks noChangeShapeType="1"/>
              </p:cNvSpPr>
              <p:nvPr/>
            </p:nvSpPr>
            <p:spPr bwMode="auto">
              <a:xfrm>
                <a:off x="912" y="2704"/>
                <a:ext cx="480" cy="48"/>
              </a:xfrm>
              <a:prstGeom prst="line">
                <a:avLst/>
              </a:prstGeom>
              <a:noFill/>
              <a:ln w="28575" cap="sq">
                <a:solidFill>
                  <a:srgbClr val="FF3300"/>
                </a:solidFill>
                <a:round/>
                <a:headEnd type="none" w="sm" len="sm"/>
                <a:tailEnd type="triangle" w="sm" len="sm"/>
              </a:ln>
            </p:spPr>
            <p:txBody>
              <a:bodyPr/>
              <a:lstStyle/>
              <a:p>
                <a:endParaRPr lang="en-US"/>
              </a:p>
            </p:txBody>
          </p:sp>
          <p:sp>
            <p:nvSpPr>
              <p:cNvPr id="216111" name="Line 19"/>
              <p:cNvSpPr>
                <a:spLocks noChangeShapeType="1"/>
              </p:cNvSpPr>
              <p:nvPr/>
            </p:nvSpPr>
            <p:spPr bwMode="auto">
              <a:xfrm>
                <a:off x="768" y="2744"/>
                <a:ext cx="760" cy="536"/>
              </a:xfrm>
              <a:prstGeom prst="line">
                <a:avLst/>
              </a:prstGeom>
              <a:noFill/>
              <a:ln w="28575" cap="sq">
                <a:solidFill>
                  <a:srgbClr val="FF3300"/>
                </a:solidFill>
                <a:round/>
                <a:headEnd type="none" w="sm" len="sm"/>
                <a:tailEnd type="triangle" w="sm" len="sm"/>
              </a:ln>
            </p:spPr>
            <p:txBody>
              <a:bodyPr/>
              <a:lstStyle/>
              <a:p>
                <a:endParaRPr lang="en-US"/>
              </a:p>
            </p:txBody>
          </p:sp>
          <p:sp>
            <p:nvSpPr>
              <p:cNvPr id="216112" name="Line 20"/>
              <p:cNvSpPr>
                <a:spLocks noChangeShapeType="1"/>
              </p:cNvSpPr>
              <p:nvPr/>
            </p:nvSpPr>
            <p:spPr bwMode="auto">
              <a:xfrm>
                <a:off x="1672" y="2248"/>
                <a:ext cx="720" cy="680"/>
              </a:xfrm>
              <a:prstGeom prst="line">
                <a:avLst/>
              </a:prstGeom>
              <a:noFill/>
              <a:ln w="28575" cap="sq">
                <a:solidFill>
                  <a:srgbClr val="FF3300"/>
                </a:solidFill>
                <a:round/>
                <a:headEnd type="none" w="sm" len="sm"/>
                <a:tailEnd type="triangle" w="sm" len="sm"/>
              </a:ln>
            </p:spPr>
            <p:txBody>
              <a:bodyPr/>
              <a:lstStyle/>
              <a:p>
                <a:endParaRPr lang="en-US"/>
              </a:p>
            </p:txBody>
          </p:sp>
          <p:sp>
            <p:nvSpPr>
              <p:cNvPr id="216113" name="Line 21"/>
              <p:cNvSpPr>
                <a:spLocks noChangeShapeType="1"/>
              </p:cNvSpPr>
              <p:nvPr/>
            </p:nvSpPr>
            <p:spPr bwMode="auto">
              <a:xfrm>
                <a:off x="1688" y="2456"/>
                <a:ext cx="576" cy="488"/>
              </a:xfrm>
              <a:prstGeom prst="line">
                <a:avLst/>
              </a:prstGeom>
              <a:noFill/>
              <a:ln w="28575" cap="sq">
                <a:solidFill>
                  <a:srgbClr val="FF3300"/>
                </a:solidFill>
                <a:round/>
                <a:headEnd type="none" w="sm" len="sm"/>
                <a:tailEnd type="triangle" w="sm" len="sm"/>
              </a:ln>
            </p:spPr>
            <p:txBody>
              <a:bodyPr/>
              <a:lstStyle/>
              <a:p>
                <a:endParaRPr lang="en-US"/>
              </a:p>
            </p:txBody>
          </p:sp>
          <p:sp>
            <p:nvSpPr>
              <p:cNvPr id="216114" name="Line 22"/>
              <p:cNvSpPr>
                <a:spLocks noChangeShapeType="1"/>
              </p:cNvSpPr>
              <p:nvPr/>
            </p:nvSpPr>
            <p:spPr bwMode="auto">
              <a:xfrm>
                <a:off x="1896" y="2816"/>
                <a:ext cx="312" cy="168"/>
              </a:xfrm>
              <a:prstGeom prst="line">
                <a:avLst/>
              </a:prstGeom>
              <a:noFill/>
              <a:ln w="28575" cap="sq">
                <a:solidFill>
                  <a:srgbClr val="FF3300"/>
                </a:solidFill>
                <a:round/>
                <a:headEnd type="none" w="sm" len="sm"/>
                <a:tailEnd type="triangle" w="sm" len="sm"/>
              </a:ln>
            </p:spPr>
            <p:txBody>
              <a:bodyPr/>
              <a:lstStyle/>
              <a:p>
                <a:endParaRPr lang="en-US"/>
              </a:p>
            </p:txBody>
          </p:sp>
          <p:sp>
            <p:nvSpPr>
              <p:cNvPr id="216115" name="Line 23"/>
              <p:cNvSpPr>
                <a:spLocks noChangeShapeType="1"/>
              </p:cNvSpPr>
              <p:nvPr/>
            </p:nvSpPr>
            <p:spPr bwMode="auto">
              <a:xfrm flipV="1">
                <a:off x="1896" y="3056"/>
                <a:ext cx="312" cy="248"/>
              </a:xfrm>
              <a:prstGeom prst="line">
                <a:avLst/>
              </a:prstGeom>
              <a:noFill/>
              <a:ln w="28575" cap="sq">
                <a:solidFill>
                  <a:srgbClr val="FF3300"/>
                </a:solidFill>
                <a:round/>
                <a:headEnd type="none" w="sm" len="sm"/>
                <a:tailEnd type="triangle" w="sm" len="sm"/>
              </a:ln>
            </p:spPr>
            <p:txBody>
              <a:bodyPr/>
              <a:lstStyle/>
              <a:p>
                <a:endParaRPr lang="en-US"/>
              </a:p>
            </p:txBody>
          </p:sp>
          <p:sp>
            <p:nvSpPr>
              <p:cNvPr id="216116" name="Line 24"/>
              <p:cNvSpPr>
                <a:spLocks noChangeShapeType="1"/>
              </p:cNvSpPr>
              <p:nvPr/>
            </p:nvSpPr>
            <p:spPr bwMode="auto">
              <a:xfrm flipV="1">
                <a:off x="2568" y="2704"/>
                <a:ext cx="448" cy="224"/>
              </a:xfrm>
              <a:prstGeom prst="line">
                <a:avLst/>
              </a:prstGeom>
              <a:noFill/>
              <a:ln w="28575" cap="sq">
                <a:solidFill>
                  <a:srgbClr val="FF3300"/>
                </a:solidFill>
                <a:round/>
                <a:headEnd type="none" w="sm" len="sm"/>
                <a:tailEnd type="triangle" w="sm" len="sm"/>
              </a:ln>
            </p:spPr>
            <p:txBody>
              <a:bodyPr/>
              <a:lstStyle/>
              <a:p>
                <a:endParaRPr lang="en-US"/>
              </a:p>
            </p:txBody>
          </p:sp>
          <p:sp>
            <p:nvSpPr>
              <p:cNvPr id="216117" name="Line 25"/>
              <p:cNvSpPr>
                <a:spLocks noChangeShapeType="1"/>
              </p:cNvSpPr>
              <p:nvPr/>
            </p:nvSpPr>
            <p:spPr bwMode="auto">
              <a:xfrm>
                <a:off x="2688" y="2984"/>
                <a:ext cx="192" cy="16"/>
              </a:xfrm>
              <a:prstGeom prst="line">
                <a:avLst/>
              </a:prstGeom>
              <a:noFill/>
              <a:ln w="28575" cap="sq">
                <a:solidFill>
                  <a:srgbClr val="FF3300"/>
                </a:solidFill>
                <a:round/>
                <a:headEnd type="none" w="sm" len="sm"/>
                <a:tailEnd type="triangle" w="sm" len="sm"/>
              </a:ln>
            </p:spPr>
            <p:txBody>
              <a:bodyPr/>
              <a:lstStyle/>
              <a:p>
                <a:endParaRPr lang="en-US"/>
              </a:p>
            </p:txBody>
          </p:sp>
          <p:sp>
            <p:nvSpPr>
              <p:cNvPr id="216118" name="Line 26"/>
              <p:cNvSpPr>
                <a:spLocks noChangeShapeType="1"/>
              </p:cNvSpPr>
              <p:nvPr/>
            </p:nvSpPr>
            <p:spPr bwMode="auto">
              <a:xfrm flipV="1">
                <a:off x="2488" y="2192"/>
                <a:ext cx="408" cy="736"/>
              </a:xfrm>
              <a:prstGeom prst="line">
                <a:avLst/>
              </a:prstGeom>
              <a:noFill/>
              <a:ln w="28575" cap="sq">
                <a:solidFill>
                  <a:srgbClr val="FF3300"/>
                </a:solidFill>
                <a:round/>
                <a:headEnd type="none" w="sm" len="sm"/>
                <a:tailEnd type="triangle" w="sm" len="sm"/>
              </a:ln>
            </p:spPr>
            <p:txBody>
              <a:bodyPr/>
              <a:lstStyle/>
              <a:p>
                <a:endParaRPr lang="en-US"/>
              </a:p>
            </p:txBody>
          </p:sp>
          <p:sp>
            <p:nvSpPr>
              <p:cNvPr id="216119" name="Line 27"/>
              <p:cNvSpPr>
                <a:spLocks noChangeShapeType="1"/>
              </p:cNvSpPr>
              <p:nvPr/>
            </p:nvSpPr>
            <p:spPr bwMode="auto">
              <a:xfrm flipH="1">
                <a:off x="2392" y="3048"/>
                <a:ext cx="32" cy="720"/>
              </a:xfrm>
              <a:prstGeom prst="line">
                <a:avLst/>
              </a:prstGeom>
              <a:noFill/>
              <a:ln w="28575" cap="sq">
                <a:solidFill>
                  <a:srgbClr val="FF3300"/>
                </a:solidFill>
                <a:round/>
                <a:headEnd type="none" w="sm" len="sm"/>
                <a:tailEnd type="triangle" w="sm" len="sm"/>
              </a:ln>
            </p:spPr>
            <p:txBody>
              <a:bodyPr/>
              <a:lstStyle/>
              <a:p>
                <a:endParaRPr lang="en-US"/>
              </a:p>
            </p:txBody>
          </p:sp>
        </p:grpSp>
        <p:sp>
          <p:nvSpPr>
            <p:cNvPr id="216095" name="Rectangle 28"/>
            <p:cNvSpPr>
              <a:spLocks noChangeArrowheads="1"/>
            </p:cNvSpPr>
            <p:nvPr/>
          </p:nvSpPr>
          <p:spPr bwMode="auto">
            <a:xfrm>
              <a:off x="216" y="3728"/>
              <a:ext cx="456" cy="96"/>
            </a:xfrm>
            <a:prstGeom prst="rect">
              <a:avLst/>
            </a:prstGeom>
            <a:noFill/>
            <a:ln w="28575" cap="sq">
              <a:solidFill>
                <a:srgbClr val="0000FF"/>
              </a:solidFill>
              <a:miter lim="800000"/>
              <a:headEnd type="none" w="sm" len="sm"/>
              <a:tailEnd type="none" w="sm" len="sm"/>
            </a:ln>
          </p:spPr>
          <p:txBody>
            <a:bodyPr wrap="none" anchor="ctr"/>
            <a:lstStyle/>
            <a:p>
              <a:endParaRPr lang="en-US"/>
            </a:p>
          </p:txBody>
        </p:sp>
        <p:grpSp>
          <p:nvGrpSpPr>
            <p:cNvPr id="216096" name="Group 29"/>
            <p:cNvGrpSpPr>
              <a:grpSpLocks/>
            </p:cNvGrpSpPr>
            <p:nvPr/>
          </p:nvGrpSpPr>
          <p:grpSpPr bwMode="auto">
            <a:xfrm>
              <a:off x="568" y="2192"/>
              <a:ext cx="2528" cy="1680"/>
              <a:chOff x="568" y="2192"/>
              <a:chExt cx="2528" cy="1680"/>
            </a:xfrm>
          </p:grpSpPr>
          <p:sp>
            <p:nvSpPr>
              <p:cNvPr id="216098" name="Line 30"/>
              <p:cNvSpPr>
                <a:spLocks noChangeShapeType="1"/>
              </p:cNvSpPr>
              <p:nvPr/>
            </p:nvSpPr>
            <p:spPr bwMode="auto">
              <a:xfrm>
                <a:off x="680" y="3800"/>
                <a:ext cx="680" cy="72"/>
              </a:xfrm>
              <a:prstGeom prst="line">
                <a:avLst/>
              </a:prstGeom>
              <a:noFill/>
              <a:ln w="28575" cap="sq">
                <a:solidFill>
                  <a:srgbClr val="0000FF"/>
                </a:solidFill>
                <a:round/>
                <a:headEnd type="none" w="sm" len="sm"/>
                <a:tailEnd type="triangle" w="sm" len="sm"/>
              </a:ln>
            </p:spPr>
            <p:txBody>
              <a:bodyPr/>
              <a:lstStyle/>
              <a:p>
                <a:endParaRPr lang="en-US"/>
              </a:p>
            </p:txBody>
          </p:sp>
          <p:sp>
            <p:nvSpPr>
              <p:cNvPr id="216099" name="Line 31"/>
              <p:cNvSpPr>
                <a:spLocks noChangeShapeType="1"/>
              </p:cNvSpPr>
              <p:nvPr/>
            </p:nvSpPr>
            <p:spPr bwMode="auto">
              <a:xfrm flipV="1">
                <a:off x="688" y="3688"/>
                <a:ext cx="680" cy="64"/>
              </a:xfrm>
              <a:prstGeom prst="line">
                <a:avLst/>
              </a:prstGeom>
              <a:noFill/>
              <a:ln w="28575" cap="sq">
                <a:solidFill>
                  <a:srgbClr val="0000FF"/>
                </a:solidFill>
                <a:round/>
                <a:headEnd type="none" w="sm" len="sm"/>
                <a:tailEnd type="triangle" w="sm" len="sm"/>
              </a:ln>
            </p:spPr>
            <p:txBody>
              <a:bodyPr/>
              <a:lstStyle/>
              <a:p>
                <a:endParaRPr lang="en-US"/>
              </a:p>
            </p:txBody>
          </p:sp>
          <p:sp>
            <p:nvSpPr>
              <p:cNvPr id="216100" name="Line 32"/>
              <p:cNvSpPr>
                <a:spLocks noChangeShapeType="1"/>
              </p:cNvSpPr>
              <p:nvPr/>
            </p:nvSpPr>
            <p:spPr bwMode="auto">
              <a:xfrm flipV="1">
                <a:off x="568" y="3552"/>
                <a:ext cx="800" cy="168"/>
              </a:xfrm>
              <a:prstGeom prst="line">
                <a:avLst/>
              </a:prstGeom>
              <a:noFill/>
              <a:ln w="28575" cap="sq">
                <a:solidFill>
                  <a:srgbClr val="0000FF"/>
                </a:solidFill>
                <a:round/>
                <a:headEnd type="none" w="sm" len="sm"/>
                <a:tailEnd type="triangle" w="sm" len="sm"/>
              </a:ln>
            </p:spPr>
            <p:txBody>
              <a:bodyPr/>
              <a:lstStyle/>
              <a:p>
                <a:endParaRPr lang="en-US"/>
              </a:p>
            </p:txBody>
          </p:sp>
          <p:sp>
            <p:nvSpPr>
              <p:cNvPr id="216101" name="Line 33"/>
              <p:cNvSpPr>
                <a:spLocks noChangeShapeType="1"/>
              </p:cNvSpPr>
              <p:nvPr/>
            </p:nvSpPr>
            <p:spPr bwMode="auto">
              <a:xfrm flipV="1">
                <a:off x="1896" y="3048"/>
                <a:ext cx="392" cy="408"/>
              </a:xfrm>
              <a:prstGeom prst="line">
                <a:avLst/>
              </a:prstGeom>
              <a:noFill/>
              <a:ln w="28575" cap="sq">
                <a:solidFill>
                  <a:srgbClr val="0000FF"/>
                </a:solidFill>
                <a:round/>
                <a:headEnd type="none" w="sm" len="sm"/>
                <a:tailEnd type="triangle" w="sm" len="sm"/>
              </a:ln>
            </p:spPr>
            <p:txBody>
              <a:bodyPr/>
              <a:lstStyle/>
              <a:p>
                <a:endParaRPr lang="en-US"/>
              </a:p>
            </p:txBody>
          </p:sp>
          <p:sp>
            <p:nvSpPr>
              <p:cNvPr id="216102" name="Line 34"/>
              <p:cNvSpPr>
                <a:spLocks noChangeShapeType="1"/>
              </p:cNvSpPr>
              <p:nvPr/>
            </p:nvSpPr>
            <p:spPr bwMode="auto">
              <a:xfrm flipV="1">
                <a:off x="1896" y="3056"/>
                <a:ext cx="448" cy="600"/>
              </a:xfrm>
              <a:prstGeom prst="line">
                <a:avLst/>
              </a:prstGeom>
              <a:noFill/>
              <a:ln w="28575" cap="sq">
                <a:solidFill>
                  <a:srgbClr val="0000FF"/>
                </a:solidFill>
                <a:round/>
                <a:headEnd type="none" w="sm" len="sm"/>
                <a:tailEnd type="triangle" w="sm" len="sm"/>
              </a:ln>
            </p:spPr>
            <p:txBody>
              <a:bodyPr/>
              <a:lstStyle/>
              <a:p>
                <a:endParaRPr lang="en-US"/>
              </a:p>
            </p:txBody>
          </p:sp>
          <p:sp>
            <p:nvSpPr>
              <p:cNvPr id="216103" name="Line 35"/>
              <p:cNvSpPr>
                <a:spLocks noChangeShapeType="1"/>
              </p:cNvSpPr>
              <p:nvPr/>
            </p:nvSpPr>
            <p:spPr bwMode="auto">
              <a:xfrm flipV="1">
                <a:off x="1840" y="3024"/>
                <a:ext cx="560" cy="792"/>
              </a:xfrm>
              <a:prstGeom prst="line">
                <a:avLst/>
              </a:prstGeom>
              <a:noFill/>
              <a:ln w="28575" cap="sq">
                <a:solidFill>
                  <a:srgbClr val="0000FF"/>
                </a:solidFill>
                <a:round/>
                <a:headEnd type="none" w="sm" len="sm"/>
                <a:tailEnd type="triangle" w="sm" len="sm"/>
              </a:ln>
            </p:spPr>
            <p:txBody>
              <a:bodyPr/>
              <a:lstStyle/>
              <a:p>
                <a:endParaRPr lang="en-US"/>
              </a:p>
            </p:txBody>
          </p:sp>
          <p:sp>
            <p:nvSpPr>
              <p:cNvPr id="216104" name="Line 36"/>
              <p:cNvSpPr>
                <a:spLocks noChangeShapeType="1"/>
              </p:cNvSpPr>
              <p:nvPr/>
            </p:nvSpPr>
            <p:spPr bwMode="auto">
              <a:xfrm flipV="1">
                <a:off x="2528" y="2192"/>
                <a:ext cx="400" cy="728"/>
              </a:xfrm>
              <a:prstGeom prst="line">
                <a:avLst/>
              </a:prstGeom>
              <a:noFill/>
              <a:ln w="28575" cap="sq">
                <a:solidFill>
                  <a:srgbClr val="0000FF"/>
                </a:solidFill>
                <a:round/>
                <a:headEnd type="none" w="sm" len="sm"/>
                <a:tailEnd type="triangle" w="sm" len="sm"/>
              </a:ln>
            </p:spPr>
            <p:txBody>
              <a:bodyPr/>
              <a:lstStyle/>
              <a:p>
                <a:endParaRPr lang="en-US"/>
              </a:p>
            </p:txBody>
          </p:sp>
          <p:sp>
            <p:nvSpPr>
              <p:cNvPr id="216105" name="Line 37"/>
              <p:cNvSpPr>
                <a:spLocks noChangeShapeType="1"/>
              </p:cNvSpPr>
              <p:nvPr/>
            </p:nvSpPr>
            <p:spPr bwMode="auto">
              <a:xfrm flipV="1">
                <a:off x="2624" y="2728"/>
                <a:ext cx="472" cy="216"/>
              </a:xfrm>
              <a:prstGeom prst="line">
                <a:avLst/>
              </a:prstGeom>
              <a:noFill/>
              <a:ln w="28575" cap="sq">
                <a:solidFill>
                  <a:srgbClr val="0000FF"/>
                </a:solidFill>
                <a:round/>
                <a:headEnd type="none" w="sm" len="sm"/>
                <a:tailEnd type="triangle" w="sm" len="sm"/>
              </a:ln>
            </p:spPr>
            <p:txBody>
              <a:bodyPr/>
              <a:lstStyle/>
              <a:p>
                <a:endParaRPr lang="en-US"/>
              </a:p>
            </p:txBody>
          </p:sp>
          <p:sp>
            <p:nvSpPr>
              <p:cNvPr id="216106" name="Line 38"/>
              <p:cNvSpPr>
                <a:spLocks noChangeShapeType="1"/>
              </p:cNvSpPr>
              <p:nvPr/>
            </p:nvSpPr>
            <p:spPr bwMode="auto">
              <a:xfrm>
                <a:off x="2696" y="3024"/>
                <a:ext cx="168" cy="8"/>
              </a:xfrm>
              <a:prstGeom prst="line">
                <a:avLst/>
              </a:prstGeom>
              <a:noFill/>
              <a:ln w="28575" cap="sq">
                <a:solidFill>
                  <a:srgbClr val="0000FF"/>
                </a:solidFill>
                <a:round/>
                <a:headEnd type="none" w="sm" len="sm"/>
                <a:tailEnd type="triangle" w="sm" len="sm"/>
              </a:ln>
            </p:spPr>
            <p:txBody>
              <a:bodyPr/>
              <a:lstStyle/>
              <a:p>
                <a:endParaRPr lang="en-US"/>
              </a:p>
            </p:txBody>
          </p:sp>
          <p:sp>
            <p:nvSpPr>
              <p:cNvPr id="216107" name="Rectangle 39" descr="Wide upward diagonal"/>
              <p:cNvSpPr>
                <a:spLocks noChangeArrowheads="1"/>
              </p:cNvSpPr>
              <p:nvPr/>
            </p:nvSpPr>
            <p:spPr bwMode="auto">
              <a:xfrm>
                <a:off x="2200" y="2952"/>
                <a:ext cx="456" cy="96"/>
              </a:xfrm>
              <a:prstGeom prst="rect">
                <a:avLst/>
              </a:prstGeom>
              <a:pattFill prst="wdUpDiag">
                <a:fgClr>
                  <a:srgbClr val="FF3300"/>
                </a:fgClr>
                <a:bgClr>
                  <a:srgbClr val="0000FF"/>
                </a:bgClr>
              </a:pattFill>
              <a:ln w="28575" cap="sq">
                <a:solidFill>
                  <a:srgbClr val="0000FF"/>
                </a:solidFill>
                <a:miter lim="800000"/>
                <a:headEnd type="none" w="sm" len="sm"/>
                <a:tailEnd type="none" w="sm" len="sm"/>
              </a:ln>
            </p:spPr>
            <p:txBody>
              <a:bodyPr wrap="none" anchor="ctr"/>
              <a:lstStyle/>
              <a:p>
                <a:endParaRPr lang="en-US"/>
              </a:p>
            </p:txBody>
          </p:sp>
        </p:grpSp>
        <p:sp>
          <p:nvSpPr>
            <p:cNvPr id="216097" name="Rectangle 40"/>
            <p:cNvSpPr>
              <a:spLocks noChangeArrowheads="1"/>
            </p:cNvSpPr>
            <p:nvPr/>
          </p:nvSpPr>
          <p:spPr bwMode="auto">
            <a:xfrm>
              <a:off x="366" y="1092"/>
              <a:ext cx="1776" cy="1038"/>
            </a:xfrm>
            <a:prstGeom prst="rect">
              <a:avLst/>
            </a:prstGeom>
            <a:noFill/>
            <a:ln w="38100">
              <a:solidFill>
                <a:schemeClr val="hlink"/>
              </a:solidFill>
              <a:prstDash val="dash"/>
              <a:miter lim="800000"/>
              <a:headEnd/>
              <a:tailEnd/>
            </a:ln>
          </p:spPr>
          <p:txBody>
            <a:bodyPr wrap="none" anchor="ctr"/>
            <a:lstStyle/>
            <a:p>
              <a:endParaRPr lang="en-US"/>
            </a:p>
          </p:txBody>
        </p:sp>
      </p:grpSp>
      <p:sp>
        <p:nvSpPr>
          <p:cNvPr id="1755177" name="Text Box 41"/>
          <p:cNvSpPr txBox="1">
            <a:spLocks noChangeArrowheads="1"/>
          </p:cNvSpPr>
          <p:nvPr/>
        </p:nvSpPr>
        <p:spPr bwMode="auto">
          <a:xfrm>
            <a:off x="38100" y="3478213"/>
            <a:ext cx="1541463" cy="1368425"/>
          </a:xfrm>
          <a:prstGeom prst="rect">
            <a:avLst/>
          </a:prstGeom>
          <a:solidFill>
            <a:srgbClr val="CBFFB3"/>
          </a:solidFill>
          <a:ln w="9525">
            <a:noFill/>
            <a:miter lim="800000"/>
            <a:headEnd/>
            <a:tailEnd/>
          </a:ln>
          <a:effectLst>
            <a:outerShdw dist="107763" dir="2700000" algn="ctr" rotWithShape="0">
              <a:schemeClr val="bg2"/>
            </a:outerShdw>
          </a:effectLst>
        </p:spPr>
        <p:txBody>
          <a:bodyPr>
            <a:spAutoFit/>
          </a:bodyPr>
          <a:lstStyle/>
          <a:p>
            <a:pPr>
              <a:defRPr/>
            </a:pPr>
            <a:r>
              <a:rPr lang="en-US" sz="700" b="1" u="none">
                <a:latin typeface="Arial" charset="0"/>
              </a:rPr>
              <a:t>&lt;CONFIGURATION_PASS&gt;</a:t>
            </a:r>
          </a:p>
          <a:p>
            <a:pPr>
              <a:defRPr/>
            </a:pPr>
            <a:r>
              <a:rPr lang="en-US" sz="700" b="1" u="none">
                <a:latin typeface="Arial" charset="0"/>
              </a:rPr>
              <a:t>   &lt;HOME&gt;	 &lt;…&gt; 	</a:t>
            </a:r>
          </a:p>
          <a:p>
            <a:pPr>
              <a:defRPr/>
            </a:pPr>
            <a:r>
              <a:rPr lang="en-US" sz="700" b="1" u="none">
                <a:latin typeface="Arial" charset="0"/>
              </a:rPr>
              <a:t>        &lt;COMPONENT&gt;</a:t>
            </a:r>
          </a:p>
          <a:p>
            <a:pPr>
              <a:defRPr/>
            </a:pPr>
            <a:r>
              <a:rPr lang="en-US" sz="700" b="1" u="none">
                <a:latin typeface="Arial" charset="0"/>
              </a:rPr>
              <a:t>       &lt;ID&gt; &lt;…&gt;&lt;/ID&gt;</a:t>
            </a:r>
          </a:p>
          <a:p>
            <a:pPr>
              <a:defRPr/>
            </a:pPr>
            <a:r>
              <a:rPr lang="en-US" sz="700" b="1" u="none">
                <a:latin typeface="Arial" charset="0"/>
              </a:rPr>
              <a:t>       &lt;EVENT_SUPPLIER&gt;</a:t>
            </a:r>
          </a:p>
          <a:p>
            <a:pPr>
              <a:defRPr/>
            </a:pPr>
            <a:r>
              <a:rPr lang="en-US" sz="700" b="1" u="none">
                <a:latin typeface="Arial" charset="0"/>
              </a:rPr>
              <a:t>       &lt;…events this</a:t>
            </a:r>
          </a:p>
          <a:p>
            <a:pPr>
              <a:defRPr/>
            </a:pPr>
            <a:r>
              <a:rPr lang="en-US" sz="700" b="1" u="none">
                <a:latin typeface="Arial" charset="0"/>
              </a:rPr>
              <a:t>           component supplies…&gt;</a:t>
            </a:r>
          </a:p>
          <a:p>
            <a:pPr>
              <a:defRPr/>
            </a:pPr>
            <a:r>
              <a:rPr lang="en-US" sz="700" b="1" u="none">
                <a:latin typeface="Arial" charset="0"/>
              </a:rPr>
              <a:t>       &lt;/EVENT_SUPPLIER&gt;</a:t>
            </a:r>
          </a:p>
          <a:p>
            <a:pPr>
              <a:defRPr/>
            </a:pPr>
            <a:r>
              <a:rPr lang="en-US" sz="700" b="1" u="none">
                <a:latin typeface="Arial" charset="0"/>
              </a:rPr>
              <a:t>       &lt;/COMPONENT&gt;</a:t>
            </a:r>
          </a:p>
          <a:p>
            <a:pPr>
              <a:defRPr/>
            </a:pPr>
            <a:r>
              <a:rPr lang="en-US" sz="700" b="1" u="none">
                <a:latin typeface="Arial" charset="0"/>
              </a:rPr>
              <a:t>       &lt;/HOME&gt;</a:t>
            </a:r>
          </a:p>
          <a:p>
            <a:pPr>
              <a:defRPr/>
            </a:pPr>
            <a:r>
              <a:rPr lang="en-US" sz="700" b="1" u="none">
                <a:latin typeface="Arial" charset="0"/>
              </a:rPr>
              <a:t>&lt;/CONFIGURATION_PASS&gt;</a:t>
            </a:r>
          </a:p>
        </p:txBody>
      </p:sp>
      <p:sp>
        <p:nvSpPr>
          <p:cNvPr id="1755178" name="Rectangle 42"/>
          <p:cNvSpPr>
            <a:spLocks noChangeArrowheads="1"/>
          </p:cNvSpPr>
          <p:nvPr/>
        </p:nvSpPr>
        <p:spPr bwMode="auto">
          <a:xfrm>
            <a:off x="522288" y="6156325"/>
            <a:ext cx="8253412" cy="660400"/>
          </a:xfrm>
          <a:prstGeom prst="rect">
            <a:avLst/>
          </a:prstGeom>
          <a:solidFill>
            <a:srgbClr val="FFFF66"/>
          </a:solidFill>
          <a:ln w="19050">
            <a:solidFill>
              <a:schemeClr val="tx1"/>
            </a:solidFill>
            <a:miter lim="800000"/>
            <a:headEnd/>
            <a:tailEnd/>
          </a:ln>
        </p:spPr>
        <p:txBody>
          <a:bodyPr>
            <a:spAutoFit/>
          </a:bodyPr>
          <a:lstStyle/>
          <a:p>
            <a:pPr algn="ctr" eaLnBrk="1" hangingPunct="1"/>
            <a:r>
              <a:rPr lang="en-US" u="none"/>
              <a:t>Goal is </a:t>
            </a:r>
            <a:r>
              <a:rPr lang="en-US" b="1" i="1" u="none"/>
              <a:t>not</a:t>
            </a:r>
            <a:r>
              <a:rPr lang="en-US" u="none"/>
              <a:t> to replace programmers per se – it is to provide </a:t>
            </a:r>
            <a:r>
              <a:rPr lang="en-US" b="1" i="1" u="none"/>
              <a:t>higher-level domain-specific languages</a:t>
            </a:r>
            <a:r>
              <a:rPr lang="en-US" u="none"/>
              <a:t> for middleware/application developers &amp; users</a:t>
            </a:r>
          </a:p>
        </p:txBody>
      </p:sp>
      <p:grpSp>
        <p:nvGrpSpPr>
          <p:cNvPr id="6" name="Group 43"/>
          <p:cNvGrpSpPr>
            <a:grpSpLocks/>
          </p:cNvGrpSpPr>
          <p:nvPr/>
        </p:nvGrpSpPr>
        <p:grpSpPr bwMode="auto">
          <a:xfrm>
            <a:off x="809625" y="927100"/>
            <a:ext cx="2130425" cy="1323975"/>
            <a:chOff x="701" y="556"/>
            <a:chExt cx="1342" cy="834"/>
          </a:xfrm>
        </p:grpSpPr>
        <p:sp>
          <p:nvSpPr>
            <p:cNvPr id="216075" name="AutoShape 44"/>
            <p:cNvSpPr>
              <a:spLocks noChangeArrowheads="1"/>
            </p:cNvSpPr>
            <p:nvPr/>
          </p:nvSpPr>
          <p:spPr bwMode="auto">
            <a:xfrm rot="749726">
              <a:off x="701" y="556"/>
              <a:ext cx="1342" cy="834"/>
            </a:xfrm>
            <a:prstGeom prst="cloudCallout">
              <a:avLst>
                <a:gd name="adj1" fmla="val 64824"/>
                <a:gd name="adj2" fmla="val 23019"/>
              </a:avLst>
            </a:prstGeom>
            <a:solidFill>
              <a:srgbClr val="DDDDDD"/>
            </a:solidFill>
            <a:ln w="19050">
              <a:solidFill>
                <a:schemeClr val="tx1"/>
              </a:solidFill>
              <a:round/>
              <a:headEnd/>
              <a:tailEnd/>
            </a:ln>
          </p:spPr>
          <p:txBody>
            <a:bodyPr/>
            <a:lstStyle/>
            <a:p>
              <a:pPr algn="ctr" eaLnBrk="1" hangingPunct="1"/>
              <a:endParaRPr lang="en-US" b="1" u="none"/>
            </a:p>
          </p:txBody>
        </p:sp>
        <p:sp>
          <p:nvSpPr>
            <p:cNvPr id="216076" name="Line 45"/>
            <p:cNvSpPr>
              <a:spLocks noChangeShapeType="1"/>
            </p:cNvSpPr>
            <p:nvPr/>
          </p:nvSpPr>
          <p:spPr bwMode="auto">
            <a:xfrm flipH="1" flipV="1">
              <a:off x="1068" y="764"/>
              <a:ext cx="192" cy="48"/>
            </a:xfrm>
            <a:prstGeom prst="line">
              <a:avLst/>
            </a:prstGeom>
            <a:noFill/>
            <a:ln w="9525">
              <a:solidFill>
                <a:schemeClr val="tx1"/>
              </a:solidFill>
              <a:round/>
              <a:headEnd/>
              <a:tailEnd/>
            </a:ln>
          </p:spPr>
          <p:txBody>
            <a:bodyPr/>
            <a:lstStyle/>
            <a:p>
              <a:endParaRPr lang="en-US"/>
            </a:p>
          </p:txBody>
        </p:sp>
        <p:sp>
          <p:nvSpPr>
            <p:cNvPr id="216077" name="Line 46"/>
            <p:cNvSpPr>
              <a:spLocks noChangeShapeType="1"/>
            </p:cNvSpPr>
            <p:nvPr/>
          </p:nvSpPr>
          <p:spPr bwMode="auto">
            <a:xfrm flipH="1" flipV="1">
              <a:off x="1068" y="764"/>
              <a:ext cx="96" cy="240"/>
            </a:xfrm>
            <a:prstGeom prst="line">
              <a:avLst/>
            </a:prstGeom>
            <a:noFill/>
            <a:ln w="9525">
              <a:solidFill>
                <a:schemeClr val="tx1"/>
              </a:solidFill>
              <a:round/>
              <a:headEnd/>
              <a:tailEnd/>
            </a:ln>
          </p:spPr>
          <p:txBody>
            <a:bodyPr/>
            <a:lstStyle/>
            <a:p>
              <a:endParaRPr lang="en-US"/>
            </a:p>
          </p:txBody>
        </p:sp>
        <p:sp>
          <p:nvSpPr>
            <p:cNvPr id="216078" name="Rectangle 47"/>
            <p:cNvSpPr>
              <a:spLocks noChangeArrowheads="1"/>
            </p:cNvSpPr>
            <p:nvPr/>
          </p:nvSpPr>
          <p:spPr bwMode="auto">
            <a:xfrm>
              <a:off x="1020" y="716"/>
              <a:ext cx="144" cy="96"/>
            </a:xfrm>
            <a:prstGeom prst="rect">
              <a:avLst/>
            </a:prstGeom>
            <a:solidFill>
              <a:srgbClr val="FF0000"/>
            </a:solidFill>
            <a:ln w="9525">
              <a:solidFill>
                <a:schemeClr val="tx1"/>
              </a:solidFill>
              <a:miter lim="800000"/>
              <a:headEnd/>
              <a:tailEnd/>
            </a:ln>
          </p:spPr>
          <p:txBody>
            <a:bodyPr wrap="none" anchor="ctr"/>
            <a:lstStyle/>
            <a:p>
              <a:endParaRPr lang="en-US"/>
            </a:p>
          </p:txBody>
        </p:sp>
        <p:sp>
          <p:nvSpPr>
            <p:cNvPr id="216079" name="Line 48"/>
            <p:cNvSpPr>
              <a:spLocks noChangeShapeType="1"/>
            </p:cNvSpPr>
            <p:nvPr/>
          </p:nvSpPr>
          <p:spPr bwMode="auto">
            <a:xfrm rot="5400000" flipH="1">
              <a:off x="1363" y="764"/>
              <a:ext cx="144" cy="288"/>
            </a:xfrm>
            <a:prstGeom prst="line">
              <a:avLst/>
            </a:prstGeom>
            <a:noFill/>
            <a:ln w="9525">
              <a:solidFill>
                <a:schemeClr val="tx1"/>
              </a:solidFill>
              <a:round/>
              <a:headEnd/>
              <a:tailEnd/>
            </a:ln>
          </p:spPr>
          <p:txBody>
            <a:bodyPr/>
            <a:lstStyle/>
            <a:p>
              <a:endParaRPr lang="en-US"/>
            </a:p>
          </p:txBody>
        </p:sp>
        <p:sp>
          <p:nvSpPr>
            <p:cNvPr id="216080" name="Line 49"/>
            <p:cNvSpPr>
              <a:spLocks noChangeShapeType="1"/>
            </p:cNvSpPr>
            <p:nvPr/>
          </p:nvSpPr>
          <p:spPr bwMode="auto">
            <a:xfrm rot="5400000" flipH="1">
              <a:off x="1123" y="1052"/>
              <a:ext cx="192" cy="144"/>
            </a:xfrm>
            <a:prstGeom prst="line">
              <a:avLst/>
            </a:prstGeom>
            <a:noFill/>
            <a:ln w="9525">
              <a:solidFill>
                <a:schemeClr val="tx1"/>
              </a:solidFill>
              <a:round/>
              <a:headEnd/>
              <a:tailEnd/>
            </a:ln>
          </p:spPr>
          <p:txBody>
            <a:bodyPr/>
            <a:lstStyle/>
            <a:p>
              <a:endParaRPr lang="en-US"/>
            </a:p>
          </p:txBody>
        </p:sp>
        <p:sp>
          <p:nvSpPr>
            <p:cNvPr id="216081" name="Line 50"/>
            <p:cNvSpPr>
              <a:spLocks noChangeShapeType="1"/>
            </p:cNvSpPr>
            <p:nvPr/>
          </p:nvSpPr>
          <p:spPr bwMode="auto">
            <a:xfrm rot="5400000" flipH="1">
              <a:off x="1299" y="1147"/>
              <a:ext cx="68" cy="152"/>
            </a:xfrm>
            <a:prstGeom prst="line">
              <a:avLst/>
            </a:prstGeom>
            <a:noFill/>
            <a:ln w="9525">
              <a:solidFill>
                <a:schemeClr val="tx1"/>
              </a:solidFill>
              <a:round/>
              <a:headEnd/>
              <a:tailEnd/>
            </a:ln>
          </p:spPr>
          <p:txBody>
            <a:bodyPr/>
            <a:lstStyle/>
            <a:p>
              <a:endParaRPr lang="en-US"/>
            </a:p>
          </p:txBody>
        </p:sp>
        <p:sp>
          <p:nvSpPr>
            <p:cNvPr id="216082" name="Rectangle 51"/>
            <p:cNvSpPr>
              <a:spLocks noChangeArrowheads="1"/>
            </p:cNvSpPr>
            <p:nvPr/>
          </p:nvSpPr>
          <p:spPr bwMode="auto">
            <a:xfrm rot="5400000">
              <a:off x="1555" y="980"/>
              <a:ext cx="72" cy="72"/>
            </a:xfrm>
            <a:prstGeom prst="rect">
              <a:avLst/>
            </a:prstGeom>
            <a:solidFill>
              <a:schemeClr val="accent1"/>
            </a:solidFill>
            <a:ln w="9525">
              <a:solidFill>
                <a:schemeClr val="tx1"/>
              </a:solidFill>
              <a:miter lim="800000"/>
              <a:headEnd/>
              <a:tailEnd/>
            </a:ln>
          </p:spPr>
          <p:txBody>
            <a:bodyPr wrap="none" anchor="ctr"/>
            <a:lstStyle/>
            <a:p>
              <a:endParaRPr lang="en-US"/>
            </a:p>
          </p:txBody>
        </p:sp>
        <p:sp>
          <p:nvSpPr>
            <p:cNvPr id="216083" name="Rectangle 52"/>
            <p:cNvSpPr>
              <a:spLocks noChangeArrowheads="1"/>
            </p:cNvSpPr>
            <p:nvPr/>
          </p:nvSpPr>
          <p:spPr bwMode="auto">
            <a:xfrm rot="5400000">
              <a:off x="1402" y="1203"/>
              <a:ext cx="72" cy="72"/>
            </a:xfrm>
            <a:prstGeom prst="rect">
              <a:avLst/>
            </a:prstGeom>
            <a:solidFill>
              <a:schemeClr val="accent1"/>
            </a:solidFill>
            <a:ln w="9525">
              <a:solidFill>
                <a:schemeClr val="tx1"/>
              </a:solidFill>
              <a:miter lim="800000"/>
              <a:headEnd/>
              <a:tailEnd/>
            </a:ln>
          </p:spPr>
          <p:txBody>
            <a:bodyPr wrap="none" anchor="ctr"/>
            <a:lstStyle/>
            <a:p>
              <a:endParaRPr lang="en-US"/>
            </a:p>
          </p:txBody>
        </p:sp>
        <p:sp>
          <p:nvSpPr>
            <p:cNvPr id="216084" name="Rectangle 53"/>
            <p:cNvSpPr>
              <a:spLocks noChangeArrowheads="1"/>
            </p:cNvSpPr>
            <p:nvPr/>
          </p:nvSpPr>
          <p:spPr bwMode="auto">
            <a:xfrm rot="5400000">
              <a:off x="1211" y="1149"/>
              <a:ext cx="72" cy="72"/>
            </a:xfrm>
            <a:prstGeom prst="rect">
              <a:avLst/>
            </a:prstGeom>
            <a:solidFill>
              <a:schemeClr val="accent1"/>
            </a:solidFill>
            <a:ln w="9525">
              <a:solidFill>
                <a:schemeClr val="tx1"/>
              </a:solidFill>
              <a:miter lim="800000"/>
              <a:headEnd/>
              <a:tailEnd/>
            </a:ln>
          </p:spPr>
          <p:txBody>
            <a:bodyPr wrap="none" anchor="ctr"/>
            <a:lstStyle/>
            <a:p>
              <a:endParaRPr lang="en-US"/>
            </a:p>
          </p:txBody>
        </p:sp>
        <p:sp>
          <p:nvSpPr>
            <p:cNvPr id="216085" name="Rectangle 54"/>
            <p:cNvSpPr>
              <a:spLocks noChangeArrowheads="1"/>
            </p:cNvSpPr>
            <p:nvPr/>
          </p:nvSpPr>
          <p:spPr bwMode="auto">
            <a:xfrm rot="5400000">
              <a:off x="1267" y="788"/>
              <a:ext cx="72" cy="72"/>
            </a:xfrm>
            <a:prstGeom prst="rect">
              <a:avLst/>
            </a:prstGeom>
            <a:solidFill>
              <a:schemeClr val="accent1"/>
            </a:solidFill>
            <a:ln w="9525">
              <a:solidFill>
                <a:schemeClr val="tx1"/>
              </a:solidFill>
              <a:miter lim="800000"/>
              <a:headEnd/>
              <a:tailEnd/>
            </a:ln>
          </p:spPr>
          <p:txBody>
            <a:bodyPr wrap="none" anchor="ctr"/>
            <a:lstStyle/>
            <a:p>
              <a:endParaRPr lang="en-US"/>
            </a:p>
          </p:txBody>
        </p:sp>
        <p:sp>
          <p:nvSpPr>
            <p:cNvPr id="216086" name="Rectangle 55"/>
            <p:cNvSpPr>
              <a:spLocks noChangeArrowheads="1"/>
            </p:cNvSpPr>
            <p:nvPr/>
          </p:nvSpPr>
          <p:spPr bwMode="auto">
            <a:xfrm rot="5400000">
              <a:off x="1123" y="980"/>
              <a:ext cx="72" cy="72"/>
            </a:xfrm>
            <a:prstGeom prst="rect">
              <a:avLst/>
            </a:prstGeom>
            <a:solidFill>
              <a:schemeClr val="accent1"/>
            </a:solidFill>
            <a:ln w="9525">
              <a:solidFill>
                <a:schemeClr val="tx1"/>
              </a:solidFill>
              <a:miter lim="800000"/>
              <a:headEnd/>
              <a:tailEnd/>
            </a:ln>
          </p:spPr>
          <p:txBody>
            <a:bodyPr wrap="none" anchor="ctr"/>
            <a:lstStyle/>
            <a:p>
              <a:endParaRPr lang="en-US"/>
            </a:p>
          </p:txBody>
        </p:sp>
        <p:sp>
          <p:nvSpPr>
            <p:cNvPr id="216087" name="Oval 56"/>
            <p:cNvSpPr>
              <a:spLocks noChangeArrowheads="1"/>
            </p:cNvSpPr>
            <p:nvPr/>
          </p:nvSpPr>
          <p:spPr bwMode="auto">
            <a:xfrm rot="5400000" flipV="1">
              <a:off x="1797" y="943"/>
              <a:ext cx="96" cy="96"/>
            </a:xfrm>
            <a:prstGeom prst="ellipse">
              <a:avLst/>
            </a:prstGeom>
            <a:solidFill>
              <a:srgbClr val="FFFF00"/>
            </a:solidFill>
            <a:ln w="9525">
              <a:solidFill>
                <a:schemeClr val="tx1"/>
              </a:solidFill>
              <a:round/>
              <a:headEnd/>
              <a:tailEnd/>
            </a:ln>
          </p:spPr>
          <p:txBody>
            <a:bodyPr wrap="none" anchor="ctr"/>
            <a:lstStyle/>
            <a:p>
              <a:endParaRPr lang="en-US"/>
            </a:p>
          </p:txBody>
        </p:sp>
        <p:sp>
          <p:nvSpPr>
            <p:cNvPr id="216088" name="Oval 57"/>
            <p:cNvSpPr>
              <a:spLocks noChangeArrowheads="1"/>
            </p:cNvSpPr>
            <p:nvPr/>
          </p:nvSpPr>
          <p:spPr bwMode="auto">
            <a:xfrm rot="5400000" flipV="1">
              <a:off x="1596" y="764"/>
              <a:ext cx="96" cy="96"/>
            </a:xfrm>
            <a:prstGeom prst="ellipse">
              <a:avLst/>
            </a:prstGeom>
            <a:solidFill>
              <a:srgbClr val="FFFF00"/>
            </a:solidFill>
            <a:ln w="9525">
              <a:solidFill>
                <a:schemeClr val="tx1"/>
              </a:solidFill>
              <a:round/>
              <a:headEnd/>
              <a:tailEnd/>
            </a:ln>
          </p:spPr>
          <p:txBody>
            <a:bodyPr wrap="none" anchor="ctr"/>
            <a:lstStyle/>
            <a:p>
              <a:endParaRPr lang="en-US"/>
            </a:p>
          </p:txBody>
        </p:sp>
        <p:sp>
          <p:nvSpPr>
            <p:cNvPr id="216089" name="Oval 58"/>
            <p:cNvSpPr>
              <a:spLocks noChangeArrowheads="1"/>
            </p:cNvSpPr>
            <p:nvPr/>
          </p:nvSpPr>
          <p:spPr bwMode="auto">
            <a:xfrm rot="5400000" flipV="1">
              <a:off x="944" y="1080"/>
              <a:ext cx="96" cy="96"/>
            </a:xfrm>
            <a:prstGeom prst="ellipse">
              <a:avLst/>
            </a:prstGeom>
            <a:solidFill>
              <a:srgbClr val="FFFF00"/>
            </a:solidFill>
            <a:ln w="9525">
              <a:solidFill>
                <a:schemeClr val="tx1"/>
              </a:solidFill>
              <a:round/>
              <a:headEnd/>
              <a:tailEnd/>
            </a:ln>
          </p:spPr>
          <p:txBody>
            <a:bodyPr wrap="none" anchor="ctr"/>
            <a:lstStyle/>
            <a:p>
              <a:endParaRPr lang="en-US"/>
            </a:p>
          </p:txBody>
        </p:sp>
        <p:sp>
          <p:nvSpPr>
            <p:cNvPr id="216090" name="Oval 59"/>
            <p:cNvSpPr>
              <a:spLocks noChangeArrowheads="1"/>
            </p:cNvSpPr>
            <p:nvPr/>
          </p:nvSpPr>
          <p:spPr bwMode="auto">
            <a:xfrm rot="5400000" flipV="1">
              <a:off x="1308" y="1004"/>
              <a:ext cx="96" cy="96"/>
            </a:xfrm>
            <a:prstGeom prst="ellipse">
              <a:avLst/>
            </a:prstGeom>
            <a:solidFill>
              <a:srgbClr val="FFFF00"/>
            </a:solidFill>
            <a:ln w="9525">
              <a:solidFill>
                <a:schemeClr val="tx1"/>
              </a:solidFill>
              <a:round/>
              <a:headEnd/>
              <a:tailEnd/>
            </a:ln>
          </p:spPr>
          <p:txBody>
            <a:bodyPr wrap="none" anchor="ctr"/>
            <a:lstStyle/>
            <a:p>
              <a:endParaRPr lang="en-US"/>
            </a:p>
          </p:txBody>
        </p:sp>
        <p:sp>
          <p:nvSpPr>
            <p:cNvPr id="216091" name="Oval 60"/>
            <p:cNvSpPr>
              <a:spLocks noChangeArrowheads="1"/>
            </p:cNvSpPr>
            <p:nvPr/>
          </p:nvSpPr>
          <p:spPr bwMode="auto">
            <a:xfrm rot="5400000" flipV="1">
              <a:off x="1599" y="1164"/>
              <a:ext cx="96" cy="96"/>
            </a:xfrm>
            <a:prstGeom prst="ellipse">
              <a:avLst/>
            </a:prstGeom>
            <a:solidFill>
              <a:srgbClr val="FFFF00"/>
            </a:solidFill>
            <a:ln w="9525">
              <a:solidFill>
                <a:schemeClr val="tx1"/>
              </a:solidFill>
              <a:round/>
              <a:headEnd/>
              <a:tailEnd/>
            </a:ln>
          </p:spPr>
          <p:txBody>
            <a:bodyPr wrap="none" anchor="ctr"/>
            <a:lstStyle/>
            <a:p>
              <a:endParaRPr lang="en-US"/>
            </a:p>
          </p:txBody>
        </p:sp>
      </p:grpSp>
      <p:sp>
        <p:nvSpPr>
          <p:cNvPr id="216074" name="Rectangle 61"/>
          <p:cNvSpPr>
            <a:spLocks noGrp="1" noChangeArrowheads="1"/>
          </p:cNvSpPr>
          <p:nvPr>
            <p:ph type="title"/>
          </p:nvPr>
        </p:nvSpPr>
        <p:spPr>
          <a:xfrm>
            <a:off x="642938" y="-38100"/>
            <a:ext cx="7924800" cy="914400"/>
          </a:xfrm>
          <a:noFill/>
        </p:spPr>
        <p:txBody>
          <a:bodyPr/>
          <a:lstStyle/>
          <a:p>
            <a:r>
              <a:rPr lang="en-US" smtClean="0"/>
              <a:t>The Road Ahead (2/3)</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5513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755138">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75514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755138">
                                            <p:txEl>
                                              <p:pRg st="2" end="2"/>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755138">
                                            <p:txEl>
                                              <p:pRg st="3" end="3"/>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75517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755138">
                                            <p:txEl>
                                              <p:pRg st="4" end="4"/>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499"/>
                                          </p:stCondLst>
                                        </p:cTn>
                                        <p:tgtEl>
                                          <p:spTgt spid="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755138">
                                            <p:txEl>
                                              <p:pRg st="5" end="5"/>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1755138">
                                            <p:txEl>
                                              <p:pRg st="6" end="6"/>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7551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5177" grpId="0" animBg="1"/>
      <p:bldP spid="1755178"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Slide Number Placeholder 2"/>
          <p:cNvSpPr>
            <a:spLocks noGrp="1"/>
          </p:cNvSpPr>
          <p:nvPr>
            <p:ph type="sldNum" sz="quarter" idx="10"/>
          </p:nvPr>
        </p:nvSpPr>
        <p:spPr>
          <a:noFill/>
        </p:spPr>
        <p:txBody>
          <a:bodyPr/>
          <a:lstStyle/>
          <a:p>
            <a:fld id="{463EB68A-B6A5-48D1-BD05-0BA4A917B3A5}" type="slidenum">
              <a:rPr lang="en-US" smtClean="0">
                <a:latin typeface="Arial" pitchFamily="34" charset="0"/>
              </a:rPr>
              <a:pPr/>
              <a:t>209</a:t>
            </a:fld>
            <a:endParaRPr lang="en-US" smtClean="0">
              <a:latin typeface="Arial" pitchFamily="34" charset="0"/>
            </a:endParaRPr>
          </a:p>
        </p:txBody>
      </p:sp>
      <p:sp>
        <p:nvSpPr>
          <p:cNvPr id="217091" name="Rectangle 2"/>
          <p:cNvSpPr>
            <a:spLocks noChangeArrowheads="1"/>
          </p:cNvSpPr>
          <p:nvPr/>
        </p:nvSpPr>
        <p:spPr bwMode="auto">
          <a:xfrm>
            <a:off x="1303338" y="922338"/>
            <a:ext cx="6332537" cy="714375"/>
          </a:xfrm>
          <a:prstGeom prst="rect">
            <a:avLst/>
          </a:prstGeom>
          <a:solidFill>
            <a:schemeClr val="folHlink"/>
          </a:solidFill>
          <a:ln w="12700">
            <a:solidFill>
              <a:schemeClr val="tx1"/>
            </a:solidFill>
            <a:miter lim="800000"/>
            <a:headEnd/>
            <a:tailEnd/>
          </a:ln>
        </p:spPr>
        <p:txBody>
          <a:bodyPr>
            <a:spAutoFit/>
          </a:bodyPr>
          <a:lstStyle/>
          <a:p>
            <a:pPr algn="ctr"/>
            <a:r>
              <a:rPr lang="en-US" sz="2000" b="1" u="none"/>
              <a:t>Our MDD toolsuite is called </a:t>
            </a:r>
            <a:r>
              <a:rPr lang="en-US" sz="2000" i="1" u="none"/>
              <a:t>CoSMIC </a:t>
            </a:r>
            <a:r>
              <a:rPr lang="en-US" sz="2000" u="none"/>
              <a:t>(“Component Synthesis using Model Integrated Computing”)</a:t>
            </a:r>
          </a:p>
        </p:txBody>
      </p:sp>
      <p:pic>
        <p:nvPicPr>
          <p:cNvPr id="217092" name="Picture 3" descr="cosmic-hex"/>
          <p:cNvPicPr>
            <a:picLocks noChangeAspect="1" noChangeArrowheads="1"/>
          </p:cNvPicPr>
          <p:nvPr/>
        </p:nvPicPr>
        <p:blipFill>
          <a:blip r:embed="rId2" cstate="print"/>
          <a:srcRect/>
          <a:stretch>
            <a:fillRect/>
          </a:stretch>
        </p:blipFill>
        <p:spPr bwMode="auto">
          <a:xfrm>
            <a:off x="392113" y="1912938"/>
            <a:ext cx="7053262" cy="4945062"/>
          </a:xfrm>
          <a:prstGeom prst="rect">
            <a:avLst/>
          </a:prstGeom>
          <a:noFill/>
          <a:ln w="9525">
            <a:noFill/>
            <a:miter lim="800000"/>
            <a:headEnd/>
            <a:tailEnd/>
          </a:ln>
        </p:spPr>
      </p:pic>
      <p:sp>
        <p:nvSpPr>
          <p:cNvPr id="1757188" name="Rectangle 4"/>
          <p:cNvSpPr>
            <a:spLocks noChangeArrowheads="1"/>
          </p:cNvSpPr>
          <p:nvPr/>
        </p:nvSpPr>
        <p:spPr bwMode="auto">
          <a:xfrm>
            <a:off x="5549900" y="2987675"/>
            <a:ext cx="3346450" cy="366713"/>
          </a:xfrm>
          <a:prstGeom prst="rect">
            <a:avLst/>
          </a:prstGeom>
          <a:noFill/>
          <a:ln w="19050">
            <a:noFill/>
            <a:miter lim="800000"/>
            <a:headEnd/>
            <a:tailEnd/>
          </a:ln>
        </p:spPr>
        <p:txBody>
          <a:bodyPr wrap="none">
            <a:spAutoFit/>
          </a:bodyPr>
          <a:lstStyle/>
          <a:p>
            <a:pPr eaLnBrk="1" hangingPunct="1"/>
            <a:r>
              <a:rPr lang="en-US" u="none"/>
              <a:t>www.dre.vanderbilt.edu/cosmic</a:t>
            </a:r>
          </a:p>
        </p:txBody>
      </p:sp>
      <p:sp>
        <p:nvSpPr>
          <p:cNvPr id="217094" name="Rectangle 5"/>
          <p:cNvSpPr>
            <a:spLocks noGrp="1" noChangeArrowheads="1"/>
          </p:cNvSpPr>
          <p:nvPr>
            <p:ph type="title"/>
          </p:nvPr>
        </p:nvSpPr>
        <p:spPr>
          <a:xfrm>
            <a:off x="642938" y="-38100"/>
            <a:ext cx="7924800" cy="914400"/>
          </a:xfrm>
          <a:noFill/>
        </p:spPr>
        <p:txBody>
          <a:bodyPr/>
          <a:lstStyle/>
          <a:p>
            <a:r>
              <a:rPr lang="en-US" smtClean="0"/>
              <a:t>The Road Ahead (3/3)</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75718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718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Slide Number Placeholder 2"/>
          <p:cNvSpPr>
            <a:spLocks noGrp="1"/>
          </p:cNvSpPr>
          <p:nvPr>
            <p:ph type="sldNum" sz="quarter" idx="10"/>
          </p:nvPr>
        </p:nvSpPr>
        <p:spPr>
          <a:noFill/>
        </p:spPr>
        <p:txBody>
          <a:bodyPr/>
          <a:lstStyle/>
          <a:p>
            <a:fld id="{32A63820-EDFB-4244-BE68-5F74E2E7D2E3}" type="slidenum">
              <a:rPr lang="en-US" smtClean="0">
                <a:latin typeface="Arial" pitchFamily="34" charset="0"/>
              </a:rPr>
              <a:pPr/>
              <a:t>21</a:t>
            </a:fld>
            <a:endParaRPr lang="en-US" smtClean="0">
              <a:latin typeface="Arial" pitchFamily="34" charset="0"/>
            </a:endParaRPr>
          </a:p>
        </p:txBody>
      </p:sp>
      <p:sp>
        <p:nvSpPr>
          <p:cNvPr id="29699" name="Rectangle 2"/>
          <p:cNvSpPr>
            <a:spLocks noGrp="1" noChangeArrowheads="1"/>
          </p:cNvSpPr>
          <p:nvPr>
            <p:ph type="title"/>
          </p:nvPr>
        </p:nvSpPr>
        <p:spPr>
          <a:xfrm>
            <a:off x="-25400" y="-38100"/>
            <a:ext cx="9334500" cy="914400"/>
          </a:xfrm>
        </p:spPr>
        <p:txBody>
          <a:bodyPr/>
          <a:lstStyle/>
          <a:p>
            <a:pPr algn="l">
              <a:lnSpc>
                <a:spcPct val="80000"/>
              </a:lnSpc>
            </a:pPr>
            <a:r>
              <a:rPr lang="en-US" sz="2000" i="1" smtClean="0"/>
              <a:t>Example:</a:t>
            </a:r>
            <a:r>
              <a:rPr lang="en-US" smtClean="0"/>
              <a:t/>
            </a:r>
            <a:br>
              <a:rPr lang="en-US" smtClean="0"/>
            </a:br>
            <a:r>
              <a:rPr lang="en-US" sz="3200" smtClean="0"/>
              <a:t>Applying COTS to Real-time Image Processing</a:t>
            </a:r>
          </a:p>
        </p:txBody>
      </p:sp>
      <p:pic>
        <p:nvPicPr>
          <p:cNvPr id="29700" name="Picture 3" descr="krones"/>
          <p:cNvPicPr>
            <a:picLocks noChangeAspect="1" noChangeArrowheads="1"/>
          </p:cNvPicPr>
          <p:nvPr/>
        </p:nvPicPr>
        <p:blipFill>
          <a:blip r:embed="rId3" cstate="print"/>
          <a:srcRect/>
          <a:stretch>
            <a:fillRect/>
          </a:stretch>
        </p:blipFill>
        <p:spPr bwMode="auto">
          <a:xfrm>
            <a:off x="38100" y="1171575"/>
            <a:ext cx="6226175" cy="4022725"/>
          </a:xfrm>
          <a:prstGeom prst="rect">
            <a:avLst/>
          </a:prstGeom>
          <a:noFill/>
          <a:ln w="9525">
            <a:noFill/>
            <a:miter lim="800000"/>
            <a:headEnd/>
            <a:tailEnd/>
          </a:ln>
        </p:spPr>
      </p:pic>
      <p:sp>
        <p:nvSpPr>
          <p:cNvPr id="29701" name="Rectangle 4"/>
          <p:cNvSpPr>
            <a:spLocks noChangeArrowheads="1"/>
          </p:cNvSpPr>
          <p:nvPr/>
        </p:nvSpPr>
        <p:spPr bwMode="auto">
          <a:xfrm>
            <a:off x="6315075" y="1169988"/>
            <a:ext cx="2790825" cy="885825"/>
          </a:xfrm>
          <a:prstGeom prst="rect">
            <a:avLst/>
          </a:prstGeom>
          <a:solidFill>
            <a:srgbClr val="FFFF9F"/>
          </a:solidFill>
          <a:ln w="12700">
            <a:solidFill>
              <a:schemeClr val="tx1"/>
            </a:solidFill>
            <a:miter lim="800000"/>
            <a:headEnd/>
            <a:tailEnd/>
          </a:ln>
        </p:spPr>
        <p:txBody>
          <a:bodyPr>
            <a:spAutoFit/>
          </a:bodyPr>
          <a:lstStyle/>
          <a:p>
            <a:pPr marL="114300" indent="-114300">
              <a:lnSpc>
                <a:spcPct val="95000"/>
              </a:lnSpc>
            </a:pPr>
            <a:r>
              <a:rPr lang="en-US" b="1" u="none"/>
              <a:t>Goals</a:t>
            </a:r>
          </a:p>
          <a:p>
            <a:pPr marL="114300" indent="-114300">
              <a:lnSpc>
                <a:spcPct val="95000"/>
              </a:lnSpc>
              <a:buFontTx/>
              <a:buChar char="•"/>
            </a:pPr>
            <a:r>
              <a:rPr lang="en-US" u="none"/>
              <a:t>Examine glass bottles for defects in real-time</a:t>
            </a:r>
          </a:p>
        </p:txBody>
      </p:sp>
      <p:sp>
        <p:nvSpPr>
          <p:cNvPr id="29702" name="Text Box 5"/>
          <p:cNvSpPr txBox="1">
            <a:spLocks noChangeArrowheads="1"/>
          </p:cNvSpPr>
          <p:nvPr/>
        </p:nvSpPr>
        <p:spPr bwMode="auto">
          <a:xfrm>
            <a:off x="6318250" y="2551113"/>
            <a:ext cx="2825750" cy="2563812"/>
          </a:xfrm>
          <a:prstGeom prst="rect">
            <a:avLst/>
          </a:prstGeom>
          <a:noFill/>
          <a:ln w="12700">
            <a:noFill/>
            <a:miter lim="800000"/>
            <a:headEnd/>
            <a:tailEnd/>
          </a:ln>
        </p:spPr>
        <p:txBody>
          <a:bodyPr>
            <a:spAutoFit/>
          </a:bodyPr>
          <a:lstStyle/>
          <a:p>
            <a:r>
              <a:rPr lang="en-US" b="1" u="none"/>
              <a:t>System Characteristics</a:t>
            </a:r>
          </a:p>
          <a:p>
            <a:pPr marL="228600" lvl="1" indent="-114300">
              <a:buFontTx/>
              <a:buChar char="•"/>
            </a:pPr>
            <a:r>
              <a:rPr lang="en-US" u="none"/>
              <a:t>Process 20 bottles per sec</a:t>
            </a:r>
          </a:p>
          <a:p>
            <a:pPr marL="457200" lvl="2" indent="-114300">
              <a:buFontTx/>
              <a:buChar char="•"/>
            </a:pPr>
            <a:r>
              <a:rPr lang="en-US" i="1" u="none"/>
              <a:t>i.e.,</a:t>
            </a:r>
            <a:r>
              <a:rPr lang="en-US" u="none"/>
              <a:t> ~50 msec per bottle</a:t>
            </a:r>
          </a:p>
          <a:p>
            <a:pPr marL="228600" lvl="1" indent="-114300">
              <a:buFontTx/>
              <a:buChar char="•"/>
            </a:pPr>
            <a:r>
              <a:rPr lang="en-US" u="none"/>
              <a:t>Networked configuration</a:t>
            </a:r>
          </a:p>
          <a:p>
            <a:pPr marL="228600" lvl="1" indent="-114300">
              <a:buFontTx/>
              <a:buChar char="•"/>
            </a:pPr>
            <a:r>
              <a:rPr lang="en-US" u="none"/>
              <a:t>~10 cameras</a:t>
            </a:r>
          </a:p>
          <a:p>
            <a:pPr>
              <a:buFontTx/>
              <a:buChar char="•"/>
            </a:pPr>
            <a:endParaRPr lang="en-US" u="none"/>
          </a:p>
        </p:txBody>
      </p:sp>
      <p:grpSp>
        <p:nvGrpSpPr>
          <p:cNvPr id="29703" name="Group 6"/>
          <p:cNvGrpSpPr>
            <a:grpSpLocks/>
          </p:cNvGrpSpPr>
          <p:nvPr/>
        </p:nvGrpSpPr>
        <p:grpSpPr bwMode="auto">
          <a:xfrm>
            <a:off x="-9525" y="5224463"/>
            <a:ext cx="9086850" cy="1314450"/>
            <a:chOff x="-24" y="3261"/>
            <a:chExt cx="5724" cy="828"/>
          </a:xfrm>
        </p:grpSpPr>
        <p:sp>
          <p:nvSpPr>
            <p:cNvPr id="29705" name="Rectangle 7"/>
            <p:cNvSpPr>
              <a:spLocks noChangeArrowheads="1"/>
            </p:cNvSpPr>
            <p:nvPr/>
          </p:nvSpPr>
          <p:spPr bwMode="auto">
            <a:xfrm>
              <a:off x="-24" y="3261"/>
              <a:ext cx="3094" cy="231"/>
            </a:xfrm>
            <a:prstGeom prst="rect">
              <a:avLst/>
            </a:prstGeom>
            <a:noFill/>
            <a:ln w="12700">
              <a:noFill/>
              <a:miter lim="800000"/>
              <a:headEnd/>
              <a:tailEnd/>
            </a:ln>
          </p:spPr>
          <p:txBody>
            <a:bodyPr>
              <a:spAutoFit/>
            </a:bodyPr>
            <a:lstStyle/>
            <a:p>
              <a:r>
                <a:rPr lang="en-US" b="1" u="none"/>
                <a:t>Key Software Solution Characteristics</a:t>
              </a:r>
            </a:p>
          </p:txBody>
        </p:sp>
        <p:sp>
          <p:nvSpPr>
            <p:cNvPr id="1591304" name="Text Box 8"/>
            <p:cNvSpPr txBox="1">
              <a:spLocks noChangeArrowheads="1"/>
            </p:cNvSpPr>
            <p:nvPr/>
          </p:nvSpPr>
          <p:spPr bwMode="auto">
            <a:xfrm>
              <a:off x="36" y="3488"/>
              <a:ext cx="5566" cy="585"/>
            </a:xfrm>
            <a:prstGeom prst="rect">
              <a:avLst/>
            </a:prstGeom>
            <a:solidFill>
              <a:srgbClr val="CCFFFF"/>
            </a:solidFill>
            <a:ln w="12700">
              <a:solidFill>
                <a:schemeClr val="tx1"/>
              </a:solidFill>
              <a:miter lim="800000"/>
              <a:headEnd/>
              <a:tailEnd/>
            </a:ln>
            <a:effectLst>
              <a:outerShdw dist="35921" dir="2700000" algn="ctr" rotWithShape="0">
                <a:schemeClr val="bg2"/>
              </a:outerShdw>
            </a:effectLst>
          </p:spPr>
          <p:txBody>
            <a:bodyPr>
              <a:spAutoFit/>
            </a:bodyPr>
            <a:lstStyle/>
            <a:p>
              <a:pPr marL="111125" indent="-111125">
                <a:buFontTx/>
                <a:buChar char="•"/>
                <a:tabLst>
                  <a:tab pos="233363" algn="l"/>
                </a:tabLst>
                <a:defRPr/>
              </a:pPr>
              <a:r>
                <a:rPr lang="en-US" u="none">
                  <a:latin typeface="Arial" charset="0"/>
                </a:rPr>
                <a:t>Affordable, flexible, &amp; COTS</a:t>
              </a:r>
            </a:p>
            <a:p>
              <a:pPr marL="346075" lvl="1" indent="-120650">
                <a:buFontTx/>
                <a:buChar char="•"/>
                <a:tabLst>
                  <a:tab pos="233363" algn="l"/>
                </a:tabLst>
                <a:defRPr/>
              </a:pPr>
              <a:r>
                <a:rPr lang="en-US" u="none">
                  <a:latin typeface="Arial" charset="0"/>
                </a:rPr>
                <a:t>Embedded Linux (Lem)</a:t>
              </a:r>
            </a:p>
            <a:p>
              <a:pPr marL="346075" lvl="1" indent="-120650">
                <a:buFontTx/>
                <a:buChar char="•"/>
                <a:tabLst>
                  <a:tab pos="233363" algn="l"/>
                </a:tabLst>
                <a:defRPr/>
              </a:pPr>
              <a:r>
                <a:rPr lang="en-US" u="none">
                  <a:latin typeface="Arial" charset="0"/>
                </a:rPr>
                <a:t>Compact PCI bus + Celeron processors</a:t>
              </a:r>
            </a:p>
          </p:txBody>
        </p:sp>
        <p:sp>
          <p:nvSpPr>
            <p:cNvPr id="29707" name="Rectangle 9"/>
            <p:cNvSpPr>
              <a:spLocks noChangeArrowheads="1"/>
            </p:cNvSpPr>
            <p:nvPr/>
          </p:nvSpPr>
          <p:spPr bwMode="auto">
            <a:xfrm>
              <a:off x="3174" y="3685"/>
              <a:ext cx="2526" cy="404"/>
            </a:xfrm>
            <a:prstGeom prst="rect">
              <a:avLst/>
            </a:prstGeom>
            <a:noFill/>
            <a:ln w="12700">
              <a:noFill/>
              <a:miter lim="800000"/>
              <a:headEnd/>
              <a:tailEnd/>
            </a:ln>
          </p:spPr>
          <p:txBody>
            <a:bodyPr>
              <a:spAutoFit/>
            </a:bodyPr>
            <a:lstStyle/>
            <a:p>
              <a:pPr marL="114300" indent="-114300">
                <a:buFontTx/>
                <a:buChar char="•"/>
              </a:pPr>
              <a:r>
                <a:rPr lang="en-US" u="none"/>
                <a:t>Remote booted by DHCP/TFTP</a:t>
              </a:r>
            </a:p>
            <a:p>
              <a:pPr marL="114300" indent="-114300">
                <a:buFontTx/>
                <a:buChar char="•"/>
              </a:pPr>
              <a:r>
                <a:rPr lang="en-US" u="none"/>
                <a:t>Real-time CORBA (ACE+TAO)</a:t>
              </a:r>
            </a:p>
          </p:txBody>
        </p:sp>
      </p:grpSp>
      <p:sp>
        <p:nvSpPr>
          <p:cNvPr id="29704" name="Text Box 10"/>
          <p:cNvSpPr txBox="1">
            <a:spLocks noChangeArrowheads="1"/>
          </p:cNvSpPr>
          <p:nvPr/>
        </p:nvSpPr>
        <p:spPr bwMode="auto">
          <a:xfrm>
            <a:off x="60325" y="1169988"/>
            <a:ext cx="2063750" cy="366712"/>
          </a:xfrm>
          <a:prstGeom prst="rect">
            <a:avLst/>
          </a:prstGeom>
          <a:noFill/>
          <a:ln w="12700">
            <a:noFill/>
            <a:miter lim="800000"/>
            <a:headEnd/>
            <a:tailEnd/>
          </a:ln>
        </p:spPr>
        <p:txBody>
          <a:bodyPr wrap="none">
            <a:spAutoFit/>
          </a:bodyPr>
          <a:lstStyle/>
          <a:p>
            <a:r>
              <a:rPr lang="en-US" b="1" u="none"/>
              <a:t>www.krones.com</a:t>
            </a:r>
          </a:p>
        </p:txBody>
      </p:sp>
    </p:spTree>
  </p:cSld>
  <p:clrMapOvr>
    <a:masterClrMapping/>
  </p:clrMapOvr>
  <p:transition/>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3" name="Slide Number Placeholder 3"/>
          <p:cNvSpPr>
            <a:spLocks noGrp="1"/>
          </p:cNvSpPr>
          <p:nvPr>
            <p:ph type="sldNum" sz="quarter" idx="10"/>
          </p:nvPr>
        </p:nvSpPr>
        <p:spPr>
          <a:noFill/>
        </p:spPr>
        <p:txBody>
          <a:bodyPr/>
          <a:lstStyle/>
          <a:p>
            <a:fld id="{1434B08A-53BD-4EA5-85FB-CC6A0CC2C2B4}" type="slidenum">
              <a:rPr lang="en-US" smtClean="0">
                <a:latin typeface="Arial" pitchFamily="34" charset="0"/>
              </a:rPr>
              <a:pPr/>
              <a:t>210</a:t>
            </a:fld>
            <a:endParaRPr lang="en-US" smtClean="0">
              <a:latin typeface="Arial" pitchFamily="34" charset="0"/>
            </a:endParaRPr>
          </a:p>
        </p:txBody>
      </p:sp>
      <p:sp>
        <p:nvSpPr>
          <p:cNvPr id="7174" name="Rectangle 2"/>
          <p:cNvSpPr>
            <a:spLocks noGrp="1" noChangeArrowheads="1"/>
          </p:cNvSpPr>
          <p:nvPr>
            <p:ph type="title"/>
          </p:nvPr>
        </p:nvSpPr>
        <p:spPr>
          <a:xfrm>
            <a:off x="609600" y="-20638"/>
            <a:ext cx="7924800" cy="914401"/>
          </a:xfrm>
        </p:spPr>
        <p:txBody>
          <a:bodyPr/>
          <a:lstStyle/>
          <a:p>
            <a:r>
              <a:rPr lang="en-US" sz="4000" smtClean="0"/>
              <a:t>Concluding Remarks</a:t>
            </a:r>
          </a:p>
        </p:txBody>
      </p:sp>
      <p:sp>
        <p:nvSpPr>
          <p:cNvPr id="1328141" name="Text Box 13"/>
          <p:cNvSpPr txBox="1">
            <a:spLocks noChangeArrowheads="1"/>
          </p:cNvSpPr>
          <p:nvPr/>
        </p:nvSpPr>
        <p:spPr bwMode="auto">
          <a:xfrm>
            <a:off x="3444875" y="882650"/>
            <a:ext cx="5594350" cy="1077913"/>
          </a:xfrm>
          <a:prstGeom prst="rect">
            <a:avLst/>
          </a:prstGeom>
          <a:noFill/>
          <a:ln w="12700">
            <a:noFill/>
            <a:miter lim="800000"/>
            <a:headEnd/>
            <a:tailEnd/>
          </a:ln>
        </p:spPr>
        <p:txBody>
          <a:bodyPr>
            <a:spAutoFit/>
          </a:bodyPr>
          <a:lstStyle/>
          <a:p>
            <a:pPr marL="115888" indent="-115888">
              <a:lnSpc>
                <a:spcPct val="90000"/>
              </a:lnSpc>
              <a:buFontTx/>
              <a:buChar char="•"/>
            </a:pPr>
            <a:r>
              <a:rPr lang="en-US" sz="2400" u="none"/>
              <a:t>Researchers &amp; developers of distributed applications face common challenges</a:t>
            </a:r>
          </a:p>
        </p:txBody>
      </p:sp>
      <p:sp>
        <p:nvSpPr>
          <p:cNvPr id="7176" name="Text Box 14"/>
          <p:cNvSpPr txBox="1">
            <a:spLocks noChangeArrowheads="1"/>
          </p:cNvSpPr>
          <p:nvPr/>
        </p:nvSpPr>
        <p:spPr bwMode="auto">
          <a:xfrm>
            <a:off x="0" y="806450"/>
            <a:ext cx="2152650" cy="396875"/>
          </a:xfrm>
          <a:prstGeom prst="rect">
            <a:avLst/>
          </a:prstGeom>
          <a:noFill/>
          <a:ln w="12700">
            <a:noFill/>
            <a:miter lim="800000"/>
            <a:headEnd/>
            <a:tailEnd/>
          </a:ln>
        </p:spPr>
        <p:txBody>
          <a:bodyPr>
            <a:spAutoFit/>
          </a:bodyPr>
          <a:lstStyle/>
          <a:p>
            <a:pPr>
              <a:spcBef>
                <a:spcPct val="50000"/>
              </a:spcBef>
            </a:pPr>
            <a:r>
              <a:rPr lang="en-US" sz="2000" b="1" i="1" u="none"/>
              <a:t>R&amp;D Synergies</a:t>
            </a:r>
          </a:p>
        </p:txBody>
      </p:sp>
      <p:sp>
        <p:nvSpPr>
          <p:cNvPr id="1328143" name="Text Box 15"/>
          <p:cNvSpPr txBox="1">
            <a:spLocks noChangeArrowheads="1"/>
          </p:cNvSpPr>
          <p:nvPr/>
        </p:nvSpPr>
        <p:spPr bwMode="auto">
          <a:xfrm>
            <a:off x="3473450" y="4610100"/>
            <a:ext cx="5405438" cy="749300"/>
          </a:xfrm>
          <a:prstGeom prst="rect">
            <a:avLst/>
          </a:prstGeom>
          <a:noFill/>
          <a:ln w="12700">
            <a:noFill/>
            <a:miter lim="800000"/>
            <a:headEnd/>
            <a:tailEnd/>
          </a:ln>
        </p:spPr>
        <p:txBody>
          <a:bodyPr>
            <a:spAutoFit/>
          </a:bodyPr>
          <a:lstStyle/>
          <a:p>
            <a:pPr marL="115888" indent="-115888">
              <a:lnSpc>
                <a:spcPct val="90000"/>
              </a:lnSpc>
              <a:buFontTx/>
              <a:buChar char="•"/>
            </a:pPr>
            <a:r>
              <a:rPr lang="en-US" sz="2400" i="1" u="none"/>
              <a:t>Patterns</a:t>
            </a:r>
            <a:r>
              <a:rPr lang="en-US" sz="2400" u="none"/>
              <a:t>, </a:t>
            </a:r>
            <a:r>
              <a:rPr lang="en-US" sz="2400" i="1" u="none"/>
              <a:t>frameworks</a:t>
            </a:r>
            <a:r>
              <a:rPr lang="en-US" sz="2400" u="none"/>
              <a:t>, &amp; </a:t>
            </a:r>
            <a:r>
              <a:rPr lang="en-US" sz="2400" i="1" u="none"/>
              <a:t>components</a:t>
            </a:r>
            <a:r>
              <a:rPr lang="en-US" sz="2400" u="none"/>
              <a:t> help to resolve these challenges</a:t>
            </a:r>
          </a:p>
        </p:txBody>
      </p:sp>
      <p:sp>
        <p:nvSpPr>
          <p:cNvPr id="1328144" name="Text Box 16"/>
          <p:cNvSpPr txBox="1">
            <a:spLocks noChangeArrowheads="1"/>
          </p:cNvSpPr>
          <p:nvPr/>
        </p:nvSpPr>
        <p:spPr bwMode="auto">
          <a:xfrm>
            <a:off x="669925" y="5657850"/>
            <a:ext cx="7812088" cy="749300"/>
          </a:xfrm>
          <a:prstGeom prst="rect">
            <a:avLst/>
          </a:prstGeom>
          <a:noFill/>
          <a:ln w="12700">
            <a:noFill/>
            <a:miter lim="800000"/>
            <a:headEnd/>
            <a:tailEnd/>
          </a:ln>
        </p:spPr>
        <p:txBody>
          <a:bodyPr>
            <a:spAutoFit/>
          </a:bodyPr>
          <a:lstStyle/>
          <a:p>
            <a:pPr marL="114300" indent="-114300">
              <a:lnSpc>
                <a:spcPct val="90000"/>
              </a:lnSpc>
              <a:buFontTx/>
              <a:buChar char="•"/>
            </a:pPr>
            <a:r>
              <a:rPr lang="en-US" sz="2400" u="none"/>
              <a:t>These techniques can yield efficient, scalable, predictable, &amp; flexible middleware &amp; applications</a:t>
            </a:r>
          </a:p>
        </p:txBody>
      </p:sp>
      <p:sp>
        <p:nvSpPr>
          <p:cNvPr id="1328145" name="Rectangle 17"/>
          <p:cNvSpPr>
            <a:spLocks noChangeArrowheads="1"/>
          </p:cNvSpPr>
          <p:nvPr/>
        </p:nvSpPr>
        <p:spPr bwMode="auto">
          <a:xfrm>
            <a:off x="4357688" y="1919288"/>
            <a:ext cx="4572000" cy="2225675"/>
          </a:xfrm>
          <a:prstGeom prst="rect">
            <a:avLst/>
          </a:prstGeom>
          <a:noFill/>
          <a:ln w="12700">
            <a:noFill/>
            <a:miter lim="800000"/>
            <a:headEnd/>
            <a:tailEnd/>
          </a:ln>
        </p:spPr>
        <p:txBody>
          <a:bodyPr>
            <a:spAutoFit/>
          </a:bodyPr>
          <a:lstStyle/>
          <a:p>
            <a:pPr marL="111125" indent="-111125">
              <a:buFontTx/>
              <a:buChar char="•"/>
            </a:pPr>
            <a:r>
              <a:rPr lang="en-US" sz="2000" i="1" u="none"/>
              <a:t>e.g.,</a:t>
            </a:r>
            <a:r>
              <a:rPr lang="en-US" sz="2000" u="none"/>
              <a:t> </a:t>
            </a:r>
            <a:r>
              <a:rPr lang="en-US" sz="2000" i="1" u="none"/>
              <a:t>connection management, service initialization, error handling, flow &amp; congestion control, event demuxing, distribution, concurrency control, fault tolerance synchronization, scheduling, &amp; persistence</a:t>
            </a:r>
          </a:p>
        </p:txBody>
      </p:sp>
      <p:sp>
        <p:nvSpPr>
          <p:cNvPr id="1328148" name="AutoShape 20"/>
          <p:cNvSpPr>
            <a:spLocks noChangeAspect="1" noChangeArrowheads="1"/>
          </p:cNvSpPr>
          <p:nvPr/>
        </p:nvSpPr>
        <p:spPr bwMode="auto">
          <a:xfrm>
            <a:off x="173038" y="1365250"/>
            <a:ext cx="3705225" cy="3689350"/>
          </a:xfrm>
          <a:prstGeom prst="star24">
            <a:avLst>
              <a:gd name="adj" fmla="val 37500"/>
            </a:avLst>
          </a:prstGeom>
          <a:gradFill rotWithShape="0">
            <a:gsLst>
              <a:gs pos="0">
                <a:srgbClr val="FFFFFF"/>
              </a:gs>
              <a:gs pos="100000">
                <a:srgbClr val="F6F000"/>
              </a:gs>
            </a:gsLst>
            <a:path path="shape">
              <a:fillToRect l="50000" t="50000" r="50000" b="50000"/>
            </a:path>
          </a:gradFill>
          <a:ln w="9525">
            <a:solidFill>
              <a:srgbClr val="FFFF00"/>
            </a:solidFill>
            <a:miter lim="800000"/>
            <a:headEnd/>
            <a:tailEnd/>
          </a:ln>
        </p:spPr>
        <p:txBody>
          <a:bodyPr wrap="none" anchor="ctr"/>
          <a:lstStyle/>
          <a:p>
            <a:endParaRPr lang="en-US"/>
          </a:p>
        </p:txBody>
      </p:sp>
      <p:sp>
        <p:nvSpPr>
          <p:cNvPr id="7181" name="Oval 21"/>
          <p:cNvSpPr>
            <a:spLocks noChangeAspect="1" noChangeArrowheads="1"/>
          </p:cNvSpPr>
          <p:nvPr/>
        </p:nvSpPr>
        <p:spPr bwMode="auto">
          <a:xfrm>
            <a:off x="903288" y="2109788"/>
            <a:ext cx="2266950" cy="2244725"/>
          </a:xfrm>
          <a:prstGeom prst="ellipse">
            <a:avLst/>
          </a:prstGeom>
          <a:solidFill>
            <a:schemeClr val="bg1"/>
          </a:solidFill>
          <a:ln w="9525">
            <a:noFill/>
            <a:round/>
            <a:headEnd/>
            <a:tailEnd/>
          </a:ln>
        </p:spPr>
        <p:txBody>
          <a:bodyPr wrap="none" anchor="ctr"/>
          <a:lstStyle/>
          <a:p>
            <a:endParaRPr lang="en-US"/>
          </a:p>
        </p:txBody>
      </p:sp>
      <p:grpSp>
        <p:nvGrpSpPr>
          <p:cNvPr id="2" name="Group 22"/>
          <p:cNvGrpSpPr>
            <a:grpSpLocks/>
          </p:cNvGrpSpPr>
          <p:nvPr/>
        </p:nvGrpSpPr>
        <p:grpSpPr bwMode="auto">
          <a:xfrm>
            <a:off x="903288" y="2109788"/>
            <a:ext cx="1670050" cy="2219325"/>
            <a:chOff x="3554" y="2027"/>
            <a:chExt cx="1052" cy="1398"/>
          </a:xfrm>
        </p:grpSpPr>
        <p:graphicFrame>
          <p:nvGraphicFramePr>
            <p:cNvPr id="7171" name="Object 23"/>
            <p:cNvGraphicFramePr>
              <a:graphicFrameLocks noChangeAspect="1"/>
            </p:cNvGraphicFramePr>
            <p:nvPr/>
          </p:nvGraphicFramePr>
          <p:xfrm>
            <a:off x="3554" y="2027"/>
            <a:ext cx="1052" cy="1398"/>
          </p:xfrm>
          <a:graphic>
            <a:graphicData uri="http://schemas.openxmlformats.org/presentationml/2006/ole">
              <mc:AlternateContent xmlns:mc="http://schemas.openxmlformats.org/markup-compatibility/2006">
                <mc:Choice xmlns:v="urn:schemas-microsoft-com:vml" Requires="v">
                  <p:oleObj spid="_x0000_s7329" name="VISIO" r:id="rId3" imgW="2777760" imgH="3692160" progId="">
                    <p:embed/>
                  </p:oleObj>
                </mc:Choice>
                <mc:Fallback>
                  <p:oleObj name="VISIO" r:id="rId3" imgW="2777760" imgH="3692160" progId="">
                    <p:embed/>
                    <p:pic>
                      <p:nvPicPr>
                        <p:cNvPr id="0" name="Object 2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54" y="2027"/>
                          <a:ext cx="1052" cy="13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172" name="Object 24"/>
            <p:cNvGraphicFramePr>
              <a:graphicFrameLocks noChangeAspect="1"/>
            </p:cNvGraphicFramePr>
            <p:nvPr/>
          </p:nvGraphicFramePr>
          <p:xfrm>
            <a:off x="4082" y="2898"/>
            <a:ext cx="382" cy="382"/>
          </p:xfrm>
          <a:graphic>
            <a:graphicData uri="http://schemas.openxmlformats.org/presentationml/2006/ole">
              <mc:AlternateContent xmlns:mc="http://schemas.openxmlformats.org/markup-compatibility/2006">
                <mc:Choice xmlns:v="urn:schemas-microsoft-com:vml" Requires="v">
                  <p:oleObj spid="_x0000_s7330" name="VISIO" r:id="rId5" imgW="606240" imgH="606240" progId="">
                    <p:embed/>
                  </p:oleObj>
                </mc:Choice>
                <mc:Fallback>
                  <p:oleObj name="VISIO" r:id="rId5" imgW="606240" imgH="606240" progId="">
                    <p:embed/>
                    <p:pic>
                      <p:nvPicPr>
                        <p:cNvPr id="0" name="Object 2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82" y="2898"/>
                          <a:ext cx="382" cy="3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aphicFrame>
        <p:nvGraphicFramePr>
          <p:cNvPr id="7170" name="Object 26"/>
          <p:cNvGraphicFramePr>
            <a:graphicFrameLocks noChangeAspect="1"/>
          </p:cNvGraphicFramePr>
          <p:nvPr/>
        </p:nvGraphicFramePr>
        <p:xfrm>
          <a:off x="1416050" y="2109788"/>
          <a:ext cx="1739900" cy="2219325"/>
        </p:xfrm>
        <a:graphic>
          <a:graphicData uri="http://schemas.openxmlformats.org/presentationml/2006/ole">
            <mc:AlternateContent xmlns:mc="http://schemas.openxmlformats.org/markup-compatibility/2006">
              <mc:Choice xmlns:v="urn:schemas-microsoft-com:vml" Requires="v">
                <p:oleObj spid="_x0000_s7331" name="VISIO" r:id="rId7" imgW="2777760" imgH="3692160" progId="">
                  <p:embed/>
                </p:oleObj>
              </mc:Choice>
              <mc:Fallback>
                <p:oleObj name="VISIO" r:id="rId7" imgW="2777760" imgH="3692160" progId="">
                  <p:embed/>
                  <p:pic>
                    <p:nvPicPr>
                      <p:cNvPr id="0" name="Object 2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416050" y="2109788"/>
                        <a:ext cx="1739900" cy="2219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7183" name="Group 29"/>
          <p:cNvGrpSpPr>
            <a:grpSpLocks noChangeAspect="1"/>
          </p:cNvGrpSpPr>
          <p:nvPr/>
        </p:nvGrpSpPr>
        <p:grpSpPr bwMode="auto">
          <a:xfrm>
            <a:off x="1670050" y="2320925"/>
            <a:ext cx="606425" cy="606425"/>
            <a:chOff x="1052" y="1462"/>
            <a:chExt cx="382" cy="382"/>
          </a:xfrm>
        </p:grpSpPr>
        <p:sp>
          <p:nvSpPr>
            <p:cNvPr id="7184" name="AutoShape 28"/>
            <p:cNvSpPr>
              <a:spLocks noChangeAspect="1" noChangeArrowheads="1" noTextEdit="1"/>
            </p:cNvSpPr>
            <p:nvPr/>
          </p:nvSpPr>
          <p:spPr bwMode="auto">
            <a:xfrm>
              <a:off x="1052" y="1462"/>
              <a:ext cx="382" cy="382"/>
            </a:xfrm>
            <a:prstGeom prst="rect">
              <a:avLst/>
            </a:prstGeom>
            <a:noFill/>
            <a:ln w="9525">
              <a:noFill/>
              <a:miter lim="800000"/>
              <a:headEnd/>
              <a:tailEnd/>
            </a:ln>
          </p:spPr>
          <p:txBody>
            <a:bodyPr/>
            <a:lstStyle/>
            <a:p>
              <a:endParaRPr lang="en-US"/>
            </a:p>
          </p:txBody>
        </p:sp>
        <p:sp>
          <p:nvSpPr>
            <p:cNvPr id="7185" name="Freeform 30"/>
            <p:cNvSpPr>
              <a:spLocks/>
            </p:cNvSpPr>
            <p:nvPr/>
          </p:nvSpPr>
          <p:spPr bwMode="auto">
            <a:xfrm>
              <a:off x="1066" y="1476"/>
              <a:ext cx="354" cy="354"/>
            </a:xfrm>
            <a:custGeom>
              <a:avLst/>
              <a:gdLst>
                <a:gd name="T0" fmla="*/ 0 w 354"/>
                <a:gd name="T1" fmla="*/ 177 h 354"/>
                <a:gd name="T2" fmla="*/ 7 w 354"/>
                <a:gd name="T3" fmla="*/ 106 h 354"/>
                <a:gd name="T4" fmla="*/ 50 w 354"/>
                <a:gd name="T5" fmla="*/ 50 h 354"/>
                <a:gd name="T6" fmla="*/ 106 w 354"/>
                <a:gd name="T7" fmla="*/ 7 h 354"/>
                <a:gd name="T8" fmla="*/ 177 w 354"/>
                <a:gd name="T9" fmla="*/ 0 h 354"/>
                <a:gd name="T10" fmla="*/ 248 w 354"/>
                <a:gd name="T11" fmla="*/ 7 h 354"/>
                <a:gd name="T12" fmla="*/ 304 w 354"/>
                <a:gd name="T13" fmla="*/ 50 h 354"/>
                <a:gd name="T14" fmla="*/ 347 w 354"/>
                <a:gd name="T15" fmla="*/ 106 h 354"/>
                <a:gd name="T16" fmla="*/ 354 w 354"/>
                <a:gd name="T17" fmla="*/ 177 h 354"/>
                <a:gd name="T18" fmla="*/ 347 w 354"/>
                <a:gd name="T19" fmla="*/ 248 h 354"/>
                <a:gd name="T20" fmla="*/ 304 w 354"/>
                <a:gd name="T21" fmla="*/ 304 h 354"/>
                <a:gd name="T22" fmla="*/ 248 w 354"/>
                <a:gd name="T23" fmla="*/ 347 h 354"/>
                <a:gd name="T24" fmla="*/ 177 w 354"/>
                <a:gd name="T25" fmla="*/ 354 h 354"/>
                <a:gd name="T26" fmla="*/ 106 w 354"/>
                <a:gd name="T27" fmla="*/ 347 h 354"/>
                <a:gd name="T28" fmla="*/ 50 w 354"/>
                <a:gd name="T29" fmla="*/ 304 h 354"/>
                <a:gd name="T30" fmla="*/ 7 w 354"/>
                <a:gd name="T31" fmla="*/ 248 h 354"/>
                <a:gd name="T32" fmla="*/ 0 w 354"/>
                <a:gd name="T33" fmla="*/ 177 h 3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4"/>
                <a:gd name="T52" fmla="*/ 0 h 354"/>
                <a:gd name="T53" fmla="*/ 354 w 354"/>
                <a:gd name="T54" fmla="*/ 354 h 3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4" h="354">
                  <a:moveTo>
                    <a:pt x="0" y="177"/>
                  </a:moveTo>
                  <a:lnTo>
                    <a:pt x="7" y="106"/>
                  </a:lnTo>
                  <a:lnTo>
                    <a:pt x="50" y="50"/>
                  </a:lnTo>
                  <a:lnTo>
                    <a:pt x="106" y="7"/>
                  </a:lnTo>
                  <a:lnTo>
                    <a:pt x="177" y="0"/>
                  </a:lnTo>
                  <a:lnTo>
                    <a:pt x="248" y="7"/>
                  </a:lnTo>
                  <a:lnTo>
                    <a:pt x="304" y="50"/>
                  </a:lnTo>
                  <a:lnTo>
                    <a:pt x="347" y="106"/>
                  </a:lnTo>
                  <a:lnTo>
                    <a:pt x="354" y="177"/>
                  </a:lnTo>
                  <a:lnTo>
                    <a:pt x="347" y="248"/>
                  </a:lnTo>
                  <a:lnTo>
                    <a:pt x="304" y="304"/>
                  </a:lnTo>
                  <a:lnTo>
                    <a:pt x="248" y="347"/>
                  </a:lnTo>
                  <a:lnTo>
                    <a:pt x="177" y="354"/>
                  </a:lnTo>
                  <a:lnTo>
                    <a:pt x="106" y="347"/>
                  </a:lnTo>
                  <a:lnTo>
                    <a:pt x="50" y="304"/>
                  </a:lnTo>
                  <a:lnTo>
                    <a:pt x="7" y="248"/>
                  </a:lnTo>
                  <a:lnTo>
                    <a:pt x="0" y="177"/>
                  </a:lnTo>
                  <a:close/>
                </a:path>
              </a:pathLst>
            </a:custGeom>
            <a:solidFill>
              <a:srgbClr val="000000"/>
            </a:solidFill>
            <a:ln w="11113">
              <a:solidFill>
                <a:srgbClr val="000000"/>
              </a:solidFill>
              <a:round/>
              <a:headEnd/>
              <a:tailEnd/>
            </a:ln>
          </p:spPr>
          <p:txBody>
            <a:bodyPr/>
            <a:lstStyle/>
            <a:p>
              <a:endParaRPr lang="en-US"/>
            </a:p>
          </p:txBody>
        </p:sp>
        <p:sp>
          <p:nvSpPr>
            <p:cNvPr id="7186" name="Rectangle 31"/>
            <p:cNvSpPr>
              <a:spLocks noChangeArrowheads="1"/>
            </p:cNvSpPr>
            <p:nvPr/>
          </p:nvSpPr>
          <p:spPr bwMode="auto">
            <a:xfrm>
              <a:off x="1109" y="1582"/>
              <a:ext cx="318" cy="163"/>
            </a:xfrm>
            <a:prstGeom prst="rect">
              <a:avLst/>
            </a:prstGeom>
            <a:noFill/>
            <a:ln w="9525">
              <a:noFill/>
              <a:miter lim="800000"/>
              <a:headEnd/>
              <a:tailEnd/>
            </a:ln>
          </p:spPr>
          <p:txBody>
            <a:bodyPr wrap="none" lIns="0" tIns="0" rIns="0" bIns="0">
              <a:spAutoFit/>
            </a:bodyPr>
            <a:lstStyle/>
            <a:p>
              <a:r>
                <a:rPr lang="en-US" sz="1400" b="1" u="none">
                  <a:solidFill>
                    <a:srgbClr val="FFFFFF"/>
                  </a:solidFill>
                  <a:latin typeface="Times New Roman" pitchFamily="18" charset="0"/>
                </a:rPr>
                <a:t>R&amp;D</a:t>
              </a:r>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1328148"/>
                                        </p:tgtEl>
                                        <p:attrNameLst>
                                          <p:attrName>style.visibility</p:attrName>
                                        </p:attrNameLst>
                                      </p:cBhvr>
                                      <p:to>
                                        <p:strVal val="visible"/>
                                      </p:to>
                                    </p:set>
                                    <p:anim calcmode="lin" valueType="num">
                                      <p:cBhvr>
                                        <p:cTn id="12" dur="500" fill="hold"/>
                                        <p:tgtEl>
                                          <p:spTgt spid="1328148"/>
                                        </p:tgtEl>
                                        <p:attrNameLst>
                                          <p:attrName>ppt_w</p:attrName>
                                        </p:attrNameLst>
                                      </p:cBhvr>
                                      <p:tavLst>
                                        <p:tav tm="0">
                                          <p:val>
                                            <p:fltVal val="0"/>
                                          </p:val>
                                        </p:tav>
                                        <p:tav tm="100000">
                                          <p:val>
                                            <p:strVal val="#ppt_w"/>
                                          </p:val>
                                        </p:tav>
                                      </p:tavLst>
                                    </p:anim>
                                    <p:anim calcmode="lin" valueType="num">
                                      <p:cBhvr>
                                        <p:cTn id="13" dur="500" fill="hold"/>
                                        <p:tgtEl>
                                          <p:spTgt spid="1328148"/>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0" nodeType="clickEffect">
                                  <p:stCondLst>
                                    <p:cond delay="0"/>
                                  </p:stCondLst>
                                  <p:childTnLst>
                                    <p:set>
                                      <p:cBhvr>
                                        <p:cTn id="17" dur="1" fill="hold">
                                          <p:stCondLst>
                                            <p:cond delay="0"/>
                                          </p:stCondLst>
                                        </p:cTn>
                                        <p:tgtEl>
                                          <p:spTgt spid="1328141"/>
                                        </p:tgtEl>
                                        <p:attrNameLst>
                                          <p:attrName>style.visibility</p:attrName>
                                        </p:attrNameLst>
                                      </p:cBhvr>
                                      <p:to>
                                        <p:strVal val="visible"/>
                                      </p:to>
                                    </p:set>
                                    <p:animEffect transition="in" filter="wipe(up)">
                                      <p:cBhvr>
                                        <p:cTn id="18" dur="500"/>
                                        <p:tgtEl>
                                          <p:spTgt spid="132814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1328145"/>
                                        </p:tgtEl>
                                        <p:attrNameLst>
                                          <p:attrName>style.visibility</p:attrName>
                                        </p:attrNameLst>
                                      </p:cBhvr>
                                      <p:to>
                                        <p:strVal val="visible"/>
                                      </p:to>
                                    </p:set>
                                    <p:animEffect transition="in" filter="wipe(up)">
                                      <p:cBhvr>
                                        <p:cTn id="23" dur="500"/>
                                        <p:tgtEl>
                                          <p:spTgt spid="1328145"/>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1328143"/>
                                        </p:tgtEl>
                                        <p:attrNameLst>
                                          <p:attrName>style.visibility</p:attrName>
                                        </p:attrNameLst>
                                      </p:cBhvr>
                                      <p:to>
                                        <p:strVal val="visible"/>
                                      </p:to>
                                    </p:set>
                                    <p:animEffect transition="in" filter="wipe(up)">
                                      <p:cBhvr>
                                        <p:cTn id="28" dur="500"/>
                                        <p:tgtEl>
                                          <p:spTgt spid="132814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grpId="0" nodeType="clickEffect">
                                  <p:stCondLst>
                                    <p:cond delay="0"/>
                                  </p:stCondLst>
                                  <p:childTnLst>
                                    <p:set>
                                      <p:cBhvr>
                                        <p:cTn id="32" dur="1" fill="hold">
                                          <p:stCondLst>
                                            <p:cond delay="0"/>
                                          </p:stCondLst>
                                        </p:cTn>
                                        <p:tgtEl>
                                          <p:spTgt spid="1328144"/>
                                        </p:tgtEl>
                                        <p:attrNameLst>
                                          <p:attrName>style.visibility</p:attrName>
                                        </p:attrNameLst>
                                      </p:cBhvr>
                                      <p:to>
                                        <p:strVal val="visible"/>
                                      </p:to>
                                    </p:set>
                                    <p:animEffect transition="in" filter="wipe(up)">
                                      <p:cBhvr>
                                        <p:cTn id="33" dur="500"/>
                                        <p:tgtEl>
                                          <p:spTgt spid="1328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8141" grpId="0" autoUpdateAnimBg="0"/>
      <p:bldP spid="1328143" grpId="0" autoUpdateAnimBg="0"/>
      <p:bldP spid="1328144" grpId="0" autoUpdateAnimBg="0"/>
      <p:bldP spid="1328145" grpId="0" autoUpdateAnimBg="0"/>
      <p:bldP spid="1328148"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Slide Number Placeholder 2"/>
          <p:cNvSpPr>
            <a:spLocks noGrp="1"/>
          </p:cNvSpPr>
          <p:nvPr>
            <p:ph type="sldNum" sz="quarter" idx="10"/>
          </p:nvPr>
        </p:nvSpPr>
        <p:spPr>
          <a:noFill/>
        </p:spPr>
        <p:txBody>
          <a:bodyPr/>
          <a:lstStyle/>
          <a:p>
            <a:fld id="{4D0D4EC0-C354-48DB-8054-192E04151960}" type="slidenum">
              <a:rPr lang="en-US" smtClean="0">
                <a:latin typeface="Arial" pitchFamily="34" charset="0"/>
              </a:rPr>
              <a:pPr/>
              <a:t>22</a:t>
            </a:fld>
            <a:endParaRPr lang="en-US" smtClean="0">
              <a:latin typeface="Arial" pitchFamily="34" charset="0"/>
            </a:endParaRPr>
          </a:p>
        </p:txBody>
      </p:sp>
      <p:pic>
        <p:nvPicPr>
          <p:cNvPr id="1593347" name="Picture 3" descr="conpar1"/>
          <p:cNvPicPr>
            <a:picLocks noChangeAspect="1" noChangeArrowheads="1"/>
          </p:cNvPicPr>
          <p:nvPr/>
        </p:nvPicPr>
        <p:blipFill>
          <a:blip r:embed="rId3" cstate="print"/>
          <a:srcRect/>
          <a:stretch>
            <a:fillRect/>
          </a:stretch>
        </p:blipFill>
        <p:spPr bwMode="auto">
          <a:xfrm>
            <a:off x="293688" y="3338513"/>
            <a:ext cx="4340225" cy="2805112"/>
          </a:xfrm>
          <a:prstGeom prst="rect">
            <a:avLst/>
          </a:prstGeom>
          <a:noFill/>
          <a:ln w="9525">
            <a:noFill/>
            <a:miter lim="800000"/>
            <a:headEnd/>
            <a:tailEnd/>
          </a:ln>
        </p:spPr>
      </p:pic>
      <p:sp>
        <p:nvSpPr>
          <p:cNvPr id="30724" name="Text Box 5"/>
          <p:cNvSpPr txBox="1">
            <a:spLocks noChangeArrowheads="1"/>
          </p:cNvSpPr>
          <p:nvPr/>
        </p:nvSpPr>
        <p:spPr bwMode="auto">
          <a:xfrm>
            <a:off x="95250" y="920750"/>
            <a:ext cx="4389438" cy="1981200"/>
          </a:xfrm>
          <a:prstGeom prst="rect">
            <a:avLst/>
          </a:prstGeom>
          <a:noFill/>
          <a:ln w="12700">
            <a:noFill/>
            <a:miter lim="800000"/>
            <a:headEnd/>
            <a:tailEnd/>
          </a:ln>
        </p:spPr>
        <p:txBody>
          <a:bodyPr>
            <a:spAutoFit/>
          </a:bodyPr>
          <a:lstStyle/>
          <a:p>
            <a:pPr marL="111125" indent="-111125"/>
            <a:r>
              <a:rPr lang="en-US" sz="2400" b="1" i="1" u="none"/>
              <a:t>Motivations</a:t>
            </a:r>
          </a:p>
          <a:p>
            <a:pPr marL="111125" indent="-111125">
              <a:buFontTx/>
              <a:buChar char="•"/>
            </a:pPr>
            <a:r>
              <a:rPr lang="en-US" sz="2000" u="none"/>
              <a:t>Leverage hardware/software advances</a:t>
            </a:r>
          </a:p>
          <a:p>
            <a:pPr marL="111125" indent="-111125">
              <a:buFontTx/>
              <a:buChar char="•"/>
            </a:pPr>
            <a:r>
              <a:rPr lang="en-US" sz="2000" u="none"/>
              <a:t>Simplify program structure</a:t>
            </a:r>
          </a:p>
          <a:p>
            <a:pPr marL="111125" indent="-111125">
              <a:buFontTx/>
              <a:buChar char="•"/>
            </a:pPr>
            <a:r>
              <a:rPr lang="en-US" sz="2000" u="none"/>
              <a:t>Increase performance</a:t>
            </a:r>
          </a:p>
          <a:p>
            <a:pPr marL="111125" indent="-111125">
              <a:buFontTx/>
              <a:buChar char="•"/>
            </a:pPr>
            <a:r>
              <a:rPr lang="en-US" sz="2000" u="none"/>
              <a:t>Improve response-time</a:t>
            </a:r>
          </a:p>
        </p:txBody>
      </p:sp>
      <p:pic>
        <p:nvPicPr>
          <p:cNvPr id="1593350" name="Picture 6" descr="conpar2"/>
          <p:cNvPicPr>
            <a:picLocks noChangeAspect="1" noChangeArrowheads="1"/>
          </p:cNvPicPr>
          <p:nvPr/>
        </p:nvPicPr>
        <p:blipFill>
          <a:blip r:embed="rId4" cstate="print"/>
          <a:srcRect/>
          <a:stretch>
            <a:fillRect/>
          </a:stretch>
        </p:blipFill>
        <p:spPr bwMode="auto">
          <a:xfrm>
            <a:off x="4783138" y="982663"/>
            <a:ext cx="4194175" cy="2709862"/>
          </a:xfrm>
          <a:prstGeom prst="rect">
            <a:avLst/>
          </a:prstGeom>
          <a:noFill/>
          <a:ln w="9525">
            <a:noFill/>
            <a:miter lim="800000"/>
            <a:headEnd/>
            <a:tailEnd/>
          </a:ln>
        </p:spPr>
      </p:pic>
      <p:sp>
        <p:nvSpPr>
          <p:cNvPr id="30726" name="Rectangle 8"/>
          <p:cNvSpPr>
            <a:spLocks noGrp="1" noChangeArrowheads="1"/>
          </p:cNvSpPr>
          <p:nvPr>
            <p:ph type="title"/>
          </p:nvPr>
        </p:nvSpPr>
        <p:spPr>
          <a:xfrm>
            <a:off x="0" y="-25400"/>
            <a:ext cx="9144000" cy="914400"/>
          </a:xfrm>
        </p:spPr>
        <p:txBody>
          <a:bodyPr/>
          <a:lstStyle/>
          <a:p>
            <a:pPr>
              <a:lnSpc>
                <a:spcPct val="80000"/>
              </a:lnSpc>
            </a:pPr>
            <a:r>
              <a:rPr lang="en-US" sz="3200" smtClean="0"/>
              <a:t>Key Opportunities &amp; Challenges in Concurrent Applications</a:t>
            </a:r>
          </a:p>
        </p:txBody>
      </p:sp>
      <p:sp>
        <p:nvSpPr>
          <p:cNvPr id="1593360" name="Text Box 16"/>
          <p:cNvSpPr txBox="1">
            <a:spLocks noChangeArrowheads="1"/>
          </p:cNvSpPr>
          <p:nvPr/>
        </p:nvSpPr>
        <p:spPr bwMode="auto">
          <a:xfrm>
            <a:off x="5451475" y="4054475"/>
            <a:ext cx="3171825" cy="2543175"/>
          </a:xfrm>
          <a:prstGeom prst="rect">
            <a:avLst/>
          </a:prstGeom>
          <a:solidFill>
            <a:srgbClr val="FFFF9F"/>
          </a:solidFill>
          <a:ln w="12700">
            <a:solidFill>
              <a:schemeClr val="tx1"/>
            </a:solidFill>
            <a:miter lim="800000"/>
            <a:headEnd/>
            <a:tailEnd/>
          </a:ln>
        </p:spPr>
        <p:txBody>
          <a:bodyPr>
            <a:spAutoFit/>
          </a:bodyPr>
          <a:lstStyle/>
          <a:p>
            <a:pPr marL="111125" indent="-111125"/>
            <a:r>
              <a:rPr lang="en-US" sz="2000" b="1" u="none"/>
              <a:t>Accidental Complexities</a:t>
            </a:r>
          </a:p>
          <a:p>
            <a:pPr marL="111125" indent="-111125">
              <a:buFontTx/>
              <a:buChar char="•"/>
            </a:pPr>
            <a:r>
              <a:rPr lang="en-US" sz="2000" u="none"/>
              <a:t>Low-level APIs</a:t>
            </a:r>
          </a:p>
          <a:p>
            <a:pPr marL="111125" indent="-111125">
              <a:buFontTx/>
              <a:buChar char="•"/>
            </a:pPr>
            <a:r>
              <a:rPr lang="en-US" sz="2000" u="none"/>
              <a:t>Poor debugging tools</a:t>
            </a:r>
          </a:p>
          <a:p>
            <a:pPr marL="111125" indent="-111125">
              <a:buFontTx/>
              <a:buChar char="•"/>
            </a:pPr>
            <a:endParaRPr lang="en-US" sz="2000" u="none"/>
          </a:p>
          <a:p>
            <a:pPr marL="111125" indent="-111125"/>
            <a:r>
              <a:rPr lang="en-US" sz="2000" b="1" u="none"/>
              <a:t>Inherent Complexities</a:t>
            </a:r>
          </a:p>
          <a:p>
            <a:pPr marL="111125" indent="-111125">
              <a:buFontTx/>
              <a:buChar char="•"/>
            </a:pPr>
            <a:r>
              <a:rPr lang="en-US" sz="2000" u="none"/>
              <a:t>Scheduling</a:t>
            </a:r>
          </a:p>
          <a:p>
            <a:pPr marL="111125" indent="-111125">
              <a:buFontTx/>
              <a:buChar char="•"/>
            </a:pPr>
            <a:r>
              <a:rPr lang="en-US" sz="2000" u="none"/>
              <a:t>Synchronization</a:t>
            </a:r>
          </a:p>
          <a:p>
            <a:pPr marL="111125" indent="-111125">
              <a:buFontTx/>
              <a:buChar char="•"/>
            </a:pPr>
            <a:r>
              <a:rPr lang="en-US" sz="2000" u="none"/>
              <a:t>Deadlocks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159334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159335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5933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3360" grpId="0" animBg="1"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Slide Number Placeholder 2"/>
          <p:cNvSpPr>
            <a:spLocks noGrp="1"/>
          </p:cNvSpPr>
          <p:nvPr>
            <p:ph type="sldNum" sz="quarter" idx="10"/>
          </p:nvPr>
        </p:nvSpPr>
        <p:spPr>
          <a:noFill/>
        </p:spPr>
        <p:txBody>
          <a:bodyPr/>
          <a:lstStyle/>
          <a:p>
            <a:fld id="{016D46CB-5E4E-4CFB-828D-C2529C02DA01}" type="slidenum">
              <a:rPr lang="en-US" smtClean="0">
                <a:latin typeface="Arial" pitchFamily="34" charset="0"/>
              </a:rPr>
              <a:pPr/>
              <a:t>23</a:t>
            </a:fld>
            <a:endParaRPr lang="en-US" smtClean="0">
              <a:latin typeface="Arial" pitchFamily="34" charset="0"/>
            </a:endParaRPr>
          </a:p>
        </p:txBody>
      </p:sp>
      <p:sp>
        <p:nvSpPr>
          <p:cNvPr id="31747" name="Rectangle 7"/>
          <p:cNvSpPr>
            <a:spLocks noChangeArrowheads="1"/>
          </p:cNvSpPr>
          <p:nvPr/>
        </p:nvSpPr>
        <p:spPr bwMode="auto">
          <a:xfrm>
            <a:off x="0" y="6621463"/>
            <a:ext cx="393700" cy="225425"/>
          </a:xfrm>
          <a:prstGeom prst="rect">
            <a:avLst/>
          </a:prstGeom>
          <a:solidFill>
            <a:schemeClr val="bg1"/>
          </a:solidFill>
          <a:ln w="12700">
            <a:noFill/>
            <a:miter lim="800000"/>
            <a:headEnd/>
            <a:tailEnd/>
          </a:ln>
        </p:spPr>
        <p:txBody>
          <a:bodyPr rot="10800000" wrap="none" anchor="ctr"/>
          <a:lstStyle/>
          <a:p>
            <a:endParaRPr lang="en-US"/>
          </a:p>
        </p:txBody>
      </p:sp>
      <p:sp>
        <p:nvSpPr>
          <p:cNvPr id="31748" name="Rectangle 8"/>
          <p:cNvSpPr>
            <a:spLocks noGrp="1" noChangeArrowheads="1"/>
          </p:cNvSpPr>
          <p:nvPr>
            <p:ph type="title"/>
          </p:nvPr>
        </p:nvSpPr>
        <p:spPr>
          <a:xfrm>
            <a:off x="0" y="-25400"/>
            <a:ext cx="9144000" cy="914400"/>
          </a:xfrm>
        </p:spPr>
        <p:txBody>
          <a:bodyPr/>
          <a:lstStyle/>
          <a:p>
            <a:pPr>
              <a:lnSpc>
                <a:spcPct val="80000"/>
              </a:lnSpc>
            </a:pPr>
            <a:r>
              <a:rPr lang="en-US" sz="3200" smtClean="0"/>
              <a:t>Key Opportunities &amp; Challenges in </a:t>
            </a:r>
            <a:br>
              <a:rPr lang="en-US" sz="3200" smtClean="0"/>
            </a:br>
            <a:r>
              <a:rPr lang="en-US" sz="3200" smtClean="0"/>
              <a:t>Networked &amp; Distributed Applications</a:t>
            </a:r>
          </a:p>
        </p:txBody>
      </p:sp>
      <p:pic>
        <p:nvPicPr>
          <p:cNvPr id="31749" name="Picture 11" descr="client"/>
          <p:cNvPicPr>
            <a:picLocks noChangeAspect="1" noChangeArrowheads="1"/>
          </p:cNvPicPr>
          <p:nvPr/>
        </p:nvPicPr>
        <p:blipFill>
          <a:blip r:embed="rId3" cstate="print"/>
          <a:srcRect/>
          <a:stretch>
            <a:fillRect/>
          </a:stretch>
        </p:blipFill>
        <p:spPr bwMode="auto">
          <a:xfrm>
            <a:off x="3668713" y="993775"/>
            <a:ext cx="4999037" cy="2895600"/>
          </a:xfrm>
          <a:prstGeom prst="rect">
            <a:avLst/>
          </a:prstGeom>
          <a:noFill/>
          <a:ln w="9525">
            <a:noFill/>
            <a:miter lim="800000"/>
            <a:headEnd/>
            <a:tailEnd/>
          </a:ln>
        </p:spPr>
      </p:pic>
      <p:sp>
        <p:nvSpPr>
          <p:cNvPr id="31750" name="Text Box 12"/>
          <p:cNvSpPr txBox="1">
            <a:spLocks noChangeArrowheads="1"/>
          </p:cNvSpPr>
          <p:nvPr/>
        </p:nvSpPr>
        <p:spPr bwMode="auto">
          <a:xfrm>
            <a:off x="85725" y="939800"/>
            <a:ext cx="3168650" cy="2165350"/>
          </a:xfrm>
          <a:prstGeom prst="rect">
            <a:avLst/>
          </a:prstGeom>
          <a:noFill/>
          <a:ln w="12700">
            <a:noFill/>
            <a:miter lim="800000"/>
            <a:headEnd/>
            <a:tailEnd/>
          </a:ln>
        </p:spPr>
        <p:txBody>
          <a:bodyPr>
            <a:spAutoFit/>
          </a:bodyPr>
          <a:lstStyle/>
          <a:p>
            <a:pPr>
              <a:lnSpc>
                <a:spcPct val="80000"/>
              </a:lnSpc>
            </a:pPr>
            <a:r>
              <a:rPr lang="en-US" sz="2000" b="1" i="1" u="none"/>
              <a:t>Motivations</a:t>
            </a:r>
          </a:p>
          <a:p>
            <a:pPr>
              <a:buFontTx/>
              <a:buChar char="•"/>
            </a:pPr>
            <a:r>
              <a:rPr lang="en-US" sz="2000" b="1" u="none"/>
              <a:t> </a:t>
            </a:r>
            <a:r>
              <a:rPr lang="en-US" sz="2000" u="none"/>
              <a:t>Collaboration</a:t>
            </a:r>
          </a:p>
          <a:p>
            <a:pPr>
              <a:buFontTx/>
              <a:buChar char="•"/>
            </a:pPr>
            <a:r>
              <a:rPr lang="en-US" sz="2000" u="none"/>
              <a:t> Performance</a:t>
            </a:r>
          </a:p>
          <a:p>
            <a:pPr>
              <a:buFontTx/>
              <a:buChar char="•"/>
            </a:pPr>
            <a:r>
              <a:rPr lang="en-US" sz="2000" u="none"/>
              <a:t> Reliability &amp; availability</a:t>
            </a:r>
          </a:p>
          <a:p>
            <a:pPr>
              <a:buFontTx/>
              <a:buChar char="•"/>
            </a:pPr>
            <a:r>
              <a:rPr lang="en-US" sz="2000" u="none"/>
              <a:t> Scalability &amp; portability</a:t>
            </a:r>
          </a:p>
          <a:p>
            <a:pPr>
              <a:buFontTx/>
              <a:buChar char="•"/>
            </a:pPr>
            <a:r>
              <a:rPr lang="en-US" sz="2000" u="none"/>
              <a:t> Extensibility</a:t>
            </a:r>
          </a:p>
          <a:p>
            <a:pPr>
              <a:buFontTx/>
              <a:buChar char="•"/>
            </a:pPr>
            <a:r>
              <a:rPr lang="en-US" sz="2000" u="none"/>
              <a:t> Cost effectiveness</a:t>
            </a:r>
          </a:p>
        </p:txBody>
      </p:sp>
      <p:sp>
        <p:nvSpPr>
          <p:cNvPr id="1634320" name="Text Box 16"/>
          <p:cNvSpPr txBox="1">
            <a:spLocks noChangeArrowheads="1"/>
          </p:cNvSpPr>
          <p:nvPr/>
        </p:nvSpPr>
        <p:spPr bwMode="auto">
          <a:xfrm>
            <a:off x="474663" y="4560888"/>
            <a:ext cx="3754437" cy="1933575"/>
          </a:xfrm>
          <a:prstGeom prst="rect">
            <a:avLst/>
          </a:prstGeom>
          <a:solidFill>
            <a:srgbClr val="FFFF9F"/>
          </a:solidFill>
          <a:ln w="12700">
            <a:solidFill>
              <a:schemeClr val="tx1"/>
            </a:solidFill>
            <a:miter lim="800000"/>
            <a:headEnd/>
            <a:tailEnd/>
          </a:ln>
        </p:spPr>
        <p:txBody>
          <a:bodyPr>
            <a:spAutoFit/>
          </a:bodyPr>
          <a:lstStyle/>
          <a:p>
            <a:pPr marL="111125" indent="-111125"/>
            <a:r>
              <a:rPr lang="en-US" sz="2000" b="1" u="none"/>
              <a:t>Accidental Complexities</a:t>
            </a:r>
            <a:endParaRPr lang="en-US" sz="2000" u="none"/>
          </a:p>
          <a:p>
            <a:pPr marL="111125" indent="-111125">
              <a:buFontTx/>
              <a:buChar char="•"/>
            </a:pPr>
            <a:r>
              <a:rPr lang="en-US" sz="2000" u="none"/>
              <a:t>Algorithmic decomposition</a:t>
            </a:r>
          </a:p>
          <a:p>
            <a:pPr marL="111125" indent="-111125">
              <a:buFontTx/>
              <a:buChar char="•"/>
            </a:pPr>
            <a:r>
              <a:rPr lang="en-US" sz="2000" u="none"/>
              <a:t>Continuous re-invention &amp; re-discovery of core concepts &amp; components</a:t>
            </a:r>
          </a:p>
          <a:p>
            <a:pPr marL="111125" indent="-111125"/>
            <a:endParaRPr lang="en-US" sz="2000" b="1" u="none"/>
          </a:p>
        </p:txBody>
      </p:sp>
      <p:sp>
        <p:nvSpPr>
          <p:cNvPr id="1634322" name="Text Box 18"/>
          <p:cNvSpPr txBox="1">
            <a:spLocks noChangeArrowheads="1"/>
          </p:cNvSpPr>
          <p:nvPr/>
        </p:nvSpPr>
        <p:spPr bwMode="auto">
          <a:xfrm>
            <a:off x="4610100" y="4560888"/>
            <a:ext cx="4210050" cy="1933575"/>
          </a:xfrm>
          <a:prstGeom prst="rect">
            <a:avLst/>
          </a:prstGeom>
          <a:solidFill>
            <a:srgbClr val="FFFF9F"/>
          </a:solidFill>
          <a:ln w="12700">
            <a:solidFill>
              <a:schemeClr val="tx1"/>
            </a:solidFill>
            <a:miter lim="800000"/>
            <a:headEnd/>
            <a:tailEnd/>
          </a:ln>
        </p:spPr>
        <p:txBody>
          <a:bodyPr>
            <a:spAutoFit/>
          </a:bodyPr>
          <a:lstStyle/>
          <a:p>
            <a:pPr marL="111125" indent="-111125"/>
            <a:r>
              <a:rPr lang="en-US" sz="2000" b="1" u="none"/>
              <a:t>Inherent Complexities</a:t>
            </a:r>
          </a:p>
          <a:p>
            <a:pPr marL="111125" indent="-111125">
              <a:buFontTx/>
              <a:buChar char="•"/>
            </a:pPr>
            <a:r>
              <a:rPr lang="en-US" sz="2000" u="none"/>
              <a:t>Latency</a:t>
            </a:r>
          </a:p>
          <a:p>
            <a:pPr marL="111125" indent="-111125">
              <a:buFontTx/>
              <a:buChar char="•"/>
            </a:pPr>
            <a:r>
              <a:rPr lang="en-US" sz="2000" u="none"/>
              <a:t>Reliability</a:t>
            </a:r>
          </a:p>
          <a:p>
            <a:pPr marL="111125" indent="-111125">
              <a:buFontTx/>
              <a:buChar char="•"/>
            </a:pPr>
            <a:r>
              <a:rPr lang="en-US" sz="2000" u="none"/>
              <a:t>Load balancing</a:t>
            </a:r>
          </a:p>
          <a:p>
            <a:pPr marL="111125" indent="-111125">
              <a:buFontTx/>
              <a:buChar char="•"/>
            </a:pPr>
            <a:r>
              <a:rPr lang="en-US" sz="2000" u="none"/>
              <a:t>Causal ordering</a:t>
            </a:r>
          </a:p>
          <a:p>
            <a:pPr marL="111125" indent="-111125">
              <a:buFontTx/>
              <a:buChar char="•"/>
            </a:pPr>
            <a:r>
              <a:rPr lang="en-US" sz="2000" u="none"/>
              <a:t>Security &amp; information assurance</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63432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6343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4320" grpId="0" animBg="1" autoUpdateAnimBg="0"/>
      <p:bldP spid="1634322" grpId="0" animBg="1"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Slide Number Placeholder 3"/>
          <p:cNvSpPr>
            <a:spLocks noGrp="1"/>
          </p:cNvSpPr>
          <p:nvPr>
            <p:ph type="sldNum" sz="quarter" idx="10"/>
          </p:nvPr>
        </p:nvSpPr>
        <p:spPr>
          <a:noFill/>
        </p:spPr>
        <p:txBody>
          <a:bodyPr/>
          <a:lstStyle/>
          <a:p>
            <a:fld id="{384AC757-E772-4AFF-AA2E-AF8553E2A763}" type="slidenum">
              <a:rPr lang="en-US" smtClean="0">
                <a:latin typeface="Arial" pitchFamily="34" charset="0"/>
              </a:rPr>
              <a:pPr/>
              <a:t>24</a:t>
            </a:fld>
            <a:endParaRPr lang="en-US" smtClean="0">
              <a:latin typeface="Arial" pitchFamily="34" charset="0"/>
            </a:endParaRPr>
          </a:p>
        </p:txBody>
      </p:sp>
      <p:grpSp>
        <p:nvGrpSpPr>
          <p:cNvPr id="32771" name="Group 2"/>
          <p:cNvGrpSpPr>
            <a:grpSpLocks/>
          </p:cNvGrpSpPr>
          <p:nvPr/>
        </p:nvGrpSpPr>
        <p:grpSpPr bwMode="auto">
          <a:xfrm>
            <a:off x="9525" y="898525"/>
            <a:ext cx="4186238" cy="1782763"/>
            <a:chOff x="6" y="566"/>
            <a:chExt cx="2637" cy="1123"/>
          </a:xfrm>
        </p:grpSpPr>
        <p:grpSp>
          <p:nvGrpSpPr>
            <p:cNvPr id="32819" name="Group 3"/>
            <p:cNvGrpSpPr>
              <a:grpSpLocks/>
            </p:cNvGrpSpPr>
            <p:nvPr/>
          </p:nvGrpSpPr>
          <p:grpSpPr bwMode="auto">
            <a:xfrm>
              <a:off x="1507" y="590"/>
              <a:ext cx="1136" cy="1099"/>
              <a:chOff x="3657" y="671"/>
              <a:chExt cx="1476" cy="1531"/>
            </a:xfrm>
          </p:grpSpPr>
          <p:sp>
            <p:nvSpPr>
              <p:cNvPr id="32821" name="Rectangle 4"/>
              <p:cNvSpPr>
                <a:spLocks noChangeAspect="1" noChangeArrowheads="1"/>
              </p:cNvSpPr>
              <p:nvPr/>
            </p:nvSpPr>
            <p:spPr bwMode="auto">
              <a:xfrm>
                <a:off x="3657" y="671"/>
                <a:ext cx="1438" cy="1515"/>
              </a:xfrm>
              <a:prstGeom prst="rect">
                <a:avLst/>
              </a:prstGeom>
              <a:solidFill>
                <a:schemeClr val="bg1"/>
              </a:solidFill>
              <a:ln w="12700">
                <a:noFill/>
                <a:miter lim="800000"/>
                <a:headEnd/>
                <a:tailEnd/>
              </a:ln>
            </p:spPr>
            <p:txBody>
              <a:bodyPr wrap="none" anchor="ctr"/>
              <a:lstStyle/>
              <a:p>
                <a:pPr algn="ctr"/>
                <a:endParaRPr lang="en-US" sz="8000" u="none">
                  <a:latin typeface="Century Gothic" pitchFamily="34" charset="0"/>
                </a:endParaRPr>
              </a:p>
            </p:txBody>
          </p:sp>
          <p:sp>
            <p:nvSpPr>
              <p:cNvPr id="32822" name="Rectangle 5"/>
              <p:cNvSpPr>
                <a:spLocks noChangeAspect="1" noChangeArrowheads="1"/>
              </p:cNvSpPr>
              <p:nvPr/>
            </p:nvSpPr>
            <p:spPr bwMode="auto">
              <a:xfrm rot="5400000">
                <a:off x="3525" y="1393"/>
                <a:ext cx="1471" cy="75"/>
              </a:xfrm>
              <a:prstGeom prst="rect">
                <a:avLst/>
              </a:prstGeom>
              <a:solidFill>
                <a:schemeClr val="tx1"/>
              </a:solidFill>
              <a:ln w="12700">
                <a:solidFill>
                  <a:schemeClr val="tx1"/>
                </a:solidFill>
                <a:miter lim="800000"/>
                <a:headEnd/>
                <a:tailEnd/>
              </a:ln>
            </p:spPr>
            <p:txBody>
              <a:bodyPr rot="10800000" wrap="none" anchor="ctr"/>
              <a:lstStyle/>
              <a:p>
                <a:endParaRPr lang="en-US"/>
              </a:p>
            </p:txBody>
          </p:sp>
          <p:sp>
            <p:nvSpPr>
              <p:cNvPr id="32823" name="Oval 6"/>
              <p:cNvSpPr>
                <a:spLocks noChangeAspect="1" noChangeArrowheads="1"/>
              </p:cNvSpPr>
              <p:nvPr/>
            </p:nvSpPr>
            <p:spPr bwMode="auto">
              <a:xfrm>
                <a:off x="4274" y="882"/>
                <a:ext cx="676" cy="668"/>
              </a:xfrm>
              <a:prstGeom prst="ellipse">
                <a:avLst/>
              </a:prstGeom>
              <a:solidFill>
                <a:schemeClr val="bg1"/>
              </a:solidFill>
              <a:ln w="76200">
                <a:solidFill>
                  <a:schemeClr val="tx1"/>
                </a:solidFill>
                <a:round/>
                <a:headEnd/>
                <a:tailEnd/>
              </a:ln>
            </p:spPr>
            <p:txBody>
              <a:bodyPr rot="10800000" wrap="none" anchor="ctr"/>
              <a:lstStyle/>
              <a:p>
                <a:endParaRPr lang="en-US"/>
              </a:p>
            </p:txBody>
          </p:sp>
          <p:sp>
            <p:nvSpPr>
              <p:cNvPr id="32824" name="Rectangle 7"/>
              <p:cNvSpPr>
                <a:spLocks noChangeAspect="1" noChangeArrowheads="1"/>
              </p:cNvSpPr>
              <p:nvPr/>
            </p:nvSpPr>
            <p:spPr bwMode="auto">
              <a:xfrm>
                <a:off x="4306" y="1245"/>
                <a:ext cx="274" cy="269"/>
              </a:xfrm>
              <a:prstGeom prst="rect">
                <a:avLst/>
              </a:prstGeom>
              <a:solidFill>
                <a:schemeClr val="bg1"/>
              </a:solidFill>
              <a:ln w="12700">
                <a:solidFill>
                  <a:schemeClr val="bg1"/>
                </a:solidFill>
                <a:miter lim="800000"/>
                <a:headEnd/>
                <a:tailEnd/>
              </a:ln>
            </p:spPr>
            <p:txBody>
              <a:bodyPr rot="10800000" wrap="none" anchor="ctr"/>
              <a:lstStyle/>
              <a:p>
                <a:endParaRPr lang="en-US"/>
              </a:p>
            </p:txBody>
          </p:sp>
          <p:sp>
            <p:nvSpPr>
              <p:cNvPr id="32825" name="Line 8"/>
              <p:cNvSpPr>
                <a:spLocks noChangeAspect="1" noChangeShapeType="1"/>
              </p:cNvSpPr>
              <p:nvPr/>
            </p:nvSpPr>
            <p:spPr bwMode="auto">
              <a:xfrm>
                <a:off x="4259" y="686"/>
                <a:ext cx="0" cy="1516"/>
              </a:xfrm>
              <a:prstGeom prst="line">
                <a:avLst/>
              </a:prstGeom>
              <a:noFill/>
              <a:ln w="12700">
                <a:solidFill>
                  <a:schemeClr val="bg1"/>
                </a:solidFill>
                <a:prstDash val="sysDot"/>
                <a:round/>
                <a:headEnd/>
                <a:tailEnd/>
              </a:ln>
            </p:spPr>
            <p:txBody>
              <a:bodyPr rot="10800000" wrap="none" anchor="ctr"/>
              <a:lstStyle/>
              <a:p>
                <a:endParaRPr lang="en-US"/>
              </a:p>
            </p:txBody>
          </p:sp>
          <p:grpSp>
            <p:nvGrpSpPr>
              <p:cNvPr id="32826" name="Group 9"/>
              <p:cNvGrpSpPr>
                <a:grpSpLocks/>
              </p:cNvGrpSpPr>
              <p:nvPr/>
            </p:nvGrpSpPr>
            <p:grpSpPr bwMode="auto">
              <a:xfrm>
                <a:off x="3684" y="1509"/>
                <a:ext cx="1449" cy="77"/>
                <a:chOff x="3609" y="1623"/>
                <a:chExt cx="1368" cy="77"/>
              </a:xfrm>
            </p:grpSpPr>
            <p:sp>
              <p:nvSpPr>
                <p:cNvPr id="32828" name="Rectangle 10"/>
                <p:cNvSpPr>
                  <a:spLocks noChangeAspect="1" noChangeArrowheads="1"/>
                </p:cNvSpPr>
                <p:nvPr/>
              </p:nvSpPr>
              <p:spPr bwMode="auto">
                <a:xfrm>
                  <a:off x="3609" y="1623"/>
                  <a:ext cx="1299" cy="77"/>
                </a:xfrm>
                <a:prstGeom prst="rect">
                  <a:avLst/>
                </a:prstGeom>
                <a:solidFill>
                  <a:schemeClr val="tx1"/>
                </a:solidFill>
                <a:ln w="12700">
                  <a:solidFill>
                    <a:schemeClr val="tx1"/>
                  </a:solidFill>
                  <a:miter lim="800000"/>
                  <a:headEnd/>
                  <a:tailEnd/>
                </a:ln>
              </p:spPr>
              <p:txBody>
                <a:bodyPr rot="10800000" wrap="none" anchor="ctr"/>
                <a:lstStyle/>
                <a:p>
                  <a:endParaRPr lang="en-US"/>
                </a:p>
              </p:txBody>
            </p:sp>
            <p:sp>
              <p:nvSpPr>
                <p:cNvPr id="32829" name="Line 11"/>
                <p:cNvSpPr>
                  <a:spLocks noChangeAspect="1" noChangeShapeType="1"/>
                </p:cNvSpPr>
                <p:nvPr/>
              </p:nvSpPr>
              <p:spPr bwMode="auto">
                <a:xfrm flipV="1">
                  <a:off x="3632" y="1666"/>
                  <a:ext cx="1345" cy="0"/>
                </a:xfrm>
                <a:prstGeom prst="line">
                  <a:avLst/>
                </a:prstGeom>
                <a:noFill/>
                <a:ln w="12700">
                  <a:solidFill>
                    <a:schemeClr val="bg1"/>
                  </a:solidFill>
                  <a:prstDash val="sysDot"/>
                  <a:round/>
                  <a:headEnd/>
                  <a:tailEnd/>
                </a:ln>
              </p:spPr>
              <p:txBody>
                <a:bodyPr rot="10800000" wrap="none" anchor="ctr"/>
                <a:lstStyle/>
                <a:p>
                  <a:endParaRPr lang="en-US"/>
                </a:p>
              </p:txBody>
            </p:sp>
          </p:grpSp>
          <p:pic>
            <p:nvPicPr>
              <p:cNvPr id="32827" name="Picture 12" descr="tn00332_"/>
              <p:cNvPicPr>
                <a:picLocks noChangeAspect="1" noChangeArrowheads="1"/>
              </p:cNvPicPr>
              <p:nvPr/>
            </p:nvPicPr>
            <p:blipFill>
              <a:blip r:embed="rId3" cstate="print"/>
              <a:srcRect/>
              <a:stretch>
                <a:fillRect/>
              </a:stretch>
            </p:blipFill>
            <p:spPr bwMode="auto">
              <a:xfrm>
                <a:off x="4473" y="1732"/>
                <a:ext cx="501" cy="249"/>
              </a:xfrm>
              <a:prstGeom prst="rect">
                <a:avLst/>
              </a:prstGeom>
              <a:noFill/>
              <a:ln w="9525">
                <a:noFill/>
                <a:miter lim="800000"/>
                <a:headEnd/>
                <a:tailEnd/>
              </a:ln>
            </p:spPr>
          </p:pic>
        </p:grpSp>
        <p:sp>
          <p:nvSpPr>
            <p:cNvPr id="32820" name="Rectangle 13"/>
            <p:cNvSpPr>
              <a:spLocks noChangeArrowheads="1"/>
            </p:cNvSpPr>
            <p:nvPr/>
          </p:nvSpPr>
          <p:spPr bwMode="auto">
            <a:xfrm>
              <a:off x="6" y="566"/>
              <a:ext cx="1542" cy="1018"/>
            </a:xfrm>
            <a:prstGeom prst="rect">
              <a:avLst/>
            </a:prstGeom>
            <a:noFill/>
            <a:ln w="12700">
              <a:noFill/>
              <a:miter lim="800000"/>
              <a:headEnd/>
              <a:tailEnd/>
            </a:ln>
          </p:spPr>
          <p:txBody>
            <a:bodyPr>
              <a:spAutoFit/>
            </a:bodyPr>
            <a:lstStyle/>
            <a:p>
              <a:pPr marL="114300" indent="-114300">
                <a:buFontTx/>
                <a:buChar char="•"/>
              </a:pPr>
              <a:r>
                <a:rPr lang="en-US" sz="2000" u="none"/>
                <a:t>Present </a:t>
              </a:r>
              <a:r>
                <a:rPr lang="en-US" sz="2000" i="1" u="none"/>
                <a:t>solutions</a:t>
              </a:r>
              <a:r>
                <a:rPr lang="en-US" sz="2000" u="none"/>
                <a:t> to common software </a:t>
              </a:r>
              <a:r>
                <a:rPr lang="en-US" sz="2000" i="1" u="none"/>
                <a:t>problems</a:t>
              </a:r>
              <a:r>
                <a:rPr lang="en-US" sz="2000" u="none"/>
                <a:t> arising within a certain </a:t>
              </a:r>
              <a:r>
                <a:rPr lang="en-US" sz="2000" i="1" u="none"/>
                <a:t>context</a:t>
              </a:r>
            </a:p>
          </p:txBody>
        </p:sp>
      </p:grpSp>
      <p:sp>
        <p:nvSpPr>
          <p:cNvPr id="32772" name="Rectangle 14"/>
          <p:cNvSpPr>
            <a:spLocks noGrp="1" noChangeArrowheads="1"/>
          </p:cNvSpPr>
          <p:nvPr>
            <p:ph type="title"/>
          </p:nvPr>
        </p:nvSpPr>
        <p:spPr>
          <a:xfrm>
            <a:off x="38100" y="-38100"/>
            <a:ext cx="9144000" cy="914400"/>
          </a:xfrm>
        </p:spPr>
        <p:txBody>
          <a:bodyPr/>
          <a:lstStyle/>
          <a:p>
            <a:r>
              <a:rPr lang="en-US" sz="3400" smtClean="0"/>
              <a:t>Overview of Patterns</a:t>
            </a:r>
          </a:p>
        </p:txBody>
      </p:sp>
      <p:grpSp>
        <p:nvGrpSpPr>
          <p:cNvPr id="5" name="Group 15"/>
          <p:cNvGrpSpPr>
            <a:grpSpLocks/>
          </p:cNvGrpSpPr>
          <p:nvPr/>
        </p:nvGrpSpPr>
        <p:grpSpPr bwMode="auto">
          <a:xfrm>
            <a:off x="-9525" y="3378200"/>
            <a:ext cx="4168775" cy="3365500"/>
            <a:chOff x="6" y="2148"/>
            <a:chExt cx="2626" cy="2120"/>
          </a:xfrm>
        </p:grpSpPr>
        <p:sp>
          <p:nvSpPr>
            <p:cNvPr id="32796" name="Rectangle 16"/>
            <p:cNvSpPr>
              <a:spLocks noChangeArrowheads="1"/>
            </p:cNvSpPr>
            <p:nvPr/>
          </p:nvSpPr>
          <p:spPr bwMode="auto">
            <a:xfrm>
              <a:off x="6" y="2148"/>
              <a:ext cx="2626" cy="826"/>
            </a:xfrm>
            <a:prstGeom prst="rect">
              <a:avLst/>
            </a:prstGeom>
            <a:noFill/>
            <a:ln w="12700">
              <a:noFill/>
              <a:miter lim="800000"/>
              <a:headEnd/>
              <a:tailEnd/>
            </a:ln>
          </p:spPr>
          <p:txBody>
            <a:bodyPr>
              <a:spAutoFit/>
            </a:bodyPr>
            <a:lstStyle/>
            <a:p>
              <a:pPr marL="114300" indent="-114300">
                <a:buFontTx/>
                <a:buChar char="•"/>
              </a:pPr>
              <a:r>
                <a:rPr lang="en-US" sz="2000" u="none"/>
                <a:t>Capture recurring structures &amp; dynamics among software participants to facilitate reuse of successful designs</a:t>
              </a:r>
            </a:p>
          </p:txBody>
        </p:sp>
        <p:grpSp>
          <p:nvGrpSpPr>
            <p:cNvPr id="32797" name="Group 17"/>
            <p:cNvGrpSpPr>
              <a:grpSpLocks/>
            </p:cNvGrpSpPr>
            <p:nvPr/>
          </p:nvGrpSpPr>
          <p:grpSpPr bwMode="auto">
            <a:xfrm>
              <a:off x="56" y="3026"/>
              <a:ext cx="2375" cy="1242"/>
              <a:chOff x="118" y="2970"/>
              <a:chExt cx="1952" cy="1144"/>
            </a:xfrm>
          </p:grpSpPr>
          <p:sp>
            <p:nvSpPr>
              <p:cNvPr id="32798" name="Text Box 18"/>
              <p:cNvSpPr txBox="1">
                <a:spLocks noChangeArrowheads="1"/>
              </p:cNvSpPr>
              <p:nvPr/>
            </p:nvSpPr>
            <p:spPr bwMode="auto">
              <a:xfrm>
                <a:off x="653" y="3937"/>
                <a:ext cx="881" cy="177"/>
              </a:xfrm>
              <a:prstGeom prst="rect">
                <a:avLst/>
              </a:prstGeom>
              <a:noFill/>
              <a:ln w="12700">
                <a:noFill/>
                <a:miter lim="800000"/>
                <a:headEnd/>
                <a:tailEnd/>
              </a:ln>
            </p:spPr>
            <p:txBody>
              <a:bodyPr wrap="none">
                <a:spAutoFit/>
              </a:bodyPr>
              <a:lstStyle/>
              <a:p>
                <a:pPr algn="ctr"/>
                <a:r>
                  <a:rPr lang="en-US" sz="1400" b="1" i="1" u="none"/>
                  <a:t>The Proxy Pattern</a:t>
                </a:r>
              </a:p>
            </p:txBody>
          </p:sp>
          <p:grpSp>
            <p:nvGrpSpPr>
              <p:cNvPr id="32799" name="Group 19"/>
              <p:cNvGrpSpPr>
                <a:grpSpLocks/>
              </p:cNvGrpSpPr>
              <p:nvPr/>
            </p:nvGrpSpPr>
            <p:grpSpPr bwMode="auto">
              <a:xfrm>
                <a:off x="118" y="2970"/>
                <a:ext cx="1952" cy="967"/>
                <a:chOff x="2832" y="1449"/>
                <a:chExt cx="1952" cy="967"/>
              </a:xfrm>
            </p:grpSpPr>
            <p:sp>
              <p:nvSpPr>
                <p:cNvPr id="32800" name="Text Box 20"/>
                <p:cNvSpPr txBox="1">
                  <a:spLocks noChangeAspect="1" noChangeArrowheads="1"/>
                </p:cNvSpPr>
                <p:nvPr/>
              </p:nvSpPr>
              <p:spPr bwMode="auto">
                <a:xfrm>
                  <a:off x="3808" y="2181"/>
                  <a:ext cx="139" cy="159"/>
                </a:xfrm>
                <a:prstGeom prst="rect">
                  <a:avLst/>
                </a:prstGeom>
                <a:solidFill>
                  <a:schemeClr val="bg1"/>
                </a:solidFill>
                <a:ln w="9525">
                  <a:noFill/>
                  <a:miter lim="800000"/>
                  <a:headEnd/>
                  <a:tailEnd/>
                </a:ln>
              </p:spPr>
              <p:txBody>
                <a:bodyPr wrap="none">
                  <a:spAutoFit/>
                </a:bodyPr>
                <a:lstStyle/>
                <a:p>
                  <a:pPr algn="ctr" defTabSz="762000"/>
                  <a:r>
                    <a:rPr lang="en-US" sz="1200" u="none"/>
                    <a:t>1</a:t>
                  </a:r>
                  <a:endParaRPr lang="en-US" sz="1600" u="none"/>
                </a:p>
              </p:txBody>
            </p:sp>
            <p:sp>
              <p:nvSpPr>
                <p:cNvPr id="32801" name="Text Box 21"/>
                <p:cNvSpPr txBox="1">
                  <a:spLocks noChangeAspect="1" noChangeArrowheads="1"/>
                </p:cNvSpPr>
                <p:nvPr/>
              </p:nvSpPr>
              <p:spPr bwMode="auto">
                <a:xfrm>
                  <a:off x="4010" y="2181"/>
                  <a:ext cx="139" cy="159"/>
                </a:xfrm>
                <a:prstGeom prst="rect">
                  <a:avLst/>
                </a:prstGeom>
                <a:solidFill>
                  <a:schemeClr val="bg1"/>
                </a:solidFill>
                <a:ln w="9525">
                  <a:noFill/>
                  <a:miter lim="800000"/>
                  <a:headEnd/>
                  <a:tailEnd/>
                </a:ln>
              </p:spPr>
              <p:txBody>
                <a:bodyPr wrap="none">
                  <a:spAutoFit/>
                </a:bodyPr>
                <a:lstStyle/>
                <a:p>
                  <a:pPr algn="ctr" defTabSz="762000"/>
                  <a:r>
                    <a:rPr lang="en-US" sz="1200" u="none"/>
                    <a:t>1</a:t>
                  </a:r>
                  <a:endParaRPr lang="en-US" sz="1600" u="none"/>
                </a:p>
              </p:txBody>
            </p:sp>
            <p:grpSp>
              <p:nvGrpSpPr>
                <p:cNvPr id="32802" name="Group 22"/>
                <p:cNvGrpSpPr>
                  <a:grpSpLocks noChangeAspect="1"/>
                </p:cNvGrpSpPr>
                <p:nvPr/>
              </p:nvGrpSpPr>
              <p:grpSpPr bwMode="auto">
                <a:xfrm>
                  <a:off x="3157" y="2091"/>
                  <a:ext cx="651" cy="325"/>
                  <a:chOff x="1536" y="1920"/>
                  <a:chExt cx="768" cy="384"/>
                </a:xfrm>
              </p:grpSpPr>
              <p:sp>
                <p:nvSpPr>
                  <p:cNvPr id="32817" name="Rectangle 23"/>
                  <p:cNvSpPr>
                    <a:spLocks noChangeAspect="1" noChangeArrowheads="1"/>
                  </p:cNvSpPr>
                  <p:nvPr/>
                </p:nvSpPr>
                <p:spPr bwMode="auto">
                  <a:xfrm>
                    <a:off x="1536" y="1920"/>
                    <a:ext cx="768" cy="180"/>
                  </a:xfrm>
                  <a:prstGeom prst="rect">
                    <a:avLst/>
                  </a:prstGeom>
                  <a:solidFill>
                    <a:srgbClr val="FFFF99"/>
                  </a:solidFill>
                  <a:ln w="12700">
                    <a:solidFill>
                      <a:schemeClr val="tx1"/>
                    </a:solidFill>
                    <a:miter lim="800000"/>
                    <a:headEnd/>
                    <a:tailEnd/>
                  </a:ln>
                </p:spPr>
                <p:txBody>
                  <a:bodyPr wrap="none" lIns="92075" tIns="46038" rIns="92075" bIns="46038" anchor="ctr"/>
                  <a:lstStyle/>
                  <a:p>
                    <a:pPr algn="ctr" defTabSz="762000" eaLnBrk="1" hangingPunct="1"/>
                    <a:r>
                      <a:rPr lang="en-US" sz="1200" b="1" u="none"/>
                      <a:t>Proxy</a:t>
                    </a:r>
                    <a:endParaRPr lang="en-US" sz="1200" u="none"/>
                  </a:p>
                </p:txBody>
              </p:sp>
              <p:sp>
                <p:nvSpPr>
                  <p:cNvPr id="32818" name="Rectangle 24"/>
                  <p:cNvSpPr>
                    <a:spLocks noChangeAspect="1" noChangeArrowheads="1"/>
                  </p:cNvSpPr>
                  <p:nvPr/>
                </p:nvSpPr>
                <p:spPr bwMode="auto">
                  <a:xfrm>
                    <a:off x="1536" y="2100"/>
                    <a:ext cx="768" cy="204"/>
                  </a:xfrm>
                  <a:prstGeom prst="rect">
                    <a:avLst/>
                  </a:prstGeom>
                  <a:solidFill>
                    <a:srgbClr val="FFFF99"/>
                  </a:solidFill>
                  <a:ln w="12700">
                    <a:solidFill>
                      <a:schemeClr val="tx1"/>
                    </a:solidFill>
                    <a:miter lim="800000"/>
                    <a:headEnd/>
                    <a:tailEnd/>
                  </a:ln>
                </p:spPr>
                <p:txBody>
                  <a:bodyPr wrap="none" lIns="92075" tIns="46038" rIns="92075" bIns="46038" anchor="ctr"/>
                  <a:lstStyle/>
                  <a:p>
                    <a:pPr defTabSz="762000" eaLnBrk="1" hangingPunct="1"/>
                    <a:r>
                      <a:rPr lang="en-US" sz="1200" u="none"/>
                      <a:t>service</a:t>
                    </a:r>
                    <a:endParaRPr lang="en-US" sz="1200" i="1" u="none"/>
                  </a:p>
                </p:txBody>
              </p:sp>
            </p:grpSp>
            <p:grpSp>
              <p:nvGrpSpPr>
                <p:cNvPr id="32803" name="Group 25"/>
                <p:cNvGrpSpPr>
                  <a:grpSpLocks noChangeAspect="1"/>
                </p:cNvGrpSpPr>
                <p:nvPr/>
              </p:nvGrpSpPr>
              <p:grpSpPr bwMode="auto">
                <a:xfrm>
                  <a:off x="4133" y="2091"/>
                  <a:ext cx="651" cy="325"/>
                  <a:chOff x="1536" y="1920"/>
                  <a:chExt cx="768" cy="384"/>
                </a:xfrm>
              </p:grpSpPr>
              <p:sp>
                <p:nvSpPr>
                  <p:cNvPr id="32815" name="Rectangle 26"/>
                  <p:cNvSpPr>
                    <a:spLocks noChangeAspect="1" noChangeArrowheads="1"/>
                  </p:cNvSpPr>
                  <p:nvPr/>
                </p:nvSpPr>
                <p:spPr bwMode="auto">
                  <a:xfrm>
                    <a:off x="1536" y="1920"/>
                    <a:ext cx="768" cy="180"/>
                  </a:xfrm>
                  <a:prstGeom prst="rect">
                    <a:avLst/>
                  </a:prstGeom>
                  <a:solidFill>
                    <a:srgbClr val="FFFF99"/>
                  </a:solidFill>
                  <a:ln w="12700">
                    <a:solidFill>
                      <a:schemeClr val="tx1"/>
                    </a:solidFill>
                    <a:miter lim="800000"/>
                    <a:headEnd/>
                    <a:tailEnd/>
                  </a:ln>
                </p:spPr>
                <p:txBody>
                  <a:bodyPr wrap="none" lIns="92075" tIns="46038" rIns="92075" bIns="46038" anchor="ctr"/>
                  <a:lstStyle/>
                  <a:p>
                    <a:pPr algn="ctr" defTabSz="762000" eaLnBrk="1" hangingPunct="1"/>
                    <a:r>
                      <a:rPr lang="de-DE" sz="1200" b="1" u="none"/>
                      <a:t>Service</a:t>
                    </a:r>
                    <a:endParaRPr lang="en-US" sz="1200" u="none"/>
                  </a:p>
                </p:txBody>
              </p:sp>
              <p:sp>
                <p:nvSpPr>
                  <p:cNvPr id="32816" name="Rectangle 27"/>
                  <p:cNvSpPr>
                    <a:spLocks noChangeAspect="1" noChangeArrowheads="1"/>
                  </p:cNvSpPr>
                  <p:nvPr/>
                </p:nvSpPr>
                <p:spPr bwMode="auto">
                  <a:xfrm>
                    <a:off x="1536" y="2100"/>
                    <a:ext cx="768" cy="204"/>
                  </a:xfrm>
                  <a:prstGeom prst="rect">
                    <a:avLst/>
                  </a:prstGeom>
                  <a:solidFill>
                    <a:srgbClr val="FFFF99"/>
                  </a:solidFill>
                  <a:ln w="12700">
                    <a:solidFill>
                      <a:schemeClr val="tx1"/>
                    </a:solidFill>
                    <a:miter lim="800000"/>
                    <a:headEnd/>
                    <a:tailEnd/>
                  </a:ln>
                </p:spPr>
                <p:txBody>
                  <a:bodyPr wrap="none" lIns="92075" tIns="46038" rIns="92075" bIns="46038" anchor="ctr"/>
                  <a:lstStyle/>
                  <a:p>
                    <a:pPr defTabSz="762000" eaLnBrk="1" hangingPunct="1"/>
                    <a:r>
                      <a:rPr lang="en-US" sz="1200" u="none"/>
                      <a:t>service</a:t>
                    </a:r>
                    <a:endParaRPr lang="en-US" sz="1200" i="1" u="none"/>
                  </a:p>
                </p:txBody>
              </p:sp>
            </p:grpSp>
            <p:sp>
              <p:nvSpPr>
                <p:cNvPr id="32804" name="Line 28"/>
                <p:cNvSpPr>
                  <a:spLocks noChangeAspect="1" noChangeShapeType="1"/>
                </p:cNvSpPr>
                <p:nvPr/>
              </p:nvSpPr>
              <p:spPr bwMode="auto">
                <a:xfrm>
                  <a:off x="3808" y="2181"/>
                  <a:ext cx="325" cy="0"/>
                </a:xfrm>
                <a:prstGeom prst="line">
                  <a:avLst/>
                </a:prstGeom>
                <a:noFill/>
                <a:ln w="9525">
                  <a:solidFill>
                    <a:schemeClr val="tx1"/>
                  </a:solidFill>
                  <a:round/>
                  <a:headEnd/>
                  <a:tailEnd/>
                </a:ln>
              </p:spPr>
              <p:txBody>
                <a:bodyPr wrap="none" anchor="ctr"/>
                <a:lstStyle/>
                <a:p>
                  <a:endParaRPr lang="en-US"/>
                </a:p>
              </p:txBody>
            </p:sp>
            <p:sp>
              <p:nvSpPr>
                <p:cNvPr id="32805" name="Freeform 29"/>
                <p:cNvSpPr>
                  <a:spLocks noChangeAspect="1"/>
                </p:cNvSpPr>
                <p:nvPr/>
              </p:nvSpPr>
              <p:spPr bwMode="auto">
                <a:xfrm>
                  <a:off x="2995" y="1881"/>
                  <a:ext cx="162" cy="300"/>
                </a:xfrm>
                <a:custGeom>
                  <a:avLst/>
                  <a:gdLst>
                    <a:gd name="T0" fmla="*/ 0 w 192"/>
                    <a:gd name="T1" fmla="*/ 0 h 576"/>
                    <a:gd name="T2" fmla="*/ 0 w 192"/>
                    <a:gd name="T3" fmla="*/ 81 h 576"/>
                    <a:gd name="T4" fmla="*/ 116 w 192"/>
                    <a:gd name="T5" fmla="*/ 81 h 576"/>
                    <a:gd name="T6" fmla="*/ 0 60000 65536"/>
                    <a:gd name="T7" fmla="*/ 0 60000 65536"/>
                    <a:gd name="T8" fmla="*/ 0 60000 65536"/>
                    <a:gd name="T9" fmla="*/ 0 w 192"/>
                    <a:gd name="T10" fmla="*/ 0 h 576"/>
                    <a:gd name="T11" fmla="*/ 192 w 192"/>
                    <a:gd name="T12" fmla="*/ 576 h 576"/>
                  </a:gdLst>
                  <a:ahLst/>
                  <a:cxnLst>
                    <a:cxn ang="T6">
                      <a:pos x="T0" y="T1"/>
                    </a:cxn>
                    <a:cxn ang="T7">
                      <a:pos x="T2" y="T3"/>
                    </a:cxn>
                    <a:cxn ang="T8">
                      <a:pos x="T4" y="T5"/>
                    </a:cxn>
                  </a:cxnLst>
                  <a:rect l="T9" t="T10" r="T11" b="T12"/>
                  <a:pathLst>
                    <a:path w="192" h="576">
                      <a:moveTo>
                        <a:pt x="0" y="0"/>
                      </a:moveTo>
                      <a:lnTo>
                        <a:pt x="0" y="576"/>
                      </a:lnTo>
                      <a:lnTo>
                        <a:pt x="192" y="576"/>
                      </a:lnTo>
                    </a:path>
                  </a:pathLst>
                </a:custGeom>
                <a:solidFill>
                  <a:schemeClr val="bg1"/>
                </a:solidFill>
                <a:ln w="9525">
                  <a:solidFill>
                    <a:schemeClr val="tx1"/>
                  </a:solidFill>
                  <a:round/>
                  <a:headEnd/>
                  <a:tailEnd/>
                </a:ln>
              </p:spPr>
              <p:txBody>
                <a:bodyPr wrap="none" anchor="ctr"/>
                <a:lstStyle/>
                <a:p>
                  <a:endParaRPr lang="en-US"/>
                </a:p>
              </p:txBody>
            </p:sp>
            <p:grpSp>
              <p:nvGrpSpPr>
                <p:cNvPr id="32806" name="Group 30"/>
                <p:cNvGrpSpPr>
                  <a:grpSpLocks noChangeAspect="1"/>
                </p:cNvGrpSpPr>
                <p:nvPr/>
              </p:nvGrpSpPr>
              <p:grpSpPr bwMode="auto">
                <a:xfrm>
                  <a:off x="3748" y="1449"/>
                  <a:ext cx="651" cy="325"/>
                  <a:chOff x="1536" y="1920"/>
                  <a:chExt cx="768" cy="384"/>
                </a:xfrm>
              </p:grpSpPr>
              <p:sp>
                <p:nvSpPr>
                  <p:cNvPr id="32813" name="Rectangle 31"/>
                  <p:cNvSpPr>
                    <a:spLocks noChangeAspect="1" noChangeArrowheads="1"/>
                  </p:cNvSpPr>
                  <p:nvPr/>
                </p:nvSpPr>
                <p:spPr bwMode="auto">
                  <a:xfrm>
                    <a:off x="1536" y="1920"/>
                    <a:ext cx="768" cy="180"/>
                  </a:xfrm>
                  <a:prstGeom prst="rect">
                    <a:avLst/>
                  </a:prstGeom>
                  <a:solidFill>
                    <a:srgbClr val="FFFF99"/>
                  </a:solidFill>
                  <a:ln w="12700">
                    <a:solidFill>
                      <a:schemeClr val="tx1"/>
                    </a:solidFill>
                    <a:miter lim="800000"/>
                    <a:headEnd/>
                    <a:tailEnd/>
                  </a:ln>
                </p:spPr>
                <p:txBody>
                  <a:bodyPr wrap="none" lIns="92075" tIns="46038" rIns="92075" bIns="46038" anchor="ctr"/>
                  <a:lstStyle/>
                  <a:p>
                    <a:pPr algn="ctr" defTabSz="762000" eaLnBrk="1" hangingPunct="1"/>
                    <a:r>
                      <a:rPr lang="de-DE" sz="1200" b="1" i="1" u="none"/>
                      <a:t>AbstractService</a:t>
                    </a:r>
                    <a:endParaRPr lang="en-US" sz="1200" u="none"/>
                  </a:p>
                </p:txBody>
              </p:sp>
              <p:sp>
                <p:nvSpPr>
                  <p:cNvPr id="32814" name="Rectangle 32"/>
                  <p:cNvSpPr>
                    <a:spLocks noChangeAspect="1" noChangeArrowheads="1"/>
                  </p:cNvSpPr>
                  <p:nvPr/>
                </p:nvSpPr>
                <p:spPr bwMode="auto">
                  <a:xfrm>
                    <a:off x="1536" y="2100"/>
                    <a:ext cx="768" cy="204"/>
                  </a:xfrm>
                  <a:prstGeom prst="rect">
                    <a:avLst/>
                  </a:prstGeom>
                  <a:solidFill>
                    <a:srgbClr val="FFFF99"/>
                  </a:solidFill>
                  <a:ln w="12700">
                    <a:solidFill>
                      <a:schemeClr val="tx1"/>
                    </a:solidFill>
                    <a:miter lim="800000"/>
                    <a:headEnd/>
                    <a:tailEnd/>
                  </a:ln>
                </p:spPr>
                <p:txBody>
                  <a:bodyPr wrap="none" lIns="92075" tIns="46038" rIns="92075" bIns="46038" anchor="ctr"/>
                  <a:lstStyle/>
                  <a:p>
                    <a:pPr defTabSz="762000" eaLnBrk="1" hangingPunct="1"/>
                    <a:r>
                      <a:rPr lang="en-US" sz="1200" i="1" u="none"/>
                      <a:t>service</a:t>
                    </a:r>
                  </a:p>
                </p:txBody>
              </p:sp>
            </p:grpSp>
            <p:sp>
              <p:nvSpPr>
                <p:cNvPr id="32807" name="Line 33"/>
                <p:cNvSpPr>
                  <a:spLocks noChangeAspect="1" noChangeShapeType="1"/>
                </p:cNvSpPr>
                <p:nvPr/>
              </p:nvSpPr>
              <p:spPr bwMode="auto">
                <a:xfrm>
                  <a:off x="4065" y="1873"/>
                  <a:ext cx="0" cy="122"/>
                </a:xfrm>
                <a:prstGeom prst="line">
                  <a:avLst/>
                </a:prstGeom>
                <a:noFill/>
                <a:ln w="9525">
                  <a:solidFill>
                    <a:schemeClr val="tx1"/>
                  </a:solidFill>
                  <a:round/>
                  <a:headEnd type="none" w="sm" len="sm"/>
                  <a:tailEnd type="none" w="sm" len="sm"/>
                </a:ln>
              </p:spPr>
              <p:txBody>
                <a:bodyPr wrap="none" anchor="ctr"/>
                <a:lstStyle/>
                <a:p>
                  <a:endParaRPr lang="en-US"/>
                </a:p>
              </p:txBody>
            </p:sp>
            <p:sp>
              <p:nvSpPr>
                <p:cNvPr id="32808" name="Line 34"/>
                <p:cNvSpPr>
                  <a:spLocks noChangeAspect="1" noChangeShapeType="1"/>
                </p:cNvSpPr>
                <p:nvPr/>
              </p:nvSpPr>
              <p:spPr bwMode="auto">
                <a:xfrm>
                  <a:off x="3716" y="1999"/>
                  <a:ext cx="0" cy="81"/>
                </a:xfrm>
                <a:prstGeom prst="line">
                  <a:avLst/>
                </a:prstGeom>
                <a:noFill/>
                <a:ln w="9525">
                  <a:solidFill>
                    <a:schemeClr val="tx1"/>
                  </a:solidFill>
                  <a:round/>
                  <a:headEnd type="none" w="sm" len="sm"/>
                  <a:tailEnd type="none" w="sm" len="sm"/>
                </a:ln>
              </p:spPr>
              <p:txBody>
                <a:bodyPr wrap="none" anchor="ctr"/>
                <a:lstStyle/>
                <a:p>
                  <a:endParaRPr lang="en-US"/>
                </a:p>
              </p:txBody>
            </p:sp>
            <p:sp>
              <p:nvSpPr>
                <p:cNvPr id="32809" name="Line 35"/>
                <p:cNvSpPr>
                  <a:spLocks noChangeAspect="1" noChangeShapeType="1"/>
                </p:cNvSpPr>
                <p:nvPr/>
              </p:nvSpPr>
              <p:spPr bwMode="auto">
                <a:xfrm>
                  <a:off x="4448" y="2001"/>
                  <a:ext cx="0" cy="81"/>
                </a:xfrm>
                <a:prstGeom prst="line">
                  <a:avLst/>
                </a:prstGeom>
                <a:noFill/>
                <a:ln w="9525">
                  <a:solidFill>
                    <a:schemeClr val="tx1"/>
                  </a:solidFill>
                  <a:round/>
                  <a:headEnd type="none" w="sm" len="sm"/>
                  <a:tailEnd type="none" w="sm" len="sm"/>
                </a:ln>
              </p:spPr>
              <p:txBody>
                <a:bodyPr wrap="none" anchor="ctr"/>
                <a:lstStyle/>
                <a:p>
                  <a:endParaRPr lang="en-US"/>
                </a:p>
              </p:txBody>
            </p:sp>
            <p:sp>
              <p:nvSpPr>
                <p:cNvPr id="32810" name="Freeform 36"/>
                <p:cNvSpPr>
                  <a:spLocks noChangeAspect="1"/>
                </p:cNvSpPr>
                <p:nvPr/>
              </p:nvSpPr>
              <p:spPr bwMode="auto">
                <a:xfrm>
                  <a:off x="3716" y="1999"/>
                  <a:ext cx="729" cy="0"/>
                </a:xfrm>
                <a:custGeom>
                  <a:avLst/>
                  <a:gdLst>
                    <a:gd name="T0" fmla="*/ 0 w 861"/>
                    <a:gd name="T1" fmla="*/ 0 h 1"/>
                    <a:gd name="T2" fmla="*/ 522 w 861"/>
                    <a:gd name="T3" fmla="*/ 0 h 1"/>
                    <a:gd name="T4" fmla="*/ 0 60000 65536"/>
                    <a:gd name="T5" fmla="*/ 0 60000 65536"/>
                    <a:gd name="T6" fmla="*/ 0 w 861"/>
                    <a:gd name="T7" fmla="*/ 0 h 1"/>
                    <a:gd name="T8" fmla="*/ 861 w 861"/>
                    <a:gd name="T9" fmla="*/ 0 h 1"/>
                  </a:gdLst>
                  <a:ahLst/>
                  <a:cxnLst>
                    <a:cxn ang="T4">
                      <a:pos x="T0" y="T1"/>
                    </a:cxn>
                    <a:cxn ang="T5">
                      <a:pos x="T2" y="T3"/>
                    </a:cxn>
                  </a:cxnLst>
                  <a:rect l="T6" t="T7" r="T8" b="T9"/>
                  <a:pathLst>
                    <a:path w="861" h="1">
                      <a:moveTo>
                        <a:pt x="0" y="0"/>
                      </a:moveTo>
                      <a:lnTo>
                        <a:pt x="861" y="0"/>
                      </a:lnTo>
                    </a:path>
                  </a:pathLst>
                </a:custGeom>
                <a:solidFill>
                  <a:srgbClr val="FFFF99"/>
                </a:solidFill>
                <a:ln w="9525">
                  <a:solidFill>
                    <a:schemeClr val="tx1"/>
                  </a:solidFill>
                  <a:miter lim="800000"/>
                  <a:headEnd/>
                  <a:tailEnd/>
                </a:ln>
              </p:spPr>
              <p:txBody>
                <a:bodyPr wrap="none"/>
                <a:lstStyle/>
                <a:p>
                  <a:endParaRPr lang="en-US"/>
                </a:p>
              </p:txBody>
            </p:sp>
            <p:sp>
              <p:nvSpPr>
                <p:cNvPr id="32811" name="Rectangle 37"/>
                <p:cNvSpPr>
                  <a:spLocks noChangeAspect="1" noChangeArrowheads="1"/>
                </p:cNvSpPr>
                <p:nvPr/>
              </p:nvSpPr>
              <p:spPr bwMode="auto">
                <a:xfrm>
                  <a:off x="2832" y="1776"/>
                  <a:ext cx="651" cy="153"/>
                </a:xfrm>
                <a:prstGeom prst="rect">
                  <a:avLst/>
                </a:prstGeom>
                <a:solidFill>
                  <a:srgbClr val="FFFF99"/>
                </a:solidFill>
                <a:ln w="12700">
                  <a:solidFill>
                    <a:schemeClr val="tx1"/>
                  </a:solidFill>
                  <a:miter lim="800000"/>
                  <a:headEnd/>
                  <a:tailEnd/>
                </a:ln>
              </p:spPr>
              <p:txBody>
                <a:bodyPr wrap="none" lIns="92075" tIns="46038" rIns="92075" bIns="46038" anchor="ctr"/>
                <a:lstStyle/>
                <a:p>
                  <a:pPr algn="ctr" defTabSz="762000" eaLnBrk="1" hangingPunct="1"/>
                  <a:r>
                    <a:rPr lang="en-US" sz="1200" b="1" u="none"/>
                    <a:t>Client</a:t>
                  </a:r>
                  <a:endParaRPr lang="en-US" sz="1200" u="none"/>
                </a:p>
              </p:txBody>
            </p:sp>
            <p:sp>
              <p:nvSpPr>
                <p:cNvPr id="32812" name="AutoShape 38"/>
                <p:cNvSpPr>
                  <a:spLocks noChangeAspect="1" noChangeArrowheads="1"/>
                </p:cNvSpPr>
                <p:nvPr/>
              </p:nvSpPr>
              <p:spPr bwMode="auto">
                <a:xfrm>
                  <a:off x="4020" y="1787"/>
                  <a:ext cx="81" cy="109"/>
                </a:xfrm>
                <a:prstGeom prst="triangle">
                  <a:avLst>
                    <a:gd name="adj" fmla="val 50000"/>
                  </a:avLst>
                </a:prstGeom>
                <a:solidFill>
                  <a:schemeClr val="bg1"/>
                </a:solidFill>
                <a:ln w="12700">
                  <a:solidFill>
                    <a:schemeClr val="tx1"/>
                  </a:solidFill>
                  <a:miter lim="800000"/>
                  <a:headEnd type="none" w="sm" len="sm"/>
                  <a:tailEnd type="none" w="sm" len="sm"/>
                </a:ln>
              </p:spPr>
              <p:txBody>
                <a:bodyPr wrap="none" anchor="ctr"/>
                <a:lstStyle/>
                <a:p>
                  <a:endParaRPr lang="en-US"/>
                </a:p>
              </p:txBody>
            </p:sp>
          </p:grpSp>
        </p:grpSp>
      </p:grpSp>
      <p:grpSp>
        <p:nvGrpSpPr>
          <p:cNvPr id="11" name="Group 39"/>
          <p:cNvGrpSpPr>
            <a:grpSpLocks/>
          </p:cNvGrpSpPr>
          <p:nvPr/>
        </p:nvGrpSpPr>
        <p:grpSpPr bwMode="auto">
          <a:xfrm>
            <a:off x="4248150" y="898525"/>
            <a:ext cx="5006975" cy="2655888"/>
            <a:chOff x="2676" y="566"/>
            <a:chExt cx="3154" cy="1673"/>
          </a:xfrm>
        </p:grpSpPr>
        <p:grpSp>
          <p:nvGrpSpPr>
            <p:cNvPr id="32789" name="Group 40"/>
            <p:cNvGrpSpPr>
              <a:grpSpLocks/>
            </p:cNvGrpSpPr>
            <p:nvPr/>
          </p:nvGrpSpPr>
          <p:grpSpPr bwMode="auto">
            <a:xfrm>
              <a:off x="3153" y="566"/>
              <a:ext cx="2677" cy="1221"/>
              <a:chOff x="3153" y="566"/>
              <a:chExt cx="2677" cy="1221"/>
            </a:xfrm>
          </p:grpSpPr>
          <p:sp>
            <p:nvSpPr>
              <p:cNvPr id="32793" name="Rectangle 41"/>
              <p:cNvSpPr>
                <a:spLocks noChangeArrowheads="1"/>
              </p:cNvSpPr>
              <p:nvPr/>
            </p:nvSpPr>
            <p:spPr bwMode="auto">
              <a:xfrm>
                <a:off x="3153" y="566"/>
                <a:ext cx="1127" cy="826"/>
              </a:xfrm>
              <a:prstGeom prst="rect">
                <a:avLst/>
              </a:prstGeom>
              <a:noFill/>
              <a:ln w="12700">
                <a:noFill/>
                <a:miter lim="800000"/>
                <a:headEnd/>
                <a:tailEnd/>
              </a:ln>
            </p:spPr>
            <p:txBody>
              <a:bodyPr>
                <a:spAutoFit/>
              </a:bodyPr>
              <a:lstStyle/>
              <a:p>
                <a:pPr marL="114300" indent="-114300">
                  <a:buFontTx/>
                  <a:buChar char="•"/>
                </a:pPr>
                <a:r>
                  <a:rPr lang="en-US" altLang="en-US" sz="2000" u="none"/>
                  <a:t>Help resolve key software design forces</a:t>
                </a:r>
                <a:endParaRPr lang="en-US" sz="2000" u="none"/>
              </a:p>
            </p:txBody>
          </p:sp>
          <p:sp>
            <p:nvSpPr>
              <p:cNvPr id="32794" name="Text Box 42"/>
              <p:cNvSpPr txBox="1">
                <a:spLocks noChangeArrowheads="1"/>
              </p:cNvSpPr>
              <p:nvPr/>
            </p:nvSpPr>
            <p:spPr bwMode="auto">
              <a:xfrm>
                <a:off x="4201" y="577"/>
                <a:ext cx="1629" cy="1210"/>
              </a:xfrm>
              <a:prstGeom prst="rect">
                <a:avLst/>
              </a:prstGeom>
              <a:noFill/>
              <a:ln w="12700">
                <a:noFill/>
                <a:miter lim="800000"/>
                <a:headEnd/>
                <a:tailEnd/>
              </a:ln>
            </p:spPr>
            <p:txBody>
              <a:bodyPr>
                <a:spAutoFit/>
              </a:bodyPr>
              <a:lstStyle/>
              <a:p>
                <a:pPr lvl="1">
                  <a:buFontTx/>
                  <a:buChar char="•"/>
                </a:pPr>
                <a:r>
                  <a:rPr lang="en-US" sz="2000" b="1" i="1" u="none">
                    <a:solidFill>
                      <a:srgbClr val="FF0000"/>
                    </a:solidFill>
                  </a:rPr>
                  <a:t>Flexibility</a:t>
                </a:r>
              </a:p>
              <a:p>
                <a:pPr lvl="1">
                  <a:buFontTx/>
                  <a:buChar char="•"/>
                </a:pPr>
                <a:r>
                  <a:rPr lang="en-US" sz="2000" b="1" i="1" u="none">
                    <a:solidFill>
                      <a:srgbClr val="FF0000"/>
                    </a:solidFill>
                  </a:rPr>
                  <a:t>Extensibility</a:t>
                </a:r>
              </a:p>
              <a:p>
                <a:pPr lvl="1">
                  <a:buFontTx/>
                  <a:buChar char="•"/>
                </a:pPr>
                <a:r>
                  <a:rPr lang="en-US" sz="2000" b="1" i="1" u="none">
                    <a:solidFill>
                      <a:srgbClr val="FF0000"/>
                    </a:solidFill>
                  </a:rPr>
                  <a:t>Dependability</a:t>
                </a:r>
              </a:p>
              <a:p>
                <a:pPr lvl="1">
                  <a:buFontTx/>
                  <a:buChar char="•"/>
                </a:pPr>
                <a:r>
                  <a:rPr lang="en-US" sz="2000" b="1" i="1" u="none">
                    <a:solidFill>
                      <a:srgbClr val="FF0000"/>
                    </a:solidFill>
                  </a:rPr>
                  <a:t>Predictability</a:t>
                </a:r>
              </a:p>
              <a:p>
                <a:pPr lvl="1">
                  <a:buFontTx/>
                  <a:buChar char="•"/>
                </a:pPr>
                <a:r>
                  <a:rPr lang="en-US" sz="2000" b="1" i="1" u="none">
                    <a:solidFill>
                      <a:srgbClr val="FF0000"/>
                    </a:solidFill>
                  </a:rPr>
                  <a:t>Scalability</a:t>
                </a:r>
              </a:p>
              <a:p>
                <a:pPr lvl="1">
                  <a:buFontTx/>
                  <a:buChar char="•"/>
                </a:pPr>
                <a:r>
                  <a:rPr lang="en-US" sz="2000" b="1" i="1" u="none">
                    <a:solidFill>
                      <a:srgbClr val="FF0000"/>
                    </a:solidFill>
                  </a:rPr>
                  <a:t>Efficiency</a:t>
                </a:r>
              </a:p>
            </p:txBody>
          </p:sp>
          <p:sp>
            <p:nvSpPr>
              <p:cNvPr id="32795" name="AutoShape 43"/>
              <p:cNvSpPr>
                <a:spLocks noChangeArrowheads="1"/>
              </p:cNvSpPr>
              <p:nvPr/>
            </p:nvSpPr>
            <p:spPr bwMode="auto">
              <a:xfrm>
                <a:off x="3879" y="1058"/>
                <a:ext cx="540" cy="146"/>
              </a:xfrm>
              <a:prstGeom prst="rightArrow">
                <a:avLst>
                  <a:gd name="adj1" fmla="val 50000"/>
                  <a:gd name="adj2" fmla="val 92466"/>
                </a:avLst>
              </a:prstGeom>
              <a:solidFill>
                <a:srgbClr val="FF0000"/>
              </a:solidFill>
              <a:ln w="12700">
                <a:solidFill>
                  <a:schemeClr val="tx1"/>
                </a:solidFill>
                <a:miter lim="800000"/>
                <a:headEnd/>
                <a:tailEnd/>
              </a:ln>
            </p:spPr>
            <p:txBody>
              <a:bodyPr wrap="none" anchor="ctr"/>
              <a:lstStyle/>
              <a:p>
                <a:endParaRPr lang="en-US"/>
              </a:p>
            </p:txBody>
          </p:sp>
        </p:grpSp>
        <p:grpSp>
          <p:nvGrpSpPr>
            <p:cNvPr id="32790" name="Group 44"/>
            <p:cNvGrpSpPr>
              <a:grpSpLocks/>
            </p:cNvGrpSpPr>
            <p:nvPr/>
          </p:nvGrpSpPr>
          <p:grpSpPr bwMode="auto">
            <a:xfrm>
              <a:off x="2676" y="1744"/>
              <a:ext cx="495" cy="495"/>
              <a:chOff x="2676" y="1636"/>
              <a:chExt cx="495" cy="495"/>
            </a:xfrm>
          </p:grpSpPr>
          <p:sp>
            <p:nvSpPr>
              <p:cNvPr id="1822765" name="Line 45"/>
              <p:cNvSpPr>
                <a:spLocks noChangeShapeType="1"/>
              </p:cNvSpPr>
              <p:nvPr/>
            </p:nvSpPr>
            <p:spPr bwMode="auto">
              <a:xfrm>
                <a:off x="2923" y="1636"/>
                <a:ext cx="0" cy="495"/>
              </a:xfrm>
              <a:prstGeom prst="line">
                <a:avLst/>
              </a:prstGeom>
              <a:noFill/>
              <a:ln w="38100">
                <a:solidFill>
                  <a:schemeClr val="tx1"/>
                </a:solidFill>
                <a:round/>
                <a:headEnd/>
                <a:tailEnd/>
              </a:ln>
              <a:effectLst>
                <a:outerShdw dist="35921" dir="2700000" algn="ctr" rotWithShape="0">
                  <a:schemeClr val="bg2"/>
                </a:outerShdw>
              </a:effectLst>
            </p:spPr>
            <p:txBody>
              <a:bodyPr wrap="none"/>
              <a:lstStyle/>
              <a:p>
                <a:pPr>
                  <a:defRPr/>
                </a:pPr>
                <a:endParaRPr lang="en-US">
                  <a:latin typeface="Arial" charset="0"/>
                </a:endParaRPr>
              </a:p>
            </p:txBody>
          </p:sp>
          <p:sp>
            <p:nvSpPr>
              <p:cNvPr id="1822766" name="Line 46"/>
              <p:cNvSpPr>
                <a:spLocks noChangeShapeType="1"/>
              </p:cNvSpPr>
              <p:nvPr/>
            </p:nvSpPr>
            <p:spPr bwMode="auto">
              <a:xfrm rot="-5400000">
                <a:off x="2924" y="1636"/>
                <a:ext cx="0" cy="495"/>
              </a:xfrm>
              <a:prstGeom prst="line">
                <a:avLst/>
              </a:prstGeom>
              <a:noFill/>
              <a:ln w="38100">
                <a:solidFill>
                  <a:schemeClr val="tx1"/>
                </a:solidFill>
                <a:round/>
                <a:headEnd/>
                <a:tailEnd/>
              </a:ln>
              <a:effectLst>
                <a:outerShdw dist="35921" dir="2700000" algn="ctr" rotWithShape="0">
                  <a:schemeClr val="bg2"/>
                </a:outerShdw>
              </a:effectLst>
            </p:spPr>
            <p:txBody>
              <a:bodyPr wrap="none"/>
              <a:lstStyle/>
              <a:p>
                <a:pPr>
                  <a:defRPr/>
                </a:pPr>
                <a:endParaRPr lang="en-US">
                  <a:latin typeface="Arial" charset="0"/>
                </a:endParaRPr>
              </a:p>
            </p:txBody>
          </p:sp>
        </p:grpSp>
      </p:grpSp>
      <p:grpSp>
        <p:nvGrpSpPr>
          <p:cNvPr id="14" name="Group 47"/>
          <p:cNvGrpSpPr>
            <a:grpSpLocks/>
          </p:cNvGrpSpPr>
          <p:nvPr/>
        </p:nvGrpSpPr>
        <p:grpSpPr bwMode="auto">
          <a:xfrm>
            <a:off x="3941763" y="3378200"/>
            <a:ext cx="5291137" cy="3479800"/>
            <a:chOff x="2483" y="2128"/>
            <a:chExt cx="3333" cy="2192"/>
          </a:xfrm>
        </p:grpSpPr>
        <p:grpSp>
          <p:nvGrpSpPr>
            <p:cNvPr id="32776" name="Group 48"/>
            <p:cNvGrpSpPr>
              <a:grpSpLocks/>
            </p:cNvGrpSpPr>
            <p:nvPr/>
          </p:nvGrpSpPr>
          <p:grpSpPr bwMode="auto">
            <a:xfrm>
              <a:off x="2483" y="2128"/>
              <a:ext cx="3333" cy="1610"/>
              <a:chOff x="2483" y="2128"/>
              <a:chExt cx="3333" cy="1610"/>
            </a:xfrm>
          </p:grpSpPr>
          <p:pic>
            <p:nvPicPr>
              <p:cNvPr id="32783" name="Picture 49" descr="Enterprise Integration Patterns: Designing, Building, and Deploying Messaging Solutions">
                <a:hlinkClick r:id="rId4"/>
              </p:cNvPr>
              <p:cNvPicPr>
                <a:picLocks noChangeAspect="1" noChangeArrowheads="1"/>
              </p:cNvPicPr>
              <p:nvPr/>
            </p:nvPicPr>
            <p:blipFill>
              <a:blip r:embed="rId5" cstate="print"/>
              <a:srcRect/>
              <a:stretch>
                <a:fillRect/>
              </a:stretch>
            </p:blipFill>
            <p:spPr bwMode="auto">
              <a:xfrm>
                <a:off x="4359" y="2764"/>
                <a:ext cx="922" cy="974"/>
              </a:xfrm>
              <a:prstGeom prst="rect">
                <a:avLst/>
              </a:prstGeom>
              <a:noFill/>
              <a:ln w="9525">
                <a:noFill/>
                <a:miter lim="800000"/>
                <a:headEnd/>
                <a:tailEnd/>
              </a:ln>
            </p:spPr>
          </p:pic>
          <p:pic>
            <p:nvPicPr>
              <p:cNvPr id="1822770" name="Picture 50" descr="0470843195_500"/>
              <p:cNvPicPr>
                <a:picLocks noChangeAspect="1" noChangeArrowheads="1"/>
              </p:cNvPicPr>
              <p:nvPr/>
            </p:nvPicPr>
            <p:blipFill>
              <a:blip r:embed="rId6" cstate="print"/>
              <a:srcRect/>
              <a:stretch>
                <a:fillRect/>
              </a:stretch>
            </p:blipFill>
            <p:spPr bwMode="auto">
              <a:xfrm>
                <a:off x="3785" y="2776"/>
                <a:ext cx="651" cy="794"/>
              </a:xfrm>
              <a:prstGeom prst="rect">
                <a:avLst/>
              </a:prstGeom>
              <a:noFill/>
              <a:ln w="9525">
                <a:solidFill>
                  <a:schemeClr val="tx1"/>
                </a:solidFill>
                <a:miter lim="800000"/>
                <a:headEnd/>
                <a:tailEnd/>
              </a:ln>
              <a:effectLst>
                <a:outerShdw dist="35921" dir="2700000" algn="ctr" rotWithShape="0">
                  <a:srgbClr val="808080"/>
                </a:outerShdw>
              </a:effectLst>
            </p:spPr>
          </p:pic>
          <p:sp>
            <p:nvSpPr>
              <p:cNvPr id="32785" name="Text Box 51"/>
              <p:cNvSpPr txBox="1">
                <a:spLocks noChangeArrowheads="1"/>
              </p:cNvSpPr>
              <p:nvPr/>
            </p:nvSpPr>
            <p:spPr bwMode="auto">
              <a:xfrm>
                <a:off x="3139" y="2128"/>
                <a:ext cx="2432" cy="634"/>
              </a:xfrm>
              <a:prstGeom prst="rect">
                <a:avLst/>
              </a:prstGeom>
              <a:noFill/>
              <a:ln w="12700">
                <a:noFill/>
                <a:miter lim="800000"/>
                <a:headEnd/>
                <a:tailEnd/>
              </a:ln>
            </p:spPr>
            <p:txBody>
              <a:bodyPr>
                <a:spAutoFit/>
              </a:bodyPr>
              <a:lstStyle/>
              <a:p>
                <a:pPr marL="114300" indent="-114300">
                  <a:buFontTx/>
                  <a:buChar char="•"/>
                </a:pPr>
                <a:r>
                  <a:rPr lang="en-US" sz="2000" u="none"/>
                  <a:t>Generally codify expert knowledge of design strategies, constraints &amp; “best practices”</a:t>
                </a:r>
              </a:p>
            </p:txBody>
          </p:sp>
          <p:pic>
            <p:nvPicPr>
              <p:cNvPr id="1822772" name="Picture 52" descr="gof"/>
              <p:cNvPicPr>
                <a:picLocks noChangeAspect="1" noChangeArrowheads="1"/>
              </p:cNvPicPr>
              <p:nvPr/>
            </p:nvPicPr>
            <p:blipFill>
              <a:blip r:embed="rId7" cstate="print"/>
              <a:srcRect/>
              <a:stretch>
                <a:fillRect/>
              </a:stretch>
            </p:blipFill>
            <p:spPr bwMode="auto">
              <a:xfrm>
                <a:off x="2483" y="2770"/>
                <a:ext cx="701" cy="878"/>
              </a:xfrm>
              <a:prstGeom prst="rect">
                <a:avLst/>
              </a:prstGeom>
              <a:noFill/>
              <a:ln w="9525">
                <a:solidFill>
                  <a:schemeClr val="tx1"/>
                </a:solidFill>
                <a:miter lim="800000"/>
                <a:headEnd/>
                <a:tailEnd/>
              </a:ln>
              <a:effectLst>
                <a:outerShdw dist="35921" dir="2700000" algn="ctr" rotWithShape="0">
                  <a:srgbClr val="808080"/>
                </a:outerShdw>
              </a:effectLst>
            </p:spPr>
          </p:pic>
          <p:pic>
            <p:nvPicPr>
              <p:cNvPr id="1822773" name="Picture 53" descr="j2ee"/>
              <p:cNvPicPr>
                <a:picLocks noChangeAspect="1" noChangeArrowheads="1"/>
              </p:cNvPicPr>
              <p:nvPr/>
            </p:nvPicPr>
            <p:blipFill>
              <a:blip r:embed="rId8" cstate="print"/>
              <a:srcRect/>
              <a:stretch>
                <a:fillRect/>
              </a:stretch>
            </p:blipFill>
            <p:spPr bwMode="auto">
              <a:xfrm>
                <a:off x="3121" y="2764"/>
                <a:ext cx="655" cy="864"/>
              </a:xfrm>
              <a:prstGeom prst="rect">
                <a:avLst/>
              </a:prstGeom>
              <a:noFill/>
              <a:effectLst>
                <a:outerShdw dist="35921" dir="2700000" algn="ctr" rotWithShape="0">
                  <a:srgbClr val="808080"/>
                </a:outerShdw>
              </a:effectLst>
            </p:spPr>
          </p:pic>
          <p:pic>
            <p:nvPicPr>
              <p:cNvPr id="32788" name="Picture 54" descr="0470858842_500"/>
              <p:cNvPicPr>
                <a:picLocks noChangeAspect="1" noChangeArrowheads="1"/>
              </p:cNvPicPr>
              <p:nvPr/>
            </p:nvPicPr>
            <p:blipFill>
              <a:blip r:embed="rId9" cstate="print"/>
              <a:srcRect/>
              <a:stretch>
                <a:fillRect/>
              </a:stretch>
            </p:blipFill>
            <p:spPr bwMode="auto">
              <a:xfrm>
                <a:off x="5080" y="2774"/>
                <a:ext cx="736" cy="880"/>
              </a:xfrm>
              <a:prstGeom prst="rect">
                <a:avLst/>
              </a:prstGeom>
              <a:noFill/>
              <a:ln w="9525">
                <a:noFill/>
                <a:miter lim="800000"/>
                <a:headEnd/>
                <a:tailEnd/>
              </a:ln>
            </p:spPr>
          </p:pic>
        </p:grpSp>
        <p:pic>
          <p:nvPicPr>
            <p:cNvPr id="1822775" name="Picture 55" descr="POSA1"/>
            <p:cNvPicPr>
              <a:picLocks noChangeAspect="1" noChangeArrowheads="1"/>
            </p:cNvPicPr>
            <p:nvPr/>
          </p:nvPicPr>
          <p:blipFill>
            <a:blip r:embed="rId10" cstate="print"/>
            <a:srcRect/>
            <a:stretch>
              <a:fillRect/>
            </a:stretch>
          </p:blipFill>
          <p:spPr bwMode="auto">
            <a:xfrm>
              <a:off x="2628" y="3455"/>
              <a:ext cx="673" cy="865"/>
            </a:xfrm>
            <a:prstGeom prst="rect">
              <a:avLst/>
            </a:prstGeom>
            <a:noFill/>
            <a:effectLst>
              <a:outerShdw dist="35921" dir="2700000" algn="ctr" rotWithShape="0">
                <a:srgbClr val="808080"/>
              </a:outerShdw>
            </a:effectLst>
          </p:spPr>
        </p:pic>
        <p:pic>
          <p:nvPicPr>
            <p:cNvPr id="1822776" name="Picture 56" descr="POSA2_E"/>
            <p:cNvPicPr>
              <a:picLocks noChangeAspect="1" noChangeArrowheads="1"/>
            </p:cNvPicPr>
            <p:nvPr/>
          </p:nvPicPr>
          <p:blipFill>
            <a:blip r:embed="rId11" cstate="print"/>
            <a:srcRect/>
            <a:stretch>
              <a:fillRect/>
            </a:stretch>
          </p:blipFill>
          <p:spPr bwMode="auto">
            <a:xfrm>
              <a:off x="3324" y="3448"/>
              <a:ext cx="706" cy="872"/>
            </a:xfrm>
            <a:prstGeom prst="rect">
              <a:avLst/>
            </a:prstGeom>
            <a:noFill/>
            <a:effectLst>
              <a:outerShdw dist="35921" dir="2700000" algn="ctr" rotWithShape="0">
                <a:srgbClr val="808080"/>
              </a:outerShdw>
            </a:effectLst>
          </p:spPr>
        </p:pic>
        <p:grpSp>
          <p:nvGrpSpPr>
            <p:cNvPr id="32779" name="Group 57"/>
            <p:cNvGrpSpPr>
              <a:grpSpLocks/>
            </p:cNvGrpSpPr>
            <p:nvPr/>
          </p:nvGrpSpPr>
          <p:grpSpPr bwMode="auto">
            <a:xfrm>
              <a:off x="4057" y="3424"/>
              <a:ext cx="681" cy="896"/>
              <a:chOff x="1476" y="1596"/>
              <a:chExt cx="945" cy="1232"/>
            </a:xfrm>
          </p:grpSpPr>
          <p:sp>
            <p:nvSpPr>
              <p:cNvPr id="1822778" name="Rectangle 58"/>
              <p:cNvSpPr>
                <a:spLocks noChangeArrowheads="1"/>
              </p:cNvSpPr>
              <p:nvPr/>
            </p:nvSpPr>
            <p:spPr bwMode="auto">
              <a:xfrm>
                <a:off x="1476" y="1596"/>
                <a:ext cx="942" cy="1218"/>
              </a:xfrm>
              <a:prstGeom prst="rect">
                <a:avLst/>
              </a:prstGeom>
              <a:solidFill>
                <a:schemeClr val="bg1"/>
              </a:solidFill>
              <a:ln w="12700">
                <a:solidFill>
                  <a:schemeClr val="tx1"/>
                </a:solidFill>
                <a:miter lim="800000"/>
                <a:headEnd/>
                <a:tailEnd/>
              </a:ln>
              <a:effectLst>
                <a:outerShdw dist="35921" dir="2700000" algn="ctr" rotWithShape="0">
                  <a:schemeClr val="bg2"/>
                </a:outerShdw>
              </a:effectLst>
            </p:spPr>
            <p:txBody>
              <a:bodyPr wrap="none" anchor="ctr"/>
              <a:lstStyle/>
              <a:p>
                <a:pPr>
                  <a:defRPr/>
                </a:pPr>
                <a:endParaRPr lang="en-US">
                  <a:latin typeface="Arial" charset="0"/>
                </a:endParaRPr>
              </a:p>
            </p:txBody>
          </p:sp>
          <p:pic>
            <p:nvPicPr>
              <p:cNvPr id="32782" name="Picture 59"/>
              <p:cNvPicPr>
                <a:picLocks noChangeAspect="1" noChangeArrowheads="1" noCrop="1"/>
              </p:cNvPicPr>
              <p:nvPr/>
            </p:nvPicPr>
            <p:blipFill>
              <a:blip r:embed="rId12" cstate="print"/>
              <a:srcRect/>
              <a:stretch>
                <a:fillRect/>
              </a:stretch>
            </p:blipFill>
            <p:spPr bwMode="auto">
              <a:xfrm>
                <a:off x="1484" y="1598"/>
                <a:ext cx="937" cy="1230"/>
              </a:xfrm>
              <a:prstGeom prst="rect">
                <a:avLst/>
              </a:prstGeom>
              <a:noFill/>
              <a:ln w="9525">
                <a:noFill/>
                <a:miter lim="800000"/>
                <a:headEnd/>
                <a:tailEnd/>
              </a:ln>
            </p:spPr>
          </p:pic>
        </p:grpSp>
        <p:pic>
          <p:nvPicPr>
            <p:cNvPr id="1822780" name="Picture 60"/>
            <p:cNvPicPr>
              <a:picLocks noChangeAspect="1" noChangeArrowheads="1"/>
            </p:cNvPicPr>
            <p:nvPr/>
          </p:nvPicPr>
          <p:blipFill>
            <a:blip r:embed="rId13" cstate="print"/>
            <a:srcRect/>
            <a:stretch>
              <a:fillRect/>
            </a:stretch>
          </p:blipFill>
          <p:spPr bwMode="auto">
            <a:xfrm>
              <a:off x="4763" y="3458"/>
              <a:ext cx="658" cy="862"/>
            </a:xfrm>
            <a:prstGeom prst="rect">
              <a:avLst/>
            </a:prstGeom>
            <a:noFill/>
            <a:ln w="12700">
              <a:solidFill>
                <a:schemeClr val="tx1"/>
              </a:solidFill>
              <a:miter lim="800000"/>
              <a:headEnd/>
              <a:tailEnd/>
            </a:ln>
            <a:effectLst>
              <a:outerShdw dist="35921" dir="2700000" algn="ctr" rotWithShape="0">
                <a:schemeClr val="bg2"/>
              </a:outerShdw>
            </a:effectLst>
          </p:spPr>
        </p:pic>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Number Placeholder 3"/>
          <p:cNvSpPr>
            <a:spLocks noGrp="1"/>
          </p:cNvSpPr>
          <p:nvPr>
            <p:ph type="sldNum" sz="quarter" idx="10"/>
          </p:nvPr>
        </p:nvSpPr>
        <p:spPr>
          <a:noFill/>
        </p:spPr>
        <p:txBody>
          <a:bodyPr/>
          <a:lstStyle/>
          <a:p>
            <a:fld id="{B54FCD60-C616-4FBC-8624-BF5A4D67399E}" type="slidenum">
              <a:rPr lang="en-US" smtClean="0">
                <a:latin typeface="Arial" pitchFamily="34" charset="0"/>
              </a:rPr>
              <a:pPr/>
              <a:t>25</a:t>
            </a:fld>
            <a:endParaRPr lang="en-US" smtClean="0">
              <a:latin typeface="Arial" pitchFamily="34" charset="0"/>
            </a:endParaRPr>
          </a:p>
        </p:txBody>
      </p:sp>
      <p:sp>
        <p:nvSpPr>
          <p:cNvPr id="33795" name="Rectangle 2"/>
          <p:cNvSpPr>
            <a:spLocks noGrp="1" noChangeArrowheads="1"/>
          </p:cNvSpPr>
          <p:nvPr>
            <p:ph type="title"/>
          </p:nvPr>
        </p:nvSpPr>
        <p:spPr>
          <a:xfrm>
            <a:off x="38100" y="-38100"/>
            <a:ext cx="9144000" cy="914400"/>
          </a:xfrm>
        </p:spPr>
        <p:txBody>
          <a:bodyPr/>
          <a:lstStyle/>
          <a:p>
            <a:r>
              <a:rPr lang="en-US" sz="3400" smtClean="0"/>
              <a:t>Overview of Pattern Languages</a:t>
            </a:r>
          </a:p>
        </p:txBody>
      </p:sp>
      <p:pic>
        <p:nvPicPr>
          <p:cNvPr id="1825796" name="Picture 4" descr="middleware-patterns1"/>
          <p:cNvPicPr>
            <a:picLocks noChangeAspect="1" noChangeArrowheads="1"/>
          </p:cNvPicPr>
          <p:nvPr/>
        </p:nvPicPr>
        <p:blipFill>
          <a:blip r:embed="rId3" cstate="print"/>
          <a:srcRect/>
          <a:stretch>
            <a:fillRect/>
          </a:stretch>
        </p:blipFill>
        <p:spPr bwMode="auto">
          <a:xfrm>
            <a:off x="3773488" y="992188"/>
            <a:ext cx="4946650" cy="2493962"/>
          </a:xfrm>
          <a:prstGeom prst="rect">
            <a:avLst/>
          </a:prstGeom>
          <a:noFill/>
          <a:ln w="9525">
            <a:noFill/>
            <a:miter lim="800000"/>
            <a:headEnd/>
            <a:tailEnd/>
          </a:ln>
        </p:spPr>
      </p:pic>
      <p:sp>
        <p:nvSpPr>
          <p:cNvPr id="33797" name="Rectangle 5"/>
          <p:cNvSpPr>
            <a:spLocks noChangeArrowheads="1"/>
          </p:cNvSpPr>
          <p:nvPr/>
        </p:nvSpPr>
        <p:spPr bwMode="auto">
          <a:xfrm>
            <a:off x="139700" y="1036638"/>
            <a:ext cx="3505200" cy="2125662"/>
          </a:xfrm>
          <a:prstGeom prst="rect">
            <a:avLst/>
          </a:prstGeom>
          <a:solidFill>
            <a:schemeClr val="bg1"/>
          </a:solidFill>
          <a:ln w="12700">
            <a:noFill/>
            <a:miter lim="800000"/>
            <a:headEnd/>
            <a:tailEnd/>
          </a:ln>
        </p:spPr>
        <p:txBody>
          <a:bodyPr>
            <a:spAutoFit/>
          </a:bodyPr>
          <a:lstStyle/>
          <a:p>
            <a:pPr marL="109538" indent="-109538">
              <a:spcBef>
                <a:spcPct val="20000"/>
              </a:spcBef>
            </a:pPr>
            <a:r>
              <a:rPr lang="en-US" b="1" u="none"/>
              <a:t>Motivation</a:t>
            </a:r>
          </a:p>
          <a:p>
            <a:pPr marL="109538" indent="-109538">
              <a:spcBef>
                <a:spcPct val="20000"/>
              </a:spcBef>
              <a:buFontTx/>
              <a:buChar char="•"/>
            </a:pPr>
            <a:r>
              <a:rPr lang="en-US" u="none"/>
              <a:t>Individual patterns &amp; pattern catalogs are insufficient</a:t>
            </a:r>
          </a:p>
          <a:p>
            <a:pPr marL="109538" indent="-109538">
              <a:spcBef>
                <a:spcPct val="20000"/>
              </a:spcBef>
              <a:buFontTx/>
              <a:buChar char="•"/>
            </a:pPr>
            <a:r>
              <a:rPr lang="en-US" u="none"/>
              <a:t>Software modeling methods &amp; tools largely just illustrate </a:t>
            </a:r>
            <a:r>
              <a:rPr lang="en-US" b="1" i="1" u="none"/>
              <a:t>what/how</a:t>
            </a:r>
            <a:r>
              <a:rPr lang="en-US" u="none"/>
              <a:t> – not </a:t>
            </a:r>
            <a:r>
              <a:rPr lang="en-US" b="1" i="1" u="none"/>
              <a:t>why </a:t>
            </a:r>
            <a:r>
              <a:rPr lang="en-US" sz="1600" u="none"/>
              <a:t>– </a:t>
            </a:r>
            <a:r>
              <a:rPr lang="en-US" u="none"/>
              <a:t>systems are designed</a:t>
            </a:r>
          </a:p>
        </p:txBody>
      </p:sp>
      <p:pic>
        <p:nvPicPr>
          <p:cNvPr id="1825798" name="Picture 6" descr="middleware-patterns"/>
          <p:cNvPicPr>
            <a:picLocks noChangeAspect="1" noChangeArrowheads="1"/>
          </p:cNvPicPr>
          <p:nvPr/>
        </p:nvPicPr>
        <p:blipFill>
          <a:blip r:embed="rId4" cstate="print"/>
          <a:srcRect/>
          <a:stretch>
            <a:fillRect/>
          </a:stretch>
        </p:blipFill>
        <p:spPr bwMode="auto">
          <a:xfrm>
            <a:off x="3776663" y="889000"/>
            <a:ext cx="4945062" cy="2593975"/>
          </a:xfrm>
          <a:prstGeom prst="rect">
            <a:avLst/>
          </a:prstGeom>
          <a:noFill/>
          <a:ln w="9525">
            <a:noFill/>
            <a:miter lim="800000"/>
            <a:headEnd/>
            <a:tailEnd/>
          </a:ln>
        </p:spPr>
      </p:pic>
      <p:sp>
        <p:nvSpPr>
          <p:cNvPr id="1825803" name="Text Box 11"/>
          <p:cNvSpPr txBox="1">
            <a:spLocks noChangeArrowheads="1"/>
          </p:cNvSpPr>
          <p:nvPr/>
        </p:nvSpPr>
        <p:spPr bwMode="auto">
          <a:xfrm>
            <a:off x="1797050" y="3578225"/>
            <a:ext cx="7261225" cy="3240088"/>
          </a:xfrm>
          <a:prstGeom prst="rect">
            <a:avLst/>
          </a:prstGeom>
          <a:solidFill>
            <a:schemeClr val="folHlink"/>
          </a:solidFill>
          <a:ln w="12700">
            <a:solidFill>
              <a:schemeClr val="tx1"/>
            </a:solidFill>
            <a:miter lim="800000"/>
            <a:headEnd/>
            <a:tailEnd/>
          </a:ln>
        </p:spPr>
        <p:txBody>
          <a:bodyPr>
            <a:spAutoFit/>
          </a:bodyPr>
          <a:lstStyle/>
          <a:p>
            <a:pPr marL="173038" indent="-173038">
              <a:spcBef>
                <a:spcPct val="20000"/>
              </a:spcBef>
            </a:pPr>
            <a:r>
              <a:rPr lang="en-US" b="1" u="none"/>
              <a:t>Benefits of Pattern Languages</a:t>
            </a:r>
          </a:p>
          <a:p>
            <a:pPr marL="173038" indent="-173038">
              <a:spcBef>
                <a:spcPct val="20000"/>
              </a:spcBef>
              <a:buFontTx/>
              <a:buChar char="•"/>
            </a:pPr>
            <a:r>
              <a:rPr lang="en-US" u="none"/>
              <a:t>Define </a:t>
            </a:r>
            <a:r>
              <a:rPr lang="en-US" i="1" u="none"/>
              <a:t>vocabulary</a:t>
            </a:r>
            <a:r>
              <a:rPr lang="en-US" u="none"/>
              <a:t> for talking about software development problems</a:t>
            </a:r>
          </a:p>
          <a:p>
            <a:pPr marL="173038" indent="-173038">
              <a:spcBef>
                <a:spcPct val="20000"/>
              </a:spcBef>
              <a:buFontTx/>
              <a:buChar char="•"/>
            </a:pPr>
            <a:r>
              <a:rPr lang="en-US" u="none"/>
              <a:t>Provide a </a:t>
            </a:r>
            <a:r>
              <a:rPr lang="en-US" i="1" u="none"/>
              <a:t>process</a:t>
            </a:r>
            <a:r>
              <a:rPr lang="en-US" u="none"/>
              <a:t> for the orderly resolution of these problems, e.g.:</a:t>
            </a:r>
          </a:p>
          <a:p>
            <a:pPr marL="517525" lvl="1" indent="-176213">
              <a:spcBef>
                <a:spcPct val="20000"/>
              </a:spcBef>
              <a:buFontTx/>
              <a:buChar char="•"/>
            </a:pPr>
            <a:r>
              <a:rPr lang="en-US" u="none"/>
              <a:t>What are key problems to be resolved &amp; in what order</a:t>
            </a:r>
          </a:p>
          <a:p>
            <a:pPr marL="517525" lvl="1" indent="-176213">
              <a:spcBef>
                <a:spcPct val="20000"/>
              </a:spcBef>
              <a:buFontTx/>
              <a:buChar char="•"/>
            </a:pPr>
            <a:r>
              <a:rPr lang="en-US" u="none"/>
              <a:t>What alternatives exist for resolving a given problem</a:t>
            </a:r>
          </a:p>
          <a:p>
            <a:pPr marL="517525" lvl="1" indent="-176213">
              <a:spcBef>
                <a:spcPct val="20000"/>
              </a:spcBef>
              <a:buFontTx/>
              <a:buChar char="•"/>
            </a:pPr>
            <a:r>
              <a:rPr lang="en-US" u="none"/>
              <a:t>How should mutual dependencies between the problems be handled</a:t>
            </a:r>
          </a:p>
          <a:p>
            <a:pPr marL="517525" lvl="1" indent="-176213">
              <a:spcBef>
                <a:spcPct val="20000"/>
              </a:spcBef>
              <a:buFontTx/>
              <a:buChar char="•"/>
            </a:pPr>
            <a:r>
              <a:rPr lang="en-US" u="none"/>
              <a:t>How to resolve each individual problem most effectively in its context</a:t>
            </a:r>
          </a:p>
          <a:p>
            <a:pPr marL="173038" indent="-173038">
              <a:spcBef>
                <a:spcPct val="20000"/>
              </a:spcBef>
              <a:buFontTx/>
              <a:buChar char="•"/>
            </a:pPr>
            <a:r>
              <a:rPr lang="en-US" u="none"/>
              <a:t>Help to generate &amp; reuse software </a:t>
            </a:r>
            <a:r>
              <a:rPr lang="en-US" i="1" u="none"/>
              <a:t>architectures</a:t>
            </a:r>
          </a:p>
        </p:txBody>
      </p:sp>
      <p:grpSp>
        <p:nvGrpSpPr>
          <p:cNvPr id="2" name="Group 12"/>
          <p:cNvGrpSpPr>
            <a:grpSpLocks/>
          </p:cNvGrpSpPr>
          <p:nvPr/>
        </p:nvGrpSpPr>
        <p:grpSpPr bwMode="auto">
          <a:xfrm>
            <a:off x="104775" y="3416300"/>
            <a:ext cx="1289050" cy="1676400"/>
            <a:chOff x="1476" y="1596"/>
            <a:chExt cx="945" cy="1232"/>
          </a:xfrm>
        </p:grpSpPr>
        <p:sp>
          <p:nvSpPr>
            <p:cNvPr id="1825805" name="Rectangle 13"/>
            <p:cNvSpPr>
              <a:spLocks noChangeArrowheads="1"/>
            </p:cNvSpPr>
            <p:nvPr/>
          </p:nvSpPr>
          <p:spPr bwMode="auto">
            <a:xfrm>
              <a:off x="1476" y="1596"/>
              <a:ext cx="942" cy="1218"/>
            </a:xfrm>
            <a:prstGeom prst="rect">
              <a:avLst/>
            </a:prstGeom>
            <a:solidFill>
              <a:schemeClr val="bg1"/>
            </a:solidFill>
            <a:ln w="12700">
              <a:solidFill>
                <a:schemeClr val="tx1"/>
              </a:solidFill>
              <a:miter lim="800000"/>
              <a:headEnd/>
              <a:tailEnd/>
            </a:ln>
            <a:effectLst>
              <a:outerShdw dist="35921" dir="2700000" algn="ctr" rotWithShape="0">
                <a:schemeClr val="bg2"/>
              </a:outerShdw>
            </a:effectLst>
          </p:spPr>
          <p:txBody>
            <a:bodyPr wrap="none" anchor="ctr"/>
            <a:lstStyle/>
            <a:p>
              <a:pPr>
                <a:defRPr/>
              </a:pPr>
              <a:endParaRPr lang="en-US">
                <a:latin typeface="Arial" charset="0"/>
              </a:endParaRPr>
            </a:p>
          </p:txBody>
        </p:sp>
        <p:pic>
          <p:nvPicPr>
            <p:cNvPr id="33803" name="Picture 14"/>
            <p:cNvPicPr>
              <a:picLocks noChangeAspect="1" noChangeArrowheads="1" noCrop="1"/>
            </p:cNvPicPr>
            <p:nvPr/>
          </p:nvPicPr>
          <p:blipFill>
            <a:blip r:embed="rId5" cstate="print"/>
            <a:srcRect/>
            <a:stretch>
              <a:fillRect/>
            </a:stretch>
          </p:blipFill>
          <p:spPr bwMode="auto">
            <a:xfrm>
              <a:off x="1484" y="1598"/>
              <a:ext cx="937" cy="1230"/>
            </a:xfrm>
            <a:prstGeom prst="rect">
              <a:avLst/>
            </a:prstGeom>
            <a:noFill/>
            <a:ln w="9525">
              <a:noFill/>
              <a:miter lim="800000"/>
              <a:headEnd/>
              <a:tailEnd/>
            </a:ln>
          </p:spPr>
        </p:pic>
      </p:grpSp>
      <p:pic>
        <p:nvPicPr>
          <p:cNvPr id="1825807" name="Picture 15"/>
          <p:cNvPicPr>
            <a:picLocks noChangeAspect="1" noChangeArrowheads="1"/>
          </p:cNvPicPr>
          <p:nvPr/>
        </p:nvPicPr>
        <p:blipFill>
          <a:blip r:embed="rId6" cstate="print"/>
          <a:srcRect/>
          <a:stretch>
            <a:fillRect/>
          </a:stretch>
        </p:blipFill>
        <p:spPr bwMode="auto">
          <a:xfrm>
            <a:off x="360363" y="4897438"/>
            <a:ext cx="1312862" cy="1720850"/>
          </a:xfrm>
          <a:prstGeom prst="rect">
            <a:avLst/>
          </a:prstGeom>
          <a:noFill/>
          <a:ln w="12700">
            <a:solidFill>
              <a:schemeClr val="tx1"/>
            </a:solidFill>
            <a:miter lim="800000"/>
            <a:headEnd/>
            <a:tailEnd/>
          </a:ln>
          <a:effectLst>
            <a:outerShdw dist="35921" dir="2700000" algn="ctr" rotWithShape="0">
              <a:schemeClr val="bg2"/>
            </a:outerShdw>
          </a:effec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182579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2579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82580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82580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580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Number Placeholder 3"/>
          <p:cNvSpPr>
            <a:spLocks noGrp="1"/>
          </p:cNvSpPr>
          <p:nvPr>
            <p:ph type="sldNum" sz="quarter" idx="10"/>
          </p:nvPr>
        </p:nvSpPr>
        <p:spPr>
          <a:noFill/>
        </p:spPr>
        <p:txBody>
          <a:bodyPr/>
          <a:lstStyle/>
          <a:p>
            <a:fld id="{50582F7D-E0F6-47F6-9D56-5C117631886C}" type="slidenum">
              <a:rPr lang="en-US" smtClean="0">
                <a:latin typeface="Arial" pitchFamily="34" charset="0"/>
              </a:rPr>
              <a:pPr/>
              <a:t>26</a:t>
            </a:fld>
            <a:endParaRPr lang="en-US" smtClean="0">
              <a:latin typeface="Arial" pitchFamily="34" charset="0"/>
            </a:endParaRPr>
          </a:p>
        </p:txBody>
      </p:sp>
      <p:sp>
        <p:nvSpPr>
          <p:cNvPr id="1650690" name="Rectangle 2"/>
          <p:cNvSpPr>
            <a:spLocks noChangeArrowheads="1"/>
          </p:cNvSpPr>
          <p:nvPr/>
        </p:nvSpPr>
        <p:spPr bwMode="auto">
          <a:xfrm>
            <a:off x="9525" y="3452813"/>
            <a:ext cx="4267200" cy="990600"/>
          </a:xfrm>
          <a:prstGeom prst="rect">
            <a:avLst/>
          </a:prstGeom>
          <a:noFill/>
          <a:ln w="9525">
            <a:noFill/>
            <a:miter lim="800000"/>
            <a:headEnd/>
            <a:tailEnd/>
          </a:ln>
        </p:spPr>
        <p:txBody>
          <a:bodyPr/>
          <a:lstStyle/>
          <a:p>
            <a:pPr eaLnBrk="1" hangingPunct="1"/>
            <a:endParaRPr lang="en-US" sz="2000" u="none"/>
          </a:p>
        </p:txBody>
      </p:sp>
      <p:sp>
        <p:nvSpPr>
          <p:cNvPr id="1650691" name="Rectangle 3"/>
          <p:cNvSpPr>
            <a:spLocks noChangeArrowheads="1"/>
          </p:cNvSpPr>
          <p:nvPr/>
        </p:nvSpPr>
        <p:spPr bwMode="auto">
          <a:xfrm>
            <a:off x="4267200" y="4191000"/>
            <a:ext cx="4953000" cy="2438400"/>
          </a:xfrm>
          <a:prstGeom prst="rect">
            <a:avLst/>
          </a:prstGeom>
          <a:noFill/>
          <a:ln w="9525">
            <a:noFill/>
            <a:miter lim="800000"/>
            <a:headEnd/>
            <a:tailEnd/>
          </a:ln>
        </p:spPr>
        <p:txBody>
          <a:bodyPr/>
          <a:lstStyle/>
          <a:p>
            <a:pPr eaLnBrk="1" hangingPunct="1"/>
            <a:endParaRPr lang="en-US" sz="2000" u="none"/>
          </a:p>
        </p:txBody>
      </p:sp>
      <p:sp>
        <p:nvSpPr>
          <p:cNvPr id="1650692" name="Rectangle 4"/>
          <p:cNvSpPr>
            <a:spLocks noChangeArrowheads="1"/>
          </p:cNvSpPr>
          <p:nvPr/>
        </p:nvSpPr>
        <p:spPr bwMode="auto">
          <a:xfrm>
            <a:off x="0" y="4876800"/>
            <a:ext cx="4267200" cy="1447800"/>
          </a:xfrm>
          <a:prstGeom prst="rect">
            <a:avLst/>
          </a:prstGeom>
          <a:noFill/>
          <a:ln w="9525">
            <a:noFill/>
            <a:miter lim="800000"/>
            <a:headEnd/>
            <a:tailEnd/>
          </a:ln>
        </p:spPr>
        <p:txBody>
          <a:bodyPr/>
          <a:lstStyle/>
          <a:p>
            <a:pPr eaLnBrk="1" hangingPunct="1"/>
            <a:endParaRPr lang="en-US" sz="2000" u="none"/>
          </a:p>
        </p:txBody>
      </p:sp>
      <p:sp>
        <p:nvSpPr>
          <p:cNvPr id="34822" name="Rectangle 5"/>
          <p:cNvSpPr>
            <a:spLocks noGrp="1" noChangeArrowheads="1"/>
          </p:cNvSpPr>
          <p:nvPr>
            <p:ph type="title"/>
          </p:nvPr>
        </p:nvSpPr>
        <p:spPr>
          <a:xfrm>
            <a:off x="933450" y="161925"/>
            <a:ext cx="7772400" cy="457200"/>
          </a:xfrm>
        </p:spPr>
        <p:txBody>
          <a:bodyPr/>
          <a:lstStyle/>
          <a:p>
            <a:r>
              <a:rPr lang="en-US" smtClean="0"/>
              <a:t>Taxonomy of Patterns &amp; Idioms	</a:t>
            </a:r>
          </a:p>
        </p:txBody>
      </p:sp>
      <p:graphicFrame>
        <p:nvGraphicFramePr>
          <p:cNvPr id="1650694" name="Group 6"/>
          <p:cNvGraphicFramePr>
            <a:graphicFrameLocks noGrp="1"/>
          </p:cNvGraphicFramePr>
          <p:nvPr/>
        </p:nvGraphicFramePr>
        <p:xfrm>
          <a:off x="133350" y="957263"/>
          <a:ext cx="8896350" cy="5682298"/>
        </p:xfrm>
        <a:graphic>
          <a:graphicData uri="http://schemas.openxmlformats.org/drawingml/2006/table">
            <a:tbl>
              <a:tblPr/>
              <a:tblGrid>
                <a:gridCol w="2001838"/>
                <a:gridCol w="4722812"/>
                <a:gridCol w="2171700"/>
              </a:tblGrid>
              <a:tr h="439738">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0" u="none" strike="noStrike" cap="none" normalizeH="0" baseline="0" smtClean="0">
                          <a:ln>
                            <a:noFill/>
                          </a:ln>
                          <a:solidFill>
                            <a:schemeClr val="bg1"/>
                          </a:solidFill>
                          <a:effectLst/>
                          <a:latin typeface="Arial" charset="0"/>
                        </a:rPr>
                        <a:t>Type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0" u="none" strike="noStrike" cap="none" normalizeH="0" baseline="0" smtClean="0">
                          <a:ln>
                            <a:noFill/>
                          </a:ln>
                          <a:solidFill>
                            <a:schemeClr val="bg1"/>
                          </a:solidFill>
                          <a:effectLst/>
                          <a:latin typeface="Arial" charset="0"/>
                        </a:rPr>
                        <a:t>Description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0" u="none" strike="noStrike" cap="none" normalizeH="0" baseline="0" smtClean="0">
                          <a:ln>
                            <a:noFill/>
                          </a:ln>
                          <a:solidFill>
                            <a:schemeClr val="bg1"/>
                          </a:solidFill>
                          <a:effectLst/>
                          <a:latin typeface="Arial" charset="0"/>
                        </a:rPr>
                        <a:t>Examples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r>
              <a:tr h="481013">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1" u="none" strike="noStrike" cap="none" normalizeH="0" baseline="0" smtClean="0">
                          <a:ln>
                            <a:noFill/>
                          </a:ln>
                          <a:solidFill>
                            <a:schemeClr val="tx1"/>
                          </a:solidFill>
                          <a:effectLst/>
                          <a:latin typeface="Arial" charset="0"/>
                        </a:rPr>
                        <a:t>Idioms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0" i="0" u="none" strike="noStrike" cap="none" normalizeH="0" baseline="0" smtClean="0">
                          <a:ln>
                            <a:noFill/>
                          </a:ln>
                          <a:solidFill>
                            <a:schemeClr val="tx1"/>
                          </a:solidFill>
                          <a:effectLst/>
                          <a:latin typeface="Arial" charset="0"/>
                        </a:rPr>
                        <a:t>Restricted to a particular language, system, or tool</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0" i="0" u="none" strike="noStrike" cap="none" normalizeH="0" baseline="0" smtClean="0">
                          <a:ln>
                            <a:noFill/>
                          </a:ln>
                          <a:solidFill>
                            <a:schemeClr val="tx1"/>
                          </a:solidFill>
                          <a:effectLst/>
                          <a:latin typeface="Arial" charset="0"/>
                        </a:rPr>
                        <a:t>Scoped locking</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r>
              <a:tr h="1065213">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1" u="none" strike="noStrike" cap="none" normalizeH="0" baseline="0" smtClean="0">
                          <a:ln>
                            <a:noFill/>
                          </a:ln>
                          <a:solidFill>
                            <a:schemeClr val="tx1"/>
                          </a:solidFill>
                          <a:effectLst/>
                          <a:latin typeface="Arial" charset="0"/>
                        </a:rPr>
                        <a:t>Design patterns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chemeClr val="tx1"/>
                          </a:solidFill>
                          <a:effectLst/>
                          <a:latin typeface="Arial" charset="0"/>
                        </a:rPr>
                        <a:t>Capture the static &amp; dynamic roles &amp; relationships in solutions that occur repeatedly </a:t>
                      </a:r>
                      <a:endParaRPr kumimoji="0" lang="en-US" sz="2400" b="1" i="0" u="none" strike="noStrike" cap="none" normalizeH="0" baseline="0" smtClean="0">
                        <a:ln>
                          <a:noFill/>
                        </a:ln>
                        <a:solidFill>
                          <a:srgbClr val="336699"/>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0" i="0" u="none" strike="noStrike" cap="none" normalizeH="0" baseline="0" smtClean="0">
                          <a:ln>
                            <a:noFill/>
                          </a:ln>
                          <a:solidFill>
                            <a:schemeClr val="tx1"/>
                          </a:solidFill>
                          <a:effectLst/>
                          <a:latin typeface="Arial" charset="0"/>
                        </a:rPr>
                        <a:t>Active Object, Bridge, Proxy, Wrapper Façade, &amp; Visitor</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r>
              <a:tr h="1020763">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1" u="none" strike="noStrike" cap="none" normalizeH="0" baseline="0" smtClean="0">
                          <a:ln>
                            <a:noFill/>
                          </a:ln>
                          <a:solidFill>
                            <a:schemeClr val="tx1"/>
                          </a:solidFill>
                          <a:effectLst/>
                          <a:latin typeface="Arial" charset="0"/>
                        </a:rPr>
                        <a:t>Architectural patterns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0" i="0" u="none" strike="noStrike" cap="none" normalizeH="0" baseline="0" smtClean="0">
                          <a:ln>
                            <a:noFill/>
                          </a:ln>
                          <a:solidFill>
                            <a:schemeClr val="tx1"/>
                          </a:solidFill>
                          <a:effectLst/>
                          <a:latin typeface="Arial" charset="0"/>
                        </a:rPr>
                        <a:t>Express a fundamental structural organization for software systems that provide a set of predefined subsystems, specify their relationships, &amp; include the rules &amp; guidelines for organizing the relationships between them</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0" i="0" u="none" strike="noStrike" cap="none" normalizeH="0" baseline="0" smtClean="0">
                          <a:ln>
                            <a:noFill/>
                          </a:ln>
                          <a:solidFill>
                            <a:schemeClr val="tx1"/>
                          </a:solidFill>
                          <a:effectLst/>
                          <a:latin typeface="Arial" charset="0"/>
                        </a:rPr>
                        <a:t>Half-Sync/Half-Async, Layers, Proactor, </a:t>
                      </a:r>
                      <a:br>
                        <a:rPr kumimoji="0" lang="en-US" sz="2000" b="0" i="0" u="none" strike="noStrike" cap="none" normalizeH="0" baseline="0" smtClean="0">
                          <a:ln>
                            <a:noFill/>
                          </a:ln>
                          <a:solidFill>
                            <a:schemeClr val="tx1"/>
                          </a:solidFill>
                          <a:effectLst/>
                          <a:latin typeface="Arial" charset="0"/>
                        </a:rPr>
                      </a:br>
                      <a:r>
                        <a:rPr kumimoji="0" lang="en-US" sz="2000" b="0" i="0" u="none" strike="noStrike" cap="none" normalizeH="0" baseline="0" smtClean="0">
                          <a:ln>
                            <a:noFill/>
                          </a:ln>
                          <a:solidFill>
                            <a:schemeClr val="tx1"/>
                          </a:solidFill>
                          <a:effectLst/>
                          <a:latin typeface="Arial" charset="0"/>
                        </a:rPr>
                        <a:t>Publisher-Subscriber, &amp; Reactor</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DDDDD"/>
                    </a:solidFill>
                  </a:tcPr>
                </a:tc>
              </a:tr>
              <a:tr h="1019175">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1" u="none" strike="noStrike" cap="none" normalizeH="0" baseline="0" smtClean="0">
                          <a:ln>
                            <a:noFill/>
                          </a:ln>
                          <a:solidFill>
                            <a:schemeClr val="tx1"/>
                          </a:solidFill>
                          <a:effectLst/>
                          <a:latin typeface="Arial" charset="0"/>
                        </a:rPr>
                        <a:t>Optimization principle patterns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0" i="0" u="none" strike="noStrike" cap="none" normalizeH="0" baseline="0" smtClean="0">
                          <a:ln>
                            <a:noFill/>
                          </a:ln>
                          <a:solidFill>
                            <a:schemeClr val="tx1"/>
                          </a:solidFill>
                          <a:effectLst/>
                          <a:latin typeface="Arial" charset="0"/>
                        </a:rPr>
                        <a:t>Document rules for avoiding common design &amp; implementation mistakes that degrade performance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0" i="0" u="none" strike="noStrike" cap="none" normalizeH="0" baseline="0" smtClean="0">
                          <a:ln>
                            <a:noFill/>
                          </a:ln>
                          <a:solidFill>
                            <a:schemeClr val="tx1"/>
                          </a:solidFill>
                          <a:effectLst/>
                          <a:latin typeface="Arial" charset="0"/>
                        </a:rPr>
                        <a:t>Optimize for common case, pass information between layers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DDDDDD"/>
                    </a:solidFill>
                  </a:tcPr>
                </a:tc>
              </a:tr>
            </a:tbl>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nodePh="1">
                                  <p:stCondLst>
                                    <p:cond delay="0"/>
                                  </p:stCondLst>
                                  <p:endCondLst>
                                    <p:cond evt="begin" delay="0">
                                      <p:tn val="5"/>
                                    </p:cond>
                                  </p:endCondLst>
                                  <p:childTnLst>
                                    <p:set>
                                      <p:cBhvr>
                                        <p:cTn id="6" dur="1" fill="hold">
                                          <p:stCondLst>
                                            <p:cond delay="0"/>
                                          </p:stCondLst>
                                        </p:cTn>
                                        <p:tgtEl>
                                          <p:spTgt spid="1650690"/>
                                        </p:tgtEl>
                                        <p:attrNameLst>
                                          <p:attrName>style.visibility</p:attrName>
                                        </p:attrNameLst>
                                      </p:cBhvr>
                                      <p:to>
                                        <p:strVal val="visible"/>
                                      </p:to>
                                    </p:set>
                                    <p:animEffect transition="in" filter="wipe(up)">
                                      <p:cBhvr>
                                        <p:cTn id="7" dur="500"/>
                                        <p:tgtEl>
                                          <p:spTgt spid="165069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nodePh="1">
                                  <p:stCondLst>
                                    <p:cond delay="0"/>
                                  </p:stCondLst>
                                  <p:endCondLst>
                                    <p:cond evt="begin" delay="0">
                                      <p:tn val="10"/>
                                    </p:cond>
                                  </p:endCondLst>
                                  <p:childTnLst>
                                    <p:set>
                                      <p:cBhvr>
                                        <p:cTn id="11" dur="1" fill="hold">
                                          <p:stCondLst>
                                            <p:cond delay="0"/>
                                          </p:stCondLst>
                                        </p:cTn>
                                        <p:tgtEl>
                                          <p:spTgt spid="1650691"/>
                                        </p:tgtEl>
                                        <p:attrNameLst>
                                          <p:attrName>style.visibility</p:attrName>
                                        </p:attrNameLst>
                                      </p:cBhvr>
                                      <p:to>
                                        <p:strVal val="visible"/>
                                      </p:to>
                                    </p:set>
                                    <p:animEffect transition="in" filter="wipe(up)">
                                      <p:cBhvr>
                                        <p:cTn id="12" dur="500"/>
                                        <p:tgtEl>
                                          <p:spTgt spid="165069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nodePh="1">
                                  <p:stCondLst>
                                    <p:cond delay="0"/>
                                  </p:stCondLst>
                                  <p:endCondLst>
                                    <p:cond evt="begin" delay="0">
                                      <p:tn val="15"/>
                                    </p:cond>
                                  </p:endCondLst>
                                  <p:childTnLst>
                                    <p:set>
                                      <p:cBhvr>
                                        <p:cTn id="16" dur="1" fill="hold">
                                          <p:stCondLst>
                                            <p:cond delay="0"/>
                                          </p:stCondLst>
                                        </p:cTn>
                                        <p:tgtEl>
                                          <p:spTgt spid="1650692"/>
                                        </p:tgtEl>
                                        <p:attrNameLst>
                                          <p:attrName>style.visibility</p:attrName>
                                        </p:attrNameLst>
                                      </p:cBhvr>
                                      <p:to>
                                        <p:strVal val="visible"/>
                                      </p:to>
                                    </p:set>
                                    <p:animEffect transition="in" filter="wipe(up)">
                                      <p:cBhvr>
                                        <p:cTn id="17" dur="500"/>
                                        <p:tgtEl>
                                          <p:spTgt spid="16506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0690" grpId="0" autoUpdateAnimBg="0"/>
      <p:bldP spid="1650691" grpId="0" autoUpdateAnimBg="0"/>
      <p:bldP spid="1650692" grpId="0"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Slide Number Placeholder 3"/>
          <p:cNvSpPr>
            <a:spLocks noGrp="1"/>
          </p:cNvSpPr>
          <p:nvPr>
            <p:ph type="sldNum" sz="quarter" idx="10"/>
          </p:nvPr>
        </p:nvSpPr>
        <p:spPr>
          <a:noFill/>
        </p:spPr>
        <p:txBody>
          <a:bodyPr/>
          <a:lstStyle/>
          <a:p>
            <a:fld id="{42BACE99-1340-494E-A0D1-64951FAD4CA5}" type="slidenum">
              <a:rPr lang="en-US" smtClean="0">
                <a:latin typeface="Arial" pitchFamily="34" charset="0"/>
              </a:rPr>
              <a:pPr/>
              <a:t>27</a:t>
            </a:fld>
            <a:endParaRPr lang="en-US" smtClean="0">
              <a:latin typeface="Arial" pitchFamily="34" charset="0"/>
            </a:endParaRPr>
          </a:p>
        </p:txBody>
      </p:sp>
      <p:sp>
        <p:nvSpPr>
          <p:cNvPr id="2052" name="Line 2"/>
          <p:cNvSpPr>
            <a:spLocks noChangeAspect="1" noChangeShapeType="1"/>
          </p:cNvSpPr>
          <p:nvPr/>
        </p:nvSpPr>
        <p:spPr bwMode="auto">
          <a:xfrm>
            <a:off x="2241550" y="2317750"/>
            <a:ext cx="0" cy="376238"/>
          </a:xfrm>
          <a:prstGeom prst="line">
            <a:avLst/>
          </a:prstGeom>
          <a:noFill/>
          <a:ln w="38100">
            <a:solidFill>
              <a:srgbClr val="D86C4F"/>
            </a:solidFill>
            <a:round/>
            <a:headEnd/>
            <a:tailEnd/>
          </a:ln>
        </p:spPr>
        <p:txBody>
          <a:bodyPr/>
          <a:lstStyle/>
          <a:p>
            <a:endParaRPr lang="en-US"/>
          </a:p>
        </p:txBody>
      </p:sp>
      <p:sp>
        <p:nvSpPr>
          <p:cNvPr id="2053" name="Line 3"/>
          <p:cNvSpPr>
            <a:spLocks noChangeAspect="1" noChangeShapeType="1"/>
          </p:cNvSpPr>
          <p:nvPr/>
        </p:nvSpPr>
        <p:spPr bwMode="auto">
          <a:xfrm>
            <a:off x="3209925" y="2317750"/>
            <a:ext cx="0" cy="376238"/>
          </a:xfrm>
          <a:prstGeom prst="line">
            <a:avLst/>
          </a:prstGeom>
          <a:noFill/>
          <a:ln w="38100">
            <a:solidFill>
              <a:srgbClr val="D86C4F"/>
            </a:solidFill>
            <a:round/>
            <a:headEnd/>
            <a:tailEnd/>
          </a:ln>
        </p:spPr>
        <p:txBody>
          <a:bodyPr/>
          <a:lstStyle/>
          <a:p>
            <a:endParaRPr lang="en-US"/>
          </a:p>
        </p:txBody>
      </p:sp>
      <p:sp>
        <p:nvSpPr>
          <p:cNvPr id="2054" name="Line 7"/>
          <p:cNvSpPr>
            <a:spLocks noChangeAspect="1" noChangeShapeType="1"/>
          </p:cNvSpPr>
          <p:nvPr/>
        </p:nvSpPr>
        <p:spPr bwMode="auto">
          <a:xfrm>
            <a:off x="1304925" y="1690688"/>
            <a:ext cx="0" cy="990600"/>
          </a:xfrm>
          <a:prstGeom prst="line">
            <a:avLst/>
          </a:prstGeom>
          <a:noFill/>
          <a:ln w="38100">
            <a:solidFill>
              <a:srgbClr val="D86C4F"/>
            </a:solidFill>
            <a:round/>
            <a:headEnd/>
            <a:tailEnd/>
          </a:ln>
        </p:spPr>
        <p:txBody>
          <a:bodyPr/>
          <a:lstStyle/>
          <a:p>
            <a:endParaRPr lang="en-US"/>
          </a:p>
        </p:txBody>
      </p:sp>
      <p:sp>
        <p:nvSpPr>
          <p:cNvPr id="2055" name="Line 8"/>
          <p:cNvSpPr>
            <a:spLocks noChangeAspect="1" noChangeShapeType="1"/>
          </p:cNvSpPr>
          <p:nvPr/>
        </p:nvSpPr>
        <p:spPr bwMode="auto">
          <a:xfrm>
            <a:off x="4789488" y="2081213"/>
            <a:ext cx="0" cy="612775"/>
          </a:xfrm>
          <a:prstGeom prst="line">
            <a:avLst/>
          </a:prstGeom>
          <a:noFill/>
          <a:ln w="38100">
            <a:solidFill>
              <a:srgbClr val="D86C4F"/>
            </a:solidFill>
            <a:round/>
            <a:headEnd/>
            <a:tailEnd/>
          </a:ln>
        </p:spPr>
        <p:txBody>
          <a:bodyPr/>
          <a:lstStyle/>
          <a:p>
            <a:endParaRPr lang="en-US"/>
          </a:p>
        </p:txBody>
      </p:sp>
      <p:sp>
        <p:nvSpPr>
          <p:cNvPr id="2056" name="Rectangle 9"/>
          <p:cNvSpPr>
            <a:spLocks noChangeAspect="1" noChangeArrowheads="1"/>
          </p:cNvSpPr>
          <p:nvPr/>
        </p:nvSpPr>
        <p:spPr bwMode="auto">
          <a:xfrm>
            <a:off x="53975" y="1079500"/>
            <a:ext cx="830263" cy="639763"/>
          </a:xfrm>
          <a:prstGeom prst="rect">
            <a:avLst/>
          </a:prstGeom>
          <a:solidFill>
            <a:schemeClr val="folHlink"/>
          </a:solidFill>
          <a:ln w="12700">
            <a:solidFill>
              <a:srgbClr val="000000"/>
            </a:solidFill>
            <a:miter lim="800000"/>
            <a:headEnd/>
            <a:tailEnd/>
          </a:ln>
        </p:spPr>
        <p:txBody>
          <a:bodyPr wrap="none" lIns="80006" tIns="40003" rIns="80006" bIns="40003"/>
          <a:lstStyle/>
          <a:p>
            <a:pPr algn="ctr" defTabSz="800100">
              <a:lnSpc>
                <a:spcPct val="80000"/>
              </a:lnSpc>
            </a:pPr>
            <a:r>
              <a:rPr lang="en-US" sz="900" b="1" u="none">
                <a:solidFill>
                  <a:srgbClr val="336699"/>
                </a:solidFill>
              </a:rPr>
              <a:t>Nav Sensors</a:t>
            </a:r>
          </a:p>
        </p:txBody>
      </p:sp>
      <p:pic>
        <p:nvPicPr>
          <p:cNvPr id="2057" name="Picture 10"/>
          <p:cNvPicPr>
            <a:picLocks noChangeAspect="1" noChangeArrowheads="1"/>
          </p:cNvPicPr>
          <p:nvPr/>
        </p:nvPicPr>
        <p:blipFill>
          <a:blip r:embed="rId4" cstate="print"/>
          <a:srcRect/>
          <a:stretch>
            <a:fillRect/>
          </a:stretch>
        </p:blipFill>
        <p:spPr bwMode="auto">
          <a:xfrm>
            <a:off x="309563" y="1271588"/>
            <a:ext cx="346075" cy="417512"/>
          </a:xfrm>
          <a:prstGeom prst="rect">
            <a:avLst/>
          </a:prstGeom>
          <a:noFill/>
          <a:ln w="12700">
            <a:noFill/>
            <a:miter lim="800000"/>
            <a:headEnd/>
            <a:tailEnd/>
          </a:ln>
        </p:spPr>
      </p:pic>
      <p:sp>
        <p:nvSpPr>
          <p:cNvPr id="2058" name="Rectangle 11"/>
          <p:cNvSpPr>
            <a:spLocks noChangeAspect="1" noChangeArrowheads="1"/>
          </p:cNvSpPr>
          <p:nvPr/>
        </p:nvSpPr>
        <p:spPr bwMode="auto">
          <a:xfrm>
            <a:off x="53975" y="1784350"/>
            <a:ext cx="830263" cy="760413"/>
          </a:xfrm>
          <a:prstGeom prst="rect">
            <a:avLst/>
          </a:prstGeom>
          <a:solidFill>
            <a:schemeClr val="folHlink"/>
          </a:solidFill>
          <a:ln w="12700">
            <a:solidFill>
              <a:srgbClr val="000000"/>
            </a:solidFill>
            <a:miter lim="800000"/>
            <a:headEnd/>
            <a:tailEnd/>
          </a:ln>
        </p:spPr>
        <p:txBody>
          <a:bodyPr wrap="none" lIns="80006" tIns="40003" rIns="80006" bIns="40003"/>
          <a:lstStyle/>
          <a:p>
            <a:pPr algn="ctr" defTabSz="800100">
              <a:lnSpc>
                <a:spcPct val="80000"/>
              </a:lnSpc>
            </a:pPr>
            <a:r>
              <a:rPr lang="en-US" sz="900" b="1" u="none">
                <a:solidFill>
                  <a:srgbClr val="336699"/>
                </a:solidFill>
              </a:rPr>
              <a:t>Expendable</a:t>
            </a:r>
          </a:p>
          <a:p>
            <a:pPr algn="ctr" defTabSz="800100">
              <a:lnSpc>
                <a:spcPct val="80000"/>
              </a:lnSpc>
            </a:pPr>
            <a:r>
              <a:rPr lang="en-US" sz="900" b="1" u="none">
                <a:solidFill>
                  <a:srgbClr val="336699"/>
                </a:solidFill>
              </a:rPr>
              <a:t>Management</a:t>
            </a:r>
          </a:p>
        </p:txBody>
      </p:sp>
      <p:pic>
        <p:nvPicPr>
          <p:cNvPr id="2059" name="Picture 12"/>
          <p:cNvPicPr>
            <a:picLocks noChangeAspect="1" noChangeArrowheads="1"/>
          </p:cNvPicPr>
          <p:nvPr/>
        </p:nvPicPr>
        <p:blipFill>
          <a:blip r:embed="rId4" cstate="print"/>
          <a:srcRect/>
          <a:stretch>
            <a:fillRect/>
          </a:stretch>
        </p:blipFill>
        <p:spPr bwMode="auto">
          <a:xfrm>
            <a:off x="309563" y="2092325"/>
            <a:ext cx="346075" cy="412750"/>
          </a:xfrm>
          <a:prstGeom prst="rect">
            <a:avLst/>
          </a:prstGeom>
          <a:noFill/>
          <a:ln w="12700">
            <a:noFill/>
            <a:miter lim="800000"/>
            <a:headEnd/>
            <a:tailEnd/>
          </a:ln>
        </p:spPr>
      </p:pic>
      <p:sp>
        <p:nvSpPr>
          <p:cNvPr id="2060" name="Line 13"/>
          <p:cNvSpPr>
            <a:spLocks noChangeAspect="1" noChangeShapeType="1"/>
          </p:cNvSpPr>
          <p:nvPr/>
        </p:nvSpPr>
        <p:spPr bwMode="auto">
          <a:xfrm>
            <a:off x="4044950" y="1077913"/>
            <a:ext cx="0" cy="1608137"/>
          </a:xfrm>
          <a:prstGeom prst="line">
            <a:avLst/>
          </a:prstGeom>
          <a:noFill/>
          <a:ln w="38100">
            <a:solidFill>
              <a:srgbClr val="D86C4F"/>
            </a:solidFill>
            <a:round/>
            <a:headEnd/>
            <a:tailEnd/>
          </a:ln>
        </p:spPr>
        <p:txBody>
          <a:bodyPr/>
          <a:lstStyle/>
          <a:p>
            <a:endParaRPr lang="en-US"/>
          </a:p>
        </p:txBody>
      </p:sp>
      <p:sp>
        <p:nvSpPr>
          <p:cNvPr id="2061" name="Rectangle 14"/>
          <p:cNvSpPr>
            <a:spLocks noChangeAspect="1" noChangeArrowheads="1"/>
          </p:cNvSpPr>
          <p:nvPr/>
        </p:nvSpPr>
        <p:spPr bwMode="auto">
          <a:xfrm>
            <a:off x="3646488" y="1054100"/>
            <a:ext cx="749300" cy="795338"/>
          </a:xfrm>
          <a:prstGeom prst="rect">
            <a:avLst/>
          </a:prstGeom>
          <a:solidFill>
            <a:schemeClr val="folHlink"/>
          </a:solidFill>
          <a:ln w="12700">
            <a:solidFill>
              <a:srgbClr val="000000"/>
            </a:solidFill>
            <a:miter lim="800000"/>
            <a:headEnd/>
            <a:tailEnd/>
          </a:ln>
        </p:spPr>
        <p:txBody>
          <a:bodyPr wrap="none" lIns="80006" tIns="40003" rIns="80006" bIns="40003"/>
          <a:lstStyle/>
          <a:p>
            <a:pPr algn="ctr" defTabSz="800100">
              <a:lnSpc>
                <a:spcPct val="80000"/>
              </a:lnSpc>
            </a:pPr>
            <a:r>
              <a:rPr lang="en-US" sz="900" b="1" u="none">
                <a:solidFill>
                  <a:srgbClr val="336699"/>
                </a:solidFill>
              </a:rPr>
              <a:t>Data Links</a:t>
            </a:r>
          </a:p>
        </p:txBody>
      </p:sp>
      <p:pic>
        <p:nvPicPr>
          <p:cNvPr id="2062" name="Picture 15"/>
          <p:cNvPicPr>
            <a:picLocks noChangeAspect="1" noChangeArrowheads="1"/>
          </p:cNvPicPr>
          <p:nvPr/>
        </p:nvPicPr>
        <p:blipFill>
          <a:blip r:embed="rId4" cstate="print"/>
          <a:srcRect/>
          <a:stretch>
            <a:fillRect/>
          </a:stretch>
        </p:blipFill>
        <p:spPr bwMode="auto">
          <a:xfrm>
            <a:off x="3846513" y="1433513"/>
            <a:ext cx="344487" cy="415925"/>
          </a:xfrm>
          <a:prstGeom prst="rect">
            <a:avLst/>
          </a:prstGeom>
          <a:noFill/>
          <a:ln w="12700">
            <a:noFill/>
            <a:miter lim="800000"/>
            <a:headEnd/>
            <a:tailEnd/>
          </a:ln>
        </p:spPr>
      </p:pic>
      <p:sp>
        <p:nvSpPr>
          <p:cNvPr id="2063" name="Rectangle 16"/>
          <p:cNvSpPr>
            <a:spLocks noChangeAspect="1" noChangeArrowheads="1"/>
          </p:cNvSpPr>
          <p:nvPr/>
        </p:nvSpPr>
        <p:spPr bwMode="auto">
          <a:xfrm>
            <a:off x="1830388" y="1058863"/>
            <a:ext cx="800100" cy="1433512"/>
          </a:xfrm>
          <a:prstGeom prst="rect">
            <a:avLst/>
          </a:prstGeom>
          <a:solidFill>
            <a:schemeClr val="bg1"/>
          </a:solidFill>
          <a:ln w="12700">
            <a:solidFill>
              <a:srgbClr val="000000"/>
            </a:solidFill>
            <a:miter lim="800000"/>
            <a:headEnd/>
            <a:tailEnd/>
          </a:ln>
        </p:spPr>
        <p:txBody>
          <a:bodyPr wrap="none" lIns="80006" tIns="40003" rIns="80006" bIns="40003"/>
          <a:lstStyle/>
          <a:p>
            <a:pPr algn="ctr" defTabSz="800100">
              <a:lnSpc>
                <a:spcPct val="80000"/>
              </a:lnSpc>
            </a:pPr>
            <a:r>
              <a:rPr lang="en-US" sz="1200" b="1" u="none">
                <a:solidFill>
                  <a:srgbClr val="336699"/>
                </a:solidFill>
              </a:rPr>
              <a:t>Mission</a:t>
            </a:r>
          </a:p>
          <a:p>
            <a:pPr algn="ctr" defTabSz="800100">
              <a:lnSpc>
                <a:spcPct val="80000"/>
              </a:lnSpc>
            </a:pPr>
            <a:r>
              <a:rPr lang="en-US" sz="1200" b="1" u="none">
                <a:solidFill>
                  <a:srgbClr val="336699"/>
                </a:solidFill>
              </a:rPr>
              <a:t>Computer</a:t>
            </a:r>
          </a:p>
        </p:txBody>
      </p:sp>
      <p:pic>
        <p:nvPicPr>
          <p:cNvPr id="2064" name="Picture 17"/>
          <p:cNvPicPr>
            <a:picLocks noChangeAspect="1" noChangeArrowheads="1"/>
          </p:cNvPicPr>
          <p:nvPr/>
        </p:nvPicPr>
        <p:blipFill>
          <a:blip r:embed="rId4" cstate="print"/>
          <a:srcRect/>
          <a:stretch>
            <a:fillRect/>
          </a:stretch>
        </p:blipFill>
        <p:spPr bwMode="auto">
          <a:xfrm>
            <a:off x="1941513" y="1806575"/>
            <a:ext cx="508000" cy="617538"/>
          </a:xfrm>
          <a:prstGeom prst="rect">
            <a:avLst/>
          </a:prstGeom>
          <a:noFill/>
          <a:ln w="12700">
            <a:noFill/>
            <a:miter lim="800000"/>
            <a:headEnd/>
            <a:tailEnd/>
          </a:ln>
        </p:spPr>
      </p:pic>
      <p:sp>
        <p:nvSpPr>
          <p:cNvPr id="2065" name="Rectangle 18"/>
          <p:cNvSpPr>
            <a:spLocks noChangeAspect="1" noChangeArrowheads="1"/>
          </p:cNvSpPr>
          <p:nvPr/>
        </p:nvSpPr>
        <p:spPr bwMode="auto">
          <a:xfrm>
            <a:off x="957263" y="1058863"/>
            <a:ext cx="746125" cy="1433512"/>
          </a:xfrm>
          <a:prstGeom prst="rect">
            <a:avLst/>
          </a:prstGeom>
          <a:solidFill>
            <a:schemeClr val="folHlink"/>
          </a:solidFill>
          <a:ln w="12700">
            <a:solidFill>
              <a:srgbClr val="000000"/>
            </a:solidFill>
            <a:miter lim="800000"/>
            <a:headEnd/>
            <a:tailEnd/>
          </a:ln>
        </p:spPr>
        <p:txBody>
          <a:bodyPr wrap="none" lIns="80006" tIns="40003" rIns="80006" bIns="40003"/>
          <a:lstStyle/>
          <a:p>
            <a:pPr algn="ctr" defTabSz="800100">
              <a:lnSpc>
                <a:spcPct val="80000"/>
              </a:lnSpc>
            </a:pPr>
            <a:r>
              <a:rPr lang="en-US" sz="900" b="1" u="none">
                <a:solidFill>
                  <a:srgbClr val="336699"/>
                </a:solidFill>
              </a:rPr>
              <a:t>Vehicle</a:t>
            </a:r>
          </a:p>
          <a:p>
            <a:pPr algn="ctr" defTabSz="800100">
              <a:lnSpc>
                <a:spcPct val="80000"/>
              </a:lnSpc>
            </a:pPr>
            <a:r>
              <a:rPr lang="en-US" sz="900" b="1" u="none">
                <a:solidFill>
                  <a:srgbClr val="336699"/>
                </a:solidFill>
              </a:rPr>
              <a:t>Mgmt</a:t>
            </a:r>
          </a:p>
        </p:txBody>
      </p:sp>
      <p:pic>
        <p:nvPicPr>
          <p:cNvPr id="2066" name="Picture 19"/>
          <p:cNvPicPr>
            <a:picLocks noChangeAspect="1" noChangeArrowheads="1"/>
          </p:cNvPicPr>
          <p:nvPr/>
        </p:nvPicPr>
        <p:blipFill>
          <a:blip r:embed="rId4" cstate="print"/>
          <a:srcRect/>
          <a:stretch>
            <a:fillRect/>
          </a:stretch>
        </p:blipFill>
        <p:spPr bwMode="auto">
          <a:xfrm>
            <a:off x="1081088" y="1806575"/>
            <a:ext cx="512762" cy="617538"/>
          </a:xfrm>
          <a:prstGeom prst="rect">
            <a:avLst/>
          </a:prstGeom>
          <a:noFill/>
          <a:ln w="12700">
            <a:noFill/>
            <a:miter lim="800000"/>
            <a:headEnd/>
            <a:tailEnd/>
          </a:ln>
        </p:spPr>
      </p:pic>
      <p:sp>
        <p:nvSpPr>
          <p:cNvPr id="2067" name="Rectangle 20"/>
          <p:cNvSpPr>
            <a:spLocks noChangeAspect="1" noChangeArrowheads="1"/>
          </p:cNvSpPr>
          <p:nvPr/>
        </p:nvSpPr>
        <p:spPr bwMode="auto">
          <a:xfrm>
            <a:off x="2825750" y="1846263"/>
            <a:ext cx="752475" cy="646112"/>
          </a:xfrm>
          <a:prstGeom prst="rect">
            <a:avLst/>
          </a:prstGeom>
          <a:solidFill>
            <a:schemeClr val="folHlink"/>
          </a:solidFill>
          <a:ln w="12700">
            <a:solidFill>
              <a:srgbClr val="000000"/>
            </a:solidFill>
            <a:miter lim="800000"/>
            <a:headEnd/>
            <a:tailEnd/>
          </a:ln>
        </p:spPr>
        <p:txBody>
          <a:bodyPr wrap="none" lIns="80006" tIns="40003" rIns="80006" bIns="40003"/>
          <a:lstStyle/>
          <a:p>
            <a:pPr algn="ctr" defTabSz="800100">
              <a:lnSpc>
                <a:spcPct val="80000"/>
              </a:lnSpc>
            </a:pPr>
            <a:r>
              <a:rPr lang="en-US" sz="900" b="1" u="none">
                <a:solidFill>
                  <a:srgbClr val="336699"/>
                </a:solidFill>
              </a:rPr>
              <a:t>Expendable</a:t>
            </a:r>
          </a:p>
        </p:txBody>
      </p:sp>
      <p:pic>
        <p:nvPicPr>
          <p:cNvPr id="2068" name="Picture 21"/>
          <p:cNvPicPr>
            <a:picLocks noChangeAspect="1" noChangeArrowheads="1"/>
          </p:cNvPicPr>
          <p:nvPr/>
        </p:nvPicPr>
        <p:blipFill>
          <a:blip r:embed="rId4" cstate="print"/>
          <a:srcRect/>
          <a:stretch>
            <a:fillRect/>
          </a:stretch>
        </p:blipFill>
        <p:spPr bwMode="auto">
          <a:xfrm>
            <a:off x="3022600" y="2092325"/>
            <a:ext cx="346075" cy="412750"/>
          </a:xfrm>
          <a:prstGeom prst="rect">
            <a:avLst/>
          </a:prstGeom>
          <a:noFill/>
          <a:ln w="12700">
            <a:noFill/>
            <a:miter lim="800000"/>
            <a:headEnd/>
            <a:tailEnd/>
          </a:ln>
        </p:spPr>
      </p:pic>
      <p:sp>
        <p:nvSpPr>
          <p:cNvPr id="2069" name="Line 22"/>
          <p:cNvSpPr>
            <a:spLocks noChangeAspect="1" noChangeShapeType="1"/>
          </p:cNvSpPr>
          <p:nvPr/>
        </p:nvSpPr>
        <p:spPr bwMode="auto">
          <a:xfrm>
            <a:off x="511175" y="2555875"/>
            <a:ext cx="0" cy="149225"/>
          </a:xfrm>
          <a:prstGeom prst="line">
            <a:avLst/>
          </a:prstGeom>
          <a:noFill/>
          <a:ln w="38100">
            <a:solidFill>
              <a:srgbClr val="D86C4F"/>
            </a:solidFill>
            <a:round/>
            <a:headEnd/>
            <a:tailEnd/>
          </a:ln>
        </p:spPr>
        <p:txBody>
          <a:bodyPr/>
          <a:lstStyle/>
          <a:p>
            <a:endParaRPr lang="en-US"/>
          </a:p>
        </p:txBody>
      </p:sp>
      <p:sp>
        <p:nvSpPr>
          <p:cNvPr id="2070" name="Line 23"/>
          <p:cNvSpPr>
            <a:spLocks noChangeAspect="1" noChangeShapeType="1"/>
          </p:cNvSpPr>
          <p:nvPr/>
        </p:nvSpPr>
        <p:spPr bwMode="auto">
          <a:xfrm>
            <a:off x="495300" y="2698750"/>
            <a:ext cx="4308475" cy="0"/>
          </a:xfrm>
          <a:prstGeom prst="line">
            <a:avLst/>
          </a:prstGeom>
          <a:noFill/>
          <a:ln w="38100">
            <a:solidFill>
              <a:srgbClr val="D86C4F"/>
            </a:solidFill>
            <a:round/>
            <a:headEnd/>
            <a:tailEnd/>
          </a:ln>
        </p:spPr>
        <p:txBody>
          <a:bodyPr/>
          <a:lstStyle/>
          <a:p>
            <a:endParaRPr lang="en-US"/>
          </a:p>
        </p:txBody>
      </p:sp>
      <p:grpSp>
        <p:nvGrpSpPr>
          <p:cNvPr id="2" name="Group 24"/>
          <p:cNvGrpSpPr>
            <a:grpSpLocks/>
          </p:cNvGrpSpPr>
          <p:nvPr/>
        </p:nvGrpSpPr>
        <p:grpSpPr bwMode="auto">
          <a:xfrm>
            <a:off x="173038" y="820738"/>
            <a:ext cx="8970962" cy="6070600"/>
            <a:chOff x="109" y="517"/>
            <a:chExt cx="5651" cy="3824"/>
          </a:xfrm>
        </p:grpSpPr>
        <p:sp>
          <p:nvSpPr>
            <p:cNvPr id="2184" name="Oval 25"/>
            <p:cNvSpPr>
              <a:spLocks noChangeAspect="1" noChangeArrowheads="1"/>
            </p:cNvSpPr>
            <p:nvPr/>
          </p:nvSpPr>
          <p:spPr bwMode="auto">
            <a:xfrm>
              <a:off x="1093" y="517"/>
              <a:ext cx="629" cy="1198"/>
            </a:xfrm>
            <a:prstGeom prst="ellipse">
              <a:avLst/>
            </a:prstGeom>
            <a:noFill/>
            <a:ln w="38100">
              <a:solidFill>
                <a:srgbClr val="FFCC66"/>
              </a:solidFill>
              <a:round/>
              <a:headEnd type="none" w="sm" len="sm"/>
              <a:tailEnd type="none" w="sm" len="sm"/>
            </a:ln>
          </p:spPr>
          <p:txBody>
            <a:bodyPr/>
            <a:lstStyle/>
            <a:p>
              <a:endParaRPr lang="en-US"/>
            </a:p>
          </p:txBody>
        </p:sp>
        <p:sp>
          <p:nvSpPr>
            <p:cNvPr id="2185" name="AutoShape 26"/>
            <p:cNvSpPr>
              <a:spLocks noChangeArrowheads="1"/>
            </p:cNvSpPr>
            <p:nvPr/>
          </p:nvSpPr>
          <p:spPr bwMode="auto">
            <a:xfrm rot="9142045">
              <a:off x="1250" y="1670"/>
              <a:ext cx="546" cy="532"/>
            </a:xfrm>
            <a:prstGeom prst="flowChartMerge">
              <a:avLst/>
            </a:prstGeom>
            <a:gradFill rotWithShape="1">
              <a:gsLst>
                <a:gs pos="0">
                  <a:srgbClr val="646464"/>
                </a:gs>
                <a:gs pos="100000">
                  <a:srgbClr val="D8D8D8"/>
                </a:gs>
              </a:gsLst>
              <a:lin ang="18900000" scaled="1"/>
            </a:gradFill>
            <a:ln w="9525" algn="ctr">
              <a:solidFill>
                <a:schemeClr val="tx1"/>
              </a:solidFill>
              <a:miter lim="800000"/>
              <a:headEnd/>
              <a:tailEnd/>
            </a:ln>
          </p:spPr>
          <p:txBody>
            <a:bodyPr anchor="ctr">
              <a:spAutoFit/>
            </a:bodyPr>
            <a:lstStyle/>
            <a:p>
              <a:endParaRPr lang="en-US"/>
            </a:p>
          </p:txBody>
        </p:sp>
        <p:sp>
          <p:nvSpPr>
            <p:cNvPr id="2186" name="Rectangle 27"/>
            <p:cNvSpPr>
              <a:spLocks noChangeArrowheads="1"/>
            </p:cNvSpPr>
            <p:nvPr/>
          </p:nvSpPr>
          <p:spPr bwMode="auto">
            <a:xfrm>
              <a:off x="125" y="3141"/>
              <a:ext cx="3086" cy="1200"/>
            </a:xfrm>
            <a:prstGeom prst="rect">
              <a:avLst/>
            </a:prstGeom>
            <a:noFill/>
            <a:ln w="9525">
              <a:noFill/>
              <a:miter lim="800000"/>
              <a:headEnd/>
              <a:tailEnd/>
            </a:ln>
          </p:spPr>
          <p:txBody>
            <a:bodyPr/>
            <a:lstStyle/>
            <a:p>
              <a:pPr marL="115888" indent="-115888">
                <a:spcBef>
                  <a:spcPct val="30000"/>
                </a:spcBef>
                <a:buClr>
                  <a:schemeClr val="tx1"/>
                </a:buClr>
                <a:buSzPct val="85000"/>
                <a:buFontTx/>
                <a:buChar char="•"/>
              </a:pPr>
              <a:r>
                <a:rPr lang="en-US" u="none"/>
                <a:t>Avionics mission computing product-line architecture for Boeing military aircraft, e.g., F-18 E/F, 15E, Harrier, UCAV</a:t>
              </a:r>
            </a:p>
            <a:p>
              <a:pPr marL="115888" indent="-115888">
                <a:spcBef>
                  <a:spcPct val="30000"/>
                </a:spcBef>
                <a:buClr>
                  <a:schemeClr val="tx1"/>
                </a:buClr>
                <a:buSzPct val="85000"/>
                <a:buFontTx/>
                <a:buChar char="•"/>
              </a:pPr>
              <a:r>
                <a:rPr lang="en-US" u="none"/>
                <a:t>DRE system with 100+ developers, 3,000+ software components, 3-5 million lines of C++ code</a:t>
              </a:r>
            </a:p>
          </p:txBody>
        </p:sp>
        <p:sp>
          <p:nvSpPr>
            <p:cNvPr id="2187" name="Rectangle 28"/>
            <p:cNvSpPr>
              <a:spLocks noChangeArrowheads="1"/>
            </p:cNvSpPr>
            <p:nvPr/>
          </p:nvSpPr>
          <p:spPr bwMode="auto">
            <a:xfrm>
              <a:off x="3131" y="3141"/>
              <a:ext cx="2629" cy="807"/>
            </a:xfrm>
            <a:prstGeom prst="rect">
              <a:avLst/>
            </a:prstGeom>
            <a:noFill/>
            <a:ln w="9525">
              <a:noFill/>
              <a:miter lim="800000"/>
              <a:headEnd/>
              <a:tailEnd/>
            </a:ln>
          </p:spPr>
          <p:txBody>
            <a:bodyPr/>
            <a:lstStyle/>
            <a:p>
              <a:pPr marL="115888" indent="-115888">
                <a:spcBef>
                  <a:spcPct val="30000"/>
                </a:spcBef>
                <a:buClr>
                  <a:schemeClr val="tx1"/>
                </a:buClr>
                <a:buSzPct val="85000"/>
                <a:buFontTx/>
                <a:buChar char="•"/>
              </a:pPr>
              <a:r>
                <a:rPr lang="en-US" u="none"/>
                <a:t>Based on COTS hardware, networks, operating systems, &amp; middleware</a:t>
              </a:r>
            </a:p>
            <a:p>
              <a:pPr marL="115888" indent="-115888">
                <a:spcBef>
                  <a:spcPct val="30000"/>
                </a:spcBef>
                <a:buClr>
                  <a:schemeClr val="tx1"/>
                </a:buClr>
                <a:buSzPct val="85000"/>
                <a:buFontTx/>
                <a:buChar char="•"/>
              </a:pPr>
              <a:r>
                <a:rPr lang="en-US" u="none"/>
                <a:t>Used as Open Experimentation Platform (OEP) for DARPA IXO PCES, MoBIES, SEC, MICA programs</a:t>
              </a:r>
            </a:p>
          </p:txBody>
        </p:sp>
        <p:grpSp>
          <p:nvGrpSpPr>
            <p:cNvPr id="2188" name="Group 29"/>
            <p:cNvGrpSpPr>
              <a:grpSpLocks/>
            </p:cNvGrpSpPr>
            <p:nvPr/>
          </p:nvGrpSpPr>
          <p:grpSpPr bwMode="auto">
            <a:xfrm flipH="1">
              <a:off x="1183" y="1722"/>
              <a:ext cx="3590" cy="1315"/>
              <a:chOff x="1530" y="1957"/>
              <a:chExt cx="2639" cy="967"/>
            </a:xfrm>
          </p:grpSpPr>
          <p:grpSp>
            <p:nvGrpSpPr>
              <p:cNvPr id="2207" name="Group 30"/>
              <p:cNvGrpSpPr>
                <a:grpSpLocks/>
              </p:cNvGrpSpPr>
              <p:nvPr/>
            </p:nvGrpSpPr>
            <p:grpSpPr bwMode="auto">
              <a:xfrm>
                <a:off x="1530" y="1999"/>
                <a:ext cx="2639" cy="925"/>
                <a:chOff x="1530" y="1999"/>
                <a:chExt cx="2639" cy="925"/>
              </a:xfrm>
            </p:grpSpPr>
            <p:grpSp>
              <p:nvGrpSpPr>
                <p:cNvPr id="2303" name="Group 31"/>
                <p:cNvGrpSpPr>
                  <a:grpSpLocks/>
                </p:cNvGrpSpPr>
                <p:nvPr/>
              </p:nvGrpSpPr>
              <p:grpSpPr bwMode="auto">
                <a:xfrm>
                  <a:off x="1530" y="2368"/>
                  <a:ext cx="952" cy="556"/>
                  <a:chOff x="1530" y="2368"/>
                  <a:chExt cx="952" cy="556"/>
                </a:xfrm>
              </p:grpSpPr>
              <p:sp>
                <p:nvSpPr>
                  <p:cNvPr id="2381" name="Freeform 32"/>
                  <p:cNvSpPr>
                    <a:spLocks/>
                  </p:cNvSpPr>
                  <p:nvPr/>
                </p:nvSpPr>
                <p:spPr bwMode="auto">
                  <a:xfrm>
                    <a:off x="1530" y="2368"/>
                    <a:ext cx="952" cy="125"/>
                  </a:xfrm>
                  <a:custGeom>
                    <a:avLst/>
                    <a:gdLst>
                      <a:gd name="T0" fmla="*/ 952 w 952"/>
                      <a:gd name="T1" fmla="*/ 0 h 125"/>
                      <a:gd name="T2" fmla="*/ 0 w 952"/>
                      <a:gd name="T3" fmla="*/ 4 h 125"/>
                      <a:gd name="T4" fmla="*/ 0 w 952"/>
                      <a:gd name="T5" fmla="*/ 125 h 125"/>
                      <a:gd name="T6" fmla="*/ 952 w 952"/>
                      <a:gd name="T7" fmla="*/ 122 h 125"/>
                      <a:gd name="T8" fmla="*/ 952 w 952"/>
                      <a:gd name="T9" fmla="*/ 0 h 125"/>
                      <a:gd name="T10" fmla="*/ 0 60000 65536"/>
                      <a:gd name="T11" fmla="*/ 0 60000 65536"/>
                      <a:gd name="T12" fmla="*/ 0 60000 65536"/>
                      <a:gd name="T13" fmla="*/ 0 60000 65536"/>
                      <a:gd name="T14" fmla="*/ 0 60000 65536"/>
                      <a:gd name="T15" fmla="*/ 0 w 952"/>
                      <a:gd name="T16" fmla="*/ 0 h 125"/>
                      <a:gd name="T17" fmla="*/ 952 w 952"/>
                      <a:gd name="T18" fmla="*/ 125 h 125"/>
                    </a:gdLst>
                    <a:ahLst/>
                    <a:cxnLst>
                      <a:cxn ang="T10">
                        <a:pos x="T0" y="T1"/>
                      </a:cxn>
                      <a:cxn ang="T11">
                        <a:pos x="T2" y="T3"/>
                      </a:cxn>
                      <a:cxn ang="T12">
                        <a:pos x="T4" y="T5"/>
                      </a:cxn>
                      <a:cxn ang="T13">
                        <a:pos x="T6" y="T7"/>
                      </a:cxn>
                      <a:cxn ang="T14">
                        <a:pos x="T8" y="T9"/>
                      </a:cxn>
                    </a:cxnLst>
                    <a:rect l="T15" t="T16" r="T17" b="T18"/>
                    <a:pathLst>
                      <a:path w="952" h="125">
                        <a:moveTo>
                          <a:pt x="952" y="0"/>
                        </a:moveTo>
                        <a:lnTo>
                          <a:pt x="0" y="4"/>
                        </a:lnTo>
                        <a:lnTo>
                          <a:pt x="0" y="125"/>
                        </a:lnTo>
                        <a:lnTo>
                          <a:pt x="952" y="122"/>
                        </a:lnTo>
                        <a:lnTo>
                          <a:pt x="952" y="0"/>
                        </a:lnTo>
                        <a:close/>
                      </a:path>
                    </a:pathLst>
                  </a:custGeom>
                  <a:solidFill>
                    <a:srgbClr val="FFD67F"/>
                  </a:solidFill>
                  <a:ln w="4763">
                    <a:solidFill>
                      <a:schemeClr val="bg2"/>
                    </a:solidFill>
                    <a:round/>
                    <a:headEnd/>
                    <a:tailEnd/>
                  </a:ln>
                </p:spPr>
                <p:txBody>
                  <a:bodyPr/>
                  <a:lstStyle/>
                  <a:p>
                    <a:endParaRPr lang="en-US"/>
                  </a:p>
                </p:txBody>
              </p:sp>
              <p:sp>
                <p:nvSpPr>
                  <p:cNvPr id="2382" name="Freeform 33"/>
                  <p:cNvSpPr>
                    <a:spLocks/>
                  </p:cNvSpPr>
                  <p:nvPr/>
                </p:nvSpPr>
                <p:spPr bwMode="auto">
                  <a:xfrm>
                    <a:off x="1530" y="2372"/>
                    <a:ext cx="440" cy="552"/>
                  </a:xfrm>
                  <a:custGeom>
                    <a:avLst/>
                    <a:gdLst>
                      <a:gd name="T0" fmla="*/ 0 w 440"/>
                      <a:gd name="T1" fmla="*/ 0 h 552"/>
                      <a:gd name="T2" fmla="*/ 440 w 440"/>
                      <a:gd name="T3" fmla="*/ 430 h 552"/>
                      <a:gd name="T4" fmla="*/ 440 w 440"/>
                      <a:gd name="T5" fmla="*/ 552 h 552"/>
                      <a:gd name="T6" fmla="*/ 0 w 440"/>
                      <a:gd name="T7" fmla="*/ 121 h 552"/>
                      <a:gd name="T8" fmla="*/ 0 w 440"/>
                      <a:gd name="T9" fmla="*/ 0 h 552"/>
                      <a:gd name="T10" fmla="*/ 0 60000 65536"/>
                      <a:gd name="T11" fmla="*/ 0 60000 65536"/>
                      <a:gd name="T12" fmla="*/ 0 60000 65536"/>
                      <a:gd name="T13" fmla="*/ 0 60000 65536"/>
                      <a:gd name="T14" fmla="*/ 0 60000 65536"/>
                      <a:gd name="T15" fmla="*/ 0 w 440"/>
                      <a:gd name="T16" fmla="*/ 0 h 552"/>
                      <a:gd name="T17" fmla="*/ 440 w 440"/>
                      <a:gd name="T18" fmla="*/ 552 h 552"/>
                    </a:gdLst>
                    <a:ahLst/>
                    <a:cxnLst>
                      <a:cxn ang="T10">
                        <a:pos x="T0" y="T1"/>
                      </a:cxn>
                      <a:cxn ang="T11">
                        <a:pos x="T2" y="T3"/>
                      </a:cxn>
                      <a:cxn ang="T12">
                        <a:pos x="T4" y="T5"/>
                      </a:cxn>
                      <a:cxn ang="T13">
                        <a:pos x="T6" y="T7"/>
                      </a:cxn>
                      <a:cxn ang="T14">
                        <a:pos x="T8" y="T9"/>
                      </a:cxn>
                    </a:cxnLst>
                    <a:rect l="T15" t="T16" r="T17" b="T18"/>
                    <a:pathLst>
                      <a:path w="440" h="552">
                        <a:moveTo>
                          <a:pt x="0" y="0"/>
                        </a:moveTo>
                        <a:lnTo>
                          <a:pt x="440" y="430"/>
                        </a:lnTo>
                        <a:lnTo>
                          <a:pt x="440" y="552"/>
                        </a:lnTo>
                        <a:lnTo>
                          <a:pt x="0" y="121"/>
                        </a:lnTo>
                        <a:lnTo>
                          <a:pt x="0" y="0"/>
                        </a:lnTo>
                        <a:close/>
                      </a:path>
                    </a:pathLst>
                  </a:custGeom>
                  <a:solidFill>
                    <a:srgbClr val="FFD67F"/>
                  </a:solidFill>
                  <a:ln w="4763">
                    <a:solidFill>
                      <a:schemeClr val="bg2"/>
                    </a:solidFill>
                    <a:round/>
                    <a:headEnd/>
                    <a:tailEnd/>
                  </a:ln>
                </p:spPr>
                <p:txBody>
                  <a:bodyPr/>
                  <a:lstStyle/>
                  <a:p>
                    <a:endParaRPr lang="en-US"/>
                  </a:p>
                </p:txBody>
              </p:sp>
              <p:sp>
                <p:nvSpPr>
                  <p:cNvPr id="2383" name="Freeform 34"/>
                  <p:cNvSpPr>
                    <a:spLocks/>
                  </p:cNvSpPr>
                  <p:nvPr/>
                </p:nvSpPr>
                <p:spPr bwMode="auto">
                  <a:xfrm>
                    <a:off x="1970" y="2368"/>
                    <a:ext cx="512" cy="556"/>
                  </a:xfrm>
                  <a:custGeom>
                    <a:avLst/>
                    <a:gdLst>
                      <a:gd name="T0" fmla="*/ 0 w 512"/>
                      <a:gd name="T1" fmla="*/ 434 h 556"/>
                      <a:gd name="T2" fmla="*/ 512 w 512"/>
                      <a:gd name="T3" fmla="*/ 0 h 556"/>
                      <a:gd name="T4" fmla="*/ 512 w 512"/>
                      <a:gd name="T5" fmla="*/ 122 h 556"/>
                      <a:gd name="T6" fmla="*/ 0 w 512"/>
                      <a:gd name="T7" fmla="*/ 556 h 556"/>
                      <a:gd name="T8" fmla="*/ 0 w 512"/>
                      <a:gd name="T9" fmla="*/ 434 h 556"/>
                      <a:gd name="T10" fmla="*/ 0 60000 65536"/>
                      <a:gd name="T11" fmla="*/ 0 60000 65536"/>
                      <a:gd name="T12" fmla="*/ 0 60000 65536"/>
                      <a:gd name="T13" fmla="*/ 0 60000 65536"/>
                      <a:gd name="T14" fmla="*/ 0 60000 65536"/>
                      <a:gd name="T15" fmla="*/ 0 w 512"/>
                      <a:gd name="T16" fmla="*/ 0 h 556"/>
                      <a:gd name="T17" fmla="*/ 512 w 512"/>
                      <a:gd name="T18" fmla="*/ 556 h 556"/>
                    </a:gdLst>
                    <a:ahLst/>
                    <a:cxnLst>
                      <a:cxn ang="T10">
                        <a:pos x="T0" y="T1"/>
                      </a:cxn>
                      <a:cxn ang="T11">
                        <a:pos x="T2" y="T3"/>
                      </a:cxn>
                      <a:cxn ang="T12">
                        <a:pos x="T4" y="T5"/>
                      </a:cxn>
                      <a:cxn ang="T13">
                        <a:pos x="T6" y="T7"/>
                      </a:cxn>
                      <a:cxn ang="T14">
                        <a:pos x="T8" y="T9"/>
                      </a:cxn>
                    </a:cxnLst>
                    <a:rect l="T15" t="T16" r="T17" b="T18"/>
                    <a:pathLst>
                      <a:path w="512" h="556">
                        <a:moveTo>
                          <a:pt x="0" y="434"/>
                        </a:moveTo>
                        <a:lnTo>
                          <a:pt x="512" y="0"/>
                        </a:lnTo>
                        <a:lnTo>
                          <a:pt x="512" y="122"/>
                        </a:lnTo>
                        <a:lnTo>
                          <a:pt x="0" y="556"/>
                        </a:lnTo>
                        <a:lnTo>
                          <a:pt x="0" y="434"/>
                        </a:lnTo>
                        <a:close/>
                      </a:path>
                    </a:pathLst>
                  </a:custGeom>
                  <a:solidFill>
                    <a:srgbClr val="FFD67F"/>
                  </a:solidFill>
                  <a:ln w="4763">
                    <a:solidFill>
                      <a:schemeClr val="bg2"/>
                    </a:solidFill>
                    <a:round/>
                    <a:headEnd/>
                    <a:tailEnd/>
                  </a:ln>
                </p:spPr>
                <p:txBody>
                  <a:bodyPr/>
                  <a:lstStyle/>
                  <a:p>
                    <a:endParaRPr lang="en-US"/>
                  </a:p>
                </p:txBody>
              </p:sp>
              <p:sp>
                <p:nvSpPr>
                  <p:cNvPr id="2384" name="Freeform 35"/>
                  <p:cNvSpPr>
                    <a:spLocks/>
                  </p:cNvSpPr>
                  <p:nvPr/>
                </p:nvSpPr>
                <p:spPr bwMode="auto">
                  <a:xfrm>
                    <a:off x="1530" y="2368"/>
                    <a:ext cx="952" cy="434"/>
                  </a:xfrm>
                  <a:custGeom>
                    <a:avLst/>
                    <a:gdLst>
                      <a:gd name="T0" fmla="*/ 952 w 952"/>
                      <a:gd name="T1" fmla="*/ 0 h 434"/>
                      <a:gd name="T2" fmla="*/ 0 w 952"/>
                      <a:gd name="T3" fmla="*/ 4 h 434"/>
                      <a:gd name="T4" fmla="*/ 440 w 952"/>
                      <a:gd name="T5" fmla="*/ 434 h 434"/>
                      <a:gd name="T6" fmla="*/ 952 w 952"/>
                      <a:gd name="T7" fmla="*/ 0 h 434"/>
                      <a:gd name="T8" fmla="*/ 0 60000 65536"/>
                      <a:gd name="T9" fmla="*/ 0 60000 65536"/>
                      <a:gd name="T10" fmla="*/ 0 60000 65536"/>
                      <a:gd name="T11" fmla="*/ 0 60000 65536"/>
                      <a:gd name="T12" fmla="*/ 0 w 952"/>
                      <a:gd name="T13" fmla="*/ 0 h 434"/>
                      <a:gd name="T14" fmla="*/ 952 w 952"/>
                      <a:gd name="T15" fmla="*/ 434 h 434"/>
                    </a:gdLst>
                    <a:ahLst/>
                    <a:cxnLst>
                      <a:cxn ang="T8">
                        <a:pos x="T0" y="T1"/>
                      </a:cxn>
                      <a:cxn ang="T9">
                        <a:pos x="T2" y="T3"/>
                      </a:cxn>
                      <a:cxn ang="T10">
                        <a:pos x="T4" y="T5"/>
                      </a:cxn>
                      <a:cxn ang="T11">
                        <a:pos x="T6" y="T7"/>
                      </a:cxn>
                    </a:cxnLst>
                    <a:rect l="T12" t="T13" r="T14" b="T15"/>
                    <a:pathLst>
                      <a:path w="952" h="434">
                        <a:moveTo>
                          <a:pt x="952" y="0"/>
                        </a:moveTo>
                        <a:lnTo>
                          <a:pt x="0" y="4"/>
                        </a:lnTo>
                        <a:lnTo>
                          <a:pt x="440" y="434"/>
                        </a:lnTo>
                        <a:lnTo>
                          <a:pt x="952" y="0"/>
                        </a:lnTo>
                        <a:close/>
                      </a:path>
                    </a:pathLst>
                  </a:custGeom>
                  <a:solidFill>
                    <a:srgbClr val="FFD67F"/>
                  </a:solidFill>
                  <a:ln w="4763">
                    <a:solidFill>
                      <a:schemeClr val="bg2"/>
                    </a:solidFill>
                    <a:round/>
                    <a:headEnd/>
                    <a:tailEnd/>
                  </a:ln>
                </p:spPr>
                <p:txBody>
                  <a:bodyPr/>
                  <a:lstStyle/>
                  <a:p>
                    <a:endParaRPr lang="en-US"/>
                  </a:p>
                </p:txBody>
              </p:sp>
            </p:grpSp>
            <p:grpSp>
              <p:nvGrpSpPr>
                <p:cNvPr id="2304" name="Group 36"/>
                <p:cNvGrpSpPr>
                  <a:grpSpLocks/>
                </p:cNvGrpSpPr>
                <p:nvPr/>
              </p:nvGrpSpPr>
              <p:grpSpPr bwMode="auto">
                <a:xfrm>
                  <a:off x="1967" y="2368"/>
                  <a:ext cx="2202" cy="556"/>
                  <a:chOff x="1967" y="2368"/>
                  <a:chExt cx="2202" cy="556"/>
                </a:xfrm>
              </p:grpSpPr>
              <p:sp>
                <p:nvSpPr>
                  <p:cNvPr id="2377" name="Freeform 37"/>
                  <p:cNvSpPr>
                    <a:spLocks/>
                  </p:cNvSpPr>
                  <p:nvPr/>
                </p:nvSpPr>
                <p:spPr bwMode="auto">
                  <a:xfrm>
                    <a:off x="2555" y="2368"/>
                    <a:ext cx="1614" cy="556"/>
                  </a:xfrm>
                  <a:custGeom>
                    <a:avLst/>
                    <a:gdLst>
                      <a:gd name="T0" fmla="*/ 1614 w 1614"/>
                      <a:gd name="T1" fmla="*/ 434 h 556"/>
                      <a:gd name="T2" fmla="*/ 0 w 1614"/>
                      <a:gd name="T3" fmla="*/ 0 h 556"/>
                      <a:gd name="T4" fmla="*/ 0 w 1614"/>
                      <a:gd name="T5" fmla="*/ 122 h 556"/>
                      <a:gd name="T6" fmla="*/ 1614 w 1614"/>
                      <a:gd name="T7" fmla="*/ 556 h 556"/>
                      <a:gd name="T8" fmla="*/ 1614 w 1614"/>
                      <a:gd name="T9" fmla="*/ 434 h 556"/>
                      <a:gd name="T10" fmla="*/ 0 60000 65536"/>
                      <a:gd name="T11" fmla="*/ 0 60000 65536"/>
                      <a:gd name="T12" fmla="*/ 0 60000 65536"/>
                      <a:gd name="T13" fmla="*/ 0 60000 65536"/>
                      <a:gd name="T14" fmla="*/ 0 60000 65536"/>
                      <a:gd name="T15" fmla="*/ 0 w 1614"/>
                      <a:gd name="T16" fmla="*/ 0 h 556"/>
                      <a:gd name="T17" fmla="*/ 1614 w 1614"/>
                      <a:gd name="T18" fmla="*/ 556 h 556"/>
                    </a:gdLst>
                    <a:ahLst/>
                    <a:cxnLst>
                      <a:cxn ang="T10">
                        <a:pos x="T0" y="T1"/>
                      </a:cxn>
                      <a:cxn ang="T11">
                        <a:pos x="T2" y="T3"/>
                      </a:cxn>
                      <a:cxn ang="T12">
                        <a:pos x="T4" y="T5"/>
                      </a:cxn>
                      <a:cxn ang="T13">
                        <a:pos x="T6" y="T7"/>
                      </a:cxn>
                      <a:cxn ang="T14">
                        <a:pos x="T8" y="T9"/>
                      </a:cxn>
                    </a:cxnLst>
                    <a:rect l="T15" t="T16" r="T17" b="T18"/>
                    <a:pathLst>
                      <a:path w="1614" h="556">
                        <a:moveTo>
                          <a:pt x="1614" y="434"/>
                        </a:moveTo>
                        <a:lnTo>
                          <a:pt x="0" y="0"/>
                        </a:lnTo>
                        <a:lnTo>
                          <a:pt x="0" y="122"/>
                        </a:lnTo>
                        <a:lnTo>
                          <a:pt x="1614" y="556"/>
                        </a:lnTo>
                        <a:lnTo>
                          <a:pt x="1614" y="434"/>
                        </a:lnTo>
                        <a:close/>
                      </a:path>
                    </a:pathLst>
                  </a:custGeom>
                  <a:solidFill>
                    <a:srgbClr val="FFD67F"/>
                  </a:solidFill>
                  <a:ln w="4763">
                    <a:solidFill>
                      <a:schemeClr val="bg2"/>
                    </a:solidFill>
                    <a:round/>
                    <a:headEnd/>
                    <a:tailEnd/>
                  </a:ln>
                </p:spPr>
                <p:txBody>
                  <a:bodyPr/>
                  <a:lstStyle/>
                  <a:p>
                    <a:endParaRPr lang="en-US"/>
                  </a:p>
                </p:txBody>
              </p:sp>
              <p:sp>
                <p:nvSpPr>
                  <p:cNvPr id="2378" name="Freeform 38"/>
                  <p:cNvSpPr>
                    <a:spLocks/>
                  </p:cNvSpPr>
                  <p:nvPr/>
                </p:nvSpPr>
                <p:spPr bwMode="auto">
                  <a:xfrm>
                    <a:off x="1967" y="2368"/>
                    <a:ext cx="588" cy="556"/>
                  </a:xfrm>
                  <a:custGeom>
                    <a:avLst/>
                    <a:gdLst>
                      <a:gd name="T0" fmla="*/ 588 w 588"/>
                      <a:gd name="T1" fmla="*/ 0 h 556"/>
                      <a:gd name="T2" fmla="*/ 0 w 588"/>
                      <a:gd name="T3" fmla="*/ 434 h 556"/>
                      <a:gd name="T4" fmla="*/ 0 w 588"/>
                      <a:gd name="T5" fmla="*/ 556 h 556"/>
                      <a:gd name="T6" fmla="*/ 588 w 588"/>
                      <a:gd name="T7" fmla="*/ 122 h 556"/>
                      <a:gd name="T8" fmla="*/ 588 w 588"/>
                      <a:gd name="T9" fmla="*/ 0 h 556"/>
                      <a:gd name="T10" fmla="*/ 0 60000 65536"/>
                      <a:gd name="T11" fmla="*/ 0 60000 65536"/>
                      <a:gd name="T12" fmla="*/ 0 60000 65536"/>
                      <a:gd name="T13" fmla="*/ 0 60000 65536"/>
                      <a:gd name="T14" fmla="*/ 0 60000 65536"/>
                      <a:gd name="T15" fmla="*/ 0 w 588"/>
                      <a:gd name="T16" fmla="*/ 0 h 556"/>
                      <a:gd name="T17" fmla="*/ 588 w 588"/>
                      <a:gd name="T18" fmla="*/ 556 h 556"/>
                    </a:gdLst>
                    <a:ahLst/>
                    <a:cxnLst>
                      <a:cxn ang="T10">
                        <a:pos x="T0" y="T1"/>
                      </a:cxn>
                      <a:cxn ang="T11">
                        <a:pos x="T2" y="T3"/>
                      </a:cxn>
                      <a:cxn ang="T12">
                        <a:pos x="T4" y="T5"/>
                      </a:cxn>
                      <a:cxn ang="T13">
                        <a:pos x="T6" y="T7"/>
                      </a:cxn>
                      <a:cxn ang="T14">
                        <a:pos x="T8" y="T9"/>
                      </a:cxn>
                    </a:cxnLst>
                    <a:rect l="T15" t="T16" r="T17" b="T18"/>
                    <a:pathLst>
                      <a:path w="588" h="556">
                        <a:moveTo>
                          <a:pt x="588" y="0"/>
                        </a:moveTo>
                        <a:lnTo>
                          <a:pt x="0" y="434"/>
                        </a:lnTo>
                        <a:lnTo>
                          <a:pt x="0" y="556"/>
                        </a:lnTo>
                        <a:lnTo>
                          <a:pt x="588" y="122"/>
                        </a:lnTo>
                        <a:lnTo>
                          <a:pt x="588" y="0"/>
                        </a:lnTo>
                        <a:close/>
                      </a:path>
                    </a:pathLst>
                  </a:custGeom>
                  <a:solidFill>
                    <a:srgbClr val="FFD67F"/>
                  </a:solidFill>
                  <a:ln w="4763">
                    <a:solidFill>
                      <a:schemeClr val="bg2"/>
                    </a:solidFill>
                    <a:round/>
                    <a:headEnd/>
                    <a:tailEnd/>
                  </a:ln>
                </p:spPr>
                <p:txBody>
                  <a:bodyPr/>
                  <a:lstStyle/>
                  <a:p>
                    <a:endParaRPr lang="en-US"/>
                  </a:p>
                </p:txBody>
              </p:sp>
              <p:sp>
                <p:nvSpPr>
                  <p:cNvPr id="2379" name="Rectangle 39"/>
                  <p:cNvSpPr>
                    <a:spLocks noChangeArrowheads="1"/>
                  </p:cNvSpPr>
                  <p:nvPr/>
                </p:nvSpPr>
                <p:spPr bwMode="auto">
                  <a:xfrm>
                    <a:off x="1967" y="2802"/>
                    <a:ext cx="2202" cy="122"/>
                  </a:xfrm>
                  <a:prstGeom prst="rect">
                    <a:avLst/>
                  </a:prstGeom>
                  <a:solidFill>
                    <a:srgbClr val="FFD67F"/>
                  </a:solidFill>
                  <a:ln w="4763">
                    <a:solidFill>
                      <a:schemeClr val="bg2"/>
                    </a:solidFill>
                    <a:miter lim="800000"/>
                    <a:headEnd/>
                    <a:tailEnd/>
                  </a:ln>
                </p:spPr>
                <p:txBody>
                  <a:bodyPr/>
                  <a:lstStyle/>
                  <a:p>
                    <a:endParaRPr lang="en-US"/>
                  </a:p>
                </p:txBody>
              </p:sp>
              <p:sp>
                <p:nvSpPr>
                  <p:cNvPr id="2380" name="Freeform 40"/>
                  <p:cNvSpPr>
                    <a:spLocks/>
                  </p:cNvSpPr>
                  <p:nvPr/>
                </p:nvSpPr>
                <p:spPr bwMode="auto">
                  <a:xfrm>
                    <a:off x="1967" y="2368"/>
                    <a:ext cx="2202" cy="434"/>
                  </a:xfrm>
                  <a:custGeom>
                    <a:avLst/>
                    <a:gdLst>
                      <a:gd name="T0" fmla="*/ 588 w 2202"/>
                      <a:gd name="T1" fmla="*/ 0 h 434"/>
                      <a:gd name="T2" fmla="*/ 0 w 2202"/>
                      <a:gd name="T3" fmla="*/ 434 h 434"/>
                      <a:gd name="T4" fmla="*/ 2202 w 2202"/>
                      <a:gd name="T5" fmla="*/ 434 h 434"/>
                      <a:gd name="T6" fmla="*/ 588 w 2202"/>
                      <a:gd name="T7" fmla="*/ 0 h 434"/>
                      <a:gd name="T8" fmla="*/ 0 60000 65536"/>
                      <a:gd name="T9" fmla="*/ 0 60000 65536"/>
                      <a:gd name="T10" fmla="*/ 0 60000 65536"/>
                      <a:gd name="T11" fmla="*/ 0 60000 65536"/>
                      <a:gd name="T12" fmla="*/ 0 w 2202"/>
                      <a:gd name="T13" fmla="*/ 0 h 434"/>
                      <a:gd name="T14" fmla="*/ 2202 w 2202"/>
                      <a:gd name="T15" fmla="*/ 434 h 434"/>
                    </a:gdLst>
                    <a:ahLst/>
                    <a:cxnLst>
                      <a:cxn ang="T8">
                        <a:pos x="T0" y="T1"/>
                      </a:cxn>
                      <a:cxn ang="T9">
                        <a:pos x="T2" y="T3"/>
                      </a:cxn>
                      <a:cxn ang="T10">
                        <a:pos x="T4" y="T5"/>
                      </a:cxn>
                      <a:cxn ang="T11">
                        <a:pos x="T6" y="T7"/>
                      </a:cxn>
                    </a:cxnLst>
                    <a:rect l="T12" t="T13" r="T14" b="T15"/>
                    <a:pathLst>
                      <a:path w="2202" h="434">
                        <a:moveTo>
                          <a:pt x="588" y="0"/>
                        </a:moveTo>
                        <a:lnTo>
                          <a:pt x="0" y="434"/>
                        </a:lnTo>
                        <a:lnTo>
                          <a:pt x="2202" y="434"/>
                        </a:lnTo>
                        <a:lnTo>
                          <a:pt x="588" y="0"/>
                        </a:lnTo>
                        <a:close/>
                      </a:path>
                    </a:pathLst>
                  </a:custGeom>
                  <a:solidFill>
                    <a:srgbClr val="FFD67F"/>
                  </a:solidFill>
                  <a:ln w="4763">
                    <a:solidFill>
                      <a:schemeClr val="bg2"/>
                    </a:solidFill>
                    <a:round/>
                    <a:headEnd/>
                    <a:tailEnd/>
                  </a:ln>
                </p:spPr>
                <p:txBody>
                  <a:bodyPr/>
                  <a:lstStyle/>
                  <a:p>
                    <a:endParaRPr lang="en-US"/>
                  </a:p>
                </p:txBody>
              </p:sp>
            </p:grpSp>
            <p:grpSp>
              <p:nvGrpSpPr>
                <p:cNvPr id="2305" name="Group 41"/>
                <p:cNvGrpSpPr>
                  <a:grpSpLocks/>
                </p:cNvGrpSpPr>
                <p:nvPr/>
              </p:nvGrpSpPr>
              <p:grpSpPr bwMode="auto">
                <a:xfrm>
                  <a:off x="2689" y="2182"/>
                  <a:ext cx="1455" cy="619"/>
                  <a:chOff x="2689" y="2182"/>
                  <a:chExt cx="1455" cy="619"/>
                </a:xfrm>
              </p:grpSpPr>
              <p:grpSp>
                <p:nvGrpSpPr>
                  <p:cNvPr id="2365" name="Group 42"/>
                  <p:cNvGrpSpPr>
                    <a:grpSpLocks/>
                  </p:cNvGrpSpPr>
                  <p:nvPr/>
                </p:nvGrpSpPr>
                <p:grpSpPr bwMode="auto">
                  <a:xfrm>
                    <a:off x="2689" y="2182"/>
                    <a:ext cx="1174" cy="337"/>
                    <a:chOff x="2689" y="2182"/>
                    <a:chExt cx="1174" cy="337"/>
                  </a:xfrm>
                </p:grpSpPr>
                <p:sp>
                  <p:nvSpPr>
                    <p:cNvPr id="2372" name="Rectangle 43"/>
                    <p:cNvSpPr>
                      <a:spLocks noChangeArrowheads="1"/>
                    </p:cNvSpPr>
                    <p:nvPr/>
                  </p:nvSpPr>
                  <p:spPr bwMode="auto">
                    <a:xfrm>
                      <a:off x="2689" y="2182"/>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2373" name="Freeform 44"/>
                    <p:cNvSpPr>
                      <a:spLocks/>
                    </p:cNvSpPr>
                    <p:nvPr/>
                  </p:nvSpPr>
                  <p:spPr bwMode="auto">
                    <a:xfrm>
                      <a:off x="2689" y="2182"/>
                      <a:ext cx="220" cy="337"/>
                    </a:xfrm>
                    <a:custGeom>
                      <a:avLst/>
                      <a:gdLst>
                        <a:gd name="T0" fmla="*/ 0 w 220"/>
                        <a:gd name="T1" fmla="*/ 0 h 337"/>
                        <a:gd name="T2" fmla="*/ 220 w 220"/>
                        <a:gd name="T3" fmla="*/ 215 h 337"/>
                        <a:gd name="T4" fmla="*/ 220 w 220"/>
                        <a:gd name="T5" fmla="*/ 337 h 337"/>
                        <a:gd name="T6" fmla="*/ 0 w 220"/>
                        <a:gd name="T7" fmla="*/ 122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2"/>
                          </a:lnTo>
                          <a:lnTo>
                            <a:pt x="0" y="0"/>
                          </a:lnTo>
                          <a:close/>
                        </a:path>
                      </a:pathLst>
                    </a:custGeom>
                    <a:solidFill>
                      <a:srgbClr val="BDFFFF"/>
                    </a:solidFill>
                    <a:ln w="3175">
                      <a:solidFill>
                        <a:schemeClr val="bg2"/>
                      </a:solidFill>
                      <a:round/>
                      <a:headEnd/>
                      <a:tailEnd/>
                    </a:ln>
                  </p:spPr>
                  <p:txBody>
                    <a:bodyPr/>
                    <a:lstStyle/>
                    <a:p>
                      <a:endParaRPr lang="en-US"/>
                    </a:p>
                  </p:txBody>
                </p:sp>
                <p:sp>
                  <p:nvSpPr>
                    <p:cNvPr id="2374" name="Freeform 45"/>
                    <p:cNvSpPr>
                      <a:spLocks/>
                    </p:cNvSpPr>
                    <p:nvPr/>
                  </p:nvSpPr>
                  <p:spPr bwMode="auto">
                    <a:xfrm>
                      <a:off x="3643" y="2182"/>
                      <a:ext cx="220" cy="337"/>
                    </a:xfrm>
                    <a:custGeom>
                      <a:avLst/>
                      <a:gdLst>
                        <a:gd name="T0" fmla="*/ 220 w 220"/>
                        <a:gd name="T1" fmla="*/ 215 h 337"/>
                        <a:gd name="T2" fmla="*/ 0 w 220"/>
                        <a:gd name="T3" fmla="*/ 0 h 337"/>
                        <a:gd name="T4" fmla="*/ 0 w 220"/>
                        <a:gd name="T5" fmla="*/ 122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2"/>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2375" name="Rectangle 46"/>
                    <p:cNvSpPr>
                      <a:spLocks noChangeArrowheads="1"/>
                    </p:cNvSpPr>
                    <p:nvPr/>
                  </p:nvSpPr>
                  <p:spPr bwMode="auto">
                    <a:xfrm>
                      <a:off x="2909" y="2397"/>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2376" name="Freeform 47"/>
                    <p:cNvSpPr>
                      <a:spLocks/>
                    </p:cNvSpPr>
                    <p:nvPr/>
                  </p:nvSpPr>
                  <p:spPr bwMode="auto">
                    <a:xfrm>
                      <a:off x="2689" y="2182"/>
                      <a:ext cx="1174" cy="215"/>
                    </a:xfrm>
                    <a:custGeom>
                      <a:avLst/>
                      <a:gdLst>
                        <a:gd name="T0" fmla="*/ 954 w 1174"/>
                        <a:gd name="T1" fmla="*/ 0 h 215"/>
                        <a:gd name="T2" fmla="*/ 0 w 1174"/>
                        <a:gd name="T3" fmla="*/ 0 h 215"/>
                        <a:gd name="T4" fmla="*/ 220 w 1174"/>
                        <a:gd name="T5" fmla="*/ 215 h 215"/>
                        <a:gd name="T6" fmla="*/ 1174 w 1174"/>
                        <a:gd name="T7" fmla="*/ 215 h 215"/>
                        <a:gd name="T8" fmla="*/ 954 w 1174"/>
                        <a:gd name="T9" fmla="*/ 0 h 215"/>
                        <a:gd name="T10" fmla="*/ 0 60000 65536"/>
                        <a:gd name="T11" fmla="*/ 0 60000 65536"/>
                        <a:gd name="T12" fmla="*/ 0 60000 65536"/>
                        <a:gd name="T13" fmla="*/ 0 60000 65536"/>
                        <a:gd name="T14" fmla="*/ 0 60000 65536"/>
                        <a:gd name="T15" fmla="*/ 0 w 1174"/>
                        <a:gd name="T16" fmla="*/ 0 h 215"/>
                        <a:gd name="T17" fmla="*/ 1174 w 1174"/>
                        <a:gd name="T18" fmla="*/ 215 h 215"/>
                      </a:gdLst>
                      <a:ahLst/>
                      <a:cxnLst>
                        <a:cxn ang="T10">
                          <a:pos x="T0" y="T1"/>
                        </a:cxn>
                        <a:cxn ang="T11">
                          <a:pos x="T2" y="T3"/>
                        </a:cxn>
                        <a:cxn ang="T12">
                          <a:pos x="T4" y="T5"/>
                        </a:cxn>
                        <a:cxn ang="T13">
                          <a:pos x="T6" y="T7"/>
                        </a:cxn>
                        <a:cxn ang="T14">
                          <a:pos x="T8" y="T9"/>
                        </a:cxn>
                      </a:cxnLst>
                      <a:rect l="T15" t="T16" r="T17" b="T18"/>
                      <a:pathLst>
                        <a:path w="1174" h="215">
                          <a:moveTo>
                            <a:pt x="954" y="0"/>
                          </a:moveTo>
                          <a:lnTo>
                            <a:pt x="0" y="0"/>
                          </a:lnTo>
                          <a:lnTo>
                            <a:pt x="220" y="215"/>
                          </a:lnTo>
                          <a:lnTo>
                            <a:pt x="1174" y="215"/>
                          </a:lnTo>
                          <a:lnTo>
                            <a:pt x="954" y="0"/>
                          </a:lnTo>
                          <a:close/>
                        </a:path>
                      </a:pathLst>
                    </a:custGeom>
                    <a:solidFill>
                      <a:srgbClr val="BDFFFF"/>
                    </a:solidFill>
                    <a:ln w="3175">
                      <a:solidFill>
                        <a:schemeClr val="bg2"/>
                      </a:solidFill>
                      <a:round/>
                      <a:headEnd/>
                      <a:tailEnd/>
                    </a:ln>
                  </p:spPr>
                  <p:txBody>
                    <a:bodyPr/>
                    <a:lstStyle/>
                    <a:p>
                      <a:endParaRPr lang="en-US"/>
                    </a:p>
                  </p:txBody>
                </p:sp>
              </p:grpSp>
              <p:grpSp>
                <p:nvGrpSpPr>
                  <p:cNvPr id="2366" name="Group 48"/>
                  <p:cNvGrpSpPr>
                    <a:grpSpLocks/>
                  </p:cNvGrpSpPr>
                  <p:nvPr/>
                </p:nvGrpSpPr>
                <p:grpSpPr bwMode="auto">
                  <a:xfrm>
                    <a:off x="2971" y="2464"/>
                    <a:ext cx="1173" cy="337"/>
                    <a:chOff x="2971" y="2464"/>
                    <a:chExt cx="1173" cy="337"/>
                  </a:xfrm>
                </p:grpSpPr>
                <p:sp>
                  <p:nvSpPr>
                    <p:cNvPr id="2367" name="Rectangle 49"/>
                    <p:cNvSpPr>
                      <a:spLocks noChangeArrowheads="1"/>
                    </p:cNvSpPr>
                    <p:nvPr/>
                  </p:nvSpPr>
                  <p:spPr bwMode="auto">
                    <a:xfrm>
                      <a:off x="2971" y="2464"/>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2368" name="Freeform 50"/>
                    <p:cNvSpPr>
                      <a:spLocks/>
                    </p:cNvSpPr>
                    <p:nvPr/>
                  </p:nvSpPr>
                  <p:spPr bwMode="auto">
                    <a:xfrm>
                      <a:off x="2971" y="2464"/>
                      <a:ext cx="220" cy="337"/>
                    </a:xfrm>
                    <a:custGeom>
                      <a:avLst/>
                      <a:gdLst>
                        <a:gd name="T0" fmla="*/ 0 w 220"/>
                        <a:gd name="T1" fmla="*/ 0 h 337"/>
                        <a:gd name="T2" fmla="*/ 220 w 220"/>
                        <a:gd name="T3" fmla="*/ 215 h 337"/>
                        <a:gd name="T4" fmla="*/ 220 w 220"/>
                        <a:gd name="T5" fmla="*/ 337 h 337"/>
                        <a:gd name="T6" fmla="*/ 0 w 220"/>
                        <a:gd name="T7" fmla="*/ 121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1"/>
                          </a:lnTo>
                          <a:lnTo>
                            <a:pt x="0" y="0"/>
                          </a:lnTo>
                          <a:close/>
                        </a:path>
                      </a:pathLst>
                    </a:custGeom>
                    <a:solidFill>
                      <a:srgbClr val="BDFFFF"/>
                    </a:solidFill>
                    <a:ln w="3175">
                      <a:solidFill>
                        <a:schemeClr val="bg2"/>
                      </a:solidFill>
                      <a:round/>
                      <a:headEnd/>
                      <a:tailEnd/>
                    </a:ln>
                  </p:spPr>
                  <p:txBody>
                    <a:bodyPr/>
                    <a:lstStyle/>
                    <a:p>
                      <a:endParaRPr lang="en-US"/>
                    </a:p>
                  </p:txBody>
                </p:sp>
                <p:sp>
                  <p:nvSpPr>
                    <p:cNvPr id="2369" name="Freeform 51"/>
                    <p:cNvSpPr>
                      <a:spLocks/>
                    </p:cNvSpPr>
                    <p:nvPr/>
                  </p:nvSpPr>
                  <p:spPr bwMode="auto">
                    <a:xfrm>
                      <a:off x="3924" y="2464"/>
                      <a:ext cx="220" cy="337"/>
                    </a:xfrm>
                    <a:custGeom>
                      <a:avLst/>
                      <a:gdLst>
                        <a:gd name="T0" fmla="*/ 220 w 220"/>
                        <a:gd name="T1" fmla="*/ 215 h 337"/>
                        <a:gd name="T2" fmla="*/ 0 w 220"/>
                        <a:gd name="T3" fmla="*/ 0 h 337"/>
                        <a:gd name="T4" fmla="*/ 0 w 220"/>
                        <a:gd name="T5" fmla="*/ 121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1"/>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2370" name="Rectangle 52"/>
                    <p:cNvSpPr>
                      <a:spLocks noChangeArrowheads="1"/>
                    </p:cNvSpPr>
                    <p:nvPr/>
                  </p:nvSpPr>
                  <p:spPr bwMode="auto">
                    <a:xfrm>
                      <a:off x="3191" y="2679"/>
                      <a:ext cx="953" cy="122"/>
                    </a:xfrm>
                    <a:prstGeom prst="rect">
                      <a:avLst/>
                    </a:prstGeom>
                    <a:solidFill>
                      <a:srgbClr val="BDFFFF"/>
                    </a:solidFill>
                    <a:ln w="3175">
                      <a:solidFill>
                        <a:schemeClr val="bg2"/>
                      </a:solidFill>
                      <a:miter lim="800000"/>
                      <a:headEnd/>
                      <a:tailEnd/>
                    </a:ln>
                  </p:spPr>
                  <p:txBody>
                    <a:bodyPr/>
                    <a:lstStyle/>
                    <a:p>
                      <a:endParaRPr lang="en-US"/>
                    </a:p>
                  </p:txBody>
                </p:sp>
                <p:sp>
                  <p:nvSpPr>
                    <p:cNvPr id="2371" name="Freeform 53"/>
                    <p:cNvSpPr>
                      <a:spLocks/>
                    </p:cNvSpPr>
                    <p:nvPr/>
                  </p:nvSpPr>
                  <p:spPr bwMode="auto">
                    <a:xfrm>
                      <a:off x="2971" y="2464"/>
                      <a:ext cx="1173" cy="215"/>
                    </a:xfrm>
                    <a:custGeom>
                      <a:avLst/>
                      <a:gdLst>
                        <a:gd name="T0" fmla="*/ 953 w 1173"/>
                        <a:gd name="T1" fmla="*/ 0 h 215"/>
                        <a:gd name="T2" fmla="*/ 0 w 1173"/>
                        <a:gd name="T3" fmla="*/ 0 h 215"/>
                        <a:gd name="T4" fmla="*/ 220 w 1173"/>
                        <a:gd name="T5" fmla="*/ 215 h 215"/>
                        <a:gd name="T6" fmla="*/ 1173 w 1173"/>
                        <a:gd name="T7" fmla="*/ 215 h 215"/>
                        <a:gd name="T8" fmla="*/ 953 w 1173"/>
                        <a:gd name="T9" fmla="*/ 0 h 215"/>
                        <a:gd name="T10" fmla="*/ 0 60000 65536"/>
                        <a:gd name="T11" fmla="*/ 0 60000 65536"/>
                        <a:gd name="T12" fmla="*/ 0 60000 65536"/>
                        <a:gd name="T13" fmla="*/ 0 60000 65536"/>
                        <a:gd name="T14" fmla="*/ 0 60000 65536"/>
                        <a:gd name="T15" fmla="*/ 0 w 1173"/>
                        <a:gd name="T16" fmla="*/ 0 h 215"/>
                        <a:gd name="T17" fmla="*/ 1173 w 1173"/>
                        <a:gd name="T18" fmla="*/ 215 h 215"/>
                      </a:gdLst>
                      <a:ahLst/>
                      <a:cxnLst>
                        <a:cxn ang="T10">
                          <a:pos x="T0" y="T1"/>
                        </a:cxn>
                        <a:cxn ang="T11">
                          <a:pos x="T2" y="T3"/>
                        </a:cxn>
                        <a:cxn ang="T12">
                          <a:pos x="T4" y="T5"/>
                        </a:cxn>
                        <a:cxn ang="T13">
                          <a:pos x="T6" y="T7"/>
                        </a:cxn>
                        <a:cxn ang="T14">
                          <a:pos x="T8" y="T9"/>
                        </a:cxn>
                      </a:cxnLst>
                      <a:rect l="T15" t="T16" r="T17" b="T18"/>
                      <a:pathLst>
                        <a:path w="1173" h="215">
                          <a:moveTo>
                            <a:pt x="953" y="0"/>
                          </a:moveTo>
                          <a:lnTo>
                            <a:pt x="0" y="0"/>
                          </a:lnTo>
                          <a:lnTo>
                            <a:pt x="220" y="215"/>
                          </a:lnTo>
                          <a:lnTo>
                            <a:pt x="1173" y="215"/>
                          </a:lnTo>
                          <a:lnTo>
                            <a:pt x="953" y="0"/>
                          </a:lnTo>
                          <a:close/>
                        </a:path>
                      </a:pathLst>
                    </a:custGeom>
                    <a:solidFill>
                      <a:srgbClr val="BDFFFF"/>
                    </a:solidFill>
                    <a:ln w="3175">
                      <a:solidFill>
                        <a:schemeClr val="bg2"/>
                      </a:solidFill>
                      <a:round/>
                      <a:headEnd/>
                      <a:tailEnd/>
                    </a:ln>
                  </p:spPr>
                  <p:txBody>
                    <a:bodyPr/>
                    <a:lstStyle/>
                    <a:p>
                      <a:endParaRPr lang="en-US"/>
                    </a:p>
                  </p:txBody>
                </p:sp>
              </p:grpSp>
            </p:grpSp>
            <p:grpSp>
              <p:nvGrpSpPr>
                <p:cNvPr id="2306" name="Group 54"/>
                <p:cNvGrpSpPr>
                  <a:grpSpLocks/>
                </p:cNvGrpSpPr>
                <p:nvPr/>
              </p:nvGrpSpPr>
              <p:grpSpPr bwMode="auto">
                <a:xfrm>
                  <a:off x="1549" y="2227"/>
                  <a:ext cx="1174" cy="337"/>
                  <a:chOff x="1549" y="2227"/>
                  <a:chExt cx="1174" cy="337"/>
                </a:xfrm>
              </p:grpSpPr>
              <p:sp>
                <p:nvSpPr>
                  <p:cNvPr id="2360" name="Rectangle 55"/>
                  <p:cNvSpPr>
                    <a:spLocks noChangeArrowheads="1"/>
                  </p:cNvSpPr>
                  <p:nvPr/>
                </p:nvSpPr>
                <p:spPr bwMode="auto">
                  <a:xfrm>
                    <a:off x="1549" y="2227"/>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2361" name="Freeform 56"/>
                  <p:cNvSpPr>
                    <a:spLocks/>
                  </p:cNvSpPr>
                  <p:nvPr/>
                </p:nvSpPr>
                <p:spPr bwMode="auto">
                  <a:xfrm>
                    <a:off x="1549" y="2227"/>
                    <a:ext cx="221" cy="337"/>
                  </a:xfrm>
                  <a:custGeom>
                    <a:avLst/>
                    <a:gdLst>
                      <a:gd name="T0" fmla="*/ 0 w 221"/>
                      <a:gd name="T1" fmla="*/ 0 h 337"/>
                      <a:gd name="T2" fmla="*/ 221 w 221"/>
                      <a:gd name="T3" fmla="*/ 216 h 337"/>
                      <a:gd name="T4" fmla="*/ 221 w 221"/>
                      <a:gd name="T5" fmla="*/ 337 h 337"/>
                      <a:gd name="T6" fmla="*/ 0 w 221"/>
                      <a:gd name="T7" fmla="*/ 122 h 337"/>
                      <a:gd name="T8" fmla="*/ 0 w 221"/>
                      <a:gd name="T9" fmla="*/ 0 h 337"/>
                      <a:gd name="T10" fmla="*/ 0 60000 65536"/>
                      <a:gd name="T11" fmla="*/ 0 60000 65536"/>
                      <a:gd name="T12" fmla="*/ 0 60000 65536"/>
                      <a:gd name="T13" fmla="*/ 0 60000 65536"/>
                      <a:gd name="T14" fmla="*/ 0 60000 65536"/>
                      <a:gd name="T15" fmla="*/ 0 w 221"/>
                      <a:gd name="T16" fmla="*/ 0 h 337"/>
                      <a:gd name="T17" fmla="*/ 221 w 221"/>
                      <a:gd name="T18" fmla="*/ 337 h 337"/>
                    </a:gdLst>
                    <a:ahLst/>
                    <a:cxnLst>
                      <a:cxn ang="T10">
                        <a:pos x="T0" y="T1"/>
                      </a:cxn>
                      <a:cxn ang="T11">
                        <a:pos x="T2" y="T3"/>
                      </a:cxn>
                      <a:cxn ang="T12">
                        <a:pos x="T4" y="T5"/>
                      </a:cxn>
                      <a:cxn ang="T13">
                        <a:pos x="T6" y="T7"/>
                      </a:cxn>
                      <a:cxn ang="T14">
                        <a:pos x="T8" y="T9"/>
                      </a:cxn>
                    </a:cxnLst>
                    <a:rect l="T15" t="T16" r="T17" b="T18"/>
                    <a:pathLst>
                      <a:path w="221" h="337">
                        <a:moveTo>
                          <a:pt x="0" y="0"/>
                        </a:moveTo>
                        <a:lnTo>
                          <a:pt x="221" y="216"/>
                        </a:lnTo>
                        <a:lnTo>
                          <a:pt x="221" y="337"/>
                        </a:lnTo>
                        <a:lnTo>
                          <a:pt x="0" y="122"/>
                        </a:lnTo>
                        <a:lnTo>
                          <a:pt x="0" y="0"/>
                        </a:lnTo>
                        <a:close/>
                      </a:path>
                    </a:pathLst>
                  </a:custGeom>
                  <a:solidFill>
                    <a:srgbClr val="BDFFFF"/>
                  </a:solidFill>
                  <a:ln w="3175">
                    <a:solidFill>
                      <a:schemeClr val="bg2"/>
                    </a:solidFill>
                    <a:round/>
                    <a:headEnd/>
                    <a:tailEnd/>
                  </a:ln>
                </p:spPr>
                <p:txBody>
                  <a:bodyPr/>
                  <a:lstStyle/>
                  <a:p>
                    <a:endParaRPr lang="en-US"/>
                  </a:p>
                </p:txBody>
              </p:sp>
              <p:sp>
                <p:nvSpPr>
                  <p:cNvPr id="2362" name="Freeform 57"/>
                  <p:cNvSpPr>
                    <a:spLocks/>
                  </p:cNvSpPr>
                  <p:nvPr/>
                </p:nvSpPr>
                <p:spPr bwMode="auto">
                  <a:xfrm>
                    <a:off x="2503" y="2227"/>
                    <a:ext cx="220" cy="337"/>
                  </a:xfrm>
                  <a:custGeom>
                    <a:avLst/>
                    <a:gdLst>
                      <a:gd name="T0" fmla="*/ 220 w 220"/>
                      <a:gd name="T1" fmla="*/ 216 h 337"/>
                      <a:gd name="T2" fmla="*/ 0 w 220"/>
                      <a:gd name="T3" fmla="*/ 0 h 337"/>
                      <a:gd name="T4" fmla="*/ 0 w 220"/>
                      <a:gd name="T5" fmla="*/ 122 h 337"/>
                      <a:gd name="T6" fmla="*/ 220 w 220"/>
                      <a:gd name="T7" fmla="*/ 337 h 337"/>
                      <a:gd name="T8" fmla="*/ 220 w 220"/>
                      <a:gd name="T9" fmla="*/ 216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6"/>
                        </a:moveTo>
                        <a:lnTo>
                          <a:pt x="0" y="0"/>
                        </a:lnTo>
                        <a:lnTo>
                          <a:pt x="0" y="122"/>
                        </a:lnTo>
                        <a:lnTo>
                          <a:pt x="220" y="337"/>
                        </a:lnTo>
                        <a:lnTo>
                          <a:pt x="220" y="216"/>
                        </a:lnTo>
                        <a:close/>
                      </a:path>
                    </a:pathLst>
                  </a:custGeom>
                  <a:solidFill>
                    <a:srgbClr val="BDFFFF"/>
                  </a:solidFill>
                  <a:ln w="3175">
                    <a:solidFill>
                      <a:schemeClr val="bg2"/>
                    </a:solidFill>
                    <a:round/>
                    <a:headEnd/>
                    <a:tailEnd/>
                  </a:ln>
                </p:spPr>
                <p:txBody>
                  <a:bodyPr/>
                  <a:lstStyle/>
                  <a:p>
                    <a:endParaRPr lang="en-US"/>
                  </a:p>
                </p:txBody>
              </p:sp>
              <p:sp>
                <p:nvSpPr>
                  <p:cNvPr id="2363" name="Rectangle 58"/>
                  <p:cNvSpPr>
                    <a:spLocks noChangeArrowheads="1"/>
                  </p:cNvSpPr>
                  <p:nvPr/>
                </p:nvSpPr>
                <p:spPr bwMode="auto">
                  <a:xfrm>
                    <a:off x="1770" y="2443"/>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2364" name="Freeform 59"/>
                  <p:cNvSpPr>
                    <a:spLocks/>
                  </p:cNvSpPr>
                  <p:nvPr/>
                </p:nvSpPr>
                <p:spPr bwMode="auto">
                  <a:xfrm>
                    <a:off x="1549" y="2227"/>
                    <a:ext cx="1174" cy="216"/>
                  </a:xfrm>
                  <a:custGeom>
                    <a:avLst/>
                    <a:gdLst>
                      <a:gd name="T0" fmla="*/ 954 w 1174"/>
                      <a:gd name="T1" fmla="*/ 0 h 216"/>
                      <a:gd name="T2" fmla="*/ 0 w 1174"/>
                      <a:gd name="T3" fmla="*/ 0 h 216"/>
                      <a:gd name="T4" fmla="*/ 221 w 1174"/>
                      <a:gd name="T5" fmla="*/ 216 h 216"/>
                      <a:gd name="T6" fmla="*/ 1174 w 1174"/>
                      <a:gd name="T7" fmla="*/ 216 h 216"/>
                      <a:gd name="T8" fmla="*/ 954 w 1174"/>
                      <a:gd name="T9" fmla="*/ 0 h 216"/>
                      <a:gd name="T10" fmla="*/ 0 60000 65536"/>
                      <a:gd name="T11" fmla="*/ 0 60000 65536"/>
                      <a:gd name="T12" fmla="*/ 0 60000 65536"/>
                      <a:gd name="T13" fmla="*/ 0 60000 65536"/>
                      <a:gd name="T14" fmla="*/ 0 60000 65536"/>
                      <a:gd name="T15" fmla="*/ 0 w 1174"/>
                      <a:gd name="T16" fmla="*/ 0 h 216"/>
                      <a:gd name="T17" fmla="*/ 1174 w 1174"/>
                      <a:gd name="T18" fmla="*/ 216 h 216"/>
                    </a:gdLst>
                    <a:ahLst/>
                    <a:cxnLst>
                      <a:cxn ang="T10">
                        <a:pos x="T0" y="T1"/>
                      </a:cxn>
                      <a:cxn ang="T11">
                        <a:pos x="T2" y="T3"/>
                      </a:cxn>
                      <a:cxn ang="T12">
                        <a:pos x="T4" y="T5"/>
                      </a:cxn>
                      <a:cxn ang="T13">
                        <a:pos x="T6" y="T7"/>
                      </a:cxn>
                      <a:cxn ang="T14">
                        <a:pos x="T8" y="T9"/>
                      </a:cxn>
                    </a:cxnLst>
                    <a:rect l="T15" t="T16" r="T17" b="T18"/>
                    <a:pathLst>
                      <a:path w="1174" h="216">
                        <a:moveTo>
                          <a:pt x="954" y="0"/>
                        </a:moveTo>
                        <a:lnTo>
                          <a:pt x="0" y="0"/>
                        </a:lnTo>
                        <a:lnTo>
                          <a:pt x="221" y="216"/>
                        </a:lnTo>
                        <a:lnTo>
                          <a:pt x="1174" y="216"/>
                        </a:lnTo>
                        <a:lnTo>
                          <a:pt x="954" y="0"/>
                        </a:lnTo>
                        <a:close/>
                      </a:path>
                    </a:pathLst>
                  </a:custGeom>
                  <a:solidFill>
                    <a:srgbClr val="BDFFFF"/>
                  </a:solidFill>
                  <a:ln w="3175">
                    <a:solidFill>
                      <a:schemeClr val="bg2"/>
                    </a:solidFill>
                    <a:round/>
                    <a:headEnd/>
                    <a:tailEnd/>
                  </a:ln>
                </p:spPr>
                <p:txBody>
                  <a:bodyPr/>
                  <a:lstStyle/>
                  <a:p>
                    <a:endParaRPr lang="en-US"/>
                  </a:p>
                </p:txBody>
              </p:sp>
            </p:grpSp>
            <p:grpSp>
              <p:nvGrpSpPr>
                <p:cNvPr id="2307" name="Group 60"/>
                <p:cNvGrpSpPr>
                  <a:grpSpLocks/>
                </p:cNvGrpSpPr>
                <p:nvPr/>
              </p:nvGrpSpPr>
              <p:grpSpPr bwMode="auto">
                <a:xfrm>
                  <a:off x="1786" y="2464"/>
                  <a:ext cx="1173" cy="337"/>
                  <a:chOff x="1786" y="2464"/>
                  <a:chExt cx="1173" cy="337"/>
                </a:xfrm>
              </p:grpSpPr>
              <p:sp>
                <p:nvSpPr>
                  <p:cNvPr id="2355" name="Rectangle 61"/>
                  <p:cNvSpPr>
                    <a:spLocks noChangeArrowheads="1"/>
                  </p:cNvSpPr>
                  <p:nvPr/>
                </p:nvSpPr>
                <p:spPr bwMode="auto">
                  <a:xfrm>
                    <a:off x="1786" y="2464"/>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2356" name="Freeform 62"/>
                  <p:cNvSpPr>
                    <a:spLocks/>
                  </p:cNvSpPr>
                  <p:nvPr/>
                </p:nvSpPr>
                <p:spPr bwMode="auto">
                  <a:xfrm>
                    <a:off x="1786" y="2464"/>
                    <a:ext cx="220" cy="337"/>
                  </a:xfrm>
                  <a:custGeom>
                    <a:avLst/>
                    <a:gdLst>
                      <a:gd name="T0" fmla="*/ 0 w 220"/>
                      <a:gd name="T1" fmla="*/ 0 h 337"/>
                      <a:gd name="T2" fmla="*/ 220 w 220"/>
                      <a:gd name="T3" fmla="*/ 215 h 337"/>
                      <a:gd name="T4" fmla="*/ 220 w 220"/>
                      <a:gd name="T5" fmla="*/ 337 h 337"/>
                      <a:gd name="T6" fmla="*/ 0 w 220"/>
                      <a:gd name="T7" fmla="*/ 121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1"/>
                        </a:lnTo>
                        <a:lnTo>
                          <a:pt x="0" y="0"/>
                        </a:lnTo>
                        <a:close/>
                      </a:path>
                    </a:pathLst>
                  </a:custGeom>
                  <a:solidFill>
                    <a:srgbClr val="BDFFFF"/>
                  </a:solidFill>
                  <a:ln w="3175">
                    <a:solidFill>
                      <a:schemeClr val="bg2"/>
                    </a:solidFill>
                    <a:round/>
                    <a:headEnd/>
                    <a:tailEnd/>
                  </a:ln>
                </p:spPr>
                <p:txBody>
                  <a:bodyPr/>
                  <a:lstStyle/>
                  <a:p>
                    <a:endParaRPr lang="en-US"/>
                  </a:p>
                </p:txBody>
              </p:sp>
              <p:sp>
                <p:nvSpPr>
                  <p:cNvPr id="2357" name="Freeform 63"/>
                  <p:cNvSpPr>
                    <a:spLocks/>
                  </p:cNvSpPr>
                  <p:nvPr/>
                </p:nvSpPr>
                <p:spPr bwMode="auto">
                  <a:xfrm>
                    <a:off x="2739" y="2464"/>
                    <a:ext cx="220" cy="337"/>
                  </a:xfrm>
                  <a:custGeom>
                    <a:avLst/>
                    <a:gdLst>
                      <a:gd name="T0" fmla="*/ 220 w 220"/>
                      <a:gd name="T1" fmla="*/ 215 h 337"/>
                      <a:gd name="T2" fmla="*/ 0 w 220"/>
                      <a:gd name="T3" fmla="*/ 0 h 337"/>
                      <a:gd name="T4" fmla="*/ 0 w 220"/>
                      <a:gd name="T5" fmla="*/ 121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1"/>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2358" name="Rectangle 64"/>
                  <p:cNvSpPr>
                    <a:spLocks noChangeArrowheads="1"/>
                  </p:cNvSpPr>
                  <p:nvPr/>
                </p:nvSpPr>
                <p:spPr bwMode="auto">
                  <a:xfrm>
                    <a:off x="2006" y="2679"/>
                    <a:ext cx="953" cy="122"/>
                  </a:xfrm>
                  <a:prstGeom prst="rect">
                    <a:avLst/>
                  </a:prstGeom>
                  <a:solidFill>
                    <a:srgbClr val="BDFFFF"/>
                  </a:solidFill>
                  <a:ln w="3175">
                    <a:solidFill>
                      <a:schemeClr val="bg2"/>
                    </a:solidFill>
                    <a:miter lim="800000"/>
                    <a:headEnd/>
                    <a:tailEnd/>
                  </a:ln>
                </p:spPr>
                <p:txBody>
                  <a:bodyPr/>
                  <a:lstStyle/>
                  <a:p>
                    <a:endParaRPr lang="en-US"/>
                  </a:p>
                </p:txBody>
              </p:sp>
              <p:sp>
                <p:nvSpPr>
                  <p:cNvPr id="2359" name="Freeform 65"/>
                  <p:cNvSpPr>
                    <a:spLocks/>
                  </p:cNvSpPr>
                  <p:nvPr/>
                </p:nvSpPr>
                <p:spPr bwMode="auto">
                  <a:xfrm>
                    <a:off x="1786" y="2464"/>
                    <a:ext cx="1173" cy="215"/>
                  </a:xfrm>
                  <a:custGeom>
                    <a:avLst/>
                    <a:gdLst>
                      <a:gd name="T0" fmla="*/ 953 w 1173"/>
                      <a:gd name="T1" fmla="*/ 0 h 215"/>
                      <a:gd name="T2" fmla="*/ 0 w 1173"/>
                      <a:gd name="T3" fmla="*/ 0 h 215"/>
                      <a:gd name="T4" fmla="*/ 220 w 1173"/>
                      <a:gd name="T5" fmla="*/ 215 h 215"/>
                      <a:gd name="T6" fmla="*/ 1173 w 1173"/>
                      <a:gd name="T7" fmla="*/ 215 h 215"/>
                      <a:gd name="T8" fmla="*/ 953 w 1173"/>
                      <a:gd name="T9" fmla="*/ 0 h 215"/>
                      <a:gd name="T10" fmla="*/ 0 60000 65536"/>
                      <a:gd name="T11" fmla="*/ 0 60000 65536"/>
                      <a:gd name="T12" fmla="*/ 0 60000 65536"/>
                      <a:gd name="T13" fmla="*/ 0 60000 65536"/>
                      <a:gd name="T14" fmla="*/ 0 60000 65536"/>
                      <a:gd name="T15" fmla="*/ 0 w 1173"/>
                      <a:gd name="T16" fmla="*/ 0 h 215"/>
                      <a:gd name="T17" fmla="*/ 1173 w 1173"/>
                      <a:gd name="T18" fmla="*/ 215 h 215"/>
                    </a:gdLst>
                    <a:ahLst/>
                    <a:cxnLst>
                      <a:cxn ang="T10">
                        <a:pos x="T0" y="T1"/>
                      </a:cxn>
                      <a:cxn ang="T11">
                        <a:pos x="T2" y="T3"/>
                      </a:cxn>
                      <a:cxn ang="T12">
                        <a:pos x="T4" y="T5"/>
                      </a:cxn>
                      <a:cxn ang="T13">
                        <a:pos x="T6" y="T7"/>
                      </a:cxn>
                      <a:cxn ang="T14">
                        <a:pos x="T8" y="T9"/>
                      </a:cxn>
                    </a:cxnLst>
                    <a:rect l="T15" t="T16" r="T17" b="T18"/>
                    <a:pathLst>
                      <a:path w="1173" h="215">
                        <a:moveTo>
                          <a:pt x="953" y="0"/>
                        </a:moveTo>
                        <a:lnTo>
                          <a:pt x="0" y="0"/>
                        </a:lnTo>
                        <a:lnTo>
                          <a:pt x="220" y="215"/>
                        </a:lnTo>
                        <a:lnTo>
                          <a:pt x="1173" y="215"/>
                        </a:lnTo>
                        <a:lnTo>
                          <a:pt x="953" y="0"/>
                        </a:lnTo>
                        <a:close/>
                      </a:path>
                    </a:pathLst>
                  </a:custGeom>
                  <a:solidFill>
                    <a:srgbClr val="BDFFFF"/>
                  </a:solidFill>
                  <a:ln w="3175">
                    <a:solidFill>
                      <a:schemeClr val="bg2"/>
                    </a:solidFill>
                    <a:round/>
                    <a:headEnd/>
                    <a:tailEnd/>
                  </a:ln>
                </p:spPr>
                <p:txBody>
                  <a:bodyPr/>
                  <a:lstStyle/>
                  <a:p>
                    <a:endParaRPr lang="en-US"/>
                  </a:p>
                </p:txBody>
              </p:sp>
            </p:grpSp>
            <p:grpSp>
              <p:nvGrpSpPr>
                <p:cNvPr id="2308" name="Group 66"/>
                <p:cNvGrpSpPr>
                  <a:grpSpLocks/>
                </p:cNvGrpSpPr>
                <p:nvPr/>
              </p:nvGrpSpPr>
              <p:grpSpPr bwMode="auto">
                <a:xfrm>
                  <a:off x="1593" y="2122"/>
                  <a:ext cx="2521" cy="554"/>
                  <a:chOff x="1593" y="2122"/>
                  <a:chExt cx="2521" cy="554"/>
                </a:xfrm>
              </p:grpSpPr>
              <p:grpSp>
                <p:nvGrpSpPr>
                  <p:cNvPr id="2338" name="Group 67"/>
                  <p:cNvGrpSpPr>
                    <a:grpSpLocks/>
                  </p:cNvGrpSpPr>
                  <p:nvPr/>
                </p:nvGrpSpPr>
                <p:grpSpPr bwMode="auto">
                  <a:xfrm>
                    <a:off x="2720" y="2122"/>
                    <a:ext cx="1394" cy="554"/>
                    <a:chOff x="2720" y="2122"/>
                    <a:chExt cx="1394" cy="554"/>
                  </a:xfrm>
                </p:grpSpPr>
                <p:sp>
                  <p:nvSpPr>
                    <p:cNvPr id="2350" name="Freeform 68"/>
                    <p:cNvSpPr>
                      <a:spLocks/>
                    </p:cNvSpPr>
                    <p:nvPr/>
                  </p:nvSpPr>
                  <p:spPr bwMode="auto">
                    <a:xfrm>
                      <a:off x="2720" y="2122"/>
                      <a:ext cx="955" cy="123"/>
                    </a:xfrm>
                    <a:custGeom>
                      <a:avLst/>
                      <a:gdLst>
                        <a:gd name="T0" fmla="*/ 955 w 955"/>
                        <a:gd name="T1" fmla="*/ 2 h 123"/>
                        <a:gd name="T2" fmla="*/ 0 w 955"/>
                        <a:gd name="T3" fmla="*/ 0 h 123"/>
                        <a:gd name="T4" fmla="*/ 0 w 955"/>
                        <a:gd name="T5" fmla="*/ 122 h 123"/>
                        <a:gd name="T6" fmla="*/ 955 w 955"/>
                        <a:gd name="T7" fmla="*/ 123 h 123"/>
                        <a:gd name="T8" fmla="*/ 955 w 955"/>
                        <a:gd name="T9" fmla="*/ 2 h 123"/>
                        <a:gd name="T10" fmla="*/ 0 60000 65536"/>
                        <a:gd name="T11" fmla="*/ 0 60000 65536"/>
                        <a:gd name="T12" fmla="*/ 0 60000 65536"/>
                        <a:gd name="T13" fmla="*/ 0 60000 65536"/>
                        <a:gd name="T14" fmla="*/ 0 60000 65536"/>
                        <a:gd name="T15" fmla="*/ 0 w 955"/>
                        <a:gd name="T16" fmla="*/ 0 h 123"/>
                        <a:gd name="T17" fmla="*/ 955 w 955"/>
                        <a:gd name="T18" fmla="*/ 123 h 123"/>
                      </a:gdLst>
                      <a:ahLst/>
                      <a:cxnLst>
                        <a:cxn ang="T10">
                          <a:pos x="T0" y="T1"/>
                        </a:cxn>
                        <a:cxn ang="T11">
                          <a:pos x="T2" y="T3"/>
                        </a:cxn>
                        <a:cxn ang="T12">
                          <a:pos x="T4" y="T5"/>
                        </a:cxn>
                        <a:cxn ang="T13">
                          <a:pos x="T6" y="T7"/>
                        </a:cxn>
                        <a:cxn ang="T14">
                          <a:pos x="T8" y="T9"/>
                        </a:cxn>
                      </a:cxnLst>
                      <a:rect l="T15" t="T16" r="T17" b="T18"/>
                      <a:pathLst>
                        <a:path w="955" h="123">
                          <a:moveTo>
                            <a:pt x="955" y="2"/>
                          </a:moveTo>
                          <a:lnTo>
                            <a:pt x="0" y="0"/>
                          </a:lnTo>
                          <a:lnTo>
                            <a:pt x="0" y="122"/>
                          </a:lnTo>
                          <a:lnTo>
                            <a:pt x="955" y="123"/>
                          </a:lnTo>
                          <a:lnTo>
                            <a:pt x="955" y="2"/>
                          </a:lnTo>
                          <a:close/>
                        </a:path>
                      </a:pathLst>
                    </a:custGeom>
                    <a:solidFill>
                      <a:srgbClr val="E6E6E6"/>
                    </a:solidFill>
                    <a:ln w="4763">
                      <a:solidFill>
                        <a:schemeClr val="bg2"/>
                      </a:solidFill>
                      <a:round/>
                      <a:headEnd/>
                      <a:tailEnd/>
                    </a:ln>
                  </p:spPr>
                  <p:txBody>
                    <a:bodyPr/>
                    <a:lstStyle/>
                    <a:p>
                      <a:endParaRPr lang="en-US"/>
                    </a:p>
                  </p:txBody>
                </p:sp>
                <p:sp>
                  <p:nvSpPr>
                    <p:cNvPr id="2351" name="Freeform 69"/>
                    <p:cNvSpPr>
                      <a:spLocks/>
                    </p:cNvSpPr>
                    <p:nvPr/>
                  </p:nvSpPr>
                  <p:spPr bwMode="auto">
                    <a:xfrm>
                      <a:off x="2720" y="2122"/>
                      <a:ext cx="903" cy="552"/>
                    </a:xfrm>
                    <a:custGeom>
                      <a:avLst/>
                      <a:gdLst>
                        <a:gd name="T0" fmla="*/ 0 w 903"/>
                        <a:gd name="T1" fmla="*/ 0 h 552"/>
                        <a:gd name="T2" fmla="*/ 903 w 903"/>
                        <a:gd name="T3" fmla="*/ 431 h 552"/>
                        <a:gd name="T4" fmla="*/ 903 w 903"/>
                        <a:gd name="T5" fmla="*/ 552 h 552"/>
                        <a:gd name="T6" fmla="*/ 0 w 903"/>
                        <a:gd name="T7" fmla="*/ 122 h 552"/>
                        <a:gd name="T8" fmla="*/ 0 w 903"/>
                        <a:gd name="T9" fmla="*/ 0 h 552"/>
                        <a:gd name="T10" fmla="*/ 0 60000 65536"/>
                        <a:gd name="T11" fmla="*/ 0 60000 65536"/>
                        <a:gd name="T12" fmla="*/ 0 60000 65536"/>
                        <a:gd name="T13" fmla="*/ 0 60000 65536"/>
                        <a:gd name="T14" fmla="*/ 0 60000 65536"/>
                        <a:gd name="T15" fmla="*/ 0 w 903"/>
                        <a:gd name="T16" fmla="*/ 0 h 552"/>
                        <a:gd name="T17" fmla="*/ 903 w 903"/>
                        <a:gd name="T18" fmla="*/ 552 h 552"/>
                      </a:gdLst>
                      <a:ahLst/>
                      <a:cxnLst>
                        <a:cxn ang="T10">
                          <a:pos x="T0" y="T1"/>
                        </a:cxn>
                        <a:cxn ang="T11">
                          <a:pos x="T2" y="T3"/>
                        </a:cxn>
                        <a:cxn ang="T12">
                          <a:pos x="T4" y="T5"/>
                        </a:cxn>
                        <a:cxn ang="T13">
                          <a:pos x="T6" y="T7"/>
                        </a:cxn>
                        <a:cxn ang="T14">
                          <a:pos x="T8" y="T9"/>
                        </a:cxn>
                      </a:cxnLst>
                      <a:rect l="T15" t="T16" r="T17" b="T18"/>
                      <a:pathLst>
                        <a:path w="903" h="552">
                          <a:moveTo>
                            <a:pt x="0" y="0"/>
                          </a:moveTo>
                          <a:lnTo>
                            <a:pt x="903" y="431"/>
                          </a:lnTo>
                          <a:lnTo>
                            <a:pt x="903" y="552"/>
                          </a:lnTo>
                          <a:lnTo>
                            <a:pt x="0" y="122"/>
                          </a:lnTo>
                          <a:lnTo>
                            <a:pt x="0" y="0"/>
                          </a:lnTo>
                          <a:close/>
                        </a:path>
                      </a:pathLst>
                    </a:custGeom>
                    <a:solidFill>
                      <a:srgbClr val="E6E6E6"/>
                    </a:solidFill>
                    <a:ln w="4763">
                      <a:solidFill>
                        <a:schemeClr val="bg2"/>
                      </a:solidFill>
                      <a:round/>
                      <a:headEnd/>
                      <a:tailEnd/>
                    </a:ln>
                  </p:spPr>
                  <p:txBody>
                    <a:bodyPr/>
                    <a:lstStyle/>
                    <a:p>
                      <a:endParaRPr lang="en-US"/>
                    </a:p>
                  </p:txBody>
                </p:sp>
                <p:sp>
                  <p:nvSpPr>
                    <p:cNvPr id="2352" name="Freeform 70"/>
                    <p:cNvSpPr>
                      <a:spLocks/>
                    </p:cNvSpPr>
                    <p:nvPr/>
                  </p:nvSpPr>
                  <p:spPr bwMode="auto">
                    <a:xfrm>
                      <a:off x="3675" y="2124"/>
                      <a:ext cx="439" cy="552"/>
                    </a:xfrm>
                    <a:custGeom>
                      <a:avLst/>
                      <a:gdLst>
                        <a:gd name="T0" fmla="*/ 439 w 439"/>
                        <a:gd name="T1" fmla="*/ 431 h 552"/>
                        <a:gd name="T2" fmla="*/ 0 w 439"/>
                        <a:gd name="T3" fmla="*/ 0 h 552"/>
                        <a:gd name="T4" fmla="*/ 0 w 439"/>
                        <a:gd name="T5" fmla="*/ 121 h 552"/>
                        <a:gd name="T6" fmla="*/ 439 w 439"/>
                        <a:gd name="T7" fmla="*/ 552 h 552"/>
                        <a:gd name="T8" fmla="*/ 439 w 439"/>
                        <a:gd name="T9" fmla="*/ 431 h 552"/>
                        <a:gd name="T10" fmla="*/ 0 60000 65536"/>
                        <a:gd name="T11" fmla="*/ 0 60000 65536"/>
                        <a:gd name="T12" fmla="*/ 0 60000 65536"/>
                        <a:gd name="T13" fmla="*/ 0 60000 65536"/>
                        <a:gd name="T14" fmla="*/ 0 60000 65536"/>
                        <a:gd name="T15" fmla="*/ 0 w 439"/>
                        <a:gd name="T16" fmla="*/ 0 h 552"/>
                        <a:gd name="T17" fmla="*/ 439 w 439"/>
                        <a:gd name="T18" fmla="*/ 552 h 552"/>
                      </a:gdLst>
                      <a:ahLst/>
                      <a:cxnLst>
                        <a:cxn ang="T10">
                          <a:pos x="T0" y="T1"/>
                        </a:cxn>
                        <a:cxn ang="T11">
                          <a:pos x="T2" y="T3"/>
                        </a:cxn>
                        <a:cxn ang="T12">
                          <a:pos x="T4" y="T5"/>
                        </a:cxn>
                        <a:cxn ang="T13">
                          <a:pos x="T6" y="T7"/>
                        </a:cxn>
                        <a:cxn ang="T14">
                          <a:pos x="T8" y="T9"/>
                        </a:cxn>
                      </a:cxnLst>
                      <a:rect l="T15" t="T16" r="T17" b="T18"/>
                      <a:pathLst>
                        <a:path w="439" h="552">
                          <a:moveTo>
                            <a:pt x="439" y="431"/>
                          </a:moveTo>
                          <a:lnTo>
                            <a:pt x="0" y="0"/>
                          </a:lnTo>
                          <a:lnTo>
                            <a:pt x="0" y="121"/>
                          </a:lnTo>
                          <a:lnTo>
                            <a:pt x="439" y="552"/>
                          </a:lnTo>
                          <a:lnTo>
                            <a:pt x="439" y="431"/>
                          </a:lnTo>
                          <a:close/>
                        </a:path>
                      </a:pathLst>
                    </a:custGeom>
                    <a:solidFill>
                      <a:srgbClr val="E6E6E6"/>
                    </a:solidFill>
                    <a:ln w="4763">
                      <a:solidFill>
                        <a:schemeClr val="bg2"/>
                      </a:solidFill>
                      <a:round/>
                      <a:headEnd/>
                      <a:tailEnd/>
                    </a:ln>
                  </p:spPr>
                  <p:txBody>
                    <a:bodyPr/>
                    <a:lstStyle/>
                    <a:p>
                      <a:endParaRPr lang="en-US"/>
                    </a:p>
                  </p:txBody>
                </p:sp>
                <p:sp>
                  <p:nvSpPr>
                    <p:cNvPr id="2353" name="Freeform 71"/>
                    <p:cNvSpPr>
                      <a:spLocks/>
                    </p:cNvSpPr>
                    <p:nvPr/>
                  </p:nvSpPr>
                  <p:spPr bwMode="auto">
                    <a:xfrm>
                      <a:off x="3623" y="2553"/>
                      <a:ext cx="491" cy="123"/>
                    </a:xfrm>
                    <a:custGeom>
                      <a:avLst/>
                      <a:gdLst>
                        <a:gd name="T0" fmla="*/ 0 w 491"/>
                        <a:gd name="T1" fmla="*/ 0 h 123"/>
                        <a:gd name="T2" fmla="*/ 491 w 491"/>
                        <a:gd name="T3" fmla="*/ 2 h 123"/>
                        <a:gd name="T4" fmla="*/ 491 w 491"/>
                        <a:gd name="T5" fmla="*/ 123 h 123"/>
                        <a:gd name="T6" fmla="*/ 0 w 491"/>
                        <a:gd name="T7" fmla="*/ 121 h 123"/>
                        <a:gd name="T8" fmla="*/ 0 w 491"/>
                        <a:gd name="T9" fmla="*/ 0 h 123"/>
                        <a:gd name="T10" fmla="*/ 0 60000 65536"/>
                        <a:gd name="T11" fmla="*/ 0 60000 65536"/>
                        <a:gd name="T12" fmla="*/ 0 60000 65536"/>
                        <a:gd name="T13" fmla="*/ 0 60000 65536"/>
                        <a:gd name="T14" fmla="*/ 0 60000 65536"/>
                        <a:gd name="T15" fmla="*/ 0 w 491"/>
                        <a:gd name="T16" fmla="*/ 0 h 123"/>
                        <a:gd name="T17" fmla="*/ 491 w 491"/>
                        <a:gd name="T18" fmla="*/ 123 h 123"/>
                      </a:gdLst>
                      <a:ahLst/>
                      <a:cxnLst>
                        <a:cxn ang="T10">
                          <a:pos x="T0" y="T1"/>
                        </a:cxn>
                        <a:cxn ang="T11">
                          <a:pos x="T2" y="T3"/>
                        </a:cxn>
                        <a:cxn ang="T12">
                          <a:pos x="T4" y="T5"/>
                        </a:cxn>
                        <a:cxn ang="T13">
                          <a:pos x="T6" y="T7"/>
                        </a:cxn>
                        <a:cxn ang="T14">
                          <a:pos x="T8" y="T9"/>
                        </a:cxn>
                      </a:cxnLst>
                      <a:rect l="T15" t="T16" r="T17" b="T18"/>
                      <a:pathLst>
                        <a:path w="491" h="123">
                          <a:moveTo>
                            <a:pt x="0" y="0"/>
                          </a:moveTo>
                          <a:lnTo>
                            <a:pt x="491" y="2"/>
                          </a:lnTo>
                          <a:lnTo>
                            <a:pt x="491" y="123"/>
                          </a:lnTo>
                          <a:lnTo>
                            <a:pt x="0" y="121"/>
                          </a:lnTo>
                          <a:lnTo>
                            <a:pt x="0" y="0"/>
                          </a:lnTo>
                          <a:close/>
                        </a:path>
                      </a:pathLst>
                    </a:custGeom>
                    <a:solidFill>
                      <a:srgbClr val="E6E6E6"/>
                    </a:solidFill>
                    <a:ln w="4763">
                      <a:solidFill>
                        <a:schemeClr val="bg2"/>
                      </a:solidFill>
                      <a:round/>
                      <a:headEnd/>
                      <a:tailEnd/>
                    </a:ln>
                  </p:spPr>
                  <p:txBody>
                    <a:bodyPr/>
                    <a:lstStyle/>
                    <a:p>
                      <a:endParaRPr lang="en-US"/>
                    </a:p>
                  </p:txBody>
                </p:sp>
                <p:sp>
                  <p:nvSpPr>
                    <p:cNvPr id="2354" name="Freeform 72"/>
                    <p:cNvSpPr>
                      <a:spLocks/>
                    </p:cNvSpPr>
                    <p:nvPr/>
                  </p:nvSpPr>
                  <p:spPr bwMode="auto">
                    <a:xfrm>
                      <a:off x="2720" y="2122"/>
                      <a:ext cx="1394" cy="433"/>
                    </a:xfrm>
                    <a:custGeom>
                      <a:avLst/>
                      <a:gdLst>
                        <a:gd name="T0" fmla="*/ 955 w 1394"/>
                        <a:gd name="T1" fmla="*/ 2 h 433"/>
                        <a:gd name="T2" fmla="*/ 0 w 1394"/>
                        <a:gd name="T3" fmla="*/ 0 h 433"/>
                        <a:gd name="T4" fmla="*/ 903 w 1394"/>
                        <a:gd name="T5" fmla="*/ 431 h 433"/>
                        <a:gd name="T6" fmla="*/ 1394 w 1394"/>
                        <a:gd name="T7" fmla="*/ 433 h 433"/>
                        <a:gd name="T8" fmla="*/ 955 w 1394"/>
                        <a:gd name="T9" fmla="*/ 2 h 433"/>
                        <a:gd name="T10" fmla="*/ 0 60000 65536"/>
                        <a:gd name="T11" fmla="*/ 0 60000 65536"/>
                        <a:gd name="T12" fmla="*/ 0 60000 65536"/>
                        <a:gd name="T13" fmla="*/ 0 60000 65536"/>
                        <a:gd name="T14" fmla="*/ 0 60000 65536"/>
                        <a:gd name="T15" fmla="*/ 0 w 1394"/>
                        <a:gd name="T16" fmla="*/ 0 h 433"/>
                        <a:gd name="T17" fmla="*/ 1394 w 1394"/>
                        <a:gd name="T18" fmla="*/ 433 h 433"/>
                      </a:gdLst>
                      <a:ahLst/>
                      <a:cxnLst>
                        <a:cxn ang="T10">
                          <a:pos x="T0" y="T1"/>
                        </a:cxn>
                        <a:cxn ang="T11">
                          <a:pos x="T2" y="T3"/>
                        </a:cxn>
                        <a:cxn ang="T12">
                          <a:pos x="T4" y="T5"/>
                        </a:cxn>
                        <a:cxn ang="T13">
                          <a:pos x="T6" y="T7"/>
                        </a:cxn>
                        <a:cxn ang="T14">
                          <a:pos x="T8" y="T9"/>
                        </a:cxn>
                      </a:cxnLst>
                      <a:rect l="T15" t="T16" r="T17" b="T18"/>
                      <a:pathLst>
                        <a:path w="1394" h="433">
                          <a:moveTo>
                            <a:pt x="955" y="2"/>
                          </a:moveTo>
                          <a:lnTo>
                            <a:pt x="0" y="0"/>
                          </a:lnTo>
                          <a:lnTo>
                            <a:pt x="903" y="431"/>
                          </a:lnTo>
                          <a:lnTo>
                            <a:pt x="1394" y="433"/>
                          </a:lnTo>
                          <a:lnTo>
                            <a:pt x="955" y="2"/>
                          </a:lnTo>
                          <a:close/>
                        </a:path>
                      </a:pathLst>
                    </a:custGeom>
                    <a:solidFill>
                      <a:srgbClr val="E6E6E6"/>
                    </a:solidFill>
                    <a:ln w="4763">
                      <a:solidFill>
                        <a:schemeClr val="bg2"/>
                      </a:solidFill>
                      <a:round/>
                      <a:headEnd/>
                      <a:tailEnd/>
                    </a:ln>
                  </p:spPr>
                  <p:txBody>
                    <a:bodyPr/>
                    <a:lstStyle/>
                    <a:p>
                      <a:endParaRPr lang="en-US"/>
                    </a:p>
                  </p:txBody>
                </p:sp>
              </p:grpSp>
              <p:grpSp>
                <p:nvGrpSpPr>
                  <p:cNvPr id="2339" name="Group 73"/>
                  <p:cNvGrpSpPr>
                    <a:grpSpLocks/>
                  </p:cNvGrpSpPr>
                  <p:nvPr/>
                </p:nvGrpSpPr>
                <p:grpSpPr bwMode="auto">
                  <a:xfrm>
                    <a:off x="1593" y="2122"/>
                    <a:ext cx="949" cy="554"/>
                    <a:chOff x="1593" y="2122"/>
                    <a:chExt cx="949" cy="554"/>
                  </a:xfrm>
                </p:grpSpPr>
                <p:sp>
                  <p:nvSpPr>
                    <p:cNvPr id="2345" name="Freeform 74"/>
                    <p:cNvSpPr>
                      <a:spLocks/>
                    </p:cNvSpPr>
                    <p:nvPr/>
                  </p:nvSpPr>
                  <p:spPr bwMode="auto">
                    <a:xfrm>
                      <a:off x="1593" y="2122"/>
                      <a:ext cx="949" cy="123"/>
                    </a:xfrm>
                    <a:custGeom>
                      <a:avLst/>
                      <a:gdLst>
                        <a:gd name="T0" fmla="*/ 949 w 949"/>
                        <a:gd name="T1" fmla="*/ 0 h 123"/>
                        <a:gd name="T2" fmla="*/ 0 w 949"/>
                        <a:gd name="T3" fmla="*/ 2 h 123"/>
                        <a:gd name="T4" fmla="*/ 0 w 949"/>
                        <a:gd name="T5" fmla="*/ 123 h 123"/>
                        <a:gd name="T6" fmla="*/ 949 w 949"/>
                        <a:gd name="T7" fmla="*/ 122 h 123"/>
                        <a:gd name="T8" fmla="*/ 949 w 949"/>
                        <a:gd name="T9" fmla="*/ 0 h 123"/>
                        <a:gd name="T10" fmla="*/ 0 60000 65536"/>
                        <a:gd name="T11" fmla="*/ 0 60000 65536"/>
                        <a:gd name="T12" fmla="*/ 0 60000 65536"/>
                        <a:gd name="T13" fmla="*/ 0 60000 65536"/>
                        <a:gd name="T14" fmla="*/ 0 60000 65536"/>
                        <a:gd name="T15" fmla="*/ 0 w 949"/>
                        <a:gd name="T16" fmla="*/ 0 h 123"/>
                        <a:gd name="T17" fmla="*/ 949 w 949"/>
                        <a:gd name="T18" fmla="*/ 123 h 123"/>
                      </a:gdLst>
                      <a:ahLst/>
                      <a:cxnLst>
                        <a:cxn ang="T10">
                          <a:pos x="T0" y="T1"/>
                        </a:cxn>
                        <a:cxn ang="T11">
                          <a:pos x="T2" y="T3"/>
                        </a:cxn>
                        <a:cxn ang="T12">
                          <a:pos x="T4" y="T5"/>
                        </a:cxn>
                        <a:cxn ang="T13">
                          <a:pos x="T6" y="T7"/>
                        </a:cxn>
                        <a:cxn ang="T14">
                          <a:pos x="T8" y="T9"/>
                        </a:cxn>
                      </a:cxnLst>
                      <a:rect l="T15" t="T16" r="T17" b="T18"/>
                      <a:pathLst>
                        <a:path w="949" h="123">
                          <a:moveTo>
                            <a:pt x="949" y="0"/>
                          </a:moveTo>
                          <a:lnTo>
                            <a:pt x="0" y="2"/>
                          </a:lnTo>
                          <a:lnTo>
                            <a:pt x="0" y="123"/>
                          </a:lnTo>
                          <a:lnTo>
                            <a:pt x="949" y="122"/>
                          </a:lnTo>
                          <a:lnTo>
                            <a:pt x="949" y="0"/>
                          </a:lnTo>
                          <a:close/>
                        </a:path>
                      </a:pathLst>
                    </a:custGeom>
                    <a:solidFill>
                      <a:srgbClr val="E6E6E6"/>
                    </a:solidFill>
                    <a:ln w="4763">
                      <a:solidFill>
                        <a:schemeClr val="bg2"/>
                      </a:solidFill>
                      <a:round/>
                      <a:headEnd/>
                      <a:tailEnd/>
                    </a:ln>
                  </p:spPr>
                  <p:txBody>
                    <a:bodyPr/>
                    <a:lstStyle/>
                    <a:p>
                      <a:endParaRPr lang="en-US"/>
                    </a:p>
                  </p:txBody>
                </p:sp>
                <p:sp>
                  <p:nvSpPr>
                    <p:cNvPr id="2346" name="Freeform 75"/>
                    <p:cNvSpPr>
                      <a:spLocks/>
                    </p:cNvSpPr>
                    <p:nvPr/>
                  </p:nvSpPr>
                  <p:spPr bwMode="auto">
                    <a:xfrm>
                      <a:off x="1593" y="2124"/>
                      <a:ext cx="439" cy="552"/>
                    </a:xfrm>
                    <a:custGeom>
                      <a:avLst/>
                      <a:gdLst>
                        <a:gd name="T0" fmla="*/ 0 w 439"/>
                        <a:gd name="T1" fmla="*/ 0 h 552"/>
                        <a:gd name="T2" fmla="*/ 439 w 439"/>
                        <a:gd name="T3" fmla="*/ 431 h 552"/>
                        <a:gd name="T4" fmla="*/ 439 w 439"/>
                        <a:gd name="T5" fmla="*/ 552 h 552"/>
                        <a:gd name="T6" fmla="*/ 0 w 439"/>
                        <a:gd name="T7" fmla="*/ 121 h 552"/>
                        <a:gd name="T8" fmla="*/ 0 w 439"/>
                        <a:gd name="T9" fmla="*/ 0 h 552"/>
                        <a:gd name="T10" fmla="*/ 0 60000 65536"/>
                        <a:gd name="T11" fmla="*/ 0 60000 65536"/>
                        <a:gd name="T12" fmla="*/ 0 60000 65536"/>
                        <a:gd name="T13" fmla="*/ 0 60000 65536"/>
                        <a:gd name="T14" fmla="*/ 0 60000 65536"/>
                        <a:gd name="T15" fmla="*/ 0 w 439"/>
                        <a:gd name="T16" fmla="*/ 0 h 552"/>
                        <a:gd name="T17" fmla="*/ 439 w 439"/>
                        <a:gd name="T18" fmla="*/ 552 h 552"/>
                      </a:gdLst>
                      <a:ahLst/>
                      <a:cxnLst>
                        <a:cxn ang="T10">
                          <a:pos x="T0" y="T1"/>
                        </a:cxn>
                        <a:cxn ang="T11">
                          <a:pos x="T2" y="T3"/>
                        </a:cxn>
                        <a:cxn ang="T12">
                          <a:pos x="T4" y="T5"/>
                        </a:cxn>
                        <a:cxn ang="T13">
                          <a:pos x="T6" y="T7"/>
                        </a:cxn>
                        <a:cxn ang="T14">
                          <a:pos x="T8" y="T9"/>
                        </a:cxn>
                      </a:cxnLst>
                      <a:rect l="T15" t="T16" r="T17" b="T18"/>
                      <a:pathLst>
                        <a:path w="439" h="552">
                          <a:moveTo>
                            <a:pt x="0" y="0"/>
                          </a:moveTo>
                          <a:lnTo>
                            <a:pt x="439" y="431"/>
                          </a:lnTo>
                          <a:lnTo>
                            <a:pt x="439" y="552"/>
                          </a:lnTo>
                          <a:lnTo>
                            <a:pt x="0" y="121"/>
                          </a:lnTo>
                          <a:lnTo>
                            <a:pt x="0" y="0"/>
                          </a:lnTo>
                          <a:close/>
                        </a:path>
                      </a:pathLst>
                    </a:custGeom>
                    <a:solidFill>
                      <a:srgbClr val="E6E6E6"/>
                    </a:solidFill>
                    <a:ln w="4763">
                      <a:solidFill>
                        <a:schemeClr val="bg2"/>
                      </a:solidFill>
                      <a:round/>
                      <a:headEnd/>
                      <a:tailEnd/>
                    </a:ln>
                  </p:spPr>
                  <p:txBody>
                    <a:bodyPr/>
                    <a:lstStyle/>
                    <a:p>
                      <a:endParaRPr lang="en-US"/>
                    </a:p>
                  </p:txBody>
                </p:sp>
                <p:sp>
                  <p:nvSpPr>
                    <p:cNvPr id="2347" name="Freeform 76"/>
                    <p:cNvSpPr>
                      <a:spLocks/>
                    </p:cNvSpPr>
                    <p:nvPr/>
                  </p:nvSpPr>
                  <p:spPr bwMode="auto">
                    <a:xfrm>
                      <a:off x="2500" y="2122"/>
                      <a:ext cx="42" cy="552"/>
                    </a:xfrm>
                    <a:custGeom>
                      <a:avLst/>
                      <a:gdLst>
                        <a:gd name="T0" fmla="*/ 0 w 42"/>
                        <a:gd name="T1" fmla="*/ 431 h 552"/>
                        <a:gd name="T2" fmla="*/ 42 w 42"/>
                        <a:gd name="T3" fmla="*/ 0 h 552"/>
                        <a:gd name="T4" fmla="*/ 42 w 42"/>
                        <a:gd name="T5" fmla="*/ 122 h 552"/>
                        <a:gd name="T6" fmla="*/ 0 w 42"/>
                        <a:gd name="T7" fmla="*/ 552 h 552"/>
                        <a:gd name="T8" fmla="*/ 0 w 42"/>
                        <a:gd name="T9" fmla="*/ 431 h 552"/>
                        <a:gd name="T10" fmla="*/ 0 60000 65536"/>
                        <a:gd name="T11" fmla="*/ 0 60000 65536"/>
                        <a:gd name="T12" fmla="*/ 0 60000 65536"/>
                        <a:gd name="T13" fmla="*/ 0 60000 65536"/>
                        <a:gd name="T14" fmla="*/ 0 60000 65536"/>
                        <a:gd name="T15" fmla="*/ 0 w 42"/>
                        <a:gd name="T16" fmla="*/ 0 h 552"/>
                        <a:gd name="T17" fmla="*/ 42 w 42"/>
                        <a:gd name="T18" fmla="*/ 552 h 552"/>
                      </a:gdLst>
                      <a:ahLst/>
                      <a:cxnLst>
                        <a:cxn ang="T10">
                          <a:pos x="T0" y="T1"/>
                        </a:cxn>
                        <a:cxn ang="T11">
                          <a:pos x="T2" y="T3"/>
                        </a:cxn>
                        <a:cxn ang="T12">
                          <a:pos x="T4" y="T5"/>
                        </a:cxn>
                        <a:cxn ang="T13">
                          <a:pos x="T6" y="T7"/>
                        </a:cxn>
                        <a:cxn ang="T14">
                          <a:pos x="T8" y="T9"/>
                        </a:cxn>
                      </a:cxnLst>
                      <a:rect l="T15" t="T16" r="T17" b="T18"/>
                      <a:pathLst>
                        <a:path w="42" h="552">
                          <a:moveTo>
                            <a:pt x="0" y="431"/>
                          </a:moveTo>
                          <a:lnTo>
                            <a:pt x="42" y="0"/>
                          </a:lnTo>
                          <a:lnTo>
                            <a:pt x="42" y="122"/>
                          </a:lnTo>
                          <a:lnTo>
                            <a:pt x="0" y="552"/>
                          </a:lnTo>
                          <a:lnTo>
                            <a:pt x="0" y="431"/>
                          </a:lnTo>
                          <a:close/>
                        </a:path>
                      </a:pathLst>
                    </a:custGeom>
                    <a:solidFill>
                      <a:srgbClr val="E6E6E6"/>
                    </a:solidFill>
                    <a:ln w="4763">
                      <a:solidFill>
                        <a:schemeClr val="bg2"/>
                      </a:solidFill>
                      <a:round/>
                      <a:headEnd/>
                      <a:tailEnd/>
                    </a:ln>
                  </p:spPr>
                  <p:txBody>
                    <a:bodyPr/>
                    <a:lstStyle/>
                    <a:p>
                      <a:endParaRPr lang="en-US"/>
                    </a:p>
                  </p:txBody>
                </p:sp>
                <p:sp>
                  <p:nvSpPr>
                    <p:cNvPr id="2348" name="Freeform 77"/>
                    <p:cNvSpPr>
                      <a:spLocks/>
                    </p:cNvSpPr>
                    <p:nvPr/>
                  </p:nvSpPr>
                  <p:spPr bwMode="auto">
                    <a:xfrm>
                      <a:off x="2032" y="2553"/>
                      <a:ext cx="468" cy="123"/>
                    </a:xfrm>
                    <a:custGeom>
                      <a:avLst/>
                      <a:gdLst>
                        <a:gd name="T0" fmla="*/ 0 w 468"/>
                        <a:gd name="T1" fmla="*/ 2 h 123"/>
                        <a:gd name="T2" fmla="*/ 468 w 468"/>
                        <a:gd name="T3" fmla="*/ 0 h 123"/>
                        <a:gd name="T4" fmla="*/ 468 w 468"/>
                        <a:gd name="T5" fmla="*/ 121 h 123"/>
                        <a:gd name="T6" fmla="*/ 0 w 468"/>
                        <a:gd name="T7" fmla="*/ 123 h 123"/>
                        <a:gd name="T8" fmla="*/ 0 w 468"/>
                        <a:gd name="T9" fmla="*/ 2 h 123"/>
                        <a:gd name="T10" fmla="*/ 0 60000 65536"/>
                        <a:gd name="T11" fmla="*/ 0 60000 65536"/>
                        <a:gd name="T12" fmla="*/ 0 60000 65536"/>
                        <a:gd name="T13" fmla="*/ 0 60000 65536"/>
                        <a:gd name="T14" fmla="*/ 0 60000 65536"/>
                        <a:gd name="T15" fmla="*/ 0 w 468"/>
                        <a:gd name="T16" fmla="*/ 0 h 123"/>
                        <a:gd name="T17" fmla="*/ 468 w 468"/>
                        <a:gd name="T18" fmla="*/ 123 h 123"/>
                      </a:gdLst>
                      <a:ahLst/>
                      <a:cxnLst>
                        <a:cxn ang="T10">
                          <a:pos x="T0" y="T1"/>
                        </a:cxn>
                        <a:cxn ang="T11">
                          <a:pos x="T2" y="T3"/>
                        </a:cxn>
                        <a:cxn ang="T12">
                          <a:pos x="T4" y="T5"/>
                        </a:cxn>
                        <a:cxn ang="T13">
                          <a:pos x="T6" y="T7"/>
                        </a:cxn>
                        <a:cxn ang="T14">
                          <a:pos x="T8" y="T9"/>
                        </a:cxn>
                      </a:cxnLst>
                      <a:rect l="T15" t="T16" r="T17" b="T18"/>
                      <a:pathLst>
                        <a:path w="468" h="123">
                          <a:moveTo>
                            <a:pt x="0" y="2"/>
                          </a:moveTo>
                          <a:lnTo>
                            <a:pt x="468" y="0"/>
                          </a:lnTo>
                          <a:lnTo>
                            <a:pt x="468" y="121"/>
                          </a:lnTo>
                          <a:lnTo>
                            <a:pt x="0" y="123"/>
                          </a:lnTo>
                          <a:lnTo>
                            <a:pt x="0" y="2"/>
                          </a:lnTo>
                          <a:close/>
                        </a:path>
                      </a:pathLst>
                    </a:custGeom>
                    <a:solidFill>
                      <a:srgbClr val="E6E6E6"/>
                    </a:solidFill>
                    <a:ln w="4763">
                      <a:solidFill>
                        <a:schemeClr val="bg2"/>
                      </a:solidFill>
                      <a:round/>
                      <a:headEnd/>
                      <a:tailEnd/>
                    </a:ln>
                  </p:spPr>
                  <p:txBody>
                    <a:bodyPr/>
                    <a:lstStyle/>
                    <a:p>
                      <a:endParaRPr lang="en-US"/>
                    </a:p>
                  </p:txBody>
                </p:sp>
                <p:sp>
                  <p:nvSpPr>
                    <p:cNvPr id="2349" name="Freeform 78"/>
                    <p:cNvSpPr>
                      <a:spLocks/>
                    </p:cNvSpPr>
                    <p:nvPr/>
                  </p:nvSpPr>
                  <p:spPr bwMode="auto">
                    <a:xfrm>
                      <a:off x="1593" y="2122"/>
                      <a:ext cx="949" cy="433"/>
                    </a:xfrm>
                    <a:custGeom>
                      <a:avLst/>
                      <a:gdLst>
                        <a:gd name="T0" fmla="*/ 949 w 949"/>
                        <a:gd name="T1" fmla="*/ 0 h 433"/>
                        <a:gd name="T2" fmla="*/ 0 w 949"/>
                        <a:gd name="T3" fmla="*/ 2 h 433"/>
                        <a:gd name="T4" fmla="*/ 439 w 949"/>
                        <a:gd name="T5" fmla="*/ 433 h 433"/>
                        <a:gd name="T6" fmla="*/ 907 w 949"/>
                        <a:gd name="T7" fmla="*/ 431 h 433"/>
                        <a:gd name="T8" fmla="*/ 949 w 949"/>
                        <a:gd name="T9" fmla="*/ 0 h 433"/>
                        <a:gd name="T10" fmla="*/ 0 60000 65536"/>
                        <a:gd name="T11" fmla="*/ 0 60000 65536"/>
                        <a:gd name="T12" fmla="*/ 0 60000 65536"/>
                        <a:gd name="T13" fmla="*/ 0 60000 65536"/>
                        <a:gd name="T14" fmla="*/ 0 60000 65536"/>
                        <a:gd name="T15" fmla="*/ 0 w 949"/>
                        <a:gd name="T16" fmla="*/ 0 h 433"/>
                        <a:gd name="T17" fmla="*/ 949 w 949"/>
                        <a:gd name="T18" fmla="*/ 433 h 433"/>
                      </a:gdLst>
                      <a:ahLst/>
                      <a:cxnLst>
                        <a:cxn ang="T10">
                          <a:pos x="T0" y="T1"/>
                        </a:cxn>
                        <a:cxn ang="T11">
                          <a:pos x="T2" y="T3"/>
                        </a:cxn>
                        <a:cxn ang="T12">
                          <a:pos x="T4" y="T5"/>
                        </a:cxn>
                        <a:cxn ang="T13">
                          <a:pos x="T6" y="T7"/>
                        </a:cxn>
                        <a:cxn ang="T14">
                          <a:pos x="T8" y="T9"/>
                        </a:cxn>
                      </a:cxnLst>
                      <a:rect l="T15" t="T16" r="T17" b="T18"/>
                      <a:pathLst>
                        <a:path w="949" h="433">
                          <a:moveTo>
                            <a:pt x="949" y="0"/>
                          </a:moveTo>
                          <a:lnTo>
                            <a:pt x="0" y="2"/>
                          </a:lnTo>
                          <a:lnTo>
                            <a:pt x="439" y="433"/>
                          </a:lnTo>
                          <a:lnTo>
                            <a:pt x="907" y="431"/>
                          </a:lnTo>
                          <a:lnTo>
                            <a:pt x="949" y="0"/>
                          </a:lnTo>
                          <a:close/>
                        </a:path>
                      </a:pathLst>
                    </a:custGeom>
                    <a:solidFill>
                      <a:srgbClr val="E6E6E6"/>
                    </a:solidFill>
                    <a:ln w="4763">
                      <a:solidFill>
                        <a:schemeClr val="bg2"/>
                      </a:solidFill>
                      <a:round/>
                      <a:headEnd/>
                      <a:tailEnd/>
                    </a:ln>
                  </p:spPr>
                  <p:txBody>
                    <a:bodyPr/>
                    <a:lstStyle/>
                    <a:p>
                      <a:endParaRPr lang="en-US"/>
                    </a:p>
                  </p:txBody>
                </p:sp>
              </p:grpSp>
              <p:grpSp>
                <p:nvGrpSpPr>
                  <p:cNvPr id="2340" name="Group 79"/>
                  <p:cNvGrpSpPr>
                    <a:grpSpLocks/>
                  </p:cNvGrpSpPr>
                  <p:nvPr/>
                </p:nvGrpSpPr>
                <p:grpSpPr bwMode="auto">
                  <a:xfrm>
                    <a:off x="2571" y="2122"/>
                    <a:ext cx="949" cy="552"/>
                    <a:chOff x="2571" y="2122"/>
                    <a:chExt cx="949" cy="552"/>
                  </a:xfrm>
                </p:grpSpPr>
                <p:sp>
                  <p:nvSpPr>
                    <p:cNvPr id="2341" name="Freeform 80"/>
                    <p:cNvSpPr>
                      <a:spLocks/>
                    </p:cNvSpPr>
                    <p:nvPr/>
                  </p:nvSpPr>
                  <p:spPr bwMode="auto">
                    <a:xfrm>
                      <a:off x="2613" y="2122"/>
                      <a:ext cx="907" cy="552"/>
                    </a:xfrm>
                    <a:custGeom>
                      <a:avLst/>
                      <a:gdLst>
                        <a:gd name="T0" fmla="*/ 0 w 907"/>
                        <a:gd name="T1" fmla="*/ 0 h 552"/>
                        <a:gd name="T2" fmla="*/ 907 w 907"/>
                        <a:gd name="T3" fmla="*/ 431 h 552"/>
                        <a:gd name="T4" fmla="*/ 907 w 907"/>
                        <a:gd name="T5" fmla="*/ 552 h 552"/>
                        <a:gd name="T6" fmla="*/ 0 w 907"/>
                        <a:gd name="T7" fmla="*/ 122 h 552"/>
                        <a:gd name="T8" fmla="*/ 0 w 907"/>
                        <a:gd name="T9" fmla="*/ 0 h 552"/>
                        <a:gd name="T10" fmla="*/ 0 60000 65536"/>
                        <a:gd name="T11" fmla="*/ 0 60000 65536"/>
                        <a:gd name="T12" fmla="*/ 0 60000 65536"/>
                        <a:gd name="T13" fmla="*/ 0 60000 65536"/>
                        <a:gd name="T14" fmla="*/ 0 60000 65536"/>
                        <a:gd name="T15" fmla="*/ 0 w 907"/>
                        <a:gd name="T16" fmla="*/ 0 h 552"/>
                        <a:gd name="T17" fmla="*/ 907 w 907"/>
                        <a:gd name="T18" fmla="*/ 552 h 552"/>
                      </a:gdLst>
                      <a:ahLst/>
                      <a:cxnLst>
                        <a:cxn ang="T10">
                          <a:pos x="T0" y="T1"/>
                        </a:cxn>
                        <a:cxn ang="T11">
                          <a:pos x="T2" y="T3"/>
                        </a:cxn>
                        <a:cxn ang="T12">
                          <a:pos x="T4" y="T5"/>
                        </a:cxn>
                        <a:cxn ang="T13">
                          <a:pos x="T6" y="T7"/>
                        </a:cxn>
                        <a:cxn ang="T14">
                          <a:pos x="T8" y="T9"/>
                        </a:cxn>
                      </a:cxnLst>
                      <a:rect l="T15" t="T16" r="T17" b="T18"/>
                      <a:pathLst>
                        <a:path w="907" h="552">
                          <a:moveTo>
                            <a:pt x="0" y="0"/>
                          </a:moveTo>
                          <a:lnTo>
                            <a:pt x="907" y="431"/>
                          </a:lnTo>
                          <a:lnTo>
                            <a:pt x="907" y="552"/>
                          </a:lnTo>
                          <a:lnTo>
                            <a:pt x="0" y="122"/>
                          </a:lnTo>
                          <a:lnTo>
                            <a:pt x="0" y="0"/>
                          </a:lnTo>
                          <a:close/>
                        </a:path>
                      </a:pathLst>
                    </a:custGeom>
                    <a:solidFill>
                      <a:srgbClr val="E6E6E6"/>
                    </a:solidFill>
                    <a:ln w="4763">
                      <a:solidFill>
                        <a:schemeClr val="bg2"/>
                      </a:solidFill>
                      <a:round/>
                      <a:headEnd/>
                      <a:tailEnd/>
                    </a:ln>
                  </p:spPr>
                  <p:txBody>
                    <a:bodyPr/>
                    <a:lstStyle/>
                    <a:p>
                      <a:endParaRPr lang="en-US"/>
                    </a:p>
                  </p:txBody>
                </p:sp>
                <p:sp>
                  <p:nvSpPr>
                    <p:cNvPr id="2342" name="Freeform 81"/>
                    <p:cNvSpPr>
                      <a:spLocks/>
                    </p:cNvSpPr>
                    <p:nvPr/>
                  </p:nvSpPr>
                  <p:spPr bwMode="auto">
                    <a:xfrm>
                      <a:off x="2571" y="2122"/>
                      <a:ext cx="42" cy="552"/>
                    </a:xfrm>
                    <a:custGeom>
                      <a:avLst/>
                      <a:gdLst>
                        <a:gd name="T0" fmla="*/ 0 w 42"/>
                        <a:gd name="T1" fmla="*/ 431 h 552"/>
                        <a:gd name="T2" fmla="*/ 42 w 42"/>
                        <a:gd name="T3" fmla="*/ 0 h 552"/>
                        <a:gd name="T4" fmla="*/ 42 w 42"/>
                        <a:gd name="T5" fmla="*/ 122 h 552"/>
                        <a:gd name="T6" fmla="*/ 0 w 42"/>
                        <a:gd name="T7" fmla="*/ 552 h 552"/>
                        <a:gd name="T8" fmla="*/ 0 w 42"/>
                        <a:gd name="T9" fmla="*/ 431 h 552"/>
                        <a:gd name="T10" fmla="*/ 0 60000 65536"/>
                        <a:gd name="T11" fmla="*/ 0 60000 65536"/>
                        <a:gd name="T12" fmla="*/ 0 60000 65536"/>
                        <a:gd name="T13" fmla="*/ 0 60000 65536"/>
                        <a:gd name="T14" fmla="*/ 0 60000 65536"/>
                        <a:gd name="T15" fmla="*/ 0 w 42"/>
                        <a:gd name="T16" fmla="*/ 0 h 552"/>
                        <a:gd name="T17" fmla="*/ 42 w 42"/>
                        <a:gd name="T18" fmla="*/ 552 h 552"/>
                      </a:gdLst>
                      <a:ahLst/>
                      <a:cxnLst>
                        <a:cxn ang="T10">
                          <a:pos x="T0" y="T1"/>
                        </a:cxn>
                        <a:cxn ang="T11">
                          <a:pos x="T2" y="T3"/>
                        </a:cxn>
                        <a:cxn ang="T12">
                          <a:pos x="T4" y="T5"/>
                        </a:cxn>
                        <a:cxn ang="T13">
                          <a:pos x="T6" y="T7"/>
                        </a:cxn>
                        <a:cxn ang="T14">
                          <a:pos x="T8" y="T9"/>
                        </a:cxn>
                      </a:cxnLst>
                      <a:rect l="T15" t="T16" r="T17" b="T18"/>
                      <a:pathLst>
                        <a:path w="42" h="552">
                          <a:moveTo>
                            <a:pt x="0" y="431"/>
                          </a:moveTo>
                          <a:lnTo>
                            <a:pt x="42" y="0"/>
                          </a:lnTo>
                          <a:lnTo>
                            <a:pt x="42" y="122"/>
                          </a:lnTo>
                          <a:lnTo>
                            <a:pt x="0" y="552"/>
                          </a:lnTo>
                          <a:lnTo>
                            <a:pt x="0" y="431"/>
                          </a:lnTo>
                          <a:close/>
                        </a:path>
                      </a:pathLst>
                    </a:custGeom>
                    <a:solidFill>
                      <a:srgbClr val="E6E6E6"/>
                    </a:solidFill>
                    <a:ln w="4763">
                      <a:solidFill>
                        <a:schemeClr val="bg2"/>
                      </a:solidFill>
                      <a:round/>
                      <a:headEnd/>
                      <a:tailEnd/>
                    </a:ln>
                  </p:spPr>
                  <p:txBody>
                    <a:bodyPr/>
                    <a:lstStyle/>
                    <a:p>
                      <a:endParaRPr lang="en-US"/>
                    </a:p>
                  </p:txBody>
                </p:sp>
                <p:sp>
                  <p:nvSpPr>
                    <p:cNvPr id="2343" name="Rectangle 82"/>
                    <p:cNvSpPr>
                      <a:spLocks noChangeArrowheads="1"/>
                    </p:cNvSpPr>
                    <p:nvPr/>
                  </p:nvSpPr>
                  <p:spPr bwMode="auto">
                    <a:xfrm>
                      <a:off x="2571" y="2553"/>
                      <a:ext cx="949" cy="121"/>
                    </a:xfrm>
                    <a:prstGeom prst="rect">
                      <a:avLst/>
                    </a:prstGeom>
                    <a:solidFill>
                      <a:srgbClr val="E6E6E6"/>
                    </a:solidFill>
                    <a:ln w="4763">
                      <a:solidFill>
                        <a:schemeClr val="bg2"/>
                      </a:solidFill>
                      <a:miter lim="800000"/>
                      <a:headEnd/>
                      <a:tailEnd/>
                    </a:ln>
                  </p:spPr>
                  <p:txBody>
                    <a:bodyPr/>
                    <a:lstStyle/>
                    <a:p>
                      <a:endParaRPr lang="en-US"/>
                    </a:p>
                  </p:txBody>
                </p:sp>
                <p:sp>
                  <p:nvSpPr>
                    <p:cNvPr id="2344" name="Freeform 83"/>
                    <p:cNvSpPr>
                      <a:spLocks/>
                    </p:cNvSpPr>
                    <p:nvPr/>
                  </p:nvSpPr>
                  <p:spPr bwMode="auto">
                    <a:xfrm>
                      <a:off x="2571" y="2122"/>
                      <a:ext cx="949" cy="431"/>
                    </a:xfrm>
                    <a:custGeom>
                      <a:avLst/>
                      <a:gdLst>
                        <a:gd name="T0" fmla="*/ 42 w 949"/>
                        <a:gd name="T1" fmla="*/ 0 h 431"/>
                        <a:gd name="T2" fmla="*/ 949 w 949"/>
                        <a:gd name="T3" fmla="*/ 431 h 431"/>
                        <a:gd name="T4" fmla="*/ 0 w 949"/>
                        <a:gd name="T5" fmla="*/ 431 h 431"/>
                        <a:gd name="T6" fmla="*/ 42 w 949"/>
                        <a:gd name="T7" fmla="*/ 0 h 431"/>
                        <a:gd name="T8" fmla="*/ 0 60000 65536"/>
                        <a:gd name="T9" fmla="*/ 0 60000 65536"/>
                        <a:gd name="T10" fmla="*/ 0 60000 65536"/>
                        <a:gd name="T11" fmla="*/ 0 60000 65536"/>
                        <a:gd name="T12" fmla="*/ 0 w 949"/>
                        <a:gd name="T13" fmla="*/ 0 h 431"/>
                        <a:gd name="T14" fmla="*/ 949 w 949"/>
                        <a:gd name="T15" fmla="*/ 431 h 431"/>
                      </a:gdLst>
                      <a:ahLst/>
                      <a:cxnLst>
                        <a:cxn ang="T8">
                          <a:pos x="T0" y="T1"/>
                        </a:cxn>
                        <a:cxn ang="T9">
                          <a:pos x="T2" y="T3"/>
                        </a:cxn>
                        <a:cxn ang="T10">
                          <a:pos x="T4" y="T5"/>
                        </a:cxn>
                        <a:cxn ang="T11">
                          <a:pos x="T6" y="T7"/>
                        </a:cxn>
                      </a:cxnLst>
                      <a:rect l="T12" t="T13" r="T14" b="T15"/>
                      <a:pathLst>
                        <a:path w="949" h="431">
                          <a:moveTo>
                            <a:pt x="42" y="0"/>
                          </a:moveTo>
                          <a:lnTo>
                            <a:pt x="949" y="431"/>
                          </a:lnTo>
                          <a:lnTo>
                            <a:pt x="0" y="431"/>
                          </a:lnTo>
                          <a:lnTo>
                            <a:pt x="42" y="0"/>
                          </a:lnTo>
                          <a:close/>
                        </a:path>
                      </a:pathLst>
                    </a:custGeom>
                    <a:solidFill>
                      <a:srgbClr val="E6E6E6"/>
                    </a:solidFill>
                    <a:ln w="4763">
                      <a:solidFill>
                        <a:schemeClr val="bg2"/>
                      </a:solidFill>
                      <a:round/>
                      <a:headEnd/>
                      <a:tailEnd/>
                    </a:ln>
                  </p:spPr>
                  <p:txBody>
                    <a:bodyPr/>
                    <a:lstStyle/>
                    <a:p>
                      <a:endParaRPr lang="en-US"/>
                    </a:p>
                  </p:txBody>
                </p:sp>
              </p:grpSp>
            </p:grpSp>
            <p:grpSp>
              <p:nvGrpSpPr>
                <p:cNvPr id="2309" name="Group 84"/>
                <p:cNvGrpSpPr>
                  <a:grpSpLocks/>
                </p:cNvGrpSpPr>
                <p:nvPr/>
              </p:nvGrpSpPr>
              <p:grpSpPr bwMode="auto">
                <a:xfrm>
                  <a:off x="1619" y="1999"/>
                  <a:ext cx="2477" cy="552"/>
                  <a:chOff x="1619" y="1999"/>
                  <a:chExt cx="2477" cy="552"/>
                </a:xfrm>
              </p:grpSpPr>
              <p:grpSp>
                <p:nvGrpSpPr>
                  <p:cNvPr id="2310" name="Group 85"/>
                  <p:cNvGrpSpPr>
                    <a:grpSpLocks/>
                  </p:cNvGrpSpPr>
                  <p:nvPr/>
                </p:nvGrpSpPr>
                <p:grpSpPr bwMode="auto">
                  <a:xfrm>
                    <a:off x="3191" y="1999"/>
                    <a:ext cx="905" cy="552"/>
                    <a:chOff x="3191" y="1999"/>
                    <a:chExt cx="905" cy="552"/>
                  </a:xfrm>
                </p:grpSpPr>
                <p:sp>
                  <p:nvSpPr>
                    <p:cNvPr id="2332" name="Rectangle 86"/>
                    <p:cNvSpPr>
                      <a:spLocks noChangeArrowheads="1"/>
                    </p:cNvSpPr>
                    <p:nvPr/>
                  </p:nvSpPr>
                  <p:spPr bwMode="auto">
                    <a:xfrm>
                      <a:off x="3191" y="1999"/>
                      <a:ext cx="479" cy="122"/>
                    </a:xfrm>
                    <a:prstGeom prst="rect">
                      <a:avLst/>
                    </a:prstGeom>
                    <a:solidFill>
                      <a:srgbClr val="CCFFCC"/>
                    </a:solidFill>
                    <a:ln w="4763">
                      <a:solidFill>
                        <a:schemeClr val="bg2"/>
                      </a:solidFill>
                      <a:miter lim="800000"/>
                      <a:headEnd/>
                      <a:tailEnd/>
                    </a:ln>
                  </p:spPr>
                  <p:txBody>
                    <a:bodyPr/>
                    <a:lstStyle/>
                    <a:p>
                      <a:endParaRPr lang="en-US"/>
                    </a:p>
                  </p:txBody>
                </p:sp>
                <p:sp>
                  <p:nvSpPr>
                    <p:cNvPr id="2333" name="Freeform 87"/>
                    <p:cNvSpPr>
                      <a:spLocks/>
                    </p:cNvSpPr>
                    <p:nvPr/>
                  </p:nvSpPr>
                  <p:spPr bwMode="auto">
                    <a:xfrm>
                      <a:off x="3670" y="1999"/>
                      <a:ext cx="426" cy="552"/>
                    </a:xfrm>
                    <a:custGeom>
                      <a:avLst/>
                      <a:gdLst>
                        <a:gd name="T0" fmla="*/ 426 w 426"/>
                        <a:gd name="T1" fmla="*/ 431 h 552"/>
                        <a:gd name="T2" fmla="*/ 0 w 426"/>
                        <a:gd name="T3" fmla="*/ 0 h 552"/>
                        <a:gd name="T4" fmla="*/ 0 w 426"/>
                        <a:gd name="T5" fmla="*/ 122 h 552"/>
                        <a:gd name="T6" fmla="*/ 426 w 426"/>
                        <a:gd name="T7" fmla="*/ 552 h 552"/>
                        <a:gd name="T8" fmla="*/ 426 w 426"/>
                        <a:gd name="T9" fmla="*/ 431 h 552"/>
                        <a:gd name="T10" fmla="*/ 0 60000 65536"/>
                        <a:gd name="T11" fmla="*/ 0 60000 65536"/>
                        <a:gd name="T12" fmla="*/ 0 60000 65536"/>
                        <a:gd name="T13" fmla="*/ 0 60000 65536"/>
                        <a:gd name="T14" fmla="*/ 0 60000 65536"/>
                        <a:gd name="T15" fmla="*/ 0 w 426"/>
                        <a:gd name="T16" fmla="*/ 0 h 552"/>
                        <a:gd name="T17" fmla="*/ 426 w 426"/>
                        <a:gd name="T18" fmla="*/ 552 h 552"/>
                      </a:gdLst>
                      <a:ahLst/>
                      <a:cxnLst>
                        <a:cxn ang="T10">
                          <a:pos x="T0" y="T1"/>
                        </a:cxn>
                        <a:cxn ang="T11">
                          <a:pos x="T2" y="T3"/>
                        </a:cxn>
                        <a:cxn ang="T12">
                          <a:pos x="T4" y="T5"/>
                        </a:cxn>
                        <a:cxn ang="T13">
                          <a:pos x="T6" y="T7"/>
                        </a:cxn>
                        <a:cxn ang="T14">
                          <a:pos x="T8" y="T9"/>
                        </a:cxn>
                      </a:cxnLst>
                      <a:rect l="T15" t="T16" r="T17" b="T18"/>
                      <a:pathLst>
                        <a:path w="426" h="552">
                          <a:moveTo>
                            <a:pt x="426" y="431"/>
                          </a:moveTo>
                          <a:lnTo>
                            <a:pt x="0" y="0"/>
                          </a:lnTo>
                          <a:lnTo>
                            <a:pt x="0" y="122"/>
                          </a:lnTo>
                          <a:lnTo>
                            <a:pt x="426" y="552"/>
                          </a:lnTo>
                          <a:lnTo>
                            <a:pt x="426" y="431"/>
                          </a:lnTo>
                          <a:close/>
                        </a:path>
                      </a:pathLst>
                    </a:custGeom>
                    <a:solidFill>
                      <a:srgbClr val="CCFFCC"/>
                    </a:solidFill>
                    <a:ln w="4763">
                      <a:solidFill>
                        <a:schemeClr val="bg2"/>
                      </a:solidFill>
                      <a:round/>
                      <a:headEnd/>
                      <a:tailEnd/>
                    </a:ln>
                  </p:spPr>
                  <p:txBody>
                    <a:bodyPr/>
                    <a:lstStyle/>
                    <a:p>
                      <a:endParaRPr lang="en-US"/>
                    </a:p>
                  </p:txBody>
                </p:sp>
                <p:sp>
                  <p:nvSpPr>
                    <p:cNvPr id="2334" name="Freeform 88"/>
                    <p:cNvSpPr>
                      <a:spLocks/>
                    </p:cNvSpPr>
                    <p:nvPr/>
                  </p:nvSpPr>
                  <p:spPr bwMode="auto">
                    <a:xfrm>
                      <a:off x="3191" y="1999"/>
                      <a:ext cx="422" cy="552"/>
                    </a:xfrm>
                    <a:custGeom>
                      <a:avLst/>
                      <a:gdLst>
                        <a:gd name="T0" fmla="*/ 0 w 422"/>
                        <a:gd name="T1" fmla="*/ 0 h 552"/>
                        <a:gd name="T2" fmla="*/ 422 w 422"/>
                        <a:gd name="T3" fmla="*/ 431 h 552"/>
                        <a:gd name="T4" fmla="*/ 422 w 422"/>
                        <a:gd name="T5" fmla="*/ 552 h 552"/>
                        <a:gd name="T6" fmla="*/ 0 w 422"/>
                        <a:gd name="T7" fmla="*/ 122 h 552"/>
                        <a:gd name="T8" fmla="*/ 0 w 422"/>
                        <a:gd name="T9" fmla="*/ 0 h 552"/>
                        <a:gd name="T10" fmla="*/ 0 60000 65536"/>
                        <a:gd name="T11" fmla="*/ 0 60000 65536"/>
                        <a:gd name="T12" fmla="*/ 0 60000 65536"/>
                        <a:gd name="T13" fmla="*/ 0 60000 65536"/>
                        <a:gd name="T14" fmla="*/ 0 60000 65536"/>
                        <a:gd name="T15" fmla="*/ 0 w 422"/>
                        <a:gd name="T16" fmla="*/ 0 h 552"/>
                        <a:gd name="T17" fmla="*/ 422 w 422"/>
                        <a:gd name="T18" fmla="*/ 552 h 552"/>
                      </a:gdLst>
                      <a:ahLst/>
                      <a:cxnLst>
                        <a:cxn ang="T10">
                          <a:pos x="T0" y="T1"/>
                        </a:cxn>
                        <a:cxn ang="T11">
                          <a:pos x="T2" y="T3"/>
                        </a:cxn>
                        <a:cxn ang="T12">
                          <a:pos x="T4" y="T5"/>
                        </a:cxn>
                        <a:cxn ang="T13">
                          <a:pos x="T6" y="T7"/>
                        </a:cxn>
                        <a:cxn ang="T14">
                          <a:pos x="T8" y="T9"/>
                        </a:cxn>
                      </a:cxnLst>
                      <a:rect l="T15" t="T16" r="T17" b="T18"/>
                      <a:pathLst>
                        <a:path w="422" h="552">
                          <a:moveTo>
                            <a:pt x="0" y="0"/>
                          </a:moveTo>
                          <a:lnTo>
                            <a:pt x="422" y="431"/>
                          </a:lnTo>
                          <a:lnTo>
                            <a:pt x="422"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2335" name="Rectangle 89"/>
                    <p:cNvSpPr>
                      <a:spLocks noChangeArrowheads="1"/>
                    </p:cNvSpPr>
                    <p:nvPr/>
                  </p:nvSpPr>
                  <p:spPr bwMode="auto">
                    <a:xfrm>
                      <a:off x="3607" y="2430"/>
                      <a:ext cx="489" cy="121"/>
                    </a:xfrm>
                    <a:prstGeom prst="rect">
                      <a:avLst/>
                    </a:prstGeom>
                    <a:solidFill>
                      <a:srgbClr val="CCFFCC"/>
                    </a:solidFill>
                    <a:ln w="4763">
                      <a:solidFill>
                        <a:schemeClr val="bg2"/>
                      </a:solidFill>
                      <a:miter lim="800000"/>
                      <a:headEnd/>
                      <a:tailEnd/>
                    </a:ln>
                  </p:spPr>
                  <p:txBody>
                    <a:bodyPr/>
                    <a:lstStyle/>
                    <a:p>
                      <a:endParaRPr lang="en-US"/>
                    </a:p>
                  </p:txBody>
                </p:sp>
                <p:sp>
                  <p:nvSpPr>
                    <p:cNvPr id="2336" name="Freeform 90"/>
                    <p:cNvSpPr>
                      <a:spLocks/>
                    </p:cNvSpPr>
                    <p:nvPr/>
                  </p:nvSpPr>
                  <p:spPr bwMode="auto">
                    <a:xfrm>
                      <a:off x="3191" y="1999"/>
                      <a:ext cx="905" cy="431"/>
                    </a:xfrm>
                    <a:custGeom>
                      <a:avLst/>
                      <a:gdLst>
                        <a:gd name="T0" fmla="*/ 416 w 905"/>
                        <a:gd name="T1" fmla="*/ 431 h 431"/>
                        <a:gd name="T2" fmla="*/ 905 w 905"/>
                        <a:gd name="T3" fmla="*/ 431 h 431"/>
                        <a:gd name="T4" fmla="*/ 479 w 905"/>
                        <a:gd name="T5" fmla="*/ 0 h 431"/>
                        <a:gd name="T6" fmla="*/ 0 w 905"/>
                        <a:gd name="T7" fmla="*/ 0 h 431"/>
                        <a:gd name="T8" fmla="*/ 422 w 905"/>
                        <a:gd name="T9" fmla="*/ 431 h 431"/>
                        <a:gd name="T10" fmla="*/ 416 w 905"/>
                        <a:gd name="T11" fmla="*/ 431 h 431"/>
                        <a:gd name="T12" fmla="*/ 0 60000 65536"/>
                        <a:gd name="T13" fmla="*/ 0 60000 65536"/>
                        <a:gd name="T14" fmla="*/ 0 60000 65536"/>
                        <a:gd name="T15" fmla="*/ 0 60000 65536"/>
                        <a:gd name="T16" fmla="*/ 0 60000 65536"/>
                        <a:gd name="T17" fmla="*/ 0 60000 65536"/>
                        <a:gd name="T18" fmla="*/ 0 w 905"/>
                        <a:gd name="T19" fmla="*/ 0 h 431"/>
                        <a:gd name="T20" fmla="*/ 905 w 905"/>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5" h="431">
                          <a:moveTo>
                            <a:pt x="416" y="431"/>
                          </a:moveTo>
                          <a:lnTo>
                            <a:pt x="905" y="431"/>
                          </a:lnTo>
                          <a:lnTo>
                            <a:pt x="479" y="0"/>
                          </a:lnTo>
                          <a:lnTo>
                            <a:pt x="0" y="0"/>
                          </a:lnTo>
                          <a:lnTo>
                            <a:pt x="422"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2337" name="Freeform 91"/>
                    <p:cNvSpPr>
                      <a:spLocks/>
                    </p:cNvSpPr>
                    <p:nvPr/>
                  </p:nvSpPr>
                  <p:spPr bwMode="auto">
                    <a:xfrm>
                      <a:off x="3191" y="1999"/>
                      <a:ext cx="905" cy="431"/>
                    </a:xfrm>
                    <a:custGeom>
                      <a:avLst/>
                      <a:gdLst>
                        <a:gd name="T0" fmla="*/ 416 w 905"/>
                        <a:gd name="T1" fmla="*/ 431 h 431"/>
                        <a:gd name="T2" fmla="*/ 905 w 905"/>
                        <a:gd name="T3" fmla="*/ 431 h 431"/>
                        <a:gd name="T4" fmla="*/ 479 w 905"/>
                        <a:gd name="T5" fmla="*/ 0 h 431"/>
                        <a:gd name="T6" fmla="*/ 0 w 905"/>
                        <a:gd name="T7" fmla="*/ 0 h 431"/>
                        <a:gd name="T8" fmla="*/ 422 w 905"/>
                        <a:gd name="T9" fmla="*/ 431 h 431"/>
                        <a:gd name="T10" fmla="*/ 0 60000 65536"/>
                        <a:gd name="T11" fmla="*/ 0 60000 65536"/>
                        <a:gd name="T12" fmla="*/ 0 60000 65536"/>
                        <a:gd name="T13" fmla="*/ 0 60000 65536"/>
                        <a:gd name="T14" fmla="*/ 0 60000 65536"/>
                        <a:gd name="T15" fmla="*/ 0 w 905"/>
                        <a:gd name="T16" fmla="*/ 0 h 431"/>
                        <a:gd name="T17" fmla="*/ 905 w 905"/>
                        <a:gd name="T18" fmla="*/ 431 h 431"/>
                      </a:gdLst>
                      <a:ahLst/>
                      <a:cxnLst>
                        <a:cxn ang="T10">
                          <a:pos x="T0" y="T1"/>
                        </a:cxn>
                        <a:cxn ang="T11">
                          <a:pos x="T2" y="T3"/>
                        </a:cxn>
                        <a:cxn ang="T12">
                          <a:pos x="T4" y="T5"/>
                        </a:cxn>
                        <a:cxn ang="T13">
                          <a:pos x="T6" y="T7"/>
                        </a:cxn>
                        <a:cxn ang="T14">
                          <a:pos x="T8" y="T9"/>
                        </a:cxn>
                      </a:cxnLst>
                      <a:rect l="T15" t="T16" r="T17" b="T18"/>
                      <a:pathLst>
                        <a:path w="905" h="431">
                          <a:moveTo>
                            <a:pt x="416" y="431"/>
                          </a:moveTo>
                          <a:lnTo>
                            <a:pt x="905" y="431"/>
                          </a:lnTo>
                          <a:lnTo>
                            <a:pt x="479" y="0"/>
                          </a:lnTo>
                          <a:lnTo>
                            <a:pt x="0" y="0"/>
                          </a:lnTo>
                          <a:lnTo>
                            <a:pt x="422" y="431"/>
                          </a:lnTo>
                        </a:path>
                      </a:pathLst>
                    </a:custGeom>
                    <a:noFill/>
                    <a:ln w="4763">
                      <a:solidFill>
                        <a:schemeClr val="bg2"/>
                      </a:solidFill>
                      <a:round/>
                      <a:headEnd/>
                      <a:tailEnd/>
                    </a:ln>
                  </p:spPr>
                  <p:txBody>
                    <a:bodyPr/>
                    <a:lstStyle/>
                    <a:p>
                      <a:endParaRPr lang="en-US"/>
                    </a:p>
                  </p:txBody>
                </p:sp>
              </p:grpSp>
              <p:grpSp>
                <p:nvGrpSpPr>
                  <p:cNvPr id="2311" name="Group 92"/>
                  <p:cNvGrpSpPr>
                    <a:grpSpLocks/>
                  </p:cNvGrpSpPr>
                  <p:nvPr/>
                </p:nvGrpSpPr>
                <p:grpSpPr bwMode="auto">
                  <a:xfrm>
                    <a:off x="2666" y="1999"/>
                    <a:ext cx="905" cy="552"/>
                    <a:chOff x="2666" y="1999"/>
                    <a:chExt cx="905" cy="552"/>
                  </a:xfrm>
                </p:grpSpPr>
                <p:sp>
                  <p:nvSpPr>
                    <p:cNvPr id="2326" name="Rectangle 93"/>
                    <p:cNvSpPr>
                      <a:spLocks noChangeArrowheads="1"/>
                    </p:cNvSpPr>
                    <p:nvPr/>
                  </p:nvSpPr>
                  <p:spPr bwMode="auto">
                    <a:xfrm>
                      <a:off x="2666" y="1999"/>
                      <a:ext cx="480" cy="122"/>
                    </a:xfrm>
                    <a:prstGeom prst="rect">
                      <a:avLst/>
                    </a:prstGeom>
                    <a:solidFill>
                      <a:srgbClr val="CCFFCC"/>
                    </a:solidFill>
                    <a:ln w="4763">
                      <a:solidFill>
                        <a:schemeClr val="bg2"/>
                      </a:solidFill>
                      <a:miter lim="800000"/>
                      <a:headEnd/>
                      <a:tailEnd/>
                    </a:ln>
                  </p:spPr>
                  <p:txBody>
                    <a:bodyPr/>
                    <a:lstStyle/>
                    <a:p>
                      <a:endParaRPr lang="en-US"/>
                    </a:p>
                  </p:txBody>
                </p:sp>
                <p:sp>
                  <p:nvSpPr>
                    <p:cNvPr id="2327" name="Freeform 94"/>
                    <p:cNvSpPr>
                      <a:spLocks/>
                    </p:cNvSpPr>
                    <p:nvPr/>
                  </p:nvSpPr>
                  <p:spPr bwMode="auto">
                    <a:xfrm>
                      <a:off x="3146" y="1999"/>
                      <a:ext cx="425" cy="552"/>
                    </a:xfrm>
                    <a:custGeom>
                      <a:avLst/>
                      <a:gdLst>
                        <a:gd name="T0" fmla="*/ 425 w 425"/>
                        <a:gd name="T1" fmla="*/ 431 h 552"/>
                        <a:gd name="T2" fmla="*/ 0 w 425"/>
                        <a:gd name="T3" fmla="*/ 0 h 552"/>
                        <a:gd name="T4" fmla="*/ 0 w 425"/>
                        <a:gd name="T5" fmla="*/ 122 h 552"/>
                        <a:gd name="T6" fmla="*/ 425 w 425"/>
                        <a:gd name="T7" fmla="*/ 552 h 552"/>
                        <a:gd name="T8" fmla="*/ 425 w 425"/>
                        <a:gd name="T9" fmla="*/ 431 h 552"/>
                        <a:gd name="T10" fmla="*/ 0 60000 65536"/>
                        <a:gd name="T11" fmla="*/ 0 60000 65536"/>
                        <a:gd name="T12" fmla="*/ 0 60000 65536"/>
                        <a:gd name="T13" fmla="*/ 0 60000 65536"/>
                        <a:gd name="T14" fmla="*/ 0 60000 65536"/>
                        <a:gd name="T15" fmla="*/ 0 w 425"/>
                        <a:gd name="T16" fmla="*/ 0 h 552"/>
                        <a:gd name="T17" fmla="*/ 425 w 425"/>
                        <a:gd name="T18" fmla="*/ 552 h 552"/>
                      </a:gdLst>
                      <a:ahLst/>
                      <a:cxnLst>
                        <a:cxn ang="T10">
                          <a:pos x="T0" y="T1"/>
                        </a:cxn>
                        <a:cxn ang="T11">
                          <a:pos x="T2" y="T3"/>
                        </a:cxn>
                        <a:cxn ang="T12">
                          <a:pos x="T4" y="T5"/>
                        </a:cxn>
                        <a:cxn ang="T13">
                          <a:pos x="T6" y="T7"/>
                        </a:cxn>
                        <a:cxn ang="T14">
                          <a:pos x="T8" y="T9"/>
                        </a:cxn>
                      </a:cxnLst>
                      <a:rect l="T15" t="T16" r="T17" b="T18"/>
                      <a:pathLst>
                        <a:path w="425" h="552">
                          <a:moveTo>
                            <a:pt x="425" y="431"/>
                          </a:moveTo>
                          <a:lnTo>
                            <a:pt x="0" y="0"/>
                          </a:lnTo>
                          <a:lnTo>
                            <a:pt x="0" y="122"/>
                          </a:lnTo>
                          <a:lnTo>
                            <a:pt x="425" y="552"/>
                          </a:lnTo>
                          <a:lnTo>
                            <a:pt x="425" y="431"/>
                          </a:lnTo>
                          <a:close/>
                        </a:path>
                      </a:pathLst>
                    </a:custGeom>
                    <a:solidFill>
                      <a:srgbClr val="CCFFCC"/>
                    </a:solidFill>
                    <a:ln w="4763">
                      <a:solidFill>
                        <a:schemeClr val="bg2"/>
                      </a:solidFill>
                      <a:round/>
                      <a:headEnd/>
                      <a:tailEnd/>
                    </a:ln>
                  </p:spPr>
                  <p:txBody>
                    <a:bodyPr/>
                    <a:lstStyle/>
                    <a:p>
                      <a:endParaRPr lang="en-US"/>
                    </a:p>
                  </p:txBody>
                </p:sp>
                <p:sp>
                  <p:nvSpPr>
                    <p:cNvPr id="2328" name="Freeform 95"/>
                    <p:cNvSpPr>
                      <a:spLocks/>
                    </p:cNvSpPr>
                    <p:nvPr/>
                  </p:nvSpPr>
                  <p:spPr bwMode="auto">
                    <a:xfrm>
                      <a:off x="2666" y="1999"/>
                      <a:ext cx="423" cy="552"/>
                    </a:xfrm>
                    <a:custGeom>
                      <a:avLst/>
                      <a:gdLst>
                        <a:gd name="T0" fmla="*/ 0 w 423"/>
                        <a:gd name="T1" fmla="*/ 0 h 552"/>
                        <a:gd name="T2" fmla="*/ 423 w 423"/>
                        <a:gd name="T3" fmla="*/ 431 h 552"/>
                        <a:gd name="T4" fmla="*/ 423 w 423"/>
                        <a:gd name="T5" fmla="*/ 552 h 552"/>
                        <a:gd name="T6" fmla="*/ 0 w 423"/>
                        <a:gd name="T7" fmla="*/ 122 h 552"/>
                        <a:gd name="T8" fmla="*/ 0 w 423"/>
                        <a:gd name="T9" fmla="*/ 0 h 552"/>
                        <a:gd name="T10" fmla="*/ 0 60000 65536"/>
                        <a:gd name="T11" fmla="*/ 0 60000 65536"/>
                        <a:gd name="T12" fmla="*/ 0 60000 65536"/>
                        <a:gd name="T13" fmla="*/ 0 60000 65536"/>
                        <a:gd name="T14" fmla="*/ 0 60000 65536"/>
                        <a:gd name="T15" fmla="*/ 0 w 423"/>
                        <a:gd name="T16" fmla="*/ 0 h 552"/>
                        <a:gd name="T17" fmla="*/ 423 w 423"/>
                        <a:gd name="T18" fmla="*/ 552 h 552"/>
                      </a:gdLst>
                      <a:ahLst/>
                      <a:cxnLst>
                        <a:cxn ang="T10">
                          <a:pos x="T0" y="T1"/>
                        </a:cxn>
                        <a:cxn ang="T11">
                          <a:pos x="T2" y="T3"/>
                        </a:cxn>
                        <a:cxn ang="T12">
                          <a:pos x="T4" y="T5"/>
                        </a:cxn>
                        <a:cxn ang="T13">
                          <a:pos x="T6" y="T7"/>
                        </a:cxn>
                        <a:cxn ang="T14">
                          <a:pos x="T8" y="T9"/>
                        </a:cxn>
                      </a:cxnLst>
                      <a:rect l="T15" t="T16" r="T17" b="T18"/>
                      <a:pathLst>
                        <a:path w="423" h="552">
                          <a:moveTo>
                            <a:pt x="0" y="0"/>
                          </a:moveTo>
                          <a:lnTo>
                            <a:pt x="423" y="431"/>
                          </a:lnTo>
                          <a:lnTo>
                            <a:pt x="423"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2329" name="Rectangle 96"/>
                    <p:cNvSpPr>
                      <a:spLocks noChangeArrowheads="1"/>
                    </p:cNvSpPr>
                    <p:nvPr/>
                  </p:nvSpPr>
                  <p:spPr bwMode="auto">
                    <a:xfrm>
                      <a:off x="3084"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2330" name="Freeform 97"/>
                    <p:cNvSpPr>
                      <a:spLocks/>
                    </p:cNvSpPr>
                    <p:nvPr/>
                  </p:nvSpPr>
                  <p:spPr bwMode="auto">
                    <a:xfrm>
                      <a:off x="2666" y="1999"/>
                      <a:ext cx="905" cy="431"/>
                    </a:xfrm>
                    <a:custGeom>
                      <a:avLst/>
                      <a:gdLst>
                        <a:gd name="T0" fmla="*/ 418 w 905"/>
                        <a:gd name="T1" fmla="*/ 431 h 431"/>
                        <a:gd name="T2" fmla="*/ 905 w 905"/>
                        <a:gd name="T3" fmla="*/ 431 h 431"/>
                        <a:gd name="T4" fmla="*/ 480 w 905"/>
                        <a:gd name="T5" fmla="*/ 0 h 431"/>
                        <a:gd name="T6" fmla="*/ 0 w 905"/>
                        <a:gd name="T7" fmla="*/ 0 h 431"/>
                        <a:gd name="T8" fmla="*/ 423 w 905"/>
                        <a:gd name="T9" fmla="*/ 431 h 431"/>
                        <a:gd name="T10" fmla="*/ 418 w 905"/>
                        <a:gd name="T11" fmla="*/ 431 h 431"/>
                        <a:gd name="T12" fmla="*/ 0 60000 65536"/>
                        <a:gd name="T13" fmla="*/ 0 60000 65536"/>
                        <a:gd name="T14" fmla="*/ 0 60000 65536"/>
                        <a:gd name="T15" fmla="*/ 0 60000 65536"/>
                        <a:gd name="T16" fmla="*/ 0 60000 65536"/>
                        <a:gd name="T17" fmla="*/ 0 60000 65536"/>
                        <a:gd name="T18" fmla="*/ 0 w 905"/>
                        <a:gd name="T19" fmla="*/ 0 h 431"/>
                        <a:gd name="T20" fmla="*/ 905 w 905"/>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5" h="431">
                          <a:moveTo>
                            <a:pt x="418" y="431"/>
                          </a:moveTo>
                          <a:lnTo>
                            <a:pt x="905" y="431"/>
                          </a:lnTo>
                          <a:lnTo>
                            <a:pt x="480" y="0"/>
                          </a:lnTo>
                          <a:lnTo>
                            <a:pt x="0" y="0"/>
                          </a:lnTo>
                          <a:lnTo>
                            <a:pt x="423" y="431"/>
                          </a:lnTo>
                          <a:lnTo>
                            <a:pt x="418" y="431"/>
                          </a:lnTo>
                          <a:close/>
                        </a:path>
                      </a:pathLst>
                    </a:custGeom>
                    <a:solidFill>
                      <a:srgbClr val="CCFFCC"/>
                    </a:solidFill>
                    <a:ln w="9525">
                      <a:solidFill>
                        <a:schemeClr val="bg2"/>
                      </a:solidFill>
                      <a:round/>
                      <a:headEnd/>
                      <a:tailEnd/>
                    </a:ln>
                  </p:spPr>
                  <p:txBody>
                    <a:bodyPr/>
                    <a:lstStyle/>
                    <a:p>
                      <a:endParaRPr lang="en-US"/>
                    </a:p>
                  </p:txBody>
                </p:sp>
                <p:sp>
                  <p:nvSpPr>
                    <p:cNvPr id="2331" name="Freeform 98"/>
                    <p:cNvSpPr>
                      <a:spLocks/>
                    </p:cNvSpPr>
                    <p:nvPr/>
                  </p:nvSpPr>
                  <p:spPr bwMode="auto">
                    <a:xfrm>
                      <a:off x="2666" y="1999"/>
                      <a:ext cx="905" cy="431"/>
                    </a:xfrm>
                    <a:custGeom>
                      <a:avLst/>
                      <a:gdLst>
                        <a:gd name="T0" fmla="*/ 418 w 905"/>
                        <a:gd name="T1" fmla="*/ 431 h 431"/>
                        <a:gd name="T2" fmla="*/ 905 w 905"/>
                        <a:gd name="T3" fmla="*/ 431 h 431"/>
                        <a:gd name="T4" fmla="*/ 480 w 905"/>
                        <a:gd name="T5" fmla="*/ 0 h 431"/>
                        <a:gd name="T6" fmla="*/ 0 w 905"/>
                        <a:gd name="T7" fmla="*/ 0 h 431"/>
                        <a:gd name="T8" fmla="*/ 423 w 905"/>
                        <a:gd name="T9" fmla="*/ 431 h 431"/>
                        <a:gd name="T10" fmla="*/ 0 60000 65536"/>
                        <a:gd name="T11" fmla="*/ 0 60000 65536"/>
                        <a:gd name="T12" fmla="*/ 0 60000 65536"/>
                        <a:gd name="T13" fmla="*/ 0 60000 65536"/>
                        <a:gd name="T14" fmla="*/ 0 60000 65536"/>
                        <a:gd name="T15" fmla="*/ 0 w 905"/>
                        <a:gd name="T16" fmla="*/ 0 h 431"/>
                        <a:gd name="T17" fmla="*/ 905 w 905"/>
                        <a:gd name="T18" fmla="*/ 431 h 431"/>
                      </a:gdLst>
                      <a:ahLst/>
                      <a:cxnLst>
                        <a:cxn ang="T10">
                          <a:pos x="T0" y="T1"/>
                        </a:cxn>
                        <a:cxn ang="T11">
                          <a:pos x="T2" y="T3"/>
                        </a:cxn>
                        <a:cxn ang="T12">
                          <a:pos x="T4" y="T5"/>
                        </a:cxn>
                        <a:cxn ang="T13">
                          <a:pos x="T6" y="T7"/>
                        </a:cxn>
                        <a:cxn ang="T14">
                          <a:pos x="T8" y="T9"/>
                        </a:cxn>
                      </a:cxnLst>
                      <a:rect l="T15" t="T16" r="T17" b="T18"/>
                      <a:pathLst>
                        <a:path w="905" h="431">
                          <a:moveTo>
                            <a:pt x="418" y="431"/>
                          </a:moveTo>
                          <a:lnTo>
                            <a:pt x="905" y="431"/>
                          </a:lnTo>
                          <a:lnTo>
                            <a:pt x="480" y="0"/>
                          </a:lnTo>
                          <a:lnTo>
                            <a:pt x="0" y="0"/>
                          </a:lnTo>
                          <a:lnTo>
                            <a:pt x="423" y="431"/>
                          </a:lnTo>
                        </a:path>
                      </a:pathLst>
                    </a:custGeom>
                    <a:noFill/>
                    <a:ln w="4763">
                      <a:solidFill>
                        <a:schemeClr val="bg2"/>
                      </a:solidFill>
                      <a:round/>
                      <a:headEnd/>
                      <a:tailEnd/>
                    </a:ln>
                  </p:spPr>
                  <p:txBody>
                    <a:bodyPr/>
                    <a:lstStyle/>
                    <a:p>
                      <a:endParaRPr lang="en-US"/>
                    </a:p>
                  </p:txBody>
                </p:sp>
              </p:grpSp>
              <p:grpSp>
                <p:nvGrpSpPr>
                  <p:cNvPr id="2312" name="Group 99"/>
                  <p:cNvGrpSpPr>
                    <a:grpSpLocks/>
                  </p:cNvGrpSpPr>
                  <p:nvPr/>
                </p:nvGrpSpPr>
                <p:grpSpPr bwMode="auto">
                  <a:xfrm>
                    <a:off x="2144" y="1999"/>
                    <a:ext cx="903" cy="552"/>
                    <a:chOff x="2144" y="1999"/>
                    <a:chExt cx="903" cy="552"/>
                  </a:xfrm>
                </p:grpSpPr>
                <p:sp>
                  <p:nvSpPr>
                    <p:cNvPr id="2320" name="Rectangle 100"/>
                    <p:cNvSpPr>
                      <a:spLocks noChangeArrowheads="1"/>
                    </p:cNvSpPr>
                    <p:nvPr/>
                  </p:nvSpPr>
                  <p:spPr bwMode="auto">
                    <a:xfrm>
                      <a:off x="2144" y="1999"/>
                      <a:ext cx="477" cy="122"/>
                    </a:xfrm>
                    <a:prstGeom prst="rect">
                      <a:avLst/>
                    </a:prstGeom>
                    <a:solidFill>
                      <a:srgbClr val="CCFFCC"/>
                    </a:solidFill>
                    <a:ln w="4763">
                      <a:solidFill>
                        <a:schemeClr val="bg2"/>
                      </a:solidFill>
                      <a:miter lim="800000"/>
                      <a:headEnd/>
                      <a:tailEnd/>
                    </a:ln>
                  </p:spPr>
                  <p:txBody>
                    <a:bodyPr/>
                    <a:lstStyle/>
                    <a:p>
                      <a:endParaRPr lang="en-US"/>
                    </a:p>
                  </p:txBody>
                </p:sp>
                <p:sp>
                  <p:nvSpPr>
                    <p:cNvPr id="2321" name="Freeform 101"/>
                    <p:cNvSpPr>
                      <a:spLocks/>
                    </p:cNvSpPr>
                    <p:nvPr/>
                  </p:nvSpPr>
                  <p:spPr bwMode="auto">
                    <a:xfrm>
                      <a:off x="2621" y="1999"/>
                      <a:ext cx="426" cy="552"/>
                    </a:xfrm>
                    <a:custGeom>
                      <a:avLst/>
                      <a:gdLst>
                        <a:gd name="T0" fmla="*/ 426 w 426"/>
                        <a:gd name="T1" fmla="*/ 431 h 552"/>
                        <a:gd name="T2" fmla="*/ 0 w 426"/>
                        <a:gd name="T3" fmla="*/ 0 h 552"/>
                        <a:gd name="T4" fmla="*/ 0 w 426"/>
                        <a:gd name="T5" fmla="*/ 122 h 552"/>
                        <a:gd name="T6" fmla="*/ 426 w 426"/>
                        <a:gd name="T7" fmla="*/ 552 h 552"/>
                        <a:gd name="T8" fmla="*/ 426 w 426"/>
                        <a:gd name="T9" fmla="*/ 431 h 552"/>
                        <a:gd name="T10" fmla="*/ 0 60000 65536"/>
                        <a:gd name="T11" fmla="*/ 0 60000 65536"/>
                        <a:gd name="T12" fmla="*/ 0 60000 65536"/>
                        <a:gd name="T13" fmla="*/ 0 60000 65536"/>
                        <a:gd name="T14" fmla="*/ 0 60000 65536"/>
                        <a:gd name="T15" fmla="*/ 0 w 426"/>
                        <a:gd name="T16" fmla="*/ 0 h 552"/>
                        <a:gd name="T17" fmla="*/ 426 w 426"/>
                        <a:gd name="T18" fmla="*/ 552 h 552"/>
                      </a:gdLst>
                      <a:ahLst/>
                      <a:cxnLst>
                        <a:cxn ang="T10">
                          <a:pos x="T0" y="T1"/>
                        </a:cxn>
                        <a:cxn ang="T11">
                          <a:pos x="T2" y="T3"/>
                        </a:cxn>
                        <a:cxn ang="T12">
                          <a:pos x="T4" y="T5"/>
                        </a:cxn>
                        <a:cxn ang="T13">
                          <a:pos x="T6" y="T7"/>
                        </a:cxn>
                        <a:cxn ang="T14">
                          <a:pos x="T8" y="T9"/>
                        </a:cxn>
                      </a:cxnLst>
                      <a:rect l="T15" t="T16" r="T17" b="T18"/>
                      <a:pathLst>
                        <a:path w="426" h="552">
                          <a:moveTo>
                            <a:pt x="426" y="431"/>
                          </a:moveTo>
                          <a:lnTo>
                            <a:pt x="0" y="0"/>
                          </a:lnTo>
                          <a:lnTo>
                            <a:pt x="0" y="122"/>
                          </a:lnTo>
                          <a:lnTo>
                            <a:pt x="426" y="552"/>
                          </a:lnTo>
                          <a:lnTo>
                            <a:pt x="426" y="431"/>
                          </a:lnTo>
                          <a:close/>
                        </a:path>
                      </a:pathLst>
                    </a:custGeom>
                    <a:solidFill>
                      <a:srgbClr val="CCFFCC"/>
                    </a:solidFill>
                    <a:ln w="4763">
                      <a:solidFill>
                        <a:schemeClr val="bg2"/>
                      </a:solidFill>
                      <a:round/>
                      <a:headEnd/>
                      <a:tailEnd/>
                    </a:ln>
                  </p:spPr>
                  <p:txBody>
                    <a:bodyPr/>
                    <a:lstStyle/>
                    <a:p>
                      <a:endParaRPr lang="en-US"/>
                    </a:p>
                  </p:txBody>
                </p:sp>
                <p:sp>
                  <p:nvSpPr>
                    <p:cNvPr id="2322" name="Freeform 102"/>
                    <p:cNvSpPr>
                      <a:spLocks/>
                    </p:cNvSpPr>
                    <p:nvPr/>
                  </p:nvSpPr>
                  <p:spPr bwMode="auto">
                    <a:xfrm>
                      <a:off x="2144" y="1999"/>
                      <a:ext cx="420" cy="552"/>
                    </a:xfrm>
                    <a:custGeom>
                      <a:avLst/>
                      <a:gdLst>
                        <a:gd name="T0" fmla="*/ 0 w 420"/>
                        <a:gd name="T1" fmla="*/ 0 h 552"/>
                        <a:gd name="T2" fmla="*/ 420 w 420"/>
                        <a:gd name="T3" fmla="*/ 431 h 552"/>
                        <a:gd name="T4" fmla="*/ 420 w 420"/>
                        <a:gd name="T5" fmla="*/ 552 h 552"/>
                        <a:gd name="T6" fmla="*/ 0 w 420"/>
                        <a:gd name="T7" fmla="*/ 122 h 552"/>
                        <a:gd name="T8" fmla="*/ 0 w 420"/>
                        <a:gd name="T9" fmla="*/ 0 h 552"/>
                        <a:gd name="T10" fmla="*/ 0 60000 65536"/>
                        <a:gd name="T11" fmla="*/ 0 60000 65536"/>
                        <a:gd name="T12" fmla="*/ 0 60000 65536"/>
                        <a:gd name="T13" fmla="*/ 0 60000 65536"/>
                        <a:gd name="T14" fmla="*/ 0 60000 65536"/>
                        <a:gd name="T15" fmla="*/ 0 w 420"/>
                        <a:gd name="T16" fmla="*/ 0 h 552"/>
                        <a:gd name="T17" fmla="*/ 420 w 420"/>
                        <a:gd name="T18" fmla="*/ 552 h 552"/>
                      </a:gdLst>
                      <a:ahLst/>
                      <a:cxnLst>
                        <a:cxn ang="T10">
                          <a:pos x="T0" y="T1"/>
                        </a:cxn>
                        <a:cxn ang="T11">
                          <a:pos x="T2" y="T3"/>
                        </a:cxn>
                        <a:cxn ang="T12">
                          <a:pos x="T4" y="T5"/>
                        </a:cxn>
                        <a:cxn ang="T13">
                          <a:pos x="T6" y="T7"/>
                        </a:cxn>
                        <a:cxn ang="T14">
                          <a:pos x="T8" y="T9"/>
                        </a:cxn>
                      </a:cxnLst>
                      <a:rect l="T15" t="T16" r="T17" b="T18"/>
                      <a:pathLst>
                        <a:path w="420" h="552">
                          <a:moveTo>
                            <a:pt x="0" y="0"/>
                          </a:moveTo>
                          <a:lnTo>
                            <a:pt x="420" y="431"/>
                          </a:lnTo>
                          <a:lnTo>
                            <a:pt x="420"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2323" name="Rectangle 103"/>
                    <p:cNvSpPr>
                      <a:spLocks noChangeArrowheads="1"/>
                    </p:cNvSpPr>
                    <p:nvPr/>
                  </p:nvSpPr>
                  <p:spPr bwMode="auto">
                    <a:xfrm>
                      <a:off x="2560"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2324" name="Freeform 104"/>
                    <p:cNvSpPr>
                      <a:spLocks/>
                    </p:cNvSpPr>
                    <p:nvPr/>
                  </p:nvSpPr>
                  <p:spPr bwMode="auto">
                    <a:xfrm>
                      <a:off x="2144" y="1999"/>
                      <a:ext cx="903" cy="431"/>
                    </a:xfrm>
                    <a:custGeom>
                      <a:avLst/>
                      <a:gdLst>
                        <a:gd name="T0" fmla="*/ 416 w 903"/>
                        <a:gd name="T1" fmla="*/ 431 h 431"/>
                        <a:gd name="T2" fmla="*/ 903 w 903"/>
                        <a:gd name="T3" fmla="*/ 431 h 431"/>
                        <a:gd name="T4" fmla="*/ 477 w 903"/>
                        <a:gd name="T5" fmla="*/ 0 h 431"/>
                        <a:gd name="T6" fmla="*/ 0 w 903"/>
                        <a:gd name="T7" fmla="*/ 0 h 431"/>
                        <a:gd name="T8" fmla="*/ 420 w 903"/>
                        <a:gd name="T9" fmla="*/ 431 h 431"/>
                        <a:gd name="T10" fmla="*/ 416 w 903"/>
                        <a:gd name="T11" fmla="*/ 431 h 431"/>
                        <a:gd name="T12" fmla="*/ 0 60000 65536"/>
                        <a:gd name="T13" fmla="*/ 0 60000 65536"/>
                        <a:gd name="T14" fmla="*/ 0 60000 65536"/>
                        <a:gd name="T15" fmla="*/ 0 60000 65536"/>
                        <a:gd name="T16" fmla="*/ 0 60000 65536"/>
                        <a:gd name="T17" fmla="*/ 0 60000 65536"/>
                        <a:gd name="T18" fmla="*/ 0 w 903"/>
                        <a:gd name="T19" fmla="*/ 0 h 431"/>
                        <a:gd name="T20" fmla="*/ 903 w 903"/>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3" h="431">
                          <a:moveTo>
                            <a:pt x="416" y="431"/>
                          </a:moveTo>
                          <a:lnTo>
                            <a:pt x="903" y="431"/>
                          </a:lnTo>
                          <a:lnTo>
                            <a:pt x="477" y="0"/>
                          </a:lnTo>
                          <a:lnTo>
                            <a:pt x="0" y="0"/>
                          </a:lnTo>
                          <a:lnTo>
                            <a:pt x="420"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2325" name="Freeform 105"/>
                    <p:cNvSpPr>
                      <a:spLocks/>
                    </p:cNvSpPr>
                    <p:nvPr/>
                  </p:nvSpPr>
                  <p:spPr bwMode="auto">
                    <a:xfrm>
                      <a:off x="2144" y="1999"/>
                      <a:ext cx="903" cy="431"/>
                    </a:xfrm>
                    <a:custGeom>
                      <a:avLst/>
                      <a:gdLst>
                        <a:gd name="T0" fmla="*/ 416 w 903"/>
                        <a:gd name="T1" fmla="*/ 431 h 431"/>
                        <a:gd name="T2" fmla="*/ 903 w 903"/>
                        <a:gd name="T3" fmla="*/ 431 h 431"/>
                        <a:gd name="T4" fmla="*/ 477 w 903"/>
                        <a:gd name="T5" fmla="*/ 0 h 431"/>
                        <a:gd name="T6" fmla="*/ 0 w 903"/>
                        <a:gd name="T7" fmla="*/ 0 h 431"/>
                        <a:gd name="T8" fmla="*/ 420 w 903"/>
                        <a:gd name="T9" fmla="*/ 431 h 431"/>
                        <a:gd name="T10" fmla="*/ 0 60000 65536"/>
                        <a:gd name="T11" fmla="*/ 0 60000 65536"/>
                        <a:gd name="T12" fmla="*/ 0 60000 65536"/>
                        <a:gd name="T13" fmla="*/ 0 60000 65536"/>
                        <a:gd name="T14" fmla="*/ 0 60000 65536"/>
                        <a:gd name="T15" fmla="*/ 0 w 903"/>
                        <a:gd name="T16" fmla="*/ 0 h 431"/>
                        <a:gd name="T17" fmla="*/ 903 w 903"/>
                        <a:gd name="T18" fmla="*/ 431 h 431"/>
                      </a:gdLst>
                      <a:ahLst/>
                      <a:cxnLst>
                        <a:cxn ang="T10">
                          <a:pos x="T0" y="T1"/>
                        </a:cxn>
                        <a:cxn ang="T11">
                          <a:pos x="T2" y="T3"/>
                        </a:cxn>
                        <a:cxn ang="T12">
                          <a:pos x="T4" y="T5"/>
                        </a:cxn>
                        <a:cxn ang="T13">
                          <a:pos x="T6" y="T7"/>
                        </a:cxn>
                        <a:cxn ang="T14">
                          <a:pos x="T8" y="T9"/>
                        </a:cxn>
                      </a:cxnLst>
                      <a:rect l="T15" t="T16" r="T17" b="T18"/>
                      <a:pathLst>
                        <a:path w="903" h="431">
                          <a:moveTo>
                            <a:pt x="416" y="431"/>
                          </a:moveTo>
                          <a:lnTo>
                            <a:pt x="903" y="431"/>
                          </a:lnTo>
                          <a:lnTo>
                            <a:pt x="477" y="0"/>
                          </a:lnTo>
                          <a:lnTo>
                            <a:pt x="0" y="0"/>
                          </a:lnTo>
                          <a:lnTo>
                            <a:pt x="420" y="431"/>
                          </a:lnTo>
                        </a:path>
                      </a:pathLst>
                    </a:custGeom>
                    <a:noFill/>
                    <a:ln w="4763">
                      <a:solidFill>
                        <a:schemeClr val="bg2"/>
                      </a:solidFill>
                      <a:round/>
                      <a:headEnd/>
                      <a:tailEnd/>
                    </a:ln>
                  </p:spPr>
                  <p:txBody>
                    <a:bodyPr/>
                    <a:lstStyle/>
                    <a:p>
                      <a:endParaRPr lang="en-US"/>
                    </a:p>
                  </p:txBody>
                </p:sp>
              </p:grpSp>
              <p:grpSp>
                <p:nvGrpSpPr>
                  <p:cNvPr id="2313" name="Group 106"/>
                  <p:cNvGrpSpPr>
                    <a:grpSpLocks/>
                  </p:cNvGrpSpPr>
                  <p:nvPr/>
                </p:nvGrpSpPr>
                <p:grpSpPr bwMode="auto">
                  <a:xfrm>
                    <a:off x="1619" y="1999"/>
                    <a:ext cx="903" cy="552"/>
                    <a:chOff x="1619" y="1999"/>
                    <a:chExt cx="903" cy="552"/>
                  </a:xfrm>
                </p:grpSpPr>
                <p:sp>
                  <p:nvSpPr>
                    <p:cNvPr id="2314" name="Rectangle 107"/>
                    <p:cNvSpPr>
                      <a:spLocks noChangeArrowheads="1"/>
                    </p:cNvSpPr>
                    <p:nvPr/>
                  </p:nvSpPr>
                  <p:spPr bwMode="auto">
                    <a:xfrm>
                      <a:off x="1619" y="1999"/>
                      <a:ext cx="479" cy="122"/>
                    </a:xfrm>
                    <a:prstGeom prst="rect">
                      <a:avLst/>
                    </a:prstGeom>
                    <a:solidFill>
                      <a:srgbClr val="CCFFCC"/>
                    </a:solidFill>
                    <a:ln w="4763">
                      <a:solidFill>
                        <a:schemeClr val="bg2"/>
                      </a:solidFill>
                      <a:miter lim="800000"/>
                      <a:headEnd/>
                      <a:tailEnd/>
                    </a:ln>
                  </p:spPr>
                  <p:txBody>
                    <a:bodyPr/>
                    <a:lstStyle/>
                    <a:p>
                      <a:endParaRPr lang="en-US"/>
                    </a:p>
                  </p:txBody>
                </p:sp>
                <p:sp>
                  <p:nvSpPr>
                    <p:cNvPr id="2315" name="Freeform 108"/>
                    <p:cNvSpPr>
                      <a:spLocks/>
                    </p:cNvSpPr>
                    <p:nvPr/>
                  </p:nvSpPr>
                  <p:spPr bwMode="auto">
                    <a:xfrm>
                      <a:off x="2098" y="1999"/>
                      <a:ext cx="424" cy="552"/>
                    </a:xfrm>
                    <a:custGeom>
                      <a:avLst/>
                      <a:gdLst>
                        <a:gd name="T0" fmla="*/ 424 w 424"/>
                        <a:gd name="T1" fmla="*/ 431 h 552"/>
                        <a:gd name="T2" fmla="*/ 0 w 424"/>
                        <a:gd name="T3" fmla="*/ 0 h 552"/>
                        <a:gd name="T4" fmla="*/ 0 w 424"/>
                        <a:gd name="T5" fmla="*/ 122 h 552"/>
                        <a:gd name="T6" fmla="*/ 424 w 424"/>
                        <a:gd name="T7" fmla="*/ 552 h 552"/>
                        <a:gd name="T8" fmla="*/ 424 w 424"/>
                        <a:gd name="T9" fmla="*/ 431 h 552"/>
                        <a:gd name="T10" fmla="*/ 0 60000 65536"/>
                        <a:gd name="T11" fmla="*/ 0 60000 65536"/>
                        <a:gd name="T12" fmla="*/ 0 60000 65536"/>
                        <a:gd name="T13" fmla="*/ 0 60000 65536"/>
                        <a:gd name="T14" fmla="*/ 0 60000 65536"/>
                        <a:gd name="T15" fmla="*/ 0 w 424"/>
                        <a:gd name="T16" fmla="*/ 0 h 552"/>
                        <a:gd name="T17" fmla="*/ 424 w 424"/>
                        <a:gd name="T18" fmla="*/ 552 h 552"/>
                      </a:gdLst>
                      <a:ahLst/>
                      <a:cxnLst>
                        <a:cxn ang="T10">
                          <a:pos x="T0" y="T1"/>
                        </a:cxn>
                        <a:cxn ang="T11">
                          <a:pos x="T2" y="T3"/>
                        </a:cxn>
                        <a:cxn ang="T12">
                          <a:pos x="T4" y="T5"/>
                        </a:cxn>
                        <a:cxn ang="T13">
                          <a:pos x="T6" y="T7"/>
                        </a:cxn>
                        <a:cxn ang="T14">
                          <a:pos x="T8" y="T9"/>
                        </a:cxn>
                      </a:cxnLst>
                      <a:rect l="T15" t="T16" r="T17" b="T18"/>
                      <a:pathLst>
                        <a:path w="424" h="552">
                          <a:moveTo>
                            <a:pt x="424" y="431"/>
                          </a:moveTo>
                          <a:lnTo>
                            <a:pt x="0" y="0"/>
                          </a:lnTo>
                          <a:lnTo>
                            <a:pt x="0" y="122"/>
                          </a:lnTo>
                          <a:lnTo>
                            <a:pt x="424" y="552"/>
                          </a:lnTo>
                          <a:lnTo>
                            <a:pt x="424" y="431"/>
                          </a:lnTo>
                          <a:close/>
                        </a:path>
                      </a:pathLst>
                    </a:custGeom>
                    <a:solidFill>
                      <a:srgbClr val="CCFFCC"/>
                    </a:solidFill>
                    <a:ln w="4763">
                      <a:solidFill>
                        <a:schemeClr val="bg2"/>
                      </a:solidFill>
                      <a:round/>
                      <a:headEnd/>
                      <a:tailEnd/>
                    </a:ln>
                  </p:spPr>
                  <p:txBody>
                    <a:bodyPr/>
                    <a:lstStyle/>
                    <a:p>
                      <a:endParaRPr lang="en-US"/>
                    </a:p>
                  </p:txBody>
                </p:sp>
                <p:sp>
                  <p:nvSpPr>
                    <p:cNvPr id="2316" name="Freeform 109"/>
                    <p:cNvSpPr>
                      <a:spLocks/>
                    </p:cNvSpPr>
                    <p:nvPr/>
                  </p:nvSpPr>
                  <p:spPr bwMode="auto">
                    <a:xfrm>
                      <a:off x="1619" y="1999"/>
                      <a:ext cx="421" cy="552"/>
                    </a:xfrm>
                    <a:custGeom>
                      <a:avLst/>
                      <a:gdLst>
                        <a:gd name="T0" fmla="*/ 0 w 421"/>
                        <a:gd name="T1" fmla="*/ 0 h 552"/>
                        <a:gd name="T2" fmla="*/ 421 w 421"/>
                        <a:gd name="T3" fmla="*/ 431 h 552"/>
                        <a:gd name="T4" fmla="*/ 421 w 421"/>
                        <a:gd name="T5" fmla="*/ 552 h 552"/>
                        <a:gd name="T6" fmla="*/ 0 w 421"/>
                        <a:gd name="T7" fmla="*/ 122 h 552"/>
                        <a:gd name="T8" fmla="*/ 0 w 421"/>
                        <a:gd name="T9" fmla="*/ 0 h 552"/>
                        <a:gd name="T10" fmla="*/ 0 60000 65536"/>
                        <a:gd name="T11" fmla="*/ 0 60000 65536"/>
                        <a:gd name="T12" fmla="*/ 0 60000 65536"/>
                        <a:gd name="T13" fmla="*/ 0 60000 65536"/>
                        <a:gd name="T14" fmla="*/ 0 60000 65536"/>
                        <a:gd name="T15" fmla="*/ 0 w 421"/>
                        <a:gd name="T16" fmla="*/ 0 h 552"/>
                        <a:gd name="T17" fmla="*/ 421 w 421"/>
                        <a:gd name="T18" fmla="*/ 552 h 552"/>
                      </a:gdLst>
                      <a:ahLst/>
                      <a:cxnLst>
                        <a:cxn ang="T10">
                          <a:pos x="T0" y="T1"/>
                        </a:cxn>
                        <a:cxn ang="T11">
                          <a:pos x="T2" y="T3"/>
                        </a:cxn>
                        <a:cxn ang="T12">
                          <a:pos x="T4" y="T5"/>
                        </a:cxn>
                        <a:cxn ang="T13">
                          <a:pos x="T6" y="T7"/>
                        </a:cxn>
                        <a:cxn ang="T14">
                          <a:pos x="T8" y="T9"/>
                        </a:cxn>
                      </a:cxnLst>
                      <a:rect l="T15" t="T16" r="T17" b="T18"/>
                      <a:pathLst>
                        <a:path w="421" h="552">
                          <a:moveTo>
                            <a:pt x="0" y="0"/>
                          </a:moveTo>
                          <a:lnTo>
                            <a:pt x="421" y="431"/>
                          </a:lnTo>
                          <a:lnTo>
                            <a:pt x="421"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2317" name="Rectangle 110"/>
                    <p:cNvSpPr>
                      <a:spLocks noChangeArrowheads="1"/>
                    </p:cNvSpPr>
                    <p:nvPr/>
                  </p:nvSpPr>
                  <p:spPr bwMode="auto">
                    <a:xfrm>
                      <a:off x="2035"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2318" name="Freeform 111"/>
                    <p:cNvSpPr>
                      <a:spLocks/>
                    </p:cNvSpPr>
                    <p:nvPr/>
                  </p:nvSpPr>
                  <p:spPr bwMode="auto">
                    <a:xfrm>
                      <a:off x="1619" y="1999"/>
                      <a:ext cx="903" cy="431"/>
                    </a:xfrm>
                    <a:custGeom>
                      <a:avLst/>
                      <a:gdLst>
                        <a:gd name="T0" fmla="*/ 416 w 903"/>
                        <a:gd name="T1" fmla="*/ 431 h 431"/>
                        <a:gd name="T2" fmla="*/ 903 w 903"/>
                        <a:gd name="T3" fmla="*/ 431 h 431"/>
                        <a:gd name="T4" fmla="*/ 479 w 903"/>
                        <a:gd name="T5" fmla="*/ 0 h 431"/>
                        <a:gd name="T6" fmla="*/ 0 w 903"/>
                        <a:gd name="T7" fmla="*/ 0 h 431"/>
                        <a:gd name="T8" fmla="*/ 421 w 903"/>
                        <a:gd name="T9" fmla="*/ 431 h 431"/>
                        <a:gd name="T10" fmla="*/ 416 w 903"/>
                        <a:gd name="T11" fmla="*/ 431 h 431"/>
                        <a:gd name="T12" fmla="*/ 0 60000 65536"/>
                        <a:gd name="T13" fmla="*/ 0 60000 65536"/>
                        <a:gd name="T14" fmla="*/ 0 60000 65536"/>
                        <a:gd name="T15" fmla="*/ 0 60000 65536"/>
                        <a:gd name="T16" fmla="*/ 0 60000 65536"/>
                        <a:gd name="T17" fmla="*/ 0 60000 65536"/>
                        <a:gd name="T18" fmla="*/ 0 w 903"/>
                        <a:gd name="T19" fmla="*/ 0 h 431"/>
                        <a:gd name="T20" fmla="*/ 903 w 903"/>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3" h="431">
                          <a:moveTo>
                            <a:pt x="416" y="431"/>
                          </a:moveTo>
                          <a:lnTo>
                            <a:pt x="903" y="431"/>
                          </a:lnTo>
                          <a:lnTo>
                            <a:pt x="479" y="0"/>
                          </a:lnTo>
                          <a:lnTo>
                            <a:pt x="0" y="0"/>
                          </a:lnTo>
                          <a:lnTo>
                            <a:pt x="421"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2319" name="Freeform 112"/>
                    <p:cNvSpPr>
                      <a:spLocks/>
                    </p:cNvSpPr>
                    <p:nvPr/>
                  </p:nvSpPr>
                  <p:spPr bwMode="auto">
                    <a:xfrm>
                      <a:off x="1619" y="1999"/>
                      <a:ext cx="903" cy="431"/>
                    </a:xfrm>
                    <a:custGeom>
                      <a:avLst/>
                      <a:gdLst>
                        <a:gd name="T0" fmla="*/ 416 w 903"/>
                        <a:gd name="T1" fmla="*/ 431 h 431"/>
                        <a:gd name="T2" fmla="*/ 903 w 903"/>
                        <a:gd name="T3" fmla="*/ 431 h 431"/>
                        <a:gd name="T4" fmla="*/ 479 w 903"/>
                        <a:gd name="T5" fmla="*/ 0 h 431"/>
                        <a:gd name="T6" fmla="*/ 0 w 903"/>
                        <a:gd name="T7" fmla="*/ 0 h 431"/>
                        <a:gd name="T8" fmla="*/ 421 w 903"/>
                        <a:gd name="T9" fmla="*/ 431 h 431"/>
                        <a:gd name="T10" fmla="*/ 0 60000 65536"/>
                        <a:gd name="T11" fmla="*/ 0 60000 65536"/>
                        <a:gd name="T12" fmla="*/ 0 60000 65536"/>
                        <a:gd name="T13" fmla="*/ 0 60000 65536"/>
                        <a:gd name="T14" fmla="*/ 0 60000 65536"/>
                        <a:gd name="T15" fmla="*/ 0 w 903"/>
                        <a:gd name="T16" fmla="*/ 0 h 431"/>
                        <a:gd name="T17" fmla="*/ 903 w 903"/>
                        <a:gd name="T18" fmla="*/ 431 h 431"/>
                      </a:gdLst>
                      <a:ahLst/>
                      <a:cxnLst>
                        <a:cxn ang="T10">
                          <a:pos x="T0" y="T1"/>
                        </a:cxn>
                        <a:cxn ang="T11">
                          <a:pos x="T2" y="T3"/>
                        </a:cxn>
                        <a:cxn ang="T12">
                          <a:pos x="T4" y="T5"/>
                        </a:cxn>
                        <a:cxn ang="T13">
                          <a:pos x="T6" y="T7"/>
                        </a:cxn>
                        <a:cxn ang="T14">
                          <a:pos x="T8" y="T9"/>
                        </a:cxn>
                      </a:cxnLst>
                      <a:rect l="T15" t="T16" r="T17" b="T18"/>
                      <a:pathLst>
                        <a:path w="903" h="431">
                          <a:moveTo>
                            <a:pt x="416" y="431"/>
                          </a:moveTo>
                          <a:lnTo>
                            <a:pt x="903" y="431"/>
                          </a:lnTo>
                          <a:lnTo>
                            <a:pt x="479" y="0"/>
                          </a:lnTo>
                          <a:lnTo>
                            <a:pt x="0" y="0"/>
                          </a:lnTo>
                          <a:lnTo>
                            <a:pt x="421" y="431"/>
                          </a:lnTo>
                        </a:path>
                      </a:pathLst>
                    </a:custGeom>
                    <a:noFill/>
                    <a:ln w="4763">
                      <a:solidFill>
                        <a:schemeClr val="bg2"/>
                      </a:solidFill>
                      <a:round/>
                      <a:headEnd/>
                      <a:tailEnd/>
                    </a:ln>
                  </p:spPr>
                  <p:txBody>
                    <a:bodyPr/>
                    <a:lstStyle/>
                    <a:p>
                      <a:endParaRPr lang="en-US"/>
                    </a:p>
                  </p:txBody>
                </p:sp>
              </p:grpSp>
            </p:grpSp>
          </p:grpSp>
          <p:grpSp>
            <p:nvGrpSpPr>
              <p:cNvPr id="2208" name="Group 113"/>
              <p:cNvGrpSpPr>
                <a:grpSpLocks/>
              </p:cNvGrpSpPr>
              <p:nvPr/>
            </p:nvGrpSpPr>
            <p:grpSpPr bwMode="auto">
              <a:xfrm>
                <a:off x="1747" y="1957"/>
                <a:ext cx="2224" cy="434"/>
                <a:chOff x="1747" y="1957"/>
                <a:chExt cx="2224" cy="434"/>
              </a:xfrm>
            </p:grpSpPr>
            <p:grpSp>
              <p:nvGrpSpPr>
                <p:cNvPr id="2209" name="Group 114"/>
                <p:cNvGrpSpPr>
                  <a:grpSpLocks/>
                </p:cNvGrpSpPr>
                <p:nvPr/>
              </p:nvGrpSpPr>
              <p:grpSpPr bwMode="auto">
                <a:xfrm>
                  <a:off x="1747" y="1957"/>
                  <a:ext cx="2224" cy="434"/>
                  <a:chOff x="1747" y="1957"/>
                  <a:chExt cx="2224" cy="434"/>
                </a:xfrm>
              </p:grpSpPr>
              <p:grpSp>
                <p:nvGrpSpPr>
                  <p:cNvPr id="2247" name="Group 115"/>
                  <p:cNvGrpSpPr>
                    <a:grpSpLocks/>
                  </p:cNvGrpSpPr>
                  <p:nvPr/>
                </p:nvGrpSpPr>
                <p:grpSpPr bwMode="auto">
                  <a:xfrm>
                    <a:off x="2563" y="1957"/>
                    <a:ext cx="396" cy="181"/>
                    <a:chOff x="2563" y="1957"/>
                    <a:chExt cx="396" cy="181"/>
                  </a:xfrm>
                </p:grpSpPr>
                <p:sp>
                  <p:nvSpPr>
                    <p:cNvPr id="2300" name="Freeform 116"/>
                    <p:cNvSpPr>
                      <a:spLocks/>
                    </p:cNvSpPr>
                    <p:nvPr/>
                  </p:nvSpPr>
                  <p:spPr bwMode="auto">
                    <a:xfrm>
                      <a:off x="2563" y="1957"/>
                      <a:ext cx="86" cy="181"/>
                    </a:xfrm>
                    <a:custGeom>
                      <a:avLst/>
                      <a:gdLst>
                        <a:gd name="T0" fmla="*/ 0 w 86"/>
                        <a:gd name="T1" fmla="*/ 0 h 181"/>
                        <a:gd name="T2" fmla="*/ 86 w 86"/>
                        <a:gd name="T3" fmla="*/ 84 h 181"/>
                        <a:gd name="T4" fmla="*/ 86 w 86"/>
                        <a:gd name="T5" fmla="*/ 181 h 181"/>
                        <a:gd name="T6" fmla="*/ 0 w 86"/>
                        <a:gd name="T7" fmla="*/ 97 h 181"/>
                        <a:gd name="T8" fmla="*/ 0 w 86"/>
                        <a:gd name="T9" fmla="*/ 0 h 181"/>
                        <a:gd name="T10" fmla="*/ 0 60000 65536"/>
                        <a:gd name="T11" fmla="*/ 0 60000 65536"/>
                        <a:gd name="T12" fmla="*/ 0 60000 65536"/>
                        <a:gd name="T13" fmla="*/ 0 60000 65536"/>
                        <a:gd name="T14" fmla="*/ 0 60000 65536"/>
                        <a:gd name="T15" fmla="*/ 0 w 86"/>
                        <a:gd name="T16" fmla="*/ 0 h 181"/>
                        <a:gd name="T17" fmla="*/ 86 w 86"/>
                        <a:gd name="T18" fmla="*/ 181 h 181"/>
                      </a:gdLst>
                      <a:ahLst/>
                      <a:cxnLst>
                        <a:cxn ang="T10">
                          <a:pos x="T0" y="T1"/>
                        </a:cxn>
                        <a:cxn ang="T11">
                          <a:pos x="T2" y="T3"/>
                        </a:cxn>
                        <a:cxn ang="T12">
                          <a:pos x="T4" y="T5"/>
                        </a:cxn>
                        <a:cxn ang="T13">
                          <a:pos x="T6" y="T7"/>
                        </a:cxn>
                        <a:cxn ang="T14">
                          <a:pos x="T8" y="T9"/>
                        </a:cxn>
                      </a:cxnLst>
                      <a:rect l="T15" t="T16" r="T17" b="T18"/>
                      <a:pathLst>
                        <a:path w="86" h="181">
                          <a:moveTo>
                            <a:pt x="0" y="0"/>
                          </a:moveTo>
                          <a:lnTo>
                            <a:pt x="86" y="84"/>
                          </a:lnTo>
                          <a:lnTo>
                            <a:pt x="86" y="181"/>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2301" name="Rectangle 117"/>
                    <p:cNvSpPr>
                      <a:spLocks noChangeArrowheads="1"/>
                    </p:cNvSpPr>
                    <p:nvPr/>
                  </p:nvSpPr>
                  <p:spPr bwMode="auto">
                    <a:xfrm>
                      <a:off x="2649" y="2041"/>
                      <a:ext cx="310" cy="97"/>
                    </a:xfrm>
                    <a:prstGeom prst="rect">
                      <a:avLst/>
                    </a:prstGeom>
                    <a:solidFill>
                      <a:srgbClr val="CDE6FF"/>
                    </a:solidFill>
                    <a:ln w="4763">
                      <a:solidFill>
                        <a:schemeClr val="bg2"/>
                      </a:solidFill>
                      <a:miter lim="800000"/>
                      <a:headEnd/>
                      <a:tailEnd/>
                    </a:ln>
                  </p:spPr>
                  <p:txBody>
                    <a:bodyPr/>
                    <a:lstStyle/>
                    <a:p>
                      <a:endParaRPr lang="en-US"/>
                    </a:p>
                  </p:txBody>
                </p:sp>
                <p:sp>
                  <p:nvSpPr>
                    <p:cNvPr id="2302" name="Freeform 118"/>
                    <p:cNvSpPr>
                      <a:spLocks/>
                    </p:cNvSpPr>
                    <p:nvPr/>
                  </p:nvSpPr>
                  <p:spPr bwMode="auto">
                    <a:xfrm>
                      <a:off x="2563" y="1957"/>
                      <a:ext cx="396" cy="84"/>
                    </a:xfrm>
                    <a:custGeom>
                      <a:avLst/>
                      <a:gdLst>
                        <a:gd name="T0" fmla="*/ 311 w 396"/>
                        <a:gd name="T1" fmla="*/ 0 h 84"/>
                        <a:gd name="T2" fmla="*/ 0 w 396"/>
                        <a:gd name="T3" fmla="*/ 0 h 84"/>
                        <a:gd name="T4" fmla="*/ 86 w 396"/>
                        <a:gd name="T5" fmla="*/ 84 h 84"/>
                        <a:gd name="T6" fmla="*/ 396 w 396"/>
                        <a:gd name="T7" fmla="*/ 84 h 84"/>
                        <a:gd name="T8" fmla="*/ 311 w 396"/>
                        <a:gd name="T9" fmla="*/ 0 h 84"/>
                        <a:gd name="T10" fmla="*/ 0 60000 65536"/>
                        <a:gd name="T11" fmla="*/ 0 60000 65536"/>
                        <a:gd name="T12" fmla="*/ 0 60000 65536"/>
                        <a:gd name="T13" fmla="*/ 0 60000 65536"/>
                        <a:gd name="T14" fmla="*/ 0 60000 65536"/>
                        <a:gd name="T15" fmla="*/ 0 w 396"/>
                        <a:gd name="T16" fmla="*/ 0 h 84"/>
                        <a:gd name="T17" fmla="*/ 396 w 396"/>
                        <a:gd name="T18" fmla="*/ 84 h 84"/>
                      </a:gdLst>
                      <a:ahLst/>
                      <a:cxnLst>
                        <a:cxn ang="T10">
                          <a:pos x="T0" y="T1"/>
                        </a:cxn>
                        <a:cxn ang="T11">
                          <a:pos x="T2" y="T3"/>
                        </a:cxn>
                        <a:cxn ang="T12">
                          <a:pos x="T4" y="T5"/>
                        </a:cxn>
                        <a:cxn ang="T13">
                          <a:pos x="T6" y="T7"/>
                        </a:cxn>
                        <a:cxn ang="T14">
                          <a:pos x="T8" y="T9"/>
                        </a:cxn>
                      </a:cxnLst>
                      <a:rect l="T15" t="T16" r="T17" b="T18"/>
                      <a:pathLst>
                        <a:path w="396" h="84">
                          <a:moveTo>
                            <a:pt x="311" y="0"/>
                          </a:moveTo>
                          <a:lnTo>
                            <a:pt x="0" y="0"/>
                          </a:lnTo>
                          <a:lnTo>
                            <a:pt x="86" y="84"/>
                          </a:lnTo>
                          <a:lnTo>
                            <a:pt x="396" y="84"/>
                          </a:lnTo>
                          <a:lnTo>
                            <a:pt x="311" y="0"/>
                          </a:lnTo>
                          <a:close/>
                        </a:path>
                      </a:pathLst>
                    </a:custGeom>
                    <a:solidFill>
                      <a:srgbClr val="CDE6FF"/>
                    </a:solidFill>
                    <a:ln w="4763">
                      <a:solidFill>
                        <a:schemeClr val="bg2"/>
                      </a:solidFill>
                      <a:round/>
                      <a:headEnd/>
                      <a:tailEnd/>
                    </a:ln>
                  </p:spPr>
                  <p:txBody>
                    <a:bodyPr/>
                    <a:lstStyle/>
                    <a:p>
                      <a:endParaRPr lang="en-US"/>
                    </a:p>
                  </p:txBody>
                </p:sp>
              </p:grpSp>
              <p:grpSp>
                <p:nvGrpSpPr>
                  <p:cNvPr id="2248" name="Group 119"/>
                  <p:cNvGrpSpPr>
                    <a:grpSpLocks/>
                  </p:cNvGrpSpPr>
                  <p:nvPr/>
                </p:nvGrpSpPr>
                <p:grpSpPr bwMode="auto">
                  <a:xfrm>
                    <a:off x="1747" y="1957"/>
                    <a:ext cx="873" cy="181"/>
                    <a:chOff x="1747" y="1957"/>
                    <a:chExt cx="873" cy="181"/>
                  </a:xfrm>
                </p:grpSpPr>
                <p:sp>
                  <p:nvSpPr>
                    <p:cNvPr id="2297" name="Freeform 120"/>
                    <p:cNvSpPr>
                      <a:spLocks/>
                    </p:cNvSpPr>
                    <p:nvPr/>
                  </p:nvSpPr>
                  <p:spPr bwMode="auto">
                    <a:xfrm>
                      <a:off x="1747" y="1957"/>
                      <a:ext cx="86" cy="181"/>
                    </a:xfrm>
                    <a:custGeom>
                      <a:avLst/>
                      <a:gdLst>
                        <a:gd name="T0" fmla="*/ 0 w 86"/>
                        <a:gd name="T1" fmla="*/ 0 h 181"/>
                        <a:gd name="T2" fmla="*/ 86 w 86"/>
                        <a:gd name="T3" fmla="*/ 84 h 181"/>
                        <a:gd name="T4" fmla="*/ 86 w 86"/>
                        <a:gd name="T5" fmla="*/ 181 h 181"/>
                        <a:gd name="T6" fmla="*/ 0 w 86"/>
                        <a:gd name="T7" fmla="*/ 97 h 181"/>
                        <a:gd name="T8" fmla="*/ 0 w 86"/>
                        <a:gd name="T9" fmla="*/ 0 h 181"/>
                        <a:gd name="T10" fmla="*/ 0 60000 65536"/>
                        <a:gd name="T11" fmla="*/ 0 60000 65536"/>
                        <a:gd name="T12" fmla="*/ 0 60000 65536"/>
                        <a:gd name="T13" fmla="*/ 0 60000 65536"/>
                        <a:gd name="T14" fmla="*/ 0 60000 65536"/>
                        <a:gd name="T15" fmla="*/ 0 w 86"/>
                        <a:gd name="T16" fmla="*/ 0 h 181"/>
                        <a:gd name="T17" fmla="*/ 86 w 86"/>
                        <a:gd name="T18" fmla="*/ 181 h 181"/>
                      </a:gdLst>
                      <a:ahLst/>
                      <a:cxnLst>
                        <a:cxn ang="T10">
                          <a:pos x="T0" y="T1"/>
                        </a:cxn>
                        <a:cxn ang="T11">
                          <a:pos x="T2" y="T3"/>
                        </a:cxn>
                        <a:cxn ang="T12">
                          <a:pos x="T4" y="T5"/>
                        </a:cxn>
                        <a:cxn ang="T13">
                          <a:pos x="T6" y="T7"/>
                        </a:cxn>
                        <a:cxn ang="T14">
                          <a:pos x="T8" y="T9"/>
                        </a:cxn>
                      </a:cxnLst>
                      <a:rect l="T15" t="T16" r="T17" b="T18"/>
                      <a:pathLst>
                        <a:path w="86" h="181">
                          <a:moveTo>
                            <a:pt x="0" y="0"/>
                          </a:moveTo>
                          <a:lnTo>
                            <a:pt x="86" y="84"/>
                          </a:lnTo>
                          <a:lnTo>
                            <a:pt x="86" y="181"/>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2298" name="Rectangle 121"/>
                    <p:cNvSpPr>
                      <a:spLocks noChangeArrowheads="1"/>
                    </p:cNvSpPr>
                    <p:nvPr/>
                  </p:nvSpPr>
                  <p:spPr bwMode="auto">
                    <a:xfrm>
                      <a:off x="1833" y="2041"/>
                      <a:ext cx="787" cy="97"/>
                    </a:xfrm>
                    <a:prstGeom prst="rect">
                      <a:avLst/>
                    </a:prstGeom>
                    <a:solidFill>
                      <a:srgbClr val="CDE6FF"/>
                    </a:solidFill>
                    <a:ln w="4763">
                      <a:solidFill>
                        <a:schemeClr val="bg2"/>
                      </a:solidFill>
                      <a:miter lim="800000"/>
                      <a:headEnd/>
                      <a:tailEnd/>
                    </a:ln>
                  </p:spPr>
                  <p:txBody>
                    <a:bodyPr/>
                    <a:lstStyle/>
                    <a:p>
                      <a:endParaRPr lang="en-US"/>
                    </a:p>
                  </p:txBody>
                </p:sp>
                <p:sp>
                  <p:nvSpPr>
                    <p:cNvPr id="2299" name="Freeform 122"/>
                    <p:cNvSpPr>
                      <a:spLocks/>
                    </p:cNvSpPr>
                    <p:nvPr/>
                  </p:nvSpPr>
                  <p:spPr bwMode="auto">
                    <a:xfrm>
                      <a:off x="1747" y="1957"/>
                      <a:ext cx="873" cy="84"/>
                    </a:xfrm>
                    <a:custGeom>
                      <a:avLst/>
                      <a:gdLst>
                        <a:gd name="T0" fmla="*/ 787 w 873"/>
                        <a:gd name="T1" fmla="*/ 0 h 84"/>
                        <a:gd name="T2" fmla="*/ 0 w 873"/>
                        <a:gd name="T3" fmla="*/ 0 h 84"/>
                        <a:gd name="T4" fmla="*/ 86 w 873"/>
                        <a:gd name="T5" fmla="*/ 84 h 84"/>
                        <a:gd name="T6" fmla="*/ 873 w 873"/>
                        <a:gd name="T7" fmla="*/ 84 h 84"/>
                        <a:gd name="T8" fmla="*/ 787 w 873"/>
                        <a:gd name="T9" fmla="*/ 0 h 84"/>
                        <a:gd name="T10" fmla="*/ 0 60000 65536"/>
                        <a:gd name="T11" fmla="*/ 0 60000 65536"/>
                        <a:gd name="T12" fmla="*/ 0 60000 65536"/>
                        <a:gd name="T13" fmla="*/ 0 60000 65536"/>
                        <a:gd name="T14" fmla="*/ 0 60000 65536"/>
                        <a:gd name="T15" fmla="*/ 0 w 873"/>
                        <a:gd name="T16" fmla="*/ 0 h 84"/>
                        <a:gd name="T17" fmla="*/ 873 w 873"/>
                        <a:gd name="T18" fmla="*/ 84 h 84"/>
                      </a:gdLst>
                      <a:ahLst/>
                      <a:cxnLst>
                        <a:cxn ang="T10">
                          <a:pos x="T0" y="T1"/>
                        </a:cxn>
                        <a:cxn ang="T11">
                          <a:pos x="T2" y="T3"/>
                        </a:cxn>
                        <a:cxn ang="T12">
                          <a:pos x="T4" y="T5"/>
                        </a:cxn>
                        <a:cxn ang="T13">
                          <a:pos x="T6" y="T7"/>
                        </a:cxn>
                        <a:cxn ang="T14">
                          <a:pos x="T8" y="T9"/>
                        </a:cxn>
                      </a:cxnLst>
                      <a:rect l="T15" t="T16" r="T17" b="T18"/>
                      <a:pathLst>
                        <a:path w="873" h="84">
                          <a:moveTo>
                            <a:pt x="787" y="0"/>
                          </a:moveTo>
                          <a:lnTo>
                            <a:pt x="0" y="0"/>
                          </a:lnTo>
                          <a:lnTo>
                            <a:pt x="86" y="84"/>
                          </a:lnTo>
                          <a:lnTo>
                            <a:pt x="873" y="84"/>
                          </a:lnTo>
                          <a:lnTo>
                            <a:pt x="787" y="0"/>
                          </a:lnTo>
                          <a:close/>
                        </a:path>
                      </a:pathLst>
                    </a:custGeom>
                    <a:solidFill>
                      <a:srgbClr val="CDE6FF"/>
                    </a:solidFill>
                    <a:ln w="4763">
                      <a:solidFill>
                        <a:schemeClr val="bg2"/>
                      </a:solidFill>
                      <a:round/>
                      <a:headEnd/>
                      <a:tailEnd/>
                    </a:ln>
                  </p:spPr>
                  <p:txBody>
                    <a:bodyPr/>
                    <a:lstStyle/>
                    <a:p>
                      <a:endParaRPr lang="en-US"/>
                    </a:p>
                  </p:txBody>
                </p:sp>
              </p:grpSp>
              <p:grpSp>
                <p:nvGrpSpPr>
                  <p:cNvPr id="2249" name="Group 123"/>
                  <p:cNvGrpSpPr>
                    <a:grpSpLocks/>
                  </p:cNvGrpSpPr>
                  <p:nvPr/>
                </p:nvGrpSpPr>
                <p:grpSpPr bwMode="auto">
                  <a:xfrm>
                    <a:off x="3516" y="2077"/>
                    <a:ext cx="227" cy="210"/>
                    <a:chOff x="3516" y="2077"/>
                    <a:chExt cx="227" cy="210"/>
                  </a:xfrm>
                </p:grpSpPr>
                <p:sp>
                  <p:nvSpPr>
                    <p:cNvPr id="2294" name="Freeform 124"/>
                    <p:cNvSpPr>
                      <a:spLocks/>
                    </p:cNvSpPr>
                    <p:nvPr/>
                  </p:nvSpPr>
                  <p:spPr bwMode="auto">
                    <a:xfrm>
                      <a:off x="3516" y="2077"/>
                      <a:ext cx="117" cy="210"/>
                    </a:xfrm>
                    <a:custGeom>
                      <a:avLst/>
                      <a:gdLst>
                        <a:gd name="T0" fmla="*/ 0 w 117"/>
                        <a:gd name="T1" fmla="*/ 0 h 210"/>
                        <a:gd name="T2" fmla="*/ 117 w 117"/>
                        <a:gd name="T3" fmla="*/ 113 h 210"/>
                        <a:gd name="T4" fmla="*/ 117 w 117"/>
                        <a:gd name="T5" fmla="*/ 210 h 210"/>
                        <a:gd name="T6" fmla="*/ 0 w 117"/>
                        <a:gd name="T7" fmla="*/ 97 h 210"/>
                        <a:gd name="T8" fmla="*/ 0 w 117"/>
                        <a:gd name="T9" fmla="*/ 0 h 210"/>
                        <a:gd name="T10" fmla="*/ 0 60000 65536"/>
                        <a:gd name="T11" fmla="*/ 0 60000 65536"/>
                        <a:gd name="T12" fmla="*/ 0 60000 65536"/>
                        <a:gd name="T13" fmla="*/ 0 60000 65536"/>
                        <a:gd name="T14" fmla="*/ 0 60000 65536"/>
                        <a:gd name="T15" fmla="*/ 0 w 117"/>
                        <a:gd name="T16" fmla="*/ 0 h 210"/>
                        <a:gd name="T17" fmla="*/ 117 w 117"/>
                        <a:gd name="T18" fmla="*/ 210 h 210"/>
                      </a:gdLst>
                      <a:ahLst/>
                      <a:cxnLst>
                        <a:cxn ang="T10">
                          <a:pos x="T0" y="T1"/>
                        </a:cxn>
                        <a:cxn ang="T11">
                          <a:pos x="T2" y="T3"/>
                        </a:cxn>
                        <a:cxn ang="T12">
                          <a:pos x="T4" y="T5"/>
                        </a:cxn>
                        <a:cxn ang="T13">
                          <a:pos x="T6" y="T7"/>
                        </a:cxn>
                        <a:cxn ang="T14">
                          <a:pos x="T8" y="T9"/>
                        </a:cxn>
                      </a:cxnLst>
                      <a:rect l="T15" t="T16" r="T17" b="T18"/>
                      <a:pathLst>
                        <a:path w="117" h="210">
                          <a:moveTo>
                            <a:pt x="0" y="0"/>
                          </a:moveTo>
                          <a:lnTo>
                            <a:pt x="117" y="113"/>
                          </a:lnTo>
                          <a:lnTo>
                            <a:pt x="117" y="210"/>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2295" name="Rectangle 125"/>
                    <p:cNvSpPr>
                      <a:spLocks noChangeArrowheads="1"/>
                    </p:cNvSpPr>
                    <p:nvPr/>
                  </p:nvSpPr>
                  <p:spPr bwMode="auto">
                    <a:xfrm>
                      <a:off x="3633" y="2190"/>
                      <a:ext cx="110" cy="97"/>
                    </a:xfrm>
                    <a:prstGeom prst="rect">
                      <a:avLst/>
                    </a:prstGeom>
                    <a:solidFill>
                      <a:srgbClr val="CDE6FF"/>
                    </a:solidFill>
                    <a:ln w="4763">
                      <a:solidFill>
                        <a:schemeClr val="bg2"/>
                      </a:solidFill>
                      <a:miter lim="800000"/>
                      <a:headEnd/>
                      <a:tailEnd/>
                    </a:ln>
                  </p:spPr>
                  <p:txBody>
                    <a:bodyPr/>
                    <a:lstStyle/>
                    <a:p>
                      <a:endParaRPr lang="en-US"/>
                    </a:p>
                  </p:txBody>
                </p:sp>
                <p:sp>
                  <p:nvSpPr>
                    <p:cNvPr id="2296" name="Freeform 126"/>
                    <p:cNvSpPr>
                      <a:spLocks/>
                    </p:cNvSpPr>
                    <p:nvPr/>
                  </p:nvSpPr>
                  <p:spPr bwMode="auto">
                    <a:xfrm>
                      <a:off x="3516" y="2077"/>
                      <a:ext cx="227" cy="113"/>
                    </a:xfrm>
                    <a:custGeom>
                      <a:avLst/>
                      <a:gdLst>
                        <a:gd name="T0" fmla="*/ 110 w 227"/>
                        <a:gd name="T1" fmla="*/ 0 h 113"/>
                        <a:gd name="T2" fmla="*/ 0 w 227"/>
                        <a:gd name="T3" fmla="*/ 0 h 113"/>
                        <a:gd name="T4" fmla="*/ 117 w 227"/>
                        <a:gd name="T5" fmla="*/ 113 h 113"/>
                        <a:gd name="T6" fmla="*/ 227 w 227"/>
                        <a:gd name="T7" fmla="*/ 113 h 113"/>
                        <a:gd name="T8" fmla="*/ 110 w 227"/>
                        <a:gd name="T9" fmla="*/ 0 h 113"/>
                        <a:gd name="T10" fmla="*/ 0 60000 65536"/>
                        <a:gd name="T11" fmla="*/ 0 60000 65536"/>
                        <a:gd name="T12" fmla="*/ 0 60000 65536"/>
                        <a:gd name="T13" fmla="*/ 0 60000 65536"/>
                        <a:gd name="T14" fmla="*/ 0 60000 65536"/>
                        <a:gd name="T15" fmla="*/ 0 w 227"/>
                        <a:gd name="T16" fmla="*/ 0 h 113"/>
                        <a:gd name="T17" fmla="*/ 227 w 227"/>
                        <a:gd name="T18" fmla="*/ 113 h 113"/>
                      </a:gdLst>
                      <a:ahLst/>
                      <a:cxnLst>
                        <a:cxn ang="T10">
                          <a:pos x="T0" y="T1"/>
                        </a:cxn>
                        <a:cxn ang="T11">
                          <a:pos x="T2" y="T3"/>
                        </a:cxn>
                        <a:cxn ang="T12">
                          <a:pos x="T4" y="T5"/>
                        </a:cxn>
                        <a:cxn ang="T13">
                          <a:pos x="T6" y="T7"/>
                        </a:cxn>
                        <a:cxn ang="T14">
                          <a:pos x="T8" y="T9"/>
                        </a:cxn>
                      </a:cxnLst>
                      <a:rect l="T15" t="T16" r="T17" b="T18"/>
                      <a:pathLst>
                        <a:path w="227" h="113">
                          <a:moveTo>
                            <a:pt x="110" y="0"/>
                          </a:moveTo>
                          <a:lnTo>
                            <a:pt x="0" y="0"/>
                          </a:lnTo>
                          <a:lnTo>
                            <a:pt x="117" y="113"/>
                          </a:lnTo>
                          <a:lnTo>
                            <a:pt x="227" y="113"/>
                          </a:lnTo>
                          <a:lnTo>
                            <a:pt x="110" y="0"/>
                          </a:lnTo>
                          <a:close/>
                        </a:path>
                      </a:pathLst>
                    </a:custGeom>
                    <a:solidFill>
                      <a:srgbClr val="CDE6FF"/>
                    </a:solidFill>
                    <a:ln w="4763">
                      <a:solidFill>
                        <a:schemeClr val="bg2"/>
                      </a:solidFill>
                      <a:round/>
                      <a:headEnd/>
                      <a:tailEnd/>
                    </a:ln>
                  </p:spPr>
                  <p:txBody>
                    <a:bodyPr/>
                    <a:lstStyle/>
                    <a:p>
                      <a:endParaRPr lang="en-US"/>
                    </a:p>
                  </p:txBody>
                </p:sp>
              </p:grpSp>
              <p:grpSp>
                <p:nvGrpSpPr>
                  <p:cNvPr id="2250" name="Group 127"/>
                  <p:cNvGrpSpPr>
                    <a:grpSpLocks/>
                  </p:cNvGrpSpPr>
                  <p:nvPr/>
                </p:nvGrpSpPr>
                <p:grpSpPr bwMode="auto">
                  <a:xfrm>
                    <a:off x="3364" y="2048"/>
                    <a:ext cx="246" cy="243"/>
                    <a:chOff x="3364" y="2048"/>
                    <a:chExt cx="246" cy="243"/>
                  </a:xfrm>
                </p:grpSpPr>
                <p:sp>
                  <p:nvSpPr>
                    <p:cNvPr id="2291" name="Freeform 128"/>
                    <p:cNvSpPr>
                      <a:spLocks/>
                    </p:cNvSpPr>
                    <p:nvPr/>
                  </p:nvSpPr>
                  <p:spPr bwMode="auto">
                    <a:xfrm>
                      <a:off x="3364" y="2048"/>
                      <a:ext cx="149" cy="243"/>
                    </a:xfrm>
                    <a:custGeom>
                      <a:avLst/>
                      <a:gdLst>
                        <a:gd name="T0" fmla="*/ 0 w 149"/>
                        <a:gd name="T1" fmla="*/ 0 h 243"/>
                        <a:gd name="T2" fmla="*/ 149 w 149"/>
                        <a:gd name="T3" fmla="*/ 145 h 243"/>
                        <a:gd name="T4" fmla="*/ 149 w 149"/>
                        <a:gd name="T5" fmla="*/ 243 h 243"/>
                        <a:gd name="T6" fmla="*/ 0 w 149"/>
                        <a:gd name="T7" fmla="*/ 97 h 243"/>
                        <a:gd name="T8" fmla="*/ 0 w 149"/>
                        <a:gd name="T9" fmla="*/ 0 h 243"/>
                        <a:gd name="T10" fmla="*/ 0 60000 65536"/>
                        <a:gd name="T11" fmla="*/ 0 60000 65536"/>
                        <a:gd name="T12" fmla="*/ 0 60000 65536"/>
                        <a:gd name="T13" fmla="*/ 0 60000 65536"/>
                        <a:gd name="T14" fmla="*/ 0 60000 65536"/>
                        <a:gd name="T15" fmla="*/ 0 w 149"/>
                        <a:gd name="T16" fmla="*/ 0 h 243"/>
                        <a:gd name="T17" fmla="*/ 149 w 149"/>
                        <a:gd name="T18" fmla="*/ 243 h 243"/>
                      </a:gdLst>
                      <a:ahLst/>
                      <a:cxnLst>
                        <a:cxn ang="T10">
                          <a:pos x="T0" y="T1"/>
                        </a:cxn>
                        <a:cxn ang="T11">
                          <a:pos x="T2" y="T3"/>
                        </a:cxn>
                        <a:cxn ang="T12">
                          <a:pos x="T4" y="T5"/>
                        </a:cxn>
                        <a:cxn ang="T13">
                          <a:pos x="T6" y="T7"/>
                        </a:cxn>
                        <a:cxn ang="T14">
                          <a:pos x="T8" y="T9"/>
                        </a:cxn>
                      </a:cxnLst>
                      <a:rect l="T15" t="T16" r="T17" b="T18"/>
                      <a:pathLst>
                        <a:path w="149" h="243">
                          <a:moveTo>
                            <a:pt x="0" y="0"/>
                          </a:moveTo>
                          <a:lnTo>
                            <a:pt x="149" y="145"/>
                          </a:lnTo>
                          <a:lnTo>
                            <a:pt x="149" y="243"/>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2292" name="Rectangle 129"/>
                    <p:cNvSpPr>
                      <a:spLocks noChangeArrowheads="1"/>
                    </p:cNvSpPr>
                    <p:nvPr/>
                  </p:nvSpPr>
                  <p:spPr bwMode="auto">
                    <a:xfrm>
                      <a:off x="3513" y="2193"/>
                      <a:ext cx="97" cy="98"/>
                    </a:xfrm>
                    <a:prstGeom prst="rect">
                      <a:avLst/>
                    </a:prstGeom>
                    <a:solidFill>
                      <a:srgbClr val="CDE6FF"/>
                    </a:solidFill>
                    <a:ln w="4763">
                      <a:solidFill>
                        <a:schemeClr val="bg2"/>
                      </a:solidFill>
                      <a:miter lim="800000"/>
                      <a:headEnd/>
                      <a:tailEnd/>
                    </a:ln>
                  </p:spPr>
                  <p:txBody>
                    <a:bodyPr/>
                    <a:lstStyle/>
                    <a:p>
                      <a:endParaRPr lang="en-US"/>
                    </a:p>
                  </p:txBody>
                </p:sp>
                <p:sp>
                  <p:nvSpPr>
                    <p:cNvPr id="2293" name="Freeform 130"/>
                    <p:cNvSpPr>
                      <a:spLocks/>
                    </p:cNvSpPr>
                    <p:nvPr/>
                  </p:nvSpPr>
                  <p:spPr bwMode="auto">
                    <a:xfrm>
                      <a:off x="3364" y="2048"/>
                      <a:ext cx="246" cy="145"/>
                    </a:xfrm>
                    <a:custGeom>
                      <a:avLst/>
                      <a:gdLst>
                        <a:gd name="T0" fmla="*/ 97 w 246"/>
                        <a:gd name="T1" fmla="*/ 0 h 145"/>
                        <a:gd name="T2" fmla="*/ 0 w 246"/>
                        <a:gd name="T3" fmla="*/ 0 h 145"/>
                        <a:gd name="T4" fmla="*/ 149 w 246"/>
                        <a:gd name="T5" fmla="*/ 145 h 145"/>
                        <a:gd name="T6" fmla="*/ 246 w 246"/>
                        <a:gd name="T7" fmla="*/ 145 h 145"/>
                        <a:gd name="T8" fmla="*/ 97 w 246"/>
                        <a:gd name="T9" fmla="*/ 0 h 145"/>
                        <a:gd name="T10" fmla="*/ 0 60000 65536"/>
                        <a:gd name="T11" fmla="*/ 0 60000 65536"/>
                        <a:gd name="T12" fmla="*/ 0 60000 65536"/>
                        <a:gd name="T13" fmla="*/ 0 60000 65536"/>
                        <a:gd name="T14" fmla="*/ 0 60000 65536"/>
                        <a:gd name="T15" fmla="*/ 0 w 246"/>
                        <a:gd name="T16" fmla="*/ 0 h 145"/>
                        <a:gd name="T17" fmla="*/ 246 w 246"/>
                        <a:gd name="T18" fmla="*/ 145 h 145"/>
                      </a:gdLst>
                      <a:ahLst/>
                      <a:cxnLst>
                        <a:cxn ang="T10">
                          <a:pos x="T0" y="T1"/>
                        </a:cxn>
                        <a:cxn ang="T11">
                          <a:pos x="T2" y="T3"/>
                        </a:cxn>
                        <a:cxn ang="T12">
                          <a:pos x="T4" y="T5"/>
                        </a:cxn>
                        <a:cxn ang="T13">
                          <a:pos x="T6" y="T7"/>
                        </a:cxn>
                        <a:cxn ang="T14">
                          <a:pos x="T8" y="T9"/>
                        </a:cxn>
                      </a:cxnLst>
                      <a:rect l="T15" t="T16" r="T17" b="T18"/>
                      <a:pathLst>
                        <a:path w="246" h="145">
                          <a:moveTo>
                            <a:pt x="97" y="0"/>
                          </a:moveTo>
                          <a:lnTo>
                            <a:pt x="0" y="0"/>
                          </a:lnTo>
                          <a:lnTo>
                            <a:pt x="149" y="145"/>
                          </a:lnTo>
                          <a:lnTo>
                            <a:pt x="246" y="145"/>
                          </a:lnTo>
                          <a:lnTo>
                            <a:pt x="97" y="0"/>
                          </a:lnTo>
                          <a:close/>
                        </a:path>
                      </a:pathLst>
                    </a:custGeom>
                    <a:solidFill>
                      <a:srgbClr val="CDE6FF"/>
                    </a:solidFill>
                    <a:ln w="4763">
                      <a:solidFill>
                        <a:schemeClr val="bg2"/>
                      </a:solidFill>
                      <a:round/>
                      <a:headEnd/>
                      <a:tailEnd/>
                    </a:ln>
                  </p:spPr>
                  <p:txBody>
                    <a:bodyPr/>
                    <a:lstStyle/>
                    <a:p>
                      <a:endParaRPr lang="en-US"/>
                    </a:p>
                  </p:txBody>
                </p:sp>
              </p:grpSp>
              <p:grpSp>
                <p:nvGrpSpPr>
                  <p:cNvPr id="2251" name="Group 131"/>
                  <p:cNvGrpSpPr>
                    <a:grpSpLocks/>
                  </p:cNvGrpSpPr>
                  <p:nvPr/>
                </p:nvGrpSpPr>
                <p:grpSpPr bwMode="auto">
                  <a:xfrm>
                    <a:off x="2484" y="2064"/>
                    <a:ext cx="249" cy="243"/>
                    <a:chOff x="2484" y="2064"/>
                    <a:chExt cx="249" cy="243"/>
                  </a:xfrm>
                </p:grpSpPr>
                <p:sp>
                  <p:nvSpPr>
                    <p:cNvPr id="2288" name="Freeform 132"/>
                    <p:cNvSpPr>
                      <a:spLocks/>
                    </p:cNvSpPr>
                    <p:nvPr/>
                  </p:nvSpPr>
                  <p:spPr bwMode="auto">
                    <a:xfrm>
                      <a:off x="2484" y="2064"/>
                      <a:ext cx="148" cy="243"/>
                    </a:xfrm>
                    <a:custGeom>
                      <a:avLst/>
                      <a:gdLst>
                        <a:gd name="T0" fmla="*/ 0 w 148"/>
                        <a:gd name="T1" fmla="*/ 0 h 243"/>
                        <a:gd name="T2" fmla="*/ 148 w 148"/>
                        <a:gd name="T3" fmla="*/ 146 h 243"/>
                        <a:gd name="T4" fmla="*/ 148 w 148"/>
                        <a:gd name="T5" fmla="*/ 243 h 243"/>
                        <a:gd name="T6" fmla="*/ 0 w 148"/>
                        <a:gd name="T7" fmla="*/ 97 h 243"/>
                        <a:gd name="T8" fmla="*/ 0 w 148"/>
                        <a:gd name="T9" fmla="*/ 0 h 243"/>
                        <a:gd name="T10" fmla="*/ 0 60000 65536"/>
                        <a:gd name="T11" fmla="*/ 0 60000 65536"/>
                        <a:gd name="T12" fmla="*/ 0 60000 65536"/>
                        <a:gd name="T13" fmla="*/ 0 60000 65536"/>
                        <a:gd name="T14" fmla="*/ 0 60000 65536"/>
                        <a:gd name="T15" fmla="*/ 0 w 148"/>
                        <a:gd name="T16" fmla="*/ 0 h 243"/>
                        <a:gd name="T17" fmla="*/ 148 w 148"/>
                        <a:gd name="T18" fmla="*/ 243 h 243"/>
                      </a:gdLst>
                      <a:ahLst/>
                      <a:cxnLst>
                        <a:cxn ang="T10">
                          <a:pos x="T0" y="T1"/>
                        </a:cxn>
                        <a:cxn ang="T11">
                          <a:pos x="T2" y="T3"/>
                        </a:cxn>
                        <a:cxn ang="T12">
                          <a:pos x="T4" y="T5"/>
                        </a:cxn>
                        <a:cxn ang="T13">
                          <a:pos x="T6" y="T7"/>
                        </a:cxn>
                        <a:cxn ang="T14">
                          <a:pos x="T8" y="T9"/>
                        </a:cxn>
                      </a:cxnLst>
                      <a:rect l="T15" t="T16" r="T17" b="T18"/>
                      <a:pathLst>
                        <a:path w="148" h="243">
                          <a:moveTo>
                            <a:pt x="0" y="0"/>
                          </a:moveTo>
                          <a:lnTo>
                            <a:pt x="148" y="146"/>
                          </a:lnTo>
                          <a:lnTo>
                            <a:pt x="148" y="243"/>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2289" name="Rectangle 133"/>
                    <p:cNvSpPr>
                      <a:spLocks noChangeArrowheads="1"/>
                    </p:cNvSpPr>
                    <p:nvPr/>
                  </p:nvSpPr>
                  <p:spPr bwMode="auto">
                    <a:xfrm>
                      <a:off x="2632" y="2210"/>
                      <a:ext cx="101" cy="97"/>
                    </a:xfrm>
                    <a:prstGeom prst="rect">
                      <a:avLst/>
                    </a:prstGeom>
                    <a:solidFill>
                      <a:srgbClr val="CDE6FF"/>
                    </a:solidFill>
                    <a:ln w="4763">
                      <a:solidFill>
                        <a:schemeClr val="bg2"/>
                      </a:solidFill>
                      <a:miter lim="800000"/>
                      <a:headEnd/>
                      <a:tailEnd/>
                    </a:ln>
                  </p:spPr>
                  <p:txBody>
                    <a:bodyPr/>
                    <a:lstStyle/>
                    <a:p>
                      <a:endParaRPr lang="en-US"/>
                    </a:p>
                  </p:txBody>
                </p:sp>
                <p:sp>
                  <p:nvSpPr>
                    <p:cNvPr id="2290" name="Freeform 134"/>
                    <p:cNvSpPr>
                      <a:spLocks/>
                    </p:cNvSpPr>
                    <p:nvPr/>
                  </p:nvSpPr>
                  <p:spPr bwMode="auto">
                    <a:xfrm>
                      <a:off x="2484" y="2064"/>
                      <a:ext cx="249" cy="146"/>
                    </a:xfrm>
                    <a:custGeom>
                      <a:avLst/>
                      <a:gdLst>
                        <a:gd name="T0" fmla="*/ 100 w 249"/>
                        <a:gd name="T1" fmla="*/ 0 h 146"/>
                        <a:gd name="T2" fmla="*/ 0 w 249"/>
                        <a:gd name="T3" fmla="*/ 0 h 146"/>
                        <a:gd name="T4" fmla="*/ 148 w 249"/>
                        <a:gd name="T5" fmla="*/ 146 h 146"/>
                        <a:gd name="T6" fmla="*/ 249 w 249"/>
                        <a:gd name="T7" fmla="*/ 146 h 146"/>
                        <a:gd name="T8" fmla="*/ 100 w 249"/>
                        <a:gd name="T9" fmla="*/ 0 h 146"/>
                        <a:gd name="T10" fmla="*/ 0 60000 65536"/>
                        <a:gd name="T11" fmla="*/ 0 60000 65536"/>
                        <a:gd name="T12" fmla="*/ 0 60000 65536"/>
                        <a:gd name="T13" fmla="*/ 0 60000 65536"/>
                        <a:gd name="T14" fmla="*/ 0 60000 65536"/>
                        <a:gd name="T15" fmla="*/ 0 w 249"/>
                        <a:gd name="T16" fmla="*/ 0 h 146"/>
                        <a:gd name="T17" fmla="*/ 249 w 249"/>
                        <a:gd name="T18" fmla="*/ 146 h 146"/>
                      </a:gdLst>
                      <a:ahLst/>
                      <a:cxnLst>
                        <a:cxn ang="T10">
                          <a:pos x="T0" y="T1"/>
                        </a:cxn>
                        <a:cxn ang="T11">
                          <a:pos x="T2" y="T3"/>
                        </a:cxn>
                        <a:cxn ang="T12">
                          <a:pos x="T4" y="T5"/>
                        </a:cxn>
                        <a:cxn ang="T13">
                          <a:pos x="T6" y="T7"/>
                        </a:cxn>
                        <a:cxn ang="T14">
                          <a:pos x="T8" y="T9"/>
                        </a:cxn>
                      </a:cxnLst>
                      <a:rect l="T15" t="T16" r="T17" b="T18"/>
                      <a:pathLst>
                        <a:path w="249" h="146">
                          <a:moveTo>
                            <a:pt x="100" y="0"/>
                          </a:moveTo>
                          <a:lnTo>
                            <a:pt x="0" y="0"/>
                          </a:lnTo>
                          <a:lnTo>
                            <a:pt x="148" y="146"/>
                          </a:lnTo>
                          <a:lnTo>
                            <a:pt x="249" y="146"/>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2252" name="Group 135"/>
                  <p:cNvGrpSpPr>
                    <a:grpSpLocks/>
                  </p:cNvGrpSpPr>
                  <p:nvPr/>
                </p:nvGrpSpPr>
                <p:grpSpPr bwMode="auto">
                  <a:xfrm>
                    <a:off x="2280" y="2054"/>
                    <a:ext cx="281" cy="275"/>
                    <a:chOff x="2280" y="2054"/>
                    <a:chExt cx="281" cy="275"/>
                  </a:xfrm>
                </p:grpSpPr>
                <p:sp>
                  <p:nvSpPr>
                    <p:cNvPr id="2285" name="Freeform 136"/>
                    <p:cNvSpPr>
                      <a:spLocks/>
                    </p:cNvSpPr>
                    <p:nvPr/>
                  </p:nvSpPr>
                  <p:spPr bwMode="auto">
                    <a:xfrm>
                      <a:off x="2280" y="2054"/>
                      <a:ext cx="181" cy="275"/>
                    </a:xfrm>
                    <a:custGeom>
                      <a:avLst/>
                      <a:gdLst>
                        <a:gd name="T0" fmla="*/ 0 w 181"/>
                        <a:gd name="T1" fmla="*/ 0 h 275"/>
                        <a:gd name="T2" fmla="*/ 181 w 181"/>
                        <a:gd name="T3" fmla="*/ 178 h 275"/>
                        <a:gd name="T4" fmla="*/ 181 w 181"/>
                        <a:gd name="T5" fmla="*/ 275 h 275"/>
                        <a:gd name="T6" fmla="*/ 0 w 181"/>
                        <a:gd name="T7" fmla="*/ 97 h 275"/>
                        <a:gd name="T8" fmla="*/ 0 w 181"/>
                        <a:gd name="T9" fmla="*/ 0 h 275"/>
                        <a:gd name="T10" fmla="*/ 0 60000 65536"/>
                        <a:gd name="T11" fmla="*/ 0 60000 65536"/>
                        <a:gd name="T12" fmla="*/ 0 60000 65536"/>
                        <a:gd name="T13" fmla="*/ 0 60000 65536"/>
                        <a:gd name="T14" fmla="*/ 0 60000 65536"/>
                        <a:gd name="T15" fmla="*/ 0 w 181"/>
                        <a:gd name="T16" fmla="*/ 0 h 275"/>
                        <a:gd name="T17" fmla="*/ 181 w 181"/>
                        <a:gd name="T18" fmla="*/ 275 h 275"/>
                      </a:gdLst>
                      <a:ahLst/>
                      <a:cxnLst>
                        <a:cxn ang="T10">
                          <a:pos x="T0" y="T1"/>
                        </a:cxn>
                        <a:cxn ang="T11">
                          <a:pos x="T2" y="T3"/>
                        </a:cxn>
                        <a:cxn ang="T12">
                          <a:pos x="T4" y="T5"/>
                        </a:cxn>
                        <a:cxn ang="T13">
                          <a:pos x="T6" y="T7"/>
                        </a:cxn>
                        <a:cxn ang="T14">
                          <a:pos x="T8" y="T9"/>
                        </a:cxn>
                      </a:cxnLst>
                      <a:rect l="T15" t="T16" r="T17" b="T18"/>
                      <a:pathLst>
                        <a:path w="181" h="275">
                          <a:moveTo>
                            <a:pt x="0" y="0"/>
                          </a:moveTo>
                          <a:lnTo>
                            <a:pt x="181" y="178"/>
                          </a:lnTo>
                          <a:lnTo>
                            <a:pt x="181" y="27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2286" name="Rectangle 137"/>
                    <p:cNvSpPr>
                      <a:spLocks noChangeArrowheads="1"/>
                    </p:cNvSpPr>
                    <p:nvPr/>
                  </p:nvSpPr>
                  <p:spPr bwMode="auto">
                    <a:xfrm>
                      <a:off x="2461" y="2232"/>
                      <a:ext cx="100" cy="97"/>
                    </a:xfrm>
                    <a:prstGeom prst="rect">
                      <a:avLst/>
                    </a:prstGeom>
                    <a:solidFill>
                      <a:srgbClr val="CDE6FF"/>
                    </a:solidFill>
                    <a:ln w="4763">
                      <a:solidFill>
                        <a:schemeClr val="bg2"/>
                      </a:solidFill>
                      <a:miter lim="800000"/>
                      <a:headEnd/>
                      <a:tailEnd/>
                    </a:ln>
                  </p:spPr>
                  <p:txBody>
                    <a:bodyPr/>
                    <a:lstStyle/>
                    <a:p>
                      <a:endParaRPr lang="en-US"/>
                    </a:p>
                  </p:txBody>
                </p:sp>
                <p:sp>
                  <p:nvSpPr>
                    <p:cNvPr id="2287" name="Freeform 138"/>
                    <p:cNvSpPr>
                      <a:spLocks/>
                    </p:cNvSpPr>
                    <p:nvPr/>
                  </p:nvSpPr>
                  <p:spPr bwMode="auto">
                    <a:xfrm>
                      <a:off x="2280" y="2054"/>
                      <a:ext cx="281" cy="178"/>
                    </a:xfrm>
                    <a:custGeom>
                      <a:avLst/>
                      <a:gdLst>
                        <a:gd name="T0" fmla="*/ 100 w 281"/>
                        <a:gd name="T1" fmla="*/ 0 h 178"/>
                        <a:gd name="T2" fmla="*/ 0 w 281"/>
                        <a:gd name="T3" fmla="*/ 0 h 178"/>
                        <a:gd name="T4" fmla="*/ 181 w 281"/>
                        <a:gd name="T5" fmla="*/ 178 h 178"/>
                        <a:gd name="T6" fmla="*/ 281 w 281"/>
                        <a:gd name="T7" fmla="*/ 178 h 178"/>
                        <a:gd name="T8" fmla="*/ 100 w 281"/>
                        <a:gd name="T9" fmla="*/ 0 h 178"/>
                        <a:gd name="T10" fmla="*/ 0 60000 65536"/>
                        <a:gd name="T11" fmla="*/ 0 60000 65536"/>
                        <a:gd name="T12" fmla="*/ 0 60000 65536"/>
                        <a:gd name="T13" fmla="*/ 0 60000 65536"/>
                        <a:gd name="T14" fmla="*/ 0 60000 65536"/>
                        <a:gd name="T15" fmla="*/ 0 w 281"/>
                        <a:gd name="T16" fmla="*/ 0 h 178"/>
                        <a:gd name="T17" fmla="*/ 281 w 281"/>
                        <a:gd name="T18" fmla="*/ 178 h 178"/>
                      </a:gdLst>
                      <a:ahLst/>
                      <a:cxnLst>
                        <a:cxn ang="T10">
                          <a:pos x="T0" y="T1"/>
                        </a:cxn>
                        <a:cxn ang="T11">
                          <a:pos x="T2" y="T3"/>
                        </a:cxn>
                        <a:cxn ang="T12">
                          <a:pos x="T4" y="T5"/>
                        </a:cxn>
                        <a:cxn ang="T13">
                          <a:pos x="T6" y="T7"/>
                        </a:cxn>
                        <a:cxn ang="T14">
                          <a:pos x="T8" y="T9"/>
                        </a:cxn>
                      </a:cxnLst>
                      <a:rect l="T15" t="T16" r="T17" b="T18"/>
                      <a:pathLst>
                        <a:path w="281" h="178">
                          <a:moveTo>
                            <a:pt x="100" y="0"/>
                          </a:moveTo>
                          <a:lnTo>
                            <a:pt x="0" y="0"/>
                          </a:lnTo>
                          <a:lnTo>
                            <a:pt x="181" y="178"/>
                          </a:lnTo>
                          <a:lnTo>
                            <a:pt x="281" y="178"/>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2253" name="Group 139"/>
                  <p:cNvGrpSpPr>
                    <a:grpSpLocks/>
                  </p:cNvGrpSpPr>
                  <p:nvPr/>
                </p:nvGrpSpPr>
                <p:grpSpPr bwMode="auto">
                  <a:xfrm>
                    <a:off x="2011" y="2061"/>
                    <a:ext cx="340" cy="275"/>
                    <a:chOff x="2011" y="2061"/>
                    <a:chExt cx="340" cy="275"/>
                  </a:xfrm>
                </p:grpSpPr>
                <p:sp>
                  <p:nvSpPr>
                    <p:cNvPr id="2282" name="Freeform 140"/>
                    <p:cNvSpPr>
                      <a:spLocks/>
                    </p:cNvSpPr>
                    <p:nvPr/>
                  </p:nvSpPr>
                  <p:spPr bwMode="auto">
                    <a:xfrm>
                      <a:off x="2011" y="2061"/>
                      <a:ext cx="181" cy="275"/>
                    </a:xfrm>
                    <a:custGeom>
                      <a:avLst/>
                      <a:gdLst>
                        <a:gd name="T0" fmla="*/ 0 w 181"/>
                        <a:gd name="T1" fmla="*/ 0 h 275"/>
                        <a:gd name="T2" fmla="*/ 181 w 181"/>
                        <a:gd name="T3" fmla="*/ 178 h 275"/>
                        <a:gd name="T4" fmla="*/ 181 w 181"/>
                        <a:gd name="T5" fmla="*/ 275 h 275"/>
                        <a:gd name="T6" fmla="*/ 0 w 181"/>
                        <a:gd name="T7" fmla="*/ 97 h 275"/>
                        <a:gd name="T8" fmla="*/ 0 w 181"/>
                        <a:gd name="T9" fmla="*/ 0 h 275"/>
                        <a:gd name="T10" fmla="*/ 0 60000 65536"/>
                        <a:gd name="T11" fmla="*/ 0 60000 65536"/>
                        <a:gd name="T12" fmla="*/ 0 60000 65536"/>
                        <a:gd name="T13" fmla="*/ 0 60000 65536"/>
                        <a:gd name="T14" fmla="*/ 0 60000 65536"/>
                        <a:gd name="T15" fmla="*/ 0 w 181"/>
                        <a:gd name="T16" fmla="*/ 0 h 275"/>
                        <a:gd name="T17" fmla="*/ 181 w 181"/>
                        <a:gd name="T18" fmla="*/ 275 h 275"/>
                      </a:gdLst>
                      <a:ahLst/>
                      <a:cxnLst>
                        <a:cxn ang="T10">
                          <a:pos x="T0" y="T1"/>
                        </a:cxn>
                        <a:cxn ang="T11">
                          <a:pos x="T2" y="T3"/>
                        </a:cxn>
                        <a:cxn ang="T12">
                          <a:pos x="T4" y="T5"/>
                        </a:cxn>
                        <a:cxn ang="T13">
                          <a:pos x="T6" y="T7"/>
                        </a:cxn>
                        <a:cxn ang="T14">
                          <a:pos x="T8" y="T9"/>
                        </a:cxn>
                      </a:cxnLst>
                      <a:rect l="T15" t="T16" r="T17" b="T18"/>
                      <a:pathLst>
                        <a:path w="181" h="275">
                          <a:moveTo>
                            <a:pt x="0" y="0"/>
                          </a:moveTo>
                          <a:lnTo>
                            <a:pt x="181" y="178"/>
                          </a:lnTo>
                          <a:lnTo>
                            <a:pt x="181" y="27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2283" name="Rectangle 141"/>
                    <p:cNvSpPr>
                      <a:spLocks noChangeArrowheads="1"/>
                    </p:cNvSpPr>
                    <p:nvPr/>
                  </p:nvSpPr>
                  <p:spPr bwMode="auto">
                    <a:xfrm>
                      <a:off x="2192" y="2239"/>
                      <a:ext cx="159" cy="97"/>
                    </a:xfrm>
                    <a:prstGeom prst="rect">
                      <a:avLst/>
                    </a:prstGeom>
                    <a:solidFill>
                      <a:srgbClr val="CDE6FF"/>
                    </a:solidFill>
                    <a:ln w="4763">
                      <a:solidFill>
                        <a:schemeClr val="bg2"/>
                      </a:solidFill>
                      <a:miter lim="800000"/>
                      <a:headEnd/>
                      <a:tailEnd/>
                    </a:ln>
                  </p:spPr>
                  <p:txBody>
                    <a:bodyPr/>
                    <a:lstStyle/>
                    <a:p>
                      <a:endParaRPr lang="en-US"/>
                    </a:p>
                  </p:txBody>
                </p:sp>
                <p:sp>
                  <p:nvSpPr>
                    <p:cNvPr id="2284" name="Freeform 142"/>
                    <p:cNvSpPr>
                      <a:spLocks/>
                    </p:cNvSpPr>
                    <p:nvPr/>
                  </p:nvSpPr>
                  <p:spPr bwMode="auto">
                    <a:xfrm>
                      <a:off x="2011" y="2061"/>
                      <a:ext cx="340" cy="178"/>
                    </a:xfrm>
                    <a:custGeom>
                      <a:avLst/>
                      <a:gdLst>
                        <a:gd name="T0" fmla="*/ 158 w 340"/>
                        <a:gd name="T1" fmla="*/ 0 h 178"/>
                        <a:gd name="T2" fmla="*/ 0 w 340"/>
                        <a:gd name="T3" fmla="*/ 0 h 178"/>
                        <a:gd name="T4" fmla="*/ 181 w 340"/>
                        <a:gd name="T5" fmla="*/ 178 h 178"/>
                        <a:gd name="T6" fmla="*/ 340 w 340"/>
                        <a:gd name="T7" fmla="*/ 178 h 178"/>
                        <a:gd name="T8" fmla="*/ 158 w 340"/>
                        <a:gd name="T9" fmla="*/ 0 h 178"/>
                        <a:gd name="T10" fmla="*/ 0 60000 65536"/>
                        <a:gd name="T11" fmla="*/ 0 60000 65536"/>
                        <a:gd name="T12" fmla="*/ 0 60000 65536"/>
                        <a:gd name="T13" fmla="*/ 0 60000 65536"/>
                        <a:gd name="T14" fmla="*/ 0 60000 65536"/>
                        <a:gd name="T15" fmla="*/ 0 w 340"/>
                        <a:gd name="T16" fmla="*/ 0 h 178"/>
                        <a:gd name="T17" fmla="*/ 340 w 340"/>
                        <a:gd name="T18" fmla="*/ 178 h 178"/>
                      </a:gdLst>
                      <a:ahLst/>
                      <a:cxnLst>
                        <a:cxn ang="T10">
                          <a:pos x="T0" y="T1"/>
                        </a:cxn>
                        <a:cxn ang="T11">
                          <a:pos x="T2" y="T3"/>
                        </a:cxn>
                        <a:cxn ang="T12">
                          <a:pos x="T4" y="T5"/>
                        </a:cxn>
                        <a:cxn ang="T13">
                          <a:pos x="T6" y="T7"/>
                        </a:cxn>
                        <a:cxn ang="T14">
                          <a:pos x="T8" y="T9"/>
                        </a:cxn>
                      </a:cxnLst>
                      <a:rect l="T15" t="T16" r="T17" b="T18"/>
                      <a:pathLst>
                        <a:path w="340" h="178">
                          <a:moveTo>
                            <a:pt x="158" y="0"/>
                          </a:moveTo>
                          <a:lnTo>
                            <a:pt x="0" y="0"/>
                          </a:lnTo>
                          <a:lnTo>
                            <a:pt x="181" y="178"/>
                          </a:lnTo>
                          <a:lnTo>
                            <a:pt x="340" y="178"/>
                          </a:lnTo>
                          <a:lnTo>
                            <a:pt x="158" y="0"/>
                          </a:lnTo>
                          <a:close/>
                        </a:path>
                      </a:pathLst>
                    </a:custGeom>
                    <a:solidFill>
                      <a:srgbClr val="CDE6FF"/>
                    </a:solidFill>
                    <a:ln w="4763">
                      <a:solidFill>
                        <a:schemeClr val="bg2"/>
                      </a:solidFill>
                      <a:round/>
                      <a:headEnd/>
                      <a:tailEnd/>
                    </a:ln>
                  </p:spPr>
                  <p:txBody>
                    <a:bodyPr/>
                    <a:lstStyle/>
                    <a:p>
                      <a:endParaRPr lang="en-US"/>
                    </a:p>
                  </p:txBody>
                </p:sp>
              </p:grpSp>
              <p:grpSp>
                <p:nvGrpSpPr>
                  <p:cNvPr id="2254" name="Group 143"/>
                  <p:cNvGrpSpPr>
                    <a:grpSpLocks/>
                  </p:cNvGrpSpPr>
                  <p:nvPr/>
                </p:nvGrpSpPr>
                <p:grpSpPr bwMode="auto">
                  <a:xfrm>
                    <a:off x="1846" y="2057"/>
                    <a:ext cx="268" cy="263"/>
                    <a:chOff x="1846" y="2057"/>
                    <a:chExt cx="268" cy="263"/>
                  </a:xfrm>
                </p:grpSpPr>
                <p:sp>
                  <p:nvSpPr>
                    <p:cNvPr id="2279" name="Freeform 144"/>
                    <p:cNvSpPr>
                      <a:spLocks/>
                    </p:cNvSpPr>
                    <p:nvPr/>
                  </p:nvSpPr>
                  <p:spPr bwMode="auto">
                    <a:xfrm>
                      <a:off x="1846" y="2057"/>
                      <a:ext cx="168" cy="263"/>
                    </a:xfrm>
                    <a:custGeom>
                      <a:avLst/>
                      <a:gdLst>
                        <a:gd name="T0" fmla="*/ 0 w 168"/>
                        <a:gd name="T1" fmla="*/ 0 h 263"/>
                        <a:gd name="T2" fmla="*/ 168 w 168"/>
                        <a:gd name="T3" fmla="*/ 166 h 263"/>
                        <a:gd name="T4" fmla="*/ 168 w 168"/>
                        <a:gd name="T5" fmla="*/ 263 h 263"/>
                        <a:gd name="T6" fmla="*/ 0 w 168"/>
                        <a:gd name="T7" fmla="*/ 98 h 263"/>
                        <a:gd name="T8" fmla="*/ 0 w 168"/>
                        <a:gd name="T9" fmla="*/ 0 h 263"/>
                        <a:gd name="T10" fmla="*/ 0 60000 65536"/>
                        <a:gd name="T11" fmla="*/ 0 60000 65536"/>
                        <a:gd name="T12" fmla="*/ 0 60000 65536"/>
                        <a:gd name="T13" fmla="*/ 0 60000 65536"/>
                        <a:gd name="T14" fmla="*/ 0 60000 65536"/>
                        <a:gd name="T15" fmla="*/ 0 w 168"/>
                        <a:gd name="T16" fmla="*/ 0 h 263"/>
                        <a:gd name="T17" fmla="*/ 168 w 168"/>
                        <a:gd name="T18" fmla="*/ 263 h 263"/>
                      </a:gdLst>
                      <a:ahLst/>
                      <a:cxnLst>
                        <a:cxn ang="T10">
                          <a:pos x="T0" y="T1"/>
                        </a:cxn>
                        <a:cxn ang="T11">
                          <a:pos x="T2" y="T3"/>
                        </a:cxn>
                        <a:cxn ang="T12">
                          <a:pos x="T4" y="T5"/>
                        </a:cxn>
                        <a:cxn ang="T13">
                          <a:pos x="T6" y="T7"/>
                        </a:cxn>
                        <a:cxn ang="T14">
                          <a:pos x="T8" y="T9"/>
                        </a:cxn>
                      </a:cxnLst>
                      <a:rect l="T15" t="T16" r="T17" b="T18"/>
                      <a:pathLst>
                        <a:path w="168" h="263">
                          <a:moveTo>
                            <a:pt x="0" y="0"/>
                          </a:moveTo>
                          <a:lnTo>
                            <a:pt x="168" y="166"/>
                          </a:lnTo>
                          <a:lnTo>
                            <a:pt x="168" y="263"/>
                          </a:lnTo>
                          <a:lnTo>
                            <a:pt x="0" y="98"/>
                          </a:lnTo>
                          <a:lnTo>
                            <a:pt x="0" y="0"/>
                          </a:lnTo>
                          <a:close/>
                        </a:path>
                      </a:pathLst>
                    </a:custGeom>
                    <a:solidFill>
                      <a:srgbClr val="CDE6FF"/>
                    </a:solidFill>
                    <a:ln w="4763">
                      <a:solidFill>
                        <a:schemeClr val="bg2"/>
                      </a:solidFill>
                      <a:round/>
                      <a:headEnd/>
                      <a:tailEnd/>
                    </a:ln>
                  </p:spPr>
                  <p:txBody>
                    <a:bodyPr/>
                    <a:lstStyle/>
                    <a:p>
                      <a:endParaRPr lang="en-US"/>
                    </a:p>
                  </p:txBody>
                </p:sp>
                <p:sp>
                  <p:nvSpPr>
                    <p:cNvPr id="2280" name="Rectangle 145"/>
                    <p:cNvSpPr>
                      <a:spLocks noChangeArrowheads="1"/>
                    </p:cNvSpPr>
                    <p:nvPr/>
                  </p:nvSpPr>
                  <p:spPr bwMode="auto">
                    <a:xfrm>
                      <a:off x="2014" y="2223"/>
                      <a:ext cx="100" cy="97"/>
                    </a:xfrm>
                    <a:prstGeom prst="rect">
                      <a:avLst/>
                    </a:prstGeom>
                    <a:solidFill>
                      <a:srgbClr val="CDE6FF"/>
                    </a:solidFill>
                    <a:ln w="4763">
                      <a:solidFill>
                        <a:schemeClr val="bg2"/>
                      </a:solidFill>
                      <a:miter lim="800000"/>
                      <a:headEnd/>
                      <a:tailEnd/>
                    </a:ln>
                  </p:spPr>
                  <p:txBody>
                    <a:bodyPr/>
                    <a:lstStyle/>
                    <a:p>
                      <a:endParaRPr lang="en-US"/>
                    </a:p>
                  </p:txBody>
                </p:sp>
                <p:sp>
                  <p:nvSpPr>
                    <p:cNvPr id="2281" name="Freeform 146"/>
                    <p:cNvSpPr>
                      <a:spLocks/>
                    </p:cNvSpPr>
                    <p:nvPr/>
                  </p:nvSpPr>
                  <p:spPr bwMode="auto">
                    <a:xfrm>
                      <a:off x="1846" y="2057"/>
                      <a:ext cx="268" cy="166"/>
                    </a:xfrm>
                    <a:custGeom>
                      <a:avLst/>
                      <a:gdLst>
                        <a:gd name="T0" fmla="*/ 100 w 268"/>
                        <a:gd name="T1" fmla="*/ 0 h 166"/>
                        <a:gd name="T2" fmla="*/ 0 w 268"/>
                        <a:gd name="T3" fmla="*/ 0 h 166"/>
                        <a:gd name="T4" fmla="*/ 168 w 268"/>
                        <a:gd name="T5" fmla="*/ 166 h 166"/>
                        <a:gd name="T6" fmla="*/ 268 w 268"/>
                        <a:gd name="T7" fmla="*/ 166 h 166"/>
                        <a:gd name="T8" fmla="*/ 100 w 268"/>
                        <a:gd name="T9" fmla="*/ 0 h 166"/>
                        <a:gd name="T10" fmla="*/ 0 60000 65536"/>
                        <a:gd name="T11" fmla="*/ 0 60000 65536"/>
                        <a:gd name="T12" fmla="*/ 0 60000 65536"/>
                        <a:gd name="T13" fmla="*/ 0 60000 65536"/>
                        <a:gd name="T14" fmla="*/ 0 60000 65536"/>
                        <a:gd name="T15" fmla="*/ 0 w 268"/>
                        <a:gd name="T16" fmla="*/ 0 h 166"/>
                        <a:gd name="T17" fmla="*/ 268 w 268"/>
                        <a:gd name="T18" fmla="*/ 166 h 166"/>
                      </a:gdLst>
                      <a:ahLst/>
                      <a:cxnLst>
                        <a:cxn ang="T10">
                          <a:pos x="T0" y="T1"/>
                        </a:cxn>
                        <a:cxn ang="T11">
                          <a:pos x="T2" y="T3"/>
                        </a:cxn>
                        <a:cxn ang="T12">
                          <a:pos x="T4" y="T5"/>
                        </a:cxn>
                        <a:cxn ang="T13">
                          <a:pos x="T6" y="T7"/>
                        </a:cxn>
                        <a:cxn ang="T14">
                          <a:pos x="T8" y="T9"/>
                        </a:cxn>
                      </a:cxnLst>
                      <a:rect l="T15" t="T16" r="T17" b="T18"/>
                      <a:pathLst>
                        <a:path w="268" h="166">
                          <a:moveTo>
                            <a:pt x="100" y="0"/>
                          </a:moveTo>
                          <a:lnTo>
                            <a:pt x="0" y="0"/>
                          </a:lnTo>
                          <a:lnTo>
                            <a:pt x="168" y="166"/>
                          </a:lnTo>
                          <a:lnTo>
                            <a:pt x="268" y="166"/>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2255" name="Group 147"/>
                  <p:cNvGrpSpPr>
                    <a:grpSpLocks/>
                  </p:cNvGrpSpPr>
                  <p:nvPr/>
                </p:nvGrpSpPr>
                <p:grpSpPr bwMode="auto">
                  <a:xfrm>
                    <a:off x="3513" y="2213"/>
                    <a:ext cx="458" cy="178"/>
                    <a:chOff x="3513" y="2213"/>
                    <a:chExt cx="458" cy="178"/>
                  </a:xfrm>
                </p:grpSpPr>
                <p:sp>
                  <p:nvSpPr>
                    <p:cNvPr id="2276" name="Freeform 148"/>
                    <p:cNvSpPr>
                      <a:spLocks/>
                    </p:cNvSpPr>
                    <p:nvPr/>
                  </p:nvSpPr>
                  <p:spPr bwMode="auto">
                    <a:xfrm>
                      <a:off x="3513" y="2213"/>
                      <a:ext cx="83" cy="178"/>
                    </a:xfrm>
                    <a:custGeom>
                      <a:avLst/>
                      <a:gdLst>
                        <a:gd name="T0" fmla="*/ 0 w 83"/>
                        <a:gd name="T1" fmla="*/ 0 h 178"/>
                        <a:gd name="T2" fmla="*/ 83 w 83"/>
                        <a:gd name="T3" fmla="*/ 81 h 178"/>
                        <a:gd name="T4" fmla="*/ 83 w 83"/>
                        <a:gd name="T5" fmla="*/ 178 h 178"/>
                        <a:gd name="T6" fmla="*/ 0 w 83"/>
                        <a:gd name="T7" fmla="*/ 97 h 178"/>
                        <a:gd name="T8" fmla="*/ 0 w 83"/>
                        <a:gd name="T9" fmla="*/ 0 h 178"/>
                        <a:gd name="T10" fmla="*/ 0 60000 65536"/>
                        <a:gd name="T11" fmla="*/ 0 60000 65536"/>
                        <a:gd name="T12" fmla="*/ 0 60000 65536"/>
                        <a:gd name="T13" fmla="*/ 0 60000 65536"/>
                        <a:gd name="T14" fmla="*/ 0 60000 65536"/>
                        <a:gd name="T15" fmla="*/ 0 w 83"/>
                        <a:gd name="T16" fmla="*/ 0 h 178"/>
                        <a:gd name="T17" fmla="*/ 83 w 83"/>
                        <a:gd name="T18" fmla="*/ 178 h 178"/>
                      </a:gdLst>
                      <a:ahLst/>
                      <a:cxnLst>
                        <a:cxn ang="T10">
                          <a:pos x="T0" y="T1"/>
                        </a:cxn>
                        <a:cxn ang="T11">
                          <a:pos x="T2" y="T3"/>
                        </a:cxn>
                        <a:cxn ang="T12">
                          <a:pos x="T4" y="T5"/>
                        </a:cxn>
                        <a:cxn ang="T13">
                          <a:pos x="T6" y="T7"/>
                        </a:cxn>
                        <a:cxn ang="T14">
                          <a:pos x="T8" y="T9"/>
                        </a:cxn>
                      </a:cxnLst>
                      <a:rect l="T15" t="T16" r="T17" b="T18"/>
                      <a:pathLst>
                        <a:path w="83" h="178">
                          <a:moveTo>
                            <a:pt x="0" y="0"/>
                          </a:moveTo>
                          <a:lnTo>
                            <a:pt x="83" y="81"/>
                          </a:lnTo>
                          <a:lnTo>
                            <a:pt x="83" y="17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2277" name="Rectangle 149"/>
                    <p:cNvSpPr>
                      <a:spLocks noChangeArrowheads="1"/>
                    </p:cNvSpPr>
                    <p:nvPr/>
                  </p:nvSpPr>
                  <p:spPr bwMode="auto">
                    <a:xfrm>
                      <a:off x="3596" y="2294"/>
                      <a:ext cx="375" cy="97"/>
                    </a:xfrm>
                    <a:prstGeom prst="rect">
                      <a:avLst/>
                    </a:prstGeom>
                    <a:solidFill>
                      <a:srgbClr val="CDE6FF"/>
                    </a:solidFill>
                    <a:ln w="4763">
                      <a:solidFill>
                        <a:schemeClr val="bg2"/>
                      </a:solidFill>
                      <a:miter lim="800000"/>
                      <a:headEnd/>
                      <a:tailEnd/>
                    </a:ln>
                  </p:spPr>
                  <p:txBody>
                    <a:bodyPr/>
                    <a:lstStyle/>
                    <a:p>
                      <a:endParaRPr lang="en-US"/>
                    </a:p>
                  </p:txBody>
                </p:sp>
                <p:sp>
                  <p:nvSpPr>
                    <p:cNvPr id="2278" name="Freeform 150"/>
                    <p:cNvSpPr>
                      <a:spLocks/>
                    </p:cNvSpPr>
                    <p:nvPr/>
                  </p:nvSpPr>
                  <p:spPr bwMode="auto">
                    <a:xfrm>
                      <a:off x="3513" y="2213"/>
                      <a:ext cx="458" cy="81"/>
                    </a:xfrm>
                    <a:custGeom>
                      <a:avLst/>
                      <a:gdLst>
                        <a:gd name="T0" fmla="*/ 376 w 458"/>
                        <a:gd name="T1" fmla="*/ 0 h 81"/>
                        <a:gd name="T2" fmla="*/ 0 w 458"/>
                        <a:gd name="T3" fmla="*/ 0 h 81"/>
                        <a:gd name="T4" fmla="*/ 83 w 458"/>
                        <a:gd name="T5" fmla="*/ 81 h 81"/>
                        <a:gd name="T6" fmla="*/ 458 w 458"/>
                        <a:gd name="T7" fmla="*/ 81 h 81"/>
                        <a:gd name="T8" fmla="*/ 376 w 458"/>
                        <a:gd name="T9" fmla="*/ 0 h 81"/>
                        <a:gd name="T10" fmla="*/ 0 60000 65536"/>
                        <a:gd name="T11" fmla="*/ 0 60000 65536"/>
                        <a:gd name="T12" fmla="*/ 0 60000 65536"/>
                        <a:gd name="T13" fmla="*/ 0 60000 65536"/>
                        <a:gd name="T14" fmla="*/ 0 60000 65536"/>
                        <a:gd name="T15" fmla="*/ 0 w 458"/>
                        <a:gd name="T16" fmla="*/ 0 h 81"/>
                        <a:gd name="T17" fmla="*/ 458 w 458"/>
                        <a:gd name="T18" fmla="*/ 81 h 81"/>
                      </a:gdLst>
                      <a:ahLst/>
                      <a:cxnLst>
                        <a:cxn ang="T10">
                          <a:pos x="T0" y="T1"/>
                        </a:cxn>
                        <a:cxn ang="T11">
                          <a:pos x="T2" y="T3"/>
                        </a:cxn>
                        <a:cxn ang="T12">
                          <a:pos x="T4" y="T5"/>
                        </a:cxn>
                        <a:cxn ang="T13">
                          <a:pos x="T6" y="T7"/>
                        </a:cxn>
                        <a:cxn ang="T14">
                          <a:pos x="T8" y="T9"/>
                        </a:cxn>
                      </a:cxnLst>
                      <a:rect l="T15" t="T16" r="T17" b="T18"/>
                      <a:pathLst>
                        <a:path w="458" h="81">
                          <a:moveTo>
                            <a:pt x="376" y="0"/>
                          </a:moveTo>
                          <a:lnTo>
                            <a:pt x="0" y="0"/>
                          </a:lnTo>
                          <a:lnTo>
                            <a:pt x="83" y="81"/>
                          </a:lnTo>
                          <a:lnTo>
                            <a:pt x="458" y="81"/>
                          </a:lnTo>
                          <a:lnTo>
                            <a:pt x="376" y="0"/>
                          </a:lnTo>
                          <a:close/>
                        </a:path>
                      </a:pathLst>
                    </a:custGeom>
                    <a:solidFill>
                      <a:srgbClr val="CDE6FF"/>
                    </a:solidFill>
                    <a:ln w="4763">
                      <a:solidFill>
                        <a:schemeClr val="bg2"/>
                      </a:solidFill>
                      <a:round/>
                      <a:headEnd/>
                      <a:tailEnd/>
                    </a:ln>
                  </p:spPr>
                  <p:txBody>
                    <a:bodyPr/>
                    <a:lstStyle/>
                    <a:p>
                      <a:endParaRPr lang="en-US"/>
                    </a:p>
                  </p:txBody>
                </p:sp>
              </p:grpSp>
              <p:grpSp>
                <p:nvGrpSpPr>
                  <p:cNvPr id="2256" name="Group 151"/>
                  <p:cNvGrpSpPr>
                    <a:grpSpLocks/>
                  </p:cNvGrpSpPr>
                  <p:nvPr/>
                </p:nvGrpSpPr>
                <p:grpSpPr bwMode="auto">
                  <a:xfrm>
                    <a:off x="3095" y="2093"/>
                    <a:ext cx="484" cy="298"/>
                    <a:chOff x="3095" y="2093"/>
                    <a:chExt cx="484" cy="298"/>
                  </a:xfrm>
                </p:grpSpPr>
                <p:sp>
                  <p:nvSpPr>
                    <p:cNvPr id="2273" name="Freeform 152"/>
                    <p:cNvSpPr>
                      <a:spLocks/>
                    </p:cNvSpPr>
                    <p:nvPr/>
                  </p:nvSpPr>
                  <p:spPr bwMode="auto">
                    <a:xfrm>
                      <a:off x="3095" y="2093"/>
                      <a:ext cx="206" cy="298"/>
                    </a:xfrm>
                    <a:custGeom>
                      <a:avLst/>
                      <a:gdLst>
                        <a:gd name="T0" fmla="*/ 0 w 206"/>
                        <a:gd name="T1" fmla="*/ 0 h 298"/>
                        <a:gd name="T2" fmla="*/ 206 w 206"/>
                        <a:gd name="T3" fmla="*/ 201 h 298"/>
                        <a:gd name="T4" fmla="*/ 206 w 206"/>
                        <a:gd name="T5" fmla="*/ 298 h 298"/>
                        <a:gd name="T6" fmla="*/ 0 w 206"/>
                        <a:gd name="T7" fmla="*/ 97 h 298"/>
                        <a:gd name="T8" fmla="*/ 0 w 206"/>
                        <a:gd name="T9" fmla="*/ 0 h 298"/>
                        <a:gd name="T10" fmla="*/ 0 60000 65536"/>
                        <a:gd name="T11" fmla="*/ 0 60000 65536"/>
                        <a:gd name="T12" fmla="*/ 0 60000 65536"/>
                        <a:gd name="T13" fmla="*/ 0 60000 65536"/>
                        <a:gd name="T14" fmla="*/ 0 60000 65536"/>
                        <a:gd name="T15" fmla="*/ 0 w 206"/>
                        <a:gd name="T16" fmla="*/ 0 h 298"/>
                        <a:gd name="T17" fmla="*/ 206 w 206"/>
                        <a:gd name="T18" fmla="*/ 298 h 298"/>
                      </a:gdLst>
                      <a:ahLst/>
                      <a:cxnLst>
                        <a:cxn ang="T10">
                          <a:pos x="T0" y="T1"/>
                        </a:cxn>
                        <a:cxn ang="T11">
                          <a:pos x="T2" y="T3"/>
                        </a:cxn>
                        <a:cxn ang="T12">
                          <a:pos x="T4" y="T5"/>
                        </a:cxn>
                        <a:cxn ang="T13">
                          <a:pos x="T6" y="T7"/>
                        </a:cxn>
                        <a:cxn ang="T14">
                          <a:pos x="T8" y="T9"/>
                        </a:cxn>
                      </a:cxnLst>
                      <a:rect l="T15" t="T16" r="T17" b="T18"/>
                      <a:pathLst>
                        <a:path w="206" h="298">
                          <a:moveTo>
                            <a:pt x="0" y="0"/>
                          </a:moveTo>
                          <a:lnTo>
                            <a:pt x="206" y="201"/>
                          </a:lnTo>
                          <a:lnTo>
                            <a:pt x="206" y="29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2274" name="Rectangle 153"/>
                    <p:cNvSpPr>
                      <a:spLocks noChangeArrowheads="1"/>
                    </p:cNvSpPr>
                    <p:nvPr/>
                  </p:nvSpPr>
                  <p:spPr bwMode="auto">
                    <a:xfrm>
                      <a:off x="3301" y="2294"/>
                      <a:ext cx="278" cy="97"/>
                    </a:xfrm>
                    <a:prstGeom prst="rect">
                      <a:avLst/>
                    </a:prstGeom>
                    <a:solidFill>
                      <a:srgbClr val="CDE6FF"/>
                    </a:solidFill>
                    <a:ln w="4763">
                      <a:solidFill>
                        <a:schemeClr val="bg2"/>
                      </a:solidFill>
                      <a:miter lim="800000"/>
                      <a:headEnd/>
                      <a:tailEnd/>
                    </a:ln>
                  </p:spPr>
                  <p:txBody>
                    <a:bodyPr/>
                    <a:lstStyle/>
                    <a:p>
                      <a:endParaRPr lang="en-US"/>
                    </a:p>
                  </p:txBody>
                </p:sp>
                <p:sp>
                  <p:nvSpPr>
                    <p:cNvPr id="2275" name="Freeform 154"/>
                    <p:cNvSpPr>
                      <a:spLocks/>
                    </p:cNvSpPr>
                    <p:nvPr/>
                  </p:nvSpPr>
                  <p:spPr bwMode="auto">
                    <a:xfrm>
                      <a:off x="3095" y="2093"/>
                      <a:ext cx="484" cy="201"/>
                    </a:xfrm>
                    <a:custGeom>
                      <a:avLst/>
                      <a:gdLst>
                        <a:gd name="T0" fmla="*/ 279 w 484"/>
                        <a:gd name="T1" fmla="*/ 0 h 201"/>
                        <a:gd name="T2" fmla="*/ 0 w 484"/>
                        <a:gd name="T3" fmla="*/ 0 h 201"/>
                        <a:gd name="T4" fmla="*/ 206 w 484"/>
                        <a:gd name="T5" fmla="*/ 201 h 201"/>
                        <a:gd name="T6" fmla="*/ 484 w 484"/>
                        <a:gd name="T7" fmla="*/ 201 h 201"/>
                        <a:gd name="T8" fmla="*/ 279 w 484"/>
                        <a:gd name="T9" fmla="*/ 0 h 201"/>
                        <a:gd name="T10" fmla="*/ 0 60000 65536"/>
                        <a:gd name="T11" fmla="*/ 0 60000 65536"/>
                        <a:gd name="T12" fmla="*/ 0 60000 65536"/>
                        <a:gd name="T13" fmla="*/ 0 60000 65536"/>
                        <a:gd name="T14" fmla="*/ 0 60000 65536"/>
                        <a:gd name="T15" fmla="*/ 0 w 484"/>
                        <a:gd name="T16" fmla="*/ 0 h 201"/>
                        <a:gd name="T17" fmla="*/ 484 w 484"/>
                        <a:gd name="T18" fmla="*/ 201 h 201"/>
                      </a:gdLst>
                      <a:ahLst/>
                      <a:cxnLst>
                        <a:cxn ang="T10">
                          <a:pos x="T0" y="T1"/>
                        </a:cxn>
                        <a:cxn ang="T11">
                          <a:pos x="T2" y="T3"/>
                        </a:cxn>
                        <a:cxn ang="T12">
                          <a:pos x="T4" y="T5"/>
                        </a:cxn>
                        <a:cxn ang="T13">
                          <a:pos x="T6" y="T7"/>
                        </a:cxn>
                        <a:cxn ang="T14">
                          <a:pos x="T8" y="T9"/>
                        </a:cxn>
                      </a:cxnLst>
                      <a:rect l="T15" t="T16" r="T17" b="T18"/>
                      <a:pathLst>
                        <a:path w="484" h="201">
                          <a:moveTo>
                            <a:pt x="279" y="0"/>
                          </a:moveTo>
                          <a:lnTo>
                            <a:pt x="0" y="0"/>
                          </a:lnTo>
                          <a:lnTo>
                            <a:pt x="206" y="201"/>
                          </a:lnTo>
                          <a:lnTo>
                            <a:pt x="484" y="201"/>
                          </a:lnTo>
                          <a:lnTo>
                            <a:pt x="279" y="0"/>
                          </a:lnTo>
                          <a:close/>
                        </a:path>
                      </a:pathLst>
                    </a:custGeom>
                    <a:solidFill>
                      <a:srgbClr val="CDE6FF"/>
                    </a:solidFill>
                    <a:ln w="4763">
                      <a:solidFill>
                        <a:schemeClr val="bg2"/>
                      </a:solidFill>
                      <a:round/>
                      <a:headEnd/>
                      <a:tailEnd/>
                    </a:ln>
                  </p:spPr>
                  <p:txBody>
                    <a:bodyPr/>
                    <a:lstStyle/>
                    <a:p>
                      <a:endParaRPr lang="en-US"/>
                    </a:p>
                  </p:txBody>
                </p:sp>
              </p:grpSp>
              <p:grpSp>
                <p:nvGrpSpPr>
                  <p:cNvPr id="2257" name="Group 155"/>
                  <p:cNvGrpSpPr>
                    <a:grpSpLocks/>
                  </p:cNvGrpSpPr>
                  <p:nvPr/>
                </p:nvGrpSpPr>
                <p:grpSpPr bwMode="auto">
                  <a:xfrm>
                    <a:off x="3008" y="2226"/>
                    <a:ext cx="277" cy="165"/>
                    <a:chOff x="3008" y="2226"/>
                    <a:chExt cx="277" cy="165"/>
                  </a:xfrm>
                </p:grpSpPr>
                <p:sp>
                  <p:nvSpPr>
                    <p:cNvPr id="2270" name="Freeform 156"/>
                    <p:cNvSpPr>
                      <a:spLocks/>
                    </p:cNvSpPr>
                    <p:nvPr/>
                  </p:nvSpPr>
                  <p:spPr bwMode="auto">
                    <a:xfrm>
                      <a:off x="3008" y="2226"/>
                      <a:ext cx="70" cy="165"/>
                    </a:xfrm>
                    <a:custGeom>
                      <a:avLst/>
                      <a:gdLst>
                        <a:gd name="T0" fmla="*/ 0 w 70"/>
                        <a:gd name="T1" fmla="*/ 0 h 165"/>
                        <a:gd name="T2" fmla="*/ 70 w 70"/>
                        <a:gd name="T3" fmla="*/ 68 h 165"/>
                        <a:gd name="T4" fmla="*/ 70 w 70"/>
                        <a:gd name="T5" fmla="*/ 165 h 165"/>
                        <a:gd name="T6" fmla="*/ 0 w 70"/>
                        <a:gd name="T7" fmla="*/ 97 h 165"/>
                        <a:gd name="T8" fmla="*/ 0 w 70"/>
                        <a:gd name="T9" fmla="*/ 0 h 165"/>
                        <a:gd name="T10" fmla="*/ 0 60000 65536"/>
                        <a:gd name="T11" fmla="*/ 0 60000 65536"/>
                        <a:gd name="T12" fmla="*/ 0 60000 65536"/>
                        <a:gd name="T13" fmla="*/ 0 60000 65536"/>
                        <a:gd name="T14" fmla="*/ 0 60000 65536"/>
                        <a:gd name="T15" fmla="*/ 0 w 70"/>
                        <a:gd name="T16" fmla="*/ 0 h 165"/>
                        <a:gd name="T17" fmla="*/ 70 w 70"/>
                        <a:gd name="T18" fmla="*/ 165 h 165"/>
                      </a:gdLst>
                      <a:ahLst/>
                      <a:cxnLst>
                        <a:cxn ang="T10">
                          <a:pos x="T0" y="T1"/>
                        </a:cxn>
                        <a:cxn ang="T11">
                          <a:pos x="T2" y="T3"/>
                        </a:cxn>
                        <a:cxn ang="T12">
                          <a:pos x="T4" y="T5"/>
                        </a:cxn>
                        <a:cxn ang="T13">
                          <a:pos x="T6" y="T7"/>
                        </a:cxn>
                        <a:cxn ang="T14">
                          <a:pos x="T8" y="T9"/>
                        </a:cxn>
                      </a:cxnLst>
                      <a:rect l="T15" t="T16" r="T17" b="T18"/>
                      <a:pathLst>
                        <a:path w="70" h="165">
                          <a:moveTo>
                            <a:pt x="0" y="0"/>
                          </a:moveTo>
                          <a:lnTo>
                            <a:pt x="70" y="68"/>
                          </a:lnTo>
                          <a:lnTo>
                            <a:pt x="70" y="16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2271" name="Rectangle 157"/>
                    <p:cNvSpPr>
                      <a:spLocks noChangeArrowheads="1"/>
                    </p:cNvSpPr>
                    <p:nvPr/>
                  </p:nvSpPr>
                  <p:spPr bwMode="auto">
                    <a:xfrm>
                      <a:off x="3078" y="2294"/>
                      <a:ext cx="207" cy="97"/>
                    </a:xfrm>
                    <a:prstGeom prst="rect">
                      <a:avLst/>
                    </a:prstGeom>
                    <a:solidFill>
                      <a:srgbClr val="CDE6FF"/>
                    </a:solidFill>
                    <a:ln w="4763">
                      <a:solidFill>
                        <a:schemeClr val="bg2"/>
                      </a:solidFill>
                      <a:miter lim="800000"/>
                      <a:headEnd/>
                      <a:tailEnd/>
                    </a:ln>
                  </p:spPr>
                  <p:txBody>
                    <a:bodyPr/>
                    <a:lstStyle/>
                    <a:p>
                      <a:endParaRPr lang="en-US"/>
                    </a:p>
                  </p:txBody>
                </p:sp>
                <p:sp>
                  <p:nvSpPr>
                    <p:cNvPr id="2272" name="Freeform 158"/>
                    <p:cNvSpPr>
                      <a:spLocks/>
                    </p:cNvSpPr>
                    <p:nvPr/>
                  </p:nvSpPr>
                  <p:spPr bwMode="auto">
                    <a:xfrm>
                      <a:off x="3008" y="2226"/>
                      <a:ext cx="277" cy="68"/>
                    </a:xfrm>
                    <a:custGeom>
                      <a:avLst/>
                      <a:gdLst>
                        <a:gd name="T0" fmla="*/ 207 w 277"/>
                        <a:gd name="T1" fmla="*/ 0 h 68"/>
                        <a:gd name="T2" fmla="*/ 0 w 277"/>
                        <a:gd name="T3" fmla="*/ 0 h 68"/>
                        <a:gd name="T4" fmla="*/ 70 w 277"/>
                        <a:gd name="T5" fmla="*/ 68 h 68"/>
                        <a:gd name="T6" fmla="*/ 277 w 277"/>
                        <a:gd name="T7" fmla="*/ 68 h 68"/>
                        <a:gd name="T8" fmla="*/ 207 w 277"/>
                        <a:gd name="T9" fmla="*/ 0 h 68"/>
                        <a:gd name="T10" fmla="*/ 0 60000 65536"/>
                        <a:gd name="T11" fmla="*/ 0 60000 65536"/>
                        <a:gd name="T12" fmla="*/ 0 60000 65536"/>
                        <a:gd name="T13" fmla="*/ 0 60000 65536"/>
                        <a:gd name="T14" fmla="*/ 0 60000 65536"/>
                        <a:gd name="T15" fmla="*/ 0 w 277"/>
                        <a:gd name="T16" fmla="*/ 0 h 68"/>
                        <a:gd name="T17" fmla="*/ 277 w 277"/>
                        <a:gd name="T18" fmla="*/ 68 h 68"/>
                      </a:gdLst>
                      <a:ahLst/>
                      <a:cxnLst>
                        <a:cxn ang="T10">
                          <a:pos x="T0" y="T1"/>
                        </a:cxn>
                        <a:cxn ang="T11">
                          <a:pos x="T2" y="T3"/>
                        </a:cxn>
                        <a:cxn ang="T12">
                          <a:pos x="T4" y="T5"/>
                        </a:cxn>
                        <a:cxn ang="T13">
                          <a:pos x="T6" y="T7"/>
                        </a:cxn>
                        <a:cxn ang="T14">
                          <a:pos x="T8" y="T9"/>
                        </a:cxn>
                      </a:cxnLst>
                      <a:rect l="T15" t="T16" r="T17" b="T18"/>
                      <a:pathLst>
                        <a:path w="277" h="68">
                          <a:moveTo>
                            <a:pt x="207" y="0"/>
                          </a:moveTo>
                          <a:lnTo>
                            <a:pt x="0" y="0"/>
                          </a:lnTo>
                          <a:lnTo>
                            <a:pt x="70" y="68"/>
                          </a:lnTo>
                          <a:lnTo>
                            <a:pt x="277" y="68"/>
                          </a:lnTo>
                          <a:lnTo>
                            <a:pt x="207" y="0"/>
                          </a:lnTo>
                          <a:close/>
                        </a:path>
                      </a:pathLst>
                    </a:custGeom>
                    <a:solidFill>
                      <a:srgbClr val="CDE6FF"/>
                    </a:solidFill>
                    <a:ln w="4763">
                      <a:solidFill>
                        <a:schemeClr val="bg2"/>
                      </a:solidFill>
                      <a:round/>
                      <a:headEnd/>
                      <a:tailEnd/>
                    </a:ln>
                  </p:spPr>
                  <p:txBody>
                    <a:bodyPr/>
                    <a:lstStyle/>
                    <a:p>
                      <a:endParaRPr lang="en-US"/>
                    </a:p>
                  </p:txBody>
                </p:sp>
              </p:grpSp>
              <p:grpSp>
                <p:nvGrpSpPr>
                  <p:cNvPr id="2258" name="Group 159"/>
                  <p:cNvGrpSpPr>
                    <a:grpSpLocks/>
                  </p:cNvGrpSpPr>
                  <p:nvPr/>
                </p:nvGrpSpPr>
                <p:grpSpPr bwMode="auto">
                  <a:xfrm>
                    <a:off x="2765" y="2213"/>
                    <a:ext cx="300" cy="178"/>
                    <a:chOff x="2765" y="2213"/>
                    <a:chExt cx="300" cy="178"/>
                  </a:xfrm>
                </p:grpSpPr>
                <p:sp>
                  <p:nvSpPr>
                    <p:cNvPr id="2267" name="Freeform 160"/>
                    <p:cNvSpPr>
                      <a:spLocks/>
                    </p:cNvSpPr>
                    <p:nvPr/>
                  </p:nvSpPr>
                  <p:spPr bwMode="auto">
                    <a:xfrm>
                      <a:off x="2765" y="2213"/>
                      <a:ext cx="83" cy="178"/>
                    </a:xfrm>
                    <a:custGeom>
                      <a:avLst/>
                      <a:gdLst>
                        <a:gd name="T0" fmla="*/ 0 w 83"/>
                        <a:gd name="T1" fmla="*/ 0 h 178"/>
                        <a:gd name="T2" fmla="*/ 83 w 83"/>
                        <a:gd name="T3" fmla="*/ 81 h 178"/>
                        <a:gd name="T4" fmla="*/ 83 w 83"/>
                        <a:gd name="T5" fmla="*/ 178 h 178"/>
                        <a:gd name="T6" fmla="*/ 0 w 83"/>
                        <a:gd name="T7" fmla="*/ 97 h 178"/>
                        <a:gd name="T8" fmla="*/ 0 w 83"/>
                        <a:gd name="T9" fmla="*/ 0 h 178"/>
                        <a:gd name="T10" fmla="*/ 0 60000 65536"/>
                        <a:gd name="T11" fmla="*/ 0 60000 65536"/>
                        <a:gd name="T12" fmla="*/ 0 60000 65536"/>
                        <a:gd name="T13" fmla="*/ 0 60000 65536"/>
                        <a:gd name="T14" fmla="*/ 0 60000 65536"/>
                        <a:gd name="T15" fmla="*/ 0 w 83"/>
                        <a:gd name="T16" fmla="*/ 0 h 178"/>
                        <a:gd name="T17" fmla="*/ 83 w 83"/>
                        <a:gd name="T18" fmla="*/ 178 h 178"/>
                      </a:gdLst>
                      <a:ahLst/>
                      <a:cxnLst>
                        <a:cxn ang="T10">
                          <a:pos x="T0" y="T1"/>
                        </a:cxn>
                        <a:cxn ang="T11">
                          <a:pos x="T2" y="T3"/>
                        </a:cxn>
                        <a:cxn ang="T12">
                          <a:pos x="T4" y="T5"/>
                        </a:cxn>
                        <a:cxn ang="T13">
                          <a:pos x="T6" y="T7"/>
                        </a:cxn>
                        <a:cxn ang="T14">
                          <a:pos x="T8" y="T9"/>
                        </a:cxn>
                      </a:cxnLst>
                      <a:rect l="T15" t="T16" r="T17" b="T18"/>
                      <a:pathLst>
                        <a:path w="83" h="178">
                          <a:moveTo>
                            <a:pt x="0" y="0"/>
                          </a:moveTo>
                          <a:lnTo>
                            <a:pt x="83" y="81"/>
                          </a:lnTo>
                          <a:lnTo>
                            <a:pt x="83" y="17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2268" name="Rectangle 161"/>
                    <p:cNvSpPr>
                      <a:spLocks noChangeArrowheads="1"/>
                    </p:cNvSpPr>
                    <p:nvPr/>
                  </p:nvSpPr>
                  <p:spPr bwMode="auto">
                    <a:xfrm>
                      <a:off x="2848" y="2294"/>
                      <a:ext cx="217" cy="97"/>
                    </a:xfrm>
                    <a:prstGeom prst="rect">
                      <a:avLst/>
                    </a:prstGeom>
                    <a:solidFill>
                      <a:srgbClr val="CDE6FF"/>
                    </a:solidFill>
                    <a:ln w="4763">
                      <a:solidFill>
                        <a:schemeClr val="bg2"/>
                      </a:solidFill>
                      <a:miter lim="800000"/>
                      <a:headEnd/>
                      <a:tailEnd/>
                    </a:ln>
                  </p:spPr>
                  <p:txBody>
                    <a:bodyPr/>
                    <a:lstStyle/>
                    <a:p>
                      <a:endParaRPr lang="en-US"/>
                    </a:p>
                  </p:txBody>
                </p:sp>
                <p:sp>
                  <p:nvSpPr>
                    <p:cNvPr id="2269" name="Freeform 162"/>
                    <p:cNvSpPr>
                      <a:spLocks/>
                    </p:cNvSpPr>
                    <p:nvPr/>
                  </p:nvSpPr>
                  <p:spPr bwMode="auto">
                    <a:xfrm>
                      <a:off x="2765" y="2213"/>
                      <a:ext cx="300" cy="81"/>
                    </a:xfrm>
                    <a:custGeom>
                      <a:avLst/>
                      <a:gdLst>
                        <a:gd name="T0" fmla="*/ 217 w 300"/>
                        <a:gd name="T1" fmla="*/ 0 h 81"/>
                        <a:gd name="T2" fmla="*/ 0 w 300"/>
                        <a:gd name="T3" fmla="*/ 0 h 81"/>
                        <a:gd name="T4" fmla="*/ 83 w 300"/>
                        <a:gd name="T5" fmla="*/ 81 h 81"/>
                        <a:gd name="T6" fmla="*/ 300 w 300"/>
                        <a:gd name="T7" fmla="*/ 81 h 81"/>
                        <a:gd name="T8" fmla="*/ 217 w 300"/>
                        <a:gd name="T9" fmla="*/ 0 h 81"/>
                        <a:gd name="T10" fmla="*/ 0 60000 65536"/>
                        <a:gd name="T11" fmla="*/ 0 60000 65536"/>
                        <a:gd name="T12" fmla="*/ 0 60000 65536"/>
                        <a:gd name="T13" fmla="*/ 0 60000 65536"/>
                        <a:gd name="T14" fmla="*/ 0 60000 65536"/>
                        <a:gd name="T15" fmla="*/ 0 w 300"/>
                        <a:gd name="T16" fmla="*/ 0 h 81"/>
                        <a:gd name="T17" fmla="*/ 300 w 300"/>
                        <a:gd name="T18" fmla="*/ 81 h 81"/>
                      </a:gdLst>
                      <a:ahLst/>
                      <a:cxnLst>
                        <a:cxn ang="T10">
                          <a:pos x="T0" y="T1"/>
                        </a:cxn>
                        <a:cxn ang="T11">
                          <a:pos x="T2" y="T3"/>
                        </a:cxn>
                        <a:cxn ang="T12">
                          <a:pos x="T4" y="T5"/>
                        </a:cxn>
                        <a:cxn ang="T13">
                          <a:pos x="T6" y="T7"/>
                        </a:cxn>
                        <a:cxn ang="T14">
                          <a:pos x="T8" y="T9"/>
                        </a:cxn>
                      </a:cxnLst>
                      <a:rect l="T15" t="T16" r="T17" b="T18"/>
                      <a:pathLst>
                        <a:path w="300" h="81">
                          <a:moveTo>
                            <a:pt x="217" y="0"/>
                          </a:moveTo>
                          <a:lnTo>
                            <a:pt x="0" y="0"/>
                          </a:lnTo>
                          <a:lnTo>
                            <a:pt x="83" y="81"/>
                          </a:lnTo>
                          <a:lnTo>
                            <a:pt x="300" y="81"/>
                          </a:lnTo>
                          <a:lnTo>
                            <a:pt x="217" y="0"/>
                          </a:lnTo>
                          <a:close/>
                        </a:path>
                      </a:pathLst>
                    </a:custGeom>
                    <a:solidFill>
                      <a:srgbClr val="CDE6FF"/>
                    </a:solidFill>
                    <a:ln w="4763">
                      <a:solidFill>
                        <a:schemeClr val="bg2"/>
                      </a:solidFill>
                      <a:round/>
                      <a:headEnd/>
                      <a:tailEnd/>
                    </a:ln>
                  </p:spPr>
                  <p:txBody>
                    <a:bodyPr/>
                    <a:lstStyle/>
                    <a:p>
                      <a:endParaRPr lang="en-US"/>
                    </a:p>
                  </p:txBody>
                </p:sp>
              </p:grpSp>
              <p:grpSp>
                <p:nvGrpSpPr>
                  <p:cNvPr id="2259" name="Group 163"/>
                  <p:cNvGrpSpPr>
                    <a:grpSpLocks/>
                  </p:cNvGrpSpPr>
                  <p:nvPr/>
                </p:nvGrpSpPr>
                <p:grpSpPr bwMode="auto">
                  <a:xfrm>
                    <a:off x="2370" y="2239"/>
                    <a:ext cx="462" cy="152"/>
                    <a:chOff x="2370" y="2239"/>
                    <a:chExt cx="462" cy="152"/>
                  </a:xfrm>
                </p:grpSpPr>
                <p:sp>
                  <p:nvSpPr>
                    <p:cNvPr id="2264" name="Freeform 164"/>
                    <p:cNvSpPr>
                      <a:spLocks/>
                    </p:cNvSpPr>
                    <p:nvPr/>
                  </p:nvSpPr>
                  <p:spPr bwMode="auto">
                    <a:xfrm>
                      <a:off x="2370" y="2239"/>
                      <a:ext cx="57" cy="152"/>
                    </a:xfrm>
                    <a:custGeom>
                      <a:avLst/>
                      <a:gdLst>
                        <a:gd name="T0" fmla="*/ 0 w 57"/>
                        <a:gd name="T1" fmla="*/ 0 h 152"/>
                        <a:gd name="T2" fmla="*/ 57 w 57"/>
                        <a:gd name="T3" fmla="*/ 55 h 152"/>
                        <a:gd name="T4" fmla="*/ 57 w 57"/>
                        <a:gd name="T5" fmla="*/ 152 h 152"/>
                        <a:gd name="T6" fmla="*/ 0 w 57"/>
                        <a:gd name="T7" fmla="*/ 97 h 152"/>
                        <a:gd name="T8" fmla="*/ 0 w 57"/>
                        <a:gd name="T9" fmla="*/ 0 h 152"/>
                        <a:gd name="T10" fmla="*/ 0 60000 65536"/>
                        <a:gd name="T11" fmla="*/ 0 60000 65536"/>
                        <a:gd name="T12" fmla="*/ 0 60000 65536"/>
                        <a:gd name="T13" fmla="*/ 0 60000 65536"/>
                        <a:gd name="T14" fmla="*/ 0 60000 65536"/>
                        <a:gd name="T15" fmla="*/ 0 w 57"/>
                        <a:gd name="T16" fmla="*/ 0 h 152"/>
                        <a:gd name="T17" fmla="*/ 57 w 57"/>
                        <a:gd name="T18" fmla="*/ 152 h 152"/>
                      </a:gdLst>
                      <a:ahLst/>
                      <a:cxnLst>
                        <a:cxn ang="T10">
                          <a:pos x="T0" y="T1"/>
                        </a:cxn>
                        <a:cxn ang="T11">
                          <a:pos x="T2" y="T3"/>
                        </a:cxn>
                        <a:cxn ang="T12">
                          <a:pos x="T4" y="T5"/>
                        </a:cxn>
                        <a:cxn ang="T13">
                          <a:pos x="T6" y="T7"/>
                        </a:cxn>
                        <a:cxn ang="T14">
                          <a:pos x="T8" y="T9"/>
                        </a:cxn>
                      </a:cxnLst>
                      <a:rect l="T15" t="T16" r="T17" b="T18"/>
                      <a:pathLst>
                        <a:path w="57" h="152">
                          <a:moveTo>
                            <a:pt x="0" y="0"/>
                          </a:moveTo>
                          <a:lnTo>
                            <a:pt x="57" y="55"/>
                          </a:lnTo>
                          <a:lnTo>
                            <a:pt x="57" y="152"/>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2265" name="Rectangle 165"/>
                    <p:cNvSpPr>
                      <a:spLocks noChangeArrowheads="1"/>
                    </p:cNvSpPr>
                    <p:nvPr/>
                  </p:nvSpPr>
                  <p:spPr bwMode="auto">
                    <a:xfrm>
                      <a:off x="2427" y="2294"/>
                      <a:ext cx="405" cy="97"/>
                    </a:xfrm>
                    <a:prstGeom prst="rect">
                      <a:avLst/>
                    </a:prstGeom>
                    <a:solidFill>
                      <a:srgbClr val="CDE6FF"/>
                    </a:solidFill>
                    <a:ln w="4763">
                      <a:solidFill>
                        <a:schemeClr val="bg2"/>
                      </a:solidFill>
                      <a:miter lim="800000"/>
                      <a:headEnd/>
                      <a:tailEnd/>
                    </a:ln>
                  </p:spPr>
                  <p:txBody>
                    <a:bodyPr/>
                    <a:lstStyle/>
                    <a:p>
                      <a:endParaRPr lang="en-US"/>
                    </a:p>
                  </p:txBody>
                </p:sp>
                <p:sp>
                  <p:nvSpPr>
                    <p:cNvPr id="2266" name="Freeform 166"/>
                    <p:cNvSpPr>
                      <a:spLocks/>
                    </p:cNvSpPr>
                    <p:nvPr/>
                  </p:nvSpPr>
                  <p:spPr bwMode="auto">
                    <a:xfrm>
                      <a:off x="2370" y="2239"/>
                      <a:ext cx="462" cy="55"/>
                    </a:xfrm>
                    <a:custGeom>
                      <a:avLst/>
                      <a:gdLst>
                        <a:gd name="T0" fmla="*/ 405 w 462"/>
                        <a:gd name="T1" fmla="*/ 0 h 55"/>
                        <a:gd name="T2" fmla="*/ 0 w 462"/>
                        <a:gd name="T3" fmla="*/ 0 h 55"/>
                        <a:gd name="T4" fmla="*/ 57 w 462"/>
                        <a:gd name="T5" fmla="*/ 55 h 55"/>
                        <a:gd name="T6" fmla="*/ 462 w 462"/>
                        <a:gd name="T7" fmla="*/ 55 h 55"/>
                        <a:gd name="T8" fmla="*/ 405 w 462"/>
                        <a:gd name="T9" fmla="*/ 0 h 55"/>
                        <a:gd name="T10" fmla="*/ 0 60000 65536"/>
                        <a:gd name="T11" fmla="*/ 0 60000 65536"/>
                        <a:gd name="T12" fmla="*/ 0 60000 65536"/>
                        <a:gd name="T13" fmla="*/ 0 60000 65536"/>
                        <a:gd name="T14" fmla="*/ 0 60000 65536"/>
                        <a:gd name="T15" fmla="*/ 0 w 462"/>
                        <a:gd name="T16" fmla="*/ 0 h 55"/>
                        <a:gd name="T17" fmla="*/ 462 w 462"/>
                        <a:gd name="T18" fmla="*/ 55 h 55"/>
                      </a:gdLst>
                      <a:ahLst/>
                      <a:cxnLst>
                        <a:cxn ang="T10">
                          <a:pos x="T0" y="T1"/>
                        </a:cxn>
                        <a:cxn ang="T11">
                          <a:pos x="T2" y="T3"/>
                        </a:cxn>
                        <a:cxn ang="T12">
                          <a:pos x="T4" y="T5"/>
                        </a:cxn>
                        <a:cxn ang="T13">
                          <a:pos x="T6" y="T7"/>
                        </a:cxn>
                        <a:cxn ang="T14">
                          <a:pos x="T8" y="T9"/>
                        </a:cxn>
                      </a:cxnLst>
                      <a:rect l="T15" t="T16" r="T17" b="T18"/>
                      <a:pathLst>
                        <a:path w="462" h="55">
                          <a:moveTo>
                            <a:pt x="405" y="0"/>
                          </a:moveTo>
                          <a:lnTo>
                            <a:pt x="0" y="0"/>
                          </a:lnTo>
                          <a:lnTo>
                            <a:pt x="57" y="55"/>
                          </a:lnTo>
                          <a:lnTo>
                            <a:pt x="462" y="55"/>
                          </a:lnTo>
                          <a:lnTo>
                            <a:pt x="405" y="0"/>
                          </a:lnTo>
                          <a:close/>
                        </a:path>
                      </a:pathLst>
                    </a:custGeom>
                    <a:solidFill>
                      <a:srgbClr val="CDE6FF"/>
                    </a:solidFill>
                    <a:ln w="4763">
                      <a:solidFill>
                        <a:schemeClr val="bg2"/>
                      </a:solidFill>
                      <a:round/>
                      <a:headEnd/>
                      <a:tailEnd/>
                    </a:ln>
                  </p:spPr>
                  <p:txBody>
                    <a:bodyPr/>
                    <a:lstStyle/>
                    <a:p>
                      <a:endParaRPr lang="en-US"/>
                    </a:p>
                  </p:txBody>
                </p:sp>
              </p:grpSp>
              <p:grpSp>
                <p:nvGrpSpPr>
                  <p:cNvPr id="2260" name="Group 167"/>
                  <p:cNvGrpSpPr>
                    <a:grpSpLocks/>
                  </p:cNvGrpSpPr>
                  <p:nvPr/>
                </p:nvGrpSpPr>
                <p:grpSpPr bwMode="auto">
                  <a:xfrm>
                    <a:off x="2021" y="2236"/>
                    <a:ext cx="396" cy="155"/>
                    <a:chOff x="2021" y="2236"/>
                    <a:chExt cx="396" cy="155"/>
                  </a:xfrm>
                </p:grpSpPr>
                <p:sp>
                  <p:nvSpPr>
                    <p:cNvPr id="2261" name="Freeform 168"/>
                    <p:cNvSpPr>
                      <a:spLocks/>
                    </p:cNvSpPr>
                    <p:nvPr/>
                  </p:nvSpPr>
                  <p:spPr bwMode="auto">
                    <a:xfrm>
                      <a:off x="2021" y="2236"/>
                      <a:ext cx="59" cy="155"/>
                    </a:xfrm>
                    <a:custGeom>
                      <a:avLst/>
                      <a:gdLst>
                        <a:gd name="T0" fmla="*/ 0 w 59"/>
                        <a:gd name="T1" fmla="*/ 0 h 155"/>
                        <a:gd name="T2" fmla="*/ 59 w 59"/>
                        <a:gd name="T3" fmla="*/ 58 h 155"/>
                        <a:gd name="T4" fmla="*/ 59 w 59"/>
                        <a:gd name="T5" fmla="*/ 155 h 155"/>
                        <a:gd name="T6" fmla="*/ 0 w 59"/>
                        <a:gd name="T7" fmla="*/ 97 h 155"/>
                        <a:gd name="T8" fmla="*/ 0 w 59"/>
                        <a:gd name="T9" fmla="*/ 0 h 155"/>
                        <a:gd name="T10" fmla="*/ 0 60000 65536"/>
                        <a:gd name="T11" fmla="*/ 0 60000 65536"/>
                        <a:gd name="T12" fmla="*/ 0 60000 65536"/>
                        <a:gd name="T13" fmla="*/ 0 60000 65536"/>
                        <a:gd name="T14" fmla="*/ 0 60000 65536"/>
                        <a:gd name="T15" fmla="*/ 0 w 59"/>
                        <a:gd name="T16" fmla="*/ 0 h 155"/>
                        <a:gd name="T17" fmla="*/ 59 w 59"/>
                        <a:gd name="T18" fmla="*/ 155 h 155"/>
                      </a:gdLst>
                      <a:ahLst/>
                      <a:cxnLst>
                        <a:cxn ang="T10">
                          <a:pos x="T0" y="T1"/>
                        </a:cxn>
                        <a:cxn ang="T11">
                          <a:pos x="T2" y="T3"/>
                        </a:cxn>
                        <a:cxn ang="T12">
                          <a:pos x="T4" y="T5"/>
                        </a:cxn>
                        <a:cxn ang="T13">
                          <a:pos x="T6" y="T7"/>
                        </a:cxn>
                        <a:cxn ang="T14">
                          <a:pos x="T8" y="T9"/>
                        </a:cxn>
                      </a:cxnLst>
                      <a:rect l="T15" t="T16" r="T17" b="T18"/>
                      <a:pathLst>
                        <a:path w="59" h="155">
                          <a:moveTo>
                            <a:pt x="0" y="0"/>
                          </a:moveTo>
                          <a:lnTo>
                            <a:pt x="59" y="58"/>
                          </a:lnTo>
                          <a:lnTo>
                            <a:pt x="59" y="15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2262" name="Rectangle 169"/>
                    <p:cNvSpPr>
                      <a:spLocks noChangeArrowheads="1"/>
                    </p:cNvSpPr>
                    <p:nvPr/>
                  </p:nvSpPr>
                  <p:spPr bwMode="auto">
                    <a:xfrm>
                      <a:off x="2080" y="2294"/>
                      <a:ext cx="337" cy="97"/>
                    </a:xfrm>
                    <a:prstGeom prst="rect">
                      <a:avLst/>
                    </a:prstGeom>
                    <a:solidFill>
                      <a:srgbClr val="CDE6FF"/>
                    </a:solidFill>
                    <a:ln w="4763">
                      <a:solidFill>
                        <a:schemeClr val="bg2"/>
                      </a:solidFill>
                      <a:miter lim="800000"/>
                      <a:headEnd/>
                      <a:tailEnd/>
                    </a:ln>
                  </p:spPr>
                  <p:txBody>
                    <a:bodyPr/>
                    <a:lstStyle/>
                    <a:p>
                      <a:endParaRPr lang="en-US"/>
                    </a:p>
                  </p:txBody>
                </p:sp>
                <p:sp>
                  <p:nvSpPr>
                    <p:cNvPr id="2263" name="Freeform 170"/>
                    <p:cNvSpPr>
                      <a:spLocks/>
                    </p:cNvSpPr>
                    <p:nvPr/>
                  </p:nvSpPr>
                  <p:spPr bwMode="auto">
                    <a:xfrm>
                      <a:off x="2021" y="2236"/>
                      <a:ext cx="396" cy="58"/>
                    </a:xfrm>
                    <a:custGeom>
                      <a:avLst/>
                      <a:gdLst>
                        <a:gd name="T0" fmla="*/ 336 w 396"/>
                        <a:gd name="T1" fmla="*/ 0 h 58"/>
                        <a:gd name="T2" fmla="*/ 0 w 396"/>
                        <a:gd name="T3" fmla="*/ 0 h 58"/>
                        <a:gd name="T4" fmla="*/ 59 w 396"/>
                        <a:gd name="T5" fmla="*/ 58 h 58"/>
                        <a:gd name="T6" fmla="*/ 396 w 396"/>
                        <a:gd name="T7" fmla="*/ 58 h 58"/>
                        <a:gd name="T8" fmla="*/ 336 w 396"/>
                        <a:gd name="T9" fmla="*/ 0 h 58"/>
                        <a:gd name="T10" fmla="*/ 0 60000 65536"/>
                        <a:gd name="T11" fmla="*/ 0 60000 65536"/>
                        <a:gd name="T12" fmla="*/ 0 60000 65536"/>
                        <a:gd name="T13" fmla="*/ 0 60000 65536"/>
                        <a:gd name="T14" fmla="*/ 0 60000 65536"/>
                        <a:gd name="T15" fmla="*/ 0 w 396"/>
                        <a:gd name="T16" fmla="*/ 0 h 58"/>
                        <a:gd name="T17" fmla="*/ 396 w 396"/>
                        <a:gd name="T18" fmla="*/ 58 h 58"/>
                      </a:gdLst>
                      <a:ahLst/>
                      <a:cxnLst>
                        <a:cxn ang="T10">
                          <a:pos x="T0" y="T1"/>
                        </a:cxn>
                        <a:cxn ang="T11">
                          <a:pos x="T2" y="T3"/>
                        </a:cxn>
                        <a:cxn ang="T12">
                          <a:pos x="T4" y="T5"/>
                        </a:cxn>
                        <a:cxn ang="T13">
                          <a:pos x="T6" y="T7"/>
                        </a:cxn>
                        <a:cxn ang="T14">
                          <a:pos x="T8" y="T9"/>
                        </a:cxn>
                      </a:cxnLst>
                      <a:rect l="T15" t="T16" r="T17" b="T18"/>
                      <a:pathLst>
                        <a:path w="396" h="58">
                          <a:moveTo>
                            <a:pt x="336" y="0"/>
                          </a:moveTo>
                          <a:lnTo>
                            <a:pt x="0" y="0"/>
                          </a:lnTo>
                          <a:lnTo>
                            <a:pt x="59" y="58"/>
                          </a:lnTo>
                          <a:lnTo>
                            <a:pt x="396" y="58"/>
                          </a:lnTo>
                          <a:lnTo>
                            <a:pt x="336" y="0"/>
                          </a:lnTo>
                          <a:close/>
                        </a:path>
                      </a:pathLst>
                    </a:custGeom>
                    <a:solidFill>
                      <a:srgbClr val="CDE6FF"/>
                    </a:solidFill>
                    <a:ln w="4763">
                      <a:solidFill>
                        <a:schemeClr val="bg2"/>
                      </a:solidFill>
                      <a:round/>
                      <a:headEnd/>
                      <a:tailEnd/>
                    </a:ln>
                  </p:spPr>
                  <p:txBody>
                    <a:bodyPr/>
                    <a:lstStyle/>
                    <a:p>
                      <a:endParaRPr lang="en-US"/>
                    </a:p>
                  </p:txBody>
                </p:sp>
              </p:grpSp>
            </p:grpSp>
            <p:sp>
              <p:nvSpPr>
                <p:cNvPr id="2210" name="Line 171"/>
                <p:cNvSpPr>
                  <a:spLocks noChangeShapeType="1"/>
                </p:cNvSpPr>
                <p:nvPr/>
              </p:nvSpPr>
              <p:spPr bwMode="auto">
                <a:xfrm flipV="1">
                  <a:off x="1829" y="1959"/>
                  <a:ext cx="700" cy="81"/>
                </a:xfrm>
                <a:prstGeom prst="line">
                  <a:avLst/>
                </a:prstGeom>
                <a:noFill/>
                <a:ln w="3175">
                  <a:solidFill>
                    <a:schemeClr val="bg2"/>
                  </a:solidFill>
                  <a:round/>
                  <a:headEnd/>
                  <a:tailEnd/>
                </a:ln>
              </p:spPr>
              <p:txBody>
                <a:bodyPr/>
                <a:lstStyle/>
                <a:p>
                  <a:endParaRPr lang="en-US"/>
                </a:p>
              </p:txBody>
            </p:sp>
            <p:sp>
              <p:nvSpPr>
                <p:cNvPr id="2211" name="Line 172"/>
                <p:cNvSpPr>
                  <a:spLocks noChangeShapeType="1"/>
                </p:cNvSpPr>
                <p:nvPr/>
              </p:nvSpPr>
              <p:spPr bwMode="auto">
                <a:xfrm flipH="1" flipV="1">
                  <a:off x="1752" y="1962"/>
                  <a:ext cx="861" cy="78"/>
                </a:xfrm>
                <a:prstGeom prst="line">
                  <a:avLst/>
                </a:prstGeom>
                <a:noFill/>
                <a:ln w="3175">
                  <a:solidFill>
                    <a:schemeClr val="bg2"/>
                  </a:solidFill>
                  <a:round/>
                  <a:headEnd/>
                  <a:tailEnd/>
                </a:ln>
              </p:spPr>
              <p:txBody>
                <a:bodyPr/>
                <a:lstStyle/>
                <a:p>
                  <a:endParaRPr lang="en-US"/>
                </a:p>
              </p:txBody>
            </p:sp>
            <p:sp>
              <p:nvSpPr>
                <p:cNvPr id="2212" name="Oval 173"/>
                <p:cNvSpPr>
                  <a:spLocks noChangeArrowheads="1"/>
                </p:cNvSpPr>
                <p:nvPr/>
              </p:nvSpPr>
              <p:spPr bwMode="auto">
                <a:xfrm>
                  <a:off x="2114" y="1981"/>
                  <a:ext cx="127" cy="38"/>
                </a:xfrm>
                <a:prstGeom prst="ellipse">
                  <a:avLst/>
                </a:prstGeom>
                <a:solidFill>
                  <a:srgbClr val="CDE6FF"/>
                </a:solidFill>
                <a:ln w="3175">
                  <a:solidFill>
                    <a:schemeClr val="bg2"/>
                  </a:solidFill>
                  <a:round/>
                  <a:headEnd/>
                  <a:tailEnd/>
                </a:ln>
              </p:spPr>
              <p:txBody>
                <a:bodyPr/>
                <a:lstStyle/>
                <a:p>
                  <a:endParaRPr lang="en-US"/>
                </a:p>
              </p:txBody>
            </p:sp>
            <p:sp>
              <p:nvSpPr>
                <p:cNvPr id="2213" name="Line 174"/>
                <p:cNvSpPr>
                  <a:spLocks noChangeShapeType="1"/>
                </p:cNvSpPr>
                <p:nvPr/>
              </p:nvSpPr>
              <p:spPr bwMode="auto">
                <a:xfrm>
                  <a:off x="2608" y="2002"/>
                  <a:ext cx="311" cy="1"/>
                </a:xfrm>
                <a:prstGeom prst="line">
                  <a:avLst/>
                </a:prstGeom>
                <a:noFill/>
                <a:ln w="3175">
                  <a:solidFill>
                    <a:schemeClr val="bg2"/>
                  </a:solidFill>
                  <a:round/>
                  <a:headEnd/>
                  <a:tailEnd/>
                </a:ln>
              </p:spPr>
              <p:txBody>
                <a:bodyPr/>
                <a:lstStyle/>
                <a:p>
                  <a:endParaRPr lang="en-US"/>
                </a:p>
              </p:txBody>
            </p:sp>
            <p:sp>
              <p:nvSpPr>
                <p:cNvPr id="2214" name="Line 175"/>
                <p:cNvSpPr>
                  <a:spLocks noChangeShapeType="1"/>
                </p:cNvSpPr>
                <p:nvPr/>
              </p:nvSpPr>
              <p:spPr bwMode="auto">
                <a:xfrm flipH="1" flipV="1">
                  <a:off x="2717" y="1959"/>
                  <a:ext cx="81" cy="82"/>
                </a:xfrm>
                <a:prstGeom prst="line">
                  <a:avLst/>
                </a:prstGeom>
                <a:noFill/>
                <a:ln w="3175">
                  <a:solidFill>
                    <a:schemeClr val="bg2"/>
                  </a:solidFill>
                  <a:round/>
                  <a:headEnd/>
                  <a:tailEnd/>
                </a:ln>
              </p:spPr>
              <p:txBody>
                <a:bodyPr/>
                <a:lstStyle/>
                <a:p>
                  <a:endParaRPr lang="en-US"/>
                </a:p>
              </p:txBody>
            </p:sp>
            <p:sp>
              <p:nvSpPr>
                <p:cNvPr id="2215" name="Line 176"/>
                <p:cNvSpPr>
                  <a:spLocks noChangeShapeType="1"/>
                </p:cNvSpPr>
                <p:nvPr/>
              </p:nvSpPr>
              <p:spPr bwMode="auto">
                <a:xfrm>
                  <a:off x="2801" y="2041"/>
                  <a:ext cx="1" cy="97"/>
                </a:xfrm>
                <a:prstGeom prst="line">
                  <a:avLst/>
                </a:prstGeom>
                <a:noFill/>
                <a:ln w="3175">
                  <a:solidFill>
                    <a:schemeClr val="bg2"/>
                  </a:solidFill>
                  <a:round/>
                  <a:headEnd/>
                  <a:tailEnd/>
                </a:ln>
              </p:spPr>
              <p:txBody>
                <a:bodyPr/>
                <a:lstStyle/>
                <a:p>
                  <a:endParaRPr lang="en-US"/>
                </a:p>
              </p:txBody>
            </p:sp>
            <p:sp>
              <p:nvSpPr>
                <p:cNvPr id="2216" name="Line 177"/>
                <p:cNvSpPr>
                  <a:spLocks noChangeShapeType="1"/>
                </p:cNvSpPr>
                <p:nvPr/>
              </p:nvSpPr>
              <p:spPr bwMode="auto">
                <a:xfrm flipV="1">
                  <a:off x="1897" y="2108"/>
                  <a:ext cx="1" cy="94"/>
                </a:xfrm>
                <a:prstGeom prst="line">
                  <a:avLst/>
                </a:prstGeom>
                <a:noFill/>
                <a:ln w="3175">
                  <a:solidFill>
                    <a:schemeClr val="bg2"/>
                  </a:solidFill>
                  <a:round/>
                  <a:headEnd/>
                  <a:tailEnd/>
                </a:ln>
              </p:spPr>
              <p:txBody>
                <a:bodyPr/>
                <a:lstStyle/>
                <a:p>
                  <a:endParaRPr lang="en-US"/>
                </a:p>
              </p:txBody>
            </p:sp>
            <p:sp>
              <p:nvSpPr>
                <p:cNvPr id="2217" name="Line 178"/>
                <p:cNvSpPr>
                  <a:spLocks noChangeShapeType="1"/>
                </p:cNvSpPr>
                <p:nvPr/>
              </p:nvSpPr>
              <p:spPr bwMode="auto">
                <a:xfrm flipV="1">
                  <a:off x="1956" y="2168"/>
                  <a:ext cx="1" cy="93"/>
                </a:xfrm>
                <a:prstGeom prst="line">
                  <a:avLst/>
                </a:prstGeom>
                <a:noFill/>
                <a:ln w="3175">
                  <a:solidFill>
                    <a:schemeClr val="bg2"/>
                  </a:solidFill>
                  <a:round/>
                  <a:headEnd/>
                  <a:tailEnd/>
                </a:ln>
              </p:spPr>
              <p:txBody>
                <a:bodyPr/>
                <a:lstStyle/>
                <a:p>
                  <a:endParaRPr lang="en-US"/>
                </a:p>
              </p:txBody>
            </p:sp>
            <p:sp>
              <p:nvSpPr>
                <p:cNvPr id="2218" name="Line 179"/>
                <p:cNvSpPr>
                  <a:spLocks noChangeShapeType="1"/>
                </p:cNvSpPr>
                <p:nvPr/>
              </p:nvSpPr>
              <p:spPr bwMode="auto">
                <a:xfrm>
                  <a:off x="1897" y="2108"/>
                  <a:ext cx="96" cy="1"/>
                </a:xfrm>
                <a:prstGeom prst="line">
                  <a:avLst/>
                </a:prstGeom>
                <a:noFill/>
                <a:ln w="3175">
                  <a:solidFill>
                    <a:schemeClr val="bg2"/>
                  </a:solidFill>
                  <a:round/>
                  <a:headEnd/>
                  <a:tailEnd/>
                </a:ln>
              </p:spPr>
              <p:txBody>
                <a:bodyPr/>
                <a:lstStyle/>
                <a:p>
                  <a:endParaRPr lang="en-US"/>
                </a:p>
              </p:txBody>
            </p:sp>
            <p:sp>
              <p:nvSpPr>
                <p:cNvPr id="2219" name="Line 180"/>
                <p:cNvSpPr>
                  <a:spLocks noChangeShapeType="1"/>
                </p:cNvSpPr>
                <p:nvPr/>
              </p:nvSpPr>
              <p:spPr bwMode="auto">
                <a:xfrm>
                  <a:off x="1956" y="2168"/>
                  <a:ext cx="100" cy="1"/>
                </a:xfrm>
                <a:prstGeom prst="line">
                  <a:avLst/>
                </a:prstGeom>
                <a:noFill/>
                <a:ln w="3175">
                  <a:solidFill>
                    <a:schemeClr val="bg2"/>
                  </a:solidFill>
                  <a:round/>
                  <a:headEnd/>
                  <a:tailEnd/>
                </a:ln>
              </p:spPr>
              <p:txBody>
                <a:bodyPr/>
                <a:lstStyle/>
                <a:p>
                  <a:endParaRPr lang="en-US"/>
                </a:p>
              </p:txBody>
            </p:sp>
            <p:sp>
              <p:nvSpPr>
                <p:cNvPr id="2220" name="Freeform 181"/>
                <p:cNvSpPr>
                  <a:spLocks/>
                </p:cNvSpPr>
                <p:nvPr/>
              </p:nvSpPr>
              <p:spPr bwMode="auto">
                <a:xfrm>
                  <a:off x="2359" y="2134"/>
                  <a:ext cx="100" cy="92"/>
                </a:xfrm>
                <a:custGeom>
                  <a:avLst/>
                  <a:gdLst>
                    <a:gd name="T0" fmla="*/ 0 w 100"/>
                    <a:gd name="T1" fmla="*/ 92 h 92"/>
                    <a:gd name="T2" fmla="*/ 0 w 100"/>
                    <a:gd name="T3" fmla="*/ 0 h 92"/>
                    <a:gd name="T4" fmla="*/ 100 w 100"/>
                    <a:gd name="T5" fmla="*/ 0 h 92"/>
                    <a:gd name="T6" fmla="*/ 0 60000 65536"/>
                    <a:gd name="T7" fmla="*/ 0 60000 65536"/>
                    <a:gd name="T8" fmla="*/ 0 60000 65536"/>
                    <a:gd name="T9" fmla="*/ 0 w 100"/>
                    <a:gd name="T10" fmla="*/ 0 h 92"/>
                    <a:gd name="T11" fmla="*/ 100 w 100"/>
                    <a:gd name="T12" fmla="*/ 92 h 92"/>
                  </a:gdLst>
                  <a:ahLst/>
                  <a:cxnLst>
                    <a:cxn ang="T6">
                      <a:pos x="T0" y="T1"/>
                    </a:cxn>
                    <a:cxn ang="T7">
                      <a:pos x="T2" y="T3"/>
                    </a:cxn>
                    <a:cxn ang="T8">
                      <a:pos x="T4" y="T5"/>
                    </a:cxn>
                  </a:cxnLst>
                  <a:rect l="T9" t="T10" r="T11" b="T12"/>
                  <a:pathLst>
                    <a:path w="100" h="92">
                      <a:moveTo>
                        <a:pt x="0" y="92"/>
                      </a:moveTo>
                      <a:lnTo>
                        <a:pt x="0" y="0"/>
                      </a:lnTo>
                      <a:lnTo>
                        <a:pt x="100" y="0"/>
                      </a:lnTo>
                    </a:path>
                  </a:pathLst>
                </a:custGeom>
                <a:noFill/>
                <a:ln w="3175">
                  <a:solidFill>
                    <a:schemeClr val="bg2"/>
                  </a:solidFill>
                  <a:round/>
                  <a:headEnd/>
                  <a:tailEnd/>
                </a:ln>
              </p:spPr>
              <p:txBody>
                <a:bodyPr/>
                <a:lstStyle/>
                <a:p>
                  <a:endParaRPr lang="en-US"/>
                </a:p>
              </p:txBody>
            </p:sp>
            <p:sp>
              <p:nvSpPr>
                <p:cNvPr id="2221" name="Line 182"/>
                <p:cNvSpPr>
                  <a:spLocks noChangeShapeType="1"/>
                </p:cNvSpPr>
                <p:nvPr/>
              </p:nvSpPr>
              <p:spPr bwMode="auto">
                <a:xfrm flipV="1">
                  <a:off x="2150" y="2295"/>
                  <a:ext cx="1" cy="94"/>
                </a:xfrm>
                <a:prstGeom prst="line">
                  <a:avLst/>
                </a:prstGeom>
                <a:noFill/>
                <a:ln w="4763">
                  <a:solidFill>
                    <a:schemeClr val="bg2"/>
                  </a:solidFill>
                  <a:round/>
                  <a:headEnd/>
                  <a:tailEnd/>
                </a:ln>
              </p:spPr>
              <p:txBody>
                <a:bodyPr/>
                <a:lstStyle/>
                <a:p>
                  <a:endParaRPr lang="en-US"/>
                </a:p>
              </p:txBody>
            </p:sp>
            <p:sp>
              <p:nvSpPr>
                <p:cNvPr id="2222" name="Line 183"/>
                <p:cNvSpPr>
                  <a:spLocks noChangeShapeType="1"/>
                </p:cNvSpPr>
                <p:nvPr/>
              </p:nvSpPr>
              <p:spPr bwMode="auto">
                <a:xfrm flipV="1">
                  <a:off x="2341" y="2295"/>
                  <a:ext cx="1" cy="94"/>
                </a:xfrm>
                <a:prstGeom prst="line">
                  <a:avLst/>
                </a:prstGeom>
                <a:noFill/>
                <a:ln w="4763">
                  <a:solidFill>
                    <a:schemeClr val="bg2"/>
                  </a:solidFill>
                  <a:round/>
                  <a:headEnd/>
                  <a:tailEnd/>
                </a:ln>
              </p:spPr>
              <p:txBody>
                <a:bodyPr/>
                <a:lstStyle/>
                <a:p>
                  <a:endParaRPr lang="en-US"/>
                </a:p>
              </p:txBody>
            </p:sp>
            <p:sp>
              <p:nvSpPr>
                <p:cNvPr id="2223" name="Line 184"/>
                <p:cNvSpPr>
                  <a:spLocks noChangeShapeType="1"/>
                </p:cNvSpPr>
                <p:nvPr/>
              </p:nvSpPr>
              <p:spPr bwMode="auto">
                <a:xfrm flipV="1">
                  <a:off x="2150" y="2239"/>
                  <a:ext cx="60" cy="56"/>
                </a:xfrm>
                <a:prstGeom prst="line">
                  <a:avLst/>
                </a:prstGeom>
                <a:noFill/>
                <a:ln w="4763">
                  <a:solidFill>
                    <a:schemeClr val="bg2"/>
                  </a:solidFill>
                  <a:round/>
                  <a:headEnd/>
                  <a:tailEnd/>
                </a:ln>
              </p:spPr>
              <p:txBody>
                <a:bodyPr/>
                <a:lstStyle/>
                <a:p>
                  <a:endParaRPr lang="en-US"/>
                </a:p>
              </p:txBody>
            </p:sp>
            <p:sp>
              <p:nvSpPr>
                <p:cNvPr id="2224" name="Line 185"/>
                <p:cNvSpPr>
                  <a:spLocks noChangeShapeType="1"/>
                </p:cNvSpPr>
                <p:nvPr/>
              </p:nvSpPr>
              <p:spPr bwMode="auto">
                <a:xfrm flipH="1" flipV="1">
                  <a:off x="2208" y="2239"/>
                  <a:ext cx="133" cy="56"/>
                </a:xfrm>
                <a:prstGeom prst="line">
                  <a:avLst/>
                </a:prstGeom>
                <a:noFill/>
                <a:ln w="4763">
                  <a:solidFill>
                    <a:schemeClr val="bg2"/>
                  </a:solidFill>
                  <a:round/>
                  <a:headEnd/>
                  <a:tailEnd/>
                </a:ln>
              </p:spPr>
              <p:txBody>
                <a:bodyPr/>
                <a:lstStyle/>
                <a:p>
                  <a:endParaRPr lang="en-US"/>
                </a:p>
              </p:txBody>
            </p:sp>
            <p:sp>
              <p:nvSpPr>
                <p:cNvPr id="2225" name="Line 186"/>
                <p:cNvSpPr>
                  <a:spLocks noChangeShapeType="1"/>
                </p:cNvSpPr>
                <p:nvPr/>
              </p:nvSpPr>
              <p:spPr bwMode="auto">
                <a:xfrm flipV="1">
                  <a:off x="2539" y="2295"/>
                  <a:ext cx="1" cy="94"/>
                </a:xfrm>
                <a:prstGeom prst="line">
                  <a:avLst/>
                </a:prstGeom>
                <a:noFill/>
                <a:ln w="4763">
                  <a:solidFill>
                    <a:schemeClr val="bg2"/>
                  </a:solidFill>
                  <a:round/>
                  <a:headEnd/>
                  <a:tailEnd/>
                </a:ln>
              </p:spPr>
              <p:txBody>
                <a:bodyPr/>
                <a:lstStyle/>
                <a:p>
                  <a:endParaRPr lang="en-US"/>
                </a:p>
              </p:txBody>
            </p:sp>
            <p:sp>
              <p:nvSpPr>
                <p:cNvPr id="2226" name="Line 187"/>
                <p:cNvSpPr>
                  <a:spLocks noChangeShapeType="1"/>
                </p:cNvSpPr>
                <p:nvPr/>
              </p:nvSpPr>
              <p:spPr bwMode="auto">
                <a:xfrm flipV="1">
                  <a:off x="2720" y="2295"/>
                  <a:ext cx="1" cy="94"/>
                </a:xfrm>
                <a:prstGeom prst="line">
                  <a:avLst/>
                </a:prstGeom>
                <a:noFill/>
                <a:ln w="4763">
                  <a:solidFill>
                    <a:schemeClr val="bg2"/>
                  </a:solidFill>
                  <a:round/>
                  <a:headEnd/>
                  <a:tailEnd/>
                </a:ln>
              </p:spPr>
              <p:txBody>
                <a:bodyPr/>
                <a:lstStyle/>
                <a:p>
                  <a:endParaRPr lang="en-US"/>
                </a:p>
              </p:txBody>
            </p:sp>
            <p:sp>
              <p:nvSpPr>
                <p:cNvPr id="2227" name="Line 188"/>
                <p:cNvSpPr>
                  <a:spLocks noChangeShapeType="1"/>
                </p:cNvSpPr>
                <p:nvPr/>
              </p:nvSpPr>
              <p:spPr bwMode="auto">
                <a:xfrm flipV="1">
                  <a:off x="2846" y="2211"/>
                  <a:ext cx="135" cy="84"/>
                </a:xfrm>
                <a:prstGeom prst="line">
                  <a:avLst/>
                </a:prstGeom>
                <a:noFill/>
                <a:ln w="4763">
                  <a:solidFill>
                    <a:schemeClr val="bg2"/>
                  </a:solidFill>
                  <a:round/>
                  <a:headEnd/>
                  <a:tailEnd/>
                </a:ln>
              </p:spPr>
              <p:txBody>
                <a:bodyPr/>
                <a:lstStyle/>
                <a:p>
                  <a:endParaRPr lang="en-US"/>
                </a:p>
              </p:txBody>
            </p:sp>
            <p:sp>
              <p:nvSpPr>
                <p:cNvPr id="2228" name="Line 189"/>
                <p:cNvSpPr>
                  <a:spLocks noChangeShapeType="1"/>
                </p:cNvSpPr>
                <p:nvPr/>
              </p:nvSpPr>
              <p:spPr bwMode="auto">
                <a:xfrm flipV="1">
                  <a:off x="3183" y="2295"/>
                  <a:ext cx="1" cy="94"/>
                </a:xfrm>
                <a:prstGeom prst="line">
                  <a:avLst/>
                </a:prstGeom>
                <a:noFill/>
                <a:ln w="4763">
                  <a:solidFill>
                    <a:schemeClr val="bg2"/>
                  </a:solidFill>
                  <a:round/>
                  <a:headEnd/>
                  <a:tailEnd/>
                </a:ln>
              </p:spPr>
              <p:txBody>
                <a:bodyPr/>
                <a:lstStyle/>
                <a:p>
                  <a:endParaRPr lang="en-US"/>
                </a:p>
              </p:txBody>
            </p:sp>
            <p:sp>
              <p:nvSpPr>
                <p:cNvPr id="2229" name="Line 190"/>
                <p:cNvSpPr>
                  <a:spLocks noChangeShapeType="1"/>
                </p:cNvSpPr>
                <p:nvPr/>
              </p:nvSpPr>
              <p:spPr bwMode="auto">
                <a:xfrm flipV="1">
                  <a:off x="3367" y="2295"/>
                  <a:ext cx="1" cy="94"/>
                </a:xfrm>
                <a:prstGeom prst="line">
                  <a:avLst/>
                </a:prstGeom>
                <a:noFill/>
                <a:ln w="4763">
                  <a:solidFill>
                    <a:schemeClr val="bg2"/>
                  </a:solidFill>
                  <a:round/>
                  <a:headEnd/>
                  <a:tailEnd/>
                </a:ln>
              </p:spPr>
              <p:txBody>
                <a:bodyPr/>
                <a:lstStyle/>
                <a:p>
                  <a:endParaRPr lang="en-US"/>
                </a:p>
              </p:txBody>
            </p:sp>
            <p:sp>
              <p:nvSpPr>
                <p:cNvPr id="2230" name="Line 191"/>
                <p:cNvSpPr>
                  <a:spLocks noChangeShapeType="1"/>
                </p:cNvSpPr>
                <p:nvPr/>
              </p:nvSpPr>
              <p:spPr bwMode="auto">
                <a:xfrm flipV="1">
                  <a:off x="3524" y="2295"/>
                  <a:ext cx="1" cy="94"/>
                </a:xfrm>
                <a:prstGeom prst="line">
                  <a:avLst/>
                </a:prstGeom>
                <a:noFill/>
                <a:ln w="4763">
                  <a:solidFill>
                    <a:schemeClr val="bg2"/>
                  </a:solidFill>
                  <a:round/>
                  <a:headEnd/>
                  <a:tailEnd/>
                </a:ln>
              </p:spPr>
              <p:txBody>
                <a:bodyPr/>
                <a:lstStyle/>
                <a:p>
                  <a:endParaRPr lang="en-US"/>
                </a:p>
              </p:txBody>
            </p:sp>
            <p:sp>
              <p:nvSpPr>
                <p:cNvPr id="2231" name="Line 192"/>
                <p:cNvSpPr>
                  <a:spLocks noChangeShapeType="1"/>
                </p:cNvSpPr>
                <p:nvPr/>
              </p:nvSpPr>
              <p:spPr bwMode="auto">
                <a:xfrm flipV="1">
                  <a:off x="3681" y="2295"/>
                  <a:ext cx="1" cy="94"/>
                </a:xfrm>
                <a:prstGeom prst="line">
                  <a:avLst/>
                </a:prstGeom>
                <a:noFill/>
                <a:ln w="4763">
                  <a:solidFill>
                    <a:schemeClr val="bg2"/>
                  </a:solidFill>
                  <a:round/>
                  <a:headEnd/>
                  <a:tailEnd/>
                </a:ln>
              </p:spPr>
              <p:txBody>
                <a:bodyPr/>
                <a:lstStyle/>
                <a:p>
                  <a:endParaRPr lang="en-US"/>
                </a:p>
              </p:txBody>
            </p:sp>
            <p:sp>
              <p:nvSpPr>
                <p:cNvPr id="2232" name="Line 193"/>
                <p:cNvSpPr>
                  <a:spLocks noChangeShapeType="1"/>
                </p:cNvSpPr>
                <p:nvPr/>
              </p:nvSpPr>
              <p:spPr bwMode="auto">
                <a:xfrm>
                  <a:off x="2560" y="2142"/>
                  <a:ext cx="1" cy="82"/>
                </a:xfrm>
                <a:prstGeom prst="line">
                  <a:avLst/>
                </a:prstGeom>
                <a:noFill/>
                <a:ln w="4763">
                  <a:solidFill>
                    <a:schemeClr val="bg2"/>
                  </a:solidFill>
                  <a:round/>
                  <a:headEnd/>
                  <a:tailEnd/>
                </a:ln>
              </p:spPr>
              <p:txBody>
                <a:bodyPr/>
                <a:lstStyle/>
                <a:p>
                  <a:endParaRPr lang="en-US"/>
                </a:p>
              </p:txBody>
            </p:sp>
            <p:sp>
              <p:nvSpPr>
                <p:cNvPr id="2233" name="Line 194"/>
                <p:cNvSpPr>
                  <a:spLocks noChangeShapeType="1"/>
                </p:cNvSpPr>
                <p:nvPr/>
              </p:nvSpPr>
              <p:spPr bwMode="auto">
                <a:xfrm flipV="1">
                  <a:off x="2560" y="2065"/>
                  <a:ext cx="27" cy="77"/>
                </a:xfrm>
                <a:prstGeom prst="line">
                  <a:avLst/>
                </a:prstGeom>
                <a:noFill/>
                <a:ln w="4763">
                  <a:solidFill>
                    <a:schemeClr val="bg2"/>
                  </a:solidFill>
                  <a:round/>
                  <a:headEnd/>
                  <a:tailEnd/>
                </a:ln>
              </p:spPr>
              <p:txBody>
                <a:bodyPr/>
                <a:lstStyle/>
                <a:p>
                  <a:endParaRPr lang="en-US"/>
                </a:p>
              </p:txBody>
            </p:sp>
            <p:sp>
              <p:nvSpPr>
                <p:cNvPr id="2234" name="Line 195"/>
                <p:cNvSpPr>
                  <a:spLocks noChangeShapeType="1"/>
                </p:cNvSpPr>
                <p:nvPr/>
              </p:nvSpPr>
              <p:spPr bwMode="auto">
                <a:xfrm flipH="1" flipV="1">
                  <a:off x="2564" y="2137"/>
                  <a:ext cx="169" cy="74"/>
                </a:xfrm>
                <a:prstGeom prst="line">
                  <a:avLst/>
                </a:prstGeom>
                <a:noFill/>
                <a:ln w="4763">
                  <a:solidFill>
                    <a:schemeClr val="bg2"/>
                  </a:solidFill>
                  <a:round/>
                  <a:headEnd/>
                  <a:tailEnd/>
                </a:ln>
              </p:spPr>
              <p:txBody>
                <a:bodyPr/>
                <a:lstStyle/>
                <a:p>
                  <a:endParaRPr lang="en-US"/>
                </a:p>
              </p:txBody>
            </p:sp>
            <p:sp>
              <p:nvSpPr>
                <p:cNvPr id="2235" name="Line 196"/>
                <p:cNvSpPr>
                  <a:spLocks noChangeShapeType="1"/>
                </p:cNvSpPr>
                <p:nvPr/>
              </p:nvSpPr>
              <p:spPr bwMode="auto">
                <a:xfrm flipH="1" flipV="1">
                  <a:off x="2378" y="2239"/>
                  <a:ext cx="161" cy="56"/>
                </a:xfrm>
                <a:prstGeom prst="line">
                  <a:avLst/>
                </a:prstGeom>
                <a:noFill/>
                <a:ln w="4763">
                  <a:solidFill>
                    <a:schemeClr val="bg2"/>
                  </a:solidFill>
                  <a:round/>
                  <a:headEnd/>
                  <a:tailEnd/>
                </a:ln>
              </p:spPr>
              <p:txBody>
                <a:bodyPr/>
                <a:lstStyle/>
                <a:p>
                  <a:endParaRPr lang="en-US"/>
                </a:p>
              </p:txBody>
            </p:sp>
            <p:sp>
              <p:nvSpPr>
                <p:cNvPr id="2236" name="Line 197"/>
                <p:cNvSpPr>
                  <a:spLocks noChangeShapeType="1"/>
                </p:cNvSpPr>
                <p:nvPr/>
              </p:nvSpPr>
              <p:spPr bwMode="auto">
                <a:xfrm flipV="1">
                  <a:off x="2720" y="2237"/>
                  <a:ext cx="53" cy="58"/>
                </a:xfrm>
                <a:prstGeom prst="line">
                  <a:avLst/>
                </a:prstGeom>
                <a:noFill/>
                <a:ln w="4763">
                  <a:solidFill>
                    <a:schemeClr val="bg2"/>
                  </a:solidFill>
                  <a:round/>
                  <a:headEnd/>
                  <a:tailEnd/>
                </a:ln>
              </p:spPr>
              <p:txBody>
                <a:bodyPr/>
                <a:lstStyle/>
                <a:p>
                  <a:endParaRPr lang="en-US"/>
                </a:p>
              </p:txBody>
            </p:sp>
            <p:sp>
              <p:nvSpPr>
                <p:cNvPr id="2237" name="Freeform 198"/>
                <p:cNvSpPr>
                  <a:spLocks/>
                </p:cNvSpPr>
                <p:nvPr/>
              </p:nvSpPr>
              <p:spPr bwMode="auto">
                <a:xfrm>
                  <a:off x="2574" y="2244"/>
                  <a:ext cx="52" cy="145"/>
                </a:xfrm>
                <a:custGeom>
                  <a:avLst/>
                  <a:gdLst>
                    <a:gd name="T0" fmla="*/ 52 w 52"/>
                    <a:gd name="T1" fmla="*/ 145 h 145"/>
                    <a:gd name="T2" fmla="*/ 52 w 52"/>
                    <a:gd name="T3" fmla="*/ 51 h 145"/>
                    <a:gd name="T4" fmla="*/ 0 w 52"/>
                    <a:gd name="T5" fmla="*/ 0 h 145"/>
                    <a:gd name="T6" fmla="*/ 0 60000 65536"/>
                    <a:gd name="T7" fmla="*/ 0 60000 65536"/>
                    <a:gd name="T8" fmla="*/ 0 60000 65536"/>
                    <a:gd name="T9" fmla="*/ 0 w 52"/>
                    <a:gd name="T10" fmla="*/ 0 h 145"/>
                    <a:gd name="T11" fmla="*/ 52 w 52"/>
                    <a:gd name="T12" fmla="*/ 145 h 145"/>
                  </a:gdLst>
                  <a:ahLst/>
                  <a:cxnLst>
                    <a:cxn ang="T6">
                      <a:pos x="T0" y="T1"/>
                    </a:cxn>
                    <a:cxn ang="T7">
                      <a:pos x="T2" y="T3"/>
                    </a:cxn>
                    <a:cxn ang="T8">
                      <a:pos x="T4" y="T5"/>
                    </a:cxn>
                  </a:cxnLst>
                  <a:rect l="T9" t="T10" r="T11" b="T12"/>
                  <a:pathLst>
                    <a:path w="52" h="145">
                      <a:moveTo>
                        <a:pt x="52" y="145"/>
                      </a:moveTo>
                      <a:lnTo>
                        <a:pt x="52" y="51"/>
                      </a:lnTo>
                      <a:lnTo>
                        <a:pt x="0" y="0"/>
                      </a:lnTo>
                    </a:path>
                  </a:pathLst>
                </a:custGeom>
                <a:noFill/>
                <a:ln w="4763">
                  <a:solidFill>
                    <a:schemeClr val="bg2"/>
                  </a:solidFill>
                  <a:round/>
                  <a:headEnd/>
                  <a:tailEnd/>
                </a:ln>
              </p:spPr>
              <p:txBody>
                <a:bodyPr/>
                <a:lstStyle/>
                <a:p>
                  <a:endParaRPr lang="en-US"/>
                </a:p>
              </p:txBody>
            </p:sp>
            <p:sp>
              <p:nvSpPr>
                <p:cNvPr id="2238" name="Line 199"/>
                <p:cNvSpPr>
                  <a:spLocks noChangeShapeType="1"/>
                </p:cNvSpPr>
                <p:nvPr/>
              </p:nvSpPr>
              <p:spPr bwMode="auto">
                <a:xfrm flipH="1" flipV="1">
                  <a:off x="2772" y="2213"/>
                  <a:ext cx="291" cy="82"/>
                </a:xfrm>
                <a:prstGeom prst="line">
                  <a:avLst/>
                </a:prstGeom>
                <a:noFill/>
                <a:ln w="4763">
                  <a:solidFill>
                    <a:schemeClr val="bg2"/>
                  </a:solidFill>
                  <a:round/>
                  <a:headEnd/>
                  <a:tailEnd/>
                </a:ln>
              </p:spPr>
              <p:txBody>
                <a:bodyPr/>
                <a:lstStyle/>
                <a:p>
                  <a:endParaRPr lang="en-US"/>
                </a:p>
              </p:txBody>
            </p:sp>
            <p:sp>
              <p:nvSpPr>
                <p:cNvPr id="2239" name="Freeform 200"/>
                <p:cNvSpPr>
                  <a:spLocks/>
                </p:cNvSpPr>
                <p:nvPr/>
              </p:nvSpPr>
              <p:spPr bwMode="auto">
                <a:xfrm>
                  <a:off x="2879" y="2231"/>
                  <a:ext cx="69" cy="40"/>
                </a:xfrm>
                <a:custGeom>
                  <a:avLst/>
                  <a:gdLst>
                    <a:gd name="T0" fmla="*/ 69 w 69"/>
                    <a:gd name="T1" fmla="*/ 24 h 40"/>
                    <a:gd name="T2" fmla="*/ 69 w 69"/>
                    <a:gd name="T3" fmla="*/ 27 h 40"/>
                    <a:gd name="T4" fmla="*/ 66 w 69"/>
                    <a:gd name="T5" fmla="*/ 30 h 40"/>
                    <a:gd name="T6" fmla="*/ 63 w 69"/>
                    <a:gd name="T7" fmla="*/ 34 h 40"/>
                    <a:gd name="T8" fmla="*/ 58 w 69"/>
                    <a:gd name="T9" fmla="*/ 37 h 40"/>
                    <a:gd name="T10" fmla="*/ 46 w 69"/>
                    <a:gd name="T11" fmla="*/ 40 h 40"/>
                    <a:gd name="T12" fmla="*/ 32 w 69"/>
                    <a:gd name="T13" fmla="*/ 40 h 40"/>
                    <a:gd name="T14" fmla="*/ 19 w 69"/>
                    <a:gd name="T15" fmla="*/ 39 h 40"/>
                    <a:gd name="T16" fmla="*/ 8 w 69"/>
                    <a:gd name="T17" fmla="*/ 32 h 40"/>
                    <a:gd name="T18" fmla="*/ 4 w 69"/>
                    <a:gd name="T19" fmla="*/ 29 h 40"/>
                    <a:gd name="T20" fmla="*/ 1 w 69"/>
                    <a:gd name="T21" fmla="*/ 26 h 40"/>
                    <a:gd name="T22" fmla="*/ 0 w 69"/>
                    <a:gd name="T23" fmla="*/ 21 h 40"/>
                    <a:gd name="T24" fmla="*/ 0 w 69"/>
                    <a:gd name="T25" fmla="*/ 17 h 40"/>
                    <a:gd name="T26" fmla="*/ 0 w 69"/>
                    <a:gd name="T27" fmla="*/ 13 h 40"/>
                    <a:gd name="T28" fmla="*/ 3 w 69"/>
                    <a:gd name="T29" fmla="*/ 9 h 40"/>
                    <a:gd name="T30" fmla="*/ 6 w 69"/>
                    <a:gd name="T31" fmla="*/ 6 h 40"/>
                    <a:gd name="T32" fmla="*/ 11 w 69"/>
                    <a:gd name="T33" fmla="*/ 5 h 40"/>
                    <a:gd name="T34" fmla="*/ 22 w 69"/>
                    <a:gd name="T35" fmla="*/ 0 h 40"/>
                    <a:gd name="T36" fmla="*/ 37 w 69"/>
                    <a:gd name="T37" fmla="*/ 0 h 40"/>
                    <a:gd name="T38" fmla="*/ 50 w 69"/>
                    <a:gd name="T39" fmla="*/ 3 h 40"/>
                    <a:gd name="T40" fmla="*/ 61 w 69"/>
                    <a:gd name="T41" fmla="*/ 8 h 40"/>
                    <a:gd name="T42" fmla="*/ 64 w 69"/>
                    <a:gd name="T43" fmla="*/ 11 h 40"/>
                    <a:gd name="T44" fmla="*/ 68 w 69"/>
                    <a:gd name="T45" fmla="*/ 16 h 40"/>
                    <a:gd name="T46" fmla="*/ 69 w 69"/>
                    <a:gd name="T47" fmla="*/ 19 h 40"/>
                    <a:gd name="T48" fmla="*/ 69 w 69"/>
                    <a:gd name="T49" fmla="*/ 24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9"/>
                    <a:gd name="T76" fmla="*/ 0 h 40"/>
                    <a:gd name="T77" fmla="*/ 69 w 69"/>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9" h="40">
                      <a:moveTo>
                        <a:pt x="69" y="24"/>
                      </a:moveTo>
                      <a:lnTo>
                        <a:pt x="69" y="27"/>
                      </a:lnTo>
                      <a:lnTo>
                        <a:pt x="66" y="30"/>
                      </a:lnTo>
                      <a:lnTo>
                        <a:pt x="63" y="34"/>
                      </a:lnTo>
                      <a:lnTo>
                        <a:pt x="58" y="37"/>
                      </a:lnTo>
                      <a:lnTo>
                        <a:pt x="46" y="40"/>
                      </a:lnTo>
                      <a:lnTo>
                        <a:pt x="32" y="40"/>
                      </a:lnTo>
                      <a:lnTo>
                        <a:pt x="19" y="39"/>
                      </a:lnTo>
                      <a:lnTo>
                        <a:pt x="8" y="32"/>
                      </a:lnTo>
                      <a:lnTo>
                        <a:pt x="4" y="29"/>
                      </a:lnTo>
                      <a:lnTo>
                        <a:pt x="1" y="26"/>
                      </a:lnTo>
                      <a:lnTo>
                        <a:pt x="0" y="21"/>
                      </a:lnTo>
                      <a:lnTo>
                        <a:pt x="0" y="17"/>
                      </a:lnTo>
                      <a:lnTo>
                        <a:pt x="0" y="13"/>
                      </a:lnTo>
                      <a:lnTo>
                        <a:pt x="3" y="9"/>
                      </a:lnTo>
                      <a:lnTo>
                        <a:pt x="6" y="6"/>
                      </a:lnTo>
                      <a:lnTo>
                        <a:pt x="11" y="5"/>
                      </a:lnTo>
                      <a:lnTo>
                        <a:pt x="22" y="0"/>
                      </a:lnTo>
                      <a:lnTo>
                        <a:pt x="37" y="0"/>
                      </a:lnTo>
                      <a:lnTo>
                        <a:pt x="50" y="3"/>
                      </a:lnTo>
                      <a:lnTo>
                        <a:pt x="61" y="8"/>
                      </a:lnTo>
                      <a:lnTo>
                        <a:pt x="64" y="11"/>
                      </a:lnTo>
                      <a:lnTo>
                        <a:pt x="68" y="16"/>
                      </a:lnTo>
                      <a:lnTo>
                        <a:pt x="69" y="19"/>
                      </a:lnTo>
                      <a:lnTo>
                        <a:pt x="69" y="24"/>
                      </a:lnTo>
                      <a:close/>
                    </a:path>
                  </a:pathLst>
                </a:custGeom>
                <a:solidFill>
                  <a:srgbClr val="CDE6FF"/>
                </a:solidFill>
                <a:ln w="3175">
                  <a:solidFill>
                    <a:schemeClr val="bg2"/>
                  </a:solidFill>
                  <a:round/>
                  <a:headEnd/>
                  <a:tailEnd/>
                </a:ln>
              </p:spPr>
              <p:txBody>
                <a:bodyPr/>
                <a:lstStyle/>
                <a:p>
                  <a:endParaRPr lang="en-US"/>
                </a:p>
              </p:txBody>
            </p:sp>
            <p:sp>
              <p:nvSpPr>
                <p:cNvPr id="2240" name="Line 201"/>
                <p:cNvSpPr>
                  <a:spLocks noChangeShapeType="1"/>
                </p:cNvSpPr>
                <p:nvPr/>
              </p:nvSpPr>
              <p:spPr bwMode="auto">
                <a:xfrm flipH="1" flipV="1">
                  <a:off x="3115" y="2227"/>
                  <a:ext cx="68" cy="68"/>
                </a:xfrm>
                <a:prstGeom prst="line">
                  <a:avLst/>
                </a:prstGeom>
                <a:noFill/>
                <a:ln w="4763">
                  <a:solidFill>
                    <a:schemeClr val="bg2"/>
                  </a:solidFill>
                  <a:round/>
                  <a:headEnd/>
                  <a:tailEnd/>
                </a:ln>
              </p:spPr>
              <p:txBody>
                <a:bodyPr/>
                <a:lstStyle/>
                <a:p>
                  <a:endParaRPr lang="en-US"/>
                </a:p>
              </p:txBody>
            </p:sp>
            <p:sp>
              <p:nvSpPr>
                <p:cNvPr id="2241" name="Line 202"/>
                <p:cNvSpPr>
                  <a:spLocks noChangeShapeType="1"/>
                </p:cNvSpPr>
                <p:nvPr/>
              </p:nvSpPr>
              <p:spPr bwMode="auto">
                <a:xfrm flipV="1">
                  <a:off x="3879" y="2295"/>
                  <a:ext cx="1" cy="94"/>
                </a:xfrm>
                <a:prstGeom prst="line">
                  <a:avLst/>
                </a:prstGeom>
                <a:noFill/>
                <a:ln w="4763">
                  <a:solidFill>
                    <a:schemeClr val="bg2"/>
                  </a:solidFill>
                  <a:round/>
                  <a:headEnd/>
                  <a:tailEnd/>
                </a:ln>
              </p:spPr>
              <p:txBody>
                <a:bodyPr/>
                <a:lstStyle/>
                <a:p>
                  <a:endParaRPr lang="en-US"/>
                </a:p>
              </p:txBody>
            </p:sp>
            <p:sp>
              <p:nvSpPr>
                <p:cNvPr id="2242" name="Line 203"/>
                <p:cNvSpPr>
                  <a:spLocks noChangeShapeType="1"/>
                </p:cNvSpPr>
                <p:nvPr/>
              </p:nvSpPr>
              <p:spPr bwMode="auto">
                <a:xfrm flipV="1">
                  <a:off x="3681" y="2213"/>
                  <a:ext cx="149" cy="82"/>
                </a:xfrm>
                <a:prstGeom prst="line">
                  <a:avLst/>
                </a:prstGeom>
                <a:noFill/>
                <a:ln w="4763">
                  <a:solidFill>
                    <a:schemeClr val="bg2"/>
                  </a:solidFill>
                  <a:round/>
                  <a:headEnd/>
                  <a:tailEnd/>
                </a:ln>
              </p:spPr>
              <p:txBody>
                <a:bodyPr/>
                <a:lstStyle/>
                <a:p>
                  <a:endParaRPr lang="en-US"/>
                </a:p>
              </p:txBody>
            </p:sp>
            <p:sp>
              <p:nvSpPr>
                <p:cNvPr id="2243" name="Line 204"/>
                <p:cNvSpPr>
                  <a:spLocks noChangeShapeType="1"/>
                </p:cNvSpPr>
                <p:nvPr/>
              </p:nvSpPr>
              <p:spPr bwMode="auto">
                <a:xfrm flipH="1" flipV="1">
                  <a:off x="3639" y="2213"/>
                  <a:ext cx="240" cy="82"/>
                </a:xfrm>
                <a:prstGeom prst="line">
                  <a:avLst/>
                </a:prstGeom>
                <a:noFill/>
                <a:ln w="4763">
                  <a:solidFill>
                    <a:schemeClr val="bg2"/>
                  </a:solidFill>
                  <a:round/>
                  <a:headEnd/>
                  <a:tailEnd/>
                </a:ln>
              </p:spPr>
              <p:txBody>
                <a:bodyPr/>
                <a:lstStyle/>
                <a:p>
                  <a:endParaRPr lang="en-US"/>
                </a:p>
              </p:txBody>
            </p:sp>
            <p:sp>
              <p:nvSpPr>
                <p:cNvPr id="2244" name="Line 205"/>
                <p:cNvSpPr>
                  <a:spLocks noChangeShapeType="1"/>
                </p:cNvSpPr>
                <p:nvPr/>
              </p:nvSpPr>
              <p:spPr bwMode="auto">
                <a:xfrm flipH="1" flipV="1">
                  <a:off x="3167" y="2095"/>
                  <a:ext cx="200" cy="200"/>
                </a:xfrm>
                <a:prstGeom prst="line">
                  <a:avLst/>
                </a:prstGeom>
                <a:noFill/>
                <a:ln w="4763">
                  <a:solidFill>
                    <a:schemeClr val="bg2"/>
                  </a:solidFill>
                  <a:round/>
                  <a:headEnd/>
                  <a:tailEnd/>
                </a:ln>
              </p:spPr>
              <p:txBody>
                <a:bodyPr/>
                <a:lstStyle/>
                <a:p>
                  <a:endParaRPr lang="en-US"/>
                </a:p>
              </p:txBody>
            </p:sp>
            <p:sp>
              <p:nvSpPr>
                <p:cNvPr id="2245" name="Line 206"/>
                <p:cNvSpPr>
                  <a:spLocks noChangeShapeType="1"/>
                </p:cNvSpPr>
                <p:nvPr/>
              </p:nvSpPr>
              <p:spPr bwMode="auto">
                <a:xfrm flipH="1" flipV="1">
                  <a:off x="3325" y="2098"/>
                  <a:ext cx="199" cy="197"/>
                </a:xfrm>
                <a:prstGeom prst="line">
                  <a:avLst/>
                </a:prstGeom>
                <a:noFill/>
                <a:ln w="4763">
                  <a:solidFill>
                    <a:schemeClr val="bg2"/>
                  </a:solidFill>
                  <a:round/>
                  <a:headEnd/>
                  <a:tailEnd/>
                </a:ln>
              </p:spPr>
              <p:txBody>
                <a:bodyPr/>
                <a:lstStyle/>
                <a:p>
                  <a:endParaRPr lang="en-US"/>
                </a:p>
              </p:txBody>
            </p:sp>
            <p:sp>
              <p:nvSpPr>
                <p:cNvPr id="2246" name="Line 207"/>
                <p:cNvSpPr>
                  <a:spLocks noChangeShapeType="1"/>
                </p:cNvSpPr>
                <p:nvPr/>
              </p:nvSpPr>
              <p:spPr bwMode="auto">
                <a:xfrm flipH="1">
                  <a:off x="3257" y="2185"/>
                  <a:ext cx="153" cy="1"/>
                </a:xfrm>
                <a:prstGeom prst="line">
                  <a:avLst/>
                </a:prstGeom>
                <a:noFill/>
                <a:ln w="4763">
                  <a:solidFill>
                    <a:schemeClr val="bg2"/>
                  </a:solidFill>
                  <a:round/>
                  <a:headEnd/>
                  <a:tailEnd/>
                </a:ln>
              </p:spPr>
              <p:txBody>
                <a:bodyPr/>
                <a:lstStyle/>
                <a:p>
                  <a:endParaRPr lang="en-US"/>
                </a:p>
              </p:txBody>
            </p:sp>
          </p:grpSp>
        </p:grpSp>
        <p:sp>
          <p:nvSpPr>
            <p:cNvPr id="2189" name="Rectangle 208"/>
            <p:cNvSpPr>
              <a:spLocks noChangeArrowheads="1"/>
            </p:cNvSpPr>
            <p:nvPr/>
          </p:nvSpPr>
          <p:spPr bwMode="auto">
            <a:xfrm>
              <a:off x="109" y="2065"/>
              <a:ext cx="1074" cy="577"/>
            </a:xfrm>
            <a:prstGeom prst="rect">
              <a:avLst/>
            </a:prstGeom>
            <a:noFill/>
            <a:ln w="9525" algn="ctr">
              <a:noFill/>
              <a:miter lim="800000"/>
              <a:headEnd/>
              <a:tailEnd/>
            </a:ln>
          </p:spPr>
          <p:txBody>
            <a:bodyPr>
              <a:spAutoFit/>
            </a:bodyPr>
            <a:lstStyle/>
            <a:p>
              <a:r>
                <a:rPr lang="en-US" b="1" i="1" u="none"/>
                <a:t>Bold </a:t>
              </a:r>
            </a:p>
            <a:p>
              <a:r>
                <a:rPr lang="en-US" b="1" i="1" u="none"/>
                <a:t>Stroke Architecture </a:t>
              </a:r>
            </a:p>
          </p:txBody>
        </p:sp>
        <p:grpSp>
          <p:nvGrpSpPr>
            <p:cNvPr id="2190" name="Group 209"/>
            <p:cNvGrpSpPr>
              <a:grpSpLocks/>
            </p:cNvGrpSpPr>
            <p:nvPr/>
          </p:nvGrpSpPr>
          <p:grpSpPr bwMode="auto">
            <a:xfrm>
              <a:off x="2044" y="2211"/>
              <a:ext cx="1317" cy="807"/>
              <a:chOff x="2044" y="2211"/>
              <a:chExt cx="1317" cy="807"/>
            </a:xfrm>
          </p:grpSpPr>
          <p:grpSp>
            <p:nvGrpSpPr>
              <p:cNvPr id="2191" name="Group 210"/>
              <p:cNvGrpSpPr>
                <a:grpSpLocks/>
              </p:cNvGrpSpPr>
              <p:nvPr/>
            </p:nvGrpSpPr>
            <p:grpSpPr bwMode="auto">
              <a:xfrm>
                <a:off x="2044" y="2373"/>
                <a:ext cx="1317" cy="645"/>
                <a:chOff x="2044" y="2373"/>
                <a:chExt cx="1317" cy="645"/>
              </a:xfrm>
            </p:grpSpPr>
            <p:grpSp>
              <p:nvGrpSpPr>
                <p:cNvPr id="2195" name="Group 211"/>
                <p:cNvGrpSpPr>
                  <a:grpSpLocks/>
                </p:cNvGrpSpPr>
                <p:nvPr/>
              </p:nvGrpSpPr>
              <p:grpSpPr bwMode="auto">
                <a:xfrm>
                  <a:off x="2044" y="2883"/>
                  <a:ext cx="1317" cy="135"/>
                  <a:chOff x="2122" y="3017"/>
                  <a:chExt cx="1595" cy="170"/>
                </a:xfrm>
              </p:grpSpPr>
              <p:sp>
                <p:nvSpPr>
                  <p:cNvPr id="1651924" name="AutoShape 212"/>
                  <p:cNvSpPr>
                    <a:spLocks noChangeArrowheads="1"/>
                  </p:cNvSpPr>
                  <p:nvPr/>
                </p:nvSpPr>
                <p:spPr bwMode="auto">
                  <a:xfrm>
                    <a:off x="2122" y="3017"/>
                    <a:ext cx="1595" cy="170"/>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51925" name="Text Box 213"/>
                  <p:cNvSpPr txBox="1">
                    <a:spLocks noChangeArrowheads="1"/>
                  </p:cNvSpPr>
                  <p:nvPr/>
                </p:nvSpPr>
                <p:spPr bwMode="auto">
                  <a:xfrm flipH="1">
                    <a:off x="2139" y="3060"/>
                    <a:ext cx="1564" cy="107"/>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Hardware (CPU, Memory, I/O)</a:t>
                    </a:r>
                    <a:endParaRPr lang="en-US" altLang="en-US" sz="1100" u="none">
                      <a:solidFill>
                        <a:srgbClr val="800000"/>
                      </a:solidFill>
                      <a:latin typeface="Arial" charset="0"/>
                    </a:endParaRPr>
                  </a:p>
                </p:txBody>
              </p:sp>
            </p:grpSp>
            <p:grpSp>
              <p:nvGrpSpPr>
                <p:cNvPr id="2196" name="Group 214"/>
                <p:cNvGrpSpPr>
                  <a:grpSpLocks/>
                </p:cNvGrpSpPr>
                <p:nvPr/>
              </p:nvGrpSpPr>
              <p:grpSpPr bwMode="auto">
                <a:xfrm>
                  <a:off x="2044" y="2713"/>
                  <a:ext cx="1317" cy="135"/>
                  <a:chOff x="2074" y="2723"/>
                  <a:chExt cx="1317" cy="135"/>
                </a:xfrm>
              </p:grpSpPr>
              <p:sp>
                <p:nvSpPr>
                  <p:cNvPr id="1651927" name="AutoShape 215"/>
                  <p:cNvSpPr>
                    <a:spLocks noChangeArrowheads="1"/>
                  </p:cNvSpPr>
                  <p:nvPr/>
                </p:nvSpPr>
                <p:spPr bwMode="auto">
                  <a:xfrm>
                    <a:off x="2074" y="2723"/>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51928" name="Text Box 216"/>
                  <p:cNvSpPr txBox="1">
                    <a:spLocks noChangeArrowheads="1"/>
                  </p:cNvSpPr>
                  <p:nvPr/>
                </p:nvSpPr>
                <p:spPr bwMode="auto">
                  <a:xfrm flipH="1">
                    <a:off x="2088" y="2757"/>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Networking Interfaces</a:t>
                    </a:r>
                    <a:endParaRPr lang="en-US" altLang="en-US" sz="1100" u="none">
                      <a:solidFill>
                        <a:srgbClr val="800000"/>
                      </a:solidFill>
                      <a:latin typeface="Arial" charset="0"/>
                    </a:endParaRPr>
                  </a:p>
                </p:txBody>
              </p:sp>
            </p:grpSp>
            <p:grpSp>
              <p:nvGrpSpPr>
                <p:cNvPr id="2197" name="Group 217"/>
                <p:cNvGrpSpPr>
                  <a:grpSpLocks/>
                </p:cNvGrpSpPr>
                <p:nvPr/>
              </p:nvGrpSpPr>
              <p:grpSpPr bwMode="auto">
                <a:xfrm>
                  <a:off x="2044" y="2543"/>
                  <a:ext cx="1317" cy="135"/>
                  <a:chOff x="2074" y="2558"/>
                  <a:chExt cx="1317" cy="135"/>
                </a:xfrm>
              </p:grpSpPr>
              <p:sp>
                <p:nvSpPr>
                  <p:cNvPr id="1651930" name="AutoShape 218"/>
                  <p:cNvSpPr>
                    <a:spLocks noChangeArrowheads="1"/>
                  </p:cNvSpPr>
                  <p:nvPr/>
                </p:nvSpPr>
                <p:spPr bwMode="auto">
                  <a:xfrm>
                    <a:off x="2074" y="2558"/>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51931" name="Text Box 219"/>
                  <p:cNvSpPr txBox="1">
                    <a:spLocks noChangeArrowheads="1"/>
                  </p:cNvSpPr>
                  <p:nvPr/>
                </p:nvSpPr>
                <p:spPr bwMode="auto">
                  <a:xfrm flipH="1">
                    <a:off x="2088" y="2592"/>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Operating System</a:t>
                    </a:r>
                    <a:endParaRPr lang="en-US" altLang="en-US" sz="1100" u="none">
                      <a:solidFill>
                        <a:srgbClr val="800000"/>
                      </a:solidFill>
                      <a:latin typeface="Arial" charset="0"/>
                    </a:endParaRPr>
                  </a:p>
                </p:txBody>
              </p:sp>
            </p:grpSp>
            <p:grpSp>
              <p:nvGrpSpPr>
                <p:cNvPr id="2198" name="Group 220"/>
                <p:cNvGrpSpPr>
                  <a:grpSpLocks/>
                </p:cNvGrpSpPr>
                <p:nvPr/>
              </p:nvGrpSpPr>
              <p:grpSpPr bwMode="auto">
                <a:xfrm>
                  <a:off x="2044" y="2373"/>
                  <a:ext cx="1317" cy="135"/>
                  <a:chOff x="2074" y="2393"/>
                  <a:chExt cx="1317" cy="135"/>
                </a:xfrm>
              </p:grpSpPr>
              <p:sp>
                <p:nvSpPr>
                  <p:cNvPr id="1651933" name="AutoShape 221"/>
                  <p:cNvSpPr>
                    <a:spLocks noChangeArrowheads="1"/>
                  </p:cNvSpPr>
                  <p:nvPr/>
                </p:nvSpPr>
                <p:spPr bwMode="auto">
                  <a:xfrm>
                    <a:off x="2074" y="2393"/>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51934" name="Text Box 222"/>
                  <p:cNvSpPr txBox="1">
                    <a:spLocks noChangeArrowheads="1"/>
                  </p:cNvSpPr>
                  <p:nvPr/>
                </p:nvSpPr>
                <p:spPr bwMode="auto">
                  <a:xfrm flipH="1">
                    <a:off x="2088" y="2428"/>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Middleware Infrastructure</a:t>
                    </a:r>
                    <a:endParaRPr lang="en-US" altLang="en-US" sz="1100" u="none">
                      <a:solidFill>
                        <a:srgbClr val="800000"/>
                      </a:solidFill>
                      <a:latin typeface="Arial" charset="0"/>
                    </a:endParaRPr>
                  </a:p>
                </p:txBody>
              </p:sp>
            </p:grpSp>
          </p:grpSp>
          <p:grpSp>
            <p:nvGrpSpPr>
              <p:cNvPr id="2192" name="Group 223"/>
              <p:cNvGrpSpPr>
                <a:grpSpLocks/>
              </p:cNvGrpSpPr>
              <p:nvPr/>
            </p:nvGrpSpPr>
            <p:grpSpPr bwMode="auto">
              <a:xfrm>
                <a:off x="2044" y="2211"/>
                <a:ext cx="1317" cy="135"/>
                <a:chOff x="2074" y="2393"/>
                <a:chExt cx="1317" cy="135"/>
              </a:xfrm>
            </p:grpSpPr>
            <p:sp>
              <p:nvSpPr>
                <p:cNvPr id="1651936" name="AutoShape 224"/>
                <p:cNvSpPr>
                  <a:spLocks noChangeArrowheads="1"/>
                </p:cNvSpPr>
                <p:nvPr/>
              </p:nvSpPr>
              <p:spPr bwMode="auto">
                <a:xfrm>
                  <a:off x="2074" y="2393"/>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51937" name="Text Box 225"/>
                <p:cNvSpPr txBox="1">
                  <a:spLocks noChangeArrowheads="1"/>
                </p:cNvSpPr>
                <p:nvPr/>
              </p:nvSpPr>
              <p:spPr bwMode="auto">
                <a:xfrm flipH="1">
                  <a:off x="2088" y="2428"/>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Mission Computing Services</a:t>
                  </a:r>
                  <a:endParaRPr lang="en-US" altLang="en-US" sz="1100" u="none">
                    <a:solidFill>
                      <a:srgbClr val="800000"/>
                    </a:solidFill>
                    <a:latin typeface="Arial" charset="0"/>
                  </a:endParaRPr>
                </a:p>
              </p:txBody>
            </p:sp>
          </p:grpSp>
        </p:grpSp>
      </p:grpSp>
      <p:sp>
        <p:nvSpPr>
          <p:cNvPr id="2072" name="Rectangle 226"/>
          <p:cNvSpPr>
            <a:spLocks noChangeAspect="1" noChangeArrowheads="1"/>
          </p:cNvSpPr>
          <p:nvPr/>
        </p:nvSpPr>
        <p:spPr bwMode="auto">
          <a:xfrm>
            <a:off x="4454525" y="1654175"/>
            <a:ext cx="747713" cy="639763"/>
          </a:xfrm>
          <a:prstGeom prst="rect">
            <a:avLst/>
          </a:prstGeom>
          <a:solidFill>
            <a:schemeClr val="folHlink"/>
          </a:solidFill>
          <a:ln w="12700">
            <a:solidFill>
              <a:srgbClr val="000000"/>
            </a:solidFill>
            <a:miter lim="800000"/>
            <a:headEnd/>
            <a:tailEnd/>
          </a:ln>
        </p:spPr>
        <p:txBody>
          <a:bodyPr wrap="none" lIns="80006" tIns="40003" rIns="80006" bIns="40003"/>
          <a:lstStyle/>
          <a:p>
            <a:pPr algn="ctr" defTabSz="800100">
              <a:lnSpc>
                <a:spcPct val="80000"/>
              </a:lnSpc>
            </a:pPr>
            <a:r>
              <a:rPr lang="en-US" sz="900" b="1" u="none">
                <a:solidFill>
                  <a:srgbClr val="336699"/>
                </a:solidFill>
              </a:rPr>
              <a:t>Radar</a:t>
            </a:r>
          </a:p>
        </p:txBody>
      </p:sp>
      <p:pic>
        <p:nvPicPr>
          <p:cNvPr id="2073" name="Picture 227"/>
          <p:cNvPicPr>
            <a:picLocks noChangeAspect="1" noChangeArrowheads="1"/>
          </p:cNvPicPr>
          <p:nvPr/>
        </p:nvPicPr>
        <p:blipFill>
          <a:blip r:embed="rId4" cstate="print"/>
          <a:srcRect/>
          <a:stretch>
            <a:fillRect/>
          </a:stretch>
        </p:blipFill>
        <p:spPr bwMode="auto">
          <a:xfrm>
            <a:off x="4738688" y="1874838"/>
            <a:ext cx="344487" cy="419100"/>
          </a:xfrm>
          <a:prstGeom prst="rect">
            <a:avLst/>
          </a:prstGeom>
          <a:noFill/>
          <a:ln w="12700">
            <a:noFill/>
            <a:miter lim="800000"/>
            <a:headEnd/>
            <a:tailEnd/>
          </a:ln>
        </p:spPr>
      </p:pic>
      <p:pic>
        <p:nvPicPr>
          <p:cNvPr id="2074" name="Picture 228" descr="f15c"/>
          <p:cNvPicPr>
            <a:picLocks noChangeAspect="1" noChangeArrowheads="1"/>
          </p:cNvPicPr>
          <p:nvPr/>
        </p:nvPicPr>
        <p:blipFill>
          <a:blip r:embed="rId5" cstate="print"/>
          <a:srcRect/>
          <a:stretch>
            <a:fillRect/>
          </a:stretch>
        </p:blipFill>
        <p:spPr bwMode="auto">
          <a:xfrm>
            <a:off x="7278688" y="1139825"/>
            <a:ext cx="1612900" cy="574675"/>
          </a:xfrm>
          <a:prstGeom prst="rect">
            <a:avLst/>
          </a:prstGeom>
          <a:noFill/>
          <a:ln w="9525">
            <a:noFill/>
            <a:miter lim="800000"/>
            <a:headEnd/>
            <a:tailEnd/>
          </a:ln>
        </p:spPr>
      </p:pic>
      <p:pic>
        <p:nvPicPr>
          <p:cNvPr id="2075" name="Picture 229" descr="UCAV floating"/>
          <p:cNvPicPr>
            <a:picLocks noChangeAspect="1" noChangeArrowheads="1"/>
          </p:cNvPicPr>
          <p:nvPr/>
        </p:nvPicPr>
        <p:blipFill>
          <a:blip r:embed="rId6" cstate="print">
            <a:clrChange>
              <a:clrFrom>
                <a:srgbClr val="FFFFFF"/>
              </a:clrFrom>
              <a:clrTo>
                <a:srgbClr val="FFFFFF">
                  <a:alpha val="0"/>
                </a:srgbClr>
              </a:clrTo>
            </a:clrChange>
          </a:blip>
          <a:srcRect t="4663"/>
          <a:stretch>
            <a:fillRect/>
          </a:stretch>
        </p:blipFill>
        <p:spPr bwMode="auto">
          <a:xfrm>
            <a:off x="5805488" y="1979613"/>
            <a:ext cx="1831975" cy="558800"/>
          </a:xfrm>
          <a:prstGeom prst="rect">
            <a:avLst/>
          </a:prstGeom>
          <a:noFill/>
          <a:ln w="9525">
            <a:noFill/>
            <a:miter lim="800000"/>
            <a:headEnd/>
            <a:tailEnd/>
          </a:ln>
        </p:spPr>
      </p:pic>
      <p:graphicFrame>
        <p:nvGraphicFramePr>
          <p:cNvPr id="2050" name="Object 230"/>
          <p:cNvGraphicFramePr>
            <a:graphicFrameLocks/>
          </p:cNvGraphicFramePr>
          <p:nvPr/>
        </p:nvGraphicFramePr>
        <p:xfrm>
          <a:off x="5308600" y="1052513"/>
          <a:ext cx="1389063" cy="723900"/>
        </p:xfrm>
        <a:graphic>
          <a:graphicData uri="http://schemas.openxmlformats.org/presentationml/2006/ole">
            <mc:AlternateContent xmlns:mc="http://schemas.openxmlformats.org/markup-compatibility/2006">
              <mc:Choice xmlns:v="urn:schemas-microsoft-com:vml" Requires="v">
                <p:oleObj spid="_x0000_s2103" name="Canvas Drawing" r:id="rId7" imgW="2260440" imgH="1155600" progId="">
                  <p:embed/>
                </p:oleObj>
              </mc:Choice>
              <mc:Fallback>
                <p:oleObj name="Canvas Drawing" r:id="rId7" imgW="2260440" imgH="1155600" progId="">
                  <p:embed/>
                  <p:pic>
                    <p:nvPicPr>
                      <p:cNvPr id="0" name="Object 230"/>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308600" y="1052513"/>
                        <a:ext cx="1389063" cy="72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076" name="Group 231"/>
          <p:cNvGrpSpPr>
            <a:grpSpLocks/>
          </p:cNvGrpSpPr>
          <p:nvPr/>
        </p:nvGrpSpPr>
        <p:grpSpPr bwMode="auto">
          <a:xfrm>
            <a:off x="7708900" y="2271713"/>
            <a:ext cx="1243013" cy="654050"/>
            <a:chOff x="3600" y="169"/>
            <a:chExt cx="2120" cy="978"/>
          </a:xfrm>
        </p:grpSpPr>
        <p:sp>
          <p:nvSpPr>
            <p:cNvPr id="2078" name="Freeform 232"/>
            <p:cNvSpPr>
              <a:spLocks/>
            </p:cNvSpPr>
            <p:nvPr/>
          </p:nvSpPr>
          <p:spPr bwMode="auto">
            <a:xfrm>
              <a:off x="3690" y="727"/>
              <a:ext cx="139" cy="43"/>
            </a:xfrm>
            <a:custGeom>
              <a:avLst/>
              <a:gdLst>
                <a:gd name="T0" fmla="*/ 138 w 139"/>
                <a:gd name="T1" fmla="*/ 38 h 43"/>
                <a:gd name="T2" fmla="*/ 38 w 139"/>
                <a:gd name="T3" fmla="*/ 8 h 43"/>
                <a:gd name="T4" fmla="*/ 0 w 139"/>
                <a:gd name="T5" fmla="*/ 0 h 43"/>
                <a:gd name="T6" fmla="*/ 12 w 139"/>
                <a:gd name="T7" fmla="*/ 32 h 43"/>
                <a:gd name="T8" fmla="*/ 96 w 139"/>
                <a:gd name="T9" fmla="*/ 42 h 43"/>
                <a:gd name="T10" fmla="*/ 138 w 139"/>
                <a:gd name="T11" fmla="*/ 38 h 43"/>
                <a:gd name="T12" fmla="*/ 0 60000 65536"/>
                <a:gd name="T13" fmla="*/ 0 60000 65536"/>
                <a:gd name="T14" fmla="*/ 0 60000 65536"/>
                <a:gd name="T15" fmla="*/ 0 60000 65536"/>
                <a:gd name="T16" fmla="*/ 0 60000 65536"/>
                <a:gd name="T17" fmla="*/ 0 60000 65536"/>
                <a:gd name="T18" fmla="*/ 0 w 139"/>
                <a:gd name="T19" fmla="*/ 0 h 43"/>
                <a:gd name="T20" fmla="*/ 139 w 139"/>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139" h="43">
                  <a:moveTo>
                    <a:pt x="138" y="38"/>
                  </a:moveTo>
                  <a:lnTo>
                    <a:pt x="38" y="8"/>
                  </a:lnTo>
                  <a:lnTo>
                    <a:pt x="0" y="0"/>
                  </a:lnTo>
                  <a:lnTo>
                    <a:pt x="12" y="32"/>
                  </a:lnTo>
                  <a:lnTo>
                    <a:pt x="96" y="42"/>
                  </a:lnTo>
                  <a:lnTo>
                    <a:pt x="138" y="38"/>
                  </a:lnTo>
                </a:path>
              </a:pathLst>
            </a:custGeom>
            <a:solidFill>
              <a:srgbClr val="161616"/>
            </a:solidFill>
            <a:ln w="9525" cap="rnd">
              <a:noFill/>
              <a:round/>
              <a:headEnd/>
              <a:tailEnd/>
            </a:ln>
          </p:spPr>
          <p:txBody>
            <a:bodyPr/>
            <a:lstStyle/>
            <a:p>
              <a:endParaRPr lang="en-US"/>
            </a:p>
          </p:txBody>
        </p:sp>
        <p:sp>
          <p:nvSpPr>
            <p:cNvPr id="2079" name="Freeform 233"/>
            <p:cNvSpPr>
              <a:spLocks/>
            </p:cNvSpPr>
            <p:nvPr/>
          </p:nvSpPr>
          <p:spPr bwMode="auto">
            <a:xfrm>
              <a:off x="3728" y="729"/>
              <a:ext cx="139" cy="51"/>
            </a:xfrm>
            <a:custGeom>
              <a:avLst/>
              <a:gdLst>
                <a:gd name="T0" fmla="*/ 0 w 139"/>
                <a:gd name="T1" fmla="*/ 6 h 51"/>
                <a:gd name="T2" fmla="*/ 106 w 139"/>
                <a:gd name="T3" fmla="*/ 22 h 51"/>
                <a:gd name="T4" fmla="*/ 114 w 139"/>
                <a:gd name="T5" fmla="*/ 0 h 51"/>
                <a:gd name="T6" fmla="*/ 120 w 139"/>
                <a:gd name="T7" fmla="*/ 22 h 51"/>
                <a:gd name="T8" fmla="*/ 132 w 139"/>
                <a:gd name="T9" fmla="*/ 26 h 51"/>
                <a:gd name="T10" fmla="*/ 138 w 139"/>
                <a:gd name="T11" fmla="*/ 36 h 51"/>
                <a:gd name="T12" fmla="*/ 122 w 139"/>
                <a:gd name="T13" fmla="*/ 38 h 51"/>
                <a:gd name="T14" fmla="*/ 114 w 139"/>
                <a:gd name="T15" fmla="*/ 36 h 51"/>
                <a:gd name="T16" fmla="*/ 100 w 139"/>
                <a:gd name="T17" fmla="*/ 50 h 51"/>
                <a:gd name="T18" fmla="*/ 100 w 139"/>
                <a:gd name="T19" fmla="*/ 36 h 51"/>
                <a:gd name="T20" fmla="*/ 2 w 139"/>
                <a:gd name="T21" fmla="*/ 22 h 51"/>
                <a:gd name="T22" fmla="*/ 0 w 139"/>
                <a:gd name="T23" fmla="*/ 6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9"/>
                <a:gd name="T37" fmla="*/ 0 h 51"/>
                <a:gd name="T38" fmla="*/ 139 w 139"/>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9" h="51">
                  <a:moveTo>
                    <a:pt x="0" y="6"/>
                  </a:moveTo>
                  <a:lnTo>
                    <a:pt x="106" y="22"/>
                  </a:lnTo>
                  <a:lnTo>
                    <a:pt x="114" y="0"/>
                  </a:lnTo>
                  <a:lnTo>
                    <a:pt x="120" y="22"/>
                  </a:lnTo>
                  <a:lnTo>
                    <a:pt x="132" y="26"/>
                  </a:lnTo>
                  <a:lnTo>
                    <a:pt x="138" y="36"/>
                  </a:lnTo>
                  <a:lnTo>
                    <a:pt x="122" y="38"/>
                  </a:lnTo>
                  <a:lnTo>
                    <a:pt x="114" y="36"/>
                  </a:lnTo>
                  <a:lnTo>
                    <a:pt x="100" y="50"/>
                  </a:lnTo>
                  <a:lnTo>
                    <a:pt x="100" y="36"/>
                  </a:lnTo>
                  <a:lnTo>
                    <a:pt x="2" y="22"/>
                  </a:lnTo>
                  <a:lnTo>
                    <a:pt x="0" y="6"/>
                  </a:lnTo>
                </a:path>
              </a:pathLst>
            </a:custGeom>
            <a:solidFill>
              <a:srgbClr val="777777"/>
            </a:solidFill>
            <a:ln w="9525" cap="rnd">
              <a:noFill/>
              <a:round/>
              <a:headEnd/>
              <a:tailEnd/>
            </a:ln>
          </p:spPr>
          <p:txBody>
            <a:bodyPr/>
            <a:lstStyle/>
            <a:p>
              <a:endParaRPr lang="en-US"/>
            </a:p>
          </p:txBody>
        </p:sp>
        <p:sp>
          <p:nvSpPr>
            <p:cNvPr id="2080" name="Oval 234"/>
            <p:cNvSpPr>
              <a:spLocks noChangeArrowheads="1"/>
            </p:cNvSpPr>
            <p:nvPr/>
          </p:nvSpPr>
          <p:spPr bwMode="auto">
            <a:xfrm>
              <a:off x="4418" y="969"/>
              <a:ext cx="72" cy="178"/>
            </a:xfrm>
            <a:prstGeom prst="ellipse">
              <a:avLst/>
            </a:prstGeom>
            <a:solidFill>
              <a:srgbClr val="0D0D0D"/>
            </a:solidFill>
            <a:ln w="9525">
              <a:noFill/>
              <a:round/>
              <a:headEnd/>
              <a:tailEnd/>
            </a:ln>
          </p:spPr>
          <p:txBody>
            <a:bodyPr wrap="none" anchor="ctr"/>
            <a:lstStyle/>
            <a:p>
              <a:endParaRPr lang="en-US"/>
            </a:p>
          </p:txBody>
        </p:sp>
        <p:sp>
          <p:nvSpPr>
            <p:cNvPr id="2081" name="Rectangle 235"/>
            <p:cNvSpPr>
              <a:spLocks noChangeArrowheads="1"/>
            </p:cNvSpPr>
            <p:nvPr/>
          </p:nvSpPr>
          <p:spPr bwMode="auto">
            <a:xfrm>
              <a:off x="4454" y="971"/>
              <a:ext cx="28" cy="174"/>
            </a:xfrm>
            <a:prstGeom prst="rect">
              <a:avLst/>
            </a:prstGeom>
            <a:solidFill>
              <a:srgbClr val="0D0D0D"/>
            </a:solidFill>
            <a:ln w="9525">
              <a:noFill/>
              <a:miter lim="800000"/>
              <a:headEnd/>
              <a:tailEnd/>
            </a:ln>
          </p:spPr>
          <p:txBody>
            <a:bodyPr wrap="none" anchor="ctr"/>
            <a:lstStyle/>
            <a:p>
              <a:endParaRPr lang="en-US"/>
            </a:p>
          </p:txBody>
        </p:sp>
        <p:sp>
          <p:nvSpPr>
            <p:cNvPr id="2082" name="Oval 236"/>
            <p:cNvSpPr>
              <a:spLocks noChangeArrowheads="1"/>
            </p:cNvSpPr>
            <p:nvPr/>
          </p:nvSpPr>
          <p:spPr bwMode="auto">
            <a:xfrm>
              <a:off x="4446" y="969"/>
              <a:ext cx="72" cy="178"/>
            </a:xfrm>
            <a:prstGeom prst="ellipse">
              <a:avLst/>
            </a:prstGeom>
            <a:solidFill>
              <a:srgbClr val="0D0D0D"/>
            </a:solidFill>
            <a:ln w="9525">
              <a:noFill/>
              <a:round/>
              <a:headEnd/>
              <a:tailEnd/>
            </a:ln>
          </p:spPr>
          <p:txBody>
            <a:bodyPr wrap="none" anchor="ctr"/>
            <a:lstStyle/>
            <a:p>
              <a:endParaRPr lang="en-US"/>
            </a:p>
          </p:txBody>
        </p:sp>
        <p:sp>
          <p:nvSpPr>
            <p:cNvPr id="2083" name="Oval 237"/>
            <p:cNvSpPr>
              <a:spLocks noChangeArrowheads="1"/>
            </p:cNvSpPr>
            <p:nvPr/>
          </p:nvSpPr>
          <p:spPr bwMode="auto">
            <a:xfrm>
              <a:off x="4460" y="1001"/>
              <a:ext cx="44" cy="114"/>
            </a:xfrm>
            <a:prstGeom prst="ellipse">
              <a:avLst/>
            </a:prstGeom>
            <a:solidFill>
              <a:srgbClr val="7D9BB2"/>
            </a:solidFill>
            <a:ln w="9525">
              <a:noFill/>
              <a:round/>
              <a:headEnd/>
              <a:tailEnd/>
            </a:ln>
          </p:spPr>
          <p:txBody>
            <a:bodyPr wrap="none" anchor="ctr"/>
            <a:lstStyle/>
            <a:p>
              <a:endParaRPr lang="en-US"/>
            </a:p>
          </p:txBody>
        </p:sp>
        <p:sp>
          <p:nvSpPr>
            <p:cNvPr id="2084" name="Oval 238"/>
            <p:cNvSpPr>
              <a:spLocks noChangeArrowheads="1"/>
            </p:cNvSpPr>
            <p:nvPr/>
          </p:nvSpPr>
          <p:spPr bwMode="auto">
            <a:xfrm>
              <a:off x="4462" y="1019"/>
              <a:ext cx="30" cy="78"/>
            </a:xfrm>
            <a:prstGeom prst="ellipse">
              <a:avLst/>
            </a:prstGeom>
            <a:solidFill>
              <a:srgbClr val="647C8F"/>
            </a:solidFill>
            <a:ln w="9525">
              <a:noFill/>
              <a:round/>
              <a:headEnd/>
              <a:tailEnd/>
            </a:ln>
          </p:spPr>
          <p:txBody>
            <a:bodyPr wrap="none" anchor="ctr"/>
            <a:lstStyle/>
            <a:p>
              <a:endParaRPr lang="en-US"/>
            </a:p>
          </p:txBody>
        </p:sp>
        <p:sp>
          <p:nvSpPr>
            <p:cNvPr id="2085" name="Line 239"/>
            <p:cNvSpPr>
              <a:spLocks noChangeShapeType="1"/>
            </p:cNvSpPr>
            <p:nvPr/>
          </p:nvSpPr>
          <p:spPr bwMode="auto">
            <a:xfrm>
              <a:off x="4482" y="1057"/>
              <a:ext cx="10" cy="0"/>
            </a:xfrm>
            <a:prstGeom prst="line">
              <a:avLst/>
            </a:prstGeom>
            <a:noFill/>
            <a:ln w="12700">
              <a:solidFill>
                <a:srgbClr val="90B3CE"/>
              </a:solidFill>
              <a:round/>
              <a:headEnd type="none" w="sm" len="sm"/>
              <a:tailEnd type="none" w="sm" len="sm"/>
            </a:ln>
          </p:spPr>
          <p:txBody>
            <a:bodyPr wrap="none" anchor="ctr"/>
            <a:lstStyle/>
            <a:p>
              <a:endParaRPr lang="en-US"/>
            </a:p>
          </p:txBody>
        </p:sp>
        <p:sp>
          <p:nvSpPr>
            <p:cNvPr id="2086" name="Freeform 240"/>
            <p:cNvSpPr>
              <a:spLocks/>
            </p:cNvSpPr>
            <p:nvPr/>
          </p:nvSpPr>
          <p:spPr bwMode="auto">
            <a:xfrm>
              <a:off x="4468" y="949"/>
              <a:ext cx="53" cy="115"/>
            </a:xfrm>
            <a:custGeom>
              <a:avLst/>
              <a:gdLst>
                <a:gd name="T0" fmla="*/ 0 w 53"/>
                <a:gd name="T1" fmla="*/ 0 h 115"/>
                <a:gd name="T2" fmla="*/ 52 w 53"/>
                <a:gd name="T3" fmla="*/ 0 h 115"/>
                <a:gd name="T4" fmla="*/ 52 w 53"/>
                <a:gd name="T5" fmla="*/ 18 h 115"/>
                <a:gd name="T6" fmla="*/ 42 w 53"/>
                <a:gd name="T7" fmla="*/ 18 h 115"/>
                <a:gd name="T8" fmla="*/ 36 w 53"/>
                <a:gd name="T9" fmla="*/ 114 h 115"/>
                <a:gd name="T10" fmla="*/ 16 w 53"/>
                <a:gd name="T11" fmla="*/ 114 h 115"/>
                <a:gd name="T12" fmla="*/ 8 w 53"/>
                <a:gd name="T13" fmla="*/ 18 h 115"/>
                <a:gd name="T14" fmla="*/ 0 w 53"/>
                <a:gd name="T15" fmla="*/ 18 h 115"/>
                <a:gd name="T16" fmla="*/ 0 w 53"/>
                <a:gd name="T17" fmla="*/ 0 h 1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3"/>
                <a:gd name="T28" fmla="*/ 0 h 115"/>
                <a:gd name="T29" fmla="*/ 53 w 53"/>
                <a:gd name="T30" fmla="*/ 115 h 1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3" h="115">
                  <a:moveTo>
                    <a:pt x="0" y="0"/>
                  </a:moveTo>
                  <a:lnTo>
                    <a:pt x="52" y="0"/>
                  </a:lnTo>
                  <a:lnTo>
                    <a:pt x="52" y="18"/>
                  </a:lnTo>
                  <a:lnTo>
                    <a:pt x="42" y="18"/>
                  </a:lnTo>
                  <a:lnTo>
                    <a:pt x="36" y="114"/>
                  </a:lnTo>
                  <a:lnTo>
                    <a:pt x="16" y="114"/>
                  </a:lnTo>
                  <a:lnTo>
                    <a:pt x="8" y="18"/>
                  </a:lnTo>
                  <a:lnTo>
                    <a:pt x="0" y="18"/>
                  </a:lnTo>
                  <a:lnTo>
                    <a:pt x="0" y="0"/>
                  </a:lnTo>
                </a:path>
              </a:pathLst>
            </a:custGeom>
            <a:solidFill>
              <a:srgbClr val="90B3CE"/>
            </a:solidFill>
            <a:ln w="9525" cap="rnd">
              <a:noFill/>
              <a:round/>
              <a:headEnd/>
              <a:tailEnd/>
            </a:ln>
          </p:spPr>
          <p:txBody>
            <a:bodyPr/>
            <a:lstStyle/>
            <a:p>
              <a:endParaRPr lang="en-US"/>
            </a:p>
          </p:txBody>
        </p:sp>
        <p:sp>
          <p:nvSpPr>
            <p:cNvPr id="2087" name="Freeform 241"/>
            <p:cNvSpPr>
              <a:spLocks/>
            </p:cNvSpPr>
            <p:nvPr/>
          </p:nvSpPr>
          <p:spPr bwMode="auto">
            <a:xfrm>
              <a:off x="4472" y="841"/>
              <a:ext cx="43" cy="117"/>
            </a:xfrm>
            <a:custGeom>
              <a:avLst/>
              <a:gdLst>
                <a:gd name="T0" fmla="*/ 0 w 43"/>
                <a:gd name="T1" fmla="*/ 10 h 117"/>
                <a:gd name="T2" fmla="*/ 0 w 43"/>
                <a:gd name="T3" fmla="*/ 116 h 117"/>
                <a:gd name="T4" fmla="*/ 42 w 43"/>
                <a:gd name="T5" fmla="*/ 116 h 117"/>
                <a:gd name="T6" fmla="*/ 42 w 43"/>
                <a:gd name="T7" fmla="*/ 0 h 117"/>
                <a:gd name="T8" fmla="*/ 0 w 43"/>
                <a:gd name="T9" fmla="*/ 10 h 117"/>
                <a:gd name="T10" fmla="*/ 0 60000 65536"/>
                <a:gd name="T11" fmla="*/ 0 60000 65536"/>
                <a:gd name="T12" fmla="*/ 0 60000 65536"/>
                <a:gd name="T13" fmla="*/ 0 60000 65536"/>
                <a:gd name="T14" fmla="*/ 0 60000 65536"/>
                <a:gd name="T15" fmla="*/ 0 w 43"/>
                <a:gd name="T16" fmla="*/ 0 h 117"/>
                <a:gd name="T17" fmla="*/ 43 w 43"/>
                <a:gd name="T18" fmla="*/ 117 h 117"/>
              </a:gdLst>
              <a:ahLst/>
              <a:cxnLst>
                <a:cxn ang="T10">
                  <a:pos x="T0" y="T1"/>
                </a:cxn>
                <a:cxn ang="T11">
                  <a:pos x="T2" y="T3"/>
                </a:cxn>
                <a:cxn ang="T12">
                  <a:pos x="T4" y="T5"/>
                </a:cxn>
                <a:cxn ang="T13">
                  <a:pos x="T6" y="T7"/>
                </a:cxn>
                <a:cxn ang="T14">
                  <a:pos x="T8" y="T9"/>
                </a:cxn>
              </a:cxnLst>
              <a:rect l="T15" t="T16" r="T17" b="T18"/>
              <a:pathLst>
                <a:path w="43" h="117">
                  <a:moveTo>
                    <a:pt x="0" y="10"/>
                  </a:moveTo>
                  <a:lnTo>
                    <a:pt x="0" y="116"/>
                  </a:lnTo>
                  <a:lnTo>
                    <a:pt x="42" y="116"/>
                  </a:lnTo>
                  <a:lnTo>
                    <a:pt x="42" y="0"/>
                  </a:lnTo>
                  <a:lnTo>
                    <a:pt x="0" y="10"/>
                  </a:lnTo>
                </a:path>
              </a:pathLst>
            </a:custGeom>
            <a:solidFill>
              <a:srgbClr val="9BC1DD"/>
            </a:solidFill>
            <a:ln w="9525" cap="rnd">
              <a:noFill/>
              <a:round/>
              <a:headEnd/>
              <a:tailEnd/>
            </a:ln>
          </p:spPr>
          <p:txBody>
            <a:bodyPr/>
            <a:lstStyle/>
            <a:p>
              <a:endParaRPr lang="en-US"/>
            </a:p>
          </p:txBody>
        </p:sp>
        <p:sp>
          <p:nvSpPr>
            <p:cNvPr id="2088" name="Oval 242"/>
            <p:cNvSpPr>
              <a:spLocks noChangeArrowheads="1"/>
            </p:cNvSpPr>
            <p:nvPr/>
          </p:nvSpPr>
          <p:spPr bwMode="auto">
            <a:xfrm>
              <a:off x="4078" y="881"/>
              <a:ext cx="96" cy="228"/>
            </a:xfrm>
            <a:prstGeom prst="ellipse">
              <a:avLst/>
            </a:prstGeom>
            <a:solidFill>
              <a:srgbClr val="0D0D0D"/>
            </a:solidFill>
            <a:ln w="9525">
              <a:noFill/>
              <a:round/>
              <a:headEnd/>
              <a:tailEnd/>
            </a:ln>
          </p:spPr>
          <p:txBody>
            <a:bodyPr wrap="none" anchor="ctr"/>
            <a:lstStyle/>
            <a:p>
              <a:endParaRPr lang="en-US"/>
            </a:p>
          </p:txBody>
        </p:sp>
        <p:sp>
          <p:nvSpPr>
            <p:cNvPr id="2089" name="Rectangle 243"/>
            <p:cNvSpPr>
              <a:spLocks noChangeArrowheads="1"/>
            </p:cNvSpPr>
            <p:nvPr/>
          </p:nvSpPr>
          <p:spPr bwMode="auto">
            <a:xfrm>
              <a:off x="4126" y="883"/>
              <a:ext cx="36" cy="224"/>
            </a:xfrm>
            <a:prstGeom prst="rect">
              <a:avLst/>
            </a:prstGeom>
            <a:solidFill>
              <a:srgbClr val="0D0D0D"/>
            </a:solidFill>
            <a:ln w="9525">
              <a:noFill/>
              <a:miter lim="800000"/>
              <a:headEnd/>
              <a:tailEnd/>
            </a:ln>
          </p:spPr>
          <p:txBody>
            <a:bodyPr wrap="none" anchor="ctr"/>
            <a:lstStyle/>
            <a:p>
              <a:endParaRPr lang="en-US"/>
            </a:p>
          </p:txBody>
        </p:sp>
        <p:sp>
          <p:nvSpPr>
            <p:cNvPr id="2090" name="Oval 244"/>
            <p:cNvSpPr>
              <a:spLocks noChangeArrowheads="1"/>
            </p:cNvSpPr>
            <p:nvPr/>
          </p:nvSpPr>
          <p:spPr bwMode="auto">
            <a:xfrm>
              <a:off x="4112" y="881"/>
              <a:ext cx="96" cy="228"/>
            </a:xfrm>
            <a:prstGeom prst="ellipse">
              <a:avLst/>
            </a:prstGeom>
            <a:solidFill>
              <a:srgbClr val="0D0D0D"/>
            </a:solidFill>
            <a:ln w="9525">
              <a:noFill/>
              <a:round/>
              <a:headEnd/>
              <a:tailEnd/>
            </a:ln>
          </p:spPr>
          <p:txBody>
            <a:bodyPr wrap="none" anchor="ctr"/>
            <a:lstStyle/>
            <a:p>
              <a:endParaRPr lang="en-US"/>
            </a:p>
          </p:txBody>
        </p:sp>
        <p:sp>
          <p:nvSpPr>
            <p:cNvPr id="2091" name="Oval 245"/>
            <p:cNvSpPr>
              <a:spLocks noChangeArrowheads="1"/>
            </p:cNvSpPr>
            <p:nvPr/>
          </p:nvSpPr>
          <p:spPr bwMode="auto">
            <a:xfrm>
              <a:off x="4148" y="931"/>
              <a:ext cx="46" cy="130"/>
            </a:xfrm>
            <a:prstGeom prst="ellipse">
              <a:avLst/>
            </a:prstGeom>
            <a:solidFill>
              <a:srgbClr val="809FB7"/>
            </a:solidFill>
            <a:ln w="9525">
              <a:noFill/>
              <a:round/>
              <a:headEnd/>
              <a:tailEnd/>
            </a:ln>
          </p:spPr>
          <p:txBody>
            <a:bodyPr wrap="none" anchor="ctr"/>
            <a:lstStyle/>
            <a:p>
              <a:endParaRPr lang="en-US"/>
            </a:p>
          </p:txBody>
        </p:sp>
        <p:sp>
          <p:nvSpPr>
            <p:cNvPr id="2092" name="Oval 246"/>
            <p:cNvSpPr>
              <a:spLocks noChangeArrowheads="1"/>
            </p:cNvSpPr>
            <p:nvPr/>
          </p:nvSpPr>
          <p:spPr bwMode="auto">
            <a:xfrm>
              <a:off x="4154" y="951"/>
              <a:ext cx="34" cy="92"/>
            </a:xfrm>
            <a:prstGeom prst="ellipse">
              <a:avLst/>
            </a:prstGeom>
            <a:solidFill>
              <a:srgbClr val="647C8F"/>
            </a:solidFill>
            <a:ln w="9525">
              <a:noFill/>
              <a:round/>
              <a:headEnd/>
              <a:tailEnd/>
            </a:ln>
          </p:spPr>
          <p:txBody>
            <a:bodyPr wrap="none" anchor="ctr"/>
            <a:lstStyle/>
            <a:p>
              <a:endParaRPr lang="en-US"/>
            </a:p>
          </p:txBody>
        </p:sp>
        <p:sp>
          <p:nvSpPr>
            <p:cNvPr id="2093" name="Freeform 247"/>
            <p:cNvSpPr>
              <a:spLocks/>
            </p:cNvSpPr>
            <p:nvPr/>
          </p:nvSpPr>
          <p:spPr bwMode="auto">
            <a:xfrm>
              <a:off x="4096" y="745"/>
              <a:ext cx="341" cy="185"/>
            </a:xfrm>
            <a:custGeom>
              <a:avLst/>
              <a:gdLst>
                <a:gd name="T0" fmla="*/ 0 w 341"/>
                <a:gd name="T1" fmla="*/ 54 h 185"/>
                <a:gd name="T2" fmla="*/ 68 w 341"/>
                <a:gd name="T3" fmla="*/ 112 h 185"/>
                <a:gd name="T4" fmla="*/ 104 w 341"/>
                <a:gd name="T5" fmla="*/ 134 h 185"/>
                <a:gd name="T6" fmla="*/ 140 w 341"/>
                <a:gd name="T7" fmla="*/ 154 h 185"/>
                <a:gd name="T8" fmla="*/ 188 w 341"/>
                <a:gd name="T9" fmla="*/ 170 h 185"/>
                <a:gd name="T10" fmla="*/ 232 w 341"/>
                <a:gd name="T11" fmla="*/ 176 h 185"/>
                <a:gd name="T12" fmla="*/ 272 w 341"/>
                <a:gd name="T13" fmla="*/ 184 h 185"/>
                <a:gd name="T14" fmla="*/ 334 w 341"/>
                <a:gd name="T15" fmla="*/ 184 h 185"/>
                <a:gd name="T16" fmla="*/ 340 w 341"/>
                <a:gd name="T17" fmla="*/ 102 h 185"/>
                <a:gd name="T18" fmla="*/ 24 w 341"/>
                <a:gd name="T19" fmla="*/ 0 h 185"/>
                <a:gd name="T20" fmla="*/ 0 w 341"/>
                <a:gd name="T21" fmla="*/ 54 h 1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1"/>
                <a:gd name="T34" fmla="*/ 0 h 185"/>
                <a:gd name="T35" fmla="*/ 341 w 341"/>
                <a:gd name="T36" fmla="*/ 185 h 1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1" h="185">
                  <a:moveTo>
                    <a:pt x="0" y="54"/>
                  </a:moveTo>
                  <a:lnTo>
                    <a:pt x="68" y="112"/>
                  </a:lnTo>
                  <a:lnTo>
                    <a:pt x="104" y="134"/>
                  </a:lnTo>
                  <a:lnTo>
                    <a:pt x="140" y="154"/>
                  </a:lnTo>
                  <a:lnTo>
                    <a:pt x="188" y="170"/>
                  </a:lnTo>
                  <a:lnTo>
                    <a:pt x="232" y="176"/>
                  </a:lnTo>
                  <a:lnTo>
                    <a:pt x="272" y="184"/>
                  </a:lnTo>
                  <a:lnTo>
                    <a:pt x="334" y="184"/>
                  </a:lnTo>
                  <a:lnTo>
                    <a:pt x="340" y="102"/>
                  </a:lnTo>
                  <a:lnTo>
                    <a:pt x="24" y="0"/>
                  </a:lnTo>
                  <a:lnTo>
                    <a:pt x="0" y="54"/>
                  </a:lnTo>
                </a:path>
              </a:pathLst>
            </a:custGeom>
            <a:solidFill>
              <a:srgbClr val="ACD5F4"/>
            </a:solidFill>
            <a:ln w="9525" cap="rnd">
              <a:noFill/>
              <a:round/>
              <a:headEnd/>
              <a:tailEnd/>
            </a:ln>
          </p:spPr>
          <p:txBody>
            <a:bodyPr/>
            <a:lstStyle/>
            <a:p>
              <a:endParaRPr lang="en-US"/>
            </a:p>
          </p:txBody>
        </p:sp>
        <p:sp>
          <p:nvSpPr>
            <p:cNvPr id="2094" name="Freeform 248"/>
            <p:cNvSpPr>
              <a:spLocks/>
            </p:cNvSpPr>
            <p:nvPr/>
          </p:nvSpPr>
          <p:spPr bwMode="auto">
            <a:xfrm>
              <a:off x="4158" y="703"/>
              <a:ext cx="291" cy="183"/>
            </a:xfrm>
            <a:custGeom>
              <a:avLst/>
              <a:gdLst>
                <a:gd name="T0" fmla="*/ 0 w 291"/>
                <a:gd name="T1" fmla="*/ 100 h 183"/>
                <a:gd name="T2" fmla="*/ 42 w 291"/>
                <a:gd name="T3" fmla="*/ 134 h 183"/>
                <a:gd name="T4" fmla="*/ 72 w 291"/>
                <a:gd name="T5" fmla="*/ 154 h 183"/>
                <a:gd name="T6" fmla="*/ 102 w 291"/>
                <a:gd name="T7" fmla="*/ 162 h 183"/>
                <a:gd name="T8" fmla="*/ 138 w 291"/>
                <a:gd name="T9" fmla="*/ 172 h 183"/>
                <a:gd name="T10" fmla="*/ 168 w 291"/>
                <a:gd name="T11" fmla="*/ 176 h 183"/>
                <a:gd name="T12" fmla="*/ 204 w 291"/>
                <a:gd name="T13" fmla="*/ 182 h 183"/>
                <a:gd name="T14" fmla="*/ 242 w 291"/>
                <a:gd name="T15" fmla="*/ 180 h 183"/>
                <a:gd name="T16" fmla="*/ 278 w 291"/>
                <a:gd name="T17" fmla="*/ 176 h 183"/>
                <a:gd name="T18" fmla="*/ 290 w 291"/>
                <a:gd name="T19" fmla="*/ 38 h 183"/>
                <a:gd name="T20" fmla="*/ 0 w 291"/>
                <a:gd name="T21" fmla="*/ 0 h 183"/>
                <a:gd name="T22" fmla="*/ 0 w 291"/>
                <a:gd name="T23" fmla="*/ 100 h 1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1"/>
                <a:gd name="T37" fmla="*/ 0 h 183"/>
                <a:gd name="T38" fmla="*/ 291 w 291"/>
                <a:gd name="T39" fmla="*/ 183 h 1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1" h="183">
                  <a:moveTo>
                    <a:pt x="0" y="100"/>
                  </a:moveTo>
                  <a:lnTo>
                    <a:pt x="42" y="134"/>
                  </a:lnTo>
                  <a:lnTo>
                    <a:pt x="72" y="154"/>
                  </a:lnTo>
                  <a:lnTo>
                    <a:pt x="102" y="162"/>
                  </a:lnTo>
                  <a:lnTo>
                    <a:pt x="138" y="172"/>
                  </a:lnTo>
                  <a:lnTo>
                    <a:pt x="168" y="176"/>
                  </a:lnTo>
                  <a:lnTo>
                    <a:pt x="204" y="182"/>
                  </a:lnTo>
                  <a:lnTo>
                    <a:pt x="242" y="180"/>
                  </a:lnTo>
                  <a:lnTo>
                    <a:pt x="278" y="176"/>
                  </a:lnTo>
                  <a:lnTo>
                    <a:pt x="290" y="38"/>
                  </a:lnTo>
                  <a:lnTo>
                    <a:pt x="0" y="0"/>
                  </a:lnTo>
                  <a:lnTo>
                    <a:pt x="0" y="100"/>
                  </a:lnTo>
                </a:path>
              </a:pathLst>
            </a:custGeom>
            <a:solidFill>
              <a:srgbClr val="8FB1CB"/>
            </a:solidFill>
            <a:ln w="9525" cap="rnd">
              <a:noFill/>
              <a:round/>
              <a:headEnd/>
              <a:tailEnd/>
            </a:ln>
          </p:spPr>
          <p:txBody>
            <a:bodyPr/>
            <a:lstStyle/>
            <a:p>
              <a:endParaRPr lang="en-US"/>
            </a:p>
          </p:txBody>
        </p:sp>
        <p:sp>
          <p:nvSpPr>
            <p:cNvPr id="2095" name="Freeform 249"/>
            <p:cNvSpPr>
              <a:spLocks/>
            </p:cNvSpPr>
            <p:nvPr/>
          </p:nvSpPr>
          <p:spPr bwMode="auto">
            <a:xfrm>
              <a:off x="4744" y="265"/>
              <a:ext cx="194" cy="357"/>
            </a:xfrm>
            <a:custGeom>
              <a:avLst/>
              <a:gdLst>
                <a:gd name="T0" fmla="*/ 104 w 194"/>
                <a:gd name="T1" fmla="*/ 42 h 357"/>
                <a:gd name="T2" fmla="*/ 107 w 194"/>
                <a:gd name="T3" fmla="*/ 32 h 357"/>
                <a:gd name="T4" fmla="*/ 113 w 194"/>
                <a:gd name="T5" fmla="*/ 24 h 357"/>
                <a:gd name="T6" fmla="*/ 119 w 194"/>
                <a:gd name="T7" fmla="*/ 16 h 357"/>
                <a:gd name="T8" fmla="*/ 125 w 194"/>
                <a:gd name="T9" fmla="*/ 8 h 357"/>
                <a:gd name="T10" fmla="*/ 129 w 194"/>
                <a:gd name="T11" fmla="*/ 4 h 357"/>
                <a:gd name="T12" fmla="*/ 133 w 194"/>
                <a:gd name="T13" fmla="*/ 2 h 357"/>
                <a:gd name="T14" fmla="*/ 141 w 194"/>
                <a:gd name="T15" fmla="*/ 0 h 357"/>
                <a:gd name="T16" fmla="*/ 147 w 194"/>
                <a:gd name="T17" fmla="*/ 0 h 357"/>
                <a:gd name="T18" fmla="*/ 155 w 194"/>
                <a:gd name="T19" fmla="*/ 2 h 357"/>
                <a:gd name="T20" fmla="*/ 165 w 194"/>
                <a:gd name="T21" fmla="*/ 4 h 357"/>
                <a:gd name="T22" fmla="*/ 171 w 194"/>
                <a:gd name="T23" fmla="*/ 6 h 357"/>
                <a:gd name="T24" fmla="*/ 179 w 194"/>
                <a:gd name="T25" fmla="*/ 10 h 357"/>
                <a:gd name="T26" fmla="*/ 189 w 194"/>
                <a:gd name="T27" fmla="*/ 18 h 357"/>
                <a:gd name="T28" fmla="*/ 193 w 194"/>
                <a:gd name="T29" fmla="*/ 24 h 357"/>
                <a:gd name="T30" fmla="*/ 163 w 194"/>
                <a:gd name="T31" fmla="*/ 356 h 357"/>
                <a:gd name="T32" fmla="*/ 0 w 194"/>
                <a:gd name="T33" fmla="*/ 240 h 357"/>
                <a:gd name="T34" fmla="*/ 104 w 194"/>
                <a:gd name="T35" fmla="*/ 42 h 3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4"/>
                <a:gd name="T55" fmla="*/ 0 h 357"/>
                <a:gd name="T56" fmla="*/ 194 w 194"/>
                <a:gd name="T57" fmla="*/ 357 h 3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4" h="357">
                  <a:moveTo>
                    <a:pt x="104" y="42"/>
                  </a:moveTo>
                  <a:lnTo>
                    <a:pt x="107" y="32"/>
                  </a:lnTo>
                  <a:lnTo>
                    <a:pt x="113" y="24"/>
                  </a:lnTo>
                  <a:lnTo>
                    <a:pt x="119" y="16"/>
                  </a:lnTo>
                  <a:lnTo>
                    <a:pt x="125" y="8"/>
                  </a:lnTo>
                  <a:lnTo>
                    <a:pt x="129" y="4"/>
                  </a:lnTo>
                  <a:lnTo>
                    <a:pt x="133" y="2"/>
                  </a:lnTo>
                  <a:lnTo>
                    <a:pt x="141" y="0"/>
                  </a:lnTo>
                  <a:lnTo>
                    <a:pt x="147" y="0"/>
                  </a:lnTo>
                  <a:lnTo>
                    <a:pt x="155" y="2"/>
                  </a:lnTo>
                  <a:lnTo>
                    <a:pt x="165" y="4"/>
                  </a:lnTo>
                  <a:lnTo>
                    <a:pt x="171" y="6"/>
                  </a:lnTo>
                  <a:lnTo>
                    <a:pt x="179" y="10"/>
                  </a:lnTo>
                  <a:lnTo>
                    <a:pt x="189" y="18"/>
                  </a:lnTo>
                  <a:lnTo>
                    <a:pt x="193" y="24"/>
                  </a:lnTo>
                  <a:lnTo>
                    <a:pt x="163" y="356"/>
                  </a:lnTo>
                  <a:lnTo>
                    <a:pt x="0" y="240"/>
                  </a:lnTo>
                  <a:lnTo>
                    <a:pt x="104" y="42"/>
                  </a:lnTo>
                </a:path>
              </a:pathLst>
            </a:custGeom>
            <a:solidFill>
              <a:srgbClr val="9BC0DC"/>
            </a:solidFill>
            <a:ln w="9525" cap="rnd">
              <a:noFill/>
              <a:round/>
              <a:headEnd/>
              <a:tailEnd/>
            </a:ln>
          </p:spPr>
          <p:txBody>
            <a:bodyPr/>
            <a:lstStyle/>
            <a:p>
              <a:endParaRPr lang="en-US"/>
            </a:p>
          </p:txBody>
        </p:sp>
        <p:sp>
          <p:nvSpPr>
            <p:cNvPr id="2096" name="Freeform 250"/>
            <p:cNvSpPr>
              <a:spLocks/>
            </p:cNvSpPr>
            <p:nvPr/>
          </p:nvSpPr>
          <p:spPr bwMode="auto">
            <a:xfrm>
              <a:off x="4714" y="793"/>
              <a:ext cx="164" cy="189"/>
            </a:xfrm>
            <a:custGeom>
              <a:avLst/>
              <a:gdLst>
                <a:gd name="T0" fmla="*/ 0 w 164"/>
                <a:gd name="T1" fmla="*/ 102 h 189"/>
                <a:gd name="T2" fmla="*/ 60 w 164"/>
                <a:gd name="T3" fmla="*/ 148 h 189"/>
                <a:gd name="T4" fmla="*/ 104 w 164"/>
                <a:gd name="T5" fmla="*/ 184 h 189"/>
                <a:gd name="T6" fmla="*/ 116 w 164"/>
                <a:gd name="T7" fmla="*/ 188 h 189"/>
                <a:gd name="T8" fmla="*/ 128 w 164"/>
                <a:gd name="T9" fmla="*/ 186 h 189"/>
                <a:gd name="T10" fmla="*/ 139 w 164"/>
                <a:gd name="T11" fmla="*/ 178 h 189"/>
                <a:gd name="T12" fmla="*/ 145 w 164"/>
                <a:gd name="T13" fmla="*/ 164 h 189"/>
                <a:gd name="T14" fmla="*/ 163 w 164"/>
                <a:gd name="T15" fmla="*/ 0 h 189"/>
                <a:gd name="T16" fmla="*/ 0 w 164"/>
                <a:gd name="T17" fmla="*/ 102 h 1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4"/>
                <a:gd name="T28" fmla="*/ 0 h 189"/>
                <a:gd name="T29" fmla="*/ 164 w 164"/>
                <a:gd name="T30" fmla="*/ 189 h 1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4" h="189">
                  <a:moveTo>
                    <a:pt x="0" y="102"/>
                  </a:moveTo>
                  <a:lnTo>
                    <a:pt x="60" y="148"/>
                  </a:lnTo>
                  <a:lnTo>
                    <a:pt x="104" y="184"/>
                  </a:lnTo>
                  <a:lnTo>
                    <a:pt x="116" y="188"/>
                  </a:lnTo>
                  <a:lnTo>
                    <a:pt x="128" y="186"/>
                  </a:lnTo>
                  <a:lnTo>
                    <a:pt x="139" y="178"/>
                  </a:lnTo>
                  <a:lnTo>
                    <a:pt x="145" y="164"/>
                  </a:lnTo>
                  <a:lnTo>
                    <a:pt x="163" y="0"/>
                  </a:lnTo>
                  <a:lnTo>
                    <a:pt x="0" y="102"/>
                  </a:lnTo>
                </a:path>
              </a:pathLst>
            </a:custGeom>
            <a:solidFill>
              <a:srgbClr val="8DAEC8"/>
            </a:solidFill>
            <a:ln w="9525" cap="rnd">
              <a:noFill/>
              <a:round/>
              <a:headEnd/>
              <a:tailEnd/>
            </a:ln>
          </p:spPr>
          <p:txBody>
            <a:bodyPr/>
            <a:lstStyle/>
            <a:p>
              <a:endParaRPr lang="en-US"/>
            </a:p>
          </p:txBody>
        </p:sp>
        <p:sp>
          <p:nvSpPr>
            <p:cNvPr id="2097" name="Freeform 251"/>
            <p:cNvSpPr>
              <a:spLocks/>
            </p:cNvSpPr>
            <p:nvPr/>
          </p:nvSpPr>
          <p:spPr bwMode="auto">
            <a:xfrm>
              <a:off x="3896" y="169"/>
              <a:ext cx="293" cy="175"/>
            </a:xfrm>
            <a:custGeom>
              <a:avLst/>
              <a:gdLst>
                <a:gd name="T0" fmla="*/ 0 w 293"/>
                <a:gd name="T1" fmla="*/ 140 h 175"/>
                <a:gd name="T2" fmla="*/ 50 w 293"/>
                <a:gd name="T3" fmla="*/ 58 h 175"/>
                <a:gd name="T4" fmla="*/ 74 w 293"/>
                <a:gd name="T5" fmla="*/ 34 h 175"/>
                <a:gd name="T6" fmla="*/ 92 w 293"/>
                <a:gd name="T7" fmla="*/ 14 h 175"/>
                <a:gd name="T8" fmla="*/ 116 w 293"/>
                <a:gd name="T9" fmla="*/ 6 h 175"/>
                <a:gd name="T10" fmla="*/ 140 w 293"/>
                <a:gd name="T11" fmla="*/ 0 h 175"/>
                <a:gd name="T12" fmla="*/ 158 w 293"/>
                <a:gd name="T13" fmla="*/ 0 h 175"/>
                <a:gd name="T14" fmla="*/ 182 w 293"/>
                <a:gd name="T15" fmla="*/ 6 h 175"/>
                <a:gd name="T16" fmla="*/ 200 w 293"/>
                <a:gd name="T17" fmla="*/ 10 h 175"/>
                <a:gd name="T18" fmla="*/ 224 w 293"/>
                <a:gd name="T19" fmla="*/ 20 h 175"/>
                <a:gd name="T20" fmla="*/ 256 w 293"/>
                <a:gd name="T21" fmla="*/ 38 h 175"/>
                <a:gd name="T22" fmla="*/ 280 w 293"/>
                <a:gd name="T23" fmla="*/ 58 h 175"/>
                <a:gd name="T24" fmla="*/ 292 w 293"/>
                <a:gd name="T25" fmla="*/ 78 h 175"/>
                <a:gd name="T26" fmla="*/ 292 w 293"/>
                <a:gd name="T27" fmla="*/ 78 h 175"/>
                <a:gd name="T28" fmla="*/ 292 w 293"/>
                <a:gd name="T29" fmla="*/ 78 h 175"/>
                <a:gd name="T30" fmla="*/ 278 w 293"/>
                <a:gd name="T31" fmla="*/ 174 h 175"/>
                <a:gd name="T32" fmla="*/ 0 w 293"/>
                <a:gd name="T33" fmla="*/ 140 h 1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3"/>
                <a:gd name="T52" fmla="*/ 0 h 175"/>
                <a:gd name="T53" fmla="*/ 293 w 293"/>
                <a:gd name="T54" fmla="*/ 175 h 1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3" h="175">
                  <a:moveTo>
                    <a:pt x="0" y="140"/>
                  </a:moveTo>
                  <a:lnTo>
                    <a:pt x="50" y="58"/>
                  </a:lnTo>
                  <a:lnTo>
                    <a:pt x="74" y="34"/>
                  </a:lnTo>
                  <a:lnTo>
                    <a:pt x="92" y="14"/>
                  </a:lnTo>
                  <a:lnTo>
                    <a:pt x="116" y="6"/>
                  </a:lnTo>
                  <a:lnTo>
                    <a:pt x="140" y="0"/>
                  </a:lnTo>
                  <a:lnTo>
                    <a:pt x="158" y="0"/>
                  </a:lnTo>
                  <a:lnTo>
                    <a:pt x="182" y="6"/>
                  </a:lnTo>
                  <a:lnTo>
                    <a:pt x="200" y="10"/>
                  </a:lnTo>
                  <a:lnTo>
                    <a:pt x="224" y="20"/>
                  </a:lnTo>
                  <a:lnTo>
                    <a:pt x="256" y="38"/>
                  </a:lnTo>
                  <a:lnTo>
                    <a:pt x="280" y="58"/>
                  </a:lnTo>
                  <a:lnTo>
                    <a:pt x="292" y="78"/>
                  </a:lnTo>
                  <a:lnTo>
                    <a:pt x="278" y="174"/>
                  </a:lnTo>
                  <a:lnTo>
                    <a:pt x="0" y="140"/>
                  </a:lnTo>
                </a:path>
              </a:pathLst>
            </a:custGeom>
            <a:solidFill>
              <a:srgbClr val="A2C8E6"/>
            </a:solidFill>
            <a:ln w="9525" cap="rnd">
              <a:noFill/>
              <a:round/>
              <a:headEnd/>
              <a:tailEnd/>
            </a:ln>
          </p:spPr>
          <p:txBody>
            <a:bodyPr/>
            <a:lstStyle/>
            <a:p>
              <a:endParaRPr lang="en-US"/>
            </a:p>
          </p:txBody>
        </p:sp>
        <p:sp>
          <p:nvSpPr>
            <p:cNvPr id="2098" name="Freeform 252"/>
            <p:cNvSpPr>
              <a:spLocks/>
            </p:cNvSpPr>
            <p:nvPr/>
          </p:nvSpPr>
          <p:spPr bwMode="auto">
            <a:xfrm>
              <a:off x="4078" y="215"/>
              <a:ext cx="63" cy="113"/>
            </a:xfrm>
            <a:custGeom>
              <a:avLst/>
              <a:gdLst>
                <a:gd name="T0" fmla="*/ 62 w 63"/>
                <a:gd name="T1" fmla="*/ 12 h 113"/>
                <a:gd name="T2" fmla="*/ 36 w 63"/>
                <a:gd name="T3" fmla="*/ 4 h 113"/>
                <a:gd name="T4" fmla="*/ 22 w 63"/>
                <a:gd name="T5" fmla="*/ 0 h 113"/>
                <a:gd name="T6" fmla="*/ 12 w 63"/>
                <a:gd name="T7" fmla="*/ 8 h 113"/>
                <a:gd name="T8" fmla="*/ 10 w 63"/>
                <a:gd name="T9" fmla="*/ 28 h 113"/>
                <a:gd name="T10" fmla="*/ 2 w 63"/>
                <a:gd name="T11" fmla="*/ 54 h 113"/>
                <a:gd name="T12" fmla="*/ 0 w 63"/>
                <a:gd name="T13" fmla="*/ 74 h 113"/>
                <a:gd name="T14" fmla="*/ 8 w 63"/>
                <a:gd name="T15" fmla="*/ 92 h 113"/>
                <a:gd name="T16" fmla="*/ 18 w 63"/>
                <a:gd name="T17" fmla="*/ 110 h 113"/>
                <a:gd name="T18" fmla="*/ 26 w 63"/>
                <a:gd name="T19" fmla="*/ 112 h 113"/>
                <a:gd name="T20" fmla="*/ 62 w 63"/>
                <a:gd name="T21" fmla="*/ 12 h 1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113"/>
                <a:gd name="T35" fmla="*/ 63 w 63"/>
                <a:gd name="T36" fmla="*/ 113 h 1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113">
                  <a:moveTo>
                    <a:pt x="62" y="12"/>
                  </a:moveTo>
                  <a:lnTo>
                    <a:pt x="36" y="4"/>
                  </a:lnTo>
                  <a:lnTo>
                    <a:pt x="22" y="0"/>
                  </a:lnTo>
                  <a:lnTo>
                    <a:pt x="12" y="8"/>
                  </a:lnTo>
                  <a:lnTo>
                    <a:pt x="10" y="28"/>
                  </a:lnTo>
                  <a:lnTo>
                    <a:pt x="2" y="54"/>
                  </a:lnTo>
                  <a:lnTo>
                    <a:pt x="0" y="74"/>
                  </a:lnTo>
                  <a:lnTo>
                    <a:pt x="8" y="92"/>
                  </a:lnTo>
                  <a:lnTo>
                    <a:pt x="18" y="110"/>
                  </a:lnTo>
                  <a:lnTo>
                    <a:pt x="26" y="112"/>
                  </a:lnTo>
                  <a:lnTo>
                    <a:pt x="62" y="12"/>
                  </a:lnTo>
                </a:path>
              </a:pathLst>
            </a:custGeom>
            <a:solidFill>
              <a:srgbClr val="607A91"/>
            </a:solidFill>
            <a:ln w="9525" cap="rnd">
              <a:noFill/>
              <a:round/>
              <a:headEnd/>
              <a:tailEnd/>
            </a:ln>
          </p:spPr>
          <p:txBody>
            <a:bodyPr/>
            <a:lstStyle/>
            <a:p>
              <a:endParaRPr lang="en-US"/>
            </a:p>
          </p:txBody>
        </p:sp>
        <p:sp>
          <p:nvSpPr>
            <p:cNvPr id="2099" name="Freeform 253"/>
            <p:cNvSpPr>
              <a:spLocks/>
            </p:cNvSpPr>
            <p:nvPr/>
          </p:nvSpPr>
          <p:spPr bwMode="auto">
            <a:xfrm>
              <a:off x="4094" y="215"/>
              <a:ext cx="47" cy="113"/>
            </a:xfrm>
            <a:custGeom>
              <a:avLst/>
              <a:gdLst>
                <a:gd name="T0" fmla="*/ 46 w 47"/>
                <a:gd name="T1" fmla="*/ 12 h 113"/>
                <a:gd name="T2" fmla="*/ 34 w 47"/>
                <a:gd name="T3" fmla="*/ 4 h 113"/>
                <a:gd name="T4" fmla="*/ 22 w 47"/>
                <a:gd name="T5" fmla="*/ 0 h 113"/>
                <a:gd name="T6" fmla="*/ 10 w 47"/>
                <a:gd name="T7" fmla="*/ 8 h 113"/>
                <a:gd name="T8" fmla="*/ 8 w 47"/>
                <a:gd name="T9" fmla="*/ 28 h 113"/>
                <a:gd name="T10" fmla="*/ 0 w 47"/>
                <a:gd name="T11" fmla="*/ 54 h 113"/>
                <a:gd name="T12" fmla="*/ 0 w 47"/>
                <a:gd name="T13" fmla="*/ 74 h 113"/>
                <a:gd name="T14" fmla="*/ 6 w 47"/>
                <a:gd name="T15" fmla="*/ 92 h 113"/>
                <a:gd name="T16" fmla="*/ 18 w 47"/>
                <a:gd name="T17" fmla="*/ 110 h 113"/>
                <a:gd name="T18" fmla="*/ 24 w 47"/>
                <a:gd name="T19" fmla="*/ 112 h 113"/>
                <a:gd name="T20" fmla="*/ 46 w 47"/>
                <a:gd name="T21" fmla="*/ 12 h 1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113"/>
                <a:gd name="T35" fmla="*/ 47 w 47"/>
                <a:gd name="T36" fmla="*/ 113 h 1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113">
                  <a:moveTo>
                    <a:pt x="46" y="12"/>
                  </a:moveTo>
                  <a:lnTo>
                    <a:pt x="34" y="4"/>
                  </a:lnTo>
                  <a:lnTo>
                    <a:pt x="22" y="0"/>
                  </a:lnTo>
                  <a:lnTo>
                    <a:pt x="10" y="8"/>
                  </a:lnTo>
                  <a:lnTo>
                    <a:pt x="8" y="28"/>
                  </a:lnTo>
                  <a:lnTo>
                    <a:pt x="0" y="54"/>
                  </a:lnTo>
                  <a:lnTo>
                    <a:pt x="0" y="74"/>
                  </a:lnTo>
                  <a:lnTo>
                    <a:pt x="6" y="92"/>
                  </a:lnTo>
                  <a:lnTo>
                    <a:pt x="18" y="110"/>
                  </a:lnTo>
                  <a:lnTo>
                    <a:pt x="24" y="112"/>
                  </a:lnTo>
                  <a:lnTo>
                    <a:pt x="46" y="12"/>
                  </a:lnTo>
                </a:path>
              </a:pathLst>
            </a:custGeom>
            <a:solidFill>
              <a:srgbClr val="6A87A0"/>
            </a:solidFill>
            <a:ln w="9525" cap="rnd">
              <a:noFill/>
              <a:round/>
              <a:headEnd/>
              <a:tailEnd/>
            </a:ln>
          </p:spPr>
          <p:txBody>
            <a:bodyPr/>
            <a:lstStyle/>
            <a:p>
              <a:endParaRPr lang="en-US"/>
            </a:p>
          </p:txBody>
        </p:sp>
        <p:sp>
          <p:nvSpPr>
            <p:cNvPr id="2100" name="Freeform 254"/>
            <p:cNvSpPr>
              <a:spLocks/>
            </p:cNvSpPr>
            <p:nvPr/>
          </p:nvSpPr>
          <p:spPr bwMode="auto">
            <a:xfrm>
              <a:off x="4004" y="213"/>
              <a:ext cx="83" cy="89"/>
            </a:xfrm>
            <a:custGeom>
              <a:avLst/>
              <a:gdLst>
                <a:gd name="T0" fmla="*/ 74 w 83"/>
                <a:gd name="T1" fmla="*/ 0 h 89"/>
                <a:gd name="T2" fmla="*/ 82 w 83"/>
                <a:gd name="T3" fmla="*/ 10 h 89"/>
                <a:gd name="T4" fmla="*/ 82 w 83"/>
                <a:gd name="T5" fmla="*/ 28 h 89"/>
                <a:gd name="T6" fmla="*/ 72 w 83"/>
                <a:gd name="T7" fmla="*/ 52 h 89"/>
                <a:gd name="T8" fmla="*/ 60 w 83"/>
                <a:gd name="T9" fmla="*/ 88 h 89"/>
                <a:gd name="T10" fmla="*/ 50 w 83"/>
                <a:gd name="T11" fmla="*/ 70 h 89"/>
                <a:gd name="T12" fmla="*/ 40 w 83"/>
                <a:gd name="T13" fmla="*/ 58 h 89"/>
                <a:gd name="T14" fmla="*/ 22 w 83"/>
                <a:gd name="T15" fmla="*/ 48 h 89"/>
                <a:gd name="T16" fmla="*/ 0 w 83"/>
                <a:gd name="T17" fmla="*/ 56 h 89"/>
                <a:gd name="T18" fmla="*/ 16 w 83"/>
                <a:gd name="T19" fmla="*/ 32 h 89"/>
                <a:gd name="T20" fmla="*/ 74 w 83"/>
                <a:gd name="T21" fmla="*/ 0 h 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3"/>
                <a:gd name="T34" fmla="*/ 0 h 89"/>
                <a:gd name="T35" fmla="*/ 83 w 83"/>
                <a:gd name="T36" fmla="*/ 89 h 8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3" h="89">
                  <a:moveTo>
                    <a:pt x="74" y="0"/>
                  </a:moveTo>
                  <a:lnTo>
                    <a:pt x="82" y="10"/>
                  </a:lnTo>
                  <a:lnTo>
                    <a:pt x="82" y="28"/>
                  </a:lnTo>
                  <a:lnTo>
                    <a:pt x="72" y="52"/>
                  </a:lnTo>
                  <a:lnTo>
                    <a:pt x="60" y="88"/>
                  </a:lnTo>
                  <a:lnTo>
                    <a:pt x="50" y="70"/>
                  </a:lnTo>
                  <a:lnTo>
                    <a:pt x="40" y="58"/>
                  </a:lnTo>
                  <a:lnTo>
                    <a:pt x="22" y="48"/>
                  </a:lnTo>
                  <a:lnTo>
                    <a:pt x="0" y="56"/>
                  </a:lnTo>
                  <a:lnTo>
                    <a:pt x="16" y="32"/>
                  </a:lnTo>
                  <a:lnTo>
                    <a:pt x="74" y="0"/>
                  </a:lnTo>
                </a:path>
              </a:pathLst>
            </a:custGeom>
            <a:solidFill>
              <a:srgbClr val="5C768B"/>
            </a:solidFill>
            <a:ln w="9525" cap="rnd">
              <a:noFill/>
              <a:round/>
              <a:headEnd/>
              <a:tailEnd/>
            </a:ln>
          </p:spPr>
          <p:txBody>
            <a:bodyPr/>
            <a:lstStyle/>
            <a:p>
              <a:endParaRPr lang="en-US"/>
            </a:p>
          </p:txBody>
        </p:sp>
        <p:sp>
          <p:nvSpPr>
            <p:cNvPr id="2101" name="Freeform 255"/>
            <p:cNvSpPr>
              <a:spLocks/>
            </p:cNvSpPr>
            <p:nvPr/>
          </p:nvSpPr>
          <p:spPr bwMode="auto">
            <a:xfrm>
              <a:off x="4074" y="221"/>
              <a:ext cx="17" cy="97"/>
            </a:xfrm>
            <a:custGeom>
              <a:avLst/>
              <a:gdLst>
                <a:gd name="T0" fmla="*/ 16 w 17"/>
                <a:gd name="T1" fmla="*/ 0 h 97"/>
                <a:gd name="T2" fmla="*/ 12 w 17"/>
                <a:gd name="T3" fmla="*/ 2 h 97"/>
                <a:gd name="T4" fmla="*/ 8 w 17"/>
                <a:gd name="T5" fmla="*/ 14 h 97"/>
                <a:gd name="T6" fmla="*/ 2 w 17"/>
                <a:gd name="T7" fmla="*/ 36 h 97"/>
                <a:gd name="T8" fmla="*/ 0 w 17"/>
                <a:gd name="T9" fmla="*/ 52 h 97"/>
                <a:gd name="T10" fmla="*/ 2 w 17"/>
                <a:gd name="T11" fmla="*/ 64 h 97"/>
                <a:gd name="T12" fmla="*/ 6 w 17"/>
                <a:gd name="T13" fmla="*/ 82 h 97"/>
                <a:gd name="T14" fmla="*/ 12 w 17"/>
                <a:gd name="T15" fmla="*/ 96 h 97"/>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97"/>
                <a:gd name="T26" fmla="*/ 17 w 17"/>
                <a:gd name="T27" fmla="*/ 97 h 9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97">
                  <a:moveTo>
                    <a:pt x="16" y="0"/>
                  </a:moveTo>
                  <a:lnTo>
                    <a:pt x="12" y="2"/>
                  </a:lnTo>
                  <a:lnTo>
                    <a:pt x="8" y="14"/>
                  </a:lnTo>
                  <a:lnTo>
                    <a:pt x="2" y="36"/>
                  </a:lnTo>
                  <a:lnTo>
                    <a:pt x="0" y="52"/>
                  </a:lnTo>
                  <a:lnTo>
                    <a:pt x="2" y="64"/>
                  </a:lnTo>
                  <a:lnTo>
                    <a:pt x="6" y="82"/>
                  </a:lnTo>
                  <a:lnTo>
                    <a:pt x="12" y="96"/>
                  </a:lnTo>
                </a:path>
              </a:pathLst>
            </a:custGeom>
            <a:noFill/>
            <a:ln w="12700" cap="rnd">
              <a:solidFill>
                <a:srgbClr val="7595B0"/>
              </a:solidFill>
              <a:round/>
              <a:headEnd type="none" w="sm" len="sm"/>
              <a:tailEnd type="none" w="sm" len="sm"/>
            </a:ln>
          </p:spPr>
          <p:txBody>
            <a:bodyPr/>
            <a:lstStyle/>
            <a:p>
              <a:endParaRPr lang="en-US"/>
            </a:p>
          </p:txBody>
        </p:sp>
        <p:sp>
          <p:nvSpPr>
            <p:cNvPr id="2102" name="Oval 256"/>
            <p:cNvSpPr>
              <a:spLocks noChangeArrowheads="1"/>
            </p:cNvSpPr>
            <p:nvPr/>
          </p:nvSpPr>
          <p:spPr bwMode="auto">
            <a:xfrm>
              <a:off x="4010" y="179"/>
              <a:ext cx="68" cy="68"/>
            </a:xfrm>
            <a:prstGeom prst="ellipse">
              <a:avLst/>
            </a:prstGeom>
            <a:solidFill>
              <a:srgbClr val="7595B0"/>
            </a:solidFill>
            <a:ln w="9525">
              <a:noFill/>
              <a:round/>
              <a:headEnd/>
              <a:tailEnd/>
            </a:ln>
          </p:spPr>
          <p:txBody>
            <a:bodyPr wrap="none" anchor="ctr"/>
            <a:lstStyle/>
            <a:p>
              <a:endParaRPr lang="en-US"/>
            </a:p>
          </p:txBody>
        </p:sp>
        <p:sp>
          <p:nvSpPr>
            <p:cNvPr id="2103" name="Oval 257"/>
            <p:cNvSpPr>
              <a:spLocks noChangeArrowheads="1"/>
            </p:cNvSpPr>
            <p:nvPr/>
          </p:nvSpPr>
          <p:spPr bwMode="auto">
            <a:xfrm>
              <a:off x="4054" y="195"/>
              <a:ext cx="20" cy="32"/>
            </a:xfrm>
            <a:prstGeom prst="ellipse">
              <a:avLst/>
            </a:prstGeom>
            <a:solidFill>
              <a:srgbClr val="658199"/>
            </a:solidFill>
            <a:ln w="9525">
              <a:noFill/>
              <a:round/>
              <a:headEnd/>
              <a:tailEnd/>
            </a:ln>
          </p:spPr>
          <p:txBody>
            <a:bodyPr wrap="none" anchor="ctr"/>
            <a:lstStyle/>
            <a:p>
              <a:endParaRPr lang="en-US"/>
            </a:p>
          </p:txBody>
        </p:sp>
        <p:sp>
          <p:nvSpPr>
            <p:cNvPr id="2104" name="Freeform 258"/>
            <p:cNvSpPr>
              <a:spLocks/>
            </p:cNvSpPr>
            <p:nvPr/>
          </p:nvSpPr>
          <p:spPr bwMode="auto">
            <a:xfrm>
              <a:off x="4022" y="229"/>
              <a:ext cx="21" cy="17"/>
            </a:xfrm>
            <a:custGeom>
              <a:avLst/>
              <a:gdLst>
                <a:gd name="T0" fmla="*/ 10 w 21"/>
                <a:gd name="T1" fmla="*/ 0 h 17"/>
                <a:gd name="T2" fmla="*/ 0 w 21"/>
                <a:gd name="T3" fmla="*/ 14 h 17"/>
                <a:gd name="T4" fmla="*/ 20 w 21"/>
                <a:gd name="T5" fmla="*/ 16 h 17"/>
                <a:gd name="T6" fmla="*/ 18 w 21"/>
                <a:gd name="T7" fmla="*/ 4 h 17"/>
                <a:gd name="T8" fmla="*/ 10 w 21"/>
                <a:gd name="T9" fmla="*/ 0 h 17"/>
                <a:gd name="T10" fmla="*/ 0 60000 65536"/>
                <a:gd name="T11" fmla="*/ 0 60000 65536"/>
                <a:gd name="T12" fmla="*/ 0 60000 65536"/>
                <a:gd name="T13" fmla="*/ 0 60000 65536"/>
                <a:gd name="T14" fmla="*/ 0 60000 65536"/>
                <a:gd name="T15" fmla="*/ 0 w 21"/>
                <a:gd name="T16" fmla="*/ 0 h 17"/>
                <a:gd name="T17" fmla="*/ 21 w 21"/>
                <a:gd name="T18" fmla="*/ 17 h 17"/>
              </a:gdLst>
              <a:ahLst/>
              <a:cxnLst>
                <a:cxn ang="T10">
                  <a:pos x="T0" y="T1"/>
                </a:cxn>
                <a:cxn ang="T11">
                  <a:pos x="T2" y="T3"/>
                </a:cxn>
                <a:cxn ang="T12">
                  <a:pos x="T4" y="T5"/>
                </a:cxn>
                <a:cxn ang="T13">
                  <a:pos x="T6" y="T7"/>
                </a:cxn>
                <a:cxn ang="T14">
                  <a:pos x="T8" y="T9"/>
                </a:cxn>
              </a:cxnLst>
              <a:rect l="T15" t="T16" r="T17" b="T18"/>
              <a:pathLst>
                <a:path w="21" h="17">
                  <a:moveTo>
                    <a:pt x="10" y="0"/>
                  </a:moveTo>
                  <a:lnTo>
                    <a:pt x="0" y="14"/>
                  </a:lnTo>
                  <a:lnTo>
                    <a:pt x="20" y="16"/>
                  </a:lnTo>
                  <a:lnTo>
                    <a:pt x="18" y="4"/>
                  </a:lnTo>
                  <a:lnTo>
                    <a:pt x="10" y="0"/>
                  </a:lnTo>
                </a:path>
              </a:pathLst>
            </a:custGeom>
            <a:solidFill>
              <a:srgbClr val="658199"/>
            </a:solidFill>
            <a:ln w="9525" cap="rnd">
              <a:noFill/>
              <a:round/>
              <a:headEnd/>
              <a:tailEnd/>
            </a:ln>
          </p:spPr>
          <p:txBody>
            <a:bodyPr/>
            <a:lstStyle/>
            <a:p>
              <a:endParaRPr lang="en-US"/>
            </a:p>
          </p:txBody>
        </p:sp>
        <p:sp>
          <p:nvSpPr>
            <p:cNvPr id="2105" name="Freeform 259"/>
            <p:cNvSpPr>
              <a:spLocks/>
            </p:cNvSpPr>
            <p:nvPr/>
          </p:nvSpPr>
          <p:spPr bwMode="auto">
            <a:xfrm>
              <a:off x="4032" y="241"/>
              <a:ext cx="17" cy="43"/>
            </a:xfrm>
            <a:custGeom>
              <a:avLst/>
              <a:gdLst>
                <a:gd name="T0" fmla="*/ 0 w 17"/>
                <a:gd name="T1" fmla="*/ 0 h 43"/>
                <a:gd name="T2" fmla="*/ 0 w 17"/>
                <a:gd name="T3" fmla="*/ 8 h 43"/>
                <a:gd name="T4" fmla="*/ 0 w 17"/>
                <a:gd name="T5" fmla="*/ 18 h 43"/>
                <a:gd name="T6" fmla="*/ 2 w 17"/>
                <a:gd name="T7" fmla="*/ 28 h 43"/>
                <a:gd name="T8" fmla="*/ 16 w 17"/>
                <a:gd name="T9" fmla="*/ 42 h 43"/>
                <a:gd name="T10" fmla="*/ 0 60000 65536"/>
                <a:gd name="T11" fmla="*/ 0 60000 65536"/>
                <a:gd name="T12" fmla="*/ 0 60000 65536"/>
                <a:gd name="T13" fmla="*/ 0 60000 65536"/>
                <a:gd name="T14" fmla="*/ 0 60000 65536"/>
                <a:gd name="T15" fmla="*/ 0 w 17"/>
                <a:gd name="T16" fmla="*/ 0 h 43"/>
                <a:gd name="T17" fmla="*/ 17 w 17"/>
                <a:gd name="T18" fmla="*/ 43 h 43"/>
              </a:gdLst>
              <a:ahLst/>
              <a:cxnLst>
                <a:cxn ang="T10">
                  <a:pos x="T0" y="T1"/>
                </a:cxn>
                <a:cxn ang="T11">
                  <a:pos x="T2" y="T3"/>
                </a:cxn>
                <a:cxn ang="T12">
                  <a:pos x="T4" y="T5"/>
                </a:cxn>
                <a:cxn ang="T13">
                  <a:pos x="T6" y="T7"/>
                </a:cxn>
                <a:cxn ang="T14">
                  <a:pos x="T8" y="T9"/>
                </a:cxn>
              </a:cxnLst>
              <a:rect l="T15" t="T16" r="T17" b="T18"/>
              <a:pathLst>
                <a:path w="17" h="43">
                  <a:moveTo>
                    <a:pt x="0" y="0"/>
                  </a:moveTo>
                  <a:lnTo>
                    <a:pt x="0" y="8"/>
                  </a:lnTo>
                  <a:lnTo>
                    <a:pt x="0" y="18"/>
                  </a:lnTo>
                  <a:lnTo>
                    <a:pt x="2" y="28"/>
                  </a:lnTo>
                  <a:lnTo>
                    <a:pt x="16" y="42"/>
                  </a:lnTo>
                </a:path>
              </a:pathLst>
            </a:custGeom>
            <a:noFill/>
            <a:ln w="12700" cap="rnd">
              <a:solidFill>
                <a:srgbClr val="7697B3"/>
              </a:solidFill>
              <a:round/>
              <a:headEnd type="none" w="sm" len="sm"/>
              <a:tailEnd type="none" w="sm" len="sm"/>
            </a:ln>
          </p:spPr>
          <p:txBody>
            <a:bodyPr/>
            <a:lstStyle/>
            <a:p>
              <a:endParaRPr lang="en-US"/>
            </a:p>
          </p:txBody>
        </p:sp>
        <p:sp>
          <p:nvSpPr>
            <p:cNvPr id="2106" name="Freeform 260"/>
            <p:cNvSpPr>
              <a:spLocks/>
            </p:cNvSpPr>
            <p:nvPr/>
          </p:nvSpPr>
          <p:spPr bwMode="auto">
            <a:xfrm>
              <a:off x="3884" y="257"/>
              <a:ext cx="227" cy="87"/>
            </a:xfrm>
            <a:custGeom>
              <a:avLst/>
              <a:gdLst>
                <a:gd name="T0" fmla="*/ 34 w 227"/>
                <a:gd name="T1" fmla="*/ 14 h 87"/>
                <a:gd name="T2" fmla="*/ 66 w 227"/>
                <a:gd name="T3" fmla="*/ 4 h 87"/>
                <a:gd name="T4" fmla="*/ 100 w 227"/>
                <a:gd name="T5" fmla="*/ 0 h 87"/>
                <a:gd name="T6" fmla="*/ 130 w 227"/>
                <a:gd name="T7" fmla="*/ 2 h 87"/>
                <a:gd name="T8" fmla="*/ 158 w 227"/>
                <a:gd name="T9" fmla="*/ 10 h 87"/>
                <a:gd name="T10" fmla="*/ 226 w 227"/>
                <a:gd name="T11" fmla="*/ 64 h 87"/>
                <a:gd name="T12" fmla="*/ 56 w 227"/>
                <a:gd name="T13" fmla="*/ 86 h 87"/>
                <a:gd name="T14" fmla="*/ 0 w 227"/>
                <a:gd name="T15" fmla="*/ 60 h 87"/>
                <a:gd name="T16" fmla="*/ 34 w 227"/>
                <a:gd name="T17" fmla="*/ 14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7"/>
                <a:gd name="T28" fmla="*/ 0 h 87"/>
                <a:gd name="T29" fmla="*/ 227 w 227"/>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7" h="87">
                  <a:moveTo>
                    <a:pt x="34" y="14"/>
                  </a:moveTo>
                  <a:lnTo>
                    <a:pt x="66" y="4"/>
                  </a:lnTo>
                  <a:lnTo>
                    <a:pt x="100" y="0"/>
                  </a:lnTo>
                  <a:lnTo>
                    <a:pt x="130" y="2"/>
                  </a:lnTo>
                  <a:lnTo>
                    <a:pt x="158" y="10"/>
                  </a:lnTo>
                  <a:lnTo>
                    <a:pt x="226" y="64"/>
                  </a:lnTo>
                  <a:lnTo>
                    <a:pt x="56" y="86"/>
                  </a:lnTo>
                  <a:lnTo>
                    <a:pt x="0" y="60"/>
                  </a:lnTo>
                  <a:lnTo>
                    <a:pt x="34" y="14"/>
                  </a:lnTo>
                </a:path>
              </a:pathLst>
            </a:custGeom>
            <a:solidFill>
              <a:srgbClr val="6F899E"/>
            </a:solidFill>
            <a:ln w="9525" cap="rnd">
              <a:noFill/>
              <a:round/>
              <a:headEnd/>
              <a:tailEnd/>
            </a:ln>
          </p:spPr>
          <p:txBody>
            <a:bodyPr/>
            <a:lstStyle/>
            <a:p>
              <a:endParaRPr lang="en-US"/>
            </a:p>
          </p:txBody>
        </p:sp>
        <p:sp>
          <p:nvSpPr>
            <p:cNvPr id="2107" name="Freeform 261"/>
            <p:cNvSpPr>
              <a:spLocks/>
            </p:cNvSpPr>
            <p:nvPr/>
          </p:nvSpPr>
          <p:spPr bwMode="auto">
            <a:xfrm>
              <a:off x="3600" y="535"/>
              <a:ext cx="467" cy="259"/>
            </a:xfrm>
            <a:custGeom>
              <a:avLst/>
              <a:gdLst>
                <a:gd name="T0" fmla="*/ 260 w 467"/>
                <a:gd name="T1" fmla="*/ 0 h 259"/>
                <a:gd name="T2" fmla="*/ 6 w 467"/>
                <a:gd name="T3" fmla="*/ 206 h 259"/>
                <a:gd name="T4" fmla="*/ 2 w 467"/>
                <a:gd name="T5" fmla="*/ 210 h 259"/>
                <a:gd name="T6" fmla="*/ 0 w 467"/>
                <a:gd name="T7" fmla="*/ 220 h 259"/>
                <a:gd name="T8" fmla="*/ 0 w 467"/>
                <a:gd name="T9" fmla="*/ 226 h 259"/>
                <a:gd name="T10" fmla="*/ 6 w 467"/>
                <a:gd name="T11" fmla="*/ 234 h 259"/>
                <a:gd name="T12" fmla="*/ 24 w 467"/>
                <a:gd name="T13" fmla="*/ 244 h 259"/>
                <a:gd name="T14" fmla="*/ 54 w 467"/>
                <a:gd name="T15" fmla="*/ 254 h 259"/>
                <a:gd name="T16" fmla="*/ 84 w 467"/>
                <a:gd name="T17" fmla="*/ 258 h 259"/>
                <a:gd name="T18" fmla="*/ 104 w 467"/>
                <a:gd name="T19" fmla="*/ 258 h 259"/>
                <a:gd name="T20" fmla="*/ 128 w 467"/>
                <a:gd name="T21" fmla="*/ 258 h 259"/>
                <a:gd name="T22" fmla="*/ 146 w 467"/>
                <a:gd name="T23" fmla="*/ 254 h 259"/>
                <a:gd name="T24" fmla="*/ 176 w 467"/>
                <a:gd name="T25" fmla="*/ 244 h 259"/>
                <a:gd name="T26" fmla="*/ 466 w 467"/>
                <a:gd name="T27" fmla="*/ 134 h 259"/>
                <a:gd name="T28" fmla="*/ 260 w 467"/>
                <a:gd name="T29" fmla="*/ 0 h 2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7"/>
                <a:gd name="T46" fmla="*/ 0 h 259"/>
                <a:gd name="T47" fmla="*/ 467 w 467"/>
                <a:gd name="T48" fmla="*/ 259 h 2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7" h="259">
                  <a:moveTo>
                    <a:pt x="260" y="0"/>
                  </a:moveTo>
                  <a:lnTo>
                    <a:pt x="6" y="206"/>
                  </a:lnTo>
                  <a:lnTo>
                    <a:pt x="2" y="210"/>
                  </a:lnTo>
                  <a:lnTo>
                    <a:pt x="0" y="220"/>
                  </a:lnTo>
                  <a:lnTo>
                    <a:pt x="0" y="226"/>
                  </a:lnTo>
                  <a:lnTo>
                    <a:pt x="6" y="234"/>
                  </a:lnTo>
                  <a:lnTo>
                    <a:pt x="24" y="244"/>
                  </a:lnTo>
                  <a:lnTo>
                    <a:pt x="54" y="254"/>
                  </a:lnTo>
                  <a:lnTo>
                    <a:pt x="84" y="258"/>
                  </a:lnTo>
                  <a:lnTo>
                    <a:pt x="104" y="258"/>
                  </a:lnTo>
                  <a:lnTo>
                    <a:pt x="128" y="258"/>
                  </a:lnTo>
                  <a:lnTo>
                    <a:pt x="146" y="254"/>
                  </a:lnTo>
                  <a:lnTo>
                    <a:pt x="176" y="244"/>
                  </a:lnTo>
                  <a:lnTo>
                    <a:pt x="466" y="134"/>
                  </a:lnTo>
                  <a:lnTo>
                    <a:pt x="260" y="0"/>
                  </a:lnTo>
                </a:path>
              </a:pathLst>
            </a:custGeom>
            <a:solidFill>
              <a:srgbClr val="87A7C0"/>
            </a:solidFill>
            <a:ln w="9525" cap="rnd">
              <a:noFill/>
              <a:round/>
              <a:headEnd/>
              <a:tailEnd/>
            </a:ln>
          </p:spPr>
          <p:txBody>
            <a:bodyPr/>
            <a:lstStyle/>
            <a:p>
              <a:endParaRPr lang="en-US"/>
            </a:p>
          </p:txBody>
        </p:sp>
        <p:sp>
          <p:nvSpPr>
            <p:cNvPr id="2108" name="Freeform 262"/>
            <p:cNvSpPr>
              <a:spLocks/>
            </p:cNvSpPr>
            <p:nvPr/>
          </p:nvSpPr>
          <p:spPr bwMode="auto">
            <a:xfrm>
              <a:off x="3830" y="463"/>
              <a:ext cx="299" cy="245"/>
            </a:xfrm>
            <a:custGeom>
              <a:avLst/>
              <a:gdLst>
                <a:gd name="T0" fmla="*/ 0 w 299"/>
                <a:gd name="T1" fmla="*/ 18 h 245"/>
                <a:gd name="T2" fmla="*/ 6 w 299"/>
                <a:gd name="T3" fmla="*/ 52 h 245"/>
                <a:gd name="T4" fmla="*/ 12 w 299"/>
                <a:gd name="T5" fmla="*/ 82 h 245"/>
                <a:gd name="T6" fmla="*/ 20 w 299"/>
                <a:gd name="T7" fmla="*/ 100 h 245"/>
                <a:gd name="T8" fmla="*/ 36 w 299"/>
                <a:gd name="T9" fmla="*/ 120 h 245"/>
                <a:gd name="T10" fmla="*/ 54 w 299"/>
                <a:gd name="T11" fmla="*/ 138 h 245"/>
                <a:gd name="T12" fmla="*/ 78 w 299"/>
                <a:gd name="T13" fmla="*/ 158 h 245"/>
                <a:gd name="T14" fmla="*/ 104 w 299"/>
                <a:gd name="T15" fmla="*/ 172 h 245"/>
                <a:gd name="T16" fmla="*/ 134 w 299"/>
                <a:gd name="T17" fmla="*/ 186 h 245"/>
                <a:gd name="T18" fmla="*/ 164 w 299"/>
                <a:gd name="T19" fmla="*/ 200 h 245"/>
                <a:gd name="T20" fmla="*/ 206 w 299"/>
                <a:gd name="T21" fmla="*/ 220 h 245"/>
                <a:gd name="T22" fmla="*/ 242 w 299"/>
                <a:gd name="T23" fmla="*/ 230 h 245"/>
                <a:gd name="T24" fmla="*/ 298 w 299"/>
                <a:gd name="T25" fmla="*/ 244 h 245"/>
                <a:gd name="T26" fmla="*/ 290 w 299"/>
                <a:gd name="T27" fmla="*/ 200 h 245"/>
                <a:gd name="T28" fmla="*/ 12 w 299"/>
                <a:gd name="T29" fmla="*/ 0 h 245"/>
                <a:gd name="T30" fmla="*/ 0 w 299"/>
                <a:gd name="T31" fmla="*/ 18 h 2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9"/>
                <a:gd name="T49" fmla="*/ 0 h 245"/>
                <a:gd name="T50" fmla="*/ 299 w 299"/>
                <a:gd name="T51" fmla="*/ 245 h 24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9" h="245">
                  <a:moveTo>
                    <a:pt x="0" y="18"/>
                  </a:moveTo>
                  <a:lnTo>
                    <a:pt x="6" y="52"/>
                  </a:lnTo>
                  <a:lnTo>
                    <a:pt x="12" y="82"/>
                  </a:lnTo>
                  <a:lnTo>
                    <a:pt x="20" y="100"/>
                  </a:lnTo>
                  <a:lnTo>
                    <a:pt x="36" y="120"/>
                  </a:lnTo>
                  <a:lnTo>
                    <a:pt x="54" y="138"/>
                  </a:lnTo>
                  <a:lnTo>
                    <a:pt x="78" y="158"/>
                  </a:lnTo>
                  <a:lnTo>
                    <a:pt x="104" y="172"/>
                  </a:lnTo>
                  <a:lnTo>
                    <a:pt x="134" y="186"/>
                  </a:lnTo>
                  <a:lnTo>
                    <a:pt x="164" y="200"/>
                  </a:lnTo>
                  <a:lnTo>
                    <a:pt x="206" y="220"/>
                  </a:lnTo>
                  <a:lnTo>
                    <a:pt x="242" y="230"/>
                  </a:lnTo>
                  <a:lnTo>
                    <a:pt x="298" y="244"/>
                  </a:lnTo>
                  <a:lnTo>
                    <a:pt x="290" y="200"/>
                  </a:lnTo>
                  <a:lnTo>
                    <a:pt x="12" y="0"/>
                  </a:lnTo>
                  <a:lnTo>
                    <a:pt x="0" y="18"/>
                  </a:lnTo>
                </a:path>
              </a:pathLst>
            </a:custGeom>
            <a:solidFill>
              <a:srgbClr val="7D9BB2"/>
            </a:solidFill>
            <a:ln w="9525" cap="rnd">
              <a:noFill/>
              <a:round/>
              <a:headEnd/>
              <a:tailEnd/>
            </a:ln>
          </p:spPr>
          <p:txBody>
            <a:bodyPr/>
            <a:lstStyle/>
            <a:p>
              <a:endParaRPr lang="en-US"/>
            </a:p>
          </p:txBody>
        </p:sp>
        <p:sp>
          <p:nvSpPr>
            <p:cNvPr id="2109" name="Freeform 263"/>
            <p:cNvSpPr>
              <a:spLocks/>
            </p:cNvSpPr>
            <p:nvPr/>
          </p:nvSpPr>
          <p:spPr bwMode="auto">
            <a:xfrm>
              <a:off x="3784" y="247"/>
              <a:ext cx="1088" cy="657"/>
            </a:xfrm>
            <a:custGeom>
              <a:avLst/>
              <a:gdLst>
                <a:gd name="T0" fmla="*/ 344 w 1088"/>
                <a:gd name="T1" fmla="*/ 80 h 657"/>
                <a:gd name="T2" fmla="*/ 294 w 1088"/>
                <a:gd name="T3" fmla="*/ 76 h 657"/>
                <a:gd name="T4" fmla="*/ 246 w 1088"/>
                <a:gd name="T5" fmla="*/ 70 h 657"/>
                <a:gd name="T6" fmla="*/ 174 w 1088"/>
                <a:gd name="T7" fmla="*/ 66 h 657"/>
                <a:gd name="T8" fmla="*/ 112 w 1088"/>
                <a:gd name="T9" fmla="*/ 62 h 657"/>
                <a:gd name="T10" fmla="*/ 82 w 1088"/>
                <a:gd name="T11" fmla="*/ 76 h 657"/>
                <a:gd name="T12" fmla="*/ 50 w 1088"/>
                <a:gd name="T13" fmla="*/ 98 h 657"/>
                <a:gd name="T14" fmla="*/ 18 w 1088"/>
                <a:gd name="T15" fmla="*/ 124 h 657"/>
                <a:gd name="T16" fmla="*/ 8 w 1088"/>
                <a:gd name="T17" fmla="*/ 134 h 657"/>
                <a:gd name="T18" fmla="*/ 2 w 1088"/>
                <a:gd name="T19" fmla="*/ 144 h 657"/>
                <a:gd name="T20" fmla="*/ 0 w 1088"/>
                <a:gd name="T21" fmla="*/ 156 h 657"/>
                <a:gd name="T22" fmla="*/ 4 w 1088"/>
                <a:gd name="T23" fmla="*/ 172 h 657"/>
                <a:gd name="T24" fmla="*/ 10 w 1088"/>
                <a:gd name="T25" fmla="*/ 186 h 657"/>
                <a:gd name="T26" fmla="*/ 28 w 1088"/>
                <a:gd name="T27" fmla="*/ 216 h 657"/>
                <a:gd name="T28" fmla="*/ 76 w 1088"/>
                <a:gd name="T29" fmla="*/ 274 h 657"/>
                <a:gd name="T30" fmla="*/ 132 w 1088"/>
                <a:gd name="T31" fmla="*/ 326 h 657"/>
                <a:gd name="T32" fmla="*/ 222 w 1088"/>
                <a:gd name="T33" fmla="*/ 392 h 657"/>
                <a:gd name="T34" fmla="*/ 312 w 1088"/>
                <a:gd name="T35" fmla="*/ 454 h 657"/>
                <a:gd name="T36" fmla="*/ 894 w 1088"/>
                <a:gd name="T37" fmla="*/ 648 h 657"/>
                <a:gd name="T38" fmla="*/ 948 w 1088"/>
                <a:gd name="T39" fmla="*/ 656 h 657"/>
                <a:gd name="T40" fmla="*/ 984 w 1088"/>
                <a:gd name="T41" fmla="*/ 656 h 657"/>
                <a:gd name="T42" fmla="*/ 1020 w 1088"/>
                <a:gd name="T43" fmla="*/ 652 h 657"/>
                <a:gd name="T44" fmla="*/ 1052 w 1088"/>
                <a:gd name="T45" fmla="*/ 642 h 657"/>
                <a:gd name="T46" fmla="*/ 1069 w 1088"/>
                <a:gd name="T47" fmla="*/ 632 h 657"/>
                <a:gd name="T48" fmla="*/ 1085 w 1088"/>
                <a:gd name="T49" fmla="*/ 618 h 657"/>
                <a:gd name="T50" fmla="*/ 1087 w 1088"/>
                <a:gd name="T51" fmla="*/ 292 h 657"/>
                <a:gd name="T52" fmla="*/ 404 w 1088"/>
                <a:gd name="T53" fmla="*/ 0 h 657"/>
                <a:gd name="T54" fmla="*/ 386 w 1088"/>
                <a:gd name="T55" fmla="*/ 42 h 657"/>
                <a:gd name="T56" fmla="*/ 386 w 1088"/>
                <a:gd name="T57" fmla="*/ 42 h 657"/>
                <a:gd name="T58" fmla="*/ 370 w 1088"/>
                <a:gd name="T59" fmla="*/ 56 h 657"/>
                <a:gd name="T60" fmla="*/ 356 w 1088"/>
                <a:gd name="T61" fmla="*/ 70 h 657"/>
                <a:gd name="T62" fmla="*/ 344 w 1088"/>
                <a:gd name="T63" fmla="*/ 80 h 657"/>
                <a:gd name="T64" fmla="*/ 344 w 1088"/>
                <a:gd name="T65" fmla="*/ 80 h 6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8"/>
                <a:gd name="T100" fmla="*/ 0 h 657"/>
                <a:gd name="T101" fmla="*/ 1088 w 1088"/>
                <a:gd name="T102" fmla="*/ 657 h 6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8" h="657">
                  <a:moveTo>
                    <a:pt x="344" y="80"/>
                  </a:moveTo>
                  <a:lnTo>
                    <a:pt x="294" y="76"/>
                  </a:lnTo>
                  <a:lnTo>
                    <a:pt x="246" y="70"/>
                  </a:lnTo>
                  <a:lnTo>
                    <a:pt x="174" y="66"/>
                  </a:lnTo>
                  <a:lnTo>
                    <a:pt x="112" y="62"/>
                  </a:lnTo>
                  <a:lnTo>
                    <a:pt x="82" y="76"/>
                  </a:lnTo>
                  <a:lnTo>
                    <a:pt x="50" y="98"/>
                  </a:lnTo>
                  <a:lnTo>
                    <a:pt x="18" y="124"/>
                  </a:lnTo>
                  <a:lnTo>
                    <a:pt x="8" y="134"/>
                  </a:lnTo>
                  <a:lnTo>
                    <a:pt x="2" y="144"/>
                  </a:lnTo>
                  <a:lnTo>
                    <a:pt x="0" y="156"/>
                  </a:lnTo>
                  <a:lnTo>
                    <a:pt x="4" y="172"/>
                  </a:lnTo>
                  <a:lnTo>
                    <a:pt x="10" y="186"/>
                  </a:lnTo>
                  <a:lnTo>
                    <a:pt x="28" y="216"/>
                  </a:lnTo>
                  <a:lnTo>
                    <a:pt x="76" y="274"/>
                  </a:lnTo>
                  <a:lnTo>
                    <a:pt x="132" y="326"/>
                  </a:lnTo>
                  <a:lnTo>
                    <a:pt x="222" y="392"/>
                  </a:lnTo>
                  <a:lnTo>
                    <a:pt x="312" y="454"/>
                  </a:lnTo>
                  <a:lnTo>
                    <a:pt x="894" y="648"/>
                  </a:lnTo>
                  <a:lnTo>
                    <a:pt x="948" y="656"/>
                  </a:lnTo>
                  <a:lnTo>
                    <a:pt x="984" y="656"/>
                  </a:lnTo>
                  <a:lnTo>
                    <a:pt x="1020" y="652"/>
                  </a:lnTo>
                  <a:lnTo>
                    <a:pt x="1052" y="642"/>
                  </a:lnTo>
                  <a:lnTo>
                    <a:pt x="1069" y="632"/>
                  </a:lnTo>
                  <a:lnTo>
                    <a:pt x="1085" y="618"/>
                  </a:lnTo>
                  <a:lnTo>
                    <a:pt x="1087" y="292"/>
                  </a:lnTo>
                  <a:lnTo>
                    <a:pt x="404" y="0"/>
                  </a:lnTo>
                  <a:lnTo>
                    <a:pt x="386" y="42"/>
                  </a:lnTo>
                  <a:lnTo>
                    <a:pt x="370" y="56"/>
                  </a:lnTo>
                  <a:lnTo>
                    <a:pt x="356" y="70"/>
                  </a:lnTo>
                  <a:lnTo>
                    <a:pt x="344" y="80"/>
                  </a:lnTo>
                </a:path>
              </a:pathLst>
            </a:custGeom>
            <a:solidFill>
              <a:srgbClr val="8FB1CB"/>
            </a:solidFill>
            <a:ln w="9525" cap="rnd">
              <a:noFill/>
              <a:round/>
              <a:headEnd/>
              <a:tailEnd/>
            </a:ln>
          </p:spPr>
          <p:txBody>
            <a:bodyPr/>
            <a:lstStyle/>
            <a:p>
              <a:endParaRPr lang="en-US"/>
            </a:p>
          </p:txBody>
        </p:sp>
        <p:sp>
          <p:nvSpPr>
            <p:cNvPr id="2110" name="Freeform 264"/>
            <p:cNvSpPr>
              <a:spLocks/>
            </p:cNvSpPr>
            <p:nvPr/>
          </p:nvSpPr>
          <p:spPr bwMode="auto">
            <a:xfrm>
              <a:off x="3896" y="227"/>
              <a:ext cx="293" cy="101"/>
            </a:xfrm>
            <a:custGeom>
              <a:avLst/>
              <a:gdLst>
                <a:gd name="T0" fmla="*/ 246 w 293"/>
                <a:gd name="T1" fmla="*/ 0 h 101"/>
                <a:gd name="T2" fmla="*/ 246 w 293"/>
                <a:gd name="T3" fmla="*/ 0 h 101"/>
                <a:gd name="T4" fmla="*/ 246 w 293"/>
                <a:gd name="T5" fmla="*/ 0 h 101"/>
                <a:gd name="T6" fmla="*/ 260 w 293"/>
                <a:gd name="T7" fmla="*/ 2 h 101"/>
                <a:gd name="T8" fmla="*/ 282 w 293"/>
                <a:gd name="T9" fmla="*/ 8 h 101"/>
                <a:gd name="T10" fmla="*/ 292 w 293"/>
                <a:gd name="T11" fmla="*/ 20 h 101"/>
                <a:gd name="T12" fmla="*/ 274 w 293"/>
                <a:gd name="T13" fmla="*/ 62 h 101"/>
                <a:gd name="T14" fmla="*/ 274 w 293"/>
                <a:gd name="T15" fmla="*/ 62 h 101"/>
                <a:gd name="T16" fmla="*/ 258 w 293"/>
                <a:gd name="T17" fmla="*/ 76 h 101"/>
                <a:gd name="T18" fmla="*/ 244 w 293"/>
                <a:gd name="T19" fmla="*/ 90 h 101"/>
                <a:gd name="T20" fmla="*/ 232 w 293"/>
                <a:gd name="T21" fmla="*/ 100 h 101"/>
                <a:gd name="T22" fmla="*/ 232 w 293"/>
                <a:gd name="T23" fmla="*/ 100 h 101"/>
                <a:gd name="T24" fmla="*/ 182 w 293"/>
                <a:gd name="T25" fmla="*/ 96 h 101"/>
                <a:gd name="T26" fmla="*/ 134 w 293"/>
                <a:gd name="T27" fmla="*/ 90 h 101"/>
                <a:gd name="T28" fmla="*/ 62 w 293"/>
                <a:gd name="T29" fmla="*/ 86 h 101"/>
                <a:gd name="T30" fmla="*/ 0 w 293"/>
                <a:gd name="T31" fmla="*/ 82 h 10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3"/>
                <a:gd name="T49" fmla="*/ 0 h 101"/>
                <a:gd name="T50" fmla="*/ 293 w 293"/>
                <a:gd name="T51" fmla="*/ 101 h 10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3" h="101">
                  <a:moveTo>
                    <a:pt x="246" y="0"/>
                  </a:moveTo>
                  <a:lnTo>
                    <a:pt x="246" y="0"/>
                  </a:lnTo>
                  <a:lnTo>
                    <a:pt x="260" y="2"/>
                  </a:lnTo>
                  <a:lnTo>
                    <a:pt x="282" y="8"/>
                  </a:lnTo>
                  <a:lnTo>
                    <a:pt x="292" y="20"/>
                  </a:lnTo>
                  <a:lnTo>
                    <a:pt x="274" y="62"/>
                  </a:lnTo>
                  <a:lnTo>
                    <a:pt x="258" y="76"/>
                  </a:lnTo>
                  <a:lnTo>
                    <a:pt x="244" y="90"/>
                  </a:lnTo>
                  <a:lnTo>
                    <a:pt x="232" y="100"/>
                  </a:lnTo>
                  <a:lnTo>
                    <a:pt x="182" y="96"/>
                  </a:lnTo>
                  <a:lnTo>
                    <a:pt x="134" y="90"/>
                  </a:lnTo>
                  <a:lnTo>
                    <a:pt x="62" y="86"/>
                  </a:lnTo>
                  <a:lnTo>
                    <a:pt x="0" y="82"/>
                  </a:lnTo>
                </a:path>
              </a:pathLst>
            </a:custGeom>
            <a:noFill/>
            <a:ln w="12700" cap="rnd">
              <a:solidFill>
                <a:srgbClr val="86A5BE"/>
              </a:solidFill>
              <a:round/>
              <a:headEnd type="none" w="sm" len="sm"/>
              <a:tailEnd type="none" w="sm" len="sm"/>
            </a:ln>
          </p:spPr>
          <p:txBody>
            <a:bodyPr/>
            <a:lstStyle/>
            <a:p>
              <a:endParaRPr lang="en-US"/>
            </a:p>
          </p:txBody>
        </p:sp>
        <p:sp>
          <p:nvSpPr>
            <p:cNvPr id="2111" name="Freeform 265"/>
            <p:cNvSpPr>
              <a:spLocks/>
            </p:cNvSpPr>
            <p:nvPr/>
          </p:nvSpPr>
          <p:spPr bwMode="auto">
            <a:xfrm>
              <a:off x="4394" y="783"/>
              <a:ext cx="261" cy="155"/>
            </a:xfrm>
            <a:custGeom>
              <a:avLst/>
              <a:gdLst>
                <a:gd name="T0" fmla="*/ 12 w 261"/>
                <a:gd name="T1" fmla="*/ 58 h 155"/>
                <a:gd name="T2" fmla="*/ 44 w 261"/>
                <a:gd name="T3" fmla="*/ 82 h 155"/>
                <a:gd name="T4" fmla="*/ 44 w 261"/>
                <a:gd name="T5" fmla="*/ 82 h 155"/>
                <a:gd name="T6" fmla="*/ 44 w 261"/>
                <a:gd name="T7" fmla="*/ 82 h 155"/>
                <a:gd name="T8" fmla="*/ 78 w 261"/>
                <a:gd name="T9" fmla="*/ 100 h 155"/>
                <a:gd name="T10" fmla="*/ 106 w 261"/>
                <a:gd name="T11" fmla="*/ 114 h 155"/>
                <a:gd name="T12" fmla="*/ 106 w 261"/>
                <a:gd name="T13" fmla="*/ 114 h 155"/>
                <a:gd name="T14" fmla="*/ 134 w 261"/>
                <a:gd name="T15" fmla="*/ 126 h 155"/>
                <a:gd name="T16" fmla="*/ 134 w 261"/>
                <a:gd name="T17" fmla="*/ 126 h 155"/>
                <a:gd name="T18" fmla="*/ 166 w 261"/>
                <a:gd name="T19" fmla="*/ 138 h 155"/>
                <a:gd name="T20" fmla="*/ 166 w 261"/>
                <a:gd name="T21" fmla="*/ 138 h 155"/>
                <a:gd name="T22" fmla="*/ 200 w 261"/>
                <a:gd name="T23" fmla="*/ 150 h 155"/>
                <a:gd name="T24" fmla="*/ 200 w 261"/>
                <a:gd name="T25" fmla="*/ 150 h 155"/>
                <a:gd name="T26" fmla="*/ 230 w 261"/>
                <a:gd name="T27" fmla="*/ 154 h 155"/>
                <a:gd name="T28" fmla="*/ 230 w 261"/>
                <a:gd name="T29" fmla="*/ 154 h 155"/>
                <a:gd name="T30" fmla="*/ 260 w 261"/>
                <a:gd name="T31" fmla="*/ 150 h 155"/>
                <a:gd name="T32" fmla="*/ 260 w 261"/>
                <a:gd name="T33" fmla="*/ 150 h 155"/>
                <a:gd name="T34" fmla="*/ 246 w 261"/>
                <a:gd name="T35" fmla="*/ 100 h 155"/>
                <a:gd name="T36" fmla="*/ 0 w 261"/>
                <a:gd name="T37" fmla="*/ 0 h 155"/>
                <a:gd name="T38" fmla="*/ 12 w 261"/>
                <a:gd name="T39" fmla="*/ 58 h 15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1"/>
                <a:gd name="T61" fmla="*/ 0 h 155"/>
                <a:gd name="T62" fmla="*/ 261 w 261"/>
                <a:gd name="T63" fmla="*/ 155 h 15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1" h="155">
                  <a:moveTo>
                    <a:pt x="12" y="58"/>
                  </a:moveTo>
                  <a:lnTo>
                    <a:pt x="44" y="82"/>
                  </a:lnTo>
                  <a:lnTo>
                    <a:pt x="78" y="100"/>
                  </a:lnTo>
                  <a:lnTo>
                    <a:pt x="106" y="114"/>
                  </a:lnTo>
                  <a:lnTo>
                    <a:pt x="134" y="126"/>
                  </a:lnTo>
                  <a:lnTo>
                    <a:pt x="166" y="138"/>
                  </a:lnTo>
                  <a:lnTo>
                    <a:pt x="200" y="150"/>
                  </a:lnTo>
                  <a:lnTo>
                    <a:pt x="230" y="154"/>
                  </a:lnTo>
                  <a:lnTo>
                    <a:pt x="260" y="150"/>
                  </a:lnTo>
                  <a:lnTo>
                    <a:pt x="246" y="100"/>
                  </a:lnTo>
                  <a:lnTo>
                    <a:pt x="0" y="0"/>
                  </a:lnTo>
                  <a:lnTo>
                    <a:pt x="12" y="58"/>
                  </a:lnTo>
                </a:path>
              </a:pathLst>
            </a:custGeom>
            <a:solidFill>
              <a:srgbClr val="ACD5F4"/>
            </a:solidFill>
            <a:ln w="9525" cap="rnd">
              <a:noFill/>
              <a:round/>
              <a:headEnd/>
              <a:tailEnd/>
            </a:ln>
          </p:spPr>
          <p:txBody>
            <a:bodyPr/>
            <a:lstStyle/>
            <a:p>
              <a:endParaRPr lang="en-US"/>
            </a:p>
          </p:txBody>
        </p:sp>
        <p:sp>
          <p:nvSpPr>
            <p:cNvPr id="2112" name="Freeform 266"/>
            <p:cNvSpPr>
              <a:spLocks/>
            </p:cNvSpPr>
            <p:nvPr/>
          </p:nvSpPr>
          <p:spPr bwMode="auto">
            <a:xfrm>
              <a:off x="4490" y="381"/>
              <a:ext cx="1230" cy="481"/>
            </a:xfrm>
            <a:custGeom>
              <a:avLst/>
              <a:gdLst>
                <a:gd name="T0" fmla="*/ 36 w 1230"/>
                <a:gd name="T1" fmla="*/ 0 h 481"/>
                <a:gd name="T2" fmla="*/ 104 w 1230"/>
                <a:gd name="T3" fmla="*/ 14 h 481"/>
                <a:gd name="T4" fmla="*/ 114 w 1230"/>
                <a:gd name="T5" fmla="*/ 18 h 481"/>
                <a:gd name="T6" fmla="*/ 128 w 1230"/>
                <a:gd name="T7" fmla="*/ 24 h 481"/>
                <a:gd name="T8" fmla="*/ 140 w 1230"/>
                <a:gd name="T9" fmla="*/ 28 h 481"/>
                <a:gd name="T10" fmla="*/ 158 w 1230"/>
                <a:gd name="T11" fmla="*/ 34 h 481"/>
                <a:gd name="T12" fmla="*/ 176 w 1230"/>
                <a:gd name="T13" fmla="*/ 38 h 481"/>
                <a:gd name="T14" fmla="*/ 1149 w 1230"/>
                <a:gd name="T15" fmla="*/ 404 h 481"/>
                <a:gd name="T16" fmla="*/ 1161 w 1230"/>
                <a:gd name="T17" fmla="*/ 408 h 481"/>
                <a:gd name="T18" fmla="*/ 1179 w 1230"/>
                <a:gd name="T19" fmla="*/ 412 h 481"/>
                <a:gd name="T20" fmla="*/ 1197 w 1230"/>
                <a:gd name="T21" fmla="*/ 422 h 481"/>
                <a:gd name="T22" fmla="*/ 1203 w 1230"/>
                <a:gd name="T23" fmla="*/ 432 h 481"/>
                <a:gd name="T24" fmla="*/ 1217 w 1230"/>
                <a:gd name="T25" fmla="*/ 442 h 481"/>
                <a:gd name="T26" fmla="*/ 1223 w 1230"/>
                <a:gd name="T27" fmla="*/ 456 h 481"/>
                <a:gd name="T28" fmla="*/ 1229 w 1230"/>
                <a:gd name="T29" fmla="*/ 470 h 481"/>
                <a:gd name="T30" fmla="*/ 1223 w 1230"/>
                <a:gd name="T31" fmla="*/ 480 h 481"/>
                <a:gd name="T32" fmla="*/ 1217 w 1230"/>
                <a:gd name="T33" fmla="*/ 480 h 481"/>
                <a:gd name="T34" fmla="*/ 1203 w 1230"/>
                <a:gd name="T35" fmla="*/ 476 h 481"/>
                <a:gd name="T36" fmla="*/ 1193 w 1230"/>
                <a:gd name="T37" fmla="*/ 470 h 481"/>
                <a:gd name="T38" fmla="*/ 1185 w 1230"/>
                <a:gd name="T39" fmla="*/ 460 h 481"/>
                <a:gd name="T40" fmla="*/ 1179 w 1230"/>
                <a:gd name="T41" fmla="*/ 456 h 481"/>
                <a:gd name="T42" fmla="*/ 0 w 1230"/>
                <a:gd name="T43" fmla="*/ 124 h 481"/>
                <a:gd name="T44" fmla="*/ 36 w 1230"/>
                <a:gd name="T45" fmla="*/ 0 h 48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0"/>
                <a:gd name="T70" fmla="*/ 0 h 481"/>
                <a:gd name="T71" fmla="*/ 1230 w 1230"/>
                <a:gd name="T72" fmla="*/ 481 h 48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0" h="481">
                  <a:moveTo>
                    <a:pt x="36" y="0"/>
                  </a:moveTo>
                  <a:lnTo>
                    <a:pt x="104" y="14"/>
                  </a:lnTo>
                  <a:lnTo>
                    <a:pt x="114" y="18"/>
                  </a:lnTo>
                  <a:lnTo>
                    <a:pt x="128" y="24"/>
                  </a:lnTo>
                  <a:lnTo>
                    <a:pt x="140" y="28"/>
                  </a:lnTo>
                  <a:lnTo>
                    <a:pt x="158" y="34"/>
                  </a:lnTo>
                  <a:lnTo>
                    <a:pt x="176" y="38"/>
                  </a:lnTo>
                  <a:lnTo>
                    <a:pt x="1149" y="404"/>
                  </a:lnTo>
                  <a:lnTo>
                    <a:pt x="1161" y="408"/>
                  </a:lnTo>
                  <a:lnTo>
                    <a:pt x="1179" y="412"/>
                  </a:lnTo>
                  <a:lnTo>
                    <a:pt x="1197" y="422"/>
                  </a:lnTo>
                  <a:lnTo>
                    <a:pt x="1203" y="432"/>
                  </a:lnTo>
                  <a:lnTo>
                    <a:pt x="1217" y="442"/>
                  </a:lnTo>
                  <a:lnTo>
                    <a:pt x="1223" y="456"/>
                  </a:lnTo>
                  <a:lnTo>
                    <a:pt x="1229" y="470"/>
                  </a:lnTo>
                  <a:lnTo>
                    <a:pt x="1223" y="480"/>
                  </a:lnTo>
                  <a:lnTo>
                    <a:pt x="1217" y="480"/>
                  </a:lnTo>
                  <a:lnTo>
                    <a:pt x="1203" y="476"/>
                  </a:lnTo>
                  <a:lnTo>
                    <a:pt x="1193" y="470"/>
                  </a:lnTo>
                  <a:lnTo>
                    <a:pt x="1185" y="460"/>
                  </a:lnTo>
                  <a:lnTo>
                    <a:pt x="1179" y="456"/>
                  </a:lnTo>
                  <a:lnTo>
                    <a:pt x="0" y="124"/>
                  </a:lnTo>
                  <a:lnTo>
                    <a:pt x="36" y="0"/>
                  </a:lnTo>
                </a:path>
              </a:pathLst>
            </a:custGeom>
            <a:solidFill>
              <a:srgbClr val="87A7C0"/>
            </a:solidFill>
            <a:ln w="9525" cap="rnd">
              <a:noFill/>
              <a:round/>
              <a:headEnd/>
              <a:tailEnd/>
            </a:ln>
          </p:spPr>
          <p:txBody>
            <a:bodyPr/>
            <a:lstStyle/>
            <a:p>
              <a:endParaRPr lang="en-US"/>
            </a:p>
          </p:txBody>
        </p:sp>
        <p:sp>
          <p:nvSpPr>
            <p:cNvPr id="2113" name="Freeform 267"/>
            <p:cNvSpPr>
              <a:spLocks/>
            </p:cNvSpPr>
            <p:nvPr/>
          </p:nvSpPr>
          <p:spPr bwMode="auto">
            <a:xfrm>
              <a:off x="4212" y="343"/>
              <a:ext cx="157" cy="253"/>
            </a:xfrm>
            <a:custGeom>
              <a:avLst/>
              <a:gdLst>
                <a:gd name="T0" fmla="*/ 0 w 157"/>
                <a:gd name="T1" fmla="*/ 252 h 253"/>
                <a:gd name="T2" fmla="*/ 36 w 157"/>
                <a:gd name="T3" fmla="*/ 116 h 253"/>
                <a:gd name="T4" fmla="*/ 48 w 157"/>
                <a:gd name="T5" fmla="*/ 0 h 253"/>
                <a:gd name="T6" fmla="*/ 156 w 157"/>
                <a:gd name="T7" fmla="*/ 0 h 253"/>
                <a:gd name="T8" fmla="*/ 156 w 157"/>
                <a:gd name="T9" fmla="*/ 252 h 253"/>
                <a:gd name="T10" fmla="*/ 0 w 157"/>
                <a:gd name="T11" fmla="*/ 252 h 253"/>
                <a:gd name="T12" fmla="*/ 0 60000 65536"/>
                <a:gd name="T13" fmla="*/ 0 60000 65536"/>
                <a:gd name="T14" fmla="*/ 0 60000 65536"/>
                <a:gd name="T15" fmla="*/ 0 60000 65536"/>
                <a:gd name="T16" fmla="*/ 0 60000 65536"/>
                <a:gd name="T17" fmla="*/ 0 60000 65536"/>
                <a:gd name="T18" fmla="*/ 0 w 157"/>
                <a:gd name="T19" fmla="*/ 0 h 253"/>
                <a:gd name="T20" fmla="*/ 157 w 157"/>
                <a:gd name="T21" fmla="*/ 253 h 253"/>
              </a:gdLst>
              <a:ahLst/>
              <a:cxnLst>
                <a:cxn ang="T12">
                  <a:pos x="T0" y="T1"/>
                </a:cxn>
                <a:cxn ang="T13">
                  <a:pos x="T2" y="T3"/>
                </a:cxn>
                <a:cxn ang="T14">
                  <a:pos x="T4" y="T5"/>
                </a:cxn>
                <a:cxn ang="T15">
                  <a:pos x="T6" y="T7"/>
                </a:cxn>
                <a:cxn ang="T16">
                  <a:pos x="T8" y="T9"/>
                </a:cxn>
                <a:cxn ang="T17">
                  <a:pos x="T10" y="T11"/>
                </a:cxn>
              </a:cxnLst>
              <a:rect l="T18" t="T19" r="T20" b="T21"/>
              <a:pathLst>
                <a:path w="157" h="253">
                  <a:moveTo>
                    <a:pt x="0" y="252"/>
                  </a:moveTo>
                  <a:lnTo>
                    <a:pt x="36" y="116"/>
                  </a:lnTo>
                  <a:lnTo>
                    <a:pt x="48" y="0"/>
                  </a:lnTo>
                  <a:lnTo>
                    <a:pt x="156" y="0"/>
                  </a:lnTo>
                  <a:lnTo>
                    <a:pt x="156" y="252"/>
                  </a:lnTo>
                  <a:lnTo>
                    <a:pt x="0" y="252"/>
                  </a:lnTo>
                </a:path>
              </a:pathLst>
            </a:custGeom>
            <a:solidFill>
              <a:srgbClr val="445461"/>
            </a:solidFill>
            <a:ln w="9525" cap="rnd">
              <a:noFill/>
              <a:round/>
              <a:headEnd/>
              <a:tailEnd/>
            </a:ln>
          </p:spPr>
          <p:txBody>
            <a:bodyPr/>
            <a:lstStyle/>
            <a:p>
              <a:endParaRPr lang="en-US"/>
            </a:p>
          </p:txBody>
        </p:sp>
        <p:sp>
          <p:nvSpPr>
            <p:cNvPr id="2114" name="Line 268"/>
            <p:cNvSpPr>
              <a:spLocks noChangeShapeType="1"/>
            </p:cNvSpPr>
            <p:nvPr/>
          </p:nvSpPr>
          <p:spPr bwMode="auto">
            <a:xfrm flipH="1">
              <a:off x="4254" y="357"/>
              <a:ext cx="36" cy="102"/>
            </a:xfrm>
            <a:prstGeom prst="line">
              <a:avLst/>
            </a:prstGeom>
            <a:noFill/>
            <a:ln w="12700">
              <a:solidFill>
                <a:srgbClr val="485967"/>
              </a:solidFill>
              <a:round/>
              <a:headEnd type="none" w="sm" len="sm"/>
              <a:tailEnd type="none" w="sm" len="sm"/>
            </a:ln>
          </p:spPr>
          <p:txBody>
            <a:bodyPr wrap="none" anchor="ctr"/>
            <a:lstStyle/>
            <a:p>
              <a:endParaRPr lang="en-US"/>
            </a:p>
          </p:txBody>
        </p:sp>
        <p:sp>
          <p:nvSpPr>
            <p:cNvPr id="2115" name="Line 269"/>
            <p:cNvSpPr>
              <a:spLocks noChangeShapeType="1"/>
            </p:cNvSpPr>
            <p:nvPr/>
          </p:nvSpPr>
          <p:spPr bwMode="auto">
            <a:xfrm flipH="1">
              <a:off x="4254" y="377"/>
              <a:ext cx="66" cy="82"/>
            </a:xfrm>
            <a:prstGeom prst="line">
              <a:avLst/>
            </a:prstGeom>
            <a:noFill/>
            <a:ln w="12700">
              <a:solidFill>
                <a:srgbClr val="485967"/>
              </a:solidFill>
              <a:round/>
              <a:headEnd type="none" w="sm" len="sm"/>
              <a:tailEnd type="none" w="sm" len="sm"/>
            </a:ln>
          </p:spPr>
          <p:txBody>
            <a:bodyPr wrap="none" anchor="ctr"/>
            <a:lstStyle/>
            <a:p>
              <a:endParaRPr lang="en-US"/>
            </a:p>
          </p:txBody>
        </p:sp>
        <p:sp>
          <p:nvSpPr>
            <p:cNvPr id="2116" name="Line 270"/>
            <p:cNvSpPr>
              <a:spLocks noChangeShapeType="1"/>
            </p:cNvSpPr>
            <p:nvPr/>
          </p:nvSpPr>
          <p:spPr bwMode="auto">
            <a:xfrm flipH="1">
              <a:off x="4254" y="415"/>
              <a:ext cx="90" cy="44"/>
            </a:xfrm>
            <a:prstGeom prst="line">
              <a:avLst/>
            </a:prstGeom>
            <a:noFill/>
            <a:ln w="12700">
              <a:solidFill>
                <a:srgbClr val="485967"/>
              </a:solidFill>
              <a:round/>
              <a:headEnd type="none" w="sm" len="sm"/>
              <a:tailEnd type="none" w="sm" len="sm"/>
            </a:ln>
          </p:spPr>
          <p:txBody>
            <a:bodyPr wrap="none" anchor="ctr"/>
            <a:lstStyle/>
            <a:p>
              <a:endParaRPr lang="en-US"/>
            </a:p>
          </p:txBody>
        </p:sp>
        <p:sp>
          <p:nvSpPr>
            <p:cNvPr id="2117" name="Line 271"/>
            <p:cNvSpPr>
              <a:spLocks noChangeShapeType="1"/>
            </p:cNvSpPr>
            <p:nvPr/>
          </p:nvSpPr>
          <p:spPr bwMode="auto">
            <a:xfrm flipH="1">
              <a:off x="4254" y="457"/>
              <a:ext cx="90" cy="2"/>
            </a:xfrm>
            <a:prstGeom prst="line">
              <a:avLst/>
            </a:prstGeom>
            <a:noFill/>
            <a:ln w="12700">
              <a:solidFill>
                <a:srgbClr val="485967"/>
              </a:solidFill>
              <a:round/>
              <a:headEnd type="none" w="sm" len="sm"/>
              <a:tailEnd type="none" w="sm" len="sm"/>
            </a:ln>
          </p:spPr>
          <p:txBody>
            <a:bodyPr wrap="none" anchor="ctr"/>
            <a:lstStyle/>
            <a:p>
              <a:endParaRPr lang="en-US"/>
            </a:p>
          </p:txBody>
        </p:sp>
        <p:sp>
          <p:nvSpPr>
            <p:cNvPr id="2118" name="Line 272"/>
            <p:cNvSpPr>
              <a:spLocks noChangeShapeType="1"/>
            </p:cNvSpPr>
            <p:nvPr/>
          </p:nvSpPr>
          <p:spPr bwMode="auto">
            <a:xfrm flipH="1" flipV="1">
              <a:off x="4254" y="459"/>
              <a:ext cx="78" cy="36"/>
            </a:xfrm>
            <a:prstGeom prst="line">
              <a:avLst/>
            </a:prstGeom>
            <a:noFill/>
            <a:ln w="12700">
              <a:solidFill>
                <a:srgbClr val="485967"/>
              </a:solidFill>
              <a:round/>
              <a:headEnd type="none" w="sm" len="sm"/>
              <a:tailEnd type="none" w="sm" len="sm"/>
            </a:ln>
          </p:spPr>
          <p:txBody>
            <a:bodyPr wrap="none" anchor="ctr"/>
            <a:lstStyle/>
            <a:p>
              <a:endParaRPr lang="en-US"/>
            </a:p>
          </p:txBody>
        </p:sp>
        <p:sp>
          <p:nvSpPr>
            <p:cNvPr id="2119" name="Line 273"/>
            <p:cNvSpPr>
              <a:spLocks noChangeShapeType="1"/>
            </p:cNvSpPr>
            <p:nvPr/>
          </p:nvSpPr>
          <p:spPr bwMode="auto">
            <a:xfrm flipH="1" flipV="1">
              <a:off x="4254" y="459"/>
              <a:ext cx="48" cy="90"/>
            </a:xfrm>
            <a:prstGeom prst="line">
              <a:avLst/>
            </a:prstGeom>
            <a:noFill/>
            <a:ln w="12700">
              <a:solidFill>
                <a:srgbClr val="485967"/>
              </a:solidFill>
              <a:round/>
              <a:headEnd type="none" w="sm" len="sm"/>
              <a:tailEnd type="none" w="sm" len="sm"/>
            </a:ln>
          </p:spPr>
          <p:txBody>
            <a:bodyPr wrap="none" anchor="ctr"/>
            <a:lstStyle/>
            <a:p>
              <a:endParaRPr lang="en-US"/>
            </a:p>
          </p:txBody>
        </p:sp>
        <p:sp>
          <p:nvSpPr>
            <p:cNvPr id="2120" name="Line 274"/>
            <p:cNvSpPr>
              <a:spLocks noChangeShapeType="1"/>
            </p:cNvSpPr>
            <p:nvPr/>
          </p:nvSpPr>
          <p:spPr bwMode="auto">
            <a:xfrm flipH="1" flipV="1">
              <a:off x="4254" y="459"/>
              <a:ext cx="12" cy="124"/>
            </a:xfrm>
            <a:prstGeom prst="line">
              <a:avLst/>
            </a:prstGeom>
            <a:noFill/>
            <a:ln w="12700">
              <a:solidFill>
                <a:srgbClr val="485967"/>
              </a:solidFill>
              <a:round/>
              <a:headEnd type="none" w="sm" len="sm"/>
              <a:tailEnd type="none" w="sm" len="sm"/>
            </a:ln>
          </p:spPr>
          <p:txBody>
            <a:bodyPr wrap="none" anchor="ctr"/>
            <a:lstStyle/>
            <a:p>
              <a:endParaRPr lang="en-US"/>
            </a:p>
          </p:txBody>
        </p:sp>
        <p:sp>
          <p:nvSpPr>
            <p:cNvPr id="2121" name="Freeform 275"/>
            <p:cNvSpPr>
              <a:spLocks/>
            </p:cNvSpPr>
            <p:nvPr/>
          </p:nvSpPr>
          <p:spPr bwMode="auto">
            <a:xfrm>
              <a:off x="4180" y="269"/>
              <a:ext cx="692" cy="635"/>
            </a:xfrm>
            <a:custGeom>
              <a:avLst/>
              <a:gdLst>
                <a:gd name="T0" fmla="*/ 16 w 692"/>
                <a:gd name="T1" fmla="*/ 6 h 635"/>
                <a:gd name="T2" fmla="*/ 32 w 692"/>
                <a:gd name="T3" fmla="*/ 0 h 635"/>
                <a:gd name="T4" fmla="*/ 50 w 692"/>
                <a:gd name="T5" fmla="*/ 0 h 635"/>
                <a:gd name="T6" fmla="*/ 80 w 692"/>
                <a:gd name="T7" fmla="*/ 0 h 635"/>
                <a:gd name="T8" fmla="*/ 116 w 692"/>
                <a:gd name="T9" fmla="*/ 0 h 635"/>
                <a:gd name="T10" fmla="*/ 140 w 692"/>
                <a:gd name="T11" fmla="*/ 6 h 635"/>
                <a:gd name="T12" fmla="*/ 168 w 692"/>
                <a:gd name="T13" fmla="*/ 14 h 635"/>
                <a:gd name="T14" fmla="*/ 196 w 692"/>
                <a:gd name="T15" fmla="*/ 20 h 635"/>
                <a:gd name="T16" fmla="*/ 226 w 692"/>
                <a:gd name="T17" fmla="*/ 34 h 635"/>
                <a:gd name="T18" fmla="*/ 262 w 692"/>
                <a:gd name="T19" fmla="*/ 48 h 635"/>
                <a:gd name="T20" fmla="*/ 304 w 692"/>
                <a:gd name="T21" fmla="*/ 74 h 635"/>
                <a:gd name="T22" fmla="*/ 322 w 692"/>
                <a:gd name="T23" fmla="*/ 88 h 635"/>
                <a:gd name="T24" fmla="*/ 364 w 692"/>
                <a:gd name="T25" fmla="*/ 116 h 635"/>
                <a:gd name="T26" fmla="*/ 358 w 692"/>
                <a:gd name="T27" fmla="*/ 122 h 635"/>
                <a:gd name="T28" fmla="*/ 354 w 692"/>
                <a:gd name="T29" fmla="*/ 126 h 635"/>
                <a:gd name="T30" fmla="*/ 354 w 692"/>
                <a:gd name="T31" fmla="*/ 136 h 635"/>
                <a:gd name="T32" fmla="*/ 354 w 692"/>
                <a:gd name="T33" fmla="*/ 146 h 635"/>
                <a:gd name="T34" fmla="*/ 358 w 692"/>
                <a:gd name="T35" fmla="*/ 154 h 635"/>
                <a:gd name="T36" fmla="*/ 370 w 692"/>
                <a:gd name="T37" fmla="*/ 164 h 635"/>
                <a:gd name="T38" fmla="*/ 394 w 692"/>
                <a:gd name="T39" fmla="*/ 182 h 635"/>
                <a:gd name="T40" fmla="*/ 422 w 692"/>
                <a:gd name="T41" fmla="*/ 206 h 635"/>
                <a:gd name="T42" fmla="*/ 456 w 692"/>
                <a:gd name="T43" fmla="*/ 244 h 635"/>
                <a:gd name="T44" fmla="*/ 492 w 692"/>
                <a:gd name="T45" fmla="*/ 272 h 635"/>
                <a:gd name="T46" fmla="*/ 542 w 692"/>
                <a:gd name="T47" fmla="*/ 306 h 635"/>
                <a:gd name="T48" fmla="*/ 584 w 692"/>
                <a:gd name="T49" fmla="*/ 330 h 635"/>
                <a:gd name="T50" fmla="*/ 691 w 692"/>
                <a:gd name="T51" fmla="*/ 362 h 635"/>
                <a:gd name="T52" fmla="*/ 689 w 692"/>
                <a:gd name="T53" fmla="*/ 596 h 635"/>
                <a:gd name="T54" fmla="*/ 673 w 692"/>
                <a:gd name="T55" fmla="*/ 610 h 635"/>
                <a:gd name="T56" fmla="*/ 656 w 692"/>
                <a:gd name="T57" fmla="*/ 620 h 635"/>
                <a:gd name="T58" fmla="*/ 624 w 692"/>
                <a:gd name="T59" fmla="*/ 630 h 635"/>
                <a:gd name="T60" fmla="*/ 588 w 692"/>
                <a:gd name="T61" fmla="*/ 634 h 635"/>
                <a:gd name="T62" fmla="*/ 552 w 692"/>
                <a:gd name="T63" fmla="*/ 634 h 635"/>
                <a:gd name="T64" fmla="*/ 498 w 692"/>
                <a:gd name="T65" fmla="*/ 626 h 635"/>
                <a:gd name="T66" fmla="*/ 116 w 692"/>
                <a:gd name="T67" fmla="*/ 448 h 635"/>
                <a:gd name="T68" fmla="*/ 98 w 692"/>
                <a:gd name="T69" fmla="*/ 432 h 635"/>
                <a:gd name="T70" fmla="*/ 80 w 692"/>
                <a:gd name="T71" fmla="*/ 424 h 635"/>
                <a:gd name="T72" fmla="*/ 62 w 692"/>
                <a:gd name="T73" fmla="*/ 410 h 635"/>
                <a:gd name="T74" fmla="*/ 50 w 692"/>
                <a:gd name="T75" fmla="*/ 400 h 635"/>
                <a:gd name="T76" fmla="*/ 38 w 692"/>
                <a:gd name="T77" fmla="*/ 390 h 635"/>
                <a:gd name="T78" fmla="*/ 30 w 692"/>
                <a:gd name="T79" fmla="*/ 384 h 635"/>
                <a:gd name="T80" fmla="*/ 24 w 692"/>
                <a:gd name="T81" fmla="*/ 378 h 635"/>
                <a:gd name="T82" fmla="*/ 12 w 692"/>
                <a:gd name="T83" fmla="*/ 368 h 635"/>
                <a:gd name="T84" fmla="*/ 6 w 692"/>
                <a:gd name="T85" fmla="*/ 360 h 635"/>
                <a:gd name="T86" fmla="*/ 2 w 692"/>
                <a:gd name="T87" fmla="*/ 350 h 635"/>
                <a:gd name="T88" fmla="*/ 0 w 692"/>
                <a:gd name="T89" fmla="*/ 350 h 635"/>
                <a:gd name="T90" fmla="*/ 6 w 692"/>
                <a:gd name="T91" fmla="*/ 334 h 635"/>
                <a:gd name="T92" fmla="*/ 14 w 692"/>
                <a:gd name="T93" fmla="*/ 326 h 635"/>
                <a:gd name="T94" fmla="*/ 24 w 692"/>
                <a:gd name="T95" fmla="*/ 322 h 635"/>
                <a:gd name="T96" fmla="*/ 32 w 692"/>
                <a:gd name="T97" fmla="*/ 326 h 635"/>
                <a:gd name="T98" fmla="*/ 86 w 692"/>
                <a:gd name="T99" fmla="*/ 314 h 635"/>
                <a:gd name="T100" fmla="*/ 122 w 692"/>
                <a:gd name="T101" fmla="*/ 280 h 635"/>
                <a:gd name="T102" fmla="*/ 152 w 692"/>
                <a:gd name="T103" fmla="*/ 226 h 635"/>
                <a:gd name="T104" fmla="*/ 164 w 692"/>
                <a:gd name="T105" fmla="*/ 188 h 635"/>
                <a:gd name="T106" fmla="*/ 164 w 692"/>
                <a:gd name="T107" fmla="*/ 146 h 635"/>
                <a:gd name="T108" fmla="*/ 140 w 692"/>
                <a:gd name="T109" fmla="*/ 106 h 635"/>
                <a:gd name="T110" fmla="*/ 110 w 692"/>
                <a:gd name="T111" fmla="*/ 88 h 635"/>
                <a:gd name="T112" fmla="*/ 80 w 692"/>
                <a:gd name="T113" fmla="*/ 88 h 635"/>
                <a:gd name="T114" fmla="*/ 80 w 692"/>
                <a:gd name="T115" fmla="*/ 74 h 635"/>
                <a:gd name="T116" fmla="*/ 4 w 692"/>
                <a:gd name="T117" fmla="*/ 26 h 635"/>
                <a:gd name="T118" fmla="*/ 8 w 692"/>
                <a:gd name="T119" fmla="*/ 10 h 635"/>
                <a:gd name="T120" fmla="*/ 16 w 692"/>
                <a:gd name="T121" fmla="*/ 6 h 63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2"/>
                <a:gd name="T184" fmla="*/ 0 h 635"/>
                <a:gd name="T185" fmla="*/ 692 w 692"/>
                <a:gd name="T186" fmla="*/ 635 h 63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2" h="635">
                  <a:moveTo>
                    <a:pt x="16" y="6"/>
                  </a:moveTo>
                  <a:lnTo>
                    <a:pt x="32" y="0"/>
                  </a:lnTo>
                  <a:lnTo>
                    <a:pt x="50" y="0"/>
                  </a:lnTo>
                  <a:lnTo>
                    <a:pt x="80" y="0"/>
                  </a:lnTo>
                  <a:lnTo>
                    <a:pt x="116" y="0"/>
                  </a:lnTo>
                  <a:lnTo>
                    <a:pt x="140" y="6"/>
                  </a:lnTo>
                  <a:lnTo>
                    <a:pt x="168" y="14"/>
                  </a:lnTo>
                  <a:lnTo>
                    <a:pt x="196" y="20"/>
                  </a:lnTo>
                  <a:lnTo>
                    <a:pt x="226" y="34"/>
                  </a:lnTo>
                  <a:lnTo>
                    <a:pt x="262" y="48"/>
                  </a:lnTo>
                  <a:lnTo>
                    <a:pt x="304" y="74"/>
                  </a:lnTo>
                  <a:lnTo>
                    <a:pt x="322" y="88"/>
                  </a:lnTo>
                  <a:lnTo>
                    <a:pt x="364" y="116"/>
                  </a:lnTo>
                  <a:lnTo>
                    <a:pt x="358" y="122"/>
                  </a:lnTo>
                  <a:lnTo>
                    <a:pt x="354" y="126"/>
                  </a:lnTo>
                  <a:lnTo>
                    <a:pt x="354" y="136"/>
                  </a:lnTo>
                  <a:lnTo>
                    <a:pt x="354" y="146"/>
                  </a:lnTo>
                  <a:lnTo>
                    <a:pt x="358" y="154"/>
                  </a:lnTo>
                  <a:lnTo>
                    <a:pt x="370" y="164"/>
                  </a:lnTo>
                  <a:lnTo>
                    <a:pt x="394" y="182"/>
                  </a:lnTo>
                  <a:lnTo>
                    <a:pt x="422" y="206"/>
                  </a:lnTo>
                  <a:lnTo>
                    <a:pt x="456" y="244"/>
                  </a:lnTo>
                  <a:lnTo>
                    <a:pt x="492" y="272"/>
                  </a:lnTo>
                  <a:lnTo>
                    <a:pt x="542" y="306"/>
                  </a:lnTo>
                  <a:lnTo>
                    <a:pt x="584" y="330"/>
                  </a:lnTo>
                  <a:lnTo>
                    <a:pt x="691" y="362"/>
                  </a:lnTo>
                  <a:lnTo>
                    <a:pt x="689" y="596"/>
                  </a:lnTo>
                  <a:lnTo>
                    <a:pt x="673" y="610"/>
                  </a:lnTo>
                  <a:lnTo>
                    <a:pt x="656" y="620"/>
                  </a:lnTo>
                  <a:lnTo>
                    <a:pt x="624" y="630"/>
                  </a:lnTo>
                  <a:lnTo>
                    <a:pt x="588" y="634"/>
                  </a:lnTo>
                  <a:lnTo>
                    <a:pt x="552" y="634"/>
                  </a:lnTo>
                  <a:lnTo>
                    <a:pt x="498" y="626"/>
                  </a:lnTo>
                  <a:lnTo>
                    <a:pt x="116" y="448"/>
                  </a:lnTo>
                  <a:lnTo>
                    <a:pt x="98" y="432"/>
                  </a:lnTo>
                  <a:lnTo>
                    <a:pt x="80" y="424"/>
                  </a:lnTo>
                  <a:lnTo>
                    <a:pt x="62" y="410"/>
                  </a:lnTo>
                  <a:lnTo>
                    <a:pt x="50" y="400"/>
                  </a:lnTo>
                  <a:lnTo>
                    <a:pt x="38" y="390"/>
                  </a:lnTo>
                  <a:lnTo>
                    <a:pt x="30" y="384"/>
                  </a:lnTo>
                  <a:lnTo>
                    <a:pt x="24" y="378"/>
                  </a:lnTo>
                  <a:lnTo>
                    <a:pt x="12" y="368"/>
                  </a:lnTo>
                  <a:lnTo>
                    <a:pt x="6" y="360"/>
                  </a:lnTo>
                  <a:lnTo>
                    <a:pt x="2" y="350"/>
                  </a:lnTo>
                  <a:lnTo>
                    <a:pt x="0" y="350"/>
                  </a:lnTo>
                  <a:lnTo>
                    <a:pt x="6" y="334"/>
                  </a:lnTo>
                  <a:lnTo>
                    <a:pt x="14" y="326"/>
                  </a:lnTo>
                  <a:lnTo>
                    <a:pt x="24" y="322"/>
                  </a:lnTo>
                  <a:lnTo>
                    <a:pt x="32" y="326"/>
                  </a:lnTo>
                  <a:lnTo>
                    <a:pt x="86" y="314"/>
                  </a:lnTo>
                  <a:lnTo>
                    <a:pt x="122" y="280"/>
                  </a:lnTo>
                  <a:lnTo>
                    <a:pt x="152" y="226"/>
                  </a:lnTo>
                  <a:lnTo>
                    <a:pt x="164" y="188"/>
                  </a:lnTo>
                  <a:lnTo>
                    <a:pt x="164" y="146"/>
                  </a:lnTo>
                  <a:lnTo>
                    <a:pt x="140" y="106"/>
                  </a:lnTo>
                  <a:lnTo>
                    <a:pt x="110" y="88"/>
                  </a:lnTo>
                  <a:lnTo>
                    <a:pt x="80" y="88"/>
                  </a:lnTo>
                  <a:lnTo>
                    <a:pt x="80" y="74"/>
                  </a:lnTo>
                  <a:lnTo>
                    <a:pt x="4" y="26"/>
                  </a:lnTo>
                  <a:lnTo>
                    <a:pt x="8" y="10"/>
                  </a:lnTo>
                  <a:lnTo>
                    <a:pt x="16" y="6"/>
                  </a:lnTo>
                </a:path>
              </a:pathLst>
            </a:custGeom>
            <a:solidFill>
              <a:srgbClr val="7D9BB2"/>
            </a:solidFill>
            <a:ln w="9525" cap="rnd">
              <a:noFill/>
              <a:round/>
              <a:headEnd/>
              <a:tailEnd/>
            </a:ln>
          </p:spPr>
          <p:txBody>
            <a:bodyPr/>
            <a:lstStyle/>
            <a:p>
              <a:endParaRPr lang="en-US"/>
            </a:p>
          </p:txBody>
        </p:sp>
        <p:sp>
          <p:nvSpPr>
            <p:cNvPr id="2122" name="Freeform 276"/>
            <p:cNvSpPr>
              <a:spLocks/>
            </p:cNvSpPr>
            <p:nvPr/>
          </p:nvSpPr>
          <p:spPr bwMode="auto">
            <a:xfrm>
              <a:off x="4496" y="505"/>
              <a:ext cx="129" cy="189"/>
            </a:xfrm>
            <a:custGeom>
              <a:avLst/>
              <a:gdLst>
                <a:gd name="T0" fmla="*/ 0 w 129"/>
                <a:gd name="T1" fmla="*/ 72 h 189"/>
                <a:gd name="T2" fmla="*/ 18 w 129"/>
                <a:gd name="T3" fmla="*/ 182 h 189"/>
                <a:gd name="T4" fmla="*/ 48 w 129"/>
                <a:gd name="T5" fmla="*/ 188 h 189"/>
                <a:gd name="T6" fmla="*/ 54 w 129"/>
                <a:gd name="T7" fmla="*/ 188 h 189"/>
                <a:gd name="T8" fmla="*/ 66 w 129"/>
                <a:gd name="T9" fmla="*/ 182 h 189"/>
                <a:gd name="T10" fmla="*/ 122 w 129"/>
                <a:gd name="T11" fmla="*/ 154 h 189"/>
                <a:gd name="T12" fmla="*/ 128 w 129"/>
                <a:gd name="T13" fmla="*/ 150 h 189"/>
                <a:gd name="T14" fmla="*/ 104 w 129"/>
                <a:gd name="T15" fmla="*/ 0 h 189"/>
                <a:gd name="T16" fmla="*/ 0 w 129"/>
                <a:gd name="T17" fmla="*/ 16 h 189"/>
                <a:gd name="T18" fmla="*/ 0 w 129"/>
                <a:gd name="T19" fmla="*/ 72 h 18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9"/>
                <a:gd name="T31" fmla="*/ 0 h 189"/>
                <a:gd name="T32" fmla="*/ 129 w 129"/>
                <a:gd name="T33" fmla="*/ 189 h 18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9" h="189">
                  <a:moveTo>
                    <a:pt x="0" y="72"/>
                  </a:moveTo>
                  <a:lnTo>
                    <a:pt x="18" y="182"/>
                  </a:lnTo>
                  <a:lnTo>
                    <a:pt x="48" y="188"/>
                  </a:lnTo>
                  <a:lnTo>
                    <a:pt x="54" y="188"/>
                  </a:lnTo>
                  <a:lnTo>
                    <a:pt x="66" y="182"/>
                  </a:lnTo>
                  <a:lnTo>
                    <a:pt x="122" y="154"/>
                  </a:lnTo>
                  <a:lnTo>
                    <a:pt x="128" y="150"/>
                  </a:lnTo>
                  <a:lnTo>
                    <a:pt x="104" y="0"/>
                  </a:lnTo>
                  <a:lnTo>
                    <a:pt x="0" y="16"/>
                  </a:lnTo>
                  <a:lnTo>
                    <a:pt x="0" y="72"/>
                  </a:lnTo>
                </a:path>
              </a:pathLst>
            </a:custGeom>
            <a:solidFill>
              <a:srgbClr val="748FA4"/>
            </a:solidFill>
            <a:ln w="9525" cap="rnd">
              <a:noFill/>
              <a:round/>
              <a:headEnd/>
              <a:tailEnd/>
            </a:ln>
          </p:spPr>
          <p:txBody>
            <a:bodyPr/>
            <a:lstStyle/>
            <a:p>
              <a:endParaRPr lang="en-US"/>
            </a:p>
          </p:txBody>
        </p:sp>
        <p:sp>
          <p:nvSpPr>
            <p:cNvPr id="2123" name="Freeform 277"/>
            <p:cNvSpPr>
              <a:spLocks/>
            </p:cNvSpPr>
            <p:nvPr/>
          </p:nvSpPr>
          <p:spPr bwMode="auto">
            <a:xfrm>
              <a:off x="4186" y="297"/>
              <a:ext cx="159" cy="119"/>
            </a:xfrm>
            <a:custGeom>
              <a:avLst/>
              <a:gdLst>
                <a:gd name="T0" fmla="*/ 76 w 159"/>
                <a:gd name="T1" fmla="*/ 46 h 119"/>
                <a:gd name="T2" fmla="*/ 0 w 159"/>
                <a:gd name="T3" fmla="*/ 0 h 119"/>
                <a:gd name="T4" fmla="*/ 10 w 159"/>
                <a:gd name="T5" fmla="*/ 0 h 119"/>
                <a:gd name="T6" fmla="*/ 28 w 159"/>
                <a:gd name="T7" fmla="*/ 4 h 119"/>
                <a:gd name="T8" fmla="*/ 44 w 159"/>
                <a:gd name="T9" fmla="*/ 6 h 119"/>
                <a:gd name="T10" fmla="*/ 56 w 159"/>
                <a:gd name="T11" fmla="*/ 10 h 119"/>
                <a:gd name="T12" fmla="*/ 72 w 159"/>
                <a:gd name="T13" fmla="*/ 16 h 119"/>
                <a:gd name="T14" fmla="*/ 84 w 159"/>
                <a:gd name="T15" fmla="*/ 22 h 119"/>
                <a:gd name="T16" fmla="*/ 98 w 159"/>
                <a:gd name="T17" fmla="*/ 30 h 119"/>
                <a:gd name="T18" fmla="*/ 110 w 159"/>
                <a:gd name="T19" fmla="*/ 40 h 119"/>
                <a:gd name="T20" fmla="*/ 120 w 159"/>
                <a:gd name="T21" fmla="*/ 50 h 119"/>
                <a:gd name="T22" fmla="*/ 128 w 159"/>
                <a:gd name="T23" fmla="*/ 60 h 119"/>
                <a:gd name="T24" fmla="*/ 138 w 159"/>
                <a:gd name="T25" fmla="*/ 74 h 119"/>
                <a:gd name="T26" fmla="*/ 146 w 159"/>
                <a:gd name="T27" fmla="*/ 90 h 119"/>
                <a:gd name="T28" fmla="*/ 152 w 159"/>
                <a:gd name="T29" fmla="*/ 106 h 119"/>
                <a:gd name="T30" fmla="*/ 156 w 159"/>
                <a:gd name="T31" fmla="*/ 116 h 119"/>
                <a:gd name="T32" fmla="*/ 158 w 159"/>
                <a:gd name="T33" fmla="*/ 118 h 119"/>
                <a:gd name="T34" fmla="*/ 134 w 159"/>
                <a:gd name="T35" fmla="*/ 78 h 119"/>
                <a:gd name="T36" fmla="*/ 104 w 159"/>
                <a:gd name="T37" fmla="*/ 60 h 119"/>
                <a:gd name="T38" fmla="*/ 74 w 159"/>
                <a:gd name="T39" fmla="*/ 60 h 119"/>
                <a:gd name="T40" fmla="*/ 76 w 159"/>
                <a:gd name="T41" fmla="*/ 46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9"/>
                <a:gd name="T64" fmla="*/ 0 h 119"/>
                <a:gd name="T65" fmla="*/ 159 w 159"/>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9" h="119">
                  <a:moveTo>
                    <a:pt x="76" y="46"/>
                  </a:moveTo>
                  <a:lnTo>
                    <a:pt x="0" y="0"/>
                  </a:lnTo>
                  <a:lnTo>
                    <a:pt x="10" y="0"/>
                  </a:lnTo>
                  <a:lnTo>
                    <a:pt x="28" y="4"/>
                  </a:lnTo>
                  <a:lnTo>
                    <a:pt x="44" y="6"/>
                  </a:lnTo>
                  <a:lnTo>
                    <a:pt x="56" y="10"/>
                  </a:lnTo>
                  <a:lnTo>
                    <a:pt x="72" y="16"/>
                  </a:lnTo>
                  <a:lnTo>
                    <a:pt x="84" y="22"/>
                  </a:lnTo>
                  <a:lnTo>
                    <a:pt x="98" y="30"/>
                  </a:lnTo>
                  <a:lnTo>
                    <a:pt x="110" y="40"/>
                  </a:lnTo>
                  <a:lnTo>
                    <a:pt x="120" y="50"/>
                  </a:lnTo>
                  <a:lnTo>
                    <a:pt x="128" y="60"/>
                  </a:lnTo>
                  <a:lnTo>
                    <a:pt x="138" y="74"/>
                  </a:lnTo>
                  <a:lnTo>
                    <a:pt x="146" y="90"/>
                  </a:lnTo>
                  <a:lnTo>
                    <a:pt x="152" y="106"/>
                  </a:lnTo>
                  <a:lnTo>
                    <a:pt x="156" y="116"/>
                  </a:lnTo>
                  <a:lnTo>
                    <a:pt x="158" y="118"/>
                  </a:lnTo>
                  <a:lnTo>
                    <a:pt x="134" y="78"/>
                  </a:lnTo>
                  <a:lnTo>
                    <a:pt x="104" y="60"/>
                  </a:lnTo>
                  <a:lnTo>
                    <a:pt x="74" y="60"/>
                  </a:lnTo>
                  <a:lnTo>
                    <a:pt x="76" y="46"/>
                  </a:lnTo>
                </a:path>
              </a:pathLst>
            </a:custGeom>
            <a:solidFill>
              <a:srgbClr val="485967"/>
            </a:solidFill>
            <a:ln w="9525" cap="rnd">
              <a:noFill/>
              <a:round/>
              <a:headEnd/>
              <a:tailEnd/>
            </a:ln>
          </p:spPr>
          <p:txBody>
            <a:bodyPr/>
            <a:lstStyle/>
            <a:p>
              <a:endParaRPr lang="en-US"/>
            </a:p>
          </p:txBody>
        </p:sp>
        <p:sp>
          <p:nvSpPr>
            <p:cNvPr id="2124" name="Freeform 278"/>
            <p:cNvSpPr>
              <a:spLocks/>
            </p:cNvSpPr>
            <p:nvPr/>
          </p:nvSpPr>
          <p:spPr bwMode="auto">
            <a:xfrm>
              <a:off x="4218" y="419"/>
              <a:ext cx="67" cy="81"/>
            </a:xfrm>
            <a:custGeom>
              <a:avLst/>
              <a:gdLst>
                <a:gd name="T0" fmla="*/ 38 w 67"/>
                <a:gd name="T1" fmla="*/ 2 h 81"/>
                <a:gd name="T2" fmla="*/ 46 w 67"/>
                <a:gd name="T3" fmla="*/ 6 h 81"/>
                <a:gd name="T4" fmla="*/ 54 w 67"/>
                <a:gd name="T5" fmla="*/ 12 h 81"/>
                <a:gd name="T6" fmla="*/ 60 w 67"/>
                <a:gd name="T7" fmla="*/ 18 h 81"/>
                <a:gd name="T8" fmla="*/ 64 w 67"/>
                <a:gd name="T9" fmla="*/ 26 h 81"/>
                <a:gd name="T10" fmla="*/ 66 w 67"/>
                <a:gd name="T11" fmla="*/ 34 h 81"/>
                <a:gd name="T12" fmla="*/ 66 w 67"/>
                <a:gd name="T13" fmla="*/ 44 h 81"/>
                <a:gd name="T14" fmla="*/ 64 w 67"/>
                <a:gd name="T15" fmla="*/ 54 h 81"/>
                <a:gd name="T16" fmla="*/ 60 w 67"/>
                <a:gd name="T17" fmla="*/ 60 h 81"/>
                <a:gd name="T18" fmla="*/ 56 w 67"/>
                <a:gd name="T19" fmla="*/ 66 h 81"/>
                <a:gd name="T20" fmla="*/ 48 w 67"/>
                <a:gd name="T21" fmla="*/ 70 h 81"/>
                <a:gd name="T22" fmla="*/ 42 w 67"/>
                <a:gd name="T23" fmla="*/ 74 h 81"/>
                <a:gd name="T24" fmla="*/ 34 w 67"/>
                <a:gd name="T25" fmla="*/ 78 h 81"/>
                <a:gd name="T26" fmla="*/ 20 w 67"/>
                <a:gd name="T27" fmla="*/ 80 h 81"/>
                <a:gd name="T28" fmla="*/ 18 w 67"/>
                <a:gd name="T29" fmla="*/ 52 h 81"/>
                <a:gd name="T30" fmla="*/ 12 w 67"/>
                <a:gd name="T31" fmla="*/ 44 h 81"/>
                <a:gd name="T32" fmla="*/ 6 w 67"/>
                <a:gd name="T33" fmla="*/ 38 h 81"/>
                <a:gd name="T34" fmla="*/ 0 w 67"/>
                <a:gd name="T35" fmla="*/ 24 h 81"/>
                <a:gd name="T36" fmla="*/ 0 w 67"/>
                <a:gd name="T37" fmla="*/ 10 h 81"/>
                <a:gd name="T38" fmla="*/ 6 w 67"/>
                <a:gd name="T39" fmla="*/ 4 h 81"/>
                <a:gd name="T40" fmla="*/ 24 w 67"/>
                <a:gd name="T41" fmla="*/ 0 h 81"/>
                <a:gd name="T42" fmla="*/ 38 w 67"/>
                <a:gd name="T43" fmla="*/ 2 h 8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
                <a:gd name="T67" fmla="*/ 0 h 81"/>
                <a:gd name="T68" fmla="*/ 67 w 67"/>
                <a:gd name="T69" fmla="*/ 81 h 8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 h="81">
                  <a:moveTo>
                    <a:pt x="38" y="2"/>
                  </a:moveTo>
                  <a:lnTo>
                    <a:pt x="46" y="6"/>
                  </a:lnTo>
                  <a:lnTo>
                    <a:pt x="54" y="12"/>
                  </a:lnTo>
                  <a:lnTo>
                    <a:pt x="60" y="18"/>
                  </a:lnTo>
                  <a:lnTo>
                    <a:pt x="64" y="26"/>
                  </a:lnTo>
                  <a:lnTo>
                    <a:pt x="66" y="34"/>
                  </a:lnTo>
                  <a:lnTo>
                    <a:pt x="66" y="44"/>
                  </a:lnTo>
                  <a:lnTo>
                    <a:pt x="64" y="54"/>
                  </a:lnTo>
                  <a:lnTo>
                    <a:pt x="60" y="60"/>
                  </a:lnTo>
                  <a:lnTo>
                    <a:pt x="56" y="66"/>
                  </a:lnTo>
                  <a:lnTo>
                    <a:pt x="48" y="70"/>
                  </a:lnTo>
                  <a:lnTo>
                    <a:pt x="42" y="74"/>
                  </a:lnTo>
                  <a:lnTo>
                    <a:pt x="34" y="78"/>
                  </a:lnTo>
                  <a:lnTo>
                    <a:pt x="20" y="80"/>
                  </a:lnTo>
                  <a:lnTo>
                    <a:pt x="18" y="52"/>
                  </a:lnTo>
                  <a:lnTo>
                    <a:pt x="12" y="44"/>
                  </a:lnTo>
                  <a:lnTo>
                    <a:pt x="6" y="38"/>
                  </a:lnTo>
                  <a:lnTo>
                    <a:pt x="0" y="24"/>
                  </a:lnTo>
                  <a:lnTo>
                    <a:pt x="0" y="10"/>
                  </a:lnTo>
                  <a:lnTo>
                    <a:pt x="6" y="4"/>
                  </a:lnTo>
                  <a:lnTo>
                    <a:pt x="24" y="0"/>
                  </a:lnTo>
                  <a:lnTo>
                    <a:pt x="38" y="2"/>
                  </a:lnTo>
                </a:path>
              </a:pathLst>
            </a:custGeom>
            <a:solidFill>
              <a:srgbClr val="607688"/>
            </a:solidFill>
            <a:ln w="9525" cap="rnd">
              <a:noFill/>
              <a:round/>
              <a:headEnd/>
              <a:tailEnd/>
            </a:ln>
          </p:spPr>
          <p:txBody>
            <a:bodyPr/>
            <a:lstStyle/>
            <a:p>
              <a:endParaRPr lang="en-US"/>
            </a:p>
          </p:txBody>
        </p:sp>
        <p:sp>
          <p:nvSpPr>
            <p:cNvPr id="2125" name="Freeform 279"/>
            <p:cNvSpPr>
              <a:spLocks/>
            </p:cNvSpPr>
            <p:nvPr/>
          </p:nvSpPr>
          <p:spPr bwMode="auto">
            <a:xfrm>
              <a:off x="5239" y="707"/>
              <a:ext cx="401" cy="131"/>
            </a:xfrm>
            <a:custGeom>
              <a:avLst/>
              <a:gdLst>
                <a:gd name="T0" fmla="*/ 0 w 401"/>
                <a:gd name="T1" fmla="*/ 0 h 131"/>
                <a:gd name="T2" fmla="*/ 68 w 401"/>
                <a:gd name="T3" fmla="*/ 48 h 131"/>
                <a:gd name="T4" fmla="*/ 400 w 401"/>
                <a:gd name="T5" fmla="*/ 130 h 131"/>
                <a:gd name="T6" fmla="*/ 394 w 401"/>
                <a:gd name="T7" fmla="*/ 106 h 131"/>
                <a:gd name="T8" fmla="*/ 0 w 401"/>
                <a:gd name="T9" fmla="*/ 0 h 131"/>
                <a:gd name="T10" fmla="*/ 0 60000 65536"/>
                <a:gd name="T11" fmla="*/ 0 60000 65536"/>
                <a:gd name="T12" fmla="*/ 0 60000 65536"/>
                <a:gd name="T13" fmla="*/ 0 60000 65536"/>
                <a:gd name="T14" fmla="*/ 0 60000 65536"/>
                <a:gd name="T15" fmla="*/ 0 w 401"/>
                <a:gd name="T16" fmla="*/ 0 h 131"/>
                <a:gd name="T17" fmla="*/ 401 w 401"/>
                <a:gd name="T18" fmla="*/ 131 h 131"/>
              </a:gdLst>
              <a:ahLst/>
              <a:cxnLst>
                <a:cxn ang="T10">
                  <a:pos x="T0" y="T1"/>
                </a:cxn>
                <a:cxn ang="T11">
                  <a:pos x="T2" y="T3"/>
                </a:cxn>
                <a:cxn ang="T12">
                  <a:pos x="T4" y="T5"/>
                </a:cxn>
                <a:cxn ang="T13">
                  <a:pos x="T6" y="T7"/>
                </a:cxn>
                <a:cxn ang="T14">
                  <a:pos x="T8" y="T9"/>
                </a:cxn>
              </a:cxnLst>
              <a:rect l="T15" t="T16" r="T17" b="T18"/>
              <a:pathLst>
                <a:path w="401" h="131">
                  <a:moveTo>
                    <a:pt x="0" y="0"/>
                  </a:moveTo>
                  <a:lnTo>
                    <a:pt x="68" y="48"/>
                  </a:lnTo>
                  <a:lnTo>
                    <a:pt x="400" y="130"/>
                  </a:lnTo>
                  <a:lnTo>
                    <a:pt x="394" y="106"/>
                  </a:lnTo>
                  <a:lnTo>
                    <a:pt x="0" y="0"/>
                  </a:lnTo>
                </a:path>
              </a:pathLst>
            </a:custGeom>
            <a:solidFill>
              <a:srgbClr val="6C859A"/>
            </a:solidFill>
            <a:ln w="9525" cap="rnd">
              <a:noFill/>
              <a:round/>
              <a:headEnd/>
              <a:tailEnd/>
            </a:ln>
          </p:spPr>
          <p:txBody>
            <a:bodyPr/>
            <a:lstStyle/>
            <a:p>
              <a:endParaRPr lang="en-US"/>
            </a:p>
          </p:txBody>
        </p:sp>
        <p:sp>
          <p:nvSpPr>
            <p:cNvPr id="2126" name="Freeform 280"/>
            <p:cNvSpPr>
              <a:spLocks/>
            </p:cNvSpPr>
            <p:nvPr/>
          </p:nvSpPr>
          <p:spPr bwMode="auto">
            <a:xfrm>
              <a:off x="4738" y="559"/>
              <a:ext cx="484" cy="269"/>
            </a:xfrm>
            <a:custGeom>
              <a:avLst/>
              <a:gdLst>
                <a:gd name="T0" fmla="*/ 18 w 484"/>
                <a:gd name="T1" fmla="*/ 0 h 269"/>
                <a:gd name="T2" fmla="*/ 6 w 484"/>
                <a:gd name="T3" fmla="*/ 28 h 269"/>
                <a:gd name="T4" fmla="*/ 6 w 484"/>
                <a:gd name="T5" fmla="*/ 58 h 269"/>
                <a:gd name="T6" fmla="*/ 10 w 484"/>
                <a:gd name="T7" fmla="*/ 134 h 269"/>
                <a:gd name="T8" fmla="*/ 0 w 484"/>
                <a:gd name="T9" fmla="*/ 268 h 269"/>
                <a:gd name="T10" fmla="*/ 453 w 484"/>
                <a:gd name="T11" fmla="*/ 256 h 269"/>
                <a:gd name="T12" fmla="*/ 483 w 484"/>
                <a:gd name="T13" fmla="*/ 142 h 269"/>
                <a:gd name="T14" fmla="*/ 18 w 484"/>
                <a:gd name="T15" fmla="*/ 0 h 269"/>
                <a:gd name="T16" fmla="*/ 0 60000 65536"/>
                <a:gd name="T17" fmla="*/ 0 60000 65536"/>
                <a:gd name="T18" fmla="*/ 0 60000 65536"/>
                <a:gd name="T19" fmla="*/ 0 60000 65536"/>
                <a:gd name="T20" fmla="*/ 0 60000 65536"/>
                <a:gd name="T21" fmla="*/ 0 60000 65536"/>
                <a:gd name="T22" fmla="*/ 0 60000 65536"/>
                <a:gd name="T23" fmla="*/ 0 60000 65536"/>
                <a:gd name="T24" fmla="*/ 0 w 484"/>
                <a:gd name="T25" fmla="*/ 0 h 269"/>
                <a:gd name="T26" fmla="*/ 484 w 484"/>
                <a:gd name="T27" fmla="*/ 269 h 26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4" h="269">
                  <a:moveTo>
                    <a:pt x="18" y="0"/>
                  </a:moveTo>
                  <a:lnTo>
                    <a:pt x="6" y="28"/>
                  </a:lnTo>
                  <a:lnTo>
                    <a:pt x="6" y="58"/>
                  </a:lnTo>
                  <a:lnTo>
                    <a:pt x="10" y="134"/>
                  </a:lnTo>
                  <a:lnTo>
                    <a:pt x="0" y="268"/>
                  </a:lnTo>
                  <a:lnTo>
                    <a:pt x="453" y="256"/>
                  </a:lnTo>
                  <a:lnTo>
                    <a:pt x="483" y="142"/>
                  </a:lnTo>
                  <a:lnTo>
                    <a:pt x="18" y="0"/>
                  </a:lnTo>
                </a:path>
              </a:pathLst>
            </a:custGeom>
            <a:solidFill>
              <a:srgbClr val="6C859A"/>
            </a:solidFill>
            <a:ln w="9525" cap="rnd">
              <a:noFill/>
              <a:round/>
              <a:headEnd/>
              <a:tailEnd/>
            </a:ln>
          </p:spPr>
          <p:txBody>
            <a:bodyPr/>
            <a:lstStyle/>
            <a:p>
              <a:endParaRPr lang="en-US"/>
            </a:p>
          </p:txBody>
        </p:sp>
        <p:sp>
          <p:nvSpPr>
            <p:cNvPr id="2127" name="Arc 281"/>
            <p:cNvSpPr>
              <a:spLocks/>
            </p:cNvSpPr>
            <p:nvPr/>
          </p:nvSpPr>
          <p:spPr bwMode="auto">
            <a:xfrm>
              <a:off x="3894" y="308"/>
              <a:ext cx="94" cy="250"/>
            </a:xfrm>
            <a:custGeom>
              <a:avLst/>
              <a:gdLst>
                <a:gd name="T0" fmla="*/ 0 w 21834"/>
                <a:gd name="T1" fmla="*/ 0 h 43200"/>
                <a:gd name="T2" fmla="*/ 0 w 21834"/>
                <a:gd name="T3" fmla="*/ 0 h 43200"/>
                <a:gd name="T4" fmla="*/ 0 w 21834"/>
                <a:gd name="T5" fmla="*/ 0 h 43200"/>
                <a:gd name="T6" fmla="*/ 0 60000 65536"/>
                <a:gd name="T7" fmla="*/ 0 60000 65536"/>
                <a:gd name="T8" fmla="*/ 0 60000 65536"/>
                <a:gd name="T9" fmla="*/ 0 w 21834"/>
                <a:gd name="T10" fmla="*/ 0 h 43200"/>
                <a:gd name="T11" fmla="*/ 21834 w 21834"/>
                <a:gd name="T12" fmla="*/ 43200 h 43200"/>
              </a:gdLst>
              <a:ahLst/>
              <a:cxnLst>
                <a:cxn ang="T6">
                  <a:pos x="T0" y="T1"/>
                </a:cxn>
                <a:cxn ang="T7">
                  <a:pos x="T2" y="T3"/>
                </a:cxn>
                <a:cxn ang="T8">
                  <a:pos x="T4" y="T5"/>
                </a:cxn>
              </a:cxnLst>
              <a:rect l="T9" t="T10" r="T11" b="T12"/>
              <a:pathLst>
                <a:path w="21834" h="43200" fill="none" extrusionOk="0">
                  <a:moveTo>
                    <a:pt x="2" y="1"/>
                  </a:moveTo>
                  <a:cubicBezTo>
                    <a:pt x="79" y="0"/>
                    <a:pt x="156" y="-1"/>
                    <a:pt x="234" y="0"/>
                  </a:cubicBezTo>
                  <a:cubicBezTo>
                    <a:pt x="12163" y="0"/>
                    <a:pt x="21834" y="9670"/>
                    <a:pt x="21834" y="21600"/>
                  </a:cubicBezTo>
                  <a:cubicBezTo>
                    <a:pt x="21834" y="33529"/>
                    <a:pt x="12163" y="43200"/>
                    <a:pt x="234" y="43200"/>
                  </a:cubicBezTo>
                  <a:cubicBezTo>
                    <a:pt x="155" y="43200"/>
                    <a:pt x="77" y="43199"/>
                    <a:pt x="0" y="43198"/>
                  </a:cubicBezTo>
                </a:path>
                <a:path w="21834" h="43200" stroke="0" extrusionOk="0">
                  <a:moveTo>
                    <a:pt x="2" y="1"/>
                  </a:moveTo>
                  <a:cubicBezTo>
                    <a:pt x="79" y="0"/>
                    <a:pt x="156" y="-1"/>
                    <a:pt x="234" y="0"/>
                  </a:cubicBezTo>
                  <a:cubicBezTo>
                    <a:pt x="12163" y="0"/>
                    <a:pt x="21834" y="9670"/>
                    <a:pt x="21834" y="21600"/>
                  </a:cubicBezTo>
                  <a:cubicBezTo>
                    <a:pt x="21834" y="33529"/>
                    <a:pt x="12163" y="43200"/>
                    <a:pt x="234" y="43200"/>
                  </a:cubicBezTo>
                  <a:cubicBezTo>
                    <a:pt x="155" y="43200"/>
                    <a:pt x="77" y="43199"/>
                    <a:pt x="0" y="43198"/>
                  </a:cubicBezTo>
                  <a:lnTo>
                    <a:pt x="234" y="21600"/>
                  </a:lnTo>
                  <a:close/>
                </a:path>
              </a:pathLst>
            </a:custGeom>
            <a:solidFill>
              <a:srgbClr val="86A8C2"/>
            </a:solidFill>
            <a:ln w="9525" cap="rnd">
              <a:noFill/>
              <a:round/>
              <a:headEnd/>
              <a:tailEnd/>
            </a:ln>
          </p:spPr>
          <p:txBody>
            <a:bodyPr wrap="none" anchor="ctr"/>
            <a:lstStyle/>
            <a:p>
              <a:endParaRPr lang="en-US"/>
            </a:p>
          </p:txBody>
        </p:sp>
        <p:sp>
          <p:nvSpPr>
            <p:cNvPr id="2128" name="Freeform 282"/>
            <p:cNvSpPr>
              <a:spLocks/>
            </p:cNvSpPr>
            <p:nvPr/>
          </p:nvSpPr>
          <p:spPr bwMode="auto">
            <a:xfrm>
              <a:off x="3784" y="309"/>
              <a:ext cx="113" cy="245"/>
            </a:xfrm>
            <a:custGeom>
              <a:avLst/>
              <a:gdLst>
                <a:gd name="T0" fmla="*/ 110 w 113"/>
                <a:gd name="T1" fmla="*/ 244 h 245"/>
                <a:gd name="T2" fmla="*/ 76 w 113"/>
                <a:gd name="T3" fmla="*/ 212 h 245"/>
                <a:gd name="T4" fmla="*/ 28 w 113"/>
                <a:gd name="T5" fmla="*/ 154 h 245"/>
                <a:gd name="T6" fmla="*/ 10 w 113"/>
                <a:gd name="T7" fmla="*/ 124 h 245"/>
                <a:gd name="T8" fmla="*/ 4 w 113"/>
                <a:gd name="T9" fmla="*/ 110 h 245"/>
                <a:gd name="T10" fmla="*/ 0 w 113"/>
                <a:gd name="T11" fmla="*/ 94 h 245"/>
                <a:gd name="T12" fmla="*/ 2 w 113"/>
                <a:gd name="T13" fmla="*/ 82 h 245"/>
                <a:gd name="T14" fmla="*/ 8 w 113"/>
                <a:gd name="T15" fmla="*/ 72 h 245"/>
                <a:gd name="T16" fmla="*/ 18 w 113"/>
                <a:gd name="T17" fmla="*/ 62 h 245"/>
                <a:gd name="T18" fmla="*/ 50 w 113"/>
                <a:gd name="T19" fmla="*/ 36 h 245"/>
                <a:gd name="T20" fmla="*/ 82 w 113"/>
                <a:gd name="T21" fmla="*/ 14 h 245"/>
                <a:gd name="T22" fmla="*/ 112 w 113"/>
                <a:gd name="T23" fmla="*/ 0 h 245"/>
                <a:gd name="T24" fmla="*/ 110 w 113"/>
                <a:gd name="T25" fmla="*/ 244 h 2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3"/>
                <a:gd name="T40" fmla="*/ 0 h 245"/>
                <a:gd name="T41" fmla="*/ 113 w 113"/>
                <a:gd name="T42" fmla="*/ 245 h 24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3" h="245">
                  <a:moveTo>
                    <a:pt x="110" y="244"/>
                  </a:moveTo>
                  <a:lnTo>
                    <a:pt x="76" y="212"/>
                  </a:lnTo>
                  <a:lnTo>
                    <a:pt x="28" y="154"/>
                  </a:lnTo>
                  <a:lnTo>
                    <a:pt x="10" y="124"/>
                  </a:lnTo>
                  <a:lnTo>
                    <a:pt x="4" y="110"/>
                  </a:lnTo>
                  <a:lnTo>
                    <a:pt x="0" y="94"/>
                  </a:lnTo>
                  <a:lnTo>
                    <a:pt x="2" y="82"/>
                  </a:lnTo>
                  <a:lnTo>
                    <a:pt x="8" y="72"/>
                  </a:lnTo>
                  <a:lnTo>
                    <a:pt x="18" y="62"/>
                  </a:lnTo>
                  <a:lnTo>
                    <a:pt x="50" y="36"/>
                  </a:lnTo>
                  <a:lnTo>
                    <a:pt x="82" y="14"/>
                  </a:lnTo>
                  <a:lnTo>
                    <a:pt x="112" y="0"/>
                  </a:lnTo>
                  <a:lnTo>
                    <a:pt x="110" y="244"/>
                  </a:lnTo>
                </a:path>
              </a:pathLst>
            </a:custGeom>
            <a:solidFill>
              <a:srgbClr val="86A8C2"/>
            </a:solidFill>
            <a:ln w="9525" cap="rnd">
              <a:noFill/>
              <a:round/>
              <a:headEnd/>
              <a:tailEnd/>
            </a:ln>
          </p:spPr>
          <p:txBody>
            <a:bodyPr/>
            <a:lstStyle/>
            <a:p>
              <a:endParaRPr lang="en-US"/>
            </a:p>
          </p:txBody>
        </p:sp>
        <p:sp>
          <p:nvSpPr>
            <p:cNvPr id="2129" name="Freeform 283"/>
            <p:cNvSpPr>
              <a:spLocks/>
            </p:cNvSpPr>
            <p:nvPr/>
          </p:nvSpPr>
          <p:spPr bwMode="auto">
            <a:xfrm>
              <a:off x="3794" y="649"/>
              <a:ext cx="177" cy="97"/>
            </a:xfrm>
            <a:custGeom>
              <a:avLst/>
              <a:gdLst>
                <a:gd name="T0" fmla="*/ 12 w 177"/>
                <a:gd name="T1" fmla="*/ 6 h 97"/>
                <a:gd name="T2" fmla="*/ 12 w 177"/>
                <a:gd name="T3" fmla="*/ 0 h 97"/>
                <a:gd name="T4" fmla="*/ 6 w 177"/>
                <a:gd name="T5" fmla="*/ 0 h 97"/>
                <a:gd name="T6" fmla="*/ 0 w 177"/>
                <a:gd name="T7" fmla="*/ 0 h 97"/>
                <a:gd name="T8" fmla="*/ 0 w 177"/>
                <a:gd name="T9" fmla="*/ 10 h 97"/>
                <a:gd name="T10" fmla="*/ 0 w 177"/>
                <a:gd name="T11" fmla="*/ 20 h 97"/>
                <a:gd name="T12" fmla="*/ 42 w 177"/>
                <a:gd name="T13" fmla="*/ 58 h 97"/>
                <a:gd name="T14" fmla="*/ 66 w 177"/>
                <a:gd name="T15" fmla="*/ 44 h 97"/>
                <a:gd name="T16" fmla="*/ 176 w 177"/>
                <a:gd name="T17" fmla="*/ 96 h 97"/>
                <a:gd name="T18" fmla="*/ 170 w 177"/>
                <a:gd name="T19" fmla="*/ 68 h 97"/>
                <a:gd name="T20" fmla="*/ 12 w 177"/>
                <a:gd name="T21" fmla="*/ 6 h 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97"/>
                <a:gd name="T35" fmla="*/ 177 w 177"/>
                <a:gd name="T36" fmla="*/ 97 h 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97">
                  <a:moveTo>
                    <a:pt x="12" y="6"/>
                  </a:moveTo>
                  <a:lnTo>
                    <a:pt x="12" y="0"/>
                  </a:lnTo>
                  <a:lnTo>
                    <a:pt x="6" y="0"/>
                  </a:lnTo>
                  <a:lnTo>
                    <a:pt x="0" y="0"/>
                  </a:lnTo>
                  <a:lnTo>
                    <a:pt x="0" y="10"/>
                  </a:lnTo>
                  <a:lnTo>
                    <a:pt x="0" y="20"/>
                  </a:lnTo>
                  <a:lnTo>
                    <a:pt x="42" y="58"/>
                  </a:lnTo>
                  <a:lnTo>
                    <a:pt x="66" y="44"/>
                  </a:lnTo>
                  <a:lnTo>
                    <a:pt x="176" y="96"/>
                  </a:lnTo>
                  <a:lnTo>
                    <a:pt x="170" y="68"/>
                  </a:lnTo>
                  <a:lnTo>
                    <a:pt x="12" y="6"/>
                  </a:lnTo>
                </a:path>
              </a:pathLst>
            </a:custGeom>
            <a:solidFill>
              <a:srgbClr val="7692A7"/>
            </a:solidFill>
            <a:ln w="9525" cap="rnd">
              <a:noFill/>
              <a:round/>
              <a:headEnd/>
              <a:tailEnd/>
            </a:ln>
          </p:spPr>
          <p:txBody>
            <a:bodyPr/>
            <a:lstStyle/>
            <a:p>
              <a:endParaRPr lang="en-US"/>
            </a:p>
          </p:txBody>
        </p:sp>
        <p:sp>
          <p:nvSpPr>
            <p:cNvPr id="2130" name="Freeform 284"/>
            <p:cNvSpPr>
              <a:spLocks/>
            </p:cNvSpPr>
            <p:nvPr/>
          </p:nvSpPr>
          <p:spPr bwMode="auto">
            <a:xfrm>
              <a:off x="4478" y="429"/>
              <a:ext cx="123" cy="169"/>
            </a:xfrm>
            <a:custGeom>
              <a:avLst/>
              <a:gdLst>
                <a:gd name="T0" fmla="*/ 12 w 123"/>
                <a:gd name="T1" fmla="*/ 168 h 169"/>
                <a:gd name="T2" fmla="*/ 18 w 123"/>
                <a:gd name="T3" fmla="*/ 158 h 169"/>
                <a:gd name="T4" fmla="*/ 30 w 123"/>
                <a:gd name="T5" fmla="*/ 158 h 169"/>
                <a:gd name="T6" fmla="*/ 36 w 123"/>
                <a:gd name="T7" fmla="*/ 158 h 169"/>
                <a:gd name="T8" fmla="*/ 48 w 123"/>
                <a:gd name="T9" fmla="*/ 158 h 169"/>
                <a:gd name="T10" fmla="*/ 56 w 123"/>
                <a:gd name="T11" fmla="*/ 154 h 169"/>
                <a:gd name="T12" fmla="*/ 66 w 123"/>
                <a:gd name="T13" fmla="*/ 144 h 169"/>
                <a:gd name="T14" fmla="*/ 90 w 123"/>
                <a:gd name="T15" fmla="*/ 124 h 169"/>
                <a:gd name="T16" fmla="*/ 110 w 123"/>
                <a:gd name="T17" fmla="*/ 106 h 169"/>
                <a:gd name="T18" fmla="*/ 122 w 123"/>
                <a:gd name="T19" fmla="*/ 96 h 169"/>
                <a:gd name="T20" fmla="*/ 122 w 123"/>
                <a:gd name="T21" fmla="*/ 76 h 169"/>
                <a:gd name="T22" fmla="*/ 116 w 123"/>
                <a:gd name="T23" fmla="*/ 72 h 169"/>
                <a:gd name="T24" fmla="*/ 98 w 123"/>
                <a:gd name="T25" fmla="*/ 56 h 169"/>
                <a:gd name="T26" fmla="*/ 0 w 123"/>
                <a:gd name="T27" fmla="*/ 0 h 169"/>
                <a:gd name="T28" fmla="*/ 12 w 123"/>
                <a:gd name="T29" fmla="*/ 168 h 16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3"/>
                <a:gd name="T46" fmla="*/ 0 h 169"/>
                <a:gd name="T47" fmla="*/ 123 w 123"/>
                <a:gd name="T48" fmla="*/ 169 h 16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3" h="169">
                  <a:moveTo>
                    <a:pt x="12" y="168"/>
                  </a:moveTo>
                  <a:lnTo>
                    <a:pt x="18" y="158"/>
                  </a:lnTo>
                  <a:lnTo>
                    <a:pt x="30" y="158"/>
                  </a:lnTo>
                  <a:lnTo>
                    <a:pt x="36" y="158"/>
                  </a:lnTo>
                  <a:lnTo>
                    <a:pt x="48" y="158"/>
                  </a:lnTo>
                  <a:lnTo>
                    <a:pt x="56" y="154"/>
                  </a:lnTo>
                  <a:lnTo>
                    <a:pt x="66" y="144"/>
                  </a:lnTo>
                  <a:lnTo>
                    <a:pt x="90" y="124"/>
                  </a:lnTo>
                  <a:lnTo>
                    <a:pt x="110" y="106"/>
                  </a:lnTo>
                  <a:lnTo>
                    <a:pt x="122" y="96"/>
                  </a:lnTo>
                  <a:lnTo>
                    <a:pt x="122" y="76"/>
                  </a:lnTo>
                  <a:lnTo>
                    <a:pt x="116" y="72"/>
                  </a:lnTo>
                  <a:lnTo>
                    <a:pt x="98" y="56"/>
                  </a:lnTo>
                  <a:lnTo>
                    <a:pt x="0" y="0"/>
                  </a:lnTo>
                  <a:lnTo>
                    <a:pt x="12" y="168"/>
                  </a:lnTo>
                </a:path>
              </a:pathLst>
            </a:custGeom>
            <a:solidFill>
              <a:srgbClr val="7D9BB2"/>
            </a:solidFill>
            <a:ln w="9525" cap="rnd">
              <a:noFill/>
              <a:round/>
              <a:headEnd/>
              <a:tailEnd/>
            </a:ln>
          </p:spPr>
          <p:txBody>
            <a:bodyPr/>
            <a:lstStyle/>
            <a:p>
              <a:endParaRPr lang="en-US"/>
            </a:p>
          </p:txBody>
        </p:sp>
        <p:sp>
          <p:nvSpPr>
            <p:cNvPr id="2131" name="Freeform 285"/>
            <p:cNvSpPr>
              <a:spLocks/>
            </p:cNvSpPr>
            <p:nvPr/>
          </p:nvSpPr>
          <p:spPr bwMode="auto">
            <a:xfrm>
              <a:off x="5143" y="655"/>
              <a:ext cx="213" cy="173"/>
            </a:xfrm>
            <a:custGeom>
              <a:avLst/>
              <a:gdLst>
                <a:gd name="T0" fmla="*/ 0 w 213"/>
                <a:gd name="T1" fmla="*/ 0 h 173"/>
                <a:gd name="T2" fmla="*/ 24 w 213"/>
                <a:gd name="T3" fmla="*/ 8 h 173"/>
                <a:gd name="T4" fmla="*/ 48 w 213"/>
                <a:gd name="T5" fmla="*/ 24 h 173"/>
                <a:gd name="T6" fmla="*/ 84 w 213"/>
                <a:gd name="T7" fmla="*/ 38 h 173"/>
                <a:gd name="T8" fmla="*/ 108 w 213"/>
                <a:gd name="T9" fmla="*/ 52 h 173"/>
                <a:gd name="T10" fmla="*/ 128 w 213"/>
                <a:gd name="T11" fmla="*/ 66 h 173"/>
                <a:gd name="T12" fmla="*/ 212 w 213"/>
                <a:gd name="T13" fmla="*/ 138 h 173"/>
                <a:gd name="T14" fmla="*/ 194 w 213"/>
                <a:gd name="T15" fmla="*/ 168 h 173"/>
                <a:gd name="T16" fmla="*/ 158 w 213"/>
                <a:gd name="T17" fmla="*/ 172 h 173"/>
                <a:gd name="T18" fmla="*/ 24 w 213"/>
                <a:gd name="T19" fmla="*/ 66 h 173"/>
                <a:gd name="T20" fmla="*/ 12 w 213"/>
                <a:gd name="T21" fmla="*/ 52 h 173"/>
                <a:gd name="T22" fmla="*/ 0 w 213"/>
                <a:gd name="T23" fmla="*/ 32 h 173"/>
                <a:gd name="T24" fmla="*/ 0 w 213"/>
                <a:gd name="T25" fmla="*/ 8 h 173"/>
                <a:gd name="T26" fmla="*/ 0 w 213"/>
                <a:gd name="T27" fmla="*/ 0 h 17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3"/>
                <a:gd name="T43" fmla="*/ 0 h 173"/>
                <a:gd name="T44" fmla="*/ 213 w 213"/>
                <a:gd name="T45" fmla="*/ 173 h 17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3" h="173">
                  <a:moveTo>
                    <a:pt x="0" y="0"/>
                  </a:moveTo>
                  <a:lnTo>
                    <a:pt x="24" y="8"/>
                  </a:lnTo>
                  <a:lnTo>
                    <a:pt x="48" y="24"/>
                  </a:lnTo>
                  <a:lnTo>
                    <a:pt x="84" y="38"/>
                  </a:lnTo>
                  <a:lnTo>
                    <a:pt x="108" y="52"/>
                  </a:lnTo>
                  <a:lnTo>
                    <a:pt x="128" y="66"/>
                  </a:lnTo>
                  <a:lnTo>
                    <a:pt x="212" y="138"/>
                  </a:lnTo>
                  <a:lnTo>
                    <a:pt x="194" y="168"/>
                  </a:lnTo>
                  <a:lnTo>
                    <a:pt x="158" y="172"/>
                  </a:lnTo>
                  <a:lnTo>
                    <a:pt x="24" y="66"/>
                  </a:lnTo>
                  <a:lnTo>
                    <a:pt x="12" y="52"/>
                  </a:lnTo>
                  <a:lnTo>
                    <a:pt x="0" y="32"/>
                  </a:lnTo>
                  <a:lnTo>
                    <a:pt x="0" y="8"/>
                  </a:lnTo>
                  <a:lnTo>
                    <a:pt x="0" y="0"/>
                  </a:lnTo>
                </a:path>
              </a:pathLst>
            </a:custGeom>
            <a:solidFill>
              <a:srgbClr val="7692A7"/>
            </a:solidFill>
            <a:ln w="9525" cap="rnd">
              <a:noFill/>
              <a:round/>
              <a:headEnd/>
              <a:tailEnd/>
            </a:ln>
          </p:spPr>
          <p:txBody>
            <a:bodyPr/>
            <a:lstStyle/>
            <a:p>
              <a:endParaRPr lang="en-US"/>
            </a:p>
          </p:txBody>
        </p:sp>
        <p:sp>
          <p:nvSpPr>
            <p:cNvPr id="2132" name="Oval 286"/>
            <p:cNvSpPr>
              <a:spLocks noChangeArrowheads="1"/>
            </p:cNvSpPr>
            <p:nvPr/>
          </p:nvSpPr>
          <p:spPr bwMode="auto">
            <a:xfrm>
              <a:off x="5179" y="929"/>
              <a:ext cx="32" cy="108"/>
            </a:xfrm>
            <a:prstGeom prst="ellipse">
              <a:avLst/>
            </a:prstGeom>
            <a:solidFill>
              <a:srgbClr val="0D0D0D"/>
            </a:solidFill>
            <a:ln w="9525">
              <a:noFill/>
              <a:round/>
              <a:headEnd/>
              <a:tailEnd/>
            </a:ln>
          </p:spPr>
          <p:txBody>
            <a:bodyPr wrap="none" anchor="ctr"/>
            <a:lstStyle/>
            <a:p>
              <a:endParaRPr lang="en-US"/>
            </a:p>
          </p:txBody>
        </p:sp>
        <p:sp>
          <p:nvSpPr>
            <p:cNvPr id="2133" name="Rectangle 287"/>
            <p:cNvSpPr>
              <a:spLocks noChangeArrowheads="1"/>
            </p:cNvSpPr>
            <p:nvPr/>
          </p:nvSpPr>
          <p:spPr bwMode="auto">
            <a:xfrm>
              <a:off x="5193" y="931"/>
              <a:ext cx="20" cy="104"/>
            </a:xfrm>
            <a:prstGeom prst="rect">
              <a:avLst/>
            </a:prstGeom>
            <a:solidFill>
              <a:srgbClr val="0D0D0D"/>
            </a:solidFill>
            <a:ln w="9525">
              <a:noFill/>
              <a:miter lim="800000"/>
              <a:headEnd/>
              <a:tailEnd/>
            </a:ln>
          </p:spPr>
          <p:txBody>
            <a:bodyPr wrap="none" anchor="ctr"/>
            <a:lstStyle/>
            <a:p>
              <a:endParaRPr lang="en-US"/>
            </a:p>
          </p:txBody>
        </p:sp>
        <p:sp>
          <p:nvSpPr>
            <p:cNvPr id="2134" name="Oval 288"/>
            <p:cNvSpPr>
              <a:spLocks noChangeArrowheads="1"/>
            </p:cNvSpPr>
            <p:nvPr/>
          </p:nvSpPr>
          <p:spPr bwMode="auto">
            <a:xfrm>
              <a:off x="5197" y="929"/>
              <a:ext cx="30" cy="108"/>
            </a:xfrm>
            <a:prstGeom prst="ellipse">
              <a:avLst/>
            </a:prstGeom>
            <a:solidFill>
              <a:srgbClr val="0D0D0D"/>
            </a:solidFill>
            <a:ln w="9525">
              <a:noFill/>
              <a:round/>
              <a:headEnd/>
              <a:tailEnd/>
            </a:ln>
          </p:spPr>
          <p:txBody>
            <a:bodyPr wrap="none" anchor="ctr"/>
            <a:lstStyle/>
            <a:p>
              <a:endParaRPr lang="en-US"/>
            </a:p>
          </p:txBody>
        </p:sp>
        <p:sp>
          <p:nvSpPr>
            <p:cNvPr id="2135" name="Oval 289"/>
            <p:cNvSpPr>
              <a:spLocks noChangeArrowheads="1"/>
            </p:cNvSpPr>
            <p:nvPr/>
          </p:nvSpPr>
          <p:spPr bwMode="auto">
            <a:xfrm>
              <a:off x="5205" y="953"/>
              <a:ext cx="18" cy="60"/>
            </a:xfrm>
            <a:prstGeom prst="ellipse">
              <a:avLst/>
            </a:prstGeom>
            <a:solidFill>
              <a:srgbClr val="A2C8E6"/>
            </a:solidFill>
            <a:ln w="9525">
              <a:noFill/>
              <a:round/>
              <a:headEnd/>
              <a:tailEnd/>
            </a:ln>
          </p:spPr>
          <p:txBody>
            <a:bodyPr wrap="none" anchor="ctr"/>
            <a:lstStyle/>
            <a:p>
              <a:endParaRPr lang="en-US"/>
            </a:p>
          </p:txBody>
        </p:sp>
        <p:sp>
          <p:nvSpPr>
            <p:cNvPr id="2136" name="Freeform 290"/>
            <p:cNvSpPr>
              <a:spLocks/>
            </p:cNvSpPr>
            <p:nvPr/>
          </p:nvSpPr>
          <p:spPr bwMode="auto">
            <a:xfrm>
              <a:off x="5191" y="729"/>
              <a:ext cx="25" cy="191"/>
            </a:xfrm>
            <a:custGeom>
              <a:avLst/>
              <a:gdLst>
                <a:gd name="T0" fmla="*/ 24 w 25"/>
                <a:gd name="T1" fmla="*/ 8 h 191"/>
                <a:gd name="T2" fmla="*/ 24 w 25"/>
                <a:gd name="T3" fmla="*/ 190 h 191"/>
                <a:gd name="T4" fmla="*/ 0 w 25"/>
                <a:gd name="T5" fmla="*/ 190 h 191"/>
                <a:gd name="T6" fmla="*/ 0 w 25"/>
                <a:gd name="T7" fmla="*/ 0 h 191"/>
                <a:gd name="T8" fmla="*/ 24 w 25"/>
                <a:gd name="T9" fmla="*/ 8 h 191"/>
                <a:gd name="T10" fmla="*/ 0 60000 65536"/>
                <a:gd name="T11" fmla="*/ 0 60000 65536"/>
                <a:gd name="T12" fmla="*/ 0 60000 65536"/>
                <a:gd name="T13" fmla="*/ 0 60000 65536"/>
                <a:gd name="T14" fmla="*/ 0 60000 65536"/>
                <a:gd name="T15" fmla="*/ 0 w 25"/>
                <a:gd name="T16" fmla="*/ 0 h 191"/>
                <a:gd name="T17" fmla="*/ 25 w 25"/>
                <a:gd name="T18" fmla="*/ 191 h 191"/>
              </a:gdLst>
              <a:ahLst/>
              <a:cxnLst>
                <a:cxn ang="T10">
                  <a:pos x="T0" y="T1"/>
                </a:cxn>
                <a:cxn ang="T11">
                  <a:pos x="T2" y="T3"/>
                </a:cxn>
                <a:cxn ang="T12">
                  <a:pos x="T4" y="T5"/>
                </a:cxn>
                <a:cxn ang="T13">
                  <a:pos x="T6" y="T7"/>
                </a:cxn>
                <a:cxn ang="T14">
                  <a:pos x="T8" y="T9"/>
                </a:cxn>
              </a:cxnLst>
              <a:rect l="T15" t="T16" r="T17" b="T18"/>
              <a:pathLst>
                <a:path w="25" h="191">
                  <a:moveTo>
                    <a:pt x="24" y="8"/>
                  </a:moveTo>
                  <a:lnTo>
                    <a:pt x="24" y="190"/>
                  </a:lnTo>
                  <a:lnTo>
                    <a:pt x="0" y="190"/>
                  </a:lnTo>
                  <a:lnTo>
                    <a:pt x="0" y="0"/>
                  </a:lnTo>
                  <a:lnTo>
                    <a:pt x="24" y="8"/>
                  </a:lnTo>
                </a:path>
              </a:pathLst>
            </a:custGeom>
            <a:solidFill>
              <a:srgbClr val="9BC1DD"/>
            </a:solidFill>
            <a:ln w="9525" cap="rnd">
              <a:noFill/>
              <a:round/>
              <a:headEnd/>
              <a:tailEnd/>
            </a:ln>
          </p:spPr>
          <p:txBody>
            <a:bodyPr/>
            <a:lstStyle/>
            <a:p>
              <a:endParaRPr lang="en-US"/>
            </a:p>
          </p:txBody>
        </p:sp>
        <p:sp>
          <p:nvSpPr>
            <p:cNvPr id="2137" name="Freeform 291"/>
            <p:cNvSpPr>
              <a:spLocks/>
            </p:cNvSpPr>
            <p:nvPr/>
          </p:nvSpPr>
          <p:spPr bwMode="auto">
            <a:xfrm>
              <a:off x="5185" y="919"/>
              <a:ext cx="39" cy="67"/>
            </a:xfrm>
            <a:custGeom>
              <a:avLst/>
              <a:gdLst>
                <a:gd name="T0" fmla="*/ 30 w 39"/>
                <a:gd name="T1" fmla="*/ 66 h 67"/>
                <a:gd name="T2" fmla="*/ 38 w 39"/>
                <a:gd name="T3" fmla="*/ 10 h 67"/>
                <a:gd name="T4" fmla="*/ 36 w 39"/>
                <a:gd name="T5" fmla="*/ 0 h 67"/>
                <a:gd name="T6" fmla="*/ 0 w 39"/>
                <a:gd name="T7" fmla="*/ 0 h 67"/>
                <a:gd name="T8" fmla="*/ 0 w 39"/>
                <a:gd name="T9" fmla="*/ 26 h 67"/>
                <a:gd name="T10" fmla="*/ 6 w 39"/>
                <a:gd name="T11" fmla="*/ 14 h 67"/>
                <a:gd name="T12" fmla="*/ 26 w 39"/>
                <a:gd name="T13" fmla="*/ 14 h 67"/>
                <a:gd name="T14" fmla="*/ 30 w 39"/>
                <a:gd name="T15" fmla="*/ 66 h 67"/>
                <a:gd name="T16" fmla="*/ 0 60000 65536"/>
                <a:gd name="T17" fmla="*/ 0 60000 65536"/>
                <a:gd name="T18" fmla="*/ 0 60000 65536"/>
                <a:gd name="T19" fmla="*/ 0 60000 65536"/>
                <a:gd name="T20" fmla="*/ 0 60000 65536"/>
                <a:gd name="T21" fmla="*/ 0 60000 65536"/>
                <a:gd name="T22" fmla="*/ 0 60000 65536"/>
                <a:gd name="T23" fmla="*/ 0 60000 65536"/>
                <a:gd name="T24" fmla="*/ 0 w 39"/>
                <a:gd name="T25" fmla="*/ 0 h 67"/>
                <a:gd name="T26" fmla="*/ 39 w 39"/>
                <a:gd name="T27" fmla="*/ 67 h 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 h="67">
                  <a:moveTo>
                    <a:pt x="30" y="66"/>
                  </a:moveTo>
                  <a:lnTo>
                    <a:pt x="38" y="10"/>
                  </a:lnTo>
                  <a:lnTo>
                    <a:pt x="36" y="0"/>
                  </a:lnTo>
                  <a:lnTo>
                    <a:pt x="0" y="0"/>
                  </a:lnTo>
                  <a:lnTo>
                    <a:pt x="0" y="26"/>
                  </a:lnTo>
                  <a:lnTo>
                    <a:pt x="6" y="14"/>
                  </a:lnTo>
                  <a:lnTo>
                    <a:pt x="26" y="14"/>
                  </a:lnTo>
                  <a:lnTo>
                    <a:pt x="30" y="66"/>
                  </a:lnTo>
                </a:path>
              </a:pathLst>
            </a:custGeom>
            <a:solidFill>
              <a:srgbClr val="7692A8"/>
            </a:solidFill>
            <a:ln w="9525" cap="rnd">
              <a:noFill/>
              <a:round/>
              <a:headEnd/>
              <a:tailEnd/>
            </a:ln>
          </p:spPr>
          <p:txBody>
            <a:bodyPr/>
            <a:lstStyle/>
            <a:p>
              <a:endParaRPr lang="en-US"/>
            </a:p>
          </p:txBody>
        </p:sp>
        <p:sp>
          <p:nvSpPr>
            <p:cNvPr id="2138" name="Freeform 292"/>
            <p:cNvSpPr>
              <a:spLocks/>
            </p:cNvSpPr>
            <p:nvPr/>
          </p:nvSpPr>
          <p:spPr bwMode="auto">
            <a:xfrm>
              <a:off x="4478" y="429"/>
              <a:ext cx="123" cy="169"/>
            </a:xfrm>
            <a:custGeom>
              <a:avLst/>
              <a:gdLst>
                <a:gd name="T0" fmla="*/ 0 w 123"/>
                <a:gd name="T1" fmla="*/ 0 h 169"/>
                <a:gd name="T2" fmla="*/ 98 w 123"/>
                <a:gd name="T3" fmla="*/ 56 h 169"/>
                <a:gd name="T4" fmla="*/ 116 w 123"/>
                <a:gd name="T5" fmla="*/ 72 h 169"/>
                <a:gd name="T6" fmla="*/ 122 w 123"/>
                <a:gd name="T7" fmla="*/ 76 h 169"/>
                <a:gd name="T8" fmla="*/ 122 w 123"/>
                <a:gd name="T9" fmla="*/ 96 h 169"/>
                <a:gd name="T10" fmla="*/ 110 w 123"/>
                <a:gd name="T11" fmla="*/ 106 h 169"/>
                <a:gd name="T12" fmla="*/ 90 w 123"/>
                <a:gd name="T13" fmla="*/ 124 h 169"/>
                <a:gd name="T14" fmla="*/ 66 w 123"/>
                <a:gd name="T15" fmla="*/ 144 h 169"/>
                <a:gd name="T16" fmla="*/ 56 w 123"/>
                <a:gd name="T17" fmla="*/ 154 h 169"/>
                <a:gd name="T18" fmla="*/ 48 w 123"/>
                <a:gd name="T19" fmla="*/ 158 h 169"/>
                <a:gd name="T20" fmla="*/ 36 w 123"/>
                <a:gd name="T21" fmla="*/ 158 h 169"/>
                <a:gd name="T22" fmla="*/ 30 w 123"/>
                <a:gd name="T23" fmla="*/ 158 h 169"/>
                <a:gd name="T24" fmla="*/ 18 w 123"/>
                <a:gd name="T25" fmla="*/ 158 h 169"/>
                <a:gd name="T26" fmla="*/ 12 w 123"/>
                <a:gd name="T27" fmla="*/ 168 h 1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3"/>
                <a:gd name="T43" fmla="*/ 0 h 169"/>
                <a:gd name="T44" fmla="*/ 123 w 123"/>
                <a:gd name="T45" fmla="*/ 169 h 1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3" h="169">
                  <a:moveTo>
                    <a:pt x="0" y="0"/>
                  </a:moveTo>
                  <a:lnTo>
                    <a:pt x="98" y="56"/>
                  </a:lnTo>
                  <a:lnTo>
                    <a:pt x="116" y="72"/>
                  </a:lnTo>
                  <a:lnTo>
                    <a:pt x="122" y="76"/>
                  </a:lnTo>
                  <a:lnTo>
                    <a:pt x="122" y="96"/>
                  </a:lnTo>
                  <a:lnTo>
                    <a:pt x="110" y="106"/>
                  </a:lnTo>
                  <a:lnTo>
                    <a:pt x="90" y="124"/>
                  </a:lnTo>
                  <a:lnTo>
                    <a:pt x="66" y="144"/>
                  </a:lnTo>
                  <a:lnTo>
                    <a:pt x="56" y="154"/>
                  </a:lnTo>
                  <a:lnTo>
                    <a:pt x="48" y="158"/>
                  </a:lnTo>
                  <a:lnTo>
                    <a:pt x="36" y="158"/>
                  </a:lnTo>
                  <a:lnTo>
                    <a:pt x="30" y="158"/>
                  </a:lnTo>
                  <a:lnTo>
                    <a:pt x="18" y="158"/>
                  </a:lnTo>
                  <a:lnTo>
                    <a:pt x="12" y="168"/>
                  </a:lnTo>
                </a:path>
              </a:pathLst>
            </a:custGeom>
            <a:noFill/>
            <a:ln w="12700" cap="rnd">
              <a:solidFill>
                <a:srgbClr val="526676"/>
              </a:solidFill>
              <a:round/>
              <a:headEnd type="none" w="sm" len="sm"/>
              <a:tailEnd type="none" w="sm" len="sm"/>
            </a:ln>
          </p:spPr>
          <p:txBody>
            <a:bodyPr/>
            <a:lstStyle/>
            <a:p>
              <a:endParaRPr lang="en-US"/>
            </a:p>
          </p:txBody>
        </p:sp>
        <p:sp>
          <p:nvSpPr>
            <p:cNvPr id="2139" name="Freeform 293"/>
            <p:cNvSpPr>
              <a:spLocks/>
            </p:cNvSpPr>
            <p:nvPr/>
          </p:nvSpPr>
          <p:spPr bwMode="auto">
            <a:xfrm>
              <a:off x="4646" y="633"/>
              <a:ext cx="131" cy="175"/>
            </a:xfrm>
            <a:custGeom>
              <a:avLst/>
              <a:gdLst>
                <a:gd name="T0" fmla="*/ 78 w 131"/>
                <a:gd name="T1" fmla="*/ 0 h 175"/>
                <a:gd name="T2" fmla="*/ 102 w 131"/>
                <a:gd name="T3" fmla="*/ 6 h 175"/>
                <a:gd name="T4" fmla="*/ 120 w 131"/>
                <a:gd name="T5" fmla="*/ 18 h 175"/>
                <a:gd name="T6" fmla="*/ 126 w 131"/>
                <a:gd name="T7" fmla="*/ 34 h 175"/>
                <a:gd name="T8" fmla="*/ 130 w 131"/>
                <a:gd name="T9" fmla="*/ 56 h 175"/>
                <a:gd name="T10" fmla="*/ 106 w 131"/>
                <a:gd name="T11" fmla="*/ 52 h 175"/>
                <a:gd name="T12" fmla="*/ 76 w 131"/>
                <a:gd name="T13" fmla="*/ 70 h 175"/>
                <a:gd name="T14" fmla="*/ 60 w 131"/>
                <a:gd name="T15" fmla="*/ 82 h 175"/>
                <a:gd name="T16" fmla="*/ 30 w 131"/>
                <a:gd name="T17" fmla="*/ 174 h 175"/>
                <a:gd name="T18" fmla="*/ 0 w 131"/>
                <a:gd name="T19" fmla="*/ 46 h 175"/>
                <a:gd name="T20" fmla="*/ 78 w 131"/>
                <a:gd name="T21" fmla="*/ 0 h 1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1"/>
                <a:gd name="T34" fmla="*/ 0 h 175"/>
                <a:gd name="T35" fmla="*/ 131 w 131"/>
                <a:gd name="T36" fmla="*/ 175 h 1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1" h="175">
                  <a:moveTo>
                    <a:pt x="78" y="0"/>
                  </a:moveTo>
                  <a:lnTo>
                    <a:pt x="102" y="6"/>
                  </a:lnTo>
                  <a:lnTo>
                    <a:pt x="120" y="18"/>
                  </a:lnTo>
                  <a:lnTo>
                    <a:pt x="126" y="34"/>
                  </a:lnTo>
                  <a:lnTo>
                    <a:pt x="130" y="56"/>
                  </a:lnTo>
                  <a:lnTo>
                    <a:pt x="106" y="52"/>
                  </a:lnTo>
                  <a:lnTo>
                    <a:pt x="76" y="70"/>
                  </a:lnTo>
                  <a:lnTo>
                    <a:pt x="60" y="82"/>
                  </a:lnTo>
                  <a:lnTo>
                    <a:pt x="30" y="174"/>
                  </a:lnTo>
                  <a:lnTo>
                    <a:pt x="0" y="46"/>
                  </a:lnTo>
                  <a:lnTo>
                    <a:pt x="78" y="0"/>
                  </a:lnTo>
                </a:path>
              </a:pathLst>
            </a:custGeom>
            <a:solidFill>
              <a:srgbClr val="8EB0CA"/>
            </a:solidFill>
            <a:ln w="9525" cap="rnd">
              <a:noFill/>
              <a:round/>
              <a:headEnd/>
              <a:tailEnd/>
            </a:ln>
          </p:spPr>
          <p:txBody>
            <a:bodyPr/>
            <a:lstStyle/>
            <a:p>
              <a:endParaRPr lang="en-US"/>
            </a:p>
          </p:txBody>
        </p:sp>
        <p:sp>
          <p:nvSpPr>
            <p:cNvPr id="2140" name="Freeform 294"/>
            <p:cNvSpPr>
              <a:spLocks/>
            </p:cNvSpPr>
            <p:nvPr/>
          </p:nvSpPr>
          <p:spPr bwMode="auto">
            <a:xfrm>
              <a:off x="4676" y="681"/>
              <a:ext cx="101" cy="131"/>
            </a:xfrm>
            <a:custGeom>
              <a:avLst/>
              <a:gdLst>
                <a:gd name="T0" fmla="*/ 2 w 101"/>
                <a:gd name="T1" fmla="*/ 124 h 131"/>
                <a:gd name="T2" fmla="*/ 26 w 101"/>
                <a:gd name="T3" fmla="*/ 44 h 131"/>
                <a:gd name="T4" fmla="*/ 28 w 101"/>
                <a:gd name="T5" fmla="*/ 38 h 131"/>
                <a:gd name="T6" fmla="*/ 30 w 101"/>
                <a:gd name="T7" fmla="*/ 34 h 131"/>
                <a:gd name="T8" fmla="*/ 32 w 101"/>
                <a:gd name="T9" fmla="*/ 30 h 131"/>
                <a:gd name="T10" fmla="*/ 38 w 101"/>
                <a:gd name="T11" fmla="*/ 24 h 131"/>
                <a:gd name="T12" fmla="*/ 44 w 101"/>
                <a:gd name="T13" fmla="*/ 18 h 131"/>
                <a:gd name="T14" fmla="*/ 48 w 101"/>
                <a:gd name="T15" fmla="*/ 16 h 131"/>
                <a:gd name="T16" fmla="*/ 58 w 101"/>
                <a:gd name="T17" fmla="*/ 10 h 131"/>
                <a:gd name="T18" fmla="*/ 66 w 101"/>
                <a:gd name="T19" fmla="*/ 6 h 131"/>
                <a:gd name="T20" fmla="*/ 74 w 101"/>
                <a:gd name="T21" fmla="*/ 2 h 131"/>
                <a:gd name="T22" fmla="*/ 82 w 101"/>
                <a:gd name="T23" fmla="*/ 0 h 131"/>
                <a:gd name="T24" fmla="*/ 86 w 101"/>
                <a:gd name="T25" fmla="*/ 0 h 131"/>
                <a:gd name="T26" fmla="*/ 90 w 101"/>
                <a:gd name="T27" fmla="*/ 0 h 131"/>
                <a:gd name="T28" fmla="*/ 92 w 101"/>
                <a:gd name="T29" fmla="*/ 0 h 131"/>
                <a:gd name="T30" fmla="*/ 96 w 101"/>
                <a:gd name="T31" fmla="*/ 2 h 131"/>
                <a:gd name="T32" fmla="*/ 98 w 101"/>
                <a:gd name="T33" fmla="*/ 4 h 131"/>
                <a:gd name="T34" fmla="*/ 100 w 101"/>
                <a:gd name="T35" fmla="*/ 6 h 131"/>
                <a:gd name="T36" fmla="*/ 100 w 101"/>
                <a:gd name="T37" fmla="*/ 8 h 131"/>
                <a:gd name="T38" fmla="*/ 96 w 101"/>
                <a:gd name="T39" fmla="*/ 16 h 131"/>
                <a:gd name="T40" fmla="*/ 78 w 101"/>
                <a:gd name="T41" fmla="*/ 106 h 131"/>
                <a:gd name="T42" fmla="*/ 76 w 101"/>
                <a:gd name="T43" fmla="*/ 108 h 131"/>
                <a:gd name="T44" fmla="*/ 74 w 101"/>
                <a:gd name="T45" fmla="*/ 112 h 131"/>
                <a:gd name="T46" fmla="*/ 58 w 101"/>
                <a:gd name="T47" fmla="*/ 124 h 131"/>
                <a:gd name="T48" fmla="*/ 50 w 101"/>
                <a:gd name="T49" fmla="*/ 124 h 131"/>
                <a:gd name="T50" fmla="*/ 42 w 101"/>
                <a:gd name="T51" fmla="*/ 126 h 131"/>
                <a:gd name="T52" fmla="*/ 30 w 101"/>
                <a:gd name="T53" fmla="*/ 128 h 131"/>
                <a:gd name="T54" fmla="*/ 22 w 101"/>
                <a:gd name="T55" fmla="*/ 130 h 131"/>
                <a:gd name="T56" fmla="*/ 14 w 101"/>
                <a:gd name="T57" fmla="*/ 128 h 131"/>
                <a:gd name="T58" fmla="*/ 8 w 101"/>
                <a:gd name="T59" fmla="*/ 128 h 131"/>
                <a:gd name="T60" fmla="*/ 4 w 101"/>
                <a:gd name="T61" fmla="*/ 128 h 131"/>
                <a:gd name="T62" fmla="*/ 0 w 101"/>
                <a:gd name="T63" fmla="*/ 126 h 131"/>
                <a:gd name="T64" fmla="*/ 2 w 101"/>
                <a:gd name="T65" fmla="*/ 124 h 1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131"/>
                <a:gd name="T101" fmla="*/ 101 w 101"/>
                <a:gd name="T102" fmla="*/ 131 h 1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131">
                  <a:moveTo>
                    <a:pt x="2" y="124"/>
                  </a:moveTo>
                  <a:lnTo>
                    <a:pt x="26" y="44"/>
                  </a:lnTo>
                  <a:lnTo>
                    <a:pt x="28" y="38"/>
                  </a:lnTo>
                  <a:lnTo>
                    <a:pt x="30" y="34"/>
                  </a:lnTo>
                  <a:lnTo>
                    <a:pt x="32" y="30"/>
                  </a:lnTo>
                  <a:lnTo>
                    <a:pt x="38" y="24"/>
                  </a:lnTo>
                  <a:lnTo>
                    <a:pt x="44" y="18"/>
                  </a:lnTo>
                  <a:lnTo>
                    <a:pt x="48" y="16"/>
                  </a:lnTo>
                  <a:lnTo>
                    <a:pt x="58" y="10"/>
                  </a:lnTo>
                  <a:lnTo>
                    <a:pt x="66" y="6"/>
                  </a:lnTo>
                  <a:lnTo>
                    <a:pt x="74" y="2"/>
                  </a:lnTo>
                  <a:lnTo>
                    <a:pt x="82" y="0"/>
                  </a:lnTo>
                  <a:lnTo>
                    <a:pt x="86" y="0"/>
                  </a:lnTo>
                  <a:lnTo>
                    <a:pt x="90" y="0"/>
                  </a:lnTo>
                  <a:lnTo>
                    <a:pt x="92" y="0"/>
                  </a:lnTo>
                  <a:lnTo>
                    <a:pt x="96" y="2"/>
                  </a:lnTo>
                  <a:lnTo>
                    <a:pt x="98" y="4"/>
                  </a:lnTo>
                  <a:lnTo>
                    <a:pt x="100" y="6"/>
                  </a:lnTo>
                  <a:lnTo>
                    <a:pt x="100" y="8"/>
                  </a:lnTo>
                  <a:lnTo>
                    <a:pt x="96" y="16"/>
                  </a:lnTo>
                  <a:lnTo>
                    <a:pt x="78" y="106"/>
                  </a:lnTo>
                  <a:lnTo>
                    <a:pt x="76" y="108"/>
                  </a:lnTo>
                  <a:lnTo>
                    <a:pt x="74" y="112"/>
                  </a:lnTo>
                  <a:lnTo>
                    <a:pt x="58" y="124"/>
                  </a:lnTo>
                  <a:lnTo>
                    <a:pt x="50" y="124"/>
                  </a:lnTo>
                  <a:lnTo>
                    <a:pt x="42" y="126"/>
                  </a:lnTo>
                  <a:lnTo>
                    <a:pt x="30" y="128"/>
                  </a:lnTo>
                  <a:lnTo>
                    <a:pt x="22" y="130"/>
                  </a:lnTo>
                  <a:lnTo>
                    <a:pt x="14" y="128"/>
                  </a:lnTo>
                  <a:lnTo>
                    <a:pt x="8" y="128"/>
                  </a:lnTo>
                  <a:lnTo>
                    <a:pt x="4" y="128"/>
                  </a:lnTo>
                  <a:lnTo>
                    <a:pt x="0" y="126"/>
                  </a:lnTo>
                  <a:lnTo>
                    <a:pt x="2" y="124"/>
                  </a:lnTo>
                </a:path>
              </a:pathLst>
            </a:custGeom>
            <a:solidFill>
              <a:srgbClr val="526676"/>
            </a:solidFill>
            <a:ln w="9525" cap="rnd">
              <a:noFill/>
              <a:round/>
              <a:headEnd/>
              <a:tailEnd/>
            </a:ln>
          </p:spPr>
          <p:txBody>
            <a:bodyPr/>
            <a:lstStyle/>
            <a:p>
              <a:endParaRPr lang="en-US"/>
            </a:p>
          </p:txBody>
        </p:sp>
        <p:sp>
          <p:nvSpPr>
            <p:cNvPr id="2141" name="Freeform 295"/>
            <p:cNvSpPr>
              <a:spLocks/>
            </p:cNvSpPr>
            <p:nvPr/>
          </p:nvSpPr>
          <p:spPr bwMode="auto">
            <a:xfrm>
              <a:off x="4616" y="571"/>
              <a:ext cx="121" cy="175"/>
            </a:xfrm>
            <a:custGeom>
              <a:avLst/>
              <a:gdLst>
                <a:gd name="T0" fmla="*/ 42 w 121"/>
                <a:gd name="T1" fmla="*/ 174 h 175"/>
                <a:gd name="T2" fmla="*/ 66 w 121"/>
                <a:gd name="T3" fmla="*/ 174 h 175"/>
                <a:gd name="T4" fmla="*/ 78 w 121"/>
                <a:gd name="T5" fmla="*/ 154 h 175"/>
                <a:gd name="T6" fmla="*/ 80 w 121"/>
                <a:gd name="T7" fmla="*/ 134 h 175"/>
                <a:gd name="T8" fmla="*/ 92 w 121"/>
                <a:gd name="T9" fmla="*/ 116 h 175"/>
                <a:gd name="T10" fmla="*/ 110 w 121"/>
                <a:gd name="T11" fmla="*/ 104 h 175"/>
                <a:gd name="T12" fmla="*/ 120 w 121"/>
                <a:gd name="T13" fmla="*/ 86 h 175"/>
                <a:gd name="T14" fmla="*/ 102 w 121"/>
                <a:gd name="T15" fmla="*/ 64 h 175"/>
                <a:gd name="T16" fmla="*/ 0 w 121"/>
                <a:gd name="T17" fmla="*/ 0 h 175"/>
                <a:gd name="T18" fmla="*/ 42 w 121"/>
                <a:gd name="T19" fmla="*/ 174 h 1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1"/>
                <a:gd name="T31" fmla="*/ 0 h 175"/>
                <a:gd name="T32" fmla="*/ 121 w 121"/>
                <a:gd name="T33" fmla="*/ 175 h 1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1" h="175">
                  <a:moveTo>
                    <a:pt x="42" y="174"/>
                  </a:moveTo>
                  <a:lnTo>
                    <a:pt x="66" y="174"/>
                  </a:lnTo>
                  <a:lnTo>
                    <a:pt x="78" y="154"/>
                  </a:lnTo>
                  <a:lnTo>
                    <a:pt x="80" y="134"/>
                  </a:lnTo>
                  <a:lnTo>
                    <a:pt x="92" y="116"/>
                  </a:lnTo>
                  <a:lnTo>
                    <a:pt x="110" y="104"/>
                  </a:lnTo>
                  <a:lnTo>
                    <a:pt x="120" y="86"/>
                  </a:lnTo>
                  <a:lnTo>
                    <a:pt x="102" y="64"/>
                  </a:lnTo>
                  <a:lnTo>
                    <a:pt x="0" y="0"/>
                  </a:lnTo>
                  <a:lnTo>
                    <a:pt x="42" y="174"/>
                  </a:lnTo>
                </a:path>
              </a:pathLst>
            </a:custGeom>
            <a:solidFill>
              <a:srgbClr val="7D9BB2"/>
            </a:solidFill>
            <a:ln w="9525" cap="rnd">
              <a:noFill/>
              <a:round/>
              <a:headEnd/>
              <a:tailEnd/>
            </a:ln>
          </p:spPr>
          <p:txBody>
            <a:bodyPr/>
            <a:lstStyle/>
            <a:p>
              <a:endParaRPr lang="en-US"/>
            </a:p>
          </p:txBody>
        </p:sp>
        <p:sp>
          <p:nvSpPr>
            <p:cNvPr id="2142" name="Freeform 296"/>
            <p:cNvSpPr>
              <a:spLocks/>
            </p:cNvSpPr>
            <p:nvPr/>
          </p:nvSpPr>
          <p:spPr bwMode="auto">
            <a:xfrm>
              <a:off x="4616" y="571"/>
              <a:ext cx="121" cy="175"/>
            </a:xfrm>
            <a:custGeom>
              <a:avLst/>
              <a:gdLst>
                <a:gd name="T0" fmla="*/ 0 w 121"/>
                <a:gd name="T1" fmla="*/ 0 h 175"/>
                <a:gd name="T2" fmla="*/ 102 w 121"/>
                <a:gd name="T3" fmla="*/ 64 h 175"/>
                <a:gd name="T4" fmla="*/ 120 w 121"/>
                <a:gd name="T5" fmla="*/ 86 h 175"/>
                <a:gd name="T6" fmla="*/ 110 w 121"/>
                <a:gd name="T7" fmla="*/ 104 h 175"/>
                <a:gd name="T8" fmla="*/ 92 w 121"/>
                <a:gd name="T9" fmla="*/ 116 h 175"/>
                <a:gd name="T10" fmla="*/ 80 w 121"/>
                <a:gd name="T11" fmla="*/ 134 h 175"/>
                <a:gd name="T12" fmla="*/ 78 w 121"/>
                <a:gd name="T13" fmla="*/ 154 h 175"/>
                <a:gd name="T14" fmla="*/ 66 w 121"/>
                <a:gd name="T15" fmla="*/ 174 h 175"/>
                <a:gd name="T16" fmla="*/ 42 w 121"/>
                <a:gd name="T17" fmla="*/ 174 h 1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1"/>
                <a:gd name="T28" fmla="*/ 0 h 175"/>
                <a:gd name="T29" fmla="*/ 121 w 121"/>
                <a:gd name="T30" fmla="*/ 175 h 1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1" h="175">
                  <a:moveTo>
                    <a:pt x="0" y="0"/>
                  </a:moveTo>
                  <a:lnTo>
                    <a:pt x="102" y="64"/>
                  </a:lnTo>
                  <a:lnTo>
                    <a:pt x="120" y="86"/>
                  </a:lnTo>
                  <a:lnTo>
                    <a:pt x="110" y="104"/>
                  </a:lnTo>
                  <a:lnTo>
                    <a:pt x="92" y="116"/>
                  </a:lnTo>
                  <a:lnTo>
                    <a:pt x="80" y="134"/>
                  </a:lnTo>
                  <a:lnTo>
                    <a:pt x="78" y="154"/>
                  </a:lnTo>
                  <a:lnTo>
                    <a:pt x="66" y="174"/>
                  </a:lnTo>
                  <a:lnTo>
                    <a:pt x="42" y="174"/>
                  </a:lnTo>
                </a:path>
              </a:pathLst>
            </a:custGeom>
            <a:noFill/>
            <a:ln w="12700" cap="rnd">
              <a:solidFill>
                <a:srgbClr val="526676"/>
              </a:solidFill>
              <a:round/>
              <a:headEnd type="none" w="sm" len="sm"/>
              <a:tailEnd type="none" w="sm" len="sm"/>
            </a:ln>
          </p:spPr>
          <p:txBody>
            <a:bodyPr/>
            <a:lstStyle/>
            <a:p>
              <a:endParaRPr lang="en-US"/>
            </a:p>
          </p:txBody>
        </p:sp>
        <p:sp>
          <p:nvSpPr>
            <p:cNvPr id="2143" name="Freeform 297"/>
            <p:cNvSpPr>
              <a:spLocks/>
            </p:cNvSpPr>
            <p:nvPr/>
          </p:nvSpPr>
          <p:spPr bwMode="auto">
            <a:xfrm>
              <a:off x="3952" y="653"/>
              <a:ext cx="449" cy="165"/>
            </a:xfrm>
            <a:custGeom>
              <a:avLst/>
              <a:gdLst>
                <a:gd name="T0" fmla="*/ 20 w 449"/>
                <a:gd name="T1" fmla="*/ 0 h 165"/>
                <a:gd name="T2" fmla="*/ 0 w 449"/>
                <a:gd name="T3" fmla="*/ 10 h 165"/>
                <a:gd name="T4" fmla="*/ 6 w 449"/>
                <a:gd name="T5" fmla="*/ 126 h 165"/>
                <a:gd name="T6" fmla="*/ 60 w 449"/>
                <a:gd name="T7" fmla="*/ 132 h 165"/>
                <a:gd name="T8" fmla="*/ 150 w 449"/>
                <a:gd name="T9" fmla="*/ 150 h 165"/>
                <a:gd name="T10" fmla="*/ 194 w 449"/>
                <a:gd name="T11" fmla="*/ 160 h 165"/>
                <a:gd name="T12" fmla="*/ 242 w 449"/>
                <a:gd name="T13" fmla="*/ 160 h 165"/>
                <a:gd name="T14" fmla="*/ 248 w 449"/>
                <a:gd name="T15" fmla="*/ 154 h 165"/>
                <a:gd name="T16" fmla="*/ 260 w 449"/>
                <a:gd name="T17" fmla="*/ 150 h 165"/>
                <a:gd name="T18" fmla="*/ 266 w 449"/>
                <a:gd name="T19" fmla="*/ 150 h 165"/>
                <a:gd name="T20" fmla="*/ 272 w 449"/>
                <a:gd name="T21" fmla="*/ 154 h 165"/>
                <a:gd name="T22" fmla="*/ 284 w 449"/>
                <a:gd name="T23" fmla="*/ 164 h 165"/>
                <a:gd name="T24" fmla="*/ 320 w 449"/>
                <a:gd name="T25" fmla="*/ 164 h 165"/>
                <a:gd name="T26" fmla="*/ 356 w 449"/>
                <a:gd name="T27" fmla="*/ 154 h 165"/>
                <a:gd name="T28" fmla="*/ 410 w 449"/>
                <a:gd name="T29" fmla="*/ 140 h 165"/>
                <a:gd name="T30" fmla="*/ 448 w 449"/>
                <a:gd name="T31" fmla="*/ 122 h 165"/>
                <a:gd name="T32" fmla="*/ 380 w 449"/>
                <a:gd name="T33" fmla="*/ 54 h 165"/>
                <a:gd name="T34" fmla="*/ 384 w 449"/>
                <a:gd name="T35" fmla="*/ 82 h 165"/>
                <a:gd name="T36" fmla="*/ 332 w 449"/>
                <a:gd name="T37" fmla="*/ 74 h 165"/>
                <a:gd name="T38" fmla="*/ 308 w 449"/>
                <a:gd name="T39" fmla="*/ 80 h 165"/>
                <a:gd name="T40" fmla="*/ 290 w 449"/>
                <a:gd name="T41" fmla="*/ 84 h 165"/>
                <a:gd name="T42" fmla="*/ 272 w 449"/>
                <a:gd name="T43" fmla="*/ 84 h 165"/>
                <a:gd name="T44" fmla="*/ 254 w 449"/>
                <a:gd name="T45" fmla="*/ 84 h 165"/>
                <a:gd name="T46" fmla="*/ 218 w 449"/>
                <a:gd name="T47" fmla="*/ 76 h 165"/>
                <a:gd name="T48" fmla="*/ 20 w 449"/>
                <a:gd name="T49" fmla="*/ 0 h 1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49"/>
                <a:gd name="T76" fmla="*/ 0 h 165"/>
                <a:gd name="T77" fmla="*/ 449 w 449"/>
                <a:gd name="T78" fmla="*/ 165 h 16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49" h="165">
                  <a:moveTo>
                    <a:pt x="20" y="0"/>
                  </a:moveTo>
                  <a:lnTo>
                    <a:pt x="0" y="10"/>
                  </a:lnTo>
                  <a:lnTo>
                    <a:pt x="6" y="126"/>
                  </a:lnTo>
                  <a:lnTo>
                    <a:pt x="60" y="132"/>
                  </a:lnTo>
                  <a:lnTo>
                    <a:pt x="150" y="150"/>
                  </a:lnTo>
                  <a:lnTo>
                    <a:pt x="194" y="160"/>
                  </a:lnTo>
                  <a:lnTo>
                    <a:pt x="242" y="160"/>
                  </a:lnTo>
                  <a:lnTo>
                    <a:pt x="248" y="154"/>
                  </a:lnTo>
                  <a:lnTo>
                    <a:pt x="260" y="150"/>
                  </a:lnTo>
                  <a:lnTo>
                    <a:pt x="266" y="150"/>
                  </a:lnTo>
                  <a:lnTo>
                    <a:pt x="272" y="154"/>
                  </a:lnTo>
                  <a:lnTo>
                    <a:pt x="284" y="164"/>
                  </a:lnTo>
                  <a:lnTo>
                    <a:pt x="320" y="164"/>
                  </a:lnTo>
                  <a:lnTo>
                    <a:pt x="356" y="154"/>
                  </a:lnTo>
                  <a:lnTo>
                    <a:pt x="410" y="140"/>
                  </a:lnTo>
                  <a:lnTo>
                    <a:pt x="448" y="122"/>
                  </a:lnTo>
                  <a:lnTo>
                    <a:pt x="380" y="54"/>
                  </a:lnTo>
                  <a:lnTo>
                    <a:pt x="384" y="82"/>
                  </a:lnTo>
                  <a:lnTo>
                    <a:pt x="332" y="74"/>
                  </a:lnTo>
                  <a:lnTo>
                    <a:pt x="308" y="80"/>
                  </a:lnTo>
                  <a:lnTo>
                    <a:pt x="290" y="84"/>
                  </a:lnTo>
                  <a:lnTo>
                    <a:pt x="272" y="84"/>
                  </a:lnTo>
                  <a:lnTo>
                    <a:pt x="254" y="84"/>
                  </a:lnTo>
                  <a:lnTo>
                    <a:pt x="218" y="76"/>
                  </a:lnTo>
                  <a:lnTo>
                    <a:pt x="20" y="0"/>
                  </a:lnTo>
                </a:path>
              </a:pathLst>
            </a:custGeom>
            <a:solidFill>
              <a:srgbClr val="7D9BB2"/>
            </a:solidFill>
            <a:ln w="9525" cap="rnd">
              <a:noFill/>
              <a:round/>
              <a:headEnd/>
              <a:tailEnd/>
            </a:ln>
          </p:spPr>
          <p:txBody>
            <a:bodyPr/>
            <a:lstStyle/>
            <a:p>
              <a:endParaRPr lang="en-US"/>
            </a:p>
          </p:txBody>
        </p:sp>
        <p:sp>
          <p:nvSpPr>
            <p:cNvPr id="2144" name="Freeform 298"/>
            <p:cNvSpPr>
              <a:spLocks/>
            </p:cNvSpPr>
            <p:nvPr/>
          </p:nvSpPr>
          <p:spPr bwMode="auto">
            <a:xfrm>
              <a:off x="4108" y="679"/>
              <a:ext cx="87" cy="87"/>
            </a:xfrm>
            <a:custGeom>
              <a:avLst/>
              <a:gdLst>
                <a:gd name="T0" fmla="*/ 68 w 87"/>
                <a:gd name="T1" fmla="*/ 0 h 87"/>
                <a:gd name="T2" fmla="*/ 86 w 87"/>
                <a:gd name="T3" fmla="*/ 72 h 87"/>
                <a:gd name="T4" fmla="*/ 12 w 87"/>
                <a:gd name="T5" fmla="*/ 86 h 87"/>
                <a:gd name="T6" fmla="*/ 0 w 87"/>
                <a:gd name="T7" fmla="*/ 18 h 87"/>
                <a:gd name="T8" fmla="*/ 68 w 87"/>
                <a:gd name="T9" fmla="*/ 0 h 87"/>
                <a:gd name="T10" fmla="*/ 0 60000 65536"/>
                <a:gd name="T11" fmla="*/ 0 60000 65536"/>
                <a:gd name="T12" fmla="*/ 0 60000 65536"/>
                <a:gd name="T13" fmla="*/ 0 60000 65536"/>
                <a:gd name="T14" fmla="*/ 0 60000 65536"/>
                <a:gd name="T15" fmla="*/ 0 w 87"/>
                <a:gd name="T16" fmla="*/ 0 h 87"/>
                <a:gd name="T17" fmla="*/ 87 w 87"/>
                <a:gd name="T18" fmla="*/ 87 h 87"/>
              </a:gdLst>
              <a:ahLst/>
              <a:cxnLst>
                <a:cxn ang="T10">
                  <a:pos x="T0" y="T1"/>
                </a:cxn>
                <a:cxn ang="T11">
                  <a:pos x="T2" y="T3"/>
                </a:cxn>
                <a:cxn ang="T12">
                  <a:pos x="T4" y="T5"/>
                </a:cxn>
                <a:cxn ang="T13">
                  <a:pos x="T6" y="T7"/>
                </a:cxn>
                <a:cxn ang="T14">
                  <a:pos x="T8" y="T9"/>
                </a:cxn>
              </a:cxnLst>
              <a:rect l="T15" t="T16" r="T17" b="T18"/>
              <a:pathLst>
                <a:path w="87" h="87">
                  <a:moveTo>
                    <a:pt x="68" y="0"/>
                  </a:moveTo>
                  <a:lnTo>
                    <a:pt x="86" y="72"/>
                  </a:lnTo>
                  <a:lnTo>
                    <a:pt x="12" y="86"/>
                  </a:lnTo>
                  <a:lnTo>
                    <a:pt x="0" y="18"/>
                  </a:lnTo>
                  <a:lnTo>
                    <a:pt x="68" y="0"/>
                  </a:lnTo>
                </a:path>
              </a:pathLst>
            </a:custGeom>
            <a:solidFill>
              <a:srgbClr val="607789"/>
            </a:solidFill>
            <a:ln w="9525" cap="rnd">
              <a:noFill/>
              <a:round/>
              <a:headEnd/>
              <a:tailEnd/>
            </a:ln>
          </p:spPr>
          <p:txBody>
            <a:bodyPr/>
            <a:lstStyle/>
            <a:p>
              <a:endParaRPr lang="en-US"/>
            </a:p>
          </p:txBody>
        </p:sp>
        <p:sp>
          <p:nvSpPr>
            <p:cNvPr id="2145" name="Freeform 299"/>
            <p:cNvSpPr>
              <a:spLocks/>
            </p:cNvSpPr>
            <p:nvPr/>
          </p:nvSpPr>
          <p:spPr bwMode="auto">
            <a:xfrm>
              <a:off x="4114" y="659"/>
              <a:ext cx="63" cy="39"/>
            </a:xfrm>
            <a:custGeom>
              <a:avLst/>
              <a:gdLst>
                <a:gd name="T0" fmla="*/ 30 w 63"/>
                <a:gd name="T1" fmla="*/ 0 h 39"/>
                <a:gd name="T2" fmla="*/ 62 w 63"/>
                <a:gd name="T3" fmla="*/ 20 h 39"/>
                <a:gd name="T4" fmla="*/ 0 w 63"/>
                <a:gd name="T5" fmla="*/ 38 h 39"/>
                <a:gd name="T6" fmla="*/ 30 w 63"/>
                <a:gd name="T7" fmla="*/ 0 h 39"/>
                <a:gd name="T8" fmla="*/ 0 60000 65536"/>
                <a:gd name="T9" fmla="*/ 0 60000 65536"/>
                <a:gd name="T10" fmla="*/ 0 60000 65536"/>
                <a:gd name="T11" fmla="*/ 0 60000 65536"/>
                <a:gd name="T12" fmla="*/ 0 w 63"/>
                <a:gd name="T13" fmla="*/ 0 h 39"/>
                <a:gd name="T14" fmla="*/ 63 w 63"/>
                <a:gd name="T15" fmla="*/ 39 h 39"/>
              </a:gdLst>
              <a:ahLst/>
              <a:cxnLst>
                <a:cxn ang="T8">
                  <a:pos x="T0" y="T1"/>
                </a:cxn>
                <a:cxn ang="T9">
                  <a:pos x="T2" y="T3"/>
                </a:cxn>
                <a:cxn ang="T10">
                  <a:pos x="T4" y="T5"/>
                </a:cxn>
                <a:cxn ang="T11">
                  <a:pos x="T6" y="T7"/>
                </a:cxn>
              </a:cxnLst>
              <a:rect l="T12" t="T13" r="T14" b="T15"/>
              <a:pathLst>
                <a:path w="63" h="39">
                  <a:moveTo>
                    <a:pt x="30" y="0"/>
                  </a:moveTo>
                  <a:lnTo>
                    <a:pt x="62" y="20"/>
                  </a:lnTo>
                  <a:lnTo>
                    <a:pt x="0" y="38"/>
                  </a:lnTo>
                  <a:lnTo>
                    <a:pt x="30" y="0"/>
                  </a:lnTo>
                </a:path>
              </a:pathLst>
            </a:custGeom>
            <a:solidFill>
              <a:srgbClr val="4C5E6D"/>
            </a:solidFill>
            <a:ln w="9525" cap="rnd">
              <a:noFill/>
              <a:round/>
              <a:headEnd/>
              <a:tailEnd/>
            </a:ln>
          </p:spPr>
          <p:txBody>
            <a:bodyPr/>
            <a:lstStyle/>
            <a:p>
              <a:endParaRPr lang="en-US"/>
            </a:p>
          </p:txBody>
        </p:sp>
        <p:sp>
          <p:nvSpPr>
            <p:cNvPr id="2146" name="Freeform 300"/>
            <p:cNvSpPr>
              <a:spLocks/>
            </p:cNvSpPr>
            <p:nvPr/>
          </p:nvSpPr>
          <p:spPr bwMode="auto">
            <a:xfrm>
              <a:off x="4326" y="697"/>
              <a:ext cx="365" cy="199"/>
            </a:xfrm>
            <a:custGeom>
              <a:avLst/>
              <a:gdLst>
                <a:gd name="T0" fmla="*/ 0 w 365"/>
                <a:gd name="T1" fmla="*/ 10 h 199"/>
                <a:gd name="T2" fmla="*/ 12 w 365"/>
                <a:gd name="T3" fmla="*/ 0 h 199"/>
                <a:gd name="T4" fmla="*/ 36 w 365"/>
                <a:gd name="T5" fmla="*/ 4 h 199"/>
                <a:gd name="T6" fmla="*/ 74 w 365"/>
                <a:gd name="T7" fmla="*/ 14 h 199"/>
                <a:gd name="T8" fmla="*/ 110 w 365"/>
                <a:gd name="T9" fmla="*/ 30 h 199"/>
                <a:gd name="T10" fmla="*/ 140 w 365"/>
                <a:gd name="T11" fmla="*/ 40 h 199"/>
                <a:gd name="T12" fmla="*/ 170 w 365"/>
                <a:gd name="T13" fmla="*/ 48 h 199"/>
                <a:gd name="T14" fmla="*/ 200 w 365"/>
                <a:gd name="T15" fmla="*/ 58 h 199"/>
                <a:gd name="T16" fmla="*/ 218 w 365"/>
                <a:gd name="T17" fmla="*/ 64 h 199"/>
                <a:gd name="T18" fmla="*/ 250 w 365"/>
                <a:gd name="T19" fmla="*/ 72 h 199"/>
                <a:gd name="T20" fmla="*/ 268 w 365"/>
                <a:gd name="T21" fmla="*/ 82 h 199"/>
                <a:gd name="T22" fmla="*/ 286 w 365"/>
                <a:gd name="T23" fmla="*/ 92 h 199"/>
                <a:gd name="T24" fmla="*/ 304 w 365"/>
                <a:gd name="T25" fmla="*/ 102 h 199"/>
                <a:gd name="T26" fmla="*/ 320 w 365"/>
                <a:gd name="T27" fmla="*/ 112 h 199"/>
                <a:gd name="T28" fmla="*/ 334 w 365"/>
                <a:gd name="T29" fmla="*/ 130 h 199"/>
                <a:gd name="T30" fmla="*/ 344 w 365"/>
                <a:gd name="T31" fmla="*/ 140 h 199"/>
                <a:gd name="T32" fmla="*/ 364 w 365"/>
                <a:gd name="T33" fmla="*/ 164 h 199"/>
                <a:gd name="T34" fmla="*/ 352 w 365"/>
                <a:gd name="T35" fmla="*/ 178 h 199"/>
                <a:gd name="T36" fmla="*/ 334 w 365"/>
                <a:gd name="T37" fmla="*/ 188 h 199"/>
                <a:gd name="T38" fmla="*/ 322 w 365"/>
                <a:gd name="T39" fmla="*/ 192 h 199"/>
                <a:gd name="T40" fmla="*/ 292 w 365"/>
                <a:gd name="T41" fmla="*/ 198 h 199"/>
                <a:gd name="T42" fmla="*/ 262 w 365"/>
                <a:gd name="T43" fmla="*/ 192 h 199"/>
                <a:gd name="T44" fmla="*/ 228 w 365"/>
                <a:gd name="T45" fmla="*/ 182 h 199"/>
                <a:gd name="T46" fmla="*/ 194 w 365"/>
                <a:gd name="T47" fmla="*/ 168 h 199"/>
                <a:gd name="T48" fmla="*/ 166 w 365"/>
                <a:gd name="T49" fmla="*/ 158 h 199"/>
                <a:gd name="T50" fmla="*/ 140 w 365"/>
                <a:gd name="T51" fmla="*/ 144 h 199"/>
                <a:gd name="T52" fmla="*/ 104 w 365"/>
                <a:gd name="T53" fmla="*/ 126 h 199"/>
                <a:gd name="T54" fmla="*/ 74 w 365"/>
                <a:gd name="T55" fmla="*/ 102 h 199"/>
                <a:gd name="T56" fmla="*/ 76 w 365"/>
                <a:gd name="T57" fmla="*/ 120 h 199"/>
                <a:gd name="T58" fmla="*/ 54 w 365"/>
                <a:gd name="T59" fmla="*/ 110 h 199"/>
                <a:gd name="T60" fmla="*/ 36 w 365"/>
                <a:gd name="T61" fmla="*/ 102 h 199"/>
                <a:gd name="T62" fmla="*/ 6 w 365"/>
                <a:gd name="T63" fmla="*/ 72 h 199"/>
                <a:gd name="T64" fmla="*/ 6 w 365"/>
                <a:gd name="T65" fmla="*/ 48 h 199"/>
                <a:gd name="T66" fmla="*/ 0 w 365"/>
                <a:gd name="T67" fmla="*/ 10 h 1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5"/>
                <a:gd name="T103" fmla="*/ 0 h 199"/>
                <a:gd name="T104" fmla="*/ 365 w 365"/>
                <a:gd name="T105" fmla="*/ 199 h 1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5" h="199">
                  <a:moveTo>
                    <a:pt x="0" y="10"/>
                  </a:moveTo>
                  <a:lnTo>
                    <a:pt x="12" y="0"/>
                  </a:lnTo>
                  <a:lnTo>
                    <a:pt x="36" y="4"/>
                  </a:lnTo>
                  <a:lnTo>
                    <a:pt x="74" y="14"/>
                  </a:lnTo>
                  <a:lnTo>
                    <a:pt x="110" y="30"/>
                  </a:lnTo>
                  <a:lnTo>
                    <a:pt x="140" y="40"/>
                  </a:lnTo>
                  <a:lnTo>
                    <a:pt x="170" y="48"/>
                  </a:lnTo>
                  <a:lnTo>
                    <a:pt x="200" y="58"/>
                  </a:lnTo>
                  <a:lnTo>
                    <a:pt x="218" y="64"/>
                  </a:lnTo>
                  <a:lnTo>
                    <a:pt x="250" y="72"/>
                  </a:lnTo>
                  <a:lnTo>
                    <a:pt x="268" y="82"/>
                  </a:lnTo>
                  <a:lnTo>
                    <a:pt x="286" y="92"/>
                  </a:lnTo>
                  <a:lnTo>
                    <a:pt x="304" y="102"/>
                  </a:lnTo>
                  <a:lnTo>
                    <a:pt x="320" y="112"/>
                  </a:lnTo>
                  <a:lnTo>
                    <a:pt x="334" y="130"/>
                  </a:lnTo>
                  <a:lnTo>
                    <a:pt x="344" y="140"/>
                  </a:lnTo>
                  <a:lnTo>
                    <a:pt x="364" y="164"/>
                  </a:lnTo>
                  <a:lnTo>
                    <a:pt x="352" y="178"/>
                  </a:lnTo>
                  <a:lnTo>
                    <a:pt x="334" y="188"/>
                  </a:lnTo>
                  <a:lnTo>
                    <a:pt x="322" y="192"/>
                  </a:lnTo>
                  <a:lnTo>
                    <a:pt x="292" y="198"/>
                  </a:lnTo>
                  <a:lnTo>
                    <a:pt x="262" y="192"/>
                  </a:lnTo>
                  <a:lnTo>
                    <a:pt x="228" y="182"/>
                  </a:lnTo>
                  <a:lnTo>
                    <a:pt x="194" y="168"/>
                  </a:lnTo>
                  <a:lnTo>
                    <a:pt x="166" y="158"/>
                  </a:lnTo>
                  <a:lnTo>
                    <a:pt x="140" y="144"/>
                  </a:lnTo>
                  <a:lnTo>
                    <a:pt x="104" y="126"/>
                  </a:lnTo>
                  <a:lnTo>
                    <a:pt x="74" y="102"/>
                  </a:lnTo>
                  <a:lnTo>
                    <a:pt x="76" y="120"/>
                  </a:lnTo>
                  <a:lnTo>
                    <a:pt x="54" y="110"/>
                  </a:lnTo>
                  <a:lnTo>
                    <a:pt x="36" y="102"/>
                  </a:lnTo>
                  <a:lnTo>
                    <a:pt x="6" y="72"/>
                  </a:lnTo>
                  <a:lnTo>
                    <a:pt x="6" y="48"/>
                  </a:lnTo>
                  <a:lnTo>
                    <a:pt x="0" y="10"/>
                  </a:lnTo>
                </a:path>
              </a:pathLst>
            </a:custGeom>
            <a:solidFill>
              <a:srgbClr val="9BC0DC"/>
            </a:solidFill>
            <a:ln w="9525" cap="rnd">
              <a:noFill/>
              <a:round/>
              <a:headEnd/>
              <a:tailEnd/>
            </a:ln>
          </p:spPr>
          <p:txBody>
            <a:bodyPr/>
            <a:lstStyle/>
            <a:p>
              <a:endParaRPr lang="en-US"/>
            </a:p>
          </p:txBody>
        </p:sp>
        <p:sp>
          <p:nvSpPr>
            <p:cNvPr id="2147" name="Freeform 301"/>
            <p:cNvSpPr>
              <a:spLocks/>
            </p:cNvSpPr>
            <p:nvPr/>
          </p:nvSpPr>
          <p:spPr bwMode="auto">
            <a:xfrm>
              <a:off x="4336" y="735"/>
              <a:ext cx="39" cy="17"/>
            </a:xfrm>
            <a:custGeom>
              <a:avLst/>
              <a:gdLst>
                <a:gd name="T0" fmla="*/ 0 w 39"/>
                <a:gd name="T1" fmla="*/ 0 h 17"/>
                <a:gd name="T2" fmla="*/ 8 w 39"/>
                <a:gd name="T3" fmla="*/ 0 h 17"/>
                <a:gd name="T4" fmla="*/ 20 w 39"/>
                <a:gd name="T5" fmla="*/ 2 h 17"/>
                <a:gd name="T6" fmla="*/ 28 w 39"/>
                <a:gd name="T7" fmla="*/ 10 h 17"/>
                <a:gd name="T8" fmla="*/ 38 w 39"/>
                <a:gd name="T9" fmla="*/ 16 h 17"/>
                <a:gd name="T10" fmla="*/ 0 60000 65536"/>
                <a:gd name="T11" fmla="*/ 0 60000 65536"/>
                <a:gd name="T12" fmla="*/ 0 60000 65536"/>
                <a:gd name="T13" fmla="*/ 0 60000 65536"/>
                <a:gd name="T14" fmla="*/ 0 60000 65536"/>
                <a:gd name="T15" fmla="*/ 0 w 39"/>
                <a:gd name="T16" fmla="*/ 0 h 17"/>
                <a:gd name="T17" fmla="*/ 39 w 39"/>
                <a:gd name="T18" fmla="*/ 17 h 17"/>
              </a:gdLst>
              <a:ahLst/>
              <a:cxnLst>
                <a:cxn ang="T10">
                  <a:pos x="T0" y="T1"/>
                </a:cxn>
                <a:cxn ang="T11">
                  <a:pos x="T2" y="T3"/>
                </a:cxn>
                <a:cxn ang="T12">
                  <a:pos x="T4" y="T5"/>
                </a:cxn>
                <a:cxn ang="T13">
                  <a:pos x="T6" y="T7"/>
                </a:cxn>
                <a:cxn ang="T14">
                  <a:pos x="T8" y="T9"/>
                </a:cxn>
              </a:cxnLst>
              <a:rect l="T15" t="T16" r="T17" b="T18"/>
              <a:pathLst>
                <a:path w="39" h="17">
                  <a:moveTo>
                    <a:pt x="0" y="0"/>
                  </a:moveTo>
                  <a:lnTo>
                    <a:pt x="8" y="0"/>
                  </a:lnTo>
                  <a:lnTo>
                    <a:pt x="20" y="2"/>
                  </a:lnTo>
                  <a:lnTo>
                    <a:pt x="28" y="10"/>
                  </a:lnTo>
                  <a:lnTo>
                    <a:pt x="38" y="16"/>
                  </a:lnTo>
                </a:path>
              </a:pathLst>
            </a:custGeom>
            <a:noFill/>
            <a:ln w="12700" cap="rnd">
              <a:solidFill>
                <a:srgbClr val="8FB1CB"/>
              </a:solidFill>
              <a:round/>
              <a:headEnd type="none" w="sm" len="sm"/>
              <a:tailEnd type="none" w="sm" len="sm"/>
            </a:ln>
          </p:spPr>
          <p:txBody>
            <a:bodyPr/>
            <a:lstStyle/>
            <a:p>
              <a:endParaRPr lang="en-US"/>
            </a:p>
          </p:txBody>
        </p:sp>
        <p:sp>
          <p:nvSpPr>
            <p:cNvPr id="2148" name="Oval 302"/>
            <p:cNvSpPr>
              <a:spLocks noChangeArrowheads="1"/>
            </p:cNvSpPr>
            <p:nvPr/>
          </p:nvSpPr>
          <p:spPr bwMode="auto">
            <a:xfrm>
              <a:off x="4320" y="731"/>
              <a:ext cx="28" cy="42"/>
            </a:xfrm>
            <a:prstGeom prst="ellipse">
              <a:avLst/>
            </a:prstGeom>
            <a:solidFill>
              <a:srgbClr val="8AABC5"/>
            </a:solidFill>
            <a:ln w="9525">
              <a:noFill/>
              <a:round/>
              <a:headEnd/>
              <a:tailEnd/>
            </a:ln>
          </p:spPr>
          <p:txBody>
            <a:bodyPr wrap="none" anchor="ctr"/>
            <a:lstStyle/>
            <a:p>
              <a:endParaRPr lang="en-US"/>
            </a:p>
          </p:txBody>
        </p:sp>
        <p:sp>
          <p:nvSpPr>
            <p:cNvPr id="2149" name="Oval 303"/>
            <p:cNvSpPr>
              <a:spLocks noChangeArrowheads="1"/>
            </p:cNvSpPr>
            <p:nvPr/>
          </p:nvSpPr>
          <p:spPr bwMode="auto">
            <a:xfrm>
              <a:off x="4326" y="741"/>
              <a:ext cx="18" cy="24"/>
            </a:xfrm>
            <a:prstGeom prst="ellipse">
              <a:avLst/>
            </a:prstGeom>
            <a:solidFill>
              <a:srgbClr val="475865"/>
            </a:solidFill>
            <a:ln w="9525">
              <a:noFill/>
              <a:round/>
              <a:headEnd/>
              <a:tailEnd/>
            </a:ln>
          </p:spPr>
          <p:txBody>
            <a:bodyPr wrap="none" anchor="ctr"/>
            <a:lstStyle/>
            <a:p>
              <a:endParaRPr lang="en-US"/>
            </a:p>
          </p:txBody>
        </p:sp>
        <p:sp>
          <p:nvSpPr>
            <p:cNvPr id="2150" name="Line 304"/>
            <p:cNvSpPr>
              <a:spLocks noChangeShapeType="1"/>
            </p:cNvSpPr>
            <p:nvPr/>
          </p:nvSpPr>
          <p:spPr bwMode="auto">
            <a:xfrm flipV="1">
              <a:off x="4700" y="721"/>
              <a:ext cx="66" cy="16"/>
            </a:xfrm>
            <a:prstGeom prst="line">
              <a:avLst/>
            </a:prstGeom>
            <a:noFill/>
            <a:ln w="12700">
              <a:solidFill>
                <a:srgbClr val="A2C9E7"/>
              </a:solidFill>
              <a:round/>
              <a:headEnd type="none" w="sm" len="sm"/>
              <a:tailEnd type="none" w="sm" len="sm"/>
            </a:ln>
          </p:spPr>
          <p:txBody>
            <a:bodyPr wrap="none" anchor="ctr"/>
            <a:lstStyle/>
            <a:p>
              <a:endParaRPr lang="en-US"/>
            </a:p>
          </p:txBody>
        </p:sp>
        <p:sp>
          <p:nvSpPr>
            <p:cNvPr id="2151" name="Line 305"/>
            <p:cNvSpPr>
              <a:spLocks noChangeShapeType="1"/>
            </p:cNvSpPr>
            <p:nvPr/>
          </p:nvSpPr>
          <p:spPr bwMode="auto">
            <a:xfrm flipV="1">
              <a:off x="4688" y="755"/>
              <a:ext cx="70" cy="18"/>
            </a:xfrm>
            <a:prstGeom prst="line">
              <a:avLst/>
            </a:prstGeom>
            <a:noFill/>
            <a:ln w="12700">
              <a:solidFill>
                <a:srgbClr val="A2C9E7"/>
              </a:solidFill>
              <a:round/>
              <a:headEnd type="none" w="sm" len="sm"/>
              <a:tailEnd type="none" w="sm" len="sm"/>
            </a:ln>
          </p:spPr>
          <p:txBody>
            <a:bodyPr wrap="none" anchor="ctr"/>
            <a:lstStyle/>
            <a:p>
              <a:endParaRPr lang="en-US"/>
            </a:p>
          </p:txBody>
        </p:sp>
        <p:sp>
          <p:nvSpPr>
            <p:cNvPr id="2152" name="Oval 306"/>
            <p:cNvSpPr>
              <a:spLocks noChangeArrowheads="1"/>
            </p:cNvSpPr>
            <p:nvPr/>
          </p:nvSpPr>
          <p:spPr bwMode="auto">
            <a:xfrm>
              <a:off x="4380" y="791"/>
              <a:ext cx="20" cy="16"/>
            </a:xfrm>
            <a:prstGeom prst="ellipse">
              <a:avLst/>
            </a:prstGeom>
            <a:solidFill>
              <a:srgbClr val="475865"/>
            </a:solidFill>
            <a:ln w="9525">
              <a:noFill/>
              <a:round/>
              <a:headEnd/>
              <a:tailEnd/>
            </a:ln>
          </p:spPr>
          <p:txBody>
            <a:bodyPr wrap="none" anchor="ctr"/>
            <a:lstStyle/>
            <a:p>
              <a:endParaRPr lang="en-US"/>
            </a:p>
          </p:txBody>
        </p:sp>
        <p:sp>
          <p:nvSpPr>
            <p:cNvPr id="2153" name="Oval 307"/>
            <p:cNvSpPr>
              <a:spLocks noChangeArrowheads="1"/>
            </p:cNvSpPr>
            <p:nvPr/>
          </p:nvSpPr>
          <p:spPr bwMode="auto">
            <a:xfrm>
              <a:off x="4366" y="787"/>
              <a:ext cx="18" cy="16"/>
            </a:xfrm>
            <a:prstGeom prst="ellipse">
              <a:avLst/>
            </a:prstGeom>
            <a:solidFill>
              <a:srgbClr val="475865"/>
            </a:solidFill>
            <a:ln w="9525">
              <a:noFill/>
              <a:round/>
              <a:headEnd/>
              <a:tailEnd/>
            </a:ln>
          </p:spPr>
          <p:txBody>
            <a:bodyPr wrap="none" anchor="ctr"/>
            <a:lstStyle/>
            <a:p>
              <a:endParaRPr lang="en-US"/>
            </a:p>
          </p:txBody>
        </p:sp>
        <p:sp>
          <p:nvSpPr>
            <p:cNvPr id="2154" name="Freeform 308"/>
            <p:cNvSpPr>
              <a:spLocks/>
            </p:cNvSpPr>
            <p:nvPr/>
          </p:nvSpPr>
          <p:spPr bwMode="auto">
            <a:xfrm>
              <a:off x="4062" y="807"/>
              <a:ext cx="127" cy="195"/>
            </a:xfrm>
            <a:custGeom>
              <a:avLst/>
              <a:gdLst>
                <a:gd name="T0" fmla="*/ 108 w 127"/>
                <a:gd name="T1" fmla="*/ 194 h 195"/>
                <a:gd name="T2" fmla="*/ 126 w 127"/>
                <a:gd name="T3" fmla="*/ 194 h 195"/>
                <a:gd name="T4" fmla="*/ 104 w 127"/>
                <a:gd name="T5" fmla="*/ 76 h 195"/>
                <a:gd name="T6" fmla="*/ 78 w 127"/>
                <a:gd name="T7" fmla="*/ 58 h 195"/>
                <a:gd name="T8" fmla="*/ 70 w 127"/>
                <a:gd name="T9" fmla="*/ 0 h 195"/>
                <a:gd name="T10" fmla="*/ 6 w 127"/>
                <a:gd name="T11" fmla="*/ 6 h 195"/>
                <a:gd name="T12" fmla="*/ 12 w 127"/>
                <a:gd name="T13" fmla="*/ 64 h 195"/>
                <a:gd name="T14" fmla="*/ 0 w 127"/>
                <a:gd name="T15" fmla="*/ 82 h 195"/>
                <a:gd name="T16" fmla="*/ 18 w 127"/>
                <a:gd name="T17" fmla="*/ 154 h 195"/>
                <a:gd name="T18" fmla="*/ 26 w 127"/>
                <a:gd name="T19" fmla="*/ 120 h 195"/>
                <a:gd name="T20" fmla="*/ 26 w 127"/>
                <a:gd name="T21" fmla="*/ 96 h 195"/>
                <a:gd name="T22" fmla="*/ 72 w 127"/>
                <a:gd name="T23" fmla="*/ 96 h 195"/>
                <a:gd name="T24" fmla="*/ 108 w 127"/>
                <a:gd name="T25" fmla="*/ 194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7"/>
                <a:gd name="T40" fmla="*/ 0 h 195"/>
                <a:gd name="T41" fmla="*/ 127 w 12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7" h="195">
                  <a:moveTo>
                    <a:pt x="108" y="194"/>
                  </a:moveTo>
                  <a:lnTo>
                    <a:pt x="126" y="194"/>
                  </a:lnTo>
                  <a:lnTo>
                    <a:pt x="104" y="76"/>
                  </a:lnTo>
                  <a:lnTo>
                    <a:pt x="78" y="58"/>
                  </a:lnTo>
                  <a:lnTo>
                    <a:pt x="70" y="0"/>
                  </a:lnTo>
                  <a:lnTo>
                    <a:pt x="6" y="6"/>
                  </a:lnTo>
                  <a:lnTo>
                    <a:pt x="12" y="64"/>
                  </a:lnTo>
                  <a:lnTo>
                    <a:pt x="0" y="82"/>
                  </a:lnTo>
                  <a:lnTo>
                    <a:pt x="18" y="154"/>
                  </a:lnTo>
                  <a:lnTo>
                    <a:pt x="26" y="120"/>
                  </a:lnTo>
                  <a:lnTo>
                    <a:pt x="26" y="96"/>
                  </a:lnTo>
                  <a:lnTo>
                    <a:pt x="72" y="96"/>
                  </a:lnTo>
                  <a:lnTo>
                    <a:pt x="108" y="194"/>
                  </a:lnTo>
                </a:path>
              </a:pathLst>
            </a:custGeom>
            <a:solidFill>
              <a:srgbClr val="9BC1DD"/>
            </a:solidFill>
            <a:ln w="9525" cap="rnd">
              <a:noFill/>
              <a:round/>
              <a:headEnd/>
              <a:tailEnd/>
            </a:ln>
          </p:spPr>
          <p:txBody>
            <a:bodyPr/>
            <a:lstStyle/>
            <a:p>
              <a:endParaRPr lang="en-US"/>
            </a:p>
          </p:txBody>
        </p:sp>
        <p:sp>
          <p:nvSpPr>
            <p:cNvPr id="2155" name="Freeform 309"/>
            <p:cNvSpPr>
              <a:spLocks/>
            </p:cNvSpPr>
            <p:nvPr/>
          </p:nvSpPr>
          <p:spPr bwMode="auto">
            <a:xfrm>
              <a:off x="4084" y="663"/>
              <a:ext cx="61" cy="53"/>
            </a:xfrm>
            <a:custGeom>
              <a:avLst/>
              <a:gdLst>
                <a:gd name="T0" fmla="*/ 0 w 61"/>
                <a:gd name="T1" fmla="*/ 18 h 53"/>
                <a:gd name="T2" fmla="*/ 6 w 61"/>
                <a:gd name="T3" fmla="*/ 38 h 53"/>
                <a:gd name="T4" fmla="*/ 18 w 61"/>
                <a:gd name="T5" fmla="*/ 52 h 53"/>
                <a:gd name="T6" fmla="*/ 42 w 61"/>
                <a:gd name="T7" fmla="*/ 52 h 53"/>
                <a:gd name="T8" fmla="*/ 60 w 61"/>
                <a:gd name="T9" fmla="*/ 32 h 53"/>
                <a:gd name="T10" fmla="*/ 60 w 61"/>
                <a:gd name="T11" fmla="*/ 0 h 53"/>
                <a:gd name="T12" fmla="*/ 0 w 61"/>
                <a:gd name="T13" fmla="*/ 18 h 53"/>
                <a:gd name="T14" fmla="*/ 0 60000 65536"/>
                <a:gd name="T15" fmla="*/ 0 60000 65536"/>
                <a:gd name="T16" fmla="*/ 0 60000 65536"/>
                <a:gd name="T17" fmla="*/ 0 60000 65536"/>
                <a:gd name="T18" fmla="*/ 0 60000 65536"/>
                <a:gd name="T19" fmla="*/ 0 60000 65536"/>
                <a:gd name="T20" fmla="*/ 0 60000 65536"/>
                <a:gd name="T21" fmla="*/ 0 w 61"/>
                <a:gd name="T22" fmla="*/ 0 h 53"/>
                <a:gd name="T23" fmla="*/ 61 w 61"/>
                <a:gd name="T24" fmla="*/ 53 h 5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1" h="53">
                  <a:moveTo>
                    <a:pt x="0" y="18"/>
                  </a:moveTo>
                  <a:lnTo>
                    <a:pt x="6" y="38"/>
                  </a:lnTo>
                  <a:lnTo>
                    <a:pt x="18" y="52"/>
                  </a:lnTo>
                  <a:lnTo>
                    <a:pt x="42" y="52"/>
                  </a:lnTo>
                  <a:lnTo>
                    <a:pt x="60" y="32"/>
                  </a:lnTo>
                  <a:lnTo>
                    <a:pt x="60" y="0"/>
                  </a:lnTo>
                  <a:lnTo>
                    <a:pt x="0" y="18"/>
                  </a:lnTo>
                </a:path>
              </a:pathLst>
            </a:custGeom>
            <a:solidFill>
              <a:srgbClr val="9BC1DD"/>
            </a:solidFill>
            <a:ln w="9525" cap="rnd">
              <a:noFill/>
              <a:round/>
              <a:headEnd/>
              <a:tailEnd/>
            </a:ln>
          </p:spPr>
          <p:txBody>
            <a:bodyPr/>
            <a:lstStyle/>
            <a:p>
              <a:endParaRPr lang="en-US"/>
            </a:p>
          </p:txBody>
        </p:sp>
        <p:sp>
          <p:nvSpPr>
            <p:cNvPr id="2156" name="Freeform 310"/>
            <p:cNvSpPr>
              <a:spLocks/>
            </p:cNvSpPr>
            <p:nvPr/>
          </p:nvSpPr>
          <p:spPr bwMode="auto">
            <a:xfrm>
              <a:off x="4130" y="673"/>
              <a:ext cx="39" cy="63"/>
            </a:xfrm>
            <a:custGeom>
              <a:avLst/>
              <a:gdLst>
                <a:gd name="T0" fmla="*/ 0 w 39"/>
                <a:gd name="T1" fmla="*/ 10 h 63"/>
                <a:gd name="T2" fmla="*/ 26 w 39"/>
                <a:gd name="T3" fmla="*/ 62 h 63"/>
                <a:gd name="T4" fmla="*/ 38 w 39"/>
                <a:gd name="T5" fmla="*/ 28 h 63"/>
                <a:gd name="T6" fmla="*/ 26 w 39"/>
                <a:gd name="T7" fmla="*/ 0 h 63"/>
                <a:gd name="T8" fmla="*/ 0 w 39"/>
                <a:gd name="T9" fmla="*/ 10 h 63"/>
                <a:gd name="T10" fmla="*/ 0 60000 65536"/>
                <a:gd name="T11" fmla="*/ 0 60000 65536"/>
                <a:gd name="T12" fmla="*/ 0 60000 65536"/>
                <a:gd name="T13" fmla="*/ 0 60000 65536"/>
                <a:gd name="T14" fmla="*/ 0 60000 65536"/>
                <a:gd name="T15" fmla="*/ 0 w 39"/>
                <a:gd name="T16" fmla="*/ 0 h 63"/>
                <a:gd name="T17" fmla="*/ 39 w 39"/>
                <a:gd name="T18" fmla="*/ 63 h 63"/>
              </a:gdLst>
              <a:ahLst/>
              <a:cxnLst>
                <a:cxn ang="T10">
                  <a:pos x="T0" y="T1"/>
                </a:cxn>
                <a:cxn ang="T11">
                  <a:pos x="T2" y="T3"/>
                </a:cxn>
                <a:cxn ang="T12">
                  <a:pos x="T4" y="T5"/>
                </a:cxn>
                <a:cxn ang="T13">
                  <a:pos x="T6" y="T7"/>
                </a:cxn>
                <a:cxn ang="T14">
                  <a:pos x="T8" y="T9"/>
                </a:cxn>
              </a:cxnLst>
              <a:rect l="T15" t="T16" r="T17" b="T18"/>
              <a:pathLst>
                <a:path w="39" h="63">
                  <a:moveTo>
                    <a:pt x="0" y="10"/>
                  </a:moveTo>
                  <a:lnTo>
                    <a:pt x="26" y="62"/>
                  </a:lnTo>
                  <a:lnTo>
                    <a:pt x="38" y="28"/>
                  </a:lnTo>
                  <a:lnTo>
                    <a:pt x="26" y="0"/>
                  </a:lnTo>
                  <a:lnTo>
                    <a:pt x="0" y="10"/>
                  </a:lnTo>
                </a:path>
              </a:pathLst>
            </a:custGeom>
            <a:solidFill>
              <a:srgbClr val="9BC1DD"/>
            </a:solidFill>
            <a:ln w="9525" cap="rnd">
              <a:noFill/>
              <a:round/>
              <a:headEnd/>
              <a:tailEnd/>
            </a:ln>
          </p:spPr>
          <p:txBody>
            <a:bodyPr/>
            <a:lstStyle/>
            <a:p>
              <a:endParaRPr lang="en-US"/>
            </a:p>
          </p:txBody>
        </p:sp>
        <p:sp>
          <p:nvSpPr>
            <p:cNvPr id="2157" name="Freeform 311"/>
            <p:cNvSpPr>
              <a:spLocks/>
            </p:cNvSpPr>
            <p:nvPr/>
          </p:nvSpPr>
          <p:spPr bwMode="auto">
            <a:xfrm>
              <a:off x="4060" y="711"/>
              <a:ext cx="97" cy="123"/>
            </a:xfrm>
            <a:custGeom>
              <a:avLst/>
              <a:gdLst>
                <a:gd name="T0" fmla="*/ 24 w 97"/>
                <a:gd name="T1" fmla="*/ 10 h 123"/>
                <a:gd name="T2" fmla="*/ 48 w 97"/>
                <a:gd name="T3" fmla="*/ 0 h 123"/>
                <a:gd name="T4" fmla="*/ 72 w 97"/>
                <a:gd name="T5" fmla="*/ 6 h 123"/>
                <a:gd name="T6" fmla="*/ 96 w 97"/>
                <a:gd name="T7" fmla="*/ 20 h 123"/>
                <a:gd name="T8" fmla="*/ 86 w 97"/>
                <a:gd name="T9" fmla="*/ 122 h 123"/>
                <a:gd name="T10" fmla="*/ 0 w 97"/>
                <a:gd name="T11" fmla="*/ 122 h 123"/>
                <a:gd name="T12" fmla="*/ 12 w 97"/>
                <a:gd name="T13" fmla="*/ 66 h 123"/>
                <a:gd name="T14" fmla="*/ 24 w 97"/>
                <a:gd name="T15" fmla="*/ 10 h 123"/>
                <a:gd name="T16" fmla="*/ 0 60000 65536"/>
                <a:gd name="T17" fmla="*/ 0 60000 65536"/>
                <a:gd name="T18" fmla="*/ 0 60000 65536"/>
                <a:gd name="T19" fmla="*/ 0 60000 65536"/>
                <a:gd name="T20" fmla="*/ 0 60000 65536"/>
                <a:gd name="T21" fmla="*/ 0 60000 65536"/>
                <a:gd name="T22" fmla="*/ 0 60000 65536"/>
                <a:gd name="T23" fmla="*/ 0 60000 65536"/>
                <a:gd name="T24" fmla="*/ 0 w 97"/>
                <a:gd name="T25" fmla="*/ 0 h 123"/>
                <a:gd name="T26" fmla="*/ 97 w 97"/>
                <a:gd name="T27" fmla="*/ 123 h 1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7" h="123">
                  <a:moveTo>
                    <a:pt x="24" y="10"/>
                  </a:moveTo>
                  <a:lnTo>
                    <a:pt x="48" y="0"/>
                  </a:lnTo>
                  <a:lnTo>
                    <a:pt x="72" y="6"/>
                  </a:lnTo>
                  <a:lnTo>
                    <a:pt x="96" y="20"/>
                  </a:lnTo>
                  <a:lnTo>
                    <a:pt x="86" y="122"/>
                  </a:lnTo>
                  <a:lnTo>
                    <a:pt x="0" y="122"/>
                  </a:lnTo>
                  <a:lnTo>
                    <a:pt x="12" y="66"/>
                  </a:lnTo>
                  <a:lnTo>
                    <a:pt x="24" y="10"/>
                  </a:lnTo>
                </a:path>
              </a:pathLst>
            </a:custGeom>
            <a:solidFill>
              <a:srgbClr val="9BC1DD"/>
            </a:solidFill>
            <a:ln w="9525" cap="rnd">
              <a:noFill/>
              <a:round/>
              <a:headEnd/>
              <a:tailEnd/>
            </a:ln>
          </p:spPr>
          <p:txBody>
            <a:bodyPr/>
            <a:lstStyle/>
            <a:p>
              <a:endParaRPr lang="en-US"/>
            </a:p>
          </p:txBody>
        </p:sp>
        <p:sp>
          <p:nvSpPr>
            <p:cNvPr id="2158" name="Freeform 312"/>
            <p:cNvSpPr>
              <a:spLocks/>
            </p:cNvSpPr>
            <p:nvPr/>
          </p:nvSpPr>
          <p:spPr bwMode="auto">
            <a:xfrm>
              <a:off x="3992" y="605"/>
              <a:ext cx="173" cy="91"/>
            </a:xfrm>
            <a:custGeom>
              <a:avLst/>
              <a:gdLst>
                <a:gd name="T0" fmla="*/ 0 w 173"/>
                <a:gd name="T1" fmla="*/ 18 h 91"/>
                <a:gd name="T2" fmla="*/ 18 w 173"/>
                <a:gd name="T3" fmla="*/ 22 h 91"/>
                <a:gd name="T4" fmla="*/ 36 w 173"/>
                <a:gd name="T5" fmla="*/ 22 h 91"/>
                <a:gd name="T6" fmla="*/ 48 w 173"/>
                <a:gd name="T7" fmla="*/ 18 h 91"/>
                <a:gd name="T8" fmla="*/ 60 w 173"/>
                <a:gd name="T9" fmla="*/ 14 h 91"/>
                <a:gd name="T10" fmla="*/ 76 w 173"/>
                <a:gd name="T11" fmla="*/ 0 h 91"/>
                <a:gd name="T12" fmla="*/ 172 w 173"/>
                <a:gd name="T13" fmla="*/ 62 h 91"/>
                <a:gd name="T14" fmla="*/ 144 w 173"/>
                <a:gd name="T15" fmla="*/ 80 h 91"/>
                <a:gd name="T16" fmla="*/ 122 w 173"/>
                <a:gd name="T17" fmla="*/ 88 h 91"/>
                <a:gd name="T18" fmla="*/ 96 w 173"/>
                <a:gd name="T19" fmla="*/ 90 h 91"/>
                <a:gd name="T20" fmla="*/ 0 w 173"/>
                <a:gd name="T21" fmla="*/ 18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3"/>
                <a:gd name="T34" fmla="*/ 0 h 91"/>
                <a:gd name="T35" fmla="*/ 173 w 173"/>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3" h="91">
                  <a:moveTo>
                    <a:pt x="0" y="18"/>
                  </a:moveTo>
                  <a:lnTo>
                    <a:pt x="18" y="22"/>
                  </a:lnTo>
                  <a:lnTo>
                    <a:pt x="36" y="22"/>
                  </a:lnTo>
                  <a:lnTo>
                    <a:pt x="48" y="18"/>
                  </a:lnTo>
                  <a:lnTo>
                    <a:pt x="60" y="14"/>
                  </a:lnTo>
                  <a:lnTo>
                    <a:pt x="76" y="0"/>
                  </a:lnTo>
                  <a:lnTo>
                    <a:pt x="172" y="62"/>
                  </a:lnTo>
                  <a:lnTo>
                    <a:pt x="144" y="80"/>
                  </a:lnTo>
                  <a:lnTo>
                    <a:pt x="122" y="88"/>
                  </a:lnTo>
                  <a:lnTo>
                    <a:pt x="96" y="90"/>
                  </a:lnTo>
                  <a:lnTo>
                    <a:pt x="0" y="18"/>
                  </a:lnTo>
                </a:path>
              </a:pathLst>
            </a:custGeom>
            <a:solidFill>
              <a:srgbClr val="A3CBE8"/>
            </a:solidFill>
            <a:ln w="9525" cap="rnd">
              <a:noFill/>
              <a:round/>
              <a:headEnd/>
              <a:tailEnd/>
            </a:ln>
          </p:spPr>
          <p:txBody>
            <a:bodyPr/>
            <a:lstStyle/>
            <a:p>
              <a:endParaRPr lang="en-US"/>
            </a:p>
          </p:txBody>
        </p:sp>
        <p:sp>
          <p:nvSpPr>
            <p:cNvPr id="2159" name="Freeform 313"/>
            <p:cNvSpPr>
              <a:spLocks/>
            </p:cNvSpPr>
            <p:nvPr/>
          </p:nvSpPr>
          <p:spPr bwMode="auto">
            <a:xfrm>
              <a:off x="5173" y="721"/>
              <a:ext cx="43" cy="107"/>
            </a:xfrm>
            <a:custGeom>
              <a:avLst/>
              <a:gdLst>
                <a:gd name="T0" fmla="*/ 0 w 43"/>
                <a:gd name="T1" fmla="*/ 0 h 107"/>
                <a:gd name="T2" fmla="*/ 30 w 43"/>
                <a:gd name="T3" fmla="*/ 0 h 107"/>
                <a:gd name="T4" fmla="*/ 42 w 43"/>
                <a:gd name="T5" fmla="*/ 106 h 107"/>
                <a:gd name="T6" fmla="*/ 12 w 43"/>
                <a:gd name="T7" fmla="*/ 106 h 107"/>
                <a:gd name="T8" fmla="*/ 0 w 43"/>
                <a:gd name="T9" fmla="*/ 0 h 107"/>
                <a:gd name="T10" fmla="*/ 0 60000 65536"/>
                <a:gd name="T11" fmla="*/ 0 60000 65536"/>
                <a:gd name="T12" fmla="*/ 0 60000 65536"/>
                <a:gd name="T13" fmla="*/ 0 60000 65536"/>
                <a:gd name="T14" fmla="*/ 0 60000 65536"/>
                <a:gd name="T15" fmla="*/ 0 w 43"/>
                <a:gd name="T16" fmla="*/ 0 h 107"/>
                <a:gd name="T17" fmla="*/ 43 w 43"/>
                <a:gd name="T18" fmla="*/ 107 h 107"/>
              </a:gdLst>
              <a:ahLst/>
              <a:cxnLst>
                <a:cxn ang="T10">
                  <a:pos x="T0" y="T1"/>
                </a:cxn>
                <a:cxn ang="T11">
                  <a:pos x="T2" y="T3"/>
                </a:cxn>
                <a:cxn ang="T12">
                  <a:pos x="T4" y="T5"/>
                </a:cxn>
                <a:cxn ang="T13">
                  <a:pos x="T6" y="T7"/>
                </a:cxn>
                <a:cxn ang="T14">
                  <a:pos x="T8" y="T9"/>
                </a:cxn>
              </a:cxnLst>
              <a:rect l="T15" t="T16" r="T17" b="T18"/>
              <a:pathLst>
                <a:path w="43" h="107">
                  <a:moveTo>
                    <a:pt x="0" y="0"/>
                  </a:moveTo>
                  <a:lnTo>
                    <a:pt x="30" y="0"/>
                  </a:lnTo>
                  <a:lnTo>
                    <a:pt x="42" y="106"/>
                  </a:lnTo>
                  <a:lnTo>
                    <a:pt x="12" y="106"/>
                  </a:lnTo>
                  <a:lnTo>
                    <a:pt x="0" y="0"/>
                  </a:lnTo>
                </a:path>
              </a:pathLst>
            </a:custGeom>
            <a:solidFill>
              <a:srgbClr val="8CAEC7"/>
            </a:solidFill>
            <a:ln w="9525" cap="rnd">
              <a:noFill/>
              <a:round/>
              <a:headEnd/>
              <a:tailEnd/>
            </a:ln>
          </p:spPr>
          <p:txBody>
            <a:bodyPr/>
            <a:lstStyle/>
            <a:p>
              <a:endParaRPr lang="en-US"/>
            </a:p>
          </p:txBody>
        </p:sp>
        <p:sp>
          <p:nvSpPr>
            <p:cNvPr id="2160" name="Oval 314"/>
            <p:cNvSpPr>
              <a:spLocks noChangeArrowheads="1"/>
            </p:cNvSpPr>
            <p:nvPr/>
          </p:nvSpPr>
          <p:spPr bwMode="auto">
            <a:xfrm>
              <a:off x="3882" y="929"/>
              <a:ext cx="40" cy="108"/>
            </a:xfrm>
            <a:prstGeom prst="ellipse">
              <a:avLst/>
            </a:prstGeom>
            <a:solidFill>
              <a:srgbClr val="0D0D0D"/>
            </a:solidFill>
            <a:ln w="9525">
              <a:noFill/>
              <a:round/>
              <a:headEnd/>
              <a:tailEnd/>
            </a:ln>
          </p:spPr>
          <p:txBody>
            <a:bodyPr wrap="none" anchor="ctr"/>
            <a:lstStyle/>
            <a:p>
              <a:endParaRPr lang="en-US"/>
            </a:p>
          </p:txBody>
        </p:sp>
        <p:sp>
          <p:nvSpPr>
            <p:cNvPr id="2161" name="Rectangle 315"/>
            <p:cNvSpPr>
              <a:spLocks noChangeArrowheads="1"/>
            </p:cNvSpPr>
            <p:nvPr/>
          </p:nvSpPr>
          <p:spPr bwMode="auto">
            <a:xfrm>
              <a:off x="3900" y="931"/>
              <a:ext cx="18" cy="104"/>
            </a:xfrm>
            <a:prstGeom prst="rect">
              <a:avLst/>
            </a:prstGeom>
            <a:solidFill>
              <a:srgbClr val="0D0D0D"/>
            </a:solidFill>
            <a:ln w="9525">
              <a:noFill/>
              <a:miter lim="800000"/>
              <a:headEnd/>
              <a:tailEnd/>
            </a:ln>
          </p:spPr>
          <p:txBody>
            <a:bodyPr wrap="none" anchor="ctr"/>
            <a:lstStyle/>
            <a:p>
              <a:endParaRPr lang="en-US"/>
            </a:p>
          </p:txBody>
        </p:sp>
        <p:sp>
          <p:nvSpPr>
            <p:cNvPr id="2162" name="Oval 316"/>
            <p:cNvSpPr>
              <a:spLocks noChangeArrowheads="1"/>
            </p:cNvSpPr>
            <p:nvPr/>
          </p:nvSpPr>
          <p:spPr bwMode="auto">
            <a:xfrm>
              <a:off x="3896" y="929"/>
              <a:ext cx="40" cy="108"/>
            </a:xfrm>
            <a:prstGeom prst="ellipse">
              <a:avLst/>
            </a:prstGeom>
            <a:solidFill>
              <a:srgbClr val="0D0D0D"/>
            </a:solidFill>
            <a:ln w="9525">
              <a:noFill/>
              <a:round/>
              <a:headEnd/>
              <a:tailEnd/>
            </a:ln>
          </p:spPr>
          <p:txBody>
            <a:bodyPr wrap="none" anchor="ctr"/>
            <a:lstStyle/>
            <a:p>
              <a:endParaRPr lang="en-US"/>
            </a:p>
          </p:txBody>
        </p:sp>
        <p:sp>
          <p:nvSpPr>
            <p:cNvPr id="2163" name="Oval 317"/>
            <p:cNvSpPr>
              <a:spLocks noChangeArrowheads="1"/>
            </p:cNvSpPr>
            <p:nvPr/>
          </p:nvSpPr>
          <p:spPr bwMode="auto">
            <a:xfrm>
              <a:off x="3908" y="953"/>
              <a:ext cx="22" cy="60"/>
            </a:xfrm>
            <a:prstGeom prst="ellipse">
              <a:avLst/>
            </a:prstGeom>
            <a:solidFill>
              <a:srgbClr val="A2C8E6"/>
            </a:solidFill>
            <a:ln w="9525">
              <a:noFill/>
              <a:round/>
              <a:headEnd/>
              <a:tailEnd/>
            </a:ln>
          </p:spPr>
          <p:txBody>
            <a:bodyPr wrap="none" anchor="ctr"/>
            <a:lstStyle/>
            <a:p>
              <a:endParaRPr lang="en-US"/>
            </a:p>
          </p:txBody>
        </p:sp>
        <p:sp>
          <p:nvSpPr>
            <p:cNvPr id="2164" name="Freeform 318"/>
            <p:cNvSpPr>
              <a:spLocks/>
            </p:cNvSpPr>
            <p:nvPr/>
          </p:nvSpPr>
          <p:spPr bwMode="auto">
            <a:xfrm>
              <a:off x="3896" y="701"/>
              <a:ext cx="25" cy="219"/>
            </a:xfrm>
            <a:custGeom>
              <a:avLst/>
              <a:gdLst>
                <a:gd name="T0" fmla="*/ 24 w 25"/>
                <a:gd name="T1" fmla="*/ 10 h 219"/>
                <a:gd name="T2" fmla="*/ 24 w 25"/>
                <a:gd name="T3" fmla="*/ 218 h 219"/>
                <a:gd name="T4" fmla="*/ 0 w 25"/>
                <a:gd name="T5" fmla="*/ 218 h 219"/>
                <a:gd name="T6" fmla="*/ 0 w 25"/>
                <a:gd name="T7" fmla="*/ 0 h 219"/>
                <a:gd name="T8" fmla="*/ 24 w 25"/>
                <a:gd name="T9" fmla="*/ 10 h 219"/>
                <a:gd name="T10" fmla="*/ 0 60000 65536"/>
                <a:gd name="T11" fmla="*/ 0 60000 65536"/>
                <a:gd name="T12" fmla="*/ 0 60000 65536"/>
                <a:gd name="T13" fmla="*/ 0 60000 65536"/>
                <a:gd name="T14" fmla="*/ 0 60000 65536"/>
                <a:gd name="T15" fmla="*/ 0 w 25"/>
                <a:gd name="T16" fmla="*/ 0 h 219"/>
                <a:gd name="T17" fmla="*/ 25 w 25"/>
                <a:gd name="T18" fmla="*/ 219 h 219"/>
              </a:gdLst>
              <a:ahLst/>
              <a:cxnLst>
                <a:cxn ang="T10">
                  <a:pos x="T0" y="T1"/>
                </a:cxn>
                <a:cxn ang="T11">
                  <a:pos x="T2" y="T3"/>
                </a:cxn>
                <a:cxn ang="T12">
                  <a:pos x="T4" y="T5"/>
                </a:cxn>
                <a:cxn ang="T13">
                  <a:pos x="T6" y="T7"/>
                </a:cxn>
                <a:cxn ang="T14">
                  <a:pos x="T8" y="T9"/>
                </a:cxn>
              </a:cxnLst>
              <a:rect l="T15" t="T16" r="T17" b="T18"/>
              <a:pathLst>
                <a:path w="25" h="219">
                  <a:moveTo>
                    <a:pt x="24" y="10"/>
                  </a:moveTo>
                  <a:lnTo>
                    <a:pt x="24" y="218"/>
                  </a:lnTo>
                  <a:lnTo>
                    <a:pt x="0" y="218"/>
                  </a:lnTo>
                  <a:lnTo>
                    <a:pt x="0" y="0"/>
                  </a:lnTo>
                  <a:lnTo>
                    <a:pt x="24" y="10"/>
                  </a:lnTo>
                </a:path>
              </a:pathLst>
            </a:custGeom>
            <a:solidFill>
              <a:srgbClr val="9BC1DD"/>
            </a:solidFill>
            <a:ln w="9525" cap="rnd">
              <a:noFill/>
              <a:round/>
              <a:headEnd/>
              <a:tailEnd/>
            </a:ln>
          </p:spPr>
          <p:txBody>
            <a:bodyPr/>
            <a:lstStyle/>
            <a:p>
              <a:endParaRPr lang="en-US"/>
            </a:p>
          </p:txBody>
        </p:sp>
        <p:sp>
          <p:nvSpPr>
            <p:cNvPr id="2165" name="Freeform 319"/>
            <p:cNvSpPr>
              <a:spLocks/>
            </p:cNvSpPr>
            <p:nvPr/>
          </p:nvSpPr>
          <p:spPr bwMode="auto">
            <a:xfrm>
              <a:off x="3836" y="693"/>
              <a:ext cx="79" cy="97"/>
            </a:xfrm>
            <a:custGeom>
              <a:avLst/>
              <a:gdLst>
                <a:gd name="T0" fmla="*/ 54 w 79"/>
                <a:gd name="T1" fmla="*/ 96 h 97"/>
                <a:gd name="T2" fmla="*/ 78 w 79"/>
                <a:gd name="T3" fmla="*/ 86 h 97"/>
                <a:gd name="T4" fmla="*/ 24 w 79"/>
                <a:gd name="T5" fmla="*/ 0 h 97"/>
                <a:gd name="T6" fmla="*/ 0 w 79"/>
                <a:gd name="T7" fmla="*/ 14 h 97"/>
                <a:gd name="T8" fmla="*/ 54 w 79"/>
                <a:gd name="T9" fmla="*/ 96 h 97"/>
                <a:gd name="T10" fmla="*/ 0 60000 65536"/>
                <a:gd name="T11" fmla="*/ 0 60000 65536"/>
                <a:gd name="T12" fmla="*/ 0 60000 65536"/>
                <a:gd name="T13" fmla="*/ 0 60000 65536"/>
                <a:gd name="T14" fmla="*/ 0 60000 65536"/>
                <a:gd name="T15" fmla="*/ 0 w 79"/>
                <a:gd name="T16" fmla="*/ 0 h 97"/>
                <a:gd name="T17" fmla="*/ 79 w 79"/>
                <a:gd name="T18" fmla="*/ 97 h 97"/>
              </a:gdLst>
              <a:ahLst/>
              <a:cxnLst>
                <a:cxn ang="T10">
                  <a:pos x="T0" y="T1"/>
                </a:cxn>
                <a:cxn ang="T11">
                  <a:pos x="T2" y="T3"/>
                </a:cxn>
                <a:cxn ang="T12">
                  <a:pos x="T4" y="T5"/>
                </a:cxn>
                <a:cxn ang="T13">
                  <a:pos x="T6" y="T7"/>
                </a:cxn>
                <a:cxn ang="T14">
                  <a:pos x="T8" y="T9"/>
                </a:cxn>
              </a:cxnLst>
              <a:rect l="T15" t="T16" r="T17" b="T18"/>
              <a:pathLst>
                <a:path w="79" h="97">
                  <a:moveTo>
                    <a:pt x="54" y="96"/>
                  </a:moveTo>
                  <a:lnTo>
                    <a:pt x="78" y="86"/>
                  </a:lnTo>
                  <a:lnTo>
                    <a:pt x="24" y="0"/>
                  </a:lnTo>
                  <a:lnTo>
                    <a:pt x="0" y="14"/>
                  </a:lnTo>
                  <a:lnTo>
                    <a:pt x="54" y="96"/>
                  </a:lnTo>
                </a:path>
              </a:pathLst>
            </a:custGeom>
            <a:solidFill>
              <a:srgbClr val="8CAEC7"/>
            </a:solidFill>
            <a:ln w="9525" cap="rnd">
              <a:noFill/>
              <a:round/>
              <a:headEnd/>
              <a:tailEnd/>
            </a:ln>
          </p:spPr>
          <p:txBody>
            <a:bodyPr/>
            <a:lstStyle/>
            <a:p>
              <a:endParaRPr lang="en-US"/>
            </a:p>
          </p:txBody>
        </p:sp>
        <p:sp>
          <p:nvSpPr>
            <p:cNvPr id="2166" name="Freeform 320"/>
            <p:cNvSpPr>
              <a:spLocks/>
            </p:cNvSpPr>
            <p:nvPr/>
          </p:nvSpPr>
          <p:spPr bwMode="auto">
            <a:xfrm>
              <a:off x="3888" y="919"/>
              <a:ext cx="47" cy="67"/>
            </a:xfrm>
            <a:custGeom>
              <a:avLst/>
              <a:gdLst>
                <a:gd name="T0" fmla="*/ 32 w 47"/>
                <a:gd name="T1" fmla="*/ 66 h 67"/>
                <a:gd name="T2" fmla="*/ 46 w 47"/>
                <a:gd name="T3" fmla="*/ 10 h 67"/>
                <a:gd name="T4" fmla="*/ 40 w 47"/>
                <a:gd name="T5" fmla="*/ 0 h 67"/>
                <a:gd name="T6" fmla="*/ 0 w 47"/>
                <a:gd name="T7" fmla="*/ 0 h 67"/>
                <a:gd name="T8" fmla="*/ 0 w 47"/>
                <a:gd name="T9" fmla="*/ 26 h 67"/>
                <a:gd name="T10" fmla="*/ 6 w 47"/>
                <a:gd name="T11" fmla="*/ 14 h 67"/>
                <a:gd name="T12" fmla="*/ 28 w 47"/>
                <a:gd name="T13" fmla="*/ 14 h 67"/>
                <a:gd name="T14" fmla="*/ 32 w 47"/>
                <a:gd name="T15" fmla="*/ 66 h 67"/>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67"/>
                <a:gd name="T26" fmla="*/ 47 w 47"/>
                <a:gd name="T27" fmla="*/ 67 h 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67">
                  <a:moveTo>
                    <a:pt x="32" y="66"/>
                  </a:moveTo>
                  <a:lnTo>
                    <a:pt x="46" y="10"/>
                  </a:lnTo>
                  <a:lnTo>
                    <a:pt x="40" y="0"/>
                  </a:lnTo>
                  <a:lnTo>
                    <a:pt x="0" y="0"/>
                  </a:lnTo>
                  <a:lnTo>
                    <a:pt x="0" y="26"/>
                  </a:lnTo>
                  <a:lnTo>
                    <a:pt x="6" y="14"/>
                  </a:lnTo>
                  <a:lnTo>
                    <a:pt x="28" y="14"/>
                  </a:lnTo>
                  <a:lnTo>
                    <a:pt x="32" y="66"/>
                  </a:lnTo>
                </a:path>
              </a:pathLst>
            </a:custGeom>
            <a:solidFill>
              <a:srgbClr val="7692A8"/>
            </a:solidFill>
            <a:ln w="9525" cap="rnd">
              <a:noFill/>
              <a:round/>
              <a:headEnd/>
              <a:tailEnd/>
            </a:ln>
          </p:spPr>
          <p:txBody>
            <a:bodyPr/>
            <a:lstStyle/>
            <a:p>
              <a:endParaRPr lang="en-US"/>
            </a:p>
          </p:txBody>
        </p:sp>
        <p:sp>
          <p:nvSpPr>
            <p:cNvPr id="2167" name="Oval 321"/>
            <p:cNvSpPr>
              <a:spLocks noChangeArrowheads="1"/>
            </p:cNvSpPr>
            <p:nvPr/>
          </p:nvSpPr>
          <p:spPr bwMode="auto">
            <a:xfrm>
              <a:off x="4484" y="969"/>
              <a:ext cx="72" cy="178"/>
            </a:xfrm>
            <a:prstGeom prst="ellipse">
              <a:avLst/>
            </a:prstGeom>
            <a:solidFill>
              <a:srgbClr val="0D0D0D"/>
            </a:solidFill>
            <a:ln w="9525">
              <a:noFill/>
              <a:round/>
              <a:headEnd/>
              <a:tailEnd/>
            </a:ln>
          </p:spPr>
          <p:txBody>
            <a:bodyPr wrap="none" anchor="ctr"/>
            <a:lstStyle/>
            <a:p>
              <a:endParaRPr lang="en-US"/>
            </a:p>
          </p:txBody>
        </p:sp>
        <p:sp>
          <p:nvSpPr>
            <p:cNvPr id="2168" name="Rectangle 322"/>
            <p:cNvSpPr>
              <a:spLocks noChangeArrowheads="1"/>
            </p:cNvSpPr>
            <p:nvPr/>
          </p:nvSpPr>
          <p:spPr bwMode="auto">
            <a:xfrm>
              <a:off x="4520" y="971"/>
              <a:ext cx="28" cy="174"/>
            </a:xfrm>
            <a:prstGeom prst="rect">
              <a:avLst/>
            </a:prstGeom>
            <a:solidFill>
              <a:srgbClr val="0D0D0D"/>
            </a:solidFill>
            <a:ln w="9525">
              <a:noFill/>
              <a:miter lim="800000"/>
              <a:headEnd/>
              <a:tailEnd/>
            </a:ln>
          </p:spPr>
          <p:txBody>
            <a:bodyPr wrap="none" anchor="ctr"/>
            <a:lstStyle/>
            <a:p>
              <a:endParaRPr lang="en-US"/>
            </a:p>
          </p:txBody>
        </p:sp>
        <p:sp>
          <p:nvSpPr>
            <p:cNvPr id="2169" name="Oval 323"/>
            <p:cNvSpPr>
              <a:spLocks noChangeArrowheads="1"/>
            </p:cNvSpPr>
            <p:nvPr/>
          </p:nvSpPr>
          <p:spPr bwMode="auto">
            <a:xfrm>
              <a:off x="4510" y="969"/>
              <a:ext cx="74" cy="178"/>
            </a:xfrm>
            <a:prstGeom prst="ellipse">
              <a:avLst/>
            </a:prstGeom>
            <a:solidFill>
              <a:srgbClr val="0D0D0D"/>
            </a:solidFill>
            <a:ln w="9525">
              <a:noFill/>
              <a:round/>
              <a:headEnd/>
              <a:tailEnd/>
            </a:ln>
          </p:spPr>
          <p:txBody>
            <a:bodyPr wrap="none" anchor="ctr"/>
            <a:lstStyle/>
            <a:p>
              <a:endParaRPr lang="en-US"/>
            </a:p>
          </p:txBody>
        </p:sp>
        <p:sp>
          <p:nvSpPr>
            <p:cNvPr id="2170" name="Oval 324"/>
            <p:cNvSpPr>
              <a:spLocks noChangeArrowheads="1"/>
            </p:cNvSpPr>
            <p:nvPr/>
          </p:nvSpPr>
          <p:spPr bwMode="auto">
            <a:xfrm>
              <a:off x="4524" y="1001"/>
              <a:ext cx="44" cy="114"/>
            </a:xfrm>
            <a:prstGeom prst="ellipse">
              <a:avLst/>
            </a:prstGeom>
            <a:solidFill>
              <a:srgbClr val="7D9BB2"/>
            </a:solidFill>
            <a:ln w="9525">
              <a:noFill/>
              <a:round/>
              <a:headEnd/>
              <a:tailEnd/>
            </a:ln>
          </p:spPr>
          <p:txBody>
            <a:bodyPr wrap="none" anchor="ctr"/>
            <a:lstStyle/>
            <a:p>
              <a:endParaRPr lang="en-US"/>
            </a:p>
          </p:txBody>
        </p:sp>
        <p:sp>
          <p:nvSpPr>
            <p:cNvPr id="2171" name="Oval 325"/>
            <p:cNvSpPr>
              <a:spLocks noChangeArrowheads="1"/>
            </p:cNvSpPr>
            <p:nvPr/>
          </p:nvSpPr>
          <p:spPr bwMode="auto">
            <a:xfrm>
              <a:off x="4528" y="1019"/>
              <a:ext cx="28" cy="78"/>
            </a:xfrm>
            <a:prstGeom prst="ellipse">
              <a:avLst/>
            </a:prstGeom>
            <a:solidFill>
              <a:srgbClr val="647C8F"/>
            </a:solidFill>
            <a:ln w="9525">
              <a:noFill/>
              <a:round/>
              <a:headEnd/>
              <a:tailEnd/>
            </a:ln>
          </p:spPr>
          <p:txBody>
            <a:bodyPr wrap="none" anchor="ctr"/>
            <a:lstStyle/>
            <a:p>
              <a:endParaRPr lang="en-US"/>
            </a:p>
          </p:txBody>
        </p:sp>
        <p:sp>
          <p:nvSpPr>
            <p:cNvPr id="2172" name="Line 326"/>
            <p:cNvSpPr>
              <a:spLocks noChangeShapeType="1"/>
            </p:cNvSpPr>
            <p:nvPr/>
          </p:nvSpPr>
          <p:spPr bwMode="auto">
            <a:xfrm>
              <a:off x="4066" y="833"/>
              <a:ext cx="72" cy="0"/>
            </a:xfrm>
            <a:prstGeom prst="line">
              <a:avLst/>
            </a:prstGeom>
            <a:noFill/>
            <a:ln w="12700">
              <a:solidFill>
                <a:srgbClr val="90B3CE"/>
              </a:solidFill>
              <a:round/>
              <a:headEnd type="none" w="sm" len="sm"/>
              <a:tailEnd type="none" w="sm" len="sm"/>
            </a:ln>
          </p:spPr>
          <p:txBody>
            <a:bodyPr wrap="none" anchor="ctr"/>
            <a:lstStyle/>
            <a:p>
              <a:endParaRPr lang="en-US"/>
            </a:p>
          </p:txBody>
        </p:sp>
        <p:sp>
          <p:nvSpPr>
            <p:cNvPr id="2173" name="Freeform 327"/>
            <p:cNvSpPr>
              <a:spLocks/>
            </p:cNvSpPr>
            <p:nvPr/>
          </p:nvSpPr>
          <p:spPr bwMode="auto">
            <a:xfrm>
              <a:off x="4076" y="789"/>
              <a:ext cx="51" cy="33"/>
            </a:xfrm>
            <a:custGeom>
              <a:avLst/>
              <a:gdLst>
                <a:gd name="T0" fmla="*/ 0 w 51"/>
                <a:gd name="T1" fmla="*/ 32 h 33"/>
                <a:gd name="T2" fmla="*/ 4 w 51"/>
                <a:gd name="T3" fmla="*/ 18 h 33"/>
                <a:gd name="T4" fmla="*/ 14 w 51"/>
                <a:gd name="T5" fmla="*/ 6 h 33"/>
                <a:gd name="T6" fmla="*/ 26 w 51"/>
                <a:gd name="T7" fmla="*/ 0 h 33"/>
                <a:gd name="T8" fmla="*/ 40 w 51"/>
                <a:gd name="T9" fmla="*/ 0 h 33"/>
                <a:gd name="T10" fmla="*/ 48 w 51"/>
                <a:gd name="T11" fmla="*/ 8 h 33"/>
                <a:gd name="T12" fmla="*/ 50 w 51"/>
                <a:gd name="T13" fmla="*/ 22 h 33"/>
                <a:gd name="T14" fmla="*/ 48 w 51"/>
                <a:gd name="T15" fmla="*/ 32 h 33"/>
                <a:gd name="T16" fmla="*/ 0 w 51"/>
                <a:gd name="T17" fmla="*/ 32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33"/>
                <a:gd name="T29" fmla="*/ 51 w 51"/>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33">
                  <a:moveTo>
                    <a:pt x="0" y="32"/>
                  </a:moveTo>
                  <a:lnTo>
                    <a:pt x="4" y="18"/>
                  </a:lnTo>
                  <a:lnTo>
                    <a:pt x="14" y="6"/>
                  </a:lnTo>
                  <a:lnTo>
                    <a:pt x="26" y="0"/>
                  </a:lnTo>
                  <a:lnTo>
                    <a:pt x="40" y="0"/>
                  </a:lnTo>
                  <a:lnTo>
                    <a:pt x="48" y="8"/>
                  </a:lnTo>
                  <a:lnTo>
                    <a:pt x="50" y="22"/>
                  </a:lnTo>
                  <a:lnTo>
                    <a:pt x="48" y="32"/>
                  </a:lnTo>
                  <a:lnTo>
                    <a:pt x="0" y="32"/>
                  </a:lnTo>
                </a:path>
              </a:pathLst>
            </a:custGeom>
            <a:solidFill>
              <a:srgbClr val="4C5E6D"/>
            </a:solidFill>
            <a:ln w="9525" cap="rnd">
              <a:noFill/>
              <a:round/>
              <a:headEnd/>
              <a:tailEnd/>
            </a:ln>
          </p:spPr>
          <p:txBody>
            <a:bodyPr/>
            <a:lstStyle/>
            <a:p>
              <a:endParaRPr lang="en-US"/>
            </a:p>
          </p:txBody>
        </p:sp>
        <p:sp>
          <p:nvSpPr>
            <p:cNvPr id="2174" name="Freeform 328"/>
            <p:cNvSpPr>
              <a:spLocks/>
            </p:cNvSpPr>
            <p:nvPr/>
          </p:nvSpPr>
          <p:spPr bwMode="auto">
            <a:xfrm>
              <a:off x="4196" y="297"/>
              <a:ext cx="149" cy="299"/>
            </a:xfrm>
            <a:custGeom>
              <a:avLst/>
              <a:gdLst>
                <a:gd name="T0" fmla="*/ 0 w 149"/>
                <a:gd name="T1" fmla="*/ 0 h 299"/>
                <a:gd name="T2" fmla="*/ 46 w 149"/>
                <a:gd name="T3" fmla="*/ 10 h 299"/>
                <a:gd name="T4" fmla="*/ 74 w 149"/>
                <a:gd name="T5" fmla="*/ 22 h 299"/>
                <a:gd name="T6" fmla="*/ 88 w 149"/>
                <a:gd name="T7" fmla="*/ 30 h 299"/>
                <a:gd name="T8" fmla="*/ 110 w 149"/>
                <a:gd name="T9" fmla="*/ 50 h 299"/>
                <a:gd name="T10" fmla="*/ 128 w 149"/>
                <a:gd name="T11" fmla="*/ 74 h 299"/>
                <a:gd name="T12" fmla="*/ 136 w 149"/>
                <a:gd name="T13" fmla="*/ 90 h 299"/>
                <a:gd name="T14" fmla="*/ 142 w 149"/>
                <a:gd name="T15" fmla="*/ 106 h 299"/>
                <a:gd name="T16" fmla="*/ 148 w 149"/>
                <a:gd name="T17" fmla="*/ 160 h 299"/>
                <a:gd name="T18" fmla="*/ 148 w 149"/>
                <a:gd name="T19" fmla="*/ 160 h 299"/>
                <a:gd name="T20" fmla="*/ 136 w 149"/>
                <a:gd name="T21" fmla="*/ 198 h 299"/>
                <a:gd name="T22" fmla="*/ 136 w 149"/>
                <a:gd name="T23" fmla="*/ 198 h 299"/>
                <a:gd name="T24" fmla="*/ 106 w 149"/>
                <a:gd name="T25" fmla="*/ 252 h 299"/>
                <a:gd name="T26" fmla="*/ 106 w 149"/>
                <a:gd name="T27" fmla="*/ 252 h 299"/>
                <a:gd name="T28" fmla="*/ 70 w 149"/>
                <a:gd name="T29" fmla="*/ 286 h 299"/>
                <a:gd name="T30" fmla="*/ 70 w 149"/>
                <a:gd name="T31" fmla="*/ 286 h 299"/>
                <a:gd name="T32" fmla="*/ 70 w 149"/>
                <a:gd name="T33" fmla="*/ 286 h 299"/>
                <a:gd name="T34" fmla="*/ 70 w 149"/>
                <a:gd name="T35" fmla="*/ 286 h 299"/>
                <a:gd name="T36" fmla="*/ 16 w 149"/>
                <a:gd name="T37" fmla="*/ 298 h 299"/>
                <a:gd name="T38" fmla="*/ 8 w 149"/>
                <a:gd name="T39" fmla="*/ 294 h 29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9"/>
                <a:gd name="T61" fmla="*/ 0 h 299"/>
                <a:gd name="T62" fmla="*/ 149 w 149"/>
                <a:gd name="T63" fmla="*/ 299 h 29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9" h="299">
                  <a:moveTo>
                    <a:pt x="0" y="0"/>
                  </a:moveTo>
                  <a:lnTo>
                    <a:pt x="46" y="10"/>
                  </a:lnTo>
                  <a:lnTo>
                    <a:pt x="74" y="22"/>
                  </a:lnTo>
                  <a:lnTo>
                    <a:pt x="88" y="30"/>
                  </a:lnTo>
                  <a:lnTo>
                    <a:pt x="110" y="50"/>
                  </a:lnTo>
                  <a:lnTo>
                    <a:pt x="128" y="74"/>
                  </a:lnTo>
                  <a:lnTo>
                    <a:pt x="136" y="90"/>
                  </a:lnTo>
                  <a:lnTo>
                    <a:pt x="142" y="106"/>
                  </a:lnTo>
                  <a:lnTo>
                    <a:pt x="148" y="160"/>
                  </a:lnTo>
                  <a:lnTo>
                    <a:pt x="136" y="198"/>
                  </a:lnTo>
                  <a:lnTo>
                    <a:pt x="106" y="252"/>
                  </a:lnTo>
                  <a:lnTo>
                    <a:pt x="70" y="286"/>
                  </a:lnTo>
                  <a:lnTo>
                    <a:pt x="16" y="298"/>
                  </a:lnTo>
                  <a:lnTo>
                    <a:pt x="8" y="294"/>
                  </a:lnTo>
                </a:path>
              </a:pathLst>
            </a:custGeom>
            <a:noFill/>
            <a:ln w="12700" cap="rnd">
              <a:solidFill>
                <a:srgbClr val="A6CDEB"/>
              </a:solidFill>
              <a:round/>
              <a:headEnd type="none" w="sm" len="sm"/>
              <a:tailEnd type="none" w="sm" len="sm"/>
            </a:ln>
          </p:spPr>
          <p:txBody>
            <a:bodyPr/>
            <a:lstStyle/>
            <a:p>
              <a:endParaRPr lang="en-US"/>
            </a:p>
          </p:txBody>
        </p:sp>
        <p:sp>
          <p:nvSpPr>
            <p:cNvPr id="2175" name="Freeform 329"/>
            <p:cNvSpPr>
              <a:spLocks/>
            </p:cNvSpPr>
            <p:nvPr/>
          </p:nvSpPr>
          <p:spPr bwMode="auto">
            <a:xfrm>
              <a:off x="3964" y="179"/>
              <a:ext cx="159" cy="141"/>
            </a:xfrm>
            <a:custGeom>
              <a:avLst/>
              <a:gdLst>
                <a:gd name="T0" fmla="*/ 0 w 159"/>
                <a:gd name="T1" fmla="*/ 74 h 141"/>
                <a:gd name="T2" fmla="*/ 0 w 159"/>
                <a:gd name="T3" fmla="*/ 72 h 141"/>
                <a:gd name="T4" fmla="*/ 0 w 159"/>
                <a:gd name="T5" fmla="*/ 60 h 141"/>
                <a:gd name="T6" fmla="*/ 4 w 159"/>
                <a:gd name="T7" fmla="*/ 44 h 141"/>
                <a:gd name="T8" fmla="*/ 8 w 159"/>
                <a:gd name="T9" fmla="*/ 30 h 141"/>
                <a:gd name="T10" fmla="*/ 14 w 159"/>
                <a:gd name="T11" fmla="*/ 20 h 141"/>
                <a:gd name="T12" fmla="*/ 22 w 159"/>
                <a:gd name="T13" fmla="*/ 14 h 141"/>
                <a:gd name="T14" fmla="*/ 32 w 159"/>
                <a:gd name="T15" fmla="*/ 6 h 141"/>
                <a:gd name="T16" fmla="*/ 42 w 159"/>
                <a:gd name="T17" fmla="*/ 4 h 141"/>
                <a:gd name="T18" fmla="*/ 56 w 159"/>
                <a:gd name="T19" fmla="*/ 0 h 141"/>
                <a:gd name="T20" fmla="*/ 68 w 159"/>
                <a:gd name="T21" fmla="*/ 0 h 141"/>
                <a:gd name="T22" fmla="*/ 82 w 159"/>
                <a:gd name="T23" fmla="*/ 4 h 141"/>
                <a:gd name="T24" fmla="*/ 96 w 159"/>
                <a:gd name="T25" fmla="*/ 10 h 141"/>
                <a:gd name="T26" fmla="*/ 106 w 159"/>
                <a:gd name="T27" fmla="*/ 14 h 141"/>
                <a:gd name="T28" fmla="*/ 116 w 159"/>
                <a:gd name="T29" fmla="*/ 24 h 141"/>
                <a:gd name="T30" fmla="*/ 126 w 159"/>
                <a:gd name="T31" fmla="*/ 34 h 141"/>
                <a:gd name="T32" fmla="*/ 134 w 159"/>
                <a:gd name="T33" fmla="*/ 44 h 141"/>
                <a:gd name="T34" fmla="*/ 142 w 159"/>
                <a:gd name="T35" fmla="*/ 58 h 141"/>
                <a:gd name="T36" fmla="*/ 148 w 159"/>
                <a:gd name="T37" fmla="*/ 70 h 141"/>
                <a:gd name="T38" fmla="*/ 154 w 159"/>
                <a:gd name="T39" fmla="*/ 94 h 141"/>
                <a:gd name="T40" fmla="*/ 158 w 159"/>
                <a:gd name="T41" fmla="*/ 114 h 141"/>
                <a:gd name="T42" fmla="*/ 154 w 159"/>
                <a:gd name="T43" fmla="*/ 140 h 1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9"/>
                <a:gd name="T67" fmla="*/ 0 h 141"/>
                <a:gd name="T68" fmla="*/ 159 w 159"/>
                <a:gd name="T69" fmla="*/ 141 h 1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9" h="141">
                  <a:moveTo>
                    <a:pt x="0" y="74"/>
                  </a:moveTo>
                  <a:lnTo>
                    <a:pt x="0" y="72"/>
                  </a:lnTo>
                  <a:lnTo>
                    <a:pt x="0" y="60"/>
                  </a:lnTo>
                  <a:lnTo>
                    <a:pt x="4" y="44"/>
                  </a:lnTo>
                  <a:lnTo>
                    <a:pt x="8" y="30"/>
                  </a:lnTo>
                  <a:lnTo>
                    <a:pt x="14" y="20"/>
                  </a:lnTo>
                  <a:lnTo>
                    <a:pt x="22" y="14"/>
                  </a:lnTo>
                  <a:lnTo>
                    <a:pt x="32" y="6"/>
                  </a:lnTo>
                  <a:lnTo>
                    <a:pt x="42" y="4"/>
                  </a:lnTo>
                  <a:lnTo>
                    <a:pt x="56" y="0"/>
                  </a:lnTo>
                  <a:lnTo>
                    <a:pt x="68" y="0"/>
                  </a:lnTo>
                  <a:lnTo>
                    <a:pt x="82" y="4"/>
                  </a:lnTo>
                  <a:lnTo>
                    <a:pt x="96" y="10"/>
                  </a:lnTo>
                  <a:lnTo>
                    <a:pt x="106" y="14"/>
                  </a:lnTo>
                  <a:lnTo>
                    <a:pt x="116" y="24"/>
                  </a:lnTo>
                  <a:lnTo>
                    <a:pt x="126" y="34"/>
                  </a:lnTo>
                  <a:lnTo>
                    <a:pt x="134" y="44"/>
                  </a:lnTo>
                  <a:lnTo>
                    <a:pt x="142" y="58"/>
                  </a:lnTo>
                  <a:lnTo>
                    <a:pt x="148" y="70"/>
                  </a:lnTo>
                  <a:lnTo>
                    <a:pt x="154" y="94"/>
                  </a:lnTo>
                  <a:lnTo>
                    <a:pt x="158" y="114"/>
                  </a:lnTo>
                  <a:lnTo>
                    <a:pt x="154" y="140"/>
                  </a:lnTo>
                </a:path>
              </a:pathLst>
            </a:custGeom>
            <a:noFill/>
            <a:ln w="12700" cap="rnd">
              <a:solidFill>
                <a:srgbClr val="7B98AF"/>
              </a:solidFill>
              <a:round/>
              <a:headEnd type="none" w="sm" len="sm"/>
              <a:tailEnd type="none" w="sm" len="sm"/>
            </a:ln>
          </p:spPr>
          <p:txBody>
            <a:bodyPr/>
            <a:lstStyle/>
            <a:p>
              <a:endParaRPr lang="en-US"/>
            </a:p>
          </p:txBody>
        </p:sp>
        <p:sp>
          <p:nvSpPr>
            <p:cNvPr id="2176" name="Freeform 330"/>
            <p:cNvSpPr>
              <a:spLocks/>
            </p:cNvSpPr>
            <p:nvPr/>
          </p:nvSpPr>
          <p:spPr bwMode="auto">
            <a:xfrm>
              <a:off x="4218" y="295"/>
              <a:ext cx="219" cy="337"/>
            </a:xfrm>
            <a:custGeom>
              <a:avLst/>
              <a:gdLst>
                <a:gd name="T0" fmla="*/ 156 w 219"/>
                <a:gd name="T1" fmla="*/ 0 h 337"/>
                <a:gd name="T2" fmla="*/ 188 w 219"/>
                <a:gd name="T3" fmla="*/ 28 h 337"/>
                <a:gd name="T4" fmla="*/ 200 w 219"/>
                <a:gd name="T5" fmla="*/ 42 h 337"/>
                <a:gd name="T6" fmla="*/ 212 w 219"/>
                <a:gd name="T7" fmla="*/ 96 h 337"/>
                <a:gd name="T8" fmla="*/ 218 w 219"/>
                <a:gd name="T9" fmla="*/ 114 h 337"/>
                <a:gd name="T10" fmla="*/ 206 w 219"/>
                <a:gd name="T11" fmla="*/ 182 h 337"/>
                <a:gd name="T12" fmla="*/ 196 w 219"/>
                <a:gd name="T13" fmla="*/ 210 h 337"/>
                <a:gd name="T14" fmla="*/ 156 w 219"/>
                <a:gd name="T15" fmla="*/ 270 h 337"/>
                <a:gd name="T16" fmla="*/ 156 w 219"/>
                <a:gd name="T17" fmla="*/ 270 h 337"/>
                <a:gd name="T18" fmla="*/ 84 w 219"/>
                <a:gd name="T19" fmla="*/ 316 h 337"/>
                <a:gd name="T20" fmla="*/ 80 w 219"/>
                <a:gd name="T21" fmla="*/ 320 h 337"/>
                <a:gd name="T22" fmla="*/ 0 w 219"/>
                <a:gd name="T23" fmla="*/ 336 h 3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9"/>
                <a:gd name="T37" fmla="*/ 0 h 337"/>
                <a:gd name="T38" fmla="*/ 219 w 219"/>
                <a:gd name="T39" fmla="*/ 337 h 33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9" h="337">
                  <a:moveTo>
                    <a:pt x="156" y="0"/>
                  </a:moveTo>
                  <a:lnTo>
                    <a:pt x="188" y="28"/>
                  </a:lnTo>
                  <a:lnTo>
                    <a:pt x="200" y="42"/>
                  </a:lnTo>
                  <a:lnTo>
                    <a:pt x="212" y="96"/>
                  </a:lnTo>
                  <a:lnTo>
                    <a:pt x="218" y="114"/>
                  </a:lnTo>
                  <a:lnTo>
                    <a:pt x="206" y="182"/>
                  </a:lnTo>
                  <a:lnTo>
                    <a:pt x="196" y="210"/>
                  </a:lnTo>
                  <a:lnTo>
                    <a:pt x="156" y="270"/>
                  </a:lnTo>
                  <a:lnTo>
                    <a:pt x="84" y="316"/>
                  </a:lnTo>
                  <a:lnTo>
                    <a:pt x="80" y="320"/>
                  </a:lnTo>
                  <a:lnTo>
                    <a:pt x="0" y="336"/>
                  </a:lnTo>
                </a:path>
              </a:pathLst>
            </a:custGeom>
            <a:noFill/>
            <a:ln w="12700" cap="rnd">
              <a:solidFill>
                <a:srgbClr val="485967"/>
              </a:solidFill>
              <a:round/>
              <a:headEnd type="none" w="sm" len="sm"/>
              <a:tailEnd type="none" w="sm" len="sm"/>
            </a:ln>
          </p:spPr>
          <p:txBody>
            <a:bodyPr/>
            <a:lstStyle/>
            <a:p>
              <a:endParaRPr lang="en-US"/>
            </a:p>
          </p:txBody>
        </p:sp>
        <p:sp>
          <p:nvSpPr>
            <p:cNvPr id="2177" name="Freeform 331"/>
            <p:cNvSpPr>
              <a:spLocks/>
            </p:cNvSpPr>
            <p:nvPr/>
          </p:nvSpPr>
          <p:spPr bwMode="auto">
            <a:xfrm>
              <a:off x="4236" y="305"/>
              <a:ext cx="219" cy="343"/>
            </a:xfrm>
            <a:custGeom>
              <a:avLst/>
              <a:gdLst>
                <a:gd name="T0" fmla="*/ 162 w 219"/>
                <a:gd name="T1" fmla="*/ 0 h 343"/>
                <a:gd name="T2" fmla="*/ 182 w 219"/>
                <a:gd name="T3" fmla="*/ 18 h 343"/>
                <a:gd name="T4" fmla="*/ 200 w 219"/>
                <a:gd name="T5" fmla="*/ 38 h 343"/>
                <a:gd name="T6" fmla="*/ 218 w 219"/>
                <a:gd name="T7" fmla="*/ 90 h 343"/>
                <a:gd name="T8" fmla="*/ 218 w 219"/>
                <a:gd name="T9" fmla="*/ 112 h 343"/>
                <a:gd name="T10" fmla="*/ 206 w 219"/>
                <a:gd name="T11" fmla="*/ 186 h 343"/>
                <a:gd name="T12" fmla="*/ 200 w 219"/>
                <a:gd name="T13" fmla="*/ 210 h 343"/>
                <a:gd name="T14" fmla="*/ 158 w 219"/>
                <a:gd name="T15" fmla="*/ 272 h 343"/>
                <a:gd name="T16" fmla="*/ 140 w 219"/>
                <a:gd name="T17" fmla="*/ 286 h 343"/>
                <a:gd name="T18" fmla="*/ 84 w 219"/>
                <a:gd name="T19" fmla="*/ 326 h 343"/>
                <a:gd name="T20" fmla="*/ 60 w 219"/>
                <a:gd name="T21" fmla="*/ 334 h 343"/>
                <a:gd name="T22" fmla="*/ 0 w 219"/>
                <a:gd name="T23" fmla="*/ 342 h 3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9"/>
                <a:gd name="T37" fmla="*/ 0 h 343"/>
                <a:gd name="T38" fmla="*/ 219 w 219"/>
                <a:gd name="T39" fmla="*/ 343 h 3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9" h="343">
                  <a:moveTo>
                    <a:pt x="162" y="0"/>
                  </a:moveTo>
                  <a:lnTo>
                    <a:pt x="182" y="18"/>
                  </a:lnTo>
                  <a:lnTo>
                    <a:pt x="200" y="38"/>
                  </a:lnTo>
                  <a:lnTo>
                    <a:pt x="218" y="90"/>
                  </a:lnTo>
                  <a:lnTo>
                    <a:pt x="218" y="112"/>
                  </a:lnTo>
                  <a:lnTo>
                    <a:pt x="206" y="186"/>
                  </a:lnTo>
                  <a:lnTo>
                    <a:pt x="200" y="210"/>
                  </a:lnTo>
                  <a:lnTo>
                    <a:pt x="158" y="272"/>
                  </a:lnTo>
                  <a:lnTo>
                    <a:pt x="140" y="286"/>
                  </a:lnTo>
                  <a:lnTo>
                    <a:pt x="84" y="326"/>
                  </a:lnTo>
                  <a:lnTo>
                    <a:pt x="60" y="334"/>
                  </a:lnTo>
                  <a:lnTo>
                    <a:pt x="0" y="342"/>
                  </a:lnTo>
                </a:path>
              </a:pathLst>
            </a:custGeom>
            <a:noFill/>
            <a:ln w="12700" cap="rnd">
              <a:solidFill>
                <a:srgbClr val="485967"/>
              </a:solidFill>
              <a:round/>
              <a:headEnd type="none" w="sm" len="sm"/>
              <a:tailEnd type="none" w="sm" len="sm"/>
            </a:ln>
          </p:spPr>
          <p:txBody>
            <a:bodyPr/>
            <a:lstStyle/>
            <a:p>
              <a:endParaRPr lang="en-US"/>
            </a:p>
          </p:txBody>
        </p:sp>
        <p:sp>
          <p:nvSpPr>
            <p:cNvPr id="2178" name="Freeform 332"/>
            <p:cNvSpPr>
              <a:spLocks/>
            </p:cNvSpPr>
            <p:nvPr/>
          </p:nvSpPr>
          <p:spPr bwMode="auto">
            <a:xfrm>
              <a:off x="4356" y="289"/>
              <a:ext cx="63" cy="25"/>
            </a:xfrm>
            <a:custGeom>
              <a:avLst/>
              <a:gdLst>
                <a:gd name="T0" fmla="*/ 0 w 63"/>
                <a:gd name="T1" fmla="*/ 0 h 25"/>
                <a:gd name="T2" fmla="*/ 36 w 63"/>
                <a:gd name="T3" fmla="*/ 8 h 25"/>
                <a:gd name="T4" fmla="*/ 62 w 63"/>
                <a:gd name="T5" fmla="*/ 24 h 25"/>
                <a:gd name="T6" fmla="*/ 0 60000 65536"/>
                <a:gd name="T7" fmla="*/ 0 60000 65536"/>
                <a:gd name="T8" fmla="*/ 0 60000 65536"/>
                <a:gd name="T9" fmla="*/ 0 w 63"/>
                <a:gd name="T10" fmla="*/ 0 h 25"/>
                <a:gd name="T11" fmla="*/ 63 w 63"/>
                <a:gd name="T12" fmla="*/ 25 h 25"/>
              </a:gdLst>
              <a:ahLst/>
              <a:cxnLst>
                <a:cxn ang="T6">
                  <a:pos x="T0" y="T1"/>
                </a:cxn>
                <a:cxn ang="T7">
                  <a:pos x="T2" y="T3"/>
                </a:cxn>
                <a:cxn ang="T8">
                  <a:pos x="T4" y="T5"/>
                </a:cxn>
              </a:cxnLst>
              <a:rect l="T9" t="T10" r="T11" b="T12"/>
              <a:pathLst>
                <a:path w="63" h="25">
                  <a:moveTo>
                    <a:pt x="0" y="0"/>
                  </a:moveTo>
                  <a:lnTo>
                    <a:pt x="36" y="8"/>
                  </a:lnTo>
                  <a:lnTo>
                    <a:pt x="62" y="24"/>
                  </a:lnTo>
                </a:path>
              </a:pathLst>
            </a:custGeom>
            <a:noFill/>
            <a:ln w="12700" cap="rnd">
              <a:solidFill>
                <a:srgbClr val="7D9BB2"/>
              </a:solidFill>
              <a:round/>
              <a:headEnd type="none" w="sm" len="sm"/>
              <a:tailEnd type="none" w="sm" len="sm"/>
            </a:ln>
          </p:spPr>
          <p:txBody>
            <a:bodyPr/>
            <a:lstStyle/>
            <a:p>
              <a:endParaRPr lang="en-US"/>
            </a:p>
          </p:txBody>
        </p:sp>
        <p:sp>
          <p:nvSpPr>
            <p:cNvPr id="2179" name="Line 333"/>
            <p:cNvSpPr>
              <a:spLocks noChangeShapeType="1"/>
            </p:cNvSpPr>
            <p:nvPr/>
          </p:nvSpPr>
          <p:spPr bwMode="auto">
            <a:xfrm>
              <a:off x="4384" y="337"/>
              <a:ext cx="74" cy="8"/>
            </a:xfrm>
            <a:prstGeom prst="line">
              <a:avLst/>
            </a:prstGeom>
            <a:noFill/>
            <a:ln w="12700">
              <a:solidFill>
                <a:srgbClr val="7D9BB2"/>
              </a:solidFill>
              <a:round/>
              <a:headEnd type="none" w="sm" len="sm"/>
              <a:tailEnd type="none" w="sm" len="sm"/>
            </a:ln>
          </p:spPr>
          <p:txBody>
            <a:bodyPr wrap="none" anchor="ctr"/>
            <a:lstStyle/>
            <a:p>
              <a:endParaRPr lang="en-US"/>
            </a:p>
          </p:txBody>
        </p:sp>
        <p:sp>
          <p:nvSpPr>
            <p:cNvPr id="2180" name="Line 334"/>
            <p:cNvSpPr>
              <a:spLocks noChangeShapeType="1"/>
            </p:cNvSpPr>
            <p:nvPr/>
          </p:nvSpPr>
          <p:spPr bwMode="auto">
            <a:xfrm>
              <a:off x="4402" y="407"/>
              <a:ext cx="68" cy="12"/>
            </a:xfrm>
            <a:prstGeom prst="line">
              <a:avLst/>
            </a:prstGeom>
            <a:noFill/>
            <a:ln w="12700">
              <a:solidFill>
                <a:srgbClr val="7D9BB2"/>
              </a:solidFill>
              <a:round/>
              <a:headEnd type="none" w="sm" len="sm"/>
              <a:tailEnd type="none" w="sm" len="sm"/>
            </a:ln>
          </p:spPr>
          <p:txBody>
            <a:bodyPr wrap="none" anchor="ctr"/>
            <a:lstStyle/>
            <a:p>
              <a:endParaRPr lang="en-US"/>
            </a:p>
          </p:txBody>
        </p:sp>
        <p:sp>
          <p:nvSpPr>
            <p:cNvPr id="2181" name="Line 335"/>
            <p:cNvSpPr>
              <a:spLocks noChangeShapeType="1"/>
            </p:cNvSpPr>
            <p:nvPr/>
          </p:nvSpPr>
          <p:spPr bwMode="auto">
            <a:xfrm>
              <a:off x="4394" y="483"/>
              <a:ext cx="70" cy="36"/>
            </a:xfrm>
            <a:prstGeom prst="line">
              <a:avLst/>
            </a:prstGeom>
            <a:noFill/>
            <a:ln w="12700">
              <a:solidFill>
                <a:srgbClr val="7D9BB2"/>
              </a:solidFill>
              <a:round/>
              <a:headEnd type="none" w="sm" len="sm"/>
              <a:tailEnd type="none" w="sm" len="sm"/>
            </a:ln>
          </p:spPr>
          <p:txBody>
            <a:bodyPr wrap="none" anchor="ctr"/>
            <a:lstStyle/>
            <a:p>
              <a:endParaRPr lang="en-US"/>
            </a:p>
          </p:txBody>
        </p:sp>
        <p:sp>
          <p:nvSpPr>
            <p:cNvPr id="2182" name="Line 336"/>
            <p:cNvSpPr>
              <a:spLocks noChangeShapeType="1"/>
            </p:cNvSpPr>
            <p:nvPr/>
          </p:nvSpPr>
          <p:spPr bwMode="auto">
            <a:xfrm>
              <a:off x="4360" y="553"/>
              <a:ext cx="50" cy="46"/>
            </a:xfrm>
            <a:prstGeom prst="line">
              <a:avLst/>
            </a:prstGeom>
            <a:noFill/>
            <a:ln w="12700">
              <a:solidFill>
                <a:srgbClr val="7D9BB2"/>
              </a:solidFill>
              <a:round/>
              <a:headEnd type="none" w="sm" len="sm"/>
              <a:tailEnd type="none" w="sm" len="sm"/>
            </a:ln>
          </p:spPr>
          <p:txBody>
            <a:bodyPr wrap="none" anchor="ctr"/>
            <a:lstStyle/>
            <a:p>
              <a:endParaRPr lang="en-US"/>
            </a:p>
          </p:txBody>
        </p:sp>
        <p:sp>
          <p:nvSpPr>
            <p:cNvPr id="2183" name="Line 337"/>
            <p:cNvSpPr>
              <a:spLocks noChangeShapeType="1"/>
            </p:cNvSpPr>
            <p:nvPr/>
          </p:nvSpPr>
          <p:spPr bwMode="auto">
            <a:xfrm flipH="1" flipV="1">
              <a:off x="4290" y="601"/>
              <a:ext cx="34" cy="60"/>
            </a:xfrm>
            <a:prstGeom prst="line">
              <a:avLst/>
            </a:prstGeom>
            <a:noFill/>
            <a:ln w="12700">
              <a:solidFill>
                <a:srgbClr val="7D9BB2"/>
              </a:solidFill>
              <a:round/>
              <a:headEnd type="none" w="sm" len="sm"/>
              <a:tailEnd type="none" w="sm" len="sm"/>
            </a:ln>
          </p:spPr>
          <p:txBody>
            <a:bodyPr wrap="none" anchor="ctr"/>
            <a:lstStyle/>
            <a:p>
              <a:endParaRPr lang="en-US"/>
            </a:p>
          </p:txBody>
        </p:sp>
      </p:grpSp>
      <p:sp>
        <p:nvSpPr>
          <p:cNvPr id="2077" name="Rectangle 339"/>
          <p:cNvSpPr>
            <a:spLocks noGrp="1" noChangeArrowheads="1"/>
          </p:cNvSpPr>
          <p:nvPr>
            <p:ph type="title"/>
          </p:nvPr>
        </p:nvSpPr>
        <p:spPr>
          <a:xfrm>
            <a:off x="101600" y="-85725"/>
            <a:ext cx="8947150" cy="914400"/>
          </a:xfrm>
          <a:noFill/>
        </p:spPr>
        <p:txBody>
          <a:bodyPr/>
          <a:lstStyle/>
          <a:p>
            <a:pPr algn="l">
              <a:lnSpc>
                <a:spcPct val="80000"/>
              </a:lnSpc>
            </a:pPr>
            <a:r>
              <a:rPr lang="en-US" altLang="en-US" sz="2000" i="1" smtClean="0"/>
              <a:t>Example:</a:t>
            </a:r>
            <a:r>
              <a:rPr lang="en-US" altLang="en-US" sz="3200" smtClean="0"/>
              <a:t> </a:t>
            </a:r>
            <a:br>
              <a:rPr lang="en-US" altLang="en-US" sz="3200" smtClean="0"/>
            </a:br>
            <a:r>
              <a:rPr lang="en-US" altLang="en-US" sz="3200" smtClean="0"/>
              <a:t>Boeing Bold Stroke Product-line Architecture</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Slide Number Placeholder 3"/>
          <p:cNvSpPr>
            <a:spLocks noGrp="1"/>
          </p:cNvSpPr>
          <p:nvPr>
            <p:ph type="sldNum" sz="quarter" idx="10"/>
          </p:nvPr>
        </p:nvSpPr>
        <p:spPr>
          <a:noFill/>
        </p:spPr>
        <p:txBody>
          <a:bodyPr/>
          <a:lstStyle/>
          <a:p>
            <a:fld id="{5D9842E6-9467-4FE2-9437-95B4B31C11C7}" type="slidenum">
              <a:rPr lang="en-US" smtClean="0">
                <a:latin typeface="Arial" pitchFamily="34" charset="0"/>
              </a:rPr>
              <a:pPr/>
              <a:t>28</a:t>
            </a:fld>
            <a:endParaRPr lang="en-US" smtClean="0">
              <a:latin typeface="Arial" pitchFamily="34" charset="0"/>
            </a:endParaRPr>
          </a:p>
        </p:txBody>
      </p:sp>
      <p:grpSp>
        <p:nvGrpSpPr>
          <p:cNvPr id="35843" name="Group 2"/>
          <p:cNvGrpSpPr>
            <a:grpSpLocks/>
          </p:cNvGrpSpPr>
          <p:nvPr/>
        </p:nvGrpSpPr>
        <p:grpSpPr bwMode="auto">
          <a:xfrm flipH="1">
            <a:off x="1878013" y="2733675"/>
            <a:ext cx="5699125" cy="2087563"/>
            <a:chOff x="1530" y="1957"/>
            <a:chExt cx="2639" cy="967"/>
          </a:xfrm>
        </p:grpSpPr>
        <p:grpSp>
          <p:nvGrpSpPr>
            <p:cNvPr id="35949" name="Group 3"/>
            <p:cNvGrpSpPr>
              <a:grpSpLocks/>
            </p:cNvGrpSpPr>
            <p:nvPr/>
          </p:nvGrpSpPr>
          <p:grpSpPr bwMode="auto">
            <a:xfrm>
              <a:off x="1530" y="1999"/>
              <a:ext cx="2639" cy="925"/>
              <a:chOff x="1530" y="1999"/>
              <a:chExt cx="2639" cy="925"/>
            </a:xfrm>
          </p:grpSpPr>
          <p:grpSp>
            <p:nvGrpSpPr>
              <p:cNvPr id="36045" name="Group 4"/>
              <p:cNvGrpSpPr>
                <a:grpSpLocks/>
              </p:cNvGrpSpPr>
              <p:nvPr/>
            </p:nvGrpSpPr>
            <p:grpSpPr bwMode="auto">
              <a:xfrm>
                <a:off x="1530" y="2368"/>
                <a:ext cx="952" cy="556"/>
                <a:chOff x="1530" y="2368"/>
                <a:chExt cx="952" cy="556"/>
              </a:xfrm>
            </p:grpSpPr>
            <p:sp>
              <p:nvSpPr>
                <p:cNvPr id="36123" name="Freeform 5"/>
                <p:cNvSpPr>
                  <a:spLocks/>
                </p:cNvSpPr>
                <p:nvPr/>
              </p:nvSpPr>
              <p:spPr bwMode="auto">
                <a:xfrm>
                  <a:off x="1530" y="2368"/>
                  <a:ext cx="952" cy="125"/>
                </a:xfrm>
                <a:custGeom>
                  <a:avLst/>
                  <a:gdLst>
                    <a:gd name="T0" fmla="*/ 952 w 952"/>
                    <a:gd name="T1" fmla="*/ 0 h 125"/>
                    <a:gd name="T2" fmla="*/ 0 w 952"/>
                    <a:gd name="T3" fmla="*/ 4 h 125"/>
                    <a:gd name="T4" fmla="*/ 0 w 952"/>
                    <a:gd name="T5" fmla="*/ 125 h 125"/>
                    <a:gd name="T6" fmla="*/ 952 w 952"/>
                    <a:gd name="T7" fmla="*/ 122 h 125"/>
                    <a:gd name="T8" fmla="*/ 952 w 952"/>
                    <a:gd name="T9" fmla="*/ 0 h 125"/>
                    <a:gd name="T10" fmla="*/ 0 60000 65536"/>
                    <a:gd name="T11" fmla="*/ 0 60000 65536"/>
                    <a:gd name="T12" fmla="*/ 0 60000 65536"/>
                    <a:gd name="T13" fmla="*/ 0 60000 65536"/>
                    <a:gd name="T14" fmla="*/ 0 60000 65536"/>
                    <a:gd name="T15" fmla="*/ 0 w 952"/>
                    <a:gd name="T16" fmla="*/ 0 h 125"/>
                    <a:gd name="T17" fmla="*/ 952 w 952"/>
                    <a:gd name="T18" fmla="*/ 125 h 125"/>
                  </a:gdLst>
                  <a:ahLst/>
                  <a:cxnLst>
                    <a:cxn ang="T10">
                      <a:pos x="T0" y="T1"/>
                    </a:cxn>
                    <a:cxn ang="T11">
                      <a:pos x="T2" y="T3"/>
                    </a:cxn>
                    <a:cxn ang="T12">
                      <a:pos x="T4" y="T5"/>
                    </a:cxn>
                    <a:cxn ang="T13">
                      <a:pos x="T6" y="T7"/>
                    </a:cxn>
                    <a:cxn ang="T14">
                      <a:pos x="T8" y="T9"/>
                    </a:cxn>
                  </a:cxnLst>
                  <a:rect l="T15" t="T16" r="T17" b="T18"/>
                  <a:pathLst>
                    <a:path w="952" h="125">
                      <a:moveTo>
                        <a:pt x="952" y="0"/>
                      </a:moveTo>
                      <a:lnTo>
                        <a:pt x="0" y="4"/>
                      </a:lnTo>
                      <a:lnTo>
                        <a:pt x="0" y="125"/>
                      </a:lnTo>
                      <a:lnTo>
                        <a:pt x="952" y="122"/>
                      </a:lnTo>
                      <a:lnTo>
                        <a:pt x="952" y="0"/>
                      </a:lnTo>
                      <a:close/>
                    </a:path>
                  </a:pathLst>
                </a:custGeom>
                <a:solidFill>
                  <a:srgbClr val="FFD67F"/>
                </a:solidFill>
                <a:ln w="4763">
                  <a:solidFill>
                    <a:schemeClr val="bg2"/>
                  </a:solidFill>
                  <a:round/>
                  <a:headEnd/>
                  <a:tailEnd/>
                </a:ln>
              </p:spPr>
              <p:txBody>
                <a:bodyPr/>
                <a:lstStyle/>
                <a:p>
                  <a:endParaRPr lang="en-US"/>
                </a:p>
              </p:txBody>
            </p:sp>
            <p:sp>
              <p:nvSpPr>
                <p:cNvPr id="36124" name="Freeform 6"/>
                <p:cNvSpPr>
                  <a:spLocks/>
                </p:cNvSpPr>
                <p:nvPr/>
              </p:nvSpPr>
              <p:spPr bwMode="auto">
                <a:xfrm>
                  <a:off x="1530" y="2372"/>
                  <a:ext cx="440" cy="552"/>
                </a:xfrm>
                <a:custGeom>
                  <a:avLst/>
                  <a:gdLst>
                    <a:gd name="T0" fmla="*/ 0 w 440"/>
                    <a:gd name="T1" fmla="*/ 0 h 552"/>
                    <a:gd name="T2" fmla="*/ 440 w 440"/>
                    <a:gd name="T3" fmla="*/ 430 h 552"/>
                    <a:gd name="T4" fmla="*/ 440 w 440"/>
                    <a:gd name="T5" fmla="*/ 552 h 552"/>
                    <a:gd name="T6" fmla="*/ 0 w 440"/>
                    <a:gd name="T7" fmla="*/ 121 h 552"/>
                    <a:gd name="T8" fmla="*/ 0 w 440"/>
                    <a:gd name="T9" fmla="*/ 0 h 552"/>
                    <a:gd name="T10" fmla="*/ 0 60000 65536"/>
                    <a:gd name="T11" fmla="*/ 0 60000 65536"/>
                    <a:gd name="T12" fmla="*/ 0 60000 65536"/>
                    <a:gd name="T13" fmla="*/ 0 60000 65536"/>
                    <a:gd name="T14" fmla="*/ 0 60000 65536"/>
                    <a:gd name="T15" fmla="*/ 0 w 440"/>
                    <a:gd name="T16" fmla="*/ 0 h 552"/>
                    <a:gd name="T17" fmla="*/ 440 w 440"/>
                    <a:gd name="T18" fmla="*/ 552 h 552"/>
                  </a:gdLst>
                  <a:ahLst/>
                  <a:cxnLst>
                    <a:cxn ang="T10">
                      <a:pos x="T0" y="T1"/>
                    </a:cxn>
                    <a:cxn ang="T11">
                      <a:pos x="T2" y="T3"/>
                    </a:cxn>
                    <a:cxn ang="T12">
                      <a:pos x="T4" y="T5"/>
                    </a:cxn>
                    <a:cxn ang="T13">
                      <a:pos x="T6" y="T7"/>
                    </a:cxn>
                    <a:cxn ang="T14">
                      <a:pos x="T8" y="T9"/>
                    </a:cxn>
                  </a:cxnLst>
                  <a:rect l="T15" t="T16" r="T17" b="T18"/>
                  <a:pathLst>
                    <a:path w="440" h="552">
                      <a:moveTo>
                        <a:pt x="0" y="0"/>
                      </a:moveTo>
                      <a:lnTo>
                        <a:pt x="440" y="430"/>
                      </a:lnTo>
                      <a:lnTo>
                        <a:pt x="440" y="552"/>
                      </a:lnTo>
                      <a:lnTo>
                        <a:pt x="0" y="121"/>
                      </a:lnTo>
                      <a:lnTo>
                        <a:pt x="0" y="0"/>
                      </a:lnTo>
                      <a:close/>
                    </a:path>
                  </a:pathLst>
                </a:custGeom>
                <a:solidFill>
                  <a:srgbClr val="FFD67F"/>
                </a:solidFill>
                <a:ln w="4763">
                  <a:solidFill>
                    <a:schemeClr val="bg2"/>
                  </a:solidFill>
                  <a:round/>
                  <a:headEnd/>
                  <a:tailEnd/>
                </a:ln>
              </p:spPr>
              <p:txBody>
                <a:bodyPr/>
                <a:lstStyle/>
                <a:p>
                  <a:endParaRPr lang="en-US"/>
                </a:p>
              </p:txBody>
            </p:sp>
            <p:sp>
              <p:nvSpPr>
                <p:cNvPr id="36125" name="Freeform 7"/>
                <p:cNvSpPr>
                  <a:spLocks/>
                </p:cNvSpPr>
                <p:nvPr/>
              </p:nvSpPr>
              <p:spPr bwMode="auto">
                <a:xfrm>
                  <a:off x="1970" y="2368"/>
                  <a:ext cx="512" cy="556"/>
                </a:xfrm>
                <a:custGeom>
                  <a:avLst/>
                  <a:gdLst>
                    <a:gd name="T0" fmla="*/ 0 w 512"/>
                    <a:gd name="T1" fmla="*/ 434 h 556"/>
                    <a:gd name="T2" fmla="*/ 512 w 512"/>
                    <a:gd name="T3" fmla="*/ 0 h 556"/>
                    <a:gd name="T4" fmla="*/ 512 w 512"/>
                    <a:gd name="T5" fmla="*/ 122 h 556"/>
                    <a:gd name="T6" fmla="*/ 0 w 512"/>
                    <a:gd name="T7" fmla="*/ 556 h 556"/>
                    <a:gd name="T8" fmla="*/ 0 w 512"/>
                    <a:gd name="T9" fmla="*/ 434 h 556"/>
                    <a:gd name="T10" fmla="*/ 0 60000 65536"/>
                    <a:gd name="T11" fmla="*/ 0 60000 65536"/>
                    <a:gd name="T12" fmla="*/ 0 60000 65536"/>
                    <a:gd name="T13" fmla="*/ 0 60000 65536"/>
                    <a:gd name="T14" fmla="*/ 0 60000 65536"/>
                    <a:gd name="T15" fmla="*/ 0 w 512"/>
                    <a:gd name="T16" fmla="*/ 0 h 556"/>
                    <a:gd name="T17" fmla="*/ 512 w 512"/>
                    <a:gd name="T18" fmla="*/ 556 h 556"/>
                  </a:gdLst>
                  <a:ahLst/>
                  <a:cxnLst>
                    <a:cxn ang="T10">
                      <a:pos x="T0" y="T1"/>
                    </a:cxn>
                    <a:cxn ang="T11">
                      <a:pos x="T2" y="T3"/>
                    </a:cxn>
                    <a:cxn ang="T12">
                      <a:pos x="T4" y="T5"/>
                    </a:cxn>
                    <a:cxn ang="T13">
                      <a:pos x="T6" y="T7"/>
                    </a:cxn>
                    <a:cxn ang="T14">
                      <a:pos x="T8" y="T9"/>
                    </a:cxn>
                  </a:cxnLst>
                  <a:rect l="T15" t="T16" r="T17" b="T18"/>
                  <a:pathLst>
                    <a:path w="512" h="556">
                      <a:moveTo>
                        <a:pt x="0" y="434"/>
                      </a:moveTo>
                      <a:lnTo>
                        <a:pt x="512" y="0"/>
                      </a:lnTo>
                      <a:lnTo>
                        <a:pt x="512" y="122"/>
                      </a:lnTo>
                      <a:lnTo>
                        <a:pt x="0" y="556"/>
                      </a:lnTo>
                      <a:lnTo>
                        <a:pt x="0" y="434"/>
                      </a:lnTo>
                      <a:close/>
                    </a:path>
                  </a:pathLst>
                </a:custGeom>
                <a:solidFill>
                  <a:srgbClr val="FFD67F"/>
                </a:solidFill>
                <a:ln w="4763">
                  <a:solidFill>
                    <a:schemeClr val="bg2"/>
                  </a:solidFill>
                  <a:round/>
                  <a:headEnd/>
                  <a:tailEnd/>
                </a:ln>
              </p:spPr>
              <p:txBody>
                <a:bodyPr/>
                <a:lstStyle/>
                <a:p>
                  <a:endParaRPr lang="en-US"/>
                </a:p>
              </p:txBody>
            </p:sp>
            <p:sp>
              <p:nvSpPr>
                <p:cNvPr id="36126" name="Freeform 8"/>
                <p:cNvSpPr>
                  <a:spLocks/>
                </p:cNvSpPr>
                <p:nvPr/>
              </p:nvSpPr>
              <p:spPr bwMode="auto">
                <a:xfrm>
                  <a:off x="1530" y="2368"/>
                  <a:ext cx="952" cy="434"/>
                </a:xfrm>
                <a:custGeom>
                  <a:avLst/>
                  <a:gdLst>
                    <a:gd name="T0" fmla="*/ 952 w 952"/>
                    <a:gd name="T1" fmla="*/ 0 h 434"/>
                    <a:gd name="T2" fmla="*/ 0 w 952"/>
                    <a:gd name="T3" fmla="*/ 4 h 434"/>
                    <a:gd name="T4" fmla="*/ 440 w 952"/>
                    <a:gd name="T5" fmla="*/ 434 h 434"/>
                    <a:gd name="T6" fmla="*/ 952 w 952"/>
                    <a:gd name="T7" fmla="*/ 0 h 434"/>
                    <a:gd name="T8" fmla="*/ 0 60000 65536"/>
                    <a:gd name="T9" fmla="*/ 0 60000 65536"/>
                    <a:gd name="T10" fmla="*/ 0 60000 65536"/>
                    <a:gd name="T11" fmla="*/ 0 60000 65536"/>
                    <a:gd name="T12" fmla="*/ 0 w 952"/>
                    <a:gd name="T13" fmla="*/ 0 h 434"/>
                    <a:gd name="T14" fmla="*/ 952 w 952"/>
                    <a:gd name="T15" fmla="*/ 434 h 434"/>
                  </a:gdLst>
                  <a:ahLst/>
                  <a:cxnLst>
                    <a:cxn ang="T8">
                      <a:pos x="T0" y="T1"/>
                    </a:cxn>
                    <a:cxn ang="T9">
                      <a:pos x="T2" y="T3"/>
                    </a:cxn>
                    <a:cxn ang="T10">
                      <a:pos x="T4" y="T5"/>
                    </a:cxn>
                    <a:cxn ang="T11">
                      <a:pos x="T6" y="T7"/>
                    </a:cxn>
                  </a:cxnLst>
                  <a:rect l="T12" t="T13" r="T14" b="T15"/>
                  <a:pathLst>
                    <a:path w="952" h="434">
                      <a:moveTo>
                        <a:pt x="952" y="0"/>
                      </a:moveTo>
                      <a:lnTo>
                        <a:pt x="0" y="4"/>
                      </a:lnTo>
                      <a:lnTo>
                        <a:pt x="440" y="434"/>
                      </a:lnTo>
                      <a:lnTo>
                        <a:pt x="952" y="0"/>
                      </a:lnTo>
                      <a:close/>
                    </a:path>
                  </a:pathLst>
                </a:custGeom>
                <a:solidFill>
                  <a:srgbClr val="FFD67F"/>
                </a:solidFill>
                <a:ln w="4763">
                  <a:solidFill>
                    <a:schemeClr val="bg2"/>
                  </a:solidFill>
                  <a:round/>
                  <a:headEnd/>
                  <a:tailEnd/>
                </a:ln>
              </p:spPr>
              <p:txBody>
                <a:bodyPr/>
                <a:lstStyle/>
                <a:p>
                  <a:endParaRPr lang="en-US"/>
                </a:p>
              </p:txBody>
            </p:sp>
          </p:grpSp>
          <p:grpSp>
            <p:nvGrpSpPr>
              <p:cNvPr id="36046" name="Group 9"/>
              <p:cNvGrpSpPr>
                <a:grpSpLocks/>
              </p:cNvGrpSpPr>
              <p:nvPr/>
            </p:nvGrpSpPr>
            <p:grpSpPr bwMode="auto">
              <a:xfrm>
                <a:off x="1967" y="2368"/>
                <a:ext cx="2202" cy="556"/>
                <a:chOff x="1967" y="2368"/>
                <a:chExt cx="2202" cy="556"/>
              </a:xfrm>
            </p:grpSpPr>
            <p:sp>
              <p:nvSpPr>
                <p:cNvPr id="36119" name="Freeform 10"/>
                <p:cNvSpPr>
                  <a:spLocks/>
                </p:cNvSpPr>
                <p:nvPr/>
              </p:nvSpPr>
              <p:spPr bwMode="auto">
                <a:xfrm>
                  <a:off x="2555" y="2368"/>
                  <a:ext cx="1614" cy="556"/>
                </a:xfrm>
                <a:custGeom>
                  <a:avLst/>
                  <a:gdLst>
                    <a:gd name="T0" fmla="*/ 1614 w 1614"/>
                    <a:gd name="T1" fmla="*/ 434 h 556"/>
                    <a:gd name="T2" fmla="*/ 0 w 1614"/>
                    <a:gd name="T3" fmla="*/ 0 h 556"/>
                    <a:gd name="T4" fmla="*/ 0 w 1614"/>
                    <a:gd name="T5" fmla="*/ 122 h 556"/>
                    <a:gd name="T6" fmla="*/ 1614 w 1614"/>
                    <a:gd name="T7" fmla="*/ 556 h 556"/>
                    <a:gd name="T8" fmla="*/ 1614 w 1614"/>
                    <a:gd name="T9" fmla="*/ 434 h 556"/>
                    <a:gd name="T10" fmla="*/ 0 60000 65536"/>
                    <a:gd name="T11" fmla="*/ 0 60000 65536"/>
                    <a:gd name="T12" fmla="*/ 0 60000 65536"/>
                    <a:gd name="T13" fmla="*/ 0 60000 65536"/>
                    <a:gd name="T14" fmla="*/ 0 60000 65536"/>
                    <a:gd name="T15" fmla="*/ 0 w 1614"/>
                    <a:gd name="T16" fmla="*/ 0 h 556"/>
                    <a:gd name="T17" fmla="*/ 1614 w 1614"/>
                    <a:gd name="T18" fmla="*/ 556 h 556"/>
                  </a:gdLst>
                  <a:ahLst/>
                  <a:cxnLst>
                    <a:cxn ang="T10">
                      <a:pos x="T0" y="T1"/>
                    </a:cxn>
                    <a:cxn ang="T11">
                      <a:pos x="T2" y="T3"/>
                    </a:cxn>
                    <a:cxn ang="T12">
                      <a:pos x="T4" y="T5"/>
                    </a:cxn>
                    <a:cxn ang="T13">
                      <a:pos x="T6" y="T7"/>
                    </a:cxn>
                    <a:cxn ang="T14">
                      <a:pos x="T8" y="T9"/>
                    </a:cxn>
                  </a:cxnLst>
                  <a:rect l="T15" t="T16" r="T17" b="T18"/>
                  <a:pathLst>
                    <a:path w="1614" h="556">
                      <a:moveTo>
                        <a:pt x="1614" y="434"/>
                      </a:moveTo>
                      <a:lnTo>
                        <a:pt x="0" y="0"/>
                      </a:lnTo>
                      <a:lnTo>
                        <a:pt x="0" y="122"/>
                      </a:lnTo>
                      <a:lnTo>
                        <a:pt x="1614" y="556"/>
                      </a:lnTo>
                      <a:lnTo>
                        <a:pt x="1614" y="434"/>
                      </a:lnTo>
                      <a:close/>
                    </a:path>
                  </a:pathLst>
                </a:custGeom>
                <a:solidFill>
                  <a:srgbClr val="FFD67F"/>
                </a:solidFill>
                <a:ln w="4763">
                  <a:solidFill>
                    <a:schemeClr val="bg2"/>
                  </a:solidFill>
                  <a:round/>
                  <a:headEnd/>
                  <a:tailEnd/>
                </a:ln>
              </p:spPr>
              <p:txBody>
                <a:bodyPr/>
                <a:lstStyle/>
                <a:p>
                  <a:endParaRPr lang="en-US"/>
                </a:p>
              </p:txBody>
            </p:sp>
            <p:sp>
              <p:nvSpPr>
                <p:cNvPr id="36120" name="Freeform 11"/>
                <p:cNvSpPr>
                  <a:spLocks/>
                </p:cNvSpPr>
                <p:nvPr/>
              </p:nvSpPr>
              <p:spPr bwMode="auto">
                <a:xfrm>
                  <a:off x="1967" y="2368"/>
                  <a:ext cx="588" cy="556"/>
                </a:xfrm>
                <a:custGeom>
                  <a:avLst/>
                  <a:gdLst>
                    <a:gd name="T0" fmla="*/ 588 w 588"/>
                    <a:gd name="T1" fmla="*/ 0 h 556"/>
                    <a:gd name="T2" fmla="*/ 0 w 588"/>
                    <a:gd name="T3" fmla="*/ 434 h 556"/>
                    <a:gd name="T4" fmla="*/ 0 w 588"/>
                    <a:gd name="T5" fmla="*/ 556 h 556"/>
                    <a:gd name="T6" fmla="*/ 588 w 588"/>
                    <a:gd name="T7" fmla="*/ 122 h 556"/>
                    <a:gd name="T8" fmla="*/ 588 w 588"/>
                    <a:gd name="T9" fmla="*/ 0 h 556"/>
                    <a:gd name="T10" fmla="*/ 0 60000 65536"/>
                    <a:gd name="T11" fmla="*/ 0 60000 65536"/>
                    <a:gd name="T12" fmla="*/ 0 60000 65536"/>
                    <a:gd name="T13" fmla="*/ 0 60000 65536"/>
                    <a:gd name="T14" fmla="*/ 0 60000 65536"/>
                    <a:gd name="T15" fmla="*/ 0 w 588"/>
                    <a:gd name="T16" fmla="*/ 0 h 556"/>
                    <a:gd name="T17" fmla="*/ 588 w 588"/>
                    <a:gd name="T18" fmla="*/ 556 h 556"/>
                  </a:gdLst>
                  <a:ahLst/>
                  <a:cxnLst>
                    <a:cxn ang="T10">
                      <a:pos x="T0" y="T1"/>
                    </a:cxn>
                    <a:cxn ang="T11">
                      <a:pos x="T2" y="T3"/>
                    </a:cxn>
                    <a:cxn ang="T12">
                      <a:pos x="T4" y="T5"/>
                    </a:cxn>
                    <a:cxn ang="T13">
                      <a:pos x="T6" y="T7"/>
                    </a:cxn>
                    <a:cxn ang="T14">
                      <a:pos x="T8" y="T9"/>
                    </a:cxn>
                  </a:cxnLst>
                  <a:rect l="T15" t="T16" r="T17" b="T18"/>
                  <a:pathLst>
                    <a:path w="588" h="556">
                      <a:moveTo>
                        <a:pt x="588" y="0"/>
                      </a:moveTo>
                      <a:lnTo>
                        <a:pt x="0" y="434"/>
                      </a:lnTo>
                      <a:lnTo>
                        <a:pt x="0" y="556"/>
                      </a:lnTo>
                      <a:lnTo>
                        <a:pt x="588" y="122"/>
                      </a:lnTo>
                      <a:lnTo>
                        <a:pt x="588" y="0"/>
                      </a:lnTo>
                      <a:close/>
                    </a:path>
                  </a:pathLst>
                </a:custGeom>
                <a:solidFill>
                  <a:srgbClr val="FFD67F"/>
                </a:solidFill>
                <a:ln w="4763">
                  <a:solidFill>
                    <a:schemeClr val="bg2"/>
                  </a:solidFill>
                  <a:round/>
                  <a:headEnd/>
                  <a:tailEnd/>
                </a:ln>
              </p:spPr>
              <p:txBody>
                <a:bodyPr/>
                <a:lstStyle/>
                <a:p>
                  <a:endParaRPr lang="en-US"/>
                </a:p>
              </p:txBody>
            </p:sp>
            <p:sp>
              <p:nvSpPr>
                <p:cNvPr id="36121" name="Rectangle 12"/>
                <p:cNvSpPr>
                  <a:spLocks noChangeArrowheads="1"/>
                </p:cNvSpPr>
                <p:nvPr/>
              </p:nvSpPr>
              <p:spPr bwMode="auto">
                <a:xfrm>
                  <a:off x="1967" y="2802"/>
                  <a:ext cx="2202" cy="122"/>
                </a:xfrm>
                <a:prstGeom prst="rect">
                  <a:avLst/>
                </a:prstGeom>
                <a:solidFill>
                  <a:srgbClr val="FFD67F"/>
                </a:solidFill>
                <a:ln w="4763">
                  <a:solidFill>
                    <a:schemeClr val="bg2"/>
                  </a:solidFill>
                  <a:miter lim="800000"/>
                  <a:headEnd/>
                  <a:tailEnd/>
                </a:ln>
              </p:spPr>
              <p:txBody>
                <a:bodyPr/>
                <a:lstStyle/>
                <a:p>
                  <a:endParaRPr lang="en-US"/>
                </a:p>
              </p:txBody>
            </p:sp>
            <p:sp>
              <p:nvSpPr>
                <p:cNvPr id="36122" name="Freeform 13"/>
                <p:cNvSpPr>
                  <a:spLocks/>
                </p:cNvSpPr>
                <p:nvPr/>
              </p:nvSpPr>
              <p:spPr bwMode="auto">
                <a:xfrm>
                  <a:off x="1967" y="2368"/>
                  <a:ext cx="2202" cy="434"/>
                </a:xfrm>
                <a:custGeom>
                  <a:avLst/>
                  <a:gdLst>
                    <a:gd name="T0" fmla="*/ 588 w 2202"/>
                    <a:gd name="T1" fmla="*/ 0 h 434"/>
                    <a:gd name="T2" fmla="*/ 0 w 2202"/>
                    <a:gd name="T3" fmla="*/ 434 h 434"/>
                    <a:gd name="T4" fmla="*/ 2202 w 2202"/>
                    <a:gd name="T5" fmla="*/ 434 h 434"/>
                    <a:gd name="T6" fmla="*/ 588 w 2202"/>
                    <a:gd name="T7" fmla="*/ 0 h 434"/>
                    <a:gd name="T8" fmla="*/ 0 60000 65536"/>
                    <a:gd name="T9" fmla="*/ 0 60000 65536"/>
                    <a:gd name="T10" fmla="*/ 0 60000 65536"/>
                    <a:gd name="T11" fmla="*/ 0 60000 65536"/>
                    <a:gd name="T12" fmla="*/ 0 w 2202"/>
                    <a:gd name="T13" fmla="*/ 0 h 434"/>
                    <a:gd name="T14" fmla="*/ 2202 w 2202"/>
                    <a:gd name="T15" fmla="*/ 434 h 434"/>
                  </a:gdLst>
                  <a:ahLst/>
                  <a:cxnLst>
                    <a:cxn ang="T8">
                      <a:pos x="T0" y="T1"/>
                    </a:cxn>
                    <a:cxn ang="T9">
                      <a:pos x="T2" y="T3"/>
                    </a:cxn>
                    <a:cxn ang="T10">
                      <a:pos x="T4" y="T5"/>
                    </a:cxn>
                    <a:cxn ang="T11">
                      <a:pos x="T6" y="T7"/>
                    </a:cxn>
                  </a:cxnLst>
                  <a:rect l="T12" t="T13" r="T14" b="T15"/>
                  <a:pathLst>
                    <a:path w="2202" h="434">
                      <a:moveTo>
                        <a:pt x="588" y="0"/>
                      </a:moveTo>
                      <a:lnTo>
                        <a:pt x="0" y="434"/>
                      </a:lnTo>
                      <a:lnTo>
                        <a:pt x="2202" y="434"/>
                      </a:lnTo>
                      <a:lnTo>
                        <a:pt x="588" y="0"/>
                      </a:lnTo>
                      <a:close/>
                    </a:path>
                  </a:pathLst>
                </a:custGeom>
                <a:solidFill>
                  <a:srgbClr val="FFD67F"/>
                </a:solidFill>
                <a:ln w="4763">
                  <a:solidFill>
                    <a:schemeClr val="bg2"/>
                  </a:solidFill>
                  <a:round/>
                  <a:headEnd/>
                  <a:tailEnd/>
                </a:ln>
              </p:spPr>
              <p:txBody>
                <a:bodyPr/>
                <a:lstStyle/>
                <a:p>
                  <a:endParaRPr lang="en-US"/>
                </a:p>
              </p:txBody>
            </p:sp>
          </p:grpSp>
          <p:grpSp>
            <p:nvGrpSpPr>
              <p:cNvPr id="36047" name="Group 14"/>
              <p:cNvGrpSpPr>
                <a:grpSpLocks/>
              </p:cNvGrpSpPr>
              <p:nvPr/>
            </p:nvGrpSpPr>
            <p:grpSpPr bwMode="auto">
              <a:xfrm>
                <a:off x="2689" y="2182"/>
                <a:ext cx="1455" cy="619"/>
                <a:chOff x="2689" y="2182"/>
                <a:chExt cx="1455" cy="619"/>
              </a:xfrm>
            </p:grpSpPr>
            <p:grpSp>
              <p:nvGrpSpPr>
                <p:cNvPr id="36107" name="Group 15"/>
                <p:cNvGrpSpPr>
                  <a:grpSpLocks/>
                </p:cNvGrpSpPr>
                <p:nvPr/>
              </p:nvGrpSpPr>
              <p:grpSpPr bwMode="auto">
                <a:xfrm>
                  <a:off x="2689" y="2182"/>
                  <a:ext cx="1174" cy="337"/>
                  <a:chOff x="2689" y="2182"/>
                  <a:chExt cx="1174" cy="337"/>
                </a:xfrm>
              </p:grpSpPr>
              <p:sp>
                <p:nvSpPr>
                  <p:cNvPr id="36114" name="Rectangle 16"/>
                  <p:cNvSpPr>
                    <a:spLocks noChangeArrowheads="1"/>
                  </p:cNvSpPr>
                  <p:nvPr/>
                </p:nvSpPr>
                <p:spPr bwMode="auto">
                  <a:xfrm>
                    <a:off x="2689" y="2182"/>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36115" name="Freeform 17"/>
                  <p:cNvSpPr>
                    <a:spLocks/>
                  </p:cNvSpPr>
                  <p:nvPr/>
                </p:nvSpPr>
                <p:spPr bwMode="auto">
                  <a:xfrm>
                    <a:off x="2689" y="2182"/>
                    <a:ext cx="220" cy="337"/>
                  </a:xfrm>
                  <a:custGeom>
                    <a:avLst/>
                    <a:gdLst>
                      <a:gd name="T0" fmla="*/ 0 w 220"/>
                      <a:gd name="T1" fmla="*/ 0 h 337"/>
                      <a:gd name="T2" fmla="*/ 220 w 220"/>
                      <a:gd name="T3" fmla="*/ 215 h 337"/>
                      <a:gd name="T4" fmla="*/ 220 w 220"/>
                      <a:gd name="T5" fmla="*/ 337 h 337"/>
                      <a:gd name="T6" fmla="*/ 0 w 220"/>
                      <a:gd name="T7" fmla="*/ 122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2"/>
                        </a:lnTo>
                        <a:lnTo>
                          <a:pt x="0" y="0"/>
                        </a:lnTo>
                        <a:close/>
                      </a:path>
                    </a:pathLst>
                  </a:custGeom>
                  <a:solidFill>
                    <a:srgbClr val="BDFFFF"/>
                  </a:solidFill>
                  <a:ln w="3175">
                    <a:solidFill>
                      <a:schemeClr val="bg2"/>
                    </a:solidFill>
                    <a:round/>
                    <a:headEnd/>
                    <a:tailEnd/>
                  </a:ln>
                </p:spPr>
                <p:txBody>
                  <a:bodyPr/>
                  <a:lstStyle/>
                  <a:p>
                    <a:endParaRPr lang="en-US"/>
                  </a:p>
                </p:txBody>
              </p:sp>
              <p:sp>
                <p:nvSpPr>
                  <p:cNvPr id="36116" name="Freeform 18"/>
                  <p:cNvSpPr>
                    <a:spLocks/>
                  </p:cNvSpPr>
                  <p:nvPr/>
                </p:nvSpPr>
                <p:spPr bwMode="auto">
                  <a:xfrm>
                    <a:off x="3643" y="2182"/>
                    <a:ext cx="220" cy="337"/>
                  </a:xfrm>
                  <a:custGeom>
                    <a:avLst/>
                    <a:gdLst>
                      <a:gd name="T0" fmla="*/ 220 w 220"/>
                      <a:gd name="T1" fmla="*/ 215 h 337"/>
                      <a:gd name="T2" fmla="*/ 0 w 220"/>
                      <a:gd name="T3" fmla="*/ 0 h 337"/>
                      <a:gd name="T4" fmla="*/ 0 w 220"/>
                      <a:gd name="T5" fmla="*/ 122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2"/>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36117" name="Rectangle 19"/>
                  <p:cNvSpPr>
                    <a:spLocks noChangeArrowheads="1"/>
                  </p:cNvSpPr>
                  <p:nvPr/>
                </p:nvSpPr>
                <p:spPr bwMode="auto">
                  <a:xfrm>
                    <a:off x="2909" y="2397"/>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36118" name="Freeform 20"/>
                  <p:cNvSpPr>
                    <a:spLocks/>
                  </p:cNvSpPr>
                  <p:nvPr/>
                </p:nvSpPr>
                <p:spPr bwMode="auto">
                  <a:xfrm>
                    <a:off x="2689" y="2182"/>
                    <a:ext cx="1174" cy="215"/>
                  </a:xfrm>
                  <a:custGeom>
                    <a:avLst/>
                    <a:gdLst>
                      <a:gd name="T0" fmla="*/ 954 w 1174"/>
                      <a:gd name="T1" fmla="*/ 0 h 215"/>
                      <a:gd name="T2" fmla="*/ 0 w 1174"/>
                      <a:gd name="T3" fmla="*/ 0 h 215"/>
                      <a:gd name="T4" fmla="*/ 220 w 1174"/>
                      <a:gd name="T5" fmla="*/ 215 h 215"/>
                      <a:gd name="T6" fmla="*/ 1174 w 1174"/>
                      <a:gd name="T7" fmla="*/ 215 h 215"/>
                      <a:gd name="T8" fmla="*/ 954 w 1174"/>
                      <a:gd name="T9" fmla="*/ 0 h 215"/>
                      <a:gd name="T10" fmla="*/ 0 60000 65536"/>
                      <a:gd name="T11" fmla="*/ 0 60000 65536"/>
                      <a:gd name="T12" fmla="*/ 0 60000 65536"/>
                      <a:gd name="T13" fmla="*/ 0 60000 65536"/>
                      <a:gd name="T14" fmla="*/ 0 60000 65536"/>
                      <a:gd name="T15" fmla="*/ 0 w 1174"/>
                      <a:gd name="T16" fmla="*/ 0 h 215"/>
                      <a:gd name="T17" fmla="*/ 1174 w 1174"/>
                      <a:gd name="T18" fmla="*/ 215 h 215"/>
                    </a:gdLst>
                    <a:ahLst/>
                    <a:cxnLst>
                      <a:cxn ang="T10">
                        <a:pos x="T0" y="T1"/>
                      </a:cxn>
                      <a:cxn ang="T11">
                        <a:pos x="T2" y="T3"/>
                      </a:cxn>
                      <a:cxn ang="T12">
                        <a:pos x="T4" y="T5"/>
                      </a:cxn>
                      <a:cxn ang="T13">
                        <a:pos x="T6" y="T7"/>
                      </a:cxn>
                      <a:cxn ang="T14">
                        <a:pos x="T8" y="T9"/>
                      </a:cxn>
                    </a:cxnLst>
                    <a:rect l="T15" t="T16" r="T17" b="T18"/>
                    <a:pathLst>
                      <a:path w="1174" h="215">
                        <a:moveTo>
                          <a:pt x="954" y="0"/>
                        </a:moveTo>
                        <a:lnTo>
                          <a:pt x="0" y="0"/>
                        </a:lnTo>
                        <a:lnTo>
                          <a:pt x="220" y="215"/>
                        </a:lnTo>
                        <a:lnTo>
                          <a:pt x="1174" y="215"/>
                        </a:lnTo>
                        <a:lnTo>
                          <a:pt x="954" y="0"/>
                        </a:lnTo>
                        <a:close/>
                      </a:path>
                    </a:pathLst>
                  </a:custGeom>
                  <a:solidFill>
                    <a:srgbClr val="BDFFFF"/>
                  </a:solidFill>
                  <a:ln w="3175">
                    <a:solidFill>
                      <a:schemeClr val="bg2"/>
                    </a:solidFill>
                    <a:round/>
                    <a:headEnd/>
                    <a:tailEnd/>
                  </a:ln>
                </p:spPr>
                <p:txBody>
                  <a:bodyPr/>
                  <a:lstStyle/>
                  <a:p>
                    <a:endParaRPr lang="en-US"/>
                  </a:p>
                </p:txBody>
              </p:sp>
            </p:grpSp>
            <p:grpSp>
              <p:nvGrpSpPr>
                <p:cNvPr id="36108" name="Group 21"/>
                <p:cNvGrpSpPr>
                  <a:grpSpLocks/>
                </p:cNvGrpSpPr>
                <p:nvPr/>
              </p:nvGrpSpPr>
              <p:grpSpPr bwMode="auto">
                <a:xfrm>
                  <a:off x="2971" y="2464"/>
                  <a:ext cx="1173" cy="337"/>
                  <a:chOff x="2971" y="2464"/>
                  <a:chExt cx="1173" cy="337"/>
                </a:xfrm>
              </p:grpSpPr>
              <p:sp>
                <p:nvSpPr>
                  <p:cNvPr id="36109" name="Rectangle 22"/>
                  <p:cNvSpPr>
                    <a:spLocks noChangeArrowheads="1"/>
                  </p:cNvSpPr>
                  <p:nvPr/>
                </p:nvSpPr>
                <p:spPr bwMode="auto">
                  <a:xfrm>
                    <a:off x="2971" y="2464"/>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36110" name="Freeform 23"/>
                  <p:cNvSpPr>
                    <a:spLocks/>
                  </p:cNvSpPr>
                  <p:nvPr/>
                </p:nvSpPr>
                <p:spPr bwMode="auto">
                  <a:xfrm>
                    <a:off x="2971" y="2464"/>
                    <a:ext cx="220" cy="337"/>
                  </a:xfrm>
                  <a:custGeom>
                    <a:avLst/>
                    <a:gdLst>
                      <a:gd name="T0" fmla="*/ 0 w 220"/>
                      <a:gd name="T1" fmla="*/ 0 h 337"/>
                      <a:gd name="T2" fmla="*/ 220 w 220"/>
                      <a:gd name="T3" fmla="*/ 215 h 337"/>
                      <a:gd name="T4" fmla="*/ 220 w 220"/>
                      <a:gd name="T5" fmla="*/ 337 h 337"/>
                      <a:gd name="T6" fmla="*/ 0 w 220"/>
                      <a:gd name="T7" fmla="*/ 121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1"/>
                        </a:lnTo>
                        <a:lnTo>
                          <a:pt x="0" y="0"/>
                        </a:lnTo>
                        <a:close/>
                      </a:path>
                    </a:pathLst>
                  </a:custGeom>
                  <a:solidFill>
                    <a:srgbClr val="BDFFFF"/>
                  </a:solidFill>
                  <a:ln w="3175">
                    <a:solidFill>
                      <a:schemeClr val="bg2"/>
                    </a:solidFill>
                    <a:round/>
                    <a:headEnd/>
                    <a:tailEnd/>
                  </a:ln>
                </p:spPr>
                <p:txBody>
                  <a:bodyPr/>
                  <a:lstStyle/>
                  <a:p>
                    <a:endParaRPr lang="en-US"/>
                  </a:p>
                </p:txBody>
              </p:sp>
              <p:sp>
                <p:nvSpPr>
                  <p:cNvPr id="36111" name="Freeform 24"/>
                  <p:cNvSpPr>
                    <a:spLocks/>
                  </p:cNvSpPr>
                  <p:nvPr/>
                </p:nvSpPr>
                <p:spPr bwMode="auto">
                  <a:xfrm>
                    <a:off x="3924" y="2464"/>
                    <a:ext cx="220" cy="337"/>
                  </a:xfrm>
                  <a:custGeom>
                    <a:avLst/>
                    <a:gdLst>
                      <a:gd name="T0" fmla="*/ 220 w 220"/>
                      <a:gd name="T1" fmla="*/ 215 h 337"/>
                      <a:gd name="T2" fmla="*/ 0 w 220"/>
                      <a:gd name="T3" fmla="*/ 0 h 337"/>
                      <a:gd name="T4" fmla="*/ 0 w 220"/>
                      <a:gd name="T5" fmla="*/ 121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1"/>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36112" name="Rectangle 25"/>
                  <p:cNvSpPr>
                    <a:spLocks noChangeArrowheads="1"/>
                  </p:cNvSpPr>
                  <p:nvPr/>
                </p:nvSpPr>
                <p:spPr bwMode="auto">
                  <a:xfrm>
                    <a:off x="3191" y="2679"/>
                    <a:ext cx="953" cy="122"/>
                  </a:xfrm>
                  <a:prstGeom prst="rect">
                    <a:avLst/>
                  </a:prstGeom>
                  <a:solidFill>
                    <a:srgbClr val="BDFFFF"/>
                  </a:solidFill>
                  <a:ln w="3175">
                    <a:solidFill>
                      <a:schemeClr val="bg2"/>
                    </a:solidFill>
                    <a:miter lim="800000"/>
                    <a:headEnd/>
                    <a:tailEnd/>
                  </a:ln>
                </p:spPr>
                <p:txBody>
                  <a:bodyPr/>
                  <a:lstStyle/>
                  <a:p>
                    <a:endParaRPr lang="en-US"/>
                  </a:p>
                </p:txBody>
              </p:sp>
              <p:sp>
                <p:nvSpPr>
                  <p:cNvPr id="36113" name="Freeform 26"/>
                  <p:cNvSpPr>
                    <a:spLocks/>
                  </p:cNvSpPr>
                  <p:nvPr/>
                </p:nvSpPr>
                <p:spPr bwMode="auto">
                  <a:xfrm>
                    <a:off x="2971" y="2464"/>
                    <a:ext cx="1173" cy="215"/>
                  </a:xfrm>
                  <a:custGeom>
                    <a:avLst/>
                    <a:gdLst>
                      <a:gd name="T0" fmla="*/ 953 w 1173"/>
                      <a:gd name="T1" fmla="*/ 0 h 215"/>
                      <a:gd name="T2" fmla="*/ 0 w 1173"/>
                      <a:gd name="T3" fmla="*/ 0 h 215"/>
                      <a:gd name="T4" fmla="*/ 220 w 1173"/>
                      <a:gd name="T5" fmla="*/ 215 h 215"/>
                      <a:gd name="T6" fmla="*/ 1173 w 1173"/>
                      <a:gd name="T7" fmla="*/ 215 h 215"/>
                      <a:gd name="T8" fmla="*/ 953 w 1173"/>
                      <a:gd name="T9" fmla="*/ 0 h 215"/>
                      <a:gd name="T10" fmla="*/ 0 60000 65536"/>
                      <a:gd name="T11" fmla="*/ 0 60000 65536"/>
                      <a:gd name="T12" fmla="*/ 0 60000 65536"/>
                      <a:gd name="T13" fmla="*/ 0 60000 65536"/>
                      <a:gd name="T14" fmla="*/ 0 60000 65536"/>
                      <a:gd name="T15" fmla="*/ 0 w 1173"/>
                      <a:gd name="T16" fmla="*/ 0 h 215"/>
                      <a:gd name="T17" fmla="*/ 1173 w 1173"/>
                      <a:gd name="T18" fmla="*/ 215 h 215"/>
                    </a:gdLst>
                    <a:ahLst/>
                    <a:cxnLst>
                      <a:cxn ang="T10">
                        <a:pos x="T0" y="T1"/>
                      </a:cxn>
                      <a:cxn ang="T11">
                        <a:pos x="T2" y="T3"/>
                      </a:cxn>
                      <a:cxn ang="T12">
                        <a:pos x="T4" y="T5"/>
                      </a:cxn>
                      <a:cxn ang="T13">
                        <a:pos x="T6" y="T7"/>
                      </a:cxn>
                      <a:cxn ang="T14">
                        <a:pos x="T8" y="T9"/>
                      </a:cxn>
                    </a:cxnLst>
                    <a:rect l="T15" t="T16" r="T17" b="T18"/>
                    <a:pathLst>
                      <a:path w="1173" h="215">
                        <a:moveTo>
                          <a:pt x="953" y="0"/>
                        </a:moveTo>
                        <a:lnTo>
                          <a:pt x="0" y="0"/>
                        </a:lnTo>
                        <a:lnTo>
                          <a:pt x="220" y="215"/>
                        </a:lnTo>
                        <a:lnTo>
                          <a:pt x="1173" y="215"/>
                        </a:lnTo>
                        <a:lnTo>
                          <a:pt x="953" y="0"/>
                        </a:lnTo>
                        <a:close/>
                      </a:path>
                    </a:pathLst>
                  </a:custGeom>
                  <a:solidFill>
                    <a:srgbClr val="BDFFFF"/>
                  </a:solidFill>
                  <a:ln w="3175">
                    <a:solidFill>
                      <a:schemeClr val="bg2"/>
                    </a:solidFill>
                    <a:round/>
                    <a:headEnd/>
                    <a:tailEnd/>
                  </a:ln>
                </p:spPr>
                <p:txBody>
                  <a:bodyPr/>
                  <a:lstStyle/>
                  <a:p>
                    <a:endParaRPr lang="en-US"/>
                  </a:p>
                </p:txBody>
              </p:sp>
            </p:grpSp>
          </p:grpSp>
          <p:grpSp>
            <p:nvGrpSpPr>
              <p:cNvPr id="36048" name="Group 27"/>
              <p:cNvGrpSpPr>
                <a:grpSpLocks/>
              </p:cNvGrpSpPr>
              <p:nvPr/>
            </p:nvGrpSpPr>
            <p:grpSpPr bwMode="auto">
              <a:xfrm>
                <a:off x="1549" y="2227"/>
                <a:ext cx="1174" cy="337"/>
                <a:chOff x="1549" y="2227"/>
                <a:chExt cx="1174" cy="337"/>
              </a:xfrm>
            </p:grpSpPr>
            <p:sp>
              <p:nvSpPr>
                <p:cNvPr id="36102" name="Rectangle 28"/>
                <p:cNvSpPr>
                  <a:spLocks noChangeArrowheads="1"/>
                </p:cNvSpPr>
                <p:nvPr/>
              </p:nvSpPr>
              <p:spPr bwMode="auto">
                <a:xfrm>
                  <a:off x="1549" y="2227"/>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36103" name="Freeform 29"/>
                <p:cNvSpPr>
                  <a:spLocks/>
                </p:cNvSpPr>
                <p:nvPr/>
              </p:nvSpPr>
              <p:spPr bwMode="auto">
                <a:xfrm>
                  <a:off x="1549" y="2227"/>
                  <a:ext cx="221" cy="337"/>
                </a:xfrm>
                <a:custGeom>
                  <a:avLst/>
                  <a:gdLst>
                    <a:gd name="T0" fmla="*/ 0 w 221"/>
                    <a:gd name="T1" fmla="*/ 0 h 337"/>
                    <a:gd name="T2" fmla="*/ 221 w 221"/>
                    <a:gd name="T3" fmla="*/ 216 h 337"/>
                    <a:gd name="T4" fmla="*/ 221 w 221"/>
                    <a:gd name="T5" fmla="*/ 337 h 337"/>
                    <a:gd name="T6" fmla="*/ 0 w 221"/>
                    <a:gd name="T7" fmla="*/ 122 h 337"/>
                    <a:gd name="T8" fmla="*/ 0 w 221"/>
                    <a:gd name="T9" fmla="*/ 0 h 337"/>
                    <a:gd name="T10" fmla="*/ 0 60000 65536"/>
                    <a:gd name="T11" fmla="*/ 0 60000 65536"/>
                    <a:gd name="T12" fmla="*/ 0 60000 65536"/>
                    <a:gd name="T13" fmla="*/ 0 60000 65536"/>
                    <a:gd name="T14" fmla="*/ 0 60000 65536"/>
                    <a:gd name="T15" fmla="*/ 0 w 221"/>
                    <a:gd name="T16" fmla="*/ 0 h 337"/>
                    <a:gd name="T17" fmla="*/ 221 w 221"/>
                    <a:gd name="T18" fmla="*/ 337 h 337"/>
                  </a:gdLst>
                  <a:ahLst/>
                  <a:cxnLst>
                    <a:cxn ang="T10">
                      <a:pos x="T0" y="T1"/>
                    </a:cxn>
                    <a:cxn ang="T11">
                      <a:pos x="T2" y="T3"/>
                    </a:cxn>
                    <a:cxn ang="T12">
                      <a:pos x="T4" y="T5"/>
                    </a:cxn>
                    <a:cxn ang="T13">
                      <a:pos x="T6" y="T7"/>
                    </a:cxn>
                    <a:cxn ang="T14">
                      <a:pos x="T8" y="T9"/>
                    </a:cxn>
                  </a:cxnLst>
                  <a:rect l="T15" t="T16" r="T17" b="T18"/>
                  <a:pathLst>
                    <a:path w="221" h="337">
                      <a:moveTo>
                        <a:pt x="0" y="0"/>
                      </a:moveTo>
                      <a:lnTo>
                        <a:pt x="221" y="216"/>
                      </a:lnTo>
                      <a:lnTo>
                        <a:pt x="221" y="337"/>
                      </a:lnTo>
                      <a:lnTo>
                        <a:pt x="0" y="122"/>
                      </a:lnTo>
                      <a:lnTo>
                        <a:pt x="0" y="0"/>
                      </a:lnTo>
                      <a:close/>
                    </a:path>
                  </a:pathLst>
                </a:custGeom>
                <a:solidFill>
                  <a:srgbClr val="BDFFFF"/>
                </a:solidFill>
                <a:ln w="3175">
                  <a:solidFill>
                    <a:schemeClr val="bg2"/>
                  </a:solidFill>
                  <a:round/>
                  <a:headEnd/>
                  <a:tailEnd/>
                </a:ln>
              </p:spPr>
              <p:txBody>
                <a:bodyPr/>
                <a:lstStyle/>
                <a:p>
                  <a:endParaRPr lang="en-US"/>
                </a:p>
              </p:txBody>
            </p:sp>
            <p:sp>
              <p:nvSpPr>
                <p:cNvPr id="36104" name="Freeform 30"/>
                <p:cNvSpPr>
                  <a:spLocks/>
                </p:cNvSpPr>
                <p:nvPr/>
              </p:nvSpPr>
              <p:spPr bwMode="auto">
                <a:xfrm>
                  <a:off x="2503" y="2227"/>
                  <a:ext cx="220" cy="337"/>
                </a:xfrm>
                <a:custGeom>
                  <a:avLst/>
                  <a:gdLst>
                    <a:gd name="T0" fmla="*/ 220 w 220"/>
                    <a:gd name="T1" fmla="*/ 216 h 337"/>
                    <a:gd name="T2" fmla="*/ 0 w 220"/>
                    <a:gd name="T3" fmla="*/ 0 h 337"/>
                    <a:gd name="T4" fmla="*/ 0 w 220"/>
                    <a:gd name="T5" fmla="*/ 122 h 337"/>
                    <a:gd name="T6" fmla="*/ 220 w 220"/>
                    <a:gd name="T7" fmla="*/ 337 h 337"/>
                    <a:gd name="T8" fmla="*/ 220 w 220"/>
                    <a:gd name="T9" fmla="*/ 216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6"/>
                      </a:moveTo>
                      <a:lnTo>
                        <a:pt x="0" y="0"/>
                      </a:lnTo>
                      <a:lnTo>
                        <a:pt x="0" y="122"/>
                      </a:lnTo>
                      <a:lnTo>
                        <a:pt x="220" y="337"/>
                      </a:lnTo>
                      <a:lnTo>
                        <a:pt x="220" y="216"/>
                      </a:lnTo>
                      <a:close/>
                    </a:path>
                  </a:pathLst>
                </a:custGeom>
                <a:solidFill>
                  <a:srgbClr val="BDFFFF"/>
                </a:solidFill>
                <a:ln w="3175">
                  <a:solidFill>
                    <a:schemeClr val="bg2"/>
                  </a:solidFill>
                  <a:round/>
                  <a:headEnd/>
                  <a:tailEnd/>
                </a:ln>
              </p:spPr>
              <p:txBody>
                <a:bodyPr/>
                <a:lstStyle/>
                <a:p>
                  <a:endParaRPr lang="en-US"/>
                </a:p>
              </p:txBody>
            </p:sp>
            <p:sp>
              <p:nvSpPr>
                <p:cNvPr id="36105" name="Rectangle 31"/>
                <p:cNvSpPr>
                  <a:spLocks noChangeArrowheads="1"/>
                </p:cNvSpPr>
                <p:nvPr/>
              </p:nvSpPr>
              <p:spPr bwMode="auto">
                <a:xfrm>
                  <a:off x="1770" y="2443"/>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36106" name="Freeform 32"/>
                <p:cNvSpPr>
                  <a:spLocks/>
                </p:cNvSpPr>
                <p:nvPr/>
              </p:nvSpPr>
              <p:spPr bwMode="auto">
                <a:xfrm>
                  <a:off x="1549" y="2227"/>
                  <a:ext cx="1174" cy="216"/>
                </a:xfrm>
                <a:custGeom>
                  <a:avLst/>
                  <a:gdLst>
                    <a:gd name="T0" fmla="*/ 954 w 1174"/>
                    <a:gd name="T1" fmla="*/ 0 h 216"/>
                    <a:gd name="T2" fmla="*/ 0 w 1174"/>
                    <a:gd name="T3" fmla="*/ 0 h 216"/>
                    <a:gd name="T4" fmla="*/ 221 w 1174"/>
                    <a:gd name="T5" fmla="*/ 216 h 216"/>
                    <a:gd name="T6" fmla="*/ 1174 w 1174"/>
                    <a:gd name="T7" fmla="*/ 216 h 216"/>
                    <a:gd name="T8" fmla="*/ 954 w 1174"/>
                    <a:gd name="T9" fmla="*/ 0 h 216"/>
                    <a:gd name="T10" fmla="*/ 0 60000 65536"/>
                    <a:gd name="T11" fmla="*/ 0 60000 65536"/>
                    <a:gd name="T12" fmla="*/ 0 60000 65536"/>
                    <a:gd name="T13" fmla="*/ 0 60000 65536"/>
                    <a:gd name="T14" fmla="*/ 0 60000 65536"/>
                    <a:gd name="T15" fmla="*/ 0 w 1174"/>
                    <a:gd name="T16" fmla="*/ 0 h 216"/>
                    <a:gd name="T17" fmla="*/ 1174 w 1174"/>
                    <a:gd name="T18" fmla="*/ 216 h 216"/>
                  </a:gdLst>
                  <a:ahLst/>
                  <a:cxnLst>
                    <a:cxn ang="T10">
                      <a:pos x="T0" y="T1"/>
                    </a:cxn>
                    <a:cxn ang="T11">
                      <a:pos x="T2" y="T3"/>
                    </a:cxn>
                    <a:cxn ang="T12">
                      <a:pos x="T4" y="T5"/>
                    </a:cxn>
                    <a:cxn ang="T13">
                      <a:pos x="T6" y="T7"/>
                    </a:cxn>
                    <a:cxn ang="T14">
                      <a:pos x="T8" y="T9"/>
                    </a:cxn>
                  </a:cxnLst>
                  <a:rect l="T15" t="T16" r="T17" b="T18"/>
                  <a:pathLst>
                    <a:path w="1174" h="216">
                      <a:moveTo>
                        <a:pt x="954" y="0"/>
                      </a:moveTo>
                      <a:lnTo>
                        <a:pt x="0" y="0"/>
                      </a:lnTo>
                      <a:lnTo>
                        <a:pt x="221" y="216"/>
                      </a:lnTo>
                      <a:lnTo>
                        <a:pt x="1174" y="216"/>
                      </a:lnTo>
                      <a:lnTo>
                        <a:pt x="954" y="0"/>
                      </a:lnTo>
                      <a:close/>
                    </a:path>
                  </a:pathLst>
                </a:custGeom>
                <a:solidFill>
                  <a:srgbClr val="BDFFFF"/>
                </a:solidFill>
                <a:ln w="3175">
                  <a:solidFill>
                    <a:schemeClr val="bg2"/>
                  </a:solidFill>
                  <a:round/>
                  <a:headEnd/>
                  <a:tailEnd/>
                </a:ln>
              </p:spPr>
              <p:txBody>
                <a:bodyPr/>
                <a:lstStyle/>
                <a:p>
                  <a:endParaRPr lang="en-US"/>
                </a:p>
              </p:txBody>
            </p:sp>
          </p:grpSp>
          <p:grpSp>
            <p:nvGrpSpPr>
              <p:cNvPr id="36049" name="Group 33"/>
              <p:cNvGrpSpPr>
                <a:grpSpLocks/>
              </p:cNvGrpSpPr>
              <p:nvPr/>
            </p:nvGrpSpPr>
            <p:grpSpPr bwMode="auto">
              <a:xfrm>
                <a:off x="1786" y="2464"/>
                <a:ext cx="1173" cy="337"/>
                <a:chOff x="1786" y="2464"/>
                <a:chExt cx="1173" cy="337"/>
              </a:xfrm>
            </p:grpSpPr>
            <p:sp>
              <p:nvSpPr>
                <p:cNvPr id="36097" name="Rectangle 34"/>
                <p:cNvSpPr>
                  <a:spLocks noChangeArrowheads="1"/>
                </p:cNvSpPr>
                <p:nvPr/>
              </p:nvSpPr>
              <p:spPr bwMode="auto">
                <a:xfrm>
                  <a:off x="1786" y="2464"/>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36098" name="Freeform 35"/>
                <p:cNvSpPr>
                  <a:spLocks/>
                </p:cNvSpPr>
                <p:nvPr/>
              </p:nvSpPr>
              <p:spPr bwMode="auto">
                <a:xfrm>
                  <a:off x="1786" y="2464"/>
                  <a:ext cx="220" cy="337"/>
                </a:xfrm>
                <a:custGeom>
                  <a:avLst/>
                  <a:gdLst>
                    <a:gd name="T0" fmla="*/ 0 w 220"/>
                    <a:gd name="T1" fmla="*/ 0 h 337"/>
                    <a:gd name="T2" fmla="*/ 220 w 220"/>
                    <a:gd name="T3" fmla="*/ 215 h 337"/>
                    <a:gd name="T4" fmla="*/ 220 w 220"/>
                    <a:gd name="T5" fmla="*/ 337 h 337"/>
                    <a:gd name="T6" fmla="*/ 0 w 220"/>
                    <a:gd name="T7" fmla="*/ 121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1"/>
                      </a:lnTo>
                      <a:lnTo>
                        <a:pt x="0" y="0"/>
                      </a:lnTo>
                      <a:close/>
                    </a:path>
                  </a:pathLst>
                </a:custGeom>
                <a:solidFill>
                  <a:srgbClr val="BDFFFF"/>
                </a:solidFill>
                <a:ln w="3175">
                  <a:solidFill>
                    <a:schemeClr val="bg2"/>
                  </a:solidFill>
                  <a:round/>
                  <a:headEnd/>
                  <a:tailEnd/>
                </a:ln>
              </p:spPr>
              <p:txBody>
                <a:bodyPr/>
                <a:lstStyle/>
                <a:p>
                  <a:endParaRPr lang="en-US"/>
                </a:p>
              </p:txBody>
            </p:sp>
            <p:sp>
              <p:nvSpPr>
                <p:cNvPr id="36099" name="Freeform 36"/>
                <p:cNvSpPr>
                  <a:spLocks/>
                </p:cNvSpPr>
                <p:nvPr/>
              </p:nvSpPr>
              <p:spPr bwMode="auto">
                <a:xfrm>
                  <a:off x="2739" y="2464"/>
                  <a:ext cx="220" cy="337"/>
                </a:xfrm>
                <a:custGeom>
                  <a:avLst/>
                  <a:gdLst>
                    <a:gd name="T0" fmla="*/ 220 w 220"/>
                    <a:gd name="T1" fmla="*/ 215 h 337"/>
                    <a:gd name="T2" fmla="*/ 0 w 220"/>
                    <a:gd name="T3" fmla="*/ 0 h 337"/>
                    <a:gd name="T4" fmla="*/ 0 w 220"/>
                    <a:gd name="T5" fmla="*/ 121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1"/>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36100" name="Rectangle 37"/>
                <p:cNvSpPr>
                  <a:spLocks noChangeArrowheads="1"/>
                </p:cNvSpPr>
                <p:nvPr/>
              </p:nvSpPr>
              <p:spPr bwMode="auto">
                <a:xfrm>
                  <a:off x="2006" y="2679"/>
                  <a:ext cx="953" cy="122"/>
                </a:xfrm>
                <a:prstGeom prst="rect">
                  <a:avLst/>
                </a:prstGeom>
                <a:solidFill>
                  <a:srgbClr val="BDFFFF"/>
                </a:solidFill>
                <a:ln w="3175">
                  <a:solidFill>
                    <a:schemeClr val="bg2"/>
                  </a:solidFill>
                  <a:miter lim="800000"/>
                  <a:headEnd/>
                  <a:tailEnd/>
                </a:ln>
              </p:spPr>
              <p:txBody>
                <a:bodyPr/>
                <a:lstStyle/>
                <a:p>
                  <a:endParaRPr lang="en-US"/>
                </a:p>
              </p:txBody>
            </p:sp>
            <p:sp>
              <p:nvSpPr>
                <p:cNvPr id="36101" name="Freeform 38"/>
                <p:cNvSpPr>
                  <a:spLocks/>
                </p:cNvSpPr>
                <p:nvPr/>
              </p:nvSpPr>
              <p:spPr bwMode="auto">
                <a:xfrm>
                  <a:off x="1786" y="2464"/>
                  <a:ext cx="1173" cy="215"/>
                </a:xfrm>
                <a:custGeom>
                  <a:avLst/>
                  <a:gdLst>
                    <a:gd name="T0" fmla="*/ 953 w 1173"/>
                    <a:gd name="T1" fmla="*/ 0 h 215"/>
                    <a:gd name="T2" fmla="*/ 0 w 1173"/>
                    <a:gd name="T3" fmla="*/ 0 h 215"/>
                    <a:gd name="T4" fmla="*/ 220 w 1173"/>
                    <a:gd name="T5" fmla="*/ 215 h 215"/>
                    <a:gd name="T6" fmla="*/ 1173 w 1173"/>
                    <a:gd name="T7" fmla="*/ 215 h 215"/>
                    <a:gd name="T8" fmla="*/ 953 w 1173"/>
                    <a:gd name="T9" fmla="*/ 0 h 215"/>
                    <a:gd name="T10" fmla="*/ 0 60000 65536"/>
                    <a:gd name="T11" fmla="*/ 0 60000 65536"/>
                    <a:gd name="T12" fmla="*/ 0 60000 65536"/>
                    <a:gd name="T13" fmla="*/ 0 60000 65536"/>
                    <a:gd name="T14" fmla="*/ 0 60000 65536"/>
                    <a:gd name="T15" fmla="*/ 0 w 1173"/>
                    <a:gd name="T16" fmla="*/ 0 h 215"/>
                    <a:gd name="T17" fmla="*/ 1173 w 1173"/>
                    <a:gd name="T18" fmla="*/ 215 h 215"/>
                  </a:gdLst>
                  <a:ahLst/>
                  <a:cxnLst>
                    <a:cxn ang="T10">
                      <a:pos x="T0" y="T1"/>
                    </a:cxn>
                    <a:cxn ang="T11">
                      <a:pos x="T2" y="T3"/>
                    </a:cxn>
                    <a:cxn ang="T12">
                      <a:pos x="T4" y="T5"/>
                    </a:cxn>
                    <a:cxn ang="T13">
                      <a:pos x="T6" y="T7"/>
                    </a:cxn>
                    <a:cxn ang="T14">
                      <a:pos x="T8" y="T9"/>
                    </a:cxn>
                  </a:cxnLst>
                  <a:rect l="T15" t="T16" r="T17" b="T18"/>
                  <a:pathLst>
                    <a:path w="1173" h="215">
                      <a:moveTo>
                        <a:pt x="953" y="0"/>
                      </a:moveTo>
                      <a:lnTo>
                        <a:pt x="0" y="0"/>
                      </a:lnTo>
                      <a:lnTo>
                        <a:pt x="220" y="215"/>
                      </a:lnTo>
                      <a:lnTo>
                        <a:pt x="1173" y="215"/>
                      </a:lnTo>
                      <a:lnTo>
                        <a:pt x="953" y="0"/>
                      </a:lnTo>
                      <a:close/>
                    </a:path>
                  </a:pathLst>
                </a:custGeom>
                <a:solidFill>
                  <a:srgbClr val="BDFFFF"/>
                </a:solidFill>
                <a:ln w="3175">
                  <a:solidFill>
                    <a:schemeClr val="bg2"/>
                  </a:solidFill>
                  <a:round/>
                  <a:headEnd/>
                  <a:tailEnd/>
                </a:ln>
              </p:spPr>
              <p:txBody>
                <a:bodyPr/>
                <a:lstStyle/>
                <a:p>
                  <a:endParaRPr lang="en-US"/>
                </a:p>
              </p:txBody>
            </p:sp>
          </p:grpSp>
          <p:grpSp>
            <p:nvGrpSpPr>
              <p:cNvPr id="36050" name="Group 39"/>
              <p:cNvGrpSpPr>
                <a:grpSpLocks/>
              </p:cNvGrpSpPr>
              <p:nvPr/>
            </p:nvGrpSpPr>
            <p:grpSpPr bwMode="auto">
              <a:xfrm>
                <a:off x="1593" y="2122"/>
                <a:ext cx="2521" cy="554"/>
                <a:chOff x="1593" y="2122"/>
                <a:chExt cx="2521" cy="554"/>
              </a:xfrm>
            </p:grpSpPr>
            <p:grpSp>
              <p:nvGrpSpPr>
                <p:cNvPr id="36080" name="Group 40"/>
                <p:cNvGrpSpPr>
                  <a:grpSpLocks/>
                </p:cNvGrpSpPr>
                <p:nvPr/>
              </p:nvGrpSpPr>
              <p:grpSpPr bwMode="auto">
                <a:xfrm>
                  <a:off x="2720" y="2122"/>
                  <a:ext cx="1394" cy="554"/>
                  <a:chOff x="2720" y="2122"/>
                  <a:chExt cx="1394" cy="554"/>
                </a:xfrm>
              </p:grpSpPr>
              <p:sp>
                <p:nvSpPr>
                  <p:cNvPr id="36092" name="Freeform 41"/>
                  <p:cNvSpPr>
                    <a:spLocks/>
                  </p:cNvSpPr>
                  <p:nvPr/>
                </p:nvSpPr>
                <p:spPr bwMode="auto">
                  <a:xfrm>
                    <a:off x="2720" y="2122"/>
                    <a:ext cx="955" cy="123"/>
                  </a:xfrm>
                  <a:custGeom>
                    <a:avLst/>
                    <a:gdLst>
                      <a:gd name="T0" fmla="*/ 955 w 955"/>
                      <a:gd name="T1" fmla="*/ 2 h 123"/>
                      <a:gd name="T2" fmla="*/ 0 w 955"/>
                      <a:gd name="T3" fmla="*/ 0 h 123"/>
                      <a:gd name="T4" fmla="*/ 0 w 955"/>
                      <a:gd name="T5" fmla="*/ 122 h 123"/>
                      <a:gd name="T6" fmla="*/ 955 w 955"/>
                      <a:gd name="T7" fmla="*/ 123 h 123"/>
                      <a:gd name="T8" fmla="*/ 955 w 955"/>
                      <a:gd name="T9" fmla="*/ 2 h 123"/>
                      <a:gd name="T10" fmla="*/ 0 60000 65536"/>
                      <a:gd name="T11" fmla="*/ 0 60000 65536"/>
                      <a:gd name="T12" fmla="*/ 0 60000 65536"/>
                      <a:gd name="T13" fmla="*/ 0 60000 65536"/>
                      <a:gd name="T14" fmla="*/ 0 60000 65536"/>
                      <a:gd name="T15" fmla="*/ 0 w 955"/>
                      <a:gd name="T16" fmla="*/ 0 h 123"/>
                      <a:gd name="T17" fmla="*/ 955 w 955"/>
                      <a:gd name="T18" fmla="*/ 123 h 123"/>
                    </a:gdLst>
                    <a:ahLst/>
                    <a:cxnLst>
                      <a:cxn ang="T10">
                        <a:pos x="T0" y="T1"/>
                      </a:cxn>
                      <a:cxn ang="T11">
                        <a:pos x="T2" y="T3"/>
                      </a:cxn>
                      <a:cxn ang="T12">
                        <a:pos x="T4" y="T5"/>
                      </a:cxn>
                      <a:cxn ang="T13">
                        <a:pos x="T6" y="T7"/>
                      </a:cxn>
                      <a:cxn ang="T14">
                        <a:pos x="T8" y="T9"/>
                      </a:cxn>
                    </a:cxnLst>
                    <a:rect l="T15" t="T16" r="T17" b="T18"/>
                    <a:pathLst>
                      <a:path w="955" h="123">
                        <a:moveTo>
                          <a:pt x="955" y="2"/>
                        </a:moveTo>
                        <a:lnTo>
                          <a:pt x="0" y="0"/>
                        </a:lnTo>
                        <a:lnTo>
                          <a:pt x="0" y="122"/>
                        </a:lnTo>
                        <a:lnTo>
                          <a:pt x="955" y="123"/>
                        </a:lnTo>
                        <a:lnTo>
                          <a:pt x="955" y="2"/>
                        </a:lnTo>
                        <a:close/>
                      </a:path>
                    </a:pathLst>
                  </a:custGeom>
                  <a:solidFill>
                    <a:srgbClr val="E6E6E6"/>
                  </a:solidFill>
                  <a:ln w="4763">
                    <a:solidFill>
                      <a:schemeClr val="bg2"/>
                    </a:solidFill>
                    <a:round/>
                    <a:headEnd/>
                    <a:tailEnd/>
                  </a:ln>
                </p:spPr>
                <p:txBody>
                  <a:bodyPr/>
                  <a:lstStyle/>
                  <a:p>
                    <a:endParaRPr lang="en-US"/>
                  </a:p>
                </p:txBody>
              </p:sp>
              <p:sp>
                <p:nvSpPr>
                  <p:cNvPr id="36093" name="Freeform 42"/>
                  <p:cNvSpPr>
                    <a:spLocks/>
                  </p:cNvSpPr>
                  <p:nvPr/>
                </p:nvSpPr>
                <p:spPr bwMode="auto">
                  <a:xfrm>
                    <a:off x="2720" y="2122"/>
                    <a:ext cx="903" cy="552"/>
                  </a:xfrm>
                  <a:custGeom>
                    <a:avLst/>
                    <a:gdLst>
                      <a:gd name="T0" fmla="*/ 0 w 903"/>
                      <a:gd name="T1" fmla="*/ 0 h 552"/>
                      <a:gd name="T2" fmla="*/ 903 w 903"/>
                      <a:gd name="T3" fmla="*/ 431 h 552"/>
                      <a:gd name="T4" fmla="*/ 903 w 903"/>
                      <a:gd name="T5" fmla="*/ 552 h 552"/>
                      <a:gd name="T6" fmla="*/ 0 w 903"/>
                      <a:gd name="T7" fmla="*/ 122 h 552"/>
                      <a:gd name="T8" fmla="*/ 0 w 903"/>
                      <a:gd name="T9" fmla="*/ 0 h 552"/>
                      <a:gd name="T10" fmla="*/ 0 60000 65536"/>
                      <a:gd name="T11" fmla="*/ 0 60000 65536"/>
                      <a:gd name="T12" fmla="*/ 0 60000 65536"/>
                      <a:gd name="T13" fmla="*/ 0 60000 65536"/>
                      <a:gd name="T14" fmla="*/ 0 60000 65536"/>
                      <a:gd name="T15" fmla="*/ 0 w 903"/>
                      <a:gd name="T16" fmla="*/ 0 h 552"/>
                      <a:gd name="T17" fmla="*/ 903 w 903"/>
                      <a:gd name="T18" fmla="*/ 552 h 552"/>
                    </a:gdLst>
                    <a:ahLst/>
                    <a:cxnLst>
                      <a:cxn ang="T10">
                        <a:pos x="T0" y="T1"/>
                      </a:cxn>
                      <a:cxn ang="T11">
                        <a:pos x="T2" y="T3"/>
                      </a:cxn>
                      <a:cxn ang="T12">
                        <a:pos x="T4" y="T5"/>
                      </a:cxn>
                      <a:cxn ang="T13">
                        <a:pos x="T6" y="T7"/>
                      </a:cxn>
                      <a:cxn ang="T14">
                        <a:pos x="T8" y="T9"/>
                      </a:cxn>
                    </a:cxnLst>
                    <a:rect l="T15" t="T16" r="T17" b="T18"/>
                    <a:pathLst>
                      <a:path w="903" h="552">
                        <a:moveTo>
                          <a:pt x="0" y="0"/>
                        </a:moveTo>
                        <a:lnTo>
                          <a:pt x="903" y="431"/>
                        </a:lnTo>
                        <a:lnTo>
                          <a:pt x="903" y="552"/>
                        </a:lnTo>
                        <a:lnTo>
                          <a:pt x="0" y="122"/>
                        </a:lnTo>
                        <a:lnTo>
                          <a:pt x="0" y="0"/>
                        </a:lnTo>
                        <a:close/>
                      </a:path>
                    </a:pathLst>
                  </a:custGeom>
                  <a:solidFill>
                    <a:srgbClr val="E6E6E6"/>
                  </a:solidFill>
                  <a:ln w="4763">
                    <a:solidFill>
                      <a:schemeClr val="bg2"/>
                    </a:solidFill>
                    <a:round/>
                    <a:headEnd/>
                    <a:tailEnd/>
                  </a:ln>
                </p:spPr>
                <p:txBody>
                  <a:bodyPr/>
                  <a:lstStyle/>
                  <a:p>
                    <a:endParaRPr lang="en-US"/>
                  </a:p>
                </p:txBody>
              </p:sp>
              <p:sp>
                <p:nvSpPr>
                  <p:cNvPr id="36094" name="Freeform 43"/>
                  <p:cNvSpPr>
                    <a:spLocks/>
                  </p:cNvSpPr>
                  <p:nvPr/>
                </p:nvSpPr>
                <p:spPr bwMode="auto">
                  <a:xfrm>
                    <a:off x="3675" y="2124"/>
                    <a:ext cx="439" cy="552"/>
                  </a:xfrm>
                  <a:custGeom>
                    <a:avLst/>
                    <a:gdLst>
                      <a:gd name="T0" fmla="*/ 439 w 439"/>
                      <a:gd name="T1" fmla="*/ 431 h 552"/>
                      <a:gd name="T2" fmla="*/ 0 w 439"/>
                      <a:gd name="T3" fmla="*/ 0 h 552"/>
                      <a:gd name="T4" fmla="*/ 0 w 439"/>
                      <a:gd name="T5" fmla="*/ 121 h 552"/>
                      <a:gd name="T6" fmla="*/ 439 w 439"/>
                      <a:gd name="T7" fmla="*/ 552 h 552"/>
                      <a:gd name="T8" fmla="*/ 439 w 439"/>
                      <a:gd name="T9" fmla="*/ 431 h 552"/>
                      <a:gd name="T10" fmla="*/ 0 60000 65536"/>
                      <a:gd name="T11" fmla="*/ 0 60000 65536"/>
                      <a:gd name="T12" fmla="*/ 0 60000 65536"/>
                      <a:gd name="T13" fmla="*/ 0 60000 65536"/>
                      <a:gd name="T14" fmla="*/ 0 60000 65536"/>
                      <a:gd name="T15" fmla="*/ 0 w 439"/>
                      <a:gd name="T16" fmla="*/ 0 h 552"/>
                      <a:gd name="T17" fmla="*/ 439 w 439"/>
                      <a:gd name="T18" fmla="*/ 552 h 552"/>
                    </a:gdLst>
                    <a:ahLst/>
                    <a:cxnLst>
                      <a:cxn ang="T10">
                        <a:pos x="T0" y="T1"/>
                      </a:cxn>
                      <a:cxn ang="T11">
                        <a:pos x="T2" y="T3"/>
                      </a:cxn>
                      <a:cxn ang="T12">
                        <a:pos x="T4" y="T5"/>
                      </a:cxn>
                      <a:cxn ang="T13">
                        <a:pos x="T6" y="T7"/>
                      </a:cxn>
                      <a:cxn ang="T14">
                        <a:pos x="T8" y="T9"/>
                      </a:cxn>
                    </a:cxnLst>
                    <a:rect l="T15" t="T16" r="T17" b="T18"/>
                    <a:pathLst>
                      <a:path w="439" h="552">
                        <a:moveTo>
                          <a:pt x="439" y="431"/>
                        </a:moveTo>
                        <a:lnTo>
                          <a:pt x="0" y="0"/>
                        </a:lnTo>
                        <a:lnTo>
                          <a:pt x="0" y="121"/>
                        </a:lnTo>
                        <a:lnTo>
                          <a:pt x="439" y="552"/>
                        </a:lnTo>
                        <a:lnTo>
                          <a:pt x="439" y="431"/>
                        </a:lnTo>
                        <a:close/>
                      </a:path>
                    </a:pathLst>
                  </a:custGeom>
                  <a:solidFill>
                    <a:srgbClr val="E6E6E6"/>
                  </a:solidFill>
                  <a:ln w="4763">
                    <a:solidFill>
                      <a:schemeClr val="bg2"/>
                    </a:solidFill>
                    <a:round/>
                    <a:headEnd/>
                    <a:tailEnd/>
                  </a:ln>
                </p:spPr>
                <p:txBody>
                  <a:bodyPr/>
                  <a:lstStyle/>
                  <a:p>
                    <a:endParaRPr lang="en-US"/>
                  </a:p>
                </p:txBody>
              </p:sp>
              <p:sp>
                <p:nvSpPr>
                  <p:cNvPr id="36095" name="Freeform 44"/>
                  <p:cNvSpPr>
                    <a:spLocks/>
                  </p:cNvSpPr>
                  <p:nvPr/>
                </p:nvSpPr>
                <p:spPr bwMode="auto">
                  <a:xfrm>
                    <a:off x="3623" y="2553"/>
                    <a:ext cx="491" cy="123"/>
                  </a:xfrm>
                  <a:custGeom>
                    <a:avLst/>
                    <a:gdLst>
                      <a:gd name="T0" fmla="*/ 0 w 491"/>
                      <a:gd name="T1" fmla="*/ 0 h 123"/>
                      <a:gd name="T2" fmla="*/ 491 w 491"/>
                      <a:gd name="T3" fmla="*/ 2 h 123"/>
                      <a:gd name="T4" fmla="*/ 491 w 491"/>
                      <a:gd name="T5" fmla="*/ 123 h 123"/>
                      <a:gd name="T6" fmla="*/ 0 w 491"/>
                      <a:gd name="T7" fmla="*/ 121 h 123"/>
                      <a:gd name="T8" fmla="*/ 0 w 491"/>
                      <a:gd name="T9" fmla="*/ 0 h 123"/>
                      <a:gd name="T10" fmla="*/ 0 60000 65536"/>
                      <a:gd name="T11" fmla="*/ 0 60000 65536"/>
                      <a:gd name="T12" fmla="*/ 0 60000 65536"/>
                      <a:gd name="T13" fmla="*/ 0 60000 65536"/>
                      <a:gd name="T14" fmla="*/ 0 60000 65536"/>
                      <a:gd name="T15" fmla="*/ 0 w 491"/>
                      <a:gd name="T16" fmla="*/ 0 h 123"/>
                      <a:gd name="T17" fmla="*/ 491 w 491"/>
                      <a:gd name="T18" fmla="*/ 123 h 123"/>
                    </a:gdLst>
                    <a:ahLst/>
                    <a:cxnLst>
                      <a:cxn ang="T10">
                        <a:pos x="T0" y="T1"/>
                      </a:cxn>
                      <a:cxn ang="T11">
                        <a:pos x="T2" y="T3"/>
                      </a:cxn>
                      <a:cxn ang="T12">
                        <a:pos x="T4" y="T5"/>
                      </a:cxn>
                      <a:cxn ang="T13">
                        <a:pos x="T6" y="T7"/>
                      </a:cxn>
                      <a:cxn ang="T14">
                        <a:pos x="T8" y="T9"/>
                      </a:cxn>
                    </a:cxnLst>
                    <a:rect l="T15" t="T16" r="T17" b="T18"/>
                    <a:pathLst>
                      <a:path w="491" h="123">
                        <a:moveTo>
                          <a:pt x="0" y="0"/>
                        </a:moveTo>
                        <a:lnTo>
                          <a:pt x="491" y="2"/>
                        </a:lnTo>
                        <a:lnTo>
                          <a:pt x="491" y="123"/>
                        </a:lnTo>
                        <a:lnTo>
                          <a:pt x="0" y="121"/>
                        </a:lnTo>
                        <a:lnTo>
                          <a:pt x="0" y="0"/>
                        </a:lnTo>
                        <a:close/>
                      </a:path>
                    </a:pathLst>
                  </a:custGeom>
                  <a:solidFill>
                    <a:srgbClr val="E6E6E6"/>
                  </a:solidFill>
                  <a:ln w="4763">
                    <a:solidFill>
                      <a:schemeClr val="bg2"/>
                    </a:solidFill>
                    <a:round/>
                    <a:headEnd/>
                    <a:tailEnd/>
                  </a:ln>
                </p:spPr>
                <p:txBody>
                  <a:bodyPr/>
                  <a:lstStyle/>
                  <a:p>
                    <a:endParaRPr lang="en-US"/>
                  </a:p>
                </p:txBody>
              </p:sp>
              <p:sp>
                <p:nvSpPr>
                  <p:cNvPr id="36096" name="Freeform 45"/>
                  <p:cNvSpPr>
                    <a:spLocks/>
                  </p:cNvSpPr>
                  <p:nvPr/>
                </p:nvSpPr>
                <p:spPr bwMode="auto">
                  <a:xfrm>
                    <a:off x="2720" y="2122"/>
                    <a:ext cx="1394" cy="433"/>
                  </a:xfrm>
                  <a:custGeom>
                    <a:avLst/>
                    <a:gdLst>
                      <a:gd name="T0" fmla="*/ 955 w 1394"/>
                      <a:gd name="T1" fmla="*/ 2 h 433"/>
                      <a:gd name="T2" fmla="*/ 0 w 1394"/>
                      <a:gd name="T3" fmla="*/ 0 h 433"/>
                      <a:gd name="T4" fmla="*/ 903 w 1394"/>
                      <a:gd name="T5" fmla="*/ 431 h 433"/>
                      <a:gd name="T6" fmla="*/ 1394 w 1394"/>
                      <a:gd name="T7" fmla="*/ 433 h 433"/>
                      <a:gd name="T8" fmla="*/ 955 w 1394"/>
                      <a:gd name="T9" fmla="*/ 2 h 433"/>
                      <a:gd name="T10" fmla="*/ 0 60000 65536"/>
                      <a:gd name="T11" fmla="*/ 0 60000 65536"/>
                      <a:gd name="T12" fmla="*/ 0 60000 65536"/>
                      <a:gd name="T13" fmla="*/ 0 60000 65536"/>
                      <a:gd name="T14" fmla="*/ 0 60000 65536"/>
                      <a:gd name="T15" fmla="*/ 0 w 1394"/>
                      <a:gd name="T16" fmla="*/ 0 h 433"/>
                      <a:gd name="T17" fmla="*/ 1394 w 1394"/>
                      <a:gd name="T18" fmla="*/ 433 h 433"/>
                    </a:gdLst>
                    <a:ahLst/>
                    <a:cxnLst>
                      <a:cxn ang="T10">
                        <a:pos x="T0" y="T1"/>
                      </a:cxn>
                      <a:cxn ang="T11">
                        <a:pos x="T2" y="T3"/>
                      </a:cxn>
                      <a:cxn ang="T12">
                        <a:pos x="T4" y="T5"/>
                      </a:cxn>
                      <a:cxn ang="T13">
                        <a:pos x="T6" y="T7"/>
                      </a:cxn>
                      <a:cxn ang="T14">
                        <a:pos x="T8" y="T9"/>
                      </a:cxn>
                    </a:cxnLst>
                    <a:rect l="T15" t="T16" r="T17" b="T18"/>
                    <a:pathLst>
                      <a:path w="1394" h="433">
                        <a:moveTo>
                          <a:pt x="955" y="2"/>
                        </a:moveTo>
                        <a:lnTo>
                          <a:pt x="0" y="0"/>
                        </a:lnTo>
                        <a:lnTo>
                          <a:pt x="903" y="431"/>
                        </a:lnTo>
                        <a:lnTo>
                          <a:pt x="1394" y="433"/>
                        </a:lnTo>
                        <a:lnTo>
                          <a:pt x="955" y="2"/>
                        </a:lnTo>
                        <a:close/>
                      </a:path>
                    </a:pathLst>
                  </a:custGeom>
                  <a:solidFill>
                    <a:srgbClr val="E6E6E6"/>
                  </a:solidFill>
                  <a:ln w="4763">
                    <a:solidFill>
                      <a:schemeClr val="bg2"/>
                    </a:solidFill>
                    <a:round/>
                    <a:headEnd/>
                    <a:tailEnd/>
                  </a:ln>
                </p:spPr>
                <p:txBody>
                  <a:bodyPr/>
                  <a:lstStyle/>
                  <a:p>
                    <a:endParaRPr lang="en-US"/>
                  </a:p>
                </p:txBody>
              </p:sp>
            </p:grpSp>
            <p:grpSp>
              <p:nvGrpSpPr>
                <p:cNvPr id="36081" name="Group 46"/>
                <p:cNvGrpSpPr>
                  <a:grpSpLocks/>
                </p:cNvGrpSpPr>
                <p:nvPr/>
              </p:nvGrpSpPr>
              <p:grpSpPr bwMode="auto">
                <a:xfrm>
                  <a:off x="1593" y="2122"/>
                  <a:ext cx="949" cy="554"/>
                  <a:chOff x="1593" y="2122"/>
                  <a:chExt cx="949" cy="554"/>
                </a:xfrm>
              </p:grpSpPr>
              <p:sp>
                <p:nvSpPr>
                  <p:cNvPr id="36087" name="Freeform 47"/>
                  <p:cNvSpPr>
                    <a:spLocks/>
                  </p:cNvSpPr>
                  <p:nvPr/>
                </p:nvSpPr>
                <p:spPr bwMode="auto">
                  <a:xfrm>
                    <a:off x="1593" y="2122"/>
                    <a:ext cx="949" cy="123"/>
                  </a:xfrm>
                  <a:custGeom>
                    <a:avLst/>
                    <a:gdLst>
                      <a:gd name="T0" fmla="*/ 949 w 949"/>
                      <a:gd name="T1" fmla="*/ 0 h 123"/>
                      <a:gd name="T2" fmla="*/ 0 w 949"/>
                      <a:gd name="T3" fmla="*/ 2 h 123"/>
                      <a:gd name="T4" fmla="*/ 0 w 949"/>
                      <a:gd name="T5" fmla="*/ 123 h 123"/>
                      <a:gd name="T6" fmla="*/ 949 w 949"/>
                      <a:gd name="T7" fmla="*/ 122 h 123"/>
                      <a:gd name="T8" fmla="*/ 949 w 949"/>
                      <a:gd name="T9" fmla="*/ 0 h 123"/>
                      <a:gd name="T10" fmla="*/ 0 60000 65536"/>
                      <a:gd name="T11" fmla="*/ 0 60000 65536"/>
                      <a:gd name="T12" fmla="*/ 0 60000 65536"/>
                      <a:gd name="T13" fmla="*/ 0 60000 65536"/>
                      <a:gd name="T14" fmla="*/ 0 60000 65536"/>
                      <a:gd name="T15" fmla="*/ 0 w 949"/>
                      <a:gd name="T16" fmla="*/ 0 h 123"/>
                      <a:gd name="T17" fmla="*/ 949 w 949"/>
                      <a:gd name="T18" fmla="*/ 123 h 123"/>
                    </a:gdLst>
                    <a:ahLst/>
                    <a:cxnLst>
                      <a:cxn ang="T10">
                        <a:pos x="T0" y="T1"/>
                      </a:cxn>
                      <a:cxn ang="T11">
                        <a:pos x="T2" y="T3"/>
                      </a:cxn>
                      <a:cxn ang="T12">
                        <a:pos x="T4" y="T5"/>
                      </a:cxn>
                      <a:cxn ang="T13">
                        <a:pos x="T6" y="T7"/>
                      </a:cxn>
                      <a:cxn ang="T14">
                        <a:pos x="T8" y="T9"/>
                      </a:cxn>
                    </a:cxnLst>
                    <a:rect l="T15" t="T16" r="T17" b="T18"/>
                    <a:pathLst>
                      <a:path w="949" h="123">
                        <a:moveTo>
                          <a:pt x="949" y="0"/>
                        </a:moveTo>
                        <a:lnTo>
                          <a:pt x="0" y="2"/>
                        </a:lnTo>
                        <a:lnTo>
                          <a:pt x="0" y="123"/>
                        </a:lnTo>
                        <a:lnTo>
                          <a:pt x="949" y="122"/>
                        </a:lnTo>
                        <a:lnTo>
                          <a:pt x="949" y="0"/>
                        </a:lnTo>
                        <a:close/>
                      </a:path>
                    </a:pathLst>
                  </a:custGeom>
                  <a:solidFill>
                    <a:srgbClr val="E6E6E6"/>
                  </a:solidFill>
                  <a:ln w="4763">
                    <a:solidFill>
                      <a:schemeClr val="bg2"/>
                    </a:solidFill>
                    <a:round/>
                    <a:headEnd/>
                    <a:tailEnd/>
                  </a:ln>
                </p:spPr>
                <p:txBody>
                  <a:bodyPr/>
                  <a:lstStyle/>
                  <a:p>
                    <a:endParaRPr lang="en-US"/>
                  </a:p>
                </p:txBody>
              </p:sp>
              <p:sp>
                <p:nvSpPr>
                  <p:cNvPr id="36088" name="Freeform 48"/>
                  <p:cNvSpPr>
                    <a:spLocks/>
                  </p:cNvSpPr>
                  <p:nvPr/>
                </p:nvSpPr>
                <p:spPr bwMode="auto">
                  <a:xfrm>
                    <a:off x="1593" y="2124"/>
                    <a:ext cx="439" cy="552"/>
                  </a:xfrm>
                  <a:custGeom>
                    <a:avLst/>
                    <a:gdLst>
                      <a:gd name="T0" fmla="*/ 0 w 439"/>
                      <a:gd name="T1" fmla="*/ 0 h 552"/>
                      <a:gd name="T2" fmla="*/ 439 w 439"/>
                      <a:gd name="T3" fmla="*/ 431 h 552"/>
                      <a:gd name="T4" fmla="*/ 439 w 439"/>
                      <a:gd name="T5" fmla="*/ 552 h 552"/>
                      <a:gd name="T6" fmla="*/ 0 w 439"/>
                      <a:gd name="T7" fmla="*/ 121 h 552"/>
                      <a:gd name="T8" fmla="*/ 0 w 439"/>
                      <a:gd name="T9" fmla="*/ 0 h 552"/>
                      <a:gd name="T10" fmla="*/ 0 60000 65536"/>
                      <a:gd name="T11" fmla="*/ 0 60000 65536"/>
                      <a:gd name="T12" fmla="*/ 0 60000 65536"/>
                      <a:gd name="T13" fmla="*/ 0 60000 65536"/>
                      <a:gd name="T14" fmla="*/ 0 60000 65536"/>
                      <a:gd name="T15" fmla="*/ 0 w 439"/>
                      <a:gd name="T16" fmla="*/ 0 h 552"/>
                      <a:gd name="T17" fmla="*/ 439 w 439"/>
                      <a:gd name="T18" fmla="*/ 552 h 552"/>
                    </a:gdLst>
                    <a:ahLst/>
                    <a:cxnLst>
                      <a:cxn ang="T10">
                        <a:pos x="T0" y="T1"/>
                      </a:cxn>
                      <a:cxn ang="T11">
                        <a:pos x="T2" y="T3"/>
                      </a:cxn>
                      <a:cxn ang="T12">
                        <a:pos x="T4" y="T5"/>
                      </a:cxn>
                      <a:cxn ang="T13">
                        <a:pos x="T6" y="T7"/>
                      </a:cxn>
                      <a:cxn ang="T14">
                        <a:pos x="T8" y="T9"/>
                      </a:cxn>
                    </a:cxnLst>
                    <a:rect l="T15" t="T16" r="T17" b="T18"/>
                    <a:pathLst>
                      <a:path w="439" h="552">
                        <a:moveTo>
                          <a:pt x="0" y="0"/>
                        </a:moveTo>
                        <a:lnTo>
                          <a:pt x="439" y="431"/>
                        </a:lnTo>
                        <a:lnTo>
                          <a:pt x="439" y="552"/>
                        </a:lnTo>
                        <a:lnTo>
                          <a:pt x="0" y="121"/>
                        </a:lnTo>
                        <a:lnTo>
                          <a:pt x="0" y="0"/>
                        </a:lnTo>
                        <a:close/>
                      </a:path>
                    </a:pathLst>
                  </a:custGeom>
                  <a:solidFill>
                    <a:srgbClr val="E6E6E6"/>
                  </a:solidFill>
                  <a:ln w="4763">
                    <a:solidFill>
                      <a:schemeClr val="bg2"/>
                    </a:solidFill>
                    <a:round/>
                    <a:headEnd/>
                    <a:tailEnd/>
                  </a:ln>
                </p:spPr>
                <p:txBody>
                  <a:bodyPr/>
                  <a:lstStyle/>
                  <a:p>
                    <a:endParaRPr lang="en-US"/>
                  </a:p>
                </p:txBody>
              </p:sp>
              <p:sp>
                <p:nvSpPr>
                  <p:cNvPr id="36089" name="Freeform 49"/>
                  <p:cNvSpPr>
                    <a:spLocks/>
                  </p:cNvSpPr>
                  <p:nvPr/>
                </p:nvSpPr>
                <p:spPr bwMode="auto">
                  <a:xfrm>
                    <a:off x="2500" y="2122"/>
                    <a:ext cx="42" cy="552"/>
                  </a:xfrm>
                  <a:custGeom>
                    <a:avLst/>
                    <a:gdLst>
                      <a:gd name="T0" fmla="*/ 0 w 42"/>
                      <a:gd name="T1" fmla="*/ 431 h 552"/>
                      <a:gd name="T2" fmla="*/ 42 w 42"/>
                      <a:gd name="T3" fmla="*/ 0 h 552"/>
                      <a:gd name="T4" fmla="*/ 42 w 42"/>
                      <a:gd name="T5" fmla="*/ 122 h 552"/>
                      <a:gd name="T6" fmla="*/ 0 w 42"/>
                      <a:gd name="T7" fmla="*/ 552 h 552"/>
                      <a:gd name="T8" fmla="*/ 0 w 42"/>
                      <a:gd name="T9" fmla="*/ 431 h 552"/>
                      <a:gd name="T10" fmla="*/ 0 60000 65536"/>
                      <a:gd name="T11" fmla="*/ 0 60000 65536"/>
                      <a:gd name="T12" fmla="*/ 0 60000 65536"/>
                      <a:gd name="T13" fmla="*/ 0 60000 65536"/>
                      <a:gd name="T14" fmla="*/ 0 60000 65536"/>
                      <a:gd name="T15" fmla="*/ 0 w 42"/>
                      <a:gd name="T16" fmla="*/ 0 h 552"/>
                      <a:gd name="T17" fmla="*/ 42 w 42"/>
                      <a:gd name="T18" fmla="*/ 552 h 552"/>
                    </a:gdLst>
                    <a:ahLst/>
                    <a:cxnLst>
                      <a:cxn ang="T10">
                        <a:pos x="T0" y="T1"/>
                      </a:cxn>
                      <a:cxn ang="T11">
                        <a:pos x="T2" y="T3"/>
                      </a:cxn>
                      <a:cxn ang="T12">
                        <a:pos x="T4" y="T5"/>
                      </a:cxn>
                      <a:cxn ang="T13">
                        <a:pos x="T6" y="T7"/>
                      </a:cxn>
                      <a:cxn ang="T14">
                        <a:pos x="T8" y="T9"/>
                      </a:cxn>
                    </a:cxnLst>
                    <a:rect l="T15" t="T16" r="T17" b="T18"/>
                    <a:pathLst>
                      <a:path w="42" h="552">
                        <a:moveTo>
                          <a:pt x="0" y="431"/>
                        </a:moveTo>
                        <a:lnTo>
                          <a:pt x="42" y="0"/>
                        </a:lnTo>
                        <a:lnTo>
                          <a:pt x="42" y="122"/>
                        </a:lnTo>
                        <a:lnTo>
                          <a:pt x="0" y="552"/>
                        </a:lnTo>
                        <a:lnTo>
                          <a:pt x="0" y="431"/>
                        </a:lnTo>
                        <a:close/>
                      </a:path>
                    </a:pathLst>
                  </a:custGeom>
                  <a:solidFill>
                    <a:srgbClr val="E6E6E6"/>
                  </a:solidFill>
                  <a:ln w="4763">
                    <a:solidFill>
                      <a:schemeClr val="bg2"/>
                    </a:solidFill>
                    <a:round/>
                    <a:headEnd/>
                    <a:tailEnd/>
                  </a:ln>
                </p:spPr>
                <p:txBody>
                  <a:bodyPr/>
                  <a:lstStyle/>
                  <a:p>
                    <a:endParaRPr lang="en-US"/>
                  </a:p>
                </p:txBody>
              </p:sp>
              <p:sp>
                <p:nvSpPr>
                  <p:cNvPr id="36090" name="Freeform 50"/>
                  <p:cNvSpPr>
                    <a:spLocks/>
                  </p:cNvSpPr>
                  <p:nvPr/>
                </p:nvSpPr>
                <p:spPr bwMode="auto">
                  <a:xfrm>
                    <a:off x="2032" y="2553"/>
                    <a:ext cx="468" cy="123"/>
                  </a:xfrm>
                  <a:custGeom>
                    <a:avLst/>
                    <a:gdLst>
                      <a:gd name="T0" fmla="*/ 0 w 468"/>
                      <a:gd name="T1" fmla="*/ 2 h 123"/>
                      <a:gd name="T2" fmla="*/ 468 w 468"/>
                      <a:gd name="T3" fmla="*/ 0 h 123"/>
                      <a:gd name="T4" fmla="*/ 468 w 468"/>
                      <a:gd name="T5" fmla="*/ 121 h 123"/>
                      <a:gd name="T6" fmla="*/ 0 w 468"/>
                      <a:gd name="T7" fmla="*/ 123 h 123"/>
                      <a:gd name="T8" fmla="*/ 0 w 468"/>
                      <a:gd name="T9" fmla="*/ 2 h 123"/>
                      <a:gd name="T10" fmla="*/ 0 60000 65536"/>
                      <a:gd name="T11" fmla="*/ 0 60000 65536"/>
                      <a:gd name="T12" fmla="*/ 0 60000 65536"/>
                      <a:gd name="T13" fmla="*/ 0 60000 65536"/>
                      <a:gd name="T14" fmla="*/ 0 60000 65536"/>
                      <a:gd name="T15" fmla="*/ 0 w 468"/>
                      <a:gd name="T16" fmla="*/ 0 h 123"/>
                      <a:gd name="T17" fmla="*/ 468 w 468"/>
                      <a:gd name="T18" fmla="*/ 123 h 123"/>
                    </a:gdLst>
                    <a:ahLst/>
                    <a:cxnLst>
                      <a:cxn ang="T10">
                        <a:pos x="T0" y="T1"/>
                      </a:cxn>
                      <a:cxn ang="T11">
                        <a:pos x="T2" y="T3"/>
                      </a:cxn>
                      <a:cxn ang="T12">
                        <a:pos x="T4" y="T5"/>
                      </a:cxn>
                      <a:cxn ang="T13">
                        <a:pos x="T6" y="T7"/>
                      </a:cxn>
                      <a:cxn ang="T14">
                        <a:pos x="T8" y="T9"/>
                      </a:cxn>
                    </a:cxnLst>
                    <a:rect l="T15" t="T16" r="T17" b="T18"/>
                    <a:pathLst>
                      <a:path w="468" h="123">
                        <a:moveTo>
                          <a:pt x="0" y="2"/>
                        </a:moveTo>
                        <a:lnTo>
                          <a:pt x="468" y="0"/>
                        </a:lnTo>
                        <a:lnTo>
                          <a:pt x="468" y="121"/>
                        </a:lnTo>
                        <a:lnTo>
                          <a:pt x="0" y="123"/>
                        </a:lnTo>
                        <a:lnTo>
                          <a:pt x="0" y="2"/>
                        </a:lnTo>
                        <a:close/>
                      </a:path>
                    </a:pathLst>
                  </a:custGeom>
                  <a:solidFill>
                    <a:srgbClr val="E6E6E6"/>
                  </a:solidFill>
                  <a:ln w="4763">
                    <a:solidFill>
                      <a:schemeClr val="bg2"/>
                    </a:solidFill>
                    <a:round/>
                    <a:headEnd/>
                    <a:tailEnd/>
                  </a:ln>
                </p:spPr>
                <p:txBody>
                  <a:bodyPr/>
                  <a:lstStyle/>
                  <a:p>
                    <a:endParaRPr lang="en-US"/>
                  </a:p>
                </p:txBody>
              </p:sp>
              <p:sp>
                <p:nvSpPr>
                  <p:cNvPr id="36091" name="Freeform 51"/>
                  <p:cNvSpPr>
                    <a:spLocks/>
                  </p:cNvSpPr>
                  <p:nvPr/>
                </p:nvSpPr>
                <p:spPr bwMode="auto">
                  <a:xfrm>
                    <a:off x="1593" y="2122"/>
                    <a:ext cx="949" cy="433"/>
                  </a:xfrm>
                  <a:custGeom>
                    <a:avLst/>
                    <a:gdLst>
                      <a:gd name="T0" fmla="*/ 949 w 949"/>
                      <a:gd name="T1" fmla="*/ 0 h 433"/>
                      <a:gd name="T2" fmla="*/ 0 w 949"/>
                      <a:gd name="T3" fmla="*/ 2 h 433"/>
                      <a:gd name="T4" fmla="*/ 439 w 949"/>
                      <a:gd name="T5" fmla="*/ 433 h 433"/>
                      <a:gd name="T6" fmla="*/ 907 w 949"/>
                      <a:gd name="T7" fmla="*/ 431 h 433"/>
                      <a:gd name="T8" fmla="*/ 949 w 949"/>
                      <a:gd name="T9" fmla="*/ 0 h 433"/>
                      <a:gd name="T10" fmla="*/ 0 60000 65536"/>
                      <a:gd name="T11" fmla="*/ 0 60000 65536"/>
                      <a:gd name="T12" fmla="*/ 0 60000 65536"/>
                      <a:gd name="T13" fmla="*/ 0 60000 65536"/>
                      <a:gd name="T14" fmla="*/ 0 60000 65536"/>
                      <a:gd name="T15" fmla="*/ 0 w 949"/>
                      <a:gd name="T16" fmla="*/ 0 h 433"/>
                      <a:gd name="T17" fmla="*/ 949 w 949"/>
                      <a:gd name="T18" fmla="*/ 433 h 433"/>
                    </a:gdLst>
                    <a:ahLst/>
                    <a:cxnLst>
                      <a:cxn ang="T10">
                        <a:pos x="T0" y="T1"/>
                      </a:cxn>
                      <a:cxn ang="T11">
                        <a:pos x="T2" y="T3"/>
                      </a:cxn>
                      <a:cxn ang="T12">
                        <a:pos x="T4" y="T5"/>
                      </a:cxn>
                      <a:cxn ang="T13">
                        <a:pos x="T6" y="T7"/>
                      </a:cxn>
                      <a:cxn ang="T14">
                        <a:pos x="T8" y="T9"/>
                      </a:cxn>
                    </a:cxnLst>
                    <a:rect l="T15" t="T16" r="T17" b="T18"/>
                    <a:pathLst>
                      <a:path w="949" h="433">
                        <a:moveTo>
                          <a:pt x="949" y="0"/>
                        </a:moveTo>
                        <a:lnTo>
                          <a:pt x="0" y="2"/>
                        </a:lnTo>
                        <a:lnTo>
                          <a:pt x="439" y="433"/>
                        </a:lnTo>
                        <a:lnTo>
                          <a:pt x="907" y="431"/>
                        </a:lnTo>
                        <a:lnTo>
                          <a:pt x="949" y="0"/>
                        </a:lnTo>
                        <a:close/>
                      </a:path>
                    </a:pathLst>
                  </a:custGeom>
                  <a:solidFill>
                    <a:srgbClr val="E6E6E6"/>
                  </a:solidFill>
                  <a:ln w="4763">
                    <a:solidFill>
                      <a:schemeClr val="bg2"/>
                    </a:solidFill>
                    <a:round/>
                    <a:headEnd/>
                    <a:tailEnd/>
                  </a:ln>
                </p:spPr>
                <p:txBody>
                  <a:bodyPr/>
                  <a:lstStyle/>
                  <a:p>
                    <a:endParaRPr lang="en-US"/>
                  </a:p>
                </p:txBody>
              </p:sp>
            </p:grpSp>
            <p:grpSp>
              <p:nvGrpSpPr>
                <p:cNvPr id="36082" name="Group 52"/>
                <p:cNvGrpSpPr>
                  <a:grpSpLocks/>
                </p:cNvGrpSpPr>
                <p:nvPr/>
              </p:nvGrpSpPr>
              <p:grpSpPr bwMode="auto">
                <a:xfrm>
                  <a:off x="2571" y="2122"/>
                  <a:ext cx="949" cy="552"/>
                  <a:chOff x="2571" y="2122"/>
                  <a:chExt cx="949" cy="552"/>
                </a:xfrm>
              </p:grpSpPr>
              <p:sp>
                <p:nvSpPr>
                  <p:cNvPr id="36083" name="Freeform 53"/>
                  <p:cNvSpPr>
                    <a:spLocks/>
                  </p:cNvSpPr>
                  <p:nvPr/>
                </p:nvSpPr>
                <p:spPr bwMode="auto">
                  <a:xfrm>
                    <a:off x="2613" y="2122"/>
                    <a:ext cx="907" cy="552"/>
                  </a:xfrm>
                  <a:custGeom>
                    <a:avLst/>
                    <a:gdLst>
                      <a:gd name="T0" fmla="*/ 0 w 907"/>
                      <a:gd name="T1" fmla="*/ 0 h 552"/>
                      <a:gd name="T2" fmla="*/ 907 w 907"/>
                      <a:gd name="T3" fmla="*/ 431 h 552"/>
                      <a:gd name="T4" fmla="*/ 907 w 907"/>
                      <a:gd name="T5" fmla="*/ 552 h 552"/>
                      <a:gd name="T6" fmla="*/ 0 w 907"/>
                      <a:gd name="T7" fmla="*/ 122 h 552"/>
                      <a:gd name="T8" fmla="*/ 0 w 907"/>
                      <a:gd name="T9" fmla="*/ 0 h 552"/>
                      <a:gd name="T10" fmla="*/ 0 60000 65536"/>
                      <a:gd name="T11" fmla="*/ 0 60000 65536"/>
                      <a:gd name="T12" fmla="*/ 0 60000 65536"/>
                      <a:gd name="T13" fmla="*/ 0 60000 65536"/>
                      <a:gd name="T14" fmla="*/ 0 60000 65536"/>
                      <a:gd name="T15" fmla="*/ 0 w 907"/>
                      <a:gd name="T16" fmla="*/ 0 h 552"/>
                      <a:gd name="T17" fmla="*/ 907 w 907"/>
                      <a:gd name="T18" fmla="*/ 552 h 552"/>
                    </a:gdLst>
                    <a:ahLst/>
                    <a:cxnLst>
                      <a:cxn ang="T10">
                        <a:pos x="T0" y="T1"/>
                      </a:cxn>
                      <a:cxn ang="T11">
                        <a:pos x="T2" y="T3"/>
                      </a:cxn>
                      <a:cxn ang="T12">
                        <a:pos x="T4" y="T5"/>
                      </a:cxn>
                      <a:cxn ang="T13">
                        <a:pos x="T6" y="T7"/>
                      </a:cxn>
                      <a:cxn ang="T14">
                        <a:pos x="T8" y="T9"/>
                      </a:cxn>
                    </a:cxnLst>
                    <a:rect l="T15" t="T16" r="T17" b="T18"/>
                    <a:pathLst>
                      <a:path w="907" h="552">
                        <a:moveTo>
                          <a:pt x="0" y="0"/>
                        </a:moveTo>
                        <a:lnTo>
                          <a:pt x="907" y="431"/>
                        </a:lnTo>
                        <a:lnTo>
                          <a:pt x="907" y="552"/>
                        </a:lnTo>
                        <a:lnTo>
                          <a:pt x="0" y="122"/>
                        </a:lnTo>
                        <a:lnTo>
                          <a:pt x="0" y="0"/>
                        </a:lnTo>
                        <a:close/>
                      </a:path>
                    </a:pathLst>
                  </a:custGeom>
                  <a:solidFill>
                    <a:srgbClr val="E6E6E6"/>
                  </a:solidFill>
                  <a:ln w="4763">
                    <a:solidFill>
                      <a:schemeClr val="bg2"/>
                    </a:solidFill>
                    <a:round/>
                    <a:headEnd/>
                    <a:tailEnd/>
                  </a:ln>
                </p:spPr>
                <p:txBody>
                  <a:bodyPr/>
                  <a:lstStyle/>
                  <a:p>
                    <a:endParaRPr lang="en-US"/>
                  </a:p>
                </p:txBody>
              </p:sp>
              <p:sp>
                <p:nvSpPr>
                  <p:cNvPr id="36084" name="Freeform 54"/>
                  <p:cNvSpPr>
                    <a:spLocks/>
                  </p:cNvSpPr>
                  <p:nvPr/>
                </p:nvSpPr>
                <p:spPr bwMode="auto">
                  <a:xfrm>
                    <a:off x="2571" y="2122"/>
                    <a:ext cx="42" cy="552"/>
                  </a:xfrm>
                  <a:custGeom>
                    <a:avLst/>
                    <a:gdLst>
                      <a:gd name="T0" fmla="*/ 0 w 42"/>
                      <a:gd name="T1" fmla="*/ 431 h 552"/>
                      <a:gd name="T2" fmla="*/ 42 w 42"/>
                      <a:gd name="T3" fmla="*/ 0 h 552"/>
                      <a:gd name="T4" fmla="*/ 42 w 42"/>
                      <a:gd name="T5" fmla="*/ 122 h 552"/>
                      <a:gd name="T6" fmla="*/ 0 w 42"/>
                      <a:gd name="T7" fmla="*/ 552 h 552"/>
                      <a:gd name="T8" fmla="*/ 0 w 42"/>
                      <a:gd name="T9" fmla="*/ 431 h 552"/>
                      <a:gd name="T10" fmla="*/ 0 60000 65536"/>
                      <a:gd name="T11" fmla="*/ 0 60000 65536"/>
                      <a:gd name="T12" fmla="*/ 0 60000 65536"/>
                      <a:gd name="T13" fmla="*/ 0 60000 65536"/>
                      <a:gd name="T14" fmla="*/ 0 60000 65536"/>
                      <a:gd name="T15" fmla="*/ 0 w 42"/>
                      <a:gd name="T16" fmla="*/ 0 h 552"/>
                      <a:gd name="T17" fmla="*/ 42 w 42"/>
                      <a:gd name="T18" fmla="*/ 552 h 552"/>
                    </a:gdLst>
                    <a:ahLst/>
                    <a:cxnLst>
                      <a:cxn ang="T10">
                        <a:pos x="T0" y="T1"/>
                      </a:cxn>
                      <a:cxn ang="T11">
                        <a:pos x="T2" y="T3"/>
                      </a:cxn>
                      <a:cxn ang="T12">
                        <a:pos x="T4" y="T5"/>
                      </a:cxn>
                      <a:cxn ang="T13">
                        <a:pos x="T6" y="T7"/>
                      </a:cxn>
                      <a:cxn ang="T14">
                        <a:pos x="T8" y="T9"/>
                      </a:cxn>
                    </a:cxnLst>
                    <a:rect l="T15" t="T16" r="T17" b="T18"/>
                    <a:pathLst>
                      <a:path w="42" h="552">
                        <a:moveTo>
                          <a:pt x="0" y="431"/>
                        </a:moveTo>
                        <a:lnTo>
                          <a:pt x="42" y="0"/>
                        </a:lnTo>
                        <a:lnTo>
                          <a:pt x="42" y="122"/>
                        </a:lnTo>
                        <a:lnTo>
                          <a:pt x="0" y="552"/>
                        </a:lnTo>
                        <a:lnTo>
                          <a:pt x="0" y="431"/>
                        </a:lnTo>
                        <a:close/>
                      </a:path>
                    </a:pathLst>
                  </a:custGeom>
                  <a:solidFill>
                    <a:srgbClr val="E6E6E6"/>
                  </a:solidFill>
                  <a:ln w="4763">
                    <a:solidFill>
                      <a:schemeClr val="bg2"/>
                    </a:solidFill>
                    <a:round/>
                    <a:headEnd/>
                    <a:tailEnd/>
                  </a:ln>
                </p:spPr>
                <p:txBody>
                  <a:bodyPr/>
                  <a:lstStyle/>
                  <a:p>
                    <a:endParaRPr lang="en-US"/>
                  </a:p>
                </p:txBody>
              </p:sp>
              <p:sp>
                <p:nvSpPr>
                  <p:cNvPr id="36085" name="Rectangle 55"/>
                  <p:cNvSpPr>
                    <a:spLocks noChangeArrowheads="1"/>
                  </p:cNvSpPr>
                  <p:nvPr/>
                </p:nvSpPr>
                <p:spPr bwMode="auto">
                  <a:xfrm>
                    <a:off x="2571" y="2553"/>
                    <a:ext cx="949" cy="121"/>
                  </a:xfrm>
                  <a:prstGeom prst="rect">
                    <a:avLst/>
                  </a:prstGeom>
                  <a:solidFill>
                    <a:srgbClr val="E6E6E6"/>
                  </a:solidFill>
                  <a:ln w="4763">
                    <a:solidFill>
                      <a:schemeClr val="bg2"/>
                    </a:solidFill>
                    <a:miter lim="800000"/>
                    <a:headEnd/>
                    <a:tailEnd/>
                  </a:ln>
                </p:spPr>
                <p:txBody>
                  <a:bodyPr/>
                  <a:lstStyle/>
                  <a:p>
                    <a:endParaRPr lang="en-US"/>
                  </a:p>
                </p:txBody>
              </p:sp>
              <p:sp>
                <p:nvSpPr>
                  <p:cNvPr id="36086" name="Freeform 56"/>
                  <p:cNvSpPr>
                    <a:spLocks/>
                  </p:cNvSpPr>
                  <p:nvPr/>
                </p:nvSpPr>
                <p:spPr bwMode="auto">
                  <a:xfrm>
                    <a:off x="2571" y="2122"/>
                    <a:ext cx="949" cy="431"/>
                  </a:xfrm>
                  <a:custGeom>
                    <a:avLst/>
                    <a:gdLst>
                      <a:gd name="T0" fmla="*/ 42 w 949"/>
                      <a:gd name="T1" fmla="*/ 0 h 431"/>
                      <a:gd name="T2" fmla="*/ 949 w 949"/>
                      <a:gd name="T3" fmla="*/ 431 h 431"/>
                      <a:gd name="T4" fmla="*/ 0 w 949"/>
                      <a:gd name="T5" fmla="*/ 431 h 431"/>
                      <a:gd name="T6" fmla="*/ 42 w 949"/>
                      <a:gd name="T7" fmla="*/ 0 h 431"/>
                      <a:gd name="T8" fmla="*/ 0 60000 65536"/>
                      <a:gd name="T9" fmla="*/ 0 60000 65536"/>
                      <a:gd name="T10" fmla="*/ 0 60000 65536"/>
                      <a:gd name="T11" fmla="*/ 0 60000 65536"/>
                      <a:gd name="T12" fmla="*/ 0 w 949"/>
                      <a:gd name="T13" fmla="*/ 0 h 431"/>
                      <a:gd name="T14" fmla="*/ 949 w 949"/>
                      <a:gd name="T15" fmla="*/ 431 h 431"/>
                    </a:gdLst>
                    <a:ahLst/>
                    <a:cxnLst>
                      <a:cxn ang="T8">
                        <a:pos x="T0" y="T1"/>
                      </a:cxn>
                      <a:cxn ang="T9">
                        <a:pos x="T2" y="T3"/>
                      </a:cxn>
                      <a:cxn ang="T10">
                        <a:pos x="T4" y="T5"/>
                      </a:cxn>
                      <a:cxn ang="T11">
                        <a:pos x="T6" y="T7"/>
                      </a:cxn>
                    </a:cxnLst>
                    <a:rect l="T12" t="T13" r="T14" b="T15"/>
                    <a:pathLst>
                      <a:path w="949" h="431">
                        <a:moveTo>
                          <a:pt x="42" y="0"/>
                        </a:moveTo>
                        <a:lnTo>
                          <a:pt x="949" y="431"/>
                        </a:lnTo>
                        <a:lnTo>
                          <a:pt x="0" y="431"/>
                        </a:lnTo>
                        <a:lnTo>
                          <a:pt x="42" y="0"/>
                        </a:lnTo>
                        <a:close/>
                      </a:path>
                    </a:pathLst>
                  </a:custGeom>
                  <a:solidFill>
                    <a:srgbClr val="E6E6E6"/>
                  </a:solidFill>
                  <a:ln w="4763">
                    <a:solidFill>
                      <a:schemeClr val="bg2"/>
                    </a:solidFill>
                    <a:round/>
                    <a:headEnd/>
                    <a:tailEnd/>
                  </a:ln>
                </p:spPr>
                <p:txBody>
                  <a:bodyPr/>
                  <a:lstStyle/>
                  <a:p>
                    <a:endParaRPr lang="en-US"/>
                  </a:p>
                </p:txBody>
              </p:sp>
            </p:grpSp>
          </p:grpSp>
          <p:grpSp>
            <p:nvGrpSpPr>
              <p:cNvPr id="36051" name="Group 57"/>
              <p:cNvGrpSpPr>
                <a:grpSpLocks/>
              </p:cNvGrpSpPr>
              <p:nvPr/>
            </p:nvGrpSpPr>
            <p:grpSpPr bwMode="auto">
              <a:xfrm>
                <a:off x="1619" y="1999"/>
                <a:ext cx="2477" cy="552"/>
                <a:chOff x="1619" y="1999"/>
                <a:chExt cx="2477" cy="552"/>
              </a:xfrm>
            </p:grpSpPr>
            <p:grpSp>
              <p:nvGrpSpPr>
                <p:cNvPr id="36052" name="Group 58"/>
                <p:cNvGrpSpPr>
                  <a:grpSpLocks/>
                </p:cNvGrpSpPr>
                <p:nvPr/>
              </p:nvGrpSpPr>
              <p:grpSpPr bwMode="auto">
                <a:xfrm>
                  <a:off x="3191" y="1999"/>
                  <a:ext cx="905" cy="552"/>
                  <a:chOff x="3191" y="1999"/>
                  <a:chExt cx="905" cy="552"/>
                </a:xfrm>
              </p:grpSpPr>
              <p:sp>
                <p:nvSpPr>
                  <p:cNvPr id="36074" name="Rectangle 59"/>
                  <p:cNvSpPr>
                    <a:spLocks noChangeArrowheads="1"/>
                  </p:cNvSpPr>
                  <p:nvPr/>
                </p:nvSpPr>
                <p:spPr bwMode="auto">
                  <a:xfrm>
                    <a:off x="3191" y="1999"/>
                    <a:ext cx="479" cy="122"/>
                  </a:xfrm>
                  <a:prstGeom prst="rect">
                    <a:avLst/>
                  </a:prstGeom>
                  <a:solidFill>
                    <a:srgbClr val="CCFFCC"/>
                  </a:solidFill>
                  <a:ln w="4763">
                    <a:solidFill>
                      <a:schemeClr val="bg2"/>
                    </a:solidFill>
                    <a:miter lim="800000"/>
                    <a:headEnd/>
                    <a:tailEnd/>
                  </a:ln>
                </p:spPr>
                <p:txBody>
                  <a:bodyPr/>
                  <a:lstStyle/>
                  <a:p>
                    <a:endParaRPr lang="en-US"/>
                  </a:p>
                </p:txBody>
              </p:sp>
              <p:sp>
                <p:nvSpPr>
                  <p:cNvPr id="36075" name="Freeform 60"/>
                  <p:cNvSpPr>
                    <a:spLocks/>
                  </p:cNvSpPr>
                  <p:nvPr/>
                </p:nvSpPr>
                <p:spPr bwMode="auto">
                  <a:xfrm>
                    <a:off x="3670" y="1999"/>
                    <a:ext cx="426" cy="552"/>
                  </a:xfrm>
                  <a:custGeom>
                    <a:avLst/>
                    <a:gdLst>
                      <a:gd name="T0" fmla="*/ 426 w 426"/>
                      <a:gd name="T1" fmla="*/ 431 h 552"/>
                      <a:gd name="T2" fmla="*/ 0 w 426"/>
                      <a:gd name="T3" fmla="*/ 0 h 552"/>
                      <a:gd name="T4" fmla="*/ 0 w 426"/>
                      <a:gd name="T5" fmla="*/ 122 h 552"/>
                      <a:gd name="T6" fmla="*/ 426 w 426"/>
                      <a:gd name="T7" fmla="*/ 552 h 552"/>
                      <a:gd name="T8" fmla="*/ 426 w 426"/>
                      <a:gd name="T9" fmla="*/ 431 h 552"/>
                      <a:gd name="T10" fmla="*/ 0 60000 65536"/>
                      <a:gd name="T11" fmla="*/ 0 60000 65536"/>
                      <a:gd name="T12" fmla="*/ 0 60000 65536"/>
                      <a:gd name="T13" fmla="*/ 0 60000 65536"/>
                      <a:gd name="T14" fmla="*/ 0 60000 65536"/>
                      <a:gd name="T15" fmla="*/ 0 w 426"/>
                      <a:gd name="T16" fmla="*/ 0 h 552"/>
                      <a:gd name="T17" fmla="*/ 426 w 426"/>
                      <a:gd name="T18" fmla="*/ 552 h 552"/>
                    </a:gdLst>
                    <a:ahLst/>
                    <a:cxnLst>
                      <a:cxn ang="T10">
                        <a:pos x="T0" y="T1"/>
                      </a:cxn>
                      <a:cxn ang="T11">
                        <a:pos x="T2" y="T3"/>
                      </a:cxn>
                      <a:cxn ang="T12">
                        <a:pos x="T4" y="T5"/>
                      </a:cxn>
                      <a:cxn ang="T13">
                        <a:pos x="T6" y="T7"/>
                      </a:cxn>
                      <a:cxn ang="T14">
                        <a:pos x="T8" y="T9"/>
                      </a:cxn>
                    </a:cxnLst>
                    <a:rect l="T15" t="T16" r="T17" b="T18"/>
                    <a:pathLst>
                      <a:path w="426" h="552">
                        <a:moveTo>
                          <a:pt x="426" y="431"/>
                        </a:moveTo>
                        <a:lnTo>
                          <a:pt x="0" y="0"/>
                        </a:lnTo>
                        <a:lnTo>
                          <a:pt x="0" y="122"/>
                        </a:lnTo>
                        <a:lnTo>
                          <a:pt x="426" y="552"/>
                        </a:lnTo>
                        <a:lnTo>
                          <a:pt x="426" y="431"/>
                        </a:lnTo>
                        <a:close/>
                      </a:path>
                    </a:pathLst>
                  </a:custGeom>
                  <a:solidFill>
                    <a:srgbClr val="CCFFCC"/>
                  </a:solidFill>
                  <a:ln w="4763">
                    <a:solidFill>
                      <a:schemeClr val="bg2"/>
                    </a:solidFill>
                    <a:round/>
                    <a:headEnd/>
                    <a:tailEnd/>
                  </a:ln>
                </p:spPr>
                <p:txBody>
                  <a:bodyPr/>
                  <a:lstStyle/>
                  <a:p>
                    <a:endParaRPr lang="en-US"/>
                  </a:p>
                </p:txBody>
              </p:sp>
              <p:sp>
                <p:nvSpPr>
                  <p:cNvPr id="36076" name="Freeform 61"/>
                  <p:cNvSpPr>
                    <a:spLocks/>
                  </p:cNvSpPr>
                  <p:nvPr/>
                </p:nvSpPr>
                <p:spPr bwMode="auto">
                  <a:xfrm>
                    <a:off x="3191" y="1999"/>
                    <a:ext cx="422" cy="552"/>
                  </a:xfrm>
                  <a:custGeom>
                    <a:avLst/>
                    <a:gdLst>
                      <a:gd name="T0" fmla="*/ 0 w 422"/>
                      <a:gd name="T1" fmla="*/ 0 h 552"/>
                      <a:gd name="T2" fmla="*/ 422 w 422"/>
                      <a:gd name="T3" fmla="*/ 431 h 552"/>
                      <a:gd name="T4" fmla="*/ 422 w 422"/>
                      <a:gd name="T5" fmla="*/ 552 h 552"/>
                      <a:gd name="T6" fmla="*/ 0 w 422"/>
                      <a:gd name="T7" fmla="*/ 122 h 552"/>
                      <a:gd name="T8" fmla="*/ 0 w 422"/>
                      <a:gd name="T9" fmla="*/ 0 h 552"/>
                      <a:gd name="T10" fmla="*/ 0 60000 65536"/>
                      <a:gd name="T11" fmla="*/ 0 60000 65536"/>
                      <a:gd name="T12" fmla="*/ 0 60000 65536"/>
                      <a:gd name="T13" fmla="*/ 0 60000 65536"/>
                      <a:gd name="T14" fmla="*/ 0 60000 65536"/>
                      <a:gd name="T15" fmla="*/ 0 w 422"/>
                      <a:gd name="T16" fmla="*/ 0 h 552"/>
                      <a:gd name="T17" fmla="*/ 422 w 422"/>
                      <a:gd name="T18" fmla="*/ 552 h 552"/>
                    </a:gdLst>
                    <a:ahLst/>
                    <a:cxnLst>
                      <a:cxn ang="T10">
                        <a:pos x="T0" y="T1"/>
                      </a:cxn>
                      <a:cxn ang="T11">
                        <a:pos x="T2" y="T3"/>
                      </a:cxn>
                      <a:cxn ang="T12">
                        <a:pos x="T4" y="T5"/>
                      </a:cxn>
                      <a:cxn ang="T13">
                        <a:pos x="T6" y="T7"/>
                      </a:cxn>
                      <a:cxn ang="T14">
                        <a:pos x="T8" y="T9"/>
                      </a:cxn>
                    </a:cxnLst>
                    <a:rect l="T15" t="T16" r="T17" b="T18"/>
                    <a:pathLst>
                      <a:path w="422" h="552">
                        <a:moveTo>
                          <a:pt x="0" y="0"/>
                        </a:moveTo>
                        <a:lnTo>
                          <a:pt x="422" y="431"/>
                        </a:lnTo>
                        <a:lnTo>
                          <a:pt x="422"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6077" name="Rectangle 62"/>
                  <p:cNvSpPr>
                    <a:spLocks noChangeArrowheads="1"/>
                  </p:cNvSpPr>
                  <p:nvPr/>
                </p:nvSpPr>
                <p:spPr bwMode="auto">
                  <a:xfrm>
                    <a:off x="3607" y="2430"/>
                    <a:ext cx="489" cy="121"/>
                  </a:xfrm>
                  <a:prstGeom prst="rect">
                    <a:avLst/>
                  </a:prstGeom>
                  <a:solidFill>
                    <a:srgbClr val="CCFFCC"/>
                  </a:solidFill>
                  <a:ln w="4763">
                    <a:solidFill>
                      <a:schemeClr val="bg2"/>
                    </a:solidFill>
                    <a:miter lim="800000"/>
                    <a:headEnd/>
                    <a:tailEnd/>
                  </a:ln>
                </p:spPr>
                <p:txBody>
                  <a:bodyPr/>
                  <a:lstStyle/>
                  <a:p>
                    <a:endParaRPr lang="en-US"/>
                  </a:p>
                </p:txBody>
              </p:sp>
              <p:sp>
                <p:nvSpPr>
                  <p:cNvPr id="36078" name="Freeform 63"/>
                  <p:cNvSpPr>
                    <a:spLocks/>
                  </p:cNvSpPr>
                  <p:nvPr/>
                </p:nvSpPr>
                <p:spPr bwMode="auto">
                  <a:xfrm>
                    <a:off x="3191" y="1999"/>
                    <a:ext cx="905" cy="431"/>
                  </a:xfrm>
                  <a:custGeom>
                    <a:avLst/>
                    <a:gdLst>
                      <a:gd name="T0" fmla="*/ 416 w 905"/>
                      <a:gd name="T1" fmla="*/ 431 h 431"/>
                      <a:gd name="T2" fmla="*/ 905 w 905"/>
                      <a:gd name="T3" fmla="*/ 431 h 431"/>
                      <a:gd name="T4" fmla="*/ 479 w 905"/>
                      <a:gd name="T5" fmla="*/ 0 h 431"/>
                      <a:gd name="T6" fmla="*/ 0 w 905"/>
                      <a:gd name="T7" fmla="*/ 0 h 431"/>
                      <a:gd name="T8" fmla="*/ 422 w 905"/>
                      <a:gd name="T9" fmla="*/ 431 h 431"/>
                      <a:gd name="T10" fmla="*/ 416 w 905"/>
                      <a:gd name="T11" fmla="*/ 431 h 431"/>
                      <a:gd name="T12" fmla="*/ 0 60000 65536"/>
                      <a:gd name="T13" fmla="*/ 0 60000 65536"/>
                      <a:gd name="T14" fmla="*/ 0 60000 65536"/>
                      <a:gd name="T15" fmla="*/ 0 60000 65536"/>
                      <a:gd name="T16" fmla="*/ 0 60000 65536"/>
                      <a:gd name="T17" fmla="*/ 0 60000 65536"/>
                      <a:gd name="T18" fmla="*/ 0 w 905"/>
                      <a:gd name="T19" fmla="*/ 0 h 431"/>
                      <a:gd name="T20" fmla="*/ 905 w 905"/>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5" h="431">
                        <a:moveTo>
                          <a:pt x="416" y="431"/>
                        </a:moveTo>
                        <a:lnTo>
                          <a:pt x="905" y="431"/>
                        </a:lnTo>
                        <a:lnTo>
                          <a:pt x="479" y="0"/>
                        </a:lnTo>
                        <a:lnTo>
                          <a:pt x="0" y="0"/>
                        </a:lnTo>
                        <a:lnTo>
                          <a:pt x="422"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36079" name="Freeform 64"/>
                  <p:cNvSpPr>
                    <a:spLocks/>
                  </p:cNvSpPr>
                  <p:nvPr/>
                </p:nvSpPr>
                <p:spPr bwMode="auto">
                  <a:xfrm>
                    <a:off x="3191" y="1999"/>
                    <a:ext cx="905" cy="431"/>
                  </a:xfrm>
                  <a:custGeom>
                    <a:avLst/>
                    <a:gdLst>
                      <a:gd name="T0" fmla="*/ 416 w 905"/>
                      <a:gd name="T1" fmla="*/ 431 h 431"/>
                      <a:gd name="T2" fmla="*/ 905 w 905"/>
                      <a:gd name="T3" fmla="*/ 431 h 431"/>
                      <a:gd name="T4" fmla="*/ 479 w 905"/>
                      <a:gd name="T5" fmla="*/ 0 h 431"/>
                      <a:gd name="T6" fmla="*/ 0 w 905"/>
                      <a:gd name="T7" fmla="*/ 0 h 431"/>
                      <a:gd name="T8" fmla="*/ 422 w 905"/>
                      <a:gd name="T9" fmla="*/ 431 h 431"/>
                      <a:gd name="T10" fmla="*/ 0 60000 65536"/>
                      <a:gd name="T11" fmla="*/ 0 60000 65536"/>
                      <a:gd name="T12" fmla="*/ 0 60000 65536"/>
                      <a:gd name="T13" fmla="*/ 0 60000 65536"/>
                      <a:gd name="T14" fmla="*/ 0 60000 65536"/>
                      <a:gd name="T15" fmla="*/ 0 w 905"/>
                      <a:gd name="T16" fmla="*/ 0 h 431"/>
                      <a:gd name="T17" fmla="*/ 905 w 905"/>
                      <a:gd name="T18" fmla="*/ 431 h 431"/>
                    </a:gdLst>
                    <a:ahLst/>
                    <a:cxnLst>
                      <a:cxn ang="T10">
                        <a:pos x="T0" y="T1"/>
                      </a:cxn>
                      <a:cxn ang="T11">
                        <a:pos x="T2" y="T3"/>
                      </a:cxn>
                      <a:cxn ang="T12">
                        <a:pos x="T4" y="T5"/>
                      </a:cxn>
                      <a:cxn ang="T13">
                        <a:pos x="T6" y="T7"/>
                      </a:cxn>
                      <a:cxn ang="T14">
                        <a:pos x="T8" y="T9"/>
                      </a:cxn>
                    </a:cxnLst>
                    <a:rect l="T15" t="T16" r="T17" b="T18"/>
                    <a:pathLst>
                      <a:path w="905" h="431">
                        <a:moveTo>
                          <a:pt x="416" y="431"/>
                        </a:moveTo>
                        <a:lnTo>
                          <a:pt x="905" y="431"/>
                        </a:lnTo>
                        <a:lnTo>
                          <a:pt x="479" y="0"/>
                        </a:lnTo>
                        <a:lnTo>
                          <a:pt x="0" y="0"/>
                        </a:lnTo>
                        <a:lnTo>
                          <a:pt x="422" y="431"/>
                        </a:lnTo>
                      </a:path>
                    </a:pathLst>
                  </a:custGeom>
                  <a:noFill/>
                  <a:ln w="4763">
                    <a:solidFill>
                      <a:schemeClr val="bg2"/>
                    </a:solidFill>
                    <a:round/>
                    <a:headEnd/>
                    <a:tailEnd/>
                  </a:ln>
                </p:spPr>
                <p:txBody>
                  <a:bodyPr/>
                  <a:lstStyle/>
                  <a:p>
                    <a:endParaRPr lang="en-US"/>
                  </a:p>
                </p:txBody>
              </p:sp>
            </p:grpSp>
            <p:grpSp>
              <p:nvGrpSpPr>
                <p:cNvPr id="36053" name="Group 65"/>
                <p:cNvGrpSpPr>
                  <a:grpSpLocks/>
                </p:cNvGrpSpPr>
                <p:nvPr/>
              </p:nvGrpSpPr>
              <p:grpSpPr bwMode="auto">
                <a:xfrm>
                  <a:off x="2666" y="1999"/>
                  <a:ext cx="905" cy="552"/>
                  <a:chOff x="2666" y="1999"/>
                  <a:chExt cx="905" cy="552"/>
                </a:xfrm>
              </p:grpSpPr>
              <p:sp>
                <p:nvSpPr>
                  <p:cNvPr id="36068" name="Rectangle 66"/>
                  <p:cNvSpPr>
                    <a:spLocks noChangeArrowheads="1"/>
                  </p:cNvSpPr>
                  <p:nvPr/>
                </p:nvSpPr>
                <p:spPr bwMode="auto">
                  <a:xfrm>
                    <a:off x="2666" y="1999"/>
                    <a:ext cx="480" cy="122"/>
                  </a:xfrm>
                  <a:prstGeom prst="rect">
                    <a:avLst/>
                  </a:prstGeom>
                  <a:solidFill>
                    <a:srgbClr val="CCFFCC"/>
                  </a:solidFill>
                  <a:ln w="4763">
                    <a:solidFill>
                      <a:schemeClr val="bg2"/>
                    </a:solidFill>
                    <a:miter lim="800000"/>
                    <a:headEnd/>
                    <a:tailEnd/>
                  </a:ln>
                </p:spPr>
                <p:txBody>
                  <a:bodyPr/>
                  <a:lstStyle/>
                  <a:p>
                    <a:endParaRPr lang="en-US"/>
                  </a:p>
                </p:txBody>
              </p:sp>
              <p:sp>
                <p:nvSpPr>
                  <p:cNvPr id="36069" name="Freeform 67"/>
                  <p:cNvSpPr>
                    <a:spLocks/>
                  </p:cNvSpPr>
                  <p:nvPr/>
                </p:nvSpPr>
                <p:spPr bwMode="auto">
                  <a:xfrm>
                    <a:off x="3146" y="1999"/>
                    <a:ext cx="425" cy="552"/>
                  </a:xfrm>
                  <a:custGeom>
                    <a:avLst/>
                    <a:gdLst>
                      <a:gd name="T0" fmla="*/ 425 w 425"/>
                      <a:gd name="T1" fmla="*/ 431 h 552"/>
                      <a:gd name="T2" fmla="*/ 0 w 425"/>
                      <a:gd name="T3" fmla="*/ 0 h 552"/>
                      <a:gd name="T4" fmla="*/ 0 w 425"/>
                      <a:gd name="T5" fmla="*/ 122 h 552"/>
                      <a:gd name="T6" fmla="*/ 425 w 425"/>
                      <a:gd name="T7" fmla="*/ 552 h 552"/>
                      <a:gd name="T8" fmla="*/ 425 w 425"/>
                      <a:gd name="T9" fmla="*/ 431 h 552"/>
                      <a:gd name="T10" fmla="*/ 0 60000 65536"/>
                      <a:gd name="T11" fmla="*/ 0 60000 65536"/>
                      <a:gd name="T12" fmla="*/ 0 60000 65536"/>
                      <a:gd name="T13" fmla="*/ 0 60000 65536"/>
                      <a:gd name="T14" fmla="*/ 0 60000 65536"/>
                      <a:gd name="T15" fmla="*/ 0 w 425"/>
                      <a:gd name="T16" fmla="*/ 0 h 552"/>
                      <a:gd name="T17" fmla="*/ 425 w 425"/>
                      <a:gd name="T18" fmla="*/ 552 h 552"/>
                    </a:gdLst>
                    <a:ahLst/>
                    <a:cxnLst>
                      <a:cxn ang="T10">
                        <a:pos x="T0" y="T1"/>
                      </a:cxn>
                      <a:cxn ang="T11">
                        <a:pos x="T2" y="T3"/>
                      </a:cxn>
                      <a:cxn ang="T12">
                        <a:pos x="T4" y="T5"/>
                      </a:cxn>
                      <a:cxn ang="T13">
                        <a:pos x="T6" y="T7"/>
                      </a:cxn>
                      <a:cxn ang="T14">
                        <a:pos x="T8" y="T9"/>
                      </a:cxn>
                    </a:cxnLst>
                    <a:rect l="T15" t="T16" r="T17" b="T18"/>
                    <a:pathLst>
                      <a:path w="425" h="552">
                        <a:moveTo>
                          <a:pt x="425" y="431"/>
                        </a:moveTo>
                        <a:lnTo>
                          <a:pt x="0" y="0"/>
                        </a:lnTo>
                        <a:lnTo>
                          <a:pt x="0" y="122"/>
                        </a:lnTo>
                        <a:lnTo>
                          <a:pt x="425" y="552"/>
                        </a:lnTo>
                        <a:lnTo>
                          <a:pt x="425" y="431"/>
                        </a:lnTo>
                        <a:close/>
                      </a:path>
                    </a:pathLst>
                  </a:custGeom>
                  <a:solidFill>
                    <a:srgbClr val="CCFFCC"/>
                  </a:solidFill>
                  <a:ln w="4763">
                    <a:solidFill>
                      <a:schemeClr val="bg2"/>
                    </a:solidFill>
                    <a:round/>
                    <a:headEnd/>
                    <a:tailEnd/>
                  </a:ln>
                </p:spPr>
                <p:txBody>
                  <a:bodyPr/>
                  <a:lstStyle/>
                  <a:p>
                    <a:endParaRPr lang="en-US"/>
                  </a:p>
                </p:txBody>
              </p:sp>
              <p:sp>
                <p:nvSpPr>
                  <p:cNvPr id="36070" name="Freeform 68"/>
                  <p:cNvSpPr>
                    <a:spLocks/>
                  </p:cNvSpPr>
                  <p:nvPr/>
                </p:nvSpPr>
                <p:spPr bwMode="auto">
                  <a:xfrm>
                    <a:off x="2666" y="1999"/>
                    <a:ext cx="423" cy="552"/>
                  </a:xfrm>
                  <a:custGeom>
                    <a:avLst/>
                    <a:gdLst>
                      <a:gd name="T0" fmla="*/ 0 w 423"/>
                      <a:gd name="T1" fmla="*/ 0 h 552"/>
                      <a:gd name="T2" fmla="*/ 423 w 423"/>
                      <a:gd name="T3" fmla="*/ 431 h 552"/>
                      <a:gd name="T4" fmla="*/ 423 w 423"/>
                      <a:gd name="T5" fmla="*/ 552 h 552"/>
                      <a:gd name="T6" fmla="*/ 0 w 423"/>
                      <a:gd name="T7" fmla="*/ 122 h 552"/>
                      <a:gd name="T8" fmla="*/ 0 w 423"/>
                      <a:gd name="T9" fmla="*/ 0 h 552"/>
                      <a:gd name="T10" fmla="*/ 0 60000 65536"/>
                      <a:gd name="T11" fmla="*/ 0 60000 65536"/>
                      <a:gd name="T12" fmla="*/ 0 60000 65536"/>
                      <a:gd name="T13" fmla="*/ 0 60000 65536"/>
                      <a:gd name="T14" fmla="*/ 0 60000 65536"/>
                      <a:gd name="T15" fmla="*/ 0 w 423"/>
                      <a:gd name="T16" fmla="*/ 0 h 552"/>
                      <a:gd name="T17" fmla="*/ 423 w 423"/>
                      <a:gd name="T18" fmla="*/ 552 h 552"/>
                    </a:gdLst>
                    <a:ahLst/>
                    <a:cxnLst>
                      <a:cxn ang="T10">
                        <a:pos x="T0" y="T1"/>
                      </a:cxn>
                      <a:cxn ang="T11">
                        <a:pos x="T2" y="T3"/>
                      </a:cxn>
                      <a:cxn ang="T12">
                        <a:pos x="T4" y="T5"/>
                      </a:cxn>
                      <a:cxn ang="T13">
                        <a:pos x="T6" y="T7"/>
                      </a:cxn>
                      <a:cxn ang="T14">
                        <a:pos x="T8" y="T9"/>
                      </a:cxn>
                    </a:cxnLst>
                    <a:rect l="T15" t="T16" r="T17" b="T18"/>
                    <a:pathLst>
                      <a:path w="423" h="552">
                        <a:moveTo>
                          <a:pt x="0" y="0"/>
                        </a:moveTo>
                        <a:lnTo>
                          <a:pt x="423" y="431"/>
                        </a:lnTo>
                        <a:lnTo>
                          <a:pt x="423"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6071" name="Rectangle 69"/>
                  <p:cNvSpPr>
                    <a:spLocks noChangeArrowheads="1"/>
                  </p:cNvSpPr>
                  <p:nvPr/>
                </p:nvSpPr>
                <p:spPr bwMode="auto">
                  <a:xfrm>
                    <a:off x="3084"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36072" name="Freeform 70"/>
                  <p:cNvSpPr>
                    <a:spLocks/>
                  </p:cNvSpPr>
                  <p:nvPr/>
                </p:nvSpPr>
                <p:spPr bwMode="auto">
                  <a:xfrm>
                    <a:off x="2666" y="1999"/>
                    <a:ext cx="905" cy="431"/>
                  </a:xfrm>
                  <a:custGeom>
                    <a:avLst/>
                    <a:gdLst>
                      <a:gd name="T0" fmla="*/ 418 w 905"/>
                      <a:gd name="T1" fmla="*/ 431 h 431"/>
                      <a:gd name="T2" fmla="*/ 905 w 905"/>
                      <a:gd name="T3" fmla="*/ 431 h 431"/>
                      <a:gd name="T4" fmla="*/ 480 w 905"/>
                      <a:gd name="T5" fmla="*/ 0 h 431"/>
                      <a:gd name="T6" fmla="*/ 0 w 905"/>
                      <a:gd name="T7" fmla="*/ 0 h 431"/>
                      <a:gd name="T8" fmla="*/ 423 w 905"/>
                      <a:gd name="T9" fmla="*/ 431 h 431"/>
                      <a:gd name="T10" fmla="*/ 418 w 905"/>
                      <a:gd name="T11" fmla="*/ 431 h 431"/>
                      <a:gd name="T12" fmla="*/ 0 60000 65536"/>
                      <a:gd name="T13" fmla="*/ 0 60000 65536"/>
                      <a:gd name="T14" fmla="*/ 0 60000 65536"/>
                      <a:gd name="T15" fmla="*/ 0 60000 65536"/>
                      <a:gd name="T16" fmla="*/ 0 60000 65536"/>
                      <a:gd name="T17" fmla="*/ 0 60000 65536"/>
                      <a:gd name="T18" fmla="*/ 0 w 905"/>
                      <a:gd name="T19" fmla="*/ 0 h 431"/>
                      <a:gd name="T20" fmla="*/ 905 w 905"/>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5" h="431">
                        <a:moveTo>
                          <a:pt x="418" y="431"/>
                        </a:moveTo>
                        <a:lnTo>
                          <a:pt x="905" y="431"/>
                        </a:lnTo>
                        <a:lnTo>
                          <a:pt x="480" y="0"/>
                        </a:lnTo>
                        <a:lnTo>
                          <a:pt x="0" y="0"/>
                        </a:lnTo>
                        <a:lnTo>
                          <a:pt x="423" y="431"/>
                        </a:lnTo>
                        <a:lnTo>
                          <a:pt x="418" y="431"/>
                        </a:lnTo>
                        <a:close/>
                      </a:path>
                    </a:pathLst>
                  </a:custGeom>
                  <a:solidFill>
                    <a:srgbClr val="CCFFCC"/>
                  </a:solidFill>
                  <a:ln w="9525">
                    <a:solidFill>
                      <a:schemeClr val="bg2"/>
                    </a:solidFill>
                    <a:round/>
                    <a:headEnd/>
                    <a:tailEnd/>
                  </a:ln>
                </p:spPr>
                <p:txBody>
                  <a:bodyPr/>
                  <a:lstStyle/>
                  <a:p>
                    <a:endParaRPr lang="en-US"/>
                  </a:p>
                </p:txBody>
              </p:sp>
              <p:sp>
                <p:nvSpPr>
                  <p:cNvPr id="36073" name="Freeform 71"/>
                  <p:cNvSpPr>
                    <a:spLocks/>
                  </p:cNvSpPr>
                  <p:nvPr/>
                </p:nvSpPr>
                <p:spPr bwMode="auto">
                  <a:xfrm>
                    <a:off x="2666" y="1999"/>
                    <a:ext cx="905" cy="431"/>
                  </a:xfrm>
                  <a:custGeom>
                    <a:avLst/>
                    <a:gdLst>
                      <a:gd name="T0" fmla="*/ 418 w 905"/>
                      <a:gd name="T1" fmla="*/ 431 h 431"/>
                      <a:gd name="T2" fmla="*/ 905 w 905"/>
                      <a:gd name="T3" fmla="*/ 431 h 431"/>
                      <a:gd name="T4" fmla="*/ 480 w 905"/>
                      <a:gd name="T5" fmla="*/ 0 h 431"/>
                      <a:gd name="T6" fmla="*/ 0 w 905"/>
                      <a:gd name="T7" fmla="*/ 0 h 431"/>
                      <a:gd name="T8" fmla="*/ 423 w 905"/>
                      <a:gd name="T9" fmla="*/ 431 h 431"/>
                      <a:gd name="T10" fmla="*/ 0 60000 65536"/>
                      <a:gd name="T11" fmla="*/ 0 60000 65536"/>
                      <a:gd name="T12" fmla="*/ 0 60000 65536"/>
                      <a:gd name="T13" fmla="*/ 0 60000 65536"/>
                      <a:gd name="T14" fmla="*/ 0 60000 65536"/>
                      <a:gd name="T15" fmla="*/ 0 w 905"/>
                      <a:gd name="T16" fmla="*/ 0 h 431"/>
                      <a:gd name="T17" fmla="*/ 905 w 905"/>
                      <a:gd name="T18" fmla="*/ 431 h 431"/>
                    </a:gdLst>
                    <a:ahLst/>
                    <a:cxnLst>
                      <a:cxn ang="T10">
                        <a:pos x="T0" y="T1"/>
                      </a:cxn>
                      <a:cxn ang="T11">
                        <a:pos x="T2" y="T3"/>
                      </a:cxn>
                      <a:cxn ang="T12">
                        <a:pos x="T4" y="T5"/>
                      </a:cxn>
                      <a:cxn ang="T13">
                        <a:pos x="T6" y="T7"/>
                      </a:cxn>
                      <a:cxn ang="T14">
                        <a:pos x="T8" y="T9"/>
                      </a:cxn>
                    </a:cxnLst>
                    <a:rect l="T15" t="T16" r="T17" b="T18"/>
                    <a:pathLst>
                      <a:path w="905" h="431">
                        <a:moveTo>
                          <a:pt x="418" y="431"/>
                        </a:moveTo>
                        <a:lnTo>
                          <a:pt x="905" y="431"/>
                        </a:lnTo>
                        <a:lnTo>
                          <a:pt x="480" y="0"/>
                        </a:lnTo>
                        <a:lnTo>
                          <a:pt x="0" y="0"/>
                        </a:lnTo>
                        <a:lnTo>
                          <a:pt x="423" y="431"/>
                        </a:lnTo>
                      </a:path>
                    </a:pathLst>
                  </a:custGeom>
                  <a:noFill/>
                  <a:ln w="4763">
                    <a:solidFill>
                      <a:schemeClr val="bg2"/>
                    </a:solidFill>
                    <a:round/>
                    <a:headEnd/>
                    <a:tailEnd/>
                  </a:ln>
                </p:spPr>
                <p:txBody>
                  <a:bodyPr/>
                  <a:lstStyle/>
                  <a:p>
                    <a:endParaRPr lang="en-US"/>
                  </a:p>
                </p:txBody>
              </p:sp>
            </p:grpSp>
            <p:grpSp>
              <p:nvGrpSpPr>
                <p:cNvPr id="36054" name="Group 72"/>
                <p:cNvGrpSpPr>
                  <a:grpSpLocks/>
                </p:cNvGrpSpPr>
                <p:nvPr/>
              </p:nvGrpSpPr>
              <p:grpSpPr bwMode="auto">
                <a:xfrm>
                  <a:off x="2144" y="1999"/>
                  <a:ext cx="903" cy="552"/>
                  <a:chOff x="2144" y="1999"/>
                  <a:chExt cx="903" cy="552"/>
                </a:xfrm>
              </p:grpSpPr>
              <p:sp>
                <p:nvSpPr>
                  <p:cNvPr id="36062" name="Rectangle 73"/>
                  <p:cNvSpPr>
                    <a:spLocks noChangeArrowheads="1"/>
                  </p:cNvSpPr>
                  <p:nvPr/>
                </p:nvSpPr>
                <p:spPr bwMode="auto">
                  <a:xfrm>
                    <a:off x="2144" y="1999"/>
                    <a:ext cx="477" cy="122"/>
                  </a:xfrm>
                  <a:prstGeom prst="rect">
                    <a:avLst/>
                  </a:prstGeom>
                  <a:solidFill>
                    <a:srgbClr val="CCFFCC"/>
                  </a:solidFill>
                  <a:ln w="4763">
                    <a:solidFill>
                      <a:schemeClr val="bg2"/>
                    </a:solidFill>
                    <a:miter lim="800000"/>
                    <a:headEnd/>
                    <a:tailEnd/>
                  </a:ln>
                </p:spPr>
                <p:txBody>
                  <a:bodyPr/>
                  <a:lstStyle/>
                  <a:p>
                    <a:endParaRPr lang="en-US"/>
                  </a:p>
                </p:txBody>
              </p:sp>
              <p:sp>
                <p:nvSpPr>
                  <p:cNvPr id="36063" name="Freeform 74"/>
                  <p:cNvSpPr>
                    <a:spLocks/>
                  </p:cNvSpPr>
                  <p:nvPr/>
                </p:nvSpPr>
                <p:spPr bwMode="auto">
                  <a:xfrm>
                    <a:off x="2621" y="1999"/>
                    <a:ext cx="426" cy="552"/>
                  </a:xfrm>
                  <a:custGeom>
                    <a:avLst/>
                    <a:gdLst>
                      <a:gd name="T0" fmla="*/ 426 w 426"/>
                      <a:gd name="T1" fmla="*/ 431 h 552"/>
                      <a:gd name="T2" fmla="*/ 0 w 426"/>
                      <a:gd name="T3" fmla="*/ 0 h 552"/>
                      <a:gd name="T4" fmla="*/ 0 w 426"/>
                      <a:gd name="T5" fmla="*/ 122 h 552"/>
                      <a:gd name="T6" fmla="*/ 426 w 426"/>
                      <a:gd name="T7" fmla="*/ 552 h 552"/>
                      <a:gd name="T8" fmla="*/ 426 w 426"/>
                      <a:gd name="T9" fmla="*/ 431 h 552"/>
                      <a:gd name="T10" fmla="*/ 0 60000 65536"/>
                      <a:gd name="T11" fmla="*/ 0 60000 65536"/>
                      <a:gd name="T12" fmla="*/ 0 60000 65536"/>
                      <a:gd name="T13" fmla="*/ 0 60000 65536"/>
                      <a:gd name="T14" fmla="*/ 0 60000 65536"/>
                      <a:gd name="T15" fmla="*/ 0 w 426"/>
                      <a:gd name="T16" fmla="*/ 0 h 552"/>
                      <a:gd name="T17" fmla="*/ 426 w 426"/>
                      <a:gd name="T18" fmla="*/ 552 h 552"/>
                    </a:gdLst>
                    <a:ahLst/>
                    <a:cxnLst>
                      <a:cxn ang="T10">
                        <a:pos x="T0" y="T1"/>
                      </a:cxn>
                      <a:cxn ang="T11">
                        <a:pos x="T2" y="T3"/>
                      </a:cxn>
                      <a:cxn ang="T12">
                        <a:pos x="T4" y="T5"/>
                      </a:cxn>
                      <a:cxn ang="T13">
                        <a:pos x="T6" y="T7"/>
                      </a:cxn>
                      <a:cxn ang="T14">
                        <a:pos x="T8" y="T9"/>
                      </a:cxn>
                    </a:cxnLst>
                    <a:rect l="T15" t="T16" r="T17" b="T18"/>
                    <a:pathLst>
                      <a:path w="426" h="552">
                        <a:moveTo>
                          <a:pt x="426" y="431"/>
                        </a:moveTo>
                        <a:lnTo>
                          <a:pt x="0" y="0"/>
                        </a:lnTo>
                        <a:lnTo>
                          <a:pt x="0" y="122"/>
                        </a:lnTo>
                        <a:lnTo>
                          <a:pt x="426" y="552"/>
                        </a:lnTo>
                        <a:lnTo>
                          <a:pt x="426" y="431"/>
                        </a:lnTo>
                        <a:close/>
                      </a:path>
                    </a:pathLst>
                  </a:custGeom>
                  <a:solidFill>
                    <a:srgbClr val="CCFFCC"/>
                  </a:solidFill>
                  <a:ln w="4763">
                    <a:solidFill>
                      <a:schemeClr val="bg2"/>
                    </a:solidFill>
                    <a:round/>
                    <a:headEnd/>
                    <a:tailEnd/>
                  </a:ln>
                </p:spPr>
                <p:txBody>
                  <a:bodyPr/>
                  <a:lstStyle/>
                  <a:p>
                    <a:endParaRPr lang="en-US"/>
                  </a:p>
                </p:txBody>
              </p:sp>
              <p:sp>
                <p:nvSpPr>
                  <p:cNvPr id="36064" name="Freeform 75"/>
                  <p:cNvSpPr>
                    <a:spLocks/>
                  </p:cNvSpPr>
                  <p:nvPr/>
                </p:nvSpPr>
                <p:spPr bwMode="auto">
                  <a:xfrm>
                    <a:off x="2144" y="1999"/>
                    <a:ext cx="420" cy="552"/>
                  </a:xfrm>
                  <a:custGeom>
                    <a:avLst/>
                    <a:gdLst>
                      <a:gd name="T0" fmla="*/ 0 w 420"/>
                      <a:gd name="T1" fmla="*/ 0 h 552"/>
                      <a:gd name="T2" fmla="*/ 420 w 420"/>
                      <a:gd name="T3" fmla="*/ 431 h 552"/>
                      <a:gd name="T4" fmla="*/ 420 w 420"/>
                      <a:gd name="T5" fmla="*/ 552 h 552"/>
                      <a:gd name="T6" fmla="*/ 0 w 420"/>
                      <a:gd name="T7" fmla="*/ 122 h 552"/>
                      <a:gd name="T8" fmla="*/ 0 w 420"/>
                      <a:gd name="T9" fmla="*/ 0 h 552"/>
                      <a:gd name="T10" fmla="*/ 0 60000 65536"/>
                      <a:gd name="T11" fmla="*/ 0 60000 65536"/>
                      <a:gd name="T12" fmla="*/ 0 60000 65536"/>
                      <a:gd name="T13" fmla="*/ 0 60000 65536"/>
                      <a:gd name="T14" fmla="*/ 0 60000 65536"/>
                      <a:gd name="T15" fmla="*/ 0 w 420"/>
                      <a:gd name="T16" fmla="*/ 0 h 552"/>
                      <a:gd name="T17" fmla="*/ 420 w 420"/>
                      <a:gd name="T18" fmla="*/ 552 h 552"/>
                    </a:gdLst>
                    <a:ahLst/>
                    <a:cxnLst>
                      <a:cxn ang="T10">
                        <a:pos x="T0" y="T1"/>
                      </a:cxn>
                      <a:cxn ang="T11">
                        <a:pos x="T2" y="T3"/>
                      </a:cxn>
                      <a:cxn ang="T12">
                        <a:pos x="T4" y="T5"/>
                      </a:cxn>
                      <a:cxn ang="T13">
                        <a:pos x="T6" y="T7"/>
                      </a:cxn>
                      <a:cxn ang="T14">
                        <a:pos x="T8" y="T9"/>
                      </a:cxn>
                    </a:cxnLst>
                    <a:rect l="T15" t="T16" r="T17" b="T18"/>
                    <a:pathLst>
                      <a:path w="420" h="552">
                        <a:moveTo>
                          <a:pt x="0" y="0"/>
                        </a:moveTo>
                        <a:lnTo>
                          <a:pt x="420" y="431"/>
                        </a:lnTo>
                        <a:lnTo>
                          <a:pt x="420"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6065" name="Rectangle 76"/>
                  <p:cNvSpPr>
                    <a:spLocks noChangeArrowheads="1"/>
                  </p:cNvSpPr>
                  <p:nvPr/>
                </p:nvSpPr>
                <p:spPr bwMode="auto">
                  <a:xfrm>
                    <a:off x="2560"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36066" name="Freeform 77"/>
                  <p:cNvSpPr>
                    <a:spLocks/>
                  </p:cNvSpPr>
                  <p:nvPr/>
                </p:nvSpPr>
                <p:spPr bwMode="auto">
                  <a:xfrm>
                    <a:off x="2144" y="1999"/>
                    <a:ext cx="903" cy="431"/>
                  </a:xfrm>
                  <a:custGeom>
                    <a:avLst/>
                    <a:gdLst>
                      <a:gd name="T0" fmla="*/ 416 w 903"/>
                      <a:gd name="T1" fmla="*/ 431 h 431"/>
                      <a:gd name="T2" fmla="*/ 903 w 903"/>
                      <a:gd name="T3" fmla="*/ 431 h 431"/>
                      <a:gd name="T4" fmla="*/ 477 w 903"/>
                      <a:gd name="T5" fmla="*/ 0 h 431"/>
                      <a:gd name="T6" fmla="*/ 0 w 903"/>
                      <a:gd name="T7" fmla="*/ 0 h 431"/>
                      <a:gd name="T8" fmla="*/ 420 w 903"/>
                      <a:gd name="T9" fmla="*/ 431 h 431"/>
                      <a:gd name="T10" fmla="*/ 416 w 903"/>
                      <a:gd name="T11" fmla="*/ 431 h 431"/>
                      <a:gd name="T12" fmla="*/ 0 60000 65536"/>
                      <a:gd name="T13" fmla="*/ 0 60000 65536"/>
                      <a:gd name="T14" fmla="*/ 0 60000 65536"/>
                      <a:gd name="T15" fmla="*/ 0 60000 65536"/>
                      <a:gd name="T16" fmla="*/ 0 60000 65536"/>
                      <a:gd name="T17" fmla="*/ 0 60000 65536"/>
                      <a:gd name="T18" fmla="*/ 0 w 903"/>
                      <a:gd name="T19" fmla="*/ 0 h 431"/>
                      <a:gd name="T20" fmla="*/ 903 w 903"/>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3" h="431">
                        <a:moveTo>
                          <a:pt x="416" y="431"/>
                        </a:moveTo>
                        <a:lnTo>
                          <a:pt x="903" y="431"/>
                        </a:lnTo>
                        <a:lnTo>
                          <a:pt x="477" y="0"/>
                        </a:lnTo>
                        <a:lnTo>
                          <a:pt x="0" y="0"/>
                        </a:lnTo>
                        <a:lnTo>
                          <a:pt x="420"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36067" name="Freeform 78"/>
                  <p:cNvSpPr>
                    <a:spLocks/>
                  </p:cNvSpPr>
                  <p:nvPr/>
                </p:nvSpPr>
                <p:spPr bwMode="auto">
                  <a:xfrm>
                    <a:off x="2144" y="1999"/>
                    <a:ext cx="903" cy="431"/>
                  </a:xfrm>
                  <a:custGeom>
                    <a:avLst/>
                    <a:gdLst>
                      <a:gd name="T0" fmla="*/ 416 w 903"/>
                      <a:gd name="T1" fmla="*/ 431 h 431"/>
                      <a:gd name="T2" fmla="*/ 903 w 903"/>
                      <a:gd name="T3" fmla="*/ 431 h 431"/>
                      <a:gd name="T4" fmla="*/ 477 w 903"/>
                      <a:gd name="T5" fmla="*/ 0 h 431"/>
                      <a:gd name="T6" fmla="*/ 0 w 903"/>
                      <a:gd name="T7" fmla="*/ 0 h 431"/>
                      <a:gd name="T8" fmla="*/ 420 w 903"/>
                      <a:gd name="T9" fmla="*/ 431 h 431"/>
                      <a:gd name="T10" fmla="*/ 0 60000 65536"/>
                      <a:gd name="T11" fmla="*/ 0 60000 65536"/>
                      <a:gd name="T12" fmla="*/ 0 60000 65536"/>
                      <a:gd name="T13" fmla="*/ 0 60000 65536"/>
                      <a:gd name="T14" fmla="*/ 0 60000 65536"/>
                      <a:gd name="T15" fmla="*/ 0 w 903"/>
                      <a:gd name="T16" fmla="*/ 0 h 431"/>
                      <a:gd name="T17" fmla="*/ 903 w 903"/>
                      <a:gd name="T18" fmla="*/ 431 h 431"/>
                    </a:gdLst>
                    <a:ahLst/>
                    <a:cxnLst>
                      <a:cxn ang="T10">
                        <a:pos x="T0" y="T1"/>
                      </a:cxn>
                      <a:cxn ang="T11">
                        <a:pos x="T2" y="T3"/>
                      </a:cxn>
                      <a:cxn ang="T12">
                        <a:pos x="T4" y="T5"/>
                      </a:cxn>
                      <a:cxn ang="T13">
                        <a:pos x="T6" y="T7"/>
                      </a:cxn>
                      <a:cxn ang="T14">
                        <a:pos x="T8" y="T9"/>
                      </a:cxn>
                    </a:cxnLst>
                    <a:rect l="T15" t="T16" r="T17" b="T18"/>
                    <a:pathLst>
                      <a:path w="903" h="431">
                        <a:moveTo>
                          <a:pt x="416" y="431"/>
                        </a:moveTo>
                        <a:lnTo>
                          <a:pt x="903" y="431"/>
                        </a:lnTo>
                        <a:lnTo>
                          <a:pt x="477" y="0"/>
                        </a:lnTo>
                        <a:lnTo>
                          <a:pt x="0" y="0"/>
                        </a:lnTo>
                        <a:lnTo>
                          <a:pt x="420" y="431"/>
                        </a:lnTo>
                      </a:path>
                    </a:pathLst>
                  </a:custGeom>
                  <a:noFill/>
                  <a:ln w="4763">
                    <a:solidFill>
                      <a:schemeClr val="bg2"/>
                    </a:solidFill>
                    <a:round/>
                    <a:headEnd/>
                    <a:tailEnd/>
                  </a:ln>
                </p:spPr>
                <p:txBody>
                  <a:bodyPr/>
                  <a:lstStyle/>
                  <a:p>
                    <a:endParaRPr lang="en-US"/>
                  </a:p>
                </p:txBody>
              </p:sp>
            </p:grpSp>
            <p:grpSp>
              <p:nvGrpSpPr>
                <p:cNvPr id="36055" name="Group 79"/>
                <p:cNvGrpSpPr>
                  <a:grpSpLocks/>
                </p:cNvGrpSpPr>
                <p:nvPr/>
              </p:nvGrpSpPr>
              <p:grpSpPr bwMode="auto">
                <a:xfrm>
                  <a:off x="1619" y="1999"/>
                  <a:ext cx="903" cy="552"/>
                  <a:chOff x="1619" y="1999"/>
                  <a:chExt cx="903" cy="552"/>
                </a:xfrm>
              </p:grpSpPr>
              <p:sp>
                <p:nvSpPr>
                  <p:cNvPr id="36056" name="Rectangle 80"/>
                  <p:cNvSpPr>
                    <a:spLocks noChangeArrowheads="1"/>
                  </p:cNvSpPr>
                  <p:nvPr/>
                </p:nvSpPr>
                <p:spPr bwMode="auto">
                  <a:xfrm>
                    <a:off x="1619" y="1999"/>
                    <a:ext cx="479" cy="122"/>
                  </a:xfrm>
                  <a:prstGeom prst="rect">
                    <a:avLst/>
                  </a:prstGeom>
                  <a:solidFill>
                    <a:srgbClr val="CCFFCC"/>
                  </a:solidFill>
                  <a:ln w="4763">
                    <a:solidFill>
                      <a:schemeClr val="bg2"/>
                    </a:solidFill>
                    <a:miter lim="800000"/>
                    <a:headEnd/>
                    <a:tailEnd/>
                  </a:ln>
                </p:spPr>
                <p:txBody>
                  <a:bodyPr/>
                  <a:lstStyle/>
                  <a:p>
                    <a:endParaRPr lang="en-US"/>
                  </a:p>
                </p:txBody>
              </p:sp>
              <p:sp>
                <p:nvSpPr>
                  <p:cNvPr id="36057" name="Freeform 81"/>
                  <p:cNvSpPr>
                    <a:spLocks/>
                  </p:cNvSpPr>
                  <p:nvPr/>
                </p:nvSpPr>
                <p:spPr bwMode="auto">
                  <a:xfrm>
                    <a:off x="2098" y="1999"/>
                    <a:ext cx="424" cy="552"/>
                  </a:xfrm>
                  <a:custGeom>
                    <a:avLst/>
                    <a:gdLst>
                      <a:gd name="T0" fmla="*/ 424 w 424"/>
                      <a:gd name="T1" fmla="*/ 431 h 552"/>
                      <a:gd name="T2" fmla="*/ 0 w 424"/>
                      <a:gd name="T3" fmla="*/ 0 h 552"/>
                      <a:gd name="T4" fmla="*/ 0 w 424"/>
                      <a:gd name="T5" fmla="*/ 122 h 552"/>
                      <a:gd name="T6" fmla="*/ 424 w 424"/>
                      <a:gd name="T7" fmla="*/ 552 h 552"/>
                      <a:gd name="T8" fmla="*/ 424 w 424"/>
                      <a:gd name="T9" fmla="*/ 431 h 552"/>
                      <a:gd name="T10" fmla="*/ 0 60000 65536"/>
                      <a:gd name="T11" fmla="*/ 0 60000 65536"/>
                      <a:gd name="T12" fmla="*/ 0 60000 65536"/>
                      <a:gd name="T13" fmla="*/ 0 60000 65536"/>
                      <a:gd name="T14" fmla="*/ 0 60000 65536"/>
                      <a:gd name="T15" fmla="*/ 0 w 424"/>
                      <a:gd name="T16" fmla="*/ 0 h 552"/>
                      <a:gd name="T17" fmla="*/ 424 w 424"/>
                      <a:gd name="T18" fmla="*/ 552 h 552"/>
                    </a:gdLst>
                    <a:ahLst/>
                    <a:cxnLst>
                      <a:cxn ang="T10">
                        <a:pos x="T0" y="T1"/>
                      </a:cxn>
                      <a:cxn ang="T11">
                        <a:pos x="T2" y="T3"/>
                      </a:cxn>
                      <a:cxn ang="T12">
                        <a:pos x="T4" y="T5"/>
                      </a:cxn>
                      <a:cxn ang="T13">
                        <a:pos x="T6" y="T7"/>
                      </a:cxn>
                      <a:cxn ang="T14">
                        <a:pos x="T8" y="T9"/>
                      </a:cxn>
                    </a:cxnLst>
                    <a:rect l="T15" t="T16" r="T17" b="T18"/>
                    <a:pathLst>
                      <a:path w="424" h="552">
                        <a:moveTo>
                          <a:pt x="424" y="431"/>
                        </a:moveTo>
                        <a:lnTo>
                          <a:pt x="0" y="0"/>
                        </a:lnTo>
                        <a:lnTo>
                          <a:pt x="0" y="122"/>
                        </a:lnTo>
                        <a:lnTo>
                          <a:pt x="424" y="552"/>
                        </a:lnTo>
                        <a:lnTo>
                          <a:pt x="424" y="431"/>
                        </a:lnTo>
                        <a:close/>
                      </a:path>
                    </a:pathLst>
                  </a:custGeom>
                  <a:solidFill>
                    <a:srgbClr val="CCFFCC"/>
                  </a:solidFill>
                  <a:ln w="4763">
                    <a:solidFill>
                      <a:schemeClr val="bg2"/>
                    </a:solidFill>
                    <a:round/>
                    <a:headEnd/>
                    <a:tailEnd/>
                  </a:ln>
                </p:spPr>
                <p:txBody>
                  <a:bodyPr/>
                  <a:lstStyle/>
                  <a:p>
                    <a:endParaRPr lang="en-US"/>
                  </a:p>
                </p:txBody>
              </p:sp>
              <p:sp>
                <p:nvSpPr>
                  <p:cNvPr id="36058" name="Freeform 82"/>
                  <p:cNvSpPr>
                    <a:spLocks/>
                  </p:cNvSpPr>
                  <p:nvPr/>
                </p:nvSpPr>
                <p:spPr bwMode="auto">
                  <a:xfrm>
                    <a:off x="1619" y="1999"/>
                    <a:ext cx="421" cy="552"/>
                  </a:xfrm>
                  <a:custGeom>
                    <a:avLst/>
                    <a:gdLst>
                      <a:gd name="T0" fmla="*/ 0 w 421"/>
                      <a:gd name="T1" fmla="*/ 0 h 552"/>
                      <a:gd name="T2" fmla="*/ 421 w 421"/>
                      <a:gd name="T3" fmla="*/ 431 h 552"/>
                      <a:gd name="T4" fmla="*/ 421 w 421"/>
                      <a:gd name="T5" fmla="*/ 552 h 552"/>
                      <a:gd name="T6" fmla="*/ 0 w 421"/>
                      <a:gd name="T7" fmla="*/ 122 h 552"/>
                      <a:gd name="T8" fmla="*/ 0 w 421"/>
                      <a:gd name="T9" fmla="*/ 0 h 552"/>
                      <a:gd name="T10" fmla="*/ 0 60000 65536"/>
                      <a:gd name="T11" fmla="*/ 0 60000 65536"/>
                      <a:gd name="T12" fmla="*/ 0 60000 65536"/>
                      <a:gd name="T13" fmla="*/ 0 60000 65536"/>
                      <a:gd name="T14" fmla="*/ 0 60000 65536"/>
                      <a:gd name="T15" fmla="*/ 0 w 421"/>
                      <a:gd name="T16" fmla="*/ 0 h 552"/>
                      <a:gd name="T17" fmla="*/ 421 w 421"/>
                      <a:gd name="T18" fmla="*/ 552 h 552"/>
                    </a:gdLst>
                    <a:ahLst/>
                    <a:cxnLst>
                      <a:cxn ang="T10">
                        <a:pos x="T0" y="T1"/>
                      </a:cxn>
                      <a:cxn ang="T11">
                        <a:pos x="T2" y="T3"/>
                      </a:cxn>
                      <a:cxn ang="T12">
                        <a:pos x="T4" y="T5"/>
                      </a:cxn>
                      <a:cxn ang="T13">
                        <a:pos x="T6" y="T7"/>
                      </a:cxn>
                      <a:cxn ang="T14">
                        <a:pos x="T8" y="T9"/>
                      </a:cxn>
                    </a:cxnLst>
                    <a:rect l="T15" t="T16" r="T17" b="T18"/>
                    <a:pathLst>
                      <a:path w="421" h="552">
                        <a:moveTo>
                          <a:pt x="0" y="0"/>
                        </a:moveTo>
                        <a:lnTo>
                          <a:pt x="421" y="431"/>
                        </a:lnTo>
                        <a:lnTo>
                          <a:pt x="421"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6059" name="Rectangle 83"/>
                  <p:cNvSpPr>
                    <a:spLocks noChangeArrowheads="1"/>
                  </p:cNvSpPr>
                  <p:nvPr/>
                </p:nvSpPr>
                <p:spPr bwMode="auto">
                  <a:xfrm>
                    <a:off x="2035"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36060" name="Freeform 84"/>
                  <p:cNvSpPr>
                    <a:spLocks/>
                  </p:cNvSpPr>
                  <p:nvPr/>
                </p:nvSpPr>
                <p:spPr bwMode="auto">
                  <a:xfrm>
                    <a:off x="1619" y="1999"/>
                    <a:ext cx="903" cy="431"/>
                  </a:xfrm>
                  <a:custGeom>
                    <a:avLst/>
                    <a:gdLst>
                      <a:gd name="T0" fmla="*/ 416 w 903"/>
                      <a:gd name="T1" fmla="*/ 431 h 431"/>
                      <a:gd name="T2" fmla="*/ 903 w 903"/>
                      <a:gd name="T3" fmla="*/ 431 h 431"/>
                      <a:gd name="T4" fmla="*/ 479 w 903"/>
                      <a:gd name="T5" fmla="*/ 0 h 431"/>
                      <a:gd name="T6" fmla="*/ 0 w 903"/>
                      <a:gd name="T7" fmla="*/ 0 h 431"/>
                      <a:gd name="T8" fmla="*/ 421 w 903"/>
                      <a:gd name="T9" fmla="*/ 431 h 431"/>
                      <a:gd name="T10" fmla="*/ 416 w 903"/>
                      <a:gd name="T11" fmla="*/ 431 h 431"/>
                      <a:gd name="T12" fmla="*/ 0 60000 65536"/>
                      <a:gd name="T13" fmla="*/ 0 60000 65536"/>
                      <a:gd name="T14" fmla="*/ 0 60000 65536"/>
                      <a:gd name="T15" fmla="*/ 0 60000 65536"/>
                      <a:gd name="T16" fmla="*/ 0 60000 65536"/>
                      <a:gd name="T17" fmla="*/ 0 60000 65536"/>
                      <a:gd name="T18" fmla="*/ 0 w 903"/>
                      <a:gd name="T19" fmla="*/ 0 h 431"/>
                      <a:gd name="T20" fmla="*/ 903 w 903"/>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3" h="431">
                        <a:moveTo>
                          <a:pt x="416" y="431"/>
                        </a:moveTo>
                        <a:lnTo>
                          <a:pt x="903" y="431"/>
                        </a:lnTo>
                        <a:lnTo>
                          <a:pt x="479" y="0"/>
                        </a:lnTo>
                        <a:lnTo>
                          <a:pt x="0" y="0"/>
                        </a:lnTo>
                        <a:lnTo>
                          <a:pt x="421"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36061" name="Freeform 85"/>
                  <p:cNvSpPr>
                    <a:spLocks/>
                  </p:cNvSpPr>
                  <p:nvPr/>
                </p:nvSpPr>
                <p:spPr bwMode="auto">
                  <a:xfrm>
                    <a:off x="1619" y="1999"/>
                    <a:ext cx="903" cy="431"/>
                  </a:xfrm>
                  <a:custGeom>
                    <a:avLst/>
                    <a:gdLst>
                      <a:gd name="T0" fmla="*/ 416 w 903"/>
                      <a:gd name="T1" fmla="*/ 431 h 431"/>
                      <a:gd name="T2" fmla="*/ 903 w 903"/>
                      <a:gd name="T3" fmla="*/ 431 h 431"/>
                      <a:gd name="T4" fmla="*/ 479 w 903"/>
                      <a:gd name="T5" fmla="*/ 0 h 431"/>
                      <a:gd name="T6" fmla="*/ 0 w 903"/>
                      <a:gd name="T7" fmla="*/ 0 h 431"/>
                      <a:gd name="T8" fmla="*/ 421 w 903"/>
                      <a:gd name="T9" fmla="*/ 431 h 431"/>
                      <a:gd name="T10" fmla="*/ 0 60000 65536"/>
                      <a:gd name="T11" fmla="*/ 0 60000 65536"/>
                      <a:gd name="T12" fmla="*/ 0 60000 65536"/>
                      <a:gd name="T13" fmla="*/ 0 60000 65536"/>
                      <a:gd name="T14" fmla="*/ 0 60000 65536"/>
                      <a:gd name="T15" fmla="*/ 0 w 903"/>
                      <a:gd name="T16" fmla="*/ 0 h 431"/>
                      <a:gd name="T17" fmla="*/ 903 w 903"/>
                      <a:gd name="T18" fmla="*/ 431 h 431"/>
                    </a:gdLst>
                    <a:ahLst/>
                    <a:cxnLst>
                      <a:cxn ang="T10">
                        <a:pos x="T0" y="T1"/>
                      </a:cxn>
                      <a:cxn ang="T11">
                        <a:pos x="T2" y="T3"/>
                      </a:cxn>
                      <a:cxn ang="T12">
                        <a:pos x="T4" y="T5"/>
                      </a:cxn>
                      <a:cxn ang="T13">
                        <a:pos x="T6" y="T7"/>
                      </a:cxn>
                      <a:cxn ang="T14">
                        <a:pos x="T8" y="T9"/>
                      </a:cxn>
                    </a:cxnLst>
                    <a:rect l="T15" t="T16" r="T17" b="T18"/>
                    <a:pathLst>
                      <a:path w="903" h="431">
                        <a:moveTo>
                          <a:pt x="416" y="431"/>
                        </a:moveTo>
                        <a:lnTo>
                          <a:pt x="903" y="431"/>
                        </a:lnTo>
                        <a:lnTo>
                          <a:pt x="479" y="0"/>
                        </a:lnTo>
                        <a:lnTo>
                          <a:pt x="0" y="0"/>
                        </a:lnTo>
                        <a:lnTo>
                          <a:pt x="421" y="431"/>
                        </a:lnTo>
                      </a:path>
                    </a:pathLst>
                  </a:custGeom>
                  <a:noFill/>
                  <a:ln w="4763">
                    <a:solidFill>
                      <a:schemeClr val="bg2"/>
                    </a:solidFill>
                    <a:round/>
                    <a:headEnd/>
                    <a:tailEnd/>
                  </a:ln>
                </p:spPr>
                <p:txBody>
                  <a:bodyPr/>
                  <a:lstStyle/>
                  <a:p>
                    <a:endParaRPr lang="en-US"/>
                  </a:p>
                </p:txBody>
              </p:sp>
            </p:grpSp>
          </p:grpSp>
        </p:grpSp>
        <p:grpSp>
          <p:nvGrpSpPr>
            <p:cNvPr id="35950" name="Group 86"/>
            <p:cNvGrpSpPr>
              <a:grpSpLocks/>
            </p:cNvGrpSpPr>
            <p:nvPr/>
          </p:nvGrpSpPr>
          <p:grpSpPr bwMode="auto">
            <a:xfrm>
              <a:off x="1747" y="1957"/>
              <a:ext cx="2224" cy="434"/>
              <a:chOff x="1747" y="1957"/>
              <a:chExt cx="2224" cy="434"/>
            </a:xfrm>
          </p:grpSpPr>
          <p:grpSp>
            <p:nvGrpSpPr>
              <p:cNvPr id="35951" name="Group 87"/>
              <p:cNvGrpSpPr>
                <a:grpSpLocks/>
              </p:cNvGrpSpPr>
              <p:nvPr/>
            </p:nvGrpSpPr>
            <p:grpSpPr bwMode="auto">
              <a:xfrm>
                <a:off x="1747" y="1957"/>
                <a:ext cx="2224" cy="434"/>
                <a:chOff x="1747" y="1957"/>
                <a:chExt cx="2224" cy="434"/>
              </a:xfrm>
            </p:grpSpPr>
            <p:grpSp>
              <p:nvGrpSpPr>
                <p:cNvPr id="35989" name="Group 88"/>
                <p:cNvGrpSpPr>
                  <a:grpSpLocks/>
                </p:cNvGrpSpPr>
                <p:nvPr/>
              </p:nvGrpSpPr>
              <p:grpSpPr bwMode="auto">
                <a:xfrm>
                  <a:off x="2563" y="1957"/>
                  <a:ext cx="396" cy="181"/>
                  <a:chOff x="2563" y="1957"/>
                  <a:chExt cx="396" cy="181"/>
                </a:xfrm>
              </p:grpSpPr>
              <p:sp>
                <p:nvSpPr>
                  <p:cNvPr id="36042" name="Freeform 89"/>
                  <p:cNvSpPr>
                    <a:spLocks/>
                  </p:cNvSpPr>
                  <p:nvPr/>
                </p:nvSpPr>
                <p:spPr bwMode="auto">
                  <a:xfrm>
                    <a:off x="2563" y="1957"/>
                    <a:ext cx="86" cy="181"/>
                  </a:xfrm>
                  <a:custGeom>
                    <a:avLst/>
                    <a:gdLst>
                      <a:gd name="T0" fmla="*/ 0 w 86"/>
                      <a:gd name="T1" fmla="*/ 0 h 181"/>
                      <a:gd name="T2" fmla="*/ 86 w 86"/>
                      <a:gd name="T3" fmla="*/ 84 h 181"/>
                      <a:gd name="T4" fmla="*/ 86 w 86"/>
                      <a:gd name="T5" fmla="*/ 181 h 181"/>
                      <a:gd name="T6" fmla="*/ 0 w 86"/>
                      <a:gd name="T7" fmla="*/ 97 h 181"/>
                      <a:gd name="T8" fmla="*/ 0 w 86"/>
                      <a:gd name="T9" fmla="*/ 0 h 181"/>
                      <a:gd name="T10" fmla="*/ 0 60000 65536"/>
                      <a:gd name="T11" fmla="*/ 0 60000 65536"/>
                      <a:gd name="T12" fmla="*/ 0 60000 65536"/>
                      <a:gd name="T13" fmla="*/ 0 60000 65536"/>
                      <a:gd name="T14" fmla="*/ 0 60000 65536"/>
                      <a:gd name="T15" fmla="*/ 0 w 86"/>
                      <a:gd name="T16" fmla="*/ 0 h 181"/>
                      <a:gd name="T17" fmla="*/ 86 w 86"/>
                      <a:gd name="T18" fmla="*/ 181 h 181"/>
                    </a:gdLst>
                    <a:ahLst/>
                    <a:cxnLst>
                      <a:cxn ang="T10">
                        <a:pos x="T0" y="T1"/>
                      </a:cxn>
                      <a:cxn ang="T11">
                        <a:pos x="T2" y="T3"/>
                      </a:cxn>
                      <a:cxn ang="T12">
                        <a:pos x="T4" y="T5"/>
                      </a:cxn>
                      <a:cxn ang="T13">
                        <a:pos x="T6" y="T7"/>
                      </a:cxn>
                      <a:cxn ang="T14">
                        <a:pos x="T8" y="T9"/>
                      </a:cxn>
                    </a:cxnLst>
                    <a:rect l="T15" t="T16" r="T17" b="T18"/>
                    <a:pathLst>
                      <a:path w="86" h="181">
                        <a:moveTo>
                          <a:pt x="0" y="0"/>
                        </a:moveTo>
                        <a:lnTo>
                          <a:pt x="86" y="84"/>
                        </a:lnTo>
                        <a:lnTo>
                          <a:pt x="86" y="181"/>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043" name="Rectangle 90"/>
                  <p:cNvSpPr>
                    <a:spLocks noChangeArrowheads="1"/>
                  </p:cNvSpPr>
                  <p:nvPr/>
                </p:nvSpPr>
                <p:spPr bwMode="auto">
                  <a:xfrm>
                    <a:off x="2649" y="2041"/>
                    <a:ext cx="310" cy="97"/>
                  </a:xfrm>
                  <a:prstGeom prst="rect">
                    <a:avLst/>
                  </a:prstGeom>
                  <a:solidFill>
                    <a:srgbClr val="CDE6FF"/>
                  </a:solidFill>
                  <a:ln w="4763">
                    <a:solidFill>
                      <a:schemeClr val="bg2"/>
                    </a:solidFill>
                    <a:miter lim="800000"/>
                    <a:headEnd/>
                    <a:tailEnd/>
                  </a:ln>
                </p:spPr>
                <p:txBody>
                  <a:bodyPr/>
                  <a:lstStyle/>
                  <a:p>
                    <a:endParaRPr lang="en-US"/>
                  </a:p>
                </p:txBody>
              </p:sp>
              <p:sp>
                <p:nvSpPr>
                  <p:cNvPr id="36044" name="Freeform 91"/>
                  <p:cNvSpPr>
                    <a:spLocks/>
                  </p:cNvSpPr>
                  <p:nvPr/>
                </p:nvSpPr>
                <p:spPr bwMode="auto">
                  <a:xfrm>
                    <a:off x="2563" y="1957"/>
                    <a:ext cx="396" cy="84"/>
                  </a:xfrm>
                  <a:custGeom>
                    <a:avLst/>
                    <a:gdLst>
                      <a:gd name="T0" fmla="*/ 311 w 396"/>
                      <a:gd name="T1" fmla="*/ 0 h 84"/>
                      <a:gd name="T2" fmla="*/ 0 w 396"/>
                      <a:gd name="T3" fmla="*/ 0 h 84"/>
                      <a:gd name="T4" fmla="*/ 86 w 396"/>
                      <a:gd name="T5" fmla="*/ 84 h 84"/>
                      <a:gd name="T6" fmla="*/ 396 w 396"/>
                      <a:gd name="T7" fmla="*/ 84 h 84"/>
                      <a:gd name="T8" fmla="*/ 311 w 396"/>
                      <a:gd name="T9" fmla="*/ 0 h 84"/>
                      <a:gd name="T10" fmla="*/ 0 60000 65536"/>
                      <a:gd name="T11" fmla="*/ 0 60000 65536"/>
                      <a:gd name="T12" fmla="*/ 0 60000 65536"/>
                      <a:gd name="T13" fmla="*/ 0 60000 65536"/>
                      <a:gd name="T14" fmla="*/ 0 60000 65536"/>
                      <a:gd name="T15" fmla="*/ 0 w 396"/>
                      <a:gd name="T16" fmla="*/ 0 h 84"/>
                      <a:gd name="T17" fmla="*/ 396 w 396"/>
                      <a:gd name="T18" fmla="*/ 84 h 84"/>
                    </a:gdLst>
                    <a:ahLst/>
                    <a:cxnLst>
                      <a:cxn ang="T10">
                        <a:pos x="T0" y="T1"/>
                      </a:cxn>
                      <a:cxn ang="T11">
                        <a:pos x="T2" y="T3"/>
                      </a:cxn>
                      <a:cxn ang="T12">
                        <a:pos x="T4" y="T5"/>
                      </a:cxn>
                      <a:cxn ang="T13">
                        <a:pos x="T6" y="T7"/>
                      </a:cxn>
                      <a:cxn ang="T14">
                        <a:pos x="T8" y="T9"/>
                      </a:cxn>
                    </a:cxnLst>
                    <a:rect l="T15" t="T16" r="T17" b="T18"/>
                    <a:pathLst>
                      <a:path w="396" h="84">
                        <a:moveTo>
                          <a:pt x="311" y="0"/>
                        </a:moveTo>
                        <a:lnTo>
                          <a:pt x="0" y="0"/>
                        </a:lnTo>
                        <a:lnTo>
                          <a:pt x="86" y="84"/>
                        </a:lnTo>
                        <a:lnTo>
                          <a:pt x="396" y="84"/>
                        </a:lnTo>
                        <a:lnTo>
                          <a:pt x="311" y="0"/>
                        </a:lnTo>
                        <a:close/>
                      </a:path>
                    </a:pathLst>
                  </a:custGeom>
                  <a:solidFill>
                    <a:srgbClr val="CDE6FF"/>
                  </a:solidFill>
                  <a:ln w="4763">
                    <a:solidFill>
                      <a:schemeClr val="bg2"/>
                    </a:solidFill>
                    <a:round/>
                    <a:headEnd/>
                    <a:tailEnd/>
                  </a:ln>
                </p:spPr>
                <p:txBody>
                  <a:bodyPr/>
                  <a:lstStyle/>
                  <a:p>
                    <a:endParaRPr lang="en-US"/>
                  </a:p>
                </p:txBody>
              </p:sp>
            </p:grpSp>
            <p:grpSp>
              <p:nvGrpSpPr>
                <p:cNvPr id="35990" name="Group 92"/>
                <p:cNvGrpSpPr>
                  <a:grpSpLocks/>
                </p:cNvGrpSpPr>
                <p:nvPr/>
              </p:nvGrpSpPr>
              <p:grpSpPr bwMode="auto">
                <a:xfrm>
                  <a:off x="1747" y="1957"/>
                  <a:ext cx="873" cy="181"/>
                  <a:chOff x="1747" y="1957"/>
                  <a:chExt cx="873" cy="181"/>
                </a:xfrm>
              </p:grpSpPr>
              <p:sp>
                <p:nvSpPr>
                  <p:cNvPr id="36039" name="Freeform 93"/>
                  <p:cNvSpPr>
                    <a:spLocks/>
                  </p:cNvSpPr>
                  <p:nvPr/>
                </p:nvSpPr>
                <p:spPr bwMode="auto">
                  <a:xfrm>
                    <a:off x="1747" y="1957"/>
                    <a:ext cx="86" cy="181"/>
                  </a:xfrm>
                  <a:custGeom>
                    <a:avLst/>
                    <a:gdLst>
                      <a:gd name="T0" fmla="*/ 0 w 86"/>
                      <a:gd name="T1" fmla="*/ 0 h 181"/>
                      <a:gd name="T2" fmla="*/ 86 w 86"/>
                      <a:gd name="T3" fmla="*/ 84 h 181"/>
                      <a:gd name="T4" fmla="*/ 86 w 86"/>
                      <a:gd name="T5" fmla="*/ 181 h 181"/>
                      <a:gd name="T6" fmla="*/ 0 w 86"/>
                      <a:gd name="T7" fmla="*/ 97 h 181"/>
                      <a:gd name="T8" fmla="*/ 0 w 86"/>
                      <a:gd name="T9" fmla="*/ 0 h 181"/>
                      <a:gd name="T10" fmla="*/ 0 60000 65536"/>
                      <a:gd name="T11" fmla="*/ 0 60000 65536"/>
                      <a:gd name="T12" fmla="*/ 0 60000 65536"/>
                      <a:gd name="T13" fmla="*/ 0 60000 65536"/>
                      <a:gd name="T14" fmla="*/ 0 60000 65536"/>
                      <a:gd name="T15" fmla="*/ 0 w 86"/>
                      <a:gd name="T16" fmla="*/ 0 h 181"/>
                      <a:gd name="T17" fmla="*/ 86 w 86"/>
                      <a:gd name="T18" fmla="*/ 181 h 181"/>
                    </a:gdLst>
                    <a:ahLst/>
                    <a:cxnLst>
                      <a:cxn ang="T10">
                        <a:pos x="T0" y="T1"/>
                      </a:cxn>
                      <a:cxn ang="T11">
                        <a:pos x="T2" y="T3"/>
                      </a:cxn>
                      <a:cxn ang="T12">
                        <a:pos x="T4" y="T5"/>
                      </a:cxn>
                      <a:cxn ang="T13">
                        <a:pos x="T6" y="T7"/>
                      </a:cxn>
                      <a:cxn ang="T14">
                        <a:pos x="T8" y="T9"/>
                      </a:cxn>
                    </a:cxnLst>
                    <a:rect l="T15" t="T16" r="T17" b="T18"/>
                    <a:pathLst>
                      <a:path w="86" h="181">
                        <a:moveTo>
                          <a:pt x="0" y="0"/>
                        </a:moveTo>
                        <a:lnTo>
                          <a:pt x="86" y="84"/>
                        </a:lnTo>
                        <a:lnTo>
                          <a:pt x="86" y="181"/>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040" name="Rectangle 94"/>
                  <p:cNvSpPr>
                    <a:spLocks noChangeArrowheads="1"/>
                  </p:cNvSpPr>
                  <p:nvPr/>
                </p:nvSpPr>
                <p:spPr bwMode="auto">
                  <a:xfrm>
                    <a:off x="1833" y="2041"/>
                    <a:ext cx="787" cy="97"/>
                  </a:xfrm>
                  <a:prstGeom prst="rect">
                    <a:avLst/>
                  </a:prstGeom>
                  <a:solidFill>
                    <a:srgbClr val="CDE6FF"/>
                  </a:solidFill>
                  <a:ln w="4763">
                    <a:solidFill>
                      <a:schemeClr val="bg2"/>
                    </a:solidFill>
                    <a:miter lim="800000"/>
                    <a:headEnd/>
                    <a:tailEnd/>
                  </a:ln>
                </p:spPr>
                <p:txBody>
                  <a:bodyPr/>
                  <a:lstStyle/>
                  <a:p>
                    <a:endParaRPr lang="en-US"/>
                  </a:p>
                </p:txBody>
              </p:sp>
              <p:sp>
                <p:nvSpPr>
                  <p:cNvPr id="36041" name="Freeform 95"/>
                  <p:cNvSpPr>
                    <a:spLocks/>
                  </p:cNvSpPr>
                  <p:nvPr/>
                </p:nvSpPr>
                <p:spPr bwMode="auto">
                  <a:xfrm>
                    <a:off x="1747" y="1957"/>
                    <a:ext cx="873" cy="84"/>
                  </a:xfrm>
                  <a:custGeom>
                    <a:avLst/>
                    <a:gdLst>
                      <a:gd name="T0" fmla="*/ 787 w 873"/>
                      <a:gd name="T1" fmla="*/ 0 h 84"/>
                      <a:gd name="T2" fmla="*/ 0 w 873"/>
                      <a:gd name="T3" fmla="*/ 0 h 84"/>
                      <a:gd name="T4" fmla="*/ 86 w 873"/>
                      <a:gd name="T5" fmla="*/ 84 h 84"/>
                      <a:gd name="T6" fmla="*/ 873 w 873"/>
                      <a:gd name="T7" fmla="*/ 84 h 84"/>
                      <a:gd name="T8" fmla="*/ 787 w 873"/>
                      <a:gd name="T9" fmla="*/ 0 h 84"/>
                      <a:gd name="T10" fmla="*/ 0 60000 65536"/>
                      <a:gd name="T11" fmla="*/ 0 60000 65536"/>
                      <a:gd name="T12" fmla="*/ 0 60000 65536"/>
                      <a:gd name="T13" fmla="*/ 0 60000 65536"/>
                      <a:gd name="T14" fmla="*/ 0 60000 65536"/>
                      <a:gd name="T15" fmla="*/ 0 w 873"/>
                      <a:gd name="T16" fmla="*/ 0 h 84"/>
                      <a:gd name="T17" fmla="*/ 873 w 873"/>
                      <a:gd name="T18" fmla="*/ 84 h 84"/>
                    </a:gdLst>
                    <a:ahLst/>
                    <a:cxnLst>
                      <a:cxn ang="T10">
                        <a:pos x="T0" y="T1"/>
                      </a:cxn>
                      <a:cxn ang="T11">
                        <a:pos x="T2" y="T3"/>
                      </a:cxn>
                      <a:cxn ang="T12">
                        <a:pos x="T4" y="T5"/>
                      </a:cxn>
                      <a:cxn ang="T13">
                        <a:pos x="T6" y="T7"/>
                      </a:cxn>
                      <a:cxn ang="T14">
                        <a:pos x="T8" y="T9"/>
                      </a:cxn>
                    </a:cxnLst>
                    <a:rect l="T15" t="T16" r="T17" b="T18"/>
                    <a:pathLst>
                      <a:path w="873" h="84">
                        <a:moveTo>
                          <a:pt x="787" y="0"/>
                        </a:moveTo>
                        <a:lnTo>
                          <a:pt x="0" y="0"/>
                        </a:lnTo>
                        <a:lnTo>
                          <a:pt x="86" y="84"/>
                        </a:lnTo>
                        <a:lnTo>
                          <a:pt x="873" y="84"/>
                        </a:lnTo>
                        <a:lnTo>
                          <a:pt x="787" y="0"/>
                        </a:lnTo>
                        <a:close/>
                      </a:path>
                    </a:pathLst>
                  </a:custGeom>
                  <a:solidFill>
                    <a:srgbClr val="CDE6FF"/>
                  </a:solidFill>
                  <a:ln w="4763">
                    <a:solidFill>
                      <a:schemeClr val="bg2"/>
                    </a:solidFill>
                    <a:round/>
                    <a:headEnd/>
                    <a:tailEnd/>
                  </a:ln>
                </p:spPr>
                <p:txBody>
                  <a:bodyPr/>
                  <a:lstStyle/>
                  <a:p>
                    <a:endParaRPr lang="en-US"/>
                  </a:p>
                </p:txBody>
              </p:sp>
            </p:grpSp>
            <p:grpSp>
              <p:nvGrpSpPr>
                <p:cNvPr id="35991" name="Group 96"/>
                <p:cNvGrpSpPr>
                  <a:grpSpLocks/>
                </p:cNvGrpSpPr>
                <p:nvPr/>
              </p:nvGrpSpPr>
              <p:grpSpPr bwMode="auto">
                <a:xfrm>
                  <a:off x="3516" y="2077"/>
                  <a:ext cx="227" cy="210"/>
                  <a:chOff x="3516" y="2077"/>
                  <a:chExt cx="227" cy="210"/>
                </a:xfrm>
              </p:grpSpPr>
              <p:sp>
                <p:nvSpPr>
                  <p:cNvPr id="36036" name="Freeform 97"/>
                  <p:cNvSpPr>
                    <a:spLocks/>
                  </p:cNvSpPr>
                  <p:nvPr/>
                </p:nvSpPr>
                <p:spPr bwMode="auto">
                  <a:xfrm>
                    <a:off x="3516" y="2077"/>
                    <a:ext cx="117" cy="210"/>
                  </a:xfrm>
                  <a:custGeom>
                    <a:avLst/>
                    <a:gdLst>
                      <a:gd name="T0" fmla="*/ 0 w 117"/>
                      <a:gd name="T1" fmla="*/ 0 h 210"/>
                      <a:gd name="T2" fmla="*/ 117 w 117"/>
                      <a:gd name="T3" fmla="*/ 113 h 210"/>
                      <a:gd name="T4" fmla="*/ 117 w 117"/>
                      <a:gd name="T5" fmla="*/ 210 h 210"/>
                      <a:gd name="T6" fmla="*/ 0 w 117"/>
                      <a:gd name="T7" fmla="*/ 97 h 210"/>
                      <a:gd name="T8" fmla="*/ 0 w 117"/>
                      <a:gd name="T9" fmla="*/ 0 h 210"/>
                      <a:gd name="T10" fmla="*/ 0 60000 65536"/>
                      <a:gd name="T11" fmla="*/ 0 60000 65536"/>
                      <a:gd name="T12" fmla="*/ 0 60000 65536"/>
                      <a:gd name="T13" fmla="*/ 0 60000 65536"/>
                      <a:gd name="T14" fmla="*/ 0 60000 65536"/>
                      <a:gd name="T15" fmla="*/ 0 w 117"/>
                      <a:gd name="T16" fmla="*/ 0 h 210"/>
                      <a:gd name="T17" fmla="*/ 117 w 117"/>
                      <a:gd name="T18" fmla="*/ 210 h 210"/>
                    </a:gdLst>
                    <a:ahLst/>
                    <a:cxnLst>
                      <a:cxn ang="T10">
                        <a:pos x="T0" y="T1"/>
                      </a:cxn>
                      <a:cxn ang="T11">
                        <a:pos x="T2" y="T3"/>
                      </a:cxn>
                      <a:cxn ang="T12">
                        <a:pos x="T4" y="T5"/>
                      </a:cxn>
                      <a:cxn ang="T13">
                        <a:pos x="T6" y="T7"/>
                      </a:cxn>
                      <a:cxn ang="T14">
                        <a:pos x="T8" y="T9"/>
                      </a:cxn>
                    </a:cxnLst>
                    <a:rect l="T15" t="T16" r="T17" b="T18"/>
                    <a:pathLst>
                      <a:path w="117" h="210">
                        <a:moveTo>
                          <a:pt x="0" y="0"/>
                        </a:moveTo>
                        <a:lnTo>
                          <a:pt x="117" y="113"/>
                        </a:lnTo>
                        <a:lnTo>
                          <a:pt x="117" y="210"/>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037" name="Rectangle 98"/>
                  <p:cNvSpPr>
                    <a:spLocks noChangeArrowheads="1"/>
                  </p:cNvSpPr>
                  <p:nvPr/>
                </p:nvSpPr>
                <p:spPr bwMode="auto">
                  <a:xfrm>
                    <a:off x="3633" y="2190"/>
                    <a:ext cx="110" cy="97"/>
                  </a:xfrm>
                  <a:prstGeom prst="rect">
                    <a:avLst/>
                  </a:prstGeom>
                  <a:solidFill>
                    <a:srgbClr val="CDE6FF"/>
                  </a:solidFill>
                  <a:ln w="4763">
                    <a:solidFill>
                      <a:schemeClr val="bg2"/>
                    </a:solidFill>
                    <a:miter lim="800000"/>
                    <a:headEnd/>
                    <a:tailEnd/>
                  </a:ln>
                </p:spPr>
                <p:txBody>
                  <a:bodyPr/>
                  <a:lstStyle/>
                  <a:p>
                    <a:endParaRPr lang="en-US"/>
                  </a:p>
                </p:txBody>
              </p:sp>
              <p:sp>
                <p:nvSpPr>
                  <p:cNvPr id="36038" name="Freeform 99"/>
                  <p:cNvSpPr>
                    <a:spLocks/>
                  </p:cNvSpPr>
                  <p:nvPr/>
                </p:nvSpPr>
                <p:spPr bwMode="auto">
                  <a:xfrm>
                    <a:off x="3516" y="2077"/>
                    <a:ext cx="227" cy="113"/>
                  </a:xfrm>
                  <a:custGeom>
                    <a:avLst/>
                    <a:gdLst>
                      <a:gd name="T0" fmla="*/ 110 w 227"/>
                      <a:gd name="T1" fmla="*/ 0 h 113"/>
                      <a:gd name="T2" fmla="*/ 0 w 227"/>
                      <a:gd name="T3" fmla="*/ 0 h 113"/>
                      <a:gd name="T4" fmla="*/ 117 w 227"/>
                      <a:gd name="T5" fmla="*/ 113 h 113"/>
                      <a:gd name="T6" fmla="*/ 227 w 227"/>
                      <a:gd name="T7" fmla="*/ 113 h 113"/>
                      <a:gd name="T8" fmla="*/ 110 w 227"/>
                      <a:gd name="T9" fmla="*/ 0 h 113"/>
                      <a:gd name="T10" fmla="*/ 0 60000 65536"/>
                      <a:gd name="T11" fmla="*/ 0 60000 65536"/>
                      <a:gd name="T12" fmla="*/ 0 60000 65536"/>
                      <a:gd name="T13" fmla="*/ 0 60000 65536"/>
                      <a:gd name="T14" fmla="*/ 0 60000 65536"/>
                      <a:gd name="T15" fmla="*/ 0 w 227"/>
                      <a:gd name="T16" fmla="*/ 0 h 113"/>
                      <a:gd name="T17" fmla="*/ 227 w 227"/>
                      <a:gd name="T18" fmla="*/ 113 h 113"/>
                    </a:gdLst>
                    <a:ahLst/>
                    <a:cxnLst>
                      <a:cxn ang="T10">
                        <a:pos x="T0" y="T1"/>
                      </a:cxn>
                      <a:cxn ang="T11">
                        <a:pos x="T2" y="T3"/>
                      </a:cxn>
                      <a:cxn ang="T12">
                        <a:pos x="T4" y="T5"/>
                      </a:cxn>
                      <a:cxn ang="T13">
                        <a:pos x="T6" y="T7"/>
                      </a:cxn>
                      <a:cxn ang="T14">
                        <a:pos x="T8" y="T9"/>
                      </a:cxn>
                    </a:cxnLst>
                    <a:rect l="T15" t="T16" r="T17" b="T18"/>
                    <a:pathLst>
                      <a:path w="227" h="113">
                        <a:moveTo>
                          <a:pt x="110" y="0"/>
                        </a:moveTo>
                        <a:lnTo>
                          <a:pt x="0" y="0"/>
                        </a:lnTo>
                        <a:lnTo>
                          <a:pt x="117" y="113"/>
                        </a:lnTo>
                        <a:lnTo>
                          <a:pt x="227" y="113"/>
                        </a:lnTo>
                        <a:lnTo>
                          <a:pt x="110" y="0"/>
                        </a:lnTo>
                        <a:close/>
                      </a:path>
                    </a:pathLst>
                  </a:custGeom>
                  <a:solidFill>
                    <a:srgbClr val="CDE6FF"/>
                  </a:solidFill>
                  <a:ln w="4763">
                    <a:solidFill>
                      <a:schemeClr val="bg2"/>
                    </a:solidFill>
                    <a:round/>
                    <a:headEnd/>
                    <a:tailEnd/>
                  </a:ln>
                </p:spPr>
                <p:txBody>
                  <a:bodyPr/>
                  <a:lstStyle/>
                  <a:p>
                    <a:endParaRPr lang="en-US"/>
                  </a:p>
                </p:txBody>
              </p:sp>
            </p:grpSp>
            <p:grpSp>
              <p:nvGrpSpPr>
                <p:cNvPr id="35992" name="Group 100"/>
                <p:cNvGrpSpPr>
                  <a:grpSpLocks/>
                </p:cNvGrpSpPr>
                <p:nvPr/>
              </p:nvGrpSpPr>
              <p:grpSpPr bwMode="auto">
                <a:xfrm>
                  <a:off x="3364" y="2048"/>
                  <a:ext cx="246" cy="243"/>
                  <a:chOff x="3364" y="2048"/>
                  <a:chExt cx="246" cy="243"/>
                </a:xfrm>
              </p:grpSpPr>
              <p:sp>
                <p:nvSpPr>
                  <p:cNvPr id="36033" name="Freeform 101"/>
                  <p:cNvSpPr>
                    <a:spLocks/>
                  </p:cNvSpPr>
                  <p:nvPr/>
                </p:nvSpPr>
                <p:spPr bwMode="auto">
                  <a:xfrm>
                    <a:off x="3364" y="2048"/>
                    <a:ext cx="149" cy="243"/>
                  </a:xfrm>
                  <a:custGeom>
                    <a:avLst/>
                    <a:gdLst>
                      <a:gd name="T0" fmla="*/ 0 w 149"/>
                      <a:gd name="T1" fmla="*/ 0 h 243"/>
                      <a:gd name="T2" fmla="*/ 149 w 149"/>
                      <a:gd name="T3" fmla="*/ 145 h 243"/>
                      <a:gd name="T4" fmla="*/ 149 w 149"/>
                      <a:gd name="T5" fmla="*/ 243 h 243"/>
                      <a:gd name="T6" fmla="*/ 0 w 149"/>
                      <a:gd name="T7" fmla="*/ 97 h 243"/>
                      <a:gd name="T8" fmla="*/ 0 w 149"/>
                      <a:gd name="T9" fmla="*/ 0 h 243"/>
                      <a:gd name="T10" fmla="*/ 0 60000 65536"/>
                      <a:gd name="T11" fmla="*/ 0 60000 65536"/>
                      <a:gd name="T12" fmla="*/ 0 60000 65536"/>
                      <a:gd name="T13" fmla="*/ 0 60000 65536"/>
                      <a:gd name="T14" fmla="*/ 0 60000 65536"/>
                      <a:gd name="T15" fmla="*/ 0 w 149"/>
                      <a:gd name="T16" fmla="*/ 0 h 243"/>
                      <a:gd name="T17" fmla="*/ 149 w 149"/>
                      <a:gd name="T18" fmla="*/ 243 h 243"/>
                    </a:gdLst>
                    <a:ahLst/>
                    <a:cxnLst>
                      <a:cxn ang="T10">
                        <a:pos x="T0" y="T1"/>
                      </a:cxn>
                      <a:cxn ang="T11">
                        <a:pos x="T2" y="T3"/>
                      </a:cxn>
                      <a:cxn ang="T12">
                        <a:pos x="T4" y="T5"/>
                      </a:cxn>
                      <a:cxn ang="T13">
                        <a:pos x="T6" y="T7"/>
                      </a:cxn>
                      <a:cxn ang="T14">
                        <a:pos x="T8" y="T9"/>
                      </a:cxn>
                    </a:cxnLst>
                    <a:rect l="T15" t="T16" r="T17" b="T18"/>
                    <a:pathLst>
                      <a:path w="149" h="243">
                        <a:moveTo>
                          <a:pt x="0" y="0"/>
                        </a:moveTo>
                        <a:lnTo>
                          <a:pt x="149" y="145"/>
                        </a:lnTo>
                        <a:lnTo>
                          <a:pt x="149" y="243"/>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034" name="Rectangle 102"/>
                  <p:cNvSpPr>
                    <a:spLocks noChangeArrowheads="1"/>
                  </p:cNvSpPr>
                  <p:nvPr/>
                </p:nvSpPr>
                <p:spPr bwMode="auto">
                  <a:xfrm>
                    <a:off x="3513" y="2193"/>
                    <a:ext cx="97" cy="98"/>
                  </a:xfrm>
                  <a:prstGeom prst="rect">
                    <a:avLst/>
                  </a:prstGeom>
                  <a:solidFill>
                    <a:srgbClr val="CDE6FF"/>
                  </a:solidFill>
                  <a:ln w="4763">
                    <a:solidFill>
                      <a:schemeClr val="bg2"/>
                    </a:solidFill>
                    <a:miter lim="800000"/>
                    <a:headEnd/>
                    <a:tailEnd/>
                  </a:ln>
                </p:spPr>
                <p:txBody>
                  <a:bodyPr/>
                  <a:lstStyle/>
                  <a:p>
                    <a:endParaRPr lang="en-US"/>
                  </a:p>
                </p:txBody>
              </p:sp>
              <p:sp>
                <p:nvSpPr>
                  <p:cNvPr id="36035" name="Freeform 103"/>
                  <p:cNvSpPr>
                    <a:spLocks/>
                  </p:cNvSpPr>
                  <p:nvPr/>
                </p:nvSpPr>
                <p:spPr bwMode="auto">
                  <a:xfrm>
                    <a:off x="3364" y="2048"/>
                    <a:ext cx="246" cy="145"/>
                  </a:xfrm>
                  <a:custGeom>
                    <a:avLst/>
                    <a:gdLst>
                      <a:gd name="T0" fmla="*/ 97 w 246"/>
                      <a:gd name="T1" fmla="*/ 0 h 145"/>
                      <a:gd name="T2" fmla="*/ 0 w 246"/>
                      <a:gd name="T3" fmla="*/ 0 h 145"/>
                      <a:gd name="T4" fmla="*/ 149 w 246"/>
                      <a:gd name="T5" fmla="*/ 145 h 145"/>
                      <a:gd name="T6" fmla="*/ 246 w 246"/>
                      <a:gd name="T7" fmla="*/ 145 h 145"/>
                      <a:gd name="T8" fmla="*/ 97 w 246"/>
                      <a:gd name="T9" fmla="*/ 0 h 145"/>
                      <a:gd name="T10" fmla="*/ 0 60000 65536"/>
                      <a:gd name="T11" fmla="*/ 0 60000 65536"/>
                      <a:gd name="T12" fmla="*/ 0 60000 65536"/>
                      <a:gd name="T13" fmla="*/ 0 60000 65536"/>
                      <a:gd name="T14" fmla="*/ 0 60000 65536"/>
                      <a:gd name="T15" fmla="*/ 0 w 246"/>
                      <a:gd name="T16" fmla="*/ 0 h 145"/>
                      <a:gd name="T17" fmla="*/ 246 w 246"/>
                      <a:gd name="T18" fmla="*/ 145 h 145"/>
                    </a:gdLst>
                    <a:ahLst/>
                    <a:cxnLst>
                      <a:cxn ang="T10">
                        <a:pos x="T0" y="T1"/>
                      </a:cxn>
                      <a:cxn ang="T11">
                        <a:pos x="T2" y="T3"/>
                      </a:cxn>
                      <a:cxn ang="T12">
                        <a:pos x="T4" y="T5"/>
                      </a:cxn>
                      <a:cxn ang="T13">
                        <a:pos x="T6" y="T7"/>
                      </a:cxn>
                      <a:cxn ang="T14">
                        <a:pos x="T8" y="T9"/>
                      </a:cxn>
                    </a:cxnLst>
                    <a:rect l="T15" t="T16" r="T17" b="T18"/>
                    <a:pathLst>
                      <a:path w="246" h="145">
                        <a:moveTo>
                          <a:pt x="97" y="0"/>
                        </a:moveTo>
                        <a:lnTo>
                          <a:pt x="0" y="0"/>
                        </a:lnTo>
                        <a:lnTo>
                          <a:pt x="149" y="145"/>
                        </a:lnTo>
                        <a:lnTo>
                          <a:pt x="246" y="145"/>
                        </a:lnTo>
                        <a:lnTo>
                          <a:pt x="97" y="0"/>
                        </a:lnTo>
                        <a:close/>
                      </a:path>
                    </a:pathLst>
                  </a:custGeom>
                  <a:solidFill>
                    <a:srgbClr val="CDE6FF"/>
                  </a:solidFill>
                  <a:ln w="4763">
                    <a:solidFill>
                      <a:schemeClr val="bg2"/>
                    </a:solidFill>
                    <a:round/>
                    <a:headEnd/>
                    <a:tailEnd/>
                  </a:ln>
                </p:spPr>
                <p:txBody>
                  <a:bodyPr/>
                  <a:lstStyle/>
                  <a:p>
                    <a:endParaRPr lang="en-US"/>
                  </a:p>
                </p:txBody>
              </p:sp>
            </p:grpSp>
            <p:grpSp>
              <p:nvGrpSpPr>
                <p:cNvPr id="35993" name="Group 104"/>
                <p:cNvGrpSpPr>
                  <a:grpSpLocks/>
                </p:cNvGrpSpPr>
                <p:nvPr/>
              </p:nvGrpSpPr>
              <p:grpSpPr bwMode="auto">
                <a:xfrm>
                  <a:off x="2484" y="2064"/>
                  <a:ext cx="249" cy="243"/>
                  <a:chOff x="2484" y="2064"/>
                  <a:chExt cx="249" cy="243"/>
                </a:xfrm>
              </p:grpSpPr>
              <p:sp>
                <p:nvSpPr>
                  <p:cNvPr id="36030" name="Freeform 105"/>
                  <p:cNvSpPr>
                    <a:spLocks/>
                  </p:cNvSpPr>
                  <p:nvPr/>
                </p:nvSpPr>
                <p:spPr bwMode="auto">
                  <a:xfrm>
                    <a:off x="2484" y="2064"/>
                    <a:ext cx="148" cy="243"/>
                  </a:xfrm>
                  <a:custGeom>
                    <a:avLst/>
                    <a:gdLst>
                      <a:gd name="T0" fmla="*/ 0 w 148"/>
                      <a:gd name="T1" fmla="*/ 0 h 243"/>
                      <a:gd name="T2" fmla="*/ 148 w 148"/>
                      <a:gd name="T3" fmla="*/ 146 h 243"/>
                      <a:gd name="T4" fmla="*/ 148 w 148"/>
                      <a:gd name="T5" fmla="*/ 243 h 243"/>
                      <a:gd name="T6" fmla="*/ 0 w 148"/>
                      <a:gd name="T7" fmla="*/ 97 h 243"/>
                      <a:gd name="T8" fmla="*/ 0 w 148"/>
                      <a:gd name="T9" fmla="*/ 0 h 243"/>
                      <a:gd name="T10" fmla="*/ 0 60000 65536"/>
                      <a:gd name="T11" fmla="*/ 0 60000 65536"/>
                      <a:gd name="T12" fmla="*/ 0 60000 65536"/>
                      <a:gd name="T13" fmla="*/ 0 60000 65536"/>
                      <a:gd name="T14" fmla="*/ 0 60000 65536"/>
                      <a:gd name="T15" fmla="*/ 0 w 148"/>
                      <a:gd name="T16" fmla="*/ 0 h 243"/>
                      <a:gd name="T17" fmla="*/ 148 w 148"/>
                      <a:gd name="T18" fmla="*/ 243 h 243"/>
                    </a:gdLst>
                    <a:ahLst/>
                    <a:cxnLst>
                      <a:cxn ang="T10">
                        <a:pos x="T0" y="T1"/>
                      </a:cxn>
                      <a:cxn ang="T11">
                        <a:pos x="T2" y="T3"/>
                      </a:cxn>
                      <a:cxn ang="T12">
                        <a:pos x="T4" y="T5"/>
                      </a:cxn>
                      <a:cxn ang="T13">
                        <a:pos x="T6" y="T7"/>
                      </a:cxn>
                      <a:cxn ang="T14">
                        <a:pos x="T8" y="T9"/>
                      </a:cxn>
                    </a:cxnLst>
                    <a:rect l="T15" t="T16" r="T17" b="T18"/>
                    <a:pathLst>
                      <a:path w="148" h="243">
                        <a:moveTo>
                          <a:pt x="0" y="0"/>
                        </a:moveTo>
                        <a:lnTo>
                          <a:pt x="148" y="146"/>
                        </a:lnTo>
                        <a:lnTo>
                          <a:pt x="148" y="243"/>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031" name="Rectangle 106"/>
                  <p:cNvSpPr>
                    <a:spLocks noChangeArrowheads="1"/>
                  </p:cNvSpPr>
                  <p:nvPr/>
                </p:nvSpPr>
                <p:spPr bwMode="auto">
                  <a:xfrm>
                    <a:off x="2632" y="2210"/>
                    <a:ext cx="101" cy="97"/>
                  </a:xfrm>
                  <a:prstGeom prst="rect">
                    <a:avLst/>
                  </a:prstGeom>
                  <a:solidFill>
                    <a:srgbClr val="CDE6FF"/>
                  </a:solidFill>
                  <a:ln w="4763">
                    <a:solidFill>
                      <a:schemeClr val="bg2"/>
                    </a:solidFill>
                    <a:miter lim="800000"/>
                    <a:headEnd/>
                    <a:tailEnd/>
                  </a:ln>
                </p:spPr>
                <p:txBody>
                  <a:bodyPr/>
                  <a:lstStyle/>
                  <a:p>
                    <a:endParaRPr lang="en-US"/>
                  </a:p>
                </p:txBody>
              </p:sp>
              <p:sp>
                <p:nvSpPr>
                  <p:cNvPr id="36032" name="Freeform 107"/>
                  <p:cNvSpPr>
                    <a:spLocks/>
                  </p:cNvSpPr>
                  <p:nvPr/>
                </p:nvSpPr>
                <p:spPr bwMode="auto">
                  <a:xfrm>
                    <a:off x="2484" y="2064"/>
                    <a:ext cx="249" cy="146"/>
                  </a:xfrm>
                  <a:custGeom>
                    <a:avLst/>
                    <a:gdLst>
                      <a:gd name="T0" fmla="*/ 100 w 249"/>
                      <a:gd name="T1" fmla="*/ 0 h 146"/>
                      <a:gd name="T2" fmla="*/ 0 w 249"/>
                      <a:gd name="T3" fmla="*/ 0 h 146"/>
                      <a:gd name="T4" fmla="*/ 148 w 249"/>
                      <a:gd name="T5" fmla="*/ 146 h 146"/>
                      <a:gd name="T6" fmla="*/ 249 w 249"/>
                      <a:gd name="T7" fmla="*/ 146 h 146"/>
                      <a:gd name="T8" fmla="*/ 100 w 249"/>
                      <a:gd name="T9" fmla="*/ 0 h 146"/>
                      <a:gd name="T10" fmla="*/ 0 60000 65536"/>
                      <a:gd name="T11" fmla="*/ 0 60000 65536"/>
                      <a:gd name="T12" fmla="*/ 0 60000 65536"/>
                      <a:gd name="T13" fmla="*/ 0 60000 65536"/>
                      <a:gd name="T14" fmla="*/ 0 60000 65536"/>
                      <a:gd name="T15" fmla="*/ 0 w 249"/>
                      <a:gd name="T16" fmla="*/ 0 h 146"/>
                      <a:gd name="T17" fmla="*/ 249 w 249"/>
                      <a:gd name="T18" fmla="*/ 146 h 146"/>
                    </a:gdLst>
                    <a:ahLst/>
                    <a:cxnLst>
                      <a:cxn ang="T10">
                        <a:pos x="T0" y="T1"/>
                      </a:cxn>
                      <a:cxn ang="T11">
                        <a:pos x="T2" y="T3"/>
                      </a:cxn>
                      <a:cxn ang="T12">
                        <a:pos x="T4" y="T5"/>
                      </a:cxn>
                      <a:cxn ang="T13">
                        <a:pos x="T6" y="T7"/>
                      </a:cxn>
                      <a:cxn ang="T14">
                        <a:pos x="T8" y="T9"/>
                      </a:cxn>
                    </a:cxnLst>
                    <a:rect l="T15" t="T16" r="T17" b="T18"/>
                    <a:pathLst>
                      <a:path w="249" h="146">
                        <a:moveTo>
                          <a:pt x="100" y="0"/>
                        </a:moveTo>
                        <a:lnTo>
                          <a:pt x="0" y="0"/>
                        </a:lnTo>
                        <a:lnTo>
                          <a:pt x="148" y="146"/>
                        </a:lnTo>
                        <a:lnTo>
                          <a:pt x="249" y="146"/>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35994" name="Group 108"/>
                <p:cNvGrpSpPr>
                  <a:grpSpLocks/>
                </p:cNvGrpSpPr>
                <p:nvPr/>
              </p:nvGrpSpPr>
              <p:grpSpPr bwMode="auto">
                <a:xfrm>
                  <a:off x="2280" y="2054"/>
                  <a:ext cx="281" cy="275"/>
                  <a:chOff x="2280" y="2054"/>
                  <a:chExt cx="281" cy="275"/>
                </a:xfrm>
              </p:grpSpPr>
              <p:sp>
                <p:nvSpPr>
                  <p:cNvPr id="36027" name="Freeform 109"/>
                  <p:cNvSpPr>
                    <a:spLocks/>
                  </p:cNvSpPr>
                  <p:nvPr/>
                </p:nvSpPr>
                <p:spPr bwMode="auto">
                  <a:xfrm>
                    <a:off x="2280" y="2054"/>
                    <a:ext cx="181" cy="275"/>
                  </a:xfrm>
                  <a:custGeom>
                    <a:avLst/>
                    <a:gdLst>
                      <a:gd name="T0" fmla="*/ 0 w 181"/>
                      <a:gd name="T1" fmla="*/ 0 h 275"/>
                      <a:gd name="T2" fmla="*/ 181 w 181"/>
                      <a:gd name="T3" fmla="*/ 178 h 275"/>
                      <a:gd name="T4" fmla="*/ 181 w 181"/>
                      <a:gd name="T5" fmla="*/ 275 h 275"/>
                      <a:gd name="T6" fmla="*/ 0 w 181"/>
                      <a:gd name="T7" fmla="*/ 97 h 275"/>
                      <a:gd name="T8" fmla="*/ 0 w 181"/>
                      <a:gd name="T9" fmla="*/ 0 h 275"/>
                      <a:gd name="T10" fmla="*/ 0 60000 65536"/>
                      <a:gd name="T11" fmla="*/ 0 60000 65536"/>
                      <a:gd name="T12" fmla="*/ 0 60000 65536"/>
                      <a:gd name="T13" fmla="*/ 0 60000 65536"/>
                      <a:gd name="T14" fmla="*/ 0 60000 65536"/>
                      <a:gd name="T15" fmla="*/ 0 w 181"/>
                      <a:gd name="T16" fmla="*/ 0 h 275"/>
                      <a:gd name="T17" fmla="*/ 181 w 181"/>
                      <a:gd name="T18" fmla="*/ 275 h 275"/>
                    </a:gdLst>
                    <a:ahLst/>
                    <a:cxnLst>
                      <a:cxn ang="T10">
                        <a:pos x="T0" y="T1"/>
                      </a:cxn>
                      <a:cxn ang="T11">
                        <a:pos x="T2" y="T3"/>
                      </a:cxn>
                      <a:cxn ang="T12">
                        <a:pos x="T4" y="T5"/>
                      </a:cxn>
                      <a:cxn ang="T13">
                        <a:pos x="T6" y="T7"/>
                      </a:cxn>
                      <a:cxn ang="T14">
                        <a:pos x="T8" y="T9"/>
                      </a:cxn>
                    </a:cxnLst>
                    <a:rect l="T15" t="T16" r="T17" b="T18"/>
                    <a:pathLst>
                      <a:path w="181" h="275">
                        <a:moveTo>
                          <a:pt x="0" y="0"/>
                        </a:moveTo>
                        <a:lnTo>
                          <a:pt x="181" y="178"/>
                        </a:lnTo>
                        <a:lnTo>
                          <a:pt x="181" y="27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028" name="Rectangle 110"/>
                  <p:cNvSpPr>
                    <a:spLocks noChangeArrowheads="1"/>
                  </p:cNvSpPr>
                  <p:nvPr/>
                </p:nvSpPr>
                <p:spPr bwMode="auto">
                  <a:xfrm>
                    <a:off x="2461" y="2232"/>
                    <a:ext cx="100" cy="97"/>
                  </a:xfrm>
                  <a:prstGeom prst="rect">
                    <a:avLst/>
                  </a:prstGeom>
                  <a:solidFill>
                    <a:srgbClr val="CDE6FF"/>
                  </a:solidFill>
                  <a:ln w="4763">
                    <a:solidFill>
                      <a:schemeClr val="bg2"/>
                    </a:solidFill>
                    <a:miter lim="800000"/>
                    <a:headEnd/>
                    <a:tailEnd/>
                  </a:ln>
                </p:spPr>
                <p:txBody>
                  <a:bodyPr/>
                  <a:lstStyle/>
                  <a:p>
                    <a:endParaRPr lang="en-US"/>
                  </a:p>
                </p:txBody>
              </p:sp>
              <p:sp>
                <p:nvSpPr>
                  <p:cNvPr id="36029" name="Freeform 111"/>
                  <p:cNvSpPr>
                    <a:spLocks/>
                  </p:cNvSpPr>
                  <p:nvPr/>
                </p:nvSpPr>
                <p:spPr bwMode="auto">
                  <a:xfrm>
                    <a:off x="2280" y="2054"/>
                    <a:ext cx="281" cy="178"/>
                  </a:xfrm>
                  <a:custGeom>
                    <a:avLst/>
                    <a:gdLst>
                      <a:gd name="T0" fmla="*/ 100 w 281"/>
                      <a:gd name="T1" fmla="*/ 0 h 178"/>
                      <a:gd name="T2" fmla="*/ 0 w 281"/>
                      <a:gd name="T3" fmla="*/ 0 h 178"/>
                      <a:gd name="T4" fmla="*/ 181 w 281"/>
                      <a:gd name="T5" fmla="*/ 178 h 178"/>
                      <a:gd name="T6" fmla="*/ 281 w 281"/>
                      <a:gd name="T7" fmla="*/ 178 h 178"/>
                      <a:gd name="T8" fmla="*/ 100 w 281"/>
                      <a:gd name="T9" fmla="*/ 0 h 178"/>
                      <a:gd name="T10" fmla="*/ 0 60000 65536"/>
                      <a:gd name="T11" fmla="*/ 0 60000 65536"/>
                      <a:gd name="T12" fmla="*/ 0 60000 65536"/>
                      <a:gd name="T13" fmla="*/ 0 60000 65536"/>
                      <a:gd name="T14" fmla="*/ 0 60000 65536"/>
                      <a:gd name="T15" fmla="*/ 0 w 281"/>
                      <a:gd name="T16" fmla="*/ 0 h 178"/>
                      <a:gd name="T17" fmla="*/ 281 w 281"/>
                      <a:gd name="T18" fmla="*/ 178 h 178"/>
                    </a:gdLst>
                    <a:ahLst/>
                    <a:cxnLst>
                      <a:cxn ang="T10">
                        <a:pos x="T0" y="T1"/>
                      </a:cxn>
                      <a:cxn ang="T11">
                        <a:pos x="T2" y="T3"/>
                      </a:cxn>
                      <a:cxn ang="T12">
                        <a:pos x="T4" y="T5"/>
                      </a:cxn>
                      <a:cxn ang="T13">
                        <a:pos x="T6" y="T7"/>
                      </a:cxn>
                      <a:cxn ang="T14">
                        <a:pos x="T8" y="T9"/>
                      </a:cxn>
                    </a:cxnLst>
                    <a:rect l="T15" t="T16" r="T17" b="T18"/>
                    <a:pathLst>
                      <a:path w="281" h="178">
                        <a:moveTo>
                          <a:pt x="100" y="0"/>
                        </a:moveTo>
                        <a:lnTo>
                          <a:pt x="0" y="0"/>
                        </a:lnTo>
                        <a:lnTo>
                          <a:pt x="181" y="178"/>
                        </a:lnTo>
                        <a:lnTo>
                          <a:pt x="281" y="178"/>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35995" name="Group 112"/>
                <p:cNvGrpSpPr>
                  <a:grpSpLocks/>
                </p:cNvGrpSpPr>
                <p:nvPr/>
              </p:nvGrpSpPr>
              <p:grpSpPr bwMode="auto">
                <a:xfrm>
                  <a:off x="2011" y="2061"/>
                  <a:ext cx="340" cy="275"/>
                  <a:chOff x="2011" y="2061"/>
                  <a:chExt cx="340" cy="275"/>
                </a:xfrm>
              </p:grpSpPr>
              <p:sp>
                <p:nvSpPr>
                  <p:cNvPr id="36024" name="Freeform 113"/>
                  <p:cNvSpPr>
                    <a:spLocks/>
                  </p:cNvSpPr>
                  <p:nvPr/>
                </p:nvSpPr>
                <p:spPr bwMode="auto">
                  <a:xfrm>
                    <a:off x="2011" y="2061"/>
                    <a:ext cx="181" cy="275"/>
                  </a:xfrm>
                  <a:custGeom>
                    <a:avLst/>
                    <a:gdLst>
                      <a:gd name="T0" fmla="*/ 0 w 181"/>
                      <a:gd name="T1" fmla="*/ 0 h 275"/>
                      <a:gd name="T2" fmla="*/ 181 w 181"/>
                      <a:gd name="T3" fmla="*/ 178 h 275"/>
                      <a:gd name="T4" fmla="*/ 181 w 181"/>
                      <a:gd name="T5" fmla="*/ 275 h 275"/>
                      <a:gd name="T6" fmla="*/ 0 w 181"/>
                      <a:gd name="T7" fmla="*/ 97 h 275"/>
                      <a:gd name="T8" fmla="*/ 0 w 181"/>
                      <a:gd name="T9" fmla="*/ 0 h 275"/>
                      <a:gd name="T10" fmla="*/ 0 60000 65536"/>
                      <a:gd name="T11" fmla="*/ 0 60000 65536"/>
                      <a:gd name="T12" fmla="*/ 0 60000 65536"/>
                      <a:gd name="T13" fmla="*/ 0 60000 65536"/>
                      <a:gd name="T14" fmla="*/ 0 60000 65536"/>
                      <a:gd name="T15" fmla="*/ 0 w 181"/>
                      <a:gd name="T16" fmla="*/ 0 h 275"/>
                      <a:gd name="T17" fmla="*/ 181 w 181"/>
                      <a:gd name="T18" fmla="*/ 275 h 275"/>
                    </a:gdLst>
                    <a:ahLst/>
                    <a:cxnLst>
                      <a:cxn ang="T10">
                        <a:pos x="T0" y="T1"/>
                      </a:cxn>
                      <a:cxn ang="T11">
                        <a:pos x="T2" y="T3"/>
                      </a:cxn>
                      <a:cxn ang="T12">
                        <a:pos x="T4" y="T5"/>
                      </a:cxn>
                      <a:cxn ang="T13">
                        <a:pos x="T6" y="T7"/>
                      </a:cxn>
                      <a:cxn ang="T14">
                        <a:pos x="T8" y="T9"/>
                      </a:cxn>
                    </a:cxnLst>
                    <a:rect l="T15" t="T16" r="T17" b="T18"/>
                    <a:pathLst>
                      <a:path w="181" h="275">
                        <a:moveTo>
                          <a:pt x="0" y="0"/>
                        </a:moveTo>
                        <a:lnTo>
                          <a:pt x="181" y="178"/>
                        </a:lnTo>
                        <a:lnTo>
                          <a:pt x="181" y="27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025" name="Rectangle 114"/>
                  <p:cNvSpPr>
                    <a:spLocks noChangeArrowheads="1"/>
                  </p:cNvSpPr>
                  <p:nvPr/>
                </p:nvSpPr>
                <p:spPr bwMode="auto">
                  <a:xfrm>
                    <a:off x="2192" y="2239"/>
                    <a:ext cx="159" cy="97"/>
                  </a:xfrm>
                  <a:prstGeom prst="rect">
                    <a:avLst/>
                  </a:prstGeom>
                  <a:solidFill>
                    <a:srgbClr val="CDE6FF"/>
                  </a:solidFill>
                  <a:ln w="4763">
                    <a:solidFill>
                      <a:schemeClr val="bg2"/>
                    </a:solidFill>
                    <a:miter lim="800000"/>
                    <a:headEnd/>
                    <a:tailEnd/>
                  </a:ln>
                </p:spPr>
                <p:txBody>
                  <a:bodyPr/>
                  <a:lstStyle/>
                  <a:p>
                    <a:endParaRPr lang="en-US"/>
                  </a:p>
                </p:txBody>
              </p:sp>
              <p:sp>
                <p:nvSpPr>
                  <p:cNvPr id="36026" name="Freeform 115"/>
                  <p:cNvSpPr>
                    <a:spLocks/>
                  </p:cNvSpPr>
                  <p:nvPr/>
                </p:nvSpPr>
                <p:spPr bwMode="auto">
                  <a:xfrm>
                    <a:off x="2011" y="2061"/>
                    <a:ext cx="340" cy="178"/>
                  </a:xfrm>
                  <a:custGeom>
                    <a:avLst/>
                    <a:gdLst>
                      <a:gd name="T0" fmla="*/ 158 w 340"/>
                      <a:gd name="T1" fmla="*/ 0 h 178"/>
                      <a:gd name="T2" fmla="*/ 0 w 340"/>
                      <a:gd name="T3" fmla="*/ 0 h 178"/>
                      <a:gd name="T4" fmla="*/ 181 w 340"/>
                      <a:gd name="T5" fmla="*/ 178 h 178"/>
                      <a:gd name="T6" fmla="*/ 340 w 340"/>
                      <a:gd name="T7" fmla="*/ 178 h 178"/>
                      <a:gd name="T8" fmla="*/ 158 w 340"/>
                      <a:gd name="T9" fmla="*/ 0 h 178"/>
                      <a:gd name="T10" fmla="*/ 0 60000 65536"/>
                      <a:gd name="T11" fmla="*/ 0 60000 65536"/>
                      <a:gd name="T12" fmla="*/ 0 60000 65536"/>
                      <a:gd name="T13" fmla="*/ 0 60000 65536"/>
                      <a:gd name="T14" fmla="*/ 0 60000 65536"/>
                      <a:gd name="T15" fmla="*/ 0 w 340"/>
                      <a:gd name="T16" fmla="*/ 0 h 178"/>
                      <a:gd name="T17" fmla="*/ 340 w 340"/>
                      <a:gd name="T18" fmla="*/ 178 h 178"/>
                    </a:gdLst>
                    <a:ahLst/>
                    <a:cxnLst>
                      <a:cxn ang="T10">
                        <a:pos x="T0" y="T1"/>
                      </a:cxn>
                      <a:cxn ang="T11">
                        <a:pos x="T2" y="T3"/>
                      </a:cxn>
                      <a:cxn ang="T12">
                        <a:pos x="T4" y="T5"/>
                      </a:cxn>
                      <a:cxn ang="T13">
                        <a:pos x="T6" y="T7"/>
                      </a:cxn>
                      <a:cxn ang="T14">
                        <a:pos x="T8" y="T9"/>
                      </a:cxn>
                    </a:cxnLst>
                    <a:rect l="T15" t="T16" r="T17" b="T18"/>
                    <a:pathLst>
                      <a:path w="340" h="178">
                        <a:moveTo>
                          <a:pt x="158" y="0"/>
                        </a:moveTo>
                        <a:lnTo>
                          <a:pt x="0" y="0"/>
                        </a:lnTo>
                        <a:lnTo>
                          <a:pt x="181" y="178"/>
                        </a:lnTo>
                        <a:lnTo>
                          <a:pt x="340" y="178"/>
                        </a:lnTo>
                        <a:lnTo>
                          <a:pt x="158" y="0"/>
                        </a:lnTo>
                        <a:close/>
                      </a:path>
                    </a:pathLst>
                  </a:custGeom>
                  <a:solidFill>
                    <a:srgbClr val="CDE6FF"/>
                  </a:solidFill>
                  <a:ln w="4763">
                    <a:solidFill>
                      <a:schemeClr val="bg2"/>
                    </a:solidFill>
                    <a:round/>
                    <a:headEnd/>
                    <a:tailEnd/>
                  </a:ln>
                </p:spPr>
                <p:txBody>
                  <a:bodyPr/>
                  <a:lstStyle/>
                  <a:p>
                    <a:endParaRPr lang="en-US"/>
                  </a:p>
                </p:txBody>
              </p:sp>
            </p:grpSp>
            <p:grpSp>
              <p:nvGrpSpPr>
                <p:cNvPr id="35996" name="Group 116"/>
                <p:cNvGrpSpPr>
                  <a:grpSpLocks/>
                </p:cNvGrpSpPr>
                <p:nvPr/>
              </p:nvGrpSpPr>
              <p:grpSpPr bwMode="auto">
                <a:xfrm>
                  <a:off x="1846" y="2057"/>
                  <a:ext cx="268" cy="263"/>
                  <a:chOff x="1846" y="2057"/>
                  <a:chExt cx="268" cy="263"/>
                </a:xfrm>
              </p:grpSpPr>
              <p:sp>
                <p:nvSpPr>
                  <p:cNvPr id="36021" name="Freeform 117"/>
                  <p:cNvSpPr>
                    <a:spLocks/>
                  </p:cNvSpPr>
                  <p:nvPr/>
                </p:nvSpPr>
                <p:spPr bwMode="auto">
                  <a:xfrm>
                    <a:off x="1846" y="2057"/>
                    <a:ext cx="168" cy="263"/>
                  </a:xfrm>
                  <a:custGeom>
                    <a:avLst/>
                    <a:gdLst>
                      <a:gd name="T0" fmla="*/ 0 w 168"/>
                      <a:gd name="T1" fmla="*/ 0 h 263"/>
                      <a:gd name="T2" fmla="*/ 168 w 168"/>
                      <a:gd name="T3" fmla="*/ 166 h 263"/>
                      <a:gd name="T4" fmla="*/ 168 w 168"/>
                      <a:gd name="T5" fmla="*/ 263 h 263"/>
                      <a:gd name="T6" fmla="*/ 0 w 168"/>
                      <a:gd name="T7" fmla="*/ 98 h 263"/>
                      <a:gd name="T8" fmla="*/ 0 w 168"/>
                      <a:gd name="T9" fmla="*/ 0 h 263"/>
                      <a:gd name="T10" fmla="*/ 0 60000 65536"/>
                      <a:gd name="T11" fmla="*/ 0 60000 65536"/>
                      <a:gd name="T12" fmla="*/ 0 60000 65536"/>
                      <a:gd name="T13" fmla="*/ 0 60000 65536"/>
                      <a:gd name="T14" fmla="*/ 0 60000 65536"/>
                      <a:gd name="T15" fmla="*/ 0 w 168"/>
                      <a:gd name="T16" fmla="*/ 0 h 263"/>
                      <a:gd name="T17" fmla="*/ 168 w 168"/>
                      <a:gd name="T18" fmla="*/ 263 h 263"/>
                    </a:gdLst>
                    <a:ahLst/>
                    <a:cxnLst>
                      <a:cxn ang="T10">
                        <a:pos x="T0" y="T1"/>
                      </a:cxn>
                      <a:cxn ang="T11">
                        <a:pos x="T2" y="T3"/>
                      </a:cxn>
                      <a:cxn ang="T12">
                        <a:pos x="T4" y="T5"/>
                      </a:cxn>
                      <a:cxn ang="T13">
                        <a:pos x="T6" y="T7"/>
                      </a:cxn>
                      <a:cxn ang="T14">
                        <a:pos x="T8" y="T9"/>
                      </a:cxn>
                    </a:cxnLst>
                    <a:rect l="T15" t="T16" r="T17" b="T18"/>
                    <a:pathLst>
                      <a:path w="168" h="263">
                        <a:moveTo>
                          <a:pt x="0" y="0"/>
                        </a:moveTo>
                        <a:lnTo>
                          <a:pt x="168" y="166"/>
                        </a:lnTo>
                        <a:lnTo>
                          <a:pt x="168" y="263"/>
                        </a:lnTo>
                        <a:lnTo>
                          <a:pt x="0" y="98"/>
                        </a:lnTo>
                        <a:lnTo>
                          <a:pt x="0" y="0"/>
                        </a:lnTo>
                        <a:close/>
                      </a:path>
                    </a:pathLst>
                  </a:custGeom>
                  <a:solidFill>
                    <a:srgbClr val="CDE6FF"/>
                  </a:solidFill>
                  <a:ln w="4763">
                    <a:solidFill>
                      <a:schemeClr val="bg2"/>
                    </a:solidFill>
                    <a:round/>
                    <a:headEnd/>
                    <a:tailEnd/>
                  </a:ln>
                </p:spPr>
                <p:txBody>
                  <a:bodyPr/>
                  <a:lstStyle/>
                  <a:p>
                    <a:endParaRPr lang="en-US"/>
                  </a:p>
                </p:txBody>
              </p:sp>
              <p:sp>
                <p:nvSpPr>
                  <p:cNvPr id="36022" name="Rectangle 118"/>
                  <p:cNvSpPr>
                    <a:spLocks noChangeArrowheads="1"/>
                  </p:cNvSpPr>
                  <p:nvPr/>
                </p:nvSpPr>
                <p:spPr bwMode="auto">
                  <a:xfrm>
                    <a:off x="2014" y="2223"/>
                    <a:ext cx="100" cy="97"/>
                  </a:xfrm>
                  <a:prstGeom prst="rect">
                    <a:avLst/>
                  </a:prstGeom>
                  <a:solidFill>
                    <a:srgbClr val="CDE6FF"/>
                  </a:solidFill>
                  <a:ln w="4763">
                    <a:solidFill>
                      <a:schemeClr val="bg2"/>
                    </a:solidFill>
                    <a:miter lim="800000"/>
                    <a:headEnd/>
                    <a:tailEnd/>
                  </a:ln>
                </p:spPr>
                <p:txBody>
                  <a:bodyPr/>
                  <a:lstStyle/>
                  <a:p>
                    <a:endParaRPr lang="en-US"/>
                  </a:p>
                </p:txBody>
              </p:sp>
              <p:sp>
                <p:nvSpPr>
                  <p:cNvPr id="36023" name="Freeform 119"/>
                  <p:cNvSpPr>
                    <a:spLocks/>
                  </p:cNvSpPr>
                  <p:nvPr/>
                </p:nvSpPr>
                <p:spPr bwMode="auto">
                  <a:xfrm>
                    <a:off x="1846" y="2057"/>
                    <a:ext cx="268" cy="166"/>
                  </a:xfrm>
                  <a:custGeom>
                    <a:avLst/>
                    <a:gdLst>
                      <a:gd name="T0" fmla="*/ 100 w 268"/>
                      <a:gd name="T1" fmla="*/ 0 h 166"/>
                      <a:gd name="T2" fmla="*/ 0 w 268"/>
                      <a:gd name="T3" fmla="*/ 0 h 166"/>
                      <a:gd name="T4" fmla="*/ 168 w 268"/>
                      <a:gd name="T5" fmla="*/ 166 h 166"/>
                      <a:gd name="T6" fmla="*/ 268 w 268"/>
                      <a:gd name="T7" fmla="*/ 166 h 166"/>
                      <a:gd name="T8" fmla="*/ 100 w 268"/>
                      <a:gd name="T9" fmla="*/ 0 h 166"/>
                      <a:gd name="T10" fmla="*/ 0 60000 65536"/>
                      <a:gd name="T11" fmla="*/ 0 60000 65536"/>
                      <a:gd name="T12" fmla="*/ 0 60000 65536"/>
                      <a:gd name="T13" fmla="*/ 0 60000 65536"/>
                      <a:gd name="T14" fmla="*/ 0 60000 65536"/>
                      <a:gd name="T15" fmla="*/ 0 w 268"/>
                      <a:gd name="T16" fmla="*/ 0 h 166"/>
                      <a:gd name="T17" fmla="*/ 268 w 268"/>
                      <a:gd name="T18" fmla="*/ 166 h 166"/>
                    </a:gdLst>
                    <a:ahLst/>
                    <a:cxnLst>
                      <a:cxn ang="T10">
                        <a:pos x="T0" y="T1"/>
                      </a:cxn>
                      <a:cxn ang="T11">
                        <a:pos x="T2" y="T3"/>
                      </a:cxn>
                      <a:cxn ang="T12">
                        <a:pos x="T4" y="T5"/>
                      </a:cxn>
                      <a:cxn ang="T13">
                        <a:pos x="T6" y="T7"/>
                      </a:cxn>
                      <a:cxn ang="T14">
                        <a:pos x="T8" y="T9"/>
                      </a:cxn>
                    </a:cxnLst>
                    <a:rect l="T15" t="T16" r="T17" b="T18"/>
                    <a:pathLst>
                      <a:path w="268" h="166">
                        <a:moveTo>
                          <a:pt x="100" y="0"/>
                        </a:moveTo>
                        <a:lnTo>
                          <a:pt x="0" y="0"/>
                        </a:lnTo>
                        <a:lnTo>
                          <a:pt x="168" y="166"/>
                        </a:lnTo>
                        <a:lnTo>
                          <a:pt x="268" y="166"/>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35997" name="Group 120"/>
                <p:cNvGrpSpPr>
                  <a:grpSpLocks/>
                </p:cNvGrpSpPr>
                <p:nvPr/>
              </p:nvGrpSpPr>
              <p:grpSpPr bwMode="auto">
                <a:xfrm>
                  <a:off x="3513" y="2213"/>
                  <a:ext cx="458" cy="178"/>
                  <a:chOff x="3513" y="2213"/>
                  <a:chExt cx="458" cy="178"/>
                </a:xfrm>
              </p:grpSpPr>
              <p:sp>
                <p:nvSpPr>
                  <p:cNvPr id="36018" name="Freeform 121"/>
                  <p:cNvSpPr>
                    <a:spLocks/>
                  </p:cNvSpPr>
                  <p:nvPr/>
                </p:nvSpPr>
                <p:spPr bwMode="auto">
                  <a:xfrm>
                    <a:off x="3513" y="2213"/>
                    <a:ext cx="83" cy="178"/>
                  </a:xfrm>
                  <a:custGeom>
                    <a:avLst/>
                    <a:gdLst>
                      <a:gd name="T0" fmla="*/ 0 w 83"/>
                      <a:gd name="T1" fmla="*/ 0 h 178"/>
                      <a:gd name="T2" fmla="*/ 83 w 83"/>
                      <a:gd name="T3" fmla="*/ 81 h 178"/>
                      <a:gd name="T4" fmla="*/ 83 w 83"/>
                      <a:gd name="T5" fmla="*/ 178 h 178"/>
                      <a:gd name="T6" fmla="*/ 0 w 83"/>
                      <a:gd name="T7" fmla="*/ 97 h 178"/>
                      <a:gd name="T8" fmla="*/ 0 w 83"/>
                      <a:gd name="T9" fmla="*/ 0 h 178"/>
                      <a:gd name="T10" fmla="*/ 0 60000 65536"/>
                      <a:gd name="T11" fmla="*/ 0 60000 65536"/>
                      <a:gd name="T12" fmla="*/ 0 60000 65536"/>
                      <a:gd name="T13" fmla="*/ 0 60000 65536"/>
                      <a:gd name="T14" fmla="*/ 0 60000 65536"/>
                      <a:gd name="T15" fmla="*/ 0 w 83"/>
                      <a:gd name="T16" fmla="*/ 0 h 178"/>
                      <a:gd name="T17" fmla="*/ 83 w 83"/>
                      <a:gd name="T18" fmla="*/ 178 h 178"/>
                    </a:gdLst>
                    <a:ahLst/>
                    <a:cxnLst>
                      <a:cxn ang="T10">
                        <a:pos x="T0" y="T1"/>
                      </a:cxn>
                      <a:cxn ang="T11">
                        <a:pos x="T2" y="T3"/>
                      </a:cxn>
                      <a:cxn ang="T12">
                        <a:pos x="T4" y="T5"/>
                      </a:cxn>
                      <a:cxn ang="T13">
                        <a:pos x="T6" y="T7"/>
                      </a:cxn>
                      <a:cxn ang="T14">
                        <a:pos x="T8" y="T9"/>
                      </a:cxn>
                    </a:cxnLst>
                    <a:rect l="T15" t="T16" r="T17" b="T18"/>
                    <a:pathLst>
                      <a:path w="83" h="178">
                        <a:moveTo>
                          <a:pt x="0" y="0"/>
                        </a:moveTo>
                        <a:lnTo>
                          <a:pt x="83" y="81"/>
                        </a:lnTo>
                        <a:lnTo>
                          <a:pt x="83" y="17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019" name="Rectangle 122"/>
                  <p:cNvSpPr>
                    <a:spLocks noChangeArrowheads="1"/>
                  </p:cNvSpPr>
                  <p:nvPr/>
                </p:nvSpPr>
                <p:spPr bwMode="auto">
                  <a:xfrm>
                    <a:off x="3596" y="2294"/>
                    <a:ext cx="375" cy="97"/>
                  </a:xfrm>
                  <a:prstGeom prst="rect">
                    <a:avLst/>
                  </a:prstGeom>
                  <a:solidFill>
                    <a:srgbClr val="CDE6FF"/>
                  </a:solidFill>
                  <a:ln w="4763">
                    <a:solidFill>
                      <a:schemeClr val="bg2"/>
                    </a:solidFill>
                    <a:miter lim="800000"/>
                    <a:headEnd/>
                    <a:tailEnd/>
                  </a:ln>
                </p:spPr>
                <p:txBody>
                  <a:bodyPr/>
                  <a:lstStyle/>
                  <a:p>
                    <a:endParaRPr lang="en-US"/>
                  </a:p>
                </p:txBody>
              </p:sp>
              <p:sp>
                <p:nvSpPr>
                  <p:cNvPr id="36020" name="Freeform 123"/>
                  <p:cNvSpPr>
                    <a:spLocks/>
                  </p:cNvSpPr>
                  <p:nvPr/>
                </p:nvSpPr>
                <p:spPr bwMode="auto">
                  <a:xfrm>
                    <a:off x="3513" y="2213"/>
                    <a:ext cx="458" cy="81"/>
                  </a:xfrm>
                  <a:custGeom>
                    <a:avLst/>
                    <a:gdLst>
                      <a:gd name="T0" fmla="*/ 376 w 458"/>
                      <a:gd name="T1" fmla="*/ 0 h 81"/>
                      <a:gd name="T2" fmla="*/ 0 w 458"/>
                      <a:gd name="T3" fmla="*/ 0 h 81"/>
                      <a:gd name="T4" fmla="*/ 83 w 458"/>
                      <a:gd name="T5" fmla="*/ 81 h 81"/>
                      <a:gd name="T6" fmla="*/ 458 w 458"/>
                      <a:gd name="T7" fmla="*/ 81 h 81"/>
                      <a:gd name="T8" fmla="*/ 376 w 458"/>
                      <a:gd name="T9" fmla="*/ 0 h 81"/>
                      <a:gd name="T10" fmla="*/ 0 60000 65536"/>
                      <a:gd name="T11" fmla="*/ 0 60000 65536"/>
                      <a:gd name="T12" fmla="*/ 0 60000 65536"/>
                      <a:gd name="T13" fmla="*/ 0 60000 65536"/>
                      <a:gd name="T14" fmla="*/ 0 60000 65536"/>
                      <a:gd name="T15" fmla="*/ 0 w 458"/>
                      <a:gd name="T16" fmla="*/ 0 h 81"/>
                      <a:gd name="T17" fmla="*/ 458 w 458"/>
                      <a:gd name="T18" fmla="*/ 81 h 81"/>
                    </a:gdLst>
                    <a:ahLst/>
                    <a:cxnLst>
                      <a:cxn ang="T10">
                        <a:pos x="T0" y="T1"/>
                      </a:cxn>
                      <a:cxn ang="T11">
                        <a:pos x="T2" y="T3"/>
                      </a:cxn>
                      <a:cxn ang="T12">
                        <a:pos x="T4" y="T5"/>
                      </a:cxn>
                      <a:cxn ang="T13">
                        <a:pos x="T6" y="T7"/>
                      </a:cxn>
                      <a:cxn ang="T14">
                        <a:pos x="T8" y="T9"/>
                      </a:cxn>
                    </a:cxnLst>
                    <a:rect l="T15" t="T16" r="T17" b="T18"/>
                    <a:pathLst>
                      <a:path w="458" h="81">
                        <a:moveTo>
                          <a:pt x="376" y="0"/>
                        </a:moveTo>
                        <a:lnTo>
                          <a:pt x="0" y="0"/>
                        </a:lnTo>
                        <a:lnTo>
                          <a:pt x="83" y="81"/>
                        </a:lnTo>
                        <a:lnTo>
                          <a:pt x="458" y="81"/>
                        </a:lnTo>
                        <a:lnTo>
                          <a:pt x="376" y="0"/>
                        </a:lnTo>
                        <a:close/>
                      </a:path>
                    </a:pathLst>
                  </a:custGeom>
                  <a:solidFill>
                    <a:srgbClr val="CDE6FF"/>
                  </a:solidFill>
                  <a:ln w="4763">
                    <a:solidFill>
                      <a:schemeClr val="bg2"/>
                    </a:solidFill>
                    <a:round/>
                    <a:headEnd/>
                    <a:tailEnd/>
                  </a:ln>
                </p:spPr>
                <p:txBody>
                  <a:bodyPr/>
                  <a:lstStyle/>
                  <a:p>
                    <a:endParaRPr lang="en-US"/>
                  </a:p>
                </p:txBody>
              </p:sp>
            </p:grpSp>
            <p:grpSp>
              <p:nvGrpSpPr>
                <p:cNvPr id="35998" name="Group 124"/>
                <p:cNvGrpSpPr>
                  <a:grpSpLocks/>
                </p:cNvGrpSpPr>
                <p:nvPr/>
              </p:nvGrpSpPr>
              <p:grpSpPr bwMode="auto">
                <a:xfrm>
                  <a:off x="3095" y="2093"/>
                  <a:ext cx="484" cy="298"/>
                  <a:chOff x="3095" y="2093"/>
                  <a:chExt cx="484" cy="298"/>
                </a:xfrm>
              </p:grpSpPr>
              <p:sp>
                <p:nvSpPr>
                  <p:cNvPr id="36015" name="Freeform 125"/>
                  <p:cNvSpPr>
                    <a:spLocks/>
                  </p:cNvSpPr>
                  <p:nvPr/>
                </p:nvSpPr>
                <p:spPr bwMode="auto">
                  <a:xfrm>
                    <a:off x="3095" y="2093"/>
                    <a:ext cx="206" cy="298"/>
                  </a:xfrm>
                  <a:custGeom>
                    <a:avLst/>
                    <a:gdLst>
                      <a:gd name="T0" fmla="*/ 0 w 206"/>
                      <a:gd name="T1" fmla="*/ 0 h 298"/>
                      <a:gd name="T2" fmla="*/ 206 w 206"/>
                      <a:gd name="T3" fmla="*/ 201 h 298"/>
                      <a:gd name="T4" fmla="*/ 206 w 206"/>
                      <a:gd name="T5" fmla="*/ 298 h 298"/>
                      <a:gd name="T6" fmla="*/ 0 w 206"/>
                      <a:gd name="T7" fmla="*/ 97 h 298"/>
                      <a:gd name="T8" fmla="*/ 0 w 206"/>
                      <a:gd name="T9" fmla="*/ 0 h 298"/>
                      <a:gd name="T10" fmla="*/ 0 60000 65536"/>
                      <a:gd name="T11" fmla="*/ 0 60000 65536"/>
                      <a:gd name="T12" fmla="*/ 0 60000 65536"/>
                      <a:gd name="T13" fmla="*/ 0 60000 65536"/>
                      <a:gd name="T14" fmla="*/ 0 60000 65536"/>
                      <a:gd name="T15" fmla="*/ 0 w 206"/>
                      <a:gd name="T16" fmla="*/ 0 h 298"/>
                      <a:gd name="T17" fmla="*/ 206 w 206"/>
                      <a:gd name="T18" fmla="*/ 298 h 298"/>
                    </a:gdLst>
                    <a:ahLst/>
                    <a:cxnLst>
                      <a:cxn ang="T10">
                        <a:pos x="T0" y="T1"/>
                      </a:cxn>
                      <a:cxn ang="T11">
                        <a:pos x="T2" y="T3"/>
                      </a:cxn>
                      <a:cxn ang="T12">
                        <a:pos x="T4" y="T5"/>
                      </a:cxn>
                      <a:cxn ang="T13">
                        <a:pos x="T6" y="T7"/>
                      </a:cxn>
                      <a:cxn ang="T14">
                        <a:pos x="T8" y="T9"/>
                      </a:cxn>
                    </a:cxnLst>
                    <a:rect l="T15" t="T16" r="T17" b="T18"/>
                    <a:pathLst>
                      <a:path w="206" h="298">
                        <a:moveTo>
                          <a:pt x="0" y="0"/>
                        </a:moveTo>
                        <a:lnTo>
                          <a:pt x="206" y="201"/>
                        </a:lnTo>
                        <a:lnTo>
                          <a:pt x="206" y="29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016" name="Rectangle 126"/>
                  <p:cNvSpPr>
                    <a:spLocks noChangeArrowheads="1"/>
                  </p:cNvSpPr>
                  <p:nvPr/>
                </p:nvSpPr>
                <p:spPr bwMode="auto">
                  <a:xfrm>
                    <a:off x="3301" y="2294"/>
                    <a:ext cx="278" cy="97"/>
                  </a:xfrm>
                  <a:prstGeom prst="rect">
                    <a:avLst/>
                  </a:prstGeom>
                  <a:solidFill>
                    <a:srgbClr val="CDE6FF"/>
                  </a:solidFill>
                  <a:ln w="4763">
                    <a:solidFill>
                      <a:schemeClr val="bg2"/>
                    </a:solidFill>
                    <a:miter lim="800000"/>
                    <a:headEnd/>
                    <a:tailEnd/>
                  </a:ln>
                </p:spPr>
                <p:txBody>
                  <a:bodyPr/>
                  <a:lstStyle/>
                  <a:p>
                    <a:endParaRPr lang="en-US"/>
                  </a:p>
                </p:txBody>
              </p:sp>
              <p:sp>
                <p:nvSpPr>
                  <p:cNvPr id="36017" name="Freeform 127"/>
                  <p:cNvSpPr>
                    <a:spLocks/>
                  </p:cNvSpPr>
                  <p:nvPr/>
                </p:nvSpPr>
                <p:spPr bwMode="auto">
                  <a:xfrm>
                    <a:off x="3095" y="2093"/>
                    <a:ext cx="484" cy="201"/>
                  </a:xfrm>
                  <a:custGeom>
                    <a:avLst/>
                    <a:gdLst>
                      <a:gd name="T0" fmla="*/ 279 w 484"/>
                      <a:gd name="T1" fmla="*/ 0 h 201"/>
                      <a:gd name="T2" fmla="*/ 0 w 484"/>
                      <a:gd name="T3" fmla="*/ 0 h 201"/>
                      <a:gd name="T4" fmla="*/ 206 w 484"/>
                      <a:gd name="T5" fmla="*/ 201 h 201"/>
                      <a:gd name="T6" fmla="*/ 484 w 484"/>
                      <a:gd name="T7" fmla="*/ 201 h 201"/>
                      <a:gd name="T8" fmla="*/ 279 w 484"/>
                      <a:gd name="T9" fmla="*/ 0 h 201"/>
                      <a:gd name="T10" fmla="*/ 0 60000 65536"/>
                      <a:gd name="T11" fmla="*/ 0 60000 65536"/>
                      <a:gd name="T12" fmla="*/ 0 60000 65536"/>
                      <a:gd name="T13" fmla="*/ 0 60000 65536"/>
                      <a:gd name="T14" fmla="*/ 0 60000 65536"/>
                      <a:gd name="T15" fmla="*/ 0 w 484"/>
                      <a:gd name="T16" fmla="*/ 0 h 201"/>
                      <a:gd name="T17" fmla="*/ 484 w 484"/>
                      <a:gd name="T18" fmla="*/ 201 h 201"/>
                    </a:gdLst>
                    <a:ahLst/>
                    <a:cxnLst>
                      <a:cxn ang="T10">
                        <a:pos x="T0" y="T1"/>
                      </a:cxn>
                      <a:cxn ang="T11">
                        <a:pos x="T2" y="T3"/>
                      </a:cxn>
                      <a:cxn ang="T12">
                        <a:pos x="T4" y="T5"/>
                      </a:cxn>
                      <a:cxn ang="T13">
                        <a:pos x="T6" y="T7"/>
                      </a:cxn>
                      <a:cxn ang="T14">
                        <a:pos x="T8" y="T9"/>
                      </a:cxn>
                    </a:cxnLst>
                    <a:rect l="T15" t="T16" r="T17" b="T18"/>
                    <a:pathLst>
                      <a:path w="484" h="201">
                        <a:moveTo>
                          <a:pt x="279" y="0"/>
                        </a:moveTo>
                        <a:lnTo>
                          <a:pt x="0" y="0"/>
                        </a:lnTo>
                        <a:lnTo>
                          <a:pt x="206" y="201"/>
                        </a:lnTo>
                        <a:lnTo>
                          <a:pt x="484" y="201"/>
                        </a:lnTo>
                        <a:lnTo>
                          <a:pt x="279" y="0"/>
                        </a:lnTo>
                        <a:close/>
                      </a:path>
                    </a:pathLst>
                  </a:custGeom>
                  <a:solidFill>
                    <a:srgbClr val="CDE6FF"/>
                  </a:solidFill>
                  <a:ln w="4763">
                    <a:solidFill>
                      <a:schemeClr val="bg2"/>
                    </a:solidFill>
                    <a:round/>
                    <a:headEnd/>
                    <a:tailEnd/>
                  </a:ln>
                </p:spPr>
                <p:txBody>
                  <a:bodyPr/>
                  <a:lstStyle/>
                  <a:p>
                    <a:endParaRPr lang="en-US"/>
                  </a:p>
                </p:txBody>
              </p:sp>
            </p:grpSp>
            <p:grpSp>
              <p:nvGrpSpPr>
                <p:cNvPr id="35999" name="Group 128"/>
                <p:cNvGrpSpPr>
                  <a:grpSpLocks/>
                </p:cNvGrpSpPr>
                <p:nvPr/>
              </p:nvGrpSpPr>
              <p:grpSpPr bwMode="auto">
                <a:xfrm>
                  <a:off x="3008" y="2226"/>
                  <a:ext cx="277" cy="165"/>
                  <a:chOff x="3008" y="2226"/>
                  <a:chExt cx="277" cy="165"/>
                </a:xfrm>
              </p:grpSpPr>
              <p:sp>
                <p:nvSpPr>
                  <p:cNvPr id="36012" name="Freeform 129"/>
                  <p:cNvSpPr>
                    <a:spLocks/>
                  </p:cNvSpPr>
                  <p:nvPr/>
                </p:nvSpPr>
                <p:spPr bwMode="auto">
                  <a:xfrm>
                    <a:off x="3008" y="2226"/>
                    <a:ext cx="70" cy="165"/>
                  </a:xfrm>
                  <a:custGeom>
                    <a:avLst/>
                    <a:gdLst>
                      <a:gd name="T0" fmla="*/ 0 w 70"/>
                      <a:gd name="T1" fmla="*/ 0 h 165"/>
                      <a:gd name="T2" fmla="*/ 70 w 70"/>
                      <a:gd name="T3" fmla="*/ 68 h 165"/>
                      <a:gd name="T4" fmla="*/ 70 w 70"/>
                      <a:gd name="T5" fmla="*/ 165 h 165"/>
                      <a:gd name="T6" fmla="*/ 0 w 70"/>
                      <a:gd name="T7" fmla="*/ 97 h 165"/>
                      <a:gd name="T8" fmla="*/ 0 w 70"/>
                      <a:gd name="T9" fmla="*/ 0 h 165"/>
                      <a:gd name="T10" fmla="*/ 0 60000 65536"/>
                      <a:gd name="T11" fmla="*/ 0 60000 65536"/>
                      <a:gd name="T12" fmla="*/ 0 60000 65536"/>
                      <a:gd name="T13" fmla="*/ 0 60000 65536"/>
                      <a:gd name="T14" fmla="*/ 0 60000 65536"/>
                      <a:gd name="T15" fmla="*/ 0 w 70"/>
                      <a:gd name="T16" fmla="*/ 0 h 165"/>
                      <a:gd name="T17" fmla="*/ 70 w 70"/>
                      <a:gd name="T18" fmla="*/ 165 h 165"/>
                    </a:gdLst>
                    <a:ahLst/>
                    <a:cxnLst>
                      <a:cxn ang="T10">
                        <a:pos x="T0" y="T1"/>
                      </a:cxn>
                      <a:cxn ang="T11">
                        <a:pos x="T2" y="T3"/>
                      </a:cxn>
                      <a:cxn ang="T12">
                        <a:pos x="T4" y="T5"/>
                      </a:cxn>
                      <a:cxn ang="T13">
                        <a:pos x="T6" y="T7"/>
                      </a:cxn>
                      <a:cxn ang="T14">
                        <a:pos x="T8" y="T9"/>
                      </a:cxn>
                    </a:cxnLst>
                    <a:rect l="T15" t="T16" r="T17" b="T18"/>
                    <a:pathLst>
                      <a:path w="70" h="165">
                        <a:moveTo>
                          <a:pt x="0" y="0"/>
                        </a:moveTo>
                        <a:lnTo>
                          <a:pt x="70" y="68"/>
                        </a:lnTo>
                        <a:lnTo>
                          <a:pt x="70" y="16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013" name="Rectangle 130"/>
                  <p:cNvSpPr>
                    <a:spLocks noChangeArrowheads="1"/>
                  </p:cNvSpPr>
                  <p:nvPr/>
                </p:nvSpPr>
                <p:spPr bwMode="auto">
                  <a:xfrm>
                    <a:off x="3078" y="2294"/>
                    <a:ext cx="207" cy="97"/>
                  </a:xfrm>
                  <a:prstGeom prst="rect">
                    <a:avLst/>
                  </a:prstGeom>
                  <a:solidFill>
                    <a:srgbClr val="CDE6FF"/>
                  </a:solidFill>
                  <a:ln w="4763">
                    <a:solidFill>
                      <a:schemeClr val="bg2"/>
                    </a:solidFill>
                    <a:miter lim="800000"/>
                    <a:headEnd/>
                    <a:tailEnd/>
                  </a:ln>
                </p:spPr>
                <p:txBody>
                  <a:bodyPr/>
                  <a:lstStyle/>
                  <a:p>
                    <a:endParaRPr lang="en-US"/>
                  </a:p>
                </p:txBody>
              </p:sp>
              <p:sp>
                <p:nvSpPr>
                  <p:cNvPr id="36014" name="Freeform 131"/>
                  <p:cNvSpPr>
                    <a:spLocks/>
                  </p:cNvSpPr>
                  <p:nvPr/>
                </p:nvSpPr>
                <p:spPr bwMode="auto">
                  <a:xfrm>
                    <a:off x="3008" y="2226"/>
                    <a:ext cx="277" cy="68"/>
                  </a:xfrm>
                  <a:custGeom>
                    <a:avLst/>
                    <a:gdLst>
                      <a:gd name="T0" fmla="*/ 207 w 277"/>
                      <a:gd name="T1" fmla="*/ 0 h 68"/>
                      <a:gd name="T2" fmla="*/ 0 w 277"/>
                      <a:gd name="T3" fmla="*/ 0 h 68"/>
                      <a:gd name="T4" fmla="*/ 70 w 277"/>
                      <a:gd name="T5" fmla="*/ 68 h 68"/>
                      <a:gd name="T6" fmla="*/ 277 w 277"/>
                      <a:gd name="T7" fmla="*/ 68 h 68"/>
                      <a:gd name="T8" fmla="*/ 207 w 277"/>
                      <a:gd name="T9" fmla="*/ 0 h 68"/>
                      <a:gd name="T10" fmla="*/ 0 60000 65536"/>
                      <a:gd name="T11" fmla="*/ 0 60000 65536"/>
                      <a:gd name="T12" fmla="*/ 0 60000 65536"/>
                      <a:gd name="T13" fmla="*/ 0 60000 65536"/>
                      <a:gd name="T14" fmla="*/ 0 60000 65536"/>
                      <a:gd name="T15" fmla="*/ 0 w 277"/>
                      <a:gd name="T16" fmla="*/ 0 h 68"/>
                      <a:gd name="T17" fmla="*/ 277 w 277"/>
                      <a:gd name="T18" fmla="*/ 68 h 68"/>
                    </a:gdLst>
                    <a:ahLst/>
                    <a:cxnLst>
                      <a:cxn ang="T10">
                        <a:pos x="T0" y="T1"/>
                      </a:cxn>
                      <a:cxn ang="T11">
                        <a:pos x="T2" y="T3"/>
                      </a:cxn>
                      <a:cxn ang="T12">
                        <a:pos x="T4" y="T5"/>
                      </a:cxn>
                      <a:cxn ang="T13">
                        <a:pos x="T6" y="T7"/>
                      </a:cxn>
                      <a:cxn ang="T14">
                        <a:pos x="T8" y="T9"/>
                      </a:cxn>
                    </a:cxnLst>
                    <a:rect l="T15" t="T16" r="T17" b="T18"/>
                    <a:pathLst>
                      <a:path w="277" h="68">
                        <a:moveTo>
                          <a:pt x="207" y="0"/>
                        </a:moveTo>
                        <a:lnTo>
                          <a:pt x="0" y="0"/>
                        </a:lnTo>
                        <a:lnTo>
                          <a:pt x="70" y="68"/>
                        </a:lnTo>
                        <a:lnTo>
                          <a:pt x="277" y="68"/>
                        </a:lnTo>
                        <a:lnTo>
                          <a:pt x="207" y="0"/>
                        </a:lnTo>
                        <a:close/>
                      </a:path>
                    </a:pathLst>
                  </a:custGeom>
                  <a:solidFill>
                    <a:srgbClr val="CDE6FF"/>
                  </a:solidFill>
                  <a:ln w="4763">
                    <a:solidFill>
                      <a:schemeClr val="bg2"/>
                    </a:solidFill>
                    <a:round/>
                    <a:headEnd/>
                    <a:tailEnd/>
                  </a:ln>
                </p:spPr>
                <p:txBody>
                  <a:bodyPr/>
                  <a:lstStyle/>
                  <a:p>
                    <a:endParaRPr lang="en-US"/>
                  </a:p>
                </p:txBody>
              </p:sp>
            </p:grpSp>
            <p:grpSp>
              <p:nvGrpSpPr>
                <p:cNvPr id="36000" name="Group 132"/>
                <p:cNvGrpSpPr>
                  <a:grpSpLocks/>
                </p:cNvGrpSpPr>
                <p:nvPr/>
              </p:nvGrpSpPr>
              <p:grpSpPr bwMode="auto">
                <a:xfrm>
                  <a:off x="2765" y="2213"/>
                  <a:ext cx="300" cy="178"/>
                  <a:chOff x="2765" y="2213"/>
                  <a:chExt cx="300" cy="178"/>
                </a:xfrm>
              </p:grpSpPr>
              <p:sp>
                <p:nvSpPr>
                  <p:cNvPr id="36009" name="Freeform 133"/>
                  <p:cNvSpPr>
                    <a:spLocks/>
                  </p:cNvSpPr>
                  <p:nvPr/>
                </p:nvSpPr>
                <p:spPr bwMode="auto">
                  <a:xfrm>
                    <a:off x="2765" y="2213"/>
                    <a:ext cx="83" cy="178"/>
                  </a:xfrm>
                  <a:custGeom>
                    <a:avLst/>
                    <a:gdLst>
                      <a:gd name="T0" fmla="*/ 0 w 83"/>
                      <a:gd name="T1" fmla="*/ 0 h 178"/>
                      <a:gd name="T2" fmla="*/ 83 w 83"/>
                      <a:gd name="T3" fmla="*/ 81 h 178"/>
                      <a:gd name="T4" fmla="*/ 83 w 83"/>
                      <a:gd name="T5" fmla="*/ 178 h 178"/>
                      <a:gd name="T6" fmla="*/ 0 w 83"/>
                      <a:gd name="T7" fmla="*/ 97 h 178"/>
                      <a:gd name="T8" fmla="*/ 0 w 83"/>
                      <a:gd name="T9" fmla="*/ 0 h 178"/>
                      <a:gd name="T10" fmla="*/ 0 60000 65536"/>
                      <a:gd name="T11" fmla="*/ 0 60000 65536"/>
                      <a:gd name="T12" fmla="*/ 0 60000 65536"/>
                      <a:gd name="T13" fmla="*/ 0 60000 65536"/>
                      <a:gd name="T14" fmla="*/ 0 60000 65536"/>
                      <a:gd name="T15" fmla="*/ 0 w 83"/>
                      <a:gd name="T16" fmla="*/ 0 h 178"/>
                      <a:gd name="T17" fmla="*/ 83 w 83"/>
                      <a:gd name="T18" fmla="*/ 178 h 178"/>
                    </a:gdLst>
                    <a:ahLst/>
                    <a:cxnLst>
                      <a:cxn ang="T10">
                        <a:pos x="T0" y="T1"/>
                      </a:cxn>
                      <a:cxn ang="T11">
                        <a:pos x="T2" y="T3"/>
                      </a:cxn>
                      <a:cxn ang="T12">
                        <a:pos x="T4" y="T5"/>
                      </a:cxn>
                      <a:cxn ang="T13">
                        <a:pos x="T6" y="T7"/>
                      </a:cxn>
                      <a:cxn ang="T14">
                        <a:pos x="T8" y="T9"/>
                      </a:cxn>
                    </a:cxnLst>
                    <a:rect l="T15" t="T16" r="T17" b="T18"/>
                    <a:pathLst>
                      <a:path w="83" h="178">
                        <a:moveTo>
                          <a:pt x="0" y="0"/>
                        </a:moveTo>
                        <a:lnTo>
                          <a:pt x="83" y="81"/>
                        </a:lnTo>
                        <a:lnTo>
                          <a:pt x="83" y="17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010" name="Rectangle 134"/>
                  <p:cNvSpPr>
                    <a:spLocks noChangeArrowheads="1"/>
                  </p:cNvSpPr>
                  <p:nvPr/>
                </p:nvSpPr>
                <p:spPr bwMode="auto">
                  <a:xfrm>
                    <a:off x="2848" y="2294"/>
                    <a:ext cx="217" cy="97"/>
                  </a:xfrm>
                  <a:prstGeom prst="rect">
                    <a:avLst/>
                  </a:prstGeom>
                  <a:solidFill>
                    <a:srgbClr val="CDE6FF"/>
                  </a:solidFill>
                  <a:ln w="4763">
                    <a:solidFill>
                      <a:schemeClr val="bg2"/>
                    </a:solidFill>
                    <a:miter lim="800000"/>
                    <a:headEnd/>
                    <a:tailEnd/>
                  </a:ln>
                </p:spPr>
                <p:txBody>
                  <a:bodyPr/>
                  <a:lstStyle/>
                  <a:p>
                    <a:endParaRPr lang="en-US"/>
                  </a:p>
                </p:txBody>
              </p:sp>
              <p:sp>
                <p:nvSpPr>
                  <p:cNvPr id="36011" name="Freeform 135"/>
                  <p:cNvSpPr>
                    <a:spLocks/>
                  </p:cNvSpPr>
                  <p:nvPr/>
                </p:nvSpPr>
                <p:spPr bwMode="auto">
                  <a:xfrm>
                    <a:off x="2765" y="2213"/>
                    <a:ext cx="300" cy="81"/>
                  </a:xfrm>
                  <a:custGeom>
                    <a:avLst/>
                    <a:gdLst>
                      <a:gd name="T0" fmla="*/ 217 w 300"/>
                      <a:gd name="T1" fmla="*/ 0 h 81"/>
                      <a:gd name="T2" fmla="*/ 0 w 300"/>
                      <a:gd name="T3" fmla="*/ 0 h 81"/>
                      <a:gd name="T4" fmla="*/ 83 w 300"/>
                      <a:gd name="T5" fmla="*/ 81 h 81"/>
                      <a:gd name="T6" fmla="*/ 300 w 300"/>
                      <a:gd name="T7" fmla="*/ 81 h 81"/>
                      <a:gd name="T8" fmla="*/ 217 w 300"/>
                      <a:gd name="T9" fmla="*/ 0 h 81"/>
                      <a:gd name="T10" fmla="*/ 0 60000 65536"/>
                      <a:gd name="T11" fmla="*/ 0 60000 65536"/>
                      <a:gd name="T12" fmla="*/ 0 60000 65536"/>
                      <a:gd name="T13" fmla="*/ 0 60000 65536"/>
                      <a:gd name="T14" fmla="*/ 0 60000 65536"/>
                      <a:gd name="T15" fmla="*/ 0 w 300"/>
                      <a:gd name="T16" fmla="*/ 0 h 81"/>
                      <a:gd name="T17" fmla="*/ 300 w 300"/>
                      <a:gd name="T18" fmla="*/ 81 h 81"/>
                    </a:gdLst>
                    <a:ahLst/>
                    <a:cxnLst>
                      <a:cxn ang="T10">
                        <a:pos x="T0" y="T1"/>
                      </a:cxn>
                      <a:cxn ang="T11">
                        <a:pos x="T2" y="T3"/>
                      </a:cxn>
                      <a:cxn ang="T12">
                        <a:pos x="T4" y="T5"/>
                      </a:cxn>
                      <a:cxn ang="T13">
                        <a:pos x="T6" y="T7"/>
                      </a:cxn>
                      <a:cxn ang="T14">
                        <a:pos x="T8" y="T9"/>
                      </a:cxn>
                    </a:cxnLst>
                    <a:rect l="T15" t="T16" r="T17" b="T18"/>
                    <a:pathLst>
                      <a:path w="300" h="81">
                        <a:moveTo>
                          <a:pt x="217" y="0"/>
                        </a:moveTo>
                        <a:lnTo>
                          <a:pt x="0" y="0"/>
                        </a:lnTo>
                        <a:lnTo>
                          <a:pt x="83" y="81"/>
                        </a:lnTo>
                        <a:lnTo>
                          <a:pt x="300" y="81"/>
                        </a:lnTo>
                        <a:lnTo>
                          <a:pt x="217" y="0"/>
                        </a:lnTo>
                        <a:close/>
                      </a:path>
                    </a:pathLst>
                  </a:custGeom>
                  <a:solidFill>
                    <a:srgbClr val="CDE6FF"/>
                  </a:solidFill>
                  <a:ln w="4763">
                    <a:solidFill>
                      <a:schemeClr val="bg2"/>
                    </a:solidFill>
                    <a:round/>
                    <a:headEnd/>
                    <a:tailEnd/>
                  </a:ln>
                </p:spPr>
                <p:txBody>
                  <a:bodyPr/>
                  <a:lstStyle/>
                  <a:p>
                    <a:endParaRPr lang="en-US"/>
                  </a:p>
                </p:txBody>
              </p:sp>
            </p:grpSp>
            <p:grpSp>
              <p:nvGrpSpPr>
                <p:cNvPr id="36001" name="Group 136"/>
                <p:cNvGrpSpPr>
                  <a:grpSpLocks/>
                </p:cNvGrpSpPr>
                <p:nvPr/>
              </p:nvGrpSpPr>
              <p:grpSpPr bwMode="auto">
                <a:xfrm>
                  <a:off x="2370" y="2239"/>
                  <a:ext cx="462" cy="152"/>
                  <a:chOff x="2370" y="2239"/>
                  <a:chExt cx="462" cy="152"/>
                </a:xfrm>
              </p:grpSpPr>
              <p:sp>
                <p:nvSpPr>
                  <p:cNvPr id="36006" name="Freeform 137"/>
                  <p:cNvSpPr>
                    <a:spLocks/>
                  </p:cNvSpPr>
                  <p:nvPr/>
                </p:nvSpPr>
                <p:spPr bwMode="auto">
                  <a:xfrm>
                    <a:off x="2370" y="2239"/>
                    <a:ext cx="57" cy="152"/>
                  </a:xfrm>
                  <a:custGeom>
                    <a:avLst/>
                    <a:gdLst>
                      <a:gd name="T0" fmla="*/ 0 w 57"/>
                      <a:gd name="T1" fmla="*/ 0 h 152"/>
                      <a:gd name="T2" fmla="*/ 57 w 57"/>
                      <a:gd name="T3" fmla="*/ 55 h 152"/>
                      <a:gd name="T4" fmla="*/ 57 w 57"/>
                      <a:gd name="T5" fmla="*/ 152 h 152"/>
                      <a:gd name="T6" fmla="*/ 0 w 57"/>
                      <a:gd name="T7" fmla="*/ 97 h 152"/>
                      <a:gd name="T8" fmla="*/ 0 w 57"/>
                      <a:gd name="T9" fmla="*/ 0 h 152"/>
                      <a:gd name="T10" fmla="*/ 0 60000 65536"/>
                      <a:gd name="T11" fmla="*/ 0 60000 65536"/>
                      <a:gd name="T12" fmla="*/ 0 60000 65536"/>
                      <a:gd name="T13" fmla="*/ 0 60000 65536"/>
                      <a:gd name="T14" fmla="*/ 0 60000 65536"/>
                      <a:gd name="T15" fmla="*/ 0 w 57"/>
                      <a:gd name="T16" fmla="*/ 0 h 152"/>
                      <a:gd name="T17" fmla="*/ 57 w 57"/>
                      <a:gd name="T18" fmla="*/ 152 h 152"/>
                    </a:gdLst>
                    <a:ahLst/>
                    <a:cxnLst>
                      <a:cxn ang="T10">
                        <a:pos x="T0" y="T1"/>
                      </a:cxn>
                      <a:cxn ang="T11">
                        <a:pos x="T2" y="T3"/>
                      </a:cxn>
                      <a:cxn ang="T12">
                        <a:pos x="T4" y="T5"/>
                      </a:cxn>
                      <a:cxn ang="T13">
                        <a:pos x="T6" y="T7"/>
                      </a:cxn>
                      <a:cxn ang="T14">
                        <a:pos x="T8" y="T9"/>
                      </a:cxn>
                    </a:cxnLst>
                    <a:rect l="T15" t="T16" r="T17" b="T18"/>
                    <a:pathLst>
                      <a:path w="57" h="152">
                        <a:moveTo>
                          <a:pt x="0" y="0"/>
                        </a:moveTo>
                        <a:lnTo>
                          <a:pt x="57" y="55"/>
                        </a:lnTo>
                        <a:lnTo>
                          <a:pt x="57" y="152"/>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007" name="Rectangle 138"/>
                  <p:cNvSpPr>
                    <a:spLocks noChangeArrowheads="1"/>
                  </p:cNvSpPr>
                  <p:nvPr/>
                </p:nvSpPr>
                <p:spPr bwMode="auto">
                  <a:xfrm>
                    <a:off x="2427" y="2294"/>
                    <a:ext cx="405" cy="97"/>
                  </a:xfrm>
                  <a:prstGeom prst="rect">
                    <a:avLst/>
                  </a:prstGeom>
                  <a:solidFill>
                    <a:srgbClr val="CDE6FF"/>
                  </a:solidFill>
                  <a:ln w="4763">
                    <a:solidFill>
                      <a:schemeClr val="bg2"/>
                    </a:solidFill>
                    <a:miter lim="800000"/>
                    <a:headEnd/>
                    <a:tailEnd/>
                  </a:ln>
                </p:spPr>
                <p:txBody>
                  <a:bodyPr/>
                  <a:lstStyle/>
                  <a:p>
                    <a:endParaRPr lang="en-US"/>
                  </a:p>
                </p:txBody>
              </p:sp>
              <p:sp>
                <p:nvSpPr>
                  <p:cNvPr id="36008" name="Freeform 139"/>
                  <p:cNvSpPr>
                    <a:spLocks/>
                  </p:cNvSpPr>
                  <p:nvPr/>
                </p:nvSpPr>
                <p:spPr bwMode="auto">
                  <a:xfrm>
                    <a:off x="2370" y="2239"/>
                    <a:ext cx="462" cy="55"/>
                  </a:xfrm>
                  <a:custGeom>
                    <a:avLst/>
                    <a:gdLst>
                      <a:gd name="T0" fmla="*/ 405 w 462"/>
                      <a:gd name="T1" fmla="*/ 0 h 55"/>
                      <a:gd name="T2" fmla="*/ 0 w 462"/>
                      <a:gd name="T3" fmla="*/ 0 h 55"/>
                      <a:gd name="T4" fmla="*/ 57 w 462"/>
                      <a:gd name="T5" fmla="*/ 55 h 55"/>
                      <a:gd name="T6" fmla="*/ 462 w 462"/>
                      <a:gd name="T7" fmla="*/ 55 h 55"/>
                      <a:gd name="T8" fmla="*/ 405 w 462"/>
                      <a:gd name="T9" fmla="*/ 0 h 55"/>
                      <a:gd name="T10" fmla="*/ 0 60000 65536"/>
                      <a:gd name="T11" fmla="*/ 0 60000 65536"/>
                      <a:gd name="T12" fmla="*/ 0 60000 65536"/>
                      <a:gd name="T13" fmla="*/ 0 60000 65536"/>
                      <a:gd name="T14" fmla="*/ 0 60000 65536"/>
                      <a:gd name="T15" fmla="*/ 0 w 462"/>
                      <a:gd name="T16" fmla="*/ 0 h 55"/>
                      <a:gd name="T17" fmla="*/ 462 w 462"/>
                      <a:gd name="T18" fmla="*/ 55 h 55"/>
                    </a:gdLst>
                    <a:ahLst/>
                    <a:cxnLst>
                      <a:cxn ang="T10">
                        <a:pos x="T0" y="T1"/>
                      </a:cxn>
                      <a:cxn ang="T11">
                        <a:pos x="T2" y="T3"/>
                      </a:cxn>
                      <a:cxn ang="T12">
                        <a:pos x="T4" y="T5"/>
                      </a:cxn>
                      <a:cxn ang="T13">
                        <a:pos x="T6" y="T7"/>
                      </a:cxn>
                      <a:cxn ang="T14">
                        <a:pos x="T8" y="T9"/>
                      </a:cxn>
                    </a:cxnLst>
                    <a:rect l="T15" t="T16" r="T17" b="T18"/>
                    <a:pathLst>
                      <a:path w="462" h="55">
                        <a:moveTo>
                          <a:pt x="405" y="0"/>
                        </a:moveTo>
                        <a:lnTo>
                          <a:pt x="0" y="0"/>
                        </a:lnTo>
                        <a:lnTo>
                          <a:pt x="57" y="55"/>
                        </a:lnTo>
                        <a:lnTo>
                          <a:pt x="462" y="55"/>
                        </a:lnTo>
                        <a:lnTo>
                          <a:pt x="405" y="0"/>
                        </a:lnTo>
                        <a:close/>
                      </a:path>
                    </a:pathLst>
                  </a:custGeom>
                  <a:solidFill>
                    <a:srgbClr val="CDE6FF"/>
                  </a:solidFill>
                  <a:ln w="4763">
                    <a:solidFill>
                      <a:schemeClr val="bg2"/>
                    </a:solidFill>
                    <a:round/>
                    <a:headEnd/>
                    <a:tailEnd/>
                  </a:ln>
                </p:spPr>
                <p:txBody>
                  <a:bodyPr/>
                  <a:lstStyle/>
                  <a:p>
                    <a:endParaRPr lang="en-US"/>
                  </a:p>
                </p:txBody>
              </p:sp>
            </p:grpSp>
            <p:grpSp>
              <p:nvGrpSpPr>
                <p:cNvPr id="36002" name="Group 140"/>
                <p:cNvGrpSpPr>
                  <a:grpSpLocks/>
                </p:cNvGrpSpPr>
                <p:nvPr/>
              </p:nvGrpSpPr>
              <p:grpSpPr bwMode="auto">
                <a:xfrm>
                  <a:off x="2021" y="2236"/>
                  <a:ext cx="396" cy="155"/>
                  <a:chOff x="2021" y="2236"/>
                  <a:chExt cx="396" cy="155"/>
                </a:xfrm>
              </p:grpSpPr>
              <p:sp>
                <p:nvSpPr>
                  <p:cNvPr id="36003" name="Freeform 141"/>
                  <p:cNvSpPr>
                    <a:spLocks/>
                  </p:cNvSpPr>
                  <p:nvPr/>
                </p:nvSpPr>
                <p:spPr bwMode="auto">
                  <a:xfrm>
                    <a:off x="2021" y="2236"/>
                    <a:ext cx="59" cy="155"/>
                  </a:xfrm>
                  <a:custGeom>
                    <a:avLst/>
                    <a:gdLst>
                      <a:gd name="T0" fmla="*/ 0 w 59"/>
                      <a:gd name="T1" fmla="*/ 0 h 155"/>
                      <a:gd name="T2" fmla="*/ 59 w 59"/>
                      <a:gd name="T3" fmla="*/ 58 h 155"/>
                      <a:gd name="T4" fmla="*/ 59 w 59"/>
                      <a:gd name="T5" fmla="*/ 155 h 155"/>
                      <a:gd name="T6" fmla="*/ 0 w 59"/>
                      <a:gd name="T7" fmla="*/ 97 h 155"/>
                      <a:gd name="T8" fmla="*/ 0 w 59"/>
                      <a:gd name="T9" fmla="*/ 0 h 155"/>
                      <a:gd name="T10" fmla="*/ 0 60000 65536"/>
                      <a:gd name="T11" fmla="*/ 0 60000 65536"/>
                      <a:gd name="T12" fmla="*/ 0 60000 65536"/>
                      <a:gd name="T13" fmla="*/ 0 60000 65536"/>
                      <a:gd name="T14" fmla="*/ 0 60000 65536"/>
                      <a:gd name="T15" fmla="*/ 0 w 59"/>
                      <a:gd name="T16" fmla="*/ 0 h 155"/>
                      <a:gd name="T17" fmla="*/ 59 w 59"/>
                      <a:gd name="T18" fmla="*/ 155 h 155"/>
                    </a:gdLst>
                    <a:ahLst/>
                    <a:cxnLst>
                      <a:cxn ang="T10">
                        <a:pos x="T0" y="T1"/>
                      </a:cxn>
                      <a:cxn ang="T11">
                        <a:pos x="T2" y="T3"/>
                      </a:cxn>
                      <a:cxn ang="T12">
                        <a:pos x="T4" y="T5"/>
                      </a:cxn>
                      <a:cxn ang="T13">
                        <a:pos x="T6" y="T7"/>
                      </a:cxn>
                      <a:cxn ang="T14">
                        <a:pos x="T8" y="T9"/>
                      </a:cxn>
                    </a:cxnLst>
                    <a:rect l="T15" t="T16" r="T17" b="T18"/>
                    <a:pathLst>
                      <a:path w="59" h="155">
                        <a:moveTo>
                          <a:pt x="0" y="0"/>
                        </a:moveTo>
                        <a:lnTo>
                          <a:pt x="59" y="58"/>
                        </a:lnTo>
                        <a:lnTo>
                          <a:pt x="59" y="15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004" name="Rectangle 142"/>
                  <p:cNvSpPr>
                    <a:spLocks noChangeArrowheads="1"/>
                  </p:cNvSpPr>
                  <p:nvPr/>
                </p:nvSpPr>
                <p:spPr bwMode="auto">
                  <a:xfrm>
                    <a:off x="2080" y="2294"/>
                    <a:ext cx="337" cy="97"/>
                  </a:xfrm>
                  <a:prstGeom prst="rect">
                    <a:avLst/>
                  </a:prstGeom>
                  <a:solidFill>
                    <a:srgbClr val="CDE6FF"/>
                  </a:solidFill>
                  <a:ln w="4763">
                    <a:solidFill>
                      <a:schemeClr val="bg2"/>
                    </a:solidFill>
                    <a:miter lim="800000"/>
                    <a:headEnd/>
                    <a:tailEnd/>
                  </a:ln>
                </p:spPr>
                <p:txBody>
                  <a:bodyPr/>
                  <a:lstStyle/>
                  <a:p>
                    <a:endParaRPr lang="en-US"/>
                  </a:p>
                </p:txBody>
              </p:sp>
              <p:sp>
                <p:nvSpPr>
                  <p:cNvPr id="36005" name="Freeform 143"/>
                  <p:cNvSpPr>
                    <a:spLocks/>
                  </p:cNvSpPr>
                  <p:nvPr/>
                </p:nvSpPr>
                <p:spPr bwMode="auto">
                  <a:xfrm>
                    <a:off x="2021" y="2236"/>
                    <a:ext cx="396" cy="58"/>
                  </a:xfrm>
                  <a:custGeom>
                    <a:avLst/>
                    <a:gdLst>
                      <a:gd name="T0" fmla="*/ 336 w 396"/>
                      <a:gd name="T1" fmla="*/ 0 h 58"/>
                      <a:gd name="T2" fmla="*/ 0 w 396"/>
                      <a:gd name="T3" fmla="*/ 0 h 58"/>
                      <a:gd name="T4" fmla="*/ 59 w 396"/>
                      <a:gd name="T5" fmla="*/ 58 h 58"/>
                      <a:gd name="T6" fmla="*/ 396 w 396"/>
                      <a:gd name="T7" fmla="*/ 58 h 58"/>
                      <a:gd name="T8" fmla="*/ 336 w 396"/>
                      <a:gd name="T9" fmla="*/ 0 h 58"/>
                      <a:gd name="T10" fmla="*/ 0 60000 65536"/>
                      <a:gd name="T11" fmla="*/ 0 60000 65536"/>
                      <a:gd name="T12" fmla="*/ 0 60000 65536"/>
                      <a:gd name="T13" fmla="*/ 0 60000 65536"/>
                      <a:gd name="T14" fmla="*/ 0 60000 65536"/>
                      <a:gd name="T15" fmla="*/ 0 w 396"/>
                      <a:gd name="T16" fmla="*/ 0 h 58"/>
                      <a:gd name="T17" fmla="*/ 396 w 396"/>
                      <a:gd name="T18" fmla="*/ 58 h 58"/>
                    </a:gdLst>
                    <a:ahLst/>
                    <a:cxnLst>
                      <a:cxn ang="T10">
                        <a:pos x="T0" y="T1"/>
                      </a:cxn>
                      <a:cxn ang="T11">
                        <a:pos x="T2" y="T3"/>
                      </a:cxn>
                      <a:cxn ang="T12">
                        <a:pos x="T4" y="T5"/>
                      </a:cxn>
                      <a:cxn ang="T13">
                        <a:pos x="T6" y="T7"/>
                      </a:cxn>
                      <a:cxn ang="T14">
                        <a:pos x="T8" y="T9"/>
                      </a:cxn>
                    </a:cxnLst>
                    <a:rect l="T15" t="T16" r="T17" b="T18"/>
                    <a:pathLst>
                      <a:path w="396" h="58">
                        <a:moveTo>
                          <a:pt x="336" y="0"/>
                        </a:moveTo>
                        <a:lnTo>
                          <a:pt x="0" y="0"/>
                        </a:lnTo>
                        <a:lnTo>
                          <a:pt x="59" y="58"/>
                        </a:lnTo>
                        <a:lnTo>
                          <a:pt x="396" y="58"/>
                        </a:lnTo>
                        <a:lnTo>
                          <a:pt x="336" y="0"/>
                        </a:lnTo>
                        <a:close/>
                      </a:path>
                    </a:pathLst>
                  </a:custGeom>
                  <a:solidFill>
                    <a:srgbClr val="CDE6FF"/>
                  </a:solidFill>
                  <a:ln w="4763">
                    <a:solidFill>
                      <a:schemeClr val="bg2"/>
                    </a:solidFill>
                    <a:round/>
                    <a:headEnd/>
                    <a:tailEnd/>
                  </a:ln>
                </p:spPr>
                <p:txBody>
                  <a:bodyPr/>
                  <a:lstStyle/>
                  <a:p>
                    <a:endParaRPr lang="en-US"/>
                  </a:p>
                </p:txBody>
              </p:sp>
            </p:grpSp>
          </p:grpSp>
          <p:sp>
            <p:nvSpPr>
              <p:cNvPr id="35952" name="Line 144"/>
              <p:cNvSpPr>
                <a:spLocks noChangeShapeType="1"/>
              </p:cNvSpPr>
              <p:nvPr/>
            </p:nvSpPr>
            <p:spPr bwMode="auto">
              <a:xfrm flipV="1">
                <a:off x="1829" y="1959"/>
                <a:ext cx="700" cy="81"/>
              </a:xfrm>
              <a:prstGeom prst="line">
                <a:avLst/>
              </a:prstGeom>
              <a:noFill/>
              <a:ln w="3175">
                <a:solidFill>
                  <a:schemeClr val="bg2"/>
                </a:solidFill>
                <a:round/>
                <a:headEnd/>
                <a:tailEnd/>
              </a:ln>
            </p:spPr>
            <p:txBody>
              <a:bodyPr/>
              <a:lstStyle/>
              <a:p>
                <a:endParaRPr lang="en-US"/>
              </a:p>
            </p:txBody>
          </p:sp>
          <p:sp>
            <p:nvSpPr>
              <p:cNvPr id="35953" name="Line 145"/>
              <p:cNvSpPr>
                <a:spLocks noChangeShapeType="1"/>
              </p:cNvSpPr>
              <p:nvPr/>
            </p:nvSpPr>
            <p:spPr bwMode="auto">
              <a:xfrm flipH="1" flipV="1">
                <a:off x="1752" y="1962"/>
                <a:ext cx="861" cy="78"/>
              </a:xfrm>
              <a:prstGeom prst="line">
                <a:avLst/>
              </a:prstGeom>
              <a:noFill/>
              <a:ln w="3175">
                <a:solidFill>
                  <a:schemeClr val="bg2"/>
                </a:solidFill>
                <a:round/>
                <a:headEnd/>
                <a:tailEnd/>
              </a:ln>
            </p:spPr>
            <p:txBody>
              <a:bodyPr/>
              <a:lstStyle/>
              <a:p>
                <a:endParaRPr lang="en-US"/>
              </a:p>
            </p:txBody>
          </p:sp>
          <p:sp>
            <p:nvSpPr>
              <p:cNvPr id="35954" name="Oval 146"/>
              <p:cNvSpPr>
                <a:spLocks noChangeArrowheads="1"/>
              </p:cNvSpPr>
              <p:nvPr/>
            </p:nvSpPr>
            <p:spPr bwMode="auto">
              <a:xfrm>
                <a:off x="2114" y="1981"/>
                <a:ext cx="127" cy="38"/>
              </a:xfrm>
              <a:prstGeom prst="ellipse">
                <a:avLst/>
              </a:prstGeom>
              <a:solidFill>
                <a:srgbClr val="CDE6FF"/>
              </a:solidFill>
              <a:ln w="3175">
                <a:solidFill>
                  <a:schemeClr val="bg2"/>
                </a:solidFill>
                <a:round/>
                <a:headEnd/>
                <a:tailEnd/>
              </a:ln>
            </p:spPr>
            <p:txBody>
              <a:bodyPr/>
              <a:lstStyle/>
              <a:p>
                <a:endParaRPr lang="en-US"/>
              </a:p>
            </p:txBody>
          </p:sp>
          <p:sp>
            <p:nvSpPr>
              <p:cNvPr id="35955" name="Line 147"/>
              <p:cNvSpPr>
                <a:spLocks noChangeShapeType="1"/>
              </p:cNvSpPr>
              <p:nvPr/>
            </p:nvSpPr>
            <p:spPr bwMode="auto">
              <a:xfrm>
                <a:off x="2608" y="2002"/>
                <a:ext cx="311" cy="1"/>
              </a:xfrm>
              <a:prstGeom prst="line">
                <a:avLst/>
              </a:prstGeom>
              <a:noFill/>
              <a:ln w="3175">
                <a:solidFill>
                  <a:schemeClr val="bg2"/>
                </a:solidFill>
                <a:round/>
                <a:headEnd/>
                <a:tailEnd/>
              </a:ln>
            </p:spPr>
            <p:txBody>
              <a:bodyPr/>
              <a:lstStyle/>
              <a:p>
                <a:endParaRPr lang="en-US"/>
              </a:p>
            </p:txBody>
          </p:sp>
          <p:sp>
            <p:nvSpPr>
              <p:cNvPr id="35956" name="Line 148"/>
              <p:cNvSpPr>
                <a:spLocks noChangeShapeType="1"/>
              </p:cNvSpPr>
              <p:nvPr/>
            </p:nvSpPr>
            <p:spPr bwMode="auto">
              <a:xfrm flipH="1" flipV="1">
                <a:off x="2717" y="1959"/>
                <a:ext cx="81" cy="82"/>
              </a:xfrm>
              <a:prstGeom prst="line">
                <a:avLst/>
              </a:prstGeom>
              <a:noFill/>
              <a:ln w="3175">
                <a:solidFill>
                  <a:schemeClr val="bg2"/>
                </a:solidFill>
                <a:round/>
                <a:headEnd/>
                <a:tailEnd/>
              </a:ln>
            </p:spPr>
            <p:txBody>
              <a:bodyPr/>
              <a:lstStyle/>
              <a:p>
                <a:endParaRPr lang="en-US"/>
              </a:p>
            </p:txBody>
          </p:sp>
          <p:sp>
            <p:nvSpPr>
              <p:cNvPr id="35957" name="Line 149"/>
              <p:cNvSpPr>
                <a:spLocks noChangeShapeType="1"/>
              </p:cNvSpPr>
              <p:nvPr/>
            </p:nvSpPr>
            <p:spPr bwMode="auto">
              <a:xfrm>
                <a:off x="2801" y="2041"/>
                <a:ext cx="1" cy="97"/>
              </a:xfrm>
              <a:prstGeom prst="line">
                <a:avLst/>
              </a:prstGeom>
              <a:noFill/>
              <a:ln w="3175">
                <a:solidFill>
                  <a:schemeClr val="bg2"/>
                </a:solidFill>
                <a:round/>
                <a:headEnd/>
                <a:tailEnd/>
              </a:ln>
            </p:spPr>
            <p:txBody>
              <a:bodyPr/>
              <a:lstStyle/>
              <a:p>
                <a:endParaRPr lang="en-US"/>
              </a:p>
            </p:txBody>
          </p:sp>
          <p:sp>
            <p:nvSpPr>
              <p:cNvPr id="35958" name="Line 150"/>
              <p:cNvSpPr>
                <a:spLocks noChangeShapeType="1"/>
              </p:cNvSpPr>
              <p:nvPr/>
            </p:nvSpPr>
            <p:spPr bwMode="auto">
              <a:xfrm flipV="1">
                <a:off x="1897" y="2108"/>
                <a:ext cx="1" cy="94"/>
              </a:xfrm>
              <a:prstGeom prst="line">
                <a:avLst/>
              </a:prstGeom>
              <a:noFill/>
              <a:ln w="3175">
                <a:solidFill>
                  <a:schemeClr val="bg2"/>
                </a:solidFill>
                <a:round/>
                <a:headEnd/>
                <a:tailEnd/>
              </a:ln>
            </p:spPr>
            <p:txBody>
              <a:bodyPr/>
              <a:lstStyle/>
              <a:p>
                <a:endParaRPr lang="en-US"/>
              </a:p>
            </p:txBody>
          </p:sp>
          <p:sp>
            <p:nvSpPr>
              <p:cNvPr id="35959" name="Line 151"/>
              <p:cNvSpPr>
                <a:spLocks noChangeShapeType="1"/>
              </p:cNvSpPr>
              <p:nvPr/>
            </p:nvSpPr>
            <p:spPr bwMode="auto">
              <a:xfrm flipV="1">
                <a:off x="1956" y="2168"/>
                <a:ext cx="1" cy="93"/>
              </a:xfrm>
              <a:prstGeom prst="line">
                <a:avLst/>
              </a:prstGeom>
              <a:noFill/>
              <a:ln w="3175">
                <a:solidFill>
                  <a:schemeClr val="bg2"/>
                </a:solidFill>
                <a:round/>
                <a:headEnd/>
                <a:tailEnd/>
              </a:ln>
            </p:spPr>
            <p:txBody>
              <a:bodyPr/>
              <a:lstStyle/>
              <a:p>
                <a:endParaRPr lang="en-US"/>
              </a:p>
            </p:txBody>
          </p:sp>
          <p:sp>
            <p:nvSpPr>
              <p:cNvPr id="35960" name="Line 152"/>
              <p:cNvSpPr>
                <a:spLocks noChangeShapeType="1"/>
              </p:cNvSpPr>
              <p:nvPr/>
            </p:nvSpPr>
            <p:spPr bwMode="auto">
              <a:xfrm>
                <a:off x="1897" y="2108"/>
                <a:ext cx="96" cy="1"/>
              </a:xfrm>
              <a:prstGeom prst="line">
                <a:avLst/>
              </a:prstGeom>
              <a:noFill/>
              <a:ln w="3175">
                <a:solidFill>
                  <a:schemeClr val="bg2"/>
                </a:solidFill>
                <a:round/>
                <a:headEnd/>
                <a:tailEnd/>
              </a:ln>
            </p:spPr>
            <p:txBody>
              <a:bodyPr/>
              <a:lstStyle/>
              <a:p>
                <a:endParaRPr lang="en-US"/>
              </a:p>
            </p:txBody>
          </p:sp>
          <p:sp>
            <p:nvSpPr>
              <p:cNvPr id="35961" name="Line 153"/>
              <p:cNvSpPr>
                <a:spLocks noChangeShapeType="1"/>
              </p:cNvSpPr>
              <p:nvPr/>
            </p:nvSpPr>
            <p:spPr bwMode="auto">
              <a:xfrm>
                <a:off x="1956" y="2168"/>
                <a:ext cx="100" cy="1"/>
              </a:xfrm>
              <a:prstGeom prst="line">
                <a:avLst/>
              </a:prstGeom>
              <a:noFill/>
              <a:ln w="3175">
                <a:solidFill>
                  <a:schemeClr val="bg2"/>
                </a:solidFill>
                <a:round/>
                <a:headEnd/>
                <a:tailEnd/>
              </a:ln>
            </p:spPr>
            <p:txBody>
              <a:bodyPr/>
              <a:lstStyle/>
              <a:p>
                <a:endParaRPr lang="en-US"/>
              </a:p>
            </p:txBody>
          </p:sp>
          <p:sp>
            <p:nvSpPr>
              <p:cNvPr id="35962" name="Freeform 154"/>
              <p:cNvSpPr>
                <a:spLocks/>
              </p:cNvSpPr>
              <p:nvPr/>
            </p:nvSpPr>
            <p:spPr bwMode="auto">
              <a:xfrm>
                <a:off x="2359" y="2134"/>
                <a:ext cx="100" cy="92"/>
              </a:xfrm>
              <a:custGeom>
                <a:avLst/>
                <a:gdLst>
                  <a:gd name="T0" fmla="*/ 0 w 100"/>
                  <a:gd name="T1" fmla="*/ 92 h 92"/>
                  <a:gd name="T2" fmla="*/ 0 w 100"/>
                  <a:gd name="T3" fmla="*/ 0 h 92"/>
                  <a:gd name="T4" fmla="*/ 100 w 100"/>
                  <a:gd name="T5" fmla="*/ 0 h 92"/>
                  <a:gd name="T6" fmla="*/ 0 60000 65536"/>
                  <a:gd name="T7" fmla="*/ 0 60000 65536"/>
                  <a:gd name="T8" fmla="*/ 0 60000 65536"/>
                  <a:gd name="T9" fmla="*/ 0 w 100"/>
                  <a:gd name="T10" fmla="*/ 0 h 92"/>
                  <a:gd name="T11" fmla="*/ 100 w 100"/>
                  <a:gd name="T12" fmla="*/ 92 h 92"/>
                </a:gdLst>
                <a:ahLst/>
                <a:cxnLst>
                  <a:cxn ang="T6">
                    <a:pos x="T0" y="T1"/>
                  </a:cxn>
                  <a:cxn ang="T7">
                    <a:pos x="T2" y="T3"/>
                  </a:cxn>
                  <a:cxn ang="T8">
                    <a:pos x="T4" y="T5"/>
                  </a:cxn>
                </a:cxnLst>
                <a:rect l="T9" t="T10" r="T11" b="T12"/>
                <a:pathLst>
                  <a:path w="100" h="92">
                    <a:moveTo>
                      <a:pt x="0" y="92"/>
                    </a:moveTo>
                    <a:lnTo>
                      <a:pt x="0" y="0"/>
                    </a:lnTo>
                    <a:lnTo>
                      <a:pt x="100" y="0"/>
                    </a:lnTo>
                  </a:path>
                </a:pathLst>
              </a:custGeom>
              <a:noFill/>
              <a:ln w="3175">
                <a:solidFill>
                  <a:schemeClr val="bg2"/>
                </a:solidFill>
                <a:round/>
                <a:headEnd/>
                <a:tailEnd/>
              </a:ln>
            </p:spPr>
            <p:txBody>
              <a:bodyPr/>
              <a:lstStyle/>
              <a:p>
                <a:endParaRPr lang="en-US"/>
              </a:p>
            </p:txBody>
          </p:sp>
          <p:sp>
            <p:nvSpPr>
              <p:cNvPr id="35963" name="Line 155"/>
              <p:cNvSpPr>
                <a:spLocks noChangeShapeType="1"/>
              </p:cNvSpPr>
              <p:nvPr/>
            </p:nvSpPr>
            <p:spPr bwMode="auto">
              <a:xfrm flipV="1">
                <a:off x="2150" y="2295"/>
                <a:ext cx="1" cy="94"/>
              </a:xfrm>
              <a:prstGeom prst="line">
                <a:avLst/>
              </a:prstGeom>
              <a:noFill/>
              <a:ln w="4763">
                <a:solidFill>
                  <a:schemeClr val="bg2"/>
                </a:solidFill>
                <a:round/>
                <a:headEnd/>
                <a:tailEnd/>
              </a:ln>
            </p:spPr>
            <p:txBody>
              <a:bodyPr/>
              <a:lstStyle/>
              <a:p>
                <a:endParaRPr lang="en-US"/>
              </a:p>
            </p:txBody>
          </p:sp>
          <p:sp>
            <p:nvSpPr>
              <p:cNvPr id="35964" name="Line 156"/>
              <p:cNvSpPr>
                <a:spLocks noChangeShapeType="1"/>
              </p:cNvSpPr>
              <p:nvPr/>
            </p:nvSpPr>
            <p:spPr bwMode="auto">
              <a:xfrm flipV="1">
                <a:off x="2341" y="2295"/>
                <a:ext cx="1" cy="94"/>
              </a:xfrm>
              <a:prstGeom prst="line">
                <a:avLst/>
              </a:prstGeom>
              <a:noFill/>
              <a:ln w="4763">
                <a:solidFill>
                  <a:schemeClr val="bg2"/>
                </a:solidFill>
                <a:round/>
                <a:headEnd/>
                <a:tailEnd/>
              </a:ln>
            </p:spPr>
            <p:txBody>
              <a:bodyPr/>
              <a:lstStyle/>
              <a:p>
                <a:endParaRPr lang="en-US"/>
              </a:p>
            </p:txBody>
          </p:sp>
          <p:sp>
            <p:nvSpPr>
              <p:cNvPr id="35965" name="Line 157"/>
              <p:cNvSpPr>
                <a:spLocks noChangeShapeType="1"/>
              </p:cNvSpPr>
              <p:nvPr/>
            </p:nvSpPr>
            <p:spPr bwMode="auto">
              <a:xfrm flipV="1">
                <a:off x="2150" y="2239"/>
                <a:ext cx="60" cy="56"/>
              </a:xfrm>
              <a:prstGeom prst="line">
                <a:avLst/>
              </a:prstGeom>
              <a:noFill/>
              <a:ln w="4763">
                <a:solidFill>
                  <a:schemeClr val="bg2"/>
                </a:solidFill>
                <a:round/>
                <a:headEnd/>
                <a:tailEnd/>
              </a:ln>
            </p:spPr>
            <p:txBody>
              <a:bodyPr/>
              <a:lstStyle/>
              <a:p>
                <a:endParaRPr lang="en-US"/>
              </a:p>
            </p:txBody>
          </p:sp>
          <p:sp>
            <p:nvSpPr>
              <p:cNvPr id="35966" name="Line 158"/>
              <p:cNvSpPr>
                <a:spLocks noChangeShapeType="1"/>
              </p:cNvSpPr>
              <p:nvPr/>
            </p:nvSpPr>
            <p:spPr bwMode="auto">
              <a:xfrm flipH="1" flipV="1">
                <a:off x="2208" y="2239"/>
                <a:ext cx="133" cy="56"/>
              </a:xfrm>
              <a:prstGeom prst="line">
                <a:avLst/>
              </a:prstGeom>
              <a:noFill/>
              <a:ln w="4763">
                <a:solidFill>
                  <a:schemeClr val="bg2"/>
                </a:solidFill>
                <a:round/>
                <a:headEnd/>
                <a:tailEnd/>
              </a:ln>
            </p:spPr>
            <p:txBody>
              <a:bodyPr/>
              <a:lstStyle/>
              <a:p>
                <a:endParaRPr lang="en-US"/>
              </a:p>
            </p:txBody>
          </p:sp>
          <p:sp>
            <p:nvSpPr>
              <p:cNvPr id="35967" name="Line 159"/>
              <p:cNvSpPr>
                <a:spLocks noChangeShapeType="1"/>
              </p:cNvSpPr>
              <p:nvPr/>
            </p:nvSpPr>
            <p:spPr bwMode="auto">
              <a:xfrm flipV="1">
                <a:off x="2539" y="2295"/>
                <a:ext cx="1" cy="94"/>
              </a:xfrm>
              <a:prstGeom prst="line">
                <a:avLst/>
              </a:prstGeom>
              <a:noFill/>
              <a:ln w="4763">
                <a:solidFill>
                  <a:schemeClr val="bg2"/>
                </a:solidFill>
                <a:round/>
                <a:headEnd/>
                <a:tailEnd/>
              </a:ln>
            </p:spPr>
            <p:txBody>
              <a:bodyPr/>
              <a:lstStyle/>
              <a:p>
                <a:endParaRPr lang="en-US"/>
              </a:p>
            </p:txBody>
          </p:sp>
          <p:sp>
            <p:nvSpPr>
              <p:cNvPr id="35968" name="Line 160"/>
              <p:cNvSpPr>
                <a:spLocks noChangeShapeType="1"/>
              </p:cNvSpPr>
              <p:nvPr/>
            </p:nvSpPr>
            <p:spPr bwMode="auto">
              <a:xfrm flipV="1">
                <a:off x="2720" y="2295"/>
                <a:ext cx="1" cy="94"/>
              </a:xfrm>
              <a:prstGeom prst="line">
                <a:avLst/>
              </a:prstGeom>
              <a:noFill/>
              <a:ln w="4763">
                <a:solidFill>
                  <a:schemeClr val="bg2"/>
                </a:solidFill>
                <a:round/>
                <a:headEnd/>
                <a:tailEnd/>
              </a:ln>
            </p:spPr>
            <p:txBody>
              <a:bodyPr/>
              <a:lstStyle/>
              <a:p>
                <a:endParaRPr lang="en-US"/>
              </a:p>
            </p:txBody>
          </p:sp>
          <p:sp>
            <p:nvSpPr>
              <p:cNvPr id="35969" name="Line 161"/>
              <p:cNvSpPr>
                <a:spLocks noChangeShapeType="1"/>
              </p:cNvSpPr>
              <p:nvPr/>
            </p:nvSpPr>
            <p:spPr bwMode="auto">
              <a:xfrm flipV="1">
                <a:off x="2846" y="2211"/>
                <a:ext cx="135" cy="84"/>
              </a:xfrm>
              <a:prstGeom prst="line">
                <a:avLst/>
              </a:prstGeom>
              <a:noFill/>
              <a:ln w="4763">
                <a:solidFill>
                  <a:schemeClr val="bg2"/>
                </a:solidFill>
                <a:round/>
                <a:headEnd/>
                <a:tailEnd/>
              </a:ln>
            </p:spPr>
            <p:txBody>
              <a:bodyPr/>
              <a:lstStyle/>
              <a:p>
                <a:endParaRPr lang="en-US"/>
              </a:p>
            </p:txBody>
          </p:sp>
          <p:sp>
            <p:nvSpPr>
              <p:cNvPr id="35970" name="Line 162"/>
              <p:cNvSpPr>
                <a:spLocks noChangeShapeType="1"/>
              </p:cNvSpPr>
              <p:nvPr/>
            </p:nvSpPr>
            <p:spPr bwMode="auto">
              <a:xfrm flipV="1">
                <a:off x="3183" y="2295"/>
                <a:ext cx="1" cy="94"/>
              </a:xfrm>
              <a:prstGeom prst="line">
                <a:avLst/>
              </a:prstGeom>
              <a:noFill/>
              <a:ln w="4763">
                <a:solidFill>
                  <a:schemeClr val="bg2"/>
                </a:solidFill>
                <a:round/>
                <a:headEnd/>
                <a:tailEnd/>
              </a:ln>
            </p:spPr>
            <p:txBody>
              <a:bodyPr/>
              <a:lstStyle/>
              <a:p>
                <a:endParaRPr lang="en-US"/>
              </a:p>
            </p:txBody>
          </p:sp>
          <p:sp>
            <p:nvSpPr>
              <p:cNvPr id="35971" name="Line 163"/>
              <p:cNvSpPr>
                <a:spLocks noChangeShapeType="1"/>
              </p:cNvSpPr>
              <p:nvPr/>
            </p:nvSpPr>
            <p:spPr bwMode="auto">
              <a:xfrm flipV="1">
                <a:off x="3367" y="2295"/>
                <a:ext cx="1" cy="94"/>
              </a:xfrm>
              <a:prstGeom prst="line">
                <a:avLst/>
              </a:prstGeom>
              <a:noFill/>
              <a:ln w="4763">
                <a:solidFill>
                  <a:schemeClr val="bg2"/>
                </a:solidFill>
                <a:round/>
                <a:headEnd/>
                <a:tailEnd/>
              </a:ln>
            </p:spPr>
            <p:txBody>
              <a:bodyPr/>
              <a:lstStyle/>
              <a:p>
                <a:endParaRPr lang="en-US"/>
              </a:p>
            </p:txBody>
          </p:sp>
          <p:sp>
            <p:nvSpPr>
              <p:cNvPr id="35972" name="Line 164"/>
              <p:cNvSpPr>
                <a:spLocks noChangeShapeType="1"/>
              </p:cNvSpPr>
              <p:nvPr/>
            </p:nvSpPr>
            <p:spPr bwMode="auto">
              <a:xfrm flipV="1">
                <a:off x="3524" y="2295"/>
                <a:ext cx="1" cy="94"/>
              </a:xfrm>
              <a:prstGeom prst="line">
                <a:avLst/>
              </a:prstGeom>
              <a:noFill/>
              <a:ln w="4763">
                <a:solidFill>
                  <a:schemeClr val="bg2"/>
                </a:solidFill>
                <a:round/>
                <a:headEnd/>
                <a:tailEnd/>
              </a:ln>
            </p:spPr>
            <p:txBody>
              <a:bodyPr/>
              <a:lstStyle/>
              <a:p>
                <a:endParaRPr lang="en-US"/>
              </a:p>
            </p:txBody>
          </p:sp>
          <p:sp>
            <p:nvSpPr>
              <p:cNvPr id="35973" name="Line 165"/>
              <p:cNvSpPr>
                <a:spLocks noChangeShapeType="1"/>
              </p:cNvSpPr>
              <p:nvPr/>
            </p:nvSpPr>
            <p:spPr bwMode="auto">
              <a:xfrm flipV="1">
                <a:off x="3681" y="2295"/>
                <a:ext cx="1" cy="94"/>
              </a:xfrm>
              <a:prstGeom prst="line">
                <a:avLst/>
              </a:prstGeom>
              <a:noFill/>
              <a:ln w="4763">
                <a:solidFill>
                  <a:schemeClr val="bg2"/>
                </a:solidFill>
                <a:round/>
                <a:headEnd/>
                <a:tailEnd/>
              </a:ln>
            </p:spPr>
            <p:txBody>
              <a:bodyPr/>
              <a:lstStyle/>
              <a:p>
                <a:endParaRPr lang="en-US"/>
              </a:p>
            </p:txBody>
          </p:sp>
          <p:sp>
            <p:nvSpPr>
              <p:cNvPr id="35974" name="Line 166"/>
              <p:cNvSpPr>
                <a:spLocks noChangeShapeType="1"/>
              </p:cNvSpPr>
              <p:nvPr/>
            </p:nvSpPr>
            <p:spPr bwMode="auto">
              <a:xfrm>
                <a:off x="2560" y="2142"/>
                <a:ext cx="1" cy="82"/>
              </a:xfrm>
              <a:prstGeom prst="line">
                <a:avLst/>
              </a:prstGeom>
              <a:noFill/>
              <a:ln w="4763">
                <a:solidFill>
                  <a:schemeClr val="bg2"/>
                </a:solidFill>
                <a:round/>
                <a:headEnd/>
                <a:tailEnd/>
              </a:ln>
            </p:spPr>
            <p:txBody>
              <a:bodyPr/>
              <a:lstStyle/>
              <a:p>
                <a:endParaRPr lang="en-US"/>
              </a:p>
            </p:txBody>
          </p:sp>
          <p:sp>
            <p:nvSpPr>
              <p:cNvPr id="35975" name="Line 167"/>
              <p:cNvSpPr>
                <a:spLocks noChangeShapeType="1"/>
              </p:cNvSpPr>
              <p:nvPr/>
            </p:nvSpPr>
            <p:spPr bwMode="auto">
              <a:xfrm flipV="1">
                <a:off x="2560" y="2065"/>
                <a:ext cx="27" cy="77"/>
              </a:xfrm>
              <a:prstGeom prst="line">
                <a:avLst/>
              </a:prstGeom>
              <a:noFill/>
              <a:ln w="4763">
                <a:solidFill>
                  <a:schemeClr val="bg2"/>
                </a:solidFill>
                <a:round/>
                <a:headEnd/>
                <a:tailEnd/>
              </a:ln>
            </p:spPr>
            <p:txBody>
              <a:bodyPr/>
              <a:lstStyle/>
              <a:p>
                <a:endParaRPr lang="en-US"/>
              </a:p>
            </p:txBody>
          </p:sp>
          <p:sp>
            <p:nvSpPr>
              <p:cNvPr id="35976" name="Line 168"/>
              <p:cNvSpPr>
                <a:spLocks noChangeShapeType="1"/>
              </p:cNvSpPr>
              <p:nvPr/>
            </p:nvSpPr>
            <p:spPr bwMode="auto">
              <a:xfrm flipH="1" flipV="1">
                <a:off x="2564" y="2137"/>
                <a:ext cx="169" cy="74"/>
              </a:xfrm>
              <a:prstGeom prst="line">
                <a:avLst/>
              </a:prstGeom>
              <a:noFill/>
              <a:ln w="4763">
                <a:solidFill>
                  <a:schemeClr val="bg2"/>
                </a:solidFill>
                <a:round/>
                <a:headEnd/>
                <a:tailEnd/>
              </a:ln>
            </p:spPr>
            <p:txBody>
              <a:bodyPr/>
              <a:lstStyle/>
              <a:p>
                <a:endParaRPr lang="en-US"/>
              </a:p>
            </p:txBody>
          </p:sp>
          <p:sp>
            <p:nvSpPr>
              <p:cNvPr id="35977" name="Line 169"/>
              <p:cNvSpPr>
                <a:spLocks noChangeShapeType="1"/>
              </p:cNvSpPr>
              <p:nvPr/>
            </p:nvSpPr>
            <p:spPr bwMode="auto">
              <a:xfrm flipH="1" flipV="1">
                <a:off x="2378" y="2239"/>
                <a:ext cx="161" cy="56"/>
              </a:xfrm>
              <a:prstGeom prst="line">
                <a:avLst/>
              </a:prstGeom>
              <a:noFill/>
              <a:ln w="4763">
                <a:solidFill>
                  <a:schemeClr val="bg2"/>
                </a:solidFill>
                <a:round/>
                <a:headEnd/>
                <a:tailEnd/>
              </a:ln>
            </p:spPr>
            <p:txBody>
              <a:bodyPr/>
              <a:lstStyle/>
              <a:p>
                <a:endParaRPr lang="en-US"/>
              </a:p>
            </p:txBody>
          </p:sp>
          <p:sp>
            <p:nvSpPr>
              <p:cNvPr id="35978" name="Line 170"/>
              <p:cNvSpPr>
                <a:spLocks noChangeShapeType="1"/>
              </p:cNvSpPr>
              <p:nvPr/>
            </p:nvSpPr>
            <p:spPr bwMode="auto">
              <a:xfrm flipV="1">
                <a:off x="2720" y="2237"/>
                <a:ext cx="53" cy="58"/>
              </a:xfrm>
              <a:prstGeom prst="line">
                <a:avLst/>
              </a:prstGeom>
              <a:noFill/>
              <a:ln w="4763">
                <a:solidFill>
                  <a:schemeClr val="bg2"/>
                </a:solidFill>
                <a:round/>
                <a:headEnd/>
                <a:tailEnd/>
              </a:ln>
            </p:spPr>
            <p:txBody>
              <a:bodyPr/>
              <a:lstStyle/>
              <a:p>
                <a:endParaRPr lang="en-US"/>
              </a:p>
            </p:txBody>
          </p:sp>
          <p:sp>
            <p:nvSpPr>
              <p:cNvPr id="35979" name="Freeform 171"/>
              <p:cNvSpPr>
                <a:spLocks/>
              </p:cNvSpPr>
              <p:nvPr/>
            </p:nvSpPr>
            <p:spPr bwMode="auto">
              <a:xfrm>
                <a:off x="2574" y="2244"/>
                <a:ext cx="52" cy="145"/>
              </a:xfrm>
              <a:custGeom>
                <a:avLst/>
                <a:gdLst>
                  <a:gd name="T0" fmla="*/ 52 w 52"/>
                  <a:gd name="T1" fmla="*/ 145 h 145"/>
                  <a:gd name="T2" fmla="*/ 52 w 52"/>
                  <a:gd name="T3" fmla="*/ 51 h 145"/>
                  <a:gd name="T4" fmla="*/ 0 w 52"/>
                  <a:gd name="T5" fmla="*/ 0 h 145"/>
                  <a:gd name="T6" fmla="*/ 0 60000 65536"/>
                  <a:gd name="T7" fmla="*/ 0 60000 65536"/>
                  <a:gd name="T8" fmla="*/ 0 60000 65536"/>
                  <a:gd name="T9" fmla="*/ 0 w 52"/>
                  <a:gd name="T10" fmla="*/ 0 h 145"/>
                  <a:gd name="T11" fmla="*/ 52 w 52"/>
                  <a:gd name="T12" fmla="*/ 145 h 145"/>
                </a:gdLst>
                <a:ahLst/>
                <a:cxnLst>
                  <a:cxn ang="T6">
                    <a:pos x="T0" y="T1"/>
                  </a:cxn>
                  <a:cxn ang="T7">
                    <a:pos x="T2" y="T3"/>
                  </a:cxn>
                  <a:cxn ang="T8">
                    <a:pos x="T4" y="T5"/>
                  </a:cxn>
                </a:cxnLst>
                <a:rect l="T9" t="T10" r="T11" b="T12"/>
                <a:pathLst>
                  <a:path w="52" h="145">
                    <a:moveTo>
                      <a:pt x="52" y="145"/>
                    </a:moveTo>
                    <a:lnTo>
                      <a:pt x="52" y="51"/>
                    </a:lnTo>
                    <a:lnTo>
                      <a:pt x="0" y="0"/>
                    </a:lnTo>
                  </a:path>
                </a:pathLst>
              </a:custGeom>
              <a:noFill/>
              <a:ln w="4763">
                <a:solidFill>
                  <a:schemeClr val="bg2"/>
                </a:solidFill>
                <a:round/>
                <a:headEnd/>
                <a:tailEnd/>
              </a:ln>
            </p:spPr>
            <p:txBody>
              <a:bodyPr/>
              <a:lstStyle/>
              <a:p>
                <a:endParaRPr lang="en-US"/>
              </a:p>
            </p:txBody>
          </p:sp>
          <p:sp>
            <p:nvSpPr>
              <p:cNvPr id="35980" name="Line 172"/>
              <p:cNvSpPr>
                <a:spLocks noChangeShapeType="1"/>
              </p:cNvSpPr>
              <p:nvPr/>
            </p:nvSpPr>
            <p:spPr bwMode="auto">
              <a:xfrm flipH="1" flipV="1">
                <a:off x="2772" y="2213"/>
                <a:ext cx="291" cy="82"/>
              </a:xfrm>
              <a:prstGeom prst="line">
                <a:avLst/>
              </a:prstGeom>
              <a:noFill/>
              <a:ln w="4763">
                <a:solidFill>
                  <a:schemeClr val="bg2"/>
                </a:solidFill>
                <a:round/>
                <a:headEnd/>
                <a:tailEnd/>
              </a:ln>
            </p:spPr>
            <p:txBody>
              <a:bodyPr/>
              <a:lstStyle/>
              <a:p>
                <a:endParaRPr lang="en-US"/>
              </a:p>
            </p:txBody>
          </p:sp>
          <p:sp>
            <p:nvSpPr>
              <p:cNvPr id="35981" name="Freeform 173"/>
              <p:cNvSpPr>
                <a:spLocks/>
              </p:cNvSpPr>
              <p:nvPr/>
            </p:nvSpPr>
            <p:spPr bwMode="auto">
              <a:xfrm>
                <a:off x="2879" y="2231"/>
                <a:ext cx="69" cy="40"/>
              </a:xfrm>
              <a:custGeom>
                <a:avLst/>
                <a:gdLst>
                  <a:gd name="T0" fmla="*/ 69 w 69"/>
                  <a:gd name="T1" fmla="*/ 24 h 40"/>
                  <a:gd name="T2" fmla="*/ 69 w 69"/>
                  <a:gd name="T3" fmla="*/ 27 h 40"/>
                  <a:gd name="T4" fmla="*/ 66 w 69"/>
                  <a:gd name="T5" fmla="*/ 30 h 40"/>
                  <a:gd name="T6" fmla="*/ 63 w 69"/>
                  <a:gd name="T7" fmla="*/ 34 h 40"/>
                  <a:gd name="T8" fmla="*/ 58 w 69"/>
                  <a:gd name="T9" fmla="*/ 37 h 40"/>
                  <a:gd name="T10" fmla="*/ 46 w 69"/>
                  <a:gd name="T11" fmla="*/ 40 h 40"/>
                  <a:gd name="T12" fmla="*/ 32 w 69"/>
                  <a:gd name="T13" fmla="*/ 40 h 40"/>
                  <a:gd name="T14" fmla="*/ 19 w 69"/>
                  <a:gd name="T15" fmla="*/ 39 h 40"/>
                  <a:gd name="T16" fmla="*/ 8 w 69"/>
                  <a:gd name="T17" fmla="*/ 32 h 40"/>
                  <a:gd name="T18" fmla="*/ 4 w 69"/>
                  <a:gd name="T19" fmla="*/ 29 h 40"/>
                  <a:gd name="T20" fmla="*/ 1 w 69"/>
                  <a:gd name="T21" fmla="*/ 26 h 40"/>
                  <a:gd name="T22" fmla="*/ 0 w 69"/>
                  <a:gd name="T23" fmla="*/ 21 h 40"/>
                  <a:gd name="T24" fmla="*/ 0 w 69"/>
                  <a:gd name="T25" fmla="*/ 17 h 40"/>
                  <a:gd name="T26" fmla="*/ 0 w 69"/>
                  <a:gd name="T27" fmla="*/ 13 h 40"/>
                  <a:gd name="T28" fmla="*/ 3 w 69"/>
                  <a:gd name="T29" fmla="*/ 9 h 40"/>
                  <a:gd name="T30" fmla="*/ 6 w 69"/>
                  <a:gd name="T31" fmla="*/ 6 h 40"/>
                  <a:gd name="T32" fmla="*/ 11 w 69"/>
                  <a:gd name="T33" fmla="*/ 5 h 40"/>
                  <a:gd name="T34" fmla="*/ 22 w 69"/>
                  <a:gd name="T35" fmla="*/ 0 h 40"/>
                  <a:gd name="T36" fmla="*/ 37 w 69"/>
                  <a:gd name="T37" fmla="*/ 0 h 40"/>
                  <a:gd name="T38" fmla="*/ 50 w 69"/>
                  <a:gd name="T39" fmla="*/ 3 h 40"/>
                  <a:gd name="T40" fmla="*/ 61 w 69"/>
                  <a:gd name="T41" fmla="*/ 8 h 40"/>
                  <a:gd name="T42" fmla="*/ 64 w 69"/>
                  <a:gd name="T43" fmla="*/ 11 h 40"/>
                  <a:gd name="T44" fmla="*/ 68 w 69"/>
                  <a:gd name="T45" fmla="*/ 16 h 40"/>
                  <a:gd name="T46" fmla="*/ 69 w 69"/>
                  <a:gd name="T47" fmla="*/ 19 h 40"/>
                  <a:gd name="T48" fmla="*/ 69 w 69"/>
                  <a:gd name="T49" fmla="*/ 24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9"/>
                  <a:gd name="T76" fmla="*/ 0 h 40"/>
                  <a:gd name="T77" fmla="*/ 69 w 69"/>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9" h="40">
                    <a:moveTo>
                      <a:pt x="69" y="24"/>
                    </a:moveTo>
                    <a:lnTo>
                      <a:pt x="69" y="27"/>
                    </a:lnTo>
                    <a:lnTo>
                      <a:pt x="66" y="30"/>
                    </a:lnTo>
                    <a:lnTo>
                      <a:pt x="63" y="34"/>
                    </a:lnTo>
                    <a:lnTo>
                      <a:pt x="58" y="37"/>
                    </a:lnTo>
                    <a:lnTo>
                      <a:pt x="46" y="40"/>
                    </a:lnTo>
                    <a:lnTo>
                      <a:pt x="32" y="40"/>
                    </a:lnTo>
                    <a:lnTo>
                      <a:pt x="19" y="39"/>
                    </a:lnTo>
                    <a:lnTo>
                      <a:pt x="8" y="32"/>
                    </a:lnTo>
                    <a:lnTo>
                      <a:pt x="4" y="29"/>
                    </a:lnTo>
                    <a:lnTo>
                      <a:pt x="1" y="26"/>
                    </a:lnTo>
                    <a:lnTo>
                      <a:pt x="0" y="21"/>
                    </a:lnTo>
                    <a:lnTo>
                      <a:pt x="0" y="17"/>
                    </a:lnTo>
                    <a:lnTo>
                      <a:pt x="0" y="13"/>
                    </a:lnTo>
                    <a:lnTo>
                      <a:pt x="3" y="9"/>
                    </a:lnTo>
                    <a:lnTo>
                      <a:pt x="6" y="6"/>
                    </a:lnTo>
                    <a:lnTo>
                      <a:pt x="11" y="5"/>
                    </a:lnTo>
                    <a:lnTo>
                      <a:pt x="22" y="0"/>
                    </a:lnTo>
                    <a:lnTo>
                      <a:pt x="37" y="0"/>
                    </a:lnTo>
                    <a:lnTo>
                      <a:pt x="50" y="3"/>
                    </a:lnTo>
                    <a:lnTo>
                      <a:pt x="61" y="8"/>
                    </a:lnTo>
                    <a:lnTo>
                      <a:pt x="64" y="11"/>
                    </a:lnTo>
                    <a:lnTo>
                      <a:pt x="68" y="16"/>
                    </a:lnTo>
                    <a:lnTo>
                      <a:pt x="69" y="19"/>
                    </a:lnTo>
                    <a:lnTo>
                      <a:pt x="69" y="24"/>
                    </a:lnTo>
                    <a:close/>
                  </a:path>
                </a:pathLst>
              </a:custGeom>
              <a:solidFill>
                <a:srgbClr val="CDE6FF"/>
              </a:solidFill>
              <a:ln w="3175">
                <a:solidFill>
                  <a:schemeClr val="bg2"/>
                </a:solidFill>
                <a:round/>
                <a:headEnd/>
                <a:tailEnd/>
              </a:ln>
            </p:spPr>
            <p:txBody>
              <a:bodyPr/>
              <a:lstStyle/>
              <a:p>
                <a:endParaRPr lang="en-US"/>
              </a:p>
            </p:txBody>
          </p:sp>
          <p:sp>
            <p:nvSpPr>
              <p:cNvPr id="35982" name="Line 174"/>
              <p:cNvSpPr>
                <a:spLocks noChangeShapeType="1"/>
              </p:cNvSpPr>
              <p:nvPr/>
            </p:nvSpPr>
            <p:spPr bwMode="auto">
              <a:xfrm flipH="1" flipV="1">
                <a:off x="3115" y="2227"/>
                <a:ext cx="68" cy="68"/>
              </a:xfrm>
              <a:prstGeom prst="line">
                <a:avLst/>
              </a:prstGeom>
              <a:noFill/>
              <a:ln w="4763">
                <a:solidFill>
                  <a:schemeClr val="bg2"/>
                </a:solidFill>
                <a:round/>
                <a:headEnd/>
                <a:tailEnd/>
              </a:ln>
            </p:spPr>
            <p:txBody>
              <a:bodyPr/>
              <a:lstStyle/>
              <a:p>
                <a:endParaRPr lang="en-US"/>
              </a:p>
            </p:txBody>
          </p:sp>
          <p:sp>
            <p:nvSpPr>
              <p:cNvPr id="35983" name="Line 175"/>
              <p:cNvSpPr>
                <a:spLocks noChangeShapeType="1"/>
              </p:cNvSpPr>
              <p:nvPr/>
            </p:nvSpPr>
            <p:spPr bwMode="auto">
              <a:xfrm flipV="1">
                <a:off x="3879" y="2295"/>
                <a:ext cx="1" cy="94"/>
              </a:xfrm>
              <a:prstGeom prst="line">
                <a:avLst/>
              </a:prstGeom>
              <a:noFill/>
              <a:ln w="4763">
                <a:solidFill>
                  <a:schemeClr val="bg2"/>
                </a:solidFill>
                <a:round/>
                <a:headEnd/>
                <a:tailEnd/>
              </a:ln>
            </p:spPr>
            <p:txBody>
              <a:bodyPr/>
              <a:lstStyle/>
              <a:p>
                <a:endParaRPr lang="en-US"/>
              </a:p>
            </p:txBody>
          </p:sp>
          <p:sp>
            <p:nvSpPr>
              <p:cNvPr id="35984" name="Line 176"/>
              <p:cNvSpPr>
                <a:spLocks noChangeShapeType="1"/>
              </p:cNvSpPr>
              <p:nvPr/>
            </p:nvSpPr>
            <p:spPr bwMode="auto">
              <a:xfrm flipV="1">
                <a:off x="3681" y="2213"/>
                <a:ext cx="149" cy="82"/>
              </a:xfrm>
              <a:prstGeom prst="line">
                <a:avLst/>
              </a:prstGeom>
              <a:noFill/>
              <a:ln w="4763">
                <a:solidFill>
                  <a:schemeClr val="bg2"/>
                </a:solidFill>
                <a:round/>
                <a:headEnd/>
                <a:tailEnd/>
              </a:ln>
            </p:spPr>
            <p:txBody>
              <a:bodyPr/>
              <a:lstStyle/>
              <a:p>
                <a:endParaRPr lang="en-US"/>
              </a:p>
            </p:txBody>
          </p:sp>
          <p:sp>
            <p:nvSpPr>
              <p:cNvPr id="35985" name="Line 177"/>
              <p:cNvSpPr>
                <a:spLocks noChangeShapeType="1"/>
              </p:cNvSpPr>
              <p:nvPr/>
            </p:nvSpPr>
            <p:spPr bwMode="auto">
              <a:xfrm flipH="1" flipV="1">
                <a:off x="3639" y="2213"/>
                <a:ext cx="240" cy="82"/>
              </a:xfrm>
              <a:prstGeom prst="line">
                <a:avLst/>
              </a:prstGeom>
              <a:noFill/>
              <a:ln w="4763">
                <a:solidFill>
                  <a:schemeClr val="bg2"/>
                </a:solidFill>
                <a:round/>
                <a:headEnd/>
                <a:tailEnd/>
              </a:ln>
            </p:spPr>
            <p:txBody>
              <a:bodyPr/>
              <a:lstStyle/>
              <a:p>
                <a:endParaRPr lang="en-US"/>
              </a:p>
            </p:txBody>
          </p:sp>
          <p:sp>
            <p:nvSpPr>
              <p:cNvPr id="35986" name="Line 178"/>
              <p:cNvSpPr>
                <a:spLocks noChangeShapeType="1"/>
              </p:cNvSpPr>
              <p:nvPr/>
            </p:nvSpPr>
            <p:spPr bwMode="auto">
              <a:xfrm flipH="1" flipV="1">
                <a:off x="3167" y="2095"/>
                <a:ext cx="200" cy="200"/>
              </a:xfrm>
              <a:prstGeom prst="line">
                <a:avLst/>
              </a:prstGeom>
              <a:noFill/>
              <a:ln w="4763">
                <a:solidFill>
                  <a:schemeClr val="bg2"/>
                </a:solidFill>
                <a:round/>
                <a:headEnd/>
                <a:tailEnd/>
              </a:ln>
            </p:spPr>
            <p:txBody>
              <a:bodyPr/>
              <a:lstStyle/>
              <a:p>
                <a:endParaRPr lang="en-US"/>
              </a:p>
            </p:txBody>
          </p:sp>
          <p:sp>
            <p:nvSpPr>
              <p:cNvPr id="35987" name="Line 179"/>
              <p:cNvSpPr>
                <a:spLocks noChangeShapeType="1"/>
              </p:cNvSpPr>
              <p:nvPr/>
            </p:nvSpPr>
            <p:spPr bwMode="auto">
              <a:xfrm flipH="1" flipV="1">
                <a:off x="3325" y="2098"/>
                <a:ext cx="199" cy="197"/>
              </a:xfrm>
              <a:prstGeom prst="line">
                <a:avLst/>
              </a:prstGeom>
              <a:noFill/>
              <a:ln w="4763">
                <a:solidFill>
                  <a:schemeClr val="bg2"/>
                </a:solidFill>
                <a:round/>
                <a:headEnd/>
                <a:tailEnd/>
              </a:ln>
            </p:spPr>
            <p:txBody>
              <a:bodyPr/>
              <a:lstStyle/>
              <a:p>
                <a:endParaRPr lang="en-US"/>
              </a:p>
            </p:txBody>
          </p:sp>
          <p:sp>
            <p:nvSpPr>
              <p:cNvPr id="35988" name="Line 180"/>
              <p:cNvSpPr>
                <a:spLocks noChangeShapeType="1"/>
              </p:cNvSpPr>
              <p:nvPr/>
            </p:nvSpPr>
            <p:spPr bwMode="auto">
              <a:xfrm flipH="1">
                <a:off x="3257" y="2185"/>
                <a:ext cx="153" cy="1"/>
              </a:xfrm>
              <a:prstGeom prst="line">
                <a:avLst/>
              </a:prstGeom>
              <a:noFill/>
              <a:ln w="4763">
                <a:solidFill>
                  <a:schemeClr val="bg2"/>
                </a:solidFill>
                <a:round/>
                <a:headEnd/>
                <a:tailEnd/>
              </a:ln>
            </p:spPr>
            <p:txBody>
              <a:bodyPr/>
              <a:lstStyle/>
              <a:p>
                <a:endParaRPr lang="en-US"/>
              </a:p>
            </p:txBody>
          </p:sp>
        </p:grpSp>
      </p:grpSp>
      <p:grpSp>
        <p:nvGrpSpPr>
          <p:cNvPr id="35844" name="Group 181"/>
          <p:cNvGrpSpPr>
            <a:grpSpLocks/>
          </p:cNvGrpSpPr>
          <p:nvPr/>
        </p:nvGrpSpPr>
        <p:grpSpPr bwMode="auto">
          <a:xfrm>
            <a:off x="3244850" y="3509963"/>
            <a:ext cx="2090738" cy="1281112"/>
            <a:chOff x="2044" y="2211"/>
            <a:chExt cx="1317" cy="807"/>
          </a:xfrm>
        </p:grpSpPr>
        <p:grpSp>
          <p:nvGrpSpPr>
            <p:cNvPr id="35933" name="Group 182"/>
            <p:cNvGrpSpPr>
              <a:grpSpLocks/>
            </p:cNvGrpSpPr>
            <p:nvPr/>
          </p:nvGrpSpPr>
          <p:grpSpPr bwMode="auto">
            <a:xfrm>
              <a:off x="2044" y="2373"/>
              <a:ext cx="1317" cy="645"/>
              <a:chOff x="2044" y="2373"/>
              <a:chExt cx="1317" cy="645"/>
            </a:xfrm>
          </p:grpSpPr>
          <p:grpSp>
            <p:nvGrpSpPr>
              <p:cNvPr id="35937" name="Group 183"/>
              <p:cNvGrpSpPr>
                <a:grpSpLocks/>
              </p:cNvGrpSpPr>
              <p:nvPr/>
            </p:nvGrpSpPr>
            <p:grpSpPr bwMode="auto">
              <a:xfrm>
                <a:off x="2044" y="2883"/>
                <a:ext cx="1317" cy="135"/>
                <a:chOff x="2122" y="3017"/>
                <a:chExt cx="1595" cy="170"/>
              </a:xfrm>
            </p:grpSpPr>
            <p:sp>
              <p:nvSpPr>
                <p:cNvPr id="1653944" name="AutoShape 184"/>
                <p:cNvSpPr>
                  <a:spLocks noChangeArrowheads="1"/>
                </p:cNvSpPr>
                <p:nvPr/>
              </p:nvSpPr>
              <p:spPr bwMode="auto">
                <a:xfrm>
                  <a:off x="2122" y="3017"/>
                  <a:ext cx="1595" cy="170"/>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53945" name="Text Box 185"/>
                <p:cNvSpPr txBox="1">
                  <a:spLocks noChangeArrowheads="1"/>
                </p:cNvSpPr>
                <p:nvPr/>
              </p:nvSpPr>
              <p:spPr bwMode="auto">
                <a:xfrm flipH="1">
                  <a:off x="2139" y="3060"/>
                  <a:ext cx="1564" cy="107"/>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Hardware (CPU, Memory, I/O)</a:t>
                  </a:r>
                  <a:endParaRPr lang="en-US" altLang="en-US" sz="1100" u="none">
                    <a:solidFill>
                      <a:srgbClr val="800000"/>
                    </a:solidFill>
                    <a:latin typeface="Arial" charset="0"/>
                  </a:endParaRPr>
                </a:p>
              </p:txBody>
            </p:sp>
          </p:grpSp>
          <p:grpSp>
            <p:nvGrpSpPr>
              <p:cNvPr id="35938" name="Group 186"/>
              <p:cNvGrpSpPr>
                <a:grpSpLocks/>
              </p:cNvGrpSpPr>
              <p:nvPr/>
            </p:nvGrpSpPr>
            <p:grpSpPr bwMode="auto">
              <a:xfrm>
                <a:off x="2044" y="2713"/>
                <a:ext cx="1317" cy="135"/>
                <a:chOff x="2074" y="2723"/>
                <a:chExt cx="1317" cy="135"/>
              </a:xfrm>
            </p:grpSpPr>
            <p:sp>
              <p:nvSpPr>
                <p:cNvPr id="1653947" name="AutoShape 187"/>
                <p:cNvSpPr>
                  <a:spLocks noChangeArrowheads="1"/>
                </p:cNvSpPr>
                <p:nvPr/>
              </p:nvSpPr>
              <p:spPr bwMode="auto">
                <a:xfrm>
                  <a:off x="2074" y="2723"/>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53948" name="Text Box 188"/>
                <p:cNvSpPr txBox="1">
                  <a:spLocks noChangeArrowheads="1"/>
                </p:cNvSpPr>
                <p:nvPr/>
              </p:nvSpPr>
              <p:spPr bwMode="auto">
                <a:xfrm flipH="1">
                  <a:off x="2088" y="2757"/>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Networking Interfaces</a:t>
                  </a:r>
                  <a:endParaRPr lang="en-US" altLang="en-US" sz="1100" u="none">
                    <a:solidFill>
                      <a:srgbClr val="800000"/>
                    </a:solidFill>
                    <a:latin typeface="Arial" charset="0"/>
                  </a:endParaRPr>
                </a:p>
              </p:txBody>
            </p:sp>
          </p:grpSp>
          <p:grpSp>
            <p:nvGrpSpPr>
              <p:cNvPr id="35939" name="Group 189"/>
              <p:cNvGrpSpPr>
                <a:grpSpLocks/>
              </p:cNvGrpSpPr>
              <p:nvPr/>
            </p:nvGrpSpPr>
            <p:grpSpPr bwMode="auto">
              <a:xfrm>
                <a:off x="2044" y="2543"/>
                <a:ext cx="1317" cy="135"/>
                <a:chOff x="2074" y="2558"/>
                <a:chExt cx="1317" cy="135"/>
              </a:xfrm>
            </p:grpSpPr>
            <p:sp>
              <p:nvSpPr>
                <p:cNvPr id="1653950" name="AutoShape 190"/>
                <p:cNvSpPr>
                  <a:spLocks noChangeArrowheads="1"/>
                </p:cNvSpPr>
                <p:nvPr/>
              </p:nvSpPr>
              <p:spPr bwMode="auto">
                <a:xfrm>
                  <a:off x="2074" y="2558"/>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53951" name="Text Box 191"/>
                <p:cNvSpPr txBox="1">
                  <a:spLocks noChangeArrowheads="1"/>
                </p:cNvSpPr>
                <p:nvPr/>
              </p:nvSpPr>
              <p:spPr bwMode="auto">
                <a:xfrm flipH="1">
                  <a:off x="2088" y="2592"/>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Operating System</a:t>
                  </a:r>
                  <a:endParaRPr lang="en-US" altLang="en-US" sz="1100" u="none">
                    <a:solidFill>
                      <a:srgbClr val="800000"/>
                    </a:solidFill>
                    <a:latin typeface="Arial" charset="0"/>
                  </a:endParaRPr>
                </a:p>
              </p:txBody>
            </p:sp>
          </p:grpSp>
          <p:grpSp>
            <p:nvGrpSpPr>
              <p:cNvPr id="35940" name="Group 192"/>
              <p:cNvGrpSpPr>
                <a:grpSpLocks/>
              </p:cNvGrpSpPr>
              <p:nvPr/>
            </p:nvGrpSpPr>
            <p:grpSpPr bwMode="auto">
              <a:xfrm>
                <a:off x="2044" y="2373"/>
                <a:ext cx="1317" cy="135"/>
                <a:chOff x="2074" y="2393"/>
                <a:chExt cx="1317" cy="135"/>
              </a:xfrm>
            </p:grpSpPr>
            <p:sp>
              <p:nvSpPr>
                <p:cNvPr id="1653953" name="AutoShape 193"/>
                <p:cNvSpPr>
                  <a:spLocks noChangeArrowheads="1"/>
                </p:cNvSpPr>
                <p:nvPr/>
              </p:nvSpPr>
              <p:spPr bwMode="auto">
                <a:xfrm>
                  <a:off x="2074" y="2393"/>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53954" name="Text Box 194"/>
                <p:cNvSpPr txBox="1">
                  <a:spLocks noChangeArrowheads="1"/>
                </p:cNvSpPr>
                <p:nvPr/>
              </p:nvSpPr>
              <p:spPr bwMode="auto">
                <a:xfrm flipH="1">
                  <a:off x="2088" y="2428"/>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Middleware Infrastructure</a:t>
                  </a:r>
                  <a:endParaRPr lang="en-US" altLang="en-US" sz="1100" u="none">
                    <a:solidFill>
                      <a:srgbClr val="800000"/>
                    </a:solidFill>
                    <a:latin typeface="Arial" charset="0"/>
                  </a:endParaRPr>
                </a:p>
              </p:txBody>
            </p:sp>
          </p:grpSp>
        </p:grpSp>
        <p:grpSp>
          <p:nvGrpSpPr>
            <p:cNvPr id="35934" name="Group 195"/>
            <p:cNvGrpSpPr>
              <a:grpSpLocks/>
            </p:cNvGrpSpPr>
            <p:nvPr/>
          </p:nvGrpSpPr>
          <p:grpSpPr bwMode="auto">
            <a:xfrm>
              <a:off x="2044" y="2211"/>
              <a:ext cx="1317" cy="135"/>
              <a:chOff x="2074" y="2393"/>
              <a:chExt cx="1317" cy="135"/>
            </a:xfrm>
          </p:grpSpPr>
          <p:sp>
            <p:nvSpPr>
              <p:cNvPr id="1653956" name="AutoShape 196"/>
              <p:cNvSpPr>
                <a:spLocks noChangeArrowheads="1"/>
              </p:cNvSpPr>
              <p:nvPr/>
            </p:nvSpPr>
            <p:spPr bwMode="auto">
              <a:xfrm>
                <a:off x="2074" y="2393"/>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53957" name="Text Box 197"/>
              <p:cNvSpPr txBox="1">
                <a:spLocks noChangeArrowheads="1"/>
              </p:cNvSpPr>
              <p:nvPr/>
            </p:nvSpPr>
            <p:spPr bwMode="auto">
              <a:xfrm flipH="1">
                <a:off x="2088" y="2428"/>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Mission Computing Services</a:t>
                </a:r>
                <a:endParaRPr lang="en-US" altLang="en-US" sz="1100" u="none">
                  <a:solidFill>
                    <a:srgbClr val="800000"/>
                  </a:solidFill>
                  <a:latin typeface="Arial" charset="0"/>
                </a:endParaRPr>
              </a:p>
            </p:txBody>
          </p:sp>
        </p:grpSp>
      </p:grpSp>
      <p:grpSp>
        <p:nvGrpSpPr>
          <p:cNvPr id="35845" name="Group 199"/>
          <p:cNvGrpSpPr>
            <a:grpSpLocks/>
          </p:cNvGrpSpPr>
          <p:nvPr/>
        </p:nvGrpSpPr>
        <p:grpSpPr bwMode="auto">
          <a:xfrm>
            <a:off x="361950" y="4019550"/>
            <a:ext cx="4203700" cy="2162175"/>
            <a:chOff x="228" y="2546"/>
            <a:chExt cx="2648" cy="1362"/>
          </a:xfrm>
        </p:grpSpPr>
        <p:sp>
          <p:nvSpPr>
            <p:cNvPr id="35848" name="Freeform 200"/>
            <p:cNvSpPr>
              <a:spLocks/>
            </p:cNvSpPr>
            <p:nvPr/>
          </p:nvSpPr>
          <p:spPr bwMode="auto">
            <a:xfrm>
              <a:off x="2167" y="2547"/>
              <a:ext cx="709" cy="1040"/>
            </a:xfrm>
            <a:custGeom>
              <a:avLst/>
              <a:gdLst>
                <a:gd name="T0" fmla="*/ 53 w 709"/>
                <a:gd name="T1" fmla="*/ 1040 h 1040"/>
                <a:gd name="T2" fmla="*/ 709 w 709"/>
                <a:gd name="T3" fmla="*/ 0 h 1040"/>
                <a:gd name="T4" fmla="*/ 0 w 709"/>
                <a:gd name="T5" fmla="*/ 653 h 1040"/>
                <a:gd name="T6" fmla="*/ 0 60000 65536"/>
                <a:gd name="T7" fmla="*/ 0 60000 65536"/>
                <a:gd name="T8" fmla="*/ 0 60000 65536"/>
                <a:gd name="T9" fmla="*/ 0 w 709"/>
                <a:gd name="T10" fmla="*/ 0 h 1040"/>
                <a:gd name="T11" fmla="*/ 709 w 709"/>
                <a:gd name="T12" fmla="*/ 1040 h 1040"/>
              </a:gdLst>
              <a:ahLst/>
              <a:cxnLst>
                <a:cxn ang="T6">
                  <a:pos x="T0" y="T1"/>
                </a:cxn>
                <a:cxn ang="T7">
                  <a:pos x="T2" y="T3"/>
                </a:cxn>
                <a:cxn ang="T8">
                  <a:pos x="T4" y="T5"/>
                </a:cxn>
              </a:cxnLst>
              <a:rect l="T9" t="T10" r="T11" b="T12"/>
              <a:pathLst>
                <a:path w="709" h="1040">
                  <a:moveTo>
                    <a:pt x="53" y="1040"/>
                  </a:moveTo>
                  <a:lnTo>
                    <a:pt x="709" y="0"/>
                  </a:lnTo>
                  <a:lnTo>
                    <a:pt x="0" y="653"/>
                  </a:lnTo>
                </a:path>
              </a:pathLst>
            </a:custGeom>
            <a:solidFill>
              <a:srgbClr val="0066FF">
                <a:alpha val="50195"/>
              </a:srgbClr>
            </a:solidFill>
            <a:ln w="6350">
              <a:solidFill>
                <a:schemeClr val="bg2"/>
              </a:solidFill>
              <a:round/>
              <a:headEnd/>
              <a:tailEnd/>
            </a:ln>
          </p:spPr>
          <p:txBody>
            <a:bodyPr wrap="none" anchor="ctr"/>
            <a:lstStyle/>
            <a:p>
              <a:endParaRPr lang="en-US"/>
            </a:p>
          </p:txBody>
        </p:sp>
        <p:sp>
          <p:nvSpPr>
            <p:cNvPr id="35849" name="Freeform 201"/>
            <p:cNvSpPr>
              <a:spLocks/>
            </p:cNvSpPr>
            <p:nvPr/>
          </p:nvSpPr>
          <p:spPr bwMode="auto">
            <a:xfrm>
              <a:off x="607" y="2546"/>
              <a:ext cx="2269" cy="667"/>
            </a:xfrm>
            <a:custGeom>
              <a:avLst/>
              <a:gdLst>
                <a:gd name="T0" fmla="*/ 1546 w 2269"/>
                <a:gd name="T1" fmla="*/ 667 h 667"/>
                <a:gd name="T2" fmla="*/ 2269 w 2269"/>
                <a:gd name="T3" fmla="*/ 0 h 667"/>
                <a:gd name="T4" fmla="*/ 0 w 2269"/>
                <a:gd name="T5" fmla="*/ 654 h 667"/>
                <a:gd name="T6" fmla="*/ 0 60000 65536"/>
                <a:gd name="T7" fmla="*/ 0 60000 65536"/>
                <a:gd name="T8" fmla="*/ 0 60000 65536"/>
                <a:gd name="T9" fmla="*/ 0 w 2269"/>
                <a:gd name="T10" fmla="*/ 0 h 667"/>
                <a:gd name="T11" fmla="*/ 2269 w 2269"/>
                <a:gd name="T12" fmla="*/ 667 h 667"/>
              </a:gdLst>
              <a:ahLst/>
              <a:cxnLst>
                <a:cxn ang="T6">
                  <a:pos x="T0" y="T1"/>
                </a:cxn>
                <a:cxn ang="T7">
                  <a:pos x="T2" y="T3"/>
                </a:cxn>
                <a:cxn ang="T8">
                  <a:pos x="T4" y="T5"/>
                </a:cxn>
              </a:cxnLst>
              <a:rect l="T9" t="T10" r="T11" b="T12"/>
              <a:pathLst>
                <a:path w="2269" h="667">
                  <a:moveTo>
                    <a:pt x="1546" y="667"/>
                  </a:moveTo>
                  <a:lnTo>
                    <a:pt x="2269" y="0"/>
                  </a:lnTo>
                  <a:lnTo>
                    <a:pt x="0" y="654"/>
                  </a:lnTo>
                </a:path>
              </a:pathLst>
            </a:custGeom>
            <a:solidFill>
              <a:srgbClr val="6699FF">
                <a:alpha val="50195"/>
              </a:srgbClr>
            </a:solidFill>
            <a:ln w="6350">
              <a:solidFill>
                <a:schemeClr val="bg2"/>
              </a:solidFill>
              <a:round/>
              <a:headEnd/>
              <a:tailEnd/>
            </a:ln>
          </p:spPr>
          <p:txBody>
            <a:bodyPr wrap="none" anchor="ctr"/>
            <a:lstStyle/>
            <a:p>
              <a:endParaRPr lang="en-US"/>
            </a:p>
          </p:txBody>
        </p:sp>
        <p:grpSp>
          <p:nvGrpSpPr>
            <p:cNvPr id="35850" name="Group 202"/>
            <p:cNvGrpSpPr>
              <a:grpSpLocks/>
            </p:cNvGrpSpPr>
            <p:nvPr/>
          </p:nvGrpSpPr>
          <p:grpSpPr bwMode="auto">
            <a:xfrm flipH="1">
              <a:off x="228" y="3201"/>
              <a:ext cx="2018" cy="707"/>
              <a:chOff x="1530" y="1999"/>
              <a:chExt cx="2639" cy="925"/>
            </a:xfrm>
          </p:grpSpPr>
          <p:grpSp>
            <p:nvGrpSpPr>
              <p:cNvPr id="35851" name="Group 203"/>
              <p:cNvGrpSpPr>
                <a:grpSpLocks/>
              </p:cNvGrpSpPr>
              <p:nvPr/>
            </p:nvGrpSpPr>
            <p:grpSpPr bwMode="auto">
              <a:xfrm>
                <a:off x="1530" y="2368"/>
                <a:ext cx="952" cy="556"/>
                <a:chOff x="1530" y="2368"/>
                <a:chExt cx="952" cy="556"/>
              </a:xfrm>
            </p:grpSpPr>
            <p:sp>
              <p:nvSpPr>
                <p:cNvPr id="35929" name="Freeform 204"/>
                <p:cNvSpPr>
                  <a:spLocks/>
                </p:cNvSpPr>
                <p:nvPr/>
              </p:nvSpPr>
              <p:spPr bwMode="auto">
                <a:xfrm>
                  <a:off x="1530" y="2368"/>
                  <a:ext cx="952" cy="125"/>
                </a:xfrm>
                <a:custGeom>
                  <a:avLst/>
                  <a:gdLst>
                    <a:gd name="T0" fmla="*/ 952 w 952"/>
                    <a:gd name="T1" fmla="*/ 0 h 125"/>
                    <a:gd name="T2" fmla="*/ 0 w 952"/>
                    <a:gd name="T3" fmla="*/ 4 h 125"/>
                    <a:gd name="T4" fmla="*/ 0 w 952"/>
                    <a:gd name="T5" fmla="*/ 125 h 125"/>
                    <a:gd name="T6" fmla="*/ 952 w 952"/>
                    <a:gd name="T7" fmla="*/ 122 h 125"/>
                    <a:gd name="T8" fmla="*/ 952 w 952"/>
                    <a:gd name="T9" fmla="*/ 0 h 125"/>
                    <a:gd name="T10" fmla="*/ 0 60000 65536"/>
                    <a:gd name="T11" fmla="*/ 0 60000 65536"/>
                    <a:gd name="T12" fmla="*/ 0 60000 65536"/>
                    <a:gd name="T13" fmla="*/ 0 60000 65536"/>
                    <a:gd name="T14" fmla="*/ 0 60000 65536"/>
                    <a:gd name="T15" fmla="*/ 0 w 952"/>
                    <a:gd name="T16" fmla="*/ 0 h 125"/>
                    <a:gd name="T17" fmla="*/ 952 w 952"/>
                    <a:gd name="T18" fmla="*/ 125 h 125"/>
                  </a:gdLst>
                  <a:ahLst/>
                  <a:cxnLst>
                    <a:cxn ang="T10">
                      <a:pos x="T0" y="T1"/>
                    </a:cxn>
                    <a:cxn ang="T11">
                      <a:pos x="T2" y="T3"/>
                    </a:cxn>
                    <a:cxn ang="T12">
                      <a:pos x="T4" y="T5"/>
                    </a:cxn>
                    <a:cxn ang="T13">
                      <a:pos x="T6" y="T7"/>
                    </a:cxn>
                    <a:cxn ang="T14">
                      <a:pos x="T8" y="T9"/>
                    </a:cxn>
                  </a:cxnLst>
                  <a:rect l="T15" t="T16" r="T17" b="T18"/>
                  <a:pathLst>
                    <a:path w="952" h="125">
                      <a:moveTo>
                        <a:pt x="952" y="0"/>
                      </a:moveTo>
                      <a:lnTo>
                        <a:pt x="0" y="4"/>
                      </a:lnTo>
                      <a:lnTo>
                        <a:pt x="0" y="125"/>
                      </a:lnTo>
                      <a:lnTo>
                        <a:pt x="952" y="122"/>
                      </a:lnTo>
                      <a:lnTo>
                        <a:pt x="952" y="0"/>
                      </a:lnTo>
                      <a:close/>
                    </a:path>
                  </a:pathLst>
                </a:custGeom>
                <a:solidFill>
                  <a:srgbClr val="FFD67F"/>
                </a:solidFill>
                <a:ln w="4763">
                  <a:solidFill>
                    <a:schemeClr val="bg2"/>
                  </a:solidFill>
                  <a:round/>
                  <a:headEnd/>
                  <a:tailEnd/>
                </a:ln>
              </p:spPr>
              <p:txBody>
                <a:bodyPr/>
                <a:lstStyle/>
                <a:p>
                  <a:endParaRPr lang="en-US"/>
                </a:p>
              </p:txBody>
            </p:sp>
            <p:sp>
              <p:nvSpPr>
                <p:cNvPr id="35930" name="Freeform 205"/>
                <p:cNvSpPr>
                  <a:spLocks/>
                </p:cNvSpPr>
                <p:nvPr/>
              </p:nvSpPr>
              <p:spPr bwMode="auto">
                <a:xfrm>
                  <a:off x="1530" y="2372"/>
                  <a:ext cx="440" cy="552"/>
                </a:xfrm>
                <a:custGeom>
                  <a:avLst/>
                  <a:gdLst>
                    <a:gd name="T0" fmla="*/ 0 w 440"/>
                    <a:gd name="T1" fmla="*/ 0 h 552"/>
                    <a:gd name="T2" fmla="*/ 440 w 440"/>
                    <a:gd name="T3" fmla="*/ 430 h 552"/>
                    <a:gd name="T4" fmla="*/ 440 w 440"/>
                    <a:gd name="T5" fmla="*/ 552 h 552"/>
                    <a:gd name="T6" fmla="*/ 0 w 440"/>
                    <a:gd name="T7" fmla="*/ 121 h 552"/>
                    <a:gd name="T8" fmla="*/ 0 w 440"/>
                    <a:gd name="T9" fmla="*/ 0 h 552"/>
                    <a:gd name="T10" fmla="*/ 0 60000 65536"/>
                    <a:gd name="T11" fmla="*/ 0 60000 65536"/>
                    <a:gd name="T12" fmla="*/ 0 60000 65536"/>
                    <a:gd name="T13" fmla="*/ 0 60000 65536"/>
                    <a:gd name="T14" fmla="*/ 0 60000 65536"/>
                    <a:gd name="T15" fmla="*/ 0 w 440"/>
                    <a:gd name="T16" fmla="*/ 0 h 552"/>
                    <a:gd name="T17" fmla="*/ 440 w 440"/>
                    <a:gd name="T18" fmla="*/ 552 h 552"/>
                  </a:gdLst>
                  <a:ahLst/>
                  <a:cxnLst>
                    <a:cxn ang="T10">
                      <a:pos x="T0" y="T1"/>
                    </a:cxn>
                    <a:cxn ang="T11">
                      <a:pos x="T2" y="T3"/>
                    </a:cxn>
                    <a:cxn ang="T12">
                      <a:pos x="T4" y="T5"/>
                    </a:cxn>
                    <a:cxn ang="T13">
                      <a:pos x="T6" y="T7"/>
                    </a:cxn>
                    <a:cxn ang="T14">
                      <a:pos x="T8" y="T9"/>
                    </a:cxn>
                  </a:cxnLst>
                  <a:rect l="T15" t="T16" r="T17" b="T18"/>
                  <a:pathLst>
                    <a:path w="440" h="552">
                      <a:moveTo>
                        <a:pt x="0" y="0"/>
                      </a:moveTo>
                      <a:lnTo>
                        <a:pt x="440" y="430"/>
                      </a:lnTo>
                      <a:lnTo>
                        <a:pt x="440" y="552"/>
                      </a:lnTo>
                      <a:lnTo>
                        <a:pt x="0" y="121"/>
                      </a:lnTo>
                      <a:lnTo>
                        <a:pt x="0" y="0"/>
                      </a:lnTo>
                      <a:close/>
                    </a:path>
                  </a:pathLst>
                </a:custGeom>
                <a:solidFill>
                  <a:srgbClr val="FFD67F"/>
                </a:solidFill>
                <a:ln w="4763">
                  <a:solidFill>
                    <a:schemeClr val="bg2"/>
                  </a:solidFill>
                  <a:round/>
                  <a:headEnd/>
                  <a:tailEnd/>
                </a:ln>
              </p:spPr>
              <p:txBody>
                <a:bodyPr/>
                <a:lstStyle/>
                <a:p>
                  <a:endParaRPr lang="en-US"/>
                </a:p>
              </p:txBody>
            </p:sp>
            <p:sp>
              <p:nvSpPr>
                <p:cNvPr id="35931" name="Freeform 206"/>
                <p:cNvSpPr>
                  <a:spLocks/>
                </p:cNvSpPr>
                <p:nvPr/>
              </p:nvSpPr>
              <p:spPr bwMode="auto">
                <a:xfrm>
                  <a:off x="1970" y="2368"/>
                  <a:ext cx="512" cy="556"/>
                </a:xfrm>
                <a:custGeom>
                  <a:avLst/>
                  <a:gdLst>
                    <a:gd name="T0" fmla="*/ 0 w 512"/>
                    <a:gd name="T1" fmla="*/ 434 h 556"/>
                    <a:gd name="T2" fmla="*/ 512 w 512"/>
                    <a:gd name="T3" fmla="*/ 0 h 556"/>
                    <a:gd name="T4" fmla="*/ 512 w 512"/>
                    <a:gd name="T5" fmla="*/ 122 h 556"/>
                    <a:gd name="T6" fmla="*/ 0 w 512"/>
                    <a:gd name="T7" fmla="*/ 556 h 556"/>
                    <a:gd name="T8" fmla="*/ 0 w 512"/>
                    <a:gd name="T9" fmla="*/ 434 h 556"/>
                    <a:gd name="T10" fmla="*/ 0 60000 65536"/>
                    <a:gd name="T11" fmla="*/ 0 60000 65536"/>
                    <a:gd name="T12" fmla="*/ 0 60000 65536"/>
                    <a:gd name="T13" fmla="*/ 0 60000 65536"/>
                    <a:gd name="T14" fmla="*/ 0 60000 65536"/>
                    <a:gd name="T15" fmla="*/ 0 w 512"/>
                    <a:gd name="T16" fmla="*/ 0 h 556"/>
                    <a:gd name="T17" fmla="*/ 512 w 512"/>
                    <a:gd name="T18" fmla="*/ 556 h 556"/>
                  </a:gdLst>
                  <a:ahLst/>
                  <a:cxnLst>
                    <a:cxn ang="T10">
                      <a:pos x="T0" y="T1"/>
                    </a:cxn>
                    <a:cxn ang="T11">
                      <a:pos x="T2" y="T3"/>
                    </a:cxn>
                    <a:cxn ang="T12">
                      <a:pos x="T4" y="T5"/>
                    </a:cxn>
                    <a:cxn ang="T13">
                      <a:pos x="T6" y="T7"/>
                    </a:cxn>
                    <a:cxn ang="T14">
                      <a:pos x="T8" y="T9"/>
                    </a:cxn>
                  </a:cxnLst>
                  <a:rect l="T15" t="T16" r="T17" b="T18"/>
                  <a:pathLst>
                    <a:path w="512" h="556">
                      <a:moveTo>
                        <a:pt x="0" y="434"/>
                      </a:moveTo>
                      <a:lnTo>
                        <a:pt x="512" y="0"/>
                      </a:lnTo>
                      <a:lnTo>
                        <a:pt x="512" y="122"/>
                      </a:lnTo>
                      <a:lnTo>
                        <a:pt x="0" y="556"/>
                      </a:lnTo>
                      <a:lnTo>
                        <a:pt x="0" y="434"/>
                      </a:lnTo>
                      <a:close/>
                    </a:path>
                  </a:pathLst>
                </a:custGeom>
                <a:solidFill>
                  <a:srgbClr val="FFD67F"/>
                </a:solidFill>
                <a:ln w="4763">
                  <a:solidFill>
                    <a:schemeClr val="bg2"/>
                  </a:solidFill>
                  <a:round/>
                  <a:headEnd/>
                  <a:tailEnd/>
                </a:ln>
              </p:spPr>
              <p:txBody>
                <a:bodyPr/>
                <a:lstStyle/>
                <a:p>
                  <a:endParaRPr lang="en-US"/>
                </a:p>
              </p:txBody>
            </p:sp>
            <p:sp>
              <p:nvSpPr>
                <p:cNvPr id="35932" name="Freeform 207"/>
                <p:cNvSpPr>
                  <a:spLocks/>
                </p:cNvSpPr>
                <p:nvPr/>
              </p:nvSpPr>
              <p:spPr bwMode="auto">
                <a:xfrm>
                  <a:off x="1530" y="2368"/>
                  <a:ext cx="952" cy="434"/>
                </a:xfrm>
                <a:custGeom>
                  <a:avLst/>
                  <a:gdLst>
                    <a:gd name="T0" fmla="*/ 952 w 952"/>
                    <a:gd name="T1" fmla="*/ 0 h 434"/>
                    <a:gd name="T2" fmla="*/ 0 w 952"/>
                    <a:gd name="T3" fmla="*/ 4 h 434"/>
                    <a:gd name="T4" fmla="*/ 440 w 952"/>
                    <a:gd name="T5" fmla="*/ 434 h 434"/>
                    <a:gd name="T6" fmla="*/ 952 w 952"/>
                    <a:gd name="T7" fmla="*/ 0 h 434"/>
                    <a:gd name="T8" fmla="*/ 0 60000 65536"/>
                    <a:gd name="T9" fmla="*/ 0 60000 65536"/>
                    <a:gd name="T10" fmla="*/ 0 60000 65536"/>
                    <a:gd name="T11" fmla="*/ 0 60000 65536"/>
                    <a:gd name="T12" fmla="*/ 0 w 952"/>
                    <a:gd name="T13" fmla="*/ 0 h 434"/>
                    <a:gd name="T14" fmla="*/ 952 w 952"/>
                    <a:gd name="T15" fmla="*/ 434 h 434"/>
                  </a:gdLst>
                  <a:ahLst/>
                  <a:cxnLst>
                    <a:cxn ang="T8">
                      <a:pos x="T0" y="T1"/>
                    </a:cxn>
                    <a:cxn ang="T9">
                      <a:pos x="T2" y="T3"/>
                    </a:cxn>
                    <a:cxn ang="T10">
                      <a:pos x="T4" y="T5"/>
                    </a:cxn>
                    <a:cxn ang="T11">
                      <a:pos x="T6" y="T7"/>
                    </a:cxn>
                  </a:cxnLst>
                  <a:rect l="T12" t="T13" r="T14" b="T15"/>
                  <a:pathLst>
                    <a:path w="952" h="434">
                      <a:moveTo>
                        <a:pt x="952" y="0"/>
                      </a:moveTo>
                      <a:lnTo>
                        <a:pt x="0" y="4"/>
                      </a:lnTo>
                      <a:lnTo>
                        <a:pt x="440" y="434"/>
                      </a:lnTo>
                      <a:lnTo>
                        <a:pt x="952" y="0"/>
                      </a:lnTo>
                      <a:close/>
                    </a:path>
                  </a:pathLst>
                </a:custGeom>
                <a:solidFill>
                  <a:srgbClr val="FFD67F"/>
                </a:solidFill>
                <a:ln w="4763">
                  <a:solidFill>
                    <a:schemeClr val="bg2"/>
                  </a:solidFill>
                  <a:round/>
                  <a:headEnd/>
                  <a:tailEnd/>
                </a:ln>
              </p:spPr>
              <p:txBody>
                <a:bodyPr/>
                <a:lstStyle/>
                <a:p>
                  <a:endParaRPr lang="en-US"/>
                </a:p>
              </p:txBody>
            </p:sp>
          </p:grpSp>
          <p:grpSp>
            <p:nvGrpSpPr>
              <p:cNvPr id="35852" name="Group 208"/>
              <p:cNvGrpSpPr>
                <a:grpSpLocks/>
              </p:cNvGrpSpPr>
              <p:nvPr/>
            </p:nvGrpSpPr>
            <p:grpSpPr bwMode="auto">
              <a:xfrm>
                <a:off x="1967" y="2368"/>
                <a:ext cx="2202" cy="556"/>
                <a:chOff x="1967" y="2368"/>
                <a:chExt cx="2202" cy="556"/>
              </a:xfrm>
            </p:grpSpPr>
            <p:sp>
              <p:nvSpPr>
                <p:cNvPr id="35925" name="Freeform 209"/>
                <p:cNvSpPr>
                  <a:spLocks/>
                </p:cNvSpPr>
                <p:nvPr/>
              </p:nvSpPr>
              <p:spPr bwMode="auto">
                <a:xfrm>
                  <a:off x="2555" y="2368"/>
                  <a:ext cx="1614" cy="556"/>
                </a:xfrm>
                <a:custGeom>
                  <a:avLst/>
                  <a:gdLst>
                    <a:gd name="T0" fmla="*/ 1614 w 1614"/>
                    <a:gd name="T1" fmla="*/ 434 h 556"/>
                    <a:gd name="T2" fmla="*/ 0 w 1614"/>
                    <a:gd name="T3" fmla="*/ 0 h 556"/>
                    <a:gd name="T4" fmla="*/ 0 w 1614"/>
                    <a:gd name="T5" fmla="*/ 122 h 556"/>
                    <a:gd name="T6" fmla="*/ 1614 w 1614"/>
                    <a:gd name="T7" fmla="*/ 556 h 556"/>
                    <a:gd name="T8" fmla="*/ 1614 w 1614"/>
                    <a:gd name="T9" fmla="*/ 434 h 556"/>
                    <a:gd name="T10" fmla="*/ 0 60000 65536"/>
                    <a:gd name="T11" fmla="*/ 0 60000 65536"/>
                    <a:gd name="T12" fmla="*/ 0 60000 65536"/>
                    <a:gd name="T13" fmla="*/ 0 60000 65536"/>
                    <a:gd name="T14" fmla="*/ 0 60000 65536"/>
                    <a:gd name="T15" fmla="*/ 0 w 1614"/>
                    <a:gd name="T16" fmla="*/ 0 h 556"/>
                    <a:gd name="T17" fmla="*/ 1614 w 1614"/>
                    <a:gd name="T18" fmla="*/ 556 h 556"/>
                  </a:gdLst>
                  <a:ahLst/>
                  <a:cxnLst>
                    <a:cxn ang="T10">
                      <a:pos x="T0" y="T1"/>
                    </a:cxn>
                    <a:cxn ang="T11">
                      <a:pos x="T2" y="T3"/>
                    </a:cxn>
                    <a:cxn ang="T12">
                      <a:pos x="T4" y="T5"/>
                    </a:cxn>
                    <a:cxn ang="T13">
                      <a:pos x="T6" y="T7"/>
                    </a:cxn>
                    <a:cxn ang="T14">
                      <a:pos x="T8" y="T9"/>
                    </a:cxn>
                  </a:cxnLst>
                  <a:rect l="T15" t="T16" r="T17" b="T18"/>
                  <a:pathLst>
                    <a:path w="1614" h="556">
                      <a:moveTo>
                        <a:pt x="1614" y="434"/>
                      </a:moveTo>
                      <a:lnTo>
                        <a:pt x="0" y="0"/>
                      </a:lnTo>
                      <a:lnTo>
                        <a:pt x="0" y="122"/>
                      </a:lnTo>
                      <a:lnTo>
                        <a:pt x="1614" y="556"/>
                      </a:lnTo>
                      <a:lnTo>
                        <a:pt x="1614" y="434"/>
                      </a:lnTo>
                      <a:close/>
                    </a:path>
                  </a:pathLst>
                </a:custGeom>
                <a:solidFill>
                  <a:srgbClr val="FFD67F"/>
                </a:solidFill>
                <a:ln w="4763">
                  <a:solidFill>
                    <a:schemeClr val="bg2"/>
                  </a:solidFill>
                  <a:round/>
                  <a:headEnd/>
                  <a:tailEnd/>
                </a:ln>
              </p:spPr>
              <p:txBody>
                <a:bodyPr/>
                <a:lstStyle/>
                <a:p>
                  <a:endParaRPr lang="en-US"/>
                </a:p>
              </p:txBody>
            </p:sp>
            <p:sp>
              <p:nvSpPr>
                <p:cNvPr id="35926" name="Freeform 210"/>
                <p:cNvSpPr>
                  <a:spLocks/>
                </p:cNvSpPr>
                <p:nvPr/>
              </p:nvSpPr>
              <p:spPr bwMode="auto">
                <a:xfrm>
                  <a:off x="1967" y="2368"/>
                  <a:ext cx="588" cy="556"/>
                </a:xfrm>
                <a:custGeom>
                  <a:avLst/>
                  <a:gdLst>
                    <a:gd name="T0" fmla="*/ 588 w 588"/>
                    <a:gd name="T1" fmla="*/ 0 h 556"/>
                    <a:gd name="T2" fmla="*/ 0 w 588"/>
                    <a:gd name="T3" fmla="*/ 434 h 556"/>
                    <a:gd name="T4" fmla="*/ 0 w 588"/>
                    <a:gd name="T5" fmla="*/ 556 h 556"/>
                    <a:gd name="T6" fmla="*/ 588 w 588"/>
                    <a:gd name="T7" fmla="*/ 122 h 556"/>
                    <a:gd name="T8" fmla="*/ 588 w 588"/>
                    <a:gd name="T9" fmla="*/ 0 h 556"/>
                    <a:gd name="T10" fmla="*/ 0 60000 65536"/>
                    <a:gd name="T11" fmla="*/ 0 60000 65536"/>
                    <a:gd name="T12" fmla="*/ 0 60000 65536"/>
                    <a:gd name="T13" fmla="*/ 0 60000 65536"/>
                    <a:gd name="T14" fmla="*/ 0 60000 65536"/>
                    <a:gd name="T15" fmla="*/ 0 w 588"/>
                    <a:gd name="T16" fmla="*/ 0 h 556"/>
                    <a:gd name="T17" fmla="*/ 588 w 588"/>
                    <a:gd name="T18" fmla="*/ 556 h 556"/>
                  </a:gdLst>
                  <a:ahLst/>
                  <a:cxnLst>
                    <a:cxn ang="T10">
                      <a:pos x="T0" y="T1"/>
                    </a:cxn>
                    <a:cxn ang="T11">
                      <a:pos x="T2" y="T3"/>
                    </a:cxn>
                    <a:cxn ang="T12">
                      <a:pos x="T4" y="T5"/>
                    </a:cxn>
                    <a:cxn ang="T13">
                      <a:pos x="T6" y="T7"/>
                    </a:cxn>
                    <a:cxn ang="T14">
                      <a:pos x="T8" y="T9"/>
                    </a:cxn>
                  </a:cxnLst>
                  <a:rect l="T15" t="T16" r="T17" b="T18"/>
                  <a:pathLst>
                    <a:path w="588" h="556">
                      <a:moveTo>
                        <a:pt x="588" y="0"/>
                      </a:moveTo>
                      <a:lnTo>
                        <a:pt x="0" y="434"/>
                      </a:lnTo>
                      <a:lnTo>
                        <a:pt x="0" y="556"/>
                      </a:lnTo>
                      <a:lnTo>
                        <a:pt x="588" y="122"/>
                      </a:lnTo>
                      <a:lnTo>
                        <a:pt x="588" y="0"/>
                      </a:lnTo>
                      <a:close/>
                    </a:path>
                  </a:pathLst>
                </a:custGeom>
                <a:solidFill>
                  <a:srgbClr val="FFD67F"/>
                </a:solidFill>
                <a:ln w="4763">
                  <a:solidFill>
                    <a:schemeClr val="bg2"/>
                  </a:solidFill>
                  <a:round/>
                  <a:headEnd/>
                  <a:tailEnd/>
                </a:ln>
              </p:spPr>
              <p:txBody>
                <a:bodyPr/>
                <a:lstStyle/>
                <a:p>
                  <a:endParaRPr lang="en-US"/>
                </a:p>
              </p:txBody>
            </p:sp>
            <p:sp>
              <p:nvSpPr>
                <p:cNvPr id="35927" name="Rectangle 211"/>
                <p:cNvSpPr>
                  <a:spLocks noChangeArrowheads="1"/>
                </p:cNvSpPr>
                <p:nvPr/>
              </p:nvSpPr>
              <p:spPr bwMode="auto">
                <a:xfrm>
                  <a:off x="1967" y="2802"/>
                  <a:ext cx="2202" cy="122"/>
                </a:xfrm>
                <a:prstGeom prst="rect">
                  <a:avLst/>
                </a:prstGeom>
                <a:solidFill>
                  <a:srgbClr val="FFD67F"/>
                </a:solidFill>
                <a:ln w="4763">
                  <a:solidFill>
                    <a:schemeClr val="bg2"/>
                  </a:solidFill>
                  <a:miter lim="800000"/>
                  <a:headEnd/>
                  <a:tailEnd/>
                </a:ln>
              </p:spPr>
              <p:txBody>
                <a:bodyPr/>
                <a:lstStyle/>
                <a:p>
                  <a:endParaRPr lang="en-US"/>
                </a:p>
              </p:txBody>
            </p:sp>
            <p:sp>
              <p:nvSpPr>
                <p:cNvPr id="35928" name="Freeform 212"/>
                <p:cNvSpPr>
                  <a:spLocks/>
                </p:cNvSpPr>
                <p:nvPr/>
              </p:nvSpPr>
              <p:spPr bwMode="auto">
                <a:xfrm>
                  <a:off x="1967" y="2368"/>
                  <a:ext cx="2202" cy="434"/>
                </a:xfrm>
                <a:custGeom>
                  <a:avLst/>
                  <a:gdLst>
                    <a:gd name="T0" fmla="*/ 588 w 2202"/>
                    <a:gd name="T1" fmla="*/ 0 h 434"/>
                    <a:gd name="T2" fmla="*/ 0 w 2202"/>
                    <a:gd name="T3" fmla="*/ 434 h 434"/>
                    <a:gd name="T4" fmla="*/ 2202 w 2202"/>
                    <a:gd name="T5" fmla="*/ 434 h 434"/>
                    <a:gd name="T6" fmla="*/ 588 w 2202"/>
                    <a:gd name="T7" fmla="*/ 0 h 434"/>
                    <a:gd name="T8" fmla="*/ 0 60000 65536"/>
                    <a:gd name="T9" fmla="*/ 0 60000 65536"/>
                    <a:gd name="T10" fmla="*/ 0 60000 65536"/>
                    <a:gd name="T11" fmla="*/ 0 60000 65536"/>
                    <a:gd name="T12" fmla="*/ 0 w 2202"/>
                    <a:gd name="T13" fmla="*/ 0 h 434"/>
                    <a:gd name="T14" fmla="*/ 2202 w 2202"/>
                    <a:gd name="T15" fmla="*/ 434 h 434"/>
                  </a:gdLst>
                  <a:ahLst/>
                  <a:cxnLst>
                    <a:cxn ang="T8">
                      <a:pos x="T0" y="T1"/>
                    </a:cxn>
                    <a:cxn ang="T9">
                      <a:pos x="T2" y="T3"/>
                    </a:cxn>
                    <a:cxn ang="T10">
                      <a:pos x="T4" y="T5"/>
                    </a:cxn>
                    <a:cxn ang="T11">
                      <a:pos x="T6" y="T7"/>
                    </a:cxn>
                  </a:cxnLst>
                  <a:rect l="T12" t="T13" r="T14" b="T15"/>
                  <a:pathLst>
                    <a:path w="2202" h="434">
                      <a:moveTo>
                        <a:pt x="588" y="0"/>
                      </a:moveTo>
                      <a:lnTo>
                        <a:pt x="0" y="434"/>
                      </a:lnTo>
                      <a:lnTo>
                        <a:pt x="2202" y="434"/>
                      </a:lnTo>
                      <a:lnTo>
                        <a:pt x="588" y="0"/>
                      </a:lnTo>
                      <a:close/>
                    </a:path>
                  </a:pathLst>
                </a:custGeom>
                <a:solidFill>
                  <a:srgbClr val="FFD67F"/>
                </a:solidFill>
                <a:ln w="4763">
                  <a:solidFill>
                    <a:schemeClr val="bg2"/>
                  </a:solidFill>
                  <a:round/>
                  <a:headEnd/>
                  <a:tailEnd/>
                </a:ln>
              </p:spPr>
              <p:txBody>
                <a:bodyPr/>
                <a:lstStyle/>
                <a:p>
                  <a:endParaRPr lang="en-US"/>
                </a:p>
              </p:txBody>
            </p:sp>
          </p:grpSp>
          <p:grpSp>
            <p:nvGrpSpPr>
              <p:cNvPr id="35853" name="Group 213"/>
              <p:cNvGrpSpPr>
                <a:grpSpLocks/>
              </p:cNvGrpSpPr>
              <p:nvPr/>
            </p:nvGrpSpPr>
            <p:grpSpPr bwMode="auto">
              <a:xfrm>
                <a:off x="2689" y="2182"/>
                <a:ext cx="1455" cy="619"/>
                <a:chOff x="2689" y="2182"/>
                <a:chExt cx="1455" cy="619"/>
              </a:xfrm>
            </p:grpSpPr>
            <p:grpSp>
              <p:nvGrpSpPr>
                <p:cNvPr id="35913" name="Group 214"/>
                <p:cNvGrpSpPr>
                  <a:grpSpLocks/>
                </p:cNvGrpSpPr>
                <p:nvPr/>
              </p:nvGrpSpPr>
              <p:grpSpPr bwMode="auto">
                <a:xfrm>
                  <a:off x="2689" y="2182"/>
                  <a:ext cx="1174" cy="337"/>
                  <a:chOff x="2689" y="2182"/>
                  <a:chExt cx="1174" cy="337"/>
                </a:xfrm>
              </p:grpSpPr>
              <p:sp>
                <p:nvSpPr>
                  <p:cNvPr id="35920" name="Rectangle 215"/>
                  <p:cNvSpPr>
                    <a:spLocks noChangeArrowheads="1"/>
                  </p:cNvSpPr>
                  <p:nvPr/>
                </p:nvSpPr>
                <p:spPr bwMode="auto">
                  <a:xfrm>
                    <a:off x="2689" y="2182"/>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35921" name="Freeform 216"/>
                  <p:cNvSpPr>
                    <a:spLocks/>
                  </p:cNvSpPr>
                  <p:nvPr/>
                </p:nvSpPr>
                <p:spPr bwMode="auto">
                  <a:xfrm>
                    <a:off x="2689" y="2182"/>
                    <a:ext cx="220" cy="337"/>
                  </a:xfrm>
                  <a:custGeom>
                    <a:avLst/>
                    <a:gdLst>
                      <a:gd name="T0" fmla="*/ 0 w 220"/>
                      <a:gd name="T1" fmla="*/ 0 h 337"/>
                      <a:gd name="T2" fmla="*/ 220 w 220"/>
                      <a:gd name="T3" fmla="*/ 215 h 337"/>
                      <a:gd name="T4" fmla="*/ 220 w 220"/>
                      <a:gd name="T5" fmla="*/ 337 h 337"/>
                      <a:gd name="T6" fmla="*/ 0 w 220"/>
                      <a:gd name="T7" fmla="*/ 122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2"/>
                        </a:lnTo>
                        <a:lnTo>
                          <a:pt x="0" y="0"/>
                        </a:lnTo>
                        <a:close/>
                      </a:path>
                    </a:pathLst>
                  </a:custGeom>
                  <a:solidFill>
                    <a:srgbClr val="BDFFFF"/>
                  </a:solidFill>
                  <a:ln w="3175">
                    <a:solidFill>
                      <a:schemeClr val="bg2"/>
                    </a:solidFill>
                    <a:round/>
                    <a:headEnd/>
                    <a:tailEnd/>
                  </a:ln>
                </p:spPr>
                <p:txBody>
                  <a:bodyPr/>
                  <a:lstStyle/>
                  <a:p>
                    <a:endParaRPr lang="en-US"/>
                  </a:p>
                </p:txBody>
              </p:sp>
              <p:sp>
                <p:nvSpPr>
                  <p:cNvPr id="35922" name="Freeform 217"/>
                  <p:cNvSpPr>
                    <a:spLocks/>
                  </p:cNvSpPr>
                  <p:nvPr/>
                </p:nvSpPr>
                <p:spPr bwMode="auto">
                  <a:xfrm>
                    <a:off x="3643" y="2182"/>
                    <a:ext cx="220" cy="337"/>
                  </a:xfrm>
                  <a:custGeom>
                    <a:avLst/>
                    <a:gdLst>
                      <a:gd name="T0" fmla="*/ 220 w 220"/>
                      <a:gd name="T1" fmla="*/ 215 h 337"/>
                      <a:gd name="T2" fmla="*/ 0 w 220"/>
                      <a:gd name="T3" fmla="*/ 0 h 337"/>
                      <a:gd name="T4" fmla="*/ 0 w 220"/>
                      <a:gd name="T5" fmla="*/ 122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2"/>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35923" name="Rectangle 218"/>
                  <p:cNvSpPr>
                    <a:spLocks noChangeArrowheads="1"/>
                  </p:cNvSpPr>
                  <p:nvPr/>
                </p:nvSpPr>
                <p:spPr bwMode="auto">
                  <a:xfrm>
                    <a:off x="2909" y="2397"/>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35924" name="Freeform 219"/>
                  <p:cNvSpPr>
                    <a:spLocks/>
                  </p:cNvSpPr>
                  <p:nvPr/>
                </p:nvSpPr>
                <p:spPr bwMode="auto">
                  <a:xfrm>
                    <a:off x="2689" y="2182"/>
                    <a:ext cx="1174" cy="215"/>
                  </a:xfrm>
                  <a:custGeom>
                    <a:avLst/>
                    <a:gdLst>
                      <a:gd name="T0" fmla="*/ 954 w 1174"/>
                      <a:gd name="T1" fmla="*/ 0 h 215"/>
                      <a:gd name="T2" fmla="*/ 0 w 1174"/>
                      <a:gd name="T3" fmla="*/ 0 h 215"/>
                      <a:gd name="T4" fmla="*/ 220 w 1174"/>
                      <a:gd name="T5" fmla="*/ 215 h 215"/>
                      <a:gd name="T6" fmla="*/ 1174 w 1174"/>
                      <a:gd name="T7" fmla="*/ 215 h 215"/>
                      <a:gd name="T8" fmla="*/ 954 w 1174"/>
                      <a:gd name="T9" fmla="*/ 0 h 215"/>
                      <a:gd name="T10" fmla="*/ 0 60000 65536"/>
                      <a:gd name="T11" fmla="*/ 0 60000 65536"/>
                      <a:gd name="T12" fmla="*/ 0 60000 65536"/>
                      <a:gd name="T13" fmla="*/ 0 60000 65536"/>
                      <a:gd name="T14" fmla="*/ 0 60000 65536"/>
                      <a:gd name="T15" fmla="*/ 0 w 1174"/>
                      <a:gd name="T16" fmla="*/ 0 h 215"/>
                      <a:gd name="T17" fmla="*/ 1174 w 1174"/>
                      <a:gd name="T18" fmla="*/ 215 h 215"/>
                    </a:gdLst>
                    <a:ahLst/>
                    <a:cxnLst>
                      <a:cxn ang="T10">
                        <a:pos x="T0" y="T1"/>
                      </a:cxn>
                      <a:cxn ang="T11">
                        <a:pos x="T2" y="T3"/>
                      </a:cxn>
                      <a:cxn ang="T12">
                        <a:pos x="T4" y="T5"/>
                      </a:cxn>
                      <a:cxn ang="T13">
                        <a:pos x="T6" y="T7"/>
                      </a:cxn>
                      <a:cxn ang="T14">
                        <a:pos x="T8" y="T9"/>
                      </a:cxn>
                    </a:cxnLst>
                    <a:rect l="T15" t="T16" r="T17" b="T18"/>
                    <a:pathLst>
                      <a:path w="1174" h="215">
                        <a:moveTo>
                          <a:pt x="954" y="0"/>
                        </a:moveTo>
                        <a:lnTo>
                          <a:pt x="0" y="0"/>
                        </a:lnTo>
                        <a:lnTo>
                          <a:pt x="220" y="215"/>
                        </a:lnTo>
                        <a:lnTo>
                          <a:pt x="1174" y="215"/>
                        </a:lnTo>
                        <a:lnTo>
                          <a:pt x="954" y="0"/>
                        </a:lnTo>
                        <a:close/>
                      </a:path>
                    </a:pathLst>
                  </a:custGeom>
                  <a:solidFill>
                    <a:srgbClr val="BDFFFF"/>
                  </a:solidFill>
                  <a:ln w="3175">
                    <a:solidFill>
                      <a:schemeClr val="bg2"/>
                    </a:solidFill>
                    <a:round/>
                    <a:headEnd/>
                    <a:tailEnd/>
                  </a:ln>
                </p:spPr>
                <p:txBody>
                  <a:bodyPr/>
                  <a:lstStyle/>
                  <a:p>
                    <a:endParaRPr lang="en-US"/>
                  </a:p>
                </p:txBody>
              </p:sp>
            </p:grpSp>
            <p:grpSp>
              <p:nvGrpSpPr>
                <p:cNvPr id="35914" name="Group 220"/>
                <p:cNvGrpSpPr>
                  <a:grpSpLocks/>
                </p:cNvGrpSpPr>
                <p:nvPr/>
              </p:nvGrpSpPr>
              <p:grpSpPr bwMode="auto">
                <a:xfrm>
                  <a:off x="2971" y="2464"/>
                  <a:ext cx="1173" cy="337"/>
                  <a:chOff x="2971" y="2464"/>
                  <a:chExt cx="1173" cy="337"/>
                </a:xfrm>
              </p:grpSpPr>
              <p:sp>
                <p:nvSpPr>
                  <p:cNvPr id="35915" name="Rectangle 221"/>
                  <p:cNvSpPr>
                    <a:spLocks noChangeArrowheads="1"/>
                  </p:cNvSpPr>
                  <p:nvPr/>
                </p:nvSpPr>
                <p:spPr bwMode="auto">
                  <a:xfrm>
                    <a:off x="2971" y="2464"/>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35916" name="Freeform 222"/>
                  <p:cNvSpPr>
                    <a:spLocks/>
                  </p:cNvSpPr>
                  <p:nvPr/>
                </p:nvSpPr>
                <p:spPr bwMode="auto">
                  <a:xfrm>
                    <a:off x="2971" y="2464"/>
                    <a:ext cx="220" cy="337"/>
                  </a:xfrm>
                  <a:custGeom>
                    <a:avLst/>
                    <a:gdLst>
                      <a:gd name="T0" fmla="*/ 0 w 220"/>
                      <a:gd name="T1" fmla="*/ 0 h 337"/>
                      <a:gd name="T2" fmla="*/ 220 w 220"/>
                      <a:gd name="T3" fmla="*/ 215 h 337"/>
                      <a:gd name="T4" fmla="*/ 220 w 220"/>
                      <a:gd name="T5" fmla="*/ 337 h 337"/>
                      <a:gd name="T6" fmla="*/ 0 w 220"/>
                      <a:gd name="T7" fmla="*/ 121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1"/>
                        </a:lnTo>
                        <a:lnTo>
                          <a:pt x="0" y="0"/>
                        </a:lnTo>
                        <a:close/>
                      </a:path>
                    </a:pathLst>
                  </a:custGeom>
                  <a:solidFill>
                    <a:srgbClr val="BDFFFF"/>
                  </a:solidFill>
                  <a:ln w="3175">
                    <a:solidFill>
                      <a:schemeClr val="bg2"/>
                    </a:solidFill>
                    <a:round/>
                    <a:headEnd/>
                    <a:tailEnd/>
                  </a:ln>
                </p:spPr>
                <p:txBody>
                  <a:bodyPr/>
                  <a:lstStyle/>
                  <a:p>
                    <a:endParaRPr lang="en-US"/>
                  </a:p>
                </p:txBody>
              </p:sp>
              <p:sp>
                <p:nvSpPr>
                  <p:cNvPr id="35917" name="Freeform 223"/>
                  <p:cNvSpPr>
                    <a:spLocks/>
                  </p:cNvSpPr>
                  <p:nvPr/>
                </p:nvSpPr>
                <p:spPr bwMode="auto">
                  <a:xfrm>
                    <a:off x="3924" y="2464"/>
                    <a:ext cx="220" cy="337"/>
                  </a:xfrm>
                  <a:custGeom>
                    <a:avLst/>
                    <a:gdLst>
                      <a:gd name="T0" fmla="*/ 220 w 220"/>
                      <a:gd name="T1" fmla="*/ 215 h 337"/>
                      <a:gd name="T2" fmla="*/ 0 w 220"/>
                      <a:gd name="T3" fmla="*/ 0 h 337"/>
                      <a:gd name="T4" fmla="*/ 0 w 220"/>
                      <a:gd name="T5" fmla="*/ 121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1"/>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35918" name="Rectangle 224"/>
                  <p:cNvSpPr>
                    <a:spLocks noChangeArrowheads="1"/>
                  </p:cNvSpPr>
                  <p:nvPr/>
                </p:nvSpPr>
                <p:spPr bwMode="auto">
                  <a:xfrm>
                    <a:off x="3191" y="2679"/>
                    <a:ext cx="953" cy="122"/>
                  </a:xfrm>
                  <a:prstGeom prst="rect">
                    <a:avLst/>
                  </a:prstGeom>
                  <a:solidFill>
                    <a:srgbClr val="BDFFFF"/>
                  </a:solidFill>
                  <a:ln w="3175">
                    <a:solidFill>
                      <a:schemeClr val="bg2"/>
                    </a:solidFill>
                    <a:miter lim="800000"/>
                    <a:headEnd/>
                    <a:tailEnd/>
                  </a:ln>
                </p:spPr>
                <p:txBody>
                  <a:bodyPr/>
                  <a:lstStyle/>
                  <a:p>
                    <a:endParaRPr lang="en-US"/>
                  </a:p>
                </p:txBody>
              </p:sp>
              <p:sp>
                <p:nvSpPr>
                  <p:cNvPr id="35919" name="Freeform 225"/>
                  <p:cNvSpPr>
                    <a:spLocks/>
                  </p:cNvSpPr>
                  <p:nvPr/>
                </p:nvSpPr>
                <p:spPr bwMode="auto">
                  <a:xfrm>
                    <a:off x="2971" y="2464"/>
                    <a:ext cx="1173" cy="215"/>
                  </a:xfrm>
                  <a:custGeom>
                    <a:avLst/>
                    <a:gdLst>
                      <a:gd name="T0" fmla="*/ 953 w 1173"/>
                      <a:gd name="T1" fmla="*/ 0 h 215"/>
                      <a:gd name="T2" fmla="*/ 0 w 1173"/>
                      <a:gd name="T3" fmla="*/ 0 h 215"/>
                      <a:gd name="T4" fmla="*/ 220 w 1173"/>
                      <a:gd name="T5" fmla="*/ 215 h 215"/>
                      <a:gd name="T6" fmla="*/ 1173 w 1173"/>
                      <a:gd name="T7" fmla="*/ 215 h 215"/>
                      <a:gd name="T8" fmla="*/ 953 w 1173"/>
                      <a:gd name="T9" fmla="*/ 0 h 215"/>
                      <a:gd name="T10" fmla="*/ 0 60000 65536"/>
                      <a:gd name="T11" fmla="*/ 0 60000 65536"/>
                      <a:gd name="T12" fmla="*/ 0 60000 65536"/>
                      <a:gd name="T13" fmla="*/ 0 60000 65536"/>
                      <a:gd name="T14" fmla="*/ 0 60000 65536"/>
                      <a:gd name="T15" fmla="*/ 0 w 1173"/>
                      <a:gd name="T16" fmla="*/ 0 h 215"/>
                      <a:gd name="T17" fmla="*/ 1173 w 1173"/>
                      <a:gd name="T18" fmla="*/ 215 h 215"/>
                    </a:gdLst>
                    <a:ahLst/>
                    <a:cxnLst>
                      <a:cxn ang="T10">
                        <a:pos x="T0" y="T1"/>
                      </a:cxn>
                      <a:cxn ang="T11">
                        <a:pos x="T2" y="T3"/>
                      </a:cxn>
                      <a:cxn ang="T12">
                        <a:pos x="T4" y="T5"/>
                      </a:cxn>
                      <a:cxn ang="T13">
                        <a:pos x="T6" y="T7"/>
                      </a:cxn>
                      <a:cxn ang="T14">
                        <a:pos x="T8" y="T9"/>
                      </a:cxn>
                    </a:cxnLst>
                    <a:rect l="T15" t="T16" r="T17" b="T18"/>
                    <a:pathLst>
                      <a:path w="1173" h="215">
                        <a:moveTo>
                          <a:pt x="953" y="0"/>
                        </a:moveTo>
                        <a:lnTo>
                          <a:pt x="0" y="0"/>
                        </a:lnTo>
                        <a:lnTo>
                          <a:pt x="220" y="215"/>
                        </a:lnTo>
                        <a:lnTo>
                          <a:pt x="1173" y="215"/>
                        </a:lnTo>
                        <a:lnTo>
                          <a:pt x="953" y="0"/>
                        </a:lnTo>
                        <a:close/>
                      </a:path>
                    </a:pathLst>
                  </a:custGeom>
                  <a:solidFill>
                    <a:srgbClr val="BDFFFF"/>
                  </a:solidFill>
                  <a:ln w="3175">
                    <a:solidFill>
                      <a:schemeClr val="bg2"/>
                    </a:solidFill>
                    <a:round/>
                    <a:headEnd/>
                    <a:tailEnd/>
                  </a:ln>
                </p:spPr>
                <p:txBody>
                  <a:bodyPr/>
                  <a:lstStyle/>
                  <a:p>
                    <a:endParaRPr lang="en-US"/>
                  </a:p>
                </p:txBody>
              </p:sp>
            </p:grpSp>
          </p:grpSp>
          <p:grpSp>
            <p:nvGrpSpPr>
              <p:cNvPr id="35854" name="Group 226"/>
              <p:cNvGrpSpPr>
                <a:grpSpLocks/>
              </p:cNvGrpSpPr>
              <p:nvPr/>
            </p:nvGrpSpPr>
            <p:grpSpPr bwMode="auto">
              <a:xfrm>
                <a:off x="1549" y="2227"/>
                <a:ext cx="1174" cy="337"/>
                <a:chOff x="1549" y="2227"/>
                <a:chExt cx="1174" cy="337"/>
              </a:xfrm>
            </p:grpSpPr>
            <p:sp>
              <p:nvSpPr>
                <p:cNvPr id="35908" name="Rectangle 227"/>
                <p:cNvSpPr>
                  <a:spLocks noChangeArrowheads="1"/>
                </p:cNvSpPr>
                <p:nvPr/>
              </p:nvSpPr>
              <p:spPr bwMode="auto">
                <a:xfrm>
                  <a:off x="1549" y="2227"/>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35909" name="Freeform 228"/>
                <p:cNvSpPr>
                  <a:spLocks/>
                </p:cNvSpPr>
                <p:nvPr/>
              </p:nvSpPr>
              <p:spPr bwMode="auto">
                <a:xfrm>
                  <a:off x="1549" y="2227"/>
                  <a:ext cx="221" cy="337"/>
                </a:xfrm>
                <a:custGeom>
                  <a:avLst/>
                  <a:gdLst>
                    <a:gd name="T0" fmla="*/ 0 w 221"/>
                    <a:gd name="T1" fmla="*/ 0 h 337"/>
                    <a:gd name="T2" fmla="*/ 221 w 221"/>
                    <a:gd name="T3" fmla="*/ 216 h 337"/>
                    <a:gd name="T4" fmla="*/ 221 w 221"/>
                    <a:gd name="T5" fmla="*/ 337 h 337"/>
                    <a:gd name="T6" fmla="*/ 0 w 221"/>
                    <a:gd name="T7" fmla="*/ 122 h 337"/>
                    <a:gd name="T8" fmla="*/ 0 w 221"/>
                    <a:gd name="T9" fmla="*/ 0 h 337"/>
                    <a:gd name="T10" fmla="*/ 0 60000 65536"/>
                    <a:gd name="T11" fmla="*/ 0 60000 65536"/>
                    <a:gd name="T12" fmla="*/ 0 60000 65536"/>
                    <a:gd name="T13" fmla="*/ 0 60000 65536"/>
                    <a:gd name="T14" fmla="*/ 0 60000 65536"/>
                    <a:gd name="T15" fmla="*/ 0 w 221"/>
                    <a:gd name="T16" fmla="*/ 0 h 337"/>
                    <a:gd name="T17" fmla="*/ 221 w 221"/>
                    <a:gd name="T18" fmla="*/ 337 h 337"/>
                  </a:gdLst>
                  <a:ahLst/>
                  <a:cxnLst>
                    <a:cxn ang="T10">
                      <a:pos x="T0" y="T1"/>
                    </a:cxn>
                    <a:cxn ang="T11">
                      <a:pos x="T2" y="T3"/>
                    </a:cxn>
                    <a:cxn ang="T12">
                      <a:pos x="T4" y="T5"/>
                    </a:cxn>
                    <a:cxn ang="T13">
                      <a:pos x="T6" y="T7"/>
                    </a:cxn>
                    <a:cxn ang="T14">
                      <a:pos x="T8" y="T9"/>
                    </a:cxn>
                  </a:cxnLst>
                  <a:rect l="T15" t="T16" r="T17" b="T18"/>
                  <a:pathLst>
                    <a:path w="221" h="337">
                      <a:moveTo>
                        <a:pt x="0" y="0"/>
                      </a:moveTo>
                      <a:lnTo>
                        <a:pt x="221" y="216"/>
                      </a:lnTo>
                      <a:lnTo>
                        <a:pt x="221" y="337"/>
                      </a:lnTo>
                      <a:lnTo>
                        <a:pt x="0" y="122"/>
                      </a:lnTo>
                      <a:lnTo>
                        <a:pt x="0" y="0"/>
                      </a:lnTo>
                      <a:close/>
                    </a:path>
                  </a:pathLst>
                </a:custGeom>
                <a:solidFill>
                  <a:srgbClr val="BDFFFF"/>
                </a:solidFill>
                <a:ln w="3175">
                  <a:solidFill>
                    <a:schemeClr val="bg2"/>
                  </a:solidFill>
                  <a:round/>
                  <a:headEnd/>
                  <a:tailEnd/>
                </a:ln>
              </p:spPr>
              <p:txBody>
                <a:bodyPr/>
                <a:lstStyle/>
                <a:p>
                  <a:endParaRPr lang="en-US"/>
                </a:p>
              </p:txBody>
            </p:sp>
            <p:sp>
              <p:nvSpPr>
                <p:cNvPr id="35910" name="Freeform 229"/>
                <p:cNvSpPr>
                  <a:spLocks/>
                </p:cNvSpPr>
                <p:nvPr/>
              </p:nvSpPr>
              <p:spPr bwMode="auto">
                <a:xfrm>
                  <a:off x="2503" y="2227"/>
                  <a:ext cx="220" cy="337"/>
                </a:xfrm>
                <a:custGeom>
                  <a:avLst/>
                  <a:gdLst>
                    <a:gd name="T0" fmla="*/ 220 w 220"/>
                    <a:gd name="T1" fmla="*/ 216 h 337"/>
                    <a:gd name="T2" fmla="*/ 0 w 220"/>
                    <a:gd name="T3" fmla="*/ 0 h 337"/>
                    <a:gd name="T4" fmla="*/ 0 w 220"/>
                    <a:gd name="T5" fmla="*/ 122 h 337"/>
                    <a:gd name="T6" fmla="*/ 220 w 220"/>
                    <a:gd name="T7" fmla="*/ 337 h 337"/>
                    <a:gd name="T8" fmla="*/ 220 w 220"/>
                    <a:gd name="T9" fmla="*/ 216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6"/>
                      </a:moveTo>
                      <a:lnTo>
                        <a:pt x="0" y="0"/>
                      </a:lnTo>
                      <a:lnTo>
                        <a:pt x="0" y="122"/>
                      </a:lnTo>
                      <a:lnTo>
                        <a:pt x="220" y="337"/>
                      </a:lnTo>
                      <a:lnTo>
                        <a:pt x="220" y="216"/>
                      </a:lnTo>
                      <a:close/>
                    </a:path>
                  </a:pathLst>
                </a:custGeom>
                <a:solidFill>
                  <a:srgbClr val="BDFFFF"/>
                </a:solidFill>
                <a:ln w="3175">
                  <a:solidFill>
                    <a:schemeClr val="bg2"/>
                  </a:solidFill>
                  <a:round/>
                  <a:headEnd/>
                  <a:tailEnd/>
                </a:ln>
              </p:spPr>
              <p:txBody>
                <a:bodyPr/>
                <a:lstStyle/>
                <a:p>
                  <a:endParaRPr lang="en-US"/>
                </a:p>
              </p:txBody>
            </p:sp>
            <p:sp>
              <p:nvSpPr>
                <p:cNvPr id="35911" name="Rectangle 230"/>
                <p:cNvSpPr>
                  <a:spLocks noChangeArrowheads="1"/>
                </p:cNvSpPr>
                <p:nvPr/>
              </p:nvSpPr>
              <p:spPr bwMode="auto">
                <a:xfrm>
                  <a:off x="1770" y="2443"/>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35912" name="Freeform 231"/>
                <p:cNvSpPr>
                  <a:spLocks/>
                </p:cNvSpPr>
                <p:nvPr/>
              </p:nvSpPr>
              <p:spPr bwMode="auto">
                <a:xfrm>
                  <a:off x="1549" y="2227"/>
                  <a:ext cx="1174" cy="216"/>
                </a:xfrm>
                <a:custGeom>
                  <a:avLst/>
                  <a:gdLst>
                    <a:gd name="T0" fmla="*/ 954 w 1174"/>
                    <a:gd name="T1" fmla="*/ 0 h 216"/>
                    <a:gd name="T2" fmla="*/ 0 w 1174"/>
                    <a:gd name="T3" fmla="*/ 0 h 216"/>
                    <a:gd name="T4" fmla="*/ 221 w 1174"/>
                    <a:gd name="T5" fmla="*/ 216 h 216"/>
                    <a:gd name="T6" fmla="*/ 1174 w 1174"/>
                    <a:gd name="T7" fmla="*/ 216 h 216"/>
                    <a:gd name="T8" fmla="*/ 954 w 1174"/>
                    <a:gd name="T9" fmla="*/ 0 h 216"/>
                    <a:gd name="T10" fmla="*/ 0 60000 65536"/>
                    <a:gd name="T11" fmla="*/ 0 60000 65536"/>
                    <a:gd name="T12" fmla="*/ 0 60000 65536"/>
                    <a:gd name="T13" fmla="*/ 0 60000 65536"/>
                    <a:gd name="T14" fmla="*/ 0 60000 65536"/>
                    <a:gd name="T15" fmla="*/ 0 w 1174"/>
                    <a:gd name="T16" fmla="*/ 0 h 216"/>
                    <a:gd name="T17" fmla="*/ 1174 w 1174"/>
                    <a:gd name="T18" fmla="*/ 216 h 216"/>
                  </a:gdLst>
                  <a:ahLst/>
                  <a:cxnLst>
                    <a:cxn ang="T10">
                      <a:pos x="T0" y="T1"/>
                    </a:cxn>
                    <a:cxn ang="T11">
                      <a:pos x="T2" y="T3"/>
                    </a:cxn>
                    <a:cxn ang="T12">
                      <a:pos x="T4" y="T5"/>
                    </a:cxn>
                    <a:cxn ang="T13">
                      <a:pos x="T6" y="T7"/>
                    </a:cxn>
                    <a:cxn ang="T14">
                      <a:pos x="T8" y="T9"/>
                    </a:cxn>
                  </a:cxnLst>
                  <a:rect l="T15" t="T16" r="T17" b="T18"/>
                  <a:pathLst>
                    <a:path w="1174" h="216">
                      <a:moveTo>
                        <a:pt x="954" y="0"/>
                      </a:moveTo>
                      <a:lnTo>
                        <a:pt x="0" y="0"/>
                      </a:lnTo>
                      <a:lnTo>
                        <a:pt x="221" y="216"/>
                      </a:lnTo>
                      <a:lnTo>
                        <a:pt x="1174" y="216"/>
                      </a:lnTo>
                      <a:lnTo>
                        <a:pt x="954" y="0"/>
                      </a:lnTo>
                      <a:close/>
                    </a:path>
                  </a:pathLst>
                </a:custGeom>
                <a:solidFill>
                  <a:srgbClr val="BDFFFF"/>
                </a:solidFill>
                <a:ln w="3175">
                  <a:solidFill>
                    <a:schemeClr val="bg2"/>
                  </a:solidFill>
                  <a:round/>
                  <a:headEnd/>
                  <a:tailEnd/>
                </a:ln>
              </p:spPr>
              <p:txBody>
                <a:bodyPr/>
                <a:lstStyle/>
                <a:p>
                  <a:endParaRPr lang="en-US"/>
                </a:p>
              </p:txBody>
            </p:sp>
          </p:grpSp>
          <p:grpSp>
            <p:nvGrpSpPr>
              <p:cNvPr id="35855" name="Group 232"/>
              <p:cNvGrpSpPr>
                <a:grpSpLocks/>
              </p:cNvGrpSpPr>
              <p:nvPr/>
            </p:nvGrpSpPr>
            <p:grpSpPr bwMode="auto">
              <a:xfrm>
                <a:off x="1786" y="2464"/>
                <a:ext cx="1173" cy="337"/>
                <a:chOff x="1786" y="2464"/>
                <a:chExt cx="1173" cy="337"/>
              </a:xfrm>
            </p:grpSpPr>
            <p:sp>
              <p:nvSpPr>
                <p:cNvPr id="35903" name="Rectangle 233"/>
                <p:cNvSpPr>
                  <a:spLocks noChangeArrowheads="1"/>
                </p:cNvSpPr>
                <p:nvPr/>
              </p:nvSpPr>
              <p:spPr bwMode="auto">
                <a:xfrm>
                  <a:off x="1786" y="2464"/>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35904" name="Freeform 234"/>
                <p:cNvSpPr>
                  <a:spLocks/>
                </p:cNvSpPr>
                <p:nvPr/>
              </p:nvSpPr>
              <p:spPr bwMode="auto">
                <a:xfrm>
                  <a:off x="1786" y="2464"/>
                  <a:ext cx="220" cy="337"/>
                </a:xfrm>
                <a:custGeom>
                  <a:avLst/>
                  <a:gdLst>
                    <a:gd name="T0" fmla="*/ 0 w 220"/>
                    <a:gd name="T1" fmla="*/ 0 h 337"/>
                    <a:gd name="T2" fmla="*/ 220 w 220"/>
                    <a:gd name="T3" fmla="*/ 215 h 337"/>
                    <a:gd name="T4" fmla="*/ 220 w 220"/>
                    <a:gd name="T5" fmla="*/ 337 h 337"/>
                    <a:gd name="T6" fmla="*/ 0 w 220"/>
                    <a:gd name="T7" fmla="*/ 121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1"/>
                      </a:lnTo>
                      <a:lnTo>
                        <a:pt x="0" y="0"/>
                      </a:lnTo>
                      <a:close/>
                    </a:path>
                  </a:pathLst>
                </a:custGeom>
                <a:solidFill>
                  <a:srgbClr val="BDFFFF"/>
                </a:solidFill>
                <a:ln w="3175">
                  <a:solidFill>
                    <a:schemeClr val="bg2"/>
                  </a:solidFill>
                  <a:round/>
                  <a:headEnd/>
                  <a:tailEnd/>
                </a:ln>
              </p:spPr>
              <p:txBody>
                <a:bodyPr/>
                <a:lstStyle/>
                <a:p>
                  <a:endParaRPr lang="en-US"/>
                </a:p>
              </p:txBody>
            </p:sp>
            <p:sp>
              <p:nvSpPr>
                <p:cNvPr id="35905" name="Freeform 235"/>
                <p:cNvSpPr>
                  <a:spLocks/>
                </p:cNvSpPr>
                <p:nvPr/>
              </p:nvSpPr>
              <p:spPr bwMode="auto">
                <a:xfrm>
                  <a:off x="2739" y="2464"/>
                  <a:ext cx="220" cy="337"/>
                </a:xfrm>
                <a:custGeom>
                  <a:avLst/>
                  <a:gdLst>
                    <a:gd name="T0" fmla="*/ 220 w 220"/>
                    <a:gd name="T1" fmla="*/ 215 h 337"/>
                    <a:gd name="T2" fmla="*/ 0 w 220"/>
                    <a:gd name="T3" fmla="*/ 0 h 337"/>
                    <a:gd name="T4" fmla="*/ 0 w 220"/>
                    <a:gd name="T5" fmla="*/ 121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1"/>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35906" name="Rectangle 236"/>
                <p:cNvSpPr>
                  <a:spLocks noChangeArrowheads="1"/>
                </p:cNvSpPr>
                <p:nvPr/>
              </p:nvSpPr>
              <p:spPr bwMode="auto">
                <a:xfrm>
                  <a:off x="2006" y="2679"/>
                  <a:ext cx="953" cy="122"/>
                </a:xfrm>
                <a:prstGeom prst="rect">
                  <a:avLst/>
                </a:prstGeom>
                <a:solidFill>
                  <a:srgbClr val="BDFFFF"/>
                </a:solidFill>
                <a:ln w="3175">
                  <a:solidFill>
                    <a:schemeClr val="bg2"/>
                  </a:solidFill>
                  <a:miter lim="800000"/>
                  <a:headEnd/>
                  <a:tailEnd/>
                </a:ln>
              </p:spPr>
              <p:txBody>
                <a:bodyPr/>
                <a:lstStyle/>
                <a:p>
                  <a:endParaRPr lang="en-US"/>
                </a:p>
              </p:txBody>
            </p:sp>
            <p:sp>
              <p:nvSpPr>
                <p:cNvPr id="35907" name="Freeform 237"/>
                <p:cNvSpPr>
                  <a:spLocks/>
                </p:cNvSpPr>
                <p:nvPr/>
              </p:nvSpPr>
              <p:spPr bwMode="auto">
                <a:xfrm>
                  <a:off x="1786" y="2464"/>
                  <a:ext cx="1173" cy="215"/>
                </a:xfrm>
                <a:custGeom>
                  <a:avLst/>
                  <a:gdLst>
                    <a:gd name="T0" fmla="*/ 953 w 1173"/>
                    <a:gd name="T1" fmla="*/ 0 h 215"/>
                    <a:gd name="T2" fmla="*/ 0 w 1173"/>
                    <a:gd name="T3" fmla="*/ 0 h 215"/>
                    <a:gd name="T4" fmla="*/ 220 w 1173"/>
                    <a:gd name="T5" fmla="*/ 215 h 215"/>
                    <a:gd name="T6" fmla="*/ 1173 w 1173"/>
                    <a:gd name="T7" fmla="*/ 215 h 215"/>
                    <a:gd name="T8" fmla="*/ 953 w 1173"/>
                    <a:gd name="T9" fmla="*/ 0 h 215"/>
                    <a:gd name="T10" fmla="*/ 0 60000 65536"/>
                    <a:gd name="T11" fmla="*/ 0 60000 65536"/>
                    <a:gd name="T12" fmla="*/ 0 60000 65536"/>
                    <a:gd name="T13" fmla="*/ 0 60000 65536"/>
                    <a:gd name="T14" fmla="*/ 0 60000 65536"/>
                    <a:gd name="T15" fmla="*/ 0 w 1173"/>
                    <a:gd name="T16" fmla="*/ 0 h 215"/>
                    <a:gd name="T17" fmla="*/ 1173 w 1173"/>
                    <a:gd name="T18" fmla="*/ 215 h 215"/>
                  </a:gdLst>
                  <a:ahLst/>
                  <a:cxnLst>
                    <a:cxn ang="T10">
                      <a:pos x="T0" y="T1"/>
                    </a:cxn>
                    <a:cxn ang="T11">
                      <a:pos x="T2" y="T3"/>
                    </a:cxn>
                    <a:cxn ang="T12">
                      <a:pos x="T4" y="T5"/>
                    </a:cxn>
                    <a:cxn ang="T13">
                      <a:pos x="T6" y="T7"/>
                    </a:cxn>
                    <a:cxn ang="T14">
                      <a:pos x="T8" y="T9"/>
                    </a:cxn>
                  </a:cxnLst>
                  <a:rect l="T15" t="T16" r="T17" b="T18"/>
                  <a:pathLst>
                    <a:path w="1173" h="215">
                      <a:moveTo>
                        <a:pt x="953" y="0"/>
                      </a:moveTo>
                      <a:lnTo>
                        <a:pt x="0" y="0"/>
                      </a:lnTo>
                      <a:lnTo>
                        <a:pt x="220" y="215"/>
                      </a:lnTo>
                      <a:lnTo>
                        <a:pt x="1173" y="215"/>
                      </a:lnTo>
                      <a:lnTo>
                        <a:pt x="953" y="0"/>
                      </a:lnTo>
                      <a:close/>
                    </a:path>
                  </a:pathLst>
                </a:custGeom>
                <a:solidFill>
                  <a:srgbClr val="BDFFFF"/>
                </a:solidFill>
                <a:ln w="3175">
                  <a:solidFill>
                    <a:schemeClr val="bg2"/>
                  </a:solidFill>
                  <a:round/>
                  <a:headEnd/>
                  <a:tailEnd/>
                </a:ln>
              </p:spPr>
              <p:txBody>
                <a:bodyPr/>
                <a:lstStyle/>
                <a:p>
                  <a:endParaRPr lang="en-US"/>
                </a:p>
              </p:txBody>
            </p:sp>
          </p:grpSp>
          <p:grpSp>
            <p:nvGrpSpPr>
              <p:cNvPr id="35856" name="Group 238"/>
              <p:cNvGrpSpPr>
                <a:grpSpLocks/>
              </p:cNvGrpSpPr>
              <p:nvPr/>
            </p:nvGrpSpPr>
            <p:grpSpPr bwMode="auto">
              <a:xfrm>
                <a:off x="1593" y="2122"/>
                <a:ext cx="2521" cy="554"/>
                <a:chOff x="1593" y="2122"/>
                <a:chExt cx="2521" cy="554"/>
              </a:xfrm>
            </p:grpSpPr>
            <p:grpSp>
              <p:nvGrpSpPr>
                <p:cNvPr id="35886" name="Group 239"/>
                <p:cNvGrpSpPr>
                  <a:grpSpLocks/>
                </p:cNvGrpSpPr>
                <p:nvPr/>
              </p:nvGrpSpPr>
              <p:grpSpPr bwMode="auto">
                <a:xfrm>
                  <a:off x="2720" y="2122"/>
                  <a:ext cx="1394" cy="554"/>
                  <a:chOff x="2720" y="2122"/>
                  <a:chExt cx="1394" cy="554"/>
                </a:xfrm>
              </p:grpSpPr>
              <p:sp>
                <p:nvSpPr>
                  <p:cNvPr id="35898" name="Freeform 240"/>
                  <p:cNvSpPr>
                    <a:spLocks/>
                  </p:cNvSpPr>
                  <p:nvPr/>
                </p:nvSpPr>
                <p:spPr bwMode="auto">
                  <a:xfrm>
                    <a:off x="2720" y="2122"/>
                    <a:ext cx="955" cy="123"/>
                  </a:xfrm>
                  <a:custGeom>
                    <a:avLst/>
                    <a:gdLst>
                      <a:gd name="T0" fmla="*/ 955 w 955"/>
                      <a:gd name="T1" fmla="*/ 2 h 123"/>
                      <a:gd name="T2" fmla="*/ 0 w 955"/>
                      <a:gd name="T3" fmla="*/ 0 h 123"/>
                      <a:gd name="T4" fmla="*/ 0 w 955"/>
                      <a:gd name="T5" fmla="*/ 122 h 123"/>
                      <a:gd name="T6" fmla="*/ 955 w 955"/>
                      <a:gd name="T7" fmla="*/ 123 h 123"/>
                      <a:gd name="T8" fmla="*/ 955 w 955"/>
                      <a:gd name="T9" fmla="*/ 2 h 123"/>
                      <a:gd name="T10" fmla="*/ 0 60000 65536"/>
                      <a:gd name="T11" fmla="*/ 0 60000 65536"/>
                      <a:gd name="T12" fmla="*/ 0 60000 65536"/>
                      <a:gd name="T13" fmla="*/ 0 60000 65536"/>
                      <a:gd name="T14" fmla="*/ 0 60000 65536"/>
                      <a:gd name="T15" fmla="*/ 0 w 955"/>
                      <a:gd name="T16" fmla="*/ 0 h 123"/>
                      <a:gd name="T17" fmla="*/ 955 w 955"/>
                      <a:gd name="T18" fmla="*/ 123 h 123"/>
                    </a:gdLst>
                    <a:ahLst/>
                    <a:cxnLst>
                      <a:cxn ang="T10">
                        <a:pos x="T0" y="T1"/>
                      </a:cxn>
                      <a:cxn ang="T11">
                        <a:pos x="T2" y="T3"/>
                      </a:cxn>
                      <a:cxn ang="T12">
                        <a:pos x="T4" y="T5"/>
                      </a:cxn>
                      <a:cxn ang="T13">
                        <a:pos x="T6" y="T7"/>
                      </a:cxn>
                      <a:cxn ang="T14">
                        <a:pos x="T8" y="T9"/>
                      </a:cxn>
                    </a:cxnLst>
                    <a:rect l="T15" t="T16" r="T17" b="T18"/>
                    <a:pathLst>
                      <a:path w="955" h="123">
                        <a:moveTo>
                          <a:pt x="955" y="2"/>
                        </a:moveTo>
                        <a:lnTo>
                          <a:pt x="0" y="0"/>
                        </a:lnTo>
                        <a:lnTo>
                          <a:pt x="0" y="122"/>
                        </a:lnTo>
                        <a:lnTo>
                          <a:pt x="955" y="123"/>
                        </a:lnTo>
                        <a:lnTo>
                          <a:pt x="955" y="2"/>
                        </a:lnTo>
                        <a:close/>
                      </a:path>
                    </a:pathLst>
                  </a:custGeom>
                  <a:solidFill>
                    <a:srgbClr val="E6E6E6"/>
                  </a:solidFill>
                  <a:ln w="4763">
                    <a:solidFill>
                      <a:schemeClr val="bg2"/>
                    </a:solidFill>
                    <a:round/>
                    <a:headEnd/>
                    <a:tailEnd/>
                  </a:ln>
                </p:spPr>
                <p:txBody>
                  <a:bodyPr/>
                  <a:lstStyle/>
                  <a:p>
                    <a:endParaRPr lang="en-US"/>
                  </a:p>
                </p:txBody>
              </p:sp>
              <p:sp>
                <p:nvSpPr>
                  <p:cNvPr id="35899" name="Freeform 241"/>
                  <p:cNvSpPr>
                    <a:spLocks/>
                  </p:cNvSpPr>
                  <p:nvPr/>
                </p:nvSpPr>
                <p:spPr bwMode="auto">
                  <a:xfrm>
                    <a:off x="2720" y="2122"/>
                    <a:ext cx="903" cy="552"/>
                  </a:xfrm>
                  <a:custGeom>
                    <a:avLst/>
                    <a:gdLst>
                      <a:gd name="T0" fmla="*/ 0 w 903"/>
                      <a:gd name="T1" fmla="*/ 0 h 552"/>
                      <a:gd name="T2" fmla="*/ 903 w 903"/>
                      <a:gd name="T3" fmla="*/ 431 h 552"/>
                      <a:gd name="T4" fmla="*/ 903 w 903"/>
                      <a:gd name="T5" fmla="*/ 552 h 552"/>
                      <a:gd name="T6" fmla="*/ 0 w 903"/>
                      <a:gd name="T7" fmla="*/ 122 h 552"/>
                      <a:gd name="T8" fmla="*/ 0 w 903"/>
                      <a:gd name="T9" fmla="*/ 0 h 552"/>
                      <a:gd name="T10" fmla="*/ 0 60000 65536"/>
                      <a:gd name="T11" fmla="*/ 0 60000 65536"/>
                      <a:gd name="T12" fmla="*/ 0 60000 65536"/>
                      <a:gd name="T13" fmla="*/ 0 60000 65536"/>
                      <a:gd name="T14" fmla="*/ 0 60000 65536"/>
                      <a:gd name="T15" fmla="*/ 0 w 903"/>
                      <a:gd name="T16" fmla="*/ 0 h 552"/>
                      <a:gd name="T17" fmla="*/ 903 w 903"/>
                      <a:gd name="T18" fmla="*/ 552 h 552"/>
                    </a:gdLst>
                    <a:ahLst/>
                    <a:cxnLst>
                      <a:cxn ang="T10">
                        <a:pos x="T0" y="T1"/>
                      </a:cxn>
                      <a:cxn ang="T11">
                        <a:pos x="T2" y="T3"/>
                      </a:cxn>
                      <a:cxn ang="T12">
                        <a:pos x="T4" y="T5"/>
                      </a:cxn>
                      <a:cxn ang="T13">
                        <a:pos x="T6" y="T7"/>
                      </a:cxn>
                      <a:cxn ang="T14">
                        <a:pos x="T8" y="T9"/>
                      </a:cxn>
                    </a:cxnLst>
                    <a:rect l="T15" t="T16" r="T17" b="T18"/>
                    <a:pathLst>
                      <a:path w="903" h="552">
                        <a:moveTo>
                          <a:pt x="0" y="0"/>
                        </a:moveTo>
                        <a:lnTo>
                          <a:pt x="903" y="431"/>
                        </a:lnTo>
                        <a:lnTo>
                          <a:pt x="903" y="552"/>
                        </a:lnTo>
                        <a:lnTo>
                          <a:pt x="0" y="122"/>
                        </a:lnTo>
                        <a:lnTo>
                          <a:pt x="0" y="0"/>
                        </a:lnTo>
                        <a:close/>
                      </a:path>
                    </a:pathLst>
                  </a:custGeom>
                  <a:solidFill>
                    <a:srgbClr val="E6E6E6"/>
                  </a:solidFill>
                  <a:ln w="4763">
                    <a:solidFill>
                      <a:schemeClr val="bg2"/>
                    </a:solidFill>
                    <a:round/>
                    <a:headEnd/>
                    <a:tailEnd/>
                  </a:ln>
                </p:spPr>
                <p:txBody>
                  <a:bodyPr/>
                  <a:lstStyle/>
                  <a:p>
                    <a:endParaRPr lang="en-US"/>
                  </a:p>
                </p:txBody>
              </p:sp>
              <p:sp>
                <p:nvSpPr>
                  <p:cNvPr id="35900" name="Freeform 242"/>
                  <p:cNvSpPr>
                    <a:spLocks/>
                  </p:cNvSpPr>
                  <p:nvPr/>
                </p:nvSpPr>
                <p:spPr bwMode="auto">
                  <a:xfrm>
                    <a:off x="3675" y="2124"/>
                    <a:ext cx="439" cy="552"/>
                  </a:xfrm>
                  <a:custGeom>
                    <a:avLst/>
                    <a:gdLst>
                      <a:gd name="T0" fmla="*/ 439 w 439"/>
                      <a:gd name="T1" fmla="*/ 431 h 552"/>
                      <a:gd name="T2" fmla="*/ 0 w 439"/>
                      <a:gd name="T3" fmla="*/ 0 h 552"/>
                      <a:gd name="T4" fmla="*/ 0 w 439"/>
                      <a:gd name="T5" fmla="*/ 121 h 552"/>
                      <a:gd name="T6" fmla="*/ 439 w 439"/>
                      <a:gd name="T7" fmla="*/ 552 h 552"/>
                      <a:gd name="T8" fmla="*/ 439 w 439"/>
                      <a:gd name="T9" fmla="*/ 431 h 552"/>
                      <a:gd name="T10" fmla="*/ 0 60000 65536"/>
                      <a:gd name="T11" fmla="*/ 0 60000 65536"/>
                      <a:gd name="T12" fmla="*/ 0 60000 65536"/>
                      <a:gd name="T13" fmla="*/ 0 60000 65536"/>
                      <a:gd name="T14" fmla="*/ 0 60000 65536"/>
                      <a:gd name="T15" fmla="*/ 0 w 439"/>
                      <a:gd name="T16" fmla="*/ 0 h 552"/>
                      <a:gd name="T17" fmla="*/ 439 w 439"/>
                      <a:gd name="T18" fmla="*/ 552 h 552"/>
                    </a:gdLst>
                    <a:ahLst/>
                    <a:cxnLst>
                      <a:cxn ang="T10">
                        <a:pos x="T0" y="T1"/>
                      </a:cxn>
                      <a:cxn ang="T11">
                        <a:pos x="T2" y="T3"/>
                      </a:cxn>
                      <a:cxn ang="T12">
                        <a:pos x="T4" y="T5"/>
                      </a:cxn>
                      <a:cxn ang="T13">
                        <a:pos x="T6" y="T7"/>
                      </a:cxn>
                      <a:cxn ang="T14">
                        <a:pos x="T8" y="T9"/>
                      </a:cxn>
                    </a:cxnLst>
                    <a:rect l="T15" t="T16" r="T17" b="T18"/>
                    <a:pathLst>
                      <a:path w="439" h="552">
                        <a:moveTo>
                          <a:pt x="439" y="431"/>
                        </a:moveTo>
                        <a:lnTo>
                          <a:pt x="0" y="0"/>
                        </a:lnTo>
                        <a:lnTo>
                          <a:pt x="0" y="121"/>
                        </a:lnTo>
                        <a:lnTo>
                          <a:pt x="439" y="552"/>
                        </a:lnTo>
                        <a:lnTo>
                          <a:pt x="439" y="431"/>
                        </a:lnTo>
                        <a:close/>
                      </a:path>
                    </a:pathLst>
                  </a:custGeom>
                  <a:solidFill>
                    <a:srgbClr val="E6E6E6"/>
                  </a:solidFill>
                  <a:ln w="4763">
                    <a:solidFill>
                      <a:schemeClr val="bg2"/>
                    </a:solidFill>
                    <a:round/>
                    <a:headEnd/>
                    <a:tailEnd/>
                  </a:ln>
                </p:spPr>
                <p:txBody>
                  <a:bodyPr/>
                  <a:lstStyle/>
                  <a:p>
                    <a:endParaRPr lang="en-US"/>
                  </a:p>
                </p:txBody>
              </p:sp>
              <p:sp>
                <p:nvSpPr>
                  <p:cNvPr id="35901" name="Freeform 243"/>
                  <p:cNvSpPr>
                    <a:spLocks/>
                  </p:cNvSpPr>
                  <p:nvPr/>
                </p:nvSpPr>
                <p:spPr bwMode="auto">
                  <a:xfrm>
                    <a:off x="3623" y="2553"/>
                    <a:ext cx="491" cy="123"/>
                  </a:xfrm>
                  <a:custGeom>
                    <a:avLst/>
                    <a:gdLst>
                      <a:gd name="T0" fmla="*/ 0 w 491"/>
                      <a:gd name="T1" fmla="*/ 0 h 123"/>
                      <a:gd name="T2" fmla="*/ 491 w 491"/>
                      <a:gd name="T3" fmla="*/ 2 h 123"/>
                      <a:gd name="T4" fmla="*/ 491 w 491"/>
                      <a:gd name="T5" fmla="*/ 123 h 123"/>
                      <a:gd name="T6" fmla="*/ 0 w 491"/>
                      <a:gd name="T7" fmla="*/ 121 h 123"/>
                      <a:gd name="T8" fmla="*/ 0 w 491"/>
                      <a:gd name="T9" fmla="*/ 0 h 123"/>
                      <a:gd name="T10" fmla="*/ 0 60000 65536"/>
                      <a:gd name="T11" fmla="*/ 0 60000 65536"/>
                      <a:gd name="T12" fmla="*/ 0 60000 65536"/>
                      <a:gd name="T13" fmla="*/ 0 60000 65536"/>
                      <a:gd name="T14" fmla="*/ 0 60000 65536"/>
                      <a:gd name="T15" fmla="*/ 0 w 491"/>
                      <a:gd name="T16" fmla="*/ 0 h 123"/>
                      <a:gd name="T17" fmla="*/ 491 w 491"/>
                      <a:gd name="T18" fmla="*/ 123 h 123"/>
                    </a:gdLst>
                    <a:ahLst/>
                    <a:cxnLst>
                      <a:cxn ang="T10">
                        <a:pos x="T0" y="T1"/>
                      </a:cxn>
                      <a:cxn ang="T11">
                        <a:pos x="T2" y="T3"/>
                      </a:cxn>
                      <a:cxn ang="T12">
                        <a:pos x="T4" y="T5"/>
                      </a:cxn>
                      <a:cxn ang="T13">
                        <a:pos x="T6" y="T7"/>
                      </a:cxn>
                      <a:cxn ang="T14">
                        <a:pos x="T8" y="T9"/>
                      </a:cxn>
                    </a:cxnLst>
                    <a:rect l="T15" t="T16" r="T17" b="T18"/>
                    <a:pathLst>
                      <a:path w="491" h="123">
                        <a:moveTo>
                          <a:pt x="0" y="0"/>
                        </a:moveTo>
                        <a:lnTo>
                          <a:pt x="491" y="2"/>
                        </a:lnTo>
                        <a:lnTo>
                          <a:pt x="491" y="123"/>
                        </a:lnTo>
                        <a:lnTo>
                          <a:pt x="0" y="121"/>
                        </a:lnTo>
                        <a:lnTo>
                          <a:pt x="0" y="0"/>
                        </a:lnTo>
                        <a:close/>
                      </a:path>
                    </a:pathLst>
                  </a:custGeom>
                  <a:solidFill>
                    <a:srgbClr val="E6E6E6"/>
                  </a:solidFill>
                  <a:ln w="4763">
                    <a:solidFill>
                      <a:schemeClr val="bg2"/>
                    </a:solidFill>
                    <a:round/>
                    <a:headEnd/>
                    <a:tailEnd/>
                  </a:ln>
                </p:spPr>
                <p:txBody>
                  <a:bodyPr/>
                  <a:lstStyle/>
                  <a:p>
                    <a:endParaRPr lang="en-US"/>
                  </a:p>
                </p:txBody>
              </p:sp>
              <p:sp>
                <p:nvSpPr>
                  <p:cNvPr id="35902" name="Freeform 244"/>
                  <p:cNvSpPr>
                    <a:spLocks/>
                  </p:cNvSpPr>
                  <p:nvPr/>
                </p:nvSpPr>
                <p:spPr bwMode="auto">
                  <a:xfrm>
                    <a:off x="2720" y="2122"/>
                    <a:ext cx="1394" cy="433"/>
                  </a:xfrm>
                  <a:custGeom>
                    <a:avLst/>
                    <a:gdLst>
                      <a:gd name="T0" fmla="*/ 955 w 1394"/>
                      <a:gd name="T1" fmla="*/ 2 h 433"/>
                      <a:gd name="T2" fmla="*/ 0 w 1394"/>
                      <a:gd name="T3" fmla="*/ 0 h 433"/>
                      <a:gd name="T4" fmla="*/ 903 w 1394"/>
                      <a:gd name="T5" fmla="*/ 431 h 433"/>
                      <a:gd name="T6" fmla="*/ 1394 w 1394"/>
                      <a:gd name="T7" fmla="*/ 433 h 433"/>
                      <a:gd name="T8" fmla="*/ 955 w 1394"/>
                      <a:gd name="T9" fmla="*/ 2 h 433"/>
                      <a:gd name="T10" fmla="*/ 0 60000 65536"/>
                      <a:gd name="T11" fmla="*/ 0 60000 65536"/>
                      <a:gd name="T12" fmla="*/ 0 60000 65536"/>
                      <a:gd name="T13" fmla="*/ 0 60000 65536"/>
                      <a:gd name="T14" fmla="*/ 0 60000 65536"/>
                      <a:gd name="T15" fmla="*/ 0 w 1394"/>
                      <a:gd name="T16" fmla="*/ 0 h 433"/>
                      <a:gd name="T17" fmla="*/ 1394 w 1394"/>
                      <a:gd name="T18" fmla="*/ 433 h 433"/>
                    </a:gdLst>
                    <a:ahLst/>
                    <a:cxnLst>
                      <a:cxn ang="T10">
                        <a:pos x="T0" y="T1"/>
                      </a:cxn>
                      <a:cxn ang="T11">
                        <a:pos x="T2" y="T3"/>
                      </a:cxn>
                      <a:cxn ang="T12">
                        <a:pos x="T4" y="T5"/>
                      </a:cxn>
                      <a:cxn ang="T13">
                        <a:pos x="T6" y="T7"/>
                      </a:cxn>
                      <a:cxn ang="T14">
                        <a:pos x="T8" y="T9"/>
                      </a:cxn>
                    </a:cxnLst>
                    <a:rect l="T15" t="T16" r="T17" b="T18"/>
                    <a:pathLst>
                      <a:path w="1394" h="433">
                        <a:moveTo>
                          <a:pt x="955" y="2"/>
                        </a:moveTo>
                        <a:lnTo>
                          <a:pt x="0" y="0"/>
                        </a:lnTo>
                        <a:lnTo>
                          <a:pt x="903" y="431"/>
                        </a:lnTo>
                        <a:lnTo>
                          <a:pt x="1394" y="433"/>
                        </a:lnTo>
                        <a:lnTo>
                          <a:pt x="955" y="2"/>
                        </a:lnTo>
                        <a:close/>
                      </a:path>
                    </a:pathLst>
                  </a:custGeom>
                  <a:solidFill>
                    <a:srgbClr val="E6E6E6"/>
                  </a:solidFill>
                  <a:ln w="4763">
                    <a:solidFill>
                      <a:schemeClr val="bg2"/>
                    </a:solidFill>
                    <a:round/>
                    <a:headEnd/>
                    <a:tailEnd/>
                  </a:ln>
                </p:spPr>
                <p:txBody>
                  <a:bodyPr/>
                  <a:lstStyle/>
                  <a:p>
                    <a:endParaRPr lang="en-US"/>
                  </a:p>
                </p:txBody>
              </p:sp>
            </p:grpSp>
            <p:grpSp>
              <p:nvGrpSpPr>
                <p:cNvPr id="35887" name="Group 245"/>
                <p:cNvGrpSpPr>
                  <a:grpSpLocks/>
                </p:cNvGrpSpPr>
                <p:nvPr/>
              </p:nvGrpSpPr>
              <p:grpSpPr bwMode="auto">
                <a:xfrm>
                  <a:off x="1593" y="2122"/>
                  <a:ext cx="949" cy="554"/>
                  <a:chOff x="1593" y="2122"/>
                  <a:chExt cx="949" cy="554"/>
                </a:xfrm>
              </p:grpSpPr>
              <p:sp>
                <p:nvSpPr>
                  <p:cNvPr id="35893" name="Freeform 246"/>
                  <p:cNvSpPr>
                    <a:spLocks/>
                  </p:cNvSpPr>
                  <p:nvPr/>
                </p:nvSpPr>
                <p:spPr bwMode="auto">
                  <a:xfrm>
                    <a:off x="1593" y="2122"/>
                    <a:ext cx="949" cy="123"/>
                  </a:xfrm>
                  <a:custGeom>
                    <a:avLst/>
                    <a:gdLst>
                      <a:gd name="T0" fmla="*/ 949 w 949"/>
                      <a:gd name="T1" fmla="*/ 0 h 123"/>
                      <a:gd name="T2" fmla="*/ 0 w 949"/>
                      <a:gd name="T3" fmla="*/ 2 h 123"/>
                      <a:gd name="T4" fmla="*/ 0 w 949"/>
                      <a:gd name="T5" fmla="*/ 123 h 123"/>
                      <a:gd name="T6" fmla="*/ 949 w 949"/>
                      <a:gd name="T7" fmla="*/ 122 h 123"/>
                      <a:gd name="T8" fmla="*/ 949 w 949"/>
                      <a:gd name="T9" fmla="*/ 0 h 123"/>
                      <a:gd name="T10" fmla="*/ 0 60000 65536"/>
                      <a:gd name="T11" fmla="*/ 0 60000 65536"/>
                      <a:gd name="T12" fmla="*/ 0 60000 65536"/>
                      <a:gd name="T13" fmla="*/ 0 60000 65536"/>
                      <a:gd name="T14" fmla="*/ 0 60000 65536"/>
                      <a:gd name="T15" fmla="*/ 0 w 949"/>
                      <a:gd name="T16" fmla="*/ 0 h 123"/>
                      <a:gd name="T17" fmla="*/ 949 w 949"/>
                      <a:gd name="T18" fmla="*/ 123 h 123"/>
                    </a:gdLst>
                    <a:ahLst/>
                    <a:cxnLst>
                      <a:cxn ang="T10">
                        <a:pos x="T0" y="T1"/>
                      </a:cxn>
                      <a:cxn ang="T11">
                        <a:pos x="T2" y="T3"/>
                      </a:cxn>
                      <a:cxn ang="T12">
                        <a:pos x="T4" y="T5"/>
                      </a:cxn>
                      <a:cxn ang="T13">
                        <a:pos x="T6" y="T7"/>
                      </a:cxn>
                      <a:cxn ang="T14">
                        <a:pos x="T8" y="T9"/>
                      </a:cxn>
                    </a:cxnLst>
                    <a:rect l="T15" t="T16" r="T17" b="T18"/>
                    <a:pathLst>
                      <a:path w="949" h="123">
                        <a:moveTo>
                          <a:pt x="949" y="0"/>
                        </a:moveTo>
                        <a:lnTo>
                          <a:pt x="0" y="2"/>
                        </a:lnTo>
                        <a:lnTo>
                          <a:pt x="0" y="123"/>
                        </a:lnTo>
                        <a:lnTo>
                          <a:pt x="949" y="122"/>
                        </a:lnTo>
                        <a:lnTo>
                          <a:pt x="949" y="0"/>
                        </a:lnTo>
                        <a:close/>
                      </a:path>
                    </a:pathLst>
                  </a:custGeom>
                  <a:solidFill>
                    <a:srgbClr val="E6E6E6"/>
                  </a:solidFill>
                  <a:ln w="4763">
                    <a:solidFill>
                      <a:schemeClr val="bg2"/>
                    </a:solidFill>
                    <a:round/>
                    <a:headEnd/>
                    <a:tailEnd/>
                  </a:ln>
                </p:spPr>
                <p:txBody>
                  <a:bodyPr/>
                  <a:lstStyle/>
                  <a:p>
                    <a:endParaRPr lang="en-US"/>
                  </a:p>
                </p:txBody>
              </p:sp>
              <p:sp>
                <p:nvSpPr>
                  <p:cNvPr id="35894" name="Freeform 247"/>
                  <p:cNvSpPr>
                    <a:spLocks/>
                  </p:cNvSpPr>
                  <p:nvPr/>
                </p:nvSpPr>
                <p:spPr bwMode="auto">
                  <a:xfrm>
                    <a:off x="1593" y="2124"/>
                    <a:ext cx="439" cy="552"/>
                  </a:xfrm>
                  <a:custGeom>
                    <a:avLst/>
                    <a:gdLst>
                      <a:gd name="T0" fmla="*/ 0 w 439"/>
                      <a:gd name="T1" fmla="*/ 0 h 552"/>
                      <a:gd name="T2" fmla="*/ 439 w 439"/>
                      <a:gd name="T3" fmla="*/ 431 h 552"/>
                      <a:gd name="T4" fmla="*/ 439 w 439"/>
                      <a:gd name="T5" fmla="*/ 552 h 552"/>
                      <a:gd name="T6" fmla="*/ 0 w 439"/>
                      <a:gd name="T7" fmla="*/ 121 h 552"/>
                      <a:gd name="T8" fmla="*/ 0 w 439"/>
                      <a:gd name="T9" fmla="*/ 0 h 552"/>
                      <a:gd name="T10" fmla="*/ 0 60000 65536"/>
                      <a:gd name="T11" fmla="*/ 0 60000 65536"/>
                      <a:gd name="T12" fmla="*/ 0 60000 65536"/>
                      <a:gd name="T13" fmla="*/ 0 60000 65536"/>
                      <a:gd name="T14" fmla="*/ 0 60000 65536"/>
                      <a:gd name="T15" fmla="*/ 0 w 439"/>
                      <a:gd name="T16" fmla="*/ 0 h 552"/>
                      <a:gd name="T17" fmla="*/ 439 w 439"/>
                      <a:gd name="T18" fmla="*/ 552 h 552"/>
                    </a:gdLst>
                    <a:ahLst/>
                    <a:cxnLst>
                      <a:cxn ang="T10">
                        <a:pos x="T0" y="T1"/>
                      </a:cxn>
                      <a:cxn ang="T11">
                        <a:pos x="T2" y="T3"/>
                      </a:cxn>
                      <a:cxn ang="T12">
                        <a:pos x="T4" y="T5"/>
                      </a:cxn>
                      <a:cxn ang="T13">
                        <a:pos x="T6" y="T7"/>
                      </a:cxn>
                      <a:cxn ang="T14">
                        <a:pos x="T8" y="T9"/>
                      </a:cxn>
                    </a:cxnLst>
                    <a:rect l="T15" t="T16" r="T17" b="T18"/>
                    <a:pathLst>
                      <a:path w="439" h="552">
                        <a:moveTo>
                          <a:pt x="0" y="0"/>
                        </a:moveTo>
                        <a:lnTo>
                          <a:pt x="439" y="431"/>
                        </a:lnTo>
                        <a:lnTo>
                          <a:pt x="439" y="552"/>
                        </a:lnTo>
                        <a:lnTo>
                          <a:pt x="0" y="121"/>
                        </a:lnTo>
                        <a:lnTo>
                          <a:pt x="0" y="0"/>
                        </a:lnTo>
                        <a:close/>
                      </a:path>
                    </a:pathLst>
                  </a:custGeom>
                  <a:solidFill>
                    <a:srgbClr val="E6E6E6"/>
                  </a:solidFill>
                  <a:ln w="4763">
                    <a:solidFill>
                      <a:schemeClr val="bg2"/>
                    </a:solidFill>
                    <a:round/>
                    <a:headEnd/>
                    <a:tailEnd/>
                  </a:ln>
                </p:spPr>
                <p:txBody>
                  <a:bodyPr/>
                  <a:lstStyle/>
                  <a:p>
                    <a:endParaRPr lang="en-US"/>
                  </a:p>
                </p:txBody>
              </p:sp>
              <p:sp>
                <p:nvSpPr>
                  <p:cNvPr id="35895" name="Freeform 248"/>
                  <p:cNvSpPr>
                    <a:spLocks/>
                  </p:cNvSpPr>
                  <p:nvPr/>
                </p:nvSpPr>
                <p:spPr bwMode="auto">
                  <a:xfrm>
                    <a:off x="2500" y="2122"/>
                    <a:ext cx="42" cy="552"/>
                  </a:xfrm>
                  <a:custGeom>
                    <a:avLst/>
                    <a:gdLst>
                      <a:gd name="T0" fmla="*/ 0 w 42"/>
                      <a:gd name="T1" fmla="*/ 431 h 552"/>
                      <a:gd name="T2" fmla="*/ 42 w 42"/>
                      <a:gd name="T3" fmla="*/ 0 h 552"/>
                      <a:gd name="T4" fmla="*/ 42 w 42"/>
                      <a:gd name="T5" fmla="*/ 122 h 552"/>
                      <a:gd name="T6" fmla="*/ 0 w 42"/>
                      <a:gd name="T7" fmla="*/ 552 h 552"/>
                      <a:gd name="T8" fmla="*/ 0 w 42"/>
                      <a:gd name="T9" fmla="*/ 431 h 552"/>
                      <a:gd name="T10" fmla="*/ 0 60000 65536"/>
                      <a:gd name="T11" fmla="*/ 0 60000 65536"/>
                      <a:gd name="T12" fmla="*/ 0 60000 65536"/>
                      <a:gd name="T13" fmla="*/ 0 60000 65536"/>
                      <a:gd name="T14" fmla="*/ 0 60000 65536"/>
                      <a:gd name="T15" fmla="*/ 0 w 42"/>
                      <a:gd name="T16" fmla="*/ 0 h 552"/>
                      <a:gd name="T17" fmla="*/ 42 w 42"/>
                      <a:gd name="T18" fmla="*/ 552 h 552"/>
                    </a:gdLst>
                    <a:ahLst/>
                    <a:cxnLst>
                      <a:cxn ang="T10">
                        <a:pos x="T0" y="T1"/>
                      </a:cxn>
                      <a:cxn ang="T11">
                        <a:pos x="T2" y="T3"/>
                      </a:cxn>
                      <a:cxn ang="T12">
                        <a:pos x="T4" y="T5"/>
                      </a:cxn>
                      <a:cxn ang="T13">
                        <a:pos x="T6" y="T7"/>
                      </a:cxn>
                      <a:cxn ang="T14">
                        <a:pos x="T8" y="T9"/>
                      </a:cxn>
                    </a:cxnLst>
                    <a:rect l="T15" t="T16" r="T17" b="T18"/>
                    <a:pathLst>
                      <a:path w="42" h="552">
                        <a:moveTo>
                          <a:pt x="0" y="431"/>
                        </a:moveTo>
                        <a:lnTo>
                          <a:pt x="42" y="0"/>
                        </a:lnTo>
                        <a:lnTo>
                          <a:pt x="42" y="122"/>
                        </a:lnTo>
                        <a:lnTo>
                          <a:pt x="0" y="552"/>
                        </a:lnTo>
                        <a:lnTo>
                          <a:pt x="0" y="431"/>
                        </a:lnTo>
                        <a:close/>
                      </a:path>
                    </a:pathLst>
                  </a:custGeom>
                  <a:solidFill>
                    <a:srgbClr val="E6E6E6"/>
                  </a:solidFill>
                  <a:ln w="4763">
                    <a:solidFill>
                      <a:schemeClr val="bg2"/>
                    </a:solidFill>
                    <a:round/>
                    <a:headEnd/>
                    <a:tailEnd/>
                  </a:ln>
                </p:spPr>
                <p:txBody>
                  <a:bodyPr/>
                  <a:lstStyle/>
                  <a:p>
                    <a:endParaRPr lang="en-US"/>
                  </a:p>
                </p:txBody>
              </p:sp>
              <p:sp>
                <p:nvSpPr>
                  <p:cNvPr id="35896" name="Freeform 249"/>
                  <p:cNvSpPr>
                    <a:spLocks/>
                  </p:cNvSpPr>
                  <p:nvPr/>
                </p:nvSpPr>
                <p:spPr bwMode="auto">
                  <a:xfrm>
                    <a:off x="2032" y="2553"/>
                    <a:ext cx="468" cy="123"/>
                  </a:xfrm>
                  <a:custGeom>
                    <a:avLst/>
                    <a:gdLst>
                      <a:gd name="T0" fmla="*/ 0 w 468"/>
                      <a:gd name="T1" fmla="*/ 2 h 123"/>
                      <a:gd name="T2" fmla="*/ 468 w 468"/>
                      <a:gd name="T3" fmla="*/ 0 h 123"/>
                      <a:gd name="T4" fmla="*/ 468 w 468"/>
                      <a:gd name="T5" fmla="*/ 121 h 123"/>
                      <a:gd name="T6" fmla="*/ 0 w 468"/>
                      <a:gd name="T7" fmla="*/ 123 h 123"/>
                      <a:gd name="T8" fmla="*/ 0 w 468"/>
                      <a:gd name="T9" fmla="*/ 2 h 123"/>
                      <a:gd name="T10" fmla="*/ 0 60000 65536"/>
                      <a:gd name="T11" fmla="*/ 0 60000 65536"/>
                      <a:gd name="T12" fmla="*/ 0 60000 65536"/>
                      <a:gd name="T13" fmla="*/ 0 60000 65536"/>
                      <a:gd name="T14" fmla="*/ 0 60000 65536"/>
                      <a:gd name="T15" fmla="*/ 0 w 468"/>
                      <a:gd name="T16" fmla="*/ 0 h 123"/>
                      <a:gd name="T17" fmla="*/ 468 w 468"/>
                      <a:gd name="T18" fmla="*/ 123 h 123"/>
                    </a:gdLst>
                    <a:ahLst/>
                    <a:cxnLst>
                      <a:cxn ang="T10">
                        <a:pos x="T0" y="T1"/>
                      </a:cxn>
                      <a:cxn ang="T11">
                        <a:pos x="T2" y="T3"/>
                      </a:cxn>
                      <a:cxn ang="T12">
                        <a:pos x="T4" y="T5"/>
                      </a:cxn>
                      <a:cxn ang="T13">
                        <a:pos x="T6" y="T7"/>
                      </a:cxn>
                      <a:cxn ang="T14">
                        <a:pos x="T8" y="T9"/>
                      </a:cxn>
                    </a:cxnLst>
                    <a:rect l="T15" t="T16" r="T17" b="T18"/>
                    <a:pathLst>
                      <a:path w="468" h="123">
                        <a:moveTo>
                          <a:pt x="0" y="2"/>
                        </a:moveTo>
                        <a:lnTo>
                          <a:pt x="468" y="0"/>
                        </a:lnTo>
                        <a:lnTo>
                          <a:pt x="468" y="121"/>
                        </a:lnTo>
                        <a:lnTo>
                          <a:pt x="0" y="123"/>
                        </a:lnTo>
                        <a:lnTo>
                          <a:pt x="0" y="2"/>
                        </a:lnTo>
                        <a:close/>
                      </a:path>
                    </a:pathLst>
                  </a:custGeom>
                  <a:solidFill>
                    <a:srgbClr val="E6E6E6"/>
                  </a:solidFill>
                  <a:ln w="4763">
                    <a:solidFill>
                      <a:schemeClr val="bg2"/>
                    </a:solidFill>
                    <a:round/>
                    <a:headEnd/>
                    <a:tailEnd/>
                  </a:ln>
                </p:spPr>
                <p:txBody>
                  <a:bodyPr/>
                  <a:lstStyle/>
                  <a:p>
                    <a:endParaRPr lang="en-US"/>
                  </a:p>
                </p:txBody>
              </p:sp>
              <p:sp>
                <p:nvSpPr>
                  <p:cNvPr id="35897" name="Freeform 250"/>
                  <p:cNvSpPr>
                    <a:spLocks/>
                  </p:cNvSpPr>
                  <p:nvPr/>
                </p:nvSpPr>
                <p:spPr bwMode="auto">
                  <a:xfrm>
                    <a:off x="1593" y="2122"/>
                    <a:ext cx="949" cy="433"/>
                  </a:xfrm>
                  <a:custGeom>
                    <a:avLst/>
                    <a:gdLst>
                      <a:gd name="T0" fmla="*/ 949 w 949"/>
                      <a:gd name="T1" fmla="*/ 0 h 433"/>
                      <a:gd name="T2" fmla="*/ 0 w 949"/>
                      <a:gd name="T3" fmla="*/ 2 h 433"/>
                      <a:gd name="T4" fmla="*/ 439 w 949"/>
                      <a:gd name="T5" fmla="*/ 433 h 433"/>
                      <a:gd name="T6" fmla="*/ 907 w 949"/>
                      <a:gd name="T7" fmla="*/ 431 h 433"/>
                      <a:gd name="T8" fmla="*/ 949 w 949"/>
                      <a:gd name="T9" fmla="*/ 0 h 433"/>
                      <a:gd name="T10" fmla="*/ 0 60000 65536"/>
                      <a:gd name="T11" fmla="*/ 0 60000 65536"/>
                      <a:gd name="T12" fmla="*/ 0 60000 65536"/>
                      <a:gd name="T13" fmla="*/ 0 60000 65536"/>
                      <a:gd name="T14" fmla="*/ 0 60000 65536"/>
                      <a:gd name="T15" fmla="*/ 0 w 949"/>
                      <a:gd name="T16" fmla="*/ 0 h 433"/>
                      <a:gd name="T17" fmla="*/ 949 w 949"/>
                      <a:gd name="T18" fmla="*/ 433 h 433"/>
                    </a:gdLst>
                    <a:ahLst/>
                    <a:cxnLst>
                      <a:cxn ang="T10">
                        <a:pos x="T0" y="T1"/>
                      </a:cxn>
                      <a:cxn ang="T11">
                        <a:pos x="T2" y="T3"/>
                      </a:cxn>
                      <a:cxn ang="T12">
                        <a:pos x="T4" y="T5"/>
                      </a:cxn>
                      <a:cxn ang="T13">
                        <a:pos x="T6" y="T7"/>
                      </a:cxn>
                      <a:cxn ang="T14">
                        <a:pos x="T8" y="T9"/>
                      </a:cxn>
                    </a:cxnLst>
                    <a:rect l="T15" t="T16" r="T17" b="T18"/>
                    <a:pathLst>
                      <a:path w="949" h="433">
                        <a:moveTo>
                          <a:pt x="949" y="0"/>
                        </a:moveTo>
                        <a:lnTo>
                          <a:pt x="0" y="2"/>
                        </a:lnTo>
                        <a:lnTo>
                          <a:pt x="439" y="433"/>
                        </a:lnTo>
                        <a:lnTo>
                          <a:pt x="907" y="431"/>
                        </a:lnTo>
                        <a:lnTo>
                          <a:pt x="949" y="0"/>
                        </a:lnTo>
                        <a:close/>
                      </a:path>
                    </a:pathLst>
                  </a:custGeom>
                  <a:solidFill>
                    <a:srgbClr val="E6E6E6"/>
                  </a:solidFill>
                  <a:ln w="4763">
                    <a:solidFill>
                      <a:schemeClr val="bg2"/>
                    </a:solidFill>
                    <a:round/>
                    <a:headEnd/>
                    <a:tailEnd/>
                  </a:ln>
                </p:spPr>
                <p:txBody>
                  <a:bodyPr/>
                  <a:lstStyle/>
                  <a:p>
                    <a:endParaRPr lang="en-US"/>
                  </a:p>
                </p:txBody>
              </p:sp>
            </p:grpSp>
            <p:grpSp>
              <p:nvGrpSpPr>
                <p:cNvPr id="35888" name="Group 251"/>
                <p:cNvGrpSpPr>
                  <a:grpSpLocks/>
                </p:cNvGrpSpPr>
                <p:nvPr/>
              </p:nvGrpSpPr>
              <p:grpSpPr bwMode="auto">
                <a:xfrm>
                  <a:off x="2571" y="2122"/>
                  <a:ext cx="949" cy="552"/>
                  <a:chOff x="2571" y="2122"/>
                  <a:chExt cx="949" cy="552"/>
                </a:xfrm>
              </p:grpSpPr>
              <p:sp>
                <p:nvSpPr>
                  <p:cNvPr id="35889" name="Freeform 252"/>
                  <p:cNvSpPr>
                    <a:spLocks/>
                  </p:cNvSpPr>
                  <p:nvPr/>
                </p:nvSpPr>
                <p:spPr bwMode="auto">
                  <a:xfrm>
                    <a:off x="2613" y="2122"/>
                    <a:ext cx="907" cy="552"/>
                  </a:xfrm>
                  <a:custGeom>
                    <a:avLst/>
                    <a:gdLst>
                      <a:gd name="T0" fmla="*/ 0 w 907"/>
                      <a:gd name="T1" fmla="*/ 0 h 552"/>
                      <a:gd name="T2" fmla="*/ 907 w 907"/>
                      <a:gd name="T3" fmla="*/ 431 h 552"/>
                      <a:gd name="T4" fmla="*/ 907 w 907"/>
                      <a:gd name="T5" fmla="*/ 552 h 552"/>
                      <a:gd name="T6" fmla="*/ 0 w 907"/>
                      <a:gd name="T7" fmla="*/ 122 h 552"/>
                      <a:gd name="T8" fmla="*/ 0 w 907"/>
                      <a:gd name="T9" fmla="*/ 0 h 552"/>
                      <a:gd name="T10" fmla="*/ 0 60000 65536"/>
                      <a:gd name="T11" fmla="*/ 0 60000 65536"/>
                      <a:gd name="T12" fmla="*/ 0 60000 65536"/>
                      <a:gd name="T13" fmla="*/ 0 60000 65536"/>
                      <a:gd name="T14" fmla="*/ 0 60000 65536"/>
                      <a:gd name="T15" fmla="*/ 0 w 907"/>
                      <a:gd name="T16" fmla="*/ 0 h 552"/>
                      <a:gd name="T17" fmla="*/ 907 w 907"/>
                      <a:gd name="T18" fmla="*/ 552 h 552"/>
                    </a:gdLst>
                    <a:ahLst/>
                    <a:cxnLst>
                      <a:cxn ang="T10">
                        <a:pos x="T0" y="T1"/>
                      </a:cxn>
                      <a:cxn ang="T11">
                        <a:pos x="T2" y="T3"/>
                      </a:cxn>
                      <a:cxn ang="T12">
                        <a:pos x="T4" y="T5"/>
                      </a:cxn>
                      <a:cxn ang="T13">
                        <a:pos x="T6" y="T7"/>
                      </a:cxn>
                      <a:cxn ang="T14">
                        <a:pos x="T8" y="T9"/>
                      </a:cxn>
                    </a:cxnLst>
                    <a:rect l="T15" t="T16" r="T17" b="T18"/>
                    <a:pathLst>
                      <a:path w="907" h="552">
                        <a:moveTo>
                          <a:pt x="0" y="0"/>
                        </a:moveTo>
                        <a:lnTo>
                          <a:pt x="907" y="431"/>
                        </a:lnTo>
                        <a:lnTo>
                          <a:pt x="907" y="552"/>
                        </a:lnTo>
                        <a:lnTo>
                          <a:pt x="0" y="122"/>
                        </a:lnTo>
                        <a:lnTo>
                          <a:pt x="0" y="0"/>
                        </a:lnTo>
                        <a:close/>
                      </a:path>
                    </a:pathLst>
                  </a:custGeom>
                  <a:solidFill>
                    <a:srgbClr val="E6E6E6"/>
                  </a:solidFill>
                  <a:ln w="4763">
                    <a:solidFill>
                      <a:schemeClr val="bg2"/>
                    </a:solidFill>
                    <a:round/>
                    <a:headEnd/>
                    <a:tailEnd/>
                  </a:ln>
                </p:spPr>
                <p:txBody>
                  <a:bodyPr/>
                  <a:lstStyle/>
                  <a:p>
                    <a:endParaRPr lang="en-US"/>
                  </a:p>
                </p:txBody>
              </p:sp>
              <p:sp>
                <p:nvSpPr>
                  <p:cNvPr id="35890" name="Freeform 253"/>
                  <p:cNvSpPr>
                    <a:spLocks/>
                  </p:cNvSpPr>
                  <p:nvPr/>
                </p:nvSpPr>
                <p:spPr bwMode="auto">
                  <a:xfrm>
                    <a:off x="2571" y="2122"/>
                    <a:ext cx="42" cy="552"/>
                  </a:xfrm>
                  <a:custGeom>
                    <a:avLst/>
                    <a:gdLst>
                      <a:gd name="T0" fmla="*/ 0 w 42"/>
                      <a:gd name="T1" fmla="*/ 431 h 552"/>
                      <a:gd name="T2" fmla="*/ 42 w 42"/>
                      <a:gd name="T3" fmla="*/ 0 h 552"/>
                      <a:gd name="T4" fmla="*/ 42 w 42"/>
                      <a:gd name="T5" fmla="*/ 122 h 552"/>
                      <a:gd name="T6" fmla="*/ 0 w 42"/>
                      <a:gd name="T7" fmla="*/ 552 h 552"/>
                      <a:gd name="T8" fmla="*/ 0 w 42"/>
                      <a:gd name="T9" fmla="*/ 431 h 552"/>
                      <a:gd name="T10" fmla="*/ 0 60000 65536"/>
                      <a:gd name="T11" fmla="*/ 0 60000 65536"/>
                      <a:gd name="T12" fmla="*/ 0 60000 65536"/>
                      <a:gd name="T13" fmla="*/ 0 60000 65536"/>
                      <a:gd name="T14" fmla="*/ 0 60000 65536"/>
                      <a:gd name="T15" fmla="*/ 0 w 42"/>
                      <a:gd name="T16" fmla="*/ 0 h 552"/>
                      <a:gd name="T17" fmla="*/ 42 w 42"/>
                      <a:gd name="T18" fmla="*/ 552 h 552"/>
                    </a:gdLst>
                    <a:ahLst/>
                    <a:cxnLst>
                      <a:cxn ang="T10">
                        <a:pos x="T0" y="T1"/>
                      </a:cxn>
                      <a:cxn ang="T11">
                        <a:pos x="T2" y="T3"/>
                      </a:cxn>
                      <a:cxn ang="T12">
                        <a:pos x="T4" y="T5"/>
                      </a:cxn>
                      <a:cxn ang="T13">
                        <a:pos x="T6" y="T7"/>
                      </a:cxn>
                      <a:cxn ang="T14">
                        <a:pos x="T8" y="T9"/>
                      </a:cxn>
                    </a:cxnLst>
                    <a:rect l="T15" t="T16" r="T17" b="T18"/>
                    <a:pathLst>
                      <a:path w="42" h="552">
                        <a:moveTo>
                          <a:pt x="0" y="431"/>
                        </a:moveTo>
                        <a:lnTo>
                          <a:pt x="42" y="0"/>
                        </a:lnTo>
                        <a:lnTo>
                          <a:pt x="42" y="122"/>
                        </a:lnTo>
                        <a:lnTo>
                          <a:pt x="0" y="552"/>
                        </a:lnTo>
                        <a:lnTo>
                          <a:pt x="0" y="431"/>
                        </a:lnTo>
                        <a:close/>
                      </a:path>
                    </a:pathLst>
                  </a:custGeom>
                  <a:solidFill>
                    <a:srgbClr val="E6E6E6"/>
                  </a:solidFill>
                  <a:ln w="4763">
                    <a:solidFill>
                      <a:schemeClr val="bg2"/>
                    </a:solidFill>
                    <a:round/>
                    <a:headEnd/>
                    <a:tailEnd/>
                  </a:ln>
                </p:spPr>
                <p:txBody>
                  <a:bodyPr/>
                  <a:lstStyle/>
                  <a:p>
                    <a:endParaRPr lang="en-US"/>
                  </a:p>
                </p:txBody>
              </p:sp>
              <p:sp>
                <p:nvSpPr>
                  <p:cNvPr id="35891" name="Rectangle 254"/>
                  <p:cNvSpPr>
                    <a:spLocks noChangeArrowheads="1"/>
                  </p:cNvSpPr>
                  <p:nvPr/>
                </p:nvSpPr>
                <p:spPr bwMode="auto">
                  <a:xfrm>
                    <a:off x="2571" y="2553"/>
                    <a:ext cx="949" cy="121"/>
                  </a:xfrm>
                  <a:prstGeom prst="rect">
                    <a:avLst/>
                  </a:prstGeom>
                  <a:solidFill>
                    <a:srgbClr val="E6E6E6"/>
                  </a:solidFill>
                  <a:ln w="4763">
                    <a:solidFill>
                      <a:schemeClr val="bg2"/>
                    </a:solidFill>
                    <a:miter lim="800000"/>
                    <a:headEnd/>
                    <a:tailEnd/>
                  </a:ln>
                </p:spPr>
                <p:txBody>
                  <a:bodyPr/>
                  <a:lstStyle/>
                  <a:p>
                    <a:endParaRPr lang="en-US"/>
                  </a:p>
                </p:txBody>
              </p:sp>
              <p:sp>
                <p:nvSpPr>
                  <p:cNvPr id="35892" name="Freeform 255"/>
                  <p:cNvSpPr>
                    <a:spLocks/>
                  </p:cNvSpPr>
                  <p:nvPr/>
                </p:nvSpPr>
                <p:spPr bwMode="auto">
                  <a:xfrm>
                    <a:off x="2571" y="2122"/>
                    <a:ext cx="949" cy="431"/>
                  </a:xfrm>
                  <a:custGeom>
                    <a:avLst/>
                    <a:gdLst>
                      <a:gd name="T0" fmla="*/ 42 w 949"/>
                      <a:gd name="T1" fmla="*/ 0 h 431"/>
                      <a:gd name="T2" fmla="*/ 949 w 949"/>
                      <a:gd name="T3" fmla="*/ 431 h 431"/>
                      <a:gd name="T4" fmla="*/ 0 w 949"/>
                      <a:gd name="T5" fmla="*/ 431 h 431"/>
                      <a:gd name="T6" fmla="*/ 42 w 949"/>
                      <a:gd name="T7" fmla="*/ 0 h 431"/>
                      <a:gd name="T8" fmla="*/ 0 60000 65536"/>
                      <a:gd name="T9" fmla="*/ 0 60000 65536"/>
                      <a:gd name="T10" fmla="*/ 0 60000 65536"/>
                      <a:gd name="T11" fmla="*/ 0 60000 65536"/>
                      <a:gd name="T12" fmla="*/ 0 w 949"/>
                      <a:gd name="T13" fmla="*/ 0 h 431"/>
                      <a:gd name="T14" fmla="*/ 949 w 949"/>
                      <a:gd name="T15" fmla="*/ 431 h 431"/>
                    </a:gdLst>
                    <a:ahLst/>
                    <a:cxnLst>
                      <a:cxn ang="T8">
                        <a:pos x="T0" y="T1"/>
                      </a:cxn>
                      <a:cxn ang="T9">
                        <a:pos x="T2" y="T3"/>
                      </a:cxn>
                      <a:cxn ang="T10">
                        <a:pos x="T4" y="T5"/>
                      </a:cxn>
                      <a:cxn ang="T11">
                        <a:pos x="T6" y="T7"/>
                      </a:cxn>
                    </a:cxnLst>
                    <a:rect l="T12" t="T13" r="T14" b="T15"/>
                    <a:pathLst>
                      <a:path w="949" h="431">
                        <a:moveTo>
                          <a:pt x="42" y="0"/>
                        </a:moveTo>
                        <a:lnTo>
                          <a:pt x="949" y="431"/>
                        </a:lnTo>
                        <a:lnTo>
                          <a:pt x="0" y="431"/>
                        </a:lnTo>
                        <a:lnTo>
                          <a:pt x="42" y="0"/>
                        </a:lnTo>
                        <a:close/>
                      </a:path>
                    </a:pathLst>
                  </a:custGeom>
                  <a:solidFill>
                    <a:srgbClr val="E6E6E6"/>
                  </a:solidFill>
                  <a:ln w="4763">
                    <a:solidFill>
                      <a:schemeClr val="bg2"/>
                    </a:solidFill>
                    <a:round/>
                    <a:headEnd/>
                    <a:tailEnd/>
                  </a:ln>
                </p:spPr>
                <p:txBody>
                  <a:bodyPr/>
                  <a:lstStyle/>
                  <a:p>
                    <a:endParaRPr lang="en-US"/>
                  </a:p>
                </p:txBody>
              </p:sp>
            </p:grpSp>
          </p:grpSp>
          <p:grpSp>
            <p:nvGrpSpPr>
              <p:cNvPr id="35857" name="Group 256"/>
              <p:cNvGrpSpPr>
                <a:grpSpLocks/>
              </p:cNvGrpSpPr>
              <p:nvPr/>
            </p:nvGrpSpPr>
            <p:grpSpPr bwMode="auto">
              <a:xfrm>
                <a:off x="1619" y="1999"/>
                <a:ext cx="2477" cy="552"/>
                <a:chOff x="1619" y="1999"/>
                <a:chExt cx="2477" cy="552"/>
              </a:xfrm>
            </p:grpSpPr>
            <p:grpSp>
              <p:nvGrpSpPr>
                <p:cNvPr id="35858" name="Group 257"/>
                <p:cNvGrpSpPr>
                  <a:grpSpLocks/>
                </p:cNvGrpSpPr>
                <p:nvPr/>
              </p:nvGrpSpPr>
              <p:grpSpPr bwMode="auto">
                <a:xfrm>
                  <a:off x="3191" y="1999"/>
                  <a:ext cx="905" cy="552"/>
                  <a:chOff x="3191" y="1999"/>
                  <a:chExt cx="905" cy="552"/>
                </a:xfrm>
              </p:grpSpPr>
              <p:sp>
                <p:nvSpPr>
                  <p:cNvPr id="35880" name="Rectangle 258"/>
                  <p:cNvSpPr>
                    <a:spLocks noChangeArrowheads="1"/>
                  </p:cNvSpPr>
                  <p:nvPr/>
                </p:nvSpPr>
                <p:spPr bwMode="auto">
                  <a:xfrm>
                    <a:off x="3191" y="1999"/>
                    <a:ext cx="479" cy="122"/>
                  </a:xfrm>
                  <a:prstGeom prst="rect">
                    <a:avLst/>
                  </a:prstGeom>
                  <a:solidFill>
                    <a:srgbClr val="CCFFCC"/>
                  </a:solidFill>
                  <a:ln w="4763">
                    <a:solidFill>
                      <a:schemeClr val="bg2"/>
                    </a:solidFill>
                    <a:miter lim="800000"/>
                    <a:headEnd/>
                    <a:tailEnd/>
                  </a:ln>
                </p:spPr>
                <p:txBody>
                  <a:bodyPr/>
                  <a:lstStyle/>
                  <a:p>
                    <a:endParaRPr lang="en-US"/>
                  </a:p>
                </p:txBody>
              </p:sp>
              <p:sp>
                <p:nvSpPr>
                  <p:cNvPr id="35881" name="Freeform 259"/>
                  <p:cNvSpPr>
                    <a:spLocks/>
                  </p:cNvSpPr>
                  <p:nvPr/>
                </p:nvSpPr>
                <p:spPr bwMode="auto">
                  <a:xfrm>
                    <a:off x="3670" y="1999"/>
                    <a:ext cx="426" cy="552"/>
                  </a:xfrm>
                  <a:custGeom>
                    <a:avLst/>
                    <a:gdLst>
                      <a:gd name="T0" fmla="*/ 426 w 426"/>
                      <a:gd name="T1" fmla="*/ 431 h 552"/>
                      <a:gd name="T2" fmla="*/ 0 w 426"/>
                      <a:gd name="T3" fmla="*/ 0 h 552"/>
                      <a:gd name="T4" fmla="*/ 0 w 426"/>
                      <a:gd name="T5" fmla="*/ 122 h 552"/>
                      <a:gd name="T6" fmla="*/ 426 w 426"/>
                      <a:gd name="T7" fmla="*/ 552 h 552"/>
                      <a:gd name="T8" fmla="*/ 426 w 426"/>
                      <a:gd name="T9" fmla="*/ 431 h 552"/>
                      <a:gd name="T10" fmla="*/ 0 60000 65536"/>
                      <a:gd name="T11" fmla="*/ 0 60000 65536"/>
                      <a:gd name="T12" fmla="*/ 0 60000 65536"/>
                      <a:gd name="T13" fmla="*/ 0 60000 65536"/>
                      <a:gd name="T14" fmla="*/ 0 60000 65536"/>
                      <a:gd name="T15" fmla="*/ 0 w 426"/>
                      <a:gd name="T16" fmla="*/ 0 h 552"/>
                      <a:gd name="T17" fmla="*/ 426 w 426"/>
                      <a:gd name="T18" fmla="*/ 552 h 552"/>
                    </a:gdLst>
                    <a:ahLst/>
                    <a:cxnLst>
                      <a:cxn ang="T10">
                        <a:pos x="T0" y="T1"/>
                      </a:cxn>
                      <a:cxn ang="T11">
                        <a:pos x="T2" y="T3"/>
                      </a:cxn>
                      <a:cxn ang="T12">
                        <a:pos x="T4" y="T5"/>
                      </a:cxn>
                      <a:cxn ang="T13">
                        <a:pos x="T6" y="T7"/>
                      </a:cxn>
                      <a:cxn ang="T14">
                        <a:pos x="T8" y="T9"/>
                      </a:cxn>
                    </a:cxnLst>
                    <a:rect l="T15" t="T16" r="T17" b="T18"/>
                    <a:pathLst>
                      <a:path w="426" h="552">
                        <a:moveTo>
                          <a:pt x="426" y="431"/>
                        </a:moveTo>
                        <a:lnTo>
                          <a:pt x="0" y="0"/>
                        </a:lnTo>
                        <a:lnTo>
                          <a:pt x="0" y="122"/>
                        </a:lnTo>
                        <a:lnTo>
                          <a:pt x="426" y="552"/>
                        </a:lnTo>
                        <a:lnTo>
                          <a:pt x="426" y="431"/>
                        </a:lnTo>
                        <a:close/>
                      </a:path>
                    </a:pathLst>
                  </a:custGeom>
                  <a:solidFill>
                    <a:srgbClr val="CCFFCC"/>
                  </a:solidFill>
                  <a:ln w="4763">
                    <a:solidFill>
                      <a:schemeClr val="bg2"/>
                    </a:solidFill>
                    <a:round/>
                    <a:headEnd/>
                    <a:tailEnd/>
                  </a:ln>
                </p:spPr>
                <p:txBody>
                  <a:bodyPr/>
                  <a:lstStyle/>
                  <a:p>
                    <a:endParaRPr lang="en-US"/>
                  </a:p>
                </p:txBody>
              </p:sp>
              <p:sp>
                <p:nvSpPr>
                  <p:cNvPr id="35882" name="Freeform 260"/>
                  <p:cNvSpPr>
                    <a:spLocks/>
                  </p:cNvSpPr>
                  <p:nvPr/>
                </p:nvSpPr>
                <p:spPr bwMode="auto">
                  <a:xfrm>
                    <a:off x="3191" y="1999"/>
                    <a:ext cx="422" cy="552"/>
                  </a:xfrm>
                  <a:custGeom>
                    <a:avLst/>
                    <a:gdLst>
                      <a:gd name="T0" fmla="*/ 0 w 422"/>
                      <a:gd name="T1" fmla="*/ 0 h 552"/>
                      <a:gd name="T2" fmla="*/ 422 w 422"/>
                      <a:gd name="T3" fmla="*/ 431 h 552"/>
                      <a:gd name="T4" fmla="*/ 422 w 422"/>
                      <a:gd name="T5" fmla="*/ 552 h 552"/>
                      <a:gd name="T6" fmla="*/ 0 w 422"/>
                      <a:gd name="T7" fmla="*/ 122 h 552"/>
                      <a:gd name="T8" fmla="*/ 0 w 422"/>
                      <a:gd name="T9" fmla="*/ 0 h 552"/>
                      <a:gd name="T10" fmla="*/ 0 60000 65536"/>
                      <a:gd name="T11" fmla="*/ 0 60000 65536"/>
                      <a:gd name="T12" fmla="*/ 0 60000 65536"/>
                      <a:gd name="T13" fmla="*/ 0 60000 65536"/>
                      <a:gd name="T14" fmla="*/ 0 60000 65536"/>
                      <a:gd name="T15" fmla="*/ 0 w 422"/>
                      <a:gd name="T16" fmla="*/ 0 h 552"/>
                      <a:gd name="T17" fmla="*/ 422 w 422"/>
                      <a:gd name="T18" fmla="*/ 552 h 552"/>
                    </a:gdLst>
                    <a:ahLst/>
                    <a:cxnLst>
                      <a:cxn ang="T10">
                        <a:pos x="T0" y="T1"/>
                      </a:cxn>
                      <a:cxn ang="T11">
                        <a:pos x="T2" y="T3"/>
                      </a:cxn>
                      <a:cxn ang="T12">
                        <a:pos x="T4" y="T5"/>
                      </a:cxn>
                      <a:cxn ang="T13">
                        <a:pos x="T6" y="T7"/>
                      </a:cxn>
                      <a:cxn ang="T14">
                        <a:pos x="T8" y="T9"/>
                      </a:cxn>
                    </a:cxnLst>
                    <a:rect l="T15" t="T16" r="T17" b="T18"/>
                    <a:pathLst>
                      <a:path w="422" h="552">
                        <a:moveTo>
                          <a:pt x="0" y="0"/>
                        </a:moveTo>
                        <a:lnTo>
                          <a:pt x="422" y="431"/>
                        </a:lnTo>
                        <a:lnTo>
                          <a:pt x="422"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5883" name="Rectangle 261"/>
                  <p:cNvSpPr>
                    <a:spLocks noChangeArrowheads="1"/>
                  </p:cNvSpPr>
                  <p:nvPr/>
                </p:nvSpPr>
                <p:spPr bwMode="auto">
                  <a:xfrm>
                    <a:off x="3607" y="2430"/>
                    <a:ext cx="489" cy="121"/>
                  </a:xfrm>
                  <a:prstGeom prst="rect">
                    <a:avLst/>
                  </a:prstGeom>
                  <a:solidFill>
                    <a:srgbClr val="CCFFCC"/>
                  </a:solidFill>
                  <a:ln w="4763">
                    <a:solidFill>
                      <a:schemeClr val="bg2"/>
                    </a:solidFill>
                    <a:miter lim="800000"/>
                    <a:headEnd/>
                    <a:tailEnd/>
                  </a:ln>
                </p:spPr>
                <p:txBody>
                  <a:bodyPr/>
                  <a:lstStyle/>
                  <a:p>
                    <a:endParaRPr lang="en-US"/>
                  </a:p>
                </p:txBody>
              </p:sp>
              <p:sp>
                <p:nvSpPr>
                  <p:cNvPr id="35884" name="Freeform 262"/>
                  <p:cNvSpPr>
                    <a:spLocks/>
                  </p:cNvSpPr>
                  <p:nvPr/>
                </p:nvSpPr>
                <p:spPr bwMode="auto">
                  <a:xfrm>
                    <a:off x="3191" y="1999"/>
                    <a:ext cx="905" cy="431"/>
                  </a:xfrm>
                  <a:custGeom>
                    <a:avLst/>
                    <a:gdLst>
                      <a:gd name="T0" fmla="*/ 416 w 905"/>
                      <a:gd name="T1" fmla="*/ 431 h 431"/>
                      <a:gd name="T2" fmla="*/ 905 w 905"/>
                      <a:gd name="T3" fmla="*/ 431 h 431"/>
                      <a:gd name="T4" fmla="*/ 479 w 905"/>
                      <a:gd name="T5" fmla="*/ 0 h 431"/>
                      <a:gd name="T6" fmla="*/ 0 w 905"/>
                      <a:gd name="T7" fmla="*/ 0 h 431"/>
                      <a:gd name="T8" fmla="*/ 422 w 905"/>
                      <a:gd name="T9" fmla="*/ 431 h 431"/>
                      <a:gd name="T10" fmla="*/ 416 w 905"/>
                      <a:gd name="T11" fmla="*/ 431 h 431"/>
                      <a:gd name="T12" fmla="*/ 0 60000 65536"/>
                      <a:gd name="T13" fmla="*/ 0 60000 65536"/>
                      <a:gd name="T14" fmla="*/ 0 60000 65536"/>
                      <a:gd name="T15" fmla="*/ 0 60000 65536"/>
                      <a:gd name="T16" fmla="*/ 0 60000 65536"/>
                      <a:gd name="T17" fmla="*/ 0 60000 65536"/>
                      <a:gd name="T18" fmla="*/ 0 w 905"/>
                      <a:gd name="T19" fmla="*/ 0 h 431"/>
                      <a:gd name="T20" fmla="*/ 905 w 905"/>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5" h="431">
                        <a:moveTo>
                          <a:pt x="416" y="431"/>
                        </a:moveTo>
                        <a:lnTo>
                          <a:pt x="905" y="431"/>
                        </a:lnTo>
                        <a:lnTo>
                          <a:pt x="479" y="0"/>
                        </a:lnTo>
                        <a:lnTo>
                          <a:pt x="0" y="0"/>
                        </a:lnTo>
                        <a:lnTo>
                          <a:pt x="422"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35885" name="Freeform 263"/>
                  <p:cNvSpPr>
                    <a:spLocks/>
                  </p:cNvSpPr>
                  <p:nvPr/>
                </p:nvSpPr>
                <p:spPr bwMode="auto">
                  <a:xfrm>
                    <a:off x="3191" y="1999"/>
                    <a:ext cx="905" cy="431"/>
                  </a:xfrm>
                  <a:custGeom>
                    <a:avLst/>
                    <a:gdLst>
                      <a:gd name="T0" fmla="*/ 416 w 905"/>
                      <a:gd name="T1" fmla="*/ 431 h 431"/>
                      <a:gd name="T2" fmla="*/ 905 w 905"/>
                      <a:gd name="T3" fmla="*/ 431 h 431"/>
                      <a:gd name="T4" fmla="*/ 479 w 905"/>
                      <a:gd name="T5" fmla="*/ 0 h 431"/>
                      <a:gd name="T6" fmla="*/ 0 w 905"/>
                      <a:gd name="T7" fmla="*/ 0 h 431"/>
                      <a:gd name="T8" fmla="*/ 422 w 905"/>
                      <a:gd name="T9" fmla="*/ 431 h 431"/>
                      <a:gd name="T10" fmla="*/ 0 60000 65536"/>
                      <a:gd name="T11" fmla="*/ 0 60000 65536"/>
                      <a:gd name="T12" fmla="*/ 0 60000 65536"/>
                      <a:gd name="T13" fmla="*/ 0 60000 65536"/>
                      <a:gd name="T14" fmla="*/ 0 60000 65536"/>
                      <a:gd name="T15" fmla="*/ 0 w 905"/>
                      <a:gd name="T16" fmla="*/ 0 h 431"/>
                      <a:gd name="T17" fmla="*/ 905 w 905"/>
                      <a:gd name="T18" fmla="*/ 431 h 431"/>
                    </a:gdLst>
                    <a:ahLst/>
                    <a:cxnLst>
                      <a:cxn ang="T10">
                        <a:pos x="T0" y="T1"/>
                      </a:cxn>
                      <a:cxn ang="T11">
                        <a:pos x="T2" y="T3"/>
                      </a:cxn>
                      <a:cxn ang="T12">
                        <a:pos x="T4" y="T5"/>
                      </a:cxn>
                      <a:cxn ang="T13">
                        <a:pos x="T6" y="T7"/>
                      </a:cxn>
                      <a:cxn ang="T14">
                        <a:pos x="T8" y="T9"/>
                      </a:cxn>
                    </a:cxnLst>
                    <a:rect l="T15" t="T16" r="T17" b="T18"/>
                    <a:pathLst>
                      <a:path w="905" h="431">
                        <a:moveTo>
                          <a:pt x="416" y="431"/>
                        </a:moveTo>
                        <a:lnTo>
                          <a:pt x="905" y="431"/>
                        </a:lnTo>
                        <a:lnTo>
                          <a:pt x="479" y="0"/>
                        </a:lnTo>
                        <a:lnTo>
                          <a:pt x="0" y="0"/>
                        </a:lnTo>
                        <a:lnTo>
                          <a:pt x="422" y="431"/>
                        </a:lnTo>
                      </a:path>
                    </a:pathLst>
                  </a:custGeom>
                  <a:noFill/>
                  <a:ln w="4763">
                    <a:solidFill>
                      <a:schemeClr val="bg2"/>
                    </a:solidFill>
                    <a:round/>
                    <a:headEnd/>
                    <a:tailEnd/>
                  </a:ln>
                </p:spPr>
                <p:txBody>
                  <a:bodyPr/>
                  <a:lstStyle/>
                  <a:p>
                    <a:endParaRPr lang="en-US"/>
                  </a:p>
                </p:txBody>
              </p:sp>
            </p:grpSp>
            <p:grpSp>
              <p:nvGrpSpPr>
                <p:cNvPr id="35859" name="Group 264"/>
                <p:cNvGrpSpPr>
                  <a:grpSpLocks/>
                </p:cNvGrpSpPr>
                <p:nvPr/>
              </p:nvGrpSpPr>
              <p:grpSpPr bwMode="auto">
                <a:xfrm>
                  <a:off x="2666" y="1999"/>
                  <a:ext cx="905" cy="552"/>
                  <a:chOff x="2666" y="1999"/>
                  <a:chExt cx="905" cy="552"/>
                </a:xfrm>
              </p:grpSpPr>
              <p:sp>
                <p:nvSpPr>
                  <p:cNvPr id="35874" name="Rectangle 265"/>
                  <p:cNvSpPr>
                    <a:spLocks noChangeArrowheads="1"/>
                  </p:cNvSpPr>
                  <p:nvPr/>
                </p:nvSpPr>
                <p:spPr bwMode="auto">
                  <a:xfrm>
                    <a:off x="2666" y="1999"/>
                    <a:ext cx="480" cy="122"/>
                  </a:xfrm>
                  <a:prstGeom prst="rect">
                    <a:avLst/>
                  </a:prstGeom>
                  <a:solidFill>
                    <a:srgbClr val="CCFFCC"/>
                  </a:solidFill>
                  <a:ln w="4763">
                    <a:solidFill>
                      <a:schemeClr val="bg2"/>
                    </a:solidFill>
                    <a:miter lim="800000"/>
                    <a:headEnd/>
                    <a:tailEnd/>
                  </a:ln>
                </p:spPr>
                <p:txBody>
                  <a:bodyPr/>
                  <a:lstStyle/>
                  <a:p>
                    <a:endParaRPr lang="en-US"/>
                  </a:p>
                </p:txBody>
              </p:sp>
              <p:sp>
                <p:nvSpPr>
                  <p:cNvPr id="35875" name="Freeform 266"/>
                  <p:cNvSpPr>
                    <a:spLocks/>
                  </p:cNvSpPr>
                  <p:nvPr/>
                </p:nvSpPr>
                <p:spPr bwMode="auto">
                  <a:xfrm>
                    <a:off x="3146" y="1999"/>
                    <a:ext cx="425" cy="552"/>
                  </a:xfrm>
                  <a:custGeom>
                    <a:avLst/>
                    <a:gdLst>
                      <a:gd name="T0" fmla="*/ 425 w 425"/>
                      <a:gd name="T1" fmla="*/ 431 h 552"/>
                      <a:gd name="T2" fmla="*/ 0 w 425"/>
                      <a:gd name="T3" fmla="*/ 0 h 552"/>
                      <a:gd name="T4" fmla="*/ 0 w 425"/>
                      <a:gd name="T5" fmla="*/ 122 h 552"/>
                      <a:gd name="T6" fmla="*/ 425 w 425"/>
                      <a:gd name="T7" fmla="*/ 552 h 552"/>
                      <a:gd name="T8" fmla="*/ 425 w 425"/>
                      <a:gd name="T9" fmla="*/ 431 h 552"/>
                      <a:gd name="T10" fmla="*/ 0 60000 65536"/>
                      <a:gd name="T11" fmla="*/ 0 60000 65536"/>
                      <a:gd name="T12" fmla="*/ 0 60000 65536"/>
                      <a:gd name="T13" fmla="*/ 0 60000 65536"/>
                      <a:gd name="T14" fmla="*/ 0 60000 65536"/>
                      <a:gd name="T15" fmla="*/ 0 w 425"/>
                      <a:gd name="T16" fmla="*/ 0 h 552"/>
                      <a:gd name="T17" fmla="*/ 425 w 425"/>
                      <a:gd name="T18" fmla="*/ 552 h 552"/>
                    </a:gdLst>
                    <a:ahLst/>
                    <a:cxnLst>
                      <a:cxn ang="T10">
                        <a:pos x="T0" y="T1"/>
                      </a:cxn>
                      <a:cxn ang="T11">
                        <a:pos x="T2" y="T3"/>
                      </a:cxn>
                      <a:cxn ang="T12">
                        <a:pos x="T4" y="T5"/>
                      </a:cxn>
                      <a:cxn ang="T13">
                        <a:pos x="T6" y="T7"/>
                      </a:cxn>
                      <a:cxn ang="T14">
                        <a:pos x="T8" y="T9"/>
                      </a:cxn>
                    </a:cxnLst>
                    <a:rect l="T15" t="T16" r="T17" b="T18"/>
                    <a:pathLst>
                      <a:path w="425" h="552">
                        <a:moveTo>
                          <a:pt x="425" y="431"/>
                        </a:moveTo>
                        <a:lnTo>
                          <a:pt x="0" y="0"/>
                        </a:lnTo>
                        <a:lnTo>
                          <a:pt x="0" y="122"/>
                        </a:lnTo>
                        <a:lnTo>
                          <a:pt x="425" y="552"/>
                        </a:lnTo>
                        <a:lnTo>
                          <a:pt x="425" y="431"/>
                        </a:lnTo>
                        <a:close/>
                      </a:path>
                    </a:pathLst>
                  </a:custGeom>
                  <a:solidFill>
                    <a:srgbClr val="CCFFCC"/>
                  </a:solidFill>
                  <a:ln w="4763">
                    <a:solidFill>
                      <a:schemeClr val="bg2"/>
                    </a:solidFill>
                    <a:round/>
                    <a:headEnd/>
                    <a:tailEnd/>
                  </a:ln>
                </p:spPr>
                <p:txBody>
                  <a:bodyPr/>
                  <a:lstStyle/>
                  <a:p>
                    <a:endParaRPr lang="en-US"/>
                  </a:p>
                </p:txBody>
              </p:sp>
              <p:sp>
                <p:nvSpPr>
                  <p:cNvPr id="35876" name="Freeform 267"/>
                  <p:cNvSpPr>
                    <a:spLocks/>
                  </p:cNvSpPr>
                  <p:nvPr/>
                </p:nvSpPr>
                <p:spPr bwMode="auto">
                  <a:xfrm>
                    <a:off x="2666" y="1999"/>
                    <a:ext cx="423" cy="552"/>
                  </a:xfrm>
                  <a:custGeom>
                    <a:avLst/>
                    <a:gdLst>
                      <a:gd name="T0" fmla="*/ 0 w 423"/>
                      <a:gd name="T1" fmla="*/ 0 h 552"/>
                      <a:gd name="T2" fmla="*/ 423 w 423"/>
                      <a:gd name="T3" fmla="*/ 431 h 552"/>
                      <a:gd name="T4" fmla="*/ 423 w 423"/>
                      <a:gd name="T5" fmla="*/ 552 h 552"/>
                      <a:gd name="T6" fmla="*/ 0 w 423"/>
                      <a:gd name="T7" fmla="*/ 122 h 552"/>
                      <a:gd name="T8" fmla="*/ 0 w 423"/>
                      <a:gd name="T9" fmla="*/ 0 h 552"/>
                      <a:gd name="T10" fmla="*/ 0 60000 65536"/>
                      <a:gd name="T11" fmla="*/ 0 60000 65536"/>
                      <a:gd name="T12" fmla="*/ 0 60000 65536"/>
                      <a:gd name="T13" fmla="*/ 0 60000 65536"/>
                      <a:gd name="T14" fmla="*/ 0 60000 65536"/>
                      <a:gd name="T15" fmla="*/ 0 w 423"/>
                      <a:gd name="T16" fmla="*/ 0 h 552"/>
                      <a:gd name="T17" fmla="*/ 423 w 423"/>
                      <a:gd name="T18" fmla="*/ 552 h 552"/>
                    </a:gdLst>
                    <a:ahLst/>
                    <a:cxnLst>
                      <a:cxn ang="T10">
                        <a:pos x="T0" y="T1"/>
                      </a:cxn>
                      <a:cxn ang="T11">
                        <a:pos x="T2" y="T3"/>
                      </a:cxn>
                      <a:cxn ang="T12">
                        <a:pos x="T4" y="T5"/>
                      </a:cxn>
                      <a:cxn ang="T13">
                        <a:pos x="T6" y="T7"/>
                      </a:cxn>
                      <a:cxn ang="T14">
                        <a:pos x="T8" y="T9"/>
                      </a:cxn>
                    </a:cxnLst>
                    <a:rect l="T15" t="T16" r="T17" b="T18"/>
                    <a:pathLst>
                      <a:path w="423" h="552">
                        <a:moveTo>
                          <a:pt x="0" y="0"/>
                        </a:moveTo>
                        <a:lnTo>
                          <a:pt x="423" y="431"/>
                        </a:lnTo>
                        <a:lnTo>
                          <a:pt x="423"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5877" name="Rectangle 268"/>
                  <p:cNvSpPr>
                    <a:spLocks noChangeArrowheads="1"/>
                  </p:cNvSpPr>
                  <p:nvPr/>
                </p:nvSpPr>
                <p:spPr bwMode="auto">
                  <a:xfrm>
                    <a:off x="3084"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35878" name="Freeform 269"/>
                  <p:cNvSpPr>
                    <a:spLocks/>
                  </p:cNvSpPr>
                  <p:nvPr/>
                </p:nvSpPr>
                <p:spPr bwMode="auto">
                  <a:xfrm>
                    <a:off x="2666" y="1999"/>
                    <a:ext cx="905" cy="431"/>
                  </a:xfrm>
                  <a:custGeom>
                    <a:avLst/>
                    <a:gdLst>
                      <a:gd name="T0" fmla="*/ 418 w 905"/>
                      <a:gd name="T1" fmla="*/ 431 h 431"/>
                      <a:gd name="T2" fmla="*/ 905 w 905"/>
                      <a:gd name="T3" fmla="*/ 431 h 431"/>
                      <a:gd name="T4" fmla="*/ 480 w 905"/>
                      <a:gd name="T5" fmla="*/ 0 h 431"/>
                      <a:gd name="T6" fmla="*/ 0 w 905"/>
                      <a:gd name="T7" fmla="*/ 0 h 431"/>
                      <a:gd name="T8" fmla="*/ 423 w 905"/>
                      <a:gd name="T9" fmla="*/ 431 h 431"/>
                      <a:gd name="T10" fmla="*/ 418 w 905"/>
                      <a:gd name="T11" fmla="*/ 431 h 431"/>
                      <a:gd name="T12" fmla="*/ 0 60000 65536"/>
                      <a:gd name="T13" fmla="*/ 0 60000 65536"/>
                      <a:gd name="T14" fmla="*/ 0 60000 65536"/>
                      <a:gd name="T15" fmla="*/ 0 60000 65536"/>
                      <a:gd name="T16" fmla="*/ 0 60000 65536"/>
                      <a:gd name="T17" fmla="*/ 0 60000 65536"/>
                      <a:gd name="T18" fmla="*/ 0 w 905"/>
                      <a:gd name="T19" fmla="*/ 0 h 431"/>
                      <a:gd name="T20" fmla="*/ 905 w 905"/>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5" h="431">
                        <a:moveTo>
                          <a:pt x="418" y="431"/>
                        </a:moveTo>
                        <a:lnTo>
                          <a:pt x="905" y="431"/>
                        </a:lnTo>
                        <a:lnTo>
                          <a:pt x="480" y="0"/>
                        </a:lnTo>
                        <a:lnTo>
                          <a:pt x="0" y="0"/>
                        </a:lnTo>
                        <a:lnTo>
                          <a:pt x="423" y="431"/>
                        </a:lnTo>
                        <a:lnTo>
                          <a:pt x="418" y="431"/>
                        </a:lnTo>
                        <a:close/>
                      </a:path>
                    </a:pathLst>
                  </a:custGeom>
                  <a:solidFill>
                    <a:srgbClr val="CCFFCC"/>
                  </a:solidFill>
                  <a:ln w="9525">
                    <a:solidFill>
                      <a:schemeClr val="bg2"/>
                    </a:solidFill>
                    <a:round/>
                    <a:headEnd/>
                    <a:tailEnd/>
                  </a:ln>
                </p:spPr>
                <p:txBody>
                  <a:bodyPr/>
                  <a:lstStyle/>
                  <a:p>
                    <a:endParaRPr lang="en-US"/>
                  </a:p>
                </p:txBody>
              </p:sp>
              <p:sp>
                <p:nvSpPr>
                  <p:cNvPr id="35879" name="Freeform 270"/>
                  <p:cNvSpPr>
                    <a:spLocks/>
                  </p:cNvSpPr>
                  <p:nvPr/>
                </p:nvSpPr>
                <p:spPr bwMode="auto">
                  <a:xfrm>
                    <a:off x="2666" y="1999"/>
                    <a:ext cx="905" cy="431"/>
                  </a:xfrm>
                  <a:custGeom>
                    <a:avLst/>
                    <a:gdLst>
                      <a:gd name="T0" fmla="*/ 418 w 905"/>
                      <a:gd name="T1" fmla="*/ 431 h 431"/>
                      <a:gd name="T2" fmla="*/ 905 w 905"/>
                      <a:gd name="T3" fmla="*/ 431 h 431"/>
                      <a:gd name="T4" fmla="*/ 480 w 905"/>
                      <a:gd name="T5" fmla="*/ 0 h 431"/>
                      <a:gd name="T6" fmla="*/ 0 w 905"/>
                      <a:gd name="T7" fmla="*/ 0 h 431"/>
                      <a:gd name="T8" fmla="*/ 423 w 905"/>
                      <a:gd name="T9" fmla="*/ 431 h 431"/>
                      <a:gd name="T10" fmla="*/ 0 60000 65536"/>
                      <a:gd name="T11" fmla="*/ 0 60000 65536"/>
                      <a:gd name="T12" fmla="*/ 0 60000 65536"/>
                      <a:gd name="T13" fmla="*/ 0 60000 65536"/>
                      <a:gd name="T14" fmla="*/ 0 60000 65536"/>
                      <a:gd name="T15" fmla="*/ 0 w 905"/>
                      <a:gd name="T16" fmla="*/ 0 h 431"/>
                      <a:gd name="T17" fmla="*/ 905 w 905"/>
                      <a:gd name="T18" fmla="*/ 431 h 431"/>
                    </a:gdLst>
                    <a:ahLst/>
                    <a:cxnLst>
                      <a:cxn ang="T10">
                        <a:pos x="T0" y="T1"/>
                      </a:cxn>
                      <a:cxn ang="T11">
                        <a:pos x="T2" y="T3"/>
                      </a:cxn>
                      <a:cxn ang="T12">
                        <a:pos x="T4" y="T5"/>
                      </a:cxn>
                      <a:cxn ang="T13">
                        <a:pos x="T6" y="T7"/>
                      </a:cxn>
                      <a:cxn ang="T14">
                        <a:pos x="T8" y="T9"/>
                      </a:cxn>
                    </a:cxnLst>
                    <a:rect l="T15" t="T16" r="T17" b="T18"/>
                    <a:pathLst>
                      <a:path w="905" h="431">
                        <a:moveTo>
                          <a:pt x="418" y="431"/>
                        </a:moveTo>
                        <a:lnTo>
                          <a:pt x="905" y="431"/>
                        </a:lnTo>
                        <a:lnTo>
                          <a:pt x="480" y="0"/>
                        </a:lnTo>
                        <a:lnTo>
                          <a:pt x="0" y="0"/>
                        </a:lnTo>
                        <a:lnTo>
                          <a:pt x="423" y="431"/>
                        </a:lnTo>
                      </a:path>
                    </a:pathLst>
                  </a:custGeom>
                  <a:noFill/>
                  <a:ln w="4763">
                    <a:solidFill>
                      <a:schemeClr val="bg2"/>
                    </a:solidFill>
                    <a:round/>
                    <a:headEnd/>
                    <a:tailEnd/>
                  </a:ln>
                </p:spPr>
                <p:txBody>
                  <a:bodyPr/>
                  <a:lstStyle/>
                  <a:p>
                    <a:endParaRPr lang="en-US"/>
                  </a:p>
                </p:txBody>
              </p:sp>
            </p:grpSp>
            <p:grpSp>
              <p:nvGrpSpPr>
                <p:cNvPr id="35860" name="Group 271"/>
                <p:cNvGrpSpPr>
                  <a:grpSpLocks/>
                </p:cNvGrpSpPr>
                <p:nvPr/>
              </p:nvGrpSpPr>
              <p:grpSpPr bwMode="auto">
                <a:xfrm>
                  <a:off x="2144" y="1999"/>
                  <a:ext cx="903" cy="552"/>
                  <a:chOff x="2144" y="1999"/>
                  <a:chExt cx="903" cy="552"/>
                </a:xfrm>
              </p:grpSpPr>
              <p:sp>
                <p:nvSpPr>
                  <p:cNvPr id="35868" name="Rectangle 272"/>
                  <p:cNvSpPr>
                    <a:spLocks noChangeArrowheads="1"/>
                  </p:cNvSpPr>
                  <p:nvPr/>
                </p:nvSpPr>
                <p:spPr bwMode="auto">
                  <a:xfrm>
                    <a:off x="2144" y="1999"/>
                    <a:ext cx="477" cy="122"/>
                  </a:xfrm>
                  <a:prstGeom prst="rect">
                    <a:avLst/>
                  </a:prstGeom>
                  <a:solidFill>
                    <a:srgbClr val="CCFFCC"/>
                  </a:solidFill>
                  <a:ln w="4763">
                    <a:solidFill>
                      <a:schemeClr val="bg2"/>
                    </a:solidFill>
                    <a:miter lim="800000"/>
                    <a:headEnd/>
                    <a:tailEnd/>
                  </a:ln>
                </p:spPr>
                <p:txBody>
                  <a:bodyPr/>
                  <a:lstStyle/>
                  <a:p>
                    <a:endParaRPr lang="en-US"/>
                  </a:p>
                </p:txBody>
              </p:sp>
              <p:sp>
                <p:nvSpPr>
                  <p:cNvPr id="35869" name="Freeform 273"/>
                  <p:cNvSpPr>
                    <a:spLocks/>
                  </p:cNvSpPr>
                  <p:nvPr/>
                </p:nvSpPr>
                <p:spPr bwMode="auto">
                  <a:xfrm>
                    <a:off x="2621" y="1999"/>
                    <a:ext cx="426" cy="552"/>
                  </a:xfrm>
                  <a:custGeom>
                    <a:avLst/>
                    <a:gdLst>
                      <a:gd name="T0" fmla="*/ 426 w 426"/>
                      <a:gd name="T1" fmla="*/ 431 h 552"/>
                      <a:gd name="T2" fmla="*/ 0 w 426"/>
                      <a:gd name="T3" fmla="*/ 0 h 552"/>
                      <a:gd name="T4" fmla="*/ 0 w 426"/>
                      <a:gd name="T5" fmla="*/ 122 h 552"/>
                      <a:gd name="T6" fmla="*/ 426 w 426"/>
                      <a:gd name="T7" fmla="*/ 552 h 552"/>
                      <a:gd name="T8" fmla="*/ 426 w 426"/>
                      <a:gd name="T9" fmla="*/ 431 h 552"/>
                      <a:gd name="T10" fmla="*/ 0 60000 65536"/>
                      <a:gd name="T11" fmla="*/ 0 60000 65536"/>
                      <a:gd name="T12" fmla="*/ 0 60000 65536"/>
                      <a:gd name="T13" fmla="*/ 0 60000 65536"/>
                      <a:gd name="T14" fmla="*/ 0 60000 65536"/>
                      <a:gd name="T15" fmla="*/ 0 w 426"/>
                      <a:gd name="T16" fmla="*/ 0 h 552"/>
                      <a:gd name="T17" fmla="*/ 426 w 426"/>
                      <a:gd name="T18" fmla="*/ 552 h 552"/>
                    </a:gdLst>
                    <a:ahLst/>
                    <a:cxnLst>
                      <a:cxn ang="T10">
                        <a:pos x="T0" y="T1"/>
                      </a:cxn>
                      <a:cxn ang="T11">
                        <a:pos x="T2" y="T3"/>
                      </a:cxn>
                      <a:cxn ang="T12">
                        <a:pos x="T4" y="T5"/>
                      </a:cxn>
                      <a:cxn ang="T13">
                        <a:pos x="T6" y="T7"/>
                      </a:cxn>
                      <a:cxn ang="T14">
                        <a:pos x="T8" y="T9"/>
                      </a:cxn>
                    </a:cxnLst>
                    <a:rect l="T15" t="T16" r="T17" b="T18"/>
                    <a:pathLst>
                      <a:path w="426" h="552">
                        <a:moveTo>
                          <a:pt x="426" y="431"/>
                        </a:moveTo>
                        <a:lnTo>
                          <a:pt x="0" y="0"/>
                        </a:lnTo>
                        <a:lnTo>
                          <a:pt x="0" y="122"/>
                        </a:lnTo>
                        <a:lnTo>
                          <a:pt x="426" y="552"/>
                        </a:lnTo>
                        <a:lnTo>
                          <a:pt x="426" y="431"/>
                        </a:lnTo>
                        <a:close/>
                      </a:path>
                    </a:pathLst>
                  </a:custGeom>
                  <a:solidFill>
                    <a:srgbClr val="CCFFCC"/>
                  </a:solidFill>
                  <a:ln w="4763">
                    <a:solidFill>
                      <a:schemeClr val="bg2"/>
                    </a:solidFill>
                    <a:round/>
                    <a:headEnd/>
                    <a:tailEnd/>
                  </a:ln>
                </p:spPr>
                <p:txBody>
                  <a:bodyPr/>
                  <a:lstStyle/>
                  <a:p>
                    <a:endParaRPr lang="en-US"/>
                  </a:p>
                </p:txBody>
              </p:sp>
              <p:sp>
                <p:nvSpPr>
                  <p:cNvPr id="35870" name="Freeform 274"/>
                  <p:cNvSpPr>
                    <a:spLocks/>
                  </p:cNvSpPr>
                  <p:nvPr/>
                </p:nvSpPr>
                <p:spPr bwMode="auto">
                  <a:xfrm>
                    <a:off x="2144" y="1999"/>
                    <a:ext cx="420" cy="552"/>
                  </a:xfrm>
                  <a:custGeom>
                    <a:avLst/>
                    <a:gdLst>
                      <a:gd name="T0" fmla="*/ 0 w 420"/>
                      <a:gd name="T1" fmla="*/ 0 h 552"/>
                      <a:gd name="T2" fmla="*/ 420 w 420"/>
                      <a:gd name="T3" fmla="*/ 431 h 552"/>
                      <a:gd name="T4" fmla="*/ 420 w 420"/>
                      <a:gd name="T5" fmla="*/ 552 h 552"/>
                      <a:gd name="T6" fmla="*/ 0 w 420"/>
                      <a:gd name="T7" fmla="*/ 122 h 552"/>
                      <a:gd name="T8" fmla="*/ 0 w 420"/>
                      <a:gd name="T9" fmla="*/ 0 h 552"/>
                      <a:gd name="T10" fmla="*/ 0 60000 65536"/>
                      <a:gd name="T11" fmla="*/ 0 60000 65536"/>
                      <a:gd name="T12" fmla="*/ 0 60000 65536"/>
                      <a:gd name="T13" fmla="*/ 0 60000 65536"/>
                      <a:gd name="T14" fmla="*/ 0 60000 65536"/>
                      <a:gd name="T15" fmla="*/ 0 w 420"/>
                      <a:gd name="T16" fmla="*/ 0 h 552"/>
                      <a:gd name="T17" fmla="*/ 420 w 420"/>
                      <a:gd name="T18" fmla="*/ 552 h 552"/>
                    </a:gdLst>
                    <a:ahLst/>
                    <a:cxnLst>
                      <a:cxn ang="T10">
                        <a:pos x="T0" y="T1"/>
                      </a:cxn>
                      <a:cxn ang="T11">
                        <a:pos x="T2" y="T3"/>
                      </a:cxn>
                      <a:cxn ang="T12">
                        <a:pos x="T4" y="T5"/>
                      </a:cxn>
                      <a:cxn ang="T13">
                        <a:pos x="T6" y="T7"/>
                      </a:cxn>
                      <a:cxn ang="T14">
                        <a:pos x="T8" y="T9"/>
                      </a:cxn>
                    </a:cxnLst>
                    <a:rect l="T15" t="T16" r="T17" b="T18"/>
                    <a:pathLst>
                      <a:path w="420" h="552">
                        <a:moveTo>
                          <a:pt x="0" y="0"/>
                        </a:moveTo>
                        <a:lnTo>
                          <a:pt x="420" y="431"/>
                        </a:lnTo>
                        <a:lnTo>
                          <a:pt x="420"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5871" name="Rectangle 275"/>
                  <p:cNvSpPr>
                    <a:spLocks noChangeArrowheads="1"/>
                  </p:cNvSpPr>
                  <p:nvPr/>
                </p:nvSpPr>
                <p:spPr bwMode="auto">
                  <a:xfrm>
                    <a:off x="2560"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35872" name="Freeform 276"/>
                  <p:cNvSpPr>
                    <a:spLocks/>
                  </p:cNvSpPr>
                  <p:nvPr/>
                </p:nvSpPr>
                <p:spPr bwMode="auto">
                  <a:xfrm>
                    <a:off x="2144" y="1999"/>
                    <a:ext cx="903" cy="431"/>
                  </a:xfrm>
                  <a:custGeom>
                    <a:avLst/>
                    <a:gdLst>
                      <a:gd name="T0" fmla="*/ 416 w 903"/>
                      <a:gd name="T1" fmla="*/ 431 h 431"/>
                      <a:gd name="T2" fmla="*/ 903 w 903"/>
                      <a:gd name="T3" fmla="*/ 431 h 431"/>
                      <a:gd name="T4" fmla="*/ 477 w 903"/>
                      <a:gd name="T5" fmla="*/ 0 h 431"/>
                      <a:gd name="T6" fmla="*/ 0 w 903"/>
                      <a:gd name="T7" fmla="*/ 0 h 431"/>
                      <a:gd name="T8" fmla="*/ 420 w 903"/>
                      <a:gd name="T9" fmla="*/ 431 h 431"/>
                      <a:gd name="T10" fmla="*/ 416 w 903"/>
                      <a:gd name="T11" fmla="*/ 431 h 431"/>
                      <a:gd name="T12" fmla="*/ 0 60000 65536"/>
                      <a:gd name="T13" fmla="*/ 0 60000 65536"/>
                      <a:gd name="T14" fmla="*/ 0 60000 65536"/>
                      <a:gd name="T15" fmla="*/ 0 60000 65536"/>
                      <a:gd name="T16" fmla="*/ 0 60000 65536"/>
                      <a:gd name="T17" fmla="*/ 0 60000 65536"/>
                      <a:gd name="T18" fmla="*/ 0 w 903"/>
                      <a:gd name="T19" fmla="*/ 0 h 431"/>
                      <a:gd name="T20" fmla="*/ 903 w 903"/>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3" h="431">
                        <a:moveTo>
                          <a:pt x="416" y="431"/>
                        </a:moveTo>
                        <a:lnTo>
                          <a:pt x="903" y="431"/>
                        </a:lnTo>
                        <a:lnTo>
                          <a:pt x="477" y="0"/>
                        </a:lnTo>
                        <a:lnTo>
                          <a:pt x="0" y="0"/>
                        </a:lnTo>
                        <a:lnTo>
                          <a:pt x="420"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35873" name="Freeform 277"/>
                  <p:cNvSpPr>
                    <a:spLocks/>
                  </p:cNvSpPr>
                  <p:nvPr/>
                </p:nvSpPr>
                <p:spPr bwMode="auto">
                  <a:xfrm>
                    <a:off x="2144" y="1999"/>
                    <a:ext cx="903" cy="431"/>
                  </a:xfrm>
                  <a:custGeom>
                    <a:avLst/>
                    <a:gdLst>
                      <a:gd name="T0" fmla="*/ 416 w 903"/>
                      <a:gd name="T1" fmla="*/ 431 h 431"/>
                      <a:gd name="T2" fmla="*/ 903 w 903"/>
                      <a:gd name="T3" fmla="*/ 431 h 431"/>
                      <a:gd name="T4" fmla="*/ 477 w 903"/>
                      <a:gd name="T5" fmla="*/ 0 h 431"/>
                      <a:gd name="T6" fmla="*/ 0 w 903"/>
                      <a:gd name="T7" fmla="*/ 0 h 431"/>
                      <a:gd name="T8" fmla="*/ 420 w 903"/>
                      <a:gd name="T9" fmla="*/ 431 h 431"/>
                      <a:gd name="T10" fmla="*/ 0 60000 65536"/>
                      <a:gd name="T11" fmla="*/ 0 60000 65536"/>
                      <a:gd name="T12" fmla="*/ 0 60000 65536"/>
                      <a:gd name="T13" fmla="*/ 0 60000 65536"/>
                      <a:gd name="T14" fmla="*/ 0 60000 65536"/>
                      <a:gd name="T15" fmla="*/ 0 w 903"/>
                      <a:gd name="T16" fmla="*/ 0 h 431"/>
                      <a:gd name="T17" fmla="*/ 903 w 903"/>
                      <a:gd name="T18" fmla="*/ 431 h 431"/>
                    </a:gdLst>
                    <a:ahLst/>
                    <a:cxnLst>
                      <a:cxn ang="T10">
                        <a:pos x="T0" y="T1"/>
                      </a:cxn>
                      <a:cxn ang="T11">
                        <a:pos x="T2" y="T3"/>
                      </a:cxn>
                      <a:cxn ang="T12">
                        <a:pos x="T4" y="T5"/>
                      </a:cxn>
                      <a:cxn ang="T13">
                        <a:pos x="T6" y="T7"/>
                      </a:cxn>
                      <a:cxn ang="T14">
                        <a:pos x="T8" y="T9"/>
                      </a:cxn>
                    </a:cxnLst>
                    <a:rect l="T15" t="T16" r="T17" b="T18"/>
                    <a:pathLst>
                      <a:path w="903" h="431">
                        <a:moveTo>
                          <a:pt x="416" y="431"/>
                        </a:moveTo>
                        <a:lnTo>
                          <a:pt x="903" y="431"/>
                        </a:lnTo>
                        <a:lnTo>
                          <a:pt x="477" y="0"/>
                        </a:lnTo>
                        <a:lnTo>
                          <a:pt x="0" y="0"/>
                        </a:lnTo>
                        <a:lnTo>
                          <a:pt x="420" y="431"/>
                        </a:lnTo>
                      </a:path>
                    </a:pathLst>
                  </a:custGeom>
                  <a:noFill/>
                  <a:ln w="4763">
                    <a:solidFill>
                      <a:schemeClr val="bg2"/>
                    </a:solidFill>
                    <a:round/>
                    <a:headEnd/>
                    <a:tailEnd/>
                  </a:ln>
                </p:spPr>
                <p:txBody>
                  <a:bodyPr/>
                  <a:lstStyle/>
                  <a:p>
                    <a:endParaRPr lang="en-US"/>
                  </a:p>
                </p:txBody>
              </p:sp>
            </p:grpSp>
            <p:grpSp>
              <p:nvGrpSpPr>
                <p:cNvPr id="35861" name="Group 278"/>
                <p:cNvGrpSpPr>
                  <a:grpSpLocks/>
                </p:cNvGrpSpPr>
                <p:nvPr/>
              </p:nvGrpSpPr>
              <p:grpSpPr bwMode="auto">
                <a:xfrm>
                  <a:off x="1619" y="1999"/>
                  <a:ext cx="903" cy="552"/>
                  <a:chOff x="1619" y="1999"/>
                  <a:chExt cx="903" cy="552"/>
                </a:xfrm>
              </p:grpSpPr>
              <p:sp>
                <p:nvSpPr>
                  <p:cNvPr id="35862" name="Rectangle 279"/>
                  <p:cNvSpPr>
                    <a:spLocks noChangeArrowheads="1"/>
                  </p:cNvSpPr>
                  <p:nvPr/>
                </p:nvSpPr>
                <p:spPr bwMode="auto">
                  <a:xfrm>
                    <a:off x="1619" y="1999"/>
                    <a:ext cx="479" cy="122"/>
                  </a:xfrm>
                  <a:prstGeom prst="rect">
                    <a:avLst/>
                  </a:prstGeom>
                  <a:solidFill>
                    <a:srgbClr val="CCFFCC"/>
                  </a:solidFill>
                  <a:ln w="4763">
                    <a:solidFill>
                      <a:schemeClr val="bg2"/>
                    </a:solidFill>
                    <a:miter lim="800000"/>
                    <a:headEnd/>
                    <a:tailEnd/>
                  </a:ln>
                </p:spPr>
                <p:txBody>
                  <a:bodyPr/>
                  <a:lstStyle/>
                  <a:p>
                    <a:endParaRPr lang="en-US"/>
                  </a:p>
                </p:txBody>
              </p:sp>
              <p:sp>
                <p:nvSpPr>
                  <p:cNvPr id="35863" name="Freeform 280"/>
                  <p:cNvSpPr>
                    <a:spLocks/>
                  </p:cNvSpPr>
                  <p:nvPr/>
                </p:nvSpPr>
                <p:spPr bwMode="auto">
                  <a:xfrm>
                    <a:off x="2098" y="1999"/>
                    <a:ext cx="424" cy="552"/>
                  </a:xfrm>
                  <a:custGeom>
                    <a:avLst/>
                    <a:gdLst>
                      <a:gd name="T0" fmla="*/ 424 w 424"/>
                      <a:gd name="T1" fmla="*/ 431 h 552"/>
                      <a:gd name="T2" fmla="*/ 0 w 424"/>
                      <a:gd name="T3" fmla="*/ 0 h 552"/>
                      <a:gd name="T4" fmla="*/ 0 w 424"/>
                      <a:gd name="T5" fmla="*/ 122 h 552"/>
                      <a:gd name="T6" fmla="*/ 424 w 424"/>
                      <a:gd name="T7" fmla="*/ 552 h 552"/>
                      <a:gd name="T8" fmla="*/ 424 w 424"/>
                      <a:gd name="T9" fmla="*/ 431 h 552"/>
                      <a:gd name="T10" fmla="*/ 0 60000 65536"/>
                      <a:gd name="T11" fmla="*/ 0 60000 65536"/>
                      <a:gd name="T12" fmla="*/ 0 60000 65536"/>
                      <a:gd name="T13" fmla="*/ 0 60000 65536"/>
                      <a:gd name="T14" fmla="*/ 0 60000 65536"/>
                      <a:gd name="T15" fmla="*/ 0 w 424"/>
                      <a:gd name="T16" fmla="*/ 0 h 552"/>
                      <a:gd name="T17" fmla="*/ 424 w 424"/>
                      <a:gd name="T18" fmla="*/ 552 h 552"/>
                    </a:gdLst>
                    <a:ahLst/>
                    <a:cxnLst>
                      <a:cxn ang="T10">
                        <a:pos x="T0" y="T1"/>
                      </a:cxn>
                      <a:cxn ang="T11">
                        <a:pos x="T2" y="T3"/>
                      </a:cxn>
                      <a:cxn ang="T12">
                        <a:pos x="T4" y="T5"/>
                      </a:cxn>
                      <a:cxn ang="T13">
                        <a:pos x="T6" y="T7"/>
                      </a:cxn>
                      <a:cxn ang="T14">
                        <a:pos x="T8" y="T9"/>
                      </a:cxn>
                    </a:cxnLst>
                    <a:rect l="T15" t="T16" r="T17" b="T18"/>
                    <a:pathLst>
                      <a:path w="424" h="552">
                        <a:moveTo>
                          <a:pt x="424" y="431"/>
                        </a:moveTo>
                        <a:lnTo>
                          <a:pt x="0" y="0"/>
                        </a:lnTo>
                        <a:lnTo>
                          <a:pt x="0" y="122"/>
                        </a:lnTo>
                        <a:lnTo>
                          <a:pt x="424" y="552"/>
                        </a:lnTo>
                        <a:lnTo>
                          <a:pt x="424" y="431"/>
                        </a:lnTo>
                        <a:close/>
                      </a:path>
                    </a:pathLst>
                  </a:custGeom>
                  <a:solidFill>
                    <a:srgbClr val="CCFFCC"/>
                  </a:solidFill>
                  <a:ln w="4763">
                    <a:solidFill>
                      <a:schemeClr val="bg2"/>
                    </a:solidFill>
                    <a:round/>
                    <a:headEnd/>
                    <a:tailEnd/>
                  </a:ln>
                </p:spPr>
                <p:txBody>
                  <a:bodyPr/>
                  <a:lstStyle/>
                  <a:p>
                    <a:endParaRPr lang="en-US"/>
                  </a:p>
                </p:txBody>
              </p:sp>
              <p:sp>
                <p:nvSpPr>
                  <p:cNvPr id="35864" name="Freeform 281"/>
                  <p:cNvSpPr>
                    <a:spLocks/>
                  </p:cNvSpPr>
                  <p:nvPr/>
                </p:nvSpPr>
                <p:spPr bwMode="auto">
                  <a:xfrm>
                    <a:off x="1619" y="1999"/>
                    <a:ext cx="421" cy="552"/>
                  </a:xfrm>
                  <a:custGeom>
                    <a:avLst/>
                    <a:gdLst>
                      <a:gd name="T0" fmla="*/ 0 w 421"/>
                      <a:gd name="T1" fmla="*/ 0 h 552"/>
                      <a:gd name="T2" fmla="*/ 421 w 421"/>
                      <a:gd name="T3" fmla="*/ 431 h 552"/>
                      <a:gd name="T4" fmla="*/ 421 w 421"/>
                      <a:gd name="T5" fmla="*/ 552 h 552"/>
                      <a:gd name="T6" fmla="*/ 0 w 421"/>
                      <a:gd name="T7" fmla="*/ 122 h 552"/>
                      <a:gd name="T8" fmla="*/ 0 w 421"/>
                      <a:gd name="T9" fmla="*/ 0 h 552"/>
                      <a:gd name="T10" fmla="*/ 0 60000 65536"/>
                      <a:gd name="T11" fmla="*/ 0 60000 65536"/>
                      <a:gd name="T12" fmla="*/ 0 60000 65536"/>
                      <a:gd name="T13" fmla="*/ 0 60000 65536"/>
                      <a:gd name="T14" fmla="*/ 0 60000 65536"/>
                      <a:gd name="T15" fmla="*/ 0 w 421"/>
                      <a:gd name="T16" fmla="*/ 0 h 552"/>
                      <a:gd name="T17" fmla="*/ 421 w 421"/>
                      <a:gd name="T18" fmla="*/ 552 h 552"/>
                    </a:gdLst>
                    <a:ahLst/>
                    <a:cxnLst>
                      <a:cxn ang="T10">
                        <a:pos x="T0" y="T1"/>
                      </a:cxn>
                      <a:cxn ang="T11">
                        <a:pos x="T2" y="T3"/>
                      </a:cxn>
                      <a:cxn ang="T12">
                        <a:pos x="T4" y="T5"/>
                      </a:cxn>
                      <a:cxn ang="T13">
                        <a:pos x="T6" y="T7"/>
                      </a:cxn>
                      <a:cxn ang="T14">
                        <a:pos x="T8" y="T9"/>
                      </a:cxn>
                    </a:cxnLst>
                    <a:rect l="T15" t="T16" r="T17" b="T18"/>
                    <a:pathLst>
                      <a:path w="421" h="552">
                        <a:moveTo>
                          <a:pt x="0" y="0"/>
                        </a:moveTo>
                        <a:lnTo>
                          <a:pt x="421" y="431"/>
                        </a:lnTo>
                        <a:lnTo>
                          <a:pt x="421"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5865" name="Rectangle 282"/>
                  <p:cNvSpPr>
                    <a:spLocks noChangeArrowheads="1"/>
                  </p:cNvSpPr>
                  <p:nvPr/>
                </p:nvSpPr>
                <p:spPr bwMode="auto">
                  <a:xfrm>
                    <a:off x="2035"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35866" name="Freeform 283"/>
                  <p:cNvSpPr>
                    <a:spLocks/>
                  </p:cNvSpPr>
                  <p:nvPr/>
                </p:nvSpPr>
                <p:spPr bwMode="auto">
                  <a:xfrm>
                    <a:off x="1619" y="1999"/>
                    <a:ext cx="903" cy="431"/>
                  </a:xfrm>
                  <a:custGeom>
                    <a:avLst/>
                    <a:gdLst>
                      <a:gd name="T0" fmla="*/ 416 w 903"/>
                      <a:gd name="T1" fmla="*/ 431 h 431"/>
                      <a:gd name="T2" fmla="*/ 903 w 903"/>
                      <a:gd name="T3" fmla="*/ 431 h 431"/>
                      <a:gd name="T4" fmla="*/ 479 w 903"/>
                      <a:gd name="T5" fmla="*/ 0 h 431"/>
                      <a:gd name="T6" fmla="*/ 0 w 903"/>
                      <a:gd name="T7" fmla="*/ 0 h 431"/>
                      <a:gd name="T8" fmla="*/ 421 w 903"/>
                      <a:gd name="T9" fmla="*/ 431 h 431"/>
                      <a:gd name="T10" fmla="*/ 416 w 903"/>
                      <a:gd name="T11" fmla="*/ 431 h 431"/>
                      <a:gd name="T12" fmla="*/ 0 60000 65536"/>
                      <a:gd name="T13" fmla="*/ 0 60000 65536"/>
                      <a:gd name="T14" fmla="*/ 0 60000 65536"/>
                      <a:gd name="T15" fmla="*/ 0 60000 65536"/>
                      <a:gd name="T16" fmla="*/ 0 60000 65536"/>
                      <a:gd name="T17" fmla="*/ 0 60000 65536"/>
                      <a:gd name="T18" fmla="*/ 0 w 903"/>
                      <a:gd name="T19" fmla="*/ 0 h 431"/>
                      <a:gd name="T20" fmla="*/ 903 w 903"/>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3" h="431">
                        <a:moveTo>
                          <a:pt x="416" y="431"/>
                        </a:moveTo>
                        <a:lnTo>
                          <a:pt x="903" y="431"/>
                        </a:lnTo>
                        <a:lnTo>
                          <a:pt x="479" y="0"/>
                        </a:lnTo>
                        <a:lnTo>
                          <a:pt x="0" y="0"/>
                        </a:lnTo>
                        <a:lnTo>
                          <a:pt x="421"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35867" name="Freeform 284"/>
                  <p:cNvSpPr>
                    <a:spLocks/>
                  </p:cNvSpPr>
                  <p:nvPr/>
                </p:nvSpPr>
                <p:spPr bwMode="auto">
                  <a:xfrm>
                    <a:off x="1619" y="1999"/>
                    <a:ext cx="903" cy="431"/>
                  </a:xfrm>
                  <a:custGeom>
                    <a:avLst/>
                    <a:gdLst>
                      <a:gd name="T0" fmla="*/ 416 w 903"/>
                      <a:gd name="T1" fmla="*/ 431 h 431"/>
                      <a:gd name="T2" fmla="*/ 903 w 903"/>
                      <a:gd name="T3" fmla="*/ 431 h 431"/>
                      <a:gd name="T4" fmla="*/ 479 w 903"/>
                      <a:gd name="T5" fmla="*/ 0 h 431"/>
                      <a:gd name="T6" fmla="*/ 0 w 903"/>
                      <a:gd name="T7" fmla="*/ 0 h 431"/>
                      <a:gd name="T8" fmla="*/ 421 w 903"/>
                      <a:gd name="T9" fmla="*/ 431 h 431"/>
                      <a:gd name="T10" fmla="*/ 0 60000 65536"/>
                      <a:gd name="T11" fmla="*/ 0 60000 65536"/>
                      <a:gd name="T12" fmla="*/ 0 60000 65536"/>
                      <a:gd name="T13" fmla="*/ 0 60000 65536"/>
                      <a:gd name="T14" fmla="*/ 0 60000 65536"/>
                      <a:gd name="T15" fmla="*/ 0 w 903"/>
                      <a:gd name="T16" fmla="*/ 0 h 431"/>
                      <a:gd name="T17" fmla="*/ 903 w 903"/>
                      <a:gd name="T18" fmla="*/ 431 h 431"/>
                    </a:gdLst>
                    <a:ahLst/>
                    <a:cxnLst>
                      <a:cxn ang="T10">
                        <a:pos x="T0" y="T1"/>
                      </a:cxn>
                      <a:cxn ang="T11">
                        <a:pos x="T2" y="T3"/>
                      </a:cxn>
                      <a:cxn ang="T12">
                        <a:pos x="T4" y="T5"/>
                      </a:cxn>
                      <a:cxn ang="T13">
                        <a:pos x="T6" y="T7"/>
                      </a:cxn>
                      <a:cxn ang="T14">
                        <a:pos x="T8" y="T9"/>
                      </a:cxn>
                    </a:cxnLst>
                    <a:rect l="T15" t="T16" r="T17" b="T18"/>
                    <a:pathLst>
                      <a:path w="903" h="431">
                        <a:moveTo>
                          <a:pt x="416" y="431"/>
                        </a:moveTo>
                        <a:lnTo>
                          <a:pt x="903" y="431"/>
                        </a:lnTo>
                        <a:lnTo>
                          <a:pt x="479" y="0"/>
                        </a:lnTo>
                        <a:lnTo>
                          <a:pt x="0" y="0"/>
                        </a:lnTo>
                        <a:lnTo>
                          <a:pt x="421" y="431"/>
                        </a:lnTo>
                      </a:path>
                    </a:pathLst>
                  </a:custGeom>
                  <a:noFill/>
                  <a:ln w="4763">
                    <a:solidFill>
                      <a:schemeClr val="bg2"/>
                    </a:solidFill>
                    <a:round/>
                    <a:headEnd/>
                    <a:tailEnd/>
                  </a:ln>
                </p:spPr>
                <p:txBody>
                  <a:bodyPr/>
                  <a:lstStyle/>
                  <a:p>
                    <a:endParaRPr lang="en-US"/>
                  </a:p>
                </p:txBody>
              </p:sp>
            </p:grpSp>
          </p:grpSp>
        </p:grpSp>
      </p:grpSp>
      <p:sp>
        <p:nvSpPr>
          <p:cNvPr id="35846" name="Text Box 285"/>
          <p:cNvSpPr txBox="1">
            <a:spLocks noChangeArrowheads="1"/>
          </p:cNvSpPr>
          <p:nvPr/>
        </p:nvSpPr>
        <p:spPr bwMode="auto">
          <a:xfrm>
            <a:off x="4121150" y="4902200"/>
            <a:ext cx="4848225" cy="1955800"/>
          </a:xfrm>
          <a:prstGeom prst="rect">
            <a:avLst/>
          </a:prstGeom>
          <a:noFill/>
          <a:ln w="9525">
            <a:noFill/>
            <a:miter lim="800000"/>
            <a:headEnd/>
            <a:tailEnd/>
          </a:ln>
        </p:spPr>
        <p:txBody>
          <a:bodyPr>
            <a:spAutoFit/>
          </a:bodyPr>
          <a:lstStyle/>
          <a:p>
            <a:pPr>
              <a:lnSpc>
                <a:spcPct val="80000"/>
              </a:lnSpc>
              <a:spcBef>
                <a:spcPct val="30000"/>
              </a:spcBef>
            </a:pPr>
            <a:r>
              <a:rPr lang="en-US" b="1" i="1" u="none"/>
              <a:t>COTS &amp; Standards-based Middleware Infrastructure, OS, Network, &amp; Hardware Platform</a:t>
            </a:r>
          </a:p>
          <a:p>
            <a:pPr marL="228600" lvl="1" indent="-114300">
              <a:lnSpc>
                <a:spcPct val="80000"/>
              </a:lnSpc>
              <a:spcBef>
                <a:spcPct val="30000"/>
              </a:spcBef>
              <a:buFontTx/>
              <a:buChar char="•"/>
            </a:pPr>
            <a:r>
              <a:rPr lang="en-US" u="none"/>
              <a:t>Real-time CORBA middleware services</a:t>
            </a:r>
          </a:p>
          <a:p>
            <a:pPr marL="228600" lvl="1" indent="-114300">
              <a:lnSpc>
                <a:spcPct val="80000"/>
              </a:lnSpc>
              <a:spcBef>
                <a:spcPct val="30000"/>
              </a:spcBef>
              <a:buFontTx/>
              <a:buChar char="•"/>
            </a:pPr>
            <a:r>
              <a:rPr lang="en-US" u="none"/>
              <a:t>VxWorks operating system</a:t>
            </a:r>
          </a:p>
          <a:p>
            <a:pPr marL="228600" lvl="1" indent="-114300">
              <a:lnSpc>
                <a:spcPct val="80000"/>
              </a:lnSpc>
              <a:spcBef>
                <a:spcPct val="30000"/>
              </a:spcBef>
              <a:buFontTx/>
              <a:buChar char="•"/>
            </a:pPr>
            <a:r>
              <a:rPr lang="en-US" u="none"/>
              <a:t>VME, 1553, &amp; Link16</a:t>
            </a:r>
          </a:p>
          <a:p>
            <a:pPr marL="228600" lvl="1" indent="-114300">
              <a:lnSpc>
                <a:spcPct val="80000"/>
              </a:lnSpc>
              <a:spcBef>
                <a:spcPct val="30000"/>
              </a:spcBef>
              <a:buFontTx/>
              <a:buChar char="•"/>
            </a:pPr>
            <a:r>
              <a:rPr lang="en-US" u="none"/>
              <a:t>PowerPC</a:t>
            </a:r>
            <a:r>
              <a:rPr lang="en-US" i="1" u="none"/>
              <a:t> </a:t>
            </a:r>
          </a:p>
        </p:txBody>
      </p:sp>
      <p:sp>
        <p:nvSpPr>
          <p:cNvPr id="35847" name="Rectangle 289"/>
          <p:cNvSpPr>
            <a:spLocks noGrp="1" noChangeArrowheads="1"/>
          </p:cNvSpPr>
          <p:nvPr>
            <p:ph type="title"/>
          </p:nvPr>
        </p:nvSpPr>
        <p:spPr>
          <a:xfrm>
            <a:off x="101600" y="-85725"/>
            <a:ext cx="8947150" cy="914400"/>
          </a:xfrm>
          <a:noFill/>
        </p:spPr>
        <p:txBody>
          <a:bodyPr/>
          <a:lstStyle/>
          <a:p>
            <a:pPr algn="l">
              <a:lnSpc>
                <a:spcPct val="80000"/>
              </a:lnSpc>
            </a:pPr>
            <a:r>
              <a:rPr lang="en-US" altLang="en-US" sz="2000" i="1" smtClean="0"/>
              <a:t>Example:</a:t>
            </a:r>
            <a:r>
              <a:rPr lang="en-US" altLang="en-US" sz="3200" smtClean="0"/>
              <a:t> </a:t>
            </a:r>
            <a:br>
              <a:rPr lang="en-US" altLang="en-US" sz="3200" smtClean="0"/>
            </a:br>
            <a:r>
              <a:rPr lang="en-US" altLang="en-US" sz="3200" smtClean="0"/>
              <a:t>Boeing Bold Stroke Product-line Architecture</a:t>
            </a:r>
          </a:p>
        </p:txBody>
      </p:sp>
    </p:spTree>
  </p:cSld>
  <p:clrMapOvr>
    <a:masterClrMapping/>
  </p:clrMapOvr>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Slide Number Placeholder 3"/>
          <p:cNvSpPr>
            <a:spLocks noGrp="1"/>
          </p:cNvSpPr>
          <p:nvPr>
            <p:ph type="sldNum" sz="quarter" idx="10"/>
          </p:nvPr>
        </p:nvSpPr>
        <p:spPr>
          <a:noFill/>
        </p:spPr>
        <p:txBody>
          <a:bodyPr/>
          <a:lstStyle/>
          <a:p>
            <a:fld id="{2060D045-CF0A-4CC6-B887-118F4CC0A71A}" type="slidenum">
              <a:rPr lang="en-US" smtClean="0">
                <a:latin typeface="Arial" pitchFamily="34" charset="0"/>
              </a:rPr>
              <a:pPr/>
              <a:t>29</a:t>
            </a:fld>
            <a:endParaRPr lang="en-US" smtClean="0">
              <a:latin typeface="Arial" pitchFamily="34" charset="0"/>
            </a:endParaRPr>
          </a:p>
        </p:txBody>
      </p:sp>
      <p:grpSp>
        <p:nvGrpSpPr>
          <p:cNvPr id="36867" name="Group 3"/>
          <p:cNvGrpSpPr>
            <a:grpSpLocks/>
          </p:cNvGrpSpPr>
          <p:nvPr/>
        </p:nvGrpSpPr>
        <p:grpSpPr bwMode="auto">
          <a:xfrm flipH="1">
            <a:off x="1878013" y="2733675"/>
            <a:ext cx="5699125" cy="2087563"/>
            <a:chOff x="1530" y="1957"/>
            <a:chExt cx="2639" cy="967"/>
          </a:xfrm>
        </p:grpSpPr>
        <p:grpSp>
          <p:nvGrpSpPr>
            <p:cNvPr id="37182" name="Group 4"/>
            <p:cNvGrpSpPr>
              <a:grpSpLocks/>
            </p:cNvGrpSpPr>
            <p:nvPr/>
          </p:nvGrpSpPr>
          <p:grpSpPr bwMode="auto">
            <a:xfrm>
              <a:off x="1530" y="1999"/>
              <a:ext cx="2639" cy="925"/>
              <a:chOff x="1530" y="1999"/>
              <a:chExt cx="2639" cy="925"/>
            </a:xfrm>
          </p:grpSpPr>
          <p:grpSp>
            <p:nvGrpSpPr>
              <p:cNvPr id="37278" name="Group 5"/>
              <p:cNvGrpSpPr>
                <a:grpSpLocks/>
              </p:cNvGrpSpPr>
              <p:nvPr/>
            </p:nvGrpSpPr>
            <p:grpSpPr bwMode="auto">
              <a:xfrm>
                <a:off x="1530" y="2368"/>
                <a:ext cx="952" cy="556"/>
                <a:chOff x="1530" y="2368"/>
                <a:chExt cx="952" cy="556"/>
              </a:xfrm>
            </p:grpSpPr>
            <p:sp>
              <p:nvSpPr>
                <p:cNvPr id="37356" name="Freeform 6"/>
                <p:cNvSpPr>
                  <a:spLocks/>
                </p:cNvSpPr>
                <p:nvPr/>
              </p:nvSpPr>
              <p:spPr bwMode="auto">
                <a:xfrm>
                  <a:off x="1530" y="2368"/>
                  <a:ext cx="952" cy="125"/>
                </a:xfrm>
                <a:custGeom>
                  <a:avLst/>
                  <a:gdLst>
                    <a:gd name="T0" fmla="*/ 952 w 952"/>
                    <a:gd name="T1" fmla="*/ 0 h 125"/>
                    <a:gd name="T2" fmla="*/ 0 w 952"/>
                    <a:gd name="T3" fmla="*/ 4 h 125"/>
                    <a:gd name="T4" fmla="*/ 0 w 952"/>
                    <a:gd name="T5" fmla="*/ 125 h 125"/>
                    <a:gd name="T6" fmla="*/ 952 w 952"/>
                    <a:gd name="T7" fmla="*/ 122 h 125"/>
                    <a:gd name="T8" fmla="*/ 952 w 952"/>
                    <a:gd name="T9" fmla="*/ 0 h 125"/>
                    <a:gd name="T10" fmla="*/ 0 60000 65536"/>
                    <a:gd name="T11" fmla="*/ 0 60000 65536"/>
                    <a:gd name="T12" fmla="*/ 0 60000 65536"/>
                    <a:gd name="T13" fmla="*/ 0 60000 65536"/>
                    <a:gd name="T14" fmla="*/ 0 60000 65536"/>
                    <a:gd name="T15" fmla="*/ 0 w 952"/>
                    <a:gd name="T16" fmla="*/ 0 h 125"/>
                    <a:gd name="T17" fmla="*/ 952 w 952"/>
                    <a:gd name="T18" fmla="*/ 125 h 125"/>
                  </a:gdLst>
                  <a:ahLst/>
                  <a:cxnLst>
                    <a:cxn ang="T10">
                      <a:pos x="T0" y="T1"/>
                    </a:cxn>
                    <a:cxn ang="T11">
                      <a:pos x="T2" y="T3"/>
                    </a:cxn>
                    <a:cxn ang="T12">
                      <a:pos x="T4" y="T5"/>
                    </a:cxn>
                    <a:cxn ang="T13">
                      <a:pos x="T6" y="T7"/>
                    </a:cxn>
                    <a:cxn ang="T14">
                      <a:pos x="T8" y="T9"/>
                    </a:cxn>
                  </a:cxnLst>
                  <a:rect l="T15" t="T16" r="T17" b="T18"/>
                  <a:pathLst>
                    <a:path w="952" h="125">
                      <a:moveTo>
                        <a:pt x="952" y="0"/>
                      </a:moveTo>
                      <a:lnTo>
                        <a:pt x="0" y="4"/>
                      </a:lnTo>
                      <a:lnTo>
                        <a:pt x="0" y="125"/>
                      </a:lnTo>
                      <a:lnTo>
                        <a:pt x="952" y="122"/>
                      </a:lnTo>
                      <a:lnTo>
                        <a:pt x="952" y="0"/>
                      </a:lnTo>
                      <a:close/>
                    </a:path>
                  </a:pathLst>
                </a:custGeom>
                <a:solidFill>
                  <a:srgbClr val="FFD67F"/>
                </a:solidFill>
                <a:ln w="4763">
                  <a:solidFill>
                    <a:schemeClr val="bg2"/>
                  </a:solidFill>
                  <a:round/>
                  <a:headEnd/>
                  <a:tailEnd/>
                </a:ln>
              </p:spPr>
              <p:txBody>
                <a:bodyPr/>
                <a:lstStyle/>
                <a:p>
                  <a:endParaRPr lang="en-US"/>
                </a:p>
              </p:txBody>
            </p:sp>
            <p:sp>
              <p:nvSpPr>
                <p:cNvPr id="37357" name="Freeform 7"/>
                <p:cNvSpPr>
                  <a:spLocks/>
                </p:cNvSpPr>
                <p:nvPr/>
              </p:nvSpPr>
              <p:spPr bwMode="auto">
                <a:xfrm>
                  <a:off x="1530" y="2372"/>
                  <a:ext cx="440" cy="552"/>
                </a:xfrm>
                <a:custGeom>
                  <a:avLst/>
                  <a:gdLst>
                    <a:gd name="T0" fmla="*/ 0 w 440"/>
                    <a:gd name="T1" fmla="*/ 0 h 552"/>
                    <a:gd name="T2" fmla="*/ 440 w 440"/>
                    <a:gd name="T3" fmla="*/ 430 h 552"/>
                    <a:gd name="T4" fmla="*/ 440 w 440"/>
                    <a:gd name="T5" fmla="*/ 552 h 552"/>
                    <a:gd name="T6" fmla="*/ 0 w 440"/>
                    <a:gd name="T7" fmla="*/ 121 h 552"/>
                    <a:gd name="T8" fmla="*/ 0 w 440"/>
                    <a:gd name="T9" fmla="*/ 0 h 552"/>
                    <a:gd name="T10" fmla="*/ 0 60000 65536"/>
                    <a:gd name="T11" fmla="*/ 0 60000 65536"/>
                    <a:gd name="T12" fmla="*/ 0 60000 65536"/>
                    <a:gd name="T13" fmla="*/ 0 60000 65536"/>
                    <a:gd name="T14" fmla="*/ 0 60000 65536"/>
                    <a:gd name="T15" fmla="*/ 0 w 440"/>
                    <a:gd name="T16" fmla="*/ 0 h 552"/>
                    <a:gd name="T17" fmla="*/ 440 w 440"/>
                    <a:gd name="T18" fmla="*/ 552 h 552"/>
                  </a:gdLst>
                  <a:ahLst/>
                  <a:cxnLst>
                    <a:cxn ang="T10">
                      <a:pos x="T0" y="T1"/>
                    </a:cxn>
                    <a:cxn ang="T11">
                      <a:pos x="T2" y="T3"/>
                    </a:cxn>
                    <a:cxn ang="T12">
                      <a:pos x="T4" y="T5"/>
                    </a:cxn>
                    <a:cxn ang="T13">
                      <a:pos x="T6" y="T7"/>
                    </a:cxn>
                    <a:cxn ang="T14">
                      <a:pos x="T8" y="T9"/>
                    </a:cxn>
                  </a:cxnLst>
                  <a:rect l="T15" t="T16" r="T17" b="T18"/>
                  <a:pathLst>
                    <a:path w="440" h="552">
                      <a:moveTo>
                        <a:pt x="0" y="0"/>
                      </a:moveTo>
                      <a:lnTo>
                        <a:pt x="440" y="430"/>
                      </a:lnTo>
                      <a:lnTo>
                        <a:pt x="440" y="552"/>
                      </a:lnTo>
                      <a:lnTo>
                        <a:pt x="0" y="121"/>
                      </a:lnTo>
                      <a:lnTo>
                        <a:pt x="0" y="0"/>
                      </a:lnTo>
                      <a:close/>
                    </a:path>
                  </a:pathLst>
                </a:custGeom>
                <a:solidFill>
                  <a:srgbClr val="FFD67F"/>
                </a:solidFill>
                <a:ln w="4763">
                  <a:solidFill>
                    <a:schemeClr val="bg2"/>
                  </a:solidFill>
                  <a:round/>
                  <a:headEnd/>
                  <a:tailEnd/>
                </a:ln>
              </p:spPr>
              <p:txBody>
                <a:bodyPr/>
                <a:lstStyle/>
                <a:p>
                  <a:endParaRPr lang="en-US"/>
                </a:p>
              </p:txBody>
            </p:sp>
            <p:sp>
              <p:nvSpPr>
                <p:cNvPr id="37358" name="Freeform 8"/>
                <p:cNvSpPr>
                  <a:spLocks/>
                </p:cNvSpPr>
                <p:nvPr/>
              </p:nvSpPr>
              <p:spPr bwMode="auto">
                <a:xfrm>
                  <a:off x="1970" y="2368"/>
                  <a:ext cx="512" cy="556"/>
                </a:xfrm>
                <a:custGeom>
                  <a:avLst/>
                  <a:gdLst>
                    <a:gd name="T0" fmla="*/ 0 w 512"/>
                    <a:gd name="T1" fmla="*/ 434 h 556"/>
                    <a:gd name="T2" fmla="*/ 512 w 512"/>
                    <a:gd name="T3" fmla="*/ 0 h 556"/>
                    <a:gd name="T4" fmla="*/ 512 w 512"/>
                    <a:gd name="T5" fmla="*/ 122 h 556"/>
                    <a:gd name="T6" fmla="*/ 0 w 512"/>
                    <a:gd name="T7" fmla="*/ 556 h 556"/>
                    <a:gd name="T8" fmla="*/ 0 w 512"/>
                    <a:gd name="T9" fmla="*/ 434 h 556"/>
                    <a:gd name="T10" fmla="*/ 0 60000 65536"/>
                    <a:gd name="T11" fmla="*/ 0 60000 65536"/>
                    <a:gd name="T12" fmla="*/ 0 60000 65536"/>
                    <a:gd name="T13" fmla="*/ 0 60000 65536"/>
                    <a:gd name="T14" fmla="*/ 0 60000 65536"/>
                    <a:gd name="T15" fmla="*/ 0 w 512"/>
                    <a:gd name="T16" fmla="*/ 0 h 556"/>
                    <a:gd name="T17" fmla="*/ 512 w 512"/>
                    <a:gd name="T18" fmla="*/ 556 h 556"/>
                  </a:gdLst>
                  <a:ahLst/>
                  <a:cxnLst>
                    <a:cxn ang="T10">
                      <a:pos x="T0" y="T1"/>
                    </a:cxn>
                    <a:cxn ang="T11">
                      <a:pos x="T2" y="T3"/>
                    </a:cxn>
                    <a:cxn ang="T12">
                      <a:pos x="T4" y="T5"/>
                    </a:cxn>
                    <a:cxn ang="T13">
                      <a:pos x="T6" y="T7"/>
                    </a:cxn>
                    <a:cxn ang="T14">
                      <a:pos x="T8" y="T9"/>
                    </a:cxn>
                  </a:cxnLst>
                  <a:rect l="T15" t="T16" r="T17" b="T18"/>
                  <a:pathLst>
                    <a:path w="512" h="556">
                      <a:moveTo>
                        <a:pt x="0" y="434"/>
                      </a:moveTo>
                      <a:lnTo>
                        <a:pt x="512" y="0"/>
                      </a:lnTo>
                      <a:lnTo>
                        <a:pt x="512" y="122"/>
                      </a:lnTo>
                      <a:lnTo>
                        <a:pt x="0" y="556"/>
                      </a:lnTo>
                      <a:lnTo>
                        <a:pt x="0" y="434"/>
                      </a:lnTo>
                      <a:close/>
                    </a:path>
                  </a:pathLst>
                </a:custGeom>
                <a:solidFill>
                  <a:srgbClr val="FFD67F"/>
                </a:solidFill>
                <a:ln w="4763">
                  <a:solidFill>
                    <a:schemeClr val="bg2"/>
                  </a:solidFill>
                  <a:round/>
                  <a:headEnd/>
                  <a:tailEnd/>
                </a:ln>
              </p:spPr>
              <p:txBody>
                <a:bodyPr/>
                <a:lstStyle/>
                <a:p>
                  <a:endParaRPr lang="en-US"/>
                </a:p>
              </p:txBody>
            </p:sp>
            <p:sp>
              <p:nvSpPr>
                <p:cNvPr id="37359" name="Freeform 9"/>
                <p:cNvSpPr>
                  <a:spLocks/>
                </p:cNvSpPr>
                <p:nvPr/>
              </p:nvSpPr>
              <p:spPr bwMode="auto">
                <a:xfrm>
                  <a:off x="1530" y="2368"/>
                  <a:ext cx="952" cy="434"/>
                </a:xfrm>
                <a:custGeom>
                  <a:avLst/>
                  <a:gdLst>
                    <a:gd name="T0" fmla="*/ 952 w 952"/>
                    <a:gd name="T1" fmla="*/ 0 h 434"/>
                    <a:gd name="T2" fmla="*/ 0 w 952"/>
                    <a:gd name="T3" fmla="*/ 4 h 434"/>
                    <a:gd name="T4" fmla="*/ 440 w 952"/>
                    <a:gd name="T5" fmla="*/ 434 h 434"/>
                    <a:gd name="T6" fmla="*/ 952 w 952"/>
                    <a:gd name="T7" fmla="*/ 0 h 434"/>
                    <a:gd name="T8" fmla="*/ 0 60000 65536"/>
                    <a:gd name="T9" fmla="*/ 0 60000 65536"/>
                    <a:gd name="T10" fmla="*/ 0 60000 65536"/>
                    <a:gd name="T11" fmla="*/ 0 60000 65536"/>
                    <a:gd name="T12" fmla="*/ 0 w 952"/>
                    <a:gd name="T13" fmla="*/ 0 h 434"/>
                    <a:gd name="T14" fmla="*/ 952 w 952"/>
                    <a:gd name="T15" fmla="*/ 434 h 434"/>
                  </a:gdLst>
                  <a:ahLst/>
                  <a:cxnLst>
                    <a:cxn ang="T8">
                      <a:pos x="T0" y="T1"/>
                    </a:cxn>
                    <a:cxn ang="T9">
                      <a:pos x="T2" y="T3"/>
                    </a:cxn>
                    <a:cxn ang="T10">
                      <a:pos x="T4" y="T5"/>
                    </a:cxn>
                    <a:cxn ang="T11">
                      <a:pos x="T6" y="T7"/>
                    </a:cxn>
                  </a:cxnLst>
                  <a:rect l="T12" t="T13" r="T14" b="T15"/>
                  <a:pathLst>
                    <a:path w="952" h="434">
                      <a:moveTo>
                        <a:pt x="952" y="0"/>
                      </a:moveTo>
                      <a:lnTo>
                        <a:pt x="0" y="4"/>
                      </a:lnTo>
                      <a:lnTo>
                        <a:pt x="440" y="434"/>
                      </a:lnTo>
                      <a:lnTo>
                        <a:pt x="952" y="0"/>
                      </a:lnTo>
                      <a:close/>
                    </a:path>
                  </a:pathLst>
                </a:custGeom>
                <a:solidFill>
                  <a:srgbClr val="FFD67F"/>
                </a:solidFill>
                <a:ln w="4763">
                  <a:solidFill>
                    <a:schemeClr val="bg2"/>
                  </a:solidFill>
                  <a:round/>
                  <a:headEnd/>
                  <a:tailEnd/>
                </a:ln>
              </p:spPr>
              <p:txBody>
                <a:bodyPr/>
                <a:lstStyle/>
                <a:p>
                  <a:endParaRPr lang="en-US"/>
                </a:p>
              </p:txBody>
            </p:sp>
          </p:grpSp>
          <p:grpSp>
            <p:nvGrpSpPr>
              <p:cNvPr id="37279" name="Group 10"/>
              <p:cNvGrpSpPr>
                <a:grpSpLocks/>
              </p:cNvGrpSpPr>
              <p:nvPr/>
            </p:nvGrpSpPr>
            <p:grpSpPr bwMode="auto">
              <a:xfrm>
                <a:off x="1967" y="2368"/>
                <a:ext cx="2202" cy="556"/>
                <a:chOff x="1967" y="2368"/>
                <a:chExt cx="2202" cy="556"/>
              </a:xfrm>
            </p:grpSpPr>
            <p:sp>
              <p:nvSpPr>
                <p:cNvPr id="37352" name="Freeform 11"/>
                <p:cNvSpPr>
                  <a:spLocks/>
                </p:cNvSpPr>
                <p:nvPr/>
              </p:nvSpPr>
              <p:spPr bwMode="auto">
                <a:xfrm>
                  <a:off x="2555" y="2368"/>
                  <a:ext cx="1614" cy="556"/>
                </a:xfrm>
                <a:custGeom>
                  <a:avLst/>
                  <a:gdLst>
                    <a:gd name="T0" fmla="*/ 1614 w 1614"/>
                    <a:gd name="T1" fmla="*/ 434 h 556"/>
                    <a:gd name="T2" fmla="*/ 0 w 1614"/>
                    <a:gd name="T3" fmla="*/ 0 h 556"/>
                    <a:gd name="T4" fmla="*/ 0 w 1614"/>
                    <a:gd name="T5" fmla="*/ 122 h 556"/>
                    <a:gd name="T6" fmla="*/ 1614 w 1614"/>
                    <a:gd name="T7" fmla="*/ 556 h 556"/>
                    <a:gd name="T8" fmla="*/ 1614 w 1614"/>
                    <a:gd name="T9" fmla="*/ 434 h 556"/>
                    <a:gd name="T10" fmla="*/ 0 60000 65536"/>
                    <a:gd name="T11" fmla="*/ 0 60000 65536"/>
                    <a:gd name="T12" fmla="*/ 0 60000 65536"/>
                    <a:gd name="T13" fmla="*/ 0 60000 65536"/>
                    <a:gd name="T14" fmla="*/ 0 60000 65536"/>
                    <a:gd name="T15" fmla="*/ 0 w 1614"/>
                    <a:gd name="T16" fmla="*/ 0 h 556"/>
                    <a:gd name="T17" fmla="*/ 1614 w 1614"/>
                    <a:gd name="T18" fmla="*/ 556 h 556"/>
                  </a:gdLst>
                  <a:ahLst/>
                  <a:cxnLst>
                    <a:cxn ang="T10">
                      <a:pos x="T0" y="T1"/>
                    </a:cxn>
                    <a:cxn ang="T11">
                      <a:pos x="T2" y="T3"/>
                    </a:cxn>
                    <a:cxn ang="T12">
                      <a:pos x="T4" y="T5"/>
                    </a:cxn>
                    <a:cxn ang="T13">
                      <a:pos x="T6" y="T7"/>
                    </a:cxn>
                    <a:cxn ang="T14">
                      <a:pos x="T8" y="T9"/>
                    </a:cxn>
                  </a:cxnLst>
                  <a:rect l="T15" t="T16" r="T17" b="T18"/>
                  <a:pathLst>
                    <a:path w="1614" h="556">
                      <a:moveTo>
                        <a:pt x="1614" y="434"/>
                      </a:moveTo>
                      <a:lnTo>
                        <a:pt x="0" y="0"/>
                      </a:lnTo>
                      <a:lnTo>
                        <a:pt x="0" y="122"/>
                      </a:lnTo>
                      <a:lnTo>
                        <a:pt x="1614" y="556"/>
                      </a:lnTo>
                      <a:lnTo>
                        <a:pt x="1614" y="434"/>
                      </a:lnTo>
                      <a:close/>
                    </a:path>
                  </a:pathLst>
                </a:custGeom>
                <a:solidFill>
                  <a:srgbClr val="FFD67F"/>
                </a:solidFill>
                <a:ln w="4763">
                  <a:solidFill>
                    <a:schemeClr val="bg2"/>
                  </a:solidFill>
                  <a:round/>
                  <a:headEnd/>
                  <a:tailEnd/>
                </a:ln>
              </p:spPr>
              <p:txBody>
                <a:bodyPr/>
                <a:lstStyle/>
                <a:p>
                  <a:endParaRPr lang="en-US"/>
                </a:p>
              </p:txBody>
            </p:sp>
            <p:sp>
              <p:nvSpPr>
                <p:cNvPr id="37353" name="Freeform 12"/>
                <p:cNvSpPr>
                  <a:spLocks/>
                </p:cNvSpPr>
                <p:nvPr/>
              </p:nvSpPr>
              <p:spPr bwMode="auto">
                <a:xfrm>
                  <a:off x="1967" y="2368"/>
                  <a:ext cx="588" cy="556"/>
                </a:xfrm>
                <a:custGeom>
                  <a:avLst/>
                  <a:gdLst>
                    <a:gd name="T0" fmla="*/ 588 w 588"/>
                    <a:gd name="T1" fmla="*/ 0 h 556"/>
                    <a:gd name="T2" fmla="*/ 0 w 588"/>
                    <a:gd name="T3" fmla="*/ 434 h 556"/>
                    <a:gd name="T4" fmla="*/ 0 w 588"/>
                    <a:gd name="T5" fmla="*/ 556 h 556"/>
                    <a:gd name="T6" fmla="*/ 588 w 588"/>
                    <a:gd name="T7" fmla="*/ 122 h 556"/>
                    <a:gd name="T8" fmla="*/ 588 w 588"/>
                    <a:gd name="T9" fmla="*/ 0 h 556"/>
                    <a:gd name="T10" fmla="*/ 0 60000 65536"/>
                    <a:gd name="T11" fmla="*/ 0 60000 65536"/>
                    <a:gd name="T12" fmla="*/ 0 60000 65536"/>
                    <a:gd name="T13" fmla="*/ 0 60000 65536"/>
                    <a:gd name="T14" fmla="*/ 0 60000 65536"/>
                    <a:gd name="T15" fmla="*/ 0 w 588"/>
                    <a:gd name="T16" fmla="*/ 0 h 556"/>
                    <a:gd name="T17" fmla="*/ 588 w 588"/>
                    <a:gd name="T18" fmla="*/ 556 h 556"/>
                  </a:gdLst>
                  <a:ahLst/>
                  <a:cxnLst>
                    <a:cxn ang="T10">
                      <a:pos x="T0" y="T1"/>
                    </a:cxn>
                    <a:cxn ang="T11">
                      <a:pos x="T2" y="T3"/>
                    </a:cxn>
                    <a:cxn ang="T12">
                      <a:pos x="T4" y="T5"/>
                    </a:cxn>
                    <a:cxn ang="T13">
                      <a:pos x="T6" y="T7"/>
                    </a:cxn>
                    <a:cxn ang="T14">
                      <a:pos x="T8" y="T9"/>
                    </a:cxn>
                  </a:cxnLst>
                  <a:rect l="T15" t="T16" r="T17" b="T18"/>
                  <a:pathLst>
                    <a:path w="588" h="556">
                      <a:moveTo>
                        <a:pt x="588" y="0"/>
                      </a:moveTo>
                      <a:lnTo>
                        <a:pt x="0" y="434"/>
                      </a:lnTo>
                      <a:lnTo>
                        <a:pt x="0" y="556"/>
                      </a:lnTo>
                      <a:lnTo>
                        <a:pt x="588" y="122"/>
                      </a:lnTo>
                      <a:lnTo>
                        <a:pt x="588" y="0"/>
                      </a:lnTo>
                      <a:close/>
                    </a:path>
                  </a:pathLst>
                </a:custGeom>
                <a:solidFill>
                  <a:srgbClr val="FFD67F"/>
                </a:solidFill>
                <a:ln w="4763">
                  <a:solidFill>
                    <a:schemeClr val="bg2"/>
                  </a:solidFill>
                  <a:round/>
                  <a:headEnd/>
                  <a:tailEnd/>
                </a:ln>
              </p:spPr>
              <p:txBody>
                <a:bodyPr/>
                <a:lstStyle/>
                <a:p>
                  <a:endParaRPr lang="en-US"/>
                </a:p>
              </p:txBody>
            </p:sp>
            <p:sp>
              <p:nvSpPr>
                <p:cNvPr id="37354" name="Rectangle 13"/>
                <p:cNvSpPr>
                  <a:spLocks noChangeArrowheads="1"/>
                </p:cNvSpPr>
                <p:nvPr/>
              </p:nvSpPr>
              <p:spPr bwMode="auto">
                <a:xfrm>
                  <a:off x="1967" y="2802"/>
                  <a:ext cx="2202" cy="122"/>
                </a:xfrm>
                <a:prstGeom prst="rect">
                  <a:avLst/>
                </a:prstGeom>
                <a:solidFill>
                  <a:srgbClr val="FFD67F"/>
                </a:solidFill>
                <a:ln w="4763">
                  <a:solidFill>
                    <a:schemeClr val="bg2"/>
                  </a:solidFill>
                  <a:miter lim="800000"/>
                  <a:headEnd/>
                  <a:tailEnd/>
                </a:ln>
              </p:spPr>
              <p:txBody>
                <a:bodyPr/>
                <a:lstStyle/>
                <a:p>
                  <a:endParaRPr lang="en-US"/>
                </a:p>
              </p:txBody>
            </p:sp>
            <p:sp>
              <p:nvSpPr>
                <p:cNvPr id="37355" name="Freeform 14"/>
                <p:cNvSpPr>
                  <a:spLocks/>
                </p:cNvSpPr>
                <p:nvPr/>
              </p:nvSpPr>
              <p:spPr bwMode="auto">
                <a:xfrm>
                  <a:off x="1967" y="2368"/>
                  <a:ext cx="2202" cy="434"/>
                </a:xfrm>
                <a:custGeom>
                  <a:avLst/>
                  <a:gdLst>
                    <a:gd name="T0" fmla="*/ 588 w 2202"/>
                    <a:gd name="T1" fmla="*/ 0 h 434"/>
                    <a:gd name="T2" fmla="*/ 0 w 2202"/>
                    <a:gd name="T3" fmla="*/ 434 h 434"/>
                    <a:gd name="T4" fmla="*/ 2202 w 2202"/>
                    <a:gd name="T5" fmla="*/ 434 h 434"/>
                    <a:gd name="T6" fmla="*/ 588 w 2202"/>
                    <a:gd name="T7" fmla="*/ 0 h 434"/>
                    <a:gd name="T8" fmla="*/ 0 60000 65536"/>
                    <a:gd name="T9" fmla="*/ 0 60000 65536"/>
                    <a:gd name="T10" fmla="*/ 0 60000 65536"/>
                    <a:gd name="T11" fmla="*/ 0 60000 65536"/>
                    <a:gd name="T12" fmla="*/ 0 w 2202"/>
                    <a:gd name="T13" fmla="*/ 0 h 434"/>
                    <a:gd name="T14" fmla="*/ 2202 w 2202"/>
                    <a:gd name="T15" fmla="*/ 434 h 434"/>
                  </a:gdLst>
                  <a:ahLst/>
                  <a:cxnLst>
                    <a:cxn ang="T8">
                      <a:pos x="T0" y="T1"/>
                    </a:cxn>
                    <a:cxn ang="T9">
                      <a:pos x="T2" y="T3"/>
                    </a:cxn>
                    <a:cxn ang="T10">
                      <a:pos x="T4" y="T5"/>
                    </a:cxn>
                    <a:cxn ang="T11">
                      <a:pos x="T6" y="T7"/>
                    </a:cxn>
                  </a:cxnLst>
                  <a:rect l="T12" t="T13" r="T14" b="T15"/>
                  <a:pathLst>
                    <a:path w="2202" h="434">
                      <a:moveTo>
                        <a:pt x="588" y="0"/>
                      </a:moveTo>
                      <a:lnTo>
                        <a:pt x="0" y="434"/>
                      </a:lnTo>
                      <a:lnTo>
                        <a:pt x="2202" y="434"/>
                      </a:lnTo>
                      <a:lnTo>
                        <a:pt x="588" y="0"/>
                      </a:lnTo>
                      <a:close/>
                    </a:path>
                  </a:pathLst>
                </a:custGeom>
                <a:solidFill>
                  <a:srgbClr val="FFD67F"/>
                </a:solidFill>
                <a:ln w="4763">
                  <a:solidFill>
                    <a:schemeClr val="bg2"/>
                  </a:solidFill>
                  <a:round/>
                  <a:headEnd/>
                  <a:tailEnd/>
                </a:ln>
              </p:spPr>
              <p:txBody>
                <a:bodyPr/>
                <a:lstStyle/>
                <a:p>
                  <a:endParaRPr lang="en-US"/>
                </a:p>
              </p:txBody>
            </p:sp>
          </p:grpSp>
          <p:grpSp>
            <p:nvGrpSpPr>
              <p:cNvPr id="37280" name="Group 15"/>
              <p:cNvGrpSpPr>
                <a:grpSpLocks/>
              </p:cNvGrpSpPr>
              <p:nvPr/>
            </p:nvGrpSpPr>
            <p:grpSpPr bwMode="auto">
              <a:xfrm>
                <a:off x="2689" y="2182"/>
                <a:ext cx="1455" cy="619"/>
                <a:chOff x="2689" y="2182"/>
                <a:chExt cx="1455" cy="619"/>
              </a:xfrm>
            </p:grpSpPr>
            <p:grpSp>
              <p:nvGrpSpPr>
                <p:cNvPr id="37340" name="Group 16"/>
                <p:cNvGrpSpPr>
                  <a:grpSpLocks/>
                </p:cNvGrpSpPr>
                <p:nvPr/>
              </p:nvGrpSpPr>
              <p:grpSpPr bwMode="auto">
                <a:xfrm>
                  <a:off x="2689" y="2182"/>
                  <a:ext cx="1174" cy="337"/>
                  <a:chOff x="2689" y="2182"/>
                  <a:chExt cx="1174" cy="337"/>
                </a:xfrm>
              </p:grpSpPr>
              <p:sp>
                <p:nvSpPr>
                  <p:cNvPr id="37347" name="Rectangle 17"/>
                  <p:cNvSpPr>
                    <a:spLocks noChangeArrowheads="1"/>
                  </p:cNvSpPr>
                  <p:nvPr/>
                </p:nvSpPr>
                <p:spPr bwMode="auto">
                  <a:xfrm>
                    <a:off x="2689" y="2182"/>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37348" name="Freeform 18"/>
                  <p:cNvSpPr>
                    <a:spLocks/>
                  </p:cNvSpPr>
                  <p:nvPr/>
                </p:nvSpPr>
                <p:spPr bwMode="auto">
                  <a:xfrm>
                    <a:off x="2689" y="2182"/>
                    <a:ext cx="220" cy="337"/>
                  </a:xfrm>
                  <a:custGeom>
                    <a:avLst/>
                    <a:gdLst>
                      <a:gd name="T0" fmla="*/ 0 w 220"/>
                      <a:gd name="T1" fmla="*/ 0 h 337"/>
                      <a:gd name="T2" fmla="*/ 220 w 220"/>
                      <a:gd name="T3" fmla="*/ 215 h 337"/>
                      <a:gd name="T4" fmla="*/ 220 w 220"/>
                      <a:gd name="T5" fmla="*/ 337 h 337"/>
                      <a:gd name="T6" fmla="*/ 0 w 220"/>
                      <a:gd name="T7" fmla="*/ 122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2"/>
                        </a:lnTo>
                        <a:lnTo>
                          <a:pt x="0" y="0"/>
                        </a:lnTo>
                        <a:close/>
                      </a:path>
                    </a:pathLst>
                  </a:custGeom>
                  <a:solidFill>
                    <a:srgbClr val="BDFFFF"/>
                  </a:solidFill>
                  <a:ln w="3175">
                    <a:solidFill>
                      <a:schemeClr val="bg2"/>
                    </a:solidFill>
                    <a:round/>
                    <a:headEnd/>
                    <a:tailEnd/>
                  </a:ln>
                </p:spPr>
                <p:txBody>
                  <a:bodyPr/>
                  <a:lstStyle/>
                  <a:p>
                    <a:endParaRPr lang="en-US"/>
                  </a:p>
                </p:txBody>
              </p:sp>
              <p:sp>
                <p:nvSpPr>
                  <p:cNvPr id="37349" name="Freeform 19"/>
                  <p:cNvSpPr>
                    <a:spLocks/>
                  </p:cNvSpPr>
                  <p:nvPr/>
                </p:nvSpPr>
                <p:spPr bwMode="auto">
                  <a:xfrm>
                    <a:off x="3643" y="2182"/>
                    <a:ext cx="220" cy="337"/>
                  </a:xfrm>
                  <a:custGeom>
                    <a:avLst/>
                    <a:gdLst>
                      <a:gd name="T0" fmla="*/ 220 w 220"/>
                      <a:gd name="T1" fmla="*/ 215 h 337"/>
                      <a:gd name="T2" fmla="*/ 0 w 220"/>
                      <a:gd name="T3" fmla="*/ 0 h 337"/>
                      <a:gd name="T4" fmla="*/ 0 w 220"/>
                      <a:gd name="T5" fmla="*/ 122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2"/>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37350" name="Rectangle 20"/>
                  <p:cNvSpPr>
                    <a:spLocks noChangeArrowheads="1"/>
                  </p:cNvSpPr>
                  <p:nvPr/>
                </p:nvSpPr>
                <p:spPr bwMode="auto">
                  <a:xfrm>
                    <a:off x="2909" y="2397"/>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37351" name="Freeform 21"/>
                  <p:cNvSpPr>
                    <a:spLocks/>
                  </p:cNvSpPr>
                  <p:nvPr/>
                </p:nvSpPr>
                <p:spPr bwMode="auto">
                  <a:xfrm>
                    <a:off x="2689" y="2182"/>
                    <a:ext cx="1174" cy="215"/>
                  </a:xfrm>
                  <a:custGeom>
                    <a:avLst/>
                    <a:gdLst>
                      <a:gd name="T0" fmla="*/ 954 w 1174"/>
                      <a:gd name="T1" fmla="*/ 0 h 215"/>
                      <a:gd name="T2" fmla="*/ 0 w 1174"/>
                      <a:gd name="T3" fmla="*/ 0 h 215"/>
                      <a:gd name="T4" fmla="*/ 220 w 1174"/>
                      <a:gd name="T5" fmla="*/ 215 h 215"/>
                      <a:gd name="T6" fmla="*/ 1174 w 1174"/>
                      <a:gd name="T7" fmla="*/ 215 h 215"/>
                      <a:gd name="T8" fmla="*/ 954 w 1174"/>
                      <a:gd name="T9" fmla="*/ 0 h 215"/>
                      <a:gd name="T10" fmla="*/ 0 60000 65536"/>
                      <a:gd name="T11" fmla="*/ 0 60000 65536"/>
                      <a:gd name="T12" fmla="*/ 0 60000 65536"/>
                      <a:gd name="T13" fmla="*/ 0 60000 65536"/>
                      <a:gd name="T14" fmla="*/ 0 60000 65536"/>
                      <a:gd name="T15" fmla="*/ 0 w 1174"/>
                      <a:gd name="T16" fmla="*/ 0 h 215"/>
                      <a:gd name="T17" fmla="*/ 1174 w 1174"/>
                      <a:gd name="T18" fmla="*/ 215 h 215"/>
                    </a:gdLst>
                    <a:ahLst/>
                    <a:cxnLst>
                      <a:cxn ang="T10">
                        <a:pos x="T0" y="T1"/>
                      </a:cxn>
                      <a:cxn ang="T11">
                        <a:pos x="T2" y="T3"/>
                      </a:cxn>
                      <a:cxn ang="T12">
                        <a:pos x="T4" y="T5"/>
                      </a:cxn>
                      <a:cxn ang="T13">
                        <a:pos x="T6" y="T7"/>
                      </a:cxn>
                      <a:cxn ang="T14">
                        <a:pos x="T8" y="T9"/>
                      </a:cxn>
                    </a:cxnLst>
                    <a:rect l="T15" t="T16" r="T17" b="T18"/>
                    <a:pathLst>
                      <a:path w="1174" h="215">
                        <a:moveTo>
                          <a:pt x="954" y="0"/>
                        </a:moveTo>
                        <a:lnTo>
                          <a:pt x="0" y="0"/>
                        </a:lnTo>
                        <a:lnTo>
                          <a:pt x="220" y="215"/>
                        </a:lnTo>
                        <a:lnTo>
                          <a:pt x="1174" y="215"/>
                        </a:lnTo>
                        <a:lnTo>
                          <a:pt x="954" y="0"/>
                        </a:lnTo>
                        <a:close/>
                      </a:path>
                    </a:pathLst>
                  </a:custGeom>
                  <a:solidFill>
                    <a:srgbClr val="BDFFFF"/>
                  </a:solidFill>
                  <a:ln w="3175">
                    <a:solidFill>
                      <a:schemeClr val="bg2"/>
                    </a:solidFill>
                    <a:round/>
                    <a:headEnd/>
                    <a:tailEnd/>
                  </a:ln>
                </p:spPr>
                <p:txBody>
                  <a:bodyPr/>
                  <a:lstStyle/>
                  <a:p>
                    <a:endParaRPr lang="en-US"/>
                  </a:p>
                </p:txBody>
              </p:sp>
            </p:grpSp>
            <p:grpSp>
              <p:nvGrpSpPr>
                <p:cNvPr id="37341" name="Group 22"/>
                <p:cNvGrpSpPr>
                  <a:grpSpLocks/>
                </p:cNvGrpSpPr>
                <p:nvPr/>
              </p:nvGrpSpPr>
              <p:grpSpPr bwMode="auto">
                <a:xfrm>
                  <a:off x="2971" y="2464"/>
                  <a:ext cx="1173" cy="337"/>
                  <a:chOff x="2971" y="2464"/>
                  <a:chExt cx="1173" cy="337"/>
                </a:xfrm>
              </p:grpSpPr>
              <p:sp>
                <p:nvSpPr>
                  <p:cNvPr id="37342" name="Rectangle 23"/>
                  <p:cNvSpPr>
                    <a:spLocks noChangeArrowheads="1"/>
                  </p:cNvSpPr>
                  <p:nvPr/>
                </p:nvSpPr>
                <p:spPr bwMode="auto">
                  <a:xfrm>
                    <a:off x="2971" y="2464"/>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37343" name="Freeform 24"/>
                  <p:cNvSpPr>
                    <a:spLocks/>
                  </p:cNvSpPr>
                  <p:nvPr/>
                </p:nvSpPr>
                <p:spPr bwMode="auto">
                  <a:xfrm>
                    <a:off x="2971" y="2464"/>
                    <a:ext cx="220" cy="337"/>
                  </a:xfrm>
                  <a:custGeom>
                    <a:avLst/>
                    <a:gdLst>
                      <a:gd name="T0" fmla="*/ 0 w 220"/>
                      <a:gd name="T1" fmla="*/ 0 h 337"/>
                      <a:gd name="T2" fmla="*/ 220 w 220"/>
                      <a:gd name="T3" fmla="*/ 215 h 337"/>
                      <a:gd name="T4" fmla="*/ 220 w 220"/>
                      <a:gd name="T5" fmla="*/ 337 h 337"/>
                      <a:gd name="T6" fmla="*/ 0 w 220"/>
                      <a:gd name="T7" fmla="*/ 121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1"/>
                        </a:lnTo>
                        <a:lnTo>
                          <a:pt x="0" y="0"/>
                        </a:lnTo>
                        <a:close/>
                      </a:path>
                    </a:pathLst>
                  </a:custGeom>
                  <a:solidFill>
                    <a:srgbClr val="BDFFFF"/>
                  </a:solidFill>
                  <a:ln w="3175">
                    <a:solidFill>
                      <a:schemeClr val="bg2"/>
                    </a:solidFill>
                    <a:round/>
                    <a:headEnd/>
                    <a:tailEnd/>
                  </a:ln>
                </p:spPr>
                <p:txBody>
                  <a:bodyPr/>
                  <a:lstStyle/>
                  <a:p>
                    <a:endParaRPr lang="en-US"/>
                  </a:p>
                </p:txBody>
              </p:sp>
              <p:sp>
                <p:nvSpPr>
                  <p:cNvPr id="37344" name="Freeform 25"/>
                  <p:cNvSpPr>
                    <a:spLocks/>
                  </p:cNvSpPr>
                  <p:nvPr/>
                </p:nvSpPr>
                <p:spPr bwMode="auto">
                  <a:xfrm>
                    <a:off x="3924" y="2464"/>
                    <a:ext cx="220" cy="337"/>
                  </a:xfrm>
                  <a:custGeom>
                    <a:avLst/>
                    <a:gdLst>
                      <a:gd name="T0" fmla="*/ 220 w 220"/>
                      <a:gd name="T1" fmla="*/ 215 h 337"/>
                      <a:gd name="T2" fmla="*/ 0 w 220"/>
                      <a:gd name="T3" fmla="*/ 0 h 337"/>
                      <a:gd name="T4" fmla="*/ 0 w 220"/>
                      <a:gd name="T5" fmla="*/ 121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1"/>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37345" name="Rectangle 26"/>
                  <p:cNvSpPr>
                    <a:spLocks noChangeArrowheads="1"/>
                  </p:cNvSpPr>
                  <p:nvPr/>
                </p:nvSpPr>
                <p:spPr bwMode="auto">
                  <a:xfrm>
                    <a:off x="3191" y="2679"/>
                    <a:ext cx="953" cy="122"/>
                  </a:xfrm>
                  <a:prstGeom prst="rect">
                    <a:avLst/>
                  </a:prstGeom>
                  <a:solidFill>
                    <a:srgbClr val="BDFFFF"/>
                  </a:solidFill>
                  <a:ln w="3175">
                    <a:solidFill>
                      <a:schemeClr val="bg2"/>
                    </a:solidFill>
                    <a:miter lim="800000"/>
                    <a:headEnd/>
                    <a:tailEnd/>
                  </a:ln>
                </p:spPr>
                <p:txBody>
                  <a:bodyPr/>
                  <a:lstStyle/>
                  <a:p>
                    <a:endParaRPr lang="en-US"/>
                  </a:p>
                </p:txBody>
              </p:sp>
              <p:sp>
                <p:nvSpPr>
                  <p:cNvPr id="37346" name="Freeform 27"/>
                  <p:cNvSpPr>
                    <a:spLocks/>
                  </p:cNvSpPr>
                  <p:nvPr/>
                </p:nvSpPr>
                <p:spPr bwMode="auto">
                  <a:xfrm>
                    <a:off x="2971" y="2464"/>
                    <a:ext cx="1173" cy="215"/>
                  </a:xfrm>
                  <a:custGeom>
                    <a:avLst/>
                    <a:gdLst>
                      <a:gd name="T0" fmla="*/ 953 w 1173"/>
                      <a:gd name="T1" fmla="*/ 0 h 215"/>
                      <a:gd name="T2" fmla="*/ 0 w 1173"/>
                      <a:gd name="T3" fmla="*/ 0 h 215"/>
                      <a:gd name="T4" fmla="*/ 220 w 1173"/>
                      <a:gd name="T5" fmla="*/ 215 h 215"/>
                      <a:gd name="T6" fmla="*/ 1173 w 1173"/>
                      <a:gd name="T7" fmla="*/ 215 h 215"/>
                      <a:gd name="T8" fmla="*/ 953 w 1173"/>
                      <a:gd name="T9" fmla="*/ 0 h 215"/>
                      <a:gd name="T10" fmla="*/ 0 60000 65536"/>
                      <a:gd name="T11" fmla="*/ 0 60000 65536"/>
                      <a:gd name="T12" fmla="*/ 0 60000 65536"/>
                      <a:gd name="T13" fmla="*/ 0 60000 65536"/>
                      <a:gd name="T14" fmla="*/ 0 60000 65536"/>
                      <a:gd name="T15" fmla="*/ 0 w 1173"/>
                      <a:gd name="T16" fmla="*/ 0 h 215"/>
                      <a:gd name="T17" fmla="*/ 1173 w 1173"/>
                      <a:gd name="T18" fmla="*/ 215 h 215"/>
                    </a:gdLst>
                    <a:ahLst/>
                    <a:cxnLst>
                      <a:cxn ang="T10">
                        <a:pos x="T0" y="T1"/>
                      </a:cxn>
                      <a:cxn ang="T11">
                        <a:pos x="T2" y="T3"/>
                      </a:cxn>
                      <a:cxn ang="T12">
                        <a:pos x="T4" y="T5"/>
                      </a:cxn>
                      <a:cxn ang="T13">
                        <a:pos x="T6" y="T7"/>
                      </a:cxn>
                      <a:cxn ang="T14">
                        <a:pos x="T8" y="T9"/>
                      </a:cxn>
                    </a:cxnLst>
                    <a:rect l="T15" t="T16" r="T17" b="T18"/>
                    <a:pathLst>
                      <a:path w="1173" h="215">
                        <a:moveTo>
                          <a:pt x="953" y="0"/>
                        </a:moveTo>
                        <a:lnTo>
                          <a:pt x="0" y="0"/>
                        </a:lnTo>
                        <a:lnTo>
                          <a:pt x="220" y="215"/>
                        </a:lnTo>
                        <a:lnTo>
                          <a:pt x="1173" y="215"/>
                        </a:lnTo>
                        <a:lnTo>
                          <a:pt x="953" y="0"/>
                        </a:lnTo>
                        <a:close/>
                      </a:path>
                    </a:pathLst>
                  </a:custGeom>
                  <a:solidFill>
                    <a:srgbClr val="BDFFFF"/>
                  </a:solidFill>
                  <a:ln w="3175">
                    <a:solidFill>
                      <a:schemeClr val="bg2"/>
                    </a:solidFill>
                    <a:round/>
                    <a:headEnd/>
                    <a:tailEnd/>
                  </a:ln>
                </p:spPr>
                <p:txBody>
                  <a:bodyPr/>
                  <a:lstStyle/>
                  <a:p>
                    <a:endParaRPr lang="en-US"/>
                  </a:p>
                </p:txBody>
              </p:sp>
            </p:grpSp>
          </p:grpSp>
          <p:grpSp>
            <p:nvGrpSpPr>
              <p:cNvPr id="37281" name="Group 28"/>
              <p:cNvGrpSpPr>
                <a:grpSpLocks/>
              </p:cNvGrpSpPr>
              <p:nvPr/>
            </p:nvGrpSpPr>
            <p:grpSpPr bwMode="auto">
              <a:xfrm>
                <a:off x="1549" y="2227"/>
                <a:ext cx="1174" cy="337"/>
                <a:chOff x="1549" y="2227"/>
                <a:chExt cx="1174" cy="337"/>
              </a:xfrm>
            </p:grpSpPr>
            <p:sp>
              <p:nvSpPr>
                <p:cNvPr id="37335" name="Rectangle 29"/>
                <p:cNvSpPr>
                  <a:spLocks noChangeArrowheads="1"/>
                </p:cNvSpPr>
                <p:nvPr/>
              </p:nvSpPr>
              <p:spPr bwMode="auto">
                <a:xfrm>
                  <a:off x="1549" y="2227"/>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37336" name="Freeform 30"/>
                <p:cNvSpPr>
                  <a:spLocks/>
                </p:cNvSpPr>
                <p:nvPr/>
              </p:nvSpPr>
              <p:spPr bwMode="auto">
                <a:xfrm>
                  <a:off x="1549" y="2227"/>
                  <a:ext cx="221" cy="337"/>
                </a:xfrm>
                <a:custGeom>
                  <a:avLst/>
                  <a:gdLst>
                    <a:gd name="T0" fmla="*/ 0 w 221"/>
                    <a:gd name="T1" fmla="*/ 0 h 337"/>
                    <a:gd name="T2" fmla="*/ 221 w 221"/>
                    <a:gd name="T3" fmla="*/ 216 h 337"/>
                    <a:gd name="T4" fmla="*/ 221 w 221"/>
                    <a:gd name="T5" fmla="*/ 337 h 337"/>
                    <a:gd name="T6" fmla="*/ 0 w 221"/>
                    <a:gd name="T7" fmla="*/ 122 h 337"/>
                    <a:gd name="T8" fmla="*/ 0 w 221"/>
                    <a:gd name="T9" fmla="*/ 0 h 337"/>
                    <a:gd name="T10" fmla="*/ 0 60000 65536"/>
                    <a:gd name="T11" fmla="*/ 0 60000 65536"/>
                    <a:gd name="T12" fmla="*/ 0 60000 65536"/>
                    <a:gd name="T13" fmla="*/ 0 60000 65536"/>
                    <a:gd name="T14" fmla="*/ 0 60000 65536"/>
                    <a:gd name="T15" fmla="*/ 0 w 221"/>
                    <a:gd name="T16" fmla="*/ 0 h 337"/>
                    <a:gd name="T17" fmla="*/ 221 w 221"/>
                    <a:gd name="T18" fmla="*/ 337 h 337"/>
                  </a:gdLst>
                  <a:ahLst/>
                  <a:cxnLst>
                    <a:cxn ang="T10">
                      <a:pos x="T0" y="T1"/>
                    </a:cxn>
                    <a:cxn ang="T11">
                      <a:pos x="T2" y="T3"/>
                    </a:cxn>
                    <a:cxn ang="T12">
                      <a:pos x="T4" y="T5"/>
                    </a:cxn>
                    <a:cxn ang="T13">
                      <a:pos x="T6" y="T7"/>
                    </a:cxn>
                    <a:cxn ang="T14">
                      <a:pos x="T8" y="T9"/>
                    </a:cxn>
                  </a:cxnLst>
                  <a:rect l="T15" t="T16" r="T17" b="T18"/>
                  <a:pathLst>
                    <a:path w="221" h="337">
                      <a:moveTo>
                        <a:pt x="0" y="0"/>
                      </a:moveTo>
                      <a:lnTo>
                        <a:pt x="221" y="216"/>
                      </a:lnTo>
                      <a:lnTo>
                        <a:pt x="221" y="337"/>
                      </a:lnTo>
                      <a:lnTo>
                        <a:pt x="0" y="122"/>
                      </a:lnTo>
                      <a:lnTo>
                        <a:pt x="0" y="0"/>
                      </a:lnTo>
                      <a:close/>
                    </a:path>
                  </a:pathLst>
                </a:custGeom>
                <a:solidFill>
                  <a:srgbClr val="BDFFFF"/>
                </a:solidFill>
                <a:ln w="3175">
                  <a:solidFill>
                    <a:schemeClr val="bg2"/>
                  </a:solidFill>
                  <a:round/>
                  <a:headEnd/>
                  <a:tailEnd/>
                </a:ln>
              </p:spPr>
              <p:txBody>
                <a:bodyPr/>
                <a:lstStyle/>
                <a:p>
                  <a:endParaRPr lang="en-US"/>
                </a:p>
              </p:txBody>
            </p:sp>
            <p:sp>
              <p:nvSpPr>
                <p:cNvPr id="37337" name="Freeform 31"/>
                <p:cNvSpPr>
                  <a:spLocks/>
                </p:cNvSpPr>
                <p:nvPr/>
              </p:nvSpPr>
              <p:spPr bwMode="auto">
                <a:xfrm>
                  <a:off x="2503" y="2227"/>
                  <a:ext cx="220" cy="337"/>
                </a:xfrm>
                <a:custGeom>
                  <a:avLst/>
                  <a:gdLst>
                    <a:gd name="T0" fmla="*/ 220 w 220"/>
                    <a:gd name="T1" fmla="*/ 216 h 337"/>
                    <a:gd name="T2" fmla="*/ 0 w 220"/>
                    <a:gd name="T3" fmla="*/ 0 h 337"/>
                    <a:gd name="T4" fmla="*/ 0 w 220"/>
                    <a:gd name="T5" fmla="*/ 122 h 337"/>
                    <a:gd name="T6" fmla="*/ 220 w 220"/>
                    <a:gd name="T7" fmla="*/ 337 h 337"/>
                    <a:gd name="T8" fmla="*/ 220 w 220"/>
                    <a:gd name="T9" fmla="*/ 216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6"/>
                      </a:moveTo>
                      <a:lnTo>
                        <a:pt x="0" y="0"/>
                      </a:lnTo>
                      <a:lnTo>
                        <a:pt x="0" y="122"/>
                      </a:lnTo>
                      <a:lnTo>
                        <a:pt x="220" y="337"/>
                      </a:lnTo>
                      <a:lnTo>
                        <a:pt x="220" y="216"/>
                      </a:lnTo>
                      <a:close/>
                    </a:path>
                  </a:pathLst>
                </a:custGeom>
                <a:solidFill>
                  <a:srgbClr val="BDFFFF"/>
                </a:solidFill>
                <a:ln w="3175">
                  <a:solidFill>
                    <a:schemeClr val="bg2"/>
                  </a:solidFill>
                  <a:round/>
                  <a:headEnd/>
                  <a:tailEnd/>
                </a:ln>
              </p:spPr>
              <p:txBody>
                <a:bodyPr/>
                <a:lstStyle/>
                <a:p>
                  <a:endParaRPr lang="en-US"/>
                </a:p>
              </p:txBody>
            </p:sp>
            <p:sp>
              <p:nvSpPr>
                <p:cNvPr id="37338" name="Rectangle 32"/>
                <p:cNvSpPr>
                  <a:spLocks noChangeArrowheads="1"/>
                </p:cNvSpPr>
                <p:nvPr/>
              </p:nvSpPr>
              <p:spPr bwMode="auto">
                <a:xfrm>
                  <a:off x="1770" y="2443"/>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37339" name="Freeform 33"/>
                <p:cNvSpPr>
                  <a:spLocks/>
                </p:cNvSpPr>
                <p:nvPr/>
              </p:nvSpPr>
              <p:spPr bwMode="auto">
                <a:xfrm>
                  <a:off x="1549" y="2227"/>
                  <a:ext cx="1174" cy="216"/>
                </a:xfrm>
                <a:custGeom>
                  <a:avLst/>
                  <a:gdLst>
                    <a:gd name="T0" fmla="*/ 954 w 1174"/>
                    <a:gd name="T1" fmla="*/ 0 h 216"/>
                    <a:gd name="T2" fmla="*/ 0 w 1174"/>
                    <a:gd name="T3" fmla="*/ 0 h 216"/>
                    <a:gd name="T4" fmla="*/ 221 w 1174"/>
                    <a:gd name="T5" fmla="*/ 216 h 216"/>
                    <a:gd name="T6" fmla="*/ 1174 w 1174"/>
                    <a:gd name="T7" fmla="*/ 216 h 216"/>
                    <a:gd name="T8" fmla="*/ 954 w 1174"/>
                    <a:gd name="T9" fmla="*/ 0 h 216"/>
                    <a:gd name="T10" fmla="*/ 0 60000 65536"/>
                    <a:gd name="T11" fmla="*/ 0 60000 65536"/>
                    <a:gd name="T12" fmla="*/ 0 60000 65536"/>
                    <a:gd name="T13" fmla="*/ 0 60000 65536"/>
                    <a:gd name="T14" fmla="*/ 0 60000 65536"/>
                    <a:gd name="T15" fmla="*/ 0 w 1174"/>
                    <a:gd name="T16" fmla="*/ 0 h 216"/>
                    <a:gd name="T17" fmla="*/ 1174 w 1174"/>
                    <a:gd name="T18" fmla="*/ 216 h 216"/>
                  </a:gdLst>
                  <a:ahLst/>
                  <a:cxnLst>
                    <a:cxn ang="T10">
                      <a:pos x="T0" y="T1"/>
                    </a:cxn>
                    <a:cxn ang="T11">
                      <a:pos x="T2" y="T3"/>
                    </a:cxn>
                    <a:cxn ang="T12">
                      <a:pos x="T4" y="T5"/>
                    </a:cxn>
                    <a:cxn ang="T13">
                      <a:pos x="T6" y="T7"/>
                    </a:cxn>
                    <a:cxn ang="T14">
                      <a:pos x="T8" y="T9"/>
                    </a:cxn>
                  </a:cxnLst>
                  <a:rect l="T15" t="T16" r="T17" b="T18"/>
                  <a:pathLst>
                    <a:path w="1174" h="216">
                      <a:moveTo>
                        <a:pt x="954" y="0"/>
                      </a:moveTo>
                      <a:lnTo>
                        <a:pt x="0" y="0"/>
                      </a:lnTo>
                      <a:lnTo>
                        <a:pt x="221" y="216"/>
                      </a:lnTo>
                      <a:lnTo>
                        <a:pt x="1174" y="216"/>
                      </a:lnTo>
                      <a:lnTo>
                        <a:pt x="954" y="0"/>
                      </a:lnTo>
                      <a:close/>
                    </a:path>
                  </a:pathLst>
                </a:custGeom>
                <a:solidFill>
                  <a:srgbClr val="BDFFFF"/>
                </a:solidFill>
                <a:ln w="3175">
                  <a:solidFill>
                    <a:schemeClr val="bg2"/>
                  </a:solidFill>
                  <a:round/>
                  <a:headEnd/>
                  <a:tailEnd/>
                </a:ln>
              </p:spPr>
              <p:txBody>
                <a:bodyPr/>
                <a:lstStyle/>
                <a:p>
                  <a:endParaRPr lang="en-US"/>
                </a:p>
              </p:txBody>
            </p:sp>
          </p:grpSp>
          <p:grpSp>
            <p:nvGrpSpPr>
              <p:cNvPr id="37282" name="Group 34"/>
              <p:cNvGrpSpPr>
                <a:grpSpLocks/>
              </p:cNvGrpSpPr>
              <p:nvPr/>
            </p:nvGrpSpPr>
            <p:grpSpPr bwMode="auto">
              <a:xfrm>
                <a:off x="1786" y="2464"/>
                <a:ext cx="1173" cy="337"/>
                <a:chOff x="1786" y="2464"/>
                <a:chExt cx="1173" cy="337"/>
              </a:xfrm>
            </p:grpSpPr>
            <p:sp>
              <p:nvSpPr>
                <p:cNvPr id="37330" name="Rectangle 35"/>
                <p:cNvSpPr>
                  <a:spLocks noChangeArrowheads="1"/>
                </p:cNvSpPr>
                <p:nvPr/>
              </p:nvSpPr>
              <p:spPr bwMode="auto">
                <a:xfrm>
                  <a:off x="1786" y="2464"/>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37331" name="Freeform 36"/>
                <p:cNvSpPr>
                  <a:spLocks/>
                </p:cNvSpPr>
                <p:nvPr/>
              </p:nvSpPr>
              <p:spPr bwMode="auto">
                <a:xfrm>
                  <a:off x="1786" y="2464"/>
                  <a:ext cx="220" cy="337"/>
                </a:xfrm>
                <a:custGeom>
                  <a:avLst/>
                  <a:gdLst>
                    <a:gd name="T0" fmla="*/ 0 w 220"/>
                    <a:gd name="T1" fmla="*/ 0 h 337"/>
                    <a:gd name="T2" fmla="*/ 220 w 220"/>
                    <a:gd name="T3" fmla="*/ 215 h 337"/>
                    <a:gd name="T4" fmla="*/ 220 w 220"/>
                    <a:gd name="T5" fmla="*/ 337 h 337"/>
                    <a:gd name="T6" fmla="*/ 0 w 220"/>
                    <a:gd name="T7" fmla="*/ 121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1"/>
                      </a:lnTo>
                      <a:lnTo>
                        <a:pt x="0" y="0"/>
                      </a:lnTo>
                      <a:close/>
                    </a:path>
                  </a:pathLst>
                </a:custGeom>
                <a:solidFill>
                  <a:srgbClr val="BDFFFF"/>
                </a:solidFill>
                <a:ln w="3175">
                  <a:solidFill>
                    <a:schemeClr val="bg2"/>
                  </a:solidFill>
                  <a:round/>
                  <a:headEnd/>
                  <a:tailEnd/>
                </a:ln>
              </p:spPr>
              <p:txBody>
                <a:bodyPr/>
                <a:lstStyle/>
                <a:p>
                  <a:endParaRPr lang="en-US"/>
                </a:p>
              </p:txBody>
            </p:sp>
            <p:sp>
              <p:nvSpPr>
                <p:cNvPr id="37332" name="Freeform 37"/>
                <p:cNvSpPr>
                  <a:spLocks/>
                </p:cNvSpPr>
                <p:nvPr/>
              </p:nvSpPr>
              <p:spPr bwMode="auto">
                <a:xfrm>
                  <a:off x="2739" y="2464"/>
                  <a:ext cx="220" cy="337"/>
                </a:xfrm>
                <a:custGeom>
                  <a:avLst/>
                  <a:gdLst>
                    <a:gd name="T0" fmla="*/ 220 w 220"/>
                    <a:gd name="T1" fmla="*/ 215 h 337"/>
                    <a:gd name="T2" fmla="*/ 0 w 220"/>
                    <a:gd name="T3" fmla="*/ 0 h 337"/>
                    <a:gd name="T4" fmla="*/ 0 w 220"/>
                    <a:gd name="T5" fmla="*/ 121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1"/>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37333" name="Rectangle 38"/>
                <p:cNvSpPr>
                  <a:spLocks noChangeArrowheads="1"/>
                </p:cNvSpPr>
                <p:nvPr/>
              </p:nvSpPr>
              <p:spPr bwMode="auto">
                <a:xfrm>
                  <a:off x="2006" y="2679"/>
                  <a:ext cx="953" cy="122"/>
                </a:xfrm>
                <a:prstGeom prst="rect">
                  <a:avLst/>
                </a:prstGeom>
                <a:solidFill>
                  <a:srgbClr val="BDFFFF"/>
                </a:solidFill>
                <a:ln w="3175">
                  <a:solidFill>
                    <a:schemeClr val="bg2"/>
                  </a:solidFill>
                  <a:miter lim="800000"/>
                  <a:headEnd/>
                  <a:tailEnd/>
                </a:ln>
              </p:spPr>
              <p:txBody>
                <a:bodyPr/>
                <a:lstStyle/>
                <a:p>
                  <a:endParaRPr lang="en-US"/>
                </a:p>
              </p:txBody>
            </p:sp>
            <p:sp>
              <p:nvSpPr>
                <p:cNvPr id="37334" name="Freeform 39"/>
                <p:cNvSpPr>
                  <a:spLocks/>
                </p:cNvSpPr>
                <p:nvPr/>
              </p:nvSpPr>
              <p:spPr bwMode="auto">
                <a:xfrm>
                  <a:off x="1786" y="2464"/>
                  <a:ext cx="1173" cy="215"/>
                </a:xfrm>
                <a:custGeom>
                  <a:avLst/>
                  <a:gdLst>
                    <a:gd name="T0" fmla="*/ 953 w 1173"/>
                    <a:gd name="T1" fmla="*/ 0 h 215"/>
                    <a:gd name="T2" fmla="*/ 0 w 1173"/>
                    <a:gd name="T3" fmla="*/ 0 h 215"/>
                    <a:gd name="T4" fmla="*/ 220 w 1173"/>
                    <a:gd name="T5" fmla="*/ 215 h 215"/>
                    <a:gd name="T6" fmla="*/ 1173 w 1173"/>
                    <a:gd name="T7" fmla="*/ 215 h 215"/>
                    <a:gd name="T8" fmla="*/ 953 w 1173"/>
                    <a:gd name="T9" fmla="*/ 0 h 215"/>
                    <a:gd name="T10" fmla="*/ 0 60000 65536"/>
                    <a:gd name="T11" fmla="*/ 0 60000 65536"/>
                    <a:gd name="T12" fmla="*/ 0 60000 65536"/>
                    <a:gd name="T13" fmla="*/ 0 60000 65536"/>
                    <a:gd name="T14" fmla="*/ 0 60000 65536"/>
                    <a:gd name="T15" fmla="*/ 0 w 1173"/>
                    <a:gd name="T16" fmla="*/ 0 h 215"/>
                    <a:gd name="T17" fmla="*/ 1173 w 1173"/>
                    <a:gd name="T18" fmla="*/ 215 h 215"/>
                  </a:gdLst>
                  <a:ahLst/>
                  <a:cxnLst>
                    <a:cxn ang="T10">
                      <a:pos x="T0" y="T1"/>
                    </a:cxn>
                    <a:cxn ang="T11">
                      <a:pos x="T2" y="T3"/>
                    </a:cxn>
                    <a:cxn ang="T12">
                      <a:pos x="T4" y="T5"/>
                    </a:cxn>
                    <a:cxn ang="T13">
                      <a:pos x="T6" y="T7"/>
                    </a:cxn>
                    <a:cxn ang="T14">
                      <a:pos x="T8" y="T9"/>
                    </a:cxn>
                  </a:cxnLst>
                  <a:rect l="T15" t="T16" r="T17" b="T18"/>
                  <a:pathLst>
                    <a:path w="1173" h="215">
                      <a:moveTo>
                        <a:pt x="953" y="0"/>
                      </a:moveTo>
                      <a:lnTo>
                        <a:pt x="0" y="0"/>
                      </a:lnTo>
                      <a:lnTo>
                        <a:pt x="220" y="215"/>
                      </a:lnTo>
                      <a:lnTo>
                        <a:pt x="1173" y="215"/>
                      </a:lnTo>
                      <a:lnTo>
                        <a:pt x="953" y="0"/>
                      </a:lnTo>
                      <a:close/>
                    </a:path>
                  </a:pathLst>
                </a:custGeom>
                <a:solidFill>
                  <a:srgbClr val="BDFFFF"/>
                </a:solidFill>
                <a:ln w="3175">
                  <a:solidFill>
                    <a:schemeClr val="bg2"/>
                  </a:solidFill>
                  <a:round/>
                  <a:headEnd/>
                  <a:tailEnd/>
                </a:ln>
              </p:spPr>
              <p:txBody>
                <a:bodyPr/>
                <a:lstStyle/>
                <a:p>
                  <a:endParaRPr lang="en-US"/>
                </a:p>
              </p:txBody>
            </p:sp>
          </p:grpSp>
          <p:grpSp>
            <p:nvGrpSpPr>
              <p:cNvPr id="37283" name="Group 40"/>
              <p:cNvGrpSpPr>
                <a:grpSpLocks/>
              </p:cNvGrpSpPr>
              <p:nvPr/>
            </p:nvGrpSpPr>
            <p:grpSpPr bwMode="auto">
              <a:xfrm>
                <a:off x="1593" y="2122"/>
                <a:ext cx="2521" cy="554"/>
                <a:chOff x="1593" y="2122"/>
                <a:chExt cx="2521" cy="554"/>
              </a:xfrm>
            </p:grpSpPr>
            <p:grpSp>
              <p:nvGrpSpPr>
                <p:cNvPr id="37313" name="Group 41"/>
                <p:cNvGrpSpPr>
                  <a:grpSpLocks/>
                </p:cNvGrpSpPr>
                <p:nvPr/>
              </p:nvGrpSpPr>
              <p:grpSpPr bwMode="auto">
                <a:xfrm>
                  <a:off x="2720" y="2122"/>
                  <a:ext cx="1394" cy="554"/>
                  <a:chOff x="2720" y="2122"/>
                  <a:chExt cx="1394" cy="554"/>
                </a:xfrm>
              </p:grpSpPr>
              <p:sp>
                <p:nvSpPr>
                  <p:cNvPr id="37325" name="Freeform 42"/>
                  <p:cNvSpPr>
                    <a:spLocks/>
                  </p:cNvSpPr>
                  <p:nvPr/>
                </p:nvSpPr>
                <p:spPr bwMode="auto">
                  <a:xfrm>
                    <a:off x="2720" y="2122"/>
                    <a:ext cx="955" cy="123"/>
                  </a:xfrm>
                  <a:custGeom>
                    <a:avLst/>
                    <a:gdLst>
                      <a:gd name="T0" fmla="*/ 955 w 955"/>
                      <a:gd name="T1" fmla="*/ 2 h 123"/>
                      <a:gd name="T2" fmla="*/ 0 w 955"/>
                      <a:gd name="T3" fmla="*/ 0 h 123"/>
                      <a:gd name="T4" fmla="*/ 0 w 955"/>
                      <a:gd name="T5" fmla="*/ 122 h 123"/>
                      <a:gd name="T6" fmla="*/ 955 w 955"/>
                      <a:gd name="T7" fmla="*/ 123 h 123"/>
                      <a:gd name="T8" fmla="*/ 955 w 955"/>
                      <a:gd name="T9" fmla="*/ 2 h 123"/>
                      <a:gd name="T10" fmla="*/ 0 60000 65536"/>
                      <a:gd name="T11" fmla="*/ 0 60000 65536"/>
                      <a:gd name="T12" fmla="*/ 0 60000 65536"/>
                      <a:gd name="T13" fmla="*/ 0 60000 65536"/>
                      <a:gd name="T14" fmla="*/ 0 60000 65536"/>
                      <a:gd name="T15" fmla="*/ 0 w 955"/>
                      <a:gd name="T16" fmla="*/ 0 h 123"/>
                      <a:gd name="T17" fmla="*/ 955 w 955"/>
                      <a:gd name="T18" fmla="*/ 123 h 123"/>
                    </a:gdLst>
                    <a:ahLst/>
                    <a:cxnLst>
                      <a:cxn ang="T10">
                        <a:pos x="T0" y="T1"/>
                      </a:cxn>
                      <a:cxn ang="T11">
                        <a:pos x="T2" y="T3"/>
                      </a:cxn>
                      <a:cxn ang="T12">
                        <a:pos x="T4" y="T5"/>
                      </a:cxn>
                      <a:cxn ang="T13">
                        <a:pos x="T6" y="T7"/>
                      </a:cxn>
                      <a:cxn ang="T14">
                        <a:pos x="T8" y="T9"/>
                      </a:cxn>
                    </a:cxnLst>
                    <a:rect l="T15" t="T16" r="T17" b="T18"/>
                    <a:pathLst>
                      <a:path w="955" h="123">
                        <a:moveTo>
                          <a:pt x="955" y="2"/>
                        </a:moveTo>
                        <a:lnTo>
                          <a:pt x="0" y="0"/>
                        </a:lnTo>
                        <a:lnTo>
                          <a:pt x="0" y="122"/>
                        </a:lnTo>
                        <a:lnTo>
                          <a:pt x="955" y="123"/>
                        </a:lnTo>
                        <a:lnTo>
                          <a:pt x="955" y="2"/>
                        </a:lnTo>
                        <a:close/>
                      </a:path>
                    </a:pathLst>
                  </a:custGeom>
                  <a:solidFill>
                    <a:srgbClr val="E6E6E6"/>
                  </a:solidFill>
                  <a:ln w="4763">
                    <a:solidFill>
                      <a:schemeClr val="bg2"/>
                    </a:solidFill>
                    <a:round/>
                    <a:headEnd/>
                    <a:tailEnd/>
                  </a:ln>
                </p:spPr>
                <p:txBody>
                  <a:bodyPr/>
                  <a:lstStyle/>
                  <a:p>
                    <a:endParaRPr lang="en-US"/>
                  </a:p>
                </p:txBody>
              </p:sp>
              <p:sp>
                <p:nvSpPr>
                  <p:cNvPr id="37326" name="Freeform 43"/>
                  <p:cNvSpPr>
                    <a:spLocks/>
                  </p:cNvSpPr>
                  <p:nvPr/>
                </p:nvSpPr>
                <p:spPr bwMode="auto">
                  <a:xfrm>
                    <a:off x="2720" y="2122"/>
                    <a:ext cx="903" cy="552"/>
                  </a:xfrm>
                  <a:custGeom>
                    <a:avLst/>
                    <a:gdLst>
                      <a:gd name="T0" fmla="*/ 0 w 903"/>
                      <a:gd name="T1" fmla="*/ 0 h 552"/>
                      <a:gd name="T2" fmla="*/ 903 w 903"/>
                      <a:gd name="T3" fmla="*/ 431 h 552"/>
                      <a:gd name="T4" fmla="*/ 903 w 903"/>
                      <a:gd name="T5" fmla="*/ 552 h 552"/>
                      <a:gd name="T6" fmla="*/ 0 w 903"/>
                      <a:gd name="T7" fmla="*/ 122 h 552"/>
                      <a:gd name="T8" fmla="*/ 0 w 903"/>
                      <a:gd name="T9" fmla="*/ 0 h 552"/>
                      <a:gd name="T10" fmla="*/ 0 60000 65536"/>
                      <a:gd name="T11" fmla="*/ 0 60000 65536"/>
                      <a:gd name="T12" fmla="*/ 0 60000 65536"/>
                      <a:gd name="T13" fmla="*/ 0 60000 65536"/>
                      <a:gd name="T14" fmla="*/ 0 60000 65536"/>
                      <a:gd name="T15" fmla="*/ 0 w 903"/>
                      <a:gd name="T16" fmla="*/ 0 h 552"/>
                      <a:gd name="T17" fmla="*/ 903 w 903"/>
                      <a:gd name="T18" fmla="*/ 552 h 552"/>
                    </a:gdLst>
                    <a:ahLst/>
                    <a:cxnLst>
                      <a:cxn ang="T10">
                        <a:pos x="T0" y="T1"/>
                      </a:cxn>
                      <a:cxn ang="T11">
                        <a:pos x="T2" y="T3"/>
                      </a:cxn>
                      <a:cxn ang="T12">
                        <a:pos x="T4" y="T5"/>
                      </a:cxn>
                      <a:cxn ang="T13">
                        <a:pos x="T6" y="T7"/>
                      </a:cxn>
                      <a:cxn ang="T14">
                        <a:pos x="T8" y="T9"/>
                      </a:cxn>
                    </a:cxnLst>
                    <a:rect l="T15" t="T16" r="T17" b="T18"/>
                    <a:pathLst>
                      <a:path w="903" h="552">
                        <a:moveTo>
                          <a:pt x="0" y="0"/>
                        </a:moveTo>
                        <a:lnTo>
                          <a:pt x="903" y="431"/>
                        </a:lnTo>
                        <a:lnTo>
                          <a:pt x="903" y="552"/>
                        </a:lnTo>
                        <a:lnTo>
                          <a:pt x="0" y="122"/>
                        </a:lnTo>
                        <a:lnTo>
                          <a:pt x="0" y="0"/>
                        </a:lnTo>
                        <a:close/>
                      </a:path>
                    </a:pathLst>
                  </a:custGeom>
                  <a:solidFill>
                    <a:srgbClr val="E6E6E6"/>
                  </a:solidFill>
                  <a:ln w="4763">
                    <a:solidFill>
                      <a:schemeClr val="bg2"/>
                    </a:solidFill>
                    <a:round/>
                    <a:headEnd/>
                    <a:tailEnd/>
                  </a:ln>
                </p:spPr>
                <p:txBody>
                  <a:bodyPr/>
                  <a:lstStyle/>
                  <a:p>
                    <a:endParaRPr lang="en-US"/>
                  </a:p>
                </p:txBody>
              </p:sp>
              <p:sp>
                <p:nvSpPr>
                  <p:cNvPr id="37327" name="Freeform 44"/>
                  <p:cNvSpPr>
                    <a:spLocks/>
                  </p:cNvSpPr>
                  <p:nvPr/>
                </p:nvSpPr>
                <p:spPr bwMode="auto">
                  <a:xfrm>
                    <a:off x="3675" y="2124"/>
                    <a:ext cx="439" cy="552"/>
                  </a:xfrm>
                  <a:custGeom>
                    <a:avLst/>
                    <a:gdLst>
                      <a:gd name="T0" fmla="*/ 439 w 439"/>
                      <a:gd name="T1" fmla="*/ 431 h 552"/>
                      <a:gd name="T2" fmla="*/ 0 w 439"/>
                      <a:gd name="T3" fmla="*/ 0 h 552"/>
                      <a:gd name="T4" fmla="*/ 0 w 439"/>
                      <a:gd name="T5" fmla="*/ 121 h 552"/>
                      <a:gd name="T6" fmla="*/ 439 w 439"/>
                      <a:gd name="T7" fmla="*/ 552 h 552"/>
                      <a:gd name="T8" fmla="*/ 439 w 439"/>
                      <a:gd name="T9" fmla="*/ 431 h 552"/>
                      <a:gd name="T10" fmla="*/ 0 60000 65536"/>
                      <a:gd name="T11" fmla="*/ 0 60000 65536"/>
                      <a:gd name="T12" fmla="*/ 0 60000 65536"/>
                      <a:gd name="T13" fmla="*/ 0 60000 65536"/>
                      <a:gd name="T14" fmla="*/ 0 60000 65536"/>
                      <a:gd name="T15" fmla="*/ 0 w 439"/>
                      <a:gd name="T16" fmla="*/ 0 h 552"/>
                      <a:gd name="T17" fmla="*/ 439 w 439"/>
                      <a:gd name="T18" fmla="*/ 552 h 552"/>
                    </a:gdLst>
                    <a:ahLst/>
                    <a:cxnLst>
                      <a:cxn ang="T10">
                        <a:pos x="T0" y="T1"/>
                      </a:cxn>
                      <a:cxn ang="T11">
                        <a:pos x="T2" y="T3"/>
                      </a:cxn>
                      <a:cxn ang="T12">
                        <a:pos x="T4" y="T5"/>
                      </a:cxn>
                      <a:cxn ang="T13">
                        <a:pos x="T6" y="T7"/>
                      </a:cxn>
                      <a:cxn ang="T14">
                        <a:pos x="T8" y="T9"/>
                      </a:cxn>
                    </a:cxnLst>
                    <a:rect l="T15" t="T16" r="T17" b="T18"/>
                    <a:pathLst>
                      <a:path w="439" h="552">
                        <a:moveTo>
                          <a:pt x="439" y="431"/>
                        </a:moveTo>
                        <a:lnTo>
                          <a:pt x="0" y="0"/>
                        </a:lnTo>
                        <a:lnTo>
                          <a:pt x="0" y="121"/>
                        </a:lnTo>
                        <a:lnTo>
                          <a:pt x="439" y="552"/>
                        </a:lnTo>
                        <a:lnTo>
                          <a:pt x="439" y="431"/>
                        </a:lnTo>
                        <a:close/>
                      </a:path>
                    </a:pathLst>
                  </a:custGeom>
                  <a:solidFill>
                    <a:srgbClr val="E6E6E6"/>
                  </a:solidFill>
                  <a:ln w="4763">
                    <a:solidFill>
                      <a:schemeClr val="bg2"/>
                    </a:solidFill>
                    <a:round/>
                    <a:headEnd/>
                    <a:tailEnd/>
                  </a:ln>
                </p:spPr>
                <p:txBody>
                  <a:bodyPr/>
                  <a:lstStyle/>
                  <a:p>
                    <a:endParaRPr lang="en-US"/>
                  </a:p>
                </p:txBody>
              </p:sp>
              <p:sp>
                <p:nvSpPr>
                  <p:cNvPr id="37328" name="Freeform 45"/>
                  <p:cNvSpPr>
                    <a:spLocks/>
                  </p:cNvSpPr>
                  <p:nvPr/>
                </p:nvSpPr>
                <p:spPr bwMode="auto">
                  <a:xfrm>
                    <a:off x="3623" y="2553"/>
                    <a:ext cx="491" cy="123"/>
                  </a:xfrm>
                  <a:custGeom>
                    <a:avLst/>
                    <a:gdLst>
                      <a:gd name="T0" fmla="*/ 0 w 491"/>
                      <a:gd name="T1" fmla="*/ 0 h 123"/>
                      <a:gd name="T2" fmla="*/ 491 w 491"/>
                      <a:gd name="T3" fmla="*/ 2 h 123"/>
                      <a:gd name="T4" fmla="*/ 491 w 491"/>
                      <a:gd name="T5" fmla="*/ 123 h 123"/>
                      <a:gd name="T6" fmla="*/ 0 w 491"/>
                      <a:gd name="T7" fmla="*/ 121 h 123"/>
                      <a:gd name="T8" fmla="*/ 0 w 491"/>
                      <a:gd name="T9" fmla="*/ 0 h 123"/>
                      <a:gd name="T10" fmla="*/ 0 60000 65536"/>
                      <a:gd name="T11" fmla="*/ 0 60000 65536"/>
                      <a:gd name="T12" fmla="*/ 0 60000 65536"/>
                      <a:gd name="T13" fmla="*/ 0 60000 65536"/>
                      <a:gd name="T14" fmla="*/ 0 60000 65536"/>
                      <a:gd name="T15" fmla="*/ 0 w 491"/>
                      <a:gd name="T16" fmla="*/ 0 h 123"/>
                      <a:gd name="T17" fmla="*/ 491 w 491"/>
                      <a:gd name="T18" fmla="*/ 123 h 123"/>
                    </a:gdLst>
                    <a:ahLst/>
                    <a:cxnLst>
                      <a:cxn ang="T10">
                        <a:pos x="T0" y="T1"/>
                      </a:cxn>
                      <a:cxn ang="T11">
                        <a:pos x="T2" y="T3"/>
                      </a:cxn>
                      <a:cxn ang="T12">
                        <a:pos x="T4" y="T5"/>
                      </a:cxn>
                      <a:cxn ang="T13">
                        <a:pos x="T6" y="T7"/>
                      </a:cxn>
                      <a:cxn ang="T14">
                        <a:pos x="T8" y="T9"/>
                      </a:cxn>
                    </a:cxnLst>
                    <a:rect l="T15" t="T16" r="T17" b="T18"/>
                    <a:pathLst>
                      <a:path w="491" h="123">
                        <a:moveTo>
                          <a:pt x="0" y="0"/>
                        </a:moveTo>
                        <a:lnTo>
                          <a:pt x="491" y="2"/>
                        </a:lnTo>
                        <a:lnTo>
                          <a:pt x="491" y="123"/>
                        </a:lnTo>
                        <a:lnTo>
                          <a:pt x="0" y="121"/>
                        </a:lnTo>
                        <a:lnTo>
                          <a:pt x="0" y="0"/>
                        </a:lnTo>
                        <a:close/>
                      </a:path>
                    </a:pathLst>
                  </a:custGeom>
                  <a:solidFill>
                    <a:srgbClr val="E6E6E6"/>
                  </a:solidFill>
                  <a:ln w="4763">
                    <a:solidFill>
                      <a:schemeClr val="bg2"/>
                    </a:solidFill>
                    <a:round/>
                    <a:headEnd/>
                    <a:tailEnd/>
                  </a:ln>
                </p:spPr>
                <p:txBody>
                  <a:bodyPr/>
                  <a:lstStyle/>
                  <a:p>
                    <a:endParaRPr lang="en-US"/>
                  </a:p>
                </p:txBody>
              </p:sp>
              <p:sp>
                <p:nvSpPr>
                  <p:cNvPr id="37329" name="Freeform 46"/>
                  <p:cNvSpPr>
                    <a:spLocks/>
                  </p:cNvSpPr>
                  <p:nvPr/>
                </p:nvSpPr>
                <p:spPr bwMode="auto">
                  <a:xfrm>
                    <a:off x="2720" y="2122"/>
                    <a:ext cx="1394" cy="433"/>
                  </a:xfrm>
                  <a:custGeom>
                    <a:avLst/>
                    <a:gdLst>
                      <a:gd name="T0" fmla="*/ 955 w 1394"/>
                      <a:gd name="T1" fmla="*/ 2 h 433"/>
                      <a:gd name="T2" fmla="*/ 0 w 1394"/>
                      <a:gd name="T3" fmla="*/ 0 h 433"/>
                      <a:gd name="T4" fmla="*/ 903 w 1394"/>
                      <a:gd name="T5" fmla="*/ 431 h 433"/>
                      <a:gd name="T6" fmla="*/ 1394 w 1394"/>
                      <a:gd name="T7" fmla="*/ 433 h 433"/>
                      <a:gd name="T8" fmla="*/ 955 w 1394"/>
                      <a:gd name="T9" fmla="*/ 2 h 433"/>
                      <a:gd name="T10" fmla="*/ 0 60000 65536"/>
                      <a:gd name="T11" fmla="*/ 0 60000 65536"/>
                      <a:gd name="T12" fmla="*/ 0 60000 65536"/>
                      <a:gd name="T13" fmla="*/ 0 60000 65536"/>
                      <a:gd name="T14" fmla="*/ 0 60000 65536"/>
                      <a:gd name="T15" fmla="*/ 0 w 1394"/>
                      <a:gd name="T16" fmla="*/ 0 h 433"/>
                      <a:gd name="T17" fmla="*/ 1394 w 1394"/>
                      <a:gd name="T18" fmla="*/ 433 h 433"/>
                    </a:gdLst>
                    <a:ahLst/>
                    <a:cxnLst>
                      <a:cxn ang="T10">
                        <a:pos x="T0" y="T1"/>
                      </a:cxn>
                      <a:cxn ang="T11">
                        <a:pos x="T2" y="T3"/>
                      </a:cxn>
                      <a:cxn ang="T12">
                        <a:pos x="T4" y="T5"/>
                      </a:cxn>
                      <a:cxn ang="T13">
                        <a:pos x="T6" y="T7"/>
                      </a:cxn>
                      <a:cxn ang="T14">
                        <a:pos x="T8" y="T9"/>
                      </a:cxn>
                    </a:cxnLst>
                    <a:rect l="T15" t="T16" r="T17" b="T18"/>
                    <a:pathLst>
                      <a:path w="1394" h="433">
                        <a:moveTo>
                          <a:pt x="955" y="2"/>
                        </a:moveTo>
                        <a:lnTo>
                          <a:pt x="0" y="0"/>
                        </a:lnTo>
                        <a:lnTo>
                          <a:pt x="903" y="431"/>
                        </a:lnTo>
                        <a:lnTo>
                          <a:pt x="1394" y="433"/>
                        </a:lnTo>
                        <a:lnTo>
                          <a:pt x="955" y="2"/>
                        </a:lnTo>
                        <a:close/>
                      </a:path>
                    </a:pathLst>
                  </a:custGeom>
                  <a:solidFill>
                    <a:srgbClr val="E6E6E6"/>
                  </a:solidFill>
                  <a:ln w="4763">
                    <a:solidFill>
                      <a:schemeClr val="bg2"/>
                    </a:solidFill>
                    <a:round/>
                    <a:headEnd/>
                    <a:tailEnd/>
                  </a:ln>
                </p:spPr>
                <p:txBody>
                  <a:bodyPr/>
                  <a:lstStyle/>
                  <a:p>
                    <a:endParaRPr lang="en-US"/>
                  </a:p>
                </p:txBody>
              </p:sp>
            </p:grpSp>
            <p:grpSp>
              <p:nvGrpSpPr>
                <p:cNvPr id="37314" name="Group 47"/>
                <p:cNvGrpSpPr>
                  <a:grpSpLocks/>
                </p:cNvGrpSpPr>
                <p:nvPr/>
              </p:nvGrpSpPr>
              <p:grpSpPr bwMode="auto">
                <a:xfrm>
                  <a:off x="1593" y="2122"/>
                  <a:ext cx="949" cy="554"/>
                  <a:chOff x="1593" y="2122"/>
                  <a:chExt cx="949" cy="554"/>
                </a:xfrm>
              </p:grpSpPr>
              <p:sp>
                <p:nvSpPr>
                  <p:cNvPr id="37320" name="Freeform 48"/>
                  <p:cNvSpPr>
                    <a:spLocks/>
                  </p:cNvSpPr>
                  <p:nvPr/>
                </p:nvSpPr>
                <p:spPr bwMode="auto">
                  <a:xfrm>
                    <a:off x="1593" y="2122"/>
                    <a:ext cx="949" cy="123"/>
                  </a:xfrm>
                  <a:custGeom>
                    <a:avLst/>
                    <a:gdLst>
                      <a:gd name="T0" fmla="*/ 949 w 949"/>
                      <a:gd name="T1" fmla="*/ 0 h 123"/>
                      <a:gd name="T2" fmla="*/ 0 w 949"/>
                      <a:gd name="T3" fmla="*/ 2 h 123"/>
                      <a:gd name="T4" fmla="*/ 0 w 949"/>
                      <a:gd name="T5" fmla="*/ 123 h 123"/>
                      <a:gd name="T6" fmla="*/ 949 w 949"/>
                      <a:gd name="T7" fmla="*/ 122 h 123"/>
                      <a:gd name="T8" fmla="*/ 949 w 949"/>
                      <a:gd name="T9" fmla="*/ 0 h 123"/>
                      <a:gd name="T10" fmla="*/ 0 60000 65536"/>
                      <a:gd name="T11" fmla="*/ 0 60000 65536"/>
                      <a:gd name="T12" fmla="*/ 0 60000 65536"/>
                      <a:gd name="T13" fmla="*/ 0 60000 65536"/>
                      <a:gd name="T14" fmla="*/ 0 60000 65536"/>
                      <a:gd name="T15" fmla="*/ 0 w 949"/>
                      <a:gd name="T16" fmla="*/ 0 h 123"/>
                      <a:gd name="T17" fmla="*/ 949 w 949"/>
                      <a:gd name="T18" fmla="*/ 123 h 123"/>
                    </a:gdLst>
                    <a:ahLst/>
                    <a:cxnLst>
                      <a:cxn ang="T10">
                        <a:pos x="T0" y="T1"/>
                      </a:cxn>
                      <a:cxn ang="T11">
                        <a:pos x="T2" y="T3"/>
                      </a:cxn>
                      <a:cxn ang="T12">
                        <a:pos x="T4" y="T5"/>
                      </a:cxn>
                      <a:cxn ang="T13">
                        <a:pos x="T6" y="T7"/>
                      </a:cxn>
                      <a:cxn ang="T14">
                        <a:pos x="T8" y="T9"/>
                      </a:cxn>
                    </a:cxnLst>
                    <a:rect l="T15" t="T16" r="T17" b="T18"/>
                    <a:pathLst>
                      <a:path w="949" h="123">
                        <a:moveTo>
                          <a:pt x="949" y="0"/>
                        </a:moveTo>
                        <a:lnTo>
                          <a:pt x="0" y="2"/>
                        </a:lnTo>
                        <a:lnTo>
                          <a:pt x="0" y="123"/>
                        </a:lnTo>
                        <a:lnTo>
                          <a:pt x="949" y="122"/>
                        </a:lnTo>
                        <a:lnTo>
                          <a:pt x="949" y="0"/>
                        </a:lnTo>
                        <a:close/>
                      </a:path>
                    </a:pathLst>
                  </a:custGeom>
                  <a:solidFill>
                    <a:srgbClr val="E6E6E6"/>
                  </a:solidFill>
                  <a:ln w="4763">
                    <a:solidFill>
                      <a:schemeClr val="bg2"/>
                    </a:solidFill>
                    <a:round/>
                    <a:headEnd/>
                    <a:tailEnd/>
                  </a:ln>
                </p:spPr>
                <p:txBody>
                  <a:bodyPr/>
                  <a:lstStyle/>
                  <a:p>
                    <a:endParaRPr lang="en-US"/>
                  </a:p>
                </p:txBody>
              </p:sp>
              <p:sp>
                <p:nvSpPr>
                  <p:cNvPr id="37321" name="Freeform 49"/>
                  <p:cNvSpPr>
                    <a:spLocks/>
                  </p:cNvSpPr>
                  <p:nvPr/>
                </p:nvSpPr>
                <p:spPr bwMode="auto">
                  <a:xfrm>
                    <a:off x="1593" y="2124"/>
                    <a:ext cx="439" cy="552"/>
                  </a:xfrm>
                  <a:custGeom>
                    <a:avLst/>
                    <a:gdLst>
                      <a:gd name="T0" fmla="*/ 0 w 439"/>
                      <a:gd name="T1" fmla="*/ 0 h 552"/>
                      <a:gd name="T2" fmla="*/ 439 w 439"/>
                      <a:gd name="T3" fmla="*/ 431 h 552"/>
                      <a:gd name="T4" fmla="*/ 439 w 439"/>
                      <a:gd name="T5" fmla="*/ 552 h 552"/>
                      <a:gd name="T6" fmla="*/ 0 w 439"/>
                      <a:gd name="T7" fmla="*/ 121 h 552"/>
                      <a:gd name="T8" fmla="*/ 0 w 439"/>
                      <a:gd name="T9" fmla="*/ 0 h 552"/>
                      <a:gd name="T10" fmla="*/ 0 60000 65536"/>
                      <a:gd name="T11" fmla="*/ 0 60000 65536"/>
                      <a:gd name="T12" fmla="*/ 0 60000 65536"/>
                      <a:gd name="T13" fmla="*/ 0 60000 65536"/>
                      <a:gd name="T14" fmla="*/ 0 60000 65536"/>
                      <a:gd name="T15" fmla="*/ 0 w 439"/>
                      <a:gd name="T16" fmla="*/ 0 h 552"/>
                      <a:gd name="T17" fmla="*/ 439 w 439"/>
                      <a:gd name="T18" fmla="*/ 552 h 552"/>
                    </a:gdLst>
                    <a:ahLst/>
                    <a:cxnLst>
                      <a:cxn ang="T10">
                        <a:pos x="T0" y="T1"/>
                      </a:cxn>
                      <a:cxn ang="T11">
                        <a:pos x="T2" y="T3"/>
                      </a:cxn>
                      <a:cxn ang="T12">
                        <a:pos x="T4" y="T5"/>
                      </a:cxn>
                      <a:cxn ang="T13">
                        <a:pos x="T6" y="T7"/>
                      </a:cxn>
                      <a:cxn ang="T14">
                        <a:pos x="T8" y="T9"/>
                      </a:cxn>
                    </a:cxnLst>
                    <a:rect l="T15" t="T16" r="T17" b="T18"/>
                    <a:pathLst>
                      <a:path w="439" h="552">
                        <a:moveTo>
                          <a:pt x="0" y="0"/>
                        </a:moveTo>
                        <a:lnTo>
                          <a:pt x="439" y="431"/>
                        </a:lnTo>
                        <a:lnTo>
                          <a:pt x="439" y="552"/>
                        </a:lnTo>
                        <a:lnTo>
                          <a:pt x="0" y="121"/>
                        </a:lnTo>
                        <a:lnTo>
                          <a:pt x="0" y="0"/>
                        </a:lnTo>
                        <a:close/>
                      </a:path>
                    </a:pathLst>
                  </a:custGeom>
                  <a:solidFill>
                    <a:srgbClr val="E6E6E6"/>
                  </a:solidFill>
                  <a:ln w="4763">
                    <a:solidFill>
                      <a:schemeClr val="bg2"/>
                    </a:solidFill>
                    <a:round/>
                    <a:headEnd/>
                    <a:tailEnd/>
                  </a:ln>
                </p:spPr>
                <p:txBody>
                  <a:bodyPr/>
                  <a:lstStyle/>
                  <a:p>
                    <a:endParaRPr lang="en-US"/>
                  </a:p>
                </p:txBody>
              </p:sp>
              <p:sp>
                <p:nvSpPr>
                  <p:cNvPr id="37322" name="Freeform 50"/>
                  <p:cNvSpPr>
                    <a:spLocks/>
                  </p:cNvSpPr>
                  <p:nvPr/>
                </p:nvSpPr>
                <p:spPr bwMode="auto">
                  <a:xfrm>
                    <a:off x="2500" y="2122"/>
                    <a:ext cx="42" cy="552"/>
                  </a:xfrm>
                  <a:custGeom>
                    <a:avLst/>
                    <a:gdLst>
                      <a:gd name="T0" fmla="*/ 0 w 42"/>
                      <a:gd name="T1" fmla="*/ 431 h 552"/>
                      <a:gd name="T2" fmla="*/ 42 w 42"/>
                      <a:gd name="T3" fmla="*/ 0 h 552"/>
                      <a:gd name="T4" fmla="*/ 42 w 42"/>
                      <a:gd name="T5" fmla="*/ 122 h 552"/>
                      <a:gd name="T6" fmla="*/ 0 w 42"/>
                      <a:gd name="T7" fmla="*/ 552 h 552"/>
                      <a:gd name="T8" fmla="*/ 0 w 42"/>
                      <a:gd name="T9" fmla="*/ 431 h 552"/>
                      <a:gd name="T10" fmla="*/ 0 60000 65536"/>
                      <a:gd name="T11" fmla="*/ 0 60000 65536"/>
                      <a:gd name="T12" fmla="*/ 0 60000 65536"/>
                      <a:gd name="T13" fmla="*/ 0 60000 65536"/>
                      <a:gd name="T14" fmla="*/ 0 60000 65536"/>
                      <a:gd name="T15" fmla="*/ 0 w 42"/>
                      <a:gd name="T16" fmla="*/ 0 h 552"/>
                      <a:gd name="T17" fmla="*/ 42 w 42"/>
                      <a:gd name="T18" fmla="*/ 552 h 552"/>
                    </a:gdLst>
                    <a:ahLst/>
                    <a:cxnLst>
                      <a:cxn ang="T10">
                        <a:pos x="T0" y="T1"/>
                      </a:cxn>
                      <a:cxn ang="T11">
                        <a:pos x="T2" y="T3"/>
                      </a:cxn>
                      <a:cxn ang="T12">
                        <a:pos x="T4" y="T5"/>
                      </a:cxn>
                      <a:cxn ang="T13">
                        <a:pos x="T6" y="T7"/>
                      </a:cxn>
                      <a:cxn ang="T14">
                        <a:pos x="T8" y="T9"/>
                      </a:cxn>
                    </a:cxnLst>
                    <a:rect l="T15" t="T16" r="T17" b="T18"/>
                    <a:pathLst>
                      <a:path w="42" h="552">
                        <a:moveTo>
                          <a:pt x="0" y="431"/>
                        </a:moveTo>
                        <a:lnTo>
                          <a:pt x="42" y="0"/>
                        </a:lnTo>
                        <a:lnTo>
                          <a:pt x="42" y="122"/>
                        </a:lnTo>
                        <a:lnTo>
                          <a:pt x="0" y="552"/>
                        </a:lnTo>
                        <a:lnTo>
                          <a:pt x="0" y="431"/>
                        </a:lnTo>
                        <a:close/>
                      </a:path>
                    </a:pathLst>
                  </a:custGeom>
                  <a:solidFill>
                    <a:srgbClr val="E6E6E6"/>
                  </a:solidFill>
                  <a:ln w="4763">
                    <a:solidFill>
                      <a:schemeClr val="bg2"/>
                    </a:solidFill>
                    <a:round/>
                    <a:headEnd/>
                    <a:tailEnd/>
                  </a:ln>
                </p:spPr>
                <p:txBody>
                  <a:bodyPr/>
                  <a:lstStyle/>
                  <a:p>
                    <a:endParaRPr lang="en-US"/>
                  </a:p>
                </p:txBody>
              </p:sp>
              <p:sp>
                <p:nvSpPr>
                  <p:cNvPr id="37323" name="Freeform 51"/>
                  <p:cNvSpPr>
                    <a:spLocks/>
                  </p:cNvSpPr>
                  <p:nvPr/>
                </p:nvSpPr>
                <p:spPr bwMode="auto">
                  <a:xfrm>
                    <a:off x="2032" y="2553"/>
                    <a:ext cx="468" cy="123"/>
                  </a:xfrm>
                  <a:custGeom>
                    <a:avLst/>
                    <a:gdLst>
                      <a:gd name="T0" fmla="*/ 0 w 468"/>
                      <a:gd name="T1" fmla="*/ 2 h 123"/>
                      <a:gd name="T2" fmla="*/ 468 w 468"/>
                      <a:gd name="T3" fmla="*/ 0 h 123"/>
                      <a:gd name="T4" fmla="*/ 468 w 468"/>
                      <a:gd name="T5" fmla="*/ 121 h 123"/>
                      <a:gd name="T6" fmla="*/ 0 w 468"/>
                      <a:gd name="T7" fmla="*/ 123 h 123"/>
                      <a:gd name="T8" fmla="*/ 0 w 468"/>
                      <a:gd name="T9" fmla="*/ 2 h 123"/>
                      <a:gd name="T10" fmla="*/ 0 60000 65536"/>
                      <a:gd name="T11" fmla="*/ 0 60000 65536"/>
                      <a:gd name="T12" fmla="*/ 0 60000 65536"/>
                      <a:gd name="T13" fmla="*/ 0 60000 65536"/>
                      <a:gd name="T14" fmla="*/ 0 60000 65536"/>
                      <a:gd name="T15" fmla="*/ 0 w 468"/>
                      <a:gd name="T16" fmla="*/ 0 h 123"/>
                      <a:gd name="T17" fmla="*/ 468 w 468"/>
                      <a:gd name="T18" fmla="*/ 123 h 123"/>
                    </a:gdLst>
                    <a:ahLst/>
                    <a:cxnLst>
                      <a:cxn ang="T10">
                        <a:pos x="T0" y="T1"/>
                      </a:cxn>
                      <a:cxn ang="T11">
                        <a:pos x="T2" y="T3"/>
                      </a:cxn>
                      <a:cxn ang="T12">
                        <a:pos x="T4" y="T5"/>
                      </a:cxn>
                      <a:cxn ang="T13">
                        <a:pos x="T6" y="T7"/>
                      </a:cxn>
                      <a:cxn ang="T14">
                        <a:pos x="T8" y="T9"/>
                      </a:cxn>
                    </a:cxnLst>
                    <a:rect l="T15" t="T16" r="T17" b="T18"/>
                    <a:pathLst>
                      <a:path w="468" h="123">
                        <a:moveTo>
                          <a:pt x="0" y="2"/>
                        </a:moveTo>
                        <a:lnTo>
                          <a:pt x="468" y="0"/>
                        </a:lnTo>
                        <a:lnTo>
                          <a:pt x="468" y="121"/>
                        </a:lnTo>
                        <a:lnTo>
                          <a:pt x="0" y="123"/>
                        </a:lnTo>
                        <a:lnTo>
                          <a:pt x="0" y="2"/>
                        </a:lnTo>
                        <a:close/>
                      </a:path>
                    </a:pathLst>
                  </a:custGeom>
                  <a:solidFill>
                    <a:srgbClr val="E6E6E6"/>
                  </a:solidFill>
                  <a:ln w="4763">
                    <a:solidFill>
                      <a:schemeClr val="bg2"/>
                    </a:solidFill>
                    <a:round/>
                    <a:headEnd/>
                    <a:tailEnd/>
                  </a:ln>
                </p:spPr>
                <p:txBody>
                  <a:bodyPr/>
                  <a:lstStyle/>
                  <a:p>
                    <a:endParaRPr lang="en-US"/>
                  </a:p>
                </p:txBody>
              </p:sp>
              <p:sp>
                <p:nvSpPr>
                  <p:cNvPr id="37324" name="Freeform 52"/>
                  <p:cNvSpPr>
                    <a:spLocks/>
                  </p:cNvSpPr>
                  <p:nvPr/>
                </p:nvSpPr>
                <p:spPr bwMode="auto">
                  <a:xfrm>
                    <a:off x="1593" y="2122"/>
                    <a:ext cx="949" cy="433"/>
                  </a:xfrm>
                  <a:custGeom>
                    <a:avLst/>
                    <a:gdLst>
                      <a:gd name="T0" fmla="*/ 949 w 949"/>
                      <a:gd name="T1" fmla="*/ 0 h 433"/>
                      <a:gd name="T2" fmla="*/ 0 w 949"/>
                      <a:gd name="T3" fmla="*/ 2 h 433"/>
                      <a:gd name="T4" fmla="*/ 439 w 949"/>
                      <a:gd name="T5" fmla="*/ 433 h 433"/>
                      <a:gd name="T6" fmla="*/ 907 w 949"/>
                      <a:gd name="T7" fmla="*/ 431 h 433"/>
                      <a:gd name="T8" fmla="*/ 949 w 949"/>
                      <a:gd name="T9" fmla="*/ 0 h 433"/>
                      <a:gd name="T10" fmla="*/ 0 60000 65536"/>
                      <a:gd name="T11" fmla="*/ 0 60000 65536"/>
                      <a:gd name="T12" fmla="*/ 0 60000 65536"/>
                      <a:gd name="T13" fmla="*/ 0 60000 65536"/>
                      <a:gd name="T14" fmla="*/ 0 60000 65536"/>
                      <a:gd name="T15" fmla="*/ 0 w 949"/>
                      <a:gd name="T16" fmla="*/ 0 h 433"/>
                      <a:gd name="T17" fmla="*/ 949 w 949"/>
                      <a:gd name="T18" fmla="*/ 433 h 433"/>
                    </a:gdLst>
                    <a:ahLst/>
                    <a:cxnLst>
                      <a:cxn ang="T10">
                        <a:pos x="T0" y="T1"/>
                      </a:cxn>
                      <a:cxn ang="T11">
                        <a:pos x="T2" y="T3"/>
                      </a:cxn>
                      <a:cxn ang="T12">
                        <a:pos x="T4" y="T5"/>
                      </a:cxn>
                      <a:cxn ang="T13">
                        <a:pos x="T6" y="T7"/>
                      </a:cxn>
                      <a:cxn ang="T14">
                        <a:pos x="T8" y="T9"/>
                      </a:cxn>
                    </a:cxnLst>
                    <a:rect l="T15" t="T16" r="T17" b="T18"/>
                    <a:pathLst>
                      <a:path w="949" h="433">
                        <a:moveTo>
                          <a:pt x="949" y="0"/>
                        </a:moveTo>
                        <a:lnTo>
                          <a:pt x="0" y="2"/>
                        </a:lnTo>
                        <a:lnTo>
                          <a:pt x="439" y="433"/>
                        </a:lnTo>
                        <a:lnTo>
                          <a:pt x="907" y="431"/>
                        </a:lnTo>
                        <a:lnTo>
                          <a:pt x="949" y="0"/>
                        </a:lnTo>
                        <a:close/>
                      </a:path>
                    </a:pathLst>
                  </a:custGeom>
                  <a:solidFill>
                    <a:srgbClr val="E6E6E6"/>
                  </a:solidFill>
                  <a:ln w="4763">
                    <a:solidFill>
                      <a:schemeClr val="bg2"/>
                    </a:solidFill>
                    <a:round/>
                    <a:headEnd/>
                    <a:tailEnd/>
                  </a:ln>
                </p:spPr>
                <p:txBody>
                  <a:bodyPr/>
                  <a:lstStyle/>
                  <a:p>
                    <a:endParaRPr lang="en-US"/>
                  </a:p>
                </p:txBody>
              </p:sp>
            </p:grpSp>
            <p:grpSp>
              <p:nvGrpSpPr>
                <p:cNvPr id="37315" name="Group 53"/>
                <p:cNvGrpSpPr>
                  <a:grpSpLocks/>
                </p:cNvGrpSpPr>
                <p:nvPr/>
              </p:nvGrpSpPr>
              <p:grpSpPr bwMode="auto">
                <a:xfrm>
                  <a:off x="2571" y="2122"/>
                  <a:ext cx="949" cy="552"/>
                  <a:chOff x="2571" y="2122"/>
                  <a:chExt cx="949" cy="552"/>
                </a:xfrm>
              </p:grpSpPr>
              <p:sp>
                <p:nvSpPr>
                  <p:cNvPr id="37316" name="Freeform 54"/>
                  <p:cNvSpPr>
                    <a:spLocks/>
                  </p:cNvSpPr>
                  <p:nvPr/>
                </p:nvSpPr>
                <p:spPr bwMode="auto">
                  <a:xfrm>
                    <a:off x="2613" y="2122"/>
                    <a:ext cx="907" cy="552"/>
                  </a:xfrm>
                  <a:custGeom>
                    <a:avLst/>
                    <a:gdLst>
                      <a:gd name="T0" fmla="*/ 0 w 907"/>
                      <a:gd name="T1" fmla="*/ 0 h 552"/>
                      <a:gd name="T2" fmla="*/ 907 w 907"/>
                      <a:gd name="T3" fmla="*/ 431 h 552"/>
                      <a:gd name="T4" fmla="*/ 907 w 907"/>
                      <a:gd name="T5" fmla="*/ 552 h 552"/>
                      <a:gd name="T6" fmla="*/ 0 w 907"/>
                      <a:gd name="T7" fmla="*/ 122 h 552"/>
                      <a:gd name="T8" fmla="*/ 0 w 907"/>
                      <a:gd name="T9" fmla="*/ 0 h 552"/>
                      <a:gd name="T10" fmla="*/ 0 60000 65536"/>
                      <a:gd name="T11" fmla="*/ 0 60000 65536"/>
                      <a:gd name="T12" fmla="*/ 0 60000 65536"/>
                      <a:gd name="T13" fmla="*/ 0 60000 65536"/>
                      <a:gd name="T14" fmla="*/ 0 60000 65536"/>
                      <a:gd name="T15" fmla="*/ 0 w 907"/>
                      <a:gd name="T16" fmla="*/ 0 h 552"/>
                      <a:gd name="T17" fmla="*/ 907 w 907"/>
                      <a:gd name="T18" fmla="*/ 552 h 552"/>
                    </a:gdLst>
                    <a:ahLst/>
                    <a:cxnLst>
                      <a:cxn ang="T10">
                        <a:pos x="T0" y="T1"/>
                      </a:cxn>
                      <a:cxn ang="T11">
                        <a:pos x="T2" y="T3"/>
                      </a:cxn>
                      <a:cxn ang="T12">
                        <a:pos x="T4" y="T5"/>
                      </a:cxn>
                      <a:cxn ang="T13">
                        <a:pos x="T6" y="T7"/>
                      </a:cxn>
                      <a:cxn ang="T14">
                        <a:pos x="T8" y="T9"/>
                      </a:cxn>
                    </a:cxnLst>
                    <a:rect l="T15" t="T16" r="T17" b="T18"/>
                    <a:pathLst>
                      <a:path w="907" h="552">
                        <a:moveTo>
                          <a:pt x="0" y="0"/>
                        </a:moveTo>
                        <a:lnTo>
                          <a:pt x="907" y="431"/>
                        </a:lnTo>
                        <a:lnTo>
                          <a:pt x="907" y="552"/>
                        </a:lnTo>
                        <a:lnTo>
                          <a:pt x="0" y="122"/>
                        </a:lnTo>
                        <a:lnTo>
                          <a:pt x="0" y="0"/>
                        </a:lnTo>
                        <a:close/>
                      </a:path>
                    </a:pathLst>
                  </a:custGeom>
                  <a:solidFill>
                    <a:srgbClr val="E6E6E6"/>
                  </a:solidFill>
                  <a:ln w="4763">
                    <a:solidFill>
                      <a:schemeClr val="bg2"/>
                    </a:solidFill>
                    <a:round/>
                    <a:headEnd/>
                    <a:tailEnd/>
                  </a:ln>
                </p:spPr>
                <p:txBody>
                  <a:bodyPr/>
                  <a:lstStyle/>
                  <a:p>
                    <a:endParaRPr lang="en-US"/>
                  </a:p>
                </p:txBody>
              </p:sp>
              <p:sp>
                <p:nvSpPr>
                  <p:cNvPr id="37317" name="Freeform 55"/>
                  <p:cNvSpPr>
                    <a:spLocks/>
                  </p:cNvSpPr>
                  <p:nvPr/>
                </p:nvSpPr>
                <p:spPr bwMode="auto">
                  <a:xfrm>
                    <a:off x="2571" y="2122"/>
                    <a:ext cx="42" cy="552"/>
                  </a:xfrm>
                  <a:custGeom>
                    <a:avLst/>
                    <a:gdLst>
                      <a:gd name="T0" fmla="*/ 0 w 42"/>
                      <a:gd name="T1" fmla="*/ 431 h 552"/>
                      <a:gd name="T2" fmla="*/ 42 w 42"/>
                      <a:gd name="T3" fmla="*/ 0 h 552"/>
                      <a:gd name="T4" fmla="*/ 42 w 42"/>
                      <a:gd name="T5" fmla="*/ 122 h 552"/>
                      <a:gd name="T6" fmla="*/ 0 w 42"/>
                      <a:gd name="T7" fmla="*/ 552 h 552"/>
                      <a:gd name="T8" fmla="*/ 0 w 42"/>
                      <a:gd name="T9" fmla="*/ 431 h 552"/>
                      <a:gd name="T10" fmla="*/ 0 60000 65536"/>
                      <a:gd name="T11" fmla="*/ 0 60000 65536"/>
                      <a:gd name="T12" fmla="*/ 0 60000 65536"/>
                      <a:gd name="T13" fmla="*/ 0 60000 65536"/>
                      <a:gd name="T14" fmla="*/ 0 60000 65536"/>
                      <a:gd name="T15" fmla="*/ 0 w 42"/>
                      <a:gd name="T16" fmla="*/ 0 h 552"/>
                      <a:gd name="T17" fmla="*/ 42 w 42"/>
                      <a:gd name="T18" fmla="*/ 552 h 552"/>
                    </a:gdLst>
                    <a:ahLst/>
                    <a:cxnLst>
                      <a:cxn ang="T10">
                        <a:pos x="T0" y="T1"/>
                      </a:cxn>
                      <a:cxn ang="T11">
                        <a:pos x="T2" y="T3"/>
                      </a:cxn>
                      <a:cxn ang="T12">
                        <a:pos x="T4" y="T5"/>
                      </a:cxn>
                      <a:cxn ang="T13">
                        <a:pos x="T6" y="T7"/>
                      </a:cxn>
                      <a:cxn ang="T14">
                        <a:pos x="T8" y="T9"/>
                      </a:cxn>
                    </a:cxnLst>
                    <a:rect l="T15" t="T16" r="T17" b="T18"/>
                    <a:pathLst>
                      <a:path w="42" h="552">
                        <a:moveTo>
                          <a:pt x="0" y="431"/>
                        </a:moveTo>
                        <a:lnTo>
                          <a:pt x="42" y="0"/>
                        </a:lnTo>
                        <a:lnTo>
                          <a:pt x="42" y="122"/>
                        </a:lnTo>
                        <a:lnTo>
                          <a:pt x="0" y="552"/>
                        </a:lnTo>
                        <a:lnTo>
                          <a:pt x="0" y="431"/>
                        </a:lnTo>
                        <a:close/>
                      </a:path>
                    </a:pathLst>
                  </a:custGeom>
                  <a:solidFill>
                    <a:srgbClr val="E6E6E6"/>
                  </a:solidFill>
                  <a:ln w="4763">
                    <a:solidFill>
                      <a:schemeClr val="bg2"/>
                    </a:solidFill>
                    <a:round/>
                    <a:headEnd/>
                    <a:tailEnd/>
                  </a:ln>
                </p:spPr>
                <p:txBody>
                  <a:bodyPr/>
                  <a:lstStyle/>
                  <a:p>
                    <a:endParaRPr lang="en-US"/>
                  </a:p>
                </p:txBody>
              </p:sp>
              <p:sp>
                <p:nvSpPr>
                  <p:cNvPr id="37318" name="Rectangle 56"/>
                  <p:cNvSpPr>
                    <a:spLocks noChangeArrowheads="1"/>
                  </p:cNvSpPr>
                  <p:nvPr/>
                </p:nvSpPr>
                <p:spPr bwMode="auto">
                  <a:xfrm>
                    <a:off x="2571" y="2553"/>
                    <a:ext cx="949" cy="121"/>
                  </a:xfrm>
                  <a:prstGeom prst="rect">
                    <a:avLst/>
                  </a:prstGeom>
                  <a:solidFill>
                    <a:srgbClr val="E6E6E6"/>
                  </a:solidFill>
                  <a:ln w="4763">
                    <a:solidFill>
                      <a:schemeClr val="bg2"/>
                    </a:solidFill>
                    <a:miter lim="800000"/>
                    <a:headEnd/>
                    <a:tailEnd/>
                  </a:ln>
                </p:spPr>
                <p:txBody>
                  <a:bodyPr/>
                  <a:lstStyle/>
                  <a:p>
                    <a:endParaRPr lang="en-US"/>
                  </a:p>
                </p:txBody>
              </p:sp>
              <p:sp>
                <p:nvSpPr>
                  <p:cNvPr id="37319" name="Freeform 57"/>
                  <p:cNvSpPr>
                    <a:spLocks/>
                  </p:cNvSpPr>
                  <p:nvPr/>
                </p:nvSpPr>
                <p:spPr bwMode="auto">
                  <a:xfrm>
                    <a:off x="2571" y="2122"/>
                    <a:ext cx="949" cy="431"/>
                  </a:xfrm>
                  <a:custGeom>
                    <a:avLst/>
                    <a:gdLst>
                      <a:gd name="T0" fmla="*/ 42 w 949"/>
                      <a:gd name="T1" fmla="*/ 0 h 431"/>
                      <a:gd name="T2" fmla="*/ 949 w 949"/>
                      <a:gd name="T3" fmla="*/ 431 h 431"/>
                      <a:gd name="T4" fmla="*/ 0 w 949"/>
                      <a:gd name="T5" fmla="*/ 431 h 431"/>
                      <a:gd name="T6" fmla="*/ 42 w 949"/>
                      <a:gd name="T7" fmla="*/ 0 h 431"/>
                      <a:gd name="T8" fmla="*/ 0 60000 65536"/>
                      <a:gd name="T9" fmla="*/ 0 60000 65536"/>
                      <a:gd name="T10" fmla="*/ 0 60000 65536"/>
                      <a:gd name="T11" fmla="*/ 0 60000 65536"/>
                      <a:gd name="T12" fmla="*/ 0 w 949"/>
                      <a:gd name="T13" fmla="*/ 0 h 431"/>
                      <a:gd name="T14" fmla="*/ 949 w 949"/>
                      <a:gd name="T15" fmla="*/ 431 h 431"/>
                    </a:gdLst>
                    <a:ahLst/>
                    <a:cxnLst>
                      <a:cxn ang="T8">
                        <a:pos x="T0" y="T1"/>
                      </a:cxn>
                      <a:cxn ang="T9">
                        <a:pos x="T2" y="T3"/>
                      </a:cxn>
                      <a:cxn ang="T10">
                        <a:pos x="T4" y="T5"/>
                      </a:cxn>
                      <a:cxn ang="T11">
                        <a:pos x="T6" y="T7"/>
                      </a:cxn>
                    </a:cxnLst>
                    <a:rect l="T12" t="T13" r="T14" b="T15"/>
                    <a:pathLst>
                      <a:path w="949" h="431">
                        <a:moveTo>
                          <a:pt x="42" y="0"/>
                        </a:moveTo>
                        <a:lnTo>
                          <a:pt x="949" y="431"/>
                        </a:lnTo>
                        <a:lnTo>
                          <a:pt x="0" y="431"/>
                        </a:lnTo>
                        <a:lnTo>
                          <a:pt x="42" y="0"/>
                        </a:lnTo>
                        <a:close/>
                      </a:path>
                    </a:pathLst>
                  </a:custGeom>
                  <a:solidFill>
                    <a:srgbClr val="E6E6E6"/>
                  </a:solidFill>
                  <a:ln w="4763">
                    <a:solidFill>
                      <a:schemeClr val="bg2"/>
                    </a:solidFill>
                    <a:round/>
                    <a:headEnd/>
                    <a:tailEnd/>
                  </a:ln>
                </p:spPr>
                <p:txBody>
                  <a:bodyPr/>
                  <a:lstStyle/>
                  <a:p>
                    <a:endParaRPr lang="en-US"/>
                  </a:p>
                </p:txBody>
              </p:sp>
            </p:grpSp>
          </p:grpSp>
          <p:grpSp>
            <p:nvGrpSpPr>
              <p:cNvPr id="37284" name="Group 58"/>
              <p:cNvGrpSpPr>
                <a:grpSpLocks/>
              </p:cNvGrpSpPr>
              <p:nvPr/>
            </p:nvGrpSpPr>
            <p:grpSpPr bwMode="auto">
              <a:xfrm>
                <a:off x="1619" y="1999"/>
                <a:ext cx="2477" cy="552"/>
                <a:chOff x="1619" y="1999"/>
                <a:chExt cx="2477" cy="552"/>
              </a:xfrm>
            </p:grpSpPr>
            <p:grpSp>
              <p:nvGrpSpPr>
                <p:cNvPr id="37285" name="Group 59"/>
                <p:cNvGrpSpPr>
                  <a:grpSpLocks/>
                </p:cNvGrpSpPr>
                <p:nvPr/>
              </p:nvGrpSpPr>
              <p:grpSpPr bwMode="auto">
                <a:xfrm>
                  <a:off x="3191" y="1999"/>
                  <a:ext cx="905" cy="552"/>
                  <a:chOff x="3191" y="1999"/>
                  <a:chExt cx="905" cy="552"/>
                </a:xfrm>
              </p:grpSpPr>
              <p:sp>
                <p:nvSpPr>
                  <p:cNvPr id="37307" name="Rectangle 60"/>
                  <p:cNvSpPr>
                    <a:spLocks noChangeArrowheads="1"/>
                  </p:cNvSpPr>
                  <p:nvPr/>
                </p:nvSpPr>
                <p:spPr bwMode="auto">
                  <a:xfrm>
                    <a:off x="3191" y="1999"/>
                    <a:ext cx="479" cy="122"/>
                  </a:xfrm>
                  <a:prstGeom prst="rect">
                    <a:avLst/>
                  </a:prstGeom>
                  <a:solidFill>
                    <a:srgbClr val="CCFFCC"/>
                  </a:solidFill>
                  <a:ln w="4763">
                    <a:solidFill>
                      <a:schemeClr val="bg2"/>
                    </a:solidFill>
                    <a:miter lim="800000"/>
                    <a:headEnd/>
                    <a:tailEnd/>
                  </a:ln>
                </p:spPr>
                <p:txBody>
                  <a:bodyPr/>
                  <a:lstStyle/>
                  <a:p>
                    <a:endParaRPr lang="en-US"/>
                  </a:p>
                </p:txBody>
              </p:sp>
              <p:sp>
                <p:nvSpPr>
                  <p:cNvPr id="37308" name="Freeform 61"/>
                  <p:cNvSpPr>
                    <a:spLocks/>
                  </p:cNvSpPr>
                  <p:nvPr/>
                </p:nvSpPr>
                <p:spPr bwMode="auto">
                  <a:xfrm>
                    <a:off x="3670" y="1999"/>
                    <a:ext cx="426" cy="552"/>
                  </a:xfrm>
                  <a:custGeom>
                    <a:avLst/>
                    <a:gdLst>
                      <a:gd name="T0" fmla="*/ 426 w 426"/>
                      <a:gd name="T1" fmla="*/ 431 h 552"/>
                      <a:gd name="T2" fmla="*/ 0 w 426"/>
                      <a:gd name="T3" fmla="*/ 0 h 552"/>
                      <a:gd name="T4" fmla="*/ 0 w 426"/>
                      <a:gd name="T5" fmla="*/ 122 h 552"/>
                      <a:gd name="T6" fmla="*/ 426 w 426"/>
                      <a:gd name="T7" fmla="*/ 552 h 552"/>
                      <a:gd name="T8" fmla="*/ 426 w 426"/>
                      <a:gd name="T9" fmla="*/ 431 h 552"/>
                      <a:gd name="T10" fmla="*/ 0 60000 65536"/>
                      <a:gd name="T11" fmla="*/ 0 60000 65536"/>
                      <a:gd name="T12" fmla="*/ 0 60000 65536"/>
                      <a:gd name="T13" fmla="*/ 0 60000 65536"/>
                      <a:gd name="T14" fmla="*/ 0 60000 65536"/>
                      <a:gd name="T15" fmla="*/ 0 w 426"/>
                      <a:gd name="T16" fmla="*/ 0 h 552"/>
                      <a:gd name="T17" fmla="*/ 426 w 426"/>
                      <a:gd name="T18" fmla="*/ 552 h 552"/>
                    </a:gdLst>
                    <a:ahLst/>
                    <a:cxnLst>
                      <a:cxn ang="T10">
                        <a:pos x="T0" y="T1"/>
                      </a:cxn>
                      <a:cxn ang="T11">
                        <a:pos x="T2" y="T3"/>
                      </a:cxn>
                      <a:cxn ang="T12">
                        <a:pos x="T4" y="T5"/>
                      </a:cxn>
                      <a:cxn ang="T13">
                        <a:pos x="T6" y="T7"/>
                      </a:cxn>
                      <a:cxn ang="T14">
                        <a:pos x="T8" y="T9"/>
                      </a:cxn>
                    </a:cxnLst>
                    <a:rect l="T15" t="T16" r="T17" b="T18"/>
                    <a:pathLst>
                      <a:path w="426" h="552">
                        <a:moveTo>
                          <a:pt x="426" y="431"/>
                        </a:moveTo>
                        <a:lnTo>
                          <a:pt x="0" y="0"/>
                        </a:lnTo>
                        <a:lnTo>
                          <a:pt x="0" y="122"/>
                        </a:lnTo>
                        <a:lnTo>
                          <a:pt x="426" y="552"/>
                        </a:lnTo>
                        <a:lnTo>
                          <a:pt x="426" y="431"/>
                        </a:lnTo>
                        <a:close/>
                      </a:path>
                    </a:pathLst>
                  </a:custGeom>
                  <a:solidFill>
                    <a:srgbClr val="CCFFCC"/>
                  </a:solidFill>
                  <a:ln w="4763">
                    <a:solidFill>
                      <a:schemeClr val="bg2"/>
                    </a:solidFill>
                    <a:round/>
                    <a:headEnd/>
                    <a:tailEnd/>
                  </a:ln>
                </p:spPr>
                <p:txBody>
                  <a:bodyPr/>
                  <a:lstStyle/>
                  <a:p>
                    <a:endParaRPr lang="en-US"/>
                  </a:p>
                </p:txBody>
              </p:sp>
              <p:sp>
                <p:nvSpPr>
                  <p:cNvPr id="37309" name="Freeform 62"/>
                  <p:cNvSpPr>
                    <a:spLocks/>
                  </p:cNvSpPr>
                  <p:nvPr/>
                </p:nvSpPr>
                <p:spPr bwMode="auto">
                  <a:xfrm>
                    <a:off x="3191" y="1999"/>
                    <a:ext cx="422" cy="552"/>
                  </a:xfrm>
                  <a:custGeom>
                    <a:avLst/>
                    <a:gdLst>
                      <a:gd name="T0" fmla="*/ 0 w 422"/>
                      <a:gd name="T1" fmla="*/ 0 h 552"/>
                      <a:gd name="T2" fmla="*/ 422 w 422"/>
                      <a:gd name="T3" fmla="*/ 431 h 552"/>
                      <a:gd name="T4" fmla="*/ 422 w 422"/>
                      <a:gd name="T5" fmla="*/ 552 h 552"/>
                      <a:gd name="T6" fmla="*/ 0 w 422"/>
                      <a:gd name="T7" fmla="*/ 122 h 552"/>
                      <a:gd name="T8" fmla="*/ 0 w 422"/>
                      <a:gd name="T9" fmla="*/ 0 h 552"/>
                      <a:gd name="T10" fmla="*/ 0 60000 65536"/>
                      <a:gd name="T11" fmla="*/ 0 60000 65536"/>
                      <a:gd name="T12" fmla="*/ 0 60000 65536"/>
                      <a:gd name="T13" fmla="*/ 0 60000 65536"/>
                      <a:gd name="T14" fmla="*/ 0 60000 65536"/>
                      <a:gd name="T15" fmla="*/ 0 w 422"/>
                      <a:gd name="T16" fmla="*/ 0 h 552"/>
                      <a:gd name="T17" fmla="*/ 422 w 422"/>
                      <a:gd name="T18" fmla="*/ 552 h 552"/>
                    </a:gdLst>
                    <a:ahLst/>
                    <a:cxnLst>
                      <a:cxn ang="T10">
                        <a:pos x="T0" y="T1"/>
                      </a:cxn>
                      <a:cxn ang="T11">
                        <a:pos x="T2" y="T3"/>
                      </a:cxn>
                      <a:cxn ang="T12">
                        <a:pos x="T4" y="T5"/>
                      </a:cxn>
                      <a:cxn ang="T13">
                        <a:pos x="T6" y="T7"/>
                      </a:cxn>
                      <a:cxn ang="T14">
                        <a:pos x="T8" y="T9"/>
                      </a:cxn>
                    </a:cxnLst>
                    <a:rect l="T15" t="T16" r="T17" b="T18"/>
                    <a:pathLst>
                      <a:path w="422" h="552">
                        <a:moveTo>
                          <a:pt x="0" y="0"/>
                        </a:moveTo>
                        <a:lnTo>
                          <a:pt x="422" y="431"/>
                        </a:lnTo>
                        <a:lnTo>
                          <a:pt x="422"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7310" name="Rectangle 63"/>
                  <p:cNvSpPr>
                    <a:spLocks noChangeArrowheads="1"/>
                  </p:cNvSpPr>
                  <p:nvPr/>
                </p:nvSpPr>
                <p:spPr bwMode="auto">
                  <a:xfrm>
                    <a:off x="3607" y="2430"/>
                    <a:ext cx="489" cy="121"/>
                  </a:xfrm>
                  <a:prstGeom prst="rect">
                    <a:avLst/>
                  </a:prstGeom>
                  <a:solidFill>
                    <a:srgbClr val="CCFFCC"/>
                  </a:solidFill>
                  <a:ln w="4763">
                    <a:solidFill>
                      <a:schemeClr val="bg2"/>
                    </a:solidFill>
                    <a:miter lim="800000"/>
                    <a:headEnd/>
                    <a:tailEnd/>
                  </a:ln>
                </p:spPr>
                <p:txBody>
                  <a:bodyPr/>
                  <a:lstStyle/>
                  <a:p>
                    <a:endParaRPr lang="en-US"/>
                  </a:p>
                </p:txBody>
              </p:sp>
              <p:sp>
                <p:nvSpPr>
                  <p:cNvPr id="37311" name="Freeform 64"/>
                  <p:cNvSpPr>
                    <a:spLocks/>
                  </p:cNvSpPr>
                  <p:nvPr/>
                </p:nvSpPr>
                <p:spPr bwMode="auto">
                  <a:xfrm>
                    <a:off x="3191" y="1999"/>
                    <a:ext cx="905" cy="431"/>
                  </a:xfrm>
                  <a:custGeom>
                    <a:avLst/>
                    <a:gdLst>
                      <a:gd name="T0" fmla="*/ 416 w 905"/>
                      <a:gd name="T1" fmla="*/ 431 h 431"/>
                      <a:gd name="T2" fmla="*/ 905 w 905"/>
                      <a:gd name="T3" fmla="*/ 431 h 431"/>
                      <a:gd name="T4" fmla="*/ 479 w 905"/>
                      <a:gd name="T5" fmla="*/ 0 h 431"/>
                      <a:gd name="T6" fmla="*/ 0 w 905"/>
                      <a:gd name="T7" fmla="*/ 0 h 431"/>
                      <a:gd name="T8" fmla="*/ 422 w 905"/>
                      <a:gd name="T9" fmla="*/ 431 h 431"/>
                      <a:gd name="T10" fmla="*/ 416 w 905"/>
                      <a:gd name="T11" fmla="*/ 431 h 431"/>
                      <a:gd name="T12" fmla="*/ 0 60000 65536"/>
                      <a:gd name="T13" fmla="*/ 0 60000 65536"/>
                      <a:gd name="T14" fmla="*/ 0 60000 65536"/>
                      <a:gd name="T15" fmla="*/ 0 60000 65536"/>
                      <a:gd name="T16" fmla="*/ 0 60000 65536"/>
                      <a:gd name="T17" fmla="*/ 0 60000 65536"/>
                      <a:gd name="T18" fmla="*/ 0 w 905"/>
                      <a:gd name="T19" fmla="*/ 0 h 431"/>
                      <a:gd name="T20" fmla="*/ 905 w 905"/>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5" h="431">
                        <a:moveTo>
                          <a:pt x="416" y="431"/>
                        </a:moveTo>
                        <a:lnTo>
                          <a:pt x="905" y="431"/>
                        </a:lnTo>
                        <a:lnTo>
                          <a:pt x="479" y="0"/>
                        </a:lnTo>
                        <a:lnTo>
                          <a:pt x="0" y="0"/>
                        </a:lnTo>
                        <a:lnTo>
                          <a:pt x="422"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37312" name="Freeform 65"/>
                  <p:cNvSpPr>
                    <a:spLocks/>
                  </p:cNvSpPr>
                  <p:nvPr/>
                </p:nvSpPr>
                <p:spPr bwMode="auto">
                  <a:xfrm>
                    <a:off x="3191" y="1999"/>
                    <a:ext cx="905" cy="431"/>
                  </a:xfrm>
                  <a:custGeom>
                    <a:avLst/>
                    <a:gdLst>
                      <a:gd name="T0" fmla="*/ 416 w 905"/>
                      <a:gd name="T1" fmla="*/ 431 h 431"/>
                      <a:gd name="T2" fmla="*/ 905 w 905"/>
                      <a:gd name="T3" fmla="*/ 431 h 431"/>
                      <a:gd name="T4" fmla="*/ 479 w 905"/>
                      <a:gd name="T5" fmla="*/ 0 h 431"/>
                      <a:gd name="T6" fmla="*/ 0 w 905"/>
                      <a:gd name="T7" fmla="*/ 0 h 431"/>
                      <a:gd name="T8" fmla="*/ 422 w 905"/>
                      <a:gd name="T9" fmla="*/ 431 h 431"/>
                      <a:gd name="T10" fmla="*/ 0 60000 65536"/>
                      <a:gd name="T11" fmla="*/ 0 60000 65536"/>
                      <a:gd name="T12" fmla="*/ 0 60000 65536"/>
                      <a:gd name="T13" fmla="*/ 0 60000 65536"/>
                      <a:gd name="T14" fmla="*/ 0 60000 65536"/>
                      <a:gd name="T15" fmla="*/ 0 w 905"/>
                      <a:gd name="T16" fmla="*/ 0 h 431"/>
                      <a:gd name="T17" fmla="*/ 905 w 905"/>
                      <a:gd name="T18" fmla="*/ 431 h 431"/>
                    </a:gdLst>
                    <a:ahLst/>
                    <a:cxnLst>
                      <a:cxn ang="T10">
                        <a:pos x="T0" y="T1"/>
                      </a:cxn>
                      <a:cxn ang="T11">
                        <a:pos x="T2" y="T3"/>
                      </a:cxn>
                      <a:cxn ang="T12">
                        <a:pos x="T4" y="T5"/>
                      </a:cxn>
                      <a:cxn ang="T13">
                        <a:pos x="T6" y="T7"/>
                      </a:cxn>
                      <a:cxn ang="T14">
                        <a:pos x="T8" y="T9"/>
                      </a:cxn>
                    </a:cxnLst>
                    <a:rect l="T15" t="T16" r="T17" b="T18"/>
                    <a:pathLst>
                      <a:path w="905" h="431">
                        <a:moveTo>
                          <a:pt x="416" y="431"/>
                        </a:moveTo>
                        <a:lnTo>
                          <a:pt x="905" y="431"/>
                        </a:lnTo>
                        <a:lnTo>
                          <a:pt x="479" y="0"/>
                        </a:lnTo>
                        <a:lnTo>
                          <a:pt x="0" y="0"/>
                        </a:lnTo>
                        <a:lnTo>
                          <a:pt x="422" y="431"/>
                        </a:lnTo>
                      </a:path>
                    </a:pathLst>
                  </a:custGeom>
                  <a:noFill/>
                  <a:ln w="4763">
                    <a:solidFill>
                      <a:schemeClr val="bg2"/>
                    </a:solidFill>
                    <a:round/>
                    <a:headEnd/>
                    <a:tailEnd/>
                  </a:ln>
                </p:spPr>
                <p:txBody>
                  <a:bodyPr/>
                  <a:lstStyle/>
                  <a:p>
                    <a:endParaRPr lang="en-US"/>
                  </a:p>
                </p:txBody>
              </p:sp>
            </p:grpSp>
            <p:grpSp>
              <p:nvGrpSpPr>
                <p:cNvPr id="37286" name="Group 66"/>
                <p:cNvGrpSpPr>
                  <a:grpSpLocks/>
                </p:cNvGrpSpPr>
                <p:nvPr/>
              </p:nvGrpSpPr>
              <p:grpSpPr bwMode="auto">
                <a:xfrm>
                  <a:off x="2666" y="1999"/>
                  <a:ext cx="905" cy="552"/>
                  <a:chOff x="2666" y="1999"/>
                  <a:chExt cx="905" cy="552"/>
                </a:xfrm>
              </p:grpSpPr>
              <p:sp>
                <p:nvSpPr>
                  <p:cNvPr id="37301" name="Rectangle 67"/>
                  <p:cNvSpPr>
                    <a:spLocks noChangeArrowheads="1"/>
                  </p:cNvSpPr>
                  <p:nvPr/>
                </p:nvSpPr>
                <p:spPr bwMode="auto">
                  <a:xfrm>
                    <a:off x="2666" y="1999"/>
                    <a:ext cx="480" cy="122"/>
                  </a:xfrm>
                  <a:prstGeom prst="rect">
                    <a:avLst/>
                  </a:prstGeom>
                  <a:solidFill>
                    <a:srgbClr val="CCFFCC"/>
                  </a:solidFill>
                  <a:ln w="4763">
                    <a:solidFill>
                      <a:schemeClr val="bg2"/>
                    </a:solidFill>
                    <a:miter lim="800000"/>
                    <a:headEnd/>
                    <a:tailEnd/>
                  </a:ln>
                </p:spPr>
                <p:txBody>
                  <a:bodyPr/>
                  <a:lstStyle/>
                  <a:p>
                    <a:endParaRPr lang="en-US"/>
                  </a:p>
                </p:txBody>
              </p:sp>
              <p:sp>
                <p:nvSpPr>
                  <p:cNvPr id="37302" name="Freeform 68"/>
                  <p:cNvSpPr>
                    <a:spLocks/>
                  </p:cNvSpPr>
                  <p:nvPr/>
                </p:nvSpPr>
                <p:spPr bwMode="auto">
                  <a:xfrm>
                    <a:off x="3146" y="1999"/>
                    <a:ext cx="425" cy="552"/>
                  </a:xfrm>
                  <a:custGeom>
                    <a:avLst/>
                    <a:gdLst>
                      <a:gd name="T0" fmla="*/ 425 w 425"/>
                      <a:gd name="T1" fmla="*/ 431 h 552"/>
                      <a:gd name="T2" fmla="*/ 0 w 425"/>
                      <a:gd name="T3" fmla="*/ 0 h 552"/>
                      <a:gd name="T4" fmla="*/ 0 w 425"/>
                      <a:gd name="T5" fmla="*/ 122 h 552"/>
                      <a:gd name="T6" fmla="*/ 425 w 425"/>
                      <a:gd name="T7" fmla="*/ 552 h 552"/>
                      <a:gd name="T8" fmla="*/ 425 w 425"/>
                      <a:gd name="T9" fmla="*/ 431 h 552"/>
                      <a:gd name="T10" fmla="*/ 0 60000 65536"/>
                      <a:gd name="T11" fmla="*/ 0 60000 65536"/>
                      <a:gd name="T12" fmla="*/ 0 60000 65536"/>
                      <a:gd name="T13" fmla="*/ 0 60000 65536"/>
                      <a:gd name="T14" fmla="*/ 0 60000 65536"/>
                      <a:gd name="T15" fmla="*/ 0 w 425"/>
                      <a:gd name="T16" fmla="*/ 0 h 552"/>
                      <a:gd name="T17" fmla="*/ 425 w 425"/>
                      <a:gd name="T18" fmla="*/ 552 h 552"/>
                    </a:gdLst>
                    <a:ahLst/>
                    <a:cxnLst>
                      <a:cxn ang="T10">
                        <a:pos x="T0" y="T1"/>
                      </a:cxn>
                      <a:cxn ang="T11">
                        <a:pos x="T2" y="T3"/>
                      </a:cxn>
                      <a:cxn ang="T12">
                        <a:pos x="T4" y="T5"/>
                      </a:cxn>
                      <a:cxn ang="T13">
                        <a:pos x="T6" y="T7"/>
                      </a:cxn>
                      <a:cxn ang="T14">
                        <a:pos x="T8" y="T9"/>
                      </a:cxn>
                    </a:cxnLst>
                    <a:rect l="T15" t="T16" r="T17" b="T18"/>
                    <a:pathLst>
                      <a:path w="425" h="552">
                        <a:moveTo>
                          <a:pt x="425" y="431"/>
                        </a:moveTo>
                        <a:lnTo>
                          <a:pt x="0" y="0"/>
                        </a:lnTo>
                        <a:lnTo>
                          <a:pt x="0" y="122"/>
                        </a:lnTo>
                        <a:lnTo>
                          <a:pt x="425" y="552"/>
                        </a:lnTo>
                        <a:lnTo>
                          <a:pt x="425" y="431"/>
                        </a:lnTo>
                        <a:close/>
                      </a:path>
                    </a:pathLst>
                  </a:custGeom>
                  <a:solidFill>
                    <a:srgbClr val="CCFFCC"/>
                  </a:solidFill>
                  <a:ln w="4763">
                    <a:solidFill>
                      <a:schemeClr val="bg2"/>
                    </a:solidFill>
                    <a:round/>
                    <a:headEnd/>
                    <a:tailEnd/>
                  </a:ln>
                </p:spPr>
                <p:txBody>
                  <a:bodyPr/>
                  <a:lstStyle/>
                  <a:p>
                    <a:endParaRPr lang="en-US"/>
                  </a:p>
                </p:txBody>
              </p:sp>
              <p:sp>
                <p:nvSpPr>
                  <p:cNvPr id="37303" name="Freeform 69"/>
                  <p:cNvSpPr>
                    <a:spLocks/>
                  </p:cNvSpPr>
                  <p:nvPr/>
                </p:nvSpPr>
                <p:spPr bwMode="auto">
                  <a:xfrm>
                    <a:off x="2666" y="1999"/>
                    <a:ext cx="423" cy="552"/>
                  </a:xfrm>
                  <a:custGeom>
                    <a:avLst/>
                    <a:gdLst>
                      <a:gd name="T0" fmla="*/ 0 w 423"/>
                      <a:gd name="T1" fmla="*/ 0 h 552"/>
                      <a:gd name="T2" fmla="*/ 423 w 423"/>
                      <a:gd name="T3" fmla="*/ 431 h 552"/>
                      <a:gd name="T4" fmla="*/ 423 w 423"/>
                      <a:gd name="T5" fmla="*/ 552 h 552"/>
                      <a:gd name="T6" fmla="*/ 0 w 423"/>
                      <a:gd name="T7" fmla="*/ 122 h 552"/>
                      <a:gd name="T8" fmla="*/ 0 w 423"/>
                      <a:gd name="T9" fmla="*/ 0 h 552"/>
                      <a:gd name="T10" fmla="*/ 0 60000 65536"/>
                      <a:gd name="T11" fmla="*/ 0 60000 65536"/>
                      <a:gd name="T12" fmla="*/ 0 60000 65536"/>
                      <a:gd name="T13" fmla="*/ 0 60000 65536"/>
                      <a:gd name="T14" fmla="*/ 0 60000 65536"/>
                      <a:gd name="T15" fmla="*/ 0 w 423"/>
                      <a:gd name="T16" fmla="*/ 0 h 552"/>
                      <a:gd name="T17" fmla="*/ 423 w 423"/>
                      <a:gd name="T18" fmla="*/ 552 h 552"/>
                    </a:gdLst>
                    <a:ahLst/>
                    <a:cxnLst>
                      <a:cxn ang="T10">
                        <a:pos x="T0" y="T1"/>
                      </a:cxn>
                      <a:cxn ang="T11">
                        <a:pos x="T2" y="T3"/>
                      </a:cxn>
                      <a:cxn ang="T12">
                        <a:pos x="T4" y="T5"/>
                      </a:cxn>
                      <a:cxn ang="T13">
                        <a:pos x="T6" y="T7"/>
                      </a:cxn>
                      <a:cxn ang="T14">
                        <a:pos x="T8" y="T9"/>
                      </a:cxn>
                    </a:cxnLst>
                    <a:rect l="T15" t="T16" r="T17" b="T18"/>
                    <a:pathLst>
                      <a:path w="423" h="552">
                        <a:moveTo>
                          <a:pt x="0" y="0"/>
                        </a:moveTo>
                        <a:lnTo>
                          <a:pt x="423" y="431"/>
                        </a:lnTo>
                        <a:lnTo>
                          <a:pt x="423"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7304" name="Rectangle 70"/>
                  <p:cNvSpPr>
                    <a:spLocks noChangeArrowheads="1"/>
                  </p:cNvSpPr>
                  <p:nvPr/>
                </p:nvSpPr>
                <p:spPr bwMode="auto">
                  <a:xfrm>
                    <a:off x="3084"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37305" name="Freeform 71"/>
                  <p:cNvSpPr>
                    <a:spLocks/>
                  </p:cNvSpPr>
                  <p:nvPr/>
                </p:nvSpPr>
                <p:spPr bwMode="auto">
                  <a:xfrm>
                    <a:off x="2666" y="1999"/>
                    <a:ext cx="905" cy="431"/>
                  </a:xfrm>
                  <a:custGeom>
                    <a:avLst/>
                    <a:gdLst>
                      <a:gd name="T0" fmla="*/ 418 w 905"/>
                      <a:gd name="T1" fmla="*/ 431 h 431"/>
                      <a:gd name="T2" fmla="*/ 905 w 905"/>
                      <a:gd name="T3" fmla="*/ 431 h 431"/>
                      <a:gd name="T4" fmla="*/ 480 w 905"/>
                      <a:gd name="T5" fmla="*/ 0 h 431"/>
                      <a:gd name="T6" fmla="*/ 0 w 905"/>
                      <a:gd name="T7" fmla="*/ 0 h 431"/>
                      <a:gd name="T8" fmla="*/ 423 w 905"/>
                      <a:gd name="T9" fmla="*/ 431 h 431"/>
                      <a:gd name="T10" fmla="*/ 418 w 905"/>
                      <a:gd name="T11" fmla="*/ 431 h 431"/>
                      <a:gd name="T12" fmla="*/ 0 60000 65536"/>
                      <a:gd name="T13" fmla="*/ 0 60000 65536"/>
                      <a:gd name="T14" fmla="*/ 0 60000 65536"/>
                      <a:gd name="T15" fmla="*/ 0 60000 65536"/>
                      <a:gd name="T16" fmla="*/ 0 60000 65536"/>
                      <a:gd name="T17" fmla="*/ 0 60000 65536"/>
                      <a:gd name="T18" fmla="*/ 0 w 905"/>
                      <a:gd name="T19" fmla="*/ 0 h 431"/>
                      <a:gd name="T20" fmla="*/ 905 w 905"/>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5" h="431">
                        <a:moveTo>
                          <a:pt x="418" y="431"/>
                        </a:moveTo>
                        <a:lnTo>
                          <a:pt x="905" y="431"/>
                        </a:lnTo>
                        <a:lnTo>
                          <a:pt x="480" y="0"/>
                        </a:lnTo>
                        <a:lnTo>
                          <a:pt x="0" y="0"/>
                        </a:lnTo>
                        <a:lnTo>
                          <a:pt x="423" y="431"/>
                        </a:lnTo>
                        <a:lnTo>
                          <a:pt x="418" y="431"/>
                        </a:lnTo>
                        <a:close/>
                      </a:path>
                    </a:pathLst>
                  </a:custGeom>
                  <a:solidFill>
                    <a:srgbClr val="CCFFCC"/>
                  </a:solidFill>
                  <a:ln w="9525">
                    <a:solidFill>
                      <a:schemeClr val="bg2"/>
                    </a:solidFill>
                    <a:round/>
                    <a:headEnd/>
                    <a:tailEnd/>
                  </a:ln>
                </p:spPr>
                <p:txBody>
                  <a:bodyPr/>
                  <a:lstStyle/>
                  <a:p>
                    <a:endParaRPr lang="en-US"/>
                  </a:p>
                </p:txBody>
              </p:sp>
              <p:sp>
                <p:nvSpPr>
                  <p:cNvPr id="37306" name="Freeform 72"/>
                  <p:cNvSpPr>
                    <a:spLocks/>
                  </p:cNvSpPr>
                  <p:nvPr/>
                </p:nvSpPr>
                <p:spPr bwMode="auto">
                  <a:xfrm>
                    <a:off x="2666" y="1999"/>
                    <a:ext cx="905" cy="431"/>
                  </a:xfrm>
                  <a:custGeom>
                    <a:avLst/>
                    <a:gdLst>
                      <a:gd name="T0" fmla="*/ 418 w 905"/>
                      <a:gd name="T1" fmla="*/ 431 h 431"/>
                      <a:gd name="T2" fmla="*/ 905 w 905"/>
                      <a:gd name="T3" fmla="*/ 431 h 431"/>
                      <a:gd name="T4" fmla="*/ 480 w 905"/>
                      <a:gd name="T5" fmla="*/ 0 h 431"/>
                      <a:gd name="T6" fmla="*/ 0 w 905"/>
                      <a:gd name="T7" fmla="*/ 0 h 431"/>
                      <a:gd name="T8" fmla="*/ 423 w 905"/>
                      <a:gd name="T9" fmla="*/ 431 h 431"/>
                      <a:gd name="T10" fmla="*/ 0 60000 65536"/>
                      <a:gd name="T11" fmla="*/ 0 60000 65536"/>
                      <a:gd name="T12" fmla="*/ 0 60000 65536"/>
                      <a:gd name="T13" fmla="*/ 0 60000 65536"/>
                      <a:gd name="T14" fmla="*/ 0 60000 65536"/>
                      <a:gd name="T15" fmla="*/ 0 w 905"/>
                      <a:gd name="T16" fmla="*/ 0 h 431"/>
                      <a:gd name="T17" fmla="*/ 905 w 905"/>
                      <a:gd name="T18" fmla="*/ 431 h 431"/>
                    </a:gdLst>
                    <a:ahLst/>
                    <a:cxnLst>
                      <a:cxn ang="T10">
                        <a:pos x="T0" y="T1"/>
                      </a:cxn>
                      <a:cxn ang="T11">
                        <a:pos x="T2" y="T3"/>
                      </a:cxn>
                      <a:cxn ang="T12">
                        <a:pos x="T4" y="T5"/>
                      </a:cxn>
                      <a:cxn ang="T13">
                        <a:pos x="T6" y="T7"/>
                      </a:cxn>
                      <a:cxn ang="T14">
                        <a:pos x="T8" y="T9"/>
                      </a:cxn>
                    </a:cxnLst>
                    <a:rect l="T15" t="T16" r="T17" b="T18"/>
                    <a:pathLst>
                      <a:path w="905" h="431">
                        <a:moveTo>
                          <a:pt x="418" y="431"/>
                        </a:moveTo>
                        <a:lnTo>
                          <a:pt x="905" y="431"/>
                        </a:lnTo>
                        <a:lnTo>
                          <a:pt x="480" y="0"/>
                        </a:lnTo>
                        <a:lnTo>
                          <a:pt x="0" y="0"/>
                        </a:lnTo>
                        <a:lnTo>
                          <a:pt x="423" y="431"/>
                        </a:lnTo>
                      </a:path>
                    </a:pathLst>
                  </a:custGeom>
                  <a:noFill/>
                  <a:ln w="4763">
                    <a:solidFill>
                      <a:schemeClr val="bg2"/>
                    </a:solidFill>
                    <a:round/>
                    <a:headEnd/>
                    <a:tailEnd/>
                  </a:ln>
                </p:spPr>
                <p:txBody>
                  <a:bodyPr/>
                  <a:lstStyle/>
                  <a:p>
                    <a:endParaRPr lang="en-US"/>
                  </a:p>
                </p:txBody>
              </p:sp>
            </p:grpSp>
            <p:grpSp>
              <p:nvGrpSpPr>
                <p:cNvPr id="37287" name="Group 73"/>
                <p:cNvGrpSpPr>
                  <a:grpSpLocks/>
                </p:cNvGrpSpPr>
                <p:nvPr/>
              </p:nvGrpSpPr>
              <p:grpSpPr bwMode="auto">
                <a:xfrm>
                  <a:off x="2144" y="1999"/>
                  <a:ext cx="903" cy="552"/>
                  <a:chOff x="2144" y="1999"/>
                  <a:chExt cx="903" cy="552"/>
                </a:xfrm>
              </p:grpSpPr>
              <p:sp>
                <p:nvSpPr>
                  <p:cNvPr id="37295" name="Rectangle 74"/>
                  <p:cNvSpPr>
                    <a:spLocks noChangeArrowheads="1"/>
                  </p:cNvSpPr>
                  <p:nvPr/>
                </p:nvSpPr>
                <p:spPr bwMode="auto">
                  <a:xfrm>
                    <a:off x="2144" y="1999"/>
                    <a:ext cx="477" cy="122"/>
                  </a:xfrm>
                  <a:prstGeom prst="rect">
                    <a:avLst/>
                  </a:prstGeom>
                  <a:solidFill>
                    <a:srgbClr val="CCFFCC"/>
                  </a:solidFill>
                  <a:ln w="4763">
                    <a:solidFill>
                      <a:schemeClr val="bg2"/>
                    </a:solidFill>
                    <a:miter lim="800000"/>
                    <a:headEnd/>
                    <a:tailEnd/>
                  </a:ln>
                </p:spPr>
                <p:txBody>
                  <a:bodyPr/>
                  <a:lstStyle/>
                  <a:p>
                    <a:endParaRPr lang="en-US"/>
                  </a:p>
                </p:txBody>
              </p:sp>
              <p:sp>
                <p:nvSpPr>
                  <p:cNvPr id="37296" name="Freeform 75"/>
                  <p:cNvSpPr>
                    <a:spLocks/>
                  </p:cNvSpPr>
                  <p:nvPr/>
                </p:nvSpPr>
                <p:spPr bwMode="auto">
                  <a:xfrm>
                    <a:off x="2621" y="1999"/>
                    <a:ext cx="426" cy="552"/>
                  </a:xfrm>
                  <a:custGeom>
                    <a:avLst/>
                    <a:gdLst>
                      <a:gd name="T0" fmla="*/ 426 w 426"/>
                      <a:gd name="T1" fmla="*/ 431 h 552"/>
                      <a:gd name="T2" fmla="*/ 0 w 426"/>
                      <a:gd name="T3" fmla="*/ 0 h 552"/>
                      <a:gd name="T4" fmla="*/ 0 w 426"/>
                      <a:gd name="T5" fmla="*/ 122 h 552"/>
                      <a:gd name="T6" fmla="*/ 426 w 426"/>
                      <a:gd name="T7" fmla="*/ 552 h 552"/>
                      <a:gd name="T8" fmla="*/ 426 w 426"/>
                      <a:gd name="T9" fmla="*/ 431 h 552"/>
                      <a:gd name="T10" fmla="*/ 0 60000 65536"/>
                      <a:gd name="T11" fmla="*/ 0 60000 65536"/>
                      <a:gd name="T12" fmla="*/ 0 60000 65536"/>
                      <a:gd name="T13" fmla="*/ 0 60000 65536"/>
                      <a:gd name="T14" fmla="*/ 0 60000 65536"/>
                      <a:gd name="T15" fmla="*/ 0 w 426"/>
                      <a:gd name="T16" fmla="*/ 0 h 552"/>
                      <a:gd name="T17" fmla="*/ 426 w 426"/>
                      <a:gd name="T18" fmla="*/ 552 h 552"/>
                    </a:gdLst>
                    <a:ahLst/>
                    <a:cxnLst>
                      <a:cxn ang="T10">
                        <a:pos x="T0" y="T1"/>
                      </a:cxn>
                      <a:cxn ang="T11">
                        <a:pos x="T2" y="T3"/>
                      </a:cxn>
                      <a:cxn ang="T12">
                        <a:pos x="T4" y="T5"/>
                      </a:cxn>
                      <a:cxn ang="T13">
                        <a:pos x="T6" y="T7"/>
                      </a:cxn>
                      <a:cxn ang="T14">
                        <a:pos x="T8" y="T9"/>
                      </a:cxn>
                    </a:cxnLst>
                    <a:rect l="T15" t="T16" r="T17" b="T18"/>
                    <a:pathLst>
                      <a:path w="426" h="552">
                        <a:moveTo>
                          <a:pt x="426" y="431"/>
                        </a:moveTo>
                        <a:lnTo>
                          <a:pt x="0" y="0"/>
                        </a:lnTo>
                        <a:lnTo>
                          <a:pt x="0" y="122"/>
                        </a:lnTo>
                        <a:lnTo>
                          <a:pt x="426" y="552"/>
                        </a:lnTo>
                        <a:lnTo>
                          <a:pt x="426" y="431"/>
                        </a:lnTo>
                        <a:close/>
                      </a:path>
                    </a:pathLst>
                  </a:custGeom>
                  <a:solidFill>
                    <a:srgbClr val="CCFFCC"/>
                  </a:solidFill>
                  <a:ln w="4763">
                    <a:solidFill>
                      <a:schemeClr val="bg2"/>
                    </a:solidFill>
                    <a:round/>
                    <a:headEnd/>
                    <a:tailEnd/>
                  </a:ln>
                </p:spPr>
                <p:txBody>
                  <a:bodyPr/>
                  <a:lstStyle/>
                  <a:p>
                    <a:endParaRPr lang="en-US"/>
                  </a:p>
                </p:txBody>
              </p:sp>
              <p:sp>
                <p:nvSpPr>
                  <p:cNvPr id="37297" name="Freeform 76"/>
                  <p:cNvSpPr>
                    <a:spLocks/>
                  </p:cNvSpPr>
                  <p:nvPr/>
                </p:nvSpPr>
                <p:spPr bwMode="auto">
                  <a:xfrm>
                    <a:off x="2144" y="1999"/>
                    <a:ext cx="420" cy="552"/>
                  </a:xfrm>
                  <a:custGeom>
                    <a:avLst/>
                    <a:gdLst>
                      <a:gd name="T0" fmla="*/ 0 w 420"/>
                      <a:gd name="T1" fmla="*/ 0 h 552"/>
                      <a:gd name="T2" fmla="*/ 420 w 420"/>
                      <a:gd name="T3" fmla="*/ 431 h 552"/>
                      <a:gd name="T4" fmla="*/ 420 w 420"/>
                      <a:gd name="T5" fmla="*/ 552 h 552"/>
                      <a:gd name="T6" fmla="*/ 0 w 420"/>
                      <a:gd name="T7" fmla="*/ 122 h 552"/>
                      <a:gd name="T8" fmla="*/ 0 w 420"/>
                      <a:gd name="T9" fmla="*/ 0 h 552"/>
                      <a:gd name="T10" fmla="*/ 0 60000 65536"/>
                      <a:gd name="T11" fmla="*/ 0 60000 65536"/>
                      <a:gd name="T12" fmla="*/ 0 60000 65536"/>
                      <a:gd name="T13" fmla="*/ 0 60000 65536"/>
                      <a:gd name="T14" fmla="*/ 0 60000 65536"/>
                      <a:gd name="T15" fmla="*/ 0 w 420"/>
                      <a:gd name="T16" fmla="*/ 0 h 552"/>
                      <a:gd name="T17" fmla="*/ 420 w 420"/>
                      <a:gd name="T18" fmla="*/ 552 h 552"/>
                    </a:gdLst>
                    <a:ahLst/>
                    <a:cxnLst>
                      <a:cxn ang="T10">
                        <a:pos x="T0" y="T1"/>
                      </a:cxn>
                      <a:cxn ang="T11">
                        <a:pos x="T2" y="T3"/>
                      </a:cxn>
                      <a:cxn ang="T12">
                        <a:pos x="T4" y="T5"/>
                      </a:cxn>
                      <a:cxn ang="T13">
                        <a:pos x="T6" y="T7"/>
                      </a:cxn>
                      <a:cxn ang="T14">
                        <a:pos x="T8" y="T9"/>
                      </a:cxn>
                    </a:cxnLst>
                    <a:rect l="T15" t="T16" r="T17" b="T18"/>
                    <a:pathLst>
                      <a:path w="420" h="552">
                        <a:moveTo>
                          <a:pt x="0" y="0"/>
                        </a:moveTo>
                        <a:lnTo>
                          <a:pt x="420" y="431"/>
                        </a:lnTo>
                        <a:lnTo>
                          <a:pt x="420"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7298" name="Rectangle 77"/>
                  <p:cNvSpPr>
                    <a:spLocks noChangeArrowheads="1"/>
                  </p:cNvSpPr>
                  <p:nvPr/>
                </p:nvSpPr>
                <p:spPr bwMode="auto">
                  <a:xfrm>
                    <a:off x="2560"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37299" name="Freeform 78"/>
                  <p:cNvSpPr>
                    <a:spLocks/>
                  </p:cNvSpPr>
                  <p:nvPr/>
                </p:nvSpPr>
                <p:spPr bwMode="auto">
                  <a:xfrm>
                    <a:off x="2144" y="1999"/>
                    <a:ext cx="903" cy="431"/>
                  </a:xfrm>
                  <a:custGeom>
                    <a:avLst/>
                    <a:gdLst>
                      <a:gd name="T0" fmla="*/ 416 w 903"/>
                      <a:gd name="T1" fmla="*/ 431 h 431"/>
                      <a:gd name="T2" fmla="*/ 903 w 903"/>
                      <a:gd name="T3" fmla="*/ 431 h 431"/>
                      <a:gd name="T4" fmla="*/ 477 w 903"/>
                      <a:gd name="T5" fmla="*/ 0 h 431"/>
                      <a:gd name="T6" fmla="*/ 0 w 903"/>
                      <a:gd name="T7" fmla="*/ 0 h 431"/>
                      <a:gd name="T8" fmla="*/ 420 w 903"/>
                      <a:gd name="T9" fmla="*/ 431 h 431"/>
                      <a:gd name="T10" fmla="*/ 416 w 903"/>
                      <a:gd name="T11" fmla="*/ 431 h 431"/>
                      <a:gd name="T12" fmla="*/ 0 60000 65536"/>
                      <a:gd name="T13" fmla="*/ 0 60000 65536"/>
                      <a:gd name="T14" fmla="*/ 0 60000 65536"/>
                      <a:gd name="T15" fmla="*/ 0 60000 65536"/>
                      <a:gd name="T16" fmla="*/ 0 60000 65536"/>
                      <a:gd name="T17" fmla="*/ 0 60000 65536"/>
                      <a:gd name="T18" fmla="*/ 0 w 903"/>
                      <a:gd name="T19" fmla="*/ 0 h 431"/>
                      <a:gd name="T20" fmla="*/ 903 w 903"/>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3" h="431">
                        <a:moveTo>
                          <a:pt x="416" y="431"/>
                        </a:moveTo>
                        <a:lnTo>
                          <a:pt x="903" y="431"/>
                        </a:lnTo>
                        <a:lnTo>
                          <a:pt x="477" y="0"/>
                        </a:lnTo>
                        <a:lnTo>
                          <a:pt x="0" y="0"/>
                        </a:lnTo>
                        <a:lnTo>
                          <a:pt x="420"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37300" name="Freeform 79"/>
                  <p:cNvSpPr>
                    <a:spLocks/>
                  </p:cNvSpPr>
                  <p:nvPr/>
                </p:nvSpPr>
                <p:spPr bwMode="auto">
                  <a:xfrm>
                    <a:off x="2144" y="1999"/>
                    <a:ext cx="903" cy="431"/>
                  </a:xfrm>
                  <a:custGeom>
                    <a:avLst/>
                    <a:gdLst>
                      <a:gd name="T0" fmla="*/ 416 w 903"/>
                      <a:gd name="T1" fmla="*/ 431 h 431"/>
                      <a:gd name="T2" fmla="*/ 903 w 903"/>
                      <a:gd name="T3" fmla="*/ 431 h 431"/>
                      <a:gd name="T4" fmla="*/ 477 w 903"/>
                      <a:gd name="T5" fmla="*/ 0 h 431"/>
                      <a:gd name="T6" fmla="*/ 0 w 903"/>
                      <a:gd name="T7" fmla="*/ 0 h 431"/>
                      <a:gd name="T8" fmla="*/ 420 w 903"/>
                      <a:gd name="T9" fmla="*/ 431 h 431"/>
                      <a:gd name="T10" fmla="*/ 0 60000 65536"/>
                      <a:gd name="T11" fmla="*/ 0 60000 65536"/>
                      <a:gd name="T12" fmla="*/ 0 60000 65536"/>
                      <a:gd name="T13" fmla="*/ 0 60000 65536"/>
                      <a:gd name="T14" fmla="*/ 0 60000 65536"/>
                      <a:gd name="T15" fmla="*/ 0 w 903"/>
                      <a:gd name="T16" fmla="*/ 0 h 431"/>
                      <a:gd name="T17" fmla="*/ 903 w 903"/>
                      <a:gd name="T18" fmla="*/ 431 h 431"/>
                    </a:gdLst>
                    <a:ahLst/>
                    <a:cxnLst>
                      <a:cxn ang="T10">
                        <a:pos x="T0" y="T1"/>
                      </a:cxn>
                      <a:cxn ang="T11">
                        <a:pos x="T2" y="T3"/>
                      </a:cxn>
                      <a:cxn ang="T12">
                        <a:pos x="T4" y="T5"/>
                      </a:cxn>
                      <a:cxn ang="T13">
                        <a:pos x="T6" y="T7"/>
                      </a:cxn>
                      <a:cxn ang="T14">
                        <a:pos x="T8" y="T9"/>
                      </a:cxn>
                    </a:cxnLst>
                    <a:rect l="T15" t="T16" r="T17" b="T18"/>
                    <a:pathLst>
                      <a:path w="903" h="431">
                        <a:moveTo>
                          <a:pt x="416" y="431"/>
                        </a:moveTo>
                        <a:lnTo>
                          <a:pt x="903" y="431"/>
                        </a:lnTo>
                        <a:lnTo>
                          <a:pt x="477" y="0"/>
                        </a:lnTo>
                        <a:lnTo>
                          <a:pt x="0" y="0"/>
                        </a:lnTo>
                        <a:lnTo>
                          <a:pt x="420" y="431"/>
                        </a:lnTo>
                      </a:path>
                    </a:pathLst>
                  </a:custGeom>
                  <a:noFill/>
                  <a:ln w="4763">
                    <a:solidFill>
                      <a:schemeClr val="bg2"/>
                    </a:solidFill>
                    <a:round/>
                    <a:headEnd/>
                    <a:tailEnd/>
                  </a:ln>
                </p:spPr>
                <p:txBody>
                  <a:bodyPr/>
                  <a:lstStyle/>
                  <a:p>
                    <a:endParaRPr lang="en-US"/>
                  </a:p>
                </p:txBody>
              </p:sp>
            </p:grpSp>
            <p:grpSp>
              <p:nvGrpSpPr>
                <p:cNvPr id="37288" name="Group 80"/>
                <p:cNvGrpSpPr>
                  <a:grpSpLocks/>
                </p:cNvGrpSpPr>
                <p:nvPr/>
              </p:nvGrpSpPr>
              <p:grpSpPr bwMode="auto">
                <a:xfrm>
                  <a:off x="1619" y="1999"/>
                  <a:ext cx="903" cy="552"/>
                  <a:chOff x="1619" y="1999"/>
                  <a:chExt cx="903" cy="552"/>
                </a:xfrm>
              </p:grpSpPr>
              <p:sp>
                <p:nvSpPr>
                  <p:cNvPr id="37289" name="Rectangle 81"/>
                  <p:cNvSpPr>
                    <a:spLocks noChangeArrowheads="1"/>
                  </p:cNvSpPr>
                  <p:nvPr/>
                </p:nvSpPr>
                <p:spPr bwMode="auto">
                  <a:xfrm>
                    <a:off x="1619" y="1999"/>
                    <a:ext cx="479" cy="122"/>
                  </a:xfrm>
                  <a:prstGeom prst="rect">
                    <a:avLst/>
                  </a:prstGeom>
                  <a:solidFill>
                    <a:srgbClr val="CCFFCC"/>
                  </a:solidFill>
                  <a:ln w="4763">
                    <a:solidFill>
                      <a:schemeClr val="bg2"/>
                    </a:solidFill>
                    <a:miter lim="800000"/>
                    <a:headEnd/>
                    <a:tailEnd/>
                  </a:ln>
                </p:spPr>
                <p:txBody>
                  <a:bodyPr/>
                  <a:lstStyle/>
                  <a:p>
                    <a:endParaRPr lang="en-US"/>
                  </a:p>
                </p:txBody>
              </p:sp>
              <p:sp>
                <p:nvSpPr>
                  <p:cNvPr id="37290" name="Freeform 82"/>
                  <p:cNvSpPr>
                    <a:spLocks/>
                  </p:cNvSpPr>
                  <p:nvPr/>
                </p:nvSpPr>
                <p:spPr bwMode="auto">
                  <a:xfrm>
                    <a:off x="2098" y="1999"/>
                    <a:ext cx="424" cy="552"/>
                  </a:xfrm>
                  <a:custGeom>
                    <a:avLst/>
                    <a:gdLst>
                      <a:gd name="T0" fmla="*/ 424 w 424"/>
                      <a:gd name="T1" fmla="*/ 431 h 552"/>
                      <a:gd name="T2" fmla="*/ 0 w 424"/>
                      <a:gd name="T3" fmla="*/ 0 h 552"/>
                      <a:gd name="T4" fmla="*/ 0 w 424"/>
                      <a:gd name="T5" fmla="*/ 122 h 552"/>
                      <a:gd name="T6" fmla="*/ 424 w 424"/>
                      <a:gd name="T7" fmla="*/ 552 h 552"/>
                      <a:gd name="T8" fmla="*/ 424 w 424"/>
                      <a:gd name="T9" fmla="*/ 431 h 552"/>
                      <a:gd name="T10" fmla="*/ 0 60000 65536"/>
                      <a:gd name="T11" fmla="*/ 0 60000 65536"/>
                      <a:gd name="T12" fmla="*/ 0 60000 65536"/>
                      <a:gd name="T13" fmla="*/ 0 60000 65536"/>
                      <a:gd name="T14" fmla="*/ 0 60000 65536"/>
                      <a:gd name="T15" fmla="*/ 0 w 424"/>
                      <a:gd name="T16" fmla="*/ 0 h 552"/>
                      <a:gd name="T17" fmla="*/ 424 w 424"/>
                      <a:gd name="T18" fmla="*/ 552 h 552"/>
                    </a:gdLst>
                    <a:ahLst/>
                    <a:cxnLst>
                      <a:cxn ang="T10">
                        <a:pos x="T0" y="T1"/>
                      </a:cxn>
                      <a:cxn ang="T11">
                        <a:pos x="T2" y="T3"/>
                      </a:cxn>
                      <a:cxn ang="T12">
                        <a:pos x="T4" y="T5"/>
                      </a:cxn>
                      <a:cxn ang="T13">
                        <a:pos x="T6" y="T7"/>
                      </a:cxn>
                      <a:cxn ang="T14">
                        <a:pos x="T8" y="T9"/>
                      </a:cxn>
                    </a:cxnLst>
                    <a:rect l="T15" t="T16" r="T17" b="T18"/>
                    <a:pathLst>
                      <a:path w="424" h="552">
                        <a:moveTo>
                          <a:pt x="424" y="431"/>
                        </a:moveTo>
                        <a:lnTo>
                          <a:pt x="0" y="0"/>
                        </a:lnTo>
                        <a:lnTo>
                          <a:pt x="0" y="122"/>
                        </a:lnTo>
                        <a:lnTo>
                          <a:pt x="424" y="552"/>
                        </a:lnTo>
                        <a:lnTo>
                          <a:pt x="424" y="431"/>
                        </a:lnTo>
                        <a:close/>
                      </a:path>
                    </a:pathLst>
                  </a:custGeom>
                  <a:solidFill>
                    <a:srgbClr val="CCFFCC"/>
                  </a:solidFill>
                  <a:ln w="4763">
                    <a:solidFill>
                      <a:schemeClr val="bg2"/>
                    </a:solidFill>
                    <a:round/>
                    <a:headEnd/>
                    <a:tailEnd/>
                  </a:ln>
                </p:spPr>
                <p:txBody>
                  <a:bodyPr/>
                  <a:lstStyle/>
                  <a:p>
                    <a:endParaRPr lang="en-US"/>
                  </a:p>
                </p:txBody>
              </p:sp>
              <p:sp>
                <p:nvSpPr>
                  <p:cNvPr id="37291" name="Freeform 83"/>
                  <p:cNvSpPr>
                    <a:spLocks/>
                  </p:cNvSpPr>
                  <p:nvPr/>
                </p:nvSpPr>
                <p:spPr bwMode="auto">
                  <a:xfrm>
                    <a:off x="1619" y="1999"/>
                    <a:ext cx="421" cy="552"/>
                  </a:xfrm>
                  <a:custGeom>
                    <a:avLst/>
                    <a:gdLst>
                      <a:gd name="T0" fmla="*/ 0 w 421"/>
                      <a:gd name="T1" fmla="*/ 0 h 552"/>
                      <a:gd name="T2" fmla="*/ 421 w 421"/>
                      <a:gd name="T3" fmla="*/ 431 h 552"/>
                      <a:gd name="T4" fmla="*/ 421 w 421"/>
                      <a:gd name="T5" fmla="*/ 552 h 552"/>
                      <a:gd name="T6" fmla="*/ 0 w 421"/>
                      <a:gd name="T7" fmla="*/ 122 h 552"/>
                      <a:gd name="T8" fmla="*/ 0 w 421"/>
                      <a:gd name="T9" fmla="*/ 0 h 552"/>
                      <a:gd name="T10" fmla="*/ 0 60000 65536"/>
                      <a:gd name="T11" fmla="*/ 0 60000 65536"/>
                      <a:gd name="T12" fmla="*/ 0 60000 65536"/>
                      <a:gd name="T13" fmla="*/ 0 60000 65536"/>
                      <a:gd name="T14" fmla="*/ 0 60000 65536"/>
                      <a:gd name="T15" fmla="*/ 0 w 421"/>
                      <a:gd name="T16" fmla="*/ 0 h 552"/>
                      <a:gd name="T17" fmla="*/ 421 w 421"/>
                      <a:gd name="T18" fmla="*/ 552 h 552"/>
                    </a:gdLst>
                    <a:ahLst/>
                    <a:cxnLst>
                      <a:cxn ang="T10">
                        <a:pos x="T0" y="T1"/>
                      </a:cxn>
                      <a:cxn ang="T11">
                        <a:pos x="T2" y="T3"/>
                      </a:cxn>
                      <a:cxn ang="T12">
                        <a:pos x="T4" y="T5"/>
                      </a:cxn>
                      <a:cxn ang="T13">
                        <a:pos x="T6" y="T7"/>
                      </a:cxn>
                      <a:cxn ang="T14">
                        <a:pos x="T8" y="T9"/>
                      </a:cxn>
                    </a:cxnLst>
                    <a:rect l="T15" t="T16" r="T17" b="T18"/>
                    <a:pathLst>
                      <a:path w="421" h="552">
                        <a:moveTo>
                          <a:pt x="0" y="0"/>
                        </a:moveTo>
                        <a:lnTo>
                          <a:pt x="421" y="431"/>
                        </a:lnTo>
                        <a:lnTo>
                          <a:pt x="421"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7292" name="Rectangle 84"/>
                  <p:cNvSpPr>
                    <a:spLocks noChangeArrowheads="1"/>
                  </p:cNvSpPr>
                  <p:nvPr/>
                </p:nvSpPr>
                <p:spPr bwMode="auto">
                  <a:xfrm>
                    <a:off x="2035"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37293" name="Freeform 85"/>
                  <p:cNvSpPr>
                    <a:spLocks/>
                  </p:cNvSpPr>
                  <p:nvPr/>
                </p:nvSpPr>
                <p:spPr bwMode="auto">
                  <a:xfrm>
                    <a:off x="1619" y="1999"/>
                    <a:ext cx="903" cy="431"/>
                  </a:xfrm>
                  <a:custGeom>
                    <a:avLst/>
                    <a:gdLst>
                      <a:gd name="T0" fmla="*/ 416 w 903"/>
                      <a:gd name="T1" fmla="*/ 431 h 431"/>
                      <a:gd name="T2" fmla="*/ 903 w 903"/>
                      <a:gd name="T3" fmla="*/ 431 h 431"/>
                      <a:gd name="T4" fmla="*/ 479 w 903"/>
                      <a:gd name="T5" fmla="*/ 0 h 431"/>
                      <a:gd name="T6" fmla="*/ 0 w 903"/>
                      <a:gd name="T7" fmla="*/ 0 h 431"/>
                      <a:gd name="T8" fmla="*/ 421 w 903"/>
                      <a:gd name="T9" fmla="*/ 431 h 431"/>
                      <a:gd name="T10" fmla="*/ 416 w 903"/>
                      <a:gd name="T11" fmla="*/ 431 h 431"/>
                      <a:gd name="T12" fmla="*/ 0 60000 65536"/>
                      <a:gd name="T13" fmla="*/ 0 60000 65536"/>
                      <a:gd name="T14" fmla="*/ 0 60000 65536"/>
                      <a:gd name="T15" fmla="*/ 0 60000 65536"/>
                      <a:gd name="T16" fmla="*/ 0 60000 65536"/>
                      <a:gd name="T17" fmla="*/ 0 60000 65536"/>
                      <a:gd name="T18" fmla="*/ 0 w 903"/>
                      <a:gd name="T19" fmla="*/ 0 h 431"/>
                      <a:gd name="T20" fmla="*/ 903 w 903"/>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3" h="431">
                        <a:moveTo>
                          <a:pt x="416" y="431"/>
                        </a:moveTo>
                        <a:lnTo>
                          <a:pt x="903" y="431"/>
                        </a:lnTo>
                        <a:lnTo>
                          <a:pt x="479" y="0"/>
                        </a:lnTo>
                        <a:lnTo>
                          <a:pt x="0" y="0"/>
                        </a:lnTo>
                        <a:lnTo>
                          <a:pt x="421"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37294" name="Freeform 86"/>
                  <p:cNvSpPr>
                    <a:spLocks/>
                  </p:cNvSpPr>
                  <p:nvPr/>
                </p:nvSpPr>
                <p:spPr bwMode="auto">
                  <a:xfrm>
                    <a:off x="1619" y="1999"/>
                    <a:ext cx="903" cy="431"/>
                  </a:xfrm>
                  <a:custGeom>
                    <a:avLst/>
                    <a:gdLst>
                      <a:gd name="T0" fmla="*/ 416 w 903"/>
                      <a:gd name="T1" fmla="*/ 431 h 431"/>
                      <a:gd name="T2" fmla="*/ 903 w 903"/>
                      <a:gd name="T3" fmla="*/ 431 h 431"/>
                      <a:gd name="T4" fmla="*/ 479 w 903"/>
                      <a:gd name="T5" fmla="*/ 0 h 431"/>
                      <a:gd name="T6" fmla="*/ 0 w 903"/>
                      <a:gd name="T7" fmla="*/ 0 h 431"/>
                      <a:gd name="T8" fmla="*/ 421 w 903"/>
                      <a:gd name="T9" fmla="*/ 431 h 431"/>
                      <a:gd name="T10" fmla="*/ 0 60000 65536"/>
                      <a:gd name="T11" fmla="*/ 0 60000 65536"/>
                      <a:gd name="T12" fmla="*/ 0 60000 65536"/>
                      <a:gd name="T13" fmla="*/ 0 60000 65536"/>
                      <a:gd name="T14" fmla="*/ 0 60000 65536"/>
                      <a:gd name="T15" fmla="*/ 0 w 903"/>
                      <a:gd name="T16" fmla="*/ 0 h 431"/>
                      <a:gd name="T17" fmla="*/ 903 w 903"/>
                      <a:gd name="T18" fmla="*/ 431 h 431"/>
                    </a:gdLst>
                    <a:ahLst/>
                    <a:cxnLst>
                      <a:cxn ang="T10">
                        <a:pos x="T0" y="T1"/>
                      </a:cxn>
                      <a:cxn ang="T11">
                        <a:pos x="T2" y="T3"/>
                      </a:cxn>
                      <a:cxn ang="T12">
                        <a:pos x="T4" y="T5"/>
                      </a:cxn>
                      <a:cxn ang="T13">
                        <a:pos x="T6" y="T7"/>
                      </a:cxn>
                      <a:cxn ang="T14">
                        <a:pos x="T8" y="T9"/>
                      </a:cxn>
                    </a:cxnLst>
                    <a:rect l="T15" t="T16" r="T17" b="T18"/>
                    <a:pathLst>
                      <a:path w="903" h="431">
                        <a:moveTo>
                          <a:pt x="416" y="431"/>
                        </a:moveTo>
                        <a:lnTo>
                          <a:pt x="903" y="431"/>
                        </a:lnTo>
                        <a:lnTo>
                          <a:pt x="479" y="0"/>
                        </a:lnTo>
                        <a:lnTo>
                          <a:pt x="0" y="0"/>
                        </a:lnTo>
                        <a:lnTo>
                          <a:pt x="421" y="431"/>
                        </a:lnTo>
                      </a:path>
                    </a:pathLst>
                  </a:custGeom>
                  <a:noFill/>
                  <a:ln w="4763">
                    <a:solidFill>
                      <a:schemeClr val="bg2"/>
                    </a:solidFill>
                    <a:round/>
                    <a:headEnd/>
                    <a:tailEnd/>
                  </a:ln>
                </p:spPr>
                <p:txBody>
                  <a:bodyPr/>
                  <a:lstStyle/>
                  <a:p>
                    <a:endParaRPr lang="en-US"/>
                  </a:p>
                </p:txBody>
              </p:sp>
            </p:grpSp>
          </p:grpSp>
        </p:grpSp>
        <p:grpSp>
          <p:nvGrpSpPr>
            <p:cNvPr id="37183" name="Group 87"/>
            <p:cNvGrpSpPr>
              <a:grpSpLocks/>
            </p:cNvGrpSpPr>
            <p:nvPr/>
          </p:nvGrpSpPr>
          <p:grpSpPr bwMode="auto">
            <a:xfrm>
              <a:off x="1747" y="1957"/>
              <a:ext cx="2224" cy="434"/>
              <a:chOff x="1747" y="1957"/>
              <a:chExt cx="2224" cy="434"/>
            </a:xfrm>
          </p:grpSpPr>
          <p:grpSp>
            <p:nvGrpSpPr>
              <p:cNvPr id="37184" name="Group 88"/>
              <p:cNvGrpSpPr>
                <a:grpSpLocks/>
              </p:cNvGrpSpPr>
              <p:nvPr/>
            </p:nvGrpSpPr>
            <p:grpSpPr bwMode="auto">
              <a:xfrm>
                <a:off x="1747" y="1957"/>
                <a:ext cx="2224" cy="434"/>
                <a:chOff x="1747" y="1957"/>
                <a:chExt cx="2224" cy="434"/>
              </a:xfrm>
            </p:grpSpPr>
            <p:grpSp>
              <p:nvGrpSpPr>
                <p:cNvPr id="37222" name="Group 89"/>
                <p:cNvGrpSpPr>
                  <a:grpSpLocks/>
                </p:cNvGrpSpPr>
                <p:nvPr/>
              </p:nvGrpSpPr>
              <p:grpSpPr bwMode="auto">
                <a:xfrm>
                  <a:off x="2563" y="1957"/>
                  <a:ext cx="396" cy="181"/>
                  <a:chOff x="2563" y="1957"/>
                  <a:chExt cx="396" cy="181"/>
                </a:xfrm>
              </p:grpSpPr>
              <p:sp>
                <p:nvSpPr>
                  <p:cNvPr id="37275" name="Freeform 90"/>
                  <p:cNvSpPr>
                    <a:spLocks/>
                  </p:cNvSpPr>
                  <p:nvPr/>
                </p:nvSpPr>
                <p:spPr bwMode="auto">
                  <a:xfrm>
                    <a:off x="2563" y="1957"/>
                    <a:ext cx="86" cy="181"/>
                  </a:xfrm>
                  <a:custGeom>
                    <a:avLst/>
                    <a:gdLst>
                      <a:gd name="T0" fmla="*/ 0 w 86"/>
                      <a:gd name="T1" fmla="*/ 0 h 181"/>
                      <a:gd name="T2" fmla="*/ 86 w 86"/>
                      <a:gd name="T3" fmla="*/ 84 h 181"/>
                      <a:gd name="T4" fmla="*/ 86 w 86"/>
                      <a:gd name="T5" fmla="*/ 181 h 181"/>
                      <a:gd name="T6" fmla="*/ 0 w 86"/>
                      <a:gd name="T7" fmla="*/ 97 h 181"/>
                      <a:gd name="T8" fmla="*/ 0 w 86"/>
                      <a:gd name="T9" fmla="*/ 0 h 181"/>
                      <a:gd name="T10" fmla="*/ 0 60000 65536"/>
                      <a:gd name="T11" fmla="*/ 0 60000 65536"/>
                      <a:gd name="T12" fmla="*/ 0 60000 65536"/>
                      <a:gd name="T13" fmla="*/ 0 60000 65536"/>
                      <a:gd name="T14" fmla="*/ 0 60000 65536"/>
                      <a:gd name="T15" fmla="*/ 0 w 86"/>
                      <a:gd name="T16" fmla="*/ 0 h 181"/>
                      <a:gd name="T17" fmla="*/ 86 w 86"/>
                      <a:gd name="T18" fmla="*/ 181 h 181"/>
                    </a:gdLst>
                    <a:ahLst/>
                    <a:cxnLst>
                      <a:cxn ang="T10">
                        <a:pos x="T0" y="T1"/>
                      </a:cxn>
                      <a:cxn ang="T11">
                        <a:pos x="T2" y="T3"/>
                      </a:cxn>
                      <a:cxn ang="T12">
                        <a:pos x="T4" y="T5"/>
                      </a:cxn>
                      <a:cxn ang="T13">
                        <a:pos x="T6" y="T7"/>
                      </a:cxn>
                      <a:cxn ang="T14">
                        <a:pos x="T8" y="T9"/>
                      </a:cxn>
                    </a:cxnLst>
                    <a:rect l="T15" t="T16" r="T17" b="T18"/>
                    <a:pathLst>
                      <a:path w="86" h="181">
                        <a:moveTo>
                          <a:pt x="0" y="0"/>
                        </a:moveTo>
                        <a:lnTo>
                          <a:pt x="86" y="84"/>
                        </a:lnTo>
                        <a:lnTo>
                          <a:pt x="86" y="181"/>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7276" name="Rectangle 91"/>
                  <p:cNvSpPr>
                    <a:spLocks noChangeArrowheads="1"/>
                  </p:cNvSpPr>
                  <p:nvPr/>
                </p:nvSpPr>
                <p:spPr bwMode="auto">
                  <a:xfrm>
                    <a:off x="2649" y="2041"/>
                    <a:ext cx="310" cy="97"/>
                  </a:xfrm>
                  <a:prstGeom prst="rect">
                    <a:avLst/>
                  </a:prstGeom>
                  <a:solidFill>
                    <a:srgbClr val="CDE6FF"/>
                  </a:solidFill>
                  <a:ln w="4763">
                    <a:solidFill>
                      <a:schemeClr val="bg2"/>
                    </a:solidFill>
                    <a:miter lim="800000"/>
                    <a:headEnd/>
                    <a:tailEnd/>
                  </a:ln>
                </p:spPr>
                <p:txBody>
                  <a:bodyPr/>
                  <a:lstStyle/>
                  <a:p>
                    <a:endParaRPr lang="en-US"/>
                  </a:p>
                </p:txBody>
              </p:sp>
              <p:sp>
                <p:nvSpPr>
                  <p:cNvPr id="37277" name="Freeform 92"/>
                  <p:cNvSpPr>
                    <a:spLocks/>
                  </p:cNvSpPr>
                  <p:nvPr/>
                </p:nvSpPr>
                <p:spPr bwMode="auto">
                  <a:xfrm>
                    <a:off x="2563" y="1957"/>
                    <a:ext cx="396" cy="84"/>
                  </a:xfrm>
                  <a:custGeom>
                    <a:avLst/>
                    <a:gdLst>
                      <a:gd name="T0" fmla="*/ 311 w 396"/>
                      <a:gd name="T1" fmla="*/ 0 h 84"/>
                      <a:gd name="T2" fmla="*/ 0 w 396"/>
                      <a:gd name="T3" fmla="*/ 0 h 84"/>
                      <a:gd name="T4" fmla="*/ 86 w 396"/>
                      <a:gd name="T5" fmla="*/ 84 h 84"/>
                      <a:gd name="T6" fmla="*/ 396 w 396"/>
                      <a:gd name="T7" fmla="*/ 84 h 84"/>
                      <a:gd name="T8" fmla="*/ 311 w 396"/>
                      <a:gd name="T9" fmla="*/ 0 h 84"/>
                      <a:gd name="T10" fmla="*/ 0 60000 65536"/>
                      <a:gd name="T11" fmla="*/ 0 60000 65536"/>
                      <a:gd name="T12" fmla="*/ 0 60000 65536"/>
                      <a:gd name="T13" fmla="*/ 0 60000 65536"/>
                      <a:gd name="T14" fmla="*/ 0 60000 65536"/>
                      <a:gd name="T15" fmla="*/ 0 w 396"/>
                      <a:gd name="T16" fmla="*/ 0 h 84"/>
                      <a:gd name="T17" fmla="*/ 396 w 396"/>
                      <a:gd name="T18" fmla="*/ 84 h 84"/>
                    </a:gdLst>
                    <a:ahLst/>
                    <a:cxnLst>
                      <a:cxn ang="T10">
                        <a:pos x="T0" y="T1"/>
                      </a:cxn>
                      <a:cxn ang="T11">
                        <a:pos x="T2" y="T3"/>
                      </a:cxn>
                      <a:cxn ang="T12">
                        <a:pos x="T4" y="T5"/>
                      </a:cxn>
                      <a:cxn ang="T13">
                        <a:pos x="T6" y="T7"/>
                      </a:cxn>
                      <a:cxn ang="T14">
                        <a:pos x="T8" y="T9"/>
                      </a:cxn>
                    </a:cxnLst>
                    <a:rect l="T15" t="T16" r="T17" b="T18"/>
                    <a:pathLst>
                      <a:path w="396" h="84">
                        <a:moveTo>
                          <a:pt x="311" y="0"/>
                        </a:moveTo>
                        <a:lnTo>
                          <a:pt x="0" y="0"/>
                        </a:lnTo>
                        <a:lnTo>
                          <a:pt x="86" y="84"/>
                        </a:lnTo>
                        <a:lnTo>
                          <a:pt x="396" y="84"/>
                        </a:lnTo>
                        <a:lnTo>
                          <a:pt x="311" y="0"/>
                        </a:lnTo>
                        <a:close/>
                      </a:path>
                    </a:pathLst>
                  </a:custGeom>
                  <a:solidFill>
                    <a:srgbClr val="CDE6FF"/>
                  </a:solidFill>
                  <a:ln w="4763">
                    <a:solidFill>
                      <a:schemeClr val="bg2"/>
                    </a:solidFill>
                    <a:round/>
                    <a:headEnd/>
                    <a:tailEnd/>
                  </a:ln>
                </p:spPr>
                <p:txBody>
                  <a:bodyPr/>
                  <a:lstStyle/>
                  <a:p>
                    <a:endParaRPr lang="en-US"/>
                  </a:p>
                </p:txBody>
              </p:sp>
            </p:grpSp>
            <p:grpSp>
              <p:nvGrpSpPr>
                <p:cNvPr id="37223" name="Group 93"/>
                <p:cNvGrpSpPr>
                  <a:grpSpLocks/>
                </p:cNvGrpSpPr>
                <p:nvPr/>
              </p:nvGrpSpPr>
              <p:grpSpPr bwMode="auto">
                <a:xfrm>
                  <a:off x="1747" y="1957"/>
                  <a:ext cx="873" cy="181"/>
                  <a:chOff x="1747" y="1957"/>
                  <a:chExt cx="873" cy="181"/>
                </a:xfrm>
              </p:grpSpPr>
              <p:sp>
                <p:nvSpPr>
                  <p:cNvPr id="37272" name="Freeform 94"/>
                  <p:cNvSpPr>
                    <a:spLocks/>
                  </p:cNvSpPr>
                  <p:nvPr/>
                </p:nvSpPr>
                <p:spPr bwMode="auto">
                  <a:xfrm>
                    <a:off x="1747" y="1957"/>
                    <a:ext cx="86" cy="181"/>
                  </a:xfrm>
                  <a:custGeom>
                    <a:avLst/>
                    <a:gdLst>
                      <a:gd name="T0" fmla="*/ 0 w 86"/>
                      <a:gd name="T1" fmla="*/ 0 h 181"/>
                      <a:gd name="T2" fmla="*/ 86 w 86"/>
                      <a:gd name="T3" fmla="*/ 84 h 181"/>
                      <a:gd name="T4" fmla="*/ 86 w 86"/>
                      <a:gd name="T5" fmla="*/ 181 h 181"/>
                      <a:gd name="T6" fmla="*/ 0 w 86"/>
                      <a:gd name="T7" fmla="*/ 97 h 181"/>
                      <a:gd name="T8" fmla="*/ 0 w 86"/>
                      <a:gd name="T9" fmla="*/ 0 h 181"/>
                      <a:gd name="T10" fmla="*/ 0 60000 65536"/>
                      <a:gd name="T11" fmla="*/ 0 60000 65536"/>
                      <a:gd name="T12" fmla="*/ 0 60000 65536"/>
                      <a:gd name="T13" fmla="*/ 0 60000 65536"/>
                      <a:gd name="T14" fmla="*/ 0 60000 65536"/>
                      <a:gd name="T15" fmla="*/ 0 w 86"/>
                      <a:gd name="T16" fmla="*/ 0 h 181"/>
                      <a:gd name="T17" fmla="*/ 86 w 86"/>
                      <a:gd name="T18" fmla="*/ 181 h 181"/>
                    </a:gdLst>
                    <a:ahLst/>
                    <a:cxnLst>
                      <a:cxn ang="T10">
                        <a:pos x="T0" y="T1"/>
                      </a:cxn>
                      <a:cxn ang="T11">
                        <a:pos x="T2" y="T3"/>
                      </a:cxn>
                      <a:cxn ang="T12">
                        <a:pos x="T4" y="T5"/>
                      </a:cxn>
                      <a:cxn ang="T13">
                        <a:pos x="T6" y="T7"/>
                      </a:cxn>
                      <a:cxn ang="T14">
                        <a:pos x="T8" y="T9"/>
                      </a:cxn>
                    </a:cxnLst>
                    <a:rect l="T15" t="T16" r="T17" b="T18"/>
                    <a:pathLst>
                      <a:path w="86" h="181">
                        <a:moveTo>
                          <a:pt x="0" y="0"/>
                        </a:moveTo>
                        <a:lnTo>
                          <a:pt x="86" y="84"/>
                        </a:lnTo>
                        <a:lnTo>
                          <a:pt x="86" y="181"/>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7273" name="Rectangle 95"/>
                  <p:cNvSpPr>
                    <a:spLocks noChangeArrowheads="1"/>
                  </p:cNvSpPr>
                  <p:nvPr/>
                </p:nvSpPr>
                <p:spPr bwMode="auto">
                  <a:xfrm>
                    <a:off x="1833" y="2041"/>
                    <a:ext cx="787" cy="97"/>
                  </a:xfrm>
                  <a:prstGeom prst="rect">
                    <a:avLst/>
                  </a:prstGeom>
                  <a:solidFill>
                    <a:srgbClr val="CDE6FF"/>
                  </a:solidFill>
                  <a:ln w="4763">
                    <a:solidFill>
                      <a:schemeClr val="bg2"/>
                    </a:solidFill>
                    <a:miter lim="800000"/>
                    <a:headEnd/>
                    <a:tailEnd/>
                  </a:ln>
                </p:spPr>
                <p:txBody>
                  <a:bodyPr/>
                  <a:lstStyle/>
                  <a:p>
                    <a:endParaRPr lang="en-US"/>
                  </a:p>
                </p:txBody>
              </p:sp>
              <p:sp>
                <p:nvSpPr>
                  <p:cNvPr id="37274" name="Freeform 96"/>
                  <p:cNvSpPr>
                    <a:spLocks/>
                  </p:cNvSpPr>
                  <p:nvPr/>
                </p:nvSpPr>
                <p:spPr bwMode="auto">
                  <a:xfrm>
                    <a:off x="1747" y="1957"/>
                    <a:ext cx="873" cy="84"/>
                  </a:xfrm>
                  <a:custGeom>
                    <a:avLst/>
                    <a:gdLst>
                      <a:gd name="T0" fmla="*/ 787 w 873"/>
                      <a:gd name="T1" fmla="*/ 0 h 84"/>
                      <a:gd name="T2" fmla="*/ 0 w 873"/>
                      <a:gd name="T3" fmla="*/ 0 h 84"/>
                      <a:gd name="T4" fmla="*/ 86 w 873"/>
                      <a:gd name="T5" fmla="*/ 84 h 84"/>
                      <a:gd name="T6" fmla="*/ 873 w 873"/>
                      <a:gd name="T7" fmla="*/ 84 h 84"/>
                      <a:gd name="T8" fmla="*/ 787 w 873"/>
                      <a:gd name="T9" fmla="*/ 0 h 84"/>
                      <a:gd name="T10" fmla="*/ 0 60000 65536"/>
                      <a:gd name="T11" fmla="*/ 0 60000 65536"/>
                      <a:gd name="T12" fmla="*/ 0 60000 65536"/>
                      <a:gd name="T13" fmla="*/ 0 60000 65536"/>
                      <a:gd name="T14" fmla="*/ 0 60000 65536"/>
                      <a:gd name="T15" fmla="*/ 0 w 873"/>
                      <a:gd name="T16" fmla="*/ 0 h 84"/>
                      <a:gd name="T17" fmla="*/ 873 w 873"/>
                      <a:gd name="T18" fmla="*/ 84 h 84"/>
                    </a:gdLst>
                    <a:ahLst/>
                    <a:cxnLst>
                      <a:cxn ang="T10">
                        <a:pos x="T0" y="T1"/>
                      </a:cxn>
                      <a:cxn ang="T11">
                        <a:pos x="T2" y="T3"/>
                      </a:cxn>
                      <a:cxn ang="T12">
                        <a:pos x="T4" y="T5"/>
                      </a:cxn>
                      <a:cxn ang="T13">
                        <a:pos x="T6" y="T7"/>
                      </a:cxn>
                      <a:cxn ang="T14">
                        <a:pos x="T8" y="T9"/>
                      </a:cxn>
                    </a:cxnLst>
                    <a:rect l="T15" t="T16" r="T17" b="T18"/>
                    <a:pathLst>
                      <a:path w="873" h="84">
                        <a:moveTo>
                          <a:pt x="787" y="0"/>
                        </a:moveTo>
                        <a:lnTo>
                          <a:pt x="0" y="0"/>
                        </a:lnTo>
                        <a:lnTo>
                          <a:pt x="86" y="84"/>
                        </a:lnTo>
                        <a:lnTo>
                          <a:pt x="873" y="84"/>
                        </a:lnTo>
                        <a:lnTo>
                          <a:pt x="787" y="0"/>
                        </a:lnTo>
                        <a:close/>
                      </a:path>
                    </a:pathLst>
                  </a:custGeom>
                  <a:solidFill>
                    <a:srgbClr val="CDE6FF"/>
                  </a:solidFill>
                  <a:ln w="4763">
                    <a:solidFill>
                      <a:schemeClr val="bg2"/>
                    </a:solidFill>
                    <a:round/>
                    <a:headEnd/>
                    <a:tailEnd/>
                  </a:ln>
                </p:spPr>
                <p:txBody>
                  <a:bodyPr/>
                  <a:lstStyle/>
                  <a:p>
                    <a:endParaRPr lang="en-US"/>
                  </a:p>
                </p:txBody>
              </p:sp>
            </p:grpSp>
            <p:grpSp>
              <p:nvGrpSpPr>
                <p:cNvPr id="37224" name="Group 97"/>
                <p:cNvGrpSpPr>
                  <a:grpSpLocks/>
                </p:cNvGrpSpPr>
                <p:nvPr/>
              </p:nvGrpSpPr>
              <p:grpSpPr bwMode="auto">
                <a:xfrm>
                  <a:off x="3516" y="2077"/>
                  <a:ext cx="227" cy="210"/>
                  <a:chOff x="3516" y="2077"/>
                  <a:chExt cx="227" cy="210"/>
                </a:xfrm>
              </p:grpSpPr>
              <p:sp>
                <p:nvSpPr>
                  <p:cNvPr id="37269" name="Freeform 98"/>
                  <p:cNvSpPr>
                    <a:spLocks/>
                  </p:cNvSpPr>
                  <p:nvPr/>
                </p:nvSpPr>
                <p:spPr bwMode="auto">
                  <a:xfrm>
                    <a:off x="3516" y="2077"/>
                    <a:ext cx="117" cy="210"/>
                  </a:xfrm>
                  <a:custGeom>
                    <a:avLst/>
                    <a:gdLst>
                      <a:gd name="T0" fmla="*/ 0 w 117"/>
                      <a:gd name="T1" fmla="*/ 0 h 210"/>
                      <a:gd name="T2" fmla="*/ 117 w 117"/>
                      <a:gd name="T3" fmla="*/ 113 h 210"/>
                      <a:gd name="T4" fmla="*/ 117 w 117"/>
                      <a:gd name="T5" fmla="*/ 210 h 210"/>
                      <a:gd name="T6" fmla="*/ 0 w 117"/>
                      <a:gd name="T7" fmla="*/ 97 h 210"/>
                      <a:gd name="T8" fmla="*/ 0 w 117"/>
                      <a:gd name="T9" fmla="*/ 0 h 210"/>
                      <a:gd name="T10" fmla="*/ 0 60000 65536"/>
                      <a:gd name="T11" fmla="*/ 0 60000 65536"/>
                      <a:gd name="T12" fmla="*/ 0 60000 65536"/>
                      <a:gd name="T13" fmla="*/ 0 60000 65536"/>
                      <a:gd name="T14" fmla="*/ 0 60000 65536"/>
                      <a:gd name="T15" fmla="*/ 0 w 117"/>
                      <a:gd name="T16" fmla="*/ 0 h 210"/>
                      <a:gd name="T17" fmla="*/ 117 w 117"/>
                      <a:gd name="T18" fmla="*/ 210 h 210"/>
                    </a:gdLst>
                    <a:ahLst/>
                    <a:cxnLst>
                      <a:cxn ang="T10">
                        <a:pos x="T0" y="T1"/>
                      </a:cxn>
                      <a:cxn ang="T11">
                        <a:pos x="T2" y="T3"/>
                      </a:cxn>
                      <a:cxn ang="T12">
                        <a:pos x="T4" y="T5"/>
                      </a:cxn>
                      <a:cxn ang="T13">
                        <a:pos x="T6" y="T7"/>
                      </a:cxn>
                      <a:cxn ang="T14">
                        <a:pos x="T8" y="T9"/>
                      </a:cxn>
                    </a:cxnLst>
                    <a:rect l="T15" t="T16" r="T17" b="T18"/>
                    <a:pathLst>
                      <a:path w="117" h="210">
                        <a:moveTo>
                          <a:pt x="0" y="0"/>
                        </a:moveTo>
                        <a:lnTo>
                          <a:pt x="117" y="113"/>
                        </a:lnTo>
                        <a:lnTo>
                          <a:pt x="117" y="210"/>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7270" name="Rectangle 99"/>
                  <p:cNvSpPr>
                    <a:spLocks noChangeArrowheads="1"/>
                  </p:cNvSpPr>
                  <p:nvPr/>
                </p:nvSpPr>
                <p:spPr bwMode="auto">
                  <a:xfrm>
                    <a:off x="3633" y="2190"/>
                    <a:ext cx="110" cy="97"/>
                  </a:xfrm>
                  <a:prstGeom prst="rect">
                    <a:avLst/>
                  </a:prstGeom>
                  <a:solidFill>
                    <a:srgbClr val="CDE6FF"/>
                  </a:solidFill>
                  <a:ln w="4763">
                    <a:solidFill>
                      <a:schemeClr val="bg2"/>
                    </a:solidFill>
                    <a:miter lim="800000"/>
                    <a:headEnd/>
                    <a:tailEnd/>
                  </a:ln>
                </p:spPr>
                <p:txBody>
                  <a:bodyPr/>
                  <a:lstStyle/>
                  <a:p>
                    <a:endParaRPr lang="en-US"/>
                  </a:p>
                </p:txBody>
              </p:sp>
              <p:sp>
                <p:nvSpPr>
                  <p:cNvPr id="37271" name="Freeform 100"/>
                  <p:cNvSpPr>
                    <a:spLocks/>
                  </p:cNvSpPr>
                  <p:nvPr/>
                </p:nvSpPr>
                <p:spPr bwMode="auto">
                  <a:xfrm>
                    <a:off x="3516" y="2077"/>
                    <a:ext cx="227" cy="113"/>
                  </a:xfrm>
                  <a:custGeom>
                    <a:avLst/>
                    <a:gdLst>
                      <a:gd name="T0" fmla="*/ 110 w 227"/>
                      <a:gd name="T1" fmla="*/ 0 h 113"/>
                      <a:gd name="T2" fmla="*/ 0 w 227"/>
                      <a:gd name="T3" fmla="*/ 0 h 113"/>
                      <a:gd name="T4" fmla="*/ 117 w 227"/>
                      <a:gd name="T5" fmla="*/ 113 h 113"/>
                      <a:gd name="T6" fmla="*/ 227 w 227"/>
                      <a:gd name="T7" fmla="*/ 113 h 113"/>
                      <a:gd name="T8" fmla="*/ 110 w 227"/>
                      <a:gd name="T9" fmla="*/ 0 h 113"/>
                      <a:gd name="T10" fmla="*/ 0 60000 65536"/>
                      <a:gd name="T11" fmla="*/ 0 60000 65536"/>
                      <a:gd name="T12" fmla="*/ 0 60000 65536"/>
                      <a:gd name="T13" fmla="*/ 0 60000 65536"/>
                      <a:gd name="T14" fmla="*/ 0 60000 65536"/>
                      <a:gd name="T15" fmla="*/ 0 w 227"/>
                      <a:gd name="T16" fmla="*/ 0 h 113"/>
                      <a:gd name="T17" fmla="*/ 227 w 227"/>
                      <a:gd name="T18" fmla="*/ 113 h 113"/>
                    </a:gdLst>
                    <a:ahLst/>
                    <a:cxnLst>
                      <a:cxn ang="T10">
                        <a:pos x="T0" y="T1"/>
                      </a:cxn>
                      <a:cxn ang="T11">
                        <a:pos x="T2" y="T3"/>
                      </a:cxn>
                      <a:cxn ang="T12">
                        <a:pos x="T4" y="T5"/>
                      </a:cxn>
                      <a:cxn ang="T13">
                        <a:pos x="T6" y="T7"/>
                      </a:cxn>
                      <a:cxn ang="T14">
                        <a:pos x="T8" y="T9"/>
                      </a:cxn>
                    </a:cxnLst>
                    <a:rect l="T15" t="T16" r="T17" b="T18"/>
                    <a:pathLst>
                      <a:path w="227" h="113">
                        <a:moveTo>
                          <a:pt x="110" y="0"/>
                        </a:moveTo>
                        <a:lnTo>
                          <a:pt x="0" y="0"/>
                        </a:lnTo>
                        <a:lnTo>
                          <a:pt x="117" y="113"/>
                        </a:lnTo>
                        <a:lnTo>
                          <a:pt x="227" y="113"/>
                        </a:lnTo>
                        <a:lnTo>
                          <a:pt x="110" y="0"/>
                        </a:lnTo>
                        <a:close/>
                      </a:path>
                    </a:pathLst>
                  </a:custGeom>
                  <a:solidFill>
                    <a:srgbClr val="CDE6FF"/>
                  </a:solidFill>
                  <a:ln w="4763">
                    <a:solidFill>
                      <a:schemeClr val="bg2"/>
                    </a:solidFill>
                    <a:round/>
                    <a:headEnd/>
                    <a:tailEnd/>
                  </a:ln>
                </p:spPr>
                <p:txBody>
                  <a:bodyPr/>
                  <a:lstStyle/>
                  <a:p>
                    <a:endParaRPr lang="en-US"/>
                  </a:p>
                </p:txBody>
              </p:sp>
            </p:grpSp>
            <p:grpSp>
              <p:nvGrpSpPr>
                <p:cNvPr id="37225" name="Group 101"/>
                <p:cNvGrpSpPr>
                  <a:grpSpLocks/>
                </p:cNvGrpSpPr>
                <p:nvPr/>
              </p:nvGrpSpPr>
              <p:grpSpPr bwMode="auto">
                <a:xfrm>
                  <a:off x="3364" y="2048"/>
                  <a:ext cx="246" cy="243"/>
                  <a:chOff x="3364" y="2048"/>
                  <a:chExt cx="246" cy="243"/>
                </a:xfrm>
              </p:grpSpPr>
              <p:sp>
                <p:nvSpPr>
                  <p:cNvPr id="37266" name="Freeform 102"/>
                  <p:cNvSpPr>
                    <a:spLocks/>
                  </p:cNvSpPr>
                  <p:nvPr/>
                </p:nvSpPr>
                <p:spPr bwMode="auto">
                  <a:xfrm>
                    <a:off x="3364" y="2048"/>
                    <a:ext cx="149" cy="243"/>
                  </a:xfrm>
                  <a:custGeom>
                    <a:avLst/>
                    <a:gdLst>
                      <a:gd name="T0" fmla="*/ 0 w 149"/>
                      <a:gd name="T1" fmla="*/ 0 h 243"/>
                      <a:gd name="T2" fmla="*/ 149 w 149"/>
                      <a:gd name="T3" fmla="*/ 145 h 243"/>
                      <a:gd name="T4" fmla="*/ 149 w 149"/>
                      <a:gd name="T5" fmla="*/ 243 h 243"/>
                      <a:gd name="T6" fmla="*/ 0 w 149"/>
                      <a:gd name="T7" fmla="*/ 97 h 243"/>
                      <a:gd name="T8" fmla="*/ 0 w 149"/>
                      <a:gd name="T9" fmla="*/ 0 h 243"/>
                      <a:gd name="T10" fmla="*/ 0 60000 65536"/>
                      <a:gd name="T11" fmla="*/ 0 60000 65536"/>
                      <a:gd name="T12" fmla="*/ 0 60000 65536"/>
                      <a:gd name="T13" fmla="*/ 0 60000 65536"/>
                      <a:gd name="T14" fmla="*/ 0 60000 65536"/>
                      <a:gd name="T15" fmla="*/ 0 w 149"/>
                      <a:gd name="T16" fmla="*/ 0 h 243"/>
                      <a:gd name="T17" fmla="*/ 149 w 149"/>
                      <a:gd name="T18" fmla="*/ 243 h 243"/>
                    </a:gdLst>
                    <a:ahLst/>
                    <a:cxnLst>
                      <a:cxn ang="T10">
                        <a:pos x="T0" y="T1"/>
                      </a:cxn>
                      <a:cxn ang="T11">
                        <a:pos x="T2" y="T3"/>
                      </a:cxn>
                      <a:cxn ang="T12">
                        <a:pos x="T4" y="T5"/>
                      </a:cxn>
                      <a:cxn ang="T13">
                        <a:pos x="T6" y="T7"/>
                      </a:cxn>
                      <a:cxn ang="T14">
                        <a:pos x="T8" y="T9"/>
                      </a:cxn>
                    </a:cxnLst>
                    <a:rect l="T15" t="T16" r="T17" b="T18"/>
                    <a:pathLst>
                      <a:path w="149" h="243">
                        <a:moveTo>
                          <a:pt x="0" y="0"/>
                        </a:moveTo>
                        <a:lnTo>
                          <a:pt x="149" y="145"/>
                        </a:lnTo>
                        <a:lnTo>
                          <a:pt x="149" y="243"/>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7267" name="Rectangle 103"/>
                  <p:cNvSpPr>
                    <a:spLocks noChangeArrowheads="1"/>
                  </p:cNvSpPr>
                  <p:nvPr/>
                </p:nvSpPr>
                <p:spPr bwMode="auto">
                  <a:xfrm>
                    <a:off x="3513" y="2193"/>
                    <a:ext cx="97" cy="98"/>
                  </a:xfrm>
                  <a:prstGeom prst="rect">
                    <a:avLst/>
                  </a:prstGeom>
                  <a:solidFill>
                    <a:srgbClr val="CDE6FF"/>
                  </a:solidFill>
                  <a:ln w="4763">
                    <a:solidFill>
                      <a:schemeClr val="bg2"/>
                    </a:solidFill>
                    <a:miter lim="800000"/>
                    <a:headEnd/>
                    <a:tailEnd/>
                  </a:ln>
                </p:spPr>
                <p:txBody>
                  <a:bodyPr/>
                  <a:lstStyle/>
                  <a:p>
                    <a:endParaRPr lang="en-US"/>
                  </a:p>
                </p:txBody>
              </p:sp>
              <p:sp>
                <p:nvSpPr>
                  <p:cNvPr id="37268" name="Freeform 104"/>
                  <p:cNvSpPr>
                    <a:spLocks/>
                  </p:cNvSpPr>
                  <p:nvPr/>
                </p:nvSpPr>
                <p:spPr bwMode="auto">
                  <a:xfrm>
                    <a:off x="3364" y="2048"/>
                    <a:ext cx="246" cy="145"/>
                  </a:xfrm>
                  <a:custGeom>
                    <a:avLst/>
                    <a:gdLst>
                      <a:gd name="T0" fmla="*/ 97 w 246"/>
                      <a:gd name="T1" fmla="*/ 0 h 145"/>
                      <a:gd name="T2" fmla="*/ 0 w 246"/>
                      <a:gd name="T3" fmla="*/ 0 h 145"/>
                      <a:gd name="T4" fmla="*/ 149 w 246"/>
                      <a:gd name="T5" fmla="*/ 145 h 145"/>
                      <a:gd name="T6" fmla="*/ 246 w 246"/>
                      <a:gd name="T7" fmla="*/ 145 h 145"/>
                      <a:gd name="T8" fmla="*/ 97 w 246"/>
                      <a:gd name="T9" fmla="*/ 0 h 145"/>
                      <a:gd name="T10" fmla="*/ 0 60000 65536"/>
                      <a:gd name="T11" fmla="*/ 0 60000 65536"/>
                      <a:gd name="T12" fmla="*/ 0 60000 65536"/>
                      <a:gd name="T13" fmla="*/ 0 60000 65536"/>
                      <a:gd name="T14" fmla="*/ 0 60000 65536"/>
                      <a:gd name="T15" fmla="*/ 0 w 246"/>
                      <a:gd name="T16" fmla="*/ 0 h 145"/>
                      <a:gd name="T17" fmla="*/ 246 w 246"/>
                      <a:gd name="T18" fmla="*/ 145 h 145"/>
                    </a:gdLst>
                    <a:ahLst/>
                    <a:cxnLst>
                      <a:cxn ang="T10">
                        <a:pos x="T0" y="T1"/>
                      </a:cxn>
                      <a:cxn ang="T11">
                        <a:pos x="T2" y="T3"/>
                      </a:cxn>
                      <a:cxn ang="T12">
                        <a:pos x="T4" y="T5"/>
                      </a:cxn>
                      <a:cxn ang="T13">
                        <a:pos x="T6" y="T7"/>
                      </a:cxn>
                      <a:cxn ang="T14">
                        <a:pos x="T8" y="T9"/>
                      </a:cxn>
                    </a:cxnLst>
                    <a:rect l="T15" t="T16" r="T17" b="T18"/>
                    <a:pathLst>
                      <a:path w="246" h="145">
                        <a:moveTo>
                          <a:pt x="97" y="0"/>
                        </a:moveTo>
                        <a:lnTo>
                          <a:pt x="0" y="0"/>
                        </a:lnTo>
                        <a:lnTo>
                          <a:pt x="149" y="145"/>
                        </a:lnTo>
                        <a:lnTo>
                          <a:pt x="246" y="145"/>
                        </a:lnTo>
                        <a:lnTo>
                          <a:pt x="97" y="0"/>
                        </a:lnTo>
                        <a:close/>
                      </a:path>
                    </a:pathLst>
                  </a:custGeom>
                  <a:solidFill>
                    <a:srgbClr val="CDE6FF"/>
                  </a:solidFill>
                  <a:ln w="4763">
                    <a:solidFill>
                      <a:schemeClr val="bg2"/>
                    </a:solidFill>
                    <a:round/>
                    <a:headEnd/>
                    <a:tailEnd/>
                  </a:ln>
                </p:spPr>
                <p:txBody>
                  <a:bodyPr/>
                  <a:lstStyle/>
                  <a:p>
                    <a:endParaRPr lang="en-US"/>
                  </a:p>
                </p:txBody>
              </p:sp>
            </p:grpSp>
            <p:grpSp>
              <p:nvGrpSpPr>
                <p:cNvPr id="37226" name="Group 105"/>
                <p:cNvGrpSpPr>
                  <a:grpSpLocks/>
                </p:cNvGrpSpPr>
                <p:nvPr/>
              </p:nvGrpSpPr>
              <p:grpSpPr bwMode="auto">
                <a:xfrm>
                  <a:off x="2484" y="2064"/>
                  <a:ext cx="249" cy="243"/>
                  <a:chOff x="2484" y="2064"/>
                  <a:chExt cx="249" cy="243"/>
                </a:xfrm>
              </p:grpSpPr>
              <p:sp>
                <p:nvSpPr>
                  <p:cNvPr id="37263" name="Freeform 106"/>
                  <p:cNvSpPr>
                    <a:spLocks/>
                  </p:cNvSpPr>
                  <p:nvPr/>
                </p:nvSpPr>
                <p:spPr bwMode="auto">
                  <a:xfrm>
                    <a:off x="2484" y="2064"/>
                    <a:ext cx="148" cy="243"/>
                  </a:xfrm>
                  <a:custGeom>
                    <a:avLst/>
                    <a:gdLst>
                      <a:gd name="T0" fmla="*/ 0 w 148"/>
                      <a:gd name="T1" fmla="*/ 0 h 243"/>
                      <a:gd name="T2" fmla="*/ 148 w 148"/>
                      <a:gd name="T3" fmla="*/ 146 h 243"/>
                      <a:gd name="T4" fmla="*/ 148 w 148"/>
                      <a:gd name="T5" fmla="*/ 243 h 243"/>
                      <a:gd name="T6" fmla="*/ 0 w 148"/>
                      <a:gd name="T7" fmla="*/ 97 h 243"/>
                      <a:gd name="T8" fmla="*/ 0 w 148"/>
                      <a:gd name="T9" fmla="*/ 0 h 243"/>
                      <a:gd name="T10" fmla="*/ 0 60000 65536"/>
                      <a:gd name="T11" fmla="*/ 0 60000 65536"/>
                      <a:gd name="T12" fmla="*/ 0 60000 65536"/>
                      <a:gd name="T13" fmla="*/ 0 60000 65536"/>
                      <a:gd name="T14" fmla="*/ 0 60000 65536"/>
                      <a:gd name="T15" fmla="*/ 0 w 148"/>
                      <a:gd name="T16" fmla="*/ 0 h 243"/>
                      <a:gd name="T17" fmla="*/ 148 w 148"/>
                      <a:gd name="T18" fmla="*/ 243 h 243"/>
                    </a:gdLst>
                    <a:ahLst/>
                    <a:cxnLst>
                      <a:cxn ang="T10">
                        <a:pos x="T0" y="T1"/>
                      </a:cxn>
                      <a:cxn ang="T11">
                        <a:pos x="T2" y="T3"/>
                      </a:cxn>
                      <a:cxn ang="T12">
                        <a:pos x="T4" y="T5"/>
                      </a:cxn>
                      <a:cxn ang="T13">
                        <a:pos x="T6" y="T7"/>
                      </a:cxn>
                      <a:cxn ang="T14">
                        <a:pos x="T8" y="T9"/>
                      </a:cxn>
                    </a:cxnLst>
                    <a:rect l="T15" t="T16" r="T17" b="T18"/>
                    <a:pathLst>
                      <a:path w="148" h="243">
                        <a:moveTo>
                          <a:pt x="0" y="0"/>
                        </a:moveTo>
                        <a:lnTo>
                          <a:pt x="148" y="146"/>
                        </a:lnTo>
                        <a:lnTo>
                          <a:pt x="148" y="243"/>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7264" name="Rectangle 107"/>
                  <p:cNvSpPr>
                    <a:spLocks noChangeArrowheads="1"/>
                  </p:cNvSpPr>
                  <p:nvPr/>
                </p:nvSpPr>
                <p:spPr bwMode="auto">
                  <a:xfrm>
                    <a:off x="2632" y="2210"/>
                    <a:ext cx="101" cy="97"/>
                  </a:xfrm>
                  <a:prstGeom prst="rect">
                    <a:avLst/>
                  </a:prstGeom>
                  <a:solidFill>
                    <a:srgbClr val="CDE6FF"/>
                  </a:solidFill>
                  <a:ln w="4763">
                    <a:solidFill>
                      <a:schemeClr val="bg2"/>
                    </a:solidFill>
                    <a:miter lim="800000"/>
                    <a:headEnd/>
                    <a:tailEnd/>
                  </a:ln>
                </p:spPr>
                <p:txBody>
                  <a:bodyPr/>
                  <a:lstStyle/>
                  <a:p>
                    <a:endParaRPr lang="en-US"/>
                  </a:p>
                </p:txBody>
              </p:sp>
              <p:sp>
                <p:nvSpPr>
                  <p:cNvPr id="37265" name="Freeform 108"/>
                  <p:cNvSpPr>
                    <a:spLocks/>
                  </p:cNvSpPr>
                  <p:nvPr/>
                </p:nvSpPr>
                <p:spPr bwMode="auto">
                  <a:xfrm>
                    <a:off x="2484" y="2064"/>
                    <a:ext cx="249" cy="146"/>
                  </a:xfrm>
                  <a:custGeom>
                    <a:avLst/>
                    <a:gdLst>
                      <a:gd name="T0" fmla="*/ 100 w 249"/>
                      <a:gd name="T1" fmla="*/ 0 h 146"/>
                      <a:gd name="T2" fmla="*/ 0 w 249"/>
                      <a:gd name="T3" fmla="*/ 0 h 146"/>
                      <a:gd name="T4" fmla="*/ 148 w 249"/>
                      <a:gd name="T5" fmla="*/ 146 h 146"/>
                      <a:gd name="T6" fmla="*/ 249 w 249"/>
                      <a:gd name="T7" fmla="*/ 146 h 146"/>
                      <a:gd name="T8" fmla="*/ 100 w 249"/>
                      <a:gd name="T9" fmla="*/ 0 h 146"/>
                      <a:gd name="T10" fmla="*/ 0 60000 65536"/>
                      <a:gd name="T11" fmla="*/ 0 60000 65536"/>
                      <a:gd name="T12" fmla="*/ 0 60000 65536"/>
                      <a:gd name="T13" fmla="*/ 0 60000 65536"/>
                      <a:gd name="T14" fmla="*/ 0 60000 65536"/>
                      <a:gd name="T15" fmla="*/ 0 w 249"/>
                      <a:gd name="T16" fmla="*/ 0 h 146"/>
                      <a:gd name="T17" fmla="*/ 249 w 249"/>
                      <a:gd name="T18" fmla="*/ 146 h 146"/>
                    </a:gdLst>
                    <a:ahLst/>
                    <a:cxnLst>
                      <a:cxn ang="T10">
                        <a:pos x="T0" y="T1"/>
                      </a:cxn>
                      <a:cxn ang="T11">
                        <a:pos x="T2" y="T3"/>
                      </a:cxn>
                      <a:cxn ang="T12">
                        <a:pos x="T4" y="T5"/>
                      </a:cxn>
                      <a:cxn ang="T13">
                        <a:pos x="T6" y="T7"/>
                      </a:cxn>
                      <a:cxn ang="T14">
                        <a:pos x="T8" y="T9"/>
                      </a:cxn>
                    </a:cxnLst>
                    <a:rect l="T15" t="T16" r="T17" b="T18"/>
                    <a:pathLst>
                      <a:path w="249" h="146">
                        <a:moveTo>
                          <a:pt x="100" y="0"/>
                        </a:moveTo>
                        <a:lnTo>
                          <a:pt x="0" y="0"/>
                        </a:lnTo>
                        <a:lnTo>
                          <a:pt x="148" y="146"/>
                        </a:lnTo>
                        <a:lnTo>
                          <a:pt x="249" y="146"/>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37227" name="Group 109"/>
                <p:cNvGrpSpPr>
                  <a:grpSpLocks/>
                </p:cNvGrpSpPr>
                <p:nvPr/>
              </p:nvGrpSpPr>
              <p:grpSpPr bwMode="auto">
                <a:xfrm>
                  <a:off x="2280" y="2054"/>
                  <a:ext cx="281" cy="275"/>
                  <a:chOff x="2280" y="2054"/>
                  <a:chExt cx="281" cy="275"/>
                </a:xfrm>
              </p:grpSpPr>
              <p:sp>
                <p:nvSpPr>
                  <p:cNvPr id="37260" name="Freeform 110"/>
                  <p:cNvSpPr>
                    <a:spLocks/>
                  </p:cNvSpPr>
                  <p:nvPr/>
                </p:nvSpPr>
                <p:spPr bwMode="auto">
                  <a:xfrm>
                    <a:off x="2280" y="2054"/>
                    <a:ext cx="181" cy="275"/>
                  </a:xfrm>
                  <a:custGeom>
                    <a:avLst/>
                    <a:gdLst>
                      <a:gd name="T0" fmla="*/ 0 w 181"/>
                      <a:gd name="T1" fmla="*/ 0 h 275"/>
                      <a:gd name="T2" fmla="*/ 181 w 181"/>
                      <a:gd name="T3" fmla="*/ 178 h 275"/>
                      <a:gd name="T4" fmla="*/ 181 w 181"/>
                      <a:gd name="T5" fmla="*/ 275 h 275"/>
                      <a:gd name="T6" fmla="*/ 0 w 181"/>
                      <a:gd name="T7" fmla="*/ 97 h 275"/>
                      <a:gd name="T8" fmla="*/ 0 w 181"/>
                      <a:gd name="T9" fmla="*/ 0 h 275"/>
                      <a:gd name="T10" fmla="*/ 0 60000 65536"/>
                      <a:gd name="T11" fmla="*/ 0 60000 65536"/>
                      <a:gd name="T12" fmla="*/ 0 60000 65536"/>
                      <a:gd name="T13" fmla="*/ 0 60000 65536"/>
                      <a:gd name="T14" fmla="*/ 0 60000 65536"/>
                      <a:gd name="T15" fmla="*/ 0 w 181"/>
                      <a:gd name="T16" fmla="*/ 0 h 275"/>
                      <a:gd name="T17" fmla="*/ 181 w 181"/>
                      <a:gd name="T18" fmla="*/ 275 h 275"/>
                    </a:gdLst>
                    <a:ahLst/>
                    <a:cxnLst>
                      <a:cxn ang="T10">
                        <a:pos x="T0" y="T1"/>
                      </a:cxn>
                      <a:cxn ang="T11">
                        <a:pos x="T2" y="T3"/>
                      </a:cxn>
                      <a:cxn ang="T12">
                        <a:pos x="T4" y="T5"/>
                      </a:cxn>
                      <a:cxn ang="T13">
                        <a:pos x="T6" y="T7"/>
                      </a:cxn>
                      <a:cxn ang="T14">
                        <a:pos x="T8" y="T9"/>
                      </a:cxn>
                    </a:cxnLst>
                    <a:rect l="T15" t="T16" r="T17" b="T18"/>
                    <a:pathLst>
                      <a:path w="181" h="275">
                        <a:moveTo>
                          <a:pt x="0" y="0"/>
                        </a:moveTo>
                        <a:lnTo>
                          <a:pt x="181" y="178"/>
                        </a:lnTo>
                        <a:lnTo>
                          <a:pt x="181" y="27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7261" name="Rectangle 111"/>
                  <p:cNvSpPr>
                    <a:spLocks noChangeArrowheads="1"/>
                  </p:cNvSpPr>
                  <p:nvPr/>
                </p:nvSpPr>
                <p:spPr bwMode="auto">
                  <a:xfrm>
                    <a:off x="2461" y="2232"/>
                    <a:ext cx="100" cy="97"/>
                  </a:xfrm>
                  <a:prstGeom prst="rect">
                    <a:avLst/>
                  </a:prstGeom>
                  <a:solidFill>
                    <a:srgbClr val="CDE6FF"/>
                  </a:solidFill>
                  <a:ln w="4763">
                    <a:solidFill>
                      <a:schemeClr val="bg2"/>
                    </a:solidFill>
                    <a:miter lim="800000"/>
                    <a:headEnd/>
                    <a:tailEnd/>
                  </a:ln>
                </p:spPr>
                <p:txBody>
                  <a:bodyPr/>
                  <a:lstStyle/>
                  <a:p>
                    <a:endParaRPr lang="en-US"/>
                  </a:p>
                </p:txBody>
              </p:sp>
              <p:sp>
                <p:nvSpPr>
                  <p:cNvPr id="37262" name="Freeform 112"/>
                  <p:cNvSpPr>
                    <a:spLocks/>
                  </p:cNvSpPr>
                  <p:nvPr/>
                </p:nvSpPr>
                <p:spPr bwMode="auto">
                  <a:xfrm>
                    <a:off x="2280" y="2054"/>
                    <a:ext cx="281" cy="178"/>
                  </a:xfrm>
                  <a:custGeom>
                    <a:avLst/>
                    <a:gdLst>
                      <a:gd name="T0" fmla="*/ 100 w 281"/>
                      <a:gd name="T1" fmla="*/ 0 h 178"/>
                      <a:gd name="T2" fmla="*/ 0 w 281"/>
                      <a:gd name="T3" fmla="*/ 0 h 178"/>
                      <a:gd name="T4" fmla="*/ 181 w 281"/>
                      <a:gd name="T5" fmla="*/ 178 h 178"/>
                      <a:gd name="T6" fmla="*/ 281 w 281"/>
                      <a:gd name="T7" fmla="*/ 178 h 178"/>
                      <a:gd name="T8" fmla="*/ 100 w 281"/>
                      <a:gd name="T9" fmla="*/ 0 h 178"/>
                      <a:gd name="T10" fmla="*/ 0 60000 65536"/>
                      <a:gd name="T11" fmla="*/ 0 60000 65536"/>
                      <a:gd name="T12" fmla="*/ 0 60000 65536"/>
                      <a:gd name="T13" fmla="*/ 0 60000 65536"/>
                      <a:gd name="T14" fmla="*/ 0 60000 65536"/>
                      <a:gd name="T15" fmla="*/ 0 w 281"/>
                      <a:gd name="T16" fmla="*/ 0 h 178"/>
                      <a:gd name="T17" fmla="*/ 281 w 281"/>
                      <a:gd name="T18" fmla="*/ 178 h 178"/>
                    </a:gdLst>
                    <a:ahLst/>
                    <a:cxnLst>
                      <a:cxn ang="T10">
                        <a:pos x="T0" y="T1"/>
                      </a:cxn>
                      <a:cxn ang="T11">
                        <a:pos x="T2" y="T3"/>
                      </a:cxn>
                      <a:cxn ang="T12">
                        <a:pos x="T4" y="T5"/>
                      </a:cxn>
                      <a:cxn ang="T13">
                        <a:pos x="T6" y="T7"/>
                      </a:cxn>
                      <a:cxn ang="T14">
                        <a:pos x="T8" y="T9"/>
                      </a:cxn>
                    </a:cxnLst>
                    <a:rect l="T15" t="T16" r="T17" b="T18"/>
                    <a:pathLst>
                      <a:path w="281" h="178">
                        <a:moveTo>
                          <a:pt x="100" y="0"/>
                        </a:moveTo>
                        <a:lnTo>
                          <a:pt x="0" y="0"/>
                        </a:lnTo>
                        <a:lnTo>
                          <a:pt x="181" y="178"/>
                        </a:lnTo>
                        <a:lnTo>
                          <a:pt x="281" y="178"/>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37228" name="Group 113"/>
                <p:cNvGrpSpPr>
                  <a:grpSpLocks/>
                </p:cNvGrpSpPr>
                <p:nvPr/>
              </p:nvGrpSpPr>
              <p:grpSpPr bwMode="auto">
                <a:xfrm>
                  <a:off x="2011" y="2061"/>
                  <a:ext cx="340" cy="275"/>
                  <a:chOff x="2011" y="2061"/>
                  <a:chExt cx="340" cy="275"/>
                </a:xfrm>
              </p:grpSpPr>
              <p:sp>
                <p:nvSpPr>
                  <p:cNvPr id="37257" name="Freeform 114"/>
                  <p:cNvSpPr>
                    <a:spLocks/>
                  </p:cNvSpPr>
                  <p:nvPr/>
                </p:nvSpPr>
                <p:spPr bwMode="auto">
                  <a:xfrm>
                    <a:off x="2011" y="2061"/>
                    <a:ext cx="181" cy="275"/>
                  </a:xfrm>
                  <a:custGeom>
                    <a:avLst/>
                    <a:gdLst>
                      <a:gd name="T0" fmla="*/ 0 w 181"/>
                      <a:gd name="T1" fmla="*/ 0 h 275"/>
                      <a:gd name="T2" fmla="*/ 181 w 181"/>
                      <a:gd name="T3" fmla="*/ 178 h 275"/>
                      <a:gd name="T4" fmla="*/ 181 w 181"/>
                      <a:gd name="T5" fmla="*/ 275 h 275"/>
                      <a:gd name="T6" fmla="*/ 0 w 181"/>
                      <a:gd name="T7" fmla="*/ 97 h 275"/>
                      <a:gd name="T8" fmla="*/ 0 w 181"/>
                      <a:gd name="T9" fmla="*/ 0 h 275"/>
                      <a:gd name="T10" fmla="*/ 0 60000 65536"/>
                      <a:gd name="T11" fmla="*/ 0 60000 65536"/>
                      <a:gd name="T12" fmla="*/ 0 60000 65536"/>
                      <a:gd name="T13" fmla="*/ 0 60000 65536"/>
                      <a:gd name="T14" fmla="*/ 0 60000 65536"/>
                      <a:gd name="T15" fmla="*/ 0 w 181"/>
                      <a:gd name="T16" fmla="*/ 0 h 275"/>
                      <a:gd name="T17" fmla="*/ 181 w 181"/>
                      <a:gd name="T18" fmla="*/ 275 h 275"/>
                    </a:gdLst>
                    <a:ahLst/>
                    <a:cxnLst>
                      <a:cxn ang="T10">
                        <a:pos x="T0" y="T1"/>
                      </a:cxn>
                      <a:cxn ang="T11">
                        <a:pos x="T2" y="T3"/>
                      </a:cxn>
                      <a:cxn ang="T12">
                        <a:pos x="T4" y="T5"/>
                      </a:cxn>
                      <a:cxn ang="T13">
                        <a:pos x="T6" y="T7"/>
                      </a:cxn>
                      <a:cxn ang="T14">
                        <a:pos x="T8" y="T9"/>
                      </a:cxn>
                    </a:cxnLst>
                    <a:rect l="T15" t="T16" r="T17" b="T18"/>
                    <a:pathLst>
                      <a:path w="181" h="275">
                        <a:moveTo>
                          <a:pt x="0" y="0"/>
                        </a:moveTo>
                        <a:lnTo>
                          <a:pt x="181" y="178"/>
                        </a:lnTo>
                        <a:lnTo>
                          <a:pt x="181" y="27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7258" name="Rectangle 115"/>
                  <p:cNvSpPr>
                    <a:spLocks noChangeArrowheads="1"/>
                  </p:cNvSpPr>
                  <p:nvPr/>
                </p:nvSpPr>
                <p:spPr bwMode="auto">
                  <a:xfrm>
                    <a:off x="2192" y="2239"/>
                    <a:ext cx="159" cy="97"/>
                  </a:xfrm>
                  <a:prstGeom prst="rect">
                    <a:avLst/>
                  </a:prstGeom>
                  <a:solidFill>
                    <a:srgbClr val="CDE6FF"/>
                  </a:solidFill>
                  <a:ln w="4763">
                    <a:solidFill>
                      <a:schemeClr val="bg2"/>
                    </a:solidFill>
                    <a:miter lim="800000"/>
                    <a:headEnd/>
                    <a:tailEnd/>
                  </a:ln>
                </p:spPr>
                <p:txBody>
                  <a:bodyPr/>
                  <a:lstStyle/>
                  <a:p>
                    <a:endParaRPr lang="en-US"/>
                  </a:p>
                </p:txBody>
              </p:sp>
              <p:sp>
                <p:nvSpPr>
                  <p:cNvPr id="37259" name="Freeform 116"/>
                  <p:cNvSpPr>
                    <a:spLocks/>
                  </p:cNvSpPr>
                  <p:nvPr/>
                </p:nvSpPr>
                <p:spPr bwMode="auto">
                  <a:xfrm>
                    <a:off x="2011" y="2061"/>
                    <a:ext cx="340" cy="178"/>
                  </a:xfrm>
                  <a:custGeom>
                    <a:avLst/>
                    <a:gdLst>
                      <a:gd name="T0" fmla="*/ 158 w 340"/>
                      <a:gd name="T1" fmla="*/ 0 h 178"/>
                      <a:gd name="T2" fmla="*/ 0 w 340"/>
                      <a:gd name="T3" fmla="*/ 0 h 178"/>
                      <a:gd name="T4" fmla="*/ 181 w 340"/>
                      <a:gd name="T5" fmla="*/ 178 h 178"/>
                      <a:gd name="T6" fmla="*/ 340 w 340"/>
                      <a:gd name="T7" fmla="*/ 178 h 178"/>
                      <a:gd name="T8" fmla="*/ 158 w 340"/>
                      <a:gd name="T9" fmla="*/ 0 h 178"/>
                      <a:gd name="T10" fmla="*/ 0 60000 65536"/>
                      <a:gd name="T11" fmla="*/ 0 60000 65536"/>
                      <a:gd name="T12" fmla="*/ 0 60000 65536"/>
                      <a:gd name="T13" fmla="*/ 0 60000 65536"/>
                      <a:gd name="T14" fmla="*/ 0 60000 65536"/>
                      <a:gd name="T15" fmla="*/ 0 w 340"/>
                      <a:gd name="T16" fmla="*/ 0 h 178"/>
                      <a:gd name="T17" fmla="*/ 340 w 340"/>
                      <a:gd name="T18" fmla="*/ 178 h 178"/>
                    </a:gdLst>
                    <a:ahLst/>
                    <a:cxnLst>
                      <a:cxn ang="T10">
                        <a:pos x="T0" y="T1"/>
                      </a:cxn>
                      <a:cxn ang="T11">
                        <a:pos x="T2" y="T3"/>
                      </a:cxn>
                      <a:cxn ang="T12">
                        <a:pos x="T4" y="T5"/>
                      </a:cxn>
                      <a:cxn ang="T13">
                        <a:pos x="T6" y="T7"/>
                      </a:cxn>
                      <a:cxn ang="T14">
                        <a:pos x="T8" y="T9"/>
                      </a:cxn>
                    </a:cxnLst>
                    <a:rect l="T15" t="T16" r="T17" b="T18"/>
                    <a:pathLst>
                      <a:path w="340" h="178">
                        <a:moveTo>
                          <a:pt x="158" y="0"/>
                        </a:moveTo>
                        <a:lnTo>
                          <a:pt x="0" y="0"/>
                        </a:lnTo>
                        <a:lnTo>
                          <a:pt x="181" y="178"/>
                        </a:lnTo>
                        <a:lnTo>
                          <a:pt x="340" y="178"/>
                        </a:lnTo>
                        <a:lnTo>
                          <a:pt x="158" y="0"/>
                        </a:lnTo>
                        <a:close/>
                      </a:path>
                    </a:pathLst>
                  </a:custGeom>
                  <a:solidFill>
                    <a:srgbClr val="CDE6FF"/>
                  </a:solidFill>
                  <a:ln w="4763">
                    <a:solidFill>
                      <a:schemeClr val="bg2"/>
                    </a:solidFill>
                    <a:round/>
                    <a:headEnd/>
                    <a:tailEnd/>
                  </a:ln>
                </p:spPr>
                <p:txBody>
                  <a:bodyPr/>
                  <a:lstStyle/>
                  <a:p>
                    <a:endParaRPr lang="en-US"/>
                  </a:p>
                </p:txBody>
              </p:sp>
            </p:grpSp>
            <p:grpSp>
              <p:nvGrpSpPr>
                <p:cNvPr id="37229" name="Group 117"/>
                <p:cNvGrpSpPr>
                  <a:grpSpLocks/>
                </p:cNvGrpSpPr>
                <p:nvPr/>
              </p:nvGrpSpPr>
              <p:grpSpPr bwMode="auto">
                <a:xfrm>
                  <a:off x="1846" y="2057"/>
                  <a:ext cx="268" cy="263"/>
                  <a:chOff x="1846" y="2057"/>
                  <a:chExt cx="268" cy="263"/>
                </a:xfrm>
              </p:grpSpPr>
              <p:sp>
                <p:nvSpPr>
                  <p:cNvPr id="37254" name="Freeform 118"/>
                  <p:cNvSpPr>
                    <a:spLocks/>
                  </p:cNvSpPr>
                  <p:nvPr/>
                </p:nvSpPr>
                <p:spPr bwMode="auto">
                  <a:xfrm>
                    <a:off x="1846" y="2057"/>
                    <a:ext cx="168" cy="263"/>
                  </a:xfrm>
                  <a:custGeom>
                    <a:avLst/>
                    <a:gdLst>
                      <a:gd name="T0" fmla="*/ 0 w 168"/>
                      <a:gd name="T1" fmla="*/ 0 h 263"/>
                      <a:gd name="T2" fmla="*/ 168 w 168"/>
                      <a:gd name="T3" fmla="*/ 166 h 263"/>
                      <a:gd name="T4" fmla="*/ 168 w 168"/>
                      <a:gd name="T5" fmla="*/ 263 h 263"/>
                      <a:gd name="T6" fmla="*/ 0 w 168"/>
                      <a:gd name="T7" fmla="*/ 98 h 263"/>
                      <a:gd name="T8" fmla="*/ 0 w 168"/>
                      <a:gd name="T9" fmla="*/ 0 h 263"/>
                      <a:gd name="T10" fmla="*/ 0 60000 65536"/>
                      <a:gd name="T11" fmla="*/ 0 60000 65536"/>
                      <a:gd name="T12" fmla="*/ 0 60000 65536"/>
                      <a:gd name="T13" fmla="*/ 0 60000 65536"/>
                      <a:gd name="T14" fmla="*/ 0 60000 65536"/>
                      <a:gd name="T15" fmla="*/ 0 w 168"/>
                      <a:gd name="T16" fmla="*/ 0 h 263"/>
                      <a:gd name="T17" fmla="*/ 168 w 168"/>
                      <a:gd name="T18" fmla="*/ 263 h 263"/>
                    </a:gdLst>
                    <a:ahLst/>
                    <a:cxnLst>
                      <a:cxn ang="T10">
                        <a:pos x="T0" y="T1"/>
                      </a:cxn>
                      <a:cxn ang="T11">
                        <a:pos x="T2" y="T3"/>
                      </a:cxn>
                      <a:cxn ang="T12">
                        <a:pos x="T4" y="T5"/>
                      </a:cxn>
                      <a:cxn ang="T13">
                        <a:pos x="T6" y="T7"/>
                      </a:cxn>
                      <a:cxn ang="T14">
                        <a:pos x="T8" y="T9"/>
                      </a:cxn>
                    </a:cxnLst>
                    <a:rect l="T15" t="T16" r="T17" b="T18"/>
                    <a:pathLst>
                      <a:path w="168" h="263">
                        <a:moveTo>
                          <a:pt x="0" y="0"/>
                        </a:moveTo>
                        <a:lnTo>
                          <a:pt x="168" y="166"/>
                        </a:lnTo>
                        <a:lnTo>
                          <a:pt x="168" y="263"/>
                        </a:lnTo>
                        <a:lnTo>
                          <a:pt x="0" y="98"/>
                        </a:lnTo>
                        <a:lnTo>
                          <a:pt x="0" y="0"/>
                        </a:lnTo>
                        <a:close/>
                      </a:path>
                    </a:pathLst>
                  </a:custGeom>
                  <a:solidFill>
                    <a:srgbClr val="CDE6FF"/>
                  </a:solidFill>
                  <a:ln w="4763">
                    <a:solidFill>
                      <a:schemeClr val="bg2"/>
                    </a:solidFill>
                    <a:round/>
                    <a:headEnd/>
                    <a:tailEnd/>
                  </a:ln>
                </p:spPr>
                <p:txBody>
                  <a:bodyPr/>
                  <a:lstStyle/>
                  <a:p>
                    <a:endParaRPr lang="en-US"/>
                  </a:p>
                </p:txBody>
              </p:sp>
              <p:sp>
                <p:nvSpPr>
                  <p:cNvPr id="37255" name="Rectangle 119"/>
                  <p:cNvSpPr>
                    <a:spLocks noChangeArrowheads="1"/>
                  </p:cNvSpPr>
                  <p:nvPr/>
                </p:nvSpPr>
                <p:spPr bwMode="auto">
                  <a:xfrm>
                    <a:off x="2014" y="2223"/>
                    <a:ext cx="100" cy="97"/>
                  </a:xfrm>
                  <a:prstGeom prst="rect">
                    <a:avLst/>
                  </a:prstGeom>
                  <a:solidFill>
                    <a:srgbClr val="CDE6FF"/>
                  </a:solidFill>
                  <a:ln w="4763">
                    <a:solidFill>
                      <a:schemeClr val="bg2"/>
                    </a:solidFill>
                    <a:miter lim="800000"/>
                    <a:headEnd/>
                    <a:tailEnd/>
                  </a:ln>
                </p:spPr>
                <p:txBody>
                  <a:bodyPr/>
                  <a:lstStyle/>
                  <a:p>
                    <a:endParaRPr lang="en-US"/>
                  </a:p>
                </p:txBody>
              </p:sp>
              <p:sp>
                <p:nvSpPr>
                  <p:cNvPr id="37256" name="Freeform 120"/>
                  <p:cNvSpPr>
                    <a:spLocks/>
                  </p:cNvSpPr>
                  <p:nvPr/>
                </p:nvSpPr>
                <p:spPr bwMode="auto">
                  <a:xfrm>
                    <a:off x="1846" y="2057"/>
                    <a:ext cx="268" cy="166"/>
                  </a:xfrm>
                  <a:custGeom>
                    <a:avLst/>
                    <a:gdLst>
                      <a:gd name="T0" fmla="*/ 100 w 268"/>
                      <a:gd name="T1" fmla="*/ 0 h 166"/>
                      <a:gd name="T2" fmla="*/ 0 w 268"/>
                      <a:gd name="T3" fmla="*/ 0 h 166"/>
                      <a:gd name="T4" fmla="*/ 168 w 268"/>
                      <a:gd name="T5" fmla="*/ 166 h 166"/>
                      <a:gd name="T6" fmla="*/ 268 w 268"/>
                      <a:gd name="T7" fmla="*/ 166 h 166"/>
                      <a:gd name="T8" fmla="*/ 100 w 268"/>
                      <a:gd name="T9" fmla="*/ 0 h 166"/>
                      <a:gd name="T10" fmla="*/ 0 60000 65536"/>
                      <a:gd name="T11" fmla="*/ 0 60000 65536"/>
                      <a:gd name="T12" fmla="*/ 0 60000 65536"/>
                      <a:gd name="T13" fmla="*/ 0 60000 65536"/>
                      <a:gd name="T14" fmla="*/ 0 60000 65536"/>
                      <a:gd name="T15" fmla="*/ 0 w 268"/>
                      <a:gd name="T16" fmla="*/ 0 h 166"/>
                      <a:gd name="T17" fmla="*/ 268 w 268"/>
                      <a:gd name="T18" fmla="*/ 166 h 166"/>
                    </a:gdLst>
                    <a:ahLst/>
                    <a:cxnLst>
                      <a:cxn ang="T10">
                        <a:pos x="T0" y="T1"/>
                      </a:cxn>
                      <a:cxn ang="T11">
                        <a:pos x="T2" y="T3"/>
                      </a:cxn>
                      <a:cxn ang="T12">
                        <a:pos x="T4" y="T5"/>
                      </a:cxn>
                      <a:cxn ang="T13">
                        <a:pos x="T6" y="T7"/>
                      </a:cxn>
                      <a:cxn ang="T14">
                        <a:pos x="T8" y="T9"/>
                      </a:cxn>
                    </a:cxnLst>
                    <a:rect l="T15" t="T16" r="T17" b="T18"/>
                    <a:pathLst>
                      <a:path w="268" h="166">
                        <a:moveTo>
                          <a:pt x="100" y="0"/>
                        </a:moveTo>
                        <a:lnTo>
                          <a:pt x="0" y="0"/>
                        </a:lnTo>
                        <a:lnTo>
                          <a:pt x="168" y="166"/>
                        </a:lnTo>
                        <a:lnTo>
                          <a:pt x="268" y="166"/>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37230" name="Group 121"/>
                <p:cNvGrpSpPr>
                  <a:grpSpLocks/>
                </p:cNvGrpSpPr>
                <p:nvPr/>
              </p:nvGrpSpPr>
              <p:grpSpPr bwMode="auto">
                <a:xfrm>
                  <a:off x="3513" y="2213"/>
                  <a:ext cx="458" cy="178"/>
                  <a:chOff x="3513" y="2213"/>
                  <a:chExt cx="458" cy="178"/>
                </a:xfrm>
              </p:grpSpPr>
              <p:sp>
                <p:nvSpPr>
                  <p:cNvPr id="37251" name="Freeform 122"/>
                  <p:cNvSpPr>
                    <a:spLocks/>
                  </p:cNvSpPr>
                  <p:nvPr/>
                </p:nvSpPr>
                <p:spPr bwMode="auto">
                  <a:xfrm>
                    <a:off x="3513" y="2213"/>
                    <a:ext cx="83" cy="178"/>
                  </a:xfrm>
                  <a:custGeom>
                    <a:avLst/>
                    <a:gdLst>
                      <a:gd name="T0" fmla="*/ 0 w 83"/>
                      <a:gd name="T1" fmla="*/ 0 h 178"/>
                      <a:gd name="T2" fmla="*/ 83 w 83"/>
                      <a:gd name="T3" fmla="*/ 81 h 178"/>
                      <a:gd name="T4" fmla="*/ 83 w 83"/>
                      <a:gd name="T5" fmla="*/ 178 h 178"/>
                      <a:gd name="T6" fmla="*/ 0 w 83"/>
                      <a:gd name="T7" fmla="*/ 97 h 178"/>
                      <a:gd name="T8" fmla="*/ 0 w 83"/>
                      <a:gd name="T9" fmla="*/ 0 h 178"/>
                      <a:gd name="T10" fmla="*/ 0 60000 65536"/>
                      <a:gd name="T11" fmla="*/ 0 60000 65536"/>
                      <a:gd name="T12" fmla="*/ 0 60000 65536"/>
                      <a:gd name="T13" fmla="*/ 0 60000 65536"/>
                      <a:gd name="T14" fmla="*/ 0 60000 65536"/>
                      <a:gd name="T15" fmla="*/ 0 w 83"/>
                      <a:gd name="T16" fmla="*/ 0 h 178"/>
                      <a:gd name="T17" fmla="*/ 83 w 83"/>
                      <a:gd name="T18" fmla="*/ 178 h 178"/>
                    </a:gdLst>
                    <a:ahLst/>
                    <a:cxnLst>
                      <a:cxn ang="T10">
                        <a:pos x="T0" y="T1"/>
                      </a:cxn>
                      <a:cxn ang="T11">
                        <a:pos x="T2" y="T3"/>
                      </a:cxn>
                      <a:cxn ang="T12">
                        <a:pos x="T4" y="T5"/>
                      </a:cxn>
                      <a:cxn ang="T13">
                        <a:pos x="T6" y="T7"/>
                      </a:cxn>
                      <a:cxn ang="T14">
                        <a:pos x="T8" y="T9"/>
                      </a:cxn>
                    </a:cxnLst>
                    <a:rect l="T15" t="T16" r="T17" b="T18"/>
                    <a:pathLst>
                      <a:path w="83" h="178">
                        <a:moveTo>
                          <a:pt x="0" y="0"/>
                        </a:moveTo>
                        <a:lnTo>
                          <a:pt x="83" y="81"/>
                        </a:lnTo>
                        <a:lnTo>
                          <a:pt x="83" y="17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7252" name="Rectangle 123"/>
                  <p:cNvSpPr>
                    <a:spLocks noChangeArrowheads="1"/>
                  </p:cNvSpPr>
                  <p:nvPr/>
                </p:nvSpPr>
                <p:spPr bwMode="auto">
                  <a:xfrm>
                    <a:off x="3596" y="2294"/>
                    <a:ext cx="375" cy="97"/>
                  </a:xfrm>
                  <a:prstGeom prst="rect">
                    <a:avLst/>
                  </a:prstGeom>
                  <a:solidFill>
                    <a:srgbClr val="CDE6FF"/>
                  </a:solidFill>
                  <a:ln w="4763">
                    <a:solidFill>
                      <a:schemeClr val="bg2"/>
                    </a:solidFill>
                    <a:miter lim="800000"/>
                    <a:headEnd/>
                    <a:tailEnd/>
                  </a:ln>
                </p:spPr>
                <p:txBody>
                  <a:bodyPr/>
                  <a:lstStyle/>
                  <a:p>
                    <a:endParaRPr lang="en-US"/>
                  </a:p>
                </p:txBody>
              </p:sp>
              <p:sp>
                <p:nvSpPr>
                  <p:cNvPr id="37253" name="Freeform 124"/>
                  <p:cNvSpPr>
                    <a:spLocks/>
                  </p:cNvSpPr>
                  <p:nvPr/>
                </p:nvSpPr>
                <p:spPr bwMode="auto">
                  <a:xfrm>
                    <a:off x="3513" y="2213"/>
                    <a:ext cx="458" cy="81"/>
                  </a:xfrm>
                  <a:custGeom>
                    <a:avLst/>
                    <a:gdLst>
                      <a:gd name="T0" fmla="*/ 376 w 458"/>
                      <a:gd name="T1" fmla="*/ 0 h 81"/>
                      <a:gd name="T2" fmla="*/ 0 w 458"/>
                      <a:gd name="T3" fmla="*/ 0 h 81"/>
                      <a:gd name="T4" fmla="*/ 83 w 458"/>
                      <a:gd name="T5" fmla="*/ 81 h 81"/>
                      <a:gd name="T6" fmla="*/ 458 w 458"/>
                      <a:gd name="T7" fmla="*/ 81 h 81"/>
                      <a:gd name="T8" fmla="*/ 376 w 458"/>
                      <a:gd name="T9" fmla="*/ 0 h 81"/>
                      <a:gd name="T10" fmla="*/ 0 60000 65536"/>
                      <a:gd name="T11" fmla="*/ 0 60000 65536"/>
                      <a:gd name="T12" fmla="*/ 0 60000 65536"/>
                      <a:gd name="T13" fmla="*/ 0 60000 65536"/>
                      <a:gd name="T14" fmla="*/ 0 60000 65536"/>
                      <a:gd name="T15" fmla="*/ 0 w 458"/>
                      <a:gd name="T16" fmla="*/ 0 h 81"/>
                      <a:gd name="T17" fmla="*/ 458 w 458"/>
                      <a:gd name="T18" fmla="*/ 81 h 81"/>
                    </a:gdLst>
                    <a:ahLst/>
                    <a:cxnLst>
                      <a:cxn ang="T10">
                        <a:pos x="T0" y="T1"/>
                      </a:cxn>
                      <a:cxn ang="T11">
                        <a:pos x="T2" y="T3"/>
                      </a:cxn>
                      <a:cxn ang="T12">
                        <a:pos x="T4" y="T5"/>
                      </a:cxn>
                      <a:cxn ang="T13">
                        <a:pos x="T6" y="T7"/>
                      </a:cxn>
                      <a:cxn ang="T14">
                        <a:pos x="T8" y="T9"/>
                      </a:cxn>
                    </a:cxnLst>
                    <a:rect l="T15" t="T16" r="T17" b="T18"/>
                    <a:pathLst>
                      <a:path w="458" h="81">
                        <a:moveTo>
                          <a:pt x="376" y="0"/>
                        </a:moveTo>
                        <a:lnTo>
                          <a:pt x="0" y="0"/>
                        </a:lnTo>
                        <a:lnTo>
                          <a:pt x="83" y="81"/>
                        </a:lnTo>
                        <a:lnTo>
                          <a:pt x="458" y="81"/>
                        </a:lnTo>
                        <a:lnTo>
                          <a:pt x="376" y="0"/>
                        </a:lnTo>
                        <a:close/>
                      </a:path>
                    </a:pathLst>
                  </a:custGeom>
                  <a:solidFill>
                    <a:srgbClr val="CDE6FF"/>
                  </a:solidFill>
                  <a:ln w="4763">
                    <a:solidFill>
                      <a:schemeClr val="bg2"/>
                    </a:solidFill>
                    <a:round/>
                    <a:headEnd/>
                    <a:tailEnd/>
                  </a:ln>
                </p:spPr>
                <p:txBody>
                  <a:bodyPr/>
                  <a:lstStyle/>
                  <a:p>
                    <a:endParaRPr lang="en-US"/>
                  </a:p>
                </p:txBody>
              </p:sp>
            </p:grpSp>
            <p:grpSp>
              <p:nvGrpSpPr>
                <p:cNvPr id="37231" name="Group 125"/>
                <p:cNvGrpSpPr>
                  <a:grpSpLocks/>
                </p:cNvGrpSpPr>
                <p:nvPr/>
              </p:nvGrpSpPr>
              <p:grpSpPr bwMode="auto">
                <a:xfrm>
                  <a:off x="3095" y="2093"/>
                  <a:ext cx="484" cy="298"/>
                  <a:chOff x="3095" y="2093"/>
                  <a:chExt cx="484" cy="298"/>
                </a:xfrm>
              </p:grpSpPr>
              <p:sp>
                <p:nvSpPr>
                  <p:cNvPr id="37248" name="Freeform 126"/>
                  <p:cNvSpPr>
                    <a:spLocks/>
                  </p:cNvSpPr>
                  <p:nvPr/>
                </p:nvSpPr>
                <p:spPr bwMode="auto">
                  <a:xfrm>
                    <a:off x="3095" y="2093"/>
                    <a:ext cx="206" cy="298"/>
                  </a:xfrm>
                  <a:custGeom>
                    <a:avLst/>
                    <a:gdLst>
                      <a:gd name="T0" fmla="*/ 0 w 206"/>
                      <a:gd name="T1" fmla="*/ 0 h 298"/>
                      <a:gd name="T2" fmla="*/ 206 w 206"/>
                      <a:gd name="T3" fmla="*/ 201 h 298"/>
                      <a:gd name="T4" fmla="*/ 206 w 206"/>
                      <a:gd name="T5" fmla="*/ 298 h 298"/>
                      <a:gd name="T6" fmla="*/ 0 w 206"/>
                      <a:gd name="T7" fmla="*/ 97 h 298"/>
                      <a:gd name="T8" fmla="*/ 0 w 206"/>
                      <a:gd name="T9" fmla="*/ 0 h 298"/>
                      <a:gd name="T10" fmla="*/ 0 60000 65536"/>
                      <a:gd name="T11" fmla="*/ 0 60000 65536"/>
                      <a:gd name="T12" fmla="*/ 0 60000 65536"/>
                      <a:gd name="T13" fmla="*/ 0 60000 65536"/>
                      <a:gd name="T14" fmla="*/ 0 60000 65536"/>
                      <a:gd name="T15" fmla="*/ 0 w 206"/>
                      <a:gd name="T16" fmla="*/ 0 h 298"/>
                      <a:gd name="T17" fmla="*/ 206 w 206"/>
                      <a:gd name="T18" fmla="*/ 298 h 298"/>
                    </a:gdLst>
                    <a:ahLst/>
                    <a:cxnLst>
                      <a:cxn ang="T10">
                        <a:pos x="T0" y="T1"/>
                      </a:cxn>
                      <a:cxn ang="T11">
                        <a:pos x="T2" y="T3"/>
                      </a:cxn>
                      <a:cxn ang="T12">
                        <a:pos x="T4" y="T5"/>
                      </a:cxn>
                      <a:cxn ang="T13">
                        <a:pos x="T6" y="T7"/>
                      </a:cxn>
                      <a:cxn ang="T14">
                        <a:pos x="T8" y="T9"/>
                      </a:cxn>
                    </a:cxnLst>
                    <a:rect l="T15" t="T16" r="T17" b="T18"/>
                    <a:pathLst>
                      <a:path w="206" h="298">
                        <a:moveTo>
                          <a:pt x="0" y="0"/>
                        </a:moveTo>
                        <a:lnTo>
                          <a:pt x="206" y="201"/>
                        </a:lnTo>
                        <a:lnTo>
                          <a:pt x="206" y="29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7249" name="Rectangle 127"/>
                  <p:cNvSpPr>
                    <a:spLocks noChangeArrowheads="1"/>
                  </p:cNvSpPr>
                  <p:nvPr/>
                </p:nvSpPr>
                <p:spPr bwMode="auto">
                  <a:xfrm>
                    <a:off x="3301" y="2294"/>
                    <a:ext cx="278" cy="97"/>
                  </a:xfrm>
                  <a:prstGeom prst="rect">
                    <a:avLst/>
                  </a:prstGeom>
                  <a:solidFill>
                    <a:srgbClr val="CDE6FF"/>
                  </a:solidFill>
                  <a:ln w="4763">
                    <a:solidFill>
                      <a:schemeClr val="bg2"/>
                    </a:solidFill>
                    <a:miter lim="800000"/>
                    <a:headEnd/>
                    <a:tailEnd/>
                  </a:ln>
                </p:spPr>
                <p:txBody>
                  <a:bodyPr/>
                  <a:lstStyle/>
                  <a:p>
                    <a:endParaRPr lang="en-US"/>
                  </a:p>
                </p:txBody>
              </p:sp>
              <p:sp>
                <p:nvSpPr>
                  <p:cNvPr id="37250" name="Freeform 128"/>
                  <p:cNvSpPr>
                    <a:spLocks/>
                  </p:cNvSpPr>
                  <p:nvPr/>
                </p:nvSpPr>
                <p:spPr bwMode="auto">
                  <a:xfrm>
                    <a:off x="3095" y="2093"/>
                    <a:ext cx="484" cy="201"/>
                  </a:xfrm>
                  <a:custGeom>
                    <a:avLst/>
                    <a:gdLst>
                      <a:gd name="T0" fmla="*/ 279 w 484"/>
                      <a:gd name="T1" fmla="*/ 0 h 201"/>
                      <a:gd name="T2" fmla="*/ 0 w 484"/>
                      <a:gd name="T3" fmla="*/ 0 h 201"/>
                      <a:gd name="T4" fmla="*/ 206 w 484"/>
                      <a:gd name="T5" fmla="*/ 201 h 201"/>
                      <a:gd name="T6" fmla="*/ 484 w 484"/>
                      <a:gd name="T7" fmla="*/ 201 h 201"/>
                      <a:gd name="T8" fmla="*/ 279 w 484"/>
                      <a:gd name="T9" fmla="*/ 0 h 201"/>
                      <a:gd name="T10" fmla="*/ 0 60000 65536"/>
                      <a:gd name="T11" fmla="*/ 0 60000 65536"/>
                      <a:gd name="T12" fmla="*/ 0 60000 65536"/>
                      <a:gd name="T13" fmla="*/ 0 60000 65536"/>
                      <a:gd name="T14" fmla="*/ 0 60000 65536"/>
                      <a:gd name="T15" fmla="*/ 0 w 484"/>
                      <a:gd name="T16" fmla="*/ 0 h 201"/>
                      <a:gd name="T17" fmla="*/ 484 w 484"/>
                      <a:gd name="T18" fmla="*/ 201 h 201"/>
                    </a:gdLst>
                    <a:ahLst/>
                    <a:cxnLst>
                      <a:cxn ang="T10">
                        <a:pos x="T0" y="T1"/>
                      </a:cxn>
                      <a:cxn ang="T11">
                        <a:pos x="T2" y="T3"/>
                      </a:cxn>
                      <a:cxn ang="T12">
                        <a:pos x="T4" y="T5"/>
                      </a:cxn>
                      <a:cxn ang="T13">
                        <a:pos x="T6" y="T7"/>
                      </a:cxn>
                      <a:cxn ang="T14">
                        <a:pos x="T8" y="T9"/>
                      </a:cxn>
                    </a:cxnLst>
                    <a:rect l="T15" t="T16" r="T17" b="T18"/>
                    <a:pathLst>
                      <a:path w="484" h="201">
                        <a:moveTo>
                          <a:pt x="279" y="0"/>
                        </a:moveTo>
                        <a:lnTo>
                          <a:pt x="0" y="0"/>
                        </a:lnTo>
                        <a:lnTo>
                          <a:pt x="206" y="201"/>
                        </a:lnTo>
                        <a:lnTo>
                          <a:pt x="484" y="201"/>
                        </a:lnTo>
                        <a:lnTo>
                          <a:pt x="279" y="0"/>
                        </a:lnTo>
                        <a:close/>
                      </a:path>
                    </a:pathLst>
                  </a:custGeom>
                  <a:solidFill>
                    <a:srgbClr val="CDE6FF"/>
                  </a:solidFill>
                  <a:ln w="4763">
                    <a:solidFill>
                      <a:schemeClr val="bg2"/>
                    </a:solidFill>
                    <a:round/>
                    <a:headEnd/>
                    <a:tailEnd/>
                  </a:ln>
                </p:spPr>
                <p:txBody>
                  <a:bodyPr/>
                  <a:lstStyle/>
                  <a:p>
                    <a:endParaRPr lang="en-US"/>
                  </a:p>
                </p:txBody>
              </p:sp>
            </p:grpSp>
            <p:grpSp>
              <p:nvGrpSpPr>
                <p:cNvPr id="37232" name="Group 129"/>
                <p:cNvGrpSpPr>
                  <a:grpSpLocks/>
                </p:cNvGrpSpPr>
                <p:nvPr/>
              </p:nvGrpSpPr>
              <p:grpSpPr bwMode="auto">
                <a:xfrm>
                  <a:off x="3008" y="2226"/>
                  <a:ext cx="277" cy="165"/>
                  <a:chOff x="3008" y="2226"/>
                  <a:chExt cx="277" cy="165"/>
                </a:xfrm>
              </p:grpSpPr>
              <p:sp>
                <p:nvSpPr>
                  <p:cNvPr id="37245" name="Freeform 130"/>
                  <p:cNvSpPr>
                    <a:spLocks/>
                  </p:cNvSpPr>
                  <p:nvPr/>
                </p:nvSpPr>
                <p:spPr bwMode="auto">
                  <a:xfrm>
                    <a:off x="3008" y="2226"/>
                    <a:ext cx="70" cy="165"/>
                  </a:xfrm>
                  <a:custGeom>
                    <a:avLst/>
                    <a:gdLst>
                      <a:gd name="T0" fmla="*/ 0 w 70"/>
                      <a:gd name="T1" fmla="*/ 0 h 165"/>
                      <a:gd name="T2" fmla="*/ 70 w 70"/>
                      <a:gd name="T3" fmla="*/ 68 h 165"/>
                      <a:gd name="T4" fmla="*/ 70 w 70"/>
                      <a:gd name="T5" fmla="*/ 165 h 165"/>
                      <a:gd name="T6" fmla="*/ 0 w 70"/>
                      <a:gd name="T7" fmla="*/ 97 h 165"/>
                      <a:gd name="T8" fmla="*/ 0 w 70"/>
                      <a:gd name="T9" fmla="*/ 0 h 165"/>
                      <a:gd name="T10" fmla="*/ 0 60000 65536"/>
                      <a:gd name="T11" fmla="*/ 0 60000 65536"/>
                      <a:gd name="T12" fmla="*/ 0 60000 65536"/>
                      <a:gd name="T13" fmla="*/ 0 60000 65536"/>
                      <a:gd name="T14" fmla="*/ 0 60000 65536"/>
                      <a:gd name="T15" fmla="*/ 0 w 70"/>
                      <a:gd name="T16" fmla="*/ 0 h 165"/>
                      <a:gd name="T17" fmla="*/ 70 w 70"/>
                      <a:gd name="T18" fmla="*/ 165 h 165"/>
                    </a:gdLst>
                    <a:ahLst/>
                    <a:cxnLst>
                      <a:cxn ang="T10">
                        <a:pos x="T0" y="T1"/>
                      </a:cxn>
                      <a:cxn ang="T11">
                        <a:pos x="T2" y="T3"/>
                      </a:cxn>
                      <a:cxn ang="T12">
                        <a:pos x="T4" y="T5"/>
                      </a:cxn>
                      <a:cxn ang="T13">
                        <a:pos x="T6" y="T7"/>
                      </a:cxn>
                      <a:cxn ang="T14">
                        <a:pos x="T8" y="T9"/>
                      </a:cxn>
                    </a:cxnLst>
                    <a:rect l="T15" t="T16" r="T17" b="T18"/>
                    <a:pathLst>
                      <a:path w="70" h="165">
                        <a:moveTo>
                          <a:pt x="0" y="0"/>
                        </a:moveTo>
                        <a:lnTo>
                          <a:pt x="70" y="68"/>
                        </a:lnTo>
                        <a:lnTo>
                          <a:pt x="70" y="16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7246" name="Rectangle 131"/>
                  <p:cNvSpPr>
                    <a:spLocks noChangeArrowheads="1"/>
                  </p:cNvSpPr>
                  <p:nvPr/>
                </p:nvSpPr>
                <p:spPr bwMode="auto">
                  <a:xfrm>
                    <a:off x="3078" y="2294"/>
                    <a:ext cx="207" cy="97"/>
                  </a:xfrm>
                  <a:prstGeom prst="rect">
                    <a:avLst/>
                  </a:prstGeom>
                  <a:solidFill>
                    <a:srgbClr val="CDE6FF"/>
                  </a:solidFill>
                  <a:ln w="4763">
                    <a:solidFill>
                      <a:schemeClr val="bg2"/>
                    </a:solidFill>
                    <a:miter lim="800000"/>
                    <a:headEnd/>
                    <a:tailEnd/>
                  </a:ln>
                </p:spPr>
                <p:txBody>
                  <a:bodyPr/>
                  <a:lstStyle/>
                  <a:p>
                    <a:endParaRPr lang="en-US"/>
                  </a:p>
                </p:txBody>
              </p:sp>
              <p:sp>
                <p:nvSpPr>
                  <p:cNvPr id="37247" name="Freeform 132"/>
                  <p:cNvSpPr>
                    <a:spLocks/>
                  </p:cNvSpPr>
                  <p:nvPr/>
                </p:nvSpPr>
                <p:spPr bwMode="auto">
                  <a:xfrm>
                    <a:off x="3008" y="2226"/>
                    <a:ext cx="277" cy="68"/>
                  </a:xfrm>
                  <a:custGeom>
                    <a:avLst/>
                    <a:gdLst>
                      <a:gd name="T0" fmla="*/ 207 w 277"/>
                      <a:gd name="T1" fmla="*/ 0 h 68"/>
                      <a:gd name="T2" fmla="*/ 0 w 277"/>
                      <a:gd name="T3" fmla="*/ 0 h 68"/>
                      <a:gd name="T4" fmla="*/ 70 w 277"/>
                      <a:gd name="T5" fmla="*/ 68 h 68"/>
                      <a:gd name="T6" fmla="*/ 277 w 277"/>
                      <a:gd name="T7" fmla="*/ 68 h 68"/>
                      <a:gd name="T8" fmla="*/ 207 w 277"/>
                      <a:gd name="T9" fmla="*/ 0 h 68"/>
                      <a:gd name="T10" fmla="*/ 0 60000 65536"/>
                      <a:gd name="T11" fmla="*/ 0 60000 65536"/>
                      <a:gd name="T12" fmla="*/ 0 60000 65536"/>
                      <a:gd name="T13" fmla="*/ 0 60000 65536"/>
                      <a:gd name="T14" fmla="*/ 0 60000 65536"/>
                      <a:gd name="T15" fmla="*/ 0 w 277"/>
                      <a:gd name="T16" fmla="*/ 0 h 68"/>
                      <a:gd name="T17" fmla="*/ 277 w 277"/>
                      <a:gd name="T18" fmla="*/ 68 h 68"/>
                    </a:gdLst>
                    <a:ahLst/>
                    <a:cxnLst>
                      <a:cxn ang="T10">
                        <a:pos x="T0" y="T1"/>
                      </a:cxn>
                      <a:cxn ang="T11">
                        <a:pos x="T2" y="T3"/>
                      </a:cxn>
                      <a:cxn ang="T12">
                        <a:pos x="T4" y="T5"/>
                      </a:cxn>
                      <a:cxn ang="T13">
                        <a:pos x="T6" y="T7"/>
                      </a:cxn>
                      <a:cxn ang="T14">
                        <a:pos x="T8" y="T9"/>
                      </a:cxn>
                    </a:cxnLst>
                    <a:rect l="T15" t="T16" r="T17" b="T18"/>
                    <a:pathLst>
                      <a:path w="277" h="68">
                        <a:moveTo>
                          <a:pt x="207" y="0"/>
                        </a:moveTo>
                        <a:lnTo>
                          <a:pt x="0" y="0"/>
                        </a:lnTo>
                        <a:lnTo>
                          <a:pt x="70" y="68"/>
                        </a:lnTo>
                        <a:lnTo>
                          <a:pt x="277" y="68"/>
                        </a:lnTo>
                        <a:lnTo>
                          <a:pt x="207" y="0"/>
                        </a:lnTo>
                        <a:close/>
                      </a:path>
                    </a:pathLst>
                  </a:custGeom>
                  <a:solidFill>
                    <a:srgbClr val="CDE6FF"/>
                  </a:solidFill>
                  <a:ln w="4763">
                    <a:solidFill>
                      <a:schemeClr val="bg2"/>
                    </a:solidFill>
                    <a:round/>
                    <a:headEnd/>
                    <a:tailEnd/>
                  </a:ln>
                </p:spPr>
                <p:txBody>
                  <a:bodyPr/>
                  <a:lstStyle/>
                  <a:p>
                    <a:endParaRPr lang="en-US"/>
                  </a:p>
                </p:txBody>
              </p:sp>
            </p:grpSp>
            <p:grpSp>
              <p:nvGrpSpPr>
                <p:cNvPr id="37233" name="Group 133"/>
                <p:cNvGrpSpPr>
                  <a:grpSpLocks/>
                </p:cNvGrpSpPr>
                <p:nvPr/>
              </p:nvGrpSpPr>
              <p:grpSpPr bwMode="auto">
                <a:xfrm>
                  <a:off x="2765" y="2213"/>
                  <a:ext cx="300" cy="178"/>
                  <a:chOff x="2765" y="2213"/>
                  <a:chExt cx="300" cy="178"/>
                </a:xfrm>
              </p:grpSpPr>
              <p:sp>
                <p:nvSpPr>
                  <p:cNvPr id="37242" name="Freeform 134"/>
                  <p:cNvSpPr>
                    <a:spLocks/>
                  </p:cNvSpPr>
                  <p:nvPr/>
                </p:nvSpPr>
                <p:spPr bwMode="auto">
                  <a:xfrm>
                    <a:off x="2765" y="2213"/>
                    <a:ext cx="83" cy="178"/>
                  </a:xfrm>
                  <a:custGeom>
                    <a:avLst/>
                    <a:gdLst>
                      <a:gd name="T0" fmla="*/ 0 w 83"/>
                      <a:gd name="T1" fmla="*/ 0 h 178"/>
                      <a:gd name="T2" fmla="*/ 83 w 83"/>
                      <a:gd name="T3" fmla="*/ 81 h 178"/>
                      <a:gd name="T4" fmla="*/ 83 w 83"/>
                      <a:gd name="T5" fmla="*/ 178 h 178"/>
                      <a:gd name="T6" fmla="*/ 0 w 83"/>
                      <a:gd name="T7" fmla="*/ 97 h 178"/>
                      <a:gd name="T8" fmla="*/ 0 w 83"/>
                      <a:gd name="T9" fmla="*/ 0 h 178"/>
                      <a:gd name="T10" fmla="*/ 0 60000 65536"/>
                      <a:gd name="T11" fmla="*/ 0 60000 65536"/>
                      <a:gd name="T12" fmla="*/ 0 60000 65536"/>
                      <a:gd name="T13" fmla="*/ 0 60000 65536"/>
                      <a:gd name="T14" fmla="*/ 0 60000 65536"/>
                      <a:gd name="T15" fmla="*/ 0 w 83"/>
                      <a:gd name="T16" fmla="*/ 0 h 178"/>
                      <a:gd name="T17" fmla="*/ 83 w 83"/>
                      <a:gd name="T18" fmla="*/ 178 h 178"/>
                    </a:gdLst>
                    <a:ahLst/>
                    <a:cxnLst>
                      <a:cxn ang="T10">
                        <a:pos x="T0" y="T1"/>
                      </a:cxn>
                      <a:cxn ang="T11">
                        <a:pos x="T2" y="T3"/>
                      </a:cxn>
                      <a:cxn ang="T12">
                        <a:pos x="T4" y="T5"/>
                      </a:cxn>
                      <a:cxn ang="T13">
                        <a:pos x="T6" y="T7"/>
                      </a:cxn>
                      <a:cxn ang="T14">
                        <a:pos x="T8" y="T9"/>
                      </a:cxn>
                    </a:cxnLst>
                    <a:rect l="T15" t="T16" r="T17" b="T18"/>
                    <a:pathLst>
                      <a:path w="83" h="178">
                        <a:moveTo>
                          <a:pt x="0" y="0"/>
                        </a:moveTo>
                        <a:lnTo>
                          <a:pt x="83" y="81"/>
                        </a:lnTo>
                        <a:lnTo>
                          <a:pt x="83" y="17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7243" name="Rectangle 135"/>
                  <p:cNvSpPr>
                    <a:spLocks noChangeArrowheads="1"/>
                  </p:cNvSpPr>
                  <p:nvPr/>
                </p:nvSpPr>
                <p:spPr bwMode="auto">
                  <a:xfrm>
                    <a:off x="2848" y="2294"/>
                    <a:ext cx="217" cy="97"/>
                  </a:xfrm>
                  <a:prstGeom prst="rect">
                    <a:avLst/>
                  </a:prstGeom>
                  <a:solidFill>
                    <a:srgbClr val="CDE6FF"/>
                  </a:solidFill>
                  <a:ln w="4763">
                    <a:solidFill>
                      <a:schemeClr val="bg2"/>
                    </a:solidFill>
                    <a:miter lim="800000"/>
                    <a:headEnd/>
                    <a:tailEnd/>
                  </a:ln>
                </p:spPr>
                <p:txBody>
                  <a:bodyPr/>
                  <a:lstStyle/>
                  <a:p>
                    <a:endParaRPr lang="en-US"/>
                  </a:p>
                </p:txBody>
              </p:sp>
              <p:sp>
                <p:nvSpPr>
                  <p:cNvPr id="37244" name="Freeform 136"/>
                  <p:cNvSpPr>
                    <a:spLocks/>
                  </p:cNvSpPr>
                  <p:nvPr/>
                </p:nvSpPr>
                <p:spPr bwMode="auto">
                  <a:xfrm>
                    <a:off x="2765" y="2213"/>
                    <a:ext cx="300" cy="81"/>
                  </a:xfrm>
                  <a:custGeom>
                    <a:avLst/>
                    <a:gdLst>
                      <a:gd name="T0" fmla="*/ 217 w 300"/>
                      <a:gd name="T1" fmla="*/ 0 h 81"/>
                      <a:gd name="T2" fmla="*/ 0 w 300"/>
                      <a:gd name="T3" fmla="*/ 0 h 81"/>
                      <a:gd name="T4" fmla="*/ 83 w 300"/>
                      <a:gd name="T5" fmla="*/ 81 h 81"/>
                      <a:gd name="T6" fmla="*/ 300 w 300"/>
                      <a:gd name="T7" fmla="*/ 81 h 81"/>
                      <a:gd name="T8" fmla="*/ 217 w 300"/>
                      <a:gd name="T9" fmla="*/ 0 h 81"/>
                      <a:gd name="T10" fmla="*/ 0 60000 65536"/>
                      <a:gd name="T11" fmla="*/ 0 60000 65536"/>
                      <a:gd name="T12" fmla="*/ 0 60000 65536"/>
                      <a:gd name="T13" fmla="*/ 0 60000 65536"/>
                      <a:gd name="T14" fmla="*/ 0 60000 65536"/>
                      <a:gd name="T15" fmla="*/ 0 w 300"/>
                      <a:gd name="T16" fmla="*/ 0 h 81"/>
                      <a:gd name="T17" fmla="*/ 300 w 300"/>
                      <a:gd name="T18" fmla="*/ 81 h 81"/>
                    </a:gdLst>
                    <a:ahLst/>
                    <a:cxnLst>
                      <a:cxn ang="T10">
                        <a:pos x="T0" y="T1"/>
                      </a:cxn>
                      <a:cxn ang="T11">
                        <a:pos x="T2" y="T3"/>
                      </a:cxn>
                      <a:cxn ang="T12">
                        <a:pos x="T4" y="T5"/>
                      </a:cxn>
                      <a:cxn ang="T13">
                        <a:pos x="T6" y="T7"/>
                      </a:cxn>
                      <a:cxn ang="T14">
                        <a:pos x="T8" y="T9"/>
                      </a:cxn>
                    </a:cxnLst>
                    <a:rect l="T15" t="T16" r="T17" b="T18"/>
                    <a:pathLst>
                      <a:path w="300" h="81">
                        <a:moveTo>
                          <a:pt x="217" y="0"/>
                        </a:moveTo>
                        <a:lnTo>
                          <a:pt x="0" y="0"/>
                        </a:lnTo>
                        <a:lnTo>
                          <a:pt x="83" y="81"/>
                        </a:lnTo>
                        <a:lnTo>
                          <a:pt x="300" y="81"/>
                        </a:lnTo>
                        <a:lnTo>
                          <a:pt x="217" y="0"/>
                        </a:lnTo>
                        <a:close/>
                      </a:path>
                    </a:pathLst>
                  </a:custGeom>
                  <a:solidFill>
                    <a:srgbClr val="CDE6FF"/>
                  </a:solidFill>
                  <a:ln w="4763">
                    <a:solidFill>
                      <a:schemeClr val="bg2"/>
                    </a:solidFill>
                    <a:round/>
                    <a:headEnd/>
                    <a:tailEnd/>
                  </a:ln>
                </p:spPr>
                <p:txBody>
                  <a:bodyPr/>
                  <a:lstStyle/>
                  <a:p>
                    <a:endParaRPr lang="en-US"/>
                  </a:p>
                </p:txBody>
              </p:sp>
            </p:grpSp>
            <p:grpSp>
              <p:nvGrpSpPr>
                <p:cNvPr id="37234" name="Group 137"/>
                <p:cNvGrpSpPr>
                  <a:grpSpLocks/>
                </p:cNvGrpSpPr>
                <p:nvPr/>
              </p:nvGrpSpPr>
              <p:grpSpPr bwMode="auto">
                <a:xfrm>
                  <a:off x="2370" y="2239"/>
                  <a:ext cx="462" cy="152"/>
                  <a:chOff x="2370" y="2239"/>
                  <a:chExt cx="462" cy="152"/>
                </a:xfrm>
              </p:grpSpPr>
              <p:sp>
                <p:nvSpPr>
                  <p:cNvPr id="37239" name="Freeform 138"/>
                  <p:cNvSpPr>
                    <a:spLocks/>
                  </p:cNvSpPr>
                  <p:nvPr/>
                </p:nvSpPr>
                <p:spPr bwMode="auto">
                  <a:xfrm>
                    <a:off x="2370" y="2239"/>
                    <a:ext cx="57" cy="152"/>
                  </a:xfrm>
                  <a:custGeom>
                    <a:avLst/>
                    <a:gdLst>
                      <a:gd name="T0" fmla="*/ 0 w 57"/>
                      <a:gd name="T1" fmla="*/ 0 h 152"/>
                      <a:gd name="T2" fmla="*/ 57 w 57"/>
                      <a:gd name="T3" fmla="*/ 55 h 152"/>
                      <a:gd name="T4" fmla="*/ 57 w 57"/>
                      <a:gd name="T5" fmla="*/ 152 h 152"/>
                      <a:gd name="T6" fmla="*/ 0 w 57"/>
                      <a:gd name="T7" fmla="*/ 97 h 152"/>
                      <a:gd name="T8" fmla="*/ 0 w 57"/>
                      <a:gd name="T9" fmla="*/ 0 h 152"/>
                      <a:gd name="T10" fmla="*/ 0 60000 65536"/>
                      <a:gd name="T11" fmla="*/ 0 60000 65536"/>
                      <a:gd name="T12" fmla="*/ 0 60000 65536"/>
                      <a:gd name="T13" fmla="*/ 0 60000 65536"/>
                      <a:gd name="T14" fmla="*/ 0 60000 65536"/>
                      <a:gd name="T15" fmla="*/ 0 w 57"/>
                      <a:gd name="T16" fmla="*/ 0 h 152"/>
                      <a:gd name="T17" fmla="*/ 57 w 57"/>
                      <a:gd name="T18" fmla="*/ 152 h 152"/>
                    </a:gdLst>
                    <a:ahLst/>
                    <a:cxnLst>
                      <a:cxn ang="T10">
                        <a:pos x="T0" y="T1"/>
                      </a:cxn>
                      <a:cxn ang="T11">
                        <a:pos x="T2" y="T3"/>
                      </a:cxn>
                      <a:cxn ang="T12">
                        <a:pos x="T4" y="T5"/>
                      </a:cxn>
                      <a:cxn ang="T13">
                        <a:pos x="T6" y="T7"/>
                      </a:cxn>
                      <a:cxn ang="T14">
                        <a:pos x="T8" y="T9"/>
                      </a:cxn>
                    </a:cxnLst>
                    <a:rect l="T15" t="T16" r="T17" b="T18"/>
                    <a:pathLst>
                      <a:path w="57" h="152">
                        <a:moveTo>
                          <a:pt x="0" y="0"/>
                        </a:moveTo>
                        <a:lnTo>
                          <a:pt x="57" y="55"/>
                        </a:lnTo>
                        <a:lnTo>
                          <a:pt x="57" y="152"/>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7240" name="Rectangle 139"/>
                  <p:cNvSpPr>
                    <a:spLocks noChangeArrowheads="1"/>
                  </p:cNvSpPr>
                  <p:nvPr/>
                </p:nvSpPr>
                <p:spPr bwMode="auto">
                  <a:xfrm>
                    <a:off x="2427" y="2294"/>
                    <a:ext cx="405" cy="97"/>
                  </a:xfrm>
                  <a:prstGeom prst="rect">
                    <a:avLst/>
                  </a:prstGeom>
                  <a:solidFill>
                    <a:srgbClr val="CDE6FF"/>
                  </a:solidFill>
                  <a:ln w="4763">
                    <a:solidFill>
                      <a:schemeClr val="bg2"/>
                    </a:solidFill>
                    <a:miter lim="800000"/>
                    <a:headEnd/>
                    <a:tailEnd/>
                  </a:ln>
                </p:spPr>
                <p:txBody>
                  <a:bodyPr/>
                  <a:lstStyle/>
                  <a:p>
                    <a:endParaRPr lang="en-US"/>
                  </a:p>
                </p:txBody>
              </p:sp>
              <p:sp>
                <p:nvSpPr>
                  <p:cNvPr id="37241" name="Freeform 140"/>
                  <p:cNvSpPr>
                    <a:spLocks/>
                  </p:cNvSpPr>
                  <p:nvPr/>
                </p:nvSpPr>
                <p:spPr bwMode="auto">
                  <a:xfrm>
                    <a:off x="2370" y="2239"/>
                    <a:ext cx="462" cy="55"/>
                  </a:xfrm>
                  <a:custGeom>
                    <a:avLst/>
                    <a:gdLst>
                      <a:gd name="T0" fmla="*/ 405 w 462"/>
                      <a:gd name="T1" fmla="*/ 0 h 55"/>
                      <a:gd name="T2" fmla="*/ 0 w 462"/>
                      <a:gd name="T3" fmla="*/ 0 h 55"/>
                      <a:gd name="T4" fmla="*/ 57 w 462"/>
                      <a:gd name="T5" fmla="*/ 55 h 55"/>
                      <a:gd name="T6" fmla="*/ 462 w 462"/>
                      <a:gd name="T7" fmla="*/ 55 h 55"/>
                      <a:gd name="T8" fmla="*/ 405 w 462"/>
                      <a:gd name="T9" fmla="*/ 0 h 55"/>
                      <a:gd name="T10" fmla="*/ 0 60000 65536"/>
                      <a:gd name="T11" fmla="*/ 0 60000 65536"/>
                      <a:gd name="T12" fmla="*/ 0 60000 65536"/>
                      <a:gd name="T13" fmla="*/ 0 60000 65536"/>
                      <a:gd name="T14" fmla="*/ 0 60000 65536"/>
                      <a:gd name="T15" fmla="*/ 0 w 462"/>
                      <a:gd name="T16" fmla="*/ 0 h 55"/>
                      <a:gd name="T17" fmla="*/ 462 w 462"/>
                      <a:gd name="T18" fmla="*/ 55 h 55"/>
                    </a:gdLst>
                    <a:ahLst/>
                    <a:cxnLst>
                      <a:cxn ang="T10">
                        <a:pos x="T0" y="T1"/>
                      </a:cxn>
                      <a:cxn ang="T11">
                        <a:pos x="T2" y="T3"/>
                      </a:cxn>
                      <a:cxn ang="T12">
                        <a:pos x="T4" y="T5"/>
                      </a:cxn>
                      <a:cxn ang="T13">
                        <a:pos x="T6" y="T7"/>
                      </a:cxn>
                      <a:cxn ang="T14">
                        <a:pos x="T8" y="T9"/>
                      </a:cxn>
                    </a:cxnLst>
                    <a:rect l="T15" t="T16" r="T17" b="T18"/>
                    <a:pathLst>
                      <a:path w="462" h="55">
                        <a:moveTo>
                          <a:pt x="405" y="0"/>
                        </a:moveTo>
                        <a:lnTo>
                          <a:pt x="0" y="0"/>
                        </a:lnTo>
                        <a:lnTo>
                          <a:pt x="57" y="55"/>
                        </a:lnTo>
                        <a:lnTo>
                          <a:pt x="462" y="55"/>
                        </a:lnTo>
                        <a:lnTo>
                          <a:pt x="405" y="0"/>
                        </a:lnTo>
                        <a:close/>
                      </a:path>
                    </a:pathLst>
                  </a:custGeom>
                  <a:solidFill>
                    <a:srgbClr val="CDE6FF"/>
                  </a:solidFill>
                  <a:ln w="4763">
                    <a:solidFill>
                      <a:schemeClr val="bg2"/>
                    </a:solidFill>
                    <a:round/>
                    <a:headEnd/>
                    <a:tailEnd/>
                  </a:ln>
                </p:spPr>
                <p:txBody>
                  <a:bodyPr/>
                  <a:lstStyle/>
                  <a:p>
                    <a:endParaRPr lang="en-US"/>
                  </a:p>
                </p:txBody>
              </p:sp>
            </p:grpSp>
            <p:grpSp>
              <p:nvGrpSpPr>
                <p:cNvPr id="37235" name="Group 141"/>
                <p:cNvGrpSpPr>
                  <a:grpSpLocks/>
                </p:cNvGrpSpPr>
                <p:nvPr/>
              </p:nvGrpSpPr>
              <p:grpSpPr bwMode="auto">
                <a:xfrm>
                  <a:off x="2021" y="2236"/>
                  <a:ext cx="396" cy="155"/>
                  <a:chOff x="2021" y="2236"/>
                  <a:chExt cx="396" cy="155"/>
                </a:xfrm>
              </p:grpSpPr>
              <p:sp>
                <p:nvSpPr>
                  <p:cNvPr id="37236" name="Freeform 142"/>
                  <p:cNvSpPr>
                    <a:spLocks/>
                  </p:cNvSpPr>
                  <p:nvPr/>
                </p:nvSpPr>
                <p:spPr bwMode="auto">
                  <a:xfrm>
                    <a:off x="2021" y="2236"/>
                    <a:ext cx="59" cy="155"/>
                  </a:xfrm>
                  <a:custGeom>
                    <a:avLst/>
                    <a:gdLst>
                      <a:gd name="T0" fmla="*/ 0 w 59"/>
                      <a:gd name="T1" fmla="*/ 0 h 155"/>
                      <a:gd name="T2" fmla="*/ 59 w 59"/>
                      <a:gd name="T3" fmla="*/ 58 h 155"/>
                      <a:gd name="T4" fmla="*/ 59 w 59"/>
                      <a:gd name="T5" fmla="*/ 155 h 155"/>
                      <a:gd name="T6" fmla="*/ 0 w 59"/>
                      <a:gd name="T7" fmla="*/ 97 h 155"/>
                      <a:gd name="T8" fmla="*/ 0 w 59"/>
                      <a:gd name="T9" fmla="*/ 0 h 155"/>
                      <a:gd name="T10" fmla="*/ 0 60000 65536"/>
                      <a:gd name="T11" fmla="*/ 0 60000 65536"/>
                      <a:gd name="T12" fmla="*/ 0 60000 65536"/>
                      <a:gd name="T13" fmla="*/ 0 60000 65536"/>
                      <a:gd name="T14" fmla="*/ 0 60000 65536"/>
                      <a:gd name="T15" fmla="*/ 0 w 59"/>
                      <a:gd name="T16" fmla="*/ 0 h 155"/>
                      <a:gd name="T17" fmla="*/ 59 w 59"/>
                      <a:gd name="T18" fmla="*/ 155 h 155"/>
                    </a:gdLst>
                    <a:ahLst/>
                    <a:cxnLst>
                      <a:cxn ang="T10">
                        <a:pos x="T0" y="T1"/>
                      </a:cxn>
                      <a:cxn ang="T11">
                        <a:pos x="T2" y="T3"/>
                      </a:cxn>
                      <a:cxn ang="T12">
                        <a:pos x="T4" y="T5"/>
                      </a:cxn>
                      <a:cxn ang="T13">
                        <a:pos x="T6" y="T7"/>
                      </a:cxn>
                      <a:cxn ang="T14">
                        <a:pos x="T8" y="T9"/>
                      </a:cxn>
                    </a:cxnLst>
                    <a:rect l="T15" t="T16" r="T17" b="T18"/>
                    <a:pathLst>
                      <a:path w="59" h="155">
                        <a:moveTo>
                          <a:pt x="0" y="0"/>
                        </a:moveTo>
                        <a:lnTo>
                          <a:pt x="59" y="58"/>
                        </a:lnTo>
                        <a:lnTo>
                          <a:pt x="59" y="15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7237" name="Rectangle 143"/>
                  <p:cNvSpPr>
                    <a:spLocks noChangeArrowheads="1"/>
                  </p:cNvSpPr>
                  <p:nvPr/>
                </p:nvSpPr>
                <p:spPr bwMode="auto">
                  <a:xfrm>
                    <a:off x="2080" y="2294"/>
                    <a:ext cx="337" cy="97"/>
                  </a:xfrm>
                  <a:prstGeom prst="rect">
                    <a:avLst/>
                  </a:prstGeom>
                  <a:solidFill>
                    <a:srgbClr val="CDE6FF"/>
                  </a:solidFill>
                  <a:ln w="4763">
                    <a:solidFill>
                      <a:schemeClr val="bg2"/>
                    </a:solidFill>
                    <a:miter lim="800000"/>
                    <a:headEnd/>
                    <a:tailEnd/>
                  </a:ln>
                </p:spPr>
                <p:txBody>
                  <a:bodyPr/>
                  <a:lstStyle/>
                  <a:p>
                    <a:endParaRPr lang="en-US"/>
                  </a:p>
                </p:txBody>
              </p:sp>
              <p:sp>
                <p:nvSpPr>
                  <p:cNvPr id="37238" name="Freeform 144"/>
                  <p:cNvSpPr>
                    <a:spLocks/>
                  </p:cNvSpPr>
                  <p:nvPr/>
                </p:nvSpPr>
                <p:spPr bwMode="auto">
                  <a:xfrm>
                    <a:off x="2021" y="2236"/>
                    <a:ext cx="396" cy="58"/>
                  </a:xfrm>
                  <a:custGeom>
                    <a:avLst/>
                    <a:gdLst>
                      <a:gd name="T0" fmla="*/ 336 w 396"/>
                      <a:gd name="T1" fmla="*/ 0 h 58"/>
                      <a:gd name="T2" fmla="*/ 0 w 396"/>
                      <a:gd name="T3" fmla="*/ 0 h 58"/>
                      <a:gd name="T4" fmla="*/ 59 w 396"/>
                      <a:gd name="T5" fmla="*/ 58 h 58"/>
                      <a:gd name="T6" fmla="*/ 396 w 396"/>
                      <a:gd name="T7" fmla="*/ 58 h 58"/>
                      <a:gd name="T8" fmla="*/ 336 w 396"/>
                      <a:gd name="T9" fmla="*/ 0 h 58"/>
                      <a:gd name="T10" fmla="*/ 0 60000 65536"/>
                      <a:gd name="T11" fmla="*/ 0 60000 65536"/>
                      <a:gd name="T12" fmla="*/ 0 60000 65536"/>
                      <a:gd name="T13" fmla="*/ 0 60000 65536"/>
                      <a:gd name="T14" fmla="*/ 0 60000 65536"/>
                      <a:gd name="T15" fmla="*/ 0 w 396"/>
                      <a:gd name="T16" fmla="*/ 0 h 58"/>
                      <a:gd name="T17" fmla="*/ 396 w 396"/>
                      <a:gd name="T18" fmla="*/ 58 h 58"/>
                    </a:gdLst>
                    <a:ahLst/>
                    <a:cxnLst>
                      <a:cxn ang="T10">
                        <a:pos x="T0" y="T1"/>
                      </a:cxn>
                      <a:cxn ang="T11">
                        <a:pos x="T2" y="T3"/>
                      </a:cxn>
                      <a:cxn ang="T12">
                        <a:pos x="T4" y="T5"/>
                      </a:cxn>
                      <a:cxn ang="T13">
                        <a:pos x="T6" y="T7"/>
                      </a:cxn>
                      <a:cxn ang="T14">
                        <a:pos x="T8" y="T9"/>
                      </a:cxn>
                    </a:cxnLst>
                    <a:rect l="T15" t="T16" r="T17" b="T18"/>
                    <a:pathLst>
                      <a:path w="396" h="58">
                        <a:moveTo>
                          <a:pt x="336" y="0"/>
                        </a:moveTo>
                        <a:lnTo>
                          <a:pt x="0" y="0"/>
                        </a:lnTo>
                        <a:lnTo>
                          <a:pt x="59" y="58"/>
                        </a:lnTo>
                        <a:lnTo>
                          <a:pt x="396" y="58"/>
                        </a:lnTo>
                        <a:lnTo>
                          <a:pt x="336" y="0"/>
                        </a:lnTo>
                        <a:close/>
                      </a:path>
                    </a:pathLst>
                  </a:custGeom>
                  <a:solidFill>
                    <a:srgbClr val="CDE6FF"/>
                  </a:solidFill>
                  <a:ln w="4763">
                    <a:solidFill>
                      <a:schemeClr val="bg2"/>
                    </a:solidFill>
                    <a:round/>
                    <a:headEnd/>
                    <a:tailEnd/>
                  </a:ln>
                </p:spPr>
                <p:txBody>
                  <a:bodyPr/>
                  <a:lstStyle/>
                  <a:p>
                    <a:endParaRPr lang="en-US"/>
                  </a:p>
                </p:txBody>
              </p:sp>
            </p:grpSp>
          </p:grpSp>
          <p:sp>
            <p:nvSpPr>
              <p:cNvPr id="37185" name="Line 145"/>
              <p:cNvSpPr>
                <a:spLocks noChangeShapeType="1"/>
              </p:cNvSpPr>
              <p:nvPr/>
            </p:nvSpPr>
            <p:spPr bwMode="auto">
              <a:xfrm flipV="1">
                <a:off x="1829" y="1959"/>
                <a:ext cx="700" cy="81"/>
              </a:xfrm>
              <a:prstGeom prst="line">
                <a:avLst/>
              </a:prstGeom>
              <a:noFill/>
              <a:ln w="3175">
                <a:solidFill>
                  <a:schemeClr val="bg2"/>
                </a:solidFill>
                <a:round/>
                <a:headEnd/>
                <a:tailEnd/>
              </a:ln>
            </p:spPr>
            <p:txBody>
              <a:bodyPr/>
              <a:lstStyle/>
              <a:p>
                <a:endParaRPr lang="en-US"/>
              </a:p>
            </p:txBody>
          </p:sp>
          <p:sp>
            <p:nvSpPr>
              <p:cNvPr id="37186" name="Line 146"/>
              <p:cNvSpPr>
                <a:spLocks noChangeShapeType="1"/>
              </p:cNvSpPr>
              <p:nvPr/>
            </p:nvSpPr>
            <p:spPr bwMode="auto">
              <a:xfrm flipH="1" flipV="1">
                <a:off x="1752" y="1962"/>
                <a:ext cx="861" cy="78"/>
              </a:xfrm>
              <a:prstGeom prst="line">
                <a:avLst/>
              </a:prstGeom>
              <a:noFill/>
              <a:ln w="3175">
                <a:solidFill>
                  <a:schemeClr val="bg2"/>
                </a:solidFill>
                <a:round/>
                <a:headEnd/>
                <a:tailEnd/>
              </a:ln>
            </p:spPr>
            <p:txBody>
              <a:bodyPr/>
              <a:lstStyle/>
              <a:p>
                <a:endParaRPr lang="en-US"/>
              </a:p>
            </p:txBody>
          </p:sp>
          <p:sp>
            <p:nvSpPr>
              <p:cNvPr id="37187" name="Oval 147"/>
              <p:cNvSpPr>
                <a:spLocks noChangeArrowheads="1"/>
              </p:cNvSpPr>
              <p:nvPr/>
            </p:nvSpPr>
            <p:spPr bwMode="auto">
              <a:xfrm>
                <a:off x="2114" y="1981"/>
                <a:ext cx="127" cy="38"/>
              </a:xfrm>
              <a:prstGeom prst="ellipse">
                <a:avLst/>
              </a:prstGeom>
              <a:solidFill>
                <a:srgbClr val="CDE6FF"/>
              </a:solidFill>
              <a:ln w="3175">
                <a:solidFill>
                  <a:schemeClr val="bg2"/>
                </a:solidFill>
                <a:round/>
                <a:headEnd/>
                <a:tailEnd/>
              </a:ln>
            </p:spPr>
            <p:txBody>
              <a:bodyPr/>
              <a:lstStyle/>
              <a:p>
                <a:endParaRPr lang="en-US"/>
              </a:p>
            </p:txBody>
          </p:sp>
          <p:sp>
            <p:nvSpPr>
              <p:cNvPr id="37188" name="Line 148"/>
              <p:cNvSpPr>
                <a:spLocks noChangeShapeType="1"/>
              </p:cNvSpPr>
              <p:nvPr/>
            </p:nvSpPr>
            <p:spPr bwMode="auto">
              <a:xfrm>
                <a:off x="2608" y="2002"/>
                <a:ext cx="311" cy="1"/>
              </a:xfrm>
              <a:prstGeom prst="line">
                <a:avLst/>
              </a:prstGeom>
              <a:noFill/>
              <a:ln w="3175">
                <a:solidFill>
                  <a:schemeClr val="bg2"/>
                </a:solidFill>
                <a:round/>
                <a:headEnd/>
                <a:tailEnd/>
              </a:ln>
            </p:spPr>
            <p:txBody>
              <a:bodyPr/>
              <a:lstStyle/>
              <a:p>
                <a:endParaRPr lang="en-US"/>
              </a:p>
            </p:txBody>
          </p:sp>
          <p:sp>
            <p:nvSpPr>
              <p:cNvPr id="37189" name="Line 149"/>
              <p:cNvSpPr>
                <a:spLocks noChangeShapeType="1"/>
              </p:cNvSpPr>
              <p:nvPr/>
            </p:nvSpPr>
            <p:spPr bwMode="auto">
              <a:xfrm flipH="1" flipV="1">
                <a:off x="2717" y="1959"/>
                <a:ext cx="81" cy="82"/>
              </a:xfrm>
              <a:prstGeom prst="line">
                <a:avLst/>
              </a:prstGeom>
              <a:noFill/>
              <a:ln w="3175">
                <a:solidFill>
                  <a:schemeClr val="bg2"/>
                </a:solidFill>
                <a:round/>
                <a:headEnd/>
                <a:tailEnd/>
              </a:ln>
            </p:spPr>
            <p:txBody>
              <a:bodyPr/>
              <a:lstStyle/>
              <a:p>
                <a:endParaRPr lang="en-US"/>
              </a:p>
            </p:txBody>
          </p:sp>
          <p:sp>
            <p:nvSpPr>
              <p:cNvPr id="37190" name="Line 150"/>
              <p:cNvSpPr>
                <a:spLocks noChangeShapeType="1"/>
              </p:cNvSpPr>
              <p:nvPr/>
            </p:nvSpPr>
            <p:spPr bwMode="auto">
              <a:xfrm>
                <a:off x="2801" y="2041"/>
                <a:ext cx="1" cy="97"/>
              </a:xfrm>
              <a:prstGeom prst="line">
                <a:avLst/>
              </a:prstGeom>
              <a:noFill/>
              <a:ln w="3175">
                <a:solidFill>
                  <a:schemeClr val="bg2"/>
                </a:solidFill>
                <a:round/>
                <a:headEnd/>
                <a:tailEnd/>
              </a:ln>
            </p:spPr>
            <p:txBody>
              <a:bodyPr/>
              <a:lstStyle/>
              <a:p>
                <a:endParaRPr lang="en-US"/>
              </a:p>
            </p:txBody>
          </p:sp>
          <p:sp>
            <p:nvSpPr>
              <p:cNvPr id="37191" name="Line 151"/>
              <p:cNvSpPr>
                <a:spLocks noChangeShapeType="1"/>
              </p:cNvSpPr>
              <p:nvPr/>
            </p:nvSpPr>
            <p:spPr bwMode="auto">
              <a:xfrm flipV="1">
                <a:off x="1897" y="2108"/>
                <a:ext cx="1" cy="94"/>
              </a:xfrm>
              <a:prstGeom prst="line">
                <a:avLst/>
              </a:prstGeom>
              <a:noFill/>
              <a:ln w="3175">
                <a:solidFill>
                  <a:schemeClr val="bg2"/>
                </a:solidFill>
                <a:round/>
                <a:headEnd/>
                <a:tailEnd/>
              </a:ln>
            </p:spPr>
            <p:txBody>
              <a:bodyPr/>
              <a:lstStyle/>
              <a:p>
                <a:endParaRPr lang="en-US"/>
              </a:p>
            </p:txBody>
          </p:sp>
          <p:sp>
            <p:nvSpPr>
              <p:cNvPr id="37192" name="Line 152"/>
              <p:cNvSpPr>
                <a:spLocks noChangeShapeType="1"/>
              </p:cNvSpPr>
              <p:nvPr/>
            </p:nvSpPr>
            <p:spPr bwMode="auto">
              <a:xfrm flipV="1">
                <a:off x="1956" y="2168"/>
                <a:ext cx="1" cy="93"/>
              </a:xfrm>
              <a:prstGeom prst="line">
                <a:avLst/>
              </a:prstGeom>
              <a:noFill/>
              <a:ln w="3175">
                <a:solidFill>
                  <a:schemeClr val="bg2"/>
                </a:solidFill>
                <a:round/>
                <a:headEnd/>
                <a:tailEnd/>
              </a:ln>
            </p:spPr>
            <p:txBody>
              <a:bodyPr/>
              <a:lstStyle/>
              <a:p>
                <a:endParaRPr lang="en-US"/>
              </a:p>
            </p:txBody>
          </p:sp>
          <p:sp>
            <p:nvSpPr>
              <p:cNvPr id="37193" name="Line 153"/>
              <p:cNvSpPr>
                <a:spLocks noChangeShapeType="1"/>
              </p:cNvSpPr>
              <p:nvPr/>
            </p:nvSpPr>
            <p:spPr bwMode="auto">
              <a:xfrm>
                <a:off x="1897" y="2108"/>
                <a:ext cx="96" cy="1"/>
              </a:xfrm>
              <a:prstGeom prst="line">
                <a:avLst/>
              </a:prstGeom>
              <a:noFill/>
              <a:ln w="3175">
                <a:solidFill>
                  <a:schemeClr val="bg2"/>
                </a:solidFill>
                <a:round/>
                <a:headEnd/>
                <a:tailEnd/>
              </a:ln>
            </p:spPr>
            <p:txBody>
              <a:bodyPr/>
              <a:lstStyle/>
              <a:p>
                <a:endParaRPr lang="en-US"/>
              </a:p>
            </p:txBody>
          </p:sp>
          <p:sp>
            <p:nvSpPr>
              <p:cNvPr id="37194" name="Line 154"/>
              <p:cNvSpPr>
                <a:spLocks noChangeShapeType="1"/>
              </p:cNvSpPr>
              <p:nvPr/>
            </p:nvSpPr>
            <p:spPr bwMode="auto">
              <a:xfrm>
                <a:off x="1956" y="2168"/>
                <a:ext cx="100" cy="1"/>
              </a:xfrm>
              <a:prstGeom prst="line">
                <a:avLst/>
              </a:prstGeom>
              <a:noFill/>
              <a:ln w="3175">
                <a:solidFill>
                  <a:schemeClr val="bg2"/>
                </a:solidFill>
                <a:round/>
                <a:headEnd/>
                <a:tailEnd/>
              </a:ln>
            </p:spPr>
            <p:txBody>
              <a:bodyPr/>
              <a:lstStyle/>
              <a:p>
                <a:endParaRPr lang="en-US"/>
              </a:p>
            </p:txBody>
          </p:sp>
          <p:sp>
            <p:nvSpPr>
              <p:cNvPr id="37195" name="Freeform 155"/>
              <p:cNvSpPr>
                <a:spLocks/>
              </p:cNvSpPr>
              <p:nvPr/>
            </p:nvSpPr>
            <p:spPr bwMode="auto">
              <a:xfrm>
                <a:off x="2359" y="2134"/>
                <a:ext cx="100" cy="92"/>
              </a:xfrm>
              <a:custGeom>
                <a:avLst/>
                <a:gdLst>
                  <a:gd name="T0" fmla="*/ 0 w 100"/>
                  <a:gd name="T1" fmla="*/ 92 h 92"/>
                  <a:gd name="T2" fmla="*/ 0 w 100"/>
                  <a:gd name="T3" fmla="*/ 0 h 92"/>
                  <a:gd name="T4" fmla="*/ 100 w 100"/>
                  <a:gd name="T5" fmla="*/ 0 h 92"/>
                  <a:gd name="T6" fmla="*/ 0 60000 65536"/>
                  <a:gd name="T7" fmla="*/ 0 60000 65536"/>
                  <a:gd name="T8" fmla="*/ 0 60000 65536"/>
                  <a:gd name="T9" fmla="*/ 0 w 100"/>
                  <a:gd name="T10" fmla="*/ 0 h 92"/>
                  <a:gd name="T11" fmla="*/ 100 w 100"/>
                  <a:gd name="T12" fmla="*/ 92 h 92"/>
                </a:gdLst>
                <a:ahLst/>
                <a:cxnLst>
                  <a:cxn ang="T6">
                    <a:pos x="T0" y="T1"/>
                  </a:cxn>
                  <a:cxn ang="T7">
                    <a:pos x="T2" y="T3"/>
                  </a:cxn>
                  <a:cxn ang="T8">
                    <a:pos x="T4" y="T5"/>
                  </a:cxn>
                </a:cxnLst>
                <a:rect l="T9" t="T10" r="T11" b="T12"/>
                <a:pathLst>
                  <a:path w="100" h="92">
                    <a:moveTo>
                      <a:pt x="0" y="92"/>
                    </a:moveTo>
                    <a:lnTo>
                      <a:pt x="0" y="0"/>
                    </a:lnTo>
                    <a:lnTo>
                      <a:pt x="100" y="0"/>
                    </a:lnTo>
                  </a:path>
                </a:pathLst>
              </a:custGeom>
              <a:noFill/>
              <a:ln w="3175">
                <a:solidFill>
                  <a:schemeClr val="bg2"/>
                </a:solidFill>
                <a:round/>
                <a:headEnd/>
                <a:tailEnd/>
              </a:ln>
            </p:spPr>
            <p:txBody>
              <a:bodyPr/>
              <a:lstStyle/>
              <a:p>
                <a:endParaRPr lang="en-US"/>
              </a:p>
            </p:txBody>
          </p:sp>
          <p:sp>
            <p:nvSpPr>
              <p:cNvPr id="37196" name="Line 156"/>
              <p:cNvSpPr>
                <a:spLocks noChangeShapeType="1"/>
              </p:cNvSpPr>
              <p:nvPr/>
            </p:nvSpPr>
            <p:spPr bwMode="auto">
              <a:xfrm flipV="1">
                <a:off x="2150" y="2295"/>
                <a:ext cx="1" cy="94"/>
              </a:xfrm>
              <a:prstGeom prst="line">
                <a:avLst/>
              </a:prstGeom>
              <a:noFill/>
              <a:ln w="4763">
                <a:solidFill>
                  <a:schemeClr val="bg2"/>
                </a:solidFill>
                <a:round/>
                <a:headEnd/>
                <a:tailEnd/>
              </a:ln>
            </p:spPr>
            <p:txBody>
              <a:bodyPr/>
              <a:lstStyle/>
              <a:p>
                <a:endParaRPr lang="en-US"/>
              </a:p>
            </p:txBody>
          </p:sp>
          <p:sp>
            <p:nvSpPr>
              <p:cNvPr id="37197" name="Line 157"/>
              <p:cNvSpPr>
                <a:spLocks noChangeShapeType="1"/>
              </p:cNvSpPr>
              <p:nvPr/>
            </p:nvSpPr>
            <p:spPr bwMode="auto">
              <a:xfrm flipV="1">
                <a:off x="2341" y="2295"/>
                <a:ext cx="1" cy="94"/>
              </a:xfrm>
              <a:prstGeom prst="line">
                <a:avLst/>
              </a:prstGeom>
              <a:noFill/>
              <a:ln w="4763">
                <a:solidFill>
                  <a:schemeClr val="bg2"/>
                </a:solidFill>
                <a:round/>
                <a:headEnd/>
                <a:tailEnd/>
              </a:ln>
            </p:spPr>
            <p:txBody>
              <a:bodyPr/>
              <a:lstStyle/>
              <a:p>
                <a:endParaRPr lang="en-US"/>
              </a:p>
            </p:txBody>
          </p:sp>
          <p:sp>
            <p:nvSpPr>
              <p:cNvPr id="37198" name="Line 158"/>
              <p:cNvSpPr>
                <a:spLocks noChangeShapeType="1"/>
              </p:cNvSpPr>
              <p:nvPr/>
            </p:nvSpPr>
            <p:spPr bwMode="auto">
              <a:xfrm flipV="1">
                <a:off x="2150" y="2239"/>
                <a:ext cx="60" cy="56"/>
              </a:xfrm>
              <a:prstGeom prst="line">
                <a:avLst/>
              </a:prstGeom>
              <a:noFill/>
              <a:ln w="4763">
                <a:solidFill>
                  <a:schemeClr val="bg2"/>
                </a:solidFill>
                <a:round/>
                <a:headEnd/>
                <a:tailEnd/>
              </a:ln>
            </p:spPr>
            <p:txBody>
              <a:bodyPr/>
              <a:lstStyle/>
              <a:p>
                <a:endParaRPr lang="en-US"/>
              </a:p>
            </p:txBody>
          </p:sp>
          <p:sp>
            <p:nvSpPr>
              <p:cNvPr id="37199" name="Line 159"/>
              <p:cNvSpPr>
                <a:spLocks noChangeShapeType="1"/>
              </p:cNvSpPr>
              <p:nvPr/>
            </p:nvSpPr>
            <p:spPr bwMode="auto">
              <a:xfrm flipH="1" flipV="1">
                <a:off x="2208" y="2239"/>
                <a:ext cx="133" cy="56"/>
              </a:xfrm>
              <a:prstGeom prst="line">
                <a:avLst/>
              </a:prstGeom>
              <a:noFill/>
              <a:ln w="4763">
                <a:solidFill>
                  <a:schemeClr val="bg2"/>
                </a:solidFill>
                <a:round/>
                <a:headEnd/>
                <a:tailEnd/>
              </a:ln>
            </p:spPr>
            <p:txBody>
              <a:bodyPr/>
              <a:lstStyle/>
              <a:p>
                <a:endParaRPr lang="en-US"/>
              </a:p>
            </p:txBody>
          </p:sp>
          <p:sp>
            <p:nvSpPr>
              <p:cNvPr id="37200" name="Line 160"/>
              <p:cNvSpPr>
                <a:spLocks noChangeShapeType="1"/>
              </p:cNvSpPr>
              <p:nvPr/>
            </p:nvSpPr>
            <p:spPr bwMode="auto">
              <a:xfrm flipV="1">
                <a:off x="2539" y="2295"/>
                <a:ext cx="1" cy="94"/>
              </a:xfrm>
              <a:prstGeom prst="line">
                <a:avLst/>
              </a:prstGeom>
              <a:noFill/>
              <a:ln w="4763">
                <a:solidFill>
                  <a:schemeClr val="bg2"/>
                </a:solidFill>
                <a:round/>
                <a:headEnd/>
                <a:tailEnd/>
              </a:ln>
            </p:spPr>
            <p:txBody>
              <a:bodyPr/>
              <a:lstStyle/>
              <a:p>
                <a:endParaRPr lang="en-US"/>
              </a:p>
            </p:txBody>
          </p:sp>
          <p:sp>
            <p:nvSpPr>
              <p:cNvPr id="37201" name="Line 161"/>
              <p:cNvSpPr>
                <a:spLocks noChangeShapeType="1"/>
              </p:cNvSpPr>
              <p:nvPr/>
            </p:nvSpPr>
            <p:spPr bwMode="auto">
              <a:xfrm flipV="1">
                <a:off x="2720" y="2295"/>
                <a:ext cx="1" cy="94"/>
              </a:xfrm>
              <a:prstGeom prst="line">
                <a:avLst/>
              </a:prstGeom>
              <a:noFill/>
              <a:ln w="4763">
                <a:solidFill>
                  <a:schemeClr val="bg2"/>
                </a:solidFill>
                <a:round/>
                <a:headEnd/>
                <a:tailEnd/>
              </a:ln>
            </p:spPr>
            <p:txBody>
              <a:bodyPr/>
              <a:lstStyle/>
              <a:p>
                <a:endParaRPr lang="en-US"/>
              </a:p>
            </p:txBody>
          </p:sp>
          <p:sp>
            <p:nvSpPr>
              <p:cNvPr id="37202" name="Line 162"/>
              <p:cNvSpPr>
                <a:spLocks noChangeShapeType="1"/>
              </p:cNvSpPr>
              <p:nvPr/>
            </p:nvSpPr>
            <p:spPr bwMode="auto">
              <a:xfrm flipV="1">
                <a:off x="2846" y="2211"/>
                <a:ext cx="135" cy="84"/>
              </a:xfrm>
              <a:prstGeom prst="line">
                <a:avLst/>
              </a:prstGeom>
              <a:noFill/>
              <a:ln w="4763">
                <a:solidFill>
                  <a:schemeClr val="bg2"/>
                </a:solidFill>
                <a:round/>
                <a:headEnd/>
                <a:tailEnd/>
              </a:ln>
            </p:spPr>
            <p:txBody>
              <a:bodyPr/>
              <a:lstStyle/>
              <a:p>
                <a:endParaRPr lang="en-US"/>
              </a:p>
            </p:txBody>
          </p:sp>
          <p:sp>
            <p:nvSpPr>
              <p:cNvPr id="37203" name="Line 163"/>
              <p:cNvSpPr>
                <a:spLocks noChangeShapeType="1"/>
              </p:cNvSpPr>
              <p:nvPr/>
            </p:nvSpPr>
            <p:spPr bwMode="auto">
              <a:xfrm flipV="1">
                <a:off x="3183" y="2295"/>
                <a:ext cx="1" cy="94"/>
              </a:xfrm>
              <a:prstGeom prst="line">
                <a:avLst/>
              </a:prstGeom>
              <a:noFill/>
              <a:ln w="4763">
                <a:solidFill>
                  <a:schemeClr val="bg2"/>
                </a:solidFill>
                <a:round/>
                <a:headEnd/>
                <a:tailEnd/>
              </a:ln>
            </p:spPr>
            <p:txBody>
              <a:bodyPr/>
              <a:lstStyle/>
              <a:p>
                <a:endParaRPr lang="en-US"/>
              </a:p>
            </p:txBody>
          </p:sp>
          <p:sp>
            <p:nvSpPr>
              <p:cNvPr id="37204" name="Line 164"/>
              <p:cNvSpPr>
                <a:spLocks noChangeShapeType="1"/>
              </p:cNvSpPr>
              <p:nvPr/>
            </p:nvSpPr>
            <p:spPr bwMode="auto">
              <a:xfrm flipV="1">
                <a:off x="3367" y="2295"/>
                <a:ext cx="1" cy="94"/>
              </a:xfrm>
              <a:prstGeom prst="line">
                <a:avLst/>
              </a:prstGeom>
              <a:noFill/>
              <a:ln w="4763">
                <a:solidFill>
                  <a:schemeClr val="bg2"/>
                </a:solidFill>
                <a:round/>
                <a:headEnd/>
                <a:tailEnd/>
              </a:ln>
            </p:spPr>
            <p:txBody>
              <a:bodyPr/>
              <a:lstStyle/>
              <a:p>
                <a:endParaRPr lang="en-US"/>
              </a:p>
            </p:txBody>
          </p:sp>
          <p:sp>
            <p:nvSpPr>
              <p:cNvPr id="37205" name="Line 165"/>
              <p:cNvSpPr>
                <a:spLocks noChangeShapeType="1"/>
              </p:cNvSpPr>
              <p:nvPr/>
            </p:nvSpPr>
            <p:spPr bwMode="auto">
              <a:xfrm flipV="1">
                <a:off x="3524" y="2295"/>
                <a:ext cx="1" cy="94"/>
              </a:xfrm>
              <a:prstGeom prst="line">
                <a:avLst/>
              </a:prstGeom>
              <a:noFill/>
              <a:ln w="4763">
                <a:solidFill>
                  <a:schemeClr val="bg2"/>
                </a:solidFill>
                <a:round/>
                <a:headEnd/>
                <a:tailEnd/>
              </a:ln>
            </p:spPr>
            <p:txBody>
              <a:bodyPr/>
              <a:lstStyle/>
              <a:p>
                <a:endParaRPr lang="en-US"/>
              </a:p>
            </p:txBody>
          </p:sp>
          <p:sp>
            <p:nvSpPr>
              <p:cNvPr id="37206" name="Line 166"/>
              <p:cNvSpPr>
                <a:spLocks noChangeShapeType="1"/>
              </p:cNvSpPr>
              <p:nvPr/>
            </p:nvSpPr>
            <p:spPr bwMode="auto">
              <a:xfrm flipV="1">
                <a:off x="3681" y="2295"/>
                <a:ext cx="1" cy="94"/>
              </a:xfrm>
              <a:prstGeom prst="line">
                <a:avLst/>
              </a:prstGeom>
              <a:noFill/>
              <a:ln w="4763">
                <a:solidFill>
                  <a:schemeClr val="bg2"/>
                </a:solidFill>
                <a:round/>
                <a:headEnd/>
                <a:tailEnd/>
              </a:ln>
            </p:spPr>
            <p:txBody>
              <a:bodyPr/>
              <a:lstStyle/>
              <a:p>
                <a:endParaRPr lang="en-US"/>
              </a:p>
            </p:txBody>
          </p:sp>
          <p:sp>
            <p:nvSpPr>
              <p:cNvPr id="37207" name="Line 167"/>
              <p:cNvSpPr>
                <a:spLocks noChangeShapeType="1"/>
              </p:cNvSpPr>
              <p:nvPr/>
            </p:nvSpPr>
            <p:spPr bwMode="auto">
              <a:xfrm>
                <a:off x="2560" y="2142"/>
                <a:ext cx="1" cy="82"/>
              </a:xfrm>
              <a:prstGeom prst="line">
                <a:avLst/>
              </a:prstGeom>
              <a:noFill/>
              <a:ln w="4763">
                <a:solidFill>
                  <a:schemeClr val="bg2"/>
                </a:solidFill>
                <a:round/>
                <a:headEnd/>
                <a:tailEnd/>
              </a:ln>
            </p:spPr>
            <p:txBody>
              <a:bodyPr/>
              <a:lstStyle/>
              <a:p>
                <a:endParaRPr lang="en-US"/>
              </a:p>
            </p:txBody>
          </p:sp>
          <p:sp>
            <p:nvSpPr>
              <p:cNvPr id="37208" name="Line 168"/>
              <p:cNvSpPr>
                <a:spLocks noChangeShapeType="1"/>
              </p:cNvSpPr>
              <p:nvPr/>
            </p:nvSpPr>
            <p:spPr bwMode="auto">
              <a:xfrm flipV="1">
                <a:off x="2560" y="2065"/>
                <a:ext cx="27" cy="77"/>
              </a:xfrm>
              <a:prstGeom prst="line">
                <a:avLst/>
              </a:prstGeom>
              <a:noFill/>
              <a:ln w="4763">
                <a:solidFill>
                  <a:schemeClr val="bg2"/>
                </a:solidFill>
                <a:round/>
                <a:headEnd/>
                <a:tailEnd/>
              </a:ln>
            </p:spPr>
            <p:txBody>
              <a:bodyPr/>
              <a:lstStyle/>
              <a:p>
                <a:endParaRPr lang="en-US"/>
              </a:p>
            </p:txBody>
          </p:sp>
          <p:sp>
            <p:nvSpPr>
              <p:cNvPr id="37209" name="Line 169"/>
              <p:cNvSpPr>
                <a:spLocks noChangeShapeType="1"/>
              </p:cNvSpPr>
              <p:nvPr/>
            </p:nvSpPr>
            <p:spPr bwMode="auto">
              <a:xfrm flipH="1" flipV="1">
                <a:off x="2564" y="2137"/>
                <a:ext cx="169" cy="74"/>
              </a:xfrm>
              <a:prstGeom prst="line">
                <a:avLst/>
              </a:prstGeom>
              <a:noFill/>
              <a:ln w="4763">
                <a:solidFill>
                  <a:schemeClr val="bg2"/>
                </a:solidFill>
                <a:round/>
                <a:headEnd/>
                <a:tailEnd/>
              </a:ln>
            </p:spPr>
            <p:txBody>
              <a:bodyPr/>
              <a:lstStyle/>
              <a:p>
                <a:endParaRPr lang="en-US"/>
              </a:p>
            </p:txBody>
          </p:sp>
          <p:sp>
            <p:nvSpPr>
              <p:cNvPr id="37210" name="Line 170"/>
              <p:cNvSpPr>
                <a:spLocks noChangeShapeType="1"/>
              </p:cNvSpPr>
              <p:nvPr/>
            </p:nvSpPr>
            <p:spPr bwMode="auto">
              <a:xfrm flipH="1" flipV="1">
                <a:off x="2378" y="2239"/>
                <a:ext cx="161" cy="56"/>
              </a:xfrm>
              <a:prstGeom prst="line">
                <a:avLst/>
              </a:prstGeom>
              <a:noFill/>
              <a:ln w="4763">
                <a:solidFill>
                  <a:schemeClr val="bg2"/>
                </a:solidFill>
                <a:round/>
                <a:headEnd/>
                <a:tailEnd/>
              </a:ln>
            </p:spPr>
            <p:txBody>
              <a:bodyPr/>
              <a:lstStyle/>
              <a:p>
                <a:endParaRPr lang="en-US"/>
              </a:p>
            </p:txBody>
          </p:sp>
          <p:sp>
            <p:nvSpPr>
              <p:cNvPr id="37211" name="Line 171"/>
              <p:cNvSpPr>
                <a:spLocks noChangeShapeType="1"/>
              </p:cNvSpPr>
              <p:nvPr/>
            </p:nvSpPr>
            <p:spPr bwMode="auto">
              <a:xfrm flipV="1">
                <a:off x="2720" y="2237"/>
                <a:ext cx="53" cy="58"/>
              </a:xfrm>
              <a:prstGeom prst="line">
                <a:avLst/>
              </a:prstGeom>
              <a:noFill/>
              <a:ln w="4763">
                <a:solidFill>
                  <a:schemeClr val="bg2"/>
                </a:solidFill>
                <a:round/>
                <a:headEnd/>
                <a:tailEnd/>
              </a:ln>
            </p:spPr>
            <p:txBody>
              <a:bodyPr/>
              <a:lstStyle/>
              <a:p>
                <a:endParaRPr lang="en-US"/>
              </a:p>
            </p:txBody>
          </p:sp>
          <p:sp>
            <p:nvSpPr>
              <p:cNvPr id="37212" name="Freeform 172"/>
              <p:cNvSpPr>
                <a:spLocks/>
              </p:cNvSpPr>
              <p:nvPr/>
            </p:nvSpPr>
            <p:spPr bwMode="auto">
              <a:xfrm>
                <a:off x="2574" y="2244"/>
                <a:ext cx="52" cy="145"/>
              </a:xfrm>
              <a:custGeom>
                <a:avLst/>
                <a:gdLst>
                  <a:gd name="T0" fmla="*/ 52 w 52"/>
                  <a:gd name="T1" fmla="*/ 145 h 145"/>
                  <a:gd name="T2" fmla="*/ 52 w 52"/>
                  <a:gd name="T3" fmla="*/ 51 h 145"/>
                  <a:gd name="T4" fmla="*/ 0 w 52"/>
                  <a:gd name="T5" fmla="*/ 0 h 145"/>
                  <a:gd name="T6" fmla="*/ 0 60000 65536"/>
                  <a:gd name="T7" fmla="*/ 0 60000 65536"/>
                  <a:gd name="T8" fmla="*/ 0 60000 65536"/>
                  <a:gd name="T9" fmla="*/ 0 w 52"/>
                  <a:gd name="T10" fmla="*/ 0 h 145"/>
                  <a:gd name="T11" fmla="*/ 52 w 52"/>
                  <a:gd name="T12" fmla="*/ 145 h 145"/>
                </a:gdLst>
                <a:ahLst/>
                <a:cxnLst>
                  <a:cxn ang="T6">
                    <a:pos x="T0" y="T1"/>
                  </a:cxn>
                  <a:cxn ang="T7">
                    <a:pos x="T2" y="T3"/>
                  </a:cxn>
                  <a:cxn ang="T8">
                    <a:pos x="T4" y="T5"/>
                  </a:cxn>
                </a:cxnLst>
                <a:rect l="T9" t="T10" r="T11" b="T12"/>
                <a:pathLst>
                  <a:path w="52" h="145">
                    <a:moveTo>
                      <a:pt x="52" y="145"/>
                    </a:moveTo>
                    <a:lnTo>
                      <a:pt x="52" y="51"/>
                    </a:lnTo>
                    <a:lnTo>
                      <a:pt x="0" y="0"/>
                    </a:lnTo>
                  </a:path>
                </a:pathLst>
              </a:custGeom>
              <a:noFill/>
              <a:ln w="4763">
                <a:solidFill>
                  <a:schemeClr val="bg2"/>
                </a:solidFill>
                <a:round/>
                <a:headEnd/>
                <a:tailEnd/>
              </a:ln>
            </p:spPr>
            <p:txBody>
              <a:bodyPr/>
              <a:lstStyle/>
              <a:p>
                <a:endParaRPr lang="en-US"/>
              </a:p>
            </p:txBody>
          </p:sp>
          <p:sp>
            <p:nvSpPr>
              <p:cNvPr id="37213" name="Line 173"/>
              <p:cNvSpPr>
                <a:spLocks noChangeShapeType="1"/>
              </p:cNvSpPr>
              <p:nvPr/>
            </p:nvSpPr>
            <p:spPr bwMode="auto">
              <a:xfrm flipH="1" flipV="1">
                <a:off x="2772" y="2213"/>
                <a:ext cx="291" cy="82"/>
              </a:xfrm>
              <a:prstGeom prst="line">
                <a:avLst/>
              </a:prstGeom>
              <a:noFill/>
              <a:ln w="4763">
                <a:solidFill>
                  <a:schemeClr val="bg2"/>
                </a:solidFill>
                <a:round/>
                <a:headEnd/>
                <a:tailEnd/>
              </a:ln>
            </p:spPr>
            <p:txBody>
              <a:bodyPr/>
              <a:lstStyle/>
              <a:p>
                <a:endParaRPr lang="en-US"/>
              </a:p>
            </p:txBody>
          </p:sp>
          <p:sp>
            <p:nvSpPr>
              <p:cNvPr id="37214" name="Freeform 174"/>
              <p:cNvSpPr>
                <a:spLocks/>
              </p:cNvSpPr>
              <p:nvPr/>
            </p:nvSpPr>
            <p:spPr bwMode="auto">
              <a:xfrm>
                <a:off x="2879" y="2231"/>
                <a:ext cx="69" cy="40"/>
              </a:xfrm>
              <a:custGeom>
                <a:avLst/>
                <a:gdLst>
                  <a:gd name="T0" fmla="*/ 69 w 69"/>
                  <a:gd name="T1" fmla="*/ 24 h 40"/>
                  <a:gd name="T2" fmla="*/ 69 w 69"/>
                  <a:gd name="T3" fmla="*/ 27 h 40"/>
                  <a:gd name="T4" fmla="*/ 66 w 69"/>
                  <a:gd name="T5" fmla="*/ 30 h 40"/>
                  <a:gd name="T6" fmla="*/ 63 w 69"/>
                  <a:gd name="T7" fmla="*/ 34 h 40"/>
                  <a:gd name="T8" fmla="*/ 58 w 69"/>
                  <a:gd name="T9" fmla="*/ 37 h 40"/>
                  <a:gd name="T10" fmla="*/ 46 w 69"/>
                  <a:gd name="T11" fmla="*/ 40 h 40"/>
                  <a:gd name="T12" fmla="*/ 32 w 69"/>
                  <a:gd name="T13" fmla="*/ 40 h 40"/>
                  <a:gd name="T14" fmla="*/ 19 w 69"/>
                  <a:gd name="T15" fmla="*/ 39 h 40"/>
                  <a:gd name="T16" fmla="*/ 8 w 69"/>
                  <a:gd name="T17" fmla="*/ 32 h 40"/>
                  <a:gd name="T18" fmla="*/ 4 w 69"/>
                  <a:gd name="T19" fmla="*/ 29 h 40"/>
                  <a:gd name="T20" fmla="*/ 1 w 69"/>
                  <a:gd name="T21" fmla="*/ 26 h 40"/>
                  <a:gd name="T22" fmla="*/ 0 w 69"/>
                  <a:gd name="T23" fmla="*/ 21 h 40"/>
                  <a:gd name="T24" fmla="*/ 0 w 69"/>
                  <a:gd name="T25" fmla="*/ 17 h 40"/>
                  <a:gd name="T26" fmla="*/ 0 w 69"/>
                  <a:gd name="T27" fmla="*/ 13 h 40"/>
                  <a:gd name="T28" fmla="*/ 3 w 69"/>
                  <a:gd name="T29" fmla="*/ 9 h 40"/>
                  <a:gd name="T30" fmla="*/ 6 w 69"/>
                  <a:gd name="T31" fmla="*/ 6 h 40"/>
                  <a:gd name="T32" fmla="*/ 11 w 69"/>
                  <a:gd name="T33" fmla="*/ 5 h 40"/>
                  <a:gd name="T34" fmla="*/ 22 w 69"/>
                  <a:gd name="T35" fmla="*/ 0 h 40"/>
                  <a:gd name="T36" fmla="*/ 37 w 69"/>
                  <a:gd name="T37" fmla="*/ 0 h 40"/>
                  <a:gd name="T38" fmla="*/ 50 w 69"/>
                  <a:gd name="T39" fmla="*/ 3 h 40"/>
                  <a:gd name="T40" fmla="*/ 61 w 69"/>
                  <a:gd name="T41" fmla="*/ 8 h 40"/>
                  <a:gd name="T42" fmla="*/ 64 w 69"/>
                  <a:gd name="T43" fmla="*/ 11 h 40"/>
                  <a:gd name="T44" fmla="*/ 68 w 69"/>
                  <a:gd name="T45" fmla="*/ 16 h 40"/>
                  <a:gd name="T46" fmla="*/ 69 w 69"/>
                  <a:gd name="T47" fmla="*/ 19 h 40"/>
                  <a:gd name="T48" fmla="*/ 69 w 69"/>
                  <a:gd name="T49" fmla="*/ 24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9"/>
                  <a:gd name="T76" fmla="*/ 0 h 40"/>
                  <a:gd name="T77" fmla="*/ 69 w 69"/>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9" h="40">
                    <a:moveTo>
                      <a:pt x="69" y="24"/>
                    </a:moveTo>
                    <a:lnTo>
                      <a:pt x="69" y="27"/>
                    </a:lnTo>
                    <a:lnTo>
                      <a:pt x="66" y="30"/>
                    </a:lnTo>
                    <a:lnTo>
                      <a:pt x="63" y="34"/>
                    </a:lnTo>
                    <a:lnTo>
                      <a:pt x="58" y="37"/>
                    </a:lnTo>
                    <a:lnTo>
                      <a:pt x="46" y="40"/>
                    </a:lnTo>
                    <a:lnTo>
                      <a:pt x="32" y="40"/>
                    </a:lnTo>
                    <a:lnTo>
                      <a:pt x="19" y="39"/>
                    </a:lnTo>
                    <a:lnTo>
                      <a:pt x="8" y="32"/>
                    </a:lnTo>
                    <a:lnTo>
                      <a:pt x="4" y="29"/>
                    </a:lnTo>
                    <a:lnTo>
                      <a:pt x="1" y="26"/>
                    </a:lnTo>
                    <a:lnTo>
                      <a:pt x="0" y="21"/>
                    </a:lnTo>
                    <a:lnTo>
                      <a:pt x="0" y="17"/>
                    </a:lnTo>
                    <a:lnTo>
                      <a:pt x="0" y="13"/>
                    </a:lnTo>
                    <a:lnTo>
                      <a:pt x="3" y="9"/>
                    </a:lnTo>
                    <a:lnTo>
                      <a:pt x="6" y="6"/>
                    </a:lnTo>
                    <a:lnTo>
                      <a:pt x="11" y="5"/>
                    </a:lnTo>
                    <a:lnTo>
                      <a:pt x="22" y="0"/>
                    </a:lnTo>
                    <a:lnTo>
                      <a:pt x="37" y="0"/>
                    </a:lnTo>
                    <a:lnTo>
                      <a:pt x="50" y="3"/>
                    </a:lnTo>
                    <a:lnTo>
                      <a:pt x="61" y="8"/>
                    </a:lnTo>
                    <a:lnTo>
                      <a:pt x="64" y="11"/>
                    </a:lnTo>
                    <a:lnTo>
                      <a:pt x="68" y="16"/>
                    </a:lnTo>
                    <a:lnTo>
                      <a:pt x="69" y="19"/>
                    </a:lnTo>
                    <a:lnTo>
                      <a:pt x="69" y="24"/>
                    </a:lnTo>
                    <a:close/>
                  </a:path>
                </a:pathLst>
              </a:custGeom>
              <a:solidFill>
                <a:srgbClr val="CDE6FF"/>
              </a:solidFill>
              <a:ln w="3175">
                <a:solidFill>
                  <a:schemeClr val="bg2"/>
                </a:solidFill>
                <a:round/>
                <a:headEnd/>
                <a:tailEnd/>
              </a:ln>
            </p:spPr>
            <p:txBody>
              <a:bodyPr/>
              <a:lstStyle/>
              <a:p>
                <a:endParaRPr lang="en-US"/>
              </a:p>
            </p:txBody>
          </p:sp>
          <p:sp>
            <p:nvSpPr>
              <p:cNvPr id="37215" name="Line 175"/>
              <p:cNvSpPr>
                <a:spLocks noChangeShapeType="1"/>
              </p:cNvSpPr>
              <p:nvPr/>
            </p:nvSpPr>
            <p:spPr bwMode="auto">
              <a:xfrm flipH="1" flipV="1">
                <a:off x="3115" y="2227"/>
                <a:ext cx="68" cy="68"/>
              </a:xfrm>
              <a:prstGeom prst="line">
                <a:avLst/>
              </a:prstGeom>
              <a:noFill/>
              <a:ln w="4763">
                <a:solidFill>
                  <a:schemeClr val="bg2"/>
                </a:solidFill>
                <a:round/>
                <a:headEnd/>
                <a:tailEnd/>
              </a:ln>
            </p:spPr>
            <p:txBody>
              <a:bodyPr/>
              <a:lstStyle/>
              <a:p>
                <a:endParaRPr lang="en-US"/>
              </a:p>
            </p:txBody>
          </p:sp>
          <p:sp>
            <p:nvSpPr>
              <p:cNvPr id="37216" name="Line 176"/>
              <p:cNvSpPr>
                <a:spLocks noChangeShapeType="1"/>
              </p:cNvSpPr>
              <p:nvPr/>
            </p:nvSpPr>
            <p:spPr bwMode="auto">
              <a:xfrm flipV="1">
                <a:off x="3879" y="2295"/>
                <a:ext cx="1" cy="94"/>
              </a:xfrm>
              <a:prstGeom prst="line">
                <a:avLst/>
              </a:prstGeom>
              <a:noFill/>
              <a:ln w="4763">
                <a:solidFill>
                  <a:schemeClr val="bg2"/>
                </a:solidFill>
                <a:round/>
                <a:headEnd/>
                <a:tailEnd/>
              </a:ln>
            </p:spPr>
            <p:txBody>
              <a:bodyPr/>
              <a:lstStyle/>
              <a:p>
                <a:endParaRPr lang="en-US"/>
              </a:p>
            </p:txBody>
          </p:sp>
          <p:sp>
            <p:nvSpPr>
              <p:cNvPr id="37217" name="Line 177"/>
              <p:cNvSpPr>
                <a:spLocks noChangeShapeType="1"/>
              </p:cNvSpPr>
              <p:nvPr/>
            </p:nvSpPr>
            <p:spPr bwMode="auto">
              <a:xfrm flipV="1">
                <a:off x="3681" y="2213"/>
                <a:ext cx="149" cy="82"/>
              </a:xfrm>
              <a:prstGeom prst="line">
                <a:avLst/>
              </a:prstGeom>
              <a:noFill/>
              <a:ln w="4763">
                <a:solidFill>
                  <a:schemeClr val="bg2"/>
                </a:solidFill>
                <a:round/>
                <a:headEnd/>
                <a:tailEnd/>
              </a:ln>
            </p:spPr>
            <p:txBody>
              <a:bodyPr/>
              <a:lstStyle/>
              <a:p>
                <a:endParaRPr lang="en-US"/>
              </a:p>
            </p:txBody>
          </p:sp>
          <p:sp>
            <p:nvSpPr>
              <p:cNvPr id="37218" name="Line 178"/>
              <p:cNvSpPr>
                <a:spLocks noChangeShapeType="1"/>
              </p:cNvSpPr>
              <p:nvPr/>
            </p:nvSpPr>
            <p:spPr bwMode="auto">
              <a:xfrm flipH="1" flipV="1">
                <a:off x="3639" y="2213"/>
                <a:ext cx="240" cy="82"/>
              </a:xfrm>
              <a:prstGeom prst="line">
                <a:avLst/>
              </a:prstGeom>
              <a:noFill/>
              <a:ln w="4763">
                <a:solidFill>
                  <a:schemeClr val="bg2"/>
                </a:solidFill>
                <a:round/>
                <a:headEnd/>
                <a:tailEnd/>
              </a:ln>
            </p:spPr>
            <p:txBody>
              <a:bodyPr/>
              <a:lstStyle/>
              <a:p>
                <a:endParaRPr lang="en-US"/>
              </a:p>
            </p:txBody>
          </p:sp>
          <p:sp>
            <p:nvSpPr>
              <p:cNvPr id="37219" name="Line 179"/>
              <p:cNvSpPr>
                <a:spLocks noChangeShapeType="1"/>
              </p:cNvSpPr>
              <p:nvPr/>
            </p:nvSpPr>
            <p:spPr bwMode="auto">
              <a:xfrm flipH="1" flipV="1">
                <a:off x="3167" y="2095"/>
                <a:ext cx="200" cy="200"/>
              </a:xfrm>
              <a:prstGeom prst="line">
                <a:avLst/>
              </a:prstGeom>
              <a:noFill/>
              <a:ln w="4763">
                <a:solidFill>
                  <a:schemeClr val="bg2"/>
                </a:solidFill>
                <a:round/>
                <a:headEnd/>
                <a:tailEnd/>
              </a:ln>
            </p:spPr>
            <p:txBody>
              <a:bodyPr/>
              <a:lstStyle/>
              <a:p>
                <a:endParaRPr lang="en-US"/>
              </a:p>
            </p:txBody>
          </p:sp>
          <p:sp>
            <p:nvSpPr>
              <p:cNvPr id="37220" name="Line 180"/>
              <p:cNvSpPr>
                <a:spLocks noChangeShapeType="1"/>
              </p:cNvSpPr>
              <p:nvPr/>
            </p:nvSpPr>
            <p:spPr bwMode="auto">
              <a:xfrm flipH="1" flipV="1">
                <a:off x="3325" y="2098"/>
                <a:ext cx="199" cy="197"/>
              </a:xfrm>
              <a:prstGeom prst="line">
                <a:avLst/>
              </a:prstGeom>
              <a:noFill/>
              <a:ln w="4763">
                <a:solidFill>
                  <a:schemeClr val="bg2"/>
                </a:solidFill>
                <a:round/>
                <a:headEnd/>
                <a:tailEnd/>
              </a:ln>
            </p:spPr>
            <p:txBody>
              <a:bodyPr/>
              <a:lstStyle/>
              <a:p>
                <a:endParaRPr lang="en-US"/>
              </a:p>
            </p:txBody>
          </p:sp>
          <p:sp>
            <p:nvSpPr>
              <p:cNvPr id="37221" name="Line 181"/>
              <p:cNvSpPr>
                <a:spLocks noChangeShapeType="1"/>
              </p:cNvSpPr>
              <p:nvPr/>
            </p:nvSpPr>
            <p:spPr bwMode="auto">
              <a:xfrm flipH="1">
                <a:off x="3257" y="2185"/>
                <a:ext cx="153" cy="1"/>
              </a:xfrm>
              <a:prstGeom prst="line">
                <a:avLst/>
              </a:prstGeom>
              <a:noFill/>
              <a:ln w="4763">
                <a:solidFill>
                  <a:schemeClr val="bg2"/>
                </a:solidFill>
                <a:round/>
                <a:headEnd/>
                <a:tailEnd/>
              </a:ln>
            </p:spPr>
            <p:txBody>
              <a:bodyPr/>
              <a:lstStyle/>
              <a:p>
                <a:endParaRPr lang="en-US"/>
              </a:p>
            </p:txBody>
          </p:sp>
        </p:grpSp>
      </p:grpSp>
      <p:grpSp>
        <p:nvGrpSpPr>
          <p:cNvPr id="36868" name="Group 182"/>
          <p:cNvGrpSpPr>
            <a:grpSpLocks/>
          </p:cNvGrpSpPr>
          <p:nvPr/>
        </p:nvGrpSpPr>
        <p:grpSpPr bwMode="auto">
          <a:xfrm flipH="1">
            <a:off x="1096963" y="1149350"/>
            <a:ext cx="1177925" cy="603250"/>
            <a:chOff x="2135" y="1649"/>
            <a:chExt cx="1336" cy="712"/>
          </a:xfrm>
        </p:grpSpPr>
        <p:grpSp>
          <p:nvGrpSpPr>
            <p:cNvPr id="37069" name="Group 183"/>
            <p:cNvGrpSpPr>
              <a:grpSpLocks/>
            </p:cNvGrpSpPr>
            <p:nvPr/>
          </p:nvGrpSpPr>
          <p:grpSpPr bwMode="auto">
            <a:xfrm>
              <a:off x="2724" y="2054"/>
              <a:ext cx="747" cy="307"/>
              <a:chOff x="2724" y="2054"/>
              <a:chExt cx="747" cy="307"/>
            </a:xfrm>
          </p:grpSpPr>
          <p:sp>
            <p:nvSpPr>
              <p:cNvPr id="37157" name="Rectangle 184"/>
              <p:cNvSpPr>
                <a:spLocks noChangeArrowheads="1"/>
              </p:cNvSpPr>
              <p:nvPr/>
            </p:nvSpPr>
            <p:spPr bwMode="auto">
              <a:xfrm>
                <a:off x="2724" y="2054"/>
                <a:ext cx="594" cy="157"/>
              </a:xfrm>
              <a:prstGeom prst="rect">
                <a:avLst/>
              </a:prstGeom>
              <a:solidFill>
                <a:srgbClr val="D0DFB0"/>
              </a:solidFill>
              <a:ln w="4763">
                <a:solidFill>
                  <a:schemeClr val="bg2"/>
                </a:solidFill>
                <a:miter lim="800000"/>
                <a:headEnd/>
                <a:tailEnd/>
              </a:ln>
            </p:spPr>
            <p:txBody>
              <a:bodyPr/>
              <a:lstStyle/>
              <a:p>
                <a:endParaRPr lang="en-US"/>
              </a:p>
            </p:txBody>
          </p:sp>
          <p:sp>
            <p:nvSpPr>
              <p:cNvPr id="37158" name="Freeform 185"/>
              <p:cNvSpPr>
                <a:spLocks/>
              </p:cNvSpPr>
              <p:nvPr/>
            </p:nvSpPr>
            <p:spPr bwMode="auto">
              <a:xfrm>
                <a:off x="3197" y="2054"/>
                <a:ext cx="121" cy="202"/>
              </a:xfrm>
              <a:custGeom>
                <a:avLst/>
                <a:gdLst>
                  <a:gd name="T0" fmla="*/ 0 w 121"/>
                  <a:gd name="T1" fmla="*/ 45 h 202"/>
                  <a:gd name="T2" fmla="*/ 23 w 121"/>
                  <a:gd name="T3" fmla="*/ 36 h 202"/>
                  <a:gd name="T4" fmla="*/ 45 w 121"/>
                  <a:gd name="T5" fmla="*/ 29 h 202"/>
                  <a:gd name="T6" fmla="*/ 66 w 121"/>
                  <a:gd name="T7" fmla="*/ 21 h 202"/>
                  <a:gd name="T8" fmla="*/ 84 w 121"/>
                  <a:gd name="T9" fmla="*/ 15 h 202"/>
                  <a:gd name="T10" fmla="*/ 99 w 121"/>
                  <a:gd name="T11" fmla="*/ 9 h 202"/>
                  <a:gd name="T12" fmla="*/ 111 w 121"/>
                  <a:gd name="T13" fmla="*/ 5 h 202"/>
                  <a:gd name="T14" fmla="*/ 115 w 121"/>
                  <a:gd name="T15" fmla="*/ 3 h 202"/>
                  <a:gd name="T16" fmla="*/ 118 w 121"/>
                  <a:gd name="T17" fmla="*/ 2 h 202"/>
                  <a:gd name="T18" fmla="*/ 121 w 121"/>
                  <a:gd name="T19" fmla="*/ 0 h 202"/>
                  <a:gd name="T20" fmla="*/ 121 w 121"/>
                  <a:gd name="T21" fmla="*/ 157 h 202"/>
                  <a:gd name="T22" fmla="*/ 118 w 121"/>
                  <a:gd name="T23" fmla="*/ 159 h 202"/>
                  <a:gd name="T24" fmla="*/ 115 w 121"/>
                  <a:gd name="T25" fmla="*/ 160 h 202"/>
                  <a:gd name="T26" fmla="*/ 111 w 121"/>
                  <a:gd name="T27" fmla="*/ 162 h 202"/>
                  <a:gd name="T28" fmla="*/ 99 w 121"/>
                  <a:gd name="T29" fmla="*/ 166 h 202"/>
                  <a:gd name="T30" fmla="*/ 84 w 121"/>
                  <a:gd name="T31" fmla="*/ 172 h 202"/>
                  <a:gd name="T32" fmla="*/ 66 w 121"/>
                  <a:gd name="T33" fmla="*/ 178 h 202"/>
                  <a:gd name="T34" fmla="*/ 45 w 121"/>
                  <a:gd name="T35" fmla="*/ 186 h 202"/>
                  <a:gd name="T36" fmla="*/ 23 w 121"/>
                  <a:gd name="T37" fmla="*/ 193 h 202"/>
                  <a:gd name="T38" fmla="*/ 0 w 121"/>
                  <a:gd name="T39" fmla="*/ 202 h 202"/>
                  <a:gd name="T40" fmla="*/ 0 w 121"/>
                  <a:gd name="T41" fmla="*/ 45 h 2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1"/>
                  <a:gd name="T64" fmla="*/ 0 h 202"/>
                  <a:gd name="T65" fmla="*/ 121 w 121"/>
                  <a:gd name="T66" fmla="*/ 202 h 2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1" h="202">
                    <a:moveTo>
                      <a:pt x="0" y="45"/>
                    </a:moveTo>
                    <a:lnTo>
                      <a:pt x="23" y="36"/>
                    </a:lnTo>
                    <a:lnTo>
                      <a:pt x="45" y="29"/>
                    </a:lnTo>
                    <a:lnTo>
                      <a:pt x="66" y="21"/>
                    </a:lnTo>
                    <a:lnTo>
                      <a:pt x="84" y="15"/>
                    </a:lnTo>
                    <a:lnTo>
                      <a:pt x="99" y="9"/>
                    </a:lnTo>
                    <a:lnTo>
                      <a:pt x="111" y="5"/>
                    </a:lnTo>
                    <a:lnTo>
                      <a:pt x="115" y="3"/>
                    </a:lnTo>
                    <a:lnTo>
                      <a:pt x="118" y="2"/>
                    </a:lnTo>
                    <a:lnTo>
                      <a:pt x="121" y="0"/>
                    </a:lnTo>
                    <a:lnTo>
                      <a:pt x="121" y="157"/>
                    </a:lnTo>
                    <a:lnTo>
                      <a:pt x="118" y="159"/>
                    </a:lnTo>
                    <a:lnTo>
                      <a:pt x="115" y="160"/>
                    </a:lnTo>
                    <a:lnTo>
                      <a:pt x="111" y="162"/>
                    </a:lnTo>
                    <a:lnTo>
                      <a:pt x="99" y="166"/>
                    </a:lnTo>
                    <a:lnTo>
                      <a:pt x="84" y="172"/>
                    </a:lnTo>
                    <a:lnTo>
                      <a:pt x="66" y="178"/>
                    </a:lnTo>
                    <a:lnTo>
                      <a:pt x="45" y="186"/>
                    </a:lnTo>
                    <a:lnTo>
                      <a:pt x="23" y="193"/>
                    </a:lnTo>
                    <a:lnTo>
                      <a:pt x="0" y="202"/>
                    </a:lnTo>
                    <a:lnTo>
                      <a:pt x="0" y="45"/>
                    </a:lnTo>
                    <a:close/>
                  </a:path>
                </a:pathLst>
              </a:custGeom>
              <a:solidFill>
                <a:srgbClr val="D0DFB0"/>
              </a:solidFill>
              <a:ln w="4763">
                <a:solidFill>
                  <a:schemeClr val="bg2"/>
                </a:solidFill>
                <a:round/>
                <a:headEnd/>
                <a:tailEnd/>
              </a:ln>
            </p:spPr>
            <p:txBody>
              <a:bodyPr/>
              <a:lstStyle/>
              <a:p>
                <a:endParaRPr lang="en-US"/>
              </a:p>
            </p:txBody>
          </p:sp>
          <p:sp>
            <p:nvSpPr>
              <p:cNvPr id="37159" name="Freeform 186"/>
              <p:cNvSpPr>
                <a:spLocks/>
              </p:cNvSpPr>
              <p:nvPr/>
            </p:nvSpPr>
            <p:spPr bwMode="auto">
              <a:xfrm>
                <a:off x="2724" y="2054"/>
                <a:ext cx="211" cy="201"/>
              </a:xfrm>
              <a:custGeom>
                <a:avLst/>
                <a:gdLst>
                  <a:gd name="T0" fmla="*/ 0 w 211"/>
                  <a:gd name="T1" fmla="*/ 0 h 201"/>
                  <a:gd name="T2" fmla="*/ 5 w 211"/>
                  <a:gd name="T3" fmla="*/ 2 h 201"/>
                  <a:gd name="T4" fmla="*/ 11 w 211"/>
                  <a:gd name="T5" fmla="*/ 2 h 201"/>
                  <a:gd name="T6" fmla="*/ 18 w 211"/>
                  <a:gd name="T7" fmla="*/ 5 h 201"/>
                  <a:gd name="T8" fmla="*/ 29 w 211"/>
                  <a:gd name="T9" fmla="*/ 6 h 201"/>
                  <a:gd name="T10" fmla="*/ 39 w 211"/>
                  <a:gd name="T11" fmla="*/ 8 h 201"/>
                  <a:gd name="T12" fmla="*/ 53 w 211"/>
                  <a:gd name="T13" fmla="*/ 11 h 201"/>
                  <a:gd name="T14" fmla="*/ 68 w 211"/>
                  <a:gd name="T15" fmla="*/ 14 h 201"/>
                  <a:gd name="T16" fmla="*/ 83 w 211"/>
                  <a:gd name="T17" fmla="*/ 17 h 201"/>
                  <a:gd name="T18" fmla="*/ 99 w 211"/>
                  <a:gd name="T19" fmla="*/ 21 h 201"/>
                  <a:gd name="T20" fmla="*/ 117 w 211"/>
                  <a:gd name="T21" fmla="*/ 24 h 201"/>
                  <a:gd name="T22" fmla="*/ 135 w 211"/>
                  <a:gd name="T23" fmla="*/ 29 h 201"/>
                  <a:gd name="T24" fmla="*/ 174 w 211"/>
                  <a:gd name="T25" fmla="*/ 36 h 201"/>
                  <a:gd name="T26" fmla="*/ 211 w 211"/>
                  <a:gd name="T27" fmla="*/ 44 h 201"/>
                  <a:gd name="T28" fmla="*/ 211 w 211"/>
                  <a:gd name="T29" fmla="*/ 201 h 201"/>
                  <a:gd name="T30" fmla="*/ 174 w 211"/>
                  <a:gd name="T31" fmla="*/ 193 h 201"/>
                  <a:gd name="T32" fmla="*/ 135 w 211"/>
                  <a:gd name="T33" fmla="*/ 186 h 201"/>
                  <a:gd name="T34" fmla="*/ 117 w 211"/>
                  <a:gd name="T35" fmla="*/ 181 h 201"/>
                  <a:gd name="T36" fmla="*/ 99 w 211"/>
                  <a:gd name="T37" fmla="*/ 178 h 201"/>
                  <a:gd name="T38" fmla="*/ 83 w 211"/>
                  <a:gd name="T39" fmla="*/ 174 h 201"/>
                  <a:gd name="T40" fmla="*/ 68 w 211"/>
                  <a:gd name="T41" fmla="*/ 171 h 201"/>
                  <a:gd name="T42" fmla="*/ 53 w 211"/>
                  <a:gd name="T43" fmla="*/ 168 h 201"/>
                  <a:gd name="T44" fmla="*/ 39 w 211"/>
                  <a:gd name="T45" fmla="*/ 165 h 201"/>
                  <a:gd name="T46" fmla="*/ 29 w 211"/>
                  <a:gd name="T47" fmla="*/ 163 h 201"/>
                  <a:gd name="T48" fmla="*/ 18 w 211"/>
                  <a:gd name="T49" fmla="*/ 162 h 201"/>
                  <a:gd name="T50" fmla="*/ 11 w 211"/>
                  <a:gd name="T51" fmla="*/ 159 h 201"/>
                  <a:gd name="T52" fmla="*/ 5 w 211"/>
                  <a:gd name="T53" fmla="*/ 159 h 201"/>
                  <a:gd name="T54" fmla="*/ 0 w 211"/>
                  <a:gd name="T55" fmla="*/ 157 h 201"/>
                  <a:gd name="T56" fmla="*/ 0 w 211"/>
                  <a:gd name="T57" fmla="*/ 0 h 20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1"/>
                  <a:gd name="T88" fmla="*/ 0 h 201"/>
                  <a:gd name="T89" fmla="*/ 211 w 211"/>
                  <a:gd name="T90" fmla="*/ 201 h 20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1" h="201">
                    <a:moveTo>
                      <a:pt x="0" y="0"/>
                    </a:moveTo>
                    <a:lnTo>
                      <a:pt x="5" y="2"/>
                    </a:lnTo>
                    <a:lnTo>
                      <a:pt x="11" y="2"/>
                    </a:lnTo>
                    <a:lnTo>
                      <a:pt x="18" y="5"/>
                    </a:lnTo>
                    <a:lnTo>
                      <a:pt x="29" y="6"/>
                    </a:lnTo>
                    <a:lnTo>
                      <a:pt x="39" y="8"/>
                    </a:lnTo>
                    <a:lnTo>
                      <a:pt x="53" y="11"/>
                    </a:lnTo>
                    <a:lnTo>
                      <a:pt x="68" y="14"/>
                    </a:lnTo>
                    <a:lnTo>
                      <a:pt x="83" y="17"/>
                    </a:lnTo>
                    <a:lnTo>
                      <a:pt x="99" y="21"/>
                    </a:lnTo>
                    <a:lnTo>
                      <a:pt x="117" y="24"/>
                    </a:lnTo>
                    <a:lnTo>
                      <a:pt x="135" y="29"/>
                    </a:lnTo>
                    <a:lnTo>
                      <a:pt x="174" y="36"/>
                    </a:lnTo>
                    <a:lnTo>
                      <a:pt x="211" y="44"/>
                    </a:lnTo>
                    <a:lnTo>
                      <a:pt x="211" y="201"/>
                    </a:lnTo>
                    <a:lnTo>
                      <a:pt x="174" y="193"/>
                    </a:lnTo>
                    <a:lnTo>
                      <a:pt x="135" y="186"/>
                    </a:lnTo>
                    <a:lnTo>
                      <a:pt x="117" y="181"/>
                    </a:lnTo>
                    <a:lnTo>
                      <a:pt x="99" y="178"/>
                    </a:lnTo>
                    <a:lnTo>
                      <a:pt x="83" y="174"/>
                    </a:lnTo>
                    <a:lnTo>
                      <a:pt x="68" y="171"/>
                    </a:lnTo>
                    <a:lnTo>
                      <a:pt x="53" y="168"/>
                    </a:lnTo>
                    <a:lnTo>
                      <a:pt x="39" y="165"/>
                    </a:lnTo>
                    <a:lnTo>
                      <a:pt x="29" y="163"/>
                    </a:lnTo>
                    <a:lnTo>
                      <a:pt x="18" y="162"/>
                    </a:lnTo>
                    <a:lnTo>
                      <a:pt x="11" y="159"/>
                    </a:lnTo>
                    <a:lnTo>
                      <a:pt x="5" y="159"/>
                    </a:lnTo>
                    <a:lnTo>
                      <a:pt x="0" y="157"/>
                    </a:lnTo>
                    <a:lnTo>
                      <a:pt x="0" y="0"/>
                    </a:lnTo>
                    <a:close/>
                  </a:path>
                </a:pathLst>
              </a:custGeom>
              <a:solidFill>
                <a:srgbClr val="D0DFB0"/>
              </a:solidFill>
              <a:ln w="4763">
                <a:solidFill>
                  <a:schemeClr val="bg2"/>
                </a:solidFill>
                <a:round/>
                <a:headEnd/>
                <a:tailEnd/>
              </a:ln>
            </p:spPr>
            <p:txBody>
              <a:bodyPr/>
              <a:lstStyle/>
              <a:p>
                <a:endParaRPr lang="en-US"/>
              </a:p>
            </p:txBody>
          </p:sp>
          <p:sp>
            <p:nvSpPr>
              <p:cNvPr id="37160" name="Rectangle 187"/>
              <p:cNvSpPr>
                <a:spLocks noChangeArrowheads="1"/>
              </p:cNvSpPr>
              <p:nvPr/>
            </p:nvSpPr>
            <p:spPr bwMode="auto">
              <a:xfrm>
                <a:off x="2935" y="2098"/>
                <a:ext cx="259" cy="157"/>
              </a:xfrm>
              <a:prstGeom prst="rect">
                <a:avLst/>
              </a:prstGeom>
              <a:solidFill>
                <a:srgbClr val="D0DFB0"/>
              </a:solidFill>
              <a:ln w="4763">
                <a:solidFill>
                  <a:schemeClr val="bg2"/>
                </a:solidFill>
                <a:miter lim="800000"/>
                <a:headEnd/>
                <a:tailEnd/>
              </a:ln>
            </p:spPr>
            <p:txBody>
              <a:bodyPr/>
              <a:lstStyle/>
              <a:p>
                <a:endParaRPr lang="en-US"/>
              </a:p>
            </p:txBody>
          </p:sp>
          <p:sp>
            <p:nvSpPr>
              <p:cNvPr id="37161" name="Freeform 188"/>
              <p:cNvSpPr>
                <a:spLocks/>
              </p:cNvSpPr>
              <p:nvPr/>
            </p:nvSpPr>
            <p:spPr bwMode="auto">
              <a:xfrm>
                <a:off x="2724" y="2054"/>
                <a:ext cx="594" cy="45"/>
              </a:xfrm>
              <a:custGeom>
                <a:avLst/>
                <a:gdLst>
                  <a:gd name="T0" fmla="*/ 473 w 594"/>
                  <a:gd name="T1" fmla="*/ 45 h 45"/>
                  <a:gd name="T2" fmla="*/ 496 w 594"/>
                  <a:gd name="T3" fmla="*/ 36 h 45"/>
                  <a:gd name="T4" fmla="*/ 518 w 594"/>
                  <a:gd name="T5" fmla="*/ 29 h 45"/>
                  <a:gd name="T6" fmla="*/ 539 w 594"/>
                  <a:gd name="T7" fmla="*/ 21 h 45"/>
                  <a:gd name="T8" fmla="*/ 557 w 594"/>
                  <a:gd name="T9" fmla="*/ 15 h 45"/>
                  <a:gd name="T10" fmla="*/ 572 w 594"/>
                  <a:gd name="T11" fmla="*/ 9 h 45"/>
                  <a:gd name="T12" fmla="*/ 584 w 594"/>
                  <a:gd name="T13" fmla="*/ 5 h 45"/>
                  <a:gd name="T14" fmla="*/ 588 w 594"/>
                  <a:gd name="T15" fmla="*/ 3 h 45"/>
                  <a:gd name="T16" fmla="*/ 591 w 594"/>
                  <a:gd name="T17" fmla="*/ 2 h 45"/>
                  <a:gd name="T18" fmla="*/ 594 w 594"/>
                  <a:gd name="T19" fmla="*/ 0 h 45"/>
                  <a:gd name="T20" fmla="*/ 0 w 594"/>
                  <a:gd name="T21" fmla="*/ 0 h 45"/>
                  <a:gd name="T22" fmla="*/ 5 w 594"/>
                  <a:gd name="T23" fmla="*/ 2 h 45"/>
                  <a:gd name="T24" fmla="*/ 11 w 594"/>
                  <a:gd name="T25" fmla="*/ 2 h 45"/>
                  <a:gd name="T26" fmla="*/ 18 w 594"/>
                  <a:gd name="T27" fmla="*/ 5 h 45"/>
                  <a:gd name="T28" fmla="*/ 29 w 594"/>
                  <a:gd name="T29" fmla="*/ 6 h 45"/>
                  <a:gd name="T30" fmla="*/ 39 w 594"/>
                  <a:gd name="T31" fmla="*/ 8 h 45"/>
                  <a:gd name="T32" fmla="*/ 53 w 594"/>
                  <a:gd name="T33" fmla="*/ 11 h 45"/>
                  <a:gd name="T34" fmla="*/ 68 w 594"/>
                  <a:gd name="T35" fmla="*/ 14 h 45"/>
                  <a:gd name="T36" fmla="*/ 83 w 594"/>
                  <a:gd name="T37" fmla="*/ 17 h 45"/>
                  <a:gd name="T38" fmla="*/ 99 w 594"/>
                  <a:gd name="T39" fmla="*/ 21 h 45"/>
                  <a:gd name="T40" fmla="*/ 117 w 594"/>
                  <a:gd name="T41" fmla="*/ 24 h 45"/>
                  <a:gd name="T42" fmla="*/ 135 w 594"/>
                  <a:gd name="T43" fmla="*/ 29 h 45"/>
                  <a:gd name="T44" fmla="*/ 174 w 594"/>
                  <a:gd name="T45" fmla="*/ 36 h 45"/>
                  <a:gd name="T46" fmla="*/ 211 w 594"/>
                  <a:gd name="T47" fmla="*/ 44 h 45"/>
                  <a:gd name="T48" fmla="*/ 470 w 594"/>
                  <a:gd name="T49" fmla="*/ 44 h 45"/>
                  <a:gd name="T50" fmla="*/ 473 w 594"/>
                  <a:gd name="T51" fmla="*/ 45 h 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4"/>
                  <a:gd name="T79" fmla="*/ 0 h 45"/>
                  <a:gd name="T80" fmla="*/ 594 w 594"/>
                  <a:gd name="T81" fmla="*/ 45 h 4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4" h="45">
                    <a:moveTo>
                      <a:pt x="473" y="45"/>
                    </a:moveTo>
                    <a:lnTo>
                      <a:pt x="496" y="36"/>
                    </a:lnTo>
                    <a:lnTo>
                      <a:pt x="518" y="29"/>
                    </a:lnTo>
                    <a:lnTo>
                      <a:pt x="539" y="21"/>
                    </a:lnTo>
                    <a:lnTo>
                      <a:pt x="557" y="15"/>
                    </a:lnTo>
                    <a:lnTo>
                      <a:pt x="572" y="9"/>
                    </a:lnTo>
                    <a:lnTo>
                      <a:pt x="584" y="5"/>
                    </a:lnTo>
                    <a:lnTo>
                      <a:pt x="588" y="3"/>
                    </a:lnTo>
                    <a:lnTo>
                      <a:pt x="591" y="2"/>
                    </a:lnTo>
                    <a:lnTo>
                      <a:pt x="594" y="0"/>
                    </a:lnTo>
                    <a:lnTo>
                      <a:pt x="0" y="0"/>
                    </a:lnTo>
                    <a:lnTo>
                      <a:pt x="5" y="2"/>
                    </a:lnTo>
                    <a:lnTo>
                      <a:pt x="11" y="2"/>
                    </a:lnTo>
                    <a:lnTo>
                      <a:pt x="18" y="5"/>
                    </a:lnTo>
                    <a:lnTo>
                      <a:pt x="29" y="6"/>
                    </a:lnTo>
                    <a:lnTo>
                      <a:pt x="39" y="8"/>
                    </a:lnTo>
                    <a:lnTo>
                      <a:pt x="53" y="11"/>
                    </a:lnTo>
                    <a:lnTo>
                      <a:pt x="68" y="14"/>
                    </a:lnTo>
                    <a:lnTo>
                      <a:pt x="83" y="17"/>
                    </a:lnTo>
                    <a:lnTo>
                      <a:pt x="99" y="21"/>
                    </a:lnTo>
                    <a:lnTo>
                      <a:pt x="117" y="24"/>
                    </a:lnTo>
                    <a:lnTo>
                      <a:pt x="135" y="29"/>
                    </a:lnTo>
                    <a:lnTo>
                      <a:pt x="174" y="36"/>
                    </a:lnTo>
                    <a:lnTo>
                      <a:pt x="211" y="44"/>
                    </a:lnTo>
                    <a:lnTo>
                      <a:pt x="470" y="44"/>
                    </a:lnTo>
                    <a:lnTo>
                      <a:pt x="473" y="45"/>
                    </a:lnTo>
                    <a:close/>
                  </a:path>
                </a:pathLst>
              </a:custGeom>
              <a:solidFill>
                <a:srgbClr val="EAF1DC"/>
              </a:solidFill>
              <a:ln w="4763">
                <a:solidFill>
                  <a:schemeClr val="bg2"/>
                </a:solidFill>
                <a:round/>
                <a:headEnd/>
                <a:tailEnd/>
              </a:ln>
            </p:spPr>
            <p:txBody>
              <a:bodyPr/>
              <a:lstStyle/>
              <a:p>
                <a:endParaRPr lang="en-US"/>
              </a:p>
            </p:txBody>
          </p:sp>
          <p:sp>
            <p:nvSpPr>
              <p:cNvPr id="37162" name="Freeform 189"/>
              <p:cNvSpPr>
                <a:spLocks/>
              </p:cNvSpPr>
              <p:nvPr/>
            </p:nvSpPr>
            <p:spPr bwMode="auto">
              <a:xfrm>
                <a:off x="3196" y="2054"/>
                <a:ext cx="125" cy="199"/>
              </a:xfrm>
              <a:custGeom>
                <a:avLst/>
                <a:gdLst>
                  <a:gd name="T0" fmla="*/ 125 w 125"/>
                  <a:gd name="T1" fmla="*/ 0 h 199"/>
                  <a:gd name="T2" fmla="*/ 124 w 125"/>
                  <a:gd name="T3" fmla="*/ 0 h 199"/>
                  <a:gd name="T4" fmla="*/ 122 w 125"/>
                  <a:gd name="T5" fmla="*/ 2 h 199"/>
                  <a:gd name="T6" fmla="*/ 119 w 125"/>
                  <a:gd name="T7" fmla="*/ 2 h 199"/>
                  <a:gd name="T8" fmla="*/ 113 w 125"/>
                  <a:gd name="T9" fmla="*/ 5 h 199"/>
                  <a:gd name="T10" fmla="*/ 101 w 125"/>
                  <a:gd name="T11" fmla="*/ 8 h 199"/>
                  <a:gd name="T12" fmla="*/ 85 w 125"/>
                  <a:gd name="T13" fmla="*/ 14 h 199"/>
                  <a:gd name="T14" fmla="*/ 66 w 125"/>
                  <a:gd name="T15" fmla="*/ 20 h 199"/>
                  <a:gd name="T16" fmla="*/ 45 w 125"/>
                  <a:gd name="T17" fmla="*/ 27 h 199"/>
                  <a:gd name="T18" fmla="*/ 22 w 125"/>
                  <a:gd name="T19" fmla="*/ 35 h 199"/>
                  <a:gd name="T20" fmla="*/ 0 w 125"/>
                  <a:gd name="T21" fmla="*/ 42 h 199"/>
                  <a:gd name="T22" fmla="*/ 0 w 125"/>
                  <a:gd name="T23" fmla="*/ 199 h 199"/>
                  <a:gd name="T24" fmla="*/ 22 w 125"/>
                  <a:gd name="T25" fmla="*/ 192 h 199"/>
                  <a:gd name="T26" fmla="*/ 45 w 125"/>
                  <a:gd name="T27" fmla="*/ 184 h 199"/>
                  <a:gd name="T28" fmla="*/ 66 w 125"/>
                  <a:gd name="T29" fmla="*/ 177 h 199"/>
                  <a:gd name="T30" fmla="*/ 85 w 125"/>
                  <a:gd name="T31" fmla="*/ 171 h 199"/>
                  <a:gd name="T32" fmla="*/ 101 w 125"/>
                  <a:gd name="T33" fmla="*/ 165 h 199"/>
                  <a:gd name="T34" fmla="*/ 113 w 125"/>
                  <a:gd name="T35" fmla="*/ 162 h 199"/>
                  <a:gd name="T36" fmla="*/ 119 w 125"/>
                  <a:gd name="T37" fmla="*/ 159 h 199"/>
                  <a:gd name="T38" fmla="*/ 122 w 125"/>
                  <a:gd name="T39" fmla="*/ 159 h 199"/>
                  <a:gd name="T40" fmla="*/ 124 w 125"/>
                  <a:gd name="T41" fmla="*/ 157 h 199"/>
                  <a:gd name="T42" fmla="*/ 125 w 125"/>
                  <a:gd name="T43" fmla="*/ 157 h 199"/>
                  <a:gd name="T44" fmla="*/ 125 w 125"/>
                  <a:gd name="T45" fmla="*/ 0 h 19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5"/>
                  <a:gd name="T70" fmla="*/ 0 h 199"/>
                  <a:gd name="T71" fmla="*/ 125 w 125"/>
                  <a:gd name="T72" fmla="*/ 199 h 19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5" h="199">
                    <a:moveTo>
                      <a:pt x="125" y="0"/>
                    </a:moveTo>
                    <a:lnTo>
                      <a:pt x="124" y="0"/>
                    </a:lnTo>
                    <a:lnTo>
                      <a:pt x="122" y="2"/>
                    </a:lnTo>
                    <a:lnTo>
                      <a:pt x="119" y="2"/>
                    </a:lnTo>
                    <a:lnTo>
                      <a:pt x="113" y="5"/>
                    </a:lnTo>
                    <a:lnTo>
                      <a:pt x="101" y="8"/>
                    </a:lnTo>
                    <a:lnTo>
                      <a:pt x="85" y="14"/>
                    </a:lnTo>
                    <a:lnTo>
                      <a:pt x="66" y="20"/>
                    </a:lnTo>
                    <a:lnTo>
                      <a:pt x="45" y="27"/>
                    </a:lnTo>
                    <a:lnTo>
                      <a:pt x="22" y="35"/>
                    </a:lnTo>
                    <a:lnTo>
                      <a:pt x="0" y="42"/>
                    </a:lnTo>
                    <a:lnTo>
                      <a:pt x="0" y="199"/>
                    </a:lnTo>
                    <a:lnTo>
                      <a:pt x="22" y="192"/>
                    </a:lnTo>
                    <a:lnTo>
                      <a:pt x="45" y="184"/>
                    </a:lnTo>
                    <a:lnTo>
                      <a:pt x="66" y="177"/>
                    </a:lnTo>
                    <a:lnTo>
                      <a:pt x="85" y="171"/>
                    </a:lnTo>
                    <a:lnTo>
                      <a:pt x="101" y="165"/>
                    </a:lnTo>
                    <a:lnTo>
                      <a:pt x="113" y="162"/>
                    </a:lnTo>
                    <a:lnTo>
                      <a:pt x="119" y="159"/>
                    </a:lnTo>
                    <a:lnTo>
                      <a:pt x="122" y="159"/>
                    </a:lnTo>
                    <a:lnTo>
                      <a:pt x="124" y="157"/>
                    </a:lnTo>
                    <a:lnTo>
                      <a:pt x="125" y="157"/>
                    </a:lnTo>
                    <a:lnTo>
                      <a:pt x="125" y="0"/>
                    </a:lnTo>
                    <a:close/>
                  </a:path>
                </a:pathLst>
              </a:custGeom>
              <a:solidFill>
                <a:srgbClr val="D0DFB0"/>
              </a:solidFill>
              <a:ln w="4763">
                <a:solidFill>
                  <a:schemeClr val="bg2"/>
                </a:solidFill>
                <a:round/>
                <a:headEnd/>
                <a:tailEnd/>
              </a:ln>
            </p:spPr>
            <p:txBody>
              <a:bodyPr/>
              <a:lstStyle/>
              <a:p>
                <a:endParaRPr lang="en-US"/>
              </a:p>
            </p:txBody>
          </p:sp>
          <p:sp>
            <p:nvSpPr>
              <p:cNvPr id="37163" name="Freeform 190"/>
              <p:cNvSpPr>
                <a:spLocks/>
              </p:cNvSpPr>
              <p:nvPr/>
            </p:nvSpPr>
            <p:spPr bwMode="auto">
              <a:xfrm>
                <a:off x="3321" y="2054"/>
                <a:ext cx="150" cy="307"/>
              </a:xfrm>
              <a:custGeom>
                <a:avLst/>
                <a:gdLst>
                  <a:gd name="T0" fmla="*/ 150 w 150"/>
                  <a:gd name="T1" fmla="*/ 150 h 307"/>
                  <a:gd name="T2" fmla="*/ 0 w 150"/>
                  <a:gd name="T3" fmla="*/ 0 h 307"/>
                  <a:gd name="T4" fmla="*/ 0 w 150"/>
                  <a:gd name="T5" fmla="*/ 157 h 307"/>
                  <a:gd name="T6" fmla="*/ 150 w 150"/>
                  <a:gd name="T7" fmla="*/ 307 h 307"/>
                  <a:gd name="T8" fmla="*/ 150 w 150"/>
                  <a:gd name="T9" fmla="*/ 150 h 307"/>
                  <a:gd name="T10" fmla="*/ 0 60000 65536"/>
                  <a:gd name="T11" fmla="*/ 0 60000 65536"/>
                  <a:gd name="T12" fmla="*/ 0 60000 65536"/>
                  <a:gd name="T13" fmla="*/ 0 60000 65536"/>
                  <a:gd name="T14" fmla="*/ 0 60000 65536"/>
                  <a:gd name="T15" fmla="*/ 0 w 150"/>
                  <a:gd name="T16" fmla="*/ 0 h 307"/>
                  <a:gd name="T17" fmla="*/ 150 w 150"/>
                  <a:gd name="T18" fmla="*/ 307 h 307"/>
                </a:gdLst>
                <a:ahLst/>
                <a:cxnLst>
                  <a:cxn ang="T10">
                    <a:pos x="T0" y="T1"/>
                  </a:cxn>
                  <a:cxn ang="T11">
                    <a:pos x="T2" y="T3"/>
                  </a:cxn>
                  <a:cxn ang="T12">
                    <a:pos x="T4" y="T5"/>
                  </a:cxn>
                  <a:cxn ang="T13">
                    <a:pos x="T6" y="T7"/>
                  </a:cxn>
                  <a:cxn ang="T14">
                    <a:pos x="T8" y="T9"/>
                  </a:cxn>
                </a:cxnLst>
                <a:rect l="T15" t="T16" r="T17" b="T18"/>
                <a:pathLst>
                  <a:path w="150" h="307">
                    <a:moveTo>
                      <a:pt x="150" y="150"/>
                    </a:moveTo>
                    <a:lnTo>
                      <a:pt x="0" y="0"/>
                    </a:lnTo>
                    <a:lnTo>
                      <a:pt x="0" y="157"/>
                    </a:lnTo>
                    <a:lnTo>
                      <a:pt x="150" y="307"/>
                    </a:lnTo>
                    <a:lnTo>
                      <a:pt x="150" y="150"/>
                    </a:lnTo>
                    <a:close/>
                  </a:path>
                </a:pathLst>
              </a:custGeom>
              <a:solidFill>
                <a:srgbClr val="D0DFB0"/>
              </a:solidFill>
              <a:ln w="4763">
                <a:solidFill>
                  <a:schemeClr val="bg2"/>
                </a:solidFill>
                <a:round/>
                <a:headEnd/>
                <a:tailEnd/>
              </a:ln>
            </p:spPr>
            <p:txBody>
              <a:bodyPr/>
              <a:lstStyle/>
              <a:p>
                <a:endParaRPr lang="en-US"/>
              </a:p>
            </p:txBody>
          </p:sp>
          <p:sp>
            <p:nvSpPr>
              <p:cNvPr id="37164" name="Freeform 191"/>
              <p:cNvSpPr>
                <a:spLocks/>
              </p:cNvSpPr>
              <p:nvPr/>
            </p:nvSpPr>
            <p:spPr bwMode="auto">
              <a:xfrm>
                <a:off x="3196" y="2096"/>
                <a:ext cx="63" cy="219"/>
              </a:xfrm>
              <a:custGeom>
                <a:avLst/>
                <a:gdLst>
                  <a:gd name="T0" fmla="*/ 0 w 63"/>
                  <a:gd name="T1" fmla="*/ 0 h 219"/>
                  <a:gd name="T2" fmla="*/ 63 w 63"/>
                  <a:gd name="T3" fmla="*/ 62 h 219"/>
                  <a:gd name="T4" fmla="*/ 63 w 63"/>
                  <a:gd name="T5" fmla="*/ 219 h 219"/>
                  <a:gd name="T6" fmla="*/ 0 w 63"/>
                  <a:gd name="T7" fmla="*/ 157 h 219"/>
                  <a:gd name="T8" fmla="*/ 0 w 63"/>
                  <a:gd name="T9" fmla="*/ 0 h 219"/>
                  <a:gd name="T10" fmla="*/ 0 60000 65536"/>
                  <a:gd name="T11" fmla="*/ 0 60000 65536"/>
                  <a:gd name="T12" fmla="*/ 0 60000 65536"/>
                  <a:gd name="T13" fmla="*/ 0 60000 65536"/>
                  <a:gd name="T14" fmla="*/ 0 60000 65536"/>
                  <a:gd name="T15" fmla="*/ 0 w 63"/>
                  <a:gd name="T16" fmla="*/ 0 h 219"/>
                  <a:gd name="T17" fmla="*/ 63 w 63"/>
                  <a:gd name="T18" fmla="*/ 219 h 219"/>
                </a:gdLst>
                <a:ahLst/>
                <a:cxnLst>
                  <a:cxn ang="T10">
                    <a:pos x="T0" y="T1"/>
                  </a:cxn>
                  <a:cxn ang="T11">
                    <a:pos x="T2" y="T3"/>
                  </a:cxn>
                  <a:cxn ang="T12">
                    <a:pos x="T4" y="T5"/>
                  </a:cxn>
                  <a:cxn ang="T13">
                    <a:pos x="T6" y="T7"/>
                  </a:cxn>
                  <a:cxn ang="T14">
                    <a:pos x="T8" y="T9"/>
                  </a:cxn>
                </a:cxnLst>
                <a:rect l="T15" t="T16" r="T17" b="T18"/>
                <a:pathLst>
                  <a:path w="63" h="219">
                    <a:moveTo>
                      <a:pt x="0" y="0"/>
                    </a:moveTo>
                    <a:lnTo>
                      <a:pt x="63" y="62"/>
                    </a:lnTo>
                    <a:lnTo>
                      <a:pt x="63" y="219"/>
                    </a:lnTo>
                    <a:lnTo>
                      <a:pt x="0" y="157"/>
                    </a:lnTo>
                    <a:lnTo>
                      <a:pt x="0" y="0"/>
                    </a:lnTo>
                    <a:close/>
                  </a:path>
                </a:pathLst>
              </a:custGeom>
              <a:solidFill>
                <a:srgbClr val="D0DFB0"/>
              </a:solidFill>
              <a:ln w="4763">
                <a:solidFill>
                  <a:schemeClr val="bg2"/>
                </a:solidFill>
                <a:round/>
                <a:headEnd/>
                <a:tailEnd/>
              </a:ln>
            </p:spPr>
            <p:txBody>
              <a:bodyPr/>
              <a:lstStyle/>
              <a:p>
                <a:endParaRPr lang="en-US"/>
              </a:p>
            </p:txBody>
          </p:sp>
          <p:sp>
            <p:nvSpPr>
              <p:cNvPr id="37165" name="Freeform 192"/>
              <p:cNvSpPr>
                <a:spLocks/>
              </p:cNvSpPr>
              <p:nvPr/>
            </p:nvSpPr>
            <p:spPr bwMode="auto">
              <a:xfrm>
                <a:off x="3257" y="2159"/>
                <a:ext cx="214" cy="202"/>
              </a:xfrm>
              <a:custGeom>
                <a:avLst/>
                <a:gdLst>
                  <a:gd name="T0" fmla="*/ 0 w 214"/>
                  <a:gd name="T1" fmla="*/ 0 h 202"/>
                  <a:gd name="T2" fmla="*/ 39 w 214"/>
                  <a:gd name="T3" fmla="*/ 8 h 202"/>
                  <a:gd name="T4" fmla="*/ 76 w 214"/>
                  <a:gd name="T5" fmla="*/ 15 h 202"/>
                  <a:gd name="T6" fmla="*/ 94 w 214"/>
                  <a:gd name="T7" fmla="*/ 20 h 202"/>
                  <a:gd name="T8" fmla="*/ 112 w 214"/>
                  <a:gd name="T9" fmla="*/ 23 h 202"/>
                  <a:gd name="T10" fmla="*/ 129 w 214"/>
                  <a:gd name="T11" fmla="*/ 27 h 202"/>
                  <a:gd name="T12" fmla="*/ 145 w 214"/>
                  <a:gd name="T13" fmla="*/ 30 h 202"/>
                  <a:gd name="T14" fmla="*/ 160 w 214"/>
                  <a:gd name="T15" fmla="*/ 33 h 202"/>
                  <a:gd name="T16" fmla="*/ 174 w 214"/>
                  <a:gd name="T17" fmla="*/ 36 h 202"/>
                  <a:gd name="T18" fmla="*/ 184 w 214"/>
                  <a:gd name="T19" fmla="*/ 39 h 202"/>
                  <a:gd name="T20" fmla="*/ 195 w 214"/>
                  <a:gd name="T21" fmla="*/ 40 h 202"/>
                  <a:gd name="T22" fmla="*/ 204 w 214"/>
                  <a:gd name="T23" fmla="*/ 42 h 202"/>
                  <a:gd name="T24" fmla="*/ 210 w 214"/>
                  <a:gd name="T25" fmla="*/ 43 h 202"/>
                  <a:gd name="T26" fmla="*/ 213 w 214"/>
                  <a:gd name="T27" fmla="*/ 45 h 202"/>
                  <a:gd name="T28" fmla="*/ 214 w 214"/>
                  <a:gd name="T29" fmla="*/ 45 h 202"/>
                  <a:gd name="T30" fmla="*/ 214 w 214"/>
                  <a:gd name="T31" fmla="*/ 202 h 202"/>
                  <a:gd name="T32" fmla="*/ 213 w 214"/>
                  <a:gd name="T33" fmla="*/ 202 h 202"/>
                  <a:gd name="T34" fmla="*/ 210 w 214"/>
                  <a:gd name="T35" fmla="*/ 201 h 202"/>
                  <a:gd name="T36" fmla="*/ 204 w 214"/>
                  <a:gd name="T37" fmla="*/ 199 h 202"/>
                  <a:gd name="T38" fmla="*/ 195 w 214"/>
                  <a:gd name="T39" fmla="*/ 198 h 202"/>
                  <a:gd name="T40" fmla="*/ 184 w 214"/>
                  <a:gd name="T41" fmla="*/ 196 h 202"/>
                  <a:gd name="T42" fmla="*/ 174 w 214"/>
                  <a:gd name="T43" fmla="*/ 193 h 202"/>
                  <a:gd name="T44" fmla="*/ 160 w 214"/>
                  <a:gd name="T45" fmla="*/ 190 h 202"/>
                  <a:gd name="T46" fmla="*/ 145 w 214"/>
                  <a:gd name="T47" fmla="*/ 187 h 202"/>
                  <a:gd name="T48" fmla="*/ 129 w 214"/>
                  <a:gd name="T49" fmla="*/ 184 h 202"/>
                  <a:gd name="T50" fmla="*/ 112 w 214"/>
                  <a:gd name="T51" fmla="*/ 180 h 202"/>
                  <a:gd name="T52" fmla="*/ 94 w 214"/>
                  <a:gd name="T53" fmla="*/ 177 h 202"/>
                  <a:gd name="T54" fmla="*/ 76 w 214"/>
                  <a:gd name="T55" fmla="*/ 172 h 202"/>
                  <a:gd name="T56" fmla="*/ 39 w 214"/>
                  <a:gd name="T57" fmla="*/ 165 h 202"/>
                  <a:gd name="T58" fmla="*/ 0 w 214"/>
                  <a:gd name="T59" fmla="*/ 157 h 202"/>
                  <a:gd name="T60" fmla="*/ 0 w 214"/>
                  <a:gd name="T61" fmla="*/ 0 h 20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4"/>
                  <a:gd name="T94" fmla="*/ 0 h 202"/>
                  <a:gd name="T95" fmla="*/ 214 w 214"/>
                  <a:gd name="T96" fmla="*/ 202 h 20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4" h="202">
                    <a:moveTo>
                      <a:pt x="0" y="0"/>
                    </a:moveTo>
                    <a:lnTo>
                      <a:pt x="39" y="8"/>
                    </a:lnTo>
                    <a:lnTo>
                      <a:pt x="76" y="15"/>
                    </a:lnTo>
                    <a:lnTo>
                      <a:pt x="94" y="20"/>
                    </a:lnTo>
                    <a:lnTo>
                      <a:pt x="112" y="23"/>
                    </a:lnTo>
                    <a:lnTo>
                      <a:pt x="129" y="27"/>
                    </a:lnTo>
                    <a:lnTo>
                      <a:pt x="145" y="30"/>
                    </a:lnTo>
                    <a:lnTo>
                      <a:pt x="160" y="33"/>
                    </a:lnTo>
                    <a:lnTo>
                      <a:pt x="174" y="36"/>
                    </a:lnTo>
                    <a:lnTo>
                      <a:pt x="184" y="39"/>
                    </a:lnTo>
                    <a:lnTo>
                      <a:pt x="195" y="40"/>
                    </a:lnTo>
                    <a:lnTo>
                      <a:pt x="204" y="42"/>
                    </a:lnTo>
                    <a:lnTo>
                      <a:pt x="210" y="43"/>
                    </a:lnTo>
                    <a:lnTo>
                      <a:pt x="213" y="45"/>
                    </a:lnTo>
                    <a:lnTo>
                      <a:pt x="214" y="45"/>
                    </a:lnTo>
                    <a:lnTo>
                      <a:pt x="214" y="202"/>
                    </a:lnTo>
                    <a:lnTo>
                      <a:pt x="213" y="202"/>
                    </a:lnTo>
                    <a:lnTo>
                      <a:pt x="210" y="201"/>
                    </a:lnTo>
                    <a:lnTo>
                      <a:pt x="204" y="199"/>
                    </a:lnTo>
                    <a:lnTo>
                      <a:pt x="195" y="198"/>
                    </a:lnTo>
                    <a:lnTo>
                      <a:pt x="184" y="196"/>
                    </a:lnTo>
                    <a:lnTo>
                      <a:pt x="174" y="193"/>
                    </a:lnTo>
                    <a:lnTo>
                      <a:pt x="160" y="190"/>
                    </a:lnTo>
                    <a:lnTo>
                      <a:pt x="145" y="187"/>
                    </a:lnTo>
                    <a:lnTo>
                      <a:pt x="129" y="184"/>
                    </a:lnTo>
                    <a:lnTo>
                      <a:pt x="112" y="180"/>
                    </a:lnTo>
                    <a:lnTo>
                      <a:pt x="94" y="177"/>
                    </a:lnTo>
                    <a:lnTo>
                      <a:pt x="76" y="172"/>
                    </a:lnTo>
                    <a:lnTo>
                      <a:pt x="39" y="165"/>
                    </a:lnTo>
                    <a:lnTo>
                      <a:pt x="0" y="157"/>
                    </a:lnTo>
                    <a:lnTo>
                      <a:pt x="0" y="0"/>
                    </a:lnTo>
                    <a:close/>
                  </a:path>
                </a:pathLst>
              </a:custGeom>
              <a:solidFill>
                <a:srgbClr val="D0DFB0"/>
              </a:solidFill>
              <a:ln w="4763">
                <a:solidFill>
                  <a:schemeClr val="bg2"/>
                </a:solidFill>
                <a:round/>
                <a:headEnd/>
                <a:tailEnd/>
              </a:ln>
            </p:spPr>
            <p:txBody>
              <a:bodyPr/>
              <a:lstStyle/>
              <a:p>
                <a:endParaRPr lang="en-US"/>
              </a:p>
            </p:txBody>
          </p:sp>
          <p:sp>
            <p:nvSpPr>
              <p:cNvPr id="37166" name="Freeform 193"/>
              <p:cNvSpPr>
                <a:spLocks/>
              </p:cNvSpPr>
              <p:nvPr/>
            </p:nvSpPr>
            <p:spPr bwMode="auto">
              <a:xfrm>
                <a:off x="3196" y="2054"/>
                <a:ext cx="275" cy="150"/>
              </a:xfrm>
              <a:custGeom>
                <a:avLst/>
                <a:gdLst>
                  <a:gd name="T0" fmla="*/ 61 w 275"/>
                  <a:gd name="T1" fmla="*/ 105 h 150"/>
                  <a:gd name="T2" fmla="*/ 100 w 275"/>
                  <a:gd name="T3" fmla="*/ 113 h 150"/>
                  <a:gd name="T4" fmla="*/ 137 w 275"/>
                  <a:gd name="T5" fmla="*/ 120 h 150"/>
                  <a:gd name="T6" fmla="*/ 155 w 275"/>
                  <a:gd name="T7" fmla="*/ 125 h 150"/>
                  <a:gd name="T8" fmla="*/ 173 w 275"/>
                  <a:gd name="T9" fmla="*/ 128 h 150"/>
                  <a:gd name="T10" fmla="*/ 190 w 275"/>
                  <a:gd name="T11" fmla="*/ 132 h 150"/>
                  <a:gd name="T12" fmla="*/ 206 w 275"/>
                  <a:gd name="T13" fmla="*/ 135 h 150"/>
                  <a:gd name="T14" fmla="*/ 221 w 275"/>
                  <a:gd name="T15" fmla="*/ 138 h 150"/>
                  <a:gd name="T16" fmla="*/ 235 w 275"/>
                  <a:gd name="T17" fmla="*/ 141 h 150"/>
                  <a:gd name="T18" fmla="*/ 245 w 275"/>
                  <a:gd name="T19" fmla="*/ 144 h 150"/>
                  <a:gd name="T20" fmla="*/ 256 w 275"/>
                  <a:gd name="T21" fmla="*/ 145 h 150"/>
                  <a:gd name="T22" fmla="*/ 265 w 275"/>
                  <a:gd name="T23" fmla="*/ 147 h 150"/>
                  <a:gd name="T24" fmla="*/ 271 w 275"/>
                  <a:gd name="T25" fmla="*/ 148 h 150"/>
                  <a:gd name="T26" fmla="*/ 274 w 275"/>
                  <a:gd name="T27" fmla="*/ 150 h 150"/>
                  <a:gd name="T28" fmla="*/ 275 w 275"/>
                  <a:gd name="T29" fmla="*/ 150 h 150"/>
                  <a:gd name="T30" fmla="*/ 125 w 275"/>
                  <a:gd name="T31" fmla="*/ 0 h 150"/>
                  <a:gd name="T32" fmla="*/ 124 w 275"/>
                  <a:gd name="T33" fmla="*/ 0 h 150"/>
                  <a:gd name="T34" fmla="*/ 122 w 275"/>
                  <a:gd name="T35" fmla="*/ 2 h 150"/>
                  <a:gd name="T36" fmla="*/ 119 w 275"/>
                  <a:gd name="T37" fmla="*/ 2 h 150"/>
                  <a:gd name="T38" fmla="*/ 113 w 275"/>
                  <a:gd name="T39" fmla="*/ 5 h 150"/>
                  <a:gd name="T40" fmla="*/ 101 w 275"/>
                  <a:gd name="T41" fmla="*/ 8 h 150"/>
                  <a:gd name="T42" fmla="*/ 85 w 275"/>
                  <a:gd name="T43" fmla="*/ 14 h 150"/>
                  <a:gd name="T44" fmla="*/ 66 w 275"/>
                  <a:gd name="T45" fmla="*/ 20 h 150"/>
                  <a:gd name="T46" fmla="*/ 45 w 275"/>
                  <a:gd name="T47" fmla="*/ 27 h 150"/>
                  <a:gd name="T48" fmla="*/ 22 w 275"/>
                  <a:gd name="T49" fmla="*/ 35 h 150"/>
                  <a:gd name="T50" fmla="*/ 0 w 275"/>
                  <a:gd name="T51" fmla="*/ 42 h 150"/>
                  <a:gd name="T52" fmla="*/ 63 w 275"/>
                  <a:gd name="T53" fmla="*/ 104 h 150"/>
                  <a:gd name="T54" fmla="*/ 61 w 275"/>
                  <a:gd name="T55" fmla="*/ 105 h 15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75"/>
                  <a:gd name="T85" fmla="*/ 0 h 150"/>
                  <a:gd name="T86" fmla="*/ 275 w 275"/>
                  <a:gd name="T87" fmla="*/ 150 h 15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75" h="150">
                    <a:moveTo>
                      <a:pt x="61" y="105"/>
                    </a:moveTo>
                    <a:lnTo>
                      <a:pt x="100" y="113"/>
                    </a:lnTo>
                    <a:lnTo>
                      <a:pt x="137" y="120"/>
                    </a:lnTo>
                    <a:lnTo>
                      <a:pt x="155" y="125"/>
                    </a:lnTo>
                    <a:lnTo>
                      <a:pt x="173" y="128"/>
                    </a:lnTo>
                    <a:lnTo>
                      <a:pt x="190" y="132"/>
                    </a:lnTo>
                    <a:lnTo>
                      <a:pt x="206" y="135"/>
                    </a:lnTo>
                    <a:lnTo>
                      <a:pt x="221" y="138"/>
                    </a:lnTo>
                    <a:lnTo>
                      <a:pt x="235" y="141"/>
                    </a:lnTo>
                    <a:lnTo>
                      <a:pt x="245" y="144"/>
                    </a:lnTo>
                    <a:lnTo>
                      <a:pt x="256" y="145"/>
                    </a:lnTo>
                    <a:lnTo>
                      <a:pt x="265" y="147"/>
                    </a:lnTo>
                    <a:lnTo>
                      <a:pt x="271" y="148"/>
                    </a:lnTo>
                    <a:lnTo>
                      <a:pt x="274" y="150"/>
                    </a:lnTo>
                    <a:lnTo>
                      <a:pt x="275" y="150"/>
                    </a:lnTo>
                    <a:lnTo>
                      <a:pt x="125" y="0"/>
                    </a:lnTo>
                    <a:lnTo>
                      <a:pt x="124" y="0"/>
                    </a:lnTo>
                    <a:lnTo>
                      <a:pt x="122" y="2"/>
                    </a:lnTo>
                    <a:lnTo>
                      <a:pt x="119" y="2"/>
                    </a:lnTo>
                    <a:lnTo>
                      <a:pt x="113" y="5"/>
                    </a:lnTo>
                    <a:lnTo>
                      <a:pt x="101" y="8"/>
                    </a:lnTo>
                    <a:lnTo>
                      <a:pt x="85" y="14"/>
                    </a:lnTo>
                    <a:lnTo>
                      <a:pt x="66" y="20"/>
                    </a:lnTo>
                    <a:lnTo>
                      <a:pt x="45" y="27"/>
                    </a:lnTo>
                    <a:lnTo>
                      <a:pt x="22" y="35"/>
                    </a:lnTo>
                    <a:lnTo>
                      <a:pt x="0" y="42"/>
                    </a:lnTo>
                    <a:lnTo>
                      <a:pt x="63" y="104"/>
                    </a:lnTo>
                    <a:lnTo>
                      <a:pt x="61" y="105"/>
                    </a:lnTo>
                    <a:close/>
                  </a:path>
                </a:pathLst>
              </a:custGeom>
              <a:solidFill>
                <a:srgbClr val="EAF1DC"/>
              </a:solidFill>
              <a:ln w="4763">
                <a:solidFill>
                  <a:schemeClr val="bg2"/>
                </a:solidFill>
                <a:round/>
                <a:headEnd/>
                <a:tailEnd/>
              </a:ln>
            </p:spPr>
            <p:txBody>
              <a:bodyPr/>
              <a:lstStyle/>
              <a:p>
                <a:endParaRPr lang="en-US"/>
              </a:p>
            </p:txBody>
          </p:sp>
          <p:sp>
            <p:nvSpPr>
              <p:cNvPr id="37167" name="Rectangle 194"/>
              <p:cNvSpPr>
                <a:spLocks noChangeArrowheads="1"/>
              </p:cNvSpPr>
              <p:nvPr/>
            </p:nvSpPr>
            <p:spPr bwMode="auto">
              <a:xfrm>
                <a:off x="2931" y="2096"/>
                <a:ext cx="265" cy="157"/>
              </a:xfrm>
              <a:prstGeom prst="rect">
                <a:avLst/>
              </a:prstGeom>
              <a:solidFill>
                <a:srgbClr val="D0DFB0"/>
              </a:solidFill>
              <a:ln w="4763">
                <a:solidFill>
                  <a:schemeClr val="bg2"/>
                </a:solidFill>
                <a:miter lim="800000"/>
                <a:headEnd/>
                <a:tailEnd/>
              </a:ln>
            </p:spPr>
            <p:txBody>
              <a:bodyPr/>
              <a:lstStyle/>
              <a:p>
                <a:endParaRPr lang="en-US"/>
              </a:p>
            </p:txBody>
          </p:sp>
          <p:sp>
            <p:nvSpPr>
              <p:cNvPr id="37168" name="Freeform 195"/>
              <p:cNvSpPr>
                <a:spLocks/>
              </p:cNvSpPr>
              <p:nvPr/>
            </p:nvSpPr>
            <p:spPr bwMode="auto">
              <a:xfrm>
                <a:off x="2931" y="2096"/>
                <a:ext cx="63" cy="220"/>
              </a:xfrm>
              <a:custGeom>
                <a:avLst/>
                <a:gdLst>
                  <a:gd name="T0" fmla="*/ 0 w 63"/>
                  <a:gd name="T1" fmla="*/ 0 h 220"/>
                  <a:gd name="T2" fmla="*/ 63 w 63"/>
                  <a:gd name="T3" fmla="*/ 63 h 220"/>
                  <a:gd name="T4" fmla="*/ 63 w 63"/>
                  <a:gd name="T5" fmla="*/ 220 h 220"/>
                  <a:gd name="T6" fmla="*/ 0 w 63"/>
                  <a:gd name="T7" fmla="*/ 157 h 220"/>
                  <a:gd name="T8" fmla="*/ 0 w 63"/>
                  <a:gd name="T9" fmla="*/ 0 h 220"/>
                  <a:gd name="T10" fmla="*/ 0 60000 65536"/>
                  <a:gd name="T11" fmla="*/ 0 60000 65536"/>
                  <a:gd name="T12" fmla="*/ 0 60000 65536"/>
                  <a:gd name="T13" fmla="*/ 0 60000 65536"/>
                  <a:gd name="T14" fmla="*/ 0 60000 65536"/>
                  <a:gd name="T15" fmla="*/ 0 w 63"/>
                  <a:gd name="T16" fmla="*/ 0 h 220"/>
                  <a:gd name="T17" fmla="*/ 63 w 63"/>
                  <a:gd name="T18" fmla="*/ 220 h 220"/>
                </a:gdLst>
                <a:ahLst/>
                <a:cxnLst>
                  <a:cxn ang="T10">
                    <a:pos x="T0" y="T1"/>
                  </a:cxn>
                  <a:cxn ang="T11">
                    <a:pos x="T2" y="T3"/>
                  </a:cxn>
                  <a:cxn ang="T12">
                    <a:pos x="T4" y="T5"/>
                  </a:cxn>
                  <a:cxn ang="T13">
                    <a:pos x="T6" y="T7"/>
                  </a:cxn>
                  <a:cxn ang="T14">
                    <a:pos x="T8" y="T9"/>
                  </a:cxn>
                </a:cxnLst>
                <a:rect l="T15" t="T16" r="T17" b="T18"/>
                <a:pathLst>
                  <a:path w="63" h="220">
                    <a:moveTo>
                      <a:pt x="0" y="0"/>
                    </a:moveTo>
                    <a:lnTo>
                      <a:pt x="63" y="63"/>
                    </a:lnTo>
                    <a:lnTo>
                      <a:pt x="63" y="220"/>
                    </a:lnTo>
                    <a:lnTo>
                      <a:pt x="0" y="157"/>
                    </a:lnTo>
                    <a:lnTo>
                      <a:pt x="0" y="0"/>
                    </a:lnTo>
                    <a:close/>
                  </a:path>
                </a:pathLst>
              </a:custGeom>
              <a:solidFill>
                <a:srgbClr val="D0DFB0"/>
              </a:solidFill>
              <a:ln w="4763">
                <a:solidFill>
                  <a:schemeClr val="bg2"/>
                </a:solidFill>
                <a:round/>
                <a:headEnd/>
                <a:tailEnd/>
              </a:ln>
            </p:spPr>
            <p:txBody>
              <a:bodyPr/>
              <a:lstStyle/>
              <a:p>
                <a:endParaRPr lang="en-US"/>
              </a:p>
            </p:txBody>
          </p:sp>
          <p:sp>
            <p:nvSpPr>
              <p:cNvPr id="37169" name="Freeform 196"/>
              <p:cNvSpPr>
                <a:spLocks/>
              </p:cNvSpPr>
              <p:nvPr/>
            </p:nvSpPr>
            <p:spPr bwMode="auto">
              <a:xfrm>
                <a:off x="3196" y="2096"/>
                <a:ext cx="61" cy="220"/>
              </a:xfrm>
              <a:custGeom>
                <a:avLst/>
                <a:gdLst>
                  <a:gd name="T0" fmla="*/ 61 w 61"/>
                  <a:gd name="T1" fmla="*/ 63 h 220"/>
                  <a:gd name="T2" fmla="*/ 0 w 61"/>
                  <a:gd name="T3" fmla="*/ 0 h 220"/>
                  <a:gd name="T4" fmla="*/ 0 w 61"/>
                  <a:gd name="T5" fmla="*/ 157 h 220"/>
                  <a:gd name="T6" fmla="*/ 61 w 61"/>
                  <a:gd name="T7" fmla="*/ 220 h 220"/>
                  <a:gd name="T8" fmla="*/ 61 w 61"/>
                  <a:gd name="T9" fmla="*/ 63 h 220"/>
                  <a:gd name="T10" fmla="*/ 0 60000 65536"/>
                  <a:gd name="T11" fmla="*/ 0 60000 65536"/>
                  <a:gd name="T12" fmla="*/ 0 60000 65536"/>
                  <a:gd name="T13" fmla="*/ 0 60000 65536"/>
                  <a:gd name="T14" fmla="*/ 0 60000 65536"/>
                  <a:gd name="T15" fmla="*/ 0 w 61"/>
                  <a:gd name="T16" fmla="*/ 0 h 220"/>
                  <a:gd name="T17" fmla="*/ 61 w 61"/>
                  <a:gd name="T18" fmla="*/ 220 h 220"/>
                </a:gdLst>
                <a:ahLst/>
                <a:cxnLst>
                  <a:cxn ang="T10">
                    <a:pos x="T0" y="T1"/>
                  </a:cxn>
                  <a:cxn ang="T11">
                    <a:pos x="T2" y="T3"/>
                  </a:cxn>
                  <a:cxn ang="T12">
                    <a:pos x="T4" y="T5"/>
                  </a:cxn>
                  <a:cxn ang="T13">
                    <a:pos x="T6" y="T7"/>
                  </a:cxn>
                  <a:cxn ang="T14">
                    <a:pos x="T8" y="T9"/>
                  </a:cxn>
                </a:cxnLst>
                <a:rect l="T15" t="T16" r="T17" b="T18"/>
                <a:pathLst>
                  <a:path w="61" h="220">
                    <a:moveTo>
                      <a:pt x="61" y="63"/>
                    </a:moveTo>
                    <a:lnTo>
                      <a:pt x="0" y="0"/>
                    </a:lnTo>
                    <a:lnTo>
                      <a:pt x="0" y="157"/>
                    </a:lnTo>
                    <a:lnTo>
                      <a:pt x="61" y="220"/>
                    </a:lnTo>
                    <a:lnTo>
                      <a:pt x="61" y="63"/>
                    </a:lnTo>
                    <a:close/>
                  </a:path>
                </a:pathLst>
              </a:custGeom>
              <a:solidFill>
                <a:srgbClr val="D0DFB0"/>
              </a:solidFill>
              <a:ln w="4763">
                <a:solidFill>
                  <a:schemeClr val="bg2"/>
                </a:solidFill>
                <a:round/>
                <a:headEnd/>
                <a:tailEnd/>
              </a:ln>
            </p:spPr>
            <p:txBody>
              <a:bodyPr/>
              <a:lstStyle/>
              <a:p>
                <a:endParaRPr lang="en-US"/>
              </a:p>
            </p:txBody>
          </p:sp>
          <p:sp>
            <p:nvSpPr>
              <p:cNvPr id="37170" name="Rectangle 197"/>
              <p:cNvSpPr>
                <a:spLocks noChangeArrowheads="1"/>
              </p:cNvSpPr>
              <p:nvPr/>
            </p:nvSpPr>
            <p:spPr bwMode="auto">
              <a:xfrm>
                <a:off x="2994" y="2159"/>
                <a:ext cx="263" cy="157"/>
              </a:xfrm>
              <a:prstGeom prst="rect">
                <a:avLst/>
              </a:prstGeom>
              <a:solidFill>
                <a:srgbClr val="D0DFB0"/>
              </a:solidFill>
              <a:ln w="4763">
                <a:solidFill>
                  <a:schemeClr val="bg2"/>
                </a:solidFill>
                <a:miter lim="800000"/>
                <a:headEnd/>
                <a:tailEnd/>
              </a:ln>
            </p:spPr>
            <p:txBody>
              <a:bodyPr/>
              <a:lstStyle/>
              <a:p>
                <a:endParaRPr lang="en-US"/>
              </a:p>
            </p:txBody>
          </p:sp>
          <p:sp>
            <p:nvSpPr>
              <p:cNvPr id="37171" name="Freeform 198"/>
              <p:cNvSpPr>
                <a:spLocks/>
              </p:cNvSpPr>
              <p:nvPr/>
            </p:nvSpPr>
            <p:spPr bwMode="auto">
              <a:xfrm>
                <a:off x="2931" y="2096"/>
                <a:ext cx="326" cy="63"/>
              </a:xfrm>
              <a:custGeom>
                <a:avLst/>
                <a:gdLst>
                  <a:gd name="T0" fmla="*/ 0 w 326"/>
                  <a:gd name="T1" fmla="*/ 0 h 63"/>
                  <a:gd name="T2" fmla="*/ 63 w 326"/>
                  <a:gd name="T3" fmla="*/ 63 h 63"/>
                  <a:gd name="T4" fmla="*/ 326 w 326"/>
                  <a:gd name="T5" fmla="*/ 63 h 63"/>
                  <a:gd name="T6" fmla="*/ 265 w 326"/>
                  <a:gd name="T7" fmla="*/ 0 h 63"/>
                  <a:gd name="T8" fmla="*/ 0 w 326"/>
                  <a:gd name="T9" fmla="*/ 0 h 63"/>
                  <a:gd name="T10" fmla="*/ 0 60000 65536"/>
                  <a:gd name="T11" fmla="*/ 0 60000 65536"/>
                  <a:gd name="T12" fmla="*/ 0 60000 65536"/>
                  <a:gd name="T13" fmla="*/ 0 60000 65536"/>
                  <a:gd name="T14" fmla="*/ 0 60000 65536"/>
                  <a:gd name="T15" fmla="*/ 0 w 326"/>
                  <a:gd name="T16" fmla="*/ 0 h 63"/>
                  <a:gd name="T17" fmla="*/ 326 w 326"/>
                  <a:gd name="T18" fmla="*/ 63 h 63"/>
                </a:gdLst>
                <a:ahLst/>
                <a:cxnLst>
                  <a:cxn ang="T10">
                    <a:pos x="T0" y="T1"/>
                  </a:cxn>
                  <a:cxn ang="T11">
                    <a:pos x="T2" y="T3"/>
                  </a:cxn>
                  <a:cxn ang="T12">
                    <a:pos x="T4" y="T5"/>
                  </a:cxn>
                  <a:cxn ang="T13">
                    <a:pos x="T6" y="T7"/>
                  </a:cxn>
                  <a:cxn ang="T14">
                    <a:pos x="T8" y="T9"/>
                  </a:cxn>
                </a:cxnLst>
                <a:rect l="T15" t="T16" r="T17" b="T18"/>
                <a:pathLst>
                  <a:path w="326" h="63">
                    <a:moveTo>
                      <a:pt x="0" y="0"/>
                    </a:moveTo>
                    <a:lnTo>
                      <a:pt x="63" y="63"/>
                    </a:lnTo>
                    <a:lnTo>
                      <a:pt x="326" y="63"/>
                    </a:lnTo>
                    <a:lnTo>
                      <a:pt x="265" y="0"/>
                    </a:lnTo>
                    <a:lnTo>
                      <a:pt x="0" y="0"/>
                    </a:lnTo>
                    <a:close/>
                  </a:path>
                </a:pathLst>
              </a:custGeom>
              <a:solidFill>
                <a:srgbClr val="EAF1DC"/>
              </a:solidFill>
              <a:ln w="4763">
                <a:solidFill>
                  <a:schemeClr val="bg2"/>
                </a:solidFill>
                <a:round/>
                <a:headEnd/>
                <a:tailEnd/>
              </a:ln>
            </p:spPr>
            <p:txBody>
              <a:bodyPr/>
              <a:lstStyle/>
              <a:p>
                <a:endParaRPr lang="en-US"/>
              </a:p>
            </p:txBody>
          </p:sp>
          <p:sp>
            <p:nvSpPr>
              <p:cNvPr id="37172" name="Freeform 199"/>
              <p:cNvSpPr>
                <a:spLocks/>
              </p:cNvSpPr>
              <p:nvPr/>
            </p:nvSpPr>
            <p:spPr bwMode="auto">
              <a:xfrm>
                <a:off x="2724" y="2054"/>
                <a:ext cx="207" cy="199"/>
              </a:xfrm>
              <a:custGeom>
                <a:avLst/>
                <a:gdLst>
                  <a:gd name="T0" fmla="*/ 0 w 207"/>
                  <a:gd name="T1" fmla="*/ 0 h 199"/>
                  <a:gd name="T2" fmla="*/ 2 w 207"/>
                  <a:gd name="T3" fmla="*/ 0 h 199"/>
                  <a:gd name="T4" fmla="*/ 5 w 207"/>
                  <a:gd name="T5" fmla="*/ 2 h 199"/>
                  <a:gd name="T6" fmla="*/ 11 w 207"/>
                  <a:gd name="T7" fmla="*/ 2 h 199"/>
                  <a:gd name="T8" fmla="*/ 18 w 207"/>
                  <a:gd name="T9" fmla="*/ 5 h 199"/>
                  <a:gd name="T10" fmla="*/ 27 w 207"/>
                  <a:gd name="T11" fmla="*/ 6 h 199"/>
                  <a:gd name="T12" fmla="*/ 39 w 207"/>
                  <a:gd name="T13" fmla="*/ 8 h 199"/>
                  <a:gd name="T14" fmla="*/ 51 w 207"/>
                  <a:gd name="T15" fmla="*/ 11 h 199"/>
                  <a:gd name="T16" fmla="*/ 66 w 207"/>
                  <a:gd name="T17" fmla="*/ 14 h 199"/>
                  <a:gd name="T18" fmla="*/ 81 w 207"/>
                  <a:gd name="T19" fmla="*/ 17 h 199"/>
                  <a:gd name="T20" fmla="*/ 98 w 207"/>
                  <a:gd name="T21" fmla="*/ 20 h 199"/>
                  <a:gd name="T22" fmla="*/ 114 w 207"/>
                  <a:gd name="T23" fmla="*/ 24 h 199"/>
                  <a:gd name="T24" fmla="*/ 132 w 207"/>
                  <a:gd name="T25" fmla="*/ 27 h 199"/>
                  <a:gd name="T26" fmla="*/ 170 w 207"/>
                  <a:gd name="T27" fmla="*/ 35 h 199"/>
                  <a:gd name="T28" fmla="*/ 207 w 207"/>
                  <a:gd name="T29" fmla="*/ 42 h 199"/>
                  <a:gd name="T30" fmla="*/ 207 w 207"/>
                  <a:gd name="T31" fmla="*/ 199 h 199"/>
                  <a:gd name="T32" fmla="*/ 170 w 207"/>
                  <a:gd name="T33" fmla="*/ 192 h 199"/>
                  <a:gd name="T34" fmla="*/ 132 w 207"/>
                  <a:gd name="T35" fmla="*/ 184 h 199"/>
                  <a:gd name="T36" fmla="*/ 114 w 207"/>
                  <a:gd name="T37" fmla="*/ 181 h 199"/>
                  <a:gd name="T38" fmla="*/ 98 w 207"/>
                  <a:gd name="T39" fmla="*/ 177 h 199"/>
                  <a:gd name="T40" fmla="*/ 81 w 207"/>
                  <a:gd name="T41" fmla="*/ 174 h 199"/>
                  <a:gd name="T42" fmla="*/ 66 w 207"/>
                  <a:gd name="T43" fmla="*/ 171 h 199"/>
                  <a:gd name="T44" fmla="*/ 51 w 207"/>
                  <a:gd name="T45" fmla="*/ 168 h 199"/>
                  <a:gd name="T46" fmla="*/ 39 w 207"/>
                  <a:gd name="T47" fmla="*/ 165 h 199"/>
                  <a:gd name="T48" fmla="*/ 27 w 207"/>
                  <a:gd name="T49" fmla="*/ 163 h 199"/>
                  <a:gd name="T50" fmla="*/ 18 w 207"/>
                  <a:gd name="T51" fmla="*/ 162 h 199"/>
                  <a:gd name="T52" fmla="*/ 11 w 207"/>
                  <a:gd name="T53" fmla="*/ 159 h 199"/>
                  <a:gd name="T54" fmla="*/ 5 w 207"/>
                  <a:gd name="T55" fmla="*/ 159 h 199"/>
                  <a:gd name="T56" fmla="*/ 2 w 207"/>
                  <a:gd name="T57" fmla="*/ 157 h 199"/>
                  <a:gd name="T58" fmla="*/ 0 w 207"/>
                  <a:gd name="T59" fmla="*/ 157 h 199"/>
                  <a:gd name="T60" fmla="*/ 0 w 207"/>
                  <a:gd name="T61" fmla="*/ 0 h 19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07"/>
                  <a:gd name="T94" fmla="*/ 0 h 199"/>
                  <a:gd name="T95" fmla="*/ 207 w 207"/>
                  <a:gd name="T96" fmla="*/ 199 h 19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07" h="199">
                    <a:moveTo>
                      <a:pt x="0" y="0"/>
                    </a:moveTo>
                    <a:lnTo>
                      <a:pt x="2" y="0"/>
                    </a:lnTo>
                    <a:lnTo>
                      <a:pt x="5" y="2"/>
                    </a:lnTo>
                    <a:lnTo>
                      <a:pt x="11" y="2"/>
                    </a:lnTo>
                    <a:lnTo>
                      <a:pt x="18" y="5"/>
                    </a:lnTo>
                    <a:lnTo>
                      <a:pt x="27" y="6"/>
                    </a:lnTo>
                    <a:lnTo>
                      <a:pt x="39" y="8"/>
                    </a:lnTo>
                    <a:lnTo>
                      <a:pt x="51" y="11"/>
                    </a:lnTo>
                    <a:lnTo>
                      <a:pt x="66" y="14"/>
                    </a:lnTo>
                    <a:lnTo>
                      <a:pt x="81" y="17"/>
                    </a:lnTo>
                    <a:lnTo>
                      <a:pt x="98" y="20"/>
                    </a:lnTo>
                    <a:lnTo>
                      <a:pt x="114" y="24"/>
                    </a:lnTo>
                    <a:lnTo>
                      <a:pt x="132" y="27"/>
                    </a:lnTo>
                    <a:lnTo>
                      <a:pt x="170" y="35"/>
                    </a:lnTo>
                    <a:lnTo>
                      <a:pt x="207" y="42"/>
                    </a:lnTo>
                    <a:lnTo>
                      <a:pt x="207" y="199"/>
                    </a:lnTo>
                    <a:lnTo>
                      <a:pt x="170" y="192"/>
                    </a:lnTo>
                    <a:lnTo>
                      <a:pt x="132" y="184"/>
                    </a:lnTo>
                    <a:lnTo>
                      <a:pt x="114" y="181"/>
                    </a:lnTo>
                    <a:lnTo>
                      <a:pt x="98" y="177"/>
                    </a:lnTo>
                    <a:lnTo>
                      <a:pt x="81" y="174"/>
                    </a:lnTo>
                    <a:lnTo>
                      <a:pt x="66" y="171"/>
                    </a:lnTo>
                    <a:lnTo>
                      <a:pt x="51" y="168"/>
                    </a:lnTo>
                    <a:lnTo>
                      <a:pt x="39" y="165"/>
                    </a:lnTo>
                    <a:lnTo>
                      <a:pt x="27" y="163"/>
                    </a:lnTo>
                    <a:lnTo>
                      <a:pt x="18" y="162"/>
                    </a:lnTo>
                    <a:lnTo>
                      <a:pt x="11" y="159"/>
                    </a:lnTo>
                    <a:lnTo>
                      <a:pt x="5" y="159"/>
                    </a:lnTo>
                    <a:lnTo>
                      <a:pt x="2" y="157"/>
                    </a:lnTo>
                    <a:lnTo>
                      <a:pt x="0" y="157"/>
                    </a:lnTo>
                    <a:lnTo>
                      <a:pt x="0" y="0"/>
                    </a:lnTo>
                    <a:close/>
                  </a:path>
                </a:pathLst>
              </a:custGeom>
              <a:solidFill>
                <a:srgbClr val="D0DFB0"/>
              </a:solidFill>
              <a:ln w="4763">
                <a:solidFill>
                  <a:schemeClr val="bg2"/>
                </a:solidFill>
                <a:round/>
                <a:headEnd/>
                <a:tailEnd/>
              </a:ln>
            </p:spPr>
            <p:txBody>
              <a:bodyPr/>
              <a:lstStyle/>
              <a:p>
                <a:endParaRPr lang="en-US"/>
              </a:p>
            </p:txBody>
          </p:sp>
          <p:sp>
            <p:nvSpPr>
              <p:cNvPr id="37173" name="Freeform 200"/>
              <p:cNvSpPr>
                <a:spLocks/>
              </p:cNvSpPr>
              <p:nvPr/>
            </p:nvSpPr>
            <p:spPr bwMode="auto">
              <a:xfrm>
                <a:off x="2724" y="2054"/>
                <a:ext cx="150" cy="307"/>
              </a:xfrm>
              <a:custGeom>
                <a:avLst/>
                <a:gdLst>
                  <a:gd name="T0" fmla="*/ 150 w 150"/>
                  <a:gd name="T1" fmla="*/ 150 h 307"/>
                  <a:gd name="T2" fmla="*/ 0 w 150"/>
                  <a:gd name="T3" fmla="*/ 0 h 307"/>
                  <a:gd name="T4" fmla="*/ 0 w 150"/>
                  <a:gd name="T5" fmla="*/ 157 h 307"/>
                  <a:gd name="T6" fmla="*/ 150 w 150"/>
                  <a:gd name="T7" fmla="*/ 307 h 307"/>
                  <a:gd name="T8" fmla="*/ 150 w 150"/>
                  <a:gd name="T9" fmla="*/ 150 h 307"/>
                  <a:gd name="T10" fmla="*/ 0 60000 65536"/>
                  <a:gd name="T11" fmla="*/ 0 60000 65536"/>
                  <a:gd name="T12" fmla="*/ 0 60000 65536"/>
                  <a:gd name="T13" fmla="*/ 0 60000 65536"/>
                  <a:gd name="T14" fmla="*/ 0 60000 65536"/>
                  <a:gd name="T15" fmla="*/ 0 w 150"/>
                  <a:gd name="T16" fmla="*/ 0 h 307"/>
                  <a:gd name="T17" fmla="*/ 150 w 150"/>
                  <a:gd name="T18" fmla="*/ 307 h 307"/>
                </a:gdLst>
                <a:ahLst/>
                <a:cxnLst>
                  <a:cxn ang="T10">
                    <a:pos x="T0" y="T1"/>
                  </a:cxn>
                  <a:cxn ang="T11">
                    <a:pos x="T2" y="T3"/>
                  </a:cxn>
                  <a:cxn ang="T12">
                    <a:pos x="T4" y="T5"/>
                  </a:cxn>
                  <a:cxn ang="T13">
                    <a:pos x="T6" y="T7"/>
                  </a:cxn>
                  <a:cxn ang="T14">
                    <a:pos x="T8" y="T9"/>
                  </a:cxn>
                </a:cxnLst>
                <a:rect l="T15" t="T16" r="T17" b="T18"/>
                <a:pathLst>
                  <a:path w="150" h="307">
                    <a:moveTo>
                      <a:pt x="150" y="150"/>
                    </a:moveTo>
                    <a:lnTo>
                      <a:pt x="0" y="0"/>
                    </a:lnTo>
                    <a:lnTo>
                      <a:pt x="0" y="157"/>
                    </a:lnTo>
                    <a:lnTo>
                      <a:pt x="150" y="307"/>
                    </a:lnTo>
                    <a:lnTo>
                      <a:pt x="150" y="150"/>
                    </a:lnTo>
                    <a:close/>
                  </a:path>
                </a:pathLst>
              </a:custGeom>
              <a:solidFill>
                <a:srgbClr val="D0DFB0"/>
              </a:solidFill>
              <a:ln w="4763">
                <a:solidFill>
                  <a:schemeClr val="bg2"/>
                </a:solidFill>
                <a:round/>
                <a:headEnd/>
                <a:tailEnd/>
              </a:ln>
            </p:spPr>
            <p:txBody>
              <a:bodyPr/>
              <a:lstStyle/>
              <a:p>
                <a:endParaRPr lang="en-US"/>
              </a:p>
            </p:txBody>
          </p:sp>
          <p:sp>
            <p:nvSpPr>
              <p:cNvPr id="37174" name="Freeform 201"/>
              <p:cNvSpPr>
                <a:spLocks/>
              </p:cNvSpPr>
              <p:nvPr/>
            </p:nvSpPr>
            <p:spPr bwMode="auto">
              <a:xfrm>
                <a:off x="2931" y="2096"/>
                <a:ext cx="64" cy="220"/>
              </a:xfrm>
              <a:custGeom>
                <a:avLst/>
                <a:gdLst>
                  <a:gd name="T0" fmla="*/ 0 w 64"/>
                  <a:gd name="T1" fmla="*/ 0 h 220"/>
                  <a:gd name="T2" fmla="*/ 64 w 64"/>
                  <a:gd name="T3" fmla="*/ 63 h 220"/>
                  <a:gd name="T4" fmla="*/ 64 w 64"/>
                  <a:gd name="T5" fmla="*/ 220 h 220"/>
                  <a:gd name="T6" fmla="*/ 0 w 64"/>
                  <a:gd name="T7" fmla="*/ 157 h 220"/>
                  <a:gd name="T8" fmla="*/ 0 w 64"/>
                  <a:gd name="T9" fmla="*/ 0 h 220"/>
                  <a:gd name="T10" fmla="*/ 0 60000 65536"/>
                  <a:gd name="T11" fmla="*/ 0 60000 65536"/>
                  <a:gd name="T12" fmla="*/ 0 60000 65536"/>
                  <a:gd name="T13" fmla="*/ 0 60000 65536"/>
                  <a:gd name="T14" fmla="*/ 0 60000 65536"/>
                  <a:gd name="T15" fmla="*/ 0 w 64"/>
                  <a:gd name="T16" fmla="*/ 0 h 220"/>
                  <a:gd name="T17" fmla="*/ 64 w 64"/>
                  <a:gd name="T18" fmla="*/ 220 h 220"/>
                </a:gdLst>
                <a:ahLst/>
                <a:cxnLst>
                  <a:cxn ang="T10">
                    <a:pos x="T0" y="T1"/>
                  </a:cxn>
                  <a:cxn ang="T11">
                    <a:pos x="T2" y="T3"/>
                  </a:cxn>
                  <a:cxn ang="T12">
                    <a:pos x="T4" y="T5"/>
                  </a:cxn>
                  <a:cxn ang="T13">
                    <a:pos x="T6" y="T7"/>
                  </a:cxn>
                  <a:cxn ang="T14">
                    <a:pos x="T8" y="T9"/>
                  </a:cxn>
                </a:cxnLst>
                <a:rect l="T15" t="T16" r="T17" b="T18"/>
                <a:pathLst>
                  <a:path w="64" h="220">
                    <a:moveTo>
                      <a:pt x="0" y="0"/>
                    </a:moveTo>
                    <a:lnTo>
                      <a:pt x="64" y="63"/>
                    </a:lnTo>
                    <a:lnTo>
                      <a:pt x="64" y="220"/>
                    </a:lnTo>
                    <a:lnTo>
                      <a:pt x="0" y="157"/>
                    </a:lnTo>
                    <a:lnTo>
                      <a:pt x="0" y="0"/>
                    </a:lnTo>
                    <a:close/>
                  </a:path>
                </a:pathLst>
              </a:custGeom>
              <a:solidFill>
                <a:srgbClr val="D0DFB0"/>
              </a:solidFill>
              <a:ln w="4763">
                <a:solidFill>
                  <a:schemeClr val="bg2"/>
                </a:solidFill>
                <a:round/>
                <a:headEnd/>
                <a:tailEnd/>
              </a:ln>
            </p:spPr>
            <p:txBody>
              <a:bodyPr/>
              <a:lstStyle/>
              <a:p>
                <a:endParaRPr lang="en-US"/>
              </a:p>
            </p:txBody>
          </p:sp>
          <p:sp>
            <p:nvSpPr>
              <p:cNvPr id="37175" name="Freeform 202"/>
              <p:cNvSpPr>
                <a:spLocks/>
              </p:cNvSpPr>
              <p:nvPr/>
            </p:nvSpPr>
            <p:spPr bwMode="auto">
              <a:xfrm>
                <a:off x="2874" y="2161"/>
                <a:ext cx="126" cy="200"/>
              </a:xfrm>
              <a:custGeom>
                <a:avLst/>
                <a:gdLst>
                  <a:gd name="T0" fmla="*/ 126 w 126"/>
                  <a:gd name="T1" fmla="*/ 0 h 200"/>
                  <a:gd name="T2" fmla="*/ 103 w 126"/>
                  <a:gd name="T3" fmla="*/ 7 h 200"/>
                  <a:gd name="T4" fmla="*/ 81 w 126"/>
                  <a:gd name="T5" fmla="*/ 15 h 200"/>
                  <a:gd name="T6" fmla="*/ 60 w 126"/>
                  <a:gd name="T7" fmla="*/ 22 h 200"/>
                  <a:gd name="T8" fmla="*/ 40 w 126"/>
                  <a:gd name="T9" fmla="*/ 29 h 200"/>
                  <a:gd name="T10" fmla="*/ 24 w 126"/>
                  <a:gd name="T11" fmla="*/ 34 h 200"/>
                  <a:gd name="T12" fmla="*/ 11 w 126"/>
                  <a:gd name="T13" fmla="*/ 38 h 200"/>
                  <a:gd name="T14" fmla="*/ 6 w 126"/>
                  <a:gd name="T15" fmla="*/ 40 h 200"/>
                  <a:gd name="T16" fmla="*/ 3 w 126"/>
                  <a:gd name="T17" fmla="*/ 41 h 200"/>
                  <a:gd name="T18" fmla="*/ 0 w 126"/>
                  <a:gd name="T19" fmla="*/ 43 h 200"/>
                  <a:gd name="T20" fmla="*/ 0 w 126"/>
                  <a:gd name="T21" fmla="*/ 200 h 200"/>
                  <a:gd name="T22" fmla="*/ 3 w 126"/>
                  <a:gd name="T23" fmla="*/ 199 h 200"/>
                  <a:gd name="T24" fmla="*/ 6 w 126"/>
                  <a:gd name="T25" fmla="*/ 197 h 200"/>
                  <a:gd name="T26" fmla="*/ 11 w 126"/>
                  <a:gd name="T27" fmla="*/ 196 h 200"/>
                  <a:gd name="T28" fmla="*/ 24 w 126"/>
                  <a:gd name="T29" fmla="*/ 191 h 200"/>
                  <a:gd name="T30" fmla="*/ 40 w 126"/>
                  <a:gd name="T31" fmla="*/ 187 h 200"/>
                  <a:gd name="T32" fmla="*/ 60 w 126"/>
                  <a:gd name="T33" fmla="*/ 179 h 200"/>
                  <a:gd name="T34" fmla="*/ 81 w 126"/>
                  <a:gd name="T35" fmla="*/ 172 h 200"/>
                  <a:gd name="T36" fmla="*/ 103 w 126"/>
                  <a:gd name="T37" fmla="*/ 164 h 200"/>
                  <a:gd name="T38" fmla="*/ 126 w 126"/>
                  <a:gd name="T39" fmla="*/ 157 h 200"/>
                  <a:gd name="T40" fmla="*/ 126 w 126"/>
                  <a:gd name="T41" fmla="*/ 0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6"/>
                  <a:gd name="T64" fmla="*/ 0 h 200"/>
                  <a:gd name="T65" fmla="*/ 126 w 126"/>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6" h="200">
                    <a:moveTo>
                      <a:pt x="126" y="0"/>
                    </a:moveTo>
                    <a:lnTo>
                      <a:pt x="103" y="7"/>
                    </a:lnTo>
                    <a:lnTo>
                      <a:pt x="81" y="15"/>
                    </a:lnTo>
                    <a:lnTo>
                      <a:pt x="60" y="22"/>
                    </a:lnTo>
                    <a:lnTo>
                      <a:pt x="40" y="29"/>
                    </a:lnTo>
                    <a:lnTo>
                      <a:pt x="24" y="34"/>
                    </a:lnTo>
                    <a:lnTo>
                      <a:pt x="11" y="38"/>
                    </a:lnTo>
                    <a:lnTo>
                      <a:pt x="6" y="40"/>
                    </a:lnTo>
                    <a:lnTo>
                      <a:pt x="3" y="41"/>
                    </a:lnTo>
                    <a:lnTo>
                      <a:pt x="0" y="43"/>
                    </a:lnTo>
                    <a:lnTo>
                      <a:pt x="0" y="200"/>
                    </a:lnTo>
                    <a:lnTo>
                      <a:pt x="3" y="199"/>
                    </a:lnTo>
                    <a:lnTo>
                      <a:pt x="6" y="197"/>
                    </a:lnTo>
                    <a:lnTo>
                      <a:pt x="11" y="196"/>
                    </a:lnTo>
                    <a:lnTo>
                      <a:pt x="24" y="191"/>
                    </a:lnTo>
                    <a:lnTo>
                      <a:pt x="40" y="187"/>
                    </a:lnTo>
                    <a:lnTo>
                      <a:pt x="60" y="179"/>
                    </a:lnTo>
                    <a:lnTo>
                      <a:pt x="81" y="172"/>
                    </a:lnTo>
                    <a:lnTo>
                      <a:pt x="103" y="164"/>
                    </a:lnTo>
                    <a:lnTo>
                      <a:pt x="126" y="157"/>
                    </a:lnTo>
                    <a:lnTo>
                      <a:pt x="126" y="0"/>
                    </a:lnTo>
                    <a:close/>
                  </a:path>
                </a:pathLst>
              </a:custGeom>
              <a:solidFill>
                <a:srgbClr val="D0DFB0"/>
              </a:solidFill>
              <a:ln w="4763">
                <a:solidFill>
                  <a:schemeClr val="bg2"/>
                </a:solidFill>
                <a:round/>
                <a:headEnd/>
                <a:tailEnd/>
              </a:ln>
            </p:spPr>
            <p:txBody>
              <a:bodyPr/>
              <a:lstStyle/>
              <a:p>
                <a:endParaRPr lang="en-US"/>
              </a:p>
            </p:txBody>
          </p:sp>
          <p:sp>
            <p:nvSpPr>
              <p:cNvPr id="37176" name="Freeform 203"/>
              <p:cNvSpPr>
                <a:spLocks/>
              </p:cNvSpPr>
              <p:nvPr/>
            </p:nvSpPr>
            <p:spPr bwMode="auto">
              <a:xfrm>
                <a:off x="2724" y="2054"/>
                <a:ext cx="276" cy="150"/>
              </a:xfrm>
              <a:custGeom>
                <a:avLst/>
                <a:gdLst>
                  <a:gd name="T0" fmla="*/ 276 w 276"/>
                  <a:gd name="T1" fmla="*/ 107 h 150"/>
                  <a:gd name="T2" fmla="*/ 253 w 276"/>
                  <a:gd name="T3" fmla="*/ 114 h 150"/>
                  <a:gd name="T4" fmla="*/ 231 w 276"/>
                  <a:gd name="T5" fmla="*/ 122 h 150"/>
                  <a:gd name="T6" fmla="*/ 210 w 276"/>
                  <a:gd name="T7" fmla="*/ 129 h 150"/>
                  <a:gd name="T8" fmla="*/ 190 w 276"/>
                  <a:gd name="T9" fmla="*/ 136 h 150"/>
                  <a:gd name="T10" fmla="*/ 174 w 276"/>
                  <a:gd name="T11" fmla="*/ 141 h 150"/>
                  <a:gd name="T12" fmla="*/ 161 w 276"/>
                  <a:gd name="T13" fmla="*/ 145 h 150"/>
                  <a:gd name="T14" fmla="*/ 156 w 276"/>
                  <a:gd name="T15" fmla="*/ 147 h 150"/>
                  <a:gd name="T16" fmla="*/ 153 w 276"/>
                  <a:gd name="T17" fmla="*/ 148 h 150"/>
                  <a:gd name="T18" fmla="*/ 150 w 276"/>
                  <a:gd name="T19" fmla="*/ 150 h 150"/>
                  <a:gd name="T20" fmla="*/ 0 w 276"/>
                  <a:gd name="T21" fmla="*/ 0 h 150"/>
                  <a:gd name="T22" fmla="*/ 2 w 276"/>
                  <a:gd name="T23" fmla="*/ 0 h 150"/>
                  <a:gd name="T24" fmla="*/ 5 w 276"/>
                  <a:gd name="T25" fmla="*/ 2 h 150"/>
                  <a:gd name="T26" fmla="*/ 11 w 276"/>
                  <a:gd name="T27" fmla="*/ 2 h 150"/>
                  <a:gd name="T28" fmla="*/ 18 w 276"/>
                  <a:gd name="T29" fmla="*/ 5 h 150"/>
                  <a:gd name="T30" fmla="*/ 27 w 276"/>
                  <a:gd name="T31" fmla="*/ 6 h 150"/>
                  <a:gd name="T32" fmla="*/ 39 w 276"/>
                  <a:gd name="T33" fmla="*/ 8 h 150"/>
                  <a:gd name="T34" fmla="*/ 51 w 276"/>
                  <a:gd name="T35" fmla="*/ 11 h 150"/>
                  <a:gd name="T36" fmla="*/ 66 w 276"/>
                  <a:gd name="T37" fmla="*/ 14 h 150"/>
                  <a:gd name="T38" fmla="*/ 81 w 276"/>
                  <a:gd name="T39" fmla="*/ 17 h 150"/>
                  <a:gd name="T40" fmla="*/ 98 w 276"/>
                  <a:gd name="T41" fmla="*/ 20 h 150"/>
                  <a:gd name="T42" fmla="*/ 114 w 276"/>
                  <a:gd name="T43" fmla="*/ 24 h 150"/>
                  <a:gd name="T44" fmla="*/ 132 w 276"/>
                  <a:gd name="T45" fmla="*/ 27 h 150"/>
                  <a:gd name="T46" fmla="*/ 170 w 276"/>
                  <a:gd name="T47" fmla="*/ 35 h 150"/>
                  <a:gd name="T48" fmla="*/ 207 w 276"/>
                  <a:gd name="T49" fmla="*/ 42 h 150"/>
                  <a:gd name="T50" fmla="*/ 271 w 276"/>
                  <a:gd name="T51" fmla="*/ 105 h 150"/>
                  <a:gd name="T52" fmla="*/ 276 w 276"/>
                  <a:gd name="T53" fmla="*/ 107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150"/>
                  <a:gd name="T83" fmla="*/ 276 w 276"/>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150">
                    <a:moveTo>
                      <a:pt x="276" y="107"/>
                    </a:moveTo>
                    <a:lnTo>
                      <a:pt x="253" y="114"/>
                    </a:lnTo>
                    <a:lnTo>
                      <a:pt x="231" y="122"/>
                    </a:lnTo>
                    <a:lnTo>
                      <a:pt x="210" y="129"/>
                    </a:lnTo>
                    <a:lnTo>
                      <a:pt x="190" y="136"/>
                    </a:lnTo>
                    <a:lnTo>
                      <a:pt x="174" y="141"/>
                    </a:lnTo>
                    <a:lnTo>
                      <a:pt x="161" y="145"/>
                    </a:lnTo>
                    <a:lnTo>
                      <a:pt x="156" y="147"/>
                    </a:lnTo>
                    <a:lnTo>
                      <a:pt x="153" y="148"/>
                    </a:lnTo>
                    <a:lnTo>
                      <a:pt x="150" y="150"/>
                    </a:lnTo>
                    <a:lnTo>
                      <a:pt x="0" y="0"/>
                    </a:lnTo>
                    <a:lnTo>
                      <a:pt x="2" y="0"/>
                    </a:lnTo>
                    <a:lnTo>
                      <a:pt x="5" y="2"/>
                    </a:lnTo>
                    <a:lnTo>
                      <a:pt x="11" y="2"/>
                    </a:lnTo>
                    <a:lnTo>
                      <a:pt x="18" y="5"/>
                    </a:lnTo>
                    <a:lnTo>
                      <a:pt x="27" y="6"/>
                    </a:lnTo>
                    <a:lnTo>
                      <a:pt x="39" y="8"/>
                    </a:lnTo>
                    <a:lnTo>
                      <a:pt x="51" y="11"/>
                    </a:lnTo>
                    <a:lnTo>
                      <a:pt x="66" y="14"/>
                    </a:lnTo>
                    <a:lnTo>
                      <a:pt x="81" y="17"/>
                    </a:lnTo>
                    <a:lnTo>
                      <a:pt x="98" y="20"/>
                    </a:lnTo>
                    <a:lnTo>
                      <a:pt x="114" y="24"/>
                    </a:lnTo>
                    <a:lnTo>
                      <a:pt x="132" y="27"/>
                    </a:lnTo>
                    <a:lnTo>
                      <a:pt x="170" y="35"/>
                    </a:lnTo>
                    <a:lnTo>
                      <a:pt x="207" y="42"/>
                    </a:lnTo>
                    <a:lnTo>
                      <a:pt x="271" y="105"/>
                    </a:lnTo>
                    <a:lnTo>
                      <a:pt x="276" y="107"/>
                    </a:lnTo>
                    <a:close/>
                  </a:path>
                </a:pathLst>
              </a:custGeom>
              <a:solidFill>
                <a:srgbClr val="EAF1DC"/>
              </a:solidFill>
              <a:ln w="4763">
                <a:solidFill>
                  <a:schemeClr val="bg2"/>
                </a:solidFill>
                <a:round/>
                <a:headEnd/>
                <a:tailEnd/>
              </a:ln>
            </p:spPr>
            <p:txBody>
              <a:bodyPr/>
              <a:lstStyle/>
              <a:p>
                <a:endParaRPr lang="en-US"/>
              </a:p>
            </p:txBody>
          </p:sp>
          <p:sp>
            <p:nvSpPr>
              <p:cNvPr id="37177" name="Freeform 204"/>
              <p:cNvSpPr>
                <a:spLocks/>
              </p:cNvSpPr>
              <p:nvPr/>
            </p:nvSpPr>
            <p:spPr bwMode="auto">
              <a:xfrm>
                <a:off x="3257" y="2159"/>
                <a:ext cx="211" cy="202"/>
              </a:xfrm>
              <a:custGeom>
                <a:avLst/>
                <a:gdLst>
                  <a:gd name="T0" fmla="*/ 0 w 211"/>
                  <a:gd name="T1" fmla="*/ 0 h 202"/>
                  <a:gd name="T2" fmla="*/ 39 w 211"/>
                  <a:gd name="T3" fmla="*/ 8 h 202"/>
                  <a:gd name="T4" fmla="*/ 78 w 211"/>
                  <a:gd name="T5" fmla="*/ 15 h 202"/>
                  <a:gd name="T6" fmla="*/ 96 w 211"/>
                  <a:gd name="T7" fmla="*/ 20 h 202"/>
                  <a:gd name="T8" fmla="*/ 112 w 211"/>
                  <a:gd name="T9" fmla="*/ 23 h 202"/>
                  <a:gd name="T10" fmla="*/ 130 w 211"/>
                  <a:gd name="T11" fmla="*/ 27 h 202"/>
                  <a:gd name="T12" fmla="*/ 145 w 211"/>
                  <a:gd name="T13" fmla="*/ 30 h 202"/>
                  <a:gd name="T14" fmla="*/ 159 w 211"/>
                  <a:gd name="T15" fmla="*/ 33 h 202"/>
                  <a:gd name="T16" fmla="*/ 172 w 211"/>
                  <a:gd name="T17" fmla="*/ 36 h 202"/>
                  <a:gd name="T18" fmla="*/ 184 w 211"/>
                  <a:gd name="T19" fmla="*/ 39 h 202"/>
                  <a:gd name="T20" fmla="*/ 193 w 211"/>
                  <a:gd name="T21" fmla="*/ 40 h 202"/>
                  <a:gd name="T22" fmla="*/ 201 w 211"/>
                  <a:gd name="T23" fmla="*/ 42 h 202"/>
                  <a:gd name="T24" fmla="*/ 207 w 211"/>
                  <a:gd name="T25" fmla="*/ 43 h 202"/>
                  <a:gd name="T26" fmla="*/ 211 w 211"/>
                  <a:gd name="T27" fmla="*/ 45 h 202"/>
                  <a:gd name="T28" fmla="*/ 211 w 211"/>
                  <a:gd name="T29" fmla="*/ 202 h 202"/>
                  <a:gd name="T30" fmla="*/ 207 w 211"/>
                  <a:gd name="T31" fmla="*/ 201 h 202"/>
                  <a:gd name="T32" fmla="*/ 201 w 211"/>
                  <a:gd name="T33" fmla="*/ 199 h 202"/>
                  <a:gd name="T34" fmla="*/ 193 w 211"/>
                  <a:gd name="T35" fmla="*/ 198 h 202"/>
                  <a:gd name="T36" fmla="*/ 184 w 211"/>
                  <a:gd name="T37" fmla="*/ 196 h 202"/>
                  <a:gd name="T38" fmla="*/ 172 w 211"/>
                  <a:gd name="T39" fmla="*/ 193 h 202"/>
                  <a:gd name="T40" fmla="*/ 159 w 211"/>
                  <a:gd name="T41" fmla="*/ 190 h 202"/>
                  <a:gd name="T42" fmla="*/ 145 w 211"/>
                  <a:gd name="T43" fmla="*/ 187 h 202"/>
                  <a:gd name="T44" fmla="*/ 130 w 211"/>
                  <a:gd name="T45" fmla="*/ 184 h 202"/>
                  <a:gd name="T46" fmla="*/ 112 w 211"/>
                  <a:gd name="T47" fmla="*/ 180 h 202"/>
                  <a:gd name="T48" fmla="*/ 96 w 211"/>
                  <a:gd name="T49" fmla="*/ 177 h 202"/>
                  <a:gd name="T50" fmla="*/ 78 w 211"/>
                  <a:gd name="T51" fmla="*/ 172 h 202"/>
                  <a:gd name="T52" fmla="*/ 39 w 211"/>
                  <a:gd name="T53" fmla="*/ 165 h 202"/>
                  <a:gd name="T54" fmla="*/ 0 w 211"/>
                  <a:gd name="T55" fmla="*/ 157 h 202"/>
                  <a:gd name="T56" fmla="*/ 0 w 211"/>
                  <a:gd name="T57" fmla="*/ 0 h 20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1"/>
                  <a:gd name="T88" fmla="*/ 0 h 202"/>
                  <a:gd name="T89" fmla="*/ 211 w 211"/>
                  <a:gd name="T90" fmla="*/ 202 h 20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1" h="202">
                    <a:moveTo>
                      <a:pt x="0" y="0"/>
                    </a:moveTo>
                    <a:lnTo>
                      <a:pt x="39" y="8"/>
                    </a:lnTo>
                    <a:lnTo>
                      <a:pt x="78" y="15"/>
                    </a:lnTo>
                    <a:lnTo>
                      <a:pt x="96" y="20"/>
                    </a:lnTo>
                    <a:lnTo>
                      <a:pt x="112" y="23"/>
                    </a:lnTo>
                    <a:lnTo>
                      <a:pt x="130" y="27"/>
                    </a:lnTo>
                    <a:lnTo>
                      <a:pt x="145" y="30"/>
                    </a:lnTo>
                    <a:lnTo>
                      <a:pt x="159" y="33"/>
                    </a:lnTo>
                    <a:lnTo>
                      <a:pt x="172" y="36"/>
                    </a:lnTo>
                    <a:lnTo>
                      <a:pt x="184" y="39"/>
                    </a:lnTo>
                    <a:lnTo>
                      <a:pt x="193" y="40"/>
                    </a:lnTo>
                    <a:lnTo>
                      <a:pt x="201" y="42"/>
                    </a:lnTo>
                    <a:lnTo>
                      <a:pt x="207" y="43"/>
                    </a:lnTo>
                    <a:lnTo>
                      <a:pt x="211" y="45"/>
                    </a:lnTo>
                    <a:lnTo>
                      <a:pt x="211" y="202"/>
                    </a:lnTo>
                    <a:lnTo>
                      <a:pt x="207" y="201"/>
                    </a:lnTo>
                    <a:lnTo>
                      <a:pt x="201" y="199"/>
                    </a:lnTo>
                    <a:lnTo>
                      <a:pt x="193" y="198"/>
                    </a:lnTo>
                    <a:lnTo>
                      <a:pt x="184" y="196"/>
                    </a:lnTo>
                    <a:lnTo>
                      <a:pt x="172" y="193"/>
                    </a:lnTo>
                    <a:lnTo>
                      <a:pt x="159" y="190"/>
                    </a:lnTo>
                    <a:lnTo>
                      <a:pt x="145" y="187"/>
                    </a:lnTo>
                    <a:lnTo>
                      <a:pt x="130" y="184"/>
                    </a:lnTo>
                    <a:lnTo>
                      <a:pt x="112" y="180"/>
                    </a:lnTo>
                    <a:lnTo>
                      <a:pt x="96" y="177"/>
                    </a:lnTo>
                    <a:lnTo>
                      <a:pt x="78" y="172"/>
                    </a:lnTo>
                    <a:lnTo>
                      <a:pt x="39" y="165"/>
                    </a:lnTo>
                    <a:lnTo>
                      <a:pt x="0" y="157"/>
                    </a:lnTo>
                    <a:lnTo>
                      <a:pt x="0" y="0"/>
                    </a:lnTo>
                    <a:close/>
                  </a:path>
                </a:pathLst>
              </a:custGeom>
              <a:solidFill>
                <a:srgbClr val="D0DFB0"/>
              </a:solidFill>
              <a:ln w="4763">
                <a:solidFill>
                  <a:schemeClr val="bg2"/>
                </a:solidFill>
                <a:round/>
                <a:headEnd/>
                <a:tailEnd/>
              </a:ln>
            </p:spPr>
            <p:txBody>
              <a:bodyPr/>
              <a:lstStyle/>
              <a:p>
                <a:endParaRPr lang="en-US"/>
              </a:p>
            </p:txBody>
          </p:sp>
          <p:sp>
            <p:nvSpPr>
              <p:cNvPr id="37178" name="Rectangle 205"/>
              <p:cNvSpPr>
                <a:spLocks noChangeArrowheads="1"/>
              </p:cNvSpPr>
              <p:nvPr/>
            </p:nvSpPr>
            <p:spPr bwMode="auto">
              <a:xfrm>
                <a:off x="2998" y="2161"/>
                <a:ext cx="259" cy="157"/>
              </a:xfrm>
              <a:prstGeom prst="rect">
                <a:avLst/>
              </a:prstGeom>
              <a:solidFill>
                <a:srgbClr val="D0DFB0"/>
              </a:solidFill>
              <a:ln w="4763">
                <a:solidFill>
                  <a:schemeClr val="bg2"/>
                </a:solidFill>
                <a:miter lim="800000"/>
                <a:headEnd/>
                <a:tailEnd/>
              </a:ln>
            </p:spPr>
            <p:txBody>
              <a:bodyPr/>
              <a:lstStyle/>
              <a:p>
                <a:endParaRPr lang="en-US"/>
              </a:p>
            </p:txBody>
          </p:sp>
          <p:sp>
            <p:nvSpPr>
              <p:cNvPr id="37179" name="Freeform 206"/>
              <p:cNvSpPr>
                <a:spLocks/>
              </p:cNvSpPr>
              <p:nvPr/>
            </p:nvSpPr>
            <p:spPr bwMode="auto">
              <a:xfrm>
                <a:off x="2874" y="2161"/>
                <a:ext cx="124" cy="200"/>
              </a:xfrm>
              <a:custGeom>
                <a:avLst/>
                <a:gdLst>
                  <a:gd name="T0" fmla="*/ 0 w 124"/>
                  <a:gd name="T1" fmla="*/ 43 h 200"/>
                  <a:gd name="T2" fmla="*/ 3 w 124"/>
                  <a:gd name="T3" fmla="*/ 41 h 200"/>
                  <a:gd name="T4" fmla="*/ 6 w 124"/>
                  <a:gd name="T5" fmla="*/ 40 h 200"/>
                  <a:gd name="T6" fmla="*/ 11 w 124"/>
                  <a:gd name="T7" fmla="*/ 38 h 200"/>
                  <a:gd name="T8" fmla="*/ 23 w 124"/>
                  <a:gd name="T9" fmla="*/ 34 h 200"/>
                  <a:gd name="T10" fmla="*/ 39 w 124"/>
                  <a:gd name="T11" fmla="*/ 28 h 200"/>
                  <a:gd name="T12" fmla="*/ 58 w 124"/>
                  <a:gd name="T13" fmla="*/ 22 h 200"/>
                  <a:gd name="T14" fmla="*/ 79 w 124"/>
                  <a:gd name="T15" fmla="*/ 15 h 200"/>
                  <a:gd name="T16" fmla="*/ 102 w 124"/>
                  <a:gd name="T17" fmla="*/ 7 h 200"/>
                  <a:gd name="T18" fmla="*/ 124 w 124"/>
                  <a:gd name="T19" fmla="*/ 0 h 200"/>
                  <a:gd name="T20" fmla="*/ 124 w 124"/>
                  <a:gd name="T21" fmla="*/ 157 h 200"/>
                  <a:gd name="T22" fmla="*/ 102 w 124"/>
                  <a:gd name="T23" fmla="*/ 164 h 200"/>
                  <a:gd name="T24" fmla="*/ 79 w 124"/>
                  <a:gd name="T25" fmla="*/ 172 h 200"/>
                  <a:gd name="T26" fmla="*/ 58 w 124"/>
                  <a:gd name="T27" fmla="*/ 179 h 200"/>
                  <a:gd name="T28" fmla="*/ 39 w 124"/>
                  <a:gd name="T29" fmla="*/ 185 h 200"/>
                  <a:gd name="T30" fmla="*/ 23 w 124"/>
                  <a:gd name="T31" fmla="*/ 191 h 200"/>
                  <a:gd name="T32" fmla="*/ 11 w 124"/>
                  <a:gd name="T33" fmla="*/ 196 h 200"/>
                  <a:gd name="T34" fmla="*/ 6 w 124"/>
                  <a:gd name="T35" fmla="*/ 197 h 200"/>
                  <a:gd name="T36" fmla="*/ 3 w 124"/>
                  <a:gd name="T37" fmla="*/ 199 h 200"/>
                  <a:gd name="T38" fmla="*/ 0 w 124"/>
                  <a:gd name="T39" fmla="*/ 200 h 200"/>
                  <a:gd name="T40" fmla="*/ 0 w 124"/>
                  <a:gd name="T41" fmla="*/ 43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200"/>
                  <a:gd name="T65" fmla="*/ 124 w 124"/>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200">
                    <a:moveTo>
                      <a:pt x="0" y="43"/>
                    </a:moveTo>
                    <a:lnTo>
                      <a:pt x="3" y="41"/>
                    </a:lnTo>
                    <a:lnTo>
                      <a:pt x="6" y="40"/>
                    </a:lnTo>
                    <a:lnTo>
                      <a:pt x="11" y="38"/>
                    </a:lnTo>
                    <a:lnTo>
                      <a:pt x="23" y="34"/>
                    </a:lnTo>
                    <a:lnTo>
                      <a:pt x="39" y="28"/>
                    </a:lnTo>
                    <a:lnTo>
                      <a:pt x="58" y="22"/>
                    </a:lnTo>
                    <a:lnTo>
                      <a:pt x="79" y="15"/>
                    </a:lnTo>
                    <a:lnTo>
                      <a:pt x="102" y="7"/>
                    </a:lnTo>
                    <a:lnTo>
                      <a:pt x="124" y="0"/>
                    </a:lnTo>
                    <a:lnTo>
                      <a:pt x="124" y="157"/>
                    </a:lnTo>
                    <a:lnTo>
                      <a:pt x="102" y="164"/>
                    </a:lnTo>
                    <a:lnTo>
                      <a:pt x="79" y="172"/>
                    </a:lnTo>
                    <a:lnTo>
                      <a:pt x="58" y="179"/>
                    </a:lnTo>
                    <a:lnTo>
                      <a:pt x="39" y="185"/>
                    </a:lnTo>
                    <a:lnTo>
                      <a:pt x="23" y="191"/>
                    </a:lnTo>
                    <a:lnTo>
                      <a:pt x="11" y="196"/>
                    </a:lnTo>
                    <a:lnTo>
                      <a:pt x="6" y="197"/>
                    </a:lnTo>
                    <a:lnTo>
                      <a:pt x="3" y="199"/>
                    </a:lnTo>
                    <a:lnTo>
                      <a:pt x="0" y="200"/>
                    </a:lnTo>
                    <a:lnTo>
                      <a:pt x="0" y="43"/>
                    </a:lnTo>
                    <a:close/>
                  </a:path>
                </a:pathLst>
              </a:custGeom>
              <a:solidFill>
                <a:srgbClr val="D0DFB0"/>
              </a:solidFill>
              <a:ln w="4763">
                <a:solidFill>
                  <a:schemeClr val="bg2"/>
                </a:solidFill>
                <a:round/>
                <a:headEnd/>
                <a:tailEnd/>
              </a:ln>
            </p:spPr>
            <p:txBody>
              <a:bodyPr/>
              <a:lstStyle/>
              <a:p>
                <a:endParaRPr lang="en-US"/>
              </a:p>
            </p:txBody>
          </p:sp>
          <p:sp>
            <p:nvSpPr>
              <p:cNvPr id="37180" name="Rectangle 207"/>
              <p:cNvSpPr>
                <a:spLocks noChangeArrowheads="1"/>
              </p:cNvSpPr>
              <p:nvPr/>
            </p:nvSpPr>
            <p:spPr bwMode="auto">
              <a:xfrm>
                <a:off x="2874" y="2204"/>
                <a:ext cx="594" cy="157"/>
              </a:xfrm>
              <a:prstGeom prst="rect">
                <a:avLst/>
              </a:prstGeom>
              <a:solidFill>
                <a:srgbClr val="D0DFB0"/>
              </a:solidFill>
              <a:ln w="4763">
                <a:solidFill>
                  <a:schemeClr val="bg2"/>
                </a:solidFill>
                <a:miter lim="800000"/>
                <a:headEnd/>
                <a:tailEnd/>
              </a:ln>
            </p:spPr>
            <p:txBody>
              <a:bodyPr/>
              <a:lstStyle/>
              <a:p>
                <a:endParaRPr lang="en-US"/>
              </a:p>
            </p:txBody>
          </p:sp>
          <p:sp>
            <p:nvSpPr>
              <p:cNvPr id="37181" name="Freeform 208"/>
              <p:cNvSpPr>
                <a:spLocks/>
              </p:cNvSpPr>
              <p:nvPr/>
            </p:nvSpPr>
            <p:spPr bwMode="auto">
              <a:xfrm>
                <a:off x="2874" y="2159"/>
                <a:ext cx="594" cy="45"/>
              </a:xfrm>
              <a:custGeom>
                <a:avLst/>
                <a:gdLst>
                  <a:gd name="T0" fmla="*/ 383 w 594"/>
                  <a:gd name="T1" fmla="*/ 0 h 45"/>
                  <a:gd name="T2" fmla="*/ 422 w 594"/>
                  <a:gd name="T3" fmla="*/ 8 h 45"/>
                  <a:gd name="T4" fmla="*/ 461 w 594"/>
                  <a:gd name="T5" fmla="*/ 15 h 45"/>
                  <a:gd name="T6" fmla="*/ 479 w 594"/>
                  <a:gd name="T7" fmla="*/ 20 h 45"/>
                  <a:gd name="T8" fmla="*/ 495 w 594"/>
                  <a:gd name="T9" fmla="*/ 23 h 45"/>
                  <a:gd name="T10" fmla="*/ 513 w 594"/>
                  <a:gd name="T11" fmla="*/ 27 h 45"/>
                  <a:gd name="T12" fmla="*/ 528 w 594"/>
                  <a:gd name="T13" fmla="*/ 30 h 45"/>
                  <a:gd name="T14" fmla="*/ 542 w 594"/>
                  <a:gd name="T15" fmla="*/ 33 h 45"/>
                  <a:gd name="T16" fmla="*/ 555 w 594"/>
                  <a:gd name="T17" fmla="*/ 36 h 45"/>
                  <a:gd name="T18" fmla="*/ 567 w 594"/>
                  <a:gd name="T19" fmla="*/ 39 h 45"/>
                  <a:gd name="T20" fmla="*/ 576 w 594"/>
                  <a:gd name="T21" fmla="*/ 40 h 45"/>
                  <a:gd name="T22" fmla="*/ 584 w 594"/>
                  <a:gd name="T23" fmla="*/ 42 h 45"/>
                  <a:gd name="T24" fmla="*/ 590 w 594"/>
                  <a:gd name="T25" fmla="*/ 43 h 45"/>
                  <a:gd name="T26" fmla="*/ 594 w 594"/>
                  <a:gd name="T27" fmla="*/ 45 h 45"/>
                  <a:gd name="T28" fmla="*/ 0 w 594"/>
                  <a:gd name="T29" fmla="*/ 45 h 45"/>
                  <a:gd name="T30" fmla="*/ 3 w 594"/>
                  <a:gd name="T31" fmla="*/ 43 h 45"/>
                  <a:gd name="T32" fmla="*/ 6 w 594"/>
                  <a:gd name="T33" fmla="*/ 42 h 45"/>
                  <a:gd name="T34" fmla="*/ 11 w 594"/>
                  <a:gd name="T35" fmla="*/ 40 h 45"/>
                  <a:gd name="T36" fmla="*/ 23 w 594"/>
                  <a:gd name="T37" fmla="*/ 36 h 45"/>
                  <a:gd name="T38" fmla="*/ 39 w 594"/>
                  <a:gd name="T39" fmla="*/ 30 h 45"/>
                  <a:gd name="T40" fmla="*/ 58 w 594"/>
                  <a:gd name="T41" fmla="*/ 24 h 45"/>
                  <a:gd name="T42" fmla="*/ 79 w 594"/>
                  <a:gd name="T43" fmla="*/ 17 h 45"/>
                  <a:gd name="T44" fmla="*/ 102 w 594"/>
                  <a:gd name="T45" fmla="*/ 9 h 45"/>
                  <a:gd name="T46" fmla="*/ 124 w 594"/>
                  <a:gd name="T47" fmla="*/ 2 h 45"/>
                  <a:gd name="T48" fmla="*/ 383 w 594"/>
                  <a:gd name="T49" fmla="*/ 2 h 45"/>
                  <a:gd name="T50" fmla="*/ 383 w 594"/>
                  <a:gd name="T51" fmla="*/ 0 h 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4"/>
                  <a:gd name="T79" fmla="*/ 0 h 45"/>
                  <a:gd name="T80" fmla="*/ 594 w 594"/>
                  <a:gd name="T81" fmla="*/ 45 h 4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4" h="45">
                    <a:moveTo>
                      <a:pt x="383" y="0"/>
                    </a:moveTo>
                    <a:lnTo>
                      <a:pt x="422" y="8"/>
                    </a:lnTo>
                    <a:lnTo>
                      <a:pt x="461" y="15"/>
                    </a:lnTo>
                    <a:lnTo>
                      <a:pt x="479" y="20"/>
                    </a:lnTo>
                    <a:lnTo>
                      <a:pt x="495" y="23"/>
                    </a:lnTo>
                    <a:lnTo>
                      <a:pt x="513" y="27"/>
                    </a:lnTo>
                    <a:lnTo>
                      <a:pt x="528" y="30"/>
                    </a:lnTo>
                    <a:lnTo>
                      <a:pt x="542" y="33"/>
                    </a:lnTo>
                    <a:lnTo>
                      <a:pt x="555" y="36"/>
                    </a:lnTo>
                    <a:lnTo>
                      <a:pt x="567" y="39"/>
                    </a:lnTo>
                    <a:lnTo>
                      <a:pt x="576" y="40"/>
                    </a:lnTo>
                    <a:lnTo>
                      <a:pt x="584" y="42"/>
                    </a:lnTo>
                    <a:lnTo>
                      <a:pt x="590" y="43"/>
                    </a:lnTo>
                    <a:lnTo>
                      <a:pt x="594" y="45"/>
                    </a:lnTo>
                    <a:lnTo>
                      <a:pt x="0" y="45"/>
                    </a:lnTo>
                    <a:lnTo>
                      <a:pt x="3" y="43"/>
                    </a:lnTo>
                    <a:lnTo>
                      <a:pt x="6" y="42"/>
                    </a:lnTo>
                    <a:lnTo>
                      <a:pt x="11" y="40"/>
                    </a:lnTo>
                    <a:lnTo>
                      <a:pt x="23" y="36"/>
                    </a:lnTo>
                    <a:lnTo>
                      <a:pt x="39" y="30"/>
                    </a:lnTo>
                    <a:lnTo>
                      <a:pt x="58" y="24"/>
                    </a:lnTo>
                    <a:lnTo>
                      <a:pt x="79" y="17"/>
                    </a:lnTo>
                    <a:lnTo>
                      <a:pt x="102" y="9"/>
                    </a:lnTo>
                    <a:lnTo>
                      <a:pt x="124" y="2"/>
                    </a:lnTo>
                    <a:lnTo>
                      <a:pt x="383" y="2"/>
                    </a:lnTo>
                    <a:lnTo>
                      <a:pt x="383" y="0"/>
                    </a:lnTo>
                    <a:close/>
                  </a:path>
                </a:pathLst>
              </a:custGeom>
              <a:solidFill>
                <a:srgbClr val="EAF1DC"/>
              </a:solidFill>
              <a:ln w="4763">
                <a:solidFill>
                  <a:schemeClr val="bg2"/>
                </a:solidFill>
                <a:round/>
                <a:headEnd/>
                <a:tailEnd/>
              </a:ln>
            </p:spPr>
            <p:txBody>
              <a:bodyPr/>
              <a:lstStyle/>
              <a:p>
                <a:endParaRPr lang="en-US"/>
              </a:p>
            </p:txBody>
          </p:sp>
        </p:grpSp>
        <p:grpSp>
          <p:nvGrpSpPr>
            <p:cNvPr id="37070" name="Group 209"/>
            <p:cNvGrpSpPr>
              <a:grpSpLocks/>
            </p:cNvGrpSpPr>
            <p:nvPr/>
          </p:nvGrpSpPr>
          <p:grpSpPr bwMode="auto">
            <a:xfrm>
              <a:off x="2147" y="1876"/>
              <a:ext cx="661" cy="485"/>
              <a:chOff x="2147" y="1876"/>
              <a:chExt cx="661" cy="485"/>
            </a:xfrm>
          </p:grpSpPr>
          <p:sp>
            <p:nvSpPr>
              <p:cNvPr id="37128" name="Rectangle 210"/>
              <p:cNvSpPr>
                <a:spLocks noChangeArrowheads="1"/>
              </p:cNvSpPr>
              <p:nvPr/>
            </p:nvSpPr>
            <p:spPr bwMode="auto">
              <a:xfrm>
                <a:off x="2315" y="1876"/>
                <a:ext cx="167" cy="157"/>
              </a:xfrm>
              <a:prstGeom prst="rect">
                <a:avLst/>
              </a:prstGeom>
              <a:solidFill>
                <a:srgbClr val="D1D1FF"/>
              </a:solidFill>
              <a:ln w="4763">
                <a:solidFill>
                  <a:schemeClr val="bg2"/>
                </a:solidFill>
                <a:miter lim="800000"/>
                <a:headEnd/>
                <a:tailEnd/>
              </a:ln>
            </p:spPr>
            <p:txBody>
              <a:bodyPr/>
              <a:lstStyle/>
              <a:p>
                <a:endParaRPr lang="en-US"/>
              </a:p>
            </p:txBody>
          </p:sp>
          <p:sp>
            <p:nvSpPr>
              <p:cNvPr id="37129" name="Freeform 211"/>
              <p:cNvSpPr>
                <a:spLocks/>
              </p:cNvSpPr>
              <p:nvPr/>
            </p:nvSpPr>
            <p:spPr bwMode="auto">
              <a:xfrm>
                <a:off x="2482" y="1876"/>
                <a:ext cx="163" cy="322"/>
              </a:xfrm>
              <a:custGeom>
                <a:avLst/>
                <a:gdLst>
                  <a:gd name="T0" fmla="*/ 163 w 163"/>
                  <a:gd name="T1" fmla="*/ 165 h 322"/>
                  <a:gd name="T2" fmla="*/ 0 w 163"/>
                  <a:gd name="T3" fmla="*/ 0 h 322"/>
                  <a:gd name="T4" fmla="*/ 0 w 163"/>
                  <a:gd name="T5" fmla="*/ 157 h 322"/>
                  <a:gd name="T6" fmla="*/ 163 w 163"/>
                  <a:gd name="T7" fmla="*/ 322 h 322"/>
                  <a:gd name="T8" fmla="*/ 163 w 163"/>
                  <a:gd name="T9" fmla="*/ 165 h 322"/>
                  <a:gd name="T10" fmla="*/ 0 60000 65536"/>
                  <a:gd name="T11" fmla="*/ 0 60000 65536"/>
                  <a:gd name="T12" fmla="*/ 0 60000 65536"/>
                  <a:gd name="T13" fmla="*/ 0 60000 65536"/>
                  <a:gd name="T14" fmla="*/ 0 60000 65536"/>
                  <a:gd name="T15" fmla="*/ 0 w 163"/>
                  <a:gd name="T16" fmla="*/ 0 h 322"/>
                  <a:gd name="T17" fmla="*/ 163 w 163"/>
                  <a:gd name="T18" fmla="*/ 322 h 322"/>
                </a:gdLst>
                <a:ahLst/>
                <a:cxnLst>
                  <a:cxn ang="T10">
                    <a:pos x="T0" y="T1"/>
                  </a:cxn>
                  <a:cxn ang="T11">
                    <a:pos x="T2" y="T3"/>
                  </a:cxn>
                  <a:cxn ang="T12">
                    <a:pos x="T4" y="T5"/>
                  </a:cxn>
                  <a:cxn ang="T13">
                    <a:pos x="T6" y="T7"/>
                  </a:cxn>
                  <a:cxn ang="T14">
                    <a:pos x="T8" y="T9"/>
                  </a:cxn>
                </a:cxnLst>
                <a:rect l="T15" t="T16" r="T17" b="T18"/>
                <a:pathLst>
                  <a:path w="163" h="322">
                    <a:moveTo>
                      <a:pt x="163" y="165"/>
                    </a:moveTo>
                    <a:lnTo>
                      <a:pt x="0" y="0"/>
                    </a:lnTo>
                    <a:lnTo>
                      <a:pt x="0" y="157"/>
                    </a:lnTo>
                    <a:lnTo>
                      <a:pt x="163" y="322"/>
                    </a:lnTo>
                    <a:lnTo>
                      <a:pt x="163" y="165"/>
                    </a:lnTo>
                    <a:close/>
                  </a:path>
                </a:pathLst>
              </a:custGeom>
              <a:solidFill>
                <a:srgbClr val="D1D1FF"/>
              </a:solidFill>
              <a:ln w="4763">
                <a:solidFill>
                  <a:schemeClr val="bg2"/>
                </a:solidFill>
                <a:round/>
                <a:headEnd/>
                <a:tailEnd/>
              </a:ln>
            </p:spPr>
            <p:txBody>
              <a:bodyPr/>
              <a:lstStyle/>
              <a:p>
                <a:endParaRPr lang="en-US"/>
              </a:p>
            </p:txBody>
          </p:sp>
          <p:sp>
            <p:nvSpPr>
              <p:cNvPr id="37130" name="Freeform 212"/>
              <p:cNvSpPr>
                <a:spLocks/>
              </p:cNvSpPr>
              <p:nvPr/>
            </p:nvSpPr>
            <p:spPr bwMode="auto">
              <a:xfrm>
                <a:off x="2315" y="1876"/>
                <a:ext cx="106" cy="265"/>
              </a:xfrm>
              <a:custGeom>
                <a:avLst/>
                <a:gdLst>
                  <a:gd name="T0" fmla="*/ 0 w 106"/>
                  <a:gd name="T1" fmla="*/ 0 h 265"/>
                  <a:gd name="T2" fmla="*/ 1 w 106"/>
                  <a:gd name="T3" fmla="*/ 2 h 265"/>
                  <a:gd name="T4" fmla="*/ 3 w 106"/>
                  <a:gd name="T5" fmla="*/ 3 h 265"/>
                  <a:gd name="T6" fmla="*/ 6 w 106"/>
                  <a:gd name="T7" fmla="*/ 6 h 265"/>
                  <a:gd name="T8" fmla="*/ 10 w 106"/>
                  <a:gd name="T9" fmla="*/ 11 h 265"/>
                  <a:gd name="T10" fmla="*/ 20 w 106"/>
                  <a:gd name="T11" fmla="*/ 23 h 265"/>
                  <a:gd name="T12" fmla="*/ 35 w 106"/>
                  <a:gd name="T13" fmla="*/ 36 h 265"/>
                  <a:gd name="T14" fmla="*/ 52 w 106"/>
                  <a:gd name="T15" fmla="*/ 53 h 265"/>
                  <a:gd name="T16" fmla="*/ 68 w 106"/>
                  <a:gd name="T17" fmla="*/ 71 h 265"/>
                  <a:gd name="T18" fmla="*/ 88 w 106"/>
                  <a:gd name="T19" fmla="*/ 90 h 265"/>
                  <a:gd name="T20" fmla="*/ 106 w 106"/>
                  <a:gd name="T21" fmla="*/ 108 h 265"/>
                  <a:gd name="T22" fmla="*/ 106 w 106"/>
                  <a:gd name="T23" fmla="*/ 265 h 265"/>
                  <a:gd name="T24" fmla="*/ 88 w 106"/>
                  <a:gd name="T25" fmla="*/ 247 h 265"/>
                  <a:gd name="T26" fmla="*/ 68 w 106"/>
                  <a:gd name="T27" fmla="*/ 228 h 265"/>
                  <a:gd name="T28" fmla="*/ 52 w 106"/>
                  <a:gd name="T29" fmla="*/ 210 h 265"/>
                  <a:gd name="T30" fmla="*/ 35 w 106"/>
                  <a:gd name="T31" fmla="*/ 193 h 265"/>
                  <a:gd name="T32" fmla="*/ 20 w 106"/>
                  <a:gd name="T33" fmla="*/ 180 h 265"/>
                  <a:gd name="T34" fmla="*/ 10 w 106"/>
                  <a:gd name="T35" fmla="*/ 168 h 265"/>
                  <a:gd name="T36" fmla="*/ 6 w 106"/>
                  <a:gd name="T37" fmla="*/ 163 h 265"/>
                  <a:gd name="T38" fmla="*/ 3 w 106"/>
                  <a:gd name="T39" fmla="*/ 160 h 265"/>
                  <a:gd name="T40" fmla="*/ 1 w 106"/>
                  <a:gd name="T41" fmla="*/ 159 h 265"/>
                  <a:gd name="T42" fmla="*/ 0 w 106"/>
                  <a:gd name="T43" fmla="*/ 157 h 265"/>
                  <a:gd name="T44" fmla="*/ 0 w 106"/>
                  <a:gd name="T45" fmla="*/ 0 h 26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6"/>
                  <a:gd name="T70" fmla="*/ 0 h 265"/>
                  <a:gd name="T71" fmla="*/ 106 w 106"/>
                  <a:gd name="T72" fmla="*/ 265 h 26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6" h="265">
                    <a:moveTo>
                      <a:pt x="0" y="0"/>
                    </a:moveTo>
                    <a:lnTo>
                      <a:pt x="1" y="2"/>
                    </a:lnTo>
                    <a:lnTo>
                      <a:pt x="3" y="3"/>
                    </a:lnTo>
                    <a:lnTo>
                      <a:pt x="6" y="6"/>
                    </a:lnTo>
                    <a:lnTo>
                      <a:pt x="10" y="11"/>
                    </a:lnTo>
                    <a:lnTo>
                      <a:pt x="20" y="23"/>
                    </a:lnTo>
                    <a:lnTo>
                      <a:pt x="35" y="36"/>
                    </a:lnTo>
                    <a:lnTo>
                      <a:pt x="52" y="53"/>
                    </a:lnTo>
                    <a:lnTo>
                      <a:pt x="68" y="71"/>
                    </a:lnTo>
                    <a:lnTo>
                      <a:pt x="88" y="90"/>
                    </a:lnTo>
                    <a:lnTo>
                      <a:pt x="106" y="108"/>
                    </a:lnTo>
                    <a:lnTo>
                      <a:pt x="106" y="265"/>
                    </a:lnTo>
                    <a:lnTo>
                      <a:pt x="88" y="247"/>
                    </a:lnTo>
                    <a:lnTo>
                      <a:pt x="68" y="228"/>
                    </a:lnTo>
                    <a:lnTo>
                      <a:pt x="52" y="210"/>
                    </a:lnTo>
                    <a:lnTo>
                      <a:pt x="35" y="193"/>
                    </a:lnTo>
                    <a:lnTo>
                      <a:pt x="20" y="180"/>
                    </a:lnTo>
                    <a:lnTo>
                      <a:pt x="10" y="168"/>
                    </a:lnTo>
                    <a:lnTo>
                      <a:pt x="6" y="163"/>
                    </a:lnTo>
                    <a:lnTo>
                      <a:pt x="3" y="160"/>
                    </a:lnTo>
                    <a:lnTo>
                      <a:pt x="1" y="159"/>
                    </a:lnTo>
                    <a:lnTo>
                      <a:pt x="0" y="157"/>
                    </a:lnTo>
                    <a:lnTo>
                      <a:pt x="0" y="0"/>
                    </a:lnTo>
                    <a:close/>
                  </a:path>
                </a:pathLst>
              </a:custGeom>
              <a:solidFill>
                <a:srgbClr val="D1D1FF"/>
              </a:solidFill>
              <a:ln w="4763">
                <a:solidFill>
                  <a:schemeClr val="bg2"/>
                </a:solidFill>
                <a:round/>
                <a:headEnd/>
                <a:tailEnd/>
              </a:ln>
            </p:spPr>
            <p:txBody>
              <a:bodyPr/>
              <a:lstStyle/>
              <a:p>
                <a:endParaRPr lang="en-US"/>
              </a:p>
            </p:txBody>
          </p:sp>
          <p:sp>
            <p:nvSpPr>
              <p:cNvPr id="37131" name="Freeform 213"/>
              <p:cNvSpPr>
                <a:spLocks/>
              </p:cNvSpPr>
              <p:nvPr/>
            </p:nvSpPr>
            <p:spPr bwMode="auto">
              <a:xfrm>
                <a:off x="2590" y="2041"/>
                <a:ext cx="55" cy="157"/>
              </a:xfrm>
              <a:custGeom>
                <a:avLst/>
                <a:gdLst>
                  <a:gd name="T0" fmla="*/ 0 w 55"/>
                  <a:gd name="T1" fmla="*/ 0 h 157"/>
                  <a:gd name="T2" fmla="*/ 10 w 55"/>
                  <a:gd name="T3" fmla="*/ 0 h 157"/>
                  <a:gd name="T4" fmla="*/ 21 w 55"/>
                  <a:gd name="T5" fmla="*/ 0 h 157"/>
                  <a:gd name="T6" fmla="*/ 31 w 55"/>
                  <a:gd name="T7" fmla="*/ 0 h 157"/>
                  <a:gd name="T8" fmla="*/ 39 w 55"/>
                  <a:gd name="T9" fmla="*/ 0 h 157"/>
                  <a:gd name="T10" fmla="*/ 46 w 55"/>
                  <a:gd name="T11" fmla="*/ 0 h 157"/>
                  <a:gd name="T12" fmla="*/ 51 w 55"/>
                  <a:gd name="T13" fmla="*/ 0 h 157"/>
                  <a:gd name="T14" fmla="*/ 54 w 55"/>
                  <a:gd name="T15" fmla="*/ 0 h 157"/>
                  <a:gd name="T16" fmla="*/ 55 w 55"/>
                  <a:gd name="T17" fmla="*/ 0 h 157"/>
                  <a:gd name="T18" fmla="*/ 55 w 55"/>
                  <a:gd name="T19" fmla="*/ 157 h 157"/>
                  <a:gd name="T20" fmla="*/ 54 w 55"/>
                  <a:gd name="T21" fmla="*/ 157 h 157"/>
                  <a:gd name="T22" fmla="*/ 51 w 55"/>
                  <a:gd name="T23" fmla="*/ 157 h 157"/>
                  <a:gd name="T24" fmla="*/ 46 w 55"/>
                  <a:gd name="T25" fmla="*/ 157 h 157"/>
                  <a:gd name="T26" fmla="*/ 39 w 55"/>
                  <a:gd name="T27" fmla="*/ 157 h 157"/>
                  <a:gd name="T28" fmla="*/ 31 w 55"/>
                  <a:gd name="T29" fmla="*/ 157 h 157"/>
                  <a:gd name="T30" fmla="*/ 21 w 55"/>
                  <a:gd name="T31" fmla="*/ 157 h 157"/>
                  <a:gd name="T32" fmla="*/ 10 w 55"/>
                  <a:gd name="T33" fmla="*/ 157 h 157"/>
                  <a:gd name="T34" fmla="*/ 0 w 55"/>
                  <a:gd name="T35" fmla="*/ 157 h 157"/>
                  <a:gd name="T36" fmla="*/ 0 w 55"/>
                  <a:gd name="T37" fmla="*/ 0 h 15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5"/>
                  <a:gd name="T58" fmla="*/ 0 h 157"/>
                  <a:gd name="T59" fmla="*/ 55 w 55"/>
                  <a:gd name="T60" fmla="*/ 157 h 15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5" h="157">
                    <a:moveTo>
                      <a:pt x="0" y="0"/>
                    </a:moveTo>
                    <a:lnTo>
                      <a:pt x="10" y="0"/>
                    </a:lnTo>
                    <a:lnTo>
                      <a:pt x="21" y="0"/>
                    </a:lnTo>
                    <a:lnTo>
                      <a:pt x="31" y="0"/>
                    </a:lnTo>
                    <a:lnTo>
                      <a:pt x="39" y="0"/>
                    </a:lnTo>
                    <a:lnTo>
                      <a:pt x="46" y="0"/>
                    </a:lnTo>
                    <a:lnTo>
                      <a:pt x="51" y="0"/>
                    </a:lnTo>
                    <a:lnTo>
                      <a:pt x="54" y="0"/>
                    </a:lnTo>
                    <a:lnTo>
                      <a:pt x="55" y="0"/>
                    </a:lnTo>
                    <a:lnTo>
                      <a:pt x="55" y="157"/>
                    </a:lnTo>
                    <a:lnTo>
                      <a:pt x="54" y="157"/>
                    </a:lnTo>
                    <a:lnTo>
                      <a:pt x="51" y="157"/>
                    </a:lnTo>
                    <a:lnTo>
                      <a:pt x="46" y="157"/>
                    </a:lnTo>
                    <a:lnTo>
                      <a:pt x="39" y="157"/>
                    </a:lnTo>
                    <a:lnTo>
                      <a:pt x="31" y="157"/>
                    </a:lnTo>
                    <a:lnTo>
                      <a:pt x="21" y="157"/>
                    </a:lnTo>
                    <a:lnTo>
                      <a:pt x="10" y="157"/>
                    </a:lnTo>
                    <a:lnTo>
                      <a:pt x="0" y="157"/>
                    </a:lnTo>
                    <a:lnTo>
                      <a:pt x="0" y="0"/>
                    </a:lnTo>
                    <a:close/>
                  </a:path>
                </a:pathLst>
              </a:custGeom>
              <a:solidFill>
                <a:srgbClr val="D1D1FF"/>
              </a:solidFill>
              <a:ln w="4763">
                <a:solidFill>
                  <a:schemeClr val="bg2"/>
                </a:solidFill>
                <a:round/>
                <a:headEnd/>
                <a:tailEnd/>
              </a:ln>
            </p:spPr>
            <p:txBody>
              <a:bodyPr/>
              <a:lstStyle/>
              <a:p>
                <a:endParaRPr lang="en-US"/>
              </a:p>
            </p:txBody>
          </p:sp>
          <p:sp>
            <p:nvSpPr>
              <p:cNvPr id="37132" name="Freeform 214"/>
              <p:cNvSpPr>
                <a:spLocks/>
              </p:cNvSpPr>
              <p:nvPr/>
            </p:nvSpPr>
            <p:spPr bwMode="auto">
              <a:xfrm>
                <a:off x="2421" y="1984"/>
                <a:ext cx="169" cy="214"/>
              </a:xfrm>
              <a:custGeom>
                <a:avLst/>
                <a:gdLst>
                  <a:gd name="T0" fmla="*/ 0 w 169"/>
                  <a:gd name="T1" fmla="*/ 0 h 214"/>
                  <a:gd name="T2" fmla="*/ 169 w 169"/>
                  <a:gd name="T3" fmla="*/ 57 h 214"/>
                  <a:gd name="T4" fmla="*/ 169 w 169"/>
                  <a:gd name="T5" fmla="*/ 214 h 214"/>
                  <a:gd name="T6" fmla="*/ 0 w 169"/>
                  <a:gd name="T7" fmla="*/ 157 h 214"/>
                  <a:gd name="T8" fmla="*/ 0 w 169"/>
                  <a:gd name="T9" fmla="*/ 0 h 214"/>
                  <a:gd name="T10" fmla="*/ 0 60000 65536"/>
                  <a:gd name="T11" fmla="*/ 0 60000 65536"/>
                  <a:gd name="T12" fmla="*/ 0 60000 65536"/>
                  <a:gd name="T13" fmla="*/ 0 60000 65536"/>
                  <a:gd name="T14" fmla="*/ 0 60000 65536"/>
                  <a:gd name="T15" fmla="*/ 0 w 169"/>
                  <a:gd name="T16" fmla="*/ 0 h 214"/>
                  <a:gd name="T17" fmla="*/ 169 w 169"/>
                  <a:gd name="T18" fmla="*/ 214 h 214"/>
                </a:gdLst>
                <a:ahLst/>
                <a:cxnLst>
                  <a:cxn ang="T10">
                    <a:pos x="T0" y="T1"/>
                  </a:cxn>
                  <a:cxn ang="T11">
                    <a:pos x="T2" y="T3"/>
                  </a:cxn>
                  <a:cxn ang="T12">
                    <a:pos x="T4" y="T5"/>
                  </a:cxn>
                  <a:cxn ang="T13">
                    <a:pos x="T6" y="T7"/>
                  </a:cxn>
                  <a:cxn ang="T14">
                    <a:pos x="T8" y="T9"/>
                  </a:cxn>
                </a:cxnLst>
                <a:rect l="T15" t="T16" r="T17" b="T18"/>
                <a:pathLst>
                  <a:path w="169" h="214">
                    <a:moveTo>
                      <a:pt x="0" y="0"/>
                    </a:moveTo>
                    <a:lnTo>
                      <a:pt x="169" y="57"/>
                    </a:lnTo>
                    <a:lnTo>
                      <a:pt x="169" y="214"/>
                    </a:lnTo>
                    <a:lnTo>
                      <a:pt x="0" y="157"/>
                    </a:lnTo>
                    <a:lnTo>
                      <a:pt x="0" y="0"/>
                    </a:lnTo>
                    <a:close/>
                  </a:path>
                </a:pathLst>
              </a:custGeom>
              <a:solidFill>
                <a:srgbClr val="D1D1FF"/>
              </a:solidFill>
              <a:ln w="4763">
                <a:solidFill>
                  <a:schemeClr val="bg2"/>
                </a:solidFill>
                <a:round/>
                <a:headEnd/>
                <a:tailEnd/>
              </a:ln>
            </p:spPr>
            <p:txBody>
              <a:bodyPr/>
              <a:lstStyle/>
              <a:p>
                <a:endParaRPr lang="en-US"/>
              </a:p>
            </p:txBody>
          </p:sp>
          <p:sp>
            <p:nvSpPr>
              <p:cNvPr id="37133" name="Freeform 215"/>
              <p:cNvSpPr>
                <a:spLocks/>
              </p:cNvSpPr>
              <p:nvPr/>
            </p:nvSpPr>
            <p:spPr bwMode="auto">
              <a:xfrm>
                <a:off x="2315" y="1876"/>
                <a:ext cx="330" cy="165"/>
              </a:xfrm>
              <a:custGeom>
                <a:avLst/>
                <a:gdLst>
                  <a:gd name="T0" fmla="*/ 275 w 330"/>
                  <a:gd name="T1" fmla="*/ 165 h 165"/>
                  <a:gd name="T2" fmla="*/ 285 w 330"/>
                  <a:gd name="T3" fmla="*/ 165 h 165"/>
                  <a:gd name="T4" fmla="*/ 296 w 330"/>
                  <a:gd name="T5" fmla="*/ 165 h 165"/>
                  <a:gd name="T6" fmla="*/ 306 w 330"/>
                  <a:gd name="T7" fmla="*/ 165 h 165"/>
                  <a:gd name="T8" fmla="*/ 314 w 330"/>
                  <a:gd name="T9" fmla="*/ 165 h 165"/>
                  <a:gd name="T10" fmla="*/ 321 w 330"/>
                  <a:gd name="T11" fmla="*/ 165 h 165"/>
                  <a:gd name="T12" fmla="*/ 326 w 330"/>
                  <a:gd name="T13" fmla="*/ 165 h 165"/>
                  <a:gd name="T14" fmla="*/ 329 w 330"/>
                  <a:gd name="T15" fmla="*/ 165 h 165"/>
                  <a:gd name="T16" fmla="*/ 330 w 330"/>
                  <a:gd name="T17" fmla="*/ 165 h 165"/>
                  <a:gd name="T18" fmla="*/ 167 w 330"/>
                  <a:gd name="T19" fmla="*/ 0 h 165"/>
                  <a:gd name="T20" fmla="*/ 0 w 330"/>
                  <a:gd name="T21" fmla="*/ 0 h 165"/>
                  <a:gd name="T22" fmla="*/ 1 w 330"/>
                  <a:gd name="T23" fmla="*/ 2 h 165"/>
                  <a:gd name="T24" fmla="*/ 3 w 330"/>
                  <a:gd name="T25" fmla="*/ 3 h 165"/>
                  <a:gd name="T26" fmla="*/ 6 w 330"/>
                  <a:gd name="T27" fmla="*/ 6 h 165"/>
                  <a:gd name="T28" fmla="*/ 10 w 330"/>
                  <a:gd name="T29" fmla="*/ 11 h 165"/>
                  <a:gd name="T30" fmla="*/ 20 w 330"/>
                  <a:gd name="T31" fmla="*/ 23 h 165"/>
                  <a:gd name="T32" fmla="*/ 35 w 330"/>
                  <a:gd name="T33" fmla="*/ 36 h 165"/>
                  <a:gd name="T34" fmla="*/ 52 w 330"/>
                  <a:gd name="T35" fmla="*/ 53 h 165"/>
                  <a:gd name="T36" fmla="*/ 68 w 330"/>
                  <a:gd name="T37" fmla="*/ 71 h 165"/>
                  <a:gd name="T38" fmla="*/ 88 w 330"/>
                  <a:gd name="T39" fmla="*/ 90 h 165"/>
                  <a:gd name="T40" fmla="*/ 106 w 330"/>
                  <a:gd name="T41" fmla="*/ 108 h 165"/>
                  <a:gd name="T42" fmla="*/ 275 w 330"/>
                  <a:gd name="T43" fmla="*/ 165 h 1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30"/>
                  <a:gd name="T67" fmla="*/ 0 h 165"/>
                  <a:gd name="T68" fmla="*/ 330 w 330"/>
                  <a:gd name="T69" fmla="*/ 165 h 1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30" h="165">
                    <a:moveTo>
                      <a:pt x="275" y="165"/>
                    </a:moveTo>
                    <a:lnTo>
                      <a:pt x="285" y="165"/>
                    </a:lnTo>
                    <a:lnTo>
                      <a:pt x="296" y="165"/>
                    </a:lnTo>
                    <a:lnTo>
                      <a:pt x="306" y="165"/>
                    </a:lnTo>
                    <a:lnTo>
                      <a:pt x="314" y="165"/>
                    </a:lnTo>
                    <a:lnTo>
                      <a:pt x="321" y="165"/>
                    </a:lnTo>
                    <a:lnTo>
                      <a:pt x="326" y="165"/>
                    </a:lnTo>
                    <a:lnTo>
                      <a:pt x="329" y="165"/>
                    </a:lnTo>
                    <a:lnTo>
                      <a:pt x="330" y="165"/>
                    </a:lnTo>
                    <a:lnTo>
                      <a:pt x="167" y="0"/>
                    </a:lnTo>
                    <a:lnTo>
                      <a:pt x="0" y="0"/>
                    </a:lnTo>
                    <a:lnTo>
                      <a:pt x="1" y="2"/>
                    </a:lnTo>
                    <a:lnTo>
                      <a:pt x="3" y="3"/>
                    </a:lnTo>
                    <a:lnTo>
                      <a:pt x="6" y="6"/>
                    </a:lnTo>
                    <a:lnTo>
                      <a:pt x="10" y="11"/>
                    </a:lnTo>
                    <a:lnTo>
                      <a:pt x="20" y="23"/>
                    </a:lnTo>
                    <a:lnTo>
                      <a:pt x="35" y="36"/>
                    </a:lnTo>
                    <a:lnTo>
                      <a:pt x="52" y="53"/>
                    </a:lnTo>
                    <a:lnTo>
                      <a:pt x="68" y="71"/>
                    </a:lnTo>
                    <a:lnTo>
                      <a:pt x="88" y="90"/>
                    </a:lnTo>
                    <a:lnTo>
                      <a:pt x="106" y="108"/>
                    </a:lnTo>
                    <a:lnTo>
                      <a:pt x="275" y="165"/>
                    </a:lnTo>
                    <a:close/>
                  </a:path>
                </a:pathLst>
              </a:custGeom>
              <a:solidFill>
                <a:srgbClr val="E6E6FF"/>
              </a:solidFill>
              <a:ln w="4763">
                <a:solidFill>
                  <a:schemeClr val="bg2"/>
                </a:solidFill>
                <a:round/>
                <a:headEnd/>
                <a:tailEnd/>
              </a:ln>
            </p:spPr>
            <p:txBody>
              <a:bodyPr/>
              <a:lstStyle/>
              <a:p>
                <a:endParaRPr lang="en-US"/>
              </a:p>
            </p:txBody>
          </p:sp>
          <p:sp>
            <p:nvSpPr>
              <p:cNvPr id="37134" name="Rectangle 216"/>
              <p:cNvSpPr>
                <a:spLocks noChangeArrowheads="1"/>
              </p:cNvSpPr>
              <p:nvPr/>
            </p:nvSpPr>
            <p:spPr bwMode="auto">
              <a:xfrm>
                <a:off x="2147" y="1876"/>
                <a:ext cx="168" cy="157"/>
              </a:xfrm>
              <a:prstGeom prst="rect">
                <a:avLst/>
              </a:prstGeom>
              <a:solidFill>
                <a:srgbClr val="D1D1FF"/>
              </a:solidFill>
              <a:ln w="4763">
                <a:solidFill>
                  <a:schemeClr val="bg2"/>
                </a:solidFill>
                <a:miter lim="800000"/>
                <a:headEnd/>
                <a:tailEnd/>
              </a:ln>
            </p:spPr>
            <p:txBody>
              <a:bodyPr/>
              <a:lstStyle/>
              <a:p>
                <a:endParaRPr lang="en-US"/>
              </a:p>
            </p:txBody>
          </p:sp>
          <p:sp>
            <p:nvSpPr>
              <p:cNvPr id="37135" name="Freeform 217"/>
              <p:cNvSpPr>
                <a:spLocks/>
              </p:cNvSpPr>
              <p:nvPr/>
            </p:nvSpPr>
            <p:spPr bwMode="auto">
              <a:xfrm>
                <a:off x="2147" y="1876"/>
                <a:ext cx="163" cy="322"/>
              </a:xfrm>
              <a:custGeom>
                <a:avLst/>
                <a:gdLst>
                  <a:gd name="T0" fmla="*/ 163 w 163"/>
                  <a:gd name="T1" fmla="*/ 165 h 322"/>
                  <a:gd name="T2" fmla="*/ 0 w 163"/>
                  <a:gd name="T3" fmla="*/ 0 h 322"/>
                  <a:gd name="T4" fmla="*/ 0 w 163"/>
                  <a:gd name="T5" fmla="*/ 157 h 322"/>
                  <a:gd name="T6" fmla="*/ 163 w 163"/>
                  <a:gd name="T7" fmla="*/ 322 h 322"/>
                  <a:gd name="T8" fmla="*/ 163 w 163"/>
                  <a:gd name="T9" fmla="*/ 165 h 322"/>
                  <a:gd name="T10" fmla="*/ 0 60000 65536"/>
                  <a:gd name="T11" fmla="*/ 0 60000 65536"/>
                  <a:gd name="T12" fmla="*/ 0 60000 65536"/>
                  <a:gd name="T13" fmla="*/ 0 60000 65536"/>
                  <a:gd name="T14" fmla="*/ 0 60000 65536"/>
                  <a:gd name="T15" fmla="*/ 0 w 163"/>
                  <a:gd name="T16" fmla="*/ 0 h 322"/>
                  <a:gd name="T17" fmla="*/ 163 w 163"/>
                  <a:gd name="T18" fmla="*/ 322 h 322"/>
                </a:gdLst>
                <a:ahLst/>
                <a:cxnLst>
                  <a:cxn ang="T10">
                    <a:pos x="T0" y="T1"/>
                  </a:cxn>
                  <a:cxn ang="T11">
                    <a:pos x="T2" y="T3"/>
                  </a:cxn>
                  <a:cxn ang="T12">
                    <a:pos x="T4" y="T5"/>
                  </a:cxn>
                  <a:cxn ang="T13">
                    <a:pos x="T6" y="T7"/>
                  </a:cxn>
                  <a:cxn ang="T14">
                    <a:pos x="T8" y="T9"/>
                  </a:cxn>
                </a:cxnLst>
                <a:rect l="T15" t="T16" r="T17" b="T18"/>
                <a:pathLst>
                  <a:path w="163" h="322">
                    <a:moveTo>
                      <a:pt x="163" y="165"/>
                    </a:moveTo>
                    <a:lnTo>
                      <a:pt x="0" y="0"/>
                    </a:lnTo>
                    <a:lnTo>
                      <a:pt x="0" y="157"/>
                    </a:lnTo>
                    <a:lnTo>
                      <a:pt x="163" y="322"/>
                    </a:lnTo>
                    <a:lnTo>
                      <a:pt x="163" y="165"/>
                    </a:lnTo>
                    <a:close/>
                  </a:path>
                </a:pathLst>
              </a:custGeom>
              <a:solidFill>
                <a:srgbClr val="D1D1FF"/>
              </a:solidFill>
              <a:ln w="4763">
                <a:solidFill>
                  <a:schemeClr val="bg2"/>
                </a:solidFill>
                <a:round/>
                <a:headEnd/>
                <a:tailEnd/>
              </a:ln>
            </p:spPr>
            <p:txBody>
              <a:bodyPr/>
              <a:lstStyle/>
              <a:p>
                <a:endParaRPr lang="en-US"/>
              </a:p>
            </p:txBody>
          </p:sp>
          <p:sp>
            <p:nvSpPr>
              <p:cNvPr id="37136" name="Freeform 218"/>
              <p:cNvSpPr>
                <a:spLocks/>
              </p:cNvSpPr>
              <p:nvPr/>
            </p:nvSpPr>
            <p:spPr bwMode="auto">
              <a:xfrm>
                <a:off x="2315" y="1876"/>
                <a:ext cx="106" cy="265"/>
              </a:xfrm>
              <a:custGeom>
                <a:avLst/>
                <a:gdLst>
                  <a:gd name="T0" fmla="*/ 0 w 106"/>
                  <a:gd name="T1" fmla="*/ 0 h 265"/>
                  <a:gd name="T2" fmla="*/ 0 w 106"/>
                  <a:gd name="T3" fmla="*/ 2 h 265"/>
                  <a:gd name="T4" fmla="*/ 1 w 106"/>
                  <a:gd name="T5" fmla="*/ 3 h 265"/>
                  <a:gd name="T6" fmla="*/ 4 w 106"/>
                  <a:gd name="T7" fmla="*/ 6 h 265"/>
                  <a:gd name="T8" fmla="*/ 9 w 106"/>
                  <a:gd name="T9" fmla="*/ 11 h 265"/>
                  <a:gd name="T10" fmla="*/ 20 w 106"/>
                  <a:gd name="T11" fmla="*/ 23 h 265"/>
                  <a:gd name="T12" fmla="*/ 35 w 106"/>
                  <a:gd name="T13" fmla="*/ 36 h 265"/>
                  <a:gd name="T14" fmla="*/ 52 w 106"/>
                  <a:gd name="T15" fmla="*/ 53 h 265"/>
                  <a:gd name="T16" fmla="*/ 70 w 106"/>
                  <a:gd name="T17" fmla="*/ 71 h 265"/>
                  <a:gd name="T18" fmla="*/ 88 w 106"/>
                  <a:gd name="T19" fmla="*/ 90 h 265"/>
                  <a:gd name="T20" fmla="*/ 106 w 106"/>
                  <a:gd name="T21" fmla="*/ 108 h 265"/>
                  <a:gd name="T22" fmla="*/ 106 w 106"/>
                  <a:gd name="T23" fmla="*/ 265 h 265"/>
                  <a:gd name="T24" fmla="*/ 88 w 106"/>
                  <a:gd name="T25" fmla="*/ 247 h 265"/>
                  <a:gd name="T26" fmla="*/ 70 w 106"/>
                  <a:gd name="T27" fmla="*/ 228 h 265"/>
                  <a:gd name="T28" fmla="*/ 52 w 106"/>
                  <a:gd name="T29" fmla="*/ 210 h 265"/>
                  <a:gd name="T30" fmla="*/ 35 w 106"/>
                  <a:gd name="T31" fmla="*/ 193 h 265"/>
                  <a:gd name="T32" fmla="*/ 20 w 106"/>
                  <a:gd name="T33" fmla="*/ 180 h 265"/>
                  <a:gd name="T34" fmla="*/ 9 w 106"/>
                  <a:gd name="T35" fmla="*/ 168 h 265"/>
                  <a:gd name="T36" fmla="*/ 4 w 106"/>
                  <a:gd name="T37" fmla="*/ 163 h 265"/>
                  <a:gd name="T38" fmla="*/ 1 w 106"/>
                  <a:gd name="T39" fmla="*/ 160 h 265"/>
                  <a:gd name="T40" fmla="*/ 0 w 106"/>
                  <a:gd name="T41" fmla="*/ 159 h 265"/>
                  <a:gd name="T42" fmla="*/ 0 w 106"/>
                  <a:gd name="T43" fmla="*/ 157 h 265"/>
                  <a:gd name="T44" fmla="*/ 0 w 106"/>
                  <a:gd name="T45" fmla="*/ 0 h 26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6"/>
                  <a:gd name="T70" fmla="*/ 0 h 265"/>
                  <a:gd name="T71" fmla="*/ 106 w 106"/>
                  <a:gd name="T72" fmla="*/ 265 h 26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6" h="265">
                    <a:moveTo>
                      <a:pt x="0" y="0"/>
                    </a:moveTo>
                    <a:lnTo>
                      <a:pt x="0" y="2"/>
                    </a:lnTo>
                    <a:lnTo>
                      <a:pt x="1" y="3"/>
                    </a:lnTo>
                    <a:lnTo>
                      <a:pt x="4" y="6"/>
                    </a:lnTo>
                    <a:lnTo>
                      <a:pt x="9" y="11"/>
                    </a:lnTo>
                    <a:lnTo>
                      <a:pt x="20" y="23"/>
                    </a:lnTo>
                    <a:lnTo>
                      <a:pt x="35" y="36"/>
                    </a:lnTo>
                    <a:lnTo>
                      <a:pt x="52" y="53"/>
                    </a:lnTo>
                    <a:lnTo>
                      <a:pt x="70" y="71"/>
                    </a:lnTo>
                    <a:lnTo>
                      <a:pt x="88" y="90"/>
                    </a:lnTo>
                    <a:lnTo>
                      <a:pt x="106" y="108"/>
                    </a:lnTo>
                    <a:lnTo>
                      <a:pt x="106" y="265"/>
                    </a:lnTo>
                    <a:lnTo>
                      <a:pt x="88" y="247"/>
                    </a:lnTo>
                    <a:lnTo>
                      <a:pt x="70" y="228"/>
                    </a:lnTo>
                    <a:lnTo>
                      <a:pt x="52" y="210"/>
                    </a:lnTo>
                    <a:lnTo>
                      <a:pt x="35" y="193"/>
                    </a:lnTo>
                    <a:lnTo>
                      <a:pt x="20" y="180"/>
                    </a:lnTo>
                    <a:lnTo>
                      <a:pt x="9" y="168"/>
                    </a:lnTo>
                    <a:lnTo>
                      <a:pt x="4" y="163"/>
                    </a:lnTo>
                    <a:lnTo>
                      <a:pt x="1" y="160"/>
                    </a:lnTo>
                    <a:lnTo>
                      <a:pt x="0" y="159"/>
                    </a:lnTo>
                    <a:lnTo>
                      <a:pt x="0" y="157"/>
                    </a:lnTo>
                    <a:lnTo>
                      <a:pt x="0" y="0"/>
                    </a:lnTo>
                    <a:close/>
                  </a:path>
                </a:pathLst>
              </a:custGeom>
              <a:solidFill>
                <a:srgbClr val="D1D1FF"/>
              </a:solidFill>
              <a:ln w="4763">
                <a:solidFill>
                  <a:schemeClr val="bg2"/>
                </a:solidFill>
                <a:round/>
                <a:headEnd/>
                <a:tailEnd/>
              </a:ln>
            </p:spPr>
            <p:txBody>
              <a:bodyPr/>
              <a:lstStyle/>
              <a:p>
                <a:endParaRPr lang="en-US"/>
              </a:p>
            </p:txBody>
          </p:sp>
          <p:sp>
            <p:nvSpPr>
              <p:cNvPr id="37137" name="Freeform 219"/>
              <p:cNvSpPr>
                <a:spLocks/>
              </p:cNvSpPr>
              <p:nvPr/>
            </p:nvSpPr>
            <p:spPr bwMode="auto">
              <a:xfrm>
                <a:off x="2310" y="2041"/>
                <a:ext cx="55" cy="157"/>
              </a:xfrm>
              <a:custGeom>
                <a:avLst/>
                <a:gdLst>
                  <a:gd name="T0" fmla="*/ 55 w 55"/>
                  <a:gd name="T1" fmla="*/ 0 h 157"/>
                  <a:gd name="T2" fmla="*/ 45 w 55"/>
                  <a:gd name="T3" fmla="*/ 0 h 157"/>
                  <a:gd name="T4" fmla="*/ 34 w 55"/>
                  <a:gd name="T5" fmla="*/ 0 h 157"/>
                  <a:gd name="T6" fmla="*/ 25 w 55"/>
                  <a:gd name="T7" fmla="*/ 0 h 157"/>
                  <a:gd name="T8" fmla="*/ 16 w 55"/>
                  <a:gd name="T9" fmla="*/ 0 h 157"/>
                  <a:gd name="T10" fmla="*/ 11 w 55"/>
                  <a:gd name="T11" fmla="*/ 0 h 157"/>
                  <a:gd name="T12" fmla="*/ 5 w 55"/>
                  <a:gd name="T13" fmla="*/ 0 h 157"/>
                  <a:gd name="T14" fmla="*/ 2 w 55"/>
                  <a:gd name="T15" fmla="*/ 0 h 157"/>
                  <a:gd name="T16" fmla="*/ 0 w 55"/>
                  <a:gd name="T17" fmla="*/ 0 h 157"/>
                  <a:gd name="T18" fmla="*/ 0 w 55"/>
                  <a:gd name="T19" fmla="*/ 157 h 157"/>
                  <a:gd name="T20" fmla="*/ 2 w 55"/>
                  <a:gd name="T21" fmla="*/ 157 h 157"/>
                  <a:gd name="T22" fmla="*/ 5 w 55"/>
                  <a:gd name="T23" fmla="*/ 157 h 157"/>
                  <a:gd name="T24" fmla="*/ 11 w 55"/>
                  <a:gd name="T25" fmla="*/ 157 h 157"/>
                  <a:gd name="T26" fmla="*/ 16 w 55"/>
                  <a:gd name="T27" fmla="*/ 157 h 157"/>
                  <a:gd name="T28" fmla="*/ 25 w 55"/>
                  <a:gd name="T29" fmla="*/ 157 h 157"/>
                  <a:gd name="T30" fmla="*/ 34 w 55"/>
                  <a:gd name="T31" fmla="*/ 157 h 157"/>
                  <a:gd name="T32" fmla="*/ 45 w 55"/>
                  <a:gd name="T33" fmla="*/ 157 h 157"/>
                  <a:gd name="T34" fmla="*/ 55 w 55"/>
                  <a:gd name="T35" fmla="*/ 157 h 157"/>
                  <a:gd name="T36" fmla="*/ 55 w 55"/>
                  <a:gd name="T37" fmla="*/ 0 h 15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5"/>
                  <a:gd name="T58" fmla="*/ 0 h 157"/>
                  <a:gd name="T59" fmla="*/ 55 w 55"/>
                  <a:gd name="T60" fmla="*/ 157 h 15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5" h="157">
                    <a:moveTo>
                      <a:pt x="55" y="0"/>
                    </a:moveTo>
                    <a:lnTo>
                      <a:pt x="45" y="0"/>
                    </a:lnTo>
                    <a:lnTo>
                      <a:pt x="34" y="0"/>
                    </a:lnTo>
                    <a:lnTo>
                      <a:pt x="25" y="0"/>
                    </a:lnTo>
                    <a:lnTo>
                      <a:pt x="16" y="0"/>
                    </a:lnTo>
                    <a:lnTo>
                      <a:pt x="11" y="0"/>
                    </a:lnTo>
                    <a:lnTo>
                      <a:pt x="5" y="0"/>
                    </a:lnTo>
                    <a:lnTo>
                      <a:pt x="2" y="0"/>
                    </a:lnTo>
                    <a:lnTo>
                      <a:pt x="0" y="0"/>
                    </a:lnTo>
                    <a:lnTo>
                      <a:pt x="0" y="157"/>
                    </a:lnTo>
                    <a:lnTo>
                      <a:pt x="2" y="157"/>
                    </a:lnTo>
                    <a:lnTo>
                      <a:pt x="5" y="157"/>
                    </a:lnTo>
                    <a:lnTo>
                      <a:pt x="11" y="157"/>
                    </a:lnTo>
                    <a:lnTo>
                      <a:pt x="16" y="157"/>
                    </a:lnTo>
                    <a:lnTo>
                      <a:pt x="25" y="157"/>
                    </a:lnTo>
                    <a:lnTo>
                      <a:pt x="34" y="157"/>
                    </a:lnTo>
                    <a:lnTo>
                      <a:pt x="45" y="157"/>
                    </a:lnTo>
                    <a:lnTo>
                      <a:pt x="55" y="157"/>
                    </a:lnTo>
                    <a:lnTo>
                      <a:pt x="55" y="0"/>
                    </a:lnTo>
                    <a:close/>
                  </a:path>
                </a:pathLst>
              </a:custGeom>
              <a:solidFill>
                <a:srgbClr val="D1D1FF"/>
              </a:solidFill>
              <a:ln w="4763">
                <a:solidFill>
                  <a:schemeClr val="bg2"/>
                </a:solidFill>
                <a:round/>
                <a:headEnd/>
                <a:tailEnd/>
              </a:ln>
            </p:spPr>
            <p:txBody>
              <a:bodyPr/>
              <a:lstStyle/>
              <a:p>
                <a:endParaRPr lang="en-US"/>
              </a:p>
            </p:txBody>
          </p:sp>
          <p:sp>
            <p:nvSpPr>
              <p:cNvPr id="37138" name="Freeform 220"/>
              <p:cNvSpPr>
                <a:spLocks/>
              </p:cNvSpPr>
              <p:nvPr/>
            </p:nvSpPr>
            <p:spPr bwMode="auto">
              <a:xfrm>
                <a:off x="2365" y="1984"/>
                <a:ext cx="56" cy="214"/>
              </a:xfrm>
              <a:custGeom>
                <a:avLst/>
                <a:gdLst>
                  <a:gd name="T0" fmla="*/ 56 w 56"/>
                  <a:gd name="T1" fmla="*/ 0 h 214"/>
                  <a:gd name="T2" fmla="*/ 0 w 56"/>
                  <a:gd name="T3" fmla="*/ 57 h 214"/>
                  <a:gd name="T4" fmla="*/ 0 w 56"/>
                  <a:gd name="T5" fmla="*/ 214 h 214"/>
                  <a:gd name="T6" fmla="*/ 56 w 56"/>
                  <a:gd name="T7" fmla="*/ 157 h 214"/>
                  <a:gd name="T8" fmla="*/ 56 w 56"/>
                  <a:gd name="T9" fmla="*/ 0 h 214"/>
                  <a:gd name="T10" fmla="*/ 0 60000 65536"/>
                  <a:gd name="T11" fmla="*/ 0 60000 65536"/>
                  <a:gd name="T12" fmla="*/ 0 60000 65536"/>
                  <a:gd name="T13" fmla="*/ 0 60000 65536"/>
                  <a:gd name="T14" fmla="*/ 0 60000 65536"/>
                  <a:gd name="T15" fmla="*/ 0 w 56"/>
                  <a:gd name="T16" fmla="*/ 0 h 214"/>
                  <a:gd name="T17" fmla="*/ 56 w 56"/>
                  <a:gd name="T18" fmla="*/ 214 h 214"/>
                </a:gdLst>
                <a:ahLst/>
                <a:cxnLst>
                  <a:cxn ang="T10">
                    <a:pos x="T0" y="T1"/>
                  </a:cxn>
                  <a:cxn ang="T11">
                    <a:pos x="T2" y="T3"/>
                  </a:cxn>
                  <a:cxn ang="T12">
                    <a:pos x="T4" y="T5"/>
                  </a:cxn>
                  <a:cxn ang="T13">
                    <a:pos x="T6" y="T7"/>
                  </a:cxn>
                  <a:cxn ang="T14">
                    <a:pos x="T8" y="T9"/>
                  </a:cxn>
                </a:cxnLst>
                <a:rect l="T15" t="T16" r="T17" b="T18"/>
                <a:pathLst>
                  <a:path w="56" h="214">
                    <a:moveTo>
                      <a:pt x="56" y="0"/>
                    </a:moveTo>
                    <a:lnTo>
                      <a:pt x="0" y="57"/>
                    </a:lnTo>
                    <a:lnTo>
                      <a:pt x="0" y="214"/>
                    </a:lnTo>
                    <a:lnTo>
                      <a:pt x="56" y="157"/>
                    </a:lnTo>
                    <a:lnTo>
                      <a:pt x="56" y="0"/>
                    </a:lnTo>
                    <a:close/>
                  </a:path>
                </a:pathLst>
              </a:custGeom>
              <a:solidFill>
                <a:srgbClr val="D1D1FF"/>
              </a:solidFill>
              <a:ln w="4763">
                <a:solidFill>
                  <a:schemeClr val="bg2"/>
                </a:solidFill>
                <a:round/>
                <a:headEnd/>
                <a:tailEnd/>
              </a:ln>
            </p:spPr>
            <p:txBody>
              <a:bodyPr/>
              <a:lstStyle/>
              <a:p>
                <a:endParaRPr lang="en-US"/>
              </a:p>
            </p:txBody>
          </p:sp>
          <p:sp>
            <p:nvSpPr>
              <p:cNvPr id="37139" name="Freeform 221"/>
              <p:cNvSpPr>
                <a:spLocks/>
              </p:cNvSpPr>
              <p:nvPr/>
            </p:nvSpPr>
            <p:spPr bwMode="auto">
              <a:xfrm>
                <a:off x="2147" y="1876"/>
                <a:ext cx="274" cy="165"/>
              </a:xfrm>
              <a:custGeom>
                <a:avLst/>
                <a:gdLst>
                  <a:gd name="T0" fmla="*/ 218 w 274"/>
                  <a:gd name="T1" fmla="*/ 165 h 165"/>
                  <a:gd name="T2" fmla="*/ 208 w 274"/>
                  <a:gd name="T3" fmla="*/ 165 h 165"/>
                  <a:gd name="T4" fmla="*/ 197 w 274"/>
                  <a:gd name="T5" fmla="*/ 165 h 165"/>
                  <a:gd name="T6" fmla="*/ 188 w 274"/>
                  <a:gd name="T7" fmla="*/ 165 h 165"/>
                  <a:gd name="T8" fmla="*/ 179 w 274"/>
                  <a:gd name="T9" fmla="*/ 165 h 165"/>
                  <a:gd name="T10" fmla="*/ 174 w 274"/>
                  <a:gd name="T11" fmla="*/ 165 h 165"/>
                  <a:gd name="T12" fmla="*/ 168 w 274"/>
                  <a:gd name="T13" fmla="*/ 165 h 165"/>
                  <a:gd name="T14" fmla="*/ 165 w 274"/>
                  <a:gd name="T15" fmla="*/ 165 h 165"/>
                  <a:gd name="T16" fmla="*/ 163 w 274"/>
                  <a:gd name="T17" fmla="*/ 165 h 165"/>
                  <a:gd name="T18" fmla="*/ 0 w 274"/>
                  <a:gd name="T19" fmla="*/ 0 h 165"/>
                  <a:gd name="T20" fmla="*/ 168 w 274"/>
                  <a:gd name="T21" fmla="*/ 0 h 165"/>
                  <a:gd name="T22" fmla="*/ 168 w 274"/>
                  <a:gd name="T23" fmla="*/ 2 h 165"/>
                  <a:gd name="T24" fmla="*/ 169 w 274"/>
                  <a:gd name="T25" fmla="*/ 3 h 165"/>
                  <a:gd name="T26" fmla="*/ 172 w 274"/>
                  <a:gd name="T27" fmla="*/ 6 h 165"/>
                  <a:gd name="T28" fmla="*/ 177 w 274"/>
                  <a:gd name="T29" fmla="*/ 11 h 165"/>
                  <a:gd name="T30" fmla="*/ 188 w 274"/>
                  <a:gd name="T31" fmla="*/ 23 h 165"/>
                  <a:gd name="T32" fmla="*/ 203 w 274"/>
                  <a:gd name="T33" fmla="*/ 36 h 165"/>
                  <a:gd name="T34" fmla="*/ 220 w 274"/>
                  <a:gd name="T35" fmla="*/ 53 h 165"/>
                  <a:gd name="T36" fmla="*/ 238 w 274"/>
                  <a:gd name="T37" fmla="*/ 71 h 165"/>
                  <a:gd name="T38" fmla="*/ 256 w 274"/>
                  <a:gd name="T39" fmla="*/ 90 h 165"/>
                  <a:gd name="T40" fmla="*/ 274 w 274"/>
                  <a:gd name="T41" fmla="*/ 108 h 165"/>
                  <a:gd name="T42" fmla="*/ 218 w 274"/>
                  <a:gd name="T43" fmla="*/ 165 h 1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74"/>
                  <a:gd name="T67" fmla="*/ 0 h 165"/>
                  <a:gd name="T68" fmla="*/ 274 w 274"/>
                  <a:gd name="T69" fmla="*/ 165 h 1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74" h="165">
                    <a:moveTo>
                      <a:pt x="218" y="165"/>
                    </a:moveTo>
                    <a:lnTo>
                      <a:pt x="208" y="165"/>
                    </a:lnTo>
                    <a:lnTo>
                      <a:pt x="197" y="165"/>
                    </a:lnTo>
                    <a:lnTo>
                      <a:pt x="188" y="165"/>
                    </a:lnTo>
                    <a:lnTo>
                      <a:pt x="179" y="165"/>
                    </a:lnTo>
                    <a:lnTo>
                      <a:pt x="174" y="165"/>
                    </a:lnTo>
                    <a:lnTo>
                      <a:pt x="168" y="165"/>
                    </a:lnTo>
                    <a:lnTo>
                      <a:pt x="165" y="165"/>
                    </a:lnTo>
                    <a:lnTo>
                      <a:pt x="163" y="165"/>
                    </a:lnTo>
                    <a:lnTo>
                      <a:pt x="0" y="0"/>
                    </a:lnTo>
                    <a:lnTo>
                      <a:pt x="168" y="0"/>
                    </a:lnTo>
                    <a:lnTo>
                      <a:pt x="168" y="2"/>
                    </a:lnTo>
                    <a:lnTo>
                      <a:pt x="169" y="3"/>
                    </a:lnTo>
                    <a:lnTo>
                      <a:pt x="172" y="6"/>
                    </a:lnTo>
                    <a:lnTo>
                      <a:pt x="177" y="11"/>
                    </a:lnTo>
                    <a:lnTo>
                      <a:pt x="188" y="23"/>
                    </a:lnTo>
                    <a:lnTo>
                      <a:pt x="203" y="36"/>
                    </a:lnTo>
                    <a:lnTo>
                      <a:pt x="220" y="53"/>
                    </a:lnTo>
                    <a:lnTo>
                      <a:pt x="238" y="71"/>
                    </a:lnTo>
                    <a:lnTo>
                      <a:pt x="256" y="90"/>
                    </a:lnTo>
                    <a:lnTo>
                      <a:pt x="274" y="108"/>
                    </a:lnTo>
                    <a:lnTo>
                      <a:pt x="218" y="165"/>
                    </a:lnTo>
                    <a:close/>
                  </a:path>
                </a:pathLst>
              </a:custGeom>
              <a:solidFill>
                <a:srgbClr val="E6E6FF"/>
              </a:solidFill>
              <a:ln w="4763">
                <a:solidFill>
                  <a:schemeClr val="bg2"/>
                </a:solidFill>
                <a:round/>
                <a:headEnd/>
                <a:tailEnd/>
              </a:ln>
            </p:spPr>
            <p:txBody>
              <a:bodyPr/>
              <a:lstStyle/>
              <a:p>
                <a:endParaRPr lang="en-US"/>
              </a:p>
            </p:txBody>
          </p:sp>
          <p:sp>
            <p:nvSpPr>
              <p:cNvPr id="37140" name="Freeform 222"/>
              <p:cNvSpPr>
                <a:spLocks/>
              </p:cNvSpPr>
              <p:nvPr/>
            </p:nvSpPr>
            <p:spPr bwMode="auto">
              <a:xfrm>
                <a:off x="2422" y="1984"/>
                <a:ext cx="168" cy="214"/>
              </a:xfrm>
              <a:custGeom>
                <a:avLst/>
                <a:gdLst>
                  <a:gd name="T0" fmla="*/ 168 w 168"/>
                  <a:gd name="T1" fmla="*/ 57 h 214"/>
                  <a:gd name="T2" fmla="*/ 0 w 168"/>
                  <a:gd name="T3" fmla="*/ 0 h 214"/>
                  <a:gd name="T4" fmla="*/ 0 w 168"/>
                  <a:gd name="T5" fmla="*/ 157 h 214"/>
                  <a:gd name="T6" fmla="*/ 168 w 168"/>
                  <a:gd name="T7" fmla="*/ 214 h 214"/>
                  <a:gd name="T8" fmla="*/ 168 w 168"/>
                  <a:gd name="T9" fmla="*/ 57 h 214"/>
                  <a:gd name="T10" fmla="*/ 0 60000 65536"/>
                  <a:gd name="T11" fmla="*/ 0 60000 65536"/>
                  <a:gd name="T12" fmla="*/ 0 60000 65536"/>
                  <a:gd name="T13" fmla="*/ 0 60000 65536"/>
                  <a:gd name="T14" fmla="*/ 0 60000 65536"/>
                  <a:gd name="T15" fmla="*/ 0 w 168"/>
                  <a:gd name="T16" fmla="*/ 0 h 214"/>
                  <a:gd name="T17" fmla="*/ 168 w 168"/>
                  <a:gd name="T18" fmla="*/ 214 h 214"/>
                </a:gdLst>
                <a:ahLst/>
                <a:cxnLst>
                  <a:cxn ang="T10">
                    <a:pos x="T0" y="T1"/>
                  </a:cxn>
                  <a:cxn ang="T11">
                    <a:pos x="T2" y="T3"/>
                  </a:cxn>
                  <a:cxn ang="T12">
                    <a:pos x="T4" y="T5"/>
                  </a:cxn>
                  <a:cxn ang="T13">
                    <a:pos x="T6" y="T7"/>
                  </a:cxn>
                  <a:cxn ang="T14">
                    <a:pos x="T8" y="T9"/>
                  </a:cxn>
                </a:cxnLst>
                <a:rect l="T15" t="T16" r="T17" b="T18"/>
                <a:pathLst>
                  <a:path w="168" h="214">
                    <a:moveTo>
                      <a:pt x="168" y="57"/>
                    </a:moveTo>
                    <a:lnTo>
                      <a:pt x="0" y="0"/>
                    </a:lnTo>
                    <a:lnTo>
                      <a:pt x="0" y="157"/>
                    </a:lnTo>
                    <a:lnTo>
                      <a:pt x="168" y="214"/>
                    </a:lnTo>
                    <a:lnTo>
                      <a:pt x="168" y="57"/>
                    </a:lnTo>
                    <a:close/>
                  </a:path>
                </a:pathLst>
              </a:custGeom>
              <a:solidFill>
                <a:srgbClr val="D1D1FF"/>
              </a:solidFill>
              <a:ln w="4763">
                <a:solidFill>
                  <a:schemeClr val="bg2"/>
                </a:solidFill>
                <a:round/>
                <a:headEnd/>
                <a:tailEnd/>
              </a:ln>
            </p:spPr>
            <p:txBody>
              <a:bodyPr/>
              <a:lstStyle/>
              <a:p>
                <a:endParaRPr lang="en-US"/>
              </a:p>
            </p:txBody>
          </p:sp>
          <p:sp>
            <p:nvSpPr>
              <p:cNvPr id="37141" name="Freeform 223"/>
              <p:cNvSpPr>
                <a:spLocks/>
              </p:cNvSpPr>
              <p:nvPr/>
            </p:nvSpPr>
            <p:spPr bwMode="auto">
              <a:xfrm>
                <a:off x="2534" y="2041"/>
                <a:ext cx="56" cy="214"/>
              </a:xfrm>
              <a:custGeom>
                <a:avLst/>
                <a:gdLst>
                  <a:gd name="T0" fmla="*/ 0 w 56"/>
                  <a:gd name="T1" fmla="*/ 57 h 214"/>
                  <a:gd name="T2" fmla="*/ 56 w 56"/>
                  <a:gd name="T3" fmla="*/ 0 h 214"/>
                  <a:gd name="T4" fmla="*/ 56 w 56"/>
                  <a:gd name="T5" fmla="*/ 157 h 214"/>
                  <a:gd name="T6" fmla="*/ 0 w 56"/>
                  <a:gd name="T7" fmla="*/ 214 h 214"/>
                  <a:gd name="T8" fmla="*/ 0 w 56"/>
                  <a:gd name="T9" fmla="*/ 57 h 214"/>
                  <a:gd name="T10" fmla="*/ 0 60000 65536"/>
                  <a:gd name="T11" fmla="*/ 0 60000 65536"/>
                  <a:gd name="T12" fmla="*/ 0 60000 65536"/>
                  <a:gd name="T13" fmla="*/ 0 60000 65536"/>
                  <a:gd name="T14" fmla="*/ 0 60000 65536"/>
                  <a:gd name="T15" fmla="*/ 0 w 56"/>
                  <a:gd name="T16" fmla="*/ 0 h 214"/>
                  <a:gd name="T17" fmla="*/ 56 w 56"/>
                  <a:gd name="T18" fmla="*/ 214 h 214"/>
                </a:gdLst>
                <a:ahLst/>
                <a:cxnLst>
                  <a:cxn ang="T10">
                    <a:pos x="T0" y="T1"/>
                  </a:cxn>
                  <a:cxn ang="T11">
                    <a:pos x="T2" y="T3"/>
                  </a:cxn>
                  <a:cxn ang="T12">
                    <a:pos x="T4" y="T5"/>
                  </a:cxn>
                  <a:cxn ang="T13">
                    <a:pos x="T6" y="T7"/>
                  </a:cxn>
                  <a:cxn ang="T14">
                    <a:pos x="T8" y="T9"/>
                  </a:cxn>
                </a:cxnLst>
                <a:rect l="T15" t="T16" r="T17" b="T18"/>
                <a:pathLst>
                  <a:path w="56" h="214">
                    <a:moveTo>
                      <a:pt x="0" y="57"/>
                    </a:moveTo>
                    <a:lnTo>
                      <a:pt x="56" y="0"/>
                    </a:lnTo>
                    <a:lnTo>
                      <a:pt x="56" y="157"/>
                    </a:lnTo>
                    <a:lnTo>
                      <a:pt x="0" y="214"/>
                    </a:lnTo>
                    <a:lnTo>
                      <a:pt x="0" y="57"/>
                    </a:lnTo>
                    <a:close/>
                  </a:path>
                </a:pathLst>
              </a:custGeom>
              <a:solidFill>
                <a:srgbClr val="D1D1FF"/>
              </a:solidFill>
              <a:ln w="4763">
                <a:solidFill>
                  <a:schemeClr val="bg2"/>
                </a:solidFill>
                <a:round/>
                <a:headEnd/>
                <a:tailEnd/>
              </a:ln>
            </p:spPr>
            <p:txBody>
              <a:bodyPr/>
              <a:lstStyle/>
              <a:p>
                <a:endParaRPr lang="en-US"/>
              </a:p>
            </p:txBody>
          </p:sp>
          <p:sp>
            <p:nvSpPr>
              <p:cNvPr id="37142" name="Freeform 224"/>
              <p:cNvSpPr>
                <a:spLocks/>
              </p:cNvSpPr>
              <p:nvPr/>
            </p:nvSpPr>
            <p:spPr bwMode="auto">
              <a:xfrm>
                <a:off x="2367" y="1984"/>
                <a:ext cx="55" cy="214"/>
              </a:xfrm>
              <a:custGeom>
                <a:avLst/>
                <a:gdLst>
                  <a:gd name="T0" fmla="*/ 55 w 55"/>
                  <a:gd name="T1" fmla="*/ 0 h 214"/>
                  <a:gd name="T2" fmla="*/ 0 w 55"/>
                  <a:gd name="T3" fmla="*/ 57 h 214"/>
                  <a:gd name="T4" fmla="*/ 0 w 55"/>
                  <a:gd name="T5" fmla="*/ 214 h 214"/>
                  <a:gd name="T6" fmla="*/ 55 w 55"/>
                  <a:gd name="T7" fmla="*/ 157 h 214"/>
                  <a:gd name="T8" fmla="*/ 55 w 55"/>
                  <a:gd name="T9" fmla="*/ 0 h 214"/>
                  <a:gd name="T10" fmla="*/ 0 60000 65536"/>
                  <a:gd name="T11" fmla="*/ 0 60000 65536"/>
                  <a:gd name="T12" fmla="*/ 0 60000 65536"/>
                  <a:gd name="T13" fmla="*/ 0 60000 65536"/>
                  <a:gd name="T14" fmla="*/ 0 60000 65536"/>
                  <a:gd name="T15" fmla="*/ 0 w 55"/>
                  <a:gd name="T16" fmla="*/ 0 h 214"/>
                  <a:gd name="T17" fmla="*/ 55 w 55"/>
                  <a:gd name="T18" fmla="*/ 214 h 214"/>
                </a:gdLst>
                <a:ahLst/>
                <a:cxnLst>
                  <a:cxn ang="T10">
                    <a:pos x="T0" y="T1"/>
                  </a:cxn>
                  <a:cxn ang="T11">
                    <a:pos x="T2" y="T3"/>
                  </a:cxn>
                  <a:cxn ang="T12">
                    <a:pos x="T4" y="T5"/>
                  </a:cxn>
                  <a:cxn ang="T13">
                    <a:pos x="T6" y="T7"/>
                  </a:cxn>
                  <a:cxn ang="T14">
                    <a:pos x="T8" y="T9"/>
                  </a:cxn>
                </a:cxnLst>
                <a:rect l="T15" t="T16" r="T17" b="T18"/>
                <a:pathLst>
                  <a:path w="55" h="214">
                    <a:moveTo>
                      <a:pt x="55" y="0"/>
                    </a:moveTo>
                    <a:lnTo>
                      <a:pt x="0" y="57"/>
                    </a:lnTo>
                    <a:lnTo>
                      <a:pt x="0" y="214"/>
                    </a:lnTo>
                    <a:lnTo>
                      <a:pt x="55" y="157"/>
                    </a:lnTo>
                    <a:lnTo>
                      <a:pt x="55" y="0"/>
                    </a:lnTo>
                    <a:close/>
                  </a:path>
                </a:pathLst>
              </a:custGeom>
              <a:solidFill>
                <a:srgbClr val="D1D1FF"/>
              </a:solidFill>
              <a:ln w="4763">
                <a:solidFill>
                  <a:schemeClr val="bg2"/>
                </a:solidFill>
                <a:round/>
                <a:headEnd/>
                <a:tailEnd/>
              </a:ln>
            </p:spPr>
            <p:txBody>
              <a:bodyPr/>
              <a:lstStyle/>
              <a:p>
                <a:endParaRPr lang="en-US"/>
              </a:p>
            </p:txBody>
          </p:sp>
          <p:sp>
            <p:nvSpPr>
              <p:cNvPr id="37143" name="Freeform 225"/>
              <p:cNvSpPr>
                <a:spLocks/>
              </p:cNvSpPr>
              <p:nvPr/>
            </p:nvSpPr>
            <p:spPr bwMode="auto">
              <a:xfrm>
                <a:off x="2367" y="2041"/>
                <a:ext cx="167" cy="214"/>
              </a:xfrm>
              <a:custGeom>
                <a:avLst/>
                <a:gdLst>
                  <a:gd name="T0" fmla="*/ 0 w 167"/>
                  <a:gd name="T1" fmla="*/ 0 h 214"/>
                  <a:gd name="T2" fmla="*/ 167 w 167"/>
                  <a:gd name="T3" fmla="*/ 57 h 214"/>
                  <a:gd name="T4" fmla="*/ 167 w 167"/>
                  <a:gd name="T5" fmla="*/ 214 h 214"/>
                  <a:gd name="T6" fmla="*/ 0 w 167"/>
                  <a:gd name="T7" fmla="*/ 157 h 214"/>
                  <a:gd name="T8" fmla="*/ 0 w 167"/>
                  <a:gd name="T9" fmla="*/ 0 h 214"/>
                  <a:gd name="T10" fmla="*/ 0 60000 65536"/>
                  <a:gd name="T11" fmla="*/ 0 60000 65536"/>
                  <a:gd name="T12" fmla="*/ 0 60000 65536"/>
                  <a:gd name="T13" fmla="*/ 0 60000 65536"/>
                  <a:gd name="T14" fmla="*/ 0 60000 65536"/>
                  <a:gd name="T15" fmla="*/ 0 w 167"/>
                  <a:gd name="T16" fmla="*/ 0 h 214"/>
                  <a:gd name="T17" fmla="*/ 167 w 167"/>
                  <a:gd name="T18" fmla="*/ 214 h 214"/>
                </a:gdLst>
                <a:ahLst/>
                <a:cxnLst>
                  <a:cxn ang="T10">
                    <a:pos x="T0" y="T1"/>
                  </a:cxn>
                  <a:cxn ang="T11">
                    <a:pos x="T2" y="T3"/>
                  </a:cxn>
                  <a:cxn ang="T12">
                    <a:pos x="T4" y="T5"/>
                  </a:cxn>
                  <a:cxn ang="T13">
                    <a:pos x="T6" y="T7"/>
                  </a:cxn>
                  <a:cxn ang="T14">
                    <a:pos x="T8" y="T9"/>
                  </a:cxn>
                </a:cxnLst>
                <a:rect l="T15" t="T16" r="T17" b="T18"/>
                <a:pathLst>
                  <a:path w="167" h="214">
                    <a:moveTo>
                      <a:pt x="0" y="0"/>
                    </a:moveTo>
                    <a:lnTo>
                      <a:pt x="167" y="57"/>
                    </a:lnTo>
                    <a:lnTo>
                      <a:pt x="167" y="214"/>
                    </a:lnTo>
                    <a:lnTo>
                      <a:pt x="0" y="157"/>
                    </a:lnTo>
                    <a:lnTo>
                      <a:pt x="0" y="0"/>
                    </a:lnTo>
                    <a:close/>
                  </a:path>
                </a:pathLst>
              </a:custGeom>
              <a:solidFill>
                <a:srgbClr val="D1D1FF"/>
              </a:solidFill>
              <a:ln w="4763">
                <a:solidFill>
                  <a:schemeClr val="bg2"/>
                </a:solidFill>
                <a:round/>
                <a:headEnd/>
                <a:tailEnd/>
              </a:ln>
            </p:spPr>
            <p:txBody>
              <a:bodyPr/>
              <a:lstStyle/>
              <a:p>
                <a:endParaRPr lang="en-US"/>
              </a:p>
            </p:txBody>
          </p:sp>
          <p:sp>
            <p:nvSpPr>
              <p:cNvPr id="37144" name="Freeform 226"/>
              <p:cNvSpPr>
                <a:spLocks/>
              </p:cNvSpPr>
              <p:nvPr/>
            </p:nvSpPr>
            <p:spPr bwMode="auto">
              <a:xfrm>
                <a:off x="2367" y="1984"/>
                <a:ext cx="223" cy="114"/>
              </a:xfrm>
              <a:custGeom>
                <a:avLst/>
                <a:gdLst>
                  <a:gd name="T0" fmla="*/ 0 w 223"/>
                  <a:gd name="T1" fmla="*/ 57 h 114"/>
                  <a:gd name="T2" fmla="*/ 167 w 223"/>
                  <a:gd name="T3" fmla="*/ 114 h 114"/>
                  <a:gd name="T4" fmla="*/ 223 w 223"/>
                  <a:gd name="T5" fmla="*/ 57 h 114"/>
                  <a:gd name="T6" fmla="*/ 55 w 223"/>
                  <a:gd name="T7" fmla="*/ 0 h 114"/>
                  <a:gd name="T8" fmla="*/ 0 w 223"/>
                  <a:gd name="T9" fmla="*/ 57 h 114"/>
                  <a:gd name="T10" fmla="*/ 0 60000 65536"/>
                  <a:gd name="T11" fmla="*/ 0 60000 65536"/>
                  <a:gd name="T12" fmla="*/ 0 60000 65536"/>
                  <a:gd name="T13" fmla="*/ 0 60000 65536"/>
                  <a:gd name="T14" fmla="*/ 0 60000 65536"/>
                  <a:gd name="T15" fmla="*/ 0 w 223"/>
                  <a:gd name="T16" fmla="*/ 0 h 114"/>
                  <a:gd name="T17" fmla="*/ 223 w 223"/>
                  <a:gd name="T18" fmla="*/ 114 h 114"/>
                </a:gdLst>
                <a:ahLst/>
                <a:cxnLst>
                  <a:cxn ang="T10">
                    <a:pos x="T0" y="T1"/>
                  </a:cxn>
                  <a:cxn ang="T11">
                    <a:pos x="T2" y="T3"/>
                  </a:cxn>
                  <a:cxn ang="T12">
                    <a:pos x="T4" y="T5"/>
                  </a:cxn>
                  <a:cxn ang="T13">
                    <a:pos x="T6" y="T7"/>
                  </a:cxn>
                  <a:cxn ang="T14">
                    <a:pos x="T8" y="T9"/>
                  </a:cxn>
                </a:cxnLst>
                <a:rect l="T15" t="T16" r="T17" b="T18"/>
                <a:pathLst>
                  <a:path w="223" h="114">
                    <a:moveTo>
                      <a:pt x="0" y="57"/>
                    </a:moveTo>
                    <a:lnTo>
                      <a:pt x="167" y="114"/>
                    </a:lnTo>
                    <a:lnTo>
                      <a:pt x="223" y="57"/>
                    </a:lnTo>
                    <a:lnTo>
                      <a:pt x="55" y="0"/>
                    </a:lnTo>
                    <a:lnTo>
                      <a:pt x="0" y="57"/>
                    </a:lnTo>
                    <a:close/>
                  </a:path>
                </a:pathLst>
              </a:custGeom>
              <a:solidFill>
                <a:srgbClr val="E6E6FF"/>
              </a:solidFill>
              <a:ln w="4763">
                <a:solidFill>
                  <a:schemeClr val="bg2"/>
                </a:solidFill>
                <a:round/>
                <a:headEnd/>
                <a:tailEnd/>
              </a:ln>
            </p:spPr>
            <p:txBody>
              <a:bodyPr/>
              <a:lstStyle/>
              <a:p>
                <a:endParaRPr lang="en-US"/>
              </a:p>
            </p:txBody>
          </p:sp>
          <p:sp>
            <p:nvSpPr>
              <p:cNvPr id="37145" name="Freeform 227"/>
              <p:cNvSpPr>
                <a:spLocks/>
              </p:cNvSpPr>
              <p:nvPr/>
            </p:nvSpPr>
            <p:spPr bwMode="auto">
              <a:xfrm>
                <a:off x="2590" y="2039"/>
                <a:ext cx="54" cy="157"/>
              </a:xfrm>
              <a:custGeom>
                <a:avLst/>
                <a:gdLst>
                  <a:gd name="T0" fmla="*/ 0 w 54"/>
                  <a:gd name="T1" fmla="*/ 0 h 157"/>
                  <a:gd name="T2" fmla="*/ 10 w 54"/>
                  <a:gd name="T3" fmla="*/ 0 h 157"/>
                  <a:gd name="T4" fmla="*/ 21 w 54"/>
                  <a:gd name="T5" fmla="*/ 0 h 157"/>
                  <a:gd name="T6" fmla="*/ 30 w 54"/>
                  <a:gd name="T7" fmla="*/ 0 h 157"/>
                  <a:gd name="T8" fmla="*/ 39 w 54"/>
                  <a:gd name="T9" fmla="*/ 0 h 157"/>
                  <a:gd name="T10" fmla="*/ 45 w 54"/>
                  <a:gd name="T11" fmla="*/ 0 h 157"/>
                  <a:gd name="T12" fmla="*/ 51 w 54"/>
                  <a:gd name="T13" fmla="*/ 0 h 157"/>
                  <a:gd name="T14" fmla="*/ 54 w 54"/>
                  <a:gd name="T15" fmla="*/ 0 h 157"/>
                  <a:gd name="T16" fmla="*/ 54 w 54"/>
                  <a:gd name="T17" fmla="*/ 157 h 157"/>
                  <a:gd name="T18" fmla="*/ 51 w 54"/>
                  <a:gd name="T19" fmla="*/ 157 h 157"/>
                  <a:gd name="T20" fmla="*/ 45 w 54"/>
                  <a:gd name="T21" fmla="*/ 157 h 157"/>
                  <a:gd name="T22" fmla="*/ 39 w 54"/>
                  <a:gd name="T23" fmla="*/ 157 h 157"/>
                  <a:gd name="T24" fmla="*/ 30 w 54"/>
                  <a:gd name="T25" fmla="*/ 157 h 157"/>
                  <a:gd name="T26" fmla="*/ 21 w 54"/>
                  <a:gd name="T27" fmla="*/ 157 h 157"/>
                  <a:gd name="T28" fmla="*/ 10 w 54"/>
                  <a:gd name="T29" fmla="*/ 157 h 157"/>
                  <a:gd name="T30" fmla="*/ 0 w 54"/>
                  <a:gd name="T31" fmla="*/ 157 h 157"/>
                  <a:gd name="T32" fmla="*/ 0 w 54"/>
                  <a:gd name="T33" fmla="*/ 0 h 1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57"/>
                  <a:gd name="T53" fmla="*/ 54 w 54"/>
                  <a:gd name="T54" fmla="*/ 157 h 1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57">
                    <a:moveTo>
                      <a:pt x="0" y="0"/>
                    </a:moveTo>
                    <a:lnTo>
                      <a:pt x="10" y="0"/>
                    </a:lnTo>
                    <a:lnTo>
                      <a:pt x="21" y="0"/>
                    </a:lnTo>
                    <a:lnTo>
                      <a:pt x="30" y="0"/>
                    </a:lnTo>
                    <a:lnTo>
                      <a:pt x="39" y="0"/>
                    </a:lnTo>
                    <a:lnTo>
                      <a:pt x="45" y="0"/>
                    </a:lnTo>
                    <a:lnTo>
                      <a:pt x="51" y="0"/>
                    </a:lnTo>
                    <a:lnTo>
                      <a:pt x="54" y="0"/>
                    </a:lnTo>
                    <a:lnTo>
                      <a:pt x="54" y="157"/>
                    </a:lnTo>
                    <a:lnTo>
                      <a:pt x="51" y="157"/>
                    </a:lnTo>
                    <a:lnTo>
                      <a:pt x="45" y="157"/>
                    </a:lnTo>
                    <a:lnTo>
                      <a:pt x="39" y="157"/>
                    </a:lnTo>
                    <a:lnTo>
                      <a:pt x="30" y="157"/>
                    </a:lnTo>
                    <a:lnTo>
                      <a:pt x="21" y="157"/>
                    </a:lnTo>
                    <a:lnTo>
                      <a:pt x="10" y="157"/>
                    </a:lnTo>
                    <a:lnTo>
                      <a:pt x="0" y="157"/>
                    </a:lnTo>
                    <a:lnTo>
                      <a:pt x="0" y="0"/>
                    </a:lnTo>
                    <a:close/>
                  </a:path>
                </a:pathLst>
              </a:custGeom>
              <a:solidFill>
                <a:srgbClr val="D1D1FF"/>
              </a:solidFill>
              <a:ln w="4763">
                <a:solidFill>
                  <a:schemeClr val="bg2"/>
                </a:solidFill>
                <a:round/>
                <a:headEnd/>
                <a:tailEnd/>
              </a:ln>
            </p:spPr>
            <p:txBody>
              <a:bodyPr/>
              <a:lstStyle/>
              <a:p>
                <a:endParaRPr lang="en-US"/>
              </a:p>
            </p:txBody>
          </p:sp>
          <p:sp>
            <p:nvSpPr>
              <p:cNvPr id="37146" name="Freeform 228"/>
              <p:cNvSpPr>
                <a:spLocks/>
              </p:cNvSpPr>
              <p:nvPr/>
            </p:nvSpPr>
            <p:spPr bwMode="auto">
              <a:xfrm>
                <a:off x="2534" y="2041"/>
                <a:ext cx="56" cy="214"/>
              </a:xfrm>
              <a:custGeom>
                <a:avLst/>
                <a:gdLst>
                  <a:gd name="T0" fmla="*/ 0 w 56"/>
                  <a:gd name="T1" fmla="*/ 57 h 214"/>
                  <a:gd name="T2" fmla="*/ 56 w 56"/>
                  <a:gd name="T3" fmla="*/ 0 h 214"/>
                  <a:gd name="T4" fmla="*/ 56 w 56"/>
                  <a:gd name="T5" fmla="*/ 157 h 214"/>
                  <a:gd name="T6" fmla="*/ 0 w 56"/>
                  <a:gd name="T7" fmla="*/ 214 h 214"/>
                  <a:gd name="T8" fmla="*/ 0 w 56"/>
                  <a:gd name="T9" fmla="*/ 57 h 214"/>
                  <a:gd name="T10" fmla="*/ 0 60000 65536"/>
                  <a:gd name="T11" fmla="*/ 0 60000 65536"/>
                  <a:gd name="T12" fmla="*/ 0 60000 65536"/>
                  <a:gd name="T13" fmla="*/ 0 60000 65536"/>
                  <a:gd name="T14" fmla="*/ 0 60000 65536"/>
                  <a:gd name="T15" fmla="*/ 0 w 56"/>
                  <a:gd name="T16" fmla="*/ 0 h 214"/>
                  <a:gd name="T17" fmla="*/ 56 w 56"/>
                  <a:gd name="T18" fmla="*/ 214 h 214"/>
                </a:gdLst>
                <a:ahLst/>
                <a:cxnLst>
                  <a:cxn ang="T10">
                    <a:pos x="T0" y="T1"/>
                  </a:cxn>
                  <a:cxn ang="T11">
                    <a:pos x="T2" y="T3"/>
                  </a:cxn>
                  <a:cxn ang="T12">
                    <a:pos x="T4" y="T5"/>
                  </a:cxn>
                  <a:cxn ang="T13">
                    <a:pos x="T6" y="T7"/>
                  </a:cxn>
                  <a:cxn ang="T14">
                    <a:pos x="T8" y="T9"/>
                  </a:cxn>
                </a:cxnLst>
                <a:rect l="T15" t="T16" r="T17" b="T18"/>
                <a:pathLst>
                  <a:path w="56" h="214">
                    <a:moveTo>
                      <a:pt x="0" y="57"/>
                    </a:moveTo>
                    <a:lnTo>
                      <a:pt x="56" y="0"/>
                    </a:lnTo>
                    <a:lnTo>
                      <a:pt x="56" y="157"/>
                    </a:lnTo>
                    <a:lnTo>
                      <a:pt x="0" y="214"/>
                    </a:lnTo>
                    <a:lnTo>
                      <a:pt x="0" y="57"/>
                    </a:lnTo>
                    <a:close/>
                  </a:path>
                </a:pathLst>
              </a:custGeom>
              <a:solidFill>
                <a:srgbClr val="D1D1FF"/>
              </a:solidFill>
              <a:ln w="4763">
                <a:solidFill>
                  <a:schemeClr val="bg2"/>
                </a:solidFill>
                <a:round/>
                <a:headEnd/>
                <a:tailEnd/>
              </a:ln>
            </p:spPr>
            <p:txBody>
              <a:bodyPr/>
              <a:lstStyle/>
              <a:p>
                <a:endParaRPr lang="en-US"/>
              </a:p>
            </p:txBody>
          </p:sp>
          <p:sp>
            <p:nvSpPr>
              <p:cNvPr id="37147" name="Freeform 229"/>
              <p:cNvSpPr>
                <a:spLocks/>
              </p:cNvSpPr>
              <p:nvPr/>
            </p:nvSpPr>
            <p:spPr bwMode="auto">
              <a:xfrm>
                <a:off x="2644" y="2039"/>
                <a:ext cx="164" cy="322"/>
              </a:xfrm>
              <a:custGeom>
                <a:avLst/>
                <a:gdLst>
                  <a:gd name="T0" fmla="*/ 0 w 164"/>
                  <a:gd name="T1" fmla="*/ 0 h 322"/>
                  <a:gd name="T2" fmla="*/ 164 w 164"/>
                  <a:gd name="T3" fmla="*/ 165 h 322"/>
                  <a:gd name="T4" fmla="*/ 164 w 164"/>
                  <a:gd name="T5" fmla="*/ 322 h 322"/>
                  <a:gd name="T6" fmla="*/ 0 w 164"/>
                  <a:gd name="T7" fmla="*/ 157 h 322"/>
                  <a:gd name="T8" fmla="*/ 0 w 164"/>
                  <a:gd name="T9" fmla="*/ 0 h 322"/>
                  <a:gd name="T10" fmla="*/ 0 60000 65536"/>
                  <a:gd name="T11" fmla="*/ 0 60000 65536"/>
                  <a:gd name="T12" fmla="*/ 0 60000 65536"/>
                  <a:gd name="T13" fmla="*/ 0 60000 65536"/>
                  <a:gd name="T14" fmla="*/ 0 60000 65536"/>
                  <a:gd name="T15" fmla="*/ 0 w 164"/>
                  <a:gd name="T16" fmla="*/ 0 h 322"/>
                  <a:gd name="T17" fmla="*/ 164 w 164"/>
                  <a:gd name="T18" fmla="*/ 322 h 322"/>
                </a:gdLst>
                <a:ahLst/>
                <a:cxnLst>
                  <a:cxn ang="T10">
                    <a:pos x="T0" y="T1"/>
                  </a:cxn>
                  <a:cxn ang="T11">
                    <a:pos x="T2" y="T3"/>
                  </a:cxn>
                  <a:cxn ang="T12">
                    <a:pos x="T4" y="T5"/>
                  </a:cxn>
                  <a:cxn ang="T13">
                    <a:pos x="T6" y="T7"/>
                  </a:cxn>
                  <a:cxn ang="T14">
                    <a:pos x="T8" y="T9"/>
                  </a:cxn>
                </a:cxnLst>
                <a:rect l="T15" t="T16" r="T17" b="T18"/>
                <a:pathLst>
                  <a:path w="164" h="322">
                    <a:moveTo>
                      <a:pt x="0" y="0"/>
                    </a:moveTo>
                    <a:lnTo>
                      <a:pt x="164" y="165"/>
                    </a:lnTo>
                    <a:lnTo>
                      <a:pt x="164" y="322"/>
                    </a:lnTo>
                    <a:lnTo>
                      <a:pt x="0" y="157"/>
                    </a:lnTo>
                    <a:lnTo>
                      <a:pt x="0" y="0"/>
                    </a:lnTo>
                    <a:close/>
                  </a:path>
                </a:pathLst>
              </a:custGeom>
              <a:solidFill>
                <a:srgbClr val="D1D1FF"/>
              </a:solidFill>
              <a:ln w="4763">
                <a:solidFill>
                  <a:schemeClr val="bg2"/>
                </a:solidFill>
                <a:round/>
                <a:headEnd/>
                <a:tailEnd/>
              </a:ln>
            </p:spPr>
            <p:txBody>
              <a:bodyPr/>
              <a:lstStyle/>
              <a:p>
                <a:endParaRPr lang="en-US"/>
              </a:p>
            </p:txBody>
          </p:sp>
          <p:sp>
            <p:nvSpPr>
              <p:cNvPr id="37148" name="Freeform 230"/>
              <p:cNvSpPr>
                <a:spLocks/>
              </p:cNvSpPr>
              <p:nvPr/>
            </p:nvSpPr>
            <p:spPr bwMode="auto">
              <a:xfrm>
                <a:off x="2534" y="2098"/>
                <a:ext cx="107" cy="263"/>
              </a:xfrm>
              <a:custGeom>
                <a:avLst/>
                <a:gdLst>
                  <a:gd name="T0" fmla="*/ 107 w 107"/>
                  <a:gd name="T1" fmla="*/ 106 h 263"/>
                  <a:gd name="T2" fmla="*/ 107 w 107"/>
                  <a:gd name="T3" fmla="*/ 104 h 263"/>
                  <a:gd name="T4" fmla="*/ 105 w 107"/>
                  <a:gd name="T5" fmla="*/ 103 h 263"/>
                  <a:gd name="T6" fmla="*/ 101 w 107"/>
                  <a:gd name="T7" fmla="*/ 100 h 263"/>
                  <a:gd name="T8" fmla="*/ 98 w 107"/>
                  <a:gd name="T9" fmla="*/ 95 h 263"/>
                  <a:gd name="T10" fmla="*/ 86 w 107"/>
                  <a:gd name="T11" fmla="*/ 85 h 263"/>
                  <a:gd name="T12" fmla="*/ 71 w 107"/>
                  <a:gd name="T13" fmla="*/ 70 h 263"/>
                  <a:gd name="T14" fmla="*/ 54 w 107"/>
                  <a:gd name="T15" fmla="*/ 54 h 263"/>
                  <a:gd name="T16" fmla="*/ 36 w 107"/>
                  <a:gd name="T17" fmla="*/ 36 h 263"/>
                  <a:gd name="T18" fmla="*/ 18 w 107"/>
                  <a:gd name="T19" fmla="*/ 18 h 263"/>
                  <a:gd name="T20" fmla="*/ 0 w 107"/>
                  <a:gd name="T21" fmla="*/ 0 h 263"/>
                  <a:gd name="T22" fmla="*/ 0 w 107"/>
                  <a:gd name="T23" fmla="*/ 157 h 263"/>
                  <a:gd name="T24" fmla="*/ 18 w 107"/>
                  <a:gd name="T25" fmla="*/ 175 h 263"/>
                  <a:gd name="T26" fmla="*/ 36 w 107"/>
                  <a:gd name="T27" fmla="*/ 193 h 263"/>
                  <a:gd name="T28" fmla="*/ 54 w 107"/>
                  <a:gd name="T29" fmla="*/ 211 h 263"/>
                  <a:gd name="T30" fmla="*/ 71 w 107"/>
                  <a:gd name="T31" fmla="*/ 227 h 263"/>
                  <a:gd name="T32" fmla="*/ 86 w 107"/>
                  <a:gd name="T33" fmla="*/ 242 h 263"/>
                  <a:gd name="T34" fmla="*/ 98 w 107"/>
                  <a:gd name="T35" fmla="*/ 253 h 263"/>
                  <a:gd name="T36" fmla="*/ 101 w 107"/>
                  <a:gd name="T37" fmla="*/ 257 h 263"/>
                  <a:gd name="T38" fmla="*/ 105 w 107"/>
                  <a:gd name="T39" fmla="*/ 260 h 263"/>
                  <a:gd name="T40" fmla="*/ 107 w 107"/>
                  <a:gd name="T41" fmla="*/ 262 h 263"/>
                  <a:gd name="T42" fmla="*/ 107 w 107"/>
                  <a:gd name="T43" fmla="*/ 263 h 263"/>
                  <a:gd name="T44" fmla="*/ 107 w 107"/>
                  <a:gd name="T45" fmla="*/ 106 h 26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7"/>
                  <a:gd name="T70" fmla="*/ 0 h 263"/>
                  <a:gd name="T71" fmla="*/ 107 w 107"/>
                  <a:gd name="T72" fmla="*/ 263 h 26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7" h="263">
                    <a:moveTo>
                      <a:pt x="107" y="106"/>
                    </a:moveTo>
                    <a:lnTo>
                      <a:pt x="107" y="104"/>
                    </a:lnTo>
                    <a:lnTo>
                      <a:pt x="105" y="103"/>
                    </a:lnTo>
                    <a:lnTo>
                      <a:pt x="101" y="100"/>
                    </a:lnTo>
                    <a:lnTo>
                      <a:pt x="98" y="95"/>
                    </a:lnTo>
                    <a:lnTo>
                      <a:pt x="86" y="85"/>
                    </a:lnTo>
                    <a:lnTo>
                      <a:pt x="71" y="70"/>
                    </a:lnTo>
                    <a:lnTo>
                      <a:pt x="54" y="54"/>
                    </a:lnTo>
                    <a:lnTo>
                      <a:pt x="36" y="36"/>
                    </a:lnTo>
                    <a:lnTo>
                      <a:pt x="18" y="18"/>
                    </a:lnTo>
                    <a:lnTo>
                      <a:pt x="0" y="0"/>
                    </a:lnTo>
                    <a:lnTo>
                      <a:pt x="0" y="157"/>
                    </a:lnTo>
                    <a:lnTo>
                      <a:pt x="18" y="175"/>
                    </a:lnTo>
                    <a:lnTo>
                      <a:pt x="36" y="193"/>
                    </a:lnTo>
                    <a:lnTo>
                      <a:pt x="54" y="211"/>
                    </a:lnTo>
                    <a:lnTo>
                      <a:pt x="71" y="227"/>
                    </a:lnTo>
                    <a:lnTo>
                      <a:pt x="86" y="242"/>
                    </a:lnTo>
                    <a:lnTo>
                      <a:pt x="98" y="253"/>
                    </a:lnTo>
                    <a:lnTo>
                      <a:pt x="101" y="257"/>
                    </a:lnTo>
                    <a:lnTo>
                      <a:pt x="105" y="260"/>
                    </a:lnTo>
                    <a:lnTo>
                      <a:pt x="107" y="262"/>
                    </a:lnTo>
                    <a:lnTo>
                      <a:pt x="107" y="263"/>
                    </a:lnTo>
                    <a:lnTo>
                      <a:pt x="107" y="106"/>
                    </a:lnTo>
                    <a:close/>
                  </a:path>
                </a:pathLst>
              </a:custGeom>
              <a:solidFill>
                <a:srgbClr val="D1D1FF"/>
              </a:solidFill>
              <a:ln w="4763">
                <a:solidFill>
                  <a:schemeClr val="bg2"/>
                </a:solidFill>
                <a:round/>
                <a:headEnd/>
                <a:tailEnd/>
              </a:ln>
            </p:spPr>
            <p:txBody>
              <a:bodyPr/>
              <a:lstStyle/>
              <a:p>
                <a:endParaRPr lang="en-US"/>
              </a:p>
            </p:txBody>
          </p:sp>
          <p:sp>
            <p:nvSpPr>
              <p:cNvPr id="37149" name="Rectangle 231"/>
              <p:cNvSpPr>
                <a:spLocks noChangeArrowheads="1"/>
              </p:cNvSpPr>
              <p:nvPr/>
            </p:nvSpPr>
            <p:spPr bwMode="auto">
              <a:xfrm>
                <a:off x="2641" y="2204"/>
                <a:ext cx="167" cy="157"/>
              </a:xfrm>
              <a:prstGeom prst="rect">
                <a:avLst/>
              </a:prstGeom>
              <a:solidFill>
                <a:srgbClr val="D1D1FF"/>
              </a:solidFill>
              <a:ln w="4763">
                <a:solidFill>
                  <a:schemeClr val="bg2"/>
                </a:solidFill>
                <a:miter lim="800000"/>
                <a:headEnd/>
                <a:tailEnd/>
              </a:ln>
            </p:spPr>
            <p:txBody>
              <a:bodyPr/>
              <a:lstStyle/>
              <a:p>
                <a:endParaRPr lang="en-US"/>
              </a:p>
            </p:txBody>
          </p:sp>
          <p:sp>
            <p:nvSpPr>
              <p:cNvPr id="37150" name="Freeform 232"/>
              <p:cNvSpPr>
                <a:spLocks/>
              </p:cNvSpPr>
              <p:nvPr/>
            </p:nvSpPr>
            <p:spPr bwMode="auto">
              <a:xfrm>
                <a:off x="2534" y="2039"/>
                <a:ext cx="274" cy="165"/>
              </a:xfrm>
              <a:custGeom>
                <a:avLst/>
                <a:gdLst>
                  <a:gd name="T0" fmla="*/ 56 w 274"/>
                  <a:gd name="T1" fmla="*/ 0 h 165"/>
                  <a:gd name="T2" fmla="*/ 66 w 274"/>
                  <a:gd name="T3" fmla="*/ 0 h 165"/>
                  <a:gd name="T4" fmla="*/ 77 w 274"/>
                  <a:gd name="T5" fmla="*/ 0 h 165"/>
                  <a:gd name="T6" fmla="*/ 86 w 274"/>
                  <a:gd name="T7" fmla="*/ 0 h 165"/>
                  <a:gd name="T8" fmla="*/ 95 w 274"/>
                  <a:gd name="T9" fmla="*/ 0 h 165"/>
                  <a:gd name="T10" fmla="*/ 101 w 274"/>
                  <a:gd name="T11" fmla="*/ 0 h 165"/>
                  <a:gd name="T12" fmla="*/ 107 w 274"/>
                  <a:gd name="T13" fmla="*/ 0 h 165"/>
                  <a:gd name="T14" fmla="*/ 110 w 274"/>
                  <a:gd name="T15" fmla="*/ 0 h 165"/>
                  <a:gd name="T16" fmla="*/ 274 w 274"/>
                  <a:gd name="T17" fmla="*/ 165 h 165"/>
                  <a:gd name="T18" fmla="*/ 107 w 274"/>
                  <a:gd name="T19" fmla="*/ 165 h 165"/>
                  <a:gd name="T20" fmla="*/ 107 w 274"/>
                  <a:gd name="T21" fmla="*/ 163 h 165"/>
                  <a:gd name="T22" fmla="*/ 105 w 274"/>
                  <a:gd name="T23" fmla="*/ 162 h 165"/>
                  <a:gd name="T24" fmla="*/ 101 w 274"/>
                  <a:gd name="T25" fmla="*/ 159 h 165"/>
                  <a:gd name="T26" fmla="*/ 98 w 274"/>
                  <a:gd name="T27" fmla="*/ 154 h 165"/>
                  <a:gd name="T28" fmla="*/ 86 w 274"/>
                  <a:gd name="T29" fmla="*/ 144 h 165"/>
                  <a:gd name="T30" fmla="*/ 71 w 274"/>
                  <a:gd name="T31" fmla="*/ 129 h 165"/>
                  <a:gd name="T32" fmla="*/ 54 w 274"/>
                  <a:gd name="T33" fmla="*/ 113 h 165"/>
                  <a:gd name="T34" fmla="*/ 36 w 274"/>
                  <a:gd name="T35" fmla="*/ 95 h 165"/>
                  <a:gd name="T36" fmla="*/ 18 w 274"/>
                  <a:gd name="T37" fmla="*/ 77 h 165"/>
                  <a:gd name="T38" fmla="*/ 0 w 274"/>
                  <a:gd name="T39" fmla="*/ 59 h 165"/>
                  <a:gd name="T40" fmla="*/ 56 w 274"/>
                  <a:gd name="T41" fmla="*/ 2 h 165"/>
                  <a:gd name="T42" fmla="*/ 56 w 274"/>
                  <a:gd name="T43" fmla="*/ 0 h 1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74"/>
                  <a:gd name="T67" fmla="*/ 0 h 165"/>
                  <a:gd name="T68" fmla="*/ 274 w 274"/>
                  <a:gd name="T69" fmla="*/ 165 h 1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74" h="165">
                    <a:moveTo>
                      <a:pt x="56" y="0"/>
                    </a:moveTo>
                    <a:lnTo>
                      <a:pt x="66" y="0"/>
                    </a:lnTo>
                    <a:lnTo>
                      <a:pt x="77" y="0"/>
                    </a:lnTo>
                    <a:lnTo>
                      <a:pt x="86" y="0"/>
                    </a:lnTo>
                    <a:lnTo>
                      <a:pt x="95" y="0"/>
                    </a:lnTo>
                    <a:lnTo>
                      <a:pt x="101" y="0"/>
                    </a:lnTo>
                    <a:lnTo>
                      <a:pt x="107" y="0"/>
                    </a:lnTo>
                    <a:lnTo>
                      <a:pt x="110" y="0"/>
                    </a:lnTo>
                    <a:lnTo>
                      <a:pt x="274" y="165"/>
                    </a:lnTo>
                    <a:lnTo>
                      <a:pt x="107" y="165"/>
                    </a:lnTo>
                    <a:lnTo>
                      <a:pt x="107" y="163"/>
                    </a:lnTo>
                    <a:lnTo>
                      <a:pt x="105" y="162"/>
                    </a:lnTo>
                    <a:lnTo>
                      <a:pt x="101" y="159"/>
                    </a:lnTo>
                    <a:lnTo>
                      <a:pt x="98" y="154"/>
                    </a:lnTo>
                    <a:lnTo>
                      <a:pt x="86" y="144"/>
                    </a:lnTo>
                    <a:lnTo>
                      <a:pt x="71" y="129"/>
                    </a:lnTo>
                    <a:lnTo>
                      <a:pt x="54" y="113"/>
                    </a:lnTo>
                    <a:lnTo>
                      <a:pt x="36" y="95"/>
                    </a:lnTo>
                    <a:lnTo>
                      <a:pt x="18" y="77"/>
                    </a:lnTo>
                    <a:lnTo>
                      <a:pt x="0" y="59"/>
                    </a:lnTo>
                    <a:lnTo>
                      <a:pt x="56" y="2"/>
                    </a:lnTo>
                    <a:lnTo>
                      <a:pt x="56" y="0"/>
                    </a:lnTo>
                    <a:close/>
                  </a:path>
                </a:pathLst>
              </a:custGeom>
              <a:solidFill>
                <a:srgbClr val="E6E6FF"/>
              </a:solidFill>
              <a:ln w="4763">
                <a:solidFill>
                  <a:schemeClr val="bg2"/>
                </a:solidFill>
                <a:round/>
                <a:headEnd/>
                <a:tailEnd/>
              </a:ln>
            </p:spPr>
            <p:txBody>
              <a:bodyPr/>
              <a:lstStyle/>
              <a:p>
                <a:endParaRPr lang="en-US"/>
              </a:p>
            </p:txBody>
          </p:sp>
          <p:sp>
            <p:nvSpPr>
              <p:cNvPr id="37151" name="Freeform 233"/>
              <p:cNvSpPr>
                <a:spLocks/>
              </p:cNvSpPr>
              <p:nvPr/>
            </p:nvSpPr>
            <p:spPr bwMode="auto">
              <a:xfrm>
                <a:off x="2310" y="2041"/>
                <a:ext cx="55" cy="157"/>
              </a:xfrm>
              <a:custGeom>
                <a:avLst/>
                <a:gdLst>
                  <a:gd name="T0" fmla="*/ 55 w 55"/>
                  <a:gd name="T1" fmla="*/ 0 h 157"/>
                  <a:gd name="T2" fmla="*/ 43 w 55"/>
                  <a:gd name="T3" fmla="*/ 0 h 157"/>
                  <a:gd name="T4" fmla="*/ 33 w 55"/>
                  <a:gd name="T5" fmla="*/ 0 h 157"/>
                  <a:gd name="T6" fmla="*/ 24 w 55"/>
                  <a:gd name="T7" fmla="*/ 0 h 157"/>
                  <a:gd name="T8" fmla="*/ 16 w 55"/>
                  <a:gd name="T9" fmla="*/ 0 h 157"/>
                  <a:gd name="T10" fmla="*/ 9 w 55"/>
                  <a:gd name="T11" fmla="*/ 0 h 157"/>
                  <a:gd name="T12" fmla="*/ 5 w 55"/>
                  <a:gd name="T13" fmla="*/ 0 h 157"/>
                  <a:gd name="T14" fmla="*/ 2 w 55"/>
                  <a:gd name="T15" fmla="*/ 0 h 157"/>
                  <a:gd name="T16" fmla="*/ 0 w 55"/>
                  <a:gd name="T17" fmla="*/ 0 h 157"/>
                  <a:gd name="T18" fmla="*/ 0 w 55"/>
                  <a:gd name="T19" fmla="*/ 157 h 157"/>
                  <a:gd name="T20" fmla="*/ 2 w 55"/>
                  <a:gd name="T21" fmla="*/ 157 h 157"/>
                  <a:gd name="T22" fmla="*/ 5 w 55"/>
                  <a:gd name="T23" fmla="*/ 157 h 157"/>
                  <a:gd name="T24" fmla="*/ 9 w 55"/>
                  <a:gd name="T25" fmla="*/ 157 h 157"/>
                  <a:gd name="T26" fmla="*/ 16 w 55"/>
                  <a:gd name="T27" fmla="*/ 157 h 157"/>
                  <a:gd name="T28" fmla="*/ 24 w 55"/>
                  <a:gd name="T29" fmla="*/ 157 h 157"/>
                  <a:gd name="T30" fmla="*/ 33 w 55"/>
                  <a:gd name="T31" fmla="*/ 157 h 157"/>
                  <a:gd name="T32" fmla="*/ 43 w 55"/>
                  <a:gd name="T33" fmla="*/ 157 h 157"/>
                  <a:gd name="T34" fmla="*/ 55 w 55"/>
                  <a:gd name="T35" fmla="*/ 157 h 157"/>
                  <a:gd name="T36" fmla="*/ 55 w 55"/>
                  <a:gd name="T37" fmla="*/ 0 h 15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5"/>
                  <a:gd name="T58" fmla="*/ 0 h 157"/>
                  <a:gd name="T59" fmla="*/ 55 w 55"/>
                  <a:gd name="T60" fmla="*/ 157 h 15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5" h="157">
                    <a:moveTo>
                      <a:pt x="55" y="0"/>
                    </a:moveTo>
                    <a:lnTo>
                      <a:pt x="43" y="0"/>
                    </a:lnTo>
                    <a:lnTo>
                      <a:pt x="33" y="0"/>
                    </a:lnTo>
                    <a:lnTo>
                      <a:pt x="24" y="0"/>
                    </a:lnTo>
                    <a:lnTo>
                      <a:pt x="16" y="0"/>
                    </a:lnTo>
                    <a:lnTo>
                      <a:pt x="9" y="0"/>
                    </a:lnTo>
                    <a:lnTo>
                      <a:pt x="5" y="0"/>
                    </a:lnTo>
                    <a:lnTo>
                      <a:pt x="2" y="0"/>
                    </a:lnTo>
                    <a:lnTo>
                      <a:pt x="0" y="0"/>
                    </a:lnTo>
                    <a:lnTo>
                      <a:pt x="0" y="157"/>
                    </a:lnTo>
                    <a:lnTo>
                      <a:pt x="2" y="157"/>
                    </a:lnTo>
                    <a:lnTo>
                      <a:pt x="5" y="157"/>
                    </a:lnTo>
                    <a:lnTo>
                      <a:pt x="9" y="157"/>
                    </a:lnTo>
                    <a:lnTo>
                      <a:pt x="16" y="157"/>
                    </a:lnTo>
                    <a:lnTo>
                      <a:pt x="24" y="157"/>
                    </a:lnTo>
                    <a:lnTo>
                      <a:pt x="33" y="157"/>
                    </a:lnTo>
                    <a:lnTo>
                      <a:pt x="43" y="157"/>
                    </a:lnTo>
                    <a:lnTo>
                      <a:pt x="55" y="157"/>
                    </a:lnTo>
                    <a:lnTo>
                      <a:pt x="55" y="0"/>
                    </a:lnTo>
                    <a:close/>
                  </a:path>
                </a:pathLst>
              </a:custGeom>
              <a:solidFill>
                <a:srgbClr val="D1D1FF"/>
              </a:solidFill>
              <a:ln w="4763">
                <a:solidFill>
                  <a:schemeClr val="bg2"/>
                </a:solidFill>
                <a:round/>
                <a:headEnd/>
                <a:tailEnd/>
              </a:ln>
            </p:spPr>
            <p:txBody>
              <a:bodyPr/>
              <a:lstStyle/>
              <a:p>
                <a:endParaRPr lang="en-US"/>
              </a:p>
            </p:txBody>
          </p:sp>
          <p:sp>
            <p:nvSpPr>
              <p:cNvPr id="37152" name="Freeform 234"/>
              <p:cNvSpPr>
                <a:spLocks/>
              </p:cNvSpPr>
              <p:nvPr/>
            </p:nvSpPr>
            <p:spPr bwMode="auto">
              <a:xfrm>
                <a:off x="2365" y="2041"/>
                <a:ext cx="169" cy="214"/>
              </a:xfrm>
              <a:custGeom>
                <a:avLst/>
                <a:gdLst>
                  <a:gd name="T0" fmla="*/ 169 w 169"/>
                  <a:gd name="T1" fmla="*/ 57 h 214"/>
                  <a:gd name="T2" fmla="*/ 0 w 169"/>
                  <a:gd name="T3" fmla="*/ 0 h 214"/>
                  <a:gd name="T4" fmla="*/ 0 w 169"/>
                  <a:gd name="T5" fmla="*/ 157 h 214"/>
                  <a:gd name="T6" fmla="*/ 169 w 169"/>
                  <a:gd name="T7" fmla="*/ 214 h 214"/>
                  <a:gd name="T8" fmla="*/ 169 w 169"/>
                  <a:gd name="T9" fmla="*/ 57 h 214"/>
                  <a:gd name="T10" fmla="*/ 0 60000 65536"/>
                  <a:gd name="T11" fmla="*/ 0 60000 65536"/>
                  <a:gd name="T12" fmla="*/ 0 60000 65536"/>
                  <a:gd name="T13" fmla="*/ 0 60000 65536"/>
                  <a:gd name="T14" fmla="*/ 0 60000 65536"/>
                  <a:gd name="T15" fmla="*/ 0 w 169"/>
                  <a:gd name="T16" fmla="*/ 0 h 214"/>
                  <a:gd name="T17" fmla="*/ 169 w 169"/>
                  <a:gd name="T18" fmla="*/ 214 h 214"/>
                </a:gdLst>
                <a:ahLst/>
                <a:cxnLst>
                  <a:cxn ang="T10">
                    <a:pos x="T0" y="T1"/>
                  </a:cxn>
                  <a:cxn ang="T11">
                    <a:pos x="T2" y="T3"/>
                  </a:cxn>
                  <a:cxn ang="T12">
                    <a:pos x="T4" y="T5"/>
                  </a:cxn>
                  <a:cxn ang="T13">
                    <a:pos x="T6" y="T7"/>
                  </a:cxn>
                  <a:cxn ang="T14">
                    <a:pos x="T8" y="T9"/>
                  </a:cxn>
                </a:cxnLst>
                <a:rect l="T15" t="T16" r="T17" b="T18"/>
                <a:pathLst>
                  <a:path w="169" h="214">
                    <a:moveTo>
                      <a:pt x="169" y="57"/>
                    </a:moveTo>
                    <a:lnTo>
                      <a:pt x="0" y="0"/>
                    </a:lnTo>
                    <a:lnTo>
                      <a:pt x="0" y="157"/>
                    </a:lnTo>
                    <a:lnTo>
                      <a:pt x="169" y="214"/>
                    </a:lnTo>
                    <a:lnTo>
                      <a:pt x="169" y="57"/>
                    </a:lnTo>
                    <a:close/>
                  </a:path>
                </a:pathLst>
              </a:custGeom>
              <a:solidFill>
                <a:srgbClr val="D1D1FF"/>
              </a:solidFill>
              <a:ln w="4763">
                <a:solidFill>
                  <a:schemeClr val="bg2"/>
                </a:solidFill>
                <a:round/>
                <a:headEnd/>
                <a:tailEnd/>
              </a:ln>
            </p:spPr>
            <p:txBody>
              <a:bodyPr/>
              <a:lstStyle/>
              <a:p>
                <a:endParaRPr lang="en-US"/>
              </a:p>
            </p:txBody>
          </p:sp>
          <p:sp>
            <p:nvSpPr>
              <p:cNvPr id="37153" name="Freeform 235"/>
              <p:cNvSpPr>
                <a:spLocks/>
              </p:cNvSpPr>
              <p:nvPr/>
            </p:nvSpPr>
            <p:spPr bwMode="auto">
              <a:xfrm>
                <a:off x="2310" y="2041"/>
                <a:ext cx="163" cy="320"/>
              </a:xfrm>
              <a:custGeom>
                <a:avLst/>
                <a:gdLst>
                  <a:gd name="T0" fmla="*/ 0 w 163"/>
                  <a:gd name="T1" fmla="*/ 0 h 320"/>
                  <a:gd name="T2" fmla="*/ 163 w 163"/>
                  <a:gd name="T3" fmla="*/ 163 h 320"/>
                  <a:gd name="T4" fmla="*/ 163 w 163"/>
                  <a:gd name="T5" fmla="*/ 320 h 320"/>
                  <a:gd name="T6" fmla="*/ 0 w 163"/>
                  <a:gd name="T7" fmla="*/ 157 h 320"/>
                  <a:gd name="T8" fmla="*/ 0 w 163"/>
                  <a:gd name="T9" fmla="*/ 0 h 320"/>
                  <a:gd name="T10" fmla="*/ 0 60000 65536"/>
                  <a:gd name="T11" fmla="*/ 0 60000 65536"/>
                  <a:gd name="T12" fmla="*/ 0 60000 65536"/>
                  <a:gd name="T13" fmla="*/ 0 60000 65536"/>
                  <a:gd name="T14" fmla="*/ 0 60000 65536"/>
                  <a:gd name="T15" fmla="*/ 0 w 163"/>
                  <a:gd name="T16" fmla="*/ 0 h 320"/>
                  <a:gd name="T17" fmla="*/ 163 w 163"/>
                  <a:gd name="T18" fmla="*/ 320 h 320"/>
                </a:gdLst>
                <a:ahLst/>
                <a:cxnLst>
                  <a:cxn ang="T10">
                    <a:pos x="T0" y="T1"/>
                  </a:cxn>
                  <a:cxn ang="T11">
                    <a:pos x="T2" y="T3"/>
                  </a:cxn>
                  <a:cxn ang="T12">
                    <a:pos x="T4" y="T5"/>
                  </a:cxn>
                  <a:cxn ang="T13">
                    <a:pos x="T6" y="T7"/>
                  </a:cxn>
                  <a:cxn ang="T14">
                    <a:pos x="T8" y="T9"/>
                  </a:cxn>
                </a:cxnLst>
                <a:rect l="T15" t="T16" r="T17" b="T18"/>
                <a:pathLst>
                  <a:path w="163" h="320">
                    <a:moveTo>
                      <a:pt x="0" y="0"/>
                    </a:moveTo>
                    <a:lnTo>
                      <a:pt x="163" y="163"/>
                    </a:lnTo>
                    <a:lnTo>
                      <a:pt x="163" y="320"/>
                    </a:lnTo>
                    <a:lnTo>
                      <a:pt x="0" y="157"/>
                    </a:lnTo>
                    <a:lnTo>
                      <a:pt x="0" y="0"/>
                    </a:lnTo>
                    <a:close/>
                  </a:path>
                </a:pathLst>
              </a:custGeom>
              <a:solidFill>
                <a:srgbClr val="D1D1FF"/>
              </a:solidFill>
              <a:ln w="4763">
                <a:solidFill>
                  <a:schemeClr val="bg2"/>
                </a:solidFill>
                <a:round/>
                <a:headEnd/>
                <a:tailEnd/>
              </a:ln>
            </p:spPr>
            <p:txBody>
              <a:bodyPr/>
              <a:lstStyle/>
              <a:p>
                <a:endParaRPr lang="en-US"/>
              </a:p>
            </p:txBody>
          </p:sp>
          <p:sp>
            <p:nvSpPr>
              <p:cNvPr id="37154" name="Freeform 236"/>
              <p:cNvSpPr>
                <a:spLocks/>
              </p:cNvSpPr>
              <p:nvPr/>
            </p:nvSpPr>
            <p:spPr bwMode="auto">
              <a:xfrm>
                <a:off x="2534" y="2098"/>
                <a:ext cx="105" cy="263"/>
              </a:xfrm>
              <a:custGeom>
                <a:avLst/>
                <a:gdLst>
                  <a:gd name="T0" fmla="*/ 105 w 105"/>
                  <a:gd name="T1" fmla="*/ 106 h 263"/>
                  <a:gd name="T2" fmla="*/ 105 w 105"/>
                  <a:gd name="T3" fmla="*/ 104 h 263"/>
                  <a:gd name="T4" fmla="*/ 104 w 105"/>
                  <a:gd name="T5" fmla="*/ 103 h 263"/>
                  <a:gd name="T6" fmla="*/ 101 w 105"/>
                  <a:gd name="T7" fmla="*/ 100 h 263"/>
                  <a:gd name="T8" fmla="*/ 96 w 105"/>
                  <a:gd name="T9" fmla="*/ 95 h 263"/>
                  <a:gd name="T10" fmla="*/ 84 w 105"/>
                  <a:gd name="T11" fmla="*/ 85 h 263"/>
                  <a:gd name="T12" fmla="*/ 71 w 105"/>
                  <a:gd name="T13" fmla="*/ 70 h 263"/>
                  <a:gd name="T14" fmla="*/ 54 w 105"/>
                  <a:gd name="T15" fmla="*/ 54 h 263"/>
                  <a:gd name="T16" fmla="*/ 36 w 105"/>
                  <a:gd name="T17" fmla="*/ 36 h 263"/>
                  <a:gd name="T18" fmla="*/ 18 w 105"/>
                  <a:gd name="T19" fmla="*/ 18 h 263"/>
                  <a:gd name="T20" fmla="*/ 0 w 105"/>
                  <a:gd name="T21" fmla="*/ 0 h 263"/>
                  <a:gd name="T22" fmla="*/ 0 w 105"/>
                  <a:gd name="T23" fmla="*/ 157 h 263"/>
                  <a:gd name="T24" fmla="*/ 18 w 105"/>
                  <a:gd name="T25" fmla="*/ 175 h 263"/>
                  <a:gd name="T26" fmla="*/ 36 w 105"/>
                  <a:gd name="T27" fmla="*/ 193 h 263"/>
                  <a:gd name="T28" fmla="*/ 54 w 105"/>
                  <a:gd name="T29" fmla="*/ 211 h 263"/>
                  <a:gd name="T30" fmla="*/ 71 w 105"/>
                  <a:gd name="T31" fmla="*/ 227 h 263"/>
                  <a:gd name="T32" fmla="*/ 84 w 105"/>
                  <a:gd name="T33" fmla="*/ 242 h 263"/>
                  <a:gd name="T34" fmla="*/ 96 w 105"/>
                  <a:gd name="T35" fmla="*/ 253 h 263"/>
                  <a:gd name="T36" fmla="*/ 101 w 105"/>
                  <a:gd name="T37" fmla="*/ 257 h 263"/>
                  <a:gd name="T38" fmla="*/ 104 w 105"/>
                  <a:gd name="T39" fmla="*/ 260 h 263"/>
                  <a:gd name="T40" fmla="*/ 105 w 105"/>
                  <a:gd name="T41" fmla="*/ 262 h 263"/>
                  <a:gd name="T42" fmla="*/ 105 w 105"/>
                  <a:gd name="T43" fmla="*/ 263 h 263"/>
                  <a:gd name="T44" fmla="*/ 105 w 105"/>
                  <a:gd name="T45" fmla="*/ 106 h 26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5"/>
                  <a:gd name="T70" fmla="*/ 0 h 263"/>
                  <a:gd name="T71" fmla="*/ 105 w 105"/>
                  <a:gd name="T72" fmla="*/ 263 h 26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5" h="263">
                    <a:moveTo>
                      <a:pt x="105" y="106"/>
                    </a:moveTo>
                    <a:lnTo>
                      <a:pt x="105" y="104"/>
                    </a:lnTo>
                    <a:lnTo>
                      <a:pt x="104" y="103"/>
                    </a:lnTo>
                    <a:lnTo>
                      <a:pt x="101" y="100"/>
                    </a:lnTo>
                    <a:lnTo>
                      <a:pt x="96" y="95"/>
                    </a:lnTo>
                    <a:lnTo>
                      <a:pt x="84" y="85"/>
                    </a:lnTo>
                    <a:lnTo>
                      <a:pt x="71" y="70"/>
                    </a:lnTo>
                    <a:lnTo>
                      <a:pt x="54" y="54"/>
                    </a:lnTo>
                    <a:lnTo>
                      <a:pt x="36" y="36"/>
                    </a:lnTo>
                    <a:lnTo>
                      <a:pt x="18" y="18"/>
                    </a:lnTo>
                    <a:lnTo>
                      <a:pt x="0" y="0"/>
                    </a:lnTo>
                    <a:lnTo>
                      <a:pt x="0" y="157"/>
                    </a:lnTo>
                    <a:lnTo>
                      <a:pt x="18" y="175"/>
                    </a:lnTo>
                    <a:lnTo>
                      <a:pt x="36" y="193"/>
                    </a:lnTo>
                    <a:lnTo>
                      <a:pt x="54" y="211"/>
                    </a:lnTo>
                    <a:lnTo>
                      <a:pt x="71" y="227"/>
                    </a:lnTo>
                    <a:lnTo>
                      <a:pt x="84" y="242"/>
                    </a:lnTo>
                    <a:lnTo>
                      <a:pt x="96" y="253"/>
                    </a:lnTo>
                    <a:lnTo>
                      <a:pt x="101" y="257"/>
                    </a:lnTo>
                    <a:lnTo>
                      <a:pt x="104" y="260"/>
                    </a:lnTo>
                    <a:lnTo>
                      <a:pt x="105" y="262"/>
                    </a:lnTo>
                    <a:lnTo>
                      <a:pt x="105" y="263"/>
                    </a:lnTo>
                    <a:lnTo>
                      <a:pt x="105" y="106"/>
                    </a:lnTo>
                    <a:close/>
                  </a:path>
                </a:pathLst>
              </a:custGeom>
              <a:solidFill>
                <a:srgbClr val="D1D1FF"/>
              </a:solidFill>
              <a:ln w="4763">
                <a:solidFill>
                  <a:schemeClr val="bg2"/>
                </a:solidFill>
                <a:round/>
                <a:headEnd/>
                <a:tailEnd/>
              </a:ln>
            </p:spPr>
            <p:txBody>
              <a:bodyPr/>
              <a:lstStyle/>
              <a:p>
                <a:endParaRPr lang="en-US"/>
              </a:p>
            </p:txBody>
          </p:sp>
          <p:sp>
            <p:nvSpPr>
              <p:cNvPr id="37155" name="Rectangle 237"/>
              <p:cNvSpPr>
                <a:spLocks noChangeArrowheads="1"/>
              </p:cNvSpPr>
              <p:nvPr/>
            </p:nvSpPr>
            <p:spPr bwMode="auto">
              <a:xfrm>
                <a:off x="2473" y="2204"/>
                <a:ext cx="166" cy="157"/>
              </a:xfrm>
              <a:prstGeom prst="rect">
                <a:avLst/>
              </a:prstGeom>
              <a:solidFill>
                <a:srgbClr val="D1D1FF"/>
              </a:solidFill>
              <a:ln w="4763">
                <a:solidFill>
                  <a:schemeClr val="bg2"/>
                </a:solidFill>
                <a:miter lim="800000"/>
                <a:headEnd/>
                <a:tailEnd/>
              </a:ln>
            </p:spPr>
            <p:txBody>
              <a:bodyPr/>
              <a:lstStyle/>
              <a:p>
                <a:endParaRPr lang="en-US"/>
              </a:p>
            </p:txBody>
          </p:sp>
          <p:sp>
            <p:nvSpPr>
              <p:cNvPr id="37156" name="Freeform 238"/>
              <p:cNvSpPr>
                <a:spLocks/>
              </p:cNvSpPr>
              <p:nvPr/>
            </p:nvSpPr>
            <p:spPr bwMode="auto">
              <a:xfrm>
                <a:off x="2310" y="2041"/>
                <a:ext cx="329" cy="163"/>
              </a:xfrm>
              <a:custGeom>
                <a:avLst/>
                <a:gdLst>
                  <a:gd name="T0" fmla="*/ 55 w 329"/>
                  <a:gd name="T1" fmla="*/ 0 h 163"/>
                  <a:gd name="T2" fmla="*/ 43 w 329"/>
                  <a:gd name="T3" fmla="*/ 0 h 163"/>
                  <a:gd name="T4" fmla="*/ 33 w 329"/>
                  <a:gd name="T5" fmla="*/ 0 h 163"/>
                  <a:gd name="T6" fmla="*/ 24 w 329"/>
                  <a:gd name="T7" fmla="*/ 0 h 163"/>
                  <a:gd name="T8" fmla="*/ 16 w 329"/>
                  <a:gd name="T9" fmla="*/ 0 h 163"/>
                  <a:gd name="T10" fmla="*/ 9 w 329"/>
                  <a:gd name="T11" fmla="*/ 0 h 163"/>
                  <a:gd name="T12" fmla="*/ 5 w 329"/>
                  <a:gd name="T13" fmla="*/ 0 h 163"/>
                  <a:gd name="T14" fmla="*/ 2 w 329"/>
                  <a:gd name="T15" fmla="*/ 0 h 163"/>
                  <a:gd name="T16" fmla="*/ 0 w 329"/>
                  <a:gd name="T17" fmla="*/ 0 h 163"/>
                  <a:gd name="T18" fmla="*/ 163 w 329"/>
                  <a:gd name="T19" fmla="*/ 163 h 163"/>
                  <a:gd name="T20" fmla="*/ 329 w 329"/>
                  <a:gd name="T21" fmla="*/ 163 h 163"/>
                  <a:gd name="T22" fmla="*/ 329 w 329"/>
                  <a:gd name="T23" fmla="*/ 161 h 163"/>
                  <a:gd name="T24" fmla="*/ 328 w 329"/>
                  <a:gd name="T25" fmla="*/ 160 h 163"/>
                  <a:gd name="T26" fmla="*/ 325 w 329"/>
                  <a:gd name="T27" fmla="*/ 157 h 163"/>
                  <a:gd name="T28" fmla="*/ 320 w 329"/>
                  <a:gd name="T29" fmla="*/ 152 h 163"/>
                  <a:gd name="T30" fmla="*/ 308 w 329"/>
                  <a:gd name="T31" fmla="*/ 142 h 163"/>
                  <a:gd name="T32" fmla="*/ 295 w 329"/>
                  <a:gd name="T33" fmla="*/ 127 h 163"/>
                  <a:gd name="T34" fmla="*/ 278 w 329"/>
                  <a:gd name="T35" fmla="*/ 111 h 163"/>
                  <a:gd name="T36" fmla="*/ 260 w 329"/>
                  <a:gd name="T37" fmla="*/ 93 h 163"/>
                  <a:gd name="T38" fmla="*/ 242 w 329"/>
                  <a:gd name="T39" fmla="*/ 75 h 163"/>
                  <a:gd name="T40" fmla="*/ 224 w 329"/>
                  <a:gd name="T41" fmla="*/ 57 h 163"/>
                  <a:gd name="T42" fmla="*/ 55 w 329"/>
                  <a:gd name="T43" fmla="*/ 0 h 1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9"/>
                  <a:gd name="T67" fmla="*/ 0 h 163"/>
                  <a:gd name="T68" fmla="*/ 329 w 329"/>
                  <a:gd name="T69" fmla="*/ 163 h 1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9" h="163">
                    <a:moveTo>
                      <a:pt x="55" y="0"/>
                    </a:moveTo>
                    <a:lnTo>
                      <a:pt x="43" y="0"/>
                    </a:lnTo>
                    <a:lnTo>
                      <a:pt x="33" y="0"/>
                    </a:lnTo>
                    <a:lnTo>
                      <a:pt x="24" y="0"/>
                    </a:lnTo>
                    <a:lnTo>
                      <a:pt x="16" y="0"/>
                    </a:lnTo>
                    <a:lnTo>
                      <a:pt x="9" y="0"/>
                    </a:lnTo>
                    <a:lnTo>
                      <a:pt x="5" y="0"/>
                    </a:lnTo>
                    <a:lnTo>
                      <a:pt x="2" y="0"/>
                    </a:lnTo>
                    <a:lnTo>
                      <a:pt x="0" y="0"/>
                    </a:lnTo>
                    <a:lnTo>
                      <a:pt x="163" y="163"/>
                    </a:lnTo>
                    <a:lnTo>
                      <a:pt x="329" y="163"/>
                    </a:lnTo>
                    <a:lnTo>
                      <a:pt x="329" y="161"/>
                    </a:lnTo>
                    <a:lnTo>
                      <a:pt x="328" y="160"/>
                    </a:lnTo>
                    <a:lnTo>
                      <a:pt x="325" y="157"/>
                    </a:lnTo>
                    <a:lnTo>
                      <a:pt x="320" y="152"/>
                    </a:lnTo>
                    <a:lnTo>
                      <a:pt x="308" y="142"/>
                    </a:lnTo>
                    <a:lnTo>
                      <a:pt x="295" y="127"/>
                    </a:lnTo>
                    <a:lnTo>
                      <a:pt x="278" y="111"/>
                    </a:lnTo>
                    <a:lnTo>
                      <a:pt x="260" y="93"/>
                    </a:lnTo>
                    <a:lnTo>
                      <a:pt x="242" y="75"/>
                    </a:lnTo>
                    <a:lnTo>
                      <a:pt x="224" y="57"/>
                    </a:lnTo>
                    <a:lnTo>
                      <a:pt x="55" y="0"/>
                    </a:lnTo>
                    <a:close/>
                  </a:path>
                </a:pathLst>
              </a:custGeom>
              <a:solidFill>
                <a:srgbClr val="E6E6FF"/>
              </a:solidFill>
              <a:ln w="4763">
                <a:solidFill>
                  <a:schemeClr val="bg2"/>
                </a:solidFill>
                <a:round/>
                <a:headEnd/>
                <a:tailEnd/>
              </a:ln>
            </p:spPr>
            <p:txBody>
              <a:bodyPr/>
              <a:lstStyle/>
              <a:p>
                <a:endParaRPr lang="en-US"/>
              </a:p>
            </p:txBody>
          </p:sp>
        </p:grpSp>
        <p:grpSp>
          <p:nvGrpSpPr>
            <p:cNvPr id="37071" name="Group 239"/>
            <p:cNvGrpSpPr>
              <a:grpSpLocks/>
            </p:cNvGrpSpPr>
            <p:nvPr/>
          </p:nvGrpSpPr>
          <p:grpSpPr bwMode="auto">
            <a:xfrm>
              <a:off x="2695" y="1701"/>
              <a:ext cx="667" cy="485"/>
              <a:chOff x="2695" y="1701"/>
              <a:chExt cx="667" cy="485"/>
            </a:xfrm>
          </p:grpSpPr>
          <p:sp>
            <p:nvSpPr>
              <p:cNvPr id="37098" name="Rectangle 240"/>
              <p:cNvSpPr>
                <a:spLocks noChangeArrowheads="1"/>
              </p:cNvSpPr>
              <p:nvPr/>
            </p:nvSpPr>
            <p:spPr bwMode="auto">
              <a:xfrm>
                <a:off x="2865" y="1701"/>
                <a:ext cx="171" cy="157"/>
              </a:xfrm>
              <a:prstGeom prst="rect">
                <a:avLst/>
              </a:prstGeom>
              <a:solidFill>
                <a:srgbClr val="F3C4BF"/>
              </a:solidFill>
              <a:ln w="4763">
                <a:solidFill>
                  <a:schemeClr val="bg2"/>
                </a:solidFill>
                <a:miter lim="800000"/>
                <a:headEnd/>
                <a:tailEnd/>
              </a:ln>
            </p:spPr>
            <p:txBody>
              <a:bodyPr/>
              <a:lstStyle/>
              <a:p>
                <a:endParaRPr lang="en-US"/>
              </a:p>
            </p:txBody>
          </p:sp>
          <p:sp>
            <p:nvSpPr>
              <p:cNvPr id="37099" name="Freeform 241"/>
              <p:cNvSpPr>
                <a:spLocks/>
              </p:cNvSpPr>
              <p:nvPr/>
            </p:nvSpPr>
            <p:spPr bwMode="auto">
              <a:xfrm>
                <a:off x="3036" y="1701"/>
                <a:ext cx="163" cy="320"/>
              </a:xfrm>
              <a:custGeom>
                <a:avLst/>
                <a:gdLst>
                  <a:gd name="T0" fmla="*/ 163 w 163"/>
                  <a:gd name="T1" fmla="*/ 163 h 320"/>
                  <a:gd name="T2" fmla="*/ 0 w 163"/>
                  <a:gd name="T3" fmla="*/ 0 h 320"/>
                  <a:gd name="T4" fmla="*/ 0 w 163"/>
                  <a:gd name="T5" fmla="*/ 157 h 320"/>
                  <a:gd name="T6" fmla="*/ 163 w 163"/>
                  <a:gd name="T7" fmla="*/ 320 h 320"/>
                  <a:gd name="T8" fmla="*/ 163 w 163"/>
                  <a:gd name="T9" fmla="*/ 163 h 320"/>
                  <a:gd name="T10" fmla="*/ 0 60000 65536"/>
                  <a:gd name="T11" fmla="*/ 0 60000 65536"/>
                  <a:gd name="T12" fmla="*/ 0 60000 65536"/>
                  <a:gd name="T13" fmla="*/ 0 60000 65536"/>
                  <a:gd name="T14" fmla="*/ 0 60000 65536"/>
                  <a:gd name="T15" fmla="*/ 0 w 163"/>
                  <a:gd name="T16" fmla="*/ 0 h 320"/>
                  <a:gd name="T17" fmla="*/ 163 w 163"/>
                  <a:gd name="T18" fmla="*/ 320 h 320"/>
                </a:gdLst>
                <a:ahLst/>
                <a:cxnLst>
                  <a:cxn ang="T10">
                    <a:pos x="T0" y="T1"/>
                  </a:cxn>
                  <a:cxn ang="T11">
                    <a:pos x="T2" y="T3"/>
                  </a:cxn>
                  <a:cxn ang="T12">
                    <a:pos x="T4" y="T5"/>
                  </a:cxn>
                  <a:cxn ang="T13">
                    <a:pos x="T6" y="T7"/>
                  </a:cxn>
                  <a:cxn ang="T14">
                    <a:pos x="T8" y="T9"/>
                  </a:cxn>
                </a:cxnLst>
                <a:rect l="T15" t="T16" r="T17" b="T18"/>
                <a:pathLst>
                  <a:path w="163" h="320">
                    <a:moveTo>
                      <a:pt x="163" y="163"/>
                    </a:moveTo>
                    <a:lnTo>
                      <a:pt x="0" y="0"/>
                    </a:lnTo>
                    <a:lnTo>
                      <a:pt x="0" y="157"/>
                    </a:lnTo>
                    <a:lnTo>
                      <a:pt x="163" y="320"/>
                    </a:lnTo>
                    <a:lnTo>
                      <a:pt x="163" y="163"/>
                    </a:lnTo>
                    <a:close/>
                  </a:path>
                </a:pathLst>
              </a:custGeom>
              <a:solidFill>
                <a:srgbClr val="F3C4BF"/>
              </a:solidFill>
              <a:ln w="4763">
                <a:solidFill>
                  <a:schemeClr val="bg2"/>
                </a:solidFill>
                <a:round/>
                <a:headEnd/>
                <a:tailEnd/>
              </a:ln>
            </p:spPr>
            <p:txBody>
              <a:bodyPr/>
              <a:lstStyle/>
              <a:p>
                <a:endParaRPr lang="en-US"/>
              </a:p>
            </p:txBody>
          </p:sp>
          <p:sp>
            <p:nvSpPr>
              <p:cNvPr id="37100" name="Freeform 242"/>
              <p:cNvSpPr>
                <a:spLocks/>
              </p:cNvSpPr>
              <p:nvPr/>
            </p:nvSpPr>
            <p:spPr bwMode="auto">
              <a:xfrm>
                <a:off x="2865" y="1701"/>
                <a:ext cx="61" cy="219"/>
              </a:xfrm>
              <a:custGeom>
                <a:avLst/>
                <a:gdLst>
                  <a:gd name="T0" fmla="*/ 0 w 61"/>
                  <a:gd name="T1" fmla="*/ 0 h 219"/>
                  <a:gd name="T2" fmla="*/ 2 w 61"/>
                  <a:gd name="T3" fmla="*/ 2 h 219"/>
                  <a:gd name="T4" fmla="*/ 6 w 61"/>
                  <a:gd name="T5" fmla="*/ 5 h 219"/>
                  <a:gd name="T6" fmla="*/ 11 w 61"/>
                  <a:gd name="T7" fmla="*/ 11 h 219"/>
                  <a:gd name="T8" fmla="*/ 18 w 61"/>
                  <a:gd name="T9" fmla="*/ 18 h 219"/>
                  <a:gd name="T10" fmla="*/ 29 w 61"/>
                  <a:gd name="T11" fmla="*/ 29 h 219"/>
                  <a:gd name="T12" fmla="*/ 39 w 61"/>
                  <a:gd name="T13" fmla="*/ 39 h 219"/>
                  <a:gd name="T14" fmla="*/ 49 w 61"/>
                  <a:gd name="T15" fmla="*/ 50 h 219"/>
                  <a:gd name="T16" fmla="*/ 61 w 61"/>
                  <a:gd name="T17" fmla="*/ 62 h 219"/>
                  <a:gd name="T18" fmla="*/ 61 w 61"/>
                  <a:gd name="T19" fmla="*/ 219 h 219"/>
                  <a:gd name="T20" fmla="*/ 49 w 61"/>
                  <a:gd name="T21" fmla="*/ 207 h 219"/>
                  <a:gd name="T22" fmla="*/ 39 w 61"/>
                  <a:gd name="T23" fmla="*/ 196 h 219"/>
                  <a:gd name="T24" fmla="*/ 29 w 61"/>
                  <a:gd name="T25" fmla="*/ 186 h 219"/>
                  <a:gd name="T26" fmla="*/ 18 w 61"/>
                  <a:gd name="T27" fmla="*/ 175 h 219"/>
                  <a:gd name="T28" fmla="*/ 11 w 61"/>
                  <a:gd name="T29" fmla="*/ 168 h 219"/>
                  <a:gd name="T30" fmla="*/ 6 w 61"/>
                  <a:gd name="T31" fmla="*/ 162 h 219"/>
                  <a:gd name="T32" fmla="*/ 2 w 61"/>
                  <a:gd name="T33" fmla="*/ 159 h 219"/>
                  <a:gd name="T34" fmla="*/ 0 w 61"/>
                  <a:gd name="T35" fmla="*/ 157 h 219"/>
                  <a:gd name="T36" fmla="*/ 0 w 61"/>
                  <a:gd name="T37" fmla="*/ 0 h 2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1"/>
                  <a:gd name="T58" fmla="*/ 0 h 219"/>
                  <a:gd name="T59" fmla="*/ 61 w 61"/>
                  <a:gd name="T60" fmla="*/ 219 h 2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1" h="219">
                    <a:moveTo>
                      <a:pt x="0" y="0"/>
                    </a:moveTo>
                    <a:lnTo>
                      <a:pt x="2" y="2"/>
                    </a:lnTo>
                    <a:lnTo>
                      <a:pt x="6" y="5"/>
                    </a:lnTo>
                    <a:lnTo>
                      <a:pt x="11" y="11"/>
                    </a:lnTo>
                    <a:lnTo>
                      <a:pt x="18" y="18"/>
                    </a:lnTo>
                    <a:lnTo>
                      <a:pt x="29" y="29"/>
                    </a:lnTo>
                    <a:lnTo>
                      <a:pt x="39" y="39"/>
                    </a:lnTo>
                    <a:lnTo>
                      <a:pt x="49" y="50"/>
                    </a:lnTo>
                    <a:lnTo>
                      <a:pt x="61" y="62"/>
                    </a:lnTo>
                    <a:lnTo>
                      <a:pt x="61" y="219"/>
                    </a:lnTo>
                    <a:lnTo>
                      <a:pt x="49" y="207"/>
                    </a:lnTo>
                    <a:lnTo>
                      <a:pt x="39" y="196"/>
                    </a:lnTo>
                    <a:lnTo>
                      <a:pt x="29" y="186"/>
                    </a:lnTo>
                    <a:lnTo>
                      <a:pt x="18" y="175"/>
                    </a:lnTo>
                    <a:lnTo>
                      <a:pt x="11" y="168"/>
                    </a:lnTo>
                    <a:lnTo>
                      <a:pt x="6" y="162"/>
                    </a:lnTo>
                    <a:lnTo>
                      <a:pt x="2" y="159"/>
                    </a:lnTo>
                    <a:lnTo>
                      <a:pt x="0" y="157"/>
                    </a:lnTo>
                    <a:lnTo>
                      <a:pt x="0" y="0"/>
                    </a:lnTo>
                    <a:close/>
                  </a:path>
                </a:pathLst>
              </a:custGeom>
              <a:solidFill>
                <a:srgbClr val="F3C4BF"/>
              </a:solidFill>
              <a:ln w="4763">
                <a:solidFill>
                  <a:schemeClr val="bg2"/>
                </a:solidFill>
                <a:round/>
                <a:headEnd/>
                <a:tailEnd/>
              </a:ln>
            </p:spPr>
            <p:txBody>
              <a:bodyPr/>
              <a:lstStyle/>
              <a:p>
                <a:endParaRPr lang="en-US"/>
              </a:p>
            </p:txBody>
          </p:sp>
          <p:sp>
            <p:nvSpPr>
              <p:cNvPr id="37101" name="Freeform 243"/>
              <p:cNvSpPr>
                <a:spLocks/>
              </p:cNvSpPr>
              <p:nvPr/>
            </p:nvSpPr>
            <p:spPr bwMode="auto">
              <a:xfrm>
                <a:off x="2928" y="1763"/>
                <a:ext cx="176" cy="258"/>
              </a:xfrm>
              <a:custGeom>
                <a:avLst/>
                <a:gdLst>
                  <a:gd name="T0" fmla="*/ 0 w 176"/>
                  <a:gd name="T1" fmla="*/ 0 h 258"/>
                  <a:gd name="T2" fmla="*/ 16 w 176"/>
                  <a:gd name="T3" fmla="*/ 3 h 258"/>
                  <a:gd name="T4" fmla="*/ 36 w 176"/>
                  <a:gd name="T5" fmla="*/ 9 h 258"/>
                  <a:gd name="T6" fmla="*/ 58 w 176"/>
                  <a:gd name="T7" fmla="*/ 18 h 258"/>
                  <a:gd name="T8" fmla="*/ 82 w 176"/>
                  <a:gd name="T9" fmla="*/ 30 h 258"/>
                  <a:gd name="T10" fmla="*/ 106 w 176"/>
                  <a:gd name="T11" fmla="*/ 45 h 258"/>
                  <a:gd name="T12" fmla="*/ 130 w 176"/>
                  <a:gd name="T13" fmla="*/ 63 h 258"/>
                  <a:gd name="T14" fmla="*/ 154 w 176"/>
                  <a:gd name="T15" fmla="*/ 82 h 258"/>
                  <a:gd name="T16" fmla="*/ 176 w 176"/>
                  <a:gd name="T17" fmla="*/ 101 h 258"/>
                  <a:gd name="T18" fmla="*/ 176 w 176"/>
                  <a:gd name="T19" fmla="*/ 258 h 258"/>
                  <a:gd name="T20" fmla="*/ 154 w 176"/>
                  <a:gd name="T21" fmla="*/ 239 h 258"/>
                  <a:gd name="T22" fmla="*/ 130 w 176"/>
                  <a:gd name="T23" fmla="*/ 220 h 258"/>
                  <a:gd name="T24" fmla="*/ 106 w 176"/>
                  <a:gd name="T25" fmla="*/ 202 h 258"/>
                  <a:gd name="T26" fmla="*/ 82 w 176"/>
                  <a:gd name="T27" fmla="*/ 187 h 258"/>
                  <a:gd name="T28" fmla="*/ 58 w 176"/>
                  <a:gd name="T29" fmla="*/ 175 h 258"/>
                  <a:gd name="T30" fmla="*/ 36 w 176"/>
                  <a:gd name="T31" fmla="*/ 166 h 258"/>
                  <a:gd name="T32" fmla="*/ 16 w 176"/>
                  <a:gd name="T33" fmla="*/ 160 h 258"/>
                  <a:gd name="T34" fmla="*/ 0 w 176"/>
                  <a:gd name="T35" fmla="*/ 157 h 258"/>
                  <a:gd name="T36" fmla="*/ 0 w 176"/>
                  <a:gd name="T37" fmla="*/ 0 h 25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258"/>
                  <a:gd name="T59" fmla="*/ 176 w 176"/>
                  <a:gd name="T60" fmla="*/ 258 h 25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258">
                    <a:moveTo>
                      <a:pt x="0" y="0"/>
                    </a:moveTo>
                    <a:lnTo>
                      <a:pt x="16" y="3"/>
                    </a:lnTo>
                    <a:lnTo>
                      <a:pt x="36" y="9"/>
                    </a:lnTo>
                    <a:lnTo>
                      <a:pt x="58" y="18"/>
                    </a:lnTo>
                    <a:lnTo>
                      <a:pt x="82" y="30"/>
                    </a:lnTo>
                    <a:lnTo>
                      <a:pt x="106" y="45"/>
                    </a:lnTo>
                    <a:lnTo>
                      <a:pt x="130" y="63"/>
                    </a:lnTo>
                    <a:lnTo>
                      <a:pt x="154" y="82"/>
                    </a:lnTo>
                    <a:lnTo>
                      <a:pt x="176" y="101"/>
                    </a:lnTo>
                    <a:lnTo>
                      <a:pt x="176" y="258"/>
                    </a:lnTo>
                    <a:lnTo>
                      <a:pt x="154" y="239"/>
                    </a:lnTo>
                    <a:lnTo>
                      <a:pt x="130" y="220"/>
                    </a:lnTo>
                    <a:lnTo>
                      <a:pt x="106" y="202"/>
                    </a:lnTo>
                    <a:lnTo>
                      <a:pt x="82" y="187"/>
                    </a:lnTo>
                    <a:lnTo>
                      <a:pt x="58" y="175"/>
                    </a:lnTo>
                    <a:lnTo>
                      <a:pt x="36" y="166"/>
                    </a:lnTo>
                    <a:lnTo>
                      <a:pt x="16" y="160"/>
                    </a:lnTo>
                    <a:lnTo>
                      <a:pt x="0" y="157"/>
                    </a:lnTo>
                    <a:lnTo>
                      <a:pt x="0" y="0"/>
                    </a:lnTo>
                    <a:close/>
                  </a:path>
                </a:pathLst>
              </a:custGeom>
              <a:solidFill>
                <a:srgbClr val="F3C4BF"/>
              </a:solidFill>
              <a:ln w="4763">
                <a:solidFill>
                  <a:schemeClr val="bg2"/>
                </a:solidFill>
                <a:round/>
                <a:headEnd/>
                <a:tailEnd/>
              </a:ln>
            </p:spPr>
            <p:txBody>
              <a:bodyPr/>
              <a:lstStyle/>
              <a:p>
                <a:endParaRPr lang="en-US"/>
              </a:p>
            </p:txBody>
          </p:sp>
          <p:sp>
            <p:nvSpPr>
              <p:cNvPr id="37102" name="Freeform 244"/>
              <p:cNvSpPr>
                <a:spLocks/>
              </p:cNvSpPr>
              <p:nvPr/>
            </p:nvSpPr>
            <p:spPr bwMode="auto">
              <a:xfrm>
                <a:off x="3104" y="1864"/>
                <a:ext cx="95" cy="157"/>
              </a:xfrm>
              <a:custGeom>
                <a:avLst/>
                <a:gdLst>
                  <a:gd name="T0" fmla="*/ 0 w 95"/>
                  <a:gd name="T1" fmla="*/ 0 h 157"/>
                  <a:gd name="T2" fmla="*/ 17 w 95"/>
                  <a:gd name="T3" fmla="*/ 0 h 157"/>
                  <a:gd name="T4" fmla="*/ 35 w 95"/>
                  <a:gd name="T5" fmla="*/ 0 h 157"/>
                  <a:gd name="T6" fmla="*/ 50 w 95"/>
                  <a:gd name="T7" fmla="*/ 0 h 157"/>
                  <a:gd name="T8" fmla="*/ 65 w 95"/>
                  <a:gd name="T9" fmla="*/ 0 h 157"/>
                  <a:gd name="T10" fmla="*/ 77 w 95"/>
                  <a:gd name="T11" fmla="*/ 0 h 157"/>
                  <a:gd name="T12" fmla="*/ 87 w 95"/>
                  <a:gd name="T13" fmla="*/ 0 h 157"/>
                  <a:gd name="T14" fmla="*/ 90 w 95"/>
                  <a:gd name="T15" fmla="*/ 0 h 157"/>
                  <a:gd name="T16" fmla="*/ 93 w 95"/>
                  <a:gd name="T17" fmla="*/ 0 h 157"/>
                  <a:gd name="T18" fmla="*/ 95 w 95"/>
                  <a:gd name="T19" fmla="*/ 0 h 157"/>
                  <a:gd name="T20" fmla="*/ 95 w 95"/>
                  <a:gd name="T21" fmla="*/ 157 h 157"/>
                  <a:gd name="T22" fmla="*/ 93 w 95"/>
                  <a:gd name="T23" fmla="*/ 157 h 157"/>
                  <a:gd name="T24" fmla="*/ 90 w 95"/>
                  <a:gd name="T25" fmla="*/ 157 h 157"/>
                  <a:gd name="T26" fmla="*/ 87 w 95"/>
                  <a:gd name="T27" fmla="*/ 157 h 157"/>
                  <a:gd name="T28" fmla="*/ 77 w 95"/>
                  <a:gd name="T29" fmla="*/ 157 h 157"/>
                  <a:gd name="T30" fmla="*/ 65 w 95"/>
                  <a:gd name="T31" fmla="*/ 157 h 157"/>
                  <a:gd name="T32" fmla="*/ 50 w 95"/>
                  <a:gd name="T33" fmla="*/ 157 h 157"/>
                  <a:gd name="T34" fmla="*/ 35 w 95"/>
                  <a:gd name="T35" fmla="*/ 157 h 157"/>
                  <a:gd name="T36" fmla="*/ 17 w 95"/>
                  <a:gd name="T37" fmla="*/ 157 h 157"/>
                  <a:gd name="T38" fmla="*/ 0 w 95"/>
                  <a:gd name="T39" fmla="*/ 157 h 157"/>
                  <a:gd name="T40" fmla="*/ 0 w 95"/>
                  <a:gd name="T41" fmla="*/ 0 h 1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5"/>
                  <a:gd name="T64" fmla="*/ 0 h 157"/>
                  <a:gd name="T65" fmla="*/ 95 w 95"/>
                  <a:gd name="T66" fmla="*/ 157 h 1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5" h="157">
                    <a:moveTo>
                      <a:pt x="0" y="0"/>
                    </a:moveTo>
                    <a:lnTo>
                      <a:pt x="17" y="0"/>
                    </a:lnTo>
                    <a:lnTo>
                      <a:pt x="35" y="0"/>
                    </a:lnTo>
                    <a:lnTo>
                      <a:pt x="50" y="0"/>
                    </a:lnTo>
                    <a:lnTo>
                      <a:pt x="65" y="0"/>
                    </a:lnTo>
                    <a:lnTo>
                      <a:pt x="77" y="0"/>
                    </a:lnTo>
                    <a:lnTo>
                      <a:pt x="87" y="0"/>
                    </a:lnTo>
                    <a:lnTo>
                      <a:pt x="90" y="0"/>
                    </a:lnTo>
                    <a:lnTo>
                      <a:pt x="93" y="0"/>
                    </a:lnTo>
                    <a:lnTo>
                      <a:pt x="95" y="0"/>
                    </a:lnTo>
                    <a:lnTo>
                      <a:pt x="95" y="157"/>
                    </a:lnTo>
                    <a:lnTo>
                      <a:pt x="93" y="157"/>
                    </a:lnTo>
                    <a:lnTo>
                      <a:pt x="90" y="157"/>
                    </a:lnTo>
                    <a:lnTo>
                      <a:pt x="87" y="157"/>
                    </a:lnTo>
                    <a:lnTo>
                      <a:pt x="77" y="157"/>
                    </a:lnTo>
                    <a:lnTo>
                      <a:pt x="65" y="157"/>
                    </a:lnTo>
                    <a:lnTo>
                      <a:pt x="50" y="157"/>
                    </a:lnTo>
                    <a:lnTo>
                      <a:pt x="35" y="157"/>
                    </a:lnTo>
                    <a:lnTo>
                      <a:pt x="17" y="157"/>
                    </a:lnTo>
                    <a:lnTo>
                      <a:pt x="0" y="157"/>
                    </a:lnTo>
                    <a:lnTo>
                      <a:pt x="0" y="0"/>
                    </a:lnTo>
                    <a:close/>
                  </a:path>
                </a:pathLst>
              </a:custGeom>
              <a:solidFill>
                <a:srgbClr val="F3C4BF"/>
              </a:solidFill>
              <a:ln w="4763">
                <a:solidFill>
                  <a:schemeClr val="bg2"/>
                </a:solidFill>
                <a:round/>
                <a:headEnd/>
                <a:tailEnd/>
              </a:ln>
            </p:spPr>
            <p:txBody>
              <a:bodyPr/>
              <a:lstStyle/>
              <a:p>
                <a:endParaRPr lang="en-US"/>
              </a:p>
            </p:txBody>
          </p:sp>
          <p:sp>
            <p:nvSpPr>
              <p:cNvPr id="37103" name="Rectangle 245"/>
              <p:cNvSpPr>
                <a:spLocks noChangeArrowheads="1"/>
              </p:cNvSpPr>
              <p:nvPr/>
            </p:nvSpPr>
            <p:spPr bwMode="auto">
              <a:xfrm>
                <a:off x="2926" y="1763"/>
                <a:ext cx="2" cy="157"/>
              </a:xfrm>
              <a:prstGeom prst="rect">
                <a:avLst/>
              </a:prstGeom>
              <a:solidFill>
                <a:srgbClr val="F3C4BF"/>
              </a:solidFill>
              <a:ln w="4763">
                <a:solidFill>
                  <a:schemeClr val="bg2"/>
                </a:solidFill>
                <a:miter lim="800000"/>
                <a:headEnd/>
                <a:tailEnd/>
              </a:ln>
            </p:spPr>
            <p:txBody>
              <a:bodyPr/>
              <a:lstStyle/>
              <a:p>
                <a:endParaRPr lang="en-US"/>
              </a:p>
            </p:txBody>
          </p:sp>
          <p:sp>
            <p:nvSpPr>
              <p:cNvPr id="37104" name="Freeform 246"/>
              <p:cNvSpPr>
                <a:spLocks/>
              </p:cNvSpPr>
              <p:nvPr/>
            </p:nvSpPr>
            <p:spPr bwMode="auto">
              <a:xfrm>
                <a:off x="2865" y="1701"/>
                <a:ext cx="334" cy="163"/>
              </a:xfrm>
              <a:custGeom>
                <a:avLst/>
                <a:gdLst>
                  <a:gd name="T0" fmla="*/ 239 w 334"/>
                  <a:gd name="T1" fmla="*/ 163 h 163"/>
                  <a:gd name="T2" fmla="*/ 256 w 334"/>
                  <a:gd name="T3" fmla="*/ 163 h 163"/>
                  <a:gd name="T4" fmla="*/ 274 w 334"/>
                  <a:gd name="T5" fmla="*/ 163 h 163"/>
                  <a:gd name="T6" fmla="*/ 289 w 334"/>
                  <a:gd name="T7" fmla="*/ 163 h 163"/>
                  <a:gd name="T8" fmla="*/ 304 w 334"/>
                  <a:gd name="T9" fmla="*/ 163 h 163"/>
                  <a:gd name="T10" fmla="*/ 316 w 334"/>
                  <a:gd name="T11" fmla="*/ 163 h 163"/>
                  <a:gd name="T12" fmla="*/ 326 w 334"/>
                  <a:gd name="T13" fmla="*/ 163 h 163"/>
                  <a:gd name="T14" fmla="*/ 329 w 334"/>
                  <a:gd name="T15" fmla="*/ 163 h 163"/>
                  <a:gd name="T16" fmla="*/ 332 w 334"/>
                  <a:gd name="T17" fmla="*/ 163 h 163"/>
                  <a:gd name="T18" fmla="*/ 334 w 334"/>
                  <a:gd name="T19" fmla="*/ 163 h 163"/>
                  <a:gd name="T20" fmla="*/ 171 w 334"/>
                  <a:gd name="T21" fmla="*/ 0 h 163"/>
                  <a:gd name="T22" fmla="*/ 0 w 334"/>
                  <a:gd name="T23" fmla="*/ 0 h 163"/>
                  <a:gd name="T24" fmla="*/ 2 w 334"/>
                  <a:gd name="T25" fmla="*/ 2 h 163"/>
                  <a:gd name="T26" fmla="*/ 6 w 334"/>
                  <a:gd name="T27" fmla="*/ 5 h 163"/>
                  <a:gd name="T28" fmla="*/ 11 w 334"/>
                  <a:gd name="T29" fmla="*/ 11 h 163"/>
                  <a:gd name="T30" fmla="*/ 18 w 334"/>
                  <a:gd name="T31" fmla="*/ 18 h 163"/>
                  <a:gd name="T32" fmla="*/ 29 w 334"/>
                  <a:gd name="T33" fmla="*/ 29 h 163"/>
                  <a:gd name="T34" fmla="*/ 39 w 334"/>
                  <a:gd name="T35" fmla="*/ 39 h 163"/>
                  <a:gd name="T36" fmla="*/ 49 w 334"/>
                  <a:gd name="T37" fmla="*/ 50 h 163"/>
                  <a:gd name="T38" fmla="*/ 61 w 334"/>
                  <a:gd name="T39" fmla="*/ 62 h 163"/>
                  <a:gd name="T40" fmla="*/ 63 w 334"/>
                  <a:gd name="T41" fmla="*/ 62 h 163"/>
                  <a:gd name="T42" fmla="*/ 79 w 334"/>
                  <a:gd name="T43" fmla="*/ 65 h 163"/>
                  <a:gd name="T44" fmla="*/ 99 w 334"/>
                  <a:gd name="T45" fmla="*/ 71 h 163"/>
                  <a:gd name="T46" fmla="*/ 121 w 334"/>
                  <a:gd name="T47" fmla="*/ 80 h 163"/>
                  <a:gd name="T48" fmla="*/ 145 w 334"/>
                  <a:gd name="T49" fmla="*/ 92 h 163"/>
                  <a:gd name="T50" fmla="*/ 169 w 334"/>
                  <a:gd name="T51" fmla="*/ 107 h 163"/>
                  <a:gd name="T52" fmla="*/ 193 w 334"/>
                  <a:gd name="T53" fmla="*/ 125 h 163"/>
                  <a:gd name="T54" fmla="*/ 217 w 334"/>
                  <a:gd name="T55" fmla="*/ 144 h 163"/>
                  <a:gd name="T56" fmla="*/ 239 w 334"/>
                  <a:gd name="T57" fmla="*/ 163 h 16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4"/>
                  <a:gd name="T88" fmla="*/ 0 h 163"/>
                  <a:gd name="T89" fmla="*/ 334 w 334"/>
                  <a:gd name="T90" fmla="*/ 163 h 16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4" h="163">
                    <a:moveTo>
                      <a:pt x="239" y="163"/>
                    </a:moveTo>
                    <a:lnTo>
                      <a:pt x="256" y="163"/>
                    </a:lnTo>
                    <a:lnTo>
                      <a:pt x="274" y="163"/>
                    </a:lnTo>
                    <a:lnTo>
                      <a:pt x="289" y="163"/>
                    </a:lnTo>
                    <a:lnTo>
                      <a:pt x="304" y="163"/>
                    </a:lnTo>
                    <a:lnTo>
                      <a:pt x="316" y="163"/>
                    </a:lnTo>
                    <a:lnTo>
                      <a:pt x="326" y="163"/>
                    </a:lnTo>
                    <a:lnTo>
                      <a:pt x="329" y="163"/>
                    </a:lnTo>
                    <a:lnTo>
                      <a:pt x="332" y="163"/>
                    </a:lnTo>
                    <a:lnTo>
                      <a:pt x="334" y="163"/>
                    </a:lnTo>
                    <a:lnTo>
                      <a:pt x="171" y="0"/>
                    </a:lnTo>
                    <a:lnTo>
                      <a:pt x="0" y="0"/>
                    </a:lnTo>
                    <a:lnTo>
                      <a:pt x="2" y="2"/>
                    </a:lnTo>
                    <a:lnTo>
                      <a:pt x="6" y="5"/>
                    </a:lnTo>
                    <a:lnTo>
                      <a:pt x="11" y="11"/>
                    </a:lnTo>
                    <a:lnTo>
                      <a:pt x="18" y="18"/>
                    </a:lnTo>
                    <a:lnTo>
                      <a:pt x="29" y="29"/>
                    </a:lnTo>
                    <a:lnTo>
                      <a:pt x="39" y="39"/>
                    </a:lnTo>
                    <a:lnTo>
                      <a:pt x="49" y="50"/>
                    </a:lnTo>
                    <a:lnTo>
                      <a:pt x="61" y="62"/>
                    </a:lnTo>
                    <a:lnTo>
                      <a:pt x="63" y="62"/>
                    </a:lnTo>
                    <a:lnTo>
                      <a:pt x="79" y="65"/>
                    </a:lnTo>
                    <a:lnTo>
                      <a:pt x="99" y="71"/>
                    </a:lnTo>
                    <a:lnTo>
                      <a:pt x="121" y="80"/>
                    </a:lnTo>
                    <a:lnTo>
                      <a:pt x="145" y="92"/>
                    </a:lnTo>
                    <a:lnTo>
                      <a:pt x="169" y="107"/>
                    </a:lnTo>
                    <a:lnTo>
                      <a:pt x="193" y="125"/>
                    </a:lnTo>
                    <a:lnTo>
                      <a:pt x="217" y="144"/>
                    </a:lnTo>
                    <a:lnTo>
                      <a:pt x="239" y="163"/>
                    </a:lnTo>
                    <a:close/>
                  </a:path>
                </a:pathLst>
              </a:custGeom>
              <a:solidFill>
                <a:srgbClr val="FBDEDC"/>
              </a:solidFill>
              <a:ln w="4763">
                <a:solidFill>
                  <a:schemeClr val="bg2"/>
                </a:solidFill>
                <a:round/>
                <a:headEnd/>
                <a:tailEnd/>
              </a:ln>
            </p:spPr>
            <p:txBody>
              <a:bodyPr/>
              <a:lstStyle/>
              <a:p>
                <a:endParaRPr lang="en-US"/>
              </a:p>
            </p:txBody>
          </p:sp>
          <p:sp>
            <p:nvSpPr>
              <p:cNvPr id="37105" name="Freeform 247"/>
              <p:cNvSpPr>
                <a:spLocks/>
              </p:cNvSpPr>
              <p:nvPr/>
            </p:nvSpPr>
            <p:spPr bwMode="auto">
              <a:xfrm>
                <a:off x="3103" y="1864"/>
                <a:ext cx="96" cy="157"/>
              </a:xfrm>
              <a:custGeom>
                <a:avLst/>
                <a:gdLst>
                  <a:gd name="T0" fmla="*/ 96 w 96"/>
                  <a:gd name="T1" fmla="*/ 0 h 157"/>
                  <a:gd name="T2" fmla="*/ 94 w 96"/>
                  <a:gd name="T3" fmla="*/ 0 h 157"/>
                  <a:gd name="T4" fmla="*/ 91 w 96"/>
                  <a:gd name="T5" fmla="*/ 0 h 157"/>
                  <a:gd name="T6" fmla="*/ 88 w 96"/>
                  <a:gd name="T7" fmla="*/ 0 h 157"/>
                  <a:gd name="T8" fmla="*/ 78 w 96"/>
                  <a:gd name="T9" fmla="*/ 0 h 157"/>
                  <a:gd name="T10" fmla="*/ 66 w 96"/>
                  <a:gd name="T11" fmla="*/ 0 h 157"/>
                  <a:gd name="T12" fmla="*/ 51 w 96"/>
                  <a:gd name="T13" fmla="*/ 0 h 157"/>
                  <a:gd name="T14" fmla="*/ 34 w 96"/>
                  <a:gd name="T15" fmla="*/ 0 h 157"/>
                  <a:gd name="T16" fmla="*/ 18 w 96"/>
                  <a:gd name="T17" fmla="*/ 0 h 157"/>
                  <a:gd name="T18" fmla="*/ 0 w 96"/>
                  <a:gd name="T19" fmla="*/ 0 h 157"/>
                  <a:gd name="T20" fmla="*/ 0 w 96"/>
                  <a:gd name="T21" fmla="*/ 157 h 157"/>
                  <a:gd name="T22" fmla="*/ 18 w 96"/>
                  <a:gd name="T23" fmla="*/ 157 h 157"/>
                  <a:gd name="T24" fmla="*/ 34 w 96"/>
                  <a:gd name="T25" fmla="*/ 157 h 157"/>
                  <a:gd name="T26" fmla="*/ 51 w 96"/>
                  <a:gd name="T27" fmla="*/ 157 h 157"/>
                  <a:gd name="T28" fmla="*/ 66 w 96"/>
                  <a:gd name="T29" fmla="*/ 157 h 157"/>
                  <a:gd name="T30" fmla="*/ 78 w 96"/>
                  <a:gd name="T31" fmla="*/ 157 h 157"/>
                  <a:gd name="T32" fmla="*/ 88 w 96"/>
                  <a:gd name="T33" fmla="*/ 157 h 157"/>
                  <a:gd name="T34" fmla="*/ 91 w 96"/>
                  <a:gd name="T35" fmla="*/ 157 h 157"/>
                  <a:gd name="T36" fmla="*/ 94 w 96"/>
                  <a:gd name="T37" fmla="*/ 157 h 157"/>
                  <a:gd name="T38" fmla="*/ 96 w 96"/>
                  <a:gd name="T39" fmla="*/ 157 h 157"/>
                  <a:gd name="T40" fmla="*/ 96 w 96"/>
                  <a:gd name="T41" fmla="*/ 0 h 1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6"/>
                  <a:gd name="T64" fmla="*/ 0 h 157"/>
                  <a:gd name="T65" fmla="*/ 96 w 96"/>
                  <a:gd name="T66" fmla="*/ 157 h 1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6" h="157">
                    <a:moveTo>
                      <a:pt x="96" y="0"/>
                    </a:moveTo>
                    <a:lnTo>
                      <a:pt x="94" y="0"/>
                    </a:lnTo>
                    <a:lnTo>
                      <a:pt x="91" y="0"/>
                    </a:lnTo>
                    <a:lnTo>
                      <a:pt x="88" y="0"/>
                    </a:lnTo>
                    <a:lnTo>
                      <a:pt x="78" y="0"/>
                    </a:lnTo>
                    <a:lnTo>
                      <a:pt x="66" y="0"/>
                    </a:lnTo>
                    <a:lnTo>
                      <a:pt x="51" y="0"/>
                    </a:lnTo>
                    <a:lnTo>
                      <a:pt x="34" y="0"/>
                    </a:lnTo>
                    <a:lnTo>
                      <a:pt x="18" y="0"/>
                    </a:lnTo>
                    <a:lnTo>
                      <a:pt x="0" y="0"/>
                    </a:lnTo>
                    <a:lnTo>
                      <a:pt x="0" y="157"/>
                    </a:lnTo>
                    <a:lnTo>
                      <a:pt x="18" y="157"/>
                    </a:lnTo>
                    <a:lnTo>
                      <a:pt x="34" y="157"/>
                    </a:lnTo>
                    <a:lnTo>
                      <a:pt x="51" y="157"/>
                    </a:lnTo>
                    <a:lnTo>
                      <a:pt x="66" y="157"/>
                    </a:lnTo>
                    <a:lnTo>
                      <a:pt x="78" y="157"/>
                    </a:lnTo>
                    <a:lnTo>
                      <a:pt x="88" y="157"/>
                    </a:lnTo>
                    <a:lnTo>
                      <a:pt x="91" y="157"/>
                    </a:lnTo>
                    <a:lnTo>
                      <a:pt x="94" y="157"/>
                    </a:lnTo>
                    <a:lnTo>
                      <a:pt x="96" y="157"/>
                    </a:lnTo>
                    <a:lnTo>
                      <a:pt x="96" y="0"/>
                    </a:lnTo>
                    <a:close/>
                  </a:path>
                </a:pathLst>
              </a:custGeom>
              <a:solidFill>
                <a:srgbClr val="F3C4BF"/>
              </a:solidFill>
              <a:ln w="4763">
                <a:solidFill>
                  <a:schemeClr val="bg2"/>
                </a:solidFill>
                <a:round/>
                <a:headEnd/>
                <a:tailEnd/>
              </a:ln>
            </p:spPr>
            <p:txBody>
              <a:bodyPr/>
              <a:lstStyle/>
              <a:p>
                <a:endParaRPr lang="en-US"/>
              </a:p>
            </p:txBody>
          </p:sp>
          <p:sp>
            <p:nvSpPr>
              <p:cNvPr id="37106" name="Freeform 248"/>
              <p:cNvSpPr>
                <a:spLocks/>
              </p:cNvSpPr>
              <p:nvPr/>
            </p:nvSpPr>
            <p:spPr bwMode="auto">
              <a:xfrm>
                <a:off x="3199" y="1864"/>
                <a:ext cx="163" cy="321"/>
              </a:xfrm>
              <a:custGeom>
                <a:avLst/>
                <a:gdLst>
                  <a:gd name="T0" fmla="*/ 163 w 163"/>
                  <a:gd name="T1" fmla="*/ 163 h 321"/>
                  <a:gd name="T2" fmla="*/ 0 w 163"/>
                  <a:gd name="T3" fmla="*/ 0 h 321"/>
                  <a:gd name="T4" fmla="*/ 0 w 163"/>
                  <a:gd name="T5" fmla="*/ 157 h 321"/>
                  <a:gd name="T6" fmla="*/ 163 w 163"/>
                  <a:gd name="T7" fmla="*/ 321 h 321"/>
                  <a:gd name="T8" fmla="*/ 163 w 163"/>
                  <a:gd name="T9" fmla="*/ 163 h 321"/>
                  <a:gd name="T10" fmla="*/ 0 60000 65536"/>
                  <a:gd name="T11" fmla="*/ 0 60000 65536"/>
                  <a:gd name="T12" fmla="*/ 0 60000 65536"/>
                  <a:gd name="T13" fmla="*/ 0 60000 65536"/>
                  <a:gd name="T14" fmla="*/ 0 60000 65536"/>
                  <a:gd name="T15" fmla="*/ 0 w 163"/>
                  <a:gd name="T16" fmla="*/ 0 h 321"/>
                  <a:gd name="T17" fmla="*/ 163 w 163"/>
                  <a:gd name="T18" fmla="*/ 321 h 321"/>
                </a:gdLst>
                <a:ahLst/>
                <a:cxnLst>
                  <a:cxn ang="T10">
                    <a:pos x="T0" y="T1"/>
                  </a:cxn>
                  <a:cxn ang="T11">
                    <a:pos x="T2" y="T3"/>
                  </a:cxn>
                  <a:cxn ang="T12">
                    <a:pos x="T4" y="T5"/>
                  </a:cxn>
                  <a:cxn ang="T13">
                    <a:pos x="T6" y="T7"/>
                  </a:cxn>
                  <a:cxn ang="T14">
                    <a:pos x="T8" y="T9"/>
                  </a:cxn>
                </a:cxnLst>
                <a:rect l="T15" t="T16" r="T17" b="T18"/>
                <a:pathLst>
                  <a:path w="163" h="321">
                    <a:moveTo>
                      <a:pt x="163" y="163"/>
                    </a:moveTo>
                    <a:lnTo>
                      <a:pt x="0" y="0"/>
                    </a:lnTo>
                    <a:lnTo>
                      <a:pt x="0" y="157"/>
                    </a:lnTo>
                    <a:lnTo>
                      <a:pt x="163" y="321"/>
                    </a:lnTo>
                    <a:lnTo>
                      <a:pt x="163" y="163"/>
                    </a:lnTo>
                    <a:close/>
                  </a:path>
                </a:pathLst>
              </a:custGeom>
              <a:solidFill>
                <a:srgbClr val="F3C4BF"/>
              </a:solidFill>
              <a:ln w="4763">
                <a:solidFill>
                  <a:schemeClr val="bg2"/>
                </a:solidFill>
                <a:round/>
                <a:headEnd/>
                <a:tailEnd/>
              </a:ln>
            </p:spPr>
            <p:txBody>
              <a:bodyPr/>
              <a:lstStyle/>
              <a:p>
                <a:endParaRPr lang="en-US"/>
              </a:p>
            </p:txBody>
          </p:sp>
          <p:sp>
            <p:nvSpPr>
              <p:cNvPr id="37107" name="Freeform 249"/>
              <p:cNvSpPr>
                <a:spLocks/>
              </p:cNvSpPr>
              <p:nvPr/>
            </p:nvSpPr>
            <p:spPr bwMode="auto">
              <a:xfrm>
                <a:off x="3103" y="1864"/>
                <a:ext cx="55" cy="243"/>
              </a:xfrm>
              <a:custGeom>
                <a:avLst/>
                <a:gdLst>
                  <a:gd name="T0" fmla="*/ 0 w 55"/>
                  <a:gd name="T1" fmla="*/ 0 h 243"/>
                  <a:gd name="T2" fmla="*/ 1 w 55"/>
                  <a:gd name="T3" fmla="*/ 2 h 243"/>
                  <a:gd name="T4" fmla="*/ 3 w 55"/>
                  <a:gd name="T5" fmla="*/ 2 h 243"/>
                  <a:gd name="T6" fmla="*/ 15 w 55"/>
                  <a:gd name="T7" fmla="*/ 15 h 243"/>
                  <a:gd name="T8" fmla="*/ 25 w 55"/>
                  <a:gd name="T9" fmla="*/ 27 h 243"/>
                  <a:gd name="T10" fmla="*/ 34 w 55"/>
                  <a:gd name="T11" fmla="*/ 39 h 243"/>
                  <a:gd name="T12" fmla="*/ 42 w 55"/>
                  <a:gd name="T13" fmla="*/ 50 h 243"/>
                  <a:gd name="T14" fmla="*/ 48 w 55"/>
                  <a:gd name="T15" fmla="*/ 60 h 243"/>
                  <a:gd name="T16" fmla="*/ 51 w 55"/>
                  <a:gd name="T17" fmla="*/ 69 h 243"/>
                  <a:gd name="T18" fmla="*/ 54 w 55"/>
                  <a:gd name="T19" fmla="*/ 78 h 243"/>
                  <a:gd name="T20" fmla="*/ 55 w 55"/>
                  <a:gd name="T21" fmla="*/ 86 h 243"/>
                  <a:gd name="T22" fmla="*/ 55 w 55"/>
                  <a:gd name="T23" fmla="*/ 243 h 243"/>
                  <a:gd name="T24" fmla="*/ 54 w 55"/>
                  <a:gd name="T25" fmla="*/ 235 h 243"/>
                  <a:gd name="T26" fmla="*/ 51 w 55"/>
                  <a:gd name="T27" fmla="*/ 226 h 243"/>
                  <a:gd name="T28" fmla="*/ 48 w 55"/>
                  <a:gd name="T29" fmla="*/ 217 h 243"/>
                  <a:gd name="T30" fmla="*/ 42 w 55"/>
                  <a:gd name="T31" fmla="*/ 207 h 243"/>
                  <a:gd name="T32" fmla="*/ 34 w 55"/>
                  <a:gd name="T33" fmla="*/ 196 h 243"/>
                  <a:gd name="T34" fmla="*/ 25 w 55"/>
                  <a:gd name="T35" fmla="*/ 184 h 243"/>
                  <a:gd name="T36" fmla="*/ 15 w 55"/>
                  <a:gd name="T37" fmla="*/ 172 h 243"/>
                  <a:gd name="T38" fmla="*/ 3 w 55"/>
                  <a:gd name="T39" fmla="*/ 159 h 243"/>
                  <a:gd name="T40" fmla="*/ 1 w 55"/>
                  <a:gd name="T41" fmla="*/ 159 h 243"/>
                  <a:gd name="T42" fmla="*/ 0 w 55"/>
                  <a:gd name="T43" fmla="*/ 157 h 243"/>
                  <a:gd name="T44" fmla="*/ 0 w 55"/>
                  <a:gd name="T45" fmla="*/ 0 h 24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5"/>
                  <a:gd name="T70" fmla="*/ 0 h 243"/>
                  <a:gd name="T71" fmla="*/ 55 w 55"/>
                  <a:gd name="T72" fmla="*/ 243 h 24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5" h="243">
                    <a:moveTo>
                      <a:pt x="0" y="0"/>
                    </a:moveTo>
                    <a:lnTo>
                      <a:pt x="1" y="2"/>
                    </a:lnTo>
                    <a:lnTo>
                      <a:pt x="3" y="2"/>
                    </a:lnTo>
                    <a:lnTo>
                      <a:pt x="15" y="15"/>
                    </a:lnTo>
                    <a:lnTo>
                      <a:pt x="25" y="27"/>
                    </a:lnTo>
                    <a:lnTo>
                      <a:pt x="34" y="39"/>
                    </a:lnTo>
                    <a:lnTo>
                      <a:pt x="42" y="50"/>
                    </a:lnTo>
                    <a:lnTo>
                      <a:pt x="48" y="60"/>
                    </a:lnTo>
                    <a:lnTo>
                      <a:pt x="51" y="69"/>
                    </a:lnTo>
                    <a:lnTo>
                      <a:pt x="54" y="78"/>
                    </a:lnTo>
                    <a:lnTo>
                      <a:pt x="55" y="86"/>
                    </a:lnTo>
                    <a:lnTo>
                      <a:pt x="55" y="243"/>
                    </a:lnTo>
                    <a:lnTo>
                      <a:pt x="54" y="235"/>
                    </a:lnTo>
                    <a:lnTo>
                      <a:pt x="51" y="226"/>
                    </a:lnTo>
                    <a:lnTo>
                      <a:pt x="48" y="217"/>
                    </a:lnTo>
                    <a:lnTo>
                      <a:pt x="42" y="207"/>
                    </a:lnTo>
                    <a:lnTo>
                      <a:pt x="34" y="196"/>
                    </a:lnTo>
                    <a:lnTo>
                      <a:pt x="25" y="184"/>
                    </a:lnTo>
                    <a:lnTo>
                      <a:pt x="15" y="172"/>
                    </a:lnTo>
                    <a:lnTo>
                      <a:pt x="3" y="159"/>
                    </a:lnTo>
                    <a:lnTo>
                      <a:pt x="1" y="159"/>
                    </a:lnTo>
                    <a:lnTo>
                      <a:pt x="0" y="157"/>
                    </a:lnTo>
                    <a:lnTo>
                      <a:pt x="0" y="0"/>
                    </a:lnTo>
                    <a:close/>
                  </a:path>
                </a:pathLst>
              </a:custGeom>
              <a:solidFill>
                <a:srgbClr val="F3C4BF"/>
              </a:solidFill>
              <a:ln w="4763">
                <a:solidFill>
                  <a:schemeClr val="bg2"/>
                </a:solidFill>
                <a:round/>
                <a:headEnd/>
                <a:tailEnd/>
              </a:ln>
            </p:spPr>
            <p:txBody>
              <a:bodyPr/>
              <a:lstStyle/>
              <a:p>
                <a:endParaRPr lang="en-US"/>
              </a:p>
            </p:txBody>
          </p:sp>
          <p:sp>
            <p:nvSpPr>
              <p:cNvPr id="37108" name="Freeform 250"/>
              <p:cNvSpPr>
                <a:spLocks/>
              </p:cNvSpPr>
              <p:nvPr/>
            </p:nvSpPr>
            <p:spPr bwMode="auto">
              <a:xfrm>
                <a:off x="3133" y="1950"/>
                <a:ext cx="25" cy="178"/>
              </a:xfrm>
              <a:custGeom>
                <a:avLst/>
                <a:gdLst>
                  <a:gd name="T0" fmla="*/ 25 w 25"/>
                  <a:gd name="T1" fmla="*/ 0 h 178"/>
                  <a:gd name="T2" fmla="*/ 24 w 25"/>
                  <a:gd name="T3" fmla="*/ 9 h 178"/>
                  <a:gd name="T4" fmla="*/ 19 w 25"/>
                  <a:gd name="T5" fmla="*/ 15 h 178"/>
                  <a:gd name="T6" fmla="*/ 12 w 25"/>
                  <a:gd name="T7" fmla="*/ 19 h 178"/>
                  <a:gd name="T8" fmla="*/ 1 w 25"/>
                  <a:gd name="T9" fmla="*/ 21 h 178"/>
                  <a:gd name="T10" fmla="*/ 0 w 25"/>
                  <a:gd name="T11" fmla="*/ 21 h 178"/>
                  <a:gd name="T12" fmla="*/ 0 w 25"/>
                  <a:gd name="T13" fmla="*/ 178 h 178"/>
                  <a:gd name="T14" fmla="*/ 1 w 25"/>
                  <a:gd name="T15" fmla="*/ 178 h 178"/>
                  <a:gd name="T16" fmla="*/ 12 w 25"/>
                  <a:gd name="T17" fmla="*/ 176 h 178"/>
                  <a:gd name="T18" fmla="*/ 19 w 25"/>
                  <a:gd name="T19" fmla="*/ 172 h 178"/>
                  <a:gd name="T20" fmla="*/ 24 w 25"/>
                  <a:gd name="T21" fmla="*/ 166 h 178"/>
                  <a:gd name="T22" fmla="*/ 25 w 25"/>
                  <a:gd name="T23" fmla="*/ 157 h 178"/>
                  <a:gd name="T24" fmla="*/ 25 w 25"/>
                  <a:gd name="T25" fmla="*/ 0 h 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178"/>
                  <a:gd name="T41" fmla="*/ 25 w 25"/>
                  <a:gd name="T42" fmla="*/ 178 h 1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178">
                    <a:moveTo>
                      <a:pt x="25" y="0"/>
                    </a:moveTo>
                    <a:lnTo>
                      <a:pt x="24" y="9"/>
                    </a:lnTo>
                    <a:lnTo>
                      <a:pt x="19" y="15"/>
                    </a:lnTo>
                    <a:lnTo>
                      <a:pt x="12" y="19"/>
                    </a:lnTo>
                    <a:lnTo>
                      <a:pt x="1" y="21"/>
                    </a:lnTo>
                    <a:lnTo>
                      <a:pt x="0" y="21"/>
                    </a:lnTo>
                    <a:lnTo>
                      <a:pt x="0" y="178"/>
                    </a:lnTo>
                    <a:lnTo>
                      <a:pt x="1" y="178"/>
                    </a:lnTo>
                    <a:lnTo>
                      <a:pt x="12" y="176"/>
                    </a:lnTo>
                    <a:lnTo>
                      <a:pt x="19" y="172"/>
                    </a:lnTo>
                    <a:lnTo>
                      <a:pt x="24" y="166"/>
                    </a:lnTo>
                    <a:lnTo>
                      <a:pt x="25" y="157"/>
                    </a:lnTo>
                    <a:lnTo>
                      <a:pt x="25" y="0"/>
                    </a:lnTo>
                    <a:close/>
                  </a:path>
                </a:pathLst>
              </a:custGeom>
              <a:solidFill>
                <a:srgbClr val="F3C4BF"/>
              </a:solidFill>
              <a:ln w="4763">
                <a:solidFill>
                  <a:schemeClr val="bg2"/>
                </a:solidFill>
                <a:round/>
                <a:headEnd/>
                <a:tailEnd/>
              </a:ln>
            </p:spPr>
            <p:txBody>
              <a:bodyPr/>
              <a:lstStyle/>
              <a:p>
                <a:endParaRPr lang="en-US"/>
              </a:p>
            </p:txBody>
          </p:sp>
          <p:sp>
            <p:nvSpPr>
              <p:cNvPr id="37109" name="Freeform 251"/>
              <p:cNvSpPr>
                <a:spLocks/>
              </p:cNvSpPr>
              <p:nvPr/>
            </p:nvSpPr>
            <p:spPr bwMode="auto">
              <a:xfrm>
                <a:off x="3133" y="1971"/>
                <a:ext cx="58" cy="215"/>
              </a:xfrm>
              <a:custGeom>
                <a:avLst/>
                <a:gdLst>
                  <a:gd name="T0" fmla="*/ 0 w 58"/>
                  <a:gd name="T1" fmla="*/ 0 h 215"/>
                  <a:gd name="T2" fmla="*/ 12 w 58"/>
                  <a:gd name="T3" fmla="*/ 10 h 215"/>
                  <a:gd name="T4" fmla="*/ 22 w 58"/>
                  <a:gd name="T5" fmla="*/ 22 h 215"/>
                  <a:gd name="T6" fmla="*/ 33 w 58"/>
                  <a:gd name="T7" fmla="*/ 31 h 215"/>
                  <a:gd name="T8" fmla="*/ 42 w 58"/>
                  <a:gd name="T9" fmla="*/ 40 h 215"/>
                  <a:gd name="T10" fmla="*/ 48 w 58"/>
                  <a:gd name="T11" fmla="*/ 47 h 215"/>
                  <a:gd name="T12" fmla="*/ 54 w 58"/>
                  <a:gd name="T13" fmla="*/ 52 h 215"/>
                  <a:gd name="T14" fmla="*/ 57 w 58"/>
                  <a:gd name="T15" fmla="*/ 56 h 215"/>
                  <a:gd name="T16" fmla="*/ 58 w 58"/>
                  <a:gd name="T17" fmla="*/ 58 h 215"/>
                  <a:gd name="T18" fmla="*/ 58 w 58"/>
                  <a:gd name="T19" fmla="*/ 215 h 215"/>
                  <a:gd name="T20" fmla="*/ 57 w 58"/>
                  <a:gd name="T21" fmla="*/ 214 h 215"/>
                  <a:gd name="T22" fmla="*/ 54 w 58"/>
                  <a:gd name="T23" fmla="*/ 211 h 215"/>
                  <a:gd name="T24" fmla="*/ 48 w 58"/>
                  <a:gd name="T25" fmla="*/ 205 h 215"/>
                  <a:gd name="T26" fmla="*/ 42 w 58"/>
                  <a:gd name="T27" fmla="*/ 197 h 215"/>
                  <a:gd name="T28" fmla="*/ 33 w 58"/>
                  <a:gd name="T29" fmla="*/ 188 h 215"/>
                  <a:gd name="T30" fmla="*/ 22 w 58"/>
                  <a:gd name="T31" fmla="*/ 179 h 215"/>
                  <a:gd name="T32" fmla="*/ 12 w 58"/>
                  <a:gd name="T33" fmla="*/ 167 h 215"/>
                  <a:gd name="T34" fmla="*/ 0 w 58"/>
                  <a:gd name="T35" fmla="*/ 157 h 215"/>
                  <a:gd name="T36" fmla="*/ 0 w 58"/>
                  <a:gd name="T37" fmla="*/ 0 h 2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215"/>
                  <a:gd name="T59" fmla="*/ 58 w 58"/>
                  <a:gd name="T60" fmla="*/ 215 h 2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215">
                    <a:moveTo>
                      <a:pt x="0" y="0"/>
                    </a:moveTo>
                    <a:lnTo>
                      <a:pt x="12" y="10"/>
                    </a:lnTo>
                    <a:lnTo>
                      <a:pt x="22" y="22"/>
                    </a:lnTo>
                    <a:lnTo>
                      <a:pt x="33" y="31"/>
                    </a:lnTo>
                    <a:lnTo>
                      <a:pt x="42" y="40"/>
                    </a:lnTo>
                    <a:lnTo>
                      <a:pt x="48" y="47"/>
                    </a:lnTo>
                    <a:lnTo>
                      <a:pt x="54" y="52"/>
                    </a:lnTo>
                    <a:lnTo>
                      <a:pt x="57" y="56"/>
                    </a:lnTo>
                    <a:lnTo>
                      <a:pt x="58" y="58"/>
                    </a:lnTo>
                    <a:lnTo>
                      <a:pt x="58" y="215"/>
                    </a:lnTo>
                    <a:lnTo>
                      <a:pt x="57" y="214"/>
                    </a:lnTo>
                    <a:lnTo>
                      <a:pt x="54" y="211"/>
                    </a:lnTo>
                    <a:lnTo>
                      <a:pt x="48" y="205"/>
                    </a:lnTo>
                    <a:lnTo>
                      <a:pt x="42" y="197"/>
                    </a:lnTo>
                    <a:lnTo>
                      <a:pt x="33" y="188"/>
                    </a:lnTo>
                    <a:lnTo>
                      <a:pt x="22" y="179"/>
                    </a:lnTo>
                    <a:lnTo>
                      <a:pt x="12" y="167"/>
                    </a:lnTo>
                    <a:lnTo>
                      <a:pt x="0" y="157"/>
                    </a:lnTo>
                    <a:lnTo>
                      <a:pt x="0" y="0"/>
                    </a:lnTo>
                    <a:close/>
                  </a:path>
                </a:pathLst>
              </a:custGeom>
              <a:solidFill>
                <a:srgbClr val="F3C4BF"/>
              </a:solidFill>
              <a:ln w="4763">
                <a:solidFill>
                  <a:schemeClr val="bg2"/>
                </a:solidFill>
                <a:round/>
                <a:headEnd/>
                <a:tailEnd/>
              </a:ln>
            </p:spPr>
            <p:txBody>
              <a:bodyPr/>
              <a:lstStyle/>
              <a:p>
                <a:endParaRPr lang="en-US"/>
              </a:p>
            </p:txBody>
          </p:sp>
          <p:sp>
            <p:nvSpPr>
              <p:cNvPr id="37110" name="Freeform 252"/>
              <p:cNvSpPr>
                <a:spLocks/>
              </p:cNvSpPr>
              <p:nvPr/>
            </p:nvSpPr>
            <p:spPr bwMode="auto">
              <a:xfrm>
                <a:off x="3191" y="2027"/>
                <a:ext cx="171" cy="159"/>
              </a:xfrm>
              <a:custGeom>
                <a:avLst/>
                <a:gdLst>
                  <a:gd name="T0" fmla="*/ 0 w 171"/>
                  <a:gd name="T1" fmla="*/ 2 h 159"/>
                  <a:gd name="T2" fmla="*/ 171 w 171"/>
                  <a:gd name="T3" fmla="*/ 0 h 159"/>
                  <a:gd name="T4" fmla="*/ 171 w 171"/>
                  <a:gd name="T5" fmla="*/ 158 h 159"/>
                  <a:gd name="T6" fmla="*/ 0 w 171"/>
                  <a:gd name="T7" fmla="*/ 159 h 159"/>
                  <a:gd name="T8" fmla="*/ 0 w 171"/>
                  <a:gd name="T9" fmla="*/ 2 h 159"/>
                  <a:gd name="T10" fmla="*/ 0 60000 65536"/>
                  <a:gd name="T11" fmla="*/ 0 60000 65536"/>
                  <a:gd name="T12" fmla="*/ 0 60000 65536"/>
                  <a:gd name="T13" fmla="*/ 0 60000 65536"/>
                  <a:gd name="T14" fmla="*/ 0 60000 65536"/>
                  <a:gd name="T15" fmla="*/ 0 w 171"/>
                  <a:gd name="T16" fmla="*/ 0 h 159"/>
                  <a:gd name="T17" fmla="*/ 171 w 171"/>
                  <a:gd name="T18" fmla="*/ 159 h 159"/>
                </a:gdLst>
                <a:ahLst/>
                <a:cxnLst>
                  <a:cxn ang="T10">
                    <a:pos x="T0" y="T1"/>
                  </a:cxn>
                  <a:cxn ang="T11">
                    <a:pos x="T2" y="T3"/>
                  </a:cxn>
                  <a:cxn ang="T12">
                    <a:pos x="T4" y="T5"/>
                  </a:cxn>
                  <a:cxn ang="T13">
                    <a:pos x="T6" y="T7"/>
                  </a:cxn>
                  <a:cxn ang="T14">
                    <a:pos x="T8" y="T9"/>
                  </a:cxn>
                </a:cxnLst>
                <a:rect l="T15" t="T16" r="T17" b="T18"/>
                <a:pathLst>
                  <a:path w="171" h="159">
                    <a:moveTo>
                      <a:pt x="0" y="2"/>
                    </a:moveTo>
                    <a:lnTo>
                      <a:pt x="171" y="0"/>
                    </a:lnTo>
                    <a:lnTo>
                      <a:pt x="171" y="158"/>
                    </a:lnTo>
                    <a:lnTo>
                      <a:pt x="0" y="159"/>
                    </a:lnTo>
                    <a:lnTo>
                      <a:pt x="0" y="2"/>
                    </a:lnTo>
                    <a:close/>
                  </a:path>
                </a:pathLst>
              </a:custGeom>
              <a:solidFill>
                <a:srgbClr val="F3C4BF"/>
              </a:solidFill>
              <a:ln w="4763">
                <a:solidFill>
                  <a:schemeClr val="bg2"/>
                </a:solidFill>
                <a:round/>
                <a:headEnd/>
                <a:tailEnd/>
              </a:ln>
            </p:spPr>
            <p:txBody>
              <a:bodyPr/>
              <a:lstStyle/>
              <a:p>
                <a:endParaRPr lang="en-US"/>
              </a:p>
            </p:txBody>
          </p:sp>
          <p:sp>
            <p:nvSpPr>
              <p:cNvPr id="37111" name="Freeform 253"/>
              <p:cNvSpPr>
                <a:spLocks/>
              </p:cNvSpPr>
              <p:nvPr/>
            </p:nvSpPr>
            <p:spPr bwMode="auto">
              <a:xfrm>
                <a:off x="2902" y="1763"/>
                <a:ext cx="256" cy="344"/>
              </a:xfrm>
              <a:custGeom>
                <a:avLst/>
                <a:gdLst>
                  <a:gd name="T0" fmla="*/ 256 w 256"/>
                  <a:gd name="T1" fmla="*/ 187 h 344"/>
                  <a:gd name="T2" fmla="*/ 255 w 256"/>
                  <a:gd name="T3" fmla="*/ 179 h 344"/>
                  <a:gd name="T4" fmla="*/ 252 w 256"/>
                  <a:gd name="T5" fmla="*/ 170 h 344"/>
                  <a:gd name="T6" fmla="*/ 249 w 256"/>
                  <a:gd name="T7" fmla="*/ 161 h 344"/>
                  <a:gd name="T8" fmla="*/ 243 w 256"/>
                  <a:gd name="T9" fmla="*/ 151 h 344"/>
                  <a:gd name="T10" fmla="*/ 235 w 256"/>
                  <a:gd name="T11" fmla="*/ 140 h 344"/>
                  <a:gd name="T12" fmla="*/ 226 w 256"/>
                  <a:gd name="T13" fmla="*/ 128 h 344"/>
                  <a:gd name="T14" fmla="*/ 216 w 256"/>
                  <a:gd name="T15" fmla="*/ 116 h 344"/>
                  <a:gd name="T16" fmla="*/ 204 w 256"/>
                  <a:gd name="T17" fmla="*/ 103 h 344"/>
                  <a:gd name="T18" fmla="*/ 182 w 256"/>
                  <a:gd name="T19" fmla="*/ 82 h 344"/>
                  <a:gd name="T20" fmla="*/ 158 w 256"/>
                  <a:gd name="T21" fmla="*/ 63 h 344"/>
                  <a:gd name="T22" fmla="*/ 134 w 256"/>
                  <a:gd name="T23" fmla="*/ 46 h 344"/>
                  <a:gd name="T24" fmla="*/ 108 w 256"/>
                  <a:gd name="T25" fmla="*/ 30 h 344"/>
                  <a:gd name="T26" fmla="*/ 84 w 256"/>
                  <a:gd name="T27" fmla="*/ 18 h 344"/>
                  <a:gd name="T28" fmla="*/ 63 w 256"/>
                  <a:gd name="T29" fmla="*/ 9 h 344"/>
                  <a:gd name="T30" fmla="*/ 42 w 256"/>
                  <a:gd name="T31" fmla="*/ 3 h 344"/>
                  <a:gd name="T32" fmla="*/ 26 w 256"/>
                  <a:gd name="T33" fmla="*/ 0 h 344"/>
                  <a:gd name="T34" fmla="*/ 15 w 256"/>
                  <a:gd name="T35" fmla="*/ 1 h 344"/>
                  <a:gd name="T36" fmla="*/ 6 w 256"/>
                  <a:gd name="T37" fmla="*/ 6 h 344"/>
                  <a:gd name="T38" fmla="*/ 2 w 256"/>
                  <a:gd name="T39" fmla="*/ 12 h 344"/>
                  <a:gd name="T40" fmla="*/ 0 w 256"/>
                  <a:gd name="T41" fmla="*/ 21 h 344"/>
                  <a:gd name="T42" fmla="*/ 0 w 256"/>
                  <a:gd name="T43" fmla="*/ 178 h 344"/>
                  <a:gd name="T44" fmla="*/ 2 w 256"/>
                  <a:gd name="T45" fmla="*/ 169 h 344"/>
                  <a:gd name="T46" fmla="*/ 6 w 256"/>
                  <a:gd name="T47" fmla="*/ 163 h 344"/>
                  <a:gd name="T48" fmla="*/ 15 w 256"/>
                  <a:gd name="T49" fmla="*/ 158 h 344"/>
                  <a:gd name="T50" fmla="*/ 26 w 256"/>
                  <a:gd name="T51" fmla="*/ 157 h 344"/>
                  <a:gd name="T52" fmla="*/ 42 w 256"/>
                  <a:gd name="T53" fmla="*/ 160 h 344"/>
                  <a:gd name="T54" fmla="*/ 63 w 256"/>
                  <a:gd name="T55" fmla="*/ 166 h 344"/>
                  <a:gd name="T56" fmla="*/ 84 w 256"/>
                  <a:gd name="T57" fmla="*/ 175 h 344"/>
                  <a:gd name="T58" fmla="*/ 108 w 256"/>
                  <a:gd name="T59" fmla="*/ 187 h 344"/>
                  <a:gd name="T60" fmla="*/ 134 w 256"/>
                  <a:gd name="T61" fmla="*/ 203 h 344"/>
                  <a:gd name="T62" fmla="*/ 158 w 256"/>
                  <a:gd name="T63" fmla="*/ 220 h 344"/>
                  <a:gd name="T64" fmla="*/ 182 w 256"/>
                  <a:gd name="T65" fmla="*/ 239 h 344"/>
                  <a:gd name="T66" fmla="*/ 204 w 256"/>
                  <a:gd name="T67" fmla="*/ 260 h 344"/>
                  <a:gd name="T68" fmla="*/ 216 w 256"/>
                  <a:gd name="T69" fmla="*/ 273 h 344"/>
                  <a:gd name="T70" fmla="*/ 226 w 256"/>
                  <a:gd name="T71" fmla="*/ 285 h 344"/>
                  <a:gd name="T72" fmla="*/ 235 w 256"/>
                  <a:gd name="T73" fmla="*/ 297 h 344"/>
                  <a:gd name="T74" fmla="*/ 243 w 256"/>
                  <a:gd name="T75" fmla="*/ 308 h 344"/>
                  <a:gd name="T76" fmla="*/ 249 w 256"/>
                  <a:gd name="T77" fmla="*/ 318 h 344"/>
                  <a:gd name="T78" fmla="*/ 252 w 256"/>
                  <a:gd name="T79" fmla="*/ 327 h 344"/>
                  <a:gd name="T80" fmla="*/ 255 w 256"/>
                  <a:gd name="T81" fmla="*/ 336 h 344"/>
                  <a:gd name="T82" fmla="*/ 256 w 256"/>
                  <a:gd name="T83" fmla="*/ 344 h 344"/>
                  <a:gd name="T84" fmla="*/ 256 w 256"/>
                  <a:gd name="T85" fmla="*/ 187 h 3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6"/>
                  <a:gd name="T130" fmla="*/ 0 h 344"/>
                  <a:gd name="T131" fmla="*/ 256 w 256"/>
                  <a:gd name="T132" fmla="*/ 344 h 3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6" h="344">
                    <a:moveTo>
                      <a:pt x="256" y="187"/>
                    </a:moveTo>
                    <a:lnTo>
                      <a:pt x="255" y="179"/>
                    </a:lnTo>
                    <a:lnTo>
                      <a:pt x="252" y="170"/>
                    </a:lnTo>
                    <a:lnTo>
                      <a:pt x="249" y="161"/>
                    </a:lnTo>
                    <a:lnTo>
                      <a:pt x="243" y="151"/>
                    </a:lnTo>
                    <a:lnTo>
                      <a:pt x="235" y="140"/>
                    </a:lnTo>
                    <a:lnTo>
                      <a:pt x="226" y="128"/>
                    </a:lnTo>
                    <a:lnTo>
                      <a:pt x="216" y="116"/>
                    </a:lnTo>
                    <a:lnTo>
                      <a:pt x="204" y="103"/>
                    </a:lnTo>
                    <a:lnTo>
                      <a:pt x="182" y="82"/>
                    </a:lnTo>
                    <a:lnTo>
                      <a:pt x="158" y="63"/>
                    </a:lnTo>
                    <a:lnTo>
                      <a:pt x="134" y="46"/>
                    </a:lnTo>
                    <a:lnTo>
                      <a:pt x="108" y="30"/>
                    </a:lnTo>
                    <a:lnTo>
                      <a:pt x="84" y="18"/>
                    </a:lnTo>
                    <a:lnTo>
                      <a:pt x="63" y="9"/>
                    </a:lnTo>
                    <a:lnTo>
                      <a:pt x="42" y="3"/>
                    </a:lnTo>
                    <a:lnTo>
                      <a:pt x="26" y="0"/>
                    </a:lnTo>
                    <a:lnTo>
                      <a:pt x="15" y="1"/>
                    </a:lnTo>
                    <a:lnTo>
                      <a:pt x="6" y="6"/>
                    </a:lnTo>
                    <a:lnTo>
                      <a:pt x="2" y="12"/>
                    </a:lnTo>
                    <a:lnTo>
                      <a:pt x="0" y="21"/>
                    </a:lnTo>
                    <a:lnTo>
                      <a:pt x="0" y="178"/>
                    </a:lnTo>
                    <a:lnTo>
                      <a:pt x="2" y="169"/>
                    </a:lnTo>
                    <a:lnTo>
                      <a:pt x="6" y="163"/>
                    </a:lnTo>
                    <a:lnTo>
                      <a:pt x="15" y="158"/>
                    </a:lnTo>
                    <a:lnTo>
                      <a:pt x="26" y="157"/>
                    </a:lnTo>
                    <a:lnTo>
                      <a:pt x="42" y="160"/>
                    </a:lnTo>
                    <a:lnTo>
                      <a:pt x="63" y="166"/>
                    </a:lnTo>
                    <a:lnTo>
                      <a:pt x="84" y="175"/>
                    </a:lnTo>
                    <a:lnTo>
                      <a:pt x="108" y="187"/>
                    </a:lnTo>
                    <a:lnTo>
                      <a:pt x="134" y="203"/>
                    </a:lnTo>
                    <a:lnTo>
                      <a:pt x="158" y="220"/>
                    </a:lnTo>
                    <a:lnTo>
                      <a:pt x="182" y="239"/>
                    </a:lnTo>
                    <a:lnTo>
                      <a:pt x="204" y="260"/>
                    </a:lnTo>
                    <a:lnTo>
                      <a:pt x="216" y="273"/>
                    </a:lnTo>
                    <a:lnTo>
                      <a:pt x="226" y="285"/>
                    </a:lnTo>
                    <a:lnTo>
                      <a:pt x="235" y="297"/>
                    </a:lnTo>
                    <a:lnTo>
                      <a:pt x="243" y="308"/>
                    </a:lnTo>
                    <a:lnTo>
                      <a:pt x="249" y="318"/>
                    </a:lnTo>
                    <a:lnTo>
                      <a:pt x="252" y="327"/>
                    </a:lnTo>
                    <a:lnTo>
                      <a:pt x="255" y="336"/>
                    </a:lnTo>
                    <a:lnTo>
                      <a:pt x="256" y="344"/>
                    </a:lnTo>
                    <a:lnTo>
                      <a:pt x="256" y="187"/>
                    </a:lnTo>
                    <a:close/>
                  </a:path>
                </a:pathLst>
              </a:custGeom>
              <a:solidFill>
                <a:srgbClr val="F3C4BF"/>
              </a:solidFill>
              <a:ln w="4763">
                <a:solidFill>
                  <a:schemeClr val="bg2"/>
                </a:solidFill>
                <a:round/>
                <a:headEnd/>
                <a:tailEnd/>
              </a:ln>
            </p:spPr>
            <p:txBody>
              <a:bodyPr/>
              <a:lstStyle/>
              <a:p>
                <a:endParaRPr lang="en-US"/>
              </a:p>
            </p:txBody>
          </p:sp>
          <p:sp>
            <p:nvSpPr>
              <p:cNvPr id="37112" name="Freeform 254"/>
              <p:cNvSpPr>
                <a:spLocks/>
              </p:cNvSpPr>
              <p:nvPr/>
            </p:nvSpPr>
            <p:spPr bwMode="auto">
              <a:xfrm>
                <a:off x="2902" y="1784"/>
                <a:ext cx="256" cy="344"/>
              </a:xfrm>
              <a:custGeom>
                <a:avLst/>
                <a:gdLst>
                  <a:gd name="T0" fmla="*/ 0 w 256"/>
                  <a:gd name="T1" fmla="*/ 0 h 344"/>
                  <a:gd name="T2" fmla="*/ 2 w 256"/>
                  <a:gd name="T3" fmla="*/ 7 h 344"/>
                  <a:gd name="T4" fmla="*/ 5 w 256"/>
                  <a:gd name="T5" fmla="*/ 15 h 344"/>
                  <a:gd name="T6" fmla="*/ 9 w 256"/>
                  <a:gd name="T7" fmla="*/ 25 h 344"/>
                  <a:gd name="T8" fmla="*/ 14 w 256"/>
                  <a:gd name="T9" fmla="*/ 36 h 344"/>
                  <a:gd name="T10" fmla="*/ 21 w 256"/>
                  <a:gd name="T11" fmla="*/ 46 h 344"/>
                  <a:gd name="T12" fmla="*/ 30 w 256"/>
                  <a:gd name="T13" fmla="*/ 58 h 344"/>
                  <a:gd name="T14" fmla="*/ 41 w 256"/>
                  <a:gd name="T15" fmla="*/ 70 h 344"/>
                  <a:gd name="T16" fmla="*/ 53 w 256"/>
                  <a:gd name="T17" fmla="*/ 83 h 344"/>
                  <a:gd name="T18" fmla="*/ 75 w 256"/>
                  <a:gd name="T19" fmla="*/ 103 h 344"/>
                  <a:gd name="T20" fmla="*/ 99 w 256"/>
                  <a:gd name="T21" fmla="*/ 122 h 344"/>
                  <a:gd name="T22" fmla="*/ 125 w 256"/>
                  <a:gd name="T23" fmla="*/ 140 h 344"/>
                  <a:gd name="T24" fmla="*/ 149 w 256"/>
                  <a:gd name="T25" fmla="*/ 155 h 344"/>
                  <a:gd name="T26" fmla="*/ 173 w 256"/>
                  <a:gd name="T27" fmla="*/ 169 h 344"/>
                  <a:gd name="T28" fmla="*/ 195 w 256"/>
                  <a:gd name="T29" fmla="*/ 178 h 344"/>
                  <a:gd name="T30" fmla="*/ 214 w 256"/>
                  <a:gd name="T31" fmla="*/ 184 h 344"/>
                  <a:gd name="T32" fmla="*/ 232 w 256"/>
                  <a:gd name="T33" fmla="*/ 187 h 344"/>
                  <a:gd name="T34" fmla="*/ 243 w 256"/>
                  <a:gd name="T35" fmla="*/ 185 h 344"/>
                  <a:gd name="T36" fmla="*/ 250 w 256"/>
                  <a:gd name="T37" fmla="*/ 181 h 344"/>
                  <a:gd name="T38" fmla="*/ 255 w 256"/>
                  <a:gd name="T39" fmla="*/ 175 h 344"/>
                  <a:gd name="T40" fmla="*/ 256 w 256"/>
                  <a:gd name="T41" fmla="*/ 166 h 344"/>
                  <a:gd name="T42" fmla="*/ 256 w 256"/>
                  <a:gd name="T43" fmla="*/ 323 h 344"/>
                  <a:gd name="T44" fmla="*/ 255 w 256"/>
                  <a:gd name="T45" fmla="*/ 332 h 344"/>
                  <a:gd name="T46" fmla="*/ 250 w 256"/>
                  <a:gd name="T47" fmla="*/ 338 h 344"/>
                  <a:gd name="T48" fmla="*/ 243 w 256"/>
                  <a:gd name="T49" fmla="*/ 342 h 344"/>
                  <a:gd name="T50" fmla="*/ 232 w 256"/>
                  <a:gd name="T51" fmla="*/ 344 h 344"/>
                  <a:gd name="T52" fmla="*/ 214 w 256"/>
                  <a:gd name="T53" fmla="*/ 341 h 344"/>
                  <a:gd name="T54" fmla="*/ 195 w 256"/>
                  <a:gd name="T55" fmla="*/ 335 h 344"/>
                  <a:gd name="T56" fmla="*/ 173 w 256"/>
                  <a:gd name="T57" fmla="*/ 326 h 344"/>
                  <a:gd name="T58" fmla="*/ 149 w 256"/>
                  <a:gd name="T59" fmla="*/ 312 h 344"/>
                  <a:gd name="T60" fmla="*/ 125 w 256"/>
                  <a:gd name="T61" fmla="*/ 297 h 344"/>
                  <a:gd name="T62" fmla="*/ 99 w 256"/>
                  <a:gd name="T63" fmla="*/ 279 h 344"/>
                  <a:gd name="T64" fmla="*/ 75 w 256"/>
                  <a:gd name="T65" fmla="*/ 260 h 344"/>
                  <a:gd name="T66" fmla="*/ 53 w 256"/>
                  <a:gd name="T67" fmla="*/ 240 h 344"/>
                  <a:gd name="T68" fmla="*/ 41 w 256"/>
                  <a:gd name="T69" fmla="*/ 227 h 344"/>
                  <a:gd name="T70" fmla="*/ 30 w 256"/>
                  <a:gd name="T71" fmla="*/ 215 h 344"/>
                  <a:gd name="T72" fmla="*/ 21 w 256"/>
                  <a:gd name="T73" fmla="*/ 203 h 344"/>
                  <a:gd name="T74" fmla="*/ 14 w 256"/>
                  <a:gd name="T75" fmla="*/ 193 h 344"/>
                  <a:gd name="T76" fmla="*/ 9 w 256"/>
                  <a:gd name="T77" fmla="*/ 182 h 344"/>
                  <a:gd name="T78" fmla="*/ 5 w 256"/>
                  <a:gd name="T79" fmla="*/ 172 h 344"/>
                  <a:gd name="T80" fmla="*/ 2 w 256"/>
                  <a:gd name="T81" fmla="*/ 164 h 344"/>
                  <a:gd name="T82" fmla="*/ 0 w 256"/>
                  <a:gd name="T83" fmla="*/ 157 h 344"/>
                  <a:gd name="T84" fmla="*/ 0 w 256"/>
                  <a:gd name="T85" fmla="*/ 0 h 3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6"/>
                  <a:gd name="T130" fmla="*/ 0 h 344"/>
                  <a:gd name="T131" fmla="*/ 256 w 256"/>
                  <a:gd name="T132" fmla="*/ 344 h 3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6" h="344">
                    <a:moveTo>
                      <a:pt x="0" y="0"/>
                    </a:moveTo>
                    <a:lnTo>
                      <a:pt x="2" y="7"/>
                    </a:lnTo>
                    <a:lnTo>
                      <a:pt x="5" y="15"/>
                    </a:lnTo>
                    <a:lnTo>
                      <a:pt x="9" y="25"/>
                    </a:lnTo>
                    <a:lnTo>
                      <a:pt x="14" y="36"/>
                    </a:lnTo>
                    <a:lnTo>
                      <a:pt x="21" y="46"/>
                    </a:lnTo>
                    <a:lnTo>
                      <a:pt x="30" y="58"/>
                    </a:lnTo>
                    <a:lnTo>
                      <a:pt x="41" y="70"/>
                    </a:lnTo>
                    <a:lnTo>
                      <a:pt x="53" y="83"/>
                    </a:lnTo>
                    <a:lnTo>
                      <a:pt x="75" y="103"/>
                    </a:lnTo>
                    <a:lnTo>
                      <a:pt x="99" y="122"/>
                    </a:lnTo>
                    <a:lnTo>
                      <a:pt x="125" y="140"/>
                    </a:lnTo>
                    <a:lnTo>
                      <a:pt x="149" y="155"/>
                    </a:lnTo>
                    <a:lnTo>
                      <a:pt x="173" y="169"/>
                    </a:lnTo>
                    <a:lnTo>
                      <a:pt x="195" y="178"/>
                    </a:lnTo>
                    <a:lnTo>
                      <a:pt x="214" y="184"/>
                    </a:lnTo>
                    <a:lnTo>
                      <a:pt x="232" y="187"/>
                    </a:lnTo>
                    <a:lnTo>
                      <a:pt x="243" y="185"/>
                    </a:lnTo>
                    <a:lnTo>
                      <a:pt x="250" y="181"/>
                    </a:lnTo>
                    <a:lnTo>
                      <a:pt x="255" y="175"/>
                    </a:lnTo>
                    <a:lnTo>
                      <a:pt x="256" y="166"/>
                    </a:lnTo>
                    <a:lnTo>
                      <a:pt x="256" y="323"/>
                    </a:lnTo>
                    <a:lnTo>
                      <a:pt x="255" y="332"/>
                    </a:lnTo>
                    <a:lnTo>
                      <a:pt x="250" y="338"/>
                    </a:lnTo>
                    <a:lnTo>
                      <a:pt x="243" y="342"/>
                    </a:lnTo>
                    <a:lnTo>
                      <a:pt x="232" y="344"/>
                    </a:lnTo>
                    <a:lnTo>
                      <a:pt x="214" y="341"/>
                    </a:lnTo>
                    <a:lnTo>
                      <a:pt x="195" y="335"/>
                    </a:lnTo>
                    <a:lnTo>
                      <a:pt x="173" y="326"/>
                    </a:lnTo>
                    <a:lnTo>
                      <a:pt x="149" y="312"/>
                    </a:lnTo>
                    <a:lnTo>
                      <a:pt x="125" y="297"/>
                    </a:lnTo>
                    <a:lnTo>
                      <a:pt x="99" y="279"/>
                    </a:lnTo>
                    <a:lnTo>
                      <a:pt x="75" y="260"/>
                    </a:lnTo>
                    <a:lnTo>
                      <a:pt x="53" y="240"/>
                    </a:lnTo>
                    <a:lnTo>
                      <a:pt x="41" y="227"/>
                    </a:lnTo>
                    <a:lnTo>
                      <a:pt x="30" y="215"/>
                    </a:lnTo>
                    <a:lnTo>
                      <a:pt x="21" y="203"/>
                    </a:lnTo>
                    <a:lnTo>
                      <a:pt x="14" y="193"/>
                    </a:lnTo>
                    <a:lnTo>
                      <a:pt x="9" y="182"/>
                    </a:lnTo>
                    <a:lnTo>
                      <a:pt x="5" y="172"/>
                    </a:lnTo>
                    <a:lnTo>
                      <a:pt x="2" y="164"/>
                    </a:lnTo>
                    <a:lnTo>
                      <a:pt x="0" y="157"/>
                    </a:lnTo>
                    <a:lnTo>
                      <a:pt x="0" y="0"/>
                    </a:lnTo>
                    <a:close/>
                  </a:path>
                </a:pathLst>
              </a:custGeom>
              <a:solidFill>
                <a:srgbClr val="F3C4BF"/>
              </a:solidFill>
              <a:ln w="4763">
                <a:solidFill>
                  <a:schemeClr val="bg2"/>
                </a:solidFill>
                <a:round/>
                <a:headEnd/>
                <a:tailEnd/>
              </a:ln>
            </p:spPr>
            <p:txBody>
              <a:bodyPr/>
              <a:lstStyle/>
              <a:p>
                <a:endParaRPr lang="en-US"/>
              </a:p>
            </p:txBody>
          </p:sp>
          <p:sp>
            <p:nvSpPr>
              <p:cNvPr id="37113" name="Freeform 255"/>
              <p:cNvSpPr>
                <a:spLocks/>
              </p:cNvSpPr>
              <p:nvPr/>
            </p:nvSpPr>
            <p:spPr bwMode="auto">
              <a:xfrm>
                <a:off x="2695" y="1701"/>
                <a:ext cx="170" cy="159"/>
              </a:xfrm>
              <a:custGeom>
                <a:avLst/>
                <a:gdLst>
                  <a:gd name="T0" fmla="*/ 170 w 170"/>
                  <a:gd name="T1" fmla="*/ 0 h 159"/>
                  <a:gd name="T2" fmla="*/ 0 w 170"/>
                  <a:gd name="T3" fmla="*/ 2 h 159"/>
                  <a:gd name="T4" fmla="*/ 0 w 170"/>
                  <a:gd name="T5" fmla="*/ 159 h 159"/>
                  <a:gd name="T6" fmla="*/ 170 w 170"/>
                  <a:gd name="T7" fmla="*/ 157 h 159"/>
                  <a:gd name="T8" fmla="*/ 170 w 170"/>
                  <a:gd name="T9" fmla="*/ 0 h 159"/>
                  <a:gd name="T10" fmla="*/ 0 60000 65536"/>
                  <a:gd name="T11" fmla="*/ 0 60000 65536"/>
                  <a:gd name="T12" fmla="*/ 0 60000 65536"/>
                  <a:gd name="T13" fmla="*/ 0 60000 65536"/>
                  <a:gd name="T14" fmla="*/ 0 60000 65536"/>
                  <a:gd name="T15" fmla="*/ 0 w 170"/>
                  <a:gd name="T16" fmla="*/ 0 h 159"/>
                  <a:gd name="T17" fmla="*/ 170 w 170"/>
                  <a:gd name="T18" fmla="*/ 159 h 159"/>
                </a:gdLst>
                <a:ahLst/>
                <a:cxnLst>
                  <a:cxn ang="T10">
                    <a:pos x="T0" y="T1"/>
                  </a:cxn>
                  <a:cxn ang="T11">
                    <a:pos x="T2" y="T3"/>
                  </a:cxn>
                  <a:cxn ang="T12">
                    <a:pos x="T4" y="T5"/>
                  </a:cxn>
                  <a:cxn ang="T13">
                    <a:pos x="T6" y="T7"/>
                  </a:cxn>
                  <a:cxn ang="T14">
                    <a:pos x="T8" y="T9"/>
                  </a:cxn>
                </a:cxnLst>
                <a:rect l="T15" t="T16" r="T17" b="T18"/>
                <a:pathLst>
                  <a:path w="170" h="159">
                    <a:moveTo>
                      <a:pt x="170" y="0"/>
                    </a:moveTo>
                    <a:lnTo>
                      <a:pt x="0" y="2"/>
                    </a:lnTo>
                    <a:lnTo>
                      <a:pt x="0" y="159"/>
                    </a:lnTo>
                    <a:lnTo>
                      <a:pt x="170" y="157"/>
                    </a:lnTo>
                    <a:lnTo>
                      <a:pt x="170" y="0"/>
                    </a:lnTo>
                    <a:close/>
                  </a:path>
                </a:pathLst>
              </a:custGeom>
              <a:solidFill>
                <a:srgbClr val="F3C4BF"/>
              </a:solidFill>
              <a:ln w="4763">
                <a:solidFill>
                  <a:schemeClr val="bg2"/>
                </a:solidFill>
                <a:round/>
                <a:headEnd/>
                <a:tailEnd/>
              </a:ln>
            </p:spPr>
            <p:txBody>
              <a:bodyPr/>
              <a:lstStyle/>
              <a:p>
                <a:endParaRPr lang="en-US"/>
              </a:p>
            </p:txBody>
          </p:sp>
          <p:sp>
            <p:nvSpPr>
              <p:cNvPr id="37114" name="Freeform 256"/>
              <p:cNvSpPr>
                <a:spLocks/>
              </p:cNvSpPr>
              <p:nvPr/>
            </p:nvSpPr>
            <p:spPr bwMode="auto">
              <a:xfrm>
                <a:off x="2865" y="1701"/>
                <a:ext cx="61" cy="219"/>
              </a:xfrm>
              <a:custGeom>
                <a:avLst/>
                <a:gdLst>
                  <a:gd name="T0" fmla="*/ 61 w 61"/>
                  <a:gd name="T1" fmla="*/ 62 h 219"/>
                  <a:gd name="T2" fmla="*/ 49 w 61"/>
                  <a:gd name="T3" fmla="*/ 50 h 219"/>
                  <a:gd name="T4" fmla="*/ 37 w 61"/>
                  <a:gd name="T5" fmla="*/ 39 h 219"/>
                  <a:gd name="T6" fmla="*/ 27 w 61"/>
                  <a:gd name="T7" fmla="*/ 29 h 219"/>
                  <a:gd name="T8" fmla="*/ 18 w 61"/>
                  <a:gd name="T9" fmla="*/ 18 h 219"/>
                  <a:gd name="T10" fmla="*/ 11 w 61"/>
                  <a:gd name="T11" fmla="*/ 11 h 219"/>
                  <a:gd name="T12" fmla="*/ 5 w 61"/>
                  <a:gd name="T13" fmla="*/ 5 h 219"/>
                  <a:gd name="T14" fmla="*/ 2 w 61"/>
                  <a:gd name="T15" fmla="*/ 2 h 219"/>
                  <a:gd name="T16" fmla="*/ 0 w 61"/>
                  <a:gd name="T17" fmla="*/ 0 h 219"/>
                  <a:gd name="T18" fmla="*/ 0 w 61"/>
                  <a:gd name="T19" fmla="*/ 157 h 219"/>
                  <a:gd name="T20" fmla="*/ 2 w 61"/>
                  <a:gd name="T21" fmla="*/ 159 h 219"/>
                  <a:gd name="T22" fmla="*/ 5 w 61"/>
                  <a:gd name="T23" fmla="*/ 162 h 219"/>
                  <a:gd name="T24" fmla="*/ 11 w 61"/>
                  <a:gd name="T25" fmla="*/ 168 h 219"/>
                  <a:gd name="T26" fmla="*/ 18 w 61"/>
                  <a:gd name="T27" fmla="*/ 175 h 219"/>
                  <a:gd name="T28" fmla="*/ 27 w 61"/>
                  <a:gd name="T29" fmla="*/ 186 h 219"/>
                  <a:gd name="T30" fmla="*/ 37 w 61"/>
                  <a:gd name="T31" fmla="*/ 196 h 219"/>
                  <a:gd name="T32" fmla="*/ 49 w 61"/>
                  <a:gd name="T33" fmla="*/ 207 h 219"/>
                  <a:gd name="T34" fmla="*/ 61 w 61"/>
                  <a:gd name="T35" fmla="*/ 219 h 219"/>
                  <a:gd name="T36" fmla="*/ 61 w 61"/>
                  <a:gd name="T37" fmla="*/ 62 h 2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1"/>
                  <a:gd name="T58" fmla="*/ 0 h 219"/>
                  <a:gd name="T59" fmla="*/ 61 w 61"/>
                  <a:gd name="T60" fmla="*/ 219 h 2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1" h="219">
                    <a:moveTo>
                      <a:pt x="61" y="62"/>
                    </a:moveTo>
                    <a:lnTo>
                      <a:pt x="49" y="50"/>
                    </a:lnTo>
                    <a:lnTo>
                      <a:pt x="37" y="39"/>
                    </a:lnTo>
                    <a:lnTo>
                      <a:pt x="27" y="29"/>
                    </a:lnTo>
                    <a:lnTo>
                      <a:pt x="18" y="18"/>
                    </a:lnTo>
                    <a:lnTo>
                      <a:pt x="11" y="11"/>
                    </a:lnTo>
                    <a:lnTo>
                      <a:pt x="5" y="5"/>
                    </a:lnTo>
                    <a:lnTo>
                      <a:pt x="2" y="2"/>
                    </a:lnTo>
                    <a:lnTo>
                      <a:pt x="0" y="0"/>
                    </a:lnTo>
                    <a:lnTo>
                      <a:pt x="0" y="157"/>
                    </a:lnTo>
                    <a:lnTo>
                      <a:pt x="2" y="159"/>
                    </a:lnTo>
                    <a:lnTo>
                      <a:pt x="5" y="162"/>
                    </a:lnTo>
                    <a:lnTo>
                      <a:pt x="11" y="168"/>
                    </a:lnTo>
                    <a:lnTo>
                      <a:pt x="18" y="175"/>
                    </a:lnTo>
                    <a:lnTo>
                      <a:pt x="27" y="186"/>
                    </a:lnTo>
                    <a:lnTo>
                      <a:pt x="37" y="196"/>
                    </a:lnTo>
                    <a:lnTo>
                      <a:pt x="49" y="207"/>
                    </a:lnTo>
                    <a:lnTo>
                      <a:pt x="61" y="219"/>
                    </a:lnTo>
                    <a:lnTo>
                      <a:pt x="61" y="62"/>
                    </a:lnTo>
                    <a:close/>
                  </a:path>
                </a:pathLst>
              </a:custGeom>
              <a:solidFill>
                <a:srgbClr val="F3C4BF"/>
              </a:solidFill>
              <a:ln w="4763">
                <a:solidFill>
                  <a:schemeClr val="bg2"/>
                </a:solidFill>
                <a:round/>
                <a:headEnd/>
                <a:tailEnd/>
              </a:ln>
            </p:spPr>
            <p:txBody>
              <a:bodyPr/>
              <a:lstStyle/>
              <a:p>
                <a:endParaRPr lang="en-US"/>
              </a:p>
            </p:txBody>
          </p:sp>
          <p:sp>
            <p:nvSpPr>
              <p:cNvPr id="37115" name="Freeform 257"/>
              <p:cNvSpPr>
                <a:spLocks/>
              </p:cNvSpPr>
              <p:nvPr/>
            </p:nvSpPr>
            <p:spPr bwMode="auto">
              <a:xfrm>
                <a:off x="2695" y="1703"/>
                <a:ext cx="163" cy="320"/>
              </a:xfrm>
              <a:custGeom>
                <a:avLst/>
                <a:gdLst>
                  <a:gd name="T0" fmla="*/ 0 w 163"/>
                  <a:gd name="T1" fmla="*/ 0 h 320"/>
                  <a:gd name="T2" fmla="*/ 163 w 163"/>
                  <a:gd name="T3" fmla="*/ 163 h 320"/>
                  <a:gd name="T4" fmla="*/ 163 w 163"/>
                  <a:gd name="T5" fmla="*/ 320 h 320"/>
                  <a:gd name="T6" fmla="*/ 0 w 163"/>
                  <a:gd name="T7" fmla="*/ 157 h 320"/>
                  <a:gd name="T8" fmla="*/ 0 w 163"/>
                  <a:gd name="T9" fmla="*/ 0 h 320"/>
                  <a:gd name="T10" fmla="*/ 0 60000 65536"/>
                  <a:gd name="T11" fmla="*/ 0 60000 65536"/>
                  <a:gd name="T12" fmla="*/ 0 60000 65536"/>
                  <a:gd name="T13" fmla="*/ 0 60000 65536"/>
                  <a:gd name="T14" fmla="*/ 0 60000 65536"/>
                  <a:gd name="T15" fmla="*/ 0 w 163"/>
                  <a:gd name="T16" fmla="*/ 0 h 320"/>
                  <a:gd name="T17" fmla="*/ 163 w 163"/>
                  <a:gd name="T18" fmla="*/ 320 h 320"/>
                </a:gdLst>
                <a:ahLst/>
                <a:cxnLst>
                  <a:cxn ang="T10">
                    <a:pos x="T0" y="T1"/>
                  </a:cxn>
                  <a:cxn ang="T11">
                    <a:pos x="T2" y="T3"/>
                  </a:cxn>
                  <a:cxn ang="T12">
                    <a:pos x="T4" y="T5"/>
                  </a:cxn>
                  <a:cxn ang="T13">
                    <a:pos x="T6" y="T7"/>
                  </a:cxn>
                  <a:cxn ang="T14">
                    <a:pos x="T8" y="T9"/>
                  </a:cxn>
                </a:cxnLst>
                <a:rect l="T15" t="T16" r="T17" b="T18"/>
                <a:pathLst>
                  <a:path w="163" h="320">
                    <a:moveTo>
                      <a:pt x="0" y="0"/>
                    </a:moveTo>
                    <a:lnTo>
                      <a:pt x="163" y="163"/>
                    </a:lnTo>
                    <a:lnTo>
                      <a:pt x="163" y="320"/>
                    </a:lnTo>
                    <a:lnTo>
                      <a:pt x="0" y="157"/>
                    </a:lnTo>
                    <a:lnTo>
                      <a:pt x="0" y="0"/>
                    </a:lnTo>
                    <a:close/>
                  </a:path>
                </a:pathLst>
              </a:custGeom>
              <a:solidFill>
                <a:srgbClr val="F3C4BF"/>
              </a:solidFill>
              <a:ln w="4763">
                <a:solidFill>
                  <a:schemeClr val="bg2"/>
                </a:solidFill>
                <a:round/>
                <a:headEnd/>
                <a:tailEnd/>
              </a:ln>
            </p:spPr>
            <p:txBody>
              <a:bodyPr/>
              <a:lstStyle/>
              <a:p>
                <a:endParaRPr lang="en-US"/>
              </a:p>
            </p:txBody>
          </p:sp>
          <p:sp>
            <p:nvSpPr>
              <p:cNvPr id="37116" name="Freeform 258"/>
              <p:cNvSpPr>
                <a:spLocks/>
              </p:cNvSpPr>
              <p:nvPr/>
            </p:nvSpPr>
            <p:spPr bwMode="auto">
              <a:xfrm>
                <a:off x="2902" y="1763"/>
                <a:ext cx="24" cy="178"/>
              </a:xfrm>
              <a:custGeom>
                <a:avLst/>
                <a:gdLst>
                  <a:gd name="T0" fmla="*/ 0 w 24"/>
                  <a:gd name="T1" fmla="*/ 21 h 178"/>
                  <a:gd name="T2" fmla="*/ 2 w 24"/>
                  <a:gd name="T3" fmla="*/ 12 h 178"/>
                  <a:gd name="T4" fmla="*/ 6 w 24"/>
                  <a:gd name="T5" fmla="*/ 6 h 178"/>
                  <a:gd name="T6" fmla="*/ 14 w 24"/>
                  <a:gd name="T7" fmla="*/ 1 h 178"/>
                  <a:gd name="T8" fmla="*/ 24 w 24"/>
                  <a:gd name="T9" fmla="*/ 0 h 178"/>
                  <a:gd name="T10" fmla="*/ 24 w 24"/>
                  <a:gd name="T11" fmla="*/ 157 h 178"/>
                  <a:gd name="T12" fmla="*/ 14 w 24"/>
                  <a:gd name="T13" fmla="*/ 158 h 178"/>
                  <a:gd name="T14" fmla="*/ 6 w 24"/>
                  <a:gd name="T15" fmla="*/ 163 h 178"/>
                  <a:gd name="T16" fmla="*/ 2 w 24"/>
                  <a:gd name="T17" fmla="*/ 169 h 178"/>
                  <a:gd name="T18" fmla="*/ 0 w 24"/>
                  <a:gd name="T19" fmla="*/ 178 h 178"/>
                  <a:gd name="T20" fmla="*/ 0 w 24"/>
                  <a:gd name="T21" fmla="*/ 21 h 1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178"/>
                  <a:gd name="T35" fmla="*/ 24 w 24"/>
                  <a:gd name="T36" fmla="*/ 178 h 1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178">
                    <a:moveTo>
                      <a:pt x="0" y="21"/>
                    </a:moveTo>
                    <a:lnTo>
                      <a:pt x="2" y="12"/>
                    </a:lnTo>
                    <a:lnTo>
                      <a:pt x="6" y="6"/>
                    </a:lnTo>
                    <a:lnTo>
                      <a:pt x="14" y="1"/>
                    </a:lnTo>
                    <a:lnTo>
                      <a:pt x="24" y="0"/>
                    </a:lnTo>
                    <a:lnTo>
                      <a:pt x="24" y="157"/>
                    </a:lnTo>
                    <a:lnTo>
                      <a:pt x="14" y="158"/>
                    </a:lnTo>
                    <a:lnTo>
                      <a:pt x="6" y="163"/>
                    </a:lnTo>
                    <a:lnTo>
                      <a:pt x="2" y="169"/>
                    </a:lnTo>
                    <a:lnTo>
                      <a:pt x="0" y="178"/>
                    </a:lnTo>
                    <a:lnTo>
                      <a:pt x="0" y="21"/>
                    </a:lnTo>
                    <a:close/>
                  </a:path>
                </a:pathLst>
              </a:custGeom>
              <a:solidFill>
                <a:srgbClr val="F3C4BF"/>
              </a:solidFill>
              <a:ln w="4763">
                <a:solidFill>
                  <a:schemeClr val="bg2"/>
                </a:solidFill>
                <a:round/>
                <a:headEnd/>
                <a:tailEnd/>
              </a:ln>
            </p:spPr>
            <p:txBody>
              <a:bodyPr/>
              <a:lstStyle/>
              <a:p>
                <a:endParaRPr lang="en-US"/>
              </a:p>
            </p:txBody>
          </p:sp>
          <p:sp>
            <p:nvSpPr>
              <p:cNvPr id="37117" name="Freeform 259"/>
              <p:cNvSpPr>
                <a:spLocks/>
              </p:cNvSpPr>
              <p:nvPr/>
            </p:nvSpPr>
            <p:spPr bwMode="auto">
              <a:xfrm>
                <a:off x="2902" y="1784"/>
                <a:ext cx="53" cy="239"/>
              </a:xfrm>
              <a:custGeom>
                <a:avLst/>
                <a:gdLst>
                  <a:gd name="T0" fmla="*/ 53 w 53"/>
                  <a:gd name="T1" fmla="*/ 82 h 239"/>
                  <a:gd name="T2" fmla="*/ 41 w 53"/>
                  <a:gd name="T3" fmla="*/ 68 h 239"/>
                  <a:gd name="T4" fmla="*/ 30 w 53"/>
                  <a:gd name="T5" fmla="*/ 56 h 239"/>
                  <a:gd name="T6" fmla="*/ 21 w 53"/>
                  <a:gd name="T7" fmla="*/ 46 h 239"/>
                  <a:gd name="T8" fmla="*/ 14 w 53"/>
                  <a:gd name="T9" fmla="*/ 34 h 239"/>
                  <a:gd name="T10" fmla="*/ 8 w 53"/>
                  <a:gd name="T11" fmla="*/ 25 h 239"/>
                  <a:gd name="T12" fmla="*/ 5 w 53"/>
                  <a:gd name="T13" fmla="*/ 15 h 239"/>
                  <a:gd name="T14" fmla="*/ 2 w 53"/>
                  <a:gd name="T15" fmla="*/ 7 h 239"/>
                  <a:gd name="T16" fmla="*/ 0 w 53"/>
                  <a:gd name="T17" fmla="*/ 0 h 239"/>
                  <a:gd name="T18" fmla="*/ 0 w 53"/>
                  <a:gd name="T19" fmla="*/ 157 h 239"/>
                  <a:gd name="T20" fmla="*/ 2 w 53"/>
                  <a:gd name="T21" fmla="*/ 164 h 239"/>
                  <a:gd name="T22" fmla="*/ 5 w 53"/>
                  <a:gd name="T23" fmla="*/ 172 h 239"/>
                  <a:gd name="T24" fmla="*/ 8 w 53"/>
                  <a:gd name="T25" fmla="*/ 182 h 239"/>
                  <a:gd name="T26" fmla="*/ 14 w 53"/>
                  <a:gd name="T27" fmla="*/ 191 h 239"/>
                  <a:gd name="T28" fmla="*/ 21 w 53"/>
                  <a:gd name="T29" fmla="*/ 203 h 239"/>
                  <a:gd name="T30" fmla="*/ 30 w 53"/>
                  <a:gd name="T31" fmla="*/ 214 h 239"/>
                  <a:gd name="T32" fmla="*/ 41 w 53"/>
                  <a:gd name="T33" fmla="*/ 225 h 239"/>
                  <a:gd name="T34" fmla="*/ 53 w 53"/>
                  <a:gd name="T35" fmla="*/ 239 h 239"/>
                  <a:gd name="T36" fmla="*/ 53 w 53"/>
                  <a:gd name="T37" fmla="*/ 82 h 2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239"/>
                  <a:gd name="T59" fmla="*/ 53 w 53"/>
                  <a:gd name="T60" fmla="*/ 239 h 2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239">
                    <a:moveTo>
                      <a:pt x="53" y="82"/>
                    </a:moveTo>
                    <a:lnTo>
                      <a:pt x="41" y="68"/>
                    </a:lnTo>
                    <a:lnTo>
                      <a:pt x="30" y="56"/>
                    </a:lnTo>
                    <a:lnTo>
                      <a:pt x="21" y="46"/>
                    </a:lnTo>
                    <a:lnTo>
                      <a:pt x="14" y="34"/>
                    </a:lnTo>
                    <a:lnTo>
                      <a:pt x="8" y="25"/>
                    </a:lnTo>
                    <a:lnTo>
                      <a:pt x="5" y="15"/>
                    </a:lnTo>
                    <a:lnTo>
                      <a:pt x="2" y="7"/>
                    </a:lnTo>
                    <a:lnTo>
                      <a:pt x="0" y="0"/>
                    </a:lnTo>
                    <a:lnTo>
                      <a:pt x="0" y="157"/>
                    </a:lnTo>
                    <a:lnTo>
                      <a:pt x="2" y="164"/>
                    </a:lnTo>
                    <a:lnTo>
                      <a:pt x="5" y="172"/>
                    </a:lnTo>
                    <a:lnTo>
                      <a:pt x="8" y="182"/>
                    </a:lnTo>
                    <a:lnTo>
                      <a:pt x="14" y="191"/>
                    </a:lnTo>
                    <a:lnTo>
                      <a:pt x="21" y="203"/>
                    </a:lnTo>
                    <a:lnTo>
                      <a:pt x="30" y="214"/>
                    </a:lnTo>
                    <a:lnTo>
                      <a:pt x="41" y="225"/>
                    </a:lnTo>
                    <a:lnTo>
                      <a:pt x="53" y="239"/>
                    </a:lnTo>
                    <a:lnTo>
                      <a:pt x="53" y="82"/>
                    </a:lnTo>
                    <a:close/>
                  </a:path>
                </a:pathLst>
              </a:custGeom>
              <a:solidFill>
                <a:srgbClr val="F3C4BF"/>
              </a:solidFill>
              <a:ln w="4763">
                <a:solidFill>
                  <a:schemeClr val="bg2"/>
                </a:solidFill>
                <a:round/>
                <a:headEnd/>
                <a:tailEnd/>
              </a:ln>
            </p:spPr>
            <p:txBody>
              <a:bodyPr/>
              <a:lstStyle/>
              <a:p>
                <a:endParaRPr lang="en-US"/>
              </a:p>
            </p:txBody>
          </p:sp>
          <p:sp>
            <p:nvSpPr>
              <p:cNvPr id="37118" name="Freeform 260"/>
              <p:cNvSpPr>
                <a:spLocks/>
              </p:cNvSpPr>
              <p:nvPr/>
            </p:nvSpPr>
            <p:spPr bwMode="auto">
              <a:xfrm>
                <a:off x="2858" y="1866"/>
                <a:ext cx="97" cy="157"/>
              </a:xfrm>
              <a:custGeom>
                <a:avLst/>
                <a:gdLst>
                  <a:gd name="T0" fmla="*/ 0 w 97"/>
                  <a:gd name="T1" fmla="*/ 0 h 157"/>
                  <a:gd name="T2" fmla="*/ 3 w 97"/>
                  <a:gd name="T3" fmla="*/ 0 h 157"/>
                  <a:gd name="T4" fmla="*/ 4 w 97"/>
                  <a:gd name="T5" fmla="*/ 0 h 157"/>
                  <a:gd name="T6" fmla="*/ 9 w 97"/>
                  <a:gd name="T7" fmla="*/ 0 h 157"/>
                  <a:gd name="T8" fmla="*/ 18 w 97"/>
                  <a:gd name="T9" fmla="*/ 0 h 157"/>
                  <a:gd name="T10" fmla="*/ 31 w 97"/>
                  <a:gd name="T11" fmla="*/ 0 h 157"/>
                  <a:gd name="T12" fmla="*/ 46 w 97"/>
                  <a:gd name="T13" fmla="*/ 0 h 157"/>
                  <a:gd name="T14" fmla="*/ 61 w 97"/>
                  <a:gd name="T15" fmla="*/ 0 h 157"/>
                  <a:gd name="T16" fmla="*/ 79 w 97"/>
                  <a:gd name="T17" fmla="*/ 0 h 157"/>
                  <a:gd name="T18" fmla="*/ 97 w 97"/>
                  <a:gd name="T19" fmla="*/ 0 h 157"/>
                  <a:gd name="T20" fmla="*/ 97 w 97"/>
                  <a:gd name="T21" fmla="*/ 157 h 157"/>
                  <a:gd name="T22" fmla="*/ 79 w 97"/>
                  <a:gd name="T23" fmla="*/ 157 h 157"/>
                  <a:gd name="T24" fmla="*/ 61 w 97"/>
                  <a:gd name="T25" fmla="*/ 157 h 157"/>
                  <a:gd name="T26" fmla="*/ 46 w 97"/>
                  <a:gd name="T27" fmla="*/ 157 h 157"/>
                  <a:gd name="T28" fmla="*/ 31 w 97"/>
                  <a:gd name="T29" fmla="*/ 157 h 157"/>
                  <a:gd name="T30" fmla="*/ 18 w 97"/>
                  <a:gd name="T31" fmla="*/ 157 h 157"/>
                  <a:gd name="T32" fmla="*/ 9 w 97"/>
                  <a:gd name="T33" fmla="*/ 157 h 157"/>
                  <a:gd name="T34" fmla="*/ 4 w 97"/>
                  <a:gd name="T35" fmla="*/ 157 h 157"/>
                  <a:gd name="T36" fmla="*/ 3 w 97"/>
                  <a:gd name="T37" fmla="*/ 157 h 157"/>
                  <a:gd name="T38" fmla="*/ 0 w 97"/>
                  <a:gd name="T39" fmla="*/ 157 h 157"/>
                  <a:gd name="T40" fmla="*/ 0 w 97"/>
                  <a:gd name="T41" fmla="*/ 0 h 1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7"/>
                  <a:gd name="T64" fmla="*/ 0 h 157"/>
                  <a:gd name="T65" fmla="*/ 97 w 97"/>
                  <a:gd name="T66" fmla="*/ 157 h 1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7" h="157">
                    <a:moveTo>
                      <a:pt x="0" y="0"/>
                    </a:moveTo>
                    <a:lnTo>
                      <a:pt x="3" y="0"/>
                    </a:lnTo>
                    <a:lnTo>
                      <a:pt x="4" y="0"/>
                    </a:lnTo>
                    <a:lnTo>
                      <a:pt x="9" y="0"/>
                    </a:lnTo>
                    <a:lnTo>
                      <a:pt x="18" y="0"/>
                    </a:lnTo>
                    <a:lnTo>
                      <a:pt x="31" y="0"/>
                    </a:lnTo>
                    <a:lnTo>
                      <a:pt x="46" y="0"/>
                    </a:lnTo>
                    <a:lnTo>
                      <a:pt x="61" y="0"/>
                    </a:lnTo>
                    <a:lnTo>
                      <a:pt x="79" y="0"/>
                    </a:lnTo>
                    <a:lnTo>
                      <a:pt x="97" y="0"/>
                    </a:lnTo>
                    <a:lnTo>
                      <a:pt x="97" y="157"/>
                    </a:lnTo>
                    <a:lnTo>
                      <a:pt x="79" y="157"/>
                    </a:lnTo>
                    <a:lnTo>
                      <a:pt x="61" y="157"/>
                    </a:lnTo>
                    <a:lnTo>
                      <a:pt x="46" y="157"/>
                    </a:lnTo>
                    <a:lnTo>
                      <a:pt x="31" y="157"/>
                    </a:lnTo>
                    <a:lnTo>
                      <a:pt x="18" y="157"/>
                    </a:lnTo>
                    <a:lnTo>
                      <a:pt x="9" y="157"/>
                    </a:lnTo>
                    <a:lnTo>
                      <a:pt x="4" y="157"/>
                    </a:lnTo>
                    <a:lnTo>
                      <a:pt x="3" y="157"/>
                    </a:lnTo>
                    <a:lnTo>
                      <a:pt x="0" y="157"/>
                    </a:lnTo>
                    <a:lnTo>
                      <a:pt x="0" y="0"/>
                    </a:lnTo>
                    <a:close/>
                  </a:path>
                </a:pathLst>
              </a:custGeom>
              <a:solidFill>
                <a:srgbClr val="F3C4BF"/>
              </a:solidFill>
              <a:ln w="4763">
                <a:solidFill>
                  <a:schemeClr val="bg2"/>
                </a:solidFill>
                <a:round/>
                <a:headEnd/>
                <a:tailEnd/>
              </a:ln>
            </p:spPr>
            <p:txBody>
              <a:bodyPr/>
              <a:lstStyle/>
              <a:p>
                <a:endParaRPr lang="en-US"/>
              </a:p>
            </p:txBody>
          </p:sp>
          <p:sp>
            <p:nvSpPr>
              <p:cNvPr id="37119" name="Freeform 261"/>
              <p:cNvSpPr>
                <a:spLocks/>
              </p:cNvSpPr>
              <p:nvPr/>
            </p:nvSpPr>
            <p:spPr bwMode="auto">
              <a:xfrm>
                <a:off x="2695" y="1701"/>
                <a:ext cx="260" cy="165"/>
              </a:xfrm>
              <a:custGeom>
                <a:avLst/>
                <a:gdLst>
                  <a:gd name="T0" fmla="*/ 231 w 260"/>
                  <a:gd name="T1" fmla="*/ 62 h 165"/>
                  <a:gd name="T2" fmla="*/ 219 w 260"/>
                  <a:gd name="T3" fmla="*/ 50 h 165"/>
                  <a:gd name="T4" fmla="*/ 207 w 260"/>
                  <a:gd name="T5" fmla="*/ 39 h 165"/>
                  <a:gd name="T6" fmla="*/ 197 w 260"/>
                  <a:gd name="T7" fmla="*/ 29 h 165"/>
                  <a:gd name="T8" fmla="*/ 188 w 260"/>
                  <a:gd name="T9" fmla="*/ 18 h 165"/>
                  <a:gd name="T10" fmla="*/ 181 w 260"/>
                  <a:gd name="T11" fmla="*/ 11 h 165"/>
                  <a:gd name="T12" fmla="*/ 175 w 260"/>
                  <a:gd name="T13" fmla="*/ 5 h 165"/>
                  <a:gd name="T14" fmla="*/ 172 w 260"/>
                  <a:gd name="T15" fmla="*/ 2 h 165"/>
                  <a:gd name="T16" fmla="*/ 170 w 260"/>
                  <a:gd name="T17" fmla="*/ 0 h 165"/>
                  <a:gd name="T18" fmla="*/ 0 w 260"/>
                  <a:gd name="T19" fmla="*/ 2 h 165"/>
                  <a:gd name="T20" fmla="*/ 163 w 260"/>
                  <a:gd name="T21" fmla="*/ 165 h 165"/>
                  <a:gd name="T22" fmla="*/ 166 w 260"/>
                  <a:gd name="T23" fmla="*/ 165 h 165"/>
                  <a:gd name="T24" fmla="*/ 167 w 260"/>
                  <a:gd name="T25" fmla="*/ 165 h 165"/>
                  <a:gd name="T26" fmla="*/ 172 w 260"/>
                  <a:gd name="T27" fmla="*/ 165 h 165"/>
                  <a:gd name="T28" fmla="*/ 181 w 260"/>
                  <a:gd name="T29" fmla="*/ 165 h 165"/>
                  <a:gd name="T30" fmla="*/ 194 w 260"/>
                  <a:gd name="T31" fmla="*/ 165 h 165"/>
                  <a:gd name="T32" fmla="*/ 209 w 260"/>
                  <a:gd name="T33" fmla="*/ 165 h 165"/>
                  <a:gd name="T34" fmla="*/ 224 w 260"/>
                  <a:gd name="T35" fmla="*/ 165 h 165"/>
                  <a:gd name="T36" fmla="*/ 242 w 260"/>
                  <a:gd name="T37" fmla="*/ 165 h 165"/>
                  <a:gd name="T38" fmla="*/ 260 w 260"/>
                  <a:gd name="T39" fmla="*/ 165 h 165"/>
                  <a:gd name="T40" fmla="*/ 240 w 260"/>
                  <a:gd name="T41" fmla="*/ 144 h 165"/>
                  <a:gd name="T42" fmla="*/ 225 w 260"/>
                  <a:gd name="T43" fmla="*/ 125 h 165"/>
                  <a:gd name="T44" fmla="*/ 216 w 260"/>
                  <a:gd name="T45" fmla="*/ 108 h 165"/>
                  <a:gd name="T46" fmla="*/ 210 w 260"/>
                  <a:gd name="T47" fmla="*/ 93 h 165"/>
                  <a:gd name="T48" fmla="*/ 209 w 260"/>
                  <a:gd name="T49" fmla="*/ 86 h 165"/>
                  <a:gd name="T50" fmla="*/ 209 w 260"/>
                  <a:gd name="T51" fmla="*/ 80 h 165"/>
                  <a:gd name="T52" fmla="*/ 209 w 260"/>
                  <a:gd name="T53" fmla="*/ 75 h 165"/>
                  <a:gd name="T54" fmla="*/ 212 w 260"/>
                  <a:gd name="T55" fmla="*/ 71 h 165"/>
                  <a:gd name="T56" fmla="*/ 215 w 260"/>
                  <a:gd name="T57" fmla="*/ 68 h 165"/>
                  <a:gd name="T58" fmla="*/ 219 w 260"/>
                  <a:gd name="T59" fmla="*/ 65 h 165"/>
                  <a:gd name="T60" fmla="*/ 225 w 260"/>
                  <a:gd name="T61" fmla="*/ 63 h 165"/>
                  <a:gd name="T62" fmla="*/ 231 w 260"/>
                  <a:gd name="T63" fmla="*/ 62 h 16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0"/>
                  <a:gd name="T97" fmla="*/ 0 h 165"/>
                  <a:gd name="T98" fmla="*/ 260 w 260"/>
                  <a:gd name="T99" fmla="*/ 165 h 16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0" h="165">
                    <a:moveTo>
                      <a:pt x="231" y="62"/>
                    </a:moveTo>
                    <a:lnTo>
                      <a:pt x="219" y="50"/>
                    </a:lnTo>
                    <a:lnTo>
                      <a:pt x="207" y="39"/>
                    </a:lnTo>
                    <a:lnTo>
                      <a:pt x="197" y="29"/>
                    </a:lnTo>
                    <a:lnTo>
                      <a:pt x="188" y="18"/>
                    </a:lnTo>
                    <a:lnTo>
                      <a:pt x="181" y="11"/>
                    </a:lnTo>
                    <a:lnTo>
                      <a:pt x="175" y="5"/>
                    </a:lnTo>
                    <a:lnTo>
                      <a:pt x="172" y="2"/>
                    </a:lnTo>
                    <a:lnTo>
                      <a:pt x="170" y="0"/>
                    </a:lnTo>
                    <a:lnTo>
                      <a:pt x="0" y="2"/>
                    </a:lnTo>
                    <a:lnTo>
                      <a:pt x="163" y="165"/>
                    </a:lnTo>
                    <a:lnTo>
                      <a:pt x="166" y="165"/>
                    </a:lnTo>
                    <a:lnTo>
                      <a:pt x="167" y="165"/>
                    </a:lnTo>
                    <a:lnTo>
                      <a:pt x="172" y="165"/>
                    </a:lnTo>
                    <a:lnTo>
                      <a:pt x="181" y="165"/>
                    </a:lnTo>
                    <a:lnTo>
                      <a:pt x="194" y="165"/>
                    </a:lnTo>
                    <a:lnTo>
                      <a:pt x="209" y="165"/>
                    </a:lnTo>
                    <a:lnTo>
                      <a:pt x="224" y="165"/>
                    </a:lnTo>
                    <a:lnTo>
                      <a:pt x="242" y="165"/>
                    </a:lnTo>
                    <a:lnTo>
                      <a:pt x="260" y="165"/>
                    </a:lnTo>
                    <a:lnTo>
                      <a:pt x="240" y="144"/>
                    </a:lnTo>
                    <a:lnTo>
                      <a:pt x="225" y="125"/>
                    </a:lnTo>
                    <a:lnTo>
                      <a:pt x="216" y="108"/>
                    </a:lnTo>
                    <a:lnTo>
                      <a:pt x="210" y="93"/>
                    </a:lnTo>
                    <a:lnTo>
                      <a:pt x="209" y="86"/>
                    </a:lnTo>
                    <a:lnTo>
                      <a:pt x="209" y="80"/>
                    </a:lnTo>
                    <a:lnTo>
                      <a:pt x="209" y="75"/>
                    </a:lnTo>
                    <a:lnTo>
                      <a:pt x="212" y="71"/>
                    </a:lnTo>
                    <a:lnTo>
                      <a:pt x="215" y="68"/>
                    </a:lnTo>
                    <a:lnTo>
                      <a:pt x="219" y="65"/>
                    </a:lnTo>
                    <a:lnTo>
                      <a:pt x="225" y="63"/>
                    </a:lnTo>
                    <a:lnTo>
                      <a:pt x="231" y="62"/>
                    </a:lnTo>
                    <a:close/>
                  </a:path>
                </a:pathLst>
              </a:custGeom>
              <a:solidFill>
                <a:srgbClr val="FBDEDC"/>
              </a:solidFill>
              <a:ln w="4763">
                <a:solidFill>
                  <a:schemeClr val="bg2"/>
                </a:solidFill>
                <a:round/>
                <a:headEnd/>
                <a:tailEnd/>
              </a:ln>
            </p:spPr>
            <p:txBody>
              <a:bodyPr/>
              <a:lstStyle/>
              <a:p>
                <a:endParaRPr lang="en-US"/>
              </a:p>
            </p:txBody>
          </p:sp>
          <p:sp>
            <p:nvSpPr>
              <p:cNvPr id="37120" name="Freeform 262"/>
              <p:cNvSpPr>
                <a:spLocks/>
              </p:cNvSpPr>
              <p:nvPr/>
            </p:nvSpPr>
            <p:spPr bwMode="auto">
              <a:xfrm>
                <a:off x="2858" y="1864"/>
                <a:ext cx="95" cy="159"/>
              </a:xfrm>
              <a:custGeom>
                <a:avLst/>
                <a:gdLst>
                  <a:gd name="T0" fmla="*/ 0 w 95"/>
                  <a:gd name="T1" fmla="*/ 2 h 159"/>
                  <a:gd name="T2" fmla="*/ 1 w 95"/>
                  <a:gd name="T3" fmla="*/ 2 h 159"/>
                  <a:gd name="T4" fmla="*/ 4 w 95"/>
                  <a:gd name="T5" fmla="*/ 2 h 159"/>
                  <a:gd name="T6" fmla="*/ 7 w 95"/>
                  <a:gd name="T7" fmla="*/ 2 h 159"/>
                  <a:gd name="T8" fmla="*/ 18 w 95"/>
                  <a:gd name="T9" fmla="*/ 2 h 159"/>
                  <a:gd name="T10" fmla="*/ 30 w 95"/>
                  <a:gd name="T11" fmla="*/ 2 h 159"/>
                  <a:gd name="T12" fmla="*/ 44 w 95"/>
                  <a:gd name="T13" fmla="*/ 2 h 159"/>
                  <a:gd name="T14" fmla="*/ 61 w 95"/>
                  <a:gd name="T15" fmla="*/ 2 h 159"/>
                  <a:gd name="T16" fmla="*/ 79 w 95"/>
                  <a:gd name="T17" fmla="*/ 0 h 159"/>
                  <a:gd name="T18" fmla="*/ 95 w 95"/>
                  <a:gd name="T19" fmla="*/ 0 h 159"/>
                  <a:gd name="T20" fmla="*/ 95 w 95"/>
                  <a:gd name="T21" fmla="*/ 157 h 159"/>
                  <a:gd name="T22" fmla="*/ 79 w 95"/>
                  <a:gd name="T23" fmla="*/ 157 h 159"/>
                  <a:gd name="T24" fmla="*/ 61 w 95"/>
                  <a:gd name="T25" fmla="*/ 159 h 159"/>
                  <a:gd name="T26" fmla="*/ 44 w 95"/>
                  <a:gd name="T27" fmla="*/ 159 h 159"/>
                  <a:gd name="T28" fmla="*/ 30 w 95"/>
                  <a:gd name="T29" fmla="*/ 159 h 159"/>
                  <a:gd name="T30" fmla="*/ 18 w 95"/>
                  <a:gd name="T31" fmla="*/ 159 h 159"/>
                  <a:gd name="T32" fmla="*/ 7 w 95"/>
                  <a:gd name="T33" fmla="*/ 159 h 159"/>
                  <a:gd name="T34" fmla="*/ 4 w 95"/>
                  <a:gd name="T35" fmla="*/ 159 h 159"/>
                  <a:gd name="T36" fmla="*/ 1 w 95"/>
                  <a:gd name="T37" fmla="*/ 159 h 159"/>
                  <a:gd name="T38" fmla="*/ 0 w 95"/>
                  <a:gd name="T39" fmla="*/ 159 h 159"/>
                  <a:gd name="T40" fmla="*/ 0 w 95"/>
                  <a:gd name="T41" fmla="*/ 2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5"/>
                  <a:gd name="T64" fmla="*/ 0 h 159"/>
                  <a:gd name="T65" fmla="*/ 95 w 95"/>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5" h="159">
                    <a:moveTo>
                      <a:pt x="0" y="2"/>
                    </a:moveTo>
                    <a:lnTo>
                      <a:pt x="1" y="2"/>
                    </a:lnTo>
                    <a:lnTo>
                      <a:pt x="4" y="2"/>
                    </a:lnTo>
                    <a:lnTo>
                      <a:pt x="7" y="2"/>
                    </a:lnTo>
                    <a:lnTo>
                      <a:pt x="18" y="2"/>
                    </a:lnTo>
                    <a:lnTo>
                      <a:pt x="30" y="2"/>
                    </a:lnTo>
                    <a:lnTo>
                      <a:pt x="44" y="2"/>
                    </a:lnTo>
                    <a:lnTo>
                      <a:pt x="61" y="2"/>
                    </a:lnTo>
                    <a:lnTo>
                      <a:pt x="79" y="0"/>
                    </a:lnTo>
                    <a:lnTo>
                      <a:pt x="95" y="0"/>
                    </a:lnTo>
                    <a:lnTo>
                      <a:pt x="95" y="157"/>
                    </a:lnTo>
                    <a:lnTo>
                      <a:pt x="79" y="157"/>
                    </a:lnTo>
                    <a:lnTo>
                      <a:pt x="61" y="159"/>
                    </a:lnTo>
                    <a:lnTo>
                      <a:pt x="44" y="159"/>
                    </a:lnTo>
                    <a:lnTo>
                      <a:pt x="30" y="159"/>
                    </a:lnTo>
                    <a:lnTo>
                      <a:pt x="18" y="159"/>
                    </a:lnTo>
                    <a:lnTo>
                      <a:pt x="7" y="159"/>
                    </a:lnTo>
                    <a:lnTo>
                      <a:pt x="4" y="159"/>
                    </a:lnTo>
                    <a:lnTo>
                      <a:pt x="1" y="159"/>
                    </a:lnTo>
                    <a:lnTo>
                      <a:pt x="0" y="159"/>
                    </a:lnTo>
                    <a:lnTo>
                      <a:pt x="0" y="2"/>
                    </a:lnTo>
                    <a:close/>
                  </a:path>
                </a:pathLst>
              </a:custGeom>
              <a:solidFill>
                <a:srgbClr val="F3C4BF"/>
              </a:solidFill>
              <a:ln w="4763">
                <a:solidFill>
                  <a:schemeClr val="bg2"/>
                </a:solidFill>
                <a:round/>
                <a:headEnd/>
                <a:tailEnd/>
              </a:ln>
            </p:spPr>
            <p:txBody>
              <a:bodyPr/>
              <a:lstStyle/>
              <a:p>
                <a:endParaRPr lang="en-US"/>
              </a:p>
            </p:txBody>
          </p:sp>
          <p:sp>
            <p:nvSpPr>
              <p:cNvPr id="37121" name="Freeform 263"/>
              <p:cNvSpPr>
                <a:spLocks/>
              </p:cNvSpPr>
              <p:nvPr/>
            </p:nvSpPr>
            <p:spPr bwMode="auto">
              <a:xfrm>
                <a:off x="2953" y="1864"/>
                <a:ext cx="180" cy="264"/>
              </a:xfrm>
              <a:custGeom>
                <a:avLst/>
                <a:gdLst>
                  <a:gd name="T0" fmla="*/ 0 w 180"/>
                  <a:gd name="T1" fmla="*/ 0 h 264"/>
                  <a:gd name="T2" fmla="*/ 2 w 180"/>
                  <a:gd name="T3" fmla="*/ 2 h 264"/>
                  <a:gd name="T4" fmla="*/ 2 w 180"/>
                  <a:gd name="T5" fmla="*/ 3 h 264"/>
                  <a:gd name="T6" fmla="*/ 24 w 180"/>
                  <a:gd name="T7" fmla="*/ 23 h 264"/>
                  <a:gd name="T8" fmla="*/ 48 w 180"/>
                  <a:gd name="T9" fmla="*/ 42 h 264"/>
                  <a:gd name="T10" fmla="*/ 72 w 180"/>
                  <a:gd name="T11" fmla="*/ 60 h 264"/>
                  <a:gd name="T12" fmla="*/ 96 w 180"/>
                  <a:gd name="T13" fmla="*/ 75 h 264"/>
                  <a:gd name="T14" fmla="*/ 120 w 180"/>
                  <a:gd name="T15" fmla="*/ 89 h 264"/>
                  <a:gd name="T16" fmla="*/ 142 w 180"/>
                  <a:gd name="T17" fmla="*/ 98 h 264"/>
                  <a:gd name="T18" fmla="*/ 163 w 180"/>
                  <a:gd name="T19" fmla="*/ 104 h 264"/>
                  <a:gd name="T20" fmla="*/ 180 w 180"/>
                  <a:gd name="T21" fmla="*/ 107 h 264"/>
                  <a:gd name="T22" fmla="*/ 180 w 180"/>
                  <a:gd name="T23" fmla="*/ 264 h 264"/>
                  <a:gd name="T24" fmla="*/ 163 w 180"/>
                  <a:gd name="T25" fmla="*/ 261 h 264"/>
                  <a:gd name="T26" fmla="*/ 142 w 180"/>
                  <a:gd name="T27" fmla="*/ 255 h 264"/>
                  <a:gd name="T28" fmla="*/ 120 w 180"/>
                  <a:gd name="T29" fmla="*/ 246 h 264"/>
                  <a:gd name="T30" fmla="*/ 96 w 180"/>
                  <a:gd name="T31" fmla="*/ 232 h 264"/>
                  <a:gd name="T32" fmla="*/ 72 w 180"/>
                  <a:gd name="T33" fmla="*/ 217 h 264"/>
                  <a:gd name="T34" fmla="*/ 48 w 180"/>
                  <a:gd name="T35" fmla="*/ 199 h 264"/>
                  <a:gd name="T36" fmla="*/ 24 w 180"/>
                  <a:gd name="T37" fmla="*/ 180 h 264"/>
                  <a:gd name="T38" fmla="*/ 2 w 180"/>
                  <a:gd name="T39" fmla="*/ 160 h 264"/>
                  <a:gd name="T40" fmla="*/ 2 w 180"/>
                  <a:gd name="T41" fmla="*/ 159 h 264"/>
                  <a:gd name="T42" fmla="*/ 0 w 180"/>
                  <a:gd name="T43" fmla="*/ 157 h 264"/>
                  <a:gd name="T44" fmla="*/ 0 w 180"/>
                  <a:gd name="T45" fmla="*/ 0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0"/>
                  <a:gd name="T70" fmla="*/ 0 h 264"/>
                  <a:gd name="T71" fmla="*/ 180 w 18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0" h="264">
                    <a:moveTo>
                      <a:pt x="0" y="0"/>
                    </a:moveTo>
                    <a:lnTo>
                      <a:pt x="2" y="2"/>
                    </a:lnTo>
                    <a:lnTo>
                      <a:pt x="2" y="3"/>
                    </a:lnTo>
                    <a:lnTo>
                      <a:pt x="24" y="23"/>
                    </a:lnTo>
                    <a:lnTo>
                      <a:pt x="48" y="42"/>
                    </a:lnTo>
                    <a:lnTo>
                      <a:pt x="72" y="60"/>
                    </a:lnTo>
                    <a:lnTo>
                      <a:pt x="96" y="75"/>
                    </a:lnTo>
                    <a:lnTo>
                      <a:pt x="120" y="89"/>
                    </a:lnTo>
                    <a:lnTo>
                      <a:pt x="142" y="98"/>
                    </a:lnTo>
                    <a:lnTo>
                      <a:pt x="163" y="104"/>
                    </a:lnTo>
                    <a:lnTo>
                      <a:pt x="180" y="107"/>
                    </a:lnTo>
                    <a:lnTo>
                      <a:pt x="180" y="264"/>
                    </a:lnTo>
                    <a:lnTo>
                      <a:pt x="163" y="261"/>
                    </a:lnTo>
                    <a:lnTo>
                      <a:pt x="142" y="255"/>
                    </a:lnTo>
                    <a:lnTo>
                      <a:pt x="120" y="246"/>
                    </a:lnTo>
                    <a:lnTo>
                      <a:pt x="96" y="232"/>
                    </a:lnTo>
                    <a:lnTo>
                      <a:pt x="72" y="217"/>
                    </a:lnTo>
                    <a:lnTo>
                      <a:pt x="48" y="199"/>
                    </a:lnTo>
                    <a:lnTo>
                      <a:pt x="24" y="180"/>
                    </a:lnTo>
                    <a:lnTo>
                      <a:pt x="2" y="160"/>
                    </a:lnTo>
                    <a:lnTo>
                      <a:pt x="2" y="159"/>
                    </a:lnTo>
                    <a:lnTo>
                      <a:pt x="0" y="157"/>
                    </a:lnTo>
                    <a:lnTo>
                      <a:pt x="0" y="0"/>
                    </a:lnTo>
                    <a:close/>
                  </a:path>
                </a:pathLst>
              </a:custGeom>
              <a:solidFill>
                <a:srgbClr val="F3C4BF"/>
              </a:solidFill>
              <a:ln w="4763">
                <a:solidFill>
                  <a:schemeClr val="bg2"/>
                </a:solidFill>
                <a:round/>
                <a:headEnd/>
                <a:tailEnd/>
              </a:ln>
            </p:spPr>
            <p:txBody>
              <a:bodyPr/>
              <a:lstStyle/>
              <a:p>
                <a:endParaRPr lang="en-US"/>
              </a:p>
            </p:txBody>
          </p:sp>
          <p:sp>
            <p:nvSpPr>
              <p:cNvPr id="37122" name="Freeform 264"/>
              <p:cNvSpPr>
                <a:spLocks/>
              </p:cNvSpPr>
              <p:nvPr/>
            </p:nvSpPr>
            <p:spPr bwMode="auto">
              <a:xfrm>
                <a:off x="3133" y="1971"/>
                <a:ext cx="58" cy="215"/>
              </a:xfrm>
              <a:custGeom>
                <a:avLst/>
                <a:gdLst>
                  <a:gd name="T0" fmla="*/ 0 w 58"/>
                  <a:gd name="T1" fmla="*/ 0 h 215"/>
                  <a:gd name="T2" fmla="*/ 12 w 58"/>
                  <a:gd name="T3" fmla="*/ 10 h 215"/>
                  <a:gd name="T4" fmla="*/ 22 w 58"/>
                  <a:gd name="T5" fmla="*/ 22 h 215"/>
                  <a:gd name="T6" fmla="*/ 33 w 58"/>
                  <a:gd name="T7" fmla="*/ 31 h 215"/>
                  <a:gd name="T8" fmla="*/ 40 w 58"/>
                  <a:gd name="T9" fmla="*/ 40 h 215"/>
                  <a:gd name="T10" fmla="*/ 48 w 58"/>
                  <a:gd name="T11" fmla="*/ 47 h 215"/>
                  <a:gd name="T12" fmla="*/ 54 w 58"/>
                  <a:gd name="T13" fmla="*/ 52 h 215"/>
                  <a:gd name="T14" fmla="*/ 57 w 58"/>
                  <a:gd name="T15" fmla="*/ 56 h 215"/>
                  <a:gd name="T16" fmla="*/ 58 w 58"/>
                  <a:gd name="T17" fmla="*/ 58 h 215"/>
                  <a:gd name="T18" fmla="*/ 58 w 58"/>
                  <a:gd name="T19" fmla="*/ 215 h 215"/>
                  <a:gd name="T20" fmla="*/ 57 w 58"/>
                  <a:gd name="T21" fmla="*/ 214 h 215"/>
                  <a:gd name="T22" fmla="*/ 54 w 58"/>
                  <a:gd name="T23" fmla="*/ 211 h 215"/>
                  <a:gd name="T24" fmla="*/ 48 w 58"/>
                  <a:gd name="T25" fmla="*/ 205 h 215"/>
                  <a:gd name="T26" fmla="*/ 40 w 58"/>
                  <a:gd name="T27" fmla="*/ 197 h 215"/>
                  <a:gd name="T28" fmla="*/ 33 w 58"/>
                  <a:gd name="T29" fmla="*/ 188 h 215"/>
                  <a:gd name="T30" fmla="*/ 22 w 58"/>
                  <a:gd name="T31" fmla="*/ 179 h 215"/>
                  <a:gd name="T32" fmla="*/ 12 w 58"/>
                  <a:gd name="T33" fmla="*/ 167 h 215"/>
                  <a:gd name="T34" fmla="*/ 0 w 58"/>
                  <a:gd name="T35" fmla="*/ 157 h 215"/>
                  <a:gd name="T36" fmla="*/ 0 w 58"/>
                  <a:gd name="T37" fmla="*/ 0 h 2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215"/>
                  <a:gd name="T59" fmla="*/ 58 w 58"/>
                  <a:gd name="T60" fmla="*/ 215 h 2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215">
                    <a:moveTo>
                      <a:pt x="0" y="0"/>
                    </a:moveTo>
                    <a:lnTo>
                      <a:pt x="12" y="10"/>
                    </a:lnTo>
                    <a:lnTo>
                      <a:pt x="22" y="22"/>
                    </a:lnTo>
                    <a:lnTo>
                      <a:pt x="33" y="31"/>
                    </a:lnTo>
                    <a:lnTo>
                      <a:pt x="40" y="40"/>
                    </a:lnTo>
                    <a:lnTo>
                      <a:pt x="48" y="47"/>
                    </a:lnTo>
                    <a:lnTo>
                      <a:pt x="54" y="52"/>
                    </a:lnTo>
                    <a:lnTo>
                      <a:pt x="57" y="56"/>
                    </a:lnTo>
                    <a:lnTo>
                      <a:pt x="58" y="58"/>
                    </a:lnTo>
                    <a:lnTo>
                      <a:pt x="58" y="215"/>
                    </a:lnTo>
                    <a:lnTo>
                      <a:pt x="57" y="214"/>
                    </a:lnTo>
                    <a:lnTo>
                      <a:pt x="54" y="211"/>
                    </a:lnTo>
                    <a:lnTo>
                      <a:pt x="48" y="205"/>
                    </a:lnTo>
                    <a:lnTo>
                      <a:pt x="40" y="197"/>
                    </a:lnTo>
                    <a:lnTo>
                      <a:pt x="33" y="188"/>
                    </a:lnTo>
                    <a:lnTo>
                      <a:pt x="22" y="179"/>
                    </a:lnTo>
                    <a:lnTo>
                      <a:pt x="12" y="167"/>
                    </a:lnTo>
                    <a:lnTo>
                      <a:pt x="0" y="157"/>
                    </a:lnTo>
                    <a:lnTo>
                      <a:pt x="0" y="0"/>
                    </a:lnTo>
                    <a:close/>
                  </a:path>
                </a:pathLst>
              </a:custGeom>
              <a:solidFill>
                <a:srgbClr val="F3C4BF"/>
              </a:solidFill>
              <a:ln w="4763">
                <a:solidFill>
                  <a:schemeClr val="bg2"/>
                </a:solidFill>
                <a:round/>
                <a:headEnd/>
                <a:tailEnd/>
              </a:ln>
            </p:spPr>
            <p:txBody>
              <a:bodyPr/>
              <a:lstStyle/>
              <a:p>
                <a:endParaRPr lang="en-US"/>
              </a:p>
            </p:txBody>
          </p:sp>
          <p:sp>
            <p:nvSpPr>
              <p:cNvPr id="37123" name="Freeform 265"/>
              <p:cNvSpPr>
                <a:spLocks/>
              </p:cNvSpPr>
              <p:nvPr/>
            </p:nvSpPr>
            <p:spPr bwMode="auto">
              <a:xfrm>
                <a:off x="2858" y="1866"/>
                <a:ext cx="163" cy="320"/>
              </a:xfrm>
              <a:custGeom>
                <a:avLst/>
                <a:gdLst>
                  <a:gd name="T0" fmla="*/ 163 w 163"/>
                  <a:gd name="T1" fmla="*/ 163 h 320"/>
                  <a:gd name="T2" fmla="*/ 0 w 163"/>
                  <a:gd name="T3" fmla="*/ 0 h 320"/>
                  <a:gd name="T4" fmla="*/ 0 w 163"/>
                  <a:gd name="T5" fmla="*/ 157 h 320"/>
                  <a:gd name="T6" fmla="*/ 163 w 163"/>
                  <a:gd name="T7" fmla="*/ 320 h 320"/>
                  <a:gd name="T8" fmla="*/ 163 w 163"/>
                  <a:gd name="T9" fmla="*/ 163 h 320"/>
                  <a:gd name="T10" fmla="*/ 0 60000 65536"/>
                  <a:gd name="T11" fmla="*/ 0 60000 65536"/>
                  <a:gd name="T12" fmla="*/ 0 60000 65536"/>
                  <a:gd name="T13" fmla="*/ 0 60000 65536"/>
                  <a:gd name="T14" fmla="*/ 0 60000 65536"/>
                  <a:gd name="T15" fmla="*/ 0 w 163"/>
                  <a:gd name="T16" fmla="*/ 0 h 320"/>
                  <a:gd name="T17" fmla="*/ 163 w 163"/>
                  <a:gd name="T18" fmla="*/ 320 h 320"/>
                </a:gdLst>
                <a:ahLst/>
                <a:cxnLst>
                  <a:cxn ang="T10">
                    <a:pos x="T0" y="T1"/>
                  </a:cxn>
                  <a:cxn ang="T11">
                    <a:pos x="T2" y="T3"/>
                  </a:cxn>
                  <a:cxn ang="T12">
                    <a:pos x="T4" y="T5"/>
                  </a:cxn>
                  <a:cxn ang="T13">
                    <a:pos x="T6" y="T7"/>
                  </a:cxn>
                  <a:cxn ang="T14">
                    <a:pos x="T8" y="T9"/>
                  </a:cxn>
                </a:cxnLst>
                <a:rect l="T15" t="T16" r="T17" b="T18"/>
                <a:pathLst>
                  <a:path w="163" h="320">
                    <a:moveTo>
                      <a:pt x="163" y="163"/>
                    </a:moveTo>
                    <a:lnTo>
                      <a:pt x="0" y="0"/>
                    </a:lnTo>
                    <a:lnTo>
                      <a:pt x="0" y="157"/>
                    </a:lnTo>
                    <a:lnTo>
                      <a:pt x="163" y="320"/>
                    </a:lnTo>
                    <a:lnTo>
                      <a:pt x="163" y="163"/>
                    </a:lnTo>
                    <a:close/>
                  </a:path>
                </a:pathLst>
              </a:custGeom>
              <a:solidFill>
                <a:srgbClr val="F3C4BF"/>
              </a:solidFill>
              <a:ln w="4763">
                <a:solidFill>
                  <a:schemeClr val="bg2"/>
                </a:solidFill>
                <a:round/>
                <a:headEnd/>
                <a:tailEnd/>
              </a:ln>
            </p:spPr>
            <p:txBody>
              <a:bodyPr/>
              <a:lstStyle/>
              <a:p>
                <a:endParaRPr lang="en-US"/>
              </a:p>
            </p:txBody>
          </p:sp>
          <p:sp>
            <p:nvSpPr>
              <p:cNvPr id="37124" name="Rectangle 266"/>
              <p:cNvSpPr>
                <a:spLocks noChangeArrowheads="1"/>
              </p:cNvSpPr>
              <p:nvPr/>
            </p:nvSpPr>
            <p:spPr bwMode="auto">
              <a:xfrm>
                <a:off x="3021" y="2029"/>
                <a:ext cx="170" cy="157"/>
              </a:xfrm>
              <a:prstGeom prst="rect">
                <a:avLst/>
              </a:prstGeom>
              <a:solidFill>
                <a:srgbClr val="F3C4BF"/>
              </a:solidFill>
              <a:ln w="4763">
                <a:solidFill>
                  <a:schemeClr val="bg2"/>
                </a:solidFill>
                <a:miter lim="800000"/>
                <a:headEnd/>
                <a:tailEnd/>
              </a:ln>
            </p:spPr>
            <p:txBody>
              <a:bodyPr/>
              <a:lstStyle/>
              <a:p>
                <a:endParaRPr lang="en-US"/>
              </a:p>
            </p:txBody>
          </p:sp>
          <p:sp>
            <p:nvSpPr>
              <p:cNvPr id="37125" name="Freeform 267"/>
              <p:cNvSpPr>
                <a:spLocks/>
              </p:cNvSpPr>
              <p:nvPr/>
            </p:nvSpPr>
            <p:spPr bwMode="auto">
              <a:xfrm>
                <a:off x="2858" y="1864"/>
                <a:ext cx="333" cy="165"/>
              </a:xfrm>
              <a:custGeom>
                <a:avLst/>
                <a:gdLst>
                  <a:gd name="T0" fmla="*/ 275 w 333"/>
                  <a:gd name="T1" fmla="*/ 107 h 165"/>
                  <a:gd name="T2" fmla="*/ 287 w 333"/>
                  <a:gd name="T3" fmla="*/ 117 h 165"/>
                  <a:gd name="T4" fmla="*/ 297 w 333"/>
                  <a:gd name="T5" fmla="*/ 129 h 165"/>
                  <a:gd name="T6" fmla="*/ 308 w 333"/>
                  <a:gd name="T7" fmla="*/ 138 h 165"/>
                  <a:gd name="T8" fmla="*/ 315 w 333"/>
                  <a:gd name="T9" fmla="*/ 147 h 165"/>
                  <a:gd name="T10" fmla="*/ 323 w 333"/>
                  <a:gd name="T11" fmla="*/ 154 h 165"/>
                  <a:gd name="T12" fmla="*/ 329 w 333"/>
                  <a:gd name="T13" fmla="*/ 159 h 165"/>
                  <a:gd name="T14" fmla="*/ 332 w 333"/>
                  <a:gd name="T15" fmla="*/ 163 h 165"/>
                  <a:gd name="T16" fmla="*/ 333 w 333"/>
                  <a:gd name="T17" fmla="*/ 165 h 165"/>
                  <a:gd name="T18" fmla="*/ 163 w 333"/>
                  <a:gd name="T19" fmla="*/ 165 h 165"/>
                  <a:gd name="T20" fmla="*/ 0 w 333"/>
                  <a:gd name="T21" fmla="*/ 2 h 165"/>
                  <a:gd name="T22" fmla="*/ 1 w 333"/>
                  <a:gd name="T23" fmla="*/ 2 h 165"/>
                  <a:gd name="T24" fmla="*/ 4 w 333"/>
                  <a:gd name="T25" fmla="*/ 2 h 165"/>
                  <a:gd name="T26" fmla="*/ 7 w 333"/>
                  <a:gd name="T27" fmla="*/ 2 h 165"/>
                  <a:gd name="T28" fmla="*/ 18 w 333"/>
                  <a:gd name="T29" fmla="*/ 2 h 165"/>
                  <a:gd name="T30" fmla="*/ 30 w 333"/>
                  <a:gd name="T31" fmla="*/ 2 h 165"/>
                  <a:gd name="T32" fmla="*/ 44 w 333"/>
                  <a:gd name="T33" fmla="*/ 2 h 165"/>
                  <a:gd name="T34" fmla="*/ 61 w 333"/>
                  <a:gd name="T35" fmla="*/ 2 h 165"/>
                  <a:gd name="T36" fmla="*/ 79 w 333"/>
                  <a:gd name="T37" fmla="*/ 0 h 165"/>
                  <a:gd name="T38" fmla="*/ 95 w 333"/>
                  <a:gd name="T39" fmla="*/ 0 h 165"/>
                  <a:gd name="T40" fmla="*/ 97 w 333"/>
                  <a:gd name="T41" fmla="*/ 2 h 165"/>
                  <a:gd name="T42" fmla="*/ 97 w 333"/>
                  <a:gd name="T43" fmla="*/ 3 h 165"/>
                  <a:gd name="T44" fmla="*/ 119 w 333"/>
                  <a:gd name="T45" fmla="*/ 23 h 165"/>
                  <a:gd name="T46" fmla="*/ 143 w 333"/>
                  <a:gd name="T47" fmla="*/ 42 h 165"/>
                  <a:gd name="T48" fmla="*/ 167 w 333"/>
                  <a:gd name="T49" fmla="*/ 60 h 165"/>
                  <a:gd name="T50" fmla="*/ 191 w 333"/>
                  <a:gd name="T51" fmla="*/ 75 h 165"/>
                  <a:gd name="T52" fmla="*/ 215 w 333"/>
                  <a:gd name="T53" fmla="*/ 89 h 165"/>
                  <a:gd name="T54" fmla="*/ 237 w 333"/>
                  <a:gd name="T55" fmla="*/ 98 h 165"/>
                  <a:gd name="T56" fmla="*/ 258 w 333"/>
                  <a:gd name="T57" fmla="*/ 104 h 165"/>
                  <a:gd name="T58" fmla="*/ 275 w 333"/>
                  <a:gd name="T59" fmla="*/ 107 h 16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3"/>
                  <a:gd name="T91" fmla="*/ 0 h 165"/>
                  <a:gd name="T92" fmla="*/ 333 w 333"/>
                  <a:gd name="T93" fmla="*/ 165 h 16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3" h="165">
                    <a:moveTo>
                      <a:pt x="275" y="107"/>
                    </a:moveTo>
                    <a:lnTo>
                      <a:pt x="287" y="117"/>
                    </a:lnTo>
                    <a:lnTo>
                      <a:pt x="297" y="129"/>
                    </a:lnTo>
                    <a:lnTo>
                      <a:pt x="308" y="138"/>
                    </a:lnTo>
                    <a:lnTo>
                      <a:pt x="315" y="147"/>
                    </a:lnTo>
                    <a:lnTo>
                      <a:pt x="323" y="154"/>
                    </a:lnTo>
                    <a:lnTo>
                      <a:pt x="329" y="159"/>
                    </a:lnTo>
                    <a:lnTo>
                      <a:pt x="332" y="163"/>
                    </a:lnTo>
                    <a:lnTo>
                      <a:pt x="333" y="165"/>
                    </a:lnTo>
                    <a:lnTo>
                      <a:pt x="163" y="165"/>
                    </a:lnTo>
                    <a:lnTo>
                      <a:pt x="0" y="2"/>
                    </a:lnTo>
                    <a:lnTo>
                      <a:pt x="1" y="2"/>
                    </a:lnTo>
                    <a:lnTo>
                      <a:pt x="4" y="2"/>
                    </a:lnTo>
                    <a:lnTo>
                      <a:pt x="7" y="2"/>
                    </a:lnTo>
                    <a:lnTo>
                      <a:pt x="18" y="2"/>
                    </a:lnTo>
                    <a:lnTo>
                      <a:pt x="30" y="2"/>
                    </a:lnTo>
                    <a:lnTo>
                      <a:pt x="44" y="2"/>
                    </a:lnTo>
                    <a:lnTo>
                      <a:pt x="61" y="2"/>
                    </a:lnTo>
                    <a:lnTo>
                      <a:pt x="79" y="0"/>
                    </a:lnTo>
                    <a:lnTo>
                      <a:pt x="95" y="0"/>
                    </a:lnTo>
                    <a:lnTo>
                      <a:pt x="97" y="2"/>
                    </a:lnTo>
                    <a:lnTo>
                      <a:pt x="97" y="3"/>
                    </a:lnTo>
                    <a:lnTo>
                      <a:pt x="119" y="23"/>
                    </a:lnTo>
                    <a:lnTo>
                      <a:pt x="143" y="42"/>
                    </a:lnTo>
                    <a:lnTo>
                      <a:pt x="167" y="60"/>
                    </a:lnTo>
                    <a:lnTo>
                      <a:pt x="191" y="75"/>
                    </a:lnTo>
                    <a:lnTo>
                      <a:pt x="215" y="89"/>
                    </a:lnTo>
                    <a:lnTo>
                      <a:pt x="237" y="98"/>
                    </a:lnTo>
                    <a:lnTo>
                      <a:pt x="258" y="104"/>
                    </a:lnTo>
                    <a:lnTo>
                      <a:pt x="275" y="107"/>
                    </a:lnTo>
                    <a:close/>
                  </a:path>
                </a:pathLst>
              </a:custGeom>
              <a:solidFill>
                <a:srgbClr val="FBDEDC"/>
              </a:solidFill>
              <a:ln w="4763">
                <a:solidFill>
                  <a:schemeClr val="bg2"/>
                </a:solidFill>
                <a:round/>
                <a:headEnd/>
                <a:tailEnd/>
              </a:ln>
            </p:spPr>
            <p:txBody>
              <a:bodyPr/>
              <a:lstStyle/>
              <a:p>
                <a:endParaRPr lang="en-US"/>
              </a:p>
            </p:txBody>
          </p:sp>
          <p:sp>
            <p:nvSpPr>
              <p:cNvPr id="37126" name="Freeform 268"/>
              <p:cNvSpPr>
                <a:spLocks/>
              </p:cNvSpPr>
              <p:nvPr/>
            </p:nvSpPr>
            <p:spPr bwMode="auto">
              <a:xfrm>
                <a:off x="2904" y="1763"/>
                <a:ext cx="254" cy="208"/>
              </a:xfrm>
              <a:custGeom>
                <a:avLst/>
                <a:gdLst>
                  <a:gd name="T0" fmla="*/ 230 w 254"/>
                  <a:gd name="T1" fmla="*/ 208 h 208"/>
                  <a:gd name="T2" fmla="*/ 236 w 254"/>
                  <a:gd name="T3" fmla="*/ 206 h 208"/>
                  <a:gd name="T4" fmla="*/ 242 w 254"/>
                  <a:gd name="T5" fmla="*/ 205 h 208"/>
                  <a:gd name="T6" fmla="*/ 247 w 254"/>
                  <a:gd name="T7" fmla="*/ 202 h 208"/>
                  <a:gd name="T8" fmla="*/ 251 w 254"/>
                  <a:gd name="T9" fmla="*/ 199 h 208"/>
                  <a:gd name="T10" fmla="*/ 253 w 254"/>
                  <a:gd name="T11" fmla="*/ 194 h 208"/>
                  <a:gd name="T12" fmla="*/ 254 w 254"/>
                  <a:gd name="T13" fmla="*/ 190 h 208"/>
                  <a:gd name="T14" fmla="*/ 254 w 254"/>
                  <a:gd name="T15" fmla="*/ 184 h 208"/>
                  <a:gd name="T16" fmla="*/ 253 w 254"/>
                  <a:gd name="T17" fmla="*/ 176 h 208"/>
                  <a:gd name="T18" fmla="*/ 250 w 254"/>
                  <a:gd name="T19" fmla="*/ 169 h 208"/>
                  <a:gd name="T20" fmla="*/ 247 w 254"/>
                  <a:gd name="T21" fmla="*/ 161 h 208"/>
                  <a:gd name="T22" fmla="*/ 241 w 254"/>
                  <a:gd name="T23" fmla="*/ 152 h 208"/>
                  <a:gd name="T24" fmla="*/ 236 w 254"/>
                  <a:gd name="T25" fmla="*/ 143 h 208"/>
                  <a:gd name="T26" fmla="*/ 221 w 254"/>
                  <a:gd name="T27" fmla="*/ 124 h 208"/>
                  <a:gd name="T28" fmla="*/ 202 w 254"/>
                  <a:gd name="T29" fmla="*/ 103 h 208"/>
                  <a:gd name="T30" fmla="*/ 180 w 254"/>
                  <a:gd name="T31" fmla="*/ 82 h 208"/>
                  <a:gd name="T32" fmla="*/ 156 w 254"/>
                  <a:gd name="T33" fmla="*/ 63 h 208"/>
                  <a:gd name="T34" fmla="*/ 132 w 254"/>
                  <a:gd name="T35" fmla="*/ 46 h 208"/>
                  <a:gd name="T36" fmla="*/ 106 w 254"/>
                  <a:gd name="T37" fmla="*/ 30 h 208"/>
                  <a:gd name="T38" fmla="*/ 82 w 254"/>
                  <a:gd name="T39" fmla="*/ 18 h 208"/>
                  <a:gd name="T40" fmla="*/ 61 w 254"/>
                  <a:gd name="T41" fmla="*/ 9 h 208"/>
                  <a:gd name="T42" fmla="*/ 40 w 254"/>
                  <a:gd name="T43" fmla="*/ 3 h 208"/>
                  <a:gd name="T44" fmla="*/ 24 w 254"/>
                  <a:gd name="T45" fmla="*/ 0 h 208"/>
                  <a:gd name="T46" fmla="*/ 16 w 254"/>
                  <a:gd name="T47" fmla="*/ 1 h 208"/>
                  <a:gd name="T48" fmla="*/ 10 w 254"/>
                  <a:gd name="T49" fmla="*/ 3 h 208"/>
                  <a:gd name="T50" fmla="*/ 6 w 254"/>
                  <a:gd name="T51" fmla="*/ 4 h 208"/>
                  <a:gd name="T52" fmla="*/ 3 w 254"/>
                  <a:gd name="T53" fmla="*/ 9 h 208"/>
                  <a:gd name="T54" fmla="*/ 0 w 254"/>
                  <a:gd name="T55" fmla="*/ 13 h 208"/>
                  <a:gd name="T56" fmla="*/ 0 w 254"/>
                  <a:gd name="T57" fmla="*/ 18 h 208"/>
                  <a:gd name="T58" fmla="*/ 0 w 254"/>
                  <a:gd name="T59" fmla="*/ 24 h 208"/>
                  <a:gd name="T60" fmla="*/ 1 w 254"/>
                  <a:gd name="T61" fmla="*/ 31 h 208"/>
                  <a:gd name="T62" fmla="*/ 3 w 254"/>
                  <a:gd name="T63" fmla="*/ 39 h 208"/>
                  <a:gd name="T64" fmla="*/ 7 w 254"/>
                  <a:gd name="T65" fmla="*/ 46 h 208"/>
                  <a:gd name="T66" fmla="*/ 12 w 254"/>
                  <a:gd name="T67" fmla="*/ 55 h 208"/>
                  <a:gd name="T68" fmla="*/ 18 w 254"/>
                  <a:gd name="T69" fmla="*/ 64 h 208"/>
                  <a:gd name="T70" fmla="*/ 33 w 254"/>
                  <a:gd name="T71" fmla="*/ 83 h 208"/>
                  <a:gd name="T72" fmla="*/ 51 w 254"/>
                  <a:gd name="T73" fmla="*/ 104 h 208"/>
                  <a:gd name="T74" fmla="*/ 73 w 254"/>
                  <a:gd name="T75" fmla="*/ 124 h 208"/>
                  <a:gd name="T76" fmla="*/ 97 w 254"/>
                  <a:gd name="T77" fmla="*/ 143 h 208"/>
                  <a:gd name="T78" fmla="*/ 123 w 254"/>
                  <a:gd name="T79" fmla="*/ 161 h 208"/>
                  <a:gd name="T80" fmla="*/ 147 w 254"/>
                  <a:gd name="T81" fmla="*/ 176 h 208"/>
                  <a:gd name="T82" fmla="*/ 171 w 254"/>
                  <a:gd name="T83" fmla="*/ 190 h 208"/>
                  <a:gd name="T84" fmla="*/ 193 w 254"/>
                  <a:gd name="T85" fmla="*/ 199 h 208"/>
                  <a:gd name="T86" fmla="*/ 212 w 254"/>
                  <a:gd name="T87" fmla="*/ 205 h 208"/>
                  <a:gd name="T88" fmla="*/ 230 w 254"/>
                  <a:gd name="T89" fmla="*/ 208 h 20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54"/>
                  <a:gd name="T136" fmla="*/ 0 h 208"/>
                  <a:gd name="T137" fmla="*/ 254 w 254"/>
                  <a:gd name="T138" fmla="*/ 208 h 20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54" h="208">
                    <a:moveTo>
                      <a:pt x="230" y="208"/>
                    </a:moveTo>
                    <a:lnTo>
                      <a:pt x="236" y="206"/>
                    </a:lnTo>
                    <a:lnTo>
                      <a:pt x="242" y="205"/>
                    </a:lnTo>
                    <a:lnTo>
                      <a:pt x="247" y="202"/>
                    </a:lnTo>
                    <a:lnTo>
                      <a:pt x="251" y="199"/>
                    </a:lnTo>
                    <a:lnTo>
                      <a:pt x="253" y="194"/>
                    </a:lnTo>
                    <a:lnTo>
                      <a:pt x="254" y="190"/>
                    </a:lnTo>
                    <a:lnTo>
                      <a:pt x="254" y="184"/>
                    </a:lnTo>
                    <a:lnTo>
                      <a:pt x="253" y="176"/>
                    </a:lnTo>
                    <a:lnTo>
                      <a:pt x="250" y="169"/>
                    </a:lnTo>
                    <a:lnTo>
                      <a:pt x="247" y="161"/>
                    </a:lnTo>
                    <a:lnTo>
                      <a:pt x="241" y="152"/>
                    </a:lnTo>
                    <a:lnTo>
                      <a:pt x="236" y="143"/>
                    </a:lnTo>
                    <a:lnTo>
                      <a:pt x="221" y="124"/>
                    </a:lnTo>
                    <a:lnTo>
                      <a:pt x="202" y="103"/>
                    </a:lnTo>
                    <a:lnTo>
                      <a:pt x="180" y="82"/>
                    </a:lnTo>
                    <a:lnTo>
                      <a:pt x="156" y="63"/>
                    </a:lnTo>
                    <a:lnTo>
                      <a:pt x="132" y="46"/>
                    </a:lnTo>
                    <a:lnTo>
                      <a:pt x="106" y="30"/>
                    </a:lnTo>
                    <a:lnTo>
                      <a:pt x="82" y="18"/>
                    </a:lnTo>
                    <a:lnTo>
                      <a:pt x="61" y="9"/>
                    </a:lnTo>
                    <a:lnTo>
                      <a:pt x="40" y="3"/>
                    </a:lnTo>
                    <a:lnTo>
                      <a:pt x="24" y="0"/>
                    </a:lnTo>
                    <a:lnTo>
                      <a:pt x="16" y="1"/>
                    </a:lnTo>
                    <a:lnTo>
                      <a:pt x="10" y="3"/>
                    </a:lnTo>
                    <a:lnTo>
                      <a:pt x="6" y="4"/>
                    </a:lnTo>
                    <a:lnTo>
                      <a:pt x="3" y="9"/>
                    </a:lnTo>
                    <a:lnTo>
                      <a:pt x="0" y="13"/>
                    </a:lnTo>
                    <a:lnTo>
                      <a:pt x="0" y="18"/>
                    </a:lnTo>
                    <a:lnTo>
                      <a:pt x="0" y="24"/>
                    </a:lnTo>
                    <a:lnTo>
                      <a:pt x="1" y="31"/>
                    </a:lnTo>
                    <a:lnTo>
                      <a:pt x="3" y="39"/>
                    </a:lnTo>
                    <a:lnTo>
                      <a:pt x="7" y="46"/>
                    </a:lnTo>
                    <a:lnTo>
                      <a:pt x="12" y="55"/>
                    </a:lnTo>
                    <a:lnTo>
                      <a:pt x="18" y="64"/>
                    </a:lnTo>
                    <a:lnTo>
                      <a:pt x="33" y="83"/>
                    </a:lnTo>
                    <a:lnTo>
                      <a:pt x="51" y="104"/>
                    </a:lnTo>
                    <a:lnTo>
                      <a:pt x="73" y="124"/>
                    </a:lnTo>
                    <a:lnTo>
                      <a:pt x="97" y="143"/>
                    </a:lnTo>
                    <a:lnTo>
                      <a:pt x="123" y="161"/>
                    </a:lnTo>
                    <a:lnTo>
                      <a:pt x="147" y="176"/>
                    </a:lnTo>
                    <a:lnTo>
                      <a:pt x="171" y="190"/>
                    </a:lnTo>
                    <a:lnTo>
                      <a:pt x="193" y="199"/>
                    </a:lnTo>
                    <a:lnTo>
                      <a:pt x="212" y="205"/>
                    </a:lnTo>
                    <a:lnTo>
                      <a:pt x="230" y="208"/>
                    </a:lnTo>
                    <a:close/>
                  </a:path>
                </a:pathLst>
              </a:custGeom>
              <a:solidFill>
                <a:srgbClr val="FBDEDC"/>
              </a:solidFill>
              <a:ln w="4763">
                <a:solidFill>
                  <a:schemeClr val="bg2"/>
                </a:solidFill>
                <a:round/>
                <a:headEnd/>
                <a:tailEnd/>
              </a:ln>
            </p:spPr>
            <p:txBody>
              <a:bodyPr/>
              <a:lstStyle/>
              <a:p>
                <a:endParaRPr lang="en-US"/>
              </a:p>
            </p:txBody>
          </p:sp>
          <p:sp>
            <p:nvSpPr>
              <p:cNvPr id="37127" name="Freeform 269"/>
              <p:cNvSpPr>
                <a:spLocks/>
              </p:cNvSpPr>
              <p:nvPr/>
            </p:nvSpPr>
            <p:spPr bwMode="auto">
              <a:xfrm>
                <a:off x="3103" y="1864"/>
                <a:ext cx="259" cy="165"/>
              </a:xfrm>
              <a:custGeom>
                <a:avLst/>
                <a:gdLst>
                  <a:gd name="T0" fmla="*/ 30 w 259"/>
                  <a:gd name="T1" fmla="*/ 107 h 165"/>
                  <a:gd name="T2" fmla="*/ 42 w 259"/>
                  <a:gd name="T3" fmla="*/ 117 h 165"/>
                  <a:gd name="T4" fmla="*/ 52 w 259"/>
                  <a:gd name="T5" fmla="*/ 129 h 165"/>
                  <a:gd name="T6" fmla="*/ 63 w 259"/>
                  <a:gd name="T7" fmla="*/ 138 h 165"/>
                  <a:gd name="T8" fmla="*/ 72 w 259"/>
                  <a:gd name="T9" fmla="*/ 147 h 165"/>
                  <a:gd name="T10" fmla="*/ 78 w 259"/>
                  <a:gd name="T11" fmla="*/ 154 h 165"/>
                  <a:gd name="T12" fmla="*/ 84 w 259"/>
                  <a:gd name="T13" fmla="*/ 159 h 165"/>
                  <a:gd name="T14" fmla="*/ 87 w 259"/>
                  <a:gd name="T15" fmla="*/ 163 h 165"/>
                  <a:gd name="T16" fmla="*/ 88 w 259"/>
                  <a:gd name="T17" fmla="*/ 165 h 165"/>
                  <a:gd name="T18" fmla="*/ 259 w 259"/>
                  <a:gd name="T19" fmla="*/ 163 h 165"/>
                  <a:gd name="T20" fmla="*/ 96 w 259"/>
                  <a:gd name="T21" fmla="*/ 0 h 165"/>
                  <a:gd name="T22" fmla="*/ 94 w 259"/>
                  <a:gd name="T23" fmla="*/ 0 h 165"/>
                  <a:gd name="T24" fmla="*/ 91 w 259"/>
                  <a:gd name="T25" fmla="*/ 0 h 165"/>
                  <a:gd name="T26" fmla="*/ 88 w 259"/>
                  <a:gd name="T27" fmla="*/ 0 h 165"/>
                  <a:gd name="T28" fmla="*/ 78 w 259"/>
                  <a:gd name="T29" fmla="*/ 0 h 165"/>
                  <a:gd name="T30" fmla="*/ 66 w 259"/>
                  <a:gd name="T31" fmla="*/ 0 h 165"/>
                  <a:gd name="T32" fmla="*/ 51 w 259"/>
                  <a:gd name="T33" fmla="*/ 0 h 165"/>
                  <a:gd name="T34" fmla="*/ 34 w 259"/>
                  <a:gd name="T35" fmla="*/ 0 h 165"/>
                  <a:gd name="T36" fmla="*/ 18 w 259"/>
                  <a:gd name="T37" fmla="*/ 0 h 165"/>
                  <a:gd name="T38" fmla="*/ 0 w 259"/>
                  <a:gd name="T39" fmla="*/ 0 h 165"/>
                  <a:gd name="T40" fmla="*/ 1 w 259"/>
                  <a:gd name="T41" fmla="*/ 2 h 165"/>
                  <a:gd name="T42" fmla="*/ 3 w 259"/>
                  <a:gd name="T43" fmla="*/ 2 h 165"/>
                  <a:gd name="T44" fmla="*/ 22 w 259"/>
                  <a:gd name="T45" fmla="*/ 23 h 165"/>
                  <a:gd name="T46" fmla="*/ 37 w 259"/>
                  <a:gd name="T47" fmla="*/ 42 h 165"/>
                  <a:gd name="T48" fmla="*/ 42 w 259"/>
                  <a:gd name="T49" fmla="*/ 51 h 165"/>
                  <a:gd name="T50" fmla="*/ 48 w 259"/>
                  <a:gd name="T51" fmla="*/ 60 h 165"/>
                  <a:gd name="T52" fmla="*/ 51 w 259"/>
                  <a:gd name="T53" fmla="*/ 68 h 165"/>
                  <a:gd name="T54" fmla="*/ 54 w 259"/>
                  <a:gd name="T55" fmla="*/ 75 h 165"/>
                  <a:gd name="T56" fmla="*/ 55 w 259"/>
                  <a:gd name="T57" fmla="*/ 83 h 165"/>
                  <a:gd name="T58" fmla="*/ 55 w 259"/>
                  <a:gd name="T59" fmla="*/ 89 h 165"/>
                  <a:gd name="T60" fmla="*/ 54 w 259"/>
                  <a:gd name="T61" fmla="*/ 93 h 165"/>
                  <a:gd name="T62" fmla="*/ 52 w 259"/>
                  <a:gd name="T63" fmla="*/ 98 h 165"/>
                  <a:gd name="T64" fmla="*/ 48 w 259"/>
                  <a:gd name="T65" fmla="*/ 101 h 165"/>
                  <a:gd name="T66" fmla="*/ 43 w 259"/>
                  <a:gd name="T67" fmla="*/ 104 h 165"/>
                  <a:gd name="T68" fmla="*/ 37 w 259"/>
                  <a:gd name="T69" fmla="*/ 105 h 165"/>
                  <a:gd name="T70" fmla="*/ 31 w 259"/>
                  <a:gd name="T71" fmla="*/ 107 h 165"/>
                  <a:gd name="T72" fmla="*/ 30 w 259"/>
                  <a:gd name="T73" fmla="*/ 107 h 1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165"/>
                  <a:gd name="T113" fmla="*/ 259 w 259"/>
                  <a:gd name="T114" fmla="*/ 165 h 1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165">
                    <a:moveTo>
                      <a:pt x="30" y="107"/>
                    </a:moveTo>
                    <a:lnTo>
                      <a:pt x="42" y="117"/>
                    </a:lnTo>
                    <a:lnTo>
                      <a:pt x="52" y="129"/>
                    </a:lnTo>
                    <a:lnTo>
                      <a:pt x="63" y="138"/>
                    </a:lnTo>
                    <a:lnTo>
                      <a:pt x="72" y="147"/>
                    </a:lnTo>
                    <a:lnTo>
                      <a:pt x="78" y="154"/>
                    </a:lnTo>
                    <a:lnTo>
                      <a:pt x="84" y="159"/>
                    </a:lnTo>
                    <a:lnTo>
                      <a:pt x="87" y="163"/>
                    </a:lnTo>
                    <a:lnTo>
                      <a:pt x="88" y="165"/>
                    </a:lnTo>
                    <a:lnTo>
                      <a:pt x="259" y="163"/>
                    </a:lnTo>
                    <a:lnTo>
                      <a:pt x="96" y="0"/>
                    </a:lnTo>
                    <a:lnTo>
                      <a:pt x="94" y="0"/>
                    </a:lnTo>
                    <a:lnTo>
                      <a:pt x="91" y="0"/>
                    </a:lnTo>
                    <a:lnTo>
                      <a:pt x="88" y="0"/>
                    </a:lnTo>
                    <a:lnTo>
                      <a:pt x="78" y="0"/>
                    </a:lnTo>
                    <a:lnTo>
                      <a:pt x="66" y="0"/>
                    </a:lnTo>
                    <a:lnTo>
                      <a:pt x="51" y="0"/>
                    </a:lnTo>
                    <a:lnTo>
                      <a:pt x="34" y="0"/>
                    </a:lnTo>
                    <a:lnTo>
                      <a:pt x="18" y="0"/>
                    </a:lnTo>
                    <a:lnTo>
                      <a:pt x="0" y="0"/>
                    </a:lnTo>
                    <a:lnTo>
                      <a:pt x="1" y="2"/>
                    </a:lnTo>
                    <a:lnTo>
                      <a:pt x="3" y="2"/>
                    </a:lnTo>
                    <a:lnTo>
                      <a:pt x="22" y="23"/>
                    </a:lnTo>
                    <a:lnTo>
                      <a:pt x="37" y="42"/>
                    </a:lnTo>
                    <a:lnTo>
                      <a:pt x="42" y="51"/>
                    </a:lnTo>
                    <a:lnTo>
                      <a:pt x="48" y="60"/>
                    </a:lnTo>
                    <a:lnTo>
                      <a:pt x="51" y="68"/>
                    </a:lnTo>
                    <a:lnTo>
                      <a:pt x="54" y="75"/>
                    </a:lnTo>
                    <a:lnTo>
                      <a:pt x="55" y="83"/>
                    </a:lnTo>
                    <a:lnTo>
                      <a:pt x="55" y="89"/>
                    </a:lnTo>
                    <a:lnTo>
                      <a:pt x="54" y="93"/>
                    </a:lnTo>
                    <a:lnTo>
                      <a:pt x="52" y="98"/>
                    </a:lnTo>
                    <a:lnTo>
                      <a:pt x="48" y="101"/>
                    </a:lnTo>
                    <a:lnTo>
                      <a:pt x="43" y="104"/>
                    </a:lnTo>
                    <a:lnTo>
                      <a:pt x="37" y="105"/>
                    </a:lnTo>
                    <a:lnTo>
                      <a:pt x="31" y="107"/>
                    </a:lnTo>
                    <a:lnTo>
                      <a:pt x="30" y="107"/>
                    </a:lnTo>
                    <a:close/>
                  </a:path>
                </a:pathLst>
              </a:custGeom>
              <a:solidFill>
                <a:srgbClr val="FBDEDC"/>
              </a:solidFill>
              <a:ln w="4763">
                <a:solidFill>
                  <a:schemeClr val="bg2"/>
                </a:solidFill>
                <a:round/>
                <a:headEnd/>
                <a:tailEnd/>
              </a:ln>
            </p:spPr>
            <p:txBody>
              <a:bodyPr/>
              <a:lstStyle/>
              <a:p>
                <a:endParaRPr lang="en-US"/>
              </a:p>
            </p:txBody>
          </p:sp>
        </p:grpSp>
        <p:grpSp>
          <p:nvGrpSpPr>
            <p:cNvPr id="37072" name="Group 270"/>
            <p:cNvGrpSpPr>
              <a:grpSpLocks/>
            </p:cNvGrpSpPr>
            <p:nvPr/>
          </p:nvGrpSpPr>
          <p:grpSpPr bwMode="auto">
            <a:xfrm>
              <a:off x="2135" y="1649"/>
              <a:ext cx="670" cy="363"/>
              <a:chOff x="2135" y="1649"/>
              <a:chExt cx="670" cy="363"/>
            </a:xfrm>
          </p:grpSpPr>
          <p:sp>
            <p:nvSpPr>
              <p:cNvPr id="37073" name="Freeform 271"/>
              <p:cNvSpPr>
                <a:spLocks/>
              </p:cNvSpPr>
              <p:nvPr/>
            </p:nvSpPr>
            <p:spPr bwMode="auto">
              <a:xfrm>
                <a:off x="2135" y="1936"/>
                <a:ext cx="667" cy="76"/>
              </a:xfrm>
              <a:custGeom>
                <a:avLst/>
                <a:gdLst>
                  <a:gd name="T0" fmla="*/ 76 w 667"/>
                  <a:gd name="T1" fmla="*/ 76 h 76"/>
                  <a:gd name="T2" fmla="*/ 667 w 667"/>
                  <a:gd name="T3" fmla="*/ 76 h 76"/>
                  <a:gd name="T4" fmla="*/ 591 w 667"/>
                  <a:gd name="T5" fmla="*/ 0 h 76"/>
                  <a:gd name="T6" fmla="*/ 0 w 667"/>
                  <a:gd name="T7" fmla="*/ 0 h 76"/>
                  <a:gd name="T8" fmla="*/ 76 w 667"/>
                  <a:gd name="T9" fmla="*/ 76 h 76"/>
                  <a:gd name="T10" fmla="*/ 0 60000 65536"/>
                  <a:gd name="T11" fmla="*/ 0 60000 65536"/>
                  <a:gd name="T12" fmla="*/ 0 60000 65536"/>
                  <a:gd name="T13" fmla="*/ 0 60000 65536"/>
                  <a:gd name="T14" fmla="*/ 0 60000 65536"/>
                  <a:gd name="T15" fmla="*/ 0 w 667"/>
                  <a:gd name="T16" fmla="*/ 0 h 76"/>
                  <a:gd name="T17" fmla="*/ 667 w 667"/>
                  <a:gd name="T18" fmla="*/ 76 h 76"/>
                </a:gdLst>
                <a:ahLst/>
                <a:cxnLst>
                  <a:cxn ang="T10">
                    <a:pos x="T0" y="T1"/>
                  </a:cxn>
                  <a:cxn ang="T11">
                    <a:pos x="T2" y="T3"/>
                  </a:cxn>
                  <a:cxn ang="T12">
                    <a:pos x="T4" y="T5"/>
                  </a:cxn>
                  <a:cxn ang="T13">
                    <a:pos x="T6" y="T7"/>
                  </a:cxn>
                  <a:cxn ang="T14">
                    <a:pos x="T8" y="T9"/>
                  </a:cxn>
                </a:cxnLst>
                <a:rect l="T15" t="T16" r="T17" b="T18"/>
                <a:pathLst>
                  <a:path w="667" h="76">
                    <a:moveTo>
                      <a:pt x="76" y="76"/>
                    </a:moveTo>
                    <a:lnTo>
                      <a:pt x="667" y="76"/>
                    </a:lnTo>
                    <a:lnTo>
                      <a:pt x="591" y="0"/>
                    </a:lnTo>
                    <a:lnTo>
                      <a:pt x="0" y="0"/>
                    </a:lnTo>
                    <a:lnTo>
                      <a:pt x="76" y="76"/>
                    </a:lnTo>
                    <a:close/>
                  </a:path>
                </a:pathLst>
              </a:custGeom>
              <a:solidFill>
                <a:srgbClr val="FFFF99"/>
              </a:solidFill>
              <a:ln w="4763">
                <a:solidFill>
                  <a:schemeClr val="bg2"/>
                </a:solidFill>
                <a:round/>
                <a:headEnd/>
                <a:tailEnd/>
              </a:ln>
            </p:spPr>
            <p:txBody>
              <a:bodyPr/>
              <a:lstStyle/>
              <a:p>
                <a:endParaRPr lang="en-US"/>
              </a:p>
            </p:txBody>
          </p:sp>
          <p:sp>
            <p:nvSpPr>
              <p:cNvPr id="37074" name="Freeform 272"/>
              <p:cNvSpPr>
                <a:spLocks/>
              </p:cNvSpPr>
              <p:nvPr/>
            </p:nvSpPr>
            <p:spPr bwMode="auto">
              <a:xfrm>
                <a:off x="2524" y="1836"/>
                <a:ext cx="278" cy="176"/>
              </a:xfrm>
              <a:custGeom>
                <a:avLst/>
                <a:gdLst>
                  <a:gd name="T0" fmla="*/ 278 w 278"/>
                  <a:gd name="T1" fmla="*/ 176 h 176"/>
                  <a:gd name="T2" fmla="*/ 277 w 278"/>
                  <a:gd name="T3" fmla="*/ 176 h 176"/>
                  <a:gd name="T4" fmla="*/ 274 w 278"/>
                  <a:gd name="T5" fmla="*/ 175 h 176"/>
                  <a:gd name="T6" fmla="*/ 268 w 278"/>
                  <a:gd name="T7" fmla="*/ 172 h 176"/>
                  <a:gd name="T8" fmla="*/ 259 w 278"/>
                  <a:gd name="T9" fmla="*/ 168 h 176"/>
                  <a:gd name="T10" fmla="*/ 248 w 278"/>
                  <a:gd name="T11" fmla="*/ 162 h 176"/>
                  <a:gd name="T12" fmla="*/ 238 w 278"/>
                  <a:gd name="T13" fmla="*/ 157 h 176"/>
                  <a:gd name="T14" fmla="*/ 224 w 278"/>
                  <a:gd name="T15" fmla="*/ 150 h 176"/>
                  <a:gd name="T16" fmla="*/ 209 w 278"/>
                  <a:gd name="T17" fmla="*/ 142 h 176"/>
                  <a:gd name="T18" fmla="*/ 178 w 278"/>
                  <a:gd name="T19" fmla="*/ 127 h 176"/>
                  <a:gd name="T20" fmla="*/ 145 w 278"/>
                  <a:gd name="T21" fmla="*/ 111 h 176"/>
                  <a:gd name="T22" fmla="*/ 111 w 278"/>
                  <a:gd name="T23" fmla="*/ 93 h 176"/>
                  <a:gd name="T24" fmla="*/ 76 w 278"/>
                  <a:gd name="T25" fmla="*/ 76 h 176"/>
                  <a:gd name="T26" fmla="*/ 0 w 278"/>
                  <a:gd name="T27" fmla="*/ 0 h 176"/>
                  <a:gd name="T28" fmla="*/ 34 w 278"/>
                  <a:gd name="T29" fmla="*/ 16 h 176"/>
                  <a:gd name="T30" fmla="*/ 69 w 278"/>
                  <a:gd name="T31" fmla="*/ 34 h 176"/>
                  <a:gd name="T32" fmla="*/ 102 w 278"/>
                  <a:gd name="T33" fmla="*/ 51 h 176"/>
                  <a:gd name="T34" fmla="*/ 133 w 278"/>
                  <a:gd name="T35" fmla="*/ 66 h 176"/>
                  <a:gd name="T36" fmla="*/ 148 w 278"/>
                  <a:gd name="T37" fmla="*/ 73 h 176"/>
                  <a:gd name="T38" fmla="*/ 162 w 278"/>
                  <a:gd name="T39" fmla="*/ 81 h 176"/>
                  <a:gd name="T40" fmla="*/ 172 w 278"/>
                  <a:gd name="T41" fmla="*/ 85 h 176"/>
                  <a:gd name="T42" fmla="*/ 183 w 278"/>
                  <a:gd name="T43" fmla="*/ 91 h 176"/>
                  <a:gd name="T44" fmla="*/ 191 w 278"/>
                  <a:gd name="T45" fmla="*/ 96 h 176"/>
                  <a:gd name="T46" fmla="*/ 197 w 278"/>
                  <a:gd name="T47" fmla="*/ 99 h 176"/>
                  <a:gd name="T48" fmla="*/ 200 w 278"/>
                  <a:gd name="T49" fmla="*/ 100 h 176"/>
                  <a:gd name="T50" fmla="*/ 202 w 278"/>
                  <a:gd name="T51" fmla="*/ 100 h 176"/>
                  <a:gd name="T52" fmla="*/ 278 w 278"/>
                  <a:gd name="T53" fmla="*/ 176 h 17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8"/>
                  <a:gd name="T82" fmla="*/ 0 h 176"/>
                  <a:gd name="T83" fmla="*/ 278 w 278"/>
                  <a:gd name="T84" fmla="*/ 176 h 17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8" h="176">
                    <a:moveTo>
                      <a:pt x="278" y="176"/>
                    </a:moveTo>
                    <a:lnTo>
                      <a:pt x="277" y="176"/>
                    </a:lnTo>
                    <a:lnTo>
                      <a:pt x="274" y="175"/>
                    </a:lnTo>
                    <a:lnTo>
                      <a:pt x="268" y="172"/>
                    </a:lnTo>
                    <a:lnTo>
                      <a:pt x="259" y="168"/>
                    </a:lnTo>
                    <a:lnTo>
                      <a:pt x="248" y="162"/>
                    </a:lnTo>
                    <a:lnTo>
                      <a:pt x="238" y="157"/>
                    </a:lnTo>
                    <a:lnTo>
                      <a:pt x="224" y="150"/>
                    </a:lnTo>
                    <a:lnTo>
                      <a:pt x="209" y="142"/>
                    </a:lnTo>
                    <a:lnTo>
                      <a:pt x="178" y="127"/>
                    </a:lnTo>
                    <a:lnTo>
                      <a:pt x="145" y="111"/>
                    </a:lnTo>
                    <a:lnTo>
                      <a:pt x="111" y="93"/>
                    </a:lnTo>
                    <a:lnTo>
                      <a:pt x="76" y="76"/>
                    </a:lnTo>
                    <a:lnTo>
                      <a:pt x="0" y="0"/>
                    </a:lnTo>
                    <a:lnTo>
                      <a:pt x="34" y="16"/>
                    </a:lnTo>
                    <a:lnTo>
                      <a:pt x="69" y="34"/>
                    </a:lnTo>
                    <a:lnTo>
                      <a:pt x="102" y="51"/>
                    </a:lnTo>
                    <a:lnTo>
                      <a:pt x="133" y="66"/>
                    </a:lnTo>
                    <a:lnTo>
                      <a:pt x="148" y="73"/>
                    </a:lnTo>
                    <a:lnTo>
                      <a:pt x="162" y="81"/>
                    </a:lnTo>
                    <a:lnTo>
                      <a:pt x="172" y="85"/>
                    </a:lnTo>
                    <a:lnTo>
                      <a:pt x="183" y="91"/>
                    </a:lnTo>
                    <a:lnTo>
                      <a:pt x="191" y="96"/>
                    </a:lnTo>
                    <a:lnTo>
                      <a:pt x="197" y="99"/>
                    </a:lnTo>
                    <a:lnTo>
                      <a:pt x="200" y="100"/>
                    </a:lnTo>
                    <a:lnTo>
                      <a:pt x="202" y="100"/>
                    </a:lnTo>
                    <a:lnTo>
                      <a:pt x="278" y="176"/>
                    </a:lnTo>
                    <a:close/>
                  </a:path>
                </a:pathLst>
              </a:custGeom>
              <a:solidFill>
                <a:srgbClr val="FFFF99"/>
              </a:solidFill>
              <a:ln w="4763">
                <a:solidFill>
                  <a:schemeClr val="bg2"/>
                </a:solidFill>
                <a:round/>
                <a:headEnd/>
                <a:tailEnd/>
              </a:ln>
            </p:spPr>
            <p:txBody>
              <a:bodyPr/>
              <a:lstStyle/>
              <a:p>
                <a:endParaRPr lang="en-US"/>
              </a:p>
            </p:txBody>
          </p:sp>
          <p:sp>
            <p:nvSpPr>
              <p:cNvPr id="37075" name="Freeform 273"/>
              <p:cNvSpPr>
                <a:spLocks/>
              </p:cNvSpPr>
              <p:nvPr/>
            </p:nvSpPr>
            <p:spPr bwMode="auto">
              <a:xfrm>
                <a:off x="2356" y="1836"/>
                <a:ext cx="244" cy="132"/>
              </a:xfrm>
              <a:custGeom>
                <a:avLst/>
                <a:gdLst>
                  <a:gd name="T0" fmla="*/ 244 w 244"/>
                  <a:gd name="T1" fmla="*/ 76 h 132"/>
                  <a:gd name="T2" fmla="*/ 237 w 244"/>
                  <a:gd name="T3" fmla="*/ 88 h 132"/>
                  <a:gd name="T4" fmla="*/ 228 w 244"/>
                  <a:gd name="T5" fmla="*/ 99 h 132"/>
                  <a:gd name="T6" fmla="*/ 219 w 244"/>
                  <a:gd name="T7" fmla="*/ 108 h 132"/>
                  <a:gd name="T8" fmla="*/ 207 w 244"/>
                  <a:gd name="T9" fmla="*/ 117 h 132"/>
                  <a:gd name="T10" fmla="*/ 193 w 244"/>
                  <a:gd name="T11" fmla="*/ 123 h 132"/>
                  <a:gd name="T12" fmla="*/ 180 w 244"/>
                  <a:gd name="T13" fmla="*/ 127 h 132"/>
                  <a:gd name="T14" fmla="*/ 166 w 244"/>
                  <a:gd name="T15" fmla="*/ 130 h 132"/>
                  <a:gd name="T16" fmla="*/ 152 w 244"/>
                  <a:gd name="T17" fmla="*/ 132 h 132"/>
                  <a:gd name="T18" fmla="*/ 131 w 244"/>
                  <a:gd name="T19" fmla="*/ 129 h 132"/>
                  <a:gd name="T20" fmla="*/ 110 w 244"/>
                  <a:gd name="T21" fmla="*/ 123 h 132"/>
                  <a:gd name="T22" fmla="*/ 92 w 244"/>
                  <a:gd name="T23" fmla="*/ 114 h 132"/>
                  <a:gd name="T24" fmla="*/ 77 w 244"/>
                  <a:gd name="T25" fmla="*/ 100 h 132"/>
                  <a:gd name="T26" fmla="*/ 0 w 244"/>
                  <a:gd name="T27" fmla="*/ 24 h 132"/>
                  <a:gd name="T28" fmla="*/ 15 w 244"/>
                  <a:gd name="T29" fmla="*/ 37 h 132"/>
                  <a:gd name="T30" fmla="*/ 33 w 244"/>
                  <a:gd name="T31" fmla="*/ 46 h 132"/>
                  <a:gd name="T32" fmla="*/ 54 w 244"/>
                  <a:gd name="T33" fmla="*/ 52 h 132"/>
                  <a:gd name="T34" fmla="*/ 75 w 244"/>
                  <a:gd name="T35" fmla="*/ 55 h 132"/>
                  <a:gd name="T36" fmla="*/ 90 w 244"/>
                  <a:gd name="T37" fmla="*/ 54 h 132"/>
                  <a:gd name="T38" fmla="*/ 104 w 244"/>
                  <a:gd name="T39" fmla="*/ 51 h 132"/>
                  <a:gd name="T40" fmla="*/ 117 w 244"/>
                  <a:gd name="T41" fmla="*/ 46 h 132"/>
                  <a:gd name="T42" fmla="*/ 131 w 244"/>
                  <a:gd name="T43" fmla="*/ 40 h 132"/>
                  <a:gd name="T44" fmla="*/ 143 w 244"/>
                  <a:gd name="T45" fmla="*/ 31 h 132"/>
                  <a:gd name="T46" fmla="*/ 152 w 244"/>
                  <a:gd name="T47" fmla="*/ 22 h 132"/>
                  <a:gd name="T48" fmla="*/ 161 w 244"/>
                  <a:gd name="T49" fmla="*/ 12 h 132"/>
                  <a:gd name="T50" fmla="*/ 168 w 244"/>
                  <a:gd name="T51" fmla="*/ 0 h 132"/>
                  <a:gd name="T52" fmla="*/ 244 w 244"/>
                  <a:gd name="T53" fmla="*/ 76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44"/>
                  <a:gd name="T82" fmla="*/ 0 h 132"/>
                  <a:gd name="T83" fmla="*/ 244 w 244"/>
                  <a:gd name="T84" fmla="*/ 132 h 13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44" h="132">
                    <a:moveTo>
                      <a:pt x="244" y="76"/>
                    </a:moveTo>
                    <a:lnTo>
                      <a:pt x="237" y="88"/>
                    </a:lnTo>
                    <a:lnTo>
                      <a:pt x="228" y="99"/>
                    </a:lnTo>
                    <a:lnTo>
                      <a:pt x="219" y="108"/>
                    </a:lnTo>
                    <a:lnTo>
                      <a:pt x="207" y="117"/>
                    </a:lnTo>
                    <a:lnTo>
                      <a:pt x="193" y="123"/>
                    </a:lnTo>
                    <a:lnTo>
                      <a:pt x="180" y="127"/>
                    </a:lnTo>
                    <a:lnTo>
                      <a:pt x="166" y="130"/>
                    </a:lnTo>
                    <a:lnTo>
                      <a:pt x="152" y="132"/>
                    </a:lnTo>
                    <a:lnTo>
                      <a:pt x="131" y="129"/>
                    </a:lnTo>
                    <a:lnTo>
                      <a:pt x="110" y="123"/>
                    </a:lnTo>
                    <a:lnTo>
                      <a:pt x="92" y="114"/>
                    </a:lnTo>
                    <a:lnTo>
                      <a:pt x="77" y="100"/>
                    </a:lnTo>
                    <a:lnTo>
                      <a:pt x="0" y="24"/>
                    </a:lnTo>
                    <a:lnTo>
                      <a:pt x="15" y="37"/>
                    </a:lnTo>
                    <a:lnTo>
                      <a:pt x="33" y="46"/>
                    </a:lnTo>
                    <a:lnTo>
                      <a:pt x="54" y="52"/>
                    </a:lnTo>
                    <a:lnTo>
                      <a:pt x="75" y="55"/>
                    </a:lnTo>
                    <a:lnTo>
                      <a:pt x="90" y="54"/>
                    </a:lnTo>
                    <a:lnTo>
                      <a:pt x="104" y="51"/>
                    </a:lnTo>
                    <a:lnTo>
                      <a:pt x="117" y="46"/>
                    </a:lnTo>
                    <a:lnTo>
                      <a:pt x="131" y="40"/>
                    </a:lnTo>
                    <a:lnTo>
                      <a:pt x="143" y="31"/>
                    </a:lnTo>
                    <a:lnTo>
                      <a:pt x="152" y="22"/>
                    </a:lnTo>
                    <a:lnTo>
                      <a:pt x="161" y="12"/>
                    </a:lnTo>
                    <a:lnTo>
                      <a:pt x="168" y="0"/>
                    </a:lnTo>
                    <a:lnTo>
                      <a:pt x="244" y="76"/>
                    </a:lnTo>
                    <a:close/>
                  </a:path>
                </a:pathLst>
              </a:custGeom>
              <a:solidFill>
                <a:srgbClr val="FFFF99"/>
              </a:solidFill>
              <a:ln w="4763">
                <a:solidFill>
                  <a:schemeClr val="bg2"/>
                </a:solidFill>
                <a:round/>
                <a:headEnd/>
                <a:tailEnd/>
              </a:ln>
            </p:spPr>
            <p:txBody>
              <a:bodyPr/>
              <a:lstStyle/>
              <a:p>
                <a:endParaRPr lang="en-US"/>
              </a:p>
            </p:txBody>
          </p:sp>
          <p:sp>
            <p:nvSpPr>
              <p:cNvPr id="37076" name="Freeform 274"/>
              <p:cNvSpPr>
                <a:spLocks/>
              </p:cNvSpPr>
              <p:nvPr/>
            </p:nvSpPr>
            <p:spPr bwMode="auto">
              <a:xfrm>
                <a:off x="2340" y="1839"/>
                <a:ext cx="93" cy="97"/>
              </a:xfrm>
              <a:custGeom>
                <a:avLst/>
                <a:gdLst>
                  <a:gd name="T0" fmla="*/ 93 w 93"/>
                  <a:gd name="T1" fmla="*/ 97 h 97"/>
                  <a:gd name="T2" fmla="*/ 84 w 93"/>
                  <a:gd name="T3" fmla="*/ 87 h 97"/>
                  <a:gd name="T4" fmla="*/ 76 w 93"/>
                  <a:gd name="T5" fmla="*/ 76 h 97"/>
                  <a:gd name="T6" fmla="*/ 0 w 93"/>
                  <a:gd name="T7" fmla="*/ 0 h 97"/>
                  <a:gd name="T8" fmla="*/ 7 w 93"/>
                  <a:gd name="T9" fmla="*/ 10 h 97"/>
                  <a:gd name="T10" fmla="*/ 16 w 93"/>
                  <a:gd name="T11" fmla="*/ 21 h 97"/>
                  <a:gd name="T12" fmla="*/ 93 w 93"/>
                  <a:gd name="T13" fmla="*/ 97 h 97"/>
                  <a:gd name="T14" fmla="*/ 0 60000 65536"/>
                  <a:gd name="T15" fmla="*/ 0 60000 65536"/>
                  <a:gd name="T16" fmla="*/ 0 60000 65536"/>
                  <a:gd name="T17" fmla="*/ 0 60000 65536"/>
                  <a:gd name="T18" fmla="*/ 0 60000 65536"/>
                  <a:gd name="T19" fmla="*/ 0 60000 65536"/>
                  <a:gd name="T20" fmla="*/ 0 60000 65536"/>
                  <a:gd name="T21" fmla="*/ 0 w 93"/>
                  <a:gd name="T22" fmla="*/ 0 h 97"/>
                  <a:gd name="T23" fmla="*/ 93 w 93"/>
                  <a:gd name="T24" fmla="*/ 97 h 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3" h="97">
                    <a:moveTo>
                      <a:pt x="93" y="97"/>
                    </a:moveTo>
                    <a:lnTo>
                      <a:pt x="84" y="87"/>
                    </a:lnTo>
                    <a:lnTo>
                      <a:pt x="76" y="76"/>
                    </a:lnTo>
                    <a:lnTo>
                      <a:pt x="0" y="0"/>
                    </a:lnTo>
                    <a:lnTo>
                      <a:pt x="7" y="10"/>
                    </a:lnTo>
                    <a:lnTo>
                      <a:pt x="16" y="21"/>
                    </a:lnTo>
                    <a:lnTo>
                      <a:pt x="93" y="97"/>
                    </a:lnTo>
                    <a:close/>
                  </a:path>
                </a:pathLst>
              </a:custGeom>
              <a:solidFill>
                <a:srgbClr val="FFFF99"/>
              </a:solidFill>
              <a:ln w="4763">
                <a:solidFill>
                  <a:schemeClr val="bg2"/>
                </a:solidFill>
                <a:round/>
                <a:headEnd/>
                <a:tailEnd/>
              </a:ln>
            </p:spPr>
            <p:txBody>
              <a:bodyPr/>
              <a:lstStyle/>
              <a:p>
                <a:endParaRPr lang="en-US"/>
              </a:p>
            </p:txBody>
          </p:sp>
          <p:sp>
            <p:nvSpPr>
              <p:cNvPr id="37077" name="Freeform 275"/>
              <p:cNvSpPr>
                <a:spLocks/>
              </p:cNvSpPr>
              <p:nvPr/>
            </p:nvSpPr>
            <p:spPr bwMode="auto">
              <a:xfrm>
                <a:off x="2135" y="1839"/>
                <a:ext cx="281" cy="173"/>
              </a:xfrm>
              <a:custGeom>
                <a:avLst/>
                <a:gdLst>
                  <a:gd name="T0" fmla="*/ 281 w 281"/>
                  <a:gd name="T1" fmla="*/ 76 h 173"/>
                  <a:gd name="T2" fmla="*/ 247 w 281"/>
                  <a:gd name="T3" fmla="*/ 91 h 173"/>
                  <a:gd name="T4" fmla="*/ 212 w 281"/>
                  <a:gd name="T5" fmla="*/ 109 h 173"/>
                  <a:gd name="T6" fmla="*/ 178 w 281"/>
                  <a:gd name="T7" fmla="*/ 126 h 173"/>
                  <a:gd name="T8" fmla="*/ 145 w 281"/>
                  <a:gd name="T9" fmla="*/ 141 h 173"/>
                  <a:gd name="T10" fmla="*/ 132 w 281"/>
                  <a:gd name="T11" fmla="*/ 148 h 173"/>
                  <a:gd name="T12" fmla="*/ 118 w 281"/>
                  <a:gd name="T13" fmla="*/ 154 h 173"/>
                  <a:gd name="T14" fmla="*/ 106 w 281"/>
                  <a:gd name="T15" fmla="*/ 160 h 173"/>
                  <a:gd name="T16" fmla="*/ 96 w 281"/>
                  <a:gd name="T17" fmla="*/ 165 h 173"/>
                  <a:gd name="T18" fmla="*/ 88 w 281"/>
                  <a:gd name="T19" fmla="*/ 169 h 173"/>
                  <a:gd name="T20" fmla="*/ 82 w 281"/>
                  <a:gd name="T21" fmla="*/ 172 h 173"/>
                  <a:gd name="T22" fmla="*/ 78 w 281"/>
                  <a:gd name="T23" fmla="*/ 173 h 173"/>
                  <a:gd name="T24" fmla="*/ 76 w 281"/>
                  <a:gd name="T25" fmla="*/ 173 h 173"/>
                  <a:gd name="T26" fmla="*/ 0 w 281"/>
                  <a:gd name="T27" fmla="*/ 97 h 173"/>
                  <a:gd name="T28" fmla="*/ 1 w 281"/>
                  <a:gd name="T29" fmla="*/ 97 h 173"/>
                  <a:gd name="T30" fmla="*/ 6 w 281"/>
                  <a:gd name="T31" fmla="*/ 96 h 173"/>
                  <a:gd name="T32" fmla="*/ 12 w 281"/>
                  <a:gd name="T33" fmla="*/ 93 h 173"/>
                  <a:gd name="T34" fmla="*/ 19 w 281"/>
                  <a:gd name="T35" fmla="*/ 88 h 173"/>
                  <a:gd name="T36" fmla="*/ 30 w 281"/>
                  <a:gd name="T37" fmla="*/ 84 h 173"/>
                  <a:gd name="T38" fmla="*/ 42 w 281"/>
                  <a:gd name="T39" fmla="*/ 78 h 173"/>
                  <a:gd name="T40" fmla="*/ 55 w 281"/>
                  <a:gd name="T41" fmla="*/ 72 h 173"/>
                  <a:gd name="T42" fmla="*/ 69 w 281"/>
                  <a:gd name="T43" fmla="*/ 64 h 173"/>
                  <a:gd name="T44" fmla="*/ 102 w 281"/>
                  <a:gd name="T45" fmla="*/ 49 h 173"/>
                  <a:gd name="T46" fmla="*/ 136 w 281"/>
                  <a:gd name="T47" fmla="*/ 33 h 173"/>
                  <a:gd name="T48" fmla="*/ 171 w 281"/>
                  <a:gd name="T49" fmla="*/ 15 h 173"/>
                  <a:gd name="T50" fmla="*/ 205 w 281"/>
                  <a:gd name="T51" fmla="*/ 0 h 173"/>
                  <a:gd name="T52" fmla="*/ 281 w 281"/>
                  <a:gd name="T53" fmla="*/ 76 h 17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1"/>
                  <a:gd name="T82" fmla="*/ 0 h 173"/>
                  <a:gd name="T83" fmla="*/ 281 w 281"/>
                  <a:gd name="T84" fmla="*/ 173 h 17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1" h="173">
                    <a:moveTo>
                      <a:pt x="281" y="76"/>
                    </a:moveTo>
                    <a:lnTo>
                      <a:pt x="247" y="91"/>
                    </a:lnTo>
                    <a:lnTo>
                      <a:pt x="212" y="109"/>
                    </a:lnTo>
                    <a:lnTo>
                      <a:pt x="178" y="126"/>
                    </a:lnTo>
                    <a:lnTo>
                      <a:pt x="145" y="141"/>
                    </a:lnTo>
                    <a:lnTo>
                      <a:pt x="132" y="148"/>
                    </a:lnTo>
                    <a:lnTo>
                      <a:pt x="118" y="154"/>
                    </a:lnTo>
                    <a:lnTo>
                      <a:pt x="106" y="160"/>
                    </a:lnTo>
                    <a:lnTo>
                      <a:pt x="96" y="165"/>
                    </a:lnTo>
                    <a:lnTo>
                      <a:pt x="88" y="169"/>
                    </a:lnTo>
                    <a:lnTo>
                      <a:pt x="82" y="172"/>
                    </a:lnTo>
                    <a:lnTo>
                      <a:pt x="78" y="173"/>
                    </a:lnTo>
                    <a:lnTo>
                      <a:pt x="76" y="173"/>
                    </a:lnTo>
                    <a:lnTo>
                      <a:pt x="0" y="97"/>
                    </a:lnTo>
                    <a:lnTo>
                      <a:pt x="1" y="97"/>
                    </a:lnTo>
                    <a:lnTo>
                      <a:pt x="6" y="96"/>
                    </a:lnTo>
                    <a:lnTo>
                      <a:pt x="12" y="93"/>
                    </a:lnTo>
                    <a:lnTo>
                      <a:pt x="19" y="88"/>
                    </a:lnTo>
                    <a:lnTo>
                      <a:pt x="30" y="84"/>
                    </a:lnTo>
                    <a:lnTo>
                      <a:pt x="42" y="78"/>
                    </a:lnTo>
                    <a:lnTo>
                      <a:pt x="55" y="72"/>
                    </a:lnTo>
                    <a:lnTo>
                      <a:pt x="69" y="64"/>
                    </a:lnTo>
                    <a:lnTo>
                      <a:pt x="102" y="49"/>
                    </a:lnTo>
                    <a:lnTo>
                      <a:pt x="136" y="33"/>
                    </a:lnTo>
                    <a:lnTo>
                      <a:pt x="171" y="15"/>
                    </a:lnTo>
                    <a:lnTo>
                      <a:pt x="205" y="0"/>
                    </a:lnTo>
                    <a:lnTo>
                      <a:pt x="281" y="76"/>
                    </a:lnTo>
                    <a:close/>
                  </a:path>
                </a:pathLst>
              </a:custGeom>
              <a:solidFill>
                <a:srgbClr val="FFFF99"/>
              </a:solidFill>
              <a:ln w="4763">
                <a:solidFill>
                  <a:schemeClr val="bg2"/>
                </a:solidFill>
                <a:round/>
                <a:headEnd/>
                <a:tailEnd/>
              </a:ln>
            </p:spPr>
            <p:txBody>
              <a:bodyPr/>
              <a:lstStyle/>
              <a:p>
                <a:endParaRPr lang="en-US"/>
              </a:p>
            </p:txBody>
          </p:sp>
          <p:sp>
            <p:nvSpPr>
              <p:cNvPr id="37078" name="Freeform 276"/>
              <p:cNvSpPr>
                <a:spLocks/>
              </p:cNvSpPr>
              <p:nvPr/>
            </p:nvSpPr>
            <p:spPr bwMode="auto">
              <a:xfrm>
                <a:off x="2211" y="1912"/>
                <a:ext cx="591" cy="100"/>
              </a:xfrm>
              <a:custGeom>
                <a:avLst/>
                <a:gdLst>
                  <a:gd name="T0" fmla="*/ 205 w 591"/>
                  <a:gd name="T1" fmla="*/ 3 h 100"/>
                  <a:gd name="T2" fmla="*/ 171 w 591"/>
                  <a:gd name="T3" fmla="*/ 18 h 100"/>
                  <a:gd name="T4" fmla="*/ 136 w 591"/>
                  <a:gd name="T5" fmla="*/ 36 h 100"/>
                  <a:gd name="T6" fmla="*/ 102 w 591"/>
                  <a:gd name="T7" fmla="*/ 53 h 100"/>
                  <a:gd name="T8" fmla="*/ 69 w 591"/>
                  <a:gd name="T9" fmla="*/ 68 h 100"/>
                  <a:gd name="T10" fmla="*/ 56 w 591"/>
                  <a:gd name="T11" fmla="*/ 75 h 100"/>
                  <a:gd name="T12" fmla="*/ 42 w 591"/>
                  <a:gd name="T13" fmla="*/ 81 h 100"/>
                  <a:gd name="T14" fmla="*/ 30 w 591"/>
                  <a:gd name="T15" fmla="*/ 87 h 100"/>
                  <a:gd name="T16" fmla="*/ 20 w 591"/>
                  <a:gd name="T17" fmla="*/ 92 h 100"/>
                  <a:gd name="T18" fmla="*/ 12 w 591"/>
                  <a:gd name="T19" fmla="*/ 96 h 100"/>
                  <a:gd name="T20" fmla="*/ 6 w 591"/>
                  <a:gd name="T21" fmla="*/ 99 h 100"/>
                  <a:gd name="T22" fmla="*/ 2 w 591"/>
                  <a:gd name="T23" fmla="*/ 100 h 100"/>
                  <a:gd name="T24" fmla="*/ 0 w 591"/>
                  <a:gd name="T25" fmla="*/ 100 h 100"/>
                  <a:gd name="T26" fmla="*/ 591 w 591"/>
                  <a:gd name="T27" fmla="*/ 100 h 100"/>
                  <a:gd name="T28" fmla="*/ 590 w 591"/>
                  <a:gd name="T29" fmla="*/ 100 h 100"/>
                  <a:gd name="T30" fmla="*/ 587 w 591"/>
                  <a:gd name="T31" fmla="*/ 99 h 100"/>
                  <a:gd name="T32" fmla="*/ 581 w 591"/>
                  <a:gd name="T33" fmla="*/ 96 h 100"/>
                  <a:gd name="T34" fmla="*/ 572 w 591"/>
                  <a:gd name="T35" fmla="*/ 92 h 100"/>
                  <a:gd name="T36" fmla="*/ 561 w 591"/>
                  <a:gd name="T37" fmla="*/ 86 h 100"/>
                  <a:gd name="T38" fmla="*/ 551 w 591"/>
                  <a:gd name="T39" fmla="*/ 81 h 100"/>
                  <a:gd name="T40" fmla="*/ 537 w 591"/>
                  <a:gd name="T41" fmla="*/ 74 h 100"/>
                  <a:gd name="T42" fmla="*/ 522 w 591"/>
                  <a:gd name="T43" fmla="*/ 66 h 100"/>
                  <a:gd name="T44" fmla="*/ 491 w 591"/>
                  <a:gd name="T45" fmla="*/ 51 h 100"/>
                  <a:gd name="T46" fmla="*/ 458 w 591"/>
                  <a:gd name="T47" fmla="*/ 35 h 100"/>
                  <a:gd name="T48" fmla="*/ 424 w 591"/>
                  <a:gd name="T49" fmla="*/ 17 h 100"/>
                  <a:gd name="T50" fmla="*/ 389 w 591"/>
                  <a:gd name="T51" fmla="*/ 0 h 100"/>
                  <a:gd name="T52" fmla="*/ 382 w 591"/>
                  <a:gd name="T53" fmla="*/ 12 h 100"/>
                  <a:gd name="T54" fmla="*/ 373 w 591"/>
                  <a:gd name="T55" fmla="*/ 23 h 100"/>
                  <a:gd name="T56" fmla="*/ 364 w 591"/>
                  <a:gd name="T57" fmla="*/ 32 h 100"/>
                  <a:gd name="T58" fmla="*/ 352 w 591"/>
                  <a:gd name="T59" fmla="*/ 41 h 100"/>
                  <a:gd name="T60" fmla="*/ 338 w 591"/>
                  <a:gd name="T61" fmla="*/ 47 h 100"/>
                  <a:gd name="T62" fmla="*/ 325 w 591"/>
                  <a:gd name="T63" fmla="*/ 51 h 100"/>
                  <a:gd name="T64" fmla="*/ 311 w 591"/>
                  <a:gd name="T65" fmla="*/ 54 h 100"/>
                  <a:gd name="T66" fmla="*/ 297 w 591"/>
                  <a:gd name="T67" fmla="*/ 56 h 100"/>
                  <a:gd name="T68" fmla="*/ 282 w 591"/>
                  <a:gd name="T69" fmla="*/ 54 h 100"/>
                  <a:gd name="T70" fmla="*/ 268 w 591"/>
                  <a:gd name="T71" fmla="*/ 51 h 100"/>
                  <a:gd name="T72" fmla="*/ 255 w 591"/>
                  <a:gd name="T73" fmla="*/ 47 h 100"/>
                  <a:gd name="T74" fmla="*/ 243 w 591"/>
                  <a:gd name="T75" fmla="*/ 41 h 100"/>
                  <a:gd name="T76" fmla="*/ 231 w 591"/>
                  <a:gd name="T77" fmla="*/ 33 h 100"/>
                  <a:gd name="T78" fmla="*/ 220 w 591"/>
                  <a:gd name="T79" fmla="*/ 24 h 100"/>
                  <a:gd name="T80" fmla="*/ 213 w 591"/>
                  <a:gd name="T81" fmla="*/ 14 h 100"/>
                  <a:gd name="T82" fmla="*/ 205 w 591"/>
                  <a:gd name="T83" fmla="*/ 3 h 10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91"/>
                  <a:gd name="T127" fmla="*/ 0 h 100"/>
                  <a:gd name="T128" fmla="*/ 591 w 591"/>
                  <a:gd name="T129" fmla="*/ 100 h 10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91" h="100">
                    <a:moveTo>
                      <a:pt x="205" y="3"/>
                    </a:moveTo>
                    <a:lnTo>
                      <a:pt x="171" y="18"/>
                    </a:lnTo>
                    <a:lnTo>
                      <a:pt x="136" y="36"/>
                    </a:lnTo>
                    <a:lnTo>
                      <a:pt x="102" y="53"/>
                    </a:lnTo>
                    <a:lnTo>
                      <a:pt x="69" y="68"/>
                    </a:lnTo>
                    <a:lnTo>
                      <a:pt x="56" y="75"/>
                    </a:lnTo>
                    <a:lnTo>
                      <a:pt x="42" y="81"/>
                    </a:lnTo>
                    <a:lnTo>
                      <a:pt x="30" y="87"/>
                    </a:lnTo>
                    <a:lnTo>
                      <a:pt x="20" y="92"/>
                    </a:lnTo>
                    <a:lnTo>
                      <a:pt x="12" y="96"/>
                    </a:lnTo>
                    <a:lnTo>
                      <a:pt x="6" y="99"/>
                    </a:lnTo>
                    <a:lnTo>
                      <a:pt x="2" y="100"/>
                    </a:lnTo>
                    <a:lnTo>
                      <a:pt x="0" y="100"/>
                    </a:lnTo>
                    <a:lnTo>
                      <a:pt x="591" y="100"/>
                    </a:lnTo>
                    <a:lnTo>
                      <a:pt x="590" y="100"/>
                    </a:lnTo>
                    <a:lnTo>
                      <a:pt x="587" y="99"/>
                    </a:lnTo>
                    <a:lnTo>
                      <a:pt x="581" y="96"/>
                    </a:lnTo>
                    <a:lnTo>
                      <a:pt x="572" y="92"/>
                    </a:lnTo>
                    <a:lnTo>
                      <a:pt x="561" y="86"/>
                    </a:lnTo>
                    <a:lnTo>
                      <a:pt x="551" y="81"/>
                    </a:lnTo>
                    <a:lnTo>
                      <a:pt x="537" y="74"/>
                    </a:lnTo>
                    <a:lnTo>
                      <a:pt x="522" y="66"/>
                    </a:lnTo>
                    <a:lnTo>
                      <a:pt x="491" y="51"/>
                    </a:lnTo>
                    <a:lnTo>
                      <a:pt x="458" y="35"/>
                    </a:lnTo>
                    <a:lnTo>
                      <a:pt x="424" y="17"/>
                    </a:lnTo>
                    <a:lnTo>
                      <a:pt x="389" y="0"/>
                    </a:lnTo>
                    <a:lnTo>
                      <a:pt x="382" y="12"/>
                    </a:lnTo>
                    <a:lnTo>
                      <a:pt x="373" y="23"/>
                    </a:lnTo>
                    <a:lnTo>
                      <a:pt x="364" y="32"/>
                    </a:lnTo>
                    <a:lnTo>
                      <a:pt x="352" y="41"/>
                    </a:lnTo>
                    <a:lnTo>
                      <a:pt x="338" y="47"/>
                    </a:lnTo>
                    <a:lnTo>
                      <a:pt x="325" y="51"/>
                    </a:lnTo>
                    <a:lnTo>
                      <a:pt x="311" y="54"/>
                    </a:lnTo>
                    <a:lnTo>
                      <a:pt x="297" y="56"/>
                    </a:lnTo>
                    <a:lnTo>
                      <a:pt x="282" y="54"/>
                    </a:lnTo>
                    <a:lnTo>
                      <a:pt x="268" y="51"/>
                    </a:lnTo>
                    <a:lnTo>
                      <a:pt x="255" y="47"/>
                    </a:lnTo>
                    <a:lnTo>
                      <a:pt x="243" y="41"/>
                    </a:lnTo>
                    <a:lnTo>
                      <a:pt x="231" y="33"/>
                    </a:lnTo>
                    <a:lnTo>
                      <a:pt x="220" y="24"/>
                    </a:lnTo>
                    <a:lnTo>
                      <a:pt x="213" y="14"/>
                    </a:lnTo>
                    <a:lnTo>
                      <a:pt x="205" y="3"/>
                    </a:lnTo>
                    <a:close/>
                  </a:path>
                </a:pathLst>
              </a:custGeom>
              <a:solidFill>
                <a:srgbClr val="FFFFCC"/>
              </a:solidFill>
              <a:ln w="4763">
                <a:solidFill>
                  <a:schemeClr val="bg2"/>
                </a:solidFill>
                <a:round/>
                <a:headEnd/>
                <a:tailEnd/>
              </a:ln>
            </p:spPr>
            <p:txBody>
              <a:bodyPr/>
              <a:lstStyle/>
              <a:p>
                <a:endParaRPr lang="en-US"/>
              </a:p>
            </p:txBody>
          </p:sp>
          <p:sp>
            <p:nvSpPr>
              <p:cNvPr id="37079" name="Freeform 277"/>
              <p:cNvSpPr>
                <a:spLocks/>
              </p:cNvSpPr>
              <p:nvPr/>
            </p:nvSpPr>
            <p:spPr bwMode="auto">
              <a:xfrm>
                <a:off x="2726" y="1649"/>
                <a:ext cx="79" cy="363"/>
              </a:xfrm>
              <a:custGeom>
                <a:avLst/>
                <a:gdLst>
                  <a:gd name="T0" fmla="*/ 76 w 79"/>
                  <a:gd name="T1" fmla="*/ 363 h 363"/>
                  <a:gd name="T2" fmla="*/ 79 w 79"/>
                  <a:gd name="T3" fmla="*/ 76 h 363"/>
                  <a:gd name="T4" fmla="*/ 3 w 79"/>
                  <a:gd name="T5" fmla="*/ 0 h 363"/>
                  <a:gd name="T6" fmla="*/ 0 w 79"/>
                  <a:gd name="T7" fmla="*/ 287 h 363"/>
                  <a:gd name="T8" fmla="*/ 76 w 79"/>
                  <a:gd name="T9" fmla="*/ 363 h 363"/>
                  <a:gd name="T10" fmla="*/ 0 60000 65536"/>
                  <a:gd name="T11" fmla="*/ 0 60000 65536"/>
                  <a:gd name="T12" fmla="*/ 0 60000 65536"/>
                  <a:gd name="T13" fmla="*/ 0 60000 65536"/>
                  <a:gd name="T14" fmla="*/ 0 60000 65536"/>
                  <a:gd name="T15" fmla="*/ 0 w 79"/>
                  <a:gd name="T16" fmla="*/ 0 h 363"/>
                  <a:gd name="T17" fmla="*/ 79 w 79"/>
                  <a:gd name="T18" fmla="*/ 363 h 363"/>
                </a:gdLst>
                <a:ahLst/>
                <a:cxnLst>
                  <a:cxn ang="T10">
                    <a:pos x="T0" y="T1"/>
                  </a:cxn>
                  <a:cxn ang="T11">
                    <a:pos x="T2" y="T3"/>
                  </a:cxn>
                  <a:cxn ang="T12">
                    <a:pos x="T4" y="T5"/>
                  </a:cxn>
                  <a:cxn ang="T13">
                    <a:pos x="T6" y="T7"/>
                  </a:cxn>
                  <a:cxn ang="T14">
                    <a:pos x="T8" y="T9"/>
                  </a:cxn>
                </a:cxnLst>
                <a:rect l="T15" t="T16" r="T17" b="T18"/>
                <a:pathLst>
                  <a:path w="79" h="363">
                    <a:moveTo>
                      <a:pt x="76" y="363"/>
                    </a:moveTo>
                    <a:lnTo>
                      <a:pt x="79" y="76"/>
                    </a:lnTo>
                    <a:lnTo>
                      <a:pt x="3" y="0"/>
                    </a:lnTo>
                    <a:lnTo>
                      <a:pt x="0" y="287"/>
                    </a:lnTo>
                    <a:lnTo>
                      <a:pt x="76" y="363"/>
                    </a:lnTo>
                    <a:close/>
                  </a:path>
                </a:pathLst>
              </a:custGeom>
              <a:solidFill>
                <a:srgbClr val="FFFF99"/>
              </a:solidFill>
              <a:ln w="4763">
                <a:solidFill>
                  <a:schemeClr val="bg2"/>
                </a:solidFill>
                <a:round/>
                <a:headEnd/>
                <a:tailEnd/>
              </a:ln>
            </p:spPr>
            <p:txBody>
              <a:bodyPr/>
              <a:lstStyle/>
              <a:p>
                <a:endParaRPr lang="en-US"/>
              </a:p>
            </p:txBody>
          </p:sp>
          <p:sp>
            <p:nvSpPr>
              <p:cNvPr id="37080" name="Freeform 278"/>
              <p:cNvSpPr>
                <a:spLocks/>
              </p:cNvSpPr>
              <p:nvPr/>
            </p:nvSpPr>
            <p:spPr bwMode="auto">
              <a:xfrm>
                <a:off x="2524" y="1836"/>
                <a:ext cx="278" cy="176"/>
              </a:xfrm>
              <a:custGeom>
                <a:avLst/>
                <a:gdLst>
                  <a:gd name="T0" fmla="*/ 76 w 278"/>
                  <a:gd name="T1" fmla="*/ 76 h 176"/>
                  <a:gd name="T2" fmla="*/ 111 w 278"/>
                  <a:gd name="T3" fmla="*/ 93 h 176"/>
                  <a:gd name="T4" fmla="*/ 145 w 278"/>
                  <a:gd name="T5" fmla="*/ 111 h 176"/>
                  <a:gd name="T6" fmla="*/ 178 w 278"/>
                  <a:gd name="T7" fmla="*/ 127 h 176"/>
                  <a:gd name="T8" fmla="*/ 209 w 278"/>
                  <a:gd name="T9" fmla="*/ 142 h 176"/>
                  <a:gd name="T10" fmla="*/ 224 w 278"/>
                  <a:gd name="T11" fmla="*/ 150 h 176"/>
                  <a:gd name="T12" fmla="*/ 238 w 278"/>
                  <a:gd name="T13" fmla="*/ 157 h 176"/>
                  <a:gd name="T14" fmla="*/ 248 w 278"/>
                  <a:gd name="T15" fmla="*/ 162 h 176"/>
                  <a:gd name="T16" fmla="*/ 259 w 278"/>
                  <a:gd name="T17" fmla="*/ 168 h 176"/>
                  <a:gd name="T18" fmla="*/ 268 w 278"/>
                  <a:gd name="T19" fmla="*/ 172 h 176"/>
                  <a:gd name="T20" fmla="*/ 274 w 278"/>
                  <a:gd name="T21" fmla="*/ 175 h 176"/>
                  <a:gd name="T22" fmla="*/ 277 w 278"/>
                  <a:gd name="T23" fmla="*/ 176 h 176"/>
                  <a:gd name="T24" fmla="*/ 278 w 278"/>
                  <a:gd name="T25" fmla="*/ 176 h 176"/>
                  <a:gd name="T26" fmla="*/ 202 w 278"/>
                  <a:gd name="T27" fmla="*/ 100 h 176"/>
                  <a:gd name="T28" fmla="*/ 200 w 278"/>
                  <a:gd name="T29" fmla="*/ 100 h 176"/>
                  <a:gd name="T30" fmla="*/ 197 w 278"/>
                  <a:gd name="T31" fmla="*/ 99 h 176"/>
                  <a:gd name="T32" fmla="*/ 191 w 278"/>
                  <a:gd name="T33" fmla="*/ 96 h 176"/>
                  <a:gd name="T34" fmla="*/ 183 w 278"/>
                  <a:gd name="T35" fmla="*/ 91 h 176"/>
                  <a:gd name="T36" fmla="*/ 172 w 278"/>
                  <a:gd name="T37" fmla="*/ 85 h 176"/>
                  <a:gd name="T38" fmla="*/ 162 w 278"/>
                  <a:gd name="T39" fmla="*/ 81 h 176"/>
                  <a:gd name="T40" fmla="*/ 148 w 278"/>
                  <a:gd name="T41" fmla="*/ 73 h 176"/>
                  <a:gd name="T42" fmla="*/ 133 w 278"/>
                  <a:gd name="T43" fmla="*/ 66 h 176"/>
                  <a:gd name="T44" fmla="*/ 102 w 278"/>
                  <a:gd name="T45" fmla="*/ 51 h 176"/>
                  <a:gd name="T46" fmla="*/ 69 w 278"/>
                  <a:gd name="T47" fmla="*/ 34 h 176"/>
                  <a:gd name="T48" fmla="*/ 34 w 278"/>
                  <a:gd name="T49" fmla="*/ 16 h 176"/>
                  <a:gd name="T50" fmla="*/ 0 w 278"/>
                  <a:gd name="T51" fmla="*/ 0 h 176"/>
                  <a:gd name="T52" fmla="*/ 76 w 278"/>
                  <a:gd name="T53" fmla="*/ 76 h 17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8"/>
                  <a:gd name="T82" fmla="*/ 0 h 176"/>
                  <a:gd name="T83" fmla="*/ 278 w 278"/>
                  <a:gd name="T84" fmla="*/ 176 h 17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8" h="176">
                    <a:moveTo>
                      <a:pt x="76" y="76"/>
                    </a:moveTo>
                    <a:lnTo>
                      <a:pt x="111" y="93"/>
                    </a:lnTo>
                    <a:lnTo>
                      <a:pt x="145" y="111"/>
                    </a:lnTo>
                    <a:lnTo>
                      <a:pt x="178" y="127"/>
                    </a:lnTo>
                    <a:lnTo>
                      <a:pt x="209" y="142"/>
                    </a:lnTo>
                    <a:lnTo>
                      <a:pt x="224" y="150"/>
                    </a:lnTo>
                    <a:lnTo>
                      <a:pt x="238" y="157"/>
                    </a:lnTo>
                    <a:lnTo>
                      <a:pt x="248" y="162"/>
                    </a:lnTo>
                    <a:lnTo>
                      <a:pt x="259" y="168"/>
                    </a:lnTo>
                    <a:lnTo>
                      <a:pt x="268" y="172"/>
                    </a:lnTo>
                    <a:lnTo>
                      <a:pt x="274" y="175"/>
                    </a:lnTo>
                    <a:lnTo>
                      <a:pt x="277" y="176"/>
                    </a:lnTo>
                    <a:lnTo>
                      <a:pt x="278" y="176"/>
                    </a:lnTo>
                    <a:lnTo>
                      <a:pt x="202" y="100"/>
                    </a:lnTo>
                    <a:lnTo>
                      <a:pt x="200" y="100"/>
                    </a:lnTo>
                    <a:lnTo>
                      <a:pt x="197" y="99"/>
                    </a:lnTo>
                    <a:lnTo>
                      <a:pt x="191" y="96"/>
                    </a:lnTo>
                    <a:lnTo>
                      <a:pt x="183" y="91"/>
                    </a:lnTo>
                    <a:lnTo>
                      <a:pt x="172" y="85"/>
                    </a:lnTo>
                    <a:lnTo>
                      <a:pt x="162" y="81"/>
                    </a:lnTo>
                    <a:lnTo>
                      <a:pt x="148" y="73"/>
                    </a:lnTo>
                    <a:lnTo>
                      <a:pt x="133" y="66"/>
                    </a:lnTo>
                    <a:lnTo>
                      <a:pt x="102" y="51"/>
                    </a:lnTo>
                    <a:lnTo>
                      <a:pt x="69" y="34"/>
                    </a:lnTo>
                    <a:lnTo>
                      <a:pt x="34" y="16"/>
                    </a:lnTo>
                    <a:lnTo>
                      <a:pt x="0" y="0"/>
                    </a:lnTo>
                    <a:lnTo>
                      <a:pt x="76" y="76"/>
                    </a:lnTo>
                    <a:close/>
                  </a:path>
                </a:pathLst>
              </a:custGeom>
              <a:solidFill>
                <a:srgbClr val="FFFF99"/>
              </a:solidFill>
              <a:ln w="4763">
                <a:solidFill>
                  <a:schemeClr val="bg2"/>
                </a:solidFill>
                <a:round/>
                <a:headEnd/>
                <a:tailEnd/>
              </a:ln>
            </p:spPr>
            <p:txBody>
              <a:bodyPr/>
              <a:lstStyle/>
              <a:p>
                <a:endParaRPr lang="en-US"/>
              </a:p>
            </p:txBody>
          </p:sp>
          <p:sp>
            <p:nvSpPr>
              <p:cNvPr id="37081" name="Freeform 279"/>
              <p:cNvSpPr>
                <a:spLocks/>
              </p:cNvSpPr>
              <p:nvPr/>
            </p:nvSpPr>
            <p:spPr bwMode="auto">
              <a:xfrm>
                <a:off x="2524" y="1748"/>
                <a:ext cx="88" cy="164"/>
              </a:xfrm>
              <a:custGeom>
                <a:avLst/>
                <a:gdLst>
                  <a:gd name="T0" fmla="*/ 78 w 88"/>
                  <a:gd name="T1" fmla="*/ 76 h 164"/>
                  <a:gd name="T2" fmla="*/ 82 w 88"/>
                  <a:gd name="T3" fmla="*/ 86 h 164"/>
                  <a:gd name="T4" fmla="*/ 85 w 88"/>
                  <a:gd name="T5" fmla="*/ 97 h 164"/>
                  <a:gd name="T6" fmla="*/ 88 w 88"/>
                  <a:gd name="T7" fmla="*/ 109 h 164"/>
                  <a:gd name="T8" fmla="*/ 88 w 88"/>
                  <a:gd name="T9" fmla="*/ 121 h 164"/>
                  <a:gd name="T10" fmla="*/ 88 w 88"/>
                  <a:gd name="T11" fmla="*/ 133 h 164"/>
                  <a:gd name="T12" fmla="*/ 85 w 88"/>
                  <a:gd name="T13" fmla="*/ 143 h 164"/>
                  <a:gd name="T14" fmla="*/ 82 w 88"/>
                  <a:gd name="T15" fmla="*/ 155 h 164"/>
                  <a:gd name="T16" fmla="*/ 76 w 88"/>
                  <a:gd name="T17" fmla="*/ 164 h 164"/>
                  <a:gd name="T18" fmla="*/ 0 w 88"/>
                  <a:gd name="T19" fmla="*/ 88 h 164"/>
                  <a:gd name="T20" fmla="*/ 6 w 88"/>
                  <a:gd name="T21" fmla="*/ 79 h 164"/>
                  <a:gd name="T22" fmla="*/ 9 w 88"/>
                  <a:gd name="T23" fmla="*/ 67 h 164"/>
                  <a:gd name="T24" fmla="*/ 12 w 88"/>
                  <a:gd name="T25" fmla="*/ 57 h 164"/>
                  <a:gd name="T26" fmla="*/ 12 w 88"/>
                  <a:gd name="T27" fmla="*/ 45 h 164"/>
                  <a:gd name="T28" fmla="*/ 12 w 88"/>
                  <a:gd name="T29" fmla="*/ 33 h 164"/>
                  <a:gd name="T30" fmla="*/ 9 w 88"/>
                  <a:gd name="T31" fmla="*/ 21 h 164"/>
                  <a:gd name="T32" fmla="*/ 6 w 88"/>
                  <a:gd name="T33" fmla="*/ 10 h 164"/>
                  <a:gd name="T34" fmla="*/ 1 w 88"/>
                  <a:gd name="T35" fmla="*/ 0 h 164"/>
                  <a:gd name="T36" fmla="*/ 78 w 88"/>
                  <a:gd name="T37" fmla="*/ 76 h 1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164"/>
                  <a:gd name="T59" fmla="*/ 88 w 88"/>
                  <a:gd name="T60" fmla="*/ 164 h 1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164">
                    <a:moveTo>
                      <a:pt x="78" y="76"/>
                    </a:moveTo>
                    <a:lnTo>
                      <a:pt x="82" y="86"/>
                    </a:lnTo>
                    <a:lnTo>
                      <a:pt x="85" y="97"/>
                    </a:lnTo>
                    <a:lnTo>
                      <a:pt x="88" y="109"/>
                    </a:lnTo>
                    <a:lnTo>
                      <a:pt x="88" y="121"/>
                    </a:lnTo>
                    <a:lnTo>
                      <a:pt x="88" y="133"/>
                    </a:lnTo>
                    <a:lnTo>
                      <a:pt x="85" y="143"/>
                    </a:lnTo>
                    <a:lnTo>
                      <a:pt x="82" y="155"/>
                    </a:lnTo>
                    <a:lnTo>
                      <a:pt x="76" y="164"/>
                    </a:lnTo>
                    <a:lnTo>
                      <a:pt x="0" y="88"/>
                    </a:lnTo>
                    <a:lnTo>
                      <a:pt x="6" y="79"/>
                    </a:lnTo>
                    <a:lnTo>
                      <a:pt x="9" y="67"/>
                    </a:lnTo>
                    <a:lnTo>
                      <a:pt x="12" y="57"/>
                    </a:lnTo>
                    <a:lnTo>
                      <a:pt x="12" y="45"/>
                    </a:lnTo>
                    <a:lnTo>
                      <a:pt x="12" y="33"/>
                    </a:lnTo>
                    <a:lnTo>
                      <a:pt x="9" y="21"/>
                    </a:lnTo>
                    <a:lnTo>
                      <a:pt x="6" y="10"/>
                    </a:lnTo>
                    <a:lnTo>
                      <a:pt x="1" y="0"/>
                    </a:lnTo>
                    <a:lnTo>
                      <a:pt x="78" y="76"/>
                    </a:lnTo>
                    <a:close/>
                  </a:path>
                </a:pathLst>
              </a:custGeom>
              <a:solidFill>
                <a:srgbClr val="FFFF99"/>
              </a:solidFill>
              <a:ln w="4763">
                <a:solidFill>
                  <a:schemeClr val="bg2"/>
                </a:solidFill>
                <a:round/>
                <a:headEnd/>
                <a:tailEnd/>
              </a:ln>
            </p:spPr>
            <p:txBody>
              <a:bodyPr/>
              <a:lstStyle/>
              <a:p>
                <a:endParaRPr lang="en-US"/>
              </a:p>
            </p:txBody>
          </p:sp>
          <p:sp>
            <p:nvSpPr>
              <p:cNvPr id="37082" name="Freeform 280"/>
              <p:cNvSpPr>
                <a:spLocks/>
              </p:cNvSpPr>
              <p:nvPr/>
            </p:nvSpPr>
            <p:spPr bwMode="auto">
              <a:xfrm>
                <a:off x="2525" y="1649"/>
                <a:ext cx="280" cy="175"/>
              </a:xfrm>
              <a:custGeom>
                <a:avLst/>
                <a:gdLst>
                  <a:gd name="T0" fmla="*/ 280 w 280"/>
                  <a:gd name="T1" fmla="*/ 76 h 175"/>
                  <a:gd name="T2" fmla="*/ 279 w 280"/>
                  <a:gd name="T3" fmla="*/ 76 h 175"/>
                  <a:gd name="T4" fmla="*/ 274 w 280"/>
                  <a:gd name="T5" fmla="*/ 78 h 175"/>
                  <a:gd name="T6" fmla="*/ 268 w 280"/>
                  <a:gd name="T7" fmla="*/ 81 h 175"/>
                  <a:gd name="T8" fmla="*/ 261 w 280"/>
                  <a:gd name="T9" fmla="*/ 85 h 175"/>
                  <a:gd name="T10" fmla="*/ 250 w 280"/>
                  <a:gd name="T11" fmla="*/ 90 h 175"/>
                  <a:gd name="T12" fmla="*/ 238 w 280"/>
                  <a:gd name="T13" fmla="*/ 96 h 175"/>
                  <a:gd name="T14" fmla="*/ 225 w 280"/>
                  <a:gd name="T15" fmla="*/ 103 h 175"/>
                  <a:gd name="T16" fmla="*/ 210 w 280"/>
                  <a:gd name="T17" fmla="*/ 109 h 175"/>
                  <a:gd name="T18" fmla="*/ 179 w 280"/>
                  <a:gd name="T19" fmla="*/ 126 h 175"/>
                  <a:gd name="T20" fmla="*/ 144 w 280"/>
                  <a:gd name="T21" fmla="*/ 142 h 175"/>
                  <a:gd name="T22" fmla="*/ 110 w 280"/>
                  <a:gd name="T23" fmla="*/ 159 h 175"/>
                  <a:gd name="T24" fmla="*/ 77 w 280"/>
                  <a:gd name="T25" fmla="*/ 175 h 175"/>
                  <a:gd name="T26" fmla="*/ 0 w 280"/>
                  <a:gd name="T27" fmla="*/ 99 h 175"/>
                  <a:gd name="T28" fmla="*/ 33 w 280"/>
                  <a:gd name="T29" fmla="*/ 82 h 175"/>
                  <a:gd name="T30" fmla="*/ 68 w 280"/>
                  <a:gd name="T31" fmla="*/ 66 h 175"/>
                  <a:gd name="T32" fmla="*/ 102 w 280"/>
                  <a:gd name="T33" fmla="*/ 49 h 175"/>
                  <a:gd name="T34" fmla="*/ 134 w 280"/>
                  <a:gd name="T35" fmla="*/ 33 h 175"/>
                  <a:gd name="T36" fmla="*/ 149 w 280"/>
                  <a:gd name="T37" fmla="*/ 27 h 175"/>
                  <a:gd name="T38" fmla="*/ 162 w 280"/>
                  <a:gd name="T39" fmla="*/ 19 h 175"/>
                  <a:gd name="T40" fmla="*/ 174 w 280"/>
                  <a:gd name="T41" fmla="*/ 13 h 175"/>
                  <a:gd name="T42" fmla="*/ 184 w 280"/>
                  <a:gd name="T43" fmla="*/ 9 h 175"/>
                  <a:gd name="T44" fmla="*/ 192 w 280"/>
                  <a:gd name="T45" fmla="*/ 4 h 175"/>
                  <a:gd name="T46" fmla="*/ 198 w 280"/>
                  <a:gd name="T47" fmla="*/ 1 h 175"/>
                  <a:gd name="T48" fmla="*/ 202 w 280"/>
                  <a:gd name="T49" fmla="*/ 0 h 175"/>
                  <a:gd name="T50" fmla="*/ 204 w 280"/>
                  <a:gd name="T51" fmla="*/ 0 h 175"/>
                  <a:gd name="T52" fmla="*/ 280 w 280"/>
                  <a:gd name="T53" fmla="*/ 76 h 17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0"/>
                  <a:gd name="T82" fmla="*/ 0 h 175"/>
                  <a:gd name="T83" fmla="*/ 280 w 280"/>
                  <a:gd name="T84" fmla="*/ 175 h 17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0" h="175">
                    <a:moveTo>
                      <a:pt x="280" y="76"/>
                    </a:moveTo>
                    <a:lnTo>
                      <a:pt x="279" y="76"/>
                    </a:lnTo>
                    <a:lnTo>
                      <a:pt x="274" y="78"/>
                    </a:lnTo>
                    <a:lnTo>
                      <a:pt x="268" y="81"/>
                    </a:lnTo>
                    <a:lnTo>
                      <a:pt x="261" y="85"/>
                    </a:lnTo>
                    <a:lnTo>
                      <a:pt x="250" y="90"/>
                    </a:lnTo>
                    <a:lnTo>
                      <a:pt x="238" y="96"/>
                    </a:lnTo>
                    <a:lnTo>
                      <a:pt x="225" y="103"/>
                    </a:lnTo>
                    <a:lnTo>
                      <a:pt x="210" y="109"/>
                    </a:lnTo>
                    <a:lnTo>
                      <a:pt x="179" y="126"/>
                    </a:lnTo>
                    <a:lnTo>
                      <a:pt x="144" y="142"/>
                    </a:lnTo>
                    <a:lnTo>
                      <a:pt x="110" y="159"/>
                    </a:lnTo>
                    <a:lnTo>
                      <a:pt x="77" y="175"/>
                    </a:lnTo>
                    <a:lnTo>
                      <a:pt x="0" y="99"/>
                    </a:lnTo>
                    <a:lnTo>
                      <a:pt x="33" y="82"/>
                    </a:lnTo>
                    <a:lnTo>
                      <a:pt x="68" y="66"/>
                    </a:lnTo>
                    <a:lnTo>
                      <a:pt x="102" y="49"/>
                    </a:lnTo>
                    <a:lnTo>
                      <a:pt x="134" y="33"/>
                    </a:lnTo>
                    <a:lnTo>
                      <a:pt x="149" y="27"/>
                    </a:lnTo>
                    <a:lnTo>
                      <a:pt x="162" y="19"/>
                    </a:lnTo>
                    <a:lnTo>
                      <a:pt x="174" y="13"/>
                    </a:lnTo>
                    <a:lnTo>
                      <a:pt x="184" y="9"/>
                    </a:lnTo>
                    <a:lnTo>
                      <a:pt x="192" y="4"/>
                    </a:lnTo>
                    <a:lnTo>
                      <a:pt x="198" y="1"/>
                    </a:lnTo>
                    <a:lnTo>
                      <a:pt x="202" y="0"/>
                    </a:lnTo>
                    <a:lnTo>
                      <a:pt x="204" y="0"/>
                    </a:lnTo>
                    <a:lnTo>
                      <a:pt x="280" y="76"/>
                    </a:lnTo>
                    <a:close/>
                  </a:path>
                </a:pathLst>
              </a:custGeom>
              <a:solidFill>
                <a:srgbClr val="FFFF99"/>
              </a:solidFill>
              <a:ln w="4763">
                <a:solidFill>
                  <a:schemeClr val="bg2"/>
                </a:solidFill>
                <a:round/>
                <a:headEnd/>
                <a:tailEnd/>
              </a:ln>
            </p:spPr>
            <p:txBody>
              <a:bodyPr/>
              <a:lstStyle/>
              <a:p>
                <a:endParaRPr lang="en-US"/>
              </a:p>
            </p:txBody>
          </p:sp>
          <p:sp>
            <p:nvSpPr>
              <p:cNvPr id="37083" name="Freeform 281"/>
              <p:cNvSpPr>
                <a:spLocks/>
              </p:cNvSpPr>
              <p:nvPr/>
            </p:nvSpPr>
            <p:spPr bwMode="auto">
              <a:xfrm>
                <a:off x="2600" y="1725"/>
                <a:ext cx="205" cy="287"/>
              </a:xfrm>
              <a:custGeom>
                <a:avLst/>
                <a:gdLst>
                  <a:gd name="T0" fmla="*/ 0 w 205"/>
                  <a:gd name="T1" fmla="*/ 187 h 287"/>
                  <a:gd name="T2" fmla="*/ 35 w 205"/>
                  <a:gd name="T3" fmla="*/ 204 h 287"/>
                  <a:gd name="T4" fmla="*/ 69 w 205"/>
                  <a:gd name="T5" fmla="*/ 222 h 287"/>
                  <a:gd name="T6" fmla="*/ 102 w 205"/>
                  <a:gd name="T7" fmla="*/ 238 h 287"/>
                  <a:gd name="T8" fmla="*/ 133 w 205"/>
                  <a:gd name="T9" fmla="*/ 253 h 287"/>
                  <a:gd name="T10" fmla="*/ 148 w 205"/>
                  <a:gd name="T11" fmla="*/ 261 h 287"/>
                  <a:gd name="T12" fmla="*/ 162 w 205"/>
                  <a:gd name="T13" fmla="*/ 268 h 287"/>
                  <a:gd name="T14" fmla="*/ 172 w 205"/>
                  <a:gd name="T15" fmla="*/ 273 h 287"/>
                  <a:gd name="T16" fmla="*/ 183 w 205"/>
                  <a:gd name="T17" fmla="*/ 279 h 287"/>
                  <a:gd name="T18" fmla="*/ 192 w 205"/>
                  <a:gd name="T19" fmla="*/ 283 h 287"/>
                  <a:gd name="T20" fmla="*/ 198 w 205"/>
                  <a:gd name="T21" fmla="*/ 286 h 287"/>
                  <a:gd name="T22" fmla="*/ 201 w 205"/>
                  <a:gd name="T23" fmla="*/ 287 h 287"/>
                  <a:gd name="T24" fmla="*/ 202 w 205"/>
                  <a:gd name="T25" fmla="*/ 287 h 287"/>
                  <a:gd name="T26" fmla="*/ 205 w 205"/>
                  <a:gd name="T27" fmla="*/ 0 h 287"/>
                  <a:gd name="T28" fmla="*/ 204 w 205"/>
                  <a:gd name="T29" fmla="*/ 0 h 287"/>
                  <a:gd name="T30" fmla="*/ 199 w 205"/>
                  <a:gd name="T31" fmla="*/ 2 h 287"/>
                  <a:gd name="T32" fmla="*/ 193 w 205"/>
                  <a:gd name="T33" fmla="*/ 5 h 287"/>
                  <a:gd name="T34" fmla="*/ 186 w 205"/>
                  <a:gd name="T35" fmla="*/ 9 h 287"/>
                  <a:gd name="T36" fmla="*/ 175 w 205"/>
                  <a:gd name="T37" fmla="*/ 14 h 287"/>
                  <a:gd name="T38" fmla="*/ 163 w 205"/>
                  <a:gd name="T39" fmla="*/ 20 h 287"/>
                  <a:gd name="T40" fmla="*/ 150 w 205"/>
                  <a:gd name="T41" fmla="*/ 27 h 287"/>
                  <a:gd name="T42" fmla="*/ 135 w 205"/>
                  <a:gd name="T43" fmla="*/ 33 h 287"/>
                  <a:gd name="T44" fmla="*/ 104 w 205"/>
                  <a:gd name="T45" fmla="*/ 50 h 287"/>
                  <a:gd name="T46" fmla="*/ 69 w 205"/>
                  <a:gd name="T47" fmla="*/ 66 h 287"/>
                  <a:gd name="T48" fmla="*/ 35 w 205"/>
                  <a:gd name="T49" fmla="*/ 83 h 287"/>
                  <a:gd name="T50" fmla="*/ 2 w 205"/>
                  <a:gd name="T51" fmla="*/ 99 h 287"/>
                  <a:gd name="T52" fmla="*/ 6 w 205"/>
                  <a:gd name="T53" fmla="*/ 109 h 287"/>
                  <a:gd name="T54" fmla="*/ 9 w 205"/>
                  <a:gd name="T55" fmla="*/ 120 h 287"/>
                  <a:gd name="T56" fmla="*/ 12 w 205"/>
                  <a:gd name="T57" fmla="*/ 132 h 287"/>
                  <a:gd name="T58" fmla="*/ 12 w 205"/>
                  <a:gd name="T59" fmla="*/ 144 h 287"/>
                  <a:gd name="T60" fmla="*/ 12 w 205"/>
                  <a:gd name="T61" fmla="*/ 156 h 287"/>
                  <a:gd name="T62" fmla="*/ 9 w 205"/>
                  <a:gd name="T63" fmla="*/ 166 h 287"/>
                  <a:gd name="T64" fmla="*/ 6 w 205"/>
                  <a:gd name="T65" fmla="*/ 178 h 287"/>
                  <a:gd name="T66" fmla="*/ 0 w 205"/>
                  <a:gd name="T67" fmla="*/ 187 h 2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5"/>
                  <a:gd name="T103" fmla="*/ 0 h 287"/>
                  <a:gd name="T104" fmla="*/ 205 w 205"/>
                  <a:gd name="T105" fmla="*/ 287 h 2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5" h="287">
                    <a:moveTo>
                      <a:pt x="0" y="187"/>
                    </a:moveTo>
                    <a:lnTo>
                      <a:pt x="35" y="204"/>
                    </a:lnTo>
                    <a:lnTo>
                      <a:pt x="69" y="222"/>
                    </a:lnTo>
                    <a:lnTo>
                      <a:pt x="102" y="238"/>
                    </a:lnTo>
                    <a:lnTo>
                      <a:pt x="133" y="253"/>
                    </a:lnTo>
                    <a:lnTo>
                      <a:pt x="148" y="261"/>
                    </a:lnTo>
                    <a:lnTo>
                      <a:pt x="162" y="268"/>
                    </a:lnTo>
                    <a:lnTo>
                      <a:pt x="172" y="273"/>
                    </a:lnTo>
                    <a:lnTo>
                      <a:pt x="183" y="279"/>
                    </a:lnTo>
                    <a:lnTo>
                      <a:pt x="192" y="283"/>
                    </a:lnTo>
                    <a:lnTo>
                      <a:pt x="198" y="286"/>
                    </a:lnTo>
                    <a:lnTo>
                      <a:pt x="201" y="287"/>
                    </a:lnTo>
                    <a:lnTo>
                      <a:pt x="202" y="287"/>
                    </a:lnTo>
                    <a:lnTo>
                      <a:pt x="205" y="0"/>
                    </a:lnTo>
                    <a:lnTo>
                      <a:pt x="204" y="0"/>
                    </a:lnTo>
                    <a:lnTo>
                      <a:pt x="199" y="2"/>
                    </a:lnTo>
                    <a:lnTo>
                      <a:pt x="193" y="5"/>
                    </a:lnTo>
                    <a:lnTo>
                      <a:pt x="186" y="9"/>
                    </a:lnTo>
                    <a:lnTo>
                      <a:pt x="175" y="14"/>
                    </a:lnTo>
                    <a:lnTo>
                      <a:pt x="163" y="20"/>
                    </a:lnTo>
                    <a:lnTo>
                      <a:pt x="150" y="27"/>
                    </a:lnTo>
                    <a:lnTo>
                      <a:pt x="135" y="33"/>
                    </a:lnTo>
                    <a:lnTo>
                      <a:pt x="104" y="50"/>
                    </a:lnTo>
                    <a:lnTo>
                      <a:pt x="69" y="66"/>
                    </a:lnTo>
                    <a:lnTo>
                      <a:pt x="35" y="83"/>
                    </a:lnTo>
                    <a:lnTo>
                      <a:pt x="2" y="99"/>
                    </a:lnTo>
                    <a:lnTo>
                      <a:pt x="6" y="109"/>
                    </a:lnTo>
                    <a:lnTo>
                      <a:pt x="9" y="120"/>
                    </a:lnTo>
                    <a:lnTo>
                      <a:pt x="12" y="132"/>
                    </a:lnTo>
                    <a:lnTo>
                      <a:pt x="12" y="144"/>
                    </a:lnTo>
                    <a:lnTo>
                      <a:pt x="12" y="156"/>
                    </a:lnTo>
                    <a:lnTo>
                      <a:pt x="9" y="166"/>
                    </a:lnTo>
                    <a:lnTo>
                      <a:pt x="6" y="178"/>
                    </a:lnTo>
                    <a:lnTo>
                      <a:pt x="0" y="187"/>
                    </a:lnTo>
                    <a:close/>
                  </a:path>
                </a:pathLst>
              </a:custGeom>
              <a:solidFill>
                <a:srgbClr val="FFFFCC"/>
              </a:solidFill>
              <a:ln w="4763">
                <a:solidFill>
                  <a:schemeClr val="bg2"/>
                </a:solidFill>
                <a:round/>
                <a:headEnd/>
                <a:tailEnd/>
              </a:ln>
            </p:spPr>
            <p:txBody>
              <a:bodyPr/>
              <a:lstStyle/>
              <a:p>
                <a:endParaRPr lang="en-US"/>
              </a:p>
            </p:txBody>
          </p:sp>
          <p:sp>
            <p:nvSpPr>
              <p:cNvPr id="37084" name="Freeform 282"/>
              <p:cNvSpPr>
                <a:spLocks/>
              </p:cNvSpPr>
              <p:nvPr/>
            </p:nvSpPr>
            <p:spPr bwMode="auto">
              <a:xfrm>
                <a:off x="2356" y="1725"/>
                <a:ext cx="256" cy="243"/>
              </a:xfrm>
              <a:custGeom>
                <a:avLst/>
                <a:gdLst>
                  <a:gd name="T0" fmla="*/ 228 w 256"/>
                  <a:gd name="T1" fmla="*/ 77 h 243"/>
                  <a:gd name="T2" fmla="*/ 240 w 256"/>
                  <a:gd name="T3" fmla="*/ 90 h 243"/>
                  <a:gd name="T4" fmla="*/ 249 w 256"/>
                  <a:gd name="T5" fmla="*/ 106 h 243"/>
                  <a:gd name="T6" fmla="*/ 255 w 256"/>
                  <a:gd name="T7" fmla="*/ 124 h 243"/>
                  <a:gd name="T8" fmla="*/ 256 w 256"/>
                  <a:gd name="T9" fmla="*/ 144 h 243"/>
                  <a:gd name="T10" fmla="*/ 255 w 256"/>
                  <a:gd name="T11" fmla="*/ 163 h 243"/>
                  <a:gd name="T12" fmla="*/ 249 w 256"/>
                  <a:gd name="T13" fmla="*/ 181 h 243"/>
                  <a:gd name="T14" fmla="*/ 238 w 256"/>
                  <a:gd name="T15" fmla="*/ 199 h 243"/>
                  <a:gd name="T16" fmla="*/ 225 w 256"/>
                  <a:gd name="T17" fmla="*/ 213 h 243"/>
                  <a:gd name="T18" fmla="*/ 210 w 256"/>
                  <a:gd name="T19" fmla="*/ 225 h 243"/>
                  <a:gd name="T20" fmla="*/ 192 w 256"/>
                  <a:gd name="T21" fmla="*/ 234 h 243"/>
                  <a:gd name="T22" fmla="*/ 172 w 256"/>
                  <a:gd name="T23" fmla="*/ 240 h 243"/>
                  <a:gd name="T24" fmla="*/ 152 w 256"/>
                  <a:gd name="T25" fmla="*/ 243 h 243"/>
                  <a:gd name="T26" fmla="*/ 129 w 256"/>
                  <a:gd name="T27" fmla="*/ 240 h 243"/>
                  <a:gd name="T28" fmla="*/ 110 w 256"/>
                  <a:gd name="T29" fmla="*/ 234 h 243"/>
                  <a:gd name="T30" fmla="*/ 92 w 256"/>
                  <a:gd name="T31" fmla="*/ 225 h 243"/>
                  <a:gd name="T32" fmla="*/ 77 w 256"/>
                  <a:gd name="T33" fmla="*/ 211 h 243"/>
                  <a:gd name="T34" fmla="*/ 0 w 256"/>
                  <a:gd name="T35" fmla="*/ 135 h 243"/>
                  <a:gd name="T36" fmla="*/ 15 w 256"/>
                  <a:gd name="T37" fmla="*/ 148 h 243"/>
                  <a:gd name="T38" fmla="*/ 33 w 256"/>
                  <a:gd name="T39" fmla="*/ 157 h 243"/>
                  <a:gd name="T40" fmla="*/ 53 w 256"/>
                  <a:gd name="T41" fmla="*/ 163 h 243"/>
                  <a:gd name="T42" fmla="*/ 75 w 256"/>
                  <a:gd name="T43" fmla="*/ 166 h 243"/>
                  <a:gd name="T44" fmla="*/ 96 w 256"/>
                  <a:gd name="T45" fmla="*/ 163 h 243"/>
                  <a:gd name="T46" fmla="*/ 116 w 256"/>
                  <a:gd name="T47" fmla="*/ 157 h 243"/>
                  <a:gd name="T48" fmla="*/ 134 w 256"/>
                  <a:gd name="T49" fmla="*/ 148 h 243"/>
                  <a:gd name="T50" fmla="*/ 149 w 256"/>
                  <a:gd name="T51" fmla="*/ 136 h 243"/>
                  <a:gd name="T52" fmla="*/ 162 w 256"/>
                  <a:gd name="T53" fmla="*/ 123 h 243"/>
                  <a:gd name="T54" fmla="*/ 172 w 256"/>
                  <a:gd name="T55" fmla="*/ 105 h 243"/>
                  <a:gd name="T56" fmla="*/ 178 w 256"/>
                  <a:gd name="T57" fmla="*/ 87 h 243"/>
                  <a:gd name="T58" fmla="*/ 180 w 256"/>
                  <a:gd name="T59" fmla="*/ 68 h 243"/>
                  <a:gd name="T60" fmla="*/ 178 w 256"/>
                  <a:gd name="T61" fmla="*/ 48 h 243"/>
                  <a:gd name="T62" fmla="*/ 172 w 256"/>
                  <a:gd name="T63" fmla="*/ 30 h 243"/>
                  <a:gd name="T64" fmla="*/ 163 w 256"/>
                  <a:gd name="T65" fmla="*/ 14 h 243"/>
                  <a:gd name="T66" fmla="*/ 152 w 256"/>
                  <a:gd name="T67" fmla="*/ 0 h 243"/>
                  <a:gd name="T68" fmla="*/ 228 w 256"/>
                  <a:gd name="T69" fmla="*/ 77 h 24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6"/>
                  <a:gd name="T106" fmla="*/ 0 h 243"/>
                  <a:gd name="T107" fmla="*/ 256 w 256"/>
                  <a:gd name="T108" fmla="*/ 243 h 24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6" h="243">
                    <a:moveTo>
                      <a:pt x="228" y="77"/>
                    </a:moveTo>
                    <a:lnTo>
                      <a:pt x="240" y="90"/>
                    </a:lnTo>
                    <a:lnTo>
                      <a:pt x="249" y="106"/>
                    </a:lnTo>
                    <a:lnTo>
                      <a:pt x="255" y="124"/>
                    </a:lnTo>
                    <a:lnTo>
                      <a:pt x="256" y="144"/>
                    </a:lnTo>
                    <a:lnTo>
                      <a:pt x="255" y="163"/>
                    </a:lnTo>
                    <a:lnTo>
                      <a:pt x="249" y="181"/>
                    </a:lnTo>
                    <a:lnTo>
                      <a:pt x="238" y="199"/>
                    </a:lnTo>
                    <a:lnTo>
                      <a:pt x="225" y="213"/>
                    </a:lnTo>
                    <a:lnTo>
                      <a:pt x="210" y="225"/>
                    </a:lnTo>
                    <a:lnTo>
                      <a:pt x="192" y="234"/>
                    </a:lnTo>
                    <a:lnTo>
                      <a:pt x="172" y="240"/>
                    </a:lnTo>
                    <a:lnTo>
                      <a:pt x="152" y="243"/>
                    </a:lnTo>
                    <a:lnTo>
                      <a:pt x="129" y="240"/>
                    </a:lnTo>
                    <a:lnTo>
                      <a:pt x="110" y="234"/>
                    </a:lnTo>
                    <a:lnTo>
                      <a:pt x="92" y="225"/>
                    </a:lnTo>
                    <a:lnTo>
                      <a:pt x="77" y="211"/>
                    </a:lnTo>
                    <a:lnTo>
                      <a:pt x="0" y="135"/>
                    </a:lnTo>
                    <a:lnTo>
                      <a:pt x="15" y="148"/>
                    </a:lnTo>
                    <a:lnTo>
                      <a:pt x="33" y="157"/>
                    </a:lnTo>
                    <a:lnTo>
                      <a:pt x="53" y="163"/>
                    </a:lnTo>
                    <a:lnTo>
                      <a:pt x="75" y="166"/>
                    </a:lnTo>
                    <a:lnTo>
                      <a:pt x="96" y="163"/>
                    </a:lnTo>
                    <a:lnTo>
                      <a:pt x="116" y="157"/>
                    </a:lnTo>
                    <a:lnTo>
                      <a:pt x="134" y="148"/>
                    </a:lnTo>
                    <a:lnTo>
                      <a:pt x="149" y="136"/>
                    </a:lnTo>
                    <a:lnTo>
                      <a:pt x="162" y="123"/>
                    </a:lnTo>
                    <a:lnTo>
                      <a:pt x="172" y="105"/>
                    </a:lnTo>
                    <a:lnTo>
                      <a:pt x="178" y="87"/>
                    </a:lnTo>
                    <a:lnTo>
                      <a:pt x="180" y="68"/>
                    </a:lnTo>
                    <a:lnTo>
                      <a:pt x="178" y="48"/>
                    </a:lnTo>
                    <a:lnTo>
                      <a:pt x="172" y="30"/>
                    </a:lnTo>
                    <a:lnTo>
                      <a:pt x="163" y="14"/>
                    </a:lnTo>
                    <a:lnTo>
                      <a:pt x="152" y="0"/>
                    </a:lnTo>
                    <a:lnTo>
                      <a:pt x="228" y="77"/>
                    </a:lnTo>
                    <a:close/>
                  </a:path>
                </a:pathLst>
              </a:custGeom>
              <a:solidFill>
                <a:srgbClr val="FFFF99"/>
              </a:solidFill>
              <a:ln w="4763">
                <a:solidFill>
                  <a:schemeClr val="bg2"/>
                </a:solidFill>
                <a:round/>
                <a:headEnd/>
                <a:tailEnd/>
              </a:ln>
            </p:spPr>
            <p:txBody>
              <a:bodyPr/>
              <a:lstStyle/>
              <a:p>
                <a:endParaRPr lang="en-US"/>
              </a:p>
            </p:txBody>
          </p:sp>
          <p:sp>
            <p:nvSpPr>
              <p:cNvPr id="37085" name="Freeform 283"/>
              <p:cNvSpPr>
                <a:spLocks/>
              </p:cNvSpPr>
              <p:nvPr/>
            </p:nvSpPr>
            <p:spPr bwMode="auto">
              <a:xfrm>
                <a:off x="2328" y="1694"/>
                <a:ext cx="256" cy="242"/>
              </a:xfrm>
              <a:custGeom>
                <a:avLst/>
                <a:gdLst>
                  <a:gd name="T0" fmla="*/ 105 w 256"/>
                  <a:gd name="T1" fmla="*/ 242 h 242"/>
                  <a:gd name="T2" fmla="*/ 93 w 256"/>
                  <a:gd name="T3" fmla="*/ 227 h 242"/>
                  <a:gd name="T4" fmla="*/ 84 w 256"/>
                  <a:gd name="T5" fmla="*/ 212 h 242"/>
                  <a:gd name="T6" fmla="*/ 78 w 256"/>
                  <a:gd name="T7" fmla="*/ 194 h 242"/>
                  <a:gd name="T8" fmla="*/ 76 w 256"/>
                  <a:gd name="T9" fmla="*/ 175 h 242"/>
                  <a:gd name="T10" fmla="*/ 78 w 256"/>
                  <a:gd name="T11" fmla="*/ 155 h 242"/>
                  <a:gd name="T12" fmla="*/ 84 w 256"/>
                  <a:gd name="T13" fmla="*/ 136 h 242"/>
                  <a:gd name="T14" fmla="*/ 94 w 256"/>
                  <a:gd name="T15" fmla="*/ 120 h 242"/>
                  <a:gd name="T16" fmla="*/ 108 w 256"/>
                  <a:gd name="T17" fmla="*/ 106 h 242"/>
                  <a:gd name="T18" fmla="*/ 123 w 256"/>
                  <a:gd name="T19" fmla="*/ 94 h 242"/>
                  <a:gd name="T20" fmla="*/ 141 w 256"/>
                  <a:gd name="T21" fmla="*/ 84 h 242"/>
                  <a:gd name="T22" fmla="*/ 160 w 256"/>
                  <a:gd name="T23" fmla="*/ 79 h 242"/>
                  <a:gd name="T24" fmla="*/ 181 w 256"/>
                  <a:gd name="T25" fmla="*/ 76 h 242"/>
                  <a:gd name="T26" fmla="*/ 202 w 256"/>
                  <a:gd name="T27" fmla="*/ 79 h 242"/>
                  <a:gd name="T28" fmla="*/ 223 w 256"/>
                  <a:gd name="T29" fmla="*/ 85 h 242"/>
                  <a:gd name="T30" fmla="*/ 241 w 256"/>
                  <a:gd name="T31" fmla="*/ 94 h 242"/>
                  <a:gd name="T32" fmla="*/ 256 w 256"/>
                  <a:gd name="T33" fmla="*/ 108 h 242"/>
                  <a:gd name="T34" fmla="*/ 180 w 256"/>
                  <a:gd name="T35" fmla="*/ 31 h 242"/>
                  <a:gd name="T36" fmla="*/ 165 w 256"/>
                  <a:gd name="T37" fmla="*/ 18 h 242"/>
                  <a:gd name="T38" fmla="*/ 147 w 256"/>
                  <a:gd name="T39" fmla="*/ 9 h 242"/>
                  <a:gd name="T40" fmla="*/ 126 w 256"/>
                  <a:gd name="T41" fmla="*/ 3 h 242"/>
                  <a:gd name="T42" fmla="*/ 105 w 256"/>
                  <a:gd name="T43" fmla="*/ 0 h 242"/>
                  <a:gd name="T44" fmla="*/ 84 w 256"/>
                  <a:gd name="T45" fmla="*/ 3 h 242"/>
                  <a:gd name="T46" fmla="*/ 64 w 256"/>
                  <a:gd name="T47" fmla="*/ 7 h 242"/>
                  <a:gd name="T48" fmla="*/ 46 w 256"/>
                  <a:gd name="T49" fmla="*/ 18 h 242"/>
                  <a:gd name="T50" fmla="*/ 31 w 256"/>
                  <a:gd name="T51" fmla="*/ 30 h 242"/>
                  <a:gd name="T52" fmla="*/ 18 w 256"/>
                  <a:gd name="T53" fmla="*/ 43 h 242"/>
                  <a:gd name="T54" fmla="*/ 7 w 256"/>
                  <a:gd name="T55" fmla="*/ 60 h 242"/>
                  <a:gd name="T56" fmla="*/ 1 w 256"/>
                  <a:gd name="T57" fmla="*/ 79 h 242"/>
                  <a:gd name="T58" fmla="*/ 0 w 256"/>
                  <a:gd name="T59" fmla="*/ 99 h 242"/>
                  <a:gd name="T60" fmla="*/ 1 w 256"/>
                  <a:gd name="T61" fmla="*/ 118 h 242"/>
                  <a:gd name="T62" fmla="*/ 7 w 256"/>
                  <a:gd name="T63" fmla="*/ 136 h 242"/>
                  <a:gd name="T64" fmla="*/ 16 w 256"/>
                  <a:gd name="T65" fmla="*/ 151 h 242"/>
                  <a:gd name="T66" fmla="*/ 28 w 256"/>
                  <a:gd name="T67" fmla="*/ 166 h 242"/>
                  <a:gd name="T68" fmla="*/ 105 w 256"/>
                  <a:gd name="T69" fmla="*/ 242 h 24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6"/>
                  <a:gd name="T106" fmla="*/ 0 h 242"/>
                  <a:gd name="T107" fmla="*/ 256 w 256"/>
                  <a:gd name="T108" fmla="*/ 242 h 24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6" h="242">
                    <a:moveTo>
                      <a:pt x="105" y="242"/>
                    </a:moveTo>
                    <a:lnTo>
                      <a:pt x="93" y="227"/>
                    </a:lnTo>
                    <a:lnTo>
                      <a:pt x="84" y="212"/>
                    </a:lnTo>
                    <a:lnTo>
                      <a:pt x="78" y="194"/>
                    </a:lnTo>
                    <a:lnTo>
                      <a:pt x="76" y="175"/>
                    </a:lnTo>
                    <a:lnTo>
                      <a:pt x="78" y="155"/>
                    </a:lnTo>
                    <a:lnTo>
                      <a:pt x="84" y="136"/>
                    </a:lnTo>
                    <a:lnTo>
                      <a:pt x="94" y="120"/>
                    </a:lnTo>
                    <a:lnTo>
                      <a:pt x="108" y="106"/>
                    </a:lnTo>
                    <a:lnTo>
                      <a:pt x="123" y="94"/>
                    </a:lnTo>
                    <a:lnTo>
                      <a:pt x="141" y="84"/>
                    </a:lnTo>
                    <a:lnTo>
                      <a:pt x="160" y="79"/>
                    </a:lnTo>
                    <a:lnTo>
                      <a:pt x="181" y="76"/>
                    </a:lnTo>
                    <a:lnTo>
                      <a:pt x="202" y="79"/>
                    </a:lnTo>
                    <a:lnTo>
                      <a:pt x="223" y="85"/>
                    </a:lnTo>
                    <a:lnTo>
                      <a:pt x="241" y="94"/>
                    </a:lnTo>
                    <a:lnTo>
                      <a:pt x="256" y="108"/>
                    </a:lnTo>
                    <a:lnTo>
                      <a:pt x="180" y="31"/>
                    </a:lnTo>
                    <a:lnTo>
                      <a:pt x="165" y="18"/>
                    </a:lnTo>
                    <a:lnTo>
                      <a:pt x="147" y="9"/>
                    </a:lnTo>
                    <a:lnTo>
                      <a:pt x="126" y="3"/>
                    </a:lnTo>
                    <a:lnTo>
                      <a:pt x="105" y="0"/>
                    </a:lnTo>
                    <a:lnTo>
                      <a:pt x="84" y="3"/>
                    </a:lnTo>
                    <a:lnTo>
                      <a:pt x="64" y="7"/>
                    </a:lnTo>
                    <a:lnTo>
                      <a:pt x="46" y="18"/>
                    </a:lnTo>
                    <a:lnTo>
                      <a:pt x="31" y="30"/>
                    </a:lnTo>
                    <a:lnTo>
                      <a:pt x="18" y="43"/>
                    </a:lnTo>
                    <a:lnTo>
                      <a:pt x="7" y="60"/>
                    </a:lnTo>
                    <a:lnTo>
                      <a:pt x="1" y="79"/>
                    </a:lnTo>
                    <a:lnTo>
                      <a:pt x="0" y="99"/>
                    </a:lnTo>
                    <a:lnTo>
                      <a:pt x="1" y="118"/>
                    </a:lnTo>
                    <a:lnTo>
                      <a:pt x="7" y="136"/>
                    </a:lnTo>
                    <a:lnTo>
                      <a:pt x="16" y="151"/>
                    </a:lnTo>
                    <a:lnTo>
                      <a:pt x="28" y="166"/>
                    </a:lnTo>
                    <a:lnTo>
                      <a:pt x="105" y="242"/>
                    </a:lnTo>
                    <a:close/>
                  </a:path>
                </a:pathLst>
              </a:custGeom>
              <a:solidFill>
                <a:srgbClr val="FFFF99"/>
              </a:solidFill>
              <a:ln w="4763">
                <a:solidFill>
                  <a:schemeClr val="bg2"/>
                </a:solidFill>
                <a:round/>
                <a:headEnd/>
                <a:tailEnd/>
              </a:ln>
            </p:spPr>
            <p:txBody>
              <a:bodyPr/>
              <a:lstStyle/>
              <a:p>
                <a:endParaRPr lang="en-US"/>
              </a:p>
            </p:txBody>
          </p:sp>
          <p:sp>
            <p:nvSpPr>
              <p:cNvPr id="37086" name="Freeform 284"/>
              <p:cNvSpPr>
                <a:spLocks/>
              </p:cNvSpPr>
              <p:nvPr/>
            </p:nvSpPr>
            <p:spPr bwMode="auto">
              <a:xfrm>
                <a:off x="2404" y="1770"/>
                <a:ext cx="208" cy="198"/>
              </a:xfrm>
              <a:custGeom>
                <a:avLst/>
                <a:gdLst>
                  <a:gd name="T0" fmla="*/ 104 w 208"/>
                  <a:gd name="T1" fmla="*/ 198 h 198"/>
                  <a:gd name="T2" fmla="*/ 83 w 208"/>
                  <a:gd name="T3" fmla="*/ 195 h 198"/>
                  <a:gd name="T4" fmla="*/ 63 w 208"/>
                  <a:gd name="T5" fmla="*/ 189 h 198"/>
                  <a:gd name="T6" fmla="*/ 45 w 208"/>
                  <a:gd name="T7" fmla="*/ 180 h 198"/>
                  <a:gd name="T8" fmla="*/ 30 w 208"/>
                  <a:gd name="T9" fmla="*/ 168 h 198"/>
                  <a:gd name="T10" fmla="*/ 17 w 208"/>
                  <a:gd name="T11" fmla="*/ 154 h 198"/>
                  <a:gd name="T12" fmla="*/ 8 w 208"/>
                  <a:gd name="T13" fmla="*/ 136 h 198"/>
                  <a:gd name="T14" fmla="*/ 2 w 208"/>
                  <a:gd name="T15" fmla="*/ 118 h 198"/>
                  <a:gd name="T16" fmla="*/ 0 w 208"/>
                  <a:gd name="T17" fmla="*/ 99 h 198"/>
                  <a:gd name="T18" fmla="*/ 2 w 208"/>
                  <a:gd name="T19" fmla="*/ 79 h 198"/>
                  <a:gd name="T20" fmla="*/ 8 w 208"/>
                  <a:gd name="T21" fmla="*/ 60 h 198"/>
                  <a:gd name="T22" fmla="*/ 18 w 208"/>
                  <a:gd name="T23" fmla="*/ 44 h 198"/>
                  <a:gd name="T24" fmla="*/ 32 w 208"/>
                  <a:gd name="T25" fmla="*/ 30 h 198"/>
                  <a:gd name="T26" fmla="*/ 47 w 208"/>
                  <a:gd name="T27" fmla="*/ 18 h 198"/>
                  <a:gd name="T28" fmla="*/ 65 w 208"/>
                  <a:gd name="T29" fmla="*/ 8 h 198"/>
                  <a:gd name="T30" fmla="*/ 84 w 208"/>
                  <a:gd name="T31" fmla="*/ 3 h 198"/>
                  <a:gd name="T32" fmla="*/ 105 w 208"/>
                  <a:gd name="T33" fmla="*/ 0 h 198"/>
                  <a:gd name="T34" fmla="*/ 126 w 208"/>
                  <a:gd name="T35" fmla="*/ 3 h 198"/>
                  <a:gd name="T36" fmla="*/ 145 w 208"/>
                  <a:gd name="T37" fmla="*/ 8 h 198"/>
                  <a:gd name="T38" fmla="*/ 163 w 208"/>
                  <a:gd name="T39" fmla="*/ 18 h 198"/>
                  <a:gd name="T40" fmla="*/ 178 w 208"/>
                  <a:gd name="T41" fmla="*/ 30 h 198"/>
                  <a:gd name="T42" fmla="*/ 192 w 208"/>
                  <a:gd name="T43" fmla="*/ 44 h 198"/>
                  <a:gd name="T44" fmla="*/ 201 w 208"/>
                  <a:gd name="T45" fmla="*/ 60 h 198"/>
                  <a:gd name="T46" fmla="*/ 207 w 208"/>
                  <a:gd name="T47" fmla="*/ 79 h 198"/>
                  <a:gd name="T48" fmla="*/ 208 w 208"/>
                  <a:gd name="T49" fmla="*/ 99 h 198"/>
                  <a:gd name="T50" fmla="*/ 207 w 208"/>
                  <a:gd name="T51" fmla="*/ 118 h 198"/>
                  <a:gd name="T52" fmla="*/ 201 w 208"/>
                  <a:gd name="T53" fmla="*/ 136 h 198"/>
                  <a:gd name="T54" fmla="*/ 190 w 208"/>
                  <a:gd name="T55" fmla="*/ 154 h 198"/>
                  <a:gd name="T56" fmla="*/ 177 w 208"/>
                  <a:gd name="T57" fmla="*/ 168 h 198"/>
                  <a:gd name="T58" fmla="*/ 162 w 208"/>
                  <a:gd name="T59" fmla="*/ 180 h 198"/>
                  <a:gd name="T60" fmla="*/ 144 w 208"/>
                  <a:gd name="T61" fmla="*/ 189 h 198"/>
                  <a:gd name="T62" fmla="*/ 124 w 208"/>
                  <a:gd name="T63" fmla="*/ 195 h 198"/>
                  <a:gd name="T64" fmla="*/ 104 w 208"/>
                  <a:gd name="T65" fmla="*/ 198 h 1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8"/>
                  <a:gd name="T100" fmla="*/ 0 h 198"/>
                  <a:gd name="T101" fmla="*/ 208 w 208"/>
                  <a:gd name="T102" fmla="*/ 198 h 1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8" h="198">
                    <a:moveTo>
                      <a:pt x="104" y="198"/>
                    </a:moveTo>
                    <a:lnTo>
                      <a:pt x="83" y="195"/>
                    </a:lnTo>
                    <a:lnTo>
                      <a:pt x="63" y="189"/>
                    </a:lnTo>
                    <a:lnTo>
                      <a:pt x="45" y="180"/>
                    </a:lnTo>
                    <a:lnTo>
                      <a:pt x="30" y="168"/>
                    </a:lnTo>
                    <a:lnTo>
                      <a:pt x="17" y="154"/>
                    </a:lnTo>
                    <a:lnTo>
                      <a:pt x="8" y="136"/>
                    </a:lnTo>
                    <a:lnTo>
                      <a:pt x="2" y="118"/>
                    </a:lnTo>
                    <a:lnTo>
                      <a:pt x="0" y="99"/>
                    </a:lnTo>
                    <a:lnTo>
                      <a:pt x="2" y="79"/>
                    </a:lnTo>
                    <a:lnTo>
                      <a:pt x="8" y="60"/>
                    </a:lnTo>
                    <a:lnTo>
                      <a:pt x="18" y="44"/>
                    </a:lnTo>
                    <a:lnTo>
                      <a:pt x="32" y="30"/>
                    </a:lnTo>
                    <a:lnTo>
                      <a:pt x="47" y="18"/>
                    </a:lnTo>
                    <a:lnTo>
                      <a:pt x="65" y="8"/>
                    </a:lnTo>
                    <a:lnTo>
                      <a:pt x="84" y="3"/>
                    </a:lnTo>
                    <a:lnTo>
                      <a:pt x="105" y="0"/>
                    </a:lnTo>
                    <a:lnTo>
                      <a:pt x="126" y="3"/>
                    </a:lnTo>
                    <a:lnTo>
                      <a:pt x="145" y="8"/>
                    </a:lnTo>
                    <a:lnTo>
                      <a:pt x="163" y="18"/>
                    </a:lnTo>
                    <a:lnTo>
                      <a:pt x="178" y="30"/>
                    </a:lnTo>
                    <a:lnTo>
                      <a:pt x="192" y="44"/>
                    </a:lnTo>
                    <a:lnTo>
                      <a:pt x="201" y="60"/>
                    </a:lnTo>
                    <a:lnTo>
                      <a:pt x="207" y="79"/>
                    </a:lnTo>
                    <a:lnTo>
                      <a:pt x="208" y="99"/>
                    </a:lnTo>
                    <a:lnTo>
                      <a:pt x="207" y="118"/>
                    </a:lnTo>
                    <a:lnTo>
                      <a:pt x="201" y="136"/>
                    </a:lnTo>
                    <a:lnTo>
                      <a:pt x="190" y="154"/>
                    </a:lnTo>
                    <a:lnTo>
                      <a:pt x="177" y="168"/>
                    </a:lnTo>
                    <a:lnTo>
                      <a:pt x="162" y="180"/>
                    </a:lnTo>
                    <a:lnTo>
                      <a:pt x="144" y="189"/>
                    </a:lnTo>
                    <a:lnTo>
                      <a:pt x="124" y="195"/>
                    </a:lnTo>
                    <a:lnTo>
                      <a:pt x="104" y="198"/>
                    </a:lnTo>
                    <a:close/>
                  </a:path>
                </a:pathLst>
              </a:custGeom>
              <a:solidFill>
                <a:srgbClr val="FFFFCC"/>
              </a:solidFill>
              <a:ln w="4763">
                <a:solidFill>
                  <a:schemeClr val="bg2"/>
                </a:solidFill>
                <a:round/>
                <a:headEnd/>
                <a:tailEnd/>
              </a:ln>
            </p:spPr>
            <p:txBody>
              <a:bodyPr/>
              <a:lstStyle/>
              <a:p>
                <a:endParaRPr lang="en-US"/>
              </a:p>
            </p:txBody>
          </p:sp>
          <p:sp>
            <p:nvSpPr>
              <p:cNvPr id="37087" name="Freeform 285"/>
              <p:cNvSpPr>
                <a:spLocks/>
              </p:cNvSpPr>
              <p:nvPr/>
            </p:nvSpPr>
            <p:spPr bwMode="auto">
              <a:xfrm>
                <a:off x="2135" y="1837"/>
                <a:ext cx="281" cy="175"/>
              </a:xfrm>
              <a:custGeom>
                <a:avLst/>
                <a:gdLst>
                  <a:gd name="T0" fmla="*/ 281 w 281"/>
                  <a:gd name="T1" fmla="*/ 77 h 175"/>
                  <a:gd name="T2" fmla="*/ 247 w 281"/>
                  <a:gd name="T3" fmla="*/ 93 h 175"/>
                  <a:gd name="T4" fmla="*/ 211 w 281"/>
                  <a:gd name="T5" fmla="*/ 111 h 175"/>
                  <a:gd name="T6" fmla="*/ 177 w 281"/>
                  <a:gd name="T7" fmla="*/ 128 h 175"/>
                  <a:gd name="T8" fmla="*/ 145 w 281"/>
                  <a:gd name="T9" fmla="*/ 143 h 175"/>
                  <a:gd name="T10" fmla="*/ 132 w 281"/>
                  <a:gd name="T11" fmla="*/ 150 h 175"/>
                  <a:gd name="T12" fmla="*/ 118 w 281"/>
                  <a:gd name="T13" fmla="*/ 156 h 175"/>
                  <a:gd name="T14" fmla="*/ 106 w 281"/>
                  <a:gd name="T15" fmla="*/ 162 h 175"/>
                  <a:gd name="T16" fmla="*/ 96 w 281"/>
                  <a:gd name="T17" fmla="*/ 167 h 175"/>
                  <a:gd name="T18" fmla="*/ 88 w 281"/>
                  <a:gd name="T19" fmla="*/ 171 h 175"/>
                  <a:gd name="T20" fmla="*/ 82 w 281"/>
                  <a:gd name="T21" fmla="*/ 174 h 175"/>
                  <a:gd name="T22" fmla="*/ 78 w 281"/>
                  <a:gd name="T23" fmla="*/ 175 h 175"/>
                  <a:gd name="T24" fmla="*/ 76 w 281"/>
                  <a:gd name="T25" fmla="*/ 175 h 175"/>
                  <a:gd name="T26" fmla="*/ 0 w 281"/>
                  <a:gd name="T27" fmla="*/ 99 h 175"/>
                  <a:gd name="T28" fmla="*/ 1 w 281"/>
                  <a:gd name="T29" fmla="*/ 99 h 175"/>
                  <a:gd name="T30" fmla="*/ 6 w 281"/>
                  <a:gd name="T31" fmla="*/ 98 h 175"/>
                  <a:gd name="T32" fmla="*/ 12 w 281"/>
                  <a:gd name="T33" fmla="*/ 95 h 175"/>
                  <a:gd name="T34" fmla="*/ 19 w 281"/>
                  <a:gd name="T35" fmla="*/ 90 h 175"/>
                  <a:gd name="T36" fmla="*/ 30 w 281"/>
                  <a:gd name="T37" fmla="*/ 86 h 175"/>
                  <a:gd name="T38" fmla="*/ 42 w 281"/>
                  <a:gd name="T39" fmla="*/ 80 h 175"/>
                  <a:gd name="T40" fmla="*/ 55 w 281"/>
                  <a:gd name="T41" fmla="*/ 74 h 175"/>
                  <a:gd name="T42" fmla="*/ 69 w 281"/>
                  <a:gd name="T43" fmla="*/ 66 h 175"/>
                  <a:gd name="T44" fmla="*/ 100 w 281"/>
                  <a:gd name="T45" fmla="*/ 51 h 175"/>
                  <a:gd name="T46" fmla="*/ 135 w 281"/>
                  <a:gd name="T47" fmla="*/ 35 h 175"/>
                  <a:gd name="T48" fmla="*/ 171 w 281"/>
                  <a:gd name="T49" fmla="*/ 17 h 175"/>
                  <a:gd name="T50" fmla="*/ 205 w 281"/>
                  <a:gd name="T51" fmla="*/ 0 h 175"/>
                  <a:gd name="T52" fmla="*/ 281 w 281"/>
                  <a:gd name="T53" fmla="*/ 77 h 17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1"/>
                  <a:gd name="T82" fmla="*/ 0 h 175"/>
                  <a:gd name="T83" fmla="*/ 281 w 281"/>
                  <a:gd name="T84" fmla="*/ 175 h 17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1" h="175">
                    <a:moveTo>
                      <a:pt x="281" y="77"/>
                    </a:moveTo>
                    <a:lnTo>
                      <a:pt x="247" y="93"/>
                    </a:lnTo>
                    <a:lnTo>
                      <a:pt x="211" y="111"/>
                    </a:lnTo>
                    <a:lnTo>
                      <a:pt x="177" y="128"/>
                    </a:lnTo>
                    <a:lnTo>
                      <a:pt x="145" y="143"/>
                    </a:lnTo>
                    <a:lnTo>
                      <a:pt x="132" y="150"/>
                    </a:lnTo>
                    <a:lnTo>
                      <a:pt x="118" y="156"/>
                    </a:lnTo>
                    <a:lnTo>
                      <a:pt x="106" y="162"/>
                    </a:lnTo>
                    <a:lnTo>
                      <a:pt x="96" y="167"/>
                    </a:lnTo>
                    <a:lnTo>
                      <a:pt x="88" y="171"/>
                    </a:lnTo>
                    <a:lnTo>
                      <a:pt x="82" y="174"/>
                    </a:lnTo>
                    <a:lnTo>
                      <a:pt x="78" y="175"/>
                    </a:lnTo>
                    <a:lnTo>
                      <a:pt x="76" y="175"/>
                    </a:lnTo>
                    <a:lnTo>
                      <a:pt x="0" y="99"/>
                    </a:lnTo>
                    <a:lnTo>
                      <a:pt x="1" y="99"/>
                    </a:lnTo>
                    <a:lnTo>
                      <a:pt x="6" y="98"/>
                    </a:lnTo>
                    <a:lnTo>
                      <a:pt x="12" y="95"/>
                    </a:lnTo>
                    <a:lnTo>
                      <a:pt x="19" y="90"/>
                    </a:lnTo>
                    <a:lnTo>
                      <a:pt x="30" y="86"/>
                    </a:lnTo>
                    <a:lnTo>
                      <a:pt x="42" y="80"/>
                    </a:lnTo>
                    <a:lnTo>
                      <a:pt x="55" y="74"/>
                    </a:lnTo>
                    <a:lnTo>
                      <a:pt x="69" y="66"/>
                    </a:lnTo>
                    <a:lnTo>
                      <a:pt x="100" y="51"/>
                    </a:lnTo>
                    <a:lnTo>
                      <a:pt x="135" y="35"/>
                    </a:lnTo>
                    <a:lnTo>
                      <a:pt x="171" y="17"/>
                    </a:lnTo>
                    <a:lnTo>
                      <a:pt x="205" y="0"/>
                    </a:lnTo>
                    <a:lnTo>
                      <a:pt x="281" y="77"/>
                    </a:lnTo>
                    <a:close/>
                  </a:path>
                </a:pathLst>
              </a:custGeom>
              <a:solidFill>
                <a:srgbClr val="FFFF99"/>
              </a:solidFill>
              <a:ln w="4763">
                <a:solidFill>
                  <a:schemeClr val="bg2"/>
                </a:solidFill>
                <a:round/>
                <a:headEnd/>
                <a:tailEnd/>
              </a:ln>
            </p:spPr>
            <p:txBody>
              <a:bodyPr/>
              <a:lstStyle/>
              <a:p>
                <a:endParaRPr lang="en-US"/>
              </a:p>
            </p:txBody>
          </p:sp>
          <p:sp>
            <p:nvSpPr>
              <p:cNvPr id="37088" name="Freeform 286"/>
              <p:cNvSpPr>
                <a:spLocks/>
              </p:cNvSpPr>
              <p:nvPr/>
            </p:nvSpPr>
            <p:spPr bwMode="auto">
              <a:xfrm>
                <a:off x="2328" y="1745"/>
                <a:ext cx="90" cy="169"/>
              </a:xfrm>
              <a:custGeom>
                <a:avLst/>
                <a:gdLst>
                  <a:gd name="T0" fmla="*/ 90 w 90"/>
                  <a:gd name="T1" fmla="*/ 76 h 169"/>
                  <a:gd name="T2" fmla="*/ 84 w 90"/>
                  <a:gd name="T3" fmla="*/ 86 h 169"/>
                  <a:gd name="T4" fmla="*/ 79 w 90"/>
                  <a:gd name="T5" fmla="*/ 98 h 169"/>
                  <a:gd name="T6" fmla="*/ 76 w 90"/>
                  <a:gd name="T7" fmla="*/ 110 h 169"/>
                  <a:gd name="T8" fmla="*/ 76 w 90"/>
                  <a:gd name="T9" fmla="*/ 124 h 169"/>
                  <a:gd name="T10" fmla="*/ 76 w 90"/>
                  <a:gd name="T11" fmla="*/ 136 h 169"/>
                  <a:gd name="T12" fmla="*/ 79 w 90"/>
                  <a:gd name="T13" fmla="*/ 148 h 169"/>
                  <a:gd name="T14" fmla="*/ 82 w 90"/>
                  <a:gd name="T15" fmla="*/ 158 h 169"/>
                  <a:gd name="T16" fmla="*/ 88 w 90"/>
                  <a:gd name="T17" fmla="*/ 169 h 169"/>
                  <a:gd name="T18" fmla="*/ 12 w 90"/>
                  <a:gd name="T19" fmla="*/ 92 h 169"/>
                  <a:gd name="T20" fmla="*/ 6 w 90"/>
                  <a:gd name="T21" fmla="*/ 82 h 169"/>
                  <a:gd name="T22" fmla="*/ 3 w 90"/>
                  <a:gd name="T23" fmla="*/ 72 h 169"/>
                  <a:gd name="T24" fmla="*/ 0 w 90"/>
                  <a:gd name="T25" fmla="*/ 60 h 169"/>
                  <a:gd name="T26" fmla="*/ 0 w 90"/>
                  <a:gd name="T27" fmla="*/ 48 h 169"/>
                  <a:gd name="T28" fmla="*/ 0 w 90"/>
                  <a:gd name="T29" fmla="*/ 34 h 169"/>
                  <a:gd name="T30" fmla="*/ 3 w 90"/>
                  <a:gd name="T31" fmla="*/ 22 h 169"/>
                  <a:gd name="T32" fmla="*/ 7 w 90"/>
                  <a:gd name="T33" fmla="*/ 10 h 169"/>
                  <a:gd name="T34" fmla="*/ 13 w 90"/>
                  <a:gd name="T35" fmla="*/ 0 h 169"/>
                  <a:gd name="T36" fmla="*/ 90 w 90"/>
                  <a:gd name="T37" fmla="*/ 76 h 1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169"/>
                  <a:gd name="T59" fmla="*/ 90 w 90"/>
                  <a:gd name="T60" fmla="*/ 169 h 1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169">
                    <a:moveTo>
                      <a:pt x="90" y="76"/>
                    </a:moveTo>
                    <a:lnTo>
                      <a:pt x="84" y="86"/>
                    </a:lnTo>
                    <a:lnTo>
                      <a:pt x="79" y="98"/>
                    </a:lnTo>
                    <a:lnTo>
                      <a:pt x="76" y="110"/>
                    </a:lnTo>
                    <a:lnTo>
                      <a:pt x="76" y="124"/>
                    </a:lnTo>
                    <a:lnTo>
                      <a:pt x="76" y="136"/>
                    </a:lnTo>
                    <a:lnTo>
                      <a:pt x="79" y="148"/>
                    </a:lnTo>
                    <a:lnTo>
                      <a:pt x="82" y="158"/>
                    </a:lnTo>
                    <a:lnTo>
                      <a:pt x="88" y="169"/>
                    </a:lnTo>
                    <a:lnTo>
                      <a:pt x="12" y="92"/>
                    </a:lnTo>
                    <a:lnTo>
                      <a:pt x="6" y="82"/>
                    </a:lnTo>
                    <a:lnTo>
                      <a:pt x="3" y="72"/>
                    </a:lnTo>
                    <a:lnTo>
                      <a:pt x="0" y="60"/>
                    </a:lnTo>
                    <a:lnTo>
                      <a:pt x="0" y="48"/>
                    </a:lnTo>
                    <a:lnTo>
                      <a:pt x="0" y="34"/>
                    </a:lnTo>
                    <a:lnTo>
                      <a:pt x="3" y="22"/>
                    </a:lnTo>
                    <a:lnTo>
                      <a:pt x="7" y="10"/>
                    </a:lnTo>
                    <a:lnTo>
                      <a:pt x="13" y="0"/>
                    </a:lnTo>
                    <a:lnTo>
                      <a:pt x="90" y="76"/>
                    </a:lnTo>
                    <a:close/>
                  </a:path>
                </a:pathLst>
              </a:custGeom>
              <a:solidFill>
                <a:srgbClr val="FFFF99"/>
              </a:solidFill>
              <a:ln w="4763">
                <a:solidFill>
                  <a:schemeClr val="bg2"/>
                </a:solidFill>
                <a:round/>
                <a:headEnd/>
                <a:tailEnd/>
              </a:ln>
            </p:spPr>
            <p:txBody>
              <a:bodyPr/>
              <a:lstStyle/>
              <a:p>
                <a:endParaRPr lang="en-US"/>
              </a:p>
            </p:txBody>
          </p:sp>
          <p:sp>
            <p:nvSpPr>
              <p:cNvPr id="37089" name="Freeform 287"/>
              <p:cNvSpPr>
                <a:spLocks/>
              </p:cNvSpPr>
              <p:nvPr/>
            </p:nvSpPr>
            <p:spPr bwMode="auto">
              <a:xfrm>
                <a:off x="2138" y="1649"/>
                <a:ext cx="280" cy="172"/>
              </a:xfrm>
              <a:custGeom>
                <a:avLst/>
                <a:gdLst>
                  <a:gd name="T0" fmla="*/ 76 w 280"/>
                  <a:gd name="T1" fmla="*/ 76 h 172"/>
                  <a:gd name="T2" fmla="*/ 78 w 280"/>
                  <a:gd name="T3" fmla="*/ 76 h 172"/>
                  <a:gd name="T4" fmla="*/ 81 w 280"/>
                  <a:gd name="T5" fmla="*/ 78 h 172"/>
                  <a:gd name="T6" fmla="*/ 87 w 280"/>
                  <a:gd name="T7" fmla="*/ 81 h 172"/>
                  <a:gd name="T8" fmla="*/ 96 w 280"/>
                  <a:gd name="T9" fmla="*/ 85 h 172"/>
                  <a:gd name="T10" fmla="*/ 106 w 280"/>
                  <a:gd name="T11" fmla="*/ 90 h 172"/>
                  <a:gd name="T12" fmla="*/ 117 w 280"/>
                  <a:gd name="T13" fmla="*/ 96 h 172"/>
                  <a:gd name="T14" fmla="*/ 130 w 280"/>
                  <a:gd name="T15" fmla="*/ 102 h 172"/>
                  <a:gd name="T16" fmla="*/ 145 w 280"/>
                  <a:gd name="T17" fmla="*/ 108 h 172"/>
                  <a:gd name="T18" fmla="*/ 177 w 280"/>
                  <a:gd name="T19" fmla="*/ 124 h 172"/>
                  <a:gd name="T20" fmla="*/ 211 w 280"/>
                  <a:gd name="T21" fmla="*/ 139 h 172"/>
                  <a:gd name="T22" fmla="*/ 245 w 280"/>
                  <a:gd name="T23" fmla="*/ 156 h 172"/>
                  <a:gd name="T24" fmla="*/ 280 w 280"/>
                  <a:gd name="T25" fmla="*/ 172 h 172"/>
                  <a:gd name="T26" fmla="*/ 203 w 280"/>
                  <a:gd name="T27" fmla="*/ 96 h 172"/>
                  <a:gd name="T28" fmla="*/ 169 w 280"/>
                  <a:gd name="T29" fmla="*/ 79 h 172"/>
                  <a:gd name="T30" fmla="*/ 135 w 280"/>
                  <a:gd name="T31" fmla="*/ 63 h 172"/>
                  <a:gd name="T32" fmla="*/ 100 w 280"/>
                  <a:gd name="T33" fmla="*/ 48 h 172"/>
                  <a:gd name="T34" fmla="*/ 69 w 280"/>
                  <a:gd name="T35" fmla="*/ 31 h 172"/>
                  <a:gd name="T36" fmla="*/ 54 w 280"/>
                  <a:gd name="T37" fmla="*/ 25 h 172"/>
                  <a:gd name="T38" fmla="*/ 40 w 280"/>
                  <a:gd name="T39" fmla="*/ 19 h 172"/>
                  <a:gd name="T40" fmla="*/ 30 w 280"/>
                  <a:gd name="T41" fmla="*/ 13 h 172"/>
                  <a:gd name="T42" fmla="*/ 19 w 280"/>
                  <a:gd name="T43" fmla="*/ 9 h 172"/>
                  <a:gd name="T44" fmla="*/ 10 w 280"/>
                  <a:gd name="T45" fmla="*/ 4 h 172"/>
                  <a:gd name="T46" fmla="*/ 4 w 280"/>
                  <a:gd name="T47" fmla="*/ 1 h 172"/>
                  <a:gd name="T48" fmla="*/ 1 w 280"/>
                  <a:gd name="T49" fmla="*/ 0 h 172"/>
                  <a:gd name="T50" fmla="*/ 0 w 280"/>
                  <a:gd name="T51" fmla="*/ 0 h 172"/>
                  <a:gd name="T52" fmla="*/ 76 w 280"/>
                  <a:gd name="T53" fmla="*/ 76 h 1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0"/>
                  <a:gd name="T82" fmla="*/ 0 h 172"/>
                  <a:gd name="T83" fmla="*/ 280 w 280"/>
                  <a:gd name="T84" fmla="*/ 172 h 1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0" h="172">
                    <a:moveTo>
                      <a:pt x="76" y="76"/>
                    </a:moveTo>
                    <a:lnTo>
                      <a:pt x="78" y="76"/>
                    </a:lnTo>
                    <a:lnTo>
                      <a:pt x="81" y="78"/>
                    </a:lnTo>
                    <a:lnTo>
                      <a:pt x="87" y="81"/>
                    </a:lnTo>
                    <a:lnTo>
                      <a:pt x="96" y="85"/>
                    </a:lnTo>
                    <a:lnTo>
                      <a:pt x="106" y="90"/>
                    </a:lnTo>
                    <a:lnTo>
                      <a:pt x="117" y="96"/>
                    </a:lnTo>
                    <a:lnTo>
                      <a:pt x="130" y="102"/>
                    </a:lnTo>
                    <a:lnTo>
                      <a:pt x="145" y="108"/>
                    </a:lnTo>
                    <a:lnTo>
                      <a:pt x="177" y="124"/>
                    </a:lnTo>
                    <a:lnTo>
                      <a:pt x="211" y="139"/>
                    </a:lnTo>
                    <a:lnTo>
                      <a:pt x="245" y="156"/>
                    </a:lnTo>
                    <a:lnTo>
                      <a:pt x="280" y="172"/>
                    </a:lnTo>
                    <a:lnTo>
                      <a:pt x="203" y="96"/>
                    </a:lnTo>
                    <a:lnTo>
                      <a:pt x="169" y="79"/>
                    </a:lnTo>
                    <a:lnTo>
                      <a:pt x="135" y="63"/>
                    </a:lnTo>
                    <a:lnTo>
                      <a:pt x="100" y="48"/>
                    </a:lnTo>
                    <a:lnTo>
                      <a:pt x="69" y="31"/>
                    </a:lnTo>
                    <a:lnTo>
                      <a:pt x="54" y="25"/>
                    </a:lnTo>
                    <a:lnTo>
                      <a:pt x="40" y="19"/>
                    </a:lnTo>
                    <a:lnTo>
                      <a:pt x="30" y="13"/>
                    </a:lnTo>
                    <a:lnTo>
                      <a:pt x="19" y="9"/>
                    </a:lnTo>
                    <a:lnTo>
                      <a:pt x="10" y="4"/>
                    </a:lnTo>
                    <a:lnTo>
                      <a:pt x="4" y="1"/>
                    </a:lnTo>
                    <a:lnTo>
                      <a:pt x="1" y="0"/>
                    </a:lnTo>
                    <a:lnTo>
                      <a:pt x="0" y="0"/>
                    </a:lnTo>
                    <a:lnTo>
                      <a:pt x="76" y="76"/>
                    </a:lnTo>
                    <a:close/>
                  </a:path>
                </a:pathLst>
              </a:custGeom>
              <a:solidFill>
                <a:srgbClr val="FFFF99"/>
              </a:solidFill>
              <a:ln w="4763">
                <a:solidFill>
                  <a:schemeClr val="bg2"/>
                </a:solidFill>
                <a:round/>
                <a:headEnd/>
                <a:tailEnd/>
              </a:ln>
            </p:spPr>
            <p:txBody>
              <a:bodyPr/>
              <a:lstStyle/>
              <a:p>
                <a:endParaRPr lang="en-US"/>
              </a:p>
            </p:txBody>
          </p:sp>
          <p:sp>
            <p:nvSpPr>
              <p:cNvPr id="37090" name="Freeform 288"/>
              <p:cNvSpPr>
                <a:spLocks/>
              </p:cNvSpPr>
              <p:nvPr/>
            </p:nvSpPr>
            <p:spPr bwMode="auto">
              <a:xfrm>
                <a:off x="2135" y="1649"/>
                <a:ext cx="79" cy="363"/>
              </a:xfrm>
              <a:custGeom>
                <a:avLst/>
                <a:gdLst>
                  <a:gd name="T0" fmla="*/ 76 w 79"/>
                  <a:gd name="T1" fmla="*/ 363 h 363"/>
                  <a:gd name="T2" fmla="*/ 79 w 79"/>
                  <a:gd name="T3" fmla="*/ 76 h 363"/>
                  <a:gd name="T4" fmla="*/ 3 w 79"/>
                  <a:gd name="T5" fmla="*/ 0 h 363"/>
                  <a:gd name="T6" fmla="*/ 0 w 79"/>
                  <a:gd name="T7" fmla="*/ 287 h 363"/>
                  <a:gd name="T8" fmla="*/ 76 w 79"/>
                  <a:gd name="T9" fmla="*/ 363 h 363"/>
                  <a:gd name="T10" fmla="*/ 0 60000 65536"/>
                  <a:gd name="T11" fmla="*/ 0 60000 65536"/>
                  <a:gd name="T12" fmla="*/ 0 60000 65536"/>
                  <a:gd name="T13" fmla="*/ 0 60000 65536"/>
                  <a:gd name="T14" fmla="*/ 0 60000 65536"/>
                  <a:gd name="T15" fmla="*/ 0 w 79"/>
                  <a:gd name="T16" fmla="*/ 0 h 363"/>
                  <a:gd name="T17" fmla="*/ 79 w 79"/>
                  <a:gd name="T18" fmla="*/ 363 h 363"/>
                </a:gdLst>
                <a:ahLst/>
                <a:cxnLst>
                  <a:cxn ang="T10">
                    <a:pos x="T0" y="T1"/>
                  </a:cxn>
                  <a:cxn ang="T11">
                    <a:pos x="T2" y="T3"/>
                  </a:cxn>
                  <a:cxn ang="T12">
                    <a:pos x="T4" y="T5"/>
                  </a:cxn>
                  <a:cxn ang="T13">
                    <a:pos x="T6" y="T7"/>
                  </a:cxn>
                  <a:cxn ang="T14">
                    <a:pos x="T8" y="T9"/>
                  </a:cxn>
                </a:cxnLst>
                <a:rect l="T15" t="T16" r="T17" b="T18"/>
                <a:pathLst>
                  <a:path w="79" h="363">
                    <a:moveTo>
                      <a:pt x="76" y="363"/>
                    </a:moveTo>
                    <a:lnTo>
                      <a:pt x="79" y="76"/>
                    </a:lnTo>
                    <a:lnTo>
                      <a:pt x="3" y="0"/>
                    </a:lnTo>
                    <a:lnTo>
                      <a:pt x="0" y="287"/>
                    </a:lnTo>
                    <a:lnTo>
                      <a:pt x="76" y="363"/>
                    </a:lnTo>
                    <a:close/>
                  </a:path>
                </a:pathLst>
              </a:custGeom>
              <a:solidFill>
                <a:srgbClr val="FFFF99"/>
              </a:solidFill>
              <a:ln w="4763">
                <a:solidFill>
                  <a:schemeClr val="bg2"/>
                </a:solidFill>
                <a:round/>
                <a:headEnd/>
                <a:tailEnd/>
              </a:ln>
            </p:spPr>
            <p:txBody>
              <a:bodyPr/>
              <a:lstStyle/>
              <a:p>
                <a:endParaRPr lang="en-US"/>
              </a:p>
            </p:txBody>
          </p:sp>
          <p:sp>
            <p:nvSpPr>
              <p:cNvPr id="37091" name="Freeform 289"/>
              <p:cNvSpPr>
                <a:spLocks/>
              </p:cNvSpPr>
              <p:nvPr/>
            </p:nvSpPr>
            <p:spPr bwMode="auto">
              <a:xfrm>
                <a:off x="2211" y="1725"/>
                <a:ext cx="207" cy="287"/>
              </a:xfrm>
              <a:custGeom>
                <a:avLst/>
                <a:gdLst>
                  <a:gd name="T0" fmla="*/ 205 w 207"/>
                  <a:gd name="T1" fmla="*/ 189 h 287"/>
                  <a:gd name="T2" fmla="*/ 171 w 207"/>
                  <a:gd name="T3" fmla="*/ 205 h 287"/>
                  <a:gd name="T4" fmla="*/ 135 w 207"/>
                  <a:gd name="T5" fmla="*/ 223 h 287"/>
                  <a:gd name="T6" fmla="*/ 101 w 207"/>
                  <a:gd name="T7" fmla="*/ 240 h 287"/>
                  <a:gd name="T8" fmla="*/ 69 w 207"/>
                  <a:gd name="T9" fmla="*/ 255 h 287"/>
                  <a:gd name="T10" fmla="*/ 56 w 207"/>
                  <a:gd name="T11" fmla="*/ 262 h 287"/>
                  <a:gd name="T12" fmla="*/ 42 w 207"/>
                  <a:gd name="T13" fmla="*/ 268 h 287"/>
                  <a:gd name="T14" fmla="*/ 30 w 207"/>
                  <a:gd name="T15" fmla="*/ 274 h 287"/>
                  <a:gd name="T16" fmla="*/ 20 w 207"/>
                  <a:gd name="T17" fmla="*/ 279 h 287"/>
                  <a:gd name="T18" fmla="*/ 12 w 207"/>
                  <a:gd name="T19" fmla="*/ 283 h 287"/>
                  <a:gd name="T20" fmla="*/ 6 w 207"/>
                  <a:gd name="T21" fmla="*/ 286 h 287"/>
                  <a:gd name="T22" fmla="*/ 2 w 207"/>
                  <a:gd name="T23" fmla="*/ 287 h 287"/>
                  <a:gd name="T24" fmla="*/ 0 w 207"/>
                  <a:gd name="T25" fmla="*/ 287 h 287"/>
                  <a:gd name="T26" fmla="*/ 3 w 207"/>
                  <a:gd name="T27" fmla="*/ 0 h 287"/>
                  <a:gd name="T28" fmla="*/ 5 w 207"/>
                  <a:gd name="T29" fmla="*/ 0 h 287"/>
                  <a:gd name="T30" fmla="*/ 8 w 207"/>
                  <a:gd name="T31" fmla="*/ 2 h 287"/>
                  <a:gd name="T32" fmla="*/ 14 w 207"/>
                  <a:gd name="T33" fmla="*/ 5 h 287"/>
                  <a:gd name="T34" fmla="*/ 23 w 207"/>
                  <a:gd name="T35" fmla="*/ 9 h 287"/>
                  <a:gd name="T36" fmla="*/ 33 w 207"/>
                  <a:gd name="T37" fmla="*/ 14 h 287"/>
                  <a:gd name="T38" fmla="*/ 44 w 207"/>
                  <a:gd name="T39" fmla="*/ 20 h 287"/>
                  <a:gd name="T40" fmla="*/ 57 w 207"/>
                  <a:gd name="T41" fmla="*/ 26 h 287"/>
                  <a:gd name="T42" fmla="*/ 72 w 207"/>
                  <a:gd name="T43" fmla="*/ 32 h 287"/>
                  <a:gd name="T44" fmla="*/ 104 w 207"/>
                  <a:gd name="T45" fmla="*/ 48 h 287"/>
                  <a:gd name="T46" fmla="*/ 138 w 207"/>
                  <a:gd name="T47" fmla="*/ 63 h 287"/>
                  <a:gd name="T48" fmla="*/ 172 w 207"/>
                  <a:gd name="T49" fmla="*/ 80 h 287"/>
                  <a:gd name="T50" fmla="*/ 207 w 207"/>
                  <a:gd name="T51" fmla="*/ 96 h 287"/>
                  <a:gd name="T52" fmla="*/ 201 w 207"/>
                  <a:gd name="T53" fmla="*/ 106 h 287"/>
                  <a:gd name="T54" fmla="*/ 196 w 207"/>
                  <a:gd name="T55" fmla="*/ 118 h 287"/>
                  <a:gd name="T56" fmla="*/ 193 w 207"/>
                  <a:gd name="T57" fmla="*/ 130 h 287"/>
                  <a:gd name="T58" fmla="*/ 193 w 207"/>
                  <a:gd name="T59" fmla="*/ 144 h 287"/>
                  <a:gd name="T60" fmla="*/ 193 w 207"/>
                  <a:gd name="T61" fmla="*/ 156 h 287"/>
                  <a:gd name="T62" fmla="*/ 196 w 207"/>
                  <a:gd name="T63" fmla="*/ 168 h 287"/>
                  <a:gd name="T64" fmla="*/ 199 w 207"/>
                  <a:gd name="T65" fmla="*/ 178 h 287"/>
                  <a:gd name="T66" fmla="*/ 205 w 207"/>
                  <a:gd name="T67" fmla="*/ 189 h 2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7"/>
                  <a:gd name="T103" fmla="*/ 0 h 287"/>
                  <a:gd name="T104" fmla="*/ 207 w 207"/>
                  <a:gd name="T105" fmla="*/ 287 h 2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7" h="287">
                    <a:moveTo>
                      <a:pt x="205" y="189"/>
                    </a:moveTo>
                    <a:lnTo>
                      <a:pt x="171" y="205"/>
                    </a:lnTo>
                    <a:lnTo>
                      <a:pt x="135" y="223"/>
                    </a:lnTo>
                    <a:lnTo>
                      <a:pt x="101" y="240"/>
                    </a:lnTo>
                    <a:lnTo>
                      <a:pt x="69" y="255"/>
                    </a:lnTo>
                    <a:lnTo>
                      <a:pt x="56" y="262"/>
                    </a:lnTo>
                    <a:lnTo>
                      <a:pt x="42" y="268"/>
                    </a:lnTo>
                    <a:lnTo>
                      <a:pt x="30" y="274"/>
                    </a:lnTo>
                    <a:lnTo>
                      <a:pt x="20" y="279"/>
                    </a:lnTo>
                    <a:lnTo>
                      <a:pt x="12" y="283"/>
                    </a:lnTo>
                    <a:lnTo>
                      <a:pt x="6" y="286"/>
                    </a:lnTo>
                    <a:lnTo>
                      <a:pt x="2" y="287"/>
                    </a:lnTo>
                    <a:lnTo>
                      <a:pt x="0" y="287"/>
                    </a:lnTo>
                    <a:lnTo>
                      <a:pt x="3" y="0"/>
                    </a:lnTo>
                    <a:lnTo>
                      <a:pt x="5" y="0"/>
                    </a:lnTo>
                    <a:lnTo>
                      <a:pt x="8" y="2"/>
                    </a:lnTo>
                    <a:lnTo>
                      <a:pt x="14" y="5"/>
                    </a:lnTo>
                    <a:lnTo>
                      <a:pt x="23" y="9"/>
                    </a:lnTo>
                    <a:lnTo>
                      <a:pt x="33" y="14"/>
                    </a:lnTo>
                    <a:lnTo>
                      <a:pt x="44" y="20"/>
                    </a:lnTo>
                    <a:lnTo>
                      <a:pt x="57" y="26"/>
                    </a:lnTo>
                    <a:lnTo>
                      <a:pt x="72" y="32"/>
                    </a:lnTo>
                    <a:lnTo>
                      <a:pt x="104" y="48"/>
                    </a:lnTo>
                    <a:lnTo>
                      <a:pt x="138" y="63"/>
                    </a:lnTo>
                    <a:lnTo>
                      <a:pt x="172" y="80"/>
                    </a:lnTo>
                    <a:lnTo>
                      <a:pt x="207" y="96"/>
                    </a:lnTo>
                    <a:lnTo>
                      <a:pt x="201" y="106"/>
                    </a:lnTo>
                    <a:lnTo>
                      <a:pt x="196" y="118"/>
                    </a:lnTo>
                    <a:lnTo>
                      <a:pt x="193" y="130"/>
                    </a:lnTo>
                    <a:lnTo>
                      <a:pt x="193" y="144"/>
                    </a:lnTo>
                    <a:lnTo>
                      <a:pt x="193" y="156"/>
                    </a:lnTo>
                    <a:lnTo>
                      <a:pt x="196" y="168"/>
                    </a:lnTo>
                    <a:lnTo>
                      <a:pt x="199" y="178"/>
                    </a:lnTo>
                    <a:lnTo>
                      <a:pt x="205" y="189"/>
                    </a:lnTo>
                    <a:close/>
                  </a:path>
                </a:pathLst>
              </a:custGeom>
              <a:solidFill>
                <a:srgbClr val="FFFFCC"/>
              </a:solidFill>
              <a:ln w="4763">
                <a:solidFill>
                  <a:schemeClr val="bg2"/>
                </a:solidFill>
                <a:round/>
                <a:headEnd/>
                <a:tailEnd/>
              </a:ln>
            </p:spPr>
            <p:txBody>
              <a:bodyPr/>
              <a:lstStyle/>
              <a:p>
                <a:endParaRPr lang="en-US"/>
              </a:p>
            </p:txBody>
          </p:sp>
          <p:sp>
            <p:nvSpPr>
              <p:cNvPr id="37092" name="Freeform 290"/>
              <p:cNvSpPr>
                <a:spLocks/>
              </p:cNvSpPr>
              <p:nvPr/>
            </p:nvSpPr>
            <p:spPr bwMode="auto">
              <a:xfrm>
                <a:off x="2525" y="1649"/>
                <a:ext cx="280" cy="175"/>
              </a:xfrm>
              <a:custGeom>
                <a:avLst/>
                <a:gdLst>
                  <a:gd name="T0" fmla="*/ 280 w 280"/>
                  <a:gd name="T1" fmla="*/ 76 h 175"/>
                  <a:gd name="T2" fmla="*/ 279 w 280"/>
                  <a:gd name="T3" fmla="*/ 76 h 175"/>
                  <a:gd name="T4" fmla="*/ 274 w 280"/>
                  <a:gd name="T5" fmla="*/ 78 h 175"/>
                  <a:gd name="T6" fmla="*/ 268 w 280"/>
                  <a:gd name="T7" fmla="*/ 81 h 175"/>
                  <a:gd name="T8" fmla="*/ 261 w 280"/>
                  <a:gd name="T9" fmla="*/ 85 h 175"/>
                  <a:gd name="T10" fmla="*/ 250 w 280"/>
                  <a:gd name="T11" fmla="*/ 90 h 175"/>
                  <a:gd name="T12" fmla="*/ 238 w 280"/>
                  <a:gd name="T13" fmla="*/ 96 h 175"/>
                  <a:gd name="T14" fmla="*/ 225 w 280"/>
                  <a:gd name="T15" fmla="*/ 103 h 175"/>
                  <a:gd name="T16" fmla="*/ 210 w 280"/>
                  <a:gd name="T17" fmla="*/ 109 h 175"/>
                  <a:gd name="T18" fmla="*/ 179 w 280"/>
                  <a:gd name="T19" fmla="*/ 126 h 175"/>
                  <a:gd name="T20" fmla="*/ 144 w 280"/>
                  <a:gd name="T21" fmla="*/ 142 h 175"/>
                  <a:gd name="T22" fmla="*/ 110 w 280"/>
                  <a:gd name="T23" fmla="*/ 159 h 175"/>
                  <a:gd name="T24" fmla="*/ 77 w 280"/>
                  <a:gd name="T25" fmla="*/ 175 h 175"/>
                  <a:gd name="T26" fmla="*/ 0 w 280"/>
                  <a:gd name="T27" fmla="*/ 99 h 175"/>
                  <a:gd name="T28" fmla="*/ 33 w 280"/>
                  <a:gd name="T29" fmla="*/ 82 h 175"/>
                  <a:gd name="T30" fmla="*/ 68 w 280"/>
                  <a:gd name="T31" fmla="*/ 66 h 175"/>
                  <a:gd name="T32" fmla="*/ 102 w 280"/>
                  <a:gd name="T33" fmla="*/ 49 h 175"/>
                  <a:gd name="T34" fmla="*/ 134 w 280"/>
                  <a:gd name="T35" fmla="*/ 33 h 175"/>
                  <a:gd name="T36" fmla="*/ 149 w 280"/>
                  <a:gd name="T37" fmla="*/ 27 h 175"/>
                  <a:gd name="T38" fmla="*/ 162 w 280"/>
                  <a:gd name="T39" fmla="*/ 19 h 175"/>
                  <a:gd name="T40" fmla="*/ 174 w 280"/>
                  <a:gd name="T41" fmla="*/ 13 h 175"/>
                  <a:gd name="T42" fmla="*/ 184 w 280"/>
                  <a:gd name="T43" fmla="*/ 9 h 175"/>
                  <a:gd name="T44" fmla="*/ 192 w 280"/>
                  <a:gd name="T45" fmla="*/ 4 h 175"/>
                  <a:gd name="T46" fmla="*/ 198 w 280"/>
                  <a:gd name="T47" fmla="*/ 1 h 175"/>
                  <a:gd name="T48" fmla="*/ 202 w 280"/>
                  <a:gd name="T49" fmla="*/ 0 h 175"/>
                  <a:gd name="T50" fmla="*/ 204 w 280"/>
                  <a:gd name="T51" fmla="*/ 0 h 175"/>
                  <a:gd name="T52" fmla="*/ 280 w 280"/>
                  <a:gd name="T53" fmla="*/ 76 h 17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0"/>
                  <a:gd name="T82" fmla="*/ 0 h 175"/>
                  <a:gd name="T83" fmla="*/ 280 w 280"/>
                  <a:gd name="T84" fmla="*/ 175 h 17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0" h="175">
                    <a:moveTo>
                      <a:pt x="280" y="76"/>
                    </a:moveTo>
                    <a:lnTo>
                      <a:pt x="279" y="76"/>
                    </a:lnTo>
                    <a:lnTo>
                      <a:pt x="274" y="78"/>
                    </a:lnTo>
                    <a:lnTo>
                      <a:pt x="268" y="81"/>
                    </a:lnTo>
                    <a:lnTo>
                      <a:pt x="261" y="85"/>
                    </a:lnTo>
                    <a:lnTo>
                      <a:pt x="250" y="90"/>
                    </a:lnTo>
                    <a:lnTo>
                      <a:pt x="238" y="96"/>
                    </a:lnTo>
                    <a:lnTo>
                      <a:pt x="225" y="103"/>
                    </a:lnTo>
                    <a:lnTo>
                      <a:pt x="210" y="109"/>
                    </a:lnTo>
                    <a:lnTo>
                      <a:pt x="179" y="126"/>
                    </a:lnTo>
                    <a:lnTo>
                      <a:pt x="144" y="142"/>
                    </a:lnTo>
                    <a:lnTo>
                      <a:pt x="110" y="159"/>
                    </a:lnTo>
                    <a:lnTo>
                      <a:pt x="77" y="175"/>
                    </a:lnTo>
                    <a:lnTo>
                      <a:pt x="0" y="99"/>
                    </a:lnTo>
                    <a:lnTo>
                      <a:pt x="33" y="82"/>
                    </a:lnTo>
                    <a:lnTo>
                      <a:pt x="68" y="66"/>
                    </a:lnTo>
                    <a:lnTo>
                      <a:pt x="102" y="49"/>
                    </a:lnTo>
                    <a:lnTo>
                      <a:pt x="134" y="33"/>
                    </a:lnTo>
                    <a:lnTo>
                      <a:pt x="149" y="27"/>
                    </a:lnTo>
                    <a:lnTo>
                      <a:pt x="162" y="19"/>
                    </a:lnTo>
                    <a:lnTo>
                      <a:pt x="174" y="13"/>
                    </a:lnTo>
                    <a:lnTo>
                      <a:pt x="184" y="9"/>
                    </a:lnTo>
                    <a:lnTo>
                      <a:pt x="192" y="4"/>
                    </a:lnTo>
                    <a:lnTo>
                      <a:pt x="198" y="1"/>
                    </a:lnTo>
                    <a:lnTo>
                      <a:pt x="202" y="0"/>
                    </a:lnTo>
                    <a:lnTo>
                      <a:pt x="204" y="0"/>
                    </a:lnTo>
                    <a:lnTo>
                      <a:pt x="280" y="76"/>
                    </a:lnTo>
                    <a:close/>
                  </a:path>
                </a:pathLst>
              </a:custGeom>
              <a:solidFill>
                <a:srgbClr val="FFFF99"/>
              </a:solidFill>
              <a:ln w="4763">
                <a:solidFill>
                  <a:schemeClr val="bg2"/>
                </a:solidFill>
                <a:round/>
                <a:headEnd/>
                <a:tailEnd/>
              </a:ln>
            </p:spPr>
            <p:txBody>
              <a:bodyPr/>
              <a:lstStyle/>
              <a:p>
                <a:endParaRPr lang="en-US"/>
              </a:p>
            </p:txBody>
          </p:sp>
          <p:sp>
            <p:nvSpPr>
              <p:cNvPr id="37093" name="Freeform 291"/>
              <p:cNvSpPr>
                <a:spLocks/>
              </p:cNvSpPr>
              <p:nvPr/>
            </p:nvSpPr>
            <p:spPr bwMode="auto">
              <a:xfrm>
                <a:off x="2508" y="1725"/>
                <a:ext cx="94" cy="99"/>
              </a:xfrm>
              <a:custGeom>
                <a:avLst/>
                <a:gdLst>
                  <a:gd name="T0" fmla="*/ 94 w 94"/>
                  <a:gd name="T1" fmla="*/ 99 h 99"/>
                  <a:gd name="T2" fmla="*/ 86 w 94"/>
                  <a:gd name="T3" fmla="*/ 87 h 99"/>
                  <a:gd name="T4" fmla="*/ 76 w 94"/>
                  <a:gd name="T5" fmla="*/ 77 h 99"/>
                  <a:gd name="T6" fmla="*/ 0 w 94"/>
                  <a:gd name="T7" fmla="*/ 0 h 99"/>
                  <a:gd name="T8" fmla="*/ 10 w 94"/>
                  <a:gd name="T9" fmla="*/ 11 h 99"/>
                  <a:gd name="T10" fmla="*/ 17 w 94"/>
                  <a:gd name="T11" fmla="*/ 23 h 99"/>
                  <a:gd name="T12" fmla="*/ 94 w 94"/>
                  <a:gd name="T13" fmla="*/ 99 h 99"/>
                  <a:gd name="T14" fmla="*/ 0 60000 65536"/>
                  <a:gd name="T15" fmla="*/ 0 60000 65536"/>
                  <a:gd name="T16" fmla="*/ 0 60000 65536"/>
                  <a:gd name="T17" fmla="*/ 0 60000 65536"/>
                  <a:gd name="T18" fmla="*/ 0 60000 65536"/>
                  <a:gd name="T19" fmla="*/ 0 60000 65536"/>
                  <a:gd name="T20" fmla="*/ 0 60000 65536"/>
                  <a:gd name="T21" fmla="*/ 0 w 94"/>
                  <a:gd name="T22" fmla="*/ 0 h 99"/>
                  <a:gd name="T23" fmla="*/ 94 w 94"/>
                  <a:gd name="T24" fmla="*/ 99 h 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4" h="99">
                    <a:moveTo>
                      <a:pt x="94" y="99"/>
                    </a:moveTo>
                    <a:lnTo>
                      <a:pt x="86" y="87"/>
                    </a:lnTo>
                    <a:lnTo>
                      <a:pt x="76" y="77"/>
                    </a:lnTo>
                    <a:lnTo>
                      <a:pt x="0" y="0"/>
                    </a:lnTo>
                    <a:lnTo>
                      <a:pt x="10" y="11"/>
                    </a:lnTo>
                    <a:lnTo>
                      <a:pt x="17" y="23"/>
                    </a:lnTo>
                    <a:lnTo>
                      <a:pt x="94" y="99"/>
                    </a:lnTo>
                    <a:close/>
                  </a:path>
                </a:pathLst>
              </a:custGeom>
              <a:solidFill>
                <a:srgbClr val="FFFF99"/>
              </a:solidFill>
              <a:ln w="4763">
                <a:solidFill>
                  <a:schemeClr val="bg2"/>
                </a:solidFill>
                <a:round/>
                <a:headEnd/>
                <a:tailEnd/>
              </a:ln>
            </p:spPr>
            <p:txBody>
              <a:bodyPr/>
              <a:lstStyle/>
              <a:p>
                <a:endParaRPr lang="en-US"/>
              </a:p>
            </p:txBody>
          </p:sp>
          <p:sp>
            <p:nvSpPr>
              <p:cNvPr id="37094" name="Freeform 292"/>
              <p:cNvSpPr>
                <a:spLocks/>
              </p:cNvSpPr>
              <p:nvPr/>
            </p:nvSpPr>
            <p:spPr bwMode="auto">
              <a:xfrm>
                <a:off x="2340" y="1694"/>
                <a:ext cx="244" cy="129"/>
              </a:xfrm>
              <a:custGeom>
                <a:avLst/>
                <a:gdLst>
                  <a:gd name="T0" fmla="*/ 244 w 244"/>
                  <a:gd name="T1" fmla="*/ 108 h 129"/>
                  <a:gd name="T2" fmla="*/ 229 w 244"/>
                  <a:gd name="T3" fmla="*/ 94 h 129"/>
                  <a:gd name="T4" fmla="*/ 211 w 244"/>
                  <a:gd name="T5" fmla="*/ 85 h 129"/>
                  <a:gd name="T6" fmla="*/ 190 w 244"/>
                  <a:gd name="T7" fmla="*/ 79 h 129"/>
                  <a:gd name="T8" fmla="*/ 169 w 244"/>
                  <a:gd name="T9" fmla="*/ 76 h 129"/>
                  <a:gd name="T10" fmla="*/ 154 w 244"/>
                  <a:gd name="T11" fmla="*/ 78 h 129"/>
                  <a:gd name="T12" fmla="*/ 141 w 244"/>
                  <a:gd name="T13" fmla="*/ 81 h 129"/>
                  <a:gd name="T14" fmla="*/ 127 w 244"/>
                  <a:gd name="T15" fmla="*/ 85 h 129"/>
                  <a:gd name="T16" fmla="*/ 115 w 244"/>
                  <a:gd name="T17" fmla="*/ 91 h 129"/>
                  <a:gd name="T18" fmla="*/ 103 w 244"/>
                  <a:gd name="T19" fmla="*/ 99 h 129"/>
                  <a:gd name="T20" fmla="*/ 93 w 244"/>
                  <a:gd name="T21" fmla="*/ 108 h 129"/>
                  <a:gd name="T22" fmla="*/ 84 w 244"/>
                  <a:gd name="T23" fmla="*/ 118 h 129"/>
                  <a:gd name="T24" fmla="*/ 76 w 244"/>
                  <a:gd name="T25" fmla="*/ 129 h 129"/>
                  <a:gd name="T26" fmla="*/ 0 w 244"/>
                  <a:gd name="T27" fmla="*/ 52 h 129"/>
                  <a:gd name="T28" fmla="*/ 7 w 244"/>
                  <a:gd name="T29" fmla="*/ 42 h 129"/>
                  <a:gd name="T30" fmla="*/ 16 w 244"/>
                  <a:gd name="T31" fmla="*/ 31 h 129"/>
                  <a:gd name="T32" fmla="*/ 27 w 244"/>
                  <a:gd name="T33" fmla="*/ 22 h 129"/>
                  <a:gd name="T34" fmla="*/ 39 w 244"/>
                  <a:gd name="T35" fmla="*/ 15 h 129"/>
                  <a:gd name="T36" fmla="*/ 51 w 244"/>
                  <a:gd name="T37" fmla="*/ 9 h 129"/>
                  <a:gd name="T38" fmla="*/ 64 w 244"/>
                  <a:gd name="T39" fmla="*/ 4 h 129"/>
                  <a:gd name="T40" fmla="*/ 78 w 244"/>
                  <a:gd name="T41" fmla="*/ 1 h 129"/>
                  <a:gd name="T42" fmla="*/ 93 w 244"/>
                  <a:gd name="T43" fmla="*/ 0 h 129"/>
                  <a:gd name="T44" fmla="*/ 114 w 244"/>
                  <a:gd name="T45" fmla="*/ 3 h 129"/>
                  <a:gd name="T46" fmla="*/ 135 w 244"/>
                  <a:gd name="T47" fmla="*/ 9 h 129"/>
                  <a:gd name="T48" fmla="*/ 153 w 244"/>
                  <a:gd name="T49" fmla="*/ 18 h 129"/>
                  <a:gd name="T50" fmla="*/ 168 w 244"/>
                  <a:gd name="T51" fmla="*/ 31 h 129"/>
                  <a:gd name="T52" fmla="*/ 244 w 244"/>
                  <a:gd name="T53" fmla="*/ 108 h 12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44"/>
                  <a:gd name="T82" fmla="*/ 0 h 129"/>
                  <a:gd name="T83" fmla="*/ 244 w 244"/>
                  <a:gd name="T84" fmla="*/ 129 h 12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44" h="129">
                    <a:moveTo>
                      <a:pt x="244" y="108"/>
                    </a:moveTo>
                    <a:lnTo>
                      <a:pt x="229" y="94"/>
                    </a:lnTo>
                    <a:lnTo>
                      <a:pt x="211" y="85"/>
                    </a:lnTo>
                    <a:lnTo>
                      <a:pt x="190" y="79"/>
                    </a:lnTo>
                    <a:lnTo>
                      <a:pt x="169" y="76"/>
                    </a:lnTo>
                    <a:lnTo>
                      <a:pt x="154" y="78"/>
                    </a:lnTo>
                    <a:lnTo>
                      <a:pt x="141" y="81"/>
                    </a:lnTo>
                    <a:lnTo>
                      <a:pt x="127" y="85"/>
                    </a:lnTo>
                    <a:lnTo>
                      <a:pt x="115" y="91"/>
                    </a:lnTo>
                    <a:lnTo>
                      <a:pt x="103" y="99"/>
                    </a:lnTo>
                    <a:lnTo>
                      <a:pt x="93" y="108"/>
                    </a:lnTo>
                    <a:lnTo>
                      <a:pt x="84" y="118"/>
                    </a:lnTo>
                    <a:lnTo>
                      <a:pt x="76" y="129"/>
                    </a:lnTo>
                    <a:lnTo>
                      <a:pt x="0" y="52"/>
                    </a:lnTo>
                    <a:lnTo>
                      <a:pt x="7" y="42"/>
                    </a:lnTo>
                    <a:lnTo>
                      <a:pt x="16" y="31"/>
                    </a:lnTo>
                    <a:lnTo>
                      <a:pt x="27" y="22"/>
                    </a:lnTo>
                    <a:lnTo>
                      <a:pt x="39" y="15"/>
                    </a:lnTo>
                    <a:lnTo>
                      <a:pt x="51" y="9"/>
                    </a:lnTo>
                    <a:lnTo>
                      <a:pt x="64" y="4"/>
                    </a:lnTo>
                    <a:lnTo>
                      <a:pt x="78" y="1"/>
                    </a:lnTo>
                    <a:lnTo>
                      <a:pt x="93" y="0"/>
                    </a:lnTo>
                    <a:lnTo>
                      <a:pt x="114" y="3"/>
                    </a:lnTo>
                    <a:lnTo>
                      <a:pt x="135" y="9"/>
                    </a:lnTo>
                    <a:lnTo>
                      <a:pt x="153" y="18"/>
                    </a:lnTo>
                    <a:lnTo>
                      <a:pt x="168" y="31"/>
                    </a:lnTo>
                    <a:lnTo>
                      <a:pt x="244" y="108"/>
                    </a:lnTo>
                    <a:close/>
                  </a:path>
                </a:pathLst>
              </a:custGeom>
              <a:solidFill>
                <a:srgbClr val="FFFF99"/>
              </a:solidFill>
              <a:ln w="4763">
                <a:solidFill>
                  <a:schemeClr val="bg2"/>
                </a:solidFill>
                <a:round/>
                <a:headEnd/>
                <a:tailEnd/>
              </a:ln>
            </p:spPr>
            <p:txBody>
              <a:bodyPr/>
              <a:lstStyle/>
              <a:p>
                <a:endParaRPr lang="en-US"/>
              </a:p>
            </p:txBody>
          </p:sp>
          <p:sp>
            <p:nvSpPr>
              <p:cNvPr id="37095" name="Freeform 293"/>
              <p:cNvSpPr>
                <a:spLocks/>
              </p:cNvSpPr>
              <p:nvPr/>
            </p:nvSpPr>
            <p:spPr bwMode="auto">
              <a:xfrm>
                <a:off x="2138" y="1649"/>
                <a:ext cx="278" cy="174"/>
              </a:xfrm>
              <a:custGeom>
                <a:avLst/>
                <a:gdLst>
                  <a:gd name="T0" fmla="*/ 278 w 278"/>
                  <a:gd name="T1" fmla="*/ 174 h 174"/>
                  <a:gd name="T2" fmla="*/ 245 w 278"/>
                  <a:gd name="T3" fmla="*/ 157 h 174"/>
                  <a:gd name="T4" fmla="*/ 211 w 278"/>
                  <a:gd name="T5" fmla="*/ 141 h 174"/>
                  <a:gd name="T6" fmla="*/ 177 w 278"/>
                  <a:gd name="T7" fmla="*/ 124 h 174"/>
                  <a:gd name="T8" fmla="*/ 145 w 278"/>
                  <a:gd name="T9" fmla="*/ 109 h 174"/>
                  <a:gd name="T10" fmla="*/ 130 w 278"/>
                  <a:gd name="T11" fmla="*/ 102 h 174"/>
                  <a:gd name="T12" fmla="*/ 117 w 278"/>
                  <a:gd name="T13" fmla="*/ 96 h 174"/>
                  <a:gd name="T14" fmla="*/ 105 w 278"/>
                  <a:gd name="T15" fmla="*/ 90 h 174"/>
                  <a:gd name="T16" fmla="*/ 96 w 278"/>
                  <a:gd name="T17" fmla="*/ 85 h 174"/>
                  <a:gd name="T18" fmla="*/ 87 w 278"/>
                  <a:gd name="T19" fmla="*/ 81 h 174"/>
                  <a:gd name="T20" fmla="*/ 81 w 278"/>
                  <a:gd name="T21" fmla="*/ 78 h 174"/>
                  <a:gd name="T22" fmla="*/ 78 w 278"/>
                  <a:gd name="T23" fmla="*/ 76 h 174"/>
                  <a:gd name="T24" fmla="*/ 76 w 278"/>
                  <a:gd name="T25" fmla="*/ 76 h 174"/>
                  <a:gd name="T26" fmla="*/ 0 w 278"/>
                  <a:gd name="T27" fmla="*/ 0 h 174"/>
                  <a:gd name="T28" fmla="*/ 1 w 278"/>
                  <a:gd name="T29" fmla="*/ 0 h 174"/>
                  <a:gd name="T30" fmla="*/ 4 w 278"/>
                  <a:gd name="T31" fmla="*/ 1 h 174"/>
                  <a:gd name="T32" fmla="*/ 10 w 278"/>
                  <a:gd name="T33" fmla="*/ 4 h 174"/>
                  <a:gd name="T34" fmla="*/ 19 w 278"/>
                  <a:gd name="T35" fmla="*/ 9 h 174"/>
                  <a:gd name="T36" fmla="*/ 28 w 278"/>
                  <a:gd name="T37" fmla="*/ 13 h 174"/>
                  <a:gd name="T38" fmla="*/ 40 w 278"/>
                  <a:gd name="T39" fmla="*/ 19 h 174"/>
                  <a:gd name="T40" fmla="*/ 54 w 278"/>
                  <a:gd name="T41" fmla="*/ 25 h 174"/>
                  <a:gd name="T42" fmla="*/ 69 w 278"/>
                  <a:gd name="T43" fmla="*/ 33 h 174"/>
                  <a:gd name="T44" fmla="*/ 100 w 278"/>
                  <a:gd name="T45" fmla="*/ 48 h 174"/>
                  <a:gd name="T46" fmla="*/ 135 w 278"/>
                  <a:gd name="T47" fmla="*/ 64 h 174"/>
                  <a:gd name="T48" fmla="*/ 169 w 278"/>
                  <a:gd name="T49" fmla="*/ 81 h 174"/>
                  <a:gd name="T50" fmla="*/ 202 w 278"/>
                  <a:gd name="T51" fmla="*/ 97 h 174"/>
                  <a:gd name="T52" fmla="*/ 278 w 278"/>
                  <a:gd name="T53" fmla="*/ 174 h 1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8"/>
                  <a:gd name="T82" fmla="*/ 0 h 174"/>
                  <a:gd name="T83" fmla="*/ 278 w 278"/>
                  <a:gd name="T84" fmla="*/ 174 h 1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8" h="174">
                    <a:moveTo>
                      <a:pt x="278" y="174"/>
                    </a:moveTo>
                    <a:lnTo>
                      <a:pt x="245" y="157"/>
                    </a:lnTo>
                    <a:lnTo>
                      <a:pt x="211" y="141"/>
                    </a:lnTo>
                    <a:lnTo>
                      <a:pt x="177" y="124"/>
                    </a:lnTo>
                    <a:lnTo>
                      <a:pt x="145" y="109"/>
                    </a:lnTo>
                    <a:lnTo>
                      <a:pt x="130" y="102"/>
                    </a:lnTo>
                    <a:lnTo>
                      <a:pt x="117" y="96"/>
                    </a:lnTo>
                    <a:lnTo>
                      <a:pt x="105" y="90"/>
                    </a:lnTo>
                    <a:lnTo>
                      <a:pt x="96" y="85"/>
                    </a:lnTo>
                    <a:lnTo>
                      <a:pt x="87" y="81"/>
                    </a:lnTo>
                    <a:lnTo>
                      <a:pt x="81" y="78"/>
                    </a:lnTo>
                    <a:lnTo>
                      <a:pt x="78" y="76"/>
                    </a:lnTo>
                    <a:lnTo>
                      <a:pt x="76" y="76"/>
                    </a:lnTo>
                    <a:lnTo>
                      <a:pt x="0" y="0"/>
                    </a:lnTo>
                    <a:lnTo>
                      <a:pt x="1" y="0"/>
                    </a:lnTo>
                    <a:lnTo>
                      <a:pt x="4" y="1"/>
                    </a:lnTo>
                    <a:lnTo>
                      <a:pt x="10" y="4"/>
                    </a:lnTo>
                    <a:lnTo>
                      <a:pt x="19" y="9"/>
                    </a:lnTo>
                    <a:lnTo>
                      <a:pt x="28" y="13"/>
                    </a:lnTo>
                    <a:lnTo>
                      <a:pt x="40" y="19"/>
                    </a:lnTo>
                    <a:lnTo>
                      <a:pt x="54" y="25"/>
                    </a:lnTo>
                    <a:lnTo>
                      <a:pt x="69" y="33"/>
                    </a:lnTo>
                    <a:lnTo>
                      <a:pt x="100" y="48"/>
                    </a:lnTo>
                    <a:lnTo>
                      <a:pt x="135" y="64"/>
                    </a:lnTo>
                    <a:lnTo>
                      <a:pt x="169" y="81"/>
                    </a:lnTo>
                    <a:lnTo>
                      <a:pt x="202" y="97"/>
                    </a:lnTo>
                    <a:lnTo>
                      <a:pt x="278" y="174"/>
                    </a:lnTo>
                    <a:close/>
                  </a:path>
                </a:pathLst>
              </a:custGeom>
              <a:solidFill>
                <a:srgbClr val="FFFF99"/>
              </a:solidFill>
              <a:ln w="4763">
                <a:solidFill>
                  <a:schemeClr val="bg2"/>
                </a:solidFill>
                <a:round/>
                <a:headEnd/>
                <a:tailEnd/>
              </a:ln>
            </p:spPr>
            <p:txBody>
              <a:bodyPr/>
              <a:lstStyle/>
              <a:p>
                <a:endParaRPr lang="en-US"/>
              </a:p>
            </p:txBody>
          </p:sp>
          <p:sp>
            <p:nvSpPr>
              <p:cNvPr id="37096" name="Freeform 294"/>
              <p:cNvSpPr>
                <a:spLocks/>
              </p:cNvSpPr>
              <p:nvPr/>
            </p:nvSpPr>
            <p:spPr bwMode="auto">
              <a:xfrm>
                <a:off x="2138" y="1649"/>
                <a:ext cx="667" cy="76"/>
              </a:xfrm>
              <a:custGeom>
                <a:avLst/>
                <a:gdLst>
                  <a:gd name="T0" fmla="*/ 76 w 667"/>
                  <a:gd name="T1" fmla="*/ 76 h 76"/>
                  <a:gd name="T2" fmla="*/ 667 w 667"/>
                  <a:gd name="T3" fmla="*/ 76 h 76"/>
                  <a:gd name="T4" fmla="*/ 591 w 667"/>
                  <a:gd name="T5" fmla="*/ 0 h 76"/>
                  <a:gd name="T6" fmla="*/ 0 w 667"/>
                  <a:gd name="T7" fmla="*/ 0 h 76"/>
                  <a:gd name="T8" fmla="*/ 76 w 667"/>
                  <a:gd name="T9" fmla="*/ 76 h 76"/>
                  <a:gd name="T10" fmla="*/ 0 60000 65536"/>
                  <a:gd name="T11" fmla="*/ 0 60000 65536"/>
                  <a:gd name="T12" fmla="*/ 0 60000 65536"/>
                  <a:gd name="T13" fmla="*/ 0 60000 65536"/>
                  <a:gd name="T14" fmla="*/ 0 60000 65536"/>
                  <a:gd name="T15" fmla="*/ 0 w 667"/>
                  <a:gd name="T16" fmla="*/ 0 h 76"/>
                  <a:gd name="T17" fmla="*/ 667 w 667"/>
                  <a:gd name="T18" fmla="*/ 76 h 76"/>
                </a:gdLst>
                <a:ahLst/>
                <a:cxnLst>
                  <a:cxn ang="T10">
                    <a:pos x="T0" y="T1"/>
                  </a:cxn>
                  <a:cxn ang="T11">
                    <a:pos x="T2" y="T3"/>
                  </a:cxn>
                  <a:cxn ang="T12">
                    <a:pos x="T4" y="T5"/>
                  </a:cxn>
                  <a:cxn ang="T13">
                    <a:pos x="T6" y="T7"/>
                  </a:cxn>
                  <a:cxn ang="T14">
                    <a:pos x="T8" y="T9"/>
                  </a:cxn>
                </a:cxnLst>
                <a:rect l="T15" t="T16" r="T17" b="T18"/>
                <a:pathLst>
                  <a:path w="667" h="76">
                    <a:moveTo>
                      <a:pt x="76" y="76"/>
                    </a:moveTo>
                    <a:lnTo>
                      <a:pt x="667" y="76"/>
                    </a:lnTo>
                    <a:lnTo>
                      <a:pt x="591" y="0"/>
                    </a:lnTo>
                    <a:lnTo>
                      <a:pt x="0" y="0"/>
                    </a:lnTo>
                    <a:lnTo>
                      <a:pt x="76" y="76"/>
                    </a:lnTo>
                    <a:close/>
                  </a:path>
                </a:pathLst>
              </a:custGeom>
              <a:solidFill>
                <a:srgbClr val="FFFF99"/>
              </a:solidFill>
              <a:ln w="4763">
                <a:solidFill>
                  <a:schemeClr val="bg2"/>
                </a:solidFill>
                <a:round/>
                <a:headEnd/>
                <a:tailEnd/>
              </a:ln>
            </p:spPr>
            <p:txBody>
              <a:bodyPr/>
              <a:lstStyle/>
              <a:p>
                <a:endParaRPr lang="en-US"/>
              </a:p>
            </p:txBody>
          </p:sp>
          <p:sp>
            <p:nvSpPr>
              <p:cNvPr id="37097" name="Freeform 295"/>
              <p:cNvSpPr>
                <a:spLocks/>
              </p:cNvSpPr>
              <p:nvPr/>
            </p:nvSpPr>
            <p:spPr bwMode="auto">
              <a:xfrm>
                <a:off x="2214" y="1725"/>
                <a:ext cx="591" cy="99"/>
              </a:xfrm>
              <a:custGeom>
                <a:avLst/>
                <a:gdLst>
                  <a:gd name="T0" fmla="*/ 202 w 591"/>
                  <a:gd name="T1" fmla="*/ 98 h 99"/>
                  <a:gd name="T2" fmla="*/ 169 w 591"/>
                  <a:gd name="T3" fmla="*/ 81 h 99"/>
                  <a:gd name="T4" fmla="*/ 135 w 591"/>
                  <a:gd name="T5" fmla="*/ 65 h 99"/>
                  <a:gd name="T6" fmla="*/ 101 w 591"/>
                  <a:gd name="T7" fmla="*/ 48 h 99"/>
                  <a:gd name="T8" fmla="*/ 69 w 591"/>
                  <a:gd name="T9" fmla="*/ 33 h 99"/>
                  <a:gd name="T10" fmla="*/ 54 w 591"/>
                  <a:gd name="T11" fmla="*/ 26 h 99"/>
                  <a:gd name="T12" fmla="*/ 41 w 591"/>
                  <a:gd name="T13" fmla="*/ 20 h 99"/>
                  <a:gd name="T14" fmla="*/ 29 w 591"/>
                  <a:gd name="T15" fmla="*/ 14 h 99"/>
                  <a:gd name="T16" fmla="*/ 20 w 591"/>
                  <a:gd name="T17" fmla="*/ 9 h 99"/>
                  <a:gd name="T18" fmla="*/ 11 w 591"/>
                  <a:gd name="T19" fmla="*/ 5 h 99"/>
                  <a:gd name="T20" fmla="*/ 5 w 591"/>
                  <a:gd name="T21" fmla="*/ 2 h 99"/>
                  <a:gd name="T22" fmla="*/ 2 w 591"/>
                  <a:gd name="T23" fmla="*/ 0 h 99"/>
                  <a:gd name="T24" fmla="*/ 0 w 591"/>
                  <a:gd name="T25" fmla="*/ 0 h 99"/>
                  <a:gd name="T26" fmla="*/ 591 w 591"/>
                  <a:gd name="T27" fmla="*/ 0 h 99"/>
                  <a:gd name="T28" fmla="*/ 590 w 591"/>
                  <a:gd name="T29" fmla="*/ 0 h 99"/>
                  <a:gd name="T30" fmla="*/ 585 w 591"/>
                  <a:gd name="T31" fmla="*/ 2 h 99"/>
                  <a:gd name="T32" fmla="*/ 579 w 591"/>
                  <a:gd name="T33" fmla="*/ 5 h 99"/>
                  <a:gd name="T34" fmla="*/ 572 w 591"/>
                  <a:gd name="T35" fmla="*/ 9 h 99"/>
                  <a:gd name="T36" fmla="*/ 561 w 591"/>
                  <a:gd name="T37" fmla="*/ 14 h 99"/>
                  <a:gd name="T38" fmla="*/ 549 w 591"/>
                  <a:gd name="T39" fmla="*/ 20 h 99"/>
                  <a:gd name="T40" fmla="*/ 536 w 591"/>
                  <a:gd name="T41" fmla="*/ 27 h 99"/>
                  <a:gd name="T42" fmla="*/ 521 w 591"/>
                  <a:gd name="T43" fmla="*/ 33 h 99"/>
                  <a:gd name="T44" fmla="*/ 490 w 591"/>
                  <a:gd name="T45" fmla="*/ 50 h 99"/>
                  <a:gd name="T46" fmla="*/ 455 w 591"/>
                  <a:gd name="T47" fmla="*/ 66 h 99"/>
                  <a:gd name="T48" fmla="*/ 421 w 591"/>
                  <a:gd name="T49" fmla="*/ 83 h 99"/>
                  <a:gd name="T50" fmla="*/ 388 w 591"/>
                  <a:gd name="T51" fmla="*/ 99 h 99"/>
                  <a:gd name="T52" fmla="*/ 380 w 591"/>
                  <a:gd name="T53" fmla="*/ 89 h 99"/>
                  <a:gd name="T54" fmla="*/ 371 w 591"/>
                  <a:gd name="T55" fmla="*/ 78 h 99"/>
                  <a:gd name="T56" fmla="*/ 361 w 591"/>
                  <a:gd name="T57" fmla="*/ 69 h 99"/>
                  <a:gd name="T58" fmla="*/ 350 w 591"/>
                  <a:gd name="T59" fmla="*/ 60 h 99"/>
                  <a:gd name="T60" fmla="*/ 337 w 591"/>
                  <a:gd name="T61" fmla="*/ 54 h 99"/>
                  <a:gd name="T62" fmla="*/ 323 w 591"/>
                  <a:gd name="T63" fmla="*/ 50 h 99"/>
                  <a:gd name="T64" fmla="*/ 310 w 591"/>
                  <a:gd name="T65" fmla="*/ 47 h 99"/>
                  <a:gd name="T66" fmla="*/ 295 w 591"/>
                  <a:gd name="T67" fmla="*/ 45 h 99"/>
                  <a:gd name="T68" fmla="*/ 280 w 591"/>
                  <a:gd name="T69" fmla="*/ 47 h 99"/>
                  <a:gd name="T70" fmla="*/ 267 w 591"/>
                  <a:gd name="T71" fmla="*/ 50 h 99"/>
                  <a:gd name="T72" fmla="*/ 253 w 591"/>
                  <a:gd name="T73" fmla="*/ 54 h 99"/>
                  <a:gd name="T74" fmla="*/ 241 w 591"/>
                  <a:gd name="T75" fmla="*/ 60 h 99"/>
                  <a:gd name="T76" fmla="*/ 229 w 591"/>
                  <a:gd name="T77" fmla="*/ 68 h 99"/>
                  <a:gd name="T78" fmla="*/ 219 w 591"/>
                  <a:gd name="T79" fmla="*/ 77 h 99"/>
                  <a:gd name="T80" fmla="*/ 210 w 591"/>
                  <a:gd name="T81" fmla="*/ 87 h 99"/>
                  <a:gd name="T82" fmla="*/ 202 w 591"/>
                  <a:gd name="T83" fmla="*/ 98 h 9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91"/>
                  <a:gd name="T127" fmla="*/ 0 h 99"/>
                  <a:gd name="T128" fmla="*/ 591 w 591"/>
                  <a:gd name="T129" fmla="*/ 99 h 9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91" h="99">
                    <a:moveTo>
                      <a:pt x="202" y="98"/>
                    </a:moveTo>
                    <a:lnTo>
                      <a:pt x="169" y="81"/>
                    </a:lnTo>
                    <a:lnTo>
                      <a:pt x="135" y="65"/>
                    </a:lnTo>
                    <a:lnTo>
                      <a:pt x="101" y="48"/>
                    </a:lnTo>
                    <a:lnTo>
                      <a:pt x="69" y="33"/>
                    </a:lnTo>
                    <a:lnTo>
                      <a:pt x="54" y="26"/>
                    </a:lnTo>
                    <a:lnTo>
                      <a:pt x="41" y="20"/>
                    </a:lnTo>
                    <a:lnTo>
                      <a:pt x="29" y="14"/>
                    </a:lnTo>
                    <a:lnTo>
                      <a:pt x="20" y="9"/>
                    </a:lnTo>
                    <a:lnTo>
                      <a:pt x="11" y="5"/>
                    </a:lnTo>
                    <a:lnTo>
                      <a:pt x="5" y="2"/>
                    </a:lnTo>
                    <a:lnTo>
                      <a:pt x="2" y="0"/>
                    </a:lnTo>
                    <a:lnTo>
                      <a:pt x="0" y="0"/>
                    </a:lnTo>
                    <a:lnTo>
                      <a:pt x="591" y="0"/>
                    </a:lnTo>
                    <a:lnTo>
                      <a:pt x="590" y="0"/>
                    </a:lnTo>
                    <a:lnTo>
                      <a:pt x="585" y="2"/>
                    </a:lnTo>
                    <a:lnTo>
                      <a:pt x="579" y="5"/>
                    </a:lnTo>
                    <a:lnTo>
                      <a:pt x="572" y="9"/>
                    </a:lnTo>
                    <a:lnTo>
                      <a:pt x="561" y="14"/>
                    </a:lnTo>
                    <a:lnTo>
                      <a:pt x="549" y="20"/>
                    </a:lnTo>
                    <a:lnTo>
                      <a:pt x="536" y="27"/>
                    </a:lnTo>
                    <a:lnTo>
                      <a:pt x="521" y="33"/>
                    </a:lnTo>
                    <a:lnTo>
                      <a:pt x="490" y="50"/>
                    </a:lnTo>
                    <a:lnTo>
                      <a:pt x="455" y="66"/>
                    </a:lnTo>
                    <a:lnTo>
                      <a:pt x="421" y="83"/>
                    </a:lnTo>
                    <a:lnTo>
                      <a:pt x="388" y="99"/>
                    </a:lnTo>
                    <a:lnTo>
                      <a:pt x="380" y="89"/>
                    </a:lnTo>
                    <a:lnTo>
                      <a:pt x="371" y="78"/>
                    </a:lnTo>
                    <a:lnTo>
                      <a:pt x="361" y="69"/>
                    </a:lnTo>
                    <a:lnTo>
                      <a:pt x="350" y="60"/>
                    </a:lnTo>
                    <a:lnTo>
                      <a:pt x="337" y="54"/>
                    </a:lnTo>
                    <a:lnTo>
                      <a:pt x="323" y="50"/>
                    </a:lnTo>
                    <a:lnTo>
                      <a:pt x="310" y="47"/>
                    </a:lnTo>
                    <a:lnTo>
                      <a:pt x="295" y="45"/>
                    </a:lnTo>
                    <a:lnTo>
                      <a:pt x="280" y="47"/>
                    </a:lnTo>
                    <a:lnTo>
                      <a:pt x="267" y="50"/>
                    </a:lnTo>
                    <a:lnTo>
                      <a:pt x="253" y="54"/>
                    </a:lnTo>
                    <a:lnTo>
                      <a:pt x="241" y="60"/>
                    </a:lnTo>
                    <a:lnTo>
                      <a:pt x="229" y="68"/>
                    </a:lnTo>
                    <a:lnTo>
                      <a:pt x="219" y="77"/>
                    </a:lnTo>
                    <a:lnTo>
                      <a:pt x="210" y="87"/>
                    </a:lnTo>
                    <a:lnTo>
                      <a:pt x="202" y="98"/>
                    </a:lnTo>
                    <a:close/>
                  </a:path>
                </a:pathLst>
              </a:custGeom>
              <a:solidFill>
                <a:srgbClr val="FFFFCC"/>
              </a:solidFill>
              <a:ln w="4763">
                <a:solidFill>
                  <a:schemeClr val="bg2"/>
                </a:solidFill>
                <a:round/>
                <a:headEnd/>
                <a:tailEnd/>
              </a:ln>
            </p:spPr>
            <p:txBody>
              <a:bodyPr/>
              <a:lstStyle/>
              <a:p>
                <a:endParaRPr lang="en-US"/>
              </a:p>
            </p:txBody>
          </p:sp>
        </p:grpSp>
      </p:grpSp>
      <p:sp>
        <p:nvSpPr>
          <p:cNvPr id="36869" name="Text Box 296"/>
          <p:cNvSpPr txBox="1">
            <a:spLocks noChangeArrowheads="1"/>
          </p:cNvSpPr>
          <p:nvPr/>
        </p:nvSpPr>
        <p:spPr bwMode="auto">
          <a:xfrm>
            <a:off x="3732213" y="960438"/>
            <a:ext cx="5135562" cy="1536700"/>
          </a:xfrm>
          <a:prstGeom prst="rect">
            <a:avLst/>
          </a:prstGeom>
          <a:noFill/>
          <a:ln w="9525">
            <a:noFill/>
            <a:miter lim="800000"/>
            <a:headEnd/>
            <a:tailEnd/>
          </a:ln>
        </p:spPr>
        <p:txBody>
          <a:bodyPr lIns="0" tIns="0" rIns="0" bIns="0">
            <a:spAutoFit/>
          </a:bodyPr>
          <a:lstStyle/>
          <a:p>
            <a:pPr>
              <a:lnSpc>
                <a:spcPct val="80000"/>
              </a:lnSpc>
            </a:pPr>
            <a:r>
              <a:rPr lang="en-US" altLang="en-US" b="1" i="1" u="none"/>
              <a:t>Reusable Object-Oriented Application Domain-specific</a:t>
            </a:r>
            <a:r>
              <a:rPr lang="en-US" altLang="en-US" u="none"/>
              <a:t> </a:t>
            </a:r>
            <a:r>
              <a:rPr lang="en-US" altLang="en-US" b="1" i="1" u="none"/>
              <a:t>Middleware Framework </a:t>
            </a:r>
          </a:p>
          <a:p>
            <a:pPr marL="228600" lvl="1" indent="-114300">
              <a:buFontTx/>
              <a:buChar char="•"/>
            </a:pPr>
            <a:r>
              <a:rPr lang="en-US" u="none"/>
              <a:t>Configurable to variable infrastructure configurations</a:t>
            </a:r>
          </a:p>
          <a:p>
            <a:pPr marL="228600" lvl="1" indent="-114300">
              <a:buFontTx/>
              <a:buChar char="•"/>
            </a:pPr>
            <a:r>
              <a:rPr lang="en-US" u="none"/>
              <a:t>Supports systematic reuse of mission computing functionality</a:t>
            </a:r>
            <a:endParaRPr lang="en-US" altLang="en-US" u="none"/>
          </a:p>
        </p:txBody>
      </p:sp>
      <p:sp>
        <p:nvSpPr>
          <p:cNvPr id="36870" name="Freeform 297"/>
          <p:cNvSpPr>
            <a:spLocks/>
          </p:cNvSpPr>
          <p:nvPr/>
        </p:nvSpPr>
        <p:spPr bwMode="auto">
          <a:xfrm>
            <a:off x="2722563" y="2000250"/>
            <a:ext cx="1889125" cy="1487488"/>
          </a:xfrm>
          <a:custGeom>
            <a:avLst/>
            <a:gdLst>
              <a:gd name="T0" fmla="*/ 2147483647 w 1190"/>
              <a:gd name="T1" fmla="*/ 0 h 937"/>
              <a:gd name="T2" fmla="*/ 2147483647 w 1190"/>
              <a:gd name="T3" fmla="*/ 2147483647 h 937"/>
              <a:gd name="T4" fmla="*/ 0 w 1190"/>
              <a:gd name="T5" fmla="*/ 2147483647 h 937"/>
              <a:gd name="T6" fmla="*/ 0 60000 65536"/>
              <a:gd name="T7" fmla="*/ 0 60000 65536"/>
              <a:gd name="T8" fmla="*/ 0 60000 65536"/>
              <a:gd name="T9" fmla="*/ 0 w 1190"/>
              <a:gd name="T10" fmla="*/ 0 h 937"/>
              <a:gd name="T11" fmla="*/ 1190 w 1190"/>
              <a:gd name="T12" fmla="*/ 937 h 937"/>
            </a:gdLst>
            <a:ahLst/>
            <a:cxnLst>
              <a:cxn ang="T6">
                <a:pos x="T0" y="T1"/>
              </a:cxn>
              <a:cxn ang="T7">
                <a:pos x="T2" y="T3"/>
              </a:cxn>
              <a:cxn ang="T8">
                <a:pos x="T4" y="T5"/>
              </a:cxn>
            </a:cxnLst>
            <a:rect l="T9" t="T10" r="T11" b="T12"/>
            <a:pathLst>
              <a:path w="1190" h="937">
                <a:moveTo>
                  <a:pt x="365" y="0"/>
                </a:moveTo>
                <a:lnTo>
                  <a:pt x="1190" y="937"/>
                </a:lnTo>
                <a:lnTo>
                  <a:pt x="0" y="324"/>
                </a:lnTo>
              </a:path>
            </a:pathLst>
          </a:custGeom>
          <a:solidFill>
            <a:srgbClr val="0066FF">
              <a:alpha val="50195"/>
            </a:srgbClr>
          </a:solidFill>
          <a:ln w="6350">
            <a:solidFill>
              <a:schemeClr val="bg2"/>
            </a:solidFill>
            <a:round/>
            <a:headEnd/>
            <a:tailEnd/>
          </a:ln>
        </p:spPr>
        <p:txBody>
          <a:bodyPr wrap="none" anchor="ctr"/>
          <a:lstStyle/>
          <a:p>
            <a:endParaRPr lang="en-US"/>
          </a:p>
        </p:txBody>
      </p:sp>
      <p:sp>
        <p:nvSpPr>
          <p:cNvPr id="36871" name="Freeform 298"/>
          <p:cNvSpPr>
            <a:spLocks/>
          </p:cNvSpPr>
          <p:nvPr/>
        </p:nvSpPr>
        <p:spPr bwMode="auto">
          <a:xfrm>
            <a:off x="23813" y="2563813"/>
            <a:ext cx="4494212" cy="863600"/>
          </a:xfrm>
          <a:custGeom>
            <a:avLst/>
            <a:gdLst>
              <a:gd name="T0" fmla="*/ 2147483647 w 2831"/>
              <a:gd name="T1" fmla="*/ 2147483647 h 544"/>
              <a:gd name="T2" fmla="*/ 2147483647 w 2831"/>
              <a:gd name="T3" fmla="*/ 2147483647 h 544"/>
              <a:gd name="T4" fmla="*/ 0 w 2831"/>
              <a:gd name="T5" fmla="*/ 0 h 544"/>
              <a:gd name="T6" fmla="*/ 0 60000 65536"/>
              <a:gd name="T7" fmla="*/ 0 60000 65536"/>
              <a:gd name="T8" fmla="*/ 0 60000 65536"/>
              <a:gd name="T9" fmla="*/ 0 w 2831"/>
              <a:gd name="T10" fmla="*/ 0 h 544"/>
              <a:gd name="T11" fmla="*/ 2831 w 2831"/>
              <a:gd name="T12" fmla="*/ 544 h 544"/>
            </a:gdLst>
            <a:ahLst/>
            <a:cxnLst>
              <a:cxn ang="T6">
                <a:pos x="T0" y="T1"/>
              </a:cxn>
              <a:cxn ang="T7">
                <a:pos x="T2" y="T3"/>
              </a:cxn>
              <a:cxn ang="T8">
                <a:pos x="T4" y="T5"/>
              </a:cxn>
            </a:cxnLst>
            <a:rect l="T9" t="T10" r="T11" b="T12"/>
            <a:pathLst>
              <a:path w="2831" h="544">
                <a:moveTo>
                  <a:pt x="1765" y="1"/>
                </a:moveTo>
                <a:lnTo>
                  <a:pt x="2831" y="544"/>
                </a:lnTo>
                <a:lnTo>
                  <a:pt x="0" y="0"/>
                </a:lnTo>
              </a:path>
            </a:pathLst>
          </a:custGeom>
          <a:solidFill>
            <a:srgbClr val="6699FF">
              <a:alpha val="50195"/>
            </a:srgbClr>
          </a:solidFill>
          <a:ln w="6350">
            <a:solidFill>
              <a:schemeClr val="bg2"/>
            </a:solidFill>
            <a:round/>
            <a:headEnd/>
            <a:tailEnd/>
          </a:ln>
        </p:spPr>
        <p:txBody>
          <a:bodyPr wrap="none" anchor="ctr"/>
          <a:lstStyle/>
          <a:p>
            <a:endParaRPr lang="en-US"/>
          </a:p>
        </p:txBody>
      </p:sp>
      <p:grpSp>
        <p:nvGrpSpPr>
          <p:cNvPr id="36872" name="Group 299"/>
          <p:cNvGrpSpPr>
            <a:grpSpLocks/>
          </p:cNvGrpSpPr>
          <p:nvPr/>
        </p:nvGrpSpPr>
        <p:grpSpPr bwMode="auto">
          <a:xfrm flipH="1">
            <a:off x="34925" y="1390650"/>
            <a:ext cx="3321050" cy="1173163"/>
            <a:chOff x="1530" y="1957"/>
            <a:chExt cx="2639" cy="967"/>
          </a:xfrm>
        </p:grpSpPr>
        <p:grpSp>
          <p:nvGrpSpPr>
            <p:cNvPr id="36891" name="Group 300"/>
            <p:cNvGrpSpPr>
              <a:grpSpLocks/>
            </p:cNvGrpSpPr>
            <p:nvPr/>
          </p:nvGrpSpPr>
          <p:grpSpPr bwMode="auto">
            <a:xfrm>
              <a:off x="1530" y="1999"/>
              <a:ext cx="2639" cy="925"/>
              <a:chOff x="1530" y="1999"/>
              <a:chExt cx="2639" cy="925"/>
            </a:xfrm>
          </p:grpSpPr>
          <p:grpSp>
            <p:nvGrpSpPr>
              <p:cNvPr id="36987" name="Group 301"/>
              <p:cNvGrpSpPr>
                <a:grpSpLocks/>
              </p:cNvGrpSpPr>
              <p:nvPr/>
            </p:nvGrpSpPr>
            <p:grpSpPr bwMode="auto">
              <a:xfrm>
                <a:off x="1530" y="2368"/>
                <a:ext cx="952" cy="556"/>
                <a:chOff x="1530" y="2368"/>
                <a:chExt cx="952" cy="556"/>
              </a:xfrm>
            </p:grpSpPr>
            <p:sp>
              <p:nvSpPr>
                <p:cNvPr id="37065" name="Freeform 302"/>
                <p:cNvSpPr>
                  <a:spLocks/>
                </p:cNvSpPr>
                <p:nvPr/>
              </p:nvSpPr>
              <p:spPr bwMode="auto">
                <a:xfrm>
                  <a:off x="1530" y="2368"/>
                  <a:ext cx="952" cy="125"/>
                </a:xfrm>
                <a:custGeom>
                  <a:avLst/>
                  <a:gdLst>
                    <a:gd name="T0" fmla="*/ 952 w 952"/>
                    <a:gd name="T1" fmla="*/ 0 h 125"/>
                    <a:gd name="T2" fmla="*/ 0 w 952"/>
                    <a:gd name="T3" fmla="*/ 4 h 125"/>
                    <a:gd name="T4" fmla="*/ 0 w 952"/>
                    <a:gd name="T5" fmla="*/ 125 h 125"/>
                    <a:gd name="T6" fmla="*/ 952 w 952"/>
                    <a:gd name="T7" fmla="*/ 122 h 125"/>
                    <a:gd name="T8" fmla="*/ 952 w 952"/>
                    <a:gd name="T9" fmla="*/ 0 h 125"/>
                    <a:gd name="T10" fmla="*/ 0 60000 65536"/>
                    <a:gd name="T11" fmla="*/ 0 60000 65536"/>
                    <a:gd name="T12" fmla="*/ 0 60000 65536"/>
                    <a:gd name="T13" fmla="*/ 0 60000 65536"/>
                    <a:gd name="T14" fmla="*/ 0 60000 65536"/>
                    <a:gd name="T15" fmla="*/ 0 w 952"/>
                    <a:gd name="T16" fmla="*/ 0 h 125"/>
                    <a:gd name="T17" fmla="*/ 952 w 952"/>
                    <a:gd name="T18" fmla="*/ 125 h 125"/>
                  </a:gdLst>
                  <a:ahLst/>
                  <a:cxnLst>
                    <a:cxn ang="T10">
                      <a:pos x="T0" y="T1"/>
                    </a:cxn>
                    <a:cxn ang="T11">
                      <a:pos x="T2" y="T3"/>
                    </a:cxn>
                    <a:cxn ang="T12">
                      <a:pos x="T4" y="T5"/>
                    </a:cxn>
                    <a:cxn ang="T13">
                      <a:pos x="T6" y="T7"/>
                    </a:cxn>
                    <a:cxn ang="T14">
                      <a:pos x="T8" y="T9"/>
                    </a:cxn>
                  </a:cxnLst>
                  <a:rect l="T15" t="T16" r="T17" b="T18"/>
                  <a:pathLst>
                    <a:path w="952" h="125">
                      <a:moveTo>
                        <a:pt x="952" y="0"/>
                      </a:moveTo>
                      <a:lnTo>
                        <a:pt x="0" y="4"/>
                      </a:lnTo>
                      <a:lnTo>
                        <a:pt x="0" y="125"/>
                      </a:lnTo>
                      <a:lnTo>
                        <a:pt x="952" y="122"/>
                      </a:lnTo>
                      <a:lnTo>
                        <a:pt x="952" y="0"/>
                      </a:lnTo>
                      <a:close/>
                    </a:path>
                  </a:pathLst>
                </a:custGeom>
                <a:solidFill>
                  <a:srgbClr val="FFD67F"/>
                </a:solidFill>
                <a:ln w="4763">
                  <a:solidFill>
                    <a:schemeClr val="bg2"/>
                  </a:solidFill>
                  <a:round/>
                  <a:headEnd/>
                  <a:tailEnd/>
                </a:ln>
              </p:spPr>
              <p:txBody>
                <a:bodyPr/>
                <a:lstStyle/>
                <a:p>
                  <a:endParaRPr lang="en-US"/>
                </a:p>
              </p:txBody>
            </p:sp>
            <p:sp>
              <p:nvSpPr>
                <p:cNvPr id="37066" name="Freeform 303"/>
                <p:cNvSpPr>
                  <a:spLocks/>
                </p:cNvSpPr>
                <p:nvPr/>
              </p:nvSpPr>
              <p:spPr bwMode="auto">
                <a:xfrm>
                  <a:off x="1530" y="2372"/>
                  <a:ext cx="440" cy="552"/>
                </a:xfrm>
                <a:custGeom>
                  <a:avLst/>
                  <a:gdLst>
                    <a:gd name="T0" fmla="*/ 0 w 440"/>
                    <a:gd name="T1" fmla="*/ 0 h 552"/>
                    <a:gd name="T2" fmla="*/ 440 w 440"/>
                    <a:gd name="T3" fmla="*/ 430 h 552"/>
                    <a:gd name="T4" fmla="*/ 440 w 440"/>
                    <a:gd name="T5" fmla="*/ 552 h 552"/>
                    <a:gd name="T6" fmla="*/ 0 w 440"/>
                    <a:gd name="T7" fmla="*/ 121 h 552"/>
                    <a:gd name="T8" fmla="*/ 0 w 440"/>
                    <a:gd name="T9" fmla="*/ 0 h 552"/>
                    <a:gd name="T10" fmla="*/ 0 60000 65536"/>
                    <a:gd name="T11" fmla="*/ 0 60000 65536"/>
                    <a:gd name="T12" fmla="*/ 0 60000 65536"/>
                    <a:gd name="T13" fmla="*/ 0 60000 65536"/>
                    <a:gd name="T14" fmla="*/ 0 60000 65536"/>
                    <a:gd name="T15" fmla="*/ 0 w 440"/>
                    <a:gd name="T16" fmla="*/ 0 h 552"/>
                    <a:gd name="T17" fmla="*/ 440 w 440"/>
                    <a:gd name="T18" fmla="*/ 552 h 552"/>
                  </a:gdLst>
                  <a:ahLst/>
                  <a:cxnLst>
                    <a:cxn ang="T10">
                      <a:pos x="T0" y="T1"/>
                    </a:cxn>
                    <a:cxn ang="T11">
                      <a:pos x="T2" y="T3"/>
                    </a:cxn>
                    <a:cxn ang="T12">
                      <a:pos x="T4" y="T5"/>
                    </a:cxn>
                    <a:cxn ang="T13">
                      <a:pos x="T6" y="T7"/>
                    </a:cxn>
                    <a:cxn ang="T14">
                      <a:pos x="T8" y="T9"/>
                    </a:cxn>
                  </a:cxnLst>
                  <a:rect l="T15" t="T16" r="T17" b="T18"/>
                  <a:pathLst>
                    <a:path w="440" h="552">
                      <a:moveTo>
                        <a:pt x="0" y="0"/>
                      </a:moveTo>
                      <a:lnTo>
                        <a:pt x="440" y="430"/>
                      </a:lnTo>
                      <a:lnTo>
                        <a:pt x="440" y="552"/>
                      </a:lnTo>
                      <a:lnTo>
                        <a:pt x="0" y="121"/>
                      </a:lnTo>
                      <a:lnTo>
                        <a:pt x="0" y="0"/>
                      </a:lnTo>
                      <a:close/>
                    </a:path>
                  </a:pathLst>
                </a:custGeom>
                <a:solidFill>
                  <a:srgbClr val="FFD67F"/>
                </a:solidFill>
                <a:ln w="4763">
                  <a:solidFill>
                    <a:schemeClr val="bg2"/>
                  </a:solidFill>
                  <a:round/>
                  <a:headEnd/>
                  <a:tailEnd/>
                </a:ln>
              </p:spPr>
              <p:txBody>
                <a:bodyPr/>
                <a:lstStyle/>
                <a:p>
                  <a:endParaRPr lang="en-US"/>
                </a:p>
              </p:txBody>
            </p:sp>
            <p:sp>
              <p:nvSpPr>
                <p:cNvPr id="37067" name="Freeform 304"/>
                <p:cNvSpPr>
                  <a:spLocks/>
                </p:cNvSpPr>
                <p:nvPr/>
              </p:nvSpPr>
              <p:spPr bwMode="auto">
                <a:xfrm>
                  <a:off x="1970" y="2368"/>
                  <a:ext cx="512" cy="556"/>
                </a:xfrm>
                <a:custGeom>
                  <a:avLst/>
                  <a:gdLst>
                    <a:gd name="T0" fmla="*/ 0 w 512"/>
                    <a:gd name="T1" fmla="*/ 434 h 556"/>
                    <a:gd name="T2" fmla="*/ 512 w 512"/>
                    <a:gd name="T3" fmla="*/ 0 h 556"/>
                    <a:gd name="T4" fmla="*/ 512 w 512"/>
                    <a:gd name="T5" fmla="*/ 122 h 556"/>
                    <a:gd name="T6" fmla="*/ 0 w 512"/>
                    <a:gd name="T7" fmla="*/ 556 h 556"/>
                    <a:gd name="T8" fmla="*/ 0 w 512"/>
                    <a:gd name="T9" fmla="*/ 434 h 556"/>
                    <a:gd name="T10" fmla="*/ 0 60000 65536"/>
                    <a:gd name="T11" fmla="*/ 0 60000 65536"/>
                    <a:gd name="T12" fmla="*/ 0 60000 65536"/>
                    <a:gd name="T13" fmla="*/ 0 60000 65536"/>
                    <a:gd name="T14" fmla="*/ 0 60000 65536"/>
                    <a:gd name="T15" fmla="*/ 0 w 512"/>
                    <a:gd name="T16" fmla="*/ 0 h 556"/>
                    <a:gd name="T17" fmla="*/ 512 w 512"/>
                    <a:gd name="T18" fmla="*/ 556 h 556"/>
                  </a:gdLst>
                  <a:ahLst/>
                  <a:cxnLst>
                    <a:cxn ang="T10">
                      <a:pos x="T0" y="T1"/>
                    </a:cxn>
                    <a:cxn ang="T11">
                      <a:pos x="T2" y="T3"/>
                    </a:cxn>
                    <a:cxn ang="T12">
                      <a:pos x="T4" y="T5"/>
                    </a:cxn>
                    <a:cxn ang="T13">
                      <a:pos x="T6" y="T7"/>
                    </a:cxn>
                    <a:cxn ang="T14">
                      <a:pos x="T8" y="T9"/>
                    </a:cxn>
                  </a:cxnLst>
                  <a:rect l="T15" t="T16" r="T17" b="T18"/>
                  <a:pathLst>
                    <a:path w="512" h="556">
                      <a:moveTo>
                        <a:pt x="0" y="434"/>
                      </a:moveTo>
                      <a:lnTo>
                        <a:pt x="512" y="0"/>
                      </a:lnTo>
                      <a:lnTo>
                        <a:pt x="512" y="122"/>
                      </a:lnTo>
                      <a:lnTo>
                        <a:pt x="0" y="556"/>
                      </a:lnTo>
                      <a:lnTo>
                        <a:pt x="0" y="434"/>
                      </a:lnTo>
                      <a:close/>
                    </a:path>
                  </a:pathLst>
                </a:custGeom>
                <a:solidFill>
                  <a:srgbClr val="FFD67F"/>
                </a:solidFill>
                <a:ln w="4763">
                  <a:solidFill>
                    <a:schemeClr val="bg2"/>
                  </a:solidFill>
                  <a:round/>
                  <a:headEnd/>
                  <a:tailEnd/>
                </a:ln>
              </p:spPr>
              <p:txBody>
                <a:bodyPr/>
                <a:lstStyle/>
                <a:p>
                  <a:endParaRPr lang="en-US"/>
                </a:p>
              </p:txBody>
            </p:sp>
            <p:sp>
              <p:nvSpPr>
                <p:cNvPr id="37068" name="Freeform 305"/>
                <p:cNvSpPr>
                  <a:spLocks/>
                </p:cNvSpPr>
                <p:nvPr/>
              </p:nvSpPr>
              <p:spPr bwMode="auto">
                <a:xfrm>
                  <a:off x="1530" y="2368"/>
                  <a:ext cx="952" cy="434"/>
                </a:xfrm>
                <a:custGeom>
                  <a:avLst/>
                  <a:gdLst>
                    <a:gd name="T0" fmla="*/ 952 w 952"/>
                    <a:gd name="T1" fmla="*/ 0 h 434"/>
                    <a:gd name="T2" fmla="*/ 0 w 952"/>
                    <a:gd name="T3" fmla="*/ 4 h 434"/>
                    <a:gd name="T4" fmla="*/ 440 w 952"/>
                    <a:gd name="T5" fmla="*/ 434 h 434"/>
                    <a:gd name="T6" fmla="*/ 952 w 952"/>
                    <a:gd name="T7" fmla="*/ 0 h 434"/>
                    <a:gd name="T8" fmla="*/ 0 60000 65536"/>
                    <a:gd name="T9" fmla="*/ 0 60000 65536"/>
                    <a:gd name="T10" fmla="*/ 0 60000 65536"/>
                    <a:gd name="T11" fmla="*/ 0 60000 65536"/>
                    <a:gd name="T12" fmla="*/ 0 w 952"/>
                    <a:gd name="T13" fmla="*/ 0 h 434"/>
                    <a:gd name="T14" fmla="*/ 952 w 952"/>
                    <a:gd name="T15" fmla="*/ 434 h 434"/>
                  </a:gdLst>
                  <a:ahLst/>
                  <a:cxnLst>
                    <a:cxn ang="T8">
                      <a:pos x="T0" y="T1"/>
                    </a:cxn>
                    <a:cxn ang="T9">
                      <a:pos x="T2" y="T3"/>
                    </a:cxn>
                    <a:cxn ang="T10">
                      <a:pos x="T4" y="T5"/>
                    </a:cxn>
                    <a:cxn ang="T11">
                      <a:pos x="T6" y="T7"/>
                    </a:cxn>
                  </a:cxnLst>
                  <a:rect l="T12" t="T13" r="T14" b="T15"/>
                  <a:pathLst>
                    <a:path w="952" h="434">
                      <a:moveTo>
                        <a:pt x="952" y="0"/>
                      </a:moveTo>
                      <a:lnTo>
                        <a:pt x="0" y="4"/>
                      </a:lnTo>
                      <a:lnTo>
                        <a:pt x="440" y="434"/>
                      </a:lnTo>
                      <a:lnTo>
                        <a:pt x="952" y="0"/>
                      </a:lnTo>
                      <a:close/>
                    </a:path>
                  </a:pathLst>
                </a:custGeom>
                <a:solidFill>
                  <a:srgbClr val="FFD67F"/>
                </a:solidFill>
                <a:ln w="4763">
                  <a:solidFill>
                    <a:schemeClr val="bg2"/>
                  </a:solidFill>
                  <a:round/>
                  <a:headEnd/>
                  <a:tailEnd/>
                </a:ln>
              </p:spPr>
              <p:txBody>
                <a:bodyPr/>
                <a:lstStyle/>
                <a:p>
                  <a:endParaRPr lang="en-US"/>
                </a:p>
              </p:txBody>
            </p:sp>
          </p:grpSp>
          <p:grpSp>
            <p:nvGrpSpPr>
              <p:cNvPr id="36988" name="Group 306"/>
              <p:cNvGrpSpPr>
                <a:grpSpLocks/>
              </p:cNvGrpSpPr>
              <p:nvPr/>
            </p:nvGrpSpPr>
            <p:grpSpPr bwMode="auto">
              <a:xfrm>
                <a:off x="1967" y="2368"/>
                <a:ext cx="2202" cy="556"/>
                <a:chOff x="1967" y="2368"/>
                <a:chExt cx="2202" cy="556"/>
              </a:xfrm>
            </p:grpSpPr>
            <p:sp>
              <p:nvSpPr>
                <p:cNvPr id="37061" name="Freeform 307"/>
                <p:cNvSpPr>
                  <a:spLocks/>
                </p:cNvSpPr>
                <p:nvPr/>
              </p:nvSpPr>
              <p:spPr bwMode="auto">
                <a:xfrm>
                  <a:off x="2555" y="2368"/>
                  <a:ext cx="1614" cy="556"/>
                </a:xfrm>
                <a:custGeom>
                  <a:avLst/>
                  <a:gdLst>
                    <a:gd name="T0" fmla="*/ 1614 w 1614"/>
                    <a:gd name="T1" fmla="*/ 434 h 556"/>
                    <a:gd name="T2" fmla="*/ 0 w 1614"/>
                    <a:gd name="T3" fmla="*/ 0 h 556"/>
                    <a:gd name="T4" fmla="*/ 0 w 1614"/>
                    <a:gd name="T5" fmla="*/ 122 h 556"/>
                    <a:gd name="T6" fmla="*/ 1614 w 1614"/>
                    <a:gd name="T7" fmla="*/ 556 h 556"/>
                    <a:gd name="T8" fmla="*/ 1614 w 1614"/>
                    <a:gd name="T9" fmla="*/ 434 h 556"/>
                    <a:gd name="T10" fmla="*/ 0 60000 65536"/>
                    <a:gd name="T11" fmla="*/ 0 60000 65536"/>
                    <a:gd name="T12" fmla="*/ 0 60000 65536"/>
                    <a:gd name="T13" fmla="*/ 0 60000 65536"/>
                    <a:gd name="T14" fmla="*/ 0 60000 65536"/>
                    <a:gd name="T15" fmla="*/ 0 w 1614"/>
                    <a:gd name="T16" fmla="*/ 0 h 556"/>
                    <a:gd name="T17" fmla="*/ 1614 w 1614"/>
                    <a:gd name="T18" fmla="*/ 556 h 556"/>
                  </a:gdLst>
                  <a:ahLst/>
                  <a:cxnLst>
                    <a:cxn ang="T10">
                      <a:pos x="T0" y="T1"/>
                    </a:cxn>
                    <a:cxn ang="T11">
                      <a:pos x="T2" y="T3"/>
                    </a:cxn>
                    <a:cxn ang="T12">
                      <a:pos x="T4" y="T5"/>
                    </a:cxn>
                    <a:cxn ang="T13">
                      <a:pos x="T6" y="T7"/>
                    </a:cxn>
                    <a:cxn ang="T14">
                      <a:pos x="T8" y="T9"/>
                    </a:cxn>
                  </a:cxnLst>
                  <a:rect l="T15" t="T16" r="T17" b="T18"/>
                  <a:pathLst>
                    <a:path w="1614" h="556">
                      <a:moveTo>
                        <a:pt x="1614" y="434"/>
                      </a:moveTo>
                      <a:lnTo>
                        <a:pt x="0" y="0"/>
                      </a:lnTo>
                      <a:lnTo>
                        <a:pt x="0" y="122"/>
                      </a:lnTo>
                      <a:lnTo>
                        <a:pt x="1614" y="556"/>
                      </a:lnTo>
                      <a:lnTo>
                        <a:pt x="1614" y="434"/>
                      </a:lnTo>
                      <a:close/>
                    </a:path>
                  </a:pathLst>
                </a:custGeom>
                <a:solidFill>
                  <a:srgbClr val="FFD67F"/>
                </a:solidFill>
                <a:ln w="4763">
                  <a:solidFill>
                    <a:schemeClr val="bg2"/>
                  </a:solidFill>
                  <a:round/>
                  <a:headEnd/>
                  <a:tailEnd/>
                </a:ln>
              </p:spPr>
              <p:txBody>
                <a:bodyPr/>
                <a:lstStyle/>
                <a:p>
                  <a:endParaRPr lang="en-US"/>
                </a:p>
              </p:txBody>
            </p:sp>
            <p:sp>
              <p:nvSpPr>
                <p:cNvPr id="37062" name="Freeform 308"/>
                <p:cNvSpPr>
                  <a:spLocks/>
                </p:cNvSpPr>
                <p:nvPr/>
              </p:nvSpPr>
              <p:spPr bwMode="auto">
                <a:xfrm>
                  <a:off x="1967" y="2368"/>
                  <a:ext cx="588" cy="556"/>
                </a:xfrm>
                <a:custGeom>
                  <a:avLst/>
                  <a:gdLst>
                    <a:gd name="T0" fmla="*/ 588 w 588"/>
                    <a:gd name="T1" fmla="*/ 0 h 556"/>
                    <a:gd name="T2" fmla="*/ 0 w 588"/>
                    <a:gd name="T3" fmla="*/ 434 h 556"/>
                    <a:gd name="T4" fmla="*/ 0 w 588"/>
                    <a:gd name="T5" fmla="*/ 556 h 556"/>
                    <a:gd name="T6" fmla="*/ 588 w 588"/>
                    <a:gd name="T7" fmla="*/ 122 h 556"/>
                    <a:gd name="T8" fmla="*/ 588 w 588"/>
                    <a:gd name="T9" fmla="*/ 0 h 556"/>
                    <a:gd name="T10" fmla="*/ 0 60000 65536"/>
                    <a:gd name="T11" fmla="*/ 0 60000 65536"/>
                    <a:gd name="T12" fmla="*/ 0 60000 65536"/>
                    <a:gd name="T13" fmla="*/ 0 60000 65536"/>
                    <a:gd name="T14" fmla="*/ 0 60000 65536"/>
                    <a:gd name="T15" fmla="*/ 0 w 588"/>
                    <a:gd name="T16" fmla="*/ 0 h 556"/>
                    <a:gd name="T17" fmla="*/ 588 w 588"/>
                    <a:gd name="T18" fmla="*/ 556 h 556"/>
                  </a:gdLst>
                  <a:ahLst/>
                  <a:cxnLst>
                    <a:cxn ang="T10">
                      <a:pos x="T0" y="T1"/>
                    </a:cxn>
                    <a:cxn ang="T11">
                      <a:pos x="T2" y="T3"/>
                    </a:cxn>
                    <a:cxn ang="T12">
                      <a:pos x="T4" y="T5"/>
                    </a:cxn>
                    <a:cxn ang="T13">
                      <a:pos x="T6" y="T7"/>
                    </a:cxn>
                    <a:cxn ang="T14">
                      <a:pos x="T8" y="T9"/>
                    </a:cxn>
                  </a:cxnLst>
                  <a:rect l="T15" t="T16" r="T17" b="T18"/>
                  <a:pathLst>
                    <a:path w="588" h="556">
                      <a:moveTo>
                        <a:pt x="588" y="0"/>
                      </a:moveTo>
                      <a:lnTo>
                        <a:pt x="0" y="434"/>
                      </a:lnTo>
                      <a:lnTo>
                        <a:pt x="0" y="556"/>
                      </a:lnTo>
                      <a:lnTo>
                        <a:pt x="588" y="122"/>
                      </a:lnTo>
                      <a:lnTo>
                        <a:pt x="588" y="0"/>
                      </a:lnTo>
                      <a:close/>
                    </a:path>
                  </a:pathLst>
                </a:custGeom>
                <a:solidFill>
                  <a:srgbClr val="FFD67F"/>
                </a:solidFill>
                <a:ln w="4763">
                  <a:solidFill>
                    <a:schemeClr val="bg2"/>
                  </a:solidFill>
                  <a:round/>
                  <a:headEnd/>
                  <a:tailEnd/>
                </a:ln>
              </p:spPr>
              <p:txBody>
                <a:bodyPr/>
                <a:lstStyle/>
                <a:p>
                  <a:endParaRPr lang="en-US"/>
                </a:p>
              </p:txBody>
            </p:sp>
            <p:sp>
              <p:nvSpPr>
                <p:cNvPr id="37063" name="Rectangle 309"/>
                <p:cNvSpPr>
                  <a:spLocks noChangeArrowheads="1"/>
                </p:cNvSpPr>
                <p:nvPr/>
              </p:nvSpPr>
              <p:spPr bwMode="auto">
                <a:xfrm>
                  <a:off x="1967" y="2802"/>
                  <a:ext cx="2202" cy="122"/>
                </a:xfrm>
                <a:prstGeom prst="rect">
                  <a:avLst/>
                </a:prstGeom>
                <a:solidFill>
                  <a:srgbClr val="FFD67F"/>
                </a:solidFill>
                <a:ln w="4763">
                  <a:solidFill>
                    <a:schemeClr val="bg2"/>
                  </a:solidFill>
                  <a:miter lim="800000"/>
                  <a:headEnd/>
                  <a:tailEnd/>
                </a:ln>
              </p:spPr>
              <p:txBody>
                <a:bodyPr/>
                <a:lstStyle/>
                <a:p>
                  <a:endParaRPr lang="en-US"/>
                </a:p>
              </p:txBody>
            </p:sp>
            <p:sp>
              <p:nvSpPr>
                <p:cNvPr id="37064" name="Freeform 310"/>
                <p:cNvSpPr>
                  <a:spLocks/>
                </p:cNvSpPr>
                <p:nvPr/>
              </p:nvSpPr>
              <p:spPr bwMode="auto">
                <a:xfrm>
                  <a:off x="1967" y="2368"/>
                  <a:ext cx="2202" cy="434"/>
                </a:xfrm>
                <a:custGeom>
                  <a:avLst/>
                  <a:gdLst>
                    <a:gd name="T0" fmla="*/ 588 w 2202"/>
                    <a:gd name="T1" fmla="*/ 0 h 434"/>
                    <a:gd name="T2" fmla="*/ 0 w 2202"/>
                    <a:gd name="T3" fmla="*/ 434 h 434"/>
                    <a:gd name="T4" fmla="*/ 2202 w 2202"/>
                    <a:gd name="T5" fmla="*/ 434 h 434"/>
                    <a:gd name="T6" fmla="*/ 588 w 2202"/>
                    <a:gd name="T7" fmla="*/ 0 h 434"/>
                    <a:gd name="T8" fmla="*/ 0 60000 65536"/>
                    <a:gd name="T9" fmla="*/ 0 60000 65536"/>
                    <a:gd name="T10" fmla="*/ 0 60000 65536"/>
                    <a:gd name="T11" fmla="*/ 0 60000 65536"/>
                    <a:gd name="T12" fmla="*/ 0 w 2202"/>
                    <a:gd name="T13" fmla="*/ 0 h 434"/>
                    <a:gd name="T14" fmla="*/ 2202 w 2202"/>
                    <a:gd name="T15" fmla="*/ 434 h 434"/>
                  </a:gdLst>
                  <a:ahLst/>
                  <a:cxnLst>
                    <a:cxn ang="T8">
                      <a:pos x="T0" y="T1"/>
                    </a:cxn>
                    <a:cxn ang="T9">
                      <a:pos x="T2" y="T3"/>
                    </a:cxn>
                    <a:cxn ang="T10">
                      <a:pos x="T4" y="T5"/>
                    </a:cxn>
                    <a:cxn ang="T11">
                      <a:pos x="T6" y="T7"/>
                    </a:cxn>
                  </a:cxnLst>
                  <a:rect l="T12" t="T13" r="T14" b="T15"/>
                  <a:pathLst>
                    <a:path w="2202" h="434">
                      <a:moveTo>
                        <a:pt x="588" y="0"/>
                      </a:moveTo>
                      <a:lnTo>
                        <a:pt x="0" y="434"/>
                      </a:lnTo>
                      <a:lnTo>
                        <a:pt x="2202" y="434"/>
                      </a:lnTo>
                      <a:lnTo>
                        <a:pt x="588" y="0"/>
                      </a:lnTo>
                      <a:close/>
                    </a:path>
                  </a:pathLst>
                </a:custGeom>
                <a:solidFill>
                  <a:srgbClr val="FFD67F"/>
                </a:solidFill>
                <a:ln w="4763">
                  <a:solidFill>
                    <a:schemeClr val="bg2"/>
                  </a:solidFill>
                  <a:round/>
                  <a:headEnd/>
                  <a:tailEnd/>
                </a:ln>
              </p:spPr>
              <p:txBody>
                <a:bodyPr/>
                <a:lstStyle/>
                <a:p>
                  <a:endParaRPr lang="en-US"/>
                </a:p>
              </p:txBody>
            </p:sp>
          </p:grpSp>
          <p:grpSp>
            <p:nvGrpSpPr>
              <p:cNvPr id="36989" name="Group 311"/>
              <p:cNvGrpSpPr>
                <a:grpSpLocks/>
              </p:cNvGrpSpPr>
              <p:nvPr/>
            </p:nvGrpSpPr>
            <p:grpSpPr bwMode="auto">
              <a:xfrm>
                <a:off x="2689" y="2182"/>
                <a:ext cx="1455" cy="619"/>
                <a:chOff x="2689" y="2182"/>
                <a:chExt cx="1455" cy="619"/>
              </a:xfrm>
            </p:grpSpPr>
            <p:grpSp>
              <p:nvGrpSpPr>
                <p:cNvPr id="37049" name="Group 312"/>
                <p:cNvGrpSpPr>
                  <a:grpSpLocks/>
                </p:cNvGrpSpPr>
                <p:nvPr/>
              </p:nvGrpSpPr>
              <p:grpSpPr bwMode="auto">
                <a:xfrm>
                  <a:off x="2689" y="2182"/>
                  <a:ext cx="1174" cy="337"/>
                  <a:chOff x="2689" y="2182"/>
                  <a:chExt cx="1174" cy="337"/>
                </a:xfrm>
              </p:grpSpPr>
              <p:sp>
                <p:nvSpPr>
                  <p:cNvPr id="37056" name="Rectangle 313"/>
                  <p:cNvSpPr>
                    <a:spLocks noChangeArrowheads="1"/>
                  </p:cNvSpPr>
                  <p:nvPr/>
                </p:nvSpPr>
                <p:spPr bwMode="auto">
                  <a:xfrm>
                    <a:off x="2689" y="2182"/>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37057" name="Freeform 314"/>
                  <p:cNvSpPr>
                    <a:spLocks/>
                  </p:cNvSpPr>
                  <p:nvPr/>
                </p:nvSpPr>
                <p:spPr bwMode="auto">
                  <a:xfrm>
                    <a:off x="2689" y="2182"/>
                    <a:ext cx="220" cy="337"/>
                  </a:xfrm>
                  <a:custGeom>
                    <a:avLst/>
                    <a:gdLst>
                      <a:gd name="T0" fmla="*/ 0 w 220"/>
                      <a:gd name="T1" fmla="*/ 0 h 337"/>
                      <a:gd name="T2" fmla="*/ 220 w 220"/>
                      <a:gd name="T3" fmla="*/ 215 h 337"/>
                      <a:gd name="T4" fmla="*/ 220 w 220"/>
                      <a:gd name="T5" fmla="*/ 337 h 337"/>
                      <a:gd name="T6" fmla="*/ 0 w 220"/>
                      <a:gd name="T7" fmla="*/ 122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2"/>
                        </a:lnTo>
                        <a:lnTo>
                          <a:pt x="0" y="0"/>
                        </a:lnTo>
                        <a:close/>
                      </a:path>
                    </a:pathLst>
                  </a:custGeom>
                  <a:solidFill>
                    <a:srgbClr val="BDFFFF"/>
                  </a:solidFill>
                  <a:ln w="3175">
                    <a:solidFill>
                      <a:schemeClr val="bg2"/>
                    </a:solidFill>
                    <a:round/>
                    <a:headEnd/>
                    <a:tailEnd/>
                  </a:ln>
                </p:spPr>
                <p:txBody>
                  <a:bodyPr/>
                  <a:lstStyle/>
                  <a:p>
                    <a:endParaRPr lang="en-US"/>
                  </a:p>
                </p:txBody>
              </p:sp>
              <p:sp>
                <p:nvSpPr>
                  <p:cNvPr id="37058" name="Freeform 315"/>
                  <p:cNvSpPr>
                    <a:spLocks/>
                  </p:cNvSpPr>
                  <p:nvPr/>
                </p:nvSpPr>
                <p:spPr bwMode="auto">
                  <a:xfrm>
                    <a:off x="3643" y="2182"/>
                    <a:ext cx="220" cy="337"/>
                  </a:xfrm>
                  <a:custGeom>
                    <a:avLst/>
                    <a:gdLst>
                      <a:gd name="T0" fmla="*/ 220 w 220"/>
                      <a:gd name="T1" fmla="*/ 215 h 337"/>
                      <a:gd name="T2" fmla="*/ 0 w 220"/>
                      <a:gd name="T3" fmla="*/ 0 h 337"/>
                      <a:gd name="T4" fmla="*/ 0 w 220"/>
                      <a:gd name="T5" fmla="*/ 122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2"/>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37059" name="Rectangle 316"/>
                  <p:cNvSpPr>
                    <a:spLocks noChangeArrowheads="1"/>
                  </p:cNvSpPr>
                  <p:nvPr/>
                </p:nvSpPr>
                <p:spPr bwMode="auto">
                  <a:xfrm>
                    <a:off x="2909" y="2397"/>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37060" name="Freeform 317"/>
                  <p:cNvSpPr>
                    <a:spLocks/>
                  </p:cNvSpPr>
                  <p:nvPr/>
                </p:nvSpPr>
                <p:spPr bwMode="auto">
                  <a:xfrm>
                    <a:off x="2689" y="2182"/>
                    <a:ext cx="1174" cy="215"/>
                  </a:xfrm>
                  <a:custGeom>
                    <a:avLst/>
                    <a:gdLst>
                      <a:gd name="T0" fmla="*/ 954 w 1174"/>
                      <a:gd name="T1" fmla="*/ 0 h 215"/>
                      <a:gd name="T2" fmla="*/ 0 w 1174"/>
                      <a:gd name="T3" fmla="*/ 0 h 215"/>
                      <a:gd name="T4" fmla="*/ 220 w 1174"/>
                      <a:gd name="T5" fmla="*/ 215 h 215"/>
                      <a:gd name="T6" fmla="*/ 1174 w 1174"/>
                      <a:gd name="T7" fmla="*/ 215 h 215"/>
                      <a:gd name="T8" fmla="*/ 954 w 1174"/>
                      <a:gd name="T9" fmla="*/ 0 h 215"/>
                      <a:gd name="T10" fmla="*/ 0 60000 65536"/>
                      <a:gd name="T11" fmla="*/ 0 60000 65536"/>
                      <a:gd name="T12" fmla="*/ 0 60000 65536"/>
                      <a:gd name="T13" fmla="*/ 0 60000 65536"/>
                      <a:gd name="T14" fmla="*/ 0 60000 65536"/>
                      <a:gd name="T15" fmla="*/ 0 w 1174"/>
                      <a:gd name="T16" fmla="*/ 0 h 215"/>
                      <a:gd name="T17" fmla="*/ 1174 w 1174"/>
                      <a:gd name="T18" fmla="*/ 215 h 215"/>
                    </a:gdLst>
                    <a:ahLst/>
                    <a:cxnLst>
                      <a:cxn ang="T10">
                        <a:pos x="T0" y="T1"/>
                      </a:cxn>
                      <a:cxn ang="T11">
                        <a:pos x="T2" y="T3"/>
                      </a:cxn>
                      <a:cxn ang="T12">
                        <a:pos x="T4" y="T5"/>
                      </a:cxn>
                      <a:cxn ang="T13">
                        <a:pos x="T6" y="T7"/>
                      </a:cxn>
                      <a:cxn ang="T14">
                        <a:pos x="T8" y="T9"/>
                      </a:cxn>
                    </a:cxnLst>
                    <a:rect l="T15" t="T16" r="T17" b="T18"/>
                    <a:pathLst>
                      <a:path w="1174" h="215">
                        <a:moveTo>
                          <a:pt x="954" y="0"/>
                        </a:moveTo>
                        <a:lnTo>
                          <a:pt x="0" y="0"/>
                        </a:lnTo>
                        <a:lnTo>
                          <a:pt x="220" y="215"/>
                        </a:lnTo>
                        <a:lnTo>
                          <a:pt x="1174" y="215"/>
                        </a:lnTo>
                        <a:lnTo>
                          <a:pt x="954" y="0"/>
                        </a:lnTo>
                        <a:close/>
                      </a:path>
                    </a:pathLst>
                  </a:custGeom>
                  <a:solidFill>
                    <a:srgbClr val="BDFFFF"/>
                  </a:solidFill>
                  <a:ln w="3175">
                    <a:solidFill>
                      <a:schemeClr val="bg2"/>
                    </a:solidFill>
                    <a:round/>
                    <a:headEnd/>
                    <a:tailEnd/>
                  </a:ln>
                </p:spPr>
                <p:txBody>
                  <a:bodyPr/>
                  <a:lstStyle/>
                  <a:p>
                    <a:endParaRPr lang="en-US"/>
                  </a:p>
                </p:txBody>
              </p:sp>
            </p:grpSp>
            <p:grpSp>
              <p:nvGrpSpPr>
                <p:cNvPr id="37050" name="Group 318"/>
                <p:cNvGrpSpPr>
                  <a:grpSpLocks/>
                </p:cNvGrpSpPr>
                <p:nvPr/>
              </p:nvGrpSpPr>
              <p:grpSpPr bwMode="auto">
                <a:xfrm>
                  <a:off x="2971" y="2464"/>
                  <a:ext cx="1173" cy="337"/>
                  <a:chOff x="2971" y="2464"/>
                  <a:chExt cx="1173" cy="337"/>
                </a:xfrm>
              </p:grpSpPr>
              <p:sp>
                <p:nvSpPr>
                  <p:cNvPr id="37051" name="Rectangle 319"/>
                  <p:cNvSpPr>
                    <a:spLocks noChangeArrowheads="1"/>
                  </p:cNvSpPr>
                  <p:nvPr/>
                </p:nvSpPr>
                <p:spPr bwMode="auto">
                  <a:xfrm>
                    <a:off x="2971" y="2464"/>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37052" name="Freeform 320"/>
                  <p:cNvSpPr>
                    <a:spLocks/>
                  </p:cNvSpPr>
                  <p:nvPr/>
                </p:nvSpPr>
                <p:spPr bwMode="auto">
                  <a:xfrm>
                    <a:off x="2971" y="2464"/>
                    <a:ext cx="220" cy="337"/>
                  </a:xfrm>
                  <a:custGeom>
                    <a:avLst/>
                    <a:gdLst>
                      <a:gd name="T0" fmla="*/ 0 w 220"/>
                      <a:gd name="T1" fmla="*/ 0 h 337"/>
                      <a:gd name="T2" fmla="*/ 220 w 220"/>
                      <a:gd name="T3" fmla="*/ 215 h 337"/>
                      <a:gd name="T4" fmla="*/ 220 w 220"/>
                      <a:gd name="T5" fmla="*/ 337 h 337"/>
                      <a:gd name="T6" fmla="*/ 0 w 220"/>
                      <a:gd name="T7" fmla="*/ 121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1"/>
                        </a:lnTo>
                        <a:lnTo>
                          <a:pt x="0" y="0"/>
                        </a:lnTo>
                        <a:close/>
                      </a:path>
                    </a:pathLst>
                  </a:custGeom>
                  <a:solidFill>
                    <a:srgbClr val="BDFFFF"/>
                  </a:solidFill>
                  <a:ln w="3175">
                    <a:solidFill>
                      <a:schemeClr val="bg2"/>
                    </a:solidFill>
                    <a:round/>
                    <a:headEnd/>
                    <a:tailEnd/>
                  </a:ln>
                </p:spPr>
                <p:txBody>
                  <a:bodyPr/>
                  <a:lstStyle/>
                  <a:p>
                    <a:endParaRPr lang="en-US"/>
                  </a:p>
                </p:txBody>
              </p:sp>
              <p:sp>
                <p:nvSpPr>
                  <p:cNvPr id="37053" name="Freeform 321"/>
                  <p:cNvSpPr>
                    <a:spLocks/>
                  </p:cNvSpPr>
                  <p:nvPr/>
                </p:nvSpPr>
                <p:spPr bwMode="auto">
                  <a:xfrm>
                    <a:off x="3924" y="2464"/>
                    <a:ext cx="220" cy="337"/>
                  </a:xfrm>
                  <a:custGeom>
                    <a:avLst/>
                    <a:gdLst>
                      <a:gd name="T0" fmla="*/ 220 w 220"/>
                      <a:gd name="T1" fmla="*/ 215 h 337"/>
                      <a:gd name="T2" fmla="*/ 0 w 220"/>
                      <a:gd name="T3" fmla="*/ 0 h 337"/>
                      <a:gd name="T4" fmla="*/ 0 w 220"/>
                      <a:gd name="T5" fmla="*/ 121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1"/>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37054" name="Rectangle 322"/>
                  <p:cNvSpPr>
                    <a:spLocks noChangeArrowheads="1"/>
                  </p:cNvSpPr>
                  <p:nvPr/>
                </p:nvSpPr>
                <p:spPr bwMode="auto">
                  <a:xfrm>
                    <a:off x="3191" y="2679"/>
                    <a:ext cx="953" cy="122"/>
                  </a:xfrm>
                  <a:prstGeom prst="rect">
                    <a:avLst/>
                  </a:prstGeom>
                  <a:solidFill>
                    <a:srgbClr val="BDFFFF"/>
                  </a:solidFill>
                  <a:ln w="3175">
                    <a:solidFill>
                      <a:schemeClr val="bg2"/>
                    </a:solidFill>
                    <a:miter lim="800000"/>
                    <a:headEnd/>
                    <a:tailEnd/>
                  </a:ln>
                </p:spPr>
                <p:txBody>
                  <a:bodyPr/>
                  <a:lstStyle/>
                  <a:p>
                    <a:endParaRPr lang="en-US"/>
                  </a:p>
                </p:txBody>
              </p:sp>
              <p:sp>
                <p:nvSpPr>
                  <p:cNvPr id="37055" name="Freeform 323"/>
                  <p:cNvSpPr>
                    <a:spLocks/>
                  </p:cNvSpPr>
                  <p:nvPr/>
                </p:nvSpPr>
                <p:spPr bwMode="auto">
                  <a:xfrm>
                    <a:off x="2971" y="2464"/>
                    <a:ext cx="1173" cy="215"/>
                  </a:xfrm>
                  <a:custGeom>
                    <a:avLst/>
                    <a:gdLst>
                      <a:gd name="T0" fmla="*/ 953 w 1173"/>
                      <a:gd name="T1" fmla="*/ 0 h 215"/>
                      <a:gd name="T2" fmla="*/ 0 w 1173"/>
                      <a:gd name="T3" fmla="*/ 0 h 215"/>
                      <a:gd name="T4" fmla="*/ 220 w 1173"/>
                      <a:gd name="T5" fmla="*/ 215 h 215"/>
                      <a:gd name="T6" fmla="*/ 1173 w 1173"/>
                      <a:gd name="T7" fmla="*/ 215 h 215"/>
                      <a:gd name="T8" fmla="*/ 953 w 1173"/>
                      <a:gd name="T9" fmla="*/ 0 h 215"/>
                      <a:gd name="T10" fmla="*/ 0 60000 65536"/>
                      <a:gd name="T11" fmla="*/ 0 60000 65536"/>
                      <a:gd name="T12" fmla="*/ 0 60000 65536"/>
                      <a:gd name="T13" fmla="*/ 0 60000 65536"/>
                      <a:gd name="T14" fmla="*/ 0 60000 65536"/>
                      <a:gd name="T15" fmla="*/ 0 w 1173"/>
                      <a:gd name="T16" fmla="*/ 0 h 215"/>
                      <a:gd name="T17" fmla="*/ 1173 w 1173"/>
                      <a:gd name="T18" fmla="*/ 215 h 215"/>
                    </a:gdLst>
                    <a:ahLst/>
                    <a:cxnLst>
                      <a:cxn ang="T10">
                        <a:pos x="T0" y="T1"/>
                      </a:cxn>
                      <a:cxn ang="T11">
                        <a:pos x="T2" y="T3"/>
                      </a:cxn>
                      <a:cxn ang="T12">
                        <a:pos x="T4" y="T5"/>
                      </a:cxn>
                      <a:cxn ang="T13">
                        <a:pos x="T6" y="T7"/>
                      </a:cxn>
                      <a:cxn ang="T14">
                        <a:pos x="T8" y="T9"/>
                      </a:cxn>
                    </a:cxnLst>
                    <a:rect l="T15" t="T16" r="T17" b="T18"/>
                    <a:pathLst>
                      <a:path w="1173" h="215">
                        <a:moveTo>
                          <a:pt x="953" y="0"/>
                        </a:moveTo>
                        <a:lnTo>
                          <a:pt x="0" y="0"/>
                        </a:lnTo>
                        <a:lnTo>
                          <a:pt x="220" y="215"/>
                        </a:lnTo>
                        <a:lnTo>
                          <a:pt x="1173" y="215"/>
                        </a:lnTo>
                        <a:lnTo>
                          <a:pt x="953" y="0"/>
                        </a:lnTo>
                        <a:close/>
                      </a:path>
                    </a:pathLst>
                  </a:custGeom>
                  <a:solidFill>
                    <a:srgbClr val="BDFFFF"/>
                  </a:solidFill>
                  <a:ln w="3175">
                    <a:solidFill>
                      <a:schemeClr val="bg2"/>
                    </a:solidFill>
                    <a:round/>
                    <a:headEnd/>
                    <a:tailEnd/>
                  </a:ln>
                </p:spPr>
                <p:txBody>
                  <a:bodyPr/>
                  <a:lstStyle/>
                  <a:p>
                    <a:endParaRPr lang="en-US"/>
                  </a:p>
                </p:txBody>
              </p:sp>
            </p:grpSp>
          </p:grpSp>
          <p:grpSp>
            <p:nvGrpSpPr>
              <p:cNvPr id="36990" name="Group 324"/>
              <p:cNvGrpSpPr>
                <a:grpSpLocks/>
              </p:cNvGrpSpPr>
              <p:nvPr/>
            </p:nvGrpSpPr>
            <p:grpSpPr bwMode="auto">
              <a:xfrm>
                <a:off x="1549" y="2227"/>
                <a:ext cx="1174" cy="337"/>
                <a:chOff x="1549" y="2227"/>
                <a:chExt cx="1174" cy="337"/>
              </a:xfrm>
            </p:grpSpPr>
            <p:sp>
              <p:nvSpPr>
                <p:cNvPr id="37044" name="Rectangle 325"/>
                <p:cNvSpPr>
                  <a:spLocks noChangeArrowheads="1"/>
                </p:cNvSpPr>
                <p:nvPr/>
              </p:nvSpPr>
              <p:spPr bwMode="auto">
                <a:xfrm>
                  <a:off x="1549" y="2227"/>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37045" name="Freeform 326"/>
                <p:cNvSpPr>
                  <a:spLocks/>
                </p:cNvSpPr>
                <p:nvPr/>
              </p:nvSpPr>
              <p:spPr bwMode="auto">
                <a:xfrm>
                  <a:off x="1549" y="2227"/>
                  <a:ext cx="221" cy="337"/>
                </a:xfrm>
                <a:custGeom>
                  <a:avLst/>
                  <a:gdLst>
                    <a:gd name="T0" fmla="*/ 0 w 221"/>
                    <a:gd name="T1" fmla="*/ 0 h 337"/>
                    <a:gd name="T2" fmla="*/ 221 w 221"/>
                    <a:gd name="T3" fmla="*/ 216 h 337"/>
                    <a:gd name="T4" fmla="*/ 221 w 221"/>
                    <a:gd name="T5" fmla="*/ 337 h 337"/>
                    <a:gd name="T6" fmla="*/ 0 w 221"/>
                    <a:gd name="T7" fmla="*/ 122 h 337"/>
                    <a:gd name="T8" fmla="*/ 0 w 221"/>
                    <a:gd name="T9" fmla="*/ 0 h 337"/>
                    <a:gd name="T10" fmla="*/ 0 60000 65536"/>
                    <a:gd name="T11" fmla="*/ 0 60000 65536"/>
                    <a:gd name="T12" fmla="*/ 0 60000 65536"/>
                    <a:gd name="T13" fmla="*/ 0 60000 65536"/>
                    <a:gd name="T14" fmla="*/ 0 60000 65536"/>
                    <a:gd name="T15" fmla="*/ 0 w 221"/>
                    <a:gd name="T16" fmla="*/ 0 h 337"/>
                    <a:gd name="T17" fmla="*/ 221 w 221"/>
                    <a:gd name="T18" fmla="*/ 337 h 337"/>
                  </a:gdLst>
                  <a:ahLst/>
                  <a:cxnLst>
                    <a:cxn ang="T10">
                      <a:pos x="T0" y="T1"/>
                    </a:cxn>
                    <a:cxn ang="T11">
                      <a:pos x="T2" y="T3"/>
                    </a:cxn>
                    <a:cxn ang="T12">
                      <a:pos x="T4" y="T5"/>
                    </a:cxn>
                    <a:cxn ang="T13">
                      <a:pos x="T6" y="T7"/>
                    </a:cxn>
                    <a:cxn ang="T14">
                      <a:pos x="T8" y="T9"/>
                    </a:cxn>
                  </a:cxnLst>
                  <a:rect l="T15" t="T16" r="T17" b="T18"/>
                  <a:pathLst>
                    <a:path w="221" h="337">
                      <a:moveTo>
                        <a:pt x="0" y="0"/>
                      </a:moveTo>
                      <a:lnTo>
                        <a:pt x="221" y="216"/>
                      </a:lnTo>
                      <a:lnTo>
                        <a:pt x="221" y="337"/>
                      </a:lnTo>
                      <a:lnTo>
                        <a:pt x="0" y="122"/>
                      </a:lnTo>
                      <a:lnTo>
                        <a:pt x="0" y="0"/>
                      </a:lnTo>
                      <a:close/>
                    </a:path>
                  </a:pathLst>
                </a:custGeom>
                <a:solidFill>
                  <a:srgbClr val="BDFFFF"/>
                </a:solidFill>
                <a:ln w="3175">
                  <a:solidFill>
                    <a:schemeClr val="bg2"/>
                  </a:solidFill>
                  <a:round/>
                  <a:headEnd/>
                  <a:tailEnd/>
                </a:ln>
              </p:spPr>
              <p:txBody>
                <a:bodyPr/>
                <a:lstStyle/>
                <a:p>
                  <a:endParaRPr lang="en-US"/>
                </a:p>
              </p:txBody>
            </p:sp>
            <p:sp>
              <p:nvSpPr>
                <p:cNvPr id="37046" name="Freeform 327"/>
                <p:cNvSpPr>
                  <a:spLocks/>
                </p:cNvSpPr>
                <p:nvPr/>
              </p:nvSpPr>
              <p:spPr bwMode="auto">
                <a:xfrm>
                  <a:off x="2503" y="2227"/>
                  <a:ext cx="220" cy="337"/>
                </a:xfrm>
                <a:custGeom>
                  <a:avLst/>
                  <a:gdLst>
                    <a:gd name="T0" fmla="*/ 220 w 220"/>
                    <a:gd name="T1" fmla="*/ 216 h 337"/>
                    <a:gd name="T2" fmla="*/ 0 w 220"/>
                    <a:gd name="T3" fmla="*/ 0 h 337"/>
                    <a:gd name="T4" fmla="*/ 0 w 220"/>
                    <a:gd name="T5" fmla="*/ 122 h 337"/>
                    <a:gd name="T6" fmla="*/ 220 w 220"/>
                    <a:gd name="T7" fmla="*/ 337 h 337"/>
                    <a:gd name="T8" fmla="*/ 220 w 220"/>
                    <a:gd name="T9" fmla="*/ 216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6"/>
                      </a:moveTo>
                      <a:lnTo>
                        <a:pt x="0" y="0"/>
                      </a:lnTo>
                      <a:lnTo>
                        <a:pt x="0" y="122"/>
                      </a:lnTo>
                      <a:lnTo>
                        <a:pt x="220" y="337"/>
                      </a:lnTo>
                      <a:lnTo>
                        <a:pt x="220" y="216"/>
                      </a:lnTo>
                      <a:close/>
                    </a:path>
                  </a:pathLst>
                </a:custGeom>
                <a:solidFill>
                  <a:srgbClr val="BDFFFF"/>
                </a:solidFill>
                <a:ln w="3175">
                  <a:solidFill>
                    <a:schemeClr val="bg2"/>
                  </a:solidFill>
                  <a:round/>
                  <a:headEnd/>
                  <a:tailEnd/>
                </a:ln>
              </p:spPr>
              <p:txBody>
                <a:bodyPr/>
                <a:lstStyle/>
                <a:p>
                  <a:endParaRPr lang="en-US"/>
                </a:p>
              </p:txBody>
            </p:sp>
            <p:sp>
              <p:nvSpPr>
                <p:cNvPr id="37047" name="Rectangle 328"/>
                <p:cNvSpPr>
                  <a:spLocks noChangeArrowheads="1"/>
                </p:cNvSpPr>
                <p:nvPr/>
              </p:nvSpPr>
              <p:spPr bwMode="auto">
                <a:xfrm>
                  <a:off x="1770" y="2443"/>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37048" name="Freeform 329"/>
                <p:cNvSpPr>
                  <a:spLocks/>
                </p:cNvSpPr>
                <p:nvPr/>
              </p:nvSpPr>
              <p:spPr bwMode="auto">
                <a:xfrm>
                  <a:off x="1549" y="2227"/>
                  <a:ext cx="1174" cy="216"/>
                </a:xfrm>
                <a:custGeom>
                  <a:avLst/>
                  <a:gdLst>
                    <a:gd name="T0" fmla="*/ 954 w 1174"/>
                    <a:gd name="T1" fmla="*/ 0 h 216"/>
                    <a:gd name="T2" fmla="*/ 0 w 1174"/>
                    <a:gd name="T3" fmla="*/ 0 h 216"/>
                    <a:gd name="T4" fmla="*/ 221 w 1174"/>
                    <a:gd name="T5" fmla="*/ 216 h 216"/>
                    <a:gd name="T6" fmla="*/ 1174 w 1174"/>
                    <a:gd name="T7" fmla="*/ 216 h 216"/>
                    <a:gd name="T8" fmla="*/ 954 w 1174"/>
                    <a:gd name="T9" fmla="*/ 0 h 216"/>
                    <a:gd name="T10" fmla="*/ 0 60000 65536"/>
                    <a:gd name="T11" fmla="*/ 0 60000 65536"/>
                    <a:gd name="T12" fmla="*/ 0 60000 65536"/>
                    <a:gd name="T13" fmla="*/ 0 60000 65536"/>
                    <a:gd name="T14" fmla="*/ 0 60000 65536"/>
                    <a:gd name="T15" fmla="*/ 0 w 1174"/>
                    <a:gd name="T16" fmla="*/ 0 h 216"/>
                    <a:gd name="T17" fmla="*/ 1174 w 1174"/>
                    <a:gd name="T18" fmla="*/ 216 h 216"/>
                  </a:gdLst>
                  <a:ahLst/>
                  <a:cxnLst>
                    <a:cxn ang="T10">
                      <a:pos x="T0" y="T1"/>
                    </a:cxn>
                    <a:cxn ang="T11">
                      <a:pos x="T2" y="T3"/>
                    </a:cxn>
                    <a:cxn ang="T12">
                      <a:pos x="T4" y="T5"/>
                    </a:cxn>
                    <a:cxn ang="T13">
                      <a:pos x="T6" y="T7"/>
                    </a:cxn>
                    <a:cxn ang="T14">
                      <a:pos x="T8" y="T9"/>
                    </a:cxn>
                  </a:cxnLst>
                  <a:rect l="T15" t="T16" r="T17" b="T18"/>
                  <a:pathLst>
                    <a:path w="1174" h="216">
                      <a:moveTo>
                        <a:pt x="954" y="0"/>
                      </a:moveTo>
                      <a:lnTo>
                        <a:pt x="0" y="0"/>
                      </a:lnTo>
                      <a:lnTo>
                        <a:pt x="221" y="216"/>
                      </a:lnTo>
                      <a:lnTo>
                        <a:pt x="1174" y="216"/>
                      </a:lnTo>
                      <a:lnTo>
                        <a:pt x="954" y="0"/>
                      </a:lnTo>
                      <a:close/>
                    </a:path>
                  </a:pathLst>
                </a:custGeom>
                <a:solidFill>
                  <a:srgbClr val="BDFFFF"/>
                </a:solidFill>
                <a:ln w="3175">
                  <a:solidFill>
                    <a:schemeClr val="bg2"/>
                  </a:solidFill>
                  <a:round/>
                  <a:headEnd/>
                  <a:tailEnd/>
                </a:ln>
              </p:spPr>
              <p:txBody>
                <a:bodyPr/>
                <a:lstStyle/>
                <a:p>
                  <a:endParaRPr lang="en-US"/>
                </a:p>
              </p:txBody>
            </p:sp>
          </p:grpSp>
          <p:grpSp>
            <p:nvGrpSpPr>
              <p:cNvPr id="36991" name="Group 330"/>
              <p:cNvGrpSpPr>
                <a:grpSpLocks/>
              </p:cNvGrpSpPr>
              <p:nvPr/>
            </p:nvGrpSpPr>
            <p:grpSpPr bwMode="auto">
              <a:xfrm>
                <a:off x="1786" y="2464"/>
                <a:ext cx="1173" cy="337"/>
                <a:chOff x="1786" y="2464"/>
                <a:chExt cx="1173" cy="337"/>
              </a:xfrm>
            </p:grpSpPr>
            <p:sp>
              <p:nvSpPr>
                <p:cNvPr id="37039" name="Rectangle 331"/>
                <p:cNvSpPr>
                  <a:spLocks noChangeArrowheads="1"/>
                </p:cNvSpPr>
                <p:nvPr/>
              </p:nvSpPr>
              <p:spPr bwMode="auto">
                <a:xfrm>
                  <a:off x="1786" y="2464"/>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37040" name="Freeform 332"/>
                <p:cNvSpPr>
                  <a:spLocks/>
                </p:cNvSpPr>
                <p:nvPr/>
              </p:nvSpPr>
              <p:spPr bwMode="auto">
                <a:xfrm>
                  <a:off x="1786" y="2464"/>
                  <a:ext cx="220" cy="337"/>
                </a:xfrm>
                <a:custGeom>
                  <a:avLst/>
                  <a:gdLst>
                    <a:gd name="T0" fmla="*/ 0 w 220"/>
                    <a:gd name="T1" fmla="*/ 0 h 337"/>
                    <a:gd name="T2" fmla="*/ 220 w 220"/>
                    <a:gd name="T3" fmla="*/ 215 h 337"/>
                    <a:gd name="T4" fmla="*/ 220 w 220"/>
                    <a:gd name="T5" fmla="*/ 337 h 337"/>
                    <a:gd name="T6" fmla="*/ 0 w 220"/>
                    <a:gd name="T7" fmla="*/ 121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1"/>
                      </a:lnTo>
                      <a:lnTo>
                        <a:pt x="0" y="0"/>
                      </a:lnTo>
                      <a:close/>
                    </a:path>
                  </a:pathLst>
                </a:custGeom>
                <a:solidFill>
                  <a:srgbClr val="BDFFFF"/>
                </a:solidFill>
                <a:ln w="3175">
                  <a:solidFill>
                    <a:schemeClr val="bg2"/>
                  </a:solidFill>
                  <a:round/>
                  <a:headEnd/>
                  <a:tailEnd/>
                </a:ln>
              </p:spPr>
              <p:txBody>
                <a:bodyPr/>
                <a:lstStyle/>
                <a:p>
                  <a:endParaRPr lang="en-US"/>
                </a:p>
              </p:txBody>
            </p:sp>
            <p:sp>
              <p:nvSpPr>
                <p:cNvPr id="37041" name="Freeform 333"/>
                <p:cNvSpPr>
                  <a:spLocks/>
                </p:cNvSpPr>
                <p:nvPr/>
              </p:nvSpPr>
              <p:spPr bwMode="auto">
                <a:xfrm>
                  <a:off x="2739" y="2464"/>
                  <a:ext cx="220" cy="337"/>
                </a:xfrm>
                <a:custGeom>
                  <a:avLst/>
                  <a:gdLst>
                    <a:gd name="T0" fmla="*/ 220 w 220"/>
                    <a:gd name="T1" fmla="*/ 215 h 337"/>
                    <a:gd name="T2" fmla="*/ 0 w 220"/>
                    <a:gd name="T3" fmla="*/ 0 h 337"/>
                    <a:gd name="T4" fmla="*/ 0 w 220"/>
                    <a:gd name="T5" fmla="*/ 121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1"/>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37042" name="Rectangle 334"/>
                <p:cNvSpPr>
                  <a:spLocks noChangeArrowheads="1"/>
                </p:cNvSpPr>
                <p:nvPr/>
              </p:nvSpPr>
              <p:spPr bwMode="auto">
                <a:xfrm>
                  <a:off x="2006" y="2679"/>
                  <a:ext cx="953" cy="122"/>
                </a:xfrm>
                <a:prstGeom prst="rect">
                  <a:avLst/>
                </a:prstGeom>
                <a:solidFill>
                  <a:srgbClr val="BDFFFF"/>
                </a:solidFill>
                <a:ln w="3175">
                  <a:solidFill>
                    <a:schemeClr val="bg2"/>
                  </a:solidFill>
                  <a:miter lim="800000"/>
                  <a:headEnd/>
                  <a:tailEnd/>
                </a:ln>
              </p:spPr>
              <p:txBody>
                <a:bodyPr/>
                <a:lstStyle/>
                <a:p>
                  <a:endParaRPr lang="en-US"/>
                </a:p>
              </p:txBody>
            </p:sp>
            <p:sp>
              <p:nvSpPr>
                <p:cNvPr id="37043" name="Freeform 335"/>
                <p:cNvSpPr>
                  <a:spLocks/>
                </p:cNvSpPr>
                <p:nvPr/>
              </p:nvSpPr>
              <p:spPr bwMode="auto">
                <a:xfrm>
                  <a:off x="1786" y="2464"/>
                  <a:ext cx="1173" cy="215"/>
                </a:xfrm>
                <a:custGeom>
                  <a:avLst/>
                  <a:gdLst>
                    <a:gd name="T0" fmla="*/ 953 w 1173"/>
                    <a:gd name="T1" fmla="*/ 0 h 215"/>
                    <a:gd name="T2" fmla="*/ 0 w 1173"/>
                    <a:gd name="T3" fmla="*/ 0 h 215"/>
                    <a:gd name="T4" fmla="*/ 220 w 1173"/>
                    <a:gd name="T5" fmla="*/ 215 h 215"/>
                    <a:gd name="T6" fmla="*/ 1173 w 1173"/>
                    <a:gd name="T7" fmla="*/ 215 h 215"/>
                    <a:gd name="T8" fmla="*/ 953 w 1173"/>
                    <a:gd name="T9" fmla="*/ 0 h 215"/>
                    <a:gd name="T10" fmla="*/ 0 60000 65536"/>
                    <a:gd name="T11" fmla="*/ 0 60000 65536"/>
                    <a:gd name="T12" fmla="*/ 0 60000 65536"/>
                    <a:gd name="T13" fmla="*/ 0 60000 65536"/>
                    <a:gd name="T14" fmla="*/ 0 60000 65536"/>
                    <a:gd name="T15" fmla="*/ 0 w 1173"/>
                    <a:gd name="T16" fmla="*/ 0 h 215"/>
                    <a:gd name="T17" fmla="*/ 1173 w 1173"/>
                    <a:gd name="T18" fmla="*/ 215 h 215"/>
                  </a:gdLst>
                  <a:ahLst/>
                  <a:cxnLst>
                    <a:cxn ang="T10">
                      <a:pos x="T0" y="T1"/>
                    </a:cxn>
                    <a:cxn ang="T11">
                      <a:pos x="T2" y="T3"/>
                    </a:cxn>
                    <a:cxn ang="T12">
                      <a:pos x="T4" y="T5"/>
                    </a:cxn>
                    <a:cxn ang="T13">
                      <a:pos x="T6" y="T7"/>
                    </a:cxn>
                    <a:cxn ang="T14">
                      <a:pos x="T8" y="T9"/>
                    </a:cxn>
                  </a:cxnLst>
                  <a:rect l="T15" t="T16" r="T17" b="T18"/>
                  <a:pathLst>
                    <a:path w="1173" h="215">
                      <a:moveTo>
                        <a:pt x="953" y="0"/>
                      </a:moveTo>
                      <a:lnTo>
                        <a:pt x="0" y="0"/>
                      </a:lnTo>
                      <a:lnTo>
                        <a:pt x="220" y="215"/>
                      </a:lnTo>
                      <a:lnTo>
                        <a:pt x="1173" y="215"/>
                      </a:lnTo>
                      <a:lnTo>
                        <a:pt x="953" y="0"/>
                      </a:lnTo>
                      <a:close/>
                    </a:path>
                  </a:pathLst>
                </a:custGeom>
                <a:solidFill>
                  <a:srgbClr val="BDFFFF"/>
                </a:solidFill>
                <a:ln w="3175">
                  <a:solidFill>
                    <a:schemeClr val="bg2"/>
                  </a:solidFill>
                  <a:round/>
                  <a:headEnd/>
                  <a:tailEnd/>
                </a:ln>
              </p:spPr>
              <p:txBody>
                <a:bodyPr/>
                <a:lstStyle/>
                <a:p>
                  <a:endParaRPr lang="en-US"/>
                </a:p>
              </p:txBody>
            </p:sp>
          </p:grpSp>
          <p:grpSp>
            <p:nvGrpSpPr>
              <p:cNvPr id="36992" name="Group 336"/>
              <p:cNvGrpSpPr>
                <a:grpSpLocks/>
              </p:cNvGrpSpPr>
              <p:nvPr/>
            </p:nvGrpSpPr>
            <p:grpSpPr bwMode="auto">
              <a:xfrm>
                <a:off x="1593" y="2122"/>
                <a:ext cx="2521" cy="554"/>
                <a:chOff x="1593" y="2122"/>
                <a:chExt cx="2521" cy="554"/>
              </a:xfrm>
            </p:grpSpPr>
            <p:grpSp>
              <p:nvGrpSpPr>
                <p:cNvPr id="37022" name="Group 337"/>
                <p:cNvGrpSpPr>
                  <a:grpSpLocks/>
                </p:cNvGrpSpPr>
                <p:nvPr/>
              </p:nvGrpSpPr>
              <p:grpSpPr bwMode="auto">
                <a:xfrm>
                  <a:off x="2720" y="2122"/>
                  <a:ext cx="1394" cy="554"/>
                  <a:chOff x="2720" y="2122"/>
                  <a:chExt cx="1394" cy="554"/>
                </a:xfrm>
              </p:grpSpPr>
              <p:sp>
                <p:nvSpPr>
                  <p:cNvPr id="37034" name="Freeform 338"/>
                  <p:cNvSpPr>
                    <a:spLocks/>
                  </p:cNvSpPr>
                  <p:nvPr/>
                </p:nvSpPr>
                <p:spPr bwMode="auto">
                  <a:xfrm>
                    <a:off x="2720" y="2122"/>
                    <a:ext cx="955" cy="123"/>
                  </a:xfrm>
                  <a:custGeom>
                    <a:avLst/>
                    <a:gdLst>
                      <a:gd name="T0" fmla="*/ 955 w 955"/>
                      <a:gd name="T1" fmla="*/ 2 h 123"/>
                      <a:gd name="T2" fmla="*/ 0 w 955"/>
                      <a:gd name="T3" fmla="*/ 0 h 123"/>
                      <a:gd name="T4" fmla="*/ 0 w 955"/>
                      <a:gd name="T5" fmla="*/ 122 h 123"/>
                      <a:gd name="T6" fmla="*/ 955 w 955"/>
                      <a:gd name="T7" fmla="*/ 123 h 123"/>
                      <a:gd name="T8" fmla="*/ 955 w 955"/>
                      <a:gd name="T9" fmla="*/ 2 h 123"/>
                      <a:gd name="T10" fmla="*/ 0 60000 65536"/>
                      <a:gd name="T11" fmla="*/ 0 60000 65536"/>
                      <a:gd name="T12" fmla="*/ 0 60000 65536"/>
                      <a:gd name="T13" fmla="*/ 0 60000 65536"/>
                      <a:gd name="T14" fmla="*/ 0 60000 65536"/>
                      <a:gd name="T15" fmla="*/ 0 w 955"/>
                      <a:gd name="T16" fmla="*/ 0 h 123"/>
                      <a:gd name="T17" fmla="*/ 955 w 955"/>
                      <a:gd name="T18" fmla="*/ 123 h 123"/>
                    </a:gdLst>
                    <a:ahLst/>
                    <a:cxnLst>
                      <a:cxn ang="T10">
                        <a:pos x="T0" y="T1"/>
                      </a:cxn>
                      <a:cxn ang="T11">
                        <a:pos x="T2" y="T3"/>
                      </a:cxn>
                      <a:cxn ang="T12">
                        <a:pos x="T4" y="T5"/>
                      </a:cxn>
                      <a:cxn ang="T13">
                        <a:pos x="T6" y="T7"/>
                      </a:cxn>
                      <a:cxn ang="T14">
                        <a:pos x="T8" y="T9"/>
                      </a:cxn>
                    </a:cxnLst>
                    <a:rect l="T15" t="T16" r="T17" b="T18"/>
                    <a:pathLst>
                      <a:path w="955" h="123">
                        <a:moveTo>
                          <a:pt x="955" y="2"/>
                        </a:moveTo>
                        <a:lnTo>
                          <a:pt x="0" y="0"/>
                        </a:lnTo>
                        <a:lnTo>
                          <a:pt x="0" y="122"/>
                        </a:lnTo>
                        <a:lnTo>
                          <a:pt x="955" y="123"/>
                        </a:lnTo>
                        <a:lnTo>
                          <a:pt x="955" y="2"/>
                        </a:lnTo>
                        <a:close/>
                      </a:path>
                    </a:pathLst>
                  </a:custGeom>
                  <a:solidFill>
                    <a:srgbClr val="E6E6E6"/>
                  </a:solidFill>
                  <a:ln w="4763">
                    <a:solidFill>
                      <a:schemeClr val="bg2"/>
                    </a:solidFill>
                    <a:round/>
                    <a:headEnd/>
                    <a:tailEnd/>
                  </a:ln>
                </p:spPr>
                <p:txBody>
                  <a:bodyPr/>
                  <a:lstStyle/>
                  <a:p>
                    <a:endParaRPr lang="en-US"/>
                  </a:p>
                </p:txBody>
              </p:sp>
              <p:sp>
                <p:nvSpPr>
                  <p:cNvPr id="37035" name="Freeform 339"/>
                  <p:cNvSpPr>
                    <a:spLocks/>
                  </p:cNvSpPr>
                  <p:nvPr/>
                </p:nvSpPr>
                <p:spPr bwMode="auto">
                  <a:xfrm>
                    <a:off x="2720" y="2122"/>
                    <a:ext cx="903" cy="552"/>
                  </a:xfrm>
                  <a:custGeom>
                    <a:avLst/>
                    <a:gdLst>
                      <a:gd name="T0" fmla="*/ 0 w 903"/>
                      <a:gd name="T1" fmla="*/ 0 h 552"/>
                      <a:gd name="T2" fmla="*/ 903 w 903"/>
                      <a:gd name="T3" fmla="*/ 431 h 552"/>
                      <a:gd name="T4" fmla="*/ 903 w 903"/>
                      <a:gd name="T5" fmla="*/ 552 h 552"/>
                      <a:gd name="T6" fmla="*/ 0 w 903"/>
                      <a:gd name="T7" fmla="*/ 122 h 552"/>
                      <a:gd name="T8" fmla="*/ 0 w 903"/>
                      <a:gd name="T9" fmla="*/ 0 h 552"/>
                      <a:gd name="T10" fmla="*/ 0 60000 65536"/>
                      <a:gd name="T11" fmla="*/ 0 60000 65536"/>
                      <a:gd name="T12" fmla="*/ 0 60000 65536"/>
                      <a:gd name="T13" fmla="*/ 0 60000 65536"/>
                      <a:gd name="T14" fmla="*/ 0 60000 65536"/>
                      <a:gd name="T15" fmla="*/ 0 w 903"/>
                      <a:gd name="T16" fmla="*/ 0 h 552"/>
                      <a:gd name="T17" fmla="*/ 903 w 903"/>
                      <a:gd name="T18" fmla="*/ 552 h 552"/>
                    </a:gdLst>
                    <a:ahLst/>
                    <a:cxnLst>
                      <a:cxn ang="T10">
                        <a:pos x="T0" y="T1"/>
                      </a:cxn>
                      <a:cxn ang="T11">
                        <a:pos x="T2" y="T3"/>
                      </a:cxn>
                      <a:cxn ang="T12">
                        <a:pos x="T4" y="T5"/>
                      </a:cxn>
                      <a:cxn ang="T13">
                        <a:pos x="T6" y="T7"/>
                      </a:cxn>
                      <a:cxn ang="T14">
                        <a:pos x="T8" y="T9"/>
                      </a:cxn>
                    </a:cxnLst>
                    <a:rect l="T15" t="T16" r="T17" b="T18"/>
                    <a:pathLst>
                      <a:path w="903" h="552">
                        <a:moveTo>
                          <a:pt x="0" y="0"/>
                        </a:moveTo>
                        <a:lnTo>
                          <a:pt x="903" y="431"/>
                        </a:lnTo>
                        <a:lnTo>
                          <a:pt x="903" y="552"/>
                        </a:lnTo>
                        <a:lnTo>
                          <a:pt x="0" y="122"/>
                        </a:lnTo>
                        <a:lnTo>
                          <a:pt x="0" y="0"/>
                        </a:lnTo>
                        <a:close/>
                      </a:path>
                    </a:pathLst>
                  </a:custGeom>
                  <a:solidFill>
                    <a:srgbClr val="E6E6E6"/>
                  </a:solidFill>
                  <a:ln w="4763">
                    <a:solidFill>
                      <a:schemeClr val="bg2"/>
                    </a:solidFill>
                    <a:round/>
                    <a:headEnd/>
                    <a:tailEnd/>
                  </a:ln>
                </p:spPr>
                <p:txBody>
                  <a:bodyPr/>
                  <a:lstStyle/>
                  <a:p>
                    <a:endParaRPr lang="en-US"/>
                  </a:p>
                </p:txBody>
              </p:sp>
              <p:sp>
                <p:nvSpPr>
                  <p:cNvPr id="37036" name="Freeform 340"/>
                  <p:cNvSpPr>
                    <a:spLocks/>
                  </p:cNvSpPr>
                  <p:nvPr/>
                </p:nvSpPr>
                <p:spPr bwMode="auto">
                  <a:xfrm>
                    <a:off x="3675" y="2124"/>
                    <a:ext cx="439" cy="552"/>
                  </a:xfrm>
                  <a:custGeom>
                    <a:avLst/>
                    <a:gdLst>
                      <a:gd name="T0" fmla="*/ 439 w 439"/>
                      <a:gd name="T1" fmla="*/ 431 h 552"/>
                      <a:gd name="T2" fmla="*/ 0 w 439"/>
                      <a:gd name="T3" fmla="*/ 0 h 552"/>
                      <a:gd name="T4" fmla="*/ 0 w 439"/>
                      <a:gd name="T5" fmla="*/ 121 h 552"/>
                      <a:gd name="T6" fmla="*/ 439 w 439"/>
                      <a:gd name="T7" fmla="*/ 552 h 552"/>
                      <a:gd name="T8" fmla="*/ 439 w 439"/>
                      <a:gd name="T9" fmla="*/ 431 h 552"/>
                      <a:gd name="T10" fmla="*/ 0 60000 65536"/>
                      <a:gd name="T11" fmla="*/ 0 60000 65536"/>
                      <a:gd name="T12" fmla="*/ 0 60000 65536"/>
                      <a:gd name="T13" fmla="*/ 0 60000 65536"/>
                      <a:gd name="T14" fmla="*/ 0 60000 65536"/>
                      <a:gd name="T15" fmla="*/ 0 w 439"/>
                      <a:gd name="T16" fmla="*/ 0 h 552"/>
                      <a:gd name="T17" fmla="*/ 439 w 439"/>
                      <a:gd name="T18" fmla="*/ 552 h 552"/>
                    </a:gdLst>
                    <a:ahLst/>
                    <a:cxnLst>
                      <a:cxn ang="T10">
                        <a:pos x="T0" y="T1"/>
                      </a:cxn>
                      <a:cxn ang="T11">
                        <a:pos x="T2" y="T3"/>
                      </a:cxn>
                      <a:cxn ang="T12">
                        <a:pos x="T4" y="T5"/>
                      </a:cxn>
                      <a:cxn ang="T13">
                        <a:pos x="T6" y="T7"/>
                      </a:cxn>
                      <a:cxn ang="T14">
                        <a:pos x="T8" y="T9"/>
                      </a:cxn>
                    </a:cxnLst>
                    <a:rect l="T15" t="T16" r="T17" b="T18"/>
                    <a:pathLst>
                      <a:path w="439" h="552">
                        <a:moveTo>
                          <a:pt x="439" y="431"/>
                        </a:moveTo>
                        <a:lnTo>
                          <a:pt x="0" y="0"/>
                        </a:lnTo>
                        <a:lnTo>
                          <a:pt x="0" y="121"/>
                        </a:lnTo>
                        <a:lnTo>
                          <a:pt x="439" y="552"/>
                        </a:lnTo>
                        <a:lnTo>
                          <a:pt x="439" y="431"/>
                        </a:lnTo>
                        <a:close/>
                      </a:path>
                    </a:pathLst>
                  </a:custGeom>
                  <a:solidFill>
                    <a:srgbClr val="E6E6E6"/>
                  </a:solidFill>
                  <a:ln w="4763">
                    <a:solidFill>
                      <a:schemeClr val="bg2"/>
                    </a:solidFill>
                    <a:round/>
                    <a:headEnd/>
                    <a:tailEnd/>
                  </a:ln>
                </p:spPr>
                <p:txBody>
                  <a:bodyPr/>
                  <a:lstStyle/>
                  <a:p>
                    <a:endParaRPr lang="en-US"/>
                  </a:p>
                </p:txBody>
              </p:sp>
              <p:sp>
                <p:nvSpPr>
                  <p:cNvPr id="37037" name="Freeform 341"/>
                  <p:cNvSpPr>
                    <a:spLocks/>
                  </p:cNvSpPr>
                  <p:nvPr/>
                </p:nvSpPr>
                <p:spPr bwMode="auto">
                  <a:xfrm>
                    <a:off x="3623" y="2553"/>
                    <a:ext cx="491" cy="123"/>
                  </a:xfrm>
                  <a:custGeom>
                    <a:avLst/>
                    <a:gdLst>
                      <a:gd name="T0" fmla="*/ 0 w 491"/>
                      <a:gd name="T1" fmla="*/ 0 h 123"/>
                      <a:gd name="T2" fmla="*/ 491 w 491"/>
                      <a:gd name="T3" fmla="*/ 2 h 123"/>
                      <a:gd name="T4" fmla="*/ 491 w 491"/>
                      <a:gd name="T5" fmla="*/ 123 h 123"/>
                      <a:gd name="T6" fmla="*/ 0 w 491"/>
                      <a:gd name="T7" fmla="*/ 121 h 123"/>
                      <a:gd name="T8" fmla="*/ 0 w 491"/>
                      <a:gd name="T9" fmla="*/ 0 h 123"/>
                      <a:gd name="T10" fmla="*/ 0 60000 65536"/>
                      <a:gd name="T11" fmla="*/ 0 60000 65536"/>
                      <a:gd name="T12" fmla="*/ 0 60000 65536"/>
                      <a:gd name="T13" fmla="*/ 0 60000 65536"/>
                      <a:gd name="T14" fmla="*/ 0 60000 65536"/>
                      <a:gd name="T15" fmla="*/ 0 w 491"/>
                      <a:gd name="T16" fmla="*/ 0 h 123"/>
                      <a:gd name="T17" fmla="*/ 491 w 491"/>
                      <a:gd name="T18" fmla="*/ 123 h 123"/>
                    </a:gdLst>
                    <a:ahLst/>
                    <a:cxnLst>
                      <a:cxn ang="T10">
                        <a:pos x="T0" y="T1"/>
                      </a:cxn>
                      <a:cxn ang="T11">
                        <a:pos x="T2" y="T3"/>
                      </a:cxn>
                      <a:cxn ang="T12">
                        <a:pos x="T4" y="T5"/>
                      </a:cxn>
                      <a:cxn ang="T13">
                        <a:pos x="T6" y="T7"/>
                      </a:cxn>
                      <a:cxn ang="T14">
                        <a:pos x="T8" y="T9"/>
                      </a:cxn>
                    </a:cxnLst>
                    <a:rect l="T15" t="T16" r="T17" b="T18"/>
                    <a:pathLst>
                      <a:path w="491" h="123">
                        <a:moveTo>
                          <a:pt x="0" y="0"/>
                        </a:moveTo>
                        <a:lnTo>
                          <a:pt x="491" y="2"/>
                        </a:lnTo>
                        <a:lnTo>
                          <a:pt x="491" y="123"/>
                        </a:lnTo>
                        <a:lnTo>
                          <a:pt x="0" y="121"/>
                        </a:lnTo>
                        <a:lnTo>
                          <a:pt x="0" y="0"/>
                        </a:lnTo>
                        <a:close/>
                      </a:path>
                    </a:pathLst>
                  </a:custGeom>
                  <a:solidFill>
                    <a:srgbClr val="E6E6E6"/>
                  </a:solidFill>
                  <a:ln w="4763">
                    <a:solidFill>
                      <a:schemeClr val="bg2"/>
                    </a:solidFill>
                    <a:round/>
                    <a:headEnd/>
                    <a:tailEnd/>
                  </a:ln>
                </p:spPr>
                <p:txBody>
                  <a:bodyPr/>
                  <a:lstStyle/>
                  <a:p>
                    <a:endParaRPr lang="en-US"/>
                  </a:p>
                </p:txBody>
              </p:sp>
              <p:sp>
                <p:nvSpPr>
                  <p:cNvPr id="37038" name="Freeform 342"/>
                  <p:cNvSpPr>
                    <a:spLocks/>
                  </p:cNvSpPr>
                  <p:nvPr/>
                </p:nvSpPr>
                <p:spPr bwMode="auto">
                  <a:xfrm>
                    <a:off x="2720" y="2122"/>
                    <a:ext cx="1394" cy="433"/>
                  </a:xfrm>
                  <a:custGeom>
                    <a:avLst/>
                    <a:gdLst>
                      <a:gd name="T0" fmla="*/ 955 w 1394"/>
                      <a:gd name="T1" fmla="*/ 2 h 433"/>
                      <a:gd name="T2" fmla="*/ 0 w 1394"/>
                      <a:gd name="T3" fmla="*/ 0 h 433"/>
                      <a:gd name="T4" fmla="*/ 903 w 1394"/>
                      <a:gd name="T5" fmla="*/ 431 h 433"/>
                      <a:gd name="T6" fmla="*/ 1394 w 1394"/>
                      <a:gd name="T7" fmla="*/ 433 h 433"/>
                      <a:gd name="T8" fmla="*/ 955 w 1394"/>
                      <a:gd name="T9" fmla="*/ 2 h 433"/>
                      <a:gd name="T10" fmla="*/ 0 60000 65536"/>
                      <a:gd name="T11" fmla="*/ 0 60000 65536"/>
                      <a:gd name="T12" fmla="*/ 0 60000 65536"/>
                      <a:gd name="T13" fmla="*/ 0 60000 65536"/>
                      <a:gd name="T14" fmla="*/ 0 60000 65536"/>
                      <a:gd name="T15" fmla="*/ 0 w 1394"/>
                      <a:gd name="T16" fmla="*/ 0 h 433"/>
                      <a:gd name="T17" fmla="*/ 1394 w 1394"/>
                      <a:gd name="T18" fmla="*/ 433 h 433"/>
                    </a:gdLst>
                    <a:ahLst/>
                    <a:cxnLst>
                      <a:cxn ang="T10">
                        <a:pos x="T0" y="T1"/>
                      </a:cxn>
                      <a:cxn ang="T11">
                        <a:pos x="T2" y="T3"/>
                      </a:cxn>
                      <a:cxn ang="T12">
                        <a:pos x="T4" y="T5"/>
                      </a:cxn>
                      <a:cxn ang="T13">
                        <a:pos x="T6" y="T7"/>
                      </a:cxn>
                      <a:cxn ang="T14">
                        <a:pos x="T8" y="T9"/>
                      </a:cxn>
                    </a:cxnLst>
                    <a:rect l="T15" t="T16" r="T17" b="T18"/>
                    <a:pathLst>
                      <a:path w="1394" h="433">
                        <a:moveTo>
                          <a:pt x="955" y="2"/>
                        </a:moveTo>
                        <a:lnTo>
                          <a:pt x="0" y="0"/>
                        </a:lnTo>
                        <a:lnTo>
                          <a:pt x="903" y="431"/>
                        </a:lnTo>
                        <a:lnTo>
                          <a:pt x="1394" y="433"/>
                        </a:lnTo>
                        <a:lnTo>
                          <a:pt x="955" y="2"/>
                        </a:lnTo>
                        <a:close/>
                      </a:path>
                    </a:pathLst>
                  </a:custGeom>
                  <a:solidFill>
                    <a:srgbClr val="E6E6E6"/>
                  </a:solidFill>
                  <a:ln w="4763">
                    <a:solidFill>
                      <a:schemeClr val="bg2"/>
                    </a:solidFill>
                    <a:round/>
                    <a:headEnd/>
                    <a:tailEnd/>
                  </a:ln>
                </p:spPr>
                <p:txBody>
                  <a:bodyPr/>
                  <a:lstStyle/>
                  <a:p>
                    <a:endParaRPr lang="en-US"/>
                  </a:p>
                </p:txBody>
              </p:sp>
            </p:grpSp>
            <p:grpSp>
              <p:nvGrpSpPr>
                <p:cNvPr id="37023" name="Group 343"/>
                <p:cNvGrpSpPr>
                  <a:grpSpLocks/>
                </p:cNvGrpSpPr>
                <p:nvPr/>
              </p:nvGrpSpPr>
              <p:grpSpPr bwMode="auto">
                <a:xfrm>
                  <a:off x="1593" y="2122"/>
                  <a:ext cx="949" cy="554"/>
                  <a:chOff x="1593" y="2122"/>
                  <a:chExt cx="949" cy="554"/>
                </a:xfrm>
              </p:grpSpPr>
              <p:sp>
                <p:nvSpPr>
                  <p:cNvPr id="37029" name="Freeform 344"/>
                  <p:cNvSpPr>
                    <a:spLocks/>
                  </p:cNvSpPr>
                  <p:nvPr/>
                </p:nvSpPr>
                <p:spPr bwMode="auto">
                  <a:xfrm>
                    <a:off x="1593" y="2122"/>
                    <a:ext cx="949" cy="123"/>
                  </a:xfrm>
                  <a:custGeom>
                    <a:avLst/>
                    <a:gdLst>
                      <a:gd name="T0" fmla="*/ 949 w 949"/>
                      <a:gd name="T1" fmla="*/ 0 h 123"/>
                      <a:gd name="T2" fmla="*/ 0 w 949"/>
                      <a:gd name="T3" fmla="*/ 2 h 123"/>
                      <a:gd name="T4" fmla="*/ 0 w 949"/>
                      <a:gd name="T5" fmla="*/ 123 h 123"/>
                      <a:gd name="T6" fmla="*/ 949 w 949"/>
                      <a:gd name="T7" fmla="*/ 122 h 123"/>
                      <a:gd name="T8" fmla="*/ 949 w 949"/>
                      <a:gd name="T9" fmla="*/ 0 h 123"/>
                      <a:gd name="T10" fmla="*/ 0 60000 65536"/>
                      <a:gd name="T11" fmla="*/ 0 60000 65536"/>
                      <a:gd name="T12" fmla="*/ 0 60000 65536"/>
                      <a:gd name="T13" fmla="*/ 0 60000 65536"/>
                      <a:gd name="T14" fmla="*/ 0 60000 65536"/>
                      <a:gd name="T15" fmla="*/ 0 w 949"/>
                      <a:gd name="T16" fmla="*/ 0 h 123"/>
                      <a:gd name="T17" fmla="*/ 949 w 949"/>
                      <a:gd name="T18" fmla="*/ 123 h 123"/>
                    </a:gdLst>
                    <a:ahLst/>
                    <a:cxnLst>
                      <a:cxn ang="T10">
                        <a:pos x="T0" y="T1"/>
                      </a:cxn>
                      <a:cxn ang="T11">
                        <a:pos x="T2" y="T3"/>
                      </a:cxn>
                      <a:cxn ang="T12">
                        <a:pos x="T4" y="T5"/>
                      </a:cxn>
                      <a:cxn ang="T13">
                        <a:pos x="T6" y="T7"/>
                      </a:cxn>
                      <a:cxn ang="T14">
                        <a:pos x="T8" y="T9"/>
                      </a:cxn>
                    </a:cxnLst>
                    <a:rect l="T15" t="T16" r="T17" b="T18"/>
                    <a:pathLst>
                      <a:path w="949" h="123">
                        <a:moveTo>
                          <a:pt x="949" y="0"/>
                        </a:moveTo>
                        <a:lnTo>
                          <a:pt x="0" y="2"/>
                        </a:lnTo>
                        <a:lnTo>
                          <a:pt x="0" y="123"/>
                        </a:lnTo>
                        <a:lnTo>
                          <a:pt x="949" y="122"/>
                        </a:lnTo>
                        <a:lnTo>
                          <a:pt x="949" y="0"/>
                        </a:lnTo>
                        <a:close/>
                      </a:path>
                    </a:pathLst>
                  </a:custGeom>
                  <a:solidFill>
                    <a:srgbClr val="E6E6E6"/>
                  </a:solidFill>
                  <a:ln w="4763">
                    <a:solidFill>
                      <a:schemeClr val="bg2"/>
                    </a:solidFill>
                    <a:round/>
                    <a:headEnd/>
                    <a:tailEnd/>
                  </a:ln>
                </p:spPr>
                <p:txBody>
                  <a:bodyPr/>
                  <a:lstStyle/>
                  <a:p>
                    <a:endParaRPr lang="en-US"/>
                  </a:p>
                </p:txBody>
              </p:sp>
              <p:sp>
                <p:nvSpPr>
                  <p:cNvPr id="37030" name="Freeform 345"/>
                  <p:cNvSpPr>
                    <a:spLocks/>
                  </p:cNvSpPr>
                  <p:nvPr/>
                </p:nvSpPr>
                <p:spPr bwMode="auto">
                  <a:xfrm>
                    <a:off x="1593" y="2124"/>
                    <a:ext cx="439" cy="552"/>
                  </a:xfrm>
                  <a:custGeom>
                    <a:avLst/>
                    <a:gdLst>
                      <a:gd name="T0" fmla="*/ 0 w 439"/>
                      <a:gd name="T1" fmla="*/ 0 h 552"/>
                      <a:gd name="T2" fmla="*/ 439 w 439"/>
                      <a:gd name="T3" fmla="*/ 431 h 552"/>
                      <a:gd name="T4" fmla="*/ 439 w 439"/>
                      <a:gd name="T5" fmla="*/ 552 h 552"/>
                      <a:gd name="T6" fmla="*/ 0 w 439"/>
                      <a:gd name="T7" fmla="*/ 121 h 552"/>
                      <a:gd name="T8" fmla="*/ 0 w 439"/>
                      <a:gd name="T9" fmla="*/ 0 h 552"/>
                      <a:gd name="T10" fmla="*/ 0 60000 65536"/>
                      <a:gd name="T11" fmla="*/ 0 60000 65536"/>
                      <a:gd name="T12" fmla="*/ 0 60000 65536"/>
                      <a:gd name="T13" fmla="*/ 0 60000 65536"/>
                      <a:gd name="T14" fmla="*/ 0 60000 65536"/>
                      <a:gd name="T15" fmla="*/ 0 w 439"/>
                      <a:gd name="T16" fmla="*/ 0 h 552"/>
                      <a:gd name="T17" fmla="*/ 439 w 439"/>
                      <a:gd name="T18" fmla="*/ 552 h 552"/>
                    </a:gdLst>
                    <a:ahLst/>
                    <a:cxnLst>
                      <a:cxn ang="T10">
                        <a:pos x="T0" y="T1"/>
                      </a:cxn>
                      <a:cxn ang="T11">
                        <a:pos x="T2" y="T3"/>
                      </a:cxn>
                      <a:cxn ang="T12">
                        <a:pos x="T4" y="T5"/>
                      </a:cxn>
                      <a:cxn ang="T13">
                        <a:pos x="T6" y="T7"/>
                      </a:cxn>
                      <a:cxn ang="T14">
                        <a:pos x="T8" y="T9"/>
                      </a:cxn>
                    </a:cxnLst>
                    <a:rect l="T15" t="T16" r="T17" b="T18"/>
                    <a:pathLst>
                      <a:path w="439" h="552">
                        <a:moveTo>
                          <a:pt x="0" y="0"/>
                        </a:moveTo>
                        <a:lnTo>
                          <a:pt x="439" y="431"/>
                        </a:lnTo>
                        <a:lnTo>
                          <a:pt x="439" y="552"/>
                        </a:lnTo>
                        <a:lnTo>
                          <a:pt x="0" y="121"/>
                        </a:lnTo>
                        <a:lnTo>
                          <a:pt x="0" y="0"/>
                        </a:lnTo>
                        <a:close/>
                      </a:path>
                    </a:pathLst>
                  </a:custGeom>
                  <a:solidFill>
                    <a:srgbClr val="E6E6E6"/>
                  </a:solidFill>
                  <a:ln w="4763">
                    <a:solidFill>
                      <a:schemeClr val="bg2"/>
                    </a:solidFill>
                    <a:round/>
                    <a:headEnd/>
                    <a:tailEnd/>
                  </a:ln>
                </p:spPr>
                <p:txBody>
                  <a:bodyPr/>
                  <a:lstStyle/>
                  <a:p>
                    <a:endParaRPr lang="en-US"/>
                  </a:p>
                </p:txBody>
              </p:sp>
              <p:sp>
                <p:nvSpPr>
                  <p:cNvPr id="37031" name="Freeform 346"/>
                  <p:cNvSpPr>
                    <a:spLocks/>
                  </p:cNvSpPr>
                  <p:nvPr/>
                </p:nvSpPr>
                <p:spPr bwMode="auto">
                  <a:xfrm>
                    <a:off x="2500" y="2122"/>
                    <a:ext cx="42" cy="552"/>
                  </a:xfrm>
                  <a:custGeom>
                    <a:avLst/>
                    <a:gdLst>
                      <a:gd name="T0" fmla="*/ 0 w 42"/>
                      <a:gd name="T1" fmla="*/ 431 h 552"/>
                      <a:gd name="T2" fmla="*/ 42 w 42"/>
                      <a:gd name="T3" fmla="*/ 0 h 552"/>
                      <a:gd name="T4" fmla="*/ 42 w 42"/>
                      <a:gd name="T5" fmla="*/ 122 h 552"/>
                      <a:gd name="T6" fmla="*/ 0 w 42"/>
                      <a:gd name="T7" fmla="*/ 552 h 552"/>
                      <a:gd name="T8" fmla="*/ 0 w 42"/>
                      <a:gd name="T9" fmla="*/ 431 h 552"/>
                      <a:gd name="T10" fmla="*/ 0 60000 65536"/>
                      <a:gd name="T11" fmla="*/ 0 60000 65536"/>
                      <a:gd name="T12" fmla="*/ 0 60000 65536"/>
                      <a:gd name="T13" fmla="*/ 0 60000 65536"/>
                      <a:gd name="T14" fmla="*/ 0 60000 65536"/>
                      <a:gd name="T15" fmla="*/ 0 w 42"/>
                      <a:gd name="T16" fmla="*/ 0 h 552"/>
                      <a:gd name="T17" fmla="*/ 42 w 42"/>
                      <a:gd name="T18" fmla="*/ 552 h 552"/>
                    </a:gdLst>
                    <a:ahLst/>
                    <a:cxnLst>
                      <a:cxn ang="T10">
                        <a:pos x="T0" y="T1"/>
                      </a:cxn>
                      <a:cxn ang="T11">
                        <a:pos x="T2" y="T3"/>
                      </a:cxn>
                      <a:cxn ang="T12">
                        <a:pos x="T4" y="T5"/>
                      </a:cxn>
                      <a:cxn ang="T13">
                        <a:pos x="T6" y="T7"/>
                      </a:cxn>
                      <a:cxn ang="T14">
                        <a:pos x="T8" y="T9"/>
                      </a:cxn>
                    </a:cxnLst>
                    <a:rect l="T15" t="T16" r="T17" b="T18"/>
                    <a:pathLst>
                      <a:path w="42" h="552">
                        <a:moveTo>
                          <a:pt x="0" y="431"/>
                        </a:moveTo>
                        <a:lnTo>
                          <a:pt x="42" y="0"/>
                        </a:lnTo>
                        <a:lnTo>
                          <a:pt x="42" y="122"/>
                        </a:lnTo>
                        <a:lnTo>
                          <a:pt x="0" y="552"/>
                        </a:lnTo>
                        <a:lnTo>
                          <a:pt x="0" y="431"/>
                        </a:lnTo>
                        <a:close/>
                      </a:path>
                    </a:pathLst>
                  </a:custGeom>
                  <a:solidFill>
                    <a:srgbClr val="E6E6E6"/>
                  </a:solidFill>
                  <a:ln w="4763">
                    <a:solidFill>
                      <a:schemeClr val="bg2"/>
                    </a:solidFill>
                    <a:round/>
                    <a:headEnd/>
                    <a:tailEnd/>
                  </a:ln>
                </p:spPr>
                <p:txBody>
                  <a:bodyPr/>
                  <a:lstStyle/>
                  <a:p>
                    <a:endParaRPr lang="en-US"/>
                  </a:p>
                </p:txBody>
              </p:sp>
              <p:sp>
                <p:nvSpPr>
                  <p:cNvPr id="37032" name="Freeform 347"/>
                  <p:cNvSpPr>
                    <a:spLocks/>
                  </p:cNvSpPr>
                  <p:nvPr/>
                </p:nvSpPr>
                <p:spPr bwMode="auto">
                  <a:xfrm>
                    <a:off x="2032" y="2553"/>
                    <a:ext cx="468" cy="123"/>
                  </a:xfrm>
                  <a:custGeom>
                    <a:avLst/>
                    <a:gdLst>
                      <a:gd name="T0" fmla="*/ 0 w 468"/>
                      <a:gd name="T1" fmla="*/ 2 h 123"/>
                      <a:gd name="T2" fmla="*/ 468 w 468"/>
                      <a:gd name="T3" fmla="*/ 0 h 123"/>
                      <a:gd name="T4" fmla="*/ 468 w 468"/>
                      <a:gd name="T5" fmla="*/ 121 h 123"/>
                      <a:gd name="T6" fmla="*/ 0 w 468"/>
                      <a:gd name="T7" fmla="*/ 123 h 123"/>
                      <a:gd name="T8" fmla="*/ 0 w 468"/>
                      <a:gd name="T9" fmla="*/ 2 h 123"/>
                      <a:gd name="T10" fmla="*/ 0 60000 65536"/>
                      <a:gd name="T11" fmla="*/ 0 60000 65536"/>
                      <a:gd name="T12" fmla="*/ 0 60000 65536"/>
                      <a:gd name="T13" fmla="*/ 0 60000 65536"/>
                      <a:gd name="T14" fmla="*/ 0 60000 65536"/>
                      <a:gd name="T15" fmla="*/ 0 w 468"/>
                      <a:gd name="T16" fmla="*/ 0 h 123"/>
                      <a:gd name="T17" fmla="*/ 468 w 468"/>
                      <a:gd name="T18" fmla="*/ 123 h 123"/>
                    </a:gdLst>
                    <a:ahLst/>
                    <a:cxnLst>
                      <a:cxn ang="T10">
                        <a:pos x="T0" y="T1"/>
                      </a:cxn>
                      <a:cxn ang="T11">
                        <a:pos x="T2" y="T3"/>
                      </a:cxn>
                      <a:cxn ang="T12">
                        <a:pos x="T4" y="T5"/>
                      </a:cxn>
                      <a:cxn ang="T13">
                        <a:pos x="T6" y="T7"/>
                      </a:cxn>
                      <a:cxn ang="T14">
                        <a:pos x="T8" y="T9"/>
                      </a:cxn>
                    </a:cxnLst>
                    <a:rect l="T15" t="T16" r="T17" b="T18"/>
                    <a:pathLst>
                      <a:path w="468" h="123">
                        <a:moveTo>
                          <a:pt x="0" y="2"/>
                        </a:moveTo>
                        <a:lnTo>
                          <a:pt x="468" y="0"/>
                        </a:lnTo>
                        <a:lnTo>
                          <a:pt x="468" y="121"/>
                        </a:lnTo>
                        <a:lnTo>
                          <a:pt x="0" y="123"/>
                        </a:lnTo>
                        <a:lnTo>
                          <a:pt x="0" y="2"/>
                        </a:lnTo>
                        <a:close/>
                      </a:path>
                    </a:pathLst>
                  </a:custGeom>
                  <a:solidFill>
                    <a:srgbClr val="E6E6E6"/>
                  </a:solidFill>
                  <a:ln w="4763">
                    <a:solidFill>
                      <a:schemeClr val="bg2"/>
                    </a:solidFill>
                    <a:round/>
                    <a:headEnd/>
                    <a:tailEnd/>
                  </a:ln>
                </p:spPr>
                <p:txBody>
                  <a:bodyPr/>
                  <a:lstStyle/>
                  <a:p>
                    <a:endParaRPr lang="en-US"/>
                  </a:p>
                </p:txBody>
              </p:sp>
              <p:sp>
                <p:nvSpPr>
                  <p:cNvPr id="37033" name="Freeform 348"/>
                  <p:cNvSpPr>
                    <a:spLocks/>
                  </p:cNvSpPr>
                  <p:nvPr/>
                </p:nvSpPr>
                <p:spPr bwMode="auto">
                  <a:xfrm>
                    <a:off x="1593" y="2122"/>
                    <a:ext cx="949" cy="433"/>
                  </a:xfrm>
                  <a:custGeom>
                    <a:avLst/>
                    <a:gdLst>
                      <a:gd name="T0" fmla="*/ 949 w 949"/>
                      <a:gd name="T1" fmla="*/ 0 h 433"/>
                      <a:gd name="T2" fmla="*/ 0 w 949"/>
                      <a:gd name="T3" fmla="*/ 2 h 433"/>
                      <a:gd name="T4" fmla="*/ 439 w 949"/>
                      <a:gd name="T5" fmla="*/ 433 h 433"/>
                      <a:gd name="T6" fmla="*/ 907 w 949"/>
                      <a:gd name="T7" fmla="*/ 431 h 433"/>
                      <a:gd name="T8" fmla="*/ 949 w 949"/>
                      <a:gd name="T9" fmla="*/ 0 h 433"/>
                      <a:gd name="T10" fmla="*/ 0 60000 65536"/>
                      <a:gd name="T11" fmla="*/ 0 60000 65536"/>
                      <a:gd name="T12" fmla="*/ 0 60000 65536"/>
                      <a:gd name="T13" fmla="*/ 0 60000 65536"/>
                      <a:gd name="T14" fmla="*/ 0 60000 65536"/>
                      <a:gd name="T15" fmla="*/ 0 w 949"/>
                      <a:gd name="T16" fmla="*/ 0 h 433"/>
                      <a:gd name="T17" fmla="*/ 949 w 949"/>
                      <a:gd name="T18" fmla="*/ 433 h 433"/>
                    </a:gdLst>
                    <a:ahLst/>
                    <a:cxnLst>
                      <a:cxn ang="T10">
                        <a:pos x="T0" y="T1"/>
                      </a:cxn>
                      <a:cxn ang="T11">
                        <a:pos x="T2" y="T3"/>
                      </a:cxn>
                      <a:cxn ang="T12">
                        <a:pos x="T4" y="T5"/>
                      </a:cxn>
                      <a:cxn ang="T13">
                        <a:pos x="T6" y="T7"/>
                      </a:cxn>
                      <a:cxn ang="T14">
                        <a:pos x="T8" y="T9"/>
                      </a:cxn>
                    </a:cxnLst>
                    <a:rect l="T15" t="T16" r="T17" b="T18"/>
                    <a:pathLst>
                      <a:path w="949" h="433">
                        <a:moveTo>
                          <a:pt x="949" y="0"/>
                        </a:moveTo>
                        <a:lnTo>
                          <a:pt x="0" y="2"/>
                        </a:lnTo>
                        <a:lnTo>
                          <a:pt x="439" y="433"/>
                        </a:lnTo>
                        <a:lnTo>
                          <a:pt x="907" y="431"/>
                        </a:lnTo>
                        <a:lnTo>
                          <a:pt x="949" y="0"/>
                        </a:lnTo>
                        <a:close/>
                      </a:path>
                    </a:pathLst>
                  </a:custGeom>
                  <a:solidFill>
                    <a:srgbClr val="E6E6E6"/>
                  </a:solidFill>
                  <a:ln w="4763">
                    <a:solidFill>
                      <a:schemeClr val="bg2"/>
                    </a:solidFill>
                    <a:round/>
                    <a:headEnd/>
                    <a:tailEnd/>
                  </a:ln>
                </p:spPr>
                <p:txBody>
                  <a:bodyPr/>
                  <a:lstStyle/>
                  <a:p>
                    <a:endParaRPr lang="en-US"/>
                  </a:p>
                </p:txBody>
              </p:sp>
            </p:grpSp>
            <p:grpSp>
              <p:nvGrpSpPr>
                <p:cNvPr id="37024" name="Group 349"/>
                <p:cNvGrpSpPr>
                  <a:grpSpLocks/>
                </p:cNvGrpSpPr>
                <p:nvPr/>
              </p:nvGrpSpPr>
              <p:grpSpPr bwMode="auto">
                <a:xfrm>
                  <a:off x="2571" y="2122"/>
                  <a:ext cx="949" cy="552"/>
                  <a:chOff x="2571" y="2122"/>
                  <a:chExt cx="949" cy="552"/>
                </a:xfrm>
              </p:grpSpPr>
              <p:sp>
                <p:nvSpPr>
                  <p:cNvPr id="37025" name="Freeform 350"/>
                  <p:cNvSpPr>
                    <a:spLocks/>
                  </p:cNvSpPr>
                  <p:nvPr/>
                </p:nvSpPr>
                <p:spPr bwMode="auto">
                  <a:xfrm>
                    <a:off x="2613" y="2122"/>
                    <a:ext cx="907" cy="552"/>
                  </a:xfrm>
                  <a:custGeom>
                    <a:avLst/>
                    <a:gdLst>
                      <a:gd name="T0" fmla="*/ 0 w 907"/>
                      <a:gd name="T1" fmla="*/ 0 h 552"/>
                      <a:gd name="T2" fmla="*/ 907 w 907"/>
                      <a:gd name="T3" fmla="*/ 431 h 552"/>
                      <a:gd name="T4" fmla="*/ 907 w 907"/>
                      <a:gd name="T5" fmla="*/ 552 h 552"/>
                      <a:gd name="T6" fmla="*/ 0 w 907"/>
                      <a:gd name="T7" fmla="*/ 122 h 552"/>
                      <a:gd name="T8" fmla="*/ 0 w 907"/>
                      <a:gd name="T9" fmla="*/ 0 h 552"/>
                      <a:gd name="T10" fmla="*/ 0 60000 65536"/>
                      <a:gd name="T11" fmla="*/ 0 60000 65536"/>
                      <a:gd name="T12" fmla="*/ 0 60000 65536"/>
                      <a:gd name="T13" fmla="*/ 0 60000 65536"/>
                      <a:gd name="T14" fmla="*/ 0 60000 65536"/>
                      <a:gd name="T15" fmla="*/ 0 w 907"/>
                      <a:gd name="T16" fmla="*/ 0 h 552"/>
                      <a:gd name="T17" fmla="*/ 907 w 907"/>
                      <a:gd name="T18" fmla="*/ 552 h 552"/>
                    </a:gdLst>
                    <a:ahLst/>
                    <a:cxnLst>
                      <a:cxn ang="T10">
                        <a:pos x="T0" y="T1"/>
                      </a:cxn>
                      <a:cxn ang="T11">
                        <a:pos x="T2" y="T3"/>
                      </a:cxn>
                      <a:cxn ang="T12">
                        <a:pos x="T4" y="T5"/>
                      </a:cxn>
                      <a:cxn ang="T13">
                        <a:pos x="T6" y="T7"/>
                      </a:cxn>
                      <a:cxn ang="T14">
                        <a:pos x="T8" y="T9"/>
                      </a:cxn>
                    </a:cxnLst>
                    <a:rect l="T15" t="T16" r="T17" b="T18"/>
                    <a:pathLst>
                      <a:path w="907" h="552">
                        <a:moveTo>
                          <a:pt x="0" y="0"/>
                        </a:moveTo>
                        <a:lnTo>
                          <a:pt x="907" y="431"/>
                        </a:lnTo>
                        <a:lnTo>
                          <a:pt x="907" y="552"/>
                        </a:lnTo>
                        <a:lnTo>
                          <a:pt x="0" y="122"/>
                        </a:lnTo>
                        <a:lnTo>
                          <a:pt x="0" y="0"/>
                        </a:lnTo>
                        <a:close/>
                      </a:path>
                    </a:pathLst>
                  </a:custGeom>
                  <a:solidFill>
                    <a:srgbClr val="E6E6E6"/>
                  </a:solidFill>
                  <a:ln w="4763">
                    <a:solidFill>
                      <a:schemeClr val="bg2"/>
                    </a:solidFill>
                    <a:round/>
                    <a:headEnd/>
                    <a:tailEnd/>
                  </a:ln>
                </p:spPr>
                <p:txBody>
                  <a:bodyPr/>
                  <a:lstStyle/>
                  <a:p>
                    <a:endParaRPr lang="en-US"/>
                  </a:p>
                </p:txBody>
              </p:sp>
              <p:sp>
                <p:nvSpPr>
                  <p:cNvPr id="37026" name="Freeform 351"/>
                  <p:cNvSpPr>
                    <a:spLocks/>
                  </p:cNvSpPr>
                  <p:nvPr/>
                </p:nvSpPr>
                <p:spPr bwMode="auto">
                  <a:xfrm>
                    <a:off x="2571" y="2122"/>
                    <a:ext cx="42" cy="552"/>
                  </a:xfrm>
                  <a:custGeom>
                    <a:avLst/>
                    <a:gdLst>
                      <a:gd name="T0" fmla="*/ 0 w 42"/>
                      <a:gd name="T1" fmla="*/ 431 h 552"/>
                      <a:gd name="T2" fmla="*/ 42 w 42"/>
                      <a:gd name="T3" fmla="*/ 0 h 552"/>
                      <a:gd name="T4" fmla="*/ 42 w 42"/>
                      <a:gd name="T5" fmla="*/ 122 h 552"/>
                      <a:gd name="T6" fmla="*/ 0 w 42"/>
                      <a:gd name="T7" fmla="*/ 552 h 552"/>
                      <a:gd name="T8" fmla="*/ 0 w 42"/>
                      <a:gd name="T9" fmla="*/ 431 h 552"/>
                      <a:gd name="T10" fmla="*/ 0 60000 65536"/>
                      <a:gd name="T11" fmla="*/ 0 60000 65536"/>
                      <a:gd name="T12" fmla="*/ 0 60000 65536"/>
                      <a:gd name="T13" fmla="*/ 0 60000 65536"/>
                      <a:gd name="T14" fmla="*/ 0 60000 65536"/>
                      <a:gd name="T15" fmla="*/ 0 w 42"/>
                      <a:gd name="T16" fmla="*/ 0 h 552"/>
                      <a:gd name="T17" fmla="*/ 42 w 42"/>
                      <a:gd name="T18" fmla="*/ 552 h 552"/>
                    </a:gdLst>
                    <a:ahLst/>
                    <a:cxnLst>
                      <a:cxn ang="T10">
                        <a:pos x="T0" y="T1"/>
                      </a:cxn>
                      <a:cxn ang="T11">
                        <a:pos x="T2" y="T3"/>
                      </a:cxn>
                      <a:cxn ang="T12">
                        <a:pos x="T4" y="T5"/>
                      </a:cxn>
                      <a:cxn ang="T13">
                        <a:pos x="T6" y="T7"/>
                      </a:cxn>
                      <a:cxn ang="T14">
                        <a:pos x="T8" y="T9"/>
                      </a:cxn>
                    </a:cxnLst>
                    <a:rect l="T15" t="T16" r="T17" b="T18"/>
                    <a:pathLst>
                      <a:path w="42" h="552">
                        <a:moveTo>
                          <a:pt x="0" y="431"/>
                        </a:moveTo>
                        <a:lnTo>
                          <a:pt x="42" y="0"/>
                        </a:lnTo>
                        <a:lnTo>
                          <a:pt x="42" y="122"/>
                        </a:lnTo>
                        <a:lnTo>
                          <a:pt x="0" y="552"/>
                        </a:lnTo>
                        <a:lnTo>
                          <a:pt x="0" y="431"/>
                        </a:lnTo>
                        <a:close/>
                      </a:path>
                    </a:pathLst>
                  </a:custGeom>
                  <a:solidFill>
                    <a:srgbClr val="E6E6E6"/>
                  </a:solidFill>
                  <a:ln w="4763">
                    <a:solidFill>
                      <a:schemeClr val="bg2"/>
                    </a:solidFill>
                    <a:round/>
                    <a:headEnd/>
                    <a:tailEnd/>
                  </a:ln>
                </p:spPr>
                <p:txBody>
                  <a:bodyPr/>
                  <a:lstStyle/>
                  <a:p>
                    <a:endParaRPr lang="en-US"/>
                  </a:p>
                </p:txBody>
              </p:sp>
              <p:sp>
                <p:nvSpPr>
                  <p:cNvPr id="37027" name="Rectangle 352"/>
                  <p:cNvSpPr>
                    <a:spLocks noChangeArrowheads="1"/>
                  </p:cNvSpPr>
                  <p:nvPr/>
                </p:nvSpPr>
                <p:spPr bwMode="auto">
                  <a:xfrm>
                    <a:off x="2571" y="2553"/>
                    <a:ext cx="949" cy="121"/>
                  </a:xfrm>
                  <a:prstGeom prst="rect">
                    <a:avLst/>
                  </a:prstGeom>
                  <a:solidFill>
                    <a:srgbClr val="E6E6E6"/>
                  </a:solidFill>
                  <a:ln w="4763">
                    <a:solidFill>
                      <a:schemeClr val="bg2"/>
                    </a:solidFill>
                    <a:miter lim="800000"/>
                    <a:headEnd/>
                    <a:tailEnd/>
                  </a:ln>
                </p:spPr>
                <p:txBody>
                  <a:bodyPr/>
                  <a:lstStyle/>
                  <a:p>
                    <a:endParaRPr lang="en-US"/>
                  </a:p>
                </p:txBody>
              </p:sp>
              <p:sp>
                <p:nvSpPr>
                  <p:cNvPr id="37028" name="Freeform 353"/>
                  <p:cNvSpPr>
                    <a:spLocks/>
                  </p:cNvSpPr>
                  <p:nvPr/>
                </p:nvSpPr>
                <p:spPr bwMode="auto">
                  <a:xfrm>
                    <a:off x="2571" y="2122"/>
                    <a:ext cx="949" cy="431"/>
                  </a:xfrm>
                  <a:custGeom>
                    <a:avLst/>
                    <a:gdLst>
                      <a:gd name="T0" fmla="*/ 42 w 949"/>
                      <a:gd name="T1" fmla="*/ 0 h 431"/>
                      <a:gd name="T2" fmla="*/ 949 w 949"/>
                      <a:gd name="T3" fmla="*/ 431 h 431"/>
                      <a:gd name="T4" fmla="*/ 0 w 949"/>
                      <a:gd name="T5" fmla="*/ 431 h 431"/>
                      <a:gd name="T6" fmla="*/ 42 w 949"/>
                      <a:gd name="T7" fmla="*/ 0 h 431"/>
                      <a:gd name="T8" fmla="*/ 0 60000 65536"/>
                      <a:gd name="T9" fmla="*/ 0 60000 65536"/>
                      <a:gd name="T10" fmla="*/ 0 60000 65536"/>
                      <a:gd name="T11" fmla="*/ 0 60000 65536"/>
                      <a:gd name="T12" fmla="*/ 0 w 949"/>
                      <a:gd name="T13" fmla="*/ 0 h 431"/>
                      <a:gd name="T14" fmla="*/ 949 w 949"/>
                      <a:gd name="T15" fmla="*/ 431 h 431"/>
                    </a:gdLst>
                    <a:ahLst/>
                    <a:cxnLst>
                      <a:cxn ang="T8">
                        <a:pos x="T0" y="T1"/>
                      </a:cxn>
                      <a:cxn ang="T9">
                        <a:pos x="T2" y="T3"/>
                      </a:cxn>
                      <a:cxn ang="T10">
                        <a:pos x="T4" y="T5"/>
                      </a:cxn>
                      <a:cxn ang="T11">
                        <a:pos x="T6" y="T7"/>
                      </a:cxn>
                    </a:cxnLst>
                    <a:rect l="T12" t="T13" r="T14" b="T15"/>
                    <a:pathLst>
                      <a:path w="949" h="431">
                        <a:moveTo>
                          <a:pt x="42" y="0"/>
                        </a:moveTo>
                        <a:lnTo>
                          <a:pt x="949" y="431"/>
                        </a:lnTo>
                        <a:lnTo>
                          <a:pt x="0" y="431"/>
                        </a:lnTo>
                        <a:lnTo>
                          <a:pt x="42" y="0"/>
                        </a:lnTo>
                        <a:close/>
                      </a:path>
                    </a:pathLst>
                  </a:custGeom>
                  <a:solidFill>
                    <a:srgbClr val="E6E6E6"/>
                  </a:solidFill>
                  <a:ln w="4763">
                    <a:solidFill>
                      <a:schemeClr val="bg2"/>
                    </a:solidFill>
                    <a:round/>
                    <a:headEnd/>
                    <a:tailEnd/>
                  </a:ln>
                </p:spPr>
                <p:txBody>
                  <a:bodyPr/>
                  <a:lstStyle/>
                  <a:p>
                    <a:endParaRPr lang="en-US"/>
                  </a:p>
                </p:txBody>
              </p:sp>
            </p:grpSp>
          </p:grpSp>
          <p:grpSp>
            <p:nvGrpSpPr>
              <p:cNvPr id="36993" name="Group 354"/>
              <p:cNvGrpSpPr>
                <a:grpSpLocks/>
              </p:cNvGrpSpPr>
              <p:nvPr/>
            </p:nvGrpSpPr>
            <p:grpSpPr bwMode="auto">
              <a:xfrm>
                <a:off x="1619" y="1999"/>
                <a:ext cx="2477" cy="552"/>
                <a:chOff x="1619" y="1999"/>
                <a:chExt cx="2477" cy="552"/>
              </a:xfrm>
            </p:grpSpPr>
            <p:grpSp>
              <p:nvGrpSpPr>
                <p:cNvPr id="36994" name="Group 355"/>
                <p:cNvGrpSpPr>
                  <a:grpSpLocks/>
                </p:cNvGrpSpPr>
                <p:nvPr/>
              </p:nvGrpSpPr>
              <p:grpSpPr bwMode="auto">
                <a:xfrm>
                  <a:off x="3191" y="1999"/>
                  <a:ext cx="905" cy="552"/>
                  <a:chOff x="3191" y="1999"/>
                  <a:chExt cx="905" cy="552"/>
                </a:xfrm>
              </p:grpSpPr>
              <p:sp>
                <p:nvSpPr>
                  <p:cNvPr id="37016" name="Rectangle 356"/>
                  <p:cNvSpPr>
                    <a:spLocks noChangeArrowheads="1"/>
                  </p:cNvSpPr>
                  <p:nvPr/>
                </p:nvSpPr>
                <p:spPr bwMode="auto">
                  <a:xfrm>
                    <a:off x="3191" y="1999"/>
                    <a:ext cx="479" cy="122"/>
                  </a:xfrm>
                  <a:prstGeom prst="rect">
                    <a:avLst/>
                  </a:prstGeom>
                  <a:solidFill>
                    <a:srgbClr val="CCFFCC"/>
                  </a:solidFill>
                  <a:ln w="4763">
                    <a:solidFill>
                      <a:schemeClr val="bg2"/>
                    </a:solidFill>
                    <a:miter lim="800000"/>
                    <a:headEnd/>
                    <a:tailEnd/>
                  </a:ln>
                </p:spPr>
                <p:txBody>
                  <a:bodyPr/>
                  <a:lstStyle/>
                  <a:p>
                    <a:endParaRPr lang="en-US"/>
                  </a:p>
                </p:txBody>
              </p:sp>
              <p:sp>
                <p:nvSpPr>
                  <p:cNvPr id="37017" name="Freeform 357"/>
                  <p:cNvSpPr>
                    <a:spLocks/>
                  </p:cNvSpPr>
                  <p:nvPr/>
                </p:nvSpPr>
                <p:spPr bwMode="auto">
                  <a:xfrm>
                    <a:off x="3670" y="1999"/>
                    <a:ext cx="426" cy="552"/>
                  </a:xfrm>
                  <a:custGeom>
                    <a:avLst/>
                    <a:gdLst>
                      <a:gd name="T0" fmla="*/ 426 w 426"/>
                      <a:gd name="T1" fmla="*/ 431 h 552"/>
                      <a:gd name="T2" fmla="*/ 0 w 426"/>
                      <a:gd name="T3" fmla="*/ 0 h 552"/>
                      <a:gd name="T4" fmla="*/ 0 w 426"/>
                      <a:gd name="T5" fmla="*/ 122 h 552"/>
                      <a:gd name="T6" fmla="*/ 426 w 426"/>
                      <a:gd name="T7" fmla="*/ 552 h 552"/>
                      <a:gd name="T8" fmla="*/ 426 w 426"/>
                      <a:gd name="T9" fmla="*/ 431 h 552"/>
                      <a:gd name="T10" fmla="*/ 0 60000 65536"/>
                      <a:gd name="T11" fmla="*/ 0 60000 65536"/>
                      <a:gd name="T12" fmla="*/ 0 60000 65536"/>
                      <a:gd name="T13" fmla="*/ 0 60000 65536"/>
                      <a:gd name="T14" fmla="*/ 0 60000 65536"/>
                      <a:gd name="T15" fmla="*/ 0 w 426"/>
                      <a:gd name="T16" fmla="*/ 0 h 552"/>
                      <a:gd name="T17" fmla="*/ 426 w 426"/>
                      <a:gd name="T18" fmla="*/ 552 h 552"/>
                    </a:gdLst>
                    <a:ahLst/>
                    <a:cxnLst>
                      <a:cxn ang="T10">
                        <a:pos x="T0" y="T1"/>
                      </a:cxn>
                      <a:cxn ang="T11">
                        <a:pos x="T2" y="T3"/>
                      </a:cxn>
                      <a:cxn ang="T12">
                        <a:pos x="T4" y="T5"/>
                      </a:cxn>
                      <a:cxn ang="T13">
                        <a:pos x="T6" y="T7"/>
                      </a:cxn>
                      <a:cxn ang="T14">
                        <a:pos x="T8" y="T9"/>
                      </a:cxn>
                    </a:cxnLst>
                    <a:rect l="T15" t="T16" r="T17" b="T18"/>
                    <a:pathLst>
                      <a:path w="426" h="552">
                        <a:moveTo>
                          <a:pt x="426" y="431"/>
                        </a:moveTo>
                        <a:lnTo>
                          <a:pt x="0" y="0"/>
                        </a:lnTo>
                        <a:lnTo>
                          <a:pt x="0" y="122"/>
                        </a:lnTo>
                        <a:lnTo>
                          <a:pt x="426" y="552"/>
                        </a:lnTo>
                        <a:lnTo>
                          <a:pt x="426" y="431"/>
                        </a:lnTo>
                        <a:close/>
                      </a:path>
                    </a:pathLst>
                  </a:custGeom>
                  <a:solidFill>
                    <a:srgbClr val="CCFFCC"/>
                  </a:solidFill>
                  <a:ln w="4763">
                    <a:solidFill>
                      <a:schemeClr val="bg2"/>
                    </a:solidFill>
                    <a:round/>
                    <a:headEnd/>
                    <a:tailEnd/>
                  </a:ln>
                </p:spPr>
                <p:txBody>
                  <a:bodyPr/>
                  <a:lstStyle/>
                  <a:p>
                    <a:endParaRPr lang="en-US"/>
                  </a:p>
                </p:txBody>
              </p:sp>
              <p:sp>
                <p:nvSpPr>
                  <p:cNvPr id="37018" name="Freeform 358"/>
                  <p:cNvSpPr>
                    <a:spLocks/>
                  </p:cNvSpPr>
                  <p:nvPr/>
                </p:nvSpPr>
                <p:spPr bwMode="auto">
                  <a:xfrm>
                    <a:off x="3191" y="1999"/>
                    <a:ext cx="422" cy="552"/>
                  </a:xfrm>
                  <a:custGeom>
                    <a:avLst/>
                    <a:gdLst>
                      <a:gd name="T0" fmla="*/ 0 w 422"/>
                      <a:gd name="T1" fmla="*/ 0 h 552"/>
                      <a:gd name="T2" fmla="*/ 422 w 422"/>
                      <a:gd name="T3" fmla="*/ 431 h 552"/>
                      <a:gd name="T4" fmla="*/ 422 w 422"/>
                      <a:gd name="T5" fmla="*/ 552 h 552"/>
                      <a:gd name="T6" fmla="*/ 0 w 422"/>
                      <a:gd name="T7" fmla="*/ 122 h 552"/>
                      <a:gd name="T8" fmla="*/ 0 w 422"/>
                      <a:gd name="T9" fmla="*/ 0 h 552"/>
                      <a:gd name="T10" fmla="*/ 0 60000 65536"/>
                      <a:gd name="T11" fmla="*/ 0 60000 65536"/>
                      <a:gd name="T12" fmla="*/ 0 60000 65536"/>
                      <a:gd name="T13" fmla="*/ 0 60000 65536"/>
                      <a:gd name="T14" fmla="*/ 0 60000 65536"/>
                      <a:gd name="T15" fmla="*/ 0 w 422"/>
                      <a:gd name="T16" fmla="*/ 0 h 552"/>
                      <a:gd name="T17" fmla="*/ 422 w 422"/>
                      <a:gd name="T18" fmla="*/ 552 h 552"/>
                    </a:gdLst>
                    <a:ahLst/>
                    <a:cxnLst>
                      <a:cxn ang="T10">
                        <a:pos x="T0" y="T1"/>
                      </a:cxn>
                      <a:cxn ang="T11">
                        <a:pos x="T2" y="T3"/>
                      </a:cxn>
                      <a:cxn ang="T12">
                        <a:pos x="T4" y="T5"/>
                      </a:cxn>
                      <a:cxn ang="T13">
                        <a:pos x="T6" y="T7"/>
                      </a:cxn>
                      <a:cxn ang="T14">
                        <a:pos x="T8" y="T9"/>
                      </a:cxn>
                    </a:cxnLst>
                    <a:rect l="T15" t="T16" r="T17" b="T18"/>
                    <a:pathLst>
                      <a:path w="422" h="552">
                        <a:moveTo>
                          <a:pt x="0" y="0"/>
                        </a:moveTo>
                        <a:lnTo>
                          <a:pt x="422" y="431"/>
                        </a:lnTo>
                        <a:lnTo>
                          <a:pt x="422"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7019" name="Rectangle 359"/>
                  <p:cNvSpPr>
                    <a:spLocks noChangeArrowheads="1"/>
                  </p:cNvSpPr>
                  <p:nvPr/>
                </p:nvSpPr>
                <p:spPr bwMode="auto">
                  <a:xfrm>
                    <a:off x="3607" y="2430"/>
                    <a:ext cx="489" cy="121"/>
                  </a:xfrm>
                  <a:prstGeom prst="rect">
                    <a:avLst/>
                  </a:prstGeom>
                  <a:solidFill>
                    <a:srgbClr val="CCFFCC"/>
                  </a:solidFill>
                  <a:ln w="4763">
                    <a:solidFill>
                      <a:schemeClr val="bg2"/>
                    </a:solidFill>
                    <a:miter lim="800000"/>
                    <a:headEnd/>
                    <a:tailEnd/>
                  </a:ln>
                </p:spPr>
                <p:txBody>
                  <a:bodyPr/>
                  <a:lstStyle/>
                  <a:p>
                    <a:endParaRPr lang="en-US"/>
                  </a:p>
                </p:txBody>
              </p:sp>
              <p:sp>
                <p:nvSpPr>
                  <p:cNvPr id="37020" name="Freeform 360"/>
                  <p:cNvSpPr>
                    <a:spLocks/>
                  </p:cNvSpPr>
                  <p:nvPr/>
                </p:nvSpPr>
                <p:spPr bwMode="auto">
                  <a:xfrm>
                    <a:off x="3191" y="1999"/>
                    <a:ext cx="905" cy="431"/>
                  </a:xfrm>
                  <a:custGeom>
                    <a:avLst/>
                    <a:gdLst>
                      <a:gd name="T0" fmla="*/ 416 w 905"/>
                      <a:gd name="T1" fmla="*/ 431 h 431"/>
                      <a:gd name="T2" fmla="*/ 905 w 905"/>
                      <a:gd name="T3" fmla="*/ 431 h 431"/>
                      <a:gd name="T4" fmla="*/ 479 w 905"/>
                      <a:gd name="T5" fmla="*/ 0 h 431"/>
                      <a:gd name="T6" fmla="*/ 0 w 905"/>
                      <a:gd name="T7" fmla="*/ 0 h 431"/>
                      <a:gd name="T8" fmla="*/ 422 w 905"/>
                      <a:gd name="T9" fmla="*/ 431 h 431"/>
                      <a:gd name="T10" fmla="*/ 416 w 905"/>
                      <a:gd name="T11" fmla="*/ 431 h 431"/>
                      <a:gd name="T12" fmla="*/ 0 60000 65536"/>
                      <a:gd name="T13" fmla="*/ 0 60000 65536"/>
                      <a:gd name="T14" fmla="*/ 0 60000 65536"/>
                      <a:gd name="T15" fmla="*/ 0 60000 65536"/>
                      <a:gd name="T16" fmla="*/ 0 60000 65536"/>
                      <a:gd name="T17" fmla="*/ 0 60000 65536"/>
                      <a:gd name="T18" fmla="*/ 0 w 905"/>
                      <a:gd name="T19" fmla="*/ 0 h 431"/>
                      <a:gd name="T20" fmla="*/ 905 w 905"/>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5" h="431">
                        <a:moveTo>
                          <a:pt x="416" y="431"/>
                        </a:moveTo>
                        <a:lnTo>
                          <a:pt x="905" y="431"/>
                        </a:lnTo>
                        <a:lnTo>
                          <a:pt x="479" y="0"/>
                        </a:lnTo>
                        <a:lnTo>
                          <a:pt x="0" y="0"/>
                        </a:lnTo>
                        <a:lnTo>
                          <a:pt x="422"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37021" name="Freeform 361"/>
                  <p:cNvSpPr>
                    <a:spLocks/>
                  </p:cNvSpPr>
                  <p:nvPr/>
                </p:nvSpPr>
                <p:spPr bwMode="auto">
                  <a:xfrm>
                    <a:off x="3191" y="1999"/>
                    <a:ext cx="905" cy="431"/>
                  </a:xfrm>
                  <a:custGeom>
                    <a:avLst/>
                    <a:gdLst>
                      <a:gd name="T0" fmla="*/ 416 w 905"/>
                      <a:gd name="T1" fmla="*/ 431 h 431"/>
                      <a:gd name="T2" fmla="*/ 905 w 905"/>
                      <a:gd name="T3" fmla="*/ 431 h 431"/>
                      <a:gd name="T4" fmla="*/ 479 w 905"/>
                      <a:gd name="T5" fmla="*/ 0 h 431"/>
                      <a:gd name="T6" fmla="*/ 0 w 905"/>
                      <a:gd name="T7" fmla="*/ 0 h 431"/>
                      <a:gd name="T8" fmla="*/ 422 w 905"/>
                      <a:gd name="T9" fmla="*/ 431 h 431"/>
                      <a:gd name="T10" fmla="*/ 0 60000 65536"/>
                      <a:gd name="T11" fmla="*/ 0 60000 65536"/>
                      <a:gd name="T12" fmla="*/ 0 60000 65536"/>
                      <a:gd name="T13" fmla="*/ 0 60000 65536"/>
                      <a:gd name="T14" fmla="*/ 0 60000 65536"/>
                      <a:gd name="T15" fmla="*/ 0 w 905"/>
                      <a:gd name="T16" fmla="*/ 0 h 431"/>
                      <a:gd name="T17" fmla="*/ 905 w 905"/>
                      <a:gd name="T18" fmla="*/ 431 h 431"/>
                    </a:gdLst>
                    <a:ahLst/>
                    <a:cxnLst>
                      <a:cxn ang="T10">
                        <a:pos x="T0" y="T1"/>
                      </a:cxn>
                      <a:cxn ang="T11">
                        <a:pos x="T2" y="T3"/>
                      </a:cxn>
                      <a:cxn ang="T12">
                        <a:pos x="T4" y="T5"/>
                      </a:cxn>
                      <a:cxn ang="T13">
                        <a:pos x="T6" y="T7"/>
                      </a:cxn>
                      <a:cxn ang="T14">
                        <a:pos x="T8" y="T9"/>
                      </a:cxn>
                    </a:cxnLst>
                    <a:rect l="T15" t="T16" r="T17" b="T18"/>
                    <a:pathLst>
                      <a:path w="905" h="431">
                        <a:moveTo>
                          <a:pt x="416" y="431"/>
                        </a:moveTo>
                        <a:lnTo>
                          <a:pt x="905" y="431"/>
                        </a:lnTo>
                        <a:lnTo>
                          <a:pt x="479" y="0"/>
                        </a:lnTo>
                        <a:lnTo>
                          <a:pt x="0" y="0"/>
                        </a:lnTo>
                        <a:lnTo>
                          <a:pt x="422" y="431"/>
                        </a:lnTo>
                      </a:path>
                    </a:pathLst>
                  </a:custGeom>
                  <a:noFill/>
                  <a:ln w="4763">
                    <a:solidFill>
                      <a:schemeClr val="bg2"/>
                    </a:solidFill>
                    <a:round/>
                    <a:headEnd/>
                    <a:tailEnd/>
                  </a:ln>
                </p:spPr>
                <p:txBody>
                  <a:bodyPr/>
                  <a:lstStyle/>
                  <a:p>
                    <a:endParaRPr lang="en-US"/>
                  </a:p>
                </p:txBody>
              </p:sp>
            </p:grpSp>
            <p:grpSp>
              <p:nvGrpSpPr>
                <p:cNvPr id="36995" name="Group 362"/>
                <p:cNvGrpSpPr>
                  <a:grpSpLocks/>
                </p:cNvGrpSpPr>
                <p:nvPr/>
              </p:nvGrpSpPr>
              <p:grpSpPr bwMode="auto">
                <a:xfrm>
                  <a:off x="2666" y="1999"/>
                  <a:ext cx="905" cy="552"/>
                  <a:chOff x="2666" y="1999"/>
                  <a:chExt cx="905" cy="552"/>
                </a:xfrm>
              </p:grpSpPr>
              <p:sp>
                <p:nvSpPr>
                  <p:cNvPr id="37010" name="Rectangle 363"/>
                  <p:cNvSpPr>
                    <a:spLocks noChangeArrowheads="1"/>
                  </p:cNvSpPr>
                  <p:nvPr/>
                </p:nvSpPr>
                <p:spPr bwMode="auto">
                  <a:xfrm>
                    <a:off x="2666" y="1999"/>
                    <a:ext cx="480" cy="122"/>
                  </a:xfrm>
                  <a:prstGeom prst="rect">
                    <a:avLst/>
                  </a:prstGeom>
                  <a:solidFill>
                    <a:srgbClr val="CCFFCC"/>
                  </a:solidFill>
                  <a:ln w="4763">
                    <a:solidFill>
                      <a:schemeClr val="bg2"/>
                    </a:solidFill>
                    <a:miter lim="800000"/>
                    <a:headEnd/>
                    <a:tailEnd/>
                  </a:ln>
                </p:spPr>
                <p:txBody>
                  <a:bodyPr/>
                  <a:lstStyle/>
                  <a:p>
                    <a:endParaRPr lang="en-US"/>
                  </a:p>
                </p:txBody>
              </p:sp>
              <p:sp>
                <p:nvSpPr>
                  <p:cNvPr id="37011" name="Freeform 364"/>
                  <p:cNvSpPr>
                    <a:spLocks/>
                  </p:cNvSpPr>
                  <p:nvPr/>
                </p:nvSpPr>
                <p:spPr bwMode="auto">
                  <a:xfrm>
                    <a:off x="3146" y="1999"/>
                    <a:ext cx="425" cy="552"/>
                  </a:xfrm>
                  <a:custGeom>
                    <a:avLst/>
                    <a:gdLst>
                      <a:gd name="T0" fmla="*/ 425 w 425"/>
                      <a:gd name="T1" fmla="*/ 431 h 552"/>
                      <a:gd name="T2" fmla="*/ 0 w 425"/>
                      <a:gd name="T3" fmla="*/ 0 h 552"/>
                      <a:gd name="T4" fmla="*/ 0 w 425"/>
                      <a:gd name="T5" fmla="*/ 122 h 552"/>
                      <a:gd name="T6" fmla="*/ 425 w 425"/>
                      <a:gd name="T7" fmla="*/ 552 h 552"/>
                      <a:gd name="T8" fmla="*/ 425 w 425"/>
                      <a:gd name="T9" fmla="*/ 431 h 552"/>
                      <a:gd name="T10" fmla="*/ 0 60000 65536"/>
                      <a:gd name="T11" fmla="*/ 0 60000 65536"/>
                      <a:gd name="T12" fmla="*/ 0 60000 65536"/>
                      <a:gd name="T13" fmla="*/ 0 60000 65536"/>
                      <a:gd name="T14" fmla="*/ 0 60000 65536"/>
                      <a:gd name="T15" fmla="*/ 0 w 425"/>
                      <a:gd name="T16" fmla="*/ 0 h 552"/>
                      <a:gd name="T17" fmla="*/ 425 w 425"/>
                      <a:gd name="T18" fmla="*/ 552 h 552"/>
                    </a:gdLst>
                    <a:ahLst/>
                    <a:cxnLst>
                      <a:cxn ang="T10">
                        <a:pos x="T0" y="T1"/>
                      </a:cxn>
                      <a:cxn ang="T11">
                        <a:pos x="T2" y="T3"/>
                      </a:cxn>
                      <a:cxn ang="T12">
                        <a:pos x="T4" y="T5"/>
                      </a:cxn>
                      <a:cxn ang="T13">
                        <a:pos x="T6" y="T7"/>
                      </a:cxn>
                      <a:cxn ang="T14">
                        <a:pos x="T8" y="T9"/>
                      </a:cxn>
                    </a:cxnLst>
                    <a:rect l="T15" t="T16" r="T17" b="T18"/>
                    <a:pathLst>
                      <a:path w="425" h="552">
                        <a:moveTo>
                          <a:pt x="425" y="431"/>
                        </a:moveTo>
                        <a:lnTo>
                          <a:pt x="0" y="0"/>
                        </a:lnTo>
                        <a:lnTo>
                          <a:pt x="0" y="122"/>
                        </a:lnTo>
                        <a:lnTo>
                          <a:pt x="425" y="552"/>
                        </a:lnTo>
                        <a:lnTo>
                          <a:pt x="425" y="431"/>
                        </a:lnTo>
                        <a:close/>
                      </a:path>
                    </a:pathLst>
                  </a:custGeom>
                  <a:solidFill>
                    <a:srgbClr val="CCFFCC"/>
                  </a:solidFill>
                  <a:ln w="4763">
                    <a:solidFill>
                      <a:schemeClr val="bg2"/>
                    </a:solidFill>
                    <a:round/>
                    <a:headEnd/>
                    <a:tailEnd/>
                  </a:ln>
                </p:spPr>
                <p:txBody>
                  <a:bodyPr/>
                  <a:lstStyle/>
                  <a:p>
                    <a:endParaRPr lang="en-US"/>
                  </a:p>
                </p:txBody>
              </p:sp>
              <p:sp>
                <p:nvSpPr>
                  <p:cNvPr id="37012" name="Freeform 365"/>
                  <p:cNvSpPr>
                    <a:spLocks/>
                  </p:cNvSpPr>
                  <p:nvPr/>
                </p:nvSpPr>
                <p:spPr bwMode="auto">
                  <a:xfrm>
                    <a:off x="2666" y="1999"/>
                    <a:ext cx="423" cy="552"/>
                  </a:xfrm>
                  <a:custGeom>
                    <a:avLst/>
                    <a:gdLst>
                      <a:gd name="T0" fmla="*/ 0 w 423"/>
                      <a:gd name="T1" fmla="*/ 0 h 552"/>
                      <a:gd name="T2" fmla="*/ 423 w 423"/>
                      <a:gd name="T3" fmla="*/ 431 h 552"/>
                      <a:gd name="T4" fmla="*/ 423 w 423"/>
                      <a:gd name="T5" fmla="*/ 552 h 552"/>
                      <a:gd name="T6" fmla="*/ 0 w 423"/>
                      <a:gd name="T7" fmla="*/ 122 h 552"/>
                      <a:gd name="T8" fmla="*/ 0 w 423"/>
                      <a:gd name="T9" fmla="*/ 0 h 552"/>
                      <a:gd name="T10" fmla="*/ 0 60000 65536"/>
                      <a:gd name="T11" fmla="*/ 0 60000 65536"/>
                      <a:gd name="T12" fmla="*/ 0 60000 65536"/>
                      <a:gd name="T13" fmla="*/ 0 60000 65536"/>
                      <a:gd name="T14" fmla="*/ 0 60000 65536"/>
                      <a:gd name="T15" fmla="*/ 0 w 423"/>
                      <a:gd name="T16" fmla="*/ 0 h 552"/>
                      <a:gd name="T17" fmla="*/ 423 w 423"/>
                      <a:gd name="T18" fmla="*/ 552 h 552"/>
                    </a:gdLst>
                    <a:ahLst/>
                    <a:cxnLst>
                      <a:cxn ang="T10">
                        <a:pos x="T0" y="T1"/>
                      </a:cxn>
                      <a:cxn ang="T11">
                        <a:pos x="T2" y="T3"/>
                      </a:cxn>
                      <a:cxn ang="T12">
                        <a:pos x="T4" y="T5"/>
                      </a:cxn>
                      <a:cxn ang="T13">
                        <a:pos x="T6" y="T7"/>
                      </a:cxn>
                      <a:cxn ang="T14">
                        <a:pos x="T8" y="T9"/>
                      </a:cxn>
                    </a:cxnLst>
                    <a:rect l="T15" t="T16" r="T17" b="T18"/>
                    <a:pathLst>
                      <a:path w="423" h="552">
                        <a:moveTo>
                          <a:pt x="0" y="0"/>
                        </a:moveTo>
                        <a:lnTo>
                          <a:pt x="423" y="431"/>
                        </a:lnTo>
                        <a:lnTo>
                          <a:pt x="423"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7013" name="Rectangle 366"/>
                  <p:cNvSpPr>
                    <a:spLocks noChangeArrowheads="1"/>
                  </p:cNvSpPr>
                  <p:nvPr/>
                </p:nvSpPr>
                <p:spPr bwMode="auto">
                  <a:xfrm>
                    <a:off x="3084"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37014" name="Freeform 367"/>
                  <p:cNvSpPr>
                    <a:spLocks/>
                  </p:cNvSpPr>
                  <p:nvPr/>
                </p:nvSpPr>
                <p:spPr bwMode="auto">
                  <a:xfrm>
                    <a:off x="2666" y="1999"/>
                    <a:ext cx="905" cy="431"/>
                  </a:xfrm>
                  <a:custGeom>
                    <a:avLst/>
                    <a:gdLst>
                      <a:gd name="T0" fmla="*/ 418 w 905"/>
                      <a:gd name="T1" fmla="*/ 431 h 431"/>
                      <a:gd name="T2" fmla="*/ 905 w 905"/>
                      <a:gd name="T3" fmla="*/ 431 h 431"/>
                      <a:gd name="T4" fmla="*/ 480 w 905"/>
                      <a:gd name="T5" fmla="*/ 0 h 431"/>
                      <a:gd name="T6" fmla="*/ 0 w 905"/>
                      <a:gd name="T7" fmla="*/ 0 h 431"/>
                      <a:gd name="T8" fmla="*/ 423 w 905"/>
                      <a:gd name="T9" fmla="*/ 431 h 431"/>
                      <a:gd name="T10" fmla="*/ 418 w 905"/>
                      <a:gd name="T11" fmla="*/ 431 h 431"/>
                      <a:gd name="T12" fmla="*/ 0 60000 65536"/>
                      <a:gd name="T13" fmla="*/ 0 60000 65536"/>
                      <a:gd name="T14" fmla="*/ 0 60000 65536"/>
                      <a:gd name="T15" fmla="*/ 0 60000 65536"/>
                      <a:gd name="T16" fmla="*/ 0 60000 65536"/>
                      <a:gd name="T17" fmla="*/ 0 60000 65536"/>
                      <a:gd name="T18" fmla="*/ 0 w 905"/>
                      <a:gd name="T19" fmla="*/ 0 h 431"/>
                      <a:gd name="T20" fmla="*/ 905 w 905"/>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5" h="431">
                        <a:moveTo>
                          <a:pt x="418" y="431"/>
                        </a:moveTo>
                        <a:lnTo>
                          <a:pt x="905" y="431"/>
                        </a:lnTo>
                        <a:lnTo>
                          <a:pt x="480" y="0"/>
                        </a:lnTo>
                        <a:lnTo>
                          <a:pt x="0" y="0"/>
                        </a:lnTo>
                        <a:lnTo>
                          <a:pt x="423" y="431"/>
                        </a:lnTo>
                        <a:lnTo>
                          <a:pt x="418" y="431"/>
                        </a:lnTo>
                        <a:close/>
                      </a:path>
                    </a:pathLst>
                  </a:custGeom>
                  <a:solidFill>
                    <a:srgbClr val="CCFFCC"/>
                  </a:solidFill>
                  <a:ln w="9525">
                    <a:solidFill>
                      <a:schemeClr val="bg2"/>
                    </a:solidFill>
                    <a:round/>
                    <a:headEnd/>
                    <a:tailEnd/>
                  </a:ln>
                </p:spPr>
                <p:txBody>
                  <a:bodyPr/>
                  <a:lstStyle/>
                  <a:p>
                    <a:endParaRPr lang="en-US"/>
                  </a:p>
                </p:txBody>
              </p:sp>
              <p:sp>
                <p:nvSpPr>
                  <p:cNvPr id="37015" name="Freeform 368"/>
                  <p:cNvSpPr>
                    <a:spLocks/>
                  </p:cNvSpPr>
                  <p:nvPr/>
                </p:nvSpPr>
                <p:spPr bwMode="auto">
                  <a:xfrm>
                    <a:off x="2666" y="1999"/>
                    <a:ext cx="905" cy="431"/>
                  </a:xfrm>
                  <a:custGeom>
                    <a:avLst/>
                    <a:gdLst>
                      <a:gd name="T0" fmla="*/ 418 w 905"/>
                      <a:gd name="T1" fmla="*/ 431 h 431"/>
                      <a:gd name="T2" fmla="*/ 905 w 905"/>
                      <a:gd name="T3" fmla="*/ 431 h 431"/>
                      <a:gd name="T4" fmla="*/ 480 w 905"/>
                      <a:gd name="T5" fmla="*/ 0 h 431"/>
                      <a:gd name="T6" fmla="*/ 0 w 905"/>
                      <a:gd name="T7" fmla="*/ 0 h 431"/>
                      <a:gd name="T8" fmla="*/ 423 w 905"/>
                      <a:gd name="T9" fmla="*/ 431 h 431"/>
                      <a:gd name="T10" fmla="*/ 0 60000 65536"/>
                      <a:gd name="T11" fmla="*/ 0 60000 65536"/>
                      <a:gd name="T12" fmla="*/ 0 60000 65536"/>
                      <a:gd name="T13" fmla="*/ 0 60000 65536"/>
                      <a:gd name="T14" fmla="*/ 0 60000 65536"/>
                      <a:gd name="T15" fmla="*/ 0 w 905"/>
                      <a:gd name="T16" fmla="*/ 0 h 431"/>
                      <a:gd name="T17" fmla="*/ 905 w 905"/>
                      <a:gd name="T18" fmla="*/ 431 h 431"/>
                    </a:gdLst>
                    <a:ahLst/>
                    <a:cxnLst>
                      <a:cxn ang="T10">
                        <a:pos x="T0" y="T1"/>
                      </a:cxn>
                      <a:cxn ang="T11">
                        <a:pos x="T2" y="T3"/>
                      </a:cxn>
                      <a:cxn ang="T12">
                        <a:pos x="T4" y="T5"/>
                      </a:cxn>
                      <a:cxn ang="T13">
                        <a:pos x="T6" y="T7"/>
                      </a:cxn>
                      <a:cxn ang="T14">
                        <a:pos x="T8" y="T9"/>
                      </a:cxn>
                    </a:cxnLst>
                    <a:rect l="T15" t="T16" r="T17" b="T18"/>
                    <a:pathLst>
                      <a:path w="905" h="431">
                        <a:moveTo>
                          <a:pt x="418" y="431"/>
                        </a:moveTo>
                        <a:lnTo>
                          <a:pt x="905" y="431"/>
                        </a:lnTo>
                        <a:lnTo>
                          <a:pt x="480" y="0"/>
                        </a:lnTo>
                        <a:lnTo>
                          <a:pt x="0" y="0"/>
                        </a:lnTo>
                        <a:lnTo>
                          <a:pt x="423" y="431"/>
                        </a:lnTo>
                      </a:path>
                    </a:pathLst>
                  </a:custGeom>
                  <a:noFill/>
                  <a:ln w="4763">
                    <a:solidFill>
                      <a:schemeClr val="bg2"/>
                    </a:solidFill>
                    <a:round/>
                    <a:headEnd/>
                    <a:tailEnd/>
                  </a:ln>
                </p:spPr>
                <p:txBody>
                  <a:bodyPr/>
                  <a:lstStyle/>
                  <a:p>
                    <a:endParaRPr lang="en-US"/>
                  </a:p>
                </p:txBody>
              </p:sp>
            </p:grpSp>
            <p:grpSp>
              <p:nvGrpSpPr>
                <p:cNvPr id="36996" name="Group 369"/>
                <p:cNvGrpSpPr>
                  <a:grpSpLocks/>
                </p:cNvGrpSpPr>
                <p:nvPr/>
              </p:nvGrpSpPr>
              <p:grpSpPr bwMode="auto">
                <a:xfrm>
                  <a:off x="2144" y="1999"/>
                  <a:ext cx="903" cy="552"/>
                  <a:chOff x="2144" y="1999"/>
                  <a:chExt cx="903" cy="552"/>
                </a:xfrm>
              </p:grpSpPr>
              <p:sp>
                <p:nvSpPr>
                  <p:cNvPr id="37004" name="Rectangle 370"/>
                  <p:cNvSpPr>
                    <a:spLocks noChangeArrowheads="1"/>
                  </p:cNvSpPr>
                  <p:nvPr/>
                </p:nvSpPr>
                <p:spPr bwMode="auto">
                  <a:xfrm>
                    <a:off x="2144" y="1999"/>
                    <a:ext cx="477" cy="122"/>
                  </a:xfrm>
                  <a:prstGeom prst="rect">
                    <a:avLst/>
                  </a:prstGeom>
                  <a:solidFill>
                    <a:srgbClr val="CCFFCC"/>
                  </a:solidFill>
                  <a:ln w="4763">
                    <a:solidFill>
                      <a:schemeClr val="bg2"/>
                    </a:solidFill>
                    <a:miter lim="800000"/>
                    <a:headEnd/>
                    <a:tailEnd/>
                  </a:ln>
                </p:spPr>
                <p:txBody>
                  <a:bodyPr/>
                  <a:lstStyle/>
                  <a:p>
                    <a:endParaRPr lang="en-US"/>
                  </a:p>
                </p:txBody>
              </p:sp>
              <p:sp>
                <p:nvSpPr>
                  <p:cNvPr id="37005" name="Freeform 371"/>
                  <p:cNvSpPr>
                    <a:spLocks/>
                  </p:cNvSpPr>
                  <p:nvPr/>
                </p:nvSpPr>
                <p:spPr bwMode="auto">
                  <a:xfrm>
                    <a:off x="2621" y="1999"/>
                    <a:ext cx="426" cy="552"/>
                  </a:xfrm>
                  <a:custGeom>
                    <a:avLst/>
                    <a:gdLst>
                      <a:gd name="T0" fmla="*/ 426 w 426"/>
                      <a:gd name="T1" fmla="*/ 431 h 552"/>
                      <a:gd name="T2" fmla="*/ 0 w 426"/>
                      <a:gd name="T3" fmla="*/ 0 h 552"/>
                      <a:gd name="T4" fmla="*/ 0 w 426"/>
                      <a:gd name="T5" fmla="*/ 122 h 552"/>
                      <a:gd name="T6" fmla="*/ 426 w 426"/>
                      <a:gd name="T7" fmla="*/ 552 h 552"/>
                      <a:gd name="T8" fmla="*/ 426 w 426"/>
                      <a:gd name="T9" fmla="*/ 431 h 552"/>
                      <a:gd name="T10" fmla="*/ 0 60000 65536"/>
                      <a:gd name="T11" fmla="*/ 0 60000 65536"/>
                      <a:gd name="T12" fmla="*/ 0 60000 65536"/>
                      <a:gd name="T13" fmla="*/ 0 60000 65536"/>
                      <a:gd name="T14" fmla="*/ 0 60000 65536"/>
                      <a:gd name="T15" fmla="*/ 0 w 426"/>
                      <a:gd name="T16" fmla="*/ 0 h 552"/>
                      <a:gd name="T17" fmla="*/ 426 w 426"/>
                      <a:gd name="T18" fmla="*/ 552 h 552"/>
                    </a:gdLst>
                    <a:ahLst/>
                    <a:cxnLst>
                      <a:cxn ang="T10">
                        <a:pos x="T0" y="T1"/>
                      </a:cxn>
                      <a:cxn ang="T11">
                        <a:pos x="T2" y="T3"/>
                      </a:cxn>
                      <a:cxn ang="T12">
                        <a:pos x="T4" y="T5"/>
                      </a:cxn>
                      <a:cxn ang="T13">
                        <a:pos x="T6" y="T7"/>
                      </a:cxn>
                      <a:cxn ang="T14">
                        <a:pos x="T8" y="T9"/>
                      </a:cxn>
                    </a:cxnLst>
                    <a:rect l="T15" t="T16" r="T17" b="T18"/>
                    <a:pathLst>
                      <a:path w="426" h="552">
                        <a:moveTo>
                          <a:pt x="426" y="431"/>
                        </a:moveTo>
                        <a:lnTo>
                          <a:pt x="0" y="0"/>
                        </a:lnTo>
                        <a:lnTo>
                          <a:pt x="0" y="122"/>
                        </a:lnTo>
                        <a:lnTo>
                          <a:pt x="426" y="552"/>
                        </a:lnTo>
                        <a:lnTo>
                          <a:pt x="426" y="431"/>
                        </a:lnTo>
                        <a:close/>
                      </a:path>
                    </a:pathLst>
                  </a:custGeom>
                  <a:solidFill>
                    <a:srgbClr val="CCFFCC"/>
                  </a:solidFill>
                  <a:ln w="4763">
                    <a:solidFill>
                      <a:schemeClr val="bg2"/>
                    </a:solidFill>
                    <a:round/>
                    <a:headEnd/>
                    <a:tailEnd/>
                  </a:ln>
                </p:spPr>
                <p:txBody>
                  <a:bodyPr/>
                  <a:lstStyle/>
                  <a:p>
                    <a:endParaRPr lang="en-US"/>
                  </a:p>
                </p:txBody>
              </p:sp>
              <p:sp>
                <p:nvSpPr>
                  <p:cNvPr id="37006" name="Freeform 372"/>
                  <p:cNvSpPr>
                    <a:spLocks/>
                  </p:cNvSpPr>
                  <p:nvPr/>
                </p:nvSpPr>
                <p:spPr bwMode="auto">
                  <a:xfrm>
                    <a:off x="2144" y="1999"/>
                    <a:ext cx="420" cy="552"/>
                  </a:xfrm>
                  <a:custGeom>
                    <a:avLst/>
                    <a:gdLst>
                      <a:gd name="T0" fmla="*/ 0 w 420"/>
                      <a:gd name="T1" fmla="*/ 0 h 552"/>
                      <a:gd name="T2" fmla="*/ 420 w 420"/>
                      <a:gd name="T3" fmla="*/ 431 h 552"/>
                      <a:gd name="T4" fmla="*/ 420 w 420"/>
                      <a:gd name="T5" fmla="*/ 552 h 552"/>
                      <a:gd name="T6" fmla="*/ 0 w 420"/>
                      <a:gd name="T7" fmla="*/ 122 h 552"/>
                      <a:gd name="T8" fmla="*/ 0 w 420"/>
                      <a:gd name="T9" fmla="*/ 0 h 552"/>
                      <a:gd name="T10" fmla="*/ 0 60000 65536"/>
                      <a:gd name="T11" fmla="*/ 0 60000 65536"/>
                      <a:gd name="T12" fmla="*/ 0 60000 65536"/>
                      <a:gd name="T13" fmla="*/ 0 60000 65536"/>
                      <a:gd name="T14" fmla="*/ 0 60000 65536"/>
                      <a:gd name="T15" fmla="*/ 0 w 420"/>
                      <a:gd name="T16" fmla="*/ 0 h 552"/>
                      <a:gd name="T17" fmla="*/ 420 w 420"/>
                      <a:gd name="T18" fmla="*/ 552 h 552"/>
                    </a:gdLst>
                    <a:ahLst/>
                    <a:cxnLst>
                      <a:cxn ang="T10">
                        <a:pos x="T0" y="T1"/>
                      </a:cxn>
                      <a:cxn ang="T11">
                        <a:pos x="T2" y="T3"/>
                      </a:cxn>
                      <a:cxn ang="T12">
                        <a:pos x="T4" y="T5"/>
                      </a:cxn>
                      <a:cxn ang="T13">
                        <a:pos x="T6" y="T7"/>
                      </a:cxn>
                      <a:cxn ang="T14">
                        <a:pos x="T8" y="T9"/>
                      </a:cxn>
                    </a:cxnLst>
                    <a:rect l="T15" t="T16" r="T17" b="T18"/>
                    <a:pathLst>
                      <a:path w="420" h="552">
                        <a:moveTo>
                          <a:pt x="0" y="0"/>
                        </a:moveTo>
                        <a:lnTo>
                          <a:pt x="420" y="431"/>
                        </a:lnTo>
                        <a:lnTo>
                          <a:pt x="420"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7007" name="Rectangle 373"/>
                  <p:cNvSpPr>
                    <a:spLocks noChangeArrowheads="1"/>
                  </p:cNvSpPr>
                  <p:nvPr/>
                </p:nvSpPr>
                <p:spPr bwMode="auto">
                  <a:xfrm>
                    <a:off x="2560"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37008" name="Freeform 374"/>
                  <p:cNvSpPr>
                    <a:spLocks/>
                  </p:cNvSpPr>
                  <p:nvPr/>
                </p:nvSpPr>
                <p:spPr bwMode="auto">
                  <a:xfrm>
                    <a:off x="2144" y="1999"/>
                    <a:ext cx="903" cy="431"/>
                  </a:xfrm>
                  <a:custGeom>
                    <a:avLst/>
                    <a:gdLst>
                      <a:gd name="T0" fmla="*/ 416 w 903"/>
                      <a:gd name="T1" fmla="*/ 431 h 431"/>
                      <a:gd name="T2" fmla="*/ 903 w 903"/>
                      <a:gd name="T3" fmla="*/ 431 h 431"/>
                      <a:gd name="T4" fmla="*/ 477 w 903"/>
                      <a:gd name="T5" fmla="*/ 0 h 431"/>
                      <a:gd name="T6" fmla="*/ 0 w 903"/>
                      <a:gd name="T7" fmla="*/ 0 h 431"/>
                      <a:gd name="T8" fmla="*/ 420 w 903"/>
                      <a:gd name="T9" fmla="*/ 431 h 431"/>
                      <a:gd name="T10" fmla="*/ 416 w 903"/>
                      <a:gd name="T11" fmla="*/ 431 h 431"/>
                      <a:gd name="T12" fmla="*/ 0 60000 65536"/>
                      <a:gd name="T13" fmla="*/ 0 60000 65536"/>
                      <a:gd name="T14" fmla="*/ 0 60000 65536"/>
                      <a:gd name="T15" fmla="*/ 0 60000 65536"/>
                      <a:gd name="T16" fmla="*/ 0 60000 65536"/>
                      <a:gd name="T17" fmla="*/ 0 60000 65536"/>
                      <a:gd name="T18" fmla="*/ 0 w 903"/>
                      <a:gd name="T19" fmla="*/ 0 h 431"/>
                      <a:gd name="T20" fmla="*/ 903 w 903"/>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3" h="431">
                        <a:moveTo>
                          <a:pt x="416" y="431"/>
                        </a:moveTo>
                        <a:lnTo>
                          <a:pt x="903" y="431"/>
                        </a:lnTo>
                        <a:lnTo>
                          <a:pt x="477" y="0"/>
                        </a:lnTo>
                        <a:lnTo>
                          <a:pt x="0" y="0"/>
                        </a:lnTo>
                        <a:lnTo>
                          <a:pt x="420"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37009" name="Freeform 375"/>
                  <p:cNvSpPr>
                    <a:spLocks/>
                  </p:cNvSpPr>
                  <p:nvPr/>
                </p:nvSpPr>
                <p:spPr bwMode="auto">
                  <a:xfrm>
                    <a:off x="2144" y="1999"/>
                    <a:ext cx="903" cy="431"/>
                  </a:xfrm>
                  <a:custGeom>
                    <a:avLst/>
                    <a:gdLst>
                      <a:gd name="T0" fmla="*/ 416 w 903"/>
                      <a:gd name="T1" fmla="*/ 431 h 431"/>
                      <a:gd name="T2" fmla="*/ 903 w 903"/>
                      <a:gd name="T3" fmla="*/ 431 h 431"/>
                      <a:gd name="T4" fmla="*/ 477 w 903"/>
                      <a:gd name="T5" fmla="*/ 0 h 431"/>
                      <a:gd name="T6" fmla="*/ 0 w 903"/>
                      <a:gd name="T7" fmla="*/ 0 h 431"/>
                      <a:gd name="T8" fmla="*/ 420 w 903"/>
                      <a:gd name="T9" fmla="*/ 431 h 431"/>
                      <a:gd name="T10" fmla="*/ 0 60000 65536"/>
                      <a:gd name="T11" fmla="*/ 0 60000 65536"/>
                      <a:gd name="T12" fmla="*/ 0 60000 65536"/>
                      <a:gd name="T13" fmla="*/ 0 60000 65536"/>
                      <a:gd name="T14" fmla="*/ 0 60000 65536"/>
                      <a:gd name="T15" fmla="*/ 0 w 903"/>
                      <a:gd name="T16" fmla="*/ 0 h 431"/>
                      <a:gd name="T17" fmla="*/ 903 w 903"/>
                      <a:gd name="T18" fmla="*/ 431 h 431"/>
                    </a:gdLst>
                    <a:ahLst/>
                    <a:cxnLst>
                      <a:cxn ang="T10">
                        <a:pos x="T0" y="T1"/>
                      </a:cxn>
                      <a:cxn ang="T11">
                        <a:pos x="T2" y="T3"/>
                      </a:cxn>
                      <a:cxn ang="T12">
                        <a:pos x="T4" y="T5"/>
                      </a:cxn>
                      <a:cxn ang="T13">
                        <a:pos x="T6" y="T7"/>
                      </a:cxn>
                      <a:cxn ang="T14">
                        <a:pos x="T8" y="T9"/>
                      </a:cxn>
                    </a:cxnLst>
                    <a:rect l="T15" t="T16" r="T17" b="T18"/>
                    <a:pathLst>
                      <a:path w="903" h="431">
                        <a:moveTo>
                          <a:pt x="416" y="431"/>
                        </a:moveTo>
                        <a:lnTo>
                          <a:pt x="903" y="431"/>
                        </a:lnTo>
                        <a:lnTo>
                          <a:pt x="477" y="0"/>
                        </a:lnTo>
                        <a:lnTo>
                          <a:pt x="0" y="0"/>
                        </a:lnTo>
                        <a:lnTo>
                          <a:pt x="420" y="431"/>
                        </a:lnTo>
                      </a:path>
                    </a:pathLst>
                  </a:custGeom>
                  <a:noFill/>
                  <a:ln w="4763">
                    <a:solidFill>
                      <a:schemeClr val="bg2"/>
                    </a:solidFill>
                    <a:round/>
                    <a:headEnd/>
                    <a:tailEnd/>
                  </a:ln>
                </p:spPr>
                <p:txBody>
                  <a:bodyPr/>
                  <a:lstStyle/>
                  <a:p>
                    <a:endParaRPr lang="en-US"/>
                  </a:p>
                </p:txBody>
              </p:sp>
            </p:grpSp>
            <p:grpSp>
              <p:nvGrpSpPr>
                <p:cNvPr id="36997" name="Group 376"/>
                <p:cNvGrpSpPr>
                  <a:grpSpLocks/>
                </p:cNvGrpSpPr>
                <p:nvPr/>
              </p:nvGrpSpPr>
              <p:grpSpPr bwMode="auto">
                <a:xfrm>
                  <a:off x="1619" y="1999"/>
                  <a:ext cx="903" cy="552"/>
                  <a:chOff x="1619" y="1999"/>
                  <a:chExt cx="903" cy="552"/>
                </a:xfrm>
              </p:grpSpPr>
              <p:sp>
                <p:nvSpPr>
                  <p:cNvPr id="36998" name="Rectangle 377"/>
                  <p:cNvSpPr>
                    <a:spLocks noChangeArrowheads="1"/>
                  </p:cNvSpPr>
                  <p:nvPr/>
                </p:nvSpPr>
                <p:spPr bwMode="auto">
                  <a:xfrm>
                    <a:off x="1619" y="1999"/>
                    <a:ext cx="479" cy="122"/>
                  </a:xfrm>
                  <a:prstGeom prst="rect">
                    <a:avLst/>
                  </a:prstGeom>
                  <a:solidFill>
                    <a:srgbClr val="CCFFCC"/>
                  </a:solidFill>
                  <a:ln w="4763">
                    <a:solidFill>
                      <a:schemeClr val="bg2"/>
                    </a:solidFill>
                    <a:miter lim="800000"/>
                    <a:headEnd/>
                    <a:tailEnd/>
                  </a:ln>
                </p:spPr>
                <p:txBody>
                  <a:bodyPr/>
                  <a:lstStyle/>
                  <a:p>
                    <a:endParaRPr lang="en-US"/>
                  </a:p>
                </p:txBody>
              </p:sp>
              <p:sp>
                <p:nvSpPr>
                  <p:cNvPr id="36999" name="Freeform 378"/>
                  <p:cNvSpPr>
                    <a:spLocks/>
                  </p:cNvSpPr>
                  <p:nvPr/>
                </p:nvSpPr>
                <p:spPr bwMode="auto">
                  <a:xfrm>
                    <a:off x="2098" y="1999"/>
                    <a:ext cx="424" cy="552"/>
                  </a:xfrm>
                  <a:custGeom>
                    <a:avLst/>
                    <a:gdLst>
                      <a:gd name="T0" fmla="*/ 424 w 424"/>
                      <a:gd name="T1" fmla="*/ 431 h 552"/>
                      <a:gd name="T2" fmla="*/ 0 w 424"/>
                      <a:gd name="T3" fmla="*/ 0 h 552"/>
                      <a:gd name="T4" fmla="*/ 0 w 424"/>
                      <a:gd name="T5" fmla="*/ 122 h 552"/>
                      <a:gd name="T6" fmla="*/ 424 w 424"/>
                      <a:gd name="T7" fmla="*/ 552 h 552"/>
                      <a:gd name="T8" fmla="*/ 424 w 424"/>
                      <a:gd name="T9" fmla="*/ 431 h 552"/>
                      <a:gd name="T10" fmla="*/ 0 60000 65536"/>
                      <a:gd name="T11" fmla="*/ 0 60000 65536"/>
                      <a:gd name="T12" fmla="*/ 0 60000 65536"/>
                      <a:gd name="T13" fmla="*/ 0 60000 65536"/>
                      <a:gd name="T14" fmla="*/ 0 60000 65536"/>
                      <a:gd name="T15" fmla="*/ 0 w 424"/>
                      <a:gd name="T16" fmla="*/ 0 h 552"/>
                      <a:gd name="T17" fmla="*/ 424 w 424"/>
                      <a:gd name="T18" fmla="*/ 552 h 552"/>
                    </a:gdLst>
                    <a:ahLst/>
                    <a:cxnLst>
                      <a:cxn ang="T10">
                        <a:pos x="T0" y="T1"/>
                      </a:cxn>
                      <a:cxn ang="T11">
                        <a:pos x="T2" y="T3"/>
                      </a:cxn>
                      <a:cxn ang="T12">
                        <a:pos x="T4" y="T5"/>
                      </a:cxn>
                      <a:cxn ang="T13">
                        <a:pos x="T6" y="T7"/>
                      </a:cxn>
                      <a:cxn ang="T14">
                        <a:pos x="T8" y="T9"/>
                      </a:cxn>
                    </a:cxnLst>
                    <a:rect l="T15" t="T16" r="T17" b="T18"/>
                    <a:pathLst>
                      <a:path w="424" h="552">
                        <a:moveTo>
                          <a:pt x="424" y="431"/>
                        </a:moveTo>
                        <a:lnTo>
                          <a:pt x="0" y="0"/>
                        </a:lnTo>
                        <a:lnTo>
                          <a:pt x="0" y="122"/>
                        </a:lnTo>
                        <a:lnTo>
                          <a:pt x="424" y="552"/>
                        </a:lnTo>
                        <a:lnTo>
                          <a:pt x="424" y="431"/>
                        </a:lnTo>
                        <a:close/>
                      </a:path>
                    </a:pathLst>
                  </a:custGeom>
                  <a:solidFill>
                    <a:srgbClr val="CCFFCC"/>
                  </a:solidFill>
                  <a:ln w="4763">
                    <a:solidFill>
                      <a:schemeClr val="bg2"/>
                    </a:solidFill>
                    <a:round/>
                    <a:headEnd/>
                    <a:tailEnd/>
                  </a:ln>
                </p:spPr>
                <p:txBody>
                  <a:bodyPr/>
                  <a:lstStyle/>
                  <a:p>
                    <a:endParaRPr lang="en-US"/>
                  </a:p>
                </p:txBody>
              </p:sp>
              <p:sp>
                <p:nvSpPr>
                  <p:cNvPr id="37000" name="Freeform 379"/>
                  <p:cNvSpPr>
                    <a:spLocks/>
                  </p:cNvSpPr>
                  <p:nvPr/>
                </p:nvSpPr>
                <p:spPr bwMode="auto">
                  <a:xfrm>
                    <a:off x="1619" y="1999"/>
                    <a:ext cx="421" cy="552"/>
                  </a:xfrm>
                  <a:custGeom>
                    <a:avLst/>
                    <a:gdLst>
                      <a:gd name="T0" fmla="*/ 0 w 421"/>
                      <a:gd name="T1" fmla="*/ 0 h 552"/>
                      <a:gd name="T2" fmla="*/ 421 w 421"/>
                      <a:gd name="T3" fmla="*/ 431 h 552"/>
                      <a:gd name="T4" fmla="*/ 421 w 421"/>
                      <a:gd name="T5" fmla="*/ 552 h 552"/>
                      <a:gd name="T6" fmla="*/ 0 w 421"/>
                      <a:gd name="T7" fmla="*/ 122 h 552"/>
                      <a:gd name="T8" fmla="*/ 0 w 421"/>
                      <a:gd name="T9" fmla="*/ 0 h 552"/>
                      <a:gd name="T10" fmla="*/ 0 60000 65536"/>
                      <a:gd name="T11" fmla="*/ 0 60000 65536"/>
                      <a:gd name="T12" fmla="*/ 0 60000 65536"/>
                      <a:gd name="T13" fmla="*/ 0 60000 65536"/>
                      <a:gd name="T14" fmla="*/ 0 60000 65536"/>
                      <a:gd name="T15" fmla="*/ 0 w 421"/>
                      <a:gd name="T16" fmla="*/ 0 h 552"/>
                      <a:gd name="T17" fmla="*/ 421 w 421"/>
                      <a:gd name="T18" fmla="*/ 552 h 552"/>
                    </a:gdLst>
                    <a:ahLst/>
                    <a:cxnLst>
                      <a:cxn ang="T10">
                        <a:pos x="T0" y="T1"/>
                      </a:cxn>
                      <a:cxn ang="T11">
                        <a:pos x="T2" y="T3"/>
                      </a:cxn>
                      <a:cxn ang="T12">
                        <a:pos x="T4" y="T5"/>
                      </a:cxn>
                      <a:cxn ang="T13">
                        <a:pos x="T6" y="T7"/>
                      </a:cxn>
                      <a:cxn ang="T14">
                        <a:pos x="T8" y="T9"/>
                      </a:cxn>
                    </a:cxnLst>
                    <a:rect l="T15" t="T16" r="T17" b="T18"/>
                    <a:pathLst>
                      <a:path w="421" h="552">
                        <a:moveTo>
                          <a:pt x="0" y="0"/>
                        </a:moveTo>
                        <a:lnTo>
                          <a:pt x="421" y="431"/>
                        </a:lnTo>
                        <a:lnTo>
                          <a:pt x="421"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7001" name="Rectangle 380"/>
                  <p:cNvSpPr>
                    <a:spLocks noChangeArrowheads="1"/>
                  </p:cNvSpPr>
                  <p:nvPr/>
                </p:nvSpPr>
                <p:spPr bwMode="auto">
                  <a:xfrm>
                    <a:off x="2035"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37002" name="Freeform 381"/>
                  <p:cNvSpPr>
                    <a:spLocks/>
                  </p:cNvSpPr>
                  <p:nvPr/>
                </p:nvSpPr>
                <p:spPr bwMode="auto">
                  <a:xfrm>
                    <a:off x="1619" y="1999"/>
                    <a:ext cx="903" cy="431"/>
                  </a:xfrm>
                  <a:custGeom>
                    <a:avLst/>
                    <a:gdLst>
                      <a:gd name="T0" fmla="*/ 416 w 903"/>
                      <a:gd name="T1" fmla="*/ 431 h 431"/>
                      <a:gd name="T2" fmla="*/ 903 w 903"/>
                      <a:gd name="T3" fmla="*/ 431 h 431"/>
                      <a:gd name="T4" fmla="*/ 479 w 903"/>
                      <a:gd name="T5" fmla="*/ 0 h 431"/>
                      <a:gd name="T6" fmla="*/ 0 w 903"/>
                      <a:gd name="T7" fmla="*/ 0 h 431"/>
                      <a:gd name="T8" fmla="*/ 421 w 903"/>
                      <a:gd name="T9" fmla="*/ 431 h 431"/>
                      <a:gd name="T10" fmla="*/ 416 w 903"/>
                      <a:gd name="T11" fmla="*/ 431 h 431"/>
                      <a:gd name="T12" fmla="*/ 0 60000 65536"/>
                      <a:gd name="T13" fmla="*/ 0 60000 65536"/>
                      <a:gd name="T14" fmla="*/ 0 60000 65536"/>
                      <a:gd name="T15" fmla="*/ 0 60000 65536"/>
                      <a:gd name="T16" fmla="*/ 0 60000 65536"/>
                      <a:gd name="T17" fmla="*/ 0 60000 65536"/>
                      <a:gd name="T18" fmla="*/ 0 w 903"/>
                      <a:gd name="T19" fmla="*/ 0 h 431"/>
                      <a:gd name="T20" fmla="*/ 903 w 903"/>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3" h="431">
                        <a:moveTo>
                          <a:pt x="416" y="431"/>
                        </a:moveTo>
                        <a:lnTo>
                          <a:pt x="903" y="431"/>
                        </a:lnTo>
                        <a:lnTo>
                          <a:pt x="479" y="0"/>
                        </a:lnTo>
                        <a:lnTo>
                          <a:pt x="0" y="0"/>
                        </a:lnTo>
                        <a:lnTo>
                          <a:pt x="421"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37003" name="Freeform 382"/>
                  <p:cNvSpPr>
                    <a:spLocks/>
                  </p:cNvSpPr>
                  <p:nvPr/>
                </p:nvSpPr>
                <p:spPr bwMode="auto">
                  <a:xfrm>
                    <a:off x="1619" y="1999"/>
                    <a:ext cx="903" cy="431"/>
                  </a:xfrm>
                  <a:custGeom>
                    <a:avLst/>
                    <a:gdLst>
                      <a:gd name="T0" fmla="*/ 416 w 903"/>
                      <a:gd name="T1" fmla="*/ 431 h 431"/>
                      <a:gd name="T2" fmla="*/ 903 w 903"/>
                      <a:gd name="T3" fmla="*/ 431 h 431"/>
                      <a:gd name="T4" fmla="*/ 479 w 903"/>
                      <a:gd name="T5" fmla="*/ 0 h 431"/>
                      <a:gd name="T6" fmla="*/ 0 w 903"/>
                      <a:gd name="T7" fmla="*/ 0 h 431"/>
                      <a:gd name="T8" fmla="*/ 421 w 903"/>
                      <a:gd name="T9" fmla="*/ 431 h 431"/>
                      <a:gd name="T10" fmla="*/ 0 60000 65536"/>
                      <a:gd name="T11" fmla="*/ 0 60000 65536"/>
                      <a:gd name="T12" fmla="*/ 0 60000 65536"/>
                      <a:gd name="T13" fmla="*/ 0 60000 65536"/>
                      <a:gd name="T14" fmla="*/ 0 60000 65536"/>
                      <a:gd name="T15" fmla="*/ 0 w 903"/>
                      <a:gd name="T16" fmla="*/ 0 h 431"/>
                      <a:gd name="T17" fmla="*/ 903 w 903"/>
                      <a:gd name="T18" fmla="*/ 431 h 431"/>
                    </a:gdLst>
                    <a:ahLst/>
                    <a:cxnLst>
                      <a:cxn ang="T10">
                        <a:pos x="T0" y="T1"/>
                      </a:cxn>
                      <a:cxn ang="T11">
                        <a:pos x="T2" y="T3"/>
                      </a:cxn>
                      <a:cxn ang="T12">
                        <a:pos x="T4" y="T5"/>
                      </a:cxn>
                      <a:cxn ang="T13">
                        <a:pos x="T6" y="T7"/>
                      </a:cxn>
                      <a:cxn ang="T14">
                        <a:pos x="T8" y="T9"/>
                      </a:cxn>
                    </a:cxnLst>
                    <a:rect l="T15" t="T16" r="T17" b="T18"/>
                    <a:pathLst>
                      <a:path w="903" h="431">
                        <a:moveTo>
                          <a:pt x="416" y="431"/>
                        </a:moveTo>
                        <a:lnTo>
                          <a:pt x="903" y="431"/>
                        </a:lnTo>
                        <a:lnTo>
                          <a:pt x="479" y="0"/>
                        </a:lnTo>
                        <a:lnTo>
                          <a:pt x="0" y="0"/>
                        </a:lnTo>
                        <a:lnTo>
                          <a:pt x="421" y="431"/>
                        </a:lnTo>
                      </a:path>
                    </a:pathLst>
                  </a:custGeom>
                  <a:noFill/>
                  <a:ln w="4763">
                    <a:solidFill>
                      <a:schemeClr val="bg2"/>
                    </a:solidFill>
                    <a:round/>
                    <a:headEnd/>
                    <a:tailEnd/>
                  </a:ln>
                </p:spPr>
                <p:txBody>
                  <a:bodyPr/>
                  <a:lstStyle/>
                  <a:p>
                    <a:endParaRPr lang="en-US"/>
                  </a:p>
                </p:txBody>
              </p:sp>
            </p:grpSp>
          </p:grpSp>
        </p:grpSp>
        <p:grpSp>
          <p:nvGrpSpPr>
            <p:cNvPr id="36892" name="Group 383"/>
            <p:cNvGrpSpPr>
              <a:grpSpLocks/>
            </p:cNvGrpSpPr>
            <p:nvPr/>
          </p:nvGrpSpPr>
          <p:grpSpPr bwMode="auto">
            <a:xfrm>
              <a:off x="1747" y="1957"/>
              <a:ext cx="2224" cy="434"/>
              <a:chOff x="1747" y="1957"/>
              <a:chExt cx="2224" cy="434"/>
            </a:xfrm>
          </p:grpSpPr>
          <p:grpSp>
            <p:nvGrpSpPr>
              <p:cNvPr id="36893" name="Group 384"/>
              <p:cNvGrpSpPr>
                <a:grpSpLocks/>
              </p:cNvGrpSpPr>
              <p:nvPr/>
            </p:nvGrpSpPr>
            <p:grpSpPr bwMode="auto">
              <a:xfrm>
                <a:off x="1747" y="1957"/>
                <a:ext cx="2224" cy="434"/>
                <a:chOff x="1747" y="1957"/>
                <a:chExt cx="2224" cy="434"/>
              </a:xfrm>
            </p:grpSpPr>
            <p:grpSp>
              <p:nvGrpSpPr>
                <p:cNvPr id="36931" name="Group 385"/>
                <p:cNvGrpSpPr>
                  <a:grpSpLocks/>
                </p:cNvGrpSpPr>
                <p:nvPr/>
              </p:nvGrpSpPr>
              <p:grpSpPr bwMode="auto">
                <a:xfrm>
                  <a:off x="2563" y="1957"/>
                  <a:ext cx="396" cy="181"/>
                  <a:chOff x="2563" y="1957"/>
                  <a:chExt cx="396" cy="181"/>
                </a:xfrm>
              </p:grpSpPr>
              <p:sp>
                <p:nvSpPr>
                  <p:cNvPr id="36984" name="Freeform 386"/>
                  <p:cNvSpPr>
                    <a:spLocks/>
                  </p:cNvSpPr>
                  <p:nvPr/>
                </p:nvSpPr>
                <p:spPr bwMode="auto">
                  <a:xfrm>
                    <a:off x="2563" y="1957"/>
                    <a:ext cx="86" cy="181"/>
                  </a:xfrm>
                  <a:custGeom>
                    <a:avLst/>
                    <a:gdLst>
                      <a:gd name="T0" fmla="*/ 0 w 86"/>
                      <a:gd name="T1" fmla="*/ 0 h 181"/>
                      <a:gd name="T2" fmla="*/ 86 w 86"/>
                      <a:gd name="T3" fmla="*/ 84 h 181"/>
                      <a:gd name="T4" fmla="*/ 86 w 86"/>
                      <a:gd name="T5" fmla="*/ 181 h 181"/>
                      <a:gd name="T6" fmla="*/ 0 w 86"/>
                      <a:gd name="T7" fmla="*/ 97 h 181"/>
                      <a:gd name="T8" fmla="*/ 0 w 86"/>
                      <a:gd name="T9" fmla="*/ 0 h 181"/>
                      <a:gd name="T10" fmla="*/ 0 60000 65536"/>
                      <a:gd name="T11" fmla="*/ 0 60000 65536"/>
                      <a:gd name="T12" fmla="*/ 0 60000 65536"/>
                      <a:gd name="T13" fmla="*/ 0 60000 65536"/>
                      <a:gd name="T14" fmla="*/ 0 60000 65536"/>
                      <a:gd name="T15" fmla="*/ 0 w 86"/>
                      <a:gd name="T16" fmla="*/ 0 h 181"/>
                      <a:gd name="T17" fmla="*/ 86 w 86"/>
                      <a:gd name="T18" fmla="*/ 181 h 181"/>
                    </a:gdLst>
                    <a:ahLst/>
                    <a:cxnLst>
                      <a:cxn ang="T10">
                        <a:pos x="T0" y="T1"/>
                      </a:cxn>
                      <a:cxn ang="T11">
                        <a:pos x="T2" y="T3"/>
                      </a:cxn>
                      <a:cxn ang="T12">
                        <a:pos x="T4" y="T5"/>
                      </a:cxn>
                      <a:cxn ang="T13">
                        <a:pos x="T6" y="T7"/>
                      </a:cxn>
                      <a:cxn ang="T14">
                        <a:pos x="T8" y="T9"/>
                      </a:cxn>
                    </a:cxnLst>
                    <a:rect l="T15" t="T16" r="T17" b="T18"/>
                    <a:pathLst>
                      <a:path w="86" h="181">
                        <a:moveTo>
                          <a:pt x="0" y="0"/>
                        </a:moveTo>
                        <a:lnTo>
                          <a:pt x="86" y="84"/>
                        </a:lnTo>
                        <a:lnTo>
                          <a:pt x="86" y="181"/>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985" name="Rectangle 387"/>
                  <p:cNvSpPr>
                    <a:spLocks noChangeArrowheads="1"/>
                  </p:cNvSpPr>
                  <p:nvPr/>
                </p:nvSpPr>
                <p:spPr bwMode="auto">
                  <a:xfrm>
                    <a:off x="2649" y="2041"/>
                    <a:ext cx="310" cy="97"/>
                  </a:xfrm>
                  <a:prstGeom prst="rect">
                    <a:avLst/>
                  </a:prstGeom>
                  <a:solidFill>
                    <a:srgbClr val="CDE6FF"/>
                  </a:solidFill>
                  <a:ln w="4763">
                    <a:solidFill>
                      <a:schemeClr val="bg2"/>
                    </a:solidFill>
                    <a:miter lim="800000"/>
                    <a:headEnd/>
                    <a:tailEnd/>
                  </a:ln>
                </p:spPr>
                <p:txBody>
                  <a:bodyPr/>
                  <a:lstStyle/>
                  <a:p>
                    <a:endParaRPr lang="en-US"/>
                  </a:p>
                </p:txBody>
              </p:sp>
              <p:sp>
                <p:nvSpPr>
                  <p:cNvPr id="36986" name="Freeform 388"/>
                  <p:cNvSpPr>
                    <a:spLocks/>
                  </p:cNvSpPr>
                  <p:nvPr/>
                </p:nvSpPr>
                <p:spPr bwMode="auto">
                  <a:xfrm>
                    <a:off x="2563" y="1957"/>
                    <a:ext cx="396" cy="84"/>
                  </a:xfrm>
                  <a:custGeom>
                    <a:avLst/>
                    <a:gdLst>
                      <a:gd name="T0" fmla="*/ 311 w 396"/>
                      <a:gd name="T1" fmla="*/ 0 h 84"/>
                      <a:gd name="T2" fmla="*/ 0 w 396"/>
                      <a:gd name="T3" fmla="*/ 0 h 84"/>
                      <a:gd name="T4" fmla="*/ 86 w 396"/>
                      <a:gd name="T5" fmla="*/ 84 h 84"/>
                      <a:gd name="T6" fmla="*/ 396 w 396"/>
                      <a:gd name="T7" fmla="*/ 84 h 84"/>
                      <a:gd name="T8" fmla="*/ 311 w 396"/>
                      <a:gd name="T9" fmla="*/ 0 h 84"/>
                      <a:gd name="T10" fmla="*/ 0 60000 65536"/>
                      <a:gd name="T11" fmla="*/ 0 60000 65536"/>
                      <a:gd name="T12" fmla="*/ 0 60000 65536"/>
                      <a:gd name="T13" fmla="*/ 0 60000 65536"/>
                      <a:gd name="T14" fmla="*/ 0 60000 65536"/>
                      <a:gd name="T15" fmla="*/ 0 w 396"/>
                      <a:gd name="T16" fmla="*/ 0 h 84"/>
                      <a:gd name="T17" fmla="*/ 396 w 396"/>
                      <a:gd name="T18" fmla="*/ 84 h 84"/>
                    </a:gdLst>
                    <a:ahLst/>
                    <a:cxnLst>
                      <a:cxn ang="T10">
                        <a:pos x="T0" y="T1"/>
                      </a:cxn>
                      <a:cxn ang="T11">
                        <a:pos x="T2" y="T3"/>
                      </a:cxn>
                      <a:cxn ang="T12">
                        <a:pos x="T4" y="T5"/>
                      </a:cxn>
                      <a:cxn ang="T13">
                        <a:pos x="T6" y="T7"/>
                      </a:cxn>
                      <a:cxn ang="T14">
                        <a:pos x="T8" y="T9"/>
                      </a:cxn>
                    </a:cxnLst>
                    <a:rect l="T15" t="T16" r="T17" b="T18"/>
                    <a:pathLst>
                      <a:path w="396" h="84">
                        <a:moveTo>
                          <a:pt x="311" y="0"/>
                        </a:moveTo>
                        <a:lnTo>
                          <a:pt x="0" y="0"/>
                        </a:lnTo>
                        <a:lnTo>
                          <a:pt x="86" y="84"/>
                        </a:lnTo>
                        <a:lnTo>
                          <a:pt x="396" y="84"/>
                        </a:lnTo>
                        <a:lnTo>
                          <a:pt x="311" y="0"/>
                        </a:lnTo>
                        <a:close/>
                      </a:path>
                    </a:pathLst>
                  </a:custGeom>
                  <a:solidFill>
                    <a:srgbClr val="CDE6FF"/>
                  </a:solidFill>
                  <a:ln w="4763">
                    <a:solidFill>
                      <a:schemeClr val="bg2"/>
                    </a:solidFill>
                    <a:round/>
                    <a:headEnd/>
                    <a:tailEnd/>
                  </a:ln>
                </p:spPr>
                <p:txBody>
                  <a:bodyPr/>
                  <a:lstStyle/>
                  <a:p>
                    <a:endParaRPr lang="en-US"/>
                  </a:p>
                </p:txBody>
              </p:sp>
            </p:grpSp>
            <p:grpSp>
              <p:nvGrpSpPr>
                <p:cNvPr id="36932" name="Group 389"/>
                <p:cNvGrpSpPr>
                  <a:grpSpLocks/>
                </p:cNvGrpSpPr>
                <p:nvPr/>
              </p:nvGrpSpPr>
              <p:grpSpPr bwMode="auto">
                <a:xfrm>
                  <a:off x="1747" y="1957"/>
                  <a:ext cx="873" cy="181"/>
                  <a:chOff x="1747" y="1957"/>
                  <a:chExt cx="873" cy="181"/>
                </a:xfrm>
              </p:grpSpPr>
              <p:sp>
                <p:nvSpPr>
                  <p:cNvPr id="36981" name="Freeform 390"/>
                  <p:cNvSpPr>
                    <a:spLocks/>
                  </p:cNvSpPr>
                  <p:nvPr/>
                </p:nvSpPr>
                <p:spPr bwMode="auto">
                  <a:xfrm>
                    <a:off x="1747" y="1957"/>
                    <a:ext cx="86" cy="181"/>
                  </a:xfrm>
                  <a:custGeom>
                    <a:avLst/>
                    <a:gdLst>
                      <a:gd name="T0" fmla="*/ 0 w 86"/>
                      <a:gd name="T1" fmla="*/ 0 h 181"/>
                      <a:gd name="T2" fmla="*/ 86 w 86"/>
                      <a:gd name="T3" fmla="*/ 84 h 181"/>
                      <a:gd name="T4" fmla="*/ 86 w 86"/>
                      <a:gd name="T5" fmla="*/ 181 h 181"/>
                      <a:gd name="T6" fmla="*/ 0 w 86"/>
                      <a:gd name="T7" fmla="*/ 97 h 181"/>
                      <a:gd name="T8" fmla="*/ 0 w 86"/>
                      <a:gd name="T9" fmla="*/ 0 h 181"/>
                      <a:gd name="T10" fmla="*/ 0 60000 65536"/>
                      <a:gd name="T11" fmla="*/ 0 60000 65536"/>
                      <a:gd name="T12" fmla="*/ 0 60000 65536"/>
                      <a:gd name="T13" fmla="*/ 0 60000 65536"/>
                      <a:gd name="T14" fmla="*/ 0 60000 65536"/>
                      <a:gd name="T15" fmla="*/ 0 w 86"/>
                      <a:gd name="T16" fmla="*/ 0 h 181"/>
                      <a:gd name="T17" fmla="*/ 86 w 86"/>
                      <a:gd name="T18" fmla="*/ 181 h 181"/>
                    </a:gdLst>
                    <a:ahLst/>
                    <a:cxnLst>
                      <a:cxn ang="T10">
                        <a:pos x="T0" y="T1"/>
                      </a:cxn>
                      <a:cxn ang="T11">
                        <a:pos x="T2" y="T3"/>
                      </a:cxn>
                      <a:cxn ang="T12">
                        <a:pos x="T4" y="T5"/>
                      </a:cxn>
                      <a:cxn ang="T13">
                        <a:pos x="T6" y="T7"/>
                      </a:cxn>
                      <a:cxn ang="T14">
                        <a:pos x="T8" y="T9"/>
                      </a:cxn>
                    </a:cxnLst>
                    <a:rect l="T15" t="T16" r="T17" b="T18"/>
                    <a:pathLst>
                      <a:path w="86" h="181">
                        <a:moveTo>
                          <a:pt x="0" y="0"/>
                        </a:moveTo>
                        <a:lnTo>
                          <a:pt x="86" y="84"/>
                        </a:lnTo>
                        <a:lnTo>
                          <a:pt x="86" y="181"/>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982" name="Rectangle 391"/>
                  <p:cNvSpPr>
                    <a:spLocks noChangeArrowheads="1"/>
                  </p:cNvSpPr>
                  <p:nvPr/>
                </p:nvSpPr>
                <p:spPr bwMode="auto">
                  <a:xfrm>
                    <a:off x="1833" y="2041"/>
                    <a:ext cx="787" cy="97"/>
                  </a:xfrm>
                  <a:prstGeom prst="rect">
                    <a:avLst/>
                  </a:prstGeom>
                  <a:solidFill>
                    <a:srgbClr val="CDE6FF"/>
                  </a:solidFill>
                  <a:ln w="4763">
                    <a:solidFill>
                      <a:schemeClr val="bg2"/>
                    </a:solidFill>
                    <a:miter lim="800000"/>
                    <a:headEnd/>
                    <a:tailEnd/>
                  </a:ln>
                </p:spPr>
                <p:txBody>
                  <a:bodyPr/>
                  <a:lstStyle/>
                  <a:p>
                    <a:endParaRPr lang="en-US"/>
                  </a:p>
                </p:txBody>
              </p:sp>
              <p:sp>
                <p:nvSpPr>
                  <p:cNvPr id="36983" name="Freeform 392"/>
                  <p:cNvSpPr>
                    <a:spLocks/>
                  </p:cNvSpPr>
                  <p:nvPr/>
                </p:nvSpPr>
                <p:spPr bwMode="auto">
                  <a:xfrm>
                    <a:off x="1747" y="1957"/>
                    <a:ext cx="873" cy="84"/>
                  </a:xfrm>
                  <a:custGeom>
                    <a:avLst/>
                    <a:gdLst>
                      <a:gd name="T0" fmla="*/ 787 w 873"/>
                      <a:gd name="T1" fmla="*/ 0 h 84"/>
                      <a:gd name="T2" fmla="*/ 0 w 873"/>
                      <a:gd name="T3" fmla="*/ 0 h 84"/>
                      <a:gd name="T4" fmla="*/ 86 w 873"/>
                      <a:gd name="T5" fmla="*/ 84 h 84"/>
                      <a:gd name="T6" fmla="*/ 873 w 873"/>
                      <a:gd name="T7" fmla="*/ 84 h 84"/>
                      <a:gd name="T8" fmla="*/ 787 w 873"/>
                      <a:gd name="T9" fmla="*/ 0 h 84"/>
                      <a:gd name="T10" fmla="*/ 0 60000 65536"/>
                      <a:gd name="T11" fmla="*/ 0 60000 65536"/>
                      <a:gd name="T12" fmla="*/ 0 60000 65536"/>
                      <a:gd name="T13" fmla="*/ 0 60000 65536"/>
                      <a:gd name="T14" fmla="*/ 0 60000 65536"/>
                      <a:gd name="T15" fmla="*/ 0 w 873"/>
                      <a:gd name="T16" fmla="*/ 0 h 84"/>
                      <a:gd name="T17" fmla="*/ 873 w 873"/>
                      <a:gd name="T18" fmla="*/ 84 h 84"/>
                    </a:gdLst>
                    <a:ahLst/>
                    <a:cxnLst>
                      <a:cxn ang="T10">
                        <a:pos x="T0" y="T1"/>
                      </a:cxn>
                      <a:cxn ang="T11">
                        <a:pos x="T2" y="T3"/>
                      </a:cxn>
                      <a:cxn ang="T12">
                        <a:pos x="T4" y="T5"/>
                      </a:cxn>
                      <a:cxn ang="T13">
                        <a:pos x="T6" y="T7"/>
                      </a:cxn>
                      <a:cxn ang="T14">
                        <a:pos x="T8" y="T9"/>
                      </a:cxn>
                    </a:cxnLst>
                    <a:rect l="T15" t="T16" r="T17" b="T18"/>
                    <a:pathLst>
                      <a:path w="873" h="84">
                        <a:moveTo>
                          <a:pt x="787" y="0"/>
                        </a:moveTo>
                        <a:lnTo>
                          <a:pt x="0" y="0"/>
                        </a:lnTo>
                        <a:lnTo>
                          <a:pt x="86" y="84"/>
                        </a:lnTo>
                        <a:lnTo>
                          <a:pt x="873" y="84"/>
                        </a:lnTo>
                        <a:lnTo>
                          <a:pt x="787" y="0"/>
                        </a:lnTo>
                        <a:close/>
                      </a:path>
                    </a:pathLst>
                  </a:custGeom>
                  <a:solidFill>
                    <a:srgbClr val="CDE6FF"/>
                  </a:solidFill>
                  <a:ln w="4763">
                    <a:solidFill>
                      <a:schemeClr val="bg2"/>
                    </a:solidFill>
                    <a:round/>
                    <a:headEnd/>
                    <a:tailEnd/>
                  </a:ln>
                </p:spPr>
                <p:txBody>
                  <a:bodyPr/>
                  <a:lstStyle/>
                  <a:p>
                    <a:endParaRPr lang="en-US"/>
                  </a:p>
                </p:txBody>
              </p:sp>
            </p:grpSp>
            <p:grpSp>
              <p:nvGrpSpPr>
                <p:cNvPr id="36933" name="Group 393"/>
                <p:cNvGrpSpPr>
                  <a:grpSpLocks/>
                </p:cNvGrpSpPr>
                <p:nvPr/>
              </p:nvGrpSpPr>
              <p:grpSpPr bwMode="auto">
                <a:xfrm>
                  <a:off x="3516" y="2077"/>
                  <a:ext cx="227" cy="210"/>
                  <a:chOff x="3516" y="2077"/>
                  <a:chExt cx="227" cy="210"/>
                </a:xfrm>
              </p:grpSpPr>
              <p:sp>
                <p:nvSpPr>
                  <p:cNvPr id="36978" name="Freeform 394"/>
                  <p:cNvSpPr>
                    <a:spLocks/>
                  </p:cNvSpPr>
                  <p:nvPr/>
                </p:nvSpPr>
                <p:spPr bwMode="auto">
                  <a:xfrm>
                    <a:off x="3516" y="2077"/>
                    <a:ext cx="117" cy="210"/>
                  </a:xfrm>
                  <a:custGeom>
                    <a:avLst/>
                    <a:gdLst>
                      <a:gd name="T0" fmla="*/ 0 w 117"/>
                      <a:gd name="T1" fmla="*/ 0 h 210"/>
                      <a:gd name="T2" fmla="*/ 117 w 117"/>
                      <a:gd name="T3" fmla="*/ 113 h 210"/>
                      <a:gd name="T4" fmla="*/ 117 w 117"/>
                      <a:gd name="T5" fmla="*/ 210 h 210"/>
                      <a:gd name="T6" fmla="*/ 0 w 117"/>
                      <a:gd name="T7" fmla="*/ 97 h 210"/>
                      <a:gd name="T8" fmla="*/ 0 w 117"/>
                      <a:gd name="T9" fmla="*/ 0 h 210"/>
                      <a:gd name="T10" fmla="*/ 0 60000 65536"/>
                      <a:gd name="T11" fmla="*/ 0 60000 65536"/>
                      <a:gd name="T12" fmla="*/ 0 60000 65536"/>
                      <a:gd name="T13" fmla="*/ 0 60000 65536"/>
                      <a:gd name="T14" fmla="*/ 0 60000 65536"/>
                      <a:gd name="T15" fmla="*/ 0 w 117"/>
                      <a:gd name="T16" fmla="*/ 0 h 210"/>
                      <a:gd name="T17" fmla="*/ 117 w 117"/>
                      <a:gd name="T18" fmla="*/ 210 h 210"/>
                    </a:gdLst>
                    <a:ahLst/>
                    <a:cxnLst>
                      <a:cxn ang="T10">
                        <a:pos x="T0" y="T1"/>
                      </a:cxn>
                      <a:cxn ang="T11">
                        <a:pos x="T2" y="T3"/>
                      </a:cxn>
                      <a:cxn ang="T12">
                        <a:pos x="T4" y="T5"/>
                      </a:cxn>
                      <a:cxn ang="T13">
                        <a:pos x="T6" y="T7"/>
                      </a:cxn>
                      <a:cxn ang="T14">
                        <a:pos x="T8" y="T9"/>
                      </a:cxn>
                    </a:cxnLst>
                    <a:rect l="T15" t="T16" r="T17" b="T18"/>
                    <a:pathLst>
                      <a:path w="117" h="210">
                        <a:moveTo>
                          <a:pt x="0" y="0"/>
                        </a:moveTo>
                        <a:lnTo>
                          <a:pt x="117" y="113"/>
                        </a:lnTo>
                        <a:lnTo>
                          <a:pt x="117" y="210"/>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979" name="Rectangle 395"/>
                  <p:cNvSpPr>
                    <a:spLocks noChangeArrowheads="1"/>
                  </p:cNvSpPr>
                  <p:nvPr/>
                </p:nvSpPr>
                <p:spPr bwMode="auto">
                  <a:xfrm>
                    <a:off x="3633" y="2190"/>
                    <a:ext cx="110" cy="97"/>
                  </a:xfrm>
                  <a:prstGeom prst="rect">
                    <a:avLst/>
                  </a:prstGeom>
                  <a:solidFill>
                    <a:srgbClr val="CDE6FF"/>
                  </a:solidFill>
                  <a:ln w="4763">
                    <a:solidFill>
                      <a:schemeClr val="bg2"/>
                    </a:solidFill>
                    <a:miter lim="800000"/>
                    <a:headEnd/>
                    <a:tailEnd/>
                  </a:ln>
                </p:spPr>
                <p:txBody>
                  <a:bodyPr/>
                  <a:lstStyle/>
                  <a:p>
                    <a:endParaRPr lang="en-US"/>
                  </a:p>
                </p:txBody>
              </p:sp>
              <p:sp>
                <p:nvSpPr>
                  <p:cNvPr id="36980" name="Freeform 396"/>
                  <p:cNvSpPr>
                    <a:spLocks/>
                  </p:cNvSpPr>
                  <p:nvPr/>
                </p:nvSpPr>
                <p:spPr bwMode="auto">
                  <a:xfrm>
                    <a:off x="3516" y="2077"/>
                    <a:ext cx="227" cy="113"/>
                  </a:xfrm>
                  <a:custGeom>
                    <a:avLst/>
                    <a:gdLst>
                      <a:gd name="T0" fmla="*/ 110 w 227"/>
                      <a:gd name="T1" fmla="*/ 0 h 113"/>
                      <a:gd name="T2" fmla="*/ 0 w 227"/>
                      <a:gd name="T3" fmla="*/ 0 h 113"/>
                      <a:gd name="T4" fmla="*/ 117 w 227"/>
                      <a:gd name="T5" fmla="*/ 113 h 113"/>
                      <a:gd name="T6" fmla="*/ 227 w 227"/>
                      <a:gd name="T7" fmla="*/ 113 h 113"/>
                      <a:gd name="T8" fmla="*/ 110 w 227"/>
                      <a:gd name="T9" fmla="*/ 0 h 113"/>
                      <a:gd name="T10" fmla="*/ 0 60000 65536"/>
                      <a:gd name="T11" fmla="*/ 0 60000 65536"/>
                      <a:gd name="T12" fmla="*/ 0 60000 65536"/>
                      <a:gd name="T13" fmla="*/ 0 60000 65536"/>
                      <a:gd name="T14" fmla="*/ 0 60000 65536"/>
                      <a:gd name="T15" fmla="*/ 0 w 227"/>
                      <a:gd name="T16" fmla="*/ 0 h 113"/>
                      <a:gd name="T17" fmla="*/ 227 w 227"/>
                      <a:gd name="T18" fmla="*/ 113 h 113"/>
                    </a:gdLst>
                    <a:ahLst/>
                    <a:cxnLst>
                      <a:cxn ang="T10">
                        <a:pos x="T0" y="T1"/>
                      </a:cxn>
                      <a:cxn ang="T11">
                        <a:pos x="T2" y="T3"/>
                      </a:cxn>
                      <a:cxn ang="T12">
                        <a:pos x="T4" y="T5"/>
                      </a:cxn>
                      <a:cxn ang="T13">
                        <a:pos x="T6" y="T7"/>
                      </a:cxn>
                      <a:cxn ang="T14">
                        <a:pos x="T8" y="T9"/>
                      </a:cxn>
                    </a:cxnLst>
                    <a:rect l="T15" t="T16" r="T17" b="T18"/>
                    <a:pathLst>
                      <a:path w="227" h="113">
                        <a:moveTo>
                          <a:pt x="110" y="0"/>
                        </a:moveTo>
                        <a:lnTo>
                          <a:pt x="0" y="0"/>
                        </a:lnTo>
                        <a:lnTo>
                          <a:pt x="117" y="113"/>
                        </a:lnTo>
                        <a:lnTo>
                          <a:pt x="227" y="113"/>
                        </a:lnTo>
                        <a:lnTo>
                          <a:pt x="110" y="0"/>
                        </a:lnTo>
                        <a:close/>
                      </a:path>
                    </a:pathLst>
                  </a:custGeom>
                  <a:solidFill>
                    <a:srgbClr val="CDE6FF"/>
                  </a:solidFill>
                  <a:ln w="4763">
                    <a:solidFill>
                      <a:schemeClr val="bg2"/>
                    </a:solidFill>
                    <a:round/>
                    <a:headEnd/>
                    <a:tailEnd/>
                  </a:ln>
                </p:spPr>
                <p:txBody>
                  <a:bodyPr/>
                  <a:lstStyle/>
                  <a:p>
                    <a:endParaRPr lang="en-US"/>
                  </a:p>
                </p:txBody>
              </p:sp>
            </p:grpSp>
            <p:grpSp>
              <p:nvGrpSpPr>
                <p:cNvPr id="36934" name="Group 397"/>
                <p:cNvGrpSpPr>
                  <a:grpSpLocks/>
                </p:cNvGrpSpPr>
                <p:nvPr/>
              </p:nvGrpSpPr>
              <p:grpSpPr bwMode="auto">
                <a:xfrm>
                  <a:off x="3364" y="2048"/>
                  <a:ext cx="246" cy="243"/>
                  <a:chOff x="3364" y="2048"/>
                  <a:chExt cx="246" cy="243"/>
                </a:xfrm>
              </p:grpSpPr>
              <p:sp>
                <p:nvSpPr>
                  <p:cNvPr id="36975" name="Freeform 398"/>
                  <p:cNvSpPr>
                    <a:spLocks/>
                  </p:cNvSpPr>
                  <p:nvPr/>
                </p:nvSpPr>
                <p:spPr bwMode="auto">
                  <a:xfrm>
                    <a:off x="3364" y="2048"/>
                    <a:ext cx="149" cy="243"/>
                  </a:xfrm>
                  <a:custGeom>
                    <a:avLst/>
                    <a:gdLst>
                      <a:gd name="T0" fmla="*/ 0 w 149"/>
                      <a:gd name="T1" fmla="*/ 0 h 243"/>
                      <a:gd name="T2" fmla="*/ 149 w 149"/>
                      <a:gd name="T3" fmla="*/ 145 h 243"/>
                      <a:gd name="T4" fmla="*/ 149 w 149"/>
                      <a:gd name="T5" fmla="*/ 243 h 243"/>
                      <a:gd name="T6" fmla="*/ 0 w 149"/>
                      <a:gd name="T7" fmla="*/ 97 h 243"/>
                      <a:gd name="T8" fmla="*/ 0 w 149"/>
                      <a:gd name="T9" fmla="*/ 0 h 243"/>
                      <a:gd name="T10" fmla="*/ 0 60000 65536"/>
                      <a:gd name="T11" fmla="*/ 0 60000 65536"/>
                      <a:gd name="T12" fmla="*/ 0 60000 65536"/>
                      <a:gd name="T13" fmla="*/ 0 60000 65536"/>
                      <a:gd name="T14" fmla="*/ 0 60000 65536"/>
                      <a:gd name="T15" fmla="*/ 0 w 149"/>
                      <a:gd name="T16" fmla="*/ 0 h 243"/>
                      <a:gd name="T17" fmla="*/ 149 w 149"/>
                      <a:gd name="T18" fmla="*/ 243 h 243"/>
                    </a:gdLst>
                    <a:ahLst/>
                    <a:cxnLst>
                      <a:cxn ang="T10">
                        <a:pos x="T0" y="T1"/>
                      </a:cxn>
                      <a:cxn ang="T11">
                        <a:pos x="T2" y="T3"/>
                      </a:cxn>
                      <a:cxn ang="T12">
                        <a:pos x="T4" y="T5"/>
                      </a:cxn>
                      <a:cxn ang="T13">
                        <a:pos x="T6" y="T7"/>
                      </a:cxn>
                      <a:cxn ang="T14">
                        <a:pos x="T8" y="T9"/>
                      </a:cxn>
                    </a:cxnLst>
                    <a:rect l="T15" t="T16" r="T17" b="T18"/>
                    <a:pathLst>
                      <a:path w="149" h="243">
                        <a:moveTo>
                          <a:pt x="0" y="0"/>
                        </a:moveTo>
                        <a:lnTo>
                          <a:pt x="149" y="145"/>
                        </a:lnTo>
                        <a:lnTo>
                          <a:pt x="149" y="243"/>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976" name="Rectangle 399"/>
                  <p:cNvSpPr>
                    <a:spLocks noChangeArrowheads="1"/>
                  </p:cNvSpPr>
                  <p:nvPr/>
                </p:nvSpPr>
                <p:spPr bwMode="auto">
                  <a:xfrm>
                    <a:off x="3513" y="2193"/>
                    <a:ext cx="97" cy="98"/>
                  </a:xfrm>
                  <a:prstGeom prst="rect">
                    <a:avLst/>
                  </a:prstGeom>
                  <a:solidFill>
                    <a:srgbClr val="CDE6FF"/>
                  </a:solidFill>
                  <a:ln w="4763">
                    <a:solidFill>
                      <a:schemeClr val="bg2"/>
                    </a:solidFill>
                    <a:miter lim="800000"/>
                    <a:headEnd/>
                    <a:tailEnd/>
                  </a:ln>
                </p:spPr>
                <p:txBody>
                  <a:bodyPr/>
                  <a:lstStyle/>
                  <a:p>
                    <a:endParaRPr lang="en-US"/>
                  </a:p>
                </p:txBody>
              </p:sp>
              <p:sp>
                <p:nvSpPr>
                  <p:cNvPr id="36977" name="Freeform 400"/>
                  <p:cNvSpPr>
                    <a:spLocks/>
                  </p:cNvSpPr>
                  <p:nvPr/>
                </p:nvSpPr>
                <p:spPr bwMode="auto">
                  <a:xfrm>
                    <a:off x="3364" y="2048"/>
                    <a:ext cx="246" cy="145"/>
                  </a:xfrm>
                  <a:custGeom>
                    <a:avLst/>
                    <a:gdLst>
                      <a:gd name="T0" fmla="*/ 97 w 246"/>
                      <a:gd name="T1" fmla="*/ 0 h 145"/>
                      <a:gd name="T2" fmla="*/ 0 w 246"/>
                      <a:gd name="T3" fmla="*/ 0 h 145"/>
                      <a:gd name="T4" fmla="*/ 149 w 246"/>
                      <a:gd name="T5" fmla="*/ 145 h 145"/>
                      <a:gd name="T6" fmla="*/ 246 w 246"/>
                      <a:gd name="T7" fmla="*/ 145 h 145"/>
                      <a:gd name="T8" fmla="*/ 97 w 246"/>
                      <a:gd name="T9" fmla="*/ 0 h 145"/>
                      <a:gd name="T10" fmla="*/ 0 60000 65536"/>
                      <a:gd name="T11" fmla="*/ 0 60000 65536"/>
                      <a:gd name="T12" fmla="*/ 0 60000 65536"/>
                      <a:gd name="T13" fmla="*/ 0 60000 65536"/>
                      <a:gd name="T14" fmla="*/ 0 60000 65536"/>
                      <a:gd name="T15" fmla="*/ 0 w 246"/>
                      <a:gd name="T16" fmla="*/ 0 h 145"/>
                      <a:gd name="T17" fmla="*/ 246 w 246"/>
                      <a:gd name="T18" fmla="*/ 145 h 145"/>
                    </a:gdLst>
                    <a:ahLst/>
                    <a:cxnLst>
                      <a:cxn ang="T10">
                        <a:pos x="T0" y="T1"/>
                      </a:cxn>
                      <a:cxn ang="T11">
                        <a:pos x="T2" y="T3"/>
                      </a:cxn>
                      <a:cxn ang="T12">
                        <a:pos x="T4" y="T5"/>
                      </a:cxn>
                      <a:cxn ang="T13">
                        <a:pos x="T6" y="T7"/>
                      </a:cxn>
                      <a:cxn ang="T14">
                        <a:pos x="T8" y="T9"/>
                      </a:cxn>
                    </a:cxnLst>
                    <a:rect l="T15" t="T16" r="T17" b="T18"/>
                    <a:pathLst>
                      <a:path w="246" h="145">
                        <a:moveTo>
                          <a:pt x="97" y="0"/>
                        </a:moveTo>
                        <a:lnTo>
                          <a:pt x="0" y="0"/>
                        </a:lnTo>
                        <a:lnTo>
                          <a:pt x="149" y="145"/>
                        </a:lnTo>
                        <a:lnTo>
                          <a:pt x="246" y="145"/>
                        </a:lnTo>
                        <a:lnTo>
                          <a:pt x="97" y="0"/>
                        </a:lnTo>
                        <a:close/>
                      </a:path>
                    </a:pathLst>
                  </a:custGeom>
                  <a:solidFill>
                    <a:srgbClr val="CDE6FF"/>
                  </a:solidFill>
                  <a:ln w="4763">
                    <a:solidFill>
                      <a:schemeClr val="bg2"/>
                    </a:solidFill>
                    <a:round/>
                    <a:headEnd/>
                    <a:tailEnd/>
                  </a:ln>
                </p:spPr>
                <p:txBody>
                  <a:bodyPr/>
                  <a:lstStyle/>
                  <a:p>
                    <a:endParaRPr lang="en-US"/>
                  </a:p>
                </p:txBody>
              </p:sp>
            </p:grpSp>
            <p:grpSp>
              <p:nvGrpSpPr>
                <p:cNvPr id="36935" name="Group 401"/>
                <p:cNvGrpSpPr>
                  <a:grpSpLocks/>
                </p:cNvGrpSpPr>
                <p:nvPr/>
              </p:nvGrpSpPr>
              <p:grpSpPr bwMode="auto">
                <a:xfrm>
                  <a:off x="2484" y="2064"/>
                  <a:ext cx="249" cy="243"/>
                  <a:chOff x="2484" y="2064"/>
                  <a:chExt cx="249" cy="243"/>
                </a:xfrm>
              </p:grpSpPr>
              <p:sp>
                <p:nvSpPr>
                  <p:cNvPr id="36972" name="Freeform 402"/>
                  <p:cNvSpPr>
                    <a:spLocks/>
                  </p:cNvSpPr>
                  <p:nvPr/>
                </p:nvSpPr>
                <p:spPr bwMode="auto">
                  <a:xfrm>
                    <a:off x="2484" y="2064"/>
                    <a:ext cx="148" cy="243"/>
                  </a:xfrm>
                  <a:custGeom>
                    <a:avLst/>
                    <a:gdLst>
                      <a:gd name="T0" fmla="*/ 0 w 148"/>
                      <a:gd name="T1" fmla="*/ 0 h 243"/>
                      <a:gd name="T2" fmla="*/ 148 w 148"/>
                      <a:gd name="T3" fmla="*/ 146 h 243"/>
                      <a:gd name="T4" fmla="*/ 148 w 148"/>
                      <a:gd name="T5" fmla="*/ 243 h 243"/>
                      <a:gd name="T6" fmla="*/ 0 w 148"/>
                      <a:gd name="T7" fmla="*/ 97 h 243"/>
                      <a:gd name="T8" fmla="*/ 0 w 148"/>
                      <a:gd name="T9" fmla="*/ 0 h 243"/>
                      <a:gd name="T10" fmla="*/ 0 60000 65536"/>
                      <a:gd name="T11" fmla="*/ 0 60000 65536"/>
                      <a:gd name="T12" fmla="*/ 0 60000 65536"/>
                      <a:gd name="T13" fmla="*/ 0 60000 65536"/>
                      <a:gd name="T14" fmla="*/ 0 60000 65536"/>
                      <a:gd name="T15" fmla="*/ 0 w 148"/>
                      <a:gd name="T16" fmla="*/ 0 h 243"/>
                      <a:gd name="T17" fmla="*/ 148 w 148"/>
                      <a:gd name="T18" fmla="*/ 243 h 243"/>
                    </a:gdLst>
                    <a:ahLst/>
                    <a:cxnLst>
                      <a:cxn ang="T10">
                        <a:pos x="T0" y="T1"/>
                      </a:cxn>
                      <a:cxn ang="T11">
                        <a:pos x="T2" y="T3"/>
                      </a:cxn>
                      <a:cxn ang="T12">
                        <a:pos x="T4" y="T5"/>
                      </a:cxn>
                      <a:cxn ang="T13">
                        <a:pos x="T6" y="T7"/>
                      </a:cxn>
                      <a:cxn ang="T14">
                        <a:pos x="T8" y="T9"/>
                      </a:cxn>
                    </a:cxnLst>
                    <a:rect l="T15" t="T16" r="T17" b="T18"/>
                    <a:pathLst>
                      <a:path w="148" h="243">
                        <a:moveTo>
                          <a:pt x="0" y="0"/>
                        </a:moveTo>
                        <a:lnTo>
                          <a:pt x="148" y="146"/>
                        </a:lnTo>
                        <a:lnTo>
                          <a:pt x="148" y="243"/>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973" name="Rectangle 403"/>
                  <p:cNvSpPr>
                    <a:spLocks noChangeArrowheads="1"/>
                  </p:cNvSpPr>
                  <p:nvPr/>
                </p:nvSpPr>
                <p:spPr bwMode="auto">
                  <a:xfrm>
                    <a:off x="2632" y="2210"/>
                    <a:ext cx="101" cy="97"/>
                  </a:xfrm>
                  <a:prstGeom prst="rect">
                    <a:avLst/>
                  </a:prstGeom>
                  <a:solidFill>
                    <a:srgbClr val="CDE6FF"/>
                  </a:solidFill>
                  <a:ln w="4763">
                    <a:solidFill>
                      <a:schemeClr val="bg2"/>
                    </a:solidFill>
                    <a:miter lim="800000"/>
                    <a:headEnd/>
                    <a:tailEnd/>
                  </a:ln>
                </p:spPr>
                <p:txBody>
                  <a:bodyPr/>
                  <a:lstStyle/>
                  <a:p>
                    <a:endParaRPr lang="en-US"/>
                  </a:p>
                </p:txBody>
              </p:sp>
              <p:sp>
                <p:nvSpPr>
                  <p:cNvPr id="36974" name="Freeform 404"/>
                  <p:cNvSpPr>
                    <a:spLocks/>
                  </p:cNvSpPr>
                  <p:nvPr/>
                </p:nvSpPr>
                <p:spPr bwMode="auto">
                  <a:xfrm>
                    <a:off x="2484" y="2064"/>
                    <a:ext cx="249" cy="146"/>
                  </a:xfrm>
                  <a:custGeom>
                    <a:avLst/>
                    <a:gdLst>
                      <a:gd name="T0" fmla="*/ 100 w 249"/>
                      <a:gd name="T1" fmla="*/ 0 h 146"/>
                      <a:gd name="T2" fmla="*/ 0 w 249"/>
                      <a:gd name="T3" fmla="*/ 0 h 146"/>
                      <a:gd name="T4" fmla="*/ 148 w 249"/>
                      <a:gd name="T5" fmla="*/ 146 h 146"/>
                      <a:gd name="T6" fmla="*/ 249 w 249"/>
                      <a:gd name="T7" fmla="*/ 146 h 146"/>
                      <a:gd name="T8" fmla="*/ 100 w 249"/>
                      <a:gd name="T9" fmla="*/ 0 h 146"/>
                      <a:gd name="T10" fmla="*/ 0 60000 65536"/>
                      <a:gd name="T11" fmla="*/ 0 60000 65536"/>
                      <a:gd name="T12" fmla="*/ 0 60000 65536"/>
                      <a:gd name="T13" fmla="*/ 0 60000 65536"/>
                      <a:gd name="T14" fmla="*/ 0 60000 65536"/>
                      <a:gd name="T15" fmla="*/ 0 w 249"/>
                      <a:gd name="T16" fmla="*/ 0 h 146"/>
                      <a:gd name="T17" fmla="*/ 249 w 249"/>
                      <a:gd name="T18" fmla="*/ 146 h 146"/>
                    </a:gdLst>
                    <a:ahLst/>
                    <a:cxnLst>
                      <a:cxn ang="T10">
                        <a:pos x="T0" y="T1"/>
                      </a:cxn>
                      <a:cxn ang="T11">
                        <a:pos x="T2" y="T3"/>
                      </a:cxn>
                      <a:cxn ang="T12">
                        <a:pos x="T4" y="T5"/>
                      </a:cxn>
                      <a:cxn ang="T13">
                        <a:pos x="T6" y="T7"/>
                      </a:cxn>
                      <a:cxn ang="T14">
                        <a:pos x="T8" y="T9"/>
                      </a:cxn>
                    </a:cxnLst>
                    <a:rect l="T15" t="T16" r="T17" b="T18"/>
                    <a:pathLst>
                      <a:path w="249" h="146">
                        <a:moveTo>
                          <a:pt x="100" y="0"/>
                        </a:moveTo>
                        <a:lnTo>
                          <a:pt x="0" y="0"/>
                        </a:lnTo>
                        <a:lnTo>
                          <a:pt x="148" y="146"/>
                        </a:lnTo>
                        <a:lnTo>
                          <a:pt x="249" y="146"/>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36936" name="Group 405"/>
                <p:cNvGrpSpPr>
                  <a:grpSpLocks/>
                </p:cNvGrpSpPr>
                <p:nvPr/>
              </p:nvGrpSpPr>
              <p:grpSpPr bwMode="auto">
                <a:xfrm>
                  <a:off x="2280" y="2054"/>
                  <a:ext cx="281" cy="275"/>
                  <a:chOff x="2280" y="2054"/>
                  <a:chExt cx="281" cy="275"/>
                </a:xfrm>
              </p:grpSpPr>
              <p:sp>
                <p:nvSpPr>
                  <p:cNvPr id="36969" name="Freeform 406"/>
                  <p:cNvSpPr>
                    <a:spLocks/>
                  </p:cNvSpPr>
                  <p:nvPr/>
                </p:nvSpPr>
                <p:spPr bwMode="auto">
                  <a:xfrm>
                    <a:off x="2280" y="2054"/>
                    <a:ext cx="181" cy="275"/>
                  </a:xfrm>
                  <a:custGeom>
                    <a:avLst/>
                    <a:gdLst>
                      <a:gd name="T0" fmla="*/ 0 w 181"/>
                      <a:gd name="T1" fmla="*/ 0 h 275"/>
                      <a:gd name="T2" fmla="*/ 181 w 181"/>
                      <a:gd name="T3" fmla="*/ 178 h 275"/>
                      <a:gd name="T4" fmla="*/ 181 w 181"/>
                      <a:gd name="T5" fmla="*/ 275 h 275"/>
                      <a:gd name="T6" fmla="*/ 0 w 181"/>
                      <a:gd name="T7" fmla="*/ 97 h 275"/>
                      <a:gd name="T8" fmla="*/ 0 w 181"/>
                      <a:gd name="T9" fmla="*/ 0 h 275"/>
                      <a:gd name="T10" fmla="*/ 0 60000 65536"/>
                      <a:gd name="T11" fmla="*/ 0 60000 65536"/>
                      <a:gd name="T12" fmla="*/ 0 60000 65536"/>
                      <a:gd name="T13" fmla="*/ 0 60000 65536"/>
                      <a:gd name="T14" fmla="*/ 0 60000 65536"/>
                      <a:gd name="T15" fmla="*/ 0 w 181"/>
                      <a:gd name="T16" fmla="*/ 0 h 275"/>
                      <a:gd name="T17" fmla="*/ 181 w 181"/>
                      <a:gd name="T18" fmla="*/ 275 h 275"/>
                    </a:gdLst>
                    <a:ahLst/>
                    <a:cxnLst>
                      <a:cxn ang="T10">
                        <a:pos x="T0" y="T1"/>
                      </a:cxn>
                      <a:cxn ang="T11">
                        <a:pos x="T2" y="T3"/>
                      </a:cxn>
                      <a:cxn ang="T12">
                        <a:pos x="T4" y="T5"/>
                      </a:cxn>
                      <a:cxn ang="T13">
                        <a:pos x="T6" y="T7"/>
                      </a:cxn>
                      <a:cxn ang="T14">
                        <a:pos x="T8" y="T9"/>
                      </a:cxn>
                    </a:cxnLst>
                    <a:rect l="T15" t="T16" r="T17" b="T18"/>
                    <a:pathLst>
                      <a:path w="181" h="275">
                        <a:moveTo>
                          <a:pt x="0" y="0"/>
                        </a:moveTo>
                        <a:lnTo>
                          <a:pt x="181" y="178"/>
                        </a:lnTo>
                        <a:lnTo>
                          <a:pt x="181" y="27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970" name="Rectangle 407"/>
                  <p:cNvSpPr>
                    <a:spLocks noChangeArrowheads="1"/>
                  </p:cNvSpPr>
                  <p:nvPr/>
                </p:nvSpPr>
                <p:spPr bwMode="auto">
                  <a:xfrm>
                    <a:off x="2461" y="2232"/>
                    <a:ext cx="100" cy="97"/>
                  </a:xfrm>
                  <a:prstGeom prst="rect">
                    <a:avLst/>
                  </a:prstGeom>
                  <a:solidFill>
                    <a:srgbClr val="CDE6FF"/>
                  </a:solidFill>
                  <a:ln w="4763">
                    <a:solidFill>
                      <a:schemeClr val="bg2"/>
                    </a:solidFill>
                    <a:miter lim="800000"/>
                    <a:headEnd/>
                    <a:tailEnd/>
                  </a:ln>
                </p:spPr>
                <p:txBody>
                  <a:bodyPr/>
                  <a:lstStyle/>
                  <a:p>
                    <a:endParaRPr lang="en-US"/>
                  </a:p>
                </p:txBody>
              </p:sp>
              <p:sp>
                <p:nvSpPr>
                  <p:cNvPr id="36971" name="Freeform 408"/>
                  <p:cNvSpPr>
                    <a:spLocks/>
                  </p:cNvSpPr>
                  <p:nvPr/>
                </p:nvSpPr>
                <p:spPr bwMode="auto">
                  <a:xfrm>
                    <a:off x="2280" y="2054"/>
                    <a:ext cx="281" cy="178"/>
                  </a:xfrm>
                  <a:custGeom>
                    <a:avLst/>
                    <a:gdLst>
                      <a:gd name="T0" fmla="*/ 100 w 281"/>
                      <a:gd name="T1" fmla="*/ 0 h 178"/>
                      <a:gd name="T2" fmla="*/ 0 w 281"/>
                      <a:gd name="T3" fmla="*/ 0 h 178"/>
                      <a:gd name="T4" fmla="*/ 181 w 281"/>
                      <a:gd name="T5" fmla="*/ 178 h 178"/>
                      <a:gd name="T6" fmla="*/ 281 w 281"/>
                      <a:gd name="T7" fmla="*/ 178 h 178"/>
                      <a:gd name="T8" fmla="*/ 100 w 281"/>
                      <a:gd name="T9" fmla="*/ 0 h 178"/>
                      <a:gd name="T10" fmla="*/ 0 60000 65536"/>
                      <a:gd name="T11" fmla="*/ 0 60000 65536"/>
                      <a:gd name="T12" fmla="*/ 0 60000 65536"/>
                      <a:gd name="T13" fmla="*/ 0 60000 65536"/>
                      <a:gd name="T14" fmla="*/ 0 60000 65536"/>
                      <a:gd name="T15" fmla="*/ 0 w 281"/>
                      <a:gd name="T16" fmla="*/ 0 h 178"/>
                      <a:gd name="T17" fmla="*/ 281 w 281"/>
                      <a:gd name="T18" fmla="*/ 178 h 178"/>
                    </a:gdLst>
                    <a:ahLst/>
                    <a:cxnLst>
                      <a:cxn ang="T10">
                        <a:pos x="T0" y="T1"/>
                      </a:cxn>
                      <a:cxn ang="T11">
                        <a:pos x="T2" y="T3"/>
                      </a:cxn>
                      <a:cxn ang="T12">
                        <a:pos x="T4" y="T5"/>
                      </a:cxn>
                      <a:cxn ang="T13">
                        <a:pos x="T6" y="T7"/>
                      </a:cxn>
                      <a:cxn ang="T14">
                        <a:pos x="T8" y="T9"/>
                      </a:cxn>
                    </a:cxnLst>
                    <a:rect l="T15" t="T16" r="T17" b="T18"/>
                    <a:pathLst>
                      <a:path w="281" h="178">
                        <a:moveTo>
                          <a:pt x="100" y="0"/>
                        </a:moveTo>
                        <a:lnTo>
                          <a:pt x="0" y="0"/>
                        </a:lnTo>
                        <a:lnTo>
                          <a:pt x="181" y="178"/>
                        </a:lnTo>
                        <a:lnTo>
                          <a:pt x="281" y="178"/>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36937" name="Group 409"/>
                <p:cNvGrpSpPr>
                  <a:grpSpLocks/>
                </p:cNvGrpSpPr>
                <p:nvPr/>
              </p:nvGrpSpPr>
              <p:grpSpPr bwMode="auto">
                <a:xfrm>
                  <a:off x="2011" y="2061"/>
                  <a:ext cx="340" cy="275"/>
                  <a:chOff x="2011" y="2061"/>
                  <a:chExt cx="340" cy="275"/>
                </a:xfrm>
              </p:grpSpPr>
              <p:sp>
                <p:nvSpPr>
                  <p:cNvPr id="36966" name="Freeform 410"/>
                  <p:cNvSpPr>
                    <a:spLocks/>
                  </p:cNvSpPr>
                  <p:nvPr/>
                </p:nvSpPr>
                <p:spPr bwMode="auto">
                  <a:xfrm>
                    <a:off x="2011" y="2061"/>
                    <a:ext cx="181" cy="275"/>
                  </a:xfrm>
                  <a:custGeom>
                    <a:avLst/>
                    <a:gdLst>
                      <a:gd name="T0" fmla="*/ 0 w 181"/>
                      <a:gd name="T1" fmla="*/ 0 h 275"/>
                      <a:gd name="T2" fmla="*/ 181 w 181"/>
                      <a:gd name="T3" fmla="*/ 178 h 275"/>
                      <a:gd name="T4" fmla="*/ 181 w 181"/>
                      <a:gd name="T5" fmla="*/ 275 h 275"/>
                      <a:gd name="T6" fmla="*/ 0 w 181"/>
                      <a:gd name="T7" fmla="*/ 97 h 275"/>
                      <a:gd name="T8" fmla="*/ 0 w 181"/>
                      <a:gd name="T9" fmla="*/ 0 h 275"/>
                      <a:gd name="T10" fmla="*/ 0 60000 65536"/>
                      <a:gd name="T11" fmla="*/ 0 60000 65536"/>
                      <a:gd name="T12" fmla="*/ 0 60000 65536"/>
                      <a:gd name="T13" fmla="*/ 0 60000 65536"/>
                      <a:gd name="T14" fmla="*/ 0 60000 65536"/>
                      <a:gd name="T15" fmla="*/ 0 w 181"/>
                      <a:gd name="T16" fmla="*/ 0 h 275"/>
                      <a:gd name="T17" fmla="*/ 181 w 181"/>
                      <a:gd name="T18" fmla="*/ 275 h 275"/>
                    </a:gdLst>
                    <a:ahLst/>
                    <a:cxnLst>
                      <a:cxn ang="T10">
                        <a:pos x="T0" y="T1"/>
                      </a:cxn>
                      <a:cxn ang="T11">
                        <a:pos x="T2" y="T3"/>
                      </a:cxn>
                      <a:cxn ang="T12">
                        <a:pos x="T4" y="T5"/>
                      </a:cxn>
                      <a:cxn ang="T13">
                        <a:pos x="T6" y="T7"/>
                      </a:cxn>
                      <a:cxn ang="T14">
                        <a:pos x="T8" y="T9"/>
                      </a:cxn>
                    </a:cxnLst>
                    <a:rect l="T15" t="T16" r="T17" b="T18"/>
                    <a:pathLst>
                      <a:path w="181" h="275">
                        <a:moveTo>
                          <a:pt x="0" y="0"/>
                        </a:moveTo>
                        <a:lnTo>
                          <a:pt x="181" y="178"/>
                        </a:lnTo>
                        <a:lnTo>
                          <a:pt x="181" y="27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967" name="Rectangle 411"/>
                  <p:cNvSpPr>
                    <a:spLocks noChangeArrowheads="1"/>
                  </p:cNvSpPr>
                  <p:nvPr/>
                </p:nvSpPr>
                <p:spPr bwMode="auto">
                  <a:xfrm>
                    <a:off x="2192" y="2239"/>
                    <a:ext cx="159" cy="97"/>
                  </a:xfrm>
                  <a:prstGeom prst="rect">
                    <a:avLst/>
                  </a:prstGeom>
                  <a:solidFill>
                    <a:srgbClr val="CDE6FF"/>
                  </a:solidFill>
                  <a:ln w="4763">
                    <a:solidFill>
                      <a:schemeClr val="bg2"/>
                    </a:solidFill>
                    <a:miter lim="800000"/>
                    <a:headEnd/>
                    <a:tailEnd/>
                  </a:ln>
                </p:spPr>
                <p:txBody>
                  <a:bodyPr/>
                  <a:lstStyle/>
                  <a:p>
                    <a:endParaRPr lang="en-US"/>
                  </a:p>
                </p:txBody>
              </p:sp>
              <p:sp>
                <p:nvSpPr>
                  <p:cNvPr id="36968" name="Freeform 412"/>
                  <p:cNvSpPr>
                    <a:spLocks/>
                  </p:cNvSpPr>
                  <p:nvPr/>
                </p:nvSpPr>
                <p:spPr bwMode="auto">
                  <a:xfrm>
                    <a:off x="2011" y="2061"/>
                    <a:ext cx="340" cy="178"/>
                  </a:xfrm>
                  <a:custGeom>
                    <a:avLst/>
                    <a:gdLst>
                      <a:gd name="T0" fmla="*/ 158 w 340"/>
                      <a:gd name="T1" fmla="*/ 0 h 178"/>
                      <a:gd name="T2" fmla="*/ 0 w 340"/>
                      <a:gd name="T3" fmla="*/ 0 h 178"/>
                      <a:gd name="T4" fmla="*/ 181 w 340"/>
                      <a:gd name="T5" fmla="*/ 178 h 178"/>
                      <a:gd name="T6" fmla="*/ 340 w 340"/>
                      <a:gd name="T7" fmla="*/ 178 h 178"/>
                      <a:gd name="T8" fmla="*/ 158 w 340"/>
                      <a:gd name="T9" fmla="*/ 0 h 178"/>
                      <a:gd name="T10" fmla="*/ 0 60000 65536"/>
                      <a:gd name="T11" fmla="*/ 0 60000 65536"/>
                      <a:gd name="T12" fmla="*/ 0 60000 65536"/>
                      <a:gd name="T13" fmla="*/ 0 60000 65536"/>
                      <a:gd name="T14" fmla="*/ 0 60000 65536"/>
                      <a:gd name="T15" fmla="*/ 0 w 340"/>
                      <a:gd name="T16" fmla="*/ 0 h 178"/>
                      <a:gd name="T17" fmla="*/ 340 w 340"/>
                      <a:gd name="T18" fmla="*/ 178 h 178"/>
                    </a:gdLst>
                    <a:ahLst/>
                    <a:cxnLst>
                      <a:cxn ang="T10">
                        <a:pos x="T0" y="T1"/>
                      </a:cxn>
                      <a:cxn ang="T11">
                        <a:pos x="T2" y="T3"/>
                      </a:cxn>
                      <a:cxn ang="T12">
                        <a:pos x="T4" y="T5"/>
                      </a:cxn>
                      <a:cxn ang="T13">
                        <a:pos x="T6" y="T7"/>
                      </a:cxn>
                      <a:cxn ang="T14">
                        <a:pos x="T8" y="T9"/>
                      </a:cxn>
                    </a:cxnLst>
                    <a:rect l="T15" t="T16" r="T17" b="T18"/>
                    <a:pathLst>
                      <a:path w="340" h="178">
                        <a:moveTo>
                          <a:pt x="158" y="0"/>
                        </a:moveTo>
                        <a:lnTo>
                          <a:pt x="0" y="0"/>
                        </a:lnTo>
                        <a:lnTo>
                          <a:pt x="181" y="178"/>
                        </a:lnTo>
                        <a:lnTo>
                          <a:pt x="340" y="178"/>
                        </a:lnTo>
                        <a:lnTo>
                          <a:pt x="158" y="0"/>
                        </a:lnTo>
                        <a:close/>
                      </a:path>
                    </a:pathLst>
                  </a:custGeom>
                  <a:solidFill>
                    <a:srgbClr val="CDE6FF"/>
                  </a:solidFill>
                  <a:ln w="4763">
                    <a:solidFill>
                      <a:schemeClr val="bg2"/>
                    </a:solidFill>
                    <a:round/>
                    <a:headEnd/>
                    <a:tailEnd/>
                  </a:ln>
                </p:spPr>
                <p:txBody>
                  <a:bodyPr/>
                  <a:lstStyle/>
                  <a:p>
                    <a:endParaRPr lang="en-US"/>
                  </a:p>
                </p:txBody>
              </p:sp>
            </p:grpSp>
            <p:grpSp>
              <p:nvGrpSpPr>
                <p:cNvPr id="36938" name="Group 413"/>
                <p:cNvGrpSpPr>
                  <a:grpSpLocks/>
                </p:cNvGrpSpPr>
                <p:nvPr/>
              </p:nvGrpSpPr>
              <p:grpSpPr bwMode="auto">
                <a:xfrm>
                  <a:off x="1846" y="2057"/>
                  <a:ext cx="268" cy="263"/>
                  <a:chOff x="1846" y="2057"/>
                  <a:chExt cx="268" cy="263"/>
                </a:xfrm>
              </p:grpSpPr>
              <p:sp>
                <p:nvSpPr>
                  <p:cNvPr id="36963" name="Freeform 414"/>
                  <p:cNvSpPr>
                    <a:spLocks/>
                  </p:cNvSpPr>
                  <p:nvPr/>
                </p:nvSpPr>
                <p:spPr bwMode="auto">
                  <a:xfrm>
                    <a:off x="1846" y="2057"/>
                    <a:ext cx="168" cy="263"/>
                  </a:xfrm>
                  <a:custGeom>
                    <a:avLst/>
                    <a:gdLst>
                      <a:gd name="T0" fmla="*/ 0 w 168"/>
                      <a:gd name="T1" fmla="*/ 0 h 263"/>
                      <a:gd name="T2" fmla="*/ 168 w 168"/>
                      <a:gd name="T3" fmla="*/ 166 h 263"/>
                      <a:gd name="T4" fmla="*/ 168 w 168"/>
                      <a:gd name="T5" fmla="*/ 263 h 263"/>
                      <a:gd name="T6" fmla="*/ 0 w 168"/>
                      <a:gd name="T7" fmla="*/ 98 h 263"/>
                      <a:gd name="T8" fmla="*/ 0 w 168"/>
                      <a:gd name="T9" fmla="*/ 0 h 263"/>
                      <a:gd name="T10" fmla="*/ 0 60000 65536"/>
                      <a:gd name="T11" fmla="*/ 0 60000 65536"/>
                      <a:gd name="T12" fmla="*/ 0 60000 65536"/>
                      <a:gd name="T13" fmla="*/ 0 60000 65536"/>
                      <a:gd name="T14" fmla="*/ 0 60000 65536"/>
                      <a:gd name="T15" fmla="*/ 0 w 168"/>
                      <a:gd name="T16" fmla="*/ 0 h 263"/>
                      <a:gd name="T17" fmla="*/ 168 w 168"/>
                      <a:gd name="T18" fmla="*/ 263 h 263"/>
                    </a:gdLst>
                    <a:ahLst/>
                    <a:cxnLst>
                      <a:cxn ang="T10">
                        <a:pos x="T0" y="T1"/>
                      </a:cxn>
                      <a:cxn ang="T11">
                        <a:pos x="T2" y="T3"/>
                      </a:cxn>
                      <a:cxn ang="T12">
                        <a:pos x="T4" y="T5"/>
                      </a:cxn>
                      <a:cxn ang="T13">
                        <a:pos x="T6" y="T7"/>
                      </a:cxn>
                      <a:cxn ang="T14">
                        <a:pos x="T8" y="T9"/>
                      </a:cxn>
                    </a:cxnLst>
                    <a:rect l="T15" t="T16" r="T17" b="T18"/>
                    <a:pathLst>
                      <a:path w="168" h="263">
                        <a:moveTo>
                          <a:pt x="0" y="0"/>
                        </a:moveTo>
                        <a:lnTo>
                          <a:pt x="168" y="166"/>
                        </a:lnTo>
                        <a:lnTo>
                          <a:pt x="168" y="263"/>
                        </a:lnTo>
                        <a:lnTo>
                          <a:pt x="0" y="98"/>
                        </a:lnTo>
                        <a:lnTo>
                          <a:pt x="0" y="0"/>
                        </a:lnTo>
                        <a:close/>
                      </a:path>
                    </a:pathLst>
                  </a:custGeom>
                  <a:solidFill>
                    <a:srgbClr val="CDE6FF"/>
                  </a:solidFill>
                  <a:ln w="4763">
                    <a:solidFill>
                      <a:schemeClr val="bg2"/>
                    </a:solidFill>
                    <a:round/>
                    <a:headEnd/>
                    <a:tailEnd/>
                  </a:ln>
                </p:spPr>
                <p:txBody>
                  <a:bodyPr/>
                  <a:lstStyle/>
                  <a:p>
                    <a:endParaRPr lang="en-US"/>
                  </a:p>
                </p:txBody>
              </p:sp>
              <p:sp>
                <p:nvSpPr>
                  <p:cNvPr id="36964" name="Rectangle 415"/>
                  <p:cNvSpPr>
                    <a:spLocks noChangeArrowheads="1"/>
                  </p:cNvSpPr>
                  <p:nvPr/>
                </p:nvSpPr>
                <p:spPr bwMode="auto">
                  <a:xfrm>
                    <a:off x="2014" y="2223"/>
                    <a:ext cx="100" cy="97"/>
                  </a:xfrm>
                  <a:prstGeom prst="rect">
                    <a:avLst/>
                  </a:prstGeom>
                  <a:solidFill>
                    <a:srgbClr val="CDE6FF"/>
                  </a:solidFill>
                  <a:ln w="4763">
                    <a:solidFill>
                      <a:schemeClr val="bg2"/>
                    </a:solidFill>
                    <a:miter lim="800000"/>
                    <a:headEnd/>
                    <a:tailEnd/>
                  </a:ln>
                </p:spPr>
                <p:txBody>
                  <a:bodyPr/>
                  <a:lstStyle/>
                  <a:p>
                    <a:endParaRPr lang="en-US"/>
                  </a:p>
                </p:txBody>
              </p:sp>
              <p:sp>
                <p:nvSpPr>
                  <p:cNvPr id="36965" name="Freeform 416"/>
                  <p:cNvSpPr>
                    <a:spLocks/>
                  </p:cNvSpPr>
                  <p:nvPr/>
                </p:nvSpPr>
                <p:spPr bwMode="auto">
                  <a:xfrm>
                    <a:off x="1846" y="2057"/>
                    <a:ext cx="268" cy="166"/>
                  </a:xfrm>
                  <a:custGeom>
                    <a:avLst/>
                    <a:gdLst>
                      <a:gd name="T0" fmla="*/ 100 w 268"/>
                      <a:gd name="T1" fmla="*/ 0 h 166"/>
                      <a:gd name="T2" fmla="*/ 0 w 268"/>
                      <a:gd name="T3" fmla="*/ 0 h 166"/>
                      <a:gd name="T4" fmla="*/ 168 w 268"/>
                      <a:gd name="T5" fmla="*/ 166 h 166"/>
                      <a:gd name="T6" fmla="*/ 268 w 268"/>
                      <a:gd name="T7" fmla="*/ 166 h 166"/>
                      <a:gd name="T8" fmla="*/ 100 w 268"/>
                      <a:gd name="T9" fmla="*/ 0 h 166"/>
                      <a:gd name="T10" fmla="*/ 0 60000 65536"/>
                      <a:gd name="T11" fmla="*/ 0 60000 65536"/>
                      <a:gd name="T12" fmla="*/ 0 60000 65536"/>
                      <a:gd name="T13" fmla="*/ 0 60000 65536"/>
                      <a:gd name="T14" fmla="*/ 0 60000 65536"/>
                      <a:gd name="T15" fmla="*/ 0 w 268"/>
                      <a:gd name="T16" fmla="*/ 0 h 166"/>
                      <a:gd name="T17" fmla="*/ 268 w 268"/>
                      <a:gd name="T18" fmla="*/ 166 h 166"/>
                    </a:gdLst>
                    <a:ahLst/>
                    <a:cxnLst>
                      <a:cxn ang="T10">
                        <a:pos x="T0" y="T1"/>
                      </a:cxn>
                      <a:cxn ang="T11">
                        <a:pos x="T2" y="T3"/>
                      </a:cxn>
                      <a:cxn ang="T12">
                        <a:pos x="T4" y="T5"/>
                      </a:cxn>
                      <a:cxn ang="T13">
                        <a:pos x="T6" y="T7"/>
                      </a:cxn>
                      <a:cxn ang="T14">
                        <a:pos x="T8" y="T9"/>
                      </a:cxn>
                    </a:cxnLst>
                    <a:rect l="T15" t="T16" r="T17" b="T18"/>
                    <a:pathLst>
                      <a:path w="268" h="166">
                        <a:moveTo>
                          <a:pt x="100" y="0"/>
                        </a:moveTo>
                        <a:lnTo>
                          <a:pt x="0" y="0"/>
                        </a:lnTo>
                        <a:lnTo>
                          <a:pt x="168" y="166"/>
                        </a:lnTo>
                        <a:lnTo>
                          <a:pt x="268" y="166"/>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36939" name="Group 417"/>
                <p:cNvGrpSpPr>
                  <a:grpSpLocks/>
                </p:cNvGrpSpPr>
                <p:nvPr/>
              </p:nvGrpSpPr>
              <p:grpSpPr bwMode="auto">
                <a:xfrm>
                  <a:off x="3513" y="2213"/>
                  <a:ext cx="458" cy="178"/>
                  <a:chOff x="3513" y="2213"/>
                  <a:chExt cx="458" cy="178"/>
                </a:xfrm>
              </p:grpSpPr>
              <p:sp>
                <p:nvSpPr>
                  <p:cNvPr id="36960" name="Freeform 418"/>
                  <p:cNvSpPr>
                    <a:spLocks/>
                  </p:cNvSpPr>
                  <p:nvPr/>
                </p:nvSpPr>
                <p:spPr bwMode="auto">
                  <a:xfrm>
                    <a:off x="3513" y="2213"/>
                    <a:ext cx="83" cy="178"/>
                  </a:xfrm>
                  <a:custGeom>
                    <a:avLst/>
                    <a:gdLst>
                      <a:gd name="T0" fmla="*/ 0 w 83"/>
                      <a:gd name="T1" fmla="*/ 0 h 178"/>
                      <a:gd name="T2" fmla="*/ 83 w 83"/>
                      <a:gd name="T3" fmla="*/ 81 h 178"/>
                      <a:gd name="T4" fmla="*/ 83 w 83"/>
                      <a:gd name="T5" fmla="*/ 178 h 178"/>
                      <a:gd name="T6" fmla="*/ 0 w 83"/>
                      <a:gd name="T7" fmla="*/ 97 h 178"/>
                      <a:gd name="T8" fmla="*/ 0 w 83"/>
                      <a:gd name="T9" fmla="*/ 0 h 178"/>
                      <a:gd name="T10" fmla="*/ 0 60000 65536"/>
                      <a:gd name="T11" fmla="*/ 0 60000 65536"/>
                      <a:gd name="T12" fmla="*/ 0 60000 65536"/>
                      <a:gd name="T13" fmla="*/ 0 60000 65536"/>
                      <a:gd name="T14" fmla="*/ 0 60000 65536"/>
                      <a:gd name="T15" fmla="*/ 0 w 83"/>
                      <a:gd name="T16" fmla="*/ 0 h 178"/>
                      <a:gd name="T17" fmla="*/ 83 w 83"/>
                      <a:gd name="T18" fmla="*/ 178 h 178"/>
                    </a:gdLst>
                    <a:ahLst/>
                    <a:cxnLst>
                      <a:cxn ang="T10">
                        <a:pos x="T0" y="T1"/>
                      </a:cxn>
                      <a:cxn ang="T11">
                        <a:pos x="T2" y="T3"/>
                      </a:cxn>
                      <a:cxn ang="T12">
                        <a:pos x="T4" y="T5"/>
                      </a:cxn>
                      <a:cxn ang="T13">
                        <a:pos x="T6" y="T7"/>
                      </a:cxn>
                      <a:cxn ang="T14">
                        <a:pos x="T8" y="T9"/>
                      </a:cxn>
                    </a:cxnLst>
                    <a:rect l="T15" t="T16" r="T17" b="T18"/>
                    <a:pathLst>
                      <a:path w="83" h="178">
                        <a:moveTo>
                          <a:pt x="0" y="0"/>
                        </a:moveTo>
                        <a:lnTo>
                          <a:pt x="83" y="81"/>
                        </a:lnTo>
                        <a:lnTo>
                          <a:pt x="83" y="17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961" name="Rectangle 419"/>
                  <p:cNvSpPr>
                    <a:spLocks noChangeArrowheads="1"/>
                  </p:cNvSpPr>
                  <p:nvPr/>
                </p:nvSpPr>
                <p:spPr bwMode="auto">
                  <a:xfrm>
                    <a:off x="3596" y="2294"/>
                    <a:ext cx="375" cy="97"/>
                  </a:xfrm>
                  <a:prstGeom prst="rect">
                    <a:avLst/>
                  </a:prstGeom>
                  <a:solidFill>
                    <a:srgbClr val="CDE6FF"/>
                  </a:solidFill>
                  <a:ln w="4763">
                    <a:solidFill>
                      <a:schemeClr val="bg2"/>
                    </a:solidFill>
                    <a:miter lim="800000"/>
                    <a:headEnd/>
                    <a:tailEnd/>
                  </a:ln>
                </p:spPr>
                <p:txBody>
                  <a:bodyPr/>
                  <a:lstStyle/>
                  <a:p>
                    <a:endParaRPr lang="en-US"/>
                  </a:p>
                </p:txBody>
              </p:sp>
              <p:sp>
                <p:nvSpPr>
                  <p:cNvPr id="36962" name="Freeform 420"/>
                  <p:cNvSpPr>
                    <a:spLocks/>
                  </p:cNvSpPr>
                  <p:nvPr/>
                </p:nvSpPr>
                <p:spPr bwMode="auto">
                  <a:xfrm>
                    <a:off x="3513" y="2213"/>
                    <a:ext cx="458" cy="81"/>
                  </a:xfrm>
                  <a:custGeom>
                    <a:avLst/>
                    <a:gdLst>
                      <a:gd name="T0" fmla="*/ 376 w 458"/>
                      <a:gd name="T1" fmla="*/ 0 h 81"/>
                      <a:gd name="T2" fmla="*/ 0 w 458"/>
                      <a:gd name="T3" fmla="*/ 0 h 81"/>
                      <a:gd name="T4" fmla="*/ 83 w 458"/>
                      <a:gd name="T5" fmla="*/ 81 h 81"/>
                      <a:gd name="T6" fmla="*/ 458 w 458"/>
                      <a:gd name="T7" fmla="*/ 81 h 81"/>
                      <a:gd name="T8" fmla="*/ 376 w 458"/>
                      <a:gd name="T9" fmla="*/ 0 h 81"/>
                      <a:gd name="T10" fmla="*/ 0 60000 65536"/>
                      <a:gd name="T11" fmla="*/ 0 60000 65536"/>
                      <a:gd name="T12" fmla="*/ 0 60000 65536"/>
                      <a:gd name="T13" fmla="*/ 0 60000 65536"/>
                      <a:gd name="T14" fmla="*/ 0 60000 65536"/>
                      <a:gd name="T15" fmla="*/ 0 w 458"/>
                      <a:gd name="T16" fmla="*/ 0 h 81"/>
                      <a:gd name="T17" fmla="*/ 458 w 458"/>
                      <a:gd name="T18" fmla="*/ 81 h 81"/>
                    </a:gdLst>
                    <a:ahLst/>
                    <a:cxnLst>
                      <a:cxn ang="T10">
                        <a:pos x="T0" y="T1"/>
                      </a:cxn>
                      <a:cxn ang="T11">
                        <a:pos x="T2" y="T3"/>
                      </a:cxn>
                      <a:cxn ang="T12">
                        <a:pos x="T4" y="T5"/>
                      </a:cxn>
                      <a:cxn ang="T13">
                        <a:pos x="T6" y="T7"/>
                      </a:cxn>
                      <a:cxn ang="T14">
                        <a:pos x="T8" y="T9"/>
                      </a:cxn>
                    </a:cxnLst>
                    <a:rect l="T15" t="T16" r="T17" b="T18"/>
                    <a:pathLst>
                      <a:path w="458" h="81">
                        <a:moveTo>
                          <a:pt x="376" y="0"/>
                        </a:moveTo>
                        <a:lnTo>
                          <a:pt x="0" y="0"/>
                        </a:lnTo>
                        <a:lnTo>
                          <a:pt x="83" y="81"/>
                        </a:lnTo>
                        <a:lnTo>
                          <a:pt x="458" y="81"/>
                        </a:lnTo>
                        <a:lnTo>
                          <a:pt x="376" y="0"/>
                        </a:lnTo>
                        <a:close/>
                      </a:path>
                    </a:pathLst>
                  </a:custGeom>
                  <a:solidFill>
                    <a:srgbClr val="CDE6FF"/>
                  </a:solidFill>
                  <a:ln w="4763">
                    <a:solidFill>
                      <a:schemeClr val="bg2"/>
                    </a:solidFill>
                    <a:round/>
                    <a:headEnd/>
                    <a:tailEnd/>
                  </a:ln>
                </p:spPr>
                <p:txBody>
                  <a:bodyPr/>
                  <a:lstStyle/>
                  <a:p>
                    <a:endParaRPr lang="en-US"/>
                  </a:p>
                </p:txBody>
              </p:sp>
            </p:grpSp>
            <p:grpSp>
              <p:nvGrpSpPr>
                <p:cNvPr id="36940" name="Group 421"/>
                <p:cNvGrpSpPr>
                  <a:grpSpLocks/>
                </p:cNvGrpSpPr>
                <p:nvPr/>
              </p:nvGrpSpPr>
              <p:grpSpPr bwMode="auto">
                <a:xfrm>
                  <a:off x="3095" y="2093"/>
                  <a:ext cx="484" cy="298"/>
                  <a:chOff x="3095" y="2093"/>
                  <a:chExt cx="484" cy="298"/>
                </a:xfrm>
              </p:grpSpPr>
              <p:sp>
                <p:nvSpPr>
                  <p:cNvPr id="36957" name="Freeform 422"/>
                  <p:cNvSpPr>
                    <a:spLocks/>
                  </p:cNvSpPr>
                  <p:nvPr/>
                </p:nvSpPr>
                <p:spPr bwMode="auto">
                  <a:xfrm>
                    <a:off x="3095" y="2093"/>
                    <a:ext cx="206" cy="298"/>
                  </a:xfrm>
                  <a:custGeom>
                    <a:avLst/>
                    <a:gdLst>
                      <a:gd name="T0" fmla="*/ 0 w 206"/>
                      <a:gd name="T1" fmla="*/ 0 h 298"/>
                      <a:gd name="T2" fmla="*/ 206 w 206"/>
                      <a:gd name="T3" fmla="*/ 201 h 298"/>
                      <a:gd name="T4" fmla="*/ 206 w 206"/>
                      <a:gd name="T5" fmla="*/ 298 h 298"/>
                      <a:gd name="T6" fmla="*/ 0 w 206"/>
                      <a:gd name="T7" fmla="*/ 97 h 298"/>
                      <a:gd name="T8" fmla="*/ 0 w 206"/>
                      <a:gd name="T9" fmla="*/ 0 h 298"/>
                      <a:gd name="T10" fmla="*/ 0 60000 65536"/>
                      <a:gd name="T11" fmla="*/ 0 60000 65536"/>
                      <a:gd name="T12" fmla="*/ 0 60000 65536"/>
                      <a:gd name="T13" fmla="*/ 0 60000 65536"/>
                      <a:gd name="T14" fmla="*/ 0 60000 65536"/>
                      <a:gd name="T15" fmla="*/ 0 w 206"/>
                      <a:gd name="T16" fmla="*/ 0 h 298"/>
                      <a:gd name="T17" fmla="*/ 206 w 206"/>
                      <a:gd name="T18" fmla="*/ 298 h 298"/>
                    </a:gdLst>
                    <a:ahLst/>
                    <a:cxnLst>
                      <a:cxn ang="T10">
                        <a:pos x="T0" y="T1"/>
                      </a:cxn>
                      <a:cxn ang="T11">
                        <a:pos x="T2" y="T3"/>
                      </a:cxn>
                      <a:cxn ang="T12">
                        <a:pos x="T4" y="T5"/>
                      </a:cxn>
                      <a:cxn ang="T13">
                        <a:pos x="T6" y="T7"/>
                      </a:cxn>
                      <a:cxn ang="T14">
                        <a:pos x="T8" y="T9"/>
                      </a:cxn>
                    </a:cxnLst>
                    <a:rect l="T15" t="T16" r="T17" b="T18"/>
                    <a:pathLst>
                      <a:path w="206" h="298">
                        <a:moveTo>
                          <a:pt x="0" y="0"/>
                        </a:moveTo>
                        <a:lnTo>
                          <a:pt x="206" y="201"/>
                        </a:lnTo>
                        <a:lnTo>
                          <a:pt x="206" y="29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958" name="Rectangle 423"/>
                  <p:cNvSpPr>
                    <a:spLocks noChangeArrowheads="1"/>
                  </p:cNvSpPr>
                  <p:nvPr/>
                </p:nvSpPr>
                <p:spPr bwMode="auto">
                  <a:xfrm>
                    <a:off x="3301" y="2294"/>
                    <a:ext cx="278" cy="97"/>
                  </a:xfrm>
                  <a:prstGeom prst="rect">
                    <a:avLst/>
                  </a:prstGeom>
                  <a:solidFill>
                    <a:srgbClr val="CDE6FF"/>
                  </a:solidFill>
                  <a:ln w="4763">
                    <a:solidFill>
                      <a:schemeClr val="bg2"/>
                    </a:solidFill>
                    <a:miter lim="800000"/>
                    <a:headEnd/>
                    <a:tailEnd/>
                  </a:ln>
                </p:spPr>
                <p:txBody>
                  <a:bodyPr/>
                  <a:lstStyle/>
                  <a:p>
                    <a:endParaRPr lang="en-US"/>
                  </a:p>
                </p:txBody>
              </p:sp>
              <p:sp>
                <p:nvSpPr>
                  <p:cNvPr id="36959" name="Freeform 424"/>
                  <p:cNvSpPr>
                    <a:spLocks/>
                  </p:cNvSpPr>
                  <p:nvPr/>
                </p:nvSpPr>
                <p:spPr bwMode="auto">
                  <a:xfrm>
                    <a:off x="3095" y="2093"/>
                    <a:ext cx="484" cy="201"/>
                  </a:xfrm>
                  <a:custGeom>
                    <a:avLst/>
                    <a:gdLst>
                      <a:gd name="T0" fmla="*/ 279 w 484"/>
                      <a:gd name="T1" fmla="*/ 0 h 201"/>
                      <a:gd name="T2" fmla="*/ 0 w 484"/>
                      <a:gd name="T3" fmla="*/ 0 h 201"/>
                      <a:gd name="T4" fmla="*/ 206 w 484"/>
                      <a:gd name="T5" fmla="*/ 201 h 201"/>
                      <a:gd name="T6" fmla="*/ 484 w 484"/>
                      <a:gd name="T7" fmla="*/ 201 h 201"/>
                      <a:gd name="T8" fmla="*/ 279 w 484"/>
                      <a:gd name="T9" fmla="*/ 0 h 201"/>
                      <a:gd name="T10" fmla="*/ 0 60000 65536"/>
                      <a:gd name="T11" fmla="*/ 0 60000 65536"/>
                      <a:gd name="T12" fmla="*/ 0 60000 65536"/>
                      <a:gd name="T13" fmla="*/ 0 60000 65536"/>
                      <a:gd name="T14" fmla="*/ 0 60000 65536"/>
                      <a:gd name="T15" fmla="*/ 0 w 484"/>
                      <a:gd name="T16" fmla="*/ 0 h 201"/>
                      <a:gd name="T17" fmla="*/ 484 w 484"/>
                      <a:gd name="T18" fmla="*/ 201 h 201"/>
                    </a:gdLst>
                    <a:ahLst/>
                    <a:cxnLst>
                      <a:cxn ang="T10">
                        <a:pos x="T0" y="T1"/>
                      </a:cxn>
                      <a:cxn ang="T11">
                        <a:pos x="T2" y="T3"/>
                      </a:cxn>
                      <a:cxn ang="T12">
                        <a:pos x="T4" y="T5"/>
                      </a:cxn>
                      <a:cxn ang="T13">
                        <a:pos x="T6" y="T7"/>
                      </a:cxn>
                      <a:cxn ang="T14">
                        <a:pos x="T8" y="T9"/>
                      </a:cxn>
                    </a:cxnLst>
                    <a:rect l="T15" t="T16" r="T17" b="T18"/>
                    <a:pathLst>
                      <a:path w="484" h="201">
                        <a:moveTo>
                          <a:pt x="279" y="0"/>
                        </a:moveTo>
                        <a:lnTo>
                          <a:pt x="0" y="0"/>
                        </a:lnTo>
                        <a:lnTo>
                          <a:pt x="206" y="201"/>
                        </a:lnTo>
                        <a:lnTo>
                          <a:pt x="484" y="201"/>
                        </a:lnTo>
                        <a:lnTo>
                          <a:pt x="279" y="0"/>
                        </a:lnTo>
                        <a:close/>
                      </a:path>
                    </a:pathLst>
                  </a:custGeom>
                  <a:solidFill>
                    <a:srgbClr val="CDE6FF"/>
                  </a:solidFill>
                  <a:ln w="4763">
                    <a:solidFill>
                      <a:schemeClr val="bg2"/>
                    </a:solidFill>
                    <a:round/>
                    <a:headEnd/>
                    <a:tailEnd/>
                  </a:ln>
                </p:spPr>
                <p:txBody>
                  <a:bodyPr/>
                  <a:lstStyle/>
                  <a:p>
                    <a:endParaRPr lang="en-US"/>
                  </a:p>
                </p:txBody>
              </p:sp>
            </p:grpSp>
            <p:grpSp>
              <p:nvGrpSpPr>
                <p:cNvPr id="36941" name="Group 425"/>
                <p:cNvGrpSpPr>
                  <a:grpSpLocks/>
                </p:cNvGrpSpPr>
                <p:nvPr/>
              </p:nvGrpSpPr>
              <p:grpSpPr bwMode="auto">
                <a:xfrm>
                  <a:off x="3008" y="2226"/>
                  <a:ext cx="277" cy="165"/>
                  <a:chOff x="3008" y="2226"/>
                  <a:chExt cx="277" cy="165"/>
                </a:xfrm>
              </p:grpSpPr>
              <p:sp>
                <p:nvSpPr>
                  <p:cNvPr id="36954" name="Freeform 426"/>
                  <p:cNvSpPr>
                    <a:spLocks/>
                  </p:cNvSpPr>
                  <p:nvPr/>
                </p:nvSpPr>
                <p:spPr bwMode="auto">
                  <a:xfrm>
                    <a:off x="3008" y="2226"/>
                    <a:ext cx="70" cy="165"/>
                  </a:xfrm>
                  <a:custGeom>
                    <a:avLst/>
                    <a:gdLst>
                      <a:gd name="T0" fmla="*/ 0 w 70"/>
                      <a:gd name="T1" fmla="*/ 0 h 165"/>
                      <a:gd name="T2" fmla="*/ 70 w 70"/>
                      <a:gd name="T3" fmla="*/ 68 h 165"/>
                      <a:gd name="T4" fmla="*/ 70 w 70"/>
                      <a:gd name="T5" fmla="*/ 165 h 165"/>
                      <a:gd name="T6" fmla="*/ 0 w 70"/>
                      <a:gd name="T7" fmla="*/ 97 h 165"/>
                      <a:gd name="T8" fmla="*/ 0 w 70"/>
                      <a:gd name="T9" fmla="*/ 0 h 165"/>
                      <a:gd name="T10" fmla="*/ 0 60000 65536"/>
                      <a:gd name="T11" fmla="*/ 0 60000 65536"/>
                      <a:gd name="T12" fmla="*/ 0 60000 65536"/>
                      <a:gd name="T13" fmla="*/ 0 60000 65536"/>
                      <a:gd name="T14" fmla="*/ 0 60000 65536"/>
                      <a:gd name="T15" fmla="*/ 0 w 70"/>
                      <a:gd name="T16" fmla="*/ 0 h 165"/>
                      <a:gd name="T17" fmla="*/ 70 w 70"/>
                      <a:gd name="T18" fmla="*/ 165 h 165"/>
                    </a:gdLst>
                    <a:ahLst/>
                    <a:cxnLst>
                      <a:cxn ang="T10">
                        <a:pos x="T0" y="T1"/>
                      </a:cxn>
                      <a:cxn ang="T11">
                        <a:pos x="T2" y="T3"/>
                      </a:cxn>
                      <a:cxn ang="T12">
                        <a:pos x="T4" y="T5"/>
                      </a:cxn>
                      <a:cxn ang="T13">
                        <a:pos x="T6" y="T7"/>
                      </a:cxn>
                      <a:cxn ang="T14">
                        <a:pos x="T8" y="T9"/>
                      </a:cxn>
                    </a:cxnLst>
                    <a:rect l="T15" t="T16" r="T17" b="T18"/>
                    <a:pathLst>
                      <a:path w="70" h="165">
                        <a:moveTo>
                          <a:pt x="0" y="0"/>
                        </a:moveTo>
                        <a:lnTo>
                          <a:pt x="70" y="68"/>
                        </a:lnTo>
                        <a:lnTo>
                          <a:pt x="70" y="16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955" name="Rectangle 427"/>
                  <p:cNvSpPr>
                    <a:spLocks noChangeArrowheads="1"/>
                  </p:cNvSpPr>
                  <p:nvPr/>
                </p:nvSpPr>
                <p:spPr bwMode="auto">
                  <a:xfrm>
                    <a:off x="3078" y="2294"/>
                    <a:ext cx="207" cy="97"/>
                  </a:xfrm>
                  <a:prstGeom prst="rect">
                    <a:avLst/>
                  </a:prstGeom>
                  <a:solidFill>
                    <a:srgbClr val="CDE6FF"/>
                  </a:solidFill>
                  <a:ln w="4763">
                    <a:solidFill>
                      <a:schemeClr val="bg2"/>
                    </a:solidFill>
                    <a:miter lim="800000"/>
                    <a:headEnd/>
                    <a:tailEnd/>
                  </a:ln>
                </p:spPr>
                <p:txBody>
                  <a:bodyPr/>
                  <a:lstStyle/>
                  <a:p>
                    <a:endParaRPr lang="en-US"/>
                  </a:p>
                </p:txBody>
              </p:sp>
              <p:sp>
                <p:nvSpPr>
                  <p:cNvPr id="36956" name="Freeform 428"/>
                  <p:cNvSpPr>
                    <a:spLocks/>
                  </p:cNvSpPr>
                  <p:nvPr/>
                </p:nvSpPr>
                <p:spPr bwMode="auto">
                  <a:xfrm>
                    <a:off x="3008" y="2226"/>
                    <a:ext cx="277" cy="68"/>
                  </a:xfrm>
                  <a:custGeom>
                    <a:avLst/>
                    <a:gdLst>
                      <a:gd name="T0" fmla="*/ 207 w 277"/>
                      <a:gd name="T1" fmla="*/ 0 h 68"/>
                      <a:gd name="T2" fmla="*/ 0 w 277"/>
                      <a:gd name="T3" fmla="*/ 0 h 68"/>
                      <a:gd name="T4" fmla="*/ 70 w 277"/>
                      <a:gd name="T5" fmla="*/ 68 h 68"/>
                      <a:gd name="T6" fmla="*/ 277 w 277"/>
                      <a:gd name="T7" fmla="*/ 68 h 68"/>
                      <a:gd name="T8" fmla="*/ 207 w 277"/>
                      <a:gd name="T9" fmla="*/ 0 h 68"/>
                      <a:gd name="T10" fmla="*/ 0 60000 65536"/>
                      <a:gd name="T11" fmla="*/ 0 60000 65536"/>
                      <a:gd name="T12" fmla="*/ 0 60000 65536"/>
                      <a:gd name="T13" fmla="*/ 0 60000 65536"/>
                      <a:gd name="T14" fmla="*/ 0 60000 65536"/>
                      <a:gd name="T15" fmla="*/ 0 w 277"/>
                      <a:gd name="T16" fmla="*/ 0 h 68"/>
                      <a:gd name="T17" fmla="*/ 277 w 277"/>
                      <a:gd name="T18" fmla="*/ 68 h 68"/>
                    </a:gdLst>
                    <a:ahLst/>
                    <a:cxnLst>
                      <a:cxn ang="T10">
                        <a:pos x="T0" y="T1"/>
                      </a:cxn>
                      <a:cxn ang="T11">
                        <a:pos x="T2" y="T3"/>
                      </a:cxn>
                      <a:cxn ang="T12">
                        <a:pos x="T4" y="T5"/>
                      </a:cxn>
                      <a:cxn ang="T13">
                        <a:pos x="T6" y="T7"/>
                      </a:cxn>
                      <a:cxn ang="T14">
                        <a:pos x="T8" y="T9"/>
                      </a:cxn>
                    </a:cxnLst>
                    <a:rect l="T15" t="T16" r="T17" b="T18"/>
                    <a:pathLst>
                      <a:path w="277" h="68">
                        <a:moveTo>
                          <a:pt x="207" y="0"/>
                        </a:moveTo>
                        <a:lnTo>
                          <a:pt x="0" y="0"/>
                        </a:lnTo>
                        <a:lnTo>
                          <a:pt x="70" y="68"/>
                        </a:lnTo>
                        <a:lnTo>
                          <a:pt x="277" y="68"/>
                        </a:lnTo>
                        <a:lnTo>
                          <a:pt x="207" y="0"/>
                        </a:lnTo>
                        <a:close/>
                      </a:path>
                    </a:pathLst>
                  </a:custGeom>
                  <a:solidFill>
                    <a:srgbClr val="CDE6FF"/>
                  </a:solidFill>
                  <a:ln w="4763">
                    <a:solidFill>
                      <a:schemeClr val="bg2"/>
                    </a:solidFill>
                    <a:round/>
                    <a:headEnd/>
                    <a:tailEnd/>
                  </a:ln>
                </p:spPr>
                <p:txBody>
                  <a:bodyPr/>
                  <a:lstStyle/>
                  <a:p>
                    <a:endParaRPr lang="en-US"/>
                  </a:p>
                </p:txBody>
              </p:sp>
            </p:grpSp>
            <p:grpSp>
              <p:nvGrpSpPr>
                <p:cNvPr id="36942" name="Group 429"/>
                <p:cNvGrpSpPr>
                  <a:grpSpLocks/>
                </p:cNvGrpSpPr>
                <p:nvPr/>
              </p:nvGrpSpPr>
              <p:grpSpPr bwMode="auto">
                <a:xfrm>
                  <a:off x="2765" y="2213"/>
                  <a:ext cx="300" cy="178"/>
                  <a:chOff x="2765" y="2213"/>
                  <a:chExt cx="300" cy="178"/>
                </a:xfrm>
              </p:grpSpPr>
              <p:sp>
                <p:nvSpPr>
                  <p:cNvPr id="36951" name="Freeform 430"/>
                  <p:cNvSpPr>
                    <a:spLocks/>
                  </p:cNvSpPr>
                  <p:nvPr/>
                </p:nvSpPr>
                <p:spPr bwMode="auto">
                  <a:xfrm>
                    <a:off x="2765" y="2213"/>
                    <a:ext cx="83" cy="178"/>
                  </a:xfrm>
                  <a:custGeom>
                    <a:avLst/>
                    <a:gdLst>
                      <a:gd name="T0" fmla="*/ 0 w 83"/>
                      <a:gd name="T1" fmla="*/ 0 h 178"/>
                      <a:gd name="T2" fmla="*/ 83 w 83"/>
                      <a:gd name="T3" fmla="*/ 81 h 178"/>
                      <a:gd name="T4" fmla="*/ 83 w 83"/>
                      <a:gd name="T5" fmla="*/ 178 h 178"/>
                      <a:gd name="T6" fmla="*/ 0 w 83"/>
                      <a:gd name="T7" fmla="*/ 97 h 178"/>
                      <a:gd name="T8" fmla="*/ 0 w 83"/>
                      <a:gd name="T9" fmla="*/ 0 h 178"/>
                      <a:gd name="T10" fmla="*/ 0 60000 65536"/>
                      <a:gd name="T11" fmla="*/ 0 60000 65536"/>
                      <a:gd name="T12" fmla="*/ 0 60000 65536"/>
                      <a:gd name="T13" fmla="*/ 0 60000 65536"/>
                      <a:gd name="T14" fmla="*/ 0 60000 65536"/>
                      <a:gd name="T15" fmla="*/ 0 w 83"/>
                      <a:gd name="T16" fmla="*/ 0 h 178"/>
                      <a:gd name="T17" fmla="*/ 83 w 83"/>
                      <a:gd name="T18" fmla="*/ 178 h 178"/>
                    </a:gdLst>
                    <a:ahLst/>
                    <a:cxnLst>
                      <a:cxn ang="T10">
                        <a:pos x="T0" y="T1"/>
                      </a:cxn>
                      <a:cxn ang="T11">
                        <a:pos x="T2" y="T3"/>
                      </a:cxn>
                      <a:cxn ang="T12">
                        <a:pos x="T4" y="T5"/>
                      </a:cxn>
                      <a:cxn ang="T13">
                        <a:pos x="T6" y="T7"/>
                      </a:cxn>
                      <a:cxn ang="T14">
                        <a:pos x="T8" y="T9"/>
                      </a:cxn>
                    </a:cxnLst>
                    <a:rect l="T15" t="T16" r="T17" b="T18"/>
                    <a:pathLst>
                      <a:path w="83" h="178">
                        <a:moveTo>
                          <a:pt x="0" y="0"/>
                        </a:moveTo>
                        <a:lnTo>
                          <a:pt x="83" y="81"/>
                        </a:lnTo>
                        <a:lnTo>
                          <a:pt x="83" y="17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952" name="Rectangle 431"/>
                  <p:cNvSpPr>
                    <a:spLocks noChangeArrowheads="1"/>
                  </p:cNvSpPr>
                  <p:nvPr/>
                </p:nvSpPr>
                <p:spPr bwMode="auto">
                  <a:xfrm>
                    <a:off x="2848" y="2294"/>
                    <a:ext cx="217" cy="97"/>
                  </a:xfrm>
                  <a:prstGeom prst="rect">
                    <a:avLst/>
                  </a:prstGeom>
                  <a:solidFill>
                    <a:srgbClr val="CDE6FF"/>
                  </a:solidFill>
                  <a:ln w="4763">
                    <a:solidFill>
                      <a:schemeClr val="bg2"/>
                    </a:solidFill>
                    <a:miter lim="800000"/>
                    <a:headEnd/>
                    <a:tailEnd/>
                  </a:ln>
                </p:spPr>
                <p:txBody>
                  <a:bodyPr/>
                  <a:lstStyle/>
                  <a:p>
                    <a:endParaRPr lang="en-US"/>
                  </a:p>
                </p:txBody>
              </p:sp>
              <p:sp>
                <p:nvSpPr>
                  <p:cNvPr id="36953" name="Freeform 432"/>
                  <p:cNvSpPr>
                    <a:spLocks/>
                  </p:cNvSpPr>
                  <p:nvPr/>
                </p:nvSpPr>
                <p:spPr bwMode="auto">
                  <a:xfrm>
                    <a:off x="2765" y="2213"/>
                    <a:ext cx="300" cy="81"/>
                  </a:xfrm>
                  <a:custGeom>
                    <a:avLst/>
                    <a:gdLst>
                      <a:gd name="T0" fmla="*/ 217 w 300"/>
                      <a:gd name="T1" fmla="*/ 0 h 81"/>
                      <a:gd name="T2" fmla="*/ 0 w 300"/>
                      <a:gd name="T3" fmla="*/ 0 h 81"/>
                      <a:gd name="T4" fmla="*/ 83 w 300"/>
                      <a:gd name="T5" fmla="*/ 81 h 81"/>
                      <a:gd name="T6" fmla="*/ 300 w 300"/>
                      <a:gd name="T7" fmla="*/ 81 h 81"/>
                      <a:gd name="T8" fmla="*/ 217 w 300"/>
                      <a:gd name="T9" fmla="*/ 0 h 81"/>
                      <a:gd name="T10" fmla="*/ 0 60000 65536"/>
                      <a:gd name="T11" fmla="*/ 0 60000 65536"/>
                      <a:gd name="T12" fmla="*/ 0 60000 65536"/>
                      <a:gd name="T13" fmla="*/ 0 60000 65536"/>
                      <a:gd name="T14" fmla="*/ 0 60000 65536"/>
                      <a:gd name="T15" fmla="*/ 0 w 300"/>
                      <a:gd name="T16" fmla="*/ 0 h 81"/>
                      <a:gd name="T17" fmla="*/ 300 w 300"/>
                      <a:gd name="T18" fmla="*/ 81 h 81"/>
                    </a:gdLst>
                    <a:ahLst/>
                    <a:cxnLst>
                      <a:cxn ang="T10">
                        <a:pos x="T0" y="T1"/>
                      </a:cxn>
                      <a:cxn ang="T11">
                        <a:pos x="T2" y="T3"/>
                      </a:cxn>
                      <a:cxn ang="T12">
                        <a:pos x="T4" y="T5"/>
                      </a:cxn>
                      <a:cxn ang="T13">
                        <a:pos x="T6" y="T7"/>
                      </a:cxn>
                      <a:cxn ang="T14">
                        <a:pos x="T8" y="T9"/>
                      </a:cxn>
                    </a:cxnLst>
                    <a:rect l="T15" t="T16" r="T17" b="T18"/>
                    <a:pathLst>
                      <a:path w="300" h="81">
                        <a:moveTo>
                          <a:pt x="217" y="0"/>
                        </a:moveTo>
                        <a:lnTo>
                          <a:pt x="0" y="0"/>
                        </a:lnTo>
                        <a:lnTo>
                          <a:pt x="83" y="81"/>
                        </a:lnTo>
                        <a:lnTo>
                          <a:pt x="300" y="81"/>
                        </a:lnTo>
                        <a:lnTo>
                          <a:pt x="217" y="0"/>
                        </a:lnTo>
                        <a:close/>
                      </a:path>
                    </a:pathLst>
                  </a:custGeom>
                  <a:solidFill>
                    <a:srgbClr val="CDE6FF"/>
                  </a:solidFill>
                  <a:ln w="4763">
                    <a:solidFill>
                      <a:schemeClr val="bg2"/>
                    </a:solidFill>
                    <a:round/>
                    <a:headEnd/>
                    <a:tailEnd/>
                  </a:ln>
                </p:spPr>
                <p:txBody>
                  <a:bodyPr/>
                  <a:lstStyle/>
                  <a:p>
                    <a:endParaRPr lang="en-US"/>
                  </a:p>
                </p:txBody>
              </p:sp>
            </p:grpSp>
            <p:grpSp>
              <p:nvGrpSpPr>
                <p:cNvPr id="36943" name="Group 433"/>
                <p:cNvGrpSpPr>
                  <a:grpSpLocks/>
                </p:cNvGrpSpPr>
                <p:nvPr/>
              </p:nvGrpSpPr>
              <p:grpSpPr bwMode="auto">
                <a:xfrm>
                  <a:off x="2370" y="2239"/>
                  <a:ext cx="462" cy="152"/>
                  <a:chOff x="2370" y="2239"/>
                  <a:chExt cx="462" cy="152"/>
                </a:xfrm>
              </p:grpSpPr>
              <p:sp>
                <p:nvSpPr>
                  <p:cNvPr id="36948" name="Freeform 434"/>
                  <p:cNvSpPr>
                    <a:spLocks/>
                  </p:cNvSpPr>
                  <p:nvPr/>
                </p:nvSpPr>
                <p:spPr bwMode="auto">
                  <a:xfrm>
                    <a:off x="2370" y="2239"/>
                    <a:ext cx="57" cy="152"/>
                  </a:xfrm>
                  <a:custGeom>
                    <a:avLst/>
                    <a:gdLst>
                      <a:gd name="T0" fmla="*/ 0 w 57"/>
                      <a:gd name="T1" fmla="*/ 0 h 152"/>
                      <a:gd name="T2" fmla="*/ 57 w 57"/>
                      <a:gd name="T3" fmla="*/ 55 h 152"/>
                      <a:gd name="T4" fmla="*/ 57 w 57"/>
                      <a:gd name="T5" fmla="*/ 152 h 152"/>
                      <a:gd name="T6" fmla="*/ 0 w 57"/>
                      <a:gd name="T7" fmla="*/ 97 h 152"/>
                      <a:gd name="T8" fmla="*/ 0 w 57"/>
                      <a:gd name="T9" fmla="*/ 0 h 152"/>
                      <a:gd name="T10" fmla="*/ 0 60000 65536"/>
                      <a:gd name="T11" fmla="*/ 0 60000 65536"/>
                      <a:gd name="T12" fmla="*/ 0 60000 65536"/>
                      <a:gd name="T13" fmla="*/ 0 60000 65536"/>
                      <a:gd name="T14" fmla="*/ 0 60000 65536"/>
                      <a:gd name="T15" fmla="*/ 0 w 57"/>
                      <a:gd name="T16" fmla="*/ 0 h 152"/>
                      <a:gd name="T17" fmla="*/ 57 w 57"/>
                      <a:gd name="T18" fmla="*/ 152 h 152"/>
                    </a:gdLst>
                    <a:ahLst/>
                    <a:cxnLst>
                      <a:cxn ang="T10">
                        <a:pos x="T0" y="T1"/>
                      </a:cxn>
                      <a:cxn ang="T11">
                        <a:pos x="T2" y="T3"/>
                      </a:cxn>
                      <a:cxn ang="T12">
                        <a:pos x="T4" y="T5"/>
                      </a:cxn>
                      <a:cxn ang="T13">
                        <a:pos x="T6" y="T7"/>
                      </a:cxn>
                      <a:cxn ang="T14">
                        <a:pos x="T8" y="T9"/>
                      </a:cxn>
                    </a:cxnLst>
                    <a:rect l="T15" t="T16" r="T17" b="T18"/>
                    <a:pathLst>
                      <a:path w="57" h="152">
                        <a:moveTo>
                          <a:pt x="0" y="0"/>
                        </a:moveTo>
                        <a:lnTo>
                          <a:pt x="57" y="55"/>
                        </a:lnTo>
                        <a:lnTo>
                          <a:pt x="57" y="152"/>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949" name="Rectangle 435"/>
                  <p:cNvSpPr>
                    <a:spLocks noChangeArrowheads="1"/>
                  </p:cNvSpPr>
                  <p:nvPr/>
                </p:nvSpPr>
                <p:spPr bwMode="auto">
                  <a:xfrm>
                    <a:off x="2427" y="2294"/>
                    <a:ext cx="405" cy="97"/>
                  </a:xfrm>
                  <a:prstGeom prst="rect">
                    <a:avLst/>
                  </a:prstGeom>
                  <a:solidFill>
                    <a:srgbClr val="CDE6FF"/>
                  </a:solidFill>
                  <a:ln w="4763">
                    <a:solidFill>
                      <a:schemeClr val="bg2"/>
                    </a:solidFill>
                    <a:miter lim="800000"/>
                    <a:headEnd/>
                    <a:tailEnd/>
                  </a:ln>
                </p:spPr>
                <p:txBody>
                  <a:bodyPr/>
                  <a:lstStyle/>
                  <a:p>
                    <a:endParaRPr lang="en-US"/>
                  </a:p>
                </p:txBody>
              </p:sp>
              <p:sp>
                <p:nvSpPr>
                  <p:cNvPr id="36950" name="Freeform 436"/>
                  <p:cNvSpPr>
                    <a:spLocks/>
                  </p:cNvSpPr>
                  <p:nvPr/>
                </p:nvSpPr>
                <p:spPr bwMode="auto">
                  <a:xfrm>
                    <a:off x="2370" y="2239"/>
                    <a:ext cx="462" cy="55"/>
                  </a:xfrm>
                  <a:custGeom>
                    <a:avLst/>
                    <a:gdLst>
                      <a:gd name="T0" fmla="*/ 405 w 462"/>
                      <a:gd name="T1" fmla="*/ 0 h 55"/>
                      <a:gd name="T2" fmla="*/ 0 w 462"/>
                      <a:gd name="T3" fmla="*/ 0 h 55"/>
                      <a:gd name="T4" fmla="*/ 57 w 462"/>
                      <a:gd name="T5" fmla="*/ 55 h 55"/>
                      <a:gd name="T6" fmla="*/ 462 w 462"/>
                      <a:gd name="T7" fmla="*/ 55 h 55"/>
                      <a:gd name="T8" fmla="*/ 405 w 462"/>
                      <a:gd name="T9" fmla="*/ 0 h 55"/>
                      <a:gd name="T10" fmla="*/ 0 60000 65536"/>
                      <a:gd name="T11" fmla="*/ 0 60000 65536"/>
                      <a:gd name="T12" fmla="*/ 0 60000 65536"/>
                      <a:gd name="T13" fmla="*/ 0 60000 65536"/>
                      <a:gd name="T14" fmla="*/ 0 60000 65536"/>
                      <a:gd name="T15" fmla="*/ 0 w 462"/>
                      <a:gd name="T16" fmla="*/ 0 h 55"/>
                      <a:gd name="T17" fmla="*/ 462 w 462"/>
                      <a:gd name="T18" fmla="*/ 55 h 55"/>
                    </a:gdLst>
                    <a:ahLst/>
                    <a:cxnLst>
                      <a:cxn ang="T10">
                        <a:pos x="T0" y="T1"/>
                      </a:cxn>
                      <a:cxn ang="T11">
                        <a:pos x="T2" y="T3"/>
                      </a:cxn>
                      <a:cxn ang="T12">
                        <a:pos x="T4" y="T5"/>
                      </a:cxn>
                      <a:cxn ang="T13">
                        <a:pos x="T6" y="T7"/>
                      </a:cxn>
                      <a:cxn ang="T14">
                        <a:pos x="T8" y="T9"/>
                      </a:cxn>
                    </a:cxnLst>
                    <a:rect l="T15" t="T16" r="T17" b="T18"/>
                    <a:pathLst>
                      <a:path w="462" h="55">
                        <a:moveTo>
                          <a:pt x="405" y="0"/>
                        </a:moveTo>
                        <a:lnTo>
                          <a:pt x="0" y="0"/>
                        </a:lnTo>
                        <a:lnTo>
                          <a:pt x="57" y="55"/>
                        </a:lnTo>
                        <a:lnTo>
                          <a:pt x="462" y="55"/>
                        </a:lnTo>
                        <a:lnTo>
                          <a:pt x="405" y="0"/>
                        </a:lnTo>
                        <a:close/>
                      </a:path>
                    </a:pathLst>
                  </a:custGeom>
                  <a:solidFill>
                    <a:srgbClr val="CDE6FF"/>
                  </a:solidFill>
                  <a:ln w="4763">
                    <a:solidFill>
                      <a:schemeClr val="bg2"/>
                    </a:solidFill>
                    <a:round/>
                    <a:headEnd/>
                    <a:tailEnd/>
                  </a:ln>
                </p:spPr>
                <p:txBody>
                  <a:bodyPr/>
                  <a:lstStyle/>
                  <a:p>
                    <a:endParaRPr lang="en-US"/>
                  </a:p>
                </p:txBody>
              </p:sp>
            </p:grpSp>
            <p:grpSp>
              <p:nvGrpSpPr>
                <p:cNvPr id="36944" name="Group 437"/>
                <p:cNvGrpSpPr>
                  <a:grpSpLocks/>
                </p:cNvGrpSpPr>
                <p:nvPr/>
              </p:nvGrpSpPr>
              <p:grpSpPr bwMode="auto">
                <a:xfrm>
                  <a:off x="2021" y="2236"/>
                  <a:ext cx="396" cy="155"/>
                  <a:chOff x="2021" y="2236"/>
                  <a:chExt cx="396" cy="155"/>
                </a:xfrm>
              </p:grpSpPr>
              <p:sp>
                <p:nvSpPr>
                  <p:cNvPr id="36945" name="Freeform 438"/>
                  <p:cNvSpPr>
                    <a:spLocks/>
                  </p:cNvSpPr>
                  <p:nvPr/>
                </p:nvSpPr>
                <p:spPr bwMode="auto">
                  <a:xfrm>
                    <a:off x="2021" y="2236"/>
                    <a:ext cx="59" cy="155"/>
                  </a:xfrm>
                  <a:custGeom>
                    <a:avLst/>
                    <a:gdLst>
                      <a:gd name="T0" fmla="*/ 0 w 59"/>
                      <a:gd name="T1" fmla="*/ 0 h 155"/>
                      <a:gd name="T2" fmla="*/ 59 w 59"/>
                      <a:gd name="T3" fmla="*/ 58 h 155"/>
                      <a:gd name="T4" fmla="*/ 59 w 59"/>
                      <a:gd name="T5" fmla="*/ 155 h 155"/>
                      <a:gd name="T6" fmla="*/ 0 w 59"/>
                      <a:gd name="T7" fmla="*/ 97 h 155"/>
                      <a:gd name="T8" fmla="*/ 0 w 59"/>
                      <a:gd name="T9" fmla="*/ 0 h 155"/>
                      <a:gd name="T10" fmla="*/ 0 60000 65536"/>
                      <a:gd name="T11" fmla="*/ 0 60000 65536"/>
                      <a:gd name="T12" fmla="*/ 0 60000 65536"/>
                      <a:gd name="T13" fmla="*/ 0 60000 65536"/>
                      <a:gd name="T14" fmla="*/ 0 60000 65536"/>
                      <a:gd name="T15" fmla="*/ 0 w 59"/>
                      <a:gd name="T16" fmla="*/ 0 h 155"/>
                      <a:gd name="T17" fmla="*/ 59 w 59"/>
                      <a:gd name="T18" fmla="*/ 155 h 155"/>
                    </a:gdLst>
                    <a:ahLst/>
                    <a:cxnLst>
                      <a:cxn ang="T10">
                        <a:pos x="T0" y="T1"/>
                      </a:cxn>
                      <a:cxn ang="T11">
                        <a:pos x="T2" y="T3"/>
                      </a:cxn>
                      <a:cxn ang="T12">
                        <a:pos x="T4" y="T5"/>
                      </a:cxn>
                      <a:cxn ang="T13">
                        <a:pos x="T6" y="T7"/>
                      </a:cxn>
                      <a:cxn ang="T14">
                        <a:pos x="T8" y="T9"/>
                      </a:cxn>
                    </a:cxnLst>
                    <a:rect l="T15" t="T16" r="T17" b="T18"/>
                    <a:pathLst>
                      <a:path w="59" h="155">
                        <a:moveTo>
                          <a:pt x="0" y="0"/>
                        </a:moveTo>
                        <a:lnTo>
                          <a:pt x="59" y="58"/>
                        </a:lnTo>
                        <a:lnTo>
                          <a:pt x="59" y="15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6946" name="Rectangle 439"/>
                  <p:cNvSpPr>
                    <a:spLocks noChangeArrowheads="1"/>
                  </p:cNvSpPr>
                  <p:nvPr/>
                </p:nvSpPr>
                <p:spPr bwMode="auto">
                  <a:xfrm>
                    <a:off x="2080" y="2294"/>
                    <a:ext cx="337" cy="97"/>
                  </a:xfrm>
                  <a:prstGeom prst="rect">
                    <a:avLst/>
                  </a:prstGeom>
                  <a:solidFill>
                    <a:srgbClr val="CDE6FF"/>
                  </a:solidFill>
                  <a:ln w="4763">
                    <a:solidFill>
                      <a:schemeClr val="bg2"/>
                    </a:solidFill>
                    <a:miter lim="800000"/>
                    <a:headEnd/>
                    <a:tailEnd/>
                  </a:ln>
                </p:spPr>
                <p:txBody>
                  <a:bodyPr/>
                  <a:lstStyle/>
                  <a:p>
                    <a:endParaRPr lang="en-US"/>
                  </a:p>
                </p:txBody>
              </p:sp>
              <p:sp>
                <p:nvSpPr>
                  <p:cNvPr id="36947" name="Freeform 440"/>
                  <p:cNvSpPr>
                    <a:spLocks/>
                  </p:cNvSpPr>
                  <p:nvPr/>
                </p:nvSpPr>
                <p:spPr bwMode="auto">
                  <a:xfrm>
                    <a:off x="2021" y="2236"/>
                    <a:ext cx="396" cy="58"/>
                  </a:xfrm>
                  <a:custGeom>
                    <a:avLst/>
                    <a:gdLst>
                      <a:gd name="T0" fmla="*/ 336 w 396"/>
                      <a:gd name="T1" fmla="*/ 0 h 58"/>
                      <a:gd name="T2" fmla="*/ 0 w 396"/>
                      <a:gd name="T3" fmla="*/ 0 h 58"/>
                      <a:gd name="T4" fmla="*/ 59 w 396"/>
                      <a:gd name="T5" fmla="*/ 58 h 58"/>
                      <a:gd name="T6" fmla="*/ 396 w 396"/>
                      <a:gd name="T7" fmla="*/ 58 h 58"/>
                      <a:gd name="T8" fmla="*/ 336 w 396"/>
                      <a:gd name="T9" fmla="*/ 0 h 58"/>
                      <a:gd name="T10" fmla="*/ 0 60000 65536"/>
                      <a:gd name="T11" fmla="*/ 0 60000 65536"/>
                      <a:gd name="T12" fmla="*/ 0 60000 65536"/>
                      <a:gd name="T13" fmla="*/ 0 60000 65536"/>
                      <a:gd name="T14" fmla="*/ 0 60000 65536"/>
                      <a:gd name="T15" fmla="*/ 0 w 396"/>
                      <a:gd name="T16" fmla="*/ 0 h 58"/>
                      <a:gd name="T17" fmla="*/ 396 w 396"/>
                      <a:gd name="T18" fmla="*/ 58 h 58"/>
                    </a:gdLst>
                    <a:ahLst/>
                    <a:cxnLst>
                      <a:cxn ang="T10">
                        <a:pos x="T0" y="T1"/>
                      </a:cxn>
                      <a:cxn ang="T11">
                        <a:pos x="T2" y="T3"/>
                      </a:cxn>
                      <a:cxn ang="T12">
                        <a:pos x="T4" y="T5"/>
                      </a:cxn>
                      <a:cxn ang="T13">
                        <a:pos x="T6" y="T7"/>
                      </a:cxn>
                      <a:cxn ang="T14">
                        <a:pos x="T8" y="T9"/>
                      </a:cxn>
                    </a:cxnLst>
                    <a:rect l="T15" t="T16" r="T17" b="T18"/>
                    <a:pathLst>
                      <a:path w="396" h="58">
                        <a:moveTo>
                          <a:pt x="336" y="0"/>
                        </a:moveTo>
                        <a:lnTo>
                          <a:pt x="0" y="0"/>
                        </a:lnTo>
                        <a:lnTo>
                          <a:pt x="59" y="58"/>
                        </a:lnTo>
                        <a:lnTo>
                          <a:pt x="396" y="58"/>
                        </a:lnTo>
                        <a:lnTo>
                          <a:pt x="336" y="0"/>
                        </a:lnTo>
                        <a:close/>
                      </a:path>
                    </a:pathLst>
                  </a:custGeom>
                  <a:solidFill>
                    <a:srgbClr val="CDE6FF"/>
                  </a:solidFill>
                  <a:ln w="4763">
                    <a:solidFill>
                      <a:schemeClr val="bg2"/>
                    </a:solidFill>
                    <a:round/>
                    <a:headEnd/>
                    <a:tailEnd/>
                  </a:ln>
                </p:spPr>
                <p:txBody>
                  <a:bodyPr/>
                  <a:lstStyle/>
                  <a:p>
                    <a:endParaRPr lang="en-US"/>
                  </a:p>
                </p:txBody>
              </p:sp>
            </p:grpSp>
          </p:grpSp>
          <p:sp>
            <p:nvSpPr>
              <p:cNvPr id="36894" name="Line 441"/>
              <p:cNvSpPr>
                <a:spLocks noChangeShapeType="1"/>
              </p:cNvSpPr>
              <p:nvPr/>
            </p:nvSpPr>
            <p:spPr bwMode="auto">
              <a:xfrm flipV="1">
                <a:off x="1829" y="1959"/>
                <a:ext cx="700" cy="81"/>
              </a:xfrm>
              <a:prstGeom prst="line">
                <a:avLst/>
              </a:prstGeom>
              <a:noFill/>
              <a:ln w="3175">
                <a:solidFill>
                  <a:schemeClr val="bg2"/>
                </a:solidFill>
                <a:round/>
                <a:headEnd/>
                <a:tailEnd/>
              </a:ln>
            </p:spPr>
            <p:txBody>
              <a:bodyPr/>
              <a:lstStyle/>
              <a:p>
                <a:endParaRPr lang="en-US"/>
              </a:p>
            </p:txBody>
          </p:sp>
          <p:sp>
            <p:nvSpPr>
              <p:cNvPr id="36895" name="Line 442"/>
              <p:cNvSpPr>
                <a:spLocks noChangeShapeType="1"/>
              </p:cNvSpPr>
              <p:nvPr/>
            </p:nvSpPr>
            <p:spPr bwMode="auto">
              <a:xfrm flipH="1" flipV="1">
                <a:off x="1752" y="1962"/>
                <a:ext cx="861" cy="78"/>
              </a:xfrm>
              <a:prstGeom prst="line">
                <a:avLst/>
              </a:prstGeom>
              <a:noFill/>
              <a:ln w="3175">
                <a:solidFill>
                  <a:schemeClr val="bg2"/>
                </a:solidFill>
                <a:round/>
                <a:headEnd/>
                <a:tailEnd/>
              </a:ln>
            </p:spPr>
            <p:txBody>
              <a:bodyPr/>
              <a:lstStyle/>
              <a:p>
                <a:endParaRPr lang="en-US"/>
              </a:p>
            </p:txBody>
          </p:sp>
          <p:sp>
            <p:nvSpPr>
              <p:cNvPr id="36896" name="Oval 443"/>
              <p:cNvSpPr>
                <a:spLocks noChangeArrowheads="1"/>
              </p:cNvSpPr>
              <p:nvPr/>
            </p:nvSpPr>
            <p:spPr bwMode="auto">
              <a:xfrm>
                <a:off x="2114" y="1981"/>
                <a:ext cx="127" cy="38"/>
              </a:xfrm>
              <a:prstGeom prst="ellipse">
                <a:avLst/>
              </a:prstGeom>
              <a:solidFill>
                <a:srgbClr val="CDE6FF"/>
              </a:solidFill>
              <a:ln w="3175">
                <a:solidFill>
                  <a:schemeClr val="bg2"/>
                </a:solidFill>
                <a:round/>
                <a:headEnd/>
                <a:tailEnd/>
              </a:ln>
            </p:spPr>
            <p:txBody>
              <a:bodyPr/>
              <a:lstStyle/>
              <a:p>
                <a:endParaRPr lang="en-US"/>
              </a:p>
            </p:txBody>
          </p:sp>
          <p:sp>
            <p:nvSpPr>
              <p:cNvPr id="36897" name="Line 444"/>
              <p:cNvSpPr>
                <a:spLocks noChangeShapeType="1"/>
              </p:cNvSpPr>
              <p:nvPr/>
            </p:nvSpPr>
            <p:spPr bwMode="auto">
              <a:xfrm>
                <a:off x="2608" y="2002"/>
                <a:ext cx="311" cy="1"/>
              </a:xfrm>
              <a:prstGeom prst="line">
                <a:avLst/>
              </a:prstGeom>
              <a:noFill/>
              <a:ln w="3175">
                <a:solidFill>
                  <a:schemeClr val="bg2"/>
                </a:solidFill>
                <a:round/>
                <a:headEnd/>
                <a:tailEnd/>
              </a:ln>
            </p:spPr>
            <p:txBody>
              <a:bodyPr/>
              <a:lstStyle/>
              <a:p>
                <a:endParaRPr lang="en-US"/>
              </a:p>
            </p:txBody>
          </p:sp>
          <p:sp>
            <p:nvSpPr>
              <p:cNvPr id="36898" name="Line 445"/>
              <p:cNvSpPr>
                <a:spLocks noChangeShapeType="1"/>
              </p:cNvSpPr>
              <p:nvPr/>
            </p:nvSpPr>
            <p:spPr bwMode="auto">
              <a:xfrm flipH="1" flipV="1">
                <a:off x="2717" y="1959"/>
                <a:ext cx="81" cy="82"/>
              </a:xfrm>
              <a:prstGeom prst="line">
                <a:avLst/>
              </a:prstGeom>
              <a:noFill/>
              <a:ln w="3175">
                <a:solidFill>
                  <a:schemeClr val="bg2"/>
                </a:solidFill>
                <a:round/>
                <a:headEnd/>
                <a:tailEnd/>
              </a:ln>
            </p:spPr>
            <p:txBody>
              <a:bodyPr/>
              <a:lstStyle/>
              <a:p>
                <a:endParaRPr lang="en-US"/>
              </a:p>
            </p:txBody>
          </p:sp>
          <p:sp>
            <p:nvSpPr>
              <p:cNvPr id="36899" name="Line 446"/>
              <p:cNvSpPr>
                <a:spLocks noChangeShapeType="1"/>
              </p:cNvSpPr>
              <p:nvPr/>
            </p:nvSpPr>
            <p:spPr bwMode="auto">
              <a:xfrm>
                <a:off x="2801" y="2041"/>
                <a:ext cx="1" cy="97"/>
              </a:xfrm>
              <a:prstGeom prst="line">
                <a:avLst/>
              </a:prstGeom>
              <a:noFill/>
              <a:ln w="3175">
                <a:solidFill>
                  <a:schemeClr val="bg2"/>
                </a:solidFill>
                <a:round/>
                <a:headEnd/>
                <a:tailEnd/>
              </a:ln>
            </p:spPr>
            <p:txBody>
              <a:bodyPr/>
              <a:lstStyle/>
              <a:p>
                <a:endParaRPr lang="en-US"/>
              </a:p>
            </p:txBody>
          </p:sp>
          <p:sp>
            <p:nvSpPr>
              <p:cNvPr id="36900" name="Line 447"/>
              <p:cNvSpPr>
                <a:spLocks noChangeShapeType="1"/>
              </p:cNvSpPr>
              <p:nvPr/>
            </p:nvSpPr>
            <p:spPr bwMode="auto">
              <a:xfrm flipV="1">
                <a:off x="1897" y="2108"/>
                <a:ext cx="1" cy="94"/>
              </a:xfrm>
              <a:prstGeom prst="line">
                <a:avLst/>
              </a:prstGeom>
              <a:noFill/>
              <a:ln w="3175">
                <a:solidFill>
                  <a:schemeClr val="bg2"/>
                </a:solidFill>
                <a:round/>
                <a:headEnd/>
                <a:tailEnd/>
              </a:ln>
            </p:spPr>
            <p:txBody>
              <a:bodyPr/>
              <a:lstStyle/>
              <a:p>
                <a:endParaRPr lang="en-US"/>
              </a:p>
            </p:txBody>
          </p:sp>
          <p:sp>
            <p:nvSpPr>
              <p:cNvPr id="36901" name="Line 448"/>
              <p:cNvSpPr>
                <a:spLocks noChangeShapeType="1"/>
              </p:cNvSpPr>
              <p:nvPr/>
            </p:nvSpPr>
            <p:spPr bwMode="auto">
              <a:xfrm flipV="1">
                <a:off x="1956" y="2168"/>
                <a:ext cx="1" cy="93"/>
              </a:xfrm>
              <a:prstGeom prst="line">
                <a:avLst/>
              </a:prstGeom>
              <a:noFill/>
              <a:ln w="3175">
                <a:solidFill>
                  <a:schemeClr val="bg2"/>
                </a:solidFill>
                <a:round/>
                <a:headEnd/>
                <a:tailEnd/>
              </a:ln>
            </p:spPr>
            <p:txBody>
              <a:bodyPr/>
              <a:lstStyle/>
              <a:p>
                <a:endParaRPr lang="en-US"/>
              </a:p>
            </p:txBody>
          </p:sp>
          <p:sp>
            <p:nvSpPr>
              <p:cNvPr id="36902" name="Line 449"/>
              <p:cNvSpPr>
                <a:spLocks noChangeShapeType="1"/>
              </p:cNvSpPr>
              <p:nvPr/>
            </p:nvSpPr>
            <p:spPr bwMode="auto">
              <a:xfrm>
                <a:off x="1897" y="2108"/>
                <a:ext cx="96" cy="1"/>
              </a:xfrm>
              <a:prstGeom prst="line">
                <a:avLst/>
              </a:prstGeom>
              <a:noFill/>
              <a:ln w="3175">
                <a:solidFill>
                  <a:schemeClr val="bg2"/>
                </a:solidFill>
                <a:round/>
                <a:headEnd/>
                <a:tailEnd/>
              </a:ln>
            </p:spPr>
            <p:txBody>
              <a:bodyPr/>
              <a:lstStyle/>
              <a:p>
                <a:endParaRPr lang="en-US"/>
              </a:p>
            </p:txBody>
          </p:sp>
          <p:sp>
            <p:nvSpPr>
              <p:cNvPr id="36903" name="Line 450"/>
              <p:cNvSpPr>
                <a:spLocks noChangeShapeType="1"/>
              </p:cNvSpPr>
              <p:nvPr/>
            </p:nvSpPr>
            <p:spPr bwMode="auto">
              <a:xfrm>
                <a:off x="1956" y="2168"/>
                <a:ext cx="100" cy="1"/>
              </a:xfrm>
              <a:prstGeom prst="line">
                <a:avLst/>
              </a:prstGeom>
              <a:noFill/>
              <a:ln w="3175">
                <a:solidFill>
                  <a:schemeClr val="bg2"/>
                </a:solidFill>
                <a:round/>
                <a:headEnd/>
                <a:tailEnd/>
              </a:ln>
            </p:spPr>
            <p:txBody>
              <a:bodyPr/>
              <a:lstStyle/>
              <a:p>
                <a:endParaRPr lang="en-US"/>
              </a:p>
            </p:txBody>
          </p:sp>
          <p:sp>
            <p:nvSpPr>
              <p:cNvPr id="36904" name="Freeform 451"/>
              <p:cNvSpPr>
                <a:spLocks/>
              </p:cNvSpPr>
              <p:nvPr/>
            </p:nvSpPr>
            <p:spPr bwMode="auto">
              <a:xfrm>
                <a:off x="2359" y="2134"/>
                <a:ext cx="100" cy="92"/>
              </a:xfrm>
              <a:custGeom>
                <a:avLst/>
                <a:gdLst>
                  <a:gd name="T0" fmla="*/ 0 w 100"/>
                  <a:gd name="T1" fmla="*/ 92 h 92"/>
                  <a:gd name="T2" fmla="*/ 0 w 100"/>
                  <a:gd name="T3" fmla="*/ 0 h 92"/>
                  <a:gd name="T4" fmla="*/ 100 w 100"/>
                  <a:gd name="T5" fmla="*/ 0 h 92"/>
                  <a:gd name="T6" fmla="*/ 0 60000 65536"/>
                  <a:gd name="T7" fmla="*/ 0 60000 65536"/>
                  <a:gd name="T8" fmla="*/ 0 60000 65536"/>
                  <a:gd name="T9" fmla="*/ 0 w 100"/>
                  <a:gd name="T10" fmla="*/ 0 h 92"/>
                  <a:gd name="T11" fmla="*/ 100 w 100"/>
                  <a:gd name="T12" fmla="*/ 92 h 92"/>
                </a:gdLst>
                <a:ahLst/>
                <a:cxnLst>
                  <a:cxn ang="T6">
                    <a:pos x="T0" y="T1"/>
                  </a:cxn>
                  <a:cxn ang="T7">
                    <a:pos x="T2" y="T3"/>
                  </a:cxn>
                  <a:cxn ang="T8">
                    <a:pos x="T4" y="T5"/>
                  </a:cxn>
                </a:cxnLst>
                <a:rect l="T9" t="T10" r="T11" b="T12"/>
                <a:pathLst>
                  <a:path w="100" h="92">
                    <a:moveTo>
                      <a:pt x="0" y="92"/>
                    </a:moveTo>
                    <a:lnTo>
                      <a:pt x="0" y="0"/>
                    </a:lnTo>
                    <a:lnTo>
                      <a:pt x="100" y="0"/>
                    </a:lnTo>
                  </a:path>
                </a:pathLst>
              </a:custGeom>
              <a:noFill/>
              <a:ln w="3175">
                <a:solidFill>
                  <a:schemeClr val="bg2"/>
                </a:solidFill>
                <a:round/>
                <a:headEnd/>
                <a:tailEnd/>
              </a:ln>
            </p:spPr>
            <p:txBody>
              <a:bodyPr/>
              <a:lstStyle/>
              <a:p>
                <a:endParaRPr lang="en-US"/>
              </a:p>
            </p:txBody>
          </p:sp>
          <p:sp>
            <p:nvSpPr>
              <p:cNvPr id="36905" name="Line 452"/>
              <p:cNvSpPr>
                <a:spLocks noChangeShapeType="1"/>
              </p:cNvSpPr>
              <p:nvPr/>
            </p:nvSpPr>
            <p:spPr bwMode="auto">
              <a:xfrm flipV="1">
                <a:off x="2150" y="2295"/>
                <a:ext cx="1" cy="94"/>
              </a:xfrm>
              <a:prstGeom prst="line">
                <a:avLst/>
              </a:prstGeom>
              <a:noFill/>
              <a:ln w="4763">
                <a:solidFill>
                  <a:schemeClr val="bg2"/>
                </a:solidFill>
                <a:round/>
                <a:headEnd/>
                <a:tailEnd/>
              </a:ln>
            </p:spPr>
            <p:txBody>
              <a:bodyPr/>
              <a:lstStyle/>
              <a:p>
                <a:endParaRPr lang="en-US"/>
              </a:p>
            </p:txBody>
          </p:sp>
          <p:sp>
            <p:nvSpPr>
              <p:cNvPr id="36906" name="Line 453"/>
              <p:cNvSpPr>
                <a:spLocks noChangeShapeType="1"/>
              </p:cNvSpPr>
              <p:nvPr/>
            </p:nvSpPr>
            <p:spPr bwMode="auto">
              <a:xfrm flipV="1">
                <a:off x="2341" y="2295"/>
                <a:ext cx="1" cy="94"/>
              </a:xfrm>
              <a:prstGeom prst="line">
                <a:avLst/>
              </a:prstGeom>
              <a:noFill/>
              <a:ln w="4763">
                <a:solidFill>
                  <a:schemeClr val="bg2"/>
                </a:solidFill>
                <a:round/>
                <a:headEnd/>
                <a:tailEnd/>
              </a:ln>
            </p:spPr>
            <p:txBody>
              <a:bodyPr/>
              <a:lstStyle/>
              <a:p>
                <a:endParaRPr lang="en-US"/>
              </a:p>
            </p:txBody>
          </p:sp>
          <p:sp>
            <p:nvSpPr>
              <p:cNvPr id="36907" name="Line 454"/>
              <p:cNvSpPr>
                <a:spLocks noChangeShapeType="1"/>
              </p:cNvSpPr>
              <p:nvPr/>
            </p:nvSpPr>
            <p:spPr bwMode="auto">
              <a:xfrm flipV="1">
                <a:off x="2150" y="2239"/>
                <a:ext cx="60" cy="56"/>
              </a:xfrm>
              <a:prstGeom prst="line">
                <a:avLst/>
              </a:prstGeom>
              <a:noFill/>
              <a:ln w="4763">
                <a:solidFill>
                  <a:schemeClr val="bg2"/>
                </a:solidFill>
                <a:round/>
                <a:headEnd/>
                <a:tailEnd/>
              </a:ln>
            </p:spPr>
            <p:txBody>
              <a:bodyPr/>
              <a:lstStyle/>
              <a:p>
                <a:endParaRPr lang="en-US"/>
              </a:p>
            </p:txBody>
          </p:sp>
          <p:sp>
            <p:nvSpPr>
              <p:cNvPr id="36908" name="Line 455"/>
              <p:cNvSpPr>
                <a:spLocks noChangeShapeType="1"/>
              </p:cNvSpPr>
              <p:nvPr/>
            </p:nvSpPr>
            <p:spPr bwMode="auto">
              <a:xfrm flipH="1" flipV="1">
                <a:off x="2208" y="2239"/>
                <a:ext cx="133" cy="56"/>
              </a:xfrm>
              <a:prstGeom prst="line">
                <a:avLst/>
              </a:prstGeom>
              <a:noFill/>
              <a:ln w="4763">
                <a:solidFill>
                  <a:schemeClr val="bg2"/>
                </a:solidFill>
                <a:round/>
                <a:headEnd/>
                <a:tailEnd/>
              </a:ln>
            </p:spPr>
            <p:txBody>
              <a:bodyPr/>
              <a:lstStyle/>
              <a:p>
                <a:endParaRPr lang="en-US"/>
              </a:p>
            </p:txBody>
          </p:sp>
          <p:sp>
            <p:nvSpPr>
              <p:cNvPr id="36909" name="Line 456"/>
              <p:cNvSpPr>
                <a:spLocks noChangeShapeType="1"/>
              </p:cNvSpPr>
              <p:nvPr/>
            </p:nvSpPr>
            <p:spPr bwMode="auto">
              <a:xfrm flipV="1">
                <a:off x="2539" y="2295"/>
                <a:ext cx="1" cy="94"/>
              </a:xfrm>
              <a:prstGeom prst="line">
                <a:avLst/>
              </a:prstGeom>
              <a:noFill/>
              <a:ln w="4763">
                <a:solidFill>
                  <a:schemeClr val="bg2"/>
                </a:solidFill>
                <a:round/>
                <a:headEnd/>
                <a:tailEnd/>
              </a:ln>
            </p:spPr>
            <p:txBody>
              <a:bodyPr/>
              <a:lstStyle/>
              <a:p>
                <a:endParaRPr lang="en-US"/>
              </a:p>
            </p:txBody>
          </p:sp>
          <p:sp>
            <p:nvSpPr>
              <p:cNvPr id="36910" name="Line 457"/>
              <p:cNvSpPr>
                <a:spLocks noChangeShapeType="1"/>
              </p:cNvSpPr>
              <p:nvPr/>
            </p:nvSpPr>
            <p:spPr bwMode="auto">
              <a:xfrm flipV="1">
                <a:off x="2720" y="2295"/>
                <a:ext cx="1" cy="94"/>
              </a:xfrm>
              <a:prstGeom prst="line">
                <a:avLst/>
              </a:prstGeom>
              <a:noFill/>
              <a:ln w="4763">
                <a:solidFill>
                  <a:schemeClr val="bg2"/>
                </a:solidFill>
                <a:round/>
                <a:headEnd/>
                <a:tailEnd/>
              </a:ln>
            </p:spPr>
            <p:txBody>
              <a:bodyPr/>
              <a:lstStyle/>
              <a:p>
                <a:endParaRPr lang="en-US"/>
              </a:p>
            </p:txBody>
          </p:sp>
          <p:sp>
            <p:nvSpPr>
              <p:cNvPr id="36911" name="Line 458"/>
              <p:cNvSpPr>
                <a:spLocks noChangeShapeType="1"/>
              </p:cNvSpPr>
              <p:nvPr/>
            </p:nvSpPr>
            <p:spPr bwMode="auto">
              <a:xfrm flipV="1">
                <a:off x="2846" y="2211"/>
                <a:ext cx="135" cy="84"/>
              </a:xfrm>
              <a:prstGeom prst="line">
                <a:avLst/>
              </a:prstGeom>
              <a:noFill/>
              <a:ln w="4763">
                <a:solidFill>
                  <a:schemeClr val="bg2"/>
                </a:solidFill>
                <a:round/>
                <a:headEnd/>
                <a:tailEnd/>
              </a:ln>
            </p:spPr>
            <p:txBody>
              <a:bodyPr/>
              <a:lstStyle/>
              <a:p>
                <a:endParaRPr lang="en-US"/>
              </a:p>
            </p:txBody>
          </p:sp>
          <p:sp>
            <p:nvSpPr>
              <p:cNvPr id="36912" name="Line 459"/>
              <p:cNvSpPr>
                <a:spLocks noChangeShapeType="1"/>
              </p:cNvSpPr>
              <p:nvPr/>
            </p:nvSpPr>
            <p:spPr bwMode="auto">
              <a:xfrm flipV="1">
                <a:off x="3183" y="2295"/>
                <a:ext cx="1" cy="94"/>
              </a:xfrm>
              <a:prstGeom prst="line">
                <a:avLst/>
              </a:prstGeom>
              <a:noFill/>
              <a:ln w="4763">
                <a:solidFill>
                  <a:schemeClr val="bg2"/>
                </a:solidFill>
                <a:round/>
                <a:headEnd/>
                <a:tailEnd/>
              </a:ln>
            </p:spPr>
            <p:txBody>
              <a:bodyPr/>
              <a:lstStyle/>
              <a:p>
                <a:endParaRPr lang="en-US"/>
              </a:p>
            </p:txBody>
          </p:sp>
          <p:sp>
            <p:nvSpPr>
              <p:cNvPr id="36913" name="Line 460"/>
              <p:cNvSpPr>
                <a:spLocks noChangeShapeType="1"/>
              </p:cNvSpPr>
              <p:nvPr/>
            </p:nvSpPr>
            <p:spPr bwMode="auto">
              <a:xfrm flipV="1">
                <a:off x="3367" y="2295"/>
                <a:ext cx="1" cy="94"/>
              </a:xfrm>
              <a:prstGeom prst="line">
                <a:avLst/>
              </a:prstGeom>
              <a:noFill/>
              <a:ln w="4763">
                <a:solidFill>
                  <a:schemeClr val="bg2"/>
                </a:solidFill>
                <a:round/>
                <a:headEnd/>
                <a:tailEnd/>
              </a:ln>
            </p:spPr>
            <p:txBody>
              <a:bodyPr/>
              <a:lstStyle/>
              <a:p>
                <a:endParaRPr lang="en-US"/>
              </a:p>
            </p:txBody>
          </p:sp>
          <p:sp>
            <p:nvSpPr>
              <p:cNvPr id="36914" name="Line 461"/>
              <p:cNvSpPr>
                <a:spLocks noChangeShapeType="1"/>
              </p:cNvSpPr>
              <p:nvPr/>
            </p:nvSpPr>
            <p:spPr bwMode="auto">
              <a:xfrm flipV="1">
                <a:off x="3524" y="2295"/>
                <a:ext cx="1" cy="94"/>
              </a:xfrm>
              <a:prstGeom prst="line">
                <a:avLst/>
              </a:prstGeom>
              <a:noFill/>
              <a:ln w="4763">
                <a:solidFill>
                  <a:schemeClr val="bg2"/>
                </a:solidFill>
                <a:round/>
                <a:headEnd/>
                <a:tailEnd/>
              </a:ln>
            </p:spPr>
            <p:txBody>
              <a:bodyPr/>
              <a:lstStyle/>
              <a:p>
                <a:endParaRPr lang="en-US"/>
              </a:p>
            </p:txBody>
          </p:sp>
          <p:sp>
            <p:nvSpPr>
              <p:cNvPr id="36915" name="Line 462"/>
              <p:cNvSpPr>
                <a:spLocks noChangeShapeType="1"/>
              </p:cNvSpPr>
              <p:nvPr/>
            </p:nvSpPr>
            <p:spPr bwMode="auto">
              <a:xfrm flipV="1">
                <a:off x="3681" y="2295"/>
                <a:ext cx="1" cy="94"/>
              </a:xfrm>
              <a:prstGeom prst="line">
                <a:avLst/>
              </a:prstGeom>
              <a:noFill/>
              <a:ln w="4763">
                <a:solidFill>
                  <a:schemeClr val="bg2"/>
                </a:solidFill>
                <a:round/>
                <a:headEnd/>
                <a:tailEnd/>
              </a:ln>
            </p:spPr>
            <p:txBody>
              <a:bodyPr/>
              <a:lstStyle/>
              <a:p>
                <a:endParaRPr lang="en-US"/>
              </a:p>
            </p:txBody>
          </p:sp>
          <p:sp>
            <p:nvSpPr>
              <p:cNvPr id="36916" name="Line 463"/>
              <p:cNvSpPr>
                <a:spLocks noChangeShapeType="1"/>
              </p:cNvSpPr>
              <p:nvPr/>
            </p:nvSpPr>
            <p:spPr bwMode="auto">
              <a:xfrm>
                <a:off x="2560" y="2142"/>
                <a:ext cx="1" cy="82"/>
              </a:xfrm>
              <a:prstGeom prst="line">
                <a:avLst/>
              </a:prstGeom>
              <a:noFill/>
              <a:ln w="4763">
                <a:solidFill>
                  <a:schemeClr val="bg2"/>
                </a:solidFill>
                <a:round/>
                <a:headEnd/>
                <a:tailEnd/>
              </a:ln>
            </p:spPr>
            <p:txBody>
              <a:bodyPr/>
              <a:lstStyle/>
              <a:p>
                <a:endParaRPr lang="en-US"/>
              </a:p>
            </p:txBody>
          </p:sp>
          <p:sp>
            <p:nvSpPr>
              <p:cNvPr id="36917" name="Line 464"/>
              <p:cNvSpPr>
                <a:spLocks noChangeShapeType="1"/>
              </p:cNvSpPr>
              <p:nvPr/>
            </p:nvSpPr>
            <p:spPr bwMode="auto">
              <a:xfrm flipV="1">
                <a:off x="2560" y="2065"/>
                <a:ext cx="27" cy="77"/>
              </a:xfrm>
              <a:prstGeom prst="line">
                <a:avLst/>
              </a:prstGeom>
              <a:noFill/>
              <a:ln w="4763">
                <a:solidFill>
                  <a:schemeClr val="bg2"/>
                </a:solidFill>
                <a:round/>
                <a:headEnd/>
                <a:tailEnd/>
              </a:ln>
            </p:spPr>
            <p:txBody>
              <a:bodyPr/>
              <a:lstStyle/>
              <a:p>
                <a:endParaRPr lang="en-US"/>
              </a:p>
            </p:txBody>
          </p:sp>
          <p:sp>
            <p:nvSpPr>
              <p:cNvPr id="36918" name="Line 465"/>
              <p:cNvSpPr>
                <a:spLocks noChangeShapeType="1"/>
              </p:cNvSpPr>
              <p:nvPr/>
            </p:nvSpPr>
            <p:spPr bwMode="auto">
              <a:xfrm flipH="1" flipV="1">
                <a:off x="2564" y="2137"/>
                <a:ext cx="169" cy="74"/>
              </a:xfrm>
              <a:prstGeom prst="line">
                <a:avLst/>
              </a:prstGeom>
              <a:noFill/>
              <a:ln w="4763">
                <a:solidFill>
                  <a:schemeClr val="bg2"/>
                </a:solidFill>
                <a:round/>
                <a:headEnd/>
                <a:tailEnd/>
              </a:ln>
            </p:spPr>
            <p:txBody>
              <a:bodyPr/>
              <a:lstStyle/>
              <a:p>
                <a:endParaRPr lang="en-US"/>
              </a:p>
            </p:txBody>
          </p:sp>
          <p:sp>
            <p:nvSpPr>
              <p:cNvPr id="36919" name="Line 466"/>
              <p:cNvSpPr>
                <a:spLocks noChangeShapeType="1"/>
              </p:cNvSpPr>
              <p:nvPr/>
            </p:nvSpPr>
            <p:spPr bwMode="auto">
              <a:xfrm flipH="1" flipV="1">
                <a:off x="2378" y="2239"/>
                <a:ext cx="161" cy="56"/>
              </a:xfrm>
              <a:prstGeom prst="line">
                <a:avLst/>
              </a:prstGeom>
              <a:noFill/>
              <a:ln w="4763">
                <a:solidFill>
                  <a:schemeClr val="bg2"/>
                </a:solidFill>
                <a:round/>
                <a:headEnd/>
                <a:tailEnd/>
              </a:ln>
            </p:spPr>
            <p:txBody>
              <a:bodyPr/>
              <a:lstStyle/>
              <a:p>
                <a:endParaRPr lang="en-US"/>
              </a:p>
            </p:txBody>
          </p:sp>
          <p:sp>
            <p:nvSpPr>
              <p:cNvPr id="36920" name="Line 467"/>
              <p:cNvSpPr>
                <a:spLocks noChangeShapeType="1"/>
              </p:cNvSpPr>
              <p:nvPr/>
            </p:nvSpPr>
            <p:spPr bwMode="auto">
              <a:xfrm flipV="1">
                <a:off x="2720" y="2237"/>
                <a:ext cx="53" cy="58"/>
              </a:xfrm>
              <a:prstGeom prst="line">
                <a:avLst/>
              </a:prstGeom>
              <a:noFill/>
              <a:ln w="4763">
                <a:solidFill>
                  <a:schemeClr val="bg2"/>
                </a:solidFill>
                <a:round/>
                <a:headEnd/>
                <a:tailEnd/>
              </a:ln>
            </p:spPr>
            <p:txBody>
              <a:bodyPr/>
              <a:lstStyle/>
              <a:p>
                <a:endParaRPr lang="en-US"/>
              </a:p>
            </p:txBody>
          </p:sp>
          <p:sp>
            <p:nvSpPr>
              <p:cNvPr id="36921" name="Freeform 468"/>
              <p:cNvSpPr>
                <a:spLocks/>
              </p:cNvSpPr>
              <p:nvPr/>
            </p:nvSpPr>
            <p:spPr bwMode="auto">
              <a:xfrm>
                <a:off x="2574" y="2244"/>
                <a:ext cx="52" cy="145"/>
              </a:xfrm>
              <a:custGeom>
                <a:avLst/>
                <a:gdLst>
                  <a:gd name="T0" fmla="*/ 52 w 52"/>
                  <a:gd name="T1" fmla="*/ 145 h 145"/>
                  <a:gd name="T2" fmla="*/ 52 w 52"/>
                  <a:gd name="T3" fmla="*/ 51 h 145"/>
                  <a:gd name="T4" fmla="*/ 0 w 52"/>
                  <a:gd name="T5" fmla="*/ 0 h 145"/>
                  <a:gd name="T6" fmla="*/ 0 60000 65536"/>
                  <a:gd name="T7" fmla="*/ 0 60000 65536"/>
                  <a:gd name="T8" fmla="*/ 0 60000 65536"/>
                  <a:gd name="T9" fmla="*/ 0 w 52"/>
                  <a:gd name="T10" fmla="*/ 0 h 145"/>
                  <a:gd name="T11" fmla="*/ 52 w 52"/>
                  <a:gd name="T12" fmla="*/ 145 h 145"/>
                </a:gdLst>
                <a:ahLst/>
                <a:cxnLst>
                  <a:cxn ang="T6">
                    <a:pos x="T0" y="T1"/>
                  </a:cxn>
                  <a:cxn ang="T7">
                    <a:pos x="T2" y="T3"/>
                  </a:cxn>
                  <a:cxn ang="T8">
                    <a:pos x="T4" y="T5"/>
                  </a:cxn>
                </a:cxnLst>
                <a:rect l="T9" t="T10" r="T11" b="T12"/>
                <a:pathLst>
                  <a:path w="52" h="145">
                    <a:moveTo>
                      <a:pt x="52" y="145"/>
                    </a:moveTo>
                    <a:lnTo>
                      <a:pt x="52" y="51"/>
                    </a:lnTo>
                    <a:lnTo>
                      <a:pt x="0" y="0"/>
                    </a:lnTo>
                  </a:path>
                </a:pathLst>
              </a:custGeom>
              <a:noFill/>
              <a:ln w="4763">
                <a:solidFill>
                  <a:schemeClr val="bg2"/>
                </a:solidFill>
                <a:round/>
                <a:headEnd/>
                <a:tailEnd/>
              </a:ln>
            </p:spPr>
            <p:txBody>
              <a:bodyPr/>
              <a:lstStyle/>
              <a:p>
                <a:endParaRPr lang="en-US"/>
              </a:p>
            </p:txBody>
          </p:sp>
          <p:sp>
            <p:nvSpPr>
              <p:cNvPr id="36922" name="Line 469"/>
              <p:cNvSpPr>
                <a:spLocks noChangeShapeType="1"/>
              </p:cNvSpPr>
              <p:nvPr/>
            </p:nvSpPr>
            <p:spPr bwMode="auto">
              <a:xfrm flipH="1" flipV="1">
                <a:off x="2772" y="2213"/>
                <a:ext cx="291" cy="82"/>
              </a:xfrm>
              <a:prstGeom prst="line">
                <a:avLst/>
              </a:prstGeom>
              <a:noFill/>
              <a:ln w="4763">
                <a:solidFill>
                  <a:schemeClr val="bg2"/>
                </a:solidFill>
                <a:round/>
                <a:headEnd/>
                <a:tailEnd/>
              </a:ln>
            </p:spPr>
            <p:txBody>
              <a:bodyPr/>
              <a:lstStyle/>
              <a:p>
                <a:endParaRPr lang="en-US"/>
              </a:p>
            </p:txBody>
          </p:sp>
          <p:sp>
            <p:nvSpPr>
              <p:cNvPr id="36923" name="Freeform 470"/>
              <p:cNvSpPr>
                <a:spLocks/>
              </p:cNvSpPr>
              <p:nvPr/>
            </p:nvSpPr>
            <p:spPr bwMode="auto">
              <a:xfrm>
                <a:off x="2879" y="2231"/>
                <a:ext cx="69" cy="40"/>
              </a:xfrm>
              <a:custGeom>
                <a:avLst/>
                <a:gdLst>
                  <a:gd name="T0" fmla="*/ 69 w 69"/>
                  <a:gd name="T1" fmla="*/ 24 h 40"/>
                  <a:gd name="T2" fmla="*/ 69 w 69"/>
                  <a:gd name="T3" fmla="*/ 27 h 40"/>
                  <a:gd name="T4" fmla="*/ 66 w 69"/>
                  <a:gd name="T5" fmla="*/ 30 h 40"/>
                  <a:gd name="T6" fmla="*/ 63 w 69"/>
                  <a:gd name="T7" fmla="*/ 34 h 40"/>
                  <a:gd name="T8" fmla="*/ 58 w 69"/>
                  <a:gd name="T9" fmla="*/ 37 h 40"/>
                  <a:gd name="T10" fmla="*/ 46 w 69"/>
                  <a:gd name="T11" fmla="*/ 40 h 40"/>
                  <a:gd name="T12" fmla="*/ 32 w 69"/>
                  <a:gd name="T13" fmla="*/ 40 h 40"/>
                  <a:gd name="T14" fmla="*/ 19 w 69"/>
                  <a:gd name="T15" fmla="*/ 39 h 40"/>
                  <a:gd name="T16" fmla="*/ 8 w 69"/>
                  <a:gd name="T17" fmla="*/ 32 h 40"/>
                  <a:gd name="T18" fmla="*/ 4 w 69"/>
                  <a:gd name="T19" fmla="*/ 29 h 40"/>
                  <a:gd name="T20" fmla="*/ 1 w 69"/>
                  <a:gd name="T21" fmla="*/ 26 h 40"/>
                  <a:gd name="T22" fmla="*/ 0 w 69"/>
                  <a:gd name="T23" fmla="*/ 21 h 40"/>
                  <a:gd name="T24" fmla="*/ 0 w 69"/>
                  <a:gd name="T25" fmla="*/ 17 h 40"/>
                  <a:gd name="T26" fmla="*/ 0 w 69"/>
                  <a:gd name="T27" fmla="*/ 13 h 40"/>
                  <a:gd name="T28" fmla="*/ 3 w 69"/>
                  <a:gd name="T29" fmla="*/ 9 h 40"/>
                  <a:gd name="T30" fmla="*/ 6 w 69"/>
                  <a:gd name="T31" fmla="*/ 6 h 40"/>
                  <a:gd name="T32" fmla="*/ 11 w 69"/>
                  <a:gd name="T33" fmla="*/ 5 h 40"/>
                  <a:gd name="T34" fmla="*/ 22 w 69"/>
                  <a:gd name="T35" fmla="*/ 0 h 40"/>
                  <a:gd name="T36" fmla="*/ 37 w 69"/>
                  <a:gd name="T37" fmla="*/ 0 h 40"/>
                  <a:gd name="T38" fmla="*/ 50 w 69"/>
                  <a:gd name="T39" fmla="*/ 3 h 40"/>
                  <a:gd name="T40" fmla="*/ 61 w 69"/>
                  <a:gd name="T41" fmla="*/ 8 h 40"/>
                  <a:gd name="T42" fmla="*/ 64 w 69"/>
                  <a:gd name="T43" fmla="*/ 11 h 40"/>
                  <a:gd name="T44" fmla="*/ 68 w 69"/>
                  <a:gd name="T45" fmla="*/ 16 h 40"/>
                  <a:gd name="T46" fmla="*/ 69 w 69"/>
                  <a:gd name="T47" fmla="*/ 19 h 40"/>
                  <a:gd name="T48" fmla="*/ 69 w 69"/>
                  <a:gd name="T49" fmla="*/ 24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9"/>
                  <a:gd name="T76" fmla="*/ 0 h 40"/>
                  <a:gd name="T77" fmla="*/ 69 w 69"/>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9" h="40">
                    <a:moveTo>
                      <a:pt x="69" y="24"/>
                    </a:moveTo>
                    <a:lnTo>
                      <a:pt x="69" y="27"/>
                    </a:lnTo>
                    <a:lnTo>
                      <a:pt x="66" y="30"/>
                    </a:lnTo>
                    <a:lnTo>
                      <a:pt x="63" y="34"/>
                    </a:lnTo>
                    <a:lnTo>
                      <a:pt x="58" y="37"/>
                    </a:lnTo>
                    <a:lnTo>
                      <a:pt x="46" y="40"/>
                    </a:lnTo>
                    <a:lnTo>
                      <a:pt x="32" y="40"/>
                    </a:lnTo>
                    <a:lnTo>
                      <a:pt x="19" y="39"/>
                    </a:lnTo>
                    <a:lnTo>
                      <a:pt x="8" y="32"/>
                    </a:lnTo>
                    <a:lnTo>
                      <a:pt x="4" y="29"/>
                    </a:lnTo>
                    <a:lnTo>
                      <a:pt x="1" y="26"/>
                    </a:lnTo>
                    <a:lnTo>
                      <a:pt x="0" y="21"/>
                    </a:lnTo>
                    <a:lnTo>
                      <a:pt x="0" y="17"/>
                    </a:lnTo>
                    <a:lnTo>
                      <a:pt x="0" y="13"/>
                    </a:lnTo>
                    <a:lnTo>
                      <a:pt x="3" y="9"/>
                    </a:lnTo>
                    <a:lnTo>
                      <a:pt x="6" y="6"/>
                    </a:lnTo>
                    <a:lnTo>
                      <a:pt x="11" y="5"/>
                    </a:lnTo>
                    <a:lnTo>
                      <a:pt x="22" y="0"/>
                    </a:lnTo>
                    <a:lnTo>
                      <a:pt x="37" y="0"/>
                    </a:lnTo>
                    <a:lnTo>
                      <a:pt x="50" y="3"/>
                    </a:lnTo>
                    <a:lnTo>
                      <a:pt x="61" y="8"/>
                    </a:lnTo>
                    <a:lnTo>
                      <a:pt x="64" y="11"/>
                    </a:lnTo>
                    <a:lnTo>
                      <a:pt x="68" y="16"/>
                    </a:lnTo>
                    <a:lnTo>
                      <a:pt x="69" y="19"/>
                    </a:lnTo>
                    <a:lnTo>
                      <a:pt x="69" y="24"/>
                    </a:lnTo>
                    <a:close/>
                  </a:path>
                </a:pathLst>
              </a:custGeom>
              <a:solidFill>
                <a:srgbClr val="CDE6FF"/>
              </a:solidFill>
              <a:ln w="3175">
                <a:solidFill>
                  <a:schemeClr val="bg2"/>
                </a:solidFill>
                <a:round/>
                <a:headEnd/>
                <a:tailEnd/>
              </a:ln>
            </p:spPr>
            <p:txBody>
              <a:bodyPr/>
              <a:lstStyle/>
              <a:p>
                <a:endParaRPr lang="en-US"/>
              </a:p>
            </p:txBody>
          </p:sp>
          <p:sp>
            <p:nvSpPr>
              <p:cNvPr id="36924" name="Line 471"/>
              <p:cNvSpPr>
                <a:spLocks noChangeShapeType="1"/>
              </p:cNvSpPr>
              <p:nvPr/>
            </p:nvSpPr>
            <p:spPr bwMode="auto">
              <a:xfrm flipH="1" flipV="1">
                <a:off x="3115" y="2227"/>
                <a:ext cx="68" cy="68"/>
              </a:xfrm>
              <a:prstGeom prst="line">
                <a:avLst/>
              </a:prstGeom>
              <a:noFill/>
              <a:ln w="4763">
                <a:solidFill>
                  <a:schemeClr val="bg2"/>
                </a:solidFill>
                <a:round/>
                <a:headEnd/>
                <a:tailEnd/>
              </a:ln>
            </p:spPr>
            <p:txBody>
              <a:bodyPr/>
              <a:lstStyle/>
              <a:p>
                <a:endParaRPr lang="en-US"/>
              </a:p>
            </p:txBody>
          </p:sp>
          <p:sp>
            <p:nvSpPr>
              <p:cNvPr id="36925" name="Line 472"/>
              <p:cNvSpPr>
                <a:spLocks noChangeShapeType="1"/>
              </p:cNvSpPr>
              <p:nvPr/>
            </p:nvSpPr>
            <p:spPr bwMode="auto">
              <a:xfrm flipV="1">
                <a:off x="3879" y="2295"/>
                <a:ext cx="1" cy="94"/>
              </a:xfrm>
              <a:prstGeom prst="line">
                <a:avLst/>
              </a:prstGeom>
              <a:noFill/>
              <a:ln w="4763">
                <a:solidFill>
                  <a:schemeClr val="bg2"/>
                </a:solidFill>
                <a:round/>
                <a:headEnd/>
                <a:tailEnd/>
              </a:ln>
            </p:spPr>
            <p:txBody>
              <a:bodyPr/>
              <a:lstStyle/>
              <a:p>
                <a:endParaRPr lang="en-US"/>
              </a:p>
            </p:txBody>
          </p:sp>
          <p:sp>
            <p:nvSpPr>
              <p:cNvPr id="36926" name="Line 473"/>
              <p:cNvSpPr>
                <a:spLocks noChangeShapeType="1"/>
              </p:cNvSpPr>
              <p:nvPr/>
            </p:nvSpPr>
            <p:spPr bwMode="auto">
              <a:xfrm flipV="1">
                <a:off x="3681" y="2213"/>
                <a:ext cx="149" cy="82"/>
              </a:xfrm>
              <a:prstGeom prst="line">
                <a:avLst/>
              </a:prstGeom>
              <a:noFill/>
              <a:ln w="4763">
                <a:solidFill>
                  <a:schemeClr val="bg2"/>
                </a:solidFill>
                <a:round/>
                <a:headEnd/>
                <a:tailEnd/>
              </a:ln>
            </p:spPr>
            <p:txBody>
              <a:bodyPr/>
              <a:lstStyle/>
              <a:p>
                <a:endParaRPr lang="en-US"/>
              </a:p>
            </p:txBody>
          </p:sp>
          <p:sp>
            <p:nvSpPr>
              <p:cNvPr id="36927" name="Line 474"/>
              <p:cNvSpPr>
                <a:spLocks noChangeShapeType="1"/>
              </p:cNvSpPr>
              <p:nvPr/>
            </p:nvSpPr>
            <p:spPr bwMode="auto">
              <a:xfrm flipH="1" flipV="1">
                <a:off x="3639" y="2213"/>
                <a:ext cx="240" cy="82"/>
              </a:xfrm>
              <a:prstGeom prst="line">
                <a:avLst/>
              </a:prstGeom>
              <a:noFill/>
              <a:ln w="4763">
                <a:solidFill>
                  <a:schemeClr val="bg2"/>
                </a:solidFill>
                <a:round/>
                <a:headEnd/>
                <a:tailEnd/>
              </a:ln>
            </p:spPr>
            <p:txBody>
              <a:bodyPr/>
              <a:lstStyle/>
              <a:p>
                <a:endParaRPr lang="en-US"/>
              </a:p>
            </p:txBody>
          </p:sp>
          <p:sp>
            <p:nvSpPr>
              <p:cNvPr id="36928" name="Line 475"/>
              <p:cNvSpPr>
                <a:spLocks noChangeShapeType="1"/>
              </p:cNvSpPr>
              <p:nvPr/>
            </p:nvSpPr>
            <p:spPr bwMode="auto">
              <a:xfrm flipH="1" flipV="1">
                <a:off x="3167" y="2095"/>
                <a:ext cx="200" cy="200"/>
              </a:xfrm>
              <a:prstGeom prst="line">
                <a:avLst/>
              </a:prstGeom>
              <a:noFill/>
              <a:ln w="4763">
                <a:solidFill>
                  <a:schemeClr val="bg2"/>
                </a:solidFill>
                <a:round/>
                <a:headEnd/>
                <a:tailEnd/>
              </a:ln>
            </p:spPr>
            <p:txBody>
              <a:bodyPr/>
              <a:lstStyle/>
              <a:p>
                <a:endParaRPr lang="en-US"/>
              </a:p>
            </p:txBody>
          </p:sp>
          <p:sp>
            <p:nvSpPr>
              <p:cNvPr id="36929" name="Line 476"/>
              <p:cNvSpPr>
                <a:spLocks noChangeShapeType="1"/>
              </p:cNvSpPr>
              <p:nvPr/>
            </p:nvSpPr>
            <p:spPr bwMode="auto">
              <a:xfrm flipH="1" flipV="1">
                <a:off x="3325" y="2098"/>
                <a:ext cx="199" cy="197"/>
              </a:xfrm>
              <a:prstGeom prst="line">
                <a:avLst/>
              </a:prstGeom>
              <a:noFill/>
              <a:ln w="4763">
                <a:solidFill>
                  <a:schemeClr val="bg2"/>
                </a:solidFill>
                <a:round/>
                <a:headEnd/>
                <a:tailEnd/>
              </a:ln>
            </p:spPr>
            <p:txBody>
              <a:bodyPr/>
              <a:lstStyle/>
              <a:p>
                <a:endParaRPr lang="en-US"/>
              </a:p>
            </p:txBody>
          </p:sp>
          <p:sp>
            <p:nvSpPr>
              <p:cNvPr id="36930" name="Line 477"/>
              <p:cNvSpPr>
                <a:spLocks noChangeShapeType="1"/>
              </p:cNvSpPr>
              <p:nvPr/>
            </p:nvSpPr>
            <p:spPr bwMode="auto">
              <a:xfrm flipH="1">
                <a:off x="3257" y="2185"/>
                <a:ext cx="153" cy="1"/>
              </a:xfrm>
              <a:prstGeom prst="line">
                <a:avLst/>
              </a:prstGeom>
              <a:noFill/>
              <a:ln w="4763">
                <a:solidFill>
                  <a:schemeClr val="bg2"/>
                </a:solidFill>
                <a:round/>
                <a:headEnd/>
                <a:tailEnd/>
              </a:ln>
            </p:spPr>
            <p:txBody>
              <a:bodyPr/>
              <a:lstStyle/>
              <a:p>
                <a:endParaRPr lang="en-US"/>
              </a:p>
            </p:txBody>
          </p:sp>
        </p:grpSp>
      </p:grpSp>
      <p:grpSp>
        <p:nvGrpSpPr>
          <p:cNvPr id="36873" name="Group 478"/>
          <p:cNvGrpSpPr>
            <a:grpSpLocks/>
          </p:cNvGrpSpPr>
          <p:nvPr/>
        </p:nvGrpSpPr>
        <p:grpSpPr bwMode="auto">
          <a:xfrm>
            <a:off x="3244850" y="3509963"/>
            <a:ext cx="2090738" cy="1281112"/>
            <a:chOff x="2044" y="2211"/>
            <a:chExt cx="1317" cy="807"/>
          </a:xfrm>
        </p:grpSpPr>
        <p:grpSp>
          <p:nvGrpSpPr>
            <p:cNvPr id="36875" name="Group 479"/>
            <p:cNvGrpSpPr>
              <a:grpSpLocks/>
            </p:cNvGrpSpPr>
            <p:nvPr/>
          </p:nvGrpSpPr>
          <p:grpSpPr bwMode="auto">
            <a:xfrm>
              <a:off x="2044" y="2373"/>
              <a:ext cx="1317" cy="645"/>
              <a:chOff x="2044" y="2373"/>
              <a:chExt cx="1317" cy="645"/>
            </a:xfrm>
          </p:grpSpPr>
          <p:grpSp>
            <p:nvGrpSpPr>
              <p:cNvPr id="36879" name="Group 480"/>
              <p:cNvGrpSpPr>
                <a:grpSpLocks/>
              </p:cNvGrpSpPr>
              <p:nvPr/>
            </p:nvGrpSpPr>
            <p:grpSpPr bwMode="auto">
              <a:xfrm>
                <a:off x="2044" y="2883"/>
                <a:ext cx="1317" cy="135"/>
                <a:chOff x="2122" y="3017"/>
                <a:chExt cx="1595" cy="170"/>
              </a:xfrm>
            </p:grpSpPr>
            <p:sp>
              <p:nvSpPr>
                <p:cNvPr id="1656289" name="AutoShape 481"/>
                <p:cNvSpPr>
                  <a:spLocks noChangeArrowheads="1"/>
                </p:cNvSpPr>
                <p:nvPr/>
              </p:nvSpPr>
              <p:spPr bwMode="auto">
                <a:xfrm>
                  <a:off x="2122" y="3017"/>
                  <a:ext cx="1595" cy="170"/>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56290" name="Text Box 482"/>
                <p:cNvSpPr txBox="1">
                  <a:spLocks noChangeArrowheads="1"/>
                </p:cNvSpPr>
                <p:nvPr/>
              </p:nvSpPr>
              <p:spPr bwMode="auto">
                <a:xfrm flipH="1">
                  <a:off x="2139" y="3060"/>
                  <a:ext cx="1564" cy="107"/>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Hardware (CPU, Memory, I/O)</a:t>
                  </a:r>
                  <a:endParaRPr lang="en-US" altLang="en-US" sz="1100" u="none">
                    <a:solidFill>
                      <a:srgbClr val="800000"/>
                    </a:solidFill>
                    <a:latin typeface="Arial" charset="0"/>
                  </a:endParaRPr>
                </a:p>
              </p:txBody>
            </p:sp>
          </p:grpSp>
          <p:grpSp>
            <p:nvGrpSpPr>
              <p:cNvPr id="36880" name="Group 483"/>
              <p:cNvGrpSpPr>
                <a:grpSpLocks/>
              </p:cNvGrpSpPr>
              <p:nvPr/>
            </p:nvGrpSpPr>
            <p:grpSpPr bwMode="auto">
              <a:xfrm>
                <a:off x="2044" y="2713"/>
                <a:ext cx="1317" cy="135"/>
                <a:chOff x="2074" y="2723"/>
                <a:chExt cx="1317" cy="135"/>
              </a:xfrm>
            </p:grpSpPr>
            <p:sp>
              <p:nvSpPr>
                <p:cNvPr id="1656292" name="AutoShape 484"/>
                <p:cNvSpPr>
                  <a:spLocks noChangeArrowheads="1"/>
                </p:cNvSpPr>
                <p:nvPr/>
              </p:nvSpPr>
              <p:spPr bwMode="auto">
                <a:xfrm>
                  <a:off x="2074" y="2723"/>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56293" name="Text Box 485"/>
                <p:cNvSpPr txBox="1">
                  <a:spLocks noChangeArrowheads="1"/>
                </p:cNvSpPr>
                <p:nvPr/>
              </p:nvSpPr>
              <p:spPr bwMode="auto">
                <a:xfrm flipH="1">
                  <a:off x="2088" y="2757"/>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Networking Interfaces</a:t>
                  </a:r>
                  <a:endParaRPr lang="en-US" altLang="en-US" sz="1100" u="none">
                    <a:solidFill>
                      <a:srgbClr val="800000"/>
                    </a:solidFill>
                    <a:latin typeface="Arial" charset="0"/>
                  </a:endParaRPr>
                </a:p>
              </p:txBody>
            </p:sp>
          </p:grpSp>
          <p:grpSp>
            <p:nvGrpSpPr>
              <p:cNvPr id="36881" name="Group 486"/>
              <p:cNvGrpSpPr>
                <a:grpSpLocks/>
              </p:cNvGrpSpPr>
              <p:nvPr/>
            </p:nvGrpSpPr>
            <p:grpSpPr bwMode="auto">
              <a:xfrm>
                <a:off x="2044" y="2543"/>
                <a:ext cx="1317" cy="135"/>
                <a:chOff x="2074" y="2558"/>
                <a:chExt cx="1317" cy="135"/>
              </a:xfrm>
            </p:grpSpPr>
            <p:sp>
              <p:nvSpPr>
                <p:cNvPr id="1656295" name="AutoShape 487"/>
                <p:cNvSpPr>
                  <a:spLocks noChangeArrowheads="1"/>
                </p:cNvSpPr>
                <p:nvPr/>
              </p:nvSpPr>
              <p:spPr bwMode="auto">
                <a:xfrm>
                  <a:off x="2074" y="2558"/>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56296" name="Text Box 488"/>
                <p:cNvSpPr txBox="1">
                  <a:spLocks noChangeArrowheads="1"/>
                </p:cNvSpPr>
                <p:nvPr/>
              </p:nvSpPr>
              <p:spPr bwMode="auto">
                <a:xfrm flipH="1">
                  <a:off x="2088" y="2592"/>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Operating System</a:t>
                  </a:r>
                  <a:endParaRPr lang="en-US" altLang="en-US" sz="1100" u="none">
                    <a:solidFill>
                      <a:srgbClr val="800000"/>
                    </a:solidFill>
                    <a:latin typeface="Arial" charset="0"/>
                  </a:endParaRPr>
                </a:p>
              </p:txBody>
            </p:sp>
          </p:grpSp>
          <p:grpSp>
            <p:nvGrpSpPr>
              <p:cNvPr id="36882" name="Group 489"/>
              <p:cNvGrpSpPr>
                <a:grpSpLocks/>
              </p:cNvGrpSpPr>
              <p:nvPr/>
            </p:nvGrpSpPr>
            <p:grpSpPr bwMode="auto">
              <a:xfrm>
                <a:off x="2044" y="2373"/>
                <a:ext cx="1317" cy="135"/>
                <a:chOff x="2074" y="2393"/>
                <a:chExt cx="1317" cy="135"/>
              </a:xfrm>
            </p:grpSpPr>
            <p:sp>
              <p:nvSpPr>
                <p:cNvPr id="1656298" name="AutoShape 490"/>
                <p:cNvSpPr>
                  <a:spLocks noChangeArrowheads="1"/>
                </p:cNvSpPr>
                <p:nvPr/>
              </p:nvSpPr>
              <p:spPr bwMode="auto">
                <a:xfrm>
                  <a:off x="2074" y="2393"/>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56299" name="Text Box 491"/>
                <p:cNvSpPr txBox="1">
                  <a:spLocks noChangeArrowheads="1"/>
                </p:cNvSpPr>
                <p:nvPr/>
              </p:nvSpPr>
              <p:spPr bwMode="auto">
                <a:xfrm flipH="1">
                  <a:off x="2088" y="2428"/>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Middleware Infrastructure</a:t>
                  </a:r>
                  <a:endParaRPr lang="en-US" altLang="en-US" sz="1100" u="none">
                    <a:solidFill>
                      <a:srgbClr val="800000"/>
                    </a:solidFill>
                    <a:latin typeface="Arial" charset="0"/>
                  </a:endParaRPr>
                </a:p>
              </p:txBody>
            </p:sp>
          </p:grpSp>
        </p:grpSp>
        <p:grpSp>
          <p:nvGrpSpPr>
            <p:cNvPr id="36876" name="Group 492"/>
            <p:cNvGrpSpPr>
              <a:grpSpLocks/>
            </p:cNvGrpSpPr>
            <p:nvPr/>
          </p:nvGrpSpPr>
          <p:grpSpPr bwMode="auto">
            <a:xfrm>
              <a:off x="2044" y="2211"/>
              <a:ext cx="1317" cy="135"/>
              <a:chOff x="2074" y="2393"/>
              <a:chExt cx="1317" cy="135"/>
            </a:xfrm>
          </p:grpSpPr>
          <p:sp>
            <p:nvSpPr>
              <p:cNvPr id="1656301" name="AutoShape 493"/>
              <p:cNvSpPr>
                <a:spLocks noChangeArrowheads="1"/>
              </p:cNvSpPr>
              <p:nvPr/>
            </p:nvSpPr>
            <p:spPr bwMode="auto">
              <a:xfrm>
                <a:off x="2074" y="2393"/>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56302" name="Text Box 494"/>
              <p:cNvSpPr txBox="1">
                <a:spLocks noChangeArrowheads="1"/>
              </p:cNvSpPr>
              <p:nvPr/>
            </p:nvSpPr>
            <p:spPr bwMode="auto">
              <a:xfrm flipH="1">
                <a:off x="2088" y="2428"/>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Mission Computing Services</a:t>
                </a:r>
                <a:endParaRPr lang="en-US" altLang="en-US" sz="1100" u="none">
                  <a:solidFill>
                    <a:srgbClr val="800000"/>
                  </a:solidFill>
                  <a:latin typeface="Arial" charset="0"/>
                </a:endParaRPr>
              </a:p>
            </p:txBody>
          </p:sp>
        </p:grpSp>
      </p:grpSp>
      <p:sp>
        <p:nvSpPr>
          <p:cNvPr id="36874" name="Rectangle 496"/>
          <p:cNvSpPr>
            <a:spLocks noGrp="1" noChangeArrowheads="1"/>
          </p:cNvSpPr>
          <p:nvPr>
            <p:ph type="title"/>
          </p:nvPr>
        </p:nvSpPr>
        <p:spPr>
          <a:xfrm>
            <a:off x="101600" y="-85725"/>
            <a:ext cx="8947150" cy="914400"/>
          </a:xfrm>
          <a:noFill/>
        </p:spPr>
        <p:txBody>
          <a:bodyPr/>
          <a:lstStyle/>
          <a:p>
            <a:pPr algn="l">
              <a:lnSpc>
                <a:spcPct val="80000"/>
              </a:lnSpc>
            </a:pPr>
            <a:r>
              <a:rPr lang="en-US" altLang="en-US" sz="2000" i="1" smtClean="0"/>
              <a:t>Example:</a:t>
            </a:r>
            <a:r>
              <a:rPr lang="en-US" altLang="en-US" sz="3200" smtClean="0"/>
              <a:t> </a:t>
            </a:r>
            <a:br>
              <a:rPr lang="en-US" altLang="en-US" sz="3200" smtClean="0"/>
            </a:br>
            <a:r>
              <a:rPr lang="en-US" altLang="en-US" sz="3200" smtClean="0"/>
              <a:t>Boeing Bold Stroke Product-line Architecture</a:t>
            </a:r>
          </a:p>
        </p:txBody>
      </p:sp>
    </p:spTree>
  </p:cSld>
  <p:clrMapOvr>
    <a:masterClrMapping/>
  </p:clrMapOvr>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Slide Number Placeholder 2"/>
          <p:cNvSpPr>
            <a:spLocks noGrp="1"/>
          </p:cNvSpPr>
          <p:nvPr>
            <p:ph type="sldNum" sz="quarter" idx="10"/>
          </p:nvPr>
        </p:nvSpPr>
        <p:spPr>
          <a:noFill/>
        </p:spPr>
        <p:txBody>
          <a:bodyPr/>
          <a:lstStyle/>
          <a:p>
            <a:fld id="{D1C2EAF4-92D8-4488-BEE3-FBF719E8EA29}" type="slidenum">
              <a:rPr lang="en-US" smtClean="0">
                <a:latin typeface="Arial" pitchFamily="34" charset="0"/>
              </a:rPr>
              <a:pPr/>
              <a:t>3</a:t>
            </a:fld>
            <a:endParaRPr lang="en-US" smtClean="0">
              <a:latin typeface="Arial" pitchFamily="34" charset="0"/>
            </a:endParaRPr>
          </a:p>
        </p:txBody>
      </p:sp>
      <p:sp>
        <p:nvSpPr>
          <p:cNvPr id="12291" name="Rectangle 2"/>
          <p:cNvSpPr>
            <a:spLocks noGrp="1" noChangeArrowheads="1"/>
          </p:cNvSpPr>
          <p:nvPr>
            <p:ph type="title"/>
          </p:nvPr>
        </p:nvSpPr>
        <p:spPr>
          <a:xfrm>
            <a:off x="231775" y="-38100"/>
            <a:ext cx="8778875" cy="914400"/>
          </a:xfrm>
        </p:spPr>
        <p:txBody>
          <a:bodyPr/>
          <a:lstStyle/>
          <a:p>
            <a:r>
              <a:rPr lang="en-US" smtClean="0"/>
              <a:t>Tutorial Outline</a:t>
            </a:r>
          </a:p>
        </p:txBody>
      </p:sp>
      <p:sp>
        <p:nvSpPr>
          <p:cNvPr id="12292" name="Text Box 3"/>
          <p:cNvSpPr txBox="1">
            <a:spLocks noChangeArrowheads="1"/>
          </p:cNvSpPr>
          <p:nvPr/>
        </p:nvSpPr>
        <p:spPr bwMode="auto">
          <a:xfrm>
            <a:off x="9525" y="1301750"/>
            <a:ext cx="4392613" cy="2730500"/>
          </a:xfrm>
          <a:prstGeom prst="rect">
            <a:avLst/>
          </a:prstGeom>
          <a:solidFill>
            <a:schemeClr val="bg1"/>
          </a:solidFill>
          <a:ln w="12700">
            <a:noFill/>
            <a:miter lim="800000"/>
            <a:headEnd/>
            <a:tailEnd/>
          </a:ln>
        </p:spPr>
        <p:txBody>
          <a:bodyPr>
            <a:spAutoFit/>
          </a:bodyPr>
          <a:lstStyle/>
          <a:p>
            <a:pPr marL="111125" indent="-111125">
              <a:spcBef>
                <a:spcPct val="20000"/>
              </a:spcBef>
            </a:pPr>
            <a:r>
              <a:rPr lang="en-US" b="1" u="none"/>
              <a:t>OO techniques &amp; language features:</a:t>
            </a:r>
          </a:p>
          <a:p>
            <a:pPr marL="111125" indent="-111125">
              <a:spcBef>
                <a:spcPct val="20000"/>
              </a:spcBef>
              <a:buFontTx/>
              <a:buChar char="•"/>
            </a:pPr>
            <a:r>
              <a:rPr lang="en-US" b="1" i="1" u="none"/>
              <a:t>Patterns </a:t>
            </a:r>
            <a:r>
              <a:rPr lang="en-US" i="1" u="none"/>
              <a:t>(25+)</a:t>
            </a:r>
            <a:r>
              <a:rPr lang="en-US" u="none"/>
              <a:t>,</a:t>
            </a:r>
            <a:r>
              <a:rPr lang="en-US" b="1" u="none"/>
              <a:t> </a:t>
            </a:r>
            <a:r>
              <a:rPr lang="en-US" u="none"/>
              <a:t>which embody reusable software </a:t>
            </a:r>
            <a:r>
              <a:rPr lang="en-US" i="1" u="none"/>
              <a:t>architectures</a:t>
            </a:r>
            <a:r>
              <a:rPr lang="en-US" u="none"/>
              <a:t> &amp; </a:t>
            </a:r>
            <a:r>
              <a:rPr lang="en-US" i="1" u="none"/>
              <a:t>designs</a:t>
            </a:r>
            <a:r>
              <a:rPr lang="en-US"/>
              <a:t> </a:t>
            </a:r>
          </a:p>
          <a:p>
            <a:pPr marL="111125" indent="-111125">
              <a:spcBef>
                <a:spcPct val="20000"/>
              </a:spcBef>
              <a:buFontTx/>
              <a:buChar char="•"/>
            </a:pPr>
            <a:r>
              <a:rPr lang="en-US" b="1" i="1" u="none"/>
              <a:t>Frameworks &amp; components</a:t>
            </a:r>
            <a:r>
              <a:rPr lang="en-US" u="none"/>
              <a:t>, which embody reusable software middleware &amp; application </a:t>
            </a:r>
            <a:r>
              <a:rPr lang="en-US" i="1" u="none"/>
              <a:t>implementations</a:t>
            </a:r>
            <a:endParaRPr lang="en-US" sz="1600" i="1" u="none"/>
          </a:p>
          <a:p>
            <a:pPr marL="111125" indent="-111125">
              <a:spcBef>
                <a:spcPct val="20000"/>
              </a:spcBef>
              <a:buFontTx/>
              <a:buChar char="•"/>
            </a:pPr>
            <a:r>
              <a:rPr lang="en-US" b="1" i="1" u="none"/>
              <a:t>OO language features</a:t>
            </a:r>
            <a:r>
              <a:rPr lang="en-US" i="1" u="none"/>
              <a:t>, e.g., classes</a:t>
            </a:r>
            <a:r>
              <a:rPr lang="en-US" u="none"/>
              <a:t>, </a:t>
            </a:r>
            <a:r>
              <a:rPr lang="en-US" i="1" u="none"/>
              <a:t>dynamic binding &amp; inheritance</a:t>
            </a:r>
            <a:r>
              <a:rPr lang="en-US" u="none"/>
              <a:t>, </a:t>
            </a:r>
            <a:r>
              <a:rPr lang="en-US" i="1" u="none"/>
              <a:t>parameterized types</a:t>
            </a:r>
          </a:p>
        </p:txBody>
      </p:sp>
      <p:sp>
        <p:nvSpPr>
          <p:cNvPr id="12293" name="Text Box 4"/>
          <p:cNvSpPr txBox="1">
            <a:spLocks noChangeArrowheads="1"/>
          </p:cNvSpPr>
          <p:nvPr/>
        </p:nvSpPr>
        <p:spPr bwMode="auto">
          <a:xfrm>
            <a:off x="87313" y="869950"/>
            <a:ext cx="8961437" cy="409575"/>
          </a:xfrm>
          <a:prstGeom prst="rect">
            <a:avLst/>
          </a:prstGeom>
          <a:solidFill>
            <a:srgbClr val="BBEFFF"/>
          </a:solidFill>
          <a:ln w="12700">
            <a:solidFill>
              <a:schemeClr val="tx1"/>
            </a:solidFill>
            <a:miter lim="800000"/>
            <a:headEnd/>
            <a:tailEnd/>
          </a:ln>
        </p:spPr>
        <p:txBody>
          <a:bodyPr>
            <a:spAutoFit/>
          </a:bodyPr>
          <a:lstStyle/>
          <a:p>
            <a:r>
              <a:rPr lang="en-US" sz="2000" b="1" u="none"/>
              <a:t>Cover OO techniques &amp; language features that enhance software quality</a:t>
            </a:r>
          </a:p>
        </p:txBody>
      </p:sp>
      <p:pic>
        <p:nvPicPr>
          <p:cNvPr id="12294" name="Picture 5" descr="middleware"/>
          <p:cNvPicPr>
            <a:picLocks noChangeAspect="1" noChangeArrowheads="1"/>
          </p:cNvPicPr>
          <p:nvPr/>
        </p:nvPicPr>
        <p:blipFill>
          <a:blip r:embed="rId3" cstate="print"/>
          <a:srcRect/>
          <a:stretch>
            <a:fillRect/>
          </a:stretch>
        </p:blipFill>
        <p:spPr bwMode="auto">
          <a:xfrm>
            <a:off x="6483350" y="1331913"/>
            <a:ext cx="2613025" cy="1354137"/>
          </a:xfrm>
          <a:prstGeom prst="rect">
            <a:avLst/>
          </a:prstGeom>
          <a:noFill/>
          <a:ln w="9525">
            <a:noFill/>
            <a:miter lim="800000"/>
            <a:headEnd/>
            <a:tailEnd/>
          </a:ln>
        </p:spPr>
      </p:pic>
      <p:pic>
        <p:nvPicPr>
          <p:cNvPr id="12295" name="Picture 6" descr="middleware-patterns"/>
          <p:cNvPicPr>
            <a:picLocks noChangeAspect="1" noChangeArrowheads="1"/>
          </p:cNvPicPr>
          <p:nvPr/>
        </p:nvPicPr>
        <p:blipFill>
          <a:blip r:embed="rId4" cstate="print"/>
          <a:srcRect/>
          <a:stretch>
            <a:fillRect/>
          </a:stretch>
        </p:blipFill>
        <p:spPr bwMode="auto">
          <a:xfrm>
            <a:off x="4367213" y="2654300"/>
            <a:ext cx="2473325" cy="1304925"/>
          </a:xfrm>
          <a:prstGeom prst="rect">
            <a:avLst/>
          </a:prstGeom>
          <a:noFill/>
          <a:ln w="9525">
            <a:noFill/>
            <a:miter lim="800000"/>
            <a:headEnd/>
            <a:tailEnd/>
          </a:ln>
        </p:spPr>
      </p:pic>
      <p:grpSp>
        <p:nvGrpSpPr>
          <p:cNvPr id="2" name="Group 7"/>
          <p:cNvGrpSpPr>
            <a:grpSpLocks/>
          </p:cNvGrpSpPr>
          <p:nvPr/>
        </p:nvGrpSpPr>
        <p:grpSpPr bwMode="auto">
          <a:xfrm>
            <a:off x="138113" y="4078288"/>
            <a:ext cx="8767762" cy="2779712"/>
            <a:chOff x="87" y="2569"/>
            <a:chExt cx="5523" cy="1751"/>
          </a:xfrm>
        </p:grpSpPr>
        <p:grpSp>
          <p:nvGrpSpPr>
            <p:cNvPr id="12297" name="Group 8"/>
            <p:cNvGrpSpPr>
              <a:grpSpLocks/>
            </p:cNvGrpSpPr>
            <p:nvPr/>
          </p:nvGrpSpPr>
          <p:grpSpPr bwMode="auto">
            <a:xfrm>
              <a:off x="2655" y="2711"/>
              <a:ext cx="1518" cy="1332"/>
              <a:chOff x="2568" y="2557"/>
              <a:chExt cx="1426" cy="1195"/>
            </a:xfrm>
          </p:grpSpPr>
          <p:pic>
            <p:nvPicPr>
              <p:cNvPr id="12306" name="Picture 9" descr="Telemedicine"/>
              <p:cNvPicPr>
                <a:picLocks noChangeAspect="1" noChangeArrowheads="1"/>
              </p:cNvPicPr>
              <p:nvPr/>
            </p:nvPicPr>
            <p:blipFill>
              <a:blip r:embed="rId5" cstate="print"/>
              <a:srcRect/>
              <a:stretch>
                <a:fillRect/>
              </a:stretch>
            </p:blipFill>
            <p:spPr bwMode="auto">
              <a:xfrm>
                <a:off x="2709" y="2557"/>
                <a:ext cx="1285" cy="1175"/>
              </a:xfrm>
              <a:prstGeom prst="rect">
                <a:avLst/>
              </a:prstGeom>
              <a:noFill/>
              <a:ln w="9525">
                <a:noFill/>
                <a:miter lim="800000"/>
                <a:headEnd/>
                <a:tailEnd/>
              </a:ln>
            </p:spPr>
          </p:pic>
          <p:sp>
            <p:nvSpPr>
              <p:cNvPr id="12307" name="Rectangle 10"/>
              <p:cNvSpPr>
                <a:spLocks noChangeArrowheads="1"/>
              </p:cNvSpPr>
              <p:nvPr/>
            </p:nvSpPr>
            <p:spPr bwMode="auto">
              <a:xfrm>
                <a:off x="2586" y="3483"/>
                <a:ext cx="951" cy="269"/>
              </a:xfrm>
              <a:prstGeom prst="rect">
                <a:avLst/>
              </a:prstGeom>
              <a:solidFill>
                <a:schemeClr val="bg1"/>
              </a:solidFill>
              <a:ln w="12700">
                <a:noFill/>
                <a:miter lim="800000"/>
                <a:headEnd/>
                <a:tailEnd/>
              </a:ln>
            </p:spPr>
            <p:txBody>
              <a:bodyPr wrap="none" anchor="ctr"/>
              <a:lstStyle/>
              <a:p>
                <a:endParaRPr lang="en-US"/>
              </a:p>
            </p:txBody>
          </p:sp>
          <p:sp>
            <p:nvSpPr>
              <p:cNvPr id="1766411" name="Text Box 11"/>
              <p:cNvSpPr txBox="1">
                <a:spLocks noChangeArrowheads="1"/>
              </p:cNvSpPr>
              <p:nvPr/>
            </p:nvSpPr>
            <p:spPr bwMode="auto">
              <a:xfrm>
                <a:off x="2568" y="3286"/>
                <a:ext cx="662" cy="265"/>
              </a:xfrm>
              <a:prstGeom prst="rect">
                <a:avLst/>
              </a:prstGeom>
              <a:solidFill>
                <a:schemeClr val="bg1"/>
              </a:solidFill>
              <a:ln w="9525">
                <a:solidFill>
                  <a:schemeClr val="tx1"/>
                </a:solidFill>
                <a:miter lim="800000"/>
                <a:headEnd/>
                <a:tailEnd/>
              </a:ln>
              <a:effectLst>
                <a:outerShdw dist="35921" dir="2700000" algn="ctr" rotWithShape="0">
                  <a:schemeClr val="bg2"/>
                </a:outerShdw>
              </a:effectLst>
            </p:spPr>
            <p:txBody>
              <a:bodyPr>
                <a:spAutoFit/>
              </a:bodyPr>
              <a:lstStyle/>
              <a:p>
                <a:pPr algn="ctr" eaLnBrk="1" hangingPunct="1">
                  <a:defRPr/>
                </a:pPr>
                <a:r>
                  <a:rPr lang="en-US" sz="800" b="1" u="none">
                    <a:latin typeface="Arial" charset="0"/>
                  </a:rPr>
                  <a:t>Modalities</a:t>
                </a:r>
              </a:p>
              <a:p>
                <a:pPr algn="ctr" eaLnBrk="1" hangingPunct="1">
                  <a:defRPr/>
                </a:pPr>
                <a:r>
                  <a:rPr lang="en-US" sz="800" i="1" u="none">
                    <a:latin typeface="Arial" charset="0"/>
                  </a:rPr>
                  <a:t>e.g.,</a:t>
                </a:r>
                <a:r>
                  <a:rPr lang="en-US" sz="800" u="none">
                    <a:latin typeface="Arial" charset="0"/>
                  </a:rPr>
                  <a:t> MRI, CT, CR, Ultrasound, etc.</a:t>
                </a:r>
              </a:p>
            </p:txBody>
          </p:sp>
        </p:grpSp>
        <p:sp>
          <p:nvSpPr>
            <p:cNvPr id="1766412" name="AutoShape 12"/>
            <p:cNvSpPr>
              <a:spLocks noChangeArrowheads="1"/>
            </p:cNvSpPr>
            <p:nvPr/>
          </p:nvSpPr>
          <p:spPr bwMode="auto">
            <a:xfrm rot="-1089569">
              <a:off x="3910" y="2978"/>
              <a:ext cx="538" cy="341"/>
            </a:xfrm>
            <a:prstGeom prst="triangle">
              <a:avLst>
                <a:gd name="adj" fmla="val 73685"/>
              </a:avLst>
            </a:prstGeom>
            <a:gradFill rotWithShape="0">
              <a:gsLst>
                <a:gs pos="0">
                  <a:schemeClr val="bg2">
                    <a:gamma/>
                    <a:shade val="46275"/>
                    <a:invGamma/>
                  </a:schemeClr>
                </a:gs>
                <a:gs pos="100000">
                  <a:schemeClr val="bg2"/>
                </a:gs>
              </a:gsLst>
              <a:lin ang="18900000" scaled="1"/>
            </a:gradFill>
            <a:ln w="12700">
              <a:solidFill>
                <a:schemeClr val="tx1"/>
              </a:solidFill>
              <a:miter lim="800000"/>
              <a:headEnd/>
              <a:tailEnd/>
            </a:ln>
            <a:effectLst/>
          </p:spPr>
          <p:txBody>
            <a:bodyPr wrap="none" anchor="ctr"/>
            <a:lstStyle/>
            <a:p>
              <a:pPr>
                <a:defRPr/>
              </a:pPr>
              <a:endParaRPr lang="en-US">
                <a:latin typeface="Arial" charset="0"/>
              </a:endParaRPr>
            </a:p>
          </p:txBody>
        </p:sp>
        <p:grpSp>
          <p:nvGrpSpPr>
            <p:cNvPr id="12299" name="Group 13"/>
            <p:cNvGrpSpPr>
              <a:grpSpLocks/>
            </p:cNvGrpSpPr>
            <p:nvPr/>
          </p:nvGrpSpPr>
          <p:grpSpPr bwMode="auto">
            <a:xfrm>
              <a:off x="4252" y="2669"/>
              <a:ext cx="1236" cy="658"/>
              <a:chOff x="4229" y="2901"/>
              <a:chExt cx="1366" cy="771"/>
            </a:xfrm>
          </p:grpSpPr>
          <p:sp>
            <p:nvSpPr>
              <p:cNvPr id="12304" name="AutoShape 14"/>
              <p:cNvSpPr>
                <a:spLocks noChangeArrowheads="1"/>
              </p:cNvSpPr>
              <p:nvPr/>
            </p:nvSpPr>
            <p:spPr bwMode="auto">
              <a:xfrm>
                <a:off x="4229" y="2901"/>
                <a:ext cx="1366" cy="771"/>
              </a:xfrm>
              <a:prstGeom prst="roundRect">
                <a:avLst>
                  <a:gd name="adj" fmla="val 16667"/>
                </a:avLst>
              </a:prstGeom>
              <a:solidFill>
                <a:schemeClr val="bg1"/>
              </a:solidFill>
              <a:ln w="12700">
                <a:solidFill>
                  <a:schemeClr val="tx1"/>
                </a:solidFill>
                <a:round/>
                <a:headEnd/>
                <a:tailEnd/>
              </a:ln>
            </p:spPr>
            <p:txBody>
              <a:bodyPr wrap="none" anchor="ctr"/>
              <a:lstStyle/>
              <a:p>
                <a:endParaRPr lang="en-US"/>
              </a:p>
            </p:txBody>
          </p:sp>
          <p:pic>
            <p:nvPicPr>
              <p:cNvPr id="12305" name="Picture 15" descr="Presentation1"/>
              <p:cNvPicPr>
                <a:picLocks noChangeAspect="1" noChangeArrowheads="1"/>
              </p:cNvPicPr>
              <p:nvPr/>
            </p:nvPicPr>
            <p:blipFill>
              <a:blip r:embed="rId6" cstate="print"/>
              <a:srcRect/>
              <a:stretch>
                <a:fillRect/>
              </a:stretch>
            </p:blipFill>
            <p:spPr bwMode="auto">
              <a:xfrm>
                <a:off x="4339" y="2965"/>
                <a:ext cx="1146" cy="643"/>
              </a:xfrm>
              <a:prstGeom prst="rect">
                <a:avLst/>
              </a:prstGeom>
              <a:noFill/>
              <a:ln w="9525">
                <a:noFill/>
                <a:miter lim="800000"/>
                <a:headEnd/>
                <a:tailEnd/>
              </a:ln>
            </p:spPr>
          </p:pic>
        </p:grpSp>
        <p:sp>
          <p:nvSpPr>
            <p:cNvPr id="12300" name="Text Box 16"/>
            <p:cNvSpPr txBox="1">
              <a:spLocks noChangeArrowheads="1"/>
            </p:cNvSpPr>
            <p:nvPr/>
          </p:nvSpPr>
          <p:spPr bwMode="auto">
            <a:xfrm>
              <a:off x="87" y="2640"/>
              <a:ext cx="1709" cy="1582"/>
            </a:xfrm>
            <a:prstGeom prst="rect">
              <a:avLst/>
            </a:prstGeom>
            <a:noFill/>
            <a:ln w="12700">
              <a:noFill/>
              <a:miter lim="800000"/>
              <a:headEnd/>
              <a:tailEnd/>
            </a:ln>
          </p:spPr>
          <p:txBody>
            <a:bodyPr>
              <a:spAutoFit/>
            </a:bodyPr>
            <a:lstStyle/>
            <a:p>
              <a:pPr marL="228600" indent="-228600" algn="ctr">
                <a:spcBef>
                  <a:spcPct val="20000"/>
                </a:spcBef>
              </a:pPr>
              <a:r>
                <a:rPr lang="en-US" b="1" u="none"/>
                <a:t>Tutorial Organization</a:t>
              </a:r>
            </a:p>
            <a:p>
              <a:pPr marL="228600" indent="-228600">
                <a:spcBef>
                  <a:spcPct val="20000"/>
                </a:spcBef>
                <a:buFontTx/>
                <a:buAutoNum type="arabicPeriod"/>
              </a:pPr>
              <a:r>
                <a:rPr lang="en-US" i="1" u="none"/>
                <a:t>Technology trends &amp; background</a:t>
              </a:r>
            </a:p>
            <a:p>
              <a:pPr marL="228600" indent="-228600">
                <a:spcBef>
                  <a:spcPct val="20000"/>
                </a:spcBef>
                <a:buFontTx/>
                <a:buAutoNum type="arabicPeriod"/>
              </a:pPr>
              <a:r>
                <a:rPr lang="en-US" i="1" u="none"/>
                <a:t>Concurrent &amp; network challenges &amp; solution approaches</a:t>
              </a:r>
            </a:p>
            <a:p>
              <a:pPr marL="228600" indent="-228600">
                <a:spcBef>
                  <a:spcPct val="20000"/>
                </a:spcBef>
                <a:buFontTx/>
                <a:buAutoNum type="arabicPeriod"/>
              </a:pPr>
              <a:r>
                <a:rPr lang="en-US" i="1" u="none"/>
                <a:t>Case studies</a:t>
              </a:r>
            </a:p>
            <a:p>
              <a:pPr marL="228600" indent="-228600">
                <a:spcBef>
                  <a:spcPct val="20000"/>
                </a:spcBef>
                <a:buFontTx/>
                <a:buAutoNum type="arabicPeriod"/>
              </a:pPr>
              <a:r>
                <a:rPr lang="en-US" i="1" u="none"/>
                <a:t>Wrap-up</a:t>
              </a:r>
            </a:p>
          </p:txBody>
        </p:sp>
        <p:sp>
          <p:nvSpPr>
            <p:cNvPr id="12301" name="Line 17"/>
            <p:cNvSpPr>
              <a:spLocks noChangeShapeType="1"/>
            </p:cNvSpPr>
            <p:nvPr/>
          </p:nvSpPr>
          <p:spPr bwMode="auto">
            <a:xfrm>
              <a:off x="126" y="2569"/>
              <a:ext cx="5484" cy="0"/>
            </a:xfrm>
            <a:prstGeom prst="line">
              <a:avLst/>
            </a:prstGeom>
            <a:noFill/>
            <a:ln w="38100">
              <a:solidFill>
                <a:schemeClr val="hlink"/>
              </a:solidFill>
              <a:round/>
              <a:headEnd/>
              <a:tailEnd/>
            </a:ln>
          </p:spPr>
          <p:txBody>
            <a:bodyPr wrap="none"/>
            <a:lstStyle/>
            <a:p>
              <a:endParaRPr lang="en-US"/>
            </a:p>
          </p:txBody>
        </p:sp>
        <p:pic>
          <p:nvPicPr>
            <p:cNvPr id="12302" name="Picture 18" descr="air-success"/>
            <p:cNvPicPr>
              <a:picLocks noChangeAspect="1" noChangeArrowheads="1"/>
            </p:cNvPicPr>
            <p:nvPr/>
          </p:nvPicPr>
          <p:blipFill>
            <a:blip r:embed="rId7" cstate="print"/>
            <a:srcRect/>
            <a:stretch>
              <a:fillRect/>
            </a:stretch>
          </p:blipFill>
          <p:spPr bwMode="auto">
            <a:xfrm>
              <a:off x="1802" y="2858"/>
              <a:ext cx="824" cy="1226"/>
            </a:xfrm>
            <a:prstGeom prst="rect">
              <a:avLst/>
            </a:prstGeom>
            <a:noFill/>
            <a:ln w="9525">
              <a:noFill/>
              <a:miter lim="800000"/>
              <a:headEnd/>
              <a:tailEnd/>
            </a:ln>
          </p:spPr>
        </p:pic>
        <p:pic>
          <p:nvPicPr>
            <p:cNvPr id="12303" name="Picture 19" descr="corbaopt0"/>
            <p:cNvPicPr>
              <a:picLocks noChangeAspect="1" noChangeArrowheads="1"/>
            </p:cNvPicPr>
            <p:nvPr/>
          </p:nvPicPr>
          <p:blipFill>
            <a:blip r:embed="rId8" cstate="print"/>
            <a:srcRect/>
            <a:stretch>
              <a:fillRect/>
            </a:stretch>
          </p:blipFill>
          <p:spPr bwMode="auto">
            <a:xfrm>
              <a:off x="4367" y="3406"/>
              <a:ext cx="1029" cy="914"/>
            </a:xfrm>
            <a:prstGeom prst="rect">
              <a:avLst/>
            </a:prstGeom>
            <a:noFill/>
            <a:ln w="9525">
              <a:noFill/>
              <a:miter lim="800000"/>
              <a:headEnd/>
              <a:tailEnd/>
            </a:ln>
          </p:spPr>
        </p:pic>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Slide Number Placeholder 3"/>
          <p:cNvSpPr>
            <a:spLocks noGrp="1"/>
          </p:cNvSpPr>
          <p:nvPr>
            <p:ph type="sldNum" sz="quarter" idx="10"/>
          </p:nvPr>
        </p:nvSpPr>
        <p:spPr>
          <a:noFill/>
        </p:spPr>
        <p:txBody>
          <a:bodyPr/>
          <a:lstStyle/>
          <a:p>
            <a:fld id="{2FC0B495-218E-47DA-B32D-9FCF39E91D00}" type="slidenum">
              <a:rPr lang="en-US" smtClean="0">
                <a:latin typeface="Arial" pitchFamily="34" charset="0"/>
              </a:rPr>
              <a:pPr/>
              <a:t>30</a:t>
            </a:fld>
            <a:endParaRPr lang="en-US" smtClean="0">
              <a:latin typeface="Arial" pitchFamily="34" charset="0"/>
            </a:endParaRPr>
          </a:p>
        </p:txBody>
      </p:sp>
      <p:grpSp>
        <p:nvGrpSpPr>
          <p:cNvPr id="37891" name="Group 3"/>
          <p:cNvGrpSpPr>
            <a:grpSpLocks/>
          </p:cNvGrpSpPr>
          <p:nvPr/>
        </p:nvGrpSpPr>
        <p:grpSpPr bwMode="auto">
          <a:xfrm flipH="1">
            <a:off x="1878013" y="2733675"/>
            <a:ext cx="5699125" cy="2087563"/>
            <a:chOff x="1530" y="1957"/>
            <a:chExt cx="2639" cy="967"/>
          </a:xfrm>
        </p:grpSpPr>
        <p:grpSp>
          <p:nvGrpSpPr>
            <p:cNvPr id="37933" name="Group 4"/>
            <p:cNvGrpSpPr>
              <a:grpSpLocks/>
            </p:cNvGrpSpPr>
            <p:nvPr/>
          </p:nvGrpSpPr>
          <p:grpSpPr bwMode="auto">
            <a:xfrm>
              <a:off x="1530" y="1999"/>
              <a:ext cx="2639" cy="925"/>
              <a:chOff x="1530" y="1999"/>
              <a:chExt cx="2639" cy="925"/>
            </a:xfrm>
          </p:grpSpPr>
          <p:grpSp>
            <p:nvGrpSpPr>
              <p:cNvPr id="38029" name="Group 5"/>
              <p:cNvGrpSpPr>
                <a:grpSpLocks/>
              </p:cNvGrpSpPr>
              <p:nvPr/>
            </p:nvGrpSpPr>
            <p:grpSpPr bwMode="auto">
              <a:xfrm>
                <a:off x="1530" y="2368"/>
                <a:ext cx="952" cy="556"/>
                <a:chOff x="1530" y="2368"/>
                <a:chExt cx="952" cy="556"/>
              </a:xfrm>
            </p:grpSpPr>
            <p:sp>
              <p:nvSpPr>
                <p:cNvPr id="38107" name="Freeform 6"/>
                <p:cNvSpPr>
                  <a:spLocks/>
                </p:cNvSpPr>
                <p:nvPr/>
              </p:nvSpPr>
              <p:spPr bwMode="auto">
                <a:xfrm>
                  <a:off x="1530" y="2368"/>
                  <a:ext cx="952" cy="125"/>
                </a:xfrm>
                <a:custGeom>
                  <a:avLst/>
                  <a:gdLst>
                    <a:gd name="T0" fmla="*/ 952 w 952"/>
                    <a:gd name="T1" fmla="*/ 0 h 125"/>
                    <a:gd name="T2" fmla="*/ 0 w 952"/>
                    <a:gd name="T3" fmla="*/ 4 h 125"/>
                    <a:gd name="T4" fmla="*/ 0 w 952"/>
                    <a:gd name="T5" fmla="*/ 125 h 125"/>
                    <a:gd name="T6" fmla="*/ 952 w 952"/>
                    <a:gd name="T7" fmla="*/ 122 h 125"/>
                    <a:gd name="T8" fmla="*/ 952 w 952"/>
                    <a:gd name="T9" fmla="*/ 0 h 125"/>
                    <a:gd name="T10" fmla="*/ 0 60000 65536"/>
                    <a:gd name="T11" fmla="*/ 0 60000 65536"/>
                    <a:gd name="T12" fmla="*/ 0 60000 65536"/>
                    <a:gd name="T13" fmla="*/ 0 60000 65536"/>
                    <a:gd name="T14" fmla="*/ 0 60000 65536"/>
                    <a:gd name="T15" fmla="*/ 0 w 952"/>
                    <a:gd name="T16" fmla="*/ 0 h 125"/>
                    <a:gd name="T17" fmla="*/ 952 w 952"/>
                    <a:gd name="T18" fmla="*/ 125 h 125"/>
                  </a:gdLst>
                  <a:ahLst/>
                  <a:cxnLst>
                    <a:cxn ang="T10">
                      <a:pos x="T0" y="T1"/>
                    </a:cxn>
                    <a:cxn ang="T11">
                      <a:pos x="T2" y="T3"/>
                    </a:cxn>
                    <a:cxn ang="T12">
                      <a:pos x="T4" y="T5"/>
                    </a:cxn>
                    <a:cxn ang="T13">
                      <a:pos x="T6" y="T7"/>
                    </a:cxn>
                    <a:cxn ang="T14">
                      <a:pos x="T8" y="T9"/>
                    </a:cxn>
                  </a:cxnLst>
                  <a:rect l="T15" t="T16" r="T17" b="T18"/>
                  <a:pathLst>
                    <a:path w="952" h="125">
                      <a:moveTo>
                        <a:pt x="952" y="0"/>
                      </a:moveTo>
                      <a:lnTo>
                        <a:pt x="0" y="4"/>
                      </a:lnTo>
                      <a:lnTo>
                        <a:pt x="0" y="125"/>
                      </a:lnTo>
                      <a:lnTo>
                        <a:pt x="952" y="122"/>
                      </a:lnTo>
                      <a:lnTo>
                        <a:pt x="952" y="0"/>
                      </a:lnTo>
                      <a:close/>
                    </a:path>
                  </a:pathLst>
                </a:custGeom>
                <a:solidFill>
                  <a:srgbClr val="FFD67F"/>
                </a:solidFill>
                <a:ln w="4763">
                  <a:solidFill>
                    <a:schemeClr val="bg2"/>
                  </a:solidFill>
                  <a:round/>
                  <a:headEnd/>
                  <a:tailEnd/>
                </a:ln>
              </p:spPr>
              <p:txBody>
                <a:bodyPr/>
                <a:lstStyle/>
                <a:p>
                  <a:endParaRPr lang="en-US"/>
                </a:p>
              </p:txBody>
            </p:sp>
            <p:sp>
              <p:nvSpPr>
                <p:cNvPr id="38108" name="Freeform 7"/>
                <p:cNvSpPr>
                  <a:spLocks/>
                </p:cNvSpPr>
                <p:nvPr/>
              </p:nvSpPr>
              <p:spPr bwMode="auto">
                <a:xfrm>
                  <a:off x="1530" y="2372"/>
                  <a:ext cx="440" cy="552"/>
                </a:xfrm>
                <a:custGeom>
                  <a:avLst/>
                  <a:gdLst>
                    <a:gd name="T0" fmla="*/ 0 w 440"/>
                    <a:gd name="T1" fmla="*/ 0 h 552"/>
                    <a:gd name="T2" fmla="*/ 440 w 440"/>
                    <a:gd name="T3" fmla="*/ 430 h 552"/>
                    <a:gd name="T4" fmla="*/ 440 w 440"/>
                    <a:gd name="T5" fmla="*/ 552 h 552"/>
                    <a:gd name="T6" fmla="*/ 0 w 440"/>
                    <a:gd name="T7" fmla="*/ 121 h 552"/>
                    <a:gd name="T8" fmla="*/ 0 w 440"/>
                    <a:gd name="T9" fmla="*/ 0 h 552"/>
                    <a:gd name="T10" fmla="*/ 0 60000 65536"/>
                    <a:gd name="T11" fmla="*/ 0 60000 65536"/>
                    <a:gd name="T12" fmla="*/ 0 60000 65536"/>
                    <a:gd name="T13" fmla="*/ 0 60000 65536"/>
                    <a:gd name="T14" fmla="*/ 0 60000 65536"/>
                    <a:gd name="T15" fmla="*/ 0 w 440"/>
                    <a:gd name="T16" fmla="*/ 0 h 552"/>
                    <a:gd name="T17" fmla="*/ 440 w 440"/>
                    <a:gd name="T18" fmla="*/ 552 h 552"/>
                  </a:gdLst>
                  <a:ahLst/>
                  <a:cxnLst>
                    <a:cxn ang="T10">
                      <a:pos x="T0" y="T1"/>
                    </a:cxn>
                    <a:cxn ang="T11">
                      <a:pos x="T2" y="T3"/>
                    </a:cxn>
                    <a:cxn ang="T12">
                      <a:pos x="T4" y="T5"/>
                    </a:cxn>
                    <a:cxn ang="T13">
                      <a:pos x="T6" y="T7"/>
                    </a:cxn>
                    <a:cxn ang="T14">
                      <a:pos x="T8" y="T9"/>
                    </a:cxn>
                  </a:cxnLst>
                  <a:rect l="T15" t="T16" r="T17" b="T18"/>
                  <a:pathLst>
                    <a:path w="440" h="552">
                      <a:moveTo>
                        <a:pt x="0" y="0"/>
                      </a:moveTo>
                      <a:lnTo>
                        <a:pt x="440" y="430"/>
                      </a:lnTo>
                      <a:lnTo>
                        <a:pt x="440" y="552"/>
                      </a:lnTo>
                      <a:lnTo>
                        <a:pt x="0" y="121"/>
                      </a:lnTo>
                      <a:lnTo>
                        <a:pt x="0" y="0"/>
                      </a:lnTo>
                      <a:close/>
                    </a:path>
                  </a:pathLst>
                </a:custGeom>
                <a:solidFill>
                  <a:srgbClr val="FFD67F"/>
                </a:solidFill>
                <a:ln w="4763">
                  <a:solidFill>
                    <a:schemeClr val="bg2"/>
                  </a:solidFill>
                  <a:round/>
                  <a:headEnd/>
                  <a:tailEnd/>
                </a:ln>
              </p:spPr>
              <p:txBody>
                <a:bodyPr/>
                <a:lstStyle/>
                <a:p>
                  <a:endParaRPr lang="en-US"/>
                </a:p>
              </p:txBody>
            </p:sp>
            <p:sp>
              <p:nvSpPr>
                <p:cNvPr id="38109" name="Freeform 8"/>
                <p:cNvSpPr>
                  <a:spLocks/>
                </p:cNvSpPr>
                <p:nvPr/>
              </p:nvSpPr>
              <p:spPr bwMode="auto">
                <a:xfrm>
                  <a:off x="1970" y="2368"/>
                  <a:ext cx="512" cy="556"/>
                </a:xfrm>
                <a:custGeom>
                  <a:avLst/>
                  <a:gdLst>
                    <a:gd name="T0" fmla="*/ 0 w 512"/>
                    <a:gd name="T1" fmla="*/ 434 h 556"/>
                    <a:gd name="T2" fmla="*/ 512 w 512"/>
                    <a:gd name="T3" fmla="*/ 0 h 556"/>
                    <a:gd name="T4" fmla="*/ 512 w 512"/>
                    <a:gd name="T5" fmla="*/ 122 h 556"/>
                    <a:gd name="T6" fmla="*/ 0 w 512"/>
                    <a:gd name="T7" fmla="*/ 556 h 556"/>
                    <a:gd name="T8" fmla="*/ 0 w 512"/>
                    <a:gd name="T9" fmla="*/ 434 h 556"/>
                    <a:gd name="T10" fmla="*/ 0 60000 65536"/>
                    <a:gd name="T11" fmla="*/ 0 60000 65536"/>
                    <a:gd name="T12" fmla="*/ 0 60000 65536"/>
                    <a:gd name="T13" fmla="*/ 0 60000 65536"/>
                    <a:gd name="T14" fmla="*/ 0 60000 65536"/>
                    <a:gd name="T15" fmla="*/ 0 w 512"/>
                    <a:gd name="T16" fmla="*/ 0 h 556"/>
                    <a:gd name="T17" fmla="*/ 512 w 512"/>
                    <a:gd name="T18" fmla="*/ 556 h 556"/>
                  </a:gdLst>
                  <a:ahLst/>
                  <a:cxnLst>
                    <a:cxn ang="T10">
                      <a:pos x="T0" y="T1"/>
                    </a:cxn>
                    <a:cxn ang="T11">
                      <a:pos x="T2" y="T3"/>
                    </a:cxn>
                    <a:cxn ang="T12">
                      <a:pos x="T4" y="T5"/>
                    </a:cxn>
                    <a:cxn ang="T13">
                      <a:pos x="T6" y="T7"/>
                    </a:cxn>
                    <a:cxn ang="T14">
                      <a:pos x="T8" y="T9"/>
                    </a:cxn>
                  </a:cxnLst>
                  <a:rect l="T15" t="T16" r="T17" b="T18"/>
                  <a:pathLst>
                    <a:path w="512" h="556">
                      <a:moveTo>
                        <a:pt x="0" y="434"/>
                      </a:moveTo>
                      <a:lnTo>
                        <a:pt x="512" y="0"/>
                      </a:lnTo>
                      <a:lnTo>
                        <a:pt x="512" y="122"/>
                      </a:lnTo>
                      <a:lnTo>
                        <a:pt x="0" y="556"/>
                      </a:lnTo>
                      <a:lnTo>
                        <a:pt x="0" y="434"/>
                      </a:lnTo>
                      <a:close/>
                    </a:path>
                  </a:pathLst>
                </a:custGeom>
                <a:solidFill>
                  <a:srgbClr val="FFD67F"/>
                </a:solidFill>
                <a:ln w="4763">
                  <a:solidFill>
                    <a:schemeClr val="bg2"/>
                  </a:solidFill>
                  <a:round/>
                  <a:headEnd/>
                  <a:tailEnd/>
                </a:ln>
              </p:spPr>
              <p:txBody>
                <a:bodyPr/>
                <a:lstStyle/>
                <a:p>
                  <a:endParaRPr lang="en-US"/>
                </a:p>
              </p:txBody>
            </p:sp>
            <p:sp>
              <p:nvSpPr>
                <p:cNvPr id="38110" name="Freeform 9"/>
                <p:cNvSpPr>
                  <a:spLocks/>
                </p:cNvSpPr>
                <p:nvPr/>
              </p:nvSpPr>
              <p:spPr bwMode="auto">
                <a:xfrm>
                  <a:off x="1530" y="2368"/>
                  <a:ext cx="952" cy="434"/>
                </a:xfrm>
                <a:custGeom>
                  <a:avLst/>
                  <a:gdLst>
                    <a:gd name="T0" fmla="*/ 952 w 952"/>
                    <a:gd name="T1" fmla="*/ 0 h 434"/>
                    <a:gd name="T2" fmla="*/ 0 w 952"/>
                    <a:gd name="T3" fmla="*/ 4 h 434"/>
                    <a:gd name="T4" fmla="*/ 440 w 952"/>
                    <a:gd name="T5" fmla="*/ 434 h 434"/>
                    <a:gd name="T6" fmla="*/ 952 w 952"/>
                    <a:gd name="T7" fmla="*/ 0 h 434"/>
                    <a:gd name="T8" fmla="*/ 0 60000 65536"/>
                    <a:gd name="T9" fmla="*/ 0 60000 65536"/>
                    <a:gd name="T10" fmla="*/ 0 60000 65536"/>
                    <a:gd name="T11" fmla="*/ 0 60000 65536"/>
                    <a:gd name="T12" fmla="*/ 0 w 952"/>
                    <a:gd name="T13" fmla="*/ 0 h 434"/>
                    <a:gd name="T14" fmla="*/ 952 w 952"/>
                    <a:gd name="T15" fmla="*/ 434 h 434"/>
                  </a:gdLst>
                  <a:ahLst/>
                  <a:cxnLst>
                    <a:cxn ang="T8">
                      <a:pos x="T0" y="T1"/>
                    </a:cxn>
                    <a:cxn ang="T9">
                      <a:pos x="T2" y="T3"/>
                    </a:cxn>
                    <a:cxn ang="T10">
                      <a:pos x="T4" y="T5"/>
                    </a:cxn>
                    <a:cxn ang="T11">
                      <a:pos x="T6" y="T7"/>
                    </a:cxn>
                  </a:cxnLst>
                  <a:rect l="T12" t="T13" r="T14" b="T15"/>
                  <a:pathLst>
                    <a:path w="952" h="434">
                      <a:moveTo>
                        <a:pt x="952" y="0"/>
                      </a:moveTo>
                      <a:lnTo>
                        <a:pt x="0" y="4"/>
                      </a:lnTo>
                      <a:lnTo>
                        <a:pt x="440" y="434"/>
                      </a:lnTo>
                      <a:lnTo>
                        <a:pt x="952" y="0"/>
                      </a:lnTo>
                      <a:close/>
                    </a:path>
                  </a:pathLst>
                </a:custGeom>
                <a:solidFill>
                  <a:srgbClr val="FFD67F"/>
                </a:solidFill>
                <a:ln w="4763">
                  <a:solidFill>
                    <a:schemeClr val="bg2"/>
                  </a:solidFill>
                  <a:round/>
                  <a:headEnd/>
                  <a:tailEnd/>
                </a:ln>
              </p:spPr>
              <p:txBody>
                <a:bodyPr/>
                <a:lstStyle/>
                <a:p>
                  <a:endParaRPr lang="en-US"/>
                </a:p>
              </p:txBody>
            </p:sp>
          </p:grpSp>
          <p:grpSp>
            <p:nvGrpSpPr>
              <p:cNvPr id="38030" name="Group 10"/>
              <p:cNvGrpSpPr>
                <a:grpSpLocks/>
              </p:cNvGrpSpPr>
              <p:nvPr/>
            </p:nvGrpSpPr>
            <p:grpSpPr bwMode="auto">
              <a:xfrm>
                <a:off x="1967" y="2368"/>
                <a:ext cx="2202" cy="556"/>
                <a:chOff x="1967" y="2368"/>
                <a:chExt cx="2202" cy="556"/>
              </a:xfrm>
            </p:grpSpPr>
            <p:sp>
              <p:nvSpPr>
                <p:cNvPr id="38103" name="Freeform 11"/>
                <p:cNvSpPr>
                  <a:spLocks/>
                </p:cNvSpPr>
                <p:nvPr/>
              </p:nvSpPr>
              <p:spPr bwMode="auto">
                <a:xfrm>
                  <a:off x="2555" y="2368"/>
                  <a:ext cx="1614" cy="556"/>
                </a:xfrm>
                <a:custGeom>
                  <a:avLst/>
                  <a:gdLst>
                    <a:gd name="T0" fmla="*/ 1614 w 1614"/>
                    <a:gd name="T1" fmla="*/ 434 h 556"/>
                    <a:gd name="T2" fmla="*/ 0 w 1614"/>
                    <a:gd name="T3" fmla="*/ 0 h 556"/>
                    <a:gd name="T4" fmla="*/ 0 w 1614"/>
                    <a:gd name="T5" fmla="*/ 122 h 556"/>
                    <a:gd name="T6" fmla="*/ 1614 w 1614"/>
                    <a:gd name="T7" fmla="*/ 556 h 556"/>
                    <a:gd name="T8" fmla="*/ 1614 w 1614"/>
                    <a:gd name="T9" fmla="*/ 434 h 556"/>
                    <a:gd name="T10" fmla="*/ 0 60000 65536"/>
                    <a:gd name="T11" fmla="*/ 0 60000 65536"/>
                    <a:gd name="T12" fmla="*/ 0 60000 65536"/>
                    <a:gd name="T13" fmla="*/ 0 60000 65536"/>
                    <a:gd name="T14" fmla="*/ 0 60000 65536"/>
                    <a:gd name="T15" fmla="*/ 0 w 1614"/>
                    <a:gd name="T16" fmla="*/ 0 h 556"/>
                    <a:gd name="T17" fmla="*/ 1614 w 1614"/>
                    <a:gd name="T18" fmla="*/ 556 h 556"/>
                  </a:gdLst>
                  <a:ahLst/>
                  <a:cxnLst>
                    <a:cxn ang="T10">
                      <a:pos x="T0" y="T1"/>
                    </a:cxn>
                    <a:cxn ang="T11">
                      <a:pos x="T2" y="T3"/>
                    </a:cxn>
                    <a:cxn ang="T12">
                      <a:pos x="T4" y="T5"/>
                    </a:cxn>
                    <a:cxn ang="T13">
                      <a:pos x="T6" y="T7"/>
                    </a:cxn>
                    <a:cxn ang="T14">
                      <a:pos x="T8" y="T9"/>
                    </a:cxn>
                  </a:cxnLst>
                  <a:rect l="T15" t="T16" r="T17" b="T18"/>
                  <a:pathLst>
                    <a:path w="1614" h="556">
                      <a:moveTo>
                        <a:pt x="1614" y="434"/>
                      </a:moveTo>
                      <a:lnTo>
                        <a:pt x="0" y="0"/>
                      </a:lnTo>
                      <a:lnTo>
                        <a:pt x="0" y="122"/>
                      </a:lnTo>
                      <a:lnTo>
                        <a:pt x="1614" y="556"/>
                      </a:lnTo>
                      <a:lnTo>
                        <a:pt x="1614" y="434"/>
                      </a:lnTo>
                      <a:close/>
                    </a:path>
                  </a:pathLst>
                </a:custGeom>
                <a:solidFill>
                  <a:srgbClr val="FFD67F"/>
                </a:solidFill>
                <a:ln w="4763">
                  <a:solidFill>
                    <a:schemeClr val="bg2"/>
                  </a:solidFill>
                  <a:round/>
                  <a:headEnd/>
                  <a:tailEnd/>
                </a:ln>
              </p:spPr>
              <p:txBody>
                <a:bodyPr/>
                <a:lstStyle/>
                <a:p>
                  <a:endParaRPr lang="en-US"/>
                </a:p>
              </p:txBody>
            </p:sp>
            <p:sp>
              <p:nvSpPr>
                <p:cNvPr id="38104" name="Freeform 12"/>
                <p:cNvSpPr>
                  <a:spLocks/>
                </p:cNvSpPr>
                <p:nvPr/>
              </p:nvSpPr>
              <p:spPr bwMode="auto">
                <a:xfrm>
                  <a:off x="1967" y="2368"/>
                  <a:ext cx="588" cy="556"/>
                </a:xfrm>
                <a:custGeom>
                  <a:avLst/>
                  <a:gdLst>
                    <a:gd name="T0" fmla="*/ 588 w 588"/>
                    <a:gd name="T1" fmla="*/ 0 h 556"/>
                    <a:gd name="T2" fmla="*/ 0 w 588"/>
                    <a:gd name="T3" fmla="*/ 434 h 556"/>
                    <a:gd name="T4" fmla="*/ 0 w 588"/>
                    <a:gd name="T5" fmla="*/ 556 h 556"/>
                    <a:gd name="T6" fmla="*/ 588 w 588"/>
                    <a:gd name="T7" fmla="*/ 122 h 556"/>
                    <a:gd name="T8" fmla="*/ 588 w 588"/>
                    <a:gd name="T9" fmla="*/ 0 h 556"/>
                    <a:gd name="T10" fmla="*/ 0 60000 65536"/>
                    <a:gd name="T11" fmla="*/ 0 60000 65536"/>
                    <a:gd name="T12" fmla="*/ 0 60000 65536"/>
                    <a:gd name="T13" fmla="*/ 0 60000 65536"/>
                    <a:gd name="T14" fmla="*/ 0 60000 65536"/>
                    <a:gd name="T15" fmla="*/ 0 w 588"/>
                    <a:gd name="T16" fmla="*/ 0 h 556"/>
                    <a:gd name="T17" fmla="*/ 588 w 588"/>
                    <a:gd name="T18" fmla="*/ 556 h 556"/>
                  </a:gdLst>
                  <a:ahLst/>
                  <a:cxnLst>
                    <a:cxn ang="T10">
                      <a:pos x="T0" y="T1"/>
                    </a:cxn>
                    <a:cxn ang="T11">
                      <a:pos x="T2" y="T3"/>
                    </a:cxn>
                    <a:cxn ang="T12">
                      <a:pos x="T4" y="T5"/>
                    </a:cxn>
                    <a:cxn ang="T13">
                      <a:pos x="T6" y="T7"/>
                    </a:cxn>
                    <a:cxn ang="T14">
                      <a:pos x="T8" y="T9"/>
                    </a:cxn>
                  </a:cxnLst>
                  <a:rect l="T15" t="T16" r="T17" b="T18"/>
                  <a:pathLst>
                    <a:path w="588" h="556">
                      <a:moveTo>
                        <a:pt x="588" y="0"/>
                      </a:moveTo>
                      <a:lnTo>
                        <a:pt x="0" y="434"/>
                      </a:lnTo>
                      <a:lnTo>
                        <a:pt x="0" y="556"/>
                      </a:lnTo>
                      <a:lnTo>
                        <a:pt x="588" y="122"/>
                      </a:lnTo>
                      <a:lnTo>
                        <a:pt x="588" y="0"/>
                      </a:lnTo>
                      <a:close/>
                    </a:path>
                  </a:pathLst>
                </a:custGeom>
                <a:solidFill>
                  <a:srgbClr val="FFD67F"/>
                </a:solidFill>
                <a:ln w="4763">
                  <a:solidFill>
                    <a:schemeClr val="bg2"/>
                  </a:solidFill>
                  <a:round/>
                  <a:headEnd/>
                  <a:tailEnd/>
                </a:ln>
              </p:spPr>
              <p:txBody>
                <a:bodyPr/>
                <a:lstStyle/>
                <a:p>
                  <a:endParaRPr lang="en-US"/>
                </a:p>
              </p:txBody>
            </p:sp>
            <p:sp>
              <p:nvSpPr>
                <p:cNvPr id="38105" name="Rectangle 13"/>
                <p:cNvSpPr>
                  <a:spLocks noChangeArrowheads="1"/>
                </p:cNvSpPr>
                <p:nvPr/>
              </p:nvSpPr>
              <p:spPr bwMode="auto">
                <a:xfrm>
                  <a:off x="1967" y="2802"/>
                  <a:ext cx="2202" cy="122"/>
                </a:xfrm>
                <a:prstGeom prst="rect">
                  <a:avLst/>
                </a:prstGeom>
                <a:solidFill>
                  <a:srgbClr val="FFD67F"/>
                </a:solidFill>
                <a:ln w="4763">
                  <a:solidFill>
                    <a:schemeClr val="bg2"/>
                  </a:solidFill>
                  <a:miter lim="800000"/>
                  <a:headEnd/>
                  <a:tailEnd/>
                </a:ln>
              </p:spPr>
              <p:txBody>
                <a:bodyPr/>
                <a:lstStyle/>
                <a:p>
                  <a:endParaRPr lang="en-US"/>
                </a:p>
              </p:txBody>
            </p:sp>
            <p:sp>
              <p:nvSpPr>
                <p:cNvPr id="38106" name="Freeform 14"/>
                <p:cNvSpPr>
                  <a:spLocks/>
                </p:cNvSpPr>
                <p:nvPr/>
              </p:nvSpPr>
              <p:spPr bwMode="auto">
                <a:xfrm>
                  <a:off x="1967" y="2368"/>
                  <a:ext cx="2202" cy="434"/>
                </a:xfrm>
                <a:custGeom>
                  <a:avLst/>
                  <a:gdLst>
                    <a:gd name="T0" fmla="*/ 588 w 2202"/>
                    <a:gd name="T1" fmla="*/ 0 h 434"/>
                    <a:gd name="T2" fmla="*/ 0 w 2202"/>
                    <a:gd name="T3" fmla="*/ 434 h 434"/>
                    <a:gd name="T4" fmla="*/ 2202 w 2202"/>
                    <a:gd name="T5" fmla="*/ 434 h 434"/>
                    <a:gd name="T6" fmla="*/ 588 w 2202"/>
                    <a:gd name="T7" fmla="*/ 0 h 434"/>
                    <a:gd name="T8" fmla="*/ 0 60000 65536"/>
                    <a:gd name="T9" fmla="*/ 0 60000 65536"/>
                    <a:gd name="T10" fmla="*/ 0 60000 65536"/>
                    <a:gd name="T11" fmla="*/ 0 60000 65536"/>
                    <a:gd name="T12" fmla="*/ 0 w 2202"/>
                    <a:gd name="T13" fmla="*/ 0 h 434"/>
                    <a:gd name="T14" fmla="*/ 2202 w 2202"/>
                    <a:gd name="T15" fmla="*/ 434 h 434"/>
                  </a:gdLst>
                  <a:ahLst/>
                  <a:cxnLst>
                    <a:cxn ang="T8">
                      <a:pos x="T0" y="T1"/>
                    </a:cxn>
                    <a:cxn ang="T9">
                      <a:pos x="T2" y="T3"/>
                    </a:cxn>
                    <a:cxn ang="T10">
                      <a:pos x="T4" y="T5"/>
                    </a:cxn>
                    <a:cxn ang="T11">
                      <a:pos x="T6" y="T7"/>
                    </a:cxn>
                  </a:cxnLst>
                  <a:rect l="T12" t="T13" r="T14" b="T15"/>
                  <a:pathLst>
                    <a:path w="2202" h="434">
                      <a:moveTo>
                        <a:pt x="588" y="0"/>
                      </a:moveTo>
                      <a:lnTo>
                        <a:pt x="0" y="434"/>
                      </a:lnTo>
                      <a:lnTo>
                        <a:pt x="2202" y="434"/>
                      </a:lnTo>
                      <a:lnTo>
                        <a:pt x="588" y="0"/>
                      </a:lnTo>
                      <a:close/>
                    </a:path>
                  </a:pathLst>
                </a:custGeom>
                <a:solidFill>
                  <a:srgbClr val="FFD67F"/>
                </a:solidFill>
                <a:ln w="4763">
                  <a:solidFill>
                    <a:schemeClr val="bg2"/>
                  </a:solidFill>
                  <a:round/>
                  <a:headEnd/>
                  <a:tailEnd/>
                </a:ln>
              </p:spPr>
              <p:txBody>
                <a:bodyPr/>
                <a:lstStyle/>
                <a:p>
                  <a:endParaRPr lang="en-US"/>
                </a:p>
              </p:txBody>
            </p:sp>
          </p:grpSp>
          <p:grpSp>
            <p:nvGrpSpPr>
              <p:cNvPr id="38031" name="Group 15"/>
              <p:cNvGrpSpPr>
                <a:grpSpLocks/>
              </p:cNvGrpSpPr>
              <p:nvPr/>
            </p:nvGrpSpPr>
            <p:grpSpPr bwMode="auto">
              <a:xfrm>
                <a:off x="2689" y="2182"/>
                <a:ext cx="1455" cy="619"/>
                <a:chOff x="2689" y="2182"/>
                <a:chExt cx="1455" cy="619"/>
              </a:xfrm>
            </p:grpSpPr>
            <p:grpSp>
              <p:nvGrpSpPr>
                <p:cNvPr id="38091" name="Group 16"/>
                <p:cNvGrpSpPr>
                  <a:grpSpLocks/>
                </p:cNvGrpSpPr>
                <p:nvPr/>
              </p:nvGrpSpPr>
              <p:grpSpPr bwMode="auto">
                <a:xfrm>
                  <a:off x="2689" y="2182"/>
                  <a:ext cx="1174" cy="337"/>
                  <a:chOff x="2689" y="2182"/>
                  <a:chExt cx="1174" cy="337"/>
                </a:xfrm>
              </p:grpSpPr>
              <p:sp>
                <p:nvSpPr>
                  <p:cNvPr id="38098" name="Rectangle 17"/>
                  <p:cNvSpPr>
                    <a:spLocks noChangeArrowheads="1"/>
                  </p:cNvSpPr>
                  <p:nvPr/>
                </p:nvSpPr>
                <p:spPr bwMode="auto">
                  <a:xfrm>
                    <a:off x="2689" y="2182"/>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38099" name="Freeform 18"/>
                  <p:cNvSpPr>
                    <a:spLocks/>
                  </p:cNvSpPr>
                  <p:nvPr/>
                </p:nvSpPr>
                <p:spPr bwMode="auto">
                  <a:xfrm>
                    <a:off x="2689" y="2182"/>
                    <a:ext cx="220" cy="337"/>
                  </a:xfrm>
                  <a:custGeom>
                    <a:avLst/>
                    <a:gdLst>
                      <a:gd name="T0" fmla="*/ 0 w 220"/>
                      <a:gd name="T1" fmla="*/ 0 h 337"/>
                      <a:gd name="T2" fmla="*/ 220 w 220"/>
                      <a:gd name="T3" fmla="*/ 215 h 337"/>
                      <a:gd name="T4" fmla="*/ 220 w 220"/>
                      <a:gd name="T5" fmla="*/ 337 h 337"/>
                      <a:gd name="T6" fmla="*/ 0 w 220"/>
                      <a:gd name="T7" fmla="*/ 122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2"/>
                        </a:lnTo>
                        <a:lnTo>
                          <a:pt x="0" y="0"/>
                        </a:lnTo>
                        <a:close/>
                      </a:path>
                    </a:pathLst>
                  </a:custGeom>
                  <a:solidFill>
                    <a:srgbClr val="BDFFFF"/>
                  </a:solidFill>
                  <a:ln w="3175">
                    <a:solidFill>
                      <a:schemeClr val="bg2"/>
                    </a:solidFill>
                    <a:round/>
                    <a:headEnd/>
                    <a:tailEnd/>
                  </a:ln>
                </p:spPr>
                <p:txBody>
                  <a:bodyPr/>
                  <a:lstStyle/>
                  <a:p>
                    <a:endParaRPr lang="en-US"/>
                  </a:p>
                </p:txBody>
              </p:sp>
              <p:sp>
                <p:nvSpPr>
                  <p:cNvPr id="38100" name="Freeform 19"/>
                  <p:cNvSpPr>
                    <a:spLocks/>
                  </p:cNvSpPr>
                  <p:nvPr/>
                </p:nvSpPr>
                <p:spPr bwMode="auto">
                  <a:xfrm>
                    <a:off x="3643" y="2182"/>
                    <a:ext cx="220" cy="337"/>
                  </a:xfrm>
                  <a:custGeom>
                    <a:avLst/>
                    <a:gdLst>
                      <a:gd name="T0" fmla="*/ 220 w 220"/>
                      <a:gd name="T1" fmla="*/ 215 h 337"/>
                      <a:gd name="T2" fmla="*/ 0 w 220"/>
                      <a:gd name="T3" fmla="*/ 0 h 337"/>
                      <a:gd name="T4" fmla="*/ 0 w 220"/>
                      <a:gd name="T5" fmla="*/ 122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2"/>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38101" name="Rectangle 20"/>
                  <p:cNvSpPr>
                    <a:spLocks noChangeArrowheads="1"/>
                  </p:cNvSpPr>
                  <p:nvPr/>
                </p:nvSpPr>
                <p:spPr bwMode="auto">
                  <a:xfrm>
                    <a:off x="2909" y="2397"/>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38102" name="Freeform 21"/>
                  <p:cNvSpPr>
                    <a:spLocks/>
                  </p:cNvSpPr>
                  <p:nvPr/>
                </p:nvSpPr>
                <p:spPr bwMode="auto">
                  <a:xfrm>
                    <a:off x="2689" y="2182"/>
                    <a:ext cx="1174" cy="215"/>
                  </a:xfrm>
                  <a:custGeom>
                    <a:avLst/>
                    <a:gdLst>
                      <a:gd name="T0" fmla="*/ 954 w 1174"/>
                      <a:gd name="T1" fmla="*/ 0 h 215"/>
                      <a:gd name="T2" fmla="*/ 0 w 1174"/>
                      <a:gd name="T3" fmla="*/ 0 h 215"/>
                      <a:gd name="T4" fmla="*/ 220 w 1174"/>
                      <a:gd name="T5" fmla="*/ 215 h 215"/>
                      <a:gd name="T6" fmla="*/ 1174 w 1174"/>
                      <a:gd name="T7" fmla="*/ 215 h 215"/>
                      <a:gd name="T8" fmla="*/ 954 w 1174"/>
                      <a:gd name="T9" fmla="*/ 0 h 215"/>
                      <a:gd name="T10" fmla="*/ 0 60000 65536"/>
                      <a:gd name="T11" fmla="*/ 0 60000 65536"/>
                      <a:gd name="T12" fmla="*/ 0 60000 65536"/>
                      <a:gd name="T13" fmla="*/ 0 60000 65536"/>
                      <a:gd name="T14" fmla="*/ 0 60000 65536"/>
                      <a:gd name="T15" fmla="*/ 0 w 1174"/>
                      <a:gd name="T16" fmla="*/ 0 h 215"/>
                      <a:gd name="T17" fmla="*/ 1174 w 1174"/>
                      <a:gd name="T18" fmla="*/ 215 h 215"/>
                    </a:gdLst>
                    <a:ahLst/>
                    <a:cxnLst>
                      <a:cxn ang="T10">
                        <a:pos x="T0" y="T1"/>
                      </a:cxn>
                      <a:cxn ang="T11">
                        <a:pos x="T2" y="T3"/>
                      </a:cxn>
                      <a:cxn ang="T12">
                        <a:pos x="T4" y="T5"/>
                      </a:cxn>
                      <a:cxn ang="T13">
                        <a:pos x="T6" y="T7"/>
                      </a:cxn>
                      <a:cxn ang="T14">
                        <a:pos x="T8" y="T9"/>
                      </a:cxn>
                    </a:cxnLst>
                    <a:rect l="T15" t="T16" r="T17" b="T18"/>
                    <a:pathLst>
                      <a:path w="1174" h="215">
                        <a:moveTo>
                          <a:pt x="954" y="0"/>
                        </a:moveTo>
                        <a:lnTo>
                          <a:pt x="0" y="0"/>
                        </a:lnTo>
                        <a:lnTo>
                          <a:pt x="220" y="215"/>
                        </a:lnTo>
                        <a:lnTo>
                          <a:pt x="1174" y="215"/>
                        </a:lnTo>
                        <a:lnTo>
                          <a:pt x="954" y="0"/>
                        </a:lnTo>
                        <a:close/>
                      </a:path>
                    </a:pathLst>
                  </a:custGeom>
                  <a:solidFill>
                    <a:srgbClr val="BDFFFF"/>
                  </a:solidFill>
                  <a:ln w="3175">
                    <a:solidFill>
                      <a:schemeClr val="bg2"/>
                    </a:solidFill>
                    <a:round/>
                    <a:headEnd/>
                    <a:tailEnd/>
                  </a:ln>
                </p:spPr>
                <p:txBody>
                  <a:bodyPr/>
                  <a:lstStyle/>
                  <a:p>
                    <a:endParaRPr lang="en-US"/>
                  </a:p>
                </p:txBody>
              </p:sp>
            </p:grpSp>
            <p:grpSp>
              <p:nvGrpSpPr>
                <p:cNvPr id="38092" name="Group 22"/>
                <p:cNvGrpSpPr>
                  <a:grpSpLocks/>
                </p:cNvGrpSpPr>
                <p:nvPr/>
              </p:nvGrpSpPr>
              <p:grpSpPr bwMode="auto">
                <a:xfrm>
                  <a:off x="2971" y="2464"/>
                  <a:ext cx="1173" cy="337"/>
                  <a:chOff x="2971" y="2464"/>
                  <a:chExt cx="1173" cy="337"/>
                </a:xfrm>
              </p:grpSpPr>
              <p:sp>
                <p:nvSpPr>
                  <p:cNvPr id="38093" name="Rectangle 23"/>
                  <p:cNvSpPr>
                    <a:spLocks noChangeArrowheads="1"/>
                  </p:cNvSpPr>
                  <p:nvPr/>
                </p:nvSpPr>
                <p:spPr bwMode="auto">
                  <a:xfrm>
                    <a:off x="2971" y="2464"/>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38094" name="Freeform 24"/>
                  <p:cNvSpPr>
                    <a:spLocks/>
                  </p:cNvSpPr>
                  <p:nvPr/>
                </p:nvSpPr>
                <p:spPr bwMode="auto">
                  <a:xfrm>
                    <a:off x="2971" y="2464"/>
                    <a:ext cx="220" cy="337"/>
                  </a:xfrm>
                  <a:custGeom>
                    <a:avLst/>
                    <a:gdLst>
                      <a:gd name="T0" fmla="*/ 0 w 220"/>
                      <a:gd name="T1" fmla="*/ 0 h 337"/>
                      <a:gd name="T2" fmla="*/ 220 w 220"/>
                      <a:gd name="T3" fmla="*/ 215 h 337"/>
                      <a:gd name="T4" fmla="*/ 220 w 220"/>
                      <a:gd name="T5" fmla="*/ 337 h 337"/>
                      <a:gd name="T6" fmla="*/ 0 w 220"/>
                      <a:gd name="T7" fmla="*/ 121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1"/>
                        </a:lnTo>
                        <a:lnTo>
                          <a:pt x="0" y="0"/>
                        </a:lnTo>
                        <a:close/>
                      </a:path>
                    </a:pathLst>
                  </a:custGeom>
                  <a:solidFill>
                    <a:srgbClr val="BDFFFF"/>
                  </a:solidFill>
                  <a:ln w="3175">
                    <a:solidFill>
                      <a:schemeClr val="bg2"/>
                    </a:solidFill>
                    <a:round/>
                    <a:headEnd/>
                    <a:tailEnd/>
                  </a:ln>
                </p:spPr>
                <p:txBody>
                  <a:bodyPr/>
                  <a:lstStyle/>
                  <a:p>
                    <a:endParaRPr lang="en-US"/>
                  </a:p>
                </p:txBody>
              </p:sp>
              <p:sp>
                <p:nvSpPr>
                  <p:cNvPr id="38095" name="Freeform 25"/>
                  <p:cNvSpPr>
                    <a:spLocks/>
                  </p:cNvSpPr>
                  <p:nvPr/>
                </p:nvSpPr>
                <p:spPr bwMode="auto">
                  <a:xfrm>
                    <a:off x="3924" y="2464"/>
                    <a:ext cx="220" cy="337"/>
                  </a:xfrm>
                  <a:custGeom>
                    <a:avLst/>
                    <a:gdLst>
                      <a:gd name="T0" fmla="*/ 220 w 220"/>
                      <a:gd name="T1" fmla="*/ 215 h 337"/>
                      <a:gd name="T2" fmla="*/ 0 w 220"/>
                      <a:gd name="T3" fmla="*/ 0 h 337"/>
                      <a:gd name="T4" fmla="*/ 0 w 220"/>
                      <a:gd name="T5" fmla="*/ 121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1"/>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38096" name="Rectangle 26"/>
                  <p:cNvSpPr>
                    <a:spLocks noChangeArrowheads="1"/>
                  </p:cNvSpPr>
                  <p:nvPr/>
                </p:nvSpPr>
                <p:spPr bwMode="auto">
                  <a:xfrm>
                    <a:off x="3191" y="2679"/>
                    <a:ext cx="953" cy="122"/>
                  </a:xfrm>
                  <a:prstGeom prst="rect">
                    <a:avLst/>
                  </a:prstGeom>
                  <a:solidFill>
                    <a:srgbClr val="BDFFFF"/>
                  </a:solidFill>
                  <a:ln w="3175">
                    <a:solidFill>
                      <a:schemeClr val="bg2"/>
                    </a:solidFill>
                    <a:miter lim="800000"/>
                    <a:headEnd/>
                    <a:tailEnd/>
                  </a:ln>
                </p:spPr>
                <p:txBody>
                  <a:bodyPr/>
                  <a:lstStyle/>
                  <a:p>
                    <a:endParaRPr lang="en-US"/>
                  </a:p>
                </p:txBody>
              </p:sp>
              <p:sp>
                <p:nvSpPr>
                  <p:cNvPr id="38097" name="Freeform 27"/>
                  <p:cNvSpPr>
                    <a:spLocks/>
                  </p:cNvSpPr>
                  <p:nvPr/>
                </p:nvSpPr>
                <p:spPr bwMode="auto">
                  <a:xfrm>
                    <a:off x="2971" y="2464"/>
                    <a:ext cx="1173" cy="215"/>
                  </a:xfrm>
                  <a:custGeom>
                    <a:avLst/>
                    <a:gdLst>
                      <a:gd name="T0" fmla="*/ 953 w 1173"/>
                      <a:gd name="T1" fmla="*/ 0 h 215"/>
                      <a:gd name="T2" fmla="*/ 0 w 1173"/>
                      <a:gd name="T3" fmla="*/ 0 h 215"/>
                      <a:gd name="T4" fmla="*/ 220 w 1173"/>
                      <a:gd name="T5" fmla="*/ 215 h 215"/>
                      <a:gd name="T6" fmla="*/ 1173 w 1173"/>
                      <a:gd name="T7" fmla="*/ 215 h 215"/>
                      <a:gd name="T8" fmla="*/ 953 w 1173"/>
                      <a:gd name="T9" fmla="*/ 0 h 215"/>
                      <a:gd name="T10" fmla="*/ 0 60000 65536"/>
                      <a:gd name="T11" fmla="*/ 0 60000 65536"/>
                      <a:gd name="T12" fmla="*/ 0 60000 65536"/>
                      <a:gd name="T13" fmla="*/ 0 60000 65536"/>
                      <a:gd name="T14" fmla="*/ 0 60000 65536"/>
                      <a:gd name="T15" fmla="*/ 0 w 1173"/>
                      <a:gd name="T16" fmla="*/ 0 h 215"/>
                      <a:gd name="T17" fmla="*/ 1173 w 1173"/>
                      <a:gd name="T18" fmla="*/ 215 h 215"/>
                    </a:gdLst>
                    <a:ahLst/>
                    <a:cxnLst>
                      <a:cxn ang="T10">
                        <a:pos x="T0" y="T1"/>
                      </a:cxn>
                      <a:cxn ang="T11">
                        <a:pos x="T2" y="T3"/>
                      </a:cxn>
                      <a:cxn ang="T12">
                        <a:pos x="T4" y="T5"/>
                      </a:cxn>
                      <a:cxn ang="T13">
                        <a:pos x="T6" y="T7"/>
                      </a:cxn>
                      <a:cxn ang="T14">
                        <a:pos x="T8" y="T9"/>
                      </a:cxn>
                    </a:cxnLst>
                    <a:rect l="T15" t="T16" r="T17" b="T18"/>
                    <a:pathLst>
                      <a:path w="1173" h="215">
                        <a:moveTo>
                          <a:pt x="953" y="0"/>
                        </a:moveTo>
                        <a:lnTo>
                          <a:pt x="0" y="0"/>
                        </a:lnTo>
                        <a:lnTo>
                          <a:pt x="220" y="215"/>
                        </a:lnTo>
                        <a:lnTo>
                          <a:pt x="1173" y="215"/>
                        </a:lnTo>
                        <a:lnTo>
                          <a:pt x="953" y="0"/>
                        </a:lnTo>
                        <a:close/>
                      </a:path>
                    </a:pathLst>
                  </a:custGeom>
                  <a:solidFill>
                    <a:srgbClr val="BDFFFF"/>
                  </a:solidFill>
                  <a:ln w="3175">
                    <a:solidFill>
                      <a:schemeClr val="bg2"/>
                    </a:solidFill>
                    <a:round/>
                    <a:headEnd/>
                    <a:tailEnd/>
                  </a:ln>
                </p:spPr>
                <p:txBody>
                  <a:bodyPr/>
                  <a:lstStyle/>
                  <a:p>
                    <a:endParaRPr lang="en-US"/>
                  </a:p>
                </p:txBody>
              </p:sp>
            </p:grpSp>
          </p:grpSp>
          <p:grpSp>
            <p:nvGrpSpPr>
              <p:cNvPr id="38032" name="Group 28"/>
              <p:cNvGrpSpPr>
                <a:grpSpLocks/>
              </p:cNvGrpSpPr>
              <p:nvPr/>
            </p:nvGrpSpPr>
            <p:grpSpPr bwMode="auto">
              <a:xfrm>
                <a:off x="1549" y="2227"/>
                <a:ext cx="1174" cy="337"/>
                <a:chOff x="1549" y="2227"/>
                <a:chExt cx="1174" cy="337"/>
              </a:xfrm>
            </p:grpSpPr>
            <p:sp>
              <p:nvSpPr>
                <p:cNvPr id="38086" name="Rectangle 29"/>
                <p:cNvSpPr>
                  <a:spLocks noChangeArrowheads="1"/>
                </p:cNvSpPr>
                <p:nvPr/>
              </p:nvSpPr>
              <p:spPr bwMode="auto">
                <a:xfrm>
                  <a:off x="1549" y="2227"/>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38087" name="Freeform 30"/>
                <p:cNvSpPr>
                  <a:spLocks/>
                </p:cNvSpPr>
                <p:nvPr/>
              </p:nvSpPr>
              <p:spPr bwMode="auto">
                <a:xfrm>
                  <a:off x="1549" y="2227"/>
                  <a:ext cx="221" cy="337"/>
                </a:xfrm>
                <a:custGeom>
                  <a:avLst/>
                  <a:gdLst>
                    <a:gd name="T0" fmla="*/ 0 w 221"/>
                    <a:gd name="T1" fmla="*/ 0 h 337"/>
                    <a:gd name="T2" fmla="*/ 221 w 221"/>
                    <a:gd name="T3" fmla="*/ 216 h 337"/>
                    <a:gd name="T4" fmla="*/ 221 w 221"/>
                    <a:gd name="T5" fmla="*/ 337 h 337"/>
                    <a:gd name="T6" fmla="*/ 0 w 221"/>
                    <a:gd name="T7" fmla="*/ 122 h 337"/>
                    <a:gd name="T8" fmla="*/ 0 w 221"/>
                    <a:gd name="T9" fmla="*/ 0 h 337"/>
                    <a:gd name="T10" fmla="*/ 0 60000 65536"/>
                    <a:gd name="T11" fmla="*/ 0 60000 65536"/>
                    <a:gd name="T12" fmla="*/ 0 60000 65536"/>
                    <a:gd name="T13" fmla="*/ 0 60000 65536"/>
                    <a:gd name="T14" fmla="*/ 0 60000 65536"/>
                    <a:gd name="T15" fmla="*/ 0 w 221"/>
                    <a:gd name="T16" fmla="*/ 0 h 337"/>
                    <a:gd name="T17" fmla="*/ 221 w 221"/>
                    <a:gd name="T18" fmla="*/ 337 h 337"/>
                  </a:gdLst>
                  <a:ahLst/>
                  <a:cxnLst>
                    <a:cxn ang="T10">
                      <a:pos x="T0" y="T1"/>
                    </a:cxn>
                    <a:cxn ang="T11">
                      <a:pos x="T2" y="T3"/>
                    </a:cxn>
                    <a:cxn ang="T12">
                      <a:pos x="T4" y="T5"/>
                    </a:cxn>
                    <a:cxn ang="T13">
                      <a:pos x="T6" y="T7"/>
                    </a:cxn>
                    <a:cxn ang="T14">
                      <a:pos x="T8" y="T9"/>
                    </a:cxn>
                  </a:cxnLst>
                  <a:rect l="T15" t="T16" r="T17" b="T18"/>
                  <a:pathLst>
                    <a:path w="221" h="337">
                      <a:moveTo>
                        <a:pt x="0" y="0"/>
                      </a:moveTo>
                      <a:lnTo>
                        <a:pt x="221" y="216"/>
                      </a:lnTo>
                      <a:lnTo>
                        <a:pt x="221" y="337"/>
                      </a:lnTo>
                      <a:lnTo>
                        <a:pt x="0" y="122"/>
                      </a:lnTo>
                      <a:lnTo>
                        <a:pt x="0" y="0"/>
                      </a:lnTo>
                      <a:close/>
                    </a:path>
                  </a:pathLst>
                </a:custGeom>
                <a:solidFill>
                  <a:srgbClr val="BDFFFF"/>
                </a:solidFill>
                <a:ln w="3175">
                  <a:solidFill>
                    <a:schemeClr val="bg2"/>
                  </a:solidFill>
                  <a:round/>
                  <a:headEnd/>
                  <a:tailEnd/>
                </a:ln>
              </p:spPr>
              <p:txBody>
                <a:bodyPr/>
                <a:lstStyle/>
                <a:p>
                  <a:endParaRPr lang="en-US"/>
                </a:p>
              </p:txBody>
            </p:sp>
            <p:sp>
              <p:nvSpPr>
                <p:cNvPr id="38088" name="Freeform 31"/>
                <p:cNvSpPr>
                  <a:spLocks/>
                </p:cNvSpPr>
                <p:nvPr/>
              </p:nvSpPr>
              <p:spPr bwMode="auto">
                <a:xfrm>
                  <a:off x="2503" y="2227"/>
                  <a:ext cx="220" cy="337"/>
                </a:xfrm>
                <a:custGeom>
                  <a:avLst/>
                  <a:gdLst>
                    <a:gd name="T0" fmla="*/ 220 w 220"/>
                    <a:gd name="T1" fmla="*/ 216 h 337"/>
                    <a:gd name="T2" fmla="*/ 0 w 220"/>
                    <a:gd name="T3" fmla="*/ 0 h 337"/>
                    <a:gd name="T4" fmla="*/ 0 w 220"/>
                    <a:gd name="T5" fmla="*/ 122 h 337"/>
                    <a:gd name="T6" fmla="*/ 220 w 220"/>
                    <a:gd name="T7" fmla="*/ 337 h 337"/>
                    <a:gd name="T8" fmla="*/ 220 w 220"/>
                    <a:gd name="T9" fmla="*/ 216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6"/>
                      </a:moveTo>
                      <a:lnTo>
                        <a:pt x="0" y="0"/>
                      </a:lnTo>
                      <a:lnTo>
                        <a:pt x="0" y="122"/>
                      </a:lnTo>
                      <a:lnTo>
                        <a:pt x="220" y="337"/>
                      </a:lnTo>
                      <a:lnTo>
                        <a:pt x="220" y="216"/>
                      </a:lnTo>
                      <a:close/>
                    </a:path>
                  </a:pathLst>
                </a:custGeom>
                <a:solidFill>
                  <a:srgbClr val="BDFFFF"/>
                </a:solidFill>
                <a:ln w="3175">
                  <a:solidFill>
                    <a:schemeClr val="bg2"/>
                  </a:solidFill>
                  <a:round/>
                  <a:headEnd/>
                  <a:tailEnd/>
                </a:ln>
              </p:spPr>
              <p:txBody>
                <a:bodyPr/>
                <a:lstStyle/>
                <a:p>
                  <a:endParaRPr lang="en-US"/>
                </a:p>
              </p:txBody>
            </p:sp>
            <p:sp>
              <p:nvSpPr>
                <p:cNvPr id="38089" name="Rectangle 32"/>
                <p:cNvSpPr>
                  <a:spLocks noChangeArrowheads="1"/>
                </p:cNvSpPr>
                <p:nvPr/>
              </p:nvSpPr>
              <p:spPr bwMode="auto">
                <a:xfrm>
                  <a:off x="1770" y="2443"/>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38090" name="Freeform 33"/>
                <p:cNvSpPr>
                  <a:spLocks/>
                </p:cNvSpPr>
                <p:nvPr/>
              </p:nvSpPr>
              <p:spPr bwMode="auto">
                <a:xfrm>
                  <a:off x="1549" y="2227"/>
                  <a:ext cx="1174" cy="216"/>
                </a:xfrm>
                <a:custGeom>
                  <a:avLst/>
                  <a:gdLst>
                    <a:gd name="T0" fmla="*/ 954 w 1174"/>
                    <a:gd name="T1" fmla="*/ 0 h 216"/>
                    <a:gd name="T2" fmla="*/ 0 w 1174"/>
                    <a:gd name="T3" fmla="*/ 0 h 216"/>
                    <a:gd name="T4" fmla="*/ 221 w 1174"/>
                    <a:gd name="T5" fmla="*/ 216 h 216"/>
                    <a:gd name="T6" fmla="*/ 1174 w 1174"/>
                    <a:gd name="T7" fmla="*/ 216 h 216"/>
                    <a:gd name="T8" fmla="*/ 954 w 1174"/>
                    <a:gd name="T9" fmla="*/ 0 h 216"/>
                    <a:gd name="T10" fmla="*/ 0 60000 65536"/>
                    <a:gd name="T11" fmla="*/ 0 60000 65536"/>
                    <a:gd name="T12" fmla="*/ 0 60000 65536"/>
                    <a:gd name="T13" fmla="*/ 0 60000 65536"/>
                    <a:gd name="T14" fmla="*/ 0 60000 65536"/>
                    <a:gd name="T15" fmla="*/ 0 w 1174"/>
                    <a:gd name="T16" fmla="*/ 0 h 216"/>
                    <a:gd name="T17" fmla="*/ 1174 w 1174"/>
                    <a:gd name="T18" fmla="*/ 216 h 216"/>
                  </a:gdLst>
                  <a:ahLst/>
                  <a:cxnLst>
                    <a:cxn ang="T10">
                      <a:pos x="T0" y="T1"/>
                    </a:cxn>
                    <a:cxn ang="T11">
                      <a:pos x="T2" y="T3"/>
                    </a:cxn>
                    <a:cxn ang="T12">
                      <a:pos x="T4" y="T5"/>
                    </a:cxn>
                    <a:cxn ang="T13">
                      <a:pos x="T6" y="T7"/>
                    </a:cxn>
                    <a:cxn ang="T14">
                      <a:pos x="T8" y="T9"/>
                    </a:cxn>
                  </a:cxnLst>
                  <a:rect l="T15" t="T16" r="T17" b="T18"/>
                  <a:pathLst>
                    <a:path w="1174" h="216">
                      <a:moveTo>
                        <a:pt x="954" y="0"/>
                      </a:moveTo>
                      <a:lnTo>
                        <a:pt x="0" y="0"/>
                      </a:lnTo>
                      <a:lnTo>
                        <a:pt x="221" y="216"/>
                      </a:lnTo>
                      <a:lnTo>
                        <a:pt x="1174" y="216"/>
                      </a:lnTo>
                      <a:lnTo>
                        <a:pt x="954" y="0"/>
                      </a:lnTo>
                      <a:close/>
                    </a:path>
                  </a:pathLst>
                </a:custGeom>
                <a:solidFill>
                  <a:srgbClr val="BDFFFF"/>
                </a:solidFill>
                <a:ln w="3175">
                  <a:solidFill>
                    <a:schemeClr val="bg2"/>
                  </a:solidFill>
                  <a:round/>
                  <a:headEnd/>
                  <a:tailEnd/>
                </a:ln>
              </p:spPr>
              <p:txBody>
                <a:bodyPr/>
                <a:lstStyle/>
                <a:p>
                  <a:endParaRPr lang="en-US"/>
                </a:p>
              </p:txBody>
            </p:sp>
          </p:grpSp>
          <p:grpSp>
            <p:nvGrpSpPr>
              <p:cNvPr id="38033" name="Group 34"/>
              <p:cNvGrpSpPr>
                <a:grpSpLocks/>
              </p:cNvGrpSpPr>
              <p:nvPr/>
            </p:nvGrpSpPr>
            <p:grpSpPr bwMode="auto">
              <a:xfrm>
                <a:off x="1786" y="2464"/>
                <a:ext cx="1173" cy="337"/>
                <a:chOff x="1786" y="2464"/>
                <a:chExt cx="1173" cy="337"/>
              </a:xfrm>
            </p:grpSpPr>
            <p:sp>
              <p:nvSpPr>
                <p:cNvPr id="38081" name="Rectangle 35"/>
                <p:cNvSpPr>
                  <a:spLocks noChangeArrowheads="1"/>
                </p:cNvSpPr>
                <p:nvPr/>
              </p:nvSpPr>
              <p:spPr bwMode="auto">
                <a:xfrm>
                  <a:off x="1786" y="2464"/>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38082" name="Freeform 36"/>
                <p:cNvSpPr>
                  <a:spLocks/>
                </p:cNvSpPr>
                <p:nvPr/>
              </p:nvSpPr>
              <p:spPr bwMode="auto">
                <a:xfrm>
                  <a:off x="1786" y="2464"/>
                  <a:ext cx="220" cy="337"/>
                </a:xfrm>
                <a:custGeom>
                  <a:avLst/>
                  <a:gdLst>
                    <a:gd name="T0" fmla="*/ 0 w 220"/>
                    <a:gd name="T1" fmla="*/ 0 h 337"/>
                    <a:gd name="T2" fmla="*/ 220 w 220"/>
                    <a:gd name="T3" fmla="*/ 215 h 337"/>
                    <a:gd name="T4" fmla="*/ 220 w 220"/>
                    <a:gd name="T5" fmla="*/ 337 h 337"/>
                    <a:gd name="T6" fmla="*/ 0 w 220"/>
                    <a:gd name="T7" fmla="*/ 121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1"/>
                      </a:lnTo>
                      <a:lnTo>
                        <a:pt x="0" y="0"/>
                      </a:lnTo>
                      <a:close/>
                    </a:path>
                  </a:pathLst>
                </a:custGeom>
                <a:solidFill>
                  <a:srgbClr val="BDFFFF"/>
                </a:solidFill>
                <a:ln w="3175">
                  <a:solidFill>
                    <a:schemeClr val="bg2"/>
                  </a:solidFill>
                  <a:round/>
                  <a:headEnd/>
                  <a:tailEnd/>
                </a:ln>
              </p:spPr>
              <p:txBody>
                <a:bodyPr/>
                <a:lstStyle/>
                <a:p>
                  <a:endParaRPr lang="en-US"/>
                </a:p>
              </p:txBody>
            </p:sp>
            <p:sp>
              <p:nvSpPr>
                <p:cNvPr id="38083" name="Freeform 37"/>
                <p:cNvSpPr>
                  <a:spLocks/>
                </p:cNvSpPr>
                <p:nvPr/>
              </p:nvSpPr>
              <p:spPr bwMode="auto">
                <a:xfrm>
                  <a:off x="2739" y="2464"/>
                  <a:ext cx="220" cy="337"/>
                </a:xfrm>
                <a:custGeom>
                  <a:avLst/>
                  <a:gdLst>
                    <a:gd name="T0" fmla="*/ 220 w 220"/>
                    <a:gd name="T1" fmla="*/ 215 h 337"/>
                    <a:gd name="T2" fmla="*/ 0 w 220"/>
                    <a:gd name="T3" fmla="*/ 0 h 337"/>
                    <a:gd name="T4" fmla="*/ 0 w 220"/>
                    <a:gd name="T5" fmla="*/ 121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1"/>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38084" name="Rectangle 38"/>
                <p:cNvSpPr>
                  <a:spLocks noChangeArrowheads="1"/>
                </p:cNvSpPr>
                <p:nvPr/>
              </p:nvSpPr>
              <p:spPr bwMode="auto">
                <a:xfrm>
                  <a:off x="2006" y="2679"/>
                  <a:ext cx="953" cy="122"/>
                </a:xfrm>
                <a:prstGeom prst="rect">
                  <a:avLst/>
                </a:prstGeom>
                <a:solidFill>
                  <a:srgbClr val="BDFFFF"/>
                </a:solidFill>
                <a:ln w="3175">
                  <a:solidFill>
                    <a:schemeClr val="bg2"/>
                  </a:solidFill>
                  <a:miter lim="800000"/>
                  <a:headEnd/>
                  <a:tailEnd/>
                </a:ln>
              </p:spPr>
              <p:txBody>
                <a:bodyPr/>
                <a:lstStyle/>
                <a:p>
                  <a:endParaRPr lang="en-US"/>
                </a:p>
              </p:txBody>
            </p:sp>
            <p:sp>
              <p:nvSpPr>
                <p:cNvPr id="38085" name="Freeform 39"/>
                <p:cNvSpPr>
                  <a:spLocks/>
                </p:cNvSpPr>
                <p:nvPr/>
              </p:nvSpPr>
              <p:spPr bwMode="auto">
                <a:xfrm>
                  <a:off x="1786" y="2464"/>
                  <a:ext cx="1173" cy="215"/>
                </a:xfrm>
                <a:custGeom>
                  <a:avLst/>
                  <a:gdLst>
                    <a:gd name="T0" fmla="*/ 953 w 1173"/>
                    <a:gd name="T1" fmla="*/ 0 h 215"/>
                    <a:gd name="T2" fmla="*/ 0 w 1173"/>
                    <a:gd name="T3" fmla="*/ 0 h 215"/>
                    <a:gd name="T4" fmla="*/ 220 w 1173"/>
                    <a:gd name="T5" fmla="*/ 215 h 215"/>
                    <a:gd name="T6" fmla="*/ 1173 w 1173"/>
                    <a:gd name="T7" fmla="*/ 215 h 215"/>
                    <a:gd name="T8" fmla="*/ 953 w 1173"/>
                    <a:gd name="T9" fmla="*/ 0 h 215"/>
                    <a:gd name="T10" fmla="*/ 0 60000 65536"/>
                    <a:gd name="T11" fmla="*/ 0 60000 65536"/>
                    <a:gd name="T12" fmla="*/ 0 60000 65536"/>
                    <a:gd name="T13" fmla="*/ 0 60000 65536"/>
                    <a:gd name="T14" fmla="*/ 0 60000 65536"/>
                    <a:gd name="T15" fmla="*/ 0 w 1173"/>
                    <a:gd name="T16" fmla="*/ 0 h 215"/>
                    <a:gd name="T17" fmla="*/ 1173 w 1173"/>
                    <a:gd name="T18" fmla="*/ 215 h 215"/>
                  </a:gdLst>
                  <a:ahLst/>
                  <a:cxnLst>
                    <a:cxn ang="T10">
                      <a:pos x="T0" y="T1"/>
                    </a:cxn>
                    <a:cxn ang="T11">
                      <a:pos x="T2" y="T3"/>
                    </a:cxn>
                    <a:cxn ang="T12">
                      <a:pos x="T4" y="T5"/>
                    </a:cxn>
                    <a:cxn ang="T13">
                      <a:pos x="T6" y="T7"/>
                    </a:cxn>
                    <a:cxn ang="T14">
                      <a:pos x="T8" y="T9"/>
                    </a:cxn>
                  </a:cxnLst>
                  <a:rect l="T15" t="T16" r="T17" b="T18"/>
                  <a:pathLst>
                    <a:path w="1173" h="215">
                      <a:moveTo>
                        <a:pt x="953" y="0"/>
                      </a:moveTo>
                      <a:lnTo>
                        <a:pt x="0" y="0"/>
                      </a:lnTo>
                      <a:lnTo>
                        <a:pt x="220" y="215"/>
                      </a:lnTo>
                      <a:lnTo>
                        <a:pt x="1173" y="215"/>
                      </a:lnTo>
                      <a:lnTo>
                        <a:pt x="953" y="0"/>
                      </a:lnTo>
                      <a:close/>
                    </a:path>
                  </a:pathLst>
                </a:custGeom>
                <a:solidFill>
                  <a:srgbClr val="BDFFFF"/>
                </a:solidFill>
                <a:ln w="3175">
                  <a:solidFill>
                    <a:schemeClr val="bg2"/>
                  </a:solidFill>
                  <a:round/>
                  <a:headEnd/>
                  <a:tailEnd/>
                </a:ln>
              </p:spPr>
              <p:txBody>
                <a:bodyPr/>
                <a:lstStyle/>
                <a:p>
                  <a:endParaRPr lang="en-US"/>
                </a:p>
              </p:txBody>
            </p:sp>
          </p:grpSp>
          <p:grpSp>
            <p:nvGrpSpPr>
              <p:cNvPr id="38034" name="Group 40"/>
              <p:cNvGrpSpPr>
                <a:grpSpLocks/>
              </p:cNvGrpSpPr>
              <p:nvPr/>
            </p:nvGrpSpPr>
            <p:grpSpPr bwMode="auto">
              <a:xfrm>
                <a:off x="1593" y="2122"/>
                <a:ext cx="2521" cy="554"/>
                <a:chOff x="1593" y="2122"/>
                <a:chExt cx="2521" cy="554"/>
              </a:xfrm>
            </p:grpSpPr>
            <p:grpSp>
              <p:nvGrpSpPr>
                <p:cNvPr id="38064" name="Group 41"/>
                <p:cNvGrpSpPr>
                  <a:grpSpLocks/>
                </p:cNvGrpSpPr>
                <p:nvPr/>
              </p:nvGrpSpPr>
              <p:grpSpPr bwMode="auto">
                <a:xfrm>
                  <a:off x="2720" y="2122"/>
                  <a:ext cx="1394" cy="554"/>
                  <a:chOff x="2720" y="2122"/>
                  <a:chExt cx="1394" cy="554"/>
                </a:xfrm>
              </p:grpSpPr>
              <p:sp>
                <p:nvSpPr>
                  <p:cNvPr id="38076" name="Freeform 42"/>
                  <p:cNvSpPr>
                    <a:spLocks/>
                  </p:cNvSpPr>
                  <p:nvPr/>
                </p:nvSpPr>
                <p:spPr bwMode="auto">
                  <a:xfrm>
                    <a:off x="2720" y="2122"/>
                    <a:ext cx="955" cy="123"/>
                  </a:xfrm>
                  <a:custGeom>
                    <a:avLst/>
                    <a:gdLst>
                      <a:gd name="T0" fmla="*/ 955 w 955"/>
                      <a:gd name="T1" fmla="*/ 2 h 123"/>
                      <a:gd name="T2" fmla="*/ 0 w 955"/>
                      <a:gd name="T3" fmla="*/ 0 h 123"/>
                      <a:gd name="T4" fmla="*/ 0 w 955"/>
                      <a:gd name="T5" fmla="*/ 122 h 123"/>
                      <a:gd name="T6" fmla="*/ 955 w 955"/>
                      <a:gd name="T7" fmla="*/ 123 h 123"/>
                      <a:gd name="T8" fmla="*/ 955 w 955"/>
                      <a:gd name="T9" fmla="*/ 2 h 123"/>
                      <a:gd name="T10" fmla="*/ 0 60000 65536"/>
                      <a:gd name="T11" fmla="*/ 0 60000 65536"/>
                      <a:gd name="T12" fmla="*/ 0 60000 65536"/>
                      <a:gd name="T13" fmla="*/ 0 60000 65536"/>
                      <a:gd name="T14" fmla="*/ 0 60000 65536"/>
                      <a:gd name="T15" fmla="*/ 0 w 955"/>
                      <a:gd name="T16" fmla="*/ 0 h 123"/>
                      <a:gd name="T17" fmla="*/ 955 w 955"/>
                      <a:gd name="T18" fmla="*/ 123 h 123"/>
                    </a:gdLst>
                    <a:ahLst/>
                    <a:cxnLst>
                      <a:cxn ang="T10">
                        <a:pos x="T0" y="T1"/>
                      </a:cxn>
                      <a:cxn ang="T11">
                        <a:pos x="T2" y="T3"/>
                      </a:cxn>
                      <a:cxn ang="T12">
                        <a:pos x="T4" y="T5"/>
                      </a:cxn>
                      <a:cxn ang="T13">
                        <a:pos x="T6" y="T7"/>
                      </a:cxn>
                      <a:cxn ang="T14">
                        <a:pos x="T8" y="T9"/>
                      </a:cxn>
                    </a:cxnLst>
                    <a:rect l="T15" t="T16" r="T17" b="T18"/>
                    <a:pathLst>
                      <a:path w="955" h="123">
                        <a:moveTo>
                          <a:pt x="955" y="2"/>
                        </a:moveTo>
                        <a:lnTo>
                          <a:pt x="0" y="0"/>
                        </a:lnTo>
                        <a:lnTo>
                          <a:pt x="0" y="122"/>
                        </a:lnTo>
                        <a:lnTo>
                          <a:pt x="955" y="123"/>
                        </a:lnTo>
                        <a:lnTo>
                          <a:pt x="955" y="2"/>
                        </a:lnTo>
                        <a:close/>
                      </a:path>
                    </a:pathLst>
                  </a:custGeom>
                  <a:solidFill>
                    <a:srgbClr val="E6E6E6"/>
                  </a:solidFill>
                  <a:ln w="4763">
                    <a:solidFill>
                      <a:schemeClr val="bg2"/>
                    </a:solidFill>
                    <a:round/>
                    <a:headEnd/>
                    <a:tailEnd/>
                  </a:ln>
                </p:spPr>
                <p:txBody>
                  <a:bodyPr/>
                  <a:lstStyle/>
                  <a:p>
                    <a:endParaRPr lang="en-US"/>
                  </a:p>
                </p:txBody>
              </p:sp>
              <p:sp>
                <p:nvSpPr>
                  <p:cNvPr id="38077" name="Freeform 43"/>
                  <p:cNvSpPr>
                    <a:spLocks/>
                  </p:cNvSpPr>
                  <p:nvPr/>
                </p:nvSpPr>
                <p:spPr bwMode="auto">
                  <a:xfrm>
                    <a:off x="2720" y="2122"/>
                    <a:ext cx="903" cy="552"/>
                  </a:xfrm>
                  <a:custGeom>
                    <a:avLst/>
                    <a:gdLst>
                      <a:gd name="T0" fmla="*/ 0 w 903"/>
                      <a:gd name="T1" fmla="*/ 0 h 552"/>
                      <a:gd name="T2" fmla="*/ 903 w 903"/>
                      <a:gd name="T3" fmla="*/ 431 h 552"/>
                      <a:gd name="T4" fmla="*/ 903 w 903"/>
                      <a:gd name="T5" fmla="*/ 552 h 552"/>
                      <a:gd name="T6" fmla="*/ 0 w 903"/>
                      <a:gd name="T7" fmla="*/ 122 h 552"/>
                      <a:gd name="T8" fmla="*/ 0 w 903"/>
                      <a:gd name="T9" fmla="*/ 0 h 552"/>
                      <a:gd name="T10" fmla="*/ 0 60000 65536"/>
                      <a:gd name="T11" fmla="*/ 0 60000 65536"/>
                      <a:gd name="T12" fmla="*/ 0 60000 65536"/>
                      <a:gd name="T13" fmla="*/ 0 60000 65536"/>
                      <a:gd name="T14" fmla="*/ 0 60000 65536"/>
                      <a:gd name="T15" fmla="*/ 0 w 903"/>
                      <a:gd name="T16" fmla="*/ 0 h 552"/>
                      <a:gd name="T17" fmla="*/ 903 w 903"/>
                      <a:gd name="T18" fmla="*/ 552 h 552"/>
                    </a:gdLst>
                    <a:ahLst/>
                    <a:cxnLst>
                      <a:cxn ang="T10">
                        <a:pos x="T0" y="T1"/>
                      </a:cxn>
                      <a:cxn ang="T11">
                        <a:pos x="T2" y="T3"/>
                      </a:cxn>
                      <a:cxn ang="T12">
                        <a:pos x="T4" y="T5"/>
                      </a:cxn>
                      <a:cxn ang="T13">
                        <a:pos x="T6" y="T7"/>
                      </a:cxn>
                      <a:cxn ang="T14">
                        <a:pos x="T8" y="T9"/>
                      </a:cxn>
                    </a:cxnLst>
                    <a:rect l="T15" t="T16" r="T17" b="T18"/>
                    <a:pathLst>
                      <a:path w="903" h="552">
                        <a:moveTo>
                          <a:pt x="0" y="0"/>
                        </a:moveTo>
                        <a:lnTo>
                          <a:pt x="903" y="431"/>
                        </a:lnTo>
                        <a:lnTo>
                          <a:pt x="903" y="552"/>
                        </a:lnTo>
                        <a:lnTo>
                          <a:pt x="0" y="122"/>
                        </a:lnTo>
                        <a:lnTo>
                          <a:pt x="0" y="0"/>
                        </a:lnTo>
                        <a:close/>
                      </a:path>
                    </a:pathLst>
                  </a:custGeom>
                  <a:solidFill>
                    <a:srgbClr val="E6E6E6"/>
                  </a:solidFill>
                  <a:ln w="4763">
                    <a:solidFill>
                      <a:schemeClr val="bg2"/>
                    </a:solidFill>
                    <a:round/>
                    <a:headEnd/>
                    <a:tailEnd/>
                  </a:ln>
                </p:spPr>
                <p:txBody>
                  <a:bodyPr/>
                  <a:lstStyle/>
                  <a:p>
                    <a:endParaRPr lang="en-US"/>
                  </a:p>
                </p:txBody>
              </p:sp>
              <p:sp>
                <p:nvSpPr>
                  <p:cNvPr id="38078" name="Freeform 44"/>
                  <p:cNvSpPr>
                    <a:spLocks/>
                  </p:cNvSpPr>
                  <p:nvPr/>
                </p:nvSpPr>
                <p:spPr bwMode="auto">
                  <a:xfrm>
                    <a:off x="3675" y="2124"/>
                    <a:ext cx="439" cy="552"/>
                  </a:xfrm>
                  <a:custGeom>
                    <a:avLst/>
                    <a:gdLst>
                      <a:gd name="T0" fmla="*/ 439 w 439"/>
                      <a:gd name="T1" fmla="*/ 431 h 552"/>
                      <a:gd name="T2" fmla="*/ 0 w 439"/>
                      <a:gd name="T3" fmla="*/ 0 h 552"/>
                      <a:gd name="T4" fmla="*/ 0 w 439"/>
                      <a:gd name="T5" fmla="*/ 121 h 552"/>
                      <a:gd name="T6" fmla="*/ 439 w 439"/>
                      <a:gd name="T7" fmla="*/ 552 h 552"/>
                      <a:gd name="T8" fmla="*/ 439 w 439"/>
                      <a:gd name="T9" fmla="*/ 431 h 552"/>
                      <a:gd name="T10" fmla="*/ 0 60000 65536"/>
                      <a:gd name="T11" fmla="*/ 0 60000 65536"/>
                      <a:gd name="T12" fmla="*/ 0 60000 65536"/>
                      <a:gd name="T13" fmla="*/ 0 60000 65536"/>
                      <a:gd name="T14" fmla="*/ 0 60000 65536"/>
                      <a:gd name="T15" fmla="*/ 0 w 439"/>
                      <a:gd name="T16" fmla="*/ 0 h 552"/>
                      <a:gd name="T17" fmla="*/ 439 w 439"/>
                      <a:gd name="T18" fmla="*/ 552 h 552"/>
                    </a:gdLst>
                    <a:ahLst/>
                    <a:cxnLst>
                      <a:cxn ang="T10">
                        <a:pos x="T0" y="T1"/>
                      </a:cxn>
                      <a:cxn ang="T11">
                        <a:pos x="T2" y="T3"/>
                      </a:cxn>
                      <a:cxn ang="T12">
                        <a:pos x="T4" y="T5"/>
                      </a:cxn>
                      <a:cxn ang="T13">
                        <a:pos x="T6" y="T7"/>
                      </a:cxn>
                      <a:cxn ang="T14">
                        <a:pos x="T8" y="T9"/>
                      </a:cxn>
                    </a:cxnLst>
                    <a:rect l="T15" t="T16" r="T17" b="T18"/>
                    <a:pathLst>
                      <a:path w="439" h="552">
                        <a:moveTo>
                          <a:pt x="439" y="431"/>
                        </a:moveTo>
                        <a:lnTo>
                          <a:pt x="0" y="0"/>
                        </a:lnTo>
                        <a:lnTo>
                          <a:pt x="0" y="121"/>
                        </a:lnTo>
                        <a:lnTo>
                          <a:pt x="439" y="552"/>
                        </a:lnTo>
                        <a:lnTo>
                          <a:pt x="439" y="431"/>
                        </a:lnTo>
                        <a:close/>
                      </a:path>
                    </a:pathLst>
                  </a:custGeom>
                  <a:solidFill>
                    <a:srgbClr val="E6E6E6"/>
                  </a:solidFill>
                  <a:ln w="4763">
                    <a:solidFill>
                      <a:schemeClr val="bg2"/>
                    </a:solidFill>
                    <a:round/>
                    <a:headEnd/>
                    <a:tailEnd/>
                  </a:ln>
                </p:spPr>
                <p:txBody>
                  <a:bodyPr/>
                  <a:lstStyle/>
                  <a:p>
                    <a:endParaRPr lang="en-US"/>
                  </a:p>
                </p:txBody>
              </p:sp>
              <p:sp>
                <p:nvSpPr>
                  <p:cNvPr id="38079" name="Freeform 45"/>
                  <p:cNvSpPr>
                    <a:spLocks/>
                  </p:cNvSpPr>
                  <p:nvPr/>
                </p:nvSpPr>
                <p:spPr bwMode="auto">
                  <a:xfrm>
                    <a:off x="3623" y="2553"/>
                    <a:ext cx="491" cy="123"/>
                  </a:xfrm>
                  <a:custGeom>
                    <a:avLst/>
                    <a:gdLst>
                      <a:gd name="T0" fmla="*/ 0 w 491"/>
                      <a:gd name="T1" fmla="*/ 0 h 123"/>
                      <a:gd name="T2" fmla="*/ 491 w 491"/>
                      <a:gd name="T3" fmla="*/ 2 h 123"/>
                      <a:gd name="T4" fmla="*/ 491 w 491"/>
                      <a:gd name="T5" fmla="*/ 123 h 123"/>
                      <a:gd name="T6" fmla="*/ 0 w 491"/>
                      <a:gd name="T7" fmla="*/ 121 h 123"/>
                      <a:gd name="T8" fmla="*/ 0 w 491"/>
                      <a:gd name="T9" fmla="*/ 0 h 123"/>
                      <a:gd name="T10" fmla="*/ 0 60000 65536"/>
                      <a:gd name="T11" fmla="*/ 0 60000 65536"/>
                      <a:gd name="T12" fmla="*/ 0 60000 65536"/>
                      <a:gd name="T13" fmla="*/ 0 60000 65536"/>
                      <a:gd name="T14" fmla="*/ 0 60000 65536"/>
                      <a:gd name="T15" fmla="*/ 0 w 491"/>
                      <a:gd name="T16" fmla="*/ 0 h 123"/>
                      <a:gd name="T17" fmla="*/ 491 w 491"/>
                      <a:gd name="T18" fmla="*/ 123 h 123"/>
                    </a:gdLst>
                    <a:ahLst/>
                    <a:cxnLst>
                      <a:cxn ang="T10">
                        <a:pos x="T0" y="T1"/>
                      </a:cxn>
                      <a:cxn ang="T11">
                        <a:pos x="T2" y="T3"/>
                      </a:cxn>
                      <a:cxn ang="T12">
                        <a:pos x="T4" y="T5"/>
                      </a:cxn>
                      <a:cxn ang="T13">
                        <a:pos x="T6" y="T7"/>
                      </a:cxn>
                      <a:cxn ang="T14">
                        <a:pos x="T8" y="T9"/>
                      </a:cxn>
                    </a:cxnLst>
                    <a:rect l="T15" t="T16" r="T17" b="T18"/>
                    <a:pathLst>
                      <a:path w="491" h="123">
                        <a:moveTo>
                          <a:pt x="0" y="0"/>
                        </a:moveTo>
                        <a:lnTo>
                          <a:pt x="491" y="2"/>
                        </a:lnTo>
                        <a:lnTo>
                          <a:pt x="491" y="123"/>
                        </a:lnTo>
                        <a:lnTo>
                          <a:pt x="0" y="121"/>
                        </a:lnTo>
                        <a:lnTo>
                          <a:pt x="0" y="0"/>
                        </a:lnTo>
                        <a:close/>
                      </a:path>
                    </a:pathLst>
                  </a:custGeom>
                  <a:solidFill>
                    <a:srgbClr val="E6E6E6"/>
                  </a:solidFill>
                  <a:ln w="4763">
                    <a:solidFill>
                      <a:schemeClr val="bg2"/>
                    </a:solidFill>
                    <a:round/>
                    <a:headEnd/>
                    <a:tailEnd/>
                  </a:ln>
                </p:spPr>
                <p:txBody>
                  <a:bodyPr/>
                  <a:lstStyle/>
                  <a:p>
                    <a:endParaRPr lang="en-US"/>
                  </a:p>
                </p:txBody>
              </p:sp>
              <p:sp>
                <p:nvSpPr>
                  <p:cNvPr id="38080" name="Freeform 46"/>
                  <p:cNvSpPr>
                    <a:spLocks/>
                  </p:cNvSpPr>
                  <p:nvPr/>
                </p:nvSpPr>
                <p:spPr bwMode="auto">
                  <a:xfrm>
                    <a:off x="2720" y="2122"/>
                    <a:ext cx="1394" cy="433"/>
                  </a:xfrm>
                  <a:custGeom>
                    <a:avLst/>
                    <a:gdLst>
                      <a:gd name="T0" fmla="*/ 955 w 1394"/>
                      <a:gd name="T1" fmla="*/ 2 h 433"/>
                      <a:gd name="T2" fmla="*/ 0 w 1394"/>
                      <a:gd name="T3" fmla="*/ 0 h 433"/>
                      <a:gd name="T4" fmla="*/ 903 w 1394"/>
                      <a:gd name="T5" fmla="*/ 431 h 433"/>
                      <a:gd name="T6" fmla="*/ 1394 w 1394"/>
                      <a:gd name="T7" fmla="*/ 433 h 433"/>
                      <a:gd name="T8" fmla="*/ 955 w 1394"/>
                      <a:gd name="T9" fmla="*/ 2 h 433"/>
                      <a:gd name="T10" fmla="*/ 0 60000 65536"/>
                      <a:gd name="T11" fmla="*/ 0 60000 65536"/>
                      <a:gd name="T12" fmla="*/ 0 60000 65536"/>
                      <a:gd name="T13" fmla="*/ 0 60000 65536"/>
                      <a:gd name="T14" fmla="*/ 0 60000 65536"/>
                      <a:gd name="T15" fmla="*/ 0 w 1394"/>
                      <a:gd name="T16" fmla="*/ 0 h 433"/>
                      <a:gd name="T17" fmla="*/ 1394 w 1394"/>
                      <a:gd name="T18" fmla="*/ 433 h 433"/>
                    </a:gdLst>
                    <a:ahLst/>
                    <a:cxnLst>
                      <a:cxn ang="T10">
                        <a:pos x="T0" y="T1"/>
                      </a:cxn>
                      <a:cxn ang="T11">
                        <a:pos x="T2" y="T3"/>
                      </a:cxn>
                      <a:cxn ang="T12">
                        <a:pos x="T4" y="T5"/>
                      </a:cxn>
                      <a:cxn ang="T13">
                        <a:pos x="T6" y="T7"/>
                      </a:cxn>
                      <a:cxn ang="T14">
                        <a:pos x="T8" y="T9"/>
                      </a:cxn>
                    </a:cxnLst>
                    <a:rect l="T15" t="T16" r="T17" b="T18"/>
                    <a:pathLst>
                      <a:path w="1394" h="433">
                        <a:moveTo>
                          <a:pt x="955" y="2"/>
                        </a:moveTo>
                        <a:lnTo>
                          <a:pt x="0" y="0"/>
                        </a:lnTo>
                        <a:lnTo>
                          <a:pt x="903" y="431"/>
                        </a:lnTo>
                        <a:lnTo>
                          <a:pt x="1394" y="433"/>
                        </a:lnTo>
                        <a:lnTo>
                          <a:pt x="955" y="2"/>
                        </a:lnTo>
                        <a:close/>
                      </a:path>
                    </a:pathLst>
                  </a:custGeom>
                  <a:solidFill>
                    <a:srgbClr val="E6E6E6"/>
                  </a:solidFill>
                  <a:ln w="4763">
                    <a:solidFill>
                      <a:schemeClr val="bg2"/>
                    </a:solidFill>
                    <a:round/>
                    <a:headEnd/>
                    <a:tailEnd/>
                  </a:ln>
                </p:spPr>
                <p:txBody>
                  <a:bodyPr/>
                  <a:lstStyle/>
                  <a:p>
                    <a:endParaRPr lang="en-US"/>
                  </a:p>
                </p:txBody>
              </p:sp>
            </p:grpSp>
            <p:grpSp>
              <p:nvGrpSpPr>
                <p:cNvPr id="38065" name="Group 47"/>
                <p:cNvGrpSpPr>
                  <a:grpSpLocks/>
                </p:cNvGrpSpPr>
                <p:nvPr/>
              </p:nvGrpSpPr>
              <p:grpSpPr bwMode="auto">
                <a:xfrm>
                  <a:off x="1593" y="2122"/>
                  <a:ext cx="949" cy="554"/>
                  <a:chOff x="1593" y="2122"/>
                  <a:chExt cx="949" cy="554"/>
                </a:xfrm>
              </p:grpSpPr>
              <p:sp>
                <p:nvSpPr>
                  <p:cNvPr id="38071" name="Freeform 48"/>
                  <p:cNvSpPr>
                    <a:spLocks/>
                  </p:cNvSpPr>
                  <p:nvPr/>
                </p:nvSpPr>
                <p:spPr bwMode="auto">
                  <a:xfrm>
                    <a:off x="1593" y="2122"/>
                    <a:ext cx="949" cy="123"/>
                  </a:xfrm>
                  <a:custGeom>
                    <a:avLst/>
                    <a:gdLst>
                      <a:gd name="T0" fmla="*/ 949 w 949"/>
                      <a:gd name="T1" fmla="*/ 0 h 123"/>
                      <a:gd name="T2" fmla="*/ 0 w 949"/>
                      <a:gd name="T3" fmla="*/ 2 h 123"/>
                      <a:gd name="T4" fmla="*/ 0 w 949"/>
                      <a:gd name="T5" fmla="*/ 123 h 123"/>
                      <a:gd name="T6" fmla="*/ 949 w 949"/>
                      <a:gd name="T7" fmla="*/ 122 h 123"/>
                      <a:gd name="T8" fmla="*/ 949 w 949"/>
                      <a:gd name="T9" fmla="*/ 0 h 123"/>
                      <a:gd name="T10" fmla="*/ 0 60000 65536"/>
                      <a:gd name="T11" fmla="*/ 0 60000 65536"/>
                      <a:gd name="T12" fmla="*/ 0 60000 65536"/>
                      <a:gd name="T13" fmla="*/ 0 60000 65536"/>
                      <a:gd name="T14" fmla="*/ 0 60000 65536"/>
                      <a:gd name="T15" fmla="*/ 0 w 949"/>
                      <a:gd name="T16" fmla="*/ 0 h 123"/>
                      <a:gd name="T17" fmla="*/ 949 w 949"/>
                      <a:gd name="T18" fmla="*/ 123 h 123"/>
                    </a:gdLst>
                    <a:ahLst/>
                    <a:cxnLst>
                      <a:cxn ang="T10">
                        <a:pos x="T0" y="T1"/>
                      </a:cxn>
                      <a:cxn ang="T11">
                        <a:pos x="T2" y="T3"/>
                      </a:cxn>
                      <a:cxn ang="T12">
                        <a:pos x="T4" y="T5"/>
                      </a:cxn>
                      <a:cxn ang="T13">
                        <a:pos x="T6" y="T7"/>
                      </a:cxn>
                      <a:cxn ang="T14">
                        <a:pos x="T8" y="T9"/>
                      </a:cxn>
                    </a:cxnLst>
                    <a:rect l="T15" t="T16" r="T17" b="T18"/>
                    <a:pathLst>
                      <a:path w="949" h="123">
                        <a:moveTo>
                          <a:pt x="949" y="0"/>
                        </a:moveTo>
                        <a:lnTo>
                          <a:pt x="0" y="2"/>
                        </a:lnTo>
                        <a:lnTo>
                          <a:pt x="0" y="123"/>
                        </a:lnTo>
                        <a:lnTo>
                          <a:pt x="949" y="122"/>
                        </a:lnTo>
                        <a:lnTo>
                          <a:pt x="949" y="0"/>
                        </a:lnTo>
                        <a:close/>
                      </a:path>
                    </a:pathLst>
                  </a:custGeom>
                  <a:solidFill>
                    <a:srgbClr val="E6E6E6"/>
                  </a:solidFill>
                  <a:ln w="4763">
                    <a:solidFill>
                      <a:schemeClr val="bg2"/>
                    </a:solidFill>
                    <a:round/>
                    <a:headEnd/>
                    <a:tailEnd/>
                  </a:ln>
                </p:spPr>
                <p:txBody>
                  <a:bodyPr/>
                  <a:lstStyle/>
                  <a:p>
                    <a:endParaRPr lang="en-US"/>
                  </a:p>
                </p:txBody>
              </p:sp>
              <p:sp>
                <p:nvSpPr>
                  <p:cNvPr id="38072" name="Freeform 49"/>
                  <p:cNvSpPr>
                    <a:spLocks/>
                  </p:cNvSpPr>
                  <p:nvPr/>
                </p:nvSpPr>
                <p:spPr bwMode="auto">
                  <a:xfrm>
                    <a:off x="1593" y="2124"/>
                    <a:ext cx="439" cy="552"/>
                  </a:xfrm>
                  <a:custGeom>
                    <a:avLst/>
                    <a:gdLst>
                      <a:gd name="T0" fmla="*/ 0 w 439"/>
                      <a:gd name="T1" fmla="*/ 0 h 552"/>
                      <a:gd name="T2" fmla="*/ 439 w 439"/>
                      <a:gd name="T3" fmla="*/ 431 h 552"/>
                      <a:gd name="T4" fmla="*/ 439 w 439"/>
                      <a:gd name="T5" fmla="*/ 552 h 552"/>
                      <a:gd name="T6" fmla="*/ 0 w 439"/>
                      <a:gd name="T7" fmla="*/ 121 h 552"/>
                      <a:gd name="T8" fmla="*/ 0 w 439"/>
                      <a:gd name="T9" fmla="*/ 0 h 552"/>
                      <a:gd name="T10" fmla="*/ 0 60000 65536"/>
                      <a:gd name="T11" fmla="*/ 0 60000 65536"/>
                      <a:gd name="T12" fmla="*/ 0 60000 65536"/>
                      <a:gd name="T13" fmla="*/ 0 60000 65536"/>
                      <a:gd name="T14" fmla="*/ 0 60000 65536"/>
                      <a:gd name="T15" fmla="*/ 0 w 439"/>
                      <a:gd name="T16" fmla="*/ 0 h 552"/>
                      <a:gd name="T17" fmla="*/ 439 w 439"/>
                      <a:gd name="T18" fmla="*/ 552 h 552"/>
                    </a:gdLst>
                    <a:ahLst/>
                    <a:cxnLst>
                      <a:cxn ang="T10">
                        <a:pos x="T0" y="T1"/>
                      </a:cxn>
                      <a:cxn ang="T11">
                        <a:pos x="T2" y="T3"/>
                      </a:cxn>
                      <a:cxn ang="T12">
                        <a:pos x="T4" y="T5"/>
                      </a:cxn>
                      <a:cxn ang="T13">
                        <a:pos x="T6" y="T7"/>
                      </a:cxn>
                      <a:cxn ang="T14">
                        <a:pos x="T8" y="T9"/>
                      </a:cxn>
                    </a:cxnLst>
                    <a:rect l="T15" t="T16" r="T17" b="T18"/>
                    <a:pathLst>
                      <a:path w="439" h="552">
                        <a:moveTo>
                          <a:pt x="0" y="0"/>
                        </a:moveTo>
                        <a:lnTo>
                          <a:pt x="439" y="431"/>
                        </a:lnTo>
                        <a:lnTo>
                          <a:pt x="439" y="552"/>
                        </a:lnTo>
                        <a:lnTo>
                          <a:pt x="0" y="121"/>
                        </a:lnTo>
                        <a:lnTo>
                          <a:pt x="0" y="0"/>
                        </a:lnTo>
                        <a:close/>
                      </a:path>
                    </a:pathLst>
                  </a:custGeom>
                  <a:solidFill>
                    <a:srgbClr val="E6E6E6"/>
                  </a:solidFill>
                  <a:ln w="4763">
                    <a:solidFill>
                      <a:schemeClr val="bg2"/>
                    </a:solidFill>
                    <a:round/>
                    <a:headEnd/>
                    <a:tailEnd/>
                  </a:ln>
                </p:spPr>
                <p:txBody>
                  <a:bodyPr/>
                  <a:lstStyle/>
                  <a:p>
                    <a:endParaRPr lang="en-US"/>
                  </a:p>
                </p:txBody>
              </p:sp>
              <p:sp>
                <p:nvSpPr>
                  <p:cNvPr id="38073" name="Freeform 50"/>
                  <p:cNvSpPr>
                    <a:spLocks/>
                  </p:cNvSpPr>
                  <p:nvPr/>
                </p:nvSpPr>
                <p:spPr bwMode="auto">
                  <a:xfrm>
                    <a:off x="2500" y="2122"/>
                    <a:ext cx="42" cy="552"/>
                  </a:xfrm>
                  <a:custGeom>
                    <a:avLst/>
                    <a:gdLst>
                      <a:gd name="T0" fmla="*/ 0 w 42"/>
                      <a:gd name="T1" fmla="*/ 431 h 552"/>
                      <a:gd name="T2" fmla="*/ 42 w 42"/>
                      <a:gd name="T3" fmla="*/ 0 h 552"/>
                      <a:gd name="T4" fmla="*/ 42 w 42"/>
                      <a:gd name="T5" fmla="*/ 122 h 552"/>
                      <a:gd name="T6" fmla="*/ 0 w 42"/>
                      <a:gd name="T7" fmla="*/ 552 h 552"/>
                      <a:gd name="T8" fmla="*/ 0 w 42"/>
                      <a:gd name="T9" fmla="*/ 431 h 552"/>
                      <a:gd name="T10" fmla="*/ 0 60000 65536"/>
                      <a:gd name="T11" fmla="*/ 0 60000 65536"/>
                      <a:gd name="T12" fmla="*/ 0 60000 65536"/>
                      <a:gd name="T13" fmla="*/ 0 60000 65536"/>
                      <a:gd name="T14" fmla="*/ 0 60000 65536"/>
                      <a:gd name="T15" fmla="*/ 0 w 42"/>
                      <a:gd name="T16" fmla="*/ 0 h 552"/>
                      <a:gd name="T17" fmla="*/ 42 w 42"/>
                      <a:gd name="T18" fmla="*/ 552 h 552"/>
                    </a:gdLst>
                    <a:ahLst/>
                    <a:cxnLst>
                      <a:cxn ang="T10">
                        <a:pos x="T0" y="T1"/>
                      </a:cxn>
                      <a:cxn ang="T11">
                        <a:pos x="T2" y="T3"/>
                      </a:cxn>
                      <a:cxn ang="T12">
                        <a:pos x="T4" y="T5"/>
                      </a:cxn>
                      <a:cxn ang="T13">
                        <a:pos x="T6" y="T7"/>
                      </a:cxn>
                      <a:cxn ang="T14">
                        <a:pos x="T8" y="T9"/>
                      </a:cxn>
                    </a:cxnLst>
                    <a:rect l="T15" t="T16" r="T17" b="T18"/>
                    <a:pathLst>
                      <a:path w="42" h="552">
                        <a:moveTo>
                          <a:pt x="0" y="431"/>
                        </a:moveTo>
                        <a:lnTo>
                          <a:pt x="42" y="0"/>
                        </a:lnTo>
                        <a:lnTo>
                          <a:pt x="42" y="122"/>
                        </a:lnTo>
                        <a:lnTo>
                          <a:pt x="0" y="552"/>
                        </a:lnTo>
                        <a:lnTo>
                          <a:pt x="0" y="431"/>
                        </a:lnTo>
                        <a:close/>
                      </a:path>
                    </a:pathLst>
                  </a:custGeom>
                  <a:solidFill>
                    <a:srgbClr val="E6E6E6"/>
                  </a:solidFill>
                  <a:ln w="4763">
                    <a:solidFill>
                      <a:schemeClr val="bg2"/>
                    </a:solidFill>
                    <a:round/>
                    <a:headEnd/>
                    <a:tailEnd/>
                  </a:ln>
                </p:spPr>
                <p:txBody>
                  <a:bodyPr/>
                  <a:lstStyle/>
                  <a:p>
                    <a:endParaRPr lang="en-US"/>
                  </a:p>
                </p:txBody>
              </p:sp>
              <p:sp>
                <p:nvSpPr>
                  <p:cNvPr id="38074" name="Freeform 51"/>
                  <p:cNvSpPr>
                    <a:spLocks/>
                  </p:cNvSpPr>
                  <p:nvPr/>
                </p:nvSpPr>
                <p:spPr bwMode="auto">
                  <a:xfrm>
                    <a:off x="2032" y="2553"/>
                    <a:ext cx="468" cy="123"/>
                  </a:xfrm>
                  <a:custGeom>
                    <a:avLst/>
                    <a:gdLst>
                      <a:gd name="T0" fmla="*/ 0 w 468"/>
                      <a:gd name="T1" fmla="*/ 2 h 123"/>
                      <a:gd name="T2" fmla="*/ 468 w 468"/>
                      <a:gd name="T3" fmla="*/ 0 h 123"/>
                      <a:gd name="T4" fmla="*/ 468 w 468"/>
                      <a:gd name="T5" fmla="*/ 121 h 123"/>
                      <a:gd name="T6" fmla="*/ 0 w 468"/>
                      <a:gd name="T7" fmla="*/ 123 h 123"/>
                      <a:gd name="T8" fmla="*/ 0 w 468"/>
                      <a:gd name="T9" fmla="*/ 2 h 123"/>
                      <a:gd name="T10" fmla="*/ 0 60000 65536"/>
                      <a:gd name="T11" fmla="*/ 0 60000 65536"/>
                      <a:gd name="T12" fmla="*/ 0 60000 65536"/>
                      <a:gd name="T13" fmla="*/ 0 60000 65536"/>
                      <a:gd name="T14" fmla="*/ 0 60000 65536"/>
                      <a:gd name="T15" fmla="*/ 0 w 468"/>
                      <a:gd name="T16" fmla="*/ 0 h 123"/>
                      <a:gd name="T17" fmla="*/ 468 w 468"/>
                      <a:gd name="T18" fmla="*/ 123 h 123"/>
                    </a:gdLst>
                    <a:ahLst/>
                    <a:cxnLst>
                      <a:cxn ang="T10">
                        <a:pos x="T0" y="T1"/>
                      </a:cxn>
                      <a:cxn ang="T11">
                        <a:pos x="T2" y="T3"/>
                      </a:cxn>
                      <a:cxn ang="T12">
                        <a:pos x="T4" y="T5"/>
                      </a:cxn>
                      <a:cxn ang="T13">
                        <a:pos x="T6" y="T7"/>
                      </a:cxn>
                      <a:cxn ang="T14">
                        <a:pos x="T8" y="T9"/>
                      </a:cxn>
                    </a:cxnLst>
                    <a:rect l="T15" t="T16" r="T17" b="T18"/>
                    <a:pathLst>
                      <a:path w="468" h="123">
                        <a:moveTo>
                          <a:pt x="0" y="2"/>
                        </a:moveTo>
                        <a:lnTo>
                          <a:pt x="468" y="0"/>
                        </a:lnTo>
                        <a:lnTo>
                          <a:pt x="468" y="121"/>
                        </a:lnTo>
                        <a:lnTo>
                          <a:pt x="0" y="123"/>
                        </a:lnTo>
                        <a:lnTo>
                          <a:pt x="0" y="2"/>
                        </a:lnTo>
                        <a:close/>
                      </a:path>
                    </a:pathLst>
                  </a:custGeom>
                  <a:solidFill>
                    <a:srgbClr val="E6E6E6"/>
                  </a:solidFill>
                  <a:ln w="4763">
                    <a:solidFill>
                      <a:schemeClr val="bg2"/>
                    </a:solidFill>
                    <a:round/>
                    <a:headEnd/>
                    <a:tailEnd/>
                  </a:ln>
                </p:spPr>
                <p:txBody>
                  <a:bodyPr/>
                  <a:lstStyle/>
                  <a:p>
                    <a:endParaRPr lang="en-US"/>
                  </a:p>
                </p:txBody>
              </p:sp>
              <p:sp>
                <p:nvSpPr>
                  <p:cNvPr id="38075" name="Freeform 52"/>
                  <p:cNvSpPr>
                    <a:spLocks/>
                  </p:cNvSpPr>
                  <p:nvPr/>
                </p:nvSpPr>
                <p:spPr bwMode="auto">
                  <a:xfrm>
                    <a:off x="1593" y="2122"/>
                    <a:ext cx="949" cy="433"/>
                  </a:xfrm>
                  <a:custGeom>
                    <a:avLst/>
                    <a:gdLst>
                      <a:gd name="T0" fmla="*/ 949 w 949"/>
                      <a:gd name="T1" fmla="*/ 0 h 433"/>
                      <a:gd name="T2" fmla="*/ 0 w 949"/>
                      <a:gd name="T3" fmla="*/ 2 h 433"/>
                      <a:gd name="T4" fmla="*/ 439 w 949"/>
                      <a:gd name="T5" fmla="*/ 433 h 433"/>
                      <a:gd name="T6" fmla="*/ 907 w 949"/>
                      <a:gd name="T7" fmla="*/ 431 h 433"/>
                      <a:gd name="T8" fmla="*/ 949 w 949"/>
                      <a:gd name="T9" fmla="*/ 0 h 433"/>
                      <a:gd name="T10" fmla="*/ 0 60000 65536"/>
                      <a:gd name="T11" fmla="*/ 0 60000 65536"/>
                      <a:gd name="T12" fmla="*/ 0 60000 65536"/>
                      <a:gd name="T13" fmla="*/ 0 60000 65536"/>
                      <a:gd name="T14" fmla="*/ 0 60000 65536"/>
                      <a:gd name="T15" fmla="*/ 0 w 949"/>
                      <a:gd name="T16" fmla="*/ 0 h 433"/>
                      <a:gd name="T17" fmla="*/ 949 w 949"/>
                      <a:gd name="T18" fmla="*/ 433 h 433"/>
                    </a:gdLst>
                    <a:ahLst/>
                    <a:cxnLst>
                      <a:cxn ang="T10">
                        <a:pos x="T0" y="T1"/>
                      </a:cxn>
                      <a:cxn ang="T11">
                        <a:pos x="T2" y="T3"/>
                      </a:cxn>
                      <a:cxn ang="T12">
                        <a:pos x="T4" y="T5"/>
                      </a:cxn>
                      <a:cxn ang="T13">
                        <a:pos x="T6" y="T7"/>
                      </a:cxn>
                      <a:cxn ang="T14">
                        <a:pos x="T8" y="T9"/>
                      </a:cxn>
                    </a:cxnLst>
                    <a:rect l="T15" t="T16" r="T17" b="T18"/>
                    <a:pathLst>
                      <a:path w="949" h="433">
                        <a:moveTo>
                          <a:pt x="949" y="0"/>
                        </a:moveTo>
                        <a:lnTo>
                          <a:pt x="0" y="2"/>
                        </a:lnTo>
                        <a:lnTo>
                          <a:pt x="439" y="433"/>
                        </a:lnTo>
                        <a:lnTo>
                          <a:pt x="907" y="431"/>
                        </a:lnTo>
                        <a:lnTo>
                          <a:pt x="949" y="0"/>
                        </a:lnTo>
                        <a:close/>
                      </a:path>
                    </a:pathLst>
                  </a:custGeom>
                  <a:solidFill>
                    <a:srgbClr val="E6E6E6"/>
                  </a:solidFill>
                  <a:ln w="4763">
                    <a:solidFill>
                      <a:schemeClr val="bg2"/>
                    </a:solidFill>
                    <a:round/>
                    <a:headEnd/>
                    <a:tailEnd/>
                  </a:ln>
                </p:spPr>
                <p:txBody>
                  <a:bodyPr/>
                  <a:lstStyle/>
                  <a:p>
                    <a:endParaRPr lang="en-US"/>
                  </a:p>
                </p:txBody>
              </p:sp>
            </p:grpSp>
            <p:grpSp>
              <p:nvGrpSpPr>
                <p:cNvPr id="38066" name="Group 53"/>
                <p:cNvGrpSpPr>
                  <a:grpSpLocks/>
                </p:cNvGrpSpPr>
                <p:nvPr/>
              </p:nvGrpSpPr>
              <p:grpSpPr bwMode="auto">
                <a:xfrm>
                  <a:off x="2571" y="2122"/>
                  <a:ext cx="949" cy="552"/>
                  <a:chOff x="2571" y="2122"/>
                  <a:chExt cx="949" cy="552"/>
                </a:xfrm>
              </p:grpSpPr>
              <p:sp>
                <p:nvSpPr>
                  <p:cNvPr id="38067" name="Freeform 54"/>
                  <p:cNvSpPr>
                    <a:spLocks/>
                  </p:cNvSpPr>
                  <p:nvPr/>
                </p:nvSpPr>
                <p:spPr bwMode="auto">
                  <a:xfrm>
                    <a:off x="2613" y="2122"/>
                    <a:ext cx="907" cy="552"/>
                  </a:xfrm>
                  <a:custGeom>
                    <a:avLst/>
                    <a:gdLst>
                      <a:gd name="T0" fmla="*/ 0 w 907"/>
                      <a:gd name="T1" fmla="*/ 0 h 552"/>
                      <a:gd name="T2" fmla="*/ 907 w 907"/>
                      <a:gd name="T3" fmla="*/ 431 h 552"/>
                      <a:gd name="T4" fmla="*/ 907 w 907"/>
                      <a:gd name="T5" fmla="*/ 552 h 552"/>
                      <a:gd name="T6" fmla="*/ 0 w 907"/>
                      <a:gd name="T7" fmla="*/ 122 h 552"/>
                      <a:gd name="T8" fmla="*/ 0 w 907"/>
                      <a:gd name="T9" fmla="*/ 0 h 552"/>
                      <a:gd name="T10" fmla="*/ 0 60000 65536"/>
                      <a:gd name="T11" fmla="*/ 0 60000 65536"/>
                      <a:gd name="T12" fmla="*/ 0 60000 65536"/>
                      <a:gd name="T13" fmla="*/ 0 60000 65536"/>
                      <a:gd name="T14" fmla="*/ 0 60000 65536"/>
                      <a:gd name="T15" fmla="*/ 0 w 907"/>
                      <a:gd name="T16" fmla="*/ 0 h 552"/>
                      <a:gd name="T17" fmla="*/ 907 w 907"/>
                      <a:gd name="T18" fmla="*/ 552 h 552"/>
                    </a:gdLst>
                    <a:ahLst/>
                    <a:cxnLst>
                      <a:cxn ang="T10">
                        <a:pos x="T0" y="T1"/>
                      </a:cxn>
                      <a:cxn ang="T11">
                        <a:pos x="T2" y="T3"/>
                      </a:cxn>
                      <a:cxn ang="T12">
                        <a:pos x="T4" y="T5"/>
                      </a:cxn>
                      <a:cxn ang="T13">
                        <a:pos x="T6" y="T7"/>
                      </a:cxn>
                      <a:cxn ang="T14">
                        <a:pos x="T8" y="T9"/>
                      </a:cxn>
                    </a:cxnLst>
                    <a:rect l="T15" t="T16" r="T17" b="T18"/>
                    <a:pathLst>
                      <a:path w="907" h="552">
                        <a:moveTo>
                          <a:pt x="0" y="0"/>
                        </a:moveTo>
                        <a:lnTo>
                          <a:pt x="907" y="431"/>
                        </a:lnTo>
                        <a:lnTo>
                          <a:pt x="907" y="552"/>
                        </a:lnTo>
                        <a:lnTo>
                          <a:pt x="0" y="122"/>
                        </a:lnTo>
                        <a:lnTo>
                          <a:pt x="0" y="0"/>
                        </a:lnTo>
                        <a:close/>
                      </a:path>
                    </a:pathLst>
                  </a:custGeom>
                  <a:solidFill>
                    <a:srgbClr val="E6E6E6"/>
                  </a:solidFill>
                  <a:ln w="4763">
                    <a:solidFill>
                      <a:schemeClr val="bg2"/>
                    </a:solidFill>
                    <a:round/>
                    <a:headEnd/>
                    <a:tailEnd/>
                  </a:ln>
                </p:spPr>
                <p:txBody>
                  <a:bodyPr/>
                  <a:lstStyle/>
                  <a:p>
                    <a:endParaRPr lang="en-US"/>
                  </a:p>
                </p:txBody>
              </p:sp>
              <p:sp>
                <p:nvSpPr>
                  <p:cNvPr id="38068" name="Freeform 55"/>
                  <p:cNvSpPr>
                    <a:spLocks/>
                  </p:cNvSpPr>
                  <p:nvPr/>
                </p:nvSpPr>
                <p:spPr bwMode="auto">
                  <a:xfrm>
                    <a:off x="2571" y="2122"/>
                    <a:ext cx="42" cy="552"/>
                  </a:xfrm>
                  <a:custGeom>
                    <a:avLst/>
                    <a:gdLst>
                      <a:gd name="T0" fmla="*/ 0 w 42"/>
                      <a:gd name="T1" fmla="*/ 431 h 552"/>
                      <a:gd name="T2" fmla="*/ 42 w 42"/>
                      <a:gd name="T3" fmla="*/ 0 h 552"/>
                      <a:gd name="T4" fmla="*/ 42 w 42"/>
                      <a:gd name="T5" fmla="*/ 122 h 552"/>
                      <a:gd name="T6" fmla="*/ 0 w 42"/>
                      <a:gd name="T7" fmla="*/ 552 h 552"/>
                      <a:gd name="T8" fmla="*/ 0 w 42"/>
                      <a:gd name="T9" fmla="*/ 431 h 552"/>
                      <a:gd name="T10" fmla="*/ 0 60000 65536"/>
                      <a:gd name="T11" fmla="*/ 0 60000 65536"/>
                      <a:gd name="T12" fmla="*/ 0 60000 65536"/>
                      <a:gd name="T13" fmla="*/ 0 60000 65536"/>
                      <a:gd name="T14" fmla="*/ 0 60000 65536"/>
                      <a:gd name="T15" fmla="*/ 0 w 42"/>
                      <a:gd name="T16" fmla="*/ 0 h 552"/>
                      <a:gd name="T17" fmla="*/ 42 w 42"/>
                      <a:gd name="T18" fmla="*/ 552 h 552"/>
                    </a:gdLst>
                    <a:ahLst/>
                    <a:cxnLst>
                      <a:cxn ang="T10">
                        <a:pos x="T0" y="T1"/>
                      </a:cxn>
                      <a:cxn ang="T11">
                        <a:pos x="T2" y="T3"/>
                      </a:cxn>
                      <a:cxn ang="T12">
                        <a:pos x="T4" y="T5"/>
                      </a:cxn>
                      <a:cxn ang="T13">
                        <a:pos x="T6" y="T7"/>
                      </a:cxn>
                      <a:cxn ang="T14">
                        <a:pos x="T8" y="T9"/>
                      </a:cxn>
                    </a:cxnLst>
                    <a:rect l="T15" t="T16" r="T17" b="T18"/>
                    <a:pathLst>
                      <a:path w="42" h="552">
                        <a:moveTo>
                          <a:pt x="0" y="431"/>
                        </a:moveTo>
                        <a:lnTo>
                          <a:pt x="42" y="0"/>
                        </a:lnTo>
                        <a:lnTo>
                          <a:pt x="42" y="122"/>
                        </a:lnTo>
                        <a:lnTo>
                          <a:pt x="0" y="552"/>
                        </a:lnTo>
                        <a:lnTo>
                          <a:pt x="0" y="431"/>
                        </a:lnTo>
                        <a:close/>
                      </a:path>
                    </a:pathLst>
                  </a:custGeom>
                  <a:solidFill>
                    <a:srgbClr val="E6E6E6"/>
                  </a:solidFill>
                  <a:ln w="4763">
                    <a:solidFill>
                      <a:schemeClr val="bg2"/>
                    </a:solidFill>
                    <a:round/>
                    <a:headEnd/>
                    <a:tailEnd/>
                  </a:ln>
                </p:spPr>
                <p:txBody>
                  <a:bodyPr/>
                  <a:lstStyle/>
                  <a:p>
                    <a:endParaRPr lang="en-US"/>
                  </a:p>
                </p:txBody>
              </p:sp>
              <p:sp>
                <p:nvSpPr>
                  <p:cNvPr id="38069" name="Rectangle 56"/>
                  <p:cNvSpPr>
                    <a:spLocks noChangeArrowheads="1"/>
                  </p:cNvSpPr>
                  <p:nvPr/>
                </p:nvSpPr>
                <p:spPr bwMode="auto">
                  <a:xfrm>
                    <a:off x="2571" y="2553"/>
                    <a:ext cx="949" cy="121"/>
                  </a:xfrm>
                  <a:prstGeom prst="rect">
                    <a:avLst/>
                  </a:prstGeom>
                  <a:solidFill>
                    <a:srgbClr val="E6E6E6"/>
                  </a:solidFill>
                  <a:ln w="4763">
                    <a:solidFill>
                      <a:schemeClr val="bg2"/>
                    </a:solidFill>
                    <a:miter lim="800000"/>
                    <a:headEnd/>
                    <a:tailEnd/>
                  </a:ln>
                </p:spPr>
                <p:txBody>
                  <a:bodyPr/>
                  <a:lstStyle/>
                  <a:p>
                    <a:endParaRPr lang="en-US"/>
                  </a:p>
                </p:txBody>
              </p:sp>
              <p:sp>
                <p:nvSpPr>
                  <p:cNvPr id="38070" name="Freeform 57"/>
                  <p:cNvSpPr>
                    <a:spLocks/>
                  </p:cNvSpPr>
                  <p:nvPr/>
                </p:nvSpPr>
                <p:spPr bwMode="auto">
                  <a:xfrm>
                    <a:off x="2571" y="2122"/>
                    <a:ext cx="949" cy="431"/>
                  </a:xfrm>
                  <a:custGeom>
                    <a:avLst/>
                    <a:gdLst>
                      <a:gd name="T0" fmla="*/ 42 w 949"/>
                      <a:gd name="T1" fmla="*/ 0 h 431"/>
                      <a:gd name="T2" fmla="*/ 949 w 949"/>
                      <a:gd name="T3" fmla="*/ 431 h 431"/>
                      <a:gd name="T4" fmla="*/ 0 w 949"/>
                      <a:gd name="T5" fmla="*/ 431 h 431"/>
                      <a:gd name="T6" fmla="*/ 42 w 949"/>
                      <a:gd name="T7" fmla="*/ 0 h 431"/>
                      <a:gd name="T8" fmla="*/ 0 60000 65536"/>
                      <a:gd name="T9" fmla="*/ 0 60000 65536"/>
                      <a:gd name="T10" fmla="*/ 0 60000 65536"/>
                      <a:gd name="T11" fmla="*/ 0 60000 65536"/>
                      <a:gd name="T12" fmla="*/ 0 w 949"/>
                      <a:gd name="T13" fmla="*/ 0 h 431"/>
                      <a:gd name="T14" fmla="*/ 949 w 949"/>
                      <a:gd name="T15" fmla="*/ 431 h 431"/>
                    </a:gdLst>
                    <a:ahLst/>
                    <a:cxnLst>
                      <a:cxn ang="T8">
                        <a:pos x="T0" y="T1"/>
                      </a:cxn>
                      <a:cxn ang="T9">
                        <a:pos x="T2" y="T3"/>
                      </a:cxn>
                      <a:cxn ang="T10">
                        <a:pos x="T4" y="T5"/>
                      </a:cxn>
                      <a:cxn ang="T11">
                        <a:pos x="T6" y="T7"/>
                      </a:cxn>
                    </a:cxnLst>
                    <a:rect l="T12" t="T13" r="T14" b="T15"/>
                    <a:pathLst>
                      <a:path w="949" h="431">
                        <a:moveTo>
                          <a:pt x="42" y="0"/>
                        </a:moveTo>
                        <a:lnTo>
                          <a:pt x="949" y="431"/>
                        </a:lnTo>
                        <a:lnTo>
                          <a:pt x="0" y="431"/>
                        </a:lnTo>
                        <a:lnTo>
                          <a:pt x="42" y="0"/>
                        </a:lnTo>
                        <a:close/>
                      </a:path>
                    </a:pathLst>
                  </a:custGeom>
                  <a:solidFill>
                    <a:srgbClr val="E6E6E6"/>
                  </a:solidFill>
                  <a:ln w="4763">
                    <a:solidFill>
                      <a:schemeClr val="bg2"/>
                    </a:solidFill>
                    <a:round/>
                    <a:headEnd/>
                    <a:tailEnd/>
                  </a:ln>
                </p:spPr>
                <p:txBody>
                  <a:bodyPr/>
                  <a:lstStyle/>
                  <a:p>
                    <a:endParaRPr lang="en-US"/>
                  </a:p>
                </p:txBody>
              </p:sp>
            </p:grpSp>
          </p:grpSp>
          <p:grpSp>
            <p:nvGrpSpPr>
              <p:cNvPr id="38035" name="Group 58"/>
              <p:cNvGrpSpPr>
                <a:grpSpLocks/>
              </p:cNvGrpSpPr>
              <p:nvPr/>
            </p:nvGrpSpPr>
            <p:grpSpPr bwMode="auto">
              <a:xfrm>
                <a:off x="1619" y="1999"/>
                <a:ext cx="2477" cy="552"/>
                <a:chOff x="1619" y="1999"/>
                <a:chExt cx="2477" cy="552"/>
              </a:xfrm>
            </p:grpSpPr>
            <p:grpSp>
              <p:nvGrpSpPr>
                <p:cNvPr id="38036" name="Group 59"/>
                <p:cNvGrpSpPr>
                  <a:grpSpLocks/>
                </p:cNvGrpSpPr>
                <p:nvPr/>
              </p:nvGrpSpPr>
              <p:grpSpPr bwMode="auto">
                <a:xfrm>
                  <a:off x="3191" y="1999"/>
                  <a:ext cx="905" cy="552"/>
                  <a:chOff x="3191" y="1999"/>
                  <a:chExt cx="905" cy="552"/>
                </a:xfrm>
              </p:grpSpPr>
              <p:sp>
                <p:nvSpPr>
                  <p:cNvPr id="38058" name="Rectangle 60"/>
                  <p:cNvSpPr>
                    <a:spLocks noChangeArrowheads="1"/>
                  </p:cNvSpPr>
                  <p:nvPr/>
                </p:nvSpPr>
                <p:spPr bwMode="auto">
                  <a:xfrm>
                    <a:off x="3191" y="1999"/>
                    <a:ext cx="479" cy="122"/>
                  </a:xfrm>
                  <a:prstGeom prst="rect">
                    <a:avLst/>
                  </a:prstGeom>
                  <a:solidFill>
                    <a:srgbClr val="CCFFCC"/>
                  </a:solidFill>
                  <a:ln w="4763">
                    <a:solidFill>
                      <a:schemeClr val="bg2"/>
                    </a:solidFill>
                    <a:miter lim="800000"/>
                    <a:headEnd/>
                    <a:tailEnd/>
                  </a:ln>
                </p:spPr>
                <p:txBody>
                  <a:bodyPr/>
                  <a:lstStyle/>
                  <a:p>
                    <a:endParaRPr lang="en-US"/>
                  </a:p>
                </p:txBody>
              </p:sp>
              <p:sp>
                <p:nvSpPr>
                  <p:cNvPr id="38059" name="Freeform 61"/>
                  <p:cNvSpPr>
                    <a:spLocks/>
                  </p:cNvSpPr>
                  <p:nvPr/>
                </p:nvSpPr>
                <p:spPr bwMode="auto">
                  <a:xfrm>
                    <a:off x="3670" y="1999"/>
                    <a:ext cx="426" cy="552"/>
                  </a:xfrm>
                  <a:custGeom>
                    <a:avLst/>
                    <a:gdLst>
                      <a:gd name="T0" fmla="*/ 426 w 426"/>
                      <a:gd name="T1" fmla="*/ 431 h 552"/>
                      <a:gd name="T2" fmla="*/ 0 w 426"/>
                      <a:gd name="T3" fmla="*/ 0 h 552"/>
                      <a:gd name="T4" fmla="*/ 0 w 426"/>
                      <a:gd name="T5" fmla="*/ 122 h 552"/>
                      <a:gd name="T6" fmla="*/ 426 w 426"/>
                      <a:gd name="T7" fmla="*/ 552 h 552"/>
                      <a:gd name="T8" fmla="*/ 426 w 426"/>
                      <a:gd name="T9" fmla="*/ 431 h 552"/>
                      <a:gd name="T10" fmla="*/ 0 60000 65536"/>
                      <a:gd name="T11" fmla="*/ 0 60000 65536"/>
                      <a:gd name="T12" fmla="*/ 0 60000 65536"/>
                      <a:gd name="T13" fmla="*/ 0 60000 65536"/>
                      <a:gd name="T14" fmla="*/ 0 60000 65536"/>
                      <a:gd name="T15" fmla="*/ 0 w 426"/>
                      <a:gd name="T16" fmla="*/ 0 h 552"/>
                      <a:gd name="T17" fmla="*/ 426 w 426"/>
                      <a:gd name="T18" fmla="*/ 552 h 552"/>
                    </a:gdLst>
                    <a:ahLst/>
                    <a:cxnLst>
                      <a:cxn ang="T10">
                        <a:pos x="T0" y="T1"/>
                      </a:cxn>
                      <a:cxn ang="T11">
                        <a:pos x="T2" y="T3"/>
                      </a:cxn>
                      <a:cxn ang="T12">
                        <a:pos x="T4" y="T5"/>
                      </a:cxn>
                      <a:cxn ang="T13">
                        <a:pos x="T6" y="T7"/>
                      </a:cxn>
                      <a:cxn ang="T14">
                        <a:pos x="T8" y="T9"/>
                      </a:cxn>
                    </a:cxnLst>
                    <a:rect l="T15" t="T16" r="T17" b="T18"/>
                    <a:pathLst>
                      <a:path w="426" h="552">
                        <a:moveTo>
                          <a:pt x="426" y="431"/>
                        </a:moveTo>
                        <a:lnTo>
                          <a:pt x="0" y="0"/>
                        </a:lnTo>
                        <a:lnTo>
                          <a:pt x="0" y="122"/>
                        </a:lnTo>
                        <a:lnTo>
                          <a:pt x="426" y="552"/>
                        </a:lnTo>
                        <a:lnTo>
                          <a:pt x="426" y="431"/>
                        </a:lnTo>
                        <a:close/>
                      </a:path>
                    </a:pathLst>
                  </a:custGeom>
                  <a:solidFill>
                    <a:srgbClr val="CCFFCC"/>
                  </a:solidFill>
                  <a:ln w="4763">
                    <a:solidFill>
                      <a:schemeClr val="bg2"/>
                    </a:solidFill>
                    <a:round/>
                    <a:headEnd/>
                    <a:tailEnd/>
                  </a:ln>
                </p:spPr>
                <p:txBody>
                  <a:bodyPr/>
                  <a:lstStyle/>
                  <a:p>
                    <a:endParaRPr lang="en-US"/>
                  </a:p>
                </p:txBody>
              </p:sp>
              <p:sp>
                <p:nvSpPr>
                  <p:cNvPr id="38060" name="Freeform 62"/>
                  <p:cNvSpPr>
                    <a:spLocks/>
                  </p:cNvSpPr>
                  <p:nvPr/>
                </p:nvSpPr>
                <p:spPr bwMode="auto">
                  <a:xfrm>
                    <a:off x="3191" y="1999"/>
                    <a:ext cx="422" cy="552"/>
                  </a:xfrm>
                  <a:custGeom>
                    <a:avLst/>
                    <a:gdLst>
                      <a:gd name="T0" fmla="*/ 0 w 422"/>
                      <a:gd name="T1" fmla="*/ 0 h 552"/>
                      <a:gd name="T2" fmla="*/ 422 w 422"/>
                      <a:gd name="T3" fmla="*/ 431 h 552"/>
                      <a:gd name="T4" fmla="*/ 422 w 422"/>
                      <a:gd name="T5" fmla="*/ 552 h 552"/>
                      <a:gd name="T6" fmla="*/ 0 w 422"/>
                      <a:gd name="T7" fmla="*/ 122 h 552"/>
                      <a:gd name="T8" fmla="*/ 0 w 422"/>
                      <a:gd name="T9" fmla="*/ 0 h 552"/>
                      <a:gd name="T10" fmla="*/ 0 60000 65536"/>
                      <a:gd name="T11" fmla="*/ 0 60000 65536"/>
                      <a:gd name="T12" fmla="*/ 0 60000 65536"/>
                      <a:gd name="T13" fmla="*/ 0 60000 65536"/>
                      <a:gd name="T14" fmla="*/ 0 60000 65536"/>
                      <a:gd name="T15" fmla="*/ 0 w 422"/>
                      <a:gd name="T16" fmla="*/ 0 h 552"/>
                      <a:gd name="T17" fmla="*/ 422 w 422"/>
                      <a:gd name="T18" fmla="*/ 552 h 552"/>
                    </a:gdLst>
                    <a:ahLst/>
                    <a:cxnLst>
                      <a:cxn ang="T10">
                        <a:pos x="T0" y="T1"/>
                      </a:cxn>
                      <a:cxn ang="T11">
                        <a:pos x="T2" y="T3"/>
                      </a:cxn>
                      <a:cxn ang="T12">
                        <a:pos x="T4" y="T5"/>
                      </a:cxn>
                      <a:cxn ang="T13">
                        <a:pos x="T6" y="T7"/>
                      </a:cxn>
                      <a:cxn ang="T14">
                        <a:pos x="T8" y="T9"/>
                      </a:cxn>
                    </a:cxnLst>
                    <a:rect l="T15" t="T16" r="T17" b="T18"/>
                    <a:pathLst>
                      <a:path w="422" h="552">
                        <a:moveTo>
                          <a:pt x="0" y="0"/>
                        </a:moveTo>
                        <a:lnTo>
                          <a:pt x="422" y="431"/>
                        </a:lnTo>
                        <a:lnTo>
                          <a:pt x="422"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8061" name="Rectangle 63"/>
                  <p:cNvSpPr>
                    <a:spLocks noChangeArrowheads="1"/>
                  </p:cNvSpPr>
                  <p:nvPr/>
                </p:nvSpPr>
                <p:spPr bwMode="auto">
                  <a:xfrm>
                    <a:off x="3607" y="2430"/>
                    <a:ext cx="489" cy="121"/>
                  </a:xfrm>
                  <a:prstGeom prst="rect">
                    <a:avLst/>
                  </a:prstGeom>
                  <a:solidFill>
                    <a:srgbClr val="CCFFCC"/>
                  </a:solidFill>
                  <a:ln w="4763">
                    <a:solidFill>
                      <a:schemeClr val="bg2"/>
                    </a:solidFill>
                    <a:miter lim="800000"/>
                    <a:headEnd/>
                    <a:tailEnd/>
                  </a:ln>
                </p:spPr>
                <p:txBody>
                  <a:bodyPr/>
                  <a:lstStyle/>
                  <a:p>
                    <a:endParaRPr lang="en-US"/>
                  </a:p>
                </p:txBody>
              </p:sp>
              <p:sp>
                <p:nvSpPr>
                  <p:cNvPr id="38062" name="Freeform 64"/>
                  <p:cNvSpPr>
                    <a:spLocks/>
                  </p:cNvSpPr>
                  <p:nvPr/>
                </p:nvSpPr>
                <p:spPr bwMode="auto">
                  <a:xfrm>
                    <a:off x="3191" y="1999"/>
                    <a:ext cx="905" cy="431"/>
                  </a:xfrm>
                  <a:custGeom>
                    <a:avLst/>
                    <a:gdLst>
                      <a:gd name="T0" fmla="*/ 416 w 905"/>
                      <a:gd name="T1" fmla="*/ 431 h 431"/>
                      <a:gd name="T2" fmla="*/ 905 w 905"/>
                      <a:gd name="T3" fmla="*/ 431 h 431"/>
                      <a:gd name="T4" fmla="*/ 479 w 905"/>
                      <a:gd name="T5" fmla="*/ 0 h 431"/>
                      <a:gd name="T6" fmla="*/ 0 w 905"/>
                      <a:gd name="T7" fmla="*/ 0 h 431"/>
                      <a:gd name="T8" fmla="*/ 422 w 905"/>
                      <a:gd name="T9" fmla="*/ 431 h 431"/>
                      <a:gd name="T10" fmla="*/ 416 w 905"/>
                      <a:gd name="T11" fmla="*/ 431 h 431"/>
                      <a:gd name="T12" fmla="*/ 0 60000 65536"/>
                      <a:gd name="T13" fmla="*/ 0 60000 65536"/>
                      <a:gd name="T14" fmla="*/ 0 60000 65536"/>
                      <a:gd name="T15" fmla="*/ 0 60000 65536"/>
                      <a:gd name="T16" fmla="*/ 0 60000 65536"/>
                      <a:gd name="T17" fmla="*/ 0 60000 65536"/>
                      <a:gd name="T18" fmla="*/ 0 w 905"/>
                      <a:gd name="T19" fmla="*/ 0 h 431"/>
                      <a:gd name="T20" fmla="*/ 905 w 905"/>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5" h="431">
                        <a:moveTo>
                          <a:pt x="416" y="431"/>
                        </a:moveTo>
                        <a:lnTo>
                          <a:pt x="905" y="431"/>
                        </a:lnTo>
                        <a:lnTo>
                          <a:pt x="479" y="0"/>
                        </a:lnTo>
                        <a:lnTo>
                          <a:pt x="0" y="0"/>
                        </a:lnTo>
                        <a:lnTo>
                          <a:pt x="422"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38063" name="Freeform 65"/>
                  <p:cNvSpPr>
                    <a:spLocks/>
                  </p:cNvSpPr>
                  <p:nvPr/>
                </p:nvSpPr>
                <p:spPr bwMode="auto">
                  <a:xfrm>
                    <a:off x="3191" y="1999"/>
                    <a:ext cx="905" cy="431"/>
                  </a:xfrm>
                  <a:custGeom>
                    <a:avLst/>
                    <a:gdLst>
                      <a:gd name="T0" fmla="*/ 416 w 905"/>
                      <a:gd name="T1" fmla="*/ 431 h 431"/>
                      <a:gd name="T2" fmla="*/ 905 w 905"/>
                      <a:gd name="T3" fmla="*/ 431 h 431"/>
                      <a:gd name="T4" fmla="*/ 479 w 905"/>
                      <a:gd name="T5" fmla="*/ 0 h 431"/>
                      <a:gd name="T6" fmla="*/ 0 w 905"/>
                      <a:gd name="T7" fmla="*/ 0 h 431"/>
                      <a:gd name="T8" fmla="*/ 422 w 905"/>
                      <a:gd name="T9" fmla="*/ 431 h 431"/>
                      <a:gd name="T10" fmla="*/ 0 60000 65536"/>
                      <a:gd name="T11" fmla="*/ 0 60000 65536"/>
                      <a:gd name="T12" fmla="*/ 0 60000 65536"/>
                      <a:gd name="T13" fmla="*/ 0 60000 65536"/>
                      <a:gd name="T14" fmla="*/ 0 60000 65536"/>
                      <a:gd name="T15" fmla="*/ 0 w 905"/>
                      <a:gd name="T16" fmla="*/ 0 h 431"/>
                      <a:gd name="T17" fmla="*/ 905 w 905"/>
                      <a:gd name="T18" fmla="*/ 431 h 431"/>
                    </a:gdLst>
                    <a:ahLst/>
                    <a:cxnLst>
                      <a:cxn ang="T10">
                        <a:pos x="T0" y="T1"/>
                      </a:cxn>
                      <a:cxn ang="T11">
                        <a:pos x="T2" y="T3"/>
                      </a:cxn>
                      <a:cxn ang="T12">
                        <a:pos x="T4" y="T5"/>
                      </a:cxn>
                      <a:cxn ang="T13">
                        <a:pos x="T6" y="T7"/>
                      </a:cxn>
                      <a:cxn ang="T14">
                        <a:pos x="T8" y="T9"/>
                      </a:cxn>
                    </a:cxnLst>
                    <a:rect l="T15" t="T16" r="T17" b="T18"/>
                    <a:pathLst>
                      <a:path w="905" h="431">
                        <a:moveTo>
                          <a:pt x="416" y="431"/>
                        </a:moveTo>
                        <a:lnTo>
                          <a:pt x="905" y="431"/>
                        </a:lnTo>
                        <a:lnTo>
                          <a:pt x="479" y="0"/>
                        </a:lnTo>
                        <a:lnTo>
                          <a:pt x="0" y="0"/>
                        </a:lnTo>
                        <a:lnTo>
                          <a:pt x="422" y="431"/>
                        </a:lnTo>
                      </a:path>
                    </a:pathLst>
                  </a:custGeom>
                  <a:noFill/>
                  <a:ln w="4763">
                    <a:solidFill>
                      <a:schemeClr val="bg2"/>
                    </a:solidFill>
                    <a:round/>
                    <a:headEnd/>
                    <a:tailEnd/>
                  </a:ln>
                </p:spPr>
                <p:txBody>
                  <a:bodyPr/>
                  <a:lstStyle/>
                  <a:p>
                    <a:endParaRPr lang="en-US"/>
                  </a:p>
                </p:txBody>
              </p:sp>
            </p:grpSp>
            <p:grpSp>
              <p:nvGrpSpPr>
                <p:cNvPr id="38037" name="Group 66"/>
                <p:cNvGrpSpPr>
                  <a:grpSpLocks/>
                </p:cNvGrpSpPr>
                <p:nvPr/>
              </p:nvGrpSpPr>
              <p:grpSpPr bwMode="auto">
                <a:xfrm>
                  <a:off x="2666" y="1999"/>
                  <a:ext cx="905" cy="552"/>
                  <a:chOff x="2666" y="1999"/>
                  <a:chExt cx="905" cy="552"/>
                </a:xfrm>
              </p:grpSpPr>
              <p:sp>
                <p:nvSpPr>
                  <p:cNvPr id="38052" name="Rectangle 67"/>
                  <p:cNvSpPr>
                    <a:spLocks noChangeArrowheads="1"/>
                  </p:cNvSpPr>
                  <p:nvPr/>
                </p:nvSpPr>
                <p:spPr bwMode="auto">
                  <a:xfrm>
                    <a:off x="2666" y="1999"/>
                    <a:ext cx="480" cy="122"/>
                  </a:xfrm>
                  <a:prstGeom prst="rect">
                    <a:avLst/>
                  </a:prstGeom>
                  <a:solidFill>
                    <a:srgbClr val="CCFFCC"/>
                  </a:solidFill>
                  <a:ln w="4763">
                    <a:solidFill>
                      <a:schemeClr val="bg2"/>
                    </a:solidFill>
                    <a:miter lim="800000"/>
                    <a:headEnd/>
                    <a:tailEnd/>
                  </a:ln>
                </p:spPr>
                <p:txBody>
                  <a:bodyPr/>
                  <a:lstStyle/>
                  <a:p>
                    <a:endParaRPr lang="en-US"/>
                  </a:p>
                </p:txBody>
              </p:sp>
              <p:sp>
                <p:nvSpPr>
                  <p:cNvPr id="38053" name="Freeform 68"/>
                  <p:cNvSpPr>
                    <a:spLocks/>
                  </p:cNvSpPr>
                  <p:nvPr/>
                </p:nvSpPr>
                <p:spPr bwMode="auto">
                  <a:xfrm>
                    <a:off x="3146" y="1999"/>
                    <a:ext cx="425" cy="552"/>
                  </a:xfrm>
                  <a:custGeom>
                    <a:avLst/>
                    <a:gdLst>
                      <a:gd name="T0" fmla="*/ 425 w 425"/>
                      <a:gd name="T1" fmla="*/ 431 h 552"/>
                      <a:gd name="T2" fmla="*/ 0 w 425"/>
                      <a:gd name="T3" fmla="*/ 0 h 552"/>
                      <a:gd name="T4" fmla="*/ 0 w 425"/>
                      <a:gd name="T5" fmla="*/ 122 h 552"/>
                      <a:gd name="T6" fmla="*/ 425 w 425"/>
                      <a:gd name="T7" fmla="*/ 552 h 552"/>
                      <a:gd name="T8" fmla="*/ 425 w 425"/>
                      <a:gd name="T9" fmla="*/ 431 h 552"/>
                      <a:gd name="T10" fmla="*/ 0 60000 65536"/>
                      <a:gd name="T11" fmla="*/ 0 60000 65536"/>
                      <a:gd name="T12" fmla="*/ 0 60000 65536"/>
                      <a:gd name="T13" fmla="*/ 0 60000 65536"/>
                      <a:gd name="T14" fmla="*/ 0 60000 65536"/>
                      <a:gd name="T15" fmla="*/ 0 w 425"/>
                      <a:gd name="T16" fmla="*/ 0 h 552"/>
                      <a:gd name="T17" fmla="*/ 425 w 425"/>
                      <a:gd name="T18" fmla="*/ 552 h 552"/>
                    </a:gdLst>
                    <a:ahLst/>
                    <a:cxnLst>
                      <a:cxn ang="T10">
                        <a:pos x="T0" y="T1"/>
                      </a:cxn>
                      <a:cxn ang="T11">
                        <a:pos x="T2" y="T3"/>
                      </a:cxn>
                      <a:cxn ang="T12">
                        <a:pos x="T4" y="T5"/>
                      </a:cxn>
                      <a:cxn ang="T13">
                        <a:pos x="T6" y="T7"/>
                      </a:cxn>
                      <a:cxn ang="T14">
                        <a:pos x="T8" y="T9"/>
                      </a:cxn>
                    </a:cxnLst>
                    <a:rect l="T15" t="T16" r="T17" b="T18"/>
                    <a:pathLst>
                      <a:path w="425" h="552">
                        <a:moveTo>
                          <a:pt x="425" y="431"/>
                        </a:moveTo>
                        <a:lnTo>
                          <a:pt x="0" y="0"/>
                        </a:lnTo>
                        <a:lnTo>
                          <a:pt x="0" y="122"/>
                        </a:lnTo>
                        <a:lnTo>
                          <a:pt x="425" y="552"/>
                        </a:lnTo>
                        <a:lnTo>
                          <a:pt x="425" y="431"/>
                        </a:lnTo>
                        <a:close/>
                      </a:path>
                    </a:pathLst>
                  </a:custGeom>
                  <a:solidFill>
                    <a:srgbClr val="CCFFCC"/>
                  </a:solidFill>
                  <a:ln w="4763">
                    <a:solidFill>
                      <a:schemeClr val="bg2"/>
                    </a:solidFill>
                    <a:round/>
                    <a:headEnd/>
                    <a:tailEnd/>
                  </a:ln>
                </p:spPr>
                <p:txBody>
                  <a:bodyPr/>
                  <a:lstStyle/>
                  <a:p>
                    <a:endParaRPr lang="en-US"/>
                  </a:p>
                </p:txBody>
              </p:sp>
              <p:sp>
                <p:nvSpPr>
                  <p:cNvPr id="38054" name="Freeform 69"/>
                  <p:cNvSpPr>
                    <a:spLocks/>
                  </p:cNvSpPr>
                  <p:nvPr/>
                </p:nvSpPr>
                <p:spPr bwMode="auto">
                  <a:xfrm>
                    <a:off x="2666" y="1999"/>
                    <a:ext cx="423" cy="552"/>
                  </a:xfrm>
                  <a:custGeom>
                    <a:avLst/>
                    <a:gdLst>
                      <a:gd name="T0" fmla="*/ 0 w 423"/>
                      <a:gd name="T1" fmla="*/ 0 h 552"/>
                      <a:gd name="T2" fmla="*/ 423 w 423"/>
                      <a:gd name="T3" fmla="*/ 431 h 552"/>
                      <a:gd name="T4" fmla="*/ 423 w 423"/>
                      <a:gd name="T5" fmla="*/ 552 h 552"/>
                      <a:gd name="T6" fmla="*/ 0 w 423"/>
                      <a:gd name="T7" fmla="*/ 122 h 552"/>
                      <a:gd name="T8" fmla="*/ 0 w 423"/>
                      <a:gd name="T9" fmla="*/ 0 h 552"/>
                      <a:gd name="T10" fmla="*/ 0 60000 65536"/>
                      <a:gd name="T11" fmla="*/ 0 60000 65536"/>
                      <a:gd name="T12" fmla="*/ 0 60000 65536"/>
                      <a:gd name="T13" fmla="*/ 0 60000 65536"/>
                      <a:gd name="T14" fmla="*/ 0 60000 65536"/>
                      <a:gd name="T15" fmla="*/ 0 w 423"/>
                      <a:gd name="T16" fmla="*/ 0 h 552"/>
                      <a:gd name="T17" fmla="*/ 423 w 423"/>
                      <a:gd name="T18" fmla="*/ 552 h 552"/>
                    </a:gdLst>
                    <a:ahLst/>
                    <a:cxnLst>
                      <a:cxn ang="T10">
                        <a:pos x="T0" y="T1"/>
                      </a:cxn>
                      <a:cxn ang="T11">
                        <a:pos x="T2" y="T3"/>
                      </a:cxn>
                      <a:cxn ang="T12">
                        <a:pos x="T4" y="T5"/>
                      </a:cxn>
                      <a:cxn ang="T13">
                        <a:pos x="T6" y="T7"/>
                      </a:cxn>
                      <a:cxn ang="T14">
                        <a:pos x="T8" y="T9"/>
                      </a:cxn>
                    </a:cxnLst>
                    <a:rect l="T15" t="T16" r="T17" b="T18"/>
                    <a:pathLst>
                      <a:path w="423" h="552">
                        <a:moveTo>
                          <a:pt x="0" y="0"/>
                        </a:moveTo>
                        <a:lnTo>
                          <a:pt x="423" y="431"/>
                        </a:lnTo>
                        <a:lnTo>
                          <a:pt x="423"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8055" name="Rectangle 70"/>
                  <p:cNvSpPr>
                    <a:spLocks noChangeArrowheads="1"/>
                  </p:cNvSpPr>
                  <p:nvPr/>
                </p:nvSpPr>
                <p:spPr bwMode="auto">
                  <a:xfrm>
                    <a:off x="3084"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38056" name="Freeform 71"/>
                  <p:cNvSpPr>
                    <a:spLocks/>
                  </p:cNvSpPr>
                  <p:nvPr/>
                </p:nvSpPr>
                <p:spPr bwMode="auto">
                  <a:xfrm>
                    <a:off x="2666" y="1999"/>
                    <a:ext cx="905" cy="431"/>
                  </a:xfrm>
                  <a:custGeom>
                    <a:avLst/>
                    <a:gdLst>
                      <a:gd name="T0" fmla="*/ 418 w 905"/>
                      <a:gd name="T1" fmla="*/ 431 h 431"/>
                      <a:gd name="T2" fmla="*/ 905 w 905"/>
                      <a:gd name="T3" fmla="*/ 431 h 431"/>
                      <a:gd name="T4" fmla="*/ 480 w 905"/>
                      <a:gd name="T5" fmla="*/ 0 h 431"/>
                      <a:gd name="T6" fmla="*/ 0 w 905"/>
                      <a:gd name="T7" fmla="*/ 0 h 431"/>
                      <a:gd name="T8" fmla="*/ 423 w 905"/>
                      <a:gd name="T9" fmla="*/ 431 h 431"/>
                      <a:gd name="T10" fmla="*/ 418 w 905"/>
                      <a:gd name="T11" fmla="*/ 431 h 431"/>
                      <a:gd name="T12" fmla="*/ 0 60000 65536"/>
                      <a:gd name="T13" fmla="*/ 0 60000 65536"/>
                      <a:gd name="T14" fmla="*/ 0 60000 65536"/>
                      <a:gd name="T15" fmla="*/ 0 60000 65536"/>
                      <a:gd name="T16" fmla="*/ 0 60000 65536"/>
                      <a:gd name="T17" fmla="*/ 0 60000 65536"/>
                      <a:gd name="T18" fmla="*/ 0 w 905"/>
                      <a:gd name="T19" fmla="*/ 0 h 431"/>
                      <a:gd name="T20" fmla="*/ 905 w 905"/>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5" h="431">
                        <a:moveTo>
                          <a:pt x="418" y="431"/>
                        </a:moveTo>
                        <a:lnTo>
                          <a:pt x="905" y="431"/>
                        </a:lnTo>
                        <a:lnTo>
                          <a:pt x="480" y="0"/>
                        </a:lnTo>
                        <a:lnTo>
                          <a:pt x="0" y="0"/>
                        </a:lnTo>
                        <a:lnTo>
                          <a:pt x="423" y="431"/>
                        </a:lnTo>
                        <a:lnTo>
                          <a:pt x="418" y="431"/>
                        </a:lnTo>
                        <a:close/>
                      </a:path>
                    </a:pathLst>
                  </a:custGeom>
                  <a:solidFill>
                    <a:srgbClr val="CCFFCC"/>
                  </a:solidFill>
                  <a:ln w="9525">
                    <a:solidFill>
                      <a:schemeClr val="bg2"/>
                    </a:solidFill>
                    <a:round/>
                    <a:headEnd/>
                    <a:tailEnd/>
                  </a:ln>
                </p:spPr>
                <p:txBody>
                  <a:bodyPr/>
                  <a:lstStyle/>
                  <a:p>
                    <a:endParaRPr lang="en-US"/>
                  </a:p>
                </p:txBody>
              </p:sp>
              <p:sp>
                <p:nvSpPr>
                  <p:cNvPr id="38057" name="Freeform 72"/>
                  <p:cNvSpPr>
                    <a:spLocks/>
                  </p:cNvSpPr>
                  <p:nvPr/>
                </p:nvSpPr>
                <p:spPr bwMode="auto">
                  <a:xfrm>
                    <a:off x="2666" y="1999"/>
                    <a:ext cx="905" cy="431"/>
                  </a:xfrm>
                  <a:custGeom>
                    <a:avLst/>
                    <a:gdLst>
                      <a:gd name="T0" fmla="*/ 418 w 905"/>
                      <a:gd name="T1" fmla="*/ 431 h 431"/>
                      <a:gd name="T2" fmla="*/ 905 w 905"/>
                      <a:gd name="T3" fmla="*/ 431 h 431"/>
                      <a:gd name="T4" fmla="*/ 480 w 905"/>
                      <a:gd name="T5" fmla="*/ 0 h 431"/>
                      <a:gd name="T6" fmla="*/ 0 w 905"/>
                      <a:gd name="T7" fmla="*/ 0 h 431"/>
                      <a:gd name="T8" fmla="*/ 423 w 905"/>
                      <a:gd name="T9" fmla="*/ 431 h 431"/>
                      <a:gd name="T10" fmla="*/ 0 60000 65536"/>
                      <a:gd name="T11" fmla="*/ 0 60000 65536"/>
                      <a:gd name="T12" fmla="*/ 0 60000 65536"/>
                      <a:gd name="T13" fmla="*/ 0 60000 65536"/>
                      <a:gd name="T14" fmla="*/ 0 60000 65536"/>
                      <a:gd name="T15" fmla="*/ 0 w 905"/>
                      <a:gd name="T16" fmla="*/ 0 h 431"/>
                      <a:gd name="T17" fmla="*/ 905 w 905"/>
                      <a:gd name="T18" fmla="*/ 431 h 431"/>
                    </a:gdLst>
                    <a:ahLst/>
                    <a:cxnLst>
                      <a:cxn ang="T10">
                        <a:pos x="T0" y="T1"/>
                      </a:cxn>
                      <a:cxn ang="T11">
                        <a:pos x="T2" y="T3"/>
                      </a:cxn>
                      <a:cxn ang="T12">
                        <a:pos x="T4" y="T5"/>
                      </a:cxn>
                      <a:cxn ang="T13">
                        <a:pos x="T6" y="T7"/>
                      </a:cxn>
                      <a:cxn ang="T14">
                        <a:pos x="T8" y="T9"/>
                      </a:cxn>
                    </a:cxnLst>
                    <a:rect l="T15" t="T16" r="T17" b="T18"/>
                    <a:pathLst>
                      <a:path w="905" h="431">
                        <a:moveTo>
                          <a:pt x="418" y="431"/>
                        </a:moveTo>
                        <a:lnTo>
                          <a:pt x="905" y="431"/>
                        </a:lnTo>
                        <a:lnTo>
                          <a:pt x="480" y="0"/>
                        </a:lnTo>
                        <a:lnTo>
                          <a:pt x="0" y="0"/>
                        </a:lnTo>
                        <a:lnTo>
                          <a:pt x="423" y="431"/>
                        </a:lnTo>
                      </a:path>
                    </a:pathLst>
                  </a:custGeom>
                  <a:noFill/>
                  <a:ln w="4763">
                    <a:solidFill>
                      <a:schemeClr val="bg2"/>
                    </a:solidFill>
                    <a:round/>
                    <a:headEnd/>
                    <a:tailEnd/>
                  </a:ln>
                </p:spPr>
                <p:txBody>
                  <a:bodyPr/>
                  <a:lstStyle/>
                  <a:p>
                    <a:endParaRPr lang="en-US"/>
                  </a:p>
                </p:txBody>
              </p:sp>
            </p:grpSp>
            <p:grpSp>
              <p:nvGrpSpPr>
                <p:cNvPr id="38038" name="Group 73"/>
                <p:cNvGrpSpPr>
                  <a:grpSpLocks/>
                </p:cNvGrpSpPr>
                <p:nvPr/>
              </p:nvGrpSpPr>
              <p:grpSpPr bwMode="auto">
                <a:xfrm>
                  <a:off x="2144" y="1999"/>
                  <a:ext cx="903" cy="552"/>
                  <a:chOff x="2144" y="1999"/>
                  <a:chExt cx="903" cy="552"/>
                </a:xfrm>
              </p:grpSpPr>
              <p:sp>
                <p:nvSpPr>
                  <p:cNvPr id="38046" name="Rectangle 74"/>
                  <p:cNvSpPr>
                    <a:spLocks noChangeArrowheads="1"/>
                  </p:cNvSpPr>
                  <p:nvPr/>
                </p:nvSpPr>
                <p:spPr bwMode="auto">
                  <a:xfrm>
                    <a:off x="2144" y="1999"/>
                    <a:ext cx="477" cy="122"/>
                  </a:xfrm>
                  <a:prstGeom prst="rect">
                    <a:avLst/>
                  </a:prstGeom>
                  <a:solidFill>
                    <a:srgbClr val="CCFFCC"/>
                  </a:solidFill>
                  <a:ln w="4763">
                    <a:solidFill>
                      <a:schemeClr val="bg2"/>
                    </a:solidFill>
                    <a:miter lim="800000"/>
                    <a:headEnd/>
                    <a:tailEnd/>
                  </a:ln>
                </p:spPr>
                <p:txBody>
                  <a:bodyPr/>
                  <a:lstStyle/>
                  <a:p>
                    <a:endParaRPr lang="en-US"/>
                  </a:p>
                </p:txBody>
              </p:sp>
              <p:sp>
                <p:nvSpPr>
                  <p:cNvPr id="38047" name="Freeform 75"/>
                  <p:cNvSpPr>
                    <a:spLocks/>
                  </p:cNvSpPr>
                  <p:nvPr/>
                </p:nvSpPr>
                <p:spPr bwMode="auto">
                  <a:xfrm>
                    <a:off x="2621" y="1999"/>
                    <a:ext cx="426" cy="552"/>
                  </a:xfrm>
                  <a:custGeom>
                    <a:avLst/>
                    <a:gdLst>
                      <a:gd name="T0" fmla="*/ 426 w 426"/>
                      <a:gd name="T1" fmla="*/ 431 h 552"/>
                      <a:gd name="T2" fmla="*/ 0 w 426"/>
                      <a:gd name="T3" fmla="*/ 0 h 552"/>
                      <a:gd name="T4" fmla="*/ 0 w 426"/>
                      <a:gd name="T5" fmla="*/ 122 h 552"/>
                      <a:gd name="T6" fmla="*/ 426 w 426"/>
                      <a:gd name="T7" fmla="*/ 552 h 552"/>
                      <a:gd name="T8" fmla="*/ 426 w 426"/>
                      <a:gd name="T9" fmla="*/ 431 h 552"/>
                      <a:gd name="T10" fmla="*/ 0 60000 65536"/>
                      <a:gd name="T11" fmla="*/ 0 60000 65536"/>
                      <a:gd name="T12" fmla="*/ 0 60000 65536"/>
                      <a:gd name="T13" fmla="*/ 0 60000 65536"/>
                      <a:gd name="T14" fmla="*/ 0 60000 65536"/>
                      <a:gd name="T15" fmla="*/ 0 w 426"/>
                      <a:gd name="T16" fmla="*/ 0 h 552"/>
                      <a:gd name="T17" fmla="*/ 426 w 426"/>
                      <a:gd name="T18" fmla="*/ 552 h 552"/>
                    </a:gdLst>
                    <a:ahLst/>
                    <a:cxnLst>
                      <a:cxn ang="T10">
                        <a:pos x="T0" y="T1"/>
                      </a:cxn>
                      <a:cxn ang="T11">
                        <a:pos x="T2" y="T3"/>
                      </a:cxn>
                      <a:cxn ang="T12">
                        <a:pos x="T4" y="T5"/>
                      </a:cxn>
                      <a:cxn ang="T13">
                        <a:pos x="T6" y="T7"/>
                      </a:cxn>
                      <a:cxn ang="T14">
                        <a:pos x="T8" y="T9"/>
                      </a:cxn>
                    </a:cxnLst>
                    <a:rect l="T15" t="T16" r="T17" b="T18"/>
                    <a:pathLst>
                      <a:path w="426" h="552">
                        <a:moveTo>
                          <a:pt x="426" y="431"/>
                        </a:moveTo>
                        <a:lnTo>
                          <a:pt x="0" y="0"/>
                        </a:lnTo>
                        <a:lnTo>
                          <a:pt x="0" y="122"/>
                        </a:lnTo>
                        <a:lnTo>
                          <a:pt x="426" y="552"/>
                        </a:lnTo>
                        <a:lnTo>
                          <a:pt x="426" y="431"/>
                        </a:lnTo>
                        <a:close/>
                      </a:path>
                    </a:pathLst>
                  </a:custGeom>
                  <a:solidFill>
                    <a:srgbClr val="CCFFCC"/>
                  </a:solidFill>
                  <a:ln w="4763">
                    <a:solidFill>
                      <a:schemeClr val="bg2"/>
                    </a:solidFill>
                    <a:round/>
                    <a:headEnd/>
                    <a:tailEnd/>
                  </a:ln>
                </p:spPr>
                <p:txBody>
                  <a:bodyPr/>
                  <a:lstStyle/>
                  <a:p>
                    <a:endParaRPr lang="en-US"/>
                  </a:p>
                </p:txBody>
              </p:sp>
              <p:sp>
                <p:nvSpPr>
                  <p:cNvPr id="38048" name="Freeform 76"/>
                  <p:cNvSpPr>
                    <a:spLocks/>
                  </p:cNvSpPr>
                  <p:nvPr/>
                </p:nvSpPr>
                <p:spPr bwMode="auto">
                  <a:xfrm>
                    <a:off x="2144" y="1999"/>
                    <a:ext cx="420" cy="552"/>
                  </a:xfrm>
                  <a:custGeom>
                    <a:avLst/>
                    <a:gdLst>
                      <a:gd name="T0" fmla="*/ 0 w 420"/>
                      <a:gd name="T1" fmla="*/ 0 h 552"/>
                      <a:gd name="T2" fmla="*/ 420 w 420"/>
                      <a:gd name="T3" fmla="*/ 431 h 552"/>
                      <a:gd name="T4" fmla="*/ 420 w 420"/>
                      <a:gd name="T5" fmla="*/ 552 h 552"/>
                      <a:gd name="T6" fmla="*/ 0 w 420"/>
                      <a:gd name="T7" fmla="*/ 122 h 552"/>
                      <a:gd name="T8" fmla="*/ 0 w 420"/>
                      <a:gd name="T9" fmla="*/ 0 h 552"/>
                      <a:gd name="T10" fmla="*/ 0 60000 65536"/>
                      <a:gd name="T11" fmla="*/ 0 60000 65536"/>
                      <a:gd name="T12" fmla="*/ 0 60000 65536"/>
                      <a:gd name="T13" fmla="*/ 0 60000 65536"/>
                      <a:gd name="T14" fmla="*/ 0 60000 65536"/>
                      <a:gd name="T15" fmla="*/ 0 w 420"/>
                      <a:gd name="T16" fmla="*/ 0 h 552"/>
                      <a:gd name="T17" fmla="*/ 420 w 420"/>
                      <a:gd name="T18" fmla="*/ 552 h 552"/>
                    </a:gdLst>
                    <a:ahLst/>
                    <a:cxnLst>
                      <a:cxn ang="T10">
                        <a:pos x="T0" y="T1"/>
                      </a:cxn>
                      <a:cxn ang="T11">
                        <a:pos x="T2" y="T3"/>
                      </a:cxn>
                      <a:cxn ang="T12">
                        <a:pos x="T4" y="T5"/>
                      </a:cxn>
                      <a:cxn ang="T13">
                        <a:pos x="T6" y="T7"/>
                      </a:cxn>
                      <a:cxn ang="T14">
                        <a:pos x="T8" y="T9"/>
                      </a:cxn>
                    </a:cxnLst>
                    <a:rect l="T15" t="T16" r="T17" b="T18"/>
                    <a:pathLst>
                      <a:path w="420" h="552">
                        <a:moveTo>
                          <a:pt x="0" y="0"/>
                        </a:moveTo>
                        <a:lnTo>
                          <a:pt x="420" y="431"/>
                        </a:lnTo>
                        <a:lnTo>
                          <a:pt x="420"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8049" name="Rectangle 77"/>
                  <p:cNvSpPr>
                    <a:spLocks noChangeArrowheads="1"/>
                  </p:cNvSpPr>
                  <p:nvPr/>
                </p:nvSpPr>
                <p:spPr bwMode="auto">
                  <a:xfrm>
                    <a:off x="2560"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38050" name="Freeform 78"/>
                  <p:cNvSpPr>
                    <a:spLocks/>
                  </p:cNvSpPr>
                  <p:nvPr/>
                </p:nvSpPr>
                <p:spPr bwMode="auto">
                  <a:xfrm>
                    <a:off x="2144" y="1999"/>
                    <a:ext cx="903" cy="431"/>
                  </a:xfrm>
                  <a:custGeom>
                    <a:avLst/>
                    <a:gdLst>
                      <a:gd name="T0" fmla="*/ 416 w 903"/>
                      <a:gd name="T1" fmla="*/ 431 h 431"/>
                      <a:gd name="T2" fmla="*/ 903 w 903"/>
                      <a:gd name="T3" fmla="*/ 431 h 431"/>
                      <a:gd name="T4" fmla="*/ 477 w 903"/>
                      <a:gd name="T5" fmla="*/ 0 h 431"/>
                      <a:gd name="T6" fmla="*/ 0 w 903"/>
                      <a:gd name="T7" fmla="*/ 0 h 431"/>
                      <a:gd name="T8" fmla="*/ 420 w 903"/>
                      <a:gd name="T9" fmla="*/ 431 h 431"/>
                      <a:gd name="T10" fmla="*/ 416 w 903"/>
                      <a:gd name="T11" fmla="*/ 431 h 431"/>
                      <a:gd name="T12" fmla="*/ 0 60000 65536"/>
                      <a:gd name="T13" fmla="*/ 0 60000 65536"/>
                      <a:gd name="T14" fmla="*/ 0 60000 65536"/>
                      <a:gd name="T15" fmla="*/ 0 60000 65536"/>
                      <a:gd name="T16" fmla="*/ 0 60000 65536"/>
                      <a:gd name="T17" fmla="*/ 0 60000 65536"/>
                      <a:gd name="T18" fmla="*/ 0 w 903"/>
                      <a:gd name="T19" fmla="*/ 0 h 431"/>
                      <a:gd name="T20" fmla="*/ 903 w 903"/>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3" h="431">
                        <a:moveTo>
                          <a:pt x="416" y="431"/>
                        </a:moveTo>
                        <a:lnTo>
                          <a:pt x="903" y="431"/>
                        </a:lnTo>
                        <a:lnTo>
                          <a:pt x="477" y="0"/>
                        </a:lnTo>
                        <a:lnTo>
                          <a:pt x="0" y="0"/>
                        </a:lnTo>
                        <a:lnTo>
                          <a:pt x="420"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38051" name="Freeform 79"/>
                  <p:cNvSpPr>
                    <a:spLocks/>
                  </p:cNvSpPr>
                  <p:nvPr/>
                </p:nvSpPr>
                <p:spPr bwMode="auto">
                  <a:xfrm>
                    <a:off x="2144" y="1999"/>
                    <a:ext cx="903" cy="431"/>
                  </a:xfrm>
                  <a:custGeom>
                    <a:avLst/>
                    <a:gdLst>
                      <a:gd name="T0" fmla="*/ 416 w 903"/>
                      <a:gd name="T1" fmla="*/ 431 h 431"/>
                      <a:gd name="T2" fmla="*/ 903 w 903"/>
                      <a:gd name="T3" fmla="*/ 431 h 431"/>
                      <a:gd name="T4" fmla="*/ 477 w 903"/>
                      <a:gd name="T5" fmla="*/ 0 h 431"/>
                      <a:gd name="T6" fmla="*/ 0 w 903"/>
                      <a:gd name="T7" fmla="*/ 0 h 431"/>
                      <a:gd name="T8" fmla="*/ 420 w 903"/>
                      <a:gd name="T9" fmla="*/ 431 h 431"/>
                      <a:gd name="T10" fmla="*/ 0 60000 65536"/>
                      <a:gd name="T11" fmla="*/ 0 60000 65536"/>
                      <a:gd name="T12" fmla="*/ 0 60000 65536"/>
                      <a:gd name="T13" fmla="*/ 0 60000 65536"/>
                      <a:gd name="T14" fmla="*/ 0 60000 65536"/>
                      <a:gd name="T15" fmla="*/ 0 w 903"/>
                      <a:gd name="T16" fmla="*/ 0 h 431"/>
                      <a:gd name="T17" fmla="*/ 903 w 903"/>
                      <a:gd name="T18" fmla="*/ 431 h 431"/>
                    </a:gdLst>
                    <a:ahLst/>
                    <a:cxnLst>
                      <a:cxn ang="T10">
                        <a:pos x="T0" y="T1"/>
                      </a:cxn>
                      <a:cxn ang="T11">
                        <a:pos x="T2" y="T3"/>
                      </a:cxn>
                      <a:cxn ang="T12">
                        <a:pos x="T4" y="T5"/>
                      </a:cxn>
                      <a:cxn ang="T13">
                        <a:pos x="T6" y="T7"/>
                      </a:cxn>
                      <a:cxn ang="T14">
                        <a:pos x="T8" y="T9"/>
                      </a:cxn>
                    </a:cxnLst>
                    <a:rect l="T15" t="T16" r="T17" b="T18"/>
                    <a:pathLst>
                      <a:path w="903" h="431">
                        <a:moveTo>
                          <a:pt x="416" y="431"/>
                        </a:moveTo>
                        <a:lnTo>
                          <a:pt x="903" y="431"/>
                        </a:lnTo>
                        <a:lnTo>
                          <a:pt x="477" y="0"/>
                        </a:lnTo>
                        <a:lnTo>
                          <a:pt x="0" y="0"/>
                        </a:lnTo>
                        <a:lnTo>
                          <a:pt x="420" y="431"/>
                        </a:lnTo>
                      </a:path>
                    </a:pathLst>
                  </a:custGeom>
                  <a:noFill/>
                  <a:ln w="4763">
                    <a:solidFill>
                      <a:schemeClr val="bg2"/>
                    </a:solidFill>
                    <a:round/>
                    <a:headEnd/>
                    <a:tailEnd/>
                  </a:ln>
                </p:spPr>
                <p:txBody>
                  <a:bodyPr/>
                  <a:lstStyle/>
                  <a:p>
                    <a:endParaRPr lang="en-US"/>
                  </a:p>
                </p:txBody>
              </p:sp>
            </p:grpSp>
            <p:grpSp>
              <p:nvGrpSpPr>
                <p:cNvPr id="38039" name="Group 80"/>
                <p:cNvGrpSpPr>
                  <a:grpSpLocks/>
                </p:cNvGrpSpPr>
                <p:nvPr/>
              </p:nvGrpSpPr>
              <p:grpSpPr bwMode="auto">
                <a:xfrm>
                  <a:off x="1619" y="1999"/>
                  <a:ext cx="903" cy="552"/>
                  <a:chOff x="1619" y="1999"/>
                  <a:chExt cx="903" cy="552"/>
                </a:xfrm>
              </p:grpSpPr>
              <p:sp>
                <p:nvSpPr>
                  <p:cNvPr id="38040" name="Rectangle 81"/>
                  <p:cNvSpPr>
                    <a:spLocks noChangeArrowheads="1"/>
                  </p:cNvSpPr>
                  <p:nvPr/>
                </p:nvSpPr>
                <p:spPr bwMode="auto">
                  <a:xfrm>
                    <a:off x="1619" y="1999"/>
                    <a:ext cx="479" cy="122"/>
                  </a:xfrm>
                  <a:prstGeom prst="rect">
                    <a:avLst/>
                  </a:prstGeom>
                  <a:solidFill>
                    <a:srgbClr val="CCFFCC"/>
                  </a:solidFill>
                  <a:ln w="4763">
                    <a:solidFill>
                      <a:schemeClr val="bg2"/>
                    </a:solidFill>
                    <a:miter lim="800000"/>
                    <a:headEnd/>
                    <a:tailEnd/>
                  </a:ln>
                </p:spPr>
                <p:txBody>
                  <a:bodyPr/>
                  <a:lstStyle/>
                  <a:p>
                    <a:endParaRPr lang="en-US"/>
                  </a:p>
                </p:txBody>
              </p:sp>
              <p:sp>
                <p:nvSpPr>
                  <p:cNvPr id="38041" name="Freeform 82"/>
                  <p:cNvSpPr>
                    <a:spLocks/>
                  </p:cNvSpPr>
                  <p:nvPr/>
                </p:nvSpPr>
                <p:spPr bwMode="auto">
                  <a:xfrm>
                    <a:off x="2098" y="1999"/>
                    <a:ext cx="424" cy="552"/>
                  </a:xfrm>
                  <a:custGeom>
                    <a:avLst/>
                    <a:gdLst>
                      <a:gd name="T0" fmla="*/ 424 w 424"/>
                      <a:gd name="T1" fmla="*/ 431 h 552"/>
                      <a:gd name="T2" fmla="*/ 0 w 424"/>
                      <a:gd name="T3" fmla="*/ 0 h 552"/>
                      <a:gd name="T4" fmla="*/ 0 w 424"/>
                      <a:gd name="T5" fmla="*/ 122 h 552"/>
                      <a:gd name="T6" fmla="*/ 424 w 424"/>
                      <a:gd name="T7" fmla="*/ 552 h 552"/>
                      <a:gd name="T8" fmla="*/ 424 w 424"/>
                      <a:gd name="T9" fmla="*/ 431 h 552"/>
                      <a:gd name="T10" fmla="*/ 0 60000 65536"/>
                      <a:gd name="T11" fmla="*/ 0 60000 65536"/>
                      <a:gd name="T12" fmla="*/ 0 60000 65536"/>
                      <a:gd name="T13" fmla="*/ 0 60000 65536"/>
                      <a:gd name="T14" fmla="*/ 0 60000 65536"/>
                      <a:gd name="T15" fmla="*/ 0 w 424"/>
                      <a:gd name="T16" fmla="*/ 0 h 552"/>
                      <a:gd name="T17" fmla="*/ 424 w 424"/>
                      <a:gd name="T18" fmla="*/ 552 h 552"/>
                    </a:gdLst>
                    <a:ahLst/>
                    <a:cxnLst>
                      <a:cxn ang="T10">
                        <a:pos x="T0" y="T1"/>
                      </a:cxn>
                      <a:cxn ang="T11">
                        <a:pos x="T2" y="T3"/>
                      </a:cxn>
                      <a:cxn ang="T12">
                        <a:pos x="T4" y="T5"/>
                      </a:cxn>
                      <a:cxn ang="T13">
                        <a:pos x="T6" y="T7"/>
                      </a:cxn>
                      <a:cxn ang="T14">
                        <a:pos x="T8" y="T9"/>
                      </a:cxn>
                    </a:cxnLst>
                    <a:rect l="T15" t="T16" r="T17" b="T18"/>
                    <a:pathLst>
                      <a:path w="424" h="552">
                        <a:moveTo>
                          <a:pt x="424" y="431"/>
                        </a:moveTo>
                        <a:lnTo>
                          <a:pt x="0" y="0"/>
                        </a:lnTo>
                        <a:lnTo>
                          <a:pt x="0" y="122"/>
                        </a:lnTo>
                        <a:lnTo>
                          <a:pt x="424" y="552"/>
                        </a:lnTo>
                        <a:lnTo>
                          <a:pt x="424" y="431"/>
                        </a:lnTo>
                        <a:close/>
                      </a:path>
                    </a:pathLst>
                  </a:custGeom>
                  <a:solidFill>
                    <a:srgbClr val="CCFFCC"/>
                  </a:solidFill>
                  <a:ln w="4763">
                    <a:solidFill>
                      <a:schemeClr val="bg2"/>
                    </a:solidFill>
                    <a:round/>
                    <a:headEnd/>
                    <a:tailEnd/>
                  </a:ln>
                </p:spPr>
                <p:txBody>
                  <a:bodyPr/>
                  <a:lstStyle/>
                  <a:p>
                    <a:endParaRPr lang="en-US"/>
                  </a:p>
                </p:txBody>
              </p:sp>
              <p:sp>
                <p:nvSpPr>
                  <p:cNvPr id="38042" name="Freeform 83"/>
                  <p:cNvSpPr>
                    <a:spLocks/>
                  </p:cNvSpPr>
                  <p:nvPr/>
                </p:nvSpPr>
                <p:spPr bwMode="auto">
                  <a:xfrm>
                    <a:off x="1619" y="1999"/>
                    <a:ext cx="421" cy="552"/>
                  </a:xfrm>
                  <a:custGeom>
                    <a:avLst/>
                    <a:gdLst>
                      <a:gd name="T0" fmla="*/ 0 w 421"/>
                      <a:gd name="T1" fmla="*/ 0 h 552"/>
                      <a:gd name="T2" fmla="*/ 421 w 421"/>
                      <a:gd name="T3" fmla="*/ 431 h 552"/>
                      <a:gd name="T4" fmla="*/ 421 w 421"/>
                      <a:gd name="T5" fmla="*/ 552 h 552"/>
                      <a:gd name="T6" fmla="*/ 0 w 421"/>
                      <a:gd name="T7" fmla="*/ 122 h 552"/>
                      <a:gd name="T8" fmla="*/ 0 w 421"/>
                      <a:gd name="T9" fmla="*/ 0 h 552"/>
                      <a:gd name="T10" fmla="*/ 0 60000 65536"/>
                      <a:gd name="T11" fmla="*/ 0 60000 65536"/>
                      <a:gd name="T12" fmla="*/ 0 60000 65536"/>
                      <a:gd name="T13" fmla="*/ 0 60000 65536"/>
                      <a:gd name="T14" fmla="*/ 0 60000 65536"/>
                      <a:gd name="T15" fmla="*/ 0 w 421"/>
                      <a:gd name="T16" fmla="*/ 0 h 552"/>
                      <a:gd name="T17" fmla="*/ 421 w 421"/>
                      <a:gd name="T18" fmla="*/ 552 h 552"/>
                    </a:gdLst>
                    <a:ahLst/>
                    <a:cxnLst>
                      <a:cxn ang="T10">
                        <a:pos x="T0" y="T1"/>
                      </a:cxn>
                      <a:cxn ang="T11">
                        <a:pos x="T2" y="T3"/>
                      </a:cxn>
                      <a:cxn ang="T12">
                        <a:pos x="T4" y="T5"/>
                      </a:cxn>
                      <a:cxn ang="T13">
                        <a:pos x="T6" y="T7"/>
                      </a:cxn>
                      <a:cxn ang="T14">
                        <a:pos x="T8" y="T9"/>
                      </a:cxn>
                    </a:cxnLst>
                    <a:rect l="T15" t="T16" r="T17" b="T18"/>
                    <a:pathLst>
                      <a:path w="421" h="552">
                        <a:moveTo>
                          <a:pt x="0" y="0"/>
                        </a:moveTo>
                        <a:lnTo>
                          <a:pt x="421" y="431"/>
                        </a:lnTo>
                        <a:lnTo>
                          <a:pt x="421"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8043" name="Rectangle 84"/>
                  <p:cNvSpPr>
                    <a:spLocks noChangeArrowheads="1"/>
                  </p:cNvSpPr>
                  <p:nvPr/>
                </p:nvSpPr>
                <p:spPr bwMode="auto">
                  <a:xfrm>
                    <a:off x="2035"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38044" name="Freeform 85"/>
                  <p:cNvSpPr>
                    <a:spLocks/>
                  </p:cNvSpPr>
                  <p:nvPr/>
                </p:nvSpPr>
                <p:spPr bwMode="auto">
                  <a:xfrm>
                    <a:off x="1619" y="1999"/>
                    <a:ext cx="903" cy="431"/>
                  </a:xfrm>
                  <a:custGeom>
                    <a:avLst/>
                    <a:gdLst>
                      <a:gd name="T0" fmla="*/ 416 w 903"/>
                      <a:gd name="T1" fmla="*/ 431 h 431"/>
                      <a:gd name="T2" fmla="*/ 903 w 903"/>
                      <a:gd name="T3" fmla="*/ 431 h 431"/>
                      <a:gd name="T4" fmla="*/ 479 w 903"/>
                      <a:gd name="T5" fmla="*/ 0 h 431"/>
                      <a:gd name="T6" fmla="*/ 0 w 903"/>
                      <a:gd name="T7" fmla="*/ 0 h 431"/>
                      <a:gd name="T8" fmla="*/ 421 w 903"/>
                      <a:gd name="T9" fmla="*/ 431 h 431"/>
                      <a:gd name="T10" fmla="*/ 416 w 903"/>
                      <a:gd name="T11" fmla="*/ 431 h 431"/>
                      <a:gd name="T12" fmla="*/ 0 60000 65536"/>
                      <a:gd name="T13" fmla="*/ 0 60000 65536"/>
                      <a:gd name="T14" fmla="*/ 0 60000 65536"/>
                      <a:gd name="T15" fmla="*/ 0 60000 65536"/>
                      <a:gd name="T16" fmla="*/ 0 60000 65536"/>
                      <a:gd name="T17" fmla="*/ 0 60000 65536"/>
                      <a:gd name="T18" fmla="*/ 0 w 903"/>
                      <a:gd name="T19" fmla="*/ 0 h 431"/>
                      <a:gd name="T20" fmla="*/ 903 w 903"/>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3" h="431">
                        <a:moveTo>
                          <a:pt x="416" y="431"/>
                        </a:moveTo>
                        <a:lnTo>
                          <a:pt x="903" y="431"/>
                        </a:lnTo>
                        <a:lnTo>
                          <a:pt x="479" y="0"/>
                        </a:lnTo>
                        <a:lnTo>
                          <a:pt x="0" y="0"/>
                        </a:lnTo>
                        <a:lnTo>
                          <a:pt x="421"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38045" name="Freeform 86"/>
                  <p:cNvSpPr>
                    <a:spLocks/>
                  </p:cNvSpPr>
                  <p:nvPr/>
                </p:nvSpPr>
                <p:spPr bwMode="auto">
                  <a:xfrm>
                    <a:off x="1619" y="1999"/>
                    <a:ext cx="903" cy="431"/>
                  </a:xfrm>
                  <a:custGeom>
                    <a:avLst/>
                    <a:gdLst>
                      <a:gd name="T0" fmla="*/ 416 w 903"/>
                      <a:gd name="T1" fmla="*/ 431 h 431"/>
                      <a:gd name="T2" fmla="*/ 903 w 903"/>
                      <a:gd name="T3" fmla="*/ 431 h 431"/>
                      <a:gd name="T4" fmla="*/ 479 w 903"/>
                      <a:gd name="T5" fmla="*/ 0 h 431"/>
                      <a:gd name="T6" fmla="*/ 0 w 903"/>
                      <a:gd name="T7" fmla="*/ 0 h 431"/>
                      <a:gd name="T8" fmla="*/ 421 w 903"/>
                      <a:gd name="T9" fmla="*/ 431 h 431"/>
                      <a:gd name="T10" fmla="*/ 0 60000 65536"/>
                      <a:gd name="T11" fmla="*/ 0 60000 65536"/>
                      <a:gd name="T12" fmla="*/ 0 60000 65536"/>
                      <a:gd name="T13" fmla="*/ 0 60000 65536"/>
                      <a:gd name="T14" fmla="*/ 0 60000 65536"/>
                      <a:gd name="T15" fmla="*/ 0 w 903"/>
                      <a:gd name="T16" fmla="*/ 0 h 431"/>
                      <a:gd name="T17" fmla="*/ 903 w 903"/>
                      <a:gd name="T18" fmla="*/ 431 h 431"/>
                    </a:gdLst>
                    <a:ahLst/>
                    <a:cxnLst>
                      <a:cxn ang="T10">
                        <a:pos x="T0" y="T1"/>
                      </a:cxn>
                      <a:cxn ang="T11">
                        <a:pos x="T2" y="T3"/>
                      </a:cxn>
                      <a:cxn ang="T12">
                        <a:pos x="T4" y="T5"/>
                      </a:cxn>
                      <a:cxn ang="T13">
                        <a:pos x="T6" y="T7"/>
                      </a:cxn>
                      <a:cxn ang="T14">
                        <a:pos x="T8" y="T9"/>
                      </a:cxn>
                    </a:cxnLst>
                    <a:rect l="T15" t="T16" r="T17" b="T18"/>
                    <a:pathLst>
                      <a:path w="903" h="431">
                        <a:moveTo>
                          <a:pt x="416" y="431"/>
                        </a:moveTo>
                        <a:lnTo>
                          <a:pt x="903" y="431"/>
                        </a:lnTo>
                        <a:lnTo>
                          <a:pt x="479" y="0"/>
                        </a:lnTo>
                        <a:lnTo>
                          <a:pt x="0" y="0"/>
                        </a:lnTo>
                        <a:lnTo>
                          <a:pt x="421" y="431"/>
                        </a:lnTo>
                      </a:path>
                    </a:pathLst>
                  </a:custGeom>
                  <a:noFill/>
                  <a:ln w="4763">
                    <a:solidFill>
                      <a:schemeClr val="bg2"/>
                    </a:solidFill>
                    <a:round/>
                    <a:headEnd/>
                    <a:tailEnd/>
                  </a:ln>
                </p:spPr>
                <p:txBody>
                  <a:bodyPr/>
                  <a:lstStyle/>
                  <a:p>
                    <a:endParaRPr lang="en-US"/>
                  </a:p>
                </p:txBody>
              </p:sp>
            </p:grpSp>
          </p:grpSp>
        </p:grpSp>
        <p:grpSp>
          <p:nvGrpSpPr>
            <p:cNvPr id="37934" name="Group 87"/>
            <p:cNvGrpSpPr>
              <a:grpSpLocks/>
            </p:cNvGrpSpPr>
            <p:nvPr/>
          </p:nvGrpSpPr>
          <p:grpSpPr bwMode="auto">
            <a:xfrm>
              <a:off x="1747" y="1957"/>
              <a:ext cx="2224" cy="434"/>
              <a:chOff x="1747" y="1957"/>
              <a:chExt cx="2224" cy="434"/>
            </a:xfrm>
          </p:grpSpPr>
          <p:grpSp>
            <p:nvGrpSpPr>
              <p:cNvPr id="37935" name="Group 88"/>
              <p:cNvGrpSpPr>
                <a:grpSpLocks/>
              </p:cNvGrpSpPr>
              <p:nvPr/>
            </p:nvGrpSpPr>
            <p:grpSpPr bwMode="auto">
              <a:xfrm>
                <a:off x="1747" y="1957"/>
                <a:ext cx="2224" cy="434"/>
                <a:chOff x="1747" y="1957"/>
                <a:chExt cx="2224" cy="434"/>
              </a:xfrm>
            </p:grpSpPr>
            <p:grpSp>
              <p:nvGrpSpPr>
                <p:cNvPr id="37973" name="Group 89"/>
                <p:cNvGrpSpPr>
                  <a:grpSpLocks/>
                </p:cNvGrpSpPr>
                <p:nvPr/>
              </p:nvGrpSpPr>
              <p:grpSpPr bwMode="auto">
                <a:xfrm>
                  <a:off x="2563" y="1957"/>
                  <a:ext cx="396" cy="181"/>
                  <a:chOff x="2563" y="1957"/>
                  <a:chExt cx="396" cy="181"/>
                </a:xfrm>
              </p:grpSpPr>
              <p:sp>
                <p:nvSpPr>
                  <p:cNvPr id="38026" name="Freeform 90"/>
                  <p:cNvSpPr>
                    <a:spLocks/>
                  </p:cNvSpPr>
                  <p:nvPr/>
                </p:nvSpPr>
                <p:spPr bwMode="auto">
                  <a:xfrm>
                    <a:off x="2563" y="1957"/>
                    <a:ext cx="86" cy="181"/>
                  </a:xfrm>
                  <a:custGeom>
                    <a:avLst/>
                    <a:gdLst>
                      <a:gd name="T0" fmla="*/ 0 w 86"/>
                      <a:gd name="T1" fmla="*/ 0 h 181"/>
                      <a:gd name="T2" fmla="*/ 86 w 86"/>
                      <a:gd name="T3" fmla="*/ 84 h 181"/>
                      <a:gd name="T4" fmla="*/ 86 w 86"/>
                      <a:gd name="T5" fmla="*/ 181 h 181"/>
                      <a:gd name="T6" fmla="*/ 0 w 86"/>
                      <a:gd name="T7" fmla="*/ 97 h 181"/>
                      <a:gd name="T8" fmla="*/ 0 w 86"/>
                      <a:gd name="T9" fmla="*/ 0 h 181"/>
                      <a:gd name="T10" fmla="*/ 0 60000 65536"/>
                      <a:gd name="T11" fmla="*/ 0 60000 65536"/>
                      <a:gd name="T12" fmla="*/ 0 60000 65536"/>
                      <a:gd name="T13" fmla="*/ 0 60000 65536"/>
                      <a:gd name="T14" fmla="*/ 0 60000 65536"/>
                      <a:gd name="T15" fmla="*/ 0 w 86"/>
                      <a:gd name="T16" fmla="*/ 0 h 181"/>
                      <a:gd name="T17" fmla="*/ 86 w 86"/>
                      <a:gd name="T18" fmla="*/ 181 h 181"/>
                    </a:gdLst>
                    <a:ahLst/>
                    <a:cxnLst>
                      <a:cxn ang="T10">
                        <a:pos x="T0" y="T1"/>
                      </a:cxn>
                      <a:cxn ang="T11">
                        <a:pos x="T2" y="T3"/>
                      </a:cxn>
                      <a:cxn ang="T12">
                        <a:pos x="T4" y="T5"/>
                      </a:cxn>
                      <a:cxn ang="T13">
                        <a:pos x="T6" y="T7"/>
                      </a:cxn>
                      <a:cxn ang="T14">
                        <a:pos x="T8" y="T9"/>
                      </a:cxn>
                    </a:cxnLst>
                    <a:rect l="T15" t="T16" r="T17" b="T18"/>
                    <a:pathLst>
                      <a:path w="86" h="181">
                        <a:moveTo>
                          <a:pt x="0" y="0"/>
                        </a:moveTo>
                        <a:lnTo>
                          <a:pt x="86" y="84"/>
                        </a:lnTo>
                        <a:lnTo>
                          <a:pt x="86" y="181"/>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8027" name="Rectangle 91"/>
                  <p:cNvSpPr>
                    <a:spLocks noChangeArrowheads="1"/>
                  </p:cNvSpPr>
                  <p:nvPr/>
                </p:nvSpPr>
                <p:spPr bwMode="auto">
                  <a:xfrm>
                    <a:off x="2649" y="2041"/>
                    <a:ext cx="310" cy="97"/>
                  </a:xfrm>
                  <a:prstGeom prst="rect">
                    <a:avLst/>
                  </a:prstGeom>
                  <a:solidFill>
                    <a:srgbClr val="CDE6FF"/>
                  </a:solidFill>
                  <a:ln w="4763">
                    <a:solidFill>
                      <a:schemeClr val="bg2"/>
                    </a:solidFill>
                    <a:miter lim="800000"/>
                    <a:headEnd/>
                    <a:tailEnd/>
                  </a:ln>
                </p:spPr>
                <p:txBody>
                  <a:bodyPr/>
                  <a:lstStyle/>
                  <a:p>
                    <a:endParaRPr lang="en-US"/>
                  </a:p>
                </p:txBody>
              </p:sp>
              <p:sp>
                <p:nvSpPr>
                  <p:cNvPr id="38028" name="Freeform 92"/>
                  <p:cNvSpPr>
                    <a:spLocks/>
                  </p:cNvSpPr>
                  <p:nvPr/>
                </p:nvSpPr>
                <p:spPr bwMode="auto">
                  <a:xfrm>
                    <a:off x="2563" y="1957"/>
                    <a:ext cx="396" cy="84"/>
                  </a:xfrm>
                  <a:custGeom>
                    <a:avLst/>
                    <a:gdLst>
                      <a:gd name="T0" fmla="*/ 311 w 396"/>
                      <a:gd name="T1" fmla="*/ 0 h 84"/>
                      <a:gd name="T2" fmla="*/ 0 w 396"/>
                      <a:gd name="T3" fmla="*/ 0 h 84"/>
                      <a:gd name="T4" fmla="*/ 86 w 396"/>
                      <a:gd name="T5" fmla="*/ 84 h 84"/>
                      <a:gd name="T6" fmla="*/ 396 w 396"/>
                      <a:gd name="T7" fmla="*/ 84 h 84"/>
                      <a:gd name="T8" fmla="*/ 311 w 396"/>
                      <a:gd name="T9" fmla="*/ 0 h 84"/>
                      <a:gd name="T10" fmla="*/ 0 60000 65536"/>
                      <a:gd name="T11" fmla="*/ 0 60000 65536"/>
                      <a:gd name="T12" fmla="*/ 0 60000 65536"/>
                      <a:gd name="T13" fmla="*/ 0 60000 65536"/>
                      <a:gd name="T14" fmla="*/ 0 60000 65536"/>
                      <a:gd name="T15" fmla="*/ 0 w 396"/>
                      <a:gd name="T16" fmla="*/ 0 h 84"/>
                      <a:gd name="T17" fmla="*/ 396 w 396"/>
                      <a:gd name="T18" fmla="*/ 84 h 84"/>
                    </a:gdLst>
                    <a:ahLst/>
                    <a:cxnLst>
                      <a:cxn ang="T10">
                        <a:pos x="T0" y="T1"/>
                      </a:cxn>
                      <a:cxn ang="T11">
                        <a:pos x="T2" y="T3"/>
                      </a:cxn>
                      <a:cxn ang="T12">
                        <a:pos x="T4" y="T5"/>
                      </a:cxn>
                      <a:cxn ang="T13">
                        <a:pos x="T6" y="T7"/>
                      </a:cxn>
                      <a:cxn ang="T14">
                        <a:pos x="T8" y="T9"/>
                      </a:cxn>
                    </a:cxnLst>
                    <a:rect l="T15" t="T16" r="T17" b="T18"/>
                    <a:pathLst>
                      <a:path w="396" h="84">
                        <a:moveTo>
                          <a:pt x="311" y="0"/>
                        </a:moveTo>
                        <a:lnTo>
                          <a:pt x="0" y="0"/>
                        </a:lnTo>
                        <a:lnTo>
                          <a:pt x="86" y="84"/>
                        </a:lnTo>
                        <a:lnTo>
                          <a:pt x="396" y="84"/>
                        </a:lnTo>
                        <a:lnTo>
                          <a:pt x="311" y="0"/>
                        </a:lnTo>
                        <a:close/>
                      </a:path>
                    </a:pathLst>
                  </a:custGeom>
                  <a:solidFill>
                    <a:srgbClr val="CDE6FF"/>
                  </a:solidFill>
                  <a:ln w="4763">
                    <a:solidFill>
                      <a:schemeClr val="bg2"/>
                    </a:solidFill>
                    <a:round/>
                    <a:headEnd/>
                    <a:tailEnd/>
                  </a:ln>
                </p:spPr>
                <p:txBody>
                  <a:bodyPr/>
                  <a:lstStyle/>
                  <a:p>
                    <a:endParaRPr lang="en-US"/>
                  </a:p>
                </p:txBody>
              </p:sp>
            </p:grpSp>
            <p:grpSp>
              <p:nvGrpSpPr>
                <p:cNvPr id="37974" name="Group 93"/>
                <p:cNvGrpSpPr>
                  <a:grpSpLocks/>
                </p:cNvGrpSpPr>
                <p:nvPr/>
              </p:nvGrpSpPr>
              <p:grpSpPr bwMode="auto">
                <a:xfrm>
                  <a:off x="1747" y="1957"/>
                  <a:ext cx="873" cy="181"/>
                  <a:chOff x="1747" y="1957"/>
                  <a:chExt cx="873" cy="181"/>
                </a:xfrm>
              </p:grpSpPr>
              <p:sp>
                <p:nvSpPr>
                  <p:cNvPr id="38023" name="Freeform 94"/>
                  <p:cNvSpPr>
                    <a:spLocks/>
                  </p:cNvSpPr>
                  <p:nvPr/>
                </p:nvSpPr>
                <p:spPr bwMode="auto">
                  <a:xfrm>
                    <a:off x="1747" y="1957"/>
                    <a:ext cx="86" cy="181"/>
                  </a:xfrm>
                  <a:custGeom>
                    <a:avLst/>
                    <a:gdLst>
                      <a:gd name="T0" fmla="*/ 0 w 86"/>
                      <a:gd name="T1" fmla="*/ 0 h 181"/>
                      <a:gd name="T2" fmla="*/ 86 w 86"/>
                      <a:gd name="T3" fmla="*/ 84 h 181"/>
                      <a:gd name="T4" fmla="*/ 86 w 86"/>
                      <a:gd name="T5" fmla="*/ 181 h 181"/>
                      <a:gd name="T6" fmla="*/ 0 w 86"/>
                      <a:gd name="T7" fmla="*/ 97 h 181"/>
                      <a:gd name="T8" fmla="*/ 0 w 86"/>
                      <a:gd name="T9" fmla="*/ 0 h 181"/>
                      <a:gd name="T10" fmla="*/ 0 60000 65536"/>
                      <a:gd name="T11" fmla="*/ 0 60000 65536"/>
                      <a:gd name="T12" fmla="*/ 0 60000 65536"/>
                      <a:gd name="T13" fmla="*/ 0 60000 65536"/>
                      <a:gd name="T14" fmla="*/ 0 60000 65536"/>
                      <a:gd name="T15" fmla="*/ 0 w 86"/>
                      <a:gd name="T16" fmla="*/ 0 h 181"/>
                      <a:gd name="T17" fmla="*/ 86 w 86"/>
                      <a:gd name="T18" fmla="*/ 181 h 181"/>
                    </a:gdLst>
                    <a:ahLst/>
                    <a:cxnLst>
                      <a:cxn ang="T10">
                        <a:pos x="T0" y="T1"/>
                      </a:cxn>
                      <a:cxn ang="T11">
                        <a:pos x="T2" y="T3"/>
                      </a:cxn>
                      <a:cxn ang="T12">
                        <a:pos x="T4" y="T5"/>
                      </a:cxn>
                      <a:cxn ang="T13">
                        <a:pos x="T6" y="T7"/>
                      </a:cxn>
                      <a:cxn ang="T14">
                        <a:pos x="T8" y="T9"/>
                      </a:cxn>
                    </a:cxnLst>
                    <a:rect l="T15" t="T16" r="T17" b="T18"/>
                    <a:pathLst>
                      <a:path w="86" h="181">
                        <a:moveTo>
                          <a:pt x="0" y="0"/>
                        </a:moveTo>
                        <a:lnTo>
                          <a:pt x="86" y="84"/>
                        </a:lnTo>
                        <a:lnTo>
                          <a:pt x="86" y="181"/>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8024" name="Rectangle 95"/>
                  <p:cNvSpPr>
                    <a:spLocks noChangeArrowheads="1"/>
                  </p:cNvSpPr>
                  <p:nvPr/>
                </p:nvSpPr>
                <p:spPr bwMode="auto">
                  <a:xfrm>
                    <a:off x="1833" y="2041"/>
                    <a:ext cx="787" cy="97"/>
                  </a:xfrm>
                  <a:prstGeom prst="rect">
                    <a:avLst/>
                  </a:prstGeom>
                  <a:solidFill>
                    <a:srgbClr val="CDE6FF"/>
                  </a:solidFill>
                  <a:ln w="4763">
                    <a:solidFill>
                      <a:schemeClr val="bg2"/>
                    </a:solidFill>
                    <a:miter lim="800000"/>
                    <a:headEnd/>
                    <a:tailEnd/>
                  </a:ln>
                </p:spPr>
                <p:txBody>
                  <a:bodyPr/>
                  <a:lstStyle/>
                  <a:p>
                    <a:endParaRPr lang="en-US"/>
                  </a:p>
                </p:txBody>
              </p:sp>
              <p:sp>
                <p:nvSpPr>
                  <p:cNvPr id="38025" name="Freeform 96"/>
                  <p:cNvSpPr>
                    <a:spLocks/>
                  </p:cNvSpPr>
                  <p:nvPr/>
                </p:nvSpPr>
                <p:spPr bwMode="auto">
                  <a:xfrm>
                    <a:off x="1747" y="1957"/>
                    <a:ext cx="873" cy="84"/>
                  </a:xfrm>
                  <a:custGeom>
                    <a:avLst/>
                    <a:gdLst>
                      <a:gd name="T0" fmla="*/ 787 w 873"/>
                      <a:gd name="T1" fmla="*/ 0 h 84"/>
                      <a:gd name="T2" fmla="*/ 0 w 873"/>
                      <a:gd name="T3" fmla="*/ 0 h 84"/>
                      <a:gd name="T4" fmla="*/ 86 w 873"/>
                      <a:gd name="T5" fmla="*/ 84 h 84"/>
                      <a:gd name="T6" fmla="*/ 873 w 873"/>
                      <a:gd name="T7" fmla="*/ 84 h 84"/>
                      <a:gd name="T8" fmla="*/ 787 w 873"/>
                      <a:gd name="T9" fmla="*/ 0 h 84"/>
                      <a:gd name="T10" fmla="*/ 0 60000 65536"/>
                      <a:gd name="T11" fmla="*/ 0 60000 65536"/>
                      <a:gd name="T12" fmla="*/ 0 60000 65536"/>
                      <a:gd name="T13" fmla="*/ 0 60000 65536"/>
                      <a:gd name="T14" fmla="*/ 0 60000 65536"/>
                      <a:gd name="T15" fmla="*/ 0 w 873"/>
                      <a:gd name="T16" fmla="*/ 0 h 84"/>
                      <a:gd name="T17" fmla="*/ 873 w 873"/>
                      <a:gd name="T18" fmla="*/ 84 h 84"/>
                    </a:gdLst>
                    <a:ahLst/>
                    <a:cxnLst>
                      <a:cxn ang="T10">
                        <a:pos x="T0" y="T1"/>
                      </a:cxn>
                      <a:cxn ang="T11">
                        <a:pos x="T2" y="T3"/>
                      </a:cxn>
                      <a:cxn ang="T12">
                        <a:pos x="T4" y="T5"/>
                      </a:cxn>
                      <a:cxn ang="T13">
                        <a:pos x="T6" y="T7"/>
                      </a:cxn>
                      <a:cxn ang="T14">
                        <a:pos x="T8" y="T9"/>
                      </a:cxn>
                    </a:cxnLst>
                    <a:rect l="T15" t="T16" r="T17" b="T18"/>
                    <a:pathLst>
                      <a:path w="873" h="84">
                        <a:moveTo>
                          <a:pt x="787" y="0"/>
                        </a:moveTo>
                        <a:lnTo>
                          <a:pt x="0" y="0"/>
                        </a:lnTo>
                        <a:lnTo>
                          <a:pt x="86" y="84"/>
                        </a:lnTo>
                        <a:lnTo>
                          <a:pt x="873" y="84"/>
                        </a:lnTo>
                        <a:lnTo>
                          <a:pt x="787" y="0"/>
                        </a:lnTo>
                        <a:close/>
                      </a:path>
                    </a:pathLst>
                  </a:custGeom>
                  <a:solidFill>
                    <a:srgbClr val="CDE6FF"/>
                  </a:solidFill>
                  <a:ln w="4763">
                    <a:solidFill>
                      <a:schemeClr val="bg2"/>
                    </a:solidFill>
                    <a:round/>
                    <a:headEnd/>
                    <a:tailEnd/>
                  </a:ln>
                </p:spPr>
                <p:txBody>
                  <a:bodyPr/>
                  <a:lstStyle/>
                  <a:p>
                    <a:endParaRPr lang="en-US"/>
                  </a:p>
                </p:txBody>
              </p:sp>
            </p:grpSp>
            <p:grpSp>
              <p:nvGrpSpPr>
                <p:cNvPr id="37975" name="Group 97"/>
                <p:cNvGrpSpPr>
                  <a:grpSpLocks/>
                </p:cNvGrpSpPr>
                <p:nvPr/>
              </p:nvGrpSpPr>
              <p:grpSpPr bwMode="auto">
                <a:xfrm>
                  <a:off x="3516" y="2077"/>
                  <a:ext cx="227" cy="210"/>
                  <a:chOff x="3516" y="2077"/>
                  <a:chExt cx="227" cy="210"/>
                </a:xfrm>
              </p:grpSpPr>
              <p:sp>
                <p:nvSpPr>
                  <p:cNvPr id="38020" name="Freeform 98"/>
                  <p:cNvSpPr>
                    <a:spLocks/>
                  </p:cNvSpPr>
                  <p:nvPr/>
                </p:nvSpPr>
                <p:spPr bwMode="auto">
                  <a:xfrm>
                    <a:off x="3516" y="2077"/>
                    <a:ext cx="117" cy="210"/>
                  </a:xfrm>
                  <a:custGeom>
                    <a:avLst/>
                    <a:gdLst>
                      <a:gd name="T0" fmla="*/ 0 w 117"/>
                      <a:gd name="T1" fmla="*/ 0 h 210"/>
                      <a:gd name="T2" fmla="*/ 117 w 117"/>
                      <a:gd name="T3" fmla="*/ 113 h 210"/>
                      <a:gd name="T4" fmla="*/ 117 w 117"/>
                      <a:gd name="T5" fmla="*/ 210 h 210"/>
                      <a:gd name="T6" fmla="*/ 0 w 117"/>
                      <a:gd name="T7" fmla="*/ 97 h 210"/>
                      <a:gd name="T8" fmla="*/ 0 w 117"/>
                      <a:gd name="T9" fmla="*/ 0 h 210"/>
                      <a:gd name="T10" fmla="*/ 0 60000 65536"/>
                      <a:gd name="T11" fmla="*/ 0 60000 65536"/>
                      <a:gd name="T12" fmla="*/ 0 60000 65536"/>
                      <a:gd name="T13" fmla="*/ 0 60000 65536"/>
                      <a:gd name="T14" fmla="*/ 0 60000 65536"/>
                      <a:gd name="T15" fmla="*/ 0 w 117"/>
                      <a:gd name="T16" fmla="*/ 0 h 210"/>
                      <a:gd name="T17" fmla="*/ 117 w 117"/>
                      <a:gd name="T18" fmla="*/ 210 h 210"/>
                    </a:gdLst>
                    <a:ahLst/>
                    <a:cxnLst>
                      <a:cxn ang="T10">
                        <a:pos x="T0" y="T1"/>
                      </a:cxn>
                      <a:cxn ang="T11">
                        <a:pos x="T2" y="T3"/>
                      </a:cxn>
                      <a:cxn ang="T12">
                        <a:pos x="T4" y="T5"/>
                      </a:cxn>
                      <a:cxn ang="T13">
                        <a:pos x="T6" y="T7"/>
                      </a:cxn>
                      <a:cxn ang="T14">
                        <a:pos x="T8" y="T9"/>
                      </a:cxn>
                    </a:cxnLst>
                    <a:rect l="T15" t="T16" r="T17" b="T18"/>
                    <a:pathLst>
                      <a:path w="117" h="210">
                        <a:moveTo>
                          <a:pt x="0" y="0"/>
                        </a:moveTo>
                        <a:lnTo>
                          <a:pt x="117" y="113"/>
                        </a:lnTo>
                        <a:lnTo>
                          <a:pt x="117" y="210"/>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8021" name="Rectangle 99"/>
                  <p:cNvSpPr>
                    <a:spLocks noChangeArrowheads="1"/>
                  </p:cNvSpPr>
                  <p:nvPr/>
                </p:nvSpPr>
                <p:spPr bwMode="auto">
                  <a:xfrm>
                    <a:off x="3633" y="2190"/>
                    <a:ext cx="110" cy="97"/>
                  </a:xfrm>
                  <a:prstGeom prst="rect">
                    <a:avLst/>
                  </a:prstGeom>
                  <a:solidFill>
                    <a:srgbClr val="CDE6FF"/>
                  </a:solidFill>
                  <a:ln w="4763">
                    <a:solidFill>
                      <a:schemeClr val="bg2"/>
                    </a:solidFill>
                    <a:miter lim="800000"/>
                    <a:headEnd/>
                    <a:tailEnd/>
                  </a:ln>
                </p:spPr>
                <p:txBody>
                  <a:bodyPr/>
                  <a:lstStyle/>
                  <a:p>
                    <a:endParaRPr lang="en-US"/>
                  </a:p>
                </p:txBody>
              </p:sp>
              <p:sp>
                <p:nvSpPr>
                  <p:cNvPr id="38022" name="Freeform 100"/>
                  <p:cNvSpPr>
                    <a:spLocks/>
                  </p:cNvSpPr>
                  <p:nvPr/>
                </p:nvSpPr>
                <p:spPr bwMode="auto">
                  <a:xfrm>
                    <a:off x="3516" y="2077"/>
                    <a:ext cx="227" cy="113"/>
                  </a:xfrm>
                  <a:custGeom>
                    <a:avLst/>
                    <a:gdLst>
                      <a:gd name="T0" fmla="*/ 110 w 227"/>
                      <a:gd name="T1" fmla="*/ 0 h 113"/>
                      <a:gd name="T2" fmla="*/ 0 w 227"/>
                      <a:gd name="T3" fmla="*/ 0 h 113"/>
                      <a:gd name="T4" fmla="*/ 117 w 227"/>
                      <a:gd name="T5" fmla="*/ 113 h 113"/>
                      <a:gd name="T6" fmla="*/ 227 w 227"/>
                      <a:gd name="T7" fmla="*/ 113 h 113"/>
                      <a:gd name="T8" fmla="*/ 110 w 227"/>
                      <a:gd name="T9" fmla="*/ 0 h 113"/>
                      <a:gd name="T10" fmla="*/ 0 60000 65536"/>
                      <a:gd name="T11" fmla="*/ 0 60000 65536"/>
                      <a:gd name="T12" fmla="*/ 0 60000 65536"/>
                      <a:gd name="T13" fmla="*/ 0 60000 65536"/>
                      <a:gd name="T14" fmla="*/ 0 60000 65536"/>
                      <a:gd name="T15" fmla="*/ 0 w 227"/>
                      <a:gd name="T16" fmla="*/ 0 h 113"/>
                      <a:gd name="T17" fmla="*/ 227 w 227"/>
                      <a:gd name="T18" fmla="*/ 113 h 113"/>
                    </a:gdLst>
                    <a:ahLst/>
                    <a:cxnLst>
                      <a:cxn ang="T10">
                        <a:pos x="T0" y="T1"/>
                      </a:cxn>
                      <a:cxn ang="T11">
                        <a:pos x="T2" y="T3"/>
                      </a:cxn>
                      <a:cxn ang="T12">
                        <a:pos x="T4" y="T5"/>
                      </a:cxn>
                      <a:cxn ang="T13">
                        <a:pos x="T6" y="T7"/>
                      </a:cxn>
                      <a:cxn ang="T14">
                        <a:pos x="T8" y="T9"/>
                      </a:cxn>
                    </a:cxnLst>
                    <a:rect l="T15" t="T16" r="T17" b="T18"/>
                    <a:pathLst>
                      <a:path w="227" h="113">
                        <a:moveTo>
                          <a:pt x="110" y="0"/>
                        </a:moveTo>
                        <a:lnTo>
                          <a:pt x="0" y="0"/>
                        </a:lnTo>
                        <a:lnTo>
                          <a:pt x="117" y="113"/>
                        </a:lnTo>
                        <a:lnTo>
                          <a:pt x="227" y="113"/>
                        </a:lnTo>
                        <a:lnTo>
                          <a:pt x="110" y="0"/>
                        </a:lnTo>
                        <a:close/>
                      </a:path>
                    </a:pathLst>
                  </a:custGeom>
                  <a:solidFill>
                    <a:srgbClr val="CDE6FF"/>
                  </a:solidFill>
                  <a:ln w="4763">
                    <a:solidFill>
                      <a:schemeClr val="bg2"/>
                    </a:solidFill>
                    <a:round/>
                    <a:headEnd/>
                    <a:tailEnd/>
                  </a:ln>
                </p:spPr>
                <p:txBody>
                  <a:bodyPr/>
                  <a:lstStyle/>
                  <a:p>
                    <a:endParaRPr lang="en-US"/>
                  </a:p>
                </p:txBody>
              </p:sp>
            </p:grpSp>
            <p:grpSp>
              <p:nvGrpSpPr>
                <p:cNvPr id="37976" name="Group 101"/>
                <p:cNvGrpSpPr>
                  <a:grpSpLocks/>
                </p:cNvGrpSpPr>
                <p:nvPr/>
              </p:nvGrpSpPr>
              <p:grpSpPr bwMode="auto">
                <a:xfrm>
                  <a:off x="3364" y="2048"/>
                  <a:ext cx="246" cy="243"/>
                  <a:chOff x="3364" y="2048"/>
                  <a:chExt cx="246" cy="243"/>
                </a:xfrm>
              </p:grpSpPr>
              <p:sp>
                <p:nvSpPr>
                  <p:cNvPr id="38017" name="Freeform 102"/>
                  <p:cNvSpPr>
                    <a:spLocks/>
                  </p:cNvSpPr>
                  <p:nvPr/>
                </p:nvSpPr>
                <p:spPr bwMode="auto">
                  <a:xfrm>
                    <a:off x="3364" y="2048"/>
                    <a:ext cx="149" cy="243"/>
                  </a:xfrm>
                  <a:custGeom>
                    <a:avLst/>
                    <a:gdLst>
                      <a:gd name="T0" fmla="*/ 0 w 149"/>
                      <a:gd name="T1" fmla="*/ 0 h 243"/>
                      <a:gd name="T2" fmla="*/ 149 w 149"/>
                      <a:gd name="T3" fmla="*/ 145 h 243"/>
                      <a:gd name="T4" fmla="*/ 149 w 149"/>
                      <a:gd name="T5" fmla="*/ 243 h 243"/>
                      <a:gd name="T6" fmla="*/ 0 w 149"/>
                      <a:gd name="T7" fmla="*/ 97 h 243"/>
                      <a:gd name="T8" fmla="*/ 0 w 149"/>
                      <a:gd name="T9" fmla="*/ 0 h 243"/>
                      <a:gd name="T10" fmla="*/ 0 60000 65536"/>
                      <a:gd name="T11" fmla="*/ 0 60000 65536"/>
                      <a:gd name="T12" fmla="*/ 0 60000 65536"/>
                      <a:gd name="T13" fmla="*/ 0 60000 65536"/>
                      <a:gd name="T14" fmla="*/ 0 60000 65536"/>
                      <a:gd name="T15" fmla="*/ 0 w 149"/>
                      <a:gd name="T16" fmla="*/ 0 h 243"/>
                      <a:gd name="T17" fmla="*/ 149 w 149"/>
                      <a:gd name="T18" fmla="*/ 243 h 243"/>
                    </a:gdLst>
                    <a:ahLst/>
                    <a:cxnLst>
                      <a:cxn ang="T10">
                        <a:pos x="T0" y="T1"/>
                      </a:cxn>
                      <a:cxn ang="T11">
                        <a:pos x="T2" y="T3"/>
                      </a:cxn>
                      <a:cxn ang="T12">
                        <a:pos x="T4" y="T5"/>
                      </a:cxn>
                      <a:cxn ang="T13">
                        <a:pos x="T6" y="T7"/>
                      </a:cxn>
                      <a:cxn ang="T14">
                        <a:pos x="T8" y="T9"/>
                      </a:cxn>
                    </a:cxnLst>
                    <a:rect l="T15" t="T16" r="T17" b="T18"/>
                    <a:pathLst>
                      <a:path w="149" h="243">
                        <a:moveTo>
                          <a:pt x="0" y="0"/>
                        </a:moveTo>
                        <a:lnTo>
                          <a:pt x="149" y="145"/>
                        </a:lnTo>
                        <a:lnTo>
                          <a:pt x="149" y="243"/>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8018" name="Rectangle 103"/>
                  <p:cNvSpPr>
                    <a:spLocks noChangeArrowheads="1"/>
                  </p:cNvSpPr>
                  <p:nvPr/>
                </p:nvSpPr>
                <p:spPr bwMode="auto">
                  <a:xfrm>
                    <a:off x="3513" y="2193"/>
                    <a:ext cx="97" cy="98"/>
                  </a:xfrm>
                  <a:prstGeom prst="rect">
                    <a:avLst/>
                  </a:prstGeom>
                  <a:solidFill>
                    <a:srgbClr val="CDE6FF"/>
                  </a:solidFill>
                  <a:ln w="4763">
                    <a:solidFill>
                      <a:schemeClr val="bg2"/>
                    </a:solidFill>
                    <a:miter lim="800000"/>
                    <a:headEnd/>
                    <a:tailEnd/>
                  </a:ln>
                </p:spPr>
                <p:txBody>
                  <a:bodyPr/>
                  <a:lstStyle/>
                  <a:p>
                    <a:endParaRPr lang="en-US"/>
                  </a:p>
                </p:txBody>
              </p:sp>
              <p:sp>
                <p:nvSpPr>
                  <p:cNvPr id="38019" name="Freeform 104"/>
                  <p:cNvSpPr>
                    <a:spLocks/>
                  </p:cNvSpPr>
                  <p:nvPr/>
                </p:nvSpPr>
                <p:spPr bwMode="auto">
                  <a:xfrm>
                    <a:off x="3364" y="2048"/>
                    <a:ext cx="246" cy="145"/>
                  </a:xfrm>
                  <a:custGeom>
                    <a:avLst/>
                    <a:gdLst>
                      <a:gd name="T0" fmla="*/ 97 w 246"/>
                      <a:gd name="T1" fmla="*/ 0 h 145"/>
                      <a:gd name="T2" fmla="*/ 0 w 246"/>
                      <a:gd name="T3" fmla="*/ 0 h 145"/>
                      <a:gd name="T4" fmla="*/ 149 w 246"/>
                      <a:gd name="T5" fmla="*/ 145 h 145"/>
                      <a:gd name="T6" fmla="*/ 246 w 246"/>
                      <a:gd name="T7" fmla="*/ 145 h 145"/>
                      <a:gd name="T8" fmla="*/ 97 w 246"/>
                      <a:gd name="T9" fmla="*/ 0 h 145"/>
                      <a:gd name="T10" fmla="*/ 0 60000 65536"/>
                      <a:gd name="T11" fmla="*/ 0 60000 65536"/>
                      <a:gd name="T12" fmla="*/ 0 60000 65536"/>
                      <a:gd name="T13" fmla="*/ 0 60000 65536"/>
                      <a:gd name="T14" fmla="*/ 0 60000 65536"/>
                      <a:gd name="T15" fmla="*/ 0 w 246"/>
                      <a:gd name="T16" fmla="*/ 0 h 145"/>
                      <a:gd name="T17" fmla="*/ 246 w 246"/>
                      <a:gd name="T18" fmla="*/ 145 h 145"/>
                    </a:gdLst>
                    <a:ahLst/>
                    <a:cxnLst>
                      <a:cxn ang="T10">
                        <a:pos x="T0" y="T1"/>
                      </a:cxn>
                      <a:cxn ang="T11">
                        <a:pos x="T2" y="T3"/>
                      </a:cxn>
                      <a:cxn ang="T12">
                        <a:pos x="T4" y="T5"/>
                      </a:cxn>
                      <a:cxn ang="T13">
                        <a:pos x="T6" y="T7"/>
                      </a:cxn>
                      <a:cxn ang="T14">
                        <a:pos x="T8" y="T9"/>
                      </a:cxn>
                    </a:cxnLst>
                    <a:rect l="T15" t="T16" r="T17" b="T18"/>
                    <a:pathLst>
                      <a:path w="246" h="145">
                        <a:moveTo>
                          <a:pt x="97" y="0"/>
                        </a:moveTo>
                        <a:lnTo>
                          <a:pt x="0" y="0"/>
                        </a:lnTo>
                        <a:lnTo>
                          <a:pt x="149" y="145"/>
                        </a:lnTo>
                        <a:lnTo>
                          <a:pt x="246" y="145"/>
                        </a:lnTo>
                        <a:lnTo>
                          <a:pt x="97" y="0"/>
                        </a:lnTo>
                        <a:close/>
                      </a:path>
                    </a:pathLst>
                  </a:custGeom>
                  <a:solidFill>
                    <a:srgbClr val="CDE6FF"/>
                  </a:solidFill>
                  <a:ln w="4763">
                    <a:solidFill>
                      <a:schemeClr val="bg2"/>
                    </a:solidFill>
                    <a:round/>
                    <a:headEnd/>
                    <a:tailEnd/>
                  </a:ln>
                </p:spPr>
                <p:txBody>
                  <a:bodyPr/>
                  <a:lstStyle/>
                  <a:p>
                    <a:endParaRPr lang="en-US"/>
                  </a:p>
                </p:txBody>
              </p:sp>
            </p:grpSp>
            <p:grpSp>
              <p:nvGrpSpPr>
                <p:cNvPr id="37977" name="Group 105"/>
                <p:cNvGrpSpPr>
                  <a:grpSpLocks/>
                </p:cNvGrpSpPr>
                <p:nvPr/>
              </p:nvGrpSpPr>
              <p:grpSpPr bwMode="auto">
                <a:xfrm>
                  <a:off x="2484" y="2064"/>
                  <a:ext cx="249" cy="243"/>
                  <a:chOff x="2484" y="2064"/>
                  <a:chExt cx="249" cy="243"/>
                </a:xfrm>
              </p:grpSpPr>
              <p:sp>
                <p:nvSpPr>
                  <p:cNvPr id="38014" name="Freeform 106"/>
                  <p:cNvSpPr>
                    <a:spLocks/>
                  </p:cNvSpPr>
                  <p:nvPr/>
                </p:nvSpPr>
                <p:spPr bwMode="auto">
                  <a:xfrm>
                    <a:off x="2484" y="2064"/>
                    <a:ext cx="148" cy="243"/>
                  </a:xfrm>
                  <a:custGeom>
                    <a:avLst/>
                    <a:gdLst>
                      <a:gd name="T0" fmla="*/ 0 w 148"/>
                      <a:gd name="T1" fmla="*/ 0 h 243"/>
                      <a:gd name="T2" fmla="*/ 148 w 148"/>
                      <a:gd name="T3" fmla="*/ 146 h 243"/>
                      <a:gd name="T4" fmla="*/ 148 w 148"/>
                      <a:gd name="T5" fmla="*/ 243 h 243"/>
                      <a:gd name="T6" fmla="*/ 0 w 148"/>
                      <a:gd name="T7" fmla="*/ 97 h 243"/>
                      <a:gd name="T8" fmla="*/ 0 w 148"/>
                      <a:gd name="T9" fmla="*/ 0 h 243"/>
                      <a:gd name="T10" fmla="*/ 0 60000 65536"/>
                      <a:gd name="T11" fmla="*/ 0 60000 65536"/>
                      <a:gd name="T12" fmla="*/ 0 60000 65536"/>
                      <a:gd name="T13" fmla="*/ 0 60000 65536"/>
                      <a:gd name="T14" fmla="*/ 0 60000 65536"/>
                      <a:gd name="T15" fmla="*/ 0 w 148"/>
                      <a:gd name="T16" fmla="*/ 0 h 243"/>
                      <a:gd name="T17" fmla="*/ 148 w 148"/>
                      <a:gd name="T18" fmla="*/ 243 h 243"/>
                    </a:gdLst>
                    <a:ahLst/>
                    <a:cxnLst>
                      <a:cxn ang="T10">
                        <a:pos x="T0" y="T1"/>
                      </a:cxn>
                      <a:cxn ang="T11">
                        <a:pos x="T2" y="T3"/>
                      </a:cxn>
                      <a:cxn ang="T12">
                        <a:pos x="T4" y="T5"/>
                      </a:cxn>
                      <a:cxn ang="T13">
                        <a:pos x="T6" y="T7"/>
                      </a:cxn>
                      <a:cxn ang="T14">
                        <a:pos x="T8" y="T9"/>
                      </a:cxn>
                    </a:cxnLst>
                    <a:rect l="T15" t="T16" r="T17" b="T18"/>
                    <a:pathLst>
                      <a:path w="148" h="243">
                        <a:moveTo>
                          <a:pt x="0" y="0"/>
                        </a:moveTo>
                        <a:lnTo>
                          <a:pt x="148" y="146"/>
                        </a:lnTo>
                        <a:lnTo>
                          <a:pt x="148" y="243"/>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8015" name="Rectangle 107"/>
                  <p:cNvSpPr>
                    <a:spLocks noChangeArrowheads="1"/>
                  </p:cNvSpPr>
                  <p:nvPr/>
                </p:nvSpPr>
                <p:spPr bwMode="auto">
                  <a:xfrm>
                    <a:off x="2632" y="2210"/>
                    <a:ext cx="101" cy="97"/>
                  </a:xfrm>
                  <a:prstGeom prst="rect">
                    <a:avLst/>
                  </a:prstGeom>
                  <a:solidFill>
                    <a:srgbClr val="CDE6FF"/>
                  </a:solidFill>
                  <a:ln w="4763">
                    <a:solidFill>
                      <a:schemeClr val="bg2"/>
                    </a:solidFill>
                    <a:miter lim="800000"/>
                    <a:headEnd/>
                    <a:tailEnd/>
                  </a:ln>
                </p:spPr>
                <p:txBody>
                  <a:bodyPr/>
                  <a:lstStyle/>
                  <a:p>
                    <a:endParaRPr lang="en-US"/>
                  </a:p>
                </p:txBody>
              </p:sp>
              <p:sp>
                <p:nvSpPr>
                  <p:cNvPr id="38016" name="Freeform 108"/>
                  <p:cNvSpPr>
                    <a:spLocks/>
                  </p:cNvSpPr>
                  <p:nvPr/>
                </p:nvSpPr>
                <p:spPr bwMode="auto">
                  <a:xfrm>
                    <a:off x="2484" y="2064"/>
                    <a:ext cx="249" cy="146"/>
                  </a:xfrm>
                  <a:custGeom>
                    <a:avLst/>
                    <a:gdLst>
                      <a:gd name="T0" fmla="*/ 100 w 249"/>
                      <a:gd name="T1" fmla="*/ 0 h 146"/>
                      <a:gd name="T2" fmla="*/ 0 w 249"/>
                      <a:gd name="T3" fmla="*/ 0 h 146"/>
                      <a:gd name="T4" fmla="*/ 148 w 249"/>
                      <a:gd name="T5" fmla="*/ 146 h 146"/>
                      <a:gd name="T6" fmla="*/ 249 w 249"/>
                      <a:gd name="T7" fmla="*/ 146 h 146"/>
                      <a:gd name="T8" fmla="*/ 100 w 249"/>
                      <a:gd name="T9" fmla="*/ 0 h 146"/>
                      <a:gd name="T10" fmla="*/ 0 60000 65536"/>
                      <a:gd name="T11" fmla="*/ 0 60000 65536"/>
                      <a:gd name="T12" fmla="*/ 0 60000 65536"/>
                      <a:gd name="T13" fmla="*/ 0 60000 65536"/>
                      <a:gd name="T14" fmla="*/ 0 60000 65536"/>
                      <a:gd name="T15" fmla="*/ 0 w 249"/>
                      <a:gd name="T16" fmla="*/ 0 h 146"/>
                      <a:gd name="T17" fmla="*/ 249 w 249"/>
                      <a:gd name="T18" fmla="*/ 146 h 146"/>
                    </a:gdLst>
                    <a:ahLst/>
                    <a:cxnLst>
                      <a:cxn ang="T10">
                        <a:pos x="T0" y="T1"/>
                      </a:cxn>
                      <a:cxn ang="T11">
                        <a:pos x="T2" y="T3"/>
                      </a:cxn>
                      <a:cxn ang="T12">
                        <a:pos x="T4" y="T5"/>
                      </a:cxn>
                      <a:cxn ang="T13">
                        <a:pos x="T6" y="T7"/>
                      </a:cxn>
                      <a:cxn ang="T14">
                        <a:pos x="T8" y="T9"/>
                      </a:cxn>
                    </a:cxnLst>
                    <a:rect l="T15" t="T16" r="T17" b="T18"/>
                    <a:pathLst>
                      <a:path w="249" h="146">
                        <a:moveTo>
                          <a:pt x="100" y="0"/>
                        </a:moveTo>
                        <a:lnTo>
                          <a:pt x="0" y="0"/>
                        </a:lnTo>
                        <a:lnTo>
                          <a:pt x="148" y="146"/>
                        </a:lnTo>
                        <a:lnTo>
                          <a:pt x="249" y="146"/>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37978" name="Group 109"/>
                <p:cNvGrpSpPr>
                  <a:grpSpLocks/>
                </p:cNvGrpSpPr>
                <p:nvPr/>
              </p:nvGrpSpPr>
              <p:grpSpPr bwMode="auto">
                <a:xfrm>
                  <a:off x="2280" y="2054"/>
                  <a:ext cx="281" cy="275"/>
                  <a:chOff x="2280" y="2054"/>
                  <a:chExt cx="281" cy="275"/>
                </a:xfrm>
              </p:grpSpPr>
              <p:sp>
                <p:nvSpPr>
                  <p:cNvPr id="38011" name="Freeform 110"/>
                  <p:cNvSpPr>
                    <a:spLocks/>
                  </p:cNvSpPr>
                  <p:nvPr/>
                </p:nvSpPr>
                <p:spPr bwMode="auto">
                  <a:xfrm>
                    <a:off x="2280" y="2054"/>
                    <a:ext cx="181" cy="275"/>
                  </a:xfrm>
                  <a:custGeom>
                    <a:avLst/>
                    <a:gdLst>
                      <a:gd name="T0" fmla="*/ 0 w 181"/>
                      <a:gd name="T1" fmla="*/ 0 h 275"/>
                      <a:gd name="T2" fmla="*/ 181 w 181"/>
                      <a:gd name="T3" fmla="*/ 178 h 275"/>
                      <a:gd name="T4" fmla="*/ 181 w 181"/>
                      <a:gd name="T5" fmla="*/ 275 h 275"/>
                      <a:gd name="T6" fmla="*/ 0 w 181"/>
                      <a:gd name="T7" fmla="*/ 97 h 275"/>
                      <a:gd name="T8" fmla="*/ 0 w 181"/>
                      <a:gd name="T9" fmla="*/ 0 h 275"/>
                      <a:gd name="T10" fmla="*/ 0 60000 65536"/>
                      <a:gd name="T11" fmla="*/ 0 60000 65536"/>
                      <a:gd name="T12" fmla="*/ 0 60000 65536"/>
                      <a:gd name="T13" fmla="*/ 0 60000 65536"/>
                      <a:gd name="T14" fmla="*/ 0 60000 65536"/>
                      <a:gd name="T15" fmla="*/ 0 w 181"/>
                      <a:gd name="T16" fmla="*/ 0 h 275"/>
                      <a:gd name="T17" fmla="*/ 181 w 181"/>
                      <a:gd name="T18" fmla="*/ 275 h 275"/>
                    </a:gdLst>
                    <a:ahLst/>
                    <a:cxnLst>
                      <a:cxn ang="T10">
                        <a:pos x="T0" y="T1"/>
                      </a:cxn>
                      <a:cxn ang="T11">
                        <a:pos x="T2" y="T3"/>
                      </a:cxn>
                      <a:cxn ang="T12">
                        <a:pos x="T4" y="T5"/>
                      </a:cxn>
                      <a:cxn ang="T13">
                        <a:pos x="T6" y="T7"/>
                      </a:cxn>
                      <a:cxn ang="T14">
                        <a:pos x="T8" y="T9"/>
                      </a:cxn>
                    </a:cxnLst>
                    <a:rect l="T15" t="T16" r="T17" b="T18"/>
                    <a:pathLst>
                      <a:path w="181" h="275">
                        <a:moveTo>
                          <a:pt x="0" y="0"/>
                        </a:moveTo>
                        <a:lnTo>
                          <a:pt x="181" y="178"/>
                        </a:lnTo>
                        <a:lnTo>
                          <a:pt x="181" y="27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8012" name="Rectangle 111"/>
                  <p:cNvSpPr>
                    <a:spLocks noChangeArrowheads="1"/>
                  </p:cNvSpPr>
                  <p:nvPr/>
                </p:nvSpPr>
                <p:spPr bwMode="auto">
                  <a:xfrm>
                    <a:off x="2461" y="2232"/>
                    <a:ext cx="100" cy="97"/>
                  </a:xfrm>
                  <a:prstGeom prst="rect">
                    <a:avLst/>
                  </a:prstGeom>
                  <a:solidFill>
                    <a:srgbClr val="CDE6FF"/>
                  </a:solidFill>
                  <a:ln w="4763">
                    <a:solidFill>
                      <a:schemeClr val="bg2"/>
                    </a:solidFill>
                    <a:miter lim="800000"/>
                    <a:headEnd/>
                    <a:tailEnd/>
                  </a:ln>
                </p:spPr>
                <p:txBody>
                  <a:bodyPr/>
                  <a:lstStyle/>
                  <a:p>
                    <a:endParaRPr lang="en-US"/>
                  </a:p>
                </p:txBody>
              </p:sp>
              <p:sp>
                <p:nvSpPr>
                  <p:cNvPr id="38013" name="Freeform 112"/>
                  <p:cNvSpPr>
                    <a:spLocks/>
                  </p:cNvSpPr>
                  <p:nvPr/>
                </p:nvSpPr>
                <p:spPr bwMode="auto">
                  <a:xfrm>
                    <a:off x="2280" y="2054"/>
                    <a:ext cx="281" cy="178"/>
                  </a:xfrm>
                  <a:custGeom>
                    <a:avLst/>
                    <a:gdLst>
                      <a:gd name="T0" fmla="*/ 100 w 281"/>
                      <a:gd name="T1" fmla="*/ 0 h 178"/>
                      <a:gd name="T2" fmla="*/ 0 w 281"/>
                      <a:gd name="T3" fmla="*/ 0 h 178"/>
                      <a:gd name="T4" fmla="*/ 181 w 281"/>
                      <a:gd name="T5" fmla="*/ 178 h 178"/>
                      <a:gd name="T6" fmla="*/ 281 w 281"/>
                      <a:gd name="T7" fmla="*/ 178 h 178"/>
                      <a:gd name="T8" fmla="*/ 100 w 281"/>
                      <a:gd name="T9" fmla="*/ 0 h 178"/>
                      <a:gd name="T10" fmla="*/ 0 60000 65536"/>
                      <a:gd name="T11" fmla="*/ 0 60000 65536"/>
                      <a:gd name="T12" fmla="*/ 0 60000 65536"/>
                      <a:gd name="T13" fmla="*/ 0 60000 65536"/>
                      <a:gd name="T14" fmla="*/ 0 60000 65536"/>
                      <a:gd name="T15" fmla="*/ 0 w 281"/>
                      <a:gd name="T16" fmla="*/ 0 h 178"/>
                      <a:gd name="T17" fmla="*/ 281 w 281"/>
                      <a:gd name="T18" fmla="*/ 178 h 178"/>
                    </a:gdLst>
                    <a:ahLst/>
                    <a:cxnLst>
                      <a:cxn ang="T10">
                        <a:pos x="T0" y="T1"/>
                      </a:cxn>
                      <a:cxn ang="T11">
                        <a:pos x="T2" y="T3"/>
                      </a:cxn>
                      <a:cxn ang="T12">
                        <a:pos x="T4" y="T5"/>
                      </a:cxn>
                      <a:cxn ang="T13">
                        <a:pos x="T6" y="T7"/>
                      </a:cxn>
                      <a:cxn ang="T14">
                        <a:pos x="T8" y="T9"/>
                      </a:cxn>
                    </a:cxnLst>
                    <a:rect l="T15" t="T16" r="T17" b="T18"/>
                    <a:pathLst>
                      <a:path w="281" h="178">
                        <a:moveTo>
                          <a:pt x="100" y="0"/>
                        </a:moveTo>
                        <a:lnTo>
                          <a:pt x="0" y="0"/>
                        </a:lnTo>
                        <a:lnTo>
                          <a:pt x="181" y="178"/>
                        </a:lnTo>
                        <a:lnTo>
                          <a:pt x="281" y="178"/>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37979" name="Group 113"/>
                <p:cNvGrpSpPr>
                  <a:grpSpLocks/>
                </p:cNvGrpSpPr>
                <p:nvPr/>
              </p:nvGrpSpPr>
              <p:grpSpPr bwMode="auto">
                <a:xfrm>
                  <a:off x="2011" y="2061"/>
                  <a:ext cx="340" cy="275"/>
                  <a:chOff x="2011" y="2061"/>
                  <a:chExt cx="340" cy="275"/>
                </a:xfrm>
              </p:grpSpPr>
              <p:sp>
                <p:nvSpPr>
                  <p:cNvPr id="38008" name="Freeform 114"/>
                  <p:cNvSpPr>
                    <a:spLocks/>
                  </p:cNvSpPr>
                  <p:nvPr/>
                </p:nvSpPr>
                <p:spPr bwMode="auto">
                  <a:xfrm>
                    <a:off x="2011" y="2061"/>
                    <a:ext cx="181" cy="275"/>
                  </a:xfrm>
                  <a:custGeom>
                    <a:avLst/>
                    <a:gdLst>
                      <a:gd name="T0" fmla="*/ 0 w 181"/>
                      <a:gd name="T1" fmla="*/ 0 h 275"/>
                      <a:gd name="T2" fmla="*/ 181 w 181"/>
                      <a:gd name="T3" fmla="*/ 178 h 275"/>
                      <a:gd name="T4" fmla="*/ 181 w 181"/>
                      <a:gd name="T5" fmla="*/ 275 h 275"/>
                      <a:gd name="T6" fmla="*/ 0 w 181"/>
                      <a:gd name="T7" fmla="*/ 97 h 275"/>
                      <a:gd name="T8" fmla="*/ 0 w 181"/>
                      <a:gd name="T9" fmla="*/ 0 h 275"/>
                      <a:gd name="T10" fmla="*/ 0 60000 65536"/>
                      <a:gd name="T11" fmla="*/ 0 60000 65536"/>
                      <a:gd name="T12" fmla="*/ 0 60000 65536"/>
                      <a:gd name="T13" fmla="*/ 0 60000 65536"/>
                      <a:gd name="T14" fmla="*/ 0 60000 65536"/>
                      <a:gd name="T15" fmla="*/ 0 w 181"/>
                      <a:gd name="T16" fmla="*/ 0 h 275"/>
                      <a:gd name="T17" fmla="*/ 181 w 181"/>
                      <a:gd name="T18" fmla="*/ 275 h 275"/>
                    </a:gdLst>
                    <a:ahLst/>
                    <a:cxnLst>
                      <a:cxn ang="T10">
                        <a:pos x="T0" y="T1"/>
                      </a:cxn>
                      <a:cxn ang="T11">
                        <a:pos x="T2" y="T3"/>
                      </a:cxn>
                      <a:cxn ang="T12">
                        <a:pos x="T4" y="T5"/>
                      </a:cxn>
                      <a:cxn ang="T13">
                        <a:pos x="T6" y="T7"/>
                      </a:cxn>
                      <a:cxn ang="T14">
                        <a:pos x="T8" y="T9"/>
                      </a:cxn>
                    </a:cxnLst>
                    <a:rect l="T15" t="T16" r="T17" b="T18"/>
                    <a:pathLst>
                      <a:path w="181" h="275">
                        <a:moveTo>
                          <a:pt x="0" y="0"/>
                        </a:moveTo>
                        <a:lnTo>
                          <a:pt x="181" y="178"/>
                        </a:lnTo>
                        <a:lnTo>
                          <a:pt x="181" y="27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8009" name="Rectangle 115"/>
                  <p:cNvSpPr>
                    <a:spLocks noChangeArrowheads="1"/>
                  </p:cNvSpPr>
                  <p:nvPr/>
                </p:nvSpPr>
                <p:spPr bwMode="auto">
                  <a:xfrm>
                    <a:off x="2192" y="2239"/>
                    <a:ext cx="159" cy="97"/>
                  </a:xfrm>
                  <a:prstGeom prst="rect">
                    <a:avLst/>
                  </a:prstGeom>
                  <a:solidFill>
                    <a:srgbClr val="CDE6FF"/>
                  </a:solidFill>
                  <a:ln w="4763">
                    <a:solidFill>
                      <a:schemeClr val="bg2"/>
                    </a:solidFill>
                    <a:miter lim="800000"/>
                    <a:headEnd/>
                    <a:tailEnd/>
                  </a:ln>
                </p:spPr>
                <p:txBody>
                  <a:bodyPr/>
                  <a:lstStyle/>
                  <a:p>
                    <a:endParaRPr lang="en-US"/>
                  </a:p>
                </p:txBody>
              </p:sp>
              <p:sp>
                <p:nvSpPr>
                  <p:cNvPr id="38010" name="Freeform 116"/>
                  <p:cNvSpPr>
                    <a:spLocks/>
                  </p:cNvSpPr>
                  <p:nvPr/>
                </p:nvSpPr>
                <p:spPr bwMode="auto">
                  <a:xfrm>
                    <a:off x="2011" y="2061"/>
                    <a:ext cx="340" cy="178"/>
                  </a:xfrm>
                  <a:custGeom>
                    <a:avLst/>
                    <a:gdLst>
                      <a:gd name="T0" fmla="*/ 158 w 340"/>
                      <a:gd name="T1" fmla="*/ 0 h 178"/>
                      <a:gd name="T2" fmla="*/ 0 w 340"/>
                      <a:gd name="T3" fmla="*/ 0 h 178"/>
                      <a:gd name="T4" fmla="*/ 181 w 340"/>
                      <a:gd name="T5" fmla="*/ 178 h 178"/>
                      <a:gd name="T6" fmla="*/ 340 w 340"/>
                      <a:gd name="T7" fmla="*/ 178 h 178"/>
                      <a:gd name="T8" fmla="*/ 158 w 340"/>
                      <a:gd name="T9" fmla="*/ 0 h 178"/>
                      <a:gd name="T10" fmla="*/ 0 60000 65536"/>
                      <a:gd name="T11" fmla="*/ 0 60000 65536"/>
                      <a:gd name="T12" fmla="*/ 0 60000 65536"/>
                      <a:gd name="T13" fmla="*/ 0 60000 65536"/>
                      <a:gd name="T14" fmla="*/ 0 60000 65536"/>
                      <a:gd name="T15" fmla="*/ 0 w 340"/>
                      <a:gd name="T16" fmla="*/ 0 h 178"/>
                      <a:gd name="T17" fmla="*/ 340 w 340"/>
                      <a:gd name="T18" fmla="*/ 178 h 178"/>
                    </a:gdLst>
                    <a:ahLst/>
                    <a:cxnLst>
                      <a:cxn ang="T10">
                        <a:pos x="T0" y="T1"/>
                      </a:cxn>
                      <a:cxn ang="T11">
                        <a:pos x="T2" y="T3"/>
                      </a:cxn>
                      <a:cxn ang="T12">
                        <a:pos x="T4" y="T5"/>
                      </a:cxn>
                      <a:cxn ang="T13">
                        <a:pos x="T6" y="T7"/>
                      </a:cxn>
                      <a:cxn ang="T14">
                        <a:pos x="T8" y="T9"/>
                      </a:cxn>
                    </a:cxnLst>
                    <a:rect l="T15" t="T16" r="T17" b="T18"/>
                    <a:pathLst>
                      <a:path w="340" h="178">
                        <a:moveTo>
                          <a:pt x="158" y="0"/>
                        </a:moveTo>
                        <a:lnTo>
                          <a:pt x="0" y="0"/>
                        </a:lnTo>
                        <a:lnTo>
                          <a:pt x="181" y="178"/>
                        </a:lnTo>
                        <a:lnTo>
                          <a:pt x="340" y="178"/>
                        </a:lnTo>
                        <a:lnTo>
                          <a:pt x="158" y="0"/>
                        </a:lnTo>
                        <a:close/>
                      </a:path>
                    </a:pathLst>
                  </a:custGeom>
                  <a:solidFill>
                    <a:srgbClr val="CDE6FF"/>
                  </a:solidFill>
                  <a:ln w="4763">
                    <a:solidFill>
                      <a:schemeClr val="bg2"/>
                    </a:solidFill>
                    <a:round/>
                    <a:headEnd/>
                    <a:tailEnd/>
                  </a:ln>
                </p:spPr>
                <p:txBody>
                  <a:bodyPr/>
                  <a:lstStyle/>
                  <a:p>
                    <a:endParaRPr lang="en-US"/>
                  </a:p>
                </p:txBody>
              </p:sp>
            </p:grpSp>
            <p:grpSp>
              <p:nvGrpSpPr>
                <p:cNvPr id="37980" name="Group 117"/>
                <p:cNvGrpSpPr>
                  <a:grpSpLocks/>
                </p:cNvGrpSpPr>
                <p:nvPr/>
              </p:nvGrpSpPr>
              <p:grpSpPr bwMode="auto">
                <a:xfrm>
                  <a:off x="1846" y="2057"/>
                  <a:ext cx="268" cy="263"/>
                  <a:chOff x="1846" y="2057"/>
                  <a:chExt cx="268" cy="263"/>
                </a:xfrm>
              </p:grpSpPr>
              <p:sp>
                <p:nvSpPr>
                  <p:cNvPr id="38005" name="Freeform 118"/>
                  <p:cNvSpPr>
                    <a:spLocks/>
                  </p:cNvSpPr>
                  <p:nvPr/>
                </p:nvSpPr>
                <p:spPr bwMode="auto">
                  <a:xfrm>
                    <a:off x="1846" y="2057"/>
                    <a:ext cx="168" cy="263"/>
                  </a:xfrm>
                  <a:custGeom>
                    <a:avLst/>
                    <a:gdLst>
                      <a:gd name="T0" fmla="*/ 0 w 168"/>
                      <a:gd name="T1" fmla="*/ 0 h 263"/>
                      <a:gd name="T2" fmla="*/ 168 w 168"/>
                      <a:gd name="T3" fmla="*/ 166 h 263"/>
                      <a:gd name="T4" fmla="*/ 168 w 168"/>
                      <a:gd name="T5" fmla="*/ 263 h 263"/>
                      <a:gd name="T6" fmla="*/ 0 w 168"/>
                      <a:gd name="T7" fmla="*/ 98 h 263"/>
                      <a:gd name="T8" fmla="*/ 0 w 168"/>
                      <a:gd name="T9" fmla="*/ 0 h 263"/>
                      <a:gd name="T10" fmla="*/ 0 60000 65536"/>
                      <a:gd name="T11" fmla="*/ 0 60000 65536"/>
                      <a:gd name="T12" fmla="*/ 0 60000 65536"/>
                      <a:gd name="T13" fmla="*/ 0 60000 65536"/>
                      <a:gd name="T14" fmla="*/ 0 60000 65536"/>
                      <a:gd name="T15" fmla="*/ 0 w 168"/>
                      <a:gd name="T16" fmla="*/ 0 h 263"/>
                      <a:gd name="T17" fmla="*/ 168 w 168"/>
                      <a:gd name="T18" fmla="*/ 263 h 263"/>
                    </a:gdLst>
                    <a:ahLst/>
                    <a:cxnLst>
                      <a:cxn ang="T10">
                        <a:pos x="T0" y="T1"/>
                      </a:cxn>
                      <a:cxn ang="T11">
                        <a:pos x="T2" y="T3"/>
                      </a:cxn>
                      <a:cxn ang="T12">
                        <a:pos x="T4" y="T5"/>
                      </a:cxn>
                      <a:cxn ang="T13">
                        <a:pos x="T6" y="T7"/>
                      </a:cxn>
                      <a:cxn ang="T14">
                        <a:pos x="T8" y="T9"/>
                      </a:cxn>
                    </a:cxnLst>
                    <a:rect l="T15" t="T16" r="T17" b="T18"/>
                    <a:pathLst>
                      <a:path w="168" h="263">
                        <a:moveTo>
                          <a:pt x="0" y="0"/>
                        </a:moveTo>
                        <a:lnTo>
                          <a:pt x="168" y="166"/>
                        </a:lnTo>
                        <a:lnTo>
                          <a:pt x="168" y="263"/>
                        </a:lnTo>
                        <a:lnTo>
                          <a:pt x="0" y="98"/>
                        </a:lnTo>
                        <a:lnTo>
                          <a:pt x="0" y="0"/>
                        </a:lnTo>
                        <a:close/>
                      </a:path>
                    </a:pathLst>
                  </a:custGeom>
                  <a:solidFill>
                    <a:srgbClr val="CDE6FF"/>
                  </a:solidFill>
                  <a:ln w="4763">
                    <a:solidFill>
                      <a:schemeClr val="bg2"/>
                    </a:solidFill>
                    <a:round/>
                    <a:headEnd/>
                    <a:tailEnd/>
                  </a:ln>
                </p:spPr>
                <p:txBody>
                  <a:bodyPr/>
                  <a:lstStyle/>
                  <a:p>
                    <a:endParaRPr lang="en-US"/>
                  </a:p>
                </p:txBody>
              </p:sp>
              <p:sp>
                <p:nvSpPr>
                  <p:cNvPr id="38006" name="Rectangle 119"/>
                  <p:cNvSpPr>
                    <a:spLocks noChangeArrowheads="1"/>
                  </p:cNvSpPr>
                  <p:nvPr/>
                </p:nvSpPr>
                <p:spPr bwMode="auto">
                  <a:xfrm>
                    <a:off x="2014" y="2223"/>
                    <a:ext cx="100" cy="97"/>
                  </a:xfrm>
                  <a:prstGeom prst="rect">
                    <a:avLst/>
                  </a:prstGeom>
                  <a:solidFill>
                    <a:srgbClr val="CDE6FF"/>
                  </a:solidFill>
                  <a:ln w="4763">
                    <a:solidFill>
                      <a:schemeClr val="bg2"/>
                    </a:solidFill>
                    <a:miter lim="800000"/>
                    <a:headEnd/>
                    <a:tailEnd/>
                  </a:ln>
                </p:spPr>
                <p:txBody>
                  <a:bodyPr/>
                  <a:lstStyle/>
                  <a:p>
                    <a:endParaRPr lang="en-US"/>
                  </a:p>
                </p:txBody>
              </p:sp>
              <p:sp>
                <p:nvSpPr>
                  <p:cNvPr id="38007" name="Freeform 120"/>
                  <p:cNvSpPr>
                    <a:spLocks/>
                  </p:cNvSpPr>
                  <p:nvPr/>
                </p:nvSpPr>
                <p:spPr bwMode="auto">
                  <a:xfrm>
                    <a:off x="1846" y="2057"/>
                    <a:ext cx="268" cy="166"/>
                  </a:xfrm>
                  <a:custGeom>
                    <a:avLst/>
                    <a:gdLst>
                      <a:gd name="T0" fmla="*/ 100 w 268"/>
                      <a:gd name="T1" fmla="*/ 0 h 166"/>
                      <a:gd name="T2" fmla="*/ 0 w 268"/>
                      <a:gd name="T3" fmla="*/ 0 h 166"/>
                      <a:gd name="T4" fmla="*/ 168 w 268"/>
                      <a:gd name="T5" fmla="*/ 166 h 166"/>
                      <a:gd name="T6" fmla="*/ 268 w 268"/>
                      <a:gd name="T7" fmla="*/ 166 h 166"/>
                      <a:gd name="T8" fmla="*/ 100 w 268"/>
                      <a:gd name="T9" fmla="*/ 0 h 166"/>
                      <a:gd name="T10" fmla="*/ 0 60000 65536"/>
                      <a:gd name="T11" fmla="*/ 0 60000 65536"/>
                      <a:gd name="T12" fmla="*/ 0 60000 65536"/>
                      <a:gd name="T13" fmla="*/ 0 60000 65536"/>
                      <a:gd name="T14" fmla="*/ 0 60000 65536"/>
                      <a:gd name="T15" fmla="*/ 0 w 268"/>
                      <a:gd name="T16" fmla="*/ 0 h 166"/>
                      <a:gd name="T17" fmla="*/ 268 w 268"/>
                      <a:gd name="T18" fmla="*/ 166 h 166"/>
                    </a:gdLst>
                    <a:ahLst/>
                    <a:cxnLst>
                      <a:cxn ang="T10">
                        <a:pos x="T0" y="T1"/>
                      </a:cxn>
                      <a:cxn ang="T11">
                        <a:pos x="T2" y="T3"/>
                      </a:cxn>
                      <a:cxn ang="T12">
                        <a:pos x="T4" y="T5"/>
                      </a:cxn>
                      <a:cxn ang="T13">
                        <a:pos x="T6" y="T7"/>
                      </a:cxn>
                      <a:cxn ang="T14">
                        <a:pos x="T8" y="T9"/>
                      </a:cxn>
                    </a:cxnLst>
                    <a:rect l="T15" t="T16" r="T17" b="T18"/>
                    <a:pathLst>
                      <a:path w="268" h="166">
                        <a:moveTo>
                          <a:pt x="100" y="0"/>
                        </a:moveTo>
                        <a:lnTo>
                          <a:pt x="0" y="0"/>
                        </a:lnTo>
                        <a:lnTo>
                          <a:pt x="168" y="166"/>
                        </a:lnTo>
                        <a:lnTo>
                          <a:pt x="268" y="166"/>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37981" name="Group 121"/>
                <p:cNvGrpSpPr>
                  <a:grpSpLocks/>
                </p:cNvGrpSpPr>
                <p:nvPr/>
              </p:nvGrpSpPr>
              <p:grpSpPr bwMode="auto">
                <a:xfrm>
                  <a:off x="3513" y="2213"/>
                  <a:ext cx="458" cy="178"/>
                  <a:chOff x="3513" y="2213"/>
                  <a:chExt cx="458" cy="178"/>
                </a:xfrm>
              </p:grpSpPr>
              <p:sp>
                <p:nvSpPr>
                  <p:cNvPr id="38002" name="Freeform 122"/>
                  <p:cNvSpPr>
                    <a:spLocks/>
                  </p:cNvSpPr>
                  <p:nvPr/>
                </p:nvSpPr>
                <p:spPr bwMode="auto">
                  <a:xfrm>
                    <a:off x="3513" y="2213"/>
                    <a:ext cx="83" cy="178"/>
                  </a:xfrm>
                  <a:custGeom>
                    <a:avLst/>
                    <a:gdLst>
                      <a:gd name="T0" fmla="*/ 0 w 83"/>
                      <a:gd name="T1" fmla="*/ 0 h 178"/>
                      <a:gd name="T2" fmla="*/ 83 w 83"/>
                      <a:gd name="T3" fmla="*/ 81 h 178"/>
                      <a:gd name="T4" fmla="*/ 83 w 83"/>
                      <a:gd name="T5" fmla="*/ 178 h 178"/>
                      <a:gd name="T6" fmla="*/ 0 w 83"/>
                      <a:gd name="T7" fmla="*/ 97 h 178"/>
                      <a:gd name="T8" fmla="*/ 0 w 83"/>
                      <a:gd name="T9" fmla="*/ 0 h 178"/>
                      <a:gd name="T10" fmla="*/ 0 60000 65536"/>
                      <a:gd name="T11" fmla="*/ 0 60000 65536"/>
                      <a:gd name="T12" fmla="*/ 0 60000 65536"/>
                      <a:gd name="T13" fmla="*/ 0 60000 65536"/>
                      <a:gd name="T14" fmla="*/ 0 60000 65536"/>
                      <a:gd name="T15" fmla="*/ 0 w 83"/>
                      <a:gd name="T16" fmla="*/ 0 h 178"/>
                      <a:gd name="T17" fmla="*/ 83 w 83"/>
                      <a:gd name="T18" fmla="*/ 178 h 178"/>
                    </a:gdLst>
                    <a:ahLst/>
                    <a:cxnLst>
                      <a:cxn ang="T10">
                        <a:pos x="T0" y="T1"/>
                      </a:cxn>
                      <a:cxn ang="T11">
                        <a:pos x="T2" y="T3"/>
                      </a:cxn>
                      <a:cxn ang="T12">
                        <a:pos x="T4" y="T5"/>
                      </a:cxn>
                      <a:cxn ang="T13">
                        <a:pos x="T6" y="T7"/>
                      </a:cxn>
                      <a:cxn ang="T14">
                        <a:pos x="T8" y="T9"/>
                      </a:cxn>
                    </a:cxnLst>
                    <a:rect l="T15" t="T16" r="T17" b="T18"/>
                    <a:pathLst>
                      <a:path w="83" h="178">
                        <a:moveTo>
                          <a:pt x="0" y="0"/>
                        </a:moveTo>
                        <a:lnTo>
                          <a:pt x="83" y="81"/>
                        </a:lnTo>
                        <a:lnTo>
                          <a:pt x="83" y="17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8003" name="Rectangle 123"/>
                  <p:cNvSpPr>
                    <a:spLocks noChangeArrowheads="1"/>
                  </p:cNvSpPr>
                  <p:nvPr/>
                </p:nvSpPr>
                <p:spPr bwMode="auto">
                  <a:xfrm>
                    <a:off x="3596" y="2294"/>
                    <a:ext cx="375" cy="97"/>
                  </a:xfrm>
                  <a:prstGeom prst="rect">
                    <a:avLst/>
                  </a:prstGeom>
                  <a:solidFill>
                    <a:srgbClr val="CDE6FF"/>
                  </a:solidFill>
                  <a:ln w="4763">
                    <a:solidFill>
                      <a:schemeClr val="bg2"/>
                    </a:solidFill>
                    <a:miter lim="800000"/>
                    <a:headEnd/>
                    <a:tailEnd/>
                  </a:ln>
                </p:spPr>
                <p:txBody>
                  <a:bodyPr/>
                  <a:lstStyle/>
                  <a:p>
                    <a:endParaRPr lang="en-US"/>
                  </a:p>
                </p:txBody>
              </p:sp>
              <p:sp>
                <p:nvSpPr>
                  <p:cNvPr id="38004" name="Freeform 124"/>
                  <p:cNvSpPr>
                    <a:spLocks/>
                  </p:cNvSpPr>
                  <p:nvPr/>
                </p:nvSpPr>
                <p:spPr bwMode="auto">
                  <a:xfrm>
                    <a:off x="3513" y="2213"/>
                    <a:ext cx="458" cy="81"/>
                  </a:xfrm>
                  <a:custGeom>
                    <a:avLst/>
                    <a:gdLst>
                      <a:gd name="T0" fmla="*/ 376 w 458"/>
                      <a:gd name="T1" fmla="*/ 0 h 81"/>
                      <a:gd name="T2" fmla="*/ 0 w 458"/>
                      <a:gd name="T3" fmla="*/ 0 h 81"/>
                      <a:gd name="T4" fmla="*/ 83 w 458"/>
                      <a:gd name="T5" fmla="*/ 81 h 81"/>
                      <a:gd name="T6" fmla="*/ 458 w 458"/>
                      <a:gd name="T7" fmla="*/ 81 h 81"/>
                      <a:gd name="T8" fmla="*/ 376 w 458"/>
                      <a:gd name="T9" fmla="*/ 0 h 81"/>
                      <a:gd name="T10" fmla="*/ 0 60000 65536"/>
                      <a:gd name="T11" fmla="*/ 0 60000 65536"/>
                      <a:gd name="T12" fmla="*/ 0 60000 65536"/>
                      <a:gd name="T13" fmla="*/ 0 60000 65536"/>
                      <a:gd name="T14" fmla="*/ 0 60000 65536"/>
                      <a:gd name="T15" fmla="*/ 0 w 458"/>
                      <a:gd name="T16" fmla="*/ 0 h 81"/>
                      <a:gd name="T17" fmla="*/ 458 w 458"/>
                      <a:gd name="T18" fmla="*/ 81 h 81"/>
                    </a:gdLst>
                    <a:ahLst/>
                    <a:cxnLst>
                      <a:cxn ang="T10">
                        <a:pos x="T0" y="T1"/>
                      </a:cxn>
                      <a:cxn ang="T11">
                        <a:pos x="T2" y="T3"/>
                      </a:cxn>
                      <a:cxn ang="T12">
                        <a:pos x="T4" y="T5"/>
                      </a:cxn>
                      <a:cxn ang="T13">
                        <a:pos x="T6" y="T7"/>
                      </a:cxn>
                      <a:cxn ang="T14">
                        <a:pos x="T8" y="T9"/>
                      </a:cxn>
                    </a:cxnLst>
                    <a:rect l="T15" t="T16" r="T17" b="T18"/>
                    <a:pathLst>
                      <a:path w="458" h="81">
                        <a:moveTo>
                          <a:pt x="376" y="0"/>
                        </a:moveTo>
                        <a:lnTo>
                          <a:pt x="0" y="0"/>
                        </a:lnTo>
                        <a:lnTo>
                          <a:pt x="83" y="81"/>
                        </a:lnTo>
                        <a:lnTo>
                          <a:pt x="458" y="81"/>
                        </a:lnTo>
                        <a:lnTo>
                          <a:pt x="376" y="0"/>
                        </a:lnTo>
                        <a:close/>
                      </a:path>
                    </a:pathLst>
                  </a:custGeom>
                  <a:solidFill>
                    <a:srgbClr val="CDE6FF"/>
                  </a:solidFill>
                  <a:ln w="4763">
                    <a:solidFill>
                      <a:schemeClr val="bg2"/>
                    </a:solidFill>
                    <a:round/>
                    <a:headEnd/>
                    <a:tailEnd/>
                  </a:ln>
                </p:spPr>
                <p:txBody>
                  <a:bodyPr/>
                  <a:lstStyle/>
                  <a:p>
                    <a:endParaRPr lang="en-US"/>
                  </a:p>
                </p:txBody>
              </p:sp>
            </p:grpSp>
            <p:grpSp>
              <p:nvGrpSpPr>
                <p:cNvPr id="37982" name="Group 125"/>
                <p:cNvGrpSpPr>
                  <a:grpSpLocks/>
                </p:cNvGrpSpPr>
                <p:nvPr/>
              </p:nvGrpSpPr>
              <p:grpSpPr bwMode="auto">
                <a:xfrm>
                  <a:off x="3095" y="2093"/>
                  <a:ext cx="484" cy="298"/>
                  <a:chOff x="3095" y="2093"/>
                  <a:chExt cx="484" cy="298"/>
                </a:xfrm>
              </p:grpSpPr>
              <p:sp>
                <p:nvSpPr>
                  <p:cNvPr id="37999" name="Freeform 126"/>
                  <p:cNvSpPr>
                    <a:spLocks/>
                  </p:cNvSpPr>
                  <p:nvPr/>
                </p:nvSpPr>
                <p:spPr bwMode="auto">
                  <a:xfrm>
                    <a:off x="3095" y="2093"/>
                    <a:ext cx="206" cy="298"/>
                  </a:xfrm>
                  <a:custGeom>
                    <a:avLst/>
                    <a:gdLst>
                      <a:gd name="T0" fmla="*/ 0 w 206"/>
                      <a:gd name="T1" fmla="*/ 0 h 298"/>
                      <a:gd name="T2" fmla="*/ 206 w 206"/>
                      <a:gd name="T3" fmla="*/ 201 h 298"/>
                      <a:gd name="T4" fmla="*/ 206 w 206"/>
                      <a:gd name="T5" fmla="*/ 298 h 298"/>
                      <a:gd name="T6" fmla="*/ 0 w 206"/>
                      <a:gd name="T7" fmla="*/ 97 h 298"/>
                      <a:gd name="T8" fmla="*/ 0 w 206"/>
                      <a:gd name="T9" fmla="*/ 0 h 298"/>
                      <a:gd name="T10" fmla="*/ 0 60000 65536"/>
                      <a:gd name="T11" fmla="*/ 0 60000 65536"/>
                      <a:gd name="T12" fmla="*/ 0 60000 65536"/>
                      <a:gd name="T13" fmla="*/ 0 60000 65536"/>
                      <a:gd name="T14" fmla="*/ 0 60000 65536"/>
                      <a:gd name="T15" fmla="*/ 0 w 206"/>
                      <a:gd name="T16" fmla="*/ 0 h 298"/>
                      <a:gd name="T17" fmla="*/ 206 w 206"/>
                      <a:gd name="T18" fmla="*/ 298 h 298"/>
                    </a:gdLst>
                    <a:ahLst/>
                    <a:cxnLst>
                      <a:cxn ang="T10">
                        <a:pos x="T0" y="T1"/>
                      </a:cxn>
                      <a:cxn ang="T11">
                        <a:pos x="T2" y="T3"/>
                      </a:cxn>
                      <a:cxn ang="T12">
                        <a:pos x="T4" y="T5"/>
                      </a:cxn>
                      <a:cxn ang="T13">
                        <a:pos x="T6" y="T7"/>
                      </a:cxn>
                      <a:cxn ang="T14">
                        <a:pos x="T8" y="T9"/>
                      </a:cxn>
                    </a:cxnLst>
                    <a:rect l="T15" t="T16" r="T17" b="T18"/>
                    <a:pathLst>
                      <a:path w="206" h="298">
                        <a:moveTo>
                          <a:pt x="0" y="0"/>
                        </a:moveTo>
                        <a:lnTo>
                          <a:pt x="206" y="201"/>
                        </a:lnTo>
                        <a:lnTo>
                          <a:pt x="206" y="29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8000" name="Rectangle 127"/>
                  <p:cNvSpPr>
                    <a:spLocks noChangeArrowheads="1"/>
                  </p:cNvSpPr>
                  <p:nvPr/>
                </p:nvSpPr>
                <p:spPr bwMode="auto">
                  <a:xfrm>
                    <a:off x="3301" y="2294"/>
                    <a:ext cx="278" cy="97"/>
                  </a:xfrm>
                  <a:prstGeom prst="rect">
                    <a:avLst/>
                  </a:prstGeom>
                  <a:solidFill>
                    <a:srgbClr val="CDE6FF"/>
                  </a:solidFill>
                  <a:ln w="4763">
                    <a:solidFill>
                      <a:schemeClr val="bg2"/>
                    </a:solidFill>
                    <a:miter lim="800000"/>
                    <a:headEnd/>
                    <a:tailEnd/>
                  </a:ln>
                </p:spPr>
                <p:txBody>
                  <a:bodyPr/>
                  <a:lstStyle/>
                  <a:p>
                    <a:endParaRPr lang="en-US"/>
                  </a:p>
                </p:txBody>
              </p:sp>
              <p:sp>
                <p:nvSpPr>
                  <p:cNvPr id="38001" name="Freeform 128"/>
                  <p:cNvSpPr>
                    <a:spLocks/>
                  </p:cNvSpPr>
                  <p:nvPr/>
                </p:nvSpPr>
                <p:spPr bwMode="auto">
                  <a:xfrm>
                    <a:off x="3095" y="2093"/>
                    <a:ext cx="484" cy="201"/>
                  </a:xfrm>
                  <a:custGeom>
                    <a:avLst/>
                    <a:gdLst>
                      <a:gd name="T0" fmla="*/ 279 w 484"/>
                      <a:gd name="T1" fmla="*/ 0 h 201"/>
                      <a:gd name="T2" fmla="*/ 0 w 484"/>
                      <a:gd name="T3" fmla="*/ 0 h 201"/>
                      <a:gd name="T4" fmla="*/ 206 w 484"/>
                      <a:gd name="T5" fmla="*/ 201 h 201"/>
                      <a:gd name="T6" fmla="*/ 484 w 484"/>
                      <a:gd name="T7" fmla="*/ 201 h 201"/>
                      <a:gd name="T8" fmla="*/ 279 w 484"/>
                      <a:gd name="T9" fmla="*/ 0 h 201"/>
                      <a:gd name="T10" fmla="*/ 0 60000 65536"/>
                      <a:gd name="T11" fmla="*/ 0 60000 65536"/>
                      <a:gd name="T12" fmla="*/ 0 60000 65536"/>
                      <a:gd name="T13" fmla="*/ 0 60000 65536"/>
                      <a:gd name="T14" fmla="*/ 0 60000 65536"/>
                      <a:gd name="T15" fmla="*/ 0 w 484"/>
                      <a:gd name="T16" fmla="*/ 0 h 201"/>
                      <a:gd name="T17" fmla="*/ 484 w 484"/>
                      <a:gd name="T18" fmla="*/ 201 h 201"/>
                    </a:gdLst>
                    <a:ahLst/>
                    <a:cxnLst>
                      <a:cxn ang="T10">
                        <a:pos x="T0" y="T1"/>
                      </a:cxn>
                      <a:cxn ang="T11">
                        <a:pos x="T2" y="T3"/>
                      </a:cxn>
                      <a:cxn ang="T12">
                        <a:pos x="T4" y="T5"/>
                      </a:cxn>
                      <a:cxn ang="T13">
                        <a:pos x="T6" y="T7"/>
                      </a:cxn>
                      <a:cxn ang="T14">
                        <a:pos x="T8" y="T9"/>
                      </a:cxn>
                    </a:cxnLst>
                    <a:rect l="T15" t="T16" r="T17" b="T18"/>
                    <a:pathLst>
                      <a:path w="484" h="201">
                        <a:moveTo>
                          <a:pt x="279" y="0"/>
                        </a:moveTo>
                        <a:lnTo>
                          <a:pt x="0" y="0"/>
                        </a:lnTo>
                        <a:lnTo>
                          <a:pt x="206" y="201"/>
                        </a:lnTo>
                        <a:lnTo>
                          <a:pt x="484" y="201"/>
                        </a:lnTo>
                        <a:lnTo>
                          <a:pt x="279" y="0"/>
                        </a:lnTo>
                        <a:close/>
                      </a:path>
                    </a:pathLst>
                  </a:custGeom>
                  <a:solidFill>
                    <a:srgbClr val="CDE6FF"/>
                  </a:solidFill>
                  <a:ln w="4763">
                    <a:solidFill>
                      <a:schemeClr val="bg2"/>
                    </a:solidFill>
                    <a:round/>
                    <a:headEnd/>
                    <a:tailEnd/>
                  </a:ln>
                </p:spPr>
                <p:txBody>
                  <a:bodyPr/>
                  <a:lstStyle/>
                  <a:p>
                    <a:endParaRPr lang="en-US"/>
                  </a:p>
                </p:txBody>
              </p:sp>
            </p:grpSp>
            <p:grpSp>
              <p:nvGrpSpPr>
                <p:cNvPr id="37983" name="Group 129"/>
                <p:cNvGrpSpPr>
                  <a:grpSpLocks/>
                </p:cNvGrpSpPr>
                <p:nvPr/>
              </p:nvGrpSpPr>
              <p:grpSpPr bwMode="auto">
                <a:xfrm>
                  <a:off x="3008" y="2226"/>
                  <a:ext cx="277" cy="165"/>
                  <a:chOff x="3008" y="2226"/>
                  <a:chExt cx="277" cy="165"/>
                </a:xfrm>
              </p:grpSpPr>
              <p:sp>
                <p:nvSpPr>
                  <p:cNvPr id="37996" name="Freeform 130"/>
                  <p:cNvSpPr>
                    <a:spLocks/>
                  </p:cNvSpPr>
                  <p:nvPr/>
                </p:nvSpPr>
                <p:spPr bwMode="auto">
                  <a:xfrm>
                    <a:off x="3008" y="2226"/>
                    <a:ext cx="70" cy="165"/>
                  </a:xfrm>
                  <a:custGeom>
                    <a:avLst/>
                    <a:gdLst>
                      <a:gd name="T0" fmla="*/ 0 w 70"/>
                      <a:gd name="T1" fmla="*/ 0 h 165"/>
                      <a:gd name="T2" fmla="*/ 70 w 70"/>
                      <a:gd name="T3" fmla="*/ 68 h 165"/>
                      <a:gd name="T4" fmla="*/ 70 w 70"/>
                      <a:gd name="T5" fmla="*/ 165 h 165"/>
                      <a:gd name="T6" fmla="*/ 0 w 70"/>
                      <a:gd name="T7" fmla="*/ 97 h 165"/>
                      <a:gd name="T8" fmla="*/ 0 w 70"/>
                      <a:gd name="T9" fmla="*/ 0 h 165"/>
                      <a:gd name="T10" fmla="*/ 0 60000 65536"/>
                      <a:gd name="T11" fmla="*/ 0 60000 65536"/>
                      <a:gd name="T12" fmla="*/ 0 60000 65536"/>
                      <a:gd name="T13" fmla="*/ 0 60000 65536"/>
                      <a:gd name="T14" fmla="*/ 0 60000 65536"/>
                      <a:gd name="T15" fmla="*/ 0 w 70"/>
                      <a:gd name="T16" fmla="*/ 0 h 165"/>
                      <a:gd name="T17" fmla="*/ 70 w 70"/>
                      <a:gd name="T18" fmla="*/ 165 h 165"/>
                    </a:gdLst>
                    <a:ahLst/>
                    <a:cxnLst>
                      <a:cxn ang="T10">
                        <a:pos x="T0" y="T1"/>
                      </a:cxn>
                      <a:cxn ang="T11">
                        <a:pos x="T2" y="T3"/>
                      </a:cxn>
                      <a:cxn ang="T12">
                        <a:pos x="T4" y="T5"/>
                      </a:cxn>
                      <a:cxn ang="T13">
                        <a:pos x="T6" y="T7"/>
                      </a:cxn>
                      <a:cxn ang="T14">
                        <a:pos x="T8" y="T9"/>
                      </a:cxn>
                    </a:cxnLst>
                    <a:rect l="T15" t="T16" r="T17" b="T18"/>
                    <a:pathLst>
                      <a:path w="70" h="165">
                        <a:moveTo>
                          <a:pt x="0" y="0"/>
                        </a:moveTo>
                        <a:lnTo>
                          <a:pt x="70" y="68"/>
                        </a:lnTo>
                        <a:lnTo>
                          <a:pt x="70" y="16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7997" name="Rectangle 131"/>
                  <p:cNvSpPr>
                    <a:spLocks noChangeArrowheads="1"/>
                  </p:cNvSpPr>
                  <p:nvPr/>
                </p:nvSpPr>
                <p:spPr bwMode="auto">
                  <a:xfrm>
                    <a:off x="3078" y="2294"/>
                    <a:ext cx="207" cy="97"/>
                  </a:xfrm>
                  <a:prstGeom prst="rect">
                    <a:avLst/>
                  </a:prstGeom>
                  <a:solidFill>
                    <a:srgbClr val="CDE6FF"/>
                  </a:solidFill>
                  <a:ln w="4763">
                    <a:solidFill>
                      <a:schemeClr val="bg2"/>
                    </a:solidFill>
                    <a:miter lim="800000"/>
                    <a:headEnd/>
                    <a:tailEnd/>
                  </a:ln>
                </p:spPr>
                <p:txBody>
                  <a:bodyPr/>
                  <a:lstStyle/>
                  <a:p>
                    <a:endParaRPr lang="en-US"/>
                  </a:p>
                </p:txBody>
              </p:sp>
              <p:sp>
                <p:nvSpPr>
                  <p:cNvPr id="37998" name="Freeform 132"/>
                  <p:cNvSpPr>
                    <a:spLocks/>
                  </p:cNvSpPr>
                  <p:nvPr/>
                </p:nvSpPr>
                <p:spPr bwMode="auto">
                  <a:xfrm>
                    <a:off x="3008" y="2226"/>
                    <a:ext cx="277" cy="68"/>
                  </a:xfrm>
                  <a:custGeom>
                    <a:avLst/>
                    <a:gdLst>
                      <a:gd name="T0" fmla="*/ 207 w 277"/>
                      <a:gd name="T1" fmla="*/ 0 h 68"/>
                      <a:gd name="T2" fmla="*/ 0 w 277"/>
                      <a:gd name="T3" fmla="*/ 0 h 68"/>
                      <a:gd name="T4" fmla="*/ 70 w 277"/>
                      <a:gd name="T5" fmla="*/ 68 h 68"/>
                      <a:gd name="T6" fmla="*/ 277 w 277"/>
                      <a:gd name="T7" fmla="*/ 68 h 68"/>
                      <a:gd name="T8" fmla="*/ 207 w 277"/>
                      <a:gd name="T9" fmla="*/ 0 h 68"/>
                      <a:gd name="T10" fmla="*/ 0 60000 65536"/>
                      <a:gd name="T11" fmla="*/ 0 60000 65536"/>
                      <a:gd name="T12" fmla="*/ 0 60000 65536"/>
                      <a:gd name="T13" fmla="*/ 0 60000 65536"/>
                      <a:gd name="T14" fmla="*/ 0 60000 65536"/>
                      <a:gd name="T15" fmla="*/ 0 w 277"/>
                      <a:gd name="T16" fmla="*/ 0 h 68"/>
                      <a:gd name="T17" fmla="*/ 277 w 277"/>
                      <a:gd name="T18" fmla="*/ 68 h 68"/>
                    </a:gdLst>
                    <a:ahLst/>
                    <a:cxnLst>
                      <a:cxn ang="T10">
                        <a:pos x="T0" y="T1"/>
                      </a:cxn>
                      <a:cxn ang="T11">
                        <a:pos x="T2" y="T3"/>
                      </a:cxn>
                      <a:cxn ang="T12">
                        <a:pos x="T4" y="T5"/>
                      </a:cxn>
                      <a:cxn ang="T13">
                        <a:pos x="T6" y="T7"/>
                      </a:cxn>
                      <a:cxn ang="T14">
                        <a:pos x="T8" y="T9"/>
                      </a:cxn>
                    </a:cxnLst>
                    <a:rect l="T15" t="T16" r="T17" b="T18"/>
                    <a:pathLst>
                      <a:path w="277" h="68">
                        <a:moveTo>
                          <a:pt x="207" y="0"/>
                        </a:moveTo>
                        <a:lnTo>
                          <a:pt x="0" y="0"/>
                        </a:lnTo>
                        <a:lnTo>
                          <a:pt x="70" y="68"/>
                        </a:lnTo>
                        <a:lnTo>
                          <a:pt x="277" y="68"/>
                        </a:lnTo>
                        <a:lnTo>
                          <a:pt x="207" y="0"/>
                        </a:lnTo>
                        <a:close/>
                      </a:path>
                    </a:pathLst>
                  </a:custGeom>
                  <a:solidFill>
                    <a:srgbClr val="CDE6FF"/>
                  </a:solidFill>
                  <a:ln w="4763">
                    <a:solidFill>
                      <a:schemeClr val="bg2"/>
                    </a:solidFill>
                    <a:round/>
                    <a:headEnd/>
                    <a:tailEnd/>
                  </a:ln>
                </p:spPr>
                <p:txBody>
                  <a:bodyPr/>
                  <a:lstStyle/>
                  <a:p>
                    <a:endParaRPr lang="en-US"/>
                  </a:p>
                </p:txBody>
              </p:sp>
            </p:grpSp>
            <p:grpSp>
              <p:nvGrpSpPr>
                <p:cNvPr id="37984" name="Group 133"/>
                <p:cNvGrpSpPr>
                  <a:grpSpLocks/>
                </p:cNvGrpSpPr>
                <p:nvPr/>
              </p:nvGrpSpPr>
              <p:grpSpPr bwMode="auto">
                <a:xfrm>
                  <a:off x="2765" y="2213"/>
                  <a:ext cx="300" cy="178"/>
                  <a:chOff x="2765" y="2213"/>
                  <a:chExt cx="300" cy="178"/>
                </a:xfrm>
              </p:grpSpPr>
              <p:sp>
                <p:nvSpPr>
                  <p:cNvPr id="37993" name="Freeform 134"/>
                  <p:cNvSpPr>
                    <a:spLocks/>
                  </p:cNvSpPr>
                  <p:nvPr/>
                </p:nvSpPr>
                <p:spPr bwMode="auto">
                  <a:xfrm>
                    <a:off x="2765" y="2213"/>
                    <a:ext cx="83" cy="178"/>
                  </a:xfrm>
                  <a:custGeom>
                    <a:avLst/>
                    <a:gdLst>
                      <a:gd name="T0" fmla="*/ 0 w 83"/>
                      <a:gd name="T1" fmla="*/ 0 h 178"/>
                      <a:gd name="T2" fmla="*/ 83 w 83"/>
                      <a:gd name="T3" fmla="*/ 81 h 178"/>
                      <a:gd name="T4" fmla="*/ 83 w 83"/>
                      <a:gd name="T5" fmla="*/ 178 h 178"/>
                      <a:gd name="T6" fmla="*/ 0 w 83"/>
                      <a:gd name="T7" fmla="*/ 97 h 178"/>
                      <a:gd name="T8" fmla="*/ 0 w 83"/>
                      <a:gd name="T9" fmla="*/ 0 h 178"/>
                      <a:gd name="T10" fmla="*/ 0 60000 65536"/>
                      <a:gd name="T11" fmla="*/ 0 60000 65536"/>
                      <a:gd name="T12" fmla="*/ 0 60000 65536"/>
                      <a:gd name="T13" fmla="*/ 0 60000 65536"/>
                      <a:gd name="T14" fmla="*/ 0 60000 65536"/>
                      <a:gd name="T15" fmla="*/ 0 w 83"/>
                      <a:gd name="T16" fmla="*/ 0 h 178"/>
                      <a:gd name="T17" fmla="*/ 83 w 83"/>
                      <a:gd name="T18" fmla="*/ 178 h 178"/>
                    </a:gdLst>
                    <a:ahLst/>
                    <a:cxnLst>
                      <a:cxn ang="T10">
                        <a:pos x="T0" y="T1"/>
                      </a:cxn>
                      <a:cxn ang="T11">
                        <a:pos x="T2" y="T3"/>
                      </a:cxn>
                      <a:cxn ang="T12">
                        <a:pos x="T4" y="T5"/>
                      </a:cxn>
                      <a:cxn ang="T13">
                        <a:pos x="T6" y="T7"/>
                      </a:cxn>
                      <a:cxn ang="T14">
                        <a:pos x="T8" y="T9"/>
                      </a:cxn>
                    </a:cxnLst>
                    <a:rect l="T15" t="T16" r="T17" b="T18"/>
                    <a:pathLst>
                      <a:path w="83" h="178">
                        <a:moveTo>
                          <a:pt x="0" y="0"/>
                        </a:moveTo>
                        <a:lnTo>
                          <a:pt x="83" y="81"/>
                        </a:lnTo>
                        <a:lnTo>
                          <a:pt x="83" y="17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7994" name="Rectangle 135"/>
                  <p:cNvSpPr>
                    <a:spLocks noChangeArrowheads="1"/>
                  </p:cNvSpPr>
                  <p:nvPr/>
                </p:nvSpPr>
                <p:spPr bwMode="auto">
                  <a:xfrm>
                    <a:off x="2848" y="2294"/>
                    <a:ext cx="217" cy="97"/>
                  </a:xfrm>
                  <a:prstGeom prst="rect">
                    <a:avLst/>
                  </a:prstGeom>
                  <a:solidFill>
                    <a:srgbClr val="CDE6FF"/>
                  </a:solidFill>
                  <a:ln w="4763">
                    <a:solidFill>
                      <a:schemeClr val="bg2"/>
                    </a:solidFill>
                    <a:miter lim="800000"/>
                    <a:headEnd/>
                    <a:tailEnd/>
                  </a:ln>
                </p:spPr>
                <p:txBody>
                  <a:bodyPr/>
                  <a:lstStyle/>
                  <a:p>
                    <a:endParaRPr lang="en-US"/>
                  </a:p>
                </p:txBody>
              </p:sp>
              <p:sp>
                <p:nvSpPr>
                  <p:cNvPr id="37995" name="Freeform 136"/>
                  <p:cNvSpPr>
                    <a:spLocks/>
                  </p:cNvSpPr>
                  <p:nvPr/>
                </p:nvSpPr>
                <p:spPr bwMode="auto">
                  <a:xfrm>
                    <a:off x="2765" y="2213"/>
                    <a:ext cx="300" cy="81"/>
                  </a:xfrm>
                  <a:custGeom>
                    <a:avLst/>
                    <a:gdLst>
                      <a:gd name="T0" fmla="*/ 217 w 300"/>
                      <a:gd name="T1" fmla="*/ 0 h 81"/>
                      <a:gd name="T2" fmla="*/ 0 w 300"/>
                      <a:gd name="T3" fmla="*/ 0 h 81"/>
                      <a:gd name="T4" fmla="*/ 83 w 300"/>
                      <a:gd name="T5" fmla="*/ 81 h 81"/>
                      <a:gd name="T6" fmla="*/ 300 w 300"/>
                      <a:gd name="T7" fmla="*/ 81 h 81"/>
                      <a:gd name="T8" fmla="*/ 217 w 300"/>
                      <a:gd name="T9" fmla="*/ 0 h 81"/>
                      <a:gd name="T10" fmla="*/ 0 60000 65536"/>
                      <a:gd name="T11" fmla="*/ 0 60000 65536"/>
                      <a:gd name="T12" fmla="*/ 0 60000 65536"/>
                      <a:gd name="T13" fmla="*/ 0 60000 65536"/>
                      <a:gd name="T14" fmla="*/ 0 60000 65536"/>
                      <a:gd name="T15" fmla="*/ 0 w 300"/>
                      <a:gd name="T16" fmla="*/ 0 h 81"/>
                      <a:gd name="T17" fmla="*/ 300 w 300"/>
                      <a:gd name="T18" fmla="*/ 81 h 81"/>
                    </a:gdLst>
                    <a:ahLst/>
                    <a:cxnLst>
                      <a:cxn ang="T10">
                        <a:pos x="T0" y="T1"/>
                      </a:cxn>
                      <a:cxn ang="T11">
                        <a:pos x="T2" y="T3"/>
                      </a:cxn>
                      <a:cxn ang="T12">
                        <a:pos x="T4" y="T5"/>
                      </a:cxn>
                      <a:cxn ang="T13">
                        <a:pos x="T6" y="T7"/>
                      </a:cxn>
                      <a:cxn ang="T14">
                        <a:pos x="T8" y="T9"/>
                      </a:cxn>
                    </a:cxnLst>
                    <a:rect l="T15" t="T16" r="T17" b="T18"/>
                    <a:pathLst>
                      <a:path w="300" h="81">
                        <a:moveTo>
                          <a:pt x="217" y="0"/>
                        </a:moveTo>
                        <a:lnTo>
                          <a:pt x="0" y="0"/>
                        </a:lnTo>
                        <a:lnTo>
                          <a:pt x="83" y="81"/>
                        </a:lnTo>
                        <a:lnTo>
                          <a:pt x="300" y="81"/>
                        </a:lnTo>
                        <a:lnTo>
                          <a:pt x="217" y="0"/>
                        </a:lnTo>
                        <a:close/>
                      </a:path>
                    </a:pathLst>
                  </a:custGeom>
                  <a:solidFill>
                    <a:srgbClr val="CDE6FF"/>
                  </a:solidFill>
                  <a:ln w="4763">
                    <a:solidFill>
                      <a:schemeClr val="bg2"/>
                    </a:solidFill>
                    <a:round/>
                    <a:headEnd/>
                    <a:tailEnd/>
                  </a:ln>
                </p:spPr>
                <p:txBody>
                  <a:bodyPr/>
                  <a:lstStyle/>
                  <a:p>
                    <a:endParaRPr lang="en-US"/>
                  </a:p>
                </p:txBody>
              </p:sp>
            </p:grpSp>
            <p:grpSp>
              <p:nvGrpSpPr>
                <p:cNvPr id="37985" name="Group 137"/>
                <p:cNvGrpSpPr>
                  <a:grpSpLocks/>
                </p:cNvGrpSpPr>
                <p:nvPr/>
              </p:nvGrpSpPr>
              <p:grpSpPr bwMode="auto">
                <a:xfrm>
                  <a:off x="2370" y="2239"/>
                  <a:ext cx="462" cy="152"/>
                  <a:chOff x="2370" y="2239"/>
                  <a:chExt cx="462" cy="152"/>
                </a:xfrm>
              </p:grpSpPr>
              <p:sp>
                <p:nvSpPr>
                  <p:cNvPr id="37990" name="Freeform 138"/>
                  <p:cNvSpPr>
                    <a:spLocks/>
                  </p:cNvSpPr>
                  <p:nvPr/>
                </p:nvSpPr>
                <p:spPr bwMode="auto">
                  <a:xfrm>
                    <a:off x="2370" y="2239"/>
                    <a:ext cx="57" cy="152"/>
                  </a:xfrm>
                  <a:custGeom>
                    <a:avLst/>
                    <a:gdLst>
                      <a:gd name="T0" fmla="*/ 0 w 57"/>
                      <a:gd name="T1" fmla="*/ 0 h 152"/>
                      <a:gd name="T2" fmla="*/ 57 w 57"/>
                      <a:gd name="T3" fmla="*/ 55 h 152"/>
                      <a:gd name="T4" fmla="*/ 57 w 57"/>
                      <a:gd name="T5" fmla="*/ 152 h 152"/>
                      <a:gd name="T6" fmla="*/ 0 w 57"/>
                      <a:gd name="T7" fmla="*/ 97 h 152"/>
                      <a:gd name="T8" fmla="*/ 0 w 57"/>
                      <a:gd name="T9" fmla="*/ 0 h 152"/>
                      <a:gd name="T10" fmla="*/ 0 60000 65536"/>
                      <a:gd name="T11" fmla="*/ 0 60000 65536"/>
                      <a:gd name="T12" fmla="*/ 0 60000 65536"/>
                      <a:gd name="T13" fmla="*/ 0 60000 65536"/>
                      <a:gd name="T14" fmla="*/ 0 60000 65536"/>
                      <a:gd name="T15" fmla="*/ 0 w 57"/>
                      <a:gd name="T16" fmla="*/ 0 h 152"/>
                      <a:gd name="T17" fmla="*/ 57 w 57"/>
                      <a:gd name="T18" fmla="*/ 152 h 152"/>
                    </a:gdLst>
                    <a:ahLst/>
                    <a:cxnLst>
                      <a:cxn ang="T10">
                        <a:pos x="T0" y="T1"/>
                      </a:cxn>
                      <a:cxn ang="T11">
                        <a:pos x="T2" y="T3"/>
                      </a:cxn>
                      <a:cxn ang="T12">
                        <a:pos x="T4" y="T5"/>
                      </a:cxn>
                      <a:cxn ang="T13">
                        <a:pos x="T6" y="T7"/>
                      </a:cxn>
                      <a:cxn ang="T14">
                        <a:pos x="T8" y="T9"/>
                      </a:cxn>
                    </a:cxnLst>
                    <a:rect l="T15" t="T16" r="T17" b="T18"/>
                    <a:pathLst>
                      <a:path w="57" h="152">
                        <a:moveTo>
                          <a:pt x="0" y="0"/>
                        </a:moveTo>
                        <a:lnTo>
                          <a:pt x="57" y="55"/>
                        </a:lnTo>
                        <a:lnTo>
                          <a:pt x="57" y="152"/>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7991" name="Rectangle 139"/>
                  <p:cNvSpPr>
                    <a:spLocks noChangeArrowheads="1"/>
                  </p:cNvSpPr>
                  <p:nvPr/>
                </p:nvSpPr>
                <p:spPr bwMode="auto">
                  <a:xfrm>
                    <a:off x="2427" y="2294"/>
                    <a:ext cx="405" cy="97"/>
                  </a:xfrm>
                  <a:prstGeom prst="rect">
                    <a:avLst/>
                  </a:prstGeom>
                  <a:solidFill>
                    <a:srgbClr val="CDE6FF"/>
                  </a:solidFill>
                  <a:ln w="4763">
                    <a:solidFill>
                      <a:schemeClr val="bg2"/>
                    </a:solidFill>
                    <a:miter lim="800000"/>
                    <a:headEnd/>
                    <a:tailEnd/>
                  </a:ln>
                </p:spPr>
                <p:txBody>
                  <a:bodyPr/>
                  <a:lstStyle/>
                  <a:p>
                    <a:endParaRPr lang="en-US"/>
                  </a:p>
                </p:txBody>
              </p:sp>
              <p:sp>
                <p:nvSpPr>
                  <p:cNvPr id="37992" name="Freeform 140"/>
                  <p:cNvSpPr>
                    <a:spLocks/>
                  </p:cNvSpPr>
                  <p:nvPr/>
                </p:nvSpPr>
                <p:spPr bwMode="auto">
                  <a:xfrm>
                    <a:off x="2370" y="2239"/>
                    <a:ext cx="462" cy="55"/>
                  </a:xfrm>
                  <a:custGeom>
                    <a:avLst/>
                    <a:gdLst>
                      <a:gd name="T0" fmla="*/ 405 w 462"/>
                      <a:gd name="T1" fmla="*/ 0 h 55"/>
                      <a:gd name="T2" fmla="*/ 0 w 462"/>
                      <a:gd name="T3" fmla="*/ 0 h 55"/>
                      <a:gd name="T4" fmla="*/ 57 w 462"/>
                      <a:gd name="T5" fmla="*/ 55 h 55"/>
                      <a:gd name="T6" fmla="*/ 462 w 462"/>
                      <a:gd name="T7" fmla="*/ 55 h 55"/>
                      <a:gd name="T8" fmla="*/ 405 w 462"/>
                      <a:gd name="T9" fmla="*/ 0 h 55"/>
                      <a:gd name="T10" fmla="*/ 0 60000 65536"/>
                      <a:gd name="T11" fmla="*/ 0 60000 65536"/>
                      <a:gd name="T12" fmla="*/ 0 60000 65536"/>
                      <a:gd name="T13" fmla="*/ 0 60000 65536"/>
                      <a:gd name="T14" fmla="*/ 0 60000 65536"/>
                      <a:gd name="T15" fmla="*/ 0 w 462"/>
                      <a:gd name="T16" fmla="*/ 0 h 55"/>
                      <a:gd name="T17" fmla="*/ 462 w 462"/>
                      <a:gd name="T18" fmla="*/ 55 h 55"/>
                    </a:gdLst>
                    <a:ahLst/>
                    <a:cxnLst>
                      <a:cxn ang="T10">
                        <a:pos x="T0" y="T1"/>
                      </a:cxn>
                      <a:cxn ang="T11">
                        <a:pos x="T2" y="T3"/>
                      </a:cxn>
                      <a:cxn ang="T12">
                        <a:pos x="T4" y="T5"/>
                      </a:cxn>
                      <a:cxn ang="T13">
                        <a:pos x="T6" y="T7"/>
                      </a:cxn>
                      <a:cxn ang="T14">
                        <a:pos x="T8" y="T9"/>
                      </a:cxn>
                    </a:cxnLst>
                    <a:rect l="T15" t="T16" r="T17" b="T18"/>
                    <a:pathLst>
                      <a:path w="462" h="55">
                        <a:moveTo>
                          <a:pt x="405" y="0"/>
                        </a:moveTo>
                        <a:lnTo>
                          <a:pt x="0" y="0"/>
                        </a:lnTo>
                        <a:lnTo>
                          <a:pt x="57" y="55"/>
                        </a:lnTo>
                        <a:lnTo>
                          <a:pt x="462" y="55"/>
                        </a:lnTo>
                        <a:lnTo>
                          <a:pt x="405" y="0"/>
                        </a:lnTo>
                        <a:close/>
                      </a:path>
                    </a:pathLst>
                  </a:custGeom>
                  <a:solidFill>
                    <a:srgbClr val="CDE6FF"/>
                  </a:solidFill>
                  <a:ln w="4763">
                    <a:solidFill>
                      <a:schemeClr val="bg2"/>
                    </a:solidFill>
                    <a:round/>
                    <a:headEnd/>
                    <a:tailEnd/>
                  </a:ln>
                </p:spPr>
                <p:txBody>
                  <a:bodyPr/>
                  <a:lstStyle/>
                  <a:p>
                    <a:endParaRPr lang="en-US"/>
                  </a:p>
                </p:txBody>
              </p:sp>
            </p:grpSp>
            <p:grpSp>
              <p:nvGrpSpPr>
                <p:cNvPr id="37986" name="Group 141"/>
                <p:cNvGrpSpPr>
                  <a:grpSpLocks/>
                </p:cNvGrpSpPr>
                <p:nvPr/>
              </p:nvGrpSpPr>
              <p:grpSpPr bwMode="auto">
                <a:xfrm>
                  <a:off x="2021" y="2236"/>
                  <a:ext cx="396" cy="155"/>
                  <a:chOff x="2021" y="2236"/>
                  <a:chExt cx="396" cy="155"/>
                </a:xfrm>
              </p:grpSpPr>
              <p:sp>
                <p:nvSpPr>
                  <p:cNvPr id="37987" name="Freeform 142"/>
                  <p:cNvSpPr>
                    <a:spLocks/>
                  </p:cNvSpPr>
                  <p:nvPr/>
                </p:nvSpPr>
                <p:spPr bwMode="auto">
                  <a:xfrm>
                    <a:off x="2021" y="2236"/>
                    <a:ext cx="59" cy="155"/>
                  </a:xfrm>
                  <a:custGeom>
                    <a:avLst/>
                    <a:gdLst>
                      <a:gd name="T0" fmla="*/ 0 w 59"/>
                      <a:gd name="T1" fmla="*/ 0 h 155"/>
                      <a:gd name="T2" fmla="*/ 59 w 59"/>
                      <a:gd name="T3" fmla="*/ 58 h 155"/>
                      <a:gd name="T4" fmla="*/ 59 w 59"/>
                      <a:gd name="T5" fmla="*/ 155 h 155"/>
                      <a:gd name="T6" fmla="*/ 0 w 59"/>
                      <a:gd name="T7" fmla="*/ 97 h 155"/>
                      <a:gd name="T8" fmla="*/ 0 w 59"/>
                      <a:gd name="T9" fmla="*/ 0 h 155"/>
                      <a:gd name="T10" fmla="*/ 0 60000 65536"/>
                      <a:gd name="T11" fmla="*/ 0 60000 65536"/>
                      <a:gd name="T12" fmla="*/ 0 60000 65536"/>
                      <a:gd name="T13" fmla="*/ 0 60000 65536"/>
                      <a:gd name="T14" fmla="*/ 0 60000 65536"/>
                      <a:gd name="T15" fmla="*/ 0 w 59"/>
                      <a:gd name="T16" fmla="*/ 0 h 155"/>
                      <a:gd name="T17" fmla="*/ 59 w 59"/>
                      <a:gd name="T18" fmla="*/ 155 h 155"/>
                    </a:gdLst>
                    <a:ahLst/>
                    <a:cxnLst>
                      <a:cxn ang="T10">
                        <a:pos x="T0" y="T1"/>
                      </a:cxn>
                      <a:cxn ang="T11">
                        <a:pos x="T2" y="T3"/>
                      </a:cxn>
                      <a:cxn ang="T12">
                        <a:pos x="T4" y="T5"/>
                      </a:cxn>
                      <a:cxn ang="T13">
                        <a:pos x="T6" y="T7"/>
                      </a:cxn>
                      <a:cxn ang="T14">
                        <a:pos x="T8" y="T9"/>
                      </a:cxn>
                    </a:cxnLst>
                    <a:rect l="T15" t="T16" r="T17" b="T18"/>
                    <a:pathLst>
                      <a:path w="59" h="155">
                        <a:moveTo>
                          <a:pt x="0" y="0"/>
                        </a:moveTo>
                        <a:lnTo>
                          <a:pt x="59" y="58"/>
                        </a:lnTo>
                        <a:lnTo>
                          <a:pt x="59" y="15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7988" name="Rectangle 143"/>
                  <p:cNvSpPr>
                    <a:spLocks noChangeArrowheads="1"/>
                  </p:cNvSpPr>
                  <p:nvPr/>
                </p:nvSpPr>
                <p:spPr bwMode="auto">
                  <a:xfrm>
                    <a:off x="2080" y="2294"/>
                    <a:ext cx="337" cy="97"/>
                  </a:xfrm>
                  <a:prstGeom prst="rect">
                    <a:avLst/>
                  </a:prstGeom>
                  <a:solidFill>
                    <a:srgbClr val="CDE6FF"/>
                  </a:solidFill>
                  <a:ln w="4763">
                    <a:solidFill>
                      <a:schemeClr val="bg2"/>
                    </a:solidFill>
                    <a:miter lim="800000"/>
                    <a:headEnd/>
                    <a:tailEnd/>
                  </a:ln>
                </p:spPr>
                <p:txBody>
                  <a:bodyPr/>
                  <a:lstStyle/>
                  <a:p>
                    <a:endParaRPr lang="en-US"/>
                  </a:p>
                </p:txBody>
              </p:sp>
              <p:sp>
                <p:nvSpPr>
                  <p:cNvPr id="37989" name="Freeform 144"/>
                  <p:cNvSpPr>
                    <a:spLocks/>
                  </p:cNvSpPr>
                  <p:nvPr/>
                </p:nvSpPr>
                <p:spPr bwMode="auto">
                  <a:xfrm>
                    <a:off x="2021" y="2236"/>
                    <a:ext cx="396" cy="58"/>
                  </a:xfrm>
                  <a:custGeom>
                    <a:avLst/>
                    <a:gdLst>
                      <a:gd name="T0" fmla="*/ 336 w 396"/>
                      <a:gd name="T1" fmla="*/ 0 h 58"/>
                      <a:gd name="T2" fmla="*/ 0 w 396"/>
                      <a:gd name="T3" fmla="*/ 0 h 58"/>
                      <a:gd name="T4" fmla="*/ 59 w 396"/>
                      <a:gd name="T5" fmla="*/ 58 h 58"/>
                      <a:gd name="T6" fmla="*/ 396 w 396"/>
                      <a:gd name="T7" fmla="*/ 58 h 58"/>
                      <a:gd name="T8" fmla="*/ 336 w 396"/>
                      <a:gd name="T9" fmla="*/ 0 h 58"/>
                      <a:gd name="T10" fmla="*/ 0 60000 65536"/>
                      <a:gd name="T11" fmla="*/ 0 60000 65536"/>
                      <a:gd name="T12" fmla="*/ 0 60000 65536"/>
                      <a:gd name="T13" fmla="*/ 0 60000 65536"/>
                      <a:gd name="T14" fmla="*/ 0 60000 65536"/>
                      <a:gd name="T15" fmla="*/ 0 w 396"/>
                      <a:gd name="T16" fmla="*/ 0 h 58"/>
                      <a:gd name="T17" fmla="*/ 396 w 396"/>
                      <a:gd name="T18" fmla="*/ 58 h 58"/>
                    </a:gdLst>
                    <a:ahLst/>
                    <a:cxnLst>
                      <a:cxn ang="T10">
                        <a:pos x="T0" y="T1"/>
                      </a:cxn>
                      <a:cxn ang="T11">
                        <a:pos x="T2" y="T3"/>
                      </a:cxn>
                      <a:cxn ang="T12">
                        <a:pos x="T4" y="T5"/>
                      </a:cxn>
                      <a:cxn ang="T13">
                        <a:pos x="T6" y="T7"/>
                      </a:cxn>
                      <a:cxn ang="T14">
                        <a:pos x="T8" y="T9"/>
                      </a:cxn>
                    </a:cxnLst>
                    <a:rect l="T15" t="T16" r="T17" b="T18"/>
                    <a:pathLst>
                      <a:path w="396" h="58">
                        <a:moveTo>
                          <a:pt x="336" y="0"/>
                        </a:moveTo>
                        <a:lnTo>
                          <a:pt x="0" y="0"/>
                        </a:lnTo>
                        <a:lnTo>
                          <a:pt x="59" y="58"/>
                        </a:lnTo>
                        <a:lnTo>
                          <a:pt x="396" y="58"/>
                        </a:lnTo>
                        <a:lnTo>
                          <a:pt x="336" y="0"/>
                        </a:lnTo>
                        <a:close/>
                      </a:path>
                    </a:pathLst>
                  </a:custGeom>
                  <a:solidFill>
                    <a:srgbClr val="CDE6FF"/>
                  </a:solidFill>
                  <a:ln w="4763">
                    <a:solidFill>
                      <a:schemeClr val="bg2"/>
                    </a:solidFill>
                    <a:round/>
                    <a:headEnd/>
                    <a:tailEnd/>
                  </a:ln>
                </p:spPr>
                <p:txBody>
                  <a:bodyPr/>
                  <a:lstStyle/>
                  <a:p>
                    <a:endParaRPr lang="en-US"/>
                  </a:p>
                </p:txBody>
              </p:sp>
            </p:grpSp>
          </p:grpSp>
          <p:sp>
            <p:nvSpPr>
              <p:cNvPr id="37936" name="Line 145"/>
              <p:cNvSpPr>
                <a:spLocks noChangeShapeType="1"/>
              </p:cNvSpPr>
              <p:nvPr/>
            </p:nvSpPr>
            <p:spPr bwMode="auto">
              <a:xfrm flipV="1">
                <a:off x="1829" y="1959"/>
                <a:ext cx="700" cy="81"/>
              </a:xfrm>
              <a:prstGeom prst="line">
                <a:avLst/>
              </a:prstGeom>
              <a:noFill/>
              <a:ln w="3175">
                <a:solidFill>
                  <a:schemeClr val="bg2"/>
                </a:solidFill>
                <a:round/>
                <a:headEnd/>
                <a:tailEnd/>
              </a:ln>
            </p:spPr>
            <p:txBody>
              <a:bodyPr/>
              <a:lstStyle/>
              <a:p>
                <a:endParaRPr lang="en-US"/>
              </a:p>
            </p:txBody>
          </p:sp>
          <p:sp>
            <p:nvSpPr>
              <p:cNvPr id="37937" name="Line 146"/>
              <p:cNvSpPr>
                <a:spLocks noChangeShapeType="1"/>
              </p:cNvSpPr>
              <p:nvPr/>
            </p:nvSpPr>
            <p:spPr bwMode="auto">
              <a:xfrm flipH="1" flipV="1">
                <a:off x="1752" y="1962"/>
                <a:ext cx="861" cy="78"/>
              </a:xfrm>
              <a:prstGeom prst="line">
                <a:avLst/>
              </a:prstGeom>
              <a:noFill/>
              <a:ln w="3175">
                <a:solidFill>
                  <a:schemeClr val="bg2"/>
                </a:solidFill>
                <a:round/>
                <a:headEnd/>
                <a:tailEnd/>
              </a:ln>
            </p:spPr>
            <p:txBody>
              <a:bodyPr/>
              <a:lstStyle/>
              <a:p>
                <a:endParaRPr lang="en-US"/>
              </a:p>
            </p:txBody>
          </p:sp>
          <p:sp>
            <p:nvSpPr>
              <p:cNvPr id="37938" name="Oval 147"/>
              <p:cNvSpPr>
                <a:spLocks noChangeArrowheads="1"/>
              </p:cNvSpPr>
              <p:nvPr/>
            </p:nvSpPr>
            <p:spPr bwMode="auto">
              <a:xfrm>
                <a:off x="2114" y="1981"/>
                <a:ext cx="127" cy="38"/>
              </a:xfrm>
              <a:prstGeom prst="ellipse">
                <a:avLst/>
              </a:prstGeom>
              <a:solidFill>
                <a:srgbClr val="CDE6FF"/>
              </a:solidFill>
              <a:ln w="3175">
                <a:solidFill>
                  <a:schemeClr val="bg2"/>
                </a:solidFill>
                <a:round/>
                <a:headEnd/>
                <a:tailEnd/>
              </a:ln>
            </p:spPr>
            <p:txBody>
              <a:bodyPr/>
              <a:lstStyle/>
              <a:p>
                <a:endParaRPr lang="en-US"/>
              </a:p>
            </p:txBody>
          </p:sp>
          <p:sp>
            <p:nvSpPr>
              <p:cNvPr id="37939" name="Line 148"/>
              <p:cNvSpPr>
                <a:spLocks noChangeShapeType="1"/>
              </p:cNvSpPr>
              <p:nvPr/>
            </p:nvSpPr>
            <p:spPr bwMode="auto">
              <a:xfrm>
                <a:off x="2608" y="2002"/>
                <a:ext cx="311" cy="1"/>
              </a:xfrm>
              <a:prstGeom prst="line">
                <a:avLst/>
              </a:prstGeom>
              <a:noFill/>
              <a:ln w="3175">
                <a:solidFill>
                  <a:schemeClr val="bg2"/>
                </a:solidFill>
                <a:round/>
                <a:headEnd/>
                <a:tailEnd/>
              </a:ln>
            </p:spPr>
            <p:txBody>
              <a:bodyPr/>
              <a:lstStyle/>
              <a:p>
                <a:endParaRPr lang="en-US"/>
              </a:p>
            </p:txBody>
          </p:sp>
          <p:sp>
            <p:nvSpPr>
              <p:cNvPr id="37940" name="Line 149"/>
              <p:cNvSpPr>
                <a:spLocks noChangeShapeType="1"/>
              </p:cNvSpPr>
              <p:nvPr/>
            </p:nvSpPr>
            <p:spPr bwMode="auto">
              <a:xfrm flipH="1" flipV="1">
                <a:off x="2717" y="1959"/>
                <a:ext cx="81" cy="82"/>
              </a:xfrm>
              <a:prstGeom prst="line">
                <a:avLst/>
              </a:prstGeom>
              <a:noFill/>
              <a:ln w="3175">
                <a:solidFill>
                  <a:schemeClr val="bg2"/>
                </a:solidFill>
                <a:round/>
                <a:headEnd/>
                <a:tailEnd/>
              </a:ln>
            </p:spPr>
            <p:txBody>
              <a:bodyPr/>
              <a:lstStyle/>
              <a:p>
                <a:endParaRPr lang="en-US"/>
              </a:p>
            </p:txBody>
          </p:sp>
          <p:sp>
            <p:nvSpPr>
              <p:cNvPr id="37941" name="Line 150"/>
              <p:cNvSpPr>
                <a:spLocks noChangeShapeType="1"/>
              </p:cNvSpPr>
              <p:nvPr/>
            </p:nvSpPr>
            <p:spPr bwMode="auto">
              <a:xfrm>
                <a:off x="2801" y="2041"/>
                <a:ext cx="1" cy="97"/>
              </a:xfrm>
              <a:prstGeom prst="line">
                <a:avLst/>
              </a:prstGeom>
              <a:noFill/>
              <a:ln w="3175">
                <a:solidFill>
                  <a:schemeClr val="bg2"/>
                </a:solidFill>
                <a:round/>
                <a:headEnd/>
                <a:tailEnd/>
              </a:ln>
            </p:spPr>
            <p:txBody>
              <a:bodyPr/>
              <a:lstStyle/>
              <a:p>
                <a:endParaRPr lang="en-US"/>
              </a:p>
            </p:txBody>
          </p:sp>
          <p:sp>
            <p:nvSpPr>
              <p:cNvPr id="37942" name="Line 151"/>
              <p:cNvSpPr>
                <a:spLocks noChangeShapeType="1"/>
              </p:cNvSpPr>
              <p:nvPr/>
            </p:nvSpPr>
            <p:spPr bwMode="auto">
              <a:xfrm flipV="1">
                <a:off x="1897" y="2108"/>
                <a:ext cx="1" cy="94"/>
              </a:xfrm>
              <a:prstGeom prst="line">
                <a:avLst/>
              </a:prstGeom>
              <a:noFill/>
              <a:ln w="3175">
                <a:solidFill>
                  <a:schemeClr val="bg2"/>
                </a:solidFill>
                <a:round/>
                <a:headEnd/>
                <a:tailEnd/>
              </a:ln>
            </p:spPr>
            <p:txBody>
              <a:bodyPr/>
              <a:lstStyle/>
              <a:p>
                <a:endParaRPr lang="en-US"/>
              </a:p>
            </p:txBody>
          </p:sp>
          <p:sp>
            <p:nvSpPr>
              <p:cNvPr id="37943" name="Line 152"/>
              <p:cNvSpPr>
                <a:spLocks noChangeShapeType="1"/>
              </p:cNvSpPr>
              <p:nvPr/>
            </p:nvSpPr>
            <p:spPr bwMode="auto">
              <a:xfrm flipV="1">
                <a:off x="1956" y="2168"/>
                <a:ext cx="1" cy="93"/>
              </a:xfrm>
              <a:prstGeom prst="line">
                <a:avLst/>
              </a:prstGeom>
              <a:noFill/>
              <a:ln w="3175">
                <a:solidFill>
                  <a:schemeClr val="bg2"/>
                </a:solidFill>
                <a:round/>
                <a:headEnd/>
                <a:tailEnd/>
              </a:ln>
            </p:spPr>
            <p:txBody>
              <a:bodyPr/>
              <a:lstStyle/>
              <a:p>
                <a:endParaRPr lang="en-US"/>
              </a:p>
            </p:txBody>
          </p:sp>
          <p:sp>
            <p:nvSpPr>
              <p:cNvPr id="37944" name="Line 153"/>
              <p:cNvSpPr>
                <a:spLocks noChangeShapeType="1"/>
              </p:cNvSpPr>
              <p:nvPr/>
            </p:nvSpPr>
            <p:spPr bwMode="auto">
              <a:xfrm>
                <a:off x="1897" y="2108"/>
                <a:ext cx="96" cy="1"/>
              </a:xfrm>
              <a:prstGeom prst="line">
                <a:avLst/>
              </a:prstGeom>
              <a:noFill/>
              <a:ln w="3175">
                <a:solidFill>
                  <a:schemeClr val="bg2"/>
                </a:solidFill>
                <a:round/>
                <a:headEnd/>
                <a:tailEnd/>
              </a:ln>
            </p:spPr>
            <p:txBody>
              <a:bodyPr/>
              <a:lstStyle/>
              <a:p>
                <a:endParaRPr lang="en-US"/>
              </a:p>
            </p:txBody>
          </p:sp>
          <p:sp>
            <p:nvSpPr>
              <p:cNvPr id="37945" name="Line 154"/>
              <p:cNvSpPr>
                <a:spLocks noChangeShapeType="1"/>
              </p:cNvSpPr>
              <p:nvPr/>
            </p:nvSpPr>
            <p:spPr bwMode="auto">
              <a:xfrm>
                <a:off x="1956" y="2168"/>
                <a:ext cx="100" cy="1"/>
              </a:xfrm>
              <a:prstGeom prst="line">
                <a:avLst/>
              </a:prstGeom>
              <a:noFill/>
              <a:ln w="3175">
                <a:solidFill>
                  <a:schemeClr val="bg2"/>
                </a:solidFill>
                <a:round/>
                <a:headEnd/>
                <a:tailEnd/>
              </a:ln>
            </p:spPr>
            <p:txBody>
              <a:bodyPr/>
              <a:lstStyle/>
              <a:p>
                <a:endParaRPr lang="en-US"/>
              </a:p>
            </p:txBody>
          </p:sp>
          <p:sp>
            <p:nvSpPr>
              <p:cNvPr id="37946" name="Freeform 155"/>
              <p:cNvSpPr>
                <a:spLocks/>
              </p:cNvSpPr>
              <p:nvPr/>
            </p:nvSpPr>
            <p:spPr bwMode="auto">
              <a:xfrm>
                <a:off x="2359" y="2134"/>
                <a:ext cx="100" cy="92"/>
              </a:xfrm>
              <a:custGeom>
                <a:avLst/>
                <a:gdLst>
                  <a:gd name="T0" fmla="*/ 0 w 100"/>
                  <a:gd name="T1" fmla="*/ 92 h 92"/>
                  <a:gd name="T2" fmla="*/ 0 w 100"/>
                  <a:gd name="T3" fmla="*/ 0 h 92"/>
                  <a:gd name="T4" fmla="*/ 100 w 100"/>
                  <a:gd name="T5" fmla="*/ 0 h 92"/>
                  <a:gd name="T6" fmla="*/ 0 60000 65536"/>
                  <a:gd name="T7" fmla="*/ 0 60000 65536"/>
                  <a:gd name="T8" fmla="*/ 0 60000 65536"/>
                  <a:gd name="T9" fmla="*/ 0 w 100"/>
                  <a:gd name="T10" fmla="*/ 0 h 92"/>
                  <a:gd name="T11" fmla="*/ 100 w 100"/>
                  <a:gd name="T12" fmla="*/ 92 h 92"/>
                </a:gdLst>
                <a:ahLst/>
                <a:cxnLst>
                  <a:cxn ang="T6">
                    <a:pos x="T0" y="T1"/>
                  </a:cxn>
                  <a:cxn ang="T7">
                    <a:pos x="T2" y="T3"/>
                  </a:cxn>
                  <a:cxn ang="T8">
                    <a:pos x="T4" y="T5"/>
                  </a:cxn>
                </a:cxnLst>
                <a:rect l="T9" t="T10" r="T11" b="T12"/>
                <a:pathLst>
                  <a:path w="100" h="92">
                    <a:moveTo>
                      <a:pt x="0" y="92"/>
                    </a:moveTo>
                    <a:lnTo>
                      <a:pt x="0" y="0"/>
                    </a:lnTo>
                    <a:lnTo>
                      <a:pt x="100" y="0"/>
                    </a:lnTo>
                  </a:path>
                </a:pathLst>
              </a:custGeom>
              <a:noFill/>
              <a:ln w="3175">
                <a:solidFill>
                  <a:schemeClr val="bg2"/>
                </a:solidFill>
                <a:round/>
                <a:headEnd/>
                <a:tailEnd/>
              </a:ln>
            </p:spPr>
            <p:txBody>
              <a:bodyPr/>
              <a:lstStyle/>
              <a:p>
                <a:endParaRPr lang="en-US"/>
              </a:p>
            </p:txBody>
          </p:sp>
          <p:sp>
            <p:nvSpPr>
              <p:cNvPr id="37947" name="Line 156"/>
              <p:cNvSpPr>
                <a:spLocks noChangeShapeType="1"/>
              </p:cNvSpPr>
              <p:nvPr/>
            </p:nvSpPr>
            <p:spPr bwMode="auto">
              <a:xfrm flipV="1">
                <a:off x="2150" y="2295"/>
                <a:ext cx="1" cy="94"/>
              </a:xfrm>
              <a:prstGeom prst="line">
                <a:avLst/>
              </a:prstGeom>
              <a:noFill/>
              <a:ln w="4763">
                <a:solidFill>
                  <a:schemeClr val="bg2"/>
                </a:solidFill>
                <a:round/>
                <a:headEnd/>
                <a:tailEnd/>
              </a:ln>
            </p:spPr>
            <p:txBody>
              <a:bodyPr/>
              <a:lstStyle/>
              <a:p>
                <a:endParaRPr lang="en-US"/>
              </a:p>
            </p:txBody>
          </p:sp>
          <p:sp>
            <p:nvSpPr>
              <p:cNvPr id="37948" name="Line 157"/>
              <p:cNvSpPr>
                <a:spLocks noChangeShapeType="1"/>
              </p:cNvSpPr>
              <p:nvPr/>
            </p:nvSpPr>
            <p:spPr bwMode="auto">
              <a:xfrm flipV="1">
                <a:off x="2341" y="2295"/>
                <a:ext cx="1" cy="94"/>
              </a:xfrm>
              <a:prstGeom prst="line">
                <a:avLst/>
              </a:prstGeom>
              <a:noFill/>
              <a:ln w="4763">
                <a:solidFill>
                  <a:schemeClr val="bg2"/>
                </a:solidFill>
                <a:round/>
                <a:headEnd/>
                <a:tailEnd/>
              </a:ln>
            </p:spPr>
            <p:txBody>
              <a:bodyPr/>
              <a:lstStyle/>
              <a:p>
                <a:endParaRPr lang="en-US"/>
              </a:p>
            </p:txBody>
          </p:sp>
          <p:sp>
            <p:nvSpPr>
              <p:cNvPr id="37949" name="Line 158"/>
              <p:cNvSpPr>
                <a:spLocks noChangeShapeType="1"/>
              </p:cNvSpPr>
              <p:nvPr/>
            </p:nvSpPr>
            <p:spPr bwMode="auto">
              <a:xfrm flipV="1">
                <a:off x="2150" y="2239"/>
                <a:ext cx="60" cy="56"/>
              </a:xfrm>
              <a:prstGeom prst="line">
                <a:avLst/>
              </a:prstGeom>
              <a:noFill/>
              <a:ln w="4763">
                <a:solidFill>
                  <a:schemeClr val="bg2"/>
                </a:solidFill>
                <a:round/>
                <a:headEnd/>
                <a:tailEnd/>
              </a:ln>
            </p:spPr>
            <p:txBody>
              <a:bodyPr/>
              <a:lstStyle/>
              <a:p>
                <a:endParaRPr lang="en-US"/>
              </a:p>
            </p:txBody>
          </p:sp>
          <p:sp>
            <p:nvSpPr>
              <p:cNvPr id="37950" name="Line 159"/>
              <p:cNvSpPr>
                <a:spLocks noChangeShapeType="1"/>
              </p:cNvSpPr>
              <p:nvPr/>
            </p:nvSpPr>
            <p:spPr bwMode="auto">
              <a:xfrm flipH="1" flipV="1">
                <a:off x="2208" y="2239"/>
                <a:ext cx="133" cy="56"/>
              </a:xfrm>
              <a:prstGeom prst="line">
                <a:avLst/>
              </a:prstGeom>
              <a:noFill/>
              <a:ln w="4763">
                <a:solidFill>
                  <a:schemeClr val="bg2"/>
                </a:solidFill>
                <a:round/>
                <a:headEnd/>
                <a:tailEnd/>
              </a:ln>
            </p:spPr>
            <p:txBody>
              <a:bodyPr/>
              <a:lstStyle/>
              <a:p>
                <a:endParaRPr lang="en-US"/>
              </a:p>
            </p:txBody>
          </p:sp>
          <p:sp>
            <p:nvSpPr>
              <p:cNvPr id="37951" name="Line 160"/>
              <p:cNvSpPr>
                <a:spLocks noChangeShapeType="1"/>
              </p:cNvSpPr>
              <p:nvPr/>
            </p:nvSpPr>
            <p:spPr bwMode="auto">
              <a:xfrm flipV="1">
                <a:off x="2539" y="2295"/>
                <a:ext cx="1" cy="94"/>
              </a:xfrm>
              <a:prstGeom prst="line">
                <a:avLst/>
              </a:prstGeom>
              <a:noFill/>
              <a:ln w="4763">
                <a:solidFill>
                  <a:schemeClr val="bg2"/>
                </a:solidFill>
                <a:round/>
                <a:headEnd/>
                <a:tailEnd/>
              </a:ln>
            </p:spPr>
            <p:txBody>
              <a:bodyPr/>
              <a:lstStyle/>
              <a:p>
                <a:endParaRPr lang="en-US"/>
              </a:p>
            </p:txBody>
          </p:sp>
          <p:sp>
            <p:nvSpPr>
              <p:cNvPr id="37952" name="Line 161"/>
              <p:cNvSpPr>
                <a:spLocks noChangeShapeType="1"/>
              </p:cNvSpPr>
              <p:nvPr/>
            </p:nvSpPr>
            <p:spPr bwMode="auto">
              <a:xfrm flipV="1">
                <a:off x="2720" y="2295"/>
                <a:ext cx="1" cy="94"/>
              </a:xfrm>
              <a:prstGeom prst="line">
                <a:avLst/>
              </a:prstGeom>
              <a:noFill/>
              <a:ln w="4763">
                <a:solidFill>
                  <a:schemeClr val="bg2"/>
                </a:solidFill>
                <a:round/>
                <a:headEnd/>
                <a:tailEnd/>
              </a:ln>
            </p:spPr>
            <p:txBody>
              <a:bodyPr/>
              <a:lstStyle/>
              <a:p>
                <a:endParaRPr lang="en-US"/>
              </a:p>
            </p:txBody>
          </p:sp>
          <p:sp>
            <p:nvSpPr>
              <p:cNvPr id="37953" name="Line 162"/>
              <p:cNvSpPr>
                <a:spLocks noChangeShapeType="1"/>
              </p:cNvSpPr>
              <p:nvPr/>
            </p:nvSpPr>
            <p:spPr bwMode="auto">
              <a:xfrm flipV="1">
                <a:off x="2846" y="2211"/>
                <a:ext cx="135" cy="84"/>
              </a:xfrm>
              <a:prstGeom prst="line">
                <a:avLst/>
              </a:prstGeom>
              <a:noFill/>
              <a:ln w="4763">
                <a:solidFill>
                  <a:schemeClr val="bg2"/>
                </a:solidFill>
                <a:round/>
                <a:headEnd/>
                <a:tailEnd/>
              </a:ln>
            </p:spPr>
            <p:txBody>
              <a:bodyPr/>
              <a:lstStyle/>
              <a:p>
                <a:endParaRPr lang="en-US"/>
              </a:p>
            </p:txBody>
          </p:sp>
          <p:sp>
            <p:nvSpPr>
              <p:cNvPr id="37954" name="Line 163"/>
              <p:cNvSpPr>
                <a:spLocks noChangeShapeType="1"/>
              </p:cNvSpPr>
              <p:nvPr/>
            </p:nvSpPr>
            <p:spPr bwMode="auto">
              <a:xfrm flipV="1">
                <a:off x="3183" y="2295"/>
                <a:ext cx="1" cy="94"/>
              </a:xfrm>
              <a:prstGeom prst="line">
                <a:avLst/>
              </a:prstGeom>
              <a:noFill/>
              <a:ln w="4763">
                <a:solidFill>
                  <a:schemeClr val="bg2"/>
                </a:solidFill>
                <a:round/>
                <a:headEnd/>
                <a:tailEnd/>
              </a:ln>
            </p:spPr>
            <p:txBody>
              <a:bodyPr/>
              <a:lstStyle/>
              <a:p>
                <a:endParaRPr lang="en-US"/>
              </a:p>
            </p:txBody>
          </p:sp>
          <p:sp>
            <p:nvSpPr>
              <p:cNvPr id="37955" name="Line 164"/>
              <p:cNvSpPr>
                <a:spLocks noChangeShapeType="1"/>
              </p:cNvSpPr>
              <p:nvPr/>
            </p:nvSpPr>
            <p:spPr bwMode="auto">
              <a:xfrm flipV="1">
                <a:off x="3367" y="2295"/>
                <a:ext cx="1" cy="94"/>
              </a:xfrm>
              <a:prstGeom prst="line">
                <a:avLst/>
              </a:prstGeom>
              <a:noFill/>
              <a:ln w="4763">
                <a:solidFill>
                  <a:schemeClr val="bg2"/>
                </a:solidFill>
                <a:round/>
                <a:headEnd/>
                <a:tailEnd/>
              </a:ln>
            </p:spPr>
            <p:txBody>
              <a:bodyPr/>
              <a:lstStyle/>
              <a:p>
                <a:endParaRPr lang="en-US"/>
              </a:p>
            </p:txBody>
          </p:sp>
          <p:sp>
            <p:nvSpPr>
              <p:cNvPr id="37956" name="Line 165"/>
              <p:cNvSpPr>
                <a:spLocks noChangeShapeType="1"/>
              </p:cNvSpPr>
              <p:nvPr/>
            </p:nvSpPr>
            <p:spPr bwMode="auto">
              <a:xfrm flipV="1">
                <a:off x="3524" y="2295"/>
                <a:ext cx="1" cy="94"/>
              </a:xfrm>
              <a:prstGeom prst="line">
                <a:avLst/>
              </a:prstGeom>
              <a:noFill/>
              <a:ln w="4763">
                <a:solidFill>
                  <a:schemeClr val="bg2"/>
                </a:solidFill>
                <a:round/>
                <a:headEnd/>
                <a:tailEnd/>
              </a:ln>
            </p:spPr>
            <p:txBody>
              <a:bodyPr/>
              <a:lstStyle/>
              <a:p>
                <a:endParaRPr lang="en-US"/>
              </a:p>
            </p:txBody>
          </p:sp>
          <p:sp>
            <p:nvSpPr>
              <p:cNvPr id="37957" name="Line 166"/>
              <p:cNvSpPr>
                <a:spLocks noChangeShapeType="1"/>
              </p:cNvSpPr>
              <p:nvPr/>
            </p:nvSpPr>
            <p:spPr bwMode="auto">
              <a:xfrm flipV="1">
                <a:off x="3681" y="2295"/>
                <a:ext cx="1" cy="94"/>
              </a:xfrm>
              <a:prstGeom prst="line">
                <a:avLst/>
              </a:prstGeom>
              <a:noFill/>
              <a:ln w="4763">
                <a:solidFill>
                  <a:schemeClr val="bg2"/>
                </a:solidFill>
                <a:round/>
                <a:headEnd/>
                <a:tailEnd/>
              </a:ln>
            </p:spPr>
            <p:txBody>
              <a:bodyPr/>
              <a:lstStyle/>
              <a:p>
                <a:endParaRPr lang="en-US"/>
              </a:p>
            </p:txBody>
          </p:sp>
          <p:sp>
            <p:nvSpPr>
              <p:cNvPr id="37958" name="Line 167"/>
              <p:cNvSpPr>
                <a:spLocks noChangeShapeType="1"/>
              </p:cNvSpPr>
              <p:nvPr/>
            </p:nvSpPr>
            <p:spPr bwMode="auto">
              <a:xfrm>
                <a:off x="2560" y="2142"/>
                <a:ext cx="1" cy="82"/>
              </a:xfrm>
              <a:prstGeom prst="line">
                <a:avLst/>
              </a:prstGeom>
              <a:noFill/>
              <a:ln w="4763">
                <a:solidFill>
                  <a:schemeClr val="bg2"/>
                </a:solidFill>
                <a:round/>
                <a:headEnd/>
                <a:tailEnd/>
              </a:ln>
            </p:spPr>
            <p:txBody>
              <a:bodyPr/>
              <a:lstStyle/>
              <a:p>
                <a:endParaRPr lang="en-US"/>
              </a:p>
            </p:txBody>
          </p:sp>
          <p:sp>
            <p:nvSpPr>
              <p:cNvPr id="37959" name="Line 168"/>
              <p:cNvSpPr>
                <a:spLocks noChangeShapeType="1"/>
              </p:cNvSpPr>
              <p:nvPr/>
            </p:nvSpPr>
            <p:spPr bwMode="auto">
              <a:xfrm flipV="1">
                <a:off x="2560" y="2065"/>
                <a:ext cx="27" cy="77"/>
              </a:xfrm>
              <a:prstGeom prst="line">
                <a:avLst/>
              </a:prstGeom>
              <a:noFill/>
              <a:ln w="4763">
                <a:solidFill>
                  <a:schemeClr val="bg2"/>
                </a:solidFill>
                <a:round/>
                <a:headEnd/>
                <a:tailEnd/>
              </a:ln>
            </p:spPr>
            <p:txBody>
              <a:bodyPr/>
              <a:lstStyle/>
              <a:p>
                <a:endParaRPr lang="en-US"/>
              </a:p>
            </p:txBody>
          </p:sp>
          <p:sp>
            <p:nvSpPr>
              <p:cNvPr id="37960" name="Line 169"/>
              <p:cNvSpPr>
                <a:spLocks noChangeShapeType="1"/>
              </p:cNvSpPr>
              <p:nvPr/>
            </p:nvSpPr>
            <p:spPr bwMode="auto">
              <a:xfrm flipH="1" flipV="1">
                <a:off x="2564" y="2137"/>
                <a:ext cx="169" cy="74"/>
              </a:xfrm>
              <a:prstGeom prst="line">
                <a:avLst/>
              </a:prstGeom>
              <a:noFill/>
              <a:ln w="4763">
                <a:solidFill>
                  <a:schemeClr val="bg2"/>
                </a:solidFill>
                <a:round/>
                <a:headEnd/>
                <a:tailEnd/>
              </a:ln>
            </p:spPr>
            <p:txBody>
              <a:bodyPr/>
              <a:lstStyle/>
              <a:p>
                <a:endParaRPr lang="en-US"/>
              </a:p>
            </p:txBody>
          </p:sp>
          <p:sp>
            <p:nvSpPr>
              <p:cNvPr id="37961" name="Line 170"/>
              <p:cNvSpPr>
                <a:spLocks noChangeShapeType="1"/>
              </p:cNvSpPr>
              <p:nvPr/>
            </p:nvSpPr>
            <p:spPr bwMode="auto">
              <a:xfrm flipH="1" flipV="1">
                <a:off x="2378" y="2239"/>
                <a:ext cx="161" cy="56"/>
              </a:xfrm>
              <a:prstGeom prst="line">
                <a:avLst/>
              </a:prstGeom>
              <a:noFill/>
              <a:ln w="4763">
                <a:solidFill>
                  <a:schemeClr val="bg2"/>
                </a:solidFill>
                <a:round/>
                <a:headEnd/>
                <a:tailEnd/>
              </a:ln>
            </p:spPr>
            <p:txBody>
              <a:bodyPr/>
              <a:lstStyle/>
              <a:p>
                <a:endParaRPr lang="en-US"/>
              </a:p>
            </p:txBody>
          </p:sp>
          <p:sp>
            <p:nvSpPr>
              <p:cNvPr id="37962" name="Line 171"/>
              <p:cNvSpPr>
                <a:spLocks noChangeShapeType="1"/>
              </p:cNvSpPr>
              <p:nvPr/>
            </p:nvSpPr>
            <p:spPr bwMode="auto">
              <a:xfrm flipV="1">
                <a:off x="2720" y="2237"/>
                <a:ext cx="53" cy="58"/>
              </a:xfrm>
              <a:prstGeom prst="line">
                <a:avLst/>
              </a:prstGeom>
              <a:noFill/>
              <a:ln w="4763">
                <a:solidFill>
                  <a:schemeClr val="bg2"/>
                </a:solidFill>
                <a:round/>
                <a:headEnd/>
                <a:tailEnd/>
              </a:ln>
            </p:spPr>
            <p:txBody>
              <a:bodyPr/>
              <a:lstStyle/>
              <a:p>
                <a:endParaRPr lang="en-US"/>
              </a:p>
            </p:txBody>
          </p:sp>
          <p:sp>
            <p:nvSpPr>
              <p:cNvPr id="37963" name="Freeform 172"/>
              <p:cNvSpPr>
                <a:spLocks/>
              </p:cNvSpPr>
              <p:nvPr/>
            </p:nvSpPr>
            <p:spPr bwMode="auto">
              <a:xfrm>
                <a:off x="2574" y="2244"/>
                <a:ext cx="52" cy="145"/>
              </a:xfrm>
              <a:custGeom>
                <a:avLst/>
                <a:gdLst>
                  <a:gd name="T0" fmla="*/ 52 w 52"/>
                  <a:gd name="T1" fmla="*/ 145 h 145"/>
                  <a:gd name="T2" fmla="*/ 52 w 52"/>
                  <a:gd name="T3" fmla="*/ 51 h 145"/>
                  <a:gd name="T4" fmla="*/ 0 w 52"/>
                  <a:gd name="T5" fmla="*/ 0 h 145"/>
                  <a:gd name="T6" fmla="*/ 0 60000 65536"/>
                  <a:gd name="T7" fmla="*/ 0 60000 65536"/>
                  <a:gd name="T8" fmla="*/ 0 60000 65536"/>
                  <a:gd name="T9" fmla="*/ 0 w 52"/>
                  <a:gd name="T10" fmla="*/ 0 h 145"/>
                  <a:gd name="T11" fmla="*/ 52 w 52"/>
                  <a:gd name="T12" fmla="*/ 145 h 145"/>
                </a:gdLst>
                <a:ahLst/>
                <a:cxnLst>
                  <a:cxn ang="T6">
                    <a:pos x="T0" y="T1"/>
                  </a:cxn>
                  <a:cxn ang="T7">
                    <a:pos x="T2" y="T3"/>
                  </a:cxn>
                  <a:cxn ang="T8">
                    <a:pos x="T4" y="T5"/>
                  </a:cxn>
                </a:cxnLst>
                <a:rect l="T9" t="T10" r="T11" b="T12"/>
                <a:pathLst>
                  <a:path w="52" h="145">
                    <a:moveTo>
                      <a:pt x="52" y="145"/>
                    </a:moveTo>
                    <a:lnTo>
                      <a:pt x="52" y="51"/>
                    </a:lnTo>
                    <a:lnTo>
                      <a:pt x="0" y="0"/>
                    </a:lnTo>
                  </a:path>
                </a:pathLst>
              </a:custGeom>
              <a:noFill/>
              <a:ln w="4763">
                <a:solidFill>
                  <a:schemeClr val="bg2"/>
                </a:solidFill>
                <a:round/>
                <a:headEnd/>
                <a:tailEnd/>
              </a:ln>
            </p:spPr>
            <p:txBody>
              <a:bodyPr/>
              <a:lstStyle/>
              <a:p>
                <a:endParaRPr lang="en-US"/>
              </a:p>
            </p:txBody>
          </p:sp>
          <p:sp>
            <p:nvSpPr>
              <p:cNvPr id="37964" name="Line 173"/>
              <p:cNvSpPr>
                <a:spLocks noChangeShapeType="1"/>
              </p:cNvSpPr>
              <p:nvPr/>
            </p:nvSpPr>
            <p:spPr bwMode="auto">
              <a:xfrm flipH="1" flipV="1">
                <a:off x="2772" y="2213"/>
                <a:ext cx="291" cy="82"/>
              </a:xfrm>
              <a:prstGeom prst="line">
                <a:avLst/>
              </a:prstGeom>
              <a:noFill/>
              <a:ln w="4763">
                <a:solidFill>
                  <a:schemeClr val="bg2"/>
                </a:solidFill>
                <a:round/>
                <a:headEnd/>
                <a:tailEnd/>
              </a:ln>
            </p:spPr>
            <p:txBody>
              <a:bodyPr/>
              <a:lstStyle/>
              <a:p>
                <a:endParaRPr lang="en-US"/>
              </a:p>
            </p:txBody>
          </p:sp>
          <p:sp>
            <p:nvSpPr>
              <p:cNvPr id="37965" name="Freeform 174"/>
              <p:cNvSpPr>
                <a:spLocks/>
              </p:cNvSpPr>
              <p:nvPr/>
            </p:nvSpPr>
            <p:spPr bwMode="auto">
              <a:xfrm>
                <a:off x="2879" y="2231"/>
                <a:ext cx="69" cy="40"/>
              </a:xfrm>
              <a:custGeom>
                <a:avLst/>
                <a:gdLst>
                  <a:gd name="T0" fmla="*/ 69 w 69"/>
                  <a:gd name="T1" fmla="*/ 24 h 40"/>
                  <a:gd name="T2" fmla="*/ 69 w 69"/>
                  <a:gd name="T3" fmla="*/ 27 h 40"/>
                  <a:gd name="T4" fmla="*/ 66 w 69"/>
                  <a:gd name="T5" fmla="*/ 30 h 40"/>
                  <a:gd name="T6" fmla="*/ 63 w 69"/>
                  <a:gd name="T7" fmla="*/ 34 h 40"/>
                  <a:gd name="T8" fmla="*/ 58 w 69"/>
                  <a:gd name="T9" fmla="*/ 37 h 40"/>
                  <a:gd name="T10" fmla="*/ 46 w 69"/>
                  <a:gd name="T11" fmla="*/ 40 h 40"/>
                  <a:gd name="T12" fmla="*/ 32 w 69"/>
                  <a:gd name="T13" fmla="*/ 40 h 40"/>
                  <a:gd name="T14" fmla="*/ 19 w 69"/>
                  <a:gd name="T15" fmla="*/ 39 h 40"/>
                  <a:gd name="T16" fmla="*/ 8 w 69"/>
                  <a:gd name="T17" fmla="*/ 32 h 40"/>
                  <a:gd name="T18" fmla="*/ 4 w 69"/>
                  <a:gd name="T19" fmla="*/ 29 h 40"/>
                  <a:gd name="T20" fmla="*/ 1 w 69"/>
                  <a:gd name="T21" fmla="*/ 26 h 40"/>
                  <a:gd name="T22" fmla="*/ 0 w 69"/>
                  <a:gd name="T23" fmla="*/ 21 h 40"/>
                  <a:gd name="T24" fmla="*/ 0 w 69"/>
                  <a:gd name="T25" fmla="*/ 17 h 40"/>
                  <a:gd name="T26" fmla="*/ 0 w 69"/>
                  <a:gd name="T27" fmla="*/ 13 h 40"/>
                  <a:gd name="T28" fmla="*/ 3 w 69"/>
                  <a:gd name="T29" fmla="*/ 9 h 40"/>
                  <a:gd name="T30" fmla="*/ 6 w 69"/>
                  <a:gd name="T31" fmla="*/ 6 h 40"/>
                  <a:gd name="T32" fmla="*/ 11 w 69"/>
                  <a:gd name="T33" fmla="*/ 5 h 40"/>
                  <a:gd name="T34" fmla="*/ 22 w 69"/>
                  <a:gd name="T35" fmla="*/ 0 h 40"/>
                  <a:gd name="T36" fmla="*/ 37 w 69"/>
                  <a:gd name="T37" fmla="*/ 0 h 40"/>
                  <a:gd name="T38" fmla="*/ 50 w 69"/>
                  <a:gd name="T39" fmla="*/ 3 h 40"/>
                  <a:gd name="T40" fmla="*/ 61 w 69"/>
                  <a:gd name="T41" fmla="*/ 8 h 40"/>
                  <a:gd name="T42" fmla="*/ 64 w 69"/>
                  <a:gd name="T43" fmla="*/ 11 h 40"/>
                  <a:gd name="T44" fmla="*/ 68 w 69"/>
                  <a:gd name="T45" fmla="*/ 16 h 40"/>
                  <a:gd name="T46" fmla="*/ 69 w 69"/>
                  <a:gd name="T47" fmla="*/ 19 h 40"/>
                  <a:gd name="T48" fmla="*/ 69 w 69"/>
                  <a:gd name="T49" fmla="*/ 24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9"/>
                  <a:gd name="T76" fmla="*/ 0 h 40"/>
                  <a:gd name="T77" fmla="*/ 69 w 69"/>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9" h="40">
                    <a:moveTo>
                      <a:pt x="69" y="24"/>
                    </a:moveTo>
                    <a:lnTo>
                      <a:pt x="69" y="27"/>
                    </a:lnTo>
                    <a:lnTo>
                      <a:pt x="66" y="30"/>
                    </a:lnTo>
                    <a:lnTo>
                      <a:pt x="63" y="34"/>
                    </a:lnTo>
                    <a:lnTo>
                      <a:pt x="58" y="37"/>
                    </a:lnTo>
                    <a:lnTo>
                      <a:pt x="46" y="40"/>
                    </a:lnTo>
                    <a:lnTo>
                      <a:pt x="32" y="40"/>
                    </a:lnTo>
                    <a:lnTo>
                      <a:pt x="19" y="39"/>
                    </a:lnTo>
                    <a:lnTo>
                      <a:pt x="8" y="32"/>
                    </a:lnTo>
                    <a:lnTo>
                      <a:pt x="4" y="29"/>
                    </a:lnTo>
                    <a:lnTo>
                      <a:pt x="1" y="26"/>
                    </a:lnTo>
                    <a:lnTo>
                      <a:pt x="0" y="21"/>
                    </a:lnTo>
                    <a:lnTo>
                      <a:pt x="0" y="17"/>
                    </a:lnTo>
                    <a:lnTo>
                      <a:pt x="0" y="13"/>
                    </a:lnTo>
                    <a:lnTo>
                      <a:pt x="3" y="9"/>
                    </a:lnTo>
                    <a:lnTo>
                      <a:pt x="6" y="6"/>
                    </a:lnTo>
                    <a:lnTo>
                      <a:pt x="11" y="5"/>
                    </a:lnTo>
                    <a:lnTo>
                      <a:pt x="22" y="0"/>
                    </a:lnTo>
                    <a:lnTo>
                      <a:pt x="37" y="0"/>
                    </a:lnTo>
                    <a:lnTo>
                      <a:pt x="50" y="3"/>
                    </a:lnTo>
                    <a:lnTo>
                      <a:pt x="61" y="8"/>
                    </a:lnTo>
                    <a:lnTo>
                      <a:pt x="64" y="11"/>
                    </a:lnTo>
                    <a:lnTo>
                      <a:pt x="68" y="16"/>
                    </a:lnTo>
                    <a:lnTo>
                      <a:pt x="69" y="19"/>
                    </a:lnTo>
                    <a:lnTo>
                      <a:pt x="69" y="24"/>
                    </a:lnTo>
                    <a:close/>
                  </a:path>
                </a:pathLst>
              </a:custGeom>
              <a:solidFill>
                <a:srgbClr val="CDE6FF"/>
              </a:solidFill>
              <a:ln w="3175">
                <a:solidFill>
                  <a:schemeClr val="bg2"/>
                </a:solidFill>
                <a:round/>
                <a:headEnd/>
                <a:tailEnd/>
              </a:ln>
            </p:spPr>
            <p:txBody>
              <a:bodyPr/>
              <a:lstStyle/>
              <a:p>
                <a:endParaRPr lang="en-US"/>
              </a:p>
            </p:txBody>
          </p:sp>
          <p:sp>
            <p:nvSpPr>
              <p:cNvPr id="37966" name="Line 175"/>
              <p:cNvSpPr>
                <a:spLocks noChangeShapeType="1"/>
              </p:cNvSpPr>
              <p:nvPr/>
            </p:nvSpPr>
            <p:spPr bwMode="auto">
              <a:xfrm flipH="1" flipV="1">
                <a:off x="3115" y="2227"/>
                <a:ext cx="68" cy="68"/>
              </a:xfrm>
              <a:prstGeom prst="line">
                <a:avLst/>
              </a:prstGeom>
              <a:noFill/>
              <a:ln w="4763">
                <a:solidFill>
                  <a:schemeClr val="bg2"/>
                </a:solidFill>
                <a:round/>
                <a:headEnd/>
                <a:tailEnd/>
              </a:ln>
            </p:spPr>
            <p:txBody>
              <a:bodyPr/>
              <a:lstStyle/>
              <a:p>
                <a:endParaRPr lang="en-US"/>
              </a:p>
            </p:txBody>
          </p:sp>
          <p:sp>
            <p:nvSpPr>
              <p:cNvPr id="37967" name="Line 176"/>
              <p:cNvSpPr>
                <a:spLocks noChangeShapeType="1"/>
              </p:cNvSpPr>
              <p:nvPr/>
            </p:nvSpPr>
            <p:spPr bwMode="auto">
              <a:xfrm flipV="1">
                <a:off x="3879" y="2295"/>
                <a:ext cx="1" cy="94"/>
              </a:xfrm>
              <a:prstGeom prst="line">
                <a:avLst/>
              </a:prstGeom>
              <a:noFill/>
              <a:ln w="4763">
                <a:solidFill>
                  <a:schemeClr val="bg2"/>
                </a:solidFill>
                <a:round/>
                <a:headEnd/>
                <a:tailEnd/>
              </a:ln>
            </p:spPr>
            <p:txBody>
              <a:bodyPr/>
              <a:lstStyle/>
              <a:p>
                <a:endParaRPr lang="en-US"/>
              </a:p>
            </p:txBody>
          </p:sp>
          <p:sp>
            <p:nvSpPr>
              <p:cNvPr id="37968" name="Line 177"/>
              <p:cNvSpPr>
                <a:spLocks noChangeShapeType="1"/>
              </p:cNvSpPr>
              <p:nvPr/>
            </p:nvSpPr>
            <p:spPr bwMode="auto">
              <a:xfrm flipV="1">
                <a:off x="3681" y="2213"/>
                <a:ext cx="149" cy="82"/>
              </a:xfrm>
              <a:prstGeom prst="line">
                <a:avLst/>
              </a:prstGeom>
              <a:noFill/>
              <a:ln w="4763">
                <a:solidFill>
                  <a:schemeClr val="bg2"/>
                </a:solidFill>
                <a:round/>
                <a:headEnd/>
                <a:tailEnd/>
              </a:ln>
            </p:spPr>
            <p:txBody>
              <a:bodyPr/>
              <a:lstStyle/>
              <a:p>
                <a:endParaRPr lang="en-US"/>
              </a:p>
            </p:txBody>
          </p:sp>
          <p:sp>
            <p:nvSpPr>
              <p:cNvPr id="37969" name="Line 178"/>
              <p:cNvSpPr>
                <a:spLocks noChangeShapeType="1"/>
              </p:cNvSpPr>
              <p:nvPr/>
            </p:nvSpPr>
            <p:spPr bwMode="auto">
              <a:xfrm flipH="1" flipV="1">
                <a:off x="3639" y="2213"/>
                <a:ext cx="240" cy="82"/>
              </a:xfrm>
              <a:prstGeom prst="line">
                <a:avLst/>
              </a:prstGeom>
              <a:noFill/>
              <a:ln w="4763">
                <a:solidFill>
                  <a:schemeClr val="bg2"/>
                </a:solidFill>
                <a:round/>
                <a:headEnd/>
                <a:tailEnd/>
              </a:ln>
            </p:spPr>
            <p:txBody>
              <a:bodyPr/>
              <a:lstStyle/>
              <a:p>
                <a:endParaRPr lang="en-US"/>
              </a:p>
            </p:txBody>
          </p:sp>
          <p:sp>
            <p:nvSpPr>
              <p:cNvPr id="37970" name="Line 179"/>
              <p:cNvSpPr>
                <a:spLocks noChangeShapeType="1"/>
              </p:cNvSpPr>
              <p:nvPr/>
            </p:nvSpPr>
            <p:spPr bwMode="auto">
              <a:xfrm flipH="1" flipV="1">
                <a:off x="3167" y="2095"/>
                <a:ext cx="200" cy="200"/>
              </a:xfrm>
              <a:prstGeom prst="line">
                <a:avLst/>
              </a:prstGeom>
              <a:noFill/>
              <a:ln w="4763">
                <a:solidFill>
                  <a:schemeClr val="bg2"/>
                </a:solidFill>
                <a:round/>
                <a:headEnd/>
                <a:tailEnd/>
              </a:ln>
            </p:spPr>
            <p:txBody>
              <a:bodyPr/>
              <a:lstStyle/>
              <a:p>
                <a:endParaRPr lang="en-US"/>
              </a:p>
            </p:txBody>
          </p:sp>
          <p:sp>
            <p:nvSpPr>
              <p:cNvPr id="37971" name="Line 180"/>
              <p:cNvSpPr>
                <a:spLocks noChangeShapeType="1"/>
              </p:cNvSpPr>
              <p:nvPr/>
            </p:nvSpPr>
            <p:spPr bwMode="auto">
              <a:xfrm flipH="1" flipV="1">
                <a:off x="3325" y="2098"/>
                <a:ext cx="199" cy="197"/>
              </a:xfrm>
              <a:prstGeom prst="line">
                <a:avLst/>
              </a:prstGeom>
              <a:noFill/>
              <a:ln w="4763">
                <a:solidFill>
                  <a:schemeClr val="bg2"/>
                </a:solidFill>
                <a:round/>
                <a:headEnd/>
                <a:tailEnd/>
              </a:ln>
            </p:spPr>
            <p:txBody>
              <a:bodyPr/>
              <a:lstStyle/>
              <a:p>
                <a:endParaRPr lang="en-US"/>
              </a:p>
            </p:txBody>
          </p:sp>
          <p:sp>
            <p:nvSpPr>
              <p:cNvPr id="37972" name="Line 181"/>
              <p:cNvSpPr>
                <a:spLocks noChangeShapeType="1"/>
              </p:cNvSpPr>
              <p:nvPr/>
            </p:nvSpPr>
            <p:spPr bwMode="auto">
              <a:xfrm flipH="1">
                <a:off x="3257" y="2185"/>
                <a:ext cx="153" cy="1"/>
              </a:xfrm>
              <a:prstGeom prst="line">
                <a:avLst/>
              </a:prstGeom>
              <a:noFill/>
              <a:ln w="4763">
                <a:solidFill>
                  <a:schemeClr val="bg2"/>
                </a:solidFill>
                <a:round/>
                <a:headEnd/>
                <a:tailEnd/>
              </a:ln>
            </p:spPr>
            <p:txBody>
              <a:bodyPr/>
              <a:lstStyle/>
              <a:p>
                <a:endParaRPr lang="en-US"/>
              </a:p>
            </p:txBody>
          </p:sp>
        </p:grpSp>
      </p:grpSp>
      <p:sp>
        <p:nvSpPr>
          <p:cNvPr id="37892" name="Text Box 182"/>
          <p:cNvSpPr txBox="1">
            <a:spLocks noChangeArrowheads="1"/>
          </p:cNvSpPr>
          <p:nvPr/>
        </p:nvSpPr>
        <p:spPr bwMode="auto">
          <a:xfrm>
            <a:off x="1109663" y="1073150"/>
            <a:ext cx="4895850" cy="1536700"/>
          </a:xfrm>
          <a:prstGeom prst="rect">
            <a:avLst/>
          </a:prstGeom>
          <a:noFill/>
          <a:ln w="9525">
            <a:noFill/>
            <a:miter lim="800000"/>
            <a:headEnd/>
            <a:tailEnd/>
          </a:ln>
        </p:spPr>
        <p:txBody>
          <a:bodyPr lIns="0" tIns="0" rIns="0" bIns="0">
            <a:spAutoFit/>
          </a:bodyPr>
          <a:lstStyle/>
          <a:p>
            <a:pPr marL="176213" indent="-176213">
              <a:lnSpc>
                <a:spcPct val="80000"/>
              </a:lnSpc>
            </a:pPr>
            <a:r>
              <a:rPr lang="en-US" altLang="en-US" b="1" i="1" u="none"/>
              <a:t>Product Line Component Model</a:t>
            </a:r>
          </a:p>
          <a:p>
            <a:pPr marL="176213" indent="-176213">
              <a:buFontTx/>
              <a:buChar char="•"/>
            </a:pPr>
            <a:r>
              <a:rPr lang="en-US" u="none"/>
              <a:t>Configurable for product-specific functionality &amp; execution environment</a:t>
            </a:r>
          </a:p>
          <a:p>
            <a:pPr marL="176213" indent="-176213">
              <a:buFontTx/>
              <a:buChar char="•"/>
            </a:pPr>
            <a:r>
              <a:rPr lang="en-US" u="none"/>
              <a:t>Single component development policies</a:t>
            </a:r>
          </a:p>
          <a:p>
            <a:pPr marL="176213" indent="-176213">
              <a:buFontTx/>
              <a:buChar char="•"/>
            </a:pPr>
            <a:r>
              <a:rPr lang="en-US" u="none"/>
              <a:t>Standard component packaging mechanisms</a:t>
            </a:r>
          </a:p>
          <a:p>
            <a:pPr marL="176213" indent="-176213">
              <a:lnSpc>
                <a:spcPct val="80000"/>
              </a:lnSpc>
              <a:buFontTx/>
              <a:buChar char="•"/>
            </a:pPr>
            <a:endParaRPr lang="en-US" altLang="en-US" u="none"/>
          </a:p>
        </p:txBody>
      </p:sp>
      <p:grpSp>
        <p:nvGrpSpPr>
          <p:cNvPr id="37893" name="Group 183"/>
          <p:cNvGrpSpPr>
            <a:grpSpLocks/>
          </p:cNvGrpSpPr>
          <p:nvPr/>
        </p:nvGrpSpPr>
        <p:grpSpPr bwMode="auto">
          <a:xfrm>
            <a:off x="3244850" y="3509963"/>
            <a:ext cx="2090738" cy="1281112"/>
            <a:chOff x="2044" y="2211"/>
            <a:chExt cx="1317" cy="807"/>
          </a:xfrm>
        </p:grpSpPr>
        <p:grpSp>
          <p:nvGrpSpPr>
            <p:cNvPr id="37917" name="Group 184"/>
            <p:cNvGrpSpPr>
              <a:grpSpLocks/>
            </p:cNvGrpSpPr>
            <p:nvPr/>
          </p:nvGrpSpPr>
          <p:grpSpPr bwMode="auto">
            <a:xfrm>
              <a:off x="2044" y="2373"/>
              <a:ext cx="1317" cy="645"/>
              <a:chOff x="2044" y="2373"/>
              <a:chExt cx="1317" cy="645"/>
            </a:xfrm>
          </p:grpSpPr>
          <p:grpSp>
            <p:nvGrpSpPr>
              <p:cNvPr id="37921" name="Group 185"/>
              <p:cNvGrpSpPr>
                <a:grpSpLocks/>
              </p:cNvGrpSpPr>
              <p:nvPr/>
            </p:nvGrpSpPr>
            <p:grpSpPr bwMode="auto">
              <a:xfrm>
                <a:off x="2044" y="2883"/>
                <a:ext cx="1317" cy="135"/>
                <a:chOff x="2122" y="3017"/>
                <a:chExt cx="1595" cy="170"/>
              </a:xfrm>
            </p:grpSpPr>
            <p:sp>
              <p:nvSpPr>
                <p:cNvPr id="1658042" name="AutoShape 186"/>
                <p:cNvSpPr>
                  <a:spLocks noChangeArrowheads="1"/>
                </p:cNvSpPr>
                <p:nvPr/>
              </p:nvSpPr>
              <p:spPr bwMode="auto">
                <a:xfrm>
                  <a:off x="2122" y="3017"/>
                  <a:ext cx="1595" cy="170"/>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58043" name="Text Box 187"/>
                <p:cNvSpPr txBox="1">
                  <a:spLocks noChangeArrowheads="1"/>
                </p:cNvSpPr>
                <p:nvPr/>
              </p:nvSpPr>
              <p:spPr bwMode="auto">
                <a:xfrm flipH="1">
                  <a:off x="2139" y="3060"/>
                  <a:ext cx="1564" cy="107"/>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Hardware (CPU, Memory, I/O)</a:t>
                  </a:r>
                  <a:endParaRPr lang="en-US" altLang="en-US" sz="1100" u="none">
                    <a:solidFill>
                      <a:srgbClr val="800000"/>
                    </a:solidFill>
                    <a:latin typeface="Arial" charset="0"/>
                  </a:endParaRPr>
                </a:p>
              </p:txBody>
            </p:sp>
          </p:grpSp>
          <p:grpSp>
            <p:nvGrpSpPr>
              <p:cNvPr id="37922" name="Group 188"/>
              <p:cNvGrpSpPr>
                <a:grpSpLocks/>
              </p:cNvGrpSpPr>
              <p:nvPr/>
            </p:nvGrpSpPr>
            <p:grpSpPr bwMode="auto">
              <a:xfrm>
                <a:off x="2044" y="2713"/>
                <a:ext cx="1317" cy="135"/>
                <a:chOff x="2074" y="2723"/>
                <a:chExt cx="1317" cy="135"/>
              </a:xfrm>
            </p:grpSpPr>
            <p:sp>
              <p:nvSpPr>
                <p:cNvPr id="1658045" name="AutoShape 189"/>
                <p:cNvSpPr>
                  <a:spLocks noChangeArrowheads="1"/>
                </p:cNvSpPr>
                <p:nvPr/>
              </p:nvSpPr>
              <p:spPr bwMode="auto">
                <a:xfrm>
                  <a:off x="2074" y="2723"/>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58046" name="Text Box 190"/>
                <p:cNvSpPr txBox="1">
                  <a:spLocks noChangeArrowheads="1"/>
                </p:cNvSpPr>
                <p:nvPr/>
              </p:nvSpPr>
              <p:spPr bwMode="auto">
                <a:xfrm flipH="1">
                  <a:off x="2088" y="2757"/>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Networking Interfaces</a:t>
                  </a:r>
                  <a:endParaRPr lang="en-US" altLang="en-US" sz="1100" u="none">
                    <a:solidFill>
                      <a:srgbClr val="800000"/>
                    </a:solidFill>
                    <a:latin typeface="Arial" charset="0"/>
                  </a:endParaRPr>
                </a:p>
              </p:txBody>
            </p:sp>
          </p:grpSp>
          <p:grpSp>
            <p:nvGrpSpPr>
              <p:cNvPr id="37923" name="Group 191"/>
              <p:cNvGrpSpPr>
                <a:grpSpLocks/>
              </p:cNvGrpSpPr>
              <p:nvPr/>
            </p:nvGrpSpPr>
            <p:grpSpPr bwMode="auto">
              <a:xfrm>
                <a:off x="2044" y="2543"/>
                <a:ext cx="1317" cy="135"/>
                <a:chOff x="2074" y="2558"/>
                <a:chExt cx="1317" cy="135"/>
              </a:xfrm>
            </p:grpSpPr>
            <p:sp>
              <p:nvSpPr>
                <p:cNvPr id="1658048" name="AutoShape 192"/>
                <p:cNvSpPr>
                  <a:spLocks noChangeArrowheads="1"/>
                </p:cNvSpPr>
                <p:nvPr/>
              </p:nvSpPr>
              <p:spPr bwMode="auto">
                <a:xfrm>
                  <a:off x="2074" y="2558"/>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58049" name="Text Box 193"/>
                <p:cNvSpPr txBox="1">
                  <a:spLocks noChangeArrowheads="1"/>
                </p:cNvSpPr>
                <p:nvPr/>
              </p:nvSpPr>
              <p:spPr bwMode="auto">
                <a:xfrm flipH="1">
                  <a:off x="2088" y="2592"/>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Operating System</a:t>
                  </a:r>
                  <a:endParaRPr lang="en-US" altLang="en-US" sz="1100" u="none">
                    <a:solidFill>
                      <a:srgbClr val="800000"/>
                    </a:solidFill>
                    <a:latin typeface="Arial" charset="0"/>
                  </a:endParaRPr>
                </a:p>
              </p:txBody>
            </p:sp>
          </p:grpSp>
          <p:grpSp>
            <p:nvGrpSpPr>
              <p:cNvPr id="37924" name="Group 194"/>
              <p:cNvGrpSpPr>
                <a:grpSpLocks/>
              </p:cNvGrpSpPr>
              <p:nvPr/>
            </p:nvGrpSpPr>
            <p:grpSpPr bwMode="auto">
              <a:xfrm>
                <a:off x="2044" y="2373"/>
                <a:ext cx="1317" cy="135"/>
                <a:chOff x="2074" y="2393"/>
                <a:chExt cx="1317" cy="135"/>
              </a:xfrm>
            </p:grpSpPr>
            <p:sp>
              <p:nvSpPr>
                <p:cNvPr id="1658051" name="AutoShape 195"/>
                <p:cNvSpPr>
                  <a:spLocks noChangeArrowheads="1"/>
                </p:cNvSpPr>
                <p:nvPr/>
              </p:nvSpPr>
              <p:spPr bwMode="auto">
                <a:xfrm>
                  <a:off x="2074" y="2393"/>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58052" name="Text Box 196"/>
                <p:cNvSpPr txBox="1">
                  <a:spLocks noChangeArrowheads="1"/>
                </p:cNvSpPr>
                <p:nvPr/>
              </p:nvSpPr>
              <p:spPr bwMode="auto">
                <a:xfrm flipH="1">
                  <a:off x="2088" y="2428"/>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Middleware Infrastructure</a:t>
                  </a:r>
                  <a:endParaRPr lang="en-US" altLang="en-US" sz="1100" u="none">
                    <a:solidFill>
                      <a:srgbClr val="800000"/>
                    </a:solidFill>
                    <a:latin typeface="Arial" charset="0"/>
                  </a:endParaRPr>
                </a:p>
              </p:txBody>
            </p:sp>
          </p:grpSp>
        </p:grpSp>
        <p:grpSp>
          <p:nvGrpSpPr>
            <p:cNvPr id="37918" name="Group 197"/>
            <p:cNvGrpSpPr>
              <a:grpSpLocks/>
            </p:cNvGrpSpPr>
            <p:nvPr/>
          </p:nvGrpSpPr>
          <p:grpSpPr bwMode="auto">
            <a:xfrm>
              <a:off x="2044" y="2211"/>
              <a:ext cx="1317" cy="135"/>
              <a:chOff x="2074" y="2393"/>
              <a:chExt cx="1317" cy="135"/>
            </a:xfrm>
          </p:grpSpPr>
          <p:sp>
            <p:nvSpPr>
              <p:cNvPr id="1658054" name="AutoShape 198"/>
              <p:cNvSpPr>
                <a:spLocks noChangeArrowheads="1"/>
              </p:cNvSpPr>
              <p:nvPr/>
            </p:nvSpPr>
            <p:spPr bwMode="auto">
              <a:xfrm>
                <a:off x="2074" y="2393"/>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58055" name="Text Box 199"/>
              <p:cNvSpPr txBox="1">
                <a:spLocks noChangeArrowheads="1"/>
              </p:cNvSpPr>
              <p:nvPr/>
            </p:nvSpPr>
            <p:spPr bwMode="auto">
              <a:xfrm flipH="1">
                <a:off x="2088" y="2428"/>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Mission Computing Services</a:t>
                </a:r>
                <a:endParaRPr lang="en-US" altLang="en-US" sz="1100" u="none">
                  <a:solidFill>
                    <a:srgbClr val="800000"/>
                  </a:solidFill>
                  <a:latin typeface="Arial" charset="0"/>
                </a:endParaRPr>
              </a:p>
            </p:txBody>
          </p:sp>
        </p:grpSp>
      </p:grpSp>
      <p:grpSp>
        <p:nvGrpSpPr>
          <p:cNvPr id="37894" name="Group 200"/>
          <p:cNvGrpSpPr>
            <a:grpSpLocks/>
          </p:cNvGrpSpPr>
          <p:nvPr/>
        </p:nvGrpSpPr>
        <p:grpSpPr bwMode="auto">
          <a:xfrm>
            <a:off x="4987925" y="927100"/>
            <a:ext cx="4068763" cy="2557463"/>
            <a:chOff x="2872" y="935"/>
            <a:chExt cx="2563" cy="1611"/>
          </a:xfrm>
        </p:grpSpPr>
        <p:sp>
          <p:nvSpPr>
            <p:cNvPr id="37896" name="Freeform 201"/>
            <p:cNvSpPr>
              <a:spLocks/>
            </p:cNvSpPr>
            <p:nvPr/>
          </p:nvSpPr>
          <p:spPr bwMode="auto">
            <a:xfrm>
              <a:off x="2872" y="1107"/>
              <a:ext cx="1588" cy="1439"/>
            </a:xfrm>
            <a:custGeom>
              <a:avLst/>
              <a:gdLst>
                <a:gd name="T0" fmla="*/ 1348 w 1588"/>
                <a:gd name="T1" fmla="*/ 0 h 1439"/>
                <a:gd name="T2" fmla="*/ 0 w 1588"/>
                <a:gd name="T3" fmla="*/ 1439 h 1439"/>
                <a:gd name="T4" fmla="*/ 1588 w 1588"/>
                <a:gd name="T5" fmla="*/ 420 h 1439"/>
                <a:gd name="T6" fmla="*/ 0 60000 65536"/>
                <a:gd name="T7" fmla="*/ 0 60000 65536"/>
                <a:gd name="T8" fmla="*/ 0 60000 65536"/>
                <a:gd name="T9" fmla="*/ 0 w 1588"/>
                <a:gd name="T10" fmla="*/ 0 h 1439"/>
                <a:gd name="T11" fmla="*/ 1588 w 1588"/>
                <a:gd name="T12" fmla="*/ 1439 h 1439"/>
              </a:gdLst>
              <a:ahLst/>
              <a:cxnLst>
                <a:cxn ang="T6">
                  <a:pos x="T0" y="T1"/>
                </a:cxn>
                <a:cxn ang="T7">
                  <a:pos x="T2" y="T3"/>
                </a:cxn>
                <a:cxn ang="T8">
                  <a:pos x="T4" y="T5"/>
                </a:cxn>
              </a:cxnLst>
              <a:rect l="T9" t="T10" r="T11" b="T12"/>
              <a:pathLst>
                <a:path w="1588" h="1439">
                  <a:moveTo>
                    <a:pt x="1348" y="0"/>
                  </a:moveTo>
                  <a:lnTo>
                    <a:pt x="0" y="1439"/>
                  </a:lnTo>
                  <a:lnTo>
                    <a:pt x="1588" y="420"/>
                  </a:lnTo>
                </a:path>
              </a:pathLst>
            </a:custGeom>
            <a:solidFill>
              <a:srgbClr val="0066FF">
                <a:alpha val="50195"/>
              </a:srgbClr>
            </a:solidFill>
            <a:ln w="6350">
              <a:noFill/>
              <a:round/>
              <a:headEnd/>
              <a:tailEnd/>
            </a:ln>
          </p:spPr>
          <p:txBody>
            <a:bodyPr wrap="none" anchor="ctr"/>
            <a:lstStyle/>
            <a:p>
              <a:endParaRPr lang="en-US"/>
            </a:p>
          </p:txBody>
        </p:sp>
        <p:sp>
          <p:nvSpPr>
            <p:cNvPr id="37897" name="Freeform 202"/>
            <p:cNvSpPr>
              <a:spLocks/>
            </p:cNvSpPr>
            <p:nvPr/>
          </p:nvSpPr>
          <p:spPr bwMode="auto">
            <a:xfrm>
              <a:off x="2872" y="1527"/>
              <a:ext cx="2381" cy="1019"/>
            </a:xfrm>
            <a:custGeom>
              <a:avLst/>
              <a:gdLst>
                <a:gd name="T0" fmla="*/ 1588 w 2381"/>
                <a:gd name="T1" fmla="*/ 0 h 1019"/>
                <a:gd name="T2" fmla="*/ 0 w 2381"/>
                <a:gd name="T3" fmla="*/ 1019 h 1019"/>
                <a:gd name="T4" fmla="*/ 2381 w 2381"/>
                <a:gd name="T5" fmla="*/ 113 h 1019"/>
                <a:gd name="T6" fmla="*/ 0 60000 65536"/>
                <a:gd name="T7" fmla="*/ 0 60000 65536"/>
                <a:gd name="T8" fmla="*/ 0 60000 65536"/>
                <a:gd name="T9" fmla="*/ 0 w 2381"/>
                <a:gd name="T10" fmla="*/ 0 h 1019"/>
                <a:gd name="T11" fmla="*/ 2381 w 2381"/>
                <a:gd name="T12" fmla="*/ 1019 h 1019"/>
              </a:gdLst>
              <a:ahLst/>
              <a:cxnLst>
                <a:cxn ang="T6">
                  <a:pos x="T0" y="T1"/>
                </a:cxn>
                <a:cxn ang="T7">
                  <a:pos x="T2" y="T3"/>
                </a:cxn>
                <a:cxn ang="T8">
                  <a:pos x="T4" y="T5"/>
                </a:cxn>
              </a:cxnLst>
              <a:rect l="T9" t="T10" r="T11" b="T12"/>
              <a:pathLst>
                <a:path w="2381" h="1019">
                  <a:moveTo>
                    <a:pt x="1588" y="0"/>
                  </a:moveTo>
                  <a:lnTo>
                    <a:pt x="0" y="1019"/>
                  </a:lnTo>
                  <a:lnTo>
                    <a:pt x="2381" y="113"/>
                  </a:lnTo>
                </a:path>
              </a:pathLst>
            </a:custGeom>
            <a:solidFill>
              <a:srgbClr val="6699FF">
                <a:alpha val="50195"/>
              </a:srgbClr>
            </a:solidFill>
            <a:ln w="6350">
              <a:noFill/>
              <a:round/>
              <a:headEnd/>
              <a:tailEnd/>
            </a:ln>
          </p:spPr>
          <p:txBody>
            <a:bodyPr wrap="none" anchor="ctr"/>
            <a:lstStyle/>
            <a:p>
              <a:endParaRPr lang="en-US"/>
            </a:p>
          </p:txBody>
        </p:sp>
        <p:grpSp>
          <p:nvGrpSpPr>
            <p:cNvPr id="37898" name="Group 203"/>
            <p:cNvGrpSpPr>
              <a:grpSpLocks/>
            </p:cNvGrpSpPr>
            <p:nvPr/>
          </p:nvGrpSpPr>
          <p:grpSpPr bwMode="auto">
            <a:xfrm flipH="1">
              <a:off x="4215" y="935"/>
              <a:ext cx="1220" cy="710"/>
              <a:chOff x="3898" y="835"/>
              <a:chExt cx="1745" cy="1014"/>
            </a:xfrm>
          </p:grpSpPr>
          <p:grpSp>
            <p:nvGrpSpPr>
              <p:cNvPr id="37899" name="Group 204"/>
              <p:cNvGrpSpPr>
                <a:grpSpLocks/>
              </p:cNvGrpSpPr>
              <p:nvPr/>
            </p:nvGrpSpPr>
            <p:grpSpPr bwMode="auto">
              <a:xfrm>
                <a:off x="3970" y="1427"/>
                <a:ext cx="1595" cy="422"/>
                <a:chOff x="3970" y="1427"/>
                <a:chExt cx="1595" cy="422"/>
              </a:xfrm>
            </p:grpSpPr>
            <p:sp>
              <p:nvSpPr>
                <p:cNvPr id="37913" name="Freeform 205"/>
                <p:cNvSpPr>
                  <a:spLocks/>
                </p:cNvSpPr>
                <p:nvPr/>
              </p:nvSpPr>
              <p:spPr bwMode="auto">
                <a:xfrm>
                  <a:off x="4901" y="1427"/>
                  <a:ext cx="664" cy="422"/>
                </a:xfrm>
                <a:custGeom>
                  <a:avLst/>
                  <a:gdLst>
                    <a:gd name="T0" fmla="*/ 664 w 664"/>
                    <a:gd name="T1" fmla="*/ 422 h 422"/>
                    <a:gd name="T2" fmla="*/ 662 w 664"/>
                    <a:gd name="T3" fmla="*/ 421 h 422"/>
                    <a:gd name="T4" fmla="*/ 657 w 664"/>
                    <a:gd name="T5" fmla="*/ 419 h 422"/>
                    <a:gd name="T6" fmla="*/ 653 w 664"/>
                    <a:gd name="T7" fmla="*/ 417 h 422"/>
                    <a:gd name="T8" fmla="*/ 646 w 664"/>
                    <a:gd name="T9" fmla="*/ 413 h 422"/>
                    <a:gd name="T10" fmla="*/ 637 w 664"/>
                    <a:gd name="T11" fmla="*/ 408 h 422"/>
                    <a:gd name="T12" fmla="*/ 628 w 664"/>
                    <a:gd name="T13" fmla="*/ 405 h 422"/>
                    <a:gd name="T14" fmla="*/ 617 w 664"/>
                    <a:gd name="T15" fmla="*/ 399 h 422"/>
                    <a:gd name="T16" fmla="*/ 594 w 664"/>
                    <a:gd name="T17" fmla="*/ 387 h 422"/>
                    <a:gd name="T18" fmla="*/ 565 w 664"/>
                    <a:gd name="T19" fmla="*/ 374 h 422"/>
                    <a:gd name="T20" fmla="*/ 535 w 664"/>
                    <a:gd name="T21" fmla="*/ 358 h 422"/>
                    <a:gd name="T22" fmla="*/ 499 w 664"/>
                    <a:gd name="T23" fmla="*/ 340 h 422"/>
                    <a:gd name="T24" fmla="*/ 463 w 664"/>
                    <a:gd name="T25" fmla="*/ 322 h 422"/>
                    <a:gd name="T26" fmla="*/ 424 w 664"/>
                    <a:gd name="T27" fmla="*/ 304 h 422"/>
                    <a:gd name="T28" fmla="*/ 385 w 664"/>
                    <a:gd name="T29" fmla="*/ 283 h 422"/>
                    <a:gd name="T30" fmla="*/ 344 w 664"/>
                    <a:gd name="T31" fmla="*/ 263 h 422"/>
                    <a:gd name="T32" fmla="*/ 302 w 664"/>
                    <a:gd name="T33" fmla="*/ 244 h 422"/>
                    <a:gd name="T34" fmla="*/ 261 w 664"/>
                    <a:gd name="T35" fmla="*/ 222 h 422"/>
                    <a:gd name="T36" fmla="*/ 220 w 664"/>
                    <a:gd name="T37" fmla="*/ 202 h 422"/>
                    <a:gd name="T38" fmla="*/ 183 w 664"/>
                    <a:gd name="T39" fmla="*/ 183 h 422"/>
                    <a:gd name="T40" fmla="*/ 0 w 664"/>
                    <a:gd name="T41" fmla="*/ 0 h 422"/>
                    <a:gd name="T42" fmla="*/ 38 w 664"/>
                    <a:gd name="T43" fmla="*/ 20 h 422"/>
                    <a:gd name="T44" fmla="*/ 79 w 664"/>
                    <a:gd name="T45" fmla="*/ 40 h 422"/>
                    <a:gd name="T46" fmla="*/ 120 w 664"/>
                    <a:gd name="T47" fmla="*/ 61 h 422"/>
                    <a:gd name="T48" fmla="*/ 161 w 664"/>
                    <a:gd name="T49" fmla="*/ 81 h 422"/>
                    <a:gd name="T50" fmla="*/ 202 w 664"/>
                    <a:gd name="T51" fmla="*/ 100 h 422"/>
                    <a:gd name="T52" fmla="*/ 242 w 664"/>
                    <a:gd name="T53" fmla="*/ 122 h 422"/>
                    <a:gd name="T54" fmla="*/ 281 w 664"/>
                    <a:gd name="T55" fmla="*/ 140 h 422"/>
                    <a:gd name="T56" fmla="*/ 317 w 664"/>
                    <a:gd name="T57" fmla="*/ 158 h 422"/>
                    <a:gd name="T58" fmla="*/ 353 w 664"/>
                    <a:gd name="T59" fmla="*/ 176 h 422"/>
                    <a:gd name="T60" fmla="*/ 383 w 664"/>
                    <a:gd name="T61" fmla="*/ 192 h 422"/>
                    <a:gd name="T62" fmla="*/ 412 w 664"/>
                    <a:gd name="T63" fmla="*/ 204 h 422"/>
                    <a:gd name="T64" fmla="*/ 435 w 664"/>
                    <a:gd name="T65" fmla="*/ 217 h 422"/>
                    <a:gd name="T66" fmla="*/ 446 w 664"/>
                    <a:gd name="T67" fmla="*/ 222 h 422"/>
                    <a:gd name="T68" fmla="*/ 455 w 664"/>
                    <a:gd name="T69" fmla="*/ 226 h 422"/>
                    <a:gd name="T70" fmla="*/ 463 w 664"/>
                    <a:gd name="T71" fmla="*/ 231 h 422"/>
                    <a:gd name="T72" fmla="*/ 471 w 664"/>
                    <a:gd name="T73" fmla="*/ 235 h 422"/>
                    <a:gd name="T74" fmla="*/ 474 w 664"/>
                    <a:gd name="T75" fmla="*/ 236 h 422"/>
                    <a:gd name="T76" fmla="*/ 480 w 664"/>
                    <a:gd name="T77" fmla="*/ 238 h 422"/>
                    <a:gd name="T78" fmla="*/ 481 w 664"/>
                    <a:gd name="T79" fmla="*/ 240 h 422"/>
                    <a:gd name="T80" fmla="*/ 664 w 664"/>
                    <a:gd name="T81" fmla="*/ 422 h 4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64"/>
                    <a:gd name="T124" fmla="*/ 0 h 422"/>
                    <a:gd name="T125" fmla="*/ 664 w 664"/>
                    <a:gd name="T126" fmla="*/ 422 h 42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64" h="422">
                      <a:moveTo>
                        <a:pt x="664" y="422"/>
                      </a:moveTo>
                      <a:lnTo>
                        <a:pt x="662" y="421"/>
                      </a:lnTo>
                      <a:lnTo>
                        <a:pt x="657" y="419"/>
                      </a:lnTo>
                      <a:lnTo>
                        <a:pt x="653" y="417"/>
                      </a:lnTo>
                      <a:lnTo>
                        <a:pt x="646" y="413"/>
                      </a:lnTo>
                      <a:lnTo>
                        <a:pt x="637" y="408"/>
                      </a:lnTo>
                      <a:lnTo>
                        <a:pt x="628" y="405"/>
                      </a:lnTo>
                      <a:lnTo>
                        <a:pt x="617" y="399"/>
                      </a:lnTo>
                      <a:lnTo>
                        <a:pt x="594" y="387"/>
                      </a:lnTo>
                      <a:lnTo>
                        <a:pt x="565" y="374"/>
                      </a:lnTo>
                      <a:lnTo>
                        <a:pt x="535" y="358"/>
                      </a:lnTo>
                      <a:lnTo>
                        <a:pt x="499" y="340"/>
                      </a:lnTo>
                      <a:lnTo>
                        <a:pt x="463" y="322"/>
                      </a:lnTo>
                      <a:lnTo>
                        <a:pt x="424" y="304"/>
                      </a:lnTo>
                      <a:lnTo>
                        <a:pt x="385" y="283"/>
                      </a:lnTo>
                      <a:lnTo>
                        <a:pt x="344" y="263"/>
                      </a:lnTo>
                      <a:lnTo>
                        <a:pt x="302" y="244"/>
                      </a:lnTo>
                      <a:lnTo>
                        <a:pt x="261" y="222"/>
                      </a:lnTo>
                      <a:lnTo>
                        <a:pt x="220" y="202"/>
                      </a:lnTo>
                      <a:lnTo>
                        <a:pt x="183" y="183"/>
                      </a:lnTo>
                      <a:lnTo>
                        <a:pt x="0" y="0"/>
                      </a:lnTo>
                      <a:lnTo>
                        <a:pt x="38" y="20"/>
                      </a:lnTo>
                      <a:lnTo>
                        <a:pt x="79" y="40"/>
                      </a:lnTo>
                      <a:lnTo>
                        <a:pt x="120" y="61"/>
                      </a:lnTo>
                      <a:lnTo>
                        <a:pt x="161" y="81"/>
                      </a:lnTo>
                      <a:lnTo>
                        <a:pt x="202" y="100"/>
                      </a:lnTo>
                      <a:lnTo>
                        <a:pt x="242" y="122"/>
                      </a:lnTo>
                      <a:lnTo>
                        <a:pt x="281" y="140"/>
                      </a:lnTo>
                      <a:lnTo>
                        <a:pt x="317" y="158"/>
                      </a:lnTo>
                      <a:lnTo>
                        <a:pt x="353" y="176"/>
                      </a:lnTo>
                      <a:lnTo>
                        <a:pt x="383" y="192"/>
                      </a:lnTo>
                      <a:lnTo>
                        <a:pt x="412" y="204"/>
                      </a:lnTo>
                      <a:lnTo>
                        <a:pt x="435" y="217"/>
                      </a:lnTo>
                      <a:lnTo>
                        <a:pt x="446" y="222"/>
                      </a:lnTo>
                      <a:lnTo>
                        <a:pt x="455" y="226"/>
                      </a:lnTo>
                      <a:lnTo>
                        <a:pt x="463" y="231"/>
                      </a:lnTo>
                      <a:lnTo>
                        <a:pt x="471" y="235"/>
                      </a:lnTo>
                      <a:lnTo>
                        <a:pt x="474" y="236"/>
                      </a:lnTo>
                      <a:lnTo>
                        <a:pt x="480" y="238"/>
                      </a:lnTo>
                      <a:lnTo>
                        <a:pt x="481" y="240"/>
                      </a:lnTo>
                      <a:lnTo>
                        <a:pt x="664" y="422"/>
                      </a:lnTo>
                      <a:close/>
                    </a:path>
                  </a:pathLst>
                </a:custGeom>
                <a:solidFill>
                  <a:srgbClr val="FFF599"/>
                </a:solidFill>
                <a:ln w="6350">
                  <a:solidFill>
                    <a:srgbClr val="CCB700"/>
                  </a:solidFill>
                  <a:round/>
                  <a:headEnd/>
                  <a:tailEnd/>
                </a:ln>
              </p:spPr>
              <p:txBody>
                <a:bodyPr/>
                <a:lstStyle/>
                <a:p>
                  <a:endParaRPr lang="en-US"/>
                </a:p>
              </p:txBody>
            </p:sp>
            <p:sp>
              <p:nvSpPr>
                <p:cNvPr id="37914" name="Freeform 206"/>
                <p:cNvSpPr>
                  <a:spLocks/>
                </p:cNvSpPr>
                <p:nvPr/>
              </p:nvSpPr>
              <p:spPr bwMode="auto">
                <a:xfrm>
                  <a:off x="4497" y="1427"/>
                  <a:ext cx="587" cy="313"/>
                </a:xfrm>
                <a:custGeom>
                  <a:avLst/>
                  <a:gdLst>
                    <a:gd name="T0" fmla="*/ 587 w 587"/>
                    <a:gd name="T1" fmla="*/ 183 h 313"/>
                    <a:gd name="T2" fmla="*/ 569 w 587"/>
                    <a:gd name="T3" fmla="*/ 211 h 313"/>
                    <a:gd name="T4" fmla="*/ 547 w 587"/>
                    <a:gd name="T5" fmla="*/ 236 h 313"/>
                    <a:gd name="T6" fmla="*/ 522 w 587"/>
                    <a:gd name="T7" fmla="*/ 258 h 313"/>
                    <a:gd name="T8" fmla="*/ 495 w 587"/>
                    <a:gd name="T9" fmla="*/ 278 h 313"/>
                    <a:gd name="T10" fmla="*/ 465 w 587"/>
                    <a:gd name="T11" fmla="*/ 292 h 313"/>
                    <a:gd name="T12" fmla="*/ 433 w 587"/>
                    <a:gd name="T13" fmla="*/ 303 h 313"/>
                    <a:gd name="T14" fmla="*/ 399 w 587"/>
                    <a:gd name="T15" fmla="*/ 310 h 313"/>
                    <a:gd name="T16" fmla="*/ 363 w 587"/>
                    <a:gd name="T17" fmla="*/ 313 h 313"/>
                    <a:gd name="T18" fmla="*/ 336 w 587"/>
                    <a:gd name="T19" fmla="*/ 311 h 313"/>
                    <a:gd name="T20" fmla="*/ 311 w 587"/>
                    <a:gd name="T21" fmla="*/ 308 h 313"/>
                    <a:gd name="T22" fmla="*/ 286 w 587"/>
                    <a:gd name="T23" fmla="*/ 301 h 313"/>
                    <a:gd name="T24" fmla="*/ 263 w 587"/>
                    <a:gd name="T25" fmla="*/ 294 h 313"/>
                    <a:gd name="T26" fmla="*/ 242 w 587"/>
                    <a:gd name="T27" fmla="*/ 283 h 313"/>
                    <a:gd name="T28" fmla="*/ 220 w 587"/>
                    <a:gd name="T29" fmla="*/ 270 h 313"/>
                    <a:gd name="T30" fmla="*/ 200 w 587"/>
                    <a:gd name="T31" fmla="*/ 256 h 313"/>
                    <a:gd name="T32" fmla="*/ 183 w 587"/>
                    <a:gd name="T33" fmla="*/ 240 h 313"/>
                    <a:gd name="T34" fmla="*/ 0 w 587"/>
                    <a:gd name="T35" fmla="*/ 57 h 313"/>
                    <a:gd name="T36" fmla="*/ 18 w 587"/>
                    <a:gd name="T37" fmla="*/ 74 h 313"/>
                    <a:gd name="T38" fmla="*/ 38 w 587"/>
                    <a:gd name="T39" fmla="*/ 88 h 313"/>
                    <a:gd name="T40" fmla="*/ 59 w 587"/>
                    <a:gd name="T41" fmla="*/ 100 h 313"/>
                    <a:gd name="T42" fmla="*/ 81 w 587"/>
                    <a:gd name="T43" fmla="*/ 111 h 313"/>
                    <a:gd name="T44" fmla="*/ 104 w 587"/>
                    <a:gd name="T45" fmla="*/ 118 h 313"/>
                    <a:gd name="T46" fmla="*/ 129 w 587"/>
                    <a:gd name="T47" fmla="*/ 125 h 313"/>
                    <a:gd name="T48" fmla="*/ 154 w 587"/>
                    <a:gd name="T49" fmla="*/ 129 h 313"/>
                    <a:gd name="T50" fmla="*/ 181 w 587"/>
                    <a:gd name="T51" fmla="*/ 131 h 313"/>
                    <a:gd name="T52" fmla="*/ 216 w 587"/>
                    <a:gd name="T53" fmla="*/ 127 h 313"/>
                    <a:gd name="T54" fmla="*/ 250 w 587"/>
                    <a:gd name="T55" fmla="*/ 120 h 313"/>
                    <a:gd name="T56" fmla="*/ 283 w 587"/>
                    <a:gd name="T57" fmla="*/ 109 h 313"/>
                    <a:gd name="T58" fmla="*/ 313 w 587"/>
                    <a:gd name="T59" fmla="*/ 95 h 313"/>
                    <a:gd name="T60" fmla="*/ 340 w 587"/>
                    <a:gd name="T61" fmla="*/ 75 h 313"/>
                    <a:gd name="T62" fmla="*/ 365 w 587"/>
                    <a:gd name="T63" fmla="*/ 54 h 313"/>
                    <a:gd name="T64" fmla="*/ 386 w 587"/>
                    <a:gd name="T65" fmla="*/ 29 h 313"/>
                    <a:gd name="T66" fmla="*/ 404 w 587"/>
                    <a:gd name="T67" fmla="*/ 0 h 313"/>
                    <a:gd name="T68" fmla="*/ 587 w 587"/>
                    <a:gd name="T69" fmla="*/ 183 h 3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87"/>
                    <a:gd name="T106" fmla="*/ 0 h 313"/>
                    <a:gd name="T107" fmla="*/ 587 w 587"/>
                    <a:gd name="T108" fmla="*/ 313 h 3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87" h="313">
                      <a:moveTo>
                        <a:pt x="587" y="183"/>
                      </a:moveTo>
                      <a:lnTo>
                        <a:pt x="569" y="211"/>
                      </a:lnTo>
                      <a:lnTo>
                        <a:pt x="547" y="236"/>
                      </a:lnTo>
                      <a:lnTo>
                        <a:pt x="522" y="258"/>
                      </a:lnTo>
                      <a:lnTo>
                        <a:pt x="495" y="278"/>
                      </a:lnTo>
                      <a:lnTo>
                        <a:pt x="465" y="292"/>
                      </a:lnTo>
                      <a:lnTo>
                        <a:pt x="433" y="303"/>
                      </a:lnTo>
                      <a:lnTo>
                        <a:pt x="399" y="310"/>
                      </a:lnTo>
                      <a:lnTo>
                        <a:pt x="363" y="313"/>
                      </a:lnTo>
                      <a:lnTo>
                        <a:pt x="336" y="311"/>
                      </a:lnTo>
                      <a:lnTo>
                        <a:pt x="311" y="308"/>
                      </a:lnTo>
                      <a:lnTo>
                        <a:pt x="286" y="301"/>
                      </a:lnTo>
                      <a:lnTo>
                        <a:pt x="263" y="294"/>
                      </a:lnTo>
                      <a:lnTo>
                        <a:pt x="242" y="283"/>
                      </a:lnTo>
                      <a:lnTo>
                        <a:pt x="220" y="270"/>
                      </a:lnTo>
                      <a:lnTo>
                        <a:pt x="200" y="256"/>
                      </a:lnTo>
                      <a:lnTo>
                        <a:pt x="183" y="240"/>
                      </a:lnTo>
                      <a:lnTo>
                        <a:pt x="0" y="57"/>
                      </a:lnTo>
                      <a:lnTo>
                        <a:pt x="18" y="74"/>
                      </a:lnTo>
                      <a:lnTo>
                        <a:pt x="38" y="88"/>
                      </a:lnTo>
                      <a:lnTo>
                        <a:pt x="59" y="100"/>
                      </a:lnTo>
                      <a:lnTo>
                        <a:pt x="81" y="111"/>
                      </a:lnTo>
                      <a:lnTo>
                        <a:pt x="104" y="118"/>
                      </a:lnTo>
                      <a:lnTo>
                        <a:pt x="129" y="125"/>
                      </a:lnTo>
                      <a:lnTo>
                        <a:pt x="154" y="129"/>
                      </a:lnTo>
                      <a:lnTo>
                        <a:pt x="181" y="131"/>
                      </a:lnTo>
                      <a:lnTo>
                        <a:pt x="216" y="127"/>
                      </a:lnTo>
                      <a:lnTo>
                        <a:pt x="250" y="120"/>
                      </a:lnTo>
                      <a:lnTo>
                        <a:pt x="283" y="109"/>
                      </a:lnTo>
                      <a:lnTo>
                        <a:pt x="313" y="95"/>
                      </a:lnTo>
                      <a:lnTo>
                        <a:pt x="340" y="75"/>
                      </a:lnTo>
                      <a:lnTo>
                        <a:pt x="365" y="54"/>
                      </a:lnTo>
                      <a:lnTo>
                        <a:pt x="386" y="29"/>
                      </a:lnTo>
                      <a:lnTo>
                        <a:pt x="404" y="0"/>
                      </a:lnTo>
                      <a:lnTo>
                        <a:pt x="587" y="183"/>
                      </a:lnTo>
                      <a:close/>
                    </a:path>
                  </a:pathLst>
                </a:custGeom>
                <a:solidFill>
                  <a:srgbClr val="FFF599"/>
                </a:solidFill>
                <a:ln w="6350">
                  <a:solidFill>
                    <a:srgbClr val="CCB700"/>
                  </a:solidFill>
                  <a:round/>
                  <a:headEnd/>
                  <a:tailEnd/>
                </a:ln>
              </p:spPr>
              <p:txBody>
                <a:bodyPr/>
                <a:lstStyle/>
                <a:p>
                  <a:endParaRPr lang="en-US"/>
                </a:p>
              </p:txBody>
            </p:sp>
            <p:sp>
              <p:nvSpPr>
                <p:cNvPr id="37915" name="Freeform 207"/>
                <p:cNvSpPr>
                  <a:spLocks/>
                </p:cNvSpPr>
                <p:nvPr/>
              </p:nvSpPr>
              <p:spPr bwMode="auto">
                <a:xfrm>
                  <a:off x="3970" y="1433"/>
                  <a:ext cx="670" cy="416"/>
                </a:xfrm>
                <a:custGeom>
                  <a:avLst/>
                  <a:gdLst>
                    <a:gd name="T0" fmla="*/ 670 w 670"/>
                    <a:gd name="T1" fmla="*/ 182 h 416"/>
                    <a:gd name="T2" fmla="*/ 631 w 670"/>
                    <a:gd name="T3" fmla="*/ 200 h 416"/>
                    <a:gd name="T4" fmla="*/ 590 w 670"/>
                    <a:gd name="T5" fmla="*/ 220 h 416"/>
                    <a:gd name="T6" fmla="*/ 549 w 670"/>
                    <a:gd name="T7" fmla="*/ 241 h 416"/>
                    <a:gd name="T8" fmla="*/ 506 w 670"/>
                    <a:gd name="T9" fmla="*/ 261 h 416"/>
                    <a:gd name="T10" fmla="*/ 465 w 670"/>
                    <a:gd name="T11" fmla="*/ 280 h 416"/>
                    <a:gd name="T12" fmla="*/ 423 w 670"/>
                    <a:gd name="T13" fmla="*/ 300 h 416"/>
                    <a:gd name="T14" fmla="*/ 386 w 670"/>
                    <a:gd name="T15" fmla="*/ 318 h 416"/>
                    <a:gd name="T16" fmla="*/ 348 w 670"/>
                    <a:gd name="T17" fmla="*/ 336 h 416"/>
                    <a:gd name="T18" fmla="*/ 312 w 670"/>
                    <a:gd name="T19" fmla="*/ 354 h 416"/>
                    <a:gd name="T20" fmla="*/ 282 w 670"/>
                    <a:gd name="T21" fmla="*/ 368 h 416"/>
                    <a:gd name="T22" fmla="*/ 253 w 670"/>
                    <a:gd name="T23" fmla="*/ 382 h 416"/>
                    <a:gd name="T24" fmla="*/ 228 w 670"/>
                    <a:gd name="T25" fmla="*/ 393 h 416"/>
                    <a:gd name="T26" fmla="*/ 218 w 670"/>
                    <a:gd name="T27" fmla="*/ 399 h 416"/>
                    <a:gd name="T28" fmla="*/ 209 w 670"/>
                    <a:gd name="T29" fmla="*/ 404 h 416"/>
                    <a:gd name="T30" fmla="*/ 202 w 670"/>
                    <a:gd name="T31" fmla="*/ 407 h 416"/>
                    <a:gd name="T32" fmla="*/ 194 w 670"/>
                    <a:gd name="T33" fmla="*/ 411 h 416"/>
                    <a:gd name="T34" fmla="*/ 189 w 670"/>
                    <a:gd name="T35" fmla="*/ 413 h 416"/>
                    <a:gd name="T36" fmla="*/ 186 w 670"/>
                    <a:gd name="T37" fmla="*/ 415 h 416"/>
                    <a:gd name="T38" fmla="*/ 184 w 670"/>
                    <a:gd name="T39" fmla="*/ 416 h 416"/>
                    <a:gd name="T40" fmla="*/ 182 w 670"/>
                    <a:gd name="T41" fmla="*/ 416 h 416"/>
                    <a:gd name="T42" fmla="*/ 0 w 670"/>
                    <a:gd name="T43" fmla="*/ 234 h 416"/>
                    <a:gd name="T44" fmla="*/ 1 w 670"/>
                    <a:gd name="T45" fmla="*/ 234 h 416"/>
                    <a:gd name="T46" fmla="*/ 3 w 670"/>
                    <a:gd name="T47" fmla="*/ 232 h 416"/>
                    <a:gd name="T48" fmla="*/ 7 w 670"/>
                    <a:gd name="T49" fmla="*/ 230 h 416"/>
                    <a:gd name="T50" fmla="*/ 12 w 670"/>
                    <a:gd name="T51" fmla="*/ 229 h 416"/>
                    <a:gd name="T52" fmla="*/ 19 w 670"/>
                    <a:gd name="T53" fmla="*/ 225 h 416"/>
                    <a:gd name="T54" fmla="*/ 26 w 670"/>
                    <a:gd name="T55" fmla="*/ 221 h 416"/>
                    <a:gd name="T56" fmla="*/ 35 w 670"/>
                    <a:gd name="T57" fmla="*/ 216 h 416"/>
                    <a:gd name="T58" fmla="*/ 46 w 670"/>
                    <a:gd name="T59" fmla="*/ 211 h 416"/>
                    <a:gd name="T60" fmla="*/ 71 w 670"/>
                    <a:gd name="T61" fmla="*/ 200 h 416"/>
                    <a:gd name="T62" fmla="*/ 100 w 670"/>
                    <a:gd name="T63" fmla="*/ 186 h 416"/>
                    <a:gd name="T64" fmla="*/ 130 w 670"/>
                    <a:gd name="T65" fmla="*/ 171 h 416"/>
                    <a:gd name="T66" fmla="*/ 166 w 670"/>
                    <a:gd name="T67" fmla="*/ 153 h 416"/>
                    <a:gd name="T68" fmla="*/ 203 w 670"/>
                    <a:gd name="T69" fmla="*/ 136 h 416"/>
                    <a:gd name="T70" fmla="*/ 241 w 670"/>
                    <a:gd name="T71" fmla="*/ 118 h 416"/>
                    <a:gd name="T72" fmla="*/ 282 w 670"/>
                    <a:gd name="T73" fmla="*/ 98 h 416"/>
                    <a:gd name="T74" fmla="*/ 323 w 670"/>
                    <a:gd name="T75" fmla="*/ 78 h 416"/>
                    <a:gd name="T76" fmla="*/ 366 w 670"/>
                    <a:gd name="T77" fmla="*/ 59 h 416"/>
                    <a:gd name="T78" fmla="*/ 407 w 670"/>
                    <a:gd name="T79" fmla="*/ 37 h 416"/>
                    <a:gd name="T80" fmla="*/ 448 w 670"/>
                    <a:gd name="T81" fmla="*/ 17 h 416"/>
                    <a:gd name="T82" fmla="*/ 488 w 670"/>
                    <a:gd name="T83" fmla="*/ 0 h 416"/>
                    <a:gd name="T84" fmla="*/ 670 w 670"/>
                    <a:gd name="T85" fmla="*/ 182 h 4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70"/>
                    <a:gd name="T130" fmla="*/ 0 h 416"/>
                    <a:gd name="T131" fmla="*/ 670 w 670"/>
                    <a:gd name="T132" fmla="*/ 416 h 4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70" h="416">
                      <a:moveTo>
                        <a:pt x="670" y="182"/>
                      </a:moveTo>
                      <a:lnTo>
                        <a:pt x="631" y="200"/>
                      </a:lnTo>
                      <a:lnTo>
                        <a:pt x="590" y="220"/>
                      </a:lnTo>
                      <a:lnTo>
                        <a:pt x="549" y="241"/>
                      </a:lnTo>
                      <a:lnTo>
                        <a:pt x="506" y="261"/>
                      </a:lnTo>
                      <a:lnTo>
                        <a:pt x="465" y="280"/>
                      </a:lnTo>
                      <a:lnTo>
                        <a:pt x="423" y="300"/>
                      </a:lnTo>
                      <a:lnTo>
                        <a:pt x="386" y="318"/>
                      </a:lnTo>
                      <a:lnTo>
                        <a:pt x="348" y="336"/>
                      </a:lnTo>
                      <a:lnTo>
                        <a:pt x="312" y="354"/>
                      </a:lnTo>
                      <a:lnTo>
                        <a:pt x="282" y="368"/>
                      </a:lnTo>
                      <a:lnTo>
                        <a:pt x="253" y="382"/>
                      </a:lnTo>
                      <a:lnTo>
                        <a:pt x="228" y="393"/>
                      </a:lnTo>
                      <a:lnTo>
                        <a:pt x="218" y="399"/>
                      </a:lnTo>
                      <a:lnTo>
                        <a:pt x="209" y="404"/>
                      </a:lnTo>
                      <a:lnTo>
                        <a:pt x="202" y="407"/>
                      </a:lnTo>
                      <a:lnTo>
                        <a:pt x="194" y="411"/>
                      </a:lnTo>
                      <a:lnTo>
                        <a:pt x="189" y="413"/>
                      </a:lnTo>
                      <a:lnTo>
                        <a:pt x="186" y="415"/>
                      </a:lnTo>
                      <a:lnTo>
                        <a:pt x="184" y="416"/>
                      </a:lnTo>
                      <a:lnTo>
                        <a:pt x="182" y="416"/>
                      </a:lnTo>
                      <a:lnTo>
                        <a:pt x="0" y="234"/>
                      </a:lnTo>
                      <a:lnTo>
                        <a:pt x="1" y="234"/>
                      </a:lnTo>
                      <a:lnTo>
                        <a:pt x="3" y="232"/>
                      </a:lnTo>
                      <a:lnTo>
                        <a:pt x="7" y="230"/>
                      </a:lnTo>
                      <a:lnTo>
                        <a:pt x="12" y="229"/>
                      </a:lnTo>
                      <a:lnTo>
                        <a:pt x="19" y="225"/>
                      </a:lnTo>
                      <a:lnTo>
                        <a:pt x="26" y="221"/>
                      </a:lnTo>
                      <a:lnTo>
                        <a:pt x="35" y="216"/>
                      </a:lnTo>
                      <a:lnTo>
                        <a:pt x="46" y="211"/>
                      </a:lnTo>
                      <a:lnTo>
                        <a:pt x="71" y="200"/>
                      </a:lnTo>
                      <a:lnTo>
                        <a:pt x="100" y="186"/>
                      </a:lnTo>
                      <a:lnTo>
                        <a:pt x="130" y="171"/>
                      </a:lnTo>
                      <a:lnTo>
                        <a:pt x="166" y="153"/>
                      </a:lnTo>
                      <a:lnTo>
                        <a:pt x="203" y="136"/>
                      </a:lnTo>
                      <a:lnTo>
                        <a:pt x="241" y="118"/>
                      </a:lnTo>
                      <a:lnTo>
                        <a:pt x="282" y="98"/>
                      </a:lnTo>
                      <a:lnTo>
                        <a:pt x="323" y="78"/>
                      </a:lnTo>
                      <a:lnTo>
                        <a:pt x="366" y="59"/>
                      </a:lnTo>
                      <a:lnTo>
                        <a:pt x="407" y="37"/>
                      </a:lnTo>
                      <a:lnTo>
                        <a:pt x="448" y="17"/>
                      </a:lnTo>
                      <a:lnTo>
                        <a:pt x="488" y="0"/>
                      </a:lnTo>
                      <a:lnTo>
                        <a:pt x="670" y="182"/>
                      </a:lnTo>
                      <a:close/>
                    </a:path>
                  </a:pathLst>
                </a:custGeom>
                <a:solidFill>
                  <a:srgbClr val="FFF599"/>
                </a:solidFill>
                <a:ln w="6350">
                  <a:solidFill>
                    <a:srgbClr val="CCB700"/>
                  </a:solidFill>
                  <a:round/>
                  <a:headEnd/>
                  <a:tailEnd/>
                </a:ln>
              </p:spPr>
              <p:txBody>
                <a:bodyPr/>
                <a:lstStyle/>
                <a:p>
                  <a:endParaRPr lang="en-US"/>
                </a:p>
              </p:txBody>
            </p:sp>
            <p:sp>
              <p:nvSpPr>
                <p:cNvPr id="37916" name="Freeform 208"/>
                <p:cNvSpPr>
                  <a:spLocks/>
                </p:cNvSpPr>
                <p:nvPr/>
              </p:nvSpPr>
              <p:spPr bwMode="auto">
                <a:xfrm>
                  <a:off x="4152" y="1610"/>
                  <a:ext cx="1413" cy="239"/>
                </a:xfrm>
                <a:custGeom>
                  <a:avLst/>
                  <a:gdLst>
                    <a:gd name="T0" fmla="*/ 488 w 1413"/>
                    <a:gd name="T1" fmla="*/ 5 h 239"/>
                    <a:gd name="T2" fmla="*/ 449 w 1413"/>
                    <a:gd name="T3" fmla="*/ 23 h 239"/>
                    <a:gd name="T4" fmla="*/ 408 w 1413"/>
                    <a:gd name="T5" fmla="*/ 43 h 239"/>
                    <a:gd name="T6" fmla="*/ 367 w 1413"/>
                    <a:gd name="T7" fmla="*/ 64 h 239"/>
                    <a:gd name="T8" fmla="*/ 324 w 1413"/>
                    <a:gd name="T9" fmla="*/ 84 h 239"/>
                    <a:gd name="T10" fmla="*/ 283 w 1413"/>
                    <a:gd name="T11" fmla="*/ 103 h 239"/>
                    <a:gd name="T12" fmla="*/ 241 w 1413"/>
                    <a:gd name="T13" fmla="*/ 123 h 239"/>
                    <a:gd name="T14" fmla="*/ 204 w 1413"/>
                    <a:gd name="T15" fmla="*/ 141 h 239"/>
                    <a:gd name="T16" fmla="*/ 166 w 1413"/>
                    <a:gd name="T17" fmla="*/ 159 h 239"/>
                    <a:gd name="T18" fmla="*/ 130 w 1413"/>
                    <a:gd name="T19" fmla="*/ 177 h 239"/>
                    <a:gd name="T20" fmla="*/ 100 w 1413"/>
                    <a:gd name="T21" fmla="*/ 191 h 239"/>
                    <a:gd name="T22" fmla="*/ 71 w 1413"/>
                    <a:gd name="T23" fmla="*/ 205 h 239"/>
                    <a:gd name="T24" fmla="*/ 46 w 1413"/>
                    <a:gd name="T25" fmla="*/ 216 h 239"/>
                    <a:gd name="T26" fmla="*/ 36 w 1413"/>
                    <a:gd name="T27" fmla="*/ 222 h 239"/>
                    <a:gd name="T28" fmla="*/ 27 w 1413"/>
                    <a:gd name="T29" fmla="*/ 227 h 239"/>
                    <a:gd name="T30" fmla="*/ 20 w 1413"/>
                    <a:gd name="T31" fmla="*/ 230 h 239"/>
                    <a:gd name="T32" fmla="*/ 12 w 1413"/>
                    <a:gd name="T33" fmla="*/ 234 h 239"/>
                    <a:gd name="T34" fmla="*/ 7 w 1413"/>
                    <a:gd name="T35" fmla="*/ 236 h 239"/>
                    <a:gd name="T36" fmla="*/ 4 w 1413"/>
                    <a:gd name="T37" fmla="*/ 238 h 239"/>
                    <a:gd name="T38" fmla="*/ 2 w 1413"/>
                    <a:gd name="T39" fmla="*/ 239 h 239"/>
                    <a:gd name="T40" fmla="*/ 0 w 1413"/>
                    <a:gd name="T41" fmla="*/ 239 h 239"/>
                    <a:gd name="T42" fmla="*/ 1413 w 1413"/>
                    <a:gd name="T43" fmla="*/ 239 h 239"/>
                    <a:gd name="T44" fmla="*/ 1411 w 1413"/>
                    <a:gd name="T45" fmla="*/ 238 h 239"/>
                    <a:gd name="T46" fmla="*/ 1406 w 1413"/>
                    <a:gd name="T47" fmla="*/ 236 h 239"/>
                    <a:gd name="T48" fmla="*/ 1402 w 1413"/>
                    <a:gd name="T49" fmla="*/ 234 h 239"/>
                    <a:gd name="T50" fmla="*/ 1395 w 1413"/>
                    <a:gd name="T51" fmla="*/ 230 h 239"/>
                    <a:gd name="T52" fmla="*/ 1386 w 1413"/>
                    <a:gd name="T53" fmla="*/ 225 h 239"/>
                    <a:gd name="T54" fmla="*/ 1377 w 1413"/>
                    <a:gd name="T55" fmla="*/ 222 h 239"/>
                    <a:gd name="T56" fmla="*/ 1366 w 1413"/>
                    <a:gd name="T57" fmla="*/ 216 h 239"/>
                    <a:gd name="T58" fmla="*/ 1343 w 1413"/>
                    <a:gd name="T59" fmla="*/ 204 h 239"/>
                    <a:gd name="T60" fmla="*/ 1314 w 1413"/>
                    <a:gd name="T61" fmla="*/ 191 h 239"/>
                    <a:gd name="T62" fmla="*/ 1284 w 1413"/>
                    <a:gd name="T63" fmla="*/ 175 h 239"/>
                    <a:gd name="T64" fmla="*/ 1248 w 1413"/>
                    <a:gd name="T65" fmla="*/ 157 h 239"/>
                    <a:gd name="T66" fmla="*/ 1212 w 1413"/>
                    <a:gd name="T67" fmla="*/ 139 h 239"/>
                    <a:gd name="T68" fmla="*/ 1173 w 1413"/>
                    <a:gd name="T69" fmla="*/ 121 h 239"/>
                    <a:gd name="T70" fmla="*/ 1134 w 1413"/>
                    <a:gd name="T71" fmla="*/ 100 h 239"/>
                    <a:gd name="T72" fmla="*/ 1093 w 1413"/>
                    <a:gd name="T73" fmla="*/ 80 h 239"/>
                    <a:gd name="T74" fmla="*/ 1051 w 1413"/>
                    <a:gd name="T75" fmla="*/ 61 h 239"/>
                    <a:gd name="T76" fmla="*/ 1010 w 1413"/>
                    <a:gd name="T77" fmla="*/ 39 h 239"/>
                    <a:gd name="T78" fmla="*/ 969 w 1413"/>
                    <a:gd name="T79" fmla="*/ 19 h 239"/>
                    <a:gd name="T80" fmla="*/ 932 w 1413"/>
                    <a:gd name="T81" fmla="*/ 0 h 239"/>
                    <a:gd name="T82" fmla="*/ 914 w 1413"/>
                    <a:gd name="T83" fmla="*/ 28 h 239"/>
                    <a:gd name="T84" fmla="*/ 892 w 1413"/>
                    <a:gd name="T85" fmla="*/ 53 h 239"/>
                    <a:gd name="T86" fmla="*/ 867 w 1413"/>
                    <a:gd name="T87" fmla="*/ 75 h 239"/>
                    <a:gd name="T88" fmla="*/ 840 w 1413"/>
                    <a:gd name="T89" fmla="*/ 95 h 239"/>
                    <a:gd name="T90" fmla="*/ 810 w 1413"/>
                    <a:gd name="T91" fmla="*/ 109 h 239"/>
                    <a:gd name="T92" fmla="*/ 778 w 1413"/>
                    <a:gd name="T93" fmla="*/ 120 h 239"/>
                    <a:gd name="T94" fmla="*/ 744 w 1413"/>
                    <a:gd name="T95" fmla="*/ 127 h 239"/>
                    <a:gd name="T96" fmla="*/ 708 w 1413"/>
                    <a:gd name="T97" fmla="*/ 130 h 239"/>
                    <a:gd name="T98" fmla="*/ 672 w 1413"/>
                    <a:gd name="T99" fmla="*/ 127 h 239"/>
                    <a:gd name="T100" fmla="*/ 640 w 1413"/>
                    <a:gd name="T101" fmla="*/ 121 h 239"/>
                    <a:gd name="T102" fmla="*/ 608 w 1413"/>
                    <a:gd name="T103" fmla="*/ 109 h 239"/>
                    <a:gd name="T104" fmla="*/ 578 w 1413"/>
                    <a:gd name="T105" fmla="*/ 95 h 239"/>
                    <a:gd name="T106" fmla="*/ 551 w 1413"/>
                    <a:gd name="T107" fmla="*/ 77 h 239"/>
                    <a:gd name="T108" fmla="*/ 528 w 1413"/>
                    <a:gd name="T109" fmla="*/ 55 h 239"/>
                    <a:gd name="T110" fmla="*/ 506 w 1413"/>
                    <a:gd name="T111" fmla="*/ 30 h 239"/>
                    <a:gd name="T112" fmla="*/ 488 w 1413"/>
                    <a:gd name="T113" fmla="*/ 5 h 23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13"/>
                    <a:gd name="T172" fmla="*/ 0 h 239"/>
                    <a:gd name="T173" fmla="*/ 1413 w 1413"/>
                    <a:gd name="T174" fmla="*/ 239 h 23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13" h="239">
                      <a:moveTo>
                        <a:pt x="488" y="5"/>
                      </a:moveTo>
                      <a:lnTo>
                        <a:pt x="449" y="23"/>
                      </a:lnTo>
                      <a:lnTo>
                        <a:pt x="408" y="43"/>
                      </a:lnTo>
                      <a:lnTo>
                        <a:pt x="367" y="64"/>
                      </a:lnTo>
                      <a:lnTo>
                        <a:pt x="324" y="84"/>
                      </a:lnTo>
                      <a:lnTo>
                        <a:pt x="283" y="103"/>
                      </a:lnTo>
                      <a:lnTo>
                        <a:pt x="241" y="123"/>
                      </a:lnTo>
                      <a:lnTo>
                        <a:pt x="204" y="141"/>
                      </a:lnTo>
                      <a:lnTo>
                        <a:pt x="166" y="159"/>
                      </a:lnTo>
                      <a:lnTo>
                        <a:pt x="130" y="177"/>
                      </a:lnTo>
                      <a:lnTo>
                        <a:pt x="100" y="191"/>
                      </a:lnTo>
                      <a:lnTo>
                        <a:pt x="71" y="205"/>
                      </a:lnTo>
                      <a:lnTo>
                        <a:pt x="46" y="216"/>
                      </a:lnTo>
                      <a:lnTo>
                        <a:pt x="36" y="222"/>
                      </a:lnTo>
                      <a:lnTo>
                        <a:pt x="27" y="227"/>
                      </a:lnTo>
                      <a:lnTo>
                        <a:pt x="20" y="230"/>
                      </a:lnTo>
                      <a:lnTo>
                        <a:pt x="12" y="234"/>
                      </a:lnTo>
                      <a:lnTo>
                        <a:pt x="7" y="236"/>
                      </a:lnTo>
                      <a:lnTo>
                        <a:pt x="4" y="238"/>
                      </a:lnTo>
                      <a:lnTo>
                        <a:pt x="2" y="239"/>
                      </a:lnTo>
                      <a:lnTo>
                        <a:pt x="0" y="239"/>
                      </a:lnTo>
                      <a:lnTo>
                        <a:pt x="1413" y="239"/>
                      </a:lnTo>
                      <a:lnTo>
                        <a:pt x="1411" y="238"/>
                      </a:lnTo>
                      <a:lnTo>
                        <a:pt x="1406" y="236"/>
                      </a:lnTo>
                      <a:lnTo>
                        <a:pt x="1402" y="234"/>
                      </a:lnTo>
                      <a:lnTo>
                        <a:pt x="1395" y="230"/>
                      </a:lnTo>
                      <a:lnTo>
                        <a:pt x="1386" y="225"/>
                      </a:lnTo>
                      <a:lnTo>
                        <a:pt x="1377" y="222"/>
                      </a:lnTo>
                      <a:lnTo>
                        <a:pt x="1366" y="216"/>
                      </a:lnTo>
                      <a:lnTo>
                        <a:pt x="1343" y="204"/>
                      </a:lnTo>
                      <a:lnTo>
                        <a:pt x="1314" y="191"/>
                      </a:lnTo>
                      <a:lnTo>
                        <a:pt x="1284" y="175"/>
                      </a:lnTo>
                      <a:lnTo>
                        <a:pt x="1248" y="157"/>
                      </a:lnTo>
                      <a:lnTo>
                        <a:pt x="1212" y="139"/>
                      </a:lnTo>
                      <a:lnTo>
                        <a:pt x="1173" y="121"/>
                      </a:lnTo>
                      <a:lnTo>
                        <a:pt x="1134" y="100"/>
                      </a:lnTo>
                      <a:lnTo>
                        <a:pt x="1093" y="80"/>
                      </a:lnTo>
                      <a:lnTo>
                        <a:pt x="1051" y="61"/>
                      </a:lnTo>
                      <a:lnTo>
                        <a:pt x="1010" y="39"/>
                      </a:lnTo>
                      <a:lnTo>
                        <a:pt x="969" y="19"/>
                      </a:lnTo>
                      <a:lnTo>
                        <a:pt x="932" y="0"/>
                      </a:lnTo>
                      <a:lnTo>
                        <a:pt x="914" y="28"/>
                      </a:lnTo>
                      <a:lnTo>
                        <a:pt x="892" y="53"/>
                      </a:lnTo>
                      <a:lnTo>
                        <a:pt x="867" y="75"/>
                      </a:lnTo>
                      <a:lnTo>
                        <a:pt x="840" y="95"/>
                      </a:lnTo>
                      <a:lnTo>
                        <a:pt x="810" y="109"/>
                      </a:lnTo>
                      <a:lnTo>
                        <a:pt x="778" y="120"/>
                      </a:lnTo>
                      <a:lnTo>
                        <a:pt x="744" y="127"/>
                      </a:lnTo>
                      <a:lnTo>
                        <a:pt x="708" y="130"/>
                      </a:lnTo>
                      <a:lnTo>
                        <a:pt x="672" y="127"/>
                      </a:lnTo>
                      <a:lnTo>
                        <a:pt x="640" y="121"/>
                      </a:lnTo>
                      <a:lnTo>
                        <a:pt x="608" y="109"/>
                      </a:lnTo>
                      <a:lnTo>
                        <a:pt x="578" y="95"/>
                      </a:lnTo>
                      <a:lnTo>
                        <a:pt x="551" y="77"/>
                      </a:lnTo>
                      <a:lnTo>
                        <a:pt x="528" y="55"/>
                      </a:lnTo>
                      <a:lnTo>
                        <a:pt x="506" y="30"/>
                      </a:lnTo>
                      <a:lnTo>
                        <a:pt x="488" y="5"/>
                      </a:lnTo>
                      <a:close/>
                    </a:path>
                  </a:pathLst>
                </a:custGeom>
                <a:solidFill>
                  <a:srgbClr val="FFFFCC"/>
                </a:solidFill>
                <a:ln w="6350">
                  <a:solidFill>
                    <a:srgbClr val="CCB700"/>
                  </a:solidFill>
                  <a:round/>
                  <a:headEnd/>
                  <a:tailEnd/>
                </a:ln>
              </p:spPr>
              <p:txBody>
                <a:bodyPr/>
                <a:lstStyle/>
                <a:p>
                  <a:endParaRPr lang="en-US"/>
                </a:p>
              </p:txBody>
            </p:sp>
          </p:grpSp>
          <p:grpSp>
            <p:nvGrpSpPr>
              <p:cNvPr id="37900" name="Group 209"/>
              <p:cNvGrpSpPr>
                <a:grpSpLocks/>
              </p:cNvGrpSpPr>
              <p:nvPr/>
            </p:nvGrpSpPr>
            <p:grpSpPr bwMode="auto">
              <a:xfrm>
                <a:off x="4973" y="907"/>
                <a:ext cx="670" cy="871"/>
                <a:chOff x="4973" y="907"/>
                <a:chExt cx="670" cy="871"/>
              </a:xfrm>
            </p:grpSpPr>
            <p:sp>
              <p:nvSpPr>
                <p:cNvPr id="37910" name="Freeform 210"/>
                <p:cNvSpPr>
                  <a:spLocks/>
                </p:cNvSpPr>
                <p:nvPr/>
              </p:nvSpPr>
              <p:spPr bwMode="auto">
                <a:xfrm>
                  <a:off x="4973" y="1145"/>
                  <a:ext cx="209" cy="393"/>
                </a:xfrm>
                <a:custGeom>
                  <a:avLst/>
                  <a:gdLst>
                    <a:gd name="T0" fmla="*/ 184 w 209"/>
                    <a:gd name="T1" fmla="*/ 182 h 393"/>
                    <a:gd name="T2" fmla="*/ 195 w 209"/>
                    <a:gd name="T3" fmla="*/ 207 h 393"/>
                    <a:gd name="T4" fmla="*/ 204 w 209"/>
                    <a:gd name="T5" fmla="*/ 232 h 393"/>
                    <a:gd name="T6" fmla="*/ 209 w 209"/>
                    <a:gd name="T7" fmla="*/ 261 h 393"/>
                    <a:gd name="T8" fmla="*/ 209 w 209"/>
                    <a:gd name="T9" fmla="*/ 288 h 393"/>
                    <a:gd name="T10" fmla="*/ 207 w 209"/>
                    <a:gd name="T11" fmla="*/ 316 h 393"/>
                    <a:gd name="T12" fmla="*/ 202 w 209"/>
                    <a:gd name="T13" fmla="*/ 343 h 393"/>
                    <a:gd name="T14" fmla="*/ 193 w 209"/>
                    <a:gd name="T15" fmla="*/ 370 h 393"/>
                    <a:gd name="T16" fmla="*/ 182 w 209"/>
                    <a:gd name="T17" fmla="*/ 393 h 393"/>
                    <a:gd name="T18" fmla="*/ 0 w 209"/>
                    <a:gd name="T19" fmla="*/ 211 h 393"/>
                    <a:gd name="T20" fmla="*/ 11 w 209"/>
                    <a:gd name="T21" fmla="*/ 187 h 393"/>
                    <a:gd name="T22" fmla="*/ 19 w 209"/>
                    <a:gd name="T23" fmla="*/ 161 h 393"/>
                    <a:gd name="T24" fmla="*/ 25 w 209"/>
                    <a:gd name="T25" fmla="*/ 134 h 393"/>
                    <a:gd name="T26" fmla="*/ 27 w 209"/>
                    <a:gd name="T27" fmla="*/ 105 h 393"/>
                    <a:gd name="T28" fmla="*/ 27 w 209"/>
                    <a:gd name="T29" fmla="*/ 78 h 393"/>
                    <a:gd name="T30" fmla="*/ 21 w 209"/>
                    <a:gd name="T31" fmla="*/ 50 h 393"/>
                    <a:gd name="T32" fmla="*/ 12 w 209"/>
                    <a:gd name="T33" fmla="*/ 25 h 393"/>
                    <a:gd name="T34" fmla="*/ 2 w 209"/>
                    <a:gd name="T35" fmla="*/ 0 h 393"/>
                    <a:gd name="T36" fmla="*/ 184 w 209"/>
                    <a:gd name="T37" fmla="*/ 182 h 3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9"/>
                    <a:gd name="T58" fmla="*/ 0 h 393"/>
                    <a:gd name="T59" fmla="*/ 209 w 209"/>
                    <a:gd name="T60" fmla="*/ 393 h 39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9" h="393">
                      <a:moveTo>
                        <a:pt x="184" y="182"/>
                      </a:moveTo>
                      <a:lnTo>
                        <a:pt x="195" y="207"/>
                      </a:lnTo>
                      <a:lnTo>
                        <a:pt x="204" y="232"/>
                      </a:lnTo>
                      <a:lnTo>
                        <a:pt x="209" y="261"/>
                      </a:lnTo>
                      <a:lnTo>
                        <a:pt x="209" y="288"/>
                      </a:lnTo>
                      <a:lnTo>
                        <a:pt x="207" y="316"/>
                      </a:lnTo>
                      <a:lnTo>
                        <a:pt x="202" y="343"/>
                      </a:lnTo>
                      <a:lnTo>
                        <a:pt x="193" y="370"/>
                      </a:lnTo>
                      <a:lnTo>
                        <a:pt x="182" y="393"/>
                      </a:lnTo>
                      <a:lnTo>
                        <a:pt x="0" y="211"/>
                      </a:lnTo>
                      <a:lnTo>
                        <a:pt x="11" y="187"/>
                      </a:lnTo>
                      <a:lnTo>
                        <a:pt x="19" y="161"/>
                      </a:lnTo>
                      <a:lnTo>
                        <a:pt x="25" y="134"/>
                      </a:lnTo>
                      <a:lnTo>
                        <a:pt x="27" y="105"/>
                      </a:lnTo>
                      <a:lnTo>
                        <a:pt x="27" y="78"/>
                      </a:lnTo>
                      <a:lnTo>
                        <a:pt x="21" y="50"/>
                      </a:lnTo>
                      <a:lnTo>
                        <a:pt x="12" y="25"/>
                      </a:lnTo>
                      <a:lnTo>
                        <a:pt x="2" y="0"/>
                      </a:lnTo>
                      <a:lnTo>
                        <a:pt x="184" y="182"/>
                      </a:lnTo>
                      <a:close/>
                    </a:path>
                  </a:pathLst>
                </a:custGeom>
                <a:solidFill>
                  <a:srgbClr val="FFEDA3"/>
                </a:solidFill>
                <a:ln w="6350">
                  <a:solidFill>
                    <a:srgbClr val="CCB700"/>
                  </a:solidFill>
                  <a:round/>
                  <a:headEnd/>
                  <a:tailEnd/>
                </a:ln>
              </p:spPr>
              <p:txBody>
                <a:bodyPr/>
                <a:lstStyle/>
                <a:p>
                  <a:endParaRPr lang="en-US"/>
                </a:p>
              </p:txBody>
            </p:sp>
            <p:sp>
              <p:nvSpPr>
                <p:cNvPr id="37911" name="Freeform 211"/>
                <p:cNvSpPr>
                  <a:spLocks/>
                </p:cNvSpPr>
                <p:nvPr/>
              </p:nvSpPr>
              <p:spPr bwMode="auto">
                <a:xfrm>
                  <a:off x="4975" y="907"/>
                  <a:ext cx="668" cy="420"/>
                </a:xfrm>
                <a:custGeom>
                  <a:avLst/>
                  <a:gdLst>
                    <a:gd name="T0" fmla="*/ 668 w 668"/>
                    <a:gd name="T1" fmla="*/ 182 h 420"/>
                    <a:gd name="T2" fmla="*/ 667 w 668"/>
                    <a:gd name="T3" fmla="*/ 182 h 420"/>
                    <a:gd name="T4" fmla="*/ 665 w 668"/>
                    <a:gd name="T5" fmla="*/ 182 h 420"/>
                    <a:gd name="T6" fmla="*/ 661 w 668"/>
                    <a:gd name="T7" fmla="*/ 186 h 420"/>
                    <a:gd name="T8" fmla="*/ 656 w 668"/>
                    <a:gd name="T9" fmla="*/ 187 h 420"/>
                    <a:gd name="T10" fmla="*/ 649 w 668"/>
                    <a:gd name="T11" fmla="*/ 191 h 420"/>
                    <a:gd name="T12" fmla="*/ 642 w 668"/>
                    <a:gd name="T13" fmla="*/ 195 h 420"/>
                    <a:gd name="T14" fmla="*/ 631 w 668"/>
                    <a:gd name="T15" fmla="*/ 200 h 420"/>
                    <a:gd name="T16" fmla="*/ 620 w 668"/>
                    <a:gd name="T17" fmla="*/ 204 h 420"/>
                    <a:gd name="T18" fmla="*/ 597 w 668"/>
                    <a:gd name="T19" fmla="*/ 216 h 420"/>
                    <a:gd name="T20" fmla="*/ 568 w 668"/>
                    <a:gd name="T21" fmla="*/ 230 h 420"/>
                    <a:gd name="T22" fmla="*/ 536 w 668"/>
                    <a:gd name="T23" fmla="*/ 246 h 420"/>
                    <a:gd name="T24" fmla="*/ 502 w 668"/>
                    <a:gd name="T25" fmla="*/ 263 h 420"/>
                    <a:gd name="T26" fmla="*/ 465 w 668"/>
                    <a:gd name="T27" fmla="*/ 280 h 420"/>
                    <a:gd name="T28" fmla="*/ 425 w 668"/>
                    <a:gd name="T29" fmla="*/ 300 h 420"/>
                    <a:gd name="T30" fmla="*/ 386 w 668"/>
                    <a:gd name="T31" fmla="*/ 320 h 420"/>
                    <a:gd name="T32" fmla="*/ 345 w 668"/>
                    <a:gd name="T33" fmla="*/ 339 h 420"/>
                    <a:gd name="T34" fmla="*/ 304 w 668"/>
                    <a:gd name="T35" fmla="*/ 361 h 420"/>
                    <a:gd name="T36" fmla="*/ 261 w 668"/>
                    <a:gd name="T37" fmla="*/ 381 h 420"/>
                    <a:gd name="T38" fmla="*/ 221 w 668"/>
                    <a:gd name="T39" fmla="*/ 400 h 420"/>
                    <a:gd name="T40" fmla="*/ 182 w 668"/>
                    <a:gd name="T41" fmla="*/ 420 h 420"/>
                    <a:gd name="T42" fmla="*/ 0 w 668"/>
                    <a:gd name="T43" fmla="*/ 238 h 420"/>
                    <a:gd name="T44" fmla="*/ 39 w 668"/>
                    <a:gd name="T45" fmla="*/ 218 h 420"/>
                    <a:gd name="T46" fmla="*/ 78 w 668"/>
                    <a:gd name="T47" fmla="*/ 198 h 420"/>
                    <a:gd name="T48" fmla="*/ 121 w 668"/>
                    <a:gd name="T49" fmla="*/ 178 h 420"/>
                    <a:gd name="T50" fmla="*/ 162 w 668"/>
                    <a:gd name="T51" fmla="*/ 157 h 420"/>
                    <a:gd name="T52" fmla="*/ 203 w 668"/>
                    <a:gd name="T53" fmla="*/ 137 h 420"/>
                    <a:gd name="T54" fmla="*/ 243 w 668"/>
                    <a:gd name="T55" fmla="*/ 118 h 420"/>
                    <a:gd name="T56" fmla="*/ 282 w 668"/>
                    <a:gd name="T57" fmla="*/ 98 h 420"/>
                    <a:gd name="T58" fmla="*/ 320 w 668"/>
                    <a:gd name="T59" fmla="*/ 80 h 420"/>
                    <a:gd name="T60" fmla="*/ 354 w 668"/>
                    <a:gd name="T61" fmla="*/ 64 h 420"/>
                    <a:gd name="T62" fmla="*/ 386 w 668"/>
                    <a:gd name="T63" fmla="*/ 48 h 420"/>
                    <a:gd name="T64" fmla="*/ 414 w 668"/>
                    <a:gd name="T65" fmla="*/ 34 h 420"/>
                    <a:gd name="T66" fmla="*/ 438 w 668"/>
                    <a:gd name="T67" fmla="*/ 21 h 420"/>
                    <a:gd name="T68" fmla="*/ 448 w 668"/>
                    <a:gd name="T69" fmla="*/ 17 h 420"/>
                    <a:gd name="T70" fmla="*/ 459 w 668"/>
                    <a:gd name="T71" fmla="*/ 12 h 420"/>
                    <a:gd name="T72" fmla="*/ 466 w 668"/>
                    <a:gd name="T73" fmla="*/ 9 h 420"/>
                    <a:gd name="T74" fmla="*/ 473 w 668"/>
                    <a:gd name="T75" fmla="*/ 5 h 420"/>
                    <a:gd name="T76" fmla="*/ 479 w 668"/>
                    <a:gd name="T77" fmla="*/ 3 h 420"/>
                    <a:gd name="T78" fmla="*/ 482 w 668"/>
                    <a:gd name="T79" fmla="*/ 0 h 420"/>
                    <a:gd name="T80" fmla="*/ 484 w 668"/>
                    <a:gd name="T81" fmla="*/ 0 h 420"/>
                    <a:gd name="T82" fmla="*/ 486 w 668"/>
                    <a:gd name="T83" fmla="*/ 0 h 420"/>
                    <a:gd name="T84" fmla="*/ 668 w 668"/>
                    <a:gd name="T85" fmla="*/ 182 h 42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8"/>
                    <a:gd name="T130" fmla="*/ 0 h 420"/>
                    <a:gd name="T131" fmla="*/ 668 w 668"/>
                    <a:gd name="T132" fmla="*/ 420 h 42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8" h="420">
                      <a:moveTo>
                        <a:pt x="668" y="182"/>
                      </a:moveTo>
                      <a:lnTo>
                        <a:pt x="667" y="182"/>
                      </a:lnTo>
                      <a:lnTo>
                        <a:pt x="665" y="182"/>
                      </a:lnTo>
                      <a:lnTo>
                        <a:pt x="661" y="186"/>
                      </a:lnTo>
                      <a:lnTo>
                        <a:pt x="656" y="187"/>
                      </a:lnTo>
                      <a:lnTo>
                        <a:pt x="649" y="191"/>
                      </a:lnTo>
                      <a:lnTo>
                        <a:pt x="642" y="195"/>
                      </a:lnTo>
                      <a:lnTo>
                        <a:pt x="631" y="200"/>
                      </a:lnTo>
                      <a:lnTo>
                        <a:pt x="620" y="204"/>
                      </a:lnTo>
                      <a:lnTo>
                        <a:pt x="597" y="216"/>
                      </a:lnTo>
                      <a:lnTo>
                        <a:pt x="568" y="230"/>
                      </a:lnTo>
                      <a:lnTo>
                        <a:pt x="536" y="246"/>
                      </a:lnTo>
                      <a:lnTo>
                        <a:pt x="502" y="263"/>
                      </a:lnTo>
                      <a:lnTo>
                        <a:pt x="465" y="280"/>
                      </a:lnTo>
                      <a:lnTo>
                        <a:pt x="425" y="300"/>
                      </a:lnTo>
                      <a:lnTo>
                        <a:pt x="386" y="320"/>
                      </a:lnTo>
                      <a:lnTo>
                        <a:pt x="345" y="339"/>
                      </a:lnTo>
                      <a:lnTo>
                        <a:pt x="304" y="361"/>
                      </a:lnTo>
                      <a:lnTo>
                        <a:pt x="261" y="381"/>
                      </a:lnTo>
                      <a:lnTo>
                        <a:pt x="221" y="400"/>
                      </a:lnTo>
                      <a:lnTo>
                        <a:pt x="182" y="420"/>
                      </a:lnTo>
                      <a:lnTo>
                        <a:pt x="0" y="238"/>
                      </a:lnTo>
                      <a:lnTo>
                        <a:pt x="39" y="218"/>
                      </a:lnTo>
                      <a:lnTo>
                        <a:pt x="78" y="198"/>
                      </a:lnTo>
                      <a:lnTo>
                        <a:pt x="121" y="178"/>
                      </a:lnTo>
                      <a:lnTo>
                        <a:pt x="162" y="157"/>
                      </a:lnTo>
                      <a:lnTo>
                        <a:pt x="203" y="137"/>
                      </a:lnTo>
                      <a:lnTo>
                        <a:pt x="243" y="118"/>
                      </a:lnTo>
                      <a:lnTo>
                        <a:pt x="282" y="98"/>
                      </a:lnTo>
                      <a:lnTo>
                        <a:pt x="320" y="80"/>
                      </a:lnTo>
                      <a:lnTo>
                        <a:pt x="354" y="64"/>
                      </a:lnTo>
                      <a:lnTo>
                        <a:pt x="386" y="48"/>
                      </a:lnTo>
                      <a:lnTo>
                        <a:pt x="414" y="34"/>
                      </a:lnTo>
                      <a:lnTo>
                        <a:pt x="438" y="21"/>
                      </a:lnTo>
                      <a:lnTo>
                        <a:pt x="448" y="17"/>
                      </a:lnTo>
                      <a:lnTo>
                        <a:pt x="459" y="12"/>
                      </a:lnTo>
                      <a:lnTo>
                        <a:pt x="466" y="9"/>
                      </a:lnTo>
                      <a:lnTo>
                        <a:pt x="473" y="5"/>
                      </a:lnTo>
                      <a:lnTo>
                        <a:pt x="479" y="3"/>
                      </a:lnTo>
                      <a:lnTo>
                        <a:pt x="482" y="0"/>
                      </a:lnTo>
                      <a:lnTo>
                        <a:pt x="484" y="0"/>
                      </a:lnTo>
                      <a:lnTo>
                        <a:pt x="486" y="0"/>
                      </a:lnTo>
                      <a:lnTo>
                        <a:pt x="668" y="182"/>
                      </a:lnTo>
                      <a:close/>
                    </a:path>
                  </a:pathLst>
                </a:custGeom>
                <a:solidFill>
                  <a:srgbClr val="FFF599"/>
                </a:solidFill>
                <a:ln w="6350">
                  <a:solidFill>
                    <a:srgbClr val="CCB700"/>
                  </a:solidFill>
                  <a:round/>
                  <a:headEnd/>
                  <a:tailEnd/>
                </a:ln>
              </p:spPr>
              <p:txBody>
                <a:bodyPr/>
                <a:lstStyle/>
                <a:p>
                  <a:endParaRPr lang="en-US"/>
                </a:p>
              </p:txBody>
            </p:sp>
            <p:sp>
              <p:nvSpPr>
                <p:cNvPr id="37912" name="Freeform 212"/>
                <p:cNvSpPr>
                  <a:spLocks/>
                </p:cNvSpPr>
                <p:nvPr/>
              </p:nvSpPr>
              <p:spPr bwMode="auto">
                <a:xfrm>
                  <a:off x="5155" y="1089"/>
                  <a:ext cx="488" cy="689"/>
                </a:xfrm>
                <a:custGeom>
                  <a:avLst/>
                  <a:gdLst>
                    <a:gd name="T0" fmla="*/ 0 w 488"/>
                    <a:gd name="T1" fmla="*/ 449 h 689"/>
                    <a:gd name="T2" fmla="*/ 38 w 488"/>
                    <a:gd name="T3" fmla="*/ 469 h 689"/>
                    <a:gd name="T4" fmla="*/ 79 w 488"/>
                    <a:gd name="T5" fmla="*/ 488 h 689"/>
                    <a:gd name="T6" fmla="*/ 120 w 488"/>
                    <a:gd name="T7" fmla="*/ 510 h 689"/>
                    <a:gd name="T8" fmla="*/ 161 w 488"/>
                    <a:gd name="T9" fmla="*/ 530 h 689"/>
                    <a:gd name="T10" fmla="*/ 202 w 488"/>
                    <a:gd name="T11" fmla="*/ 549 h 689"/>
                    <a:gd name="T12" fmla="*/ 242 w 488"/>
                    <a:gd name="T13" fmla="*/ 571 h 689"/>
                    <a:gd name="T14" fmla="*/ 281 w 488"/>
                    <a:gd name="T15" fmla="*/ 589 h 689"/>
                    <a:gd name="T16" fmla="*/ 317 w 488"/>
                    <a:gd name="T17" fmla="*/ 607 h 689"/>
                    <a:gd name="T18" fmla="*/ 353 w 488"/>
                    <a:gd name="T19" fmla="*/ 624 h 689"/>
                    <a:gd name="T20" fmla="*/ 383 w 488"/>
                    <a:gd name="T21" fmla="*/ 641 h 689"/>
                    <a:gd name="T22" fmla="*/ 412 w 488"/>
                    <a:gd name="T23" fmla="*/ 653 h 689"/>
                    <a:gd name="T24" fmla="*/ 435 w 488"/>
                    <a:gd name="T25" fmla="*/ 666 h 689"/>
                    <a:gd name="T26" fmla="*/ 446 w 488"/>
                    <a:gd name="T27" fmla="*/ 671 h 689"/>
                    <a:gd name="T28" fmla="*/ 454 w 488"/>
                    <a:gd name="T29" fmla="*/ 675 h 689"/>
                    <a:gd name="T30" fmla="*/ 463 w 488"/>
                    <a:gd name="T31" fmla="*/ 680 h 689"/>
                    <a:gd name="T32" fmla="*/ 471 w 488"/>
                    <a:gd name="T33" fmla="*/ 683 h 689"/>
                    <a:gd name="T34" fmla="*/ 474 w 488"/>
                    <a:gd name="T35" fmla="*/ 685 h 689"/>
                    <a:gd name="T36" fmla="*/ 479 w 488"/>
                    <a:gd name="T37" fmla="*/ 687 h 689"/>
                    <a:gd name="T38" fmla="*/ 481 w 488"/>
                    <a:gd name="T39" fmla="*/ 689 h 689"/>
                    <a:gd name="T40" fmla="*/ 488 w 488"/>
                    <a:gd name="T41" fmla="*/ 0 h 689"/>
                    <a:gd name="T42" fmla="*/ 487 w 488"/>
                    <a:gd name="T43" fmla="*/ 0 h 689"/>
                    <a:gd name="T44" fmla="*/ 485 w 488"/>
                    <a:gd name="T45" fmla="*/ 0 h 689"/>
                    <a:gd name="T46" fmla="*/ 481 w 488"/>
                    <a:gd name="T47" fmla="*/ 4 h 689"/>
                    <a:gd name="T48" fmla="*/ 476 w 488"/>
                    <a:gd name="T49" fmla="*/ 5 h 689"/>
                    <a:gd name="T50" fmla="*/ 469 w 488"/>
                    <a:gd name="T51" fmla="*/ 9 h 689"/>
                    <a:gd name="T52" fmla="*/ 462 w 488"/>
                    <a:gd name="T53" fmla="*/ 13 h 689"/>
                    <a:gd name="T54" fmla="*/ 451 w 488"/>
                    <a:gd name="T55" fmla="*/ 18 h 689"/>
                    <a:gd name="T56" fmla="*/ 440 w 488"/>
                    <a:gd name="T57" fmla="*/ 22 h 689"/>
                    <a:gd name="T58" fmla="*/ 417 w 488"/>
                    <a:gd name="T59" fmla="*/ 34 h 689"/>
                    <a:gd name="T60" fmla="*/ 388 w 488"/>
                    <a:gd name="T61" fmla="*/ 48 h 689"/>
                    <a:gd name="T62" fmla="*/ 356 w 488"/>
                    <a:gd name="T63" fmla="*/ 64 h 689"/>
                    <a:gd name="T64" fmla="*/ 322 w 488"/>
                    <a:gd name="T65" fmla="*/ 81 h 689"/>
                    <a:gd name="T66" fmla="*/ 285 w 488"/>
                    <a:gd name="T67" fmla="*/ 98 h 689"/>
                    <a:gd name="T68" fmla="*/ 245 w 488"/>
                    <a:gd name="T69" fmla="*/ 118 h 689"/>
                    <a:gd name="T70" fmla="*/ 206 w 488"/>
                    <a:gd name="T71" fmla="*/ 138 h 689"/>
                    <a:gd name="T72" fmla="*/ 165 w 488"/>
                    <a:gd name="T73" fmla="*/ 157 h 689"/>
                    <a:gd name="T74" fmla="*/ 124 w 488"/>
                    <a:gd name="T75" fmla="*/ 179 h 689"/>
                    <a:gd name="T76" fmla="*/ 81 w 488"/>
                    <a:gd name="T77" fmla="*/ 199 h 689"/>
                    <a:gd name="T78" fmla="*/ 41 w 488"/>
                    <a:gd name="T79" fmla="*/ 218 h 689"/>
                    <a:gd name="T80" fmla="*/ 2 w 488"/>
                    <a:gd name="T81" fmla="*/ 238 h 689"/>
                    <a:gd name="T82" fmla="*/ 13 w 488"/>
                    <a:gd name="T83" fmla="*/ 263 h 689"/>
                    <a:gd name="T84" fmla="*/ 22 w 488"/>
                    <a:gd name="T85" fmla="*/ 288 h 689"/>
                    <a:gd name="T86" fmla="*/ 27 w 488"/>
                    <a:gd name="T87" fmla="*/ 317 h 689"/>
                    <a:gd name="T88" fmla="*/ 27 w 488"/>
                    <a:gd name="T89" fmla="*/ 344 h 689"/>
                    <a:gd name="T90" fmla="*/ 25 w 488"/>
                    <a:gd name="T91" fmla="*/ 372 h 689"/>
                    <a:gd name="T92" fmla="*/ 20 w 488"/>
                    <a:gd name="T93" fmla="*/ 399 h 689"/>
                    <a:gd name="T94" fmla="*/ 11 w 488"/>
                    <a:gd name="T95" fmla="*/ 426 h 689"/>
                    <a:gd name="T96" fmla="*/ 0 w 488"/>
                    <a:gd name="T97" fmla="*/ 449 h 6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88"/>
                    <a:gd name="T148" fmla="*/ 0 h 689"/>
                    <a:gd name="T149" fmla="*/ 488 w 488"/>
                    <a:gd name="T150" fmla="*/ 689 h 6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88" h="689">
                      <a:moveTo>
                        <a:pt x="0" y="449"/>
                      </a:moveTo>
                      <a:lnTo>
                        <a:pt x="38" y="469"/>
                      </a:lnTo>
                      <a:lnTo>
                        <a:pt x="79" y="488"/>
                      </a:lnTo>
                      <a:lnTo>
                        <a:pt x="120" y="510"/>
                      </a:lnTo>
                      <a:lnTo>
                        <a:pt x="161" y="530"/>
                      </a:lnTo>
                      <a:lnTo>
                        <a:pt x="202" y="549"/>
                      </a:lnTo>
                      <a:lnTo>
                        <a:pt x="242" y="571"/>
                      </a:lnTo>
                      <a:lnTo>
                        <a:pt x="281" y="589"/>
                      </a:lnTo>
                      <a:lnTo>
                        <a:pt x="317" y="607"/>
                      </a:lnTo>
                      <a:lnTo>
                        <a:pt x="353" y="624"/>
                      </a:lnTo>
                      <a:lnTo>
                        <a:pt x="383" y="641"/>
                      </a:lnTo>
                      <a:lnTo>
                        <a:pt x="412" y="653"/>
                      </a:lnTo>
                      <a:lnTo>
                        <a:pt x="435" y="666"/>
                      </a:lnTo>
                      <a:lnTo>
                        <a:pt x="446" y="671"/>
                      </a:lnTo>
                      <a:lnTo>
                        <a:pt x="454" y="675"/>
                      </a:lnTo>
                      <a:lnTo>
                        <a:pt x="463" y="680"/>
                      </a:lnTo>
                      <a:lnTo>
                        <a:pt x="471" y="683"/>
                      </a:lnTo>
                      <a:lnTo>
                        <a:pt x="474" y="685"/>
                      </a:lnTo>
                      <a:lnTo>
                        <a:pt x="479" y="687"/>
                      </a:lnTo>
                      <a:lnTo>
                        <a:pt x="481" y="689"/>
                      </a:lnTo>
                      <a:lnTo>
                        <a:pt x="488" y="0"/>
                      </a:lnTo>
                      <a:lnTo>
                        <a:pt x="487" y="0"/>
                      </a:lnTo>
                      <a:lnTo>
                        <a:pt x="485" y="0"/>
                      </a:lnTo>
                      <a:lnTo>
                        <a:pt x="481" y="4"/>
                      </a:lnTo>
                      <a:lnTo>
                        <a:pt x="476" y="5"/>
                      </a:lnTo>
                      <a:lnTo>
                        <a:pt x="469" y="9"/>
                      </a:lnTo>
                      <a:lnTo>
                        <a:pt x="462" y="13"/>
                      </a:lnTo>
                      <a:lnTo>
                        <a:pt x="451" y="18"/>
                      </a:lnTo>
                      <a:lnTo>
                        <a:pt x="440" y="22"/>
                      </a:lnTo>
                      <a:lnTo>
                        <a:pt x="417" y="34"/>
                      </a:lnTo>
                      <a:lnTo>
                        <a:pt x="388" y="48"/>
                      </a:lnTo>
                      <a:lnTo>
                        <a:pt x="356" y="64"/>
                      </a:lnTo>
                      <a:lnTo>
                        <a:pt x="322" y="81"/>
                      </a:lnTo>
                      <a:lnTo>
                        <a:pt x="285" y="98"/>
                      </a:lnTo>
                      <a:lnTo>
                        <a:pt x="245" y="118"/>
                      </a:lnTo>
                      <a:lnTo>
                        <a:pt x="206" y="138"/>
                      </a:lnTo>
                      <a:lnTo>
                        <a:pt x="165" y="157"/>
                      </a:lnTo>
                      <a:lnTo>
                        <a:pt x="124" y="179"/>
                      </a:lnTo>
                      <a:lnTo>
                        <a:pt x="81" y="199"/>
                      </a:lnTo>
                      <a:lnTo>
                        <a:pt x="41" y="218"/>
                      </a:lnTo>
                      <a:lnTo>
                        <a:pt x="2" y="238"/>
                      </a:lnTo>
                      <a:lnTo>
                        <a:pt x="13" y="263"/>
                      </a:lnTo>
                      <a:lnTo>
                        <a:pt x="22" y="288"/>
                      </a:lnTo>
                      <a:lnTo>
                        <a:pt x="27" y="317"/>
                      </a:lnTo>
                      <a:lnTo>
                        <a:pt x="27" y="344"/>
                      </a:lnTo>
                      <a:lnTo>
                        <a:pt x="25" y="372"/>
                      </a:lnTo>
                      <a:lnTo>
                        <a:pt x="20" y="399"/>
                      </a:lnTo>
                      <a:lnTo>
                        <a:pt x="11" y="426"/>
                      </a:lnTo>
                      <a:lnTo>
                        <a:pt x="0" y="449"/>
                      </a:lnTo>
                      <a:close/>
                    </a:path>
                  </a:pathLst>
                </a:custGeom>
                <a:solidFill>
                  <a:srgbClr val="FFFFCC"/>
                </a:solidFill>
                <a:ln w="6350">
                  <a:solidFill>
                    <a:srgbClr val="CCB700"/>
                  </a:solidFill>
                  <a:round/>
                  <a:headEnd/>
                  <a:tailEnd/>
                </a:ln>
              </p:spPr>
              <p:txBody>
                <a:bodyPr/>
                <a:lstStyle/>
                <a:p>
                  <a:endParaRPr lang="en-US"/>
                </a:p>
              </p:txBody>
            </p:sp>
          </p:grpSp>
          <p:sp>
            <p:nvSpPr>
              <p:cNvPr id="37901" name="Freeform 213"/>
              <p:cNvSpPr>
                <a:spLocks/>
              </p:cNvSpPr>
              <p:nvPr/>
            </p:nvSpPr>
            <p:spPr bwMode="auto">
              <a:xfrm>
                <a:off x="4626" y="1213"/>
                <a:ext cx="499" cy="470"/>
              </a:xfrm>
              <a:custGeom>
                <a:avLst/>
                <a:gdLst>
                  <a:gd name="T0" fmla="*/ 223 w 499"/>
                  <a:gd name="T1" fmla="*/ 468 h 470"/>
                  <a:gd name="T2" fmla="*/ 175 w 499"/>
                  <a:gd name="T3" fmla="*/ 459 h 470"/>
                  <a:gd name="T4" fmla="*/ 130 w 499"/>
                  <a:gd name="T5" fmla="*/ 441 h 470"/>
                  <a:gd name="T6" fmla="*/ 91 w 499"/>
                  <a:gd name="T7" fmla="*/ 415 h 470"/>
                  <a:gd name="T8" fmla="*/ 57 w 499"/>
                  <a:gd name="T9" fmla="*/ 384 h 470"/>
                  <a:gd name="T10" fmla="*/ 30 w 499"/>
                  <a:gd name="T11" fmla="*/ 347 h 470"/>
                  <a:gd name="T12" fmla="*/ 11 w 499"/>
                  <a:gd name="T13" fmla="*/ 304 h 470"/>
                  <a:gd name="T14" fmla="*/ 2 w 499"/>
                  <a:gd name="T15" fmla="*/ 259 h 470"/>
                  <a:gd name="T16" fmla="*/ 2 w 499"/>
                  <a:gd name="T17" fmla="*/ 211 h 470"/>
                  <a:gd name="T18" fmla="*/ 12 w 499"/>
                  <a:gd name="T19" fmla="*/ 164 h 470"/>
                  <a:gd name="T20" fmla="*/ 32 w 499"/>
                  <a:gd name="T21" fmla="*/ 123 h 470"/>
                  <a:gd name="T22" fmla="*/ 59 w 499"/>
                  <a:gd name="T23" fmla="*/ 85 h 470"/>
                  <a:gd name="T24" fmla="*/ 93 w 499"/>
                  <a:gd name="T25" fmla="*/ 53 h 470"/>
                  <a:gd name="T26" fmla="*/ 134 w 499"/>
                  <a:gd name="T27" fmla="*/ 28 h 470"/>
                  <a:gd name="T28" fmla="*/ 179 w 499"/>
                  <a:gd name="T29" fmla="*/ 10 h 470"/>
                  <a:gd name="T30" fmla="*/ 227 w 499"/>
                  <a:gd name="T31" fmla="*/ 1 h 470"/>
                  <a:gd name="T32" fmla="*/ 277 w 499"/>
                  <a:gd name="T33" fmla="*/ 1 h 470"/>
                  <a:gd name="T34" fmla="*/ 325 w 499"/>
                  <a:gd name="T35" fmla="*/ 10 h 470"/>
                  <a:gd name="T36" fmla="*/ 370 w 499"/>
                  <a:gd name="T37" fmla="*/ 28 h 470"/>
                  <a:gd name="T38" fmla="*/ 409 w 499"/>
                  <a:gd name="T39" fmla="*/ 53 h 470"/>
                  <a:gd name="T40" fmla="*/ 443 w 499"/>
                  <a:gd name="T41" fmla="*/ 85 h 470"/>
                  <a:gd name="T42" fmla="*/ 470 w 499"/>
                  <a:gd name="T43" fmla="*/ 123 h 470"/>
                  <a:gd name="T44" fmla="*/ 488 w 499"/>
                  <a:gd name="T45" fmla="*/ 164 h 470"/>
                  <a:gd name="T46" fmla="*/ 499 w 499"/>
                  <a:gd name="T47" fmla="*/ 211 h 470"/>
                  <a:gd name="T48" fmla="*/ 499 w 499"/>
                  <a:gd name="T49" fmla="*/ 259 h 470"/>
                  <a:gd name="T50" fmla="*/ 488 w 499"/>
                  <a:gd name="T51" fmla="*/ 304 h 470"/>
                  <a:gd name="T52" fmla="*/ 468 w 499"/>
                  <a:gd name="T53" fmla="*/ 347 h 470"/>
                  <a:gd name="T54" fmla="*/ 442 w 499"/>
                  <a:gd name="T55" fmla="*/ 384 h 470"/>
                  <a:gd name="T56" fmla="*/ 408 w 499"/>
                  <a:gd name="T57" fmla="*/ 415 h 470"/>
                  <a:gd name="T58" fmla="*/ 366 w 499"/>
                  <a:gd name="T59" fmla="*/ 441 h 470"/>
                  <a:gd name="T60" fmla="*/ 322 w 499"/>
                  <a:gd name="T61" fmla="*/ 459 h 470"/>
                  <a:gd name="T62" fmla="*/ 273 w 499"/>
                  <a:gd name="T63" fmla="*/ 468 h 4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99"/>
                  <a:gd name="T97" fmla="*/ 0 h 470"/>
                  <a:gd name="T98" fmla="*/ 499 w 499"/>
                  <a:gd name="T99" fmla="*/ 470 h 4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99" h="470">
                    <a:moveTo>
                      <a:pt x="248" y="470"/>
                    </a:moveTo>
                    <a:lnTo>
                      <a:pt x="223" y="468"/>
                    </a:lnTo>
                    <a:lnTo>
                      <a:pt x="198" y="465"/>
                    </a:lnTo>
                    <a:lnTo>
                      <a:pt x="175" y="459"/>
                    </a:lnTo>
                    <a:lnTo>
                      <a:pt x="152" y="450"/>
                    </a:lnTo>
                    <a:lnTo>
                      <a:pt x="130" y="441"/>
                    </a:lnTo>
                    <a:lnTo>
                      <a:pt x="109" y="429"/>
                    </a:lnTo>
                    <a:lnTo>
                      <a:pt x="91" y="415"/>
                    </a:lnTo>
                    <a:lnTo>
                      <a:pt x="73" y="400"/>
                    </a:lnTo>
                    <a:lnTo>
                      <a:pt x="57" y="384"/>
                    </a:lnTo>
                    <a:lnTo>
                      <a:pt x="43" y="364"/>
                    </a:lnTo>
                    <a:lnTo>
                      <a:pt x="30" y="347"/>
                    </a:lnTo>
                    <a:lnTo>
                      <a:pt x="20" y="325"/>
                    </a:lnTo>
                    <a:lnTo>
                      <a:pt x="11" y="304"/>
                    </a:lnTo>
                    <a:lnTo>
                      <a:pt x="5" y="282"/>
                    </a:lnTo>
                    <a:lnTo>
                      <a:pt x="2" y="259"/>
                    </a:lnTo>
                    <a:lnTo>
                      <a:pt x="0" y="234"/>
                    </a:lnTo>
                    <a:lnTo>
                      <a:pt x="2" y="211"/>
                    </a:lnTo>
                    <a:lnTo>
                      <a:pt x="5" y="187"/>
                    </a:lnTo>
                    <a:lnTo>
                      <a:pt x="12" y="164"/>
                    </a:lnTo>
                    <a:lnTo>
                      <a:pt x="21" y="143"/>
                    </a:lnTo>
                    <a:lnTo>
                      <a:pt x="32" y="123"/>
                    </a:lnTo>
                    <a:lnTo>
                      <a:pt x="45" y="103"/>
                    </a:lnTo>
                    <a:lnTo>
                      <a:pt x="59" y="85"/>
                    </a:lnTo>
                    <a:lnTo>
                      <a:pt x="75" y="69"/>
                    </a:lnTo>
                    <a:lnTo>
                      <a:pt x="93" y="53"/>
                    </a:lnTo>
                    <a:lnTo>
                      <a:pt x="113" y="39"/>
                    </a:lnTo>
                    <a:lnTo>
                      <a:pt x="134" y="28"/>
                    </a:lnTo>
                    <a:lnTo>
                      <a:pt x="155" y="17"/>
                    </a:lnTo>
                    <a:lnTo>
                      <a:pt x="179" y="10"/>
                    </a:lnTo>
                    <a:lnTo>
                      <a:pt x="202" y="5"/>
                    </a:lnTo>
                    <a:lnTo>
                      <a:pt x="227" y="1"/>
                    </a:lnTo>
                    <a:lnTo>
                      <a:pt x="252" y="0"/>
                    </a:lnTo>
                    <a:lnTo>
                      <a:pt x="277" y="1"/>
                    </a:lnTo>
                    <a:lnTo>
                      <a:pt x="302" y="5"/>
                    </a:lnTo>
                    <a:lnTo>
                      <a:pt x="325" y="10"/>
                    </a:lnTo>
                    <a:lnTo>
                      <a:pt x="349" y="17"/>
                    </a:lnTo>
                    <a:lnTo>
                      <a:pt x="370" y="28"/>
                    </a:lnTo>
                    <a:lnTo>
                      <a:pt x="392" y="39"/>
                    </a:lnTo>
                    <a:lnTo>
                      <a:pt x="409" y="53"/>
                    </a:lnTo>
                    <a:lnTo>
                      <a:pt x="427" y="69"/>
                    </a:lnTo>
                    <a:lnTo>
                      <a:pt x="443" y="85"/>
                    </a:lnTo>
                    <a:lnTo>
                      <a:pt x="458" y="103"/>
                    </a:lnTo>
                    <a:lnTo>
                      <a:pt x="470" y="123"/>
                    </a:lnTo>
                    <a:lnTo>
                      <a:pt x="481" y="143"/>
                    </a:lnTo>
                    <a:lnTo>
                      <a:pt x="488" y="164"/>
                    </a:lnTo>
                    <a:lnTo>
                      <a:pt x="495" y="187"/>
                    </a:lnTo>
                    <a:lnTo>
                      <a:pt x="499" y="211"/>
                    </a:lnTo>
                    <a:lnTo>
                      <a:pt x="499" y="234"/>
                    </a:lnTo>
                    <a:lnTo>
                      <a:pt x="499" y="259"/>
                    </a:lnTo>
                    <a:lnTo>
                      <a:pt x="493" y="282"/>
                    </a:lnTo>
                    <a:lnTo>
                      <a:pt x="488" y="304"/>
                    </a:lnTo>
                    <a:lnTo>
                      <a:pt x="479" y="325"/>
                    </a:lnTo>
                    <a:lnTo>
                      <a:pt x="468" y="347"/>
                    </a:lnTo>
                    <a:lnTo>
                      <a:pt x="456" y="364"/>
                    </a:lnTo>
                    <a:lnTo>
                      <a:pt x="442" y="384"/>
                    </a:lnTo>
                    <a:lnTo>
                      <a:pt x="425" y="400"/>
                    </a:lnTo>
                    <a:lnTo>
                      <a:pt x="408" y="415"/>
                    </a:lnTo>
                    <a:lnTo>
                      <a:pt x="388" y="429"/>
                    </a:lnTo>
                    <a:lnTo>
                      <a:pt x="366" y="441"/>
                    </a:lnTo>
                    <a:lnTo>
                      <a:pt x="345" y="450"/>
                    </a:lnTo>
                    <a:lnTo>
                      <a:pt x="322" y="459"/>
                    </a:lnTo>
                    <a:lnTo>
                      <a:pt x="299" y="465"/>
                    </a:lnTo>
                    <a:lnTo>
                      <a:pt x="273" y="468"/>
                    </a:lnTo>
                    <a:lnTo>
                      <a:pt x="248" y="470"/>
                    </a:lnTo>
                    <a:close/>
                  </a:path>
                </a:pathLst>
              </a:custGeom>
              <a:solidFill>
                <a:srgbClr val="FFFFCC"/>
              </a:solidFill>
              <a:ln w="6350">
                <a:solidFill>
                  <a:srgbClr val="CCB700"/>
                </a:solidFill>
                <a:round/>
                <a:headEnd/>
                <a:tailEnd/>
              </a:ln>
            </p:spPr>
            <p:txBody>
              <a:bodyPr/>
              <a:lstStyle/>
              <a:p>
                <a:endParaRPr lang="en-US"/>
              </a:p>
            </p:txBody>
          </p:sp>
          <p:sp>
            <p:nvSpPr>
              <p:cNvPr id="37902" name="Freeform 214"/>
              <p:cNvSpPr>
                <a:spLocks/>
              </p:cNvSpPr>
              <p:nvPr/>
            </p:nvSpPr>
            <p:spPr bwMode="auto">
              <a:xfrm>
                <a:off x="4443" y="1030"/>
                <a:ext cx="616" cy="578"/>
              </a:xfrm>
              <a:custGeom>
                <a:avLst/>
                <a:gdLst>
                  <a:gd name="T0" fmla="*/ 237 w 616"/>
                  <a:gd name="T1" fmla="*/ 562 h 578"/>
                  <a:gd name="T2" fmla="*/ 211 w 616"/>
                  <a:gd name="T3" fmla="*/ 526 h 578"/>
                  <a:gd name="T4" fmla="*/ 194 w 616"/>
                  <a:gd name="T5" fmla="*/ 485 h 578"/>
                  <a:gd name="T6" fmla="*/ 185 w 616"/>
                  <a:gd name="T7" fmla="*/ 440 h 578"/>
                  <a:gd name="T8" fmla="*/ 185 w 616"/>
                  <a:gd name="T9" fmla="*/ 394 h 578"/>
                  <a:gd name="T10" fmla="*/ 195 w 616"/>
                  <a:gd name="T11" fmla="*/ 347 h 578"/>
                  <a:gd name="T12" fmla="*/ 215 w 616"/>
                  <a:gd name="T13" fmla="*/ 306 h 578"/>
                  <a:gd name="T14" fmla="*/ 242 w 616"/>
                  <a:gd name="T15" fmla="*/ 268 h 578"/>
                  <a:gd name="T16" fmla="*/ 276 w 616"/>
                  <a:gd name="T17" fmla="*/ 236 h 578"/>
                  <a:gd name="T18" fmla="*/ 317 w 616"/>
                  <a:gd name="T19" fmla="*/ 211 h 578"/>
                  <a:gd name="T20" fmla="*/ 362 w 616"/>
                  <a:gd name="T21" fmla="*/ 193 h 578"/>
                  <a:gd name="T22" fmla="*/ 410 w 616"/>
                  <a:gd name="T23" fmla="*/ 184 h 578"/>
                  <a:gd name="T24" fmla="*/ 462 w 616"/>
                  <a:gd name="T25" fmla="*/ 184 h 578"/>
                  <a:gd name="T26" fmla="*/ 512 w 616"/>
                  <a:gd name="T27" fmla="*/ 193 h 578"/>
                  <a:gd name="T28" fmla="*/ 557 w 616"/>
                  <a:gd name="T29" fmla="*/ 213 h 578"/>
                  <a:gd name="T30" fmla="*/ 598 w 616"/>
                  <a:gd name="T31" fmla="*/ 240 h 578"/>
                  <a:gd name="T32" fmla="*/ 433 w 616"/>
                  <a:gd name="T33" fmla="*/ 73 h 578"/>
                  <a:gd name="T34" fmla="*/ 396 w 616"/>
                  <a:gd name="T35" fmla="*/ 43 h 578"/>
                  <a:gd name="T36" fmla="*/ 353 w 616"/>
                  <a:gd name="T37" fmla="*/ 20 h 578"/>
                  <a:gd name="T38" fmla="*/ 304 w 616"/>
                  <a:gd name="T39" fmla="*/ 5 h 578"/>
                  <a:gd name="T40" fmla="*/ 253 w 616"/>
                  <a:gd name="T41" fmla="*/ 0 h 578"/>
                  <a:gd name="T42" fmla="*/ 203 w 616"/>
                  <a:gd name="T43" fmla="*/ 5 h 578"/>
                  <a:gd name="T44" fmla="*/ 156 w 616"/>
                  <a:gd name="T45" fmla="*/ 18 h 578"/>
                  <a:gd name="T46" fmla="*/ 113 w 616"/>
                  <a:gd name="T47" fmla="*/ 39 h 578"/>
                  <a:gd name="T48" fmla="*/ 76 w 616"/>
                  <a:gd name="T49" fmla="*/ 70 h 578"/>
                  <a:gd name="T50" fmla="*/ 45 w 616"/>
                  <a:gd name="T51" fmla="*/ 104 h 578"/>
                  <a:gd name="T52" fmla="*/ 22 w 616"/>
                  <a:gd name="T53" fmla="*/ 143 h 578"/>
                  <a:gd name="T54" fmla="*/ 6 w 616"/>
                  <a:gd name="T55" fmla="*/ 188 h 578"/>
                  <a:gd name="T56" fmla="*/ 0 w 616"/>
                  <a:gd name="T57" fmla="*/ 234 h 578"/>
                  <a:gd name="T58" fmla="*/ 6 w 616"/>
                  <a:gd name="T59" fmla="*/ 281 h 578"/>
                  <a:gd name="T60" fmla="*/ 18 w 616"/>
                  <a:gd name="T61" fmla="*/ 324 h 578"/>
                  <a:gd name="T62" fmla="*/ 40 w 616"/>
                  <a:gd name="T63" fmla="*/ 361 h 578"/>
                  <a:gd name="T64" fmla="*/ 68 w 616"/>
                  <a:gd name="T65" fmla="*/ 395 h 5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16"/>
                  <a:gd name="T100" fmla="*/ 0 h 578"/>
                  <a:gd name="T101" fmla="*/ 616 w 616"/>
                  <a:gd name="T102" fmla="*/ 578 h 5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16" h="578">
                    <a:moveTo>
                      <a:pt x="251" y="578"/>
                    </a:moveTo>
                    <a:lnTo>
                      <a:pt x="237" y="562"/>
                    </a:lnTo>
                    <a:lnTo>
                      <a:pt x="222" y="544"/>
                    </a:lnTo>
                    <a:lnTo>
                      <a:pt x="211" y="526"/>
                    </a:lnTo>
                    <a:lnTo>
                      <a:pt x="201" y="506"/>
                    </a:lnTo>
                    <a:lnTo>
                      <a:pt x="194" y="485"/>
                    </a:lnTo>
                    <a:lnTo>
                      <a:pt x="188" y="463"/>
                    </a:lnTo>
                    <a:lnTo>
                      <a:pt x="185" y="440"/>
                    </a:lnTo>
                    <a:lnTo>
                      <a:pt x="183" y="417"/>
                    </a:lnTo>
                    <a:lnTo>
                      <a:pt x="185" y="394"/>
                    </a:lnTo>
                    <a:lnTo>
                      <a:pt x="188" y="370"/>
                    </a:lnTo>
                    <a:lnTo>
                      <a:pt x="195" y="347"/>
                    </a:lnTo>
                    <a:lnTo>
                      <a:pt x="204" y="326"/>
                    </a:lnTo>
                    <a:lnTo>
                      <a:pt x="215" y="306"/>
                    </a:lnTo>
                    <a:lnTo>
                      <a:pt x="228" y="286"/>
                    </a:lnTo>
                    <a:lnTo>
                      <a:pt x="242" y="268"/>
                    </a:lnTo>
                    <a:lnTo>
                      <a:pt x="258" y="252"/>
                    </a:lnTo>
                    <a:lnTo>
                      <a:pt x="276" y="236"/>
                    </a:lnTo>
                    <a:lnTo>
                      <a:pt x="296" y="222"/>
                    </a:lnTo>
                    <a:lnTo>
                      <a:pt x="317" y="211"/>
                    </a:lnTo>
                    <a:lnTo>
                      <a:pt x="338" y="200"/>
                    </a:lnTo>
                    <a:lnTo>
                      <a:pt x="362" y="193"/>
                    </a:lnTo>
                    <a:lnTo>
                      <a:pt x="385" y="188"/>
                    </a:lnTo>
                    <a:lnTo>
                      <a:pt x="410" y="184"/>
                    </a:lnTo>
                    <a:lnTo>
                      <a:pt x="435" y="183"/>
                    </a:lnTo>
                    <a:lnTo>
                      <a:pt x="462" y="184"/>
                    </a:lnTo>
                    <a:lnTo>
                      <a:pt x="487" y="188"/>
                    </a:lnTo>
                    <a:lnTo>
                      <a:pt x="512" y="193"/>
                    </a:lnTo>
                    <a:lnTo>
                      <a:pt x="535" y="202"/>
                    </a:lnTo>
                    <a:lnTo>
                      <a:pt x="557" y="213"/>
                    </a:lnTo>
                    <a:lnTo>
                      <a:pt x="578" y="225"/>
                    </a:lnTo>
                    <a:lnTo>
                      <a:pt x="598" y="240"/>
                    </a:lnTo>
                    <a:lnTo>
                      <a:pt x="616" y="256"/>
                    </a:lnTo>
                    <a:lnTo>
                      <a:pt x="433" y="73"/>
                    </a:lnTo>
                    <a:lnTo>
                      <a:pt x="415" y="57"/>
                    </a:lnTo>
                    <a:lnTo>
                      <a:pt x="396" y="43"/>
                    </a:lnTo>
                    <a:lnTo>
                      <a:pt x="374" y="30"/>
                    </a:lnTo>
                    <a:lnTo>
                      <a:pt x="353" y="20"/>
                    </a:lnTo>
                    <a:lnTo>
                      <a:pt x="330" y="11"/>
                    </a:lnTo>
                    <a:lnTo>
                      <a:pt x="304" y="5"/>
                    </a:lnTo>
                    <a:lnTo>
                      <a:pt x="279" y="2"/>
                    </a:lnTo>
                    <a:lnTo>
                      <a:pt x="253" y="0"/>
                    </a:lnTo>
                    <a:lnTo>
                      <a:pt x="228" y="2"/>
                    </a:lnTo>
                    <a:lnTo>
                      <a:pt x="203" y="5"/>
                    </a:lnTo>
                    <a:lnTo>
                      <a:pt x="179" y="11"/>
                    </a:lnTo>
                    <a:lnTo>
                      <a:pt x="156" y="18"/>
                    </a:lnTo>
                    <a:lnTo>
                      <a:pt x="135" y="29"/>
                    </a:lnTo>
                    <a:lnTo>
                      <a:pt x="113" y="39"/>
                    </a:lnTo>
                    <a:lnTo>
                      <a:pt x="93" y="54"/>
                    </a:lnTo>
                    <a:lnTo>
                      <a:pt x="76" y="70"/>
                    </a:lnTo>
                    <a:lnTo>
                      <a:pt x="59" y="86"/>
                    </a:lnTo>
                    <a:lnTo>
                      <a:pt x="45" y="104"/>
                    </a:lnTo>
                    <a:lnTo>
                      <a:pt x="33" y="123"/>
                    </a:lnTo>
                    <a:lnTo>
                      <a:pt x="22" y="143"/>
                    </a:lnTo>
                    <a:lnTo>
                      <a:pt x="13" y="165"/>
                    </a:lnTo>
                    <a:lnTo>
                      <a:pt x="6" y="188"/>
                    </a:lnTo>
                    <a:lnTo>
                      <a:pt x="2" y="211"/>
                    </a:lnTo>
                    <a:lnTo>
                      <a:pt x="0" y="234"/>
                    </a:lnTo>
                    <a:lnTo>
                      <a:pt x="2" y="258"/>
                    </a:lnTo>
                    <a:lnTo>
                      <a:pt x="6" y="281"/>
                    </a:lnTo>
                    <a:lnTo>
                      <a:pt x="11" y="302"/>
                    </a:lnTo>
                    <a:lnTo>
                      <a:pt x="18" y="324"/>
                    </a:lnTo>
                    <a:lnTo>
                      <a:pt x="29" y="344"/>
                    </a:lnTo>
                    <a:lnTo>
                      <a:pt x="40" y="361"/>
                    </a:lnTo>
                    <a:lnTo>
                      <a:pt x="54" y="379"/>
                    </a:lnTo>
                    <a:lnTo>
                      <a:pt x="68" y="395"/>
                    </a:lnTo>
                    <a:lnTo>
                      <a:pt x="251" y="578"/>
                    </a:lnTo>
                    <a:close/>
                  </a:path>
                </a:pathLst>
              </a:custGeom>
              <a:solidFill>
                <a:srgbClr val="FFE370"/>
              </a:solidFill>
              <a:ln w="6350">
                <a:solidFill>
                  <a:srgbClr val="CCB700"/>
                </a:solidFill>
                <a:round/>
                <a:headEnd/>
                <a:tailEnd/>
              </a:ln>
            </p:spPr>
            <p:txBody>
              <a:bodyPr/>
              <a:lstStyle/>
              <a:p>
                <a:endParaRPr lang="en-US"/>
              </a:p>
            </p:txBody>
          </p:sp>
          <p:grpSp>
            <p:nvGrpSpPr>
              <p:cNvPr id="37903" name="Group 215"/>
              <p:cNvGrpSpPr>
                <a:grpSpLocks/>
              </p:cNvGrpSpPr>
              <p:nvPr/>
            </p:nvGrpSpPr>
            <p:grpSpPr bwMode="auto">
              <a:xfrm>
                <a:off x="3898" y="907"/>
                <a:ext cx="676" cy="871"/>
                <a:chOff x="3898" y="907"/>
                <a:chExt cx="676" cy="871"/>
              </a:xfrm>
            </p:grpSpPr>
            <p:sp>
              <p:nvSpPr>
                <p:cNvPr id="37907" name="Freeform 216"/>
                <p:cNvSpPr>
                  <a:spLocks/>
                </p:cNvSpPr>
                <p:nvPr/>
              </p:nvSpPr>
              <p:spPr bwMode="auto">
                <a:xfrm>
                  <a:off x="3903" y="907"/>
                  <a:ext cx="671" cy="413"/>
                </a:xfrm>
                <a:custGeom>
                  <a:avLst/>
                  <a:gdLst>
                    <a:gd name="T0" fmla="*/ 183 w 671"/>
                    <a:gd name="T1" fmla="*/ 182 h 413"/>
                    <a:gd name="T2" fmla="*/ 185 w 671"/>
                    <a:gd name="T3" fmla="*/ 182 h 413"/>
                    <a:gd name="T4" fmla="*/ 186 w 671"/>
                    <a:gd name="T5" fmla="*/ 182 h 413"/>
                    <a:gd name="T6" fmla="*/ 190 w 671"/>
                    <a:gd name="T7" fmla="*/ 184 h 413"/>
                    <a:gd name="T8" fmla="*/ 195 w 671"/>
                    <a:gd name="T9" fmla="*/ 187 h 413"/>
                    <a:gd name="T10" fmla="*/ 202 w 671"/>
                    <a:gd name="T11" fmla="*/ 191 h 413"/>
                    <a:gd name="T12" fmla="*/ 210 w 671"/>
                    <a:gd name="T13" fmla="*/ 195 h 413"/>
                    <a:gd name="T14" fmla="*/ 220 w 671"/>
                    <a:gd name="T15" fmla="*/ 198 h 413"/>
                    <a:gd name="T16" fmla="*/ 229 w 671"/>
                    <a:gd name="T17" fmla="*/ 204 h 413"/>
                    <a:gd name="T18" fmla="*/ 254 w 671"/>
                    <a:gd name="T19" fmla="*/ 214 h 413"/>
                    <a:gd name="T20" fmla="*/ 283 w 671"/>
                    <a:gd name="T21" fmla="*/ 229 h 413"/>
                    <a:gd name="T22" fmla="*/ 313 w 671"/>
                    <a:gd name="T23" fmla="*/ 243 h 413"/>
                    <a:gd name="T24" fmla="*/ 349 w 671"/>
                    <a:gd name="T25" fmla="*/ 259 h 413"/>
                    <a:gd name="T26" fmla="*/ 385 w 671"/>
                    <a:gd name="T27" fmla="*/ 277 h 413"/>
                    <a:gd name="T28" fmla="*/ 424 w 671"/>
                    <a:gd name="T29" fmla="*/ 295 h 413"/>
                    <a:gd name="T30" fmla="*/ 465 w 671"/>
                    <a:gd name="T31" fmla="*/ 314 h 413"/>
                    <a:gd name="T32" fmla="*/ 506 w 671"/>
                    <a:gd name="T33" fmla="*/ 334 h 413"/>
                    <a:gd name="T34" fmla="*/ 548 w 671"/>
                    <a:gd name="T35" fmla="*/ 354 h 413"/>
                    <a:gd name="T36" fmla="*/ 591 w 671"/>
                    <a:gd name="T37" fmla="*/ 373 h 413"/>
                    <a:gd name="T38" fmla="*/ 630 w 671"/>
                    <a:gd name="T39" fmla="*/ 393 h 413"/>
                    <a:gd name="T40" fmla="*/ 671 w 671"/>
                    <a:gd name="T41" fmla="*/ 413 h 413"/>
                    <a:gd name="T42" fmla="*/ 489 w 671"/>
                    <a:gd name="T43" fmla="*/ 230 h 413"/>
                    <a:gd name="T44" fmla="*/ 447 w 671"/>
                    <a:gd name="T45" fmla="*/ 211 h 413"/>
                    <a:gd name="T46" fmla="*/ 408 w 671"/>
                    <a:gd name="T47" fmla="*/ 191 h 413"/>
                    <a:gd name="T48" fmla="*/ 365 w 671"/>
                    <a:gd name="T49" fmla="*/ 171 h 413"/>
                    <a:gd name="T50" fmla="*/ 324 w 671"/>
                    <a:gd name="T51" fmla="*/ 152 h 413"/>
                    <a:gd name="T52" fmla="*/ 283 w 671"/>
                    <a:gd name="T53" fmla="*/ 132 h 413"/>
                    <a:gd name="T54" fmla="*/ 242 w 671"/>
                    <a:gd name="T55" fmla="*/ 112 h 413"/>
                    <a:gd name="T56" fmla="*/ 202 w 671"/>
                    <a:gd name="T57" fmla="*/ 94 h 413"/>
                    <a:gd name="T58" fmla="*/ 167 w 671"/>
                    <a:gd name="T59" fmla="*/ 76 h 413"/>
                    <a:gd name="T60" fmla="*/ 131 w 671"/>
                    <a:gd name="T61" fmla="*/ 60 h 413"/>
                    <a:gd name="T62" fmla="*/ 101 w 671"/>
                    <a:gd name="T63" fmla="*/ 46 h 413"/>
                    <a:gd name="T64" fmla="*/ 72 w 671"/>
                    <a:gd name="T65" fmla="*/ 32 h 413"/>
                    <a:gd name="T66" fmla="*/ 47 w 671"/>
                    <a:gd name="T67" fmla="*/ 21 h 413"/>
                    <a:gd name="T68" fmla="*/ 38 w 671"/>
                    <a:gd name="T69" fmla="*/ 16 h 413"/>
                    <a:gd name="T70" fmla="*/ 27 w 671"/>
                    <a:gd name="T71" fmla="*/ 12 h 413"/>
                    <a:gd name="T72" fmla="*/ 20 w 671"/>
                    <a:gd name="T73" fmla="*/ 9 h 413"/>
                    <a:gd name="T74" fmla="*/ 13 w 671"/>
                    <a:gd name="T75" fmla="*/ 5 h 413"/>
                    <a:gd name="T76" fmla="*/ 8 w 671"/>
                    <a:gd name="T77" fmla="*/ 1 h 413"/>
                    <a:gd name="T78" fmla="*/ 4 w 671"/>
                    <a:gd name="T79" fmla="*/ 0 h 413"/>
                    <a:gd name="T80" fmla="*/ 2 w 671"/>
                    <a:gd name="T81" fmla="*/ 0 h 413"/>
                    <a:gd name="T82" fmla="*/ 0 w 671"/>
                    <a:gd name="T83" fmla="*/ 0 h 413"/>
                    <a:gd name="T84" fmla="*/ 183 w 671"/>
                    <a:gd name="T85" fmla="*/ 182 h 4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71"/>
                    <a:gd name="T130" fmla="*/ 0 h 413"/>
                    <a:gd name="T131" fmla="*/ 671 w 671"/>
                    <a:gd name="T132" fmla="*/ 413 h 41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71" h="413">
                      <a:moveTo>
                        <a:pt x="183" y="182"/>
                      </a:moveTo>
                      <a:lnTo>
                        <a:pt x="185" y="182"/>
                      </a:lnTo>
                      <a:lnTo>
                        <a:pt x="186" y="182"/>
                      </a:lnTo>
                      <a:lnTo>
                        <a:pt x="190" y="184"/>
                      </a:lnTo>
                      <a:lnTo>
                        <a:pt x="195" y="187"/>
                      </a:lnTo>
                      <a:lnTo>
                        <a:pt x="202" y="191"/>
                      </a:lnTo>
                      <a:lnTo>
                        <a:pt x="210" y="195"/>
                      </a:lnTo>
                      <a:lnTo>
                        <a:pt x="220" y="198"/>
                      </a:lnTo>
                      <a:lnTo>
                        <a:pt x="229" y="204"/>
                      </a:lnTo>
                      <a:lnTo>
                        <a:pt x="254" y="214"/>
                      </a:lnTo>
                      <a:lnTo>
                        <a:pt x="283" y="229"/>
                      </a:lnTo>
                      <a:lnTo>
                        <a:pt x="313" y="243"/>
                      </a:lnTo>
                      <a:lnTo>
                        <a:pt x="349" y="259"/>
                      </a:lnTo>
                      <a:lnTo>
                        <a:pt x="385" y="277"/>
                      </a:lnTo>
                      <a:lnTo>
                        <a:pt x="424" y="295"/>
                      </a:lnTo>
                      <a:lnTo>
                        <a:pt x="465" y="314"/>
                      </a:lnTo>
                      <a:lnTo>
                        <a:pt x="506" y="334"/>
                      </a:lnTo>
                      <a:lnTo>
                        <a:pt x="548" y="354"/>
                      </a:lnTo>
                      <a:lnTo>
                        <a:pt x="591" y="373"/>
                      </a:lnTo>
                      <a:lnTo>
                        <a:pt x="630" y="393"/>
                      </a:lnTo>
                      <a:lnTo>
                        <a:pt x="671" y="413"/>
                      </a:lnTo>
                      <a:lnTo>
                        <a:pt x="489" y="230"/>
                      </a:lnTo>
                      <a:lnTo>
                        <a:pt x="447" y="211"/>
                      </a:lnTo>
                      <a:lnTo>
                        <a:pt x="408" y="191"/>
                      </a:lnTo>
                      <a:lnTo>
                        <a:pt x="365" y="171"/>
                      </a:lnTo>
                      <a:lnTo>
                        <a:pt x="324" y="152"/>
                      </a:lnTo>
                      <a:lnTo>
                        <a:pt x="283" y="132"/>
                      </a:lnTo>
                      <a:lnTo>
                        <a:pt x="242" y="112"/>
                      </a:lnTo>
                      <a:lnTo>
                        <a:pt x="202" y="94"/>
                      </a:lnTo>
                      <a:lnTo>
                        <a:pt x="167" y="76"/>
                      </a:lnTo>
                      <a:lnTo>
                        <a:pt x="131" y="60"/>
                      </a:lnTo>
                      <a:lnTo>
                        <a:pt x="101" y="46"/>
                      </a:lnTo>
                      <a:lnTo>
                        <a:pt x="72" y="32"/>
                      </a:lnTo>
                      <a:lnTo>
                        <a:pt x="47" y="21"/>
                      </a:lnTo>
                      <a:lnTo>
                        <a:pt x="38" y="16"/>
                      </a:lnTo>
                      <a:lnTo>
                        <a:pt x="27" y="12"/>
                      </a:lnTo>
                      <a:lnTo>
                        <a:pt x="20" y="9"/>
                      </a:lnTo>
                      <a:lnTo>
                        <a:pt x="13" y="5"/>
                      </a:lnTo>
                      <a:lnTo>
                        <a:pt x="8" y="1"/>
                      </a:lnTo>
                      <a:lnTo>
                        <a:pt x="4" y="0"/>
                      </a:lnTo>
                      <a:lnTo>
                        <a:pt x="2" y="0"/>
                      </a:lnTo>
                      <a:lnTo>
                        <a:pt x="0" y="0"/>
                      </a:lnTo>
                      <a:lnTo>
                        <a:pt x="183" y="182"/>
                      </a:lnTo>
                      <a:close/>
                    </a:path>
                  </a:pathLst>
                </a:custGeom>
                <a:solidFill>
                  <a:srgbClr val="FFF599"/>
                </a:solidFill>
                <a:ln w="6350">
                  <a:solidFill>
                    <a:srgbClr val="CCB700"/>
                  </a:solidFill>
                  <a:round/>
                  <a:headEnd/>
                  <a:tailEnd/>
                </a:ln>
              </p:spPr>
              <p:txBody>
                <a:bodyPr/>
                <a:lstStyle/>
                <a:p>
                  <a:endParaRPr lang="en-US"/>
                </a:p>
              </p:txBody>
            </p:sp>
            <p:sp>
              <p:nvSpPr>
                <p:cNvPr id="37908" name="Freeform 217"/>
                <p:cNvSpPr>
                  <a:spLocks/>
                </p:cNvSpPr>
                <p:nvPr/>
              </p:nvSpPr>
              <p:spPr bwMode="auto">
                <a:xfrm>
                  <a:off x="3898" y="907"/>
                  <a:ext cx="188" cy="871"/>
                </a:xfrm>
                <a:custGeom>
                  <a:avLst/>
                  <a:gdLst>
                    <a:gd name="T0" fmla="*/ 182 w 188"/>
                    <a:gd name="T1" fmla="*/ 871 h 871"/>
                    <a:gd name="T2" fmla="*/ 188 w 188"/>
                    <a:gd name="T3" fmla="*/ 182 h 871"/>
                    <a:gd name="T4" fmla="*/ 5 w 188"/>
                    <a:gd name="T5" fmla="*/ 0 h 871"/>
                    <a:gd name="T6" fmla="*/ 0 w 188"/>
                    <a:gd name="T7" fmla="*/ 688 h 871"/>
                    <a:gd name="T8" fmla="*/ 182 w 188"/>
                    <a:gd name="T9" fmla="*/ 871 h 871"/>
                    <a:gd name="T10" fmla="*/ 0 60000 65536"/>
                    <a:gd name="T11" fmla="*/ 0 60000 65536"/>
                    <a:gd name="T12" fmla="*/ 0 60000 65536"/>
                    <a:gd name="T13" fmla="*/ 0 60000 65536"/>
                    <a:gd name="T14" fmla="*/ 0 60000 65536"/>
                    <a:gd name="T15" fmla="*/ 0 w 188"/>
                    <a:gd name="T16" fmla="*/ 0 h 871"/>
                    <a:gd name="T17" fmla="*/ 188 w 188"/>
                    <a:gd name="T18" fmla="*/ 871 h 871"/>
                  </a:gdLst>
                  <a:ahLst/>
                  <a:cxnLst>
                    <a:cxn ang="T10">
                      <a:pos x="T0" y="T1"/>
                    </a:cxn>
                    <a:cxn ang="T11">
                      <a:pos x="T2" y="T3"/>
                    </a:cxn>
                    <a:cxn ang="T12">
                      <a:pos x="T4" y="T5"/>
                    </a:cxn>
                    <a:cxn ang="T13">
                      <a:pos x="T6" y="T7"/>
                    </a:cxn>
                    <a:cxn ang="T14">
                      <a:pos x="T8" y="T9"/>
                    </a:cxn>
                  </a:cxnLst>
                  <a:rect l="T15" t="T16" r="T17" b="T18"/>
                  <a:pathLst>
                    <a:path w="188" h="871">
                      <a:moveTo>
                        <a:pt x="182" y="871"/>
                      </a:moveTo>
                      <a:lnTo>
                        <a:pt x="188" y="182"/>
                      </a:lnTo>
                      <a:lnTo>
                        <a:pt x="5" y="0"/>
                      </a:lnTo>
                      <a:lnTo>
                        <a:pt x="0" y="688"/>
                      </a:lnTo>
                      <a:lnTo>
                        <a:pt x="182" y="871"/>
                      </a:lnTo>
                      <a:close/>
                    </a:path>
                  </a:pathLst>
                </a:custGeom>
                <a:solidFill>
                  <a:srgbClr val="FFF599"/>
                </a:solidFill>
                <a:ln w="6350">
                  <a:solidFill>
                    <a:srgbClr val="CCB700"/>
                  </a:solidFill>
                  <a:round/>
                  <a:headEnd/>
                  <a:tailEnd/>
                </a:ln>
              </p:spPr>
              <p:txBody>
                <a:bodyPr/>
                <a:lstStyle/>
                <a:p>
                  <a:endParaRPr lang="en-US"/>
                </a:p>
              </p:txBody>
            </p:sp>
            <p:sp>
              <p:nvSpPr>
                <p:cNvPr id="37909" name="Freeform 218"/>
                <p:cNvSpPr>
                  <a:spLocks/>
                </p:cNvSpPr>
                <p:nvPr/>
              </p:nvSpPr>
              <p:spPr bwMode="auto">
                <a:xfrm>
                  <a:off x="4080" y="1089"/>
                  <a:ext cx="494" cy="689"/>
                </a:xfrm>
                <a:custGeom>
                  <a:avLst/>
                  <a:gdLst>
                    <a:gd name="T0" fmla="*/ 489 w 494"/>
                    <a:gd name="T1" fmla="*/ 453 h 689"/>
                    <a:gd name="T2" fmla="*/ 449 w 494"/>
                    <a:gd name="T3" fmla="*/ 472 h 689"/>
                    <a:gd name="T4" fmla="*/ 406 w 494"/>
                    <a:gd name="T5" fmla="*/ 492 h 689"/>
                    <a:gd name="T6" fmla="*/ 365 w 494"/>
                    <a:gd name="T7" fmla="*/ 512 h 689"/>
                    <a:gd name="T8" fmla="*/ 324 w 494"/>
                    <a:gd name="T9" fmla="*/ 533 h 689"/>
                    <a:gd name="T10" fmla="*/ 281 w 494"/>
                    <a:gd name="T11" fmla="*/ 553 h 689"/>
                    <a:gd name="T12" fmla="*/ 242 w 494"/>
                    <a:gd name="T13" fmla="*/ 573 h 689"/>
                    <a:gd name="T14" fmla="*/ 202 w 494"/>
                    <a:gd name="T15" fmla="*/ 590 h 689"/>
                    <a:gd name="T16" fmla="*/ 165 w 494"/>
                    <a:gd name="T17" fmla="*/ 608 h 689"/>
                    <a:gd name="T18" fmla="*/ 131 w 494"/>
                    <a:gd name="T19" fmla="*/ 626 h 689"/>
                    <a:gd name="T20" fmla="*/ 99 w 494"/>
                    <a:gd name="T21" fmla="*/ 641 h 689"/>
                    <a:gd name="T22" fmla="*/ 72 w 494"/>
                    <a:gd name="T23" fmla="*/ 655 h 689"/>
                    <a:gd name="T24" fmla="*/ 47 w 494"/>
                    <a:gd name="T25" fmla="*/ 666 h 689"/>
                    <a:gd name="T26" fmla="*/ 36 w 494"/>
                    <a:gd name="T27" fmla="*/ 671 h 689"/>
                    <a:gd name="T28" fmla="*/ 27 w 494"/>
                    <a:gd name="T29" fmla="*/ 676 h 689"/>
                    <a:gd name="T30" fmla="*/ 20 w 494"/>
                    <a:gd name="T31" fmla="*/ 680 h 689"/>
                    <a:gd name="T32" fmla="*/ 13 w 494"/>
                    <a:gd name="T33" fmla="*/ 683 h 689"/>
                    <a:gd name="T34" fmla="*/ 8 w 494"/>
                    <a:gd name="T35" fmla="*/ 685 h 689"/>
                    <a:gd name="T36" fmla="*/ 4 w 494"/>
                    <a:gd name="T37" fmla="*/ 687 h 689"/>
                    <a:gd name="T38" fmla="*/ 2 w 494"/>
                    <a:gd name="T39" fmla="*/ 689 h 689"/>
                    <a:gd name="T40" fmla="*/ 0 w 494"/>
                    <a:gd name="T41" fmla="*/ 689 h 689"/>
                    <a:gd name="T42" fmla="*/ 6 w 494"/>
                    <a:gd name="T43" fmla="*/ 0 h 689"/>
                    <a:gd name="T44" fmla="*/ 8 w 494"/>
                    <a:gd name="T45" fmla="*/ 0 h 689"/>
                    <a:gd name="T46" fmla="*/ 9 w 494"/>
                    <a:gd name="T47" fmla="*/ 0 h 689"/>
                    <a:gd name="T48" fmla="*/ 13 w 494"/>
                    <a:gd name="T49" fmla="*/ 2 h 689"/>
                    <a:gd name="T50" fmla="*/ 18 w 494"/>
                    <a:gd name="T51" fmla="*/ 5 h 689"/>
                    <a:gd name="T52" fmla="*/ 25 w 494"/>
                    <a:gd name="T53" fmla="*/ 9 h 689"/>
                    <a:gd name="T54" fmla="*/ 33 w 494"/>
                    <a:gd name="T55" fmla="*/ 13 h 689"/>
                    <a:gd name="T56" fmla="*/ 43 w 494"/>
                    <a:gd name="T57" fmla="*/ 16 h 689"/>
                    <a:gd name="T58" fmla="*/ 52 w 494"/>
                    <a:gd name="T59" fmla="*/ 22 h 689"/>
                    <a:gd name="T60" fmla="*/ 77 w 494"/>
                    <a:gd name="T61" fmla="*/ 32 h 689"/>
                    <a:gd name="T62" fmla="*/ 106 w 494"/>
                    <a:gd name="T63" fmla="*/ 47 h 689"/>
                    <a:gd name="T64" fmla="*/ 136 w 494"/>
                    <a:gd name="T65" fmla="*/ 61 h 689"/>
                    <a:gd name="T66" fmla="*/ 172 w 494"/>
                    <a:gd name="T67" fmla="*/ 77 h 689"/>
                    <a:gd name="T68" fmla="*/ 208 w 494"/>
                    <a:gd name="T69" fmla="*/ 95 h 689"/>
                    <a:gd name="T70" fmla="*/ 247 w 494"/>
                    <a:gd name="T71" fmla="*/ 113 h 689"/>
                    <a:gd name="T72" fmla="*/ 288 w 494"/>
                    <a:gd name="T73" fmla="*/ 132 h 689"/>
                    <a:gd name="T74" fmla="*/ 329 w 494"/>
                    <a:gd name="T75" fmla="*/ 152 h 689"/>
                    <a:gd name="T76" fmla="*/ 371 w 494"/>
                    <a:gd name="T77" fmla="*/ 172 h 689"/>
                    <a:gd name="T78" fmla="*/ 414 w 494"/>
                    <a:gd name="T79" fmla="*/ 191 h 689"/>
                    <a:gd name="T80" fmla="*/ 453 w 494"/>
                    <a:gd name="T81" fmla="*/ 211 h 689"/>
                    <a:gd name="T82" fmla="*/ 494 w 494"/>
                    <a:gd name="T83" fmla="*/ 231 h 689"/>
                    <a:gd name="T84" fmla="*/ 480 w 494"/>
                    <a:gd name="T85" fmla="*/ 256 h 689"/>
                    <a:gd name="T86" fmla="*/ 469 w 494"/>
                    <a:gd name="T87" fmla="*/ 285 h 689"/>
                    <a:gd name="T88" fmla="*/ 464 w 494"/>
                    <a:gd name="T89" fmla="*/ 313 h 689"/>
                    <a:gd name="T90" fmla="*/ 460 w 494"/>
                    <a:gd name="T91" fmla="*/ 344 h 689"/>
                    <a:gd name="T92" fmla="*/ 462 w 494"/>
                    <a:gd name="T93" fmla="*/ 372 h 689"/>
                    <a:gd name="T94" fmla="*/ 467 w 494"/>
                    <a:gd name="T95" fmla="*/ 401 h 689"/>
                    <a:gd name="T96" fmla="*/ 476 w 494"/>
                    <a:gd name="T97" fmla="*/ 428 h 689"/>
                    <a:gd name="T98" fmla="*/ 489 w 494"/>
                    <a:gd name="T99" fmla="*/ 453 h 6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94"/>
                    <a:gd name="T151" fmla="*/ 0 h 689"/>
                    <a:gd name="T152" fmla="*/ 494 w 494"/>
                    <a:gd name="T153" fmla="*/ 689 h 68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94" h="689">
                      <a:moveTo>
                        <a:pt x="489" y="453"/>
                      </a:moveTo>
                      <a:lnTo>
                        <a:pt x="449" y="472"/>
                      </a:lnTo>
                      <a:lnTo>
                        <a:pt x="406" y="492"/>
                      </a:lnTo>
                      <a:lnTo>
                        <a:pt x="365" y="512"/>
                      </a:lnTo>
                      <a:lnTo>
                        <a:pt x="324" y="533"/>
                      </a:lnTo>
                      <a:lnTo>
                        <a:pt x="281" y="553"/>
                      </a:lnTo>
                      <a:lnTo>
                        <a:pt x="242" y="573"/>
                      </a:lnTo>
                      <a:lnTo>
                        <a:pt x="202" y="590"/>
                      </a:lnTo>
                      <a:lnTo>
                        <a:pt x="165" y="608"/>
                      </a:lnTo>
                      <a:lnTo>
                        <a:pt x="131" y="626"/>
                      </a:lnTo>
                      <a:lnTo>
                        <a:pt x="99" y="641"/>
                      </a:lnTo>
                      <a:lnTo>
                        <a:pt x="72" y="655"/>
                      </a:lnTo>
                      <a:lnTo>
                        <a:pt x="47" y="666"/>
                      </a:lnTo>
                      <a:lnTo>
                        <a:pt x="36" y="671"/>
                      </a:lnTo>
                      <a:lnTo>
                        <a:pt x="27" y="676"/>
                      </a:lnTo>
                      <a:lnTo>
                        <a:pt x="20" y="680"/>
                      </a:lnTo>
                      <a:lnTo>
                        <a:pt x="13" y="683"/>
                      </a:lnTo>
                      <a:lnTo>
                        <a:pt x="8" y="685"/>
                      </a:lnTo>
                      <a:lnTo>
                        <a:pt x="4" y="687"/>
                      </a:lnTo>
                      <a:lnTo>
                        <a:pt x="2" y="689"/>
                      </a:lnTo>
                      <a:lnTo>
                        <a:pt x="0" y="689"/>
                      </a:lnTo>
                      <a:lnTo>
                        <a:pt x="6" y="0"/>
                      </a:lnTo>
                      <a:lnTo>
                        <a:pt x="8" y="0"/>
                      </a:lnTo>
                      <a:lnTo>
                        <a:pt x="9" y="0"/>
                      </a:lnTo>
                      <a:lnTo>
                        <a:pt x="13" y="2"/>
                      </a:lnTo>
                      <a:lnTo>
                        <a:pt x="18" y="5"/>
                      </a:lnTo>
                      <a:lnTo>
                        <a:pt x="25" y="9"/>
                      </a:lnTo>
                      <a:lnTo>
                        <a:pt x="33" y="13"/>
                      </a:lnTo>
                      <a:lnTo>
                        <a:pt x="43" y="16"/>
                      </a:lnTo>
                      <a:lnTo>
                        <a:pt x="52" y="22"/>
                      </a:lnTo>
                      <a:lnTo>
                        <a:pt x="77" y="32"/>
                      </a:lnTo>
                      <a:lnTo>
                        <a:pt x="106" y="47"/>
                      </a:lnTo>
                      <a:lnTo>
                        <a:pt x="136" y="61"/>
                      </a:lnTo>
                      <a:lnTo>
                        <a:pt x="172" y="77"/>
                      </a:lnTo>
                      <a:lnTo>
                        <a:pt x="208" y="95"/>
                      </a:lnTo>
                      <a:lnTo>
                        <a:pt x="247" y="113"/>
                      </a:lnTo>
                      <a:lnTo>
                        <a:pt x="288" y="132"/>
                      </a:lnTo>
                      <a:lnTo>
                        <a:pt x="329" y="152"/>
                      </a:lnTo>
                      <a:lnTo>
                        <a:pt x="371" y="172"/>
                      </a:lnTo>
                      <a:lnTo>
                        <a:pt x="414" y="191"/>
                      </a:lnTo>
                      <a:lnTo>
                        <a:pt x="453" y="211"/>
                      </a:lnTo>
                      <a:lnTo>
                        <a:pt x="494" y="231"/>
                      </a:lnTo>
                      <a:lnTo>
                        <a:pt x="480" y="256"/>
                      </a:lnTo>
                      <a:lnTo>
                        <a:pt x="469" y="285"/>
                      </a:lnTo>
                      <a:lnTo>
                        <a:pt x="464" y="313"/>
                      </a:lnTo>
                      <a:lnTo>
                        <a:pt x="460" y="344"/>
                      </a:lnTo>
                      <a:lnTo>
                        <a:pt x="462" y="372"/>
                      </a:lnTo>
                      <a:lnTo>
                        <a:pt x="467" y="401"/>
                      </a:lnTo>
                      <a:lnTo>
                        <a:pt x="476" y="428"/>
                      </a:lnTo>
                      <a:lnTo>
                        <a:pt x="489" y="453"/>
                      </a:lnTo>
                      <a:close/>
                    </a:path>
                  </a:pathLst>
                </a:custGeom>
                <a:solidFill>
                  <a:srgbClr val="FFFFCC"/>
                </a:solidFill>
                <a:ln w="6350">
                  <a:solidFill>
                    <a:srgbClr val="CCB700"/>
                  </a:solidFill>
                  <a:round/>
                  <a:headEnd/>
                  <a:tailEnd/>
                </a:ln>
              </p:spPr>
              <p:txBody>
                <a:bodyPr/>
                <a:lstStyle/>
                <a:p>
                  <a:endParaRPr lang="en-US"/>
                </a:p>
              </p:txBody>
            </p:sp>
          </p:grpSp>
          <p:grpSp>
            <p:nvGrpSpPr>
              <p:cNvPr id="37904" name="Group 219"/>
              <p:cNvGrpSpPr>
                <a:grpSpLocks/>
              </p:cNvGrpSpPr>
              <p:nvPr/>
            </p:nvGrpSpPr>
            <p:grpSpPr bwMode="auto">
              <a:xfrm>
                <a:off x="3975" y="835"/>
                <a:ext cx="1597" cy="420"/>
                <a:chOff x="3975" y="835"/>
                <a:chExt cx="1597" cy="420"/>
              </a:xfrm>
            </p:grpSpPr>
            <p:sp>
              <p:nvSpPr>
                <p:cNvPr id="37905" name="Freeform 220"/>
                <p:cNvSpPr>
                  <a:spLocks/>
                </p:cNvSpPr>
                <p:nvPr/>
              </p:nvSpPr>
              <p:spPr bwMode="auto">
                <a:xfrm>
                  <a:off x="3975" y="835"/>
                  <a:ext cx="1597" cy="182"/>
                </a:xfrm>
                <a:custGeom>
                  <a:avLst/>
                  <a:gdLst>
                    <a:gd name="T0" fmla="*/ 182 w 1597"/>
                    <a:gd name="T1" fmla="*/ 182 h 182"/>
                    <a:gd name="T2" fmla="*/ 1597 w 1597"/>
                    <a:gd name="T3" fmla="*/ 182 h 182"/>
                    <a:gd name="T4" fmla="*/ 1414 w 1597"/>
                    <a:gd name="T5" fmla="*/ 0 h 182"/>
                    <a:gd name="T6" fmla="*/ 0 w 1597"/>
                    <a:gd name="T7" fmla="*/ 0 h 182"/>
                    <a:gd name="T8" fmla="*/ 182 w 1597"/>
                    <a:gd name="T9" fmla="*/ 182 h 182"/>
                    <a:gd name="T10" fmla="*/ 0 60000 65536"/>
                    <a:gd name="T11" fmla="*/ 0 60000 65536"/>
                    <a:gd name="T12" fmla="*/ 0 60000 65536"/>
                    <a:gd name="T13" fmla="*/ 0 60000 65536"/>
                    <a:gd name="T14" fmla="*/ 0 60000 65536"/>
                    <a:gd name="T15" fmla="*/ 0 w 1597"/>
                    <a:gd name="T16" fmla="*/ 0 h 182"/>
                    <a:gd name="T17" fmla="*/ 1597 w 1597"/>
                    <a:gd name="T18" fmla="*/ 182 h 182"/>
                  </a:gdLst>
                  <a:ahLst/>
                  <a:cxnLst>
                    <a:cxn ang="T10">
                      <a:pos x="T0" y="T1"/>
                    </a:cxn>
                    <a:cxn ang="T11">
                      <a:pos x="T2" y="T3"/>
                    </a:cxn>
                    <a:cxn ang="T12">
                      <a:pos x="T4" y="T5"/>
                    </a:cxn>
                    <a:cxn ang="T13">
                      <a:pos x="T6" y="T7"/>
                    </a:cxn>
                    <a:cxn ang="T14">
                      <a:pos x="T8" y="T9"/>
                    </a:cxn>
                  </a:cxnLst>
                  <a:rect l="T15" t="T16" r="T17" b="T18"/>
                  <a:pathLst>
                    <a:path w="1597" h="182">
                      <a:moveTo>
                        <a:pt x="182" y="182"/>
                      </a:moveTo>
                      <a:lnTo>
                        <a:pt x="1597" y="182"/>
                      </a:lnTo>
                      <a:lnTo>
                        <a:pt x="1414" y="0"/>
                      </a:lnTo>
                      <a:lnTo>
                        <a:pt x="0" y="0"/>
                      </a:lnTo>
                      <a:lnTo>
                        <a:pt x="182" y="182"/>
                      </a:lnTo>
                      <a:close/>
                    </a:path>
                  </a:pathLst>
                </a:custGeom>
                <a:solidFill>
                  <a:srgbClr val="FFF599"/>
                </a:solidFill>
                <a:ln w="6350">
                  <a:solidFill>
                    <a:srgbClr val="CCB700"/>
                  </a:solidFill>
                  <a:round/>
                  <a:headEnd/>
                  <a:tailEnd/>
                </a:ln>
              </p:spPr>
              <p:txBody>
                <a:bodyPr/>
                <a:lstStyle/>
                <a:p>
                  <a:endParaRPr lang="en-US"/>
                </a:p>
              </p:txBody>
            </p:sp>
            <p:sp>
              <p:nvSpPr>
                <p:cNvPr id="37906" name="Freeform 221"/>
                <p:cNvSpPr>
                  <a:spLocks/>
                </p:cNvSpPr>
                <p:nvPr/>
              </p:nvSpPr>
              <p:spPr bwMode="auto">
                <a:xfrm>
                  <a:off x="4157" y="1017"/>
                  <a:ext cx="1415" cy="238"/>
                </a:xfrm>
                <a:custGeom>
                  <a:avLst/>
                  <a:gdLst>
                    <a:gd name="T0" fmla="*/ 487 w 1415"/>
                    <a:gd name="T1" fmla="*/ 235 h 238"/>
                    <a:gd name="T2" fmla="*/ 446 w 1415"/>
                    <a:gd name="T3" fmla="*/ 215 h 238"/>
                    <a:gd name="T4" fmla="*/ 404 w 1415"/>
                    <a:gd name="T5" fmla="*/ 196 h 238"/>
                    <a:gd name="T6" fmla="*/ 363 w 1415"/>
                    <a:gd name="T7" fmla="*/ 176 h 238"/>
                    <a:gd name="T8" fmla="*/ 322 w 1415"/>
                    <a:gd name="T9" fmla="*/ 156 h 238"/>
                    <a:gd name="T10" fmla="*/ 281 w 1415"/>
                    <a:gd name="T11" fmla="*/ 135 h 238"/>
                    <a:gd name="T12" fmla="*/ 242 w 1415"/>
                    <a:gd name="T13" fmla="*/ 117 h 238"/>
                    <a:gd name="T14" fmla="*/ 202 w 1415"/>
                    <a:gd name="T15" fmla="*/ 97 h 238"/>
                    <a:gd name="T16" fmla="*/ 165 w 1415"/>
                    <a:gd name="T17" fmla="*/ 79 h 238"/>
                    <a:gd name="T18" fmla="*/ 131 w 1415"/>
                    <a:gd name="T19" fmla="*/ 63 h 238"/>
                    <a:gd name="T20" fmla="*/ 99 w 1415"/>
                    <a:gd name="T21" fmla="*/ 47 h 238"/>
                    <a:gd name="T22" fmla="*/ 72 w 1415"/>
                    <a:gd name="T23" fmla="*/ 34 h 238"/>
                    <a:gd name="T24" fmla="*/ 47 w 1415"/>
                    <a:gd name="T25" fmla="*/ 22 h 238"/>
                    <a:gd name="T26" fmla="*/ 38 w 1415"/>
                    <a:gd name="T27" fmla="*/ 17 h 238"/>
                    <a:gd name="T28" fmla="*/ 27 w 1415"/>
                    <a:gd name="T29" fmla="*/ 13 h 238"/>
                    <a:gd name="T30" fmla="*/ 20 w 1415"/>
                    <a:gd name="T31" fmla="*/ 9 h 238"/>
                    <a:gd name="T32" fmla="*/ 13 w 1415"/>
                    <a:gd name="T33" fmla="*/ 6 h 238"/>
                    <a:gd name="T34" fmla="*/ 7 w 1415"/>
                    <a:gd name="T35" fmla="*/ 2 h 238"/>
                    <a:gd name="T36" fmla="*/ 4 w 1415"/>
                    <a:gd name="T37" fmla="*/ 0 h 238"/>
                    <a:gd name="T38" fmla="*/ 2 w 1415"/>
                    <a:gd name="T39" fmla="*/ 0 h 238"/>
                    <a:gd name="T40" fmla="*/ 0 w 1415"/>
                    <a:gd name="T41" fmla="*/ 0 h 238"/>
                    <a:gd name="T42" fmla="*/ 1415 w 1415"/>
                    <a:gd name="T43" fmla="*/ 0 h 238"/>
                    <a:gd name="T44" fmla="*/ 1413 w 1415"/>
                    <a:gd name="T45" fmla="*/ 0 h 238"/>
                    <a:gd name="T46" fmla="*/ 1411 w 1415"/>
                    <a:gd name="T47" fmla="*/ 0 h 238"/>
                    <a:gd name="T48" fmla="*/ 1408 w 1415"/>
                    <a:gd name="T49" fmla="*/ 4 h 238"/>
                    <a:gd name="T50" fmla="*/ 1402 w 1415"/>
                    <a:gd name="T51" fmla="*/ 6 h 238"/>
                    <a:gd name="T52" fmla="*/ 1395 w 1415"/>
                    <a:gd name="T53" fmla="*/ 9 h 238"/>
                    <a:gd name="T54" fmla="*/ 1388 w 1415"/>
                    <a:gd name="T55" fmla="*/ 13 h 238"/>
                    <a:gd name="T56" fmla="*/ 1377 w 1415"/>
                    <a:gd name="T57" fmla="*/ 18 h 238"/>
                    <a:gd name="T58" fmla="*/ 1367 w 1415"/>
                    <a:gd name="T59" fmla="*/ 22 h 238"/>
                    <a:gd name="T60" fmla="*/ 1343 w 1415"/>
                    <a:gd name="T61" fmla="*/ 34 h 238"/>
                    <a:gd name="T62" fmla="*/ 1315 w 1415"/>
                    <a:gd name="T63" fmla="*/ 49 h 238"/>
                    <a:gd name="T64" fmla="*/ 1283 w 1415"/>
                    <a:gd name="T65" fmla="*/ 65 h 238"/>
                    <a:gd name="T66" fmla="*/ 1249 w 1415"/>
                    <a:gd name="T67" fmla="*/ 81 h 238"/>
                    <a:gd name="T68" fmla="*/ 1211 w 1415"/>
                    <a:gd name="T69" fmla="*/ 99 h 238"/>
                    <a:gd name="T70" fmla="*/ 1172 w 1415"/>
                    <a:gd name="T71" fmla="*/ 119 h 238"/>
                    <a:gd name="T72" fmla="*/ 1132 w 1415"/>
                    <a:gd name="T73" fmla="*/ 138 h 238"/>
                    <a:gd name="T74" fmla="*/ 1091 w 1415"/>
                    <a:gd name="T75" fmla="*/ 158 h 238"/>
                    <a:gd name="T76" fmla="*/ 1050 w 1415"/>
                    <a:gd name="T77" fmla="*/ 179 h 238"/>
                    <a:gd name="T78" fmla="*/ 1007 w 1415"/>
                    <a:gd name="T79" fmla="*/ 199 h 238"/>
                    <a:gd name="T80" fmla="*/ 968 w 1415"/>
                    <a:gd name="T81" fmla="*/ 219 h 238"/>
                    <a:gd name="T82" fmla="*/ 928 w 1415"/>
                    <a:gd name="T83" fmla="*/ 238 h 238"/>
                    <a:gd name="T84" fmla="*/ 911 w 1415"/>
                    <a:gd name="T85" fmla="*/ 212 h 238"/>
                    <a:gd name="T86" fmla="*/ 889 w 1415"/>
                    <a:gd name="T87" fmla="*/ 187 h 238"/>
                    <a:gd name="T88" fmla="*/ 866 w 1415"/>
                    <a:gd name="T89" fmla="*/ 163 h 238"/>
                    <a:gd name="T90" fmla="*/ 839 w 1415"/>
                    <a:gd name="T91" fmla="*/ 145 h 238"/>
                    <a:gd name="T92" fmla="*/ 809 w 1415"/>
                    <a:gd name="T93" fmla="*/ 131 h 238"/>
                    <a:gd name="T94" fmla="*/ 776 w 1415"/>
                    <a:gd name="T95" fmla="*/ 119 h 238"/>
                    <a:gd name="T96" fmla="*/ 742 w 1415"/>
                    <a:gd name="T97" fmla="*/ 111 h 238"/>
                    <a:gd name="T98" fmla="*/ 707 w 1415"/>
                    <a:gd name="T99" fmla="*/ 110 h 238"/>
                    <a:gd name="T100" fmla="*/ 671 w 1415"/>
                    <a:gd name="T101" fmla="*/ 111 h 238"/>
                    <a:gd name="T102" fmla="*/ 639 w 1415"/>
                    <a:gd name="T103" fmla="*/ 119 h 238"/>
                    <a:gd name="T104" fmla="*/ 607 w 1415"/>
                    <a:gd name="T105" fmla="*/ 129 h 238"/>
                    <a:gd name="T106" fmla="*/ 576 w 1415"/>
                    <a:gd name="T107" fmla="*/ 144 h 238"/>
                    <a:gd name="T108" fmla="*/ 549 w 1415"/>
                    <a:gd name="T109" fmla="*/ 163 h 238"/>
                    <a:gd name="T110" fmla="*/ 524 w 1415"/>
                    <a:gd name="T111" fmla="*/ 183 h 238"/>
                    <a:gd name="T112" fmla="*/ 505 w 1415"/>
                    <a:gd name="T113" fmla="*/ 208 h 238"/>
                    <a:gd name="T114" fmla="*/ 487 w 1415"/>
                    <a:gd name="T115" fmla="*/ 235 h 23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15"/>
                    <a:gd name="T175" fmla="*/ 0 h 238"/>
                    <a:gd name="T176" fmla="*/ 1415 w 1415"/>
                    <a:gd name="T177" fmla="*/ 238 h 23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15" h="238">
                      <a:moveTo>
                        <a:pt x="487" y="235"/>
                      </a:moveTo>
                      <a:lnTo>
                        <a:pt x="446" y="215"/>
                      </a:lnTo>
                      <a:lnTo>
                        <a:pt x="404" y="196"/>
                      </a:lnTo>
                      <a:lnTo>
                        <a:pt x="363" y="176"/>
                      </a:lnTo>
                      <a:lnTo>
                        <a:pt x="322" y="156"/>
                      </a:lnTo>
                      <a:lnTo>
                        <a:pt x="281" y="135"/>
                      </a:lnTo>
                      <a:lnTo>
                        <a:pt x="242" y="117"/>
                      </a:lnTo>
                      <a:lnTo>
                        <a:pt x="202" y="97"/>
                      </a:lnTo>
                      <a:lnTo>
                        <a:pt x="165" y="79"/>
                      </a:lnTo>
                      <a:lnTo>
                        <a:pt x="131" y="63"/>
                      </a:lnTo>
                      <a:lnTo>
                        <a:pt x="99" y="47"/>
                      </a:lnTo>
                      <a:lnTo>
                        <a:pt x="72" y="34"/>
                      </a:lnTo>
                      <a:lnTo>
                        <a:pt x="47" y="22"/>
                      </a:lnTo>
                      <a:lnTo>
                        <a:pt x="38" y="17"/>
                      </a:lnTo>
                      <a:lnTo>
                        <a:pt x="27" y="13"/>
                      </a:lnTo>
                      <a:lnTo>
                        <a:pt x="20" y="9"/>
                      </a:lnTo>
                      <a:lnTo>
                        <a:pt x="13" y="6"/>
                      </a:lnTo>
                      <a:lnTo>
                        <a:pt x="7" y="2"/>
                      </a:lnTo>
                      <a:lnTo>
                        <a:pt x="4" y="0"/>
                      </a:lnTo>
                      <a:lnTo>
                        <a:pt x="2" y="0"/>
                      </a:lnTo>
                      <a:lnTo>
                        <a:pt x="0" y="0"/>
                      </a:lnTo>
                      <a:lnTo>
                        <a:pt x="1415" y="0"/>
                      </a:lnTo>
                      <a:lnTo>
                        <a:pt x="1413" y="0"/>
                      </a:lnTo>
                      <a:lnTo>
                        <a:pt x="1411" y="0"/>
                      </a:lnTo>
                      <a:lnTo>
                        <a:pt x="1408" y="4"/>
                      </a:lnTo>
                      <a:lnTo>
                        <a:pt x="1402" y="6"/>
                      </a:lnTo>
                      <a:lnTo>
                        <a:pt x="1395" y="9"/>
                      </a:lnTo>
                      <a:lnTo>
                        <a:pt x="1388" y="13"/>
                      </a:lnTo>
                      <a:lnTo>
                        <a:pt x="1377" y="18"/>
                      </a:lnTo>
                      <a:lnTo>
                        <a:pt x="1367" y="22"/>
                      </a:lnTo>
                      <a:lnTo>
                        <a:pt x="1343" y="34"/>
                      </a:lnTo>
                      <a:lnTo>
                        <a:pt x="1315" y="49"/>
                      </a:lnTo>
                      <a:lnTo>
                        <a:pt x="1283" y="65"/>
                      </a:lnTo>
                      <a:lnTo>
                        <a:pt x="1249" y="81"/>
                      </a:lnTo>
                      <a:lnTo>
                        <a:pt x="1211" y="99"/>
                      </a:lnTo>
                      <a:lnTo>
                        <a:pt x="1172" y="119"/>
                      </a:lnTo>
                      <a:lnTo>
                        <a:pt x="1132" y="138"/>
                      </a:lnTo>
                      <a:lnTo>
                        <a:pt x="1091" y="158"/>
                      </a:lnTo>
                      <a:lnTo>
                        <a:pt x="1050" y="179"/>
                      </a:lnTo>
                      <a:lnTo>
                        <a:pt x="1007" y="199"/>
                      </a:lnTo>
                      <a:lnTo>
                        <a:pt x="968" y="219"/>
                      </a:lnTo>
                      <a:lnTo>
                        <a:pt x="928" y="238"/>
                      </a:lnTo>
                      <a:lnTo>
                        <a:pt x="911" y="212"/>
                      </a:lnTo>
                      <a:lnTo>
                        <a:pt x="889" y="187"/>
                      </a:lnTo>
                      <a:lnTo>
                        <a:pt x="866" y="163"/>
                      </a:lnTo>
                      <a:lnTo>
                        <a:pt x="839" y="145"/>
                      </a:lnTo>
                      <a:lnTo>
                        <a:pt x="809" y="131"/>
                      </a:lnTo>
                      <a:lnTo>
                        <a:pt x="776" y="119"/>
                      </a:lnTo>
                      <a:lnTo>
                        <a:pt x="742" y="111"/>
                      </a:lnTo>
                      <a:lnTo>
                        <a:pt x="707" y="110"/>
                      </a:lnTo>
                      <a:lnTo>
                        <a:pt x="671" y="111"/>
                      </a:lnTo>
                      <a:lnTo>
                        <a:pt x="639" y="119"/>
                      </a:lnTo>
                      <a:lnTo>
                        <a:pt x="607" y="129"/>
                      </a:lnTo>
                      <a:lnTo>
                        <a:pt x="576" y="144"/>
                      </a:lnTo>
                      <a:lnTo>
                        <a:pt x="549" y="163"/>
                      </a:lnTo>
                      <a:lnTo>
                        <a:pt x="524" y="183"/>
                      </a:lnTo>
                      <a:lnTo>
                        <a:pt x="505" y="208"/>
                      </a:lnTo>
                      <a:lnTo>
                        <a:pt x="487" y="235"/>
                      </a:lnTo>
                      <a:close/>
                    </a:path>
                  </a:pathLst>
                </a:custGeom>
                <a:solidFill>
                  <a:srgbClr val="FFFFCC"/>
                </a:solidFill>
                <a:ln w="6350">
                  <a:solidFill>
                    <a:srgbClr val="CCB700"/>
                  </a:solidFill>
                  <a:round/>
                  <a:headEnd/>
                  <a:tailEnd/>
                </a:ln>
              </p:spPr>
              <p:txBody>
                <a:bodyPr/>
                <a:lstStyle/>
                <a:p>
                  <a:endParaRPr lang="en-US"/>
                </a:p>
              </p:txBody>
            </p:sp>
          </p:grpSp>
        </p:grpSp>
      </p:grpSp>
      <p:sp>
        <p:nvSpPr>
          <p:cNvPr id="37895" name="Rectangle 223"/>
          <p:cNvSpPr>
            <a:spLocks noGrp="1" noChangeArrowheads="1"/>
          </p:cNvSpPr>
          <p:nvPr>
            <p:ph type="title"/>
          </p:nvPr>
        </p:nvSpPr>
        <p:spPr>
          <a:xfrm>
            <a:off x="101600" y="-85725"/>
            <a:ext cx="8947150" cy="914400"/>
          </a:xfrm>
          <a:noFill/>
        </p:spPr>
        <p:txBody>
          <a:bodyPr/>
          <a:lstStyle/>
          <a:p>
            <a:pPr algn="l">
              <a:lnSpc>
                <a:spcPct val="80000"/>
              </a:lnSpc>
            </a:pPr>
            <a:r>
              <a:rPr lang="en-US" altLang="en-US" sz="2000" i="1" smtClean="0"/>
              <a:t>Example:</a:t>
            </a:r>
            <a:r>
              <a:rPr lang="en-US" altLang="en-US" sz="3200" smtClean="0"/>
              <a:t> </a:t>
            </a:r>
            <a:br>
              <a:rPr lang="en-US" altLang="en-US" sz="3200" smtClean="0"/>
            </a:br>
            <a:r>
              <a:rPr lang="en-US" altLang="en-US" sz="3200" smtClean="0"/>
              <a:t>Boeing Bold Stroke Product-line Architecture</a:t>
            </a:r>
          </a:p>
        </p:txBody>
      </p:sp>
    </p:spTree>
  </p:cSld>
  <p:clrMapOvr>
    <a:masterClrMapping/>
  </p:clrMapOvr>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Slide Number Placeholder 3"/>
          <p:cNvSpPr>
            <a:spLocks noGrp="1"/>
          </p:cNvSpPr>
          <p:nvPr>
            <p:ph type="sldNum" sz="quarter" idx="10"/>
          </p:nvPr>
        </p:nvSpPr>
        <p:spPr>
          <a:noFill/>
        </p:spPr>
        <p:txBody>
          <a:bodyPr/>
          <a:lstStyle/>
          <a:p>
            <a:fld id="{2867257D-9B01-4986-A2F7-5A21175E136B}" type="slidenum">
              <a:rPr lang="en-US" smtClean="0">
                <a:latin typeface="Arial" pitchFamily="34" charset="0"/>
              </a:rPr>
              <a:pPr/>
              <a:t>31</a:t>
            </a:fld>
            <a:endParaRPr lang="en-US" smtClean="0">
              <a:latin typeface="Arial" pitchFamily="34" charset="0"/>
            </a:endParaRPr>
          </a:p>
        </p:txBody>
      </p:sp>
      <p:grpSp>
        <p:nvGrpSpPr>
          <p:cNvPr id="38915" name="Group 2"/>
          <p:cNvGrpSpPr>
            <a:grpSpLocks/>
          </p:cNvGrpSpPr>
          <p:nvPr/>
        </p:nvGrpSpPr>
        <p:grpSpPr bwMode="auto">
          <a:xfrm flipH="1">
            <a:off x="1878013" y="2733675"/>
            <a:ext cx="5699125" cy="2087563"/>
            <a:chOff x="1530" y="1957"/>
            <a:chExt cx="2639" cy="967"/>
          </a:xfrm>
        </p:grpSpPr>
        <p:grpSp>
          <p:nvGrpSpPr>
            <p:cNvPr id="39027" name="Group 3"/>
            <p:cNvGrpSpPr>
              <a:grpSpLocks/>
            </p:cNvGrpSpPr>
            <p:nvPr/>
          </p:nvGrpSpPr>
          <p:grpSpPr bwMode="auto">
            <a:xfrm>
              <a:off x="1530" y="1999"/>
              <a:ext cx="2639" cy="925"/>
              <a:chOff x="1530" y="1999"/>
              <a:chExt cx="2639" cy="925"/>
            </a:xfrm>
          </p:grpSpPr>
          <p:grpSp>
            <p:nvGrpSpPr>
              <p:cNvPr id="39123" name="Group 4"/>
              <p:cNvGrpSpPr>
                <a:grpSpLocks/>
              </p:cNvGrpSpPr>
              <p:nvPr/>
            </p:nvGrpSpPr>
            <p:grpSpPr bwMode="auto">
              <a:xfrm>
                <a:off x="1530" y="2368"/>
                <a:ext cx="952" cy="556"/>
                <a:chOff x="1530" y="2368"/>
                <a:chExt cx="952" cy="556"/>
              </a:xfrm>
            </p:grpSpPr>
            <p:sp>
              <p:nvSpPr>
                <p:cNvPr id="39201" name="Freeform 5"/>
                <p:cNvSpPr>
                  <a:spLocks/>
                </p:cNvSpPr>
                <p:nvPr/>
              </p:nvSpPr>
              <p:spPr bwMode="auto">
                <a:xfrm>
                  <a:off x="1530" y="2368"/>
                  <a:ext cx="952" cy="125"/>
                </a:xfrm>
                <a:custGeom>
                  <a:avLst/>
                  <a:gdLst>
                    <a:gd name="T0" fmla="*/ 952 w 952"/>
                    <a:gd name="T1" fmla="*/ 0 h 125"/>
                    <a:gd name="T2" fmla="*/ 0 w 952"/>
                    <a:gd name="T3" fmla="*/ 4 h 125"/>
                    <a:gd name="T4" fmla="*/ 0 w 952"/>
                    <a:gd name="T5" fmla="*/ 125 h 125"/>
                    <a:gd name="T6" fmla="*/ 952 w 952"/>
                    <a:gd name="T7" fmla="*/ 122 h 125"/>
                    <a:gd name="T8" fmla="*/ 952 w 952"/>
                    <a:gd name="T9" fmla="*/ 0 h 125"/>
                    <a:gd name="T10" fmla="*/ 0 60000 65536"/>
                    <a:gd name="T11" fmla="*/ 0 60000 65536"/>
                    <a:gd name="T12" fmla="*/ 0 60000 65536"/>
                    <a:gd name="T13" fmla="*/ 0 60000 65536"/>
                    <a:gd name="T14" fmla="*/ 0 60000 65536"/>
                    <a:gd name="T15" fmla="*/ 0 w 952"/>
                    <a:gd name="T16" fmla="*/ 0 h 125"/>
                    <a:gd name="T17" fmla="*/ 952 w 952"/>
                    <a:gd name="T18" fmla="*/ 125 h 125"/>
                  </a:gdLst>
                  <a:ahLst/>
                  <a:cxnLst>
                    <a:cxn ang="T10">
                      <a:pos x="T0" y="T1"/>
                    </a:cxn>
                    <a:cxn ang="T11">
                      <a:pos x="T2" y="T3"/>
                    </a:cxn>
                    <a:cxn ang="T12">
                      <a:pos x="T4" y="T5"/>
                    </a:cxn>
                    <a:cxn ang="T13">
                      <a:pos x="T6" y="T7"/>
                    </a:cxn>
                    <a:cxn ang="T14">
                      <a:pos x="T8" y="T9"/>
                    </a:cxn>
                  </a:cxnLst>
                  <a:rect l="T15" t="T16" r="T17" b="T18"/>
                  <a:pathLst>
                    <a:path w="952" h="125">
                      <a:moveTo>
                        <a:pt x="952" y="0"/>
                      </a:moveTo>
                      <a:lnTo>
                        <a:pt x="0" y="4"/>
                      </a:lnTo>
                      <a:lnTo>
                        <a:pt x="0" y="125"/>
                      </a:lnTo>
                      <a:lnTo>
                        <a:pt x="952" y="122"/>
                      </a:lnTo>
                      <a:lnTo>
                        <a:pt x="952" y="0"/>
                      </a:lnTo>
                      <a:close/>
                    </a:path>
                  </a:pathLst>
                </a:custGeom>
                <a:solidFill>
                  <a:srgbClr val="FFD67F"/>
                </a:solidFill>
                <a:ln w="4763">
                  <a:solidFill>
                    <a:schemeClr val="bg2"/>
                  </a:solidFill>
                  <a:round/>
                  <a:headEnd/>
                  <a:tailEnd/>
                </a:ln>
              </p:spPr>
              <p:txBody>
                <a:bodyPr/>
                <a:lstStyle/>
                <a:p>
                  <a:endParaRPr lang="en-US"/>
                </a:p>
              </p:txBody>
            </p:sp>
            <p:sp>
              <p:nvSpPr>
                <p:cNvPr id="39202" name="Freeform 6"/>
                <p:cNvSpPr>
                  <a:spLocks/>
                </p:cNvSpPr>
                <p:nvPr/>
              </p:nvSpPr>
              <p:spPr bwMode="auto">
                <a:xfrm>
                  <a:off x="1530" y="2372"/>
                  <a:ext cx="440" cy="552"/>
                </a:xfrm>
                <a:custGeom>
                  <a:avLst/>
                  <a:gdLst>
                    <a:gd name="T0" fmla="*/ 0 w 440"/>
                    <a:gd name="T1" fmla="*/ 0 h 552"/>
                    <a:gd name="T2" fmla="*/ 440 w 440"/>
                    <a:gd name="T3" fmla="*/ 430 h 552"/>
                    <a:gd name="T4" fmla="*/ 440 w 440"/>
                    <a:gd name="T5" fmla="*/ 552 h 552"/>
                    <a:gd name="T6" fmla="*/ 0 w 440"/>
                    <a:gd name="T7" fmla="*/ 121 h 552"/>
                    <a:gd name="T8" fmla="*/ 0 w 440"/>
                    <a:gd name="T9" fmla="*/ 0 h 552"/>
                    <a:gd name="T10" fmla="*/ 0 60000 65536"/>
                    <a:gd name="T11" fmla="*/ 0 60000 65536"/>
                    <a:gd name="T12" fmla="*/ 0 60000 65536"/>
                    <a:gd name="T13" fmla="*/ 0 60000 65536"/>
                    <a:gd name="T14" fmla="*/ 0 60000 65536"/>
                    <a:gd name="T15" fmla="*/ 0 w 440"/>
                    <a:gd name="T16" fmla="*/ 0 h 552"/>
                    <a:gd name="T17" fmla="*/ 440 w 440"/>
                    <a:gd name="T18" fmla="*/ 552 h 552"/>
                  </a:gdLst>
                  <a:ahLst/>
                  <a:cxnLst>
                    <a:cxn ang="T10">
                      <a:pos x="T0" y="T1"/>
                    </a:cxn>
                    <a:cxn ang="T11">
                      <a:pos x="T2" y="T3"/>
                    </a:cxn>
                    <a:cxn ang="T12">
                      <a:pos x="T4" y="T5"/>
                    </a:cxn>
                    <a:cxn ang="T13">
                      <a:pos x="T6" y="T7"/>
                    </a:cxn>
                    <a:cxn ang="T14">
                      <a:pos x="T8" y="T9"/>
                    </a:cxn>
                  </a:cxnLst>
                  <a:rect l="T15" t="T16" r="T17" b="T18"/>
                  <a:pathLst>
                    <a:path w="440" h="552">
                      <a:moveTo>
                        <a:pt x="0" y="0"/>
                      </a:moveTo>
                      <a:lnTo>
                        <a:pt x="440" y="430"/>
                      </a:lnTo>
                      <a:lnTo>
                        <a:pt x="440" y="552"/>
                      </a:lnTo>
                      <a:lnTo>
                        <a:pt x="0" y="121"/>
                      </a:lnTo>
                      <a:lnTo>
                        <a:pt x="0" y="0"/>
                      </a:lnTo>
                      <a:close/>
                    </a:path>
                  </a:pathLst>
                </a:custGeom>
                <a:solidFill>
                  <a:srgbClr val="FFD67F"/>
                </a:solidFill>
                <a:ln w="4763">
                  <a:solidFill>
                    <a:schemeClr val="bg2"/>
                  </a:solidFill>
                  <a:round/>
                  <a:headEnd/>
                  <a:tailEnd/>
                </a:ln>
              </p:spPr>
              <p:txBody>
                <a:bodyPr/>
                <a:lstStyle/>
                <a:p>
                  <a:endParaRPr lang="en-US"/>
                </a:p>
              </p:txBody>
            </p:sp>
            <p:sp>
              <p:nvSpPr>
                <p:cNvPr id="39203" name="Freeform 7"/>
                <p:cNvSpPr>
                  <a:spLocks/>
                </p:cNvSpPr>
                <p:nvPr/>
              </p:nvSpPr>
              <p:spPr bwMode="auto">
                <a:xfrm>
                  <a:off x="1970" y="2368"/>
                  <a:ext cx="512" cy="556"/>
                </a:xfrm>
                <a:custGeom>
                  <a:avLst/>
                  <a:gdLst>
                    <a:gd name="T0" fmla="*/ 0 w 512"/>
                    <a:gd name="T1" fmla="*/ 434 h 556"/>
                    <a:gd name="T2" fmla="*/ 512 w 512"/>
                    <a:gd name="T3" fmla="*/ 0 h 556"/>
                    <a:gd name="T4" fmla="*/ 512 w 512"/>
                    <a:gd name="T5" fmla="*/ 122 h 556"/>
                    <a:gd name="T6" fmla="*/ 0 w 512"/>
                    <a:gd name="T7" fmla="*/ 556 h 556"/>
                    <a:gd name="T8" fmla="*/ 0 w 512"/>
                    <a:gd name="T9" fmla="*/ 434 h 556"/>
                    <a:gd name="T10" fmla="*/ 0 60000 65536"/>
                    <a:gd name="T11" fmla="*/ 0 60000 65536"/>
                    <a:gd name="T12" fmla="*/ 0 60000 65536"/>
                    <a:gd name="T13" fmla="*/ 0 60000 65536"/>
                    <a:gd name="T14" fmla="*/ 0 60000 65536"/>
                    <a:gd name="T15" fmla="*/ 0 w 512"/>
                    <a:gd name="T16" fmla="*/ 0 h 556"/>
                    <a:gd name="T17" fmla="*/ 512 w 512"/>
                    <a:gd name="T18" fmla="*/ 556 h 556"/>
                  </a:gdLst>
                  <a:ahLst/>
                  <a:cxnLst>
                    <a:cxn ang="T10">
                      <a:pos x="T0" y="T1"/>
                    </a:cxn>
                    <a:cxn ang="T11">
                      <a:pos x="T2" y="T3"/>
                    </a:cxn>
                    <a:cxn ang="T12">
                      <a:pos x="T4" y="T5"/>
                    </a:cxn>
                    <a:cxn ang="T13">
                      <a:pos x="T6" y="T7"/>
                    </a:cxn>
                    <a:cxn ang="T14">
                      <a:pos x="T8" y="T9"/>
                    </a:cxn>
                  </a:cxnLst>
                  <a:rect l="T15" t="T16" r="T17" b="T18"/>
                  <a:pathLst>
                    <a:path w="512" h="556">
                      <a:moveTo>
                        <a:pt x="0" y="434"/>
                      </a:moveTo>
                      <a:lnTo>
                        <a:pt x="512" y="0"/>
                      </a:lnTo>
                      <a:lnTo>
                        <a:pt x="512" y="122"/>
                      </a:lnTo>
                      <a:lnTo>
                        <a:pt x="0" y="556"/>
                      </a:lnTo>
                      <a:lnTo>
                        <a:pt x="0" y="434"/>
                      </a:lnTo>
                      <a:close/>
                    </a:path>
                  </a:pathLst>
                </a:custGeom>
                <a:solidFill>
                  <a:srgbClr val="FFD67F"/>
                </a:solidFill>
                <a:ln w="4763">
                  <a:solidFill>
                    <a:schemeClr val="bg2"/>
                  </a:solidFill>
                  <a:round/>
                  <a:headEnd/>
                  <a:tailEnd/>
                </a:ln>
              </p:spPr>
              <p:txBody>
                <a:bodyPr/>
                <a:lstStyle/>
                <a:p>
                  <a:endParaRPr lang="en-US"/>
                </a:p>
              </p:txBody>
            </p:sp>
            <p:sp>
              <p:nvSpPr>
                <p:cNvPr id="39204" name="Freeform 8"/>
                <p:cNvSpPr>
                  <a:spLocks/>
                </p:cNvSpPr>
                <p:nvPr/>
              </p:nvSpPr>
              <p:spPr bwMode="auto">
                <a:xfrm>
                  <a:off x="1530" y="2368"/>
                  <a:ext cx="952" cy="434"/>
                </a:xfrm>
                <a:custGeom>
                  <a:avLst/>
                  <a:gdLst>
                    <a:gd name="T0" fmla="*/ 952 w 952"/>
                    <a:gd name="T1" fmla="*/ 0 h 434"/>
                    <a:gd name="T2" fmla="*/ 0 w 952"/>
                    <a:gd name="T3" fmla="*/ 4 h 434"/>
                    <a:gd name="T4" fmla="*/ 440 w 952"/>
                    <a:gd name="T5" fmla="*/ 434 h 434"/>
                    <a:gd name="T6" fmla="*/ 952 w 952"/>
                    <a:gd name="T7" fmla="*/ 0 h 434"/>
                    <a:gd name="T8" fmla="*/ 0 60000 65536"/>
                    <a:gd name="T9" fmla="*/ 0 60000 65536"/>
                    <a:gd name="T10" fmla="*/ 0 60000 65536"/>
                    <a:gd name="T11" fmla="*/ 0 60000 65536"/>
                    <a:gd name="T12" fmla="*/ 0 w 952"/>
                    <a:gd name="T13" fmla="*/ 0 h 434"/>
                    <a:gd name="T14" fmla="*/ 952 w 952"/>
                    <a:gd name="T15" fmla="*/ 434 h 434"/>
                  </a:gdLst>
                  <a:ahLst/>
                  <a:cxnLst>
                    <a:cxn ang="T8">
                      <a:pos x="T0" y="T1"/>
                    </a:cxn>
                    <a:cxn ang="T9">
                      <a:pos x="T2" y="T3"/>
                    </a:cxn>
                    <a:cxn ang="T10">
                      <a:pos x="T4" y="T5"/>
                    </a:cxn>
                    <a:cxn ang="T11">
                      <a:pos x="T6" y="T7"/>
                    </a:cxn>
                  </a:cxnLst>
                  <a:rect l="T12" t="T13" r="T14" b="T15"/>
                  <a:pathLst>
                    <a:path w="952" h="434">
                      <a:moveTo>
                        <a:pt x="952" y="0"/>
                      </a:moveTo>
                      <a:lnTo>
                        <a:pt x="0" y="4"/>
                      </a:lnTo>
                      <a:lnTo>
                        <a:pt x="440" y="434"/>
                      </a:lnTo>
                      <a:lnTo>
                        <a:pt x="952" y="0"/>
                      </a:lnTo>
                      <a:close/>
                    </a:path>
                  </a:pathLst>
                </a:custGeom>
                <a:solidFill>
                  <a:srgbClr val="FFD67F"/>
                </a:solidFill>
                <a:ln w="4763">
                  <a:solidFill>
                    <a:schemeClr val="bg2"/>
                  </a:solidFill>
                  <a:round/>
                  <a:headEnd/>
                  <a:tailEnd/>
                </a:ln>
              </p:spPr>
              <p:txBody>
                <a:bodyPr/>
                <a:lstStyle/>
                <a:p>
                  <a:endParaRPr lang="en-US"/>
                </a:p>
              </p:txBody>
            </p:sp>
          </p:grpSp>
          <p:grpSp>
            <p:nvGrpSpPr>
              <p:cNvPr id="39124" name="Group 9"/>
              <p:cNvGrpSpPr>
                <a:grpSpLocks/>
              </p:cNvGrpSpPr>
              <p:nvPr/>
            </p:nvGrpSpPr>
            <p:grpSpPr bwMode="auto">
              <a:xfrm>
                <a:off x="1967" y="2368"/>
                <a:ext cx="2202" cy="556"/>
                <a:chOff x="1967" y="2368"/>
                <a:chExt cx="2202" cy="556"/>
              </a:xfrm>
            </p:grpSpPr>
            <p:sp>
              <p:nvSpPr>
                <p:cNvPr id="39197" name="Freeform 10"/>
                <p:cNvSpPr>
                  <a:spLocks/>
                </p:cNvSpPr>
                <p:nvPr/>
              </p:nvSpPr>
              <p:spPr bwMode="auto">
                <a:xfrm>
                  <a:off x="2555" y="2368"/>
                  <a:ext cx="1614" cy="556"/>
                </a:xfrm>
                <a:custGeom>
                  <a:avLst/>
                  <a:gdLst>
                    <a:gd name="T0" fmla="*/ 1614 w 1614"/>
                    <a:gd name="T1" fmla="*/ 434 h 556"/>
                    <a:gd name="T2" fmla="*/ 0 w 1614"/>
                    <a:gd name="T3" fmla="*/ 0 h 556"/>
                    <a:gd name="T4" fmla="*/ 0 w 1614"/>
                    <a:gd name="T5" fmla="*/ 122 h 556"/>
                    <a:gd name="T6" fmla="*/ 1614 w 1614"/>
                    <a:gd name="T7" fmla="*/ 556 h 556"/>
                    <a:gd name="T8" fmla="*/ 1614 w 1614"/>
                    <a:gd name="T9" fmla="*/ 434 h 556"/>
                    <a:gd name="T10" fmla="*/ 0 60000 65536"/>
                    <a:gd name="T11" fmla="*/ 0 60000 65536"/>
                    <a:gd name="T12" fmla="*/ 0 60000 65536"/>
                    <a:gd name="T13" fmla="*/ 0 60000 65536"/>
                    <a:gd name="T14" fmla="*/ 0 60000 65536"/>
                    <a:gd name="T15" fmla="*/ 0 w 1614"/>
                    <a:gd name="T16" fmla="*/ 0 h 556"/>
                    <a:gd name="T17" fmla="*/ 1614 w 1614"/>
                    <a:gd name="T18" fmla="*/ 556 h 556"/>
                  </a:gdLst>
                  <a:ahLst/>
                  <a:cxnLst>
                    <a:cxn ang="T10">
                      <a:pos x="T0" y="T1"/>
                    </a:cxn>
                    <a:cxn ang="T11">
                      <a:pos x="T2" y="T3"/>
                    </a:cxn>
                    <a:cxn ang="T12">
                      <a:pos x="T4" y="T5"/>
                    </a:cxn>
                    <a:cxn ang="T13">
                      <a:pos x="T6" y="T7"/>
                    </a:cxn>
                    <a:cxn ang="T14">
                      <a:pos x="T8" y="T9"/>
                    </a:cxn>
                  </a:cxnLst>
                  <a:rect l="T15" t="T16" r="T17" b="T18"/>
                  <a:pathLst>
                    <a:path w="1614" h="556">
                      <a:moveTo>
                        <a:pt x="1614" y="434"/>
                      </a:moveTo>
                      <a:lnTo>
                        <a:pt x="0" y="0"/>
                      </a:lnTo>
                      <a:lnTo>
                        <a:pt x="0" y="122"/>
                      </a:lnTo>
                      <a:lnTo>
                        <a:pt x="1614" y="556"/>
                      </a:lnTo>
                      <a:lnTo>
                        <a:pt x="1614" y="434"/>
                      </a:lnTo>
                      <a:close/>
                    </a:path>
                  </a:pathLst>
                </a:custGeom>
                <a:solidFill>
                  <a:srgbClr val="FFD67F"/>
                </a:solidFill>
                <a:ln w="4763">
                  <a:solidFill>
                    <a:schemeClr val="bg2"/>
                  </a:solidFill>
                  <a:round/>
                  <a:headEnd/>
                  <a:tailEnd/>
                </a:ln>
              </p:spPr>
              <p:txBody>
                <a:bodyPr/>
                <a:lstStyle/>
                <a:p>
                  <a:endParaRPr lang="en-US"/>
                </a:p>
              </p:txBody>
            </p:sp>
            <p:sp>
              <p:nvSpPr>
                <p:cNvPr id="39198" name="Freeform 11"/>
                <p:cNvSpPr>
                  <a:spLocks/>
                </p:cNvSpPr>
                <p:nvPr/>
              </p:nvSpPr>
              <p:spPr bwMode="auto">
                <a:xfrm>
                  <a:off x="1967" y="2368"/>
                  <a:ext cx="588" cy="556"/>
                </a:xfrm>
                <a:custGeom>
                  <a:avLst/>
                  <a:gdLst>
                    <a:gd name="T0" fmla="*/ 588 w 588"/>
                    <a:gd name="T1" fmla="*/ 0 h 556"/>
                    <a:gd name="T2" fmla="*/ 0 w 588"/>
                    <a:gd name="T3" fmla="*/ 434 h 556"/>
                    <a:gd name="T4" fmla="*/ 0 w 588"/>
                    <a:gd name="T5" fmla="*/ 556 h 556"/>
                    <a:gd name="T6" fmla="*/ 588 w 588"/>
                    <a:gd name="T7" fmla="*/ 122 h 556"/>
                    <a:gd name="T8" fmla="*/ 588 w 588"/>
                    <a:gd name="T9" fmla="*/ 0 h 556"/>
                    <a:gd name="T10" fmla="*/ 0 60000 65536"/>
                    <a:gd name="T11" fmla="*/ 0 60000 65536"/>
                    <a:gd name="T12" fmla="*/ 0 60000 65536"/>
                    <a:gd name="T13" fmla="*/ 0 60000 65536"/>
                    <a:gd name="T14" fmla="*/ 0 60000 65536"/>
                    <a:gd name="T15" fmla="*/ 0 w 588"/>
                    <a:gd name="T16" fmla="*/ 0 h 556"/>
                    <a:gd name="T17" fmla="*/ 588 w 588"/>
                    <a:gd name="T18" fmla="*/ 556 h 556"/>
                  </a:gdLst>
                  <a:ahLst/>
                  <a:cxnLst>
                    <a:cxn ang="T10">
                      <a:pos x="T0" y="T1"/>
                    </a:cxn>
                    <a:cxn ang="T11">
                      <a:pos x="T2" y="T3"/>
                    </a:cxn>
                    <a:cxn ang="T12">
                      <a:pos x="T4" y="T5"/>
                    </a:cxn>
                    <a:cxn ang="T13">
                      <a:pos x="T6" y="T7"/>
                    </a:cxn>
                    <a:cxn ang="T14">
                      <a:pos x="T8" y="T9"/>
                    </a:cxn>
                  </a:cxnLst>
                  <a:rect l="T15" t="T16" r="T17" b="T18"/>
                  <a:pathLst>
                    <a:path w="588" h="556">
                      <a:moveTo>
                        <a:pt x="588" y="0"/>
                      </a:moveTo>
                      <a:lnTo>
                        <a:pt x="0" y="434"/>
                      </a:lnTo>
                      <a:lnTo>
                        <a:pt x="0" y="556"/>
                      </a:lnTo>
                      <a:lnTo>
                        <a:pt x="588" y="122"/>
                      </a:lnTo>
                      <a:lnTo>
                        <a:pt x="588" y="0"/>
                      </a:lnTo>
                      <a:close/>
                    </a:path>
                  </a:pathLst>
                </a:custGeom>
                <a:solidFill>
                  <a:srgbClr val="FFD67F"/>
                </a:solidFill>
                <a:ln w="4763">
                  <a:solidFill>
                    <a:schemeClr val="bg2"/>
                  </a:solidFill>
                  <a:round/>
                  <a:headEnd/>
                  <a:tailEnd/>
                </a:ln>
              </p:spPr>
              <p:txBody>
                <a:bodyPr/>
                <a:lstStyle/>
                <a:p>
                  <a:endParaRPr lang="en-US"/>
                </a:p>
              </p:txBody>
            </p:sp>
            <p:sp>
              <p:nvSpPr>
                <p:cNvPr id="39199" name="Rectangle 12"/>
                <p:cNvSpPr>
                  <a:spLocks noChangeArrowheads="1"/>
                </p:cNvSpPr>
                <p:nvPr/>
              </p:nvSpPr>
              <p:spPr bwMode="auto">
                <a:xfrm>
                  <a:off x="1967" y="2802"/>
                  <a:ext cx="2202" cy="122"/>
                </a:xfrm>
                <a:prstGeom prst="rect">
                  <a:avLst/>
                </a:prstGeom>
                <a:solidFill>
                  <a:srgbClr val="FFD67F"/>
                </a:solidFill>
                <a:ln w="4763">
                  <a:solidFill>
                    <a:schemeClr val="bg2"/>
                  </a:solidFill>
                  <a:miter lim="800000"/>
                  <a:headEnd/>
                  <a:tailEnd/>
                </a:ln>
              </p:spPr>
              <p:txBody>
                <a:bodyPr/>
                <a:lstStyle/>
                <a:p>
                  <a:endParaRPr lang="en-US"/>
                </a:p>
              </p:txBody>
            </p:sp>
            <p:sp>
              <p:nvSpPr>
                <p:cNvPr id="39200" name="Freeform 13"/>
                <p:cNvSpPr>
                  <a:spLocks/>
                </p:cNvSpPr>
                <p:nvPr/>
              </p:nvSpPr>
              <p:spPr bwMode="auto">
                <a:xfrm>
                  <a:off x="1967" y="2368"/>
                  <a:ext cx="2202" cy="434"/>
                </a:xfrm>
                <a:custGeom>
                  <a:avLst/>
                  <a:gdLst>
                    <a:gd name="T0" fmla="*/ 588 w 2202"/>
                    <a:gd name="T1" fmla="*/ 0 h 434"/>
                    <a:gd name="T2" fmla="*/ 0 w 2202"/>
                    <a:gd name="T3" fmla="*/ 434 h 434"/>
                    <a:gd name="T4" fmla="*/ 2202 w 2202"/>
                    <a:gd name="T5" fmla="*/ 434 h 434"/>
                    <a:gd name="T6" fmla="*/ 588 w 2202"/>
                    <a:gd name="T7" fmla="*/ 0 h 434"/>
                    <a:gd name="T8" fmla="*/ 0 60000 65536"/>
                    <a:gd name="T9" fmla="*/ 0 60000 65536"/>
                    <a:gd name="T10" fmla="*/ 0 60000 65536"/>
                    <a:gd name="T11" fmla="*/ 0 60000 65536"/>
                    <a:gd name="T12" fmla="*/ 0 w 2202"/>
                    <a:gd name="T13" fmla="*/ 0 h 434"/>
                    <a:gd name="T14" fmla="*/ 2202 w 2202"/>
                    <a:gd name="T15" fmla="*/ 434 h 434"/>
                  </a:gdLst>
                  <a:ahLst/>
                  <a:cxnLst>
                    <a:cxn ang="T8">
                      <a:pos x="T0" y="T1"/>
                    </a:cxn>
                    <a:cxn ang="T9">
                      <a:pos x="T2" y="T3"/>
                    </a:cxn>
                    <a:cxn ang="T10">
                      <a:pos x="T4" y="T5"/>
                    </a:cxn>
                    <a:cxn ang="T11">
                      <a:pos x="T6" y="T7"/>
                    </a:cxn>
                  </a:cxnLst>
                  <a:rect l="T12" t="T13" r="T14" b="T15"/>
                  <a:pathLst>
                    <a:path w="2202" h="434">
                      <a:moveTo>
                        <a:pt x="588" y="0"/>
                      </a:moveTo>
                      <a:lnTo>
                        <a:pt x="0" y="434"/>
                      </a:lnTo>
                      <a:lnTo>
                        <a:pt x="2202" y="434"/>
                      </a:lnTo>
                      <a:lnTo>
                        <a:pt x="588" y="0"/>
                      </a:lnTo>
                      <a:close/>
                    </a:path>
                  </a:pathLst>
                </a:custGeom>
                <a:solidFill>
                  <a:srgbClr val="FFD67F"/>
                </a:solidFill>
                <a:ln w="4763">
                  <a:solidFill>
                    <a:schemeClr val="bg2"/>
                  </a:solidFill>
                  <a:round/>
                  <a:headEnd/>
                  <a:tailEnd/>
                </a:ln>
              </p:spPr>
              <p:txBody>
                <a:bodyPr/>
                <a:lstStyle/>
                <a:p>
                  <a:endParaRPr lang="en-US"/>
                </a:p>
              </p:txBody>
            </p:sp>
          </p:grpSp>
          <p:grpSp>
            <p:nvGrpSpPr>
              <p:cNvPr id="39125" name="Group 14"/>
              <p:cNvGrpSpPr>
                <a:grpSpLocks/>
              </p:cNvGrpSpPr>
              <p:nvPr/>
            </p:nvGrpSpPr>
            <p:grpSpPr bwMode="auto">
              <a:xfrm>
                <a:off x="2689" y="2182"/>
                <a:ext cx="1455" cy="619"/>
                <a:chOff x="2689" y="2182"/>
                <a:chExt cx="1455" cy="619"/>
              </a:xfrm>
            </p:grpSpPr>
            <p:grpSp>
              <p:nvGrpSpPr>
                <p:cNvPr id="39185" name="Group 15"/>
                <p:cNvGrpSpPr>
                  <a:grpSpLocks/>
                </p:cNvGrpSpPr>
                <p:nvPr/>
              </p:nvGrpSpPr>
              <p:grpSpPr bwMode="auto">
                <a:xfrm>
                  <a:off x="2689" y="2182"/>
                  <a:ext cx="1174" cy="337"/>
                  <a:chOff x="2689" y="2182"/>
                  <a:chExt cx="1174" cy="337"/>
                </a:xfrm>
              </p:grpSpPr>
              <p:sp>
                <p:nvSpPr>
                  <p:cNvPr id="39192" name="Rectangle 16"/>
                  <p:cNvSpPr>
                    <a:spLocks noChangeArrowheads="1"/>
                  </p:cNvSpPr>
                  <p:nvPr/>
                </p:nvSpPr>
                <p:spPr bwMode="auto">
                  <a:xfrm>
                    <a:off x="2689" y="2182"/>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39193" name="Freeform 17"/>
                  <p:cNvSpPr>
                    <a:spLocks/>
                  </p:cNvSpPr>
                  <p:nvPr/>
                </p:nvSpPr>
                <p:spPr bwMode="auto">
                  <a:xfrm>
                    <a:off x="2689" y="2182"/>
                    <a:ext cx="220" cy="337"/>
                  </a:xfrm>
                  <a:custGeom>
                    <a:avLst/>
                    <a:gdLst>
                      <a:gd name="T0" fmla="*/ 0 w 220"/>
                      <a:gd name="T1" fmla="*/ 0 h 337"/>
                      <a:gd name="T2" fmla="*/ 220 w 220"/>
                      <a:gd name="T3" fmla="*/ 215 h 337"/>
                      <a:gd name="T4" fmla="*/ 220 w 220"/>
                      <a:gd name="T5" fmla="*/ 337 h 337"/>
                      <a:gd name="T6" fmla="*/ 0 w 220"/>
                      <a:gd name="T7" fmla="*/ 122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2"/>
                        </a:lnTo>
                        <a:lnTo>
                          <a:pt x="0" y="0"/>
                        </a:lnTo>
                        <a:close/>
                      </a:path>
                    </a:pathLst>
                  </a:custGeom>
                  <a:solidFill>
                    <a:srgbClr val="BDFFFF"/>
                  </a:solidFill>
                  <a:ln w="3175">
                    <a:solidFill>
                      <a:schemeClr val="bg2"/>
                    </a:solidFill>
                    <a:round/>
                    <a:headEnd/>
                    <a:tailEnd/>
                  </a:ln>
                </p:spPr>
                <p:txBody>
                  <a:bodyPr/>
                  <a:lstStyle/>
                  <a:p>
                    <a:endParaRPr lang="en-US"/>
                  </a:p>
                </p:txBody>
              </p:sp>
              <p:sp>
                <p:nvSpPr>
                  <p:cNvPr id="39194" name="Freeform 18"/>
                  <p:cNvSpPr>
                    <a:spLocks/>
                  </p:cNvSpPr>
                  <p:nvPr/>
                </p:nvSpPr>
                <p:spPr bwMode="auto">
                  <a:xfrm>
                    <a:off x="3643" y="2182"/>
                    <a:ext cx="220" cy="337"/>
                  </a:xfrm>
                  <a:custGeom>
                    <a:avLst/>
                    <a:gdLst>
                      <a:gd name="T0" fmla="*/ 220 w 220"/>
                      <a:gd name="T1" fmla="*/ 215 h 337"/>
                      <a:gd name="T2" fmla="*/ 0 w 220"/>
                      <a:gd name="T3" fmla="*/ 0 h 337"/>
                      <a:gd name="T4" fmla="*/ 0 w 220"/>
                      <a:gd name="T5" fmla="*/ 122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2"/>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39195" name="Rectangle 19"/>
                  <p:cNvSpPr>
                    <a:spLocks noChangeArrowheads="1"/>
                  </p:cNvSpPr>
                  <p:nvPr/>
                </p:nvSpPr>
                <p:spPr bwMode="auto">
                  <a:xfrm>
                    <a:off x="2909" y="2397"/>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39196" name="Freeform 20"/>
                  <p:cNvSpPr>
                    <a:spLocks/>
                  </p:cNvSpPr>
                  <p:nvPr/>
                </p:nvSpPr>
                <p:spPr bwMode="auto">
                  <a:xfrm>
                    <a:off x="2689" y="2182"/>
                    <a:ext cx="1174" cy="215"/>
                  </a:xfrm>
                  <a:custGeom>
                    <a:avLst/>
                    <a:gdLst>
                      <a:gd name="T0" fmla="*/ 954 w 1174"/>
                      <a:gd name="T1" fmla="*/ 0 h 215"/>
                      <a:gd name="T2" fmla="*/ 0 w 1174"/>
                      <a:gd name="T3" fmla="*/ 0 h 215"/>
                      <a:gd name="T4" fmla="*/ 220 w 1174"/>
                      <a:gd name="T5" fmla="*/ 215 h 215"/>
                      <a:gd name="T6" fmla="*/ 1174 w 1174"/>
                      <a:gd name="T7" fmla="*/ 215 h 215"/>
                      <a:gd name="T8" fmla="*/ 954 w 1174"/>
                      <a:gd name="T9" fmla="*/ 0 h 215"/>
                      <a:gd name="T10" fmla="*/ 0 60000 65536"/>
                      <a:gd name="T11" fmla="*/ 0 60000 65536"/>
                      <a:gd name="T12" fmla="*/ 0 60000 65536"/>
                      <a:gd name="T13" fmla="*/ 0 60000 65536"/>
                      <a:gd name="T14" fmla="*/ 0 60000 65536"/>
                      <a:gd name="T15" fmla="*/ 0 w 1174"/>
                      <a:gd name="T16" fmla="*/ 0 h 215"/>
                      <a:gd name="T17" fmla="*/ 1174 w 1174"/>
                      <a:gd name="T18" fmla="*/ 215 h 215"/>
                    </a:gdLst>
                    <a:ahLst/>
                    <a:cxnLst>
                      <a:cxn ang="T10">
                        <a:pos x="T0" y="T1"/>
                      </a:cxn>
                      <a:cxn ang="T11">
                        <a:pos x="T2" y="T3"/>
                      </a:cxn>
                      <a:cxn ang="T12">
                        <a:pos x="T4" y="T5"/>
                      </a:cxn>
                      <a:cxn ang="T13">
                        <a:pos x="T6" y="T7"/>
                      </a:cxn>
                      <a:cxn ang="T14">
                        <a:pos x="T8" y="T9"/>
                      </a:cxn>
                    </a:cxnLst>
                    <a:rect l="T15" t="T16" r="T17" b="T18"/>
                    <a:pathLst>
                      <a:path w="1174" h="215">
                        <a:moveTo>
                          <a:pt x="954" y="0"/>
                        </a:moveTo>
                        <a:lnTo>
                          <a:pt x="0" y="0"/>
                        </a:lnTo>
                        <a:lnTo>
                          <a:pt x="220" y="215"/>
                        </a:lnTo>
                        <a:lnTo>
                          <a:pt x="1174" y="215"/>
                        </a:lnTo>
                        <a:lnTo>
                          <a:pt x="954" y="0"/>
                        </a:lnTo>
                        <a:close/>
                      </a:path>
                    </a:pathLst>
                  </a:custGeom>
                  <a:solidFill>
                    <a:srgbClr val="BDFFFF"/>
                  </a:solidFill>
                  <a:ln w="3175">
                    <a:solidFill>
                      <a:schemeClr val="bg2"/>
                    </a:solidFill>
                    <a:round/>
                    <a:headEnd/>
                    <a:tailEnd/>
                  </a:ln>
                </p:spPr>
                <p:txBody>
                  <a:bodyPr/>
                  <a:lstStyle/>
                  <a:p>
                    <a:endParaRPr lang="en-US"/>
                  </a:p>
                </p:txBody>
              </p:sp>
            </p:grpSp>
            <p:grpSp>
              <p:nvGrpSpPr>
                <p:cNvPr id="39186" name="Group 21"/>
                <p:cNvGrpSpPr>
                  <a:grpSpLocks/>
                </p:cNvGrpSpPr>
                <p:nvPr/>
              </p:nvGrpSpPr>
              <p:grpSpPr bwMode="auto">
                <a:xfrm>
                  <a:off x="2971" y="2464"/>
                  <a:ext cx="1173" cy="337"/>
                  <a:chOff x="2971" y="2464"/>
                  <a:chExt cx="1173" cy="337"/>
                </a:xfrm>
              </p:grpSpPr>
              <p:sp>
                <p:nvSpPr>
                  <p:cNvPr id="39187" name="Rectangle 22"/>
                  <p:cNvSpPr>
                    <a:spLocks noChangeArrowheads="1"/>
                  </p:cNvSpPr>
                  <p:nvPr/>
                </p:nvSpPr>
                <p:spPr bwMode="auto">
                  <a:xfrm>
                    <a:off x="2971" y="2464"/>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39188" name="Freeform 23"/>
                  <p:cNvSpPr>
                    <a:spLocks/>
                  </p:cNvSpPr>
                  <p:nvPr/>
                </p:nvSpPr>
                <p:spPr bwMode="auto">
                  <a:xfrm>
                    <a:off x="2971" y="2464"/>
                    <a:ext cx="220" cy="337"/>
                  </a:xfrm>
                  <a:custGeom>
                    <a:avLst/>
                    <a:gdLst>
                      <a:gd name="T0" fmla="*/ 0 w 220"/>
                      <a:gd name="T1" fmla="*/ 0 h 337"/>
                      <a:gd name="T2" fmla="*/ 220 w 220"/>
                      <a:gd name="T3" fmla="*/ 215 h 337"/>
                      <a:gd name="T4" fmla="*/ 220 w 220"/>
                      <a:gd name="T5" fmla="*/ 337 h 337"/>
                      <a:gd name="T6" fmla="*/ 0 w 220"/>
                      <a:gd name="T7" fmla="*/ 121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1"/>
                        </a:lnTo>
                        <a:lnTo>
                          <a:pt x="0" y="0"/>
                        </a:lnTo>
                        <a:close/>
                      </a:path>
                    </a:pathLst>
                  </a:custGeom>
                  <a:solidFill>
                    <a:srgbClr val="BDFFFF"/>
                  </a:solidFill>
                  <a:ln w="3175">
                    <a:solidFill>
                      <a:schemeClr val="bg2"/>
                    </a:solidFill>
                    <a:round/>
                    <a:headEnd/>
                    <a:tailEnd/>
                  </a:ln>
                </p:spPr>
                <p:txBody>
                  <a:bodyPr/>
                  <a:lstStyle/>
                  <a:p>
                    <a:endParaRPr lang="en-US"/>
                  </a:p>
                </p:txBody>
              </p:sp>
              <p:sp>
                <p:nvSpPr>
                  <p:cNvPr id="39189" name="Freeform 24"/>
                  <p:cNvSpPr>
                    <a:spLocks/>
                  </p:cNvSpPr>
                  <p:nvPr/>
                </p:nvSpPr>
                <p:spPr bwMode="auto">
                  <a:xfrm>
                    <a:off x="3924" y="2464"/>
                    <a:ext cx="220" cy="337"/>
                  </a:xfrm>
                  <a:custGeom>
                    <a:avLst/>
                    <a:gdLst>
                      <a:gd name="T0" fmla="*/ 220 w 220"/>
                      <a:gd name="T1" fmla="*/ 215 h 337"/>
                      <a:gd name="T2" fmla="*/ 0 w 220"/>
                      <a:gd name="T3" fmla="*/ 0 h 337"/>
                      <a:gd name="T4" fmla="*/ 0 w 220"/>
                      <a:gd name="T5" fmla="*/ 121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1"/>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39190" name="Rectangle 25"/>
                  <p:cNvSpPr>
                    <a:spLocks noChangeArrowheads="1"/>
                  </p:cNvSpPr>
                  <p:nvPr/>
                </p:nvSpPr>
                <p:spPr bwMode="auto">
                  <a:xfrm>
                    <a:off x="3191" y="2679"/>
                    <a:ext cx="953" cy="122"/>
                  </a:xfrm>
                  <a:prstGeom prst="rect">
                    <a:avLst/>
                  </a:prstGeom>
                  <a:solidFill>
                    <a:srgbClr val="BDFFFF"/>
                  </a:solidFill>
                  <a:ln w="3175">
                    <a:solidFill>
                      <a:schemeClr val="bg2"/>
                    </a:solidFill>
                    <a:miter lim="800000"/>
                    <a:headEnd/>
                    <a:tailEnd/>
                  </a:ln>
                </p:spPr>
                <p:txBody>
                  <a:bodyPr/>
                  <a:lstStyle/>
                  <a:p>
                    <a:endParaRPr lang="en-US"/>
                  </a:p>
                </p:txBody>
              </p:sp>
              <p:sp>
                <p:nvSpPr>
                  <p:cNvPr id="39191" name="Freeform 26"/>
                  <p:cNvSpPr>
                    <a:spLocks/>
                  </p:cNvSpPr>
                  <p:nvPr/>
                </p:nvSpPr>
                <p:spPr bwMode="auto">
                  <a:xfrm>
                    <a:off x="2971" y="2464"/>
                    <a:ext cx="1173" cy="215"/>
                  </a:xfrm>
                  <a:custGeom>
                    <a:avLst/>
                    <a:gdLst>
                      <a:gd name="T0" fmla="*/ 953 w 1173"/>
                      <a:gd name="T1" fmla="*/ 0 h 215"/>
                      <a:gd name="T2" fmla="*/ 0 w 1173"/>
                      <a:gd name="T3" fmla="*/ 0 h 215"/>
                      <a:gd name="T4" fmla="*/ 220 w 1173"/>
                      <a:gd name="T5" fmla="*/ 215 h 215"/>
                      <a:gd name="T6" fmla="*/ 1173 w 1173"/>
                      <a:gd name="T7" fmla="*/ 215 h 215"/>
                      <a:gd name="T8" fmla="*/ 953 w 1173"/>
                      <a:gd name="T9" fmla="*/ 0 h 215"/>
                      <a:gd name="T10" fmla="*/ 0 60000 65536"/>
                      <a:gd name="T11" fmla="*/ 0 60000 65536"/>
                      <a:gd name="T12" fmla="*/ 0 60000 65536"/>
                      <a:gd name="T13" fmla="*/ 0 60000 65536"/>
                      <a:gd name="T14" fmla="*/ 0 60000 65536"/>
                      <a:gd name="T15" fmla="*/ 0 w 1173"/>
                      <a:gd name="T16" fmla="*/ 0 h 215"/>
                      <a:gd name="T17" fmla="*/ 1173 w 1173"/>
                      <a:gd name="T18" fmla="*/ 215 h 215"/>
                    </a:gdLst>
                    <a:ahLst/>
                    <a:cxnLst>
                      <a:cxn ang="T10">
                        <a:pos x="T0" y="T1"/>
                      </a:cxn>
                      <a:cxn ang="T11">
                        <a:pos x="T2" y="T3"/>
                      </a:cxn>
                      <a:cxn ang="T12">
                        <a:pos x="T4" y="T5"/>
                      </a:cxn>
                      <a:cxn ang="T13">
                        <a:pos x="T6" y="T7"/>
                      </a:cxn>
                      <a:cxn ang="T14">
                        <a:pos x="T8" y="T9"/>
                      </a:cxn>
                    </a:cxnLst>
                    <a:rect l="T15" t="T16" r="T17" b="T18"/>
                    <a:pathLst>
                      <a:path w="1173" h="215">
                        <a:moveTo>
                          <a:pt x="953" y="0"/>
                        </a:moveTo>
                        <a:lnTo>
                          <a:pt x="0" y="0"/>
                        </a:lnTo>
                        <a:lnTo>
                          <a:pt x="220" y="215"/>
                        </a:lnTo>
                        <a:lnTo>
                          <a:pt x="1173" y="215"/>
                        </a:lnTo>
                        <a:lnTo>
                          <a:pt x="953" y="0"/>
                        </a:lnTo>
                        <a:close/>
                      </a:path>
                    </a:pathLst>
                  </a:custGeom>
                  <a:solidFill>
                    <a:srgbClr val="BDFFFF"/>
                  </a:solidFill>
                  <a:ln w="3175">
                    <a:solidFill>
                      <a:schemeClr val="bg2"/>
                    </a:solidFill>
                    <a:round/>
                    <a:headEnd/>
                    <a:tailEnd/>
                  </a:ln>
                </p:spPr>
                <p:txBody>
                  <a:bodyPr/>
                  <a:lstStyle/>
                  <a:p>
                    <a:endParaRPr lang="en-US"/>
                  </a:p>
                </p:txBody>
              </p:sp>
            </p:grpSp>
          </p:grpSp>
          <p:grpSp>
            <p:nvGrpSpPr>
              <p:cNvPr id="39126" name="Group 27"/>
              <p:cNvGrpSpPr>
                <a:grpSpLocks/>
              </p:cNvGrpSpPr>
              <p:nvPr/>
            </p:nvGrpSpPr>
            <p:grpSpPr bwMode="auto">
              <a:xfrm>
                <a:off x="1549" y="2227"/>
                <a:ext cx="1174" cy="337"/>
                <a:chOff x="1549" y="2227"/>
                <a:chExt cx="1174" cy="337"/>
              </a:xfrm>
            </p:grpSpPr>
            <p:sp>
              <p:nvSpPr>
                <p:cNvPr id="39180" name="Rectangle 28"/>
                <p:cNvSpPr>
                  <a:spLocks noChangeArrowheads="1"/>
                </p:cNvSpPr>
                <p:nvPr/>
              </p:nvSpPr>
              <p:spPr bwMode="auto">
                <a:xfrm>
                  <a:off x="1549" y="2227"/>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39181" name="Freeform 29"/>
                <p:cNvSpPr>
                  <a:spLocks/>
                </p:cNvSpPr>
                <p:nvPr/>
              </p:nvSpPr>
              <p:spPr bwMode="auto">
                <a:xfrm>
                  <a:off x="1549" y="2227"/>
                  <a:ext cx="221" cy="337"/>
                </a:xfrm>
                <a:custGeom>
                  <a:avLst/>
                  <a:gdLst>
                    <a:gd name="T0" fmla="*/ 0 w 221"/>
                    <a:gd name="T1" fmla="*/ 0 h 337"/>
                    <a:gd name="T2" fmla="*/ 221 w 221"/>
                    <a:gd name="T3" fmla="*/ 216 h 337"/>
                    <a:gd name="T4" fmla="*/ 221 w 221"/>
                    <a:gd name="T5" fmla="*/ 337 h 337"/>
                    <a:gd name="T6" fmla="*/ 0 w 221"/>
                    <a:gd name="T7" fmla="*/ 122 h 337"/>
                    <a:gd name="T8" fmla="*/ 0 w 221"/>
                    <a:gd name="T9" fmla="*/ 0 h 337"/>
                    <a:gd name="T10" fmla="*/ 0 60000 65536"/>
                    <a:gd name="T11" fmla="*/ 0 60000 65536"/>
                    <a:gd name="T12" fmla="*/ 0 60000 65536"/>
                    <a:gd name="T13" fmla="*/ 0 60000 65536"/>
                    <a:gd name="T14" fmla="*/ 0 60000 65536"/>
                    <a:gd name="T15" fmla="*/ 0 w 221"/>
                    <a:gd name="T16" fmla="*/ 0 h 337"/>
                    <a:gd name="T17" fmla="*/ 221 w 221"/>
                    <a:gd name="T18" fmla="*/ 337 h 337"/>
                  </a:gdLst>
                  <a:ahLst/>
                  <a:cxnLst>
                    <a:cxn ang="T10">
                      <a:pos x="T0" y="T1"/>
                    </a:cxn>
                    <a:cxn ang="T11">
                      <a:pos x="T2" y="T3"/>
                    </a:cxn>
                    <a:cxn ang="T12">
                      <a:pos x="T4" y="T5"/>
                    </a:cxn>
                    <a:cxn ang="T13">
                      <a:pos x="T6" y="T7"/>
                    </a:cxn>
                    <a:cxn ang="T14">
                      <a:pos x="T8" y="T9"/>
                    </a:cxn>
                  </a:cxnLst>
                  <a:rect l="T15" t="T16" r="T17" b="T18"/>
                  <a:pathLst>
                    <a:path w="221" h="337">
                      <a:moveTo>
                        <a:pt x="0" y="0"/>
                      </a:moveTo>
                      <a:lnTo>
                        <a:pt x="221" y="216"/>
                      </a:lnTo>
                      <a:lnTo>
                        <a:pt x="221" y="337"/>
                      </a:lnTo>
                      <a:lnTo>
                        <a:pt x="0" y="122"/>
                      </a:lnTo>
                      <a:lnTo>
                        <a:pt x="0" y="0"/>
                      </a:lnTo>
                      <a:close/>
                    </a:path>
                  </a:pathLst>
                </a:custGeom>
                <a:solidFill>
                  <a:srgbClr val="BDFFFF"/>
                </a:solidFill>
                <a:ln w="3175">
                  <a:solidFill>
                    <a:schemeClr val="bg2"/>
                  </a:solidFill>
                  <a:round/>
                  <a:headEnd/>
                  <a:tailEnd/>
                </a:ln>
              </p:spPr>
              <p:txBody>
                <a:bodyPr/>
                <a:lstStyle/>
                <a:p>
                  <a:endParaRPr lang="en-US"/>
                </a:p>
              </p:txBody>
            </p:sp>
            <p:sp>
              <p:nvSpPr>
                <p:cNvPr id="39182" name="Freeform 30"/>
                <p:cNvSpPr>
                  <a:spLocks/>
                </p:cNvSpPr>
                <p:nvPr/>
              </p:nvSpPr>
              <p:spPr bwMode="auto">
                <a:xfrm>
                  <a:off x="2503" y="2227"/>
                  <a:ext cx="220" cy="337"/>
                </a:xfrm>
                <a:custGeom>
                  <a:avLst/>
                  <a:gdLst>
                    <a:gd name="T0" fmla="*/ 220 w 220"/>
                    <a:gd name="T1" fmla="*/ 216 h 337"/>
                    <a:gd name="T2" fmla="*/ 0 w 220"/>
                    <a:gd name="T3" fmla="*/ 0 h 337"/>
                    <a:gd name="T4" fmla="*/ 0 w 220"/>
                    <a:gd name="T5" fmla="*/ 122 h 337"/>
                    <a:gd name="T6" fmla="*/ 220 w 220"/>
                    <a:gd name="T7" fmla="*/ 337 h 337"/>
                    <a:gd name="T8" fmla="*/ 220 w 220"/>
                    <a:gd name="T9" fmla="*/ 216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6"/>
                      </a:moveTo>
                      <a:lnTo>
                        <a:pt x="0" y="0"/>
                      </a:lnTo>
                      <a:lnTo>
                        <a:pt x="0" y="122"/>
                      </a:lnTo>
                      <a:lnTo>
                        <a:pt x="220" y="337"/>
                      </a:lnTo>
                      <a:lnTo>
                        <a:pt x="220" y="216"/>
                      </a:lnTo>
                      <a:close/>
                    </a:path>
                  </a:pathLst>
                </a:custGeom>
                <a:solidFill>
                  <a:srgbClr val="BDFFFF"/>
                </a:solidFill>
                <a:ln w="3175">
                  <a:solidFill>
                    <a:schemeClr val="bg2"/>
                  </a:solidFill>
                  <a:round/>
                  <a:headEnd/>
                  <a:tailEnd/>
                </a:ln>
              </p:spPr>
              <p:txBody>
                <a:bodyPr/>
                <a:lstStyle/>
                <a:p>
                  <a:endParaRPr lang="en-US"/>
                </a:p>
              </p:txBody>
            </p:sp>
            <p:sp>
              <p:nvSpPr>
                <p:cNvPr id="39183" name="Rectangle 31"/>
                <p:cNvSpPr>
                  <a:spLocks noChangeArrowheads="1"/>
                </p:cNvSpPr>
                <p:nvPr/>
              </p:nvSpPr>
              <p:spPr bwMode="auto">
                <a:xfrm>
                  <a:off x="1770" y="2443"/>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39184" name="Freeform 32"/>
                <p:cNvSpPr>
                  <a:spLocks/>
                </p:cNvSpPr>
                <p:nvPr/>
              </p:nvSpPr>
              <p:spPr bwMode="auto">
                <a:xfrm>
                  <a:off x="1549" y="2227"/>
                  <a:ext cx="1174" cy="216"/>
                </a:xfrm>
                <a:custGeom>
                  <a:avLst/>
                  <a:gdLst>
                    <a:gd name="T0" fmla="*/ 954 w 1174"/>
                    <a:gd name="T1" fmla="*/ 0 h 216"/>
                    <a:gd name="T2" fmla="*/ 0 w 1174"/>
                    <a:gd name="T3" fmla="*/ 0 h 216"/>
                    <a:gd name="T4" fmla="*/ 221 w 1174"/>
                    <a:gd name="T5" fmla="*/ 216 h 216"/>
                    <a:gd name="T6" fmla="*/ 1174 w 1174"/>
                    <a:gd name="T7" fmla="*/ 216 h 216"/>
                    <a:gd name="T8" fmla="*/ 954 w 1174"/>
                    <a:gd name="T9" fmla="*/ 0 h 216"/>
                    <a:gd name="T10" fmla="*/ 0 60000 65536"/>
                    <a:gd name="T11" fmla="*/ 0 60000 65536"/>
                    <a:gd name="T12" fmla="*/ 0 60000 65536"/>
                    <a:gd name="T13" fmla="*/ 0 60000 65536"/>
                    <a:gd name="T14" fmla="*/ 0 60000 65536"/>
                    <a:gd name="T15" fmla="*/ 0 w 1174"/>
                    <a:gd name="T16" fmla="*/ 0 h 216"/>
                    <a:gd name="T17" fmla="*/ 1174 w 1174"/>
                    <a:gd name="T18" fmla="*/ 216 h 216"/>
                  </a:gdLst>
                  <a:ahLst/>
                  <a:cxnLst>
                    <a:cxn ang="T10">
                      <a:pos x="T0" y="T1"/>
                    </a:cxn>
                    <a:cxn ang="T11">
                      <a:pos x="T2" y="T3"/>
                    </a:cxn>
                    <a:cxn ang="T12">
                      <a:pos x="T4" y="T5"/>
                    </a:cxn>
                    <a:cxn ang="T13">
                      <a:pos x="T6" y="T7"/>
                    </a:cxn>
                    <a:cxn ang="T14">
                      <a:pos x="T8" y="T9"/>
                    </a:cxn>
                  </a:cxnLst>
                  <a:rect l="T15" t="T16" r="T17" b="T18"/>
                  <a:pathLst>
                    <a:path w="1174" h="216">
                      <a:moveTo>
                        <a:pt x="954" y="0"/>
                      </a:moveTo>
                      <a:lnTo>
                        <a:pt x="0" y="0"/>
                      </a:lnTo>
                      <a:lnTo>
                        <a:pt x="221" y="216"/>
                      </a:lnTo>
                      <a:lnTo>
                        <a:pt x="1174" y="216"/>
                      </a:lnTo>
                      <a:lnTo>
                        <a:pt x="954" y="0"/>
                      </a:lnTo>
                      <a:close/>
                    </a:path>
                  </a:pathLst>
                </a:custGeom>
                <a:solidFill>
                  <a:srgbClr val="BDFFFF"/>
                </a:solidFill>
                <a:ln w="3175">
                  <a:solidFill>
                    <a:schemeClr val="bg2"/>
                  </a:solidFill>
                  <a:round/>
                  <a:headEnd/>
                  <a:tailEnd/>
                </a:ln>
              </p:spPr>
              <p:txBody>
                <a:bodyPr/>
                <a:lstStyle/>
                <a:p>
                  <a:endParaRPr lang="en-US"/>
                </a:p>
              </p:txBody>
            </p:sp>
          </p:grpSp>
          <p:grpSp>
            <p:nvGrpSpPr>
              <p:cNvPr id="39127" name="Group 33"/>
              <p:cNvGrpSpPr>
                <a:grpSpLocks/>
              </p:cNvGrpSpPr>
              <p:nvPr/>
            </p:nvGrpSpPr>
            <p:grpSpPr bwMode="auto">
              <a:xfrm>
                <a:off x="1786" y="2464"/>
                <a:ext cx="1173" cy="337"/>
                <a:chOff x="1786" y="2464"/>
                <a:chExt cx="1173" cy="337"/>
              </a:xfrm>
            </p:grpSpPr>
            <p:sp>
              <p:nvSpPr>
                <p:cNvPr id="39175" name="Rectangle 34"/>
                <p:cNvSpPr>
                  <a:spLocks noChangeArrowheads="1"/>
                </p:cNvSpPr>
                <p:nvPr/>
              </p:nvSpPr>
              <p:spPr bwMode="auto">
                <a:xfrm>
                  <a:off x="1786" y="2464"/>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39176" name="Freeform 35"/>
                <p:cNvSpPr>
                  <a:spLocks/>
                </p:cNvSpPr>
                <p:nvPr/>
              </p:nvSpPr>
              <p:spPr bwMode="auto">
                <a:xfrm>
                  <a:off x="1786" y="2464"/>
                  <a:ext cx="220" cy="337"/>
                </a:xfrm>
                <a:custGeom>
                  <a:avLst/>
                  <a:gdLst>
                    <a:gd name="T0" fmla="*/ 0 w 220"/>
                    <a:gd name="T1" fmla="*/ 0 h 337"/>
                    <a:gd name="T2" fmla="*/ 220 w 220"/>
                    <a:gd name="T3" fmla="*/ 215 h 337"/>
                    <a:gd name="T4" fmla="*/ 220 w 220"/>
                    <a:gd name="T5" fmla="*/ 337 h 337"/>
                    <a:gd name="T6" fmla="*/ 0 w 220"/>
                    <a:gd name="T7" fmla="*/ 121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1"/>
                      </a:lnTo>
                      <a:lnTo>
                        <a:pt x="0" y="0"/>
                      </a:lnTo>
                      <a:close/>
                    </a:path>
                  </a:pathLst>
                </a:custGeom>
                <a:solidFill>
                  <a:srgbClr val="BDFFFF"/>
                </a:solidFill>
                <a:ln w="3175">
                  <a:solidFill>
                    <a:schemeClr val="bg2"/>
                  </a:solidFill>
                  <a:round/>
                  <a:headEnd/>
                  <a:tailEnd/>
                </a:ln>
              </p:spPr>
              <p:txBody>
                <a:bodyPr/>
                <a:lstStyle/>
                <a:p>
                  <a:endParaRPr lang="en-US"/>
                </a:p>
              </p:txBody>
            </p:sp>
            <p:sp>
              <p:nvSpPr>
                <p:cNvPr id="39177" name="Freeform 36"/>
                <p:cNvSpPr>
                  <a:spLocks/>
                </p:cNvSpPr>
                <p:nvPr/>
              </p:nvSpPr>
              <p:spPr bwMode="auto">
                <a:xfrm>
                  <a:off x="2739" y="2464"/>
                  <a:ext cx="220" cy="337"/>
                </a:xfrm>
                <a:custGeom>
                  <a:avLst/>
                  <a:gdLst>
                    <a:gd name="T0" fmla="*/ 220 w 220"/>
                    <a:gd name="T1" fmla="*/ 215 h 337"/>
                    <a:gd name="T2" fmla="*/ 0 w 220"/>
                    <a:gd name="T3" fmla="*/ 0 h 337"/>
                    <a:gd name="T4" fmla="*/ 0 w 220"/>
                    <a:gd name="T5" fmla="*/ 121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1"/>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39178" name="Rectangle 37"/>
                <p:cNvSpPr>
                  <a:spLocks noChangeArrowheads="1"/>
                </p:cNvSpPr>
                <p:nvPr/>
              </p:nvSpPr>
              <p:spPr bwMode="auto">
                <a:xfrm>
                  <a:off x="2006" y="2679"/>
                  <a:ext cx="953" cy="122"/>
                </a:xfrm>
                <a:prstGeom prst="rect">
                  <a:avLst/>
                </a:prstGeom>
                <a:solidFill>
                  <a:srgbClr val="BDFFFF"/>
                </a:solidFill>
                <a:ln w="3175">
                  <a:solidFill>
                    <a:schemeClr val="bg2"/>
                  </a:solidFill>
                  <a:miter lim="800000"/>
                  <a:headEnd/>
                  <a:tailEnd/>
                </a:ln>
              </p:spPr>
              <p:txBody>
                <a:bodyPr/>
                <a:lstStyle/>
                <a:p>
                  <a:endParaRPr lang="en-US"/>
                </a:p>
              </p:txBody>
            </p:sp>
            <p:sp>
              <p:nvSpPr>
                <p:cNvPr id="39179" name="Freeform 38"/>
                <p:cNvSpPr>
                  <a:spLocks/>
                </p:cNvSpPr>
                <p:nvPr/>
              </p:nvSpPr>
              <p:spPr bwMode="auto">
                <a:xfrm>
                  <a:off x="1786" y="2464"/>
                  <a:ext cx="1173" cy="215"/>
                </a:xfrm>
                <a:custGeom>
                  <a:avLst/>
                  <a:gdLst>
                    <a:gd name="T0" fmla="*/ 953 w 1173"/>
                    <a:gd name="T1" fmla="*/ 0 h 215"/>
                    <a:gd name="T2" fmla="*/ 0 w 1173"/>
                    <a:gd name="T3" fmla="*/ 0 h 215"/>
                    <a:gd name="T4" fmla="*/ 220 w 1173"/>
                    <a:gd name="T5" fmla="*/ 215 h 215"/>
                    <a:gd name="T6" fmla="*/ 1173 w 1173"/>
                    <a:gd name="T7" fmla="*/ 215 h 215"/>
                    <a:gd name="T8" fmla="*/ 953 w 1173"/>
                    <a:gd name="T9" fmla="*/ 0 h 215"/>
                    <a:gd name="T10" fmla="*/ 0 60000 65536"/>
                    <a:gd name="T11" fmla="*/ 0 60000 65536"/>
                    <a:gd name="T12" fmla="*/ 0 60000 65536"/>
                    <a:gd name="T13" fmla="*/ 0 60000 65536"/>
                    <a:gd name="T14" fmla="*/ 0 60000 65536"/>
                    <a:gd name="T15" fmla="*/ 0 w 1173"/>
                    <a:gd name="T16" fmla="*/ 0 h 215"/>
                    <a:gd name="T17" fmla="*/ 1173 w 1173"/>
                    <a:gd name="T18" fmla="*/ 215 h 215"/>
                  </a:gdLst>
                  <a:ahLst/>
                  <a:cxnLst>
                    <a:cxn ang="T10">
                      <a:pos x="T0" y="T1"/>
                    </a:cxn>
                    <a:cxn ang="T11">
                      <a:pos x="T2" y="T3"/>
                    </a:cxn>
                    <a:cxn ang="T12">
                      <a:pos x="T4" y="T5"/>
                    </a:cxn>
                    <a:cxn ang="T13">
                      <a:pos x="T6" y="T7"/>
                    </a:cxn>
                    <a:cxn ang="T14">
                      <a:pos x="T8" y="T9"/>
                    </a:cxn>
                  </a:cxnLst>
                  <a:rect l="T15" t="T16" r="T17" b="T18"/>
                  <a:pathLst>
                    <a:path w="1173" h="215">
                      <a:moveTo>
                        <a:pt x="953" y="0"/>
                      </a:moveTo>
                      <a:lnTo>
                        <a:pt x="0" y="0"/>
                      </a:lnTo>
                      <a:lnTo>
                        <a:pt x="220" y="215"/>
                      </a:lnTo>
                      <a:lnTo>
                        <a:pt x="1173" y="215"/>
                      </a:lnTo>
                      <a:lnTo>
                        <a:pt x="953" y="0"/>
                      </a:lnTo>
                      <a:close/>
                    </a:path>
                  </a:pathLst>
                </a:custGeom>
                <a:solidFill>
                  <a:srgbClr val="BDFFFF"/>
                </a:solidFill>
                <a:ln w="3175">
                  <a:solidFill>
                    <a:schemeClr val="bg2"/>
                  </a:solidFill>
                  <a:round/>
                  <a:headEnd/>
                  <a:tailEnd/>
                </a:ln>
              </p:spPr>
              <p:txBody>
                <a:bodyPr/>
                <a:lstStyle/>
                <a:p>
                  <a:endParaRPr lang="en-US"/>
                </a:p>
              </p:txBody>
            </p:sp>
          </p:grpSp>
          <p:grpSp>
            <p:nvGrpSpPr>
              <p:cNvPr id="39128" name="Group 39"/>
              <p:cNvGrpSpPr>
                <a:grpSpLocks/>
              </p:cNvGrpSpPr>
              <p:nvPr/>
            </p:nvGrpSpPr>
            <p:grpSpPr bwMode="auto">
              <a:xfrm>
                <a:off x="1593" y="2122"/>
                <a:ext cx="2521" cy="554"/>
                <a:chOff x="1593" y="2122"/>
                <a:chExt cx="2521" cy="554"/>
              </a:xfrm>
            </p:grpSpPr>
            <p:grpSp>
              <p:nvGrpSpPr>
                <p:cNvPr id="39158" name="Group 40"/>
                <p:cNvGrpSpPr>
                  <a:grpSpLocks/>
                </p:cNvGrpSpPr>
                <p:nvPr/>
              </p:nvGrpSpPr>
              <p:grpSpPr bwMode="auto">
                <a:xfrm>
                  <a:off x="2720" y="2122"/>
                  <a:ext cx="1394" cy="554"/>
                  <a:chOff x="2720" y="2122"/>
                  <a:chExt cx="1394" cy="554"/>
                </a:xfrm>
              </p:grpSpPr>
              <p:sp>
                <p:nvSpPr>
                  <p:cNvPr id="39170" name="Freeform 41"/>
                  <p:cNvSpPr>
                    <a:spLocks/>
                  </p:cNvSpPr>
                  <p:nvPr/>
                </p:nvSpPr>
                <p:spPr bwMode="auto">
                  <a:xfrm>
                    <a:off x="2720" y="2122"/>
                    <a:ext cx="955" cy="123"/>
                  </a:xfrm>
                  <a:custGeom>
                    <a:avLst/>
                    <a:gdLst>
                      <a:gd name="T0" fmla="*/ 955 w 955"/>
                      <a:gd name="T1" fmla="*/ 2 h 123"/>
                      <a:gd name="T2" fmla="*/ 0 w 955"/>
                      <a:gd name="T3" fmla="*/ 0 h 123"/>
                      <a:gd name="T4" fmla="*/ 0 w 955"/>
                      <a:gd name="T5" fmla="*/ 122 h 123"/>
                      <a:gd name="T6" fmla="*/ 955 w 955"/>
                      <a:gd name="T7" fmla="*/ 123 h 123"/>
                      <a:gd name="T8" fmla="*/ 955 w 955"/>
                      <a:gd name="T9" fmla="*/ 2 h 123"/>
                      <a:gd name="T10" fmla="*/ 0 60000 65536"/>
                      <a:gd name="T11" fmla="*/ 0 60000 65536"/>
                      <a:gd name="T12" fmla="*/ 0 60000 65536"/>
                      <a:gd name="T13" fmla="*/ 0 60000 65536"/>
                      <a:gd name="T14" fmla="*/ 0 60000 65536"/>
                      <a:gd name="T15" fmla="*/ 0 w 955"/>
                      <a:gd name="T16" fmla="*/ 0 h 123"/>
                      <a:gd name="T17" fmla="*/ 955 w 955"/>
                      <a:gd name="T18" fmla="*/ 123 h 123"/>
                    </a:gdLst>
                    <a:ahLst/>
                    <a:cxnLst>
                      <a:cxn ang="T10">
                        <a:pos x="T0" y="T1"/>
                      </a:cxn>
                      <a:cxn ang="T11">
                        <a:pos x="T2" y="T3"/>
                      </a:cxn>
                      <a:cxn ang="T12">
                        <a:pos x="T4" y="T5"/>
                      </a:cxn>
                      <a:cxn ang="T13">
                        <a:pos x="T6" y="T7"/>
                      </a:cxn>
                      <a:cxn ang="T14">
                        <a:pos x="T8" y="T9"/>
                      </a:cxn>
                    </a:cxnLst>
                    <a:rect l="T15" t="T16" r="T17" b="T18"/>
                    <a:pathLst>
                      <a:path w="955" h="123">
                        <a:moveTo>
                          <a:pt x="955" y="2"/>
                        </a:moveTo>
                        <a:lnTo>
                          <a:pt x="0" y="0"/>
                        </a:lnTo>
                        <a:lnTo>
                          <a:pt x="0" y="122"/>
                        </a:lnTo>
                        <a:lnTo>
                          <a:pt x="955" y="123"/>
                        </a:lnTo>
                        <a:lnTo>
                          <a:pt x="955" y="2"/>
                        </a:lnTo>
                        <a:close/>
                      </a:path>
                    </a:pathLst>
                  </a:custGeom>
                  <a:solidFill>
                    <a:srgbClr val="E6E6E6"/>
                  </a:solidFill>
                  <a:ln w="4763">
                    <a:solidFill>
                      <a:schemeClr val="bg2"/>
                    </a:solidFill>
                    <a:round/>
                    <a:headEnd/>
                    <a:tailEnd/>
                  </a:ln>
                </p:spPr>
                <p:txBody>
                  <a:bodyPr/>
                  <a:lstStyle/>
                  <a:p>
                    <a:endParaRPr lang="en-US"/>
                  </a:p>
                </p:txBody>
              </p:sp>
              <p:sp>
                <p:nvSpPr>
                  <p:cNvPr id="39171" name="Freeform 42"/>
                  <p:cNvSpPr>
                    <a:spLocks/>
                  </p:cNvSpPr>
                  <p:nvPr/>
                </p:nvSpPr>
                <p:spPr bwMode="auto">
                  <a:xfrm>
                    <a:off x="2720" y="2122"/>
                    <a:ext cx="903" cy="552"/>
                  </a:xfrm>
                  <a:custGeom>
                    <a:avLst/>
                    <a:gdLst>
                      <a:gd name="T0" fmla="*/ 0 w 903"/>
                      <a:gd name="T1" fmla="*/ 0 h 552"/>
                      <a:gd name="T2" fmla="*/ 903 w 903"/>
                      <a:gd name="T3" fmla="*/ 431 h 552"/>
                      <a:gd name="T4" fmla="*/ 903 w 903"/>
                      <a:gd name="T5" fmla="*/ 552 h 552"/>
                      <a:gd name="T6" fmla="*/ 0 w 903"/>
                      <a:gd name="T7" fmla="*/ 122 h 552"/>
                      <a:gd name="T8" fmla="*/ 0 w 903"/>
                      <a:gd name="T9" fmla="*/ 0 h 552"/>
                      <a:gd name="T10" fmla="*/ 0 60000 65536"/>
                      <a:gd name="T11" fmla="*/ 0 60000 65536"/>
                      <a:gd name="T12" fmla="*/ 0 60000 65536"/>
                      <a:gd name="T13" fmla="*/ 0 60000 65536"/>
                      <a:gd name="T14" fmla="*/ 0 60000 65536"/>
                      <a:gd name="T15" fmla="*/ 0 w 903"/>
                      <a:gd name="T16" fmla="*/ 0 h 552"/>
                      <a:gd name="T17" fmla="*/ 903 w 903"/>
                      <a:gd name="T18" fmla="*/ 552 h 552"/>
                    </a:gdLst>
                    <a:ahLst/>
                    <a:cxnLst>
                      <a:cxn ang="T10">
                        <a:pos x="T0" y="T1"/>
                      </a:cxn>
                      <a:cxn ang="T11">
                        <a:pos x="T2" y="T3"/>
                      </a:cxn>
                      <a:cxn ang="T12">
                        <a:pos x="T4" y="T5"/>
                      </a:cxn>
                      <a:cxn ang="T13">
                        <a:pos x="T6" y="T7"/>
                      </a:cxn>
                      <a:cxn ang="T14">
                        <a:pos x="T8" y="T9"/>
                      </a:cxn>
                    </a:cxnLst>
                    <a:rect l="T15" t="T16" r="T17" b="T18"/>
                    <a:pathLst>
                      <a:path w="903" h="552">
                        <a:moveTo>
                          <a:pt x="0" y="0"/>
                        </a:moveTo>
                        <a:lnTo>
                          <a:pt x="903" y="431"/>
                        </a:lnTo>
                        <a:lnTo>
                          <a:pt x="903" y="552"/>
                        </a:lnTo>
                        <a:lnTo>
                          <a:pt x="0" y="122"/>
                        </a:lnTo>
                        <a:lnTo>
                          <a:pt x="0" y="0"/>
                        </a:lnTo>
                        <a:close/>
                      </a:path>
                    </a:pathLst>
                  </a:custGeom>
                  <a:solidFill>
                    <a:srgbClr val="E6E6E6"/>
                  </a:solidFill>
                  <a:ln w="4763">
                    <a:solidFill>
                      <a:schemeClr val="bg2"/>
                    </a:solidFill>
                    <a:round/>
                    <a:headEnd/>
                    <a:tailEnd/>
                  </a:ln>
                </p:spPr>
                <p:txBody>
                  <a:bodyPr/>
                  <a:lstStyle/>
                  <a:p>
                    <a:endParaRPr lang="en-US"/>
                  </a:p>
                </p:txBody>
              </p:sp>
              <p:sp>
                <p:nvSpPr>
                  <p:cNvPr id="39172" name="Freeform 43"/>
                  <p:cNvSpPr>
                    <a:spLocks/>
                  </p:cNvSpPr>
                  <p:nvPr/>
                </p:nvSpPr>
                <p:spPr bwMode="auto">
                  <a:xfrm>
                    <a:off x="3675" y="2124"/>
                    <a:ext cx="439" cy="552"/>
                  </a:xfrm>
                  <a:custGeom>
                    <a:avLst/>
                    <a:gdLst>
                      <a:gd name="T0" fmla="*/ 439 w 439"/>
                      <a:gd name="T1" fmla="*/ 431 h 552"/>
                      <a:gd name="T2" fmla="*/ 0 w 439"/>
                      <a:gd name="T3" fmla="*/ 0 h 552"/>
                      <a:gd name="T4" fmla="*/ 0 w 439"/>
                      <a:gd name="T5" fmla="*/ 121 h 552"/>
                      <a:gd name="T6" fmla="*/ 439 w 439"/>
                      <a:gd name="T7" fmla="*/ 552 h 552"/>
                      <a:gd name="T8" fmla="*/ 439 w 439"/>
                      <a:gd name="T9" fmla="*/ 431 h 552"/>
                      <a:gd name="T10" fmla="*/ 0 60000 65536"/>
                      <a:gd name="T11" fmla="*/ 0 60000 65536"/>
                      <a:gd name="T12" fmla="*/ 0 60000 65536"/>
                      <a:gd name="T13" fmla="*/ 0 60000 65536"/>
                      <a:gd name="T14" fmla="*/ 0 60000 65536"/>
                      <a:gd name="T15" fmla="*/ 0 w 439"/>
                      <a:gd name="T16" fmla="*/ 0 h 552"/>
                      <a:gd name="T17" fmla="*/ 439 w 439"/>
                      <a:gd name="T18" fmla="*/ 552 h 552"/>
                    </a:gdLst>
                    <a:ahLst/>
                    <a:cxnLst>
                      <a:cxn ang="T10">
                        <a:pos x="T0" y="T1"/>
                      </a:cxn>
                      <a:cxn ang="T11">
                        <a:pos x="T2" y="T3"/>
                      </a:cxn>
                      <a:cxn ang="T12">
                        <a:pos x="T4" y="T5"/>
                      </a:cxn>
                      <a:cxn ang="T13">
                        <a:pos x="T6" y="T7"/>
                      </a:cxn>
                      <a:cxn ang="T14">
                        <a:pos x="T8" y="T9"/>
                      </a:cxn>
                    </a:cxnLst>
                    <a:rect l="T15" t="T16" r="T17" b="T18"/>
                    <a:pathLst>
                      <a:path w="439" h="552">
                        <a:moveTo>
                          <a:pt x="439" y="431"/>
                        </a:moveTo>
                        <a:lnTo>
                          <a:pt x="0" y="0"/>
                        </a:lnTo>
                        <a:lnTo>
                          <a:pt x="0" y="121"/>
                        </a:lnTo>
                        <a:lnTo>
                          <a:pt x="439" y="552"/>
                        </a:lnTo>
                        <a:lnTo>
                          <a:pt x="439" y="431"/>
                        </a:lnTo>
                        <a:close/>
                      </a:path>
                    </a:pathLst>
                  </a:custGeom>
                  <a:solidFill>
                    <a:srgbClr val="E6E6E6"/>
                  </a:solidFill>
                  <a:ln w="4763">
                    <a:solidFill>
                      <a:schemeClr val="bg2"/>
                    </a:solidFill>
                    <a:round/>
                    <a:headEnd/>
                    <a:tailEnd/>
                  </a:ln>
                </p:spPr>
                <p:txBody>
                  <a:bodyPr/>
                  <a:lstStyle/>
                  <a:p>
                    <a:endParaRPr lang="en-US"/>
                  </a:p>
                </p:txBody>
              </p:sp>
              <p:sp>
                <p:nvSpPr>
                  <p:cNvPr id="39173" name="Freeform 44"/>
                  <p:cNvSpPr>
                    <a:spLocks/>
                  </p:cNvSpPr>
                  <p:nvPr/>
                </p:nvSpPr>
                <p:spPr bwMode="auto">
                  <a:xfrm>
                    <a:off x="3623" y="2553"/>
                    <a:ext cx="491" cy="123"/>
                  </a:xfrm>
                  <a:custGeom>
                    <a:avLst/>
                    <a:gdLst>
                      <a:gd name="T0" fmla="*/ 0 w 491"/>
                      <a:gd name="T1" fmla="*/ 0 h 123"/>
                      <a:gd name="T2" fmla="*/ 491 w 491"/>
                      <a:gd name="T3" fmla="*/ 2 h 123"/>
                      <a:gd name="T4" fmla="*/ 491 w 491"/>
                      <a:gd name="T5" fmla="*/ 123 h 123"/>
                      <a:gd name="T6" fmla="*/ 0 w 491"/>
                      <a:gd name="T7" fmla="*/ 121 h 123"/>
                      <a:gd name="T8" fmla="*/ 0 w 491"/>
                      <a:gd name="T9" fmla="*/ 0 h 123"/>
                      <a:gd name="T10" fmla="*/ 0 60000 65536"/>
                      <a:gd name="T11" fmla="*/ 0 60000 65536"/>
                      <a:gd name="T12" fmla="*/ 0 60000 65536"/>
                      <a:gd name="T13" fmla="*/ 0 60000 65536"/>
                      <a:gd name="T14" fmla="*/ 0 60000 65536"/>
                      <a:gd name="T15" fmla="*/ 0 w 491"/>
                      <a:gd name="T16" fmla="*/ 0 h 123"/>
                      <a:gd name="T17" fmla="*/ 491 w 491"/>
                      <a:gd name="T18" fmla="*/ 123 h 123"/>
                    </a:gdLst>
                    <a:ahLst/>
                    <a:cxnLst>
                      <a:cxn ang="T10">
                        <a:pos x="T0" y="T1"/>
                      </a:cxn>
                      <a:cxn ang="T11">
                        <a:pos x="T2" y="T3"/>
                      </a:cxn>
                      <a:cxn ang="T12">
                        <a:pos x="T4" y="T5"/>
                      </a:cxn>
                      <a:cxn ang="T13">
                        <a:pos x="T6" y="T7"/>
                      </a:cxn>
                      <a:cxn ang="T14">
                        <a:pos x="T8" y="T9"/>
                      </a:cxn>
                    </a:cxnLst>
                    <a:rect l="T15" t="T16" r="T17" b="T18"/>
                    <a:pathLst>
                      <a:path w="491" h="123">
                        <a:moveTo>
                          <a:pt x="0" y="0"/>
                        </a:moveTo>
                        <a:lnTo>
                          <a:pt x="491" y="2"/>
                        </a:lnTo>
                        <a:lnTo>
                          <a:pt x="491" y="123"/>
                        </a:lnTo>
                        <a:lnTo>
                          <a:pt x="0" y="121"/>
                        </a:lnTo>
                        <a:lnTo>
                          <a:pt x="0" y="0"/>
                        </a:lnTo>
                        <a:close/>
                      </a:path>
                    </a:pathLst>
                  </a:custGeom>
                  <a:solidFill>
                    <a:srgbClr val="E6E6E6"/>
                  </a:solidFill>
                  <a:ln w="4763">
                    <a:solidFill>
                      <a:schemeClr val="bg2"/>
                    </a:solidFill>
                    <a:round/>
                    <a:headEnd/>
                    <a:tailEnd/>
                  </a:ln>
                </p:spPr>
                <p:txBody>
                  <a:bodyPr/>
                  <a:lstStyle/>
                  <a:p>
                    <a:endParaRPr lang="en-US"/>
                  </a:p>
                </p:txBody>
              </p:sp>
              <p:sp>
                <p:nvSpPr>
                  <p:cNvPr id="39174" name="Freeform 45"/>
                  <p:cNvSpPr>
                    <a:spLocks/>
                  </p:cNvSpPr>
                  <p:nvPr/>
                </p:nvSpPr>
                <p:spPr bwMode="auto">
                  <a:xfrm>
                    <a:off x="2720" y="2122"/>
                    <a:ext cx="1394" cy="433"/>
                  </a:xfrm>
                  <a:custGeom>
                    <a:avLst/>
                    <a:gdLst>
                      <a:gd name="T0" fmla="*/ 955 w 1394"/>
                      <a:gd name="T1" fmla="*/ 2 h 433"/>
                      <a:gd name="T2" fmla="*/ 0 w 1394"/>
                      <a:gd name="T3" fmla="*/ 0 h 433"/>
                      <a:gd name="T4" fmla="*/ 903 w 1394"/>
                      <a:gd name="T5" fmla="*/ 431 h 433"/>
                      <a:gd name="T6" fmla="*/ 1394 w 1394"/>
                      <a:gd name="T7" fmla="*/ 433 h 433"/>
                      <a:gd name="T8" fmla="*/ 955 w 1394"/>
                      <a:gd name="T9" fmla="*/ 2 h 433"/>
                      <a:gd name="T10" fmla="*/ 0 60000 65536"/>
                      <a:gd name="T11" fmla="*/ 0 60000 65536"/>
                      <a:gd name="T12" fmla="*/ 0 60000 65536"/>
                      <a:gd name="T13" fmla="*/ 0 60000 65536"/>
                      <a:gd name="T14" fmla="*/ 0 60000 65536"/>
                      <a:gd name="T15" fmla="*/ 0 w 1394"/>
                      <a:gd name="T16" fmla="*/ 0 h 433"/>
                      <a:gd name="T17" fmla="*/ 1394 w 1394"/>
                      <a:gd name="T18" fmla="*/ 433 h 433"/>
                    </a:gdLst>
                    <a:ahLst/>
                    <a:cxnLst>
                      <a:cxn ang="T10">
                        <a:pos x="T0" y="T1"/>
                      </a:cxn>
                      <a:cxn ang="T11">
                        <a:pos x="T2" y="T3"/>
                      </a:cxn>
                      <a:cxn ang="T12">
                        <a:pos x="T4" y="T5"/>
                      </a:cxn>
                      <a:cxn ang="T13">
                        <a:pos x="T6" y="T7"/>
                      </a:cxn>
                      <a:cxn ang="T14">
                        <a:pos x="T8" y="T9"/>
                      </a:cxn>
                    </a:cxnLst>
                    <a:rect l="T15" t="T16" r="T17" b="T18"/>
                    <a:pathLst>
                      <a:path w="1394" h="433">
                        <a:moveTo>
                          <a:pt x="955" y="2"/>
                        </a:moveTo>
                        <a:lnTo>
                          <a:pt x="0" y="0"/>
                        </a:lnTo>
                        <a:lnTo>
                          <a:pt x="903" y="431"/>
                        </a:lnTo>
                        <a:lnTo>
                          <a:pt x="1394" y="433"/>
                        </a:lnTo>
                        <a:lnTo>
                          <a:pt x="955" y="2"/>
                        </a:lnTo>
                        <a:close/>
                      </a:path>
                    </a:pathLst>
                  </a:custGeom>
                  <a:solidFill>
                    <a:srgbClr val="E6E6E6"/>
                  </a:solidFill>
                  <a:ln w="4763">
                    <a:solidFill>
                      <a:schemeClr val="bg2"/>
                    </a:solidFill>
                    <a:round/>
                    <a:headEnd/>
                    <a:tailEnd/>
                  </a:ln>
                </p:spPr>
                <p:txBody>
                  <a:bodyPr/>
                  <a:lstStyle/>
                  <a:p>
                    <a:endParaRPr lang="en-US"/>
                  </a:p>
                </p:txBody>
              </p:sp>
            </p:grpSp>
            <p:grpSp>
              <p:nvGrpSpPr>
                <p:cNvPr id="39159" name="Group 46"/>
                <p:cNvGrpSpPr>
                  <a:grpSpLocks/>
                </p:cNvGrpSpPr>
                <p:nvPr/>
              </p:nvGrpSpPr>
              <p:grpSpPr bwMode="auto">
                <a:xfrm>
                  <a:off x="1593" y="2122"/>
                  <a:ext cx="949" cy="554"/>
                  <a:chOff x="1593" y="2122"/>
                  <a:chExt cx="949" cy="554"/>
                </a:xfrm>
              </p:grpSpPr>
              <p:sp>
                <p:nvSpPr>
                  <p:cNvPr id="39165" name="Freeform 47"/>
                  <p:cNvSpPr>
                    <a:spLocks/>
                  </p:cNvSpPr>
                  <p:nvPr/>
                </p:nvSpPr>
                <p:spPr bwMode="auto">
                  <a:xfrm>
                    <a:off x="1593" y="2122"/>
                    <a:ext cx="949" cy="123"/>
                  </a:xfrm>
                  <a:custGeom>
                    <a:avLst/>
                    <a:gdLst>
                      <a:gd name="T0" fmla="*/ 949 w 949"/>
                      <a:gd name="T1" fmla="*/ 0 h 123"/>
                      <a:gd name="T2" fmla="*/ 0 w 949"/>
                      <a:gd name="T3" fmla="*/ 2 h 123"/>
                      <a:gd name="T4" fmla="*/ 0 w 949"/>
                      <a:gd name="T5" fmla="*/ 123 h 123"/>
                      <a:gd name="T6" fmla="*/ 949 w 949"/>
                      <a:gd name="T7" fmla="*/ 122 h 123"/>
                      <a:gd name="T8" fmla="*/ 949 w 949"/>
                      <a:gd name="T9" fmla="*/ 0 h 123"/>
                      <a:gd name="T10" fmla="*/ 0 60000 65536"/>
                      <a:gd name="T11" fmla="*/ 0 60000 65536"/>
                      <a:gd name="T12" fmla="*/ 0 60000 65536"/>
                      <a:gd name="T13" fmla="*/ 0 60000 65536"/>
                      <a:gd name="T14" fmla="*/ 0 60000 65536"/>
                      <a:gd name="T15" fmla="*/ 0 w 949"/>
                      <a:gd name="T16" fmla="*/ 0 h 123"/>
                      <a:gd name="T17" fmla="*/ 949 w 949"/>
                      <a:gd name="T18" fmla="*/ 123 h 123"/>
                    </a:gdLst>
                    <a:ahLst/>
                    <a:cxnLst>
                      <a:cxn ang="T10">
                        <a:pos x="T0" y="T1"/>
                      </a:cxn>
                      <a:cxn ang="T11">
                        <a:pos x="T2" y="T3"/>
                      </a:cxn>
                      <a:cxn ang="T12">
                        <a:pos x="T4" y="T5"/>
                      </a:cxn>
                      <a:cxn ang="T13">
                        <a:pos x="T6" y="T7"/>
                      </a:cxn>
                      <a:cxn ang="T14">
                        <a:pos x="T8" y="T9"/>
                      </a:cxn>
                    </a:cxnLst>
                    <a:rect l="T15" t="T16" r="T17" b="T18"/>
                    <a:pathLst>
                      <a:path w="949" h="123">
                        <a:moveTo>
                          <a:pt x="949" y="0"/>
                        </a:moveTo>
                        <a:lnTo>
                          <a:pt x="0" y="2"/>
                        </a:lnTo>
                        <a:lnTo>
                          <a:pt x="0" y="123"/>
                        </a:lnTo>
                        <a:lnTo>
                          <a:pt x="949" y="122"/>
                        </a:lnTo>
                        <a:lnTo>
                          <a:pt x="949" y="0"/>
                        </a:lnTo>
                        <a:close/>
                      </a:path>
                    </a:pathLst>
                  </a:custGeom>
                  <a:solidFill>
                    <a:srgbClr val="E6E6E6"/>
                  </a:solidFill>
                  <a:ln w="4763">
                    <a:solidFill>
                      <a:schemeClr val="bg2"/>
                    </a:solidFill>
                    <a:round/>
                    <a:headEnd/>
                    <a:tailEnd/>
                  </a:ln>
                </p:spPr>
                <p:txBody>
                  <a:bodyPr/>
                  <a:lstStyle/>
                  <a:p>
                    <a:endParaRPr lang="en-US"/>
                  </a:p>
                </p:txBody>
              </p:sp>
              <p:sp>
                <p:nvSpPr>
                  <p:cNvPr id="39166" name="Freeform 48"/>
                  <p:cNvSpPr>
                    <a:spLocks/>
                  </p:cNvSpPr>
                  <p:nvPr/>
                </p:nvSpPr>
                <p:spPr bwMode="auto">
                  <a:xfrm>
                    <a:off x="1593" y="2124"/>
                    <a:ext cx="439" cy="552"/>
                  </a:xfrm>
                  <a:custGeom>
                    <a:avLst/>
                    <a:gdLst>
                      <a:gd name="T0" fmla="*/ 0 w 439"/>
                      <a:gd name="T1" fmla="*/ 0 h 552"/>
                      <a:gd name="T2" fmla="*/ 439 w 439"/>
                      <a:gd name="T3" fmla="*/ 431 h 552"/>
                      <a:gd name="T4" fmla="*/ 439 w 439"/>
                      <a:gd name="T5" fmla="*/ 552 h 552"/>
                      <a:gd name="T6" fmla="*/ 0 w 439"/>
                      <a:gd name="T7" fmla="*/ 121 h 552"/>
                      <a:gd name="T8" fmla="*/ 0 w 439"/>
                      <a:gd name="T9" fmla="*/ 0 h 552"/>
                      <a:gd name="T10" fmla="*/ 0 60000 65536"/>
                      <a:gd name="T11" fmla="*/ 0 60000 65536"/>
                      <a:gd name="T12" fmla="*/ 0 60000 65536"/>
                      <a:gd name="T13" fmla="*/ 0 60000 65536"/>
                      <a:gd name="T14" fmla="*/ 0 60000 65536"/>
                      <a:gd name="T15" fmla="*/ 0 w 439"/>
                      <a:gd name="T16" fmla="*/ 0 h 552"/>
                      <a:gd name="T17" fmla="*/ 439 w 439"/>
                      <a:gd name="T18" fmla="*/ 552 h 552"/>
                    </a:gdLst>
                    <a:ahLst/>
                    <a:cxnLst>
                      <a:cxn ang="T10">
                        <a:pos x="T0" y="T1"/>
                      </a:cxn>
                      <a:cxn ang="T11">
                        <a:pos x="T2" y="T3"/>
                      </a:cxn>
                      <a:cxn ang="T12">
                        <a:pos x="T4" y="T5"/>
                      </a:cxn>
                      <a:cxn ang="T13">
                        <a:pos x="T6" y="T7"/>
                      </a:cxn>
                      <a:cxn ang="T14">
                        <a:pos x="T8" y="T9"/>
                      </a:cxn>
                    </a:cxnLst>
                    <a:rect l="T15" t="T16" r="T17" b="T18"/>
                    <a:pathLst>
                      <a:path w="439" h="552">
                        <a:moveTo>
                          <a:pt x="0" y="0"/>
                        </a:moveTo>
                        <a:lnTo>
                          <a:pt x="439" y="431"/>
                        </a:lnTo>
                        <a:lnTo>
                          <a:pt x="439" y="552"/>
                        </a:lnTo>
                        <a:lnTo>
                          <a:pt x="0" y="121"/>
                        </a:lnTo>
                        <a:lnTo>
                          <a:pt x="0" y="0"/>
                        </a:lnTo>
                        <a:close/>
                      </a:path>
                    </a:pathLst>
                  </a:custGeom>
                  <a:solidFill>
                    <a:srgbClr val="E6E6E6"/>
                  </a:solidFill>
                  <a:ln w="4763">
                    <a:solidFill>
                      <a:schemeClr val="bg2"/>
                    </a:solidFill>
                    <a:round/>
                    <a:headEnd/>
                    <a:tailEnd/>
                  </a:ln>
                </p:spPr>
                <p:txBody>
                  <a:bodyPr/>
                  <a:lstStyle/>
                  <a:p>
                    <a:endParaRPr lang="en-US"/>
                  </a:p>
                </p:txBody>
              </p:sp>
              <p:sp>
                <p:nvSpPr>
                  <p:cNvPr id="39167" name="Freeform 49"/>
                  <p:cNvSpPr>
                    <a:spLocks/>
                  </p:cNvSpPr>
                  <p:nvPr/>
                </p:nvSpPr>
                <p:spPr bwMode="auto">
                  <a:xfrm>
                    <a:off x="2500" y="2122"/>
                    <a:ext cx="42" cy="552"/>
                  </a:xfrm>
                  <a:custGeom>
                    <a:avLst/>
                    <a:gdLst>
                      <a:gd name="T0" fmla="*/ 0 w 42"/>
                      <a:gd name="T1" fmla="*/ 431 h 552"/>
                      <a:gd name="T2" fmla="*/ 42 w 42"/>
                      <a:gd name="T3" fmla="*/ 0 h 552"/>
                      <a:gd name="T4" fmla="*/ 42 w 42"/>
                      <a:gd name="T5" fmla="*/ 122 h 552"/>
                      <a:gd name="T6" fmla="*/ 0 w 42"/>
                      <a:gd name="T7" fmla="*/ 552 h 552"/>
                      <a:gd name="T8" fmla="*/ 0 w 42"/>
                      <a:gd name="T9" fmla="*/ 431 h 552"/>
                      <a:gd name="T10" fmla="*/ 0 60000 65536"/>
                      <a:gd name="T11" fmla="*/ 0 60000 65536"/>
                      <a:gd name="T12" fmla="*/ 0 60000 65536"/>
                      <a:gd name="T13" fmla="*/ 0 60000 65536"/>
                      <a:gd name="T14" fmla="*/ 0 60000 65536"/>
                      <a:gd name="T15" fmla="*/ 0 w 42"/>
                      <a:gd name="T16" fmla="*/ 0 h 552"/>
                      <a:gd name="T17" fmla="*/ 42 w 42"/>
                      <a:gd name="T18" fmla="*/ 552 h 552"/>
                    </a:gdLst>
                    <a:ahLst/>
                    <a:cxnLst>
                      <a:cxn ang="T10">
                        <a:pos x="T0" y="T1"/>
                      </a:cxn>
                      <a:cxn ang="T11">
                        <a:pos x="T2" y="T3"/>
                      </a:cxn>
                      <a:cxn ang="T12">
                        <a:pos x="T4" y="T5"/>
                      </a:cxn>
                      <a:cxn ang="T13">
                        <a:pos x="T6" y="T7"/>
                      </a:cxn>
                      <a:cxn ang="T14">
                        <a:pos x="T8" y="T9"/>
                      </a:cxn>
                    </a:cxnLst>
                    <a:rect l="T15" t="T16" r="T17" b="T18"/>
                    <a:pathLst>
                      <a:path w="42" h="552">
                        <a:moveTo>
                          <a:pt x="0" y="431"/>
                        </a:moveTo>
                        <a:lnTo>
                          <a:pt x="42" y="0"/>
                        </a:lnTo>
                        <a:lnTo>
                          <a:pt x="42" y="122"/>
                        </a:lnTo>
                        <a:lnTo>
                          <a:pt x="0" y="552"/>
                        </a:lnTo>
                        <a:lnTo>
                          <a:pt x="0" y="431"/>
                        </a:lnTo>
                        <a:close/>
                      </a:path>
                    </a:pathLst>
                  </a:custGeom>
                  <a:solidFill>
                    <a:srgbClr val="E6E6E6"/>
                  </a:solidFill>
                  <a:ln w="4763">
                    <a:solidFill>
                      <a:schemeClr val="bg2"/>
                    </a:solidFill>
                    <a:round/>
                    <a:headEnd/>
                    <a:tailEnd/>
                  </a:ln>
                </p:spPr>
                <p:txBody>
                  <a:bodyPr/>
                  <a:lstStyle/>
                  <a:p>
                    <a:endParaRPr lang="en-US"/>
                  </a:p>
                </p:txBody>
              </p:sp>
              <p:sp>
                <p:nvSpPr>
                  <p:cNvPr id="39168" name="Freeform 50"/>
                  <p:cNvSpPr>
                    <a:spLocks/>
                  </p:cNvSpPr>
                  <p:nvPr/>
                </p:nvSpPr>
                <p:spPr bwMode="auto">
                  <a:xfrm>
                    <a:off x="2032" y="2553"/>
                    <a:ext cx="468" cy="123"/>
                  </a:xfrm>
                  <a:custGeom>
                    <a:avLst/>
                    <a:gdLst>
                      <a:gd name="T0" fmla="*/ 0 w 468"/>
                      <a:gd name="T1" fmla="*/ 2 h 123"/>
                      <a:gd name="T2" fmla="*/ 468 w 468"/>
                      <a:gd name="T3" fmla="*/ 0 h 123"/>
                      <a:gd name="T4" fmla="*/ 468 w 468"/>
                      <a:gd name="T5" fmla="*/ 121 h 123"/>
                      <a:gd name="T6" fmla="*/ 0 w 468"/>
                      <a:gd name="T7" fmla="*/ 123 h 123"/>
                      <a:gd name="T8" fmla="*/ 0 w 468"/>
                      <a:gd name="T9" fmla="*/ 2 h 123"/>
                      <a:gd name="T10" fmla="*/ 0 60000 65536"/>
                      <a:gd name="T11" fmla="*/ 0 60000 65536"/>
                      <a:gd name="T12" fmla="*/ 0 60000 65536"/>
                      <a:gd name="T13" fmla="*/ 0 60000 65536"/>
                      <a:gd name="T14" fmla="*/ 0 60000 65536"/>
                      <a:gd name="T15" fmla="*/ 0 w 468"/>
                      <a:gd name="T16" fmla="*/ 0 h 123"/>
                      <a:gd name="T17" fmla="*/ 468 w 468"/>
                      <a:gd name="T18" fmla="*/ 123 h 123"/>
                    </a:gdLst>
                    <a:ahLst/>
                    <a:cxnLst>
                      <a:cxn ang="T10">
                        <a:pos x="T0" y="T1"/>
                      </a:cxn>
                      <a:cxn ang="T11">
                        <a:pos x="T2" y="T3"/>
                      </a:cxn>
                      <a:cxn ang="T12">
                        <a:pos x="T4" y="T5"/>
                      </a:cxn>
                      <a:cxn ang="T13">
                        <a:pos x="T6" y="T7"/>
                      </a:cxn>
                      <a:cxn ang="T14">
                        <a:pos x="T8" y="T9"/>
                      </a:cxn>
                    </a:cxnLst>
                    <a:rect l="T15" t="T16" r="T17" b="T18"/>
                    <a:pathLst>
                      <a:path w="468" h="123">
                        <a:moveTo>
                          <a:pt x="0" y="2"/>
                        </a:moveTo>
                        <a:lnTo>
                          <a:pt x="468" y="0"/>
                        </a:lnTo>
                        <a:lnTo>
                          <a:pt x="468" y="121"/>
                        </a:lnTo>
                        <a:lnTo>
                          <a:pt x="0" y="123"/>
                        </a:lnTo>
                        <a:lnTo>
                          <a:pt x="0" y="2"/>
                        </a:lnTo>
                        <a:close/>
                      </a:path>
                    </a:pathLst>
                  </a:custGeom>
                  <a:solidFill>
                    <a:srgbClr val="E6E6E6"/>
                  </a:solidFill>
                  <a:ln w="4763">
                    <a:solidFill>
                      <a:schemeClr val="bg2"/>
                    </a:solidFill>
                    <a:round/>
                    <a:headEnd/>
                    <a:tailEnd/>
                  </a:ln>
                </p:spPr>
                <p:txBody>
                  <a:bodyPr/>
                  <a:lstStyle/>
                  <a:p>
                    <a:endParaRPr lang="en-US"/>
                  </a:p>
                </p:txBody>
              </p:sp>
              <p:sp>
                <p:nvSpPr>
                  <p:cNvPr id="39169" name="Freeform 51"/>
                  <p:cNvSpPr>
                    <a:spLocks/>
                  </p:cNvSpPr>
                  <p:nvPr/>
                </p:nvSpPr>
                <p:spPr bwMode="auto">
                  <a:xfrm>
                    <a:off x="1593" y="2122"/>
                    <a:ext cx="949" cy="433"/>
                  </a:xfrm>
                  <a:custGeom>
                    <a:avLst/>
                    <a:gdLst>
                      <a:gd name="T0" fmla="*/ 949 w 949"/>
                      <a:gd name="T1" fmla="*/ 0 h 433"/>
                      <a:gd name="T2" fmla="*/ 0 w 949"/>
                      <a:gd name="T3" fmla="*/ 2 h 433"/>
                      <a:gd name="T4" fmla="*/ 439 w 949"/>
                      <a:gd name="T5" fmla="*/ 433 h 433"/>
                      <a:gd name="T6" fmla="*/ 907 w 949"/>
                      <a:gd name="T7" fmla="*/ 431 h 433"/>
                      <a:gd name="T8" fmla="*/ 949 w 949"/>
                      <a:gd name="T9" fmla="*/ 0 h 433"/>
                      <a:gd name="T10" fmla="*/ 0 60000 65536"/>
                      <a:gd name="T11" fmla="*/ 0 60000 65536"/>
                      <a:gd name="T12" fmla="*/ 0 60000 65536"/>
                      <a:gd name="T13" fmla="*/ 0 60000 65536"/>
                      <a:gd name="T14" fmla="*/ 0 60000 65536"/>
                      <a:gd name="T15" fmla="*/ 0 w 949"/>
                      <a:gd name="T16" fmla="*/ 0 h 433"/>
                      <a:gd name="T17" fmla="*/ 949 w 949"/>
                      <a:gd name="T18" fmla="*/ 433 h 433"/>
                    </a:gdLst>
                    <a:ahLst/>
                    <a:cxnLst>
                      <a:cxn ang="T10">
                        <a:pos x="T0" y="T1"/>
                      </a:cxn>
                      <a:cxn ang="T11">
                        <a:pos x="T2" y="T3"/>
                      </a:cxn>
                      <a:cxn ang="T12">
                        <a:pos x="T4" y="T5"/>
                      </a:cxn>
                      <a:cxn ang="T13">
                        <a:pos x="T6" y="T7"/>
                      </a:cxn>
                      <a:cxn ang="T14">
                        <a:pos x="T8" y="T9"/>
                      </a:cxn>
                    </a:cxnLst>
                    <a:rect l="T15" t="T16" r="T17" b="T18"/>
                    <a:pathLst>
                      <a:path w="949" h="433">
                        <a:moveTo>
                          <a:pt x="949" y="0"/>
                        </a:moveTo>
                        <a:lnTo>
                          <a:pt x="0" y="2"/>
                        </a:lnTo>
                        <a:lnTo>
                          <a:pt x="439" y="433"/>
                        </a:lnTo>
                        <a:lnTo>
                          <a:pt x="907" y="431"/>
                        </a:lnTo>
                        <a:lnTo>
                          <a:pt x="949" y="0"/>
                        </a:lnTo>
                        <a:close/>
                      </a:path>
                    </a:pathLst>
                  </a:custGeom>
                  <a:solidFill>
                    <a:srgbClr val="E6E6E6"/>
                  </a:solidFill>
                  <a:ln w="4763">
                    <a:solidFill>
                      <a:schemeClr val="bg2"/>
                    </a:solidFill>
                    <a:round/>
                    <a:headEnd/>
                    <a:tailEnd/>
                  </a:ln>
                </p:spPr>
                <p:txBody>
                  <a:bodyPr/>
                  <a:lstStyle/>
                  <a:p>
                    <a:endParaRPr lang="en-US"/>
                  </a:p>
                </p:txBody>
              </p:sp>
            </p:grpSp>
            <p:grpSp>
              <p:nvGrpSpPr>
                <p:cNvPr id="39160" name="Group 52"/>
                <p:cNvGrpSpPr>
                  <a:grpSpLocks/>
                </p:cNvGrpSpPr>
                <p:nvPr/>
              </p:nvGrpSpPr>
              <p:grpSpPr bwMode="auto">
                <a:xfrm>
                  <a:off x="2571" y="2122"/>
                  <a:ext cx="949" cy="552"/>
                  <a:chOff x="2571" y="2122"/>
                  <a:chExt cx="949" cy="552"/>
                </a:xfrm>
              </p:grpSpPr>
              <p:sp>
                <p:nvSpPr>
                  <p:cNvPr id="39161" name="Freeform 53"/>
                  <p:cNvSpPr>
                    <a:spLocks/>
                  </p:cNvSpPr>
                  <p:nvPr/>
                </p:nvSpPr>
                <p:spPr bwMode="auto">
                  <a:xfrm>
                    <a:off x="2613" y="2122"/>
                    <a:ext cx="907" cy="552"/>
                  </a:xfrm>
                  <a:custGeom>
                    <a:avLst/>
                    <a:gdLst>
                      <a:gd name="T0" fmla="*/ 0 w 907"/>
                      <a:gd name="T1" fmla="*/ 0 h 552"/>
                      <a:gd name="T2" fmla="*/ 907 w 907"/>
                      <a:gd name="T3" fmla="*/ 431 h 552"/>
                      <a:gd name="T4" fmla="*/ 907 w 907"/>
                      <a:gd name="T5" fmla="*/ 552 h 552"/>
                      <a:gd name="T6" fmla="*/ 0 w 907"/>
                      <a:gd name="T7" fmla="*/ 122 h 552"/>
                      <a:gd name="T8" fmla="*/ 0 w 907"/>
                      <a:gd name="T9" fmla="*/ 0 h 552"/>
                      <a:gd name="T10" fmla="*/ 0 60000 65536"/>
                      <a:gd name="T11" fmla="*/ 0 60000 65536"/>
                      <a:gd name="T12" fmla="*/ 0 60000 65536"/>
                      <a:gd name="T13" fmla="*/ 0 60000 65536"/>
                      <a:gd name="T14" fmla="*/ 0 60000 65536"/>
                      <a:gd name="T15" fmla="*/ 0 w 907"/>
                      <a:gd name="T16" fmla="*/ 0 h 552"/>
                      <a:gd name="T17" fmla="*/ 907 w 907"/>
                      <a:gd name="T18" fmla="*/ 552 h 552"/>
                    </a:gdLst>
                    <a:ahLst/>
                    <a:cxnLst>
                      <a:cxn ang="T10">
                        <a:pos x="T0" y="T1"/>
                      </a:cxn>
                      <a:cxn ang="T11">
                        <a:pos x="T2" y="T3"/>
                      </a:cxn>
                      <a:cxn ang="T12">
                        <a:pos x="T4" y="T5"/>
                      </a:cxn>
                      <a:cxn ang="T13">
                        <a:pos x="T6" y="T7"/>
                      </a:cxn>
                      <a:cxn ang="T14">
                        <a:pos x="T8" y="T9"/>
                      </a:cxn>
                    </a:cxnLst>
                    <a:rect l="T15" t="T16" r="T17" b="T18"/>
                    <a:pathLst>
                      <a:path w="907" h="552">
                        <a:moveTo>
                          <a:pt x="0" y="0"/>
                        </a:moveTo>
                        <a:lnTo>
                          <a:pt x="907" y="431"/>
                        </a:lnTo>
                        <a:lnTo>
                          <a:pt x="907" y="552"/>
                        </a:lnTo>
                        <a:lnTo>
                          <a:pt x="0" y="122"/>
                        </a:lnTo>
                        <a:lnTo>
                          <a:pt x="0" y="0"/>
                        </a:lnTo>
                        <a:close/>
                      </a:path>
                    </a:pathLst>
                  </a:custGeom>
                  <a:solidFill>
                    <a:srgbClr val="E6E6E6"/>
                  </a:solidFill>
                  <a:ln w="4763">
                    <a:solidFill>
                      <a:schemeClr val="bg2"/>
                    </a:solidFill>
                    <a:round/>
                    <a:headEnd/>
                    <a:tailEnd/>
                  </a:ln>
                </p:spPr>
                <p:txBody>
                  <a:bodyPr/>
                  <a:lstStyle/>
                  <a:p>
                    <a:endParaRPr lang="en-US"/>
                  </a:p>
                </p:txBody>
              </p:sp>
              <p:sp>
                <p:nvSpPr>
                  <p:cNvPr id="39162" name="Freeform 54"/>
                  <p:cNvSpPr>
                    <a:spLocks/>
                  </p:cNvSpPr>
                  <p:nvPr/>
                </p:nvSpPr>
                <p:spPr bwMode="auto">
                  <a:xfrm>
                    <a:off x="2571" y="2122"/>
                    <a:ext cx="42" cy="552"/>
                  </a:xfrm>
                  <a:custGeom>
                    <a:avLst/>
                    <a:gdLst>
                      <a:gd name="T0" fmla="*/ 0 w 42"/>
                      <a:gd name="T1" fmla="*/ 431 h 552"/>
                      <a:gd name="T2" fmla="*/ 42 w 42"/>
                      <a:gd name="T3" fmla="*/ 0 h 552"/>
                      <a:gd name="T4" fmla="*/ 42 w 42"/>
                      <a:gd name="T5" fmla="*/ 122 h 552"/>
                      <a:gd name="T6" fmla="*/ 0 w 42"/>
                      <a:gd name="T7" fmla="*/ 552 h 552"/>
                      <a:gd name="T8" fmla="*/ 0 w 42"/>
                      <a:gd name="T9" fmla="*/ 431 h 552"/>
                      <a:gd name="T10" fmla="*/ 0 60000 65536"/>
                      <a:gd name="T11" fmla="*/ 0 60000 65536"/>
                      <a:gd name="T12" fmla="*/ 0 60000 65536"/>
                      <a:gd name="T13" fmla="*/ 0 60000 65536"/>
                      <a:gd name="T14" fmla="*/ 0 60000 65536"/>
                      <a:gd name="T15" fmla="*/ 0 w 42"/>
                      <a:gd name="T16" fmla="*/ 0 h 552"/>
                      <a:gd name="T17" fmla="*/ 42 w 42"/>
                      <a:gd name="T18" fmla="*/ 552 h 552"/>
                    </a:gdLst>
                    <a:ahLst/>
                    <a:cxnLst>
                      <a:cxn ang="T10">
                        <a:pos x="T0" y="T1"/>
                      </a:cxn>
                      <a:cxn ang="T11">
                        <a:pos x="T2" y="T3"/>
                      </a:cxn>
                      <a:cxn ang="T12">
                        <a:pos x="T4" y="T5"/>
                      </a:cxn>
                      <a:cxn ang="T13">
                        <a:pos x="T6" y="T7"/>
                      </a:cxn>
                      <a:cxn ang="T14">
                        <a:pos x="T8" y="T9"/>
                      </a:cxn>
                    </a:cxnLst>
                    <a:rect l="T15" t="T16" r="T17" b="T18"/>
                    <a:pathLst>
                      <a:path w="42" h="552">
                        <a:moveTo>
                          <a:pt x="0" y="431"/>
                        </a:moveTo>
                        <a:lnTo>
                          <a:pt x="42" y="0"/>
                        </a:lnTo>
                        <a:lnTo>
                          <a:pt x="42" y="122"/>
                        </a:lnTo>
                        <a:lnTo>
                          <a:pt x="0" y="552"/>
                        </a:lnTo>
                        <a:lnTo>
                          <a:pt x="0" y="431"/>
                        </a:lnTo>
                        <a:close/>
                      </a:path>
                    </a:pathLst>
                  </a:custGeom>
                  <a:solidFill>
                    <a:srgbClr val="E6E6E6"/>
                  </a:solidFill>
                  <a:ln w="4763">
                    <a:solidFill>
                      <a:schemeClr val="bg2"/>
                    </a:solidFill>
                    <a:round/>
                    <a:headEnd/>
                    <a:tailEnd/>
                  </a:ln>
                </p:spPr>
                <p:txBody>
                  <a:bodyPr/>
                  <a:lstStyle/>
                  <a:p>
                    <a:endParaRPr lang="en-US"/>
                  </a:p>
                </p:txBody>
              </p:sp>
              <p:sp>
                <p:nvSpPr>
                  <p:cNvPr id="39163" name="Rectangle 55"/>
                  <p:cNvSpPr>
                    <a:spLocks noChangeArrowheads="1"/>
                  </p:cNvSpPr>
                  <p:nvPr/>
                </p:nvSpPr>
                <p:spPr bwMode="auto">
                  <a:xfrm>
                    <a:off x="2571" y="2553"/>
                    <a:ext cx="949" cy="121"/>
                  </a:xfrm>
                  <a:prstGeom prst="rect">
                    <a:avLst/>
                  </a:prstGeom>
                  <a:solidFill>
                    <a:srgbClr val="E6E6E6"/>
                  </a:solidFill>
                  <a:ln w="4763">
                    <a:solidFill>
                      <a:schemeClr val="bg2"/>
                    </a:solidFill>
                    <a:miter lim="800000"/>
                    <a:headEnd/>
                    <a:tailEnd/>
                  </a:ln>
                </p:spPr>
                <p:txBody>
                  <a:bodyPr/>
                  <a:lstStyle/>
                  <a:p>
                    <a:endParaRPr lang="en-US"/>
                  </a:p>
                </p:txBody>
              </p:sp>
              <p:sp>
                <p:nvSpPr>
                  <p:cNvPr id="39164" name="Freeform 56"/>
                  <p:cNvSpPr>
                    <a:spLocks/>
                  </p:cNvSpPr>
                  <p:nvPr/>
                </p:nvSpPr>
                <p:spPr bwMode="auto">
                  <a:xfrm>
                    <a:off x="2571" y="2122"/>
                    <a:ext cx="949" cy="431"/>
                  </a:xfrm>
                  <a:custGeom>
                    <a:avLst/>
                    <a:gdLst>
                      <a:gd name="T0" fmla="*/ 42 w 949"/>
                      <a:gd name="T1" fmla="*/ 0 h 431"/>
                      <a:gd name="T2" fmla="*/ 949 w 949"/>
                      <a:gd name="T3" fmla="*/ 431 h 431"/>
                      <a:gd name="T4" fmla="*/ 0 w 949"/>
                      <a:gd name="T5" fmla="*/ 431 h 431"/>
                      <a:gd name="T6" fmla="*/ 42 w 949"/>
                      <a:gd name="T7" fmla="*/ 0 h 431"/>
                      <a:gd name="T8" fmla="*/ 0 60000 65536"/>
                      <a:gd name="T9" fmla="*/ 0 60000 65536"/>
                      <a:gd name="T10" fmla="*/ 0 60000 65536"/>
                      <a:gd name="T11" fmla="*/ 0 60000 65536"/>
                      <a:gd name="T12" fmla="*/ 0 w 949"/>
                      <a:gd name="T13" fmla="*/ 0 h 431"/>
                      <a:gd name="T14" fmla="*/ 949 w 949"/>
                      <a:gd name="T15" fmla="*/ 431 h 431"/>
                    </a:gdLst>
                    <a:ahLst/>
                    <a:cxnLst>
                      <a:cxn ang="T8">
                        <a:pos x="T0" y="T1"/>
                      </a:cxn>
                      <a:cxn ang="T9">
                        <a:pos x="T2" y="T3"/>
                      </a:cxn>
                      <a:cxn ang="T10">
                        <a:pos x="T4" y="T5"/>
                      </a:cxn>
                      <a:cxn ang="T11">
                        <a:pos x="T6" y="T7"/>
                      </a:cxn>
                    </a:cxnLst>
                    <a:rect l="T12" t="T13" r="T14" b="T15"/>
                    <a:pathLst>
                      <a:path w="949" h="431">
                        <a:moveTo>
                          <a:pt x="42" y="0"/>
                        </a:moveTo>
                        <a:lnTo>
                          <a:pt x="949" y="431"/>
                        </a:lnTo>
                        <a:lnTo>
                          <a:pt x="0" y="431"/>
                        </a:lnTo>
                        <a:lnTo>
                          <a:pt x="42" y="0"/>
                        </a:lnTo>
                        <a:close/>
                      </a:path>
                    </a:pathLst>
                  </a:custGeom>
                  <a:solidFill>
                    <a:srgbClr val="E6E6E6"/>
                  </a:solidFill>
                  <a:ln w="4763">
                    <a:solidFill>
                      <a:schemeClr val="bg2"/>
                    </a:solidFill>
                    <a:round/>
                    <a:headEnd/>
                    <a:tailEnd/>
                  </a:ln>
                </p:spPr>
                <p:txBody>
                  <a:bodyPr/>
                  <a:lstStyle/>
                  <a:p>
                    <a:endParaRPr lang="en-US"/>
                  </a:p>
                </p:txBody>
              </p:sp>
            </p:grpSp>
          </p:grpSp>
          <p:grpSp>
            <p:nvGrpSpPr>
              <p:cNvPr id="39129" name="Group 57"/>
              <p:cNvGrpSpPr>
                <a:grpSpLocks/>
              </p:cNvGrpSpPr>
              <p:nvPr/>
            </p:nvGrpSpPr>
            <p:grpSpPr bwMode="auto">
              <a:xfrm>
                <a:off x="1619" y="1999"/>
                <a:ext cx="2477" cy="552"/>
                <a:chOff x="1619" y="1999"/>
                <a:chExt cx="2477" cy="552"/>
              </a:xfrm>
            </p:grpSpPr>
            <p:grpSp>
              <p:nvGrpSpPr>
                <p:cNvPr id="39130" name="Group 58"/>
                <p:cNvGrpSpPr>
                  <a:grpSpLocks/>
                </p:cNvGrpSpPr>
                <p:nvPr/>
              </p:nvGrpSpPr>
              <p:grpSpPr bwMode="auto">
                <a:xfrm>
                  <a:off x="3191" y="1999"/>
                  <a:ext cx="905" cy="552"/>
                  <a:chOff x="3191" y="1999"/>
                  <a:chExt cx="905" cy="552"/>
                </a:xfrm>
              </p:grpSpPr>
              <p:sp>
                <p:nvSpPr>
                  <p:cNvPr id="39152" name="Rectangle 59"/>
                  <p:cNvSpPr>
                    <a:spLocks noChangeArrowheads="1"/>
                  </p:cNvSpPr>
                  <p:nvPr/>
                </p:nvSpPr>
                <p:spPr bwMode="auto">
                  <a:xfrm>
                    <a:off x="3191" y="1999"/>
                    <a:ext cx="479" cy="122"/>
                  </a:xfrm>
                  <a:prstGeom prst="rect">
                    <a:avLst/>
                  </a:prstGeom>
                  <a:solidFill>
                    <a:srgbClr val="CCFFCC"/>
                  </a:solidFill>
                  <a:ln w="4763">
                    <a:solidFill>
                      <a:schemeClr val="bg2"/>
                    </a:solidFill>
                    <a:miter lim="800000"/>
                    <a:headEnd/>
                    <a:tailEnd/>
                  </a:ln>
                </p:spPr>
                <p:txBody>
                  <a:bodyPr/>
                  <a:lstStyle/>
                  <a:p>
                    <a:endParaRPr lang="en-US"/>
                  </a:p>
                </p:txBody>
              </p:sp>
              <p:sp>
                <p:nvSpPr>
                  <p:cNvPr id="39153" name="Freeform 60"/>
                  <p:cNvSpPr>
                    <a:spLocks/>
                  </p:cNvSpPr>
                  <p:nvPr/>
                </p:nvSpPr>
                <p:spPr bwMode="auto">
                  <a:xfrm>
                    <a:off x="3670" y="1999"/>
                    <a:ext cx="426" cy="552"/>
                  </a:xfrm>
                  <a:custGeom>
                    <a:avLst/>
                    <a:gdLst>
                      <a:gd name="T0" fmla="*/ 426 w 426"/>
                      <a:gd name="T1" fmla="*/ 431 h 552"/>
                      <a:gd name="T2" fmla="*/ 0 w 426"/>
                      <a:gd name="T3" fmla="*/ 0 h 552"/>
                      <a:gd name="T4" fmla="*/ 0 w 426"/>
                      <a:gd name="T5" fmla="*/ 122 h 552"/>
                      <a:gd name="T6" fmla="*/ 426 w 426"/>
                      <a:gd name="T7" fmla="*/ 552 h 552"/>
                      <a:gd name="T8" fmla="*/ 426 w 426"/>
                      <a:gd name="T9" fmla="*/ 431 h 552"/>
                      <a:gd name="T10" fmla="*/ 0 60000 65536"/>
                      <a:gd name="T11" fmla="*/ 0 60000 65536"/>
                      <a:gd name="T12" fmla="*/ 0 60000 65536"/>
                      <a:gd name="T13" fmla="*/ 0 60000 65536"/>
                      <a:gd name="T14" fmla="*/ 0 60000 65536"/>
                      <a:gd name="T15" fmla="*/ 0 w 426"/>
                      <a:gd name="T16" fmla="*/ 0 h 552"/>
                      <a:gd name="T17" fmla="*/ 426 w 426"/>
                      <a:gd name="T18" fmla="*/ 552 h 552"/>
                    </a:gdLst>
                    <a:ahLst/>
                    <a:cxnLst>
                      <a:cxn ang="T10">
                        <a:pos x="T0" y="T1"/>
                      </a:cxn>
                      <a:cxn ang="T11">
                        <a:pos x="T2" y="T3"/>
                      </a:cxn>
                      <a:cxn ang="T12">
                        <a:pos x="T4" y="T5"/>
                      </a:cxn>
                      <a:cxn ang="T13">
                        <a:pos x="T6" y="T7"/>
                      </a:cxn>
                      <a:cxn ang="T14">
                        <a:pos x="T8" y="T9"/>
                      </a:cxn>
                    </a:cxnLst>
                    <a:rect l="T15" t="T16" r="T17" b="T18"/>
                    <a:pathLst>
                      <a:path w="426" h="552">
                        <a:moveTo>
                          <a:pt x="426" y="431"/>
                        </a:moveTo>
                        <a:lnTo>
                          <a:pt x="0" y="0"/>
                        </a:lnTo>
                        <a:lnTo>
                          <a:pt x="0" y="122"/>
                        </a:lnTo>
                        <a:lnTo>
                          <a:pt x="426" y="552"/>
                        </a:lnTo>
                        <a:lnTo>
                          <a:pt x="426" y="431"/>
                        </a:lnTo>
                        <a:close/>
                      </a:path>
                    </a:pathLst>
                  </a:custGeom>
                  <a:solidFill>
                    <a:srgbClr val="CCFFCC"/>
                  </a:solidFill>
                  <a:ln w="4763">
                    <a:solidFill>
                      <a:schemeClr val="bg2"/>
                    </a:solidFill>
                    <a:round/>
                    <a:headEnd/>
                    <a:tailEnd/>
                  </a:ln>
                </p:spPr>
                <p:txBody>
                  <a:bodyPr/>
                  <a:lstStyle/>
                  <a:p>
                    <a:endParaRPr lang="en-US"/>
                  </a:p>
                </p:txBody>
              </p:sp>
              <p:sp>
                <p:nvSpPr>
                  <p:cNvPr id="39154" name="Freeform 61"/>
                  <p:cNvSpPr>
                    <a:spLocks/>
                  </p:cNvSpPr>
                  <p:nvPr/>
                </p:nvSpPr>
                <p:spPr bwMode="auto">
                  <a:xfrm>
                    <a:off x="3191" y="1999"/>
                    <a:ext cx="422" cy="552"/>
                  </a:xfrm>
                  <a:custGeom>
                    <a:avLst/>
                    <a:gdLst>
                      <a:gd name="T0" fmla="*/ 0 w 422"/>
                      <a:gd name="T1" fmla="*/ 0 h 552"/>
                      <a:gd name="T2" fmla="*/ 422 w 422"/>
                      <a:gd name="T3" fmla="*/ 431 h 552"/>
                      <a:gd name="T4" fmla="*/ 422 w 422"/>
                      <a:gd name="T5" fmla="*/ 552 h 552"/>
                      <a:gd name="T6" fmla="*/ 0 w 422"/>
                      <a:gd name="T7" fmla="*/ 122 h 552"/>
                      <a:gd name="T8" fmla="*/ 0 w 422"/>
                      <a:gd name="T9" fmla="*/ 0 h 552"/>
                      <a:gd name="T10" fmla="*/ 0 60000 65536"/>
                      <a:gd name="T11" fmla="*/ 0 60000 65536"/>
                      <a:gd name="T12" fmla="*/ 0 60000 65536"/>
                      <a:gd name="T13" fmla="*/ 0 60000 65536"/>
                      <a:gd name="T14" fmla="*/ 0 60000 65536"/>
                      <a:gd name="T15" fmla="*/ 0 w 422"/>
                      <a:gd name="T16" fmla="*/ 0 h 552"/>
                      <a:gd name="T17" fmla="*/ 422 w 422"/>
                      <a:gd name="T18" fmla="*/ 552 h 552"/>
                    </a:gdLst>
                    <a:ahLst/>
                    <a:cxnLst>
                      <a:cxn ang="T10">
                        <a:pos x="T0" y="T1"/>
                      </a:cxn>
                      <a:cxn ang="T11">
                        <a:pos x="T2" y="T3"/>
                      </a:cxn>
                      <a:cxn ang="T12">
                        <a:pos x="T4" y="T5"/>
                      </a:cxn>
                      <a:cxn ang="T13">
                        <a:pos x="T6" y="T7"/>
                      </a:cxn>
                      <a:cxn ang="T14">
                        <a:pos x="T8" y="T9"/>
                      </a:cxn>
                    </a:cxnLst>
                    <a:rect l="T15" t="T16" r="T17" b="T18"/>
                    <a:pathLst>
                      <a:path w="422" h="552">
                        <a:moveTo>
                          <a:pt x="0" y="0"/>
                        </a:moveTo>
                        <a:lnTo>
                          <a:pt x="422" y="431"/>
                        </a:lnTo>
                        <a:lnTo>
                          <a:pt x="422"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9155" name="Rectangle 62"/>
                  <p:cNvSpPr>
                    <a:spLocks noChangeArrowheads="1"/>
                  </p:cNvSpPr>
                  <p:nvPr/>
                </p:nvSpPr>
                <p:spPr bwMode="auto">
                  <a:xfrm>
                    <a:off x="3607" y="2430"/>
                    <a:ext cx="489" cy="121"/>
                  </a:xfrm>
                  <a:prstGeom prst="rect">
                    <a:avLst/>
                  </a:prstGeom>
                  <a:solidFill>
                    <a:srgbClr val="CCFFCC"/>
                  </a:solidFill>
                  <a:ln w="4763">
                    <a:solidFill>
                      <a:schemeClr val="bg2"/>
                    </a:solidFill>
                    <a:miter lim="800000"/>
                    <a:headEnd/>
                    <a:tailEnd/>
                  </a:ln>
                </p:spPr>
                <p:txBody>
                  <a:bodyPr/>
                  <a:lstStyle/>
                  <a:p>
                    <a:endParaRPr lang="en-US"/>
                  </a:p>
                </p:txBody>
              </p:sp>
              <p:sp>
                <p:nvSpPr>
                  <p:cNvPr id="39156" name="Freeform 63"/>
                  <p:cNvSpPr>
                    <a:spLocks/>
                  </p:cNvSpPr>
                  <p:nvPr/>
                </p:nvSpPr>
                <p:spPr bwMode="auto">
                  <a:xfrm>
                    <a:off x="3191" y="1999"/>
                    <a:ext cx="905" cy="431"/>
                  </a:xfrm>
                  <a:custGeom>
                    <a:avLst/>
                    <a:gdLst>
                      <a:gd name="T0" fmla="*/ 416 w 905"/>
                      <a:gd name="T1" fmla="*/ 431 h 431"/>
                      <a:gd name="T2" fmla="*/ 905 w 905"/>
                      <a:gd name="T3" fmla="*/ 431 h 431"/>
                      <a:gd name="T4" fmla="*/ 479 w 905"/>
                      <a:gd name="T5" fmla="*/ 0 h 431"/>
                      <a:gd name="T6" fmla="*/ 0 w 905"/>
                      <a:gd name="T7" fmla="*/ 0 h 431"/>
                      <a:gd name="T8" fmla="*/ 422 w 905"/>
                      <a:gd name="T9" fmla="*/ 431 h 431"/>
                      <a:gd name="T10" fmla="*/ 416 w 905"/>
                      <a:gd name="T11" fmla="*/ 431 h 431"/>
                      <a:gd name="T12" fmla="*/ 0 60000 65536"/>
                      <a:gd name="T13" fmla="*/ 0 60000 65536"/>
                      <a:gd name="T14" fmla="*/ 0 60000 65536"/>
                      <a:gd name="T15" fmla="*/ 0 60000 65536"/>
                      <a:gd name="T16" fmla="*/ 0 60000 65536"/>
                      <a:gd name="T17" fmla="*/ 0 60000 65536"/>
                      <a:gd name="T18" fmla="*/ 0 w 905"/>
                      <a:gd name="T19" fmla="*/ 0 h 431"/>
                      <a:gd name="T20" fmla="*/ 905 w 905"/>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5" h="431">
                        <a:moveTo>
                          <a:pt x="416" y="431"/>
                        </a:moveTo>
                        <a:lnTo>
                          <a:pt x="905" y="431"/>
                        </a:lnTo>
                        <a:lnTo>
                          <a:pt x="479" y="0"/>
                        </a:lnTo>
                        <a:lnTo>
                          <a:pt x="0" y="0"/>
                        </a:lnTo>
                        <a:lnTo>
                          <a:pt x="422"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39157" name="Freeform 64"/>
                  <p:cNvSpPr>
                    <a:spLocks/>
                  </p:cNvSpPr>
                  <p:nvPr/>
                </p:nvSpPr>
                <p:spPr bwMode="auto">
                  <a:xfrm>
                    <a:off x="3191" y="1999"/>
                    <a:ext cx="905" cy="431"/>
                  </a:xfrm>
                  <a:custGeom>
                    <a:avLst/>
                    <a:gdLst>
                      <a:gd name="T0" fmla="*/ 416 w 905"/>
                      <a:gd name="T1" fmla="*/ 431 h 431"/>
                      <a:gd name="T2" fmla="*/ 905 w 905"/>
                      <a:gd name="T3" fmla="*/ 431 h 431"/>
                      <a:gd name="T4" fmla="*/ 479 w 905"/>
                      <a:gd name="T5" fmla="*/ 0 h 431"/>
                      <a:gd name="T6" fmla="*/ 0 w 905"/>
                      <a:gd name="T7" fmla="*/ 0 h 431"/>
                      <a:gd name="T8" fmla="*/ 422 w 905"/>
                      <a:gd name="T9" fmla="*/ 431 h 431"/>
                      <a:gd name="T10" fmla="*/ 0 60000 65536"/>
                      <a:gd name="T11" fmla="*/ 0 60000 65536"/>
                      <a:gd name="T12" fmla="*/ 0 60000 65536"/>
                      <a:gd name="T13" fmla="*/ 0 60000 65536"/>
                      <a:gd name="T14" fmla="*/ 0 60000 65536"/>
                      <a:gd name="T15" fmla="*/ 0 w 905"/>
                      <a:gd name="T16" fmla="*/ 0 h 431"/>
                      <a:gd name="T17" fmla="*/ 905 w 905"/>
                      <a:gd name="T18" fmla="*/ 431 h 431"/>
                    </a:gdLst>
                    <a:ahLst/>
                    <a:cxnLst>
                      <a:cxn ang="T10">
                        <a:pos x="T0" y="T1"/>
                      </a:cxn>
                      <a:cxn ang="T11">
                        <a:pos x="T2" y="T3"/>
                      </a:cxn>
                      <a:cxn ang="T12">
                        <a:pos x="T4" y="T5"/>
                      </a:cxn>
                      <a:cxn ang="T13">
                        <a:pos x="T6" y="T7"/>
                      </a:cxn>
                      <a:cxn ang="T14">
                        <a:pos x="T8" y="T9"/>
                      </a:cxn>
                    </a:cxnLst>
                    <a:rect l="T15" t="T16" r="T17" b="T18"/>
                    <a:pathLst>
                      <a:path w="905" h="431">
                        <a:moveTo>
                          <a:pt x="416" y="431"/>
                        </a:moveTo>
                        <a:lnTo>
                          <a:pt x="905" y="431"/>
                        </a:lnTo>
                        <a:lnTo>
                          <a:pt x="479" y="0"/>
                        </a:lnTo>
                        <a:lnTo>
                          <a:pt x="0" y="0"/>
                        </a:lnTo>
                        <a:lnTo>
                          <a:pt x="422" y="431"/>
                        </a:lnTo>
                      </a:path>
                    </a:pathLst>
                  </a:custGeom>
                  <a:noFill/>
                  <a:ln w="4763">
                    <a:solidFill>
                      <a:schemeClr val="bg2"/>
                    </a:solidFill>
                    <a:round/>
                    <a:headEnd/>
                    <a:tailEnd/>
                  </a:ln>
                </p:spPr>
                <p:txBody>
                  <a:bodyPr/>
                  <a:lstStyle/>
                  <a:p>
                    <a:endParaRPr lang="en-US"/>
                  </a:p>
                </p:txBody>
              </p:sp>
            </p:grpSp>
            <p:grpSp>
              <p:nvGrpSpPr>
                <p:cNvPr id="39131" name="Group 65"/>
                <p:cNvGrpSpPr>
                  <a:grpSpLocks/>
                </p:cNvGrpSpPr>
                <p:nvPr/>
              </p:nvGrpSpPr>
              <p:grpSpPr bwMode="auto">
                <a:xfrm>
                  <a:off x="2666" y="1999"/>
                  <a:ext cx="905" cy="552"/>
                  <a:chOff x="2666" y="1999"/>
                  <a:chExt cx="905" cy="552"/>
                </a:xfrm>
              </p:grpSpPr>
              <p:sp>
                <p:nvSpPr>
                  <p:cNvPr id="39146" name="Rectangle 66"/>
                  <p:cNvSpPr>
                    <a:spLocks noChangeArrowheads="1"/>
                  </p:cNvSpPr>
                  <p:nvPr/>
                </p:nvSpPr>
                <p:spPr bwMode="auto">
                  <a:xfrm>
                    <a:off x="2666" y="1999"/>
                    <a:ext cx="480" cy="122"/>
                  </a:xfrm>
                  <a:prstGeom prst="rect">
                    <a:avLst/>
                  </a:prstGeom>
                  <a:solidFill>
                    <a:srgbClr val="CCFFCC"/>
                  </a:solidFill>
                  <a:ln w="4763">
                    <a:solidFill>
                      <a:schemeClr val="bg2"/>
                    </a:solidFill>
                    <a:miter lim="800000"/>
                    <a:headEnd/>
                    <a:tailEnd/>
                  </a:ln>
                </p:spPr>
                <p:txBody>
                  <a:bodyPr/>
                  <a:lstStyle/>
                  <a:p>
                    <a:endParaRPr lang="en-US"/>
                  </a:p>
                </p:txBody>
              </p:sp>
              <p:sp>
                <p:nvSpPr>
                  <p:cNvPr id="39147" name="Freeform 67"/>
                  <p:cNvSpPr>
                    <a:spLocks/>
                  </p:cNvSpPr>
                  <p:nvPr/>
                </p:nvSpPr>
                <p:spPr bwMode="auto">
                  <a:xfrm>
                    <a:off x="3146" y="1999"/>
                    <a:ext cx="425" cy="552"/>
                  </a:xfrm>
                  <a:custGeom>
                    <a:avLst/>
                    <a:gdLst>
                      <a:gd name="T0" fmla="*/ 425 w 425"/>
                      <a:gd name="T1" fmla="*/ 431 h 552"/>
                      <a:gd name="T2" fmla="*/ 0 w 425"/>
                      <a:gd name="T3" fmla="*/ 0 h 552"/>
                      <a:gd name="T4" fmla="*/ 0 w 425"/>
                      <a:gd name="T5" fmla="*/ 122 h 552"/>
                      <a:gd name="T6" fmla="*/ 425 w 425"/>
                      <a:gd name="T7" fmla="*/ 552 h 552"/>
                      <a:gd name="T8" fmla="*/ 425 w 425"/>
                      <a:gd name="T9" fmla="*/ 431 h 552"/>
                      <a:gd name="T10" fmla="*/ 0 60000 65536"/>
                      <a:gd name="T11" fmla="*/ 0 60000 65536"/>
                      <a:gd name="T12" fmla="*/ 0 60000 65536"/>
                      <a:gd name="T13" fmla="*/ 0 60000 65536"/>
                      <a:gd name="T14" fmla="*/ 0 60000 65536"/>
                      <a:gd name="T15" fmla="*/ 0 w 425"/>
                      <a:gd name="T16" fmla="*/ 0 h 552"/>
                      <a:gd name="T17" fmla="*/ 425 w 425"/>
                      <a:gd name="T18" fmla="*/ 552 h 552"/>
                    </a:gdLst>
                    <a:ahLst/>
                    <a:cxnLst>
                      <a:cxn ang="T10">
                        <a:pos x="T0" y="T1"/>
                      </a:cxn>
                      <a:cxn ang="T11">
                        <a:pos x="T2" y="T3"/>
                      </a:cxn>
                      <a:cxn ang="T12">
                        <a:pos x="T4" y="T5"/>
                      </a:cxn>
                      <a:cxn ang="T13">
                        <a:pos x="T6" y="T7"/>
                      </a:cxn>
                      <a:cxn ang="T14">
                        <a:pos x="T8" y="T9"/>
                      </a:cxn>
                    </a:cxnLst>
                    <a:rect l="T15" t="T16" r="T17" b="T18"/>
                    <a:pathLst>
                      <a:path w="425" h="552">
                        <a:moveTo>
                          <a:pt x="425" y="431"/>
                        </a:moveTo>
                        <a:lnTo>
                          <a:pt x="0" y="0"/>
                        </a:lnTo>
                        <a:lnTo>
                          <a:pt x="0" y="122"/>
                        </a:lnTo>
                        <a:lnTo>
                          <a:pt x="425" y="552"/>
                        </a:lnTo>
                        <a:lnTo>
                          <a:pt x="425" y="431"/>
                        </a:lnTo>
                        <a:close/>
                      </a:path>
                    </a:pathLst>
                  </a:custGeom>
                  <a:solidFill>
                    <a:srgbClr val="CCFFCC"/>
                  </a:solidFill>
                  <a:ln w="4763">
                    <a:solidFill>
                      <a:schemeClr val="bg2"/>
                    </a:solidFill>
                    <a:round/>
                    <a:headEnd/>
                    <a:tailEnd/>
                  </a:ln>
                </p:spPr>
                <p:txBody>
                  <a:bodyPr/>
                  <a:lstStyle/>
                  <a:p>
                    <a:endParaRPr lang="en-US"/>
                  </a:p>
                </p:txBody>
              </p:sp>
              <p:sp>
                <p:nvSpPr>
                  <p:cNvPr id="39148" name="Freeform 68"/>
                  <p:cNvSpPr>
                    <a:spLocks/>
                  </p:cNvSpPr>
                  <p:nvPr/>
                </p:nvSpPr>
                <p:spPr bwMode="auto">
                  <a:xfrm>
                    <a:off x="2666" y="1999"/>
                    <a:ext cx="423" cy="552"/>
                  </a:xfrm>
                  <a:custGeom>
                    <a:avLst/>
                    <a:gdLst>
                      <a:gd name="T0" fmla="*/ 0 w 423"/>
                      <a:gd name="T1" fmla="*/ 0 h 552"/>
                      <a:gd name="T2" fmla="*/ 423 w 423"/>
                      <a:gd name="T3" fmla="*/ 431 h 552"/>
                      <a:gd name="T4" fmla="*/ 423 w 423"/>
                      <a:gd name="T5" fmla="*/ 552 h 552"/>
                      <a:gd name="T6" fmla="*/ 0 w 423"/>
                      <a:gd name="T7" fmla="*/ 122 h 552"/>
                      <a:gd name="T8" fmla="*/ 0 w 423"/>
                      <a:gd name="T9" fmla="*/ 0 h 552"/>
                      <a:gd name="T10" fmla="*/ 0 60000 65536"/>
                      <a:gd name="T11" fmla="*/ 0 60000 65536"/>
                      <a:gd name="T12" fmla="*/ 0 60000 65536"/>
                      <a:gd name="T13" fmla="*/ 0 60000 65536"/>
                      <a:gd name="T14" fmla="*/ 0 60000 65536"/>
                      <a:gd name="T15" fmla="*/ 0 w 423"/>
                      <a:gd name="T16" fmla="*/ 0 h 552"/>
                      <a:gd name="T17" fmla="*/ 423 w 423"/>
                      <a:gd name="T18" fmla="*/ 552 h 552"/>
                    </a:gdLst>
                    <a:ahLst/>
                    <a:cxnLst>
                      <a:cxn ang="T10">
                        <a:pos x="T0" y="T1"/>
                      </a:cxn>
                      <a:cxn ang="T11">
                        <a:pos x="T2" y="T3"/>
                      </a:cxn>
                      <a:cxn ang="T12">
                        <a:pos x="T4" y="T5"/>
                      </a:cxn>
                      <a:cxn ang="T13">
                        <a:pos x="T6" y="T7"/>
                      </a:cxn>
                      <a:cxn ang="T14">
                        <a:pos x="T8" y="T9"/>
                      </a:cxn>
                    </a:cxnLst>
                    <a:rect l="T15" t="T16" r="T17" b="T18"/>
                    <a:pathLst>
                      <a:path w="423" h="552">
                        <a:moveTo>
                          <a:pt x="0" y="0"/>
                        </a:moveTo>
                        <a:lnTo>
                          <a:pt x="423" y="431"/>
                        </a:lnTo>
                        <a:lnTo>
                          <a:pt x="423"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9149" name="Rectangle 69"/>
                  <p:cNvSpPr>
                    <a:spLocks noChangeArrowheads="1"/>
                  </p:cNvSpPr>
                  <p:nvPr/>
                </p:nvSpPr>
                <p:spPr bwMode="auto">
                  <a:xfrm>
                    <a:off x="3084"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39150" name="Freeform 70"/>
                  <p:cNvSpPr>
                    <a:spLocks/>
                  </p:cNvSpPr>
                  <p:nvPr/>
                </p:nvSpPr>
                <p:spPr bwMode="auto">
                  <a:xfrm>
                    <a:off x="2666" y="1999"/>
                    <a:ext cx="905" cy="431"/>
                  </a:xfrm>
                  <a:custGeom>
                    <a:avLst/>
                    <a:gdLst>
                      <a:gd name="T0" fmla="*/ 418 w 905"/>
                      <a:gd name="T1" fmla="*/ 431 h 431"/>
                      <a:gd name="T2" fmla="*/ 905 w 905"/>
                      <a:gd name="T3" fmla="*/ 431 h 431"/>
                      <a:gd name="T4" fmla="*/ 480 w 905"/>
                      <a:gd name="T5" fmla="*/ 0 h 431"/>
                      <a:gd name="T6" fmla="*/ 0 w 905"/>
                      <a:gd name="T7" fmla="*/ 0 h 431"/>
                      <a:gd name="T8" fmla="*/ 423 w 905"/>
                      <a:gd name="T9" fmla="*/ 431 h 431"/>
                      <a:gd name="T10" fmla="*/ 418 w 905"/>
                      <a:gd name="T11" fmla="*/ 431 h 431"/>
                      <a:gd name="T12" fmla="*/ 0 60000 65536"/>
                      <a:gd name="T13" fmla="*/ 0 60000 65536"/>
                      <a:gd name="T14" fmla="*/ 0 60000 65536"/>
                      <a:gd name="T15" fmla="*/ 0 60000 65536"/>
                      <a:gd name="T16" fmla="*/ 0 60000 65536"/>
                      <a:gd name="T17" fmla="*/ 0 60000 65536"/>
                      <a:gd name="T18" fmla="*/ 0 w 905"/>
                      <a:gd name="T19" fmla="*/ 0 h 431"/>
                      <a:gd name="T20" fmla="*/ 905 w 905"/>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5" h="431">
                        <a:moveTo>
                          <a:pt x="418" y="431"/>
                        </a:moveTo>
                        <a:lnTo>
                          <a:pt x="905" y="431"/>
                        </a:lnTo>
                        <a:lnTo>
                          <a:pt x="480" y="0"/>
                        </a:lnTo>
                        <a:lnTo>
                          <a:pt x="0" y="0"/>
                        </a:lnTo>
                        <a:lnTo>
                          <a:pt x="423" y="431"/>
                        </a:lnTo>
                        <a:lnTo>
                          <a:pt x="418" y="431"/>
                        </a:lnTo>
                        <a:close/>
                      </a:path>
                    </a:pathLst>
                  </a:custGeom>
                  <a:solidFill>
                    <a:srgbClr val="CCFFCC"/>
                  </a:solidFill>
                  <a:ln w="9525">
                    <a:solidFill>
                      <a:schemeClr val="bg2"/>
                    </a:solidFill>
                    <a:round/>
                    <a:headEnd/>
                    <a:tailEnd/>
                  </a:ln>
                </p:spPr>
                <p:txBody>
                  <a:bodyPr/>
                  <a:lstStyle/>
                  <a:p>
                    <a:endParaRPr lang="en-US"/>
                  </a:p>
                </p:txBody>
              </p:sp>
              <p:sp>
                <p:nvSpPr>
                  <p:cNvPr id="39151" name="Freeform 71"/>
                  <p:cNvSpPr>
                    <a:spLocks/>
                  </p:cNvSpPr>
                  <p:nvPr/>
                </p:nvSpPr>
                <p:spPr bwMode="auto">
                  <a:xfrm>
                    <a:off x="2666" y="1999"/>
                    <a:ext cx="905" cy="431"/>
                  </a:xfrm>
                  <a:custGeom>
                    <a:avLst/>
                    <a:gdLst>
                      <a:gd name="T0" fmla="*/ 418 w 905"/>
                      <a:gd name="T1" fmla="*/ 431 h 431"/>
                      <a:gd name="T2" fmla="*/ 905 w 905"/>
                      <a:gd name="T3" fmla="*/ 431 h 431"/>
                      <a:gd name="T4" fmla="*/ 480 w 905"/>
                      <a:gd name="T5" fmla="*/ 0 h 431"/>
                      <a:gd name="T6" fmla="*/ 0 w 905"/>
                      <a:gd name="T7" fmla="*/ 0 h 431"/>
                      <a:gd name="T8" fmla="*/ 423 w 905"/>
                      <a:gd name="T9" fmla="*/ 431 h 431"/>
                      <a:gd name="T10" fmla="*/ 0 60000 65536"/>
                      <a:gd name="T11" fmla="*/ 0 60000 65536"/>
                      <a:gd name="T12" fmla="*/ 0 60000 65536"/>
                      <a:gd name="T13" fmla="*/ 0 60000 65536"/>
                      <a:gd name="T14" fmla="*/ 0 60000 65536"/>
                      <a:gd name="T15" fmla="*/ 0 w 905"/>
                      <a:gd name="T16" fmla="*/ 0 h 431"/>
                      <a:gd name="T17" fmla="*/ 905 w 905"/>
                      <a:gd name="T18" fmla="*/ 431 h 431"/>
                    </a:gdLst>
                    <a:ahLst/>
                    <a:cxnLst>
                      <a:cxn ang="T10">
                        <a:pos x="T0" y="T1"/>
                      </a:cxn>
                      <a:cxn ang="T11">
                        <a:pos x="T2" y="T3"/>
                      </a:cxn>
                      <a:cxn ang="T12">
                        <a:pos x="T4" y="T5"/>
                      </a:cxn>
                      <a:cxn ang="T13">
                        <a:pos x="T6" y="T7"/>
                      </a:cxn>
                      <a:cxn ang="T14">
                        <a:pos x="T8" y="T9"/>
                      </a:cxn>
                    </a:cxnLst>
                    <a:rect l="T15" t="T16" r="T17" b="T18"/>
                    <a:pathLst>
                      <a:path w="905" h="431">
                        <a:moveTo>
                          <a:pt x="418" y="431"/>
                        </a:moveTo>
                        <a:lnTo>
                          <a:pt x="905" y="431"/>
                        </a:lnTo>
                        <a:lnTo>
                          <a:pt x="480" y="0"/>
                        </a:lnTo>
                        <a:lnTo>
                          <a:pt x="0" y="0"/>
                        </a:lnTo>
                        <a:lnTo>
                          <a:pt x="423" y="431"/>
                        </a:lnTo>
                      </a:path>
                    </a:pathLst>
                  </a:custGeom>
                  <a:noFill/>
                  <a:ln w="4763">
                    <a:solidFill>
                      <a:schemeClr val="bg2"/>
                    </a:solidFill>
                    <a:round/>
                    <a:headEnd/>
                    <a:tailEnd/>
                  </a:ln>
                </p:spPr>
                <p:txBody>
                  <a:bodyPr/>
                  <a:lstStyle/>
                  <a:p>
                    <a:endParaRPr lang="en-US"/>
                  </a:p>
                </p:txBody>
              </p:sp>
            </p:grpSp>
            <p:grpSp>
              <p:nvGrpSpPr>
                <p:cNvPr id="39132" name="Group 72"/>
                <p:cNvGrpSpPr>
                  <a:grpSpLocks/>
                </p:cNvGrpSpPr>
                <p:nvPr/>
              </p:nvGrpSpPr>
              <p:grpSpPr bwMode="auto">
                <a:xfrm>
                  <a:off x="2144" y="1999"/>
                  <a:ext cx="903" cy="552"/>
                  <a:chOff x="2144" y="1999"/>
                  <a:chExt cx="903" cy="552"/>
                </a:xfrm>
              </p:grpSpPr>
              <p:sp>
                <p:nvSpPr>
                  <p:cNvPr id="39140" name="Rectangle 73"/>
                  <p:cNvSpPr>
                    <a:spLocks noChangeArrowheads="1"/>
                  </p:cNvSpPr>
                  <p:nvPr/>
                </p:nvSpPr>
                <p:spPr bwMode="auto">
                  <a:xfrm>
                    <a:off x="2144" y="1999"/>
                    <a:ext cx="477" cy="122"/>
                  </a:xfrm>
                  <a:prstGeom prst="rect">
                    <a:avLst/>
                  </a:prstGeom>
                  <a:solidFill>
                    <a:srgbClr val="CCFFCC"/>
                  </a:solidFill>
                  <a:ln w="4763">
                    <a:solidFill>
                      <a:schemeClr val="bg2"/>
                    </a:solidFill>
                    <a:miter lim="800000"/>
                    <a:headEnd/>
                    <a:tailEnd/>
                  </a:ln>
                </p:spPr>
                <p:txBody>
                  <a:bodyPr/>
                  <a:lstStyle/>
                  <a:p>
                    <a:endParaRPr lang="en-US"/>
                  </a:p>
                </p:txBody>
              </p:sp>
              <p:sp>
                <p:nvSpPr>
                  <p:cNvPr id="39141" name="Freeform 74"/>
                  <p:cNvSpPr>
                    <a:spLocks/>
                  </p:cNvSpPr>
                  <p:nvPr/>
                </p:nvSpPr>
                <p:spPr bwMode="auto">
                  <a:xfrm>
                    <a:off x="2621" y="1999"/>
                    <a:ext cx="426" cy="552"/>
                  </a:xfrm>
                  <a:custGeom>
                    <a:avLst/>
                    <a:gdLst>
                      <a:gd name="T0" fmla="*/ 426 w 426"/>
                      <a:gd name="T1" fmla="*/ 431 h 552"/>
                      <a:gd name="T2" fmla="*/ 0 w 426"/>
                      <a:gd name="T3" fmla="*/ 0 h 552"/>
                      <a:gd name="T4" fmla="*/ 0 w 426"/>
                      <a:gd name="T5" fmla="*/ 122 h 552"/>
                      <a:gd name="T6" fmla="*/ 426 w 426"/>
                      <a:gd name="T7" fmla="*/ 552 h 552"/>
                      <a:gd name="T8" fmla="*/ 426 w 426"/>
                      <a:gd name="T9" fmla="*/ 431 h 552"/>
                      <a:gd name="T10" fmla="*/ 0 60000 65536"/>
                      <a:gd name="T11" fmla="*/ 0 60000 65536"/>
                      <a:gd name="T12" fmla="*/ 0 60000 65536"/>
                      <a:gd name="T13" fmla="*/ 0 60000 65536"/>
                      <a:gd name="T14" fmla="*/ 0 60000 65536"/>
                      <a:gd name="T15" fmla="*/ 0 w 426"/>
                      <a:gd name="T16" fmla="*/ 0 h 552"/>
                      <a:gd name="T17" fmla="*/ 426 w 426"/>
                      <a:gd name="T18" fmla="*/ 552 h 552"/>
                    </a:gdLst>
                    <a:ahLst/>
                    <a:cxnLst>
                      <a:cxn ang="T10">
                        <a:pos x="T0" y="T1"/>
                      </a:cxn>
                      <a:cxn ang="T11">
                        <a:pos x="T2" y="T3"/>
                      </a:cxn>
                      <a:cxn ang="T12">
                        <a:pos x="T4" y="T5"/>
                      </a:cxn>
                      <a:cxn ang="T13">
                        <a:pos x="T6" y="T7"/>
                      </a:cxn>
                      <a:cxn ang="T14">
                        <a:pos x="T8" y="T9"/>
                      </a:cxn>
                    </a:cxnLst>
                    <a:rect l="T15" t="T16" r="T17" b="T18"/>
                    <a:pathLst>
                      <a:path w="426" h="552">
                        <a:moveTo>
                          <a:pt x="426" y="431"/>
                        </a:moveTo>
                        <a:lnTo>
                          <a:pt x="0" y="0"/>
                        </a:lnTo>
                        <a:lnTo>
                          <a:pt x="0" y="122"/>
                        </a:lnTo>
                        <a:lnTo>
                          <a:pt x="426" y="552"/>
                        </a:lnTo>
                        <a:lnTo>
                          <a:pt x="426" y="431"/>
                        </a:lnTo>
                        <a:close/>
                      </a:path>
                    </a:pathLst>
                  </a:custGeom>
                  <a:solidFill>
                    <a:srgbClr val="CCFFCC"/>
                  </a:solidFill>
                  <a:ln w="4763">
                    <a:solidFill>
                      <a:schemeClr val="bg2"/>
                    </a:solidFill>
                    <a:round/>
                    <a:headEnd/>
                    <a:tailEnd/>
                  </a:ln>
                </p:spPr>
                <p:txBody>
                  <a:bodyPr/>
                  <a:lstStyle/>
                  <a:p>
                    <a:endParaRPr lang="en-US"/>
                  </a:p>
                </p:txBody>
              </p:sp>
              <p:sp>
                <p:nvSpPr>
                  <p:cNvPr id="39142" name="Freeform 75"/>
                  <p:cNvSpPr>
                    <a:spLocks/>
                  </p:cNvSpPr>
                  <p:nvPr/>
                </p:nvSpPr>
                <p:spPr bwMode="auto">
                  <a:xfrm>
                    <a:off x="2144" y="1999"/>
                    <a:ext cx="420" cy="552"/>
                  </a:xfrm>
                  <a:custGeom>
                    <a:avLst/>
                    <a:gdLst>
                      <a:gd name="T0" fmla="*/ 0 w 420"/>
                      <a:gd name="T1" fmla="*/ 0 h 552"/>
                      <a:gd name="T2" fmla="*/ 420 w 420"/>
                      <a:gd name="T3" fmla="*/ 431 h 552"/>
                      <a:gd name="T4" fmla="*/ 420 w 420"/>
                      <a:gd name="T5" fmla="*/ 552 h 552"/>
                      <a:gd name="T6" fmla="*/ 0 w 420"/>
                      <a:gd name="T7" fmla="*/ 122 h 552"/>
                      <a:gd name="T8" fmla="*/ 0 w 420"/>
                      <a:gd name="T9" fmla="*/ 0 h 552"/>
                      <a:gd name="T10" fmla="*/ 0 60000 65536"/>
                      <a:gd name="T11" fmla="*/ 0 60000 65536"/>
                      <a:gd name="T12" fmla="*/ 0 60000 65536"/>
                      <a:gd name="T13" fmla="*/ 0 60000 65536"/>
                      <a:gd name="T14" fmla="*/ 0 60000 65536"/>
                      <a:gd name="T15" fmla="*/ 0 w 420"/>
                      <a:gd name="T16" fmla="*/ 0 h 552"/>
                      <a:gd name="T17" fmla="*/ 420 w 420"/>
                      <a:gd name="T18" fmla="*/ 552 h 552"/>
                    </a:gdLst>
                    <a:ahLst/>
                    <a:cxnLst>
                      <a:cxn ang="T10">
                        <a:pos x="T0" y="T1"/>
                      </a:cxn>
                      <a:cxn ang="T11">
                        <a:pos x="T2" y="T3"/>
                      </a:cxn>
                      <a:cxn ang="T12">
                        <a:pos x="T4" y="T5"/>
                      </a:cxn>
                      <a:cxn ang="T13">
                        <a:pos x="T6" y="T7"/>
                      </a:cxn>
                      <a:cxn ang="T14">
                        <a:pos x="T8" y="T9"/>
                      </a:cxn>
                    </a:cxnLst>
                    <a:rect l="T15" t="T16" r="T17" b="T18"/>
                    <a:pathLst>
                      <a:path w="420" h="552">
                        <a:moveTo>
                          <a:pt x="0" y="0"/>
                        </a:moveTo>
                        <a:lnTo>
                          <a:pt x="420" y="431"/>
                        </a:lnTo>
                        <a:lnTo>
                          <a:pt x="420"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9143" name="Rectangle 76"/>
                  <p:cNvSpPr>
                    <a:spLocks noChangeArrowheads="1"/>
                  </p:cNvSpPr>
                  <p:nvPr/>
                </p:nvSpPr>
                <p:spPr bwMode="auto">
                  <a:xfrm>
                    <a:off x="2560"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39144" name="Freeform 77"/>
                  <p:cNvSpPr>
                    <a:spLocks/>
                  </p:cNvSpPr>
                  <p:nvPr/>
                </p:nvSpPr>
                <p:spPr bwMode="auto">
                  <a:xfrm>
                    <a:off x="2144" y="1999"/>
                    <a:ext cx="903" cy="431"/>
                  </a:xfrm>
                  <a:custGeom>
                    <a:avLst/>
                    <a:gdLst>
                      <a:gd name="T0" fmla="*/ 416 w 903"/>
                      <a:gd name="T1" fmla="*/ 431 h 431"/>
                      <a:gd name="T2" fmla="*/ 903 w 903"/>
                      <a:gd name="T3" fmla="*/ 431 h 431"/>
                      <a:gd name="T4" fmla="*/ 477 w 903"/>
                      <a:gd name="T5" fmla="*/ 0 h 431"/>
                      <a:gd name="T6" fmla="*/ 0 w 903"/>
                      <a:gd name="T7" fmla="*/ 0 h 431"/>
                      <a:gd name="T8" fmla="*/ 420 w 903"/>
                      <a:gd name="T9" fmla="*/ 431 h 431"/>
                      <a:gd name="T10" fmla="*/ 416 w 903"/>
                      <a:gd name="T11" fmla="*/ 431 h 431"/>
                      <a:gd name="T12" fmla="*/ 0 60000 65536"/>
                      <a:gd name="T13" fmla="*/ 0 60000 65536"/>
                      <a:gd name="T14" fmla="*/ 0 60000 65536"/>
                      <a:gd name="T15" fmla="*/ 0 60000 65536"/>
                      <a:gd name="T16" fmla="*/ 0 60000 65536"/>
                      <a:gd name="T17" fmla="*/ 0 60000 65536"/>
                      <a:gd name="T18" fmla="*/ 0 w 903"/>
                      <a:gd name="T19" fmla="*/ 0 h 431"/>
                      <a:gd name="T20" fmla="*/ 903 w 903"/>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3" h="431">
                        <a:moveTo>
                          <a:pt x="416" y="431"/>
                        </a:moveTo>
                        <a:lnTo>
                          <a:pt x="903" y="431"/>
                        </a:lnTo>
                        <a:lnTo>
                          <a:pt x="477" y="0"/>
                        </a:lnTo>
                        <a:lnTo>
                          <a:pt x="0" y="0"/>
                        </a:lnTo>
                        <a:lnTo>
                          <a:pt x="420"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39145" name="Freeform 78"/>
                  <p:cNvSpPr>
                    <a:spLocks/>
                  </p:cNvSpPr>
                  <p:nvPr/>
                </p:nvSpPr>
                <p:spPr bwMode="auto">
                  <a:xfrm>
                    <a:off x="2144" y="1999"/>
                    <a:ext cx="903" cy="431"/>
                  </a:xfrm>
                  <a:custGeom>
                    <a:avLst/>
                    <a:gdLst>
                      <a:gd name="T0" fmla="*/ 416 w 903"/>
                      <a:gd name="T1" fmla="*/ 431 h 431"/>
                      <a:gd name="T2" fmla="*/ 903 w 903"/>
                      <a:gd name="T3" fmla="*/ 431 h 431"/>
                      <a:gd name="T4" fmla="*/ 477 w 903"/>
                      <a:gd name="T5" fmla="*/ 0 h 431"/>
                      <a:gd name="T6" fmla="*/ 0 w 903"/>
                      <a:gd name="T7" fmla="*/ 0 h 431"/>
                      <a:gd name="T8" fmla="*/ 420 w 903"/>
                      <a:gd name="T9" fmla="*/ 431 h 431"/>
                      <a:gd name="T10" fmla="*/ 0 60000 65536"/>
                      <a:gd name="T11" fmla="*/ 0 60000 65536"/>
                      <a:gd name="T12" fmla="*/ 0 60000 65536"/>
                      <a:gd name="T13" fmla="*/ 0 60000 65536"/>
                      <a:gd name="T14" fmla="*/ 0 60000 65536"/>
                      <a:gd name="T15" fmla="*/ 0 w 903"/>
                      <a:gd name="T16" fmla="*/ 0 h 431"/>
                      <a:gd name="T17" fmla="*/ 903 w 903"/>
                      <a:gd name="T18" fmla="*/ 431 h 431"/>
                    </a:gdLst>
                    <a:ahLst/>
                    <a:cxnLst>
                      <a:cxn ang="T10">
                        <a:pos x="T0" y="T1"/>
                      </a:cxn>
                      <a:cxn ang="T11">
                        <a:pos x="T2" y="T3"/>
                      </a:cxn>
                      <a:cxn ang="T12">
                        <a:pos x="T4" y="T5"/>
                      </a:cxn>
                      <a:cxn ang="T13">
                        <a:pos x="T6" y="T7"/>
                      </a:cxn>
                      <a:cxn ang="T14">
                        <a:pos x="T8" y="T9"/>
                      </a:cxn>
                    </a:cxnLst>
                    <a:rect l="T15" t="T16" r="T17" b="T18"/>
                    <a:pathLst>
                      <a:path w="903" h="431">
                        <a:moveTo>
                          <a:pt x="416" y="431"/>
                        </a:moveTo>
                        <a:lnTo>
                          <a:pt x="903" y="431"/>
                        </a:lnTo>
                        <a:lnTo>
                          <a:pt x="477" y="0"/>
                        </a:lnTo>
                        <a:lnTo>
                          <a:pt x="0" y="0"/>
                        </a:lnTo>
                        <a:lnTo>
                          <a:pt x="420" y="431"/>
                        </a:lnTo>
                      </a:path>
                    </a:pathLst>
                  </a:custGeom>
                  <a:noFill/>
                  <a:ln w="4763">
                    <a:solidFill>
                      <a:schemeClr val="bg2"/>
                    </a:solidFill>
                    <a:round/>
                    <a:headEnd/>
                    <a:tailEnd/>
                  </a:ln>
                </p:spPr>
                <p:txBody>
                  <a:bodyPr/>
                  <a:lstStyle/>
                  <a:p>
                    <a:endParaRPr lang="en-US"/>
                  </a:p>
                </p:txBody>
              </p:sp>
            </p:grpSp>
            <p:grpSp>
              <p:nvGrpSpPr>
                <p:cNvPr id="39133" name="Group 79"/>
                <p:cNvGrpSpPr>
                  <a:grpSpLocks/>
                </p:cNvGrpSpPr>
                <p:nvPr/>
              </p:nvGrpSpPr>
              <p:grpSpPr bwMode="auto">
                <a:xfrm>
                  <a:off x="1619" y="1999"/>
                  <a:ext cx="903" cy="552"/>
                  <a:chOff x="1619" y="1999"/>
                  <a:chExt cx="903" cy="552"/>
                </a:xfrm>
              </p:grpSpPr>
              <p:sp>
                <p:nvSpPr>
                  <p:cNvPr id="39134" name="Rectangle 80"/>
                  <p:cNvSpPr>
                    <a:spLocks noChangeArrowheads="1"/>
                  </p:cNvSpPr>
                  <p:nvPr/>
                </p:nvSpPr>
                <p:spPr bwMode="auto">
                  <a:xfrm>
                    <a:off x="1619" y="1999"/>
                    <a:ext cx="479" cy="122"/>
                  </a:xfrm>
                  <a:prstGeom prst="rect">
                    <a:avLst/>
                  </a:prstGeom>
                  <a:solidFill>
                    <a:srgbClr val="CCFFCC"/>
                  </a:solidFill>
                  <a:ln w="4763">
                    <a:solidFill>
                      <a:schemeClr val="bg2"/>
                    </a:solidFill>
                    <a:miter lim="800000"/>
                    <a:headEnd/>
                    <a:tailEnd/>
                  </a:ln>
                </p:spPr>
                <p:txBody>
                  <a:bodyPr/>
                  <a:lstStyle/>
                  <a:p>
                    <a:endParaRPr lang="en-US"/>
                  </a:p>
                </p:txBody>
              </p:sp>
              <p:sp>
                <p:nvSpPr>
                  <p:cNvPr id="39135" name="Freeform 81"/>
                  <p:cNvSpPr>
                    <a:spLocks/>
                  </p:cNvSpPr>
                  <p:nvPr/>
                </p:nvSpPr>
                <p:spPr bwMode="auto">
                  <a:xfrm>
                    <a:off x="2098" y="1999"/>
                    <a:ext cx="424" cy="552"/>
                  </a:xfrm>
                  <a:custGeom>
                    <a:avLst/>
                    <a:gdLst>
                      <a:gd name="T0" fmla="*/ 424 w 424"/>
                      <a:gd name="T1" fmla="*/ 431 h 552"/>
                      <a:gd name="T2" fmla="*/ 0 w 424"/>
                      <a:gd name="T3" fmla="*/ 0 h 552"/>
                      <a:gd name="T4" fmla="*/ 0 w 424"/>
                      <a:gd name="T5" fmla="*/ 122 h 552"/>
                      <a:gd name="T6" fmla="*/ 424 w 424"/>
                      <a:gd name="T7" fmla="*/ 552 h 552"/>
                      <a:gd name="T8" fmla="*/ 424 w 424"/>
                      <a:gd name="T9" fmla="*/ 431 h 552"/>
                      <a:gd name="T10" fmla="*/ 0 60000 65536"/>
                      <a:gd name="T11" fmla="*/ 0 60000 65536"/>
                      <a:gd name="T12" fmla="*/ 0 60000 65536"/>
                      <a:gd name="T13" fmla="*/ 0 60000 65536"/>
                      <a:gd name="T14" fmla="*/ 0 60000 65536"/>
                      <a:gd name="T15" fmla="*/ 0 w 424"/>
                      <a:gd name="T16" fmla="*/ 0 h 552"/>
                      <a:gd name="T17" fmla="*/ 424 w 424"/>
                      <a:gd name="T18" fmla="*/ 552 h 552"/>
                    </a:gdLst>
                    <a:ahLst/>
                    <a:cxnLst>
                      <a:cxn ang="T10">
                        <a:pos x="T0" y="T1"/>
                      </a:cxn>
                      <a:cxn ang="T11">
                        <a:pos x="T2" y="T3"/>
                      </a:cxn>
                      <a:cxn ang="T12">
                        <a:pos x="T4" y="T5"/>
                      </a:cxn>
                      <a:cxn ang="T13">
                        <a:pos x="T6" y="T7"/>
                      </a:cxn>
                      <a:cxn ang="T14">
                        <a:pos x="T8" y="T9"/>
                      </a:cxn>
                    </a:cxnLst>
                    <a:rect l="T15" t="T16" r="T17" b="T18"/>
                    <a:pathLst>
                      <a:path w="424" h="552">
                        <a:moveTo>
                          <a:pt x="424" y="431"/>
                        </a:moveTo>
                        <a:lnTo>
                          <a:pt x="0" y="0"/>
                        </a:lnTo>
                        <a:lnTo>
                          <a:pt x="0" y="122"/>
                        </a:lnTo>
                        <a:lnTo>
                          <a:pt x="424" y="552"/>
                        </a:lnTo>
                        <a:lnTo>
                          <a:pt x="424" y="431"/>
                        </a:lnTo>
                        <a:close/>
                      </a:path>
                    </a:pathLst>
                  </a:custGeom>
                  <a:solidFill>
                    <a:srgbClr val="CCFFCC"/>
                  </a:solidFill>
                  <a:ln w="4763">
                    <a:solidFill>
                      <a:schemeClr val="bg2"/>
                    </a:solidFill>
                    <a:round/>
                    <a:headEnd/>
                    <a:tailEnd/>
                  </a:ln>
                </p:spPr>
                <p:txBody>
                  <a:bodyPr/>
                  <a:lstStyle/>
                  <a:p>
                    <a:endParaRPr lang="en-US"/>
                  </a:p>
                </p:txBody>
              </p:sp>
              <p:sp>
                <p:nvSpPr>
                  <p:cNvPr id="39136" name="Freeform 82"/>
                  <p:cNvSpPr>
                    <a:spLocks/>
                  </p:cNvSpPr>
                  <p:nvPr/>
                </p:nvSpPr>
                <p:spPr bwMode="auto">
                  <a:xfrm>
                    <a:off x="1619" y="1999"/>
                    <a:ext cx="421" cy="552"/>
                  </a:xfrm>
                  <a:custGeom>
                    <a:avLst/>
                    <a:gdLst>
                      <a:gd name="T0" fmla="*/ 0 w 421"/>
                      <a:gd name="T1" fmla="*/ 0 h 552"/>
                      <a:gd name="T2" fmla="*/ 421 w 421"/>
                      <a:gd name="T3" fmla="*/ 431 h 552"/>
                      <a:gd name="T4" fmla="*/ 421 w 421"/>
                      <a:gd name="T5" fmla="*/ 552 h 552"/>
                      <a:gd name="T6" fmla="*/ 0 w 421"/>
                      <a:gd name="T7" fmla="*/ 122 h 552"/>
                      <a:gd name="T8" fmla="*/ 0 w 421"/>
                      <a:gd name="T9" fmla="*/ 0 h 552"/>
                      <a:gd name="T10" fmla="*/ 0 60000 65536"/>
                      <a:gd name="T11" fmla="*/ 0 60000 65536"/>
                      <a:gd name="T12" fmla="*/ 0 60000 65536"/>
                      <a:gd name="T13" fmla="*/ 0 60000 65536"/>
                      <a:gd name="T14" fmla="*/ 0 60000 65536"/>
                      <a:gd name="T15" fmla="*/ 0 w 421"/>
                      <a:gd name="T16" fmla="*/ 0 h 552"/>
                      <a:gd name="T17" fmla="*/ 421 w 421"/>
                      <a:gd name="T18" fmla="*/ 552 h 552"/>
                    </a:gdLst>
                    <a:ahLst/>
                    <a:cxnLst>
                      <a:cxn ang="T10">
                        <a:pos x="T0" y="T1"/>
                      </a:cxn>
                      <a:cxn ang="T11">
                        <a:pos x="T2" y="T3"/>
                      </a:cxn>
                      <a:cxn ang="T12">
                        <a:pos x="T4" y="T5"/>
                      </a:cxn>
                      <a:cxn ang="T13">
                        <a:pos x="T6" y="T7"/>
                      </a:cxn>
                      <a:cxn ang="T14">
                        <a:pos x="T8" y="T9"/>
                      </a:cxn>
                    </a:cxnLst>
                    <a:rect l="T15" t="T16" r="T17" b="T18"/>
                    <a:pathLst>
                      <a:path w="421" h="552">
                        <a:moveTo>
                          <a:pt x="0" y="0"/>
                        </a:moveTo>
                        <a:lnTo>
                          <a:pt x="421" y="431"/>
                        </a:lnTo>
                        <a:lnTo>
                          <a:pt x="421"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39137" name="Rectangle 83"/>
                  <p:cNvSpPr>
                    <a:spLocks noChangeArrowheads="1"/>
                  </p:cNvSpPr>
                  <p:nvPr/>
                </p:nvSpPr>
                <p:spPr bwMode="auto">
                  <a:xfrm>
                    <a:off x="2035"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39138" name="Freeform 84"/>
                  <p:cNvSpPr>
                    <a:spLocks/>
                  </p:cNvSpPr>
                  <p:nvPr/>
                </p:nvSpPr>
                <p:spPr bwMode="auto">
                  <a:xfrm>
                    <a:off x="1619" y="1999"/>
                    <a:ext cx="903" cy="431"/>
                  </a:xfrm>
                  <a:custGeom>
                    <a:avLst/>
                    <a:gdLst>
                      <a:gd name="T0" fmla="*/ 416 w 903"/>
                      <a:gd name="T1" fmla="*/ 431 h 431"/>
                      <a:gd name="T2" fmla="*/ 903 w 903"/>
                      <a:gd name="T3" fmla="*/ 431 h 431"/>
                      <a:gd name="T4" fmla="*/ 479 w 903"/>
                      <a:gd name="T5" fmla="*/ 0 h 431"/>
                      <a:gd name="T6" fmla="*/ 0 w 903"/>
                      <a:gd name="T7" fmla="*/ 0 h 431"/>
                      <a:gd name="T8" fmla="*/ 421 w 903"/>
                      <a:gd name="T9" fmla="*/ 431 h 431"/>
                      <a:gd name="T10" fmla="*/ 416 w 903"/>
                      <a:gd name="T11" fmla="*/ 431 h 431"/>
                      <a:gd name="T12" fmla="*/ 0 60000 65536"/>
                      <a:gd name="T13" fmla="*/ 0 60000 65536"/>
                      <a:gd name="T14" fmla="*/ 0 60000 65536"/>
                      <a:gd name="T15" fmla="*/ 0 60000 65536"/>
                      <a:gd name="T16" fmla="*/ 0 60000 65536"/>
                      <a:gd name="T17" fmla="*/ 0 60000 65536"/>
                      <a:gd name="T18" fmla="*/ 0 w 903"/>
                      <a:gd name="T19" fmla="*/ 0 h 431"/>
                      <a:gd name="T20" fmla="*/ 903 w 903"/>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3" h="431">
                        <a:moveTo>
                          <a:pt x="416" y="431"/>
                        </a:moveTo>
                        <a:lnTo>
                          <a:pt x="903" y="431"/>
                        </a:lnTo>
                        <a:lnTo>
                          <a:pt x="479" y="0"/>
                        </a:lnTo>
                        <a:lnTo>
                          <a:pt x="0" y="0"/>
                        </a:lnTo>
                        <a:lnTo>
                          <a:pt x="421"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39139" name="Freeform 85"/>
                  <p:cNvSpPr>
                    <a:spLocks/>
                  </p:cNvSpPr>
                  <p:nvPr/>
                </p:nvSpPr>
                <p:spPr bwMode="auto">
                  <a:xfrm>
                    <a:off x="1619" y="1999"/>
                    <a:ext cx="903" cy="431"/>
                  </a:xfrm>
                  <a:custGeom>
                    <a:avLst/>
                    <a:gdLst>
                      <a:gd name="T0" fmla="*/ 416 w 903"/>
                      <a:gd name="T1" fmla="*/ 431 h 431"/>
                      <a:gd name="T2" fmla="*/ 903 w 903"/>
                      <a:gd name="T3" fmla="*/ 431 h 431"/>
                      <a:gd name="T4" fmla="*/ 479 w 903"/>
                      <a:gd name="T5" fmla="*/ 0 h 431"/>
                      <a:gd name="T6" fmla="*/ 0 w 903"/>
                      <a:gd name="T7" fmla="*/ 0 h 431"/>
                      <a:gd name="T8" fmla="*/ 421 w 903"/>
                      <a:gd name="T9" fmla="*/ 431 h 431"/>
                      <a:gd name="T10" fmla="*/ 0 60000 65536"/>
                      <a:gd name="T11" fmla="*/ 0 60000 65536"/>
                      <a:gd name="T12" fmla="*/ 0 60000 65536"/>
                      <a:gd name="T13" fmla="*/ 0 60000 65536"/>
                      <a:gd name="T14" fmla="*/ 0 60000 65536"/>
                      <a:gd name="T15" fmla="*/ 0 w 903"/>
                      <a:gd name="T16" fmla="*/ 0 h 431"/>
                      <a:gd name="T17" fmla="*/ 903 w 903"/>
                      <a:gd name="T18" fmla="*/ 431 h 431"/>
                    </a:gdLst>
                    <a:ahLst/>
                    <a:cxnLst>
                      <a:cxn ang="T10">
                        <a:pos x="T0" y="T1"/>
                      </a:cxn>
                      <a:cxn ang="T11">
                        <a:pos x="T2" y="T3"/>
                      </a:cxn>
                      <a:cxn ang="T12">
                        <a:pos x="T4" y="T5"/>
                      </a:cxn>
                      <a:cxn ang="T13">
                        <a:pos x="T6" y="T7"/>
                      </a:cxn>
                      <a:cxn ang="T14">
                        <a:pos x="T8" y="T9"/>
                      </a:cxn>
                    </a:cxnLst>
                    <a:rect l="T15" t="T16" r="T17" b="T18"/>
                    <a:pathLst>
                      <a:path w="903" h="431">
                        <a:moveTo>
                          <a:pt x="416" y="431"/>
                        </a:moveTo>
                        <a:lnTo>
                          <a:pt x="903" y="431"/>
                        </a:lnTo>
                        <a:lnTo>
                          <a:pt x="479" y="0"/>
                        </a:lnTo>
                        <a:lnTo>
                          <a:pt x="0" y="0"/>
                        </a:lnTo>
                        <a:lnTo>
                          <a:pt x="421" y="431"/>
                        </a:lnTo>
                      </a:path>
                    </a:pathLst>
                  </a:custGeom>
                  <a:noFill/>
                  <a:ln w="4763">
                    <a:solidFill>
                      <a:schemeClr val="bg2"/>
                    </a:solidFill>
                    <a:round/>
                    <a:headEnd/>
                    <a:tailEnd/>
                  </a:ln>
                </p:spPr>
                <p:txBody>
                  <a:bodyPr/>
                  <a:lstStyle/>
                  <a:p>
                    <a:endParaRPr lang="en-US"/>
                  </a:p>
                </p:txBody>
              </p:sp>
            </p:grpSp>
          </p:grpSp>
        </p:grpSp>
        <p:grpSp>
          <p:nvGrpSpPr>
            <p:cNvPr id="39028" name="Group 86"/>
            <p:cNvGrpSpPr>
              <a:grpSpLocks/>
            </p:cNvGrpSpPr>
            <p:nvPr/>
          </p:nvGrpSpPr>
          <p:grpSpPr bwMode="auto">
            <a:xfrm>
              <a:off x="1747" y="1957"/>
              <a:ext cx="2224" cy="434"/>
              <a:chOff x="1747" y="1957"/>
              <a:chExt cx="2224" cy="434"/>
            </a:xfrm>
          </p:grpSpPr>
          <p:grpSp>
            <p:nvGrpSpPr>
              <p:cNvPr id="39029" name="Group 87"/>
              <p:cNvGrpSpPr>
                <a:grpSpLocks/>
              </p:cNvGrpSpPr>
              <p:nvPr/>
            </p:nvGrpSpPr>
            <p:grpSpPr bwMode="auto">
              <a:xfrm>
                <a:off x="1747" y="1957"/>
                <a:ext cx="2224" cy="434"/>
                <a:chOff x="1747" y="1957"/>
                <a:chExt cx="2224" cy="434"/>
              </a:xfrm>
            </p:grpSpPr>
            <p:grpSp>
              <p:nvGrpSpPr>
                <p:cNvPr id="39067" name="Group 88"/>
                <p:cNvGrpSpPr>
                  <a:grpSpLocks/>
                </p:cNvGrpSpPr>
                <p:nvPr/>
              </p:nvGrpSpPr>
              <p:grpSpPr bwMode="auto">
                <a:xfrm>
                  <a:off x="2563" y="1957"/>
                  <a:ext cx="396" cy="181"/>
                  <a:chOff x="2563" y="1957"/>
                  <a:chExt cx="396" cy="181"/>
                </a:xfrm>
              </p:grpSpPr>
              <p:sp>
                <p:nvSpPr>
                  <p:cNvPr id="39120" name="Freeform 89"/>
                  <p:cNvSpPr>
                    <a:spLocks/>
                  </p:cNvSpPr>
                  <p:nvPr/>
                </p:nvSpPr>
                <p:spPr bwMode="auto">
                  <a:xfrm>
                    <a:off x="2563" y="1957"/>
                    <a:ext cx="86" cy="181"/>
                  </a:xfrm>
                  <a:custGeom>
                    <a:avLst/>
                    <a:gdLst>
                      <a:gd name="T0" fmla="*/ 0 w 86"/>
                      <a:gd name="T1" fmla="*/ 0 h 181"/>
                      <a:gd name="T2" fmla="*/ 86 w 86"/>
                      <a:gd name="T3" fmla="*/ 84 h 181"/>
                      <a:gd name="T4" fmla="*/ 86 w 86"/>
                      <a:gd name="T5" fmla="*/ 181 h 181"/>
                      <a:gd name="T6" fmla="*/ 0 w 86"/>
                      <a:gd name="T7" fmla="*/ 97 h 181"/>
                      <a:gd name="T8" fmla="*/ 0 w 86"/>
                      <a:gd name="T9" fmla="*/ 0 h 181"/>
                      <a:gd name="T10" fmla="*/ 0 60000 65536"/>
                      <a:gd name="T11" fmla="*/ 0 60000 65536"/>
                      <a:gd name="T12" fmla="*/ 0 60000 65536"/>
                      <a:gd name="T13" fmla="*/ 0 60000 65536"/>
                      <a:gd name="T14" fmla="*/ 0 60000 65536"/>
                      <a:gd name="T15" fmla="*/ 0 w 86"/>
                      <a:gd name="T16" fmla="*/ 0 h 181"/>
                      <a:gd name="T17" fmla="*/ 86 w 86"/>
                      <a:gd name="T18" fmla="*/ 181 h 181"/>
                    </a:gdLst>
                    <a:ahLst/>
                    <a:cxnLst>
                      <a:cxn ang="T10">
                        <a:pos x="T0" y="T1"/>
                      </a:cxn>
                      <a:cxn ang="T11">
                        <a:pos x="T2" y="T3"/>
                      </a:cxn>
                      <a:cxn ang="T12">
                        <a:pos x="T4" y="T5"/>
                      </a:cxn>
                      <a:cxn ang="T13">
                        <a:pos x="T6" y="T7"/>
                      </a:cxn>
                      <a:cxn ang="T14">
                        <a:pos x="T8" y="T9"/>
                      </a:cxn>
                    </a:cxnLst>
                    <a:rect l="T15" t="T16" r="T17" b="T18"/>
                    <a:pathLst>
                      <a:path w="86" h="181">
                        <a:moveTo>
                          <a:pt x="0" y="0"/>
                        </a:moveTo>
                        <a:lnTo>
                          <a:pt x="86" y="84"/>
                        </a:lnTo>
                        <a:lnTo>
                          <a:pt x="86" y="181"/>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9121" name="Rectangle 90"/>
                  <p:cNvSpPr>
                    <a:spLocks noChangeArrowheads="1"/>
                  </p:cNvSpPr>
                  <p:nvPr/>
                </p:nvSpPr>
                <p:spPr bwMode="auto">
                  <a:xfrm>
                    <a:off x="2649" y="2041"/>
                    <a:ext cx="310" cy="97"/>
                  </a:xfrm>
                  <a:prstGeom prst="rect">
                    <a:avLst/>
                  </a:prstGeom>
                  <a:solidFill>
                    <a:srgbClr val="CDE6FF"/>
                  </a:solidFill>
                  <a:ln w="4763">
                    <a:solidFill>
                      <a:schemeClr val="bg2"/>
                    </a:solidFill>
                    <a:miter lim="800000"/>
                    <a:headEnd/>
                    <a:tailEnd/>
                  </a:ln>
                </p:spPr>
                <p:txBody>
                  <a:bodyPr/>
                  <a:lstStyle/>
                  <a:p>
                    <a:endParaRPr lang="en-US"/>
                  </a:p>
                </p:txBody>
              </p:sp>
              <p:sp>
                <p:nvSpPr>
                  <p:cNvPr id="39122" name="Freeform 91"/>
                  <p:cNvSpPr>
                    <a:spLocks/>
                  </p:cNvSpPr>
                  <p:nvPr/>
                </p:nvSpPr>
                <p:spPr bwMode="auto">
                  <a:xfrm>
                    <a:off x="2563" y="1957"/>
                    <a:ext cx="396" cy="84"/>
                  </a:xfrm>
                  <a:custGeom>
                    <a:avLst/>
                    <a:gdLst>
                      <a:gd name="T0" fmla="*/ 311 w 396"/>
                      <a:gd name="T1" fmla="*/ 0 h 84"/>
                      <a:gd name="T2" fmla="*/ 0 w 396"/>
                      <a:gd name="T3" fmla="*/ 0 h 84"/>
                      <a:gd name="T4" fmla="*/ 86 w 396"/>
                      <a:gd name="T5" fmla="*/ 84 h 84"/>
                      <a:gd name="T6" fmla="*/ 396 w 396"/>
                      <a:gd name="T7" fmla="*/ 84 h 84"/>
                      <a:gd name="T8" fmla="*/ 311 w 396"/>
                      <a:gd name="T9" fmla="*/ 0 h 84"/>
                      <a:gd name="T10" fmla="*/ 0 60000 65536"/>
                      <a:gd name="T11" fmla="*/ 0 60000 65536"/>
                      <a:gd name="T12" fmla="*/ 0 60000 65536"/>
                      <a:gd name="T13" fmla="*/ 0 60000 65536"/>
                      <a:gd name="T14" fmla="*/ 0 60000 65536"/>
                      <a:gd name="T15" fmla="*/ 0 w 396"/>
                      <a:gd name="T16" fmla="*/ 0 h 84"/>
                      <a:gd name="T17" fmla="*/ 396 w 396"/>
                      <a:gd name="T18" fmla="*/ 84 h 84"/>
                    </a:gdLst>
                    <a:ahLst/>
                    <a:cxnLst>
                      <a:cxn ang="T10">
                        <a:pos x="T0" y="T1"/>
                      </a:cxn>
                      <a:cxn ang="T11">
                        <a:pos x="T2" y="T3"/>
                      </a:cxn>
                      <a:cxn ang="T12">
                        <a:pos x="T4" y="T5"/>
                      </a:cxn>
                      <a:cxn ang="T13">
                        <a:pos x="T6" y="T7"/>
                      </a:cxn>
                      <a:cxn ang="T14">
                        <a:pos x="T8" y="T9"/>
                      </a:cxn>
                    </a:cxnLst>
                    <a:rect l="T15" t="T16" r="T17" b="T18"/>
                    <a:pathLst>
                      <a:path w="396" h="84">
                        <a:moveTo>
                          <a:pt x="311" y="0"/>
                        </a:moveTo>
                        <a:lnTo>
                          <a:pt x="0" y="0"/>
                        </a:lnTo>
                        <a:lnTo>
                          <a:pt x="86" y="84"/>
                        </a:lnTo>
                        <a:lnTo>
                          <a:pt x="396" y="84"/>
                        </a:lnTo>
                        <a:lnTo>
                          <a:pt x="311" y="0"/>
                        </a:lnTo>
                        <a:close/>
                      </a:path>
                    </a:pathLst>
                  </a:custGeom>
                  <a:solidFill>
                    <a:srgbClr val="CDE6FF"/>
                  </a:solidFill>
                  <a:ln w="4763">
                    <a:solidFill>
                      <a:schemeClr val="bg2"/>
                    </a:solidFill>
                    <a:round/>
                    <a:headEnd/>
                    <a:tailEnd/>
                  </a:ln>
                </p:spPr>
                <p:txBody>
                  <a:bodyPr/>
                  <a:lstStyle/>
                  <a:p>
                    <a:endParaRPr lang="en-US"/>
                  </a:p>
                </p:txBody>
              </p:sp>
            </p:grpSp>
            <p:grpSp>
              <p:nvGrpSpPr>
                <p:cNvPr id="39068" name="Group 92"/>
                <p:cNvGrpSpPr>
                  <a:grpSpLocks/>
                </p:cNvGrpSpPr>
                <p:nvPr/>
              </p:nvGrpSpPr>
              <p:grpSpPr bwMode="auto">
                <a:xfrm>
                  <a:off x="1747" y="1957"/>
                  <a:ext cx="873" cy="181"/>
                  <a:chOff x="1747" y="1957"/>
                  <a:chExt cx="873" cy="181"/>
                </a:xfrm>
              </p:grpSpPr>
              <p:sp>
                <p:nvSpPr>
                  <p:cNvPr id="39117" name="Freeform 93"/>
                  <p:cNvSpPr>
                    <a:spLocks/>
                  </p:cNvSpPr>
                  <p:nvPr/>
                </p:nvSpPr>
                <p:spPr bwMode="auto">
                  <a:xfrm>
                    <a:off x="1747" y="1957"/>
                    <a:ext cx="86" cy="181"/>
                  </a:xfrm>
                  <a:custGeom>
                    <a:avLst/>
                    <a:gdLst>
                      <a:gd name="T0" fmla="*/ 0 w 86"/>
                      <a:gd name="T1" fmla="*/ 0 h 181"/>
                      <a:gd name="T2" fmla="*/ 86 w 86"/>
                      <a:gd name="T3" fmla="*/ 84 h 181"/>
                      <a:gd name="T4" fmla="*/ 86 w 86"/>
                      <a:gd name="T5" fmla="*/ 181 h 181"/>
                      <a:gd name="T6" fmla="*/ 0 w 86"/>
                      <a:gd name="T7" fmla="*/ 97 h 181"/>
                      <a:gd name="T8" fmla="*/ 0 w 86"/>
                      <a:gd name="T9" fmla="*/ 0 h 181"/>
                      <a:gd name="T10" fmla="*/ 0 60000 65536"/>
                      <a:gd name="T11" fmla="*/ 0 60000 65536"/>
                      <a:gd name="T12" fmla="*/ 0 60000 65536"/>
                      <a:gd name="T13" fmla="*/ 0 60000 65536"/>
                      <a:gd name="T14" fmla="*/ 0 60000 65536"/>
                      <a:gd name="T15" fmla="*/ 0 w 86"/>
                      <a:gd name="T16" fmla="*/ 0 h 181"/>
                      <a:gd name="T17" fmla="*/ 86 w 86"/>
                      <a:gd name="T18" fmla="*/ 181 h 181"/>
                    </a:gdLst>
                    <a:ahLst/>
                    <a:cxnLst>
                      <a:cxn ang="T10">
                        <a:pos x="T0" y="T1"/>
                      </a:cxn>
                      <a:cxn ang="T11">
                        <a:pos x="T2" y="T3"/>
                      </a:cxn>
                      <a:cxn ang="T12">
                        <a:pos x="T4" y="T5"/>
                      </a:cxn>
                      <a:cxn ang="T13">
                        <a:pos x="T6" y="T7"/>
                      </a:cxn>
                      <a:cxn ang="T14">
                        <a:pos x="T8" y="T9"/>
                      </a:cxn>
                    </a:cxnLst>
                    <a:rect l="T15" t="T16" r="T17" b="T18"/>
                    <a:pathLst>
                      <a:path w="86" h="181">
                        <a:moveTo>
                          <a:pt x="0" y="0"/>
                        </a:moveTo>
                        <a:lnTo>
                          <a:pt x="86" y="84"/>
                        </a:lnTo>
                        <a:lnTo>
                          <a:pt x="86" y="181"/>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9118" name="Rectangle 94"/>
                  <p:cNvSpPr>
                    <a:spLocks noChangeArrowheads="1"/>
                  </p:cNvSpPr>
                  <p:nvPr/>
                </p:nvSpPr>
                <p:spPr bwMode="auto">
                  <a:xfrm>
                    <a:off x="1833" y="2041"/>
                    <a:ext cx="787" cy="97"/>
                  </a:xfrm>
                  <a:prstGeom prst="rect">
                    <a:avLst/>
                  </a:prstGeom>
                  <a:solidFill>
                    <a:srgbClr val="CDE6FF"/>
                  </a:solidFill>
                  <a:ln w="4763">
                    <a:solidFill>
                      <a:schemeClr val="bg2"/>
                    </a:solidFill>
                    <a:miter lim="800000"/>
                    <a:headEnd/>
                    <a:tailEnd/>
                  </a:ln>
                </p:spPr>
                <p:txBody>
                  <a:bodyPr/>
                  <a:lstStyle/>
                  <a:p>
                    <a:endParaRPr lang="en-US"/>
                  </a:p>
                </p:txBody>
              </p:sp>
              <p:sp>
                <p:nvSpPr>
                  <p:cNvPr id="39119" name="Freeform 95"/>
                  <p:cNvSpPr>
                    <a:spLocks/>
                  </p:cNvSpPr>
                  <p:nvPr/>
                </p:nvSpPr>
                <p:spPr bwMode="auto">
                  <a:xfrm>
                    <a:off x="1747" y="1957"/>
                    <a:ext cx="873" cy="84"/>
                  </a:xfrm>
                  <a:custGeom>
                    <a:avLst/>
                    <a:gdLst>
                      <a:gd name="T0" fmla="*/ 787 w 873"/>
                      <a:gd name="T1" fmla="*/ 0 h 84"/>
                      <a:gd name="T2" fmla="*/ 0 w 873"/>
                      <a:gd name="T3" fmla="*/ 0 h 84"/>
                      <a:gd name="T4" fmla="*/ 86 w 873"/>
                      <a:gd name="T5" fmla="*/ 84 h 84"/>
                      <a:gd name="T6" fmla="*/ 873 w 873"/>
                      <a:gd name="T7" fmla="*/ 84 h 84"/>
                      <a:gd name="T8" fmla="*/ 787 w 873"/>
                      <a:gd name="T9" fmla="*/ 0 h 84"/>
                      <a:gd name="T10" fmla="*/ 0 60000 65536"/>
                      <a:gd name="T11" fmla="*/ 0 60000 65536"/>
                      <a:gd name="T12" fmla="*/ 0 60000 65536"/>
                      <a:gd name="T13" fmla="*/ 0 60000 65536"/>
                      <a:gd name="T14" fmla="*/ 0 60000 65536"/>
                      <a:gd name="T15" fmla="*/ 0 w 873"/>
                      <a:gd name="T16" fmla="*/ 0 h 84"/>
                      <a:gd name="T17" fmla="*/ 873 w 873"/>
                      <a:gd name="T18" fmla="*/ 84 h 84"/>
                    </a:gdLst>
                    <a:ahLst/>
                    <a:cxnLst>
                      <a:cxn ang="T10">
                        <a:pos x="T0" y="T1"/>
                      </a:cxn>
                      <a:cxn ang="T11">
                        <a:pos x="T2" y="T3"/>
                      </a:cxn>
                      <a:cxn ang="T12">
                        <a:pos x="T4" y="T5"/>
                      </a:cxn>
                      <a:cxn ang="T13">
                        <a:pos x="T6" y="T7"/>
                      </a:cxn>
                      <a:cxn ang="T14">
                        <a:pos x="T8" y="T9"/>
                      </a:cxn>
                    </a:cxnLst>
                    <a:rect l="T15" t="T16" r="T17" b="T18"/>
                    <a:pathLst>
                      <a:path w="873" h="84">
                        <a:moveTo>
                          <a:pt x="787" y="0"/>
                        </a:moveTo>
                        <a:lnTo>
                          <a:pt x="0" y="0"/>
                        </a:lnTo>
                        <a:lnTo>
                          <a:pt x="86" y="84"/>
                        </a:lnTo>
                        <a:lnTo>
                          <a:pt x="873" y="84"/>
                        </a:lnTo>
                        <a:lnTo>
                          <a:pt x="787" y="0"/>
                        </a:lnTo>
                        <a:close/>
                      </a:path>
                    </a:pathLst>
                  </a:custGeom>
                  <a:solidFill>
                    <a:srgbClr val="CDE6FF"/>
                  </a:solidFill>
                  <a:ln w="4763">
                    <a:solidFill>
                      <a:schemeClr val="bg2"/>
                    </a:solidFill>
                    <a:round/>
                    <a:headEnd/>
                    <a:tailEnd/>
                  </a:ln>
                </p:spPr>
                <p:txBody>
                  <a:bodyPr/>
                  <a:lstStyle/>
                  <a:p>
                    <a:endParaRPr lang="en-US"/>
                  </a:p>
                </p:txBody>
              </p:sp>
            </p:grpSp>
            <p:grpSp>
              <p:nvGrpSpPr>
                <p:cNvPr id="39069" name="Group 96"/>
                <p:cNvGrpSpPr>
                  <a:grpSpLocks/>
                </p:cNvGrpSpPr>
                <p:nvPr/>
              </p:nvGrpSpPr>
              <p:grpSpPr bwMode="auto">
                <a:xfrm>
                  <a:off x="3516" y="2077"/>
                  <a:ext cx="227" cy="210"/>
                  <a:chOff x="3516" y="2077"/>
                  <a:chExt cx="227" cy="210"/>
                </a:xfrm>
              </p:grpSpPr>
              <p:sp>
                <p:nvSpPr>
                  <p:cNvPr id="39114" name="Freeform 97"/>
                  <p:cNvSpPr>
                    <a:spLocks/>
                  </p:cNvSpPr>
                  <p:nvPr/>
                </p:nvSpPr>
                <p:spPr bwMode="auto">
                  <a:xfrm>
                    <a:off x="3516" y="2077"/>
                    <a:ext cx="117" cy="210"/>
                  </a:xfrm>
                  <a:custGeom>
                    <a:avLst/>
                    <a:gdLst>
                      <a:gd name="T0" fmla="*/ 0 w 117"/>
                      <a:gd name="T1" fmla="*/ 0 h 210"/>
                      <a:gd name="T2" fmla="*/ 117 w 117"/>
                      <a:gd name="T3" fmla="*/ 113 h 210"/>
                      <a:gd name="T4" fmla="*/ 117 w 117"/>
                      <a:gd name="T5" fmla="*/ 210 h 210"/>
                      <a:gd name="T6" fmla="*/ 0 w 117"/>
                      <a:gd name="T7" fmla="*/ 97 h 210"/>
                      <a:gd name="T8" fmla="*/ 0 w 117"/>
                      <a:gd name="T9" fmla="*/ 0 h 210"/>
                      <a:gd name="T10" fmla="*/ 0 60000 65536"/>
                      <a:gd name="T11" fmla="*/ 0 60000 65536"/>
                      <a:gd name="T12" fmla="*/ 0 60000 65536"/>
                      <a:gd name="T13" fmla="*/ 0 60000 65536"/>
                      <a:gd name="T14" fmla="*/ 0 60000 65536"/>
                      <a:gd name="T15" fmla="*/ 0 w 117"/>
                      <a:gd name="T16" fmla="*/ 0 h 210"/>
                      <a:gd name="T17" fmla="*/ 117 w 117"/>
                      <a:gd name="T18" fmla="*/ 210 h 210"/>
                    </a:gdLst>
                    <a:ahLst/>
                    <a:cxnLst>
                      <a:cxn ang="T10">
                        <a:pos x="T0" y="T1"/>
                      </a:cxn>
                      <a:cxn ang="T11">
                        <a:pos x="T2" y="T3"/>
                      </a:cxn>
                      <a:cxn ang="T12">
                        <a:pos x="T4" y="T5"/>
                      </a:cxn>
                      <a:cxn ang="T13">
                        <a:pos x="T6" y="T7"/>
                      </a:cxn>
                      <a:cxn ang="T14">
                        <a:pos x="T8" y="T9"/>
                      </a:cxn>
                    </a:cxnLst>
                    <a:rect l="T15" t="T16" r="T17" b="T18"/>
                    <a:pathLst>
                      <a:path w="117" h="210">
                        <a:moveTo>
                          <a:pt x="0" y="0"/>
                        </a:moveTo>
                        <a:lnTo>
                          <a:pt x="117" y="113"/>
                        </a:lnTo>
                        <a:lnTo>
                          <a:pt x="117" y="210"/>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9115" name="Rectangle 98"/>
                  <p:cNvSpPr>
                    <a:spLocks noChangeArrowheads="1"/>
                  </p:cNvSpPr>
                  <p:nvPr/>
                </p:nvSpPr>
                <p:spPr bwMode="auto">
                  <a:xfrm>
                    <a:off x="3633" y="2190"/>
                    <a:ext cx="110" cy="97"/>
                  </a:xfrm>
                  <a:prstGeom prst="rect">
                    <a:avLst/>
                  </a:prstGeom>
                  <a:solidFill>
                    <a:srgbClr val="CDE6FF"/>
                  </a:solidFill>
                  <a:ln w="4763">
                    <a:solidFill>
                      <a:schemeClr val="bg2"/>
                    </a:solidFill>
                    <a:miter lim="800000"/>
                    <a:headEnd/>
                    <a:tailEnd/>
                  </a:ln>
                </p:spPr>
                <p:txBody>
                  <a:bodyPr/>
                  <a:lstStyle/>
                  <a:p>
                    <a:endParaRPr lang="en-US"/>
                  </a:p>
                </p:txBody>
              </p:sp>
              <p:sp>
                <p:nvSpPr>
                  <p:cNvPr id="39116" name="Freeform 99"/>
                  <p:cNvSpPr>
                    <a:spLocks/>
                  </p:cNvSpPr>
                  <p:nvPr/>
                </p:nvSpPr>
                <p:spPr bwMode="auto">
                  <a:xfrm>
                    <a:off x="3516" y="2077"/>
                    <a:ext cx="227" cy="113"/>
                  </a:xfrm>
                  <a:custGeom>
                    <a:avLst/>
                    <a:gdLst>
                      <a:gd name="T0" fmla="*/ 110 w 227"/>
                      <a:gd name="T1" fmla="*/ 0 h 113"/>
                      <a:gd name="T2" fmla="*/ 0 w 227"/>
                      <a:gd name="T3" fmla="*/ 0 h 113"/>
                      <a:gd name="T4" fmla="*/ 117 w 227"/>
                      <a:gd name="T5" fmla="*/ 113 h 113"/>
                      <a:gd name="T6" fmla="*/ 227 w 227"/>
                      <a:gd name="T7" fmla="*/ 113 h 113"/>
                      <a:gd name="T8" fmla="*/ 110 w 227"/>
                      <a:gd name="T9" fmla="*/ 0 h 113"/>
                      <a:gd name="T10" fmla="*/ 0 60000 65536"/>
                      <a:gd name="T11" fmla="*/ 0 60000 65536"/>
                      <a:gd name="T12" fmla="*/ 0 60000 65536"/>
                      <a:gd name="T13" fmla="*/ 0 60000 65536"/>
                      <a:gd name="T14" fmla="*/ 0 60000 65536"/>
                      <a:gd name="T15" fmla="*/ 0 w 227"/>
                      <a:gd name="T16" fmla="*/ 0 h 113"/>
                      <a:gd name="T17" fmla="*/ 227 w 227"/>
                      <a:gd name="T18" fmla="*/ 113 h 113"/>
                    </a:gdLst>
                    <a:ahLst/>
                    <a:cxnLst>
                      <a:cxn ang="T10">
                        <a:pos x="T0" y="T1"/>
                      </a:cxn>
                      <a:cxn ang="T11">
                        <a:pos x="T2" y="T3"/>
                      </a:cxn>
                      <a:cxn ang="T12">
                        <a:pos x="T4" y="T5"/>
                      </a:cxn>
                      <a:cxn ang="T13">
                        <a:pos x="T6" y="T7"/>
                      </a:cxn>
                      <a:cxn ang="T14">
                        <a:pos x="T8" y="T9"/>
                      </a:cxn>
                    </a:cxnLst>
                    <a:rect l="T15" t="T16" r="T17" b="T18"/>
                    <a:pathLst>
                      <a:path w="227" h="113">
                        <a:moveTo>
                          <a:pt x="110" y="0"/>
                        </a:moveTo>
                        <a:lnTo>
                          <a:pt x="0" y="0"/>
                        </a:lnTo>
                        <a:lnTo>
                          <a:pt x="117" y="113"/>
                        </a:lnTo>
                        <a:lnTo>
                          <a:pt x="227" y="113"/>
                        </a:lnTo>
                        <a:lnTo>
                          <a:pt x="110" y="0"/>
                        </a:lnTo>
                        <a:close/>
                      </a:path>
                    </a:pathLst>
                  </a:custGeom>
                  <a:solidFill>
                    <a:srgbClr val="CDE6FF"/>
                  </a:solidFill>
                  <a:ln w="4763">
                    <a:solidFill>
                      <a:schemeClr val="bg2"/>
                    </a:solidFill>
                    <a:round/>
                    <a:headEnd/>
                    <a:tailEnd/>
                  </a:ln>
                </p:spPr>
                <p:txBody>
                  <a:bodyPr/>
                  <a:lstStyle/>
                  <a:p>
                    <a:endParaRPr lang="en-US"/>
                  </a:p>
                </p:txBody>
              </p:sp>
            </p:grpSp>
            <p:grpSp>
              <p:nvGrpSpPr>
                <p:cNvPr id="39070" name="Group 100"/>
                <p:cNvGrpSpPr>
                  <a:grpSpLocks/>
                </p:cNvGrpSpPr>
                <p:nvPr/>
              </p:nvGrpSpPr>
              <p:grpSpPr bwMode="auto">
                <a:xfrm>
                  <a:off x="3364" y="2048"/>
                  <a:ext cx="246" cy="243"/>
                  <a:chOff x="3364" y="2048"/>
                  <a:chExt cx="246" cy="243"/>
                </a:xfrm>
              </p:grpSpPr>
              <p:sp>
                <p:nvSpPr>
                  <p:cNvPr id="39111" name="Freeform 101"/>
                  <p:cNvSpPr>
                    <a:spLocks/>
                  </p:cNvSpPr>
                  <p:nvPr/>
                </p:nvSpPr>
                <p:spPr bwMode="auto">
                  <a:xfrm>
                    <a:off x="3364" y="2048"/>
                    <a:ext cx="149" cy="243"/>
                  </a:xfrm>
                  <a:custGeom>
                    <a:avLst/>
                    <a:gdLst>
                      <a:gd name="T0" fmla="*/ 0 w 149"/>
                      <a:gd name="T1" fmla="*/ 0 h 243"/>
                      <a:gd name="T2" fmla="*/ 149 w 149"/>
                      <a:gd name="T3" fmla="*/ 145 h 243"/>
                      <a:gd name="T4" fmla="*/ 149 w 149"/>
                      <a:gd name="T5" fmla="*/ 243 h 243"/>
                      <a:gd name="T6" fmla="*/ 0 w 149"/>
                      <a:gd name="T7" fmla="*/ 97 h 243"/>
                      <a:gd name="T8" fmla="*/ 0 w 149"/>
                      <a:gd name="T9" fmla="*/ 0 h 243"/>
                      <a:gd name="T10" fmla="*/ 0 60000 65536"/>
                      <a:gd name="T11" fmla="*/ 0 60000 65536"/>
                      <a:gd name="T12" fmla="*/ 0 60000 65536"/>
                      <a:gd name="T13" fmla="*/ 0 60000 65536"/>
                      <a:gd name="T14" fmla="*/ 0 60000 65536"/>
                      <a:gd name="T15" fmla="*/ 0 w 149"/>
                      <a:gd name="T16" fmla="*/ 0 h 243"/>
                      <a:gd name="T17" fmla="*/ 149 w 149"/>
                      <a:gd name="T18" fmla="*/ 243 h 243"/>
                    </a:gdLst>
                    <a:ahLst/>
                    <a:cxnLst>
                      <a:cxn ang="T10">
                        <a:pos x="T0" y="T1"/>
                      </a:cxn>
                      <a:cxn ang="T11">
                        <a:pos x="T2" y="T3"/>
                      </a:cxn>
                      <a:cxn ang="T12">
                        <a:pos x="T4" y="T5"/>
                      </a:cxn>
                      <a:cxn ang="T13">
                        <a:pos x="T6" y="T7"/>
                      </a:cxn>
                      <a:cxn ang="T14">
                        <a:pos x="T8" y="T9"/>
                      </a:cxn>
                    </a:cxnLst>
                    <a:rect l="T15" t="T16" r="T17" b="T18"/>
                    <a:pathLst>
                      <a:path w="149" h="243">
                        <a:moveTo>
                          <a:pt x="0" y="0"/>
                        </a:moveTo>
                        <a:lnTo>
                          <a:pt x="149" y="145"/>
                        </a:lnTo>
                        <a:lnTo>
                          <a:pt x="149" y="243"/>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9112" name="Rectangle 102"/>
                  <p:cNvSpPr>
                    <a:spLocks noChangeArrowheads="1"/>
                  </p:cNvSpPr>
                  <p:nvPr/>
                </p:nvSpPr>
                <p:spPr bwMode="auto">
                  <a:xfrm>
                    <a:off x="3513" y="2193"/>
                    <a:ext cx="97" cy="98"/>
                  </a:xfrm>
                  <a:prstGeom prst="rect">
                    <a:avLst/>
                  </a:prstGeom>
                  <a:solidFill>
                    <a:srgbClr val="CDE6FF"/>
                  </a:solidFill>
                  <a:ln w="4763">
                    <a:solidFill>
                      <a:schemeClr val="bg2"/>
                    </a:solidFill>
                    <a:miter lim="800000"/>
                    <a:headEnd/>
                    <a:tailEnd/>
                  </a:ln>
                </p:spPr>
                <p:txBody>
                  <a:bodyPr/>
                  <a:lstStyle/>
                  <a:p>
                    <a:endParaRPr lang="en-US"/>
                  </a:p>
                </p:txBody>
              </p:sp>
              <p:sp>
                <p:nvSpPr>
                  <p:cNvPr id="39113" name="Freeform 103"/>
                  <p:cNvSpPr>
                    <a:spLocks/>
                  </p:cNvSpPr>
                  <p:nvPr/>
                </p:nvSpPr>
                <p:spPr bwMode="auto">
                  <a:xfrm>
                    <a:off x="3364" y="2048"/>
                    <a:ext cx="246" cy="145"/>
                  </a:xfrm>
                  <a:custGeom>
                    <a:avLst/>
                    <a:gdLst>
                      <a:gd name="T0" fmla="*/ 97 w 246"/>
                      <a:gd name="T1" fmla="*/ 0 h 145"/>
                      <a:gd name="T2" fmla="*/ 0 w 246"/>
                      <a:gd name="T3" fmla="*/ 0 h 145"/>
                      <a:gd name="T4" fmla="*/ 149 w 246"/>
                      <a:gd name="T5" fmla="*/ 145 h 145"/>
                      <a:gd name="T6" fmla="*/ 246 w 246"/>
                      <a:gd name="T7" fmla="*/ 145 h 145"/>
                      <a:gd name="T8" fmla="*/ 97 w 246"/>
                      <a:gd name="T9" fmla="*/ 0 h 145"/>
                      <a:gd name="T10" fmla="*/ 0 60000 65536"/>
                      <a:gd name="T11" fmla="*/ 0 60000 65536"/>
                      <a:gd name="T12" fmla="*/ 0 60000 65536"/>
                      <a:gd name="T13" fmla="*/ 0 60000 65536"/>
                      <a:gd name="T14" fmla="*/ 0 60000 65536"/>
                      <a:gd name="T15" fmla="*/ 0 w 246"/>
                      <a:gd name="T16" fmla="*/ 0 h 145"/>
                      <a:gd name="T17" fmla="*/ 246 w 246"/>
                      <a:gd name="T18" fmla="*/ 145 h 145"/>
                    </a:gdLst>
                    <a:ahLst/>
                    <a:cxnLst>
                      <a:cxn ang="T10">
                        <a:pos x="T0" y="T1"/>
                      </a:cxn>
                      <a:cxn ang="T11">
                        <a:pos x="T2" y="T3"/>
                      </a:cxn>
                      <a:cxn ang="T12">
                        <a:pos x="T4" y="T5"/>
                      </a:cxn>
                      <a:cxn ang="T13">
                        <a:pos x="T6" y="T7"/>
                      </a:cxn>
                      <a:cxn ang="T14">
                        <a:pos x="T8" y="T9"/>
                      </a:cxn>
                    </a:cxnLst>
                    <a:rect l="T15" t="T16" r="T17" b="T18"/>
                    <a:pathLst>
                      <a:path w="246" h="145">
                        <a:moveTo>
                          <a:pt x="97" y="0"/>
                        </a:moveTo>
                        <a:lnTo>
                          <a:pt x="0" y="0"/>
                        </a:lnTo>
                        <a:lnTo>
                          <a:pt x="149" y="145"/>
                        </a:lnTo>
                        <a:lnTo>
                          <a:pt x="246" y="145"/>
                        </a:lnTo>
                        <a:lnTo>
                          <a:pt x="97" y="0"/>
                        </a:lnTo>
                        <a:close/>
                      </a:path>
                    </a:pathLst>
                  </a:custGeom>
                  <a:solidFill>
                    <a:srgbClr val="CDE6FF"/>
                  </a:solidFill>
                  <a:ln w="4763">
                    <a:solidFill>
                      <a:schemeClr val="bg2"/>
                    </a:solidFill>
                    <a:round/>
                    <a:headEnd/>
                    <a:tailEnd/>
                  </a:ln>
                </p:spPr>
                <p:txBody>
                  <a:bodyPr/>
                  <a:lstStyle/>
                  <a:p>
                    <a:endParaRPr lang="en-US"/>
                  </a:p>
                </p:txBody>
              </p:sp>
            </p:grpSp>
            <p:grpSp>
              <p:nvGrpSpPr>
                <p:cNvPr id="39071" name="Group 104"/>
                <p:cNvGrpSpPr>
                  <a:grpSpLocks/>
                </p:cNvGrpSpPr>
                <p:nvPr/>
              </p:nvGrpSpPr>
              <p:grpSpPr bwMode="auto">
                <a:xfrm>
                  <a:off x="2484" y="2064"/>
                  <a:ext cx="249" cy="243"/>
                  <a:chOff x="2484" y="2064"/>
                  <a:chExt cx="249" cy="243"/>
                </a:xfrm>
              </p:grpSpPr>
              <p:sp>
                <p:nvSpPr>
                  <p:cNvPr id="39108" name="Freeform 105"/>
                  <p:cNvSpPr>
                    <a:spLocks/>
                  </p:cNvSpPr>
                  <p:nvPr/>
                </p:nvSpPr>
                <p:spPr bwMode="auto">
                  <a:xfrm>
                    <a:off x="2484" y="2064"/>
                    <a:ext cx="148" cy="243"/>
                  </a:xfrm>
                  <a:custGeom>
                    <a:avLst/>
                    <a:gdLst>
                      <a:gd name="T0" fmla="*/ 0 w 148"/>
                      <a:gd name="T1" fmla="*/ 0 h 243"/>
                      <a:gd name="T2" fmla="*/ 148 w 148"/>
                      <a:gd name="T3" fmla="*/ 146 h 243"/>
                      <a:gd name="T4" fmla="*/ 148 w 148"/>
                      <a:gd name="T5" fmla="*/ 243 h 243"/>
                      <a:gd name="T6" fmla="*/ 0 w 148"/>
                      <a:gd name="T7" fmla="*/ 97 h 243"/>
                      <a:gd name="T8" fmla="*/ 0 w 148"/>
                      <a:gd name="T9" fmla="*/ 0 h 243"/>
                      <a:gd name="T10" fmla="*/ 0 60000 65536"/>
                      <a:gd name="T11" fmla="*/ 0 60000 65536"/>
                      <a:gd name="T12" fmla="*/ 0 60000 65536"/>
                      <a:gd name="T13" fmla="*/ 0 60000 65536"/>
                      <a:gd name="T14" fmla="*/ 0 60000 65536"/>
                      <a:gd name="T15" fmla="*/ 0 w 148"/>
                      <a:gd name="T16" fmla="*/ 0 h 243"/>
                      <a:gd name="T17" fmla="*/ 148 w 148"/>
                      <a:gd name="T18" fmla="*/ 243 h 243"/>
                    </a:gdLst>
                    <a:ahLst/>
                    <a:cxnLst>
                      <a:cxn ang="T10">
                        <a:pos x="T0" y="T1"/>
                      </a:cxn>
                      <a:cxn ang="T11">
                        <a:pos x="T2" y="T3"/>
                      </a:cxn>
                      <a:cxn ang="T12">
                        <a:pos x="T4" y="T5"/>
                      </a:cxn>
                      <a:cxn ang="T13">
                        <a:pos x="T6" y="T7"/>
                      </a:cxn>
                      <a:cxn ang="T14">
                        <a:pos x="T8" y="T9"/>
                      </a:cxn>
                    </a:cxnLst>
                    <a:rect l="T15" t="T16" r="T17" b="T18"/>
                    <a:pathLst>
                      <a:path w="148" h="243">
                        <a:moveTo>
                          <a:pt x="0" y="0"/>
                        </a:moveTo>
                        <a:lnTo>
                          <a:pt x="148" y="146"/>
                        </a:lnTo>
                        <a:lnTo>
                          <a:pt x="148" y="243"/>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9109" name="Rectangle 106"/>
                  <p:cNvSpPr>
                    <a:spLocks noChangeArrowheads="1"/>
                  </p:cNvSpPr>
                  <p:nvPr/>
                </p:nvSpPr>
                <p:spPr bwMode="auto">
                  <a:xfrm>
                    <a:off x="2632" y="2210"/>
                    <a:ext cx="101" cy="97"/>
                  </a:xfrm>
                  <a:prstGeom prst="rect">
                    <a:avLst/>
                  </a:prstGeom>
                  <a:solidFill>
                    <a:srgbClr val="CDE6FF"/>
                  </a:solidFill>
                  <a:ln w="4763">
                    <a:solidFill>
                      <a:schemeClr val="bg2"/>
                    </a:solidFill>
                    <a:miter lim="800000"/>
                    <a:headEnd/>
                    <a:tailEnd/>
                  </a:ln>
                </p:spPr>
                <p:txBody>
                  <a:bodyPr/>
                  <a:lstStyle/>
                  <a:p>
                    <a:endParaRPr lang="en-US"/>
                  </a:p>
                </p:txBody>
              </p:sp>
              <p:sp>
                <p:nvSpPr>
                  <p:cNvPr id="39110" name="Freeform 107"/>
                  <p:cNvSpPr>
                    <a:spLocks/>
                  </p:cNvSpPr>
                  <p:nvPr/>
                </p:nvSpPr>
                <p:spPr bwMode="auto">
                  <a:xfrm>
                    <a:off x="2484" y="2064"/>
                    <a:ext cx="249" cy="146"/>
                  </a:xfrm>
                  <a:custGeom>
                    <a:avLst/>
                    <a:gdLst>
                      <a:gd name="T0" fmla="*/ 100 w 249"/>
                      <a:gd name="T1" fmla="*/ 0 h 146"/>
                      <a:gd name="T2" fmla="*/ 0 w 249"/>
                      <a:gd name="T3" fmla="*/ 0 h 146"/>
                      <a:gd name="T4" fmla="*/ 148 w 249"/>
                      <a:gd name="T5" fmla="*/ 146 h 146"/>
                      <a:gd name="T6" fmla="*/ 249 w 249"/>
                      <a:gd name="T7" fmla="*/ 146 h 146"/>
                      <a:gd name="T8" fmla="*/ 100 w 249"/>
                      <a:gd name="T9" fmla="*/ 0 h 146"/>
                      <a:gd name="T10" fmla="*/ 0 60000 65536"/>
                      <a:gd name="T11" fmla="*/ 0 60000 65536"/>
                      <a:gd name="T12" fmla="*/ 0 60000 65536"/>
                      <a:gd name="T13" fmla="*/ 0 60000 65536"/>
                      <a:gd name="T14" fmla="*/ 0 60000 65536"/>
                      <a:gd name="T15" fmla="*/ 0 w 249"/>
                      <a:gd name="T16" fmla="*/ 0 h 146"/>
                      <a:gd name="T17" fmla="*/ 249 w 249"/>
                      <a:gd name="T18" fmla="*/ 146 h 146"/>
                    </a:gdLst>
                    <a:ahLst/>
                    <a:cxnLst>
                      <a:cxn ang="T10">
                        <a:pos x="T0" y="T1"/>
                      </a:cxn>
                      <a:cxn ang="T11">
                        <a:pos x="T2" y="T3"/>
                      </a:cxn>
                      <a:cxn ang="T12">
                        <a:pos x="T4" y="T5"/>
                      </a:cxn>
                      <a:cxn ang="T13">
                        <a:pos x="T6" y="T7"/>
                      </a:cxn>
                      <a:cxn ang="T14">
                        <a:pos x="T8" y="T9"/>
                      </a:cxn>
                    </a:cxnLst>
                    <a:rect l="T15" t="T16" r="T17" b="T18"/>
                    <a:pathLst>
                      <a:path w="249" h="146">
                        <a:moveTo>
                          <a:pt x="100" y="0"/>
                        </a:moveTo>
                        <a:lnTo>
                          <a:pt x="0" y="0"/>
                        </a:lnTo>
                        <a:lnTo>
                          <a:pt x="148" y="146"/>
                        </a:lnTo>
                        <a:lnTo>
                          <a:pt x="249" y="146"/>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39072" name="Group 108"/>
                <p:cNvGrpSpPr>
                  <a:grpSpLocks/>
                </p:cNvGrpSpPr>
                <p:nvPr/>
              </p:nvGrpSpPr>
              <p:grpSpPr bwMode="auto">
                <a:xfrm>
                  <a:off x="2280" y="2054"/>
                  <a:ext cx="281" cy="275"/>
                  <a:chOff x="2280" y="2054"/>
                  <a:chExt cx="281" cy="275"/>
                </a:xfrm>
              </p:grpSpPr>
              <p:sp>
                <p:nvSpPr>
                  <p:cNvPr id="39105" name="Freeform 109"/>
                  <p:cNvSpPr>
                    <a:spLocks/>
                  </p:cNvSpPr>
                  <p:nvPr/>
                </p:nvSpPr>
                <p:spPr bwMode="auto">
                  <a:xfrm>
                    <a:off x="2280" y="2054"/>
                    <a:ext cx="181" cy="275"/>
                  </a:xfrm>
                  <a:custGeom>
                    <a:avLst/>
                    <a:gdLst>
                      <a:gd name="T0" fmla="*/ 0 w 181"/>
                      <a:gd name="T1" fmla="*/ 0 h 275"/>
                      <a:gd name="T2" fmla="*/ 181 w 181"/>
                      <a:gd name="T3" fmla="*/ 178 h 275"/>
                      <a:gd name="T4" fmla="*/ 181 w 181"/>
                      <a:gd name="T5" fmla="*/ 275 h 275"/>
                      <a:gd name="T6" fmla="*/ 0 w 181"/>
                      <a:gd name="T7" fmla="*/ 97 h 275"/>
                      <a:gd name="T8" fmla="*/ 0 w 181"/>
                      <a:gd name="T9" fmla="*/ 0 h 275"/>
                      <a:gd name="T10" fmla="*/ 0 60000 65536"/>
                      <a:gd name="T11" fmla="*/ 0 60000 65536"/>
                      <a:gd name="T12" fmla="*/ 0 60000 65536"/>
                      <a:gd name="T13" fmla="*/ 0 60000 65536"/>
                      <a:gd name="T14" fmla="*/ 0 60000 65536"/>
                      <a:gd name="T15" fmla="*/ 0 w 181"/>
                      <a:gd name="T16" fmla="*/ 0 h 275"/>
                      <a:gd name="T17" fmla="*/ 181 w 181"/>
                      <a:gd name="T18" fmla="*/ 275 h 275"/>
                    </a:gdLst>
                    <a:ahLst/>
                    <a:cxnLst>
                      <a:cxn ang="T10">
                        <a:pos x="T0" y="T1"/>
                      </a:cxn>
                      <a:cxn ang="T11">
                        <a:pos x="T2" y="T3"/>
                      </a:cxn>
                      <a:cxn ang="T12">
                        <a:pos x="T4" y="T5"/>
                      </a:cxn>
                      <a:cxn ang="T13">
                        <a:pos x="T6" y="T7"/>
                      </a:cxn>
                      <a:cxn ang="T14">
                        <a:pos x="T8" y="T9"/>
                      </a:cxn>
                    </a:cxnLst>
                    <a:rect l="T15" t="T16" r="T17" b="T18"/>
                    <a:pathLst>
                      <a:path w="181" h="275">
                        <a:moveTo>
                          <a:pt x="0" y="0"/>
                        </a:moveTo>
                        <a:lnTo>
                          <a:pt x="181" y="178"/>
                        </a:lnTo>
                        <a:lnTo>
                          <a:pt x="181" y="27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9106" name="Rectangle 110"/>
                  <p:cNvSpPr>
                    <a:spLocks noChangeArrowheads="1"/>
                  </p:cNvSpPr>
                  <p:nvPr/>
                </p:nvSpPr>
                <p:spPr bwMode="auto">
                  <a:xfrm>
                    <a:off x="2461" y="2232"/>
                    <a:ext cx="100" cy="97"/>
                  </a:xfrm>
                  <a:prstGeom prst="rect">
                    <a:avLst/>
                  </a:prstGeom>
                  <a:solidFill>
                    <a:srgbClr val="CDE6FF"/>
                  </a:solidFill>
                  <a:ln w="4763">
                    <a:solidFill>
                      <a:schemeClr val="bg2"/>
                    </a:solidFill>
                    <a:miter lim="800000"/>
                    <a:headEnd/>
                    <a:tailEnd/>
                  </a:ln>
                </p:spPr>
                <p:txBody>
                  <a:bodyPr/>
                  <a:lstStyle/>
                  <a:p>
                    <a:endParaRPr lang="en-US"/>
                  </a:p>
                </p:txBody>
              </p:sp>
              <p:sp>
                <p:nvSpPr>
                  <p:cNvPr id="39107" name="Freeform 111"/>
                  <p:cNvSpPr>
                    <a:spLocks/>
                  </p:cNvSpPr>
                  <p:nvPr/>
                </p:nvSpPr>
                <p:spPr bwMode="auto">
                  <a:xfrm>
                    <a:off x="2280" y="2054"/>
                    <a:ext cx="281" cy="178"/>
                  </a:xfrm>
                  <a:custGeom>
                    <a:avLst/>
                    <a:gdLst>
                      <a:gd name="T0" fmla="*/ 100 w 281"/>
                      <a:gd name="T1" fmla="*/ 0 h 178"/>
                      <a:gd name="T2" fmla="*/ 0 w 281"/>
                      <a:gd name="T3" fmla="*/ 0 h 178"/>
                      <a:gd name="T4" fmla="*/ 181 w 281"/>
                      <a:gd name="T5" fmla="*/ 178 h 178"/>
                      <a:gd name="T6" fmla="*/ 281 w 281"/>
                      <a:gd name="T7" fmla="*/ 178 h 178"/>
                      <a:gd name="T8" fmla="*/ 100 w 281"/>
                      <a:gd name="T9" fmla="*/ 0 h 178"/>
                      <a:gd name="T10" fmla="*/ 0 60000 65536"/>
                      <a:gd name="T11" fmla="*/ 0 60000 65536"/>
                      <a:gd name="T12" fmla="*/ 0 60000 65536"/>
                      <a:gd name="T13" fmla="*/ 0 60000 65536"/>
                      <a:gd name="T14" fmla="*/ 0 60000 65536"/>
                      <a:gd name="T15" fmla="*/ 0 w 281"/>
                      <a:gd name="T16" fmla="*/ 0 h 178"/>
                      <a:gd name="T17" fmla="*/ 281 w 281"/>
                      <a:gd name="T18" fmla="*/ 178 h 178"/>
                    </a:gdLst>
                    <a:ahLst/>
                    <a:cxnLst>
                      <a:cxn ang="T10">
                        <a:pos x="T0" y="T1"/>
                      </a:cxn>
                      <a:cxn ang="T11">
                        <a:pos x="T2" y="T3"/>
                      </a:cxn>
                      <a:cxn ang="T12">
                        <a:pos x="T4" y="T5"/>
                      </a:cxn>
                      <a:cxn ang="T13">
                        <a:pos x="T6" y="T7"/>
                      </a:cxn>
                      <a:cxn ang="T14">
                        <a:pos x="T8" y="T9"/>
                      </a:cxn>
                    </a:cxnLst>
                    <a:rect l="T15" t="T16" r="T17" b="T18"/>
                    <a:pathLst>
                      <a:path w="281" h="178">
                        <a:moveTo>
                          <a:pt x="100" y="0"/>
                        </a:moveTo>
                        <a:lnTo>
                          <a:pt x="0" y="0"/>
                        </a:lnTo>
                        <a:lnTo>
                          <a:pt x="181" y="178"/>
                        </a:lnTo>
                        <a:lnTo>
                          <a:pt x="281" y="178"/>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39073" name="Group 112"/>
                <p:cNvGrpSpPr>
                  <a:grpSpLocks/>
                </p:cNvGrpSpPr>
                <p:nvPr/>
              </p:nvGrpSpPr>
              <p:grpSpPr bwMode="auto">
                <a:xfrm>
                  <a:off x="2011" y="2061"/>
                  <a:ext cx="340" cy="275"/>
                  <a:chOff x="2011" y="2061"/>
                  <a:chExt cx="340" cy="275"/>
                </a:xfrm>
              </p:grpSpPr>
              <p:sp>
                <p:nvSpPr>
                  <p:cNvPr id="39102" name="Freeform 113"/>
                  <p:cNvSpPr>
                    <a:spLocks/>
                  </p:cNvSpPr>
                  <p:nvPr/>
                </p:nvSpPr>
                <p:spPr bwMode="auto">
                  <a:xfrm>
                    <a:off x="2011" y="2061"/>
                    <a:ext cx="181" cy="275"/>
                  </a:xfrm>
                  <a:custGeom>
                    <a:avLst/>
                    <a:gdLst>
                      <a:gd name="T0" fmla="*/ 0 w 181"/>
                      <a:gd name="T1" fmla="*/ 0 h 275"/>
                      <a:gd name="T2" fmla="*/ 181 w 181"/>
                      <a:gd name="T3" fmla="*/ 178 h 275"/>
                      <a:gd name="T4" fmla="*/ 181 w 181"/>
                      <a:gd name="T5" fmla="*/ 275 h 275"/>
                      <a:gd name="T6" fmla="*/ 0 w 181"/>
                      <a:gd name="T7" fmla="*/ 97 h 275"/>
                      <a:gd name="T8" fmla="*/ 0 w 181"/>
                      <a:gd name="T9" fmla="*/ 0 h 275"/>
                      <a:gd name="T10" fmla="*/ 0 60000 65536"/>
                      <a:gd name="T11" fmla="*/ 0 60000 65536"/>
                      <a:gd name="T12" fmla="*/ 0 60000 65536"/>
                      <a:gd name="T13" fmla="*/ 0 60000 65536"/>
                      <a:gd name="T14" fmla="*/ 0 60000 65536"/>
                      <a:gd name="T15" fmla="*/ 0 w 181"/>
                      <a:gd name="T16" fmla="*/ 0 h 275"/>
                      <a:gd name="T17" fmla="*/ 181 w 181"/>
                      <a:gd name="T18" fmla="*/ 275 h 275"/>
                    </a:gdLst>
                    <a:ahLst/>
                    <a:cxnLst>
                      <a:cxn ang="T10">
                        <a:pos x="T0" y="T1"/>
                      </a:cxn>
                      <a:cxn ang="T11">
                        <a:pos x="T2" y="T3"/>
                      </a:cxn>
                      <a:cxn ang="T12">
                        <a:pos x="T4" y="T5"/>
                      </a:cxn>
                      <a:cxn ang="T13">
                        <a:pos x="T6" y="T7"/>
                      </a:cxn>
                      <a:cxn ang="T14">
                        <a:pos x="T8" y="T9"/>
                      </a:cxn>
                    </a:cxnLst>
                    <a:rect l="T15" t="T16" r="T17" b="T18"/>
                    <a:pathLst>
                      <a:path w="181" h="275">
                        <a:moveTo>
                          <a:pt x="0" y="0"/>
                        </a:moveTo>
                        <a:lnTo>
                          <a:pt x="181" y="178"/>
                        </a:lnTo>
                        <a:lnTo>
                          <a:pt x="181" y="27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9103" name="Rectangle 114"/>
                  <p:cNvSpPr>
                    <a:spLocks noChangeArrowheads="1"/>
                  </p:cNvSpPr>
                  <p:nvPr/>
                </p:nvSpPr>
                <p:spPr bwMode="auto">
                  <a:xfrm>
                    <a:off x="2192" y="2239"/>
                    <a:ext cx="159" cy="97"/>
                  </a:xfrm>
                  <a:prstGeom prst="rect">
                    <a:avLst/>
                  </a:prstGeom>
                  <a:solidFill>
                    <a:srgbClr val="CDE6FF"/>
                  </a:solidFill>
                  <a:ln w="4763">
                    <a:solidFill>
                      <a:schemeClr val="bg2"/>
                    </a:solidFill>
                    <a:miter lim="800000"/>
                    <a:headEnd/>
                    <a:tailEnd/>
                  </a:ln>
                </p:spPr>
                <p:txBody>
                  <a:bodyPr/>
                  <a:lstStyle/>
                  <a:p>
                    <a:endParaRPr lang="en-US"/>
                  </a:p>
                </p:txBody>
              </p:sp>
              <p:sp>
                <p:nvSpPr>
                  <p:cNvPr id="39104" name="Freeform 115"/>
                  <p:cNvSpPr>
                    <a:spLocks/>
                  </p:cNvSpPr>
                  <p:nvPr/>
                </p:nvSpPr>
                <p:spPr bwMode="auto">
                  <a:xfrm>
                    <a:off x="2011" y="2061"/>
                    <a:ext cx="340" cy="178"/>
                  </a:xfrm>
                  <a:custGeom>
                    <a:avLst/>
                    <a:gdLst>
                      <a:gd name="T0" fmla="*/ 158 w 340"/>
                      <a:gd name="T1" fmla="*/ 0 h 178"/>
                      <a:gd name="T2" fmla="*/ 0 w 340"/>
                      <a:gd name="T3" fmla="*/ 0 h 178"/>
                      <a:gd name="T4" fmla="*/ 181 w 340"/>
                      <a:gd name="T5" fmla="*/ 178 h 178"/>
                      <a:gd name="T6" fmla="*/ 340 w 340"/>
                      <a:gd name="T7" fmla="*/ 178 h 178"/>
                      <a:gd name="T8" fmla="*/ 158 w 340"/>
                      <a:gd name="T9" fmla="*/ 0 h 178"/>
                      <a:gd name="T10" fmla="*/ 0 60000 65536"/>
                      <a:gd name="T11" fmla="*/ 0 60000 65536"/>
                      <a:gd name="T12" fmla="*/ 0 60000 65536"/>
                      <a:gd name="T13" fmla="*/ 0 60000 65536"/>
                      <a:gd name="T14" fmla="*/ 0 60000 65536"/>
                      <a:gd name="T15" fmla="*/ 0 w 340"/>
                      <a:gd name="T16" fmla="*/ 0 h 178"/>
                      <a:gd name="T17" fmla="*/ 340 w 340"/>
                      <a:gd name="T18" fmla="*/ 178 h 178"/>
                    </a:gdLst>
                    <a:ahLst/>
                    <a:cxnLst>
                      <a:cxn ang="T10">
                        <a:pos x="T0" y="T1"/>
                      </a:cxn>
                      <a:cxn ang="T11">
                        <a:pos x="T2" y="T3"/>
                      </a:cxn>
                      <a:cxn ang="T12">
                        <a:pos x="T4" y="T5"/>
                      </a:cxn>
                      <a:cxn ang="T13">
                        <a:pos x="T6" y="T7"/>
                      </a:cxn>
                      <a:cxn ang="T14">
                        <a:pos x="T8" y="T9"/>
                      </a:cxn>
                    </a:cxnLst>
                    <a:rect l="T15" t="T16" r="T17" b="T18"/>
                    <a:pathLst>
                      <a:path w="340" h="178">
                        <a:moveTo>
                          <a:pt x="158" y="0"/>
                        </a:moveTo>
                        <a:lnTo>
                          <a:pt x="0" y="0"/>
                        </a:lnTo>
                        <a:lnTo>
                          <a:pt x="181" y="178"/>
                        </a:lnTo>
                        <a:lnTo>
                          <a:pt x="340" y="178"/>
                        </a:lnTo>
                        <a:lnTo>
                          <a:pt x="158" y="0"/>
                        </a:lnTo>
                        <a:close/>
                      </a:path>
                    </a:pathLst>
                  </a:custGeom>
                  <a:solidFill>
                    <a:srgbClr val="CDE6FF"/>
                  </a:solidFill>
                  <a:ln w="4763">
                    <a:solidFill>
                      <a:schemeClr val="bg2"/>
                    </a:solidFill>
                    <a:round/>
                    <a:headEnd/>
                    <a:tailEnd/>
                  </a:ln>
                </p:spPr>
                <p:txBody>
                  <a:bodyPr/>
                  <a:lstStyle/>
                  <a:p>
                    <a:endParaRPr lang="en-US"/>
                  </a:p>
                </p:txBody>
              </p:sp>
            </p:grpSp>
            <p:grpSp>
              <p:nvGrpSpPr>
                <p:cNvPr id="39074" name="Group 116"/>
                <p:cNvGrpSpPr>
                  <a:grpSpLocks/>
                </p:cNvGrpSpPr>
                <p:nvPr/>
              </p:nvGrpSpPr>
              <p:grpSpPr bwMode="auto">
                <a:xfrm>
                  <a:off x="1846" y="2057"/>
                  <a:ext cx="268" cy="263"/>
                  <a:chOff x="1846" y="2057"/>
                  <a:chExt cx="268" cy="263"/>
                </a:xfrm>
              </p:grpSpPr>
              <p:sp>
                <p:nvSpPr>
                  <p:cNvPr id="39099" name="Freeform 117"/>
                  <p:cNvSpPr>
                    <a:spLocks/>
                  </p:cNvSpPr>
                  <p:nvPr/>
                </p:nvSpPr>
                <p:spPr bwMode="auto">
                  <a:xfrm>
                    <a:off x="1846" y="2057"/>
                    <a:ext cx="168" cy="263"/>
                  </a:xfrm>
                  <a:custGeom>
                    <a:avLst/>
                    <a:gdLst>
                      <a:gd name="T0" fmla="*/ 0 w 168"/>
                      <a:gd name="T1" fmla="*/ 0 h 263"/>
                      <a:gd name="T2" fmla="*/ 168 w 168"/>
                      <a:gd name="T3" fmla="*/ 166 h 263"/>
                      <a:gd name="T4" fmla="*/ 168 w 168"/>
                      <a:gd name="T5" fmla="*/ 263 h 263"/>
                      <a:gd name="T6" fmla="*/ 0 w 168"/>
                      <a:gd name="T7" fmla="*/ 98 h 263"/>
                      <a:gd name="T8" fmla="*/ 0 w 168"/>
                      <a:gd name="T9" fmla="*/ 0 h 263"/>
                      <a:gd name="T10" fmla="*/ 0 60000 65536"/>
                      <a:gd name="T11" fmla="*/ 0 60000 65536"/>
                      <a:gd name="T12" fmla="*/ 0 60000 65536"/>
                      <a:gd name="T13" fmla="*/ 0 60000 65536"/>
                      <a:gd name="T14" fmla="*/ 0 60000 65536"/>
                      <a:gd name="T15" fmla="*/ 0 w 168"/>
                      <a:gd name="T16" fmla="*/ 0 h 263"/>
                      <a:gd name="T17" fmla="*/ 168 w 168"/>
                      <a:gd name="T18" fmla="*/ 263 h 263"/>
                    </a:gdLst>
                    <a:ahLst/>
                    <a:cxnLst>
                      <a:cxn ang="T10">
                        <a:pos x="T0" y="T1"/>
                      </a:cxn>
                      <a:cxn ang="T11">
                        <a:pos x="T2" y="T3"/>
                      </a:cxn>
                      <a:cxn ang="T12">
                        <a:pos x="T4" y="T5"/>
                      </a:cxn>
                      <a:cxn ang="T13">
                        <a:pos x="T6" y="T7"/>
                      </a:cxn>
                      <a:cxn ang="T14">
                        <a:pos x="T8" y="T9"/>
                      </a:cxn>
                    </a:cxnLst>
                    <a:rect l="T15" t="T16" r="T17" b="T18"/>
                    <a:pathLst>
                      <a:path w="168" h="263">
                        <a:moveTo>
                          <a:pt x="0" y="0"/>
                        </a:moveTo>
                        <a:lnTo>
                          <a:pt x="168" y="166"/>
                        </a:lnTo>
                        <a:lnTo>
                          <a:pt x="168" y="263"/>
                        </a:lnTo>
                        <a:lnTo>
                          <a:pt x="0" y="98"/>
                        </a:lnTo>
                        <a:lnTo>
                          <a:pt x="0" y="0"/>
                        </a:lnTo>
                        <a:close/>
                      </a:path>
                    </a:pathLst>
                  </a:custGeom>
                  <a:solidFill>
                    <a:srgbClr val="CDE6FF"/>
                  </a:solidFill>
                  <a:ln w="4763">
                    <a:solidFill>
                      <a:schemeClr val="bg2"/>
                    </a:solidFill>
                    <a:round/>
                    <a:headEnd/>
                    <a:tailEnd/>
                  </a:ln>
                </p:spPr>
                <p:txBody>
                  <a:bodyPr/>
                  <a:lstStyle/>
                  <a:p>
                    <a:endParaRPr lang="en-US"/>
                  </a:p>
                </p:txBody>
              </p:sp>
              <p:sp>
                <p:nvSpPr>
                  <p:cNvPr id="39100" name="Rectangle 118"/>
                  <p:cNvSpPr>
                    <a:spLocks noChangeArrowheads="1"/>
                  </p:cNvSpPr>
                  <p:nvPr/>
                </p:nvSpPr>
                <p:spPr bwMode="auto">
                  <a:xfrm>
                    <a:off x="2014" y="2223"/>
                    <a:ext cx="100" cy="97"/>
                  </a:xfrm>
                  <a:prstGeom prst="rect">
                    <a:avLst/>
                  </a:prstGeom>
                  <a:solidFill>
                    <a:srgbClr val="CDE6FF"/>
                  </a:solidFill>
                  <a:ln w="4763">
                    <a:solidFill>
                      <a:schemeClr val="bg2"/>
                    </a:solidFill>
                    <a:miter lim="800000"/>
                    <a:headEnd/>
                    <a:tailEnd/>
                  </a:ln>
                </p:spPr>
                <p:txBody>
                  <a:bodyPr/>
                  <a:lstStyle/>
                  <a:p>
                    <a:endParaRPr lang="en-US"/>
                  </a:p>
                </p:txBody>
              </p:sp>
              <p:sp>
                <p:nvSpPr>
                  <p:cNvPr id="39101" name="Freeform 119"/>
                  <p:cNvSpPr>
                    <a:spLocks/>
                  </p:cNvSpPr>
                  <p:nvPr/>
                </p:nvSpPr>
                <p:spPr bwMode="auto">
                  <a:xfrm>
                    <a:off x="1846" y="2057"/>
                    <a:ext cx="268" cy="166"/>
                  </a:xfrm>
                  <a:custGeom>
                    <a:avLst/>
                    <a:gdLst>
                      <a:gd name="T0" fmla="*/ 100 w 268"/>
                      <a:gd name="T1" fmla="*/ 0 h 166"/>
                      <a:gd name="T2" fmla="*/ 0 w 268"/>
                      <a:gd name="T3" fmla="*/ 0 h 166"/>
                      <a:gd name="T4" fmla="*/ 168 w 268"/>
                      <a:gd name="T5" fmla="*/ 166 h 166"/>
                      <a:gd name="T6" fmla="*/ 268 w 268"/>
                      <a:gd name="T7" fmla="*/ 166 h 166"/>
                      <a:gd name="T8" fmla="*/ 100 w 268"/>
                      <a:gd name="T9" fmla="*/ 0 h 166"/>
                      <a:gd name="T10" fmla="*/ 0 60000 65536"/>
                      <a:gd name="T11" fmla="*/ 0 60000 65536"/>
                      <a:gd name="T12" fmla="*/ 0 60000 65536"/>
                      <a:gd name="T13" fmla="*/ 0 60000 65536"/>
                      <a:gd name="T14" fmla="*/ 0 60000 65536"/>
                      <a:gd name="T15" fmla="*/ 0 w 268"/>
                      <a:gd name="T16" fmla="*/ 0 h 166"/>
                      <a:gd name="T17" fmla="*/ 268 w 268"/>
                      <a:gd name="T18" fmla="*/ 166 h 166"/>
                    </a:gdLst>
                    <a:ahLst/>
                    <a:cxnLst>
                      <a:cxn ang="T10">
                        <a:pos x="T0" y="T1"/>
                      </a:cxn>
                      <a:cxn ang="T11">
                        <a:pos x="T2" y="T3"/>
                      </a:cxn>
                      <a:cxn ang="T12">
                        <a:pos x="T4" y="T5"/>
                      </a:cxn>
                      <a:cxn ang="T13">
                        <a:pos x="T6" y="T7"/>
                      </a:cxn>
                      <a:cxn ang="T14">
                        <a:pos x="T8" y="T9"/>
                      </a:cxn>
                    </a:cxnLst>
                    <a:rect l="T15" t="T16" r="T17" b="T18"/>
                    <a:pathLst>
                      <a:path w="268" h="166">
                        <a:moveTo>
                          <a:pt x="100" y="0"/>
                        </a:moveTo>
                        <a:lnTo>
                          <a:pt x="0" y="0"/>
                        </a:lnTo>
                        <a:lnTo>
                          <a:pt x="168" y="166"/>
                        </a:lnTo>
                        <a:lnTo>
                          <a:pt x="268" y="166"/>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39075" name="Group 120"/>
                <p:cNvGrpSpPr>
                  <a:grpSpLocks/>
                </p:cNvGrpSpPr>
                <p:nvPr/>
              </p:nvGrpSpPr>
              <p:grpSpPr bwMode="auto">
                <a:xfrm>
                  <a:off x="3513" y="2213"/>
                  <a:ext cx="458" cy="178"/>
                  <a:chOff x="3513" y="2213"/>
                  <a:chExt cx="458" cy="178"/>
                </a:xfrm>
              </p:grpSpPr>
              <p:sp>
                <p:nvSpPr>
                  <p:cNvPr id="39096" name="Freeform 121"/>
                  <p:cNvSpPr>
                    <a:spLocks/>
                  </p:cNvSpPr>
                  <p:nvPr/>
                </p:nvSpPr>
                <p:spPr bwMode="auto">
                  <a:xfrm>
                    <a:off x="3513" y="2213"/>
                    <a:ext cx="83" cy="178"/>
                  </a:xfrm>
                  <a:custGeom>
                    <a:avLst/>
                    <a:gdLst>
                      <a:gd name="T0" fmla="*/ 0 w 83"/>
                      <a:gd name="T1" fmla="*/ 0 h 178"/>
                      <a:gd name="T2" fmla="*/ 83 w 83"/>
                      <a:gd name="T3" fmla="*/ 81 h 178"/>
                      <a:gd name="T4" fmla="*/ 83 w 83"/>
                      <a:gd name="T5" fmla="*/ 178 h 178"/>
                      <a:gd name="T6" fmla="*/ 0 w 83"/>
                      <a:gd name="T7" fmla="*/ 97 h 178"/>
                      <a:gd name="T8" fmla="*/ 0 w 83"/>
                      <a:gd name="T9" fmla="*/ 0 h 178"/>
                      <a:gd name="T10" fmla="*/ 0 60000 65536"/>
                      <a:gd name="T11" fmla="*/ 0 60000 65536"/>
                      <a:gd name="T12" fmla="*/ 0 60000 65536"/>
                      <a:gd name="T13" fmla="*/ 0 60000 65536"/>
                      <a:gd name="T14" fmla="*/ 0 60000 65536"/>
                      <a:gd name="T15" fmla="*/ 0 w 83"/>
                      <a:gd name="T16" fmla="*/ 0 h 178"/>
                      <a:gd name="T17" fmla="*/ 83 w 83"/>
                      <a:gd name="T18" fmla="*/ 178 h 178"/>
                    </a:gdLst>
                    <a:ahLst/>
                    <a:cxnLst>
                      <a:cxn ang="T10">
                        <a:pos x="T0" y="T1"/>
                      </a:cxn>
                      <a:cxn ang="T11">
                        <a:pos x="T2" y="T3"/>
                      </a:cxn>
                      <a:cxn ang="T12">
                        <a:pos x="T4" y="T5"/>
                      </a:cxn>
                      <a:cxn ang="T13">
                        <a:pos x="T6" y="T7"/>
                      </a:cxn>
                      <a:cxn ang="T14">
                        <a:pos x="T8" y="T9"/>
                      </a:cxn>
                    </a:cxnLst>
                    <a:rect l="T15" t="T16" r="T17" b="T18"/>
                    <a:pathLst>
                      <a:path w="83" h="178">
                        <a:moveTo>
                          <a:pt x="0" y="0"/>
                        </a:moveTo>
                        <a:lnTo>
                          <a:pt x="83" y="81"/>
                        </a:lnTo>
                        <a:lnTo>
                          <a:pt x="83" y="17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9097" name="Rectangle 122"/>
                  <p:cNvSpPr>
                    <a:spLocks noChangeArrowheads="1"/>
                  </p:cNvSpPr>
                  <p:nvPr/>
                </p:nvSpPr>
                <p:spPr bwMode="auto">
                  <a:xfrm>
                    <a:off x="3596" y="2294"/>
                    <a:ext cx="375" cy="97"/>
                  </a:xfrm>
                  <a:prstGeom prst="rect">
                    <a:avLst/>
                  </a:prstGeom>
                  <a:solidFill>
                    <a:srgbClr val="CDE6FF"/>
                  </a:solidFill>
                  <a:ln w="4763">
                    <a:solidFill>
                      <a:schemeClr val="bg2"/>
                    </a:solidFill>
                    <a:miter lim="800000"/>
                    <a:headEnd/>
                    <a:tailEnd/>
                  </a:ln>
                </p:spPr>
                <p:txBody>
                  <a:bodyPr/>
                  <a:lstStyle/>
                  <a:p>
                    <a:endParaRPr lang="en-US"/>
                  </a:p>
                </p:txBody>
              </p:sp>
              <p:sp>
                <p:nvSpPr>
                  <p:cNvPr id="39098" name="Freeform 123"/>
                  <p:cNvSpPr>
                    <a:spLocks/>
                  </p:cNvSpPr>
                  <p:nvPr/>
                </p:nvSpPr>
                <p:spPr bwMode="auto">
                  <a:xfrm>
                    <a:off x="3513" y="2213"/>
                    <a:ext cx="458" cy="81"/>
                  </a:xfrm>
                  <a:custGeom>
                    <a:avLst/>
                    <a:gdLst>
                      <a:gd name="T0" fmla="*/ 376 w 458"/>
                      <a:gd name="T1" fmla="*/ 0 h 81"/>
                      <a:gd name="T2" fmla="*/ 0 w 458"/>
                      <a:gd name="T3" fmla="*/ 0 h 81"/>
                      <a:gd name="T4" fmla="*/ 83 w 458"/>
                      <a:gd name="T5" fmla="*/ 81 h 81"/>
                      <a:gd name="T6" fmla="*/ 458 w 458"/>
                      <a:gd name="T7" fmla="*/ 81 h 81"/>
                      <a:gd name="T8" fmla="*/ 376 w 458"/>
                      <a:gd name="T9" fmla="*/ 0 h 81"/>
                      <a:gd name="T10" fmla="*/ 0 60000 65536"/>
                      <a:gd name="T11" fmla="*/ 0 60000 65536"/>
                      <a:gd name="T12" fmla="*/ 0 60000 65536"/>
                      <a:gd name="T13" fmla="*/ 0 60000 65536"/>
                      <a:gd name="T14" fmla="*/ 0 60000 65536"/>
                      <a:gd name="T15" fmla="*/ 0 w 458"/>
                      <a:gd name="T16" fmla="*/ 0 h 81"/>
                      <a:gd name="T17" fmla="*/ 458 w 458"/>
                      <a:gd name="T18" fmla="*/ 81 h 81"/>
                    </a:gdLst>
                    <a:ahLst/>
                    <a:cxnLst>
                      <a:cxn ang="T10">
                        <a:pos x="T0" y="T1"/>
                      </a:cxn>
                      <a:cxn ang="T11">
                        <a:pos x="T2" y="T3"/>
                      </a:cxn>
                      <a:cxn ang="T12">
                        <a:pos x="T4" y="T5"/>
                      </a:cxn>
                      <a:cxn ang="T13">
                        <a:pos x="T6" y="T7"/>
                      </a:cxn>
                      <a:cxn ang="T14">
                        <a:pos x="T8" y="T9"/>
                      </a:cxn>
                    </a:cxnLst>
                    <a:rect l="T15" t="T16" r="T17" b="T18"/>
                    <a:pathLst>
                      <a:path w="458" h="81">
                        <a:moveTo>
                          <a:pt x="376" y="0"/>
                        </a:moveTo>
                        <a:lnTo>
                          <a:pt x="0" y="0"/>
                        </a:lnTo>
                        <a:lnTo>
                          <a:pt x="83" y="81"/>
                        </a:lnTo>
                        <a:lnTo>
                          <a:pt x="458" y="81"/>
                        </a:lnTo>
                        <a:lnTo>
                          <a:pt x="376" y="0"/>
                        </a:lnTo>
                        <a:close/>
                      </a:path>
                    </a:pathLst>
                  </a:custGeom>
                  <a:solidFill>
                    <a:srgbClr val="CDE6FF"/>
                  </a:solidFill>
                  <a:ln w="4763">
                    <a:solidFill>
                      <a:schemeClr val="bg2"/>
                    </a:solidFill>
                    <a:round/>
                    <a:headEnd/>
                    <a:tailEnd/>
                  </a:ln>
                </p:spPr>
                <p:txBody>
                  <a:bodyPr/>
                  <a:lstStyle/>
                  <a:p>
                    <a:endParaRPr lang="en-US"/>
                  </a:p>
                </p:txBody>
              </p:sp>
            </p:grpSp>
            <p:grpSp>
              <p:nvGrpSpPr>
                <p:cNvPr id="39076" name="Group 124"/>
                <p:cNvGrpSpPr>
                  <a:grpSpLocks/>
                </p:cNvGrpSpPr>
                <p:nvPr/>
              </p:nvGrpSpPr>
              <p:grpSpPr bwMode="auto">
                <a:xfrm>
                  <a:off x="3095" y="2093"/>
                  <a:ext cx="484" cy="298"/>
                  <a:chOff x="3095" y="2093"/>
                  <a:chExt cx="484" cy="298"/>
                </a:xfrm>
              </p:grpSpPr>
              <p:sp>
                <p:nvSpPr>
                  <p:cNvPr id="39093" name="Freeform 125"/>
                  <p:cNvSpPr>
                    <a:spLocks/>
                  </p:cNvSpPr>
                  <p:nvPr/>
                </p:nvSpPr>
                <p:spPr bwMode="auto">
                  <a:xfrm>
                    <a:off x="3095" y="2093"/>
                    <a:ext cx="206" cy="298"/>
                  </a:xfrm>
                  <a:custGeom>
                    <a:avLst/>
                    <a:gdLst>
                      <a:gd name="T0" fmla="*/ 0 w 206"/>
                      <a:gd name="T1" fmla="*/ 0 h 298"/>
                      <a:gd name="T2" fmla="*/ 206 w 206"/>
                      <a:gd name="T3" fmla="*/ 201 h 298"/>
                      <a:gd name="T4" fmla="*/ 206 w 206"/>
                      <a:gd name="T5" fmla="*/ 298 h 298"/>
                      <a:gd name="T6" fmla="*/ 0 w 206"/>
                      <a:gd name="T7" fmla="*/ 97 h 298"/>
                      <a:gd name="T8" fmla="*/ 0 w 206"/>
                      <a:gd name="T9" fmla="*/ 0 h 298"/>
                      <a:gd name="T10" fmla="*/ 0 60000 65536"/>
                      <a:gd name="T11" fmla="*/ 0 60000 65536"/>
                      <a:gd name="T12" fmla="*/ 0 60000 65536"/>
                      <a:gd name="T13" fmla="*/ 0 60000 65536"/>
                      <a:gd name="T14" fmla="*/ 0 60000 65536"/>
                      <a:gd name="T15" fmla="*/ 0 w 206"/>
                      <a:gd name="T16" fmla="*/ 0 h 298"/>
                      <a:gd name="T17" fmla="*/ 206 w 206"/>
                      <a:gd name="T18" fmla="*/ 298 h 298"/>
                    </a:gdLst>
                    <a:ahLst/>
                    <a:cxnLst>
                      <a:cxn ang="T10">
                        <a:pos x="T0" y="T1"/>
                      </a:cxn>
                      <a:cxn ang="T11">
                        <a:pos x="T2" y="T3"/>
                      </a:cxn>
                      <a:cxn ang="T12">
                        <a:pos x="T4" y="T5"/>
                      </a:cxn>
                      <a:cxn ang="T13">
                        <a:pos x="T6" y="T7"/>
                      </a:cxn>
                      <a:cxn ang="T14">
                        <a:pos x="T8" y="T9"/>
                      </a:cxn>
                    </a:cxnLst>
                    <a:rect l="T15" t="T16" r="T17" b="T18"/>
                    <a:pathLst>
                      <a:path w="206" h="298">
                        <a:moveTo>
                          <a:pt x="0" y="0"/>
                        </a:moveTo>
                        <a:lnTo>
                          <a:pt x="206" y="201"/>
                        </a:lnTo>
                        <a:lnTo>
                          <a:pt x="206" y="29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9094" name="Rectangle 126"/>
                  <p:cNvSpPr>
                    <a:spLocks noChangeArrowheads="1"/>
                  </p:cNvSpPr>
                  <p:nvPr/>
                </p:nvSpPr>
                <p:spPr bwMode="auto">
                  <a:xfrm>
                    <a:off x="3301" y="2294"/>
                    <a:ext cx="278" cy="97"/>
                  </a:xfrm>
                  <a:prstGeom prst="rect">
                    <a:avLst/>
                  </a:prstGeom>
                  <a:solidFill>
                    <a:srgbClr val="CDE6FF"/>
                  </a:solidFill>
                  <a:ln w="4763">
                    <a:solidFill>
                      <a:schemeClr val="bg2"/>
                    </a:solidFill>
                    <a:miter lim="800000"/>
                    <a:headEnd/>
                    <a:tailEnd/>
                  </a:ln>
                </p:spPr>
                <p:txBody>
                  <a:bodyPr/>
                  <a:lstStyle/>
                  <a:p>
                    <a:endParaRPr lang="en-US"/>
                  </a:p>
                </p:txBody>
              </p:sp>
              <p:sp>
                <p:nvSpPr>
                  <p:cNvPr id="39095" name="Freeform 127"/>
                  <p:cNvSpPr>
                    <a:spLocks/>
                  </p:cNvSpPr>
                  <p:nvPr/>
                </p:nvSpPr>
                <p:spPr bwMode="auto">
                  <a:xfrm>
                    <a:off x="3095" y="2093"/>
                    <a:ext cx="484" cy="201"/>
                  </a:xfrm>
                  <a:custGeom>
                    <a:avLst/>
                    <a:gdLst>
                      <a:gd name="T0" fmla="*/ 279 w 484"/>
                      <a:gd name="T1" fmla="*/ 0 h 201"/>
                      <a:gd name="T2" fmla="*/ 0 w 484"/>
                      <a:gd name="T3" fmla="*/ 0 h 201"/>
                      <a:gd name="T4" fmla="*/ 206 w 484"/>
                      <a:gd name="T5" fmla="*/ 201 h 201"/>
                      <a:gd name="T6" fmla="*/ 484 w 484"/>
                      <a:gd name="T7" fmla="*/ 201 h 201"/>
                      <a:gd name="T8" fmla="*/ 279 w 484"/>
                      <a:gd name="T9" fmla="*/ 0 h 201"/>
                      <a:gd name="T10" fmla="*/ 0 60000 65536"/>
                      <a:gd name="T11" fmla="*/ 0 60000 65536"/>
                      <a:gd name="T12" fmla="*/ 0 60000 65536"/>
                      <a:gd name="T13" fmla="*/ 0 60000 65536"/>
                      <a:gd name="T14" fmla="*/ 0 60000 65536"/>
                      <a:gd name="T15" fmla="*/ 0 w 484"/>
                      <a:gd name="T16" fmla="*/ 0 h 201"/>
                      <a:gd name="T17" fmla="*/ 484 w 484"/>
                      <a:gd name="T18" fmla="*/ 201 h 201"/>
                    </a:gdLst>
                    <a:ahLst/>
                    <a:cxnLst>
                      <a:cxn ang="T10">
                        <a:pos x="T0" y="T1"/>
                      </a:cxn>
                      <a:cxn ang="T11">
                        <a:pos x="T2" y="T3"/>
                      </a:cxn>
                      <a:cxn ang="T12">
                        <a:pos x="T4" y="T5"/>
                      </a:cxn>
                      <a:cxn ang="T13">
                        <a:pos x="T6" y="T7"/>
                      </a:cxn>
                      <a:cxn ang="T14">
                        <a:pos x="T8" y="T9"/>
                      </a:cxn>
                    </a:cxnLst>
                    <a:rect l="T15" t="T16" r="T17" b="T18"/>
                    <a:pathLst>
                      <a:path w="484" h="201">
                        <a:moveTo>
                          <a:pt x="279" y="0"/>
                        </a:moveTo>
                        <a:lnTo>
                          <a:pt x="0" y="0"/>
                        </a:lnTo>
                        <a:lnTo>
                          <a:pt x="206" y="201"/>
                        </a:lnTo>
                        <a:lnTo>
                          <a:pt x="484" y="201"/>
                        </a:lnTo>
                        <a:lnTo>
                          <a:pt x="279" y="0"/>
                        </a:lnTo>
                        <a:close/>
                      </a:path>
                    </a:pathLst>
                  </a:custGeom>
                  <a:solidFill>
                    <a:srgbClr val="CDE6FF"/>
                  </a:solidFill>
                  <a:ln w="4763">
                    <a:solidFill>
                      <a:schemeClr val="bg2"/>
                    </a:solidFill>
                    <a:round/>
                    <a:headEnd/>
                    <a:tailEnd/>
                  </a:ln>
                </p:spPr>
                <p:txBody>
                  <a:bodyPr/>
                  <a:lstStyle/>
                  <a:p>
                    <a:endParaRPr lang="en-US"/>
                  </a:p>
                </p:txBody>
              </p:sp>
            </p:grpSp>
            <p:grpSp>
              <p:nvGrpSpPr>
                <p:cNvPr id="39077" name="Group 128"/>
                <p:cNvGrpSpPr>
                  <a:grpSpLocks/>
                </p:cNvGrpSpPr>
                <p:nvPr/>
              </p:nvGrpSpPr>
              <p:grpSpPr bwMode="auto">
                <a:xfrm>
                  <a:off x="3008" y="2226"/>
                  <a:ext cx="277" cy="165"/>
                  <a:chOff x="3008" y="2226"/>
                  <a:chExt cx="277" cy="165"/>
                </a:xfrm>
              </p:grpSpPr>
              <p:sp>
                <p:nvSpPr>
                  <p:cNvPr id="39090" name="Freeform 129"/>
                  <p:cNvSpPr>
                    <a:spLocks/>
                  </p:cNvSpPr>
                  <p:nvPr/>
                </p:nvSpPr>
                <p:spPr bwMode="auto">
                  <a:xfrm>
                    <a:off x="3008" y="2226"/>
                    <a:ext cx="70" cy="165"/>
                  </a:xfrm>
                  <a:custGeom>
                    <a:avLst/>
                    <a:gdLst>
                      <a:gd name="T0" fmla="*/ 0 w 70"/>
                      <a:gd name="T1" fmla="*/ 0 h 165"/>
                      <a:gd name="T2" fmla="*/ 70 w 70"/>
                      <a:gd name="T3" fmla="*/ 68 h 165"/>
                      <a:gd name="T4" fmla="*/ 70 w 70"/>
                      <a:gd name="T5" fmla="*/ 165 h 165"/>
                      <a:gd name="T6" fmla="*/ 0 w 70"/>
                      <a:gd name="T7" fmla="*/ 97 h 165"/>
                      <a:gd name="T8" fmla="*/ 0 w 70"/>
                      <a:gd name="T9" fmla="*/ 0 h 165"/>
                      <a:gd name="T10" fmla="*/ 0 60000 65536"/>
                      <a:gd name="T11" fmla="*/ 0 60000 65536"/>
                      <a:gd name="T12" fmla="*/ 0 60000 65536"/>
                      <a:gd name="T13" fmla="*/ 0 60000 65536"/>
                      <a:gd name="T14" fmla="*/ 0 60000 65536"/>
                      <a:gd name="T15" fmla="*/ 0 w 70"/>
                      <a:gd name="T16" fmla="*/ 0 h 165"/>
                      <a:gd name="T17" fmla="*/ 70 w 70"/>
                      <a:gd name="T18" fmla="*/ 165 h 165"/>
                    </a:gdLst>
                    <a:ahLst/>
                    <a:cxnLst>
                      <a:cxn ang="T10">
                        <a:pos x="T0" y="T1"/>
                      </a:cxn>
                      <a:cxn ang="T11">
                        <a:pos x="T2" y="T3"/>
                      </a:cxn>
                      <a:cxn ang="T12">
                        <a:pos x="T4" y="T5"/>
                      </a:cxn>
                      <a:cxn ang="T13">
                        <a:pos x="T6" y="T7"/>
                      </a:cxn>
                      <a:cxn ang="T14">
                        <a:pos x="T8" y="T9"/>
                      </a:cxn>
                    </a:cxnLst>
                    <a:rect l="T15" t="T16" r="T17" b="T18"/>
                    <a:pathLst>
                      <a:path w="70" h="165">
                        <a:moveTo>
                          <a:pt x="0" y="0"/>
                        </a:moveTo>
                        <a:lnTo>
                          <a:pt x="70" y="68"/>
                        </a:lnTo>
                        <a:lnTo>
                          <a:pt x="70" y="16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9091" name="Rectangle 130"/>
                  <p:cNvSpPr>
                    <a:spLocks noChangeArrowheads="1"/>
                  </p:cNvSpPr>
                  <p:nvPr/>
                </p:nvSpPr>
                <p:spPr bwMode="auto">
                  <a:xfrm>
                    <a:off x="3078" y="2294"/>
                    <a:ext cx="207" cy="97"/>
                  </a:xfrm>
                  <a:prstGeom prst="rect">
                    <a:avLst/>
                  </a:prstGeom>
                  <a:solidFill>
                    <a:srgbClr val="CDE6FF"/>
                  </a:solidFill>
                  <a:ln w="4763">
                    <a:solidFill>
                      <a:schemeClr val="bg2"/>
                    </a:solidFill>
                    <a:miter lim="800000"/>
                    <a:headEnd/>
                    <a:tailEnd/>
                  </a:ln>
                </p:spPr>
                <p:txBody>
                  <a:bodyPr/>
                  <a:lstStyle/>
                  <a:p>
                    <a:endParaRPr lang="en-US"/>
                  </a:p>
                </p:txBody>
              </p:sp>
              <p:sp>
                <p:nvSpPr>
                  <p:cNvPr id="39092" name="Freeform 131"/>
                  <p:cNvSpPr>
                    <a:spLocks/>
                  </p:cNvSpPr>
                  <p:nvPr/>
                </p:nvSpPr>
                <p:spPr bwMode="auto">
                  <a:xfrm>
                    <a:off x="3008" y="2226"/>
                    <a:ext cx="277" cy="68"/>
                  </a:xfrm>
                  <a:custGeom>
                    <a:avLst/>
                    <a:gdLst>
                      <a:gd name="T0" fmla="*/ 207 w 277"/>
                      <a:gd name="T1" fmla="*/ 0 h 68"/>
                      <a:gd name="T2" fmla="*/ 0 w 277"/>
                      <a:gd name="T3" fmla="*/ 0 h 68"/>
                      <a:gd name="T4" fmla="*/ 70 w 277"/>
                      <a:gd name="T5" fmla="*/ 68 h 68"/>
                      <a:gd name="T6" fmla="*/ 277 w 277"/>
                      <a:gd name="T7" fmla="*/ 68 h 68"/>
                      <a:gd name="T8" fmla="*/ 207 w 277"/>
                      <a:gd name="T9" fmla="*/ 0 h 68"/>
                      <a:gd name="T10" fmla="*/ 0 60000 65536"/>
                      <a:gd name="T11" fmla="*/ 0 60000 65536"/>
                      <a:gd name="T12" fmla="*/ 0 60000 65536"/>
                      <a:gd name="T13" fmla="*/ 0 60000 65536"/>
                      <a:gd name="T14" fmla="*/ 0 60000 65536"/>
                      <a:gd name="T15" fmla="*/ 0 w 277"/>
                      <a:gd name="T16" fmla="*/ 0 h 68"/>
                      <a:gd name="T17" fmla="*/ 277 w 277"/>
                      <a:gd name="T18" fmla="*/ 68 h 68"/>
                    </a:gdLst>
                    <a:ahLst/>
                    <a:cxnLst>
                      <a:cxn ang="T10">
                        <a:pos x="T0" y="T1"/>
                      </a:cxn>
                      <a:cxn ang="T11">
                        <a:pos x="T2" y="T3"/>
                      </a:cxn>
                      <a:cxn ang="T12">
                        <a:pos x="T4" y="T5"/>
                      </a:cxn>
                      <a:cxn ang="T13">
                        <a:pos x="T6" y="T7"/>
                      </a:cxn>
                      <a:cxn ang="T14">
                        <a:pos x="T8" y="T9"/>
                      </a:cxn>
                    </a:cxnLst>
                    <a:rect l="T15" t="T16" r="T17" b="T18"/>
                    <a:pathLst>
                      <a:path w="277" h="68">
                        <a:moveTo>
                          <a:pt x="207" y="0"/>
                        </a:moveTo>
                        <a:lnTo>
                          <a:pt x="0" y="0"/>
                        </a:lnTo>
                        <a:lnTo>
                          <a:pt x="70" y="68"/>
                        </a:lnTo>
                        <a:lnTo>
                          <a:pt x="277" y="68"/>
                        </a:lnTo>
                        <a:lnTo>
                          <a:pt x="207" y="0"/>
                        </a:lnTo>
                        <a:close/>
                      </a:path>
                    </a:pathLst>
                  </a:custGeom>
                  <a:solidFill>
                    <a:srgbClr val="CDE6FF"/>
                  </a:solidFill>
                  <a:ln w="4763">
                    <a:solidFill>
                      <a:schemeClr val="bg2"/>
                    </a:solidFill>
                    <a:round/>
                    <a:headEnd/>
                    <a:tailEnd/>
                  </a:ln>
                </p:spPr>
                <p:txBody>
                  <a:bodyPr/>
                  <a:lstStyle/>
                  <a:p>
                    <a:endParaRPr lang="en-US"/>
                  </a:p>
                </p:txBody>
              </p:sp>
            </p:grpSp>
            <p:grpSp>
              <p:nvGrpSpPr>
                <p:cNvPr id="39078" name="Group 132"/>
                <p:cNvGrpSpPr>
                  <a:grpSpLocks/>
                </p:cNvGrpSpPr>
                <p:nvPr/>
              </p:nvGrpSpPr>
              <p:grpSpPr bwMode="auto">
                <a:xfrm>
                  <a:off x="2765" y="2213"/>
                  <a:ext cx="300" cy="178"/>
                  <a:chOff x="2765" y="2213"/>
                  <a:chExt cx="300" cy="178"/>
                </a:xfrm>
              </p:grpSpPr>
              <p:sp>
                <p:nvSpPr>
                  <p:cNvPr id="39087" name="Freeform 133"/>
                  <p:cNvSpPr>
                    <a:spLocks/>
                  </p:cNvSpPr>
                  <p:nvPr/>
                </p:nvSpPr>
                <p:spPr bwMode="auto">
                  <a:xfrm>
                    <a:off x="2765" y="2213"/>
                    <a:ext cx="83" cy="178"/>
                  </a:xfrm>
                  <a:custGeom>
                    <a:avLst/>
                    <a:gdLst>
                      <a:gd name="T0" fmla="*/ 0 w 83"/>
                      <a:gd name="T1" fmla="*/ 0 h 178"/>
                      <a:gd name="T2" fmla="*/ 83 w 83"/>
                      <a:gd name="T3" fmla="*/ 81 h 178"/>
                      <a:gd name="T4" fmla="*/ 83 w 83"/>
                      <a:gd name="T5" fmla="*/ 178 h 178"/>
                      <a:gd name="T6" fmla="*/ 0 w 83"/>
                      <a:gd name="T7" fmla="*/ 97 h 178"/>
                      <a:gd name="T8" fmla="*/ 0 w 83"/>
                      <a:gd name="T9" fmla="*/ 0 h 178"/>
                      <a:gd name="T10" fmla="*/ 0 60000 65536"/>
                      <a:gd name="T11" fmla="*/ 0 60000 65536"/>
                      <a:gd name="T12" fmla="*/ 0 60000 65536"/>
                      <a:gd name="T13" fmla="*/ 0 60000 65536"/>
                      <a:gd name="T14" fmla="*/ 0 60000 65536"/>
                      <a:gd name="T15" fmla="*/ 0 w 83"/>
                      <a:gd name="T16" fmla="*/ 0 h 178"/>
                      <a:gd name="T17" fmla="*/ 83 w 83"/>
                      <a:gd name="T18" fmla="*/ 178 h 178"/>
                    </a:gdLst>
                    <a:ahLst/>
                    <a:cxnLst>
                      <a:cxn ang="T10">
                        <a:pos x="T0" y="T1"/>
                      </a:cxn>
                      <a:cxn ang="T11">
                        <a:pos x="T2" y="T3"/>
                      </a:cxn>
                      <a:cxn ang="T12">
                        <a:pos x="T4" y="T5"/>
                      </a:cxn>
                      <a:cxn ang="T13">
                        <a:pos x="T6" y="T7"/>
                      </a:cxn>
                      <a:cxn ang="T14">
                        <a:pos x="T8" y="T9"/>
                      </a:cxn>
                    </a:cxnLst>
                    <a:rect l="T15" t="T16" r="T17" b="T18"/>
                    <a:pathLst>
                      <a:path w="83" h="178">
                        <a:moveTo>
                          <a:pt x="0" y="0"/>
                        </a:moveTo>
                        <a:lnTo>
                          <a:pt x="83" y="81"/>
                        </a:lnTo>
                        <a:lnTo>
                          <a:pt x="83" y="17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9088" name="Rectangle 134"/>
                  <p:cNvSpPr>
                    <a:spLocks noChangeArrowheads="1"/>
                  </p:cNvSpPr>
                  <p:nvPr/>
                </p:nvSpPr>
                <p:spPr bwMode="auto">
                  <a:xfrm>
                    <a:off x="2848" y="2294"/>
                    <a:ext cx="217" cy="97"/>
                  </a:xfrm>
                  <a:prstGeom prst="rect">
                    <a:avLst/>
                  </a:prstGeom>
                  <a:solidFill>
                    <a:srgbClr val="CDE6FF"/>
                  </a:solidFill>
                  <a:ln w="4763">
                    <a:solidFill>
                      <a:schemeClr val="bg2"/>
                    </a:solidFill>
                    <a:miter lim="800000"/>
                    <a:headEnd/>
                    <a:tailEnd/>
                  </a:ln>
                </p:spPr>
                <p:txBody>
                  <a:bodyPr/>
                  <a:lstStyle/>
                  <a:p>
                    <a:endParaRPr lang="en-US"/>
                  </a:p>
                </p:txBody>
              </p:sp>
              <p:sp>
                <p:nvSpPr>
                  <p:cNvPr id="39089" name="Freeform 135"/>
                  <p:cNvSpPr>
                    <a:spLocks/>
                  </p:cNvSpPr>
                  <p:nvPr/>
                </p:nvSpPr>
                <p:spPr bwMode="auto">
                  <a:xfrm>
                    <a:off x="2765" y="2213"/>
                    <a:ext cx="300" cy="81"/>
                  </a:xfrm>
                  <a:custGeom>
                    <a:avLst/>
                    <a:gdLst>
                      <a:gd name="T0" fmla="*/ 217 w 300"/>
                      <a:gd name="T1" fmla="*/ 0 h 81"/>
                      <a:gd name="T2" fmla="*/ 0 w 300"/>
                      <a:gd name="T3" fmla="*/ 0 h 81"/>
                      <a:gd name="T4" fmla="*/ 83 w 300"/>
                      <a:gd name="T5" fmla="*/ 81 h 81"/>
                      <a:gd name="T6" fmla="*/ 300 w 300"/>
                      <a:gd name="T7" fmla="*/ 81 h 81"/>
                      <a:gd name="T8" fmla="*/ 217 w 300"/>
                      <a:gd name="T9" fmla="*/ 0 h 81"/>
                      <a:gd name="T10" fmla="*/ 0 60000 65536"/>
                      <a:gd name="T11" fmla="*/ 0 60000 65536"/>
                      <a:gd name="T12" fmla="*/ 0 60000 65536"/>
                      <a:gd name="T13" fmla="*/ 0 60000 65536"/>
                      <a:gd name="T14" fmla="*/ 0 60000 65536"/>
                      <a:gd name="T15" fmla="*/ 0 w 300"/>
                      <a:gd name="T16" fmla="*/ 0 h 81"/>
                      <a:gd name="T17" fmla="*/ 300 w 300"/>
                      <a:gd name="T18" fmla="*/ 81 h 81"/>
                    </a:gdLst>
                    <a:ahLst/>
                    <a:cxnLst>
                      <a:cxn ang="T10">
                        <a:pos x="T0" y="T1"/>
                      </a:cxn>
                      <a:cxn ang="T11">
                        <a:pos x="T2" y="T3"/>
                      </a:cxn>
                      <a:cxn ang="T12">
                        <a:pos x="T4" y="T5"/>
                      </a:cxn>
                      <a:cxn ang="T13">
                        <a:pos x="T6" y="T7"/>
                      </a:cxn>
                      <a:cxn ang="T14">
                        <a:pos x="T8" y="T9"/>
                      </a:cxn>
                    </a:cxnLst>
                    <a:rect l="T15" t="T16" r="T17" b="T18"/>
                    <a:pathLst>
                      <a:path w="300" h="81">
                        <a:moveTo>
                          <a:pt x="217" y="0"/>
                        </a:moveTo>
                        <a:lnTo>
                          <a:pt x="0" y="0"/>
                        </a:lnTo>
                        <a:lnTo>
                          <a:pt x="83" y="81"/>
                        </a:lnTo>
                        <a:lnTo>
                          <a:pt x="300" y="81"/>
                        </a:lnTo>
                        <a:lnTo>
                          <a:pt x="217" y="0"/>
                        </a:lnTo>
                        <a:close/>
                      </a:path>
                    </a:pathLst>
                  </a:custGeom>
                  <a:solidFill>
                    <a:srgbClr val="CDE6FF"/>
                  </a:solidFill>
                  <a:ln w="4763">
                    <a:solidFill>
                      <a:schemeClr val="bg2"/>
                    </a:solidFill>
                    <a:round/>
                    <a:headEnd/>
                    <a:tailEnd/>
                  </a:ln>
                </p:spPr>
                <p:txBody>
                  <a:bodyPr/>
                  <a:lstStyle/>
                  <a:p>
                    <a:endParaRPr lang="en-US"/>
                  </a:p>
                </p:txBody>
              </p:sp>
            </p:grpSp>
            <p:grpSp>
              <p:nvGrpSpPr>
                <p:cNvPr id="39079" name="Group 136"/>
                <p:cNvGrpSpPr>
                  <a:grpSpLocks/>
                </p:cNvGrpSpPr>
                <p:nvPr/>
              </p:nvGrpSpPr>
              <p:grpSpPr bwMode="auto">
                <a:xfrm>
                  <a:off x="2370" y="2239"/>
                  <a:ext cx="462" cy="152"/>
                  <a:chOff x="2370" y="2239"/>
                  <a:chExt cx="462" cy="152"/>
                </a:xfrm>
              </p:grpSpPr>
              <p:sp>
                <p:nvSpPr>
                  <p:cNvPr id="39084" name="Freeform 137"/>
                  <p:cNvSpPr>
                    <a:spLocks/>
                  </p:cNvSpPr>
                  <p:nvPr/>
                </p:nvSpPr>
                <p:spPr bwMode="auto">
                  <a:xfrm>
                    <a:off x="2370" y="2239"/>
                    <a:ext cx="57" cy="152"/>
                  </a:xfrm>
                  <a:custGeom>
                    <a:avLst/>
                    <a:gdLst>
                      <a:gd name="T0" fmla="*/ 0 w 57"/>
                      <a:gd name="T1" fmla="*/ 0 h 152"/>
                      <a:gd name="T2" fmla="*/ 57 w 57"/>
                      <a:gd name="T3" fmla="*/ 55 h 152"/>
                      <a:gd name="T4" fmla="*/ 57 w 57"/>
                      <a:gd name="T5" fmla="*/ 152 h 152"/>
                      <a:gd name="T6" fmla="*/ 0 w 57"/>
                      <a:gd name="T7" fmla="*/ 97 h 152"/>
                      <a:gd name="T8" fmla="*/ 0 w 57"/>
                      <a:gd name="T9" fmla="*/ 0 h 152"/>
                      <a:gd name="T10" fmla="*/ 0 60000 65536"/>
                      <a:gd name="T11" fmla="*/ 0 60000 65536"/>
                      <a:gd name="T12" fmla="*/ 0 60000 65536"/>
                      <a:gd name="T13" fmla="*/ 0 60000 65536"/>
                      <a:gd name="T14" fmla="*/ 0 60000 65536"/>
                      <a:gd name="T15" fmla="*/ 0 w 57"/>
                      <a:gd name="T16" fmla="*/ 0 h 152"/>
                      <a:gd name="T17" fmla="*/ 57 w 57"/>
                      <a:gd name="T18" fmla="*/ 152 h 152"/>
                    </a:gdLst>
                    <a:ahLst/>
                    <a:cxnLst>
                      <a:cxn ang="T10">
                        <a:pos x="T0" y="T1"/>
                      </a:cxn>
                      <a:cxn ang="T11">
                        <a:pos x="T2" y="T3"/>
                      </a:cxn>
                      <a:cxn ang="T12">
                        <a:pos x="T4" y="T5"/>
                      </a:cxn>
                      <a:cxn ang="T13">
                        <a:pos x="T6" y="T7"/>
                      </a:cxn>
                      <a:cxn ang="T14">
                        <a:pos x="T8" y="T9"/>
                      </a:cxn>
                    </a:cxnLst>
                    <a:rect l="T15" t="T16" r="T17" b="T18"/>
                    <a:pathLst>
                      <a:path w="57" h="152">
                        <a:moveTo>
                          <a:pt x="0" y="0"/>
                        </a:moveTo>
                        <a:lnTo>
                          <a:pt x="57" y="55"/>
                        </a:lnTo>
                        <a:lnTo>
                          <a:pt x="57" y="152"/>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9085" name="Rectangle 138"/>
                  <p:cNvSpPr>
                    <a:spLocks noChangeArrowheads="1"/>
                  </p:cNvSpPr>
                  <p:nvPr/>
                </p:nvSpPr>
                <p:spPr bwMode="auto">
                  <a:xfrm>
                    <a:off x="2427" y="2294"/>
                    <a:ext cx="405" cy="97"/>
                  </a:xfrm>
                  <a:prstGeom prst="rect">
                    <a:avLst/>
                  </a:prstGeom>
                  <a:solidFill>
                    <a:srgbClr val="CDE6FF"/>
                  </a:solidFill>
                  <a:ln w="4763">
                    <a:solidFill>
                      <a:schemeClr val="bg2"/>
                    </a:solidFill>
                    <a:miter lim="800000"/>
                    <a:headEnd/>
                    <a:tailEnd/>
                  </a:ln>
                </p:spPr>
                <p:txBody>
                  <a:bodyPr/>
                  <a:lstStyle/>
                  <a:p>
                    <a:endParaRPr lang="en-US"/>
                  </a:p>
                </p:txBody>
              </p:sp>
              <p:sp>
                <p:nvSpPr>
                  <p:cNvPr id="39086" name="Freeform 139"/>
                  <p:cNvSpPr>
                    <a:spLocks/>
                  </p:cNvSpPr>
                  <p:nvPr/>
                </p:nvSpPr>
                <p:spPr bwMode="auto">
                  <a:xfrm>
                    <a:off x="2370" y="2239"/>
                    <a:ext cx="462" cy="55"/>
                  </a:xfrm>
                  <a:custGeom>
                    <a:avLst/>
                    <a:gdLst>
                      <a:gd name="T0" fmla="*/ 405 w 462"/>
                      <a:gd name="T1" fmla="*/ 0 h 55"/>
                      <a:gd name="T2" fmla="*/ 0 w 462"/>
                      <a:gd name="T3" fmla="*/ 0 h 55"/>
                      <a:gd name="T4" fmla="*/ 57 w 462"/>
                      <a:gd name="T5" fmla="*/ 55 h 55"/>
                      <a:gd name="T6" fmla="*/ 462 w 462"/>
                      <a:gd name="T7" fmla="*/ 55 h 55"/>
                      <a:gd name="T8" fmla="*/ 405 w 462"/>
                      <a:gd name="T9" fmla="*/ 0 h 55"/>
                      <a:gd name="T10" fmla="*/ 0 60000 65536"/>
                      <a:gd name="T11" fmla="*/ 0 60000 65536"/>
                      <a:gd name="T12" fmla="*/ 0 60000 65536"/>
                      <a:gd name="T13" fmla="*/ 0 60000 65536"/>
                      <a:gd name="T14" fmla="*/ 0 60000 65536"/>
                      <a:gd name="T15" fmla="*/ 0 w 462"/>
                      <a:gd name="T16" fmla="*/ 0 h 55"/>
                      <a:gd name="T17" fmla="*/ 462 w 462"/>
                      <a:gd name="T18" fmla="*/ 55 h 55"/>
                    </a:gdLst>
                    <a:ahLst/>
                    <a:cxnLst>
                      <a:cxn ang="T10">
                        <a:pos x="T0" y="T1"/>
                      </a:cxn>
                      <a:cxn ang="T11">
                        <a:pos x="T2" y="T3"/>
                      </a:cxn>
                      <a:cxn ang="T12">
                        <a:pos x="T4" y="T5"/>
                      </a:cxn>
                      <a:cxn ang="T13">
                        <a:pos x="T6" y="T7"/>
                      </a:cxn>
                      <a:cxn ang="T14">
                        <a:pos x="T8" y="T9"/>
                      </a:cxn>
                    </a:cxnLst>
                    <a:rect l="T15" t="T16" r="T17" b="T18"/>
                    <a:pathLst>
                      <a:path w="462" h="55">
                        <a:moveTo>
                          <a:pt x="405" y="0"/>
                        </a:moveTo>
                        <a:lnTo>
                          <a:pt x="0" y="0"/>
                        </a:lnTo>
                        <a:lnTo>
                          <a:pt x="57" y="55"/>
                        </a:lnTo>
                        <a:lnTo>
                          <a:pt x="462" y="55"/>
                        </a:lnTo>
                        <a:lnTo>
                          <a:pt x="405" y="0"/>
                        </a:lnTo>
                        <a:close/>
                      </a:path>
                    </a:pathLst>
                  </a:custGeom>
                  <a:solidFill>
                    <a:srgbClr val="CDE6FF"/>
                  </a:solidFill>
                  <a:ln w="4763">
                    <a:solidFill>
                      <a:schemeClr val="bg2"/>
                    </a:solidFill>
                    <a:round/>
                    <a:headEnd/>
                    <a:tailEnd/>
                  </a:ln>
                </p:spPr>
                <p:txBody>
                  <a:bodyPr/>
                  <a:lstStyle/>
                  <a:p>
                    <a:endParaRPr lang="en-US"/>
                  </a:p>
                </p:txBody>
              </p:sp>
            </p:grpSp>
            <p:grpSp>
              <p:nvGrpSpPr>
                <p:cNvPr id="39080" name="Group 140"/>
                <p:cNvGrpSpPr>
                  <a:grpSpLocks/>
                </p:cNvGrpSpPr>
                <p:nvPr/>
              </p:nvGrpSpPr>
              <p:grpSpPr bwMode="auto">
                <a:xfrm>
                  <a:off x="2021" y="2236"/>
                  <a:ext cx="396" cy="155"/>
                  <a:chOff x="2021" y="2236"/>
                  <a:chExt cx="396" cy="155"/>
                </a:xfrm>
              </p:grpSpPr>
              <p:sp>
                <p:nvSpPr>
                  <p:cNvPr id="39081" name="Freeform 141"/>
                  <p:cNvSpPr>
                    <a:spLocks/>
                  </p:cNvSpPr>
                  <p:nvPr/>
                </p:nvSpPr>
                <p:spPr bwMode="auto">
                  <a:xfrm>
                    <a:off x="2021" y="2236"/>
                    <a:ext cx="59" cy="155"/>
                  </a:xfrm>
                  <a:custGeom>
                    <a:avLst/>
                    <a:gdLst>
                      <a:gd name="T0" fmla="*/ 0 w 59"/>
                      <a:gd name="T1" fmla="*/ 0 h 155"/>
                      <a:gd name="T2" fmla="*/ 59 w 59"/>
                      <a:gd name="T3" fmla="*/ 58 h 155"/>
                      <a:gd name="T4" fmla="*/ 59 w 59"/>
                      <a:gd name="T5" fmla="*/ 155 h 155"/>
                      <a:gd name="T6" fmla="*/ 0 w 59"/>
                      <a:gd name="T7" fmla="*/ 97 h 155"/>
                      <a:gd name="T8" fmla="*/ 0 w 59"/>
                      <a:gd name="T9" fmla="*/ 0 h 155"/>
                      <a:gd name="T10" fmla="*/ 0 60000 65536"/>
                      <a:gd name="T11" fmla="*/ 0 60000 65536"/>
                      <a:gd name="T12" fmla="*/ 0 60000 65536"/>
                      <a:gd name="T13" fmla="*/ 0 60000 65536"/>
                      <a:gd name="T14" fmla="*/ 0 60000 65536"/>
                      <a:gd name="T15" fmla="*/ 0 w 59"/>
                      <a:gd name="T16" fmla="*/ 0 h 155"/>
                      <a:gd name="T17" fmla="*/ 59 w 59"/>
                      <a:gd name="T18" fmla="*/ 155 h 155"/>
                    </a:gdLst>
                    <a:ahLst/>
                    <a:cxnLst>
                      <a:cxn ang="T10">
                        <a:pos x="T0" y="T1"/>
                      </a:cxn>
                      <a:cxn ang="T11">
                        <a:pos x="T2" y="T3"/>
                      </a:cxn>
                      <a:cxn ang="T12">
                        <a:pos x="T4" y="T5"/>
                      </a:cxn>
                      <a:cxn ang="T13">
                        <a:pos x="T6" y="T7"/>
                      </a:cxn>
                      <a:cxn ang="T14">
                        <a:pos x="T8" y="T9"/>
                      </a:cxn>
                    </a:cxnLst>
                    <a:rect l="T15" t="T16" r="T17" b="T18"/>
                    <a:pathLst>
                      <a:path w="59" h="155">
                        <a:moveTo>
                          <a:pt x="0" y="0"/>
                        </a:moveTo>
                        <a:lnTo>
                          <a:pt x="59" y="58"/>
                        </a:lnTo>
                        <a:lnTo>
                          <a:pt x="59" y="15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39082" name="Rectangle 142"/>
                  <p:cNvSpPr>
                    <a:spLocks noChangeArrowheads="1"/>
                  </p:cNvSpPr>
                  <p:nvPr/>
                </p:nvSpPr>
                <p:spPr bwMode="auto">
                  <a:xfrm>
                    <a:off x="2080" y="2294"/>
                    <a:ext cx="337" cy="97"/>
                  </a:xfrm>
                  <a:prstGeom prst="rect">
                    <a:avLst/>
                  </a:prstGeom>
                  <a:solidFill>
                    <a:srgbClr val="CDE6FF"/>
                  </a:solidFill>
                  <a:ln w="4763">
                    <a:solidFill>
                      <a:schemeClr val="bg2"/>
                    </a:solidFill>
                    <a:miter lim="800000"/>
                    <a:headEnd/>
                    <a:tailEnd/>
                  </a:ln>
                </p:spPr>
                <p:txBody>
                  <a:bodyPr/>
                  <a:lstStyle/>
                  <a:p>
                    <a:endParaRPr lang="en-US"/>
                  </a:p>
                </p:txBody>
              </p:sp>
              <p:sp>
                <p:nvSpPr>
                  <p:cNvPr id="39083" name="Freeform 143"/>
                  <p:cNvSpPr>
                    <a:spLocks/>
                  </p:cNvSpPr>
                  <p:nvPr/>
                </p:nvSpPr>
                <p:spPr bwMode="auto">
                  <a:xfrm>
                    <a:off x="2021" y="2236"/>
                    <a:ext cx="396" cy="58"/>
                  </a:xfrm>
                  <a:custGeom>
                    <a:avLst/>
                    <a:gdLst>
                      <a:gd name="T0" fmla="*/ 336 w 396"/>
                      <a:gd name="T1" fmla="*/ 0 h 58"/>
                      <a:gd name="T2" fmla="*/ 0 w 396"/>
                      <a:gd name="T3" fmla="*/ 0 h 58"/>
                      <a:gd name="T4" fmla="*/ 59 w 396"/>
                      <a:gd name="T5" fmla="*/ 58 h 58"/>
                      <a:gd name="T6" fmla="*/ 396 w 396"/>
                      <a:gd name="T7" fmla="*/ 58 h 58"/>
                      <a:gd name="T8" fmla="*/ 336 w 396"/>
                      <a:gd name="T9" fmla="*/ 0 h 58"/>
                      <a:gd name="T10" fmla="*/ 0 60000 65536"/>
                      <a:gd name="T11" fmla="*/ 0 60000 65536"/>
                      <a:gd name="T12" fmla="*/ 0 60000 65536"/>
                      <a:gd name="T13" fmla="*/ 0 60000 65536"/>
                      <a:gd name="T14" fmla="*/ 0 60000 65536"/>
                      <a:gd name="T15" fmla="*/ 0 w 396"/>
                      <a:gd name="T16" fmla="*/ 0 h 58"/>
                      <a:gd name="T17" fmla="*/ 396 w 396"/>
                      <a:gd name="T18" fmla="*/ 58 h 58"/>
                    </a:gdLst>
                    <a:ahLst/>
                    <a:cxnLst>
                      <a:cxn ang="T10">
                        <a:pos x="T0" y="T1"/>
                      </a:cxn>
                      <a:cxn ang="T11">
                        <a:pos x="T2" y="T3"/>
                      </a:cxn>
                      <a:cxn ang="T12">
                        <a:pos x="T4" y="T5"/>
                      </a:cxn>
                      <a:cxn ang="T13">
                        <a:pos x="T6" y="T7"/>
                      </a:cxn>
                      <a:cxn ang="T14">
                        <a:pos x="T8" y="T9"/>
                      </a:cxn>
                    </a:cxnLst>
                    <a:rect l="T15" t="T16" r="T17" b="T18"/>
                    <a:pathLst>
                      <a:path w="396" h="58">
                        <a:moveTo>
                          <a:pt x="336" y="0"/>
                        </a:moveTo>
                        <a:lnTo>
                          <a:pt x="0" y="0"/>
                        </a:lnTo>
                        <a:lnTo>
                          <a:pt x="59" y="58"/>
                        </a:lnTo>
                        <a:lnTo>
                          <a:pt x="396" y="58"/>
                        </a:lnTo>
                        <a:lnTo>
                          <a:pt x="336" y="0"/>
                        </a:lnTo>
                        <a:close/>
                      </a:path>
                    </a:pathLst>
                  </a:custGeom>
                  <a:solidFill>
                    <a:srgbClr val="CDE6FF"/>
                  </a:solidFill>
                  <a:ln w="4763">
                    <a:solidFill>
                      <a:schemeClr val="bg2"/>
                    </a:solidFill>
                    <a:round/>
                    <a:headEnd/>
                    <a:tailEnd/>
                  </a:ln>
                </p:spPr>
                <p:txBody>
                  <a:bodyPr/>
                  <a:lstStyle/>
                  <a:p>
                    <a:endParaRPr lang="en-US"/>
                  </a:p>
                </p:txBody>
              </p:sp>
            </p:grpSp>
          </p:grpSp>
          <p:sp>
            <p:nvSpPr>
              <p:cNvPr id="39030" name="Line 144"/>
              <p:cNvSpPr>
                <a:spLocks noChangeShapeType="1"/>
              </p:cNvSpPr>
              <p:nvPr/>
            </p:nvSpPr>
            <p:spPr bwMode="auto">
              <a:xfrm flipV="1">
                <a:off x="1829" y="1959"/>
                <a:ext cx="700" cy="81"/>
              </a:xfrm>
              <a:prstGeom prst="line">
                <a:avLst/>
              </a:prstGeom>
              <a:noFill/>
              <a:ln w="3175">
                <a:solidFill>
                  <a:schemeClr val="bg2"/>
                </a:solidFill>
                <a:round/>
                <a:headEnd/>
                <a:tailEnd/>
              </a:ln>
            </p:spPr>
            <p:txBody>
              <a:bodyPr/>
              <a:lstStyle/>
              <a:p>
                <a:endParaRPr lang="en-US"/>
              </a:p>
            </p:txBody>
          </p:sp>
          <p:sp>
            <p:nvSpPr>
              <p:cNvPr id="39031" name="Line 145"/>
              <p:cNvSpPr>
                <a:spLocks noChangeShapeType="1"/>
              </p:cNvSpPr>
              <p:nvPr/>
            </p:nvSpPr>
            <p:spPr bwMode="auto">
              <a:xfrm flipH="1" flipV="1">
                <a:off x="1752" y="1962"/>
                <a:ext cx="861" cy="78"/>
              </a:xfrm>
              <a:prstGeom prst="line">
                <a:avLst/>
              </a:prstGeom>
              <a:noFill/>
              <a:ln w="3175">
                <a:solidFill>
                  <a:schemeClr val="bg2"/>
                </a:solidFill>
                <a:round/>
                <a:headEnd/>
                <a:tailEnd/>
              </a:ln>
            </p:spPr>
            <p:txBody>
              <a:bodyPr/>
              <a:lstStyle/>
              <a:p>
                <a:endParaRPr lang="en-US"/>
              </a:p>
            </p:txBody>
          </p:sp>
          <p:sp>
            <p:nvSpPr>
              <p:cNvPr id="39032" name="Oval 146"/>
              <p:cNvSpPr>
                <a:spLocks noChangeArrowheads="1"/>
              </p:cNvSpPr>
              <p:nvPr/>
            </p:nvSpPr>
            <p:spPr bwMode="auto">
              <a:xfrm>
                <a:off x="2114" y="1981"/>
                <a:ext cx="127" cy="38"/>
              </a:xfrm>
              <a:prstGeom prst="ellipse">
                <a:avLst/>
              </a:prstGeom>
              <a:solidFill>
                <a:srgbClr val="CDE6FF"/>
              </a:solidFill>
              <a:ln w="3175">
                <a:solidFill>
                  <a:schemeClr val="bg2"/>
                </a:solidFill>
                <a:round/>
                <a:headEnd/>
                <a:tailEnd/>
              </a:ln>
            </p:spPr>
            <p:txBody>
              <a:bodyPr/>
              <a:lstStyle/>
              <a:p>
                <a:endParaRPr lang="en-US"/>
              </a:p>
            </p:txBody>
          </p:sp>
          <p:sp>
            <p:nvSpPr>
              <p:cNvPr id="39033" name="Line 147"/>
              <p:cNvSpPr>
                <a:spLocks noChangeShapeType="1"/>
              </p:cNvSpPr>
              <p:nvPr/>
            </p:nvSpPr>
            <p:spPr bwMode="auto">
              <a:xfrm>
                <a:off x="2608" y="2002"/>
                <a:ext cx="311" cy="1"/>
              </a:xfrm>
              <a:prstGeom prst="line">
                <a:avLst/>
              </a:prstGeom>
              <a:noFill/>
              <a:ln w="3175">
                <a:solidFill>
                  <a:schemeClr val="bg2"/>
                </a:solidFill>
                <a:round/>
                <a:headEnd/>
                <a:tailEnd/>
              </a:ln>
            </p:spPr>
            <p:txBody>
              <a:bodyPr/>
              <a:lstStyle/>
              <a:p>
                <a:endParaRPr lang="en-US"/>
              </a:p>
            </p:txBody>
          </p:sp>
          <p:sp>
            <p:nvSpPr>
              <p:cNvPr id="39034" name="Line 148"/>
              <p:cNvSpPr>
                <a:spLocks noChangeShapeType="1"/>
              </p:cNvSpPr>
              <p:nvPr/>
            </p:nvSpPr>
            <p:spPr bwMode="auto">
              <a:xfrm flipH="1" flipV="1">
                <a:off x="2717" y="1959"/>
                <a:ext cx="81" cy="82"/>
              </a:xfrm>
              <a:prstGeom prst="line">
                <a:avLst/>
              </a:prstGeom>
              <a:noFill/>
              <a:ln w="3175">
                <a:solidFill>
                  <a:schemeClr val="bg2"/>
                </a:solidFill>
                <a:round/>
                <a:headEnd/>
                <a:tailEnd/>
              </a:ln>
            </p:spPr>
            <p:txBody>
              <a:bodyPr/>
              <a:lstStyle/>
              <a:p>
                <a:endParaRPr lang="en-US"/>
              </a:p>
            </p:txBody>
          </p:sp>
          <p:sp>
            <p:nvSpPr>
              <p:cNvPr id="39035" name="Line 149"/>
              <p:cNvSpPr>
                <a:spLocks noChangeShapeType="1"/>
              </p:cNvSpPr>
              <p:nvPr/>
            </p:nvSpPr>
            <p:spPr bwMode="auto">
              <a:xfrm>
                <a:off x="2801" y="2041"/>
                <a:ext cx="1" cy="97"/>
              </a:xfrm>
              <a:prstGeom prst="line">
                <a:avLst/>
              </a:prstGeom>
              <a:noFill/>
              <a:ln w="3175">
                <a:solidFill>
                  <a:schemeClr val="bg2"/>
                </a:solidFill>
                <a:round/>
                <a:headEnd/>
                <a:tailEnd/>
              </a:ln>
            </p:spPr>
            <p:txBody>
              <a:bodyPr/>
              <a:lstStyle/>
              <a:p>
                <a:endParaRPr lang="en-US"/>
              </a:p>
            </p:txBody>
          </p:sp>
          <p:sp>
            <p:nvSpPr>
              <p:cNvPr id="39036" name="Line 150"/>
              <p:cNvSpPr>
                <a:spLocks noChangeShapeType="1"/>
              </p:cNvSpPr>
              <p:nvPr/>
            </p:nvSpPr>
            <p:spPr bwMode="auto">
              <a:xfrm flipV="1">
                <a:off x="1897" y="2108"/>
                <a:ext cx="1" cy="94"/>
              </a:xfrm>
              <a:prstGeom prst="line">
                <a:avLst/>
              </a:prstGeom>
              <a:noFill/>
              <a:ln w="3175">
                <a:solidFill>
                  <a:schemeClr val="bg2"/>
                </a:solidFill>
                <a:round/>
                <a:headEnd/>
                <a:tailEnd/>
              </a:ln>
            </p:spPr>
            <p:txBody>
              <a:bodyPr/>
              <a:lstStyle/>
              <a:p>
                <a:endParaRPr lang="en-US"/>
              </a:p>
            </p:txBody>
          </p:sp>
          <p:sp>
            <p:nvSpPr>
              <p:cNvPr id="39037" name="Line 151"/>
              <p:cNvSpPr>
                <a:spLocks noChangeShapeType="1"/>
              </p:cNvSpPr>
              <p:nvPr/>
            </p:nvSpPr>
            <p:spPr bwMode="auto">
              <a:xfrm flipV="1">
                <a:off x="1956" y="2168"/>
                <a:ext cx="1" cy="93"/>
              </a:xfrm>
              <a:prstGeom prst="line">
                <a:avLst/>
              </a:prstGeom>
              <a:noFill/>
              <a:ln w="3175">
                <a:solidFill>
                  <a:schemeClr val="bg2"/>
                </a:solidFill>
                <a:round/>
                <a:headEnd/>
                <a:tailEnd/>
              </a:ln>
            </p:spPr>
            <p:txBody>
              <a:bodyPr/>
              <a:lstStyle/>
              <a:p>
                <a:endParaRPr lang="en-US"/>
              </a:p>
            </p:txBody>
          </p:sp>
          <p:sp>
            <p:nvSpPr>
              <p:cNvPr id="39038" name="Line 152"/>
              <p:cNvSpPr>
                <a:spLocks noChangeShapeType="1"/>
              </p:cNvSpPr>
              <p:nvPr/>
            </p:nvSpPr>
            <p:spPr bwMode="auto">
              <a:xfrm>
                <a:off x="1897" y="2108"/>
                <a:ext cx="96" cy="1"/>
              </a:xfrm>
              <a:prstGeom prst="line">
                <a:avLst/>
              </a:prstGeom>
              <a:noFill/>
              <a:ln w="3175">
                <a:solidFill>
                  <a:schemeClr val="bg2"/>
                </a:solidFill>
                <a:round/>
                <a:headEnd/>
                <a:tailEnd/>
              </a:ln>
            </p:spPr>
            <p:txBody>
              <a:bodyPr/>
              <a:lstStyle/>
              <a:p>
                <a:endParaRPr lang="en-US"/>
              </a:p>
            </p:txBody>
          </p:sp>
          <p:sp>
            <p:nvSpPr>
              <p:cNvPr id="39039" name="Line 153"/>
              <p:cNvSpPr>
                <a:spLocks noChangeShapeType="1"/>
              </p:cNvSpPr>
              <p:nvPr/>
            </p:nvSpPr>
            <p:spPr bwMode="auto">
              <a:xfrm>
                <a:off x="1956" y="2168"/>
                <a:ext cx="100" cy="1"/>
              </a:xfrm>
              <a:prstGeom prst="line">
                <a:avLst/>
              </a:prstGeom>
              <a:noFill/>
              <a:ln w="3175">
                <a:solidFill>
                  <a:schemeClr val="bg2"/>
                </a:solidFill>
                <a:round/>
                <a:headEnd/>
                <a:tailEnd/>
              </a:ln>
            </p:spPr>
            <p:txBody>
              <a:bodyPr/>
              <a:lstStyle/>
              <a:p>
                <a:endParaRPr lang="en-US"/>
              </a:p>
            </p:txBody>
          </p:sp>
          <p:sp>
            <p:nvSpPr>
              <p:cNvPr id="39040" name="Freeform 154"/>
              <p:cNvSpPr>
                <a:spLocks/>
              </p:cNvSpPr>
              <p:nvPr/>
            </p:nvSpPr>
            <p:spPr bwMode="auto">
              <a:xfrm>
                <a:off x="2359" y="2134"/>
                <a:ext cx="100" cy="92"/>
              </a:xfrm>
              <a:custGeom>
                <a:avLst/>
                <a:gdLst>
                  <a:gd name="T0" fmla="*/ 0 w 100"/>
                  <a:gd name="T1" fmla="*/ 92 h 92"/>
                  <a:gd name="T2" fmla="*/ 0 w 100"/>
                  <a:gd name="T3" fmla="*/ 0 h 92"/>
                  <a:gd name="T4" fmla="*/ 100 w 100"/>
                  <a:gd name="T5" fmla="*/ 0 h 92"/>
                  <a:gd name="T6" fmla="*/ 0 60000 65536"/>
                  <a:gd name="T7" fmla="*/ 0 60000 65536"/>
                  <a:gd name="T8" fmla="*/ 0 60000 65536"/>
                  <a:gd name="T9" fmla="*/ 0 w 100"/>
                  <a:gd name="T10" fmla="*/ 0 h 92"/>
                  <a:gd name="T11" fmla="*/ 100 w 100"/>
                  <a:gd name="T12" fmla="*/ 92 h 92"/>
                </a:gdLst>
                <a:ahLst/>
                <a:cxnLst>
                  <a:cxn ang="T6">
                    <a:pos x="T0" y="T1"/>
                  </a:cxn>
                  <a:cxn ang="T7">
                    <a:pos x="T2" y="T3"/>
                  </a:cxn>
                  <a:cxn ang="T8">
                    <a:pos x="T4" y="T5"/>
                  </a:cxn>
                </a:cxnLst>
                <a:rect l="T9" t="T10" r="T11" b="T12"/>
                <a:pathLst>
                  <a:path w="100" h="92">
                    <a:moveTo>
                      <a:pt x="0" y="92"/>
                    </a:moveTo>
                    <a:lnTo>
                      <a:pt x="0" y="0"/>
                    </a:lnTo>
                    <a:lnTo>
                      <a:pt x="100" y="0"/>
                    </a:lnTo>
                  </a:path>
                </a:pathLst>
              </a:custGeom>
              <a:noFill/>
              <a:ln w="3175">
                <a:solidFill>
                  <a:schemeClr val="bg2"/>
                </a:solidFill>
                <a:round/>
                <a:headEnd/>
                <a:tailEnd/>
              </a:ln>
            </p:spPr>
            <p:txBody>
              <a:bodyPr/>
              <a:lstStyle/>
              <a:p>
                <a:endParaRPr lang="en-US"/>
              </a:p>
            </p:txBody>
          </p:sp>
          <p:sp>
            <p:nvSpPr>
              <p:cNvPr id="39041" name="Line 155"/>
              <p:cNvSpPr>
                <a:spLocks noChangeShapeType="1"/>
              </p:cNvSpPr>
              <p:nvPr/>
            </p:nvSpPr>
            <p:spPr bwMode="auto">
              <a:xfrm flipV="1">
                <a:off x="2150" y="2295"/>
                <a:ext cx="1" cy="94"/>
              </a:xfrm>
              <a:prstGeom prst="line">
                <a:avLst/>
              </a:prstGeom>
              <a:noFill/>
              <a:ln w="4763">
                <a:solidFill>
                  <a:schemeClr val="bg2"/>
                </a:solidFill>
                <a:round/>
                <a:headEnd/>
                <a:tailEnd/>
              </a:ln>
            </p:spPr>
            <p:txBody>
              <a:bodyPr/>
              <a:lstStyle/>
              <a:p>
                <a:endParaRPr lang="en-US"/>
              </a:p>
            </p:txBody>
          </p:sp>
          <p:sp>
            <p:nvSpPr>
              <p:cNvPr id="39042" name="Line 156"/>
              <p:cNvSpPr>
                <a:spLocks noChangeShapeType="1"/>
              </p:cNvSpPr>
              <p:nvPr/>
            </p:nvSpPr>
            <p:spPr bwMode="auto">
              <a:xfrm flipV="1">
                <a:off x="2341" y="2295"/>
                <a:ext cx="1" cy="94"/>
              </a:xfrm>
              <a:prstGeom prst="line">
                <a:avLst/>
              </a:prstGeom>
              <a:noFill/>
              <a:ln w="4763">
                <a:solidFill>
                  <a:schemeClr val="bg2"/>
                </a:solidFill>
                <a:round/>
                <a:headEnd/>
                <a:tailEnd/>
              </a:ln>
            </p:spPr>
            <p:txBody>
              <a:bodyPr/>
              <a:lstStyle/>
              <a:p>
                <a:endParaRPr lang="en-US"/>
              </a:p>
            </p:txBody>
          </p:sp>
          <p:sp>
            <p:nvSpPr>
              <p:cNvPr id="39043" name="Line 157"/>
              <p:cNvSpPr>
                <a:spLocks noChangeShapeType="1"/>
              </p:cNvSpPr>
              <p:nvPr/>
            </p:nvSpPr>
            <p:spPr bwMode="auto">
              <a:xfrm flipV="1">
                <a:off x="2150" y="2239"/>
                <a:ext cx="60" cy="56"/>
              </a:xfrm>
              <a:prstGeom prst="line">
                <a:avLst/>
              </a:prstGeom>
              <a:noFill/>
              <a:ln w="4763">
                <a:solidFill>
                  <a:schemeClr val="bg2"/>
                </a:solidFill>
                <a:round/>
                <a:headEnd/>
                <a:tailEnd/>
              </a:ln>
            </p:spPr>
            <p:txBody>
              <a:bodyPr/>
              <a:lstStyle/>
              <a:p>
                <a:endParaRPr lang="en-US"/>
              </a:p>
            </p:txBody>
          </p:sp>
          <p:sp>
            <p:nvSpPr>
              <p:cNvPr id="39044" name="Line 158"/>
              <p:cNvSpPr>
                <a:spLocks noChangeShapeType="1"/>
              </p:cNvSpPr>
              <p:nvPr/>
            </p:nvSpPr>
            <p:spPr bwMode="auto">
              <a:xfrm flipH="1" flipV="1">
                <a:off x="2208" y="2239"/>
                <a:ext cx="133" cy="56"/>
              </a:xfrm>
              <a:prstGeom prst="line">
                <a:avLst/>
              </a:prstGeom>
              <a:noFill/>
              <a:ln w="4763">
                <a:solidFill>
                  <a:schemeClr val="bg2"/>
                </a:solidFill>
                <a:round/>
                <a:headEnd/>
                <a:tailEnd/>
              </a:ln>
            </p:spPr>
            <p:txBody>
              <a:bodyPr/>
              <a:lstStyle/>
              <a:p>
                <a:endParaRPr lang="en-US"/>
              </a:p>
            </p:txBody>
          </p:sp>
          <p:sp>
            <p:nvSpPr>
              <p:cNvPr id="39045" name="Line 159"/>
              <p:cNvSpPr>
                <a:spLocks noChangeShapeType="1"/>
              </p:cNvSpPr>
              <p:nvPr/>
            </p:nvSpPr>
            <p:spPr bwMode="auto">
              <a:xfrm flipV="1">
                <a:off x="2539" y="2295"/>
                <a:ext cx="1" cy="94"/>
              </a:xfrm>
              <a:prstGeom prst="line">
                <a:avLst/>
              </a:prstGeom>
              <a:noFill/>
              <a:ln w="4763">
                <a:solidFill>
                  <a:schemeClr val="bg2"/>
                </a:solidFill>
                <a:round/>
                <a:headEnd/>
                <a:tailEnd/>
              </a:ln>
            </p:spPr>
            <p:txBody>
              <a:bodyPr/>
              <a:lstStyle/>
              <a:p>
                <a:endParaRPr lang="en-US"/>
              </a:p>
            </p:txBody>
          </p:sp>
          <p:sp>
            <p:nvSpPr>
              <p:cNvPr id="39046" name="Line 160"/>
              <p:cNvSpPr>
                <a:spLocks noChangeShapeType="1"/>
              </p:cNvSpPr>
              <p:nvPr/>
            </p:nvSpPr>
            <p:spPr bwMode="auto">
              <a:xfrm flipV="1">
                <a:off x="2720" y="2295"/>
                <a:ext cx="1" cy="94"/>
              </a:xfrm>
              <a:prstGeom prst="line">
                <a:avLst/>
              </a:prstGeom>
              <a:noFill/>
              <a:ln w="4763">
                <a:solidFill>
                  <a:schemeClr val="bg2"/>
                </a:solidFill>
                <a:round/>
                <a:headEnd/>
                <a:tailEnd/>
              </a:ln>
            </p:spPr>
            <p:txBody>
              <a:bodyPr/>
              <a:lstStyle/>
              <a:p>
                <a:endParaRPr lang="en-US"/>
              </a:p>
            </p:txBody>
          </p:sp>
          <p:sp>
            <p:nvSpPr>
              <p:cNvPr id="39047" name="Line 161"/>
              <p:cNvSpPr>
                <a:spLocks noChangeShapeType="1"/>
              </p:cNvSpPr>
              <p:nvPr/>
            </p:nvSpPr>
            <p:spPr bwMode="auto">
              <a:xfrm flipV="1">
                <a:off x="2846" y="2211"/>
                <a:ext cx="135" cy="84"/>
              </a:xfrm>
              <a:prstGeom prst="line">
                <a:avLst/>
              </a:prstGeom>
              <a:noFill/>
              <a:ln w="4763">
                <a:solidFill>
                  <a:schemeClr val="bg2"/>
                </a:solidFill>
                <a:round/>
                <a:headEnd/>
                <a:tailEnd/>
              </a:ln>
            </p:spPr>
            <p:txBody>
              <a:bodyPr/>
              <a:lstStyle/>
              <a:p>
                <a:endParaRPr lang="en-US"/>
              </a:p>
            </p:txBody>
          </p:sp>
          <p:sp>
            <p:nvSpPr>
              <p:cNvPr id="39048" name="Line 162"/>
              <p:cNvSpPr>
                <a:spLocks noChangeShapeType="1"/>
              </p:cNvSpPr>
              <p:nvPr/>
            </p:nvSpPr>
            <p:spPr bwMode="auto">
              <a:xfrm flipV="1">
                <a:off x="3183" y="2295"/>
                <a:ext cx="1" cy="94"/>
              </a:xfrm>
              <a:prstGeom prst="line">
                <a:avLst/>
              </a:prstGeom>
              <a:noFill/>
              <a:ln w="4763">
                <a:solidFill>
                  <a:schemeClr val="bg2"/>
                </a:solidFill>
                <a:round/>
                <a:headEnd/>
                <a:tailEnd/>
              </a:ln>
            </p:spPr>
            <p:txBody>
              <a:bodyPr/>
              <a:lstStyle/>
              <a:p>
                <a:endParaRPr lang="en-US"/>
              </a:p>
            </p:txBody>
          </p:sp>
          <p:sp>
            <p:nvSpPr>
              <p:cNvPr id="39049" name="Line 163"/>
              <p:cNvSpPr>
                <a:spLocks noChangeShapeType="1"/>
              </p:cNvSpPr>
              <p:nvPr/>
            </p:nvSpPr>
            <p:spPr bwMode="auto">
              <a:xfrm flipV="1">
                <a:off x="3367" y="2295"/>
                <a:ext cx="1" cy="94"/>
              </a:xfrm>
              <a:prstGeom prst="line">
                <a:avLst/>
              </a:prstGeom>
              <a:noFill/>
              <a:ln w="4763">
                <a:solidFill>
                  <a:schemeClr val="bg2"/>
                </a:solidFill>
                <a:round/>
                <a:headEnd/>
                <a:tailEnd/>
              </a:ln>
            </p:spPr>
            <p:txBody>
              <a:bodyPr/>
              <a:lstStyle/>
              <a:p>
                <a:endParaRPr lang="en-US"/>
              </a:p>
            </p:txBody>
          </p:sp>
          <p:sp>
            <p:nvSpPr>
              <p:cNvPr id="39050" name="Line 164"/>
              <p:cNvSpPr>
                <a:spLocks noChangeShapeType="1"/>
              </p:cNvSpPr>
              <p:nvPr/>
            </p:nvSpPr>
            <p:spPr bwMode="auto">
              <a:xfrm flipV="1">
                <a:off x="3524" y="2295"/>
                <a:ext cx="1" cy="94"/>
              </a:xfrm>
              <a:prstGeom prst="line">
                <a:avLst/>
              </a:prstGeom>
              <a:noFill/>
              <a:ln w="4763">
                <a:solidFill>
                  <a:schemeClr val="bg2"/>
                </a:solidFill>
                <a:round/>
                <a:headEnd/>
                <a:tailEnd/>
              </a:ln>
            </p:spPr>
            <p:txBody>
              <a:bodyPr/>
              <a:lstStyle/>
              <a:p>
                <a:endParaRPr lang="en-US"/>
              </a:p>
            </p:txBody>
          </p:sp>
          <p:sp>
            <p:nvSpPr>
              <p:cNvPr id="39051" name="Line 165"/>
              <p:cNvSpPr>
                <a:spLocks noChangeShapeType="1"/>
              </p:cNvSpPr>
              <p:nvPr/>
            </p:nvSpPr>
            <p:spPr bwMode="auto">
              <a:xfrm flipV="1">
                <a:off x="3681" y="2295"/>
                <a:ext cx="1" cy="94"/>
              </a:xfrm>
              <a:prstGeom prst="line">
                <a:avLst/>
              </a:prstGeom>
              <a:noFill/>
              <a:ln w="4763">
                <a:solidFill>
                  <a:schemeClr val="bg2"/>
                </a:solidFill>
                <a:round/>
                <a:headEnd/>
                <a:tailEnd/>
              </a:ln>
            </p:spPr>
            <p:txBody>
              <a:bodyPr/>
              <a:lstStyle/>
              <a:p>
                <a:endParaRPr lang="en-US"/>
              </a:p>
            </p:txBody>
          </p:sp>
          <p:sp>
            <p:nvSpPr>
              <p:cNvPr id="39052" name="Line 166"/>
              <p:cNvSpPr>
                <a:spLocks noChangeShapeType="1"/>
              </p:cNvSpPr>
              <p:nvPr/>
            </p:nvSpPr>
            <p:spPr bwMode="auto">
              <a:xfrm>
                <a:off x="2560" y="2142"/>
                <a:ext cx="1" cy="82"/>
              </a:xfrm>
              <a:prstGeom prst="line">
                <a:avLst/>
              </a:prstGeom>
              <a:noFill/>
              <a:ln w="4763">
                <a:solidFill>
                  <a:schemeClr val="bg2"/>
                </a:solidFill>
                <a:round/>
                <a:headEnd/>
                <a:tailEnd/>
              </a:ln>
            </p:spPr>
            <p:txBody>
              <a:bodyPr/>
              <a:lstStyle/>
              <a:p>
                <a:endParaRPr lang="en-US"/>
              </a:p>
            </p:txBody>
          </p:sp>
          <p:sp>
            <p:nvSpPr>
              <p:cNvPr id="39053" name="Line 167"/>
              <p:cNvSpPr>
                <a:spLocks noChangeShapeType="1"/>
              </p:cNvSpPr>
              <p:nvPr/>
            </p:nvSpPr>
            <p:spPr bwMode="auto">
              <a:xfrm flipV="1">
                <a:off x="2560" y="2065"/>
                <a:ext cx="27" cy="77"/>
              </a:xfrm>
              <a:prstGeom prst="line">
                <a:avLst/>
              </a:prstGeom>
              <a:noFill/>
              <a:ln w="4763">
                <a:solidFill>
                  <a:schemeClr val="bg2"/>
                </a:solidFill>
                <a:round/>
                <a:headEnd/>
                <a:tailEnd/>
              </a:ln>
            </p:spPr>
            <p:txBody>
              <a:bodyPr/>
              <a:lstStyle/>
              <a:p>
                <a:endParaRPr lang="en-US"/>
              </a:p>
            </p:txBody>
          </p:sp>
          <p:sp>
            <p:nvSpPr>
              <p:cNvPr id="39054" name="Line 168"/>
              <p:cNvSpPr>
                <a:spLocks noChangeShapeType="1"/>
              </p:cNvSpPr>
              <p:nvPr/>
            </p:nvSpPr>
            <p:spPr bwMode="auto">
              <a:xfrm flipH="1" flipV="1">
                <a:off x="2564" y="2137"/>
                <a:ext cx="169" cy="74"/>
              </a:xfrm>
              <a:prstGeom prst="line">
                <a:avLst/>
              </a:prstGeom>
              <a:noFill/>
              <a:ln w="4763">
                <a:solidFill>
                  <a:schemeClr val="bg2"/>
                </a:solidFill>
                <a:round/>
                <a:headEnd/>
                <a:tailEnd/>
              </a:ln>
            </p:spPr>
            <p:txBody>
              <a:bodyPr/>
              <a:lstStyle/>
              <a:p>
                <a:endParaRPr lang="en-US"/>
              </a:p>
            </p:txBody>
          </p:sp>
          <p:sp>
            <p:nvSpPr>
              <p:cNvPr id="39055" name="Line 169"/>
              <p:cNvSpPr>
                <a:spLocks noChangeShapeType="1"/>
              </p:cNvSpPr>
              <p:nvPr/>
            </p:nvSpPr>
            <p:spPr bwMode="auto">
              <a:xfrm flipH="1" flipV="1">
                <a:off x="2378" y="2239"/>
                <a:ext cx="161" cy="56"/>
              </a:xfrm>
              <a:prstGeom prst="line">
                <a:avLst/>
              </a:prstGeom>
              <a:noFill/>
              <a:ln w="4763">
                <a:solidFill>
                  <a:schemeClr val="bg2"/>
                </a:solidFill>
                <a:round/>
                <a:headEnd/>
                <a:tailEnd/>
              </a:ln>
            </p:spPr>
            <p:txBody>
              <a:bodyPr/>
              <a:lstStyle/>
              <a:p>
                <a:endParaRPr lang="en-US"/>
              </a:p>
            </p:txBody>
          </p:sp>
          <p:sp>
            <p:nvSpPr>
              <p:cNvPr id="39056" name="Line 170"/>
              <p:cNvSpPr>
                <a:spLocks noChangeShapeType="1"/>
              </p:cNvSpPr>
              <p:nvPr/>
            </p:nvSpPr>
            <p:spPr bwMode="auto">
              <a:xfrm flipV="1">
                <a:off x="2720" y="2237"/>
                <a:ext cx="53" cy="58"/>
              </a:xfrm>
              <a:prstGeom prst="line">
                <a:avLst/>
              </a:prstGeom>
              <a:noFill/>
              <a:ln w="4763">
                <a:solidFill>
                  <a:schemeClr val="bg2"/>
                </a:solidFill>
                <a:round/>
                <a:headEnd/>
                <a:tailEnd/>
              </a:ln>
            </p:spPr>
            <p:txBody>
              <a:bodyPr/>
              <a:lstStyle/>
              <a:p>
                <a:endParaRPr lang="en-US"/>
              </a:p>
            </p:txBody>
          </p:sp>
          <p:sp>
            <p:nvSpPr>
              <p:cNvPr id="39057" name="Freeform 171"/>
              <p:cNvSpPr>
                <a:spLocks/>
              </p:cNvSpPr>
              <p:nvPr/>
            </p:nvSpPr>
            <p:spPr bwMode="auto">
              <a:xfrm>
                <a:off x="2574" y="2244"/>
                <a:ext cx="52" cy="145"/>
              </a:xfrm>
              <a:custGeom>
                <a:avLst/>
                <a:gdLst>
                  <a:gd name="T0" fmla="*/ 52 w 52"/>
                  <a:gd name="T1" fmla="*/ 145 h 145"/>
                  <a:gd name="T2" fmla="*/ 52 w 52"/>
                  <a:gd name="T3" fmla="*/ 51 h 145"/>
                  <a:gd name="T4" fmla="*/ 0 w 52"/>
                  <a:gd name="T5" fmla="*/ 0 h 145"/>
                  <a:gd name="T6" fmla="*/ 0 60000 65536"/>
                  <a:gd name="T7" fmla="*/ 0 60000 65536"/>
                  <a:gd name="T8" fmla="*/ 0 60000 65536"/>
                  <a:gd name="T9" fmla="*/ 0 w 52"/>
                  <a:gd name="T10" fmla="*/ 0 h 145"/>
                  <a:gd name="T11" fmla="*/ 52 w 52"/>
                  <a:gd name="T12" fmla="*/ 145 h 145"/>
                </a:gdLst>
                <a:ahLst/>
                <a:cxnLst>
                  <a:cxn ang="T6">
                    <a:pos x="T0" y="T1"/>
                  </a:cxn>
                  <a:cxn ang="T7">
                    <a:pos x="T2" y="T3"/>
                  </a:cxn>
                  <a:cxn ang="T8">
                    <a:pos x="T4" y="T5"/>
                  </a:cxn>
                </a:cxnLst>
                <a:rect l="T9" t="T10" r="T11" b="T12"/>
                <a:pathLst>
                  <a:path w="52" h="145">
                    <a:moveTo>
                      <a:pt x="52" y="145"/>
                    </a:moveTo>
                    <a:lnTo>
                      <a:pt x="52" y="51"/>
                    </a:lnTo>
                    <a:lnTo>
                      <a:pt x="0" y="0"/>
                    </a:lnTo>
                  </a:path>
                </a:pathLst>
              </a:custGeom>
              <a:noFill/>
              <a:ln w="4763">
                <a:solidFill>
                  <a:schemeClr val="bg2"/>
                </a:solidFill>
                <a:round/>
                <a:headEnd/>
                <a:tailEnd/>
              </a:ln>
            </p:spPr>
            <p:txBody>
              <a:bodyPr/>
              <a:lstStyle/>
              <a:p>
                <a:endParaRPr lang="en-US"/>
              </a:p>
            </p:txBody>
          </p:sp>
          <p:sp>
            <p:nvSpPr>
              <p:cNvPr id="39058" name="Line 172"/>
              <p:cNvSpPr>
                <a:spLocks noChangeShapeType="1"/>
              </p:cNvSpPr>
              <p:nvPr/>
            </p:nvSpPr>
            <p:spPr bwMode="auto">
              <a:xfrm flipH="1" flipV="1">
                <a:off x="2772" y="2213"/>
                <a:ext cx="291" cy="82"/>
              </a:xfrm>
              <a:prstGeom prst="line">
                <a:avLst/>
              </a:prstGeom>
              <a:noFill/>
              <a:ln w="4763">
                <a:solidFill>
                  <a:schemeClr val="bg2"/>
                </a:solidFill>
                <a:round/>
                <a:headEnd/>
                <a:tailEnd/>
              </a:ln>
            </p:spPr>
            <p:txBody>
              <a:bodyPr/>
              <a:lstStyle/>
              <a:p>
                <a:endParaRPr lang="en-US"/>
              </a:p>
            </p:txBody>
          </p:sp>
          <p:sp>
            <p:nvSpPr>
              <p:cNvPr id="39059" name="Freeform 173"/>
              <p:cNvSpPr>
                <a:spLocks/>
              </p:cNvSpPr>
              <p:nvPr/>
            </p:nvSpPr>
            <p:spPr bwMode="auto">
              <a:xfrm>
                <a:off x="2879" y="2231"/>
                <a:ext cx="69" cy="40"/>
              </a:xfrm>
              <a:custGeom>
                <a:avLst/>
                <a:gdLst>
                  <a:gd name="T0" fmla="*/ 69 w 69"/>
                  <a:gd name="T1" fmla="*/ 24 h 40"/>
                  <a:gd name="T2" fmla="*/ 69 w 69"/>
                  <a:gd name="T3" fmla="*/ 27 h 40"/>
                  <a:gd name="T4" fmla="*/ 66 w 69"/>
                  <a:gd name="T5" fmla="*/ 30 h 40"/>
                  <a:gd name="T6" fmla="*/ 63 w 69"/>
                  <a:gd name="T7" fmla="*/ 34 h 40"/>
                  <a:gd name="T8" fmla="*/ 58 w 69"/>
                  <a:gd name="T9" fmla="*/ 37 h 40"/>
                  <a:gd name="T10" fmla="*/ 46 w 69"/>
                  <a:gd name="T11" fmla="*/ 40 h 40"/>
                  <a:gd name="T12" fmla="*/ 32 w 69"/>
                  <a:gd name="T13" fmla="*/ 40 h 40"/>
                  <a:gd name="T14" fmla="*/ 19 w 69"/>
                  <a:gd name="T15" fmla="*/ 39 h 40"/>
                  <a:gd name="T16" fmla="*/ 8 w 69"/>
                  <a:gd name="T17" fmla="*/ 32 h 40"/>
                  <a:gd name="T18" fmla="*/ 4 w 69"/>
                  <a:gd name="T19" fmla="*/ 29 h 40"/>
                  <a:gd name="T20" fmla="*/ 1 w 69"/>
                  <a:gd name="T21" fmla="*/ 26 h 40"/>
                  <a:gd name="T22" fmla="*/ 0 w 69"/>
                  <a:gd name="T23" fmla="*/ 21 h 40"/>
                  <a:gd name="T24" fmla="*/ 0 w 69"/>
                  <a:gd name="T25" fmla="*/ 17 h 40"/>
                  <a:gd name="T26" fmla="*/ 0 w 69"/>
                  <a:gd name="T27" fmla="*/ 13 h 40"/>
                  <a:gd name="T28" fmla="*/ 3 w 69"/>
                  <a:gd name="T29" fmla="*/ 9 h 40"/>
                  <a:gd name="T30" fmla="*/ 6 w 69"/>
                  <a:gd name="T31" fmla="*/ 6 h 40"/>
                  <a:gd name="T32" fmla="*/ 11 w 69"/>
                  <a:gd name="T33" fmla="*/ 5 h 40"/>
                  <a:gd name="T34" fmla="*/ 22 w 69"/>
                  <a:gd name="T35" fmla="*/ 0 h 40"/>
                  <a:gd name="T36" fmla="*/ 37 w 69"/>
                  <a:gd name="T37" fmla="*/ 0 h 40"/>
                  <a:gd name="T38" fmla="*/ 50 w 69"/>
                  <a:gd name="T39" fmla="*/ 3 h 40"/>
                  <a:gd name="T40" fmla="*/ 61 w 69"/>
                  <a:gd name="T41" fmla="*/ 8 h 40"/>
                  <a:gd name="T42" fmla="*/ 64 w 69"/>
                  <a:gd name="T43" fmla="*/ 11 h 40"/>
                  <a:gd name="T44" fmla="*/ 68 w 69"/>
                  <a:gd name="T45" fmla="*/ 16 h 40"/>
                  <a:gd name="T46" fmla="*/ 69 w 69"/>
                  <a:gd name="T47" fmla="*/ 19 h 40"/>
                  <a:gd name="T48" fmla="*/ 69 w 69"/>
                  <a:gd name="T49" fmla="*/ 24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9"/>
                  <a:gd name="T76" fmla="*/ 0 h 40"/>
                  <a:gd name="T77" fmla="*/ 69 w 69"/>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9" h="40">
                    <a:moveTo>
                      <a:pt x="69" y="24"/>
                    </a:moveTo>
                    <a:lnTo>
                      <a:pt x="69" y="27"/>
                    </a:lnTo>
                    <a:lnTo>
                      <a:pt x="66" y="30"/>
                    </a:lnTo>
                    <a:lnTo>
                      <a:pt x="63" y="34"/>
                    </a:lnTo>
                    <a:lnTo>
                      <a:pt x="58" y="37"/>
                    </a:lnTo>
                    <a:lnTo>
                      <a:pt x="46" y="40"/>
                    </a:lnTo>
                    <a:lnTo>
                      <a:pt x="32" y="40"/>
                    </a:lnTo>
                    <a:lnTo>
                      <a:pt x="19" y="39"/>
                    </a:lnTo>
                    <a:lnTo>
                      <a:pt x="8" y="32"/>
                    </a:lnTo>
                    <a:lnTo>
                      <a:pt x="4" y="29"/>
                    </a:lnTo>
                    <a:lnTo>
                      <a:pt x="1" y="26"/>
                    </a:lnTo>
                    <a:lnTo>
                      <a:pt x="0" y="21"/>
                    </a:lnTo>
                    <a:lnTo>
                      <a:pt x="0" y="17"/>
                    </a:lnTo>
                    <a:lnTo>
                      <a:pt x="0" y="13"/>
                    </a:lnTo>
                    <a:lnTo>
                      <a:pt x="3" y="9"/>
                    </a:lnTo>
                    <a:lnTo>
                      <a:pt x="6" y="6"/>
                    </a:lnTo>
                    <a:lnTo>
                      <a:pt x="11" y="5"/>
                    </a:lnTo>
                    <a:lnTo>
                      <a:pt x="22" y="0"/>
                    </a:lnTo>
                    <a:lnTo>
                      <a:pt x="37" y="0"/>
                    </a:lnTo>
                    <a:lnTo>
                      <a:pt x="50" y="3"/>
                    </a:lnTo>
                    <a:lnTo>
                      <a:pt x="61" y="8"/>
                    </a:lnTo>
                    <a:lnTo>
                      <a:pt x="64" y="11"/>
                    </a:lnTo>
                    <a:lnTo>
                      <a:pt x="68" y="16"/>
                    </a:lnTo>
                    <a:lnTo>
                      <a:pt x="69" y="19"/>
                    </a:lnTo>
                    <a:lnTo>
                      <a:pt x="69" y="24"/>
                    </a:lnTo>
                    <a:close/>
                  </a:path>
                </a:pathLst>
              </a:custGeom>
              <a:solidFill>
                <a:srgbClr val="CDE6FF"/>
              </a:solidFill>
              <a:ln w="3175">
                <a:solidFill>
                  <a:schemeClr val="bg2"/>
                </a:solidFill>
                <a:round/>
                <a:headEnd/>
                <a:tailEnd/>
              </a:ln>
            </p:spPr>
            <p:txBody>
              <a:bodyPr/>
              <a:lstStyle/>
              <a:p>
                <a:endParaRPr lang="en-US"/>
              </a:p>
            </p:txBody>
          </p:sp>
          <p:sp>
            <p:nvSpPr>
              <p:cNvPr id="39060" name="Line 174"/>
              <p:cNvSpPr>
                <a:spLocks noChangeShapeType="1"/>
              </p:cNvSpPr>
              <p:nvPr/>
            </p:nvSpPr>
            <p:spPr bwMode="auto">
              <a:xfrm flipH="1" flipV="1">
                <a:off x="3115" y="2227"/>
                <a:ext cx="68" cy="68"/>
              </a:xfrm>
              <a:prstGeom prst="line">
                <a:avLst/>
              </a:prstGeom>
              <a:noFill/>
              <a:ln w="4763">
                <a:solidFill>
                  <a:schemeClr val="bg2"/>
                </a:solidFill>
                <a:round/>
                <a:headEnd/>
                <a:tailEnd/>
              </a:ln>
            </p:spPr>
            <p:txBody>
              <a:bodyPr/>
              <a:lstStyle/>
              <a:p>
                <a:endParaRPr lang="en-US"/>
              </a:p>
            </p:txBody>
          </p:sp>
          <p:sp>
            <p:nvSpPr>
              <p:cNvPr id="39061" name="Line 175"/>
              <p:cNvSpPr>
                <a:spLocks noChangeShapeType="1"/>
              </p:cNvSpPr>
              <p:nvPr/>
            </p:nvSpPr>
            <p:spPr bwMode="auto">
              <a:xfrm flipV="1">
                <a:off x="3879" y="2295"/>
                <a:ext cx="1" cy="94"/>
              </a:xfrm>
              <a:prstGeom prst="line">
                <a:avLst/>
              </a:prstGeom>
              <a:noFill/>
              <a:ln w="4763">
                <a:solidFill>
                  <a:schemeClr val="bg2"/>
                </a:solidFill>
                <a:round/>
                <a:headEnd/>
                <a:tailEnd/>
              </a:ln>
            </p:spPr>
            <p:txBody>
              <a:bodyPr/>
              <a:lstStyle/>
              <a:p>
                <a:endParaRPr lang="en-US"/>
              </a:p>
            </p:txBody>
          </p:sp>
          <p:sp>
            <p:nvSpPr>
              <p:cNvPr id="39062" name="Line 176"/>
              <p:cNvSpPr>
                <a:spLocks noChangeShapeType="1"/>
              </p:cNvSpPr>
              <p:nvPr/>
            </p:nvSpPr>
            <p:spPr bwMode="auto">
              <a:xfrm flipV="1">
                <a:off x="3681" y="2213"/>
                <a:ext cx="149" cy="82"/>
              </a:xfrm>
              <a:prstGeom prst="line">
                <a:avLst/>
              </a:prstGeom>
              <a:noFill/>
              <a:ln w="4763">
                <a:solidFill>
                  <a:schemeClr val="bg2"/>
                </a:solidFill>
                <a:round/>
                <a:headEnd/>
                <a:tailEnd/>
              </a:ln>
            </p:spPr>
            <p:txBody>
              <a:bodyPr/>
              <a:lstStyle/>
              <a:p>
                <a:endParaRPr lang="en-US"/>
              </a:p>
            </p:txBody>
          </p:sp>
          <p:sp>
            <p:nvSpPr>
              <p:cNvPr id="39063" name="Line 177"/>
              <p:cNvSpPr>
                <a:spLocks noChangeShapeType="1"/>
              </p:cNvSpPr>
              <p:nvPr/>
            </p:nvSpPr>
            <p:spPr bwMode="auto">
              <a:xfrm flipH="1" flipV="1">
                <a:off x="3639" y="2213"/>
                <a:ext cx="240" cy="82"/>
              </a:xfrm>
              <a:prstGeom prst="line">
                <a:avLst/>
              </a:prstGeom>
              <a:noFill/>
              <a:ln w="4763">
                <a:solidFill>
                  <a:schemeClr val="bg2"/>
                </a:solidFill>
                <a:round/>
                <a:headEnd/>
                <a:tailEnd/>
              </a:ln>
            </p:spPr>
            <p:txBody>
              <a:bodyPr/>
              <a:lstStyle/>
              <a:p>
                <a:endParaRPr lang="en-US"/>
              </a:p>
            </p:txBody>
          </p:sp>
          <p:sp>
            <p:nvSpPr>
              <p:cNvPr id="39064" name="Line 178"/>
              <p:cNvSpPr>
                <a:spLocks noChangeShapeType="1"/>
              </p:cNvSpPr>
              <p:nvPr/>
            </p:nvSpPr>
            <p:spPr bwMode="auto">
              <a:xfrm flipH="1" flipV="1">
                <a:off x="3167" y="2095"/>
                <a:ext cx="200" cy="200"/>
              </a:xfrm>
              <a:prstGeom prst="line">
                <a:avLst/>
              </a:prstGeom>
              <a:noFill/>
              <a:ln w="4763">
                <a:solidFill>
                  <a:schemeClr val="bg2"/>
                </a:solidFill>
                <a:round/>
                <a:headEnd/>
                <a:tailEnd/>
              </a:ln>
            </p:spPr>
            <p:txBody>
              <a:bodyPr/>
              <a:lstStyle/>
              <a:p>
                <a:endParaRPr lang="en-US"/>
              </a:p>
            </p:txBody>
          </p:sp>
          <p:sp>
            <p:nvSpPr>
              <p:cNvPr id="39065" name="Line 179"/>
              <p:cNvSpPr>
                <a:spLocks noChangeShapeType="1"/>
              </p:cNvSpPr>
              <p:nvPr/>
            </p:nvSpPr>
            <p:spPr bwMode="auto">
              <a:xfrm flipH="1" flipV="1">
                <a:off x="3325" y="2098"/>
                <a:ext cx="199" cy="197"/>
              </a:xfrm>
              <a:prstGeom prst="line">
                <a:avLst/>
              </a:prstGeom>
              <a:noFill/>
              <a:ln w="4763">
                <a:solidFill>
                  <a:schemeClr val="bg2"/>
                </a:solidFill>
                <a:round/>
                <a:headEnd/>
                <a:tailEnd/>
              </a:ln>
            </p:spPr>
            <p:txBody>
              <a:bodyPr/>
              <a:lstStyle/>
              <a:p>
                <a:endParaRPr lang="en-US"/>
              </a:p>
            </p:txBody>
          </p:sp>
          <p:sp>
            <p:nvSpPr>
              <p:cNvPr id="39066" name="Line 180"/>
              <p:cNvSpPr>
                <a:spLocks noChangeShapeType="1"/>
              </p:cNvSpPr>
              <p:nvPr/>
            </p:nvSpPr>
            <p:spPr bwMode="auto">
              <a:xfrm flipH="1">
                <a:off x="3257" y="2185"/>
                <a:ext cx="153" cy="1"/>
              </a:xfrm>
              <a:prstGeom prst="line">
                <a:avLst/>
              </a:prstGeom>
              <a:noFill/>
              <a:ln w="4763">
                <a:solidFill>
                  <a:schemeClr val="bg2"/>
                </a:solidFill>
                <a:round/>
                <a:headEnd/>
                <a:tailEnd/>
              </a:ln>
            </p:spPr>
            <p:txBody>
              <a:bodyPr/>
              <a:lstStyle/>
              <a:p>
                <a:endParaRPr lang="en-US"/>
              </a:p>
            </p:txBody>
          </p:sp>
        </p:grpSp>
      </p:grpSp>
      <p:grpSp>
        <p:nvGrpSpPr>
          <p:cNvPr id="38916" name="Group 181"/>
          <p:cNvGrpSpPr>
            <a:grpSpLocks/>
          </p:cNvGrpSpPr>
          <p:nvPr/>
        </p:nvGrpSpPr>
        <p:grpSpPr bwMode="auto">
          <a:xfrm>
            <a:off x="3244850" y="3509963"/>
            <a:ext cx="2090738" cy="1281112"/>
            <a:chOff x="2044" y="2211"/>
            <a:chExt cx="1317" cy="807"/>
          </a:xfrm>
        </p:grpSpPr>
        <p:grpSp>
          <p:nvGrpSpPr>
            <p:cNvPr id="39011" name="Group 182"/>
            <p:cNvGrpSpPr>
              <a:grpSpLocks/>
            </p:cNvGrpSpPr>
            <p:nvPr/>
          </p:nvGrpSpPr>
          <p:grpSpPr bwMode="auto">
            <a:xfrm>
              <a:off x="2044" y="2373"/>
              <a:ext cx="1317" cy="645"/>
              <a:chOff x="2044" y="2373"/>
              <a:chExt cx="1317" cy="645"/>
            </a:xfrm>
          </p:grpSpPr>
          <p:grpSp>
            <p:nvGrpSpPr>
              <p:cNvPr id="39015" name="Group 183"/>
              <p:cNvGrpSpPr>
                <a:grpSpLocks/>
              </p:cNvGrpSpPr>
              <p:nvPr/>
            </p:nvGrpSpPr>
            <p:grpSpPr bwMode="auto">
              <a:xfrm>
                <a:off x="2044" y="2883"/>
                <a:ext cx="1317" cy="135"/>
                <a:chOff x="2122" y="3017"/>
                <a:chExt cx="1595" cy="170"/>
              </a:xfrm>
            </p:grpSpPr>
            <p:sp>
              <p:nvSpPr>
                <p:cNvPr id="1660088" name="AutoShape 184"/>
                <p:cNvSpPr>
                  <a:spLocks noChangeArrowheads="1"/>
                </p:cNvSpPr>
                <p:nvPr/>
              </p:nvSpPr>
              <p:spPr bwMode="auto">
                <a:xfrm>
                  <a:off x="2122" y="3017"/>
                  <a:ext cx="1595" cy="170"/>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60089" name="Text Box 185"/>
                <p:cNvSpPr txBox="1">
                  <a:spLocks noChangeArrowheads="1"/>
                </p:cNvSpPr>
                <p:nvPr/>
              </p:nvSpPr>
              <p:spPr bwMode="auto">
                <a:xfrm flipH="1">
                  <a:off x="2139" y="3060"/>
                  <a:ext cx="1564" cy="107"/>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Hardware (CPU, Memory, I/O)</a:t>
                  </a:r>
                  <a:endParaRPr lang="en-US" altLang="en-US" sz="1100" u="none">
                    <a:solidFill>
                      <a:srgbClr val="800000"/>
                    </a:solidFill>
                    <a:latin typeface="Arial" charset="0"/>
                  </a:endParaRPr>
                </a:p>
              </p:txBody>
            </p:sp>
          </p:grpSp>
          <p:grpSp>
            <p:nvGrpSpPr>
              <p:cNvPr id="39016" name="Group 186"/>
              <p:cNvGrpSpPr>
                <a:grpSpLocks/>
              </p:cNvGrpSpPr>
              <p:nvPr/>
            </p:nvGrpSpPr>
            <p:grpSpPr bwMode="auto">
              <a:xfrm>
                <a:off x="2044" y="2713"/>
                <a:ext cx="1317" cy="135"/>
                <a:chOff x="2074" y="2723"/>
                <a:chExt cx="1317" cy="135"/>
              </a:xfrm>
            </p:grpSpPr>
            <p:sp>
              <p:nvSpPr>
                <p:cNvPr id="1660091" name="AutoShape 187"/>
                <p:cNvSpPr>
                  <a:spLocks noChangeArrowheads="1"/>
                </p:cNvSpPr>
                <p:nvPr/>
              </p:nvSpPr>
              <p:spPr bwMode="auto">
                <a:xfrm>
                  <a:off x="2074" y="2723"/>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60092" name="Text Box 188"/>
                <p:cNvSpPr txBox="1">
                  <a:spLocks noChangeArrowheads="1"/>
                </p:cNvSpPr>
                <p:nvPr/>
              </p:nvSpPr>
              <p:spPr bwMode="auto">
                <a:xfrm flipH="1">
                  <a:off x="2088" y="2757"/>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Networking Interfaces</a:t>
                  </a:r>
                  <a:endParaRPr lang="en-US" altLang="en-US" sz="1100" u="none">
                    <a:solidFill>
                      <a:srgbClr val="800000"/>
                    </a:solidFill>
                    <a:latin typeface="Arial" charset="0"/>
                  </a:endParaRPr>
                </a:p>
              </p:txBody>
            </p:sp>
          </p:grpSp>
          <p:grpSp>
            <p:nvGrpSpPr>
              <p:cNvPr id="39017" name="Group 189"/>
              <p:cNvGrpSpPr>
                <a:grpSpLocks/>
              </p:cNvGrpSpPr>
              <p:nvPr/>
            </p:nvGrpSpPr>
            <p:grpSpPr bwMode="auto">
              <a:xfrm>
                <a:off x="2044" y="2543"/>
                <a:ext cx="1317" cy="135"/>
                <a:chOff x="2074" y="2558"/>
                <a:chExt cx="1317" cy="135"/>
              </a:xfrm>
            </p:grpSpPr>
            <p:sp>
              <p:nvSpPr>
                <p:cNvPr id="1660094" name="AutoShape 190"/>
                <p:cNvSpPr>
                  <a:spLocks noChangeArrowheads="1"/>
                </p:cNvSpPr>
                <p:nvPr/>
              </p:nvSpPr>
              <p:spPr bwMode="auto">
                <a:xfrm>
                  <a:off x="2074" y="2558"/>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60095" name="Text Box 191"/>
                <p:cNvSpPr txBox="1">
                  <a:spLocks noChangeArrowheads="1"/>
                </p:cNvSpPr>
                <p:nvPr/>
              </p:nvSpPr>
              <p:spPr bwMode="auto">
                <a:xfrm flipH="1">
                  <a:off x="2088" y="2592"/>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Operating System</a:t>
                  </a:r>
                  <a:endParaRPr lang="en-US" altLang="en-US" sz="1100" u="none">
                    <a:solidFill>
                      <a:srgbClr val="800000"/>
                    </a:solidFill>
                    <a:latin typeface="Arial" charset="0"/>
                  </a:endParaRPr>
                </a:p>
              </p:txBody>
            </p:sp>
          </p:grpSp>
          <p:grpSp>
            <p:nvGrpSpPr>
              <p:cNvPr id="39018" name="Group 192"/>
              <p:cNvGrpSpPr>
                <a:grpSpLocks/>
              </p:cNvGrpSpPr>
              <p:nvPr/>
            </p:nvGrpSpPr>
            <p:grpSpPr bwMode="auto">
              <a:xfrm>
                <a:off x="2044" y="2373"/>
                <a:ext cx="1317" cy="135"/>
                <a:chOff x="2074" y="2393"/>
                <a:chExt cx="1317" cy="135"/>
              </a:xfrm>
            </p:grpSpPr>
            <p:sp>
              <p:nvSpPr>
                <p:cNvPr id="1660097" name="AutoShape 193"/>
                <p:cNvSpPr>
                  <a:spLocks noChangeArrowheads="1"/>
                </p:cNvSpPr>
                <p:nvPr/>
              </p:nvSpPr>
              <p:spPr bwMode="auto">
                <a:xfrm>
                  <a:off x="2074" y="2393"/>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60098" name="Text Box 194"/>
                <p:cNvSpPr txBox="1">
                  <a:spLocks noChangeArrowheads="1"/>
                </p:cNvSpPr>
                <p:nvPr/>
              </p:nvSpPr>
              <p:spPr bwMode="auto">
                <a:xfrm flipH="1">
                  <a:off x="2088" y="2428"/>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Middleware Infrastructure</a:t>
                  </a:r>
                  <a:endParaRPr lang="en-US" altLang="en-US" sz="1100" u="none">
                    <a:solidFill>
                      <a:srgbClr val="800000"/>
                    </a:solidFill>
                    <a:latin typeface="Arial" charset="0"/>
                  </a:endParaRPr>
                </a:p>
              </p:txBody>
            </p:sp>
          </p:grpSp>
        </p:grpSp>
        <p:grpSp>
          <p:nvGrpSpPr>
            <p:cNvPr id="39012" name="Group 195"/>
            <p:cNvGrpSpPr>
              <a:grpSpLocks/>
            </p:cNvGrpSpPr>
            <p:nvPr/>
          </p:nvGrpSpPr>
          <p:grpSpPr bwMode="auto">
            <a:xfrm>
              <a:off x="2044" y="2211"/>
              <a:ext cx="1317" cy="135"/>
              <a:chOff x="2074" y="2393"/>
              <a:chExt cx="1317" cy="135"/>
            </a:xfrm>
          </p:grpSpPr>
          <p:sp>
            <p:nvSpPr>
              <p:cNvPr id="1660100" name="AutoShape 196"/>
              <p:cNvSpPr>
                <a:spLocks noChangeArrowheads="1"/>
              </p:cNvSpPr>
              <p:nvPr/>
            </p:nvSpPr>
            <p:spPr bwMode="auto">
              <a:xfrm>
                <a:off x="2074" y="2393"/>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660101" name="Text Box 197"/>
              <p:cNvSpPr txBox="1">
                <a:spLocks noChangeArrowheads="1"/>
              </p:cNvSpPr>
              <p:nvPr/>
            </p:nvSpPr>
            <p:spPr bwMode="auto">
              <a:xfrm flipH="1">
                <a:off x="2088" y="2428"/>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Mission Computing Services</a:t>
                </a:r>
                <a:endParaRPr lang="en-US" altLang="en-US" sz="1100" u="none">
                  <a:solidFill>
                    <a:srgbClr val="800000"/>
                  </a:solidFill>
                  <a:latin typeface="Arial" charset="0"/>
                </a:endParaRPr>
              </a:p>
            </p:txBody>
          </p:sp>
        </p:grpSp>
      </p:grpSp>
      <p:sp>
        <p:nvSpPr>
          <p:cNvPr id="38917" name="Text Box 199"/>
          <p:cNvSpPr txBox="1">
            <a:spLocks noChangeArrowheads="1"/>
          </p:cNvSpPr>
          <p:nvPr/>
        </p:nvSpPr>
        <p:spPr bwMode="auto">
          <a:xfrm>
            <a:off x="1643063" y="5051425"/>
            <a:ext cx="4048125" cy="1592263"/>
          </a:xfrm>
          <a:prstGeom prst="rect">
            <a:avLst/>
          </a:prstGeom>
          <a:noFill/>
          <a:ln w="9525">
            <a:noFill/>
            <a:miter lim="800000"/>
            <a:headEnd/>
            <a:tailEnd/>
          </a:ln>
        </p:spPr>
        <p:txBody>
          <a:bodyPr lIns="0" tIns="0" rIns="0" bIns="0">
            <a:spAutoFit/>
          </a:bodyPr>
          <a:lstStyle/>
          <a:p>
            <a:pPr>
              <a:lnSpc>
                <a:spcPct val="80000"/>
              </a:lnSpc>
            </a:pPr>
            <a:r>
              <a:rPr lang="en-US" altLang="en-US" b="1" i="1" u="none"/>
              <a:t>Component Integration Model</a:t>
            </a:r>
          </a:p>
          <a:p>
            <a:pPr marL="228600" lvl="1" indent="-114300">
              <a:buFontTx/>
              <a:buChar char="•"/>
            </a:pPr>
            <a:r>
              <a:rPr lang="en-US" u="none"/>
              <a:t>Configurable for product-specific component assembly &amp; deployment environments</a:t>
            </a:r>
          </a:p>
          <a:p>
            <a:pPr marL="228600" lvl="1" indent="-114300">
              <a:buFontTx/>
              <a:buChar char="•"/>
            </a:pPr>
            <a:r>
              <a:rPr lang="en-US" u="none"/>
              <a:t>Model-based component integration policies </a:t>
            </a:r>
            <a:endParaRPr lang="en-US" altLang="en-US" u="none">
              <a:solidFill>
                <a:srgbClr val="800000"/>
              </a:solidFill>
            </a:endParaRPr>
          </a:p>
        </p:txBody>
      </p:sp>
      <p:sp>
        <p:nvSpPr>
          <p:cNvPr id="38918" name="Freeform 200"/>
          <p:cNvSpPr>
            <a:spLocks/>
          </p:cNvSpPr>
          <p:nvPr/>
        </p:nvSpPr>
        <p:spPr bwMode="auto">
          <a:xfrm>
            <a:off x="4341813" y="3248025"/>
            <a:ext cx="1341437" cy="2311400"/>
          </a:xfrm>
          <a:custGeom>
            <a:avLst/>
            <a:gdLst>
              <a:gd name="T0" fmla="*/ 2147483647 w 845"/>
              <a:gd name="T1" fmla="*/ 2147483647 h 1456"/>
              <a:gd name="T2" fmla="*/ 0 w 845"/>
              <a:gd name="T3" fmla="*/ 0 h 1456"/>
              <a:gd name="T4" fmla="*/ 2147483647 w 845"/>
              <a:gd name="T5" fmla="*/ 2147483647 h 1456"/>
              <a:gd name="T6" fmla="*/ 0 60000 65536"/>
              <a:gd name="T7" fmla="*/ 0 60000 65536"/>
              <a:gd name="T8" fmla="*/ 0 60000 65536"/>
              <a:gd name="T9" fmla="*/ 0 w 845"/>
              <a:gd name="T10" fmla="*/ 0 h 1456"/>
              <a:gd name="T11" fmla="*/ 845 w 845"/>
              <a:gd name="T12" fmla="*/ 1456 h 1456"/>
            </a:gdLst>
            <a:ahLst/>
            <a:cxnLst>
              <a:cxn ang="T6">
                <a:pos x="T0" y="T1"/>
              </a:cxn>
              <a:cxn ang="T7">
                <a:pos x="T2" y="T3"/>
              </a:cxn>
              <a:cxn ang="T8">
                <a:pos x="T4" y="T5"/>
              </a:cxn>
            </a:cxnLst>
            <a:rect l="T9" t="T10" r="T11" b="T12"/>
            <a:pathLst>
              <a:path w="845" h="1456">
                <a:moveTo>
                  <a:pt x="845" y="1456"/>
                </a:moveTo>
                <a:lnTo>
                  <a:pt x="0" y="0"/>
                </a:lnTo>
                <a:lnTo>
                  <a:pt x="845" y="1037"/>
                </a:lnTo>
              </a:path>
            </a:pathLst>
          </a:custGeom>
          <a:solidFill>
            <a:srgbClr val="0066FF">
              <a:alpha val="50195"/>
            </a:srgbClr>
          </a:solidFill>
          <a:ln w="6350">
            <a:noFill/>
            <a:round/>
            <a:headEnd/>
            <a:tailEnd/>
          </a:ln>
        </p:spPr>
        <p:txBody>
          <a:bodyPr wrap="none" anchor="ctr"/>
          <a:lstStyle/>
          <a:p>
            <a:endParaRPr lang="en-US"/>
          </a:p>
        </p:txBody>
      </p:sp>
      <p:sp>
        <p:nvSpPr>
          <p:cNvPr id="38919" name="Freeform 201"/>
          <p:cNvSpPr>
            <a:spLocks/>
          </p:cNvSpPr>
          <p:nvPr/>
        </p:nvSpPr>
        <p:spPr bwMode="auto">
          <a:xfrm>
            <a:off x="4371975" y="3284538"/>
            <a:ext cx="2859088" cy="1609725"/>
          </a:xfrm>
          <a:custGeom>
            <a:avLst/>
            <a:gdLst>
              <a:gd name="T0" fmla="*/ 2147483647 w 1801"/>
              <a:gd name="T1" fmla="*/ 2147483647 h 1014"/>
              <a:gd name="T2" fmla="*/ 0 w 1801"/>
              <a:gd name="T3" fmla="*/ 0 h 1014"/>
              <a:gd name="T4" fmla="*/ 2147483647 w 1801"/>
              <a:gd name="T5" fmla="*/ 2147483647 h 1014"/>
              <a:gd name="T6" fmla="*/ 0 60000 65536"/>
              <a:gd name="T7" fmla="*/ 0 60000 65536"/>
              <a:gd name="T8" fmla="*/ 0 60000 65536"/>
              <a:gd name="T9" fmla="*/ 0 w 1801"/>
              <a:gd name="T10" fmla="*/ 0 h 1014"/>
              <a:gd name="T11" fmla="*/ 1801 w 1801"/>
              <a:gd name="T12" fmla="*/ 1014 h 1014"/>
            </a:gdLst>
            <a:ahLst/>
            <a:cxnLst>
              <a:cxn ang="T6">
                <a:pos x="T0" y="T1"/>
              </a:cxn>
              <a:cxn ang="T7">
                <a:pos x="T2" y="T3"/>
              </a:cxn>
              <a:cxn ang="T8">
                <a:pos x="T4" y="T5"/>
              </a:cxn>
            </a:cxnLst>
            <a:rect l="T9" t="T10" r="T11" b="T12"/>
            <a:pathLst>
              <a:path w="1801" h="1014">
                <a:moveTo>
                  <a:pt x="819" y="1007"/>
                </a:moveTo>
                <a:lnTo>
                  <a:pt x="0" y="0"/>
                </a:lnTo>
                <a:lnTo>
                  <a:pt x="1801" y="1014"/>
                </a:lnTo>
              </a:path>
            </a:pathLst>
          </a:custGeom>
          <a:solidFill>
            <a:srgbClr val="6699FF">
              <a:alpha val="50195"/>
            </a:srgbClr>
          </a:solidFill>
          <a:ln w="6350">
            <a:noFill/>
            <a:round/>
            <a:headEnd/>
            <a:tailEnd/>
          </a:ln>
        </p:spPr>
        <p:txBody>
          <a:bodyPr wrap="none" anchor="ctr"/>
          <a:lstStyle/>
          <a:p>
            <a:endParaRPr lang="en-US"/>
          </a:p>
        </p:txBody>
      </p:sp>
      <p:sp>
        <p:nvSpPr>
          <p:cNvPr id="38920" name="Rectangle 202"/>
          <p:cNvSpPr>
            <a:spLocks noChangeAspect="1" noChangeArrowheads="1"/>
          </p:cNvSpPr>
          <p:nvPr/>
        </p:nvSpPr>
        <p:spPr bwMode="auto">
          <a:xfrm>
            <a:off x="5892800" y="5875338"/>
            <a:ext cx="3003550" cy="274637"/>
          </a:xfrm>
          <a:prstGeom prst="rect">
            <a:avLst/>
          </a:prstGeom>
          <a:solidFill>
            <a:srgbClr val="DEBDFF"/>
          </a:solidFill>
          <a:ln w="12700">
            <a:noFill/>
            <a:miter lim="800000"/>
            <a:headEnd type="none" w="sm" len="sm"/>
            <a:tailEnd type="none" w="sm" len="sm"/>
          </a:ln>
        </p:spPr>
        <p:txBody>
          <a:bodyPr wrap="none" lIns="90488" tIns="44450" rIns="90488" bIns="44450"/>
          <a:lstStyle/>
          <a:p>
            <a:endParaRPr lang="en-US"/>
          </a:p>
        </p:txBody>
      </p:sp>
      <p:sp>
        <p:nvSpPr>
          <p:cNvPr id="38921" name="Rectangle 203"/>
          <p:cNvSpPr>
            <a:spLocks noChangeAspect="1" noChangeArrowheads="1"/>
          </p:cNvSpPr>
          <p:nvPr/>
        </p:nvSpPr>
        <p:spPr bwMode="auto">
          <a:xfrm>
            <a:off x="5892800" y="6286500"/>
            <a:ext cx="3003550" cy="169863"/>
          </a:xfrm>
          <a:prstGeom prst="rect">
            <a:avLst/>
          </a:prstGeom>
          <a:solidFill>
            <a:srgbClr val="DEBDFF"/>
          </a:solidFill>
          <a:ln w="12700">
            <a:noFill/>
            <a:miter lim="800000"/>
            <a:headEnd type="none" w="sm" len="sm"/>
            <a:tailEnd type="none" w="sm" len="sm"/>
          </a:ln>
        </p:spPr>
        <p:txBody>
          <a:bodyPr wrap="none" lIns="90488" tIns="44450" rIns="90488" bIns="44450"/>
          <a:lstStyle/>
          <a:p>
            <a:endParaRPr lang="en-US"/>
          </a:p>
        </p:txBody>
      </p:sp>
      <p:sp>
        <p:nvSpPr>
          <p:cNvPr id="38922" name="Rectangle 204"/>
          <p:cNvSpPr>
            <a:spLocks noChangeAspect="1" noChangeArrowheads="1"/>
          </p:cNvSpPr>
          <p:nvPr/>
        </p:nvSpPr>
        <p:spPr bwMode="auto">
          <a:xfrm>
            <a:off x="5688013" y="5864225"/>
            <a:ext cx="3413125" cy="615950"/>
          </a:xfrm>
          <a:prstGeom prst="rect">
            <a:avLst/>
          </a:prstGeom>
          <a:solidFill>
            <a:srgbClr val="E4C9FF"/>
          </a:solidFill>
          <a:ln w="12700">
            <a:noFill/>
            <a:miter lim="800000"/>
            <a:headEnd/>
            <a:tailEnd/>
          </a:ln>
        </p:spPr>
        <p:txBody>
          <a:bodyPr wrap="none" lIns="90488" tIns="44450" rIns="90488" bIns="44450"/>
          <a:lstStyle/>
          <a:p>
            <a:pPr algn="r"/>
            <a:r>
              <a:rPr lang="en-US" sz="900" b="1" i="1" u="none"/>
              <a:t>Avionics Interfaces</a:t>
            </a:r>
          </a:p>
        </p:txBody>
      </p:sp>
      <p:sp>
        <p:nvSpPr>
          <p:cNvPr id="38923" name="Rectangle 205"/>
          <p:cNvSpPr>
            <a:spLocks noChangeAspect="1" noChangeArrowheads="1"/>
          </p:cNvSpPr>
          <p:nvPr/>
        </p:nvSpPr>
        <p:spPr bwMode="auto">
          <a:xfrm>
            <a:off x="5688013" y="4886325"/>
            <a:ext cx="3413125" cy="273050"/>
          </a:xfrm>
          <a:prstGeom prst="rect">
            <a:avLst/>
          </a:prstGeom>
          <a:solidFill>
            <a:srgbClr val="E4C9FF"/>
          </a:solidFill>
          <a:ln w="12700">
            <a:noFill/>
            <a:miter lim="800000"/>
            <a:headEnd/>
            <a:tailEnd/>
          </a:ln>
        </p:spPr>
        <p:txBody>
          <a:bodyPr wrap="none" lIns="90488" tIns="44450" rIns="90488" bIns="44450"/>
          <a:lstStyle/>
          <a:p>
            <a:pPr algn="r"/>
            <a:r>
              <a:rPr lang="en-US" sz="900" b="1" i="1" u="none"/>
              <a:t>Operator</a:t>
            </a:r>
          </a:p>
        </p:txBody>
      </p:sp>
      <p:sp>
        <p:nvSpPr>
          <p:cNvPr id="38924" name="Rectangle 206"/>
          <p:cNvSpPr>
            <a:spLocks noChangeAspect="1" noChangeArrowheads="1"/>
          </p:cNvSpPr>
          <p:nvPr/>
        </p:nvSpPr>
        <p:spPr bwMode="auto">
          <a:xfrm>
            <a:off x="5688013" y="5227638"/>
            <a:ext cx="3413125" cy="579437"/>
          </a:xfrm>
          <a:prstGeom prst="rect">
            <a:avLst/>
          </a:prstGeom>
          <a:solidFill>
            <a:srgbClr val="E4C9FF"/>
          </a:solidFill>
          <a:ln w="12700">
            <a:noFill/>
            <a:miter lim="800000"/>
            <a:headEnd/>
            <a:tailEnd/>
          </a:ln>
        </p:spPr>
        <p:txBody>
          <a:bodyPr wrap="none" lIns="90488" tIns="44450" rIns="90488" bIns="44450"/>
          <a:lstStyle/>
          <a:p>
            <a:pPr algn="r"/>
            <a:r>
              <a:rPr lang="en-US" sz="900" b="1" i="1" u="none"/>
              <a:t>Real World Model</a:t>
            </a:r>
          </a:p>
        </p:txBody>
      </p:sp>
      <p:sp>
        <p:nvSpPr>
          <p:cNvPr id="38925" name="Rectangle 207"/>
          <p:cNvSpPr>
            <a:spLocks noChangeAspect="1" noChangeArrowheads="1"/>
          </p:cNvSpPr>
          <p:nvPr/>
        </p:nvSpPr>
        <p:spPr bwMode="auto">
          <a:xfrm>
            <a:off x="5688013" y="6559550"/>
            <a:ext cx="3413125" cy="238125"/>
          </a:xfrm>
          <a:prstGeom prst="rect">
            <a:avLst/>
          </a:prstGeom>
          <a:solidFill>
            <a:srgbClr val="E4C9FF"/>
          </a:solidFill>
          <a:ln w="12700">
            <a:noFill/>
            <a:miter lim="800000"/>
            <a:headEnd/>
            <a:tailEnd/>
          </a:ln>
        </p:spPr>
        <p:txBody>
          <a:bodyPr wrap="none" lIns="90488" tIns="44450" rIns="90488" bIns="44450"/>
          <a:lstStyle/>
          <a:p>
            <a:pPr algn="r"/>
            <a:r>
              <a:rPr lang="en-US" sz="900" b="1" i="1" u="none"/>
              <a:t>Infrastructure Services</a:t>
            </a:r>
          </a:p>
        </p:txBody>
      </p:sp>
      <p:sp>
        <p:nvSpPr>
          <p:cNvPr id="38926" name="Rectangle 208"/>
          <p:cNvSpPr>
            <a:spLocks noChangeAspect="1" noChangeArrowheads="1"/>
          </p:cNvSpPr>
          <p:nvPr/>
        </p:nvSpPr>
        <p:spPr bwMode="auto">
          <a:xfrm>
            <a:off x="6507163" y="5329238"/>
            <a:ext cx="1331912" cy="444500"/>
          </a:xfrm>
          <a:prstGeom prst="rect">
            <a:avLst/>
          </a:prstGeom>
          <a:solidFill>
            <a:srgbClr val="FFFF99"/>
          </a:solidFill>
          <a:ln w="12700">
            <a:solidFill>
              <a:schemeClr val="tx1"/>
            </a:solidFill>
            <a:miter lim="800000"/>
            <a:headEnd/>
            <a:tailEnd/>
          </a:ln>
        </p:spPr>
        <p:txBody>
          <a:bodyPr wrap="none" lIns="90488" tIns="44450" rIns="90488" bIns="44450" anchor="b"/>
          <a:lstStyle/>
          <a:p>
            <a:pPr algn="r"/>
            <a:endParaRPr lang="en-US" sz="800" i="1" u="none"/>
          </a:p>
        </p:txBody>
      </p:sp>
      <p:sp>
        <p:nvSpPr>
          <p:cNvPr id="38928" name="AutoShape 210"/>
          <p:cNvSpPr>
            <a:spLocks noChangeAspect="1" noChangeArrowheads="1"/>
          </p:cNvSpPr>
          <p:nvPr/>
        </p:nvSpPr>
        <p:spPr bwMode="auto">
          <a:xfrm>
            <a:off x="5961063" y="5159375"/>
            <a:ext cx="1330325" cy="160496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741" y="17922"/>
                </a:moveTo>
                <a:cubicBezTo>
                  <a:pt x="18854" y="16160"/>
                  <a:pt x="20076" y="13551"/>
                  <a:pt x="20076" y="10800"/>
                </a:cubicBezTo>
                <a:cubicBezTo>
                  <a:pt x="20076" y="8387"/>
                  <a:pt x="19135" y="6069"/>
                  <a:pt x="17454" y="4338"/>
                </a:cubicBezTo>
                <a:lnTo>
                  <a:pt x="18548" y="3276"/>
                </a:lnTo>
                <a:cubicBezTo>
                  <a:pt x="20505" y="5291"/>
                  <a:pt x="21600" y="7990"/>
                  <a:pt x="21600" y="10800"/>
                </a:cubicBezTo>
                <a:cubicBezTo>
                  <a:pt x="21600" y="14003"/>
                  <a:pt x="20178" y="17041"/>
                  <a:pt x="17718" y="19093"/>
                </a:cubicBezTo>
                <a:lnTo>
                  <a:pt x="19447" y="21166"/>
                </a:lnTo>
                <a:lnTo>
                  <a:pt x="14571" y="20726"/>
                </a:lnTo>
                <a:lnTo>
                  <a:pt x="15012" y="15849"/>
                </a:lnTo>
                <a:lnTo>
                  <a:pt x="16741" y="17922"/>
                </a:lnTo>
                <a:close/>
              </a:path>
            </a:pathLst>
          </a:custGeom>
          <a:solidFill>
            <a:srgbClr val="CEDFFE"/>
          </a:solidFill>
          <a:ln w="12700" cap="rnd">
            <a:solidFill>
              <a:srgbClr val="3399FF"/>
            </a:solidFill>
            <a:miter lim="800000"/>
            <a:headEnd/>
            <a:tailEnd/>
          </a:ln>
        </p:spPr>
        <p:txBody>
          <a:bodyPr/>
          <a:lstStyle/>
          <a:p>
            <a:endParaRPr lang="en-US"/>
          </a:p>
        </p:txBody>
      </p:sp>
      <p:sp>
        <p:nvSpPr>
          <p:cNvPr id="38929" name="Rectangle 211"/>
          <p:cNvSpPr>
            <a:spLocks noChangeAspect="1" noChangeArrowheads="1"/>
          </p:cNvSpPr>
          <p:nvPr/>
        </p:nvSpPr>
        <p:spPr bwMode="auto">
          <a:xfrm>
            <a:off x="7196138" y="6313488"/>
            <a:ext cx="552450" cy="98425"/>
          </a:xfrm>
          <a:prstGeom prst="rect">
            <a:avLst/>
          </a:prstGeom>
          <a:noFill/>
          <a:ln w="9525">
            <a:noFill/>
            <a:miter lim="800000"/>
            <a:headEnd/>
            <a:tailEnd/>
          </a:ln>
        </p:spPr>
        <p:txBody>
          <a:bodyPr/>
          <a:lstStyle/>
          <a:p>
            <a:endParaRPr lang="en-US"/>
          </a:p>
        </p:txBody>
      </p:sp>
      <p:sp>
        <p:nvSpPr>
          <p:cNvPr id="38930" name="Rectangle 212"/>
          <p:cNvSpPr>
            <a:spLocks noChangeAspect="1" noChangeArrowheads="1"/>
          </p:cNvSpPr>
          <p:nvPr/>
        </p:nvSpPr>
        <p:spPr bwMode="auto">
          <a:xfrm>
            <a:off x="6621463" y="5616575"/>
            <a:ext cx="579437" cy="98425"/>
          </a:xfrm>
          <a:prstGeom prst="rect">
            <a:avLst/>
          </a:prstGeom>
          <a:solidFill>
            <a:srgbClr val="FFFF99"/>
          </a:solidFill>
          <a:ln w="12700">
            <a:solidFill>
              <a:schemeClr val="tx1"/>
            </a:solidFill>
            <a:miter lim="800000"/>
            <a:headEnd/>
            <a:tailEnd/>
          </a:ln>
        </p:spPr>
        <p:txBody>
          <a:bodyPr wrap="none" lIns="90488" tIns="44450" rIns="90488" bIns="44450" anchor="b"/>
          <a:lstStyle/>
          <a:p>
            <a:endParaRPr lang="en-US"/>
          </a:p>
        </p:txBody>
      </p:sp>
      <p:sp>
        <p:nvSpPr>
          <p:cNvPr id="38931" name="Rectangle 213"/>
          <p:cNvSpPr>
            <a:spLocks noChangeAspect="1" noChangeArrowheads="1"/>
          </p:cNvSpPr>
          <p:nvPr/>
        </p:nvSpPr>
        <p:spPr bwMode="auto">
          <a:xfrm>
            <a:off x="7273925" y="5462588"/>
            <a:ext cx="498475" cy="96837"/>
          </a:xfrm>
          <a:prstGeom prst="rect">
            <a:avLst/>
          </a:prstGeom>
          <a:noFill/>
          <a:ln w="0">
            <a:solidFill>
              <a:srgbClr val="000000"/>
            </a:solidFill>
            <a:miter lim="800000"/>
            <a:headEnd/>
            <a:tailEnd/>
          </a:ln>
        </p:spPr>
        <p:txBody>
          <a:bodyPr/>
          <a:lstStyle/>
          <a:p>
            <a:endParaRPr lang="en-US"/>
          </a:p>
        </p:txBody>
      </p:sp>
      <p:sp>
        <p:nvSpPr>
          <p:cNvPr id="38932" name="Rectangle 214"/>
          <p:cNvSpPr>
            <a:spLocks noChangeAspect="1" noChangeArrowheads="1"/>
          </p:cNvSpPr>
          <p:nvPr/>
        </p:nvSpPr>
        <p:spPr bwMode="auto">
          <a:xfrm>
            <a:off x="6813550" y="5462588"/>
            <a:ext cx="296863" cy="96837"/>
          </a:xfrm>
          <a:prstGeom prst="rect">
            <a:avLst/>
          </a:prstGeom>
          <a:solidFill>
            <a:srgbClr val="FFFF99"/>
          </a:solidFill>
          <a:ln w="12700">
            <a:solidFill>
              <a:schemeClr val="tx1"/>
            </a:solidFill>
            <a:miter lim="800000"/>
            <a:headEnd/>
            <a:tailEnd/>
          </a:ln>
        </p:spPr>
        <p:txBody>
          <a:bodyPr wrap="none" lIns="90488" tIns="44450" rIns="90488" bIns="44450" anchor="b"/>
          <a:lstStyle/>
          <a:p>
            <a:endParaRPr lang="en-US"/>
          </a:p>
        </p:txBody>
      </p:sp>
      <p:sp>
        <p:nvSpPr>
          <p:cNvPr id="38933" name="Rectangle 215"/>
          <p:cNvSpPr>
            <a:spLocks noChangeAspect="1" noChangeArrowheads="1"/>
          </p:cNvSpPr>
          <p:nvPr/>
        </p:nvSpPr>
        <p:spPr bwMode="auto">
          <a:xfrm>
            <a:off x="7013575" y="5281613"/>
            <a:ext cx="306388" cy="96837"/>
          </a:xfrm>
          <a:prstGeom prst="rect">
            <a:avLst/>
          </a:prstGeom>
          <a:solidFill>
            <a:srgbClr val="D1FFE0"/>
          </a:solidFill>
          <a:ln w="0">
            <a:solidFill>
              <a:srgbClr val="000000"/>
            </a:solidFill>
            <a:miter lim="800000"/>
            <a:headEnd/>
            <a:tailEnd/>
          </a:ln>
        </p:spPr>
        <p:txBody>
          <a:bodyPr/>
          <a:lstStyle/>
          <a:p>
            <a:endParaRPr lang="en-US"/>
          </a:p>
        </p:txBody>
      </p:sp>
      <p:sp>
        <p:nvSpPr>
          <p:cNvPr id="38934" name="Rectangle 216"/>
          <p:cNvSpPr>
            <a:spLocks noChangeAspect="1" noChangeArrowheads="1"/>
          </p:cNvSpPr>
          <p:nvPr/>
        </p:nvSpPr>
        <p:spPr bwMode="auto">
          <a:xfrm>
            <a:off x="6583363" y="6313488"/>
            <a:ext cx="554037" cy="98425"/>
          </a:xfrm>
          <a:prstGeom prst="rect">
            <a:avLst/>
          </a:prstGeom>
          <a:noFill/>
          <a:ln w="0">
            <a:solidFill>
              <a:srgbClr val="000000"/>
            </a:solidFill>
            <a:miter lim="800000"/>
            <a:headEnd/>
            <a:tailEnd/>
          </a:ln>
        </p:spPr>
        <p:txBody>
          <a:bodyPr/>
          <a:lstStyle/>
          <a:p>
            <a:endParaRPr lang="en-US"/>
          </a:p>
        </p:txBody>
      </p:sp>
      <p:sp>
        <p:nvSpPr>
          <p:cNvPr id="38935" name="Rectangle 217"/>
          <p:cNvSpPr>
            <a:spLocks noChangeAspect="1" noChangeArrowheads="1"/>
          </p:cNvSpPr>
          <p:nvPr/>
        </p:nvSpPr>
        <p:spPr bwMode="auto">
          <a:xfrm>
            <a:off x="6400800" y="6677025"/>
            <a:ext cx="509588" cy="95250"/>
          </a:xfrm>
          <a:prstGeom prst="rect">
            <a:avLst/>
          </a:prstGeom>
          <a:noFill/>
          <a:ln w="0">
            <a:solidFill>
              <a:srgbClr val="000000"/>
            </a:solidFill>
            <a:miter lim="800000"/>
            <a:headEnd/>
            <a:tailEnd/>
          </a:ln>
        </p:spPr>
        <p:txBody>
          <a:bodyPr/>
          <a:lstStyle/>
          <a:p>
            <a:endParaRPr lang="en-US"/>
          </a:p>
        </p:txBody>
      </p:sp>
      <p:sp>
        <p:nvSpPr>
          <p:cNvPr id="38936" name="Rectangle 218"/>
          <p:cNvSpPr>
            <a:spLocks noChangeAspect="1" noChangeArrowheads="1"/>
          </p:cNvSpPr>
          <p:nvPr/>
        </p:nvSpPr>
        <p:spPr bwMode="auto">
          <a:xfrm>
            <a:off x="8078788" y="6313488"/>
            <a:ext cx="777875" cy="98425"/>
          </a:xfrm>
          <a:prstGeom prst="rect">
            <a:avLst/>
          </a:prstGeom>
          <a:noFill/>
          <a:ln w="0">
            <a:solidFill>
              <a:srgbClr val="000000"/>
            </a:solidFill>
            <a:miter lim="800000"/>
            <a:headEnd/>
            <a:tailEnd/>
          </a:ln>
        </p:spPr>
        <p:txBody>
          <a:bodyPr/>
          <a:lstStyle/>
          <a:p>
            <a:endParaRPr lang="en-US"/>
          </a:p>
        </p:txBody>
      </p:sp>
      <p:sp>
        <p:nvSpPr>
          <p:cNvPr id="38937" name="Rectangle 219"/>
          <p:cNvSpPr>
            <a:spLocks noChangeAspect="1" noChangeArrowheads="1"/>
          </p:cNvSpPr>
          <p:nvPr/>
        </p:nvSpPr>
        <p:spPr bwMode="auto">
          <a:xfrm>
            <a:off x="7999413" y="6103938"/>
            <a:ext cx="682625" cy="98425"/>
          </a:xfrm>
          <a:prstGeom prst="rect">
            <a:avLst/>
          </a:prstGeom>
          <a:noFill/>
          <a:ln w="0">
            <a:solidFill>
              <a:srgbClr val="000000"/>
            </a:solidFill>
            <a:miter lim="800000"/>
            <a:headEnd/>
            <a:tailEnd/>
          </a:ln>
        </p:spPr>
        <p:txBody>
          <a:bodyPr/>
          <a:lstStyle/>
          <a:p>
            <a:endParaRPr lang="en-US"/>
          </a:p>
        </p:txBody>
      </p:sp>
      <p:sp>
        <p:nvSpPr>
          <p:cNvPr id="38938" name="Rectangle 220"/>
          <p:cNvSpPr>
            <a:spLocks noChangeAspect="1" noChangeArrowheads="1"/>
          </p:cNvSpPr>
          <p:nvPr/>
        </p:nvSpPr>
        <p:spPr bwMode="auto">
          <a:xfrm>
            <a:off x="7677150" y="4919663"/>
            <a:ext cx="406400" cy="98425"/>
          </a:xfrm>
          <a:prstGeom prst="rect">
            <a:avLst/>
          </a:prstGeom>
          <a:noFill/>
          <a:ln w="0">
            <a:solidFill>
              <a:srgbClr val="000000"/>
            </a:solidFill>
            <a:miter lim="800000"/>
            <a:headEnd/>
            <a:tailEnd/>
          </a:ln>
        </p:spPr>
        <p:txBody>
          <a:bodyPr/>
          <a:lstStyle/>
          <a:p>
            <a:endParaRPr lang="en-US"/>
          </a:p>
        </p:txBody>
      </p:sp>
      <p:sp>
        <p:nvSpPr>
          <p:cNvPr id="38939" name="Rectangle 221"/>
          <p:cNvSpPr>
            <a:spLocks noChangeAspect="1" noChangeArrowheads="1"/>
          </p:cNvSpPr>
          <p:nvPr/>
        </p:nvSpPr>
        <p:spPr bwMode="auto">
          <a:xfrm>
            <a:off x="6507163" y="6032500"/>
            <a:ext cx="757237" cy="95250"/>
          </a:xfrm>
          <a:prstGeom prst="rect">
            <a:avLst/>
          </a:prstGeom>
          <a:noFill/>
          <a:ln w="0">
            <a:solidFill>
              <a:srgbClr val="000000"/>
            </a:solidFill>
            <a:miter lim="800000"/>
            <a:headEnd/>
            <a:tailEnd/>
          </a:ln>
        </p:spPr>
        <p:txBody>
          <a:bodyPr/>
          <a:lstStyle/>
          <a:p>
            <a:endParaRPr lang="en-US"/>
          </a:p>
        </p:txBody>
      </p:sp>
      <p:sp>
        <p:nvSpPr>
          <p:cNvPr id="38940" name="Rectangle 222"/>
          <p:cNvSpPr>
            <a:spLocks noChangeAspect="1" noChangeArrowheads="1"/>
          </p:cNvSpPr>
          <p:nvPr/>
        </p:nvSpPr>
        <p:spPr bwMode="auto">
          <a:xfrm>
            <a:off x="6089650" y="5902325"/>
            <a:ext cx="725488" cy="96838"/>
          </a:xfrm>
          <a:prstGeom prst="rect">
            <a:avLst/>
          </a:prstGeom>
          <a:noFill/>
          <a:ln w="0">
            <a:solidFill>
              <a:srgbClr val="000000"/>
            </a:solidFill>
            <a:miter lim="800000"/>
            <a:headEnd/>
            <a:tailEnd/>
          </a:ln>
        </p:spPr>
        <p:txBody>
          <a:bodyPr/>
          <a:lstStyle/>
          <a:p>
            <a:endParaRPr lang="en-US"/>
          </a:p>
        </p:txBody>
      </p:sp>
      <p:sp>
        <p:nvSpPr>
          <p:cNvPr id="38941" name="Rectangle 223"/>
          <p:cNvSpPr>
            <a:spLocks noChangeAspect="1" noChangeArrowheads="1"/>
          </p:cNvSpPr>
          <p:nvPr/>
        </p:nvSpPr>
        <p:spPr bwMode="auto">
          <a:xfrm>
            <a:off x="7067550" y="5902325"/>
            <a:ext cx="757238" cy="96838"/>
          </a:xfrm>
          <a:prstGeom prst="rect">
            <a:avLst/>
          </a:prstGeom>
          <a:noFill/>
          <a:ln w="0">
            <a:solidFill>
              <a:srgbClr val="000000"/>
            </a:solidFill>
            <a:miter lim="800000"/>
            <a:headEnd/>
            <a:tailEnd/>
          </a:ln>
        </p:spPr>
        <p:txBody>
          <a:bodyPr/>
          <a:lstStyle/>
          <a:p>
            <a:endParaRPr lang="en-US"/>
          </a:p>
        </p:txBody>
      </p:sp>
      <p:sp>
        <p:nvSpPr>
          <p:cNvPr id="38942" name="Rectangle 224"/>
          <p:cNvSpPr>
            <a:spLocks noChangeAspect="1" noChangeArrowheads="1"/>
          </p:cNvSpPr>
          <p:nvPr/>
        </p:nvSpPr>
        <p:spPr bwMode="auto">
          <a:xfrm>
            <a:off x="5940425" y="6313488"/>
            <a:ext cx="565150" cy="98425"/>
          </a:xfrm>
          <a:prstGeom prst="rect">
            <a:avLst/>
          </a:prstGeom>
          <a:noFill/>
          <a:ln w="0">
            <a:solidFill>
              <a:srgbClr val="000000"/>
            </a:solidFill>
            <a:miter lim="800000"/>
            <a:headEnd/>
            <a:tailEnd/>
          </a:ln>
        </p:spPr>
        <p:txBody>
          <a:bodyPr/>
          <a:lstStyle/>
          <a:p>
            <a:endParaRPr lang="en-US"/>
          </a:p>
        </p:txBody>
      </p:sp>
      <p:sp>
        <p:nvSpPr>
          <p:cNvPr id="38943" name="Line 225"/>
          <p:cNvSpPr>
            <a:spLocks noChangeAspect="1" noChangeShapeType="1"/>
          </p:cNvSpPr>
          <p:nvPr/>
        </p:nvSpPr>
        <p:spPr bwMode="auto">
          <a:xfrm flipV="1">
            <a:off x="7466013" y="5999163"/>
            <a:ext cx="1587" cy="314325"/>
          </a:xfrm>
          <a:prstGeom prst="line">
            <a:avLst/>
          </a:prstGeom>
          <a:noFill/>
          <a:ln w="0">
            <a:solidFill>
              <a:srgbClr val="000000"/>
            </a:solidFill>
            <a:round/>
            <a:headEnd/>
            <a:tailEnd/>
          </a:ln>
        </p:spPr>
        <p:txBody>
          <a:bodyPr/>
          <a:lstStyle/>
          <a:p>
            <a:endParaRPr lang="en-US"/>
          </a:p>
        </p:txBody>
      </p:sp>
      <p:sp>
        <p:nvSpPr>
          <p:cNvPr id="38944" name="Line 226"/>
          <p:cNvSpPr>
            <a:spLocks noChangeAspect="1" noChangeShapeType="1"/>
          </p:cNvSpPr>
          <p:nvPr/>
        </p:nvSpPr>
        <p:spPr bwMode="auto">
          <a:xfrm flipV="1">
            <a:off x="7396163" y="6061075"/>
            <a:ext cx="1587" cy="190500"/>
          </a:xfrm>
          <a:prstGeom prst="line">
            <a:avLst/>
          </a:prstGeom>
          <a:noFill/>
          <a:ln w="0">
            <a:solidFill>
              <a:srgbClr val="000000"/>
            </a:solidFill>
            <a:round/>
            <a:headEnd/>
            <a:tailEnd/>
          </a:ln>
        </p:spPr>
        <p:txBody>
          <a:bodyPr/>
          <a:lstStyle/>
          <a:p>
            <a:endParaRPr lang="en-US"/>
          </a:p>
        </p:txBody>
      </p:sp>
      <p:sp>
        <p:nvSpPr>
          <p:cNvPr id="38945" name="Line 227"/>
          <p:cNvSpPr>
            <a:spLocks noChangeAspect="1" noChangeShapeType="1"/>
          </p:cNvSpPr>
          <p:nvPr/>
        </p:nvSpPr>
        <p:spPr bwMode="auto">
          <a:xfrm>
            <a:off x="7396163" y="6061075"/>
            <a:ext cx="23812" cy="58738"/>
          </a:xfrm>
          <a:prstGeom prst="line">
            <a:avLst/>
          </a:prstGeom>
          <a:noFill/>
          <a:ln w="11113">
            <a:solidFill>
              <a:srgbClr val="000000"/>
            </a:solidFill>
            <a:round/>
            <a:headEnd/>
            <a:tailEnd/>
          </a:ln>
        </p:spPr>
        <p:txBody>
          <a:bodyPr/>
          <a:lstStyle/>
          <a:p>
            <a:endParaRPr lang="en-US"/>
          </a:p>
        </p:txBody>
      </p:sp>
      <p:sp>
        <p:nvSpPr>
          <p:cNvPr id="38946" name="Line 228"/>
          <p:cNvSpPr>
            <a:spLocks noChangeAspect="1" noChangeShapeType="1"/>
          </p:cNvSpPr>
          <p:nvPr/>
        </p:nvSpPr>
        <p:spPr bwMode="auto">
          <a:xfrm flipH="1">
            <a:off x="7372350" y="6061075"/>
            <a:ext cx="23813" cy="58738"/>
          </a:xfrm>
          <a:prstGeom prst="line">
            <a:avLst/>
          </a:prstGeom>
          <a:noFill/>
          <a:ln w="11113">
            <a:solidFill>
              <a:srgbClr val="000000"/>
            </a:solidFill>
            <a:round/>
            <a:headEnd/>
            <a:tailEnd/>
          </a:ln>
        </p:spPr>
        <p:txBody>
          <a:bodyPr/>
          <a:lstStyle/>
          <a:p>
            <a:endParaRPr lang="en-US"/>
          </a:p>
        </p:txBody>
      </p:sp>
      <p:sp>
        <p:nvSpPr>
          <p:cNvPr id="38947" name="Line 229"/>
          <p:cNvSpPr>
            <a:spLocks noChangeAspect="1" noChangeShapeType="1"/>
          </p:cNvSpPr>
          <p:nvPr/>
        </p:nvSpPr>
        <p:spPr bwMode="auto">
          <a:xfrm>
            <a:off x="7537450" y="6086475"/>
            <a:ext cx="1588" cy="192088"/>
          </a:xfrm>
          <a:prstGeom prst="line">
            <a:avLst/>
          </a:prstGeom>
          <a:noFill/>
          <a:ln w="0">
            <a:solidFill>
              <a:srgbClr val="000000"/>
            </a:solidFill>
            <a:round/>
            <a:headEnd/>
            <a:tailEnd/>
          </a:ln>
        </p:spPr>
        <p:txBody>
          <a:bodyPr/>
          <a:lstStyle/>
          <a:p>
            <a:endParaRPr lang="en-US"/>
          </a:p>
        </p:txBody>
      </p:sp>
      <p:sp>
        <p:nvSpPr>
          <p:cNvPr id="38948" name="Line 230"/>
          <p:cNvSpPr>
            <a:spLocks noChangeAspect="1" noChangeShapeType="1"/>
          </p:cNvSpPr>
          <p:nvPr/>
        </p:nvSpPr>
        <p:spPr bwMode="auto">
          <a:xfrm flipV="1">
            <a:off x="7537450" y="6221413"/>
            <a:ext cx="23813" cy="57150"/>
          </a:xfrm>
          <a:prstGeom prst="line">
            <a:avLst/>
          </a:prstGeom>
          <a:noFill/>
          <a:ln w="11113">
            <a:solidFill>
              <a:srgbClr val="000000"/>
            </a:solidFill>
            <a:round/>
            <a:headEnd/>
            <a:tailEnd/>
          </a:ln>
        </p:spPr>
        <p:txBody>
          <a:bodyPr/>
          <a:lstStyle/>
          <a:p>
            <a:endParaRPr lang="en-US"/>
          </a:p>
        </p:txBody>
      </p:sp>
      <p:sp>
        <p:nvSpPr>
          <p:cNvPr id="38949" name="Line 231"/>
          <p:cNvSpPr>
            <a:spLocks noChangeAspect="1" noChangeShapeType="1"/>
          </p:cNvSpPr>
          <p:nvPr/>
        </p:nvSpPr>
        <p:spPr bwMode="auto">
          <a:xfrm flipH="1" flipV="1">
            <a:off x="7515225" y="6221413"/>
            <a:ext cx="22225" cy="57150"/>
          </a:xfrm>
          <a:prstGeom prst="line">
            <a:avLst/>
          </a:prstGeom>
          <a:noFill/>
          <a:ln w="11113">
            <a:solidFill>
              <a:srgbClr val="000000"/>
            </a:solidFill>
            <a:round/>
            <a:headEnd/>
            <a:tailEnd/>
          </a:ln>
        </p:spPr>
        <p:txBody>
          <a:bodyPr/>
          <a:lstStyle/>
          <a:p>
            <a:endParaRPr lang="en-US"/>
          </a:p>
        </p:txBody>
      </p:sp>
      <p:sp>
        <p:nvSpPr>
          <p:cNvPr id="38950" name="Line 232"/>
          <p:cNvSpPr>
            <a:spLocks noChangeAspect="1" noChangeShapeType="1"/>
          </p:cNvSpPr>
          <p:nvPr/>
        </p:nvSpPr>
        <p:spPr bwMode="auto">
          <a:xfrm flipV="1">
            <a:off x="6927850" y="5559425"/>
            <a:ext cx="19050" cy="55563"/>
          </a:xfrm>
          <a:prstGeom prst="line">
            <a:avLst/>
          </a:prstGeom>
          <a:noFill/>
          <a:ln w="0">
            <a:solidFill>
              <a:srgbClr val="000000"/>
            </a:solidFill>
            <a:round/>
            <a:headEnd/>
            <a:tailEnd/>
          </a:ln>
        </p:spPr>
        <p:txBody>
          <a:bodyPr/>
          <a:lstStyle/>
          <a:p>
            <a:endParaRPr lang="en-US"/>
          </a:p>
        </p:txBody>
      </p:sp>
      <p:sp>
        <p:nvSpPr>
          <p:cNvPr id="38951" name="Line 233"/>
          <p:cNvSpPr>
            <a:spLocks noChangeAspect="1" noChangeShapeType="1"/>
          </p:cNvSpPr>
          <p:nvPr/>
        </p:nvSpPr>
        <p:spPr bwMode="auto">
          <a:xfrm flipH="1">
            <a:off x="7110413" y="5511800"/>
            <a:ext cx="161925" cy="0"/>
          </a:xfrm>
          <a:prstGeom prst="line">
            <a:avLst/>
          </a:prstGeom>
          <a:noFill/>
          <a:ln w="0">
            <a:solidFill>
              <a:srgbClr val="000000"/>
            </a:solidFill>
            <a:round/>
            <a:headEnd/>
            <a:tailEnd/>
          </a:ln>
        </p:spPr>
        <p:txBody>
          <a:bodyPr/>
          <a:lstStyle/>
          <a:p>
            <a:endParaRPr lang="en-US"/>
          </a:p>
        </p:txBody>
      </p:sp>
      <p:sp>
        <p:nvSpPr>
          <p:cNvPr id="38952" name="Line 234"/>
          <p:cNvSpPr>
            <a:spLocks noChangeAspect="1" noChangeShapeType="1"/>
          </p:cNvSpPr>
          <p:nvPr/>
        </p:nvSpPr>
        <p:spPr bwMode="auto">
          <a:xfrm flipV="1">
            <a:off x="7018338" y="5378450"/>
            <a:ext cx="92075" cy="82550"/>
          </a:xfrm>
          <a:prstGeom prst="line">
            <a:avLst/>
          </a:prstGeom>
          <a:noFill/>
          <a:ln w="0">
            <a:solidFill>
              <a:srgbClr val="000000"/>
            </a:solidFill>
            <a:round/>
            <a:headEnd/>
            <a:tailEnd/>
          </a:ln>
        </p:spPr>
        <p:txBody>
          <a:bodyPr/>
          <a:lstStyle/>
          <a:p>
            <a:endParaRPr lang="en-US"/>
          </a:p>
        </p:txBody>
      </p:sp>
      <p:sp>
        <p:nvSpPr>
          <p:cNvPr id="38953" name="Line 235"/>
          <p:cNvSpPr>
            <a:spLocks noChangeAspect="1" noChangeShapeType="1"/>
          </p:cNvSpPr>
          <p:nvPr/>
        </p:nvSpPr>
        <p:spPr bwMode="auto">
          <a:xfrm flipV="1">
            <a:off x="7262813" y="5018088"/>
            <a:ext cx="519112" cy="261937"/>
          </a:xfrm>
          <a:prstGeom prst="line">
            <a:avLst/>
          </a:prstGeom>
          <a:noFill/>
          <a:ln w="0">
            <a:solidFill>
              <a:srgbClr val="000000"/>
            </a:solidFill>
            <a:round/>
            <a:headEnd/>
            <a:tailEnd/>
          </a:ln>
        </p:spPr>
        <p:txBody>
          <a:bodyPr/>
          <a:lstStyle/>
          <a:p>
            <a:endParaRPr lang="en-US"/>
          </a:p>
        </p:txBody>
      </p:sp>
      <p:sp>
        <p:nvSpPr>
          <p:cNvPr id="38954" name="Line 236"/>
          <p:cNvSpPr>
            <a:spLocks noChangeAspect="1" noChangeShapeType="1"/>
          </p:cNvSpPr>
          <p:nvPr/>
        </p:nvSpPr>
        <p:spPr bwMode="auto">
          <a:xfrm flipV="1">
            <a:off x="7529513" y="5221288"/>
            <a:ext cx="61912" cy="4762"/>
          </a:xfrm>
          <a:prstGeom prst="line">
            <a:avLst/>
          </a:prstGeom>
          <a:noFill/>
          <a:ln w="11113">
            <a:solidFill>
              <a:srgbClr val="000000"/>
            </a:solidFill>
            <a:round/>
            <a:headEnd/>
            <a:tailEnd/>
          </a:ln>
        </p:spPr>
        <p:txBody>
          <a:bodyPr/>
          <a:lstStyle/>
          <a:p>
            <a:endParaRPr lang="en-US"/>
          </a:p>
        </p:txBody>
      </p:sp>
      <p:sp>
        <p:nvSpPr>
          <p:cNvPr id="38955" name="Line 237"/>
          <p:cNvSpPr>
            <a:spLocks noChangeAspect="1" noChangeShapeType="1"/>
          </p:cNvSpPr>
          <p:nvPr/>
        </p:nvSpPr>
        <p:spPr bwMode="auto">
          <a:xfrm flipV="1">
            <a:off x="6843713" y="6127750"/>
            <a:ext cx="1587" cy="185738"/>
          </a:xfrm>
          <a:prstGeom prst="line">
            <a:avLst/>
          </a:prstGeom>
          <a:noFill/>
          <a:ln w="0">
            <a:solidFill>
              <a:srgbClr val="000000"/>
            </a:solidFill>
            <a:round/>
            <a:headEnd/>
            <a:tailEnd/>
          </a:ln>
        </p:spPr>
        <p:txBody>
          <a:bodyPr/>
          <a:lstStyle/>
          <a:p>
            <a:endParaRPr lang="en-US"/>
          </a:p>
        </p:txBody>
      </p:sp>
      <p:sp>
        <p:nvSpPr>
          <p:cNvPr id="38956" name="Line 238"/>
          <p:cNvSpPr>
            <a:spLocks noChangeAspect="1" noChangeShapeType="1"/>
          </p:cNvSpPr>
          <p:nvPr/>
        </p:nvSpPr>
        <p:spPr bwMode="auto">
          <a:xfrm flipV="1">
            <a:off x="6773863" y="6129338"/>
            <a:ext cx="1587" cy="192087"/>
          </a:xfrm>
          <a:prstGeom prst="line">
            <a:avLst/>
          </a:prstGeom>
          <a:noFill/>
          <a:ln w="0">
            <a:solidFill>
              <a:srgbClr val="000000"/>
            </a:solidFill>
            <a:round/>
            <a:headEnd/>
            <a:tailEnd/>
          </a:ln>
        </p:spPr>
        <p:txBody>
          <a:bodyPr/>
          <a:lstStyle/>
          <a:p>
            <a:endParaRPr lang="en-US"/>
          </a:p>
        </p:txBody>
      </p:sp>
      <p:sp>
        <p:nvSpPr>
          <p:cNvPr id="38957" name="Line 239"/>
          <p:cNvSpPr>
            <a:spLocks noChangeAspect="1" noChangeShapeType="1"/>
          </p:cNvSpPr>
          <p:nvPr/>
        </p:nvSpPr>
        <p:spPr bwMode="auto">
          <a:xfrm>
            <a:off x="6773863" y="6129338"/>
            <a:ext cx="23812" cy="60325"/>
          </a:xfrm>
          <a:prstGeom prst="line">
            <a:avLst/>
          </a:prstGeom>
          <a:noFill/>
          <a:ln w="11113">
            <a:solidFill>
              <a:srgbClr val="000000"/>
            </a:solidFill>
            <a:round/>
            <a:headEnd/>
            <a:tailEnd/>
          </a:ln>
        </p:spPr>
        <p:txBody>
          <a:bodyPr/>
          <a:lstStyle/>
          <a:p>
            <a:endParaRPr lang="en-US"/>
          </a:p>
        </p:txBody>
      </p:sp>
      <p:sp>
        <p:nvSpPr>
          <p:cNvPr id="38958" name="Line 240"/>
          <p:cNvSpPr>
            <a:spLocks noChangeAspect="1" noChangeShapeType="1"/>
          </p:cNvSpPr>
          <p:nvPr/>
        </p:nvSpPr>
        <p:spPr bwMode="auto">
          <a:xfrm flipH="1">
            <a:off x="6751638" y="6129338"/>
            <a:ext cx="22225" cy="60325"/>
          </a:xfrm>
          <a:prstGeom prst="line">
            <a:avLst/>
          </a:prstGeom>
          <a:noFill/>
          <a:ln w="11113">
            <a:solidFill>
              <a:srgbClr val="000000"/>
            </a:solidFill>
            <a:round/>
            <a:headEnd/>
            <a:tailEnd/>
          </a:ln>
        </p:spPr>
        <p:txBody>
          <a:bodyPr/>
          <a:lstStyle/>
          <a:p>
            <a:endParaRPr lang="en-US"/>
          </a:p>
        </p:txBody>
      </p:sp>
      <p:sp>
        <p:nvSpPr>
          <p:cNvPr id="38959" name="Line 241"/>
          <p:cNvSpPr>
            <a:spLocks noChangeAspect="1" noChangeShapeType="1"/>
          </p:cNvSpPr>
          <p:nvPr/>
        </p:nvSpPr>
        <p:spPr bwMode="auto">
          <a:xfrm>
            <a:off x="6915150" y="6140450"/>
            <a:ext cx="1588" cy="192088"/>
          </a:xfrm>
          <a:prstGeom prst="line">
            <a:avLst/>
          </a:prstGeom>
          <a:noFill/>
          <a:ln w="0">
            <a:solidFill>
              <a:srgbClr val="000000"/>
            </a:solidFill>
            <a:round/>
            <a:headEnd/>
            <a:tailEnd/>
          </a:ln>
        </p:spPr>
        <p:txBody>
          <a:bodyPr/>
          <a:lstStyle/>
          <a:p>
            <a:endParaRPr lang="en-US"/>
          </a:p>
        </p:txBody>
      </p:sp>
      <p:sp>
        <p:nvSpPr>
          <p:cNvPr id="38960" name="Line 242"/>
          <p:cNvSpPr>
            <a:spLocks noChangeAspect="1" noChangeShapeType="1"/>
          </p:cNvSpPr>
          <p:nvPr/>
        </p:nvSpPr>
        <p:spPr bwMode="auto">
          <a:xfrm flipV="1">
            <a:off x="6915150" y="6276975"/>
            <a:ext cx="25400" cy="55563"/>
          </a:xfrm>
          <a:prstGeom prst="line">
            <a:avLst/>
          </a:prstGeom>
          <a:noFill/>
          <a:ln w="11113">
            <a:solidFill>
              <a:srgbClr val="000000"/>
            </a:solidFill>
            <a:round/>
            <a:headEnd/>
            <a:tailEnd/>
          </a:ln>
        </p:spPr>
        <p:txBody>
          <a:bodyPr/>
          <a:lstStyle/>
          <a:p>
            <a:endParaRPr lang="en-US"/>
          </a:p>
        </p:txBody>
      </p:sp>
      <p:sp>
        <p:nvSpPr>
          <p:cNvPr id="38961" name="Line 243"/>
          <p:cNvSpPr>
            <a:spLocks noChangeAspect="1" noChangeShapeType="1"/>
          </p:cNvSpPr>
          <p:nvPr/>
        </p:nvSpPr>
        <p:spPr bwMode="auto">
          <a:xfrm flipH="1" flipV="1">
            <a:off x="6892925" y="6276975"/>
            <a:ext cx="22225" cy="55563"/>
          </a:xfrm>
          <a:prstGeom prst="line">
            <a:avLst/>
          </a:prstGeom>
          <a:noFill/>
          <a:ln w="11113">
            <a:solidFill>
              <a:srgbClr val="000000"/>
            </a:solidFill>
            <a:round/>
            <a:headEnd/>
            <a:tailEnd/>
          </a:ln>
        </p:spPr>
        <p:txBody>
          <a:bodyPr/>
          <a:lstStyle/>
          <a:p>
            <a:endParaRPr lang="en-US"/>
          </a:p>
        </p:txBody>
      </p:sp>
      <p:sp>
        <p:nvSpPr>
          <p:cNvPr id="38962" name="Line 244"/>
          <p:cNvSpPr>
            <a:spLocks noChangeAspect="1" noChangeShapeType="1"/>
          </p:cNvSpPr>
          <p:nvPr/>
        </p:nvSpPr>
        <p:spPr bwMode="auto">
          <a:xfrm flipV="1">
            <a:off x="6897688" y="5715000"/>
            <a:ext cx="1587" cy="317500"/>
          </a:xfrm>
          <a:prstGeom prst="line">
            <a:avLst/>
          </a:prstGeom>
          <a:noFill/>
          <a:ln w="0">
            <a:solidFill>
              <a:srgbClr val="000000"/>
            </a:solidFill>
            <a:round/>
            <a:headEnd/>
            <a:tailEnd/>
          </a:ln>
        </p:spPr>
        <p:txBody>
          <a:bodyPr/>
          <a:lstStyle/>
          <a:p>
            <a:endParaRPr lang="en-US"/>
          </a:p>
        </p:txBody>
      </p:sp>
      <p:sp>
        <p:nvSpPr>
          <p:cNvPr id="38963" name="Line 245"/>
          <p:cNvSpPr>
            <a:spLocks noChangeAspect="1" noChangeShapeType="1"/>
          </p:cNvSpPr>
          <p:nvPr/>
        </p:nvSpPr>
        <p:spPr bwMode="auto">
          <a:xfrm>
            <a:off x="6875463" y="5795963"/>
            <a:ext cx="0" cy="193675"/>
          </a:xfrm>
          <a:prstGeom prst="line">
            <a:avLst/>
          </a:prstGeom>
          <a:noFill/>
          <a:ln w="0">
            <a:solidFill>
              <a:srgbClr val="000000"/>
            </a:solidFill>
            <a:round/>
            <a:headEnd/>
            <a:tailEnd/>
          </a:ln>
        </p:spPr>
        <p:txBody>
          <a:bodyPr/>
          <a:lstStyle/>
          <a:p>
            <a:endParaRPr lang="en-US"/>
          </a:p>
        </p:txBody>
      </p:sp>
      <p:sp>
        <p:nvSpPr>
          <p:cNvPr id="38964" name="Line 246"/>
          <p:cNvSpPr>
            <a:spLocks noChangeAspect="1" noChangeShapeType="1"/>
          </p:cNvSpPr>
          <p:nvPr/>
        </p:nvSpPr>
        <p:spPr bwMode="auto">
          <a:xfrm flipV="1">
            <a:off x="6875463" y="5930900"/>
            <a:ext cx="22225" cy="58738"/>
          </a:xfrm>
          <a:prstGeom prst="line">
            <a:avLst/>
          </a:prstGeom>
          <a:noFill/>
          <a:ln w="11113">
            <a:solidFill>
              <a:srgbClr val="000000"/>
            </a:solidFill>
            <a:round/>
            <a:headEnd/>
            <a:tailEnd/>
          </a:ln>
        </p:spPr>
        <p:txBody>
          <a:bodyPr/>
          <a:lstStyle/>
          <a:p>
            <a:endParaRPr lang="en-US"/>
          </a:p>
        </p:txBody>
      </p:sp>
      <p:sp>
        <p:nvSpPr>
          <p:cNvPr id="38965" name="Line 247"/>
          <p:cNvSpPr>
            <a:spLocks noChangeAspect="1" noChangeShapeType="1"/>
          </p:cNvSpPr>
          <p:nvPr/>
        </p:nvSpPr>
        <p:spPr bwMode="auto">
          <a:xfrm flipH="1" flipV="1">
            <a:off x="6850063" y="5930900"/>
            <a:ext cx="25400" cy="58738"/>
          </a:xfrm>
          <a:prstGeom prst="line">
            <a:avLst/>
          </a:prstGeom>
          <a:noFill/>
          <a:ln w="11113">
            <a:solidFill>
              <a:srgbClr val="000000"/>
            </a:solidFill>
            <a:round/>
            <a:headEnd/>
            <a:tailEnd/>
          </a:ln>
        </p:spPr>
        <p:txBody>
          <a:bodyPr/>
          <a:lstStyle/>
          <a:p>
            <a:endParaRPr lang="en-US"/>
          </a:p>
        </p:txBody>
      </p:sp>
      <p:sp>
        <p:nvSpPr>
          <p:cNvPr id="38966" name="Freeform 248"/>
          <p:cNvSpPr>
            <a:spLocks noChangeAspect="1"/>
          </p:cNvSpPr>
          <p:nvPr/>
        </p:nvSpPr>
        <p:spPr bwMode="auto">
          <a:xfrm>
            <a:off x="5843588" y="5138738"/>
            <a:ext cx="1323975" cy="952500"/>
          </a:xfrm>
          <a:custGeom>
            <a:avLst/>
            <a:gdLst>
              <a:gd name="T0" fmla="*/ 2147483647 w 831"/>
              <a:gd name="T1" fmla="*/ 2147483647 h 591"/>
              <a:gd name="T2" fmla="*/ 0 w 831"/>
              <a:gd name="T3" fmla="*/ 2147483647 h 591"/>
              <a:gd name="T4" fmla="*/ 0 w 831"/>
              <a:gd name="T5" fmla="*/ 0 h 591"/>
              <a:gd name="T6" fmla="*/ 2147483647 w 831"/>
              <a:gd name="T7" fmla="*/ 0 h 591"/>
              <a:gd name="T8" fmla="*/ 2147483647 w 831"/>
              <a:gd name="T9" fmla="*/ 2147483647 h 591"/>
              <a:gd name="T10" fmla="*/ 0 60000 65536"/>
              <a:gd name="T11" fmla="*/ 0 60000 65536"/>
              <a:gd name="T12" fmla="*/ 0 60000 65536"/>
              <a:gd name="T13" fmla="*/ 0 60000 65536"/>
              <a:gd name="T14" fmla="*/ 0 60000 65536"/>
              <a:gd name="T15" fmla="*/ 0 w 831"/>
              <a:gd name="T16" fmla="*/ 0 h 591"/>
              <a:gd name="T17" fmla="*/ 831 w 831"/>
              <a:gd name="T18" fmla="*/ 591 h 591"/>
            </a:gdLst>
            <a:ahLst/>
            <a:cxnLst>
              <a:cxn ang="T10">
                <a:pos x="T0" y="T1"/>
              </a:cxn>
              <a:cxn ang="T11">
                <a:pos x="T2" y="T3"/>
              </a:cxn>
              <a:cxn ang="T12">
                <a:pos x="T4" y="T5"/>
              </a:cxn>
              <a:cxn ang="T13">
                <a:pos x="T6" y="T7"/>
              </a:cxn>
              <a:cxn ang="T14">
                <a:pos x="T8" y="T9"/>
              </a:cxn>
            </a:cxnLst>
            <a:rect l="T15" t="T16" r="T17" b="T18"/>
            <a:pathLst>
              <a:path w="831" h="591">
                <a:moveTo>
                  <a:pt x="417" y="591"/>
                </a:moveTo>
                <a:lnTo>
                  <a:pt x="0" y="591"/>
                </a:lnTo>
                <a:lnTo>
                  <a:pt x="0" y="0"/>
                </a:lnTo>
                <a:lnTo>
                  <a:pt x="831" y="0"/>
                </a:lnTo>
                <a:lnTo>
                  <a:pt x="831" y="89"/>
                </a:lnTo>
              </a:path>
            </a:pathLst>
          </a:custGeom>
          <a:noFill/>
          <a:ln w="0">
            <a:solidFill>
              <a:srgbClr val="000000"/>
            </a:solidFill>
            <a:round/>
            <a:headEnd/>
            <a:tailEnd/>
          </a:ln>
        </p:spPr>
        <p:txBody>
          <a:bodyPr/>
          <a:lstStyle/>
          <a:p>
            <a:endParaRPr lang="en-US"/>
          </a:p>
        </p:txBody>
      </p:sp>
      <p:sp>
        <p:nvSpPr>
          <p:cNvPr id="38967" name="Line 249"/>
          <p:cNvSpPr>
            <a:spLocks noChangeAspect="1" noChangeShapeType="1"/>
          </p:cNvSpPr>
          <p:nvPr/>
        </p:nvSpPr>
        <p:spPr bwMode="auto">
          <a:xfrm flipV="1">
            <a:off x="5772150" y="5297488"/>
            <a:ext cx="1588" cy="192087"/>
          </a:xfrm>
          <a:prstGeom prst="line">
            <a:avLst/>
          </a:prstGeom>
          <a:noFill/>
          <a:ln w="0">
            <a:solidFill>
              <a:srgbClr val="000000"/>
            </a:solidFill>
            <a:round/>
            <a:headEnd/>
            <a:tailEnd/>
          </a:ln>
        </p:spPr>
        <p:txBody>
          <a:bodyPr/>
          <a:lstStyle/>
          <a:p>
            <a:endParaRPr lang="en-US"/>
          </a:p>
        </p:txBody>
      </p:sp>
      <p:sp>
        <p:nvSpPr>
          <p:cNvPr id="38968" name="Line 250"/>
          <p:cNvSpPr>
            <a:spLocks noChangeAspect="1" noChangeShapeType="1"/>
          </p:cNvSpPr>
          <p:nvPr/>
        </p:nvSpPr>
        <p:spPr bwMode="auto">
          <a:xfrm>
            <a:off x="5772150" y="5297488"/>
            <a:ext cx="23813" cy="58737"/>
          </a:xfrm>
          <a:prstGeom prst="line">
            <a:avLst/>
          </a:prstGeom>
          <a:noFill/>
          <a:ln w="11113">
            <a:solidFill>
              <a:srgbClr val="000000"/>
            </a:solidFill>
            <a:round/>
            <a:headEnd/>
            <a:tailEnd/>
          </a:ln>
        </p:spPr>
        <p:txBody>
          <a:bodyPr/>
          <a:lstStyle/>
          <a:p>
            <a:endParaRPr lang="en-US"/>
          </a:p>
        </p:txBody>
      </p:sp>
      <p:sp>
        <p:nvSpPr>
          <p:cNvPr id="38969" name="Line 251"/>
          <p:cNvSpPr>
            <a:spLocks noChangeAspect="1" noChangeShapeType="1"/>
          </p:cNvSpPr>
          <p:nvPr/>
        </p:nvSpPr>
        <p:spPr bwMode="auto">
          <a:xfrm flipH="1">
            <a:off x="5749925" y="5297488"/>
            <a:ext cx="22225" cy="58737"/>
          </a:xfrm>
          <a:prstGeom prst="line">
            <a:avLst/>
          </a:prstGeom>
          <a:noFill/>
          <a:ln w="11113">
            <a:solidFill>
              <a:srgbClr val="000000"/>
            </a:solidFill>
            <a:round/>
            <a:headEnd/>
            <a:tailEnd/>
          </a:ln>
        </p:spPr>
        <p:txBody>
          <a:bodyPr/>
          <a:lstStyle/>
          <a:p>
            <a:endParaRPr lang="en-US"/>
          </a:p>
        </p:txBody>
      </p:sp>
      <p:sp>
        <p:nvSpPr>
          <p:cNvPr id="38970" name="Line 252"/>
          <p:cNvSpPr>
            <a:spLocks noChangeAspect="1" noChangeShapeType="1"/>
          </p:cNvSpPr>
          <p:nvPr/>
        </p:nvSpPr>
        <p:spPr bwMode="auto">
          <a:xfrm flipH="1" flipV="1">
            <a:off x="6281738" y="6411913"/>
            <a:ext cx="312737" cy="263525"/>
          </a:xfrm>
          <a:prstGeom prst="line">
            <a:avLst/>
          </a:prstGeom>
          <a:noFill/>
          <a:ln w="0">
            <a:solidFill>
              <a:srgbClr val="000000"/>
            </a:solidFill>
            <a:round/>
            <a:headEnd/>
            <a:tailEnd/>
          </a:ln>
        </p:spPr>
        <p:txBody>
          <a:bodyPr/>
          <a:lstStyle/>
          <a:p>
            <a:endParaRPr lang="en-US"/>
          </a:p>
        </p:txBody>
      </p:sp>
      <p:sp>
        <p:nvSpPr>
          <p:cNvPr id="38971" name="Line 253"/>
          <p:cNvSpPr>
            <a:spLocks noChangeAspect="1" noChangeShapeType="1"/>
          </p:cNvSpPr>
          <p:nvPr/>
        </p:nvSpPr>
        <p:spPr bwMode="auto">
          <a:xfrm flipH="1" flipV="1">
            <a:off x="6315075" y="6481763"/>
            <a:ext cx="142875" cy="119062"/>
          </a:xfrm>
          <a:prstGeom prst="line">
            <a:avLst/>
          </a:prstGeom>
          <a:noFill/>
          <a:ln w="0">
            <a:solidFill>
              <a:srgbClr val="000000"/>
            </a:solidFill>
            <a:round/>
            <a:headEnd/>
            <a:tailEnd/>
          </a:ln>
        </p:spPr>
        <p:txBody>
          <a:bodyPr/>
          <a:lstStyle/>
          <a:p>
            <a:endParaRPr lang="en-US"/>
          </a:p>
        </p:txBody>
      </p:sp>
      <p:sp>
        <p:nvSpPr>
          <p:cNvPr id="38972" name="Line 254"/>
          <p:cNvSpPr>
            <a:spLocks noChangeAspect="1" noChangeShapeType="1"/>
          </p:cNvSpPr>
          <p:nvPr/>
        </p:nvSpPr>
        <p:spPr bwMode="auto">
          <a:xfrm>
            <a:off x="6315075" y="6481763"/>
            <a:ext cx="60325" cy="17462"/>
          </a:xfrm>
          <a:prstGeom prst="line">
            <a:avLst/>
          </a:prstGeom>
          <a:noFill/>
          <a:ln w="11113">
            <a:solidFill>
              <a:srgbClr val="000000"/>
            </a:solidFill>
            <a:round/>
            <a:headEnd/>
            <a:tailEnd/>
          </a:ln>
        </p:spPr>
        <p:txBody>
          <a:bodyPr/>
          <a:lstStyle/>
          <a:p>
            <a:endParaRPr lang="en-US"/>
          </a:p>
        </p:txBody>
      </p:sp>
      <p:sp>
        <p:nvSpPr>
          <p:cNvPr id="38973" name="Line 255"/>
          <p:cNvSpPr>
            <a:spLocks noChangeAspect="1" noChangeShapeType="1"/>
          </p:cNvSpPr>
          <p:nvPr/>
        </p:nvSpPr>
        <p:spPr bwMode="auto">
          <a:xfrm>
            <a:off x="6315075" y="6481763"/>
            <a:ext cx="28575" cy="57150"/>
          </a:xfrm>
          <a:prstGeom prst="line">
            <a:avLst/>
          </a:prstGeom>
          <a:noFill/>
          <a:ln w="11113">
            <a:solidFill>
              <a:srgbClr val="000000"/>
            </a:solidFill>
            <a:round/>
            <a:headEnd/>
            <a:tailEnd/>
          </a:ln>
        </p:spPr>
        <p:txBody>
          <a:bodyPr/>
          <a:lstStyle/>
          <a:p>
            <a:endParaRPr lang="en-US"/>
          </a:p>
        </p:txBody>
      </p:sp>
      <p:sp>
        <p:nvSpPr>
          <p:cNvPr id="38974" name="Line 256"/>
          <p:cNvSpPr>
            <a:spLocks noChangeAspect="1" noChangeShapeType="1"/>
          </p:cNvSpPr>
          <p:nvPr/>
        </p:nvSpPr>
        <p:spPr bwMode="auto">
          <a:xfrm flipV="1">
            <a:off x="6683375" y="6411913"/>
            <a:ext cx="147638" cy="263525"/>
          </a:xfrm>
          <a:prstGeom prst="line">
            <a:avLst/>
          </a:prstGeom>
          <a:noFill/>
          <a:ln w="0">
            <a:solidFill>
              <a:srgbClr val="000000"/>
            </a:solidFill>
            <a:round/>
            <a:headEnd/>
            <a:tailEnd/>
          </a:ln>
        </p:spPr>
        <p:txBody>
          <a:bodyPr/>
          <a:lstStyle/>
          <a:p>
            <a:endParaRPr lang="en-US"/>
          </a:p>
        </p:txBody>
      </p:sp>
      <p:sp>
        <p:nvSpPr>
          <p:cNvPr id="38975" name="Line 257"/>
          <p:cNvSpPr>
            <a:spLocks noChangeAspect="1" noChangeShapeType="1"/>
          </p:cNvSpPr>
          <p:nvPr/>
        </p:nvSpPr>
        <p:spPr bwMode="auto">
          <a:xfrm flipV="1">
            <a:off x="6632575" y="6457950"/>
            <a:ext cx="95250" cy="161925"/>
          </a:xfrm>
          <a:prstGeom prst="line">
            <a:avLst/>
          </a:prstGeom>
          <a:noFill/>
          <a:ln w="0">
            <a:solidFill>
              <a:srgbClr val="000000"/>
            </a:solidFill>
            <a:round/>
            <a:headEnd/>
            <a:tailEnd/>
          </a:ln>
        </p:spPr>
        <p:txBody>
          <a:bodyPr/>
          <a:lstStyle/>
          <a:p>
            <a:endParaRPr lang="en-US"/>
          </a:p>
        </p:txBody>
      </p:sp>
      <p:sp>
        <p:nvSpPr>
          <p:cNvPr id="38976" name="Line 258"/>
          <p:cNvSpPr>
            <a:spLocks noChangeAspect="1" noChangeShapeType="1"/>
          </p:cNvSpPr>
          <p:nvPr/>
        </p:nvSpPr>
        <p:spPr bwMode="auto">
          <a:xfrm flipH="1">
            <a:off x="6719888" y="6457950"/>
            <a:ext cx="7937" cy="60325"/>
          </a:xfrm>
          <a:prstGeom prst="line">
            <a:avLst/>
          </a:prstGeom>
          <a:noFill/>
          <a:ln w="11113">
            <a:solidFill>
              <a:srgbClr val="000000"/>
            </a:solidFill>
            <a:round/>
            <a:headEnd/>
            <a:tailEnd/>
          </a:ln>
        </p:spPr>
        <p:txBody>
          <a:bodyPr/>
          <a:lstStyle/>
          <a:p>
            <a:endParaRPr lang="en-US"/>
          </a:p>
        </p:txBody>
      </p:sp>
      <p:sp>
        <p:nvSpPr>
          <p:cNvPr id="38977" name="Line 259"/>
          <p:cNvSpPr>
            <a:spLocks noChangeAspect="1" noChangeShapeType="1"/>
          </p:cNvSpPr>
          <p:nvPr/>
        </p:nvSpPr>
        <p:spPr bwMode="auto">
          <a:xfrm flipH="1">
            <a:off x="6678613" y="6457950"/>
            <a:ext cx="49212" cy="36513"/>
          </a:xfrm>
          <a:prstGeom prst="line">
            <a:avLst/>
          </a:prstGeom>
          <a:noFill/>
          <a:ln w="11113">
            <a:solidFill>
              <a:srgbClr val="000000"/>
            </a:solidFill>
            <a:round/>
            <a:headEnd/>
            <a:tailEnd/>
          </a:ln>
        </p:spPr>
        <p:txBody>
          <a:bodyPr/>
          <a:lstStyle/>
          <a:p>
            <a:endParaRPr lang="en-US"/>
          </a:p>
        </p:txBody>
      </p:sp>
      <p:sp>
        <p:nvSpPr>
          <p:cNvPr id="38978" name="Line 260"/>
          <p:cNvSpPr>
            <a:spLocks noChangeAspect="1" noChangeShapeType="1"/>
          </p:cNvSpPr>
          <p:nvPr/>
        </p:nvSpPr>
        <p:spPr bwMode="auto">
          <a:xfrm flipV="1">
            <a:off x="6764338" y="6423025"/>
            <a:ext cx="527050" cy="252413"/>
          </a:xfrm>
          <a:prstGeom prst="line">
            <a:avLst/>
          </a:prstGeom>
          <a:noFill/>
          <a:ln w="0">
            <a:solidFill>
              <a:srgbClr val="000000"/>
            </a:solidFill>
            <a:round/>
            <a:headEnd/>
            <a:tailEnd/>
          </a:ln>
        </p:spPr>
        <p:txBody>
          <a:bodyPr/>
          <a:lstStyle/>
          <a:p>
            <a:endParaRPr lang="en-US"/>
          </a:p>
        </p:txBody>
      </p:sp>
      <p:sp>
        <p:nvSpPr>
          <p:cNvPr id="38979" name="Line 261"/>
          <p:cNvSpPr>
            <a:spLocks noChangeAspect="1" noChangeShapeType="1"/>
          </p:cNvSpPr>
          <p:nvPr/>
        </p:nvSpPr>
        <p:spPr bwMode="auto">
          <a:xfrm flipV="1">
            <a:off x="6997700" y="6578600"/>
            <a:ext cx="174625" cy="74613"/>
          </a:xfrm>
          <a:prstGeom prst="line">
            <a:avLst/>
          </a:prstGeom>
          <a:noFill/>
          <a:ln w="0">
            <a:solidFill>
              <a:srgbClr val="000000"/>
            </a:solidFill>
            <a:round/>
            <a:headEnd/>
            <a:tailEnd/>
          </a:ln>
        </p:spPr>
        <p:txBody>
          <a:bodyPr/>
          <a:lstStyle/>
          <a:p>
            <a:endParaRPr lang="en-US"/>
          </a:p>
        </p:txBody>
      </p:sp>
      <p:sp>
        <p:nvSpPr>
          <p:cNvPr id="38980" name="Line 262"/>
          <p:cNvSpPr>
            <a:spLocks noChangeAspect="1" noChangeShapeType="1"/>
          </p:cNvSpPr>
          <p:nvPr/>
        </p:nvSpPr>
        <p:spPr bwMode="auto">
          <a:xfrm flipH="1">
            <a:off x="7129463" y="6578600"/>
            <a:ext cx="42862" cy="46038"/>
          </a:xfrm>
          <a:prstGeom prst="line">
            <a:avLst/>
          </a:prstGeom>
          <a:noFill/>
          <a:ln w="11113">
            <a:solidFill>
              <a:srgbClr val="000000"/>
            </a:solidFill>
            <a:round/>
            <a:headEnd/>
            <a:tailEnd/>
          </a:ln>
        </p:spPr>
        <p:txBody>
          <a:bodyPr/>
          <a:lstStyle/>
          <a:p>
            <a:endParaRPr lang="en-US"/>
          </a:p>
        </p:txBody>
      </p:sp>
      <p:sp>
        <p:nvSpPr>
          <p:cNvPr id="38981" name="Line 263"/>
          <p:cNvSpPr>
            <a:spLocks noChangeAspect="1" noChangeShapeType="1"/>
          </p:cNvSpPr>
          <p:nvPr/>
        </p:nvSpPr>
        <p:spPr bwMode="auto">
          <a:xfrm flipH="1">
            <a:off x="7110413" y="6578600"/>
            <a:ext cx="61912" cy="1588"/>
          </a:xfrm>
          <a:prstGeom prst="line">
            <a:avLst/>
          </a:prstGeom>
          <a:noFill/>
          <a:ln w="11113">
            <a:solidFill>
              <a:srgbClr val="000000"/>
            </a:solidFill>
            <a:round/>
            <a:headEnd/>
            <a:tailEnd/>
          </a:ln>
        </p:spPr>
        <p:txBody>
          <a:bodyPr/>
          <a:lstStyle/>
          <a:p>
            <a:endParaRPr lang="en-US"/>
          </a:p>
        </p:txBody>
      </p:sp>
      <p:sp>
        <p:nvSpPr>
          <p:cNvPr id="38982" name="Line 264"/>
          <p:cNvSpPr>
            <a:spLocks noChangeAspect="1" noChangeShapeType="1"/>
          </p:cNvSpPr>
          <p:nvPr/>
        </p:nvSpPr>
        <p:spPr bwMode="auto">
          <a:xfrm flipH="1" flipV="1">
            <a:off x="8451850" y="6189663"/>
            <a:ext cx="9525" cy="123825"/>
          </a:xfrm>
          <a:prstGeom prst="line">
            <a:avLst/>
          </a:prstGeom>
          <a:noFill/>
          <a:ln w="0">
            <a:solidFill>
              <a:srgbClr val="000000"/>
            </a:solidFill>
            <a:round/>
            <a:headEnd/>
            <a:tailEnd/>
          </a:ln>
        </p:spPr>
        <p:txBody>
          <a:bodyPr/>
          <a:lstStyle/>
          <a:p>
            <a:endParaRPr lang="en-US"/>
          </a:p>
        </p:txBody>
      </p:sp>
      <p:sp>
        <p:nvSpPr>
          <p:cNvPr id="38983" name="Freeform 265"/>
          <p:cNvSpPr>
            <a:spLocks noChangeAspect="1"/>
          </p:cNvSpPr>
          <p:nvPr/>
        </p:nvSpPr>
        <p:spPr bwMode="auto">
          <a:xfrm>
            <a:off x="7907338" y="5019675"/>
            <a:ext cx="582612" cy="1069975"/>
          </a:xfrm>
          <a:custGeom>
            <a:avLst/>
            <a:gdLst>
              <a:gd name="T0" fmla="*/ 2147483647 w 367"/>
              <a:gd name="T1" fmla="*/ 2147483647 h 674"/>
              <a:gd name="T2" fmla="*/ 0 w 367"/>
              <a:gd name="T3" fmla="*/ 0 h 674"/>
              <a:gd name="T4" fmla="*/ 0 60000 65536"/>
              <a:gd name="T5" fmla="*/ 0 60000 65536"/>
              <a:gd name="T6" fmla="*/ 0 w 367"/>
              <a:gd name="T7" fmla="*/ 0 h 674"/>
              <a:gd name="T8" fmla="*/ 367 w 367"/>
              <a:gd name="T9" fmla="*/ 674 h 674"/>
            </a:gdLst>
            <a:ahLst/>
            <a:cxnLst>
              <a:cxn ang="T4">
                <a:pos x="T0" y="T1"/>
              </a:cxn>
              <a:cxn ang="T5">
                <a:pos x="T2" y="T3"/>
              </a:cxn>
            </a:cxnLst>
            <a:rect l="T6" t="T7" r="T8" b="T9"/>
            <a:pathLst>
              <a:path w="367" h="674">
                <a:moveTo>
                  <a:pt x="367" y="674"/>
                </a:moveTo>
                <a:lnTo>
                  <a:pt x="0" y="0"/>
                </a:lnTo>
              </a:path>
            </a:pathLst>
          </a:custGeom>
          <a:solidFill>
            <a:srgbClr val="FFFFFF"/>
          </a:solidFill>
          <a:ln w="0">
            <a:solidFill>
              <a:srgbClr val="000000"/>
            </a:solidFill>
            <a:round/>
            <a:headEnd/>
            <a:tailEnd/>
          </a:ln>
        </p:spPr>
        <p:txBody>
          <a:bodyPr/>
          <a:lstStyle/>
          <a:p>
            <a:endParaRPr lang="en-US"/>
          </a:p>
        </p:txBody>
      </p:sp>
      <p:sp>
        <p:nvSpPr>
          <p:cNvPr id="38984" name="Line 266"/>
          <p:cNvSpPr>
            <a:spLocks noChangeAspect="1" noChangeShapeType="1"/>
          </p:cNvSpPr>
          <p:nvPr/>
        </p:nvSpPr>
        <p:spPr bwMode="auto">
          <a:xfrm flipV="1">
            <a:off x="6527800" y="5715000"/>
            <a:ext cx="303213" cy="185738"/>
          </a:xfrm>
          <a:prstGeom prst="line">
            <a:avLst/>
          </a:prstGeom>
          <a:noFill/>
          <a:ln w="0">
            <a:solidFill>
              <a:srgbClr val="000000"/>
            </a:solidFill>
            <a:round/>
            <a:headEnd/>
            <a:tailEnd/>
          </a:ln>
        </p:spPr>
        <p:txBody>
          <a:bodyPr/>
          <a:lstStyle/>
          <a:p>
            <a:endParaRPr lang="en-US"/>
          </a:p>
        </p:txBody>
      </p:sp>
      <p:sp>
        <p:nvSpPr>
          <p:cNvPr id="38985" name="Line 267"/>
          <p:cNvSpPr>
            <a:spLocks noChangeAspect="1" noChangeShapeType="1"/>
          </p:cNvSpPr>
          <p:nvPr/>
        </p:nvSpPr>
        <p:spPr bwMode="auto">
          <a:xfrm flipH="1">
            <a:off x="6513513" y="5745163"/>
            <a:ext cx="158750" cy="101600"/>
          </a:xfrm>
          <a:prstGeom prst="line">
            <a:avLst/>
          </a:prstGeom>
          <a:noFill/>
          <a:ln w="0">
            <a:solidFill>
              <a:srgbClr val="000000"/>
            </a:solidFill>
            <a:round/>
            <a:headEnd/>
            <a:tailEnd/>
          </a:ln>
        </p:spPr>
        <p:txBody>
          <a:bodyPr/>
          <a:lstStyle/>
          <a:p>
            <a:endParaRPr lang="en-US"/>
          </a:p>
        </p:txBody>
      </p:sp>
      <p:sp>
        <p:nvSpPr>
          <p:cNvPr id="38986" name="Line 268"/>
          <p:cNvSpPr>
            <a:spLocks noChangeAspect="1" noChangeShapeType="1"/>
          </p:cNvSpPr>
          <p:nvPr/>
        </p:nvSpPr>
        <p:spPr bwMode="auto">
          <a:xfrm flipV="1">
            <a:off x="6513513" y="5835650"/>
            <a:ext cx="60325" cy="11113"/>
          </a:xfrm>
          <a:prstGeom prst="line">
            <a:avLst/>
          </a:prstGeom>
          <a:noFill/>
          <a:ln w="11113">
            <a:solidFill>
              <a:srgbClr val="000000"/>
            </a:solidFill>
            <a:round/>
            <a:headEnd/>
            <a:tailEnd/>
          </a:ln>
        </p:spPr>
        <p:txBody>
          <a:bodyPr/>
          <a:lstStyle/>
          <a:p>
            <a:endParaRPr lang="en-US"/>
          </a:p>
        </p:txBody>
      </p:sp>
      <p:sp>
        <p:nvSpPr>
          <p:cNvPr id="38987" name="Line 269"/>
          <p:cNvSpPr>
            <a:spLocks noChangeAspect="1" noChangeShapeType="1"/>
          </p:cNvSpPr>
          <p:nvPr/>
        </p:nvSpPr>
        <p:spPr bwMode="auto">
          <a:xfrm flipV="1">
            <a:off x="6513513" y="5794375"/>
            <a:ext cx="36512" cy="52388"/>
          </a:xfrm>
          <a:prstGeom prst="line">
            <a:avLst/>
          </a:prstGeom>
          <a:noFill/>
          <a:ln w="11113">
            <a:solidFill>
              <a:srgbClr val="000000"/>
            </a:solidFill>
            <a:round/>
            <a:headEnd/>
            <a:tailEnd/>
          </a:ln>
        </p:spPr>
        <p:txBody>
          <a:bodyPr/>
          <a:lstStyle/>
          <a:p>
            <a:endParaRPr lang="en-US"/>
          </a:p>
        </p:txBody>
      </p:sp>
      <p:sp>
        <p:nvSpPr>
          <p:cNvPr id="38988" name="Freeform 270"/>
          <p:cNvSpPr>
            <a:spLocks noChangeAspect="1"/>
          </p:cNvSpPr>
          <p:nvPr/>
        </p:nvSpPr>
        <p:spPr bwMode="auto">
          <a:xfrm>
            <a:off x="6251575" y="5229225"/>
            <a:ext cx="915988" cy="673100"/>
          </a:xfrm>
          <a:custGeom>
            <a:avLst/>
            <a:gdLst>
              <a:gd name="T0" fmla="*/ 0 w 575"/>
              <a:gd name="T1" fmla="*/ 2147483647 h 416"/>
              <a:gd name="T2" fmla="*/ 0 w 575"/>
              <a:gd name="T3" fmla="*/ 0 h 416"/>
              <a:gd name="T4" fmla="*/ 2147483647 w 575"/>
              <a:gd name="T5" fmla="*/ 0 h 416"/>
              <a:gd name="T6" fmla="*/ 2147483647 w 575"/>
              <a:gd name="T7" fmla="*/ 2147483647 h 416"/>
              <a:gd name="T8" fmla="*/ 0 60000 65536"/>
              <a:gd name="T9" fmla="*/ 0 60000 65536"/>
              <a:gd name="T10" fmla="*/ 0 60000 65536"/>
              <a:gd name="T11" fmla="*/ 0 60000 65536"/>
              <a:gd name="T12" fmla="*/ 0 w 575"/>
              <a:gd name="T13" fmla="*/ 0 h 416"/>
              <a:gd name="T14" fmla="*/ 575 w 575"/>
              <a:gd name="T15" fmla="*/ 416 h 416"/>
            </a:gdLst>
            <a:ahLst/>
            <a:cxnLst>
              <a:cxn ang="T8">
                <a:pos x="T0" y="T1"/>
              </a:cxn>
              <a:cxn ang="T9">
                <a:pos x="T2" y="T3"/>
              </a:cxn>
              <a:cxn ang="T10">
                <a:pos x="T4" y="T5"/>
              </a:cxn>
              <a:cxn ang="T11">
                <a:pos x="T6" y="T7"/>
              </a:cxn>
            </a:cxnLst>
            <a:rect l="T12" t="T13" r="T14" b="T15"/>
            <a:pathLst>
              <a:path w="575" h="416">
                <a:moveTo>
                  <a:pt x="0" y="416"/>
                </a:moveTo>
                <a:lnTo>
                  <a:pt x="0" y="0"/>
                </a:lnTo>
                <a:lnTo>
                  <a:pt x="575" y="0"/>
                </a:lnTo>
                <a:lnTo>
                  <a:pt x="575" y="32"/>
                </a:lnTo>
              </a:path>
            </a:pathLst>
          </a:custGeom>
          <a:noFill/>
          <a:ln w="0">
            <a:solidFill>
              <a:srgbClr val="000000"/>
            </a:solidFill>
            <a:round/>
            <a:headEnd/>
            <a:tailEnd/>
          </a:ln>
        </p:spPr>
        <p:txBody>
          <a:bodyPr/>
          <a:lstStyle/>
          <a:p>
            <a:endParaRPr lang="en-US"/>
          </a:p>
        </p:txBody>
      </p:sp>
      <p:sp>
        <p:nvSpPr>
          <p:cNvPr id="38989" name="Line 271"/>
          <p:cNvSpPr>
            <a:spLocks noChangeAspect="1" noChangeShapeType="1"/>
          </p:cNvSpPr>
          <p:nvPr/>
        </p:nvSpPr>
        <p:spPr bwMode="auto">
          <a:xfrm flipV="1">
            <a:off x="6180138" y="5411788"/>
            <a:ext cx="1587" cy="190500"/>
          </a:xfrm>
          <a:prstGeom prst="line">
            <a:avLst/>
          </a:prstGeom>
          <a:noFill/>
          <a:ln w="0">
            <a:solidFill>
              <a:srgbClr val="000000"/>
            </a:solidFill>
            <a:round/>
            <a:headEnd/>
            <a:tailEnd/>
          </a:ln>
        </p:spPr>
        <p:txBody>
          <a:bodyPr/>
          <a:lstStyle/>
          <a:p>
            <a:endParaRPr lang="en-US"/>
          </a:p>
        </p:txBody>
      </p:sp>
      <p:sp>
        <p:nvSpPr>
          <p:cNvPr id="38990" name="Line 272"/>
          <p:cNvSpPr>
            <a:spLocks noChangeAspect="1" noChangeShapeType="1"/>
          </p:cNvSpPr>
          <p:nvPr/>
        </p:nvSpPr>
        <p:spPr bwMode="auto">
          <a:xfrm>
            <a:off x="6180138" y="5411788"/>
            <a:ext cx="23812" cy="60325"/>
          </a:xfrm>
          <a:prstGeom prst="line">
            <a:avLst/>
          </a:prstGeom>
          <a:noFill/>
          <a:ln w="11113">
            <a:solidFill>
              <a:srgbClr val="000000"/>
            </a:solidFill>
            <a:round/>
            <a:headEnd/>
            <a:tailEnd/>
          </a:ln>
        </p:spPr>
        <p:txBody>
          <a:bodyPr/>
          <a:lstStyle/>
          <a:p>
            <a:endParaRPr lang="en-US"/>
          </a:p>
        </p:txBody>
      </p:sp>
      <p:sp>
        <p:nvSpPr>
          <p:cNvPr id="38991" name="Line 273"/>
          <p:cNvSpPr>
            <a:spLocks noChangeAspect="1" noChangeShapeType="1"/>
          </p:cNvSpPr>
          <p:nvPr/>
        </p:nvSpPr>
        <p:spPr bwMode="auto">
          <a:xfrm flipH="1">
            <a:off x="6157913" y="5411788"/>
            <a:ext cx="22225" cy="60325"/>
          </a:xfrm>
          <a:prstGeom prst="line">
            <a:avLst/>
          </a:prstGeom>
          <a:noFill/>
          <a:ln w="11113">
            <a:solidFill>
              <a:srgbClr val="000000"/>
            </a:solidFill>
            <a:round/>
            <a:headEnd/>
            <a:tailEnd/>
          </a:ln>
        </p:spPr>
        <p:txBody>
          <a:bodyPr/>
          <a:lstStyle/>
          <a:p>
            <a:endParaRPr lang="en-US"/>
          </a:p>
        </p:txBody>
      </p:sp>
      <p:sp>
        <p:nvSpPr>
          <p:cNvPr id="38992" name="Line 274"/>
          <p:cNvSpPr>
            <a:spLocks noChangeAspect="1" noChangeShapeType="1"/>
          </p:cNvSpPr>
          <p:nvPr/>
        </p:nvSpPr>
        <p:spPr bwMode="auto">
          <a:xfrm flipH="1" flipV="1">
            <a:off x="7000875" y="5715000"/>
            <a:ext cx="354013" cy="185738"/>
          </a:xfrm>
          <a:prstGeom prst="line">
            <a:avLst/>
          </a:prstGeom>
          <a:noFill/>
          <a:ln w="0">
            <a:solidFill>
              <a:srgbClr val="000000"/>
            </a:solidFill>
            <a:round/>
            <a:headEnd/>
            <a:tailEnd/>
          </a:ln>
        </p:spPr>
        <p:txBody>
          <a:bodyPr/>
          <a:lstStyle/>
          <a:p>
            <a:endParaRPr lang="en-US"/>
          </a:p>
        </p:txBody>
      </p:sp>
      <p:sp>
        <p:nvSpPr>
          <p:cNvPr id="38993" name="Line 275"/>
          <p:cNvSpPr>
            <a:spLocks noChangeAspect="1" noChangeShapeType="1"/>
          </p:cNvSpPr>
          <p:nvPr/>
        </p:nvSpPr>
        <p:spPr bwMode="auto">
          <a:xfrm>
            <a:off x="7172325" y="5762625"/>
            <a:ext cx="169863" cy="90488"/>
          </a:xfrm>
          <a:prstGeom prst="line">
            <a:avLst/>
          </a:prstGeom>
          <a:noFill/>
          <a:ln w="0">
            <a:solidFill>
              <a:srgbClr val="000000"/>
            </a:solidFill>
            <a:round/>
            <a:headEnd/>
            <a:tailEnd/>
          </a:ln>
        </p:spPr>
        <p:txBody>
          <a:bodyPr/>
          <a:lstStyle/>
          <a:p>
            <a:endParaRPr lang="en-US"/>
          </a:p>
        </p:txBody>
      </p:sp>
      <p:sp>
        <p:nvSpPr>
          <p:cNvPr id="38994" name="Line 276"/>
          <p:cNvSpPr>
            <a:spLocks noChangeAspect="1" noChangeShapeType="1"/>
          </p:cNvSpPr>
          <p:nvPr/>
        </p:nvSpPr>
        <p:spPr bwMode="auto">
          <a:xfrm flipH="1" flipV="1">
            <a:off x="7302500" y="5803900"/>
            <a:ext cx="39688" cy="49213"/>
          </a:xfrm>
          <a:prstGeom prst="line">
            <a:avLst/>
          </a:prstGeom>
          <a:noFill/>
          <a:ln w="11113">
            <a:solidFill>
              <a:srgbClr val="000000"/>
            </a:solidFill>
            <a:round/>
            <a:headEnd/>
            <a:tailEnd/>
          </a:ln>
        </p:spPr>
        <p:txBody>
          <a:bodyPr/>
          <a:lstStyle/>
          <a:p>
            <a:endParaRPr lang="en-US"/>
          </a:p>
        </p:txBody>
      </p:sp>
      <p:sp>
        <p:nvSpPr>
          <p:cNvPr id="38995" name="Line 277"/>
          <p:cNvSpPr>
            <a:spLocks noChangeAspect="1" noChangeShapeType="1"/>
          </p:cNvSpPr>
          <p:nvPr/>
        </p:nvSpPr>
        <p:spPr bwMode="auto">
          <a:xfrm flipH="1" flipV="1">
            <a:off x="7281863" y="5846763"/>
            <a:ext cx="60325" cy="6350"/>
          </a:xfrm>
          <a:prstGeom prst="line">
            <a:avLst/>
          </a:prstGeom>
          <a:noFill/>
          <a:ln w="11113">
            <a:solidFill>
              <a:srgbClr val="000000"/>
            </a:solidFill>
            <a:round/>
            <a:headEnd/>
            <a:tailEnd/>
          </a:ln>
        </p:spPr>
        <p:txBody>
          <a:bodyPr/>
          <a:lstStyle/>
          <a:p>
            <a:endParaRPr lang="en-US"/>
          </a:p>
        </p:txBody>
      </p:sp>
      <p:sp>
        <p:nvSpPr>
          <p:cNvPr id="38996" name="Freeform 278"/>
          <p:cNvSpPr>
            <a:spLocks noChangeAspect="1"/>
          </p:cNvSpPr>
          <p:nvPr/>
        </p:nvSpPr>
        <p:spPr bwMode="auto">
          <a:xfrm>
            <a:off x="7162800" y="5224463"/>
            <a:ext cx="715963" cy="725487"/>
          </a:xfrm>
          <a:custGeom>
            <a:avLst/>
            <a:gdLst>
              <a:gd name="T0" fmla="*/ 2147483647 w 449"/>
              <a:gd name="T1" fmla="*/ 2147483647 h 450"/>
              <a:gd name="T2" fmla="*/ 2147483647 w 449"/>
              <a:gd name="T3" fmla="*/ 2147483647 h 450"/>
              <a:gd name="T4" fmla="*/ 2147483647 w 449"/>
              <a:gd name="T5" fmla="*/ 0 h 450"/>
              <a:gd name="T6" fmla="*/ 0 w 449"/>
              <a:gd name="T7" fmla="*/ 0 h 450"/>
              <a:gd name="T8" fmla="*/ 0 w 449"/>
              <a:gd name="T9" fmla="*/ 2147483647 h 450"/>
              <a:gd name="T10" fmla="*/ 0 60000 65536"/>
              <a:gd name="T11" fmla="*/ 0 60000 65536"/>
              <a:gd name="T12" fmla="*/ 0 60000 65536"/>
              <a:gd name="T13" fmla="*/ 0 60000 65536"/>
              <a:gd name="T14" fmla="*/ 0 60000 65536"/>
              <a:gd name="T15" fmla="*/ 0 w 449"/>
              <a:gd name="T16" fmla="*/ 0 h 450"/>
              <a:gd name="T17" fmla="*/ 449 w 449"/>
              <a:gd name="T18" fmla="*/ 450 h 450"/>
            </a:gdLst>
            <a:ahLst/>
            <a:cxnLst>
              <a:cxn ang="T10">
                <a:pos x="T0" y="T1"/>
              </a:cxn>
              <a:cxn ang="T11">
                <a:pos x="T2" y="T3"/>
              </a:cxn>
              <a:cxn ang="T12">
                <a:pos x="T4" y="T5"/>
              </a:cxn>
              <a:cxn ang="T13">
                <a:pos x="T6" y="T7"/>
              </a:cxn>
              <a:cxn ang="T14">
                <a:pos x="T8" y="T9"/>
              </a:cxn>
            </a:cxnLst>
            <a:rect l="T15" t="T16" r="T17" b="T18"/>
            <a:pathLst>
              <a:path w="449" h="450">
                <a:moveTo>
                  <a:pt x="415" y="450"/>
                </a:moveTo>
                <a:lnTo>
                  <a:pt x="449" y="450"/>
                </a:lnTo>
                <a:lnTo>
                  <a:pt x="449" y="0"/>
                </a:lnTo>
                <a:lnTo>
                  <a:pt x="0" y="0"/>
                </a:lnTo>
                <a:lnTo>
                  <a:pt x="0" y="36"/>
                </a:lnTo>
              </a:path>
            </a:pathLst>
          </a:custGeom>
          <a:noFill/>
          <a:ln w="0">
            <a:solidFill>
              <a:srgbClr val="000000"/>
            </a:solidFill>
            <a:round/>
            <a:headEnd/>
            <a:tailEnd/>
          </a:ln>
        </p:spPr>
        <p:txBody>
          <a:bodyPr/>
          <a:lstStyle/>
          <a:p>
            <a:endParaRPr lang="en-US"/>
          </a:p>
        </p:txBody>
      </p:sp>
      <p:sp>
        <p:nvSpPr>
          <p:cNvPr id="38997" name="Line 279"/>
          <p:cNvSpPr>
            <a:spLocks noChangeAspect="1" noChangeShapeType="1"/>
          </p:cNvSpPr>
          <p:nvPr/>
        </p:nvSpPr>
        <p:spPr bwMode="auto">
          <a:xfrm flipV="1">
            <a:off x="7935913" y="5600700"/>
            <a:ext cx="0" cy="188913"/>
          </a:xfrm>
          <a:prstGeom prst="line">
            <a:avLst/>
          </a:prstGeom>
          <a:noFill/>
          <a:ln w="0">
            <a:solidFill>
              <a:srgbClr val="000000"/>
            </a:solidFill>
            <a:round/>
            <a:headEnd/>
            <a:tailEnd/>
          </a:ln>
        </p:spPr>
        <p:txBody>
          <a:bodyPr/>
          <a:lstStyle/>
          <a:p>
            <a:endParaRPr lang="en-US"/>
          </a:p>
        </p:txBody>
      </p:sp>
      <p:sp>
        <p:nvSpPr>
          <p:cNvPr id="38998" name="Line 280"/>
          <p:cNvSpPr>
            <a:spLocks noChangeAspect="1" noChangeShapeType="1"/>
          </p:cNvSpPr>
          <p:nvPr/>
        </p:nvSpPr>
        <p:spPr bwMode="auto">
          <a:xfrm>
            <a:off x="7935913" y="5600700"/>
            <a:ext cx="23812" cy="57150"/>
          </a:xfrm>
          <a:prstGeom prst="line">
            <a:avLst/>
          </a:prstGeom>
          <a:noFill/>
          <a:ln w="11113">
            <a:solidFill>
              <a:srgbClr val="000000"/>
            </a:solidFill>
            <a:round/>
            <a:headEnd/>
            <a:tailEnd/>
          </a:ln>
        </p:spPr>
        <p:txBody>
          <a:bodyPr/>
          <a:lstStyle/>
          <a:p>
            <a:endParaRPr lang="en-US"/>
          </a:p>
        </p:txBody>
      </p:sp>
      <p:sp>
        <p:nvSpPr>
          <p:cNvPr id="38999" name="Line 281"/>
          <p:cNvSpPr>
            <a:spLocks noChangeAspect="1" noChangeShapeType="1"/>
          </p:cNvSpPr>
          <p:nvPr/>
        </p:nvSpPr>
        <p:spPr bwMode="auto">
          <a:xfrm flipH="1">
            <a:off x="7912100" y="5600700"/>
            <a:ext cx="23813" cy="57150"/>
          </a:xfrm>
          <a:prstGeom prst="line">
            <a:avLst/>
          </a:prstGeom>
          <a:noFill/>
          <a:ln w="11113">
            <a:solidFill>
              <a:srgbClr val="000000"/>
            </a:solidFill>
            <a:round/>
            <a:headEnd/>
            <a:tailEnd/>
          </a:ln>
        </p:spPr>
        <p:txBody>
          <a:bodyPr/>
          <a:lstStyle/>
          <a:p>
            <a:endParaRPr lang="en-US"/>
          </a:p>
        </p:txBody>
      </p:sp>
      <p:sp>
        <p:nvSpPr>
          <p:cNvPr id="39000" name="Line 282"/>
          <p:cNvSpPr>
            <a:spLocks noChangeAspect="1" noChangeShapeType="1"/>
          </p:cNvSpPr>
          <p:nvPr/>
        </p:nvSpPr>
        <p:spPr bwMode="auto">
          <a:xfrm flipV="1">
            <a:off x="6227763" y="5999163"/>
            <a:ext cx="0" cy="314325"/>
          </a:xfrm>
          <a:prstGeom prst="line">
            <a:avLst/>
          </a:prstGeom>
          <a:noFill/>
          <a:ln w="0">
            <a:solidFill>
              <a:srgbClr val="000000"/>
            </a:solidFill>
            <a:round/>
            <a:headEnd/>
            <a:tailEnd/>
          </a:ln>
        </p:spPr>
        <p:txBody>
          <a:bodyPr/>
          <a:lstStyle/>
          <a:p>
            <a:endParaRPr lang="en-US"/>
          </a:p>
        </p:txBody>
      </p:sp>
      <p:sp>
        <p:nvSpPr>
          <p:cNvPr id="39001" name="Line 283"/>
          <p:cNvSpPr>
            <a:spLocks noChangeAspect="1" noChangeShapeType="1"/>
          </p:cNvSpPr>
          <p:nvPr/>
        </p:nvSpPr>
        <p:spPr bwMode="auto">
          <a:xfrm flipV="1">
            <a:off x="6157913" y="6103938"/>
            <a:ext cx="0" cy="188912"/>
          </a:xfrm>
          <a:prstGeom prst="line">
            <a:avLst/>
          </a:prstGeom>
          <a:noFill/>
          <a:ln w="0">
            <a:solidFill>
              <a:srgbClr val="000000"/>
            </a:solidFill>
            <a:round/>
            <a:headEnd/>
            <a:tailEnd/>
          </a:ln>
        </p:spPr>
        <p:txBody>
          <a:bodyPr/>
          <a:lstStyle/>
          <a:p>
            <a:endParaRPr lang="en-US"/>
          </a:p>
        </p:txBody>
      </p:sp>
      <p:sp>
        <p:nvSpPr>
          <p:cNvPr id="39002" name="Line 284"/>
          <p:cNvSpPr>
            <a:spLocks noChangeAspect="1" noChangeShapeType="1"/>
          </p:cNvSpPr>
          <p:nvPr/>
        </p:nvSpPr>
        <p:spPr bwMode="auto">
          <a:xfrm>
            <a:off x="6157913" y="6103938"/>
            <a:ext cx="22225" cy="57150"/>
          </a:xfrm>
          <a:prstGeom prst="line">
            <a:avLst/>
          </a:prstGeom>
          <a:noFill/>
          <a:ln w="11113">
            <a:solidFill>
              <a:srgbClr val="000000"/>
            </a:solidFill>
            <a:round/>
            <a:headEnd/>
            <a:tailEnd/>
          </a:ln>
        </p:spPr>
        <p:txBody>
          <a:bodyPr/>
          <a:lstStyle/>
          <a:p>
            <a:endParaRPr lang="en-US"/>
          </a:p>
        </p:txBody>
      </p:sp>
      <p:sp>
        <p:nvSpPr>
          <p:cNvPr id="39003" name="Line 285"/>
          <p:cNvSpPr>
            <a:spLocks noChangeAspect="1" noChangeShapeType="1"/>
          </p:cNvSpPr>
          <p:nvPr/>
        </p:nvSpPr>
        <p:spPr bwMode="auto">
          <a:xfrm flipH="1">
            <a:off x="6132513" y="6103938"/>
            <a:ext cx="25400" cy="57150"/>
          </a:xfrm>
          <a:prstGeom prst="line">
            <a:avLst/>
          </a:prstGeom>
          <a:noFill/>
          <a:ln w="11113">
            <a:solidFill>
              <a:srgbClr val="000000"/>
            </a:solidFill>
            <a:round/>
            <a:headEnd/>
            <a:tailEnd/>
          </a:ln>
        </p:spPr>
        <p:txBody>
          <a:bodyPr/>
          <a:lstStyle/>
          <a:p>
            <a:endParaRPr lang="en-US"/>
          </a:p>
        </p:txBody>
      </p:sp>
      <p:sp>
        <p:nvSpPr>
          <p:cNvPr id="39004" name="Line 286"/>
          <p:cNvSpPr>
            <a:spLocks noChangeAspect="1" noChangeShapeType="1"/>
          </p:cNvSpPr>
          <p:nvPr/>
        </p:nvSpPr>
        <p:spPr bwMode="auto">
          <a:xfrm>
            <a:off x="6299200" y="6061075"/>
            <a:ext cx="0" cy="193675"/>
          </a:xfrm>
          <a:prstGeom prst="line">
            <a:avLst/>
          </a:prstGeom>
          <a:noFill/>
          <a:ln w="0">
            <a:solidFill>
              <a:srgbClr val="000000"/>
            </a:solidFill>
            <a:round/>
            <a:headEnd/>
            <a:tailEnd/>
          </a:ln>
        </p:spPr>
        <p:txBody>
          <a:bodyPr/>
          <a:lstStyle/>
          <a:p>
            <a:endParaRPr lang="en-US"/>
          </a:p>
        </p:txBody>
      </p:sp>
      <p:sp>
        <p:nvSpPr>
          <p:cNvPr id="39005" name="Line 287"/>
          <p:cNvSpPr>
            <a:spLocks noChangeAspect="1" noChangeShapeType="1"/>
          </p:cNvSpPr>
          <p:nvPr/>
        </p:nvSpPr>
        <p:spPr bwMode="auto">
          <a:xfrm flipV="1">
            <a:off x="6299200" y="6196013"/>
            <a:ext cx="23813" cy="58737"/>
          </a:xfrm>
          <a:prstGeom prst="line">
            <a:avLst/>
          </a:prstGeom>
          <a:noFill/>
          <a:ln w="11113">
            <a:solidFill>
              <a:srgbClr val="000000"/>
            </a:solidFill>
            <a:round/>
            <a:headEnd/>
            <a:tailEnd/>
          </a:ln>
        </p:spPr>
        <p:txBody>
          <a:bodyPr/>
          <a:lstStyle/>
          <a:p>
            <a:endParaRPr lang="en-US"/>
          </a:p>
        </p:txBody>
      </p:sp>
      <p:sp>
        <p:nvSpPr>
          <p:cNvPr id="39006" name="Line 288"/>
          <p:cNvSpPr>
            <a:spLocks noChangeAspect="1" noChangeShapeType="1"/>
          </p:cNvSpPr>
          <p:nvPr/>
        </p:nvSpPr>
        <p:spPr bwMode="auto">
          <a:xfrm flipH="1" flipV="1">
            <a:off x="6275388" y="6196013"/>
            <a:ext cx="23812" cy="58737"/>
          </a:xfrm>
          <a:prstGeom prst="line">
            <a:avLst/>
          </a:prstGeom>
          <a:noFill/>
          <a:ln w="11113">
            <a:solidFill>
              <a:srgbClr val="000000"/>
            </a:solidFill>
            <a:round/>
            <a:headEnd/>
            <a:tailEnd/>
          </a:ln>
        </p:spPr>
        <p:txBody>
          <a:bodyPr/>
          <a:lstStyle/>
          <a:p>
            <a:endParaRPr lang="en-US"/>
          </a:p>
        </p:txBody>
      </p:sp>
      <p:sp>
        <p:nvSpPr>
          <p:cNvPr id="39007" name="Rectangle 289"/>
          <p:cNvSpPr>
            <a:spLocks noChangeAspect="1" noChangeArrowheads="1"/>
          </p:cNvSpPr>
          <p:nvPr/>
        </p:nvSpPr>
        <p:spPr bwMode="auto">
          <a:xfrm>
            <a:off x="7189788" y="6319838"/>
            <a:ext cx="565150" cy="96837"/>
          </a:xfrm>
          <a:prstGeom prst="rect">
            <a:avLst/>
          </a:prstGeom>
          <a:noFill/>
          <a:ln w="0">
            <a:solidFill>
              <a:srgbClr val="000000"/>
            </a:solidFill>
            <a:miter lim="800000"/>
            <a:headEnd/>
            <a:tailEnd/>
          </a:ln>
        </p:spPr>
        <p:txBody>
          <a:bodyPr/>
          <a:lstStyle/>
          <a:p>
            <a:endParaRPr lang="en-US"/>
          </a:p>
        </p:txBody>
      </p:sp>
      <p:sp>
        <p:nvSpPr>
          <p:cNvPr id="1660194" name="WordArt 290"/>
          <p:cNvSpPr>
            <a:spLocks noChangeAspect="1" noChangeArrowheads="1" noChangeShapeType="1" noTextEdit="1"/>
          </p:cNvSpPr>
          <p:nvPr/>
        </p:nvSpPr>
        <p:spPr bwMode="auto">
          <a:xfrm rot="17177043">
            <a:off x="5618956" y="5126832"/>
            <a:ext cx="1843087" cy="1771650"/>
          </a:xfrm>
          <a:prstGeom prst="rect">
            <a:avLst/>
          </a:prstGeom>
        </p:spPr>
        <p:txBody>
          <a:bodyPr spcFirstLastPara="1" wrap="none" fromWordArt="1">
            <a:prstTxWarp prst="textArchUp">
              <a:avLst>
                <a:gd name="adj" fmla="val 13428811"/>
              </a:avLst>
            </a:prstTxWarp>
          </a:bodyPr>
          <a:lstStyle/>
          <a:p>
            <a:pPr algn="ctr">
              <a:defRPr/>
            </a:pPr>
            <a:r>
              <a:rPr lang="en-US" sz="3600" b="1" kern="10">
                <a:ln w="6350">
                  <a:noFill/>
                  <a:round/>
                  <a:headEnd type="none" w="sm" len="sm"/>
                  <a:tailEnd type="none" w="sm" len="sm"/>
                </a:ln>
                <a:solidFill>
                  <a:srgbClr val="000000"/>
                </a:solidFill>
                <a:latin typeface="Times New Roman"/>
                <a:cs typeface="Times New Roman"/>
              </a:rPr>
              <a:t>Push Control Flow</a:t>
            </a:r>
          </a:p>
        </p:txBody>
      </p:sp>
      <p:sp>
        <p:nvSpPr>
          <p:cNvPr id="1660195" name="WordArt 291"/>
          <p:cNvSpPr>
            <a:spLocks noChangeAspect="1" noChangeArrowheads="1" noChangeShapeType="1" noTextEdit="1"/>
          </p:cNvSpPr>
          <p:nvPr/>
        </p:nvSpPr>
        <p:spPr bwMode="auto">
          <a:xfrm rot="27018704">
            <a:off x="6130926" y="5467350"/>
            <a:ext cx="1504950" cy="1025525"/>
          </a:xfrm>
          <a:prstGeom prst="rect">
            <a:avLst/>
          </a:prstGeom>
        </p:spPr>
        <p:txBody>
          <a:bodyPr spcFirstLastPara="1" wrap="none" fromWordArt="1">
            <a:prstTxWarp prst="textArchUp">
              <a:avLst>
                <a:gd name="adj" fmla="val 12810166"/>
              </a:avLst>
            </a:prstTxWarp>
          </a:bodyPr>
          <a:lstStyle/>
          <a:p>
            <a:pPr algn="ctr">
              <a:defRPr/>
            </a:pPr>
            <a:r>
              <a:rPr lang="en-US" sz="3600" b="1" kern="10">
                <a:ln w="6350">
                  <a:noFill/>
                  <a:round/>
                  <a:headEnd type="none" w="sm" len="sm"/>
                  <a:tailEnd type="none" w="sm" len="sm"/>
                </a:ln>
                <a:solidFill>
                  <a:srgbClr val="000000"/>
                </a:solidFill>
                <a:latin typeface="Times New Roman"/>
                <a:cs typeface="Times New Roman"/>
              </a:rPr>
              <a:t>Pull Data Flow</a:t>
            </a:r>
          </a:p>
        </p:txBody>
      </p:sp>
      <p:sp>
        <p:nvSpPr>
          <p:cNvPr id="39010" name="Rectangle 293"/>
          <p:cNvSpPr>
            <a:spLocks noGrp="1" noChangeArrowheads="1"/>
          </p:cNvSpPr>
          <p:nvPr>
            <p:ph type="title"/>
          </p:nvPr>
        </p:nvSpPr>
        <p:spPr>
          <a:xfrm>
            <a:off x="101600" y="-85725"/>
            <a:ext cx="8947150" cy="914400"/>
          </a:xfrm>
          <a:noFill/>
        </p:spPr>
        <p:txBody>
          <a:bodyPr/>
          <a:lstStyle/>
          <a:p>
            <a:pPr algn="l">
              <a:lnSpc>
                <a:spcPct val="80000"/>
              </a:lnSpc>
            </a:pPr>
            <a:r>
              <a:rPr lang="en-US" altLang="en-US" sz="2000" i="1" smtClean="0"/>
              <a:t>Example:</a:t>
            </a:r>
            <a:r>
              <a:rPr lang="en-US" altLang="en-US" sz="3200" smtClean="0"/>
              <a:t> </a:t>
            </a:r>
            <a:br>
              <a:rPr lang="en-US" altLang="en-US" sz="3200" smtClean="0"/>
            </a:br>
            <a:r>
              <a:rPr lang="en-US" altLang="en-US" sz="3200" smtClean="0"/>
              <a:t>Boeing Bold Stroke Product-line Architecture</a:t>
            </a:r>
          </a:p>
        </p:txBody>
      </p:sp>
    </p:spTree>
  </p:cSld>
  <p:clrMapOvr>
    <a:masterClrMapping/>
  </p:clrMapOv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Slide Number Placeholder 2"/>
          <p:cNvSpPr>
            <a:spLocks noGrp="1"/>
          </p:cNvSpPr>
          <p:nvPr>
            <p:ph type="sldNum" sz="quarter" idx="10"/>
          </p:nvPr>
        </p:nvSpPr>
        <p:spPr>
          <a:noFill/>
        </p:spPr>
        <p:txBody>
          <a:bodyPr/>
          <a:lstStyle/>
          <a:p>
            <a:fld id="{9AD7ED3F-D44F-4CB3-A607-30F20E76466E}" type="slidenum">
              <a:rPr lang="en-US" smtClean="0">
                <a:latin typeface="Arial" pitchFamily="34" charset="0"/>
              </a:rPr>
              <a:pPr/>
              <a:t>32</a:t>
            </a:fld>
            <a:endParaRPr lang="en-US" smtClean="0">
              <a:latin typeface="Arial" pitchFamily="34" charset="0"/>
            </a:endParaRPr>
          </a:p>
        </p:txBody>
      </p:sp>
      <p:sp>
        <p:nvSpPr>
          <p:cNvPr id="39939" name="Rectangle 2"/>
          <p:cNvSpPr>
            <a:spLocks noGrp="1" noChangeArrowheads="1"/>
          </p:cNvSpPr>
          <p:nvPr>
            <p:ph type="title"/>
          </p:nvPr>
        </p:nvSpPr>
        <p:spPr>
          <a:xfrm>
            <a:off x="554038" y="-38100"/>
            <a:ext cx="7924800" cy="914400"/>
          </a:xfrm>
        </p:spPr>
        <p:txBody>
          <a:bodyPr/>
          <a:lstStyle/>
          <a:p>
            <a:r>
              <a:rPr lang="en-US" smtClean="0"/>
              <a:t>Legacy Avionics Architectures</a:t>
            </a:r>
          </a:p>
        </p:txBody>
      </p:sp>
      <p:pic>
        <p:nvPicPr>
          <p:cNvPr id="39940" name="Picture 3" descr="middleware-patterns2"/>
          <p:cNvPicPr>
            <a:picLocks noChangeAspect="1" noChangeArrowheads="1"/>
          </p:cNvPicPr>
          <p:nvPr/>
        </p:nvPicPr>
        <p:blipFill>
          <a:blip r:embed="rId3" cstate="print"/>
          <a:srcRect/>
          <a:stretch>
            <a:fillRect/>
          </a:stretch>
        </p:blipFill>
        <p:spPr bwMode="auto">
          <a:xfrm>
            <a:off x="5311775" y="4997450"/>
            <a:ext cx="1392238" cy="585788"/>
          </a:xfrm>
          <a:prstGeom prst="rect">
            <a:avLst/>
          </a:prstGeom>
          <a:noFill/>
          <a:ln w="9525">
            <a:noFill/>
            <a:miter lim="800000"/>
            <a:headEnd/>
            <a:tailEnd/>
          </a:ln>
        </p:spPr>
      </p:pic>
      <p:sp>
        <p:nvSpPr>
          <p:cNvPr id="39941" name="Rectangle 4"/>
          <p:cNvSpPr>
            <a:spLocks noChangeArrowheads="1"/>
          </p:cNvSpPr>
          <p:nvPr/>
        </p:nvSpPr>
        <p:spPr bwMode="auto">
          <a:xfrm>
            <a:off x="5267325" y="4935538"/>
            <a:ext cx="609600" cy="228600"/>
          </a:xfrm>
          <a:prstGeom prst="rect">
            <a:avLst/>
          </a:prstGeom>
          <a:noFill/>
          <a:ln w="9525" algn="ctr">
            <a:noFill/>
            <a:miter lim="800000"/>
            <a:headEnd/>
            <a:tailEnd/>
          </a:ln>
        </p:spPr>
        <p:txBody>
          <a:bodyPr wrap="none">
            <a:spAutoFit/>
          </a:bodyPr>
          <a:lstStyle/>
          <a:p>
            <a:r>
              <a:rPr lang="en-US" sz="900" b="1" u="none"/>
              <a:t>Board 1</a:t>
            </a:r>
          </a:p>
        </p:txBody>
      </p:sp>
      <p:sp>
        <p:nvSpPr>
          <p:cNvPr id="39942" name="Line 5"/>
          <p:cNvSpPr>
            <a:spLocks noChangeShapeType="1"/>
          </p:cNvSpPr>
          <p:nvPr/>
        </p:nvSpPr>
        <p:spPr bwMode="auto">
          <a:xfrm>
            <a:off x="6700838" y="5164138"/>
            <a:ext cx="682625" cy="0"/>
          </a:xfrm>
          <a:prstGeom prst="line">
            <a:avLst/>
          </a:prstGeom>
          <a:noFill/>
          <a:ln w="12700">
            <a:solidFill>
              <a:schemeClr val="tx1"/>
            </a:solidFill>
            <a:round/>
            <a:headEnd/>
            <a:tailEnd/>
          </a:ln>
        </p:spPr>
        <p:txBody>
          <a:bodyPr>
            <a:spAutoFit/>
          </a:bodyPr>
          <a:lstStyle/>
          <a:p>
            <a:endParaRPr lang="en-US"/>
          </a:p>
        </p:txBody>
      </p:sp>
      <p:sp>
        <p:nvSpPr>
          <p:cNvPr id="39943" name="Freeform 6"/>
          <p:cNvSpPr>
            <a:spLocks/>
          </p:cNvSpPr>
          <p:nvPr/>
        </p:nvSpPr>
        <p:spPr bwMode="auto">
          <a:xfrm flipH="1">
            <a:off x="6770688" y="5353050"/>
            <a:ext cx="617537" cy="747713"/>
          </a:xfrm>
          <a:custGeom>
            <a:avLst/>
            <a:gdLst>
              <a:gd name="T0" fmla="*/ 0 w 335"/>
              <a:gd name="T1" fmla="*/ 0 h 471"/>
              <a:gd name="T2" fmla="*/ 2147483647 w 335"/>
              <a:gd name="T3" fmla="*/ 2147483647 h 471"/>
              <a:gd name="T4" fmla="*/ 2147483647 w 335"/>
              <a:gd name="T5" fmla="*/ 2147483647 h 471"/>
              <a:gd name="T6" fmla="*/ 0 60000 65536"/>
              <a:gd name="T7" fmla="*/ 0 60000 65536"/>
              <a:gd name="T8" fmla="*/ 0 60000 65536"/>
              <a:gd name="T9" fmla="*/ 0 w 335"/>
              <a:gd name="T10" fmla="*/ 0 h 471"/>
              <a:gd name="T11" fmla="*/ 335 w 335"/>
              <a:gd name="T12" fmla="*/ 471 h 471"/>
            </a:gdLst>
            <a:ahLst/>
            <a:cxnLst>
              <a:cxn ang="T6">
                <a:pos x="T0" y="T1"/>
              </a:cxn>
              <a:cxn ang="T7">
                <a:pos x="T2" y="T3"/>
              </a:cxn>
              <a:cxn ang="T8">
                <a:pos x="T4" y="T5"/>
              </a:cxn>
            </a:cxnLst>
            <a:rect l="T9" t="T10" r="T11" b="T12"/>
            <a:pathLst>
              <a:path w="335" h="471">
                <a:moveTo>
                  <a:pt x="0" y="0"/>
                </a:moveTo>
                <a:lnTo>
                  <a:pt x="335" y="2"/>
                </a:lnTo>
                <a:lnTo>
                  <a:pt x="335" y="471"/>
                </a:lnTo>
              </a:path>
            </a:pathLst>
          </a:custGeom>
          <a:noFill/>
          <a:ln w="12700">
            <a:solidFill>
              <a:schemeClr val="tx1"/>
            </a:solidFill>
            <a:round/>
            <a:headEnd/>
            <a:tailEnd/>
          </a:ln>
        </p:spPr>
        <p:txBody>
          <a:bodyPr>
            <a:spAutoFit/>
          </a:bodyPr>
          <a:lstStyle/>
          <a:p>
            <a:endParaRPr lang="en-US"/>
          </a:p>
        </p:txBody>
      </p:sp>
      <p:sp>
        <p:nvSpPr>
          <p:cNvPr id="39944" name="Line 7"/>
          <p:cNvSpPr>
            <a:spLocks noChangeShapeType="1"/>
          </p:cNvSpPr>
          <p:nvPr/>
        </p:nvSpPr>
        <p:spPr bwMode="auto">
          <a:xfrm>
            <a:off x="6067425" y="5591175"/>
            <a:ext cx="0" cy="260350"/>
          </a:xfrm>
          <a:prstGeom prst="line">
            <a:avLst/>
          </a:prstGeom>
          <a:noFill/>
          <a:ln w="12700">
            <a:solidFill>
              <a:schemeClr val="tx1"/>
            </a:solidFill>
            <a:round/>
            <a:headEnd/>
            <a:tailEnd/>
          </a:ln>
        </p:spPr>
        <p:txBody>
          <a:bodyPr>
            <a:spAutoFit/>
          </a:bodyPr>
          <a:lstStyle/>
          <a:p>
            <a:endParaRPr lang="en-US"/>
          </a:p>
        </p:txBody>
      </p:sp>
      <p:sp>
        <p:nvSpPr>
          <p:cNvPr id="39945" name="Rectangle 8"/>
          <p:cNvSpPr>
            <a:spLocks noChangeArrowheads="1"/>
          </p:cNvSpPr>
          <p:nvPr/>
        </p:nvSpPr>
        <p:spPr bwMode="auto">
          <a:xfrm>
            <a:off x="6035675" y="5594350"/>
            <a:ext cx="431800" cy="228600"/>
          </a:xfrm>
          <a:prstGeom prst="rect">
            <a:avLst/>
          </a:prstGeom>
          <a:noFill/>
          <a:ln w="9525" algn="ctr">
            <a:noFill/>
            <a:miter lim="800000"/>
            <a:headEnd/>
            <a:tailEnd/>
          </a:ln>
        </p:spPr>
        <p:txBody>
          <a:bodyPr wrap="none">
            <a:spAutoFit/>
          </a:bodyPr>
          <a:lstStyle/>
          <a:p>
            <a:r>
              <a:rPr lang="en-US" sz="900" b="1" u="none"/>
              <a:t>VME</a:t>
            </a:r>
          </a:p>
        </p:txBody>
      </p:sp>
      <p:sp>
        <p:nvSpPr>
          <p:cNvPr id="39946" name="Rectangle 9"/>
          <p:cNvSpPr>
            <a:spLocks noChangeArrowheads="1"/>
          </p:cNvSpPr>
          <p:nvPr/>
        </p:nvSpPr>
        <p:spPr bwMode="auto">
          <a:xfrm>
            <a:off x="6823075" y="5149850"/>
            <a:ext cx="438150" cy="228600"/>
          </a:xfrm>
          <a:prstGeom prst="rect">
            <a:avLst/>
          </a:prstGeom>
          <a:noFill/>
          <a:ln w="9525" algn="ctr">
            <a:noFill/>
            <a:miter lim="800000"/>
            <a:headEnd/>
            <a:tailEnd/>
          </a:ln>
        </p:spPr>
        <p:txBody>
          <a:bodyPr wrap="none">
            <a:spAutoFit/>
          </a:bodyPr>
          <a:lstStyle/>
          <a:p>
            <a:r>
              <a:rPr lang="en-US" sz="900" b="1" u="none"/>
              <a:t>1553</a:t>
            </a:r>
          </a:p>
        </p:txBody>
      </p:sp>
      <p:sp>
        <p:nvSpPr>
          <p:cNvPr id="39947" name="AutoShape 10"/>
          <p:cNvSpPr>
            <a:spLocks noChangeArrowheads="1"/>
          </p:cNvSpPr>
          <p:nvPr/>
        </p:nvSpPr>
        <p:spPr bwMode="auto">
          <a:xfrm rot="19641075" flipH="1">
            <a:off x="5427663" y="3922713"/>
            <a:ext cx="893762" cy="1274762"/>
          </a:xfrm>
          <a:prstGeom prst="flowChartMerge">
            <a:avLst/>
          </a:prstGeom>
          <a:gradFill rotWithShape="1">
            <a:gsLst>
              <a:gs pos="0">
                <a:srgbClr val="EAEAEA"/>
              </a:gs>
              <a:gs pos="100000">
                <a:srgbClr val="6C6C6C"/>
              </a:gs>
            </a:gsLst>
            <a:lin ang="5400000" scaled="1"/>
          </a:gradFill>
          <a:ln w="9525" algn="ctr">
            <a:solidFill>
              <a:schemeClr val="tx1"/>
            </a:solidFill>
            <a:miter lim="800000"/>
            <a:headEnd/>
            <a:tailEnd/>
          </a:ln>
        </p:spPr>
        <p:txBody>
          <a:bodyPr anchor="ctr">
            <a:spAutoFit/>
          </a:bodyPr>
          <a:lstStyle/>
          <a:p>
            <a:endParaRPr lang="en-US"/>
          </a:p>
        </p:txBody>
      </p:sp>
      <p:sp>
        <p:nvSpPr>
          <p:cNvPr id="39948" name="AutoShape 11"/>
          <p:cNvSpPr>
            <a:spLocks noChangeArrowheads="1"/>
          </p:cNvSpPr>
          <p:nvPr/>
        </p:nvSpPr>
        <p:spPr bwMode="auto">
          <a:xfrm>
            <a:off x="4602163" y="1066800"/>
            <a:ext cx="3028950" cy="3262313"/>
          </a:xfrm>
          <a:prstGeom prst="roundRect">
            <a:avLst>
              <a:gd name="adj" fmla="val 16667"/>
            </a:avLst>
          </a:prstGeom>
          <a:solidFill>
            <a:srgbClr val="F2F2F2"/>
          </a:solidFill>
          <a:ln w="9525" algn="ctr">
            <a:solidFill>
              <a:schemeClr val="tx1"/>
            </a:solidFill>
            <a:round/>
            <a:headEnd/>
            <a:tailEnd/>
          </a:ln>
        </p:spPr>
        <p:txBody>
          <a:bodyPr anchor="ctr">
            <a:spAutoFit/>
          </a:bodyPr>
          <a:lstStyle/>
          <a:p>
            <a:endParaRPr lang="en-US"/>
          </a:p>
        </p:txBody>
      </p:sp>
      <p:sp>
        <p:nvSpPr>
          <p:cNvPr id="39949" name="Rectangle 12"/>
          <p:cNvSpPr>
            <a:spLocks noChangeArrowheads="1"/>
          </p:cNvSpPr>
          <p:nvPr/>
        </p:nvSpPr>
        <p:spPr bwMode="auto">
          <a:xfrm>
            <a:off x="7654925" y="4759325"/>
            <a:ext cx="1489075" cy="730250"/>
          </a:xfrm>
          <a:prstGeom prst="rect">
            <a:avLst/>
          </a:prstGeom>
          <a:noFill/>
          <a:ln w="9525" algn="ctr">
            <a:noFill/>
            <a:miter lim="800000"/>
            <a:headEnd/>
            <a:tailEnd/>
          </a:ln>
        </p:spPr>
        <p:txBody>
          <a:bodyPr>
            <a:spAutoFit/>
          </a:bodyPr>
          <a:lstStyle/>
          <a:p>
            <a:r>
              <a:rPr lang="en-US" sz="1400" b="1" i="1" u="none"/>
              <a:t>1: Sensors  </a:t>
            </a:r>
          </a:p>
          <a:p>
            <a:r>
              <a:rPr lang="en-US" sz="1400" b="1" i="1" u="none"/>
              <a:t>    generate </a:t>
            </a:r>
          </a:p>
          <a:p>
            <a:r>
              <a:rPr lang="en-US" sz="1400" b="1" i="1" u="none"/>
              <a:t>    data</a:t>
            </a:r>
          </a:p>
        </p:txBody>
      </p:sp>
      <p:pic>
        <p:nvPicPr>
          <p:cNvPr id="39950" name="Picture 13" descr="middleware-patterns2"/>
          <p:cNvPicPr>
            <a:picLocks noChangeAspect="1" noChangeArrowheads="1"/>
          </p:cNvPicPr>
          <p:nvPr/>
        </p:nvPicPr>
        <p:blipFill>
          <a:blip r:embed="rId3" cstate="print"/>
          <a:srcRect/>
          <a:stretch>
            <a:fillRect/>
          </a:stretch>
        </p:blipFill>
        <p:spPr bwMode="auto">
          <a:xfrm>
            <a:off x="5424488" y="5835650"/>
            <a:ext cx="1392237" cy="585788"/>
          </a:xfrm>
          <a:prstGeom prst="rect">
            <a:avLst/>
          </a:prstGeom>
          <a:noFill/>
          <a:ln w="9525">
            <a:noFill/>
            <a:miter lim="800000"/>
            <a:headEnd/>
            <a:tailEnd/>
          </a:ln>
        </p:spPr>
      </p:pic>
      <p:sp>
        <p:nvSpPr>
          <p:cNvPr id="39951" name="Rectangle 14"/>
          <p:cNvSpPr>
            <a:spLocks noChangeArrowheads="1"/>
          </p:cNvSpPr>
          <p:nvPr/>
        </p:nvSpPr>
        <p:spPr bwMode="auto">
          <a:xfrm>
            <a:off x="5380038" y="5773738"/>
            <a:ext cx="609600" cy="228600"/>
          </a:xfrm>
          <a:prstGeom prst="rect">
            <a:avLst/>
          </a:prstGeom>
          <a:noFill/>
          <a:ln w="9525" algn="ctr">
            <a:noFill/>
            <a:miter lim="800000"/>
            <a:headEnd/>
            <a:tailEnd/>
          </a:ln>
        </p:spPr>
        <p:txBody>
          <a:bodyPr wrap="none">
            <a:spAutoFit/>
          </a:bodyPr>
          <a:lstStyle/>
          <a:p>
            <a:r>
              <a:rPr lang="en-US" sz="900" b="1" u="none"/>
              <a:t>Board 2</a:t>
            </a:r>
          </a:p>
        </p:txBody>
      </p:sp>
      <p:grpSp>
        <p:nvGrpSpPr>
          <p:cNvPr id="39952" name="Group 15"/>
          <p:cNvGrpSpPr>
            <a:grpSpLocks noChangeAspect="1"/>
          </p:cNvGrpSpPr>
          <p:nvPr/>
        </p:nvGrpSpPr>
        <p:grpSpPr bwMode="auto">
          <a:xfrm rot="-6674444">
            <a:off x="6498431" y="5063332"/>
            <a:ext cx="1819275" cy="1160462"/>
            <a:chOff x="54" y="1237"/>
            <a:chExt cx="948" cy="605"/>
          </a:xfrm>
        </p:grpSpPr>
        <p:sp>
          <p:nvSpPr>
            <p:cNvPr id="39958" name="Freeform 16"/>
            <p:cNvSpPr>
              <a:spLocks noChangeAspect="1"/>
            </p:cNvSpPr>
            <p:nvPr/>
          </p:nvSpPr>
          <p:spPr bwMode="auto">
            <a:xfrm>
              <a:off x="347" y="1658"/>
              <a:ext cx="223" cy="94"/>
            </a:xfrm>
            <a:custGeom>
              <a:avLst/>
              <a:gdLst>
                <a:gd name="T0" fmla="*/ 5 w 223"/>
                <a:gd name="T1" fmla="*/ 0 h 94"/>
                <a:gd name="T2" fmla="*/ 210 w 223"/>
                <a:gd name="T3" fmla="*/ 78 h 94"/>
                <a:gd name="T4" fmla="*/ 211 w 223"/>
                <a:gd name="T5" fmla="*/ 78 h 94"/>
                <a:gd name="T6" fmla="*/ 212 w 223"/>
                <a:gd name="T7" fmla="*/ 79 h 94"/>
                <a:gd name="T8" fmla="*/ 212 w 223"/>
                <a:gd name="T9" fmla="*/ 80 h 94"/>
                <a:gd name="T10" fmla="*/ 213 w 223"/>
                <a:gd name="T11" fmla="*/ 80 h 94"/>
                <a:gd name="T12" fmla="*/ 213 w 223"/>
                <a:gd name="T13" fmla="*/ 81 h 94"/>
                <a:gd name="T14" fmla="*/ 213 w 223"/>
                <a:gd name="T15" fmla="*/ 82 h 94"/>
                <a:gd name="T16" fmla="*/ 214 w 223"/>
                <a:gd name="T17" fmla="*/ 82 h 94"/>
                <a:gd name="T18" fmla="*/ 215 w 223"/>
                <a:gd name="T19" fmla="*/ 82 h 94"/>
                <a:gd name="T20" fmla="*/ 216 w 223"/>
                <a:gd name="T21" fmla="*/ 83 h 94"/>
                <a:gd name="T22" fmla="*/ 217 w 223"/>
                <a:gd name="T23" fmla="*/ 84 h 94"/>
                <a:gd name="T24" fmla="*/ 218 w 223"/>
                <a:gd name="T25" fmla="*/ 84 h 94"/>
                <a:gd name="T26" fmla="*/ 218 w 223"/>
                <a:gd name="T27" fmla="*/ 85 h 94"/>
                <a:gd name="T28" fmla="*/ 219 w 223"/>
                <a:gd name="T29" fmla="*/ 86 h 94"/>
                <a:gd name="T30" fmla="*/ 220 w 223"/>
                <a:gd name="T31" fmla="*/ 86 h 94"/>
                <a:gd name="T32" fmla="*/ 220 w 223"/>
                <a:gd name="T33" fmla="*/ 87 h 94"/>
                <a:gd name="T34" fmla="*/ 221 w 223"/>
                <a:gd name="T35" fmla="*/ 88 h 94"/>
                <a:gd name="T36" fmla="*/ 220 w 223"/>
                <a:gd name="T37" fmla="*/ 89 h 94"/>
                <a:gd name="T38" fmla="*/ 221 w 223"/>
                <a:gd name="T39" fmla="*/ 89 h 94"/>
                <a:gd name="T40" fmla="*/ 222 w 223"/>
                <a:gd name="T41" fmla="*/ 89 h 94"/>
                <a:gd name="T42" fmla="*/ 221 w 223"/>
                <a:gd name="T43" fmla="*/ 90 h 94"/>
                <a:gd name="T44" fmla="*/ 222 w 223"/>
                <a:gd name="T45" fmla="*/ 90 h 94"/>
                <a:gd name="T46" fmla="*/ 222 w 223"/>
                <a:gd name="T47" fmla="*/ 91 h 94"/>
                <a:gd name="T48" fmla="*/ 221 w 223"/>
                <a:gd name="T49" fmla="*/ 91 h 94"/>
                <a:gd name="T50" fmla="*/ 220 w 223"/>
                <a:gd name="T51" fmla="*/ 91 h 94"/>
                <a:gd name="T52" fmla="*/ 219 w 223"/>
                <a:gd name="T53" fmla="*/ 92 h 94"/>
                <a:gd name="T54" fmla="*/ 218 w 223"/>
                <a:gd name="T55" fmla="*/ 91 h 94"/>
                <a:gd name="T56" fmla="*/ 218 w 223"/>
                <a:gd name="T57" fmla="*/ 92 h 94"/>
                <a:gd name="T58" fmla="*/ 217 w 223"/>
                <a:gd name="T59" fmla="*/ 92 h 94"/>
                <a:gd name="T60" fmla="*/ 216 w 223"/>
                <a:gd name="T61" fmla="*/ 92 h 94"/>
                <a:gd name="T62" fmla="*/ 215 w 223"/>
                <a:gd name="T63" fmla="*/ 92 h 94"/>
                <a:gd name="T64" fmla="*/ 214 w 223"/>
                <a:gd name="T65" fmla="*/ 92 h 94"/>
                <a:gd name="T66" fmla="*/ 213 w 223"/>
                <a:gd name="T67" fmla="*/ 92 h 94"/>
                <a:gd name="T68" fmla="*/ 212 w 223"/>
                <a:gd name="T69" fmla="*/ 92 h 94"/>
                <a:gd name="T70" fmla="*/ 211 w 223"/>
                <a:gd name="T71" fmla="*/ 93 h 94"/>
                <a:gd name="T72" fmla="*/ 210 w 223"/>
                <a:gd name="T73" fmla="*/ 92 h 94"/>
                <a:gd name="T74" fmla="*/ 209 w 223"/>
                <a:gd name="T75" fmla="*/ 92 h 94"/>
                <a:gd name="T76" fmla="*/ 207 w 223"/>
                <a:gd name="T77" fmla="*/ 92 h 94"/>
                <a:gd name="T78" fmla="*/ 206 w 223"/>
                <a:gd name="T79" fmla="*/ 91 h 94"/>
                <a:gd name="T80" fmla="*/ 205 w 223"/>
                <a:gd name="T81" fmla="*/ 91 h 94"/>
                <a:gd name="T82" fmla="*/ 204 w 223"/>
                <a:gd name="T83" fmla="*/ 92 h 94"/>
                <a:gd name="T84" fmla="*/ 0 w 223"/>
                <a:gd name="T85" fmla="*/ 13 h 94"/>
                <a:gd name="T86" fmla="*/ 5 w 223"/>
                <a:gd name="T87" fmla="*/ 0 h 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3"/>
                <a:gd name="T133" fmla="*/ 0 h 94"/>
                <a:gd name="T134" fmla="*/ 223 w 223"/>
                <a:gd name="T135" fmla="*/ 94 h 9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3" h="94">
                  <a:moveTo>
                    <a:pt x="5" y="0"/>
                  </a:moveTo>
                  <a:lnTo>
                    <a:pt x="210" y="78"/>
                  </a:lnTo>
                  <a:lnTo>
                    <a:pt x="211" y="78"/>
                  </a:lnTo>
                  <a:lnTo>
                    <a:pt x="212" y="79"/>
                  </a:lnTo>
                  <a:lnTo>
                    <a:pt x="212" y="80"/>
                  </a:lnTo>
                  <a:lnTo>
                    <a:pt x="213" y="80"/>
                  </a:lnTo>
                  <a:lnTo>
                    <a:pt x="213" y="81"/>
                  </a:lnTo>
                  <a:lnTo>
                    <a:pt x="213" y="82"/>
                  </a:lnTo>
                  <a:lnTo>
                    <a:pt x="214" y="82"/>
                  </a:lnTo>
                  <a:lnTo>
                    <a:pt x="215" y="82"/>
                  </a:lnTo>
                  <a:lnTo>
                    <a:pt x="216" y="83"/>
                  </a:lnTo>
                  <a:lnTo>
                    <a:pt x="217" y="84"/>
                  </a:lnTo>
                  <a:lnTo>
                    <a:pt x="218" y="84"/>
                  </a:lnTo>
                  <a:lnTo>
                    <a:pt x="218" y="85"/>
                  </a:lnTo>
                  <a:lnTo>
                    <a:pt x="219" y="86"/>
                  </a:lnTo>
                  <a:lnTo>
                    <a:pt x="220" y="86"/>
                  </a:lnTo>
                  <a:lnTo>
                    <a:pt x="220" y="87"/>
                  </a:lnTo>
                  <a:lnTo>
                    <a:pt x="221" y="88"/>
                  </a:lnTo>
                  <a:lnTo>
                    <a:pt x="220" y="89"/>
                  </a:lnTo>
                  <a:lnTo>
                    <a:pt x="221" y="89"/>
                  </a:lnTo>
                  <a:lnTo>
                    <a:pt x="222" y="89"/>
                  </a:lnTo>
                  <a:lnTo>
                    <a:pt x="221" y="90"/>
                  </a:lnTo>
                  <a:lnTo>
                    <a:pt x="222" y="90"/>
                  </a:lnTo>
                  <a:lnTo>
                    <a:pt x="222" y="91"/>
                  </a:lnTo>
                  <a:lnTo>
                    <a:pt x="221" y="91"/>
                  </a:lnTo>
                  <a:lnTo>
                    <a:pt x="220" y="91"/>
                  </a:lnTo>
                  <a:lnTo>
                    <a:pt x="219" y="92"/>
                  </a:lnTo>
                  <a:lnTo>
                    <a:pt x="218" y="91"/>
                  </a:lnTo>
                  <a:lnTo>
                    <a:pt x="218" y="92"/>
                  </a:lnTo>
                  <a:lnTo>
                    <a:pt x="217" y="92"/>
                  </a:lnTo>
                  <a:lnTo>
                    <a:pt x="216" y="92"/>
                  </a:lnTo>
                  <a:lnTo>
                    <a:pt x="215" y="92"/>
                  </a:lnTo>
                  <a:lnTo>
                    <a:pt x="214" y="92"/>
                  </a:lnTo>
                  <a:lnTo>
                    <a:pt x="213" y="92"/>
                  </a:lnTo>
                  <a:lnTo>
                    <a:pt x="212" y="92"/>
                  </a:lnTo>
                  <a:lnTo>
                    <a:pt x="211" y="93"/>
                  </a:lnTo>
                  <a:lnTo>
                    <a:pt x="210" y="92"/>
                  </a:lnTo>
                  <a:lnTo>
                    <a:pt x="209" y="92"/>
                  </a:lnTo>
                  <a:lnTo>
                    <a:pt x="207" y="92"/>
                  </a:lnTo>
                  <a:lnTo>
                    <a:pt x="206" y="91"/>
                  </a:lnTo>
                  <a:lnTo>
                    <a:pt x="205" y="91"/>
                  </a:lnTo>
                  <a:lnTo>
                    <a:pt x="204" y="92"/>
                  </a:lnTo>
                  <a:lnTo>
                    <a:pt x="0" y="13"/>
                  </a:lnTo>
                  <a:lnTo>
                    <a:pt x="5" y="0"/>
                  </a:lnTo>
                </a:path>
              </a:pathLst>
            </a:custGeom>
            <a:solidFill>
              <a:srgbClr val="F2F2F2"/>
            </a:solidFill>
            <a:ln w="12700" cap="rnd">
              <a:noFill/>
              <a:round/>
              <a:headEnd/>
              <a:tailEnd/>
            </a:ln>
          </p:spPr>
          <p:txBody>
            <a:bodyPr/>
            <a:lstStyle/>
            <a:p>
              <a:endParaRPr lang="en-US"/>
            </a:p>
          </p:txBody>
        </p:sp>
        <p:sp>
          <p:nvSpPr>
            <p:cNvPr id="39959" name="Freeform 17"/>
            <p:cNvSpPr>
              <a:spLocks noChangeAspect="1"/>
            </p:cNvSpPr>
            <p:nvPr/>
          </p:nvSpPr>
          <p:spPr bwMode="auto">
            <a:xfrm>
              <a:off x="347" y="1658"/>
              <a:ext cx="223" cy="94"/>
            </a:xfrm>
            <a:custGeom>
              <a:avLst/>
              <a:gdLst>
                <a:gd name="T0" fmla="*/ 5 w 223"/>
                <a:gd name="T1" fmla="*/ 0 h 94"/>
                <a:gd name="T2" fmla="*/ 210 w 223"/>
                <a:gd name="T3" fmla="*/ 78 h 94"/>
                <a:gd name="T4" fmla="*/ 213 w 223"/>
                <a:gd name="T5" fmla="*/ 80 h 94"/>
                <a:gd name="T6" fmla="*/ 215 w 223"/>
                <a:gd name="T7" fmla="*/ 82 h 94"/>
                <a:gd name="T8" fmla="*/ 217 w 223"/>
                <a:gd name="T9" fmla="*/ 84 h 94"/>
                <a:gd name="T10" fmla="*/ 219 w 223"/>
                <a:gd name="T11" fmla="*/ 86 h 94"/>
                <a:gd name="T12" fmla="*/ 221 w 223"/>
                <a:gd name="T13" fmla="*/ 88 h 94"/>
                <a:gd name="T14" fmla="*/ 222 w 223"/>
                <a:gd name="T15" fmla="*/ 89 h 94"/>
                <a:gd name="T16" fmla="*/ 222 w 223"/>
                <a:gd name="T17" fmla="*/ 90 h 94"/>
                <a:gd name="T18" fmla="*/ 222 w 223"/>
                <a:gd name="T19" fmla="*/ 91 h 94"/>
                <a:gd name="T20" fmla="*/ 221 w 223"/>
                <a:gd name="T21" fmla="*/ 91 h 94"/>
                <a:gd name="T22" fmla="*/ 220 w 223"/>
                <a:gd name="T23" fmla="*/ 91 h 94"/>
                <a:gd name="T24" fmla="*/ 219 w 223"/>
                <a:gd name="T25" fmla="*/ 92 h 94"/>
                <a:gd name="T26" fmla="*/ 216 w 223"/>
                <a:gd name="T27" fmla="*/ 92 h 94"/>
                <a:gd name="T28" fmla="*/ 214 w 223"/>
                <a:gd name="T29" fmla="*/ 92 h 94"/>
                <a:gd name="T30" fmla="*/ 211 w 223"/>
                <a:gd name="T31" fmla="*/ 93 h 94"/>
                <a:gd name="T32" fmla="*/ 207 w 223"/>
                <a:gd name="T33" fmla="*/ 92 h 94"/>
                <a:gd name="T34" fmla="*/ 204 w 223"/>
                <a:gd name="T35" fmla="*/ 92 h 94"/>
                <a:gd name="T36" fmla="*/ 0 w 223"/>
                <a:gd name="T37" fmla="*/ 13 h 94"/>
                <a:gd name="T38" fmla="*/ 5 w 223"/>
                <a:gd name="T39" fmla="*/ 0 h 9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3"/>
                <a:gd name="T61" fmla="*/ 0 h 94"/>
                <a:gd name="T62" fmla="*/ 223 w 223"/>
                <a:gd name="T63" fmla="*/ 94 h 9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3" h="94">
                  <a:moveTo>
                    <a:pt x="5" y="0"/>
                  </a:moveTo>
                  <a:lnTo>
                    <a:pt x="210" y="78"/>
                  </a:lnTo>
                  <a:lnTo>
                    <a:pt x="213" y="80"/>
                  </a:lnTo>
                  <a:lnTo>
                    <a:pt x="215" y="82"/>
                  </a:lnTo>
                  <a:lnTo>
                    <a:pt x="217" y="84"/>
                  </a:lnTo>
                  <a:lnTo>
                    <a:pt x="219" y="86"/>
                  </a:lnTo>
                  <a:lnTo>
                    <a:pt x="221" y="88"/>
                  </a:lnTo>
                  <a:lnTo>
                    <a:pt x="222" y="89"/>
                  </a:lnTo>
                  <a:lnTo>
                    <a:pt x="222" y="90"/>
                  </a:lnTo>
                  <a:lnTo>
                    <a:pt x="222" y="91"/>
                  </a:lnTo>
                  <a:lnTo>
                    <a:pt x="221" y="91"/>
                  </a:lnTo>
                  <a:lnTo>
                    <a:pt x="220" y="91"/>
                  </a:lnTo>
                  <a:lnTo>
                    <a:pt x="219" y="92"/>
                  </a:lnTo>
                  <a:lnTo>
                    <a:pt x="216" y="92"/>
                  </a:lnTo>
                  <a:lnTo>
                    <a:pt x="214" y="92"/>
                  </a:lnTo>
                  <a:lnTo>
                    <a:pt x="211" y="93"/>
                  </a:lnTo>
                  <a:lnTo>
                    <a:pt x="207" y="92"/>
                  </a:lnTo>
                  <a:lnTo>
                    <a:pt x="204" y="92"/>
                  </a:lnTo>
                  <a:lnTo>
                    <a:pt x="0" y="13"/>
                  </a:lnTo>
                  <a:lnTo>
                    <a:pt x="5" y="0"/>
                  </a:lnTo>
                </a:path>
              </a:pathLst>
            </a:custGeom>
            <a:noFill/>
            <a:ln w="12700" cap="rnd">
              <a:solidFill>
                <a:srgbClr val="000000"/>
              </a:solidFill>
              <a:round/>
              <a:headEnd/>
              <a:tailEnd/>
            </a:ln>
          </p:spPr>
          <p:txBody>
            <a:bodyPr/>
            <a:lstStyle/>
            <a:p>
              <a:endParaRPr lang="en-US"/>
            </a:p>
          </p:txBody>
        </p:sp>
        <p:sp>
          <p:nvSpPr>
            <p:cNvPr id="39960" name="Freeform 18"/>
            <p:cNvSpPr>
              <a:spLocks noChangeAspect="1"/>
            </p:cNvSpPr>
            <p:nvPr/>
          </p:nvSpPr>
          <p:spPr bwMode="auto">
            <a:xfrm>
              <a:off x="482" y="1724"/>
              <a:ext cx="27" cy="19"/>
            </a:xfrm>
            <a:custGeom>
              <a:avLst/>
              <a:gdLst>
                <a:gd name="T0" fmla="*/ 26 w 27"/>
                <a:gd name="T1" fmla="*/ 7 h 19"/>
                <a:gd name="T2" fmla="*/ 25 w 27"/>
                <a:gd name="T3" fmla="*/ 8 h 19"/>
                <a:gd name="T4" fmla="*/ 24 w 27"/>
                <a:gd name="T5" fmla="*/ 8 h 19"/>
                <a:gd name="T6" fmla="*/ 23 w 27"/>
                <a:gd name="T7" fmla="*/ 10 h 19"/>
                <a:gd name="T8" fmla="*/ 23 w 27"/>
                <a:gd name="T9" fmla="*/ 11 h 19"/>
                <a:gd name="T10" fmla="*/ 22 w 27"/>
                <a:gd name="T11" fmla="*/ 11 h 19"/>
                <a:gd name="T12" fmla="*/ 21 w 27"/>
                <a:gd name="T13" fmla="*/ 12 h 19"/>
                <a:gd name="T14" fmla="*/ 20 w 27"/>
                <a:gd name="T15" fmla="*/ 12 h 19"/>
                <a:gd name="T16" fmla="*/ 19 w 27"/>
                <a:gd name="T17" fmla="*/ 15 h 19"/>
                <a:gd name="T18" fmla="*/ 18 w 27"/>
                <a:gd name="T19" fmla="*/ 14 h 19"/>
                <a:gd name="T20" fmla="*/ 17 w 27"/>
                <a:gd name="T21" fmla="*/ 16 h 19"/>
                <a:gd name="T22" fmla="*/ 15 w 27"/>
                <a:gd name="T23" fmla="*/ 18 h 19"/>
                <a:gd name="T24" fmla="*/ 14 w 27"/>
                <a:gd name="T25" fmla="*/ 18 h 19"/>
                <a:gd name="T26" fmla="*/ 13 w 27"/>
                <a:gd name="T27" fmla="*/ 18 h 19"/>
                <a:gd name="T28" fmla="*/ 12 w 27"/>
                <a:gd name="T29" fmla="*/ 17 h 19"/>
                <a:gd name="T30" fmla="*/ 11 w 27"/>
                <a:gd name="T31" fmla="*/ 17 h 19"/>
                <a:gd name="T32" fmla="*/ 10 w 27"/>
                <a:gd name="T33" fmla="*/ 16 h 19"/>
                <a:gd name="T34" fmla="*/ 9 w 27"/>
                <a:gd name="T35" fmla="*/ 16 h 19"/>
                <a:gd name="T36" fmla="*/ 8 w 27"/>
                <a:gd name="T37" fmla="*/ 16 h 19"/>
                <a:gd name="T38" fmla="*/ 8 w 27"/>
                <a:gd name="T39" fmla="*/ 15 h 19"/>
                <a:gd name="T40" fmla="*/ 6 w 27"/>
                <a:gd name="T41" fmla="*/ 15 h 19"/>
                <a:gd name="T42" fmla="*/ 6 w 27"/>
                <a:gd name="T43" fmla="*/ 14 h 19"/>
                <a:gd name="T44" fmla="*/ 5 w 27"/>
                <a:gd name="T45" fmla="*/ 14 h 19"/>
                <a:gd name="T46" fmla="*/ 4 w 27"/>
                <a:gd name="T47" fmla="*/ 14 h 19"/>
                <a:gd name="T48" fmla="*/ 4 w 27"/>
                <a:gd name="T49" fmla="*/ 13 h 19"/>
                <a:gd name="T50" fmla="*/ 2 w 27"/>
                <a:gd name="T51" fmla="*/ 13 h 19"/>
                <a:gd name="T52" fmla="*/ 1 w 27"/>
                <a:gd name="T53" fmla="*/ 12 h 19"/>
                <a:gd name="T54" fmla="*/ 0 w 27"/>
                <a:gd name="T55" fmla="*/ 12 h 19"/>
                <a:gd name="T56" fmla="*/ 8 w 27"/>
                <a:gd name="T57" fmla="*/ 0 h 19"/>
                <a:gd name="T58" fmla="*/ 26 w 27"/>
                <a:gd name="T59" fmla="*/ 7 h 1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7"/>
                <a:gd name="T91" fmla="*/ 0 h 19"/>
                <a:gd name="T92" fmla="*/ 27 w 27"/>
                <a:gd name="T93" fmla="*/ 19 h 1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7" h="19">
                  <a:moveTo>
                    <a:pt x="26" y="7"/>
                  </a:moveTo>
                  <a:lnTo>
                    <a:pt x="25" y="8"/>
                  </a:lnTo>
                  <a:lnTo>
                    <a:pt x="24" y="8"/>
                  </a:lnTo>
                  <a:lnTo>
                    <a:pt x="23" y="10"/>
                  </a:lnTo>
                  <a:lnTo>
                    <a:pt x="23" y="11"/>
                  </a:lnTo>
                  <a:lnTo>
                    <a:pt x="22" y="11"/>
                  </a:lnTo>
                  <a:lnTo>
                    <a:pt x="21" y="12"/>
                  </a:lnTo>
                  <a:lnTo>
                    <a:pt x="20" y="12"/>
                  </a:lnTo>
                  <a:lnTo>
                    <a:pt x="19" y="15"/>
                  </a:lnTo>
                  <a:lnTo>
                    <a:pt x="18" y="14"/>
                  </a:lnTo>
                  <a:lnTo>
                    <a:pt x="17" y="16"/>
                  </a:lnTo>
                  <a:lnTo>
                    <a:pt x="15" y="18"/>
                  </a:lnTo>
                  <a:lnTo>
                    <a:pt x="14" y="18"/>
                  </a:lnTo>
                  <a:lnTo>
                    <a:pt x="13" y="18"/>
                  </a:lnTo>
                  <a:lnTo>
                    <a:pt x="12" y="17"/>
                  </a:lnTo>
                  <a:lnTo>
                    <a:pt x="11" y="17"/>
                  </a:lnTo>
                  <a:lnTo>
                    <a:pt x="10" y="16"/>
                  </a:lnTo>
                  <a:lnTo>
                    <a:pt x="9" y="16"/>
                  </a:lnTo>
                  <a:lnTo>
                    <a:pt x="8" y="16"/>
                  </a:lnTo>
                  <a:lnTo>
                    <a:pt x="8" y="15"/>
                  </a:lnTo>
                  <a:lnTo>
                    <a:pt x="6" y="15"/>
                  </a:lnTo>
                  <a:lnTo>
                    <a:pt x="6" y="14"/>
                  </a:lnTo>
                  <a:lnTo>
                    <a:pt x="5" y="14"/>
                  </a:lnTo>
                  <a:lnTo>
                    <a:pt x="4" y="14"/>
                  </a:lnTo>
                  <a:lnTo>
                    <a:pt x="4" y="13"/>
                  </a:lnTo>
                  <a:lnTo>
                    <a:pt x="2" y="13"/>
                  </a:lnTo>
                  <a:lnTo>
                    <a:pt x="1" y="12"/>
                  </a:lnTo>
                  <a:lnTo>
                    <a:pt x="0" y="12"/>
                  </a:lnTo>
                  <a:lnTo>
                    <a:pt x="8" y="0"/>
                  </a:lnTo>
                  <a:lnTo>
                    <a:pt x="26" y="7"/>
                  </a:lnTo>
                </a:path>
              </a:pathLst>
            </a:custGeom>
            <a:solidFill>
              <a:srgbClr val="CCCCCC"/>
            </a:solidFill>
            <a:ln w="12700" cap="rnd">
              <a:noFill/>
              <a:round/>
              <a:headEnd/>
              <a:tailEnd/>
            </a:ln>
          </p:spPr>
          <p:txBody>
            <a:bodyPr/>
            <a:lstStyle/>
            <a:p>
              <a:endParaRPr lang="en-US"/>
            </a:p>
          </p:txBody>
        </p:sp>
        <p:sp>
          <p:nvSpPr>
            <p:cNvPr id="39961" name="Freeform 19"/>
            <p:cNvSpPr>
              <a:spLocks noChangeAspect="1"/>
            </p:cNvSpPr>
            <p:nvPr/>
          </p:nvSpPr>
          <p:spPr bwMode="auto">
            <a:xfrm>
              <a:off x="482" y="1724"/>
              <a:ext cx="27" cy="19"/>
            </a:xfrm>
            <a:custGeom>
              <a:avLst/>
              <a:gdLst>
                <a:gd name="T0" fmla="*/ 26 w 27"/>
                <a:gd name="T1" fmla="*/ 7 h 19"/>
                <a:gd name="T2" fmla="*/ 24 w 27"/>
                <a:gd name="T3" fmla="*/ 8 h 19"/>
                <a:gd name="T4" fmla="*/ 22 w 27"/>
                <a:gd name="T5" fmla="*/ 11 h 19"/>
                <a:gd name="T6" fmla="*/ 17 w 27"/>
                <a:gd name="T7" fmla="*/ 16 h 19"/>
                <a:gd name="T8" fmla="*/ 14 w 27"/>
                <a:gd name="T9" fmla="*/ 18 h 19"/>
                <a:gd name="T10" fmla="*/ 12 w 27"/>
                <a:gd name="T11" fmla="*/ 17 h 19"/>
                <a:gd name="T12" fmla="*/ 10 w 27"/>
                <a:gd name="T13" fmla="*/ 16 h 19"/>
                <a:gd name="T14" fmla="*/ 8 w 27"/>
                <a:gd name="T15" fmla="*/ 15 h 19"/>
                <a:gd name="T16" fmla="*/ 5 w 27"/>
                <a:gd name="T17" fmla="*/ 14 h 19"/>
                <a:gd name="T18" fmla="*/ 2 w 27"/>
                <a:gd name="T19" fmla="*/ 13 h 19"/>
                <a:gd name="T20" fmla="*/ 1 w 27"/>
                <a:gd name="T21" fmla="*/ 12 h 19"/>
                <a:gd name="T22" fmla="*/ 0 w 27"/>
                <a:gd name="T23" fmla="*/ 12 h 19"/>
                <a:gd name="T24" fmla="*/ 8 w 27"/>
                <a:gd name="T25" fmla="*/ 0 h 19"/>
                <a:gd name="T26" fmla="*/ 26 w 27"/>
                <a:gd name="T27" fmla="*/ 7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19"/>
                <a:gd name="T44" fmla="*/ 27 w 27"/>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19">
                  <a:moveTo>
                    <a:pt x="26" y="7"/>
                  </a:moveTo>
                  <a:lnTo>
                    <a:pt x="24" y="8"/>
                  </a:lnTo>
                  <a:lnTo>
                    <a:pt x="22" y="11"/>
                  </a:lnTo>
                  <a:lnTo>
                    <a:pt x="17" y="16"/>
                  </a:lnTo>
                  <a:lnTo>
                    <a:pt x="14" y="18"/>
                  </a:lnTo>
                  <a:lnTo>
                    <a:pt x="12" y="17"/>
                  </a:lnTo>
                  <a:lnTo>
                    <a:pt x="10" y="16"/>
                  </a:lnTo>
                  <a:lnTo>
                    <a:pt x="8" y="15"/>
                  </a:lnTo>
                  <a:lnTo>
                    <a:pt x="5" y="14"/>
                  </a:lnTo>
                  <a:lnTo>
                    <a:pt x="2" y="13"/>
                  </a:lnTo>
                  <a:lnTo>
                    <a:pt x="1" y="12"/>
                  </a:lnTo>
                  <a:lnTo>
                    <a:pt x="0" y="12"/>
                  </a:lnTo>
                  <a:lnTo>
                    <a:pt x="8" y="0"/>
                  </a:lnTo>
                  <a:lnTo>
                    <a:pt x="26" y="7"/>
                  </a:lnTo>
                </a:path>
              </a:pathLst>
            </a:custGeom>
            <a:noFill/>
            <a:ln w="12700" cap="rnd">
              <a:solidFill>
                <a:srgbClr val="000000"/>
              </a:solidFill>
              <a:round/>
              <a:headEnd/>
              <a:tailEnd/>
            </a:ln>
          </p:spPr>
          <p:txBody>
            <a:bodyPr/>
            <a:lstStyle/>
            <a:p>
              <a:endParaRPr lang="en-US"/>
            </a:p>
          </p:txBody>
        </p:sp>
        <p:sp>
          <p:nvSpPr>
            <p:cNvPr id="39962" name="Freeform 20"/>
            <p:cNvSpPr>
              <a:spLocks noChangeAspect="1"/>
            </p:cNvSpPr>
            <p:nvPr/>
          </p:nvSpPr>
          <p:spPr bwMode="auto">
            <a:xfrm>
              <a:off x="307" y="1682"/>
              <a:ext cx="224" cy="94"/>
            </a:xfrm>
            <a:custGeom>
              <a:avLst/>
              <a:gdLst>
                <a:gd name="T0" fmla="*/ 5 w 224"/>
                <a:gd name="T1" fmla="*/ 0 h 94"/>
                <a:gd name="T2" fmla="*/ 211 w 224"/>
                <a:gd name="T3" fmla="*/ 78 h 94"/>
                <a:gd name="T4" fmla="*/ 212 w 224"/>
                <a:gd name="T5" fmla="*/ 78 h 94"/>
                <a:gd name="T6" fmla="*/ 213 w 224"/>
                <a:gd name="T7" fmla="*/ 78 h 94"/>
                <a:gd name="T8" fmla="*/ 213 w 224"/>
                <a:gd name="T9" fmla="*/ 80 h 94"/>
                <a:gd name="T10" fmla="*/ 214 w 224"/>
                <a:gd name="T11" fmla="*/ 80 h 94"/>
                <a:gd name="T12" fmla="*/ 215 w 224"/>
                <a:gd name="T13" fmla="*/ 81 h 94"/>
                <a:gd name="T14" fmla="*/ 215 w 224"/>
                <a:gd name="T15" fmla="*/ 82 h 94"/>
                <a:gd name="T16" fmla="*/ 216 w 224"/>
                <a:gd name="T17" fmla="*/ 82 h 94"/>
                <a:gd name="T18" fmla="*/ 217 w 224"/>
                <a:gd name="T19" fmla="*/ 83 h 94"/>
                <a:gd name="T20" fmla="*/ 218 w 224"/>
                <a:gd name="T21" fmla="*/ 84 h 94"/>
                <a:gd name="T22" fmla="*/ 219 w 224"/>
                <a:gd name="T23" fmla="*/ 84 h 94"/>
                <a:gd name="T24" fmla="*/ 220 w 224"/>
                <a:gd name="T25" fmla="*/ 85 h 94"/>
                <a:gd name="T26" fmla="*/ 220 w 224"/>
                <a:gd name="T27" fmla="*/ 86 h 94"/>
                <a:gd name="T28" fmla="*/ 221 w 224"/>
                <a:gd name="T29" fmla="*/ 86 h 94"/>
                <a:gd name="T30" fmla="*/ 221 w 224"/>
                <a:gd name="T31" fmla="*/ 88 h 94"/>
                <a:gd name="T32" fmla="*/ 222 w 224"/>
                <a:gd name="T33" fmla="*/ 88 h 94"/>
                <a:gd name="T34" fmla="*/ 222 w 224"/>
                <a:gd name="T35" fmla="*/ 89 h 94"/>
                <a:gd name="T36" fmla="*/ 223 w 224"/>
                <a:gd name="T37" fmla="*/ 89 h 94"/>
                <a:gd name="T38" fmla="*/ 222 w 224"/>
                <a:gd name="T39" fmla="*/ 90 h 94"/>
                <a:gd name="T40" fmla="*/ 223 w 224"/>
                <a:gd name="T41" fmla="*/ 91 h 94"/>
                <a:gd name="T42" fmla="*/ 222 w 224"/>
                <a:gd name="T43" fmla="*/ 92 h 94"/>
                <a:gd name="T44" fmla="*/ 221 w 224"/>
                <a:gd name="T45" fmla="*/ 91 h 94"/>
                <a:gd name="T46" fmla="*/ 220 w 224"/>
                <a:gd name="T47" fmla="*/ 92 h 94"/>
                <a:gd name="T48" fmla="*/ 219 w 224"/>
                <a:gd name="T49" fmla="*/ 92 h 94"/>
                <a:gd name="T50" fmla="*/ 218 w 224"/>
                <a:gd name="T51" fmla="*/ 93 h 94"/>
                <a:gd name="T52" fmla="*/ 218 w 224"/>
                <a:gd name="T53" fmla="*/ 92 h 94"/>
                <a:gd name="T54" fmla="*/ 217 w 224"/>
                <a:gd name="T55" fmla="*/ 92 h 94"/>
                <a:gd name="T56" fmla="*/ 216 w 224"/>
                <a:gd name="T57" fmla="*/ 93 h 94"/>
                <a:gd name="T58" fmla="*/ 215 w 224"/>
                <a:gd name="T59" fmla="*/ 93 h 94"/>
                <a:gd name="T60" fmla="*/ 215 w 224"/>
                <a:gd name="T61" fmla="*/ 92 h 94"/>
                <a:gd name="T62" fmla="*/ 214 w 224"/>
                <a:gd name="T63" fmla="*/ 93 h 94"/>
                <a:gd name="T64" fmla="*/ 213 w 224"/>
                <a:gd name="T65" fmla="*/ 93 h 94"/>
                <a:gd name="T66" fmla="*/ 212 w 224"/>
                <a:gd name="T67" fmla="*/ 92 h 94"/>
                <a:gd name="T68" fmla="*/ 211 w 224"/>
                <a:gd name="T69" fmla="*/ 93 h 94"/>
                <a:gd name="T70" fmla="*/ 210 w 224"/>
                <a:gd name="T71" fmla="*/ 93 h 94"/>
                <a:gd name="T72" fmla="*/ 209 w 224"/>
                <a:gd name="T73" fmla="*/ 93 h 94"/>
                <a:gd name="T74" fmla="*/ 208 w 224"/>
                <a:gd name="T75" fmla="*/ 93 h 94"/>
                <a:gd name="T76" fmla="*/ 207 w 224"/>
                <a:gd name="T77" fmla="*/ 92 h 94"/>
                <a:gd name="T78" fmla="*/ 206 w 224"/>
                <a:gd name="T79" fmla="*/ 92 h 94"/>
                <a:gd name="T80" fmla="*/ 205 w 224"/>
                <a:gd name="T81" fmla="*/ 91 h 94"/>
                <a:gd name="T82" fmla="*/ 0 w 224"/>
                <a:gd name="T83" fmla="*/ 13 h 94"/>
                <a:gd name="T84" fmla="*/ 5 w 224"/>
                <a:gd name="T85" fmla="*/ 0 h 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4"/>
                <a:gd name="T130" fmla="*/ 0 h 94"/>
                <a:gd name="T131" fmla="*/ 224 w 224"/>
                <a:gd name="T132" fmla="*/ 94 h 9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4" h="94">
                  <a:moveTo>
                    <a:pt x="5" y="0"/>
                  </a:moveTo>
                  <a:lnTo>
                    <a:pt x="211" y="78"/>
                  </a:lnTo>
                  <a:lnTo>
                    <a:pt x="212" y="78"/>
                  </a:lnTo>
                  <a:lnTo>
                    <a:pt x="213" y="78"/>
                  </a:lnTo>
                  <a:lnTo>
                    <a:pt x="213" y="80"/>
                  </a:lnTo>
                  <a:lnTo>
                    <a:pt x="214" y="80"/>
                  </a:lnTo>
                  <a:lnTo>
                    <a:pt x="215" y="81"/>
                  </a:lnTo>
                  <a:lnTo>
                    <a:pt x="215" y="82"/>
                  </a:lnTo>
                  <a:lnTo>
                    <a:pt x="216" y="82"/>
                  </a:lnTo>
                  <a:lnTo>
                    <a:pt x="217" y="83"/>
                  </a:lnTo>
                  <a:lnTo>
                    <a:pt x="218" y="84"/>
                  </a:lnTo>
                  <a:lnTo>
                    <a:pt x="219" y="84"/>
                  </a:lnTo>
                  <a:lnTo>
                    <a:pt x="220" y="85"/>
                  </a:lnTo>
                  <a:lnTo>
                    <a:pt x="220" y="86"/>
                  </a:lnTo>
                  <a:lnTo>
                    <a:pt x="221" y="86"/>
                  </a:lnTo>
                  <a:lnTo>
                    <a:pt x="221" y="88"/>
                  </a:lnTo>
                  <a:lnTo>
                    <a:pt x="222" y="88"/>
                  </a:lnTo>
                  <a:lnTo>
                    <a:pt x="222" y="89"/>
                  </a:lnTo>
                  <a:lnTo>
                    <a:pt x="223" y="89"/>
                  </a:lnTo>
                  <a:lnTo>
                    <a:pt x="222" y="90"/>
                  </a:lnTo>
                  <a:lnTo>
                    <a:pt x="223" y="91"/>
                  </a:lnTo>
                  <a:lnTo>
                    <a:pt x="222" y="92"/>
                  </a:lnTo>
                  <a:lnTo>
                    <a:pt x="221" y="91"/>
                  </a:lnTo>
                  <a:lnTo>
                    <a:pt x="220" y="92"/>
                  </a:lnTo>
                  <a:lnTo>
                    <a:pt x="219" y="92"/>
                  </a:lnTo>
                  <a:lnTo>
                    <a:pt x="218" y="93"/>
                  </a:lnTo>
                  <a:lnTo>
                    <a:pt x="218" y="92"/>
                  </a:lnTo>
                  <a:lnTo>
                    <a:pt x="217" y="92"/>
                  </a:lnTo>
                  <a:lnTo>
                    <a:pt x="216" y="93"/>
                  </a:lnTo>
                  <a:lnTo>
                    <a:pt x="215" y="93"/>
                  </a:lnTo>
                  <a:lnTo>
                    <a:pt x="215" y="92"/>
                  </a:lnTo>
                  <a:lnTo>
                    <a:pt x="214" y="93"/>
                  </a:lnTo>
                  <a:lnTo>
                    <a:pt x="213" y="93"/>
                  </a:lnTo>
                  <a:lnTo>
                    <a:pt x="212" y="92"/>
                  </a:lnTo>
                  <a:lnTo>
                    <a:pt x="211" y="93"/>
                  </a:lnTo>
                  <a:lnTo>
                    <a:pt x="210" y="93"/>
                  </a:lnTo>
                  <a:lnTo>
                    <a:pt x="209" y="93"/>
                  </a:lnTo>
                  <a:lnTo>
                    <a:pt x="208" y="93"/>
                  </a:lnTo>
                  <a:lnTo>
                    <a:pt x="207" y="92"/>
                  </a:lnTo>
                  <a:lnTo>
                    <a:pt x="206" y="92"/>
                  </a:lnTo>
                  <a:lnTo>
                    <a:pt x="205" y="91"/>
                  </a:lnTo>
                  <a:lnTo>
                    <a:pt x="0" y="13"/>
                  </a:lnTo>
                  <a:lnTo>
                    <a:pt x="5" y="0"/>
                  </a:lnTo>
                </a:path>
              </a:pathLst>
            </a:custGeom>
            <a:solidFill>
              <a:srgbClr val="F2F2F2"/>
            </a:solidFill>
            <a:ln w="12700" cap="rnd">
              <a:noFill/>
              <a:round/>
              <a:headEnd/>
              <a:tailEnd/>
            </a:ln>
          </p:spPr>
          <p:txBody>
            <a:bodyPr/>
            <a:lstStyle/>
            <a:p>
              <a:endParaRPr lang="en-US"/>
            </a:p>
          </p:txBody>
        </p:sp>
        <p:sp>
          <p:nvSpPr>
            <p:cNvPr id="39963" name="Freeform 21"/>
            <p:cNvSpPr>
              <a:spLocks noChangeAspect="1"/>
            </p:cNvSpPr>
            <p:nvPr/>
          </p:nvSpPr>
          <p:spPr bwMode="auto">
            <a:xfrm>
              <a:off x="307" y="1682"/>
              <a:ext cx="224" cy="94"/>
            </a:xfrm>
            <a:custGeom>
              <a:avLst/>
              <a:gdLst>
                <a:gd name="T0" fmla="*/ 5 w 224"/>
                <a:gd name="T1" fmla="*/ 0 h 94"/>
                <a:gd name="T2" fmla="*/ 211 w 224"/>
                <a:gd name="T3" fmla="*/ 78 h 94"/>
                <a:gd name="T4" fmla="*/ 214 w 224"/>
                <a:gd name="T5" fmla="*/ 80 h 94"/>
                <a:gd name="T6" fmla="*/ 216 w 224"/>
                <a:gd name="T7" fmla="*/ 82 h 94"/>
                <a:gd name="T8" fmla="*/ 218 w 224"/>
                <a:gd name="T9" fmla="*/ 84 h 94"/>
                <a:gd name="T10" fmla="*/ 220 w 224"/>
                <a:gd name="T11" fmla="*/ 86 h 94"/>
                <a:gd name="T12" fmla="*/ 222 w 224"/>
                <a:gd name="T13" fmla="*/ 88 h 94"/>
                <a:gd name="T14" fmla="*/ 223 w 224"/>
                <a:gd name="T15" fmla="*/ 89 h 94"/>
                <a:gd name="T16" fmla="*/ 223 w 224"/>
                <a:gd name="T17" fmla="*/ 91 h 94"/>
                <a:gd name="T18" fmla="*/ 222 w 224"/>
                <a:gd name="T19" fmla="*/ 92 h 94"/>
                <a:gd name="T20" fmla="*/ 220 w 224"/>
                <a:gd name="T21" fmla="*/ 92 h 94"/>
                <a:gd name="T22" fmla="*/ 217 w 224"/>
                <a:gd name="T23" fmla="*/ 92 h 94"/>
                <a:gd name="T24" fmla="*/ 215 w 224"/>
                <a:gd name="T25" fmla="*/ 92 h 94"/>
                <a:gd name="T26" fmla="*/ 212 w 224"/>
                <a:gd name="T27" fmla="*/ 92 h 94"/>
                <a:gd name="T28" fmla="*/ 208 w 224"/>
                <a:gd name="T29" fmla="*/ 93 h 94"/>
                <a:gd name="T30" fmla="*/ 205 w 224"/>
                <a:gd name="T31" fmla="*/ 91 h 94"/>
                <a:gd name="T32" fmla="*/ 0 w 224"/>
                <a:gd name="T33" fmla="*/ 13 h 94"/>
                <a:gd name="T34" fmla="*/ 5 w 224"/>
                <a:gd name="T35" fmla="*/ 0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4"/>
                <a:gd name="T55" fmla="*/ 0 h 94"/>
                <a:gd name="T56" fmla="*/ 224 w 224"/>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4" h="94">
                  <a:moveTo>
                    <a:pt x="5" y="0"/>
                  </a:moveTo>
                  <a:lnTo>
                    <a:pt x="211" y="78"/>
                  </a:lnTo>
                  <a:lnTo>
                    <a:pt x="214" y="80"/>
                  </a:lnTo>
                  <a:lnTo>
                    <a:pt x="216" y="82"/>
                  </a:lnTo>
                  <a:lnTo>
                    <a:pt x="218" y="84"/>
                  </a:lnTo>
                  <a:lnTo>
                    <a:pt x="220" y="86"/>
                  </a:lnTo>
                  <a:lnTo>
                    <a:pt x="222" y="88"/>
                  </a:lnTo>
                  <a:lnTo>
                    <a:pt x="223" y="89"/>
                  </a:lnTo>
                  <a:lnTo>
                    <a:pt x="223" y="91"/>
                  </a:lnTo>
                  <a:lnTo>
                    <a:pt x="222" y="92"/>
                  </a:lnTo>
                  <a:lnTo>
                    <a:pt x="220" y="92"/>
                  </a:lnTo>
                  <a:lnTo>
                    <a:pt x="217" y="92"/>
                  </a:lnTo>
                  <a:lnTo>
                    <a:pt x="215" y="92"/>
                  </a:lnTo>
                  <a:lnTo>
                    <a:pt x="212" y="92"/>
                  </a:lnTo>
                  <a:lnTo>
                    <a:pt x="208" y="93"/>
                  </a:lnTo>
                  <a:lnTo>
                    <a:pt x="205" y="91"/>
                  </a:lnTo>
                  <a:lnTo>
                    <a:pt x="0" y="13"/>
                  </a:lnTo>
                  <a:lnTo>
                    <a:pt x="5" y="0"/>
                  </a:lnTo>
                </a:path>
              </a:pathLst>
            </a:custGeom>
            <a:noFill/>
            <a:ln w="12700" cap="rnd">
              <a:solidFill>
                <a:srgbClr val="000000"/>
              </a:solidFill>
              <a:round/>
              <a:headEnd/>
              <a:tailEnd/>
            </a:ln>
          </p:spPr>
          <p:txBody>
            <a:bodyPr/>
            <a:lstStyle/>
            <a:p>
              <a:endParaRPr lang="en-US"/>
            </a:p>
          </p:txBody>
        </p:sp>
        <p:sp>
          <p:nvSpPr>
            <p:cNvPr id="39964" name="Freeform 22"/>
            <p:cNvSpPr>
              <a:spLocks noChangeAspect="1"/>
            </p:cNvSpPr>
            <p:nvPr/>
          </p:nvSpPr>
          <p:spPr bwMode="auto">
            <a:xfrm>
              <a:off x="312" y="1677"/>
              <a:ext cx="37" cy="27"/>
            </a:xfrm>
            <a:custGeom>
              <a:avLst/>
              <a:gdLst>
                <a:gd name="T0" fmla="*/ 36 w 37"/>
                <a:gd name="T1" fmla="*/ 24 h 27"/>
                <a:gd name="T2" fmla="*/ 30 w 37"/>
                <a:gd name="T3" fmla="*/ 8 h 27"/>
                <a:gd name="T4" fmla="*/ 5 w 37"/>
                <a:gd name="T5" fmla="*/ 0 h 27"/>
                <a:gd name="T6" fmla="*/ 0 w 37"/>
                <a:gd name="T7" fmla="*/ 13 h 27"/>
                <a:gd name="T8" fmla="*/ 34 w 37"/>
                <a:gd name="T9" fmla="*/ 26 h 27"/>
                <a:gd name="T10" fmla="*/ 36 w 37"/>
                <a:gd name="T11" fmla="*/ 24 h 27"/>
                <a:gd name="T12" fmla="*/ 0 60000 65536"/>
                <a:gd name="T13" fmla="*/ 0 60000 65536"/>
                <a:gd name="T14" fmla="*/ 0 60000 65536"/>
                <a:gd name="T15" fmla="*/ 0 60000 65536"/>
                <a:gd name="T16" fmla="*/ 0 60000 65536"/>
                <a:gd name="T17" fmla="*/ 0 60000 65536"/>
                <a:gd name="T18" fmla="*/ 0 w 37"/>
                <a:gd name="T19" fmla="*/ 0 h 27"/>
                <a:gd name="T20" fmla="*/ 37 w 37"/>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7" h="27">
                  <a:moveTo>
                    <a:pt x="36" y="24"/>
                  </a:moveTo>
                  <a:lnTo>
                    <a:pt x="30" y="8"/>
                  </a:lnTo>
                  <a:lnTo>
                    <a:pt x="5" y="0"/>
                  </a:lnTo>
                  <a:lnTo>
                    <a:pt x="0" y="13"/>
                  </a:lnTo>
                  <a:lnTo>
                    <a:pt x="34" y="26"/>
                  </a:lnTo>
                  <a:lnTo>
                    <a:pt x="36" y="24"/>
                  </a:lnTo>
                </a:path>
              </a:pathLst>
            </a:custGeom>
            <a:solidFill>
              <a:srgbClr val="F2F2F2"/>
            </a:solidFill>
            <a:ln w="12700" cap="rnd">
              <a:noFill/>
              <a:round/>
              <a:headEnd/>
              <a:tailEnd/>
            </a:ln>
          </p:spPr>
          <p:txBody>
            <a:bodyPr/>
            <a:lstStyle/>
            <a:p>
              <a:endParaRPr lang="en-US"/>
            </a:p>
          </p:txBody>
        </p:sp>
        <p:sp>
          <p:nvSpPr>
            <p:cNvPr id="39965" name="Freeform 23"/>
            <p:cNvSpPr>
              <a:spLocks noChangeAspect="1"/>
            </p:cNvSpPr>
            <p:nvPr/>
          </p:nvSpPr>
          <p:spPr bwMode="auto">
            <a:xfrm>
              <a:off x="312" y="1677"/>
              <a:ext cx="37" cy="27"/>
            </a:xfrm>
            <a:custGeom>
              <a:avLst/>
              <a:gdLst>
                <a:gd name="T0" fmla="*/ 36 w 37"/>
                <a:gd name="T1" fmla="*/ 24 h 27"/>
                <a:gd name="T2" fmla="*/ 30 w 37"/>
                <a:gd name="T3" fmla="*/ 8 h 27"/>
                <a:gd name="T4" fmla="*/ 5 w 37"/>
                <a:gd name="T5" fmla="*/ 0 h 27"/>
                <a:gd name="T6" fmla="*/ 0 w 37"/>
                <a:gd name="T7" fmla="*/ 13 h 27"/>
                <a:gd name="T8" fmla="*/ 34 w 37"/>
                <a:gd name="T9" fmla="*/ 26 h 27"/>
                <a:gd name="T10" fmla="*/ 36 w 37"/>
                <a:gd name="T11" fmla="*/ 24 h 27"/>
                <a:gd name="T12" fmla="*/ 0 60000 65536"/>
                <a:gd name="T13" fmla="*/ 0 60000 65536"/>
                <a:gd name="T14" fmla="*/ 0 60000 65536"/>
                <a:gd name="T15" fmla="*/ 0 60000 65536"/>
                <a:gd name="T16" fmla="*/ 0 60000 65536"/>
                <a:gd name="T17" fmla="*/ 0 60000 65536"/>
                <a:gd name="T18" fmla="*/ 0 w 37"/>
                <a:gd name="T19" fmla="*/ 0 h 27"/>
                <a:gd name="T20" fmla="*/ 37 w 37"/>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7" h="27">
                  <a:moveTo>
                    <a:pt x="36" y="24"/>
                  </a:moveTo>
                  <a:lnTo>
                    <a:pt x="30" y="8"/>
                  </a:lnTo>
                  <a:lnTo>
                    <a:pt x="5" y="0"/>
                  </a:lnTo>
                  <a:lnTo>
                    <a:pt x="0" y="13"/>
                  </a:lnTo>
                  <a:lnTo>
                    <a:pt x="34" y="26"/>
                  </a:lnTo>
                  <a:lnTo>
                    <a:pt x="36" y="24"/>
                  </a:lnTo>
                </a:path>
              </a:pathLst>
            </a:custGeom>
            <a:noFill/>
            <a:ln w="12700" cap="rnd">
              <a:solidFill>
                <a:srgbClr val="000000"/>
              </a:solidFill>
              <a:round/>
              <a:headEnd/>
              <a:tailEnd/>
            </a:ln>
          </p:spPr>
          <p:txBody>
            <a:bodyPr/>
            <a:lstStyle/>
            <a:p>
              <a:endParaRPr lang="en-US"/>
            </a:p>
          </p:txBody>
        </p:sp>
        <p:sp>
          <p:nvSpPr>
            <p:cNvPr id="39966" name="Freeform 24"/>
            <p:cNvSpPr>
              <a:spLocks noChangeAspect="1"/>
            </p:cNvSpPr>
            <p:nvPr/>
          </p:nvSpPr>
          <p:spPr bwMode="auto">
            <a:xfrm>
              <a:off x="307" y="1691"/>
              <a:ext cx="40" cy="23"/>
            </a:xfrm>
            <a:custGeom>
              <a:avLst/>
              <a:gdLst>
                <a:gd name="T0" fmla="*/ 39 w 40"/>
                <a:gd name="T1" fmla="*/ 14 h 23"/>
                <a:gd name="T2" fmla="*/ 24 w 40"/>
                <a:gd name="T3" fmla="*/ 22 h 23"/>
                <a:gd name="T4" fmla="*/ 0 w 40"/>
                <a:gd name="T5" fmla="*/ 13 h 23"/>
                <a:gd name="T6" fmla="*/ 5 w 40"/>
                <a:gd name="T7" fmla="*/ 0 h 23"/>
                <a:gd name="T8" fmla="*/ 38 w 40"/>
                <a:gd name="T9" fmla="*/ 12 h 23"/>
                <a:gd name="T10" fmla="*/ 39 w 40"/>
                <a:gd name="T11" fmla="*/ 14 h 23"/>
                <a:gd name="T12" fmla="*/ 0 60000 65536"/>
                <a:gd name="T13" fmla="*/ 0 60000 65536"/>
                <a:gd name="T14" fmla="*/ 0 60000 65536"/>
                <a:gd name="T15" fmla="*/ 0 60000 65536"/>
                <a:gd name="T16" fmla="*/ 0 60000 65536"/>
                <a:gd name="T17" fmla="*/ 0 60000 65536"/>
                <a:gd name="T18" fmla="*/ 0 w 40"/>
                <a:gd name="T19" fmla="*/ 0 h 23"/>
                <a:gd name="T20" fmla="*/ 40 w 40"/>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40" h="23">
                  <a:moveTo>
                    <a:pt x="39" y="14"/>
                  </a:moveTo>
                  <a:lnTo>
                    <a:pt x="24" y="22"/>
                  </a:lnTo>
                  <a:lnTo>
                    <a:pt x="0" y="13"/>
                  </a:lnTo>
                  <a:lnTo>
                    <a:pt x="5" y="0"/>
                  </a:lnTo>
                  <a:lnTo>
                    <a:pt x="38" y="12"/>
                  </a:lnTo>
                  <a:lnTo>
                    <a:pt x="39" y="14"/>
                  </a:lnTo>
                </a:path>
              </a:pathLst>
            </a:custGeom>
            <a:solidFill>
              <a:srgbClr val="F2F2F2"/>
            </a:solidFill>
            <a:ln w="12700" cap="rnd">
              <a:noFill/>
              <a:round/>
              <a:headEnd/>
              <a:tailEnd/>
            </a:ln>
          </p:spPr>
          <p:txBody>
            <a:bodyPr/>
            <a:lstStyle/>
            <a:p>
              <a:endParaRPr lang="en-US"/>
            </a:p>
          </p:txBody>
        </p:sp>
        <p:sp>
          <p:nvSpPr>
            <p:cNvPr id="39967" name="Freeform 25"/>
            <p:cNvSpPr>
              <a:spLocks noChangeAspect="1"/>
            </p:cNvSpPr>
            <p:nvPr/>
          </p:nvSpPr>
          <p:spPr bwMode="auto">
            <a:xfrm>
              <a:off x="307" y="1691"/>
              <a:ext cx="40" cy="23"/>
            </a:xfrm>
            <a:custGeom>
              <a:avLst/>
              <a:gdLst>
                <a:gd name="T0" fmla="*/ 39 w 40"/>
                <a:gd name="T1" fmla="*/ 14 h 23"/>
                <a:gd name="T2" fmla="*/ 24 w 40"/>
                <a:gd name="T3" fmla="*/ 22 h 23"/>
                <a:gd name="T4" fmla="*/ 0 w 40"/>
                <a:gd name="T5" fmla="*/ 13 h 23"/>
                <a:gd name="T6" fmla="*/ 5 w 40"/>
                <a:gd name="T7" fmla="*/ 0 h 23"/>
                <a:gd name="T8" fmla="*/ 38 w 40"/>
                <a:gd name="T9" fmla="*/ 12 h 23"/>
                <a:gd name="T10" fmla="*/ 39 w 40"/>
                <a:gd name="T11" fmla="*/ 14 h 23"/>
                <a:gd name="T12" fmla="*/ 0 60000 65536"/>
                <a:gd name="T13" fmla="*/ 0 60000 65536"/>
                <a:gd name="T14" fmla="*/ 0 60000 65536"/>
                <a:gd name="T15" fmla="*/ 0 60000 65536"/>
                <a:gd name="T16" fmla="*/ 0 60000 65536"/>
                <a:gd name="T17" fmla="*/ 0 60000 65536"/>
                <a:gd name="T18" fmla="*/ 0 w 40"/>
                <a:gd name="T19" fmla="*/ 0 h 23"/>
                <a:gd name="T20" fmla="*/ 40 w 40"/>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40" h="23">
                  <a:moveTo>
                    <a:pt x="39" y="14"/>
                  </a:moveTo>
                  <a:lnTo>
                    <a:pt x="24" y="22"/>
                  </a:lnTo>
                  <a:lnTo>
                    <a:pt x="0" y="13"/>
                  </a:lnTo>
                  <a:lnTo>
                    <a:pt x="5" y="0"/>
                  </a:lnTo>
                  <a:lnTo>
                    <a:pt x="38" y="12"/>
                  </a:lnTo>
                  <a:lnTo>
                    <a:pt x="39" y="14"/>
                  </a:lnTo>
                </a:path>
              </a:pathLst>
            </a:custGeom>
            <a:noFill/>
            <a:ln w="12700" cap="rnd">
              <a:solidFill>
                <a:srgbClr val="000000"/>
              </a:solidFill>
              <a:round/>
              <a:headEnd/>
              <a:tailEnd/>
            </a:ln>
          </p:spPr>
          <p:txBody>
            <a:bodyPr/>
            <a:lstStyle/>
            <a:p>
              <a:endParaRPr lang="en-US"/>
            </a:p>
          </p:txBody>
        </p:sp>
        <p:sp>
          <p:nvSpPr>
            <p:cNvPr id="39968" name="Freeform 26"/>
            <p:cNvSpPr>
              <a:spLocks noChangeAspect="1"/>
            </p:cNvSpPr>
            <p:nvPr/>
          </p:nvSpPr>
          <p:spPr bwMode="auto">
            <a:xfrm>
              <a:off x="304" y="1699"/>
              <a:ext cx="20" cy="20"/>
            </a:xfrm>
            <a:custGeom>
              <a:avLst/>
              <a:gdLst>
                <a:gd name="T0" fmla="*/ 5 w 20"/>
                <a:gd name="T1" fmla="*/ 0 h 20"/>
                <a:gd name="T2" fmla="*/ 19 w 20"/>
                <a:gd name="T3" fmla="*/ 5 h 20"/>
                <a:gd name="T4" fmla="*/ 13 w 20"/>
                <a:gd name="T5" fmla="*/ 19 h 20"/>
                <a:gd name="T6" fmla="*/ 0 w 20"/>
                <a:gd name="T7" fmla="*/ 13 h 20"/>
                <a:gd name="T8" fmla="*/ 5 w 20"/>
                <a:gd name="T9" fmla="*/ 0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5" y="0"/>
                  </a:moveTo>
                  <a:lnTo>
                    <a:pt x="19" y="5"/>
                  </a:lnTo>
                  <a:lnTo>
                    <a:pt x="13" y="19"/>
                  </a:lnTo>
                  <a:lnTo>
                    <a:pt x="0" y="13"/>
                  </a:lnTo>
                  <a:lnTo>
                    <a:pt x="5" y="0"/>
                  </a:lnTo>
                </a:path>
              </a:pathLst>
            </a:custGeom>
            <a:solidFill>
              <a:srgbClr val="4C4C4C"/>
            </a:solidFill>
            <a:ln w="12700" cap="rnd">
              <a:noFill/>
              <a:round/>
              <a:headEnd/>
              <a:tailEnd/>
            </a:ln>
          </p:spPr>
          <p:txBody>
            <a:bodyPr/>
            <a:lstStyle/>
            <a:p>
              <a:endParaRPr lang="en-US"/>
            </a:p>
          </p:txBody>
        </p:sp>
        <p:sp>
          <p:nvSpPr>
            <p:cNvPr id="39969" name="Freeform 27"/>
            <p:cNvSpPr>
              <a:spLocks noChangeAspect="1"/>
            </p:cNvSpPr>
            <p:nvPr/>
          </p:nvSpPr>
          <p:spPr bwMode="auto">
            <a:xfrm>
              <a:off x="304" y="1699"/>
              <a:ext cx="20" cy="20"/>
            </a:xfrm>
            <a:custGeom>
              <a:avLst/>
              <a:gdLst>
                <a:gd name="T0" fmla="*/ 5 w 20"/>
                <a:gd name="T1" fmla="*/ 0 h 20"/>
                <a:gd name="T2" fmla="*/ 19 w 20"/>
                <a:gd name="T3" fmla="*/ 5 h 20"/>
                <a:gd name="T4" fmla="*/ 13 w 20"/>
                <a:gd name="T5" fmla="*/ 19 h 20"/>
                <a:gd name="T6" fmla="*/ 0 w 20"/>
                <a:gd name="T7" fmla="*/ 13 h 20"/>
                <a:gd name="T8" fmla="*/ 5 w 20"/>
                <a:gd name="T9" fmla="*/ 0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5" y="0"/>
                  </a:moveTo>
                  <a:lnTo>
                    <a:pt x="19" y="5"/>
                  </a:lnTo>
                  <a:lnTo>
                    <a:pt x="13" y="19"/>
                  </a:lnTo>
                  <a:lnTo>
                    <a:pt x="0" y="13"/>
                  </a:lnTo>
                  <a:lnTo>
                    <a:pt x="5" y="0"/>
                  </a:lnTo>
                </a:path>
              </a:pathLst>
            </a:custGeom>
            <a:noFill/>
            <a:ln w="12700" cap="rnd">
              <a:solidFill>
                <a:srgbClr val="000000"/>
              </a:solidFill>
              <a:round/>
              <a:headEnd/>
              <a:tailEnd/>
            </a:ln>
          </p:spPr>
          <p:txBody>
            <a:bodyPr/>
            <a:lstStyle/>
            <a:p>
              <a:endParaRPr lang="en-US"/>
            </a:p>
          </p:txBody>
        </p:sp>
        <p:sp>
          <p:nvSpPr>
            <p:cNvPr id="39970" name="Freeform 28"/>
            <p:cNvSpPr>
              <a:spLocks noChangeAspect="1"/>
            </p:cNvSpPr>
            <p:nvPr/>
          </p:nvSpPr>
          <p:spPr bwMode="auto">
            <a:xfrm>
              <a:off x="312" y="1677"/>
              <a:ext cx="20" cy="20"/>
            </a:xfrm>
            <a:custGeom>
              <a:avLst/>
              <a:gdLst>
                <a:gd name="T0" fmla="*/ 0 w 20"/>
                <a:gd name="T1" fmla="*/ 13 h 20"/>
                <a:gd name="T2" fmla="*/ 13 w 20"/>
                <a:gd name="T3" fmla="*/ 19 h 20"/>
                <a:gd name="T4" fmla="*/ 19 w 20"/>
                <a:gd name="T5" fmla="*/ 5 h 20"/>
                <a:gd name="T6" fmla="*/ 5 w 20"/>
                <a:gd name="T7" fmla="*/ 0 h 20"/>
                <a:gd name="T8" fmla="*/ 0 w 20"/>
                <a:gd name="T9" fmla="*/ 13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0" y="13"/>
                  </a:moveTo>
                  <a:lnTo>
                    <a:pt x="13" y="19"/>
                  </a:lnTo>
                  <a:lnTo>
                    <a:pt x="19" y="5"/>
                  </a:lnTo>
                  <a:lnTo>
                    <a:pt x="5" y="0"/>
                  </a:lnTo>
                  <a:lnTo>
                    <a:pt x="0" y="13"/>
                  </a:lnTo>
                </a:path>
              </a:pathLst>
            </a:custGeom>
            <a:solidFill>
              <a:srgbClr val="4C4C4C"/>
            </a:solidFill>
            <a:ln w="12700" cap="rnd">
              <a:noFill/>
              <a:round/>
              <a:headEnd/>
              <a:tailEnd/>
            </a:ln>
          </p:spPr>
          <p:txBody>
            <a:bodyPr/>
            <a:lstStyle/>
            <a:p>
              <a:endParaRPr lang="en-US"/>
            </a:p>
          </p:txBody>
        </p:sp>
        <p:sp>
          <p:nvSpPr>
            <p:cNvPr id="39971" name="Freeform 29"/>
            <p:cNvSpPr>
              <a:spLocks noChangeAspect="1"/>
            </p:cNvSpPr>
            <p:nvPr/>
          </p:nvSpPr>
          <p:spPr bwMode="auto">
            <a:xfrm>
              <a:off x="312" y="1677"/>
              <a:ext cx="20" cy="20"/>
            </a:xfrm>
            <a:custGeom>
              <a:avLst/>
              <a:gdLst>
                <a:gd name="T0" fmla="*/ 0 w 20"/>
                <a:gd name="T1" fmla="*/ 13 h 20"/>
                <a:gd name="T2" fmla="*/ 13 w 20"/>
                <a:gd name="T3" fmla="*/ 19 h 20"/>
                <a:gd name="T4" fmla="*/ 19 w 20"/>
                <a:gd name="T5" fmla="*/ 5 h 20"/>
                <a:gd name="T6" fmla="*/ 5 w 20"/>
                <a:gd name="T7" fmla="*/ 0 h 20"/>
                <a:gd name="T8" fmla="*/ 0 w 20"/>
                <a:gd name="T9" fmla="*/ 13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0" y="13"/>
                  </a:moveTo>
                  <a:lnTo>
                    <a:pt x="13" y="19"/>
                  </a:lnTo>
                  <a:lnTo>
                    <a:pt x="19" y="5"/>
                  </a:lnTo>
                  <a:lnTo>
                    <a:pt x="5" y="0"/>
                  </a:lnTo>
                  <a:lnTo>
                    <a:pt x="0" y="13"/>
                  </a:lnTo>
                </a:path>
              </a:pathLst>
            </a:custGeom>
            <a:noFill/>
            <a:ln w="12700" cap="rnd">
              <a:solidFill>
                <a:srgbClr val="000000"/>
              </a:solidFill>
              <a:round/>
              <a:headEnd/>
              <a:tailEnd/>
            </a:ln>
          </p:spPr>
          <p:txBody>
            <a:bodyPr/>
            <a:lstStyle/>
            <a:p>
              <a:endParaRPr lang="en-US"/>
            </a:p>
          </p:txBody>
        </p:sp>
        <p:sp>
          <p:nvSpPr>
            <p:cNvPr id="39972" name="Freeform 30"/>
            <p:cNvSpPr>
              <a:spLocks noChangeAspect="1"/>
            </p:cNvSpPr>
            <p:nvPr/>
          </p:nvSpPr>
          <p:spPr bwMode="auto">
            <a:xfrm>
              <a:off x="430" y="1440"/>
              <a:ext cx="225" cy="94"/>
            </a:xfrm>
            <a:custGeom>
              <a:avLst/>
              <a:gdLst>
                <a:gd name="T0" fmla="*/ 0 w 225"/>
                <a:gd name="T1" fmla="*/ 13 h 94"/>
                <a:gd name="T2" fmla="*/ 205 w 225"/>
                <a:gd name="T3" fmla="*/ 92 h 94"/>
                <a:gd name="T4" fmla="*/ 207 w 225"/>
                <a:gd name="T5" fmla="*/ 92 h 94"/>
                <a:gd name="T6" fmla="*/ 208 w 225"/>
                <a:gd name="T7" fmla="*/ 92 h 94"/>
                <a:gd name="T8" fmla="*/ 209 w 225"/>
                <a:gd name="T9" fmla="*/ 92 h 94"/>
                <a:gd name="T10" fmla="*/ 211 w 225"/>
                <a:gd name="T11" fmla="*/ 93 h 94"/>
                <a:gd name="T12" fmla="*/ 212 w 225"/>
                <a:gd name="T13" fmla="*/ 92 h 94"/>
                <a:gd name="T14" fmla="*/ 213 w 225"/>
                <a:gd name="T15" fmla="*/ 93 h 94"/>
                <a:gd name="T16" fmla="*/ 214 w 225"/>
                <a:gd name="T17" fmla="*/ 92 h 94"/>
                <a:gd name="T18" fmla="*/ 215 w 225"/>
                <a:gd name="T19" fmla="*/ 92 h 94"/>
                <a:gd name="T20" fmla="*/ 216 w 225"/>
                <a:gd name="T21" fmla="*/ 93 h 94"/>
                <a:gd name="T22" fmla="*/ 217 w 225"/>
                <a:gd name="T23" fmla="*/ 93 h 94"/>
                <a:gd name="T24" fmla="*/ 218 w 225"/>
                <a:gd name="T25" fmla="*/ 92 h 94"/>
                <a:gd name="T26" fmla="*/ 219 w 225"/>
                <a:gd name="T27" fmla="*/ 93 h 94"/>
                <a:gd name="T28" fmla="*/ 220 w 225"/>
                <a:gd name="T29" fmla="*/ 92 h 94"/>
                <a:gd name="T30" fmla="*/ 221 w 225"/>
                <a:gd name="T31" fmla="*/ 92 h 94"/>
                <a:gd name="T32" fmla="*/ 221 w 225"/>
                <a:gd name="T33" fmla="*/ 91 h 94"/>
                <a:gd name="T34" fmla="*/ 222 w 225"/>
                <a:gd name="T35" fmla="*/ 91 h 94"/>
                <a:gd name="T36" fmla="*/ 223 w 225"/>
                <a:gd name="T37" fmla="*/ 90 h 94"/>
                <a:gd name="T38" fmla="*/ 223 w 225"/>
                <a:gd name="T39" fmla="*/ 91 h 94"/>
                <a:gd name="T40" fmla="*/ 224 w 225"/>
                <a:gd name="T41" fmla="*/ 91 h 94"/>
                <a:gd name="T42" fmla="*/ 224 w 225"/>
                <a:gd name="T43" fmla="*/ 90 h 94"/>
                <a:gd name="T44" fmla="*/ 223 w 225"/>
                <a:gd name="T45" fmla="*/ 89 h 94"/>
                <a:gd name="T46" fmla="*/ 223 w 225"/>
                <a:gd name="T47" fmla="*/ 88 h 94"/>
                <a:gd name="T48" fmla="*/ 222 w 225"/>
                <a:gd name="T49" fmla="*/ 88 h 94"/>
                <a:gd name="T50" fmla="*/ 221 w 225"/>
                <a:gd name="T51" fmla="*/ 87 h 94"/>
                <a:gd name="T52" fmla="*/ 221 w 225"/>
                <a:gd name="T53" fmla="*/ 86 h 94"/>
                <a:gd name="T54" fmla="*/ 220 w 225"/>
                <a:gd name="T55" fmla="*/ 86 h 94"/>
                <a:gd name="T56" fmla="*/ 220 w 225"/>
                <a:gd name="T57" fmla="*/ 85 h 94"/>
                <a:gd name="T58" fmla="*/ 219 w 225"/>
                <a:gd name="T59" fmla="*/ 85 h 94"/>
                <a:gd name="T60" fmla="*/ 219 w 225"/>
                <a:gd name="T61" fmla="*/ 84 h 94"/>
                <a:gd name="T62" fmla="*/ 218 w 225"/>
                <a:gd name="T63" fmla="*/ 84 h 94"/>
                <a:gd name="T64" fmla="*/ 218 w 225"/>
                <a:gd name="T65" fmla="*/ 83 h 94"/>
                <a:gd name="T66" fmla="*/ 217 w 225"/>
                <a:gd name="T67" fmla="*/ 83 h 94"/>
                <a:gd name="T68" fmla="*/ 216 w 225"/>
                <a:gd name="T69" fmla="*/ 82 h 94"/>
                <a:gd name="T70" fmla="*/ 215 w 225"/>
                <a:gd name="T71" fmla="*/ 82 h 94"/>
                <a:gd name="T72" fmla="*/ 214 w 225"/>
                <a:gd name="T73" fmla="*/ 81 h 94"/>
                <a:gd name="T74" fmla="*/ 214 w 225"/>
                <a:gd name="T75" fmla="*/ 80 h 94"/>
                <a:gd name="T76" fmla="*/ 213 w 225"/>
                <a:gd name="T77" fmla="*/ 80 h 94"/>
                <a:gd name="T78" fmla="*/ 212 w 225"/>
                <a:gd name="T79" fmla="*/ 79 h 94"/>
                <a:gd name="T80" fmla="*/ 211 w 225"/>
                <a:gd name="T81" fmla="*/ 78 h 94"/>
                <a:gd name="T82" fmla="*/ 5 w 225"/>
                <a:gd name="T83" fmla="*/ 0 h 94"/>
                <a:gd name="T84" fmla="*/ 0 w 225"/>
                <a:gd name="T85" fmla="*/ 13 h 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5"/>
                <a:gd name="T130" fmla="*/ 0 h 94"/>
                <a:gd name="T131" fmla="*/ 225 w 225"/>
                <a:gd name="T132" fmla="*/ 94 h 9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5" h="94">
                  <a:moveTo>
                    <a:pt x="0" y="13"/>
                  </a:moveTo>
                  <a:lnTo>
                    <a:pt x="205" y="92"/>
                  </a:lnTo>
                  <a:lnTo>
                    <a:pt x="207" y="92"/>
                  </a:lnTo>
                  <a:lnTo>
                    <a:pt x="208" y="92"/>
                  </a:lnTo>
                  <a:lnTo>
                    <a:pt x="209" y="92"/>
                  </a:lnTo>
                  <a:lnTo>
                    <a:pt x="211" y="93"/>
                  </a:lnTo>
                  <a:lnTo>
                    <a:pt x="212" y="92"/>
                  </a:lnTo>
                  <a:lnTo>
                    <a:pt x="213" y="93"/>
                  </a:lnTo>
                  <a:lnTo>
                    <a:pt x="214" y="92"/>
                  </a:lnTo>
                  <a:lnTo>
                    <a:pt x="215" y="92"/>
                  </a:lnTo>
                  <a:lnTo>
                    <a:pt x="216" y="93"/>
                  </a:lnTo>
                  <a:lnTo>
                    <a:pt x="217" y="93"/>
                  </a:lnTo>
                  <a:lnTo>
                    <a:pt x="218" y="92"/>
                  </a:lnTo>
                  <a:lnTo>
                    <a:pt x="219" y="93"/>
                  </a:lnTo>
                  <a:lnTo>
                    <a:pt x="220" y="92"/>
                  </a:lnTo>
                  <a:lnTo>
                    <a:pt x="221" y="92"/>
                  </a:lnTo>
                  <a:lnTo>
                    <a:pt x="221" y="91"/>
                  </a:lnTo>
                  <a:lnTo>
                    <a:pt x="222" y="91"/>
                  </a:lnTo>
                  <a:lnTo>
                    <a:pt x="223" y="90"/>
                  </a:lnTo>
                  <a:lnTo>
                    <a:pt x="223" y="91"/>
                  </a:lnTo>
                  <a:lnTo>
                    <a:pt x="224" y="91"/>
                  </a:lnTo>
                  <a:lnTo>
                    <a:pt x="224" y="90"/>
                  </a:lnTo>
                  <a:lnTo>
                    <a:pt x="223" y="89"/>
                  </a:lnTo>
                  <a:lnTo>
                    <a:pt x="223" y="88"/>
                  </a:lnTo>
                  <a:lnTo>
                    <a:pt x="222" y="88"/>
                  </a:lnTo>
                  <a:lnTo>
                    <a:pt x="221" y="87"/>
                  </a:lnTo>
                  <a:lnTo>
                    <a:pt x="221" y="86"/>
                  </a:lnTo>
                  <a:lnTo>
                    <a:pt x="220" y="86"/>
                  </a:lnTo>
                  <a:lnTo>
                    <a:pt x="220" y="85"/>
                  </a:lnTo>
                  <a:lnTo>
                    <a:pt x="219" y="85"/>
                  </a:lnTo>
                  <a:lnTo>
                    <a:pt x="219" y="84"/>
                  </a:lnTo>
                  <a:lnTo>
                    <a:pt x="218" y="84"/>
                  </a:lnTo>
                  <a:lnTo>
                    <a:pt x="218" y="83"/>
                  </a:lnTo>
                  <a:lnTo>
                    <a:pt x="217" y="83"/>
                  </a:lnTo>
                  <a:lnTo>
                    <a:pt x="216" y="82"/>
                  </a:lnTo>
                  <a:lnTo>
                    <a:pt x="215" y="82"/>
                  </a:lnTo>
                  <a:lnTo>
                    <a:pt x="214" y="81"/>
                  </a:lnTo>
                  <a:lnTo>
                    <a:pt x="214" y="80"/>
                  </a:lnTo>
                  <a:lnTo>
                    <a:pt x="213" y="80"/>
                  </a:lnTo>
                  <a:lnTo>
                    <a:pt x="212" y="79"/>
                  </a:lnTo>
                  <a:lnTo>
                    <a:pt x="211" y="78"/>
                  </a:lnTo>
                  <a:lnTo>
                    <a:pt x="5" y="0"/>
                  </a:lnTo>
                  <a:lnTo>
                    <a:pt x="0" y="13"/>
                  </a:lnTo>
                </a:path>
              </a:pathLst>
            </a:custGeom>
            <a:solidFill>
              <a:srgbClr val="F2F2F2"/>
            </a:solidFill>
            <a:ln w="12700" cap="rnd">
              <a:noFill/>
              <a:round/>
              <a:headEnd/>
              <a:tailEnd/>
            </a:ln>
          </p:spPr>
          <p:txBody>
            <a:bodyPr/>
            <a:lstStyle/>
            <a:p>
              <a:endParaRPr lang="en-US"/>
            </a:p>
          </p:txBody>
        </p:sp>
        <p:sp>
          <p:nvSpPr>
            <p:cNvPr id="39973" name="Freeform 31"/>
            <p:cNvSpPr>
              <a:spLocks noChangeAspect="1"/>
            </p:cNvSpPr>
            <p:nvPr/>
          </p:nvSpPr>
          <p:spPr bwMode="auto">
            <a:xfrm>
              <a:off x="430" y="1440"/>
              <a:ext cx="225" cy="94"/>
            </a:xfrm>
            <a:custGeom>
              <a:avLst/>
              <a:gdLst>
                <a:gd name="T0" fmla="*/ 0 w 225"/>
                <a:gd name="T1" fmla="*/ 13 h 94"/>
                <a:gd name="T2" fmla="*/ 205 w 225"/>
                <a:gd name="T3" fmla="*/ 92 h 94"/>
                <a:gd name="T4" fmla="*/ 209 w 225"/>
                <a:gd name="T5" fmla="*/ 92 h 94"/>
                <a:gd name="T6" fmla="*/ 213 w 225"/>
                <a:gd name="T7" fmla="*/ 93 h 94"/>
                <a:gd name="T8" fmla="*/ 215 w 225"/>
                <a:gd name="T9" fmla="*/ 92 h 94"/>
                <a:gd name="T10" fmla="*/ 218 w 225"/>
                <a:gd name="T11" fmla="*/ 92 h 94"/>
                <a:gd name="T12" fmla="*/ 221 w 225"/>
                <a:gd name="T13" fmla="*/ 92 h 94"/>
                <a:gd name="T14" fmla="*/ 222 w 225"/>
                <a:gd name="T15" fmla="*/ 91 h 94"/>
                <a:gd name="T16" fmla="*/ 223 w 225"/>
                <a:gd name="T17" fmla="*/ 91 h 94"/>
                <a:gd name="T18" fmla="*/ 224 w 225"/>
                <a:gd name="T19" fmla="*/ 91 h 94"/>
                <a:gd name="T20" fmla="*/ 224 w 225"/>
                <a:gd name="T21" fmla="*/ 90 h 94"/>
                <a:gd name="T22" fmla="*/ 223 w 225"/>
                <a:gd name="T23" fmla="*/ 89 h 94"/>
                <a:gd name="T24" fmla="*/ 222 w 225"/>
                <a:gd name="T25" fmla="*/ 88 h 94"/>
                <a:gd name="T26" fmla="*/ 220 w 225"/>
                <a:gd name="T27" fmla="*/ 86 h 94"/>
                <a:gd name="T28" fmla="*/ 218 w 225"/>
                <a:gd name="T29" fmla="*/ 84 h 94"/>
                <a:gd name="T30" fmla="*/ 216 w 225"/>
                <a:gd name="T31" fmla="*/ 82 h 94"/>
                <a:gd name="T32" fmla="*/ 214 w 225"/>
                <a:gd name="T33" fmla="*/ 80 h 94"/>
                <a:gd name="T34" fmla="*/ 211 w 225"/>
                <a:gd name="T35" fmla="*/ 78 h 94"/>
                <a:gd name="T36" fmla="*/ 5 w 225"/>
                <a:gd name="T37" fmla="*/ 0 h 94"/>
                <a:gd name="T38" fmla="*/ 0 w 225"/>
                <a:gd name="T39" fmla="*/ 13 h 9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5"/>
                <a:gd name="T61" fmla="*/ 0 h 94"/>
                <a:gd name="T62" fmla="*/ 225 w 225"/>
                <a:gd name="T63" fmla="*/ 94 h 9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5" h="94">
                  <a:moveTo>
                    <a:pt x="0" y="13"/>
                  </a:moveTo>
                  <a:lnTo>
                    <a:pt x="205" y="92"/>
                  </a:lnTo>
                  <a:lnTo>
                    <a:pt x="209" y="92"/>
                  </a:lnTo>
                  <a:lnTo>
                    <a:pt x="213" y="93"/>
                  </a:lnTo>
                  <a:lnTo>
                    <a:pt x="215" y="92"/>
                  </a:lnTo>
                  <a:lnTo>
                    <a:pt x="218" y="92"/>
                  </a:lnTo>
                  <a:lnTo>
                    <a:pt x="221" y="92"/>
                  </a:lnTo>
                  <a:lnTo>
                    <a:pt x="222" y="91"/>
                  </a:lnTo>
                  <a:lnTo>
                    <a:pt x="223" y="91"/>
                  </a:lnTo>
                  <a:lnTo>
                    <a:pt x="224" y="91"/>
                  </a:lnTo>
                  <a:lnTo>
                    <a:pt x="224" y="90"/>
                  </a:lnTo>
                  <a:lnTo>
                    <a:pt x="223" y="89"/>
                  </a:lnTo>
                  <a:lnTo>
                    <a:pt x="222" y="88"/>
                  </a:lnTo>
                  <a:lnTo>
                    <a:pt x="220" y="86"/>
                  </a:lnTo>
                  <a:lnTo>
                    <a:pt x="218" y="84"/>
                  </a:lnTo>
                  <a:lnTo>
                    <a:pt x="216" y="82"/>
                  </a:lnTo>
                  <a:lnTo>
                    <a:pt x="214" y="80"/>
                  </a:lnTo>
                  <a:lnTo>
                    <a:pt x="211" y="78"/>
                  </a:lnTo>
                  <a:lnTo>
                    <a:pt x="5" y="0"/>
                  </a:lnTo>
                  <a:lnTo>
                    <a:pt x="0" y="13"/>
                  </a:lnTo>
                </a:path>
              </a:pathLst>
            </a:custGeom>
            <a:noFill/>
            <a:ln w="12700" cap="rnd">
              <a:solidFill>
                <a:srgbClr val="000000"/>
              </a:solidFill>
              <a:round/>
              <a:headEnd/>
              <a:tailEnd/>
            </a:ln>
          </p:spPr>
          <p:txBody>
            <a:bodyPr/>
            <a:lstStyle/>
            <a:p>
              <a:endParaRPr lang="en-US"/>
            </a:p>
          </p:txBody>
        </p:sp>
        <p:sp>
          <p:nvSpPr>
            <p:cNvPr id="39974" name="Freeform 32"/>
            <p:cNvSpPr>
              <a:spLocks noChangeAspect="1"/>
            </p:cNvSpPr>
            <p:nvPr/>
          </p:nvSpPr>
          <p:spPr bwMode="auto">
            <a:xfrm>
              <a:off x="429" y="1439"/>
              <a:ext cx="40" cy="25"/>
            </a:xfrm>
            <a:custGeom>
              <a:avLst/>
              <a:gdLst>
                <a:gd name="T0" fmla="*/ 39 w 40"/>
                <a:gd name="T1" fmla="*/ 15 h 25"/>
                <a:gd name="T2" fmla="*/ 25 w 40"/>
                <a:gd name="T3" fmla="*/ 24 h 25"/>
                <a:gd name="T4" fmla="*/ 0 w 40"/>
                <a:gd name="T5" fmla="*/ 13 h 25"/>
                <a:gd name="T6" fmla="*/ 5 w 40"/>
                <a:gd name="T7" fmla="*/ 0 h 25"/>
                <a:gd name="T8" fmla="*/ 39 w 40"/>
                <a:gd name="T9" fmla="*/ 12 h 25"/>
                <a:gd name="T10" fmla="*/ 39 w 40"/>
                <a:gd name="T11" fmla="*/ 15 h 25"/>
                <a:gd name="T12" fmla="*/ 0 60000 65536"/>
                <a:gd name="T13" fmla="*/ 0 60000 65536"/>
                <a:gd name="T14" fmla="*/ 0 60000 65536"/>
                <a:gd name="T15" fmla="*/ 0 60000 65536"/>
                <a:gd name="T16" fmla="*/ 0 60000 65536"/>
                <a:gd name="T17" fmla="*/ 0 60000 65536"/>
                <a:gd name="T18" fmla="*/ 0 w 40"/>
                <a:gd name="T19" fmla="*/ 0 h 25"/>
                <a:gd name="T20" fmla="*/ 40 w 40"/>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40" h="25">
                  <a:moveTo>
                    <a:pt x="39" y="15"/>
                  </a:moveTo>
                  <a:lnTo>
                    <a:pt x="25" y="24"/>
                  </a:lnTo>
                  <a:lnTo>
                    <a:pt x="0" y="13"/>
                  </a:lnTo>
                  <a:lnTo>
                    <a:pt x="5" y="0"/>
                  </a:lnTo>
                  <a:lnTo>
                    <a:pt x="39" y="12"/>
                  </a:lnTo>
                  <a:lnTo>
                    <a:pt x="39" y="15"/>
                  </a:lnTo>
                </a:path>
              </a:pathLst>
            </a:custGeom>
            <a:solidFill>
              <a:srgbClr val="F2F2F2"/>
            </a:solidFill>
            <a:ln w="12700" cap="rnd">
              <a:noFill/>
              <a:round/>
              <a:headEnd/>
              <a:tailEnd/>
            </a:ln>
          </p:spPr>
          <p:txBody>
            <a:bodyPr/>
            <a:lstStyle/>
            <a:p>
              <a:endParaRPr lang="en-US"/>
            </a:p>
          </p:txBody>
        </p:sp>
        <p:sp>
          <p:nvSpPr>
            <p:cNvPr id="39975" name="Freeform 33"/>
            <p:cNvSpPr>
              <a:spLocks noChangeAspect="1"/>
            </p:cNvSpPr>
            <p:nvPr/>
          </p:nvSpPr>
          <p:spPr bwMode="auto">
            <a:xfrm>
              <a:off x="429" y="1439"/>
              <a:ext cx="40" cy="25"/>
            </a:xfrm>
            <a:custGeom>
              <a:avLst/>
              <a:gdLst>
                <a:gd name="T0" fmla="*/ 39 w 40"/>
                <a:gd name="T1" fmla="*/ 15 h 25"/>
                <a:gd name="T2" fmla="*/ 25 w 40"/>
                <a:gd name="T3" fmla="*/ 24 h 25"/>
                <a:gd name="T4" fmla="*/ 0 w 40"/>
                <a:gd name="T5" fmla="*/ 13 h 25"/>
                <a:gd name="T6" fmla="*/ 5 w 40"/>
                <a:gd name="T7" fmla="*/ 0 h 25"/>
                <a:gd name="T8" fmla="*/ 39 w 40"/>
                <a:gd name="T9" fmla="*/ 12 h 25"/>
                <a:gd name="T10" fmla="*/ 39 w 40"/>
                <a:gd name="T11" fmla="*/ 15 h 25"/>
                <a:gd name="T12" fmla="*/ 0 60000 65536"/>
                <a:gd name="T13" fmla="*/ 0 60000 65536"/>
                <a:gd name="T14" fmla="*/ 0 60000 65536"/>
                <a:gd name="T15" fmla="*/ 0 60000 65536"/>
                <a:gd name="T16" fmla="*/ 0 60000 65536"/>
                <a:gd name="T17" fmla="*/ 0 60000 65536"/>
                <a:gd name="T18" fmla="*/ 0 w 40"/>
                <a:gd name="T19" fmla="*/ 0 h 25"/>
                <a:gd name="T20" fmla="*/ 40 w 40"/>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40" h="25">
                  <a:moveTo>
                    <a:pt x="39" y="15"/>
                  </a:moveTo>
                  <a:lnTo>
                    <a:pt x="25" y="24"/>
                  </a:lnTo>
                  <a:lnTo>
                    <a:pt x="0" y="13"/>
                  </a:lnTo>
                  <a:lnTo>
                    <a:pt x="5" y="0"/>
                  </a:lnTo>
                  <a:lnTo>
                    <a:pt x="39" y="12"/>
                  </a:lnTo>
                  <a:lnTo>
                    <a:pt x="39" y="15"/>
                  </a:lnTo>
                </a:path>
              </a:pathLst>
            </a:custGeom>
            <a:noFill/>
            <a:ln w="12700" cap="rnd">
              <a:solidFill>
                <a:srgbClr val="000000"/>
              </a:solidFill>
              <a:round/>
              <a:headEnd/>
              <a:tailEnd/>
            </a:ln>
          </p:spPr>
          <p:txBody>
            <a:bodyPr/>
            <a:lstStyle/>
            <a:p>
              <a:endParaRPr lang="en-US"/>
            </a:p>
          </p:txBody>
        </p:sp>
        <p:sp>
          <p:nvSpPr>
            <p:cNvPr id="39976" name="Freeform 34"/>
            <p:cNvSpPr>
              <a:spLocks noChangeAspect="1"/>
            </p:cNvSpPr>
            <p:nvPr/>
          </p:nvSpPr>
          <p:spPr bwMode="auto">
            <a:xfrm>
              <a:off x="435" y="1426"/>
              <a:ext cx="36" cy="27"/>
            </a:xfrm>
            <a:custGeom>
              <a:avLst/>
              <a:gdLst>
                <a:gd name="T0" fmla="*/ 35 w 36"/>
                <a:gd name="T1" fmla="*/ 24 h 27"/>
                <a:gd name="T2" fmla="*/ 29 w 36"/>
                <a:gd name="T3" fmla="*/ 9 h 27"/>
                <a:gd name="T4" fmla="*/ 4 w 36"/>
                <a:gd name="T5" fmla="*/ 0 h 27"/>
                <a:gd name="T6" fmla="*/ 0 w 36"/>
                <a:gd name="T7" fmla="*/ 13 h 27"/>
                <a:gd name="T8" fmla="*/ 33 w 36"/>
                <a:gd name="T9" fmla="*/ 26 h 27"/>
                <a:gd name="T10" fmla="*/ 35 w 36"/>
                <a:gd name="T11" fmla="*/ 24 h 27"/>
                <a:gd name="T12" fmla="*/ 0 60000 65536"/>
                <a:gd name="T13" fmla="*/ 0 60000 65536"/>
                <a:gd name="T14" fmla="*/ 0 60000 65536"/>
                <a:gd name="T15" fmla="*/ 0 60000 65536"/>
                <a:gd name="T16" fmla="*/ 0 60000 65536"/>
                <a:gd name="T17" fmla="*/ 0 60000 65536"/>
                <a:gd name="T18" fmla="*/ 0 w 36"/>
                <a:gd name="T19" fmla="*/ 0 h 27"/>
                <a:gd name="T20" fmla="*/ 36 w 36"/>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6" h="27">
                  <a:moveTo>
                    <a:pt x="35" y="24"/>
                  </a:moveTo>
                  <a:lnTo>
                    <a:pt x="29" y="9"/>
                  </a:lnTo>
                  <a:lnTo>
                    <a:pt x="4" y="0"/>
                  </a:lnTo>
                  <a:lnTo>
                    <a:pt x="0" y="13"/>
                  </a:lnTo>
                  <a:lnTo>
                    <a:pt x="33" y="26"/>
                  </a:lnTo>
                  <a:lnTo>
                    <a:pt x="35" y="24"/>
                  </a:lnTo>
                </a:path>
              </a:pathLst>
            </a:custGeom>
            <a:solidFill>
              <a:srgbClr val="F2F2F2"/>
            </a:solidFill>
            <a:ln w="12700" cap="rnd">
              <a:noFill/>
              <a:round/>
              <a:headEnd/>
              <a:tailEnd/>
            </a:ln>
          </p:spPr>
          <p:txBody>
            <a:bodyPr/>
            <a:lstStyle/>
            <a:p>
              <a:endParaRPr lang="en-US"/>
            </a:p>
          </p:txBody>
        </p:sp>
        <p:sp>
          <p:nvSpPr>
            <p:cNvPr id="39977" name="Freeform 35"/>
            <p:cNvSpPr>
              <a:spLocks noChangeAspect="1"/>
            </p:cNvSpPr>
            <p:nvPr/>
          </p:nvSpPr>
          <p:spPr bwMode="auto">
            <a:xfrm>
              <a:off x="435" y="1426"/>
              <a:ext cx="36" cy="27"/>
            </a:xfrm>
            <a:custGeom>
              <a:avLst/>
              <a:gdLst>
                <a:gd name="T0" fmla="*/ 35 w 36"/>
                <a:gd name="T1" fmla="*/ 24 h 27"/>
                <a:gd name="T2" fmla="*/ 29 w 36"/>
                <a:gd name="T3" fmla="*/ 9 h 27"/>
                <a:gd name="T4" fmla="*/ 4 w 36"/>
                <a:gd name="T5" fmla="*/ 0 h 27"/>
                <a:gd name="T6" fmla="*/ 0 w 36"/>
                <a:gd name="T7" fmla="*/ 13 h 27"/>
                <a:gd name="T8" fmla="*/ 33 w 36"/>
                <a:gd name="T9" fmla="*/ 26 h 27"/>
                <a:gd name="T10" fmla="*/ 35 w 36"/>
                <a:gd name="T11" fmla="*/ 24 h 27"/>
                <a:gd name="T12" fmla="*/ 0 60000 65536"/>
                <a:gd name="T13" fmla="*/ 0 60000 65536"/>
                <a:gd name="T14" fmla="*/ 0 60000 65536"/>
                <a:gd name="T15" fmla="*/ 0 60000 65536"/>
                <a:gd name="T16" fmla="*/ 0 60000 65536"/>
                <a:gd name="T17" fmla="*/ 0 60000 65536"/>
                <a:gd name="T18" fmla="*/ 0 w 36"/>
                <a:gd name="T19" fmla="*/ 0 h 27"/>
                <a:gd name="T20" fmla="*/ 36 w 36"/>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6" h="27">
                  <a:moveTo>
                    <a:pt x="35" y="24"/>
                  </a:moveTo>
                  <a:lnTo>
                    <a:pt x="29" y="9"/>
                  </a:lnTo>
                  <a:lnTo>
                    <a:pt x="4" y="0"/>
                  </a:lnTo>
                  <a:lnTo>
                    <a:pt x="0" y="13"/>
                  </a:lnTo>
                  <a:lnTo>
                    <a:pt x="33" y="26"/>
                  </a:lnTo>
                  <a:lnTo>
                    <a:pt x="35" y="24"/>
                  </a:lnTo>
                </a:path>
              </a:pathLst>
            </a:custGeom>
            <a:noFill/>
            <a:ln w="12700" cap="rnd">
              <a:solidFill>
                <a:srgbClr val="000000"/>
              </a:solidFill>
              <a:round/>
              <a:headEnd/>
              <a:tailEnd/>
            </a:ln>
          </p:spPr>
          <p:txBody>
            <a:bodyPr/>
            <a:lstStyle/>
            <a:p>
              <a:endParaRPr lang="en-US"/>
            </a:p>
          </p:txBody>
        </p:sp>
        <p:sp>
          <p:nvSpPr>
            <p:cNvPr id="39978" name="Freeform 36"/>
            <p:cNvSpPr>
              <a:spLocks noChangeAspect="1"/>
            </p:cNvSpPr>
            <p:nvPr/>
          </p:nvSpPr>
          <p:spPr bwMode="auto">
            <a:xfrm>
              <a:off x="436" y="1428"/>
              <a:ext cx="20" cy="19"/>
            </a:xfrm>
            <a:custGeom>
              <a:avLst/>
              <a:gdLst>
                <a:gd name="T0" fmla="*/ 0 w 20"/>
                <a:gd name="T1" fmla="*/ 12 h 19"/>
                <a:gd name="T2" fmla="*/ 13 w 20"/>
                <a:gd name="T3" fmla="*/ 18 h 19"/>
                <a:gd name="T4" fmla="*/ 19 w 20"/>
                <a:gd name="T5" fmla="*/ 5 h 19"/>
                <a:gd name="T6" fmla="*/ 5 w 20"/>
                <a:gd name="T7" fmla="*/ 0 h 19"/>
                <a:gd name="T8" fmla="*/ 0 w 20"/>
                <a:gd name="T9" fmla="*/ 12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0" y="12"/>
                  </a:moveTo>
                  <a:lnTo>
                    <a:pt x="13" y="18"/>
                  </a:lnTo>
                  <a:lnTo>
                    <a:pt x="19" y="5"/>
                  </a:lnTo>
                  <a:lnTo>
                    <a:pt x="5" y="0"/>
                  </a:lnTo>
                  <a:lnTo>
                    <a:pt x="0" y="12"/>
                  </a:lnTo>
                </a:path>
              </a:pathLst>
            </a:custGeom>
            <a:solidFill>
              <a:srgbClr val="4C4C4C"/>
            </a:solidFill>
            <a:ln w="12700" cap="rnd">
              <a:noFill/>
              <a:round/>
              <a:headEnd/>
              <a:tailEnd/>
            </a:ln>
          </p:spPr>
          <p:txBody>
            <a:bodyPr/>
            <a:lstStyle/>
            <a:p>
              <a:endParaRPr lang="en-US"/>
            </a:p>
          </p:txBody>
        </p:sp>
        <p:sp>
          <p:nvSpPr>
            <p:cNvPr id="39979" name="Freeform 37"/>
            <p:cNvSpPr>
              <a:spLocks noChangeAspect="1"/>
            </p:cNvSpPr>
            <p:nvPr/>
          </p:nvSpPr>
          <p:spPr bwMode="auto">
            <a:xfrm>
              <a:off x="436" y="1428"/>
              <a:ext cx="20" cy="19"/>
            </a:xfrm>
            <a:custGeom>
              <a:avLst/>
              <a:gdLst>
                <a:gd name="T0" fmla="*/ 0 w 20"/>
                <a:gd name="T1" fmla="*/ 12 h 19"/>
                <a:gd name="T2" fmla="*/ 13 w 20"/>
                <a:gd name="T3" fmla="*/ 18 h 19"/>
                <a:gd name="T4" fmla="*/ 19 w 20"/>
                <a:gd name="T5" fmla="*/ 5 h 19"/>
                <a:gd name="T6" fmla="*/ 5 w 20"/>
                <a:gd name="T7" fmla="*/ 0 h 19"/>
                <a:gd name="T8" fmla="*/ 0 w 20"/>
                <a:gd name="T9" fmla="*/ 12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0" y="12"/>
                  </a:moveTo>
                  <a:lnTo>
                    <a:pt x="13" y="18"/>
                  </a:lnTo>
                  <a:lnTo>
                    <a:pt x="19" y="5"/>
                  </a:lnTo>
                  <a:lnTo>
                    <a:pt x="5" y="0"/>
                  </a:lnTo>
                  <a:lnTo>
                    <a:pt x="0" y="12"/>
                  </a:lnTo>
                </a:path>
              </a:pathLst>
            </a:custGeom>
            <a:noFill/>
            <a:ln w="12700" cap="rnd">
              <a:solidFill>
                <a:srgbClr val="000000"/>
              </a:solidFill>
              <a:round/>
              <a:headEnd/>
              <a:tailEnd/>
            </a:ln>
          </p:spPr>
          <p:txBody>
            <a:bodyPr/>
            <a:lstStyle/>
            <a:p>
              <a:endParaRPr lang="en-US"/>
            </a:p>
          </p:txBody>
        </p:sp>
        <p:sp>
          <p:nvSpPr>
            <p:cNvPr id="39980" name="Freeform 38"/>
            <p:cNvSpPr>
              <a:spLocks noChangeAspect="1"/>
            </p:cNvSpPr>
            <p:nvPr/>
          </p:nvSpPr>
          <p:spPr bwMode="auto">
            <a:xfrm>
              <a:off x="428" y="1449"/>
              <a:ext cx="19" cy="20"/>
            </a:xfrm>
            <a:custGeom>
              <a:avLst/>
              <a:gdLst>
                <a:gd name="T0" fmla="*/ 4 w 19"/>
                <a:gd name="T1" fmla="*/ 0 h 20"/>
                <a:gd name="T2" fmla="*/ 18 w 19"/>
                <a:gd name="T3" fmla="*/ 5 h 20"/>
                <a:gd name="T4" fmla="*/ 13 w 19"/>
                <a:gd name="T5" fmla="*/ 19 h 20"/>
                <a:gd name="T6" fmla="*/ 0 w 19"/>
                <a:gd name="T7" fmla="*/ 13 h 20"/>
                <a:gd name="T8" fmla="*/ 4 w 19"/>
                <a:gd name="T9" fmla="*/ 0 h 20"/>
                <a:gd name="T10" fmla="*/ 0 60000 65536"/>
                <a:gd name="T11" fmla="*/ 0 60000 65536"/>
                <a:gd name="T12" fmla="*/ 0 60000 65536"/>
                <a:gd name="T13" fmla="*/ 0 60000 65536"/>
                <a:gd name="T14" fmla="*/ 0 60000 65536"/>
                <a:gd name="T15" fmla="*/ 0 w 19"/>
                <a:gd name="T16" fmla="*/ 0 h 20"/>
                <a:gd name="T17" fmla="*/ 19 w 19"/>
                <a:gd name="T18" fmla="*/ 20 h 20"/>
              </a:gdLst>
              <a:ahLst/>
              <a:cxnLst>
                <a:cxn ang="T10">
                  <a:pos x="T0" y="T1"/>
                </a:cxn>
                <a:cxn ang="T11">
                  <a:pos x="T2" y="T3"/>
                </a:cxn>
                <a:cxn ang="T12">
                  <a:pos x="T4" y="T5"/>
                </a:cxn>
                <a:cxn ang="T13">
                  <a:pos x="T6" y="T7"/>
                </a:cxn>
                <a:cxn ang="T14">
                  <a:pos x="T8" y="T9"/>
                </a:cxn>
              </a:cxnLst>
              <a:rect l="T15" t="T16" r="T17" b="T18"/>
              <a:pathLst>
                <a:path w="19" h="20">
                  <a:moveTo>
                    <a:pt x="4" y="0"/>
                  </a:moveTo>
                  <a:lnTo>
                    <a:pt x="18" y="5"/>
                  </a:lnTo>
                  <a:lnTo>
                    <a:pt x="13" y="19"/>
                  </a:lnTo>
                  <a:lnTo>
                    <a:pt x="0" y="13"/>
                  </a:lnTo>
                  <a:lnTo>
                    <a:pt x="4" y="0"/>
                  </a:lnTo>
                </a:path>
              </a:pathLst>
            </a:custGeom>
            <a:solidFill>
              <a:srgbClr val="4C4C4C"/>
            </a:solidFill>
            <a:ln w="12700" cap="rnd">
              <a:noFill/>
              <a:round/>
              <a:headEnd/>
              <a:tailEnd/>
            </a:ln>
          </p:spPr>
          <p:txBody>
            <a:bodyPr/>
            <a:lstStyle/>
            <a:p>
              <a:endParaRPr lang="en-US"/>
            </a:p>
          </p:txBody>
        </p:sp>
        <p:sp>
          <p:nvSpPr>
            <p:cNvPr id="39981" name="Freeform 39"/>
            <p:cNvSpPr>
              <a:spLocks noChangeAspect="1"/>
            </p:cNvSpPr>
            <p:nvPr/>
          </p:nvSpPr>
          <p:spPr bwMode="auto">
            <a:xfrm>
              <a:off x="428" y="1449"/>
              <a:ext cx="19" cy="20"/>
            </a:xfrm>
            <a:custGeom>
              <a:avLst/>
              <a:gdLst>
                <a:gd name="T0" fmla="*/ 4 w 19"/>
                <a:gd name="T1" fmla="*/ 0 h 20"/>
                <a:gd name="T2" fmla="*/ 18 w 19"/>
                <a:gd name="T3" fmla="*/ 5 h 20"/>
                <a:gd name="T4" fmla="*/ 13 w 19"/>
                <a:gd name="T5" fmla="*/ 19 h 20"/>
                <a:gd name="T6" fmla="*/ 0 w 19"/>
                <a:gd name="T7" fmla="*/ 13 h 20"/>
                <a:gd name="T8" fmla="*/ 4 w 19"/>
                <a:gd name="T9" fmla="*/ 0 h 20"/>
                <a:gd name="T10" fmla="*/ 0 60000 65536"/>
                <a:gd name="T11" fmla="*/ 0 60000 65536"/>
                <a:gd name="T12" fmla="*/ 0 60000 65536"/>
                <a:gd name="T13" fmla="*/ 0 60000 65536"/>
                <a:gd name="T14" fmla="*/ 0 60000 65536"/>
                <a:gd name="T15" fmla="*/ 0 w 19"/>
                <a:gd name="T16" fmla="*/ 0 h 20"/>
                <a:gd name="T17" fmla="*/ 19 w 19"/>
                <a:gd name="T18" fmla="*/ 20 h 20"/>
              </a:gdLst>
              <a:ahLst/>
              <a:cxnLst>
                <a:cxn ang="T10">
                  <a:pos x="T0" y="T1"/>
                </a:cxn>
                <a:cxn ang="T11">
                  <a:pos x="T2" y="T3"/>
                </a:cxn>
                <a:cxn ang="T12">
                  <a:pos x="T4" y="T5"/>
                </a:cxn>
                <a:cxn ang="T13">
                  <a:pos x="T6" y="T7"/>
                </a:cxn>
                <a:cxn ang="T14">
                  <a:pos x="T8" y="T9"/>
                </a:cxn>
              </a:cxnLst>
              <a:rect l="T15" t="T16" r="T17" b="T18"/>
              <a:pathLst>
                <a:path w="19" h="20">
                  <a:moveTo>
                    <a:pt x="4" y="0"/>
                  </a:moveTo>
                  <a:lnTo>
                    <a:pt x="18" y="5"/>
                  </a:lnTo>
                  <a:lnTo>
                    <a:pt x="13" y="19"/>
                  </a:lnTo>
                  <a:lnTo>
                    <a:pt x="0" y="13"/>
                  </a:lnTo>
                  <a:lnTo>
                    <a:pt x="4" y="0"/>
                  </a:lnTo>
                </a:path>
              </a:pathLst>
            </a:custGeom>
            <a:noFill/>
            <a:ln w="12700" cap="rnd">
              <a:solidFill>
                <a:srgbClr val="000000"/>
              </a:solidFill>
              <a:round/>
              <a:headEnd/>
              <a:tailEnd/>
            </a:ln>
          </p:spPr>
          <p:txBody>
            <a:bodyPr/>
            <a:lstStyle/>
            <a:p>
              <a:endParaRPr lang="en-US"/>
            </a:p>
          </p:txBody>
        </p:sp>
        <p:sp>
          <p:nvSpPr>
            <p:cNvPr id="39982" name="Freeform 40"/>
            <p:cNvSpPr>
              <a:spLocks noChangeAspect="1"/>
            </p:cNvSpPr>
            <p:nvPr/>
          </p:nvSpPr>
          <p:spPr bwMode="auto">
            <a:xfrm>
              <a:off x="418" y="1395"/>
              <a:ext cx="224" cy="95"/>
            </a:xfrm>
            <a:custGeom>
              <a:avLst/>
              <a:gdLst>
                <a:gd name="T0" fmla="*/ 0 w 224"/>
                <a:gd name="T1" fmla="*/ 13 h 95"/>
                <a:gd name="T2" fmla="*/ 205 w 224"/>
                <a:gd name="T3" fmla="*/ 93 h 95"/>
                <a:gd name="T4" fmla="*/ 206 w 224"/>
                <a:gd name="T5" fmla="*/ 94 h 95"/>
                <a:gd name="T6" fmla="*/ 208 w 224"/>
                <a:gd name="T7" fmla="*/ 93 h 95"/>
                <a:gd name="T8" fmla="*/ 209 w 224"/>
                <a:gd name="T9" fmla="*/ 94 h 95"/>
                <a:gd name="T10" fmla="*/ 210 w 224"/>
                <a:gd name="T11" fmla="*/ 94 h 95"/>
                <a:gd name="T12" fmla="*/ 211 w 224"/>
                <a:gd name="T13" fmla="*/ 93 h 95"/>
                <a:gd name="T14" fmla="*/ 212 w 224"/>
                <a:gd name="T15" fmla="*/ 94 h 95"/>
                <a:gd name="T16" fmla="*/ 214 w 224"/>
                <a:gd name="T17" fmla="*/ 93 h 95"/>
                <a:gd name="T18" fmla="*/ 214 w 224"/>
                <a:gd name="T19" fmla="*/ 94 h 95"/>
                <a:gd name="T20" fmla="*/ 214 w 224"/>
                <a:gd name="T21" fmla="*/ 93 h 95"/>
                <a:gd name="T22" fmla="*/ 216 w 224"/>
                <a:gd name="T23" fmla="*/ 94 h 95"/>
                <a:gd name="T24" fmla="*/ 217 w 224"/>
                <a:gd name="T25" fmla="*/ 93 h 95"/>
                <a:gd name="T26" fmla="*/ 218 w 224"/>
                <a:gd name="T27" fmla="*/ 93 h 95"/>
                <a:gd name="T28" fmla="*/ 218 w 224"/>
                <a:gd name="T29" fmla="*/ 94 h 95"/>
                <a:gd name="T30" fmla="*/ 219 w 224"/>
                <a:gd name="T31" fmla="*/ 93 h 95"/>
                <a:gd name="T32" fmla="*/ 220 w 224"/>
                <a:gd name="T33" fmla="*/ 93 h 95"/>
                <a:gd name="T34" fmla="*/ 221 w 224"/>
                <a:gd name="T35" fmla="*/ 92 h 95"/>
                <a:gd name="T36" fmla="*/ 221 w 224"/>
                <a:gd name="T37" fmla="*/ 93 h 95"/>
                <a:gd name="T38" fmla="*/ 222 w 224"/>
                <a:gd name="T39" fmla="*/ 92 h 95"/>
                <a:gd name="T40" fmla="*/ 223 w 224"/>
                <a:gd name="T41" fmla="*/ 92 h 95"/>
                <a:gd name="T42" fmla="*/ 223 w 224"/>
                <a:gd name="T43" fmla="*/ 91 h 95"/>
                <a:gd name="T44" fmla="*/ 222 w 224"/>
                <a:gd name="T45" fmla="*/ 91 h 95"/>
                <a:gd name="T46" fmla="*/ 222 w 224"/>
                <a:gd name="T47" fmla="*/ 90 h 95"/>
                <a:gd name="T48" fmla="*/ 222 w 224"/>
                <a:gd name="T49" fmla="*/ 89 h 95"/>
                <a:gd name="T50" fmla="*/ 221 w 224"/>
                <a:gd name="T51" fmla="*/ 89 h 95"/>
                <a:gd name="T52" fmla="*/ 220 w 224"/>
                <a:gd name="T53" fmla="*/ 88 h 95"/>
                <a:gd name="T54" fmla="*/ 220 w 224"/>
                <a:gd name="T55" fmla="*/ 87 h 95"/>
                <a:gd name="T56" fmla="*/ 219 w 224"/>
                <a:gd name="T57" fmla="*/ 87 h 95"/>
                <a:gd name="T58" fmla="*/ 219 w 224"/>
                <a:gd name="T59" fmla="*/ 86 h 95"/>
                <a:gd name="T60" fmla="*/ 218 w 224"/>
                <a:gd name="T61" fmla="*/ 86 h 95"/>
                <a:gd name="T62" fmla="*/ 217 w 224"/>
                <a:gd name="T63" fmla="*/ 85 h 95"/>
                <a:gd name="T64" fmla="*/ 217 w 224"/>
                <a:gd name="T65" fmla="*/ 84 h 95"/>
                <a:gd name="T66" fmla="*/ 216 w 224"/>
                <a:gd name="T67" fmla="*/ 84 h 95"/>
                <a:gd name="T68" fmla="*/ 215 w 224"/>
                <a:gd name="T69" fmla="*/ 83 h 95"/>
                <a:gd name="T70" fmla="*/ 214 w 224"/>
                <a:gd name="T71" fmla="*/ 83 h 95"/>
                <a:gd name="T72" fmla="*/ 214 w 224"/>
                <a:gd name="T73" fmla="*/ 82 h 95"/>
                <a:gd name="T74" fmla="*/ 213 w 224"/>
                <a:gd name="T75" fmla="*/ 81 h 95"/>
                <a:gd name="T76" fmla="*/ 212 w 224"/>
                <a:gd name="T77" fmla="*/ 80 h 95"/>
                <a:gd name="T78" fmla="*/ 211 w 224"/>
                <a:gd name="T79" fmla="*/ 80 h 95"/>
                <a:gd name="T80" fmla="*/ 210 w 224"/>
                <a:gd name="T81" fmla="*/ 79 h 95"/>
                <a:gd name="T82" fmla="*/ 4 w 224"/>
                <a:gd name="T83" fmla="*/ 0 h 95"/>
                <a:gd name="T84" fmla="*/ 0 w 224"/>
                <a:gd name="T85" fmla="*/ 13 h 9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4"/>
                <a:gd name="T130" fmla="*/ 0 h 95"/>
                <a:gd name="T131" fmla="*/ 224 w 224"/>
                <a:gd name="T132" fmla="*/ 95 h 9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4" h="95">
                  <a:moveTo>
                    <a:pt x="0" y="13"/>
                  </a:moveTo>
                  <a:lnTo>
                    <a:pt x="205" y="93"/>
                  </a:lnTo>
                  <a:lnTo>
                    <a:pt x="206" y="94"/>
                  </a:lnTo>
                  <a:lnTo>
                    <a:pt x="208" y="93"/>
                  </a:lnTo>
                  <a:lnTo>
                    <a:pt x="209" y="94"/>
                  </a:lnTo>
                  <a:lnTo>
                    <a:pt x="210" y="94"/>
                  </a:lnTo>
                  <a:lnTo>
                    <a:pt x="211" y="93"/>
                  </a:lnTo>
                  <a:lnTo>
                    <a:pt x="212" y="94"/>
                  </a:lnTo>
                  <a:lnTo>
                    <a:pt x="214" y="93"/>
                  </a:lnTo>
                  <a:lnTo>
                    <a:pt x="214" y="94"/>
                  </a:lnTo>
                  <a:lnTo>
                    <a:pt x="214" y="93"/>
                  </a:lnTo>
                  <a:lnTo>
                    <a:pt x="216" y="94"/>
                  </a:lnTo>
                  <a:lnTo>
                    <a:pt x="217" y="93"/>
                  </a:lnTo>
                  <a:lnTo>
                    <a:pt x="218" y="93"/>
                  </a:lnTo>
                  <a:lnTo>
                    <a:pt x="218" y="94"/>
                  </a:lnTo>
                  <a:lnTo>
                    <a:pt x="219" y="93"/>
                  </a:lnTo>
                  <a:lnTo>
                    <a:pt x="220" y="93"/>
                  </a:lnTo>
                  <a:lnTo>
                    <a:pt x="221" y="92"/>
                  </a:lnTo>
                  <a:lnTo>
                    <a:pt x="221" y="93"/>
                  </a:lnTo>
                  <a:lnTo>
                    <a:pt x="222" y="92"/>
                  </a:lnTo>
                  <a:lnTo>
                    <a:pt x="223" y="92"/>
                  </a:lnTo>
                  <a:lnTo>
                    <a:pt x="223" y="91"/>
                  </a:lnTo>
                  <a:lnTo>
                    <a:pt x="222" y="91"/>
                  </a:lnTo>
                  <a:lnTo>
                    <a:pt x="222" y="90"/>
                  </a:lnTo>
                  <a:lnTo>
                    <a:pt x="222" y="89"/>
                  </a:lnTo>
                  <a:lnTo>
                    <a:pt x="221" y="89"/>
                  </a:lnTo>
                  <a:lnTo>
                    <a:pt x="220" y="88"/>
                  </a:lnTo>
                  <a:lnTo>
                    <a:pt x="220" y="87"/>
                  </a:lnTo>
                  <a:lnTo>
                    <a:pt x="219" y="87"/>
                  </a:lnTo>
                  <a:lnTo>
                    <a:pt x="219" y="86"/>
                  </a:lnTo>
                  <a:lnTo>
                    <a:pt x="218" y="86"/>
                  </a:lnTo>
                  <a:lnTo>
                    <a:pt x="217" y="85"/>
                  </a:lnTo>
                  <a:lnTo>
                    <a:pt x="217" y="84"/>
                  </a:lnTo>
                  <a:lnTo>
                    <a:pt x="216" y="84"/>
                  </a:lnTo>
                  <a:lnTo>
                    <a:pt x="215" y="83"/>
                  </a:lnTo>
                  <a:lnTo>
                    <a:pt x="214" y="83"/>
                  </a:lnTo>
                  <a:lnTo>
                    <a:pt x="214" y="82"/>
                  </a:lnTo>
                  <a:lnTo>
                    <a:pt x="213" y="81"/>
                  </a:lnTo>
                  <a:lnTo>
                    <a:pt x="212" y="80"/>
                  </a:lnTo>
                  <a:lnTo>
                    <a:pt x="211" y="80"/>
                  </a:lnTo>
                  <a:lnTo>
                    <a:pt x="210" y="79"/>
                  </a:lnTo>
                  <a:lnTo>
                    <a:pt x="4" y="0"/>
                  </a:lnTo>
                  <a:lnTo>
                    <a:pt x="0" y="13"/>
                  </a:lnTo>
                </a:path>
              </a:pathLst>
            </a:custGeom>
            <a:solidFill>
              <a:srgbClr val="F2F2F2"/>
            </a:solidFill>
            <a:ln w="12700" cap="rnd">
              <a:noFill/>
              <a:round/>
              <a:headEnd/>
              <a:tailEnd/>
            </a:ln>
          </p:spPr>
          <p:txBody>
            <a:bodyPr/>
            <a:lstStyle/>
            <a:p>
              <a:endParaRPr lang="en-US"/>
            </a:p>
          </p:txBody>
        </p:sp>
        <p:sp>
          <p:nvSpPr>
            <p:cNvPr id="39983" name="Freeform 41"/>
            <p:cNvSpPr>
              <a:spLocks noChangeAspect="1"/>
            </p:cNvSpPr>
            <p:nvPr/>
          </p:nvSpPr>
          <p:spPr bwMode="auto">
            <a:xfrm>
              <a:off x="418" y="1395"/>
              <a:ext cx="224" cy="95"/>
            </a:xfrm>
            <a:custGeom>
              <a:avLst/>
              <a:gdLst>
                <a:gd name="T0" fmla="*/ 0 w 224"/>
                <a:gd name="T1" fmla="*/ 13 h 95"/>
                <a:gd name="T2" fmla="*/ 205 w 224"/>
                <a:gd name="T3" fmla="*/ 93 h 95"/>
                <a:gd name="T4" fmla="*/ 209 w 224"/>
                <a:gd name="T5" fmla="*/ 94 h 95"/>
                <a:gd name="T6" fmla="*/ 212 w 224"/>
                <a:gd name="T7" fmla="*/ 94 h 95"/>
                <a:gd name="T8" fmla="*/ 214 w 224"/>
                <a:gd name="T9" fmla="*/ 93 h 95"/>
                <a:gd name="T10" fmla="*/ 218 w 224"/>
                <a:gd name="T11" fmla="*/ 93 h 95"/>
                <a:gd name="T12" fmla="*/ 220 w 224"/>
                <a:gd name="T13" fmla="*/ 93 h 95"/>
                <a:gd name="T14" fmla="*/ 221 w 224"/>
                <a:gd name="T15" fmla="*/ 93 h 95"/>
                <a:gd name="T16" fmla="*/ 222 w 224"/>
                <a:gd name="T17" fmla="*/ 92 h 95"/>
                <a:gd name="T18" fmla="*/ 223 w 224"/>
                <a:gd name="T19" fmla="*/ 92 h 95"/>
                <a:gd name="T20" fmla="*/ 223 w 224"/>
                <a:gd name="T21" fmla="*/ 91 h 95"/>
                <a:gd name="T22" fmla="*/ 222 w 224"/>
                <a:gd name="T23" fmla="*/ 91 h 95"/>
                <a:gd name="T24" fmla="*/ 221 w 224"/>
                <a:gd name="T25" fmla="*/ 89 h 95"/>
                <a:gd name="T26" fmla="*/ 219 w 224"/>
                <a:gd name="T27" fmla="*/ 87 h 95"/>
                <a:gd name="T28" fmla="*/ 217 w 224"/>
                <a:gd name="T29" fmla="*/ 85 h 95"/>
                <a:gd name="T30" fmla="*/ 215 w 224"/>
                <a:gd name="T31" fmla="*/ 83 h 95"/>
                <a:gd name="T32" fmla="*/ 213 w 224"/>
                <a:gd name="T33" fmla="*/ 81 h 95"/>
                <a:gd name="T34" fmla="*/ 210 w 224"/>
                <a:gd name="T35" fmla="*/ 79 h 95"/>
                <a:gd name="T36" fmla="*/ 4 w 224"/>
                <a:gd name="T37" fmla="*/ 0 h 95"/>
                <a:gd name="T38" fmla="*/ 0 w 224"/>
                <a:gd name="T39" fmla="*/ 13 h 9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4"/>
                <a:gd name="T61" fmla="*/ 0 h 95"/>
                <a:gd name="T62" fmla="*/ 224 w 224"/>
                <a:gd name="T63" fmla="*/ 95 h 9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4" h="95">
                  <a:moveTo>
                    <a:pt x="0" y="13"/>
                  </a:moveTo>
                  <a:lnTo>
                    <a:pt x="205" y="93"/>
                  </a:lnTo>
                  <a:lnTo>
                    <a:pt x="209" y="94"/>
                  </a:lnTo>
                  <a:lnTo>
                    <a:pt x="212" y="94"/>
                  </a:lnTo>
                  <a:lnTo>
                    <a:pt x="214" y="93"/>
                  </a:lnTo>
                  <a:lnTo>
                    <a:pt x="218" y="93"/>
                  </a:lnTo>
                  <a:lnTo>
                    <a:pt x="220" y="93"/>
                  </a:lnTo>
                  <a:lnTo>
                    <a:pt x="221" y="93"/>
                  </a:lnTo>
                  <a:lnTo>
                    <a:pt x="222" y="92"/>
                  </a:lnTo>
                  <a:lnTo>
                    <a:pt x="223" y="92"/>
                  </a:lnTo>
                  <a:lnTo>
                    <a:pt x="223" y="91"/>
                  </a:lnTo>
                  <a:lnTo>
                    <a:pt x="222" y="91"/>
                  </a:lnTo>
                  <a:lnTo>
                    <a:pt x="221" y="89"/>
                  </a:lnTo>
                  <a:lnTo>
                    <a:pt x="219" y="87"/>
                  </a:lnTo>
                  <a:lnTo>
                    <a:pt x="217" y="85"/>
                  </a:lnTo>
                  <a:lnTo>
                    <a:pt x="215" y="83"/>
                  </a:lnTo>
                  <a:lnTo>
                    <a:pt x="213" y="81"/>
                  </a:lnTo>
                  <a:lnTo>
                    <a:pt x="210" y="79"/>
                  </a:lnTo>
                  <a:lnTo>
                    <a:pt x="4" y="0"/>
                  </a:lnTo>
                  <a:lnTo>
                    <a:pt x="0" y="13"/>
                  </a:lnTo>
                </a:path>
              </a:pathLst>
            </a:custGeom>
            <a:noFill/>
            <a:ln w="12700" cap="rnd">
              <a:solidFill>
                <a:srgbClr val="000000"/>
              </a:solidFill>
              <a:round/>
              <a:headEnd/>
              <a:tailEnd/>
            </a:ln>
          </p:spPr>
          <p:txBody>
            <a:bodyPr/>
            <a:lstStyle/>
            <a:p>
              <a:endParaRPr lang="en-US"/>
            </a:p>
          </p:txBody>
        </p:sp>
        <p:sp>
          <p:nvSpPr>
            <p:cNvPr id="39984" name="Freeform 42"/>
            <p:cNvSpPr>
              <a:spLocks noChangeAspect="1"/>
            </p:cNvSpPr>
            <p:nvPr/>
          </p:nvSpPr>
          <p:spPr bwMode="auto">
            <a:xfrm>
              <a:off x="420" y="1398"/>
              <a:ext cx="39" cy="23"/>
            </a:xfrm>
            <a:custGeom>
              <a:avLst/>
              <a:gdLst>
                <a:gd name="T0" fmla="*/ 38 w 39"/>
                <a:gd name="T1" fmla="*/ 14 h 23"/>
                <a:gd name="T2" fmla="*/ 23 w 39"/>
                <a:gd name="T3" fmla="*/ 22 h 23"/>
                <a:gd name="T4" fmla="*/ 0 w 39"/>
                <a:gd name="T5" fmla="*/ 13 h 23"/>
                <a:gd name="T6" fmla="*/ 5 w 39"/>
                <a:gd name="T7" fmla="*/ 0 h 23"/>
                <a:gd name="T8" fmla="*/ 37 w 39"/>
                <a:gd name="T9" fmla="*/ 12 h 23"/>
                <a:gd name="T10" fmla="*/ 38 w 39"/>
                <a:gd name="T11" fmla="*/ 14 h 23"/>
                <a:gd name="T12" fmla="*/ 0 60000 65536"/>
                <a:gd name="T13" fmla="*/ 0 60000 65536"/>
                <a:gd name="T14" fmla="*/ 0 60000 65536"/>
                <a:gd name="T15" fmla="*/ 0 60000 65536"/>
                <a:gd name="T16" fmla="*/ 0 60000 65536"/>
                <a:gd name="T17" fmla="*/ 0 60000 65536"/>
                <a:gd name="T18" fmla="*/ 0 w 39"/>
                <a:gd name="T19" fmla="*/ 0 h 23"/>
                <a:gd name="T20" fmla="*/ 39 w 39"/>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9" h="23">
                  <a:moveTo>
                    <a:pt x="38" y="14"/>
                  </a:moveTo>
                  <a:lnTo>
                    <a:pt x="23" y="22"/>
                  </a:lnTo>
                  <a:lnTo>
                    <a:pt x="0" y="13"/>
                  </a:lnTo>
                  <a:lnTo>
                    <a:pt x="5" y="0"/>
                  </a:lnTo>
                  <a:lnTo>
                    <a:pt x="37" y="12"/>
                  </a:lnTo>
                  <a:lnTo>
                    <a:pt x="38" y="14"/>
                  </a:lnTo>
                </a:path>
              </a:pathLst>
            </a:custGeom>
            <a:solidFill>
              <a:srgbClr val="F2F2F2"/>
            </a:solidFill>
            <a:ln w="12700" cap="rnd">
              <a:noFill/>
              <a:round/>
              <a:headEnd/>
              <a:tailEnd/>
            </a:ln>
          </p:spPr>
          <p:txBody>
            <a:bodyPr/>
            <a:lstStyle/>
            <a:p>
              <a:endParaRPr lang="en-US"/>
            </a:p>
          </p:txBody>
        </p:sp>
        <p:sp>
          <p:nvSpPr>
            <p:cNvPr id="39985" name="Freeform 43"/>
            <p:cNvSpPr>
              <a:spLocks noChangeAspect="1"/>
            </p:cNvSpPr>
            <p:nvPr/>
          </p:nvSpPr>
          <p:spPr bwMode="auto">
            <a:xfrm>
              <a:off x="420" y="1398"/>
              <a:ext cx="39" cy="23"/>
            </a:xfrm>
            <a:custGeom>
              <a:avLst/>
              <a:gdLst>
                <a:gd name="T0" fmla="*/ 38 w 39"/>
                <a:gd name="T1" fmla="*/ 14 h 23"/>
                <a:gd name="T2" fmla="*/ 23 w 39"/>
                <a:gd name="T3" fmla="*/ 22 h 23"/>
                <a:gd name="T4" fmla="*/ 0 w 39"/>
                <a:gd name="T5" fmla="*/ 13 h 23"/>
                <a:gd name="T6" fmla="*/ 5 w 39"/>
                <a:gd name="T7" fmla="*/ 0 h 23"/>
                <a:gd name="T8" fmla="*/ 37 w 39"/>
                <a:gd name="T9" fmla="*/ 12 h 23"/>
                <a:gd name="T10" fmla="*/ 38 w 39"/>
                <a:gd name="T11" fmla="*/ 14 h 23"/>
                <a:gd name="T12" fmla="*/ 0 60000 65536"/>
                <a:gd name="T13" fmla="*/ 0 60000 65536"/>
                <a:gd name="T14" fmla="*/ 0 60000 65536"/>
                <a:gd name="T15" fmla="*/ 0 60000 65536"/>
                <a:gd name="T16" fmla="*/ 0 60000 65536"/>
                <a:gd name="T17" fmla="*/ 0 60000 65536"/>
                <a:gd name="T18" fmla="*/ 0 w 39"/>
                <a:gd name="T19" fmla="*/ 0 h 23"/>
                <a:gd name="T20" fmla="*/ 39 w 39"/>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9" h="23">
                  <a:moveTo>
                    <a:pt x="38" y="14"/>
                  </a:moveTo>
                  <a:lnTo>
                    <a:pt x="23" y="22"/>
                  </a:lnTo>
                  <a:lnTo>
                    <a:pt x="0" y="13"/>
                  </a:lnTo>
                  <a:lnTo>
                    <a:pt x="5" y="0"/>
                  </a:lnTo>
                  <a:lnTo>
                    <a:pt x="37" y="12"/>
                  </a:lnTo>
                  <a:lnTo>
                    <a:pt x="38" y="14"/>
                  </a:lnTo>
                </a:path>
              </a:pathLst>
            </a:custGeom>
            <a:noFill/>
            <a:ln w="12700" cap="rnd">
              <a:solidFill>
                <a:srgbClr val="000000"/>
              </a:solidFill>
              <a:round/>
              <a:headEnd/>
              <a:tailEnd/>
            </a:ln>
          </p:spPr>
          <p:txBody>
            <a:bodyPr/>
            <a:lstStyle/>
            <a:p>
              <a:endParaRPr lang="en-US"/>
            </a:p>
          </p:txBody>
        </p:sp>
        <p:sp>
          <p:nvSpPr>
            <p:cNvPr id="39986" name="Freeform 44"/>
            <p:cNvSpPr>
              <a:spLocks noChangeAspect="1"/>
            </p:cNvSpPr>
            <p:nvPr/>
          </p:nvSpPr>
          <p:spPr bwMode="auto">
            <a:xfrm>
              <a:off x="425" y="1384"/>
              <a:ext cx="36" cy="27"/>
            </a:xfrm>
            <a:custGeom>
              <a:avLst/>
              <a:gdLst>
                <a:gd name="T0" fmla="*/ 35 w 36"/>
                <a:gd name="T1" fmla="*/ 25 h 27"/>
                <a:gd name="T2" fmla="*/ 29 w 36"/>
                <a:gd name="T3" fmla="*/ 9 h 27"/>
                <a:gd name="T4" fmla="*/ 5 w 36"/>
                <a:gd name="T5" fmla="*/ 0 h 27"/>
                <a:gd name="T6" fmla="*/ 0 w 36"/>
                <a:gd name="T7" fmla="*/ 13 h 27"/>
                <a:gd name="T8" fmla="*/ 33 w 36"/>
                <a:gd name="T9" fmla="*/ 26 h 27"/>
                <a:gd name="T10" fmla="*/ 35 w 36"/>
                <a:gd name="T11" fmla="*/ 25 h 27"/>
                <a:gd name="T12" fmla="*/ 0 60000 65536"/>
                <a:gd name="T13" fmla="*/ 0 60000 65536"/>
                <a:gd name="T14" fmla="*/ 0 60000 65536"/>
                <a:gd name="T15" fmla="*/ 0 60000 65536"/>
                <a:gd name="T16" fmla="*/ 0 60000 65536"/>
                <a:gd name="T17" fmla="*/ 0 60000 65536"/>
                <a:gd name="T18" fmla="*/ 0 w 36"/>
                <a:gd name="T19" fmla="*/ 0 h 27"/>
                <a:gd name="T20" fmla="*/ 36 w 36"/>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6" h="27">
                  <a:moveTo>
                    <a:pt x="35" y="25"/>
                  </a:moveTo>
                  <a:lnTo>
                    <a:pt x="29" y="9"/>
                  </a:lnTo>
                  <a:lnTo>
                    <a:pt x="5" y="0"/>
                  </a:lnTo>
                  <a:lnTo>
                    <a:pt x="0" y="13"/>
                  </a:lnTo>
                  <a:lnTo>
                    <a:pt x="33" y="26"/>
                  </a:lnTo>
                  <a:lnTo>
                    <a:pt x="35" y="25"/>
                  </a:lnTo>
                </a:path>
              </a:pathLst>
            </a:custGeom>
            <a:solidFill>
              <a:srgbClr val="F2F2F2"/>
            </a:solidFill>
            <a:ln w="12700" cap="rnd">
              <a:noFill/>
              <a:round/>
              <a:headEnd/>
              <a:tailEnd/>
            </a:ln>
          </p:spPr>
          <p:txBody>
            <a:bodyPr/>
            <a:lstStyle/>
            <a:p>
              <a:endParaRPr lang="en-US"/>
            </a:p>
          </p:txBody>
        </p:sp>
        <p:sp>
          <p:nvSpPr>
            <p:cNvPr id="39987" name="Freeform 45"/>
            <p:cNvSpPr>
              <a:spLocks noChangeAspect="1"/>
            </p:cNvSpPr>
            <p:nvPr/>
          </p:nvSpPr>
          <p:spPr bwMode="auto">
            <a:xfrm>
              <a:off x="425" y="1384"/>
              <a:ext cx="36" cy="27"/>
            </a:xfrm>
            <a:custGeom>
              <a:avLst/>
              <a:gdLst>
                <a:gd name="T0" fmla="*/ 35 w 36"/>
                <a:gd name="T1" fmla="*/ 25 h 27"/>
                <a:gd name="T2" fmla="*/ 29 w 36"/>
                <a:gd name="T3" fmla="*/ 9 h 27"/>
                <a:gd name="T4" fmla="*/ 5 w 36"/>
                <a:gd name="T5" fmla="*/ 0 h 27"/>
                <a:gd name="T6" fmla="*/ 0 w 36"/>
                <a:gd name="T7" fmla="*/ 13 h 27"/>
                <a:gd name="T8" fmla="*/ 33 w 36"/>
                <a:gd name="T9" fmla="*/ 26 h 27"/>
                <a:gd name="T10" fmla="*/ 35 w 36"/>
                <a:gd name="T11" fmla="*/ 25 h 27"/>
                <a:gd name="T12" fmla="*/ 0 60000 65536"/>
                <a:gd name="T13" fmla="*/ 0 60000 65536"/>
                <a:gd name="T14" fmla="*/ 0 60000 65536"/>
                <a:gd name="T15" fmla="*/ 0 60000 65536"/>
                <a:gd name="T16" fmla="*/ 0 60000 65536"/>
                <a:gd name="T17" fmla="*/ 0 60000 65536"/>
                <a:gd name="T18" fmla="*/ 0 w 36"/>
                <a:gd name="T19" fmla="*/ 0 h 27"/>
                <a:gd name="T20" fmla="*/ 36 w 36"/>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6" h="27">
                  <a:moveTo>
                    <a:pt x="35" y="25"/>
                  </a:moveTo>
                  <a:lnTo>
                    <a:pt x="29" y="9"/>
                  </a:lnTo>
                  <a:lnTo>
                    <a:pt x="5" y="0"/>
                  </a:lnTo>
                  <a:lnTo>
                    <a:pt x="0" y="13"/>
                  </a:lnTo>
                  <a:lnTo>
                    <a:pt x="33" y="26"/>
                  </a:lnTo>
                  <a:lnTo>
                    <a:pt x="35" y="25"/>
                  </a:lnTo>
                </a:path>
              </a:pathLst>
            </a:custGeom>
            <a:noFill/>
            <a:ln w="12700" cap="rnd">
              <a:solidFill>
                <a:srgbClr val="000000"/>
              </a:solidFill>
              <a:round/>
              <a:headEnd/>
              <a:tailEnd/>
            </a:ln>
          </p:spPr>
          <p:txBody>
            <a:bodyPr/>
            <a:lstStyle/>
            <a:p>
              <a:endParaRPr lang="en-US"/>
            </a:p>
          </p:txBody>
        </p:sp>
        <p:sp>
          <p:nvSpPr>
            <p:cNvPr id="39988" name="Freeform 46"/>
            <p:cNvSpPr>
              <a:spLocks noChangeAspect="1"/>
            </p:cNvSpPr>
            <p:nvPr/>
          </p:nvSpPr>
          <p:spPr bwMode="auto">
            <a:xfrm>
              <a:off x="425" y="1385"/>
              <a:ext cx="20" cy="19"/>
            </a:xfrm>
            <a:custGeom>
              <a:avLst/>
              <a:gdLst>
                <a:gd name="T0" fmla="*/ 0 w 20"/>
                <a:gd name="T1" fmla="*/ 13 h 19"/>
                <a:gd name="T2" fmla="*/ 13 w 20"/>
                <a:gd name="T3" fmla="*/ 18 h 19"/>
                <a:gd name="T4" fmla="*/ 19 w 20"/>
                <a:gd name="T5" fmla="*/ 4 h 19"/>
                <a:gd name="T6" fmla="*/ 5 w 20"/>
                <a:gd name="T7" fmla="*/ 0 h 19"/>
                <a:gd name="T8" fmla="*/ 0 w 20"/>
                <a:gd name="T9" fmla="*/ 13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0" y="13"/>
                  </a:moveTo>
                  <a:lnTo>
                    <a:pt x="13" y="18"/>
                  </a:lnTo>
                  <a:lnTo>
                    <a:pt x="19" y="4"/>
                  </a:lnTo>
                  <a:lnTo>
                    <a:pt x="5" y="0"/>
                  </a:lnTo>
                  <a:lnTo>
                    <a:pt x="0" y="13"/>
                  </a:lnTo>
                </a:path>
              </a:pathLst>
            </a:custGeom>
            <a:solidFill>
              <a:srgbClr val="4C4C4C"/>
            </a:solidFill>
            <a:ln w="12700" cap="rnd">
              <a:noFill/>
              <a:round/>
              <a:headEnd/>
              <a:tailEnd/>
            </a:ln>
          </p:spPr>
          <p:txBody>
            <a:bodyPr/>
            <a:lstStyle/>
            <a:p>
              <a:endParaRPr lang="en-US"/>
            </a:p>
          </p:txBody>
        </p:sp>
        <p:sp>
          <p:nvSpPr>
            <p:cNvPr id="39989" name="Freeform 47"/>
            <p:cNvSpPr>
              <a:spLocks noChangeAspect="1"/>
            </p:cNvSpPr>
            <p:nvPr/>
          </p:nvSpPr>
          <p:spPr bwMode="auto">
            <a:xfrm>
              <a:off x="425" y="1385"/>
              <a:ext cx="20" cy="19"/>
            </a:xfrm>
            <a:custGeom>
              <a:avLst/>
              <a:gdLst>
                <a:gd name="T0" fmla="*/ 0 w 20"/>
                <a:gd name="T1" fmla="*/ 13 h 19"/>
                <a:gd name="T2" fmla="*/ 13 w 20"/>
                <a:gd name="T3" fmla="*/ 18 h 19"/>
                <a:gd name="T4" fmla="*/ 19 w 20"/>
                <a:gd name="T5" fmla="*/ 4 h 19"/>
                <a:gd name="T6" fmla="*/ 5 w 20"/>
                <a:gd name="T7" fmla="*/ 0 h 19"/>
                <a:gd name="T8" fmla="*/ 0 w 20"/>
                <a:gd name="T9" fmla="*/ 13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0" y="13"/>
                  </a:moveTo>
                  <a:lnTo>
                    <a:pt x="13" y="18"/>
                  </a:lnTo>
                  <a:lnTo>
                    <a:pt x="19" y="4"/>
                  </a:lnTo>
                  <a:lnTo>
                    <a:pt x="5" y="0"/>
                  </a:lnTo>
                  <a:lnTo>
                    <a:pt x="0" y="13"/>
                  </a:lnTo>
                </a:path>
              </a:pathLst>
            </a:custGeom>
            <a:noFill/>
            <a:ln w="12700" cap="rnd">
              <a:solidFill>
                <a:srgbClr val="000000"/>
              </a:solidFill>
              <a:round/>
              <a:headEnd/>
              <a:tailEnd/>
            </a:ln>
          </p:spPr>
          <p:txBody>
            <a:bodyPr/>
            <a:lstStyle/>
            <a:p>
              <a:endParaRPr lang="en-US"/>
            </a:p>
          </p:txBody>
        </p:sp>
        <p:sp>
          <p:nvSpPr>
            <p:cNvPr id="39990" name="Freeform 48"/>
            <p:cNvSpPr>
              <a:spLocks noChangeAspect="1"/>
            </p:cNvSpPr>
            <p:nvPr/>
          </p:nvSpPr>
          <p:spPr bwMode="auto">
            <a:xfrm>
              <a:off x="417" y="1407"/>
              <a:ext cx="20" cy="19"/>
            </a:xfrm>
            <a:custGeom>
              <a:avLst/>
              <a:gdLst>
                <a:gd name="T0" fmla="*/ 5 w 20"/>
                <a:gd name="T1" fmla="*/ 0 h 19"/>
                <a:gd name="T2" fmla="*/ 19 w 20"/>
                <a:gd name="T3" fmla="*/ 4 h 19"/>
                <a:gd name="T4" fmla="*/ 13 w 20"/>
                <a:gd name="T5" fmla="*/ 18 h 19"/>
                <a:gd name="T6" fmla="*/ 0 w 20"/>
                <a:gd name="T7" fmla="*/ 13 h 19"/>
                <a:gd name="T8" fmla="*/ 5 w 20"/>
                <a:gd name="T9" fmla="*/ 0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5" y="0"/>
                  </a:moveTo>
                  <a:lnTo>
                    <a:pt x="19" y="4"/>
                  </a:lnTo>
                  <a:lnTo>
                    <a:pt x="13" y="18"/>
                  </a:lnTo>
                  <a:lnTo>
                    <a:pt x="0" y="13"/>
                  </a:lnTo>
                  <a:lnTo>
                    <a:pt x="5" y="0"/>
                  </a:lnTo>
                </a:path>
              </a:pathLst>
            </a:custGeom>
            <a:solidFill>
              <a:srgbClr val="4C4C4C"/>
            </a:solidFill>
            <a:ln w="12700" cap="rnd">
              <a:noFill/>
              <a:round/>
              <a:headEnd/>
              <a:tailEnd/>
            </a:ln>
          </p:spPr>
          <p:txBody>
            <a:bodyPr/>
            <a:lstStyle/>
            <a:p>
              <a:endParaRPr lang="en-US"/>
            </a:p>
          </p:txBody>
        </p:sp>
        <p:sp>
          <p:nvSpPr>
            <p:cNvPr id="39991" name="Freeform 49"/>
            <p:cNvSpPr>
              <a:spLocks noChangeAspect="1"/>
            </p:cNvSpPr>
            <p:nvPr/>
          </p:nvSpPr>
          <p:spPr bwMode="auto">
            <a:xfrm>
              <a:off x="417" y="1407"/>
              <a:ext cx="20" cy="19"/>
            </a:xfrm>
            <a:custGeom>
              <a:avLst/>
              <a:gdLst>
                <a:gd name="T0" fmla="*/ 5 w 20"/>
                <a:gd name="T1" fmla="*/ 0 h 19"/>
                <a:gd name="T2" fmla="*/ 19 w 20"/>
                <a:gd name="T3" fmla="*/ 4 h 19"/>
                <a:gd name="T4" fmla="*/ 13 w 20"/>
                <a:gd name="T5" fmla="*/ 18 h 19"/>
                <a:gd name="T6" fmla="*/ 0 w 20"/>
                <a:gd name="T7" fmla="*/ 13 h 19"/>
                <a:gd name="T8" fmla="*/ 5 w 20"/>
                <a:gd name="T9" fmla="*/ 0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5" y="0"/>
                  </a:moveTo>
                  <a:lnTo>
                    <a:pt x="19" y="4"/>
                  </a:lnTo>
                  <a:lnTo>
                    <a:pt x="13" y="18"/>
                  </a:lnTo>
                  <a:lnTo>
                    <a:pt x="0" y="13"/>
                  </a:lnTo>
                  <a:lnTo>
                    <a:pt x="5" y="0"/>
                  </a:lnTo>
                </a:path>
              </a:pathLst>
            </a:custGeom>
            <a:noFill/>
            <a:ln w="12700" cap="rnd">
              <a:solidFill>
                <a:srgbClr val="000000"/>
              </a:solidFill>
              <a:round/>
              <a:headEnd/>
              <a:tailEnd/>
            </a:ln>
          </p:spPr>
          <p:txBody>
            <a:bodyPr/>
            <a:lstStyle/>
            <a:p>
              <a:endParaRPr lang="en-US"/>
            </a:p>
          </p:txBody>
        </p:sp>
        <p:sp>
          <p:nvSpPr>
            <p:cNvPr id="39992" name="Freeform 50"/>
            <p:cNvSpPr>
              <a:spLocks noChangeAspect="1"/>
            </p:cNvSpPr>
            <p:nvPr/>
          </p:nvSpPr>
          <p:spPr bwMode="auto">
            <a:xfrm>
              <a:off x="54" y="1237"/>
              <a:ext cx="948" cy="605"/>
            </a:xfrm>
            <a:custGeom>
              <a:avLst/>
              <a:gdLst>
                <a:gd name="T0" fmla="*/ 4 w 948"/>
                <a:gd name="T1" fmla="*/ 372 h 605"/>
                <a:gd name="T2" fmla="*/ 1 w 948"/>
                <a:gd name="T3" fmla="*/ 379 h 605"/>
                <a:gd name="T4" fmla="*/ 0 w 948"/>
                <a:gd name="T5" fmla="*/ 386 h 605"/>
                <a:gd name="T6" fmla="*/ 25 w 948"/>
                <a:gd name="T7" fmla="*/ 417 h 605"/>
                <a:gd name="T8" fmla="*/ 33 w 948"/>
                <a:gd name="T9" fmla="*/ 419 h 605"/>
                <a:gd name="T10" fmla="*/ 40 w 948"/>
                <a:gd name="T11" fmla="*/ 418 h 605"/>
                <a:gd name="T12" fmla="*/ 172 w 948"/>
                <a:gd name="T13" fmla="*/ 357 h 605"/>
                <a:gd name="T14" fmla="*/ 140 w 948"/>
                <a:gd name="T15" fmla="*/ 539 h 605"/>
                <a:gd name="T16" fmla="*/ 175 w 948"/>
                <a:gd name="T17" fmla="*/ 594 h 605"/>
                <a:gd name="T18" fmla="*/ 181 w 948"/>
                <a:gd name="T19" fmla="*/ 598 h 605"/>
                <a:gd name="T20" fmla="*/ 188 w 948"/>
                <a:gd name="T21" fmla="*/ 601 h 605"/>
                <a:gd name="T22" fmla="*/ 194 w 948"/>
                <a:gd name="T23" fmla="*/ 602 h 605"/>
                <a:gd name="T24" fmla="*/ 200 w 948"/>
                <a:gd name="T25" fmla="*/ 601 h 605"/>
                <a:gd name="T26" fmla="*/ 515 w 948"/>
                <a:gd name="T27" fmla="*/ 481 h 605"/>
                <a:gd name="T28" fmla="*/ 550 w 948"/>
                <a:gd name="T29" fmla="*/ 488 h 605"/>
                <a:gd name="T30" fmla="*/ 576 w 948"/>
                <a:gd name="T31" fmla="*/ 492 h 605"/>
                <a:gd name="T32" fmla="*/ 591 w 948"/>
                <a:gd name="T33" fmla="*/ 492 h 605"/>
                <a:gd name="T34" fmla="*/ 604 w 948"/>
                <a:gd name="T35" fmla="*/ 495 h 605"/>
                <a:gd name="T36" fmla="*/ 621 w 948"/>
                <a:gd name="T37" fmla="*/ 501 h 605"/>
                <a:gd name="T38" fmla="*/ 633 w 948"/>
                <a:gd name="T39" fmla="*/ 506 h 605"/>
                <a:gd name="T40" fmla="*/ 643 w 948"/>
                <a:gd name="T41" fmla="*/ 510 h 605"/>
                <a:gd name="T42" fmla="*/ 612 w 948"/>
                <a:gd name="T43" fmla="*/ 453 h 605"/>
                <a:gd name="T44" fmla="*/ 847 w 948"/>
                <a:gd name="T45" fmla="*/ 537 h 605"/>
                <a:gd name="T46" fmla="*/ 886 w 948"/>
                <a:gd name="T47" fmla="*/ 544 h 605"/>
                <a:gd name="T48" fmla="*/ 919 w 948"/>
                <a:gd name="T49" fmla="*/ 546 h 605"/>
                <a:gd name="T50" fmla="*/ 940 w 948"/>
                <a:gd name="T51" fmla="*/ 547 h 605"/>
                <a:gd name="T52" fmla="*/ 937 w 948"/>
                <a:gd name="T53" fmla="*/ 537 h 605"/>
                <a:gd name="T54" fmla="*/ 903 w 948"/>
                <a:gd name="T55" fmla="*/ 510 h 605"/>
                <a:gd name="T56" fmla="*/ 873 w 948"/>
                <a:gd name="T57" fmla="*/ 490 h 605"/>
                <a:gd name="T58" fmla="*/ 848 w 948"/>
                <a:gd name="T59" fmla="*/ 478 h 605"/>
                <a:gd name="T60" fmla="*/ 837 w 948"/>
                <a:gd name="T61" fmla="*/ 472 h 605"/>
                <a:gd name="T62" fmla="*/ 696 w 948"/>
                <a:gd name="T63" fmla="*/ 372 h 605"/>
                <a:gd name="T64" fmla="*/ 687 w 948"/>
                <a:gd name="T65" fmla="*/ 369 h 605"/>
                <a:gd name="T66" fmla="*/ 677 w 948"/>
                <a:gd name="T67" fmla="*/ 364 h 605"/>
                <a:gd name="T68" fmla="*/ 666 w 948"/>
                <a:gd name="T69" fmla="*/ 361 h 605"/>
                <a:gd name="T70" fmla="*/ 654 w 948"/>
                <a:gd name="T71" fmla="*/ 356 h 605"/>
                <a:gd name="T72" fmla="*/ 648 w 948"/>
                <a:gd name="T73" fmla="*/ 352 h 605"/>
                <a:gd name="T74" fmla="*/ 642 w 948"/>
                <a:gd name="T75" fmla="*/ 347 h 605"/>
                <a:gd name="T76" fmla="*/ 637 w 948"/>
                <a:gd name="T77" fmla="*/ 341 h 605"/>
                <a:gd name="T78" fmla="*/ 613 w 948"/>
                <a:gd name="T79" fmla="*/ 329 h 605"/>
                <a:gd name="T80" fmla="*/ 611 w 948"/>
                <a:gd name="T81" fmla="*/ 326 h 605"/>
                <a:gd name="T82" fmla="*/ 599 w 948"/>
                <a:gd name="T83" fmla="*/ 316 h 605"/>
                <a:gd name="T84" fmla="*/ 586 w 948"/>
                <a:gd name="T85" fmla="*/ 309 h 605"/>
                <a:gd name="T86" fmla="*/ 572 w 948"/>
                <a:gd name="T87" fmla="*/ 302 h 605"/>
                <a:gd name="T88" fmla="*/ 559 w 948"/>
                <a:gd name="T89" fmla="*/ 297 h 605"/>
                <a:gd name="T90" fmla="*/ 426 w 948"/>
                <a:gd name="T91" fmla="*/ 11 h 605"/>
                <a:gd name="T92" fmla="*/ 425 w 948"/>
                <a:gd name="T93" fmla="*/ 7 h 605"/>
                <a:gd name="T94" fmla="*/ 420 w 948"/>
                <a:gd name="T95" fmla="*/ 4 h 605"/>
                <a:gd name="T96" fmla="*/ 414 w 948"/>
                <a:gd name="T97" fmla="*/ 0 h 605"/>
                <a:gd name="T98" fmla="*/ 406 w 948"/>
                <a:gd name="T99" fmla="*/ 0 h 605"/>
                <a:gd name="T100" fmla="*/ 342 w 948"/>
                <a:gd name="T101" fmla="*/ 14 h 605"/>
                <a:gd name="T102" fmla="*/ 324 w 948"/>
                <a:gd name="T103" fmla="*/ 102 h 605"/>
                <a:gd name="T104" fmla="*/ 185 w 948"/>
                <a:gd name="T105" fmla="*/ 40 h 605"/>
                <a:gd name="T106" fmla="*/ 180 w 948"/>
                <a:gd name="T107" fmla="*/ 35 h 605"/>
                <a:gd name="T108" fmla="*/ 173 w 948"/>
                <a:gd name="T109" fmla="*/ 31 h 605"/>
                <a:gd name="T110" fmla="*/ 135 w 948"/>
                <a:gd name="T111" fmla="*/ 36 h 605"/>
                <a:gd name="T112" fmla="*/ 130 w 948"/>
                <a:gd name="T113" fmla="*/ 41 h 605"/>
                <a:gd name="T114" fmla="*/ 128 w 948"/>
                <a:gd name="T115" fmla="*/ 48 h 605"/>
                <a:gd name="T116" fmla="*/ 150 w 948"/>
                <a:gd name="T117" fmla="*/ 179 h 605"/>
                <a:gd name="T118" fmla="*/ 125 w 948"/>
                <a:gd name="T119" fmla="*/ 234 h 60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8"/>
                <a:gd name="T181" fmla="*/ 0 h 605"/>
                <a:gd name="T182" fmla="*/ 948 w 948"/>
                <a:gd name="T183" fmla="*/ 605 h 60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8" h="605">
                  <a:moveTo>
                    <a:pt x="133" y="302"/>
                  </a:moveTo>
                  <a:lnTo>
                    <a:pt x="108" y="291"/>
                  </a:lnTo>
                  <a:lnTo>
                    <a:pt x="43" y="299"/>
                  </a:lnTo>
                  <a:lnTo>
                    <a:pt x="49" y="302"/>
                  </a:lnTo>
                  <a:lnTo>
                    <a:pt x="5" y="369"/>
                  </a:lnTo>
                  <a:lnTo>
                    <a:pt x="5" y="371"/>
                  </a:lnTo>
                  <a:lnTo>
                    <a:pt x="4" y="372"/>
                  </a:lnTo>
                  <a:lnTo>
                    <a:pt x="3" y="373"/>
                  </a:lnTo>
                  <a:lnTo>
                    <a:pt x="3" y="374"/>
                  </a:lnTo>
                  <a:lnTo>
                    <a:pt x="2" y="375"/>
                  </a:lnTo>
                  <a:lnTo>
                    <a:pt x="2" y="376"/>
                  </a:lnTo>
                  <a:lnTo>
                    <a:pt x="1" y="377"/>
                  </a:lnTo>
                  <a:lnTo>
                    <a:pt x="1" y="378"/>
                  </a:lnTo>
                  <a:lnTo>
                    <a:pt x="1" y="379"/>
                  </a:lnTo>
                  <a:lnTo>
                    <a:pt x="0" y="380"/>
                  </a:lnTo>
                  <a:lnTo>
                    <a:pt x="0" y="381"/>
                  </a:lnTo>
                  <a:lnTo>
                    <a:pt x="0" y="382"/>
                  </a:lnTo>
                  <a:lnTo>
                    <a:pt x="0" y="383"/>
                  </a:lnTo>
                  <a:lnTo>
                    <a:pt x="0" y="384"/>
                  </a:lnTo>
                  <a:lnTo>
                    <a:pt x="0" y="385"/>
                  </a:lnTo>
                  <a:lnTo>
                    <a:pt x="0" y="386"/>
                  </a:lnTo>
                  <a:lnTo>
                    <a:pt x="0" y="387"/>
                  </a:lnTo>
                  <a:lnTo>
                    <a:pt x="1" y="387"/>
                  </a:lnTo>
                  <a:lnTo>
                    <a:pt x="21" y="414"/>
                  </a:lnTo>
                  <a:lnTo>
                    <a:pt x="22" y="414"/>
                  </a:lnTo>
                  <a:lnTo>
                    <a:pt x="23" y="416"/>
                  </a:lnTo>
                  <a:lnTo>
                    <a:pt x="24" y="416"/>
                  </a:lnTo>
                  <a:lnTo>
                    <a:pt x="25" y="417"/>
                  </a:lnTo>
                  <a:lnTo>
                    <a:pt x="27" y="417"/>
                  </a:lnTo>
                  <a:lnTo>
                    <a:pt x="28" y="418"/>
                  </a:lnTo>
                  <a:lnTo>
                    <a:pt x="29" y="418"/>
                  </a:lnTo>
                  <a:lnTo>
                    <a:pt x="30" y="418"/>
                  </a:lnTo>
                  <a:lnTo>
                    <a:pt x="31" y="419"/>
                  </a:lnTo>
                  <a:lnTo>
                    <a:pt x="32" y="419"/>
                  </a:lnTo>
                  <a:lnTo>
                    <a:pt x="33" y="419"/>
                  </a:lnTo>
                  <a:lnTo>
                    <a:pt x="34" y="419"/>
                  </a:lnTo>
                  <a:lnTo>
                    <a:pt x="35" y="419"/>
                  </a:lnTo>
                  <a:lnTo>
                    <a:pt x="36" y="419"/>
                  </a:lnTo>
                  <a:lnTo>
                    <a:pt x="37" y="419"/>
                  </a:lnTo>
                  <a:lnTo>
                    <a:pt x="38" y="419"/>
                  </a:lnTo>
                  <a:lnTo>
                    <a:pt x="39" y="419"/>
                  </a:lnTo>
                  <a:lnTo>
                    <a:pt x="40" y="418"/>
                  </a:lnTo>
                  <a:lnTo>
                    <a:pt x="41" y="418"/>
                  </a:lnTo>
                  <a:lnTo>
                    <a:pt x="41" y="417"/>
                  </a:lnTo>
                  <a:lnTo>
                    <a:pt x="42" y="418"/>
                  </a:lnTo>
                  <a:lnTo>
                    <a:pt x="149" y="383"/>
                  </a:lnTo>
                  <a:lnTo>
                    <a:pt x="134" y="378"/>
                  </a:lnTo>
                  <a:lnTo>
                    <a:pt x="141" y="375"/>
                  </a:lnTo>
                  <a:lnTo>
                    <a:pt x="172" y="357"/>
                  </a:lnTo>
                  <a:lnTo>
                    <a:pt x="219" y="375"/>
                  </a:lnTo>
                  <a:lnTo>
                    <a:pt x="185" y="464"/>
                  </a:lnTo>
                  <a:lnTo>
                    <a:pt x="144" y="533"/>
                  </a:lnTo>
                  <a:lnTo>
                    <a:pt x="141" y="532"/>
                  </a:lnTo>
                  <a:lnTo>
                    <a:pt x="139" y="538"/>
                  </a:lnTo>
                  <a:lnTo>
                    <a:pt x="140" y="538"/>
                  </a:lnTo>
                  <a:lnTo>
                    <a:pt x="140" y="539"/>
                  </a:lnTo>
                  <a:lnTo>
                    <a:pt x="140" y="540"/>
                  </a:lnTo>
                  <a:lnTo>
                    <a:pt x="139" y="541"/>
                  </a:lnTo>
                  <a:lnTo>
                    <a:pt x="140" y="541"/>
                  </a:lnTo>
                  <a:lnTo>
                    <a:pt x="140" y="542"/>
                  </a:lnTo>
                  <a:lnTo>
                    <a:pt x="140" y="543"/>
                  </a:lnTo>
                  <a:lnTo>
                    <a:pt x="174" y="592"/>
                  </a:lnTo>
                  <a:lnTo>
                    <a:pt x="175" y="594"/>
                  </a:lnTo>
                  <a:lnTo>
                    <a:pt x="176" y="595"/>
                  </a:lnTo>
                  <a:lnTo>
                    <a:pt x="177" y="595"/>
                  </a:lnTo>
                  <a:lnTo>
                    <a:pt x="178" y="596"/>
                  </a:lnTo>
                  <a:lnTo>
                    <a:pt x="179" y="597"/>
                  </a:lnTo>
                  <a:lnTo>
                    <a:pt x="180" y="597"/>
                  </a:lnTo>
                  <a:lnTo>
                    <a:pt x="180" y="598"/>
                  </a:lnTo>
                  <a:lnTo>
                    <a:pt x="181" y="598"/>
                  </a:lnTo>
                  <a:lnTo>
                    <a:pt x="182" y="599"/>
                  </a:lnTo>
                  <a:lnTo>
                    <a:pt x="183" y="600"/>
                  </a:lnTo>
                  <a:lnTo>
                    <a:pt x="184" y="600"/>
                  </a:lnTo>
                  <a:lnTo>
                    <a:pt x="185" y="600"/>
                  </a:lnTo>
                  <a:lnTo>
                    <a:pt x="186" y="601"/>
                  </a:lnTo>
                  <a:lnTo>
                    <a:pt x="187" y="601"/>
                  </a:lnTo>
                  <a:lnTo>
                    <a:pt x="188" y="601"/>
                  </a:lnTo>
                  <a:lnTo>
                    <a:pt x="188" y="602"/>
                  </a:lnTo>
                  <a:lnTo>
                    <a:pt x="189" y="602"/>
                  </a:lnTo>
                  <a:lnTo>
                    <a:pt x="190" y="602"/>
                  </a:lnTo>
                  <a:lnTo>
                    <a:pt x="191" y="602"/>
                  </a:lnTo>
                  <a:lnTo>
                    <a:pt x="192" y="602"/>
                  </a:lnTo>
                  <a:lnTo>
                    <a:pt x="193" y="602"/>
                  </a:lnTo>
                  <a:lnTo>
                    <a:pt x="194" y="602"/>
                  </a:lnTo>
                  <a:lnTo>
                    <a:pt x="195" y="602"/>
                  </a:lnTo>
                  <a:lnTo>
                    <a:pt x="198" y="604"/>
                  </a:lnTo>
                  <a:lnTo>
                    <a:pt x="199" y="603"/>
                  </a:lnTo>
                  <a:lnTo>
                    <a:pt x="199" y="604"/>
                  </a:lnTo>
                  <a:lnTo>
                    <a:pt x="199" y="603"/>
                  </a:lnTo>
                  <a:lnTo>
                    <a:pt x="200" y="602"/>
                  </a:lnTo>
                  <a:lnTo>
                    <a:pt x="200" y="601"/>
                  </a:lnTo>
                  <a:lnTo>
                    <a:pt x="200" y="600"/>
                  </a:lnTo>
                  <a:lnTo>
                    <a:pt x="486" y="472"/>
                  </a:lnTo>
                  <a:lnTo>
                    <a:pt x="492" y="474"/>
                  </a:lnTo>
                  <a:lnTo>
                    <a:pt x="498" y="476"/>
                  </a:lnTo>
                  <a:lnTo>
                    <a:pt x="504" y="478"/>
                  </a:lnTo>
                  <a:lnTo>
                    <a:pt x="510" y="479"/>
                  </a:lnTo>
                  <a:lnTo>
                    <a:pt x="515" y="481"/>
                  </a:lnTo>
                  <a:lnTo>
                    <a:pt x="522" y="483"/>
                  </a:lnTo>
                  <a:lnTo>
                    <a:pt x="527" y="484"/>
                  </a:lnTo>
                  <a:lnTo>
                    <a:pt x="532" y="486"/>
                  </a:lnTo>
                  <a:lnTo>
                    <a:pt x="537" y="486"/>
                  </a:lnTo>
                  <a:lnTo>
                    <a:pt x="541" y="488"/>
                  </a:lnTo>
                  <a:lnTo>
                    <a:pt x="546" y="488"/>
                  </a:lnTo>
                  <a:lnTo>
                    <a:pt x="550" y="488"/>
                  </a:lnTo>
                  <a:lnTo>
                    <a:pt x="555" y="489"/>
                  </a:lnTo>
                  <a:lnTo>
                    <a:pt x="559" y="490"/>
                  </a:lnTo>
                  <a:lnTo>
                    <a:pt x="562" y="490"/>
                  </a:lnTo>
                  <a:lnTo>
                    <a:pt x="566" y="491"/>
                  </a:lnTo>
                  <a:lnTo>
                    <a:pt x="569" y="491"/>
                  </a:lnTo>
                  <a:lnTo>
                    <a:pt x="572" y="491"/>
                  </a:lnTo>
                  <a:lnTo>
                    <a:pt x="576" y="492"/>
                  </a:lnTo>
                  <a:lnTo>
                    <a:pt x="578" y="492"/>
                  </a:lnTo>
                  <a:lnTo>
                    <a:pt x="580" y="492"/>
                  </a:lnTo>
                  <a:lnTo>
                    <a:pt x="583" y="492"/>
                  </a:lnTo>
                  <a:lnTo>
                    <a:pt x="585" y="493"/>
                  </a:lnTo>
                  <a:lnTo>
                    <a:pt x="587" y="492"/>
                  </a:lnTo>
                  <a:lnTo>
                    <a:pt x="589" y="492"/>
                  </a:lnTo>
                  <a:lnTo>
                    <a:pt x="591" y="492"/>
                  </a:lnTo>
                  <a:lnTo>
                    <a:pt x="592" y="492"/>
                  </a:lnTo>
                  <a:lnTo>
                    <a:pt x="593" y="492"/>
                  </a:lnTo>
                  <a:lnTo>
                    <a:pt x="595" y="492"/>
                  </a:lnTo>
                  <a:lnTo>
                    <a:pt x="596" y="492"/>
                  </a:lnTo>
                  <a:lnTo>
                    <a:pt x="599" y="493"/>
                  </a:lnTo>
                  <a:lnTo>
                    <a:pt x="602" y="494"/>
                  </a:lnTo>
                  <a:lnTo>
                    <a:pt x="604" y="495"/>
                  </a:lnTo>
                  <a:lnTo>
                    <a:pt x="606" y="496"/>
                  </a:lnTo>
                  <a:lnTo>
                    <a:pt x="609" y="497"/>
                  </a:lnTo>
                  <a:lnTo>
                    <a:pt x="612" y="497"/>
                  </a:lnTo>
                  <a:lnTo>
                    <a:pt x="614" y="498"/>
                  </a:lnTo>
                  <a:lnTo>
                    <a:pt x="616" y="499"/>
                  </a:lnTo>
                  <a:lnTo>
                    <a:pt x="618" y="500"/>
                  </a:lnTo>
                  <a:lnTo>
                    <a:pt x="621" y="501"/>
                  </a:lnTo>
                  <a:lnTo>
                    <a:pt x="622" y="502"/>
                  </a:lnTo>
                  <a:lnTo>
                    <a:pt x="625" y="503"/>
                  </a:lnTo>
                  <a:lnTo>
                    <a:pt x="627" y="504"/>
                  </a:lnTo>
                  <a:lnTo>
                    <a:pt x="629" y="505"/>
                  </a:lnTo>
                  <a:lnTo>
                    <a:pt x="631" y="505"/>
                  </a:lnTo>
                  <a:lnTo>
                    <a:pt x="632" y="506"/>
                  </a:lnTo>
                  <a:lnTo>
                    <a:pt x="633" y="506"/>
                  </a:lnTo>
                  <a:lnTo>
                    <a:pt x="636" y="507"/>
                  </a:lnTo>
                  <a:lnTo>
                    <a:pt x="637" y="507"/>
                  </a:lnTo>
                  <a:lnTo>
                    <a:pt x="639" y="508"/>
                  </a:lnTo>
                  <a:lnTo>
                    <a:pt x="640" y="508"/>
                  </a:lnTo>
                  <a:lnTo>
                    <a:pt x="641" y="509"/>
                  </a:lnTo>
                  <a:lnTo>
                    <a:pt x="642" y="509"/>
                  </a:lnTo>
                  <a:lnTo>
                    <a:pt x="643" y="510"/>
                  </a:lnTo>
                  <a:lnTo>
                    <a:pt x="644" y="510"/>
                  </a:lnTo>
                  <a:lnTo>
                    <a:pt x="645" y="511"/>
                  </a:lnTo>
                  <a:lnTo>
                    <a:pt x="646" y="511"/>
                  </a:lnTo>
                  <a:lnTo>
                    <a:pt x="647" y="511"/>
                  </a:lnTo>
                  <a:lnTo>
                    <a:pt x="670" y="515"/>
                  </a:lnTo>
                  <a:lnTo>
                    <a:pt x="684" y="481"/>
                  </a:lnTo>
                  <a:lnTo>
                    <a:pt x="612" y="453"/>
                  </a:lnTo>
                  <a:lnTo>
                    <a:pt x="613" y="452"/>
                  </a:lnTo>
                  <a:lnTo>
                    <a:pt x="814" y="529"/>
                  </a:lnTo>
                  <a:lnTo>
                    <a:pt x="820" y="531"/>
                  </a:lnTo>
                  <a:lnTo>
                    <a:pt x="828" y="532"/>
                  </a:lnTo>
                  <a:lnTo>
                    <a:pt x="833" y="533"/>
                  </a:lnTo>
                  <a:lnTo>
                    <a:pt x="839" y="535"/>
                  </a:lnTo>
                  <a:lnTo>
                    <a:pt x="847" y="537"/>
                  </a:lnTo>
                  <a:lnTo>
                    <a:pt x="852" y="538"/>
                  </a:lnTo>
                  <a:lnTo>
                    <a:pt x="858" y="539"/>
                  </a:lnTo>
                  <a:lnTo>
                    <a:pt x="864" y="541"/>
                  </a:lnTo>
                  <a:lnTo>
                    <a:pt x="869" y="541"/>
                  </a:lnTo>
                  <a:lnTo>
                    <a:pt x="875" y="541"/>
                  </a:lnTo>
                  <a:lnTo>
                    <a:pt x="881" y="543"/>
                  </a:lnTo>
                  <a:lnTo>
                    <a:pt x="886" y="544"/>
                  </a:lnTo>
                  <a:lnTo>
                    <a:pt x="892" y="544"/>
                  </a:lnTo>
                  <a:lnTo>
                    <a:pt x="896" y="544"/>
                  </a:lnTo>
                  <a:lnTo>
                    <a:pt x="901" y="545"/>
                  </a:lnTo>
                  <a:lnTo>
                    <a:pt x="906" y="545"/>
                  </a:lnTo>
                  <a:lnTo>
                    <a:pt x="910" y="546"/>
                  </a:lnTo>
                  <a:lnTo>
                    <a:pt x="915" y="546"/>
                  </a:lnTo>
                  <a:lnTo>
                    <a:pt x="919" y="546"/>
                  </a:lnTo>
                  <a:lnTo>
                    <a:pt x="923" y="547"/>
                  </a:lnTo>
                  <a:lnTo>
                    <a:pt x="926" y="547"/>
                  </a:lnTo>
                  <a:lnTo>
                    <a:pt x="929" y="547"/>
                  </a:lnTo>
                  <a:lnTo>
                    <a:pt x="933" y="547"/>
                  </a:lnTo>
                  <a:lnTo>
                    <a:pt x="936" y="547"/>
                  </a:lnTo>
                  <a:lnTo>
                    <a:pt x="937" y="547"/>
                  </a:lnTo>
                  <a:lnTo>
                    <a:pt x="940" y="547"/>
                  </a:lnTo>
                  <a:lnTo>
                    <a:pt x="942" y="547"/>
                  </a:lnTo>
                  <a:lnTo>
                    <a:pt x="943" y="547"/>
                  </a:lnTo>
                  <a:lnTo>
                    <a:pt x="945" y="547"/>
                  </a:lnTo>
                  <a:lnTo>
                    <a:pt x="946" y="547"/>
                  </a:lnTo>
                  <a:lnTo>
                    <a:pt x="947" y="546"/>
                  </a:lnTo>
                  <a:lnTo>
                    <a:pt x="942" y="541"/>
                  </a:lnTo>
                  <a:lnTo>
                    <a:pt x="937" y="537"/>
                  </a:lnTo>
                  <a:lnTo>
                    <a:pt x="932" y="533"/>
                  </a:lnTo>
                  <a:lnTo>
                    <a:pt x="927" y="529"/>
                  </a:lnTo>
                  <a:lnTo>
                    <a:pt x="922" y="525"/>
                  </a:lnTo>
                  <a:lnTo>
                    <a:pt x="917" y="521"/>
                  </a:lnTo>
                  <a:lnTo>
                    <a:pt x="912" y="517"/>
                  </a:lnTo>
                  <a:lnTo>
                    <a:pt x="908" y="514"/>
                  </a:lnTo>
                  <a:lnTo>
                    <a:pt x="903" y="510"/>
                  </a:lnTo>
                  <a:lnTo>
                    <a:pt x="898" y="506"/>
                  </a:lnTo>
                  <a:lnTo>
                    <a:pt x="894" y="504"/>
                  </a:lnTo>
                  <a:lnTo>
                    <a:pt x="889" y="501"/>
                  </a:lnTo>
                  <a:lnTo>
                    <a:pt x="884" y="498"/>
                  </a:lnTo>
                  <a:lnTo>
                    <a:pt x="881" y="495"/>
                  </a:lnTo>
                  <a:lnTo>
                    <a:pt x="876" y="492"/>
                  </a:lnTo>
                  <a:lnTo>
                    <a:pt x="873" y="490"/>
                  </a:lnTo>
                  <a:lnTo>
                    <a:pt x="868" y="488"/>
                  </a:lnTo>
                  <a:lnTo>
                    <a:pt x="865" y="486"/>
                  </a:lnTo>
                  <a:lnTo>
                    <a:pt x="861" y="484"/>
                  </a:lnTo>
                  <a:lnTo>
                    <a:pt x="857" y="482"/>
                  </a:lnTo>
                  <a:lnTo>
                    <a:pt x="855" y="481"/>
                  </a:lnTo>
                  <a:lnTo>
                    <a:pt x="852" y="479"/>
                  </a:lnTo>
                  <a:lnTo>
                    <a:pt x="848" y="478"/>
                  </a:lnTo>
                  <a:lnTo>
                    <a:pt x="846" y="477"/>
                  </a:lnTo>
                  <a:lnTo>
                    <a:pt x="844" y="476"/>
                  </a:lnTo>
                  <a:lnTo>
                    <a:pt x="842" y="474"/>
                  </a:lnTo>
                  <a:lnTo>
                    <a:pt x="840" y="474"/>
                  </a:lnTo>
                  <a:lnTo>
                    <a:pt x="839" y="473"/>
                  </a:lnTo>
                  <a:lnTo>
                    <a:pt x="838" y="472"/>
                  </a:lnTo>
                  <a:lnTo>
                    <a:pt x="837" y="472"/>
                  </a:lnTo>
                  <a:lnTo>
                    <a:pt x="836" y="472"/>
                  </a:lnTo>
                  <a:lnTo>
                    <a:pt x="634" y="395"/>
                  </a:lnTo>
                  <a:lnTo>
                    <a:pt x="636" y="391"/>
                  </a:lnTo>
                  <a:lnTo>
                    <a:pt x="708" y="419"/>
                  </a:lnTo>
                  <a:lnTo>
                    <a:pt x="721" y="385"/>
                  </a:lnTo>
                  <a:lnTo>
                    <a:pt x="698" y="373"/>
                  </a:lnTo>
                  <a:lnTo>
                    <a:pt x="696" y="372"/>
                  </a:lnTo>
                  <a:lnTo>
                    <a:pt x="695" y="372"/>
                  </a:lnTo>
                  <a:lnTo>
                    <a:pt x="694" y="371"/>
                  </a:lnTo>
                  <a:lnTo>
                    <a:pt x="693" y="371"/>
                  </a:lnTo>
                  <a:lnTo>
                    <a:pt x="691" y="370"/>
                  </a:lnTo>
                  <a:lnTo>
                    <a:pt x="690" y="370"/>
                  </a:lnTo>
                  <a:lnTo>
                    <a:pt x="689" y="369"/>
                  </a:lnTo>
                  <a:lnTo>
                    <a:pt x="687" y="369"/>
                  </a:lnTo>
                  <a:lnTo>
                    <a:pt x="685" y="368"/>
                  </a:lnTo>
                  <a:lnTo>
                    <a:pt x="685" y="367"/>
                  </a:lnTo>
                  <a:lnTo>
                    <a:pt x="683" y="367"/>
                  </a:lnTo>
                  <a:lnTo>
                    <a:pt x="681" y="366"/>
                  </a:lnTo>
                  <a:lnTo>
                    <a:pt x="680" y="365"/>
                  </a:lnTo>
                  <a:lnTo>
                    <a:pt x="678" y="365"/>
                  </a:lnTo>
                  <a:lnTo>
                    <a:pt x="677" y="364"/>
                  </a:lnTo>
                  <a:lnTo>
                    <a:pt x="675" y="364"/>
                  </a:lnTo>
                  <a:lnTo>
                    <a:pt x="674" y="364"/>
                  </a:lnTo>
                  <a:lnTo>
                    <a:pt x="672" y="363"/>
                  </a:lnTo>
                  <a:lnTo>
                    <a:pt x="671" y="363"/>
                  </a:lnTo>
                  <a:lnTo>
                    <a:pt x="668" y="362"/>
                  </a:lnTo>
                  <a:lnTo>
                    <a:pt x="667" y="361"/>
                  </a:lnTo>
                  <a:lnTo>
                    <a:pt x="666" y="361"/>
                  </a:lnTo>
                  <a:lnTo>
                    <a:pt x="664" y="360"/>
                  </a:lnTo>
                  <a:lnTo>
                    <a:pt x="662" y="359"/>
                  </a:lnTo>
                  <a:lnTo>
                    <a:pt x="661" y="358"/>
                  </a:lnTo>
                  <a:lnTo>
                    <a:pt x="659" y="358"/>
                  </a:lnTo>
                  <a:lnTo>
                    <a:pt x="658" y="357"/>
                  </a:lnTo>
                  <a:lnTo>
                    <a:pt x="656" y="357"/>
                  </a:lnTo>
                  <a:lnTo>
                    <a:pt x="654" y="356"/>
                  </a:lnTo>
                  <a:lnTo>
                    <a:pt x="652" y="355"/>
                  </a:lnTo>
                  <a:lnTo>
                    <a:pt x="650" y="355"/>
                  </a:lnTo>
                  <a:lnTo>
                    <a:pt x="649" y="355"/>
                  </a:lnTo>
                  <a:lnTo>
                    <a:pt x="649" y="354"/>
                  </a:lnTo>
                  <a:lnTo>
                    <a:pt x="649" y="353"/>
                  </a:lnTo>
                  <a:lnTo>
                    <a:pt x="648" y="353"/>
                  </a:lnTo>
                  <a:lnTo>
                    <a:pt x="648" y="352"/>
                  </a:lnTo>
                  <a:lnTo>
                    <a:pt x="647" y="352"/>
                  </a:lnTo>
                  <a:lnTo>
                    <a:pt x="647" y="351"/>
                  </a:lnTo>
                  <a:lnTo>
                    <a:pt x="646" y="350"/>
                  </a:lnTo>
                  <a:lnTo>
                    <a:pt x="646" y="349"/>
                  </a:lnTo>
                  <a:lnTo>
                    <a:pt x="644" y="348"/>
                  </a:lnTo>
                  <a:lnTo>
                    <a:pt x="644" y="347"/>
                  </a:lnTo>
                  <a:lnTo>
                    <a:pt x="642" y="347"/>
                  </a:lnTo>
                  <a:lnTo>
                    <a:pt x="642" y="346"/>
                  </a:lnTo>
                  <a:lnTo>
                    <a:pt x="641" y="346"/>
                  </a:lnTo>
                  <a:lnTo>
                    <a:pt x="640" y="345"/>
                  </a:lnTo>
                  <a:lnTo>
                    <a:pt x="640" y="344"/>
                  </a:lnTo>
                  <a:lnTo>
                    <a:pt x="639" y="343"/>
                  </a:lnTo>
                  <a:lnTo>
                    <a:pt x="638" y="342"/>
                  </a:lnTo>
                  <a:lnTo>
                    <a:pt x="637" y="341"/>
                  </a:lnTo>
                  <a:lnTo>
                    <a:pt x="636" y="340"/>
                  </a:lnTo>
                  <a:lnTo>
                    <a:pt x="635" y="339"/>
                  </a:lnTo>
                  <a:lnTo>
                    <a:pt x="634" y="338"/>
                  </a:lnTo>
                  <a:lnTo>
                    <a:pt x="633" y="338"/>
                  </a:lnTo>
                  <a:lnTo>
                    <a:pt x="632" y="337"/>
                  </a:lnTo>
                  <a:lnTo>
                    <a:pt x="631" y="337"/>
                  </a:lnTo>
                  <a:lnTo>
                    <a:pt x="613" y="329"/>
                  </a:lnTo>
                  <a:lnTo>
                    <a:pt x="612" y="329"/>
                  </a:lnTo>
                  <a:lnTo>
                    <a:pt x="612" y="328"/>
                  </a:lnTo>
                  <a:lnTo>
                    <a:pt x="611" y="328"/>
                  </a:lnTo>
                  <a:lnTo>
                    <a:pt x="610" y="328"/>
                  </a:lnTo>
                  <a:lnTo>
                    <a:pt x="611" y="327"/>
                  </a:lnTo>
                  <a:lnTo>
                    <a:pt x="610" y="327"/>
                  </a:lnTo>
                  <a:lnTo>
                    <a:pt x="611" y="326"/>
                  </a:lnTo>
                  <a:lnTo>
                    <a:pt x="612" y="323"/>
                  </a:lnTo>
                  <a:lnTo>
                    <a:pt x="609" y="321"/>
                  </a:lnTo>
                  <a:lnTo>
                    <a:pt x="607" y="321"/>
                  </a:lnTo>
                  <a:lnTo>
                    <a:pt x="605" y="319"/>
                  </a:lnTo>
                  <a:lnTo>
                    <a:pt x="604" y="319"/>
                  </a:lnTo>
                  <a:lnTo>
                    <a:pt x="602" y="318"/>
                  </a:lnTo>
                  <a:lnTo>
                    <a:pt x="599" y="316"/>
                  </a:lnTo>
                  <a:lnTo>
                    <a:pt x="597" y="315"/>
                  </a:lnTo>
                  <a:lnTo>
                    <a:pt x="595" y="314"/>
                  </a:lnTo>
                  <a:lnTo>
                    <a:pt x="594" y="312"/>
                  </a:lnTo>
                  <a:lnTo>
                    <a:pt x="591" y="312"/>
                  </a:lnTo>
                  <a:lnTo>
                    <a:pt x="589" y="310"/>
                  </a:lnTo>
                  <a:lnTo>
                    <a:pt x="587" y="310"/>
                  </a:lnTo>
                  <a:lnTo>
                    <a:pt x="586" y="309"/>
                  </a:lnTo>
                  <a:lnTo>
                    <a:pt x="584" y="308"/>
                  </a:lnTo>
                  <a:lnTo>
                    <a:pt x="582" y="307"/>
                  </a:lnTo>
                  <a:lnTo>
                    <a:pt x="579" y="306"/>
                  </a:lnTo>
                  <a:lnTo>
                    <a:pt x="577" y="305"/>
                  </a:lnTo>
                  <a:lnTo>
                    <a:pt x="576" y="304"/>
                  </a:lnTo>
                  <a:lnTo>
                    <a:pt x="574" y="303"/>
                  </a:lnTo>
                  <a:lnTo>
                    <a:pt x="572" y="302"/>
                  </a:lnTo>
                  <a:lnTo>
                    <a:pt x="570" y="302"/>
                  </a:lnTo>
                  <a:lnTo>
                    <a:pt x="568" y="301"/>
                  </a:lnTo>
                  <a:lnTo>
                    <a:pt x="567" y="300"/>
                  </a:lnTo>
                  <a:lnTo>
                    <a:pt x="565" y="300"/>
                  </a:lnTo>
                  <a:lnTo>
                    <a:pt x="563" y="298"/>
                  </a:lnTo>
                  <a:lnTo>
                    <a:pt x="561" y="297"/>
                  </a:lnTo>
                  <a:lnTo>
                    <a:pt x="559" y="297"/>
                  </a:lnTo>
                  <a:lnTo>
                    <a:pt x="558" y="296"/>
                  </a:lnTo>
                  <a:lnTo>
                    <a:pt x="557" y="295"/>
                  </a:lnTo>
                  <a:lnTo>
                    <a:pt x="554" y="295"/>
                  </a:lnTo>
                  <a:lnTo>
                    <a:pt x="553" y="294"/>
                  </a:lnTo>
                  <a:lnTo>
                    <a:pt x="551" y="293"/>
                  </a:lnTo>
                  <a:lnTo>
                    <a:pt x="550" y="293"/>
                  </a:lnTo>
                  <a:lnTo>
                    <a:pt x="426" y="11"/>
                  </a:lnTo>
                  <a:lnTo>
                    <a:pt x="427" y="10"/>
                  </a:lnTo>
                  <a:lnTo>
                    <a:pt x="427" y="9"/>
                  </a:lnTo>
                  <a:lnTo>
                    <a:pt x="427" y="8"/>
                  </a:lnTo>
                  <a:lnTo>
                    <a:pt x="426" y="8"/>
                  </a:lnTo>
                  <a:lnTo>
                    <a:pt x="427" y="7"/>
                  </a:lnTo>
                  <a:lnTo>
                    <a:pt x="426" y="7"/>
                  </a:lnTo>
                  <a:lnTo>
                    <a:pt x="425" y="7"/>
                  </a:lnTo>
                  <a:lnTo>
                    <a:pt x="423" y="7"/>
                  </a:lnTo>
                  <a:lnTo>
                    <a:pt x="423" y="6"/>
                  </a:lnTo>
                  <a:lnTo>
                    <a:pt x="422" y="6"/>
                  </a:lnTo>
                  <a:lnTo>
                    <a:pt x="422" y="5"/>
                  </a:lnTo>
                  <a:lnTo>
                    <a:pt x="421" y="5"/>
                  </a:lnTo>
                  <a:lnTo>
                    <a:pt x="421" y="4"/>
                  </a:lnTo>
                  <a:lnTo>
                    <a:pt x="420" y="4"/>
                  </a:lnTo>
                  <a:lnTo>
                    <a:pt x="419" y="3"/>
                  </a:lnTo>
                  <a:lnTo>
                    <a:pt x="418" y="3"/>
                  </a:lnTo>
                  <a:lnTo>
                    <a:pt x="417" y="2"/>
                  </a:lnTo>
                  <a:lnTo>
                    <a:pt x="416" y="2"/>
                  </a:lnTo>
                  <a:lnTo>
                    <a:pt x="416" y="1"/>
                  </a:lnTo>
                  <a:lnTo>
                    <a:pt x="415" y="1"/>
                  </a:lnTo>
                  <a:lnTo>
                    <a:pt x="414" y="0"/>
                  </a:lnTo>
                  <a:lnTo>
                    <a:pt x="413" y="0"/>
                  </a:lnTo>
                  <a:lnTo>
                    <a:pt x="412" y="0"/>
                  </a:lnTo>
                  <a:lnTo>
                    <a:pt x="411" y="0"/>
                  </a:lnTo>
                  <a:lnTo>
                    <a:pt x="410" y="0"/>
                  </a:lnTo>
                  <a:lnTo>
                    <a:pt x="409" y="0"/>
                  </a:lnTo>
                  <a:lnTo>
                    <a:pt x="408" y="0"/>
                  </a:lnTo>
                  <a:lnTo>
                    <a:pt x="406" y="0"/>
                  </a:lnTo>
                  <a:lnTo>
                    <a:pt x="405" y="0"/>
                  </a:lnTo>
                  <a:lnTo>
                    <a:pt x="403" y="0"/>
                  </a:lnTo>
                  <a:lnTo>
                    <a:pt x="401" y="0"/>
                  </a:lnTo>
                  <a:lnTo>
                    <a:pt x="343" y="14"/>
                  </a:lnTo>
                  <a:lnTo>
                    <a:pt x="342" y="14"/>
                  </a:lnTo>
                  <a:lnTo>
                    <a:pt x="342" y="15"/>
                  </a:lnTo>
                  <a:lnTo>
                    <a:pt x="342" y="14"/>
                  </a:lnTo>
                  <a:lnTo>
                    <a:pt x="342" y="15"/>
                  </a:lnTo>
                  <a:lnTo>
                    <a:pt x="341" y="16"/>
                  </a:lnTo>
                  <a:lnTo>
                    <a:pt x="340" y="17"/>
                  </a:lnTo>
                  <a:lnTo>
                    <a:pt x="338" y="17"/>
                  </a:lnTo>
                  <a:lnTo>
                    <a:pt x="336" y="22"/>
                  </a:lnTo>
                  <a:lnTo>
                    <a:pt x="338" y="23"/>
                  </a:lnTo>
                  <a:lnTo>
                    <a:pt x="324" y="102"/>
                  </a:lnTo>
                  <a:lnTo>
                    <a:pt x="289" y="191"/>
                  </a:lnTo>
                  <a:lnTo>
                    <a:pt x="243" y="173"/>
                  </a:lnTo>
                  <a:lnTo>
                    <a:pt x="230" y="139"/>
                  </a:lnTo>
                  <a:lnTo>
                    <a:pt x="228" y="133"/>
                  </a:lnTo>
                  <a:lnTo>
                    <a:pt x="243" y="139"/>
                  </a:lnTo>
                  <a:lnTo>
                    <a:pt x="186" y="41"/>
                  </a:lnTo>
                  <a:lnTo>
                    <a:pt x="185" y="40"/>
                  </a:lnTo>
                  <a:lnTo>
                    <a:pt x="185" y="39"/>
                  </a:lnTo>
                  <a:lnTo>
                    <a:pt x="184" y="38"/>
                  </a:lnTo>
                  <a:lnTo>
                    <a:pt x="184" y="37"/>
                  </a:lnTo>
                  <a:lnTo>
                    <a:pt x="183" y="36"/>
                  </a:lnTo>
                  <a:lnTo>
                    <a:pt x="182" y="35"/>
                  </a:lnTo>
                  <a:lnTo>
                    <a:pt x="181" y="35"/>
                  </a:lnTo>
                  <a:lnTo>
                    <a:pt x="180" y="35"/>
                  </a:lnTo>
                  <a:lnTo>
                    <a:pt x="180" y="34"/>
                  </a:lnTo>
                  <a:lnTo>
                    <a:pt x="179" y="33"/>
                  </a:lnTo>
                  <a:lnTo>
                    <a:pt x="178" y="33"/>
                  </a:lnTo>
                  <a:lnTo>
                    <a:pt x="177" y="33"/>
                  </a:lnTo>
                  <a:lnTo>
                    <a:pt x="176" y="32"/>
                  </a:lnTo>
                  <a:lnTo>
                    <a:pt x="175" y="32"/>
                  </a:lnTo>
                  <a:lnTo>
                    <a:pt x="173" y="31"/>
                  </a:lnTo>
                  <a:lnTo>
                    <a:pt x="172" y="31"/>
                  </a:lnTo>
                  <a:lnTo>
                    <a:pt x="171" y="31"/>
                  </a:lnTo>
                  <a:lnTo>
                    <a:pt x="169" y="31"/>
                  </a:lnTo>
                  <a:lnTo>
                    <a:pt x="168" y="31"/>
                  </a:lnTo>
                  <a:lnTo>
                    <a:pt x="135" y="36"/>
                  </a:lnTo>
                  <a:lnTo>
                    <a:pt x="135" y="37"/>
                  </a:lnTo>
                  <a:lnTo>
                    <a:pt x="135" y="36"/>
                  </a:lnTo>
                  <a:lnTo>
                    <a:pt x="135" y="37"/>
                  </a:lnTo>
                  <a:lnTo>
                    <a:pt x="134" y="37"/>
                  </a:lnTo>
                  <a:lnTo>
                    <a:pt x="134" y="38"/>
                  </a:lnTo>
                  <a:lnTo>
                    <a:pt x="133" y="38"/>
                  </a:lnTo>
                  <a:lnTo>
                    <a:pt x="132" y="39"/>
                  </a:lnTo>
                  <a:lnTo>
                    <a:pt x="131" y="40"/>
                  </a:lnTo>
                  <a:lnTo>
                    <a:pt x="130" y="41"/>
                  </a:lnTo>
                  <a:lnTo>
                    <a:pt x="130" y="42"/>
                  </a:lnTo>
                  <a:lnTo>
                    <a:pt x="130" y="43"/>
                  </a:lnTo>
                  <a:lnTo>
                    <a:pt x="129" y="44"/>
                  </a:lnTo>
                  <a:lnTo>
                    <a:pt x="128" y="44"/>
                  </a:lnTo>
                  <a:lnTo>
                    <a:pt x="128" y="46"/>
                  </a:lnTo>
                  <a:lnTo>
                    <a:pt x="128" y="47"/>
                  </a:lnTo>
                  <a:lnTo>
                    <a:pt x="128" y="48"/>
                  </a:lnTo>
                  <a:lnTo>
                    <a:pt x="127" y="49"/>
                  </a:lnTo>
                  <a:lnTo>
                    <a:pt x="127" y="51"/>
                  </a:lnTo>
                  <a:lnTo>
                    <a:pt x="126" y="52"/>
                  </a:lnTo>
                  <a:lnTo>
                    <a:pt x="126" y="53"/>
                  </a:lnTo>
                  <a:lnTo>
                    <a:pt x="114" y="133"/>
                  </a:lnTo>
                  <a:lnTo>
                    <a:pt x="107" y="131"/>
                  </a:lnTo>
                  <a:lnTo>
                    <a:pt x="150" y="179"/>
                  </a:lnTo>
                  <a:lnTo>
                    <a:pt x="175" y="189"/>
                  </a:lnTo>
                  <a:lnTo>
                    <a:pt x="144" y="183"/>
                  </a:lnTo>
                  <a:lnTo>
                    <a:pt x="130" y="217"/>
                  </a:lnTo>
                  <a:lnTo>
                    <a:pt x="162" y="237"/>
                  </a:lnTo>
                  <a:lnTo>
                    <a:pt x="126" y="230"/>
                  </a:lnTo>
                  <a:lnTo>
                    <a:pt x="126" y="232"/>
                  </a:lnTo>
                  <a:lnTo>
                    <a:pt x="125" y="234"/>
                  </a:lnTo>
                  <a:lnTo>
                    <a:pt x="123" y="237"/>
                  </a:lnTo>
                  <a:lnTo>
                    <a:pt x="155" y="256"/>
                  </a:lnTo>
                  <a:lnTo>
                    <a:pt x="117" y="250"/>
                  </a:lnTo>
                  <a:lnTo>
                    <a:pt x="105" y="284"/>
                  </a:lnTo>
                  <a:lnTo>
                    <a:pt x="133" y="302"/>
                  </a:lnTo>
                </a:path>
              </a:pathLst>
            </a:custGeom>
            <a:solidFill>
              <a:srgbClr val="E5E5E5"/>
            </a:solidFill>
            <a:ln w="12700" cap="rnd">
              <a:noFill/>
              <a:round/>
              <a:headEnd/>
              <a:tailEnd/>
            </a:ln>
          </p:spPr>
          <p:txBody>
            <a:bodyPr/>
            <a:lstStyle/>
            <a:p>
              <a:endParaRPr lang="en-US"/>
            </a:p>
          </p:txBody>
        </p:sp>
        <p:sp>
          <p:nvSpPr>
            <p:cNvPr id="39993" name="Freeform 51"/>
            <p:cNvSpPr>
              <a:spLocks noChangeAspect="1"/>
            </p:cNvSpPr>
            <p:nvPr/>
          </p:nvSpPr>
          <p:spPr bwMode="auto">
            <a:xfrm>
              <a:off x="54" y="1237"/>
              <a:ext cx="948" cy="605"/>
            </a:xfrm>
            <a:custGeom>
              <a:avLst/>
              <a:gdLst>
                <a:gd name="T0" fmla="*/ 49 w 948"/>
                <a:gd name="T1" fmla="*/ 301 h 605"/>
                <a:gd name="T2" fmla="*/ 0 w 948"/>
                <a:gd name="T3" fmla="*/ 381 h 605"/>
                <a:gd name="T4" fmla="*/ 0 w 948"/>
                <a:gd name="T5" fmla="*/ 387 h 605"/>
                <a:gd name="T6" fmla="*/ 32 w 948"/>
                <a:gd name="T7" fmla="*/ 419 h 605"/>
                <a:gd name="T8" fmla="*/ 41 w 948"/>
                <a:gd name="T9" fmla="*/ 417 h 605"/>
                <a:gd name="T10" fmla="*/ 171 w 948"/>
                <a:gd name="T11" fmla="*/ 357 h 605"/>
                <a:gd name="T12" fmla="*/ 141 w 948"/>
                <a:gd name="T13" fmla="*/ 532 h 605"/>
                <a:gd name="T14" fmla="*/ 139 w 948"/>
                <a:gd name="T15" fmla="*/ 540 h 605"/>
                <a:gd name="T16" fmla="*/ 140 w 948"/>
                <a:gd name="T17" fmla="*/ 543 h 605"/>
                <a:gd name="T18" fmla="*/ 185 w 948"/>
                <a:gd name="T19" fmla="*/ 600 h 605"/>
                <a:gd name="T20" fmla="*/ 194 w 948"/>
                <a:gd name="T21" fmla="*/ 602 h 605"/>
                <a:gd name="T22" fmla="*/ 199 w 948"/>
                <a:gd name="T23" fmla="*/ 602 h 605"/>
                <a:gd name="T24" fmla="*/ 497 w 948"/>
                <a:gd name="T25" fmla="*/ 476 h 605"/>
                <a:gd name="T26" fmla="*/ 541 w 948"/>
                <a:gd name="T27" fmla="*/ 488 h 605"/>
                <a:gd name="T28" fmla="*/ 572 w 948"/>
                <a:gd name="T29" fmla="*/ 491 h 605"/>
                <a:gd name="T30" fmla="*/ 590 w 948"/>
                <a:gd name="T31" fmla="*/ 492 h 605"/>
                <a:gd name="T32" fmla="*/ 606 w 948"/>
                <a:gd name="T33" fmla="*/ 496 h 605"/>
                <a:gd name="T34" fmla="*/ 639 w 948"/>
                <a:gd name="T35" fmla="*/ 508 h 605"/>
                <a:gd name="T36" fmla="*/ 670 w 948"/>
                <a:gd name="T37" fmla="*/ 515 h 605"/>
                <a:gd name="T38" fmla="*/ 814 w 948"/>
                <a:gd name="T39" fmla="*/ 528 h 605"/>
                <a:gd name="T40" fmla="*/ 864 w 948"/>
                <a:gd name="T41" fmla="*/ 541 h 605"/>
                <a:gd name="T42" fmla="*/ 906 w 948"/>
                <a:gd name="T43" fmla="*/ 545 h 605"/>
                <a:gd name="T44" fmla="*/ 936 w 948"/>
                <a:gd name="T45" fmla="*/ 547 h 605"/>
                <a:gd name="T46" fmla="*/ 947 w 948"/>
                <a:gd name="T47" fmla="*/ 546 h 605"/>
                <a:gd name="T48" fmla="*/ 908 w 948"/>
                <a:gd name="T49" fmla="*/ 514 h 605"/>
                <a:gd name="T50" fmla="*/ 873 w 948"/>
                <a:gd name="T51" fmla="*/ 490 h 605"/>
                <a:gd name="T52" fmla="*/ 846 w 948"/>
                <a:gd name="T53" fmla="*/ 477 h 605"/>
                <a:gd name="T54" fmla="*/ 836 w 948"/>
                <a:gd name="T55" fmla="*/ 472 h 605"/>
                <a:gd name="T56" fmla="*/ 721 w 948"/>
                <a:gd name="T57" fmla="*/ 385 h 605"/>
                <a:gd name="T58" fmla="*/ 681 w 948"/>
                <a:gd name="T59" fmla="*/ 366 h 605"/>
                <a:gd name="T60" fmla="*/ 656 w 948"/>
                <a:gd name="T61" fmla="*/ 357 h 605"/>
                <a:gd name="T62" fmla="*/ 643 w 948"/>
                <a:gd name="T63" fmla="*/ 347 h 605"/>
                <a:gd name="T64" fmla="*/ 633 w 948"/>
                <a:gd name="T65" fmla="*/ 338 h 605"/>
                <a:gd name="T66" fmla="*/ 611 w 948"/>
                <a:gd name="T67" fmla="*/ 328 h 605"/>
                <a:gd name="T68" fmla="*/ 604 w 948"/>
                <a:gd name="T69" fmla="*/ 318 h 605"/>
                <a:gd name="T70" fmla="*/ 571 w 948"/>
                <a:gd name="T71" fmla="*/ 302 h 605"/>
                <a:gd name="T72" fmla="*/ 550 w 948"/>
                <a:gd name="T73" fmla="*/ 293 h 605"/>
                <a:gd name="T74" fmla="*/ 426 w 948"/>
                <a:gd name="T75" fmla="*/ 8 h 605"/>
                <a:gd name="T76" fmla="*/ 423 w 948"/>
                <a:gd name="T77" fmla="*/ 7 h 605"/>
                <a:gd name="T78" fmla="*/ 417 w 948"/>
                <a:gd name="T79" fmla="*/ 2 h 605"/>
                <a:gd name="T80" fmla="*/ 401 w 948"/>
                <a:gd name="T81" fmla="*/ 0 h 605"/>
                <a:gd name="T82" fmla="*/ 340 w 948"/>
                <a:gd name="T83" fmla="*/ 16 h 605"/>
                <a:gd name="T84" fmla="*/ 338 w 948"/>
                <a:gd name="T85" fmla="*/ 23 h 605"/>
                <a:gd name="T86" fmla="*/ 229 w 948"/>
                <a:gd name="T87" fmla="*/ 139 h 605"/>
                <a:gd name="T88" fmla="*/ 184 w 948"/>
                <a:gd name="T89" fmla="*/ 39 h 605"/>
                <a:gd name="T90" fmla="*/ 176 w 948"/>
                <a:gd name="T91" fmla="*/ 32 h 605"/>
                <a:gd name="T92" fmla="*/ 134 w 948"/>
                <a:gd name="T93" fmla="*/ 36 h 605"/>
                <a:gd name="T94" fmla="*/ 129 w 948"/>
                <a:gd name="T95" fmla="*/ 44 h 605"/>
                <a:gd name="T96" fmla="*/ 106 w 948"/>
                <a:gd name="T97" fmla="*/ 130 h 605"/>
                <a:gd name="T98" fmla="*/ 130 w 948"/>
                <a:gd name="T99" fmla="*/ 217 h 605"/>
                <a:gd name="T100" fmla="*/ 124 w 948"/>
                <a:gd name="T101" fmla="*/ 234 h 605"/>
                <a:gd name="T102" fmla="*/ 104 w 948"/>
                <a:gd name="T103" fmla="*/ 284 h 6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48"/>
                <a:gd name="T157" fmla="*/ 0 h 605"/>
                <a:gd name="T158" fmla="*/ 948 w 948"/>
                <a:gd name="T159" fmla="*/ 605 h 60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48" h="605">
                  <a:moveTo>
                    <a:pt x="133" y="301"/>
                  </a:moveTo>
                  <a:lnTo>
                    <a:pt x="107" y="291"/>
                  </a:lnTo>
                  <a:lnTo>
                    <a:pt x="42" y="299"/>
                  </a:lnTo>
                  <a:lnTo>
                    <a:pt x="49" y="301"/>
                  </a:lnTo>
                  <a:lnTo>
                    <a:pt x="5" y="369"/>
                  </a:lnTo>
                  <a:lnTo>
                    <a:pt x="2" y="374"/>
                  </a:lnTo>
                  <a:lnTo>
                    <a:pt x="0" y="378"/>
                  </a:lnTo>
                  <a:lnTo>
                    <a:pt x="0" y="381"/>
                  </a:lnTo>
                  <a:lnTo>
                    <a:pt x="0" y="383"/>
                  </a:lnTo>
                  <a:lnTo>
                    <a:pt x="0" y="385"/>
                  </a:lnTo>
                  <a:lnTo>
                    <a:pt x="0" y="386"/>
                  </a:lnTo>
                  <a:lnTo>
                    <a:pt x="0" y="387"/>
                  </a:lnTo>
                  <a:lnTo>
                    <a:pt x="20" y="414"/>
                  </a:lnTo>
                  <a:lnTo>
                    <a:pt x="25" y="417"/>
                  </a:lnTo>
                  <a:lnTo>
                    <a:pt x="29" y="418"/>
                  </a:lnTo>
                  <a:lnTo>
                    <a:pt x="32" y="419"/>
                  </a:lnTo>
                  <a:lnTo>
                    <a:pt x="35" y="419"/>
                  </a:lnTo>
                  <a:lnTo>
                    <a:pt x="37" y="419"/>
                  </a:lnTo>
                  <a:lnTo>
                    <a:pt x="39" y="418"/>
                  </a:lnTo>
                  <a:lnTo>
                    <a:pt x="41" y="417"/>
                  </a:lnTo>
                  <a:lnTo>
                    <a:pt x="149" y="383"/>
                  </a:lnTo>
                  <a:lnTo>
                    <a:pt x="134" y="378"/>
                  </a:lnTo>
                  <a:lnTo>
                    <a:pt x="140" y="374"/>
                  </a:lnTo>
                  <a:lnTo>
                    <a:pt x="171" y="357"/>
                  </a:lnTo>
                  <a:lnTo>
                    <a:pt x="219" y="375"/>
                  </a:lnTo>
                  <a:lnTo>
                    <a:pt x="185" y="464"/>
                  </a:lnTo>
                  <a:lnTo>
                    <a:pt x="143" y="533"/>
                  </a:lnTo>
                  <a:lnTo>
                    <a:pt x="141" y="532"/>
                  </a:lnTo>
                  <a:lnTo>
                    <a:pt x="139" y="538"/>
                  </a:lnTo>
                  <a:lnTo>
                    <a:pt x="140" y="538"/>
                  </a:lnTo>
                  <a:lnTo>
                    <a:pt x="139" y="539"/>
                  </a:lnTo>
                  <a:lnTo>
                    <a:pt x="139" y="540"/>
                  </a:lnTo>
                  <a:lnTo>
                    <a:pt x="139" y="541"/>
                  </a:lnTo>
                  <a:lnTo>
                    <a:pt x="139" y="542"/>
                  </a:lnTo>
                  <a:lnTo>
                    <a:pt x="140" y="542"/>
                  </a:lnTo>
                  <a:lnTo>
                    <a:pt x="140" y="543"/>
                  </a:lnTo>
                  <a:lnTo>
                    <a:pt x="174" y="592"/>
                  </a:lnTo>
                  <a:lnTo>
                    <a:pt x="178" y="596"/>
                  </a:lnTo>
                  <a:lnTo>
                    <a:pt x="181" y="598"/>
                  </a:lnTo>
                  <a:lnTo>
                    <a:pt x="185" y="600"/>
                  </a:lnTo>
                  <a:lnTo>
                    <a:pt x="188" y="601"/>
                  </a:lnTo>
                  <a:lnTo>
                    <a:pt x="190" y="602"/>
                  </a:lnTo>
                  <a:lnTo>
                    <a:pt x="192" y="602"/>
                  </a:lnTo>
                  <a:lnTo>
                    <a:pt x="194" y="602"/>
                  </a:lnTo>
                  <a:lnTo>
                    <a:pt x="197" y="604"/>
                  </a:lnTo>
                  <a:lnTo>
                    <a:pt x="198" y="604"/>
                  </a:lnTo>
                  <a:lnTo>
                    <a:pt x="198" y="603"/>
                  </a:lnTo>
                  <a:lnTo>
                    <a:pt x="199" y="602"/>
                  </a:lnTo>
                  <a:lnTo>
                    <a:pt x="200" y="601"/>
                  </a:lnTo>
                  <a:lnTo>
                    <a:pt x="199" y="600"/>
                  </a:lnTo>
                  <a:lnTo>
                    <a:pt x="485" y="472"/>
                  </a:lnTo>
                  <a:lnTo>
                    <a:pt x="497" y="476"/>
                  </a:lnTo>
                  <a:lnTo>
                    <a:pt x="510" y="479"/>
                  </a:lnTo>
                  <a:lnTo>
                    <a:pt x="521" y="483"/>
                  </a:lnTo>
                  <a:lnTo>
                    <a:pt x="532" y="486"/>
                  </a:lnTo>
                  <a:lnTo>
                    <a:pt x="541" y="488"/>
                  </a:lnTo>
                  <a:lnTo>
                    <a:pt x="550" y="488"/>
                  </a:lnTo>
                  <a:lnTo>
                    <a:pt x="559" y="490"/>
                  </a:lnTo>
                  <a:lnTo>
                    <a:pt x="566" y="491"/>
                  </a:lnTo>
                  <a:lnTo>
                    <a:pt x="572" y="491"/>
                  </a:lnTo>
                  <a:lnTo>
                    <a:pt x="577" y="492"/>
                  </a:lnTo>
                  <a:lnTo>
                    <a:pt x="583" y="492"/>
                  </a:lnTo>
                  <a:lnTo>
                    <a:pt x="586" y="492"/>
                  </a:lnTo>
                  <a:lnTo>
                    <a:pt x="590" y="492"/>
                  </a:lnTo>
                  <a:lnTo>
                    <a:pt x="593" y="492"/>
                  </a:lnTo>
                  <a:lnTo>
                    <a:pt x="595" y="492"/>
                  </a:lnTo>
                  <a:lnTo>
                    <a:pt x="596" y="492"/>
                  </a:lnTo>
                  <a:lnTo>
                    <a:pt x="606" y="496"/>
                  </a:lnTo>
                  <a:lnTo>
                    <a:pt x="616" y="499"/>
                  </a:lnTo>
                  <a:lnTo>
                    <a:pt x="625" y="503"/>
                  </a:lnTo>
                  <a:lnTo>
                    <a:pt x="632" y="506"/>
                  </a:lnTo>
                  <a:lnTo>
                    <a:pt x="639" y="508"/>
                  </a:lnTo>
                  <a:lnTo>
                    <a:pt x="643" y="510"/>
                  </a:lnTo>
                  <a:lnTo>
                    <a:pt x="646" y="511"/>
                  </a:lnTo>
                  <a:lnTo>
                    <a:pt x="647" y="511"/>
                  </a:lnTo>
                  <a:lnTo>
                    <a:pt x="670" y="515"/>
                  </a:lnTo>
                  <a:lnTo>
                    <a:pt x="684" y="481"/>
                  </a:lnTo>
                  <a:lnTo>
                    <a:pt x="612" y="453"/>
                  </a:lnTo>
                  <a:lnTo>
                    <a:pt x="613" y="452"/>
                  </a:lnTo>
                  <a:lnTo>
                    <a:pt x="814" y="528"/>
                  </a:lnTo>
                  <a:lnTo>
                    <a:pt x="827" y="532"/>
                  </a:lnTo>
                  <a:lnTo>
                    <a:pt x="839" y="535"/>
                  </a:lnTo>
                  <a:lnTo>
                    <a:pt x="852" y="538"/>
                  </a:lnTo>
                  <a:lnTo>
                    <a:pt x="864" y="541"/>
                  </a:lnTo>
                  <a:lnTo>
                    <a:pt x="875" y="541"/>
                  </a:lnTo>
                  <a:lnTo>
                    <a:pt x="886" y="544"/>
                  </a:lnTo>
                  <a:lnTo>
                    <a:pt x="896" y="544"/>
                  </a:lnTo>
                  <a:lnTo>
                    <a:pt x="906" y="545"/>
                  </a:lnTo>
                  <a:lnTo>
                    <a:pt x="915" y="546"/>
                  </a:lnTo>
                  <a:lnTo>
                    <a:pt x="923" y="547"/>
                  </a:lnTo>
                  <a:lnTo>
                    <a:pt x="929" y="547"/>
                  </a:lnTo>
                  <a:lnTo>
                    <a:pt x="936" y="547"/>
                  </a:lnTo>
                  <a:lnTo>
                    <a:pt x="940" y="547"/>
                  </a:lnTo>
                  <a:lnTo>
                    <a:pt x="943" y="547"/>
                  </a:lnTo>
                  <a:lnTo>
                    <a:pt x="946" y="547"/>
                  </a:lnTo>
                  <a:lnTo>
                    <a:pt x="947" y="546"/>
                  </a:lnTo>
                  <a:lnTo>
                    <a:pt x="937" y="537"/>
                  </a:lnTo>
                  <a:lnTo>
                    <a:pt x="927" y="529"/>
                  </a:lnTo>
                  <a:lnTo>
                    <a:pt x="917" y="521"/>
                  </a:lnTo>
                  <a:lnTo>
                    <a:pt x="908" y="514"/>
                  </a:lnTo>
                  <a:lnTo>
                    <a:pt x="898" y="506"/>
                  </a:lnTo>
                  <a:lnTo>
                    <a:pt x="889" y="501"/>
                  </a:lnTo>
                  <a:lnTo>
                    <a:pt x="881" y="495"/>
                  </a:lnTo>
                  <a:lnTo>
                    <a:pt x="873" y="490"/>
                  </a:lnTo>
                  <a:lnTo>
                    <a:pt x="865" y="486"/>
                  </a:lnTo>
                  <a:lnTo>
                    <a:pt x="857" y="482"/>
                  </a:lnTo>
                  <a:lnTo>
                    <a:pt x="852" y="479"/>
                  </a:lnTo>
                  <a:lnTo>
                    <a:pt x="846" y="477"/>
                  </a:lnTo>
                  <a:lnTo>
                    <a:pt x="842" y="474"/>
                  </a:lnTo>
                  <a:lnTo>
                    <a:pt x="838" y="473"/>
                  </a:lnTo>
                  <a:lnTo>
                    <a:pt x="837" y="472"/>
                  </a:lnTo>
                  <a:lnTo>
                    <a:pt x="836" y="472"/>
                  </a:lnTo>
                  <a:lnTo>
                    <a:pt x="634" y="395"/>
                  </a:lnTo>
                  <a:lnTo>
                    <a:pt x="635" y="391"/>
                  </a:lnTo>
                  <a:lnTo>
                    <a:pt x="707" y="419"/>
                  </a:lnTo>
                  <a:lnTo>
                    <a:pt x="721" y="385"/>
                  </a:lnTo>
                  <a:lnTo>
                    <a:pt x="698" y="373"/>
                  </a:lnTo>
                  <a:lnTo>
                    <a:pt x="693" y="371"/>
                  </a:lnTo>
                  <a:lnTo>
                    <a:pt x="687" y="368"/>
                  </a:lnTo>
                  <a:lnTo>
                    <a:pt x="681" y="366"/>
                  </a:lnTo>
                  <a:lnTo>
                    <a:pt x="675" y="364"/>
                  </a:lnTo>
                  <a:lnTo>
                    <a:pt x="668" y="362"/>
                  </a:lnTo>
                  <a:lnTo>
                    <a:pt x="662" y="359"/>
                  </a:lnTo>
                  <a:lnTo>
                    <a:pt x="656" y="357"/>
                  </a:lnTo>
                  <a:lnTo>
                    <a:pt x="649" y="355"/>
                  </a:lnTo>
                  <a:lnTo>
                    <a:pt x="648" y="352"/>
                  </a:lnTo>
                  <a:lnTo>
                    <a:pt x="645" y="349"/>
                  </a:lnTo>
                  <a:lnTo>
                    <a:pt x="643" y="347"/>
                  </a:lnTo>
                  <a:lnTo>
                    <a:pt x="640" y="346"/>
                  </a:lnTo>
                  <a:lnTo>
                    <a:pt x="639" y="343"/>
                  </a:lnTo>
                  <a:lnTo>
                    <a:pt x="636" y="340"/>
                  </a:lnTo>
                  <a:lnTo>
                    <a:pt x="633" y="338"/>
                  </a:lnTo>
                  <a:lnTo>
                    <a:pt x="631" y="337"/>
                  </a:lnTo>
                  <a:lnTo>
                    <a:pt x="613" y="329"/>
                  </a:lnTo>
                  <a:lnTo>
                    <a:pt x="612" y="329"/>
                  </a:lnTo>
                  <a:lnTo>
                    <a:pt x="611" y="328"/>
                  </a:lnTo>
                  <a:lnTo>
                    <a:pt x="610" y="328"/>
                  </a:lnTo>
                  <a:lnTo>
                    <a:pt x="610" y="326"/>
                  </a:lnTo>
                  <a:lnTo>
                    <a:pt x="611" y="323"/>
                  </a:lnTo>
                  <a:lnTo>
                    <a:pt x="604" y="318"/>
                  </a:lnTo>
                  <a:lnTo>
                    <a:pt x="595" y="314"/>
                  </a:lnTo>
                  <a:lnTo>
                    <a:pt x="587" y="310"/>
                  </a:lnTo>
                  <a:lnTo>
                    <a:pt x="579" y="306"/>
                  </a:lnTo>
                  <a:lnTo>
                    <a:pt x="571" y="302"/>
                  </a:lnTo>
                  <a:lnTo>
                    <a:pt x="564" y="299"/>
                  </a:lnTo>
                  <a:lnTo>
                    <a:pt x="558" y="296"/>
                  </a:lnTo>
                  <a:lnTo>
                    <a:pt x="551" y="293"/>
                  </a:lnTo>
                  <a:lnTo>
                    <a:pt x="550" y="293"/>
                  </a:lnTo>
                  <a:lnTo>
                    <a:pt x="425" y="11"/>
                  </a:lnTo>
                  <a:lnTo>
                    <a:pt x="426" y="11"/>
                  </a:lnTo>
                  <a:lnTo>
                    <a:pt x="426" y="9"/>
                  </a:lnTo>
                  <a:lnTo>
                    <a:pt x="426" y="8"/>
                  </a:lnTo>
                  <a:lnTo>
                    <a:pt x="427" y="8"/>
                  </a:lnTo>
                  <a:lnTo>
                    <a:pt x="426" y="8"/>
                  </a:lnTo>
                  <a:lnTo>
                    <a:pt x="425" y="7"/>
                  </a:lnTo>
                  <a:lnTo>
                    <a:pt x="423" y="7"/>
                  </a:lnTo>
                  <a:lnTo>
                    <a:pt x="422" y="6"/>
                  </a:lnTo>
                  <a:lnTo>
                    <a:pt x="422" y="5"/>
                  </a:lnTo>
                  <a:lnTo>
                    <a:pt x="420" y="4"/>
                  </a:lnTo>
                  <a:lnTo>
                    <a:pt x="417" y="2"/>
                  </a:lnTo>
                  <a:lnTo>
                    <a:pt x="414" y="1"/>
                  </a:lnTo>
                  <a:lnTo>
                    <a:pt x="411" y="0"/>
                  </a:lnTo>
                  <a:lnTo>
                    <a:pt x="406" y="0"/>
                  </a:lnTo>
                  <a:lnTo>
                    <a:pt x="401" y="0"/>
                  </a:lnTo>
                  <a:lnTo>
                    <a:pt x="342" y="13"/>
                  </a:lnTo>
                  <a:lnTo>
                    <a:pt x="342" y="14"/>
                  </a:lnTo>
                  <a:lnTo>
                    <a:pt x="341" y="15"/>
                  </a:lnTo>
                  <a:lnTo>
                    <a:pt x="340" y="16"/>
                  </a:lnTo>
                  <a:lnTo>
                    <a:pt x="340" y="17"/>
                  </a:lnTo>
                  <a:lnTo>
                    <a:pt x="338" y="17"/>
                  </a:lnTo>
                  <a:lnTo>
                    <a:pt x="336" y="22"/>
                  </a:lnTo>
                  <a:lnTo>
                    <a:pt x="338" y="23"/>
                  </a:lnTo>
                  <a:lnTo>
                    <a:pt x="324" y="102"/>
                  </a:lnTo>
                  <a:lnTo>
                    <a:pt x="289" y="191"/>
                  </a:lnTo>
                  <a:lnTo>
                    <a:pt x="242" y="173"/>
                  </a:lnTo>
                  <a:lnTo>
                    <a:pt x="229" y="139"/>
                  </a:lnTo>
                  <a:lnTo>
                    <a:pt x="227" y="133"/>
                  </a:lnTo>
                  <a:lnTo>
                    <a:pt x="243" y="139"/>
                  </a:lnTo>
                  <a:lnTo>
                    <a:pt x="185" y="41"/>
                  </a:lnTo>
                  <a:lnTo>
                    <a:pt x="184" y="39"/>
                  </a:lnTo>
                  <a:lnTo>
                    <a:pt x="183" y="37"/>
                  </a:lnTo>
                  <a:lnTo>
                    <a:pt x="182" y="35"/>
                  </a:lnTo>
                  <a:lnTo>
                    <a:pt x="180" y="34"/>
                  </a:lnTo>
                  <a:lnTo>
                    <a:pt x="176" y="32"/>
                  </a:lnTo>
                  <a:lnTo>
                    <a:pt x="172" y="31"/>
                  </a:lnTo>
                  <a:lnTo>
                    <a:pt x="168" y="30"/>
                  </a:lnTo>
                  <a:lnTo>
                    <a:pt x="135" y="36"/>
                  </a:lnTo>
                  <a:lnTo>
                    <a:pt x="134" y="36"/>
                  </a:lnTo>
                  <a:lnTo>
                    <a:pt x="133" y="37"/>
                  </a:lnTo>
                  <a:lnTo>
                    <a:pt x="131" y="39"/>
                  </a:lnTo>
                  <a:lnTo>
                    <a:pt x="130" y="41"/>
                  </a:lnTo>
                  <a:lnTo>
                    <a:pt x="129" y="44"/>
                  </a:lnTo>
                  <a:lnTo>
                    <a:pt x="127" y="48"/>
                  </a:lnTo>
                  <a:lnTo>
                    <a:pt x="126" y="53"/>
                  </a:lnTo>
                  <a:lnTo>
                    <a:pt x="113" y="133"/>
                  </a:lnTo>
                  <a:lnTo>
                    <a:pt x="106" y="130"/>
                  </a:lnTo>
                  <a:lnTo>
                    <a:pt x="149" y="179"/>
                  </a:lnTo>
                  <a:lnTo>
                    <a:pt x="175" y="188"/>
                  </a:lnTo>
                  <a:lnTo>
                    <a:pt x="143" y="183"/>
                  </a:lnTo>
                  <a:lnTo>
                    <a:pt x="130" y="217"/>
                  </a:lnTo>
                  <a:lnTo>
                    <a:pt x="162" y="237"/>
                  </a:lnTo>
                  <a:lnTo>
                    <a:pt x="126" y="230"/>
                  </a:lnTo>
                  <a:lnTo>
                    <a:pt x="125" y="232"/>
                  </a:lnTo>
                  <a:lnTo>
                    <a:pt x="124" y="234"/>
                  </a:lnTo>
                  <a:lnTo>
                    <a:pt x="123" y="237"/>
                  </a:lnTo>
                  <a:lnTo>
                    <a:pt x="155" y="256"/>
                  </a:lnTo>
                  <a:lnTo>
                    <a:pt x="117" y="249"/>
                  </a:lnTo>
                  <a:lnTo>
                    <a:pt x="104" y="284"/>
                  </a:lnTo>
                  <a:lnTo>
                    <a:pt x="133" y="301"/>
                  </a:lnTo>
                </a:path>
              </a:pathLst>
            </a:custGeom>
            <a:noFill/>
            <a:ln w="12700" cap="rnd">
              <a:solidFill>
                <a:srgbClr val="000000"/>
              </a:solidFill>
              <a:round/>
              <a:headEnd/>
              <a:tailEnd/>
            </a:ln>
          </p:spPr>
          <p:txBody>
            <a:bodyPr/>
            <a:lstStyle/>
            <a:p>
              <a:endParaRPr lang="en-US"/>
            </a:p>
          </p:txBody>
        </p:sp>
        <p:sp>
          <p:nvSpPr>
            <p:cNvPr id="39994" name="Freeform 52"/>
            <p:cNvSpPr>
              <a:spLocks noChangeAspect="1"/>
            </p:cNvSpPr>
            <p:nvPr/>
          </p:nvSpPr>
          <p:spPr bwMode="auto">
            <a:xfrm>
              <a:off x="660" y="1646"/>
              <a:ext cx="175" cy="86"/>
            </a:xfrm>
            <a:custGeom>
              <a:avLst/>
              <a:gdLst>
                <a:gd name="T0" fmla="*/ 58 w 175"/>
                <a:gd name="T1" fmla="*/ 50 h 86"/>
                <a:gd name="T2" fmla="*/ 26 w 175"/>
                <a:gd name="T3" fmla="*/ 37 h 86"/>
                <a:gd name="T4" fmla="*/ 24 w 175"/>
                <a:gd name="T5" fmla="*/ 36 h 86"/>
                <a:gd name="T6" fmla="*/ 22 w 175"/>
                <a:gd name="T7" fmla="*/ 35 h 86"/>
                <a:gd name="T8" fmla="*/ 19 w 175"/>
                <a:gd name="T9" fmla="*/ 34 h 86"/>
                <a:gd name="T10" fmla="*/ 17 w 175"/>
                <a:gd name="T11" fmla="*/ 32 h 86"/>
                <a:gd name="T12" fmla="*/ 13 w 175"/>
                <a:gd name="T13" fmla="*/ 30 h 86"/>
                <a:gd name="T14" fmla="*/ 11 w 175"/>
                <a:gd name="T15" fmla="*/ 29 h 86"/>
                <a:gd name="T16" fmla="*/ 8 w 175"/>
                <a:gd name="T17" fmla="*/ 26 h 86"/>
                <a:gd name="T18" fmla="*/ 6 w 175"/>
                <a:gd name="T19" fmla="*/ 24 h 86"/>
                <a:gd name="T20" fmla="*/ 3 w 175"/>
                <a:gd name="T21" fmla="*/ 22 h 86"/>
                <a:gd name="T22" fmla="*/ 1 w 175"/>
                <a:gd name="T23" fmla="*/ 19 h 86"/>
                <a:gd name="T24" fmla="*/ 0 w 175"/>
                <a:gd name="T25" fmla="*/ 16 h 86"/>
                <a:gd name="T26" fmla="*/ 0 w 175"/>
                <a:gd name="T27" fmla="*/ 13 h 86"/>
                <a:gd name="T28" fmla="*/ 0 w 175"/>
                <a:gd name="T29" fmla="*/ 9 h 86"/>
                <a:gd name="T30" fmla="*/ 1 w 175"/>
                <a:gd name="T31" fmla="*/ 7 h 86"/>
                <a:gd name="T32" fmla="*/ 2 w 175"/>
                <a:gd name="T33" fmla="*/ 4 h 86"/>
                <a:gd name="T34" fmla="*/ 5 w 175"/>
                <a:gd name="T35" fmla="*/ 3 h 86"/>
                <a:gd name="T36" fmla="*/ 7 w 175"/>
                <a:gd name="T37" fmla="*/ 1 h 86"/>
                <a:gd name="T38" fmla="*/ 10 w 175"/>
                <a:gd name="T39" fmla="*/ 0 h 86"/>
                <a:gd name="T40" fmla="*/ 13 w 175"/>
                <a:gd name="T41" fmla="*/ 0 h 86"/>
                <a:gd name="T42" fmla="*/ 17 w 175"/>
                <a:gd name="T43" fmla="*/ 0 h 86"/>
                <a:gd name="T44" fmla="*/ 20 w 175"/>
                <a:gd name="T45" fmla="*/ 0 h 86"/>
                <a:gd name="T46" fmla="*/ 24 w 175"/>
                <a:gd name="T47" fmla="*/ 0 h 86"/>
                <a:gd name="T48" fmla="*/ 27 w 175"/>
                <a:gd name="T49" fmla="*/ 0 h 86"/>
                <a:gd name="T50" fmla="*/ 30 w 175"/>
                <a:gd name="T51" fmla="*/ 1 h 86"/>
                <a:gd name="T52" fmla="*/ 32 w 175"/>
                <a:gd name="T53" fmla="*/ 2 h 86"/>
                <a:gd name="T54" fmla="*/ 35 w 175"/>
                <a:gd name="T55" fmla="*/ 3 h 86"/>
                <a:gd name="T56" fmla="*/ 37 w 175"/>
                <a:gd name="T57" fmla="*/ 3 h 86"/>
                <a:gd name="T58" fmla="*/ 39 w 175"/>
                <a:gd name="T59" fmla="*/ 4 h 86"/>
                <a:gd name="T60" fmla="*/ 71 w 175"/>
                <a:gd name="T61" fmla="*/ 17 h 86"/>
                <a:gd name="T62" fmla="*/ 140 w 175"/>
                <a:gd name="T63" fmla="*/ 42 h 86"/>
                <a:gd name="T64" fmla="*/ 157 w 175"/>
                <a:gd name="T65" fmla="*/ 49 h 86"/>
                <a:gd name="T66" fmla="*/ 159 w 175"/>
                <a:gd name="T67" fmla="*/ 50 h 86"/>
                <a:gd name="T68" fmla="*/ 160 w 175"/>
                <a:gd name="T69" fmla="*/ 51 h 86"/>
                <a:gd name="T70" fmla="*/ 162 w 175"/>
                <a:gd name="T71" fmla="*/ 51 h 86"/>
                <a:gd name="T72" fmla="*/ 164 w 175"/>
                <a:gd name="T73" fmla="*/ 53 h 86"/>
                <a:gd name="T74" fmla="*/ 165 w 175"/>
                <a:gd name="T75" fmla="*/ 54 h 86"/>
                <a:gd name="T76" fmla="*/ 167 w 175"/>
                <a:gd name="T77" fmla="*/ 56 h 86"/>
                <a:gd name="T78" fmla="*/ 170 w 175"/>
                <a:gd name="T79" fmla="*/ 58 h 86"/>
                <a:gd name="T80" fmla="*/ 171 w 175"/>
                <a:gd name="T81" fmla="*/ 59 h 86"/>
                <a:gd name="T82" fmla="*/ 172 w 175"/>
                <a:gd name="T83" fmla="*/ 61 h 86"/>
                <a:gd name="T84" fmla="*/ 173 w 175"/>
                <a:gd name="T85" fmla="*/ 62 h 86"/>
                <a:gd name="T86" fmla="*/ 173 w 175"/>
                <a:gd name="T87" fmla="*/ 62 h 86"/>
                <a:gd name="T88" fmla="*/ 165 w 175"/>
                <a:gd name="T89" fmla="*/ 83 h 86"/>
                <a:gd name="T90" fmla="*/ 164 w 175"/>
                <a:gd name="T91" fmla="*/ 84 h 86"/>
                <a:gd name="T92" fmla="*/ 161 w 175"/>
                <a:gd name="T93" fmla="*/ 84 h 86"/>
                <a:gd name="T94" fmla="*/ 158 w 175"/>
                <a:gd name="T95" fmla="*/ 84 h 86"/>
                <a:gd name="T96" fmla="*/ 157 w 175"/>
                <a:gd name="T97" fmla="*/ 84 h 86"/>
                <a:gd name="T98" fmla="*/ 155 w 175"/>
                <a:gd name="T99" fmla="*/ 84 h 86"/>
                <a:gd name="T100" fmla="*/ 153 w 175"/>
                <a:gd name="T101" fmla="*/ 84 h 86"/>
                <a:gd name="T102" fmla="*/ 151 w 175"/>
                <a:gd name="T103" fmla="*/ 84 h 86"/>
                <a:gd name="T104" fmla="*/ 149 w 175"/>
                <a:gd name="T105" fmla="*/ 84 h 86"/>
                <a:gd name="T106" fmla="*/ 148 w 175"/>
                <a:gd name="T107" fmla="*/ 84 h 86"/>
                <a:gd name="T108" fmla="*/ 146 w 175"/>
                <a:gd name="T109" fmla="*/ 83 h 86"/>
                <a:gd name="T110" fmla="*/ 144 w 175"/>
                <a:gd name="T111" fmla="*/ 83 h 86"/>
                <a:gd name="T112" fmla="*/ 128 w 175"/>
                <a:gd name="T113" fmla="*/ 76 h 8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5"/>
                <a:gd name="T172" fmla="*/ 0 h 86"/>
                <a:gd name="T173" fmla="*/ 175 w 175"/>
                <a:gd name="T174" fmla="*/ 86 h 8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5" h="86">
                  <a:moveTo>
                    <a:pt x="121" y="74"/>
                  </a:moveTo>
                  <a:lnTo>
                    <a:pt x="58" y="50"/>
                  </a:lnTo>
                  <a:lnTo>
                    <a:pt x="56" y="49"/>
                  </a:lnTo>
                  <a:lnTo>
                    <a:pt x="26" y="37"/>
                  </a:lnTo>
                  <a:lnTo>
                    <a:pt x="25" y="37"/>
                  </a:lnTo>
                  <a:lnTo>
                    <a:pt x="24" y="36"/>
                  </a:lnTo>
                  <a:lnTo>
                    <a:pt x="23" y="36"/>
                  </a:lnTo>
                  <a:lnTo>
                    <a:pt x="22" y="35"/>
                  </a:lnTo>
                  <a:lnTo>
                    <a:pt x="21" y="35"/>
                  </a:lnTo>
                  <a:lnTo>
                    <a:pt x="19" y="34"/>
                  </a:lnTo>
                  <a:lnTo>
                    <a:pt x="18" y="34"/>
                  </a:lnTo>
                  <a:lnTo>
                    <a:pt x="17" y="32"/>
                  </a:lnTo>
                  <a:lnTo>
                    <a:pt x="15" y="32"/>
                  </a:lnTo>
                  <a:lnTo>
                    <a:pt x="13" y="30"/>
                  </a:lnTo>
                  <a:lnTo>
                    <a:pt x="12" y="29"/>
                  </a:lnTo>
                  <a:lnTo>
                    <a:pt x="11" y="29"/>
                  </a:lnTo>
                  <a:lnTo>
                    <a:pt x="9" y="28"/>
                  </a:lnTo>
                  <a:lnTo>
                    <a:pt x="8" y="26"/>
                  </a:lnTo>
                  <a:lnTo>
                    <a:pt x="7" y="25"/>
                  </a:lnTo>
                  <a:lnTo>
                    <a:pt x="6" y="24"/>
                  </a:lnTo>
                  <a:lnTo>
                    <a:pt x="5" y="23"/>
                  </a:lnTo>
                  <a:lnTo>
                    <a:pt x="3" y="22"/>
                  </a:lnTo>
                  <a:lnTo>
                    <a:pt x="2" y="21"/>
                  </a:lnTo>
                  <a:lnTo>
                    <a:pt x="1" y="19"/>
                  </a:lnTo>
                  <a:lnTo>
                    <a:pt x="0" y="17"/>
                  </a:lnTo>
                  <a:lnTo>
                    <a:pt x="0" y="16"/>
                  </a:lnTo>
                  <a:lnTo>
                    <a:pt x="0" y="14"/>
                  </a:lnTo>
                  <a:lnTo>
                    <a:pt x="0" y="13"/>
                  </a:lnTo>
                  <a:lnTo>
                    <a:pt x="0" y="11"/>
                  </a:lnTo>
                  <a:lnTo>
                    <a:pt x="0" y="9"/>
                  </a:lnTo>
                  <a:lnTo>
                    <a:pt x="0" y="8"/>
                  </a:lnTo>
                  <a:lnTo>
                    <a:pt x="1" y="7"/>
                  </a:lnTo>
                  <a:lnTo>
                    <a:pt x="1" y="6"/>
                  </a:lnTo>
                  <a:lnTo>
                    <a:pt x="2" y="4"/>
                  </a:lnTo>
                  <a:lnTo>
                    <a:pt x="3" y="3"/>
                  </a:lnTo>
                  <a:lnTo>
                    <a:pt x="5" y="3"/>
                  </a:lnTo>
                  <a:lnTo>
                    <a:pt x="6" y="2"/>
                  </a:lnTo>
                  <a:lnTo>
                    <a:pt x="7" y="1"/>
                  </a:lnTo>
                  <a:lnTo>
                    <a:pt x="9" y="1"/>
                  </a:lnTo>
                  <a:lnTo>
                    <a:pt x="10" y="0"/>
                  </a:lnTo>
                  <a:lnTo>
                    <a:pt x="12" y="0"/>
                  </a:lnTo>
                  <a:lnTo>
                    <a:pt x="13" y="0"/>
                  </a:lnTo>
                  <a:lnTo>
                    <a:pt x="15" y="0"/>
                  </a:lnTo>
                  <a:lnTo>
                    <a:pt x="17" y="0"/>
                  </a:lnTo>
                  <a:lnTo>
                    <a:pt x="18" y="0"/>
                  </a:lnTo>
                  <a:lnTo>
                    <a:pt x="20" y="0"/>
                  </a:lnTo>
                  <a:lnTo>
                    <a:pt x="22" y="0"/>
                  </a:lnTo>
                  <a:lnTo>
                    <a:pt x="24" y="0"/>
                  </a:lnTo>
                  <a:lnTo>
                    <a:pt x="25" y="0"/>
                  </a:lnTo>
                  <a:lnTo>
                    <a:pt x="27" y="0"/>
                  </a:lnTo>
                  <a:lnTo>
                    <a:pt x="28" y="0"/>
                  </a:lnTo>
                  <a:lnTo>
                    <a:pt x="30" y="1"/>
                  </a:lnTo>
                  <a:lnTo>
                    <a:pt x="31" y="1"/>
                  </a:lnTo>
                  <a:lnTo>
                    <a:pt x="32" y="2"/>
                  </a:lnTo>
                  <a:lnTo>
                    <a:pt x="34" y="2"/>
                  </a:lnTo>
                  <a:lnTo>
                    <a:pt x="35" y="3"/>
                  </a:lnTo>
                  <a:lnTo>
                    <a:pt x="36" y="3"/>
                  </a:lnTo>
                  <a:lnTo>
                    <a:pt x="37" y="3"/>
                  </a:lnTo>
                  <a:lnTo>
                    <a:pt x="38" y="4"/>
                  </a:lnTo>
                  <a:lnTo>
                    <a:pt x="39" y="4"/>
                  </a:lnTo>
                  <a:lnTo>
                    <a:pt x="70" y="16"/>
                  </a:lnTo>
                  <a:lnTo>
                    <a:pt x="71" y="17"/>
                  </a:lnTo>
                  <a:lnTo>
                    <a:pt x="134" y="40"/>
                  </a:lnTo>
                  <a:lnTo>
                    <a:pt x="140" y="42"/>
                  </a:lnTo>
                  <a:lnTo>
                    <a:pt x="156" y="49"/>
                  </a:lnTo>
                  <a:lnTo>
                    <a:pt x="157" y="49"/>
                  </a:lnTo>
                  <a:lnTo>
                    <a:pt x="158" y="50"/>
                  </a:lnTo>
                  <a:lnTo>
                    <a:pt x="159" y="50"/>
                  </a:lnTo>
                  <a:lnTo>
                    <a:pt x="159" y="51"/>
                  </a:lnTo>
                  <a:lnTo>
                    <a:pt x="160" y="51"/>
                  </a:lnTo>
                  <a:lnTo>
                    <a:pt x="161" y="51"/>
                  </a:lnTo>
                  <a:lnTo>
                    <a:pt x="162" y="51"/>
                  </a:lnTo>
                  <a:lnTo>
                    <a:pt x="163" y="52"/>
                  </a:lnTo>
                  <a:lnTo>
                    <a:pt x="164" y="53"/>
                  </a:lnTo>
                  <a:lnTo>
                    <a:pt x="165" y="53"/>
                  </a:lnTo>
                  <a:lnTo>
                    <a:pt x="165" y="54"/>
                  </a:lnTo>
                  <a:lnTo>
                    <a:pt x="167" y="55"/>
                  </a:lnTo>
                  <a:lnTo>
                    <a:pt x="167" y="56"/>
                  </a:lnTo>
                  <a:lnTo>
                    <a:pt x="169" y="57"/>
                  </a:lnTo>
                  <a:lnTo>
                    <a:pt x="170" y="58"/>
                  </a:lnTo>
                  <a:lnTo>
                    <a:pt x="170" y="59"/>
                  </a:lnTo>
                  <a:lnTo>
                    <a:pt x="171" y="59"/>
                  </a:lnTo>
                  <a:lnTo>
                    <a:pt x="171" y="60"/>
                  </a:lnTo>
                  <a:lnTo>
                    <a:pt x="172" y="61"/>
                  </a:lnTo>
                  <a:lnTo>
                    <a:pt x="173" y="61"/>
                  </a:lnTo>
                  <a:lnTo>
                    <a:pt x="173" y="62"/>
                  </a:lnTo>
                  <a:lnTo>
                    <a:pt x="174" y="62"/>
                  </a:lnTo>
                  <a:lnTo>
                    <a:pt x="173" y="62"/>
                  </a:lnTo>
                  <a:lnTo>
                    <a:pt x="173" y="63"/>
                  </a:lnTo>
                  <a:lnTo>
                    <a:pt x="165" y="83"/>
                  </a:lnTo>
                  <a:lnTo>
                    <a:pt x="164" y="83"/>
                  </a:lnTo>
                  <a:lnTo>
                    <a:pt x="164" y="84"/>
                  </a:lnTo>
                  <a:lnTo>
                    <a:pt x="162" y="84"/>
                  </a:lnTo>
                  <a:lnTo>
                    <a:pt x="161" y="84"/>
                  </a:lnTo>
                  <a:lnTo>
                    <a:pt x="160" y="84"/>
                  </a:lnTo>
                  <a:lnTo>
                    <a:pt x="158" y="84"/>
                  </a:lnTo>
                  <a:lnTo>
                    <a:pt x="157" y="85"/>
                  </a:lnTo>
                  <a:lnTo>
                    <a:pt x="157" y="84"/>
                  </a:lnTo>
                  <a:lnTo>
                    <a:pt x="156" y="85"/>
                  </a:lnTo>
                  <a:lnTo>
                    <a:pt x="155" y="84"/>
                  </a:lnTo>
                  <a:lnTo>
                    <a:pt x="154" y="84"/>
                  </a:lnTo>
                  <a:lnTo>
                    <a:pt x="153" y="84"/>
                  </a:lnTo>
                  <a:lnTo>
                    <a:pt x="152" y="84"/>
                  </a:lnTo>
                  <a:lnTo>
                    <a:pt x="151" y="84"/>
                  </a:lnTo>
                  <a:lnTo>
                    <a:pt x="150" y="84"/>
                  </a:lnTo>
                  <a:lnTo>
                    <a:pt x="149" y="84"/>
                  </a:lnTo>
                  <a:lnTo>
                    <a:pt x="149" y="83"/>
                  </a:lnTo>
                  <a:lnTo>
                    <a:pt x="148" y="84"/>
                  </a:lnTo>
                  <a:lnTo>
                    <a:pt x="147" y="83"/>
                  </a:lnTo>
                  <a:lnTo>
                    <a:pt x="146" y="83"/>
                  </a:lnTo>
                  <a:lnTo>
                    <a:pt x="145" y="83"/>
                  </a:lnTo>
                  <a:lnTo>
                    <a:pt x="144" y="83"/>
                  </a:lnTo>
                  <a:lnTo>
                    <a:pt x="144" y="82"/>
                  </a:lnTo>
                  <a:lnTo>
                    <a:pt x="128" y="76"/>
                  </a:lnTo>
                  <a:lnTo>
                    <a:pt x="121" y="74"/>
                  </a:lnTo>
                </a:path>
              </a:pathLst>
            </a:custGeom>
            <a:solidFill>
              <a:srgbClr val="50667C"/>
            </a:solidFill>
            <a:ln w="12700" cap="rnd">
              <a:noFill/>
              <a:round/>
              <a:headEnd/>
              <a:tailEnd/>
            </a:ln>
          </p:spPr>
          <p:txBody>
            <a:bodyPr/>
            <a:lstStyle/>
            <a:p>
              <a:endParaRPr lang="en-US"/>
            </a:p>
          </p:txBody>
        </p:sp>
        <p:sp>
          <p:nvSpPr>
            <p:cNvPr id="39995" name="Freeform 53"/>
            <p:cNvSpPr>
              <a:spLocks noChangeAspect="1"/>
            </p:cNvSpPr>
            <p:nvPr/>
          </p:nvSpPr>
          <p:spPr bwMode="auto">
            <a:xfrm>
              <a:off x="531" y="1638"/>
              <a:ext cx="136" cy="93"/>
            </a:xfrm>
            <a:custGeom>
              <a:avLst/>
              <a:gdLst>
                <a:gd name="T0" fmla="*/ 51 w 136"/>
                <a:gd name="T1" fmla="*/ 0 h 93"/>
                <a:gd name="T2" fmla="*/ 28 w 136"/>
                <a:gd name="T3" fmla="*/ 56 h 93"/>
                <a:gd name="T4" fmla="*/ 120 w 136"/>
                <a:gd name="T5" fmla="*/ 92 h 93"/>
                <a:gd name="T6" fmla="*/ 135 w 136"/>
                <a:gd name="T7" fmla="*/ 54 h 93"/>
                <a:gd name="T8" fmla="*/ 0 w 136"/>
                <a:gd name="T9" fmla="*/ 1 h 93"/>
                <a:gd name="T10" fmla="*/ 0 60000 65536"/>
                <a:gd name="T11" fmla="*/ 0 60000 65536"/>
                <a:gd name="T12" fmla="*/ 0 60000 65536"/>
                <a:gd name="T13" fmla="*/ 0 60000 65536"/>
                <a:gd name="T14" fmla="*/ 0 60000 65536"/>
                <a:gd name="T15" fmla="*/ 0 w 136"/>
                <a:gd name="T16" fmla="*/ 0 h 93"/>
                <a:gd name="T17" fmla="*/ 136 w 136"/>
                <a:gd name="T18" fmla="*/ 93 h 93"/>
              </a:gdLst>
              <a:ahLst/>
              <a:cxnLst>
                <a:cxn ang="T10">
                  <a:pos x="T0" y="T1"/>
                </a:cxn>
                <a:cxn ang="T11">
                  <a:pos x="T2" y="T3"/>
                </a:cxn>
                <a:cxn ang="T12">
                  <a:pos x="T4" y="T5"/>
                </a:cxn>
                <a:cxn ang="T13">
                  <a:pos x="T6" y="T7"/>
                </a:cxn>
                <a:cxn ang="T14">
                  <a:pos x="T8" y="T9"/>
                </a:cxn>
              </a:cxnLst>
              <a:rect l="T15" t="T16" r="T17" b="T18"/>
              <a:pathLst>
                <a:path w="136" h="93">
                  <a:moveTo>
                    <a:pt x="51" y="0"/>
                  </a:moveTo>
                  <a:lnTo>
                    <a:pt x="28" y="56"/>
                  </a:lnTo>
                  <a:lnTo>
                    <a:pt x="120" y="92"/>
                  </a:lnTo>
                  <a:lnTo>
                    <a:pt x="135" y="54"/>
                  </a:lnTo>
                  <a:lnTo>
                    <a:pt x="0" y="1"/>
                  </a:lnTo>
                </a:path>
              </a:pathLst>
            </a:custGeom>
            <a:noFill/>
            <a:ln w="12700" cap="rnd">
              <a:solidFill>
                <a:srgbClr val="000000"/>
              </a:solidFill>
              <a:round/>
              <a:headEnd/>
              <a:tailEnd/>
            </a:ln>
          </p:spPr>
          <p:txBody>
            <a:bodyPr/>
            <a:lstStyle/>
            <a:p>
              <a:endParaRPr lang="en-US"/>
            </a:p>
          </p:txBody>
        </p:sp>
        <p:sp>
          <p:nvSpPr>
            <p:cNvPr id="39996" name="Freeform 54"/>
            <p:cNvSpPr>
              <a:spLocks noChangeAspect="1"/>
            </p:cNvSpPr>
            <p:nvPr/>
          </p:nvSpPr>
          <p:spPr bwMode="auto">
            <a:xfrm>
              <a:off x="678" y="1616"/>
              <a:ext cx="20" cy="20"/>
            </a:xfrm>
            <a:custGeom>
              <a:avLst/>
              <a:gdLst>
                <a:gd name="T0" fmla="*/ 0 w 20"/>
                <a:gd name="T1" fmla="*/ 13 h 20"/>
                <a:gd name="T2" fmla="*/ 5 w 20"/>
                <a:gd name="T3" fmla="*/ 0 h 20"/>
                <a:gd name="T4" fmla="*/ 19 w 20"/>
                <a:gd name="T5" fmla="*/ 5 h 20"/>
                <a:gd name="T6" fmla="*/ 13 w 20"/>
                <a:gd name="T7" fmla="*/ 19 h 20"/>
                <a:gd name="T8" fmla="*/ 0 w 20"/>
                <a:gd name="T9" fmla="*/ 13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0" y="13"/>
                  </a:moveTo>
                  <a:lnTo>
                    <a:pt x="5" y="0"/>
                  </a:lnTo>
                  <a:lnTo>
                    <a:pt x="19" y="5"/>
                  </a:lnTo>
                  <a:lnTo>
                    <a:pt x="13" y="19"/>
                  </a:lnTo>
                  <a:lnTo>
                    <a:pt x="0" y="13"/>
                  </a:lnTo>
                </a:path>
              </a:pathLst>
            </a:custGeom>
            <a:solidFill>
              <a:srgbClr val="000000"/>
            </a:solidFill>
            <a:ln w="12700" cap="rnd">
              <a:noFill/>
              <a:round/>
              <a:headEnd/>
              <a:tailEnd/>
            </a:ln>
          </p:spPr>
          <p:txBody>
            <a:bodyPr/>
            <a:lstStyle/>
            <a:p>
              <a:endParaRPr lang="en-US"/>
            </a:p>
          </p:txBody>
        </p:sp>
        <p:sp>
          <p:nvSpPr>
            <p:cNvPr id="39997" name="Freeform 55"/>
            <p:cNvSpPr>
              <a:spLocks noChangeAspect="1"/>
            </p:cNvSpPr>
            <p:nvPr/>
          </p:nvSpPr>
          <p:spPr bwMode="auto">
            <a:xfrm>
              <a:off x="678" y="1616"/>
              <a:ext cx="20" cy="20"/>
            </a:xfrm>
            <a:custGeom>
              <a:avLst/>
              <a:gdLst>
                <a:gd name="T0" fmla="*/ 0 w 20"/>
                <a:gd name="T1" fmla="*/ 13 h 20"/>
                <a:gd name="T2" fmla="*/ 5 w 20"/>
                <a:gd name="T3" fmla="*/ 0 h 20"/>
                <a:gd name="T4" fmla="*/ 19 w 20"/>
                <a:gd name="T5" fmla="*/ 5 h 20"/>
                <a:gd name="T6" fmla="*/ 13 w 20"/>
                <a:gd name="T7" fmla="*/ 19 h 20"/>
                <a:gd name="T8" fmla="*/ 0 w 20"/>
                <a:gd name="T9" fmla="*/ 13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0" y="13"/>
                  </a:moveTo>
                  <a:lnTo>
                    <a:pt x="5" y="0"/>
                  </a:lnTo>
                  <a:lnTo>
                    <a:pt x="19" y="5"/>
                  </a:lnTo>
                  <a:lnTo>
                    <a:pt x="13" y="19"/>
                  </a:lnTo>
                  <a:lnTo>
                    <a:pt x="0" y="13"/>
                  </a:lnTo>
                </a:path>
              </a:pathLst>
            </a:custGeom>
            <a:noFill/>
            <a:ln w="12700" cap="rnd">
              <a:solidFill>
                <a:srgbClr val="000000"/>
              </a:solidFill>
              <a:round/>
              <a:headEnd/>
              <a:tailEnd/>
            </a:ln>
          </p:spPr>
          <p:txBody>
            <a:bodyPr/>
            <a:lstStyle/>
            <a:p>
              <a:endParaRPr lang="en-US"/>
            </a:p>
          </p:txBody>
        </p:sp>
        <p:sp>
          <p:nvSpPr>
            <p:cNvPr id="39998" name="Freeform 56"/>
            <p:cNvSpPr>
              <a:spLocks noChangeAspect="1"/>
            </p:cNvSpPr>
            <p:nvPr/>
          </p:nvSpPr>
          <p:spPr bwMode="auto">
            <a:xfrm>
              <a:off x="686" y="1583"/>
              <a:ext cx="17" cy="44"/>
            </a:xfrm>
            <a:custGeom>
              <a:avLst/>
              <a:gdLst>
                <a:gd name="T0" fmla="*/ 0 w 17"/>
                <a:gd name="T1" fmla="*/ 43 h 44"/>
                <a:gd name="T2" fmla="*/ 16 w 17"/>
                <a:gd name="T3" fmla="*/ 10 h 44"/>
                <a:gd name="T4" fmla="*/ 2 w 17"/>
                <a:gd name="T5" fmla="*/ 0 h 44"/>
                <a:gd name="T6" fmla="*/ 0 60000 65536"/>
                <a:gd name="T7" fmla="*/ 0 60000 65536"/>
                <a:gd name="T8" fmla="*/ 0 60000 65536"/>
                <a:gd name="T9" fmla="*/ 0 w 17"/>
                <a:gd name="T10" fmla="*/ 0 h 44"/>
                <a:gd name="T11" fmla="*/ 17 w 17"/>
                <a:gd name="T12" fmla="*/ 44 h 44"/>
              </a:gdLst>
              <a:ahLst/>
              <a:cxnLst>
                <a:cxn ang="T6">
                  <a:pos x="T0" y="T1"/>
                </a:cxn>
                <a:cxn ang="T7">
                  <a:pos x="T2" y="T3"/>
                </a:cxn>
                <a:cxn ang="T8">
                  <a:pos x="T4" y="T5"/>
                </a:cxn>
              </a:cxnLst>
              <a:rect l="T9" t="T10" r="T11" b="T12"/>
              <a:pathLst>
                <a:path w="17" h="44">
                  <a:moveTo>
                    <a:pt x="0" y="43"/>
                  </a:moveTo>
                  <a:lnTo>
                    <a:pt x="16" y="10"/>
                  </a:lnTo>
                  <a:lnTo>
                    <a:pt x="2" y="0"/>
                  </a:lnTo>
                </a:path>
              </a:pathLst>
            </a:custGeom>
            <a:noFill/>
            <a:ln w="12700" cap="rnd">
              <a:solidFill>
                <a:srgbClr val="000000"/>
              </a:solidFill>
              <a:round/>
              <a:headEnd/>
              <a:tailEnd/>
            </a:ln>
          </p:spPr>
          <p:txBody>
            <a:bodyPr/>
            <a:lstStyle/>
            <a:p>
              <a:endParaRPr lang="en-US"/>
            </a:p>
          </p:txBody>
        </p:sp>
        <p:sp>
          <p:nvSpPr>
            <p:cNvPr id="39999" name="Line 57"/>
            <p:cNvSpPr>
              <a:spLocks noChangeAspect="1" noChangeShapeType="1"/>
            </p:cNvSpPr>
            <p:nvPr/>
          </p:nvSpPr>
          <p:spPr bwMode="auto">
            <a:xfrm flipH="1" flipV="1">
              <a:off x="424" y="1508"/>
              <a:ext cx="210" cy="85"/>
            </a:xfrm>
            <a:prstGeom prst="line">
              <a:avLst/>
            </a:prstGeom>
            <a:noFill/>
            <a:ln w="12700">
              <a:solidFill>
                <a:srgbClr val="000000"/>
              </a:solidFill>
              <a:round/>
              <a:headEnd/>
              <a:tailEnd/>
            </a:ln>
          </p:spPr>
          <p:txBody>
            <a:bodyPr wrap="none" anchor="ctr"/>
            <a:lstStyle/>
            <a:p>
              <a:endParaRPr lang="en-US"/>
            </a:p>
          </p:txBody>
        </p:sp>
        <p:sp>
          <p:nvSpPr>
            <p:cNvPr id="40000" name="Line 58"/>
            <p:cNvSpPr>
              <a:spLocks noChangeAspect="1" noChangeShapeType="1"/>
            </p:cNvSpPr>
            <p:nvPr/>
          </p:nvSpPr>
          <p:spPr bwMode="auto">
            <a:xfrm flipH="1" flipV="1">
              <a:off x="389" y="1599"/>
              <a:ext cx="211" cy="85"/>
            </a:xfrm>
            <a:prstGeom prst="line">
              <a:avLst/>
            </a:prstGeom>
            <a:noFill/>
            <a:ln w="12700">
              <a:solidFill>
                <a:srgbClr val="000000"/>
              </a:solidFill>
              <a:round/>
              <a:headEnd/>
              <a:tailEnd/>
            </a:ln>
          </p:spPr>
          <p:txBody>
            <a:bodyPr wrap="none" anchor="ctr"/>
            <a:lstStyle/>
            <a:p>
              <a:endParaRPr lang="en-US"/>
            </a:p>
          </p:txBody>
        </p:sp>
        <p:sp>
          <p:nvSpPr>
            <p:cNvPr id="40001" name="Freeform 59"/>
            <p:cNvSpPr>
              <a:spLocks noChangeAspect="1"/>
            </p:cNvSpPr>
            <p:nvPr/>
          </p:nvSpPr>
          <p:spPr bwMode="auto">
            <a:xfrm>
              <a:off x="579" y="1530"/>
              <a:ext cx="29" cy="74"/>
            </a:xfrm>
            <a:custGeom>
              <a:avLst/>
              <a:gdLst>
                <a:gd name="T0" fmla="*/ 28 w 29"/>
                <a:gd name="T1" fmla="*/ 0 h 74"/>
                <a:gd name="T2" fmla="*/ 18 w 29"/>
                <a:gd name="T3" fmla="*/ 23 h 74"/>
                <a:gd name="T4" fmla="*/ 0 w 29"/>
                <a:gd name="T5" fmla="*/ 73 h 74"/>
                <a:gd name="T6" fmla="*/ 0 60000 65536"/>
                <a:gd name="T7" fmla="*/ 0 60000 65536"/>
                <a:gd name="T8" fmla="*/ 0 60000 65536"/>
                <a:gd name="T9" fmla="*/ 0 w 29"/>
                <a:gd name="T10" fmla="*/ 0 h 74"/>
                <a:gd name="T11" fmla="*/ 29 w 29"/>
                <a:gd name="T12" fmla="*/ 74 h 74"/>
              </a:gdLst>
              <a:ahLst/>
              <a:cxnLst>
                <a:cxn ang="T6">
                  <a:pos x="T0" y="T1"/>
                </a:cxn>
                <a:cxn ang="T7">
                  <a:pos x="T2" y="T3"/>
                </a:cxn>
                <a:cxn ang="T8">
                  <a:pos x="T4" y="T5"/>
                </a:cxn>
              </a:cxnLst>
              <a:rect l="T9" t="T10" r="T11" b="T12"/>
              <a:pathLst>
                <a:path w="29" h="74">
                  <a:moveTo>
                    <a:pt x="28" y="0"/>
                  </a:moveTo>
                  <a:lnTo>
                    <a:pt x="18" y="23"/>
                  </a:lnTo>
                  <a:lnTo>
                    <a:pt x="0" y="73"/>
                  </a:lnTo>
                </a:path>
              </a:pathLst>
            </a:custGeom>
            <a:noFill/>
            <a:ln w="12700" cap="rnd">
              <a:solidFill>
                <a:srgbClr val="000000"/>
              </a:solidFill>
              <a:round/>
              <a:headEnd/>
              <a:tailEnd/>
            </a:ln>
          </p:spPr>
          <p:txBody>
            <a:bodyPr/>
            <a:lstStyle/>
            <a:p>
              <a:endParaRPr lang="en-US"/>
            </a:p>
          </p:txBody>
        </p:sp>
        <p:sp>
          <p:nvSpPr>
            <p:cNvPr id="40002" name="Freeform 60"/>
            <p:cNvSpPr>
              <a:spLocks noChangeAspect="1"/>
            </p:cNvSpPr>
            <p:nvPr/>
          </p:nvSpPr>
          <p:spPr bwMode="auto">
            <a:xfrm>
              <a:off x="545" y="1604"/>
              <a:ext cx="34" cy="87"/>
            </a:xfrm>
            <a:custGeom>
              <a:avLst/>
              <a:gdLst>
                <a:gd name="T0" fmla="*/ 33 w 34"/>
                <a:gd name="T1" fmla="*/ 0 h 87"/>
                <a:gd name="T2" fmla="*/ 6 w 34"/>
                <a:gd name="T3" fmla="*/ 69 h 87"/>
                <a:gd name="T4" fmla="*/ 2 w 34"/>
                <a:gd name="T5" fmla="*/ 80 h 87"/>
                <a:gd name="T6" fmla="*/ 0 w 34"/>
                <a:gd name="T7" fmla="*/ 86 h 87"/>
                <a:gd name="T8" fmla="*/ 0 60000 65536"/>
                <a:gd name="T9" fmla="*/ 0 60000 65536"/>
                <a:gd name="T10" fmla="*/ 0 60000 65536"/>
                <a:gd name="T11" fmla="*/ 0 60000 65536"/>
                <a:gd name="T12" fmla="*/ 0 w 34"/>
                <a:gd name="T13" fmla="*/ 0 h 87"/>
                <a:gd name="T14" fmla="*/ 34 w 34"/>
                <a:gd name="T15" fmla="*/ 87 h 87"/>
              </a:gdLst>
              <a:ahLst/>
              <a:cxnLst>
                <a:cxn ang="T8">
                  <a:pos x="T0" y="T1"/>
                </a:cxn>
                <a:cxn ang="T9">
                  <a:pos x="T2" y="T3"/>
                </a:cxn>
                <a:cxn ang="T10">
                  <a:pos x="T4" y="T5"/>
                </a:cxn>
                <a:cxn ang="T11">
                  <a:pos x="T6" y="T7"/>
                </a:cxn>
              </a:cxnLst>
              <a:rect l="T12" t="T13" r="T14" b="T15"/>
              <a:pathLst>
                <a:path w="34" h="87">
                  <a:moveTo>
                    <a:pt x="33" y="0"/>
                  </a:moveTo>
                  <a:lnTo>
                    <a:pt x="6" y="69"/>
                  </a:lnTo>
                  <a:lnTo>
                    <a:pt x="2" y="80"/>
                  </a:lnTo>
                  <a:lnTo>
                    <a:pt x="0" y="86"/>
                  </a:lnTo>
                </a:path>
              </a:pathLst>
            </a:custGeom>
            <a:noFill/>
            <a:ln w="12700" cap="rnd">
              <a:solidFill>
                <a:srgbClr val="000000"/>
              </a:solidFill>
              <a:round/>
              <a:headEnd/>
              <a:tailEnd/>
            </a:ln>
          </p:spPr>
          <p:txBody>
            <a:bodyPr/>
            <a:lstStyle/>
            <a:p>
              <a:endParaRPr lang="en-US"/>
            </a:p>
          </p:txBody>
        </p:sp>
        <p:sp>
          <p:nvSpPr>
            <p:cNvPr id="40003" name="Line 61"/>
            <p:cNvSpPr>
              <a:spLocks noChangeAspect="1" noChangeShapeType="1"/>
            </p:cNvSpPr>
            <p:nvPr/>
          </p:nvSpPr>
          <p:spPr bwMode="auto">
            <a:xfrm flipH="1">
              <a:off x="750" y="1622"/>
              <a:ext cx="21" cy="26"/>
            </a:xfrm>
            <a:prstGeom prst="line">
              <a:avLst/>
            </a:prstGeom>
            <a:noFill/>
            <a:ln w="12700">
              <a:solidFill>
                <a:srgbClr val="000000"/>
              </a:solidFill>
              <a:round/>
              <a:headEnd/>
              <a:tailEnd/>
            </a:ln>
          </p:spPr>
          <p:txBody>
            <a:bodyPr wrap="none" anchor="ctr"/>
            <a:lstStyle/>
            <a:p>
              <a:endParaRPr lang="en-US"/>
            </a:p>
          </p:txBody>
        </p:sp>
        <p:sp>
          <p:nvSpPr>
            <p:cNvPr id="40004" name="Freeform 62"/>
            <p:cNvSpPr>
              <a:spLocks noChangeAspect="1"/>
            </p:cNvSpPr>
            <p:nvPr/>
          </p:nvSpPr>
          <p:spPr bwMode="auto">
            <a:xfrm>
              <a:off x="619" y="1618"/>
              <a:ext cx="73" cy="17"/>
            </a:xfrm>
            <a:custGeom>
              <a:avLst/>
              <a:gdLst>
                <a:gd name="T0" fmla="*/ 72 w 73"/>
                <a:gd name="T1" fmla="*/ 12 h 17"/>
                <a:gd name="T2" fmla="*/ 49 w 73"/>
                <a:gd name="T3" fmla="*/ 2 h 17"/>
                <a:gd name="T4" fmla="*/ 48 w 73"/>
                <a:gd name="T5" fmla="*/ 3 h 17"/>
                <a:gd name="T6" fmla="*/ 47 w 73"/>
                <a:gd name="T7" fmla="*/ 3 h 17"/>
                <a:gd name="T8" fmla="*/ 46 w 73"/>
                <a:gd name="T9" fmla="*/ 2 h 17"/>
                <a:gd name="T10" fmla="*/ 45 w 73"/>
                <a:gd name="T11" fmla="*/ 3 h 17"/>
                <a:gd name="T12" fmla="*/ 45 w 73"/>
                <a:gd name="T13" fmla="*/ 2 h 17"/>
                <a:gd name="T14" fmla="*/ 43 w 73"/>
                <a:gd name="T15" fmla="*/ 3 h 17"/>
                <a:gd name="T16" fmla="*/ 42 w 73"/>
                <a:gd name="T17" fmla="*/ 2 h 17"/>
                <a:gd name="T18" fmla="*/ 40 w 73"/>
                <a:gd name="T19" fmla="*/ 3 h 17"/>
                <a:gd name="T20" fmla="*/ 38 w 73"/>
                <a:gd name="T21" fmla="*/ 3 h 17"/>
                <a:gd name="T22" fmla="*/ 36 w 73"/>
                <a:gd name="T23" fmla="*/ 2 h 17"/>
                <a:gd name="T24" fmla="*/ 35 w 73"/>
                <a:gd name="T25" fmla="*/ 2 h 17"/>
                <a:gd name="T26" fmla="*/ 33 w 73"/>
                <a:gd name="T27" fmla="*/ 2 h 17"/>
                <a:gd name="T28" fmla="*/ 31 w 73"/>
                <a:gd name="T29" fmla="*/ 3 h 17"/>
                <a:gd name="T30" fmla="*/ 29 w 73"/>
                <a:gd name="T31" fmla="*/ 2 h 17"/>
                <a:gd name="T32" fmla="*/ 27 w 73"/>
                <a:gd name="T33" fmla="*/ 2 h 17"/>
                <a:gd name="T34" fmla="*/ 25 w 73"/>
                <a:gd name="T35" fmla="*/ 2 h 17"/>
                <a:gd name="T36" fmla="*/ 23 w 73"/>
                <a:gd name="T37" fmla="*/ 2 h 17"/>
                <a:gd name="T38" fmla="*/ 21 w 73"/>
                <a:gd name="T39" fmla="*/ 2 h 17"/>
                <a:gd name="T40" fmla="*/ 18 w 73"/>
                <a:gd name="T41" fmla="*/ 1 h 17"/>
                <a:gd name="T42" fmla="*/ 17 w 73"/>
                <a:gd name="T43" fmla="*/ 1 h 17"/>
                <a:gd name="T44" fmla="*/ 15 w 73"/>
                <a:gd name="T45" fmla="*/ 1 h 17"/>
                <a:gd name="T46" fmla="*/ 13 w 73"/>
                <a:gd name="T47" fmla="*/ 0 h 17"/>
                <a:gd name="T48" fmla="*/ 10 w 73"/>
                <a:gd name="T49" fmla="*/ 0 h 17"/>
                <a:gd name="T50" fmla="*/ 9 w 73"/>
                <a:gd name="T51" fmla="*/ 1 h 17"/>
                <a:gd name="T52" fmla="*/ 7 w 73"/>
                <a:gd name="T53" fmla="*/ 0 h 17"/>
                <a:gd name="T54" fmla="*/ 5 w 73"/>
                <a:gd name="T55" fmla="*/ 0 h 17"/>
                <a:gd name="T56" fmla="*/ 4 w 73"/>
                <a:gd name="T57" fmla="*/ 0 h 17"/>
                <a:gd name="T58" fmla="*/ 2 w 73"/>
                <a:gd name="T59" fmla="*/ 0 h 17"/>
                <a:gd name="T60" fmla="*/ 0 w 73"/>
                <a:gd name="T61" fmla="*/ 0 h 17"/>
                <a:gd name="T62" fmla="*/ 63 w 73"/>
                <a:gd name="T63" fmla="*/ 12 h 17"/>
                <a:gd name="T64" fmla="*/ 70 w 73"/>
                <a:gd name="T65" fmla="*/ 16 h 17"/>
                <a:gd name="T66" fmla="*/ 72 w 73"/>
                <a:gd name="T67" fmla="*/ 12 h 1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3"/>
                <a:gd name="T103" fmla="*/ 0 h 17"/>
                <a:gd name="T104" fmla="*/ 73 w 73"/>
                <a:gd name="T105" fmla="*/ 17 h 1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3" h="17">
                  <a:moveTo>
                    <a:pt x="72" y="12"/>
                  </a:moveTo>
                  <a:lnTo>
                    <a:pt x="49" y="2"/>
                  </a:lnTo>
                  <a:lnTo>
                    <a:pt x="48" y="3"/>
                  </a:lnTo>
                  <a:lnTo>
                    <a:pt x="47" y="3"/>
                  </a:lnTo>
                  <a:lnTo>
                    <a:pt x="46" y="2"/>
                  </a:lnTo>
                  <a:lnTo>
                    <a:pt x="45" y="3"/>
                  </a:lnTo>
                  <a:lnTo>
                    <a:pt x="45" y="2"/>
                  </a:lnTo>
                  <a:lnTo>
                    <a:pt x="43" y="3"/>
                  </a:lnTo>
                  <a:lnTo>
                    <a:pt x="42" y="2"/>
                  </a:lnTo>
                  <a:lnTo>
                    <a:pt x="40" y="3"/>
                  </a:lnTo>
                  <a:lnTo>
                    <a:pt x="38" y="3"/>
                  </a:lnTo>
                  <a:lnTo>
                    <a:pt x="36" y="2"/>
                  </a:lnTo>
                  <a:lnTo>
                    <a:pt x="35" y="2"/>
                  </a:lnTo>
                  <a:lnTo>
                    <a:pt x="33" y="2"/>
                  </a:lnTo>
                  <a:lnTo>
                    <a:pt x="31" y="3"/>
                  </a:lnTo>
                  <a:lnTo>
                    <a:pt x="29" y="2"/>
                  </a:lnTo>
                  <a:lnTo>
                    <a:pt x="27" y="2"/>
                  </a:lnTo>
                  <a:lnTo>
                    <a:pt x="25" y="2"/>
                  </a:lnTo>
                  <a:lnTo>
                    <a:pt x="23" y="2"/>
                  </a:lnTo>
                  <a:lnTo>
                    <a:pt x="21" y="2"/>
                  </a:lnTo>
                  <a:lnTo>
                    <a:pt x="18" y="1"/>
                  </a:lnTo>
                  <a:lnTo>
                    <a:pt x="17" y="1"/>
                  </a:lnTo>
                  <a:lnTo>
                    <a:pt x="15" y="1"/>
                  </a:lnTo>
                  <a:lnTo>
                    <a:pt x="13" y="0"/>
                  </a:lnTo>
                  <a:lnTo>
                    <a:pt x="10" y="0"/>
                  </a:lnTo>
                  <a:lnTo>
                    <a:pt x="9" y="1"/>
                  </a:lnTo>
                  <a:lnTo>
                    <a:pt x="7" y="0"/>
                  </a:lnTo>
                  <a:lnTo>
                    <a:pt x="5" y="0"/>
                  </a:lnTo>
                  <a:lnTo>
                    <a:pt x="4" y="0"/>
                  </a:lnTo>
                  <a:lnTo>
                    <a:pt x="2" y="0"/>
                  </a:lnTo>
                  <a:lnTo>
                    <a:pt x="0" y="0"/>
                  </a:lnTo>
                  <a:lnTo>
                    <a:pt x="63" y="12"/>
                  </a:lnTo>
                  <a:lnTo>
                    <a:pt x="70" y="16"/>
                  </a:lnTo>
                  <a:lnTo>
                    <a:pt x="72" y="12"/>
                  </a:lnTo>
                </a:path>
              </a:pathLst>
            </a:custGeom>
            <a:solidFill>
              <a:srgbClr val="4C4C4C"/>
            </a:solidFill>
            <a:ln w="12700" cap="rnd">
              <a:noFill/>
              <a:round/>
              <a:headEnd/>
              <a:tailEnd/>
            </a:ln>
          </p:spPr>
          <p:txBody>
            <a:bodyPr/>
            <a:lstStyle/>
            <a:p>
              <a:endParaRPr lang="en-US"/>
            </a:p>
          </p:txBody>
        </p:sp>
        <p:sp>
          <p:nvSpPr>
            <p:cNvPr id="40005" name="Freeform 63"/>
            <p:cNvSpPr>
              <a:spLocks noChangeAspect="1"/>
            </p:cNvSpPr>
            <p:nvPr/>
          </p:nvSpPr>
          <p:spPr bwMode="auto">
            <a:xfrm>
              <a:off x="436" y="1568"/>
              <a:ext cx="559" cy="211"/>
            </a:xfrm>
            <a:custGeom>
              <a:avLst/>
              <a:gdLst>
                <a:gd name="T0" fmla="*/ 557 w 559"/>
                <a:gd name="T1" fmla="*/ 208 h 211"/>
                <a:gd name="T2" fmla="*/ 554 w 559"/>
                <a:gd name="T3" fmla="*/ 209 h 211"/>
                <a:gd name="T4" fmla="*/ 545 w 559"/>
                <a:gd name="T5" fmla="*/ 205 h 211"/>
                <a:gd name="T6" fmla="*/ 534 w 559"/>
                <a:gd name="T7" fmla="*/ 200 h 211"/>
                <a:gd name="T8" fmla="*/ 522 w 559"/>
                <a:gd name="T9" fmla="*/ 194 h 211"/>
                <a:gd name="T10" fmla="*/ 511 w 559"/>
                <a:gd name="T11" fmla="*/ 188 h 211"/>
                <a:gd name="T12" fmla="*/ 502 w 559"/>
                <a:gd name="T13" fmla="*/ 182 h 211"/>
                <a:gd name="T14" fmla="*/ 489 w 559"/>
                <a:gd name="T15" fmla="*/ 174 h 211"/>
                <a:gd name="T16" fmla="*/ 475 w 559"/>
                <a:gd name="T17" fmla="*/ 166 h 211"/>
                <a:gd name="T18" fmla="*/ 459 w 559"/>
                <a:gd name="T19" fmla="*/ 157 h 211"/>
                <a:gd name="T20" fmla="*/ 447 w 559"/>
                <a:gd name="T21" fmla="*/ 151 h 211"/>
                <a:gd name="T22" fmla="*/ 436 w 559"/>
                <a:gd name="T23" fmla="*/ 146 h 211"/>
                <a:gd name="T24" fmla="*/ 423 w 559"/>
                <a:gd name="T25" fmla="*/ 140 h 211"/>
                <a:gd name="T26" fmla="*/ 406 w 559"/>
                <a:gd name="T27" fmla="*/ 133 h 211"/>
                <a:gd name="T28" fmla="*/ 387 w 559"/>
                <a:gd name="T29" fmla="*/ 126 h 211"/>
                <a:gd name="T30" fmla="*/ 371 w 559"/>
                <a:gd name="T31" fmla="*/ 120 h 211"/>
                <a:gd name="T32" fmla="*/ 359 w 559"/>
                <a:gd name="T33" fmla="*/ 115 h 211"/>
                <a:gd name="T34" fmla="*/ 347 w 559"/>
                <a:gd name="T35" fmla="*/ 111 h 211"/>
                <a:gd name="T36" fmla="*/ 324 w 559"/>
                <a:gd name="T37" fmla="*/ 103 h 211"/>
                <a:gd name="T38" fmla="*/ 298 w 559"/>
                <a:gd name="T39" fmla="*/ 94 h 211"/>
                <a:gd name="T40" fmla="*/ 273 w 559"/>
                <a:gd name="T41" fmla="*/ 85 h 211"/>
                <a:gd name="T42" fmla="*/ 255 w 559"/>
                <a:gd name="T43" fmla="*/ 78 h 211"/>
                <a:gd name="T44" fmla="*/ 246 w 559"/>
                <a:gd name="T45" fmla="*/ 75 h 211"/>
                <a:gd name="T46" fmla="*/ 240 w 559"/>
                <a:gd name="T47" fmla="*/ 73 h 211"/>
                <a:gd name="T48" fmla="*/ 235 w 559"/>
                <a:gd name="T49" fmla="*/ 72 h 211"/>
                <a:gd name="T50" fmla="*/ 233 w 559"/>
                <a:gd name="T51" fmla="*/ 72 h 211"/>
                <a:gd name="T52" fmla="*/ 228 w 559"/>
                <a:gd name="T53" fmla="*/ 73 h 211"/>
                <a:gd name="T54" fmla="*/ 223 w 559"/>
                <a:gd name="T55" fmla="*/ 70 h 211"/>
                <a:gd name="T56" fmla="*/ 218 w 559"/>
                <a:gd name="T57" fmla="*/ 69 h 211"/>
                <a:gd name="T58" fmla="*/ 210 w 559"/>
                <a:gd name="T59" fmla="*/ 70 h 211"/>
                <a:gd name="T60" fmla="*/ 180 w 559"/>
                <a:gd name="T61" fmla="*/ 60 h 211"/>
                <a:gd name="T62" fmla="*/ 133 w 559"/>
                <a:gd name="T63" fmla="*/ 43 h 211"/>
                <a:gd name="T64" fmla="*/ 80 w 559"/>
                <a:gd name="T65" fmla="*/ 26 h 211"/>
                <a:gd name="T66" fmla="*/ 35 w 559"/>
                <a:gd name="T67" fmla="*/ 11 h 211"/>
                <a:gd name="T68" fmla="*/ 1 w 559"/>
                <a:gd name="T69" fmla="*/ 1 h 211"/>
                <a:gd name="T70" fmla="*/ 6 w 559"/>
                <a:gd name="T71" fmla="*/ 1 h 211"/>
                <a:gd name="T72" fmla="*/ 36 w 559"/>
                <a:gd name="T73" fmla="*/ 8 h 211"/>
                <a:gd name="T74" fmla="*/ 83 w 559"/>
                <a:gd name="T75" fmla="*/ 21 h 211"/>
                <a:gd name="T76" fmla="*/ 135 w 559"/>
                <a:gd name="T77" fmla="*/ 35 h 211"/>
                <a:gd name="T78" fmla="*/ 177 w 559"/>
                <a:gd name="T79" fmla="*/ 44 h 211"/>
                <a:gd name="T80" fmla="*/ 197 w 559"/>
                <a:gd name="T81" fmla="*/ 50 h 211"/>
                <a:gd name="T82" fmla="*/ 208 w 559"/>
                <a:gd name="T83" fmla="*/ 53 h 211"/>
                <a:gd name="T84" fmla="*/ 220 w 559"/>
                <a:gd name="T85" fmla="*/ 56 h 211"/>
                <a:gd name="T86" fmla="*/ 234 w 559"/>
                <a:gd name="T87" fmla="*/ 60 h 211"/>
                <a:gd name="T88" fmla="*/ 245 w 559"/>
                <a:gd name="T89" fmla="*/ 63 h 211"/>
                <a:gd name="T90" fmla="*/ 256 w 559"/>
                <a:gd name="T91" fmla="*/ 67 h 211"/>
                <a:gd name="T92" fmla="*/ 276 w 559"/>
                <a:gd name="T93" fmla="*/ 74 h 211"/>
                <a:gd name="T94" fmla="*/ 318 w 559"/>
                <a:gd name="T95" fmla="*/ 90 h 211"/>
                <a:gd name="T96" fmla="*/ 370 w 559"/>
                <a:gd name="T97" fmla="*/ 110 h 211"/>
                <a:gd name="T98" fmla="*/ 419 w 559"/>
                <a:gd name="T99" fmla="*/ 129 h 211"/>
                <a:gd name="T100" fmla="*/ 453 w 559"/>
                <a:gd name="T101" fmla="*/ 141 h 211"/>
                <a:gd name="T102" fmla="*/ 465 w 559"/>
                <a:gd name="T103" fmla="*/ 147 h 211"/>
                <a:gd name="T104" fmla="*/ 478 w 559"/>
                <a:gd name="T105" fmla="*/ 154 h 211"/>
                <a:gd name="T106" fmla="*/ 496 w 559"/>
                <a:gd name="T107" fmla="*/ 165 h 211"/>
                <a:gd name="T108" fmla="*/ 518 w 559"/>
                <a:gd name="T109" fmla="*/ 177 h 211"/>
                <a:gd name="T110" fmla="*/ 540 w 559"/>
                <a:gd name="T111" fmla="*/ 194 h 2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59"/>
                <a:gd name="T169" fmla="*/ 0 h 211"/>
                <a:gd name="T170" fmla="*/ 559 w 559"/>
                <a:gd name="T171" fmla="*/ 211 h 21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59" h="211">
                  <a:moveTo>
                    <a:pt x="554" y="206"/>
                  </a:moveTo>
                  <a:lnTo>
                    <a:pt x="555" y="206"/>
                  </a:lnTo>
                  <a:lnTo>
                    <a:pt x="555" y="207"/>
                  </a:lnTo>
                  <a:lnTo>
                    <a:pt x="556" y="207"/>
                  </a:lnTo>
                  <a:lnTo>
                    <a:pt x="556" y="208"/>
                  </a:lnTo>
                  <a:lnTo>
                    <a:pt x="557" y="208"/>
                  </a:lnTo>
                  <a:lnTo>
                    <a:pt x="558" y="209"/>
                  </a:lnTo>
                  <a:lnTo>
                    <a:pt x="558" y="210"/>
                  </a:lnTo>
                  <a:lnTo>
                    <a:pt x="557" y="210"/>
                  </a:lnTo>
                  <a:lnTo>
                    <a:pt x="556" y="209"/>
                  </a:lnTo>
                  <a:lnTo>
                    <a:pt x="555" y="209"/>
                  </a:lnTo>
                  <a:lnTo>
                    <a:pt x="554" y="209"/>
                  </a:lnTo>
                  <a:lnTo>
                    <a:pt x="553" y="209"/>
                  </a:lnTo>
                  <a:lnTo>
                    <a:pt x="552" y="208"/>
                  </a:lnTo>
                  <a:lnTo>
                    <a:pt x="551" y="208"/>
                  </a:lnTo>
                  <a:lnTo>
                    <a:pt x="549" y="207"/>
                  </a:lnTo>
                  <a:lnTo>
                    <a:pt x="547" y="206"/>
                  </a:lnTo>
                  <a:lnTo>
                    <a:pt x="545" y="205"/>
                  </a:lnTo>
                  <a:lnTo>
                    <a:pt x="543" y="204"/>
                  </a:lnTo>
                  <a:lnTo>
                    <a:pt x="541" y="203"/>
                  </a:lnTo>
                  <a:lnTo>
                    <a:pt x="540" y="202"/>
                  </a:lnTo>
                  <a:lnTo>
                    <a:pt x="538" y="201"/>
                  </a:lnTo>
                  <a:lnTo>
                    <a:pt x="536" y="201"/>
                  </a:lnTo>
                  <a:lnTo>
                    <a:pt x="534" y="200"/>
                  </a:lnTo>
                  <a:lnTo>
                    <a:pt x="532" y="199"/>
                  </a:lnTo>
                  <a:lnTo>
                    <a:pt x="531" y="199"/>
                  </a:lnTo>
                  <a:lnTo>
                    <a:pt x="528" y="197"/>
                  </a:lnTo>
                  <a:lnTo>
                    <a:pt x="526" y="196"/>
                  </a:lnTo>
                  <a:lnTo>
                    <a:pt x="524" y="195"/>
                  </a:lnTo>
                  <a:lnTo>
                    <a:pt x="522" y="194"/>
                  </a:lnTo>
                  <a:lnTo>
                    <a:pt x="521" y="193"/>
                  </a:lnTo>
                  <a:lnTo>
                    <a:pt x="518" y="192"/>
                  </a:lnTo>
                  <a:lnTo>
                    <a:pt x="516" y="191"/>
                  </a:lnTo>
                  <a:lnTo>
                    <a:pt x="514" y="191"/>
                  </a:lnTo>
                  <a:lnTo>
                    <a:pt x="513" y="189"/>
                  </a:lnTo>
                  <a:lnTo>
                    <a:pt x="511" y="188"/>
                  </a:lnTo>
                  <a:lnTo>
                    <a:pt x="510" y="187"/>
                  </a:lnTo>
                  <a:lnTo>
                    <a:pt x="508" y="186"/>
                  </a:lnTo>
                  <a:lnTo>
                    <a:pt x="506" y="185"/>
                  </a:lnTo>
                  <a:lnTo>
                    <a:pt x="505" y="183"/>
                  </a:lnTo>
                  <a:lnTo>
                    <a:pt x="504" y="183"/>
                  </a:lnTo>
                  <a:lnTo>
                    <a:pt x="502" y="182"/>
                  </a:lnTo>
                  <a:lnTo>
                    <a:pt x="500" y="180"/>
                  </a:lnTo>
                  <a:lnTo>
                    <a:pt x="498" y="179"/>
                  </a:lnTo>
                  <a:lnTo>
                    <a:pt x="496" y="178"/>
                  </a:lnTo>
                  <a:lnTo>
                    <a:pt x="494" y="177"/>
                  </a:lnTo>
                  <a:lnTo>
                    <a:pt x="492" y="175"/>
                  </a:lnTo>
                  <a:lnTo>
                    <a:pt x="489" y="174"/>
                  </a:lnTo>
                  <a:lnTo>
                    <a:pt x="487" y="173"/>
                  </a:lnTo>
                  <a:lnTo>
                    <a:pt x="485" y="171"/>
                  </a:lnTo>
                  <a:lnTo>
                    <a:pt x="482" y="170"/>
                  </a:lnTo>
                  <a:lnTo>
                    <a:pt x="479" y="168"/>
                  </a:lnTo>
                  <a:lnTo>
                    <a:pt x="477" y="166"/>
                  </a:lnTo>
                  <a:lnTo>
                    <a:pt x="475" y="166"/>
                  </a:lnTo>
                  <a:lnTo>
                    <a:pt x="472" y="164"/>
                  </a:lnTo>
                  <a:lnTo>
                    <a:pt x="469" y="163"/>
                  </a:lnTo>
                  <a:lnTo>
                    <a:pt x="468" y="161"/>
                  </a:lnTo>
                  <a:lnTo>
                    <a:pt x="465" y="160"/>
                  </a:lnTo>
                  <a:lnTo>
                    <a:pt x="462" y="159"/>
                  </a:lnTo>
                  <a:lnTo>
                    <a:pt x="459" y="157"/>
                  </a:lnTo>
                  <a:lnTo>
                    <a:pt x="457" y="157"/>
                  </a:lnTo>
                  <a:lnTo>
                    <a:pt x="455" y="155"/>
                  </a:lnTo>
                  <a:lnTo>
                    <a:pt x="452" y="154"/>
                  </a:lnTo>
                  <a:lnTo>
                    <a:pt x="450" y="153"/>
                  </a:lnTo>
                  <a:lnTo>
                    <a:pt x="449" y="152"/>
                  </a:lnTo>
                  <a:lnTo>
                    <a:pt x="447" y="151"/>
                  </a:lnTo>
                  <a:lnTo>
                    <a:pt x="445" y="150"/>
                  </a:lnTo>
                  <a:lnTo>
                    <a:pt x="443" y="148"/>
                  </a:lnTo>
                  <a:lnTo>
                    <a:pt x="441" y="148"/>
                  </a:lnTo>
                  <a:lnTo>
                    <a:pt x="440" y="148"/>
                  </a:lnTo>
                  <a:lnTo>
                    <a:pt x="438" y="147"/>
                  </a:lnTo>
                  <a:lnTo>
                    <a:pt x="436" y="146"/>
                  </a:lnTo>
                  <a:lnTo>
                    <a:pt x="435" y="145"/>
                  </a:lnTo>
                  <a:lnTo>
                    <a:pt x="433" y="144"/>
                  </a:lnTo>
                  <a:lnTo>
                    <a:pt x="431" y="144"/>
                  </a:lnTo>
                  <a:lnTo>
                    <a:pt x="428" y="143"/>
                  </a:lnTo>
                  <a:lnTo>
                    <a:pt x="426" y="142"/>
                  </a:lnTo>
                  <a:lnTo>
                    <a:pt x="423" y="140"/>
                  </a:lnTo>
                  <a:lnTo>
                    <a:pt x="421" y="140"/>
                  </a:lnTo>
                  <a:lnTo>
                    <a:pt x="418" y="138"/>
                  </a:lnTo>
                  <a:lnTo>
                    <a:pt x="415" y="137"/>
                  </a:lnTo>
                  <a:lnTo>
                    <a:pt x="412" y="136"/>
                  </a:lnTo>
                  <a:lnTo>
                    <a:pt x="409" y="135"/>
                  </a:lnTo>
                  <a:lnTo>
                    <a:pt x="406" y="133"/>
                  </a:lnTo>
                  <a:lnTo>
                    <a:pt x="403" y="132"/>
                  </a:lnTo>
                  <a:lnTo>
                    <a:pt x="400" y="131"/>
                  </a:lnTo>
                  <a:lnTo>
                    <a:pt x="396" y="130"/>
                  </a:lnTo>
                  <a:lnTo>
                    <a:pt x="394" y="129"/>
                  </a:lnTo>
                  <a:lnTo>
                    <a:pt x="390" y="128"/>
                  </a:lnTo>
                  <a:lnTo>
                    <a:pt x="387" y="126"/>
                  </a:lnTo>
                  <a:lnTo>
                    <a:pt x="385" y="125"/>
                  </a:lnTo>
                  <a:lnTo>
                    <a:pt x="381" y="123"/>
                  </a:lnTo>
                  <a:lnTo>
                    <a:pt x="378" y="122"/>
                  </a:lnTo>
                  <a:lnTo>
                    <a:pt x="377" y="122"/>
                  </a:lnTo>
                  <a:lnTo>
                    <a:pt x="373" y="121"/>
                  </a:lnTo>
                  <a:lnTo>
                    <a:pt x="371" y="120"/>
                  </a:lnTo>
                  <a:lnTo>
                    <a:pt x="369" y="119"/>
                  </a:lnTo>
                  <a:lnTo>
                    <a:pt x="366" y="118"/>
                  </a:lnTo>
                  <a:lnTo>
                    <a:pt x="364" y="117"/>
                  </a:lnTo>
                  <a:lnTo>
                    <a:pt x="361" y="116"/>
                  </a:lnTo>
                  <a:lnTo>
                    <a:pt x="360" y="116"/>
                  </a:lnTo>
                  <a:lnTo>
                    <a:pt x="359" y="115"/>
                  </a:lnTo>
                  <a:lnTo>
                    <a:pt x="357" y="114"/>
                  </a:lnTo>
                  <a:lnTo>
                    <a:pt x="356" y="114"/>
                  </a:lnTo>
                  <a:lnTo>
                    <a:pt x="354" y="113"/>
                  </a:lnTo>
                  <a:lnTo>
                    <a:pt x="351" y="113"/>
                  </a:lnTo>
                  <a:lnTo>
                    <a:pt x="350" y="112"/>
                  </a:lnTo>
                  <a:lnTo>
                    <a:pt x="347" y="111"/>
                  </a:lnTo>
                  <a:lnTo>
                    <a:pt x="343" y="110"/>
                  </a:lnTo>
                  <a:lnTo>
                    <a:pt x="340" y="109"/>
                  </a:lnTo>
                  <a:lnTo>
                    <a:pt x="336" y="107"/>
                  </a:lnTo>
                  <a:lnTo>
                    <a:pt x="333" y="106"/>
                  </a:lnTo>
                  <a:lnTo>
                    <a:pt x="329" y="105"/>
                  </a:lnTo>
                  <a:lnTo>
                    <a:pt x="324" y="103"/>
                  </a:lnTo>
                  <a:lnTo>
                    <a:pt x="321" y="102"/>
                  </a:lnTo>
                  <a:lnTo>
                    <a:pt x="316" y="100"/>
                  </a:lnTo>
                  <a:lnTo>
                    <a:pt x="312" y="98"/>
                  </a:lnTo>
                  <a:lnTo>
                    <a:pt x="307" y="97"/>
                  </a:lnTo>
                  <a:lnTo>
                    <a:pt x="303" y="96"/>
                  </a:lnTo>
                  <a:lnTo>
                    <a:pt x="298" y="94"/>
                  </a:lnTo>
                  <a:lnTo>
                    <a:pt x="294" y="92"/>
                  </a:lnTo>
                  <a:lnTo>
                    <a:pt x="289" y="90"/>
                  </a:lnTo>
                  <a:lnTo>
                    <a:pt x="286" y="88"/>
                  </a:lnTo>
                  <a:lnTo>
                    <a:pt x="281" y="87"/>
                  </a:lnTo>
                  <a:lnTo>
                    <a:pt x="278" y="86"/>
                  </a:lnTo>
                  <a:lnTo>
                    <a:pt x="273" y="85"/>
                  </a:lnTo>
                  <a:lnTo>
                    <a:pt x="270" y="83"/>
                  </a:lnTo>
                  <a:lnTo>
                    <a:pt x="266" y="82"/>
                  </a:lnTo>
                  <a:lnTo>
                    <a:pt x="262" y="80"/>
                  </a:lnTo>
                  <a:lnTo>
                    <a:pt x="260" y="79"/>
                  </a:lnTo>
                  <a:lnTo>
                    <a:pt x="257" y="78"/>
                  </a:lnTo>
                  <a:lnTo>
                    <a:pt x="255" y="78"/>
                  </a:lnTo>
                  <a:lnTo>
                    <a:pt x="252" y="77"/>
                  </a:lnTo>
                  <a:lnTo>
                    <a:pt x="251" y="77"/>
                  </a:lnTo>
                  <a:lnTo>
                    <a:pt x="250" y="76"/>
                  </a:lnTo>
                  <a:lnTo>
                    <a:pt x="249" y="76"/>
                  </a:lnTo>
                  <a:lnTo>
                    <a:pt x="247" y="75"/>
                  </a:lnTo>
                  <a:lnTo>
                    <a:pt x="246" y="75"/>
                  </a:lnTo>
                  <a:lnTo>
                    <a:pt x="245" y="74"/>
                  </a:lnTo>
                  <a:lnTo>
                    <a:pt x="244" y="74"/>
                  </a:lnTo>
                  <a:lnTo>
                    <a:pt x="243" y="74"/>
                  </a:lnTo>
                  <a:lnTo>
                    <a:pt x="242" y="74"/>
                  </a:lnTo>
                  <a:lnTo>
                    <a:pt x="241" y="73"/>
                  </a:lnTo>
                  <a:lnTo>
                    <a:pt x="240" y="73"/>
                  </a:lnTo>
                  <a:lnTo>
                    <a:pt x="238" y="72"/>
                  </a:lnTo>
                  <a:lnTo>
                    <a:pt x="237" y="73"/>
                  </a:lnTo>
                  <a:lnTo>
                    <a:pt x="237" y="72"/>
                  </a:lnTo>
                  <a:lnTo>
                    <a:pt x="236" y="72"/>
                  </a:lnTo>
                  <a:lnTo>
                    <a:pt x="235" y="73"/>
                  </a:lnTo>
                  <a:lnTo>
                    <a:pt x="235" y="72"/>
                  </a:lnTo>
                  <a:lnTo>
                    <a:pt x="234" y="72"/>
                  </a:lnTo>
                  <a:lnTo>
                    <a:pt x="234" y="73"/>
                  </a:lnTo>
                  <a:lnTo>
                    <a:pt x="234" y="72"/>
                  </a:lnTo>
                  <a:lnTo>
                    <a:pt x="233" y="72"/>
                  </a:lnTo>
                  <a:lnTo>
                    <a:pt x="233" y="73"/>
                  </a:lnTo>
                  <a:lnTo>
                    <a:pt x="233" y="72"/>
                  </a:lnTo>
                  <a:lnTo>
                    <a:pt x="232" y="72"/>
                  </a:lnTo>
                  <a:lnTo>
                    <a:pt x="232" y="73"/>
                  </a:lnTo>
                  <a:lnTo>
                    <a:pt x="231" y="73"/>
                  </a:lnTo>
                  <a:lnTo>
                    <a:pt x="230" y="73"/>
                  </a:lnTo>
                  <a:lnTo>
                    <a:pt x="229" y="72"/>
                  </a:lnTo>
                  <a:lnTo>
                    <a:pt x="228" y="73"/>
                  </a:lnTo>
                  <a:lnTo>
                    <a:pt x="227" y="72"/>
                  </a:lnTo>
                  <a:lnTo>
                    <a:pt x="226" y="72"/>
                  </a:lnTo>
                  <a:lnTo>
                    <a:pt x="225" y="71"/>
                  </a:lnTo>
                  <a:lnTo>
                    <a:pt x="224" y="71"/>
                  </a:lnTo>
                  <a:lnTo>
                    <a:pt x="223" y="71"/>
                  </a:lnTo>
                  <a:lnTo>
                    <a:pt x="223" y="70"/>
                  </a:lnTo>
                  <a:lnTo>
                    <a:pt x="222" y="70"/>
                  </a:lnTo>
                  <a:lnTo>
                    <a:pt x="221" y="70"/>
                  </a:lnTo>
                  <a:lnTo>
                    <a:pt x="220" y="70"/>
                  </a:lnTo>
                  <a:lnTo>
                    <a:pt x="219" y="70"/>
                  </a:lnTo>
                  <a:lnTo>
                    <a:pt x="218" y="70"/>
                  </a:lnTo>
                  <a:lnTo>
                    <a:pt x="218" y="69"/>
                  </a:lnTo>
                  <a:lnTo>
                    <a:pt x="217" y="69"/>
                  </a:lnTo>
                  <a:lnTo>
                    <a:pt x="216" y="69"/>
                  </a:lnTo>
                  <a:lnTo>
                    <a:pt x="216" y="68"/>
                  </a:lnTo>
                  <a:lnTo>
                    <a:pt x="215" y="70"/>
                  </a:lnTo>
                  <a:lnTo>
                    <a:pt x="213" y="70"/>
                  </a:lnTo>
                  <a:lnTo>
                    <a:pt x="210" y="70"/>
                  </a:lnTo>
                  <a:lnTo>
                    <a:pt x="207" y="68"/>
                  </a:lnTo>
                  <a:lnTo>
                    <a:pt x="204" y="67"/>
                  </a:lnTo>
                  <a:lnTo>
                    <a:pt x="198" y="65"/>
                  </a:lnTo>
                  <a:lnTo>
                    <a:pt x="193" y="63"/>
                  </a:lnTo>
                  <a:lnTo>
                    <a:pt x="188" y="61"/>
                  </a:lnTo>
                  <a:lnTo>
                    <a:pt x="180" y="60"/>
                  </a:lnTo>
                  <a:lnTo>
                    <a:pt x="173" y="57"/>
                  </a:lnTo>
                  <a:lnTo>
                    <a:pt x="166" y="54"/>
                  </a:lnTo>
                  <a:lnTo>
                    <a:pt x="158" y="52"/>
                  </a:lnTo>
                  <a:lnTo>
                    <a:pt x="150" y="49"/>
                  </a:lnTo>
                  <a:lnTo>
                    <a:pt x="142" y="46"/>
                  </a:lnTo>
                  <a:lnTo>
                    <a:pt x="133" y="43"/>
                  </a:lnTo>
                  <a:lnTo>
                    <a:pt x="124" y="41"/>
                  </a:lnTo>
                  <a:lnTo>
                    <a:pt x="115" y="38"/>
                  </a:lnTo>
                  <a:lnTo>
                    <a:pt x="106" y="35"/>
                  </a:lnTo>
                  <a:lnTo>
                    <a:pt x="97" y="32"/>
                  </a:lnTo>
                  <a:lnTo>
                    <a:pt x="89" y="29"/>
                  </a:lnTo>
                  <a:lnTo>
                    <a:pt x="80" y="26"/>
                  </a:lnTo>
                  <a:lnTo>
                    <a:pt x="72" y="24"/>
                  </a:lnTo>
                  <a:lnTo>
                    <a:pt x="63" y="21"/>
                  </a:lnTo>
                  <a:lnTo>
                    <a:pt x="55" y="18"/>
                  </a:lnTo>
                  <a:lnTo>
                    <a:pt x="48" y="17"/>
                  </a:lnTo>
                  <a:lnTo>
                    <a:pt x="41" y="14"/>
                  </a:lnTo>
                  <a:lnTo>
                    <a:pt x="35" y="11"/>
                  </a:lnTo>
                  <a:lnTo>
                    <a:pt x="28" y="10"/>
                  </a:lnTo>
                  <a:lnTo>
                    <a:pt x="24" y="8"/>
                  </a:lnTo>
                  <a:lnTo>
                    <a:pt x="18" y="7"/>
                  </a:lnTo>
                  <a:lnTo>
                    <a:pt x="15" y="6"/>
                  </a:lnTo>
                  <a:lnTo>
                    <a:pt x="11" y="5"/>
                  </a:lnTo>
                  <a:lnTo>
                    <a:pt x="1" y="1"/>
                  </a:lnTo>
                  <a:lnTo>
                    <a:pt x="0" y="1"/>
                  </a:lnTo>
                  <a:lnTo>
                    <a:pt x="1" y="0"/>
                  </a:lnTo>
                  <a:lnTo>
                    <a:pt x="0" y="0"/>
                  </a:lnTo>
                  <a:lnTo>
                    <a:pt x="1" y="0"/>
                  </a:lnTo>
                  <a:lnTo>
                    <a:pt x="2" y="0"/>
                  </a:lnTo>
                  <a:lnTo>
                    <a:pt x="6" y="1"/>
                  </a:lnTo>
                  <a:lnTo>
                    <a:pt x="9" y="2"/>
                  </a:lnTo>
                  <a:lnTo>
                    <a:pt x="13" y="3"/>
                  </a:lnTo>
                  <a:lnTo>
                    <a:pt x="18" y="4"/>
                  </a:lnTo>
                  <a:lnTo>
                    <a:pt x="24" y="6"/>
                  </a:lnTo>
                  <a:lnTo>
                    <a:pt x="29" y="8"/>
                  </a:lnTo>
                  <a:lnTo>
                    <a:pt x="36" y="8"/>
                  </a:lnTo>
                  <a:lnTo>
                    <a:pt x="43" y="11"/>
                  </a:lnTo>
                  <a:lnTo>
                    <a:pt x="51" y="13"/>
                  </a:lnTo>
                  <a:lnTo>
                    <a:pt x="59" y="15"/>
                  </a:lnTo>
                  <a:lnTo>
                    <a:pt x="67" y="17"/>
                  </a:lnTo>
                  <a:lnTo>
                    <a:pt x="75" y="18"/>
                  </a:lnTo>
                  <a:lnTo>
                    <a:pt x="83" y="21"/>
                  </a:lnTo>
                  <a:lnTo>
                    <a:pt x="92" y="23"/>
                  </a:lnTo>
                  <a:lnTo>
                    <a:pt x="101" y="26"/>
                  </a:lnTo>
                  <a:lnTo>
                    <a:pt x="110" y="27"/>
                  </a:lnTo>
                  <a:lnTo>
                    <a:pt x="118" y="30"/>
                  </a:lnTo>
                  <a:lnTo>
                    <a:pt x="126" y="32"/>
                  </a:lnTo>
                  <a:lnTo>
                    <a:pt x="135" y="35"/>
                  </a:lnTo>
                  <a:lnTo>
                    <a:pt x="144" y="36"/>
                  </a:lnTo>
                  <a:lnTo>
                    <a:pt x="151" y="38"/>
                  </a:lnTo>
                  <a:lnTo>
                    <a:pt x="158" y="40"/>
                  </a:lnTo>
                  <a:lnTo>
                    <a:pt x="165" y="42"/>
                  </a:lnTo>
                  <a:lnTo>
                    <a:pt x="171" y="43"/>
                  </a:lnTo>
                  <a:lnTo>
                    <a:pt x="177" y="44"/>
                  </a:lnTo>
                  <a:lnTo>
                    <a:pt x="182" y="46"/>
                  </a:lnTo>
                  <a:lnTo>
                    <a:pt x="187" y="47"/>
                  </a:lnTo>
                  <a:lnTo>
                    <a:pt x="190" y="49"/>
                  </a:lnTo>
                  <a:lnTo>
                    <a:pt x="193" y="49"/>
                  </a:lnTo>
                  <a:lnTo>
                    <a:pt x="195" y="50"/>
                  </a:lnTo>
                  <a:lnTo>
                    <a:pt x="197" y="50"/>
                  </a:lnTo>
                  <a:lnTo>
                    <a:pt x="198" y="51"/>
                  </a:lnTo>
                  <a:lnTo>
                    <a:pt x="200" y="52"/>
                  </a:lnTo>
                  <a:lnTo>
                    <a:pt x="202" y="52"/>
                  </a:lnTo>
                  <a:lnTo>
                    <a:pt x="204" y="52"/>
                  </a:lnTo>
                  <a:lnTo>
                    <a:pt x="207" y="52"/>
                  </a:lnTo>
                  <a:lnTo>
                    <a:pt x="208" y="53"/>
                  </a:lnTo>
                  <a:lnTo>
                    <a:pt x="210" y="54"/>
                  </a:lnTo>
                  <a:lnTo>
                    <a:pt x="212" y="54"/>
                  </a:lnTo>
                  <a:lnTo>
                    <a:pt x="214" y="55"/>
                  </a:lnTo>
                  <a:lnTo>
                    <a:pt x="216" y="55"/>
                  </a:lnTo>
                  <a:lnTo>
                    <a:pt x="218" y="56"/>
                  </a:lnTo>
                  <a:lnTo>
                    <a:pt x="220" y="56"/>
                  </a:lnTo>
                  <a:lnTo>
                    <a:pt x="223" y="57"/>
                  </a:lnTo>
                  <a:lnTo>
                    <a:pt x="225" y="58"/>
                  </a:lnTo>
                  <a:lnTo>
                    <a:pt x="227" y="58"/>
                  </a:lnTo>
                  <a:lnTo>
                    <a:pt x="229" y="59"/>
                  </a:lnTo>
                  <a:lnTo>
                    <a:pt x="232" y="60"/>
                  </a:lnTo>
                  <a:lnTo>
                    <a:pt x="234" y="60"/>
                  </a:lnTo>
                  <a:lnTo>
                    <a:pt x="235" y="61"/>
                  </a:lnTo>
                  <a:lnTo>
                    <a:pt x="237" y="61"/>
                  </a:lnTo>
                  <a:lnTo>
                    <a:pt x="239" y="61"/>
                  </a:lnTo>
                  <a:lnTo>
                    <a:pt x="242" y="62"/>
                  </a:lnTo>
                  <a:lnTo>
                    <a:pt x="243" y="62"/>
                  </a:lnTo>
                  <a:lnTo>
                    <a:pt x="245" y="63"/>
                  </a:lnTo>
                  <a:lnTo>
                    <a:pt x="248" y="64"/>
                  </a:lnTo>
                  <a:lnTo>
                    <a:pt x="250" y="64"/>
                  </a:lnTo>
                  <a:lnTo>
                    <a:pt x="252" y="65"/>
                  </a:lnTo>
                  <a:lnTo>
                    <a:pt x="253" y="65"/>
                  </a:lnTo>
                  <a:lnTo>
                    <a:pt x="255" y="66"/>
                  </a:lnTo>
                  <a:lnTo>
                    <a:pt x="256" y="67"/>
                  </a:lnTo>
                  <a:lnTo>
                    <a:pt x="258" y="67"/>
                  </a:lnTo>
                  <a:lnTo>
                    <a:pt x="260" y="68"/>
                  </a:lnTo>
                  <a:lnTo>
                    <a:pt x="262" y="69"/>
                  </a:lnTo>
                  <a:lnTo>
                    <a:pt x="267" y="70"/>
                  </a:lnTo>
                  <a:lnTo>
                    <a:pt x="271" y="72"/>
                  </a:lnTo>
                  <a:lnTo>
                    <a:pt x="276" y="74"/>
                  </a:lnTo>
                  <a:lnTo>
                    <a:pt x="281" y="76"/>
                  </a:lnTo>
                  <a:lnTo>
                    <a:pt x="288" y="78"/>
                  </a:lnTo>
                  <a:lnTo>
                    <a:pt x="295" y="81"/>
                  </a:lnTo>
                  <a:lnTo>
                    <a:pt x="303" y="84"/>
                  </a:lnTo>
                  <a:lnTo>
                    <a:pt x="310" y="87"/>
                  </a:lnTo>
                  <a:lnTo>
                    <a:pt x="318" y="90"/>
                  </a:lnTo>
                  <a:lnTo>
                    <a:pt x="326" y="93"/>
                  </a:lnTo>
                  <a:lnTo>
                    <a:pt x="334" y="96"/>
                  </a:lnTo>
                  <a:lnTo>
                    <a:pt x="343" y="100"/>
                  </a:lnTo>
                  <a:lnTo>
                    <a:pt x="352" y="103"/>
                  </a:lnTo>
                  <a:lnTo>
                    <a:pt x="361" y="106"/>
                  </a:lnTo>
                  <a:lnTo>
                    <a:pt x="370" y="110"/>
                  </a:lnTo>
                  <a:lnTo>
                    <a:pt x="379" y="113"/>
                  </a:lnTo>
                  <a:lnTo>
                    <a:pt x="387" y="116"/>
                  </a:lnTo>
                  <a:lnTo>
                    <a:pt x="396" y="120"/>
                  </a:lnTo>
                  <a:lnTo>
                    <a:pt x="404" y="122"/>
                  </a:lnTo>
                  <a:lnTo>
                    <a:pt x="412" y="126"/>
                  </a:lnTo>
                  <a:lnTo>
                    <a:pt x="419" y="129"/>
                  </a:lnTo>
                  <a:lnTo>
                    <a:pt x="426" y="131"/>
                  </a:lnTo>
                  <a:lnTo>
                    <a:pt x="432" y="133"/>
                  </a:lnTo>
                  <a:lnTo>
                    <a:pt x="439" y="136"/>
                  </a:lnTo>
                  <a:lnTo>
                    <a:pt x="444" y="138"/>
                  </a:lnTo>
                  <a:lnTo>
                    <a:pt x="450" y="140"/>
                  </a:lnTo>
                  <a:lnTo>
                    <a:pt x="453" y="141"/>
                  </a:lnTo>
                  <a:lnTo>
                    <a:pt x="456" y="143"/>
                  </a:lnTo>
                  <a:lnTo>
                    <a:pt x="459" y="144"/>
                  </a:lnTo>
                  <a:lnTo>
                    <a:pt x="460" y="145"/>
                  </a:lnTo>
                  <a:lnTo>
                    <a:pt x="462" y="146"/>
                  </a:lnTo>
                  <a:lnTo>
                    <a:pt x="463" y="147"/>
                  </a:lnTo>
                  <a:lnTo>
                    <a:pt x="465" y="147"/>
                  </a:lnTo>
                  <a:lnTo>
                    <a:pt x="467" y="148"/>
                  </a:lnTo>
                  <a:lnTo>
                    <a:pt x="468" y="149"/>
                  </a:lnTo>
                  <a:lnTo>
                    <a:pt x="471" y="149"/>
                  </a:lnTo>
                  <a:lnTo>
                    <a:pt x="474" y="151"/>
                  </a:lnTo>
                  <a:lnTo>
                    <a:pt x="476" y="152"/>
                  </a:lnTo>
                  <a:lnTo>
                    <a:pt x="478" y="154"/>
                  </a:lnTo>
                  <a:lnTo>
                    <a:pt x="481" y="156"/>
                  </a:lnTo>
                  <a:lnTo>
                    <a:pt x="484" y="157"/>
                  </a:lnTo>
                  <a:lnTo>
                    <a:pt x="487" y="158"/>
                  </a:lnTo>
                  <a:lnTo>
                    <a:pt x="490" y="160"/>
                  </a:lnTo>
                  <a:lnTo>
                    <a:pt x="494" y="162"/>
                  </a:lnTo>
                  <a:lnTo>
                    <a:pt x="496" y="165"/>
                  </a:lnTo>
                  <a:lnTo>
                    <a:pt x="500" y="166"/>
                  </a:lnTo>
                  <a:lnTo>
                    <a:pt x="504" y="168"/>
                  </a:lnTo>
                  <a:lnTo>
                    <a:pt x="507" y="171"/>
                  </a:lnTo>
                  <a:lnTo>
                    <a:pt x="511" y="173"/>
                  </a:lnTo>
                  <a:lnTo>
                    <a:pt x="514" y="175"/>
                  </a:lnTo>
                  <a:lnTo>
                    <a:pt x="518" y="177"/>
                  </a:lnTo>
                  <a:lnTo>
                    <a:pt x="522" y="180"/>
                  </a:lnTo>
                  <a:lnTo>
                    <a:pt x="525" y="183"/>
                  </a:lnTo>
                  <a:lnTo>
                    <a:pt x="529" y="185"/>
                  </a:lnTo>
                  <a:lnTo>
                    <a:pt x="532" y="188"/>
                  </a:lnTo>
                  <a:lnTo>
                    <a:pt x="536" y="191"/>
                  </a:lnTo>
                  <a:lnTo>
                    <a:pt x="540" y="194"/>
                  </a:lnTo>
                  <a:lnTo>
                    <a:pt x="543" y="196"/>
                  </a:lnTo>
                  <a:lnTo>
                    <a:pt x="547" y="200"/>
                  </a:lnTo>
                  <a:lnTo>
                    <a:pt x="550" y="202"/>
                  </a:lnTo>
                  <a:lnTo>
                    <a:pt x="554" y="206"/>
                  </a:lnTo>
                </a:path>
              </a:pathLst>
            </a:custGeom>
            <a:solidFill>
              <a:srgbClr val="D9D9D9"/>
            </a:solidFill>
            <a:ln w="12700" cap="rnd">
              <a:noFill/>
              <a:round/>
              <a:headEnd/>
              <a:tailEnd/>
            </a:ln>
          </p:spPr>
          <p:txBody>
            <a:bodyPr/>
            <a:lstStyle/>
            <a:p>
              <a:endParaRPr lang="en-US"/>
            </a:p>
          </p:txBody>
        </p:sp>
        <p:sp>
          <p:nvSpPr>
            <p:cNvPr id="40006" name="Freeform 64"/>
            <p:cNvSpPr>
              <a:spLocks noChangeAspect="1"/>
            </p:cNvSpPr>
            <p:nvPr/>
          </p:nvSpPr>
          <p:spPr bwMode="auto">
            <a:xfrm>
              <a:off x="446" y="1570"/>
              <a:ext cx="547" cy="207"/>
            </a:xfrm>
            <a:custGeom>
              <a:avLst/>
              <a:gdLst>
                <a:gd name="T0" fmla="*/ 544 w 547"/>
                <a:gd name="T1" fmla="*/ 206 h 207"/>
                <a:gd name="T2" fmla="*/ 538 w 547"/>
                <a:gd name="T3" fmla="*/ 204 h 207"/>
                <a:gd name="T4" fmla="*/ 531 w 547"/>
                <a:gd name="T5" fmla="*/ 201 h 207"/>
                <a:gd name="T6" fmla="*/ 526 w 547"/>
                <a:gd name="T7" fmla="*/ 197 h 207"/>
                <a:gd name="T8" fmla="*/ 520 w 547"/>
                <a:gd name="T9" fmla="*/ 196 h 207"/>
                <a:gd name="T10" fmla="*/ 517 w 547"/>
                <a:gd name="T11" fmla="*/ 193 h 207"/>
                <a:gd name="T12" fmla="*/ 509 w 547"/>
                <a:gd name="T13" fmla="*/ 188 h 207"/>
                <a:gd name="T14" fmla="*/ 497 w 547"/>
                <a:gd name="T15" fmla="*/ 179 h 207"/>
                <a:gd name="T16" fmla="*/ 486 w 547"/>
                <a:gd name="T17" fmla="*/ 173 h 207"/>
                <a:gd name="T18" fmla="*/ 478 w 547"/>
                <a:gd name="T19" fmla="*/ 168 h 207"/>
                <a:gd name="T20" fmla="*/ 471 w 547"/>
                <a:gd name="T21" fmla="*/ 164 h 207"/>
                <a:gd name="T22" fmla="*/ 456 w 547"/>
                <a:gd name="T23" fmla="*/ 156 h 207"/>
                <a:gd name="T24" fmla="*/ 436 w 547"/>
                <a:gd name="T25" fmla="*/ 146 h 207"/>
                <a:gd name="T26" fmla="*/ 415 w 547"/>
                <a:gd name="T27" fmla="*/ 137 h 207"/>
                <a:gd name="T28" fmla="*/ 398 w 547"/>
                <a:gd name="T29" fmla="*/ 129 h 207"/>
                <a:gd name="T30" fmla="*/ 387 w 547"/>
                <a:gd name="T31" fmla="*/ 125 h 207"/>
                <a:gd name="T32" fmla="*/ 362 w 547"/>
                <a:gd name="T33" fmla="*/ 116 h 207"/>
                <a:gd name="T34" fmla="*/ 323 w 547"/>
                <a:gd name="T35" fmla="*/ 101 h 207"/>
                <a:gd name="T36" fmla="*/ 282 w 547"/>
                <a:gd name="T37" fmla="*/ 86 h 207"/>
                <a:gd name="T38" fmla="*/ 247 w 547"/>
                <a:gd name="T39" fmla="*/ 73 h 207"/>
                <a:gd name="T40" fmla="*/ 227 w 547"/>
                <a:gd name="T41" fmla="*/ 68 h 207"/>
                <a:gd name="T42" fmla="*/ 221 w 547"/>
                <a:gd name="T43" fmla="*/ 66 h 207"/>
                <a:gd name="T44" fmla="*/ 215 w 547"/>
                <a:gd name="T45" fmla="*/ 65 h 207"/>
                <a:gd name="T46" fmla="*/ 210 w 547"/>
                <a:gd name="T47" fmla="*/ 64 h 207"/>
                <a:gd name="T48" fmla="*/ 205 w 547"/>
                <a:gd name="T49" fmla="*/ 63 h 207"/>
                <a:gd name="T50" fmla="*/ 202 w 547"/>
                <a:gd name="T51" fmla="*/ 64 h 207"/>
                <a:gd name="T52" fmla="*/ 197 w 547"/>
                <a:gd name="T53" fmla="*/ 63 h 207"/>
                <a:gd name="T54" fmla="*/ 190 w 547"/>
                <a:gd name="T55" fmla="*/ 62 h 207"/>
                <a:gd name="T56" fmla="*/ 166 w 547"/>
                <a:gd name="T57" fmla="*/ 53 h 207"/>
                <a:gd name="T58" fmla="*/ 125 w 547"/>
                <a:gd name="T59" fmla="*/ 41 h 207"/>
                <a:gd name="T60" fmla="*/ 81 w 547"/>
                <a:gd name="T61" fmla="*/ 26 h 207"/>
                <a:gd name="T62" fmla="*/ 44 w 547"/>
                <a:gd name="T63" fmla="*/ 14 h 207"/>
                <a:gd name="T64" fmla="*/ 25 w 547"/>
                <a:gd name="T65" fmla="*/ 8 h 207"/>
                <a:gd name="T66" fmla="*/ 18 w 547"/>
                <a:gd name="T67" fmla="*/ 7 h 207"/>
                <a:gd name="T68" fmla="*/ 12 w 547"/>
                <a:gd name="T69" fmla="*/ 5 h 207"/>
                <a:gd name="T70" fmla="*/ 5 w 547"/>
                <a:gd name="T71" fmla="*/ 3 h 207"/>
                <a:gd name="T72" fmla="*/ 0 w 547"/>
                <a:gd name="T73" fmla="*/ 0 h 207"/>
                <a:gd name="T74" fmla="*/ 6 w 547"/>
                <a:gd name="T75" fmla="*/ 2 h 207"/>
                <a:gd name="T76" fmla="*/ 34 w 547"/>
                <a:gd name="T77" fmla="*/ 8 h 207"/>
                <a:gd name="T78" fmla="*/ 81 w 547"/>
                <a:gd name="T79" fmla="*/ 21 h 207"/>
                <a:gd name="T80" fmla="*/ 135 w 547"/>
                <a:gd name="T81" fmla="*/ 35 h 207"/>
                <a:gd name="T82" fmla="*/ 180 w 547"/>
                <a:gd name="T83" fmla="*/ 46 h 207"/>
                <a:gd name="T84" fmla="*/ 202 w 547"/>
                <a:gd name="T85" fmla="*/ 53 h 207"/>
                <a:gd name="T86" fmla="*/ 212 w 547"/>
                <a:gd name="T87" fmla="*/ 55 h 207"/>
                <a:gd name="T88" fmla="*/ 223 w 547"/>
                <a:gd name="T89" fmla="*/ 59 h 207"/>
                <a:gd name="T90" fmla="*/ 237 w 547"/>
                <a:gd name="T91" fmla="*/ 63 h 207"/>
                <a:gd name="T92" fmla="*/ 253 w 547"/>
                <a:gd name="T93" fmla="*/ 68 h 207"/>
                <a:gd name="T94" fmla="*/ 270 w 547"/>
                <a:gd name="T95" fmla="*/ 74 h 207"/>
                <a:gd name="T96" fmla="*/ 295 w 547"/>
                <a:gd name="T97" fmla="*/ 84 h 207"/>
                <a:gd name="T98" fmla="*/ 334 w 547"/>
                <a:gd name="T99" fmla="*/ 98 h 207"/>
                <a:gd name="T100" fmla="*/ 378 w 547"/>
                <a:gd name="T101" fmla="*/ 116 h 207"/>
                <a:gd name="T102" fmla="*/ 420 w 547"/>
                <a:gd name="T103" fmla="*/ 132 h 207"/>
                <a:gd name="T104" fmla="*/ 452 w 547"/>
                <a:gd name="T105" fmla="*/ 145 h 207"/>
                <a:gd name="T106" fmla="*/ 467 w 547"/>
                <a:gd name="T107" fmla="*/ 153 h 207"/>
                <a:gd name="T108" fmla="*/ 484 w 547"/>
                <a:gd name="T109" fmla="*/ 162 h 207"/>
                <a:gd name="T110" fmla="*/ 502 w 547"/>
                <a:gd name="T111" fmla="*/ 174 h 207"/>
                <a:gd name="T112" fmla="*/ 519 w 547"/>
                <a:gd name="T113" fmla="*/ 186 h 207"/>
                <a:gd name="T114" fmla="*/ 536 w 547"/>
                <a:gd name="T115" fmla="*/ 197 h 20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47"/>
                <a:gd name="T175" fmla="*/ 0 h 207"/>
                <a:gd name="T176" fmla="*/ 547 w 547"/>
                <a:gd name="T177" fmla="*/ 207 h 20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47" h="207">
                  <a:moveTo>
                    <a:pt x="544" y="205"/>
                  </a:moveTo>
                  <a:lnTo>
                    <a:pt x="545" y="205"/>
                  </a:lnTo>
                  <a:lnTo>
                    <a:pt x="545" y="206"/>
                  </a:lnTo>
                  <a:lnTo>
                    <a:pt x="546" y="206"/>
                  </a:lnTo>
                  <a:lnTo>
                    <a:pt x="545" y="206"/>
                  </a:lnTo>
                  <a:lnTo>
                    <a:pt x="544" y="206"/>
                  </a:lnTo>
                  <a:lnTo>
                    <a:pt x="543" y="205"/>
                  </a:lnTo>
                  <a:lnTo>
                    <a:pt x="542" y="206"/>
                  </a:lnTo>
                  <a:lnTo>
                    <a:pt x="541" y="205"/>
                  </a:lnTo>
                  <a:lnTo>
                    <a:pt x="540" y="205"/>
                  </a:lnTo>
                  <a:lnTo>
                    <a:pt x="539" y="204"/>
                  </a:lnTo>
                  <a:lnTo>
                    <a:pt x="538" y="204"/>
                  </a:lnTo>
                  <a:lnTo>
                    <a:pt x="537" y="203"/>
                  </a:lnTo>
                  <a:lnTo>
                    <a:pt x="536" y="202"/>
                  </a:lnTo>
                  <a:lnTo>
                    <a:pt x="535" y="202"/>
                  </a:lnTo>
                  <a:lnTo>
                    <a:pt x="534" y="202"/>
                  </a:lnTo>
                  <a:lnTo>
                    <a:pt x="533" y="201"/>
                  </a:lnTo>
                  <a:lnTo>
                    <a:pt x="531" y="201"/>
                  </a:lnTo>
                  <a:lnTo>
                    <a:pt x="530" y="200"/>
                  </a:lnTo>
                  <a:lnTo>
                    <a:pt x="529" y="199"/>
                  </a:lnTo>
                  <a:lnTo>
                    <a:pt x="528" y="199"/>
                  </a:lnTo>
                  <a:lnTo>
                    <a:pt x="528" y="198"/>
                  </a:lnTo>
                  <a:lnTo>
                    <a:pt x="527" y="198"/>
                  </a:lnTo>
                  <a:lnTo>
                    <a:pt x="526" y="197"/>
                  </a:lnTo>
                  <a:lnTo>
                    <a:pt x="525" y="197"/>
                  </a:lnTo>
                  <a:lnTo>
                    <a:pt x="524" y="197"/>
                  </a:lnTo>
                  <a:lnTo>
                    <a:pt x="522" y="197"/>
                  </a:lnTo>
                  <a:lnTo>
                    <a:pt x="522" y="196"/>
                  </a:lnTo>
                  <a:lnTo>
                    <a:pt x="521" y="196"/>
                  </a:lnTo>
                  <a:lnTo>
                    <a:pt x="520" y="196"/>
                  </a:lnTo>
                  <a:lnTo>
                    <a:pt x="520" y="195"/>
                  </a:lnTo>
                  <a:lnTo>
                    <a:pt x="519" y="195"/>
                  </a:lnTo>
                  <a:lnTo>
                    <a:pt x="519" y="194"/>
                  </a:lnTo>
                  <a:lnTo>
                    <a:pt x="518" y="194"/>
                  </a:lnTo>
                  <a:lnTo>
                    <a:pt x="518" y="193"/>
                  </a:lnTo>
                  <a:lnTo>
                    <a:pt x="517" y="193"/>
                  </a:lnTo>
                  <a:lnTo>
                    <a:pt x="516" y="192"/>
                  </a:lnTo>
                  <a:lnTo>
                    <a:pt x="514" y="191"/>
                  </a:lnTo>
                  <a:lnTo>
                    <a:pt x="512" y="190"/>
                  </a:lnTo>
                  <a:lnTo>
                    <a:pt x="511" y="189"/>
                  </a:lnTo>
                  <a:lnTo>
                    <a:pt x="510" y="188"/>
                  </a:lnTo>
                  <a:lnTo>
                    <a:pt x="509" y="188"/>
                  </a:lnTo>
                  <a:lnTo>
                    <a:pt x="507" y="186"/>
                  </a:lnTo>
                  <a:lnTo>
                    <a:pt x="505" y="185"/>
                  </a:lnTo>
                  <a:lnTo>
                    <a:pt x="503" y="184"/>
                  </a:lnTo>
                  <a:lnTo>
                    <a:pt x="501" y="183"/>
                  </a:lnTo>
                  <a:lnTo>
                    <a:pt x="500" y="181"/>
                  </a:lnTo>
                  <a:lnTo>
                    <a:pt x="497" y="179"/>
                  </a:lnTo>
                  <a:lnTo>
                    <a:pt x="495" y="179"/>
                  </a:lnTo>
                  <a:lnTo>
                    <a:pt x="493" y="179"/>
                  </a:lnTo>
                  <a:lnTo>
                    <a:pt x="492" y="177"/>
                  </a:lnTo>
                  <a:lnTo>
                    <a:pt x="490" y="176"/>
                  </a:lnTo>
                  <a:lnTo>
                    <a:pt x="488" y="174"/>
                  </a:lnTo>
                  <a:lnTo>
                    <a:pt x="486" y="173"/>
                  </a:lnTo>
                  <a:lnTo>
                    <a:pt x="484" y="172"/>
                  </a:lnTo>
                  <a:lnTo>
                    <a:pt x="483" y="171"/>
                  </a:lnTo>
                  <a:lnTo>
                    <a:pt x="482" y="170"/>
                  </a:lnTo>
                  <a:lnTo>
                    <a:pt x="480" y="170"/>
                  </a:lnTo>
                  <a:lnTo>
                    <a:pt x="479" y="169"/>
                  </a:lnTo>
                  <a:lnTo>
                    <a:pt x="478" y="168"/>
                  </a:lnTo>
                  <a:lnTo>
                    <a:pt x="477" y="168"/>
                  </a:lnTo>
                  <a:lnTo>
                    <a:pt x="476" y="167"/>
                  </a:lnTo>
                  <a:lnTo>
                    <a:pt x="475" y="166"/>
                  </a:lnTo>
                  <a:lnTo>
                    <a:pt x="474" y="165"/>
                  </a:lnTo>
                  <a:lnTo>
                    <a:pt x="473" y="165"/>
                  </a:lnTo>
                  <a:lnTo>
                    <a:pt x="471" y="164"/>
                  </a:lnTo>
                  <a:lnTo>
                    <a:pt x="468" y="162"/>
                  </a:lnTo>
                  <a:lnTo>
                    <a:pt x="466" y="161"/>
                  </a:lnTo>
                  <a:lnTo>
                    <a:pt x="464" y="161"/>
                  </a:lnTo>
                  <a:lnTo>
                    <a:pt x="461" y="159"/>
                  </a:lnTo>
                  <a:lnTo>
                    <a:pt x="458" y="158"/>
                  </a:lnTo>
                  <a:lnTo>
                    <a:pt x="456" y="156"/>
                  </a:lnTo>
                  <a:lnTo>
                    <a:pt x="453" y="155"/>
                  </a:lnTo>
                  <a:lnTo>
                    <a:pt x="449" y="153"/>
                  </a:lnTo>
                  <a:lnTo>
                    <a:pt x="446" y="152"/>
                  </a:lnTo>
                  <a:lnTo>
                    <a:pt x="442" y="150"/>
                  </a:lnTo>
                  <a:lnTo>
                    <a:pt x="438" y="148"/>
                  </a:lnTo>
                  <a:lnTo>
                    <a:pt x="436" y="146"/>
                  </a:lnTo>
                  <a:lnTo>
                    <a:pt x="432" y="144"/>
                  </a:lnTo>
                  <a:lnTo>
                    <a:pt x="429" y="143"/>
                  </a:lnTo>
                  <a:lnTo>
                    <a:pt x="425" y="142"/>
                  </a:lnTo>
                  <a:lnTo>
                    <a:pt x="422" y="140"/>
                  </a:lnTo>
                  <a:lnTo>
                    <a:pt x="419" y="138"/>
                  </a:lnTo>
                  <a:lnTo>
                    <a:pt x="415" y="137"/>
                  </a:lnTo>
                  <a:lnTo>
                    <a:pt x="412" y="135"/>
                  </a:lnTo>
                  <a:lnTo>
                    <a:pt x="409" y="134"/>
                  </a:lnTo>
                  <a:lnTo>
                    <a:pt x="406" y="133"/>
                  </a:lnTo>
                  <a:lnTo>
                    <a:pt x="403" y="131"/>
                  </a:lnTo>
                  <a:lnTo>
                    <a:pt x="401" y="130"/>
                  </a:lnTo>
                  <a:lnTo>
                    <a:pt x="398" y="129"/>
                  </a:lnTo>
                  <a:lnTo>
                    <a:pt x="396" y="128"/>
                  </a:lnTo>
                  <a:lnTo>
                    <a:pt x="394" y="127"/>
                  </a:lnTo>
                  <a:lnTo>
                    <a:pt x="393" y="127"/>
                  </a:lnTo>
                  <a:lnTo>
                    <a:pt x="391" y="126"/>
                  </a:lnTo>
                  <a:lnTo>
                    <a:pt x="390" y="125"/>
                  </a:lnTo>
                  <a:lnTo>
                    <a:pt x="387" y="125"/>
                  </a:lnTo>
                  <a:lnTo>
                    <a:pt x="384" y="124"/>
                  </a:lnTo>
                  <a:lnTo>
                    <a:pt x="381" y="123"/>
                  </a:lnTo>
                  <a:lnTo>
                    <a:pt x="376" y="121"/>
                  </a:lnTo>
                  <a:lnTo>
                    <a:pt x="372" y="119"/>
                  </a:lnTo>
                  <a:lnTo>
                    <a:pt x="367" y="117"/>
                  </a:lnTo>
                  <a:lnTo>
                    <a:pt x="362" y="116"/>
                  </a:lnTo>
                  <a:lnTo>
                    <a:pt x="357" y="113"/>
                  </a:lnTo>
                  <a:lnTo>
                    <a:pt x="350" y="111"/>
                  </a:lnTo>
                  <a:lnTo>
                    <a:pt x="344" y="108"/>
                  </a:lnTo>
                  <a:lnTo>
                    <a:pt x="337" y="107"/>
                  </a:lnTo>
                  <a:lnTo>
                    <a:pt x="331" y="104"/>
                  </a:lnTo>
                  <a:lnTo>
                    <a:pt x="323" y="101"/>
                  </a:lnTo>
                  <a:lnTo>
                    <a:pt x="317" y="98"/>
                  </a:lnTo>
                  <a:lnTo>
                    <a:pt x="310" y="96"/>
                  </a:lnTo>
                  <a:lnTo>
                    <a:pt x="303" y="94"/>
                  </a:lnTo>
                  <a:lnTo>
                    <a:pt x="295" y="91"/>
                  </a:lnTo>
                  <a:lnTo>
                    <a:pt x="289" y="89"/>
                  </a:lnTo>
                  <a:lnTo>
                    <a:pt x="282" y="86"/>
                  </a:lnTo>
                  <a:lnTo>
                    <a:pt x="276" y="84"/>
                  </a:lnTo>
                  <a:lnTo>
                    <a:pt x="269" y="81"/>
                  </a:lnTo>
                  <a:lnTo>
                    <a:pt x="263" y="80"/>
                  </a:lnTo>
                  <a:lnTo>
                    <a:pt x="257" y="78"/>
                  </a:lnTo>
                  <a:lnTo>
                    <a:pt x="252" y="75"/>
                  </a:lnTo>
                  <a:lnTo>
                    <a:pt x="247" y="73"/>
                  </a:lnTo>
                  <a:lnTo>
                    <a:pt x="241" y="72"/>
                  </a:lnTo>
                  <a:lnTo>
                    <a:pt x="238" y="71"/>
                  </a:lnTo>
                  <a:lnTo>
                    <a:pt x="234" y="70"/>
                  </a:lnTo>
                  <a:lnTo>
                    <a:pt x="231" y="69"/>
                  </a:lnTo>
                  <a:lnTo>
                    <a:pt x="228" y="68"/>
                  </a:lnTo>
                  <a:lnTo>
                    <a:pt x="227" y="68"/>
                  </a:lnTo>
                  <a:lnTo>
                    <a:pt x="226" y="68"/>
                  </a:lnTo>
                  <a:lnTo>
                    <a:pt x="225" y="68"/>
                  </a:lnTo>
                  <a:lnTo>
                    <a:pt x="224" y="67"/>
                  </a:lnTo>
                  <a:lnTo>
                    <a:pt x="223" y="67"/>
                  </a:lnTo>
                  <a:lnTo>
                    <a:pt x="222" y="67"/>
                  </a:lnTo>
                  <a:lnTo>
                    <a:pt x="221" y="66"/>
                  </a:lnTo>
                  <a:lnTo>
                    <a:pt x="220" y="66"/>
                  </a:lnTo>
                  <a:lnTo>
                    <a:pt x="219" y="66"/>
                  </a:lnTo>
                  <a:lnTo>
                    <a:pt x="218" y="66"/>
                  </a:lnTo>
                  <a:lnTo>
                    <a:pt x="217" y="65"/>
                  </a:lnTo>
                  <a:lnTo>
                    <a:pt x="216" y="65"/>
                  </a:lnTo>
                  <a:lnTo>
                    <a:pt x="215" y="65"/>
                  </a:lnTo>
                  <a:lnTo>
                    <a:pt x="214" y="65"/>
                  </a:lnTo>
                  <a:lnTo>
                    <a:pt x="214" y="64"/>
                  </a:lnTo>
                  <a:lnTo>
                    <a:pt x="213" y="65"/>
                  </a:lnTo>
                  <a:lnTo>
                    <a:pt x="212" y="64"/>
                  </a:lnTo>
                  <a:lnTo>
                    <a:pt x="211" y="64"/>
                  </a:lnTo>
                  <a:lnTo>
                    <a:pt x="210" y="64"/>
                  </a:lnTo>
                  <a:lnTo>
                    <a:pt x="209" y="64"/>
                  </a:lnTo>
                  <a:lnTo>
                    <a:pt x="208" y="64"/>
                  </a:lnTo>
                  <a:lnTo>
                    <a:pt x="207" y="64"/>
                  </a:lnTo>
                  <a:lnTo>
                    <a:pt x="206" y="64"/>
                  </a:lnTo>
                  <a:lnTo>
                    <a:pt x="205" y="64"/>
                  </a:lnTo>
                  <a:lnTo>
                    <a:pt x="205" y="63"/>
                  </a:lnTo>
                  <a:lnTo>
                    <a:pt x="205" y="64"/>
                  </a:lnTo>
                  <a:lnTo>
                    <a:pt x="204" y="64"/>
                  </a:lnTo>
                  <a:lnTo>
                    <a:pt x="204" y="63"/>
                  </a:lnTo>
                  <a:lnTo>
                    <a:pt x="203" y="64"/>
                  </a:lnTo>
                  <a:lnTo>
                    <a:pt x="202" y="63"/>
                  </a:lnTo>
                  <a:lnTo>
                    <a:pt x="202" y="64"/>
                  </a:lnTo>
                  <a:lnTo>
                    <a:pt x="201" y="64"/>
                  </a:lnTo>
                  <a:lnTo>
                    <a:pt x="200" y="64"/>
                  </a:lnTo>
                  <a:lnTo>
                    <a:pt x="199" y="64"/>
                  </a:lnTo>
                  <a:lnTo>
                    <a:pt x="198" y="64"/>
                  </a:lnTo>
                  <a:lnTo>
                    <a:pt x="197" y="64"/>
                  </a:lnTo>
                  <a:lnTo>
                    <a:pt x="197" y="63"/>
                  </a:lnTo>
                  <a:lnTo>
                    <a:pt x="196" y="63"/>
                  </a:lnTo>
                  <a:lnTo>
                    <a:pt x="195" y="63"/>
                  </a:lnTo>
                  <a:lnTo>
                    <a:pt x="194" y="63"/>
                  </a:lnTo>
                  <a:lnTo>
                    <a:pt x="193" y="62"/>
                  </a:lnTo>
                  <a:lnTo>
                    <a:pt x="192" y="62"/>
                  </a:lnTo>
                  <a:lnTo>
                    <a:pt x="190" y="62"/>
                  </a:lnTo>
                  <a:lnTo>
                    <a:pt x="187" y="61"/>
                  </a:lnTo>
                  <a:lnTo>
                    <a:pt x="185" y="60"/>
                  </a:lnTo>
                  <a:lnTo>
                    <a:pt x="181" y="59"/>
                  </a:lnTo>
                  <a:lnTo>
                    <a:pt x="177" y="57"/>
                  </a:lnTo>
                  <a:lnTo>
                    <a:pt x="171" y="55"/>
                  </a:lnTo>
                  <a:lnTo>
                    <a:pt x="166" y="53"/>
                  </a:lnTo>
                  <a:lnTo>
                    <a:pt x="160" y="52"/>
                  </a:lnTo>
                  <a:lnTo>
                    <a:pt x="153" y="50"/>
                  </a:lnTo>
                  <a:lnTo>
                    <a:pt x="147" y="48"/>
                  </a:lnTo>
                  <a:lnTo>
                    <a:pt x="140" y="45"/>
                  </a:lnTo>
                  <a:lnTo>
                    <a:pt x="133" y="43"/>
                  </a:lnTo>
                  <a:lnTo>
                    <a:pt x="125" y="41"/>
                  </a:lnTo>
                  <a:lnTo>
                    <a:pt x="117" y="38"/>
                  </a:lnTo>
                  <a:lnTo>
                    <a:pt x="110" y="35"/>
                  </a:lnTo>
                  <a:lnTo>
                    <a:pt x="103" y="34"/>
                  </a:lnTo>
                  <a:lnTo>
                    <a:pt x="96" y="31"/>
                  </a:lnTo>
                  <a:lnTo>
                    <a:pt x="88" y="29"/>
                  </a:lnTo>
                  <a:lnTo>
                    <a:pt x="81" y="26"/>
                  </a:lnTo>
                  <a:lnTo>
                    <a:pt x="73" y="24"/>
                  </a:lnTo>
                  <a:lnTo>
                    <a:pt x="68" y="22"/>
                  </a:lnTo>
                  <a:lnTo>
                    <a:pt x="62" y="19"/>
                  </a:lnTo>
                  <a:lnTo>
                    <a:pt x="54" y="17"/>
                  </a:lnTo>
                  <a:lnTo>
                    <a:pt x="49" y="16"/>
                  </a:lnTo>
                  <a:lnTo>
                    <a:pt x="44" y="14"/>
                  </a:lnTo>
                  <a:lnTo>
                    <a:pt x="39" y="13"/>
                  </a:lnTo>
                  <a:lnTo>
                    <a:pt x="35" y="11"/>
                  </a:lnTo>
                  <a:lnTo>
                    <a:pt x="32" y="10"/>
                  </a:lnTo>
                  <a:lnTo>
                    <a:pt x="28" y="9"/>
                  </a:lnTo>
                  <a:lnTo>
                    <a:pt x="26" y="8"/>
                  </a:lnTo>
                  <a:lnTo>
                    <a:pt x="25" y="8"/>
                  </a:lnTo>
                  <a:lnTo>
                    <a:pt x="24" y="8"/>
                  </a:lnTo>
                  <a:lnTo>
                    <a:pt x="23" y="8"/>
                  </a:lnTo>
                  <a:lnTo>
                    <a:pt x="22" y="8"/>
                  </a:lnTo>
                  <a:lnTo>
                    <a:pt x="20" y="8"/>
                  </a:lnTo>
                  <a:lnTo>
                    <a:pt x="19" y="7"/>
                  </a:lnTo>
                  <a:lnTo>
                    <a:pt x="18" y="7"/>
                  </a:lnTo>
                  <a:lnTo>
                    <a:pt x="17" y="7"/>
                  </a:lnTo>
                  <a:lnTo>
                    <a:pt x="17" y="6"/>
                  </a:lnTo>
                  <a:lnTo>
                    <a:pt x="16" y="6"/>
                  </a:lnTo>
                  <a:lnTo>
                    <a:pt x="14" y="6"/>
                  </a:lnTo>
                  <a:lnTo>
                    <a:pt x="13" y="5"/>
                  </a:lnTo>
                  <a:lnTo>
                    <a:pt x="12" y="5"/>
                  </a:lnTo>
                  <a:lnTo>
                    <a:pt x="10" y="4"/>
                  </a:lnTo>
                  <a:lnTo>
                    <a:pt x="9" y="4"/>
                  </a:lnTo>
                  <a:lnTo>
                    <a:pt x="8" y="4"/>
                  </a:lnTo>
                  <a:lnTo>
                    <a:pt x="8" y="3"/>
                  </a:lnTo>
                  <a:lnTo>
                    <a:pt x="6" y="3"/>
                  </a:lnTo>
                  <a:lnTo>
                    <a:pt x="5" y="3"/>
                  </a:lnTo>
                  <a:lnTo>
                    <a:pt x="4" y="2"/>
                  </a:lnTo>
                  <a:lnTo>
                    <a:pt x="3" y="2"/>
                  </a:lnTo>
                  <a:lnTo>
                    <a:pt x="2" y="1"/>
                  </a:lnTo>
                  <a:lnTo>
                    <a:pt x="1" y="1"/>
                  </a:lnTo>
                  <a:lnTo>
                    <a:pt x="0" y="1"/>
                  </a:lnTo>
                  <a:lnTo>
                    <a:pt x="0" y="0"/>
                  </a:lnTo>
                  <a:lnTo>
                    <a:pt x="1" y="0"/>
                  </a:lnTo>
                  <a:lnTo>
                    <a:pt x="2" y="0"/>
                  </a:lnTo>
                  <a:lnTo>
                    <a:pt x="3" y="0"/>
                  </a:lnTo>
                  <a:lnTo>
                    <a:pt x="3" y="1"/>
                  </a:lnTo>
                  <a:lnTo>
                    <a:pt x="5" y="1"/>
                  </a:lnTo>
                  <a:lnTo>
                    <a:pt x="6" y="2"/>
                  </a:lnTo>
                  <a:lnTo>
                    <a:pt x="8" y="2"/>
                  </a:lnTo>
                  <a:lnTo>
                    <a:pt x="12" y="3"/>
                  </a:lnTo>
                  <a:lnTo>
                    <a:pt x="17" y="5"/>
                  </a:lnTo>
                  <a:lnTo>
                    <a:pt x="22" y="6"/>
                  </a:lnTo>
                  <a:lnTo>
                    <a:pt x="27" y="7"/>
                  </a:lnTo>
                  <a:lnTo>
                    <a:pt x="34" y="8"/>
                  </a:lnTo>
                  <a:lnTo>
                    <a:pt x="41" y="11"/>
                  </a:lnTo>
                  <a:lnTo>
                    <a:pt x="48" y="13"/>
                  </a:lnTo>
                  <a:lnTo>
                    <a:pt x="56" y="15"/>
                  </a:lnTo>
                  <a:lnTo>
                    <a:pt x="64" y="17"/>
                  </a:lnTo>
                  <a:lnTo>
                    <a:pt x="73" y="18"/>
                  </a:lnTo>
                  <a:lnTo>
                    <a:pt x="81" y="21"/>
                  </a:lnTo>
                  <a:lnTo>
                    <a:pt x="90" y="24"/>
                  </a:lnTo>
                  <a:lnTo>
                    <a:pt x="99" y="26"/>
                  </a:lnTo>
                  <a:lnTo>
                    <a:pt x="108" y="28"/>
                  </a:lnTo>
                  <a:lnTo>
                    <a:pt x="117" y="31"/>
                  </a:lnTo>
                  <a:lnTo>
                    <a:pt x="125" y="33"/>
                  </a:lnTo>
                  <a:lnTo>
                    <a:pt x="135" y="35"/>
                  </a:lnTo>
                  <a:lnTo>
                    <a:pt x="143" y="37"/>
                  </a:lnTo>
                  <a:lnTo>
                    <a:pt x="152" y="39"/>
                  </a:lnTo>
                  <a:lnTo>
                    <a:pt x="160" y="42"/>
                  </a:lnTo>
                  <a:lnTo>
                    <a:pt x="167" y="44"/>
                  </a:lnTo>
                  <a:lnTo>
                    <a:pt x="173" y="45"/>
                  </a:lnTo>
                  <a:lnTo>
                    <a:pt x="180" y="46"/>
                  </a:lnTo>
                  <a:lnTo>
                    <a:pt x="186" y="48"/>
                  </a:lnTo>
                  <a:lnTo>
                    <a:pt x="190" y="50"/>
                  </a:lnTo>
                  <a:lnTo>
                    <a:pt x="195" y="51"/>
                  </a:lnTo>
                  <a:lnTo>
                    <a:pt x="198" y="52"/>
                  </a:lnTo>
                  <a:lnTo>
                    <a:pt x="201" y="53"/>
                  </a:lnTo>
                  <a:lnTo>
                    <a:pt x="202" y="53"/>
                  </a:lnTo>
                  <a:lnTo>
                    <a:pt x="203" y="53"/>
                  </a:lnTo>
                  <a:lnTo>
                    <a:pt x="205" y="53"/>
                  </a:lnTo>
                  <a:lnTo>
                    <a:pt x="207" y="54"/>
                  </a:lnTo>
                  <a:lnTo>
                    <a:pt x="208" y="54"/>
                  </a:lnTo>
                  <a:lnTo>
                    <a:pt x="210" y="55"/>
                  </a:lnTo>
                  <a:lnTo>
                    <a:pt x="212" y="55"/>
                  </a:lnTo>
                  <a:lnTo>
                    <a:pt x="214" y="56"/>
                  </a:lnTo>
                  <a:lnTo>
                    <a:pt x="215" y="57"/>
                  </a:lnTo>
                  <a:lnTo>
                    <a:pt x="217" y="57"/>
                  </a:lnTo>
                  <a:lnTo>
                    <a:pt x="219" y="58"/>
                  </a:lnTo>
                  <a:lnTo>
                    <a:pt x="221" y="58"/>
                  </a:lnTo>
                  <a:lnTo>
                    <a:pt x="223" y="59"/>
                  </a:lnTo>
                  <a:lnTo>
                    <a:pt x="225" y="60"/>
                  </a:lnTo>
                  <a:lnTo>
                    <a:pt x="227" y="61"/>
                  </a:lnTo>
                  <a:lnTo>
                    <a:pt x="230" y="61"/>
                  </a:lnTo>
                  <a:lnTo>
                    <a:pt x="232" y="62"/>
                  </a:lnTo>
                  <a:lnTo>
                    <a:pt x="234" y="62"/>
                  </a:lnTo>
                  <a:lnTo>
                    <a:pt x="237" y="63"/>
                  </a:lnTo>
                  <a:lnTo>
                    <a:pt x="240" y="63"/>
                  </a:lnTo>
                  <a:lnTo>
                    <a:pt x="242" y="64"/>
                  </a:lnTo>
                  <a:lnTo>
                    <a:pt x="244" y="65"/>
                  </a:lnTo>
                  <a:lnTo>
                    <a:pt x="248" y="67"/>
                  </a:lnTo>
                  <a:lnTo>
                    <a:pt x="250" y="67"/>
                  </a:lnTo>
                  <a:lnTo>
                    <a:pt x="253" y="68"/>
                  </a:lnTo>
                  <a:lnTo>
                    <a:pt x="255" y="69"/>
                  </a:lnTo>
                  <a:lnTo>
                    <a:pt x="259" y="71"/>
                  </a:lnTo>
                  <a:lnTo>
                    <a:pt x="261" y="71"/>
                  </a:lnTo>
                  <a:lnTo>
                    <a:pt x="264" y="72"/>
                  </a:lnTo>
                  <a:lnTo>
                    <a:pt x="267" y="73"/>
                  </a:lnTo>
                  <a:lnTo>
                    <a:pt x="270" y="74"/>
                  </a:lnTo>
                  <a:lnTo>
                    <a:pt x="273" y="75"/>
                  </a:lnTo>
                  <a:lnTo>
                    <a:pt x="277" y="77"/>
                  </a:lnTo>
                  <a:lnTo>
                    <a:pt x="280" y="78"/>
                  </a:lnTo>
                  <a:lnTo>
                    <a:pt x="285" y="80"/>
                  </a:lnTo>
                  <a:lnTo>
                    <a:pt x="289" y="81"/>
                  </a:lnTo>
                  <a:lnTo>
                    <a:pt x="295" y="84"/>
                  </a:lnTo>
                  <a:lnTo>
                    <a:pt x="301" y="86"/>
                  </a:lnTo>
                  <a:lnTo>
                    <a:pt x="306" y="89"/>
                  </a:lnTo>
                  <a:lnTo>
                    <a:pt x="313" y="90"/>
                  </a:lnTo>
                  <a:lnTo>
                    <a:pt x="320" y="93"/>
                  </a:lnTo>
                  <a:lnTo>
                    <a:pt x="326" y="96"/>
                  </a:lnTo>
                  <a:lnTo>
                    <a:pt x="334" y="98"/>
                  </a:lnTo>
                  <a:lnTo>
                    <a:pt x="341" y="101"/>
                  </a:lnTo>
                  <a:lnTo>
                    <a:pt x="349" y="104"/>
                  </a:lnTo>
                  <a:lnTo>
                    <a:pt x="356" y="107"/>
                  </a:lnTo>
                  <a:lnTo>
                    <a:pt x="363" y="109"/>
                  </a:lnTo>
                  <a:lnTo>
                    <a:pt x="370" y="112"/>
                  </a:lnTo>
                  <a:lnTo>
                    <a:pt x="378" y="116"/>
                  </a:lnTo>
                  <a:lnTo>
                    <a:pt x="385" y="118"/>
                  </a:lnTo>
                  <a:lnTo>
                    <a:pt x="393" y="121"/>
                  </a:lnTo>
                  <a:lnTo>
                    <a:pt x="400" y="124"/>
                  </a:lnTo>
                  <a:lnTo>
                    <a:pt x="407" y="127"/>
                  </a:lnTo>
                  <a:lnTo>
                    <a:pt x="414" y="129"/>
                  </a:lnTo>
                  <a:lnTo>
                    <a:pt x="420" y="132"/>
                  </a:lnTo>
                  <a:lnTo>
                    <a:pt x="427" y="134"/>
                  </a:lnTo>
                  <a:lnTo>
                    <a:pt x="432" y="136"/>
                  </a:lnTo>
                  <a:lnTo>
                    <a:pt x="438" y="139"/>
                  </a:lnTo>
                  <a:lnTo>
                    <a:pt x="443" y="141"/>
                  </a:lnTo>
                  <a:lnTo>
                    <a:pt x="447" y="143"/>
                  </a:lnTo>
                  <a:lnTo>
                    <a:pt x="452" y="145"/>
                  </a:lnTo>
                  <a:lnTo>
                    <a:pt x="456" y="146"/>
                  </a:lnTo>
                  <a:lnTo>
                    <a:pt x="458" y="148"/>
                  </a:lnTo>
                  <a:lnTo>
                    <a:pt x="461" y="149"/>
                  </a:lnTo>
                  <a:lnTo>
                    <a:pt x="463" y="150"/>
                  </a:lnTo>
                  <a:lnTo>
                    <a:pt x="465" y="152"/>
                  </a:lnTo>
                  <a:lnTo>
                    <a:pt x="467" y="153"/>
                  </a:lnTo>
                  <a:lnTo>
                    <a:pt x="471" y="154"/>
                  </a:lnTo>
                  <a:lnTo>
                    <a:pt x="473" y="156"/>
                  </a:lnTo>
                  <a:lnTo>
                    <a:pt x="476" y="158"/>
                  </a:lnTo>
                  <a:lnTo>
                    <a:pt x="478" y="159"/>
                  </a:lnTo>
                  <a:lnTo>
                    <a:pt x="482" y="161"/>
                  </a:lnTo>
                  <a:lnTo>
                    <a:pt x="484" y="162"/>
                  </a:lnTo>
                  <a:lnTo>
                    <a:pt x="487" y="164"/>
                  </a:lnTo>
                  <a:lnTo>
                    <a:pt x="490" y="166"/>
                  </a:lnTo>
                  <a:lnTo>
                    <a:pt x="493" y="168"/>
                  </a:lnTo>
                  <a:lnTo>
                    <a:pt x="496" y="170"/>
                  </a:lnTo>
                  <a:lnTo>
                    <a:pt x="500" y="172"/>
                  </a:lnTo>
                  <a:lnTo>
                    <a:pt x="502" y="174"/>
                  </a:lnTo>
                  <a:lnTo>
                    <a:pt x="505" y="176"/>
                  </a:lnTo>
                  <a:lnTo>
                    <a:pt x="509" y="178"/>
                  </a:lnTo>
                  <a:lnTo>
                    <a:pt x="511" y="180"/>
                  </a:lnTo>
                  <a:lnTo>
                    <a:pt x="515" y="182"/>
                  </a:lnTo>
                  <a:lnTo>
                    <a:pt x="518" y="184"/>
                  </a:lnTo>
                  <a:lnTo>
                    <a:pt x="519" y="186"/>
                  </a:lnTo>
                  <a:lnTo>
                    <a:pt x="523" y="188"/>
                  </a:lnTo>
                  <a:lnTo>
                    <a:pt x="526" y="190"/>
                  </a:lnTo>
                  <a:lnTo>
                    <a:pt x="528" y="192"/>
                  </a:lnTo>
                  <a:lnTo>
                    <a:pt x="530" y="193"/>
                  </a:lnTo>
                  <a:lnTo>
                    <a:pt x="533" y="196"/>
                  </a:lnTo>
                  <a:lnTo>
                    <a:pt x="536" y="197"/>
                  </a:lnTo>
                  <a:lnTo>
                    <a:pt x="537" y="198"/>
                  </a:lnTo>
                  <a:lnTo>
                    <a:pt x="539" y="200"/>
                  </a:lnTo>
                  <a:lnTo>
                    <a:pt x="540" y="202"/>
                  </a:lnTo>
                  <a:lnTo>
                    <a:pt x="542" y="203"/>
                  </a:lnTo>
                  <a:lnTo>
                    <a:pt x="544" y="205"/>
                  </a:lnTo>
                </a:path>
              </a:pathLst>
            </a:custGeom>
            <a:solidFill>
              <a:srgbClr val="BFBFBF"/>
            </a:solidFill>
            <a:ln w="12700" cap="rnd">
              <a:noFill/>
              <a:round/>
              <a:headEnd/>
              <a:tailEnd/>
            </a:ln>
          </p:spPr>
          <p:txBody>
            <a:bodyPr/>
            <a:lstStyle/>
            <a:p>
              <a:endParaRPr lang="en-US"/>
            </a:p>
          </p:txBody>
        </p:sp>
        <p:sp>
          <p:nvSpPr>
            <p:cNvPr id="40007" name="Freeform 65"/>
            <p:cNvSpPr>
              <a:spLocks noChangeAspect="1"/>
            </p:cNvSpPr>
            <p:nvPr/>
          </p:nvSpPr>
          <p:spPr bwMode="auto">
            <a:xfrm>
              <a:off x="464" y="1575"/>
              <a:ext cx="524" cy="200"/>
            </a:xfrm>
            <a:custGeom>
              <a:avLst/>
              <a:gdLst>
                <a:gd name="T0" fmla="*/ 523 w 524"/>
                <a:gd name="T1" fmla="*/ 199 h 200"/>
                <a:gd name="T2" fmla="*/ 517 w 524"/>
                <a:gd name="T3" fmla="*/ 196 h 200"/>
                <a:gd name="T4" fmla="*/ 511 w 524"/>
                <a:gd name="T5" fmla="*/ 193 h 200"/>
                <a:gd name="T6" fmla="*/ 505 w 524"/>
                <a:gd name="T7" fmla="*/ 190 h 200"/>
                <a:gd name="T8" fmla="*/ 500 w 524"/>
                <a:gd name="T9" fmla="*/ 189 h 200"/>
                <a:gd name="T10" fmla="*/ 497 w 524"/>
                <a:gd name="T11" fmla="*/ 186 h 200"/>
                <a:gd name="T12" fmla="*/ 491 w 524"/>
                <a:gd name="T13" fmla="*/ 181 h 200"/>
                <a:gd name="T14" fmla="*/ 480 w 524"/>
                <a:gd name="T15" fmla="*/ 175 h 200"/>
                <a:gd name="T16" fmla="*/ 468 w 524"/>
                <a:gd name="T17" fmla="*/ 167 h 200"/>
                <a:gd name="T18" fmla="*/ 456 w 524"/>
                <a:gd name="T19" fmla="*/ 160 h 200"/>
                <a:gd name="T20" fmla="*/ 445 w 524"/>
                <a:gd name="T21" fmla="*/ 154 h 200"/>
                <a:gd name="T22" fmla="*/ 436 w 524"/>
                <a:gd name="T23" fmla="*/ 150 h 200"/>
                <a:gd name="T24" fmla="*/ 421 w 524"/>
                <a:gd name="T25" fmla="*/ 143 h 200"/>
                <a:gd name="T26" fmla="*/ 404 w 524"/>
                <a:gd name="T27" fmla="*/ 135 h 200"/>
                <a:gd name="T28" fmla="*/ 388 w 524"/>
                <a:gd name="T29" fmla="*/ 127 h 200"/>
                <a:gd name="T30" fmla="*/ 375 w 524"/>
                <a:gd name="T31" fmla="*/ 122 h 200"/>
                <a:gd name="T32" fmla="*/ 366 w 524"/>
                <a:gd name="T33" fmla="*/ 118 h 200"/>
                <a:gd name="T34" fmla="*/ 338 w 524"/>
                <a:gd name="T35" fmla="*/ 108 h 200"/>
                <a:gd name="T36" fmla="*/ 299 w 524"/>
                <a:gd name="T37" fmla="*/ 92 h 200"/>
                <a:gd name="T38" fmla="*/ 256 w 524"/>
                <a:gd name="T39" fmla="*/ 77 h 200"/>
                <a:gd name="T40" fmla="*/ 220 w 524"/>
                <a:gd name="T41" fmla="*/ 65 h 200"/>
                <a:gd name="T42" fmla="*/ 202 w 524"/>
                <a:gd name="T43" fmla="*/ 60 h 200"/>
                <a:gd name="T44" fmla="*/ 194 w 524"/>
                <a:gd name="T45" fmla="*/ 58 h 200"/>
                <a:gd name="T46" fmla="*/ 188 w 524"/>
                <a:gd name="T47" fmla="*/ 57 h 200"/>
                <a:gd name="T48" fmla="*/ 182 w 524"/>
                <a:gd name="T49" fmla="*/ 57 h 200"/>
                <a:gd name="T50" fmla="*/ 177 w 524"/>
                <a:gd name="T51" fmla="*/ 56 h 200"/>
                <a:gd name="T52" fmla="*/ 168 w 524"/>
                <a:gd name="T53" fmla="*/ 54 h 200"/>
                <a:gd name="T54" fmla="*/ 155 w 524"/>
                <a:gd name="T55" fmla="*/ 49 h 200"/>
                <a:gd name="T56" fmla="*/ 137 w 524"/>
                <a:gd name="T57" fmla="*/ 44 h 200"/>
                <a:gd name="T58" fmla="*/ 120 w 524"/>
                <a:gd name="T59" fmla="*/ 37 h 200"/>
                <a:gd name="T60" fmla="*/ 106 w 524"/>
                <a:gd name="T61" fmla="*/ 33 h 200"/>
                <a:gd name="T62" fmla="*/ 99 w 524"/>
                <a:gd name="T63" fmla="*/ 31 h 200"/>
                <a:gd name="T64" fmla="*/ 85 w 524"/>
                <a:gd name="T65" fmla="*/ 27 h 200"/>
                <a:gd name="T66" fmla="*/ 62 w 524"/>
                <a:gd name="T67" fmla="*/ 19 h 200"/>
                <a:gd name="T68" fmla="*/ 37 w 524"/>
                <a:gd name="T69" fmla="*/ 11 h 200"/>
                <a:gd name="T70" fmla="*/ 17 w 524"/>
                <a:gd name="T71" fmla="*/ 5 h 200"/>
                <a:gd name="T72" fmla="*/ 6 w 524"/>
                <a:gd name="T73" fmla="*/ 2 h 200"/>
                <a:gd name="T74" fmla="*/ 0 w 524"/>
                <a:gd name="T75" fmla="*/ 0 h 200"/>
                <a:gd name="T76" fmla="*/ 27 w 524"/>
                <a:gd name="T77" fmla="*/ 8 h 200"/>
                <a:gd name="T78" fmla="*/ 62 w 524"/>
                <a:gd name="T79" fmla="*/ 18 h 200"/>
                <a:gd name="T80" fmla="*/ 104 w 524"/>
                <a:gd name="T81" fmla="*/ 29 h 200"/>
                <a:gd name="T82" fmla="*/ 143 w 524"/>
                <a:gd name="T83" fmla="*/ 40 h 200"/>
                <a:gd name="T84" fmla="*/ 168 w 524"/>
                <a:gd name="T85" fmla="*/ 47 h 200"/>
                <a:gd name="T86" fmla="*/ 177 w 524"/>
                <a:gd name="T87" fmla="*/ 49 h 200"/>
                <a:gd name="T88" fmla="*/ 188 w 524"/>
                <a:gd name="T89" fmla="*/ 52 h 200"/>
                <a:gd name="T90" fmla="*/ 200 w 524"/>
                <a:gd name="T91" fmla="*/ 54 h 200"/>
                <a:gd name="T92" fmla="*/ 211 w 524"/>
                <a:gd name="T93" fmla="*/ 58 h 200"/>
                <a:gd name="T94" fmla="*/ 221 w 524"/>
                <a:gd name="T95" fmla="*/ 62 h 200"/>
                <a:gd name="T96" fmla="*/ 231 w 524"/>
                <a:gd name="T97" fmla="*/ 64 h 200"/>
                <a:gd name="T98" fmla="*/ 257 w 524"/>
                <a:gd name="T99" fmla="*/ 74 h 200"/>
                <a:gd name="T100" fmla="*/ 293 w 524"/>
                <a:gd name="T101" fmla="*/ 88 h 200"/>
                <a:gd name="T102" fmla="*/ 332 w 524"/>
                <a:gd name="T103" fmla="*/ 102 h 200"/>
                <a:gd name="T104" fmla="*/ 363 w 524"/>
                <a:gd name="T105" fmla="*/ 114 h 200"/>
                <a:gd name="T106" fmla="*/ 380 w 524"/>
                <a:gd name="T107" fmla="*/ 120 h 200"/>
                <a:gd name="T108" fmla="*/ 393 w 524"/>
                <a:gd name="T109" fmla="*/ 126 h 200"/>
                <a:gd name="T110" fmla="*/ 413 w 524"/>
                <a:gd name="T111" fmla="*/ 134 h 200"/>
                <a:gd name="T112" fmla="*/ 434 w 524"/>
                <a:gd name="T113" fmla="*/ 144 h 200"/>
                <a:gd name="T114" fmla="*/ 458 w 524"/>
                <a:gd name="T115" fmla="*/ 155 h 200"/>
                <a:gd name="T116" fmla="*/ 480 w 524"/>
                <a:gd name="T117" fmla="*/ 170 h 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4"/>
                <a:gd name="T178" fmla="*/ 0 h 200"/>
                <a:gd name="T179" fmla="*/ 524 w 524"/>
                <a:gd name="T180" fmla="*/ 200 h 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4" h="200">
                  <a:moveTo>
                    <a:pt x="521" y="197"/>
                  </a:moveTo>
                  <a:lnTo>
                    <a:pt x="522" y="197"/>
                  </a:lnTo>
                  <a:lnTo>
                    <a:pt x="521" y="198"/>
                  </a:lnTo>
                  <a:lnTo>
                    <a:pt x="522" y="198"/>
                  </a:lnTo>
                  <a:lnTo>
                    <a:pt x="523" y="198"/>
                  </a:lnTo>
                  <a:lnTo>
                    <a:pt x="523" y="199"/>
                  </a:lnTo>
                  <a:lnTo>
                    <a:pt x="522" y="198"/>
                  </a:lnTo>
                  <a:lnTo>
                    <a:pt x="521" y="198"/>
                  </a:lnTo>
                  <a:lnTo>
                    <a:pt x="520" y="198"/>
                  </a:lnTo>
                  <a:lnTo>
                    <a:pt x="519" y="197"/>
                  </a:lnTo>
                  <a:lnTo>
                    <a:pt x="518" y="197"/>
                  </a:lnTo>
                  <a:lnTo>
                    <a:pt x="517" y="196"/>
                  </a:lnTo>
                  <a:lnTo>
                    <a:pt x="516" y="196"/>
                  </a:lnTo>
                  <a:lnTo>
                    <a:pt x="515" y="196"/>
                  </a:lnTo>
                  <a:lnTo>
                    <a:pt x="514" y="195"/>
                  </a:lnTo>
                  <a:lnTo>
                    <a:pt x="513" y="194"/>
                  </a:lnTo>
                  <a:lnTo>
                    <a:pt x="512" y="194"/>
                  </a:lnTo>
                  <a:lnTo>
                    <a:pt x="511" y="193"/>
                  </a:lnTo>
                  <a:lnTo>
                    <a:pt x="510" y="193"/>
                  </a:lnTo>
                  <a:lnTo>
                    <a:pt x="509" y="193"/>
                  </a:lnTo>
                  <a:lnTo>
                    <a:pt x="508" y="192"/>
                  </a:lnTo>
                  <a:lnTo>
                    <a:pt x="507" y="191"/>
                  </a:lnTo>
                  <a:lnTo>
                    <a:pt x="506" y="191"/>
                  </a:lnTo>
                  <a:lnTo>
                    <a:pt x="505" y="190"/>
                  </a:lnTo>
                  <a:lnTo>
                    <a:pt x="504" y="190"/>
                  </a:lnTo>
                  <a:lnTo>
                    <a:pt x="504" y="189"/>
                  </a:lnTo>
                  <a:lnTo>
                    <a:pt x="503" y="189"/>
                  </a:lnTo>
                  <a:lnTo>
                    <a:pt x="502" y="189"/>
                  </a:lnTo>
                  <a:lnTo>
                    <a:pt x="501" y="189"/>
                  </a:lnTo>
                  <a:lnTo>
                    <a:pt x="500" y="189"/>
                  </a:lnTo>
                  <a:lnTo>
                    <a:pt x="500" y="188"/>
                  </a:lnTo>
                  <a:lnTo>
                    <a:pt x="499" y="188"/>
                  </a:lnTo>
                  <a:lnTo>
                    <a:pt x="499" y="187"/>
                  </a:lnTo>
                  <a:lnTo>
                    <a:pt x="498" y="187"/>
                  </a:lnTo>
                  <a:lnTo>
                    <a:pt x="498" y="186"/>
                  </a:lnTo>
                  <a:lnTo>
                    <a:pt x="497" y="186"/>
                  </a:lnTo>
                  <a:lnTo>
                    <a:pt x="496" y="186"/>
                  </a:lnTo>
                  <a:lnTo>
                    <a:pt x="496" y="185"/>
                  </a:lnTo>
                  <a:lnTo>
                    <a:pt x="495" y="184"/>
                  </a:lnTo>
                  <a:lnTo>
                    <a:pt x="494" y="183"/>
                  </a:lnTo>
                  <a:lnTo>
                    <a:pt x="493" y="183"/>
                  </a:lnTo>
                  <a:lnTo>
                    <a:pt x="491" y="181"/>
                  </a:lnTo>
                  <a:lnTo>
                    <a:pt x="489" y="180"/>
                  </a:lnTo>
                  <a:lnTo>
                    <a:pt x="487" y="180"/>
                  </a:lnTo>
                  <a:lnTo>
                    <a:pt x="487" y="179"/>
                  </a:lnTo>
                  <a:lnTo>
                    <a:pt x="485" y="178"/>
                  </a:lnTo>
                  <a:lnTo>
                    <a:pt x="483" y="176"/>
                  </a:lnTo>
                  <a:lnTo>
                    <a:pt x="480" y="175"/>
                  </a:lnTo>
                  <a:lnTo>
                    <a:pt x="478" y="174"/>
                  </a:lnTo>
                  <a:lnTo>
                    <a:pt x="477" y="172"/>
                  </a:lnTo>
                  <a:lnTo>
                    <a:pt x="475" y="171"/>
                  </a:lnTo>
                  <a:lnTo>
                    <a:pt x="472" y="171"/>
                  </a:lnTo>
                  <a:lnTo>
                    <a:pt x="470" y="169"/>
                  </a:lnTo>
                  <a:lnTo>
                    <a:pt x="468" y="167"/>
                  </a:lnTo>
                  <a:lnTo>
                    <a:pt x="466" y="166"/>
                  </a:lnTo>
                  <a:lnTo>
                    <a:pt x="464" y="164"/>
                  </a:lnTo>
                  <a:lnTo>
                    <a:pt x="461" y="163"/>
                  </a:lnTo>
                  <a:lnTo>
                    <a:pt x="460" y="162"/>
                  </a:lnTo>
                  <a:lnTo>
                    <a:pt x="458" y="161"/>
                  </a:lnTo>
                  <a:lnTo>
                    <a:pt x="456" y="160"/>
                  </a:lnTo>
                  <a:lnTo>
                    <a:pt x="454" y="159"/>
                  </a:lnTo>
                  <a:lnTo>
                    <a:pt x="452" y="158"/>
                  </a:lnTo>
                  <a:lnTo>
                    <a:pt x="450" y="157"/>
                  </a:lnTo>
                  <a:lnTo>
                    <a:pt x="449" y="156"/>
                  </a:lnTo>
                  <a:lnTo>
                    <a:pt x="447" y="155"/>
                  </a:lnTo>
                  <a:lnTo>
                    <a:pt x="445" y="154"/>
                  </a:lnTo>
                  <a:lnTo>
                    <a:pt x="444" y="154"/>
                  </a:lnTo>
                  <a:lnTo>
                    <a:pt x="443" y="153"/>
                  </a:lnTo>
                  <a:lnTo>
                    <a:pt x="442" y="153"/>
                  </a:lnTo>
                  <a:lnTo>
                    <a:pt x="440" y="152"/>
                  </a:lnTo>
                  <a:lnTo>
                    <a:pt x="438" y="151"/>
                  </a:lnTo>
                  <a:lnTo>
                    <a:pt x="436" y="150"/>
                  </a:lnTo>
                  <a:lnTo>
                    <a:pt x="434" y="149"/>
                  </a:lnTo>
                  <a:lnTo>
                    <a:pt x="432" y="148"/>
                  </a:lnTo>
                  <a:lnTo>
                    <a:pt x="429" y="146"/>
                  </a:lnTo>
                  <a:lnTo>
                    <a:pt x="426" y="145"/>
                  </a:lnTo>
                  <a:lnTo>
                    <a:pt x="424" y="144"/>
                  </a:lnTo>
                  <a:lnTo>
                    <a:pt x="421" y="143"/>
                  </a:lnTo>
                  <a:lnTo>
                    <a:pt x="417" y="142"/>
                  </a:lnTo>
                  <a:lnTo>
                    <a:pt x="416" y="140"/>
                  </a:lnTo>
                  <a:lnTo>
                    <a:pt x="412" y="139"/>
                  </a:lnTo>
                  <a:lnTo>
                    <a:pt x="409" y="137"/>
                  </a:lnTo>
                  <a:lnTo>
                    <a:pt x="407" y="136"/>
                  </a:lnTo>
                  <a:lnTo>
                    <a:pt x="404" y="135"/>
                  </a:lnTo>
                  <a:lnTo>
                    <a:pt x="401" y="134"/>
                  </a:lnTo>
                  <a:lnTo>
                    <a:pt x="398" y="132"/>
                  </a:lnTo>
                  <a:lnTo>
                    <a:pt x="396" y="131"/>
                  </a:lnTo>
                  <a:lnTo>
                    <a:pt x="392" y="129"/>
                  </a:lnTo>
                  <a:lnTo>
                    <a:pt x="390" y="128"/>
                  </a:lnTo>
                  <a:lnTo>
                    <a:pt x="388" y="127"/>
                  </a:lnTo>
                  <a:lnTo>
                    <a:pt x="385" y="126"/>
                  </a:lnTo>
                  <a:lnTo>
                    <a:pt x="382" y="125"/>
                  </a:lnTo>
                  <a:lnTo>
                    <a:pt x="381" y="124"/>
                  </a:lnTo>
                  <a:lnTo>
                    <a:pt x="378" y="123"/>
                  </a:lnTo>
                  <a:lnTo>
                    <a:pt x="377" y="123"/>
                  </a:lnTo>
                  <a:lnTo>
                    <a:pt x="375" y="122"/>
                  </a:lnTo>
                  <a:lnTo>
                    <a:pt x="373" y="121"/>
                  </a:lnTo>
                  <a:lnTo>
                    <a:pt x="372" y="121"/>
                  </a:lnTo>
                  <a:lnTo>
                    <a:pt x="372" y="120"/>
                  </a:lnTo>
                  <a:lnTo>
                    <a:pt x="371" y="120"/>
                  </a:lnTo>
                  <a:lnTo>
                    <a:pt x="369" y="119"/>
                  </a:lnTo>
                  <a:lnTo>
                    <a:pt x="366" y="118"/>
                  </a:lnTo>
                  <a:lnTo>
                    <a:pt x="363" y="117"/>
                  </a:lnTo>
                  <a:lnTo>
                    <a:pt x="359" y="116"/>
                  </a:lnTo>
                  <a:lnTo>
                    <a:pt x="354" y="114"/>
                  </a:lnTo>
                  <a:lnTo>
                    <a:pt x="350" y="112"/>
                  </a:lnTo>
                  <a:lnTo>
                    <a:pt x="345" y="110"/>
                  </a:lnTo>
                  <a:lnTo>
                    <a:pt x="338" y="108"/>
                  </a:lnTo>
                  <a:lnTo>
                    <a:pt x="332" y="106"/>
                  </a:lnTo>
                  <a:lnTo>
                    <a:pt x="326" y="103"/>
                  </a:lnTo>
                  <a:lnTo>
                    <a:pt x="319" y="100"/>
                  </a:lnTo>
                  <a:lnTo>
                    <a:pt x="312" y="99"/>
                  </a:lnTo>
                  <a:lnTo>
                    <a:pt x="306" y="96"/>
                  </a:lnTo>
                  <a:lnTo>
                    <a:pt x="299" y="92"/>
                  </a:lnTo>
                  <a:lnTo>
                    <a:pt x="292" y="90"/>
                  </a:lnTo>
                  <a:lnTo>
                    <a:pt x="283" y="88"/>
                  </a:lnTo>
                  <a:lnTo>
                    <a:pt x="276" y="85"/>
                  </a:lnTo>
                  <a:lnTo>
                    <a:pt x="269" y="82"/>
                  </a:lnTo>
                  <a:lnTo>
                    <a:pt x="262" y="80"/>
                  </a:lnTo>
                  <a:lnTo>
                    <a:pt x="256" y="77"/>
                  </a:lnTo>
                  <a:lnTo>
                    <a:pt x="249" y="75"/>
                  </a:lnTo>
                  <a:lnTo>
                    <a:pt x="242" y="72"/>
                  </a:lnTo>
                  <a:lnTo>
                    <a:pt x="236" y="71"/>
                  </a:lnTo>
                  <a:lnTo>
                    <a:pt x="230" y="68"/>
                  </a:lnTo>
                  <a:lnTo>
                    <a:pt x="225" y="67"/>
                  </a:lnTo>
                  <a:lnTo>
                    <a:pt x="220" y="65"/>
                  </a:lnTo>
                  <a:lnTo>
                    <a:pt x="215" y="63"/>
                  </a:lnTo>
                  <a:lnTo>
                    <a:pt x="212" y="63"/>
                  </a:lnTo>
                  <a:lnTo>
                    <a:pt x="208" y="62"/>
                  </a:lnTo>
                  <a:lnTo>
                    <a:pt x="205" y="60"/>
                  </a:lnTo>
                  <a:lnTo>
                    <a:pt x="203" y="60"/>
                  </a:lnTo>
                  <a:lnTo>
                    <a:pt x="202" y="60"/>
                  </a:lnTo>
                  <a:lnTo>
                    <a:pt x="200" y="59"/>
                  </a:lnTo>
                  <a:lnTo>
                    <a:pt x="198" y="59"/>
                  </a:lnTo>
                  <a:lnTo>
                    <a:pt x="197" y="59"/>
                  </a:lnTo>
                  <a:lnTo>
                    <a:pt x="195" y="58"/>
                  </a:lnTo>
                  <a:lnTo>
                    <a:pt x="195" y="59"/>
                  </a:lnTo>
                  <a:lnTo>
                    <a:pt x="194" y="58"/>
                  </a:lnTo>
                  <a:lnTo>
                    <a:pt x="193" y="58"/>
                  </a:lnTo>
                  <a:lnTo>
                    <a:pt x="192" y="58"/>
                  </a:lnTo>
                  <a:lnTo>
                    <a:pt x="191" y="58"/>
                  </a:lnTo>
                  <a:lnTo>
                    <a:pt x="190" y="58"/>
                  </a:lnTo>
                  <a:lnTo>
                    <a:pt x="189" y="57"/>
                  </a:lnTo>
                  <a:lnTo>
                    <a:pt x="188" y="57"/>
                  </a:lnTo>
                  <a:lnTo>
                    <a:pt x="187" y="57"/>
                  </a:lnTo>
                  <a:lnTo>
                    <a:pt x="186" y="57"/>
                  </a:lnTo>
                  <a:lnTo>
                    <a:pt x="185" y="57"/>
                  </a:lnTo>
                  <a:lnTo>
                    <a:pt x="184" y="57"/>
                  </a:lnTo>
                  <a:lnTo>
                    <a:pt x="183" y="57"/>
                  </a:lnTo>
                  <a:lnTo>
                    <a:pt x="182" y="57"/>
                  </a:lnTo>
                  <a:lnTo>
                    <a:pt x="181" y="56"/>
                  </a:lnTo>
                  <a:lnTo>
                    <a:pt x="180" y="56"/>
                  </a:lnTo>
                  <a:lnTo>
                    <a:pt x="179" y="56"/>
                  </a:lnTo>
                  <a:lnTo>
                    <a:pt x="178" y="56"/>
                  </a:lnTo>
                  <a:lnTo>
                    <a:pt x="177" y="55"/>
                  </a:lnTo>
                  <a:lnTo>
                    <a:pt x="177" y="56"/>
                  </a:lnTo>
                  <a:lnTo>
                    <a:pt x="176" y="55"/>
                  </a:lnTo>
                  <a:lnTo>
                    <a:pt x="174" y="55"/>
                  </a:lnTo>
                  <a:lnTo>
                    <a:pt x="173" y="54"/>
                  </a:lnTo>
                  <a:lnTo>
                    <a:pt x="172" y="54"/>
                  </a:lnTo>
                  <a:lnTo>
                    <a:pt x="170" y="54"/>
                  </a:lnTo>
                  <a:lnTo>
                    <a:pt x="168" y="54"/>
                  </a:lnTo>
                  <a:lnTo>
                    <a:pt x="167" y="53"/>
                  </a:lnTo>
                  <a:lnTo>
                    <a:pt x="164" y="53"/>
                  </a:lnTo>
                  <a:lnTo>
                    <a:pt x="162" y="52"/>
                  </a:lnTo>
                  <a:lnTo>
                    <a:pt x="159" y="51"/>
                  </a:lnTo>
                  <a:lnTo>
                    <a:pt x="157" y="50"/>
                  </a:lnTo>
                  <a:lnTo>
                    <a:pt x="155" y="49"/>
                  </a:lnTo>
                  <a:lnTo>
                    <a:pt x="151" y="48"/>
                  </a:lnTo>
                  <a:lnTo>
                    <a:pt x="149" y="47"/>
                  </a:lnTo>
                  <a:lnTo>
                    <a:pt x="145" y="46"/>
                  </a:lnTo>
                  <a:lnTo>
                    <a:pt x="142" y="45"/>
                  </a:lnTo>
                  <a:lnTo>
                    <a:pt x="140" y="45"/>
                  </a:lnTo>
                  <a:lnTo>
                    <a:pt x="137" y="44"/>
                  </a:lnTo>
                  <a:lnTo>
                    <a:pt x="133" y="42"/>
                  </a:lnTo>
                  <a:lnTo>
                    <a:pt x="131" y="42"/>
                  </a:lnTo>
                  <a:lnTo>
                    <a:pt x="128" y="40"/>
                  </a:lnTo>
                  <a:lnTo>
                    <a:pt x="125" y="39"/>
                  </a:lnTo>
                  <a:lnTo>
                    <a:pt x="122" y="38"/>
                  </a:lnTo>
                  <a:lnTo>
                    <a:pt x="120" y="37"/>
                  </a:lnTo>
                  <a:lnTo>
                    <a:pt x="117" y="36"/>
                  </a:lnTo>
                  <a:lnTo>
                    <a:pt x="115" y="36"/>
                  </a:lnTo>
                  <a:lnTo>
                    <a:pt x="112" y="36"/>
                  </a:lnTo>
                  <a:lnTo>
                    <a:pt x="110" y="35"/>
                  </a:lnTo>
                  <a:lnTo>
                    <a:pt x="108" y="34"/>
                  </a:lnTo>
                  <a:lnTo>
                    <a:pt x="106" y="33"/>
                  </a:lnTo>
                  <a:lnTo>
                    <a:pt x="105" y="33"/>
                  </a:lnTo>
                  <a:lnTo>
                    <a:pt x="103" y="33"/>
                  </a:lnTo>
                  <a:lnTo>
                    <a:pt x="102" y="32"/>
                  </a:lnTo>
                  <a:lnTo>
                    <a:pt x="101" y="32"/>
                  </a:lnTo>
                  <a:lnTo>
                    <a:pt x="100" y="32"/>
                  </a:lnTo>
                  <a:lnTo>
                    <a:pt x="99" y="31"/>
                  </a:lnTo>
                  <a:lnTo>
                    <a:pt x="97" y="31"/>
                  </a:lnTo>
                  <a:lnTo>
                    <a:pt x="96" y="30"/>
                  </a:lnTo>
                  <a:lnTo>
                    <a:pt x="94" y="29"/>
                  </a:lnTo>
                  <a:lnTo>
                    <a:pt x="91" y="28"/>
                  </a:lnTo>
                  <a:lnTo>
                    <a:pt x="88" y="28"/>
                  </a:lnTo>
                  <a:lnTo>
                    <a:pt x="85" y="27"/>
                  </a:lnTo>
                  <a:lnTo>
                    <a:pt x="82" y="27"/>
                  </a:lnTo>
                  <a:lnTo>
                    <a:pt x="78" y="25"/>
                  </a:lnTo>
                  <a:lnTo>
                    <a:pt x="74" y="23"/>
                  </a:lnTo>
                  <a:lnTo>
                    <a:pt x="70" y="22"/>
                  </a:lnTo>
                  <a:lnTo>
                    <a:pt x="66" y="21"/>
                  </a:lnTo>
                  <a:lnTo>
                    <a:pt x="62" y="19"/>
                  </a:lnTo>
                  <a:lnTo>
                    <a:pt x="58" y="18"/>
                  </a:lnTo>
                  <a:lnTo>
                    <a:pt x="53" y="17"/>
                  </a:lnTo>
                  <a:lnTo>
                    <a:pt x="50" y="16"/>
                  </a:lnTo>
                  <a:lnTo>
                    <a:pt x="44" y="14"/>
                  </a:lnTo>
                  <a:lnTo>
                    <a:pt x="41" y="13"/>
                  </a:lnTo>
                  <a:lnTo>
                    <a:pt x="37" y="11"/>
                  </a:lnTo>
                  <a:lnTo>
                    <a:pt x="33" y="10"/>
                  </a:lnTo>
                  <a:lnTo>
                    <a:pt x="29" y="9"/>
                  </a:lnTo>
                  <a:lnTo>
                    <a:pt x="26" y="8"/>
                  </a:lnTo>
                  <a:lnTo>
                    <a:pt x="22" y="7"/>
                  </a:lnTo>
                  <a:lnTo>
                    <a:pt x="18" y="6"/>
                  </a:lnTo>
                  <a:lnTo>
                    <a:pt x="17" y="5"/>
                  </a:lnTo>
                  <a:lnTo>
                    <a:pt x="13" y="4"/>
                  </a:lnTo>
                  <a:lnTo>
                    <a:pt x="11" y="3"/>
                  </a:lnTo>
                  <a:lnTo>
                    <a:pt x="9" y="2"/>
                  </a:lnTo>
                  <a:lnTo>
                    <a:pt x="8" y="2"/>
                  </a:lnTo>
                  <a:lnTo>
                    <a:pt x="7" y="1"/>
                  </a:lnTo>
                  <a:lnTo>
                    <a:pt x="6" y="2"/>
                  </a:lnTo>
                  <a:lnTo>
                    <a:pt x="5" y="1"/>
                  </a:lnTo>
                  <a:lnTo>
                    <a:pt x="4" y="1"/>
                  </a:lnTo>
                  <a:lnTo>
                    <a:pt x="3" y="0"/>
                  </a:lnTo>
                  <a:lnTo>
                    <a:pt x="2" y="0"/>
                  </a:lnTo>
                  <a:lnTo>
                    <a:pt x="1" y="0"/>
                  </a:lnTo>
                  <a:lnTo>
                    <a:pt x="0" y="0"/>
                  </a:lnTo>
                  <a:lnTo>
                    <a:pt x="14" y="3"/>
                  </a:lnTo>
                  <a:lnTo>
                    <a:pt x="16" y="4"/>
                  </a:lnTo>
                  <a:lnTo>
                    <a:pt x="17" y="5"/>
                  </a:lnTo>
                  <a:lnTo>
                    <a:pt x="20" y="5"/>
                  </a:lnTo>
                  <a:lnTo>
                    <a:pt x="24" y="7"/>
                  </a:lnTo>
                  <a:lnTo>
                    <a:pt x="27" y="8"/>
                  </a:lnTo>
                  <a:lnTo>
                    <a:pt x="32" y="9"/>
                  </a:lnTo>
                  <a:lnTo>
                    <a:pt x="37" y="10"/>
                  </a:lnTo>
                  <a:lnTo>
                    <a:pt x="43" y="11"/>
                  </a:lnTo>
                  <a:lnTo>
                    <a:pt x="48" y="13"/>
                  </a:lnTo>
                  <a:lnTo>
                    <a:pt x="55" y="15"/>
                  </a:lnTo>
                  <a:lnTo>
                    <a:pt x="62" y="18"/>
                  </a:lnTo>
                  <a:lnTo>
                    <a:pt x="68" y="18"/>
                  </a:lnTo>
                  <a:lnTo>
                    <a:pt x="75" y="20"/>
                  </a:lnTo>
                  <a:lnTo>
                    <a:pt x="82" y="23"/>
                  </a:lnTo>
                  <a:lnTo>
                    <a:pt x="89" y="25"/>
                  </a:lnTo>
                  <a:lnTo>
                    <a:pt x="97" y="27"/>
                  </a:lnTo>
                  <a:lnTo>
                    <a:pt x="104" y="29"/>
                  </a:lnTo>
                  <a:lnTo>
                    <a:pt x="111" y="31"/>
                  </a:lnTo>
                  <a:lnTo>
                    <a:pt x="118" y="33"/>
                  </a:lnTo>
                  <a:lnTo>
                    <a:pt x="124" y="35"/>
                  </a:lnTo>
                  <a:lnTo>
                    <a:pt x="132" y="36"/>
                  </a:lnTo>
                  <a:lnTo>
                    <a:pt x="138" y="38"/>
                  </a:lnTo>
                  <a:lnTo>
                    <a:pt x="143" y="40"/>
                  </a:lnTo>
                  <a:lnTo>
                    <a:pt x="150" y="41"/>
                  </a:lnTo>
                  <a:lnTo>
                    <a:pt x="154" y="43"/>
                  </a:lnTo>
                  <a:lnTo>
                    <a:pt x="159" y="44"/>
                  </a:lnTo>
                  <a:lnTo>
                    <a:pt x="163" y="45"/>
                  </a:lnTo>
                  <a:lnTo>
                    <a:pt x="166" y="46"/>
                  </a:lnTo>
                  <a:lnTo>
                    <a:pt x="168" y="47"/>
                  </a:lnTo>
                  <a:lnTo>
                    <a:pt x="170" y="47"/>
                  </a:lnTo>
                  <a:lnTo>
                    <a:pt x="172" y="47"/>
                  </a:lnTo>
                  <a:lnTo>
                    <a:pt x="173" y="48"/>
                  </a:lnTo>
                  <a:lnTo>
                    <a:pt x="174" y="48"/>
                  </a:lnTo>
                  <a:lnTo>
                    <a:pt x="176" y="49"/>
                  </a:lnTo>
                  <a:lnTo>
                    <a:pt x="177" y="49"/>
                  </a:lnTo>
                  <a:lnTo>
                    <a:pt x="179" y="49"/>
                  </a:lnTo>
                  <a:lnTo>
                    <a:pt x="181" y="50"/>
                  </a:lnTo>
                  <a:lnTo>
                    <a:pt x="183" y="51"/>
                  </a:lnTo>
                  <a:lnTo>
                    <a:pt x="185" y="51"/>
                  </a:lnTo>
                  <a:lnTo>
                    <a:pt x="186" y="51"/>
                  </a:lnTo>
                  <a:lnTo>
                    <a:pt x="188" y="52"/>
                  </a:lnTo>
                  <a:lnTo>
                    <a:pt x="190" y="52"/>
                  </a:lnTo>
                  <a:lnTo>
                    <a:pt x="192" y="53"/>
                  </a:lnTo>
                  <a:lnTo>
                    <a:pt x="194" y="53"/>
                  </a:lnTo>
                  <a:lnTo>
                    <a:pt x="195" y="54"/>
                  </a:lnTo>
                  <a:lnTo>
                    <a:pt x="197" y="54"/>
                  </a:lnTo>
                  <a:lnTo>
                    <a:pt x="200" y="54"/>
                  </a:lnTo>
                  <a:lnTo>
                    <a:pt x="202" y="55"/>
                  </a:lnTo>
                  <a:lnTo>
                    <a:pt x="203" y="56"/>
                  </a:lnTo>
                  <a:lnTo>
                    <a:pt x="205" y="56"/>
                  </a:lnTo>
                  <a:lnTo>
                    <a:pt x="207" y="57"/>
                  </a:lnTo>
                  <a:lnTo>
                    <a:pt x="209" y="57"/>
                  </a:lnTo>
                  <a:lnTo>
                    <a:pt x="211" y="58"/>
                  </a:lnTo>
                  <a:lnTo>
                    <a:pt x="212" y="59"/>
                  </a:lnTo>
                  <a:lnTo>
                    <a:pt x="214" y="59"/>
                  </a:lnTo>
                  <a:lnTo>
                    <a:pt x="216" y="60"/>
                  </a:lnTo>
                  <a:lnTo>
                    <a:pt x="218" y="60"/>
                  </a:lnTo>
                  <a:lnTo>
                    <a:pt x="220" y="61"/>
                  </a:lnTo>
                  <a:lnTo>
                    <a:pt x="221" y="62"/>
                  </a:lnTo>
                  <a:lnTo>
                    <a:pt x="222" y="62"/>
                  </a:lnTo>
                  <a:lnTo>
                    <a:pt x="223" y="63"/>
                  </a:lnTo>
                  <a:lnTo>
                    <a:pt x="225" y="63"/>
                  </a:lnTo>
                  <a:lnTo>
                    <a:pt x="226" y="63"/>
                  </a:lnTo>
                  <a:lnTo>
                    <a:pt x="229" y="63"/>
                  </a:lnTo>
                  <a:lnTo>
                    <a:pt x="231" y="64"/>
                  </a:lnTo>
                  <a:lnTo>
                    <a:pt x="234" y="66"/>
                  </a:lnTo>
                  <a:lnTo>
                    <a:pt x="238" y="67"/>
                  </a:lnTo>
                  <a:lnTo>
                    <a:pt x="241" y="69"/>
                  </a:lnTo>
                  <a:lnTo>
                    <a:pt x="247" y="71"/>
                  </a:lnTo>
                  <a:lnTo>
                    <a:pt x="251" y="72"/>
                  </a:lnTo>
                  <a:lnTo>
                    <a:pt x="257" y="74"/>
                  </a:lnTo>
                  <a:lnTo>
                    <a:pt x="263" y="76"/>
                  </a:lnTo>
                  <a:lnTo>
                    <a:pt x="268" y="79"/>
                  </a:lnTo>
                  <a:lnTo>
                    <a:pt x="274" y="81"/>
                  </a:lnTo>
                  <a:lnTo>
                    <a:pt x="281" y="83"/>
                  </a:lnTo>
                  <a:lnTo>
                    <a:pt x="287" y="86"/>
                  </a:lnTo>
                  <a:lnTo>
                    <a:pt x="293" y="88"/>
                  </a:lnTo>
                  <a:lnTo>
                    <a:pt x="300" y="90"/>
                  </a:lnTo>
                  <a:lnTo>
                    <a:pt x="306" y="92"/>
                  </a:lnTo>
                  <a:lnTo>
                    <a:pt x="313" y="95"/>
                  </a:lnTo>
                  <a:lnTo>
                    <a:pt x="319" y="98"/>
                  </a:lnTo>
                  <a:lnTo>
                    <a:pt x="326" y="100"/>
                  </a:lnTo>
                  <a:lnTo>
                    <a:pt x="332" y="102"/>
                  </a:lnTo>
                  <a:lnTo>
                    <a:pt x="338" y="104"/>
                  </a:lnTo>
                  <a:lnTo>
                    <a:pt x="344" y="107"/>
                  </a:lnTo>
                  <a:lnTo>
                    <a:pt x="349" y="108"/>
                  </a:lnTo>
                  <a:lnTo>
                    <a:pt x="354" y="110"/>
                  </a:lnTo>
                  <a:lnTo>
                    <a:pt x="359" y="112"/>
                  </a:lnTo>
                  <a:lnTo>
                    <a:pt x="363" y="114"/>
                  </a:lnTo>
                  <a:lnTo>
                    <a:pt x="367" y="116"/>
                  </a:lnTo>
                  <a:lnTo>
                    <a:pt x="372" y="117"/>
                  </a:lnTo>
                  <a:lnTo>
                    <a:pt x="374" y="118"/>
                  </a:lnTo>
                  <a:lnTo>
                    <a:pt x="377" y="119"/>
                  </a:lnTo>
                  <a:lnTo>
                    <a:pt x="379" y="120"/>
                  </a:lnTo>
                  <a:lnTo>
                    <a:pt x="380" y="120"/>
                  </a:lnTo>
                  <a:lnTo>
                    <a:pt x="382" y="121"/>
                  </a:lnTo>
                  <a:lnTo>
                    <a:pt x="384" y="122"/>
                  </a:lnTo>
                  <a:lnTo>
                    <a:pt x="386" y="123"/>
                  </a:lnTo>
                  <a:lnTo>
                    <a:pt x="389" y="124"/>
                  </a:lnTo>
                  <a:lnTo>
                    <a:pt x="390" y="125"/>
                  </a:lnTo>
                  <a:lnTo>
                    <a:pt x="393" y="126"/>
                  </a:lnTo>
                  <a:lnTo>
                    <a:pt x="396" y="127"/>
                  </a:lnTo>
                  <a:lnTo>
                    <a:pt x="399" y="128"/>
                  </a:lnTo>
                  <a:lnTo>
                    <a:pt x="402" y="129"/>
                  </a:lnTo>
                  <a:lnTo>
                    <a:pt x="406" y="131"/>
                  </a:lnTo>
                  <a:lnTo>
                    <a:pt x="408" y="133"/>
                  </a:lnTo>
                  <a:lnTo>
                    <a:pt x="413" y="134"/>
                  </a:lnTo>
                  <a:lnTo>
                    <a:pt x="416" y="135"/>
                  </a:lnTo>
                  <a:lnTo>
                    <a:pt x="419" y="137"/>
                  </a:lnTo>
                  <a:lnTo>
                    <a:pt x="423" y="138"/>
                  </a:lnTo>
                  <a:lnTo>
                    <a:pt x="426" y="141"/>
                  </a:lnTo>
                  <a:lnTo>
                    <a:pt x="430" y="142"/>
                  </a:lnTo>
                  <a:lnTo>
                    <a:pt x="434" y="144"/>
                  </a:lnTo>
                  <a:lnTo>
                    <a:pt x="438" y="145"/>
                  </a:lnTo>
                  <a:lnTo>
                    <a:pt x="442" y="147"/>
                  </a:lnTo>
                  <a:lnTo>
                    <a:pt x="446" y="149"/>
                  </a:lnTo>
                  <a:lnTo>
                    <a:pt x="450" y="152"/>
                  </a:lnTo>
                  <a:lnTo>
                    <a:pt x="453" y="153"/>
                  </a:lnTo>
                  <a:lnTo>
                    <a:pt x="458" y="155"/>
                  </a:lnTo>
                  <a:lnTo>
                    <a:pt x="461" y="158"/>
                  </a:lnTo>
                  <a:lnTo>
                    <a:pt x="466" y="161"/>
                  </a:lnTo>
                  <a:lnTo>
                    <a:pt x="469" y="162"/>
                  </a:lnTo>
                  <a:lnTo>
                    <a:pt x="473" y="165"/>
                  </a:lnTo>
                  <a:lnTo>
                    <a:pt x="477" y="167"/>
                  </a:lnTo>
                  <a:lnTo>
                    <a:pt x="480" y="170"/>
                  </a:lnTo>
                  <a:lnTo>
                    <a:pt x="484" y="171"/>
                  </a:lnTo>
                  <a:lnTo>
                    <a:pt x="521" y="197"/>
                  </a:lnTo>
                </a:path>
              </a:pathLst>
            </a:custGeom>
            <a:solidFill>
              <a:srgbClr val="A6A6A6"/>
            </a:solidFill>
            <a:ln w="12700" cap="rnd">
              <a:noFill/>
              <a:round/>
              <a:headEnd/>
              <a:tailEnd/>
            </a:ln>
          </p:spPr>
          <p:txBody>
            <a:bodyPr/>
            <a:lstStyle/>
            <a:p>
              <a:endParaRPr lang="en-US"/>
            </a:p>
          </p:txBody>
        </p:sp>
        <p:sp>
          <p:nvSpPr>
            <p:cNvPr id="40008" name="Freeform 66"/>
            <p:cNvSpPr>
              <a:spLocks noChangeAspect="1"/>
            </p:cNvSpPr>
            <p:nvPr/>
          </p:nvSpPr>
          <p:spPr bwMode="auto">
            <a:xfrm>
              <a:off x="453" y="1573"/>
              <a:ext cx="537" cy="210"/>
            </a:xfrm>
            <a:custGeom>
              <a:avLst/>
              <a:gdLst>
                <a:gd name="T0" fmla="*/ 536 w 537"/>
                <a:gd name="T1" fmla="*/ 209 h 210"/>
                <a:gd name="T2" fmla="*/ 532 w 537"/>
                <a:gd name="T3" fmla="*/ 206 h 210"/>
                <a:gd name="T4" fmla="*/ 524 w 537"/>
                <a:gd name="T5" fmla="*/ 203 h 210"/>
                <a:gd name="T6" fmla="*/ 512 w 537"/>
                <a:gd name="T7" fmla="*/ 199 h 210"/>
                <a:gd name="T8" fmla="*/ 500 w 537"/>
                <a:gd name="T9" fmla="*/ 196 h 210"/>
                <a:gd name="T10" fmla="*/ 487 w 537"/>
                <a:gd name="T11" fmla="*/ 193 h 210"/>
                <a:gd name="T12" fmla="*/ 476 w 537"/>
                <a:gd name="T13" fmla="*/ 191 h 210"/>
                <a:gd name="T14" fmla="*/ 462 w 537"/>
                <a:gd name="T15" fmla="*/ 189 h 210"/>
                <a:gd name="T16" fmla="*/ 446 w 537"/>
                <a:gd name="T17" fmla="*/ 185 h 210"/>
                <a:gd name="T18" fmla="*/ 429 w 537"/>
                <a:gd name="T19" fmla="*/ 181 h 210"/>
                <a:gd name="T20" fmla="*/ 414 w 537"/>
                <a:gd name="T21" fmla="*/ 177 h 210"/>
                <a:gd name="T22" fmla="*/ 404 w 537"/>
                <a:gd name="T23" fmla="*/ 174 h 210"/>
                <a:gd name="T24" fmla="*/ 391 w 537"/>
                <a:gd name="T25" fmla="*/ 170 h 210"/>
                <a:gd name="T26" fmla="*/ 374 w 537"/>
                <a:gd name="T27" fmla="*/ 163 h 210"/>
                <a:gd name="T28" fmla="*/ 355 w 537"/>
                <a:gd name="T29" fmla="*/ 157 h 210"/>
                <a:gd name="T30" fmla="*/ 338 w 537"/>
                <a:gd name="T31" fmla="*/ 151 h 210"/>
                <a:gd name="T32" fmla="*/ 325 w 537"/>
                <a:gd name="T33" fmla="*/ 146 h 210"/>
                <a:gd name="T34" fmla="*/ 293 w 537"/>
                <a:gd name="T35" fmla="*/ 134 h 210"/>
                <a:gd name="T36" fmla="*/ 264 w 537"/>
                <a:gd name="T37" fmla="*/ 123 h 210"/>
                <a:gd name="T38" fmla="*/ 244 w 537"/>
                <a:gd name="T39" fmla="*/ 116 h 210"/>
                <a:gd name="T40" fmla="*/ 232 w 537"/>
                <a:gd name="T41" fmla="*/ 110 h 210"/>
                <a:gd name="T42" fmla="*/ 223 w 537"/>
                <a:gd name="T43" fmla="*/ 107 h 210"/>
                <a:gd name="T44" fmla="*/ 215 w 537"/>
                <a:gd name="T45" fmla="*/ 103 h 210"/>
                <a:gd name="T46" fmla="*/ 211 w 537"/>
                <a:gd name="T47" fmla="*/ 100 h 210"/>
                <a:gd name="T48" fmla="*/ 205 w 537"/>
                <a:gd name="T49" fmla="*/ 95 h 210"/>
                <a:gd name="T50" fmla="*/ 202 w 537"/>
                <a:gd name="T51" fmla="*/ 91 h 210"/>
                <a:gd name="T52" fmla="*/ 198 w 537"/>
                <a:gd name="T53" fmla="*/ 89 h 210"/>
                <a:gd name="T54" fmla="*/ 194 w 537"/>
                <a:gd name="T55" fmla="*/ 87 h 210"/>
                <a:gd name="T56" fmla="*/ 189 w 537"/>
                <a:gd name="T57" fmla="*/ 85 h 210"/>
                <a:gd name="T58" fmla="*/ 183 w 537"/>
                <a:gd name="T59" fmla="*/ 80 h 210"/>
                <a:gd name="T60" fmla="*/ 154 w 537"/>
                <a:gd name="T61" fmla="*/ 67 h 210"/>
                <a:gd name="T62" fmla="*/ 110 w 537"/>
                <a:gd name="T63" fmla="*/ 48 h 210"/>
                <a:gd name="T64" fmla="*/ 65 w 537"/>
                <a:gd name="T65" fmla="*/ 28 h 210"/>
                <a:gd name="T66" fmla="*/ 27 w 537"/>
                <a:gd name="T67" fmla="*/ 11 h 210"/>
                <a:gd name="T68" fmla="*/ 1 w 537"/>
                <a:gd name="T69" fmla="*/ 0 h 210"/>
                <a:gd name="T70" fmla="*/ 10 w 537"/>
                <a:gd name="T71" fmla="*/ 6 h 210"/>
                <a:gd name="T72" fmla="*/ 42 w 537"/>
                <a:gd name="T73" fmla="*/ 22 h 210"/>
                <a:gd name="T74" fmla="*/ 83 w 537"/>
                <a:gd name="T75" fmla="*/ 44 h 210"/>
                <a:gd name="T76" fmla="*/ 124 w 537"/>
                <a:gd name="T77" fmla="*/ 65 h 210"/>
                <a:gd name="T78" fmla="*/ 153 w 537"/>
                <a:gd name="T79" fmla="*/ 81 h 210"/>
                <a:gd name="T80" fmla="*/ 166 w 537"/>
                <a:gd name="T81" fmla="*/ 87 h 210"/>
                <a:gd name="T82" fmla="*/ 177 w 537"/>
                <a:gd name="T83" fmla="*/ 92 h 210"/>
                <a:gd name="T84" fmla="*/ 188 w 537"/>
                <a:gd name="T85" fmla="*/ 99 h 210"/>
                <a:gd name="T86" fmla="*/ 200 w 537"/>
                <a:gd name="T87" fmla="*/ 104 h 210"/>
                <a:gd name="T88" fmla="*/ 211 w 537"/>
                <a:gd name="T89" fmla="*/ 109 h 210"/>
                <a:gd name="T90" fmla="*/ 222 w 537"/>
                <a:gd name="T91" fmla="*/ 114 h 210"/>
                <a:gd name="T92" fmla="*/ 250 w 537"/>
                <a:gd name="T93" fmla="*/ 126 h 210"/>
                <a:gd name="T94" fmla="*/ 295 w 537"/>
                <a:gd name="T95" fmla="*/ 143 h 210"/>
                <a:gd name="T96" fmla="*/ 348 w 537"/>
                <a:gd name="T97" fmla="*/ 163 h 210"/>
                <a:gd name="T98" fmla="*/ 393 w 537"/>
                <a:gd name="T99" fmla="*/ 181 h 210"/>
                <a:gd name="T100" fmla="*/ 419 w 537"/>
                <a:gd name="T101" fmla="*/ 190 h 210"/>
                <a:gd name="T102" fmla="*/ 428 w 537"/>
                <a:gd name="T103" fmla="*/ 193 h 210"/>
                <a:gd name="T104" fmla="*/ 444 w 537"/>
                <a:gd name="T105" fmla="*/ 197 h 210"/>
                <a:gd name="T106" fmla="*/ 464 w 537"/>
                <a:gd name="T107" fmla="*/ 201 h 210"/>
                <a:gd name="T108" fmla="*/ 489 w 537"/>
                <a:gd name="T109" fmla="*/ 206 h 210"/>
                <a:gd name="T110" fmla="*/ 517 w 537"/>
                <a:gd name="T111" fmla="*/ 209 h 2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37"/>
                <a:gd name="T169" fmla="*/ 0 h 210"/>
                <a:gd name="T170" fmla="*/ 537 w 537"/>
                <a:gd name="T171" fmla="*/ 210 h 2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37" h="210">
                  <a:moveTo>
                    <a:pt x="531" y="209"/>
                  </a:moveTo>
                  <a:lnTo>
                    <a:pt x="532" y="209"/>
                  </a:lnTo>
                  <a:lnTo>
                    <a:pt x="533" y="209"/>
                  </a:lnTo>
                  <a:lnTo>
                    <a:pt x="534" y="209"/>
                  </a:lnTo>
                  <a:lnTo>
                    <a:pt x="535" y="209"/>
                  </a:lnTo>
                  <a:lnTo>
                    <a:pt x="536" y="209"/>
                  </a:lnTo>
                  <a:lnTo>
                    <a:pt x="536" y="208"/>
                  </a:lnTo>
                  <a:lnTo>
                    <a:pt x="535" y="208"/>
                  </a:lnTo>
                  <a:lnTo>
                    <a:pt x="535" y="207"/>
                  </a:lnTo>
                  <a:lnTo>
                    <a:pt x="534" y="207"/>
                  </a:lnTo>
                  <a:lnTo>
                    <a:pt x="533" y="207"/>
                  </a:lnTo>
                  <a:lnTo>
                    <a:pt x="532" y="206"/>
                  </a:lnTo>
                  <a:lnTo>
                    <a:pt x="531" y="206"/>
                  </a:lnTo>
                  <a:lnTo>
                    <a:pt x="530" y="206"/>
                  </a:lnTo>
                  <a:lnTo>
                    <a:pt x="528" y="205"/>
                  </a:lnTo>
                  <a:lnTo>
                    <a:pt x="527" y="204"/>
                  </a:lnTo>
                  <a:lnTo>
                    <a:pt x="526" y="204"/>
                  </a:lnTo>
                  <a:lnTo>
                    <a:pt x="524" y="203"/>
                  </a:lnTo>
                  <a:lnTo>
                    <a:pt x="522" y="202"/>
                  </a:lnTo>
                  <a:lnTo>
                    <a:pt x="520" y="201"/>
                  </a:lnTo>
                  <a:lnTo>
                    <a:pt x="518" y="201"/>
                  </a:lnTo>
                  <a:lnTo>
                    <a:pt x="517" y="200"/>
                  </a:lnTo>
                  <a:lnTo>
                    <a:pt x="514" y="200"/>
                  </a:lnTo>
                  <a:lnTo>
                    <a:pt x="512" y="199"/>
                  </a:lnTo>
                  <a:lnTo>
                    <a:pt x="510" y="199"/>
                  </a:lnTo>
                  <a:lnTo>
                    <a:pt x="509" y="199"/>
                  </a:lnTo>
                  <a:lnTo>
                    <a:pt x="506" y="198"/>
                  </a:lnTo>
                  <a:lnTo>
                    <a:pt x="504" y="197"/>
                  </a:lnTo>
                  <a:lnTo>
                    <a:pt x="502" y="196"/>
                  </a:lnTo>
                  <a:lnTo>
                    <a:pt x="500" y="196"/>
                  </a:lnTo>
                  <a:lnTo>
                    <a:pt x="498" y="195"/>
                  </a:lnTo>
                  <a:lnTo>
                    <a:pt x="495" y="195"/>
                  </a:lnTo>
                  <a:lnTo>
                    <a:pt x="493" y="194"/>
                  </a:lnTo>
                  <a:lnTo>
                    <a:pt x="491" y="194"/>
                  </a:lnTo>
                  <a:lnTo>
                    <a:pt x="489" y="194"/>
                  </a:lnTo>
                  <a:lnTo>
                    <a:pt x="487" y="193"/>
                  </a:lnTo>
                  <a:lnTo>
                    <a:pt x="485" y="193"/>
                  </a:lnTo>
                  <a:lnTo>
                    <a:pt x="483" y="192"/>
                  </a:lnTo>
                  <a:lnTo>
                    <a:pt x="482" y="192"/>
                  </a:lnTo>
                  <a:lnTo>
                    <a:pt x="481" y="192"/>
                  </a:lnTo>
                  <a:lnTo>
                    <a:pt x="478" y="191"/>
                  </a:lnTo>
                  <a:lnTo>
                    <a:pt x="476" y="191"/>
                  </a:lnTo>
                  <a:lnTo>
                    <a:pt x="474" y="191"/>
                  </a:lnTo>
                  <a:lnTo>
                    <a:pt x="472" y="190"/>
                  </a:lnTo>
                  <a:lnTo>
                    <a:pt x="469" y="190"/>
                  </a:lnTo>
                  <a:lnTo>
                    <a:pt x="466" y="190"/>
                  </a:lnTo>
                  <a:lnTo>
                    <a:pt x="464" y="190"/>
                  </a:lnTo>
                  <a:lnTo>
                    <a:pt x="462" y="189"/>
                  </a:lnTo>
                  <a:lnTo>
                    <a:pt x="459" y="189"/>
                  </a:lnTo>
                  <a:lnTo>
                    <a:pt x="456" y="188"/>
                  </a:lnTo>
                  <a:lnTo>
                    <a:pt x="454" y="188"/>
                  </a:lnTo>
                  <a:lnTo>
                    <a:pt x="451" y="187"/>
                  </a:lnTo>
                  <a:lnTo>
                    <a:pt x="448" y="186"/>
                  </a:lnTo>
                  <a:lnTo>
                    <a:pt x="446" y="185"/>
                  </a:lnTo>
                  <a:lnTo>
                    <a:pt x="443" y="185"/>
                  </a:lnTo>
                  <a:lnTo>
                    <a:pt x="440" y="183"/>
                  </a:lnTo>
                  <a:lnTo>
                    <a:pt x="437" y="183"/>
                  </a:lnTo>
                  <a:lnTo>
                    <a:pt x="434" y="182"/>
                  </a:lnTo>
                  <a:lnTo>
                    <a:pt x="432" y="181"/>
                  </a:lnTo>
                  <a:lnTo>
                    <a:pt x="429" y="181"/>
                  </a:lnTo>
                  <a:lnTo>
                    <a:pt x="427" y="181"/>
                  </a:lnTo>
                  <a:lnTo>
                    <a:pt x="424" y="180"/>
                  </a:lnTo>
                  <a:lnTo>
                    <a:pt x="421" y="180"/>
                  </a:lnTo>
                  <a:lnTo>
                    <a:pt x="419" y="179"/>
                  </a:lnTo>
                  <a:lnTo>
                    <a:pt x="417" y="178"/>
                  </a:lnTo>
                  <a:lnTo>
                    <a:pt x="414" y="177"/>
                  </a:lnTo>
                  <a:lnTo>
                    <a:pt x="412" y="177"/>
                  </a:lnTo>
                  <a:lnTo>
                    <a:pt x="410" y="176"/>
                  </a:lnTo>
                  <a:lnTo>
                    <a:pt x="409" y="175"/>
                  </a:lnTo>
                  <a:lnTo>
                    <a:pt x="407" y="175"/>
                  </a:lnTo>
                  <a:lnTo>
                    <a:pt x="406" y="174"/>
                  </a:lnTo>
                  <a:lnTo>
                    <a:pt x="404" y="174"/>
                  </a:lnTo>
                  <a:lnTo>
                    <a:pt x="402" y="173"/>
                  </a:lnTo>
                  <a:lnTo>
                    <a:pt x="401" y="173"/>
                  </a:lnTo>
                  <a:lnTo>
                    <a:pt x="398" y="172"/>
                  </a:lnTo>
                  <a:lnTo>
                    <a:pt x="396" y="172"/>
                  </a:lnTo>
                  <a:lnTo>
                    <a:pt x="393" y="171"/>
                  </a:lnTo>
                  <a:lnTo>
                    <a:pt x="391" y="170"/>
                  </a:lnTo>
                  <a:lnTo>
                    <a:pt x="388" y="169"/>
                  </a:lnTo>
                  <a:lnTo>
                    <a:pt x="385" y="168"/>
                  </a:lnTo>
                  <a:lnTo>
                    <a:pt x="383" y="167"/>
                  </a:lnTo>
                  <a:lnTo>
                    <a:pt x="379" y="166"/>
                  </a:lnTo>
                  <a:lnTo>
                    <a:pt x="376" y="165"/>
                  </a:lnTo>
                  <a:lnTo>
                    <a:pt x="374" y="163"/>
                  </a:lnTo>
                  <a:lnTo>
                    <a:pt x="370" y="163"/>
                  </a:lnTo>
                  <a:lnTo>
                    <a:pt x="367" y="162"/>
                  </a:lnTo>
                  <a:lnTo>
                    <a:pt x="364" y="161"/>
                  </a:lnTo>
                  <a:lnTo>
                    <a:pt x="361" y="159"/>
                  </a:lnTo>
                  <a:lnTo>
                    <a:pt x="357" y="158"/>
                  </a:lnTo>
                  <a:lnTo>
                    <a:pt x="355" y="157"/>
                  </a:lnTo>
                  <a:lnTo>
                    <a:pt x="351" y="155"/>
                  </a:lnTo>
                  <a:lnTo>
                    <a:pt x="348" y="154"/>
                  </a:lnTo>
                  <a:lnTo>
                    <a:pt x="346" y="154"/>
                  </a:lnTo>
                  <a:lnTo>
                    <a:pt x="343" y="153"/>
                  </a:lnTo>
                  <a:lnTo>
                    <a:pt x="340" y="152"/>
                  </a:lnTo>
                  <a:lnTo>
                    <a:pt x="338" y="151"/>
                  </a:lnTo>
                  <a:lnTo>
                    <a:pt x="335" y="150"/>
                  </a:lnTo>
                  <a:lnTo>
                    <a:pt x="332" y="149"/>
                  </a:lnTo>
                  <a:lnTo>
                    <a:pt x="330" y="148"/>
                  </a:lnTo>
                  <a:lnTo>
                    <a:pt x="329" y="147"/>
                  </a:lnTo>
                  <a:lnTo>
                    <a:pt x="327" y="146"/>
                  </a:lnTo>
                  <a:lnTo>
                    <a:pt x="325" y="146"/>
                  </a:lnTo>
                  <a:lnTo>
                    <a:pt x="323" y="146"/>
                  </a:lnTo>
                  <a:lnTo>
                    <a:pt x="317" y="144"/>
                  </a:lnTo>
                  <a:lnTo>
                    <a:pt x="310" y="141"/>
                  </a:lnTo>
                  <a:lnTo>
                    <a:pt x="304" y="138"/>
                  </a:lnTo>
                  <a:lnTo>
                    <a:pt x="298" y="136"/>
                  </a:lnTo>
                  <a:lnTo>
                    <a:pt x="293" y="134"/>
                  </a:lnTo>
                  <a:lnTo>
                    <a:pt x="286" y="132"/>
                  </a:lnTo>
                  <a:lnTo>
                    <a:pt x="282" y="130"/>
                  </a:lnTo>
                  <a:lnTo>
                    <a:pt x="276" y="128"/>
                  </a:lnTo>
                  <a:lnTo>
                    <a:pt x="273" y="127"/>
                  </a:lnTo>
                  <a:lnTo>
                    <a:pt x="268" y="125"/>
                  </a:lnTo>
                  <a:lnTo>
                    <a:pt x="264" y="123"/>
                  </a:lnTo>
                  <a:lnTo>
                    <a:pt x="260" y="122"/>
                  </a:lnTo>
                  <a:lnTo>
                    <a:pt x="257" y="120"/>
                  </a:lnTo>
                  <a:lnTo>
                    <a:pt x="253" y="119"/>
                  </a:lnTo>
                  <a:lnTo>
                    <a:pt x="250" y="118"/>
                  </a:lnTo>
                  <a:lnTo>
                    <a:pt x="248" y="117"/>
                  </a:lnTo>
                  <a:lnTo>
                    <a:pt x="244" y="116"/>
                  </a:lnTo>
                  <a:lnTo>
                    <a:pt x="242" y="115"/>
                  </a:lnTo>
                  <a:lnTo>
                    <a:pt x="240" y="114"/>
                  </a:lnTo>
                  <a:lnTo>
                    <a:pt x="238" y="113"/>
                  </a:lnTo>
                  <a:lnTo>
                    <a:pt x="236" y="112"/>
                  </a:lnTo>
                  <a:lnTo>
                    <a:pt x="233" y="111"/>
                  </a:lnTo>
                  <a:lnTo>
                    <a:pt x="232" y="110"/>
                  </a:lnTo>
                  <a:lnTo>
                    <a:pt x="230" y="109"/>
                  </a:lnTo>
                  <a:lnTo>
                    <a:pt x="229" y="109"/>
                  </a:lnTo>
                  <a:lnTo>
                    <a:pt x="227" y="109"/>
                  </a:lnTo>
                  <a:lnTo>
                    <a:pt x="226" y="108"/>
                  </a:lnTo>
                  <a:lnTo>
                    <a:pt x="224" y="108"/>
                  </a:lnTo>
                  <a:lnTo>
                    <a:pt x="223" y="107"/>
                  </a:lnTo>
                  <a:lnTo>
                    <a:pt x="221" y="106"/>
                  </a:lnTo>
                  <a:lnTo>
                    <a:pt x="220" y="105"/>
                  </a:lnTo>
                  <a:lnTo>
                    <a:pt x="219" y="105"/>
                  </a:lnTo>
                  <a:lnTo>
                    <a:pt x="217" y="104"/>
                  </a:lnTo>
                  <a:lnTo>
                    <a:pt x="216" y="104"/>
                  </a:lnTo>
                  <a:lnTo>
                    <a:pt x="215" y="103"/>
                  </a:lnTo>
                  <a:lnTo>
                    <a:pt x="214" y="103"/>
                  </a:lnTo>
                  <a:lnTo>
                    <a:pt x="214" y="102"/>
                  </a:lnTo>
                  <a:lnTo>
                    <a:pt x="213" y="102"/>
                  </a:lnTo>
                  <a:lnTo>
                    <a:pt x="213" y="101"/>
                  </a:lnTo>
                  <a:lnTo>
                    <a:pt x="212" y="101"/>
                  </a:lnTo>
                  <a:lnTo>
                    <a:pt x="211" y="100"/>
                  </a:lnTo>
                  <a:lnTo>
                    <a:pt x="210" y="99"/>
                  </a:lnTo>
                  <a:lnTo>
                    <a:pt x="209" y="99"/>
                  </a:lnTo>
                  <a:lnTo>
                    <a:pt x="208" y="98"/>
                  </a:lnTo>
                  <a:lnTo>
                    <a:pt x="207" y="97"/>
                  </a:lnTo>
                  <a:lnTo>
                    <a:pt x="206" y="96"/>
                  </a:lnTo>
                  <a:lnTo>
                    <a:pt x="205" y="95"/>
                  </a:lnTo>
                  <a:lnTo>
                    <a:pt x="205" y="94"/>
                  </a:lnTo>
                  <a:lnTo>
                    <a:pt x="205" y="93"/>
                  </a:lnTo>
                  <a:lnTo>
                    <a:pt x="204" y="93"/>
                  </a:lnTo>
                  <a:lnTo>
                    <a:pt x="204" y="92"/>
                  </a:lnTo>
                  <a:lnTo>
                    <a:pt x="203" y="91"/>
                  </a:lnTo>
                  <a:lnTo>
                    <a:pt x="202" y="91"/>
                  </a:lnTo>
                  <a:lnTo>
                    <a:pt x="202" y="90"/>
                  </a:lnTo>
                  <a:lnTo>
                    <a:pt x="201" y="90"/>
                  </a:lnTo>
                  <a:lnTo>
                    <a:pt x="200" y="90"/>
                  </a:lnTo>
                  <a:lnTo>
                    <a:pt x="199" y="90"/>
                  </a:lnTo>
                  <a:lnTo>
                    <a:pt x="199" y="89"/>
                  </a:lnTo>
                  <a:lnTo>
                    <a:pt x="198" y="89"/>
                  </a:lnTo>
                  <a:lnTo>
                    <a:pt x="197" y="89"/>
                  </a:lnTo>
                  <a:lnTo>
                    <a:pt x="197" y="88"/>
                  </a:lnTo>
                  <a:lnTo>
                    <a:pt x="196" y="88"/>
                  </a:lnTo>
                  <a:lnTo>
                    <a:pt x="195" y="88"/>
                  </a:lnTo>
                  <a:lnTo>
                    <a:pt x="195" y="87"/>
                  </a:lnTo>
                  <a:lnTo>
                    <a:pt x="194" y="87"/>
                  </a:lnTo>
                  <a:lnTo>
                    <a:pt x="193" y="87"/>
                  </a:lnTo>
                  <a:lnTo>
                    <a:pt x="192" y="86"/>
                  </a:lnTo>
                  <a:lnTo>
                    <a:pt x="191" y="86"/>
                  </a:lnTo>
                  <a:lnTo>
                    <a:pt x="190" y="86"/>
                  </a:lnTo>
                  <a:lnTo>
                    <a:pt x="190" y="85"/>
                  </a:lnTo>
                  <a:lnTo>
                    <a:pt x="189" y="85"/>
                  </a:lnTo>
                  <a:lnTo>
                    <a:pt x="188" y="85"/>
                  </a:lnTo>
                  <a:lnTo>
                    <a:pt x="189" y="82"/>
                  </a:lnTo>
                  <a:lnTo>
                    <a:pt x="188" y="82"/>
                  </a:lnTo>
                  <a:lnTo>
                    <a:pt x="188" y="81"/>
                  </a:lnTo>
                  <a:lnTo>
                    <a:pt x="186" y="81"/>
                  </a:lnTo>
                  <a:lnTo>
                    <a:pt x="183" y="80"/>
                  </a:lnTo>
                  <a:lnTo>
                    <a:pt x="179" y="78"/>
                  </a:lnTo>
                  <a:lnTo>
                    <a:pt x="176" y="76"/>
                  </a:lnTo>
                  <a:lnTo>
                    <a:pt x="171" y="74"/>
                  </a:lnTo>
                  <a:lnTo>
                    <a:pt x="166" y="72"/>
                  </a:lnTo>
                  <a:lnTo>
                    <a:pt x="160" y="69"/>
                  </a:lnTo>
                  <a:lnTo>
                    <a:pt x="154" y="67"/>
                  </a:lnTo>
                  <a:lnTo>
                    <a:pt x="147" y="63"/>
                  </a:lnTo>
                  <a:lnTo>
                    <a:pt x="141" y="61"/>
                  </a:lnTo>
                  <a:lnTo>
                    <a:pt x="134" y="58"/>
                  </a:lnTo>
                  <a:lnTo>
                    <a:pt x="126" y="54"/>
                  </a:lnTo>
                  <a:lnTo>
                    <a:pt x="118" y="52"/>
                  </a:lnTo>
                  <a:lnTo>
                    <a:pt x="110" y="48"/>
                  </a:lnTo>
                  <a:lnTo>
                    <a:pt x="103" y="45"/>
                  </a:lnTo>
                  <a:lnTo>
                    <a:pt x="95" y="42"/>
                  </a:lnTo>
                  <a:lnTo>
                    <a:pt x="88" y="38"/>
                  </a:lnTo>
                  <a:lnTo>
                    <a:pt x="80" y="35"/>
                  </a:lnTo>
                  <a:lnTo>
                    <a:pt x="72" y="31"/>
                  </a:lnTo>
                  <a:lnTo>
                    <a:pt x="65" y="28"/>
                  </a:lnTo>
                  <a:lnTo>
                    <a:pt x="58" y="25"/>
                  </a:lnTo>
                  <a:lnTo>
                    <a:pt x="51" y="22"/>
                  </a:lnTo>
                  <a:lnTo>
                    <a:pt x="44" y="19"/>
                  </a:lnTo>
                  <a:lnTo>
                    <a:pt x="38" y="17"/>
                  </a:lnTo>
                  <a:lnTo>
                    <a:pt x="33" y="14"/>
                  </a:lnTo>
                  <a:lnTo>
                    <a:pt x="27" y="11"/>
                  </a:lnTo>
                  <a:lnTo>
                    <a:pt x="23" y="9"/>
                  </a:lnTo>
                  <a:lnTo>
                    <a:pt x="18" y="8"/>
                  </a:lnTo>
                  <a:lnTo>
                    <a:pt x="15" y="6"/>
                  </a:lnTo>
                  <a:lnTo>
                    <a:pt x="12" y="4"/>
                  </a:lnTo>
                  <a:lnTo>
                    <a:pt x="2" y="0"/>
                  </a:lnTo>
                  <a:lnTo>
                    <a:pt x="1" y="0"/>
                  </a:lnTo>
                  <a:lnTo>
                    <a:pt x="0" y="0"/>
                  </a:lnTo>
                  <a:lnTo>
                    <a:pt x="1" y="1"/>
                  </a:lnTo>
                  <a:lnTo>
                    <a:pt x="2" y="1"/>
                  </a:lnTo>
                  <a:lnTo>
                    <a:pt x="5" y="2"/>
                  </a:lnTo>
                  <a:lnTo>
                    <a:pt x="8" y="4"/>
                  </a:lnTo>
                  <a:lnTo>
                    <a:pt x="10" y="6"/>
                  </a:lnTo>
                  <a:lnTo>
                    <a:pt x="15" y="8"/>
                  </a:lnTo>
                  <a:lnTo>
                    <a:pt x="19" y="10"/>
                  </a:lnTo>
                  <a:lnTo>
                    <a:pt x="25" y="13"/>
                  </a:lnTo>
                  <a:lnTo>
                    <a:pt x="29" y="16"/>
                  </a:lnTo>
                  <a:lnTo>
                    <a:pt x="35" y="18"/>
                  </a:lnTo>
                  <a:lnTo>
                    <a:pt x="42" y="22"/>
                  </a:lnTo>
                  <a:lnTo>
                    <a:pt x="48" y="26"/>
                  </a:lnTo>
                  <a:lnTo>
                    <a:pt x="55" y="29"/>
                  </a:lnTo>
                  <a:lnTo>
                    <a:pt x="62" y="33"/>
                  </a:lnTo>
                  <a:lnTo>
                    <a:pt x="69" y="36"/>
                  </a:lnTo>
                  <a:lnTo>
                    <a:pt x="75" y="40"/>
                  </a:lnTo>
                  <a:lnTo>
                    <a:pt x="83" y="44"/>
                  </a:lnTo>
                  <a:lnTo>
                    <a:pt x="89" y="47"/>
                  </a:lnTo>
                  <a:lnTo>
                    <a:pt x="97" y="51"/>
                  </a:lnTo>
                  <a:lnTo>
                    <a:pt x="104" y="54"/>
                  </a:lnTo>
                  <a:lnTo>
                    <a:pt x="110" y="59"/>
                  </a:lnTo>
                  <a:lnTo>
                    <a:pt x="116" y="62"/>
                  </a:lnTo>
                  <a:lnTo>
                    <a:pt x="124" y="65"/>
                  </a:lnTo>
                  <a:lnTo>
                    <a:pt x="129" y="68"/>
                  </a:lnTo>
                  <a:lnTo>
                    <a:pt x="134" y="72"/>
                  </a:lnTo>
                  <a:lnTo>
                    <a:pt x="141" y="74"/>
                  </a:lnTo>
                  <a:lnTo>
                    <a:pt x="145" y="76"/>
                  </a:lnTo>
                  <a:lnTo>
                    <a:pt x="150" y="79"/>
                  </a:lnTo>
                  <a:lnTo>
                    <a:pt x="153" y="81"/>
                  </a:lnTo>
                  <a:lnTo>
                    <a:pt x="157" y="82"/>
                  </a:lnTo>
                  <a:lnTo>
                    <a:pt x="159" y="84"/>
                  </a:lnTo>
                  <a:lnTo>
                    <a:pt x="160" y="84"/>
                  </a:lnTo>
                  <a:lnTo>
                    <a:pt x="162" y="85"/>
                  </a:lnTo>
                  <a:lnTo>
                    <a:pt x="164" y="87"/>
                  </a:lnTo>
                  <a:lnTo>
                    <a:pt x="166" y="87"/>
                  </a:lnTo>
                  <a:lnTo>
                    <a:pt x="167" y="88"/>
                  </a:lnTo>
                  <a:lnTo>
                    <a:pt x="169" y="89"/>
                  </a:lnTo>
                  <a:lnTo>
                    <a:pt x="171" y="90"/>
                  </a:lnTo>
                  <a:lnTo>
                    <a:pt x="173" y="90"/>
                  </a:lnTo>
                  <a:lnTo>
                    <a:pt x="175" y="91"/>
                  </a:lnTo>
                  <a:lnTo>
                    <a:pt x="177" y="92"/>
                  </a:lnTo>
                  <a:lnTo>
                    <a:pt x="178" y="94"/>
                  </a:lnTo>
                  <a:lnTo>
                    <a:pt x="180" y="94"/>
                  </a:lnTo>
                  <a:lnTo>
                    <a:pt x="182" y="96"/>
                  </a:lnTo>
                  <a:lnTo>
                    <a:pt x="184" y="97"/>
                  </a:lnTo>
                  <a:lnTo>
                    <a:pt x="187" y="98"/>
                  </a:lnTo>
                  <a:lnTo>
                    <a:pt x="188" y="99"/>
                  </a:lnTo>
                  <a:lnTo>
                    <a:pt x="190" y="99"/>
                  </a:lnTo>
                  <a:lnTo>
                    <a:pt x="192" y="100"/>
                  </a:lnTo>
                  <a:lnTo>
                    <a:pt x="194" y="101"/>
                  </a:lnTo>
                  <a:lnTo>
                    <a:pt x="196" y="102"/>
                  </a:lnTo>
                  <a:lnTo>
                    <a:pt x="198" y="103"/>
                  </a:lnTo>
                  <a:lnTo>
                    <a:pt x="200" y="104"/>
                  </a:lnTo>
                  <a:lnTo>
                    <a:pt x="202" y="106"/>
                  </a:lnTo>
                  <a:lnTo>
                    <a:pt x="204" y="106"/>
                  </a:lnTo>
                  <a:lnTo>
                    <a:pt x="205" y="107"/>
                  </a:lnTo>
                  <a:lnTo>
                    <a:pt x="207" y="109"/>
                  </a:lnTo>
                  <a:lnTo>
                    <a:pt x="209" y="109"/>
                  </a:lnTo>
                  <a:lnTo>
                    <a:pt x="211" y="109"/>
                  </a:lnTo>
                  <a:lnTo>
                    <a:pt x="213" y="110"/>
                  </a:lnTo>
                  <a:lnTo>
                    <a:pt x="214" y="111"/>
                  </a:lnTo>
                  <a:lnTo>
                    <a:pt x="216" y="112"/>
                  </a:lnTo>
                  <a:lnTo>
                    <a:pt x="217" y="112"/>
                  </a:lnTo>
                  <a:lnTo>
                    <a:pt x="219" y="113"/>
                  </a:lnTo>
                  <a:lnTo>
                    <a:pt x="222" y="114"/>
                  </a:lnTo>
                  <a:lnTo>
                    <a:pt x="223" y="115"/>
                  </a:lnTo>
                  <a:lnTo>
                    <a:pt x="227" y="117"/>
                  </a:lnTo>
                  <a:lnTo>
                    <a:pt x="232" y="118"/>
                  </a:lnTo>
                  <a:lnTo>
                    <a:pt x="237" y="121"/>
                  </a:lnTo>
                  <a:lnTo>
                    <a:pt x="242" y="123"/>
                  </a:lnTo>
                  <a:lnTo>
                    <a:pt x="250" y="126"/>
                  </a:lnTo>
                  <a:lnTo>
                    <a:pt x="256" y="127"/>
                  </a:lnTo>
                  <a:lnTo>
                    <a:pt x="263" y="131"/>
                  </a:lnTo>
                  <a:lnTo>
                    <a:pt x="271" y="134"/>
                  </a:lnTo>
                  <a:lnTo>
                    <a:pt x="278" y="136"/>
                  </a:lnTo>
                  <a:lnTo>
                    <a:pt x="286" y="140"/>
                  </a:lnTo>
                  <a:lnTo>
                    <a:pt x="295" y="143"/>
                  </a:lnTo>
                  <a:lnTo>
                    <a:pt x="304" y="146"/>
                  </a:lnTo>
                  <a:lnTo>
                    <a:pt x="312" y="150"/>
                  </a:lnTo>
                  <a:lnTo>
                    <a:pt x="322" y="154"/>
                  </a:lnTo>
                  <a:lnTo>
                    <a:pt x="330" y="156"/>
                  </a:lnTo>
                  <a:lnTo>
                    <a:pt x="339" y="160"/>
                  </a:lnTo>
                  <a:lnTo>
                    <a:pt x="348" y="163"/>
                  </a:lnTo>
                  <a:lnTo>
                    <a:pt x="357" y="166"/>
                  </a:lnTo>
                  <a:lnTo>
                    <a:pt x="365" y="170"/>
                  </a:lnTo>
                  <a:lnTo>
                    <a:pt x="372" y="172"/>
                  </a:lnTo>
                  <a:lnTo>
                    <a:pt x="380" y="175"/>
                  </a:lnTo>
                  <a:lnTo>
                    <a:pt x="386" y="178"/>
                  </a:lnTo>
                  <a:lnTo>
                    <a:pt x="393" y="181"/>
                  </a:lnTo>
                  <a:lnTo>
                    <a:pt x="399" y="183"/>
                  </a:lnTo>
                  <a:lnTo>
                    <a:pt x="404" y="185"/>
                  </a:lnTo>
                  <a:lnTo>
                    <a:pt x="410" y="187"/>
                  </a:lnTo>
                  <a:lnTo>
                    <a:pt x="413" y="189"/>
                  </a:lnTo>
                  <a:lnTo>
                    <a:pt x="416" y="190"/>
                  </a:lnTo>
                  <a:lnTo>
                    <a:pt x="419" y="190"/>
                  </a:lnTo>
                  <a:lnTo>
                    <a:pt x="420" y="190"/>
                  </a:lnTo>
                  <a:lnTo>
                    <a:pt x="421" y="191"/>
                  </a:lnTo>
                  <a:lnTo>
                    <a:pt x="422" y="191"/>
                  </a:lnTo>
                  <a:lnTo>
                    <a:pt x="424" y="192"/>
                  </a:lnTo>
                  <a:lnTo>
                    <a:pt x="426" y="192"/>
                  </a:lnTo>
                  <a:lnTo>
                    <a:pt x="428" y="193"/>
                  </a:lnTo>
                  <a:lnTo>
                    <a:pt x="429" y="193"/>
                  </a:lnTo>
                  <a:lnTo>
                    <a:pt x="432" y="194"/>
                  </a:lnTo>
                  <a:lnTo>
                    <a:pt x="435" y="195"/>
                  </a:lnTo>
                  <a:lnTo>
                    <a:pt x="437" y="195"/>
                  </a:lnTo>
                  <a:lnTo>
                    <a:pt x="440" y="196"/>
                  </a:lnTo>
                  <a:lnTo>
                    <a:pt x="444" y="197"/>
                  </a:lnTo>
                  <a:lnTo>
                    <a:pt x="446" y="198"/>
                  </a:lnTo>
                  <a:lnTo>
                    <a:pt x="450" y="199"/>
                  </a:lnTo>
                  <a:lnTo>
                    <a:pt x="454" y="199"/>
                  </a:lnTo>
                  <a:lnTo>
                    <a:pt x="457" y="200"/>
                  </a:lnTo>
                  <a:lnTo>
                    <a:pt x="461" y="201"/>
                  </a:lnTo>
                  <a:lnTo>
                    <a:pt x="464" y="201"/>
                  </a:lnTo>
                  <a:lnTo>
                    <a:pt x="469" y="202"/>
                  </a:lnTo>
                  <a:lnTo>
                    <a:pt x="473" y="203"/>
                  </a:lnTo>
                  <a:lnTo>
                    <a:pt x="477" y="204"/>
                  </a:lnTo>
                  <a:lnTo>
                    <a:pt x="481" y="205"/>
                  </a:lnTo>
                  <a:lnTo>
                    <a:pt x="485" y="206"/>
                  </a:lnTo>
                  <a:lnTo>
                    <a:pt x="489" y="206"/>
                  </a:lnTo>
                  <a:lnTo>
                    <a:pt x="494" y="206"/>
                  </a:lnTo>
                  <a:lnTo>
                    <a:pt x="499" y="207"/>
                  </a:lnTo>
                  <a:lnTo>
                    <a:pt x="503" y="208"/>
                  </a:lnTo>
                  <a:lnTo>
                    <a:pt x="508" y="208"/>
                  </a:lnTo>
                  <a:lnTo>
                    <a:pt x="512" y="209"/>
                  </a:lnTo>
                  <a:lnTo>
                    <a:pt x="517" y="209"/>
                  </a:lnTo>
                  <a:lnTo>
                    <a:pt x="521" y="209"/>
                  </a:lnTo>
                  <a:lnTo>
                    <a:pt x="526" y="209"/>
                  </a:lnTo>
                  <a:lnTo>
                    <a:pt x="531" y="209"/>
                  </a:lnTo>
                </a:path>
              </a:pathLst>
            </a:custGeom>
            <a:solidFill>
              <a:srgbClr val="D9D9D9"/>
            </a:solidFill>
            <a:ln w="12700" cap="rnd">
              <a:noFill/>
              <a:round/>
              <a:headEnd/>
              <a:tailEnd/>
            </a:ln>
          </p:spPr>
          <p:txBody>
            <a:bodyPr/>
            <a:lstStyle/>
            <a:p>
              <a:endParaRPr lang="en-US"/>
            </a:p>
          </p:txBody>
        </p:sp>
        <p:sp>
          <p:nvSpPr>
            <p:cNvPr id="40009" name="Freeform 67"/>
            <p:cNvSpPr>
              <a:spLocks noChangeAspect="1"/>
            </p:cNvSpPr>
            <p:nvPr/>
          </p:nvSpPr>
          <p:spPr bwMode="auto">
            <a:xfrm>
              <a:off x="456" y="1576"/>
              <a:ext cx="533" cy="207"/>
            </a:xfrm>
            <a:custGeom>
              <a:avLst/>
              <a:gdLst>
                <a:gd name="T0" fmla="*/ 531 w 533"/>
                <a:gd name="T1" fmla="*/ 205 h 207"/>
                <a:gd name="T2" fmla="*/ 526 w 533"/>
                <a:gd name="T3" fmla="*/ 203 h 207"/>
                <a:gd name="T4" fmla="*/ 519 w 533"/>
                <a:gd name="T5" fmla="*/ 201 h 207"/>
                <a:gd name="T6" fmla="*/ 512 w 533"/>
                <a:gd name="T7" fmla="*/ 198 h 207"/>
                <a:gd name="T8" fmla="*/ 506 w 533"/>
                <a:gd name="T9" fmla="*/ 197 h 207"/>
                <a:gd name="T10" fmla="*/ 498 w 533"/>
                <a:gd name="T11" fmla="*/ 196 h 207"/>
                <a:gd name="T12" fmla="*/ 487 w 533"/>
                <a:gd name="T13" fmla="*/ 194 h 207"/>
                <a:gd name="T14" fmla="*/ 474 w 533"/>
                <a:gd name="T15" fmla="*/ 192 h 207"/>
                <a:gd name="T16" fmla="*/ 462 w 533"/>
                <a:gd name="T17" fmla="*/ 189 h 207"/>
                <a:gd name="T18" fmla="*/ 454 w 533"/>
                <a:gd name="T19" fmla="*/ 188 h 207"/>
                <a:gd name="T20" fmla="*/ 443 w 533"/>
                <a:gd name="T21" fmla="*/ 186 h 207"/>
                <a:gd name="T22" fmla="*/ 425 w 533"/>
                <a:gd name="T23" fmla="*/ 180 h 207"/>
                <a:gd name="T24" fmla="*/ 403 w 533"/>
                <a:gd name="T25" fmla="*/ 174 h 207"/>
                <a:gd name="T26" fmla="*/ 383 w 533"/>
                <a:gd name="T27" fmla="*/ 168 h 207"/>
                <a:gd name="T28" fmla="*/ 368 w 533"/>
                <a:gd name="T29" fmla="*/ 163 h 207"/>
                <a:gd name="T30" fmla="*/ 354 w 533"/>
                <a:gd name="T31" fmla="*/ 158 h 207"/>
                <a:gd name="T32" fmla="*/ 324 w 533"/>
                <a:gd name="T33" fmla="*/ 146 h 207"/>
                <a:gd name="T34" fmla="*/ 286 w 533"/>
                <a:gd name="T35" fmla="*/ 131 h 207"/>
                <a:gd name="T36" fmla="*/ 246 w 533"/>
                <a:gd name="T37" fmla="*/ 116 h 207"/>
                <a:gd name="T38" fmla="*/ 216 w 533"/>
                <a:gd name="T39" fmla="*/ 104 h 207"/>
                <a:gd name="T40" fmla="*/ 204 w 533"/>
                <a:gd name="T41" fmla="*/ 98 h 207"/>
                <a:gd name="T42" fmla="*/ 199 w 533"/>
                <a:gd name="T43" fmla="*/ 94 h 207"/>
                <a:gd name="T44" fmla="*/ 192 w 533"/>
                <a:gd name="T45" fmla="*/ 90 h 207"/>
                <a:gd name="T46" fmla="*/ 187 w 533"/>
                <a:gd name="T47" fmla="*/ 85 h 207"/>
                <a:gd name="T48" fmla="*/ 183 w 533"/>
                <a:gd name="T49" fmla="*/ 82 h 207"/>
                <a:gd name="T50" fmla="*/ 179 w 533"/>
                <a:gd name="T51" fmla="*/ 79 h 207"/>
                <a:gd name="T52" fmla="*/ 173 w 533"/>
                <a:gd name="T53" fmla="*/ 76 h 207"/>
                <a:gd name="T54" fmla="*/ 149 w 533"/>
                <a:gd name="T55" fmla="*/ 65 h 207"/>
                <a:gd name="T56" fmla="*/ 110 w 533"/>
                <a:gd name="T57" fmla="*/ 49 h 207"/>
                <a:gd name="T58" fmla="*/ 68 w 533"/>
                <a:gd name="T59" fmla="*/ 30 h 207"/>
                <a:gd name="T60" fmla="*/ 33 w 533"/>
                <a:gd name="T61" fmla="*/ 14 h 207"/>
                <a:gd name="T62" fmla="*/ 15 w 533"/>
                <a:gd name="T63" fmla="*/ 7 h 207"/>
                <a:gd name="T64" fmla="*/ 11 w 533"/>
                <a:gd name="T65" fmla="*/ 4 h 207"/>
                <a:gd name="T66" fmla="*/ 6 w 533"/>
                <a:gd name="T67" fmla="*/ 1 h 207"/>
                <a:gd name="T68" fmla="*/ 0 w 533"/>
                <a:gd name="T69" fmla="*/ 0 h 207"/>
                <a:gd name="T70" fmla="*/ 8 w 533"/>
                <a:gd name="T71" fmla="*/ 4 h 207"/>
                <a:gd name="T72" fmla="*/ 36 w 533"/>
                <a:gd name="T73" fmla="*/ 18 h 207"/>
                <a:gd name="T74" fmla="*/ 78 w 533"/>
                <a:gd name="T75" fmla="*/ 41 h 207"/>
                <a:gd name="T76" fmla="*/ 124 w 533"/>
                <a:gd name="T77" fmla="*/ 64 h 207"/>
                <a:gd name="T78" fmla="*/ 161 w 533"/>
                <a:gd name="T79" fmla="*/ 83 h 207"/>
                <a:gd name="T80" fmla="*/ 177 w 533"/>
                <a:gd name="T81" fmla="*/ 91 h 207"/>
                <a:gd name="T82" fmla="*/ 185 w 533"/>
                <a:gd name="T83" fmla="*/ 94 h 207"/>
                <a:gd name="T84" fmla="*/ 195 w 533"/>
                <a:gd name="T85" fmla="*/ 100 h 207"/>
                <a:gd name="T86" fmla="*/ 208 w 533"/>
                <a:gd name="T87" fmla="*/ 106 h 207"/>
                <a:gd name="T88" fmla="*/ 224 w 533"/>
                <a:gd name="T89" fmla="*/ 112 h 207"/>
                <a:gd name="T90" fmla="*/ 240 w 533"/>
                <a:gd name="T91" fmla="*/ 120 h 207"/>
                <a:gd name="T92" fmla="*/ 264 w 533"/>
                <a:gd name="T93" fmla="*/ 128 h 207"/>
                <a:gd name="T94" fmla="*/ 303 w 533"/>
                <a:gd name="T95" fmla="*/ 144 h 207"/>
                <a:gd name="T96" fmla="*/ 347 w 533"/>
                <a:gd name="T97" fmla="*/ 161 h 207"/>
                <a:gd name="T98" fmla="*/ 389 w 533"/>
                <a:gd name="T99" fmla="*/ 176 h 207"/>
                <a:gd name="T100" fmla="*/ 422 w 533"/>
                <a:gd name="T101" fmla="*/ 188 h 207"/>
                <a:gd name="T102" fmla="*/ 439 w 533"/>
                <a:gd name="T103" fmla="*/ 193 h 207"/>
                <a:gd name="T104" fmla="*/ 458 w 533"/>
                <a:gd name="T105" fmla="*/ 197 h 207"/>
                <a:gd name="T106" fmla="*/ 478 w 533"/>
                <a:gd name="T107" fmla="*/ 200 h 207"/>
                <a:gd name="T108" fmla="*/ 500 w 533"/>
                <a:gd name="T109" fmla="*/ 204 h 207"/>
                <a:gd name="T110" fmla="*/ 518 w 533"/>
                <a:gd name="T111" fmla="*/ 205 h 20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33"/>
                <a:gd name="T169" fmla="*/ 0 h 207"/>
                <a:gd name="T170" fmla="*/ 533 w 533"/>
                <a:gd name="T171" fmla="*/ 207 h 20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33" h="207">
                  <a:moveTo>
                    <a:pt x="529" y="206"/>
                  </a:moveTo>
                  <a:lnTo>
                    <a:pt x="530" y="206"/>
                  </a:lnTo>
                  <a:lnTo>
                    <a:pt x="531" y="206"/>
                  </a:lnTo>
                  <a:lnTo>
                    <a:pt x="532" y="206"/>
                  </a:lnTo>
                  <a:lnTo>
                    <a:pt x="532" y="205"/>
                  </a:lnTo>
                  <a:lnTo>
                    <a:pt x="531" y="205"/>
                  </a:lnTo>
                  <a:lnTo>
                    <a:pt x="530" y="205"/>
                  </a:lnTo>
                  <a:lnTo>
                    <a:pt x="529" y="204"/>
                  </a:lnTo>
                  <a:lnTo>
                    <a:pt x="528" y="204"/>
                  </a:lnTo>
                  <a:lnTo>
                    <a:pt x="527" y="204"/>
                  </a:lnTo>
                  <a:lnTo>
                    <a:pt x="527" y="203"/>
                  </a:lnTo>
                  <a:lnTo>
                    <a:pt x="526" y="203"/>
                  </a:lnTo>
                  <a:lnTo>
                    <a:pt x="525" y="203"/>
                  </a:lnTo>
                  <a:lnTo>
                    <a:pt x="524" y="202"/>
                  </a:lnTo>
                  <a:lnTo>
                    <a:pt x="523" y="202"/>
                  </a:lnTo>
                  <a:lnTo>
                    <a:pt x="522" y="201"/>
                  </a:lnTo>
                  <a:lnTo>
                    <a:pt x="521" y="201"/>
                  </a:lnTo>
                  <a:lnTo>
                    <a:pt x="519" y="201"/>
                  </a:lnTo>
                  <a:lnTo>
                    <a:pt x="518" y="200"/>
                  </a:lnTo>
                  <a:lnTo>
                    <a:pt x="516" y="200"/>
                  </a:lnTo>
                  <a:lnTo>
                    <a:pt x="515" y="199"/>
                  </a:lnTo>
                  <a:lnTo>
                    <a:pt x="514" y="199"/>
                  </a:lnTo>
                  <a:lnTo>
                    <a:pt x="513" y="199"/>
                  </a:lnTo>
                  <a:lnTo>
                    <a:pt x="512" y="198"/>
                  </a:lnTo>
                  <a:lnTo>
                    <a:pt x="511" y="198"/>
                  </a:lnTo>
                  <a:lnTo>
                    <a:pt x="510" y="197"/>
                  </a:lnTo>
                  <a:lnTo>
                    <a:pt x="509" y="197"/>
                  </a:lnTo>
                  <a:lnTo>
                    <a:pt x="508" y="197"/>
                  </a:lnTo>
                  <a:lnTo>
                    <a:pt x="507" y="197"/>
                  </a:lnTo>
                  <a:lnTo>
                    <a:pt x="506" y="197"/>
                  </a:lnTo>
                  <a:lnTo>
                    <a:pt x="505" y="197"/>
                  </a:lnTo>
                  <a:lnTo>
                    <a:pt x="504" y="197"/>
                  </a:lnTo>
                  <a:lnTo>
                    <a:pt x="503" y="197"/>
                  </a:lnTo>
                  <a:lnTo>
                    <a:pt x="501" y="196"/>
                  </a:lnTo>
                  <a:lnTo>
                    <a:pt x="500" y="196"/>
                  </a:lnTo>
                  <a:lnTo>
                    <a:pt x="498" y="196"/>
                  </a:lnTo>
                  <a:lnTo>
                    <a:pt x="496" y="196"/>
                  </a:lnTo>
                  <a:lnTo>
                    <a:pt x="495" y="196"/>
                  </a:lnTo>
                  <a:lnTo>
                    <a:pt x="493" y="195"/>
                  </a:lnTo>
                  <a:lnTo>
                    <a:pt x="492" y="195"/>
                  </a:lnTo>
                  <a:lnTo>
                    <a:pt x="489" y="194"/>
                  </a:lnTo>
                  <a:lnTo>
                    <a:pt x="487" y="194"/>
                  </a:lnTo>
                  <a:lnTo>
                    <a:pt x="486" y="194"/>
                  </a:lnTo>
                  <a:lnTo>
                    <a:pt x="484" y="193"/>
                  </a:lnTo>
                  <a:lnTo>
                    <a:pt x="481" y="193"/>
                  </a:lnTo>
                  <a:lnTo>
                    <a:pt x="479" y="192"/>
                  </a:lnTo>
                  <a:lnTo>
                    <a:pt x="477" y="192"/>
                  </a:lnTo>
                  <a:lnTo>
                    <a:pt x="474" y="192"/>
                  </a:lnTo>
                  <a:lnTo>
                    <a:pt x="472" y="191"/>
                  </a:lnTo>
                  <a:lnTo>
                    <a:pt x="470" y="191"/>
                  </a:lnTo>
                  <a:lnTo>
                    <a:pt x="468" y="190"/>
                  </a:lnTo>
                  <a:lnTo>
                    <a:pt x="466" y="190"/>
                  </a:lnTo>
                  <a:lnTo>
                    <a:pt x="464" y="190"/>
                  </a:lnTo>
                  <a:lnTo>
                    <a:pt x="462" y="189"/>
                  </a:lnTo>
                  <a:lnTo>
                    <a:pt x="460" y="189"/>
                  </a:lnTo>
                  <a:lnTo>
                    <a:pt x="459" y="189"/>
                  </a:lnTo>
                  <a:lnTo>
                    <a:pt x="458" y="188"/>
                  </a:lnTo>
                  <a:lnTo>
                    <a:pt x="457" y="188"/>
                  </a:lnTo>
                  <a:lnTo>
                    <a:pt x="455" y="188"/>
                  </a:lnTo>
                  <a:lnTo>
                    <a:pt x="454" y="188"/>
                  </a:lnTo>
                  <a:lnTo>
                    <a:pt x="453" y="188"/>
                  </a:lnTo>
                  <a:lnTo>
                    <a:pt x="451" y="188"/>
                  </a:lnTo>
                  <a:lnTo>
                    <a:pt x="450" y="187"/>
                  </a:lnTo>
                  <a:lnTo>
                    <a:pt x="448" y="187"/>
                  </a:lnTo>
                  <a:lnTo>
                    <a:pt x="446" y="186"/>
                  </a:lnTo>
                  <a:lnTo>
                    <a:pt x="443" y="186"/>
                  </a:lnTo>
                  <a:lnTo>
                    <a:pt x="441" y="185"/>
                  </a:lnTo>
                  <a:lnTo>
                    <a:pt x="438" y="184"/>
                  </a:lnTo>
                  <a:lnTo>
                    <a:pt x="435" y="183"/>
                  </a:lnTo>
                  <a:lnTo>
                    <a:pt x="432" y="182"/>
                  </a:lnTo>
                  <a:lnTo>
                    <a:pt x="429" y="181"/>
                  </a:lnTo>
                  <a:lnTo>
                    <a:pt x="425" y="180"/>
                  </a:lnTo>
                  <a:lnTo>
                    <a:pt x="422" y="180"/>
                  </a:lnTo>
                  <a:lnTo>
                    <a:pt x="418" y="179"/>
                  </a:lnTo>
                  <a:lnTo>
                    <a:pt x="414" y="178"/>
                  </a:lnTo>
                  <a:lnTo>
                    <a:pt x="411" y="176"/>
                  </a:lnTo>
                  <a:lnTo>
                    <a:pt x="407" y="175"/>
                  </a:lnTo>
                  <a:lnTo>
                    <a:pt x="403" y="174"/>
                  </a:lnTo>
                  <a:lnTo>
                    <a:pt x="400" y="173"/>
                  </a:lnTo>
                  <a:lnTo>
                    <a:pt x="396" y="171"/>
                  </a:lnTo>
                  <a:lnTo>
                    <a:pt x="393" y="171"/>
                  </a:lnTo>
                  <a:lnTo>
                    <a:pt x="389" y="170"/>
                  </a:lnTo>
                  <a:lnTo>
                    <a:pt x="386" y="169"/>
                  </a:lnTo>
                  <a:lnTo>
                    <a:pt x="383" y="168"/>
                  </a:lnTo>
                  <a:lnTo>
                    <a:pt x="379" y="167"/>
                  </a:lnTo>
                  <a:lnTo>
                    <a:pt x="377" y="166"/>
                  </a:lnTo>
                  <a:lnTo>
                    <a:pt x="374" y="164"/>
                  </a:lnTo>
                  <a:lnTo>
                    <a:pt x="371" y="163"/>
                  </a:lnTo>
                  <a:lnTo>
                    <a:pt x="369" y="163"/>
                  </a:lnTo>
                  <a:lnTo>
                    <a:pt x="368" y="163"/>
                  </a:lnTo>
                  <a:lnTo>
                    <a:pt x="366" y="163"/>
                  </a:lnTo>
                  <a:lnTo>
                    <a:pt x="364" y="162"/>
                  </a:lnTo>
                  <a:lnTo>
                    <a:pt x="363" y="161"/>
                  </a:lnTo>
                  <a:lnTo>
                    <a:pt x="360" y="160"/>
                  </a:lnTo>
                  <a:lnTo>
                    <a:pt x="358" y="159"/>
                  </a:lnTo>
                  <a:lnTo>
                    <a:pt x="354" y="158"/>
                  </a:lnTo>
                  <a:lnTo>
                    <a:pt x="351" y="156"/>
                  </a:lnTo>
                  <a:lnTo>
                    <a:pt x="346" y="154"/>
                  </a:lnTo>
                  <a:lnTo>
                    <a:pt x="341" y="153"/>
                  </a:lnTo>
                  <a:lnTo>
                    <a:pt x="336" y="151"/>
                  </a:lnTo>
                  <a:lnTo>
                    <a:pt x="331" y="149"/>
                  </a:lnTo>
                  <a:lnTo>
                    <a:pt x="324" y="146"/>
                  </a:lnTo>
                  <a:lnTo>
                    <a:pt x="318" y="144"/>
                  </a:lnTo>
                  <a:lnTo>
                    <a:pt x="312" y="142"/>
                  </a:lnTo>
                  <a:lnTo>
                    <a:pt x="306" y="139"/>
                  </a:lnTo>
                  <a:lnTo>
                    <a:pt x="299" y="137"/>
                  </a:lnTo>
                  <a:lnTo>
                    <a:pt x="292" y="134"/>
                  </a:lnTo>
                  <a:lnTo>
                    <a:pt x="286" y="131"/>
                  </a:lnTo>
                  <a:lnTo>
                    <a:pt x="279" y="129"/>
                  </a:lnTo>
                  <a:lnTo>
                    <a:pt x="272" y="127"/>
                  </a:lnTo>
                  <a:lnTo>
                    <a:pt x="265" y="124"/>
                  </a:lnTo>
                  <a:lnTo>
                    <a:pt x="259" y="121"/>
                  </a:lnTo>
                  <a:lnTo>
                    <a:pt x="252" y="119"/>
                  </a:lnTo>
                  <a:lnTo>
                    <a:pt x="246" y="116"/>
                  </a:lnTo>
                  <a:lnTo>
                    <a:pt x="240" y="114"/>
                  </a:lnTo>
                  <a:lnTo>
                    <a:pt x="234" y="112"/>
                  </a:lnTo>
                  <a:lnTo>
                    <a:pt x="230" y="111"/>
                  </a:lnTo>
                  <a:lnTo>
                    <a:pt x="225" y="108"/>
                  </a:lnTo>
                  <a:lnTo>
                    <a:pt x="220" y="106"/>
                  </a:lnTo>
                  <a:lnTo>
                    <a:pt x="216" y="104"/>
                  </a:lnTo>
                  <a:lnTo>
                    <a:pt x="213" y="103"/>
                  </a:lnTo>
                  <a:lnTo>
                    <a:pt x="210" y="102"/>
                  </a:lnTo>
                  <a:lnTo>
                    <a:pt x="208" y="100"/>
                  </a:lnTo>
                  <a:lnTo>
                    <a:pt x="206" y="99"/>
                  </a:lnTo>
                  <a:lnTo>
                    <a:pt x="205" y="99"/>
                  </a:lnTo>
                  <a:lnTo>
                    <a:pt x="204" y="98"/>
                  </a:lnTo>
                  <a:lnTo>
                    <a:pt x="203" y="97"/>
                  </a:lnTo>
                  <a:lnTo>
                    <a:pt x="202" y="97"/>
                  </a:lnTo>
                  <a:lnTo>
                    <a:pt x="202" y="96"/>
                  </a:lnTo>
                  <a:lnTo>
                    <a:pt x="200" y="96"/>
                  </a:lnTo>
                  <a:lnTo>
                    <a:pt x="200" y="95"/>
                  </a:lnTo>
                  <a:lnTo>
                    <a:pt x="199" y="94"/>
                  </a:lnTo>
                  <a:lnTo>
                    <a:pt x="198" y="94"/>
                  </a:lnTo>
                  <a:lnTo>
                    <a:pt x="197" y="93"/>
                  </a:lnTo>
                  <a:lnTo>
                    <a:pt x="196" y="92"/>
                  </a:lnTo>
                  <a:lnTo>
                    <a:pt x="195" y="91"/>
                  </a:lnTo>
                  <a:lnTo>
                    <a:pt x="194" y="91"/>
                  </a:lnTo>
                  <a:lnTo>
                    <a:pt x="192" y="90"/>
                  </a:lnTo>
                  <a:lnTo>
                    <a:pt x="191" y="89"/>
                  </a:lnTo>
                  <a:lnTo>
                    <a:pt x="190" y="88"/>
                  </a:lnTo>
                  <a:lnTo>
                    <a:pt x="189" y="88"/>
                  </a:lnTo>
                  <a:lnTo>
                    <a:pt x="189" y="87"/>
                  </a:lnTo>
                  <a:lnTo>
                    <a:pt x="188" y="86"/>
                  </a:lnTo>
                  <a:lnTo>
                    <a:pt x="187" y="85"/>
                  </a:lnTo>
                  <a:lnTo>
                    <a:pt x="186" y="85"/>
                  </a:lnTo>
                  <a:lnTo>
                    <a:pt x="185" y="85"/>
                  </a:lnTo>
                  <a:lnTo>
                    <a:pt x="185" y="84"/>
                  </a:lnTo>
                  <a:lnTo>
                    <a:pt x="184" y="84"/>
                  </a:lnTo>
                  <a:lnTo>
                    <a:pt x="183" y="83"/>
                  </a:lnTo>
                  <a:lnTo>
                    <a:pt x="183" y="82"/>
                  </a:lnTo>
                  <a:lnTo>
                    <a:pt x="182" y="82"/>
                  </a:lnTo>
                  <a:lnTo>
                    <a:pt x="182" y="81"/>
                  </a:lnTo>
                  <a:lnTo>
                    <a:pt x="181" y="81"/>
                  </a:lnTo>
                  <a:lnTo>
                    <a:pt x="181" y="80"/>
                  </a:lnTo>
                  <a:lnTo>
                    <a:pt x="180" y="80"/>
                  </a:lnTo>
                  <a:lnTo>
                    <a:pt x="179" y="79"/>
                  </a:lnTo>
                  <a:lnTo>
                    <a:pt x="178" y="78"/>
                  </a:lnTo>
                  <a:lnTo>
                    <a:pt x="177" y="78"/>
                  </a:lnTo>
                  <a:lnTo>
                    <a:pt x="176" y="77"/>
                  </a:lnTo>
                  <a:lnTo>
                    <a:pt x="175" y="77"/>
                  </a:lnTo>
                  <a:lnTo>
                    <a:pt x="174" y="77"/>
                  </a:lnTo>
                  <a:lnTo>
                    <a:pt x="173" y="76"/>
                  </a:lnTo>
                  <a:lnTo>
                    <a:pt x="170" y="75"/>
                  </a:lnTo>
                  <a:lnTo>
                    <a:pt x="168" y="73"/>
                  </a:lnTo>
                  <a:lnTo>
                    <a:pt x="163" y="72"/>
                  </a:lnTo>
                  <a:lnTo>
                    <a:pt x="159" y="69"/>
                  </a:lnTo>
                  <a:lnTo>
                    <a:pt x="154" y="68"/>
                  </a:lnTo>
                  <a:lnTo>
                    <a:pt x="149" y="65"/>
                  </a:lnTo>
                  <a:lnTo>
                    <a:pt x="144" y="63"/>
                  </a:lnTo>
                  <a:lnTo>
                    <a:pt x="137" y="60"/>
                  </a:lnTo>
                  <a:lnTo>
                    <a:pt x="131" y="58"/>
                  </a:lnTo>
                  <a:lnTo>
                    <a:pt x="124" y="54"/>
                  </a:lnTo>
                  <a:lnTo>
                    <a:pt x="117" y="51"/>
                  </a:lnTo>
                  <a:lnTo>
                    <a:pt x="110" y="49"/>
                  </a:lnTo>
                  <a:lnTo>
                    <a:pt x="103" y="45"/>
                  </a:lnTo>
                  <a:lnTo>
                    <a:pt x="96" y="42"/>
                  </a:lnTo>
                  <a:lnTo>
                    <a:pt x="89" y="39"/>
                  </a:lnTo>
                  <a:lnTo>
                    <a:pt x="81" y="36"/>
                  </a:lnTo>
                  <a:lnTo>
                    <a:pt x="74" y="33"/>
                  </a:lnTo>
                  <a:lnTo>
                    <a:pt x="68" y="30"/>
                  </a:lnTo>
                  <a:lnTo>
                    <a:pt x="62" y="26"/>
                  </a:lnTo>
                  <a:lnTo>
                    <a:pt x="54" y="24"/>
                  </a:lnTo>
                  <a:lnTo>
                    <a:pt x="48" y="21"/>
                  </a:lnTo>
                  <a:lnTo>
                    <a:pt x="43" y="18"/>
                  </a:lnTo>
                  <a:lnTo>
                    <a:pt x="37" y="17"/>
                  </a:lnTo>
                  <a:lnTo>
                    <a:pt x="33" y="14"/>
                  </a:lnTo>
                  <a:lnTo>
                    <a:pt x="27" y="12"/>
                  </a:lnTo>
                  <a:lnTo>
                    <a:pt x="24" y="10"/>
                  </a:lnTo>
                  <a:lnTo>
                    <a:pt x="20" y="8"/>
                  </a:lnTo>
                  <a:lnTo>
                    <a:pt x="18" y="8"/>
                  </a:lnTo>
                  <a:lnTo>
                    <a:pt x="17" y="7"/>
                  </a:lnTo>
                  <a:lnTo>
                    <a:pt x="15" y="7"/>
                  </a:lnTo>
                  <a:lnTo>
                    <a:pt x="15" y="6"/>
                  </a:lnTo>
                  <a:lnTo>
                    <a:pt x="14" y="6"/>
                  </a:lnTo>
                  <a:lnTo>
                    <a:pt x="14" y="5"/>
                  </a:lnTo>
                  <a:lnTo>
                    <a:pt x="13" y="5"/>
                  </a:lnTo>
                  <a:lnTo>
                    <a:pt x="12" y="5"/>
                  </a:lnTo>
                  <a:lnTo>
                    <a:pt x="11" y="4"/>
                  </a:lnTo>
                  <a:lnTo>
                    <a:pt x="10" y="4"/>
                  </a:lnTo>
                  <a:lnTo>
                    <a:pt x="9" y="3"/>
                  </a:lnTo>
                  <a:lnTo>
                    <a:pt x="8" y="3"/>
                  </a:lnTo>
                  <a:lnTo>
                    <a:pt x="8" y="2"/>
                  </a:lnTo>
                  <a:lnTo>
                    <a:pt x="7" y="2"/>
                  </a:lnTo>
                  <a:lnTo>
                    <a:pt x="6" y="1"/>
                  </a:lnTo>
                  <a:lnTo>
                    <a:pt x="5" y="1"/>
                  </a:lnTo>
                  <a:lnTo>
                    <a:pt x="4" y="1"/>
                  </a:lnTo>
                  <a:lnTo>
                    <a:pt x="3" y="0"/>
                  </a:lnTo>
                  <a:lnTo>
                    <a:pt x="2" y="0"/>
                  </a:lnTo>
                  <a:lnTo>
                    <a:pt x="1" y="0"/>
                  </a:lnTo>
                  <a:lnTo>
                    <a:pt x="0" y="0"/>
                  </a:lnTo>
                  <a:lnTo>
                    <a:pt x="1" y="1"/>
                  </a:lnTo>
                  <a:lnTo>
                    <a:pt x="2" y="1"/>
                  </a:lnTo>
                  <a:lnTo>
                    <a:pt x="3" y="1"/>
                  </a:lnTo>
                  <a:lnTo>
                    <a:pt x="4" y="2"/>
                  </a:lnTo>
                  <a:lnTo>
                    <a:pt x="5" y="3"/>
                  </a:lnTo>
                  <a:lnTo>
                    <a:pt x="8" y="4"/>
                  </a:lnTo>
                  <a:lnTo>
                    <a:pt x="10" y="6"/>
                  </a:lnTo>
                  <a:lnTo>
                    <a:pt x="15" y="8"/>
                  </a:lnTo>
                  <a:lnTo>
                    <a:pt x="18" y="9"/>
                  </a:lnTo>
                  <a:lnTo>
                    <a:pt x="24" y="12"/>
                  </a:lnTo>
                  <a:lnTo>
                    <a:pt x="29" y="15"/>
                  </a:lnTo>
                  <a:lnTo>
                    <a:pt x="36" y="18"/>
                  </a:lnTo>
                  <a:lnTo>
                    <a:pt x="42" y="22"/>
                  </a:lnTo>
                  <a:lnTo>
                    <a:pt x="48" y="25"/>
                  </a:lnTo>
                  <a:lnTo>
                    <a:pt x="55" y="29"/>
                  </a:lnTo>
                  <a:lnTo>
                    <a:pt x="63" y="33"/>
                  </a:lnTo>
                  <a:lnTo>
                    <a:pt x="71" y="36"/>
                  </a:lnTo>
                  <a:lnTo>
                    <a:pt x="78" y="41"/>
                  </a:lnTo>
                  <a:lnTo>
                    <a:pt x="86" y="44"/>
                  </a:lnTo>
                  <a:lnTo>
                    <a:pt x="93" y="49"/>
                  </a:lnTo>
                  <a:lnTo>
                    <a:pt x="101" y="52"/>
                  </a:lnTo>
                  <a:lnTo>
                    <a:pt x="109" y="56"/>
                  </a:lnTo>
                  <a:lnTo>
                    <a:pt x="117" y="60"/>
                  </a:lnTo>
                  <a:lnTo>
                    <a:pt x="124" y="64"/>
                  </a:lnTo>
                  <a:lnTo>
                    <a:pt x="131" y="68"/>
                  </a:lnTo>
                  <a:lnTo>
                    <a:pt x="137" y="71"/>
                  </a:lnTo>
                  <a:lnTo>
                    <a:pt x="144" y="74"/>
                  </a:lnTo>
                  <a:lnTo>
                    <a:pt x="150" y="77"/>
                  </a:lnTo>
                  <a:lnTo>
                    <a:pt x="156" y="80"/>
                  </a:lnTo>
                  <a:lnTo>
                    <a:pt x="161" y="83"/>
                  </a:lnTo>
                  <a:lnTo>
                    <a:pt x="165" y="85"/>
                  </a:lnTo>
                  <a:lnTo>
                    <a:pt x="169" y="87"/>
                  </a:lnTo>
                  <a:lnTo>
                    <a:pt x="171" y="88"/>
                  </a:lnTo>
                  <a:lnTo>
                    <a:pt x="174" y="89"/>
                  </a:lnTo>
                  <a:lnTo>
                    <a:pt x="175" y="90"/>
                  </a:lnTo>
                  <a:lnTo>
                    <a:pt x="177" y="91"/>
                  </a:lnTo>
                  <a:lnTo>
                    <a:pt x="178" y="92"/>
                  </a:lnTo>
                  <a:lnTo>
                    <a:pt x="179" y="92"/>
                  </a:lnTo>
                  <a:lnTo>
                    <a:pt x="180" y="93"/>
                  </a:lnTo>
                  <a:lnTo>
                    <a:pt x="181" y="93"/>
                  </a:lnTo>
                  <a:lnTo>
                    <a:pt x="183" y="94"/>
                  </a:lnTo>
                  <a:lnTo>
                    <a:pt x="185" y="94"/>
                  </a:lnTo>
                  <a:lnTo>
                    <a:pt x="186" y="95"/>
                  </a:lnTo>
                  <a:lnTo>
                    <a:pt x="188" y="96"/>
                  </a:lnTo>
                  <a:lnTo>
                    <a:pt x="189" y="97"/>
                  </a:lnTo>
                  <a:lnTo>
                    <a:pt x="191" y="98"/>
                  </a:lnTo>
                  <a:lnTo>
                    <a:pt x="193" y="99"/>
                  </a:lnTo>
                  <a:lnTo>
                    <a:pt x="195" y="100"/>
                  </a:lnTo>
                  <a:lnTo>
                    <a:pt x="198" y="101"/>
                  </a:lnTo>
                  <a:lnTo>
                    <a:pt x="199" y="102"/>
                  </a:lnTo>
                  <a:lnTo>
                    <a:pt x="201" y="103"/>
                  </a:lnTo>
                  <a:lnTo>
                    <a:pt x="203" y="103"/>
                  </a:lnTo>
                  <a:lnTo>
                    <a:pt x="206" y="104"/>
                  </a:lnTo>
                  <a:lnTo>
                    <a:pt x="208" y="106"/>
                  </a:lnTo>
                  <a:lnTo>
                    <a:pt x="210" y="107"/>
                  </a:lnTo>
                  <a:lnTo>
                    <a:pt x="213" y="108"/>
                  </a:lnTo>
                  <a:lnTo>
                    <a:pt x="215" y="109"/>
                  </a:lnTo>
                  <a:lnTo>
                    <a:pt x="218" y="111"/>
                  </a:lnTo>
                  <a:lnTo>
                    <a:pt x="220" y="111"/>
                  </a:lnTo>
                  <a:lnTo>
                    <a:pt x="224" y="112"/>
                  </a:lnTo>
                  <a:lnTo>
                    <a:pt x="226" y="113"/>
                  </a:lnTo>
                  <a:lnTo>
                    <a:pt x="228" y="114"/>
                  </a:lnTo>
                  <a:lnTo>
                    <a:pt x="232" y="116"/>
                  </a:lnTo>
                  <a:lnTo>
                    <a:pt x="234" y="117"/>
                  </a:lnTo>
                  <a:lnTo>
                    <a:pt x="237" y="118"/>
                  </a:lnTo>
                  <a:lnTo>
                    <a:pt x="240" y="120"/>
                  </a:lnTo>
                  <a:lnTo>
                    <a:pt x="243" y="120"/>
                  </a:lnTo>
                  <a:lnTo>
                    <a:pt x="246" y="121"/>
                  </a:lnTo>
                  <a:lnTo>
                    <a:pt x="250" y="123"/>
                  </a:lnTo>
                  <a:lnTo>
                    <a:pt x="254" y="125"/>
                  </a:lnTo>
                  <a:lnTo>
                    <a:pt x="260" y="127"/>
                  </a:lnTo>
                  <a:lnTo>
                    <a:pt x="264" y="128"/>
                  </a:lnTo>
                  <a:lnTo>
                    <a:pt x="270" y="131"/>
                  </a:lnTo>
                  <a:lnTo>
                    <a:pt x="276" y="134"/>
                  </a:lnTo>
                  <a:lnTo>
                    <a:pt x="283" y="137"/>
                  </a:lnTo>
                  <a:lnTo>
                    <a:pt x="288" y="138"/>
                  </a:lnTo>
                  <a:lnTo>
                    <a:pt x="296" y="141"/>
                  </a:lnTo>
                  <a:lnTo>
                    <a:pt x="303" y="144"/>
                  </a:lnTo>
                  <a:lnTo>
                    <a:pt x="310" y="146"/>
                  </a:lnTo>
                  <a:lnTo>
                    <a:pt x="317" y="149"/>
                  </a:lnTo>
                  <a:lnTo>
                    <a:pt x="325" y="153"/>
                  </a:lnTo>
                  <a:lnTo>
                    <a:pt x="333" y="155"/>
                  </a:lnTo>
                  <a:lnTo>
                    <a:pt x="340" y="158"/>
                  </a:lnTo>
                  <a:lnTo>
                    <a:pt x="347" y="161"/>
                  </a:lnTo>
                  <a:lnTo>
                    <a:pt x="354" y="163"/>
                  </a:lnTo>
                  <a:lnTo>
                    <a:pt x="362" y="166"/>
                  </a:lnTo>
                  <a:lnTo>
                    <a:pt x="369" y="169"/>
                  </a:lnTo>
                  <a:lnTo>
                    <a:pt x="377" y="171"/>
                  </a:lnTo>
                  <a:lnTo>
                    <a:pt x="383" y="174"/>
                  </a:lnTo>
                  <a:lnTo>
                    <a:pt x="389" y="176"/>
                  </a:lnTo>
                  <a:lnTo>
                    <a:pt x="396" y="179"/>
                  </a:lnTo>
                  <a:lnTo>
                    <a:pt x="402" y="181"/>
                  </a:lnTo>
                  <a:lnTo>
                    <a:pt x="407" y="183"/>
                  </a:lnTo>
                  <a:lnTo>
                    <a:pt x="413" y="185"/>
                  </a:lnTo>
                  <a:lnTo>
                    <a:pt x="417" y="187"/>
                  </a:lnTo>
                  <a:lnTo>
                    <a:pt x="422" y="188"/>
                  </a:lnTo>
                  <a:lnTo>
                    <a:pt x="425" y="189"/>
                  </a:lnTo>
                  <a:lnTo>
                    <a:pt x="428" y="190"/>
                  </a:lnTo>
                  <a:lnTo>
                    <a:pt x="431" y="191"/>
                  </a:lnTo>
                  <a:lnTo>
                    <a:pt x="433" y="191"/>
                  </a:lnTo>
                  <a:lnTo>
                    <a:pt x="436" y="192"/>
                  </a:lnTo>
                  <a:lnTo>
                    <a:pt x="439" y="193"/>
                  </a:lnTo>
                  <a:lnTo>
                    <a:pt x="441" y="194"/>
                  </a:lnTo>
                  <a:lnTo>
                    <a:pt x="444" y="194"/>
                  </a:lnTo>
                  <a:lnTo>
                    <a:pt x="448" y="195"/>
                  </a:lnTo>
                  <a:lnTo>
                    <a:pt x="450" y="196"/>
                  </a:lnTo>
                  <a:lnTo>
                    <a:pt x="454" y="196"/>
                  </a:lnTo>
                  <a:lnTo>
                    <a:pt x="458" y="197"/>
                  </a:lnTo>
                  <a:lnTo>
                    <a:pt x="461" y="197"/>
                  </a:lnTo>
                  <a:lnTo>
                    <a:pt x="464" y="197"/>
                  </a:lnTo>
                  <a:lnTo>
                    <a:pt x="468" y="198"/>
                  </a:lnTo>
                  <a:lnTo>
                    <a:pt x="471" y="199"/>
                  </a:lnTo>
                  <a:lnTo>
                    <a:pt x="476" y="199"/>
                  </a:lnTo>
                  <a:lnTo>
                    <a:pt x="478" y="200"/>
                  </a:lnTo>
                  <a:lnTo>
                    <a:pt x="483" y="200"/>
                  </a:lnTo>
                  <a:lnTo>
                    <a:pt x="486" y="201"/>
                  </a:lnTo>
                  <a:lnTo>
                    <a:pt x="489" y="202"/>
                  </a:lnTo>
                  <a:lnTo>
                    <a:pt x="493" y="202"/>
                  </a:lnTo>
                  <a:lnTo>
                    <a:pt x="496" y="203"/>
                  </a:lnTo>
                  <a:lnTo>
                    <a:pt x="500" y="204"/>
                  </a:lnTo>
                  <a:lnTo>
                    <a:pt x="503" y="204"/>
                  </a:lnTo>
                  <a:lnTo>
                    <a:pt x="506" y="204"/>
                  </a:lnTo>
                  <a:lnTo>
                    <a:pt x="510" y="204"/>
                  </a:lnTo>
                  <a:lnTo>
                    <a:pt x="513" y="205"/>
                  </a:lnTo>
                  <a:lnTo>
                    <a:pt x="515" y="205"/>
                  </a:lnTo>
                  <a:lnTo>
                    <a:pt x="518" y="205"/>
                  </a:lnTo>
                  <a:lnTo>
                    <a:pt x="521" y="205"/>
                  </a:lnTo>
                  <a:lnTo>
                    <a:pt x="522" y="206"/>
                  </a:lnTo>
                  <a:lnTo>
                    <a:pt x="525" y="206"/>
                  </a:lnTo>
                  <a:lnTo>
                    <a:pt x="527" y="206"/>
                  </a:lnTo>
                  <a:lnTo>
                    <a:pt x="529" y="206"/>
                  </a:lnTo>
                </a:path>
              </a:pathLst>
            </a:custGeom>
            <a:solidFill>
              <a:srgbClr val="BFBFBF"/>
            </a:solidFill>
            <a:ln w="12700" cap="rnd">
              <a:noFill/>
              <a:round/>
              <a:headEnd/>
              <a:tailEnd/>
            </a:ln>
          </p:spPr>
          <p:txBody>
            <a:bodyPr/>
            <a:lstStyle/>
            <a:p>
              <a:endParaRPr lang="en-US"/>
            </a:p>
          </p:txBody>
        </p:sp>
        <p:sp>
          <p:nvSpPr>
            <p:cNvPr id="40010" name="Freeform 68"/>
            <p:cNvSpPr>
              <a:spLocks noChangeAspect="1"/>
            </p:cNvSpPr>
            <p:nvPr/>
          </p:nvSpPr>
          <p:spPr bwMode="auto">
            <a:xfrm>
              <a:off x="462" y="1580"/>
              <a:ext cx="523" cy="204"/>
            </a:xfrm>
            <a:custGeom>
              <a:avLst/>
              <a:gdLst>
                <a:gd name="T0" fmla="*/ 520 w 523"/>
                <a:gd name="T1" fmla="*/ 202 h 204"/>
                <a:gd name="T2" fmla="*/ 515 w 523"/>
                <a:gd name="T3" fmla="*/ 200 h 204"/>
                <a:gd name="T4" fmla="*/ 511 w 523"/>
                <a:gd name="T5" fmla="*/ 198 h 204"/>
                <a:gd name="T6" fmla="*/ 504 w 523"/>
                <a:gd name="T7" fmla="*/ 196 h 204"/>
                <a:gd name="T8" fmla="*/ 498 w 523"/>
                <a:gd name="T9" fmla="*/ 195 h 204"/>
                <a:gd name="T10" fmla="*/ 492 w 523"/>
                <a:gd name="T11" fmla="*/ 193 h 204"/>
                <a:gd name="T12" fmla="*/ 482 w 523"/>
                <a:gd name="T13" fmla="*/ 192 h 204"/>
                <a:gd name="T14" fmla="*/ 468 w 523"/>
                <a:gd name="T15" fmla="*/ 190 h 204"/>
                <a:gd name="T16" fmla="*/ 453 w 523"/>
                <a:gd name="T17" fmla="*/ 187 h 204"/>
                <a:gd name="T18" fmla="*/ 441 w 523"/>
                <a:gd name="T19" fmla="*/ 184 h 204"/>
                <a:gd name="T20" fmla="*/ 432 w 523"/>
                <a:gd name="T21" fmla="*/ 182 h 204"/>
                <a:gd name="T22" fmla="*/ 418 w 523"/>
                <a:gd name="T23" fmla="*/ 177 h 204"/>
                <a:gd name="T24" fmla="*/ 400 w 523"/>
                <a:gd name="T25" fmla="*/ 172 h 204"/>
                <a:gd name="T26" fmla="*/ 382 w 523"/>
                <a:gd name="T27" fmla="*/ 166 h 204"/>
                <a:gd name="T28" fmla="*/ 367 w 523"/>
                <a:gd name="T29" fmla="*/ 162 h 204"/>
                <a:gd name="T30" fmla="*/ 358 w 523"/>
                <a:gd name="T31" fmla="*/ 158 h 204"/>
                <a:gd name="T32" fmla="*/ 341 w 523"/>
                <a:gd name="T33" fmla="*/ 152 h 204"/>
                <a:gd name="T34" fmla="*/ 307 w 523"/>
                <a:gd name="T35" fmla="*/ 139 h 204"/>
                <a:gd name="T36" fmla="*/ 266 w 523"/>
                <a:gd name="T37" fmla="*/ 124 h 204"/>
                <a:gd name="T38" fmla="*/ 226 w 523"/>
                <a:gd name="T39" fmla="*/ 109 h 204"/>
                <a:gd name="T40" fmla="*/ 200 w 523"/>
                <a:gd name="T41" fmla="*/ 97 h 204"/>
                <a:gd name="T42" fmla="*/ 190 w 523"/>
                <a:gd name="T43" fmla="*/ 92 h 204"/>
                <a:gd name="T44" fmla="*/ 184 w 523"/>
                <a:gd name="T45" fmla="*/ 87 h 204"/>
                <a:gd name="T46" fmla="*/ 180 w 523"/>
                <a:gd name="T47" fmla="*/ 83 h 204"/>
                <a:gd name="T48" fmla="*/ 175 w 523"/>
                <a:gd name="T49" fmla="*/ 80 h 204"/>
                <a:gd name="T50" fmla="*/ 170 w 523"/>
                <a:gd name="T51" fmla="*/ 76 h 204"/>
                <a:gd name="T52" fmla="*/ 163 w 523"/>
                <a:gd name="T53" fmla="*/ 73 h 204"/>
                <a:gd name="T54" fmla="*/ 150 w 523"/>
                <a:gd name="T55" fmla="*/ 67 h 204"/>
                <a:gd name="T56" fmla="*/ 134 w 523"/>
                <a:gd name="T57" fmla="*/ 59 h 204"/>
                <a:gd name="T58" fmla="*/ 117 w 523"/>
                <a:gd name="T59" fmla="*/ 52 h 204"/>
                <a:gd name="T60" fmla="*/ 104 w 523"/>
                <a:gd name="T61" fmla="*/ 46 h 204"/>
                <a:gd name="T62" fmla="*/ 95 w 523"/>
                <a:gd name="T63" fmla="*/ 42 h 204"/>
                <a:gd name="T64" fmla="*/ 81 w 523"/>
                <a:gd name="T65" fmla="*/ 36 h 204"/>
                <a:gd name="T66" fmla="*/ 60 w 523"/>
                <a:gd name="T67" fmla="*/ 26 h 204"/>
                <a:gd name="T68" fmla="*/ 36 w 523"/>
                <a:gd name="T69" fmla="*/ 15 h 204"/>
                <a:gd name="T70" fmla="*/ 16 w 523"/>
                <a:gd name="T71" fmla="*/ 6 h 204"/>
                <a:gd name="T72" fmla="*/ 6 w 523"/>
                <a:gd name="T73" fmla="*/ 1 h 204"/>
                <a:gd name="T74" fmla="*/ 0 w 523"/>
                <a:gd name="T75" fmla="*/ 0 h 204"/>
                <a:gd name="T76" fmla="*/ 26 w 523"/>
                <a:gd name="T77" fmla="*/ 11 h 204"/>
                <a:gd name="T78" fmla="*/ 57 w 523"/>
                <a:gd name="T79" fmla="*/ 27 h 204"/>
                <a:gd name="T80" fmla="*/ 97 w 523"/>
                <a:gd name="T81" fmla="*/ 47 h 204"/>
                <a:gd name="T82" fmla="*/ 134 w 523"/>
                <a:gd name="T83" fmla="*/ 65 h 204"/>
                <a:gd name="T84" fmla="*/ 157 w 523"/>
                <a:gd name="T85" fmla="*/ 77 h 204"/>
                <a:gd name="T86" fmla="*/ 165 w 523"/>
                <a:gd name="T87" fmla="*/ 81 h 204"/>
                <a:gd name="T88" fmla="*/ 176 w 523"/>
                <a:gd name="T89" fmla="*/ 86 h 204"/>
                <a:gd name="T90" fmla="*/ 189 w 523"/>
                <a:gd name="T91" fmla="*/ 93 h 204"/>
                <a:gd name="T92" fmla="*/ 203 w 523"/>
                <a:gd name="T93" fmla="*/ 101 h 204"/>
                <a:gd name="T94" fmla="*/ 215 w 523"/>
                <a:gd name="T95" fmla="*/ 106 h 204"/>
                <a:gd name="T96" fmla="*/ 224 w 523"/>
                <a:gd name="T97" fmla="*/ 110 h 204"/>
                <a:gd name="T98" fmla="*/ 244 w 523"/>
                <a:gd name="T99" fmla="*/ 118 h 204"/>
                <a:gd name="T100" fmla="*/ 278 w 523"/>
                <a:gd name="T101" fmla="*/ 130 h 204"/>
                <a:gd name="T102" fmla="*/ 314 w 523"/>
                <a:gd name="T103" fmla="*/ 145 h 204"/>
                <a:gd name="T104" fmla="*/ 343 w 523"/>
                <a:gd name="T105" fmla="*/ 156 h 204"/>
                <a:gd name="T106" fmla="*/ 362 w 523"/>
                <a:gd name="T107" fmla="*/ 164 h 204"/>
                <a:gd name="T108" fmla="*/ 375 w 523"/>
                <a:gd name="T109" fmla="*/ 168 h 204"/>
                <a:gd name="T110" fmla="*/ 394 w 523"/>
                <a:gd name="T111" fmla="*/ 175 h 204"/>
                <a:gd name="T112" fmla="*/ 416 w 523"/>
                <a:gd name="T113" fmla="*/ 182 h 204"/>
                <a:gd name="T114" fmla="*/ 441 w 523"/>
                <a:gd name="T115" fmla="*/ 189 h 204"/>
                <a:gd name="T116" fmla="*/ 467 w 523"/>
                <a:gd name="T117" fmla="*/ 194 h 2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3"/>
                <a:gd name="T178" fmla="*/ 0 h 204"/>
                <a:gd name="T179" fmla="*/ 523 w 523"/>
                <a:gd name="T180" fmla="*/ 204 h 2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3" h="204">
                  <a:moveTo>
                    <a:pt x="520" y="203"/>
                  </a:moveTo>
                  <a:lnTo>
                    <a:pt x="521" y="203"/>
                  </a:lnTo>
                  <a:lnTo>
                    <a:pt x="522" y="203"/>
                  </a:lnTo>
                  <a:lnTo>
                    <a:pt x="522" y="202"/>
                  </a:lnTo>
                  <a:lnTo>
                    <a:pt x="521" y="202"/>
                  </a:lnTo>
                  <a:lnTo>
                    <a:pt x="520" y="202"/>
                  </a:lnTo>
                  <a:lnTo>
                    <a:pt x="520" y="201"/>
                  </a:lnTo>
                  <a:lnTo>
                    <a:pt x="519" y="201"/>
                  </a:lnTo>
                  <a:lnTo>
                    <a:pt x="518" y="201"/>
                  </a:lnTo>
                  <a:lnTo>
                    <a:pt x="517" y="200"/>
                  </a:lnTo>
                  <a:lnTo>
                    <a:pt x="516" y="200"/>
                  </a:lnTo>
                  <a:lnTo>
                    <a:pt x="515" y="200"/>
                  </a:lnTo>
                  <a:lnTo>
                    <a:pt x="515" y="199"/>
                  </a:lnTo>
                  <a:lnTo>
                    <a:pt x="514" y="199"/>
                  </a:lnTo>
                  <a:lnTo>
                    <a:pt x="514" y="200"/>
                  </a:lnTo>
                  <a:lnTo>
                    <a:pt x="513" y="199"/>
                  </a:lnTo>
                  <a:lnTo>
                    <a:pt x="512" y="199"/>
                  </a:lnTo>
                  <a:lnTo>
                    <a:pt x="511" y="198"/>
                  </a:lnTo>
                  <a:lnTo>
                    <a:pt x="510" y="198"/>
                  </a:lnTo>
                  <a:lnTo>
                    <a:pt x="508" y="198"/>
                  </a:lnTo>
                  <a:lnTo>
                    <a:pt x="507" y="197"/>
                  </a:lnTo>
                  <a:lnTo>
                    <a:pt x="506" y="197"/>
                  </a:lnTo>
                  <a:lnTo>
                    <a:pt x="505" y="196"/>
                  </a:lnTo>
                  <a:lnTo>
                    <a:pt x="504" y="196"/>
                  </a:lnTo>
                  <a:lnTo>
                    <a:pt x="503" y="196"/>
                  </a:lnTo>
                  <a:lnTo>
                    <a:pt x="502" y="196"/>
                  </a:lnTo>
                  <a:lnTo>
                    <a:pt x="501" y="195"/>
                  </a:lnTo>
                  <a:lnTo>
                    <a:pt x="500" y="195"/>
                  </a:lnTo>
                  <a:lnTo>
                    <a:pt x="499" y="195"/>
                  </a:lnTo>
                  <a:lnTo>
                    <a:pt x="498" y="195"/>
                  </a:lnTo>
                  <a:lnTo>
                    <a:pt x="497" y="194"/>
                  </a:lnTo>
                  <a:lnTo>
                    <a:pt x="496" y="194"/>
                  </a:lnTo>
                  <a:lnTo>
                    <a:pt x="495" y="194"/>
                  </a:lnTo>
                  <a:lnTo>
                    <a:pt x="494" y="194"/>
                  </a:lnTo>
                  <a:lnTo>
                    <a:pt x="493" y="194"/>
                  </a:lnTo>
                  <a:lnTo>
                    <a:pt x="492" y="193"/>
                  </a:lnTo>
                  <a:lnTo>
                    <a:pt x="490" y="193"/>
                  </a:lnTo>
                  <a:lnTo>
                    <a:pt x="489" y="193"/>
                  </a:lnTo>
                  <a:lnTo>
                    <a:pt x="487" y="193"/>
                  </a:lnTo>
                  <a:lnTo>
                    <a:pt x="486" y="193"/>
                  </a:lnTo>
                  <a:lnTo>
                    <a:pt x="484" y="193"/>
                  </a:lnTo>
                  <a:lnTo>
                    <a:pt x="482" y="192"/>
                  </a:lnTo>
                  <a:lnTo>
                    <a:pt x="479" y="192"/>
                  </a:lnTo>
                  <a:lnTo>
                    <a:pt x="477" y="192"/>
                  </a:lnTo>
                  <a:lnTo>
                    <a:pt x="476" y="191"/>
                  </a:lnTo>
                  <a:lnTo>
                    <a:pt x="473" y="191"/>
                  </a:lnTo>
                  <a:lnTo>
                    <a:pt x="470" y="190"/>
                  </a:lnTo>
                  <a:lnTo>
                    <a:pt x="468" y="190"/>
                  </a:lnTo>
                  <a:lnTo>
                    <a:pt x="466" y="190"/>
                  </a:lnTo>
                  <a:lnTo>
                    <a:pt x="463" y="189"/>
                  </a:lnTo>
                  <a:lnTo>
                    <a:pt x="460" y="189"/>
                  </a:lnTo>
                  <a:lnTo>
                    <a:pt x="459" y="188"/>
                  </a:lnTo>
                  <a:lnTo>
                    <a:pt x="456" y="187"/>
                  </a:lnTo>
                  <a:lnTo>
                    <a:pt x="453" y="187"/>
                  </a:lnTo>
                  <a:lnTo>
                    <a:pt x="451" y="186"/>
                  </a:lnTo>
                  <a:lnTo>
                    <a:pt x="449" y="186"/>
                  </a:lnTo>
                  <a:lnTo>
                    <a:pt x="447" y="186"/>
                  </a:lnTo>
                  <a:lnTo>
                    <a:pt x="444" y="185"/>
                  </a:lnTo>
                  <a:lnTo>
                    <a:pt x="442" y="184"/>
                  </a:lnTo>
                  <a:lnTo>
                    <a:pt x="441" y="184"/>
                  </a:lnTo>
                  <a:lnTo>
                    <a:pt x="439" y="184"/>
                  </a:lnTo>
                  <a:lnTo>
                    <a:pt x="437" y="184"/>
                  </a:lnTo>
                  <a:lnTo>
                    <a:pt x="436" y="183"/>
                  </a:lnTo>
                  <a:lnTo>
                    <a:pt x="434" y="183"/>
                  </a:lnTo>
                  <a:lnTo>
                    <a:pt x="432" y="183"/>
                  </a:lnTo>
                  <a:lnTo>
                    <a:pt x="432" y="182"/>
                  </a:lnTo>
                  <a:lnTo>
                    <a:pt x="430" y="181"/>
                  </a:lnTo>
                  <a:lnTo>
                    <a:pt x="427" y="180"/>
                  </a:lnTo>
                  <a:lnTo>
                    <a:pt x="425" y="180"/>
                  </a:lnTo>
                  <a:lnTo>
                    <a:pt x="423" y="179"/>
                  </a:lnTo>
                  <a:lnTo>
                    <a:pt x="421" y="178"/>
                  </a:lnTo>
                  <a:lnTo>
                    <a:pt x="418" y="177"/>
                  </a:lnTo>
                  <a:lnTo>
                    <a:pt x="415" y="176"/>
                  </a:lnTo>
                  <a:lnTo>
                    <a:pt x="412" y="176"/>
                  </a:lnTo>
                  <a:lnTo>
                    <a:pt x="409" y="175"/>
                  </a:lnTo>
                  <a:lnTo>
                    <a:pt x="406" y="175"/>
                  </a:lnTo>
                  <a:lnTo>
                    <a:pt x="404" y="174"/>
                  </a:lnTo>
                  <a:lnTo>
                    <a:pt x="400" y="172"/>
                  </a:lnTo>
                  <a:lnTo>
                    <a:pt x="397" y="171"/>
                  </a:lnTo>
                  <a:lnTo>
                    <a:pt x="394" y="170"/>
                  </a:lnTo>
                  <a:lnTo>
                    <a:pt x="391" y="169"/>
                  </a:lnTo>
                  <a:lnTo>
                    <a:pt x="388" y="168"/>
                  </a:lnTo>
                  <a:lnTo>
                    <a:pt x="385" y="167"/>
                  </a:lnTo>
                  <a:lnTo>
                    <a:pt x="382" y="166"/>
                  </a:lnTo>
                  <a:lnTo>
                    <a:pt x="379" y="166"/>
                  </a:lnTo>
                  <a:lnTo>
                    <a:pt x="377" y="165"/>
                  </a:lnTo>
                  <a:lnTo>
                    <a:pt x="374" y="164"/>
                  </a:lnTo>
                  <a:lnTo>
                    <a:pt x="371" y="163"/>
                  </a:lnTo>
                  <a:lnTo>
                    <a:pt x="369" y="163"/>
                  </a:lnTo>
                  <a:lnTo>
                    <a:pt x="367" y="162"/>
                  </a:lnTo>
                  <a:lnTo>
                    <a:pt x="365" y="161"/>
                  </a:lnTo>
                  <a:lnTo>
                    <a:pt x="363" y="160"/>
                  </a:lnTo>
                  <a:lnTo>
                    <a:pt x="361" y="160"/>
                  </a:lnTo>
                  <a:lnTo>
                    <a:pt x="360" y="159"/>
                  </a:lnTo>
                  <a:lnTo>
                    <a:pt x="359" y="159"/>
                  </a:lnTo>
                  <a:lnTo>
                    <a:pt x="358" y="158"/>
                  </a:lnTo>
                  <a:lnTo>
                    <a:pt x="357" y="157"/>
                  </a:lnTo>
                  <a:lnTo>
                    <a:pt x="355" y="157"/>
                  </a:lnTo>
                  <a:lnTo>
                    <a:pt x="352" y="156"/>
                  </a:lnTo>
                  <a:lnTo>
                    <a:pt x="349" y="156"/>
                  </a:lnTo>
                  <a:lnTo>
                    <a:pt x="345" y="154"/>
                  </a:lnTo>
                  <a:lnTo>
                    <a:pt x="341" y="152"/>
                  </a:lnTo>
                  <a:lnTo>
                    <a:pt x="336" y="150"/>
                  </a:lnTo>
                  <a:lnTo>
                    <a:pt x="331" y="148"/>
                  </a:lnTo>
                  <a:lnTo>
                    <a:pt x="325" y="147"/>
                  </a:lnTo>
                  <a:lnTo>
                    <a:pt x="320" y="144"/>
                  </a:lnTo>
                  <a:lnTo>
                    <a:pt x="314" y="142"/>
                  </a:lnTo>
                  <a:lnTo>
                    <a:pt x="307" y="139"/>
                  </a:lnTo>
                  <a:lnTo>
                    <a:pt x="300" y="137"/>
                  </a:lnTo>
                  <a:lnTo>
                    <a:pt x="294" y="134"/>
                  </a:lnTo>
                  <a:lnTo>
                    <a:pt x="287" y="132"/>
                  </a:lnTo>
                  <a:lnTo>
                    <a:pt x="279" y="129"/>
                  </a:lnTo>
                  <a:lnTo>
                    <a:pt x="272" y="127"/>
                  </a:lnTo>
                  <a:lnTo>
                    <a:pt x="266" y="124"/>
                  </a:lnTo>
                  <a:lnTo>
                    <a:pt x="259" y="121"/>
                  </a:lnTo>
                  <a:lnTo>
                    <a:pt x="252" y="119"/>
                  </a:lnTo>
                  <a:lnTo>
                    <a:pt x="245" y="116"/>
                  </a:lnTo>
                  <a:lnTo>
                    <a:pt x="239" y="113"/>
                  </a:lnTo>
                  <a:lnTo>
                    <a:pt x="233" y="110"/>
                  </a:lnTo>
                  <a:lnTo>
                    <a:pt x="226" y="109"/>
                  </a:lnTo>
                  <a:lnTo>
                    <a:pt x="221" y="106"/>
                  </a:lnTo>
                  <a:lnTo>
                    <a:pt x="216" y="104"/>
                  </a:lnTo>
                  <a:lnTo>
                    <a:pt x="211" y="102"/>
                  </a:lnTo>
                  <a:lnTo>
                    <a:pt x="207" y="101"/>
                  </a:lnTo>
                  <a:lnTo>
                    <a:pt x="203" y="99"/>
                  </a:lnTo>
                  <a:lnTo>
                    <a:pt x="200" y="97"/>
                  </a:lnTo>
                  <a:lnTo>
                    <a:pt x="198" y="96"/>
                  </a:lnTo>
                  <a:lnTo>
                    <a:pt x="196" y="95"/>
                  </a:lnTo>
                  <a:lnTo>
                    <a:pt x="194" y="94"/>
                  </a:lnTo>
                  <a:lnTo>
                    <a:pt x="193" y="93"/>
                  </a:lnTo>
                  <a:lnTo>
                    <a:pt x="192" y="92"/>
                  </a:lnTo>
                  <a:lnTo>
                    <a:pt x="190" y="92"/>
                  </a:lnTo>
                  <a:lnTo>
                    <a:pt x="189" y="91"/>
                  </a:lnTo>
                  <a:lnTo>
                    <a:pt x="188" y="91"/>
                  </a:lnTo>
                  <a:lnTo>
                    <a:pt x="188" y="90"/>
                  </a:lnTo>
                  <a:lnTo>
                    <a:pt x="186" y="89"/>
                  </a:lnTo>
                  <a:lnTo>
                    <a:pt x="185" y="88"/>
                  </a:lnTo>
                  <a:lnTo>
                    <a:pt x="184" y="87"/>
                  </a:lnTo>
                  <a:lnTo>
                    <a:pt x="183" y="86"/>
                  </a:lnTo>
                  <a:lnTo>
                    <a:pt x="182" y="86"/>
                  </a:lnTo>
                  <a:lnTo>
                    <a:pt x="182" y="85"/>
                  </a:lnTo>
                  <a:lnTo>
                    <a:pt x="180" y="85"/>
                  </a:lnTo>
                  <a:lnTo>
                    <a:pt x="180" y="84"/>
                  </a:lnTo>
                  <a:lnTo>
                    <a:pt x="180" y="83"/>
                  </a:lnTo>
                  <a:lnTo>
                    <a:pt x="179" y="83"/>
                  </a:lnTo>
                  <a:lnTo>
                    <a:pt x="178" y="82"/>
                  </a:lnTo>
                  <a:lnTo>
                    <a:pt x="177" y="82"/>
                  </a:lnTo>
                  <a:lnTo>
                    <a:pt x="176" y="81"/>
                  </a:lnTo>
                  <a:lnTo>
                    <a:pt x="176" y="80"/>
                  </a:lnTo>
                  <a:lnTo>
                    <a:pt x="175" y="80"/>
                  </a:lnTo>
                  <a:lnTo>
                    <a:pt x="174" y="79"/>
                  </a:lnTo>
                  <a:lnTo>
                    <a:pt x="173" y="79"/>
                  </a:lnTo>
                  <a:lnTo>
                    <a:pt x="172" y="78"/>
                  </a:lnTo>
                  <a:lnTo>
                    <a:pt x="171" y="78"/>
                  </a:lnTo>
                  <a:lnTo>
                    <a:pt x="171" y="77"/>
                  </a:lnTo>
                  <a:lnTo>
                    <a:pt x="170" y="76"/>
                  </a:lnTo>
                  <a:lnTo>
                    <a:pt x="169" y="76"/>
                  </a:lnTo>
                  <a:lnTo>
                    <a:pt x="168" y="75"/>
                  </a:lnTo>
                  <a:lnTo>
                    <a:pt x="167" y="74"/>
                  </a:lnTo>
                  <a:lnTo>
                    <a:pt x="166" y="74"/>
                  </a:lnTo>
                  <a:lnTo>
                    <a:pt x="164" y="73"/>
                  </a:lnTo>
                  <a:lnTo>
                    <a:pt x="163" y="73"/>
                  </a:lnTo>
                  <a:lnTo>
                    <a:pt x="162" y="72"/>
                  </a:lnTo>
                  <a:lnTo>
                    <a:pt x="160" y="71"/>
                  </a:lnTo>
                  <a:lnTo>
                    <a:pt x="157" y="71"/>
                  </a:lnTo>
                  <a:lnTo>
                    <a:pt x="155" y="69"/>
                  </a:lnTo>
                  <a:lnTo>
                    <a:pt x="153" y="68"/>
                  </a:lnTo>
                  <a:lnTo>
                    <a:pt x="150" y="67"/>
                  </a:lnTo>
                  <a:lnTo>
                    <a:pt x="148" y="65"/>
                  </a:lnTo>
                  <a:lnTo>
                    <a:pt x="145" y="64"/>
                  </a:lnTo>
                  <a:lnTo>
                    <a:pt x="143" y="63"/>
                  </a:lnTo>
                  <a:lnTo>
                    <a:pt x="140" y="62"/>
                  </a:lnTo>
                  <a:lnTo>
                    <a:pt x="136" y="61"/>
                  </a:lnTo>
                  <a:lnTo>
                    <a:pt x="134" y="59"/>
                  </a:lnTo>
                  <a:lnTo>
                    <a:pt x="131" y="58"/>
                  </a:lnTo>
                  <a:lnTo>
                    <a:pt x="128" y="57"/>
                  </a:lnTo>
                  <a:lnTo>
                    <a:pt x="126" y="55"/>
                  </a:lnTo>
                  <a:lnTo>
                    <a:pt x="123" y="55"/>
                  </a:lnTo>
                  <a:lnTo>
                    <a:pt x="119" y="53"/>
                  </a:lnTo>
                  <a:lnTo>
                    <a:pt x="117" y="52"/>
                  </a:lnTo>
                  <a:lnTo>
                    <a:pt x="115" y="51"/>
                  </a:lnTo>
                  <a:lnTo>
                    <a:pt x="112" y="50"/>
                  </a:lnTo>
                  <a:lnTo>
                    <a:pt x="109" y="49"/>
                  </a:lnTo>
                  <a:lnTo>
                    <a:pt x="108" y="47"/>
                  </a:lnTo>
                  <a:lnTo>
                    <a:pt x="106" y="46"/>
                  </a:lnTo>
                  <a:lnTo>
                    <a:pt x="104" y="46"/>
                  </a:lnTo>
                  <a:lnTo>
                    <a:pt x="101" y="45"/>
                  </a:lnTo>
                  <a:lnTo>
                    <a:pt x="100" y="44"/>
                  </a:lnTo>
                  <a:lnTo>
                    <a:pt x="99" y="44"/>
                  </a:lnTo>
                  <a:lnTo>
                    <a:pt x="98" y="43"/>
                  </a:lnTo>
                  <a:lnTo>
                    <a:pt x="97" y="43"/>
                  </a:lnTo>
                  <a:lnTo>
                    <a:pt x="95" y="42"/>
                  </a:lnTo>
                  <a:lnTo>
                    <a:pt x="94" y="41"/>
                  </a:lnTo>
                  <a:lnTo>
                    <a:pt x="92" y="41"/>
                  </a:lnTo>
                  <a:lnTo>
                    <a:pt x="90" y="39"/>
                  </a:lnTo>
                  <a:lnTo>
                    <a:pt x="88" y="39"/>
                  </a:lnTo>
                  <a:lnTo>
                    <a:pt x="84" y="37"/>
                  </a:lnTo>
                  <a:lnTo>
                    <a:pt x="81" y="36"/>
                  </a:lnTo>
                  <a:lnTo>
                    <a:pt x="79" y="35"/>
                  </a:lnTo>
                  <a:lnTo>
                    <a:pt x="75" y="33"/>
                  </a:lnTo>
                  <a:lnTo>
                    <a:pt x="72" y="31"/>
                  </a:lnTo>
                  <a:lnTo>
                    <a:pt x="68" y="29"/>
                  </a:lnTo>
                  <a:lnTo>
                    <a:pt x="63" y="27"/>
                  </a:lnTo>
                  <a:lnTo>
                    <a:pt x="60" y="26"/>
                  </a:lnTo>
                  <a:lnTo>
                    <a:pt x="55" y="24"/>
                  </a:lnTo>
                  <a:lnTo>
                    <a:pt x="52" y="22"/>
                  </a:lnTo>
                  <a:lnTo>
                    <a:pt x="47" y="20"/>
                  </a:lnTo>
                  <a:lnTo>
                    <a:pt x="43" y="18"/>
                  </a:lnTo>
                  <a:lnTo>
                    <a:pt x="39" y="17"/>
                  </a:lnTo>
                  <a:lnTo>
                    <a:pt x="36" y="15"/>
                  </a:lnTo>
                  <a:lnTo>
                    <a:pt x="32" y="13"/>
                  </a:lnTo>
                  <a:lnTo>
                    <a:pt x="27" y="11"/>
                  </a:lnTo>
                  <a:lnTo>
                    <a:pt x="25" y="10"/>
                  </a:lnTo>
                  <a:lnTo>
                    <a:pt x="21" y="9"/>
                  </a:lnTo>
                  <a:lnTo>
                    <a:pt x="18" y="7"/>
                  </a:lnTo>
                  <a:lnTo>
                    <a:pt x="16" y="6"/>
                  </a:lnTo>
                  <a:lnTo>
                    <a:pt x="13" y="5"/>
                  </a:lnTo>
                  <a:lnTo>
                    <a:pt x="11" y="4"/>
                  </a:lnTo>
                  <a:lnTo>
                    <a:pt x="9" y="3"/>
                  </a:lnTo>
                  <a:lnTo>
                    <a:pt x="8" y="2"/>
                  </a:lnTo>
                  <a:lnTo>
                    <a:pt x="7" y="2"/>
                  </a:lnTo>
                  <a:lnTo>
                    <a:pt x="6" y="1"/>
                  </a:lnTo>
                  <a:lnTo>
                    <a:pt x="5" y="1"/>
                  </a:lnTo>
                  <a:lnTo>
                    <a:pt x="4" y="0"/>
                  </a:lnTo>
                  <a:lnTo>
                    <a:pt x="3" y="0"/>
                  </a:lnTo>
                  <a:lnTo>
                    <a:pt x="2" y="0"/>
                  </a:lnTo>
                  <a:lnTo>
                    <a:pt x="1" y="0"/>
                  </a:lnTo>
                  <a:lnTo>
                    <a:pt x="0" y="0"/>
                  </a:lnTo>
                  <a:lnTo>
                    <a:pt x="13" y="6"/>
                  </a:lnTo>
                  <a:lnTo>
                    <a:pt x="15" y="6"/>
                  </a:lnTo>
                  <a:lnTo>
                    <a:pt x="17" y="7"/>
                  </a:lnTo>
                  <a:lnTo>
                    <a:pt x="18" y="9"/>
                  </a:lnTo>
                  <a:lnTo>
                    <a:pt x="22" y="10"/>
                  </a:lnTo>
                  <a:lnTo>
                    <a:pt x="26" y="11"/>
                  </a:lnTo>
                  <a:lnTo>
                    <a:pt x="30" y="14"/>
                  </a:lnTo>
                  <a:lnTo>
                    <a:pt x="35" y="16"/>
                  </a:lnTo>
                  <a:lnTo>
                    <a:pt x="39" y="18"/>
                  </a:lnTo>
                  <a:lnTo>
                    <a:pt x="45" y="21"/>
                  </a:lnTo>
                  <a:lnTo>
                    <a:pt x="52" y="24"/>
                  </a:lnTo>
                  <a:lnTo>
                    <a:pt x="57" y="27"/>
                  </a:lnTo>
                  <a:lnTo>
                    <a:pt x="63" y="30"/>
                  </a:lnTo>
                  <a:lnTo>
                    <a:pt x="70" y="34"/>
                  </a:lnTo>
                  <a:lnTo>
                    <a:pt x="77" y="36"/>
                  </a:lnTo>
                  <a:lnTo>
                    <a:pt x="83" y="40"/>
                  </a:lnTo>
                  <a:lnTo>
                    <a:pt x="90" y="44"/>
                  </a:lnTo>
                  <a:lnTo>
                    <a:pt x="97" y="47"/>
                  </a:lnTo>
                  <a:lnTo>
                    <a:pt x="103" y="50"/>
                  </a:lnTo>
                  <a:lnTo>
                    <a:pt x="110" y="54"/>
                  </a:lnTo>
                  <a:lnTo>
                    <a:pt x="116" y="56"/>
                  </a:lnTo>
                  <a:lnTo>
                    <a:pt x="122" y="59"/>
                  </a:lnTo>
                  <a:lnTo>
                    <a:pt x="128" y="63"/>
                  </a:lnTo>
                  <a:lnTo>
                    <a:pt x="134" y="65"/>
                  </a:lnTo>
                  <a:lnTo>
                    <a:pt x="139" y="67"/>
                  </a:lnTo>
                  <a:lnTo>
                    <a:pt x="144" y="70"/>
                  </a:lnTo>
                  <a:lnTo>
                    <a:pt x="148" y="72"/>
                  </a:lnTo>
                  <a:lnTo>
                    <a:pt x="152" y="74"/>
                  </a:lnTo>
                  <a:lnTo>
                    <a:pt x="154" y="76"/>
                  </a:lnTo>
                  <a:lnTo>
                    <a:pt x="157" y="77"/>
                  </a:lnTo>
                  <a:lnTo>
                    <a:pt x="159" y="78"/>
                  </a:lnTo>
                  <a:lnTo>
                    <a:pt x="161" y="79"/>
                  </a:lnTo>
                  <a:lnTo>
                    <a:pt x="162" y="79"/>
                  </a:lnTo>
                  <a:lnTo>
                    <a:pt x="162" y="80"/>
                  </a:lnTo>
                  <a:lnTo>
                    <a:pt x="163" y="81"/>
                  </a:lnTo>
                  <a:lnTo>
                    <a:pt x="165" y="81"/>
                  </a:lnTo>
                  <a:lnTo>
                    <a:pt x="166" y="82"/>
                  </a:lnTo>
                  <a:lnTo>
                    <a:pt x="168" y="83"/>
                  </a:lnTo>
                  <a:lnTo>
                    <a:pt x="170" y="83"/>
                  </a:lnTo>
                  <a:lnTo>
                    <a:pt x="171" y="84"/>
                  </a:lnTo>
                  <a:lnTo>
                    <a:pt x="173" y="85"/>
                  </a:lnTo>
                  <a:lnTo>
                    <a:pt x="176" y="86"/>
                  </a:lnTo>
                  <a:lnTo>
                    <a:pt x="178" y="88"/>
                  </a:lnTo>
                  <a:lnTo>
                    <a:pt x="180" y="89"/>
                  </a:lnTo>
                  <a:lnTo>
                    <a:pt x="182" y="90"/>
                  </a:lnTo>
                  <a:lnTo>
                    <a:pt x="185" y="91"/>
                  </a:lnTo>
                  <a:lnTo>
                    <a:pt x="187" y="92"/>
                  </a:lnTo>
                  <a:lnTo>
                    <a:pt x="189" y="93"/>
                  </a:lnTo>
                  <a:lnTo>
                    <a:pt x="191" y="95"/>
                  </a:lnTo>
                  <a:lnTo>
                    <a:pt x="194" y="96"/>
                  </a:lnTo>
                  <a:lnTo>
                    <a:pt x="196" y="97"/>
                  </a:lnTo>
                  <a:lnTo>
                    <a:pt x="198" y="98"/>
                  </a:lnTo>
                  <a:lnTo>
                    <a:pt x="200" y="100"/>
                  </a:lnTo>
                  <a:lnTo>
                    <a:pt x="203" y="101"/>
                  </a:lnTo>
                  <a:lnTo>
                    <a:pt x="205" y="101"/>
                  </a:lnTo>
                  <a:lnTo>
                    <a:pt x="207" y="102"/>
                  </a:lnTo>
                  <a:lnTo>
                    <a:pt x="208" y="103"/>
                  </a:lnTo>
                  <a:lnTo>
                    <a:pt x="211" y="104"/>
                  </a:lnTo>
                  <a:lnTo>
                    <a:pt x="213" y="105"/>
                  </a:lnTo>
                  <a:lnTo>
                    <a:pt x="215" y="106"/>
                  </a:lnTo>
                  <a:lnTo>
                    <a:pt x="216" y="107"/>
                  </a:lnTo>
                  <a:lnTo>
                    <a:pt x="217" y="107"/>
                  </a:lnTo>
                  <a:lnTo>
                    <a:pt x="219" y="108"/>
                  </a:lnTo>
                  <a:lnTo>
                    <a:pt x="220" y="108"/>
                  </a:lnTo>
                  <a:lnTo>
                    <a:pt x="222" y="109"/>
                  </a:lnTo>
                  <a:lnTo>
                    <a:pt x="224" y="110"/>
                  </a:lnTo>
                  <a:lnTo>
                    <a:pt x="225" y="110"/>
                  </a:lnTo>
                  <a:lnTo>
                    <a:pt x="229" y="111"/>
                  </a:lnTo>
                  <a:lnTo>
                    <a:pt x="232" y="113"/>
                  </a:lnTo>
                  <a:lnTo>
                    <a:pt x="236" y="115"/>
                  </a:lnTo>
                  <a:lnTo>
                    <a:pt x="241" y="117"/>
                  </a:lnTo>
                  <a:lnTo>
                    <a:pt x="244" y="118"/>
                  </a:lnTo>
                  <a:lnTo>
                    <a:pt x="250" y="120"/>
                  </a:lnTo>
                  <a:lnTo>
                    <a:pt x="255" y="122"/>
                  </a:lnTo>
                  <a:lnTo>
                    <a:pt x="260" y="124"/>
                  </a:lnTo>
                  <a:lnTo>
                    <a:pt x="266" y="127"/>
                  </a:lnTo>
                  <a:lnTo>
                    <a:pt x="271" y="129"/>
                  </a:lnTo>
                  <a:lnTo>
                    <a:pt x="278" y="130"/>
                  </a:lnTo>
                  <a:lnTo>
                    <a:pt x="283" y="133"/>
                  </a:lnTo>
                  <a:lnTo>
                    <a:pt x="289" y="135"/>
                  </a:lnTo>
                  <a:lnTo>
                    <a:pt x="296" y="138"/>
                  </a:lnTo>
                  <a:lnTo>
                    <a:pt x="301" y="140"/>
                  </a:lnTo>
                  <a:lnTo>
                    <a:pt x="307" y="142"/>
                  </a:lnTo>
                  <a:lnTo>
                    <a:pt x="314" y="145"/>
                  </a:lnTo>
                  <a:lnTo>
                    <a:pt x="318" y="147"/>
                  </a:lnTo>
                  <a:lnTo>
                    <a:pt x="324" y="149"/>
                  </a:lnTo>
                  <a:lnTo>
                    <a:pt x="330" y="151"/>
                  </a:lnTo>
                  <a:lnTo>
                    <a:pt x="334" y="153"/>
                  </a:lnTo>
                  <a:lnTo>
                    <a:pt x="340" y="155"/>
                  </a:lnTo>
                  <a:lnTo>
                    <a:pt x="343" y="156"/>
                  </a:lnTo>
                  <a:lnTo>
                    <a:pt x="348" y="158"/>
                  </a:lnTo>
                  <a:lnTo>
                    <a:pt x="352" y="159"/>
                  </a:lnTo>
                  <a:lnTo>
                    <a:pt x="355" y="161"/>
                  </a:lnTo>
                  <a:lnTo>
                    <a:pt x="358" y="162"/>
                  </a:lnTo>
                  <a:lnTo>
                    <a:pt x="360" y="163"/>
                  </a:lnTo>
                  <a:lnTo>
                    <a:pt x="362" y="164"/>
                  </a:lnTo>
                  <a:lnTo>
                    <a:pt x="363" y="164"/>
                  </a:lnTo>
                  <a:lnTo>
                    <a:pt x="366" y="165"/>
                  </a:lnTo>
                  <a:lnTo>
                    <a:pt x="368" y="166"/>
                  </a:lnTo>
                  <a:lnTo>
                    <a:pt x="370" y="166"/>
                  </a:lnTo>
                  <a:lnTo>
                    <a:pt x="373" y="166"/>
                  </a:lnTo>
                  <a:lnTo>
                    <a:pt x="375" y="168"/>
                  </a:lnTo>
                  <a:lnTo>
                    <a:pt x="378" y="169"/>
                  </a:lnTo>
                  <a:lnTo>
                    <a:pt x="380" y="170"/>
                  </a:lnTo>
                  <a:lnTo>
                    <a:pt x="384" y="171"/>
                  </a:lnTo>
                  <a:lnTo>
                    <a:pt x="387" y="172"/>
                  </a:lnTo>
                  <a:lnTo>
                    <a:pt x="390" y="174"/>
                  </a:lnTo>
                  <a:lnTo>
                    <a:pt x="394" y="175"/>
                  </a:lnTo>
                  <a:lnTo>
                    <a:pt x="397" y="175"/>
                  </a:lnTo>
                  <a:lnTo>
                    <a:pt x="400" y="177"/>
                  </a:lnTo>
                  <a:lnTo>
                    <a:pt x="405" y="178"/>
                  </a:lnTo>
                  <a:lnTo>
                    <a:pt x="408" y="179"/>
                  </a:lnTo>
                  <a:lnTo>
                    <a:pt x="412" y="181"/>
                  </a:lnTo>
                  <a:lnTo>
                    <a:pt x="416" y="182"/>
                  </a:lnTo>
                  <a:lnTo>
                    <a:pt x="420" y="184"/>
                  </a:lnTo>
                  <a:lnTo>
                    <a:pt x="424" y="184"/>
                  </a:lnTo>
                  <a:lnTo>
                    <a:pt x="428" y="185"/>
                  </a:lnTo>
                  <a:lnTo>
                    <a:pt x="432" y="186"/>
                  </a:lnTo>
                  <a:lnTo>
                    <a:pt x="437" y="187"/>
                  </a:lnTo>
                  <a:lnTo>
                    <a:pt x="441" y="189"/>
                  </a:lnTo>
                  <a:lnTo>
                    <a:pt x="446" y="190"/>
                  </a:lnTo>
                  <a:lnTo>
                    <a:pt x="450" y="191"/>
                  </a:lnTo>
                  <a:lnTo>
                    <a:pt x="454" y="193"/>
                  </a:lnTo>
                  <a:lnTo>
                    <a:pt x="458" y="193"/>
                  </a:lnTo>
                  <a:lnTo>
                    <a:pt x="463" y="193"/>
                  </a:lnTo>
                  <a:lnTo>
                    <a:pt x="467" y="194"/>
                  </a:lnTo>
                  <a:lnTo>
                    <a:pt x="471" y="195"/>
                  </a:lnTo>
                  <a:lnTo>
                    <a:pt x="476" y="195"/>
                  </a:lnTo>
                  <a:lnTo>
                    <a:pt x="520" y="203"/>
                  </a:lnTo>
                </a:path>
              </a:pathLst>
            </a:custGeom>
            <a:solidFill>
              <a:srgbClr val="A6A6A6"/>
            </a:solidFill>
            <a:ln w="12700" cap="rnd">
              <a:noFill/>
              <a:round/>
              <a:headEnd/>
              <a:tailEnd/>
            </a:ln>
          </p:spPr>
          <p:txBody>
            <a:bodyPr/>
            <a:lstStyle/>
            <a:p>
              <a:endParaRPr lang="en-US"/>
            </a:p>
          </p:txBody>
        </p:sp>
        <p:sp>
          <p:nvSpPr>
            <p:cNvPr id="40011" name="Freeform 69"/>
            <p:cNvSpPr>
              <a:spLocks noChangeAspect="1"/>
            </p:cNvSpPr>
            <p:nvPr/>
          </p:nvSpPr>
          <p:spPr bwMode="auto">
            <a:xfrm>
              <a:off x="870" y="1710"/>
              <a:ext cx="28" cy="56"/>
            </a:xfrm>
            <a:custGeom>
              <a:avLst/>
              <a:gdLst>
                <a:gd name="T0" fmla="*/ 0 w 28"/>
                <a:gd name="T1" fmla="*/ 55 h 56"/>
                <a:gd name="T2" fmla="*/ 3 w 28"/>
                <a:gd name="T3" fmla="*/ 55 h 56"/>
                <a:gd name="T4" fmla="*/ 8 w 28"/>
                <a:gd name="T5" fmla="*/ 53 h 56"/>
                <a:gd name="T6" fmla="*/ 13 w 28"/>
                <a:gd name="T7" fmla="*/ 49 h 56"/>
                <a:gd name="T8" fmla="*/ 16 w 28"/>
                <a:gd name="T9" fmla="*/ 43 h 56"/>
                <a:gd name="T10" fmla="*/ 22 w 28"/>
                <a:gd name="T11" fmla="*/ 36 h 56"/>
                <a:gd name="T12" fmla="*/ 26 w 28"/>
                <a:gd name="T13" fmla="*/ 27 h 56"/>
                <a:gd name="T14" fmla="*/ 27 w 28"/>
                <a:gd name="T15" fmla="*/ 15 h 56"/>
                <a:gd name="T16" fmla="*/ 21 w 28"/>
                <a:gd name="T17" fmla="*/ 0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6"/>
                <a:gd name="T29" fmla="*/ 28 w 28"/>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6">
                  <a:moveTo>
                    <a:pt x="0" y="55"/>
                  </a:moveTo>
                  <a:lnTo>
                    <a:pt x="3" y="55"/>
                  </a:lnTo>
                  <a:lnTo>
                    <a:pt x="8" y="53"/>
                  </a:lnTo>
                  <a:lnTo>
                    <a:pt x="13" y="49"/>
                  </a:lnTo>
                  <a:lnTo>
                    <a:pt x="16" y="43"/>
                  </a:lnTo>
                  <a:lnTo>
                    <a:pt x="22" y="36"/>
                  </a:lnTo>
                  <a:lnTo>
                    <a:pt x="26" y="27"/>
                  </a:lnTo>
                  <a:lnTo>
                    <a:pt x="27" y="15"/>
                  </a:lnTo>
                  <a:lnTo>
                    <a:pt x="21" y="0"/>
                  </a:lnTo>
                </a:path>
              </a:pathLst>
            </a:custGeom>
            <a:noFill/>
            <a:ln w="12700" cap="rnd">
              <a:solidFill>
                <a:srgbClr val="000000"/>
              </a:solidFill>
              <a:round/>
              <a:headEnd/>
              <a:tailEnd/>
            </a:ln>
          </p:spPr>
          <p:txBody>
            <a:bodyPr/>
            <a:lstStyle/>
            <a:p>
              <a:endParaRPr lang="en-US"/>
            </a:p>
          </p:txBody>
        </p:sp>
        <p:sp>
          <p:nvSpPr>
            <p:cNvPr id="40012" name="Freeform 70"/>
            <p:cNvSpPr>
              <a:spLocks noChangeAspect="1"/>
            </p:cNvSpPr>
            <p:nvPr/>
          </p:nvSpPr>
          <p:spPr bwMode="auto">
            <a:xfrm>
              <a:off x="643" y="1637"/>
              <a:ext cx="196" cy="99"/>
            </a:xfrm>
            <a:custGeom>
              <a:avLst/>
              <a:gdLst>
                <a:gd name="T0" fmla="*/ 186 w 196"/>
                <a:gd name="T1" fmla="*/ 96 h 99"/>
                <a:gd name="T2" fmla="*/ 195 w 196"/>
                <a:gd name="T3" fmla="*/ 71 h 99"/>
                <a:gd name="T4" fmla="*/ 194 w 196"/>
                <a:gd name="T5" fmla="*/ 71 h 99"/>
                <a:gd name="T6" fmla="*/ 192 w 196"/>
                <a:gd name="T7" fmla="*/ 67 h 99"/>
                <a:gd name="T8" fmla="*/ 188 w 196"/>
                <a:gd name="T9" fmla="*/ 63 h 99"/>
                <a:gd name="T10" fmla="*/ 186 w 196"/>
                <a:gd name="T11" fmla="*/ 61 h 99"/>
                <a:gd name="T12" fmla="*/ 182 w 196"/>
                <a:gd name="T13" fmla="*/ 58 h 99"/>
                <a:gd name="T14" fmla="*/ 179 w 196"/>
                <a:gd name="T15" fmla="*/ 56 h 99"/>
                <a:gd name="T16" fmla="*/ 177 w 196"/>
                <a:gd name="T17" fmla="*/ 55 h 99"/>
                <a:gd name="T18" fmla="*/ 176 w 196"/>
                <a:gd name="T19" fmla="*/ 54 h 99"/>
                <a:gd name="T20" fmla="*/ 175 w 196"/>
                <a:gd name="T21" fmla="*/ 54 h 99"/>
                <a:gd name="T22" fmla="*/ 56 w 196"/>
                <a:gd name="T23" fmla="*/ 8 h 99"/>
                <a:gd name="T24" fmla="*/ 49 w 196"/>
                <a:gd name="T25" fmla="*/ 7 h 99"/>
                <a:gd name="T26" fmla="*/ 29 w 196"/>
                <a:gd name="T27" fmla="*/ 0 h 99"/>
                <a:gd name="T28" fmla="*/ 18 w 196"/>
                <a:gd name="T29" fmla="*/ 3 h 99"/>
                <a:gd name="T30" fmla="*/ 9 w 196"/>
                <a:gd name="T31" fmla="*/ 0 h 99"/>
                <a:gd name="T32" fmla="*/ 8 w 196"/>
                <a:gd name="T33" fmla="*/ 4 h 99"/>
                <a:gd name="T34" fmla="*/ 14 w 196"/>
                <a:gd name="T35" fmla="*/ 7 h 99"/>
                <a:gd name="T36" fmla="*/ 8 w 196"/>
                <a:gd name="T37" fmla="*/ 23 h 99"/>
                <a:gd name="T38" fmla="*/ 1 w 196"/>
                <a:gd name="T39" fmla="*/ 21 h 99"/>
                <a:gd name="T40" fmla="*/ 0 w 196"/>
                <a:gd name="T41" fmla="*/ 26 h 99"/>
                <a:gd name="T42" fmla="*/ 8 w 196"/>
                <a:gd name="T43" fmla="*/ 29 h 99"/>
                <a:gd name="T44" fmla="*/ 15 w 196"/>
                <a:gd name="T45" fmla="*/ 37 h 99"/>
                <a:gd name="T46" fmla="*/ 31 w 196"/>
                <a:gd name="T47" fmla="*/ 46 h 99"/>
                <a:gd name="T48" fmla="*/ 37 w 196"/>
                <a:gd name="T49" fmla="*/ 49 h 99"/>
                <a:gd name="T50" fmla="*/ 159 w 196"/>
                <a:gd name="T51" fmla="*/ 97 h 99"/>
                <a:gd name="T52" fmla="*/ 160 w 196"/>
                <a:gd name="T53" fmla="*/ 97 h 99"/>
                <a:gd name="T54" fmla="*/ 162 w 196"/>
                <a:gd name="T55" fmla="*/ 97 h 99"/>
                <a:gd name="T56" fmla="*/ 165 w 196"/>
                <a:gd name="T57" fmla="*/ 98 h 99"/>
                <a:gd name="T58" fmla="*/ 168 w 196"/>
                <a:gd name="T59" fmla="*/ 98 h 99"/>
                <a:gd name="T60" fmla="*/ 171 w 196"/>
                <a:gd name="T61" fmla="*/ 98 h 99"/>
                <a:gd name="T62" fmla="*/ 176 w 196"/>
                <a:gd name="T63" fmla="*/ 98 h 99"/>
                <a:gd name="T64" fmla="*/ 180 w 196"/>
                <a:gd name="T65" fmla="*/ 98 h 99"/>
                <a:gd name="T66" fmla="*/ 184 w 196"/>
                <a:gd name="T67" fmla="*/ 96 h 99"/>
                <a:gd name="T68" fmla="*/ 185 w 196"/>
                <a:gd name="T69" fmla="*/ 96 h 99"/>
                <a:gd name="T70" fmla="*/ 185 w 196"/>
                <a:gd name="T71" fmla="*/ 97 h 99"/>
                <a:gd name="T72" fmla="*/ 186 w 196"/>
                <a:gd name="T73" fmla="*/ 96 h 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6"/>
                <a:gd name="T112" fmla="*/ 0 h 99"/>
                <a:gd name="T113" fmla="*/ 196 w 196"/>
                <a:gd name="T114" fmla="*/ 99 h 9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6" h="99">
                  <a:moveTo>
                    <a:pt x="186" y="96"/>
                  </a:moveTo>
                  <a:lnTo>
                    <a:pt x="195" y="71"/>
                  </a:lnTo>
                  <a:lnTo>
                    <a:pt x="194" y="71"/>
                  </a:lnTo>
                  <a:lnTo>
                    <a:pt x="192" y="67"/>
                  </a:lnTo>
                  <a:lnTo>
                    <a:pt x="188" y="63"/>
                  </a:lnTo>
                  <a:lnTo>
                    <a:pt x="186" y="61"/>
                  </a:lnTo>
                  <a:lnTo>
                    <a:pt x="182" y="58"/>
                  </a:lnTo>
                  <a:lnTo>
                    <a:pt x="179" y="56"/>
                  </a:lnTo>
                  <a:lnTo>
                    <a:pt x="177" y="55"/>
                  </a:lnTo>
                  <a:lnTo>
                    <a:pt x="176" y="54"/>
                  </a:lnTo>
                  <a:lnTo>
                    <a:pt x="175" y="54"/>
                  </a:lnTo>
                  <a:lnTo>
                    <a:pt x="56" y="8"/>
                  </a:lnTo>
                  <a:lnTo>
                    <a:pt x="49" y="7"/>
                  </a:lnTo>
                  <a:lnTo>
                    <a:pt x="29" y="0"/>
                  </a:lnTo>
                  <a:lnTo>
                    <a:pt x="18" y="3"/>
                  </a:lnTo>
                  <a:lnTo>
                    <a:pt x="9" y="0"/>
                  </a:lnTo>
                  <a:lnTo>
                    <a:pt x="8" y="4"/>
                  </a:lnTo>
                  <a:lnTo>
                    <a:pt x="14" y="7"/>
                  </a:lnTo>
                  <a:lnTo>
                    <a:pt x="8" y="23"/>
                  </a:lnTo>
                  <a:lnTo>
                    <a:pt x="1" y="21"/>
                  </a:lnTo>
                  <a:lnTo>
                    <a:pt x="0" y="26"/>
                  </a:lnTo>
                  <a:lnTo>
                    <a:pt x="8" y="29"/>
                  </a:lnTo>
                  <a:lnTo>
                    <a:pt x="15" y="37"/>
                  </a:lnTo>
                  <a:lnTo>
                    <a:pt x="31" y="46"/>
                  </a:lnTo>
                  <a:lnTo>
                    <a:pt x="37" y="49"/>
                  </a:lnTo>
                  <a:lnTo>
                    <a:pt x="159" y="97"/>
                  </a:lnTo>
                  <a:lnTo>
                    <a:pt x="160" y="97"/>
                  </a:lnTo>
                  <a:lnTo>
                    <a:pt x="162" y="97"/>
                  </a:lnTo>
                  <a:lnTo>
                    <a:pt x="165" y="98"/>
                  </a:lnTo>
                  <a:lnTo>
                    <a:pt x="168" y="98"/>
                  </a:lnTo>
                  <a:lnTo>
                    <a:pt x="171" y="98"/>
                  </a:lnTo>
                  <a:lnTo>
                    <a:pt x="176" y="98"/>
                  </a:lnTo>
                  <a:lnTo>
                    <a:pt x="180" y="98"/>
                  </a:lnTo>
                  <a:lnTo>
                    <a:pt x="184" y="96"/>
                  </a:lnTo>
                  <a:lnTo>
                    <a:pt x="185" y="96"/>
                  </a:lnTo>
                  <a:lnTo>
                    <a:pt x="185" y="97"/>
                  </a:lnTo>
                  <a:lnTo>
                    <a:pt x="186" y="96"/>
                  </a:lnTo>
                </a:path>
              </a:pathLst>
            </a:custGeom>
            <a:noFill/>
            <a:ln w="12700" cap="rnd">
              <a:solidFill>
                <a:srgbClr val="000000"/>
              </a:solidFill>
              <a:round/>
              <a:headEnd/>
              <a:tailEnd/>
            </a:ln>
          </p:spPr>
          <p:txBody>
            <a:bodyPr/>
            <a:lstStyle/>
            <a:p>
              <a:endParaRPr lang="en-US"/>
            </a:p>
          </p:txBody>
        </p:sp>
        <p:sp>
          <p:nvSpPr>
            <p:cNvPr id="40013" name="Freeform 71"/>
            <p:cNvSpPr>
              <a:spLocks noChangeAspect="1"/>
            </p:cNvSpPr>
            <p:nvPr/>
          </p:nvSpPr>
          <p:spPr bwMode="auto">
            <a:xfrm>
              <a:off x="434" y="1548"/>
              <a:ext cx="164" cy="91"/>
            </a:xfrm>
            <a:custGeom>
              <a:avLst/>
              <a:gdLst>
                <a:gd name="T0" fmla="*/ 132 w 164"/>
                <a:gd name="T1" fmla="*/ 87 h 91"/>
                <a:gd name="T2" fmla="*/ 99 w 164"/>
                <a:gd name="T3" fmla="*/ 87 h 91"/>
                <a:gd name="T4" fmla="*/ 86 w 164"/>
                <a:gd name="T5" fmla="*/ 82 h 91"/>
                <a:gd name="T6" fmla="*/ 75 w 164"/>
                <a:gd name="T7" fmla="*/ 79 h 91"/>
                <a:gd name="T8" fmla="*/ 64 w 164"/>
                <a:gd name="T9" fmla="*/ 75 h 91"/>
                <a:gd name="T10" fmla="*/ 54 w 164"/>
                <a:gd name="T11" fmla="*/ 72 h 91"/>
                <a:gd name="T12" fmla="*/ 45 w 164"/>
                <a:gd name="T13" fmla="*/ 67 h 91"/>
                <a:gd name="T14" fmla="*/ 37 w 164"/>
                <a:gd name="T15" fmla="*/ 63 h 91"/>
                <a:gd name="T16" fmla="*/ 30 w 164"/>
                <a:gd name="T17" fmla="*/ 61 h 91"/>
                <a:gd name="T18" fmla="*/ 24 w 164"/>
                <a:gd name="T19" fmla="*/ 57 h 91"/>
                <a:gd name="T20" fmla="*/ 18 w 164"/>
                <a:gd name="T21" fmla="*/ 54 h 91"/>
                <a:gd name="T22" fmla="*/ 13 w 164"/>
                <a:gd name="T23" fmla="*/ 52 h 91"/>
                <a:gd name="T24" fmla="*/ 9 w 164"/>
                <a:gd name="T25" fmla="*/ 49 h 91"/>
                <a:gd name="T26" fmla="*/ 5 w 164"/>
                <a:gd name="T27" fmla="*/ 47 h 91"/>
                <a:gd name="T28" fmla="*/ 3 w 164"/>
                <a:gd name="T29" fmla="*/ 46 h 91"/>
                <a:gd name="T30" fmla="*/ 0 w 164"/>
                <a:gd name="T31" fmla="*/ 45 h 91"/>
                <a:gd name="T32" fmla="*/ 0 w 164"/>
                <a:gd name="T33" fmla="*/ 44 h 91"/>
                <a:gd name="T34" fmla="*/ 17 w 164"/>
                <a:gd name="T35" fmla="*/ 0 h 91"/>
                <a:gd name="T36" fmla="*/ 28 w 164"/>
                <a:gd name="T37" fmla="*/ 2 h 91"/>
                <a:gd name="T38" fmla="*/ 40 w 164"/>
                <a:gd name="T39" fmla="*/ 6 h 91"/>
                <a:gd name="T40" fmla="*/ 51 w 164"/>
                <a:gd name="T41" fmla="*/ 9 h 91"/>
                <a:gd name="T42" fmla="*/ 61 w 164"/>
                <a:gd name="T43" fmla="*/ 11 h 91"/>
                <a:gd name="T44" fmla="*/ 70 w 164"/>
                <a:gd name="T45" fmla="*/ 14 h 91"/>
                <a:gd name="T46" fmla="*/ 78 w 164"/>
                <a:gd name="T47" fmla="*/ 18 h 91"/>
                <a:gd name="T48" fmla="*/ 86 w 164"/>
                <a:gd name="T49" fmla="*/ 20 h 91"/>
                <a:gd name="T50" fmla="*/ 92 w 164"/>
                <a:gd name="T51" fmla="*/ 23 h 91"/>
                <a:gd name="T52" fmla="*/ 99 w 164"/>
                <a:gd name="T53" fmla="*/ 25 h 91"/>
                <a:gd name="T54" fmla="*/ 104 w 164"/>
                <a:gd name="T55" fmla="*/ 27 h 91"/>
                <a:gd name="T56" fmla="*/ 108 w 164"/>
                <a:gd name="T57" fmla="*/ 28 h 91"/>
                <a:gd name="T58" fmla="*/ 111 w 164"/>
                <a:gd name="T59" fmla="*/ 31 h 91"/>
                <a:gd name="T60" fmla="*/ 115 w 164"/>
                <a:gd name="T61" fmla="*/ 32 h 91"/>
                <a:gd name="T62" fmla="*/ 117 w 164"/>
                <a:gd name="T63" fmla="*/ 33 h 91"/>
                <a:gd name="T64" fmla="*/ 117 w 164"/>
                <a:gd name="T65" fmla="*/ 34 h 91"/>
                <a:gd name="T66" fmla="*/ 144 w 164"/>
                <a:gd name="T67" fmla="*/ 57 h 91"/>
                <a:gd name="T68" fmla="*/ 143 w 164"/>
                <a:gd name="T69" fmla="*/ 59 h 91"/>
                <a:gd name="T70" fmla="*/ 156 w 164"/>
                <a:gd name="T71" fmla="*/ 64 h 91"/>
                <a:gd name="T72" fmla="*/ 157 w 164"/>
                <a:gd name="T73" fmla="*/ 66 h 91"/>
                <a:gd name="T74" fmla="*/ 163 w 164"/>
                <a:gd name="T75" fmla="*/ 68 h 91"/>
                <a:gd name="T76" fmla="*/ 162 w 164"/>
                <a:gd name="T77" fmla="*/ 70 h 91"/>
                <a:gd name="T78" fmla="*/ 156 w 164"/>
                <a:gd name="T79" fmla="*/ 68 h 91"/>
                <a:gd name="T80" fmla="*/ 154 w 164"/>
                <a:gd name="T81" fmla="*/ 69 h 91"/>
                <a:gd name="T82" fmla="*/ 141 w 164"/>
                <a:gd name="T83" fmla="*/ 63 h 91"/>
                <a:gd name="T84" fmla="*/ 135 w 164"/>
                <a:gd name="T85" fmla="*/ 78 h 91"/>
                <a:gd name="T86" fmla="*/ 149 w 164"/>
                <a:gd name="T87" fmla="*/ 83 h 91"/>
                <a:gd name="T88" fmla="*/ 151 w 164"/>
                <a:gd name="T89" fmla="*/ 85 h 91"/>
                <a:gd name="T90" fmla="*/ 155 w 164"/>
                <a:gd name="T91" fmla="*/ 87 h 91"/>
                <a:gd name="T92" fmla="*/ 154 w 164"/>
                <a:gd name="T93" fmla="*/ 90 h 91"/>
                <a:gd name="T94" fmla="*/ 150 w 164"/>
                <a:gd name="T95" fmla="*/ 88 h 91"/>
                <a:gd name="T96" fmla="*/ 147 w 164"/>
                <a:gd name="T97" fmla="*/ 88 h 91"/>
                <a:gd name="T98" fmla="*/ 133 w 164"/>
                <a:gd name="T99" fmla="*/ 83 h 91"/>
                <a:gd name="T100" fmla="*/ 132 w 164"/>
                <a:gd name="T101" fmla="*/ 87 h 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4"/>
                <a:gd name="T154" fmla="*/ 0 h 91"/>
                <a:gd name="T155" fmla="*/ 164 w 164"/>
                <a:gd name="T156" fmla="*/ 91 h 9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4" h="91">
                  <a:moveTo>
                    <a:pt x="132" y="87"/>
                  </a:moveTo>
                  <a:lnTo>
                    <a:pt x="99" y="87"/>
                  </a:lnTo>
                  <a:lnTo>
                    <a:pt x="86" y="82"/>
                  </a:lnTo>
                  <a:lnTo>
                    <a:pt x="75" y="79"/>
                  </a:lnTo>
                  <a:lnTo>
                    <a:pt x="64" y="75"/>
                  </a:lnTo>
                  <a:lnTo>
                    <a:pt x="54" y="72"/>
                  </a:lnTo>
                  <a:lnTo>
                    <a:pt x="45" y="67"/>
                  </a:lnTo>
                  <a:lnTo>
                    <a:pt x="37" y="63"/>
                  </a:lnTo>
                  <a:lnTo>
                    <a:pt x="30" y="61"/>
                  </a:lnTo>
                  <a:lnTo>
                    <a:pt x="24" y="57"/>
                  </a:lnTo>
                  <a:lnTo>
                    <a:pt x="18" y="54"/>
                  </a:lnTo>
                  <a:lnTo>
                    <a:pt x="13" y="52"/>
                  </a:lnTo>
                  <a:lnTo>
                    <a:pt x="9" y="49"/>
                  </a:lnTo>
                  <a:lnTo>
                    <a:pt x="5" y="47"/>
                  </a:lnTo>
                  <a:lnTo>
                    <a:pt x="3" y="46"/>
                  </a:lnTo>
                  <a:lnTo>
                    <a:pt x="0" y="45"/>
                  </a:lnTo>
                  <a:lnTo>
                    <a:pt x="0" y="44"/>
                  </a:lnTo>
                  <a:lnTo>
                    <a:pt x="17" y="0"/>
                  </a:lnTo>
                  <a:lnTo>
                    <a:pt x="28" y="2"/>
                  </a:lnTo>
                  <a:lnTo>
                    <a:pt x="40" y="6"/>
                  </a:lnTo>
                  <a:lnTo>
                    <a:pt x="51" y="9"/>
                  </a:lnTo>
                  <a:lnTo>
                    <a:pt x="61" y="11"/>
                  </a:lnTo>
                  <a:lnTo>
                    <a:pt x="70" y="14"/>
                  </a:lnTo>
                  <a:lnTo>
                    <a:pt x="78" y="18"/>
                  </a:lnTo>
                  <a:lnTo>
                    <a:pt x="86" y="20"/>
                  </a:lnTo>
                  <a:lnTo>
                    <a:pt x="92" y="23"/>
                  </a:lnTo>
                  <a:lnTo>
                    <a:pt x="99" y="25"/>
                  </a:lnTo>
                  <a:lnTo>
                    <a:pt x="104" y="27"/>
                  </a:lnTo>
                  <a:lnTo>
                    <a:pt x="108" y="28"/>
                  </a:lnTo>
                  <a:lnTo>
                    <a:pt x="111" y="31"/>
                  </a:lnTo>
                  <a:lnTo>
                    <a:pt x="115" y="32"/>
                  </a:lnTo>
                  <a:lnTo>
                    <a:pt x="117" y="33"/>
                  </a:lnTo>
                  <a:lnTo>
                    <a:pt x="117" y="34"/>
                  </a:lnTo>
                  <a:lnTo>
                    <a:pt x="144" y="57"/>
                  </a:lnTo>
                  <a:lnTo>
                    <a:pt x="143" y="59"/>
                  </a:lnTo>
                  <a:lnTo>
                    <a:pt x="156" y="64"/>
                  </a:lnTo>
                  <a:lnTo>
                    <a:pt x="157" y="66"/>
                  </a:lnTo>
                  <a:lnTo>
                    <a:pt x="163" y="68"/>
                  </a:lnTo>
                  <a:lnTo>
                    <a:pt x="162" y="70"/>
                  </a:lnTo>
                  <a:lnTo>
                    <a:pt x="156" y="68"/>
                  </a:lnTo>
                  <a:lnTo>
                    <a:pt x="154" y="69"/>
                  </a:lnTo>
                  <a:lnTo>
                    <a:pt x="141" y="63"/>
                  </a:lnTo>
                  <a:lnTo>
                    <a:pt x="135" y="78"/>
                  </a:lnTo>
                  <a:lnTo>
                    <a:pt x="149" y="83"/>
                  </a:lnTo>
                  <a:lnTo>
                    <a:pt x="151" y="85"/>
                  </a:lnTo>
                  <a:lnTo>
                    <a:pt x="155" y="87"/>
                  </a:lnTo>
                  <a:lnTo>
                    <a:pt x="154" y="90"/>
                  </a:lnTo>
                  <a:lnTo>
                    <a:pt x="150" y="88"/>
                  </a:lnTo>
                  <a:lnTo>
                    <a:pt x="147" y="88"/>
                  </a:lnTo>
                  <a:lnTo>
                    <a:pt x="133" y="83"/>
                  </a:lnTo>
                  <a:lnTo>
                    <a:pt x="132" y="87"/>
                  </a:lnTo>
                </a:path>
              </a:pathLst>
            </a:custGeom>
            <a:noFill/>
            <a:ln w="12700" cap="rnd">
              <a:solidFill>
                <a:srgbClr val="000000"/>
              </a:solidFill>
              <a:round/>
              <a:headEnd/>
              <a:tailEnd/>
            </a:ln>
          </p:spPr>
          <p:txBody>
            <a:bodyPr/>
            <a:lstStyle/>
            <a:p>
              <a:endParaRPr lang="en-US"/>
            </a:p>
          </p:txBody>
        </p:sp>
        <p:sp>
          <p:nvSpPr>
            <p:cNvPr id="40014" name="Line 72"/>
            <p:cNvSpPr>
              <a:spLocks noChangeAspect="1" noChangeShapeType="1"/>
            </p:cNvSpPr>
            <p:nvPr/>
          </p:nvSpPr>
          <p:spPr bwMode="auto">
            <a:xfrm flipH="1" flipV="1">
              <a:off x="57" y="1606"/>
              <a:ext cx="60" cy="48"/>
            </a:xfrm>
            <a:prstGeom prst="line">
              <a:avLst/>
            </a:prstGeom>
            <a:noFill/>
            <a:ln w="12700">
              <a:solidFill>
                <a:srgbClr val="000000"/>
              </a:solidFill>
              <a:round/>
              <a:headEnd/>
              <a:tailEnd/>
            </a:ln>
          </p:spPr>
          <p:txBody>
            <a:bodyPr wrap="none" anchor="ctr"/>
            <a:lstStyle/>
            <a:p>
              <a:endParaRPr lang="en-US"/>
            </a:p>
          </p:txBody>
        </p:sp>
        <p:sp>
          <p:nvSpPr>
            <p:cNvPr id="40015" name="Line 73"/>
            <p:cNvSpPr>
              <a:spLocks noChangeAspect="1" noChangeShapeType="1"/>
            </p:cNvSpPr>
            <p:nvPr/>
          </p:nvSpPr>
          <p:spPr bwMode="auto">
            <a:xfrm flipV="1">
              <a:off x="100" y="1580"/>
              <a:ext cx="110" cy="61"/>
            </a:xfrm>
            <a:prstGeom prst="line">
              <a:avLst/>
            </a:prstGeom>
            <a:noFill/>
            <a:ln w="12700">
              <a:solidFill>
                <a:srgbClr val="000000"/>
              </a:solidFill>
              <a:round/>
              <a:headEnd/>
              <a:tailEnd/>
            </a:ln>
          </p:spPr>
          <p:txBody>
            <a:bodyPr wrap="none" anchor="ctr"/>
            <a:lstStyle/>
            <a:p>
              <a:endParaRPr lang="en-US"/>
            </a:p>
          </p:txBody>
        </p:sp>
        <p:sp>
          <p:nvSpPr>
            <p:cNvPr id="40016" name="Freeform 74"/>
            <p:cNvSpPr>
              <a:spLocks noChangeAspect="1"/>
            </p:cNvSpPr>
            <p:nvPr/>
          </p:nvSpPr>
          <p:spPr bwMode="auto">
            <a:xfrm>
              <a:off x="386" y="1619"/>
              <a:ext cx="144" cy="85"/>
            </a:xfrm>
            <a:custGeom>
              <a:avLst/>
              <a:gdLst>
                <a:gd name="T0" fmla="*/ 0 w 144"/>
                <a:gd name="T1" fmla="*/ 0 h 85"/>
                <a:gd name="T2" fmla="*/ 143 w 144"/>
                <a:gd name="T3" fmla="*/ 55 h 85"/>
                <a:gd name="T4" fmla="*/ 132 w 144"/>
                <a:gd name="T5" fmla="*/ 84 h 85"/>
                <a:gd name="T6" fmla="*/ 0 60000 65536"/>
                <a:gd name="T7" fmla="*/ 0 60000 65536"/>
                <a:gd name="T8" fmla="*/ 0 60000 65536"/>
                <a:gd name="T9" fmla="*/ 0 w 144"/>
                <a:gd name="T10" fmla="*/ 0 h 85"/>
                <a:gd name="T11" fmla="*/ 144 w 144"/>
                <a:gd name="T12" fmla="*/ 85 h 85"/>
              </a:gdLst>
              <a:ahLst/>
              <a:cxnLst>
                <a:cxn ang="T6">
                  <a:pos x="T0" y="T1"/>
                </a:cxn>
                <a:cxn ang="T7">
                  <a:pos x="T2" y="T3"/>
                </a:cxn>
                <a:cxn ang="T8">
                  <a:pos x="T4" y="T5"/>
                </a:cxn>
              </a:cxnLst>
              <a:rect l="T9" t="T10" r="T11" b="T12"/>
              <a:pathLst>
                <a:path w="144" h="85">
                  <a:moveTo>
                    <a:pt x="0" y="0"/>
                  </a:moveTo>
                  <a:lnTo>
                    <a:pt x="143" y="55"/>
                  </a:lnTo>
                  <a:lnTo>
                    <a:pt x="132" y="84"/>
                  </a:lnTo>
                </a:path>
              </a:pathLst>
            </a:custGeom>
            <a:noFill/>
            <a:ln w="12700" cap="rnd">
              <a:solidFill>
                <a:srgbClr val="000000"/>
              </a:solidFill>
              <a:round/>
              <a:headEnd/>
              <a:tailEnd/>
            </a:ln>
          </p:spPr>
          <p:txBody>
            <a:bodyPr/>
            <a:lstStyle/>
            <a:p>
              <a:endParaRPr lang="en-US"/>
            </a:p>
          </p:txBody>
        </p:sp>
        <p:sp>
          <p:nvSpPr>
            <p:cNvPr id="40017" name="Line 75"/>
            <p:cNvSpPr>
              <a:spLocks noChangeAspect="1" noChangeShapeType="1"/>
            </p:cNvSpPr>
            <p:nvPr/>
          </p:nvSpPr>
          <p:spPr bwMode="auto">
            <a:xfrm flipH="1">
              <a:off x="469" y="1623"/>
              <a:ext cx="17" cy="16"/>
            </a:xfrm>
            <a:prstGeom prst="line">
              <a:avLst/>
            </a:prstGeom>
            <a:noFill/>
            <a:ln w="12700">
              <a:solidFill>
                <a:srgbClr val="000000"/>
              </a:solidFill>
              <a:round/>
              <a:headEnd/>
              <a:tailEnd/>
            </a:ln>
          </p:spPr>
          <p:txBody>
            <a:bodyPr wrap="none" anchor="ctr"/>
            <a:lstStyle/>
            <a:p>
              <a:endParaRPr lang="en-US"/>
            </a:p>
          </p:txBody>
        </p:sp>
        <p:sp>
          <p:nvSpPr>
            <p:cNvPr id="40018" name="Line 76"/>
            <p:cNvSpPr>
              <a:spLocks noChangeAspect="1" noChangeShapeType="1"/>
            </p:cNvSpPr>
            <p:nvPr/>
          </p:nvSpPr>
          <p:spPr bwMode="auto">
            <a:xfrm flipH="1" flipV="1">
              <a:off x="497" y="1696"/>
              <a:ext cx="23" cy="29"/>
            </a:xfrm>
            <a:prstGeom prst="line">
              <a:avLst/>
            </a:prstGeom>
            <a:noFill/>
            <a:ln w="12700">
              <a:solidFill>
                <a:srgbClr val="000000"/>
              </a:solidFill>
              <a:round/>
              <a:headEnd/>
              <a:tailEnd/>
            </a:ln>
          </p:spPr>
          <p:txBody>
            <a:bodyPr wrap="none" anchor="ctr"/>
            <a:lstStyle/>
            <a:p>
              <a:endParaRPr lang="en-US"/>
            </a:p>
          </p:txBody>
        </p:sp>
        <p:sp>
          <p:nvSpPr>
            <p:cNvPr id="40019" name="Line 77"/>
            <p:cNvSpPr>
              <a:spLocks noChangeAspect="1" noChangeShapeType="1"/>
            </p:cNvSpPr>
            <p:nvPr/>
          </p:nvSpPr>
          <p:spPr bwMode="auto">
            <a:xfrm flipH="1">
              <a:off x="74" y="1562"/>
              <a:ext cx="92" cy="58"/>
            </a:xfrm>
            <a:prstGeom prst="line">
              <a:avLst/>
            </a:prstGeom>
            <a:noFill/>
            <a:ln w="12700">
              <a:solidFill>
                <a:srgbClr val="000000"/>
              </a:solidFill>
              <a:round/>
              <a:headEnd/>
              <a:tailEnd/>
            </a:ln>
          </p:spPr>
          <p:txBody>
            <a:bodyPr wrap="none" anchor="ctr"/>
            <a:lstStyle/>
            <a:p>
              <a:endParaRPr lang="en-US"/>
            </a:p>
          </p:txBody>
        </p:sp>
        <p:sp>
          <p:nvSpPr>
            <p:cNvPr id="40020" name="Freeform 78"/>
            <p:cNvSpPr>
              <a:spLocks noChangeAspect="1"/>
            </p:cNvSpPr>
            <p:nvPr/>
          </p:nvSpPr>
          <p:spPr bwMode="auto">
            <a:xfrm>
              <a:off x="105" y="1540"/>
              <a:ext cx="123" cy="59"/>
            </a:xfrm>
            <a:custGeom>
              <a:avLst/>
              <a:gdLst>
                <a:gd name="T0" fmla="*/ 0 w 123"/>
                <a:gd name="T1" fmla="*/ 0 h 59"/>
                <a:gd name="T2" fmla="*/ 3 w 123"/>
                <a:gd name="T3" fmla="*/ 0 h 59"/>
                <a:gd name="T4" fmla="*/ 7 w 123"/>
                <a:gd name="T5" fmla="*/ 2 h 59"/>
                <a:gd name="T6" fmla="*/ 13 w 123"/>
                <a:gd name="T7" fmla="*/ 3 h 59"/>
                <a:gd name="T8" fmla="*/ 20 w 123"/>
                <a:gd name="T9" fmla="*/ 6 h 59"/>
                <a:gd name="T10" fmla="*/ 29 w 123"/>
                <a:gd name="T11" fmla="*/ 8 h 59"/>
                <a:gd name="T12" fmla="*/ 37 w 123"/>
                <a:gd name="T13" fmla="*/ 10 h 59"/>
                <a:gd name="T14" fmla="*/ 47 w 123"/>
                <a:gd name="T15" fmla="*/ 15 h 59"/>
                <a:gd name="T16" fmla="*/ 57 w 123"/>
                <a:gd name="T17" fmla="*/ 18 h 59"/>
                <a:gd name="T18" fmla="*/ 68 w 123"/>
                <a:gd name="T19" fmla="*/ 23 h 59"/>
                <a:gd name="T20" fmla="*/ 78 w 123"/>
                <a:gd name="T21" fmla="*/ 27 h 59"/>
                <a:gd name="T22" fmla="*/ 88 w 123"/>
                <a:gd name="T23" fmla="*/ 33 h 59"/>
                <a:gd name="T24" fmla="*/ 98 w 123"/>
                <a:gd name="T25" fmla="*/ 38 h 59"/>
                <a:gd name="T26" fmla="*/ 107 w 123"/>
                <a:gd name="T27" fmla="*/ 44 h 59"/>
                <a:gd name="T28" fmla="*/ 115 w 123"/>
                <a:gd name="T29" fmla="*/ 51 h 59"/>
                <a:gd name="T30" fmla="*/ 122 w 123"/>
                <a:gd name="T31" fmla="*/ 58 h 5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3"/>
                <a:gd name="T49" fmla="*/ 0 h 59"/>
                <a:gd name="T50" fmla="*/ 123 w 123"/>
                <a:gd name="T51" fmla="*/ 59 h 5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3" h="59">
                  <a:moveTo>
                    <a:pt x="0" y="0"/>
                  </a:moveTo>
                  <a:lnTo>
                    <a:pt x="3" y="0"/>
                  </a:lnTo>
                  <a:lnTo>
                    <a:pt x="7" y="2"/>
                  </a:lnTo>
                  <a:lnTo>
                    <a:pt x="13" y="3"/>
                  </a:lnTo>
                  <a:lnTo>
                    <a:pt x="20" y="6"/>
                  </a:lnTo>
                  <a:lnTo>
                    <a:pt x="29" y="8"/>
                  </a:lnTo>
                  <a:lnTo>
                    <a:pt x="37" y="10"/>
                  </a:lnTo>
                  <a:lnTo>
                    <a:pt x="47" y="15"/>
                  </a:lnTo>
                  <a:lnTo>
                    <a:pt x="57" y="18"/>
                  </a:lnTo>
                  <a:lnTo>
                    <a:pt x="68" y="23"/>
                  </a:lnTo>
                  <a:lnTo>
                    <a:pt x="78" y="27"/>
                  </a:lnTo>
                  <a:lnTo>
                    <a:pt x="88" y="33"/>
                  </a:lnTo>
                  <a:lnTo>
                    <a:pt x="98" y="38"/>
                  </a:lnTo>
                  <a:lnTo>
                    <a:pt x="107" y="44"/>
                  </a:lnTo>
                  <a:lnTo>
                    <a:pt x="115" y="51"/>
                  </a:lnTo>
                  <a:lnTo>
                    <a:pt x="122" y="58"/>
                  </a:lnTo>
                </a:path>
              </a:pathLst>
            </a:custGeom>
            <a:noFill/>
            <a:ln w="12700" cap="rnd">
              <a:solidFill>
                <a:srgbClr val="000000"/>
              </a:solidFill>
              <a:round/>
              <a:headEnd/>
              <a:tailEnd/>
            </a:ln>
          </p:spPr>
          <p:txBody>
            <a:bodyPr/>
            <a:lstStyle/>
            <a:p>
              <a:endParaRPr lang="en-US"/>
            </a:p>
          </p:txBody>
        </p:sp>
        <p:sp>
          <p:nvSpPr>
            <p:cNvPr id="40021" name="Freeform 79"/>
            <p:cNvSpPr>
              <a:spLocks noChangeAspect="1"/>
            </p:cNvSpPr>
            <p:nvPr/>
          </p:nvSpPr>
          <p:spPr bwMode="auto">
            <a:xfrm>
              <a:off x="179" y="1563"/>
              <a:ext cx="91" cy="45"/>
            </a:xfrm>
            <a:custGeom>
              <a:avLst/>
              <a:gdLst>
                <a:gd name="T0" fmla="*/ 90 w 91"/>
                <a:gd name="T1" fmla="*/ 44 h 45"/>
                <a:gd name="T2" fmla="*/ 0 w 91"/>
                <a:gd name="T3" fmla="*/ 8 h 45"/>
                <a:gd name="T4" fmla="*/ 0 w 91"/>
                <a:gd name="T5" fmla="*/ 6 h 45"/>
                <a:gd name="T6" fmla="*/ 1 w 91"/>
                <a:gd name="T7" fmla="*/ 3 h 45"/>
                <a:gd name="T8" fmla="*/ 0 w 91"/>
                <a:gd name="T9" fmla="*/ 3 h 45"/>
                <a:gd name="T10" fmla="*/ 2 w 91"/>
                <a:gd name="T11" fmla="*/ 0 h 45"/>
                <a:gd name="T12" fmla="*/ 1 w 91"/>
                <a:gd name="T13" fmla="*/ 0 h 45"/>
                <a:gd name="T14" fmla="*/ 0 w 91"/>
                <a:gd name="T15" fmla="*/ 0 h 45"/>
                <a:gd name="T16" fmla="*/ 1 w 91"/>
                <a:gd name="T17" fmla="*/ 0 h 45"/>
                <a:gd name="T18" fmla="*/ 2 w 91"/>
                <a:gd name="T19" fmla="*/ 0 h 45"/>
                <a:gd name="T20" fmla="*/ 4 w 91"/>
                <a:gd name="T21" fmla="*/ 0 h 45"/>
                <a:gd name="T22" fmla="*/ 6 w 91"/>
                <a:gd name="T23" fmla="*/ 1 h 45"/>
                <a:gd name="T24" fmla="*/ 9 w 91"/>
                <a:gd name="T25" fmla="*/ 0 h 45"/>
                <a:gd name="T26" fmla="*/ 11 w 91"/>
                <a:gd name="T27" fmla="*/ 0 h 45"/>
                <a:gd name="T28" fmla="*/ 15 w 91"/>
                <a:gd name="T29" fmla="*/ 2 h 45"/>
                <a:gd name="T30" fmla="*/ 18 w 91"/>
                <a:gd name="T31" fmla="*/ 3 h 45"/>
                <a:gd name="T32" fmla="*/ 21 w 91"/>
                <a:gd name="T33" fmla="*/ 4 h 45"/>
                <a:gd name="T34" fmla="*/ 25 w 91"/>
                <a:gd name="T35" fmla="*/ 6 h 45"/>
                <a:gd name="T36" fmla="*/ 28 w 91"/>
                <a:gd name="T37" fmla="*/ 8 h 45"/>
                <a:gd name="T38" fmla="*/ 33 w 91"/>
                <a:gd name="T39" fmla="*/ 8 h 45"/>
                <a:gd name="T40" fmla="*/ 36 w 91"/>
                <a:gd name="T41" fmla="*/ 10 h 45"/>
                <a:gd name="T42" fmla="*/ 42 w 91"/>
                <a:gd name="T43" fmla="*/ 9 h 45"/>
                <a:gd name="T44" fmla="*/ 45 w 91"/>
                <a:gd name="T45" fmla="*/ 11 h 45"/>
                <a:gd name="T46" fmla="*/ 50 w 91"/>
                <a:gd name="T47" fmla="*/ 13 h 45"/>
                <a:gd name="T48" fmla="*/ 54 w 91"/>
                <a:gd name="T49" fmla="*/ 14 h 45"/>
                <a:gd name="T50" fmla="*/ 58 w 91"/>
                <a:gd name="T51" fmla="*/ 16 h 45"/>
                <a:gd name="T52" fmla="*/ 63 w 91"/>
                <a:gd name="T53" fmla="*/ 17 h 45"/>
                <a:gd name="T54" fmla="*/ 65 w 91"/>
                <a:gd name="T55" fmla="*/ 21 h 45"/>
                <a:gd name="T56" fmla="*/ 69 w 91"/>
                <a:gd name="T57" fmla="*/ 23 h 45"/>
                <a:gd name="T58" fmla="*/ 73 w 91"/>
                <a:gd name="T59" fmla="*/ 25 h 45"/>
                <a:gd name="T60" fmla="*/ 76 w 91"/>
                <a:gd name="T61" fmla="*/ 26 h 45"/>
                <a:gd name="T62" fmla="*/ 80 w 91"/>
                <a:gd name="T63" fmla="*/ 26 h 45"/>
                <a:gd name="T64" fmla="*/ 81 w 91"/>
                <a:gd name="T65" fmla="*/ 31 h 45"/>
                <a:gd name="T66" fmla="*/ 84 w 91"/>
                <a:gd name="T67" fmla="*/ 32 h 45"/>
                <a:gd name="T68" fmla="*/ 87 w 91"/>
                <a:gd name="T69" fmla="*/ 33 h 45"/>
                <a:gd name="T70" fmla="*/ 88 w 91"/>
                <a:gd name="T71" fmla="*/ 36 h 45"/>
                <a:gd name="T72" fmla="*/ 89 w 91"/>
                <a:gd name="T73" fmla="*/ 40 h 45"/>
                <a:gd name="T74" fmla="*/ 90 w 91"/>
                <a:gd name="T75" fmla="*/ 40 h 45"/>
                <a:gd name="T76" fmla="*/ 90 w 91"/>
                <a:gd name="T77" fmla="*/ 44 h 4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1"/>
                <a:gd name="T118" fmla="*/ 0 h 45"/>
                <a:gd name="T119" fmla="*/ 91 w 91"/>
                <a:gd name="T120" fmla="*/ 45 h 4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1" h="45">
                  <a:moveTo>
                    <a:pt x="90" y="44"/>
                  </a:moveTo>
                  <a:lnTo>
                    <a:pt x="0" y="8"/>
                  </a:lnTo>
                  <a:lnTo>
                    <a:pt x="0" y="6"/>
                  </a:lnTo>
                  <a:lnTo>
                    <a:pt x="1" y="3"/>
                  </a:lnTo>
                  <a:lnTo>
                    <a:pt x="0" y="3"/>
                  </a:lnTo>
                  <a:lnTo>
                    <a:pt x="2" y="0"/>
                  </a:lnTo>
                  <a:lnTo>
                    <a:pt x="1" y="0"/>
                  </a:lnTo>
                  <a:lnTo>
                    <a:pt x="0" y="0"/>
                  </a:lnTo>
                  <a:lnTo>
                    <a:pt x="1" y="0"/>
                  </a:lnTo>
                  <a:lnTo>
                    <a:pt x="2" y="0"/>
                  </a:lnTo>
                  <a:lnTo>
                    <a:pt x="4" y="0"/>
                  </a:lnTo>
                  <a:lnTo>
                    <a:pt x="6" y="1"/>
                  </a:lnTo>
                  <a:lnTo>
                    <a:pt x="9" y="0"/>
                  </a:lnTo>
                  <a:lnTo>
                    <a:pt x="11" y="0"/>
                  </a:lnTo>
                  <a:lnTo>
                    <a:pt x="15" y="2"/>
                  </a:lnTo>
                  <a:lnTo>
                    <a:pt x="18" y="3"/>
                  </a:lnTo>
                  <a:lnTo>
                    <a:pt x="21" y="4"/>
                  </a:lnTo>
                  <a:lnTo>
                    <a:pt x="25" y="6"/>
                  </a:lnTo>
                  <a:lnTo>
                    <a:pt x="28" y="8"/>
                  </a:lnTo>
                  <a:lnTo>
                    <a:pt x="33" y="8"/>
                  </a:lnTo>
                  <a:lnTo>
                    <a:pt x="36" y="10"/>
                  </a:lnTo>
                  <a:lnTo>
                    <a:pt x="42" y="9"/>
                  </a:lnTo>
                  <a:lnTo>
                    <a:pt x="45" y="11"/>
                  </a:lnTo>
                  <a:lnTo>
                    <a:pt x="50" y="13"/>
                  </a:lnTo>
                  <a:lnTo>
                    <a:pt x="54" y="14"/>
                  </a:lnTo>
                  <a:lnTo>
                    <a:pt x="58" y="16"/>
                  </a:lnTo>
                  <a:lnTo>
                    <a:pt x="63" y="17"/>
                  </a:lnTo>
                  <a:lnTo>
                    <a:pt x="65" y="21"/>
                  </a:lnTo>
                  <a:lnTo>
                    <a:pt x="69" y="23"/>
                  </a:lnTo>
                  <a:lnTo>
                    <a:pt x="73" y="25"/>
                  </a:lnTo>
                  <a:lnTo>
                    <a:pt x="76" y="26"/>
                  </a:lnTo>
                  <a:lnTo>
                    <a:pt x="80" y="26"/>
                  </a:lnTo>
                  <a:lnTo>
                    <a:pt x="81" y="31"/>
                  </a:lnTo>
                  <a:lnTo>
                    <a:pt x="84" y="32"/>
                  </a:lnTo>
                  <a:lnTo>
                    <a:pt x="87" y="33"/>
                  </a:lnTo>
                  <a:lnTo>
                    <a:pt x="88" y="36"/>
                  </a:lnTo>
                  <a:lnTo>
                    <a:pt x="89" y="40"/>
                  </a:lnTo>
                  <a:lnTo>
                    <a:pt x="90" y="40"/>
                  </a:lnTo>
                  <a:lnTo>
                    <a:pt x="90" y="44"/>
                  </a:lnTo>
                </a:path>
              </a:pathLst>
            </a:custGeom>
            <a:solidFill>
              <a:srgbClr val="999999"/>
            </a:solidFill>
            <a:ln w="12700" cap="rnd">
              <a:noFill/>
              <a:round/>
              <a:headEnd/>
              <a:tailEnd/>
            </a:ln>
          </p:spPr>
          <p:txBody>
            <a:bodyPr/>
            <a:lstStyle/>
            <a:p>
              <a:endParaRPr lang="en-US"/>
            </a:p>
          </p:txBody>
        </p:sp>
        <p:sp>
          <p:nvSpPr>
            <p:cNvPr id="40022" name="Freeform 80"/>
            <p:cNvSpPr>
              <a:spLocks noChangeAspect="1"/>
            </p:cNvSpPr>
            <p:nvPr/>
          </p:nvSpPr>
          <p:spPr bwMode="auto">
            <a:xfrm>
              <a:off x="181" y="1567"/>
              <a:ext cx="17" cy="27"/>
            </a:xfrm>
            <a:custGeom>
              <a:avLst/>
              <a:gdLst>
                <a:gd name="T0" fmla="*/ 16 w 17"/>
                <a:gd name="T1" fmla="*/ 26 h 27"/>
                <a:gd name="T2" fmla="*/ 12 w 17"/>
                <a:gd name="T3" fmla="*/ 23 h 27"/>
                <a:gd name="T4" fmla="*/ 8 w 17"/>
                <a:gd name="T5" fmla="*/ 23 h 27"/>
                <a:gd name="T6" fmla="*/ 0 w 17"/>
                <a:gd name="T7" fmla="*/ 6 h 27"/>
                <a:gd name="T8" fmla="*/ 4 w 17"/>
                <a:gd name="T9" fmla="*/ 0 h 27"/>
                <a:gd name="T10" fmla="*/ 0 60000 65536"/>
                <a:gd name="T11" fmla="*/ 0 60000 65536"/>
                <a:gd name="T12" fmla="*/ 0 60000 65536"/>
                <a:gd name="T13" fmla="*/ 0 60000 65536"/>
                <a:gd name="T14" fmla="*/ 0 60000 65536"/>
                <a:gd name="T15" fmla="*/ 0 w 17"/>
                <a:gd name="T16" fmla="*/ 0 h 27"/>
                <a:gd name="T17" fmla="*/ 17 w 17"/>
                <a:gd name="T18" fmla="*/ 27 h 27"/>
              </a:gdLst>
              <a:ahLst/>
              <a:cxnLst>
                <a:cxn ang="T10">
                  <a:pos x="T0" y="T1"/>
                </a:cxn>
                <a:cxn ang="T11">
                  <a:pos x="T2" y="T3"/>
                </a:cxn>
                <a:cxn ang="T12">
                  <a:pos x="T4" y="T5"/>
                </a:cxn>
                <a:cxn ang="T13">
                  <a:pos x="T6" y="T7"/>
                </a:cxn>
                <a:cxn ang="T14">
                  <a:pos x="T8" y="T9"/>
                </a:cxn>
              </a:cxnLst>
              <a:rect l="T15" t="T16" r="T17" b="T18"/>
              <a:pathLst>
                <a:path w="17" h="27">
                  <a:moveTo>
                    <a:pt x="16" y="26"/>
                  </a:moveTo>
                  <a:lnTo>
                    <a:pt x="12" y="23"/>
                  </a:lnTo>
                  <a:lnTo>
                    <a:pt x="8" y="23"/>
                  </a:lnTo>
                  <a:lnTo>
                    <a:pt x="0" y="6"/>
                  </a:lnTo>
                  <a:lnTo>
                    <a:pt x="4" y="0"/>
                  </a:lnTo>
                </a:path>
              </a:pathLst>
            </a:custGeom>
            <a:noFill/>
            <a:ln w="12700" cap="rnd">
              <a:solidFill>
                <a:srgbClr val="000000"/>
              </a:solidFill>
              <a:round/>
              <a:headEnd/>
              <a:tailEnd/>
            </a:ln>
          </p:spPr>
          <p:txBody>
            <a:bodyPr/>
            <a:lstStyle/>
            <a:p>
              <a:endParaRPr lang="en-US"/>
            </a:p>
          </p:txBody>
        </p:sp>
        <p:sp>
          <p:nvSpPr>
            <p:cNvPr id="40023" name="Line 81"/>
            <p:cNvSpPr>
              <a:spLocks noChangeAspect="1" noChangeShapeType="1"/>
            </p:cNvSpPr>
            <p:nvPr/>
          </p:nvSpPr>
          <p:spPr bwMode="auto">
            <a:xfrm flipH="1">
              <a:off x="276" y="1702"/>
              <a:ext cx="238" cy="103"/>
            </a:xfrm>
            <a:prstGeom prst="line">
              <a:avLst/>
            </a:prstGeom>
            <a:noFill/>
            <a:ln w="12700">
              <a:solidFill>
                <a:srgbClr val="000000"/>
              </a:solidFill>
              <a:round/>
              <a:headEnd/>
              <a:tailEnd/>
            </a:ln>
          </p:spPr>
          <p:txBody>
            <a:bodyPr wrap="none" anchor="ctr"/>
            <a:lstStyle/>
            <a:p>
              <a:endParaRPr lang="en-US"/>
            </a:p>
          </p:txBody>
        </p:sp>
        <p:sp>
          <p:nvSpPr>
            <p:cNvPr id="40024" name="Freeform 82"/>
            <p:cNvSpPr>
              <a:spLocks noChangeAspect="1"/>
            </p:cNvSpPr>
            <p:nvPr/>
          </p:nvSpPr>
          <p:spPr bwMode="auto">
            <a:xfrm>
              <a:off x="199" y="1615"/>
              <a:ext cx="113" cy="167"/>
            </a:xfrm>
            <a:custGeom>
              <a:avLst/>
              <a:gdLst>
                <a:gd name="T0" fmla="*/ 75 w 113"/>
                <a:gd name="T1" fmla="*/ 0 h 167"/>
                <a:gd name="T2" fmla="*/ 112 w 113"/>
                <a:gd name="T3" fmla="*/ 14 h 167"/>
                <a:gd name="T4" fmla="*/ 77 w 113"/>
                <a:gd name="T5" fmla="*/ 103 h 167"/>
                <a:gd name="T6" fmla="*/ 23 w 113"/>
                <a:gd name="T7" fmla="*/ 166 h 167"/>
                <a:gd name="T8" fmla="*/ 0 w 113"/>
                <a:gd name="T9" fmla="*/ 156 h 167"/>
                <a:gd name="T10" fmla="*/ 0 60000 65536"/>
                <a:gd name="T11" fmla="*/ 0 60000 65536"/>
                <a:gd name="T12" fmla="*/ 0 60000 65536"/>
                <a:gd name="T13" fmla="*/ 0 60000 65536"/>
                <a:gd name="T14" fmla="*/ 0 60000 65536"/>
                <a:gd name="T15" fmla="*/ 0 w 113"/>
                <a:gd name="T16" fmla="*/ 0 h 167"/>
                <a:gd name="T17" fmla="*/ 113 w 113"/>
                <a:gd name="T18" fmla="*/ 167 h 167"/>
              </a:gdLst>
              <a:ahLst/>
              <a:cxnLst>
                <a:cxn ang="T10">
                  <a:pos x="T0" y="T1"/>
                </a:cxn>
                <a:cxn ang="T11">
                  <a:pos x="T2" y="T3"/>
                </a:cxn>
                <a:cxn ang="T12">
                  <a:pos x="T4" y="T5"/>
                </a:cxn>
                <a:cxn ang="T13">
                  <a:pos x="T6" y="T7"/>
                </a:cxn>
                <a:cxn ang="T14">
                  <a:pos x="T8" y="T9"/>
                </a:cxn>
              </a:cxnLst>
              <a:rect l="T15" t="T16" r="T17" b="T18"/>
              <a:pathLst>
                <a:path w="113" h="167">
                  <a:moveTo>
                    <a:pt x="75" y="0"/>
                  </a:moveTo>
                  <a:lnTo>
                    <a:pt x="112" y="14"/>
                  </a:lnTo>
                  <a:lnTo>
                    <a:pt x="77" y="103"/>
                  </a:lnTo>
                  <a:lnTo>
                    <a:pt x="23" y="166"/>
                  </a:lnTo>
                  <a:lnTo>
                    <a:pt x="0" y="156"/>
                  </a:lnTo>
                </a:path>
              </a:pathLst>
            </a:custGeom>
            <a:noFill/>
            <a:ln w="12700" cap="rnd">
              <a:solidFill>
                <a:srgbClr val="000000"/>
              </a:solidFill>
              <a:round/>
              <a:headEnd/>
              <a:tailEnd/>
            </a:ln>
          </p:spPr>
          <p:txBody>
            <a:bodyPr/>
            <a:lstStyle/>
            <a:p>
              <a:endParaRPr lang="en-US"/>
            </a:p>
          </p:txBody>
        </p:sp>
        <p:sp>
          <p:nvSpPr>
            <p:cNvPr id="40025" name="Freeform 83"/>
            <p:cNvSpPr>
              <a:spLocks noChangeAspect="1"/>
            </p:cNvSpPr>
            <p:nvPr/>
          </p:nvSpPr>
          <p:spPr bwMode="auto">
            <a:xfrm>
              <a:off x="200" y="1615"/>
              <a:ext cx="76" cy="158"/>
            </a:xfrm>
            <a:custGeom>
              <a:avLst/>
              <a:gdLst>
                <a:gd name="T0" fmla="*/ 75 w 76"/>
                <a:gd name="T1" fmla="*/ 0 h 158"/>
                <a:gd name="T2" fmla="*/ 41 w 76"/>
                <a:gd name="T3" fmla="*/ 88 h 158"/>
                <a:gd name="T4" fmla="*/ 0 w 76"/>
                <a:gd name="T5" fmla="*/ 157 h 158"/>
                <a:gd name="T6" fmla="*/ 0 60000 65536"/>
                <a:gd name="T7" fmla="*/ 0 60000 65536"/>
                <a:gd name="T8" fmla="*/ 0 60000 65536"/>
                <a:gd name="T9" fmla="*/ 0 w 76"/>
                <a:gd name="T10" fmla="*/ 0 h 158"/>
                <a:gd name="T11" fmla="*/ 76 w 76"/>
                <a:gd name="T12" fmla="*/ 158 h 158"/>
              </a:gdLst>
              <a:ahLst/>
              <a:cxnLst>
                <a:cxn ang="T6">
                  <a:pos x="T0" y="T1"/>
                </a:cxn>
                <a:cxn ang="T7">
                  <a:pos x="T2" y="T3"/>
                </a:cxn>
                <a:cxn ang="T8">
                  <a:pos x="T4" y="T5"/>
                </a:cxn>
              </a:cxnLst>
              <a:rect l="T9" t="T10" r="T11" b="T12"/>
              <a:pathLst>
                <a:path w="76" h="158">
                  <a:moveTo>
                    <a:pt x="75" y="0"/>
                  </a:moveTo>
                  <a:lnTo>
                    <a:pt x="41" y="88"/>
                  </a:lnTo>
                  <a:lnTo>
                    <a:pt x="0" y="157"/>
                  </a:lnTo>
                </a:path>
              </a:pathLst>
            </a:custGeom>
            <a:noFill/>
            <a:ln w="12700" cap="rnd">
              <a:solidFill>
                <a:srgbClr val="000000"/>
              </a:solidFill>
              <a:round/>
              <a:headEnd/>
              <a:tailEnd/>
            </a:ln>
          </p:spPr>
          <p:txBody>
            <a:bodyPr/>
            <a:lstStyle/>
            <a:p>
              <a:endParaRPr lang="en-US"/>
            </a:p>
          </p:txBody>
        </p:sp>
        <p:sp>
          <p:nvSpPr>
            <p:cNvPr id="40026" name="Freeform 84"/>
            <p:cNvSpPr>
              <a:spLocks noChangeAspect="1"/>
            </p:cNvSpPr>
            <p:nvPr/>
          </p:nvSpPr>
          <p:spPr bwMode="auto">
            <a:xfrm>
              <a:off x="312" y="1558"/>
              <a:ext cx="99" cy="202"/>
            </a:xfrm>
            <a:custGeom>
              <a:avLst/>
              <a:gdLst>
                <a:gd name="T0" fmla="*/ 66 w 99"/>
                <a:gd name="T1" fmla="*/ 201 h 202"/>
                <a:gd name="T2" fmla="*/ 2 w 99"/>
                <a:gd name="T3" fmla="*/ 176 h 202"/>
                <a:gd name="T4" fmla="*/ 0 w 99"/>
                <a:gd name="T5" fmla="*/ 175 h 202"/>
                <a:gd name="T6" fmla="*/ 0 w 99"/>
                <a:gd name="T7" fmla="*/ 174 h 202"/>
                <a:gd name="T8" fmla="*/ 0 w 99"/>
                <a:gd name="T9" fmla="*/ 173 h 202"/>
                <a:gd name="T10" fmla="*/ 62 w 99"/>
                <a:gd name="T11" fmla="*/ 87 h 202"/>
                <a:gd name="T12" fmla="*/ 72 w 99"/>
                <a:gd name="T13" fmla="*/ 65 h 202"/>
                <a:gd name="T14" fmla="*/ 98 w 99"/>
                <a:gd name="T15" fmla="*/ 0 h 202"/>
                <a:gd name="T16" fmla="*/ 0 60000 65536"/>
                <a:gd name="T17" fmla="*/ 0 60000 65536"/>
                <a:gd name="T18" fmla="*/ 0 60000 65536"/>
                <a:gd name="T19" fmla="*/ 0 60000 65536"/>
                <a:gd name="T20" fmla="*/ 0 60000 65536"/>
                <a:gd name="T21" fmla="*/ 0 60000 65536"/>
                <a:gd name="T22" fmla="*/ 0 60000 65536"/>
                <a:gd name="T23" fmla="*/ 0 60000 65536"/>
                <a:gd name="T24" fmla="*/ 0 w 99"/>
                <a:gd name="T25" fmla="*/ 0 h 202"/>
                <a:gd name="T26" fmla="*/ 99 w 99"/>
                <a:gd name="T27" fmla="*/ 202 h 20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9" h="202">
                  <a:moveTo>
                    <a:pt x="66" y="201"/>
                  </a:moveTo>
                  <a:lnTo>
                    <a:pt x="2" y="176"/>
                  </a:lnTo>
                  <a:lnTo>
                    <a:pt x="0" y="175"/>
                  </a:lnTo>
                  <a:lnTo>
                    <a:pt x="0" y="174"/>
                  </a:lnTo>
                  <a:lnTo>
                    <a:pt x="0" y="173"/>
                  </a:lnTo>
                  <a:lnTo>
                    <a:pt x="62" y="87"/>
                  </a:lnTo>
                  <a:lnTo>
                    <a:pt x="72" y="65"/>
                  </a:lnTo>
                  <a:lnTo>
                    <a:pt x="98" y="0"/>
                  </a:lnTo>
                </a:path>
              </a:pathLst>
            </a:custGeom>
            <a:noFill/>
            <a:ln w="12700" cap="rnd">
              <a:solidFill>
                <a:srgbClr val="000000"/>
              </a:solidFill>
              <a:round/>
              <a:headEnd/>
              <a:tailEnd/>
            </a:ln>
          </p:spPr>
          <p:txBody>
            <a:bodyPr/>
            <a:lstStyle/>
            <a:p>
              <a:endParaRPr lang="en-US"/>
            </a:p>
          </p:txBody>
        </p:sp>
        <p:sp>
          <p:nvSpPr>
            <p:cNvPr id="40027" name="Freeform 85"/>
            <p:cNvSpPr>
              <a:spLocks noChangeAspect="1"/>
            </p:cNvSpPr>
            <p:nvPr/>
          </p:nvSpPr>
          <p:spPr bwMode="auto">
            <a:xfrm>
              <a:off x="296" y="1619"/>
              <a:ext cx="58" cy="107"/>
            </a:xfrm>
            <a:custGeom>
              <a:avLst/>
              <a:gdLst>
                <a:gd name="T0" fmla="*/ 57 w 58"/>
                <a:gd name="T1" fmla="*/ 0 h 107"/>
                <a:gd name="T2" fmla="*/ 49 w 58"/>
                <a:gd name="T3" fmla="*/ 18 h 107"/>
                <a:gd name="T4" fmla="*/ 0 w 58"/>
                <a:gd name="T5" fmla="*/ 106 h 107"/>
                <a:gd name="T6" fmla="*/ 0 60000 65536"/>
                <a:gd name="T7" fmla="*/ 0 60000 65536"/>
                <a:gd name="T8" fmla="*/ 0 60000 65536"/>
                <a:gd name="T9" fmla="*/ 0 w 58"/>
                <a:gd name="T10" fmla="*/ 0 h 107"/>
                <a:gd name="T11" fmla="*/ 58 w 58"/>
                <a:gd name="T12" fmla="*/ 107 h 107"/>
              </a:gdLst>
              <a:ahLst/>
              <a:cxnLst>
                <a:cxn ang="T6">
                  <a:pos x="T0" y="T1"/>
                </a:cxn>
                <a:cxn ang="T7">
                  <a:pos x="T2" y="T3"/>
                </a:cxn>
                <a:cxn ang="T8">
                  <a:pos x="T4" y="T5"/>
                </a:cxn>
              </a:cxnLst>
              <a:rect l="T9" t="T10" r="T11" b="T12"/>
              <a:pathLst>
                <a:path w="58" h="107">
                  <a:moveTo>
                    <a:pt x="57" y="0"/>
                  </a:moveTo>
                  <a:lnTo>
                    <a:pt x="49" y="18"/>
                  </a:lnTo>
                  <a:lnTo>
                    <a:pt x="0" y="106"/>
                  </a:lnTo>
                </a:path>
              </a:pathLst>
            </a:custGeom>
            <a:noFill/>
            <a:ln w="12700" cap="rnd">
              <a:solidFill>
                <a:srgbClr val="000000"/>
              </a:solidFill>
              <a:round/>
              <a:headEnd/>
              <a:tailEnd/>
            </a:ln>
          </p:spPr>
          <p:txBody>
            <a:bodyPr/>
            <a:lstStyle/>
            <a:p>
              <a:endParaRPr lang="en-US"/>
            </a:p>
          </p:txBody>
        </p:sp>
        <p:sp>
          <p:nvSpPr>
            <p:cNvPr id="40028" name="Line 86"/>
            <p:cNvSpPr>
              <a:spLocks noChangeAspect="1" noChangeShapeType="1"/>
            </p:cNvSpPr>
            <p:nvPr/>
          </p:nvSpPr>
          <p:spPr bwMode="auto">
            <a:xfrm flipH="1" flipV="1">
              <a:off x="272" y="1715"/>
              <a:ext cx="45" cy="22"/>
            </a:xfrm>
            <a:prstGeom prst="line">
              <a:avLst/>
            </a:prstGeom>
            <a:noFill/>
            <a:ln w="12700">
              <a:solidFill>
                <a:srgbClr val="000000"/>
              </a:solidFill>
              <a:round/>
              <a:headEnd/>
              <a:tailEnd/>
            </a:ln>
          </p:spPr>
          <p:txBody>
            <a:bodyPr wrap="none" anchor="ctr"/>
            <a:lstStyle/>
            <a:p>
              <a:endParaRPr lang="en-US"/>
            </a:p>
          </p:txBody>
        </p:sp>
        <p:sp>
          <p:nvSpPr>
            <p:cNvPr id="40029" name="Line 87"/>
            <p:cNvSpPr>
              <a:spLocks noChangeAspect="1" noChangeShapeType="1"/>
            </p:cNvSpPr>
            <p:nvPr/>
          </p:nvSpPr>
          <p:spPr bwMode="auto">
            <a:xfrm flipH="1" flipV="1">
              <a:off x="236" y="1700"/>
              <a:ext cx="44" cy="22"/>
            </a:xfrm>
            <a:prstGeom prst="line">
              <a:avLst/>
            </a:prstGeom>
            <a:noFill/>
            <a:ln w="12700">
              <a:solidFill>
                <a:srgbClr val="000000"/>
              </a:solidFill>
              <a:round/>
              <a:headEnd/>
              <a:tailEnd/>
            </a:ln>
          </p:spPr>
          <p:txBody>
            <a:bodyPr wrap="none" anchor="ctr"/>
            <a:lstStyle/>
            <a:p>
              <a:endParaRPr lang="en-US"/>
            </a:p>
          </p:txBody>
        </p:sp>
        <p:sp>
          <p:nvSpPr>
            <p:cNvPr id="40030" name="Freeform 88"/>
            <p:cNvSpPr>
              <a:spLocks noChangeAspect="1"/>
            </p:cNvSpPr>
            <p:nvPr/>
          </p:nvSpPr>
          <p:spPr bwMode="auto">
            <a:xfrm>
              <a:off x="247" y="1735"/>
              <a:ext cx="67" cy="61"/>
            </a:xfrm>
            <a:custGeom>
              <a:avLst/>
              <a:gdLst>
                <a:gd name="T0" fmla="*/ 66 w 67"/>
                <a:gd name="T1" fmla="*/ 0 h 61"/>
                <a:gd name="T2" fmla="*/ 39 w 67"/>
                <a:gd name="T3" fmla="*/ 25 h 61"/>
                <a:gd name="T4" fmla="*/ 37 w 67"/>
                <a:gd name="T5" fmla="*/ 25 h 61"/>
                <a:gd name="T6" fmla="*/ 33 w 67"/>
                <a:gd name="T7" fmla="*/ 28 h 61"/>
                <a:gd name="T8" fmla="*/ 34 w 67"/>
                <a:gd name="T9" fmla="*/ 29 h 61"/>
                <a:gd name="T10" fmla="*/ 0 w 67"/>
                <a:gd name="T11" fmla="*/ 60 h 61"/>
                <a:gd name="T12" fmla="*/ 0 60000 65536"/>
                <a:gd name="T13" fmla="*/ 0 60000 65536"/>
                <a:gd name="T14" fmla="*/ 0 60000 65536"/>
                <a:gd name="T15" fmla="*/ 0 60000 65536"/>
                <a:gd name="T16" fmla="*/ 0 60000 65536"/>
                <a:gd name="T17" fmla="*/ 0 60000 65536"/>
                <a:gd name="T18" fmla="*/ 0 w 67"/>
                <a:gd name="T19" fmla="*/ 0 h 61"/>
                <a:gd name="T20" fmla="*/ 67 w 67"/>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67" h="61">
                  <a:moveTo>
                    <a:pt x="66" y="0"/>
                  </a:moveTo>
                  <a:lnTo>
                    <a:pt x="39" y="25"/>
                  </a:lnTo>
                  <a:lnTo>
                    <a:pt x="37" y="25"/>
                  </a:lnTo>
                  <a:lnTo>
                    <a:pt x="33" y="28"/>
                  </a:lnTo>
                  <a:lnTo>
                    <a:pt x="34" y="29"/>
                  </a:lnTo>
                  <a:lnTo>
                    <a:pt x="0" y="60"/>
                  </a:lnTo>
                </a:path>
              </a:pathLst>
            </a:custGeom>
            <a:noFill/>
            <a:ln w="12700" cap="rnd">
              <a:solidFill>
                <a:srgbClr val="000000"/>
              </a:solidFill>
              <a:round/>
              <a:headEnd/>
              <a:tailEnd/>
            </a:ln>
          </p:spPr>
          <p:txBody>
            <a:bodyPr/>
            <a:lstStyle/>
            <a:p>
              <a:endParaRPr lang="en-US"/>
            </a:p>
          </p:txBody>
        </p:sp>
        <p:sp>
          <p:nvSpPr>
            <p:cNvPr id="40031" name="Line 89"/>
            <p:cNvSpPr>
              <a:spLocks noChangeAspect="1" noChangeShapeType="1"/>
            </p:cNvSpPr>
            <p:nvPr/>
          </p:nvSpPr>
          <p:spPr bwMode="auto">
            <a:xfrm flipH="1" flipV="1">
              <a:off x="263" y="1726"/>
              <a:ext cx="36" cy="30"/>
            </a:xfrm>
            <a:prstGeom prst="line">
              <a:avLst/>
            </a:prstGeom>
            <a:noFill/>
            <a:ln w="12700">
              <a:solidFill>
                <a:srgbClr val="000000"/>
              </a:solidFill>
              <a:round/>
              <a:headEnd/>
              <a:tailEnd/>
            </a:ln>
          </p:spPr>
          <p:txBody>
            <a:bodyPr wrap="none" anchor="ctr"/>
            <a:lstStyle/>
            <a:p>
              <a:endParaRPr lang="en-US"/>
            </a:p>
          </p:txBody>
        </p:sp>
        <p:sp>
          <p:nvSpPr>
            <p:cNvPr id="40032" name="Line 90"/>
            <p:cNvSpPr>
              <a:spLocks noChangeAspect="1" noChangeShapeType="1"/>
            </p:cNvSpPr>
            <p:nvPr/>
          </p:nvSpPr>
          <p:spPr bwMode="auto">
            <a:xfrm flipH="1">
              <a:off x="222" y="1724"/>
              <a:ext cx="63" cy="53"/>
            </a:xfrm>
            <a:prstGeom prst="line">
              <a:avLst/>
            </a:prstGeom>
            <a:noFill/>
            <a:ln w="12700">
              <a:solidFill>
                <a:srgbClr val="000000"/>
              </a:solidFill>
              <a:round/>
              <a:headEnd/>
              <a:tailEnd/>
            </a:ln>
          </p:spPr>
          <p:txBody>
            <a:bodyPr wrap="none" anchor="ctr"/>
            <a:lstStyle/>
            <a:p>
              <a:endParaRPr lang="en-US"/>
            </a:p>
          </p:txBody>
        </p:sp>
        <p:sp>
          <p:nvSpPr>
            <p:cNvPr id="40033" name="Freeform 91"/>
            <p:cNvSpPr>
              <a:spLocks noChangeAspect="1"/>
            </p:cNvSpPr>
            <p:nvPr/>
          </p:nvSpPr>
          <p:spPr bwMode="auto">
            <a:xfrm>
              <a:off x="255" y="1628"/>
              <a:ext cx="54" cy="84"/>
            </a:xfrm>
            <a:custGeom>
              <a:avLst/>
              <a:gdLst>
                <a:gd name="T0" fmla="*/ 53 w 54"/>
                <a:gd name="T1" fmla="*/ 2 h 84"/>
                <a:gd name="T2" fmla="*/ 47 w 54"/>
                <a:gd name="T3" fmla="*/ 0 h 84"/>
                <a:gd name="T4" fmla="*/ 6 w 54"/>
                <a:gd name="T5" fmla="*/ 25 h 84"/>
                <a:gd name="T6" fmla="*/ 0 w 54"/>
                <a:gd name="T7" fmla="*/ 42 h 84"/>
                <a:gd name="T8" fmla="*/ 12 w 54"/>
                <a:gd name="T9" fmla="*/ 72 h 84"/>
                <a:gd name="T10" fmla="*/ 11 w 54"/>
                <a:gd name="T11" fmla="*/ 79 h 84"/>
                <a:gd name="T12" fmla="*/ 21 w 54"/>
                <a:gd name="T13" fmla="*/ 83 h 84"/>
                <a:gd name="T14" fmla="*/ 53 w 54"/>
                <a:gd name="T15" fmla="*/ 2 h 84"/>
                <a:gd name="T16" fmla="*/ 0 60000 65536"/>
                <a:gd name="T17" fmla="*/ 0 60000 65536"/>
                <a:gd name="T18" fmla="*/ 0 60000 65536"/>
                <a:gd name="T19" fmla="*/ 0 60000 65536"/>
                <a:gd name="T20" fmla="*/ 0 60000 65536"/>
                <a:gd name="T21" fmla="*/ 0 60000 65536"/>
                <a:gd name="T22" fmla="*/ 0 60000 65536"/>
                <a:gd name="T23" fmla="*/ 0 60000 65536"/>
                <a:gd name="T24" fmla="*/ 0 w 54"/>
                <a:gd name="T25" fmla="*/ 0 h 84"/>
                <a:gd name="T26" fmla="*/ 54 w 54"/>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4" h="84">
                  <a:moveTo>
                    <a:pt x="53" y="2"/>
                  </a:moveTo>
                  <a:lnTo>
                    <a:pt x="47" y="0"/>
                  </a:lnTo>
                  <a:lnTo>
                    <a:pt x="6" y="25"/>
                  </a:lnTo>
                  <a:lnTo>
                    <a:pt x="0" y="42"/>
                  </a:lnTo>
                  <a:lnTo>
                    <a:pt x="12" y="72"/>
                  </a:lnTo>
                  <a:lnTo>
                    <a:pt x="11" y="79"/>
                  </a:lnTo>
                  <a:lnTo>
                    <a:pt x="21" y="83"/>
                  </a:lnTo>
                  <a:lnTo>
                    <a:pt x="53" y="2"/>
                  </a:lnTo>
                </a:path>
              </a:pathLst>
            </a:custGeom>
            <a:noFill/>
            <a:ln w="12700" cap="rnd">
              <a:solidFill>
                <a:srgbClr val="000000"/>
              </a:solidFill>
              <a:round/>
              <a:headEnd/>
              <a:tailEnd/>
            </a:ln>
          </p:spPr>
          <p:txBody>
            <a:bodyPr/>
            <a:lstStyle/>
            <a:p>
              <a:endParaRPr lang="en-US"/>
            </a:p>
          </p:txBody>
        </p:sp>
        <p:sp>
          <p:nvSpPr>
            <p:cNvPr id="40034" name="Line 92"/>
            <p:cNvSpPr>
              <a:spLocks noChangeAspect="1" noChangeShapeType="1"/>
            </p:cNvSpPr>
            <p:nvPr/>
          </p:nvSpPr>
          <p:spPr bwMode="auto">
            <a:xfrm flipV="1">
              <a:off x="307" y="1610"/>
              <a:ext cx="5" cy="21"/>
            </a:xfrm>
            <a:prstGeom prst="line">
              <a:avLst/>
            </a:prstGeom>
            <a:noFill/>
            <a:ln w="12700">
              <a:solidFill>
                <a:srgbClr val="000000"/>
              </a:solidFill>
              <a:round/>
              <a:headEnd/>
              <a:tailEnd/>
            </a:ln>
          </p:spPr>
          <p:txBody>
            <a:bodyPr wrap="none" anchor="ctr"/>
            <a:lstStyle/>
            <a:p>
              <a:endParaRPr lang="en-US"/>
            </a:p>
          </p:txBody>
        </p:sp>
        <p:sp>
          <p:nvSpPr>
            <p:cNvPr id="40035" name="Line 93"/>
            <p:cNvSpPr>
              <a:spLocks noChangeAspect="1" noChangeShapeType="1"/>
            </p:cNvSpPr>
            <p:nvPr/>
          </p:nvSpPr>
          <p:spPr bwMode="auto">
            <a:xfrm flipH="1">
              <a:off x="504" y="1681"/>
              <a:ext cx="16" cy="12"/>
            </a:xfrm>
            <a:prstGeom prst="line">
              <a:avLst/>
            </a:prstGeom>
            <a:noFill/>
            <a:ln w="12700">
              <a:solidFill>
                <a:srgbClr val="000000"/>
              </a:solidFill>
              <a:round/>
              <a:headEnd/>
              <a:tailEnd/>
            </a:ln>
          </p:spPr>
          <p:txBody>
            <a:bodyPr wrap="none" anchor="ctr"/>
            <a:lstStyle/>
            <a:p>
              <a:endParaRPr lang="en-US"/>
            </a:p>
          </p:txBody>
        </p:sp>
        <p:sp>
          <p:nvSpPr>
            <p:cNvPr id="40036" name="Freeform 94"/>
            <p:cNvSpPr>
              <a:spLocks noChangeAspect="1"/>
            </p:cNvSpPr>
            <p:nvPr/>
          </p:nvSpPr>
          <p:spPr bwMode="auto">
            <a:xfrm>
              <a:off x="465" y="1635"/>
              <a:ext cx="19" cy="20"/>
            </a:xfrm>
            <a:custGeom>
              <a:avLst/>
              <a:gdLst>
                <a:gd name="T0" fmla="*/ 0 w 19"/>
                <a:gd name="T1" fmla="*/ 13 h 20"/>
                <a:gd name="T2" fmla="*/ 5 w 19"/>
                <a:gd name="T3" fmla="*/ 0 h 20"/>
                <a:gd name="T4" fmla="*/ 18 w 19"/>
                <a:gd name="T5" fmla="*/ 5 h 20"/>
                <a:gd name="T6" fmla="*/ 12 w 19"/>
                <a:gd name="T7" fmla="*/ 19 h 20"/>
                <a:gd name="T8" fmla="*/ 0 w 19"/>
                <a:gd name="T9" fmla="*/ 13 h 20"/>
                <a:gd name="T10" fmla="*/ 0 60000 65536"/>
                <a:gd name="T11" fmla="*/ 0 60000 65536"/>
                <a:gd name="T12" fmla="*/ 0 60000 65536"/>
                <a:gd name="T13" fmla="*/ 0 60000 65536"/>
                <a:gd name="T14" fmla="*/ 0 60000 65536"/>
                <a:gd name="T15" fmla="*/ 0 w 19"/>
                <a:gd name="T16" fmla="*/ 0 h 20"/>
                <a:gd name="T17" fmla="*/ 19 w 19"/>
                <a:gd name="T18" fmla="*/ 20 h 20"/>
              </a:gdLst>
              <a:ahLst/>
              <a:cxnLst>
                <a:cxn ang="T10">
                  <a:pos x="T0" y="T1"/>
                </a:cxn>
                <a:cxn ang="T11">
                  <a:pos x="T2" y="T3"/>
                </a:cxn>
                <a:cxn ang="T12">
                  <a:pos x="T4" y="T5"/>
                </a:cxn>
                <a:cxn ang="T13">
                  <a:pos x="T6" y="T7"/>
                </a:cxn>
                <a:cxn ang="T14">
                  <a:pos x="T8" y="T9"/>
                </a:cxn>
              </a:cxnLst>
              <a:rect l="T15" t="T16" r="T17" b="T18"/>
              <a:pathLst>
                <a:path w="19" h="20">
                  <a:moveTo>
                    <a:pt x="0" y="13"/>
                  </a:moveTo>
                  <a:lnTo>
                    <a:pt x="5" y="0"/>
                  </a:lnTo>
                  <a:lnTo>
                    <a:pt x="18" y="5"/>
                  </a:lnTo>
                  <a:lnTo>
                    <a:pt x="12" y="19"/>
                  </a:lnTo>
                  <a:lnTo>
                    <a:pt x="0" y="13"/>
                  </a:lnTo>
                </a:path>
              </a:pathLst>
            </a:custGeom>
            <a:noFill/>
            <a:ln w="12700" cap="rnd">
              <a:solidFill>
                <a:srgbClr val="000000"/>
              </a:solidFill>
              <a:round/>
              <a:headEnd/>
              <a:tailEnd/>
            </a:ln>
          </p:spPr>
          <p:txBody>
            <a:bodyPr/>
            <a:lstStyle/>
            <a:p>
              <a:endParaRPr lang="en-US"/>
            </a:p>
          </p:txBody>
        </p:sp>
        <p:sp>
          <p:nvSpPr>
            <p:cNvPr id="40037" name="Line 95"/>
            <p:cNvSpPr>
              <a:spLocks noChangeAspect="1" noChangeShapeType="1"/>
            </p:cNvSpPr>
            <p:nvPr/>
          </p:nvSpPr>
          <p:spPr bwMode="auto">
            <a:xfrm flipH="1" flipV="1">
              <a:off x="269" y="1611"/>
              <a:ext cx="110" cy="12"/>
            </a:xfrm>
            <a:prstGeom prst="line">
              <a:avLst/>
            </a:prstGeom>
            <a:noFill/>
            <a:ln w="12700">
              <a:noFill/>
              <a:round/>
              <a:headEnd/>
              <a:tailEnd/>
            </a:ln>
          </p:spPr>
          <p:txBody>
            <a:bodyPr wrap="none" anchor="ctr"/>
            <a:lstStyle/>
            <a:p>
              <a:endParaRPr lang="en-US"/>
            </a:p>
          </p:txBody>
        </p:sp>
        <p:sp>
          <p:nvSpPr>
            <p:cNvPr id="40038" name="Line 96"/>
            <p:cNvSpPr>
              <a:spLocks noChangeAspect="1" noChangeShapeType="1"/>
            </p:cNvSpPr>
            <p:nvPr/>
          </p:nvSpPr>
          <p:spPr bwMode="auto">
            <a:xfrm flipH="1" flipV="1">
              <a:off x="181" y="1283"/>
              <a:ext cx="73" cy="15"/>
            </a:xfrm>
            <a:prstGeom prst="line">
              <a:avLst/>
            </a:prstGeom>
            <a:noFill/>
            <a:ln w="12700">
              <a:solidFill>
                <a:srgbClr val="000000"/>
              </a:solidFill>
              <a:round/>
              <a:headEnd/>
              <a:tailEnd/>
            </a:ln>
          </p:spPr>
          <p:txBody>
            <a:bodyPr wrap="none" anchor="ctr"/>
            <a:lstStyle/>
            <a:p>
              <a:endParaRPr lang="en-US"/>
            </a:p>
          </p:txBody>
        </p:sp>
        <p:sp>
          <p:nvSpPr>
            <p:cNvPr id="40039" name="Freeform 97"/>
            <p:cNvSpPr>
              <a:spLocks noChangeAspect="1"/>
            </p:cNvSpPr>
            <p:nvPr/>
          </p:nvSpPr>
          <p:spPr bwMode="auto">
            <a:xfrm>
              <a:off x="431" y="1499"/>
              <a:ext cx="156" cy="56"/>
            </a:xfrm>
            <a:custGeom>
              <a:avLst/>
              <a:gdLst>
                <a:gd name="T0" fmla="*/ 0 w 156"/>
                <a:gd name="T1" fmla="*/ 0 h 56"/>
                <a:gd name="T2" fmla="*/ 143 w 156"/>
                <a:gd name="T3" fmla="*/ 55 h 56"/>
                <a:gd name="T4" fmla="*/ 155 w 156"/>
                <a:gd name="T5" fmla="*/ 24 h 56"/>
                <a:gd name="T6" fmla="*/ 0 60000 65536"/>
                <a:gd name="T7" fmla="*/ 0 60000 65536"/>
                <a:gd name="T8" fmla="*/ 0 60000 65536"/>
                <a:gd name="T9" fmla="*/ 0 w 156"/>
                <a:gd name="T10" fmla="*/ 0 h 56"/>
                <a:gd name="T11" fmla="*/ 156 w 156"/>
                <a:gd name="T12" fmla="*/ 56 h 56"/>
              </a:gdLst>
              <a:ahLst/>
              <a:cxnLst>
                <a:cxn ang="T6">
                  <a:pos x="T0" y="T1"/>
                </a:cxn>
                <a:cxn ang="T7">
                  <a:pos x="T2" y="T3"/>
                </a:cxn>
                <a:cxn ang="T8">
                  <a:pos x="T4" y="T5"/>
                </a:cxn>
              </a:cxnLst>
              <a:rect l="T9" t="T10" r="T11" b="T12"/>
              <a:pathLst>
                <a:path w="156" h="56">
                  <a:moveTo>
                    <a:pt x="0" y="0"/>
                  </a:moveTo>
                  <a:lnTo>
                    <a:pt x="143" y="55"/>
                  </a:lnTo>
                  <a:lnTo>
                    <a:pt x="155" y="24"/>
                  </a:lnTo>
                </a:path>
              </a:pathLst>
            </a:custGeom>
            <a:noFill/>
            <a:ln w="12700" cap="rnd">
              <a:solidFill>
                <a:srgbClr val="000000"/>
              </a:solidFill>
              <a:round/>
              <a:headEnd/>
              <a:tailEnd/>
            </a:ln>
          </p:spPr>
          <p:txBody>
            <a:bodyPr/>
            <a:lstStyle/>
            <a:p>
              <a:endParaRPr lang="en-US"/>
            </a:p>
          </p:txBody>
        </p:sp>
        <p:sp>
          <p:nvSpPr>
            <p:cNvPr id="40040" name="Line 98"/>
            <p:cNvSpPr>
              <a:spLocks noChangeAspect="1" noChangeShapeType="1"/>
            </p:cNvSpPr>
            <p:nvPr/>
          </p:nvSpPr>
          <p:spPr bwMode="auto">
            <a:xfrm>
              <a:off x="395" y="1255"/>
              <a:ext cx="106" cy="40"/>
            </a:xfrm>
            <a:prstGeom prst="line">
              <a:avLst/>
            </a:prstGeom>
            <a:noFill/>
            <a:ln w="12700">
              <a:noFill/>
              <a:round/>
              <a:headEnd/>
              <a:tailEnd/>
            </a:ln>
          </p:spPr>
          <p:txBody>
            <a:bodyPr wrap="none" anchor="ctr"/>
            <a:lstStyle/>
            <a:p>
              <a:endParaRPr lang="en-US"/>
            </a:p>
          </p:txBody>
        </p:sp>
        <p:sp>
          <p:nvSpPr>
            <p:cNvPr id="40041" name="Freeform 99"/>
            <p:cNvSpPr>
              <a:spLocks noChangeAspect="1"/>
            </p:cNvSpPr>
            <p:nvPr/>
          </p:nvSpPr>
          <p:spPr bwMode="auto">
            <a:xfrm>
              <a:off x="480" y="1511"/>
              <a:ext cx="127" cy="21"/>
            </a:xfrm>
            <a:custGeom>
              <a:avLst/>
              <a:gdLst>
                <a:gd name="T0" fmla="*/ 0 w 127"/>
                <a:gd name="T1" fmla="*/ 0 h 21"/>
                <a:gd name="T2" fmla="*/ 10 w 127"/>
                <a:gd name="T3" fmla="*/ 0 h 21"/>
                <a:gd name="T4" fmla="*/ 19 w 127"/>
                <a:gd name="T5" fmla="*/ 0 h 21"/>
                <a:gd name="T6" fmla="*/ 30 w 127"/>
                <a:gd name="T7" fmla="*/ 0 h 21"/>
                <a:gd name="T8" fmla="*/ 40 w 127"/>
                <a:gd name="T9" fmla="*/ 0 h 21"/>
                <a:gd name="T10" fmla="*/ 49 w 127"/>
                <a:gd name="T11" fmla="*/ 1 h 21"/>
                <a:gd name="T12" fmla="*/ 58 w 127"/>
                <a:gd name="T13" fmla="*/ 2 h 21"/>
                <a:gd name="T14" fmla="*/ 67 w 127"/>
                <a:gd name="T15" fmla="*/ 3 h 21"/>
                <a:gd name="T16" fmla="*/ 75 w 127"/>
                <a:gd name="T17" fmla="*/ 5 h 21"/>
                <a:gd name="T18" fmla="*/ 82 w 127"/>
                <a:gd name="T19" fmla="*/ 7 h 21"/>
                <a:gd name="T20" fmla="*/ 90 w 127"/>
                <a:gd name="T21" fmla="*/ 8 h 21"/>
                <a:gd name="T22" fmla="*/ 95 w 127"/>
                <a:gd name="T23" fmla="*/ 9 h 21"/>
                <a:gd name="T24" fmla="*/ 100 w 127"/>
                <a:gd name="T25" fmla="*/ 10 h 21"/>
                <a:gd name="T26" fmla="*/ 105 w 127"/>
                <a:gd name="T27" fmla="*/ 11 h 21"/>
                <a:gd name="T28" fmla="*/ 108 w 127"/>
                <a:gd name="T29" fmla="*/ 12 h 21"/>
                <a:gd name="T30" fmla="*/ 109 w 127"/>
                <a:gd name="T31" fmla="*/ 13 h 21"/>
                <a:gd name="T32" fmla="*/ 110 w 127"/>
                <a:gd name="T33" fmla="*/ 13 h 21"/>
                <a:gd name="T34" fmla="*/ 112 w 127"/>
                <a:gd name="T35" fmla="*/ 14 h 21"/>
                <a:gd name="T36" fmla="*/ 114 w 127"/>
                <a:gd name="T37" fmla="*/ 15 h 21"/>
                <a:gd name="T38" fmla="*/ 117 w 127"/>
                <a:gd name="T39" fmla="*/ 16 h 21"/>
                <a:gd name="T40" fmla="*/ 118 w 127"/>
                <a:gd name="T41" fmla="*/ 17 h 21"/>
                <a:gd name="T42" fmla="*/ 120 w 127"/>
                <a:gd name="T43" fmla="*/ 17 h 21"/>
                <a:gd name="T44" fmla="*/ 123 w 127"/>
                <a:gd name="T45" fmla="*/ 18 h 21"/>
                <a:gd name="T46" fmla="*/ 125 w 127"/>
                <a:gd name="T47" fmla="*/ 19 h 21"/>
                <a:gd name="T48" fmla="*/ 126 w 127"/>
                <a:gd name="T49" fmla="*/ 20 h 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7"/>
                <a:gd name="T76" fmla="*/ 0 h 21"/>
                <a:gd name="T77" fmla="*/ 127 w 127"/>
                <a:gd name="T78" fmla="*/ 21 h 2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7" h="21">
                  <a:moveTo>
                    <a:pt x="0" y="0"/>
                  </a:moveTo>
                  <a:lnTo>
                    <a:pt x="10" y="0"/>
                  </a:lnTo>
                  <a:lnTo>
                    <a:pt x="19" y="0"/>
                  </a:lnTo>
                  <a:lnTo>
                    <a:pt x="30" y="0"/>
                  </a:lnTo>
                  <a:lnTo>
                    <a:pt x="40" y="0"/>
                  </a:lnTo>
                  <a:lnTo>
                    <a:pt x="49" y="1"/>
                  </a:lnTo>
                  <a:lnTo>
                    <a:pt x="58" y="2"/>
                  </a:lnTo>
                  <a:lnTo>
                    <a:pt x="67" y="3"/>
                  </a:lnTo>
                  <a:lnTo>
                    <a:pt x="75" y="5"/>
                  </a:lnTo>
                  <a:lnTo>
                    <a:pt x="82" y="7"/>
                  </a:lnTo>
                  <a:lnTo>
                    <a:pt x="90" y="8"/>
                  </a:lnTo>
                  <a:lnTo>
                    <a:pt x="95" y="9"/>
                  </a:lnTo>
                  <a:lnTo>
                    <a:pt x="100" y="10"/>
                  </a:lnTo>
                  <a:lnTo>
                    <a:pt x="105" y="11"/>
                  </a:lnTo>
                  <a:lnTo>
                    <a:pt x="108" y="12"/>
                  </a:lnTo>
                  <a:lnTo>
                    <a:pt x="109" y="13"/>
                  </a:lnTo>
                  <a:lnTo>
                    <a:pt x="110" y="13"/>
                  </a:lnTo>
                  <a:lnTo>
                    <a:pt x="112" y="14"/>
                  </a:lnTo>
                  <a:lnTo>
                    <a:pt x="114" y="15"/>
                  </a:lnTo>
                  <a:lnTo>
                    <a:pt x="117" y="16"/>
                  </a:lnTo>
                  <a:lnTo>
                    <a:pt x="118" y="17"/>
                  </a:lnTo>
                  <a:lnTo>
                    <a:pt x="120" y="17"/>
                  </a:lnTo>
                  <a:lnTo>
                    <a:pt x="123" y="18"/>
                  </a:lnTo>
                  <a:lnTo>
                    <a:pt x="125" y="19"/>
                  </a:lnTo>
                  <a:lnTo>
                    <a:pt x="126" y="20"/>
                  </a:lnTo>
                </a:path>
              </a:pathLst>
            </a:custGeom>
            <a:noFill/>
            <a:ln w="12700" cap="rnd">
              <a:solidFill>
                <a:srgbClr val="000000"/>
              </a:solidFill>
              <a:round/>
              <a:headEnd/>
              <a:tailEnd/>
            </a:ln>
          </p:spPr>
          <p:txBody>
            <a:bodyPr/>
            <a:lstStyle/>
            <a:p>
              <a:endParaRPr lang="en-US"/>
            </a:p>
          </p:txBody>
        </p:sp>
        <p:sp>
          <p:nvSpPr>
            <p:cNvPr id="40042" name="Line 100"/>
            <p:cNvSpPr>
              <a:spLocks noChangeAspect="1" noChangeShapeType="1"/>
            </p:cNvSpPr>
            <p:nvPr/>
          </p:nvSpPr>
          <p:spPr bwMode="auto">
            <a:xfrm flipH="1" flipV="1">
              <a:off x="476" y="1283"/>
              <a:ext cx="104" cy="244"/>
            </a:xfrm>
            <a:prstGeom prst="line">
              <a:avLst/>
            </a:prstGeom>
            <a:noFill/>
            <a:ln w="12700">
              <a:solidFill>
                <a:srgbClr val="000000"/>
              </a:solidFill>
              <a:round/>
              <a:headEnd/>
              <a:tailEnd/>
            </a:ln>
          </p:spPr>
          <p:txBody>
            <a:bodyPr wrap="none" anchor="ctr"/>
            <a:lstStyle/>
            <a:p>
              <a:endParaRPr lang="en-US"/>
            </a:p>
          </p:txBody>
        </p:sp>
        <p:sp>
          <p:nvSpPr>
            <p:cNvPr id="40043" name="Freeform 101"/>
            <p:cNvSpPr>
              <a:spLocks noChangeAspect="1"/>
            </p:cNvSpPr>
            <p:nvPr/>
          </p:nvSpPr>
          <p:spPr bwMode="auto">
            <a:xfrm>
              <a:off x="348" y="1259"/>
              <a:ext cx="73" cy="181"/>
            </a:xfrm>
            <a:custGeom>
              <a:avLst/>
              <a:gdLst>
                <a:gd name="T0" fmla="*/ 0 w 73"/>
                <a:gd name="T1" fmla="*/ 165 h 181"/>
                <a:gd name="T2" fmla="*/ 36 w 73"/>
                <a:gd name="T3" fmla="*/ 180 h 181"/>
                <a:gd name="T4" fmla="*/ 70 w 73"/>
                <a:gd name="T5" fmla="*/ 90 h 181"/>
                <a:gd name="T6" fmla="*/ 72 w 73"/>
                <a:gd name="T7" fmla="*/ 9 h 181"/>
                <a:gd name="T8" fmla="*/ 46 w 73"/>
                <a:gd name="T9" fmla="*/ 0 h 181"/>
                <a:gd name="T10" fmla="*/ 0 60000 65536"/>
                <a:gd name="T11" fmla="*/ 0 60000 65536"/>
                <a:gd name="T12" fmla="*/ 0 60000 65536"/>
                <a:gd name="T13" fmla="*/ 0 60000 65536"/>
                <a:gd name="T14" fmla="*/ 0 60000 65536"/>
                <a:gd name="T15" fmla="*/ 0 w 73"/>
                <a:gd name="T16" fmla="*/ 0 h 181"/>
                <a:gd name="T17" fmla="*/ 73 w 73"/>
                <a:gd name="T18" fmla="*/ 181 h 181"/>
              </a:gdLst>
              <a:ahLst/>
              <a:cxnLst>
                <a:cxn ang="T10">
                  <a:pos x="T0" y="T1"/>
                </a:cxn>
                <a:cxn ang="T11">
                  <a:pos x="T2" y="T3"/>
                </a:cxn>
                <a:cxn ang="T12">
                  <a:pos x="T4" y="T5"/>
                </a:cxn>
                <a:cxn ang="T13">
                  <a:pos x="T6" y="T7"/>
                </a:cxn>
                <a:cxn ang="T14">
                  <a:pos x="T8" y="T9"/>
                </a:cxn>
              </a:cxnLst>
              <a:rect l="T15" t="T16" r="T17" b="T18"/>
              <a:pathLst>
                <a:path w="73" h="181">
                  <a:moveTo>
                    <a:pt x="0" y="165"/>
                  </a:moveTo>
                  <a:lnTo>
                    <a:pt x="36" y="180"/>
                  </a:lnTo>
                  <a:lnTo>
                    <a:pt x="70" y="90"/>
                  </a:lnTo>
                  <a:lnTo>
                    <a:pt x="72" y="9"/>
                  </a:lnTo>
                  <a:lnTo>
                    <a:pt x="46" y="0"/>
                  </a:lnTo>
                </a:path>
              </a:pathLst>
            </a:custGeom>
            <a:noFill/>
            <a:ln w="12700" cap="rnd">
              <a:solidFill>
                <a:srgbClr val="000000"/>
              </a:solidFill>
              <a:round/>
              <a:headEnd/>
              <a:tailEnd/>
            </a:ln>
          </p:spPr>
          <p:txBody>
            <a:bodyPr/>
            <a:lstStyle/>
            <a:p>
              <a:endParaRPr lang="en-US"/>
            </a:p>
          </p:txBody>
        </p:sp>
        <p:sp>
          <p:nvSpPr>
            <p:cNvPr id="40044" name="Freeform 102"/>
            <p:cNvSpPr>
              <a:spLocks noChangeAspect="1"/>
            </p:cNvSpPr>
            <p:nvPr/>
          </p:nvSpPr>
          <p:spPr bwMode="auto">
            <a:xfrm>
              <a:off x="350" y="1260"/>
              <a:ext cx="49" cy="167"/>
            </a:xfrm>
            <a:custGeom>
              <a:avLst/>
              <a:gdLst>
                <a:gd name="T0" fmla="*/ 0 w 49"/>
                <a:gd name="T1" fmla="*/ 166 h 167"/>
                <a:gd name="T2" fmla="*/ 33 w 49"/>
                <a:gd name="T3" fmla="*/ 78 h 167"/>
                <a:gd name="T4" fmla="*/ 48 w 49"/>
                <a:gd name="T5" fmla="*/ 0 h 167"/>
                <a:gd name="T6" fmla="*/ 0 60000 65536"/>
                <a:gd name="T7" fmla="*/ 0 60000 65536"/>
                <a:gd name="T8" fmla="*/ 0 60000 65536"/>
                <a:gd name="T9" fmla="*/ 0 w 49"/>
                <a:gd name="T10" fmla="*/ 0 h 167"/>
                <a:gd name="T11" fmla="*/ 49 w 49"/>
                <a:gd name="T12" fmla="*/ 167 h 167"/>
              </a:gdLst>
              <a:ahLst/>
              <a:cxnLst>
                <a:cxn ang="T6">
                  <a:pos x="T0" y="T1"/>
                </a:cxn>
                <a:cxn ang="T7">
                  <a:pos x="T2" y="T3"/>
                </a:cxn>
                <a:cxn ang="T8">
                  <a:pos x="T4" y="T5"/>
                </a:cxn>
              </a:cxnLst>
              <a:rect l="T9" t="T10" r="T11" b="T12"/>
              <a:pathLst>
                <a:path w="49" h="167">
                  <a:moveTo>
                    <a:pt x="0" y="166"/>
                  </a:moveTo>
                  <a:lnTo>
                    <a:pt x="33" y="78"/>
                  </a:lnTo>
                  <a:lnTo>
                    <a:pt x="48" y="0"/>
                  </a:lnTo>
                </a:path>
              </a:pathLst>
            </a:custGeom>
            <a:noFill/>
            <a:ln w="12700" cap="rnd">
              <a:solidFill>
                <a:srgbClr val="000000"/>
              </a:solidFill>
              <a:round/>
              <a:headEnd/>
              <a:tailEnd/>
            </a:ln>
          </p:spPr>
          <p:txBody>
            <a:bodyPr/>
            <a:lstStyle/>
            <a:p>
              <a:endParaRPr lang="en-US"/>
            </a:p>
          </p:txBody>
        </p:sp>
        <p:sp>
          <p:nvSpPr>
            <p:cNvPr id="40045" name="Line 103"/>
            <p:cNvSpPr>
              <a:spLocks noChangeAspect="1" noChangeShapeType="1"/>
            </p:cNvSpPr>
            <p:nvPr/>
          </p:nvSpPr>
          <p:spPr bwMode="auto">
            <a:xfrm flipH="1" flipV="1">
              <a:off x="485" y="1298"/>
              <a:ext cx="54" cy="118"/>
            </a:xfrm>
            <a:prstGeom prst="line">
              <a:avLst/>
            </a:prstGeom>
            <a:noFill/>
            <a:ln w="12700">
              <a:solidFill>
                <a:srgbClr val="000000"/>
              </a:solidFill>
              <a:round/>
              <a:headEnd/>
              <a:tailEnd/>
            </a:ln>
          </p:spPr>
          <p:txBody>
            <a:bodyPr wrap="none" anchor="ctr"/>
            <a:lstStyle/>
            <a:p>
              <a:endParaRPr lang="en-US"/>
            </a:p>
          </p:txBody>
        </p:sp>
        <p:sp>
          <p:nvSpPr>
            <p:cNvPr id="40046" name="Freeform 104"/>
            <p:cNvSpPr>
              <a:spLocks noChangeAspect="1"/>
            </p:cNvSpPr>
            <p:nvPr/>
          </p:nvSpPr>
          <p:spPr bwMode="auto">
            <a:xfrm>
              <a:off x="409" y="1359"/>
              <a:ext cx="29" cy="117"/>
            </a:xfrm>
            <a:custGeom>
              <a:avLst/>
              <a:gdLst>
                <a:gd name="T0" fmla="*/ 0 w 29"/>
                <a:gd name="T1" fmla="*/ 116 h 117"/>
                <a:gd name="T2" fmla="*/ 6 w 29"/>
                <a:gd name="T3" fmla="*/ 98 h 117"/>
                <a:gd name="T4" fmla="*/ 28 w 29"/>
                <a:gd name="T5" fmla="*/ 0 h 117"/>
                <a:gd name="T6" fmla="*/ 0 60000 65536"/>
                <a:gd name="T7" fmla="*/ 0 60000 65536"/>
                <a:gd name="T8" fmla="*/ 0 60000 65536"/>
                <a:gd name="T9" fmla="*/ 0 w 29"/>
                <a:gd name="T10" fmla="*/ 0 h 117"/>
                <a:gd name="T11" fmla="*/ 29 w 29"/>
                <a:gd name="T12" fmla="*/ 117 h 117"/>
              </a:gdLst>
              <a:ahLst/>
              <a:cxnLst>
                <a:cxn ang="T6">
                  <a:pos x="T0" y="T1"/>
                </a:cxn>
                <a:cxn ang="T7">
                  <a:pos x="T2" y="T3"/>
                </a:cxn>
                <a:cxn ang="T8">
                  <a:pos x="T4" y="T5"/>
                </a:cxn>
              </a:cxnLst>
              <a:rect l="T9" t="T10" r="T11" b="T12"/>
              <a:pathLst>
                <a:path w="29" h="117">
                  <a:moveTo>
                    <a:pt x="0" y="116"/>
                  </a:moveTo>
                  <a:lnTo>
                    <a:pt x="6" y="98"/>
                  </a:lnTo>
                  <a:lnTo>
                    <a:pt x="28" y="0"/>
                  </a:lnTo>
                </a:path>
              </a:pathLst>
            </a:custGeom>
            <a:noFill/>
            <a:ln w="12700" cap="rnd">
              <a:solidFill>
                <a:srgbClr val="000000"/>
              </a:solidFill>
              <a:round/>
              <a:headEnd/>
              <a:tailEnd/>
            </a:ln>
          </p:spPr>
          <p:txBody>
            <a:bodyPr/>
            <a:lstStyle/>
            <a:p>
              <a:endParaRPr lang="en-US"/>
            </a:p>
          </p:txBody>
        </p:sp>
        <p:sp>
          <p:nvSpPr>
            <p:cNvPr id="40047" name="Line 105"/>
            <p:cNvSpPr>
              <a:spLocks noChangeAspect="1" noChangeShapeType="1"/>
            </p:cNvSpPr>
            <p:nvPr/>
          </p:nvSpPr>
          <p:spPr bwMode="auto">
            <a:xfrm flipH="1">
              <a:off x="370" y="1441"/>
              <a:ext cx="13" cy="6"/>
            </a:xfrm>
            <a:prstGeom prst="line">
              <a:avLst/>
            </a:prstGeom>
            <a:noFill/>
            <a:ln w="12700">
              <a:solidFill>
                <a:srgbClr val="000000"/>
              </a:solidFill>
              <a:round/>
              <a:headEnd/>
              <a:tailEnd/>
            </a:ln>
          </p:spPr>
          <p:txBody>
            <a:bodyPr wrap="none" anchor="ctr"/>
            <a:lstStyle/>
            <a:p>
              <a:endParaRPr lang="en-US"/>
            </a:p>
          </p:txBody>
        </p:sp>
        <p:sp>
          <p:nvSpPr>
            <p:cNvPr id="40048" name="Line 106"/>
            <p:cNvSpPr>
              <a:spLocks noChangeAspect="1" noChangeShapeType="1"/>
            </p:cNvSpPr>
            <p:nvPr/>
          </p:nvSpPr>
          <p:spPr bwMode="auto">
            <a:xfrm>
              <a:off x="384" y="1455"/>
              <a:ext cx="41" cy="27"/>
            </a:xfrm>
            <a:prstGeom prst="line">
              <a:avLst/>
            </a:prstGeom>
            <a:noFill/>
            <a:ln w="12700">
              <a:solidFill>
                <a:srgbClr val="000000"/>
              </a:solidFill>
              <a:round/>
              <a:headEnd/>
              <a:tailEnd/>
            </a:ln>
          </p:spPr>
          <p:txBody>
            <a:bodyPr wrap="none" anchor="ctr"/>
            <a:lstStyle/>
            <a:p>
              <a:endParaRPr lang="en-US"/>
            </a:p>
          </p:txBody>
        </p:sp>
        <p:sp>
          <p:nvSpPr>
            <p:cNvPr id="40049" name="Line 107"/>
            <p:cNvSpPr>
              <a:spLocks noChangeAspect="1" noChangeShapeType="1"/>
            </p:cNvSpPr>
            <p:nvPr/>
          </p:nvSpPr>
          <p:spPr bwMode="auto">
            <a:xfrm flipV="1">
              <a:off x="490" y="1506"/>
              <a:ext cx="3" cy="17"/>
            </a:xfrm>
            <a:prstGeom prst="line">
              <a:avLst/>
            </a:prstGeom>
            <a:noFill/>
            <a:ln w="12700">
              <a:solidFill>
                <a:srgbClr val="000000"/>
              </a:solidFill>
              <a:round/>
              <a:headEnd/>
              <a:tailEnd/>
            </a:ln>
          </p:spPr>
          <p:txBody>
            <a:bodyPr wrap="none" anchor="ctr"/>
            <a:lstStyle/>
            <a:p>
              <a:endParaRPr lang="en-US"/>
            </a:p>
          </p:txBody>
        </p:sp>
        <p:sp>
          <p:nvSpPr>
            <p:cNvPr id="40050" name="Freeform 108"/>
            <p:cNvSpPr>
              <a:spLocks noChangeAspect="1"/>
            </p:cNvSpPr>
            <p:nvPr/>
          </p:nvSpPr>
          <p:spPr bwMode="auto">
            <a:xfrm>
              <a:off x="429" y="1487"/>
              <a:ext cx="17" cy="19"/>
            </a:xfrm>
            <a:custGeom>
              <a:avLst/>
              <a:gdLst>
                <a:gd name="T0" fmla="*/ 9 w 17"/>
                <a:gd name="T1" fmla="*/ 18 h 19"/>
                <a:gd name="T2" fmla="*/ 0 w 17"/>
                <a:gd name="T3" fmla="*/ 14 h 19"/>
                <a:gd name="T4" fmla="*/ 1 w 17"/>
                <a:gd name="T5" fmla="*/ 0 h 19"/>
                <a:gd name="T6" fmla="*/ 16 w 17"/>
                <a:gd name="T7" fmla="*/ 5 h 19"/>
                <a:gd name="T8" fmla="*/ 0 60000 65536"/>
                <a:gd name="T9" fmla="*/ 0 60000 65536"/>
                <a:gd name="T10" fmla="*/ 0 60000 65536"/>
                <a:gd name="T11" fmla="*/ 0 60000 65536"/>
                <a:gd name="T12" fmla="*/ 0 w 17"/>
                <a:gd name="T13" fmla="*/ 0 h 19"/>
                <a:gd name="T14" fmla="*/ 17 w 17"/>
                <a:gd name="T15" fmla="*/ 19 h 19"/>
              </a:gdLst>
              <a:ahLst/>
              <a:cxnLst>
                <a:cxn ang="T8">
                  <a:pos x="T0" y="T1"/>
                </a:cxn>
                <a:cxn ang="T9">
                  <a:pos x="T2" y="T3"/>
                </a:cxn>
                <a:cxn ang="T10">
                  <a:pos x="T4" y="T5"/>
                </a:cxn>
                <a:cxn ang="T11">
                  <a:pos x="T6" y="T7"/>
                </a:cxn>
              </a:cxnLst>
              <a:rect l="T12" t="T13" r="T14" b="T15"/>
              <a:pathLst>
                <a:path w="17" h="19">
                  <a:moveTo>
                    <a:pt x="9" y="18"/>
                  </a:moveTo>
                  <a:lnTo>
                    <a:pt x="0" y="14"/>
                  </a:lnTo>
                  <a:lnTo>
                    <a:pt x="1" y="0"/>
                  </a:lnTo>
                  <a:lnTo>
                    <a:pt x="16" y="5"/>
                  </a:lnTo>
                </a:path>
              </a:pathLst>
            </a:custGeom>
            <a:noFill/>
            <a:ln w="12700" cap="rnd">
              <a:solidFill>
                <a:srgbClr val="000000"/>
              </a:solidFill>
              <a:round/>
              <a:headEnd/>
              <a:tailEnd/>
            </a:ln>
          </p:spPr>
          <p:txBody>
            <a:bodyPr/>
            <a:lstStyle/>
            <a:p>
              <a:endParaRPr lang="en-US"/>
            </a:p>
          </p:txBody>
        </p:sp>
        <p:sp>
          <p:nvSpPr>
            <p:cNvPr id="40051" name="Line 109"/>
            <p:cNvSpPr>
              <a:spLocks noChangeAspect="1" noChangeShapeType="1"/>
            </p:cNvSpPr>
            <p:nvPr/>
          </p:nvSpPr>
          <p:spPr bwMode="auto">
            <a:xfrm flipH="1" flipV="1">
              <a:off x="339" y="1427"/>
              <a:ext cx="90" cy="63"/>
            </a:xfrm>
            <a:prstGeom prst="line">
              <a:avLst/>
            </a:prstGeom>
            <a:noFill/>
            <a:ln w="12700">
              <a:noFill/>
              <a:round/>
              <a:headEnd/>
              <a:tailEnd/>
            </a:ln>
          </p:spPr>
          <p:txBody>
            <a:bodyPr wrap="none" anchor="ctr"/>
            <a:lstStyle/>
            <a:p>
              <a:endParaRPr lang="en-US"/>
            </a:p>
          </p:txBody>
        </p:sp>
        <p:sp>
          <p:nvSpPr>
            <p:cNvPr id="40052" name="Freeform 110"/>
            <p:cNvSpPr>
              <a:spLocks noChangeAspect="1"/>
            </p:cNvSpPr>
            <p:nvPr/>
          </p:nvSpPr>
          <p:spPr bwMode="auto">
            <a:xfrm>
              <a:off x="257" y="1490"/>
              <a:ext cx="308" cy="108"/>
            </a:xfrm>
            <a:custGeom>
              <a:avLst/>
              <a:gdLst>
                <a:gd name="T0" fmla="*/ 307 w 308"/>
                <a:gd name="T1" fmla="*/ 66 h 108"/>
                <a:gd name="T2" fmla="*/ 291 w 308"/>
                <a:gd name="T3" fmla="*/ 107 h 108"/>
                <a:gd name="T4" fmla="*/ 158 w 308"/>
                <a:gd name="T5" fmla="*/ 55 h 108"/>
                <a:gd name="T6" fmla="*/ 157 w 308"/>
                <a:gd name="T7" fmla="*/ 54 h 108"/>
                <a:gd name="T8" fmla="*/ 153 w 308"/>
                <a:gd name="T9" fmla="*/ 53 h 108"/>
                <a:gd name="T10" fmla="*/ 148 w 308"/>
                <a:gd name="T11" fmla="*/ 52 h 108"/>
                <a:gd name="T12" fmla="*/ 140 w 308"/>
                <a:gd name="T13" fmla="*/ 48 h 108"/>
                <a:gd name="T14" fmla="*/ 131 w 308"/>
                <a:gd name="T15" fmla="*/ 44 h 108"/>
                <a:gd name="T16" fmla="*/ 121 w 308"/>
                <a:gd name="T17" fmla="*/ 41 h 108"/>
                <a:gd name="T18" fmla="*/ 109 w 308"/>
                <a:gd name="T19" fmla="*/ 36 h 108"/>
                <a:gd name="T20" fmla="*/ 97 w 308"/>
                <a:gd name="T21" fmla="*/ 32 h 108"/>
                <a:gd name="T22" fmla="*/ 84 w 308"/>
                <a:gd name="T23" fmla="*/ 26 h 108"/>
                <a:gd name="T24" fmla="*/ 71 w 308"/>
                <a:gd name="T25" fmla="*/ 22 h 108"/>
                <a:gd name="T26" fmla="*/ 58 w 308"/>
                <a:gd name="T27" fmla="*/ 17 h 108"/>
                <a:gd name="T28" fmla="*/ 45 w 308"/>
                <a:gd name="T29" fmla="*/ 13 h 108"/>
                <a:gd name="T30" fmla="*/ 32 w 308"/>
                <a:gd name="T31" fmla="*/ 8 h 108"/>
                <a:gd name="T32" fmla="*/ 19 w 308"/>
                <a:gd name="T33" fmla="*/ 5 h 108"/>
                <a:gd name="T34" fmla="*/ 9 w 308"/>
                <a:gd name="T35" fmla="*/ 1 h 108"/>
                <a:gd name="T36" fmla="*/ 0 w 308"/>
                <a:gd name="T37" fmla="*/ 0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8"/>
                <a:gd name="T58" fmla="*/ 0 h 108"/>
                <a:gd name="T59" fmla="*/ 308 w 308"/>
                <a:gd name="T60" fmla="*/ 108 h 10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8" h="108">
                  <a:moveTo>
                    <a:pt x="307" y="66"/>
                  </a:moveTo>
                  <a:lnTo>
                    <a:pt x="291" y="107"/>
                  </a:lnTo>
                  <a:lnTo>
                    <a:pt x="158" y="55"/>
                  </a:lnTo>
                  <a:lnTo>
                    <a:pt x="157" y="54"/>
                  </a:lnTo>
                  <a:lnTo>
                    <a:pt x="153" y="53"/>
                  </a:lnTo>
                  <a:lnTo>
                    <a:pt x="148" y="52"/>
                  </a:lnTo>
                  <a:lnTo>
                    <a:pt x="140" y="48"/>
                  </a:lnTo>
                  <a:lnTo>
                    <a:pt x="131" y="44"/>
                  </a:lnTo>
                  <a:lnTo>
                    <a:pt x="121" y="41"/>
                  </a:lnTo>
                  <a:lnTo>
                    <a:pt x="109" y="36"/>
                  </a:lnTo>
                  <a:lnTo>
                    <a:pt x="97" y="32"/>
                  </a:lnTo>
                  <a:lnTo>
                    <a:pt x="84" y="26"/>
                  </a:lnTo>
                  <a:lnTo>
                    <a:pt x="71" y="22"/>
                  </a:lnTo>
                  <a:lnTo>
                    <a:pt x="58" y="17"/>
                  </a:lnTo>
                  <a:lnTo>
                    <a:pt x="45" y="13"/>
                  </a:lnTo>
                  <a:lnTo>
                    <a:pt x="32" y="8"/>
                  </a:lnTo>
                  <a:lnTo>
                    <a:pt x="19" y="5"/>
                  </a:lnTo>
                  <a:lnTo>
                    <a:pt x="9" y="1"/>
                  </a:lnTo>
                  <a:lnTo>
                    <a:pt x="0" y="0"/>
                  </a:lnTo>
                </a:path>
              </a:pathLst>
            </a:custGeom>
            <a:noFill/>
            <a:ln w="12700" cap="rnd">
              <a:solidFill>
                <a:srgbClr val="000000"/>
              </a:solidFill>
              <a:round/>
              <a:headEnd/>
              <a:tailEnd/>
            </a:ln>
          </p:spPr>
          <p:txBody>
            <a:bodyPr/>
            <a:lstStyle/>
            <a:p>
              <a:endParaRPr lang="en-US"/>
            </a:p>
          </p:txBody>
        </p:sp>
        <p:sp>
          <p:nvSpPr>
            <p:cNvPr id="40053" name="Freeform 111"/>
            <p:cNvSpPr>
              <a:spLocks noChangeAspect="1"/>
            </p:cNvSpPr>
            <p:nvPr/>
          </p:nvSpPr>
          <p:spPr bwMode="auto">
            <a:xfrm>
              <a:off x="409" y="1363"/>
              <a:ext cx="112" cy="197"/>
            </a:xfrm>
            <a:custGeom>
              <a:avLst/>
              <a:gdLst>
                <a:gd name="T0" fmla="*/ 111 w 112"/>
                <a:gd name="T1" fmla="*/ 25 h 197"/>
                <a:gd name="T2" fmla="*/ 48 w 112"/>
                <a:gd name="T3" fmla="*/ 0 h 197"/>
                <a:gd name="T4" fmla="*/ 46 w 112"/>
                <a:gd name="T5" fmla="*/ 0 h 197"/>
                <a:gd name="T6" fmla="*/ 44 w 112"/>
                <a:gd name="T7" fmla="*/ 0 h 197"/>
                <a:gd name="T8" fmla="*/ 43 w 112"/>
                <a:gd name="T9" fmla="*/ 1 h 197"/>
                <a:gd name="T10" fmla="*/ 32 w 112"/>
                <a:gd name="T11" fmla="*/ 106 h 197"/>
                <a:gd name="T12" fmla="*/ 25 w 112"/>
                <a:gd name="T13" fmla="*/ 130 h 197"/>
                <a:gd name="T14" fmla="*/ 0 w 112"/>
                <a:gd name="T15" fmla="*/ 196 h 197"/>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97"/>
                <a:gd name="T26" fmla="*/ 112 w 112"/>
                <a:gd name="T27" fmla="*/ 197 h 19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97">
                  <a:moveTo>
                    <a:pt x="111" y="25"/>
                  </a:moveTo>
                  <a:lnTo>
                    <a:pt x="48" y="0"/>
                  </a:lnTo>
                  <a:lnTo>
                    <a:pt x="46" y="0"/>
                  </a:lnTo>
                  <a:lnTo>
                    <a:pt x="44" y="0"/>
                  </a:lnTo>
                  <a:lnTo>
                    <a:pt x="43" y="1"/>
                  </a:lnTo>
                  <a:lnTo>
                    <a:pt x="32" y="106"/>
                  </a:lnTo>
                  <a:lnTo>
                    <a:pt x="25" y="130"/>
                  </a:lnTo>
                  <a:lnTo>
                    <a:pt x="0" y="196"/>
                  </a:lnTo>
                </a:path>
              </a:pathLst>
            </a:custGeom>
            <a:noFill/>
            <a:ln w="12700" cap="rnd">
              <a:solidFill>
                <a:srgbClr val="000000"/>
              </a:solidFill>
              <a:round/>
              <a:headEnd/>
              <a:tailEnd/>
            </a:ln>
          </p:spPr>
          <p:txBody>
            <a:bodyPr/>
            <a:lstStyle/>
            <a:p>
              <a:endParaRPr lang="en-US"/>
            </a:p>
          </p:txBody>
        </p:sp>
        <p:sp>
          <p:nvSpPr>
            <p:cNvPr id="40054" name="Freeform 112"/>
            <p:cNvSpPr>
              <a:spLocks noChangeAspect="1"/>
            </p:cNvSpPr>
            <p:nvPr/>
          </p:nvSpPr>
          <p:spPr bwMode="auto">
            <a:xfrm>
              <a:off x="139" y="1541"/>
              <a:ext cx="134" cy="57"/>
            </a:xfrm>
            <a:custGeom>
              <a:avLst/>
              <a:gdLst>
                <a:gd name="T0" fmla="*/ 0 w 134"/>
                <a:gd name="T1" fmla="*/ 0 h 57"/>
                <a:gd name="T2" fmla="*/ 3 w 134"/>
                <a:gd name="T3" fmla="*/ 0 h 57"/>
                <a:gd name="T4" fmla="*/ 8 w 134"/>
                <a:gd name="T5" fmla="*/ 1 h 57"/>
                <a:gd name="T6" fmla="*/ 11 w 134"/>
                <a:gd name="T7" fmla="*/ 1 h 57"/>
                <a:gd name="T8" fmla="*/ 16 w 134"/>
                <a:gd name="T9" fmla="*/ 2 h 57"/>
                <a:gd name="T10" fmla="*/ 20 w 134"/>
                <a:gd name="T11" fmla="*/ 3 h 57"/>
                <a:gd name="T12" fmla="*/ 24 w 134"/>
                <a:gd name="T13" fmla="*/ 4 h 57"/>
                <a:gd name="T14" fmla="*/ 29 w 134"/>
                <a:gd name="T15" fmla="*/ 4 h 57"/>
                <a:gd name="T16" fmla="*/ 33 w 134"/>
                <a:gd name="T17" fmla="*/ 5 h 57"/>
                <a:gd name="T18" fmla="*/ 37 w 134"/>
                <a:gd name="T19" fmla="*/ 7 h 57"/>
                <a:gd name="T20" fmla="*/ 42 w 134"/>
                <a:gd name="T21" fmla="*/ 8 h 57"/>
                <a:gd name="T22" fmla="*/ 47 w 134"/>
                <a:gd name="T23" fmla="*/ 9 h 57"/>
                <a:gd name="T24" fmla="*/ 52 w 134"/>
                <a:gd name="T25" fmla="*/ 10 h 57"/>
                <a:gd name="T26" fmla="*/ 56 w 134"/>
                <a:gd name="T27" fmla="*/ 11 h 57"/>
                <a:gd name="T28" fmla="*/ 61 w 134"/>
                <a:gd name="T29" fmla="*/ 13 h 57"/>
                <a:gd name="T30" fmla="*/ 65 w 134"/>
                <a:gd name="T31" fmla="*/ 14 h 57"/>
                <a:gd name="T32" fmla="*/ 70 w 134"/>
                <a:gd name="T33" fmla="*/ 16 h 57"/>
                <a:gd name="T34" fmla="*/ 74 w 134"/>
                <a:gd name="T35" fmla="*/ 18 h 57"/>
                <a:gd name="T36" fmla="*/ 79 w 134"/>
                <a:gd name="T37" fmla="*/ 19 h 57"/>
                <a:gd name="T38" fmla="*/ 83 w 134"/>
                <a:gd name="T39" fmla="*/ 21 h 57"/>
                <a:gd name="T40" fmla="*/ 88 w 134"/>
                <a:gd name="T41" fmla="*/ 24 h 57"/>
                <a:gd name="T42" fmla="*/ 92 w 134"/>
                <a:gd name="T43" fmla="*/ 26 h 57"/>
                <a:gd name="T44" fmla="*/ 97 w 134"/>
                <a:gd name="T45" fmla="*/ 28 h 57"/>
                <a:gd name="T46" fmla="*/ 100 w 134"/>
                <a:gd name="T47" fmla="*/ 29 h 57"/>
                <a:gd name="T48" fmla="*/ 104 w 134"/>
                <a:gd name="T49" fmla="*/ 32 h 57"/>
                <a:gd name="T50" fmla="*/ 108 w 134"/>
                <a:gd name="T51" fmla="*/ 35 h 57"/>
                <a:gd name="T52" fmla="*/ 113 w 134"/>
                <a:gd name="T53" fmla="*/ 37 h 57"/>
                <a:gd name="T54" fmla="*/ 116 w 134"/>
                <a:gd name="T55" fmla="*/ 40 h 57"/>
                <a:gd name="T56" fmla="*/ 120 w 134"/>
                <a:gd name="T57" fmla="*/ 43 h 57"/>
                <a:gd name="T58" fmla="*/ 124 w 134"/>
                <a:gd name="T59" fmla="*/ 46 h 57"/>
                <a:gd name="T60" fmla="*/ 126 w 134"/>
                <a:gd name="T61" fmla="*/ 49 h 57"/>
                <a:gd name="T62" fmla="*/ 130 w 134"/>
                <a:gd name="T63" fmla="*/ 52 h 57"/>
                <a:gd name="T64" fmla="*/ 133 w 134"/>
                <a:gd name="T65" fmla="*/ 56 h 57"/>
                <a:gd name="T66" fmla="*/ 133 w 134"/>
                <a:gd name="T67" fmla="*/ 55 h 57"/>
                <a:gd name="T68" fmla="*/ 132 w 134"/>
                <a:gd name="T69" fmla="*/ 55 h 57"/>
                <a:gd name="T70" fmla="*/ 132 w 134"/>
                <a:gd name="T71" fmla="*/ 54 h 57"/>
                <a:gd name="T72" fmla="*/ 131 w 134"/>
                <a:gd name="T73" fmla="*/ 54 h 57"/>
                <a:gd name="T74" fmla="*/ 130 w 134"/>
                <a:gd name="T75" fmla="*/ 54 h 57"/>
                <a:gd name="T76" fmla="*/ 130 w 134"/>
                <a:gd name="T77" fmla="*/ 53 h 57"/>
                <a:gd name="T78" fmla="*/ 129 w 134"/>
                <a:gd name="T79" fmla="*/ 53 h 57"/>
                <a:gd name="T80" fmla="*/ 128 w 134"/>
                <a:gd name="T81" fmla="*/ 52 h 57"/>
                <a:gd name="T82" fmla="*/ 127 w 134"/>
                <a:gd name="T83" fmla="*/ 52 h 57"/>
                <a:gd name="T84" fmla="*/ 126 w 134"/>
                <a:gd name="T85" fmla="*/ 51 h 57"/>
                <a:gd name="T86" fmla="*/ 125 w 134"/>
                <a:gd name="T87" fmla="*/ 51 h 57"/>
                <a:gd name="T88" fmla="*/ 124 w 134"/>
                <a:gd name="T89" fmla="*/ 50 h 57"/>
                <a:gd name="T90" fmla="*/ 123 w 134"/>
                <a:gd name="T91" fmla="*/ 49 h 57"/>
                <a:gd name="T92" fmla="*/ 121 w 134"/>
                <a:gd name="T93" fmla="*/ 48 h 57"/>
                <a:gd name="T94" fmla="*/ 120 w 134"/>
                <a:gd name="T95" fmla="*/ 47 h 57"/>
                <a:gd name="T96" fmla="*/ 118 w 134"/>
                <a:gd name="T97" fmla="*/ 47 h 57"/>
                <a:gd name="T98" fmla="*/ 116 w 134"/>
                <a:gd name="T99" fmla="*/ 46 h 57"/>
                <a:gd name="T100" fmla="*/ 115 w 134"/>
                <a:gd name="T101" fmla="*/ 46 h 57"/>
                <a:gd name="T102" fmla="*/ 113 w 134"/>
                <a:gd name="T103" fmla="*/ 45 h 57"/>
                <a:gd name="T104" fmla="*/ 111 w 134"/>
                <a:gd name="T105" fmla="*/ 44 h 57"/>
                <a:gd name="T106" fmla="*/ 109 w 134"/>
                <a:gd name="T107" fmla="*/ 43 h 57"/>
                <a:gd name="T108" fmla="*/ 107 w 134"/>
                <a:gd name="T109" fmla="*/ 42 h 57"/>
                <a:gd name="T110" fmla="*/ 105 w 134"/>
                <a:gd name="T111" fmla="*/ 41 h 57"/>
                <a:gd name="T112" fmla="*/ 0 w 134"/>
                <a:gd name="T113" fmla="*/ 2 h 57"/>
                <a:gd name="T114" fmla="*/ 0 w 134"/>
                <a:gd name="T115" fmla="*/ 0 h 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4"/>
                <a:gd name="T175" fmla="*/ 0 h 57"/>
                <a:gd name="T176" fmla="*/ 134 w 134"/>
                <a:gd name="T177" fmla="*/ 57 h 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4" h="57">
                  <a:moveTo>
                    <a:pt x="0" y="0"/>
                  </a:moveTo>
                  <a:lnTo>
                    <a:pt x="3" y="0"/>
                  </a:lnTo>
                  <a:lnTo>
                    <a:pt x="8" y="1"/>
                  </a:lnTo>
                  <a:lnTo>
                    <a:pt x="11" y="1"/>
                  </a:lnTo>
                  <a:lnTo>
                    <a:pt x="16" y="2"/>
                  </a:lnTo>
                  <a:lnTo>
                    <a:pt x="20" y="3"/>
                  </a:lnTo>
                  <a:lnTo>
                    <a:pt x="24" y="4"/>
                  </a:lnTo>
                  <a:lnTo>
                    <a:pt x="29" y="4"/>
                  </a:lnTo>
                  <a:lnTo>
                    <a:pt x="33" y="5"/>
                  </a:lnTo>
                  <a:lnTo>
                    <a:pt x="37" y="7"/>
                  </a:lnTo>
                  <a:lnTo>
                    <a:pt x="42" y="8"/>
                  </a:lnTo>
                  <a:lnTo>
                    <a:pt x="47" y="9"/>
                  </a:lnTo>
                  <a:lnTo>
                    <a:pt x="52" y="10"/>
                  </a:lnTo>
                  <a:lnTo>
                    <a:pt x="56" y="11"/>
                  </a:lnTo>
                  <a:lnTo>
                    <a:pt x="61" y="13"/>
                  </a:lnTo>
                  <a:lnTo>
                    <a:pt x="65" y="14"/>
                  </a:lnTo>
                  <a:lnTo>
                    <a:pt x="70" y="16"/>
                  </a:lnTo>
                  <a:lnTo>
                    <a:pt x="74" y="18"/>
                  </a:lnTo>
                  <a:lnTo>
                    <a:pt x="79" y="19"/>
                  </a:lnTo>
                  <a:lnTo>
                    <a:pt x="83" y="21"/>
                  </a:lnTo>
                  <a:lnTo>
                    <a:pt x="88" y="24"/>
                  </a:lnTo>
                  <a:lnTo>
                    <a:pt x="92" y="26"/>
                  </a:lnTo>
                  <a:lnTo>
                    <a:pt x="97" y="28"/>
                  </a:lnTo>
                  <a:lnTo>
                    <a:pt x="100" y="29"/>
                  </a:lnTo>
                  <a:lnTo>
                    <a:pt x="104" y="32"/>
                  </a:lnTo>
                  <a:lnTo>
                    <a:pt x="108" y="35"/>
                  </a:lnTo>
                  <a:lnTo>
                    <a:pt x="113" y="37"/>
                  </a:lnTo>
                  <a:lnTo>
                    <a:pt x="116" y="40"/>
                  </a:lnTo>
                  <a:lnTo>
                    <a:pt x="120" y="43"/>
                  </a:lnTo>
                  <a:lnTo>
                    <a:pt x="124" y="46"/>
                  </a:lnTo>
                  <a:lnTo>
                    <a:pt x="126" y="49"/>
                  </a:lnTo>
                  <a:lnTo>
                    <a:pt x="130" y="52"/>
                  </a:lnTo>
                  <a:lnTo>
                    <a:pt x="133" y="56"/>
                  </a:lnTo>
                  <a:lnTo>
                    <a:pt x="133" y="55"/>
                  </a:lnTo>
                  <a:lnTo>
                    <a:pt x="132" y="55"/>
                  </a:lnTo>
                  <a:lnTo>
                    <a:pt x="132" y="54"/>
                  </a:lnTo>
                  <a:lnTo>
                    <a:pt x="131" y="54"/>
                  </a:lnTo>
                  <a:lnTo>
                    <a:pt x="130" y="54"/>
                  </a:lnTo>
                  <a:lnTo>
                    <a:pt x="130" y="53"/>
                  </a:lnTo>
                  <a:lnTo>
                    <a:pt x="129" y="53"/>
                  </a:lnTo>
                  <a:lnTo>
                    <a:pt x="128" y="52"/>
                  </a:lnTo>
                  <a:lnTo>
                    <a:pt x="127" y="52"/>
                  </a:lnTo>
                  <a:lnTo>
                    <a:pt x="126" y="51"/>
                  </a:lnTo>
                  <a:lnTo>
                    <a:pt x="125" y="51"/>
                  </a:lnTo>
                  <a:lnTo>
                    <a:pt x="124" y="50"/>
                  </a:lnTo>
                  <a:lnTo>
                    <a:pt x="123" y="49"/>
                  </a:lnTo>
                  <a:lnTo>
                    <a:pt x="121" y="48"/>
                  </a:lnTo>
                  <a:lnTo>
                    <a:pt x="120" y="47"/>
                  </a:lnTo>
                  <a:lnTo>
                    <a:pt x="118" y="47"/>
                  </a:lnTo>
                  <a:lnTo>
                    <a:pt x="116" y="46"/>
                  </a:lnTo>
                  <a:lnTo>
                    <a:pt x="115" y="46"/>
                  </a:lnTo>
                  <a:lnTo>
                    <a:pt x="113" y="45"/>
                  </a:lnTo>
                  <a:lnTo>
                    <a:pt x="111" y="44"/>
                  </a:lnTo>
                  <a:lnTo>
                    <a:pt x="109" y="43"/>
                  </a:lnTo>
                  <a:lnTo>
                    <a:pt x="107" y="42"/>
                  </a:lnTo>
                  <a:lnTo>
                    <a:pt x="105" y="41"/>
                  </a:lnTo>
                  <a:lnTo>
                    <a:pt x="0" y="2"/>
                  </a:lnTo>
                  <a:lnTo>
                    <a:pt x="0" y="0"/>
                  </a:lnTo>
                </a:path>
              </a:pathLst>
            </a:custGeom>
            <a:solidFill>
              <a:srgbClr val="BFBFBF"/>
            </a:solidFill>
            <a:ln w="12700" cap="rnd">
              <a:noFill/>
              <a:round/>
              <a:headEnd/>
              <a:tailEnd/>
            </a:ln>
          </p:spPr>
          <p:txBody>
            <a:bodyPr/>
            <a:lstStyle/>
            <a:p>
              <a:endParaRPr lang="en-US"/>
            </a:p>
          </p:txBody>
        </p:sp>
        <p:sp>
          <p:nvSpPr>
            <p:cNvPr id="40055" name="Freeform 113"/>
            <p:cNvSpPr>
              <a:spLocks noChangeAspect="1"/>
            </p:cNvSpPr>
            <p:nvPr/>
          </p:nvSpPr>
          <p:spPr bwMode="auto">
            <a:xfrm>
              <a:off x="200" y="1391"/>
              <a:ext cx="238" cy="122"/>
            </a:xfrm>
            <a:custGeom>
              <a:avLst/>
              <a:gdLst>
                <a:gd name="T0" fmla="*/ 72 w 238"/>
                <a:gd name="T1" fmla="*/ 50 h 122"/>
                <a:gd name="T2" fmla="*/ 81 w 238"/>
                <a:gd name="T3" fmla="*/ 52 h 122"/>
                <a:gd name="T4" fmla="*/ 93 w 238"/>
                <a:gd name="T5" fmla="*/ 57 h 122"/>
                <a:gd name="T6" fmla="*/ 109 w 238"/>
                <a:gd name="T7" fmla="*/ 63 h 122"/>
                <a:gd name="T8" fmla="*/ 127 w 238"/>
                <a:gd name="T9" fmla="*/ 70 h 122"/>
                <a:gd name="T10" fmla="*/ 147 w 238"/>
                <a:gd name="T11" fmla="*/ 78 h 122"/>
                <a:gd name="T12" fmla="*/ 168 w 238"/>
                <a:gd name="T13" fmla="*/ 86 h 122"/>
                <a:gd name="T14" fmla="*/ 189 w 238"/>
                <a:gd name="T15" fmla="*/ 95 h 122"/>
                <a:gd name="T16" fmla="*/ 209 w 238"/>
                <a:gd name="T17" fmla="*/ 105 h 122"/>
                <a:gd name="T18" fmla="*/ 226 w 238"/>
                <a:gd name="T19" fmla="*/ 115 h 122"/>
                <a:gd name="T20" fmla="*/ 236 w 238"/>
                <a:gd name="T21" fmla="*/ 120 h 122"/>
                <a:gd name="T22" fmla="*/ 232 w 238"/>
                <a:gd name="T23" fmla="*/ 116 h 122"/>
                <a:gd name="T24" fmla="*/ 226 w 238"/>
                <a:gd name="T25" fmla="*/ 110 h 122"/>
                <a:gd name="T26" fmla="*/ 218 w 238"/>
                <a:gd name="T27" fmla="*/ 102 h 122"/>
                <a:gd name="T28" fmla="*/ 207 w 238"/>
                <a:gd name="T29" fmla="*/ 92 h 122"/>
                <a:gd name="T30" fmla="*/ 196 w 238"/>
                <a:gd name="T31" fmla="*/ 81 h 122"/>
                <a:gd name="T32" fmla="*/ 185 w 238"/>
                <a:gd name="T33" fmla="*/ 70 h 122"/>
                <a:gd name="T34" fmla="*/ 173 w 238"/>
                <a:gd name="T35" fmla="*/ 60 h 122"/>
                <a:gd name="T36" fmla="*/ 164 w 238"/>
                <a:gd name="T37" fmla="*/ 50 h 122"/>
                <a:gd name="T38" fmla="*/ 154 w 238"/>
                <a:gd name="T39" fmla="*/ 43 h 122"/>
                <a:gd name="T40" fmla="*/ 147 w 238"/>
                <a:gd name="T41" fmla="*/ 37 h 122"/>
                <a:gd name="T42" fmla="*/ 127 w 238"/>
                <a:gd name="T43" fmla="*/ 33 h 122"/>
                <a:gd name="T44" fmla="*/ 128 w 238"/>
                <a:gd name="T45" fmla="*/ 34 h 122"/>
                <a:gd name="T46" fmla="*/ 128 w 238"/>
                <a:gd name="T47" fmla="*/ 37 h 122"/>
                <a:gd name="T48" fmla="*/ 129 w 238"/>
                <a:gd name="T49" fmla="*/ 40 h 122"/>
                <a:gd name="T50" fmla="*/ 130 w 238"/>
                <a:gd name="T51" fmla="*/ 42 h 122"/>
                <a:gd name="T52" fmla="*/ 131 w 238"/>
                <a:gd name="T53" fmla="*/ 44 h 122"/>
                <a:gd name="T54" fmla="*/ 132 w 238"/>
                <a:gd name="T55" fmla="*/ 47 h 122"/>
                <a:gd name="T56" fmla="*/ 133 w 238"/>
                <a:gd name="T57" fmla="*/ 49 h 122"/>
                <a:gd name="T58" fmla="*/ 130 w 238"/>
                <a:gd name="T59" fmla="*/ 48 h 122"/>
                <a:gd name="T60" fmla="*/ 127 w 238"/>
                <a:gd name="T61" fmla="*/ 48 h 122"/>
                <a:gd name="T62" fmla="*/ 125 w 238"/>
                <a:gd name="T63" fmla="*/ 47 h 122"/>
                <a:gd name="T64" fmla="*/ 121 w 238"/>
                <a:gd name="T65" fmla="*/ 46 h 122"/>
                <a:gd name="T66" fmla="*/ 117 w 238"/>
                <a:gd name="T67" fmla="*/ 44 h 122"/>
                <a:gd name="T68" fmla="*/ 113 w 238"/>
                <a:gd name="T69" fmla="*/ 43 h 122"/>
                <a:gd name="T70" fmla="*/ 109 w 238"/>
                <a:gd name="T71" fmla="*/ 43 h 122"/>
                <a:gd name="T72" fmla="*/ 106 w 238"/>
                <a:gd name="T73" fmla="*/ 41 h 122"/>
                <a:gd name="T74" fmla="*/ 103 w 238"/>
                <a:gd name="T75" fmla="*/ 40 h 122"/>
                <a:gd name="T76" fmla="*/ 98 w 238"/>
                <a:gd name="T77" fmla="*/ 37 h 122"/>
                <a:gd name="T78" fmla="*/ 89 w 238"/>
                <a:gd name="T79" fmla="*/ 34 h 122"/>
                <a:gd name="T80" fmla="*/ 78 w 238"/>
                <a:gd name="T81" fmla="*/ 30 h 122"/>
                <a:gd name="T82" fmla="*/ 65 w 238"/>
                <a:gd name="T83" fmla="*/ 25 h 122"/>
                <a:gd name="T84" fmla="*/ 52 w 238"/>
                <a:gd name="T85" fmla="*/ 19 h 122"/>
                <a:gd name="T86" fmla="*/ 38 w 238"/>
                <a:gd name="T87" fmla="*/ 14 h 122"/>
                <a:gd name="T88" fmla="*/ 26 w 238"/>
                <a:gd name="T89" fmla="*/ 9 h 122"/>
                <a:gd name="T90" fmla="*/ 15 w 238"/>
                <a:gd name="T91" fmla="*/ 5 h 122"/>
                <a:gd name="T92" fmla="*/ 6 w 238"/>
                <a:gd name="T93" fmla="*/ 2 h 122"/>
                <a:gd name="T94" fmla="*/ 1 w 238"/>
                <a:gd name="T95" fmla="*/ 0 h 1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38"/>
                <a:gd name="T145" fmla="*/ 0 h 122"/>
                <a:gd name="T146" fmla="*/ 238 w 238"/>
                <a:gd name="T147" fmla="*/ 122 h 12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38" h="122">
                  <a:moveTo>
                    <a:pt x="70" y="49"/>
                  </a:moveTo>
                  <a:lnTo>
                    <a:pt x="71" y="49"/>
                  </a:lnTo>
                  <a:lnTo>
                    <a:pt x="72" y="50"/>
                  </a:lnTo>
                  <a:lnTo>
                    <a:pt x="75" y="51"/>
                  </a:lnTo>
                  <a:lnTo>
                    <a:pt x="77" y="51"/>
                  </a:lnTo>
                  <a:lnTo>
                    <a:pt x="81" y="52"/>
                  </a:lnTo>
                  <a:lnTo>
                    <a:pt x="84" y="54"/>
                  </a:lnTo>
                  <a:lnTo>
                    <a:pt x="88" y="56"/>
                  </a:lnTo>
                  <a:lnTo>
                    <a:pt x="93" y="57"/>
                  </a:lnTo>
                  <a:lnTo>
                    <a:pt x="98" y="59"/>
                  </a:lnTo>
                  <a:lnTo>
                    <a:pt x="103" y="61"/>
                  </a:lnTo>
                  <a:lnTo>
                    <a:pt x="109" y="63"/>
                  </a:lnTo>
                  <a:lnTo>
                    <a:pt x="115" y="66"/>
                  </a:lnTo>
                  <a:lnTo>
                    <a:pt x="121" y="68"/>
                  </a:lnTo>
                  <a:lnTo>
                    <a:pt x="127" y="70"/>
                  </a:lnTo>
                  <a:lnTo>
                    <a:pt x="134" y="73"/>
                  </a:lnTo>
                  <a:lnTo>
                    <a:pt x="140" y="76"/>
                  </a:lnTo>
                  <a:lnTo>
                    <a:pt x="147" y="78"/>
                  </a:lnTo>
                  <a:lnTo>
                    <a:pt x="154" y="81"/>
                  </a:lnTo>
                  <a:lnTo>
                    <a:pt x="161" y="84"/>
                  </a:lnTo>
                  <a:lnTo>
                    <a:pt x="168" y="86"/>
                  </a:lnTo>
                  <a:lnTo>
                    <a:pt x="174" y="90"/>
                  </a:lnTo>
                  <a:lnTo>
                    <a:pt x="182" y="93"/>
                  </a:lnTo>
                  <a:lnTo>
                    <a:pt x="189" y="95"/>
                  </a:lnTo>
                  <a:lnTo>
                    <a:pt x="195" y="99"/>
                  </a:lnTo>
                  <a:lnTo>
                    <a:pt x="202" y="102"/>
                  </a:lnTo>
                  <a:lnTo>
                    <a:pt x="209" y="105"/>
                  </a:lnTo>
                  <a:lnTo>
                    <a:pt x="215" y="109"/>
                  </a:lnTo>
                  <a:lnTo>
                    <a:pt x="220" y="112"/>
                  </a:lnTo>
                  <a:lnTo>
                    <a:pt x="226" y="115"/>
                  </a:lnTo>
                  <a:lnTo>
                    <a:pt x="231" y="118"/>
                  </a:lnTo>
                  <a:lnTo>
                    <a:pt x="237" y="121"/>
                  </a:lnTo>
                  <a:lnTo>
                    <a:pt x="236" y="120"/>
                  </a:lnTo>
                  <a:lnTo>
                    <a:pt x="235" y="119"/>
                  </a:lnTo>
                  <a:lnTo>
                    <a:pt x="234" y="118"/>
                  </a:lnTo>
                  <a:lnTo>
                    <a:pt x="232" y="116"/>
                  </a:lnTo>
                  <a:lnTo>
                    <a:pt x="230" y="114"/>
                  </a:lnTo>
                  <a:lnTo>
                    <a:pt x="228" y="112"/>
                  </a:lnTo>
                  <a:lnTo>
                    <a:pt x="226" y="110"/>
                  </a:lnTo>
                  <a:lnTo>
                    <a:pt x="223" y="107"/>
                  </a:lnTo>
                  <a:lnTo>
                    <a:pt x="219" y="104"/>
                  </a:lnTo>
                  <a:lnTo>
                    <a:pt x="218" y="102"/>
                  </a:lnTo>
                  <a:lnTo>
                    <a:pt x="214" y="98"/>
                  </a:lnTo>
                  <a:lnTo>
                    <a:pt x="210" y="95"/>
                  </a:lnTo>
                  <a:lnTo>
                    <a:pt x="207" y="92"/>
                  </a:lnTo>
                  <a:lnTo>
                    <a:pt x="204" y="88"/>
                  </a:lnTo>
                  <a:lnTo>
                    <a:pt x="200" y="85"/>
                  </a:lnTo>
                  <a:lnTo>
                    <a:pt x="196" y="81"/>
                  </a:lnTo>
                  <a:lnTo>
                    <a:pt x="192" y="77"/>
                  </a:lnTo>
                  <a:lnTo>
                    <a:pt x="189" y="74"/>
                  </a:lnTo>
                  <a:lnTo>
                    <a:pt x="185" y="70"/>
                  </a:lnTo>
                  <a:lnTo>
                    <a:pt x="181" y="67"/>
                  </a:lnTo>
                  <a:lnTo>
                    <a:pt x="177" y="63"/>
                  </a:lnTo>
                  <a:lnTo>
                    <a:pt x="173" y="60"/>
                  </a:lnTo>
                  <a:lnTo>
                    <a:pt x="170" y="56"/>
                  </a:lnTo>
                  <a:lnTo>
                    <a:pt x="166" y="53"/>
                  </a:lnTo>
                  <a:lnTo>
                    <a:pt x="164" y="50"/>
                  </a:lnTo>
                  <a:lnTo>
                    <a:pt x="160" y="48"/>
                  </a:lnTo>
                  <a:lnTo>
                    <a:pt x="157" y="45"/>
                  </a:lnTo>
                  <a:lnTo>
                    <a:pt x="154" y="43"/>
                  </a:lnTo>
                  <a:lnTo>
                    <a:pt x="152" y="40"/>
                  </a:lnTo>
                  <a:lnTo>
                    <a:pt x="149" y="38"/>
                  </a:lnTo>
                  <a:lnTo>
                    <a:pt x="147" y="37"/>
                  </a:lnTo>
                  <a:lnTo>
                    <a:pt x="146" y="39"/>
                  </a:lnTo>
                  <a:lnTo>
                    <a:pt x="127" y="32"/>
                  </a:lnTo>
                  <a:lnTo>
                    <a:pt x="127" y="33"/>
                  </a:lnTo>
                  <a:lnTo>
                    <a:pt x="128" y="34"/>
                  </a:lnTo>
                  <a:lnTo>
                    <a:pt x="127" y="34"/>
                  </a:lnTo>
                  <a:lnTo>
                    <a:pt x="128" y="34"/>
                  </a:lnTo>
                  <a:lnTo>
                    <a:pt x="128" y="35"/>
                  </a:lnTo>
                  <a:lnTo>
                    <a:pt x="128" y="36"/>
                  </a:lnTo>
                  <a:lnTo>
                    <a:pt x="128" y="37"/>
                  </a:lnTo>
                  <a:lnTo>
                    <a:pt x="128" y="38"/>
                  </a:lnTo>
                  <a:lnTo>
                    <a:pt x="129" y="39"/>
                  </a:lnTo>
                  <a:lnTo>
                    <a:pt x="129" y="40"/>
                  </a:lnTo>
                  <a:lnTo>
                    <a:pt x="130" y="40"/>
                  </a:lnTo>
                  <a:lnTo>
                    <a:pt x="130" y="41"/>
                  </a:lnTo>
                  <a:lnTo>
                    <a:pt x="130" y="42"/>
                  </a:lnTo>
                  <a:lnTo>
                    <a:pt x="130" y="43"/>
                  </a:lnTo>
                  <a:lnTo>
                    <a:pt x="131" y="43"/>
                  </a:lnTo>
                  <a:lnTo>
                    <a:pt x="131" y="44"/>
                  </a:lnTo>
                  <a:lnTo>
                    <a:pt x="131" y="45"/>
                  </a:lnTo>
                  <a:lnTo>
                    <a:pt x="132" y="46"/>
                  </a:lnTo>
                  <a:lnTo>
                    <a:pt x="132" y="47"/>
                  </a:lnTo>
                  <a:lnTo>
                    <a:pt x="133" y="48"/>
                  </a:lnTo>
                  <a:lnTo>
                    <a:pt x="134" y="49"/>
                  </a:lnTo>
                  <a:lnTo>
                    <a:pt x="133" y="49"/>
                  </a:lnTo>
                  <a:lnTo>
                    <a:pt x="132" y="49"/>
                  </a:lnTo>
                  <a:lnTo>
                    <a:pt x="131" y="49"/>
                  </a:lnTo>
                  <a:lnTo>
                    <a:pt x="130" y="48"/>
                  </a:lnTo>
                  <a:lnTo>
                    <a:pt x="129" y="48"/>
                  </a:lnTo>
                  <a:lnTo>
                    <a:pt x="128" y="48"/>
                  </a:lnTo>
                  <a:lnTo>
                    <a:pt x="127" y="48"/>
                  </a:lnTo>
                  <a:lnTo>
                    <a:pt x="127" y="47"/>
                  </a:lnTo>
                  <a:lnTo>
                    <a:pt x="126" y="47"/>
                  </a:lnTo>
                  <a:lnTo>
                    <a:pt x="125" y="47"/>
                  </a:lnTo>
                  <a:lnTo>
                    <a:pt x="123" y="46"/>
                  </a:lnTo>
                  <a:lnTo>
                    <a:pt x="122" y="46"/>
                  </a:lnTo>
                  <a:lnTo>
                    <a:pt x="121" y="46"/>
                  </a:lnTo>
                  <a:lnTo>
                    <a:pt x="119" y="45"/>
                  </a:lnTo>
                  <a:lnTo>
                    <a:pt x="118" y="45"/>
                  </a:lnTo>
                  <a:lnTo>
                    <a:pt x="117" y="44"/>
                  </a:lnTo>
                  <a:lnTo>
                    <a:pt x="116" y="44"/>
                  </a:lnTo>
                  <a:lnTo>
                    <a:pt x="114" y="44"/>
                  </a:lnTo>
                  <a:lnTo>
                    <a:pt x="113" y="43"/>
                  </a:lnTo>
                  <a:lnTo>
                    <a:pt x="112" y="43"/>
                  </a:lnTo>
                  <a:lnTo>
                    <a:pt x="110" y="43"/>
                  </a:lnTo>
                  <a:lnTo>
                    <a:pt x="109" y="43"/>
                  </a:lnTo>
                  <a:lnTo>
                    <a:pt x="109" y="42"/>
                  </a:lnTo>
                  <a:lnTo>
                    <a:pt x="107" y="42"/>
                  </a:lnTo>
                  <a:lnTo>
                    <a:pt x="106" y="41"/>
                  </a:lnTo>
                  <a:lnTo>
                    <a:pt x="105" y="41"/>
                  </a:lnTo>
                  <a:lnTo>
                    <a:pt x="104" y="40"/>
                  </a:lnTo>
                  <a:lnTo>
                    <a:pt x="103" y="40"/>
                  </a:lnTo>
                  <a:lnTo>
                    <a:pt x="102" y="39"/>
                  </a:lnTo>
                  <a:lnTo>
                    <a:pt x="100" y="39"/>
                  </a:lnTo>
                  <a:lnTo>
                    <a:pt x="98" y="37"/>
                  </a:lnTo>
                  <a:lnTo>
                    <a:pt x="95" y="36"/>
                  </a:lnTo>
                  <a:lnTo>
                    <a:pt x="92" y="35"/>
                  </a:lnTo>
                  <a:lnTo>
                    <a:pt x="89" y="34"/>
                  </a:lnTo>
                  <a:lnTo>
                    <a:pt x="85" y="33"/>
                  </a:lnTo>
                  <a:lnTo>
                    <a:pt x="82" y="32"/>
                  </a:lnTo>
                  <a:lnTo>
                    <a:pt x="78" y="30"/>
                  </a:lnTo>
                  <a:lnTo>
                    <a:pt x="73" y="28"/>
                  </a:lnTo>
                  <a:lnTo>
                    <a:pt x="69" y="26"/>
                  </a:lnTo>
                  <a:lnTo>
                    <a:pt x="65" y="25"/>
                  </a:lnTo>
                  <a:lnTo>
                    <a:pt x="61" y="23"/>
                  </a:lnTo>
                  <a:lnTo>
                    <a:pt x="55" y="21"/>
                  </a:lnTo>
                  <a:lnTo>
                    <a:pt x="52" y="19"/>
                  </a:lnTo>
                  <a:lnTo>
                    <a:pt x="46" y="17"/>
                  </a:lnTo>
                  <a:lnTo>
                    <a:pt x="43" y="16"/>
                  </a:lnTo>
                  <a:lnTo>
                    <a:pt x="38" y="14"/>
                  </a:lnTo>
                  <a:lnTo>
                    <a:pt x="34" y="13"/>
                  </a:lnTo>
                  <a:lnTo>
                    <a:pt x="29" y="11"/>
                  </a:lnTo>
                  <a:lnTo>
                    <a:pt x="26" y="9"/>
                  </a:lnTo>
                  <a:lnTo>
                    <a:pt x="21" y="8"/>
                  </a:lnTo>
                  <a:lnTo>
                    <a:pt x="18" y="7"/>
                  </a:lnTo>
                  <a:lnTo>
                    <a:pt x="15" y="5"/>
                  </a:lnTo>
                  <a:lnTo>
                    <a:pt x="11" y="4"/>
                  </a:lnTo>
                  <a:lnTo>
                    <a:pt x="9" y="3"/>
                  </a:lnTo>
                  <a:lnTo>
                    <a:pt x="6" y="2"/>
                  </a:lnTo>
                  <a:lnTo>
                    <a:pt x="4" y="1"/>
                  </a:lnTo>
                  <a:lnTo>
                    <a:pt x="2" y="0"/>
                  </a:lnTo>
                  <a:lnTo>
                    <a:pt x="1" y="0"/>
                  </a:lnTo>
                  <a:lnTo>
                    <a:pt x="0" y="0"/>
                  </a:lnTo>
                  <a:lnTo>
                    <a:pt x="70" y="49"/>
                  </a:lnTo>
                </a:path>
              </a:pathLst>
            </a:custGeom>
            <a:solidFill>
              <a:srgbClr val="B2B2B2"/>
            </a:solidFill>
            <a:ln w="12700" cap="rnd">
              <a:noFill/>
              <a:round/>
              <a:headEnd/>
              <a:tailEnd/>
            </a:ln>
          </p:spPr>
          <p:txBody>
            <a:bodyPr/>
            <a:lstStyle/>
            <a:p>
              <a:endParaRPr lang="en-US"/>
            </a:p>
          </p:txBody>
        </p:sp>
        <p:sp>
          <p:nvSpPr>
            <p:cNvPr id="40056" name="Line 114"/>
            <p:cNvSpPr>
              <a:spLocks noChangeAspect="1" noChangeShapeType="1"/>
            </p:cNvSpPr>
            <p:nvPr/>
          </p:nvSpPr>
          <p:spPr bwMode="auto">
            <a:xfrm flipH="1">
              <a:off x="153" y="1533"/>
              <a:ext cx="14" cy="12"/>
            </a:xfrm>
            <a:prstGeom prst="line">
              <a:avLst/>
            </a:prstGeom>
            <a:noFill/>
            <a:ln w="12700">
              <a:solidFill>
                <a:srgbClr val="000000"/>
              </a:solidFill>
              <a:round/>
              <a:headEnd/>
              <a:tailEnd/>
            </a:ln>
          </p:spPr>
          <p:txBody>
            <a:bodyPr wrap="none" anchor="ctr"/>
            <a:lstStyle/>
            <a:p>
              <a:endParaRPr lang="en-US"/>
            </a:p>
          </p:txBody>
        </p:sp>
        <p:sp>
          <p:nvSpPr>
            <p:cNvPr id="40057" name="Freeform 115"/>
            <p:cNvSpPr>
              <a:spLocks noChangeAspect="1"/>
            </p:cNvSpPr>
            <p:nvPr/>
          </p:nvSpPr>
          <p:spPr bwMode="auto">
            <a:xfrm>
              <a:off x="175" y="1535"/>
              <a:ext cx="17" cy="25"/>
            </a:xfrm>
            <a:custGeom>
              <a:avLst/>
              <a:gdLst>
                <a:gd name="T0" fmla="*/ 3 w 17"/>
                <a:gd name="T1" fmla="*/ 0 h 25"/>
                <a:gd name="T2" fmla="*/ 0 w 17"/>
                <a:gd name="T3" fmla="*/ 11 h 25"/>
                <a:gd name="T4" fmla="*/ 16 w 17"/>
                <a:gd name="T5" fmla="*/ 24 h 25"/>
                <a:gd name="T6" fmla="*/ 0 60000 65536"/>
                <a:gd name="T7" fmla="*/ 0 60000 65536"/>
                <a:gd name="T8" fmla="*/ 0 60000 65536"/>
                <a:gd name="T9" fmla="*/ 0 w 17"/>
                <a:gd name="T10" fmla="*/ 0 h 25"/>
                <a:gd name="T11" fmla="*/ 17 w 17"/>
                <a:gd name="T12" fmla="*/ 25 h 25"/>
              </a:gdLst>
              <a:ahLst/>
              <a:cxnLst>
                <a:cxn ang="T6">
                  <a:pos x="T0" y="T1"/>
                </a:cxn>
                <a:cxn ang="T7">
                  <a:pos x="T2" y="T3"/>
                </a:cxn>
                <a:cxn ang="T8">
                  <a:pos x="T4" y="T5"/>
                </a:cxn>
              </a:cxnLst>
              <a:rect l="T9" t="T10" r="T11" b="T12"/>
              <a:pathLst>
                <a:path w="17" h="25">
                  <a:moveTo>
                    <a:pt x="3" y="0"/>
                  </a:moveTo>
                  <a:lnTo>
                    <a:pt x="0" y="11"/>
                  </a:lnTo>
                  <a:lnTo>
                    <a:pt x="16" y="24"/>
                  </a:lnTo>
                </a:path>
              </a:pathLst>
            </a:custGeom>
            <a:noFill/>
            <a:ln w="12700" cap="rnd">
              <a:solidFill>
                <a:srgbClr val="000000"/>
              </a:solidFill>
              <a:round/>
              <a:headEnd/>
              <a:tailEnd/>
            </a:ln>
          </p:spPr>
          <p:txBody>
            <a:bodyPr/>
            <a:lstStyle/>
            <a:p>
              <a:endParaRPr lang="en-US"/>
            </a:p>
          </p:txBody>
        </p:sp>
        <p:sp>
          <p:nvSpPr>
            <p:cNvPr id="40058" name="Line 116"/>
            <p:cNvSpPr>
              <a:spLocks noChangeAspect="1" noChangeShapeType="1"/>
            </p:cNvSpPr>
            <p:nvPr/>
          </p:nvSpPr>
          <p:spPr bwMode="auto">
            <a:xfrm flipH="1" flipV="1">
              <a:off x="199" y="1543"/>
              <a:ext cx="6" cy="2"/>
            </a:xfrm>
            <a:prstGeom prst="line">
              <a:avLst/>
            </a:prstGeom>
            <a:noFill/>
            <a:ln w="12700">
              <a:noFill/>
              <a:round/>
              <a:headEnd/>
              <a:tailEnd/>
            </a:ln>
          </p:spPr>
          <p:txBody>
            <a:bodyPr wrap="none" anchor="ctr"/>
            <a:lstStyle/>
            <a:p>
              <a:endParaRPr lang="en-US"/>
            </a:p>
          </p:txBody>
        </p:sp>
        <p:sp>
          <p:nvSpPr>
            <p:cNvPr id="40059" name="Freeform 117"/>
            <p:cNvSpPr>
              <a:spLocks noChangeAspect="1"/>
            </p:cNvSpPr>
            <p:nvPr/>
          </p:nvSpPr>
          <p:spPr bwMode="auto">
            <a:xfrm>
              <a:off x="247" y="1505"/>
              <a:ext cx="185" cy="88"/>
            </a:xfrm>
            <a:custGeom>
              <a:avLst/>
              <a:gdLst>
                <a:gd name="T0" fmla="*/ 1 w 185"/>
                <a:gd name="T1" fmla="*/ 13 h 88"/>
                <a:gd name="T2" fmla="*/ 5 w 185"/>
                <a:gd name="T3" fmla="*/ 14 h 88"/>
                <a:gd name="T4" fmla="*/ 9 w 185"/>
                <a:gd name="T5" fmla="*/ 16 h 88"/>
                <a:gd name="T6" fmla="*/ 16 w 185"/>
                <a:gd name="T7" fmla="*/ 17 h 88"/>
                <a:gd name="T8" fmla="*/ 22 w 185"/>
                <a:gd name="T9" fmla="*/ 20 h 88"/>
                <a:gd name="T10" fmla="*/ 29 w 185"/>
                <a:gd name="T11" fmla="*/ 22 h 88"/>
                <a:gd name="T12" fmla="*/ 37 w 185"/>
                <a:gd name="T13" fmla="*/ 26 h 88"/>
                <a:gd name="T14" fmla="*/ 45 w 185"/>
                <a:gd name="T15" fmla="*/ 28 h 88"/>
                <a:gd name="T16" fmla="*/ 53 w 185"/>
                <a:gd name="T17" fmla="*/ 31 h 88"/>
                <a:gd name="T18" fmla="*/ 61 w 185"/>
                <a:gd name="T19" fmla="*/ 34 h 88"/>
                <a:gd name="T20" fmla="*/ 69 w 185"/>
                <a:gd name="T21" fmla="*/ 37 h 88"/>
                <a:gd name="T22" fmla="*/ 75 w 185"/>
                <a:gd name="T23" fmla="*/ 40 h 88"/>
                <a:gd name="T24" fmla="*/ 81 w 185"/>
                <a:gd name="T25" fmla="*/ 42 h 88"/>
                <a:gd name="T26" fmla="*/ 86 w 185"/>
                <a:gd name="T27" fmla="*/ 43 h 88"/>
                <a:gd name="T28" fmla="*/ 89 w 185"/>
                <a:gd name="T29" fmla="*/ 44 h 88"/>
                <a:gd name="T30" fmla="*/ 91 w 185"/>
                <a:gd name="T31" fmla="*/ 45 h 88"/>
                <a:gd name="T32" fmla="*/ 95 w 185"/>
                <a:gd name="T33" fmla="*/ 46 h 88"/>
                <a:gd name="T34" fmla="*/ 100 w 185"/>
                <a:gd name="T35" fmla="*/ 49 h 88"/>
                <a:gd name="T36" fmla="*/ 106 w 185"/>
                <a:gd name="T37" fmla="*/ 52 h 88"/>
                <a:gd name="T38" fmla="*/ 113 w 185"/>
                <a:gd name="T39" fmla="*/ 54 h 88"/>
                <a:gd name="T40" fmla="*/ 121 w 185"/>
                <a:gd name="T41" fmla="*/ 57 h 88"/>
                <a:gd name="T42" fmla="*/ 128 w 185"/>
                <a:gd name="T43" fmla="*/ 60 h 88"/>
                <a:gd name="T44" fmla="*/ 136 w 185"/>
                <a:gd name="T45" fmla="*/ 64 h 88"/>
                <a:gd name="T46" fmla="*/ 144 w 185"/>
                <a:gd name="T47" fmla="*/ 68 h 88"/>
                <a:gd name="T48" fmla="*/ 151 w 185"/>
                <a:gd name="T49" fmla="*/ 71 h 88"/>
                <a:gd name="T50" fmla="*/ 158 w 185"/>
                <a:gd name="T51" fmla="*/ 75 h 88"/>
                <a:gd name="T52" fmla="*/ 166 w 185"/>
                <a:gd name="T53" fmla="*/ 78 h 88"/>
                <a:gd name="T54" fmla="*/ 171 w 185"/>
                <a:gd name="T55" fmla="*/ 80 h 88"/>
                <a:gd name="T56" fmla="*/ 176 w 185"/>
                <a:gd name="T57" fmla="*/ 83 h 88"/>
                <a:gd name="T58" fmla="*/ 180 w 185"/>
                <a:gd name="T59" fmla="*/ 85 h 88"/>
                <a:gd name="T60" fmla="*/ 183 w 185"/>
                <a:gd name="T61" fmla="*/ 87 h 88"/>
                <a:gd name="T62" fmla="*/ 178 w 185"/>
                <a:gd name="T63" fmla="*/ 82 h 88"/>
                <a:gd name="T64" fmla="*/ 167 w 185"/>
                <a:gd name="T65" fmla="*/ 74 h 88"/>
                <a:gd name="T66" fmla="*/ 156 w 185"/>
                <a:gd name="T67" fmla="*/ 65 h 88"/>
                <a:gd name="T68" fmla="*/ 143 w 185"/>
                <a:gd name="T69" fmla="*/ 58 h 88"/>
                <a:gd name="T70" fmla="*/ 130 w 185"/>
                <a:gd name="T71" fmla="*/ 50 h 88"/>
                <a:gd name="T72" fmla="*/ 117 w 185"/>
                <a:gd name="T73" fmla="*/ 43 h 88"/>
                <a:gd name="T74" fmla="*/ 103 w 185"/>
                <a:gd name="T75" fmla="*/ 36 h 88"/>
                <a:gd name="T76" fmla="*/ 89 w 185"/>
                <a:gd name="T77" fmla="*/ 30 h 88"/>
                <a:gd name="T78" fmla="*/ 76 w 185"/>
                <a:gd name="T79" fmla="*/ 25 h 88"/>
                <a:gd name="T80" fmla="*/ 63 w 185"/>
                <a:gd name="T81" fmla="*/ 19 h 88"/>
                <a:gd name="T82" fmla="*/ 52 w 185"/>
                <a:gd name="T83" fmla="*/ 16 h 88"/>
                <a:gd name="T84" fmla="*/ 40 w 185"/>
                <a:gd name="T85" fmla="*/ 11 h 88"/>
                <a:gd name="T86" fmla="*/ 30 w 185"/>
                <a:gd name="T87" fmla="*/ 8 h 88"/>
                <a:gd name="T88" fmla="*/ 20 w 185"/>
                <a:gd name="T89" fmla="*/ 5 h 88"/>
                <a:gd name="T90" fmla="*/ 12 w 185"/>
                <a:gd name="T91" fmla="*/ 2 h 88"/>
                <a:gd name="T92" fmla="*/ 7 w 185"/>
                <a:gd name="T93" fmla="*/ 0 h 88"/>
                <a:gd name="T94" fmla="*/ 4 w 185"/>
                <a:gd name="T95" fmla="*/ 1 h 88"/>
                <a:gd name="T96" fmla="*/ 3 w 185"/>
                <a:gd name="T97" fmla="*/ 2 h 88"/>
                <a:gd name="T98" fmla="*/ 3 w 185"/>
                <a:gd name="T99" fmla="*/ 4 h 88"/>
                <a:gd name="T100" fmla="*/ 2 w 185"/>
                <a:gd name="T101" fmla="*/ 5 h 88"/>
                <a:gd name="T102" fmla="*/ 2 w 185"/>
                <a:gd name="T103" fmla="*/ 7 h 88"/>
                <a:gd name="T104" fmla="*/ 1 w 185"/>
                <a:gd name="T105" fmla="*/ 9 h 88"/>
                <a:gd name="T106" fmla="*/ 0 w 185"/>
                <a:gd name="T107" fmla="*/ 10 h 88"/>
                <a:gd name="T108" fmla="*/ 0 w 185"/>
                <a:gd name="T109" fmla="*/ 12 h 88"/>
                <a:gd name="T110" fmla="*/ 0 w 185"/>
                <a:gd name="T111" fmla="*/ 13 h 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5"/>
                <a:gd name="T169" fmla="*/ 0 h 88"/>
                <a:gd name="T170" fmla="*/ 185 w 185"/>
                <a:gd name="T171" fmla="*/ 88 h 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5" h="88">
                  <a:moveTo>
                    <a:pt x="0" y="13"/>
                  </a:moveTo>
                  <a:lnTo>
                    <a:pt x="1" y="13"/>
                  </a:lnTo>
                  <a:lnTo>
                    <a:pt x="2" y="14"/>
                  </a:lnTo>
                  <a:lnTo>
                    <a:pt x="5" y="14"/>
                  </a:lnTo>
                  <a:lnTo>
                    <a:pt x="7" y="15"/>
                  </a:lnTo>
                  <a:lnTo>
                    <a:pt x="9" y="16"/>
                  </a:lnTo>
                  <a:lnTo>
                    <a:pt x="12" y="17"/>
                  </a:lnTo>
                  <a:lnTo>
                    <a:pt x="16" y="17"/>
                  </a:lnTo>
                  <a:lnTo>
                    <a:pt x="18" y="18"/>
                  </a:lnTo>
                  <a:lnTo>
                    <a:pt x="22" y="20"/>
                  </a:lnTo>
                  <a:lnTo>
                    <a:pt x="26" y="21"/>
                  </a:lnTo>
                  <a:lnTo>
                    <a:pt x="29" y="22"/>
                  </a:lnTo>
                  <a:lnTo>
                    <a:pt x="34" y="24"/>
                  </a:lnTo>
                  <a:lnTo>
                    <a:pt x="37" y="26"/>
                  </a:lnTo>
                  <a:lnTo>
                    <a:pt x="42" y="26"/>
                  </a:lnTo>
                  <a:lnTo>
                    <a:pt x="45" y="28"/>
                  </a:lnTo>
                  <a:lnTo>
                    <a:pt x="50" y="30"/>
                  </a:lnTo>
                  <a:lnTo>
                    <a:pt x="53" y="31"/>
                  </a:lnTo>
                  <a:lnTo>
                    <a:pt x="58" y="33"/>
                  </a:lnTo>
                  <a:lnTo>
                    <a:pt x="61" y="34"/>
                  </a:lnTo>
                  <a:lnTo>
                    <a:pt x="65" y="35"/>
                  </a:lnTo>
                  <a:lnTo>
                    <a:pt x="69" y="37"/>
                  </a:lnTo>
                  <a:lnTo>
                    <a:pt x="72" y="38"/>
                  </a:lnTo>
                  <a:lnTo>
                    <a:pt x="75" y="40"/>
                  </a:lnTo>
                  <a:lnTo>
                    <a:pt x="78" y="41"/>
                  </a:lnTo>
                  <a:lnTo>
                    <a:pt x="81" y="42"/>
                  </a:lnTo>
                  <a:lnTo>
                    <a:pt x="84" y="43"/>
                  </a:lnTo>
                  <a:lnTo>
                    <a:pt x="86" y="43"/>
                  </a:lnTo>
                  <a:lnTo>
                    <a:pt x="87" y="44"/>
                  </a:lnTo>
                  <a:lnTo>
                    <a:pt x="89" y="44"/>
                  </a:lnTo>
                  <a:lnTo>
                    <a:pt x="90" y="45"/>
                  </a:lnTo>
                  <a:lnTo>
                    <a:pt x="91" y="45"/>
                  </a:lnTo>
                  <a:lnTo>
                    <a:pt x="93" y="46"/>
                  </a:lnTo>
                  <a:lnTo>
                    <a:pt x="95" y="46"/>
                  </a:lnTo>
                  <a:lnTo>
                    <a:pt x="97" y="47"/>
                  </a:lnTo>
                  <a:lnTo>
                    <a:pt x="100" y="49"/>
                  </a:lnTo>
                  <a:lnTo>
                    <a:pt x="103" y="50"/>
                  </a:lnTo>
                  <a:lnTo>
                    <a:pt x="106" y="52"/>
                  </a:lnTo>
                  <a:lnTo>
                    <a:pt x="110" y="52"/>
                  </a:lnTo>
                  <a:lnTo>
                    <a:pt x="113" y="54"/>
                  </a:lnTo>
                  <a:lnTo>
                    <a:pt x="117" y="55"/>
                  </a:lnTo>
                  <a:lnTo>
                    <a:pt x="121" y="57"/>
                  </a:lnTo>
                  <a:lnTo>
                    <a:pt x="124" y="59"/>
                  </a:lnTo>
                  <a:lnTo>
                    <a:pt x="128" y="60"/>
                  </a:lnTo>
                  <a:lnTo>
                    <a:pt x="131" y="62"/>
                  </a:lnTo>
                  <a:lnTo>
                    <a:pt x="136" y="64"/>
                  </a:lnTo>
                  <a:lnTo>
                    <a:pt x="140" y="66"/>
                  </a:lnTo>
                  <a:lnTo>
                    <a:pt x="144" y="68"/>
                  </a:lnTo>
                  <a:lnTo>
                    <a:pt x="148" y="69"/>
                  </a:lnTo>
                  <a:lnTo>
                    <a:pt x="151" y="71"/>
                  </a:lnTo>
                  <a:lnTo>
                    <a:pt x="156" y="73"/>
                  </a:lnTo>
                  <a:lnTo>
                    <a:pt x="158" y="75"/>
                  </a:lnTo>
                  <a:lnTo>
                    <a:pt x="162" y="77"/>
                  </a:lnTo>
                  <a:lnTo>
                    <a:pt x="166" y="78"/>
                  </a:lnTo>
                  <a:lnTo>
                    <a:pt x="168" y="79"/>
                  </a:lnTo>
                  <a:lnTo>
                    <a:pt x="171" y="80"/>
                  </a:lnTo>
                  <a:lnTo>
                    <a:pt x="174" y="82"/>
                  </a:lnTo>
                  <a:lnTo>
                    <a:pt x="176" y="83"/>
                  </a:lnTo>
                  <a:lnTo>
                    <a:pt x="178" y="84"/>
                  </a:lnTo>
                  <a:lnTo>
                    <a:pt x="180" y="85"/>
                  </a:lnTo>
                  <a:lnTo>
                    <a:pt x="182" y="86"/>
                  </a:lnTo>
                  <a:lnTo>
                    <a:pt x="183" y="87"/>
                  </a:lnTo>
                  <a:lnTo>
                    <a:pt x="184" y="87"/>
                  </a:lnTo>
                  <a:lnTo>
                    <a:pt x="178" y="82"/>
                  </a:lnTo>
                  <a:lnTo>
                    <a:pt x="173" y="78"/>
                  </a:lnTo>
                  <a:lnTo>
                    <a:pt x="167" y="74"/>
                  </a:lnTo>
                  <a:lnTo>
                    <a:pt x="162" y="69"/>
                  </a:lnTo>
                  <a:lnTo>
                    <a:pt x="156" y="65"/>
                  </a:lnTo>
                  <a:lnTo>
                    <a:pt x="149" y="61"/>
                  </a:lnTo>
                  <a:lnTo>
                    <a:pt x="143" y="58"/>
                  </a:lnTo>
                  <a:lnTo>
                    <a:pt x="137" y="53"/>
                  </a:lnTo>
                  <a:lnTo>
                    <a:pt x="130" y="50"/>
                  </a:lnTo>
                  <a:lnTo>
                    <a:pt x="123" y="46"/>
                  </a:lnTo>
                  <a:lnTo>
                    <a:pt x="117" y="43"/>
                  </a:lnTo>
                  <a:lnTo>
                    <a:pt x="110" y="39"/>
                  </a:lnTo>
                  <a:lnTo>
                    <a:pt x="103" y="36"/>
                  </a:lnTo>
                  <a:lnTo>
                    <a:pt x="96" y="34"/>
                  </a:lnTo>
                  <a:lnTo>
                    <a:pt x="89" y="30"/>
                  </a:lnTo>
                  <a:lnTo>
                    <a:pt x="83" y="27"/>
                  </a:lnTo>
                  <a:lnTo>
                    <a:pt x="76" y="25"/>
                  </a:lnTo>
                  <a:lnTo>
                    <a:pt x="70" y="22"/>
                  </a:lnTo>
                  <a:lnTo>
                    <a:pt x="63" y="19"/>
                  </a:lnTo>
                  <a:lnTo>
                    <a:pt x="57" y="17"/>
                  </a:lnTo>
                  <a:lnTo>
                    <a:pt x="52" y="16"/>
                  </a:lnTo>
                  <a:lnTo>
                    <a:pt x="45" y="13"/>
                  </a:lnTo>
                  <a:lnTo>
                    <a:pt x="40" y="11"/>
                  </a:lnTo>
                  <a:lnTo>
                    <a:pt x="35" y="9"/>
                  </a:lnTo>
                  <a:lnTo>
                    <a:pt x="30" y="8"/>
                  </a:lnTo>
                  <a:lnTo>
                    <a:pt x="25" y="6"/>
                  </a:lnTo>
                  <a:lnTo>
                    <a:pt x="20" y="5"/>
                  </a:lnTo>
                  <a:lnTo>
                    <a:pt x="17" y="3"/>
                  </a:lnTo>
                  <a:lnTo>
                    <a:pt x="12" y="2"/>
                  </a:lnTo>
                  <a:lnTo>
                    <a:pt x="9" y="0"/>
                  </a:lnTo>
                  <a:lnTo>
                    <a:pt x="7" y="0"/>
                  </a:lnTo>
                  <a:lnTo>
                    <a:pt x="4" y="0"/>
                  </a:lnTo>
                  <a:lnTo>
                    <a:pt x="4" y="1"/>
                  </a:lnTo>
                  <a:lnTo>
                    <a:pt x="3" y="1"/>
                  </a:lnTo>
                  <a:lnTo>
                    <a:pt x="3" y="2"/>
                  </a:lnTo>
                  <a:lnTo>
                    <a:pt x="3" y="3"/>
                  </a:lnTo>
                  <a:lnTo>
                    <a:pt x="3" y="4"/>
                  </a:lnTo>
                  <a:lnTo>
                    <a:pt x="3" y="5"/>
                  </a:lnTo>
                  <a:lnTo>
                    <a:pt x="2" y="5"/>
                  </a:lnTo>
                  <a:lnTo>
                    <a:pt x="2" y="6"/>
                  </a:lnTo>
                  <a:lnTo>
                    <a:pt x="2" y="7"/>
                  </a:lnTo>
                  <a:lnTo>
                    <a:pt x="1" y="8"/>
                  </a:lnTo>
                  <a:lnTo>
                    <a:pt x="1" y="9"/>
                  </a:lnTo>
                  <a:lnTo>
                    <a:pt x="0" y="9"/>
                  </a:lnTo>
                  <a:lnTo>
                    <a:pt x="0" y="10"/>
                  </a:lnTo>
                  <a:lnTo>
                    <a:pt x="0" y="11"/>
                  </a:lnTo>
                  <a:lnTo>
                    <a:pt x="0" y="12"/>
                  </a:lnTo>
                  <a:lnTo>
                    <a:pt x="0" y="13"/>
                  </a:lnTo>
                </a:path>
              </a:pathLst>
            </a:custGeom>
            <a:solidFill>
              <a:srgbClr val="BFBFBF"/>
            </a:solidFill>
            <a:ln w="12700" cap="rnd">
              <a:noFill/>
              <a:round/>
              <a:headEnd/>
              <a:tailEnd/>
            </a:ln>
          </p:spPr>
          <p:txBody>
            <a:bodyPr/>
            <a:lstStyle/>
            <a:p>
              <a:endParaRPr lang="en-US"/>
            </a:p>
          </p:txBody>
        </p:sp>
        <p:sp>
          <p:nvSpPr>
            <p:cNvPr id="40060" name="Freeform 118"/>
            <p:cNvSpPr>
              <a:spLocks noChangeAspect="1"/>
            </p:cNvSpPr>
            <p:nvPr/>
          </p:nvSpPr>
          <p:spPr bwMode="auto">
            <a:xfrm>
              <a:off x="247" y="1508"/>
              <a:ext cx="96" cy="39"/>
            </a:xfrm>
            <a:custGeom>
              <a:avLst/>
              <a:gdLst>
                <a:gd name="T0" fmla="*/ 91 w 96"/>
                <a:gd name="T1" fmla="*/ 30 h 39"/>
                <a:gd name="T2" fmla="*/ 86 w 96"/>
                <a:gd name="T3" fmla="*/ 28 h 39"/>
                <a:gd name="T4" fmla="*/ 82 w 96"/>
                <a:gd name="T5" fmla="*/ 25 h 39"/>
                <a:gd name="T6" fmla="*/ 75 w 96"/>
                <a:gd name="T7" fmla="*/ 22 h 39"/>
                <a:gd name="T8" fmla="*/ 69 w 96"/>
                <a:gd name="T9" fmla="*/ 20 h 39"/>
                <a:gd name="T10" fmla="*/ 60 w 96"/>
                <a:gd name="T11" fmla="*/ 16 h 39"/>
                <a:gd name="T12" fmla="*/ 53 w 96"/>
                <a:gd name="T13" fmla="*/ 14 h 39"/>
                <a:gd name="T14" fmla="*/ 45 w 96"/>
                <a:gd name="T15" fmla="*/ 12 h 39"/>
                <a:gd name="T16" fmla="*/ 38 w 96"/>
                <a:gd name="T17" fmla="*/ 9 h 39"/>
                <a:gd name="T18" fmla="*/ 30 w 96"/>
                <a:gd name="T19" fmla="*/ 7 h 39"/>
                <a:gd name="T20" fmla="*/ 23 w 96"/>
                <a:gd name="T21" fmla="*/ 5 h 39"/>
                <a:gd name="T22" fmla="*/ 17 w 96"/>
                <a:gd name="T23" fmla="*/ 3 h 39"/>
                <a:gd name="T24" fmla="*/ 12 w 96"/>
                <a:gd name="T25" fmla="*/ 1 h 39"/>
                <a:gd name="T26" fmla="*/ 8 w 96"/>
                <a:gd name="T27" fmla="*/ 0 h 39"/>
                <a:gd name="T28" fmla="*/ 4 w 96"/>
                <a:gd name="T29" fmla="*/ 0 h 39"/>
                <a:gd name="T30" fmla="*/ 0 w 96"/>
                <a:gd name="T31" fmla="*/ 8 h 39"/>
                <a:gd name="T32" fmla="*/ 1 w 96"/>
                <a:gd name="T33" fmla="*/ 9 h 39"/>
                <a:gd name="T34" fmla="*/ 5 w 96"/>
                <a:gd name="T35" fmla="*/ 11 h 39"/>
                <a:gd name="T36" fmla="*/ 10 w 96"/>
                <a:gd name="T37" fmla="*/ 13 h 39"/>
                <a:gd name="T38" fmla="*/ 17 w 96"/>
                <a:gd name="T39" fmla="*/ 15 h 39"/>
                <a:gd name="T40" fmla="*/ 24 w 96"/>
                <a:gd name="T41" fmla="*/ 18 h 39"/>
                <a:gd name="T42" fmla="*/ 32 w 96"/>
                <a:gd name="T43" fmla="*/ 21 h 39"/>
                <a:gd name="T44" fmla="*/ 40 w 96"/>
                <a:gd name="T45" fmla="*/ 23 h 39"/>
                <a:gd name="T46" fmla="*/ 49 w 96"/>
                <a:gd name="T47" fmla="*/ 26 h 39"/>
                <a:gd name="T48" fmla="*/ 57 w 96"/>
                <a:gd name="T49" fmla="*/ 29 h 39"/>
                <a:gd name="T50" fmla="*/ 66 w 96"/>
                <a:gd name="T51" fmla="*/ 31 h 39"/>
                <a:gd name="T52" fmla="*/ 73 w 96"/>
                <a:gd name="T53" fmla="*/ 33 h 39"/>
                <a:gd name="T54" fmla="*/ 79 w 96"/>
                <a:gd name="T55" fmla="*/ 36 h 39"/>
                <a:gd name="T56" fmla="*/ 86 w 96"/>
                <a:gd name="T57" fmla="*/ 37 h 39"/>
                <a:gd name="T58" fmla="*/ 90 w 96"/>
                <a:gd name="T59" fmla="*/ 37 h 39"/>
                <a:gd name="T60" fmla="*/ 93 w 96"/>
                <a:gd name="T61" fmla="*/ 37 h 39"/>
                <a:gd name="T62" fmla="*/ 94 w 96"/>
                <a:gd name="T63" fmla="*/ 36 h 39"/>
                <a:gd name="T64" fmla="*/ 95 w 96"/>
                <a:gd name="T65" fmla="*/ 35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6"/>
                <a:gd name="T100" fmla="*/ 0 h 39"/>
                <a:gd name="T101" fmla="*/ 96 w 9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6" h="39">
                  <a:moveTo>
                    <a:pt x="93" y="32"/>
                  </a:moveTo>
                  <a:lnTo>
                    <a:pt x="91" y="30"/>
                  </a:lnTo>
                  <a:lnTo>
                    <a:pt x="89" y="30"/>
                  </a:lnTo>
                  <a:lnTo>
                    <a:pt x="86" y="28"/>
                  </a:lnTo>
                  <a:lnTo>
                    <a:pt x="85" y="26"/>
                  </a:lnTo>
                  <a:lnTo>
                    <a:pt x="82" y="25"/>
                  </a:lnTo>
                  <a:lnTo>
                    <a:pt x="78" y="23"/>
                  </a:lnTo>
                  <a:lnTo>
                    <a:pt x="75" y="22"/>
                  </a:lnTo>
                  <a:lnTo>
                    <a:pt x="72" y="21"/>
                  </a:lnTo>
                  <a:lnTo>
                    <a:pt x="69" y="20"/>
                  </a:lnTo>
                  <a:lnTo>
                    <a:pt x="65" y="18"/>
                  </a:lnTo>
                  <a:lnTo>
                    <a:pt x="60" y="16"/>
                  </a:lnTo>
                  <a:lnTo>
                    <a:pt x="57" y="15"/>
                  </a:lnTo>
                  <a:lnTo>
                    <a:pt x="53" y="14"/>
                  </a:lnTo>
                  <a:lnTo>
                    <a:pt x="50" y="13"/>
                  </a:lnTo>
                  <a:lnTo>
                    <a:pt x="45" y="12"/>
                  </a:lnTo>
                  <a:lnTo>
                    <a:pt x="42" y="10"/>
                  </a:lnTo>
                  <a:lnTo>
                    <a:pt x="38" y="9"/>
                  </a:lnTo>
                  <a:lnTo>
                    <a:pt x="34" y="8"/>
                  </a:lnTo>
                  <a:lnTo>
                    <a:pt x="30" y="7"/>
                  </a:lnTo>
                  <a:lnTo>
                    <a:pt x="26" y="6"/>
                  </a:lnTo>
                  <a:lnTo>
                    <a:pt x="23" y="5"/>
                  </a:lnTo>
                  <a:lnTo>
                    <a:pt x="20" y="4"/>
                  </a:lnTo>
                  <a:lnTo>
                    <a:pt x="17" y="3"/>
                  </a:lnTo>
                  <a:lnTo>
                    <a:pt x="15" y="2"/>
                  </a:lnTo>
                  <a:lnTo>
                    <a:pt x="12" y="1"/>
                  </a:lnTo>
                  <a:lnTo>
                    <a:pt x="9" y="1"/>
                  </a:lnTo>
                  <a:lnTo>
                    <a:pt x="8" y="0"/>
                  </a:lnTo>
                  <a:lnTo>
                    <a:pt x="6" y="0"/>
                  </a:lnTo>
                  <a:lnTo>
                    <a:pt x="4" y="0"/>
                  </a:lnTo>
                  <a:lnTo>
                    <a:pt x="3" y="0"/>
                  </a:lnTo>
                  <a:lnTo>
                    <a:pt x="0" y="8"/>
                  </a:lnTo>
                  <a:lnTo>
                    <a:pt x="0" y="9"/>
                  </a:lnTo>
                  <a:lnTo>
                    <a:pt x="1" y="9"/>
                  </a:lnTo>
                  <a:lnTo>
                    <a:pt x="3" y="10"/>
                  </a:lnTo>
                  <a:lnTo>
                    <a:pt x="5" y="11"/>
                  </a:lnTo>
                  <a:lnTo>
                    <a:pt x="8" y="12"/>
                  </a:lnTo>
                  <a:lnTo>
                    <a:pt x="10" y="13"/>
                  </a:lnTo>
                  <a:lnTo>
                    <a:pt x="13" y="14"/>
                  </a:lnTo>
                  <a:lnTo>
                    <a:pt x="17" y="15"/>
                  </a:lnTo>
                  <a:lnTo>
                    <a:pt x="20" y="16"/>
                  </a:lnTo>
                  <a:lnTo>
                    <a:pt x="24" y="18"/>
                  </a:lnTo>
                  <a:lnTo>
                    <a:pt x="28" y="19"/>
                  </a:lnTo>
                  <a:lnTo>
                    <a:pt x="32" y="21"/>
                  </a:lnTo>
                  <a:lnTo>
                    <a:pt x="36" y="22"/>
                  </a:lnTo>
                  <a:lnTo>
                    <a:pt x="40" y="23"/>
                  </a:lnTo>
                  <a:lnTo>
                    <a:pt x="44" y="24"/>
                  </a:lnTo>
                  <a:lnTo>
                    <a:pt x="49" y="26"/>
                  </a:lnTo>
                  <a:lnTo>
                    <a:pt x="52" y="28"/>
                  </a:lnTo>
                  <a:lnTo>
                    <a:pt x="57" y="29"/>
                  </a:lnTo>
                  <a:lnTo>
                    <a:pt x="61" y="30"/>
                  </a:lnTo>
                  <a:lnTo>
                    <a:pt x="66" y="31"/>
                  </a:lnTo>
                  <a:lnTo>
                    <a:pt x="69" y="32"/>
                  </a:lnTo>
                  <a:lnTo>
                    <a:pt x="73" y="33"/>
                  </a:lnTo>
                  <a:lnTo>
                    <a:pt x="77" y="34"/>
                  </a:lnTo>
                  <a:lnTo>
                    <a:pt x="79" y="36"/>
                  </a:lnTo>
                  <a:lnTo>
                    <a:pt x="83" y="36"/>
                  </a:lnTo>
                  <a:lnTo>
                    <a:pt x="86" y="37"/>
                  </a:lnTo>
                  <a:lnTo>
                    <a:pt x="88" y="37"/>
                  </a:lnTo>
                  <a:lnTo>
                    <a:pt x="90" y="37"/>
                  </a:lnTo>
                  <a:lnTo>
                    <a:pt x="92" y="38"/>
                  </a:lnTo>
                  <a:lnTo>
                    <a:pt x="93" y="37"/>
                  </a:lnTo>
                  <a:lnTo>
                    <a:pt x="94" y="37"/>
                  </a:lnTo>
                  <a:lnTo>
                    <a:pt x="94" y="36"/>
                  </a:lnTo>
                  <a:lnTo>
                    <a:pt x="95" y="36"/>
                  </a:lnTo>
                  <a:lnTo>
                    <a:pt x="95" y="35"/>
                  </a:lnTo>
                  <a:lnTo>
                    <a:pt x="93" y="32"/>
                  </a:lnTo>
                </a:path>
              </a:pathLst>
            </a:custGeom>
            <a:solidFill>
              <a:srgbClr val="B2B2B2"/>
            </a:solidFill>
            <a:ln w="12700" cap="rnd">
              <a:noFill/>
              <a:round/>
              <a:headEnd/>
              <a:tailEnd/>
            </a:ln>
          </p:spPr>
          <p:txBody>
            <a:bodyPr/>
            <a:lstStyle/>
            <a:p>
              <a:endParaRPr lang="en-US"/>
            </a:p>
          </p:txBody>
        </p:sp>
        <p:sp>
          <p:nvSpPr>
            <p:cNvPr id="40061" name="Freeform 119"/>
            <p:cNvSpPr>
              <a:spLocks noChangeAspect="1"/>
            </p:cNvSpPr>
            <p:nvPr/>
          </p:nvSpPr>
          <p:spPr bwMode="auto">
            <a:xfrm>
              <a:off x="245" y="1507"/>
              <a:ext cx="94" cy="37"/>
            </a:xfrm>
            <a:custGeom>
              <a:avLst/>
              <a:gdLst>
                <a:gd name="T0" fmla="*/ 91 w 94"/>
                <a:gd name="T1" fmla="*/ 31 h 37"/>
                <a:gd name="T2" fmla="*/ 87 w 94"/>
                <a:gd name="T3" fmla="*/ 28 h 37"/>
                <a:gd name="T4" fmla="*/ 83 w 94"/>
                <a:gd name="T5" fmla="*/ 26 h 37"/>
                <a:gd name="T6" fmla="*/ 76 w 94"/>
                <a:gd name="T7" fmla="*/ 23 h 37"/>
                <a:gd name="T8" fmla="*/ 70 w 94"/>
                <a:gd name="T9" fmla="*/ 21 h 37"/>
                <a:gd name="T10" fmla="*/ 63 w 94"/>
                <a:gd name="T11" fmla="*/ 18 h 37"/>
                <a:gd name="T12" fmla="*/ 56 w 94"/>
                <a:gd name="T13" fmla="*/ 15 h 37"/>
                <a:gd name="T14" fmla="*/ 49 w 94"/>
                <a:gd name="T15" fmla="*/ 13 h 37"/>
                <a:gd name="T16" fmla="*/ 41 w 94"/>
                <a:gd name="T17" fmla="*/ 11 h 37"/>
                <a:gd name="T18" fmla="*/ 33 w 94"/>
                <a:gd name="T19" fmla="*/ 8 h 37"/>
                <a:gd name="T20" fmla="*/ 27 w 94"/>
                <a:gd name="T21" fmla="*/ 6 h 37"/>
                <a:gd name="T22" fmla="*/ 20 w 94"/>
                <a:gd name="T23" fmla="*/ 4 h 37"/>
                <a:gd name="T24" fmla="*/ 15 w 94"/>
                <a:gd name="T25" fmla="*/ 3 h 37"/>
                <a:gd name="T26" fmla="*/ 9 w 94"/>
                <a:gd name="T27" fmla="*/ 1 h 37"/>
                <a:gd name="T28" fmla="*/ 6 w 94"/>
                <a:gd name="T29" fmla="*/ 0 h 37"/>
                <a:gd name="T30" fmla="*/ 4 w 94"/>
                <a:gd name="T31" fmla="*/ 0 h 37"/>
                <a:gd name="T32" fmla="*/ 0 w 94"/>
                <a:gd name="T33" fmla="*/ 9 h 37"/>
                <a:gd name="T34" fmla="*/ 3 w 94"/>
                <a:gd name="T35" fmla="*/ 10 h 37"/>
                <a:gd name="T36" fmla="*/ 8 w 94"/>
                <a:gd name="T37" fmla="*/ 12 h 37"/>
                <a:gd name="T38" fmla="*/ 13 w 94"/>
                <a:gd name="T39" fmla="*/ 14 h 37"/>
                <a:gd name="T40" fmla="*/ 20 w 94"/>
                <a:gd name="T41" fmla="*/ 16 h 37"/>
                <a:gd name="T42" fmla="*/ 27 w 94"/>
                <a:gd name="T43" fmla="*/ 19 h 37"/>
                <a:gd name="T44" fmla="*/ 35 w 94"/>
                <a:gd name="T45" fmla="*/ 21 h 37"/>
                <a:gd name="T46" fmla="*/ 43 w 94"/>
                <a:gd name="T47" fmla="*/ 24 h 37"/>
                <a:gd name="T48" fmla="*/ 52 w 94"/>
                <a:gd name="T49" fmla="*/ 27 h 37"/>
                <a:gd name="T50" fmla="*/ 59 w 94"/>
                <a:gd name="T51" fmla="*/ 29 h 37"/>
                <a:gd name="T52" fmla="*/ 67 w 94"/>
                <a:gd name="T53" fmla="*/ 31 h 37"/>
                <a:gd name="T54" fmla="*/ 75 w 94"/>
                <a:gd name="T55" fmla="*/ 34 h 37"/>
                <a:gd name="T56" fmla="*/ 81 w 94"/>
                <a:gd name="T57" fmla="*/ 36 h 37"/>
                <a:gd name="T58" fmla="*/ 85 w 94"/>
                <a:gd name="T59" fmla="*/ 36 h 37"/>
                <a:gd name="T60" fmla="*/ 89 w 94"/>
                <a:gd name="T61" fmla="*/ 36 h 37"/>
                <a:gd name="T62" fmla="*/ 92 w 94"/>
                <a:gd name="T63" fmla="*/ 35 h 37"/>
                <a:gd name="T64" fmla="*/ 93 w 94"/>
                <a:gd name="T65" fmla="*/ 35 h 37"/>
                <a:gd name="T66" fmla="*/ 92 w 94"/>
                <a:gd name="T67" fmla="*/ 34 h 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4"/>
                <a:gd name="T103" fmla="*/ 0 h 37"/>
                <a:gd name="T104" fmla="*/ 94 w 94"/>
                <a:gd name="T105" fmla="*/ 37 h 3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4" h="37">
                  <a:moveTo>
                    <a:pt x="92" y="34"/>
                  </a:moveTo>
                  <a:lnTo>
                    <a:pt x="91" y="31"/>
                  </a:lnTo>
                  <a:lnTo>
                    <a:pt x="89" y="30"/>
                  </a:lnTo>
                  <a:lnTo>
                    <a:pt x="87" y="28"/>
                  </a:lnTo>
                  <a:lnTo>
                    <a:pt x="84" y="28"/>
                  </a:lnTo>
                  <a:lnTo>
                    <a:pt x="83" y="26"/>
                  </a:lnTo>
                  <a:lnTo>
                    <a:pt x="79" y="24"/>
                  </a:lnTo>
                  <a:lnTo>
                    <a:pt x="76" y="23"/>
                  </a:lnTo>
                  <a:lnTo>
                    <a:pt x="74" y="21"/>
                  </a:lnTo>
                  <a:lnTo>
                    <a:pt x="70" y="21"/>
                  </a:lnTo>
                  <a:lnTo>
                    <a:pt x="67" y="19"/>
                  </a:lnTo>
                  <a:lnTo>
                    <a:pt x="63" y="18"/>
                  </a:lnTo>
                  <a:lnTo>
                    <a:pt x="59" y="16"/>
                  </a:lnTo>
                  <a:lnTo>
                    <a:pt x="56" y="15"/>
                  </a:lnTo>
                  <a:lnTo>
                    <a:pt x="51" y="14"/>
                  </a:lnTo>
                  <a:lnTo>
                    <a:pt x="49" y="13"/>
                  </a:lnTo>
                  <a:lnTo>
                    <a:pt x="44" y="12"/>
                  </a:lnTo>
                  <a:lnTo>
                    <a:pt x="41" y="11"/>
                  </a:lnTo>
                  <a:lnTo>
                    <a:pt x="37" y="9"/>
                  </a:lnTo>
                  <a:lnTo>
                    <a:pt x="33" y="8"/>
                  </a:lnTo>
                  <a:lnTo>
                    <a:pt x="30" y="7"/>
                  </a:lnTo>
                  <a:lnTo>
                    <a:pt x="27" y="6"/>
                  </a:lnTo>
                  <a:lnTo>
                    <a:pt x="23" y="5"/>
                  </a:lnTo>
                  <a:lnTo>
                    <a:pt x="20" y="4"/>
                  </a:lnTo>
                  <a:lnTo>
                    <a:pt x="17" y="4"/>
                  </a:lnTo>
                  <a:lnTo>
                    <a:pt x="15" y="3"/>
                  </a:lnTo>
                  <a:lnTo>
                    <a:pt x="12" y="2"/>
                  </a:lnTo>
                  <a:lnTo>
                    <a:pt x="9" y="1"/>
                  </a:lnTo>
                  <a:lnTo>
                    <a:pt x="8" y="0"/>
                  </a:lnTo>
                  <a:lnTo>
                    <a:pt x="6" y="0"/>
                  </a:lnTo>
                  <a:lnTo>
                    <a:pt x="5" y="0"/>
                  </a:lnTo>
                  <a:lnTo>
                    <a:pt x="4" y="0"/>
                  </a:lnTo>
                  <a:lnTo>
                    <a:pt x="3" y="0"/>
                  </a:lnTo>
                  <a:lnTo>
                    <a:pt x="0" y="9"/>
                  </a:lnTo>
                  <a:lnTo>
                    <a:pt x="1" y="9"/>
                  </a:lnTo>
                  <a:lnTo>
                    <a:pt x="3" y="10"/>
                  </a:lnTo>
                  <a:lnTo>
                    <a:pt x="6" y="11"/>
                  </a:lnTo>
                  <a:lnTo>
                    <a:pt x="8" y="12"/>
                  </a:lnTo>
                  <a:lnTo>
                    <a:pt x="10" y="13"/>
                  </a:lnTo>
                  <a:lnTo>
                    <a:pt x="13" y="14"/>
                  </a:lnTo>
                  <a:lnTo>
                    <a:pt x="16" y="15"/>
                  </a:lnTo>
                  <a:lnTo>
                    <a:pt x="20" y="16"/>
                  </a:lnTo>
                  <a:lnTo>
                    <a:pt x="23" y="17"/>
                  </a:lnTo>
                  <a:lnTo>
                    <a:pt x="27" y="19"/>
                  </a:lnTo>
                  <a:lnTo>
                    <a:pt x="31" y="21"/>
                  </a:lnTo>
                  <a:lnTo>
                    <a:pt x="35" y="21"/>
                  </a:lnTo>
                  <a:lnTo>
                    <a:pt x="40" y="23"/>
                  </a:lnTo>
                  <a:lnTo>
                    <a:pt x="43" y="24"/>
                  </a:lnTo>
                  <a:lnTo>
                    <a:pt x="48" y="25"/>
                  </a:lnTo>
                  <a:lnTo>
                    <a:pt x="52" y="27"/>
                  </a:lnTo>
                  <a:lnTo>
                    <a:pt x="56" y="28"/>
                  </a:lnTo>
                  <a:lnTo>
                    <a:pt x="59" y="29"/>
                  </a:lnTo>
                  <a:lnTo>
                    <a:pt x="64" y="30"/>
                  </a:lnTo>
                  <a:lnTo>
                    <a:pt x="67" y="31"/>
                  </a:lnTo>
                  <a:lnTo>
                    <a:pt x="71" y="33"/>
                  </a:lnTo>
                  <a:lnTo>
                    <a:pt x="75" y="34"/>
                  </a:lnTo>
                  <a:lnTo>
                    <a:pt x="78" y="34"/>
                  </a:lnTo>
                  <a:lnTo>
                    <a:pt x="81" y="36"/>
                  </a:lnTo>
                  <a:lnTo>
                    <a:pt x="84" y="36"/>
                  </a:lnTo>
                  <a:lnTo>
                    <a:pt x="85" y="36"/>
                  </a:lnTo>
                  <a:lnTo>
                    <a:pt x="88" y="36"/>
                  </a:lnTo>
                  <a:lnTo>
                    <a:pt x="89" y="36"/>
                  </a:lnTo>
                  <a:lnTo>
                    <a:pt x="91" y="36"/>
                  </a:lnTo>
                  <a:lnTo>
                    <a:pt x="92" y="35"/>
                  </a:lnTo>
                  <a:lnTo>
                    <a:pt x="92" y="36"/>
                  </a:lnTo>
                  <a:lnTo>
                    <a:pt x="93" y="35"/>
                  </a:lnTo>
                  <a:lnTo>
                    <a:pt x="92" y="35"/>
                  </a:lnTo>
                  <a:lnTo>
                    <a:pt x="92" y="34"/>
                  </a:lnTo>
                </a:path>
              </a:pathLst>
            </a:custGeom>
            <a:solidFill>
              <a:srgbClr val="A6A6A6"/>
            </a:solidFill>
            <a:ln w="12700" cap="rnd">
              <a:noFill/>
              <a:round/>
              <a:headEnd/>
              <a:tailEnd/>
            </a:ln>
          </p:spPr>
          <p:txBody>
            <a:bodyPr/>
            <a:lstStyle/>
            <a:p>
              <a:endParaRPr lang="en-US"/>
            </a:p>
          </p:txBody>
        </p:sp>
        <p:sp>
          <p:nvSpPr>
            <p:cNvPr id="40062" name="Freeform 120"/>
            <p:cNvSpPr>
              <a:spLocks noChangeAspect="1"/>
            </p:cNvSpPr>
            <p:nvPr/>
          </p:nvSpPr>
          <p:spPr bwMode="auto">
            <a:xfrm>
              <a:off x="248" y="1508"/>
              <a:ext cx="89" cy="36"/>
            </a:xfrm>
            <a:custGeom>
              <a:avLst/>
              <a:gdLst>
                <a:gd name="T0" fmla="*/ 87 w 89"/>
                <a:gd name="T1" fmla="*/ 30 h 36"/>
                <a:gd name="T2" fmla="*/ 83 w 89"/>
                <a:gd name="T3" fmla="*/ 27 h 36"/>
                <a:gd name="T4" fmla="*/ 79 w 89"/>
                <a:gd name="T5" fmla="*/ 25 h 36"/>
                <a:gd name="T6" fmla="*/ 73 w 89"/>
                <a:gd name="T7" fmla="*/ 22 h 36"/>
                <a:gd name="T8" fmla="*/ 67 w 89"/>
                <a:gd name="T9" fmla="*/ 19 h 36"/>
                <a:gd name="T10" fmla="*/ 61 w 89"/>
                <a:gd name="T11" fmla="*/ 17 h 36"/>
                <a:gd name="T12" fmla="*/ 53 w 89"/>
                <a:gd name="T13" fmla="*/ 14 h 36"/>
                <a:gd name="T14" fmla="*/ 46 w 89"/>
                <a:gd name="T15" fmla="*/ 12 h 36"/>
                <a:gd name="T16" fmla="*/ 38 w 89"/>
                <a:gd name="T17" fmla="*/ 9 h 36"/>
                <a:gd name="T18" fmla="*/ 32 w 89"/>
                <a:gd name="T19" fmla="*/ 8 h 36"/>
                <a:gd name="T20" fmla="*/ 25 w 89"/>
                <a:gd name="T21" fmla="*/ 5 h 36"/>
                <a:gd name="T22" fmla="*/ 19 w 89"/>
                <a:gd name="T23" fmla="*/ 4 h 36"/>
                <a:gd name="T24" fmla="*/ 14 w 89"/>
                <a:gd name="T25" fmla="*/ 2 h 36"/>
                <a:gd name="T26" fmla="*/ 8 w 89"/>
                <a:gd name="T27" fmla="*/ 1 h 36"/>
                <a:gd name="T28" fmla="*/ 6 w 89"/>
                <a:gd name="T29" fmla="*/ 0 h 36"/>
                <a:gd name="T30" fmla="*/ 3 w 89"/>
                <a:gd name="T31" fmla="*/ 0 h 36"/>
                <a:gd name="T32" fmla="*/ 0 w 89"/>
                <a:gd name="T33" fmla="*/ 9 h 36"/>
                <a:gd name="T34" fmla="*/ 4 w 89"/>
                <a:gd name="T35" fmla="*/ 10 h 36"/>
                <a:gd name="T36" fmla="*/ 9 w 89"/>
                <a:gd name="T37" fmla="*/ 12 h 36"/>
                <a:gd name="T38" fmla="*/ 15 w 89"/>
                <a:gd name="T39" fmla="*/ 15 h 36"/>
                <a:gd name="T40" fmla="*/ 22 w 89"/>
                <a:gd name="T41" fmla="*/ 17 h 36"/>
                <a:gd name="T42" fmla="*/ 29 w 89"/>
                <a:gd name="T43" fmla="*/ 19 h 36"/>
                <a:gd name="T44" fmla="*/ 37 w 89"/>
                <a:gd name="T45" fmla="*/ 22 h 36"/>
                <a:gd name="T46" fmla="*/ 45 w 89"/>
                <a:gd name="T47" fmla="*/ 25 h 36"/>
                <a:gd name="T48" fmla="*/ 52 w 89"/>
                <a:gd name="T49" fmla="*/ 27 h 36"/>
                <a:gd name="T50" fmla="*/ 61 w 89"/>
                <a:gd name="T51" fmla="*/ 29 h 36"/>
                <a:gd name="T52" fmla="*/ 68 w 89"/>
                <a:gd name="T53" fmla="*/ 31 h 36"/>
                <a:gd name="T54" fmla="*/ 74 w 89"/>
                <a:gd name="T55" fmla="*/ 33 h 36"/>
                <a:gd name="T56" fmla="*/ 79 w 89"/>
                <a:gd name="T57" fmla="*/ 35 h 36"/>
                <a:gd name="T58" fmla="*/ 83 w 89"/>
                <a:gd name="T59" fmla="*/ 35 h 36"/>
                <a:gd name="T60" fmla="*/ 87 w 89"/>
                <a:gd name="T61" fmla="*/ 35 h 36"/>
                <a:gd name="T62" fmla="*/ 88 w 89"/>
                <a:gd name="T63" fmla="*/ 33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36"/>
                <a:gd name="T98" fmla="*/ 89 w 89"/>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36">
                  <a:moveTo>
                    <a:pt x="88" y="33"/>
                  </a:moveTo>
                  <a:lnTo>
                    <a:pt x="87" y="30"/>
                  </a:lnTo>
                  <a:lnTo>
                    <a:pt x="85" y="29"/>
                  </a:lnTo>
                  <a:lnTo>
                    <a:pt x="83" y="27"/>
                  </a:lnTo>
                  <a:lnTo>
                    <a:pt x="81" y="26"/>
                  </a:lnTo>
                  <a:lnTo>
                    <a:pt x="79" y="25"/>
                  </a:lnTo>
                  <a:lnTo>
                    <a:pt x="76" y="24"/>
                  </a:lnTo>
                  <a:lnTo>
                    <a:pt x="73" y="22"/>
                  </a:lnTo>
                  <a:lnTo>
                    <a:pt x="70" y="20"/>
                  </a:lnTo>
                  <a:lnTo>
                    <a:pt x="67" y="19"/>
                  </a:lnTo>
                  <a:lnTo>
                    <a:pt x="63" y="18"/>
                  </a:lnTo>
                  <a:lnTo>
                    <a:pt x="61" y="17"/>
                  </a:lnTo>
                  <a:lnTo>
                    <a:pt x="57" y="16"/>
                  </a:lnTo>
                  <a:lnTo>
                    <a:pt x="53" y="14"/>
                  </a:lnTo>
                  <a:lnTo>
                    <a:pt x="50" y="13"/>
                  </a:lnTo>
                  <a:lnTo>
                    <a:pt x="46" y="12"/>
                  </a:lnTo>
                  <a:lnTo>
                    <a:pt x="43" y="10"/>
                  </a:lnTo>
                  <a:lnTo>
                    <a:pt x="38" y="9"/>
                  </a:lnTo>
                  <a:lnTo>
                    <a:pt x="35" y="8"/>
                  </a:lnTo>
                  <a:lnTo>
                    <a:pt x="32" y="8"/>
                  </a:lnTo>
                  <a:lnTo>
                    <a:pt x="28" y="7"/>
                  </a:lnTo>
                  <a:lnTo>
                    <a:pt x="25" y="5"/>
                  </a:lnTo>
                  <a:lnTo>
                    <a:pt x="22" y="5"/>
                  </a:lnTo>
                  <a:lnTo>
                    <a:pt x="19" y="4"/>
                  </a:lnTo>
                  <a:lnTo>
                    <a:pt x="16" y="3"/>
                  </a:lnTo>
                  <a:lnTo>
                    <a:pt x="14" y="2"/>
                  </a:lnTo>
                  <a:lnTo>
                    <a:pt x="11" y="2"/>
                  </a:lnTo>
                  <a:lnTo>
                    <a:pt x="8" y="1"/>
                  </a:lnTo>
                  <a:lnTo>
                    <a:pt x="7" y="0"/>
                  </a:lnTo>
                  <a:lnTo>
                    <a:pt x="6" y="0"/>
                  </a:lnTo>
                  <a:lnTo>
                    <a:pt x="4" y="0"/>
                  </a:lnTo>
                  <a:lnTo>
                    <a:pt x="3" y="0"/>
                  </a:lnTo>
                  <a:lnTo>
                    <a:pt x="0" y="8"/>
                  </a:lnTo>
                  <a:lnTo>
                    <a:pt x="0" y="9"/>
                  </a:lnTo>
                  <a:lnTo>
                    <a:pt x="2" y="10"/>
                  </a:lnTo>
                  <a:lnTo>
                    <a:pt x="4" y="10"/>
                  </a:lnTo>
                  <a:lnTo>
                    <a:pt x="7" y="11"/>
                  </a:lnTo>
                  <a:lnTo>
                    <a:pt x="9" y="12"/>
                  </a:lnTo>
                  <a:lnTo>
                    <a:pt x="12" y="13"/>
                  </a:lnTo>
                  <a:lnTo>
                    <a:pt x="15" y="15"/>
                  </a:lnTo>
                  <a:lnTo>
                    <a:pt x="18" y="16"/>
                  </a:lnTo>
                  <a:lnTo>
                    <a:pt x="22" y="17"/>
                  </a:lnTo>
                  <a:lnTo>
                    <a:pt x="26" y="18"/>
                  </a:lnTo>
                  <a:lnTo>
                    <a:pt x="29" y="19"/>
                  </a:lnTo>
                  <a:lnTo>
                    <a:pt x="34" y="21"/>
                  </a:lnTo>
                  <a:lnTo>
                    <a:pt x="37" y="22"/>
                  </a:lnTo>
                  <a:lnTo>
                    <a:pt x="41" y="24"/>
                  </a:lnTo>
                  <a:lnTo>
                    <a:pt x="45" y="25"/>
                  </a:lnTo>
                  <a:lnTo>
                    <a:pt x="49" y="26"/>
                  </a:lnTo>
                  <a:lnTo>
                    <a:pt x="52" y="27"/>
                  </a:lnTo>
                  <a:lnTo>
                    <a:pt x="57" y="28"/>
                  </a:lnTo>
                  <a:lnTo>
                    <a:pt x="61" y="29"/>
                  </a:lnTo>
                  <a:lnTo>
                    <a:pt x="64" y="31"/>
                  </a:lnTo>
                  <a:lnTo>
                    <a:pt x="68" y="31"/>
                  </a:lnTo>
                  <a:lnTo>
                    <a:pt x="71" y="33"/>
                  </a:lnTo>
                  <a:lnTo>
                    <a:pt x="74" y="33"/>
                  </a:lnTo>
                  <a:lnTo>
                    <a:pt x="77" y="34"/>
                  </a:lnTo>
                  <a:lnTo>
                    <a:pt x="79" y="35"/>
                  </a:lnTo>
                  <a:lnTo>
                    <a:pt x="82" y="35"/>
                  </a:lnTo>
                  <a:lnTo>
                    <a:pt x="83" y="35"/>
                  </a:lnTo>
                  <a:lnTo>
                    <a:pt x="85" y="35"/>
                  </a:lnTo>
                  <a:lnTo>
                    <a:pt x="87" y="35"/>
                  </a:lnTo>
                  <a:lnTo>
                    <a:pt x="88" y="34"/>
                  </a:lnTo>
                  <a:lnTo>
                    <a:pt x="88" y="33"/>
                  </a:lnTo>
                </a:path>
              </a:pathLst>
            </a:custGeom>
            <a:solidFill>
              <a:srgbClr val="999999"/>
            </a:solidFill>
            <a:ln w="12700" cap="rnd">
              <a:noFill/>
              <a:round/>
              <a:headEnd/>
              <a:tailEnd/>
            </a:ln>
          </p:spPr>
          <p:txBody>
            <a:bodyPr/>
            <a:lstStyle/>
            <a:p>
              <a:endParaRPr lang="en-US"/>
            </a:p>
          </p:txBody>
        </p:sp>
        <p:sp>
          <p:nvSpPr>
            <p:cNvPr id="40063" name="Freeform 121"/>
            <p:cNvSpPr>
              <a:spLocks noChangeAspect="1"/>
            </p:cNvSpPr>
            <p:nvPr/>
          </p:nvSpPr>
          <p:spPr bwMode="auto">
            <a:xfrm>
              <a:off x="246" y="1509"/>
              <a:ext cx="86" cy="36"/>
            </a:xfrm>
            <a:custGeom>
              <a:avLst/>
              <a:gdLst>
                <a:gd name="T0" fmla="*/ 83 w 86"/>
                <a:gd name="T1" fmla="*/ 29 h 36"/>
                <a:gd name="T2" fmla="*/ 80 w 86"/>
                <a:gd name="T3" fmla="*/ 26 h 36"/>
                <a:gd name="T4" fmla="*/ 76 w 86"/>
                <a:gd name="T5" fmla="*/ 24 h 36"/>
                <a:gd name="T6" fmla="*/ 71 w 86"/>
                <a:gd name="T7" fmla="*/ 21 h 36"/>
                <a:gd name="T8" fmla="*/ 65 w 86"/>
                <a:gd name="T9" fmla="*/ 19 h 36"/>
                <a:gd name="T10" fmla="*/ 58 w 86"/>
                <a:gd name="T11" fmla="*/ 17 h 36"/>
                <a:gd name="T12" fmla="*/ 51 w 86"/>
                <a:gd name="T13" fmla="*/ 14 h 36"/>
                <a:gd name="T14" fmla="*/ 44 w 86"/>
                <a:gd name="T15" fmla="*/ 11 h 36"/>
                <a:gd name="T16" fmla="*/ 38 w 86"/>
                <a:gd name="T17" fmla="*/ 9 h 36"/>
                <a:gd name="T18" fmla="*/ 31 w 86"/>
                <a:gd name="T19" fmla="*/ 8 h 36"/>
                <a:gd name="T20" fmla="*/ 24 w 86"/>
                <a:gd name="T21" fmla="*/ 6 h 36"/>
                <a:gd name="T22" fmla="*/ 18 w 86"/>
                <a:gd name="T23" fmla="*/ 3 h 36"/>
                <a:gd name="T24" fmla="*/ 13 w 86"/>
                <a:gd name="T25" fmla="*/ 2 h 36"/>
                <a:gd name="T26" fmla="*/ 8 w 86"/>
                <a:gd name="T27" fmla="*/ 1 h 36"/>
                <a:gd name="T28" fmla="*/ 5 w 86"/>
                <a:gd name="T29" fmla="*/ 0 h 36"/>
                <a:gd name="T30" fmla="*/ 3 w 86"/>
                <a:gd name="T31" fmla="*/ 0 h 36"/>
                <a:gd name="T32" fmla="*/ 0 w 86"/>
                <a:gd name="T33" fmla="*/ 9 h 36"/>
                <a:gd name="T34" fmla="*/ 3 w 86"/>
                <a:gd name="T35" fmla="*/ 10 h 36"/>
                <a:gd name="T36" fmla="*/ 7 w 86"/>
                <a:gd name="T37" fmla="*/ 12 h 36"/>
                <a:gd name="T38" fmla="*/ 12 w 86"/>
                <a:gd name="T39" fmla="*/ 14 h 36"/>
                <a:gd name="T40" fmla="*/ 17 w 86"/>
                <a:gd name="T41" fmla="*/ 17 h 36"/>
                <a:gd name="T42" fmla="*/ 25 w 86"/>
                <a:gd name="T43" fmla="*/ 19 h 36"/>
                <a:gd name="T44" fmla="*/ 32 w 86"/>
                <a:gd name="T45" fmla="*/ 21 h 36"/>
                <a:gd name="T46" fmla="*/ 40 w 86"/>
                <a:gd name="T47" fmla="*/ 24 h 36"/>
                <a:gd name="T48" fmla="*/ 48 w 86"/>
                <a:gd name="T49" fmla="*/ 26 h 36"/>
                <a:gd name="T50" fmla="*/ 55 w 86"/>
                <a:gd name="T51" fmla="*/ 28 h 36"/>
                <a:gd name="T52" fmla="*/ 62 w 86"/>
                <a:gd name="T53" fmla="*/ 30 h 36"/>
                <a:gd name="T54" fmla="*/ 68 w 86"/>
                <a:gd name="T55" fmla="*/ 32 h 36"/>
                <a:gd name="T56" fmla="*/ 74 w 86"/>
                <a:gd name="T57" fmla="*/ 34 h 36"/>
                <a:gd name="T58" fmla="*/ 78 w 86"/>
                <a:gd name="T59" fmla="*/ 35 h 36"/>
                <a:gd name="T60" fmla="*/ 82 w 86"/>
                <a:gd name="T61" fmla="*/ 35 h 36"/>
                <a:gd name="T62" fmla="*/ 84 w 86"/>
                <a:gd name="T63" fmla="*/ 34 h 36"/>
                <a:gd name="T64" fmla="*/ 84 w 86"/>
                <a:gd name="T65" fmla="*/ 33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6"/>
                <a:gd name="T100" fmla="*/ 0 h 36"/>
                <a:gd name="T101" fmla="*/ 86 w 8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6" h="36">
                  <a:moveTo>
                    <a:pt x="85" y="32"/>
                  </a:moveTo>
                  <a:lnTo>
                    <a:pt x="83" y="29"/>
                  </a:lnTo>
                  <a:lnTo>
                    <a:pt x="82" y="28"/>
                  </a:lnTo>
                  <a:lnTo>
                    <a:pt x="80" y="26"/>
                  </a:lnTo>
                  <a:lnTo>
                    <a:pt x="77" y="26"/>
                  </a:lnTo>
                  <a:lnTo>
                    <a:pt x="76" y="24"/>
                  </a:lnTo>
                  <a:lnTo>
                    <a:pt x="73" y="22"/>
                  </a:lnTo>
                  <a:lnTo>
                    <a:pt x="71" y="21"/>
                  </a:lnTo>
                  <a:lnTo>
                    <a:pt x="68" y="20"/>
                  </a:lnTo>
                  <a:lnTo>
                    <a:pt x="65" y="19"/>
                  </a:lnTo>
                  <a:lnTo>
                    <a:pt x="61" y="17"/>
                  </a:lnTo>
                  <a:lnTo>
                    <a:pt x="58" y="17"/>
                  </a:lnTo>
                  <a:lnTo>
                    <a:pt x="55" y="16"/>
                  </a:lnTo>
                  <a:lnTo>
                    <a:pt x="51" y="14"/>
                  </a:lnTo>
                  <a:lnTo>
                    <a:pt x="48" y="13"/>
                  </a:lnTo>
                  <a:lnTo>
                    <a:pt x="44" y="11"/>
                  </a:lnTo>
                  <a:lnTo>
                    <a:pt x="41" y="10"/>
                  </a:lnTo>
                  <a:lnTo>
                    <a:pt x="38" y="9"/>
                  </a:lnTo>
                  <a:lnTo>
                    <a:pt x="34" y="8"/>
                  </a:lnTo>
                  <a:lnTo>
                    <a:pt x="31" y="8"/>
                  </a:lnTo>
                  <a:lnTo>
                    <a:pt x="27" y="6"/>
                  </a:lnTo>
                  <a:lnTo>
                    <a:pt x="24" y="6"/>
                  </a:lnTo>
                  <a:lnTo>
                    <a:pt x="21" y="5"/>
                  </a:lnTo>
                  <a:lnTo>
                    <a:pt x="18" y="3"/>
                  </a:lnTo>
                  <a:lnTo>
                    <a:pt x="16" y="3"/>
                  </a:lnTo>
                  <a:lnTo>
                    <a:pt x="13" y="2"/>
                  </a:lnTo>
                  <a:lnTo>
                    <a:pt x="10" y="2"/>
                  </a:lnTo>
                  <a:lnTo>
                    <a:pt x="8" y="1"/>
                  </a:lnTo>
                  <a:lnTo>
                    <a:pt x="7" y="0"/>
                  </a:lnTo>
                  <a:lnTo>
                    <a:pt x="5" y="0"/>
                  </a:lnTo>
                  <a:lnTo>
                    <a:pt x="4" y="0"/>
                  </a:lnTo>
                  <a:lnTo>
                    <a:pt x="3" y="0"/>
                  </a:lnTo>
                  <a:lnTo>
                    <a:pt x="2" y="0"/>
                  </a:lnTo>
                  <a:lnTo>
                    <a:pt x="0" y="9"/>
                  </a:lnTo>
                  <a:lnTo>
                    <a:pt x="1" y="10"/>
                  </a:lnTo>
                  <a:lnTo>
                    <a:pt x="3" y="10"/>
                  </a:lnTo>
                  <a:lnTo>
                    <a:pt x="5" y="11"/>
                  </a:lnTo>
                  <a:lnTo>
                    <a:pt x="7" y="12"/>
                  </a:lnTo>
                  <a:lnTo>
                    <a:pt x="9" y="13"/>
                  </a:lnTo>
                  <a:lnTo>
                    <a:pt x="12" y="14"/>
                  </a:lnTo>
                  <a:lnTo>
                    <a:pt x="15" y="16"/>
                  </a:lnTo>
                  <a:lnTo>
                    <a:pt x="17" y="17"/>
                  </a:lnTo>
                  <a:lnTo>
                    <a:pt x="21" y="17"/>
                  </a:lnTo>
                  <a:lnTo>
                    <a:pt x="25" y="19"/>
                  </a:lnTo>
                  <a:lnTo>
                    <a:pt x="28" y="20"/>
                  </a:lnTo>
                  <a:lnTo>
                    <a:pt x="32" y="21"/>
                  </a:lnTo>
                  <a:lnTo>
                    <a:pt x="35" y="23"/>
                  </a:lnTo>
                  <a:lnTo>
                    <a:pt x="40" y="24"/>
                  </a:lnTo>
                  <a:lnTo>
                    <a:pt x="43" y="25"/>
                  </a:lnTo>
                  <a:lnTo>
                    <a:pt x="48" y="26"/>
                  </a:lnTo>
                  <a:lnTo>
                    <a:pt x="51" y="27"/>
                  </a:lnTo>
                  <a:lnTo>
                    <a:pt x="55" y="28"/>
                  </a:lnTo>
                  <a:lnTo>
                    <a:pt x="59" y="30"/>
                  </a:lnTo>
                  <a:lnTo>
                    <a:pt x="62" y="30"/>
                  </a:lnTo>
                  <a:lnTo>
                    <a:pt x="65" y="32"/>
                  </a:lnTo>
                  <a:lnTo>
                    <a:pt x="68" y="32"/>
                  </a:lnTo>
                  <a:lnTo>
                    <a:pt x="71" y="34"/>
                  </a:lnTo>
                  <a:lnTo>
                    <a:pt x="74" y="34"/>
                  </a:lnTo>
                  <a:lnTo>
                    <a:pt x="76" y="34"/>
                  </a:lnTo>
                  <a:lnTo>
                    <a:pt x="78" y="35"/>
                  </a:lnTo>
                  <a:lnTo>
                    <a:pt x="80" y="35"/>
                  </a:lnTo>
                  <a:lnTo>
                    <a:pt x="82" y="35"/>
                  </a:lnTo>
                  <a:lnTo>
                    <a:pt x="83" y="34"/>
                  </a:lnTo>
                  <a:lnTo>
                    <a:pt x="84" y="34"/>
                  </a:lnTo>
                  <a:lnTo>
                    <a:pt x="85" y="33"/>
                  </a:lnTo>
                  <a:lnTo>
                    <a:pt x="84" y="33"/>
                  </a:lnTo>
                  <a:lnTo>
                    <a:pt x="85" y="32"/>
                  </a:lnTo>
                </a:path>
              </a:pathLst>
            </a:custGeom>
            <a:solidFill>
              <a:srgbClr val="8C8C8C"/>
            </a:solidFill>
            <a:ln w="12700" cap="rnd">
              <a:noFill/>
              <a:round/>
              <a:headEnd/>
              <a:tailEnd/>
            </a:ln>
          </p:spPr>
          <p:txBody>
            <a:bodyPr/>
            <a:lstStyle/>
            <a:p>
              <a:endParaRPr lang="en-US"/>
            </a:p>
          </p:txBody>
        </p:sp>
        <p:sp>
          <p:nvSpPr>
            <p:cNvPr id="40064" name="Freeform 122"/>
            <p:cNvSpPr>
              <a:spLocks noChangeAspect="1"/>
            </p:cNvSpPr>
            <p:nvPr/>
          </p:nvSpPr>
          <p:spPr bwMode="auto">
            <a:xfrm>
              <a:off x="200" y="1389"/>
              <a:ext cx="201" cy="103"/>
            </a:xfrm>
            <a:custGeom>
              <a:avLst/>
              <a:gdLst>
                <a:gd name="T0" fmla="*/ 198 w 201"/>
                <a:gd name="T1" fmla="*/ 101 h 103"/>
                <a:gd name="T2" fmla="*/ 193 w 201"/>
                <a:gd name="T3" fmla="*/ 98 h 103"/>
                <a:gd name="T4" fmla="*/ 187 w 201"/>
                <a:gd name="T5" fmla="*/ 94 h 103"/>
                <a:gd name="T6" fmla="*/ 180 w 201"/>
                <a:gd name="T7" fmla="*/ 89 h 103"/>
                <a:gd name="T8" fmla="*/ 170 w 201"/>
                <a:gd name="T9" fmla="*/ 84 h 103"/>
                <a:gd name="T10" fmla="*/ 161 w 201"/>
                <a:gd name="T11" fmla="*/ 78 h 103"/>
                <a:gd name="T12" fmla="*/ 153 w 201"/>
                <a:gd name="T13" fmla="*/ 72 h 103"/>
                <a:gd name="T14" fmla="*/ 144 w 201"/>
                <a:gd name="T15" fmla="*/ 66 h 103"/>
                <a:gd name="T16" fmla="*/ 137 w 201"/>
                <a:gd name="T17" fmla="*/ 61 h 103"/>
                <a:gd name="T18" fmla="*/ 133 w 201"/>
                <a:gd name="T19" fmla="*/ 58 h 103"/>
                <a:gd name="T20" fmla="*/ 130 w 201"/>
                <a:gd name="T21" fmla="*/ 55 h 103"/>
                <a:gd name="T22" fmla="*/ 127 w 201"/>
                <a:gd name="T23" fmla="*/ 53 h 103"/>
                <a:gd name="T24" fmla="*/ 126 w 201"/>
                <a:gd name="T25" fmla="*/ 53 h 103"/>
                <a:gd name="T26" fmla="*/ 123 w 201"/>
                <a:gd name="T27" fmla="*/ 53 h 103"/>
                <a:gd name="T28" fmla="*/ 121 w 201"/>
                <a:gd name="T29" fmla="*/ 53 h 103"/>
                <a:gd name="T30" fmla="*/ 118 w 201"/>
                <a:gd name="T31" fmla="*/ 53 h 103"/>
                <a:gd name="T32" fmla="*/ 114 w 201"/>
                <a:gd name="T33" fmla="*/ 52 h 103"/>
                <a:gd name="T34" fmla="*/ 109 w 201"/>
                <a:gd name="T35" fmla="*/ 51 h 103"/>
                <a:gd name="T36" fmla="*/ 101 w 201"/>
                <a:gd name="T37" fmla="*/ 50 h 103"/>
                <a:gd name="T38" fmla="*/ 92 w 201"/>
                <a:gd name="T39" fmla="*/ 48 h 103"/>
                <a:gd name="T40" fmla="*/ 83 w 201"/>
                <a:gd name="T41" fmla="*/ 45 h 103"/>
                <a:gd name="T42" fmla="*/ 73 w 201"/>
                <a:gd name="T43" fmla="*/ 42 h 103"/>
                <a:gd name="T44" fmla="*/ 62 w 201"/>
                <a:gd name="T45" fmla="*/ 38 h 103"/>
                <a:gd name="T46" fmla="*/ 50 w 201"/>
                <a:gd name="T47" fmla="*/ 33 h 103"/>
                <a:gd name="T48" fmla="*/ 43 w 201"/>
                <a:gd name="T49" fmla="*/ 29 h 103"/>
                <a:gd name="T50" fmla="*/ 39 w 201"/>
                <a:gd name="T51" fmla="*/ 26 h 103"/>
                <a:gd name="T52" fmla="*/ 34 w 201"/>
                <a:gd name="T53" fmla="*/ 23 h 103"/>
                <a:gd name="T54" fmla="*/ 28 w 201"/>
                <a:gd name="T55" fmla="*/ 19 h 103"/>
                <a:gd name="T56" fmla="*/ 22 w 201"/>
                <a:gd name="T57" fmla="*/ 15 h 103"/>
                <a:gd name="T58" fmla="*/ 17 w 201"/>
                <a:gd name="T59" fmla="*/ 10 h 103"/>
                <a:gd name="T60" fmla="*/ 10 w 201"/>
                <a:gd name="T61" fmla="*/ 7 h 103"/>
                <a:gd name="T62" fmla="*/ 6 w 201"/>
                <a:gd name="T63" fmla="*/ 4 h 103"/>
                <a:gd name="T64" fmla="*/ 1 w 201"/>
                <a:gd name="T65" fmla="*/ 1 h 103"/>
                <a:gd name="T66" fmla="*/ 0 w 201"/>
                <a:gd name="T67" fmla="*/ 1 h 103"/>
                <a:gd name="T68" fmla="*/ 1 w 201"/>
                <a:gd name="T69" fmla="*/ 3 h 103"/>
                <a:gd name="T70" fmla="*/ 1 w 201"/>
                <a:gd name="T71" fmla="*/ 6 h 103"/>
                <a:gd name="T72" fmla="*/ 2 w 201"/>
                <a:gd name="T73" fmla="*/ 9 h 103"/>
                <a:gd name="T74" fmla="*/ 1 w 201"/>
                <a:gd name="T75" fmla="*/ 12 h 103"/>
                <a:gd name="T76" fmla="*/ 2 w 201"/>
                <a:gd name="T77" fmla="*/ 15 h 103"/>
                <a:gd name="T78" fmla="*/ 2 w 201"/>
                <a:gd name="T79" fmla="*/ 18 h 103"/>
                <a:gd name="T80" fmla="*/ 3 w 201"/>
                <a:gd name="T81" fmla="*/ 20 h 103"/>
                <a:gd name="T82" fmla="*/ 4 w 201"/>
                <a:gd name="T83" fmla="*/ 22 h 103"/>
                <a:gd name="T84" fmla="*/ 4 w 201"/>
                <a:gd name="T85" fmla="*/ 24 h 103"/>
                <a:gd name="T86" fmla="*/ 6 w 201"/>
                <a:gd name="T87" fmla="*/ 25 h 10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1"/>
                <a:gd name="T133" fmla="*/ 0 h 103"/>
                <a:gd name="T134" fmla="*/ 201 w 201"/>
                <a:gd name="T135" fmla="*/ 103 h 10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1" h="103">
                  <a:moveTo>
                    <a:pt x="200" y="102"/>
                  </a:moveTo>
                  <a:lnTo>
                    <a:pt x="199" y="102"/>
                  </a:lnTo>
                  <a:lnTo>
                    <a:pt x="198" y="101"/>
                  </a:lnTo>
                  <a:lnTo>
                    <a:pt x="197" y="101"/>
                  </a:lnTo>
                  <a:lnTo>
                    <a:pt x="195" y="99"/>
                  </a:lnTo>
                  <a:lnTo>
                    <a:pt x="193" y="98"/>
                  </a:lnTo>
                  <a:lnTo>
                    <a:pt x="191" y="97"/>
                  </a:lnTo>
                  <a:lnTo>
                    <a:pt x="190" y="96"/>
                  </a:lnTo>
                  <a:lnTo>
                    <a:pt x="187" y="94"/>
                  </a:lnTo>
                  <a:lnTo>
                    <a:pt x="184" y="93"/>
                  </a:lnTo>
                  <a:lnTo>
                    <a:pt x="181" y="91"/>
                  </a:lnTo>
                  <a:lnTo>
                    <a:pt x="180" y="89"/>
                  </a:lnTo>
                  <a:lnTo>
                    <a:pt x="176" y="87"/>
                  </a:lnTo>
                  <a:lnTo>
                    <a:pt x="172" y="85"/>
                  </a:lnTo>
                  <a:lnTo>
                    <a:pt x="170" y="84"/>
                  </a:lnTo>
                  <a:lnTo>
                    <a:pt x="167" y="82"/>
                  </a:lnTo>
                  <a:lnTo>
                    <a:pt x="164" y="79"/>
                  </a:lnTo>
                  <a:lnTo>
                    <a:pt x="161" y="78"/>
                  </a:lnTo>
                  <a:lnTo>
                    <a:pt x="158" y="76"/>
                  </a:lnTo>
                  <a:lnTo>
                    <a:pt x="154" y="74"/>
                  </a:lnTo>
                  <a:lnTo>
                    <a:pt x="153" y="72"/>
                  </a:lnTo>
                  <a:lnTo>
                    <a:pt x="149" y="70"/>
                  </a:lnTo>
                  <a:lnTo>
                    <a:pt x="146" y="68"/>
                  </a:lnTo>
                  <a:lnTo>
                    <a:pt x="144" y="66"/>
                  </a:lnTo>
                  <a:lnTo>
                    <a:pt x="142" y="65"/>
                  </a:lnTo>
                  <a:lnTo>
                    <a:pt x="139" y="63"/>
                  </a:lnTo>
                  <a:lnTo>
                    <a:pt x="137" y="61"/>
                  </a:lnTo>
                  <a:lnTo>
                    <a:pt x="136" y="60"/>
                  </a:lnTo>
                  <a:lnTo>
                    <a:pt x="134" y="59"/>
                  </a:lnTo>
                  <a:lnTo>
                    <a:pt x="133" y="58"/>
                  </a:lnTo>
                  <a:lnTo>
                    <a:pt x="132" y="57"/>
                  </a:lnTo>
                  <a:lnTo>
                    <a:pt x="131" y="56"/>
                  </a:lnTo>
                  <a:lnTo>
                    <a:pt x="130" y="55"/>
                  </a:lnTo>
                  <a:lnTo>
                    <a:pt x="129" y="54"/>
                  </a:lnTo>
                  <a:lnTo>
                    <a:pt x="128" y="54"/>
                  </a:lnTo>
                  <a:lnTo>
                    <a:pt x="127" y="53"/>
                  </a:lnTo>
                  <a:lnTo>
                    <a:pt x="127" y="54"/>
                  </a:lnTo>
                  <a:lnTo>
                    <a:pt x="126" y="54"/>
                  </a:lnTo>
                  <a:lnTo>
                    <a:pt x="126" y="53"/>
                  </a:lnTo>
                  <a:lnTo>
                    <a:pt x="124" y="53"/>
                  </a:lnTo>
                  <a:lnTo>
                    <a:pt x="123" y="54"/>
                  </a:lnTo>
                  <a:lnTo>
                    <a:pt x="123" y="53"/>
                  </a:lnTo>
                  <a:lnTo>
                    <a:pt x="122" y="54"/>
                  </a:lnTo>
                  <a:lnTo>
                    <a:pt x="121" y="54"/>
                  </a:lnTo>
                  <a:lnTo>
                    <a:pt x="121" y="53"/>
                  </a:lnTo>
                  <a:lnTo>
                    <a:pt x="120" y="54"/>
                  </a:lnTo>
                  <a:lnTo>
                    <a:pt x="119" y="53"/>
                  </a:lnTo>
                  <a:lnTo>
                    <a:pt x="118" y="53"/>
                  </a:lnTo>
                  <a:lnTo>
                    <a:pt x="117" y="53"/>
                  </a:lnTo>
                  <a:lnTo>
                    <a:pt x="115" y="53"/>
                  </a:lnTo>
                  <a:lnTo>
                    <a:pt x="114" y="52"/>
                  </a:lnTo>
                  <a:lnTo>
                    <a:pt x="112" y="52"/>
                  </a:lnTo>
                  <a:lnTo>
                    <a:pt x="109" y="52"/>
                  </a:lnTo>
                  <a:lnTo>
                    <a:pt x="109" y="51"/>
                  </a:lnTo>
                  <a:lnTo>
                    <a:pt x="106" y="51"/>
                  </a:lnTo>
                  <a:lnTo>
                    <a:pt x="103" y="51"/>
                  </a:lnTo>
                  <a:lnTo>
                    <a:pt x="101" y="50"/>
                  </a:lnTo>
                  <a:lnTo>
                    <a:pt x="99" y="50"/>
                  </a:lnTo>
                  <a:lnTo>
                    <a:pt x="96" y="49"/>
                  </a:lnTo>
                  <a:lnTo>
                    <a:pt x="92" y="48"/>
                  </a:lnTo>
                  <a:lnTo>
                    <a:pt x="90" y="47"/>
                  </a:lnTo>
                  <a:lnTo>
                    <a:pt x="87" y="46"/>
                  </a:lnTo>
                  <a:lnTo>
                    <a:pt x="83" y="45"/>
                  </a:lnTo>
                  <a:lnTo>
                    <a:pt x="81" y="44"/>
                  </a:lnTo>
                  <a:lnTo>
                    <a:pt x="77" y="43"/>
                  </a:lnTo>
                  <a:lnTo>
                    <a:pt x="73" y="42"/>
                  </a:lnTo>
                  <a:lnTo>
                    <a:pt x="70" y="41"/>
                  </a:lnTo>
                  <a:lnTo>
                    <a:pt x="65" y="39"/>
                  </a:lnTo>
                  <a:lnTo>
                    <a:pt x="62" y="38"/>
                  </a:lnTo>
                  <a:lnTo>
                    <a:pt x="58" y="36"/>
                  </a:lnTo>
                  <a:lnTo>
                    <a:pt x="54" y="34"/>
                  </a:lnTo>
                  <a:lnTo>
                    <a:pt x="50" y="33"/>
                  </a:lnTo>
                  <a:lnTo>
                    <a:pt x="45" y="31"/>
                  </a:lnTo>
                  <a:lnTo>
                    <a:pt x="44" y="30"/>
                  </a:lnTo>
                  <a:lnTo>
                    <a:pt x="43" y="29"/>
                  </a:lnTo>
                  <a:lnTo>
                    <a:pt x="42" y="28"/>
                  </a:lnTo>
                  <a:lnTo>
                    <a:pt x="40" y="27"/>
                  </a:lnTo>
                  <a:lnTo>
                    <a:pt x="39" y="26"/>
                  </a:lnTo>
                  <a:lnTo>
                    <a:pt x="37" y="25"/>
                  </a:lnTo>
                  <a:lnTo>
                    <a:pt x="36" y="25"/>
                  </a:lnTo>
                  <a:lnTo>
                    <a:pt x="34" y="23"/>
                  </a:lnTo>
                  <a:lnTo>
                    <a:pt x="32" y="22"/>
                  </a:lnTo>
                  <a:lnTo>
                    <a:pt x="30" y="21"/>
                  </a:lnTo>
                  <a:lnTo>
                    <a:pt x="28" y="19"/>
                  </a:lnTo>
                  <a:lnTo>
                    <a:pt x="27" y="18"/>
                  </a:lnTo>
                  <a:lnTo>
                    <a:pt x="24" y="16"/>
                  </a:lnTo>
                  <a:lnTo>
                    <a:pt x="22" y="15"/>
                  </a:lnTo>
                  <a:lnTo>
                    <a:pt x="20" y="13"/>
                  </a:lnTo>
                  <a:lnTo>
                    <a:pt x="18" y="12"/>
                  </a:lnTo>
                  <a:lnTo>
                    <a:pt x="17" y="10"/>
                  </a:lnTo>
                  <a:lnTo>
                    <a:pt x="14" y="9"/>
                  </a:lnTo>
                  <a:lnTo>
                    <a:pt x="12" y="8"/>
                  </a:lnTo>
                  <a:lnTo>
                    <a:pt x="10" y="7"/>
                  </a:lnTo>
                  <a:lnTo>
                    <a:pt x="9" y="6"/>
                  </a:lnTo>
                  <a:lnTo>
                    <a:pt x="7" y="5"/>
                  </a:lnTo>
                  <a:lnTo>
                    <a:pt x="6" y="4"/>
                  </a:lnTo>
                  <a:lnTo>
                    <a:pt x="4" y="3"/>
                  </a:lnTo>
                  <a:lnTo>
                    <a:pt x="3" y="2"/>
                  </a:lnTo>
                  <a:lnTo>
                    <a:pt x="1" y="1"/>
                  </a:lnTo>
                  <a:lnTo>
                    <a:pt x="0" y="1"/>
                  </a:lnTo>
                  <a:lnTo>
                    <a:pt x="0" y="0"/>
                  </a:lnTo>
                  <a:lnTo>
                    <a:pt x="0" y="1"/>
                  </a:lnTo>
                  <a:lnTo>
                    <a:pt x="0" y="2"/>
                  </a:lnTo>
                  <a:lnTo>
                    <a:pt x="0" y="3"/>
                  </a:lnTo>
                  <a:lnTo>
                    <a:pt x="1" y="3"/>
                  </a:lnTo>
                  <a:lnTo>
                    <a:pt x="1" y="4"/>
                  </a:lnTo>
                  <a:lnTo>
                    <a:pt x="1" y="5"/>
                  </a:lnTo>
                  <a:lnTo>
                    <a:pt x="1" y="6"/>
                  </a:lnTo>
                  <a:lnTo>
                    <a:pt x="1" y="7"/>
                  </a:lnTo>
                  <a:lnTo>
                    <a:pt x="1" y="8"/>
                  </a:lnTo>
                  <a:lnTo>
                    <a:pt x="2" y="9"/>
                  </a:lnTo>
                  <a:lnTo>
                    <a:pt x="1" y="10"/>
                  </a:lnTo>
                  <a:lnTo>
                    <a:pt x="2" y="11"/>
                  </a:lnTo>
                  <a:lnTo>
                    <a:pt x="1" y="12"/>
                  </a:lnTo>
                  <a:lnTo>
                    <a:pt x="1" y="13"/>
                  </a:lnTo>
                  <a:lnTo>
                    <a:pt x="2" y="14"/>
                  </a:lnTo>
                  <a:lnTo>
                    <a:pt x="2" y="15"/>
                  </a:lnTo>
                  <a:lnTo>
                    <a:pt x="1" y="16"/>
                  </a:lnTo>
                  <a:lnTo>
                    <a:pt x="2" y="17"/>
                  </a:lnTo>
                  <a:lnTo>
                    <a:pt x="2" y="18"/>
                  </a:lnTo>
                  <a:lnTo>
                    <a:pt x="2" y="19"/>
                  </a:lnTo>
                  <a:lnTo>
                    <a:pt x="3" y="19"/>
                  </a:lnTo>
                  <a:lnTo>
                    <a:pt x="3" y="20"/>
                  </a:lnTo>
                  <a:lnTo>
                    <a:pt x="3" y="21"/>
                  </a:lnTo>
                  <a:lnTo>
                    <a:pt x="3" y="22"/>
                  </a:lnTo>
                  <a:lnTo>
                    <a:pt x="4" y="22"/>
                  </a:lnTo>
                  <a:lnTo>
                    <a:pt x="3" y="22"/>
                  </a:lnTo>
                  <a:lnTo>
                    <a:pt x="4" y="23"/>
                  </a:lnTo>
                  <a:lnTo>
                    <a:pt x="4" y="24"/>
                  </a:lnTo>
                  <a:lnTo>
                    <a:pt x="5" y="24"/>
                  </a:lnTo>
                  <a:lnTo>
                    <a:pt x="5" y="25"/>
                  </a:lnTo>
                  <a:lnTo>
                    <a:pt x="6" y="25"/>
                  </a:lnTo>
                  <a:lnTo>
                    <a:pt x="32" y="35"/>
                  </a:lnTo>
                  <a:lnTo>
                    <a:pt x="200" y="102"/>
                  </a:lnTo>
                </a:path>
              </a:pathLst>
            </a:custGeom>
            <a:solidFill>
              <a:srgbClr val="999999"/>
            </a:solidFill>
            <a:ln w="12700" cap="rnd">
              <a:noFill/>
              <a:round/>
              <a:headEnd/>
              <a:tailEnd/>
            </a:ln>
          </p:spPr>
          <p:txBody>
            <a:bodyPr/>
            <a:lstStyle/>
            <a:p>
              <a:endParaRPr lang="en-US"/>
            </a:p>
          </p:txBody>
        </p:sp>
        <p:sp>
          <p:nvSpPr>
            <p:cNvPr id="40065" name="Freeform 123"/>
            <p:cNvSpPr>
              <a:spLocks noChangeAspect="1"/>
            </p:cNvSpPr>
            <p:nvPr/>
          </p:nvSpPr>
          <p:spPr bwMode="auto">
            <a:xfrm>
              <a:off x="163" y="1368"/>
              <a:ext cx="170" cy="74"/>
            </a:xfrm>
            <a:custGeom>
              <a:avLst/>
              <a:gdLst>
                <a:gd name="T0" fmla="*/ 0 w 170"/>
                <a:gd name="T1" fmla="*/ 0 h 74"/>
                <a:gd name="T2" fmla="*/ 3 w 170"/>
                <a:gd name="T3" fmla="*/ 3 h 74"/>
                <a:gd name="T4" fmla="*/ 8 w 170"/>
                <a:gd name="T5" fmla="*/ 7 h 74"/>
                <a:gd name="T6" fmla="*/ 14 w 170"/>
                <a:gd name="T7" fmla="*/ 12 h 74"/>
                <a:gd name="T8" fmla="*/ 22 w 170"/>
                <a:gd name="T9" fmla="*/ 18 h 74"/>
                <a:gd name="T10" fmla="*/ 31 w 170"/>
                <a:gd name="T11" fmla="*/ 25 h 74"/>
                <a:gd name="T12" fmla="*/ 42 w 170"/>
                <a:gd name="T13" fmla="*/ 32 h 74"/>
                <a:gd name="T14" fmla="*/ 53 w 170"/>
                <a:gd name="T15" fmla="*/ 39 h 74"/>
                <a:gd name="T16" fmla="*/ 65 w 170"/>
                <a:gd name="T17" fmla="*/ 45 h 74"/>
                <a:gd name="T18" fmla="*/ 79 w 170"/>
                <a:gd name="T19" fmla="*/ 53 h 74"/>
                <a:gd name="T20" fmla="*/ 93 w 170"/>
                <a:gd name="T21" fmla="*/ 59 h 74"/>
                <a:gd name="T22" fmla="*/ 107 w 170"/>
                <a:gd name="T23" fmla="*/ 64 h 74"/>
                <a:gd name="T24" fmla="*/ 123 w 170"/>
                <a:gd name="T25" fmla="*/ 68 h 74"/>
                <a:gd name="T26" fmla="*/ 138 w 170"/>
                <a:gd name="T27" fmla="*/ 72 h 74"/>
                <a:gd name="T28" fmla="*/ 153 w 170"/>
                <a:gd name="T29" fmla="*/ 73 h 74"/>
                <a:gd name="T30" fmla="*/ 169 w 170"/>
                <a:gd name="T31" fmla="*/ 73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0"/>
                <a:gd name="T49" fmla="*/ 0 h 74"/>
                <a:gd name="T50" fmla="*/ 170 w 170"/>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0" h="74">
                  <a:moveTo>
                    <a:pt x="0" y="0"/>
                  </a:moveTo>
                  <a:lnTo>
                    <a:pt x="3" y="3"/>
                  </a:lnTo>
                  <a:lnTo>
                    <a:pt x="8" y="7"/>
                  </a:lnTo>
                  <a:lnTo>
                    <a:pt x="14" y="12"/>
                  </a:lnTo>
                  <a:lnTo>
                    <a:pt x="22" y="18"/>
                  </a:lnTo>
                  <a:lnTo>
                    <a:pt x="31" y="25"/>
                  </a:lnTo>
                  <a:lnTo>
                    <a:pt x="42" y="32"/>
                  </a:lnTo>
                  <a:lnTo>
                    <a:pt x="53" y="39"/>
                  </a:lnTo>
                  <a:lnTo>
                    <a:pt x="65" y="45"/>
                  </a:lnTo>
                  <a:lnTo>
                    <a:pt x="79" y="53"/>
                  </a:lnTo>
                  <a:lnTo>
                    <a:pt x="93" y="59"/>
                  </a:lnTo>
                  <a:lnTo>
                    <a:pt x="107" y="64"/>
                  </a:lnTo>
                  <a:lnTo>
                    <a:pt x="123" y="68"/>
                  </a:lnTo>
                  <a:lnTo>
                    <a:pt x="138" y="72"/>
                  </a:lnTo>
                  <a:lnTo>
                    <a:pt x="153" y="73"/>
                  </a:lnTo>
                  <a:lnTo>
                    <a:pt x="169" y="73"/>
                  </a:lnTo>
                </a:path>
              </a:pathLst>
            </a:custGeom>
            <a:noFill/>
            <a:ln w="12700" cap="rnd">
              <a:solidFill>
                <a:srgbClr val="000000"/>
              </a:solidFill>
              <a:round/>
              <a:headEnd/>
              <a:tailEnd/>
            </a:ln>
          </p:spPr>
          <p:txBody>
            <a:bodyPr/>
            <a:lstStyle/>
            <a:p>
              <a:endParaRPr lang="en-US"/>
            </a:p>
          </p:txBody>
        </p:sp>
        <p:sp>
          <p:nvSpPr>
            <p:cNvPr id="40066" name="Line 124"/>
            <p:cNvSpPr>
              <a:spLocks noChangeAspect="1" noChangeShapeType="1"/>
            </p:cNvSpPr>
            <p:nvPr/>
          </p:nvSpPr>
          <p:spPr bwMode="auto">
            <a:xfrm flipH="1">
              <a:off x="394" y="1475"/>
              <a:ext cx="7" cy="16"/>
            </a:xfrm>
            <a:prstGeom prst="line">
              <a:avLst/>
            </a:prstGeom>
            <a:noFill/>
            <a:ln w="12700">
              <a:noFill/>
              <a:round/>
              <a:headEnd/>
              <a:tailEnd/>
            </a:ln>
          </p:spPr>
          <p:txBody>
            <a:bodyPr wrap="none" anchor="ctr"/>
            <a:lstStyle/>
            <a:p>
              <a:endParaRPr lang="en-US"/>
            </a:p>
          </p:txBody>
        </p:sp>
        <p:sp>
          <p:nvSpPr>
            <p:cNvPr id="40067" name="Freeform 125"/>
            <p:cNvSpPr>
              <a:spLocks noChangeAspect="1"/>
            </p:cNvSpPr>
            <p:nvPr/>
          </p:nvSpPr>
          <p:spPr bwMode="auto">
            <a:xfrm>
              <a:off x="269" y="1441"/>
              <a:ext cx="186" cy="85"/>
            </a:xfrm>
            <a:custGeom>
              <a:avLst/>
              <a:gdLst>
                <a:gd name="T0" fmla="*/ 9 w 186"/>
                <a:gd name="T1" fmla="*/ 1 h 85"/>
                <a:gd name="T2" fmla="*/ 17 w 186"/>
                <a:gd name="T3" fmla="*/ 4 h 85"/>
                <a:gd name="T4" fmla="*/ 27 w 186"/>
                <a:gd name="T5" fmla="*/ 8 h 85"/>
                <a:gd name="T6" fmla="*/ 37 w 186"/>
                <a:gd name="T7" fmla="*/ 12 h 85"/>
                <a:gd name="T8" fmla="*/ 48 w 186"/>
                <a:gd name="T9" fmla="*/ 17 h 85"/>
                <a:gd name="T10" fmla="*/ 61 w 186"/>
                <a:gd name="T11" fmla="*/ 21 h 85"/>
                <a:gd name="T12" fmla="*/ 74 w 186"/>
                <a:gd name="T13" fmla="*/ 27 h 85"/>
                <a:gd name="T14" fmla="*/ 88 w 186"/>
                <a:gd name="T15" fmla="*/ 32 h 85"/>
                <a:gd name="T16" fmla="*/ 101 w 186"/>
                <a:gd name="T17" fmla="*/ 38 h 85"/>
                <a:gd name="T18" fmla="*/ 116 w 186"/>
                <a:gd name="T19" fmla="*/ 44 h 85"/>
                <a:gd name="T20" fmla="*/ 129 w 186"/>
                <a:gd name="T21" fmla="*/ 50 h 85"/>
                <a:gd name="T22" fmla="*/ 141 w 186"/>
                <a:gd name="T23" fmla="*/ 57 h 85"/>
                <a:gd name="T24" fmla="*/ 154 w 186"/>
                <a:gd name="T25" fmla="*/ 63 h 85"/>
                <a:gd name="T26" fmla="*/ 164 w 186"/>
                <a:gd name="T27" fmla="*/ 69 h 85"/>
                <a:gd name="T28" fmla="*/ 174 w 186"/>
                <a:gd name="T29" fmla="*/ 74 h 85"/>
                <a:gd name="T30" fmla="*/ 181 w 186"/>
                <a:gd name="T31" fmla="*/ 81 h 85"/>
                <a:gd name="T32" fmla="*/ 185 w 186"/>
                <a:gd name="T33" fmla="*/ 84 h 85"/>
                <a:gd name="T34" fmla="*/ 181 w 186"/>
                <a:gd name="T35" fmla="*/ 82 h 85"/>
                <a:gd name="T36" fmla="*/ 176 w 186"/>
                <a:gd name="T37" fmla="*/ 81 h 85"/>
                <a:gd name="T38" fmla="*/ 168 w 186"/>
                <a:gd name="T39" fmla="*/ 78 h 85"/>
                <a:gd name="T40" fmla="*/ 159 w 186"/>
                <a:gd name="T41" fmla="*/ 75 h 85"/>
                <a:gd name="T42" fmla="*/ 148 w 186"/>
                <a:gd name="T43" fmla="*/ 72 h 85"/>
                <a:gd name="T44" fmla="*/ 136 w 186"/>
                <a:gd name="T45" fmla="*/ 67 h 85"/>
                <a:gd name="T46" fmla="*/ 122 w 186"/>
                <a:gd name="T47" fmla="*/ 63 h 85"/>
                <a:gd name="T48" fmla="*/ 108 w 186"/>
                <a:gd name="T49" fmla="*/ 58 h 85"/>
                <a:gd name="T50" fmla="*/ 92 w 186"/>
                <a:gd name="T51" fmla="*/ 53 h 85"/>
                <a:gd name="T52" fmla="*/ 78 w 186"/>
                <a:gd name="T53" fmla="*/ 47 h 85"/>
                <a:gd name="T54" fmla="*/ 62 w 186"/>
                <a:gd name="T55" fmla="*/ 42 h 85"/>
                <a:gd name="T56" fmla="*/ 47 w 186"/>
                <a:gd name="T57" fmla="*/ 36 h 85"/>
                <a:gd name="T58" fmla="*/ 32 w 186"/>
                <a:gd name="T59" fmla="*/ 30 h 85"/>
                <a:gd name="T60" fmla="*/ 18 w 186"/>
                <a:gd name="T61" fmla="*/ 25 h 85"/>
                <a:gd name="T62" fmla="*/ 6 w 186"/>
                <a:gd name="T63" fmla="*/ 18 h 85"/>
                <a:gd name="T64" fmla="*/ 6 w 186"/>
                <a:gd name="T65" fmla="*/ 0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85"/>
                <a:gd name="T101" fmla="*/ 186 w 18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85">
                  <a:moveTo>
                    <a:pt x="6" y="0"/>
                  </a:moveTo>
                  <a:lnTo>
                    <a:pt x="9" y="1"/>
                  </a:lnTo>
                  <a:lnTo>
                    <a:pt x="13" y="2"/>
                  </a:lnTo>
                  <a:lnTo>
                    <a:pt x="17" y="4"/>
                  </a:lnTo>
                  <a:lnTo>
                    <a:pt x="21" y="6"/>
                  </a:lnTo>
                  <a:lnTo>
                    <a:pt x="27" y="8"/>
                  </a:lnTo>
                  <a:lnTo>
                    <a:pt x="31" y="9"/>
                  </a:lnTo>
                  <a:lnTo>
                    <a:pt x="37" y="12"/>
                  </a:lnTo>
                  <a:lnTo>
                    <a:pt x="42" y="14"/>
                  </a:lnTo>
                  <a:lnTo>
                    <a:pt x="48" y="17"/>
                  </a:lnTo>
                  <a:lnTo>
                    <a:pt x="55" y="18"/>
                  </a:lnTo>
                  <a:lnTo>
                    <a:pt x="61" y="21"/>
                  </a:lnTo>
                  <a:lnTo>
                    <a:pt x="68" y="24"/>
                  </a:lnTo>
                  <a:lnTo>
                    <a:pt x="74" y="27"/>
                  </a:lnTo>
                  <a:lnTo>
                    <a:pt x="81" y="29"/>
                  </a:lnTo>
                  <a:lnTo>
                    <a:pt x="88" y="32"/>
                  </a:lnTo>
                  <a:lnTo>
                    <a:pt x="95" y="35"/>
                  </a:lnTo>
                  <a:lnTo>
                    <a:pt x="101" y="38"/>
                  </a:lnTo>
                  <a:lnTo>
                    <a:pt x="109" y="42"/>
                  </a:lnTo>
                  <a:lnTo>
                    <a:pt x="116" y="44"/>
                  </a:lnTo>
                  <a:lnTo>
                    <a:pt x="122" y="47"/>
                  </a:lnTo>
                  <a:lnTo>
                    <a:pt x="129" y="50"/>
                  </a:lnTo>
                  <a:lnTo>
                    <a:pt x="136" y="54"/>
                  </a:lnTo>
                  <a:lnTo>
                    <a:pt x="141" y="57"/>
                  </a:lnTo>
                  <a:lnTo>
                    <a:pt x="148" y="60"/>
                  </a:lnTo>
                  <a:lnTo>
                    <a:pt x="154" y="63"/>
                  </a:lnTo>
                  <a:lnTo>
                    <a:pt x="159" y="65"/>
                  </a:lnTo>
                  <a:lnTo>
                    <a:pt x="164" y="69"/>
                  </a:lnTo>
                  <a:lnTo>
                    <a:pt x="169" y="72"/>
                  </a:lnTo>
                  <a:lnTo>
                    <a:pt x="174" y="74"/>
                  </a:lnTo>
                  <a:lnTo>
                    <a:pt x="177" y="77"/>
                  </a:lnTo>
                  <a:lnTo>
                    <a:pt x="181" y="81"/>
                  </a:lnTo>
                  <a:lnTo>
                    <a:pt x="185" y="83"/>
                  </a:lnTo>
                  <a:lnTo>
                    <a:pt x="185" y="84"/>
                  </a:lnTo>
                  <a:lnTo>
                    <a:pt x="183" y="83"/>
                  </a:lnTo>
                  <a:lnTo>
                    <a:pt x="181" y="82"/>
                  </a:lnTo>
                  <a:lnTo>
                    <a:pt x="179" y="81"/>
                  </a:lnTo>
                  <a:lnTo>
                    <a:pt x="176" y="81"/>
                  </a:lnTo>
                  <a:lnTo>
                    <a:pt x="173" y="79"/>
                  </a:lnTo>
                  <a:lnTo>
                    <a:pt x="168" y="78"/>
                  </a:lnTo>
                  <a:lnTo>
                    <a:pt x="165" y="76"/>
                  </a:lnTo>
                  <a:lnTo>
                    <a:pt x="159" y="75"/>
                  </a:lnTo>
                  <a:lnTo>
                    <a:pt x="154" y="74"/>
                  </a:lnTo>
                  <a:lnTo>
                    <a:pt x="148" y="72"/>
                  </a:lnTo>
                  <a:lnTo>
                    <a:pt x="142" y="70"/>
                  </a:lnTo>
                  <a:lnTo>
                    <a:pt x="136" y="67"/>
                  </a:lnTo>
                  <a:lnTo>
                    <a:pt x="129" y="65"/>
                  </a:lnTo>
                  <a:lnTo>
                    <a:pt x="122" y="63"/>
                  </a:lnTo>
                  <a:lnTo>
                    <a:pt x="115" y="61"/>
                  </a:lnTo>
                  <a:lnTo>
                    <a:pt x="108" y="58"/>
                  </a:lnTo>
                  <a:lnTo>
                    <a:pt x="101" y="56"/>
                  </a:lnTo>
                  <a:lnTo>
                    <a:pt x="92" y="53"/>
                  </a:lnTo>
                  <a:lnTo>
                    <a:pt x="85" y="50"/>
                  </a:lnTo>
                  <a:lnTo>
                    <a:pt x="78" y="47"/>
                  </a:lnTo>
                  <a:lnTo>
                    <a:pt x="70" y="45"/>
                  </a:lnTo>
                  <a:lnTo>
                    <a:pt x="62" y="42"/>
                  </a:lnTo>
                  <a:lnTo>
                    <a:pt x="55" y="39"/>
                  </a:lnTo>
                  <a:lnTo>
                    <a:pt x="47" y="36"/>
                  </a:lnTo>
                  <a:lnTo>
                    <a:pt x="40" y="33"/>
                  </a:lnTo>
                  <a:lnTo>
                    <a:pt x="32" y="30"/>
                  </a:lnTo>
                  <a:lnTo>
                    <a:pt x="26" y="28"/>
                  </a:lnTo>
                  <a:lnTo>
                    <a:pt x="18" y="25"/>
                  </a:lnTo>
                  <a:lnTo>
                    <a:pt x="12" y="21"/>
                  </a:lnTo>
                  <a:lnTo>
                    <a:pt x="6" y="18"/>
                  </a:lnTo>
                  <a:lnTo>
                    <a:pt x="0" y="16"/>
                  </a:lnTo>
                  <a:lnTo>
                    <a:pt x="6" y="0"/>
                  </a:lnTo>
                </a:path>
              </a:pathLst>
            </a:custGeom>
            <a:solidFill>
              <a:srgbClr val="BFBFBF"/>
            </a:solidFill>
            <a:ln w="12700" cap="rnd">
              <a:noFill/>
              <a:round/>
              <a:headEnd/>
              <a:tailEnd/>
            </a:ln>
          </p:spPr>
          <p:txBody>
            <a:bodyPr/>
            <a:lstStyle/>
            <a:p>
              <a:endParaRPr lang="en-US"/>
            </a:p>
          </p:txBody>
        </p:sp>
        <p:sp>
          <p:nvSpPr>
            <p:cNvPr id="40068" name="Freeform 126"/>
            <p:cNvSpPr>
              <a:spLocks noChangeAspect="1"/>
            </p:cNvSpPr>
            <p:nvPr/>
          </p:nvSpPr>
          <p:spPr bwMode="auto">
            <a:xfrm>
              <a:off x="270" y="1447"/>
              <a:ext cx="97" cy="39"/>
            </a:xfrm>
            <a:custGeom>
              <a:avLst/>
              <a:gdLst>
                <a:gd name="T0" fmla="*/ 92 w 97"/>
                <a:gd name="T1" fmla="*/ 31 h 39"/>
                <a:gd name="T2" fmla="*/ 87 w 97"/>
                <a:gd name="T3" fmla="*/ 28 h 39"/>
                <a:gd name="T4" fmla="*/ 83 w 97"/>
                <a:gd name="T5" fmla="*/ 26 h 39"/>
                <a:gd name="T6" fmla="*/ 76 w 97"/>
                <a:gd name="T7" fmla="*/ 22 h 39"/>
                <a:gd name="T8" fmla="*/ 69 w 97"/>
                <a:gd name="T9" fmla="*/ 19 h 39"/>
                <a:gd name="T10" fmla="*/ 61 w 97"/>
                <a:gd name="T11" fmla="*/ 17 h 39"/>
                <a:gd name="T12" fmla="*/ 54 w 97"/>
                <a:gd name="T13" fmla="*/ 14 h 39"/>
                <a:gd name="T14" fmla="*/ 46 w 97"/>
                <a:gd name="T15" fmla="*/ 11 h 39"/>
                <a:gd name="T16" fmla="*/ 38 w 97"/>
                <a:gd name="T17" fmla="*/ 9 h 39"/>
                <a:gd name="T18" fmla="*/ 31 w 97"/>
                <a:gd name="T19" fmla="*/ 7 h 39"/>
                <a:gd name="T20" fmla="*/ 24 w 97"/>
                <a:gd name="T21" fmla="*/ 4 h 39"/>
                <a:gd name="T22" fmla="*/ 18 w 97"/>
                <a:gd name="T23" fmla="*/ 3 h 39"/>
                <a:gd name="T24" fmla="*/ 13 w 97"/>
                <a:gd name="T25" fmla="*/ 1 h 39"/>
                <a:gd name="T26" fmla="*/ 8 w 97"/>
                <a:gd name="T27" fmla="*/ 0 h 39"/>
                <a:gd name="T28" fmla="*/ 5 w 97"/>
                <a:gd name="T29" fmla="*/ 0 h 39"/>
                <a:gd name="T30" fmla="*/ 3 w 97"/>
                <a:gd name="T31" fmla="*/ 0 h 39"/>
                <a:gd name="T32" fmla="*/ 2 w 97"/>
                <a:gd name="T33" fmla="*/ 9 h 39"/>
                <a:gd name="T34" fmla="*/ 6 w 97"/>
                <a:gd name="T35" fmla="*/ 10 h 39"/>
                <a:gd name="T36" fmla="*/ 11 w 97"/>
                <a:gd name="T37" fmla="*/ 13 h 39"/>
                <a:gd name="T38" fmla="*/ 17 w 97"/>
                <a:gd name="T39" fmla="*/ 15 h 39"/>
                <a:gd name="T40" fmla="*/ 25 w 97"/>
                <a:gd name="T41" fmla="*/ 18 h 39"/>
                <a:gd name="T42" fmla="*/ 33 w 97"/>
                <a:gd name="T43" fmla="*/ 20 h 39"/>
                <a:gd name="T44" fmla="*/ 41 w 97"/>
                <a:gd name="T45" fmla="*/ 24 h 39"/>
                <a:gd name="T46" fmla="*/ 50 w 97"/>
                <a:gd name="T47" fmla="*/ 27 h 39"/>
                <a:gd name="T48" fmla="*/ 58 w 97"/>
                <a:gd name="T49" fmla="*/ 29 h 39"/>
                <a:gd name="T50" fmla="*/ 66 w 97"/>
                <a:gd name="T51" fmla="*/ 32 h 39"/>
                <a:gd name="T52" fmla="*/ 74 w 97"/>
                <a:gd name="T53" fmla="*/ 34 h 39"/>
                <a:gd name="T54" fmla="*/ 80 w 97"/>
                <a:gd name="T55" fmla="*/ 36 h 39"/>
                <a:gd name="T56" fmla="*/ 87 w 97"/>
                <a:gd name="T57" fmla="*/ 38 h 39"/>
                <a:gd name="T58" fmla="*/ 91 w 97"/>
                <a:gd name="T59" fmla="*/ 38 h 39"/>
                <a:gd name="T60" fmla="*/ 94 w 97"/>
                <a:gd name="T61" fmla="*/ 38 h 39"/>
                <a:gd name="T62" fmla="*/ 96 w 97"/>
                <a:gd name="T63" fmla="*/ 36 h 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7"/>
                <a:gd name="T97" fmla="*/ 0 h 39"/>
                <a:gd name="T98" fmla="*/ 97 w 97"/>
                <a:gd name="T99" fmla="*/ 39 h 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7" h="39">
                  <a:moveTo>
                    <a:pt x="94" y="33"/>
                  </a:moveTo>
                  <a:lnTo>
                    <a:pt x="92" y="31"/>
                  </a:lnTo>
                  <a:lnTo>
                    <a:pt x="90" y="30"/>
                  </a:lnTo>
                  <a:lnTo>
                    <a:pt x="87" y="28"/>
                  </a:lnTo>
                  <a:lnTo>
                    <a:pt x="86" y="27"/>
                  </a:lnTo>
                  <a:lnTo>
                    <a:pt x="83" y="26"/>
                  </a:lnTo>
                  <a:lnTo>
                    <a:pt x="79" y="24"/>
                  </a:lnTo>
                  <a:lnTo>
                    <a:pt x="76" y="22"/>
                  </a:lnTo>
                  <a:lnTo>
                    <a:pt x="73" y="21"/>
                  </a:lnTo>
                  <a:lnTo>
                    <a:pt x="69" y="19"/>
                  </a:lnTo>
                  <a:lnTo>
                    <a:pt x="65" y="19"/>
                  </a:lnTo>
                  <a:lnTo>
                    <a:pt x="61" y="17"/>
                  </a:lnTo>
                  <a:lnTo>
                    <a:pt x="58" y="16"/>
                  </a:lnTo>
                  <a:lnTo>
                    <a:pt x="54" y="14"/>
                  </a:lnTo>
                  <a:lnTo>
                    <a:pt x="51" y="12"/>
                  </a:lnTo>
                  <a:lnTo>
                    <a:pt x="46" y="11"/>
                  </a:lnTo>
                  <a:lnTo>
                    <a:pt x="43" y="10"/>
                  </a:lnTo>
                  <a:lnTo>
                    <a:pt x="38" y="9"/>
                  </a:lnTo>
                  <a:lnTo>
                    <a:pt x="34" y="8"/>
                  </a:lnTo>
                  <a:lnTo>
                    <a:pt x="31" y="7"/>
                  </a:lnTo>
                  <a:lnTo>
                    <a:pt x="27" y="6"/>
                  </a:lnTo>
                  <a:lnTo>
                    <a:pt x="24" y="4"/>
                  </a:lnTo>
                  <a:lnTo>
                    <a:pt x="21" y="4"/>
                  </a:lnTo>
                  <a:lnTo>
                    <a:pt x="18" y="3"/>
                  </a:lnTo>
                  <a:lnTo>
                    <a:pt x="15" y="2"/>
                  </a:lnTo>
                  <a:lnTo>
                    <a:pt x="13" y="1"/>
                  </a:lnTo>
                  <a:lnTo>
                    <a:pt x="10" y="1"/>
                  </a:lnTo>
                  <a:lnTo>
                    <a:pt x="8" y="0"/>
                  </a:lnTo>
                  <a:lnTo>
                    <a:pt x="7" y="0"/>
                  </a:lnTo>
                  <a:lnTo>
                    <a:pt x="5" y="0"/>
                  </a:lnTo>
                  <a:lnTo>
                    <a:pt x="4" y="0"/>
                  </a:lnTo>
                  <a:lnTo>
                    <a:pt x="3" y="0"/>
                  </a:lnTo>
                  <a:lnTo>
                    <a:pt x="0" y="9"/>
                  </a:lnTo>
                  <a:lnTo>
                    <a:pt x="2" y="9"/>
                  </a:lnTo>
                  <a:lnTo>
                    <a:pt x="4" y="10"/>
                  </a:lnTo>
                  <a:lnTo>
                    <a:pt x="6" y="10"/>
                  </a:lnTo>
                  <a:lnTo>
                    <a:pt x="8" y="11"/>
                  </a:lnTo>
                  <a:lnTo>
                    <a:pt x="11" y="13"/>
                  </a:lnTo>
                  <a:lnTo>
                    <a:pt x="14" y="14"/>
                  </a:lnTo>
                  <a:lnTo>
                    <a:pt x="17" y="15"/>
                  </a:lnTo>
                  <a:lnTo>
                    <a:pt x="21" y="17"/>
                  </a:lnTo>
                  <a:lnTo>
                    <a:pt x="25" y="18"/>
                  </a:lnTo>
                  <a:lnTo>
                    <a:pt x="29" y="19"/>
                  </a:lnTo>
                  <a:lnTo>
                    <a:pt x="33" y="20"/>
                  </a:lnTo>
                  <a:lnTo>
                    <a:pt x="37" y="22"/>
                  </a:lnTo>
                  <a:lnTo>
                    <a:pt x="41" y="24"/>
                  </a:lnTo>
                  <a:lnTo>
                    <a:pt x="45" y="25"/>
                  </a:lnTo>
                  <a:lnTo>
                    <a:pt x="50" y="27"/>
                  </a:lnTo>
                  <a:lnTo>
                    <a:pt x="53" y="28"/>
                  </a:lnTo>
                  <a:lnTo>
                    <a:pt x="58" y="29"/>
                  </a:lnTo>
                  <a:lnTo>
                    <a:pt x="61" y="31"/>
                  </a:lnTo>
                  <a:lnTo>
                    <a:pt x="66" y="32"/>
                  </a:lnTo>
                  <a:lnTo>
                    <a:pt x="69" y="33"/>
                  </a:lnTo>
                  <a:lnTo>
                    <a:pt x="74" y="34"/>
                  </a:lnTo>
                  <a:lnTo>
                    <a:pt x="78" y="35"/>
                  </a:lnTo>
                  <a:lnTo>
                    <a:pt x="80" y="36"/>
                  </a:lnTo>
                  <a:lnTo>
                    <a:pt x="84" y="37"/>
                  </a:lnTo>
                  <a:lnTo>
                    <a:pt x="87" y="38"/>
                  </a:lnTo>
                  <a:lnTo>
                    <a:pt x="88" y="38"/>
                  </a:lnTo>
                  <a:lnTo>
                    <a:pt x="91" y="38"/>
                  </a:lnTo>
                  <a:lnTo>
                    <a:pt x="93" y="38"/>
                  </a:lnTo>
                  <a:lnTo>
                    <a:pt x="94" y="38"/>
                  </a:lnTo>
                  <a:lnTo>
                    <a:pt x="95" y="37"/>
                  </a:lnTo>
                  <a:lnTo>
                    <a:pt x="96" y="36"/>
                  </a:lnTo>
                  <a:lnTo>
                    <a:pt x="94" y="33"/>
                  </a:lnTo>
                </a:path>
              </a:pathLst>
            </a:custGeom>
            <a:solidFill>
              <a:srgbClr val="B2B2B2"/>
            </a:solidFill>
            <a:ln w="12700" cap="rnd">
              <a:noFill/>
              <a:round/>
              <a:headEnd/>
              <a:tailEnd/>
            </a:ln>
          </p:spPr>
          <p:txBody>
            <a:bodyPr/>
            <a:lstStyle/>
            <a:p>
              <a:endParaRPr lang="en-US"/>
            </a:p>
          </p:txBody>
        </p:sp>
        <p:sp>
          <p:nvSpPr>
            <p:cNvPr id="40069" name="Freeform 127"/>
            <p:cNvSpPr>
              <a:spLocks noChangeAspect="1"/>
            </p:cNvSpPr>
            <p:nvPr/>
          </p:nvSpPr>
          <p:spPr bwMode="auto">
            <a:xfrm>
              <a:off x="308" y="1439"/>
              <a:ext cx="74" cy="191"/>
            </a:xfrm>
            <a:custGeom>
              <a:avLst/>
              <a:gdLst>
                <a:gd name="T0" fmla="*/ 0 w 74"/>
                <a:gd name="T1" fmla="*/ 190 h 191"/>
                <a:gd name="T2" fmla="*/ 15 w 74"/>
                <a:gd name="T3" fmla="*/ 151 h 191"/>
                <a:gd name="T4" fmla="*/ 15 w 74"/>
                <a:gd name="T5" fmla="*/ 150 h 191"/>
                <a:gd name="T6" fmla="*/ 19 w 74"/>
                <a:gd name="T7" fmla="*/ 150 h 191"/>
                <a:gd name="T8" fmla="*/ 20 w 74"/>
                <a:gd name="T9" fmla="*/ 146 h 191"/>
                <a:gd name="T10" fmla="*/ 25 w 74"/>
                <a:gd name="T11" fmla="*/ 144 h 191"/>
                <a:gd name="T12" fmla="*/ 29 w 74"/>
                <a:gd name="T13" fmla="*/ 143 h 191"/>
                <a:gd name="T14" fmla="*/ 31 w 74"/>
                <a:gd name="T15" fmla="*/ 138 h 191"/>
                <a:gd name="T16" fmla="*/ 33 w 74"/>
                <a:gd name="T17" fmla="*/ 134 h 191"/>
                <a:gd name="T18" fmla="*/ 38 w 74"/>
                <a:gd name="T19" fmla="*/ 130 h 191"/>
                <a:gd name="T20" fmla="*/ 40 w 74"/>
                <a:gd name="T21" fmla="*/ 126 h 191"/>
                <a:gd name="T22" fmla="*/ 38 w 74"/>
                <a:gd name="T23" fmla="*/ 119 h 191"/>
                <a:gd name="T24" fmla="*/ 40 w 74"/>
                <a:gd name="T25" fmla="*/ 115 h 191"/>
                <a:gd name="T26" fmla="*/ 42 w 74"/>
                <a:gd name="T27" fmla="*/ 110 h 191"/>
                <a:gd name="T28" fmla="*/ 44 w 74"/>
                <a:gd name="T29" fmla="*/ 107 h 191"/>
                <a:gd name="T30" fmla="*/ 45 w 74"/>
                <a:gd name="T31" fmla="*/ 103 h 191"/>
                <a:gd name="T32" fmla="*/ 42 w 74"/>
                <a:gd name="T33" fmla="*/ 99 h 191"/>
                <a:gd name="T34" fmla="*/ 44 w 74"/>
                <a:gd name="T35" fmla="*/ 95 h 191"/>
                <a:gd name="T36" fmla="*/ 45 w 74"/>
                <a:gd name="T37" fmla="*/ 94 h 191"/>
                <a:gd name="T38" fmla="*/ 48 w 74"/>
                <a:gd name="T39" fmla="*/ 93 h 191"/>
                <a:gd name="T40" fmla="*/ 50 w 74"/>
                <a:gd name="T41" fmla="*/ 90 h 191"/>
                <a:gd name="T42" fmla="*/ 51 w 74"/>
                <a:gd name="T43" fmla="*/ 86 h 191"/>
                <a:gd name="T44" fmla="*/ 53 w 74"/>
                <a:gd name="T45" fmla="*/ 81 h 191"/>
                <a:gd name="T46" fmla="*/ 54 w 74"/>
                <a:gd name="T47" fmla="*/ 77 h 191"/>
                <a:gd name="T48" fmla="*/ 60 w 74"/>
                <a:gd name="T49" fmla="*/ 73 h 191"/>
                <a:gd name="T50" fmla="*/ 62 w 74"/>
                <a:gd name="T51" fmla="*/ 69 h 191"/>
                <a:gd name="T52" fmla="*/ 60 w 74"/>
                <a:gd name="T53" fmla="*/ 63 h 191"/>
                <a:gd name="T54" fmla="*/ 62 w 74"/>
                <a:gd name="T55" fmla="*/ 58 h 191"/>
                <a:gd name="T56" fmla="*/ 63 w 74"/>
                <a:gd name="T57" fmla="*/ 54 h 191"/>
                <a:gd name="T58" fmla="*/ 62 w 74"/>
                <a:gd name="T59" fmla="*/ 49 h 191"/>
                <a:gd name="T60" fmla="*/ 59 w 74"/>
                <a:gd name="T61" fmla="*/ 45 h 191"/>
                <a:gd name="T62" fmla="*/ 61 w 74"/>
                <a:gd name="T63" fmla="*/ 42 h 191"/>
                <a:gd name="T64" fmla="*/ 57 w 74"/>
                <a:gd name="T65" fmla="*/ 39 h 191"/>
                <a:gd name="T66" fmla="*/ 58 w 74"/>
                <a:gd name="T67" fmla="*/ 38 h 191"/>
                <a:gd name="T68" fmla="*/ 73 w 74"/>
                <a:gd name="T69" fmla="*/ 0 h 19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191"/>
                <a:gd name="T107" fmla="*/ 74 w 74"/>
                <a:gd name="T108" fmla="*/ 191 h 19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191">
                  <a:moveTo>
                    <a:pt x="0" y="190"/>
                  </a:moveTo>
                  <a:lnTo>
                    <a:pt x="15" y="151"/>
                  </a:lnTo>
                  <a:lnTo>
                    <a:pt x="15" y="150"/>
                  </a:lnTo>
                  <a:lnTo>
                    <a:pt x="19" y="150"/>
                  </a:lnTo>
                  <a:lnTo>
                    <a:pt x="20" y="146"/>
                  </a:lnTo>
                  <a:lnTo>
                    <a:pt x="25" y="144"/>
                  </a:lnTo>
                  <a:lnTo>
                    <a:pt x="29" y="143"/>
                  </a:lnTo>
                  <a:lnTo>
                    <a:pt x="31" y="138"/>
                  </a:lnTo>
                  <a:lnTo>
                    <a:pt x="33" y="134"/>
                  </a:lnTo>
                  <a:lnTo>
                    <a:pt x="38" y="130"/>
                  </a:lnTo>
                  <a:lnTo>
                    <a:pt x="40" y="126"/>
                  </a:lnTo>
                  <a:lnTo>
                    <a:pt x="38" y="119"/>
                  </a:lnTo>
                  <a:lnTo>
                    <a:pt x="40" y="115"/>
                  </a:lnTo>
                  <a:lnTo>
                    <a:pt x="42" y="110"/>
                  </a:lnTo>
                  <a:lnTo>
                    <a:pt x="44" y="107"/>
                  </a:lnTo>
                  <a:lnTo>
                    <a:pt x="45" y="103"/>
                  </a:lnTo>
                  <a:lnTo>
                    <a:pt x="42" y="99"/>
                  </a:lnTo>
                  <a:lnTo>
                    <a:pt x="44" y="95"/>
                  </a:lnTo>
                  <a:lnTo>
                    <a:pt x="45" y="94"/>
                  </a:lnTo>
                  <a:lnTo>
                    <a:pt x="48" y="93"/>
                  </a:lnTo>
                  <a:lnTo>
                    <a:pt x="50" y="90"/>
                  </a:lnTo>
                  <a:lnTo>
                    <a:pt x="51" y="86"/>
                  </a:lnTo>
                  <a:lnTo>
                    <a:pt x="53" y="81"/>
                  </a:lnTo>
                  <a:lnTo>
                    <a:pt x="54" y="77"/>
                  </a:lnTo>
                  <a:lnTo>
                    <a:pt x="60" y="73"/>
                  </a:lnTo>
                  <a:lnTo>
                    <a:pt x="62" y="69"/>
                  </a:lnTo>
                  <a:lnTo>
                    <a:pt x="60" y="63"/>
                  </a:lnTo>
                  <a:lnTo>
                    <a:pt x="62" y="58"/>
                  </a:lnTo>
                  <a:lnTo>
                    <a:pt x="63" y="54"/>
                  </a:lnTo>
                  <a:lnTo>
                    <a:pt x="62" y="49"/>
                  </a:lnTo>
                  <a:lnTo>
                    <a:pt x="59" y="45"/>
                  </a:lnTo>
                  <a:lnTo>
                    <a:pt x="61" y="42"/>
                  </a:lnTo>
                  <a:lnTo>
                    <a:pt x="57" y="39"/>
                  </a:lnTo>
                  <a:lnTo>
                    <a:pt x="58" y="38"/>
                  </a:lnTo>
                  <a:lnTo>
                    <a:pt x="73" y="0"/>
                  </a:lnTo>
                </a:path>
              </a:pathLst>
            </a:custGeom>
            <a:noFill/>
            <a:ln w="12700" cap="rnd">
              <a:solidFill>
                <a:srgbClr val="000000"/>
              </a:solidFill>
              <a:round/>
              <a:headEnd/>
              <a:tailEnd/>
            </a:ln>
          </p:spPr>
          <p:txBody>
            <a:bodyPr/>
            <a:lstStyle/>
            <a:p>
              <a:endParaRPr lang="en-US"/>
            </a:p>
          </p:txBody>
        </p:sp>
        <p:sp>
          <p:nvSpPr>
            <p:cNvPr id="40070" name="Freeform 128"/>
            <p:cNvSpPr>
              <a:spLocks noChangeAspect="1"/>
            </p:cNvSpPr>
            <p:nvPr/>
          </p:nvSpPr>
          <p:spPr bwMode="auto">
            <a:xfrm>
              <a:off x="173" y="1298"/>
              <a:ext cx="161" cy="141"/>
            </a:xfrm>
            <a:custGeom>
              <a:avLst/>
              <a:gdLst>
                <a:gd name="T0" fmla="*/ 160 w 161"/>
                <a:gd name="T1" fmla="*/ 140 h 141"/>
                <a:gd name="T2" fmla="*/ 154 w 161"/>
                <a:gd name="T3" fmla="*/ 123 h 141"/>
                <a:gd name="T4" fmla="*/ 124 w 161"/>
                <a:gd name="T5" fmla="*/ 112 h 141"/>
                <a:gd name="T6" fmla="*/ 109 w 161"/>
                <a:gd name="T7" fmla="*/ 70 h 141"/>
                <a:gd name="T8" fmla="*/ 108 w 161"/>
                <a:gd name="T9" fmla="*/ 68 h 141"/>
                <a:gd name="T10" fmla="*/ 107 w 161"/>
                <a:gd name="T11" fmla="*/ 67 h 141"/>
                <a:gd name="T12" fmla="*/ 106 w 161"/>
                <a:gd name="T13" fmla="*/ 65 h 141"/>
                <a:gd name="T14" fmla="*/ 106 w 161"/>
                <a:gd name="T15" fmla="*/ 63 h 141"/>
                <a:gd name="T16" fmla="*/ 105 w 161"/>
                <a:gd name="T17" fmla="*/ 61 h 141"/>
                <a:gd name="T18" fmla="*/ 104 w 161"/>
                <a:gd name="T19" fmla="*/ 60 h 141"/>
                <a:gd name="T20" fmla="*/ 103 w 161"/>
                <a:gd name="T21" fmla="*/ 57 h 141"/>
                <a:gd name="T22" fmla="*/ 101 w 161"/>
                <a:gd name="T23" fmla="*/ 53 h 141"/>
                <a:gd name="T24" fmla="*/ 99 w 161"/>
                <a:gd name="T25" fmla="*/ 52 h 141"/>
                <a:gd name="T26" fmla="*/ 98 w 161"/>
                <a:gd name="T27" fmla="*/ 49 h 141"/>
                <a:gd name="T28" fmla="*/ 97 w 161"/>
                <a:gd name="T29" fmla="*/ 45 h 141"/>
                <a:gd name="T30" fmla="*/ 95 w 161"/>
                <a:gd name="T31" fmla="*/ 43 h 141"/>
                <a:gd name="T32" fmla="*/ 92 w 161"/>
                <a:gd name="T33" fmla="*/ 40 h 141"/>
                <a:gd name="T34" fmla="*/ 90 w 161"/>
                <a:gd name="T35" fmla="*/ 37 h 141"/>
                <a:gd name="T36" fmla="*/ 88 w 161"/>
                <a:gd name="T37" fmla="*/ 34 h 141"/>
                <a:gd name="T38" fmla="*/ 87 w 161"/>
                <a:gd name="T39" fmla="*/ 31 h 141"/>
                <a:gd name="T40" fmla="*/ 85 w 161"/>
                <a:gd name="T41" fmla="*/ 28 h 141"/>
                <a:gd name="T42" fmla="*/ 82 w 161"/>
                <a:gd name="T43" fmla="*/ 26 h 141"/>
                <a:gd name="T44" fmla="*/ 80 w 161"/>
                <a:gd name="T45" fmla="*/ 23 h 141"/>
                <a:gd name="T46" fmla="*/ 78 w 161"/>
                <a:gd name="T47" fmla="*/ 20 h 141"/>
                <a:gd name="T48" fmla="*/ 75 w 161"/>
                <a:gd name="T49" fmla="*/ 17 h 141"/>
                <a:gd name="T50" fmla="*/ 73 w 161"/>
                <a:gd name="T51" fmla="*/ 16 h 141"/>
                <a:gd name="T52" fmla="*/ 71 w 161"/>
                <a:gd name="T53" fmla="*/ 13 h 141"/>
                <a:gd name="T54" fmla="*/ 69 w 161"/>
                <a:gd name="T55" fmla="*/ 11 h 141"/>
                <a:gd name="T56" fmla="*/ 66 w 161"/>
                <a:gd name="T57" fmla="*/ 9 h 141"/>
                <a:gd name="T58" fmla="*/ 63 w 161"/>
                <a:gd name="T59" fmla="*/ 8 h 141"/>
                <a:gd name="T60" fmla="*/ 61 w 161"/>
                <a:gd name="T61" fmla="*/ 7 h 141"/>
                <a:gd name="T62" fmla="*/ 59 w 161"/>
                <a:gd name="T63" fmla="*/ 6 h 141"/>
                <a:gd name="T64" fmla="*/ 56 w 161"/>
                <a:gd name="T65" fmla="*/ 5 h 141"/>
                <a:gd name="T66" fmla="*/ 53 w 161"/>
                <a:gd name="T67" fmla="*/ 5 h 141"/>
                <a:gd name="T68" fmla="*/ 51 w 161"/>
                <a:gd name="T69" fmla="*/ 5 h 141"/>
                <a:gd name="T70" fmla="*/ 49 w 161"/>
                <a:gd name="T71" fmla="*/ 4 h 141"/>
                <a:gd name="T72" fmla="*/ 46 w 161"/>
                <a:gd name="T73" fmla="*/ 4 h 141"/>
                <a:gd name="T74" fmla="*/ 44 w 161"/>
                <a:gd name="T75" fmla="*/ 4 h 141"/>
                <a:gd name="T76" fmla="*/ 42 w 161"/>
                <a:gd name="T77" fmla="*/ 3 h 141"/>
                <a:gd name="T78" fmla="*/ 40 w 161"/>
                <a:gd name="T79" fmla="*/ 3 h 141"/>
                <a:gd name="T80" fmla="*/ 38 w 161"/>
                <a:gd name="T81" fmla="*/ 2 h 141"/>
                <a:gd name="T82" fmla="*/ 35 w 161"/>
                <a:gd name="T83" fmla="*/ 2 h 141"/>
                <a:gd name="T84" fmla="*/ 34 w 161"/>
                <a:gd name="T85" fmla="*/ 1 h 141"/>
                <a:gd name="T86" fmla="*/ 32 w 161"/>
                <a:gd name="T87" fmla="*/ 1 h 141"/>
                <a:gd name="T88" fmla="*/ 30 w 161"/>
                <a:gd name="T89" fmla="*/ 1 h 141"/>
                <a:gd name="T90" fmla="*/ 28 w 161"/>
                <a:gd name="T91" fmla="*/ 1 h 141"/>
                <a:gd name="T92" fmla="*/ 26 w 161"/>
                <a:gd name="T93" fmla="*/ 1 h 141"/>
                <a:gd name="T94" fmla="*/ 25 w 161"/>
                <a:gd name="T95" fmla="*/ 1 h 141"/>
                <a:gd name="T96" fmla="*/ 23 w 161"/>
                <a:gd name="T97" fmla="*/ 1 h 141"/>
                <a:gd name="T98" fmla="*/ 21 w 161"/>
                <a:gd name="T99" fmla="*/ 1 h 141"/>
                <a:gd name="T100" fmla="*/ 20 w 161"/>
                <a:gd name="T101" fmla="*/ 1 h 141"/>
                <a:gd name="T102" fmla="*/ 18 w 161"/>
                <a:gd name="T103" fmla="*/ 0 h 141"/>
                <a:gd name="T104" fmla="*/ 17 w 161"/>
                <a:gd name="T105" fmla="*/ 0 h 141"/>
                <a:gd name="T106" fmla="*/ 15 w 161"/>
                <a:gd name="T107" fmla="*/ 0 h 141"/>
                <a:gd name="T108" fmla="*/ 14 w 161"/>
                <a:gd name="T109" fmla="*/ 0 h 141"/>
                <a:gd name="T110" fmla="*/ 13 w 161"/>
                <a:gd name="T111" fmla="*/ 0 h 141"/>
                <a:gd name="T112" fmla="*/ 12 w 161"/>
                <a:gd name="T113" fmla="*/ 0 h 141"/>
                <a:gd name="T114" fmla="*/ 11 w 161"/>
                <a:gd name="T115" fmla="*/ 0 h 141"/>
                <a:gd name="T116" fmla="*/ 10 w 161"/>
                <a:gd name="T117" fmla="*/ 0 h 141"/>
                <a:gd name="T118" fmla="*/ 9 w 161"/>
                <a:gd name="T119" fmla="*/ 0 h 141"/>
                <a:gd name="T120" fmla="*/ 0 w 161"/>
                <a:gd name="T121" fmla="*/ 58 h 141"/>
                <a:gd name="T122" fmla="*/ 27 w 161"/>
                <a:gd name="T123" fmla="*/ 87 h 141"/>
                <a:gd name="T124" fmla="*/ 160 w 161"/>
                <a:gd name="T125" fmla="*/ 140 h 1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1"/>
                <a:gd name="T190" fmla="*/ 0 h 141"/>
                <a:gd name="T191" fmla="*/ 161 w 161"/>
                <a:gd name="T192" fmla="*/ 141 h 14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1" h="141">
                  <a:moveTo>
                    <a:pt x="160" y="140"/>
                  </a:moveTo>
                  <a:lnTo>
                    <a:pt x="154" y="123"/>
                  </a:lnTo>
                  <a:lnTo>
                    <a:pt x="124" y="112"/>
                  </a:lnTo>
                  <a:lnTo>
                    <a:pt x="109" y="70"/>
                  </a:lnTo>
                  <a:lnTo>
                    <a:pt x="108" y="68"/>
                  </a:lnTo>
                  <a:lnTo>
                    <a:pt x="107" y="67"/>
                  </a:lnTo>
                  <a:lnTo>
                    <a:pt x="106" y="65"/>
                  </a:lnTo>
                  <a:lnTo>
                    <a:pt x="106" y="63"/>
                  </a:lnTo>
                  <a:lnTo>
                    <a:pt x="105" y="61"/>
                  </a:lnTo>
                  <a:lnTo>
                    <a:pt x="104" y="60"/>
                  </a:lnTo>
                  <a:lnTo>
                    <a:pt x="103" y="57"/>
                  </a:lnTo>
                  <a:lnTo>
                    <a:pt x="101" y="53"/>
                  </a:lnTo>
                  <a:lnTo>
                    <a:pt x="99" y="52"/>
                  </a:lnTo>
                  <a:lnTo>
                    <a:pt x="98" y="49"/>
                  </a:lnTo>
                  <a:lnTo>
                    <a:pt x="97" y="45"/>
                  </a:lnTo>
                  <a:lnTo>
                    <a:pt x="95" y="43"/>
                  </a:lnTo>
                  <a:lnTo>
                    <a:pt x="92" y="40"/>
                  </a:lnTo>
                  <a:lnTo>
                    <a:pt x="90" y="37"/>
                  </a:lnTo>
                  <a:lnTo>
                    <a:pt x="88" y="34"/>
                  </a:lnTo>
                  <a:lnTo>
                    <a:pt x="87" y="31"/>
                  </a:lnTo>
                  <a:lnTo>
                    <a:pt x="85" y="28"/>
                  </a:lnTo>
                  <a:lnTo>
                    <a:pt x="82" y="26"/>
                  </a:lnTo>
                  <a:lnTo>
                    <a:pt x="80" y="23"/>
                  </a:lnTo>
                  <a:lnTo>
                    <a:pt x="78" y="20"/>
                  </a:lnTo>
                  <a:lnTo>
                    <a:pt x="75" y="17"/>
                  </a:lnTo>
                  <a:lnTo>
                    <a:pt x="73" y="16"/>
                  </a:lnTo>
                  <a:lnTo>
                    <a:pt x="71" y="13"/>
                  </a:lnTo>
                  <a:lnTo>
                    <a:pt x="69" y="11"/>
                  </a:lnTo>
                  <a:lnTo>
                    <a:pt x="66" y="9"/>
                  </a:lnTo>
                  <a:lnTo>
                    <a:pt x="63" y="8"/>
                  </a:lnTo>
                  <a:lnTo>
                    <a:pt x="61" y="7"/>
                  </a:lnTo>
                  <a:lnTo>
                    <a:pt x="59" y="6"/>
                  </a:lnTo>
                  <a:lnTo>
                    <a:pt x="56" y="5"/>
                  </a:lnTo>
                  <a:lnTo>
                    <a:pt x="53" y="5"/>
                  </a:lnTo>
                  <a:lnTo>
                    <a:pt x="51" y="5"/>
                  </a:lnTo>
                  <a:lnTo>
                    <a:pt x="49" y="4"/>
                  </a:lnTo>
                  <a:lnTo>
                    <a:pt x="46" y="4"/>
                  </a:lnTo>
                  <a:lnTo>
                    <a:pt x="44" y="4"/>
                  </a:lnTo>
                  <a:lnTo>
                    <a:pt x="42" y="3"/>
                  </a:lnTo>
                  <a:lnTo>
                    <a:pt x="40" y="3"/>
                  </a:lnTo>
                  <a:lnTo>
                    <a:pt x="38" y="2"/>
                  </a:lnTo>
                  <a:lnTo>
                    <a:pt x="35" y="2"/>
                  </a:lnTo>
                  <a:lnTo>
                    <a:pt x="34" y="1"/>
                  </a:lnTo>
                  <a:lnTo>
                    <a:pt x="32" y="1"/>
                  </a:lnTo>
                  <a:lnTo>
                    <a:pt x="30" y="1"/>
                  </a:lnTo>
                  <a:lnTo>
                    <a:pt x="28" y="1"/>
                  </a:lnTo>
                  <a:lnTo>
                    <a:pt x="26" y="1"/>
                  </a:lnTo>
                  <a:lnTo>
                    <a:pt x="25" y="1"/>
                  </a:lnTo>
                  <a:lnTo>
                    <a:pt x="23" y="1"/>
                  </a:lnTo>
                  <a:lnTo>
                    <a:pt x="21" y="1"/>
                  </a:lnTo>
                  <a:lnTo>
                    <a:pt x="20" y="1"/>
                  </a:lnTo>
                  <a:lnTo>
                    <a:pt x="18" y="0"/>
                  </a:lnTo>
                  <a:lnTo>
                    <a:pt x="17" y="0"/>
                  </a:lnTo>
                  <a:lnTo>
                    <a:pt x="15" y="0"/>
                  </a:lnTo>
                  <a:lnTo>
                    <a:pt x="14" y="0"/>
                  </a:lnTo>
                  <a:lnTo>
                    <a:pt x="13" y="0"/>
                  </a:lnTo>
                  <a:lnTo>
                    <a:pt x="12" y="0"/>
                  </a:lnTo>
                  <a:lnTo>
                    <a:pt x="11" y="0"/>
                  </a:lnTo>
                  <a:lnTo>
                    <a:pt x="10" y="0"/>
                  </a:lnTo>
                  <a:lnTo>
                    <a:pt x="9" y="0"/>
                  </a:lnTo>
                  <a:lnTo>
                    <a:pt x="0" y="58"/>
                  </a:lnTo>
                  <a:lnTo>
                    <a:pt x="27" y="87"/>
                  </a:lnTo>
                  <a:lnTo>
                    <a:pt x="160" y="140"/>
                  </a:lnTo>
                </a:path>
              </a:pathLst>
            </a:custGeom>
            <a:solidFill>
              <a:srgbClr val="999999"/>
            </a:solidFill>
            <a:ln w="12700" cap="rnd">
              <a:noFill/>
              <a:round/>
              <a:headEnd/>
              <a:tailEnd/>
            </a:ln>
          </p:spPr>
          <p:txBody>
            <a:bodyPr/>
            <a:lstStyle/>
            <a:p>
              <a:endParaRPr lang="en-US"/>
            </a:p>
          </p:txBody>
        </p:sp>
        <p:sp>
          <p:nvSpPr>
            <p:cNvPr id="40071" name="Line 129"/>
            <p:cNvSpPr>
              <a:spLocks noChangeAspect="1" noChangeShapeType="1"/>
            </p:cNvSpPr>
            <p:nvPr/>
          </p:nvSpPr>
          <p:spPr bwMode="auto">
            <a:xfrm>
              <a:off x="233" y="1295"/>
              <a:ext cx="44" cy="111"/>
            </a:xfrm>
            <a:prstGeom prst="line">
              <a:avLst/>
            </a:prstGeom>
            <a:noFill/>
            <a:ln w="12700">
              <a:solidFill>
                <a:srgbClr val="000000"/>
              </a:solidFill>
              <a:round/>
              <a:headEnd/>
              <a:tailEnd/>
            </a:ln>
          </p:spPr>
          <p:txBody>
            <a:bodyPr wrap="none" anchor="ctr"/>
            <a:lstStyle/>
            <a:p>
              <a:endParaRPr lang="en-US"/>
            </a:p>
          </p:txBody>
        </p:sp>
        <p:sp>
          <p:nvSpPr>
            <p:cNvPr id="40072" name="Line 130"/>
            <p:cNvSpPr>
              <a:spLocks noChangeAspect="1" noChangeShapeType="1"/>
            </p:cNvSpPr>
            <p:nvPr/>
          </p:nvSpPr>
          <p:spPr bwMode="auto">
            <a:xfrm flipH="1" flipV="1">
              <a:off x="203" y="1285"/>
              <a:ext cx="26" cy="113"/>
            </a:xfrm>
            <a:prstGeom prst="line">
              <a:avLst/>
            </a:prstGeom>
            <a:noFill/>
            <a:ln w="12700">
              <a:solidFill>
                <a:srgbClr val="000000"/>
              </a:solidFill>
              <a:round/>
              <a:headEnd/>
              <a:tailEnd/>
            </a:ln>
          </p:spPr>
          <p:txBody>
            <a:bodyPr wrap="none" anchor="ctr"/>
            <a:lstStyle/>
            <a:p>
              <a:endParaRPr lang="en-US"/>
            </a:p>
          </p:txBody>
        </p:sp>
        <p:sp>
          <p:nvSpPr>
            <p:cNvPr id="40073" name="Freeform 131"/>
            <p:cNvSpPr>
              <a:spLocks noChangeAspect="1"/>
            </p:cNvSpPr>
            <p:nvPr/>
          </p:nvSpPr>
          <p:spPr bwMode="auto">
            <a:xfrm>
              <a:off x="169" y="1372"/>
              <a:ext cx="132" cy="38"/>
            </a:xfrm>
            <a:custGeom>
              <a:avLst/>
              <a:gdLst>
                <a:gd name="T0" fmla="*/ 0 w 132"/>
                <a:gd name="T1" fmla="*/ 0 h 38"/>
                <a:gd name="T2" fmla="*/ 3 w 132"/>
                <a:gd name="T3" fmla="*/ 0 h 38"/>
                <a:gd name="T4" fmla="*/ 7 w 132"/>
                <a:gd name="T5" fmla="*/ 3 h 38"/>
                <a:gd name="T6" fmla="*/ 13 w 132"/>
                <a:gd name="T7" fmla="*/ 6 h 38"/>
                <a:gd name="T8" fmla="*/ 19 w 132"/>
                <a:gd name="T9" fmla="*/ 9 h 38"/>
                <a:gd name="T10" fmla="*/ 28 w 132"/>
                <a:gd name="T11" fmla="*/ 13 h 38"/>
                <a:gd name="T12" fmla="*/ 37 w 132"/>
                <a:gd name="T13" fmla="*/ 15 h 38"/>
                <a:gd name="T14" fmla="*/ 46 w 132"/>
                <a:gd name="T15" fmla="*/ 20 h 38"/>
                <a:gd name="T16" fmla="*/ 56 w 132"/>
                <a:gd name="T17" fmla="*/ 24 h 38"/>
                <a:gd name="T18" fmla="*/ 66 w 132"/>
                <a:gd name="T19" fmla="*/ 27 h 38"/>
                <a:gd name="T20" fmla="*/ 76 w 132"/>
                <a:gd name="T21" fmla="*/ 30 h 38"/>
                <a:gd name="T22" fmla="*/ 88 w 132"/>
                <a:gd name="T23" fmla="*/ 33 h 38"/>
                <a:gd name="T24" fmla="*/ 99 w 132"/>
                <a:gd name="T25" fmla="*/ 36 h 38"/>
                <a:gd name="T26" fmla="*/ 110 w 132"/>
                <a:gd name="T27" fmla="*/ 37 h 38"/>
                <a:gd name="T28" fmla="*/ 121 w 132"/>
                <a:gd name="T29" fmla="*/ 37 h 38"/>
                <a:gd name="T30" fmla="*/ 131 w 132"/>
                <a:gd name="T31" fmla="*/ 37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2"/>
                <a:gd name="T49" fmla="*/ 0 h 38"/>
                <a:gd name="T50" fmla="*/ 132 w 132"/>
                <a:gd name="T51" fmla="*/ 38 h 3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2" h="38">
                  <a:moveTo>
                    <a:pt x="0" y="0"/>
                  </a:moveTo>
                  <a:lnTo>
                    <a:pt x="3" y="0"/>
                  </a:lnTo>
                  <a:lnTo>
                    <a:pt x="7" y="3"/>
                  </a:lnTo>
                  <a:lnTo>
                    <a:pt x="13" y="6"/>
                  </a:lnTo>
                  <a:lnTo>
                    <a:pt x="19" y="9"/>
                  </a:lnTo>
                  <a:lnTo>
                    <a:pt x="28" y="13"/>
                  </a:lnTo>
                  <a:lnTo>
                    <a:pt x="37" y="15"/>
                  </a:lnTo>
                  <a:lnTo>
                    <a:pt x="46" y="20"/>
                  </a:lnTo>
                  <a:lnTo>
                    <a:pt x="56" y="24"/>
                  </a:lnTo>
                  <a:lnTo>
                    <a:pt x="66" y="27"/>
                  </a:lnTo>
                  <a:lnTo>
                    <a:pt x="76" y="30"/>
                  </a:lnTo>
                  <a:lnTo>
                    <a:pt x="88" y="33"/>
                  </a:lnTo>
                  <a:lnTo>
                    <a:pt x="99" y="36"/>
                  </a:lnTo>
                  <a:lnTo>
                    <a:pt x="110" y="37"/>
                  </a:lnTo>
                  <a:lnTo>
                    <a:pt x="121" y="37"/>
                  </a:lnTo>
                  <a:lnTo>
                    <a:pt x="131" y="37"/>
                  </a:lnTo>
                </a:path>
              </a:pathLst>
            </a:custGeom>
            <a:noFill/>
            <a:ln w="12700" cap="rnd">
              <a:solidFill>
                <a:srgbClr val="000000"/>
              </a:solidFill>
              <a:round/>
              <a:headEnd/>
              <a:tailEnd/>
            </a:ln>
          </p:spPr>
          <p:txBody>
            <a:bodyPr/>
            <a:lstStyle/>
            <a:p>
              <a:endParaRPr lang="en-US"/>
            </a:p>
          </p:txBody>
        </p:sp>
        <p:sp>
          <p:nvSpPr>
            <p:cNvPr id="40074" name="Freeform 132"/>
            <p:cNvSpPr>
              <a:spLocks noChangeAspect="1"/>
            </p:cNvSpPr>
            <p:nvPr/>
          </p:nvSpPr>
          <p:spPr bwMode="auto">
            <a:xfrm>
              <a:off x="666" y="1560"/>
              <a:ext cx="41" cy="83"/>
            </a:xfrm>
            <a:custGeom>
              <a:avLst/>
              <a:gdLst>
                <a:gd name="T0" fmla="*/ 20 w 41"/>
                <a:gd name="T1" fmla="*/ 82 h 83"/>
                <a:gd name="T2" fmla="*/ 40 w 41"/>
                <a:gd name="T3" fmla="*/ 32 h 83"/>
                <a:gd name="T4" fmla="*/ 38 w 41"/>
                <a:gd name="T5" fmla="*/ 29 h 83"/>
                <a:gd name="T6" fmla="*/ 35 w 41"/>
                <a:gd name="T7" fmla="*/ 27 h 83"/>
                <a:gd name="T8" fmla="*/ 33 w 41"/>
                <a:gd name="T9" fmla="*/ 25 h 83"/>
                <a:gd name="T10" fmla="*/ 31 w 41"/>
                <a:gd name="T11" fmla="*/ 23 h 83"/>
                <a:gd name="T12" fmla="*/ 29 w 41"/>
                <a:gd name="T13" fmla="*/ 20 h 83"/>
                <a:gd name="T14" fmla="*/ 26 w 41"/>
                <a:gd name="T15" fmla="*/ 17 h 83"/>
                <a:gd name="T16" fmla="*/ 23 w 41"/>
                <a:gd name="T17" fmla="*/ 16 h 83"/>
                <a:gd name="T18" fmla="*/ 20 w 41"/>
                <a:gd name="T19" fmla="*/ 14 h 83"/>
                <a:gd name="T20" fmla="*/ 1 w 41"/>
                <a:gd name="T21" fmla="*/ 7 h 83"/>
                <a:gd name="T22" fmla="*/ 0 w 41"/>
                <a:gd name="T23" fmla="*/ 6 h 83"/>
                <a:gd name="T24" fmla="*/ 0 w 41"/>
                <a:gd name="T25" fmla="*/ 5 h 83"/>
                <a:gd name="T26" fmla="*/ 0 w 41"/>
                <a:gd name="T27" fmla="*/ 4 h 83"/>
                <a:gd name="T28" fmla="*/ 0 w 41"/>
                <a:gd name="T29" fmla="*/ 3 h 83"/>
                <a:gd name="T30" fmla="*/ 0 w 41"/>
                <a:gd name="T31" fmla="*/ 0 h 8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1"/>
                <a:gd name="T49" fmla="*/ 0 h 83"/>
                <a:gd name="T50" fmla="*/ 41 w 41"/>
                <a:gd name="T51" fmla="*/ 83 h 8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1" h="83">
                  <a:moveTo>
                    <a:pt x="20" y="82"/>
                  </a:moveTo>
                  <a:lnTo>
                    <a:pt x="40" y="32"/>
                  </a:lnTo>
                  <a:lnTo>
                    <a:pt x="38" y="29"/>
                  </a:lnTo>
                  <a:lnTo>
                    <a:pt x="35" y="27"/>
                  </a:lnTo>
                  <a:lnTo>
                    <a:pt x="33" y="25"/>
                  </a:lnTo>
                  <a:lnTo>
                    <a:pt x="31" y="23"/>
                  </a:lnTo>
                  <a:lnTo>
                    <a:pt x="29" y="20"/>
                  </a:lnTo>
                  <a:lnTo>
                    <a:pt x="26" y="17"/>
                  </a:lnTo>
                  <a:lnTo>
                    <a:pt x="23" y="16"/>
                  </a:lnTo>
                  <a:lnTo>
                    <a:pt x="20" y="14"/>
                  </a:lnTo>
                  <a:lnTo>
                    <a:pt x="1" y="7"/>
                  </a:lnTo>
                  <a:lnTo>
                    <a:pt x="0" y="6"/>
                  </a:lnTo>
                  <a:lnTo>
                    <a:pt x="0" y="5"/>
                  </a:lnTo>
                  <a:lnTo>
                    <a:pt x="0" y="4"/>
                  </a:lnTo>
                  <a:lnTo>
                    <a:pt x="0" y="3"/>
                  </a:lnTo>
                  <a:lnTo>
                    <a:pt x="0" y="0"/>
                  </a:lnTo>
                </a:path>
              </a:pathLst>
            </a:custGeom>
            <a:noFill/>
            <a:ln w="12700" cap="rnd">
              <a:solidFill>
                <a:srgbClr val="000000"/>
              </a:solidFill>
              <a:round/>
              <a:headEnd/>
              <a:tailEnd/>
            </a:ln>
          </p:spPr>
          <p:txBody>
            <a:bodyPr/>
            <a:lstStyle/>
            <a:p>
              <a:endParaRPr lang="en-US"/>
            </a:p>
          </p:txBody>
        </p:sp>
        <p:sp>
          <p:nvSpPr>
            <p:cNvPr id="40075" name="Line 133"/>
            <p:cNvSpPr>
              <a:spLocks noChangeAspect="1" noChangeShapeType="1"/>
            </p:cNvSpPr>
            <p:nvPr/>
          </p:nvSpPr>
          <p:spPr bwMode="auto">
            <a:xfrm>
              <a:off x="803" y="1688"/>
              <a:ext cx="30" cy="4"/>
            </a:xfrm>
            <a:prstGeom prst="line">
              <a:avLst/>
            </a:prstGeom>
            <a:noFill/>
            <a:ln w="12700">
              <a:solidFill>
                <a:srgbClr val="000000"/>
              </a:solidFill>
              <a:round/>
              <a:headEnd/>
              <a:tailEnd/>
            </a:ln>
          </p:spPr>
          <p:txBody>
            <a:bodyPr wrap="none" anchor="ctr"/>
            <a:lstStyle/>
            <a:p>
              <a:endParaRPr lang="en-US"/>
            </a:p>
          </p:txBody>
        </p:sp>
        <p:sp>
          <p:nvSpPr>
            <p:cNvPr id="40076" name="Freeform 134"/>
            <p:cNvSpPr>
              <a:spLocks noChangeAspect="1"/>
            </p:cNvSpPr>
            <p:nvPr/>
          </p:nvSpPr>
          <p:spPr bwMode="auto">
            <a:xfrm>
              <a:off x="983" y="1771"/>
              <a:ext cx="18" cy="17"/>
            </a:xfrm>
            <a:custGeom>
              <a:avLst/>
              <a:gdLst>
                <a:gd name="T0" fmla="*/ 5 w 18"/>
                <a:gd name="T1" fmla="*/ 0 h 17"/>
                <a:gd name="T2" fmla="*/ 5 w 18"/>
                <a:gd name="T3" fmla="*/ 1 h 17"/>
                <a:gd name="T4" fmla="*/ 8 w 18"/>
                <a:gd name="T5" fmla="*/ 3 h 17"/>
                <a:gd name="T6" fmla="*/ 8 w 18"/>
                <a:gd name="T7" fmla="*/ 4 h 17"/>
                <a:gd name="T8" fmla="*/ 13 w 18"/>
                <a:gd name="T9" fmla="*/ 6 h 17"/>
                <a:gd name="T10" fmla="*/ 13 w 18"/>
                <a:gd name="T11" fmla="*/ 7 h 17"/>
                <a:gd name="T12" fmla="*/ 12 w 18"/>
                <a:gd name="T13" fmla="*/ 8 h 17"/>
                <a:gd name="T14" fmla="*/ 12 w 18"/>
                <a:gd name="T15" fmla="*/ 9 h 17"/>
                <a:gd name="T16" fmla="*/ 17 w 18"/>
                <a:gd name="T17" fmla="*/ 11 h 17"/>
                <a:gd name="T18" fmla="*/ 16 w 18"/>
                <a:gd name="T19" fmla="*/ 12 h 17"/>
                <a:gd name="T20" fmla="*/ 16 w 18"/>
                <a:gd name="T21" fmla="*/ 13 h 17"/>
                <a:gd name="T22" fmla="*/ 16 w 18"/>
                <a:gd name="T23" fmla="*/ 14 h 17"/>
                <a:gd name="T24" fmla="*/ 15 w 18"/>
                <a:gd name="T25" fmla="*/ 14 h 17"/>
                <a:gd name="T26" fmla="*/ 15 w 18"/>
                <a:gd name="T27" fmla="*/ 15 h 17"/>
                <a:gd name="T28" fmla="*/ 15 w 18"/>
                <a:gd name="T29" fmla="*/ 16 h 17"/>
                <a:gd name="T30" fmla="*/ 10 w 18"/>
                <a:gd name="T31" fmla="*/ 14 h 17"/>
                <a:gd name="T32" fmla="*/ 10 w 18"/>
                <a:gd name="T33" fmla="*/ 15 h 17"/>
                <a:gd name="T34" fmla="*/ 10 w 18"/>
                <a:gd name="T35" fmla="*/ 16 h 17"/>
                <a:gd name="T36" fmla="*/ 9 w 18"/>
                <a:gd name="T37" fmla="*/ 16 h 17"/>
                <a:gd name="T38" fmla="*/ 4 w 18"/>
                <a:gd name="T39" fmla="*/ 15 h 17"/>
                <a:gd name="T40" fmla="*/ 4 w 18"/>
                <a:gd name="T41" fmla="*/ 16 h 17"/>
                <a:gd name="T42" fmla="*/ 0 w 18"/>
                <a:gd name="T43" fmla="*/ 15 h 17"/>
                <a:gd name="T44" fmla="*/ 5 w 18"/>
                <a:gd name="T45" fmla="*/ 0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
                <a:gd name="T70" fmla="*/ 0 h 17"/>
                <a:gd name="T71" fmla="*/ 18 w 18"/>
                <a:gd name="T72" fmla="*/ 17 h 1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 h="17">
                  <a:moveTo>
                    <a:pt x="5" y="0"/>
                  </a:moveTo>
                  <a:lnTo>
                    <a:pt x="5" y="1"/>
                  </a:lnTo>
                  <a:lnTo>
                    <a:pt x="8" y="3"/>
                  </a:lnTo>
                  <a:lnTo>
                    <a:pt x="8" y="4"/>
                  </a:lnTo>
                  <a:lnTo>
                    <a:pt x="13" y="6"/>
                  </a:lnTo>
                  <a:lnTo>
                    <a:pt x="13" y="7"/>
                  </a:lnTo>
                  <a:lnTo>
                    <a:pt x="12" y="8"/>
                  </a:lnTo>
                  <a:lnTo>
                    <a:pt x="12" y="9"/>
                  </a:lnTo>
                  <a:lnTo>
                    <a:pt x="17" y="11"/>
                  </a:lnTo>
                  <a:lnTo>
                    <a:pt x="16" y="12"/>
                  </a:lnTo>
                  <a:lnTo>
                    <a:pt x="16" y="13"/>
                  </a:lnTo>
                  <a:lnTo>
                    <a:pt x="16" y="14"/>
                  </a:lnTo>
                  <a:lnTo>
                    <a:pt x="15" y="14"/>
                  </a:lnTo>
                  <a:lnTo>
                    <a:pt x="15" y="15"/>
                  </a:lnTo>
                  <a:lnTo>
                    <a:pt x="15" y="16"/>
                  </a:lnTo>
                  <a:lnTo>
                    <a:pt x="10" y="14"/>
                  </a:lnTo>
                  <a:lnTo>
                    <a:pt x="10" y="15"/>
                  </a:lnTo>
                  <a:lnTo>
                    <a:pt x="10" y="16"/>
                  </a:lnTo>
                  <a:lnTo>
                    <a:pt x="9" y="16"/>
                  </a:lnTo>
                  <a:lnTo>
                    <a:pt x="4" y="15"/>
                  </a:lnTo>
                  <a:lnTo>
                    <a:pt x="4" y="16"/>
                  </a:lnTo>
                  <a:lnTo>
                    <a:pt x="0" y="15"/>
                  </a:lnTo>
                  <a:lnTo>
                    <a:pt x="5" y="0"/>
                  </a:lnTo>
                </a:path>
              </a:pathLst>
            </a:custGeom>
            <a:solidFill>
              <a:srgbClr val="000000"/>
            </a:solidFill>
            <a:ln w="12700" cap="rnd">
              <a:noFill/>
              <a:round/>
              <a:headEnd/>
              <a:tailEnd/>
            </a:ln>
          </p:spPr>
          <p:txBody>
            <a:bodyPr/>
            <a:lstStyle/>
            <a:p>
              <a:endParaRPr lang="en-US"/>
            </a:p>
          </p:txBody>
        </p:sp>
      </p:grpSp>
      <p:sp>
        <p:nvSpPr>
          <p:cNvPr id="39953" name="Rectangle 135"/>
          <p:cNvSpPr>
            <a:spLocks noChangeArrowheads="1"/>
          </p:cNvSpPr>
          <p:nvPr/>
        </p:nvSpPr>
        <p:spPr bwMode="auto">
          <a:xfrm>
            <a:off x="7654925" y="3990975"/>
            <a:ext cx="1333500" cy="517525"/>
          </a:xfrm>
          <a:prstGeom prst="rect">
            <a:avLst/>
          </a:prstGeom>
          <a:noFill/>
          <a:ln w="9525" algn="ctr">
            <a:noFill/>
            <a:miter lim="800000"/>
            <a:headEnd/>
            <a:tailEnd/>
          </a:ln>
        </p:spPr>
        <p:txBody>
          <a:bodyPr>
            <a:spAutoFit/>
          </a:bodyPr>
          <a:lstStyle/>
          <a:p>
            <a:r>
              <a:rPr lang="en-US" sz="1400" b="1" i="1" u="none"/>
              <a:t>2: I/O via </a:t>
            </a:r>
          </a:p>
          <a:p>
            <a:r>
              <a:rPr lang="en-US" sz="1400" b="1" i="1" u="none"/>
              <a:t>    interrupts</a:t>
            </a:r>
          </a:p>
        </p:txBody>
      </p:sp>
      <p:sp>
        <p:nvSpPr>
          <p:cNvPr id="39954" name="Rectangle 136"/>
          <p:cNvSpPr>
            <a:spLocks noChangeArrowheads="1"/>
          </p:cNvSpPr>
          <p:nvPr/>
        </p:nvSpPr>
        <p:spPr bwMode="auto">
          <a:xfrm>
            <a:off x="7654925" y="2387600"/>
            <a:ext cx="1566863" cy="1368425"/>
          </a:xfrm>
          <a:prstGeom prst="rect">
            <a:avLst/>
          </a:prstGeom>
          <a:noFill/>
          <a:ln w="9525" algn="ctr">
            <a:noFill/>
            <a:miter lim="800000"/>
            <a:headEnd/>
            <a:tailEnd/>
          </a:ln>
        </p:spPr>
        <p:txBody>
          <a:bodyPr>
            <a:spAutoFit/>
          </a:bodyPr>
          <a:lstStyle/>
          <a:p>
            <a:r>
              <a:rPr lang="en-US" sz="1400" b="1" i="1" u="none"/>
              <a:t>3: Sensor </a:t>
            </a:r>
          </a:p>
          <a:p>
            <a:r>
              <a:rPr lang="en-US" sz="1400" b="1" i="1" u="none"/>
              <a:t>    proxies   </a:t>
            </a:r>
          </a:p>
          <a:p>
            <a:r>
              <a:rPr lang="en-US" sz="1400" b="1" i="1" u="none"/>
              <a:t>    process data </a:t>
            </a:r>
          </a:p>
          <a:p>
            <a:r>
              <a:rPr lang="en-US" sz="1400" b="1" i="1" u="none"/>
              <a:t>    &amp; pass to </a:t>
            </a:r>
          </a:p>
          <a:p>
            <a:r>
              <a:rPr lang="en-US" sz="1400" b="1" i="1" u="none"/>
              <a:t>    missions</a:t>
            </a:r>
          </a:p>
          <a:p>
            <a:r>
              <a:rPr lang="en-US" sz="1400" b="1" i="1" u="none"/>
              <a:t>    functions</a:t>
            </a:r>
          </a:p>
        </p:txBody>
      </p:sp>
      <p:sp>
        <p:nvSpPr>
          <p:cNvPr id="39955" name="Rectangle 137"/>
          <p:cNvSpPr>
            <a:spLocks noChangeArrowheads="1"/>
          </p:cNvSpPr>
          <p:nvPr/>
        </p:nvSpPr>
        <p:spPr bwMode="auto">
          <a:xfrm>
            <a:off x="7654925" y="1112838"/>
            <a:ext cx="1489075" cy="1155700"/>
          </a:xfrm>
          <a:prstGeom prst="rect">
            <a:avLst/>
          </a:prstGeom>
          <a:noFill/>
          <a:ln w="9525" algn="ctr">
            <a:noFill/>
            <a:miter lim="800000"/>
            <a:headEnd/>
            <a:tailEnd/>
          </a:ln>
        </p:spPr>
        <p:txBody>
          <a:bodyPr>
            <a:spAutoFit/>
          </a:bodyPr>
          <a:lstStyle/>
          <a:p>
            <a:r>
              <a:rPr lang="en-US" sz="1400" b="1" i="1" u="none"/>
              <a:t>4: Mission </a:t>
            </a:r>
          </a:p>
          <a:p>
            <a:r>
              <a:rPr lang="en-US" sz="1400" b="1" i="1" u="none"/>
              <a:t>    functions </a:t>
            </a:r>
          </a:p>
          <a:p>
            <a:r>
              <a:rPr lang="en-US" sz="1400" b="1" i="1" u="none"/>
              <a:t>    perform </a:t>
            </a:r>
          </a:p>
          <a:p>
            <a:r>
              <a:rPr lang="en-US" sz="1400" b="1" i="1" u="none"/>
              <a:t>    avionics </a:t>
            </a:r>
          </a:p>
          <a:p>
            <a:r>
              <a:rPr lang="en-US" sz="1400" b="1" i="1" u="none"/>
              <a:t>    operations</a:t>
            </a:r>
          </a:p>
        </p:txBody>
      </p:sp>
      <p:sp>
        <p:nvSpPr>
          <p:cNvPr id="39956" name="Text Box 138"/>
          <p:cNvSpPr txBox="1">
            <a:spLocks noChangeArrowheads="1"/>
          </p:cNvSpPr>
          <p:nvPr/>
        </p:nvSpPr>
        <p:spPr bwMode="auto">
          <a:xfrm>
            <a:off x="33338" y="982663"/>
            <a:ext cx="4413250" cy="2692400"/>
          </a:xfrm>
          <a:prstGeom prst="rect">
            <a:avLst/>
          </a:prstGeom>
          <a:noFill/>
          <a:ln w="12700">
            <a:noFill/>
            <a:miter lim="800000"/>
            <a:headEnd type="none" w="sm" len="sm"/>
            <a:tailEnd type="none" w="sm" len="sm"/>
          </a:ln>
        </p:spPr>
        <p:txBody>
          <a:bodyPr>
            <a:spAutoFit/>
          </a:bodyPr>
          <a:lstStyle/>
          <a:p>
            <a:pPr>
              <a:lnSpc>
                <a:spcPct val="95000"/>
              </a:lnSpc>
            </a:pPr>
            <a:r>
              <a:rPr lang="en-US" sz="2000" b="1" u="none"/>
              <a:t>Key System Characteristics</a:t>
            </a:r>
          </a:p>
          <a:p>
            <a:pPr marL="228600" lvl="1" indent="-114300">
              <a:lnSpc>
                <a:spcPct val="95000"/>
              </a:lnSpc>
              <a:buFontTx/>
              <a:buChar char="•"/>
            </a:pPr>
            <a:r>
              <a:rPr lang="en-US" sz="2000" u="none"/>
              <a:t>Hard &amp; soft real-time deadlines</a:t>
            </a:r>
          </a:p>
          <a:p>
            <a:pPr marL="457200" lvl="2" indent="-114300">
              <a:lnSpc>
                <a:spcPct val="95000"/>
              </a:lnSpc>
              <a:buFontTx/>
              <a:buChar char="•"/>
            </a:pPr>
            <a:r>
              <a:rPr lang="en-US" sz="2000" u="none"/>
              <a:t>~20-40 Hz</a:t>
            </a:r>
          </a:p>
          <a:p>
            <a:pPr marL="228600" lvl="1" indent="-114300">
              <a:lnSpc>
                <a:spcPct val="95000"/>
              </a:lnSpc>
              <a:buFontTx/>
              <a:buChar char="•"/>
            </a:pPr>
            <a:r>
              <a:rPr lang="en-US" sz="2000" u="none"/>
              <a:t>Low latency &amp; jitter between boards</a:t>
            </a:r>
          </a:p>
          <a:p>
            <a:pPr marL="457200" lvl="2" indent="-114300">
              <a:lnSpc>
                <a:spcPct val="95000"/>
              </a:lnSpc>
              <a:buFontTx/>
              <a:buChar char="•"/>
            </a:pPr>
            <a:r>
              <a:rPr lang="en-US" sz="2000" u="none"/>
              <a:t>~100 </a:t>
            </a:r>
            <a:r>
              <a:rPr lang="en-US" sz="2000" i="1" u="none"/>
              <a:t>u</a:t>
            </a:r>
            <a:r>
              <a:rPr lang="en-US" sz="2000" u="none"/>
              <a:t>secs</a:t>
            </a:r>
          </a:p>
          <a:p>
            <a:pPr marL="228600" lvl="1" indent="-114300">
              <a:lnSpc>
                <a:spcPct val="95000"/>
              </a:lnSpc>
              <a:buFontTx/>
              <a:buChar char="•"/>
            </a:pPr>
            <a:r>
              <a:rPr lang="en-US" sz="2000" u="none"/>
              <a:t>Periodic &amp; aperiodic processing</a:t>
            </a:r>
          </a:p>
          <a:p>
            <a:pPr marL="228600" lvl="1" indent="-114300">
              <a:lnSpc>
                <a:spcPct val="95000"/>
              </a:lnSpc>
              <a:buFontTx/>
              <a:buChar char="•"/>
            </a:pPr>
            <a:r>
              <a:rPr lang="en-US" sz="2000" u="none"/>
              <a:t>Complex dependencies</a:t>
            </a:r>
          </a:p>
          <a:p>
            <a:pPr marL="228600" lvl="1" indent="-114300">
              <a:lnSpc>
                <a:spcPct val="95000"/>
              </a:lnSpc>
              <a:buFontTx/>
              <a:buChar char="•"/>
            </a:pPr>
            <a:r>
              <a:rPr lang="en-US" sz="2000" u="none"/>
              <a:t>Continuous platform upgrades</a:t>
            </a:r>
          </a:p>
        </p:txBody>
      </p:sp>
      <p:sp>
        <p:nvSpPr>
          <p:cNvPr id="39957" name="Text Box 139"/>
          <p:cNvSpPr txBox="1">
            <a:spLocks noChangeArrowheads="1"/>
          </p:cNvSpPr>
          <p:nvPr/>
        </p:nvSpPr>
        <p:spPr bwMode="auto">
          <a:xfrm>
            <a:off x="4784725" y="1295400"/>
            <a:ext cx="2657475" cy="2803525"/>
          </a:xfrm>
          <a:prstGeom prst="rect">
            <a:avLst/>
          </a:prstGeom>
          <a:noFill/>
          <a:ln w="12700">
            <a:noFill/>
            <a:miter lim="800000"/>
            <a:headEnd type="none" w="sm" len="sm"/>
            <a:tailEnd type="none" w="sm" len="sm"/>
          </a:ln>
        </p:spPr>
        <p:txBody>
          <a:bodyPr lIns="80006" tIns="40003" rIns="80006" bIns="40003">
            <a:spAutoFit/>
          </a:bodyPr>
          <a:lstStyle/>
          <a:p>
            <a:pPr algn="ctr" defTabSz="800100">
              <a:lnSpc>
                <a:spcPct val="90000"/>
              </a:lnSpc>
            </a:pPr>
            <a:r>
              <a:rPr lang="en-US" b="1" u="none"/>
              <a:t>Avionics Mission Computing Functions</a:t>
            </a:r>
            <a:endParaRPr lang="en-US" u="none"/>
          </a:p>
          <a:p>
            <a:pPr marL="200025" lvl="1" indent="-100013" defTabSz="800100">
              <a:lnSpc>
                <a:spcPct val="90000"/>
              </a:lnSpc>
              <a:buFontTx/>
              <a:buChar char="•"/>
            </a:pPr>
            <a:r>
              <a:rPr lang="en-US" u="none"/>
              <a:t>Weapons targeting systems (WTS)</a:t>
            </a:r>
          </a:p>
          <a:p>
            <a:pPr marL="200025" lvl="1" indent="-100013" defTabSz="800100">
              <a:lnSpc>
                <a:spcPct val="90000"/>
              </a:lnSpc>
              <a:buFontTx/>
              <a:buChar char="•"/>
            </a:pPr>
            <a:r>
              <a:rPr lang="en-US" u="none"/>
              <a:t>Airframe &amp; navigation (Nav)</a:t>
            </a:r>
          </a:p>
          <a:p>
            <a:pPr marL="200025" lvl="1" indent="-100013" defTabSz="800100">
              <a:lnSpc>
                <a:spcPct val="90000"/>
              </a:lnSpc>
              <a:buFontTx/>
              <a:buChar char="•"/>
            </a:pPr>
            <a:r>
              <a:rPr lang="en-US" u="none"/>
              <a:t>Sensor control (GPS, IFF, FLIR)</a:t>
            </a:r>
          </a:p>
          <a:p>
            <a:pPr marL="200025" lvl="1" indent="-100013" defTabSz="800100">
              <a:lnSpc>
                <a:spcPct val="90000"/>
              </a:lnSpc>
              <a:buFontTx/>
              <a:buChar char="•"/>
            </a:pPr>
            <a:r>
              <a:rPr lang="en-US" u="none"/>
              <a:t>Heads-up display (HUD)</a:t>
            </a:r>
          </a:p>
          <a:p>
            <a:pPr marL="200025" lvl="1" indent="-100013" defTabSz="800100">
              <a:lnSpc>
                <a:spcPct val="90000"/>
              </a:lnSpc>
              <a:buFontTx/>
              <a:buChar char="•"/>
            </a:pPr>
            <a:r>
              <a:rPr lang="en-US" u="none"/>
              <a:t>Auto-pilot (AP)</a:t>
            </a:r>
          </a:p>
        </p:txBody>
      </p:sp>
    </p:spTree>
  </p:cSld>
  <p:clrMapOvr>
    <a:masterClrMapping/>
  </p:clrMapOvr>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Number Placeholder 2"/>
          <p:cNvSpPr>
            <a:spLocks noGrp="1"/>
          </p:cNvSpPr>
          <p:nvPr>
            <p:ph type="sldNum" sz="quarter" idx="10"/>
          </p:nvPr>
        </p:nvSpPr>
        <p:spPr>
          <a:noFill/>
        </p:spPr>
        <p:txBody>
          <a:bodyPr/>
          <a:lstStyle/>
          <a:p>
            <a:fld id="{8BBF6087-8C25-40F7-B3D0-3360EB192AE7}" type="slidenum">
              <a:rPr lang="en-US" smtClean="0">
                <a:latin typeface="Arial" pitchFamily="34" charset="0"/>
              </a:rPr>
              <a:pPr/>
              <a:t>33</a:t>
            </a:fld>
            <a:endParaRPr lang="en-US" smtClean="0">
              <a:latin typeface="Arial" pitchFamily="34" charset="0"/>
            </a:endParaRPr>
          </a:p>
        </p:txBody>
      </p:sp>
      <p:sp>
        <p:nvSpPr>
          <p:cNvPr id="40963" name="Rectangle 2"/>
          <p:cNvSpPr>
            <a:spLocks noGrp="1" noChangeArrowheads="1"/>
          </p:cNvSpPr>
          <p:nvPr>
            <p:ph type="title"/>
          </p:nvPr>
        </p:nvSpPr>
        <p:spPr>
          <a:xfrm>
            <a:off x="554038" y="-38100"/>
            <a:ext cx="7924800" cy="914400"/>
          </a:xfrm>
        </p:spPr>
        <p:txBody>
          <a:bodyPr/>
          <a:lstStyle/>
          <a:p>
            <a:r>
              <a:rPr lang="en-US" smtClean="0"/>
              <a:t>Legacy Avionics Architectures</a:t>
            </a:r>
          </a:p>
        </p:txBody>
      </p:sp>
      <p:pic>
        <p:nvPicPr>
          <p:cNvPr id="40964" name="Picture 3" descr="middleware-patterns2"/>
          <p:cNvPicPr>
            <a:picLocks noChangeAspect="1" noChangeArrowheads="1"/>
          </p:cNvPicPr>
          <p:nvPr/>
        </p:nvPicPr>
        <p:blipFill>
          <a:blip r:embed="rId3" cstate="print"/>
          <a:srcRect/>
          <a:stretch>
            <a:fillRect/>
          </a:stretch>
        </p:blipFill>
        <p:spPr bwMode="auto">
          <a:xfrm>
            <a:off x="5311775" y="4997450"/>
            <a:ext cx="1392238" cy="585788"/>
          </a:xfrm>
          <a:prstGeom prst="rect">
            <a:avLst/>
          </a:prstGeom>
          <a:noFill/>
          <a:ln w="9525">
            <a:noFill/>
            <a:miter lim="800000"/>
            <a:headEnd/>
            <a:tailEnd/>
          </a:ln>
        </p:spPr>
      </p:pic>
      <p:sp>
        <p:nvSpPr>
          <p:cNvPr id="40965" name="Rectangle 4"/>
          <p:cNvSpPr>
            <a:spLocks noChangeArrowheads="1"/>
          </p:cNvSpPr>
          <p:nvPr/>
        </p:nvSpPr>
        <p:spPr bwMode="auto">
          <a:xfrm>
            <a:off x="5267325" y="4935538"/>
            <a:ext cx="609600" cy="228600"/>
          </a:xfrm>
          <a:prstGeom prst="rect">
            <a:avLst/>
          </a:prstGeom>
          <a:noFill/>
          <a:ln w="9525" algn="ctr">
            <a:noFill/>
            <a:miter lim="800000"/>
            <a:headEnd/>
            <a:tailEnd/>
          </a:ln>
        </p:spPr>
        <p:txBody>
          <a:bodyPr wrap="none">
            <a:spAutoFit/>
          </a:bodyPr>
          <a:lstStyle/>
          <a:p>
            <a:r>
              <a:rPr lang="en-US" sz="900" b="1" u="none"/>
              <a:t>Board 1</a:t>
            </a:r>
          </a:p>
        </p:txBody>
      </p:sp>
      <p:sp>
        <p:nvSpPr>
          <p:cNvPr id="40966" name="Line 5"/>
          <p:cNvSpPr>
            <a:spLocks noChangeShapeType="1"/>
          </p:cNvSpPr>
          <p:nvPr/>
        </p:nvSpPr>
        <p:spPr bwMode="auto">
          <a:xfrm>
            <a:off x="6700838" y="5164138"/>
            <a:ext cx="682625" cy="0"/>
          </a:xfrm>
          <a:prstGeom prst="line">
            <a:avLst/>
          </a:prstGeom>
          <a:noFill/>
          <a:ln w="12700">
            <a:solidFill>
              <a:schemeClr val="tx1"/>
            </a:solidFill>
            <a:round/>
            <a:headEnd/>
            <a:tailEnd/>
          </a:ln>
        </p:spPr>
        <p:txBody>
          <a:bodyPr>
            <a:spAutoFit/>
          </a:bodyPr>
          <a:lstStyle/>
          <a:p>
            <a:endParaRPr lang="en-US"/>
          </a:p>
        </p:txBody>
      </p:sp>
      <p:sp>
        <p:nvSpPr>
          <p:cNvPr id="40967" name="Freeform 6"/>
          <p:cNvSpPr>
            <a:spLocks/>
          </p:cNvSpPr>
          <p:nvPr/>
        </p:nvSpPr>
        <p:spPr bwMode="auto">
          <a:xfrm flipH="1">
            <a:off x="6770688" y="5353050"/>
            <a:ext cx="617537" cy="747713"/>
          </a:xfrm>
          <a:custGeom>
            <a:avLst/>
            <a:gdLst>
              <a:gd name="T0" fmla="*/ 0 w 335"/>
              <a:gd name="T1" fmla="*/ 0 h 471"/>
              <a:gd name="T2" fmla="*/ 2147483647 w 335"/>
              <a:gd name="T3" fmla="*/ 2147483647 h 471"/>
              <a:gd name="T4" fmla="*/ 2147483647 w 335"/>
              <a:gd name="T5" fmla="*/ 2147483647 h 471"/>
              <a:gd name="T6" fmla="*/ 0 60000 65536"/>
              <a:gd name="T7" fmla="*/ 0 60000 65536"/>
              <a:gd name="T8" fmla="*/ 0 60000 65536"/>
              <a:gd name="T9" fmla="*/ 0 w 335"/>
              <a:gd name="T10" fmla="*/ 0 h 471"/>
              <a:gd name="T11" fmla="*/ 335 w 335"/>
              <a:gd name="T12" fmla="*/ 471 h 471"/>
            </a:gdLst>
            <a:ahLst/>
            <a:cxnLst>
              <a:cxn ang="T6">
                <a:pos x="T0" y="T1"/>
              </a:cxn>
              <a:cxn ang="T7">
                <a:pos x="T2" y="T3"/>
              </a:cxn>
              <a:cxn ang="T8">
                <a:pos x="T4" y="T5"/>
              </a:cxn>
            </a:cxnLst>
            <a:rect l="T9" t="T10" r="T11" b="T12"/>
            <a:pathLst>
              <a:path w="335" h="471">
                <a:moveTo>
                  <a:pt x="0" y="0"/>
                </a:moveTo>
                <a:lnTo>
                  <a:pt x="335" y="2"/>
                </a:lnTo>
                <a:lnTo>
                  <a:pt x="335" y="471"/>
                </a:lnTo>
              </a:path>
            </a:pathLst>
          </a:custGeom>
          <a:noFill/>
          <a:ln w="12700">
            <a:solidFill>
              <a:schemeClr val="tx1"/>
            </a:solidFill>
            <a:round/>
            <a:headEnd/>
            <a:tailEnd/>
          </a:ln>
        </p:spPr>
        <p:txBody>
          <a:bodyPr>
            <a:spAutoFit/>
          </a:bodyPr>
          <a:lstStyle/>
          <a:p>
            <a:endParaRPr lang="en-US"/>
          </a:p>
        </p:txBody>
      </p:sp>
      <p:sp>
        <p:nvSpPr>
          <p:cNvPr id="40968" name="Line 7"/>
          <p:cNvSpPr>
            <a:spLocks noChangeShapeType="1"/>
          </p:cNvSpPr>
          <p:nvPr/>
        </p:nvSpPr>
        <p:spPr bwMode="auto">
          <a:xfrm>
            <a:off x="6067425" y="5591175"/>
            <a:ext cx="0" cy="260350"/>
          </a:xfrm>
          <a:prstGeom prst="line">
            <a:avLst/>
          </a:prstGeom>
          <a:noFill/>
          <a:ln w="12700">
            <a:solidFill>
              <a:schemeClr val="tx1"/>
            </a:solidFill>
            <a:round/>
            <a:headEnd/>
            <a:tailEnd/>
          </a:ln>
        </p:spPr>
        <p:txBody>
          <a:bodyPr>
            <a:spAutoFit/>
          </a:bodyPr>
          <a:lstStyle/>
          <a:p>
            <a:endParaRPr lang="en-US"/>
          </a:p>
        </p:txBody>
      </p:sp>
      <p:sp>
        <p:nvSpPr>
          <p:cNvPr id="40969" name="Rectangle 8"/>
          <p:cNvSpPr>
            <a:spLocks noChangeArrowheads="1"/>
          </p:cNvSpPr>
          <p:nvPr/>
        </p:nvSpPr>
        <p:spPr bwMode="auto">
          <a:xfrm>
            <a:off x="6035675" y="5594350"/>
            <a:ext cx="431800" cy="228600"/>
          </a:xfrm>
          <a:prstGeom prst="rect">
            <a:avLst/>
          </a:prstGeom>
          <a:noFill/>
          <a:ln w="9525" algn="ctr">
            <a:noFill/>
            <a:miter lim="800000"/>
            <a:headEnd/>
            <a:tailEnd/>
          </a:ln>
        </p:spPr>
        <p:txBody>
          <a:bodyPr wrap="none">
            <a:spAutoFit/>
          </a:bodyPr>
          <a:lstStyle/>
          <a:p>
            <a:r>
              <a:rPr lang="en-US" sz="900" b="1" u="none"/>
              <a:t>VME</a:t>
            </a:r>
          </a:p>
        </p:txBody>
      </p:sp>
      <p:sp>
        <p:nvSpPr>
          <p:cNvPr id="40970" name="Rectangle 9"/>
          <p:cNvSpPr>
            <a:spLocks noChangeArrowheads="1"/>
          </p:cNvSpPr>
          <p:nvPr/>
        </p:nvSpPr>
        <p:spPr bwMode="auto">
          <a:xfrm>
            <a:off x="6823075" y="5149850"/>
            <a:ext cx="438150" cy="228600"/>
          </a:xfrm>
          <a:prstGeom prst="rect">
            <a:avLst/>
          </a:prstGeom>
          <a:noFill/>
          <a:ln w="9525" algn="ctr">
            <a:noFill/>
            <a:miter lim="800000"/>
            <a:headEnd/>
            <a:tailEnd/>
          </a:ln>
        </p:spPr>
        <p:txBody>
          <a:bodyPr wrap="none">
            <a:spAutoFit/>
          </a:bodyPr>
          <a:lstStyle/>
          <a:p>
            <a:r>
              <a:rPr lang="en-US" sz="900" b="1" u="none"/>
              <a:t>1553</a:t>
            </a:r>
          </a:p>
        </p:txBody>
      </p:sp>
      <p:sp>
        <p:nvSpPr>
          <p:cNvPr id="40971" name="AutoShape 10"/>
          <p:cNvSpPr>
            <a:spLocks noChangeArrowheads="1"/>
          </p:cNvSpPr>
          <p:nvPr/>
        </p:nvSpPr>
        <p:spPr bwMode="auto">
          <a:xfrm rot="19641075" flipH="1">
            <a:off x="5427663" y="3922713"/>
            <a:ext cx="893762" cy="1274762"/>
          </a:xfrm>
          <a:prstGeom prst="flowChartMerge">
            <a:avLst/>
          </a:prstGeom>
          <a:gradFill rotWithShape="1">
            <a:gsLst>
              <a:gs pos="0">
                <a:srgbClr val="EAEAEA"/>
              </a:gs>
              <a:gs pos="100000">
                <a:srgbClr val="6C6C6C"/>
              </a:gs>
            </a:gsLst>
            <a:lin ang="5400000" scaled="1"/>
          </a:gradFill>
          <a:ln w="9525" algn="ctr">
            <a:solidFill>
              <a:schemeClr val="tx1"/>
            </a:solidFill>
            <a:miter lim="800000"/>
            <a:headEnd/>
            <a:tailEnd/>
          </a:ln>
        </p:spPr>
        <p:txBody>
          <a:bodyPr anchor="ctr">
            <a:spAutoFit/>
          </a:bodyPr>
          <a:lstStyle/>
          <a:p>
            <a:endParaRPr lang="en-US"/>
          </a:p>
        </p:txBody>
      </p:sp>
      <p:sp>
        <p:nvSpPr>
          <p:cNvPr id="40972" name="AutoShape 11"/>
          <p:cNvSpPr>
            <a:spLocks noChangeArrowheads="1"/>
          </p:cNvSpPr>
          <p:nvPr/>
        </p:nvSpPr>
        <p:spPr bwMode="auto">
          <a:xfrm>
            <a:off x="4602163" y="1066800"/>
            <a:ext cx="3028950" cy="3262313"/>
          </a:xfrm>
          <a:prstGeom prst="roundRect">
            <a:avLst>
              <a:gd name="adj" fmla="val 16667"/>
            </a:avLst>
          </a:prstGeom>
          <a:solidFill>
            <a:srgbClr val="F2F2F2"/>
          </a:solidFill>
          <a:ln w="9525" algn="ctr">
            <a:solidFill>
              <a:schemeClr val="tx1"/>
            </a:solidFill>
            <a:round/>
            <a:headEnd/>
            <a:tailEnd/>
          </a:ln>
        </p:spPr>
        <p:txBody>
          <a:bodyPr anchor="ctr">
            <a:spAutoFit/>
          </a:bodyPr>
          <a:lstStyle/>
          <a:p>
            <a:endParaRPr lang="en-US"/>
          </a:p>
        </p:txBody>
      </p:sp>
      <p:sp>
        <p:nvSpPr>
          <p:cNvPr id="40973" name="Rectangle 12"/>
          <p:cNvSpPr>
            <a:spLocks noChangeArrowheads="1"/>
          </p:cNvSpPr>
          <p:nvPr/>
        </p:nvSpPr>
        <p:spPr bwMode="auto">
          <a:xfrm>
            <a:off x="7654925" y="4759325"/>
            <a:ext cx="1489075" cy="730250"/>
          </a:xfrm>
          <a:prstGeom prst="rect">
            <a:avLst/>
          </a:prstGeom>
          <a:noFill/>
          <a:ln w="9525" algn="ctr">
            <a:noFill/>
            <a:miter lim="800000"/>
            <a:headEnd/>
            <a:tailEnd/>
          </a:ln>
        </p:spPr>
        <p:txBody>
          <a:bodyPr>
            <a:spAutoFit/>
          </a:bodyPr>
          <a:lstStyle/>
          <a:p>
            <a:r>
              <a:rPr lang="en-US" sz="1400" b="1" i="1" u="none"/>
              <a:t>1: Sensors  </a:t>
            </a:r>
          </a:p>
          <a:p>
            <a:r>
              <a:rPr lang="en-US" sz="1400" b="1" i="1" u="none"/>
              <a:t>    generate </a:t>
            </a:r>
          </a:p>
          <a:p>
            <a:r>
              <a:rPr lang="en-US" sz="1400" b="1" i="1" u="none"/>
              <a:t>    data</a:t>
            </a:r>
          </a:p>
        </p:txBody>
      </p:sp>
      <p:pic>
        <p:nvPicPr>
          <p:cNvPr id="40974" name="Picture 13" descr="middleware-patterns2"/>
          <p:cNvPicPr>
            <a:picLocks noChangeAspect="1" noChangeArrowheads="1"/>
          </p:cNvPicPr>
          <p:nvPr/>
        </p:nvPicPr>
        <p:blipFill>
          <a:blip r:embed="rId3" cstate="print"/>
          <a:srcRect/>
          <a:stretch>
            <a:fillRect/>
          </a:stretch>
        </p:blipFill>
        <p:spPr bwMode="auto">
          <a:xfrm>
            <a:off x="5424488" y="5835650"/>
            <a:ext cx="1392237" cy="585788"/>
          </a:xfrm>
          <a:prstGeom prst="rect">
            <a:avLst/>
          </a:prstGeom>
          <a:noFill/>
          <a:ln w="9525">
            <a:noFill/>
            <a:miter lim="800000"/>
            <a:headEnd/>
            <a:tailEnd/>
          </a:ln>
        </p:spPr>
      </p:pic>
      <p:sp>
        <p:nvSpPr>
          <p:cNvPr id="40975" name="Rectangle 14"/>
          <p:cNvSpPr>
            <a:spLocks noChangeArrowheads="1"/>
          </p:cNvSpPr>
          <p:nvPr/>
        </p:nvSpPr>
        <p:spPr bwMode="auto">
          <a:xfrm>
            <a:off x="5380038" y="5773738"/>
            <a:ext cx="609600" cy="228600"/>
          </a:xfrm>
          <a:prstGeom prst="rect">
            <a:avLst/>
          </a:prstGeom>
          <a:noFill/>
          <a:ln w="9525" algn="ctr">
            <a:noFill/>
            <a:miter lim="800000"/>
            <a:headEnd/>
            <a:tailEnd/>
          </a:ln>
        </p:spPr>
        <p:txBody>
          <a:bodyPr wrap="none">
            <a:spAutoFit/>
          </a:bodyPr>
          <a:lstStyle/>
          <a:p>
            <a:r>
              <a:rPr lang="en-US" sz="900" b="1" u="none"/>
              <a:t>Board 2</a:t>
            </a:r>
          </a:p>
        </p:txBody>
      </p:sp>
      <p:grpSp>
        <p:nvGrpSpPr>
          <p:cNvPr id="40976" name="Group 15"/>
          <p:cNvGrpSpPr>
            <a:grpSpLocks noChangeAspect="1"/>
          </p:cNvGrpSpPr>
          <p:nvPr/>
        </p:nvGrpSpPr>
        <p:grpSpPr bwMode="auto">
          <a:xfrm rot="-6674444">
            <a:off x="6498431" y="5063332"/>
            <a:ext cx="1819275" cy="1160462"/>
            <a:chOff x="54" y="1237"/>
            <a:chExt cx="948" cy="605"/>
          </a:xfrm>
        </p:grpSpPr>
        <p:sp>
          <p:nvSpPr>
            <p:cNvPr id="41010" name="Freeform 16"/>
            <p:cNvSpPr>
              <a:spLocks noChangeAspect="1"/>
            </p:cNvSpPr>
            <p:nvPr/>
          </p:nvSpPr>
          <p:spPr bwMode="auto">
            <a:xfrm>
              <a:off x="347" y="1658"/>
              <a:ext cx="223" cy="94"/>
            </a:xfrm>
            <a:custGeom>
              <a:avLst/>
              <a:gdLst>
                <a:gd name="T0" fmla="*/ 5 w 223"/>
                <a:gd name="T1" fmla="*/ 0 h 94"/>
                <a:gd name="T2" fmla="*/ 210 w 223"/>
                <a:gd name="T3" fmla="*/ 78 h 94"/>
                <a:gd name="T4" fmla="*/ 211 w 223"/>
                <a:gd name="T5" fmla="*/ 78 h 94"/>
                <a:gd name="T6" fmla="*/ 212 w 223"/>
                <a:gd name="T7" fmla="*/ 79 h 94"/>
                <a:gd name="T8" fmla="*/ 212 w 223"/>
                <a:gd name="T9" fmla="*/ 80 h 94"/>
                <a:gd name="T10" fmla="*/ 213 w 223"/>
                <a:gd name="T11" fmla="*/ 80 h 94"/>
                <a:gd name="T12" fmla="*/ 213 w 223"/>
                <a:gd name="T13" fmla="*/ 81 h 94"/>
                <a:gd name="T14" fmla="*/ 213 w 223"/>
                <a:gd name="T15" fmla="*/ 82 h 94"/>
                <a:gd name="T16" fmla="*/ 214 w 223"/>
                <a:gd name="T17" fmla="*/ 82 h 94"/>
                <a:gd name="T18" fmla="*/ 215 w 223"/>
                <a:gd name="T19" fmla="*/ 82 h 94"/>
                <a:gd name="T20" fmla="*/ 216 w 223"/>
                <a:gd name="T21" fmla="*/ 83 h 94"/>
                <a:gd name="T22" fmla="*/ 217 w 223"/>
                <a:gd name="T23" fmla="*/ 84 h 94"/>
                <a:gd name="T24" fmla="*/ 218 w 223"/>
                <a:gd name="T25" fmla="*/ 84 h 94"/>
                <a:gd name="T26" fmla="*/ 218 w 223"/>
                <a:gd name="T27" fmla="*/ 85 h 94"/>
                <a:gd name="T28" fmla="*/ 219 w 223"/>
                <a:gd name="T29" fmla="*/ 86 h 94"/>
                <a:gd name="T30" fmla="*/ 220 w 223"/>
                <a:gd name="T31" fmla="*/ 86 h 94"/>
                <a:gd name="T32" fmla="*/ 220 w 223"/>
                <a:gd name="T33" fmla="*/ 87 h 94"/>
                <a:gd name="T34" fmla="*/ 221 w 223"/>
                <a:gd name="T35" fmla="*/ 88 h 94"/>
                <a:gd name="T36" fmla="*/ 220 w 223"/>
                <a:gd name="T37" fmla="*/ 89 h 94"/>
                <a:gd name="T38" fmla="*/ 221 w 223"/>
                <a:gd name="T39" fmla="*/ 89 h 94"/>
                <a:gd name="T40" fmla="*/ 222 w 223"/>
                <a:gd name="T41" fmla="*/ 89 h 94"/>
                <a:gd name="T42" fmla="*/ 221 w 223"/>
                <a:gd name="T43" fmla="*/ 90 h 94"/>
                <a:gd name="T44" fmla="*/ 222 w 223"/>
                <a:gd name="T45" fmla="*/ 90 h 94"/>
                <a:gd name="T46" fmla="*/ 222 w 223"/>
                <a:gd name="T47" fmla="*/ 91 h 94"/>
                <a:gd name="T48" fmla="*/ 221 w 223"/>
                <a:gd name="T49" fmla="*/ 91 h 94"/>
                <a:gd name="T50" fmla="*/ 220 w 223"/>
                <a:gd name="T51" fmla="*/ 91 h 94"/>
                <a:gd name="T52" fmla="*/ 219 w 223"/>
                <a:gd name="T53" fmla="*/ 92 h 94"/>
                <a:gd name="T54" fmla="*/ 218 w 223"/>
                <a:gd name="T55" fmla="*/ 91 h 94"/>
                <a:gd name="T56" fmla="*/ 218 w 223"/>
                <a:gd name="T57" fmla="*/ 92 h 94"/>
                <a:gd name="T58" fmla="*/ 217 w 223"/>
                <a:gd name="T59" fmla="*/ 92 h 94"/>
                <a:gd name="T60" fmla="*/ 216 w 223"/>
                <a:gd name="T61" fmla="*/ 92 h 94"/>
                <a:gd name="T62" fmla="*/ 215 w 223"/>
                <a:gd name="T63" fmla="*/ 92 h 94"/>
                <a:gd name="T64" fmla="*/ 214 w 223"/>
                <a:gd name="T65" fmla="*/ 92 h 94"/>
                <a:gd name="T66" fmla="*/ 213 w 223"/>
                <a:gd name="T67" fmla="*/ 92 h 94"/>
                <a:gd name="T68" fmla="*/ 212 w 223"/>
                <a:gd name="T69" fmla="*/ 92 h 94"/>
                <a:gd name="T70" fmla="*/ 211 w 223"/>
                <a:gd name="T71" fmla="*/ 93 h 94"/>
                <a:gd name="T72" fmla="*/ 210 w 223"/>
                <a:gd name="T73" fmla="*/ 92 h 94"/>
                <a:gd name="T74" fmla="*/ 209 w 223"/>
                <a:gd name="T75" fmla="*/ 92 h 94"/>
                <a:gd name="T76" fmla="*/ 207 w 223"/>
                <a:gd name="T77" fmla="*/ 92 h 94"/>
                <a:gd name="T78" fmla="*/ 206 w 223"/>
                <a:gd name="T79" fmla="*/ 91 h 94"/>
                <a:gd name="T80" fmla="*/ 205 w 223"/>
                <a:gd name="T81" fmla="*/ 91 h 94"/>
                <a:gd name="T82" fmla="*/ 204 w 223"/>
                <a:gd name="T83" fmla="*/ 92 h 94"/>
                <a:gd name="T84" fmla="*/ 0 w 223"/>
                <a:gd name="T85" fmla="*/ 13 h 94"/>
                <a:gd name="T86" fmla="*/ 5 w 223"/>
                <a:gd name="T87" fmla="*/ 0 h 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3"/>
                <a:gd name="T133" fmla="*/ 0 h 94"/>
                <a:gd name="T134" fmla="*/ 223 w 223"/>
                <a:gd name="T135" fmla="*/ 94 h 9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3" h="94">
                  <a:moveTo>
                    <a:pt x="5" y="0"/>
                  </a:moveTo>
                  <a:lnTo>
                    <a:pt x="210" y="78"/>
                  </a:lnTo>
                  <a:lnTo>
                    <a:pt x="211" y="78"/>
                  </a:lnTo>
                  <a:lnTo>
                    <a:pt x="212" y="79"/>
                  </a:lnTo>
                  <a:lnTo>
                    <a:pt x="212" y="80"/>
                  </a:lnTo>
                  <a:lnTo>
                    <a:pt x="213" y="80"/>
                  </a:lnTo>
                  <a:lnTo>
                    <a:pt x="213" y="81"/>
                  </a:lnTo>
                  <a:lnTo>
                    <a:pt x="213" y="82"/>
                  </a:lnTo>
                  <a:lnTo>
                    <a:pt x="214" y="82"/>
                  </a:lnTo>
                  <a:lnTo>
                    <a:pt x="215" y="82"/>
                  </a:lnTo>
                  <a:lnTo>
                    <a:pt x="216" y="83"/>
                  </a:lnTo>
                  <a:lnTo>
                    <a:pt x="217" y="84"/>
                  </a:lnTo>
                  <a:lnTo>
                    <a:pt x="218" y="84"/>
                  </a:lnTo>
                  <a:lnTo>
                    <a:pt x="218" y="85"/>
                  </a:lnTo>
                  <a:lnTo>
                    <a:pt x="219" y="86"/>
                  </a:lnTo>
                  <a:lnTo>
                    <a:pt x="220" y="86"/>
                  </a:lnTo>
                  <a:lnTo>
                    <a:pt x="220" y="87"/>
                  </a:lnTo>
                  <a:lnTo>
                    <a:pt x="221" y="88"/>
                  </a:lnTo>
                  <a:lnTo>
                    <a:pt x="220" y="89"/>
                  </a:lnTo>
                  <a:lnTo>
                    <a:pt x="221" y="89"/>
                  </a:lnTo>
                  <a:lnTo>
                    <a:pt x="222" y="89"/>
                  </a:lnTo>
                  <a:lnTo>
                    <a:pt x="221" y="90"/>
                  </a:lnTo>
                  <a:lnTo>
                    <a:pt x="222" y="90"/>
                  </a:lnTo>
                  <a:lnTo>
                    <a:pt x="222" y="91"/>
                  </a:lnTo>
                  <a:lnTo>
                    <a:pt x="221" y="91"/>
                  </a:lnTo>
                  <a:lnTo>
                    <a:pt x="220" y="91"/>
                  </a:lnTo>
                  <a:lnTo>
                    <a:pt x="219" y="92"/>
                  </a:lnTo>
                  <a:lnTo>
                    <a:pt x="218" y="91"/>
                  </a:lnTo>
                  <a:lnTo>
                    <a:pt x="218" y="92"/>
                  </a:lnTo>
                  <a:lnTo>
                    <a:pt x="217" y="92"/>
                  </a:lnTo>
                  <a:lnTo>
                    <a:pt x="216" y="92"/>
                  </a:lnTo>
                  <a:lnTo>
                    <a:pt x="215" y="92"/>
                  </a:lnTo>
                  <a:lnTo>
                    <a:pt x="214" y="92"/>
                  </a:lnTo>
                  <a:lnTo>
                    <a:pt x="213" y="92"/>
                  </a:lnTo>
                  <a:lnTo>
                    <a:pt x="212" y="92"/>
                  </a:lnTo>
                  <a:lnTo>
                    <a:pt x="211" y="93"/>
                  </a:lnTo>
                  <a:lnTo>
                    <a:pt x="210" y="92"/>
                  </a:lnTo>
                  <a:lnTo>
                    <a:pt x="209" y="92"/>
                  </a:lnTo>
                  <a:lnTo>
                    <a:pt x="207" y="92"/>
                  </a:lnTo>
                  <a:lnTo>
                    <a:pt x="206" y="91"/>
                  </a:lnTo>
                  <a:lnTo>
                    <a:pt x="205" y="91"/>
                  </a:lnTo>
                  <a:lnTo>
                    <a:pt x="204" y="92"/>
                  </a:lnTo>
                  <a:lnTo>
                    <a:pt x="0" y="13"/>
                  </a:lnTo>
                  <a:lnTo>
                    <a:pt x="5" y="0"/>
                  </a:lnTo>
                </a:path>
              </a:pathLst>
            </a:custGeom>
            <a:solidFill>
              <a:srgbClr val="F2F2F2"/>
            </a:solidFill>
            <a:ln w="12700" cap="rnd">
              <a:noFill/>
              <a:round/>
              <a:headEnd/>
              <a:tailEnd/>
            </a:ln>
          </p:spPr>
          <p:txBody>
            <a:bodyPr/>
            <a:lstStyle/>
            <a:p>
              <a:endParaRPr lang="en-US"/>
            </a:p>
          </p:txBody>
        </p:sp>
        <p:sp>
          <p:nvSpPr>
            <p:cNvPr id="41011" name="Freeform 17"/>
            <p:cNvSpPr>
              <a:spLocks noChangeAspect="1"/>
            </p:cNvSpPr>
            <p:nvPr/>
          </p:nvSpPr>
          <p:spPr bwMode="auto">
            <a:xfrm>
              <a:off x="347" y="1658"/>
              <a:ext cx="223" cy="94"/>
            </a:xfrm>
            <a:custGeom>
              <a:avLst/>
              <a:gdLst>
                <a:gd name="T0" fmla="*/ 5 w 223"/>
                <a:gd name="T1" fmla="*/ 0 h 94"/>
                <a:gd name="T2" fmla="*/ 210 w 223"/>
                <a:gd name="T3" fmla="*/ 78 h 94"/>
                <a:gd name="T4" fmla="*/ 213 w 223"/>
                <a:gd name="T5" fmla="*/ 80 h 94"/>
                <a:gd name="T6" fmla="*/ 215 w 223"/>
                <a:gd name="T7" fmla="*/ 82 h 94"/>
                <a:gd name="T8" fmla="*/ 217 w 223"/>
                <a:gd name="T9" fmla="*/ 84 h 94"/>
                <a:gd name="T10" fmla="*/ 219 w 223"/>
                <a:gd name="T11" fmla="*/ 86 h 94"/>
                <a:gd name="T12" fmla="*/ 221 w 223"/>
                <a:gd name="T13" fmla="*/ 88 h 94"/>
                <a:gd name="T14" fmla="*/ 222 w 223"/>
                <a:gd name="T15" fmla="*/ 89 h 94"/>
                <a:gd name="T16" fmla="*/ 222 w 223"/>
                <a:gd name="T17" fmla="*/ 90 h 94"/>
                <a:gd name="T18" fmla="*/ 222 w 223"/>
                <a:gd name="T19" fmla="*/ 91 h 94"/>
                <a:gd name="T20" fmla="*/ 221 w 223"/>
                <a:gd name="T21" fmla="*/ 91 h 94"/>
                <a:gd name="T22" fmla="*/ 220 w 223"/>
                <a:gd name="T23" fmla="*/ 91 h 94"/>
                <a:gd name="T24" fmla="*/ 219 w 223"/>
                <a:gd name="T25" fmla="*/ 92 h 94"/>
                <a:gd name="T26" fmla="*/ 216 w 223"/>
                <a:gd name="T27" fmla="*/ 92 h 94"/>
                <a:gd name="T28" fmla="*/ 214 w 223"/>
                <a:gd name="T29" fmla="*/ 92 h 94"/>
                <a:gd name="T30" fmla="*/ 211 w 223"/>
                <a:gd name="T31" fmla="*/ 93 h 94"/>
                <a:gd name="T32" fmla="*/ 207 w 223"/>
                <a:gd name="T33" fmla="*/ 92 h 94"/>
                <a:gd name="T34" fmla="*/ 204 w 223"/>
                <a:gd name="T35" fmla="*/ 92 h 94"/>
                <a:gd name="T36" fmla="*/ 0 w 223"/>
                <a:gd name="T37" fmla="*/ 13 h 94"/>
                <a:gd name="T38" fmla="*/ 5 w 223"/>
                <a:gd name="T39" fmla="*/ 0 h 9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3"/>
                <a:gd name="T61" fmla="*/ 0 h 94"/>
                <a:gd name="T62" fmla="*/ 223 w 223"/>
                <a:gd name="T63" fmla="*/ 94 h 9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3" h="94">
                  <a:moveTo>
                    <a:pt x="5" y="0"/>
                  </a:moveTo>
                  <a:lnTo>
                    <a:pt x="210" y="78"/>
                  </a:lnTo>
                  <a:lnTo>
                    <a:pt x="213" y="80"/>
                  </a:lnTo>
                  <a:lnTo>
                    <a:pt x="215" y="82"/>
                  </a:lnTo>
                  <a:lnTo>
                    <a:pt x="217" y="84"/>
                  </a:lnTo>
                  <a:lnTo>
                    <a:pt x="219" y="86"/>
                  </a:lnTo>
                  <a:lnTo>
                    <a:pt x="221" y="88"/>
                  </a:lnTo>
                  <a:lnTo>
                    <a:pt x="222" y="89"/>
                  </a:lnTo>
                  <a:lnTo>
                    <a:pt x="222" y="90"/>
                  </a:lnTo>
                  <a:lnTo>
                    <a:pt x="222" y="91"/>
                  </a:lnTo>
                  <a:lnTo>
                    <a:pt x="221" y="91"/>
                  </a:lnTo>
                  <a:lnTo>
                    <a:pt x="220" y="91"/>
                  </a:lnTo>
                  <a:lnTo>
                    <a:pt x="219" y="92"/>
                  </a:lnTo>
                  <a:lnTo>
                    <a:pt x="216" y="92"/>
                  </a:lnTo>
                  <a:lnTo>
                    <a:pt x="214" y="92"/>
                  </a:lnTo>
                  <a:lnTo>
                    <a:pt x="211" y="93"/>
                  </a:lnTo>
                  <a:lnTo>
                    <a:pt x="207" y="92"/>
                  </a:lnTo>
                  <a:lnTo>
                    <a:pt x="204" y="92"/>
                  </a:lnTo>
                  <a:lnTo>
                    <a:pt x="0" y="13"/>
                  </a:lnTo>
                  <a:lnTo>
                    <a:pt x="5" y="0"/>
                  </a:lnTo>
                </a:path>
              </a:pathLst>
            </a:custGeom>
            <a:noFill/>
            <a:ln w="12700" cap="rnd">
              <a:solidFill>
                <a:srgbClr val="000000"/>
              </a:solidFill>
              <a:round/>
              <a:headEnd/>
              <a:tailEnd/>
            </a:ln>
          </p:spPr>
          <p:txBody>
            <a:bodyPr/>
            <a:lstStyle/>
            <a:p>
              <a:endParaRPr lang="en-US"/>
            </a:p>
          </p:txBody>
        </p:sp>
        <p:sp>
          <p:nvSpPr>
            <p:cNvPr id="41012" name="Freeform 18"/>
            <p:cNvSpPr>
              <a:spLocks noChangeAspect="1"/>
            </p:cNvSpPr>
            <p:nvPr/>
          </p:nvSpPr>
          <p:spPr bwMode="auto">
            <a:xfrm>
              <a:off x="482" y="1724"/>
              <a:ext cx="27" cy="19"/>
            </a:xfrm>
            <a:custGeom>
              <a:avLst/>
              <a:gdLst>
                <a:gd name="T0" fmla="*/ 26 w 27"/>
                <a:gd name="T1" fmla="*/ 7 h 19"/>
                <a:gd name="T2" fmla="*/ 25 w 27"/>
                <a:gd name="T3" fmla="*/ 8 h 19"/>
                <a:gd name="T4" fmla="*/ 24 w 27"/>
                <a:gd name="T5" fmla="*/ 8 h 19"/>
                <a:gd name="T6" fmla="*/ 23 w 27"/>
                <a:gd name="T7" fmla="*/ 10 h 19"/>
                <a:gd name="T8" fmla="*/ 23 w 27"/>
                <a:gd name="T9" fmla="*/ 11 h 19"/>
                <a:gd name="T10" fmla="*/ 22 w 27"/>
                <a:gd name="T11" fmla="*/ 11 h 19"/>
                <a:gd name="T12" fmla="*/ 21 w 27"/>
                <a:gd name="T13" fmla="*/ 12 h 19"/>
                <a:gd name="T14" fmla="*/ 20 w 27"/>
                <a:gd name="T15" fmla="*/ 12 h 19"/>
                <a:gd name="T16" fmla="*/ 19 w 27"/>
                <a:gd name="T17" fmla="*/ 15 h 19"/>
                <a:gd name="T18" fmla="*/ 18 w 27"/>
                <a:gd name="T19" fmla="*/ 14 h 19"/>
                <a:gd name="T20" fmla="*/ 17 w 27"/>
                <a:gd name="T21" fmla="*/ 16 h 19"/>
                <a:gd name="T22" fmla="*/ 15 w 27"/>
                <a:gd name="T23" fmla="*/ 18 h 19"/>
                <a:gd name="T24" fmla="*/ 14 w 27"/>
                <a:gd name="T25" fmla="*/ 18 h 19"/>
                <a:gd name="T26" fmla="*/ 13 w 27"/>
                <a:gd name="T27" fmla="*/ 18 h 19"/>
                <a:gd name="T28" fmla="*/ 12 w 27"/>
                <a:gd name="T29" fmla="*/ 17 h 19"/>
                <a:gd name="T30" fmla="*/ 11 w 27"/>
                <a:gd name="T31" fmla="*/ 17 h 19"/>
                <a:gd name="T32" fmla="*/ 10 w 27"/>
                <a:gd name="T33" fmla="*/ 16 h 19"/>
                <a:gd name="T34" fmla="*/ 9 w 27"/>
                <a:gd name="T35" fmla="*/ 16 h 19"/>
                <a:gd name="T36" fmla="*/ 8 w 27"/>
                <a:gd name="T37" fmla="*/ 16 h 19"/>
                <a:gd name="T38" fmla="*/ 8 w 27"/>
                <a:gd name="T39" fmla="*/ 15 h 19"/>
                <a:gd name="T40" fmla="*/ 6 w 27"/>
                <a:gd name="T41" fmla="*/ 15 h 19"/>
                <a:gd name="T42" fmla="*/ 6 w 27"/>
                <a:gd name="T43" fmla="*/ 14 h 19"/>
                <a:gd name="T44" fmla="*/ 5 w 27"/>
                <a:gd name="T45" fmla="*/ 14 h 19"/>
                <a:gd name="T46" fmla="*/ 4 w 27"/>
                <a:gd name="T47" fmla="*/ 14 h 19"/>
                <a:gd name="T48" fmla="*/ 4 w 27"/>
                <a:gd name="T49" fmla="*/ 13 h 19"/>
                <a:gd name="T50" fmla="*/ 2 w 27"/>
                <a:gd name="T51" fmla="*/ 13 h 19"/>
                <a:gd name="T52" fmla="*/ 1 w 27"/>
                <a:gd name="T53" fmla="*/ 12 h 19"/>
                <a:gd name="T54" fmla="*/ 0 w 27"/>
                <a:gd name="T55" fmla="*/ 12 h 19"/>
                <a:gd name="T56" fmla="*/ 8 w 27"/>
                <a:gd name="T57" fmla="*/ 0 h 19"/>
                <a:gd name="T58" fmla="*/ 26 w 27"/>
                <a:gd name="T59" fmla="*/ 7 h 1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7"/>
                <a:gd name="T91" fmla="*/ 0 h 19"/>
                <a:gd name="T92" fmla="*/ 27 w 27"/>
                <a:gd name="T93" fmla="*/ 19 h 1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7" h="19">
                  <a:moveTo>
                    <a:pt x="26" y="7"/>
                  </a:moveTo>
                  <a:lnTo>
                    <a:pt x="25" y="8"/>
                  </a:lnTo>
                  <a:lnTo>
                    <a:pt x="24" y="8"/>
                  </a:lnTo>
                  <a:lnTo>
                    <a:pt x="23" y="10"/>
                  </a:lnTo>
                  <a:lnTo>
                    <a:pt x="23" y="11"/>
                  </a:lnTo>
                  <a:lnTo>
                    <a:pt x="22" y="11"/>
                  </a:lnTo>
                  <a:lnTo>
                    <a:pt x="21" y="12"/>
                  </a:lnTo>
                  <a:lnTo>
                    <a:pt x="20" y="12"/>
                  </a:lnTo>
                  <a:lnTo>
                    <a:pt x="19" y="15"/>
                  </a:lnTo>
                  <a:lnTo>
                    <a:pt x="18" y="14"/>
                  </a:lnTo>
                  <a:lnTo>
                    <a:pt x="17" y="16"/>
                  </a:lnTo>
                  <a:lnTo>
                    <a:pt x="15" y="18"/>
                  </a:lnTo>
                  <a:lnTo>
                    <a:pt x="14" y="18"/>
                  </a:lnTo>
                  <a:lnTo>
                    <a:pt x="13" y="18"/>
                  </a:lnTo>
                  <a:lnTo>
                    <a:pt x="12" y="17"/>
                  </a:lnTo>
                  <a:lnTo>
                    <a:pt x="11" y="17"/>
                  </a:lnTo>
                  <a:lnTo>
                    <a:pt x="10" y="16"/>
                  </a:lnTo>
                  <a:lnTo>
                    <a:pt x="9" y="16"/>
                  </a:lnTo>
                  <a:lnTo>
                    <a:pt x="8" y="16"/>
                  </a:lnTo>
                  <a:lnTo>
                    <a:pt x="8" y="15"/>
                  </a:lnTo>
                  <a:lnTo>
                    <a:pt x="6" y="15"/>
                  </a:lnTo>
                  <a:lnTo>
                    <a:pt x="6" y="14"/>
                  </a:lnTo>
                  <a:lnTo>
                    <a:pt x="5" y="14"/>
                  </a:lnTo>
                  <a:lnTo>
                    <a:pt x="4" y="14"/>
                  </a:lnTo>
                  <a:lnTo>
                    <a:pt x="4" y="13"/>
                  </a:lnTo>
                  <a:lnTo>
                    <a:pt x="2" y="13"/>
                  </a:lnTo>
                  <a:lnTo>
                    <a:pt x="1" y="12"/>
                  </a:lnTo>
                  <a:lnTo>
                    <a:pt x="0" y="12"/>
                  </a:lnTo>
                  <a:lnTo>
                    <a:pt x="8" y="0"/>
                  </a:lnTo>
                  <a:lnTo>
                    <a:pt x="26" y="7"/>
                  </a:lnTo>
                </a:path>
              </a:pathLst>
            </a:custGeom>
            <a:solidFill>
              <a:srgbClr val="CCCCCC"/>
            </a:solidFill>
            <a:ln w="12700" cap="rnd">
              <a:noFill/>
              <a:round/>
              <a:headEnd/>
              <a:tailEnd/>
            </a:ln>
          </p:spPr>
          <p:txBody>
            <a:bodyPr/>
            <a:lstStyle/>
            <a:p>
              <a:endParaRPr lang="en-US"/>
            </a:p>
          </p:txBody>
        </p:sp>
        <p:sp>
          <p:nvSpPr>
            <p:cNvPr id="41013" name="Freeform 19"/>
            <p:cNvSpPr>
              <a:spLocks noChangeAspect="1"/>
            </p:cNvSpPr>
            <p:nvPr/>
          </p:nvSpPr>
          <p:spPr bwMode="auto">
            <a:xfrm>
              <a:off x="482" y="1724"/>
              <a:ext cx="27" cy="19"/>
            </a:xfrm>
            <a:custGeom>
              <a:avLst/>
              <a:gdLst>
                <a:gd name="T0" fmla="*/ 26 w 27"/>
                <a:gd name="T1" fmla="*/ 7 h 19"/>
                <a:gd name="T2" fmla="*/ 24 w 27"/>
                <a:gd name="T3" fmla="*/ 8 h 19"/>
                <a:gd name="T4" fmla="*/ 22 w 27"/>
                <a:gd name="T5" fmla="*/ 11 h 19"/>
                <a:gd name="T6" fmla="*/ 17 w 27"/>
                <a:gd name="T7" fmla="*/ 16 h 19"/>
                <a:gd name="T8" fmla="*/ 14 w 27"/>
                <a:gd name="T9" fmla="*/ 18 h 19"/>
                <a:gd name="T10" fmla="*/ 12 w 27"/>
                <a:gd name="T11" fmla="*/ 17 h 19"/>
                <a:gd name="T12" fmla="*/ 10 w 27"/>
                <a:gd name="T13" fmla="*/ 16 h 19"/>
                <a:gd name="T14" fmla="*/ 8 w 27"/>
                <a:gd name="T15" fmla="*/ 15 h 19"/>
                <a:gd name="T16" fmla="*/ 5 w 27"/>
                <a:gd name="T17" fmla="*/ 14 h 19"/>
                <a:gd name="T18" fmla="*/ 2 w 27"/>
                <a:gd name="T19" fmla="*/ 13 h 19"/>
                <a:gd name="T20" fmla="*/ 1 w 27"/>
                <a:gd name="T21" fmla="*/ 12 h 19"/>
                <a:gd name="T22" fmla="*/ 0 w 27"/>
                <a:gd name="T23" fmla="*/ 12 h 19"/>
                <a:gd name="T24" fmla="*/ 8 w 27"/>
                <a:gd name="T25" fmla="*/ 0 h 19"/>
                <a:gd name="T26" fmla="*/ 26 w 27"/>
                <a:gd name="T27" fmla="*/ 7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19"/>
                <a:gd name="T44" fmla="*/ 27 w 27"/>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19">
                  <a:moveTo>
                    <a:pt x="26" y="7"/>
                  </a:moveTo>
                  <a:lnTo>
                    <a:pt x="24" y="8"/>
                  </a:lnTo>
                  <a:lnTo>
                    <a:pt x="22" y="11"/>
                  </a:lnTo>
                  <a:lnTo>
                    <a:pt x="17" y="16"/>
                  </a:lnTo>
                  <a:lnTo>
                    <a:pt x="14" y="18"/>
                  </a:lnTo>
                  <a:lnTo>
                    <a:pt x="12" y="17"/>
                  </a:lnTo>
                  <a:lnTo>
                    <a:pt x="10" y="16"/>
                  </a:lnTo>
                  <a:lnTo>
                    <a:pt x="8" y="15"/>
                  </a:lnTo>
                  <a:lnTo>
                    <a:pt x="5" y="14"/>
                  </a:lnTo>
                  <a:lnTo>
                    <a:pt x="2" y="13"/>
                  </a:lnTo>
                  <a:lnTo>
                    <a:pt x="1" y="12"/>
                  </a:lnTo>
                  <a:lnTo>
                    <a:pt x="0" y="12"/>
                  </a:lnTo>
                  <a:lnTo>
                    <a:pt x="8" y="0"/>
                  </a:lnTo>
                  <a:lnTo>
                    <a:pt x="26" y="7"/>
                  </a:lnTo>
                </a:path>
              </a:pathLst>
            </a:custGeom>
            <a:noFill/>
            <a:ln w="12700" cap="rnd">
              <a:solidFill>
                <a:srgbClr val="000000"/>
              </a:solidFill>
              <a:round/>
              <a:headEnd/>
              <a:tailEnd/>
            </a:ln>
          </p:spPr>
          <p:txBody>
            <a:bodyPr/>
            <a:lstStyle/>
            <a:p>
              <a:endParaRPr lang="en-US"/>
            </a:p>
          </p:txBody>
        </p:sp>
        <p:sp>
          <p:nvSpPr>
            <p:cNvPr id="41014" name="Freeform 20"/>
            <p:cNvSpPr>
              <a:spLocks noChangeAspect="1"/>
            </p:cNvSpPr>
            <p:nvPr/>
          </p:nvSpPr>
          <p:spPr bwMode="auto">
            <a:xfrm>
              <a:off x="307" y="1682"/>
              <a:ext cx="224" cy="94"/>
            </a:xfrm>
            <a:custGeom>
              <a:avLst/>
              <a:gdLst>
                <a:gd name="T0" fmla="*/ 5 w 224"/>
                <a:gd name="T1" fmla="*/ 0 h 94"/>
                <a:gd name="T2" fmla="*/ 211 w 224"/>
                <a:gd name="T3" fmla="*/ 78 h 94"/>
                <a:gd name="T4" fmla="*/ 212 w 224"/>
                <a:gd name="T5" fmla="*/ 78 h 94"/>
                <a:gd name="T6" fmla="*/ 213 w 224"/>
                <a:gd name="T7" fmla="*/ 78 h 94"/>
                <a:gd name="T8" fmla="*/ 213 w 224"/>
                <a:gd name="T9" fmla="*/ 80 h 94"/>
                <a:gd name="T10" fmla="*/ 214 w 224"/>
                <a:gd name="T11" fmla="*/ 80 h 94"/>
                <a:gd name="T12" fmla="*/ 215 w 224"/>
                <a:gd name="T13" fmla="*/ 81 h 94"/>
                <a:gd name="T14" fmla="*/ 215 w 224"/>
                <a:gd name="T15" fmla="*/ 82 h 94"/>
                <a:gd name="T16" fmla="*/ 216 w 224"/>
                <a:gd name="T17" fmla="*/ 82 h 94"/>
                <a:gd name="T18" fmla="*/ 217 w 224"/>
                <a:gd name="T19" fmla="*/ 83 h 94"/>
                <a:gd name="T20" fmla="*/ 218 w 224"/>
                <a:gd name="T21" fmla="*/ 84 h 94"/>
                <a:gd name="T22" fmla="*/ 219 w 224"/>
                <a:gd name="T23" fmla="*/ 84 h 94"/>
                <a:gd name="T24" fmla="*/ 220 w 224"/>
                <a:gd name="T25" fmla="*/ 85 h 94"/>
                <a:gd name="T26" fmla="*/ 220 w 224"/>
                <a:gd name="T27" fmla="*/ 86 h 94"/>
                <a:gd name="T28" fmla="*/ 221 w 224"/>
                <a:gd name="T29" fmla="*/ 86 h 94"/>
                <a:gd name="T30" fmla="*/ 221 w 224"/>
                <a:gd name="T31" fmla="*/ 88 h 94"/>
                <a:gd name="T32" fmla="*/ 222 w 224"/>
                <a:gd name="T33" fmla="*/ 88 h 94"/>
                <a:gd name="T34" fmla="*/ 222 w 224"/>
                <a:gd name="T35" fmla="*/ 89 h 94"/>
                <a:gd name="T36" fmla="*/ 223 w 224"/>
                <a:gd name="T37" fmla="*/ 89 h 94"/>
                <a:gd name="T38" fmla="*/ 222 w 224"/>
                <a:gd name="T39" fmla="*/ 90 h 94"/>
                <a:gd name="T40" fmla="*/ 223 w 224"/>
                <a:gd name="T41" fmla="*/ 91 h 94"/>
                <a:gd name="T42" fmla="*/ 222 w 224"/>
                <a:gd name="T43" fmla="*/ 92 h 94"/>
                <a:gd name="T44" fmla="*/ 221 w 224"/>
                <a:gd name="T45" fmla="*/ 91 h 94"/>
                <a:gd name="T46" fmla="*/ 220 w 224"/>
                <a:gd name="T47" fmla="*/ 92 h 94"/>
                <a:gd name="T48" fmla="*/ 219 w 224"/>
                <a:gd name="T49" fmla="*/ 92 h 94"/>
                <a:gd name="T50" fmla="*/ 218 w 224"/>
                <a:gd name="T51" fmla="*/ 93 h 94"/>
                <a:gd name="T52" fmla="*/ 218 w 224"/>
                <a:gd name="T53" fmla="*/ 92 h 94"/>
                <a:gd name="T54" fmla="*/ 217 w 224"/>
                <a:gd name="T55" fmla="*/ 92 h 94"/>
                <a:gd name="T56" fmla="*/ 216 w 224"/>
                <a:gd name="T57" fmla="*/ 93 h 94"/>
                <a:gd name="T58" fmla="*/ 215 w 224"/>
                <a:gd name="T59" fmla="*/ 93 h 94"/>
                <a:gd name="T60" fmla="*/ 215 w 224"/>
                <a:gd name="T61" fmla="*/ 92 h 94"/>
                <a:gd name="T62" fmla="*/ 214 w 224"/>
                <a:gd name="T63" fmla="*/ 93 h 94"/>
                <a:gd name="T64" fmla="*/ 213 w 224"/>
                <a:gd name="T65" fmla="*/ 93 h 94"/>
                <a:gd name="T66" fmla="*/ 212 w 224"/>
                <a:gd name="T67" fmla="*/ 92 h 94"/>
                <a:gd name="T68" fmla="*/ 211 w 224"/>
                <a:gd name="T69" fmla="*/ 93 h 94"/>
                <a:gd name="T70" fmla="*/ 210 w 224"/>
                <a:gd name="T71" fmla="*/ 93 h 94"/>
                <a:gd name="T72" fmla="*/ 209 w 224"/>
                <a:gd name="T73" fmla="*/ 93 h 94"/>
                <a:gd name="T74" fmla="*/ 208 w 224"/>
                <a:gd name="T75" fmla="*/ 93 h 94"/>
                <a:gd name="T76" fmla="*/ 207 w 224"/>
                <a:gd name="T77" fmla="*/ 92 h 94"/>
                <a:gd name="T78" fmla="*/ 206 w 224"/>
                <a:gd name="T79" fmla="*/ 92 h 94"/>
                <a:gd name="T80" fmla="*/ 205 w 224"/>
                <a:gd name="T81" fmla="*/ 91 h 94"/>
                <a:gd name="T82" fmla="*/ 0 w 224"/>
                <a:gd name="T83" fmla="*/ 13 h 94"/>
                <a:gd name="T84" fmla="*/ 5 w 224"/>
                <a:gd name="T85" fmla="*/ 0 h 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4"/>
                <a:gd name="T130" fmla="*/ 0 h 94"/>
                <a:gd name="T131" fmla="*/ 224 w 224"/>
                <a:gd name="T132" fmla="*/ 94 h 9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4" h="94">
                  <a:moveTo>
                    <a:pt x="5" y="0"/>
                  </a:moveTo>
                  <a:lnTo>
                    <a:pt x="211" y="78"/>
                  </a:lnTo>
                  <a:lnTo>
                    <a:pt x="212" y="78"/>
                  </a:lnTo>
                  <a:lnTo>
                    <a:pt x="213" y="78"/>
                  </a:lnTo>
                  <a:lnTo>
                    <a:pt x="213" y="80"/>
                  </a:lnTo>
                  <a:lnTo>
                    <a:pt x="214" y="80"/>
                  </a:lnTo>
                  <a:lnTo>
                    <a:pt x="215" y="81"/>
                  </a:lnTo>
                  <a:lnTo>
                    <a:pt x="215" y="82"/>
                  </a:lnTo>
                  <a:lnTo>
                    <a:pt x="216" y="82"/>
                  </a:lnTo>
                  <a:lnTo>
                    <a:pt x="217" y="83"/>
                  </a:lnTo>
                  <a:lnTo>
                    <a:pt x="218" y="84"/>
                  </a:lnTo>
                  <a:lnTo>
                    <a:pt x="219" y="84"/>
                  </a:lnTo>
                  <a:lnTo>
                    <a:pt x="220" y="85"/>
                  </a:lnTo>
                  <a:lnTo>
                    <a:pt x="220" y="86"/>
                  </a:lnTo>
                  <a:lnTo>
                    <a:pt x="221" y="86"/>
                  </a:lnTo>
                  <a:lnTo>
                    <a:pt x="221" y="88"/>
                  </a:lnTo>
                  <a:lnTo>
                    <a:pt x="222" y="88"/>
                  </a:lnTo>
                  <a:lnTo>
                    <a:pt x="222" y="89"/>
                  </a:lnTo>
                  <a:lnTo>
                    <a:pt x="223" y="89"/>
                  </a:lnTo>
                  <a:lnTo>
                    <a:pt x="222" y="90"/>
                  </a:lnTo>
                  <a:lnTo>
                    <a:pt x="223" y="91"/>
                  </a:lnTo>
                  <a:lnTo>
                    <a:pt x="222" y="92"/>
                  </a:lnTo>
                  <a:lnTo>
                    <a:pt x="221" y="91"/>
                  </a:lnTo>
                  <a:lnTo>
                    <a:pt x="220" y="92"/>
                  </a:lnTo>
                  <a:lnTo>
                    <a:pt x="219" y="92"/>
                  </a:lnTo>
                  <a:lnTo>
                    <a:pt x="218" y="93"/>
                  </a:lnTo>
                  <a:lnTo>
                    <a:pt x="218" y="92"/>
                  </a:lnTo>
                  <a:lnTo>
                    <a:pt x="217" y="92"/>
                  </a:lnTo>
                  <a:lnTo>
                    <a:pt x="216" y="93"/>
                  </a:lnTo>
                  <a:lnTo>
                    <a:pt x="215" y="93"/>
                  </a:lnTo>
                  <a:lnTo>
                    <a:pt x="215" y="92"/>
                  </a:lnTo>
                  <a:lnTo>
                    <a:pt x="214" y="93"/>
                  </a:lnTo>
                  <a:lnTo>
                    <a:pt x="213" y="93"/>
                  </a:lnTo>
                  <a:lnTo>
                    <a:pt x="212" y="92"/>
                  </a:lnTo>
                  <a:lnTo>
                    <a:pt x="211" y="93"/>
                  </a:lnTo>
                  <a:lnTo>
                    <a:pt x="210" y="93"/>
                  </a:lnTo>
                  <a:lnTo>
                    <a:pt x="209" y="93"/>
                  </a:lnTo>
                  <a:lnTo>
                    <a:pt x="208" y="93"/>
                  </a:lnTo>
                  <a:lnTo>
                    <a:pt x="207" y="92"/>
                  </a:lnTo>
                  <a:lnTo>
                    <a:pt x="206" y="92"/>
                  </a:lnTo>
                  <a:lnTo>
                    <a:pt x="205" y="91"/>
                  </a:lnTo>
                  <a:lnTo>
                    <a:pt x="0" y="13"/>
                  </a:lnTo>
                  <a:lnTo>
                    <a:pt x="5" y="0"/>
                  </a:lnTo>
                </a:path>
              </a:pathLst>
            </a:custGeom>
            <a:solidFill>
              <a:srgbClr val="F2F2F2"/>
            </a:solidFill>
            <a:ln w="12700" cap="rnd">
              <a:noFill/>
              <a:round/>
              <a:headEnd/>
              <a:tailEnd/>
            </a:ln>
          </p:spPr>
          <p:txBody>
            <a:bodyPr/>
            <a:lstStyle/>
            <a:p>
              <a:endParaRPr lang="en-US"/>
            </a:p>
          </p:txBody>
        </p:sp>
        <p:sp>
          <p:nvSpPr>
            <p:cNvPr id="41015" name="Freeform 21"/>
            <p:cNvSpPr>
              <a:spLocks noChangeAspect="1"/>
            </p:cNvSpPr>
            <p:nvPr/>
          </p:nvSpPr>
          <p:spPr bwMode="auto">
            <a:xfrm>
              <a:off x="307" y="1682"/>
              <a:ext cx="224" cy="94"/>
            </a:xfrm>
            <a:custGeom>
              <a:avLst/>
              <a:gdLst>
                <a:gd name="T0" fmla="*/ 5 w 224"/>
                <a:gd name="T1" fmla="*/ 0 h 94"/>
                <a:gd name="T2" fmla="*/ 211 w 224"/>
                <a:gd name="T3" fmla="*/ 78 h 94"/>
                <a:gd name="T4" fmla="*/ 214 w 224"/>
                <a:gd name="T5" fmla="*/ 80 h 94"/>
                <a:gd name="T6" fmla="*/ 216 w 224"/>
                <a:gd name="T7" fmla="*/ 82 h 94"/>
                <a:gd name="T8" fmla="*/ 218 w 224"/>
                <a:gd name="T9" fmla="*/ 84 h 94"/>
                <a:gd name="T10" fmla="*/ 220 w 224"/>
                <a:gd name="T11" fmla="*/ 86 h 94"/>
                <a:gd name="T12" fmla="*/ 222 w 224"/>
                <a:gd name="T13" fmla="*/ 88 h 94"/>
                <a:gd name="T14" fmla="*/ 223 w 224"/>
                <a:gd name="T15" fmla="*/ 89 h 94"/>
                <a:gd name="T16" fmla="*/ 223 w 224"/>
                <a:gd name="T17" fmla="*/ 91 h 94"/>
                <a:gd name="T18" fmla="*/ 222 w 224"/>
                <a:gd name="T19" fmla="*/ 92 h 94"/>
                <a:gd name="T20" fmla="*/ 220 w 224"/>
                <a:gd name="T21" fmla="*/ 92 h 94"/>
                <a:gd name="T22" fmla="*/ 217 w 224"/>
                <a:gd name="T23" fmla="*/ 92 h 94"/>
                <a:gd name="T24" fmla="*/ 215 w 224"/>
                <a:gd name="T25" fmla="*/ 92 h 94"/>
                <a:gd name="T26" fmla="*/ 212 w 224"/>
                <a:gd name="T27" fmla="*/ 92 h 94"/>
                <a:gd name="T28" fmla="*/ 208 w 224"/>
                <a:gd name="T29" fmla="*/ 93 h 94"/>
                <a:gd name="T30" fmla="*/ 205 w 224"/>
                <a:gd name="T31" fmla="*/ 91 h 94"/>
                <a:gd name="T32" fmla="*/ 0 w 224"/>
                <a:gd name="T33" fmla="*/ 13 h 94"/>
                <a:gd name="T34" fmla="*/ 5 w 224"/>
                <a:gd name="T35" fmla="*/ 0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4"/>
                <a:gd name="T55" fmla="*/ 0 h 94"/>
                <a:gd name="T56" fmla="*/ 224 w 224"/>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4" h="94">
                  <a:moveTo>
                    <a:pt x="5" y="0"/>
                  </a:moveTo>
                  <a:lnTo>
                    <a:pt x="211" y="78"/>
                  </a:lnTo>
                  <a:lnTo>
                    <a:pt x="214" y="80"/>
                  </a:lnTo>
                  <a:lnTo>
                    <a:pt x="216" y="82"/>
                  </a:lnTo>
                  <a:lnTo>
                    <a:pt x="218" y="84"/>
                  </a:lnTo>
                  <a:lnTo>
                    <a:pt x="220" y="86"/>
                  </a:lnTo>
                  <a:lnTo>
                    <a:pt x="222" y="88"/>
                  </a:lnTo>
                  <a:lnTo>
                    <a:pt x="223" y="89"/>
                  </a:lnTo>
                  <a:lnTo>
                    <a:pt x="223" y="91"/>
                  </a:lnTo>
                  <a:lnTo>
                    <a:pt x="222" y="92"/>
                  </a:lnTo>
                  <a:lnTo>
                    <a:pt x="220" y="92"/>
                  </a:lnTo>
                  <a:lnTo>
                    <a:pt x="217" y="92"/>
                  </a:lnTo>
                  <a:lnTo>
                    <a:pt x="215" y="92"/>
                  </a:lnTo>
                  <a:lnTo>
                    <a:pt x="212" y="92"/>
                  </a:lnTo>
                  <a:lnTo>
                    <a:pt x="208" y="93"/>
                  </a:lnTo>
                  <a:lnTo>
                    <a:pt x="205" y="91"/>
                  </a:lnTo>
                  <a:lnTo>
                    <a:pt x="0" y="13"/>
                  </a:lnTo>
                  <a:lnTo>
                    <a:pt x="5" y="0"/>
                  </a:lnTo>
                </a:path>
              </a:pathLst>
            </a:custGeom>
            <a:noFill/>
            <a:ln w="12700" cap="rnd">
              <a:solidFill>
                <a:srgbClr val="000000"/>
              </a:solidFill>
              <a:round/>
              <a:headEnd/>
              <a:tailEnd/>
            </a:ln>
          </p:spPr>
          <p:txBody>
            <a:bodyPr/>
            <a:lstStyle/>
            <a:p>
              <a:endParaRPr lang="en-US"/>
            </a:p>
          </p:txBody>
        </p:sp>
        <p:sp>
          <p:nvSpPr>
            <p:cNvPr id="41016" name="Freeform 22"/>
            <p:cNvSpPr>
              <a:spLocks noChangeAspect="1"/>
            </p:cNvSpPr>
            <p:nvPr/>
          </p:nvSpPr>
          <p:spPr bwMode="auto">
            <a:xfrm>
              <a:off x="312" y="1677"/>
              <a:ext cx="37" cy="27"/>
            </a:xfrm>
            <a:custGeom>
              <a:avLst/>
              <a:gdLst>
                <a:gd name="T0" fmla="*/ 36 w 37"/>
                <a:gd name="T1" fmla="*/ 24 h 27"/>
                <a:gd name="T2" fmla="*/ 30 w 37"/>
                <a:gd name="T3" fmla="*/ 8 h 27"/>
                <a:gd name="T4" fmla="*/ 5 w 37"/>
                <a:gd name="T5" fmla="*/ 0 h 27"/>
                <a:gd name="T6" fmla="*/ 0 w 37"/>
                <a:gd name="T7" fmla="*/ 13 h 27"/>
                <a:gd name="T8" fmla="*/ 34 w 37"/>
                <a:gd name="T9" fmla="*/ 26 h 27"/>
                <a:gd name="T10" fmla="*/ 36 w 37"/>
                <a:gd name="T11" fmla="*/ 24 h 27"/>
                <a:gd name="T12" fmla="*/ 0 60000 65536"/>
                <a:gd name="T13" fmla="*/ 0 60000 65536"/>
                <a:gd name="T14" fmla="*/ 0 60000 65536"/>
                <a:gd name="T15" fmla="*/ 0 60000 65536"/>
                <a:gd name="T16" fmla="*/ 0 60000 65536"/>
                <a:gd name="T17" fmla="*/ 0 60000 65536"/>
                <a:gd name="T18" fmla="*/ 0 w 37"/>
                <a:gd name="T19" fmla="*/ 0 h 27"/>
                <a:gd name="T20" fmla="*/ 37 w 37"/>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7" h="27">
                  <a:moveTo>
                    <a:pt x="36" y="24"/>
                  </a:moveTo>
                  <a:lnTo>
                    <a:pt x="30" y="8"/>
                  </a:lnTo>
                  <a:lnTo>
                    <a:pt x="5" y="0"/>
                  </a:lnTo>
                  <a:lnTo>
                    <a:pt x="0" y="13"/>
                  </a:lnTo>
                  <a:lnTo>
                    <a:pt x="34" y="26"/>
                  </a:lnTo>
                  <a:lnTo>
                    <a:pt x="36" y="24"/>
                  </a:lnTo>
                </a:path>
              </a:pathLst>
            </a:custGeom>
            <a:solidFill>
              <a:srgbClr val="F2F2F2"/>
            </a:solidFill>
            <a:ln w="12700" cap="rnd">
              <a:noFill/>
              <a:round/>
              <a:headEnd/>
              <a:tailEnd/>
            </a:ln>
          </p:spPr>
          <p:txBody>
            <a:bodyPr/>
            <a:lstStyle/>
            <a:p>
              <a:endParaRPr lang="en-US"/>
            </a:p>
          </p:txBody>
        </p:sp>
        <p:sp>
          <p:nvSpPr>
            <p:cNvPr id="41017" name="Freeform 23"/>
            <p:cNvSpPr>
              <a:spLocks noChangeAspect="1"/>
            </p:cNvSpPr>
            <p:nvPr/>
          </p:nvSpPr>
          <p:spPr bwMode="auto">
            <a:xfrm>
              <a:off x="312" y="1677"/>
              <a:ext cx="37" cy="27"/>
            </a:xfrm>
            <a:custGeom>
              <a:avLst/>
              <a:gdLst>
                <a:gd name="T0" fmla="*/ 36 w 37"/>
                <a:gd name="T1" fmla="*/ 24 h 27"/>
                <a:gd name="T2" fmla="*/ 30 w 37"/>
                <a:gd name="T3" fmla="*/ 8 h 27"/>
                <a:gd name="T4" fmla="*/ 5 w 37"/>
                <a:gd name="T5" fmla="*/ 0 h 27"/>
                <a:gd name="T6" fmla="*/ 0 w 37"/>
                <a:gd name="T7" fmla="*/ 13 h 27"/>
                <a:gd name="T8" fmla="*/ 34 w 37"/>
                <a:gd name="T9" fmla="*/ 26 h 27"/>
                <a:gd name="T10" fmla="*/ 36 w 37"/>
                <a:gd name="T11" fmla="*/ 24 h 27"/>
                <a:gd name="T12" fmla="*/ 0 60000 65536"/>
                <a:gd name="T13" fmla="*/ 0 60000 65536"/>
                <a:gd name="T14" fmla="*/ 0 60000 65536"/>
                <a:gd name="T15" fmla="*/ 0 60000 65536"/>
                <a:gd name="T16" fmla="*/ 0 60000 65536"/>
                <a:gd name="T17" fmla="*/ 0 60000 65536"/>
                <a:gd name="T18" fmla="*/ 0 w 37"/>
                <a:gd name="T19" fmla="*/ 0 h 27"/>
                <a:gd name="T20" fmla="*/ 37 w 37"/>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7" h="27">
                  <a:moveTo>
                    <a:pt x="36" y="24"/>
                  </a:moveTo>
                  <a:lnTo>
                    <a:pt x="30" y="8"/>
                  </a:lnTo>
                  <a:lnTo>
                    <a:pt x="5" y="0"/>
                  </a:lnTo>
                  <a:lnTo>
                    <a:pt x="0" y="13"/>
                  </a:lnTo>
                  <a:lnTo>
                    <a:pt x="34" y="26"/>
                  </a:lnTo>
                  <a:lnTo>
                    <a:pt x="36" y="24"/>
                  </a:lnTo>
                </a:path>
              </a:pathLst>
            </a:custGeom>
            <a:noFill/>
            <a:ln w="12700" cap="rnd">
              <a:solidFill>
                <a:srgbClr val="000000"/>
              </a:solidFill>
              <a:round/>
              <a:headEnd/>
              <a:tailEnd/>
            </a:ln>
          </p:spPr>
          <p:txBody>
            <a:bodyPr/>
            <a:lstStyle/>
            <a:p>
              <a:endParaRPr lang="en-US"/>
            </a:p>
          </p:txBody>
        </p:sp>
        <p:sp>
          <p:nvSpPr>
            <p:cNvPr id="41018" name="Freeform 24"/>
            <p:cNvSpPr>
              <a:spLocks noChangeAspect="1"/>
            </p:cNvSpPr>
            <p:nvPr/>
          </p:nvSpPr>
          <p:spPr bwMode="auto">
            <a:xfrm>
              <a:off x="307" y="1691"/>
              <a:ext cx="40" cy="23"/>
            </a:xfrm>
            <a:custGeom>
              <a:avLst/>
              <a:gdLst>
                <a:gd name="T0" fmla="*/ 39 w 40"/>
                <a:gd name="T1" fmla="*/ 14 h 23"/>
                <a:gd name="T2" fmla="*/ 24 w 40"/>
                <a:gd name="T3" fmla="*/ 22 h 23"/>
                <a:gd name="T4" fmla="*/ 0 w 40"/>
                <a:gd name="T5" fmla="*/ 13 h 23"/>
                <a:gd name="T6" fmla="*/ 5 w 40"/>
                <a:gd name="T7" fmla="*/ 0 h 23"/>
                <a:gd name="T8" fmla="*/ 38 w 40"/>
                <a:gd name="T9" fmla="*/ 12 h 23"/>
                <a:gd name="T10" fmla="*/ 39 w 40"/>
                <a:gd name="T11" fmla="*/ 14 h 23"/>
                <a:gd name="T12" fmla="*/ 0 60000 65536"/>
                <a:gd name="T13" fmla="*/ 0 60000 65536"/>
                <a:gd name="T14" fmla="*/ 0 60000 65536"/>
                <a:gd name="T15" fmla="*/ 0 60000 65536"/>
                <a:gd name="T16" fmla="*/ 0 60000 65536"/>
                <a:gd name="T17" fmla="*/ 0 60000 65536"/>
                <a:gd name="T18" fmla="*/ 0 w 40"/>
                <a:gd name="T19" fmla="*/ 0 h 23"/>
                <a:gd name="T20" fmla="*/ 40 w 40"/>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40" h="23">
                  <a:moveTo>
                    <a:pt x="39" y="14"/>
                  </a:moveTo>
                  <a:lnTo>
                    <a:pt x="24" y="22"/>
                  </a:lnTo>
                  <a:lnTo>
                    <a:pt x="0" y="13"/>
                  </a:lnTo>
                  <a:lnTo>
                    <a:pt x="5" y="0"/>
                  </a:lnTo>
                  <a:lnTo>
                    <a:pt x="38" y="12"/>
                  </a:lnTo>
                  <a:lnTo>
                    <a:pt x="39" y="14"/>
                  </a:lnTo>
                </a:path>
              </a:pathLst>
            </a:custGeom>
            <a:solidFill>
              <a:srgbClr val="F2F2F2"/>
            </a:solidFill>
            <a:ln w="12700" cap="rnd">
              <a:noFill/>
              <a:round/>
              <a:headEnd/>
              <a:tailEnd/>
            </a:ln>
          </p:spPr>
          <p:txBody>
            <a:bodyPr/>
            <a:lstStyle/>
            <a:p>
              <a:endParaRPr lang="en-US"/>
            </a:p>
          </p:txBody>
        </p:sp>
        <p:sp>
          <p:nvSpPr>
            <p:cNvPr id="41019" name="Freeform 25"/>
            <p:cNvSpPr>
              <a:spLocks noChangeAspect="1"/>
            </p:cNvSpPr>
            <p:nvPr/>
          </p:nvSpPr>
          <p:spPr bwMode="auto">
            <a:xfrm>
              <a:off x="307" y="1691"/>
              <a:ext cx="40" cy="23"/>
            </a:xfrm>
            <a:custGeom>
              <a:avLst/>
              <a:gdLst>
                <a:gd name="T0" fmla="*/ 39 w 40"/>
                <a:gd name="T1" fmla="*/ 14 h 23"/>
                <a:gd name="T2" fmla="*/ 24 w 40"/>
                <a:gd name="T3" fmla="*/ 22 h 23"/>
                <a:gd name="T4" fmla="*/ 0 w 40"/>
                <a:gd name="T5" fmla="*/ 13 h 23"/>
                <a:gd name="T6" fmla="*/ 5 w 40"/>
                <a:gd name="T7" fmla="*/ 0 h 23"/>
                <a:gd name="T8" fmla="*/ 38 w 40"/>
                <a:gd name="T9" fmla="*/ 12 h 23"/>
                <a:gd name="T10" fmla="*/ 39 w 40"/>
                <a:gd name="T11" fmla="*/ 14 h 23"/>
                <a:gd name="T12" fmla="*/ 0 60000 65536"/>
                <a:gd name="T13" fmla="*/ 0 60000 65536"/>
                <a:gd name="T14" fmla="*/ 0 60000 65536"/>
                <a:gd name="T15" fmla="*/ 0 60000 65536"/>
                <a:gd name="T16" fmla="*/ 0 60000 65536"/>
                <a:gd name="T17" fmla="*/ 0 60000 65536"/>
                <a:gd name="T18" fmla="*/ 0 w 40"/>
                <a:gd name="T19" fmla="*/ 0 h 23"/>
                <a:gd name="T20" fmla="*/ 40 w 40"/>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40" h="23">
                  <a:moveTo>
                    <a:pt x="39" y="14"/>
                  </a:moveTo>
                  <a:lnTo>
                    <a:pt x="24" y="22"/>
                  </a:lnTo>
                  <a:lnTo>
                    <a:pt x="0" y="13"/>
                  </a:lnTo>
                  <a:lnTo>
                    <a:pt x="5" y="0"/>
                  </a:lnTo>
                  <a:lnTo>
                    <a:pt x="38" y="12"/>
                  </a:lnTo>
                  <a:lnTo>
                    <a:pt x="39" y="14"/>
                  </a:lnTo>
                </a:path>
              </a:pathLst>
            </a:custGeom>
            <a:noFill/>
            <a:ln w="12700" cap="rnd">
              <a:solidFill>
                <a:srgbClr val="000000"/>
              </a:solidFill>
              <a:round/>
              <a:headEnd/>
              <a:tailEnd/>
            </a:ln>
          </p:spPr>
          <p:txBody>
            <a:bodyPr/>
            <a:lstStyle/>
            <a:p>
              <a:endParaRPr lang="en-US"/>
            </a:p>
          </p:txBody>
        </p:sp>
        <p:sp>
          <p:nvSpPr>
            <p:cNvPr id="41020" name="Freeform 26"/>
            <p:cNvSpPr>
              <a:spLocks noChangeAspect="1"/>
            </p:cNvSpPr>
            <p:nvPr/>
          </p:nvSpPr>
          <p:spPr bwMode="auto">
            <a:xfrm>
              <a:off x="304" y="1699"/>
              <a:ext cx="20" cy="20"/>
            </a:xfrm>
            <a:custGeom>
              <a:avLst/>
              <a:gdLst>
                <a:gd name="T0" fmla="*/ 5 w 20"/>
                <a:gd name="T1" fmla="*/ 0 h 20"/>
                <a:gd name="T2" fmla="*/ 19 w 20"/>
                <a:gd name="T3" fmla="*/ 5 h 20"/>
                <a:gd name="T4" fmla="*/ 13 w 20"/>
                <a:gd name="T5" fmla="*/ 19 h 20"/>
                <a:gd name="T6" fmla="*/ 0 w 20"/>
                <a:gd name="T7" fmla="*/ 13 h 20"/>
                <a:gd name="T8" fmla="*/ 5 w 20"/>
                <a:gd name="T9" fmla="*/ 0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5" y="0"/>
                  </a:moveTo>
                  <a:lnTo>
                    <a:pt x="19" y="5"/>
                  </a:lnTo>
                  <a:lnTo>
                    <a:pt x="13" y="19"/>
                  </a:lnTo>
                  <a:lnTo>
                    <a:pt x="0" y="13"/>
                  </a:lnTo>
                  <a:lnTo>
                    <a:pt x="5" y="0"/>
                  </a:lnTo>
                </a:path>
              </a:pathLst>
            </a:custGeom>
            <a:solidFill>
              <a:srgbClr val="4C4C4C"/>
            </a:solidFill>
            <a:ln w="12700" cap="rnd">
              <a:noFill/>
              <a:round/>
              <a:headEnd/>
              <a:tailEnd/>
            </a:ln>
          </p:spPr>
          <p:txBody>
            <a:bodyPr/>
            <a:lstStyle/>
            <a:p>
              <a:endParaRPr lang="en-US"/>
            </a:p>
          </p:txBody>
        </p:sp>
        <p:sp>
          <p:nvSpPr>
            <p:cNvPr id="41021" name="Freeform 27"/>
            <p:cNvSpPr>
              <a:spLocks noChangeAspect="1"/>
            </p:cNvSpPr>
            <p:nvPr/>
          </p:nvSpPr>
          <p:spPr bwMode="auto">
            <a:xfrm>
              <a:off x="304" y="1699"/>
              <a:ext cx="20" cy="20"/>
            </a:xfrm>
            <a:custGeom>
              <a:avLst/>
              <a:gdLst>
                <a:gd name="T0" fmla="*/ 5 w 20"/>
                <a:gd name="T1" fmla="*/ 0 h 20"/>
                <a:gd name="T2" fmla="*/ 19 w 20"/>
                <a:gd name="T3" fmla="*/ 5 h 20"/>
                <a:gd name="T4" fmla="*/ 13 w 20"/>
                <a:gd name="T5" fmla="*/ 19 h 20"/>
                <a:gd name="T6" fmla="*/ 0 w 20"/>
                <a:gd name="T7" fmla="*/ 13 h 20"/>
                <a:gd name="T8" fmla="*/ 5 w 20"/>
                <a:gd name="T9" fmla="*/ 0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5" y="0"/>
                  </a:moveTo>
                  <a:lnTo>
                    <a:pt x="19" y="5"/>
                  </a:lnTo>
                  <a:lnTo>
                    <a:pt x="13" y="19"/>
                  </a:lnTo>
                  <a:lnTo>
                    <a:pt x="0" y="13"/>
                  </a:lnTo>
                  <a:lnTo>
                    <a:pt x="5" y="0"/>
                  </a:lnTo>
                </a:path>
              </a:pathLst>
            </a:custGeom>
            <a:noFill/>
            <a:ln w="12700" cap="rnd">
              <a:solidFill>
                <a:srgbClr val="000000"/>
              </a:solidFill>
              <a:round/>
              <a:headEnd/>
              <a:tailEnd/>
            </a:ln>
          </p:spPr>
          <p:txBody>
            <a:bodyPr/>
            <a:lstStyle/>
            <a:p>
              <a:endParaRPr lang="en-US"/>
            </a:p>
          </p:txBody>
        </p:sp>
        <p:sp>
          <p:nvSpPr>
            <p:cNvPr id="41022" name="Freeform 28"/>
            <p:cNvSpPr>
              <a:spLocks noChangeAspect="1"/>
            </p:cNvSpPr>
            <p:nvPr/>
          </p:nvSpPr>
          <p:spPr bwMode="auto">
            <a:xfrm>
              <a:off x="312" y="1677"/>
              <a:ext cx="20" cy="20"/>
            </a:xfrm>
            <a:custGeom>
              <a:avLst/>
              <a:gdLst>
                <a:gd name="T0" fmla="*/ 0 w 20"/>
                <a:gd name="T1" fmla="*/ 13 h 20"/>
                <a:gd name="T2" fmla="*/ 13 w 20"/>
                <a:gd name="T3" fmla="*/ 19 h 20"/>
                <a:gd name="T4" fmla="*/ 19 w 20"/>
                <a:gd name="T5" fmla="*/ 5 h 20"/>
                <a:gd name="T6" fmla="*/ 5 w 20"/>
                <a:gd name="T7" fmla="*/ 0 h 20"/>
                <a:gd name="T8" fmla="*/ 0 w 20"/>
                <a:gd name="T9" fmla="*/ 13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0" y="13"/>
                  </a:moveTo>
                  <a:lnTo>
                    <a:pt x="13" y="19"/>
                  </a:lnTo>
                  <a:lnTo>
                    <a:pt x="19" y="5"/>
                  </a:lnTo>
                  <a:lnTo>
                    <a:pt x="5" y="0"/>
                  </a:lnTo>
                  <a:lnTo>
                    <a:pt x="0" y="13"/>
                  </a:lnTo>
                </a:path>
              </a:pathLst>
            </a:custGeom>
            <a:solidFill>
              <a:srgbClr val="4C4C4C"/>
            </a:solidFill>
            <a:ln w="12700" cap="rnd">
              <a:noFill/>
              <a:round/>
              <a:headEnd/>
              <a:tailEnd/>
            </a:ln>
          </p:spPr>
          <p:txBody>
            <a:bodyPr/>
            <a:lstStyle/>
            <a:p>
              <a:endParaRPr lang="en-US"/>
            </a:p>
          </p:txBody>
        </p:sp>
        <p:sp>
          <p:nvSpPr>
            <p:cNvPr id="41023" name="Freeform 29"/>
            <p:cNvSpPr>
              <a:spLocks noChangeAspect="1"/>
            </p:cNvSpPr>
            <p:nvPr/>
          </p:nvSpPr>
          <p:spPr bwMode="auto">
            <a:xfrm>
              <a:off x="312" y="1677"/>
              <a:ext cx="20" cy="20"/>
            </a:xfrm>
            <a:custGeom>
              <a:avLst/>
              <a:gdLst>
                <a:gd name="T0" fmla="*/ 0 w 20"/>
                <a:gd name="T1" fmla="*/ 13 h 20"/>
                <a:gd name="T2" fmla="*/ 13 w 20"/>
                <a:gd name="T3" fmla="*/ 19 h 20"/>
                <a:gd name="T4" fmla="*/ 19 w 20"/>
                <a:gd name="T5" fmla="*/ 5 h 20"/>
                <a:gd name="T6" fmla="*/ 5 w 20"/>
                <a:gd name="T7" fmla="*/ 0 h 20"/>
                <a:gd name="T8" fmla="*/ 0 w 20"/>
                <a:gd name="T9" fmla="*/ 13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0" y="13"/>
                  </a:moveTo>
                  <a:lnTo>
                    <a:pt x="13" y="19"/>
                  </a:lnTo>
                  <a:lnTo>
                    <a:pt x="19" y="5"/>
                  </a:lnTo>
                  <a:lnTo>
                    <a:pt x="5" y="0"/>
                  </a:lnTo>
                  <a:lnTo>
                    <a:pt x="0" y="13"/>
                  </a:lnTo>
                </a:path>
              </a:pathLst>
            </a:custGeom>
            <a:noFill/>
            <a:ln w="12700" cap="rnd">
              <a:solidFill>
                <a:srgbClr val="000000"/>
              </a:solidFill>
              <a:round/>
              <a:headEnd/>
              <a:tailEnd/>
            </a:ln>
          </p:spPr>
          <p:txBody>
            <a:bodyPr/>
            <a:lstStyle/>
            <a:p>
              <a:endParaRPr lang="en-US"/>
            </a:p>
          </p:txBody>
        </p:sp>
        <p:sp>
          <p:nvSpPr>
            <p:cNvPr id="41024" name="Freeform 30"/>
            <p:cNvSpPr>
              <a:spLocks noChangeAspect="1"/>
            </p:cNvSpPr>
            <p:nvPr/>
          </p:nvSpPr>
          <p:spPr bwMode="auto">
            <a:xfrm>
              <a:off x="430" y="1440"/>
              <a:ext cx="225" cy="94"/>
            </a:xfrm>
            <a:custGeom>
              <a:avLst/>
              <a:gdLst>
                <a:gd name="T0" fmla="*/ 0 w 225"/>
                <a:gd name="T1" fmla="*/ 13 h 94"/>
                <a:gd name="T2" fmla="*/ 205 w 225"/>
                <a:gd name="T3" fmla="*/ 92 h 94"/>
                <a:gd name="T4" fmla="*/ 207 w 225"/>
                <a:gd name="T5" fmla="*/ 92 h 94"/>
                <a:gd name="T6" fmla="*/ 208 w 225"/>
                <a:gd name="T7" fmla="*/ 92 h 94"/>
                <a:gd name="T8" fmla="*/ 209 w 225"/>
                <a:gd name="T9" fmla="*/ 92 h 94"/>
                <a:gd name="T10" fmla="*/ 211 w 225"/>
                <a:gd name="T11" fmla="*/ 93 h 94"/>
                <a:gd name="T12" fmla="*/ 212 w 225"/>
                <a:gd name="T13" fmla="*/ 92 h 94"/>
                <a:gd name="T14" fmla="*/ 213 w 225"/>
                <a:gd name="T15" fmla="*/ 93 h 94"/>
                <a:gd name="T16" fmla="*/ 214 w 225"/>
                <a:gd name="T17" fmla="*/ 92 h 94"/>
                <a:gd name="T18" fmla="*/ 215 w 225"/>
                <a:gd name="T19" fmla="*/ 92 h 94"/>
                <a:gd name="T20" fmla="*/ 216 w 225"/>
                <a:gd name="T21" fmla="*/ 93 h 94"/>
                <a:gd name="T22" fmla="*/ 217 w 225"/>
                <a:gd name="T23" fmla="*/ 93 h 94"/>
                <a:gd name="T24" fmla="*/ 218 w 225"/>
                <a:gd name="T25" fmla="*/ 92 h 94"/>
                <a:gd name="T26" fmla="*/ 219 w 225"/>
                <a:gd name="T27" fmla="*/ 93 h 94"/>
                <a:gd name="T28" fmla="*/ 220 w 225"/>
                <a:gd name="T29" fmla="*/ 92 h 94"/>
                <a:gd name="T30" fmla="*/ 221 w 225"/>
                <a:gd name="T31" fmla="*/ 92 h 94"/>
                <a:gd name="T32" fmla="*/ 221 w 225"/>
                <a:gd name="T33" fmla="*/ 91 h 94"/>
                <a:gd name="T34" fmla="*/ 222 w 225"/>
                <a:gd name="T35" fmla="*/ 91 h 94"/>
                <a:gd name="T36" fmla="*/ 223 w 225"/>
                <a:gd name="T37" fmla="*/ 90 h 94"/>
                <a:gd name="T38" fmla="*/ 223 w 225"/>
                <a:gd name="T39" fmla="*/ 91 h 94"/>
                <a:gd name="T40" fmla="*/ 224 w 225"/>
                <a:gd name="T41" fmla="*/ 91 h 94"/>
                <a:gd name="T42" fmla="*/ 224 w 225"/>
                <a:gd name="T43" fmla="*/ 90 h 94"/>
                <a:gd name="T44" fmla="*/ 223 w 225"/>
                <a:gd name="T45" fmla="*/ 89 h 94"/>
                <a:gd name="T46" fmla="*/ 223 w 225"/>
                <a:gd name="T47" fmla="*/ 88 h 94"/>
                <a:gd name="T48" fmla="*/ 222 w 225"/>
                <a:gd name="T49" fmla="*/ 88 h 94"/>
                <a:gd name="T50" fmla="*/ 221 w 225"/>
                <a:gd name="T51" fmla="*/ 87 h 94"/>
                <a:gd name="T52" fmla="*/ 221 w 225"/>
                <a:gd name="T53" fmla="*/ 86 h 94"/>
                <a:gd name="T54" fmla="*/ 220 w 225"/>
                <a:gd name="T55" fmla="*/ 86 h 94"/>
                <a:gd name="T56" fmla="*/ 220 w 225"/>
                <a:gd name="T57" fmla="*/ 85 h 94"/>
                <a:gd name="T58" fmla="*/ 219 w 225"/>
                <a:gd name="T59" fmla="*/ 85 h 94"/>
                <a:gd name="T60" fmla="*/ 219 w 225"/>
                <a:gd name="T61" fmla="*/ 84 h 94"/>
                <a:gd name="T62" fmla="*/ 218 w 225"/>
                <a:gd name="T63" fmla="*/ 84 h 94"/>
                <a:gd name="T64" fmla="*/ 218 w 225"/>
                <a:gd name="T65" fmla="*/ 83 h 94"/>
                <a:gd name="T66" fmla="*/ 217 w 225"/>
                <a:gd name="T67" fmla="*/ 83 h 94"/>
                <a:gd name="T68" fmla="*/ 216 w 225"/>
                <a:gd name="T69" fmla="*/ 82 h 94"/>
                <a:gd name="T70" fmla="*/ 215 w 225"/>
                <a:gd name="T71" fmla="*/ 82 h 94"/>
                <a:gd name="T72" fmla="*/ 214 w 225"/>
                <a:gd name="T73" fmla="*/ 81 h 94"/>
                <a:gd name="T74" fmla="*/ 214 w 225"/>
                <a:gd name="T75" fmla="*/ 80 h 94"/>
                <a:gd name="T76" fmla="*/ 213 w 225"/>
                <a:gd name="T77" fmla="*/ 80 h 94"/>
                <a:gd name="T78" fmla="*/ 212 w 225"/>
                <a:gd name="T79" fmla="*/ 79 h 94"/>
                <a:gd name="T80" fmla="*/ 211 w 225"/>
                <a:gd name="T81" fmla="*/ 78 h 94"/>
                <a:gd name="T82" fmla="*/ 5 w 225"/>
                <a:gd name="T83" fmla="*/ 0 h 94"/>
                <a:gd name="T84" fmla="*/ 0 w 225"/>
                <a:gd name="T85" fmla="*/ 13 h 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5"/>
                <a:gd name="T130" fmla="*/ 0 h 94"/>
                <a:gd name="T131" fmla="*/ 225 w 225"/>
                <a:gd name="T132" fmla="*/ 94 h 9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5" h="94">
                  <a:moveTo>
                    <a:pt x="0" y="13"/>
                  </a:moveTo>
                  <a:lnTo>
                    <a:pt x="205" y="92"/>
                  </a:lnTo>
                  <a:lnTo>
                    <a:pt x="207" y="92"/>
                  </a:lnTo>
                  <a:lnTo>
                    <a:pt x="208" y="92"/>
                  </a:lnTo>
                  <a:lnTo>
                    <a:pt x="209" y="92"/>
                  </a:lnTo>
                  <a:lnTo>
                    <a:pt x="211" y="93"/>
                  </a:lnTo>
                  <a:lnTo>
                    <a:pt x="212" y="92"/>
                  </a:lnTo>
                  <a:lnTo>
                    <a:pt x="213" y="93"/>
                  </a:lnTo>
                  <a:lnTo>
                    <a:pt x="214" y="92"/>
                  </a:lnTo>
                  <a:lnTo>
                    <a:pt x="215" y="92"/>
                  </a:lnTo>
                  <a:lnTo>
                    <a:pt x="216" y="93"/>
                  </a:lnTo>
                  <a:lnTo>
                    <a:pt x="217" y="93"/>
                  </a:lnTo>
                  <a:lnTo>
                    <a:pt x="218" y="92"/>
                  </a:lnTo>
                  <a:lnTo>
                    <a:pt x="219" y="93"/>
                  </a:lnTo>
                  <a:lnTo>
                    <a:pt x="220" y="92"/>
                  </a:lnTo>
                  <a:lnTo>
                    <a:pt x="221" y="92"/>
                  </a:lnTo>
                  <a:lnTo>
                    <a:pt x="221" y="91"/>
                  </a:lnTo>
                  <a:lnTo>
                    <a:pt x="222" y="91"/>
                  </a:lnTo>
                  <a:lnTo>
                    <a:pt x="223" y="90"/>
                  </a:lnTo>
                  <a:lnTo>
                    <a:pt x="223" y="91"/>
                  </a:lnTo>
                  <a:lnTo>
                    <a:pt x="224" y="91"/>
                  </a:lnTo>
                  <a:lnTo>
                    <a:pt x="224" y="90"/>
                  </a:lnTo>
                  <a:lnTo>
                    <a:pt x="223" y="89"/>
                  </a:lnTo>
                  <a:lnTo>
                    <a:pt x="223" y="88"/>
                  </a:lnTo>
                  <a:lnTo>
                    <a:pt x="222" y="88"/>
                  </a:lnTo>
                  <a:lnTo>
                    <a:pt x="221" y="87"/>
                  </a:lnTo>
                  <a:lnTo>
                    <a:pt x="221" y="86"/>
                  </a:lnTo>
                  <a:lnTo>
                    <a:pt x="220" y="86"/>
                  </a:lnTo>
                  <a:lnTo>
                    <a:pt x="220" y="85"/>
                  </a:lnTo>
                  <a:lnTo>
                    <a:pt x="219" y="85"/>
                  </a:lnTo>
                  <a:lnTo>
                    <a:pt x="219" y="84"/>
                  </a:lnTo>
                  <a:lnTo>
                    <a:pt x="218" y="84"/>
                  </a:lnTo>
                  <a:lnTo>
                    <a:pt x="218" y="83"/>
                  </a:lnTo>
                  <a:lnTo>
                    <a:pt x="217" y="83"/>
                  </a:lnTo>
                  <a:lnTo>
                    <a:pt x="216" y="82"/>
                  </a:lnTo>
                  <a:lnTo>
                    <a:pt x="215" y="82"/>
                  </a:lnTo>
                  <a:lnTo>
                    <a:pt x="214" y="81"/>
                  </a:lnTo>
                  <a:lnTo>
                    <a:pt x="214" y="80"/>
                  </a:lnTo>
                  <a:lnTo>
                    <a:pt x="213" y="80"/>
                  </a:lnTo>
                  <a:lnTo>
                    <a:pt x="212" y="79"/>
                  </a:lnTo>
                  <a:lnTo>
                    <a:pt x="211" y="78"/>
                  </a:lnTo>
                  <a:lnTo>
                    <a:pt x="5" y="0"/>
                  </a:lnTo>
                  <a:lnTo>
                    <a:pt x="0" y="13"/>
                  </a:lnTo>
                </a:path>
              </a:pathLst>
            </a:custGeom>
            <a:solidFill>
              <a:srgbClr val="F2F2F2"/>
            </a:solidFill>
            <a:ln w="12700" cap="rnd">
              <a:noFill/>
              <a:round/>
              <a:headEnd/>
              <a:tailEnd/>
            </a:ln>
          </p:spPr>
          <p:txBody>
            <a:bodyPr/>
            <a:lstStyle/>
            <a:p>
              <a:endParaRPr lang="en-US"/>
            </a:p>
          </p:txBody>
        </p:sp>
        <p:sp>
          <p:nvSpPr>
            <p:cNvPr id="41025" name="Freeform 31"/>
            <p:cNvSpPr>
              <a:spLocks noChangeAspect="1"/>
            </p:cNvSpPr>
            <p:nvPr/>
          </p:nvSpPr>
          <p:spPr bwMode="auto">
            <a:xfrm>
              <a:off x="430" y="1440"/>
              <a:ext cx="225" cy="94"/>
            </a:xfrm>
            <a:custGeom>
              <a:avLst/>
              <a:gdLst>
                <a:gd name="T0" fmla="*/ 0 w 225"/>
                <a:gd name="T1" fmla="*/ 13 h 94"/>
                <a:gd name="T2" fmla="*/ 205 w 225"/>
                <a:gd name="T3" fmla="*/ 92 h 94"/>
                <a:gd name="T4" fmla="*/ 209 w 225"/>
                <a:gd name="T5" fmla="*/ 92 h 94"/>
                <a:gd name="T6" fmla="*/ 213 w 225"/>
                <a:gd name="T7" fmla="*/ 93 h 94"/>
                <a:gd name="T8" fmla="*/ 215 w 225"/>
                <a:gd name="T9" fmla="*/ 92 h 94"/>
                <a:gd name="T10" fmla="*/ 218 w 225"/>
                <a:gd name="T11" fmla="*/ 92 h 94"/>
                <a:gd name="T12" fmla="*/ 221 w 225"/>
                <a:gd name="T13" fmla="*/ 92 h 94"/>
                <a:gd name="T14" fmla="*/ 222 w 225"/>
                <a:gd name="T15" fmla="*/ 91 h 94"/>
                <a:gd name="T16" fmla="*/ 223 w 225"/>
                <a:gd name="T17" fmla="*/ 91 h 94"/>
                <a:gd name="T18" fmla="*/ 224 w 225"/>
                <a:gd name="T19" fmla="*/ 91 h 94"/>
                <a:gd name="T20" fmla="*/ 224 w 225"/>
                <a:gd name="T21" fmla="*/ 90 h 94"/>
                <a:gd name="T22" fmla="*/ 223 w 225"/>
                <a:gd name="T23" fmla="*/ 89 h 94"/>
                <a:gd name="T24" fmla="*/ 222 w 225"/>
                <a:gd name="T25" fmla="*/ 88 h 94"/>
                <a:gd name="T26" fmla="*/ 220 w 225"/>
                <a:gd name="T27" fmla="*/ 86 h 94"/>
                <a:gd name="T28" fmla="*/ 218 w 225"/>
                <a:gd name="T29" fmla="*/ 84 h 94"/>
                <a:gd name="T30" fmla="*/ 216 w 225"/>
                <a:gd name="T31" fmla="*/ 82 h 94"/>
                <a:gd name="T32" fmla="*/ 214 w 225"/>
                <a:gd name="T33" fmla="*/ 80 h 94"/>
                <a:gd name="T34" fmla="*/ 211 w 225"/>
                <a:gd name="T35" fmla="*/ 78 h 94"/>
                <a:gd name="T36" fmla="*/ 5 w 225"/>
                <a:gd name="T37" fmla="*/ 0 h 94"/>
                <a:gd name="T38" fmla="*/ 0 w 225"/>
                <a:gd name="T39" fmla="*/ 13 h 9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5"/>
                <a:gd name="T61" fmla="*/ 0 h 94"/>
                <a:gd name="T62" fmla="*/ 225 w 225"/>
                <a:gd name="T63" fmla="*/ 94 h 9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5" h="94">
                  <a:moveTo>
                    <a:pt x="0" y="13"/>
                  </a:moveTo>
                  <a:lnTo>
                    <a:pt x="205" y="92"/>
                  </a:lnTo>
                  <a:lnTo>
                    <a:pt x="209" y="92"/>
                  </a:lnTo>
                  <a:lnTo>
                    <a:pt x="213" y="93"/>
                  </a:lnTo>
                  <a:lnTo>
                    <a:pt x="215" y="92"/>
                  </a:lnTo>
                  <a:lnTo>
                    <a:pt x="218" y="92"/>
                  </a:lnTo>
                  <a:lnTo>
                    <a:pt x="221" y="92"/>
                  </a:lnTo>
                  <a:lnTo>
                    <a:pt x="222" y="91"/>
                  </a:lnTo>
                  <a:lnTo>
                    <a:pt x="223" y="91"/>
                  </a:lnTo>
                  <a:lnTo>
                    <a:pt x="224" y="91"/>
                  </a:lnTo>
                  <a:lnTo>
                    <a:pt x="224" y="90"/>
                  </a:lnTo>
                  <a:lnTo>
                    <a:pt x="223" y="89"/>
                  </a:lnTo>
                  <a:lnTo>
                    <a:pt x="222" y="88"/>
                  </a:lnTo>
                  <a:lnTo>
                    <a:pt x="220" y="86"/>
                  </a:lnTo>
                  <a:lnTo>
                    <a:pt x="218" y="84"/>
                  </a:lnTo>
                  <a:lnTo>
                    <a:pt x="216" y="82"/>
                  </a:lnTo>
                  <a:lnTo>
                    <a:pt x="214" y="80"/>
                  </a:lnTo>
                  <a:lnTo>
                    <a:pt x="211" y="78"/>
                  </a:lnTo>
                  <a:lnTo>
                    <a:pt x="5" y="0"/>
                  </a:lnTo>
                  <a:lnTo>
                    <a:pt x="0" y="13"/>
                  </a:lnTo>
                </a:path>
              </a:pathLst>
            </a:custGeom>
            <a:noFill/>
            <a:ln w="12700" cap="rnd">
              <a:solidFill>
                <a:srgbClr val="000000"/>
              </a:solidFill>
              <a:round/>
              <a:headEnd/>
              <a:tailEnd/>
            </a:ln>
          </p:spPr>
          <p:txBody>
            <a:bodyPr/>
            <a:lstStyle/>
            <a:p>
              <a:endParaRPr lang="en-US"/>
            </a:p>
          </p:txBody>
        </p:sp>
        <p:sp>
          <p:nvSpPr>
            <p:cNvPr id="41026" name="Freeform 32"/>
            <p:cNvSpPr>
              <a:spLocks noChangeAspect="1"/>
            </p:cNvSpPr>
            <p:nvPr/>
          </p:nvSpPr>
          <p:spPr bwMode="auto">
            <a:xfrm>
              <a:off x="429" y="1439"/>
              <a:ext cx="40" cy="25"/>
            </a:xfrm>
            <a:custGeom>
              <a:avLst/>
              <a:gdLst>
                <a:gd name="T0" fmla="*/ 39 w 40"/>
                <a:gd name="T1" fmla="*/ 15 h 25"/>
                <a:gd name="T2" fmla="*/ 25 w 40"/>
                <a:gd name="T3" fmla="*/ 24 h 25"/>
                <a:gd name="T4" fmla="*/ 0 w 40"/>
                <a:gd name="T5" fmla="*/ 13 h 25"/>
                <a:gd name="T6" fmla="*/ 5 w 40"/>
                <a:gd name="T7" fmla="*/ 0 h 25"/>
                <a:gd name="T8" fmla="*/ 39 w 40"/>
                <a:gd name="T9" fmla="*/ 12 h 25"/>
                <a:gd name="T10" fmla="*/ 39 w 40"/>
                <a:gd name="T11" fmla="*/ 15 h 25"/>
                <a:gd name="T12" fmla="*/ 0 60000 65536"/>
                <a:gd name="T13" fmla="*/ 0 60000 65536"/>
                <a:gd name="T14" fmla="*/ 0 60000 65536"/>
                <a:gd name="T15" fmla="*/ 0 60000 65536"/>
                <a:gd name="T16" fmla="*/ 0 60000 65536"/>
                <a:gd name="T17" fmla="*/ 0 60000 65536"/>
                <a:gd name="T18" fmla="*/ 0 w 40"/>
                <a:gd name="T19" fmla="*/ 0 h 25"/>
                <a:gd name="T20" fmla="*/ 40 w 40"/>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40" h="25">
                  <a:moveTo>
                    <a:pt x="39" y="15"/>
                  </a:moveTo>
                  <a:lnTo>
                    <a:pt x="25" y="24"/>
                  </a:lnTo>
                  <a:lnTo>
                    <a:pt x="0" y="13"/>
                  </a:lnTo>
                  <a:lnTo>
                    <a:pt x="5" y="0"/>
                  </a:lnTo>
                  <a:lnTo>
                    <a:pt x="39" y="12"/>
                  </a:lnTo>
                  <a:lnTo>
                    <a:pt x="39" y="15"/>
                  </a:lnTo>
                </a:path>
              </a:pathLst>
            </a:custGeom>
            <a:solidFill>
              <a:srgbClr val="F2F2F2"/>
            </a:solidFill>
            <a:ln w="12700" cap="rnd">
              <a:noFill/>
              <a:round/>
              <a:headEnd/>
              <a:tailEnd/>
            </a:ln>
          </p:spPr>
          <p:txBody>
            <a:bodyPr/>
            <a:lstStyle/>
            <a:p>
              <a:endParaRPr lang="en-US"/>
            </a:p>
          </p:txBody>
        </p:sp>
        <p:sp>
          <p:nvSpPr>
            <p:cNvPr id="41027" name="Freeform 33"/>
            <p:cNvSpPr>
              <a:spLocks noChangeAspect="1"/>
            </p:cNvSpPr>
            <p:nvPr/>
          </p:nvSpPr>
          <p:spPr bwMode="auto">
            <a:xfrm>
              <a:off x="429" y="1439"/>
              <a:ext cx="40" cy="25"/>
            </a:xfrm>
            <a:custGeom>
              <a:avLst/>
              <a:gdLst>
                <a:gd name="T0" fmla="*/ 39 w 40"/>
                <a:gd name="T1" fmla="*/ 15 h 25"/>
                <a:gd name="T2" fmla="*/ 25 w 40"/>
                <a:gd name="T3" fmla="*/ 24 h 25"/>
                <a:gd name="T4" fmla="*/ 0 w 40"/>
                <a:gd name="T5" fmla="*/ 13 h 25"/>
                <a:gd name="T6" fmla="*/ 5 w 40"/>
                <a:gd name="T7" fmla="*/ 0 h 25"/>
                <a:gd name="T8" fmla="*/ 39 w 40"/>
                <a:gd name="T9" fmla="*/ 12 h 25"/>
                <a:gd name="T10" fmla="*/ 39 w 40"/>
                <a:gd name="T11" fmla="*/ 15 h 25"/>
                <a:gd name="T12" fmla="*/ 0 60000 65536"/>
                <a:gd name="T13" fmla="*/ 0 60000 65536"/>
                <a:gd name="T14" fmla="*/ 0 60000 65536"/>
                <a:gd name="T15" fmla="*/ 0 60000 65536"/>
                <a:gd name="T16" fmla="*/ 0 60000 65536"/>
                <a:gd name="T17" fmla="*/ 0 60000 65536"/>
                <a:gd name="T18" fmla="*/ 0 w 40"/>
                <a:gd name="T19" fmla="*/ 0 h 25"/>
                <a:gd name="T20" fmla="*/ 40 w 40"/>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40" h="25">
                  <a:moveTo>
                    <a:pt x="39" y="15"/>
                  </a:moveTo>
                  <a:lnTo>
                    <a:pt x="25" y="24"/>
                  </a:lnTo>
                  <a:lnTo>
                    <a:pt x="0" y="13"/>
                  </a:lnTo>
                  <a:lnTo>
                    <a:pt x="5" y="0"/>
                  </a:lnTo>
                  <a:lnTo>
                    <a:pt x="39" y="12"/>
                  </a:lnTo>
                  <a:lnTo>
                    <a:pt x="39" y="15"/>
                  </a:lnTo>
                </a:path>
              </a:pathLst>
            </a:custGeom>
            <a:noFill/>
            <a:ln w="12700" cap="rnd">
              <a:solidFill>
                <a:srgbClr val="000000"/>
              </a:solidFill>
              <a:round/>
              <a:headEnd/>
              <a:tailEnd/>
            </a:ln>
          </p:spPr>
          <p:txBody>
            <a:bodyPr/>
            <a:lstStyle/>
            <a:p>
              <a:endParaRPr lang="en-US"/>
            </a:p>
          </p:txBody>
        </p:sp>
        <p:sp>
          <p:nvSpPr>
            <p:cNvPr id="41028" name="Freeform 34"/>
            <p:cNvSpPr>
              <a:spLocks noChangeAspect="1"/>
            </p:cNvSpPr>
            <p:nvPr/>
          </p:nvSpPr>
          <p:spPr bwMode="auto">
            <a:xfrm>
              <a:off x="435" y="1426"/>
              <a:ext cx="36" cy="27"/>
            </a:xfrm>
            <a:custGeom>
              <a:avLst/>
              <a:gdLst>
                <a:gd name="T0" fmla="*/ 35 w 36"/>
                <a:gd name="T1" fmla="*/ 24 h 27"/>
                <a:gd name="T2" fmla="*/ 29 w 36"/>
                <a:gd name="T3" fmla="*/ 9 h 27"/>
                <a:gd name="T4" fmla="*/ 4 w 36"/>
                <a:gd name="T5" fmla="*/ 0 h 27"/>
                <a:gd name="T6" fmla="*/ 0 w 36"/>
                <a:gd name="T7" fmla="*/ 13 h 27"/>
                <a:gd name="T8" fmla="*/ 33 w 36"/>
                <a:gd name="T9" fmla="*/ 26 h 27"/>
                <a:gd name="T10" fmla="*/ 35 w 36"/>
                <a:gd name="T11" fmla="*/ 24 h 27"/>
                <a:gd name="T12" fmla="*/ 0 60000 65536"/>
                <a:gd name="T13" fmla="*/ 0 60000 65536"/>
                <a:gd name="T14" fmla="*/ 0 60000 65536"/>
                <a:gd name="T15" fmla="*/ 0 60000 65536"/>
                <a:gd name="T16" fmla="*/ 0 60000 65536"/>
                <a:gd name="T17" fmla="*/ 0 60000 65536"/>
                <a:gd name="T18" fmla="*/ 0 w 36"/>
                <a:gd name="T19" fmla="*/ 0 h 27"/>
                <a:gd name="T20" fmla="*/ 36 w 36"/>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6" h="27">
                  <a:moveTo>
                    <a:pt x="35" y="24"/>
                  </a:moveTo>
                  <a:lnTo>
                    <a:pt x="29" y="9"/>
                  </a:lnTo>
                  <a:lnTo>
                    <a:pt x="4" y="0"/>
                  </a:lnTo>
                  <a:lnTo>
                    <a:pt x="0" y="13"/>
                  </a:lnTo>
                  <a:lnTo>
                    <a:pt x="33" y="26"/>
                  </a:lnTo>
                  <a:lnTo>
                    <a:pt x="35" y="24"/>
                  </a:lnTo>
                </a:path>
              </a:pathLst>
            </a:custGeom>
            <a:solidFill>
              <a:srgbClr val="F2F2F2"/>
            </a:solidFill>
            <a:ln w="12700" cap="rnd">
              <a:noFill/>
              <a:round/>
              <a:headEnd/>
              <a:tailEnd/>
            </a:ln>
          </p:spPr>
          <p:txBody>
            <a:bodyPr/>
            <a:lstStyle/>
            <a:p>
              <a:endParaRPr lang="en-US"/>
            </a:p>
          </p:txBody>
        </p:sp>
        <p:sp>
          <p:nvSpPr>
            <p:cNvPr id="41029" name="Freeform 35"/>
            <p:cNvSpPr>
              <a:spLocks noChangeAspect="1"/>
            </p:cNvSpPr>
            <p:nvPr/>
          </p:nvSpPr>
          <p:spPr bwMode="auto">
            <a:xfrm>
              <a:off x="435" y="1426"/>
              <a:ext cx="36" cy="27"/>
            </a:xfrm>
            <a:custGeom>
              <a:avLst/>
              <a:gdLst>
                <a:gd name="T0" fmla="*/ 35 w 36"/>
                <a:gd name="T1" fmla="*/ 24 h 27"/>
                <a:gd name="T2" fmla="*/ 29 w 36"/>
                <a:gd name="T3" fmla="*/ 9 h 27"/>
                <a:gd name="T4" fmla="*/ 4 w 36"/>
                <a:gd name="T5" fmla="*/ 0 h 27"/>
                <a:gd name="T6" fmla="*/ 0 w 36"/>
                <a:gd name="T7" fmla="*/ 13 h 27"/>
                <a:gd name="T8" fmla="*/ 33 w 36"/>
                <a:gd name="T9" fmla="*/ 26 h 27"/>
                <a:gd name="T10" fmla="*/ 35 w 36"/>
                <a:gd name="T11" fmla="*/ 24 h 27"/>
                <a:gd name="T12" fmla="*/ 0 60000 65536"/>
                <a:gd name="T13" fmla="*/ 0 60000 65536"/>
                <a:gd name="T14" fmla="*/ 0 60000 65536"/>
                <a:gd name="T15" fmla="*/ 0 60000 65536"/>
                <a:gd name="T16" fmla="*/ 0 60000 65536"/>
                <a:gd name="T17" fmla="*/ 0 60000 65536"/>
                <a:gd name="T18" fmla="*/ 0 w 36"/>
                <a:gd name="T19" fmla="*/ 0 h 27"/>
                <a:gd name="T20" fmla="*/ 36 w 36"/>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6" h="27">
                  <a:moveTo>
                    <a:pt x="35" y="24"/>
                  </a:moveTo>
                  <a:lnTo>
                    <a:pt x="29" y="9"/>
                  </a:lnTo>
                  <a:lnTo>
                    <a:pt x="4" y="0"/>
                  </a:lnTo>
                  <a:lnTo>
                    <a:pt x="0" y="13"/>
                  </a:lnTo>
                  <a:lnTo>
                    <a:pt x="33" y="26"/>
                  </a:lnTo>
                  <a:lnTo>
                    <a:pt x="35" y="24"/>
                  </a:lnTo>
                </a:path>
              </a:pathLst>
            </a:custGeom>
            <a:noFill/>
            <a:ln w="12700" cap="rnd">
              <a:solidFill>
                <a:srgbClr val="000000"/>
              </a:solidFill>
              <a:round/>
              <a:headEnd/>
              <a:tailEnd/>
            </a:ln>
          </p:spPr>
          <p:txBody>
            <a:bodyPr/>
            <a:lstStyle/>
            <a:p>
              <a:endParaRPr lang="en-US"/>
            </a:p>
          </p:txBody>
        </p:sp>
        <p:sp>
          <p:nvSpPr>
            <p:cNvPr id="41030" name="Freeform 36"/>
            <p:cNvSpPr>
              <a:spLocks noChangeAspect="1"/>
            </p:cNvSpPr>
            <p:nvPr/>
          </p:nvSpPr>
          <p:spPr bwMode="auto">
            <a:xfrm>
              <a:off x="436" y="1428"/>
              <a:ext cx="20" cy="19"/>
            </a:xfrm>
            <a:custGeom>
              <a:avLst/>
              <a:gdLst>
                <a:gd name="T0" fmla="*/ 0 w 20"/>
                <a:gd name="T1" fmla="*/ 12 h 19"/>
                <a:gd name="T2" fmla="*/ 13 w 20"/>
                <a:gd name="T3" fmla="*/ 18 h 19"/>
                <a:gd name="T4" fmla="*/ 19 w 20"/>
                <a:gd name="T5" fmla="*/ 5 h 19"/>
                <a:gd name="T6" fmla="*/ 5 w 20"/>
                <a:gd name="T7" fmla="*/ 0 h 19"/>
                <a:gd name="T8" fmla="*/ 0 w 20"/>
                <a:gd name="T9" fmla="*/ 12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0" y="12"/>
                  </a:moveTo>
                  <a:lnTo>
                    <a:pt x="13" y="18"/>
                  </a:lnTo>
                  <a:lnTo>
                    <a:pt x="19" y="5"/>
                  </a:lnTo>
                  <a:lnTo>
                    <a:pt x="5" y="0"/>
                  </a:lnTo>
                  <a:lnTo>
                    <a:pt x="0" y="12"/>
                  </a:lnTo>
                </a:path>
              </a:pathLst>
            </a:custGeom>
            <a:solidFill>
              <a:srgbClr val="4C4C4C"/>
            </a:solidFill>
            <a:ln w="12700" cap="rnd">
              <a:noFill/>
              <a:round/>
              <a:headEnd/>
              <a:tailEnd/>
            </a:ln>
          </p:spPr>
          <p:txBody>
            <a:bodyPr/>
            <a:lstStyle/>
            <a:p>
              <a:endParaRPr lang="en-US"/>
            </a:p>
          </p:txBody>
        </p:sp>
        <p:sp>
          <p:nvSpPr>
            <p:cNvPr id="41031" name="Freeform 37"/>
            <p:cNvSpPr>
              <a:spLocks noChangeAspect="1"/>
            </p:cNvSpPr>
            <p:nvPr/>
          </p:nvSpPr>
          <p:spPr bwMode="auto">
            <a:xfrm>
              <a:off x="436" y="1428"/>
              <a:ext cx="20" cy="19"/>
            </a:xfrm>
            <a:custGeom>
              <a:avLst/>
              <a:gdLst>
                <a:gd name="T0" fmla="*/ 0 w 20"/>
                <a:gd name="T1" fmla="*/ 12 h 19"/>
                <a:gd name="T2" fmla="*/ 13 w 20"/>
                <a:gd name="T3" fmla="*/ 18 h 19"/>
                <a:gd name="T4" fmla="*/ 19 w 20"/>
                <a:gd name="T5" fmla="*/ 5 h 19"/>
                <a:gd name="T6" fmla="*/ 5 w 20"/>
                <a:gd name="T7" fmla="*/ 0 h 19"/>
                <a:gd name="T8" fmla="*/ 0 w 20"/>
                <a:gd name="T9" fmla="*/ 12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0" y="12"/>
                  </a:moveTo>
                  <a:lnTo>
                    <a:pt x="13" y="18"/>
                  </a:lnTo>
                  <a:lnTo>
                    <a:pt x="19" y="5"/>
                  </a:lnTo>
                  <a:lnTo>
                    <a:pt x="5" y="0"/>
                  </a:lnTo>
                  <a:lnTo>
                    <a:pt x="0" y="12"/>
                  </a:lnTo>
                </a:path>
              </a:pathLst>
            </a:custGeom>
            <a:noFill/>
            <a:ln w="12700" cap="rnd">
              <a:solidFill>
                <a:srgbClr val="000000"/>
              </a:solidFill>
              <a:round/>
              <a:headEnd/>
              <a:tailEnd/>
            </a:ln>
          </p:spPr>
          <p:txBody>
            <a:bodyPr/>
            <a:lstStyle/>
            <a:p>
              <a:endParaRPr lang="en-US"/>
            </a:p>
          </p:txBody>
        </p:sp>
        <p:sp>
          <p:nvSpPr>
            <p:cNvPr id="41032" name="Freeform 38"/>
            <p:cNvSpPr>
              <a:spLocks noChangeAspect="1"/>
            </p:cNvSpPr>
            <p:nvPr/>
          </p:nvSpPr>
          <p:spPr bwMode="auto">
            <a:xfrm>
              <a:off x="428" y="1449"/>
              <a:ext cx="19" cy="20"/>
            </a:xfrm>
            <a:custGeom>
              <a:avLst/>
              <a:gdLst>
                <a:gd name="T0" fmla="*/ 4 w 19"/>
                <a:gd name="T1" fmla="*/ 0 h 20"/>
                <a:gd name="T2" fmla="*/ 18 w 19"/>
                <a:gd name="T3" fmla="*/ 5 h 20"/>
                <a:gd name="T4" fmla="*/ 13 w 19"/>
                <a:gd name="T5" fmla="*/ 19 h 20"/>
                <a:gd name="T6" fmla="*/ 0 w 19"/>
                <a:gd name="T7" fmla="*/ 13 h 20"/>
                <a:gd name="T8" fmla="*/ 4 w 19"/>
                <a:gd name="T9" fmla="*/ 0 h 20"/>
                <a:gd name="T10" fmla="*/ 0 60000 65536"/>
                <a:gd name="T11" fmla="*/ 0 60000 65536"/>
                <a:gd name="T12" fmla="*/ 0 60000 65536"/>
                <a:gd name="T13" fmla="*/ 0 60000 65536"/>
                <a:gd name="T14" fmla="*/ 0 60000 65536"/>
                <a:gd name="T15" fmla="*/ 0 w 19"/>
                <a:gd name="T16" fmla="*/ 0 h 20"/>
                <a:gd name="T17" fmla="*/ 19 w 19"/>
                <a:gd name="T18" fmla="*/ 20 h 20"/>
              </a:gdLst>
              <a:ahLst/>
              <a:cxnLst>
                <a:cxn ang="T10">
                  <a:pos x="T0" y="T1"/>
                </a:cxn>
                <a:cxn ang="T11">
                  <a:pos x="T2" y="T3"/>
                </a:cxn>
                <a:cxn ang="T12">
                  <a:pos x="T4" y="T5"/>
                </a:cxn>
                <a:cxn ang="T13">
                  <a:pos x="T6" y="T7"/>
                </a:cxn>
                <a:cxn ang="T14">
                  <a:pos x="T8" y="T9"/>
                </a:cxn>
              </a:cxnLst>
              <a:rect l="T15" t="T16" r="T17" b="T18"/>
              <a:pathLst>
                <a:path w="19" h="20">
                  <a:moveTo>
                    <a:pt x="4" y="0"/>
                  </a:moveTo>
                  <a:lnTo>
                    <a:pt x="18" y="5"/>
                  </a:lnTo>
                  <a:lnTo>
                    <a:pt x="13" y="19"/>
                  </a:lnTo>
                  <a:lnTo>
                    <a:pt x="0" y="13"/>
                  </a:lnTo>
                  <a:lnTo>
                    <a:pt x="4" y="0"/>
                  </a:lnTo>
                </a:path>
              </a:pathLst>
            </a:custGeom>
            <a:solidFill>
              <a:srgbClr val="4C4C4C"/>
            </a:solidFill>
            <a:ln w="12700" cap="rnd">
              <a:noFill/>
              <a:round/>
              <a:headEnd/>
              <a:tailEnd/>
            </a:ln>
          </p:spPr>
          <p:txBody>
            <a:bodyPr/>
            <a:lstStyle/>
            <a:p>
              <a:endParaRPr lang="en-US"/>
            </a:p>
          </p:txBody>
        </p:sp>
        <p:sp>
          <p:nvSpPr>
            <p:cNvPr id="41033" name="Freeform 39"/>
            <p:cNvSpPr>
              <a:spLocks noChangeAspect="1"/>
            </p:cNvSpPr>
            <p:nvPr/>
          </p:nvSpPr>
          <p:spPr bwMode="auto">
            <a:xfrm>
              <a:off x="428" y="1449"/>
              <a:ext cx="19" cy="20"/>
            </a:xfrm>
            <a:custGeom>
              <a:avLst/>
              <a:gdLst>
                <a:gd name="T0" fmla="*/ 4 w 19"/>
                <a:gd name="T1" fmla="*/ 0 h 20"/>
                <a:gd name="T2" fmla="*/ 18 w 19"/>
                <a:gd name="T3" fmla="*/ 5 h 20"/>
                <a:gd name="T4" fmla="*/ 13 w 19"/>
                <a:gd name="T5" fmla="*/ 19 h 20"/>
                <a:gd name="T6" fmla="*/ 0 w 19"/>
                <a:gd name="T7" fmla="*/ 13 h 20"/>
                <a:gd name="T8" fmla="*/ 4 w 19"/>
                <a:gd name="T9" fmla="*/ 0 h 20"/>
                <a:gd name="T10" fmla="*/ 0 60000 65536"/>
                <a:gd name="T11" fmla="*/ 0 60000 65536"/>
                <a:gd name="T12" fmla="*/ 0 60000 65536"/>
                <a:gd name="T13" fmla="*/ 0 60000 65536"/>
                <a:gd name="T14" fmla="*/ 0 60000 65536"/>
                <a:gd name="T15" fmla="*/ 0 w 19"/>
                <a:gd name="T16" fmla="*/ 0 h 20"/>
                <a:gd name="T17" fmla="*/ 19 w 19"/>
                <a:gd name="T18" fmla="*/ 20 h 20"/>
              </a:gdLst>
              <a:ahLst/>
              <a:cxnLst>
                <a:cxn ang="T10">
                  <a:pos x="T0" y="T1"/>
                </a:cxn>
                <a:cxn ang="T11">
                  <a:pos x="T2" y="T3"/>
                </a:cxn>
                <a:cxn ang="T12">
                  <a:pos x="T4" y="T5"/>
                </a:cxn>
                <a:cxn ang="T13">
                  <a:pos x="T6" y="T7"/>
                </a:cxn>
                <a:cxn ang="T14">
                  <a:pos x="T8" y="T9"/>
                </a:cxn>
              </a:cxnLst>
              <a:rect l="T15" t="T16" r="T17" b="T18"/>
              <a:pathLst>
                <a:path w="19" h="20">
                  <a:moveTo>
                    <a:pt x="4" y="0"/>
                  </a:moveTo>
                  <a:lnTo>
                    <a:pt x="18" y="5"/>
                  </a:lnTo>
                  <a:lnTo>
                    <a:pt x="13" y="19"/>
                  </a:lnTo>
                  <a:lnTo>
                    <a:pt x="0" y="13"/>
                  </a:lnTo>
                  <a:lnTo>
                    <a:pt x="4" y="0"/>
                  </a:lnTo>
                </a:path>
              </a:pathLst>
            </a:custGeom>
            <a:noFill/>
            <a:ln w="12700" cap="rnd">
              <a:solidFill>
                <a:srgbClr val="000000"/>
              </a:solidFill>
              <a:round/>
              <a:headEnd/>
              <a:tailEnd/>
            </a:ln>
          </p:spPr>
          <p:txBody>
            <a:bodyPr/>
            <a:lstStyle/>
            <a:p>
              <a:endParaRPr lang="en-US"/>
            </a:p>
          </p:txBody>
        </p:sp>
        <p:sp>
          <p:nvSpPr>
            <p:cNvPr id="41034" name="Freeform 40"/>
            <p:cNvSpPr>
              <a:spLocks noChangeAspect="1"/>
            </p:cNvSpPr>
            <p:nvPr/>
          </p:nvSpPr>
          <p:spPr bwMode="auto">
            <a:xfrm>
              <a:off x="418" y="1395"/>
              <a:ext cx="224" cy="95"/>
            </a:xfrm>
            <a:custGeom>
              <a:avLst/>
              <a:gdLst>
                <a:gd name="T0" fmla="*/ 0 w 224"/>
                <a:gd name="T1" fmla="*/ 13 h 95"/>
                <a:gd name="T2" fmla="*/ 205 w 224"/>
                <a:gd name="T3" fmla="*/ 93 h 95"/>
                <a:gd name="T4" fmla="*/ 206 w 224"/>
                <a:gd name="T5" fmla="*/ 94 h 95"/>
                <a:gd name="T6" fmla="*/ 208 w 224"/>
                <a:gd name="T7" fmla="*/ 93 h 95"/>
                <a:gd name="T8" fmla="*/ 209 w 224"/>
                <a:gd name="T9" fmla="*/ 94 h 95"/>
                <a:gd name="T10" fmla="*/ 210 w 224"/>
                <a:gd name="T11" fmla="*/ 94 h 95"/>
                <a:gd name="T12" fmla="*/ 211 w 224"/>
                <a:gd name="T13" fmla="*/ 93 h 95"/>
                <a:gd name="T14" fmla="*/ 212 w 224"/>
                <a:gd name="T15" fmla="*/ 94 h 95"/>
                <a:gd name="T16" fmla="*/ 214 w 224"/>
                <a:gd name="T17" fmla="*/ 93 h 95"/>
                <a:gd name="T18" fmla="*/ 214 w 224"/>
                <a:gd name="T19" fmla="*/ 94 h 95"/>
                <a:gd name="T20" fmla="*/ 214 w 224"/>
                <a:gd name="T21" fmla="*/ 93 h 95"/>
                <a:gd name="T22" fmla="*/ 216 w 224"/>
                <a:gd name="T23" fmla="*/ 94 h 95"/>
                <a:gd name="T24" fmla="*/ 217 w 224"/>
                <a:gd name="T25" fmla="*/ 93 h 95"/>
                <a:gd name="T26" fmla="*/ 218 w 224"/>
                <a:gd name="T27" fmla="*/ 93 h 95"/>
                <a:gd name="T28" fmla="*/ 218 w 224"/>
                <a:gd name="T29" fmla="*/ 94 h 95"/>
                <a:gd name="T30" fmla="*/ 219 w 224"/>
                <a:gd name="T31" fmla="*/ 93 h 95"/>
                <a:gd name="T32" fmla="*/ 220 w 224"/>
                <a:gd name="T33" fmla="*/ 93 h 95"/>
                <a:gd name="T34" fmla="*/ 221 w 224"/>
                <a:gd name="T35" fmla="*/ 92 h 95"/>
                <a:gd name="T36" fmla="*/ 221 w 224"/>
                <a:gd name="T37" fmla="*/ 93 h 95"/>
                <a:gd name="T38" fmla="*/ 222 w 224"/>
                <a:gd name="T39" fmla="*/ 92 h 95"/>
                <a:gd name="T40" fmla="*/ 223 w 224"/>
                <a:gd name="T41" fmla="*/ 92 h 95"/>
                <a:gd name="T42" fmla="*/ 223 w 224"/>
                <a:gd name="T43" fmla="*/ 91 h 95"/>
                <a:gd name="T44" fmla="*/ 222 w 224"/>
                <a:gd name="T45" fmla="*/ 91 h 95"/>
                <a:gd name="T46" fmla="*/ 222 w 224"/>
                <a:gd name="T47" fmla="*/ 90 h 95"/>
                <a:gd name="T48" fmla="*/ 222 w 224"/>
                <a:gd name="T49" fmla="*/ 89 h 95"/>
                <a:gd name="T50" fmla="*/ 221 w 224"/>
                <a:gd name="T51" fmla="*/ 89 h 95"/>
                <a:gd name="T52" fmla="*/ 220 w 224"/>
                <a:gd name="T53" fmla="*/ 88 h 95"/>
                <a:gd name="T54" fmla="*/ 220 w 224"/>
                <a:gd name="T55" fmla="*/ 87 h 95"/>
                <a:gd name="T56" fmla="*/ 219 w 224"/>
                <a:gd name="T57" fmla="*/ 87 h 95"/>
                <a:gd name="T58" fmla="*/ 219 w 224"/>
                <a:gd name="T59" fmla="*/ 86 h 95"/>
                <a:gd name="T60" fmla="*/ 218 w 224"/>
                <a:gd name="T61" fmla="*/ 86 h 95"/>
                <a:gd name="T62" fmla="*/ 217 w 224"/>
                <a:gd name="T63" fmla="*/ 85 h 95"/>
                <a:gd name="T64" fmla="*/ 217 w 224"/>
                <a:gd name="T65" fmla="*/ 84 h 95"/>
                <a:gd name="T66" fmla="*/ 216 w 224"/>
                <a:gd name="T67" fmla="*/ 84 h 95"/>
                <a:gd name="T68" fmla="*/ 215 w 224"/>
                <a:gd name="T69" fmla="*/ 83 h 95"/>
                <a:gd name="T70" fmla="*/ 214 w 224"/>
                <a:gd name="T71" fmla="*/ 83 h 95"/>
                <a:gd name="T72" fmla="*/ 214 w 224"/>
                <a:gd name="T73" fmla="*/ 82 h 95"/>
                <a:gd name="T74" fmla="*/ 213 w 224"/>
                <a:gd name="T75" fmla="*/ 81 h 95"/>
                <a:gd name="T76" fmla="*/ 212 w 224"/>
                <a:gd name="T77" fmla="*/ 80 h 95"/>
                <a:gd name="T78" fmla="*/ 211 w 224"/>
                <a:gd name="T79" fmla="*/ 80 h 95"/>
                <a:gd name="T80" fmla="*/ 210 w 224"/>
                <a:gd name="T81" fmla="*/ 79 h 95"/>
                <a:gd name="T82" fmla="*/ 4 w 224"/>
                <a:gd name="T83" fmla="*/ 0 h 95"/>
                <a:gd name="T84" fmla="*/ 0 w 224"/>
                <a:gd name="T85" fmla="*/ 13 h 9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4"/>
                <a:gd name="T130" fmla="*/ 0 h 95"/>
                <a:gd name="T131" fmla="*/ 224 w 224"/>
                <a:gd name="T132" fmla="*/ 95 h 9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4" h="95">
                  <a:moveTo>
                    <a:pt x="0" y="13"/>
                  </a:moveTo>
                  <a:lnTo>
                    <a:pt x="205" y="93"/>
                  </a:lnTo>
                  <a:lnTo>
                    <a:pt x="206" y="94"/>
                  </a:lnTo>
                  <a:lnTo>
                    <a:pt x="208" y="93"/>
                  </a:lnTo>
                  <a:lnTo>
                    <a:pt x="209" y="94"/>
                  </a:lnTo>
                  <a:lnTo>
                    <a:pt x="210" y="94"/>
                  </a:lnTo>
                  <a:lnTo>
                    <a:pt x="211" y="93"/>
                  </a:lnTo>
                  <a:lnTo>
                    <a:pt x="212" y="94"/>
                  </a:lnTo>
                  <a:lnTo>
                    <a:pt x="214" y="93"/>
                  </a:lnTo>
                  <a:lnTo>
                    <a:pt x="214" y="94"/>
                  </a:lnTo>
                  <a:lnTo>
                    <a:pt x="214" y="93"/>
                  </a:lnTo>
                  <a:lnTo>
                    <a:pt x="216" y="94"/>
                  </a:lnTo>
                  <a:lnTo>
                    <a:pt x="217" y="93"/>
                  </a:lnTo>
                  <a:lnTo>
                    <a:pt x="218" y="93"/>
                  </a:lnTo>
                  <a:lnTo>
                    <a:pt x="218" y="94"/>
                  </a:lnTo>
                  <a:lnTo>
                    <a:pt x="219" y="93"/>
                  </a:lnTo>
                  <a:lnTo>
                    <a:pt x="220" y="93"/>
                  </a:lnTo>
                  <a:lnTo>
                    <a:pt x="221" y="92"/>
                  </a:lnTo>
                  <a:lnTo>
                    <a:pt x="221" y="93"/>
                  </a:lnTo>
                  <a:lnTo>
                    <a:pt x="222" y="92"/>
                  </a:lnTo>
                  <a:lnTo>
                    <a:pt x="223" y="92"/>
                  </a:lnTo>
                  <a:lnTo>
                    <a:pt x="223" y="91"/>
                  </a:lnTo>
                  <a:lnTo>
                    <a:pt x="222" y="91"/>
                  </a:lnTo>
                  <a:lnTo>
                    <a:pt x="222" y="90"/>
                  </a:lnTo>
                  <a:lnTo>
                    <a:pt x="222" y="89"/>
                  </a:lnTo>
                  <a:lnTo>
                    <a:pt x="221" y="89"/>
                  </a:lnTo>
                  <a:lnTo>
                    <a:pt x="220" y="88"/>
                  </a:lnTo>
                  <a:lnTo>
                    <a:pt x="220" y="87"/>
                  </a:lnTo>
                  <a:lnTo>
                    <a:pt x="219" y="87"/>
                  </a:lnTo>
                  <a:lnTo>
                    <a:pt x="219" y="86"/>
                  </a:lnTo>
                  <a:lnTo>
                    <a:pt x="218" y="86"/>
                  </a:lnTo>
                  <a:lnTo>
                    <a:pt x="217" y="85"/>
                  </a:lnTo>
                  <a:lnTo>
                    <a:pt x="217" y="84"/>
                  </a:lnTo>
                  <a:lnTo>
                    <a:pt x="216" y="84"/>
                  </a:lnTo>
                  <a:lnTo>
                    <a:pt x="215" y="83"/>
                  </a:lnTo>
                  <a:lnTo>
                    <a:pt x="214" y="83"/>
                  </a:lnTo>
                  <a:lnTo>
                    <a:pt x="214" y="82"/>
                  </a:lnTo>
                  <a:lnTo>
                    <a:pt x="213" y="81"/>
                  </a:lnTo>
                  <a:lnTo>
                    <a:pt x="212" y="80"/>
                  </a:lnTo>
                  <a:lnTo>
                    <a:pt x="211" y="80"/>
                  </a:lnTo>
                  <a:lnTo>
                    <a:pt x="210" y="79"/>
                  </a:lnTo>
                  <a:lnTo>
                    <a:pt x="4" y="0"/>
                  </a:lnTo>
                  <a:lnTo>
                    <a:pt x="0" y="13"/>
                  </a:lnTo>
                </a:path>
              </a:pathLst>
            </a:custGeom>
            <a:solidFill>
              <a:srgbClr val="F2F2F2"/>
            </a:solidFill>
            <a:ln w="12700" cap="rnd">
              <a:noFill/>
              <a:round/>
              <a:headEnd/>
              <a:tailEnd/>
            </a:ln>
          </p:spPr>
          <p:txBody>
            <a:bodyPr/>
            <a:lstStyle/>
            <a:p>
              <a:endParaRPr lang="en-US"/>
            </a:p>
          </p:txBody>
        </p:sp>
        <p:sp>
          <p:nvSpPr>
            <p:cNvPr id="41035" name="Freeform 41"/>
            <p:cNvSpPr>
              <a:spLocks noChangeAspect="1"/>
            </p:cNvSpPr>
            <p:nvPr/>
          </p:nvSpPr>
          <p:spPr bwMode="auto">
            <a:xfrm>
              <a:off x="418" y="1395"/>
              <a:ext cx="224" cy="95"/>
            </a:xfrm>
            <a:custGeom>
              <a:avLst/>
              <a:gdLst>
                <a:gd name="T0" fmla="*/ 0 w 224"/>
                <a:gd name="T1" fmla="*/ 13 h 95"/>
                <a:gd name="T2" fmla="*/ 205 w 224"/>
                <a:gd name="T3" fmla="*/ 93 h 95"/>
                <a:gd name="T4" fmla="*/ 209 w 224"/>
                <a:gd name="T5" fmla="*/ 94 h 95"/>
                <a:gd name="T6" fmla="*/ 212 w 224"/>
                <a:gd name="T7" fmla="*/ 94 h 95"/>
                <a:gd name="T8" fmla="*/ 214 w 224"/>
                <a:gd name="T9" fmla="*/ 93 h 95"/>
                <a:gd name="T10" fmla="*/ 218 w 224"/>
                <a:gd name="T11" fmla="*/ 93 h 95"/>
                <a:gd name="T12" fmla="*/ 220 w 224"/>
                <a:gd name="T13" fmla="*/ 93 h 95"/>
                <a:gd name="T14" fmla="*/ 221 w 224"/>
                <a:gd name="T15" fmla="*/ 93 h 95"/>
                <a:gd name="T16" fmla="*/ 222 w 224"/>
                <a:gd name="T17" fmla="*/ 92 h 95"/>
                <a:gd name="T18" fmla="*/ 223 w 224"/>
                <a:gd name="T19" fmla="*/ 92 h 95"/>
                <a:gd name="T20" fmla="*/ 223 w 224"/>
                <a:gd name="T21" fmla="*/ 91 h 95"/>
                <a:gd name="T22" fmla="*/ 222 w 224"/>
                <a:gd name="T23" fmla="*/ 91 h 95"/>
                <a:gd name="T24" fmla="*/ 221 w 224"/>
                <a:gd name="T25" fmla="*/ 89 h 95"/>
                <a:gd name="T26" fmla="*/ 219 w 224"/>
                <a:gd name="T27" fmla="*/ 87 h 95"/>
                <a:gd name="T28" fmla="*/ 217 w 224"/>
                <a:gd name="T29" fmla="*/ 85 h 95"/>
                <a:gd name="T30" fmla="*/ 215 w 224"/>
                <a:gd name="T31" fmla="*/ 83 h 95"/>
                <a:gd name="T32" fmla="*/ 213 w 224"/>
                <a:gd name="T33" fmla="*/ 81 h 95"/>
                <a:gd name="T34" fmla="*/ 210 w 224"/>
                <a:gd name="T35" fmla="*/ 79 h 95"/>
                <a:gd name="T36" fmla="*/ 4 w 224"/>
                <a:gd name="T37" fmla="*/ 0 h 95"/>
                <a:gd name="T38" fmla="*/ 0 w 224"/>
                <a:gd name="T39" fmla="*/ 13 h 9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4"/>
                <a:gd name="T61" fmla="*/ 0 h 95"/>
                <a:gd name="T62" fmla="*/ 224 w 224"/>
                <a:gd name="T63" fmla="*/ 95 h 9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4" h="95">
                  <a:moveTo>
                    <a:pt x="0" y="13"/>
                  </a:moveTo>
                  <a:lnTo>
                    <a:pt x="205" y="93"/>
                  </a:lnTo>
                  <a:lnTo>
                    <a:pt x="209" y="94"/>
                  </a:lnTo>
                  <a:lnTo>
                    <a:pt x="212" y="94"/>
                  </a:lnTo>
                  <a:lnTo>
                    <a:pt x="214" y="93"/>
                  </a:lnTo>
                  <a:lnTo>
                    <a:pt x="218" y="93"/>
                  </a:lnTo>
                  <a:lnTo>
                    <a:pt x="220" y="93"/>
                  </a:lnTo>
                  <a:lnTo>
                    <a:pt x="221" y="93"/>
                  </a:lnTo>
                  <a:lnTo>
                    <a:pt x="222" y="92"/>
                  </a:lnTo>
                  <a:lnTo>
                    <a:pt x="223" y="92"/>
                  </a:lnTo>
                  <a:lnTo>
                    <a:pt x="223" y="91"/>
                  </a:lnTo>
                  <a:lnTo>
                    <a:pt x="222" y="91"/>
                  </a:lnTo>
                  <a:lnTo>
                    <a:pt x="221" y="89"/>
                  </a:lnTo>
                  <a:lnTo>
                    <a:pt x="219" y="87"/>
                  </a:lnTo>
                  <a:lnTo>
                    <a:pt x="217" y="85"/>
                  </a:lnTo>
                  <a:lnTo>
                    <a:pt x="215" y="83"/>
                  </a:lnTo>
                  <a:lnTo>
                    <a:pt x="213" y="81"/>
                  </a:lnTo>
                  <a:lnTo>
                    <a:pt x="210" y="79"/>
                  </a:lnTo>
                  <a:lnTo>
                    <a:pt x="4" y="0"/>
                  </a:lnTo>
                  <a:lnTo>
                    <a:pt x="0" y="13"/>
                  </a:lnTo>
                </a:path>
              </a:pathLst>
            </a:custGeom>
            <a:noFill/>
            <a:ln w="12700" cap="rnd">
              <a:solidFill>
                <a:srgbClr val="000000"/>
              </a:solidFill>
              <a:round/>
              <a:headEnd/>
              <a:tailEnd/>
            </a:ln>
          </p:spPr>
          <p:txBody>
            <a:bodyPr/>
            <a:lstStyle/>
            <a:p>
              <a:endParaRPr lang="en-US"/>
            </a:p>
          </p:txBody>
        </p:sp>
        <p:sp>
          <p:nvSpPr>
            <p:cNvPr id="41036" name="Freeform 42"/>
            <p:cNvSpPr>
              <a:spLocks noChangeAspect="1"/>
            </p:cNvSpPr>
            <p:nvPr/>
          </p:nvSpPr>
          <p:spPr bwMode="auto">
            <a:xfrm>
              <a:off x="420" y="1398"/>
              <a:ext cx="39" cy="23"/>
            </a:xfrm>
            <a:custGeom>
              <a:avLst/>
              <a:gdLst>
                <a:gd name="T0" fmla="*/ 38 w 39"/>
                <a:gd name="T1" fmla="*/ 14 h 23"/>
                <a:gd name="T2" fmla="*/ 23 w 39"/>
                <a:gd name="T3" fmla="*/ 22 h 23"/>
                <a:gd name="T4" fmla="*/ 0 w 39"/>
                <a:gd name="T5" fmla="*/ 13 h 23"/>
                <a:gd name="T6" fmla="*/ 5 w 39"/>
                <a:gd name="T7" fmla="*/ 0 h 23"/>
                <a:gd name="T8" fmla="*/ 37 w 39"/>
                <a:gd name="T9" fmla="*/ 12 h 23"/>
                <a:gd name="T10" fmla="*/ 38 w 39"/>
                <a:gd name="T11" fmla="*/ 14 h 23"/>
                <a:gd name="T12" fmla="*/ 0 60000 65536"/>
                <a:gd name="T13" fmla="*/ 0 60000 65536"/>
                <a:gd name="T14" fmla="*/ 0 60000 65536"/>
                <a:gd name="T15" fmla="*/ 0 60000 65536"/>
                <a:gd name="T16" fmla="*/ 0 60000 65536"/>
                <a:gd name="T17" fmla="*/ 0 60000 65536"/>
                <a:gd name="T18" fmla="*/ 0 w 39"/>
                <a:gd name="T19" fmla="*/ 0 h 23"/>
                <a:gd name="T20" fmla="*/ 39 w 39"/>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9" h="23">
                  <a:moveTo>
                    <a:pt x="38" y="14"/>
                  </a:moveTo>
                  <a:lnTo>
                    <a:pt x="23" y="22"/>
                  </a:lnTo>
                  <a:lnTo>
                    <a:pt x="0" y="13"/>
                  </a:lnTo>
                  <a:lnTo>
                    <a:pt x="5" y="0"/>
                  </a:lnTo>
                  <a:lnTo>
                    <a:pt x="37" y="12"/>
                  </a:lnTo>
                  <a:lnTo>
                    <a:pt x="38" y="14"/>
                  </a:lnTo>
                </a:path>
              </a:pathLst>
            </a:custGeom>
            <a:solidFill>
              <a:srgbClr val="F2F2F2"/>
            </a:solidFill>
            <a:ln w="12700" cap="rnd">
              <a:noFill/>
              <a:round/>
              <a:headEnd/>
              <a:tailEnd/>
            </a:ln>
          </p:spPr>
          <p:txBody>
            <a:bodyPr/>
            <a:lstStyle/>
            <a:p>
              <a:endParaRPr lang="en-US"/>
            </a:p>
          </p:txBody>
        </p:sp>
        <p:sp>
          <p:nvSpPr>
            <p:cNvPr id="41037" name="Freeform 43"/>
            <p:cNvSpPr>
              <a:spLocks noChangeAspect="1"/>
            </p:cNvSpPr>
            <p:nvPr/>
          </p:nvSpPr>
          <p:spPr bwMode="auto">
            <a:xfrm>
              <a:off x="420" y="1398"/>
              <a:ext cx="39" cy="23"/>
            </a:xfrm>
            <a:custGeom>
              <a:avLst/>
              <a:gdLst>
                <a:gd name="T0" fmla="*/ 38 w 39"/>
                <a:gd name="T1" fmla="*/ 14 h 23"/>
                <a:gd name="T2" fmla="*/ 23 w 39"/>
                <a:gd name="T3" fmla="*/ 22 h 23"/>
                <a:gd name="T4" fmla="*/ 0 w 39"/>
                <a:gd name="T5" fmla="*/ 13 h 23"/>
                <a:gd name="T6" fmla="*/ 5 w 39"/>
                <a:gd name="T7" fmla="*/ 0 h 23"/>
                <a:gd name="T8" fmla="*/ 37 w 39"/>
                <a:gd name="T9" fmla="*/ 12 h 23"/>
                <a:gd name="T10" fmla="*/ 38 w 39"/>
                <a:gd name="T11" fmla="*/ 14 h 23"/>
                <a:gd name="T12" fmla="*/ 0 60000 65536"/>
                <a:gd name="T13" fmla="*/ 0 60000 65536"/>
                <a:gd name="T14" fmla="*/ 0 60000 65536"/>
                <a:gd name="T15" fmla="*/ 0 60000 65536"/>
                <a:gd name="T16" fmla="*/ 0 60000 65536"/>
                <a:gd name="T17" fmla="*/ 0 60000 65536"/>
                <a:gd name="T18" fmla="*/ 0 w 39"/>
                <a:gd name="T19" fmla="*/ 0 h 23"/>
                <a:gd name="T20" fmla="*/ 39 w 39"/>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9" h="23">
                  <a:moveTo>
                    <a:pt x="38" y="14"/>
                  </a:moveTo>
                  <a:lnTo>
                    <a:pt x="23" y="22"/>
                  </a:lnTo>
                  <a:lnTo>
                    <a:pt x="0" y="13"/>
                  </a:lnTo>
                  <a:lnTo>
                    <a:pt x="5" y="0"/>
                  </a:lnTo>
                  <a:lnTo>
                    <a:pt x="37" y="12"/>
                  </a:lnTo>
                  <a:lnTo>
                    <a:pt x="38" y="14"/>
                  </a:lnTo>
                </a:path>
              </a:pathLst>
            </a:custGeom>
            <a:noFill/>
            <a:ln w="12700" cap="rnd">
              <a:solidFill>
                <a:srgbClr val="000000"/>
              </a:solidFill>
              <a:round/>
              <a:headEnd/>
              <a:tailEnd/>
            </a:ln>
          </p:spPr>
          <p:txBody>
            <a:bodyPr/>
            <a:lstStyle/>
            <a:p>
              <a:endParaRPr lang="en-US"/>
            </a:p>
          </p:txBody>
        </p:sp>
        <p:sp>
          <p:nvSpPr>
            <p:cNvPr id="41038" name="Freeform 44"/>
            <p:cNvSpPr>
              <a:spLocks noChangeAspect="1"/>
            </p:cNvSpPr>
            <p:nvPr/>
          </p:nvSpPr>
          <p:spPr bwMode="auto">
            <a:xfrm>
              <a:off x="425" y="1384"/>
              <a:ext cx="36" cy="27"/>
            </a:xfrm>
            <a:custGeom>
              <a:avLst/>
              <a:gdLst>
                <a:gd name="T0" fmla="*/ 35 w 36"/>
                <a:gd name="T1" fmla="*/ 25 h 27"/>
                <a:gd name="T2" fmla="*/ 29 w 36"/>
                <a:gd name="T3" fmla="*/ 9 h 27"/>
                <a:gd name="T4" fmla="*/ 5 w 36"/>
                <a:gd name="T5" fmla="*/ 0 h 27"/>
                <a:gd name="T6" fmla="*/ 0 w 36"/>
                <a:gd name="T7" fmla="*/ 13 h 27"/>
                <a:gd name="T8" fmla="*/ 33 w 36"/>
                <a:gd name="T9" fmla="*/ 26 h 27"/>
                <a:gd name="T10" fmla="*/ 35 w 36"/>
                <a:gd name="T11" fmla="*/ 25 h 27"/>
                <a:gd name="T12" fmla="*/ 0 60000 65536"/>
                <a:gd name="T13" fmla="*/ 0 60000 65536"/>
                <a:gd name="T14" fmla="*/ 0 60000 65536"/>
                <a:gd name="T15" fmla="*/ 0 60000 65536"/>
                <a:gd name="T16" fmla="*/ 0 60000 65536"/>
                <a:gd name="T17" fmla="*/ 0 60000 65536"/>
                <a:gd name="T18" fmla="*/ 0 w 36"/>
                <a:gd name="T19" fmla="*/ 0 h 27"/>
                <a:gd name="T20" fmla="*/ 36 w 36"/>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6" h="27">
                  <a:moveTo>
                    <a:pt x="35" y="25"/>
                  </a:moveTo>
                  <a:lnTo>
                    <a:pt x="29" y="9"/>
                  </a:lnTo>
                  <a:lnTo>
                    <a:pt x="5" y="0"/>
                  </a:lnTo>
                  <a:lnTo>
                    <a:pt x="0" y="13"/>
                  </a:lnTo>
                  <a:lnTo>
                    <a:pt x="33" y="26"/>
                  </a:lnTo>
                  <a:lnTo>
                    <a:pt x="35" y="25"/>
                  </a:lnTo>
                </a:path>
              </a:pathLst>
            </a:custGeom>
            <a:solidFill>
              <a:srgbClr val="F2F2F2"/>
            </a:solidFill>
            <a:ln w="12700" cap="rnd">
              <a:noFill/>
              <a:round/>
              <a:headEnd/>
              <a:tailEnd/>
            </a:ln>
          </p:spPr>
          <p:txBody>
            <a:bodyPr/>
            <a:lstStyle/>
            <a:p>
              <a:endParaRPr lang="en-US"/>
            </a:p>
          </p:txBody>
        </p:sp>
        <p:sp>
          <p:nvSpPr>
            <p:cNvPr id="41039" name="Freeform 45"/>
            <p:cNvSpPr>
              <a:spLocks noChangeAspect="1"/>
            </p:cNvSpPr>
            <p:nvPr/>
          </p:nvSpPr>
          <p:spPr bwMode="auto">
            <a:xfrm>
              <a:off x="425" y="1384"/>
              <a:ext cx="36" cy="27"/>
            </a:xfrm>
            <a:custGeom>
              <a:avLst/>
              <a:gdLst>
                <a:gd name="T0" fmla="*/ 35 w 36"/>
                <a:gd name="T1" fmla="*/ 25 h 27"/>
                <a:gd name="T2" fmla="*/ 29 w 36"/>
                <a:gd name="T3" fmla="*/ 9 h 27"/>
                <a:gd name="T4" fmla="*/ 5 w 36"/>
                <a:gd name="T5" fmla="*/ 0 h 27"/>
                <a:gd name="T6" fmla="*/ 0 w 36"/>
                <a:gd name="T7" fmla="*/ 13 h 27"/>
                <a:gd name="T8" fmla="*/ 33 w 36"/>
                <a:gd name="T9" fmla="*/ 26 h 27"/>
                <a:gd name="T10" fmla="*/ 35 w 36"/>
                <a:gd name="T11" fmla="*/ 25 h 27"/>
                <a:gd name="T12" fmla="*/ 0 60000 65536"/>
                <a:gd name="T13" fmla="*/ 0 60000 65536"/>
                <a:gd name="T14" fmla="*/ 0 60000 65536"/>
                <a:gd name="T15" fmla="*/ 0 60000 65536"/>
                <a:gd name="T16" fmla="*/ 0 60000 65536"/>
                <a:gd name="T17" fmla="*/ 0 60000 65536"/>
                <a:gd name="T18" fmla="*/ 0 w 36"/>
                <a:gd name="T19" fmla="*/ 0 h 27"/>
                <a:gd name="T20" fmla="*/ 36 w 36"/>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6" h="27">
                  <a:moveTo>
                    <a:pt x="35" y="25"/>
                  </a:moveTo>
                  <a:lnTo>
                    <a:pt x="29" y="9"/>
                  </a:lnTo>
                  <a:lnTo>
                    <a:pt x="5" y="0"/>
                  </a:lnTo>
                  <a:lnTo>
                    <a:pt x="0" y="13"/>
                  </a:lnTo>
                  <a:lnTo>
                    <a:pt x="33" y="26"/>
                  </a:lnTo>
                  <a:lnTo>
                    <a:pt x="35" y="25"/>
                  </a:lnTo>
                </a:path>
              </a:pathLst>
            </a:custGeom>
            <a:noFill/>
            <a:ln w="12700" cap="rnd">
              <a:solidFill>
                <a:srgbClr val="000000"/>
              </a:solidFill>
              <a:round/>
              <a:headEnd/>
              <a:tailEnd/>
            </a:ln>
          </p:spPr>
          <p:txBody>
            <a:bodyPr/>
            <a:lstStyle/>
            <a:p>
              <a:endParaRPr lang="en-US"/>
            </a:p>
          </p:txBody>
        </p:sp>
        <p:sp>
          <p:nvSpPr>
            <p:cNvPr id="41040" name="Freeform 46"/>
            <p:cNvSpPr>
              <a:spLocks noChangeAspect="1"/>
            </p:cNvSpPr>
            <p:nvPr/>
          </p:nvSpPr>
          <p:spPr bwMode="auto">
            <a:xfrm>
              <a:off x="425" y="1385"/>
              <a:ext cx="20" cy="19"/>
            </a:xfrm>
            <a:custGeom>
              <a:avLst/>
              <a:gdLst>
                <a:gd name="T0" fmla="*/ 0 w 20"/>
                <a:gd name="T1" fmla="*/ 13 h 19"/>
                <a:gd name="T2" fmla="*/ 13 w 20"/>
                <a:gd name="T3" fmla="*/ 18 h 19"/>
                <a:gd name="T4" fmla="*/ 19 w 20"/>
                <a:gd name="T5" fmla="*/ 4 h 19"/>
                <a:gd name="T6" fmla="*/ 5 w 20"/>
                <a:gd name="T7" fmla="*/ 0 h 19"/>
                <a:gd name="T8" fmla="*/ 0 w 20"/>
                <a:gd name="T9" fmla="*/ 13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0" y="13"/>
                  </a:moveTo>
                  <a:lnTo>
                    <a:pt x="13" y="18"/>
                  </a:lnTo>
                  <a:lnTo>
                    <a:pt x="19" y="4"/>
                  </a:lnTo>
                  <a:lnTo>
                    <a:pt x="5" y="0"/>
                  </a:lnTo>
                  <a:lnTo>
                    <a:pt x="0" y="13"/>
                  </a:lnTo>
                </a:path>
              </a:pathLst>
            </a:custGeom>
            <a:solidFill>
              <a:srgbClr val="4C4C4C"/>
            </a:solidFill>
            <a:ln w="12700" cap="rnd">
              <a:noFill/>
              <a:round/>
              <a:headEnd/>
              <a:tailEnd/>
            </a:ln>
          </p:spPr>
          <p:txBody>
            <a:bodyPr/>
            <a:lstStyle/>
            <a:p>
              <a:endParaRPr lang="en-US"/>
            </a:p>
          </p:txBody>
        </p:sp>
        <p:sp>
          <p:nvSpPr>
            <p:cNvPr id="41041" name="Freeform 47"/>
            <p:cNvSpPr>
              <a:spLocks noChangeAspect="1"/>
            </p:cNvSpPr>
            <p:nvPr/>
          </p:nvSpPr>
          <p:spPr bwMode="auto">
            <a:xfrm>
              <a:off x="425" y="1385"/>
              <a:ext cx="20" cy="19"/>
            </a:xfrm>
            <a:custGeom>
              <a:avLst/>
              <a:gdLst>
                <a:gd name="T0" fmla="*/ 0 w 20"/>
                <a:gd name="T1" fmla="*/ 13 h 19"/>
                <a:gd name="T2" fmla="*/ 13 w 20"/>
                <a:gd name="T3" fmla="*/ 18 h 19"/>
                <a:gd name="T4" fmla="*/ 19 w 20"/>
                <a:gd name="T5" fmla="*/ 4 h 19"/>
                <a:gd name="T6" fmla="*/ 5 w 20"/>
                <a:gd name="T7" fmla="*/ 0 h 19"/>
                <a:gd name="T8" fmla="*/ 0 w 20"/>
                <a:gd name="T9" fmla="*/ 13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0" y="13"/>
                  </a:moveTo>
                  <a:lnTo>
                    <a:pt x="13" y="18"/>
                  </a:lnTo>
                  <a:lnTo>
                    <a:pt x="19" y="4"/>
                  </a:lnTo>
                  <a:lnTo>
                    <a:pt x="5" y="0"/>
                  </a:lnTo>
                  <a:lnTo>
                    <a:pt x="0" y="13"/>
                  </a:lnTo>
                </a:path>
              </a:pathLst>
            </a:custGeom>
            <a:noFill/>
            <a:ln w="12700" cap="rnd">
              <a:solidFill>
                <a:srgbClr val="000000"/>
              </a:solidFill>
              <a:round/>
              <a:headEnd/>
              <a:tailEnd/>
            </a:ln>
          </p:spPr>
          <p:txBody>
            <a:bodyPr/>
            <a:lstStyle/>
            <a:p>
              <a:endParaRPr lang="en-US"/>
            </a:p>
          </p:txBody>
        </p:sp>
        <p:sp>
          <p:nvSpPr>
            <p:cNvPr id="41042" name="Freeform 48"/>
            <p:cNvSpPr>
              <a:spLocks noChangeAspect="1"/>
            </p:cNvSpPr>
            <p:nvPr/>
          </p:nvSpPr>
          <p:spPr bwMode="auto">
            <a:xfrm>
              <a:off x="417" y="1407"/>
              <a:ext cx="20" cy="19"/>
            </a:xfrm>
            <a:custGeom>
              <a:avLst/>
              <a:gdLst>
                <a:gd name="T0" fmla="*/ 5 w 20"/>
                <a:gd name="T1" fmla="*/ 0 h 19"/>
                <a:gd name="T2" fmla="*/ 19 w 20"/>
                <a:gd name="T3" fmla="*/ 4 h 19"/>
                <a:gd name="T4" fmla="*/ 13 w 20"/>
                <a:gd name="T5" fmla="*/ 18 h 19"/>
                <a:gd name="T6" fmla="*/ 0 w 20"/>
                <a:gd name="T7" fmla="*/ 13 h 19"/>
                <a:gd name="T8" fmla="*/ 5 w 20"/>
                <a:gd name="T9" fmla="*/ 0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5" y="0"/>
                  </a:moveTo>
                  <a:lnTo>
                    <a:pt x="19" y="4"/>
                  </a:lnTo>
                  <a:lnTo>
                    <a:pt x="13" y="18"/>
                  </a:lnTo>
                  <a:lnTo>
                    <a:pt x="0" y="13"/>
                  </a:lnTo>
                  <a:lnTo>
                    <a:pt x="5" y="0"/>
                  </a:lnTo>
                </a:path>
              </a:pathLst>
            </a:custGeom>
            <a:solidFill>
              <a:srgbClr val="4C4C4C"/>
            </a:solidFill>
            <a:ln w="12700" cap="rnd">
              <a:noFill/>
              <a:round/>
              <a:headEnd/>
              <a:tailEnd/>
            </a:ln>
          </p:spPr>
          <p:txBody>
            <a:bodyPr/>
            <a:lstStyle/>
            <a:p>
              <a:endParaRPr lang="en-US"/>
            </a:p>
          </p:txBody>
        </p:sp>
        <p:sp>
          <p:nvSpPr>
            <p:cNvPr id="41043" name="Freeform 49"/>
            <p:cNvSpPr>
              <a:spLocks noChangeAspect="1"/>
            </p:cNvSpPr>
            <p:nvPr/>
          </p:nvSpPr>
          <p:spPr bwMode="auto">
            <a:xfrm>
              <a:off x="417" y="1407"/>
              <a:ext cx="20" cy="19"/>
            </a:xfrm>
            <a:custGeom>
              <a:avLst/>
              <a:gdLst>
                <a:gd name="T0" fmla="*/ 5 w 20"/>
                <a:gd name="T1" fmla="*/ 0 h 19"/>
                <a:gd name="T2" fmla="*/ 19 w 20"/>
                <a:gd name="T3" fmla="*/ 4 h 19"/>
                <a:gd name="T4" fmla="*/ 13 w 20"/>
                <a:gd name="T5" fmla="*/ 18 h 19"/>
                <a:gd name="T6" fmla="*/ 0 w 20"/>
                <a:gd name="T7" fmla="*/ 13 h 19"/>
                <a:gd name="T8" fmla="*/ 5 w 20"/>
                <a:gd name="T9" fmla="*/ 0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5" y="0"/>
                  </a:moveTo>
                  <a:lnTo>
                    <a:pt x="19" y="4"/>
                  </a:lnTo>
                  <a:lnTo>
                    <a:pt x="13" y="18"/>
                  </a:lnTo>
                  <a:lnTo>
                    <a:pt x="0" y="13"/>
                  </a:lnTo>
                  <a:lnTo>
                    <a:pt x="5" y="0"/>
                  </a:lnTo>
                </a:path>
              </a:pathLst>
            </a:custGeom>
            <a:noFill/>
            <a:ln w="12700" cap="rnd">
              <a:solidFill>
                <a:srgbClr val="000000"/>
              </a:solidFill>
              <a:round/>
              <a:headEnd/>
              <a:tailEnd/>
            </a:ln>
          </p:spPr>
          <p:txBody>
            <a:bodyPr/>
            <a:lstStyle/>
            <a:p>
              <a:endParaRPr lang="en-US"/>
            </a:p>
          </p:txBody>
        </p:sp>
        <p:sp>
          <p:nvSpPr>
            <p:cNvPr id="41044" name="Freeform 50"/>
            <p:cNvSpPr>
              <a:spLocks noChangeAspect="1"/>
            </p:cNvSpPr>
            <p:nvPr/>
          </p:nvSpPr>
          <p:spPr bwMode="auto">
            <a:xfrm>
              <a:off x="54" y="1237"/>
              <a:ext cx="948" cy="605"/>
            </a:xfrm>
            <a:custGeom>
              <a:avLst/>
              <a:gdLst>
                <a:gd name="T0" fmla="*/ 4 w 948"/>
                <a:gd name="T1" fmla="*/ 372 h 605"/>
                <a:gd name="T2" fmla="*/ 1 w 948"/>
                <a:gd name="T3" fmla="*/ 379 h 605"/>
                <a:gd name="T4" fmla="*/ 0 w 948"/>
                <a:gd name="T5" fmla="*/ 386 h 605"/>
                <a:gd name="T6" fmla="*/ 25 w 948"/>
                <a:gd name="T7" fmla="*/ 417 h 605"/>
                <a:gd name="T8" fmla="*/ 33 w 948"/>
                <a:gd name="T9" fmla="*/ 419 h 605"/>
                <a:gd name="T10" fmla="*/ 40 w 948"/>
                <a:gd name="T11" fmla="*/ 418 h 605"/>
                <a:gd name="T12" fmla="*/ 172 w 948"/>
                <a:gd name="T13" fmla="*/ 357 h 605"/>
                <a:gd name="T14" fmla="*/ 140 w 948"/>
                <a:gd name="T15" fmla="*/ 539 h 605"/>
                <a:gd name="T16" fmla="*/ 175 w 948"/>
                <a:gd name="T17" fmla="*/ 594 h 605"/>
                <a:gd name="T18" fmla="*/ 181 w 948"/>
                <a:gd name="T19" fmla="*/ 598 h 605"/>
                <a:gd name="T20" fmla="*/ 188 w 948"/>
                <a:gd name="T21" fmla="*/ 601 h 605"/>
                <a:gd name="T22" fmla="*/ 194 w 948"/>
                <a:gd name="T23" fmla="*/ 602 h 605"/>
                <a:gd name="T24" fmla="*/ 200 w 948"/>
                <a:gd name="T25" fmla="*/ 601 h 605"/>
                <a:gd name="T26" fmla="*/ 515 w 948"/>
                <a:gd name="T27" fmla="*/ 481 h 605"/>
                <a:gd name="T28" fmla="*/ 550 w 948"/>
                <a:gd name="T29" fmla="*/ 488 h 605"/>
                <a:gd name="T30" fmla="*/ 576 w 948"/>
                <a:gd name="T31" fmla="*/ 492 h 605"/>
                <a:gd name="T32" fmla="*/ 591 w 948"/>
                <a:gd name="T33" fmla="*/ 492 h 605"/>
                <a:gd name="T34" fmla="*/ 604 w 948"/>
                <a:gd name="T35" fmla="*/ 495 h 605"/>
                <a:gd name="T36" fmla="*/ 621 w 948"/>
                <a:gd name="T37" fmla="*/ 501 h 605"/>
                <a:gd name="T38" fmla="*/ 633 w 948"/>
                <a:gd name="T39" fmla="*/ 506 h 605"/>
                <a:gd name="T40" fmla="*/ 643 w 948"/>
                <a:gd name="T41" fmla="*/ 510 h 605"/>
                <a:gd name="T42" fmla="*/ 612 w 948"/>
                <a:gd name="T43" fmla="*/ 453 h 605"/>
                <a:gd name="T44" fmla="*/ 847 w 948"/>
                <a:gd name="T45" fmla="*/ 537 h 605"/>
                <a:gd name="T46" fmla="*/ 886 w 948"/>
                <a:gd name="T47" fmla="*/ 544 h 605"/>
                <a:gd name="T48" fmla="*/ 919 w 948"/>
                <a:gd name="T49" fmla="*/ 546 h 605"/>
                <a:gd name="T50" fmla="*/ 940 w 948"/>
                <a:gd name="T51" fmla="*/ 547 h 605"/>
                <a:gd name="T52" fmla="*/ 937 w 948"/>
                <a:gd name="T53" fmla="*/ 537 h 605"/>
                <a:gd name="T54" fmla="*/ 903 w 948"/>
                <a:gd name="T55" fmla="*/ 510 h 605"/>
                <a:gd name="T56" fmla="*/ 873 w 948"/>
                <a:gd name="T57" fmla="*/ 490 h 605"/>
                <a:gd name="T58" fmla="*/ 848 w 948"/>
                <a:gd name="T59" fmla="*/ 478 h 605"/>
                <a:gd name="T60" fmla="*/ 837 w 948"/>
                <a:gd name="T61" fmla="*/ 472 h 605"/>
                <a:gd name="T62" fmla="*/ 696 w 948"/>
                <a:gd name="T63" fmla="*/ 372 h 605"/>
                <a:gd name="T64" fmla="*/ 687 w 948"/>
                <a:gd name="T65" fmla="*/ 369 h 605"/>
                <a:gd name="T66" fmla="*/ 677 w 948"/>
                <a:gd name="T67" fmla="*/ 364 h 605"/>
                <a:gd name="T68" fmla="*/ 666 w 948"/>
                <a:gd name="T69" fmla="*/ 361 h 605"/>
                <a:gd name="T70" fmla="*/ 654 w 948"/>
                <a:gd name="T71" fmla="*/ 356 h 605"/>
                <a:gd name="T72" fmla="*/ 648 w 948"/>
                <a:gd name="T73" fmla="*/ 352 h 605"/>
                <a:gd name="T74" fmla="*/ 642 w 948"/>
                <a:gd name="T75" fmla="*/ 347 h 605"/>
                <a:gd name="T76" fmla="*/ 637 w 948"/>
                <a:gd name="T77" fmla="*/ 341 h 605"/>
                <a:gd name="T78" fmla="*/ 613 w 948"/>
                <a:gd name="T79" fmla="*/ 329 h 605"/>
                <a:gd name="T80" fmla="*/ 611 w 948"/>
                <a:gd name="T81" fmla="*/ 326 h 605"/>
                <a:gd name="T82" fmla="*/ 599 w 948"/>
                <a:gd name="T83" fmla="*/ 316 h 605"/>
                <a:gd name="T84" fmla="*/ 586 w 948"/>
                <a:gd name="T85" fmla="*/ 309 h 605"/>
                <a:gd name="T86" fmla="*/ 572 w 948"/>
                <a:gd name="T87" fmla="*/ 302 h 605"/>
                <a:gd name="T88" fmla="*/ 559 w 948"/>
                <a:gd name="T89" fmla="*/ 297 h 605"/>
                <a:gd name="T90" fmla="*/ 426 w 948"/>
                <a:gd name="T91" fmla="*/ 11 h 605"/>
                <a:gd name="T92" fmla="*/ 425 w 948"/>
                <a:gd name="T93" fmla="*/ 7 h 605"/>
                <a:gd name="T94" fmla="*/ 420 w 948"/>
                <a:gd name="T95" fmla="*/ 4 h 605"/>
                <a:gd name="T96" fmla="*/ 414 w 948"/>
                <a:gd name="T97" fmla="*/ 0 h 605"/>
                <a:gd name="T98" fmla="*/ 406 w 948"/>
                <a:gd name="T99" fmla="*/ 0 h 605"/>
                <a:gd name="T100" fmla="*/ 342 w 948"/>
                <a:gd name="T101" fmla="*/ 14 h 605"/>
                <a:gd name="T102" fmla="*/ 324 w 948"/>
                <a:gd name="T103" fmla="*/ 102 h 605"/>
                <a:gd name="T104" fmla="*/ 185 w 948"/>
                <a:gd name="T105" fmla="*/ 40 h 605"/>
                <a:gd name="T106" fmla="*/ 180 w 948"/>
                <a:gd name="T107" fmla="*/ 35 h 605"/>
                <a:gd name="T108" fmla="*/ 173 w 948"/>
                <a:gd name="T109" fmla="*/ 31 h 605"/>
                <a:gd name="T110" fmla="*/ 135 w 948"/>
                <a:gd name="T111" fmla="*/ 36 h 605"/>
                <a:gd name="T112" fmla="*/ 130 w 948"/>
                <a:gd name="T113" fmla="*/ 41 h 605"/>
                <a:gd name="T114" fmla="*/ 128 w 948"/>
                <a:gd name="T115" fmla="*/ 48 h 605"/>
                <a:gd name="T116" fmla="*/ 150 w 948"/>
                <a:gd name="T117" fmla="*/ 179 h 605"/>
                <a:gd name="T118" fmla="*/ 125 w 948"/>
                <a:gd name="T119" fmla="*/ 234 h 60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8"/>
                <a:gd name="T181" fmla="*/ 0 h 605"/>
                <a:gd name="T182" fmla="*/ 948 w 948"/>
                <a:gd name="T183" fmla="*/ 605 h 60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8" h="605">
                  <a:moveTo>
                    <a:pt x="133" y="302"/>
                  </a:moveTo>
                  <a:lnTo>
                    <a:pt x="108" y="291"/>
                  </a:lnTo>
                  <a:lnTo>
                    <a:pt x="43" y="299"/>
                  </a:lnTo>
                  <a:lnTo>
                    <a:pt x="49" y="302"/>
                  </a:lnTo>
                  <a:lnTo>
                    <a:pt x="5" y="369"/>
                  </a:lnTo>
                  <a:lnTo>
                    <a:pt x="5" y="371"/>
                  </a:lnTo>
                  <a:lnTo>
                    <a:pt x="4" y="372"/>
                  </a:lnTo>
                  <a:lnTo>
                    <a:pt x="3" y="373"/>
                  </a:lnTo>
                  <a:lnTo>
                    <a:pt x="3" y="374"/>
                  </a:lnTo>
                  <a:lnTo>
                    <a:pt x="2" y="375"/>
                  </a:lnTo>
                  <a:lnTo>
                    <a:pt x="2" y="376"/>
                  </a:lnTo>
                  <a:lnTo>
                    <a:pt x="1" y="377"/>
                  </a:lnTo>
                  <a:lnTo>
                    <a:pt x="1" y="378"/>
                  </a:lnTo>
                  <a:lnTo>
                    <a:pt x="1" y="379"/>
                  </a:lnTo>
                  <a:lnTo>
                    <a:pt x="0" y="380"/>
                  </a:lnTo>
                  <a:lnTo>
                    <a:pt x="0" y="381"/>
                  </a:lnTo>
                  <a:lnTo>
                    <a:pt x="0" y="382"/>
                  </a:lnTo>
                  <a:lnTo>
                    <a:pt x="0" y="383"/>
                  </a:lnTo>
                  <a:lnTo>
                    <a:pt x="0" y="384"/>
                  </a:lnTo>
                  <a:lnTo>
                    <a:pt x="0" y="385"/>
                  </a:lnTo>
                  <a:lnTo>
                    <a:pt x="0" y="386"/>
                  </a:lnTo>
                  <a:lnTo>
                    <a:pt x="0" y="387"/>
                  </a:lnTo>
                  <a:lnTo>
                    <a:pt x="1" y="387"/>
                  </a:lnTo>
                  <a:lnTo>
                    <a:pt x="21" y="414"/>
                  </a:lnTo>
                  <a:lnTo>
                    <a:pt x="22" y="414"/>
                  </a:lnTo>
                  <a:lnTo>
                    <a:pt x="23" y="416"/>
                  </a:lnTo>
                  <a:lnTo>
                    <a:pt x="24" y="416"/>
                  </a:lnTo>
                  <a:lnTo>
                    <a:pt x="25" y="417"/>
                  </a:lnTo>
                  <a:lnTo>
                    <a:pt x="27" y="417"/>
                  </a:lnTo>
                  <a:lnTo>
                    <a:pt x="28" y="418"/>
                  </a:lnTo>
                  <a:lnTo>
                    <a:pt x="29" y="418"/>
                  </a:lnTo>
                  <a:lnTo>
                    <a:pt x="30" y="418"/>
                  </a:lnTo>
                  <a:lnTo>
                    <a:pt x="31" y="419"/>
                  </a:lnTo>
                  <a:lnTo>
                    <a:pt x="32" y="419"/>
                  </a:lnTo>
                  <a:lnTo>
                    <a:pt x="33" y="419"/>
                  </a:lnTo>
                  <a:lnTo>
                    <a:pt x="34" y="419"/>
                  </a:lnTo>
                  <a:lnTo>
                    <a:pt x="35" y="419"/>
                  </a:lnTo>
                  <a:lnTo>
                    <a:pt x="36" y="419"/>
                  </a:lnTo>
                  <a:lnTo>
                    <a:pt x="37" y="419"/>
                  </a:lnTo>
                  <a:lnTo>
                    <a:pt x="38" y="419"/>
                  </a:lnTo>
                  <a:lnTo>
                    <a:pt x="39" y="419"/>
                  </a:lnTo>
                  <a:lnTo>
                    <a:pt x="40" y="418"/>
                  </a:lnTo>
                  <a:lnTo>
                    <a:pt x="41" y="418"/>
                  </a:lnTo>
                  <a:lnTo>
                    <a:pt x="41" y="417"/>
                  </a:lnTo>
                  <a:lnTo>
                    <a:pt x="42" y="418"/>
                  </a:lnTo>
                  <a:lnTo>
                    <a:pt x="149" y="383"/>
                  </a:lnTo>
                  <a:lnTo>
                    <a:pt x="134" y="378"/>
                  </a:lnTo>
                  <a:lnTo>
                    <a:pt x="141" y="375"/>
                  </a:lnTo>
                  <a:lnTo>
                    <a:pt x="172" y="357"/>
                  </a:lnTo>
                  <a:lnTo>
                    <a:pt x="219" y="375"/>
                  </a:lnTo>
                  <a:lnTo>
                    <a:pt x="185" y="464"/>
                  </a:lnTo>
                  <a:lnTo>
                    <a:pt x="144" y="533"/>
                  </a:lnTo>
                  <a:lnTo>
                    <a:pt x="141" y="532"/>
                  </a:lnTo>
                  <a:lnTo>
                    <a:pt x="139" y="538"/>
                  </a:lnTo>
                  <a:lnTo>
                    <a:pt x="140" y="538"/>
                  </a:lnTo>
                  <a:lnTo>
                    <a:pt x="140" y="539"/>
                  </a:lnTo>
                  <a:lnTo>
                    <a:pt x="140" y="540"/>
                  </a:lnTo>
                  <a:lnTo>
                    <a:pt x="139" y="541"/>
                  </a:lnTo>
                  <a:lnTo>
                    <a:pt x="140" y="541"/>
                  </a:lnTo>
                  <a:lnTo>
                    <a:pt x="140" y="542"/>
                  </a:lnTo>
                  <a:lnTo>
                    <a:pt x="140" y="543"/>
                  </a:lnTo>
                  <a:lnTo>
                    <a:pt x="174" y="592"/>
                  </a:lnTo>
                  <a:lnTo>
                    <a:pt x="175" y="594"/>
                  </a:lnTo>
                  <a:lnTo>
                    <a:pt x="176" y="595"/>
                  </a:lnTo>
                  <a:lnTo>
                    <a:pt x="177" y="595"/>
                  </a:lnTo>
                  <a:lnTo>
                    <a:pt x="178" y="596"/>
                  </a:lnTo>
                  <a:lnTo>
                    <a:pt x="179" y="597"/>
                  </a:lnTo>
                  <a:lnTo>
                    <a:pt x="180" y="597"/>
                  </a:lnTo>
                  <a:lnTo>
                    <a:pt x="180" y="598"/>
                  </a:lnTo>
                  <a:lnTo>
                    <a:pt x="181" y="598"/>
                  </a:lnTo>
                  <a:lnTo>
                    <a:pt x="182" y="599"/>
                  </a:lnTo>
                  <a:lnTo>
                    <a:pt x="183" y="600"/>
                  </a:lnTo>
                  <a:lnTo>
                    <a:pt x="184" y="600"/>
                  </a:lnTo>
                  <a:lnTo>
                    <a:pt x="185" y="600"/>
                  </a:lnTo>
                  <a:lnTo>
                    <a:pt x="186" y="601"/>
                  </a:lnTo>
                  <a:lnTo>
                    <a:pt x="187" y="601"/>
                  </a:lnTo>
                  <a:lnTo>
                    <a:pt x="188" y="601"/>
                  </a:lnTo>
                  <a:lnTo>
                    <a:pt x="188" y="602"/>
                  </a:lnTo>
                  <a:lnTo>
                    <a:pt x="189" y="602"/>
                  </a:lnTo>
                  <a:lnTo>
                    <a:pt x="190" y="602"/>
                  </a:lnTo>
                  <a:lnTo>
                    <a:pt x="191" y="602"/>
                  </a:lnTo>
                  <a:lnTo>
                    <a:pt x="192" y="602"/>
                  </a:lnTo>
                  <a:lnTo>
                    <a:pt x="193" y="602"/>
                  </a:lnTo>
                  <a:lnTo>
                    <a:pt x="194" y="602"/>
                  </a:lnTo>
                  <a:lnTo>
                    <a:pt x="195" y="602"/>
                  </a:lnTo>
                  <a:lnTo>
                    <a:pt x="198" y="604"/>
                  </a:lnTo>
                  <a:lnTo>
                    <a:pt x="199" y="603"/>
                  </a:lnTo>
                  <a:lnTo>
                    <a:pt x="199" y="604"/>
                  </a:lnTo>
                  <a:lnTo>
                    <a:pt x="199" y="603"/>
                  </a:lnTo>
                  <a:lnTo>
                    <a:pt x="200" y="602"/>
                  </a:lnTo>
                  <a:lnTo>
                    <a:pt x="200" y="601"/>
                  </a:lnTo>
                  <a:lnTo>
                    <a:pt x="200" y="600"/>
                  </a:lnTo>
                  <a:lnTo>
                    <a:pt x="486" y="472"/>
                  </a:lnTo>
                  <a:lnTo>
                    <a:pt x="492" y="474"/>
                  </a:lnTo>
                  <a:lnTo>
                    <a:pt x="498" y="476"/>
                  </a:lnTo>
                  <a:lnTo>
                    <a:pt x="504" y="478"/>
                  </a:lnTo>
                  <a:lnTo>
                    <a:pt x="510" y="479"/>
                  </a:lnTo>
                  <a:lnTo>
                    <a:pt x="515" y="481"/>
                  </a:lnTo>
                  <a:lnTo>
                    <a:pt x="522" y="483"/>
                  </a:lnTo>
                  <a:lnTo>
                    <a:pt x="527" y="484"/>
                  </a:lnTo>
                  <a:lnTo>
                    <a:pt x="532" y="486"/>
                  </a:lnTo>
                  <a:lnTo>
                    <a:pt x="537" y="486"/>
                  </a:lnTo>
                  <a:lnTo>
                    <a:pt x="541" y="488"/>
                  </a:lnTo>
                  <a:lnTo>
                    <a:pt x="546" y="488"/>
                  </a:lnTo>
                  <a:lnTo>
                    <a:pt x="550" y="488"/>
                  </a:lnTo>
                  <a:lnTo>
                    <a:pt x="555" y="489"/>
                  </a:lnTo>
                  <a:lnTo>
                    <a:pt x="559" y="490"/>
                  </a:lnTo>
                  <a:lnTo>
                    <a:pt x="562" y="490"/>
                  </a:lnTo>
                  <a:lnTo>
                    <a:pt x="566" y="491"/>
                  </a:lnTo>
                  <a:lnTo>
                    <a:pt x="569" y="491"/>
                  </a:lnTo>
                  <a:lnTo>
                    <a:pt x="572" y="491"/>
                  </a:lnTo>
                  <a:lnTo>
                    <a:pt x="576" y="492"/>
                  </a:lnTo>
                  <a:lnTo>
                    <a:pt x="578" y="492"/>
                  </a:lnTo>
                  <a:lnTo>
                    <a:pt x="580" y="492"/>
                  </a:lnTo>
                  <a:lnTo>
                    <a:pt x="583" y="492"/>
                  </a:lnTo>
                  <a:lnTo>
                    <a:pt x="585" y="493"/>
                  </a:lnTo>
                  <a:lnTo>
                    <a:pt x="587" y="492"/>
                  </a:lnTo>
                  <a:lnTo>
                    <a:pt x="589" y="492"/>
                  </a:lnTo>
                  <a:lnTo>
                    <a:pt x="591" y="492"/>
                  </a:lnTo>
                  <a:lnTo>
                    <a:pt x="592" y="492"/>
                  </a:lnTo>
                  <a:lnTo>
                    <a:pt x="593" y="492"/>
                  </a:lnTo>
                  <a:lnTo>
                    <a:pt x="595" y="492"/>
                  </a:lnTo>
                  <a:lnTo>
                    <a:pt x="596" y="492"/>
                  </a:lnTo>
                  <a:lnTo>
                    <a:pt x="599" y="493"/>
                  </a:lnTo>
                  <a:lnTo>
                    <a:pt x="602" y="494"/>
                  </a:lnTo>
                  <a:lnTo>
                    <a:pt x="604" y="495"/>
                  </a:lnTo>
                  <a:lnTo>
                    <a:pt x="606" y="496"/>
                  </a:lnTo>
                  <a:lnTo>
                    <a:pt x="609" y="497"/>
                  </a:lnTo>
                  <a:lnTo>
                    <a:pt x="612" y="497"/>
                  </a:lnTo>
                  <a:lnTo>
                    <a:pt x="614" y="498"/>
                  </a:lnTo>
                  <a:lnTo>
                    <a:pt x="616" y="499"/>
                  </a:lnTo>
                  <a:lnTo>
                    <a:pt x="618" y="500"/>
                  </a:lnTo>
                  <a:lnTo>
                    <a:pt x="621" y="501"/>
                  </a:lnTo>
                  <a:lnTo>
                    <a:pt x="622" y="502"/>
                  </a:lnTo>
                  <a:lnTo>
                    <a:pt x="625" y="503"/>
                  </a:lnTo>
                  <a:lnTo>
                    <a:pt x="627" y="504"/>
                  </a:lnTo>
                  <a:lnTo>
                    <a:pt x="629" y="505"/>
                  </a:lnTo>
                  <a:lnTo>
                    <a:pt x="631" y="505"/>
                  </a:lnTo>
                  <a:lnTo>
                    <a:pt x="632" y="506"/>
                  </a:lnTo>
                  <a:lnTo>
                    <a:pt x="633" y="506"/>
                  </a:lnTo>
                  <a:lnTo>
                    <a:pt x="636" y="507"/>
                  </a:lnTo>
                  <a:lnTo>
                    <a:pt x="637" y="507"/>
                  </a:lnTo>
                  <a:lnTo>
                    <a:pt x="639" y="508"/>
                  </a:lnTo>
                  <a:lnTo>
                    <a:pt x="640" y="508"/>
                  </a:lnTo>
                  <a:lnTo>
                    <a:pt x="641" y="509"/>
                  </a:lnTo>
                  <a:lnTo>
                    <a:pt x="642" y="509"/>
                  </a:lnTo>
                  <a:lnTo>
                    <a:pt x="643" y="510"/>
                  </a:lnTo>
                  <a:lnTo>
                    <a:pt x="644" y="510"/>
                  </a:lnTo>
                  <a:lnTo>
                    <a:pt x="645" y="511"/>
                  </a:lnTo>
                  <a:lnTo>
                    <a:pt x="646" y="511"/>
                  </a:lnTo>
                  <a:lnTo>
                    <a:pt x="647" y="511"/>
                  </a:lnTo>
                  <a:lnTo>
                    <a:pt x="670" y="515"/>
                  </a:lnTo>
                  <a:lnTo>
                    <a:pt x="684" y="481"/>
                  </a:lnTo>
                  <a:lnTo>
                    <a:pt x="612" y="453"/>
                  </a:lnTo>
                  <a:lnTo>
                    <a:pt x="613" y="452"/>
                  </a:lnTo>
                  <a:lnTo>
                    <a:pt x="814" y="529"/>
                  </a:lnTo>
                  <a:lnTo>
                    <a:pt x="820" y="531"/>
                  </a:lnTo>
                  <a:lnTo>
                    <a:pt x="828" y="532"/>
                  </a:lnTo>
                  <a:lnTo>
                    <a:pt x="833" y="533"/>
                  </a:lnTo>
                  <a:lnTo>
                    <a:pt x="839" y="535"/>
                  </a:lnTo>
                  <a:lnTo>
                    <a:pt x="847" y="537"/>
                  </a:lnTo>
                  <a:lnTo>
                    <a:pt x="852" y="538"/>
                  </a:lnTo>
                  <a:lnTo>
                    <a:pt x="858" y="539"/>
                  </a:lnTo>
                  <a:lnTo>
                    <a:pt x="864" y="541"/>
                  </a:lnTo>
                  <a:lnTo>
                    <a:pt x="869" y="541"/>
                  </a:lnTo>
                  <a:lnTo>
                    <a:pt x="875" y="541"/>
                  </a:lnTo>
                  <a:lnTo>
                    <a:pt x="881" y="543"/>
                  </a:lnTo>
                  <a:lnTo>
                    <a:pt x="886" y="544"/>
                  </a:lnTo>
                  <a:lnTo>
                    <a:pt x="892" y="544"/>
                  </a:lnTo>
                  <a:lnTo>
                    <a:pt x="896" y="544"/>
                  </a:lnTo>
                  <a:lnTo>
                    <a:pt x="901" y="545"/>
                  </a:lnTo>
                  <a:lnTo>
                    <a:pt x="906" y="545"/>
                  </a:lnTo>
                  <a:lnTo>
                    <a:pt x="910" y="546"/>
                  </a:lnTo>
                  <a:lnTo>
                    <a:pt x="915" y="546"/>
                  </a:lnTo>
                  <a:lnTo>
                    <a:pt x="919" y="546"/>
                  </a:lnTo>
                  <a:lnTo>
                    <a:pt x="923" y="547"/>
                  </a:lnTo>
                  <a:lnTo>
                    <a:pt x="926" y="547"/>
                  </a:lnTo>
                  <a:lnTo>
                    <a:pt x="929" y="547"/>
                  </a:lnTo>
                  <a:lnTo>
                    <a:pt x="933" y="547"/>
                  </a:lnTo>
                  <a:lnTo>
                    <a:pt x="936" y="547"/>
                  </a:lnTo>
                  <a:lnTo>
                    <a:pt x="937" y="547"/>
                  </a:lnTo>
                  <a:lnTo>
                    <a:pt x="940" y="547"/>
                  </a:lnTo>
                  <a:lnTo>
                    <a:pt x="942" y="547"/>
                  </a:lnTo>
                  <a:lnTo>
                    <a:pt x="943" y="547"/>
                  </a:lnTo>
                  <a:lnTo>
                    <a:pt x="945" y="547"/>
                  </a:lnTo>
                  <a:lnTo>
                    <a:pt x="946" y="547"/>
                  </a:lnTo>
                  <a:lnTo>
                    <a:pt x="947" y="546"/>
                  </a:lnTo>
                  <a:lnTo>
                    <a:pt x="942" y="541"/>
                  </a:lnTo>
                  <a:lnTo>
                    <a:pt x="937" y="537"/>
                  </a:lnTo>
                  <a:lnTo>
                    <a:pt x="932" y="533"/>
                  </a:lnTo>
                  <a:lnTo>
                    <a:pt x="927" y="529"/>
                  </a:lnTo>
                  <a:lnTo>
                    <a:pt x="922" y="525"/>
                  </a:lnTo>
                  <a:lnTo>
                    <a:pt x="917" y="521"/>
                  </a:lnTo>
                  <a:lnTo>
                    <a:pt x="912" y="517"/>
                  </a:lnTo>
                  <a:lnTo>
                    <a:pt x="908" y="514"/>
                  </a:lnTo>
                  <a:lnTo>
                    <a:pt x="903" y="510"/>
                  </a:lnTo>
                  <a:lnTo>
                    <a:pt x="898" y="506"/>
                  </a:lnTo>
                  <a:lnTo>
                    <a:pt x="894" y="504"/>
                  </a:lnTo>
                  <a:lnTo>
                    <a:pt x="889" y="501"/>
                  </a:lnTo>
                  <a:lnTo>
                    <a:pt x="884" y="498"/>
                  </a:lnTo>
                  <a:lnTo>
                    <a:pt x="881" y="495"/>
                  </a:lnTo>
                  <a:lnTo>
                    <a:pt x="876" y="492"/>
                  </a:lnTo>
                  <a:lnTo>
                    <a:pt x="873" y="490"/>
                  </a:lnTo>
                  <a:lnTo>
                    <a:pt x="868" y="488"/>
                  </a:lnTo>
                  <a:lnTo>
                    <a:pt x="865" y="486"/>
                  </a:lnTo>
                  <a:lnTo>
                    <a:pt x="861" y="484"/>
                  </a:lnTo>
                  <a:lnTo>
                    <a:pt x="857" y="482"/>
                  </a:lnTo>
                  <a:lnTo>
                    <a:pt x="855" y="481"/>
                  </a:lnTo>
                  <a:lnTo>
                    <a:pt x="852" y="479"/>
                  </a:lnTo>
                  <a:lnTo>
                    <a:pt x="848" y="478"/>
                  </a:lnTo>
                  <a:lnTo>
                    <a:pt x="846" y="477"/>
                  </a:lnTo>
                  <a:lnTo>
                    <a:pt x="844" y="476"/>
                  </a:lnTo>
                  <a:lnTo>
                    <a:pt x="842" y="474"/>
                  </a:lnTo>
                  <a:lnTo>
                    <a:pt x="840" y="474"/>
                  </a:lnTo>
                  <a:lnTo>
                    <a:pt x="839" y="473"/>
                  </a:lnTo>
                  <a:lnTo>
                    <a:pt x="838" y="472"/>
                  </a:lnTo>
                  <a:lnTo>
                    <a:pt x="837" y="472"/>
                  </a:lnTo>
                  <a:lnTo>
                    <a:pt x="836" y="472"/>
                  </a:lnTo>
                  <a:lnTo>
                    <a:pt x="634" y="395"/>
                  </a:lnTo>
                  <a:lnTo>
                    <a:pt x="636" y="391"/>
                  </a:lnTo>
                  <a:lnTo>
                    <a:pt x="708" y="419"/>
                  </a:lnTo>
                  <a:lnTo>
                    <a:pt x="721" y="385"/>
                  </a:lnTo>
                  <a:lnTo>
                    <a:pt x="698" y="373"/>
                  </a:lnTo>
                  <a:lnTo>
                    <a:pt x="696" y="372"/>
                  </a:lnTo>
                  <a:lnTo>
                    <a:pt x="695" y="372"/>
                  </a:lnTo>
                  <a:lnTo>
                    <a:pt x="694" y="371"/>
                  </a:lnTo>
                  <a:lnTo>
                    <a:pt x="693" y="371"/>
                  </a:lnTo>
                  <a:lnTo>
                    <a:pt x="691" y="370"/>
                  </a:lnTo>
                  <a:lnTo>
                    <a:pt x="690" y="370"/>
                  </a:lnTo>
                  <a:lnTo>
                    <a:pt x="689" y="369"/>
                  </a:lnTo>
                  <a:lnTo>
                    <a:pt x="687" y="369"/>
                  </a:lnTo>
                  <a:lnTo>
                    <a:pt x="685" y="368"/>
                  </a:lnTo>
                  <a:lnTo>
                    <a:pt x="685" y="367"/>
                  </a:lnTo>
                  <a:lnTo>
                    <a:pt x="683" y="367"/>
                  </a:lnTo>
                  <a:lnTo>
                    <a:pt x="681" y="366"/>
                  </a:lnTo>
                  <a:lnTo>
                    <a:pt x="680" y="365"/>
                  </a:lnTo>
                  <a:lnTo>
                    <a:pt x="678" y="365"/>
                  </a:lnTo>
                  <a:lnTo>
                    <a:pt x="677" y="364"/>
                  </a:lnTo>
                  <a:lnTo>
                    <a:pt x="675" y="364"/>
                  </a:lnTo>
                  <a:lnTo>
                    <a:pt x="674" y="364"/>
                  </a:lnTo>
                  <a:lnTo>
                    <a:pt x="672" y="363"/>
                  </a:lnTo>
                  <a:lnTo>
                    <a:pt x="671" y="363"/>
                  </a:lnTo>
                  <a:lnTo>
                    <a:pt x="668" y="362"/>
                  </a:lnTo>
                  <a:lnTo>
                    <a:pt x="667" y="361"/>
                  </a:lnTo>
                  <a:lnTo>
                    <a:pt x="666" y="361"/>
                  </a:lnTo>
                  <a:lnTo>
                    <a:pt x="664" y="360"/>
                  </a:lnTo>
                  <a:lnTo>
                    <a:pt x="662" y="359"/>
                  </a:lnTo>
                  <a:lnTo>
                    <a:pt x="661" y="358"/>
                  </a:lnTo>
                  <a:lnTo>
                    <a:pt x="659" y="358"/>
                  </a:lnTo>
                  <a:lnTo>
                    <a:pt x="658" y="357"/>
                  </a:lnTo>
                  <a:lnTo>
                    <a:pt x="656" y="357"/>
                  </a:lnTo>
                  <a:lnTo>
                    <a:pt x="654" y="356"/>
                  </a:lnTo>
                  <a:lnTo>
                    <a:pt x="652" y="355"/>
                  </a:lnTo>
                  <a:lnTo>
                    <a:pt x="650" y="355"/>
                  </a:lnTo>
                  <a:lnTo>
                    <a:pt x="649" y="355"/>
                  </a:lnTo>
                  <a:lnTo>
                    <a:pt x="649" y="354"/>
                  </a:lnTo>
                  <a:lnTo>
                    <a:pt x="649" y="353"/>
                  </a:lnTo>
                  <a:lnTo>
                    <a:pt x="648" y="353"/>
                  </a:lnTo>
                  <a:lnTo>
                    <a:pt x="648" y="352"/>
                  </a:lnTo>
                  <a:lnTo>
                    <a:pt x="647" y="352"/>
                  </a:lnTo>
                  <a:lnTo>
                    <a:pt x="647" y="351"/>
                  </a:lnTo>
                  <a:lnTo>
                    <a:pt x="646" y="350"/>
                  </a:lnTo>
                  <a:lnTo>
                    <a:pt x="646" y="349"/>
                  </a:lnTo>
                  <a:lnTo>
                    <a:pt x="644" y="348"/>
                  </a:lnTo>
                  <a:lnTo>
                    <a:pt x="644" y="347"/>
                  </a:lnTo>
                  <a:lnTo>
                    <a:pt x="642" y="347"/>
                  </a:lnTo>
                  <a:lnTo>
                    <a:pt x="642" y="346"/>
                  </a:lnTo>
                  <a:lnTo>
                    <a:pt x="641" y="346"/>
                  </a:lnTo>
                  <a:lnTo>
                    <a:pt x="640" y="345"/>
                  </a:lnTo>
                  <a:lnTo>
                    <a:pt x="640" y="344"/>
                  </a:lnTo>
                  <a:lnTo>
                    <a:pt x="639" y="343"/>
                  </a:lnTo>
                  <a:lnTo>
                    <a:pt x="638" y="342"/>
                  </a:lnTo>
                  <a:lnTo>
                    <a:pt x="637" y="341"/>
                  </a:lnTo>
                  <a:lnTo>
                    <a:pt x="636" y="340"/>
                  </a:lnTo>
                  <a:lnTo>
                    <a:pt x="635" y="339"/>
                  </a:lnTo>
                  <a:lnTo>
                    <a:pt x="634" y="338"/>
                  </a:lnTo>
                  <a:lnTo>
                    <a:pt x="633" y="338"/>
                  </a:lnTo>
                  <a:lnTo>
                    <a:pt x="632" y="337"/>
                  </a:lnTo>
                  <a:lnTo>
                    <a:pt x="631" y="337"/>
                  </a:lnTo>
                  <a:lnTo>
                    <a:pt x="613" y="329"/>
                  </a:lnTo>
                  <a:lnTo>
                    <a:pt x="612" y="329"/>
                  </a:lnTo>
                  <a:lnTo>
                    <a:pt x="612" y="328"/>
                  </a:lnTo>
                  <a:lnTo>
                    <a:pt x="611" y="328"/>
                  </a:lnTo>
                  <a:lnTo>
                    <a:pt x="610" y="328"/>
                  </a:lnTo>
                  <a:lnTo>
                    <a:pt x="611" y="327"/>
                  </a:lnTo>
                  <a:lnTo>
                    <a:pt x="610" y="327"/>
                  </a:lnTo>
                  <a:lnTo>
                    <a:pt x="611" y="326"/>
                  </a:lnTo>
                  <a:lnTo>
                    <a:pt x="612" y="323"/>
                  </a:lnTo>
                  <a:lnTo>
                    <a:pt x="609" y="321"/>
                  </a:lnTo>
                  <a:lnTo>
                    <a:pt x="607" y="321"/>
                  </a:lnTo>
                  <a:lnTo>
                    <a:pt x="605" y="319"/>
                  </a:lnTo>
                  <a:lnTo>
                    <a:pt x="604" y="319"/>
                  </a:lnTo>
                  <a:lnTo>
                    <a:pt x="602" y="318"/>
                  </a:lnTo>
                  <a:lnTo>
                    <a:pt x="599" y="316"/>
                  </a:lnTo>
                  <a:lnTo>
                    <a:pt x="597" y="315"/>
                  </a:lnTo>
                  <a:lnTo>
                    <a:pt x="595" y="314"/>
                  </a:lnTo>
                  <a:lnTo>
                    <a:pt x="594" y="312"/>
                  </a:lnTo>
                  <a:lnTo>
                    <a:pt x="591" y="312"/>
                  </a:lnTo>
                  <a:lnTo>
                    <a:pt x="589" y="310"/>
                  </a:lnTo>
                  <a:lnTo>
                    <a:pt x="587" y="310"/>
                  </a:lnTo>
                  <a:lnTo>
                    <a:pt x="586" y="309"/>
                  </a:lnTo>
                  <a:lnTo>
                    <a:pt x="584" y="308"/>
                  </a:lnTo>
                  <a:lnTo>
                    <a:pt x="582" y="307"/>
                  </a:lnTo>
                  <a:lnTo>
                    <a:pt x="579" y="306"/>
                  </a:lnTo>
                  <a:lnTo>
                    <a:pt x="577" y="305"/>
                  </a:lnTo>
                  <a:lnTo>
                    <a:pt x="576" y="304"/>
                  </a:lnTo>
                  <a:lnTo>
                    <a:pt x="574" y="303"/>
                  </a:lnTo>
                  <a:lnTo>
                    <a:pt x="572" y="302"/>
                  </a:lnTo>
                  <a:lnTo>
                    <a:pt x="570" y="302"/>
                  </a:lnTo>
                  <a:lnTo>
                    <a:pt x="568" y="301"/>
                  </a:lnTo>
                  <a:lnTo>
                    <a:pt x="567" y="300"/>
                  </a:lnTo>
                  <a:lnTo>
                    <a:pt x="565" y="300"/>
                  </a:lnTo>
                  <a:lnTo>
                    <a:pt x="563" y="298"/>
                  </a:lnTo>
                  <a:lnTo>
                    <a:pt x="561" y="297"/>
                  </a:lnTo>
                  <a:lnTo>
                    <a:pt x="559" y="297"/>
                  </a:lnTo>
                  <a:lnTo>
                    <a:pt x="558" y="296"/>
                  </a:lnTo>
                  <a:lnTo>
                    <a:pt x="557" y="295"/>
                  </a:lnTo>
                  <a:lnTo>
                    <a:pt x="554" y="295"/>
                  </a:lnTo>
                  <a:lnTo>
                    <a:pt x="553" y="294"/>
                  </a:lnTo>
                  <a:lnTo>
                    <a:pt x="551" y="293"/>
                  </a:lnTo>
                  <a:lnTo>
                    <a:pt x="550" y="293"/>
                  </a:lnTo>
                  <a:lnTo>
                    <a:pt x="426" y="11"/>
                  </a:lnTo>
                  <a:lnTo>
                    <a:pt x="427" y="10"/>
                  </a:lnTo>
                  <a:lnTo>
                    <a:pt x="427" y="9"/>
                  </a:lnTo>
                  <a:lnTo>
                    <a:pt x="427" y="8"/>
                  </a:lnTo>
                  <a:lnTo>
                    <a:pt x="426" y="8"/>
                  </a:lnTo>
                  <a:lnTo>
                    <a:pt x="427" y="7"/>
                  </a:lnTo>
                  <a:lnTo>
                    <a:pt x="426" y="7"/>
                  </a:lnTo>
                  <a:lnTo>
                    <a:pt x="425" y="7"/>
                  </a:lnTo>
                  <a:lnTo>
                    <a:pt x="423" y="7"/>
                  </a:lnTo>
                  <a:lnTo>
                    <a:pt x="423" y="6"/>
                  </a:lnTo>
                  <a:lnTo>
                    <a:pt x="422" y="6"/>
                  </a:lnTo>
                  <a:lnTo>
                    <a:pt x="422" y="5"/>
                  </a:lnTo>
                  <a:lnTo>
                    <a:pt x="421" y="5"/>
                  </a:lnTo>
                  <a:lnTo>
                    <a:pt x="421" y="4"/>
                  </a:lnTo>
                  <a:lnTo>
                    <a:pt x="420" y="4"/>
                  </a:lnTo>
                  <a:lnTo>
                    <a:pt x="419" y="3"/>
                  </a:lnTo>
                  <a:lnTo>
                    <a:pt x="418" y="3"/>
                  </a:lnTo>
                  <a:lnTo>
                    <a:pt x="417" y="2"/>
                  </a:lnTo>
                  <a:lnTo>
                    <a:pt x="416" y="2"/>
                  </a:lnTo>
                  <a:lnTo>
                    <a:pt x="416" y="1"/>
                  </a:lnTo>
                  <a:lnTo>
                    <a:pt x="415" y="1"/>
                  </a:lnTo>
                  <a:lnTo>
                    <a:pt x="414" y="0"/>
                  </a:lnTo>
                  <a:lnTo>
                    <a:pt x="413" y="0"/>
                  </a:lnTo>
                  <a:lnTo>
                    <a:pt x="412" y="0"/>
                  </a:lnTo>
                  <a:lnTo>
                    <a:pt x="411" y="0"/>
                  </a:lnTo>
                  <a:lnTo>
                    <a:pt x="410" y="0"/>
                  </a:lnTo>
                  <a:lnTo>
                    <a:pt x="409" y="0"/>
                  </a:lnTo>
                  <a:lnTo>
                    <a:pt x="408" y="0"/>
                  </a:lnTo>
                  <a:lnTo>
                    <a:pt x="406" y="0"/>
                  </a:lnTo>
                  <a:lnTo>
                    <a:pt x="405" y="0"/>
                  </a:lnTo>
                  <a:lnTo>
                    <a:pt x="403" y="0"/>
                  </a:lnTo>
                  <a:lnTo>
                    <a:pt x="401" y="0"/>
                  </a:lnTo>
                  <a:lnTo>
                    <a:pt x="343" y="14"/>
                  </a:lnTo>
                  <a:lnTo>
                    <a:pt x="342" y="14"/>
                  </a:lnTo>
                  <a:lnTo>
                    <a:pt x="342" y="15"/>
                  </a:lnTo>
                  <a:lnTo>
                    <a:pt x="342" y="14"/>
                  </a:lnTo>
                  <a:lnTo>
                    <a:pt x="342" y="15"/>
                  </a:lnTo>
                  <a:lnTo>
                    <a:pt x="341" y="16"/>
                  </a:lnTo>
                  <a:lnTo>
                    <a:pt x="340" y="17"/>
                  </a:lnTo>
                  <a:lnTo>
                    <a:pt x="338" y="17"/>
                  </a:lnTo>
                  <a:lnTo>
                    <a:pt x="336" y="22"/>
                  </a:lnTo>
                  <a:lnTo>
                    <a:pt x="338" y="23"/>
                  </a:lnTo>
                  <a:lnTo>
                    <a:pt x="324" y="102"/>
                  </a:lnTo>
                  <a:lnTo>
                    <a:pt x="289" y="191"/>
                  </a:lnTo>
                  <a:lnTo>
                    <a:pt x="243" y="173"/>
                  </a:lnTo>
                  <a:lnTo>
                    <a:pt x="230" y="139"/>
                  </a:lnTo>
                  <a:lnTo>
                    <a:pt x="228" y="133"/>
                  </a:lnTo>
                  <a:lnTo>
                    <a:pt x="243" y="139"/>
                  </a:lnTo>
                  <a:lnTo>
                    <a:pt x="186" y="41"/>
                  </a:lnTo>
                  <a:lnTo>
                    <a:pt x="185" y="40"/>
                  </a:lnTo>
                  <a:lnTo>
                    <a:pt x="185" y="39"/>
                  </a:lnTo>
                  <a:lnTo>
                    <a:pt x="184" y="38"/>
                  </a:lnTo>
                  <a:lnTo>
                    <a:pt x="184" y="37"/>
                  </a:lnTo>
                  <a:lnTo>
                    <a:pt x="183" y="36"/>
                  </a:lnTo>
                  <a:lnTo>
                    <a:pt x="182" y="35"/>
                  </a:lnTo>
                  <a:lnTo>
                    <a:pt x="181" y="35"/>
                  </a:lnTo>
                  <a:lnTo>
                    <a:pt x="180" y="35"/>
                  </a:lnTo>
                  <a:lnTo>
                    <a:pt x="180" y="34"/>
                  </a:lnTo>
                  <a:lnTo>
                    <a:pt x="179" y="33"/>
                  </a:lnTo>
                  <a:lnTo>
                    <a:pt x="178" y="33"/>
                  </a:lnTo>
                  <a:lnTo>
                    <a:pt x="177" y="33"/>
                  </a:lnTo>
                  <a:lnTo>
                    <a:pt x="176" y="32"/>
                  </a:lnTo>
                  <a:lnTo>
                    <a:pt x="175" y="32"/>
                  </a:lnTo>
                  <a:lnTo>
                    <a:pt x="173" y="31"/>
                  </a:lnTo>
                  <a:lnTo>
                    <a:pt x="172" y="31"/>
                  </a:lnTo>
                  <a:lnTo>
                    <a:pt x="171" y="31"/>
                  </a:lnTo>
                  <a:lnTo>
                    <a:pt x="169" y="31"/>
                  </a:lnTo>
                  <a:lnTo>
                    <a:pt x="168" y="31"/>
                  </a:lnTo>
                  <a:lnTo>
                    <a:pt x="135" y="36"/>
                  </a:lnTo>
                  <a:lnTo>
                    <a:pt x="135" y="37"/>
                  </a:lnTo>
                  <a:lnTo>
                    <a:pt x="135" y="36"/>
                  </a:lnTo>
                  <a:lnTo>
                    <a:pt x="135" y="37"/>
                  </a:lnTo>
                  <a:lnTo>
                    <a:pt x="134" y="37"/>
                  </a:lnTo>
                  <a:lnTo>
                    <a:pt x="134" y="38"/>
                  </a:lnTo>
                  <a:lnTo>
                    <a:pt x="133" y="38"/>
                  </a:lnTo>
                  <a:lnTo>
                    <a:pt x="132" y="39"/>
                  </a:lnTo>
                  <a:lnTo>
                    <a:pt x="131" y="40"/>
                  </a:lnTo>
                  <a:lnTo>
                    <a:pt x="130" y="41"/>
                  </a:lnTo>
                  <a:lnTo>
                    <a:pt x="130" y="42"/>
                  </a:lnTo>
                  <a:lnTo>
                    <a:pt x="130" y="43"/>
                  </a:lnTo>
                  <a:lnTo>
                    <a:pt x="129" y="44"/>
                  </a:lnTo>
                  <a:lnTo>
                    <a:pt x="128" y="44"/>
                  </a:lnTo>
                  <a:lnTo>
                    <a:pt x="128" y="46"/>
                  </a:lnTo>
                  <a:lnTo>
                    <a:pt x="128" y="47"/>
                  </a:lnTo>
                  <a:lnTo>
                    <a:pt x="128" y="48"/>
                  </a:lnTo>
                  <a:lnTo>
                    <a:pt x="127" y="49"/>
                  </a:lnTo>
                  <a:lnTo>
                    <a:pt x="127" y="51"/>
                  </a:lnTo>
                  <a:lnTo>
                    <a:pt x="126" y="52"/>
                  </a:lnTo>
                  <a:lnTo>
                    <a:pt x="126" y="53"/>
                  </a:lnTo>
                  <a:lnTo>
                    <a:pt x="114" y="133"/>
                  </a:lnTo>
                  <a:lnTo>
                    <a:pt x="107" y="131"/>
                  </a:lnTo>
                  <a:lnTo>
                    <a:pt x="150" y="179"/>
                  </a:lnTo>
                  <a:lnTo>
                    <a:pt x="175" y="189"/>
                  </a:lnTo>
                  <a:lnTo>
                    <a:pt x="144" y="183"/>
                  </a:lnTo>
                  <a:lnTo>
                    <a:pt x="130" y="217"/>
                  </a:lnTo>
                  <a:lnTo>
                    <a:pt x="162" y="237"/>
                  </a:lnTo>
                  <a:lnTo>
                    <a:pt x="126" y="230"/>
                  </a:lnTo>
                  <a:lnTo>
                    <a:pt x="126" y="232"/>
                  </a:lnTo>
                  <a:lnTo>
                    <a:pt x="125" y="234"/>
                  </a:lnTo>
                  <a:lnTo>
                    <a:pt x="123" y="237"/>
                  </a:lnTo>
                  <a:lnTo>
                    <a:pt x="155" y="256"/>
                  </a:lnTo>
                  <a:lnTo>
                    <a:pt x="117" y="250"/>
                  </a:lnTo>
                  <a:lnTo>
                    <a:pt x="105" y="284"/>
                  </a:lnTo>
                  <a:lnTo>
                    <a:pt x="133" y="302"/>
                  </a:lnTo>
                </a:path>
              </a:pathLst>
            </a:custGeom>
            <a:solidFill>
              <a:srgbClr val="E5E5E5"/>
            </a:solidFill>
            <a:ln w="12700" cap="rnd">
              <a:noFill/>
              <a:round/>
              <a:headEnd/>
              <a:tailEnd/>
            </a:ln>
          </p:spPr>
          <p:txBody>
            <a:bodyPr/>
            <a:lstStyle/>
            <a:p>
              <a:endParaRPr lang="en-US"/>
            </a:p>
          </p:txBody>
        </p:sp>
        <p:sp>
          <p:nvSpPr>
            <p:cNvPr id="41045" name="Freeform 51"/>
            <p:cNvSpPr>
              <a:spLocks noChangeAspect="1"/>
            </p:cNvSpPr>
            <p:nvPr/>
          </p:nvSpPr>
          <p:spPr bwMode="auto">
            <a:xfrm>
              <a:off x="54" y="1237"/>
              <a:ext cx="948" cy="605"/>
            </a:xfrm>
            <a:custGeom>
              <a:avLst/>
              <a:gdLst>
                <a:gd name="T0" fmla="*/ 49 w 948"/>
                <a:gd name="T1" fmla="*/ 301 h 605"/>
                <a:gd name="T2" fmla="*/ 0 w 948"/>
                <a:gd name="T3" fmla="*/ 381 h 605"/>
                <a:gd name="T4" fmla="*/ 0 w 948"/>
                <a:gd name="T5" fmla="*/ 387 h 605"/>
                <a:gd name="T6" fmla="*/ 32 w 948"/>
                <a:gd name="T7" fmla="*/ 419 h 605"/>
                <a:gd name="T8" fmla="*/ 41 w 948"/>
                <a:gd name="T9" fmla="*/ 417 h 605"/>
                <a:gd name="T10" fmla="*/ 171 w 948"/>
                <a:gd name="T11" fmla="*/ 357 h 605"/>
                <a:gd name="T12" fmla="*/ 141 w 948"/>
                <a:gd name="T13" fmla="*/ 532 h 605"/>
                <a:gd name="T14" fmla="*/ 139 w 948"/>
                <a:gd name="T15" fmla="*/ 540 h 605"/>
                <a:gd name="T16" fmla="*/ 140 w 948"/>
                <a:gd name="T17" fmla="*/ 543 h 605"/>
                <a:gd name="T18" fmla="*/ 185 w 948"/>
                <a:gd name="T19" fmla="*/ 600 h 605"/>
                <a:gd name="T20" fmla="*/ 194 w 948"/>
                <a:gd name="T21" fmla="*/ 602 h 605"/>
                <a:gd name="T22" fmla="*/ 199 w 948"/>
                <a:gd name="T23" fmla="*/ 602 h 605"/>
                <a:gd name="T24" fmla="*/ 497 w 948"/>
                <a:gd name="T25" fmla="*/ 476 h 605"/>
                <a:gd name="T26" fmla="*/ 541 w 948"/>
                <a:gd name="T27" fmla="*/ 488 h 605"/>
                <a:gd name="T28" fmla="*/ 572 w 948"/>
                <a:gd name="T29" fmla="*/ 491 h 605"/>
                <a:gd name="T30" fmla="*/ 590 w 948"/>
                <a:gd name="T31" fmla="*/ 492 h 605"/>
                <a:gd name="T32" fmla="*/ 606 w 948"/>
                <a:gd name="T33" fmla="*/ 496 h 605"/>
                <a:gd name="T34" fmla="*/ 639 w 948"/>
                <a:gd name="T35" fmla="*/ 508 h 605"/>
                <a:gd name="T36" fmla="*/ 670 w 948"/>
                <a:gd name="T37" fmla="*/ 515 h 605"/>
                <a:gd name="T38" fmla="*/ 814 w 948"/>
                <a:gd name="T39" fmla="*/ 528 h 605"/>
                <a:gd name="T40" fmla="*/ 864 w 948"/>
                <a:gd name="T41" fmla="*/ 541 h 605"/>
                <a:gd name="T42" fmla="*/ 906 w 948"/>
                <a:gd name="T43" fmla="*/ 545 h 605"/>
                <a:gd name="T44" fmla="*/ 936 w 948"/>
                <a:gd name="T45" fmla="*/ 547 h 605"/>
                <a:gd name="T46" fmla="*/ 947 w 948"/>
                <a:gd name="T47" fmla="*/ 546 h 605"/>
                <a:gd name="T48" fmla="*/ 908 w 948"/>
                <a:gd name="T49" fmla="*/ 514 h 605"/>
                <a:gd name="T50" fmla="*/ 873 w 948"/>
                <a:gd name="T51" fmla="*/ 490 h 605"/>
                <a:gd name="T52" fmla="*/ 846 w 948"/>
                <a:gd name="T53" fmla="*/ 477 h 605"/>
                <a:gd name="T54" fmla="*/ 836 w 948"/>
                <a:gd name="T55" fmla="*/ 472 h 605"/>
                <a:gd name="T56" fmla="*/ 721 w 948"/>
                <a:gd name="T57" fmla="*/ 385 h 605"/>
                <a:gd name="T58" fmla="*/ 681 w 948"/>
                <a:gd name="T59" fmla="*/ 366 h 605"/>
                <a:gd name="T60" fmla="*/ 656 w 948"/>
                <a:gd name="T61" fmla="*/ 357 h 605"/>
                <a:gd name="T62" fmla="*/ 643 w 948"/>
                <a:gd name="T63" fmla="*/ 347 h 605"/>
                <a:gd name="T64" fmla="*/ 633 w 948"/>
                <a:gd name="T65" fmla="*/ 338 h 605"/>
                <a:gd name="T66" fmla="*/ 611 w 948"/>
                <a:gd name="T67" fmla="*/ 328 h 605"/>
                <a:gd name="T68" fmla="*/ 604 w 948"/>
                <a:gd name="T69" fmla="*/ 318 h 605"/>
                <a:gd name="T70" fmla="*/ 571 w 948"/>
                <a:gd name="T71" fmla="*/ 302 h 605"/>
                <a:gd name="T72" fmla="*/ 550 w 948"/>
                <a:gd name="T73" fmla="*/ 293 h 605"/>
                <a:gd name="T74" fmla="*/ 426 w 948"/>
                <a:gd name="T75" fmla="*/ 8 h 605"/>
                <a:gd name="T76" fmla="*/ 423 w 948"/>
                <a:gd name="T77" fmla="*/ 7 h 605"/>
                <a:gd name="T78" fmla="*/ 417 w 948"/>
                <a:gd name="T79" fmla="*/ 2 h 605"/>
                <a:gd name="T80" fmla="*/ 401 w 948"/>
                <a:gd name="T81" fmla="*/ 0 h 605"/>
                <a:gd name="T82" fmla="*/ 340 w 948"/>
                <a:gd name="T83" fmla="*/ 16 h 605"/>
                <a:gd name="T84" fmla="*/ 338 w 948"/>
                <a:gd name="T85" fmla="*/ 23 h 605"/>
                <a:gd name="T86" fmla="*/ 229 w 948"/>
                <a:gd name="T87" fmla="*/ 139 h 605"/>
                <a:gd name="T88" fmla="*/ 184 w 948"/>
                <a:gd name="T89" fmla="*/ 39 h 605"/>
                <a:gd name="T90" fmla="*/ 176 w 948"/>
                <a:gd name="T91" fmla="*/ 32 h 605"/>
                <a:gd name="T92" fmla="*/ 134 w 948"/>
                <a:gd name="T93" fmla="*/ 36 h 605"/>
                <a:gd name="T94" fmla="*/ 129 w 948"/>
                <a:gd name="T95" fmla="*/ 44 h 605"/>
                <a:gd name="T96" fmla="*/ 106 w 948"/>
                <a:gd name="T97" fmla="*/ 130 h 605"/>
                <a:gd name="T98" fmla="*/ 130 w 948"/>
                <a:gd name="T99" fmla="*/ 217 h 605"/>
                <a:gd name="T100" fmla="*/ 124 w 948"/>
                <a:gd name="T101" fmla="*/ 234 h 605"/>
                <a:gd name="T102" fmla="*/ 104 w 948"/>
                <a:gd name="T103" fmla="*/ 284 h 6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48"/>
                <a:gd name="T157" fmla="*/ 0 h 605"/>
                <a:gd name="T158" fmla="*/ 948 w 948"/>
                <a:gd name="T159" fmla="*/ 605 h 60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48" h="605">
                  <a:moveTo>
                    <a:pt x="133" y="301"/>
                  </a:moveTo>
                  <a:lnTo>
                    <a:pt x="107" y="291"/>
                  </a:lnTo>
                  <a:lnTo>
                    <a:pt x="42" y="299"/>
                  </a:lnTo>
                  <a:lnTo>
                    <a:pt x="49" y="301"/>
                  </a:lnTo>
                  <a:lnTo>
                    <a:pt x="5" y="369"/>
                  </a:lnTo>
                  <a:lnTo>
                    <a:pt x="2" y="374"/>
                  </a:lnTo>
                  <a:lnTo>
                    <a:pt x="0" y="378"/>
                  </a:lnTo>
                  <a:lnTo>
                    <a:pt x="0" y="381"/>
                  </a:lnTo>
                  <a:lnTo>
                    <a:pt x="0" y="383"/>
                  </a:lnTo>
                  <a:lnTo>
                    <a:pt x="0" y="385"/>
                  </a:lnTo>
                  <a:lnTo>
                    <a:pt x="0" y="386"/>
                  </a:lnTo>
                  <a:lnTo>
                    <a:pt x="0" y="387"/>
                  </a:lnTo>
                  <a:lnTo>
                    <a:pt x="20" y="414"/>
                  </a:lnTo>
                  <a:lnTo>
                    <a:pt x="25" y="417"/>
                  </a:lnTo>
                  <a:lnTo>
                    <a:pt x="29" y="418"/>
                  </a:lnTo>
                  <a:lnTo>
                    <a:pt x="32" y="419"/>
                  </a:lnTo>
                  <a:lnTo>
                    <a:pt x="35" y="419"/>
                  </a:lnTo>
                  <a:lnTo>
                    <a:pt x="37" y="419"/>
                  </a:lnTo>
                  <a:lnTo>
                    <a:pt x="39" y="418"/>
                  </a:lnTo>
                  <a:lnTo>
                    <a:pt x="41" y="417"/>
                  </a:lnTo>
                  <a:lnTo>
                    <a:pt x="149" y="383"/>
                  </a:lnTo>
                  <a:lnTo>
                    <a:pt x="134" y="378"/>
                  </a:lnTo>
                  <a:lnTo>
                    <a:pt x="140" y="374"/>
                  </a:lnTo>
                  <a:lnTo>
                    <a:pt x="171" y="357"/>
                  </a:lnTo>
                  <a:lnTo>
                    <a:pt x="219" y="375"/>
                  </a:lnTo>
                  <a:lnTo>
                    <a:pt x="185" y="464"/>
                  </a:lnTo>
                  <a:lnTo>
                    <a:pt x="143" y="533"/>
                  </a:lnTo>
                  <a:lnTo>
                    <a:pt x="141" y="532"/>
                  </a:lnTo>
                  <a:lnTo>
                    <a:pt x="139" y="538"/>
                  </a:lnTo>
                  <a:lnTo>
                    <a:pt x="140" y="538"/>
                  </a:lnTo>
                  <a:lnTo>
                    <a:pt x="139" y="539"/>
                  </a:lnTo>
                  <a:lnTo>
                    <a:pt x="139" y="540"/>
                  </a:lnTo>
                  <a:lnTo>
                    <a:pt x="139" y="541"/>
                  </a:lnTo>
                  <a:lnTo>
                    <a:pt x="139" y="542"/>
                  </a:lnTo>
                  <a:lnTo>
                    <a:pt x="140" y="542"/>
                  </a:lnTo>
                  <a:lnTo>
                    <a:pt x="140" y="543"/>
                  </a:lnTo>
                  <a:lnTo>
                    <a:pt x="174" y="592"/>
                  </a:lnTo>
                  <a:lnTo>
                    <a:pt x="178" y="596"/>
                  </a:lnTo>
                  <a:lnTo>
                    <a:pt x="181" y="598"/>
                  </a:lnTo>
                  <a:lnTo>
                    <a:pt x="185" y="600"/>
                  </a:lnTo>
                  <a:lnTo>
                    <a:pt x="188" y="601"/>
                  </a:lnTo>
                  <a:lnTo>
                    <a:pt x="190" y="602"/>
                  </a:lnTo>
                  <a:lnTo>
                    <a:pt x="192" y="602"/>
                  </a:lnTo>
                  <a:lnTo>
                    <a:pt x="194" y="602"/>
                  </a:lnTo>
                  <a:lnTo>
                    <a:pt x="197" y="604"/>
                  </a:lnTo>
                  <a:lnTo>
                    <a:pt x="198" y="604"/>
                  </a:lnTo>
                  <a:lnTo>
                    <a:pt x="198" y="603"/>
                  </a:lnTo>
                  <a:lnTo>
                    <a:pt x="199" y="602"/>
                  </a:lnTo>
                  <a:lnTo>
                    <a:pt x="200" y="601"/>
                  </a:lnTo>
                  <a:lnTo>
                    <a:pt x="199" y="600"/>
                  </a:lnTo>
                  <a:lnTo>
                    <a:pt x="485" y="472"/>
                  </a:lnTo>
                  <a:lnTo>
                    <a:pt x="497" y="476"/>
                  </a:lnTo>
                  <a:lnTo>
                    <a:pt x="510" y="479"/>
                  </a:lnTo>
                  <a:lnTo>
                    <a:pt x="521" y="483"/>
                  </a:lnTo>
                  <a:lnTo>
                    <a:pt x="532" y="486"/>
                  </a:lnTo>
                  <a:lnTo>
                    <a:pt x="541" y="488"/>
                  </a:lnTo>
                  <a:lnTo>
                    <a:pt x="550" y="488"/>
                  </a:lnTo>
                  <a:lnTo>
                    <a:pt x="559" y="490"/>
                  </a:lnTo>
                  <a:lnTo>
                    <a:pt x="566" y="491"/>
                  </a:lnTo>
                  <a:lnTo>
                    <a:pt x="572" y="491"/>
                  </a:lnTo>
                  <a:lnTo>
                    <a:pt x="577" y="492"/>
                  </a:lnTo>
                  <a:lnTo>
                    <a:pt x="583" y="492"/>
                  </a:lnTo>
                  <a:lnTo>
                    <a:pt x="586" y="492"/>
                  </a:lnTo>
                  <a:lnTo>
                    <a:pt x="590" y="492"/>
                  </a:lnTo>
                  <a:lnTo>
                    <a:pt x="593" y="492"/>
                  </a:lnTo>
                  <a:lnTo>
                    <a:pt x="595" y="492"/>
                  </a:lnTo>
                  <a:lnTo>
                    <a:pt x="596" y="492"/>
                  </a:lnTo>
                  <a:lnTo>
                    <a:pt x="606" y="496"/>
                  </a:lnTo>
                  <a:lnTo>
                    <a:pt x="616" y="499"/>
                  </a:lnTo>
                  <a:lnTo>
                    <a:pt x="625" y="503"/>
                  </a:lnTo>
                  <a:lnTo>
                    <a:pt x="632" y="506"/>
                  </a:lnTo>
                  <a:lnTo>
                    <a:pt x="639" y="508"/>
                  </a:lnTo>
                  <a:lnTo>
                    <a:pt x="643" y="510"/>
                  </a:lnTo>
                  <a:lnTo>
                    <a:pt x="646" y="511"/>
                  </a:lnTo>
                  <a:lnTo>
                    <a:pt x="647" y="511"/>
                  </a:lnTo>
                  <a:lnTo>
                    <a:pt x="670" y="515"/>
                  </a:lnTo>
                  <a:lnTo>
                    <a:pt x="684" y="481"/>
                  </a:lnTo>
                  <a:lnTo>
                    <a:pt x="612" y="453"/>
                  </a:lnTo>
                  <a:lnTo>
                    <a:pt x="613" y="452"/>
                  </a:lnTo>
                  <a:lnTo>
                    <a:pt x="814" y="528"/>
                  </a:lnTo>
                  <a:lnTo>
                    <a:pt x="827" y="532"/>
                  </a:lnTo>
                  <a:lnTo>
                    <a:pt x="839" y="535"/>
                  </a:lnTo>
                  <a:lnTo>
                    <a:pt x="852" y="538"/>
                  </a:lnTo>
                  <a:lnTo>
                    <a:pt x="864" y="541"/>
                  </a:lnTo>
                  <a:lnTo>
                    <a:pt x="875" y="541"/>
                  </a:lnTo>
                  <a:lnTo>
                    <a:pt x="886" y="544"/>
                  </a:lnTo>
                  <a:lnTo>
                    <a:pt x="896" y="544"/>
                  </a:lnTo>
                  <a:lnTo>
                    <a:pt x="906" y="545"/>
                  </a:lnTo>
                  <a:lnTo>
                    <a:pt x="915" y="546"/>
                  </a:lnTo>
                  <a:lnTo>
                    <a:pt x="923" y="547"/>
                  </a:lnTo>
                  <a:lnTo>
                    <a:pt x="929" y="547"/>
                  </a:lnTo>
                  <a:lnTo>
                    <a:pt x="936" y="547"/>
                  </a:lnTo>
                  <a:lnTo>
                    <a:pt x="940" y="547"/>
                  </a:lnTo>
                  <a:lnTo>
                    <a:pt x="943" y="547"/>
                  </a:lnTo>
                  <a:lnTo>
                    <a:pt x="946" y="547"/>
                  </a:lnTo>
                  <a:lnTo>
                    <a:pt x="947" y="546"/>
                  </a:lnTo>
                  <a:lnTo>
                    <a:pt x="937" y="537"/>
                  </a:lnTo>
                  <a:lnTo>
                    <a:pt x="927" y="529"/>
                  </a:lnTo>
                  <a:lnTo>
                    <a:pt x="917" y="521"/>
                  </a:lnTo>
                  <a:lnTo>
                    <a:pt x="908" y="514"/>
                  </a:lnTo>
                  <a:lnTo>
                    <a:pt x="898" y="506"/>
                  </a:lnTo>
                  <a:lnTo>
                    <a:pt x="889" y="501"/>
                  </a:lnTo>
                  <a:lnTo>
                    <a:pt x="881" y="495"/>
                  </a:lnTo>
                  <a:lnTo>
                    <a:pt x="873" y="490"/>
                  </a:lnTo>
                  <a:lnTo>
                    <a:pt x="865" y="486"/>
                  </a:lnTo>
                  <a:lnTo>
                    <a:pt x="857" y="482"/>
                  </a:lnTo>
                  <a:lnTo>
                    <a:pt x="852" y="479"/>
                  </a:lnTo>
                  <a:lnTo>
                    <a:pt x="846" y="477"/>
                  </a:lnTo>
                  <a:lnTo>
                    <a:pt x="842" y="474"/>
                  </a:lnTo>
                  <a:lnTo>
                    <a:pt x="838" y="473"/>
                  </a:lnTo>
                  <a:lnTo>
                    <a:pt x="837" y="472"/>
                  </a:lnTo>
                  <a:lnTo>
                    <a:pt x="836" y="472"/>
                  </a:lnTo>
                  <a:lnTo>
                    <a:pt x="634" y="395"/>
                  </a:lnTo>
                  <a:lnTo>
                    <a:pt x="635" y="391"/>
                  </a:lnTo>
                  <a:lnTo>
                    <a:pt x="707" y="419"/>
                  </a:lnTo>
                  <a:lnTo>
                    <a:pt x="721" y="385"/>
                  </a:lnTo>
                  <a:lnTo>
                    <a:pt x="698" y="373"/>
                  </a:lnTo>
                  <a:lnTo>
                    <a:pt x="693" y="371"/>
                  </a:lnTo>
                  <a:lnTo>
                    <a:pt x="687" y="368"/>
                  </a:lnTo>
                  <a:lnTo>
                    <a:pt x="681" y="366"/>
                  </a:lnTo>
                  <a:lnTo>
                    <a:pt x="675" y="364"/>
                  </a:lnTo>
                  <a:lnTo>
                    <a:pt x="668" y="362"/>
                  </a:lnTo>
                  <a:lnTo>
                    <a:pt x="662" y="359"/>
                  </a:lnTo>
                  <a:lnTo>
                    <a:pt x="656" y="357"/>
                  </a:lnTo>
                  <a:lnTo>
                    <a:pt x="649" y="355"/>
                  </a:lnTo>
                  <a:lnTo>
                    <a:pt x="648" y="352"/>
                  </a:lnTo>
                  <a:lnTo>
                    <a:pt x="645" y="349"/>
                  </a:lnTo>
                  <a:lnTo>
                    <a:pt x="643" y="347"/>
                  </a:lnTo>
                  <a:lnTo>
                    <a:pt x="640" y="346"/>
                  </a:lnTo>
                  <a:lnTo>
                    <a:pt x="639" y="343"/>
                  </a:lnTo>
                  <a:lnTo>
                    <a:pt x="636" y="340"/>
                  </a:lnTo>
                  <a:lnTo>
                    <a:pt x="633" y="338"/>
                  </a:lnTo>
                  <a:lnTo>
                    <a:pt x="631" y="337"/>
                  </a:lnTo>
                  <a:lnTo>
                    <a:pt x="613" y="329"/>
                  </a:lnTo>
                  <a:lnTo>
                    <a:pt x="612" y="329"/>
                  </a:lnTo>
                  <a:lnTo>
                    <a:pt x="611" y="328"/>
                  </a:lnTo>
                  <a:lnTo>
                    <a:pt x="610" y="328"/>
                  </a:lnTo>
                  <a:lnTo>
                    <a:pt x="610" y="326"/>
                  </a:lnTo>
                  <a:lnTo>
                    <a:pt x="611" y="323"/>
                  </a:lnTo>
                  <a:lnTo>
                    <a:pt x="604" y="318"/>
                  </a:lnTo>
                  <a:lnTo>
                    <a:pt x="595" y="314"/>
                  </a:lnTo>
                  <a:lnTo>
                    <a:pt x="587" y="310"/>
                  </a:lnTo>
                  <a:lnTo>
                    <a:pt x="579" y="306"/>
                  </a:lnTo>
                  <a:lnTo>
                    <a:pt x="571" y="302"/>
                  </a:lnTo>
                  <a:lnTo>
                    <a:pt x="564" y="299"/>
                  </a:lnTo>
                  <a:lnTo>
                    <a:pt x="558" y="296"/>
                  </a:lnTo>
                  <a:lnTo>
                    <a:pt x="551" y="293"/>
                  </a:lnTo>
                  <a:lnTo>
                    <a:pt x="550" y="293"/>
                  </a:lnTo>
                  <a:lnTo>
                    <a:pt x="425" y="11"/>
                  </a:lnTo>
                  <a:lnTo>
                    <a:pt x="426" y="11"/>
                  </a:lnTo>
                  <a:lnTo>
                    <a:pt x="426" y="9"/>
                  </a:lnTo>
                  <a:lnTo>
                    <a:pt x="426" y="8"/>
                  </a:lnTo>
                  <a:lnTo>
                    <a:pt x="427" y="8"/>
                  </a:lnTo>
                  <a:lnTo>
                    <a:pt x="426" y="8"/>
                  </a:lnTo>
                  <a:lnTo>
                    <a:pt x="425" y="7"/>
                  </a:lnTo>
                  <a:lnTo>
                    <a:pt x="423" y="7"/>
                  </a:lnTo>
                  <a:lnTo>
                    <a:pt x="422" y="6"/>
                  </a:lnTo>
                  <a:lnTo>
                    <a:pt x="422" y="5"/>
                  </a:lnTo>
                  <a:lnTo>
                    <a:pt x="420" y="4"/>
                  </a:lnTo>
                  <a:lnTo>
                    <a:pt x="417" y="2"/>
                  </a:lnTo>
                  <a:lnTo>
                    <a:pt x="414" y="1"/>
                  </a:lnTo>
                  <a:lnTo>
                    <a:pt x="411" y="0"/>
                  </a:lnTo>
                  <a:lnTo>
                    <a:pt x="406" y="0"/>
                  </a:lnTo>
                  <a:lnTo>
                    <a:pt x="401" y="0"/>
                  </a:lnTo>
                  <a:lnTo>
                    <a:pt x="342" y="13"/>
                  </a:lnTo>
                  <a:lnTo>
                    <a:pt x="342" y="14"/>
                  </a:lnTo>
                  <a:lnTo>
                    <a:pt x="341" y="15"/>
                  </a:lnTo>
                  <a:lnTo>
                    <a:pt x="340" y="16"/>
                  </a:lnTo>
                  <a:lnTo>
                    <a:pt x="340" y="17"/>
                  </a:lnTo>
                  <a:lnTo>
                    <a:pt x="338" y="17"/>
                  </a:lnTo>
                  <a:lnTo>
                    <a:pt x="336" y="22"/>
                  </a:lnTo>
                  <a:lnTo>
                    <a:pt x="338" y="23"/>
                  </a:lnTo>
                  <a:lnTo>
                    <a:pt x="324" y="102"/>
                  </a:lnTo>
                  <a:lnTo>
                    <a:pt x="289" y="191"/>
                  </a:lnTo>
                  <a:lnTo>
                    <a:pt x="242" y="173"/>
                  </a:lnTo>
                  <a:lnTo>
                    <a:pt x="229" y="139"/>
                  </a:lnTo>
                  <a:lnTo>
                    <a:pt x="227" y="133"/>
                  </a:lnTo>
                  <a:lnTo>
                    <a:pt x="243" y="139"/>
                  </a:lnTo>
                  <a:lnTo>
                    <a:pt x="185" y="41"/>
                  </a:lnTo>
                  <a:lnTo>
                    <a:pt x="184" y="39"/>
                  </a:lnTo>
                  <a:lnTo>
                    <a:pt x="183" y="37"/>
                  </a:lnTo>
                  <a:lnTo>
                    <a:pt x="182" y="35"/>
                  </a:lnTo>
                  <a:lnTo>
                    <a:pt x="180" y="34"/>
                  </a:lnTo>
                  <a:lnTo>
                    <a:pt x="176" y="32"/>
                  </a:lnTo>
                  <a:lnTo>
                    <a:pt x="172" y="31"/>
                  </a:lnTo>
                  <a:lnTo>
                    <a:pt x="168" y="30"/>
                  </a:lnTo>
                  <a:lnTo>
                    <a:pt x="135" y="36"/>
                  </a:lnTo>
                  <a:lnTo>
                    <a:pt x="134" y="36"/>
                  </a:lnTo>
                  <a:lnTo>
                    <a:pt x="133" y="37"/>
                  </a:lnTo>
                  <a:lnTo>
                    <a:pt x="131" y="39"/>
                  </a:lnTo>
                  <a:lnTo>
                    <a:pt x="130" y="41"/>
                  </a:lnTo>
                  <a:lnTo>
                    <a:pt x="129" y="44"/>
                  </a:lnTo>
                  <a:lnTo>
                    <a:pt x="127" y="48"/>
                  </a:lnTo>
                  <a:lnTo>
                    <a:pt x="126" y="53"/>
                  </a:lnTo>
                  <a:lnTo>
                    <a:pt x="113" y="133"/>
                  </a:lnTo>
                  <a:lnTo>
                    <a:pt x="106" y="130"/>
                  </a:lnTo>
                  <a:lnTo>
                    <a:pt x="149" y="179"/>
                  </a:lnTo>
                  <a:lnTo>
                    <a:pt x="175" y="188"/>
                  </a:lnTo>
                  <a:lnTo>
                    <a:pt x="143" y="183"/>
                  </a:lnTo>
                  <a:lnTo>
                    <a:pt x="130" y="217"/>
                  </a:lnTo>
                  <a:lnTo>
                    <a:pt x="162" y="237"/>
                  </a:lnTo>
                  <a:lnTo>
                    <a:pt x="126" y="230"/>
                  </a:lnTo>
                  <a:lnTo>
                    <a:pt x="125" y="232"/>
                  </a:lnTo>
                  <a:lnTo>
                    <a:pt x="124" y="234"/>
                  </a:lnTo>
                  <a:lnTo>
                    <a:pt x="123" y="237"/>
                  </a:lnTo>
                  <a:lnTo>
                    <a:pt x="155" y="256"/>
                  </a:lnTo>
                  <a:lnTo>
                    <a:pt x="117" y="249"/>
                  </a:lnTo>
                  <a:lnTo>
                    <a:pt x="104" y="284"/>
                  </a:lnTo>
                  <a:lnTo>
                    <a:pt x="133" y="301"/>
                  </a:lnTo>
                </a:path>
              </a:pathLst>
            </a:custGeom>
            <a:noFill/>
            <a:ln w="12700" cap="rnd">
              <a:solidFill>
                <a:srgbClr val="000000"/>
              </a:solidFill>
              <a:round/>
              <a:headEnd/>
              <a:tailEnd/>
            </a:ln>
          </p:spPr>
          <p:txBody>
            <a:bodyPr/>
            <a:lstStyle/>
            <a:p>
              <a:endParaRPr lang="en-US"/>
            </a:p>
          </p:txBody>
        </p:sp>
        <p:sp>
          <p:nvSpPr>
            <p:cNvPr id="41046" name="Freeform 52"/>
            <p:cNvSpPr>
              <a:spLocks noChangeAspect="1"/>
            </p:cNvSpPr>
            <p:nvPr/>
          </p:nvSpPr>
          <p:spPr bwMode="auto">
            <a:xfrm>
              <a:off x="660" y="1646"/>
              <a:ext cx="175" cy="86"/>
            </a:xfrm>
            <a:custGeom>
              <a:avLst/>
              <a:gdLst>
                <a:gd name="T0" fmla="*/ 58 w 175"/>
                <a:gd name="T1" fmla="*/ 50 h 86"/>
                <a:gd name="T2" fmla="*/ 26 w 175"/>
                <a:gd name="T3" fmla="*/ 37 h 86"/>
                <a:gd name="T4" fmla="*/ 24 w 175"/>
                <a:gd name="T5" fmla="*/ 36 h 86"/>
                <a:gd name="T6" fmla="*/ 22 w 175"/>
                <a:gd name="T7" fmla="*/ 35 h 86"/>
                <a:gd name="T8" fmla="*/ 19 w 175"/>
                <a:gd name="T9" fmla="*/ 34 h 86"/>
                <a:gd name="T10" fmla="*/ 17 w 175"/>
                <a:gd name="T11" fmla="*/ 32 h 86"/>
                <a:gd name="T12" fmla="*/ 13 w 175"/>
                <a:gd name="T13" fmla="*/ 30 h 86"/>
                <a:gd name="T14" fmla="*/ 11 w 175"/>
                <a:gd name="T15" fmla="*/ 29 h 86"/>
                <a:gd name="T16" fmla="*/ 8 w 175"/>
                <a:gd name="T17" fmla="*/ 26 h 86"/>
                <a:gd name="T18" fmla="*/ 6 w 175"/>
                <a:gd name="T19" fmla="*/ 24 h 86"/>
                <a:gd name="T20" fmla="*/ 3 w 175"/>
                <a:gd name="T21" fmla="*/ 22 h 86"/>
                <a:gd name="T22" fmla="*/ 1 w 175"/>
                <a:gd name="T23" fmla="*/ 19 h 86"/>
                <a:gd name="T24" fmla="*/ 0 w 175"/>
                <a:gd name="T25" fmla="*/ 16 h 86"/>
                <a:gd name="T26" fmla="*/ 0 w 175"/>
                <a:gd name="T27" fmla="*/ 13 h 86"/>
                <a:gd name="T28" fmla="*/ 0 w 175"/>
                <a:gd name="T29" fmla="*/ 9 h 86"/>
                <a:gd name="T30" fmla="*/ 1 w 175"/>
                <a:gd name="T31" fmla="*/ 7 h 86"/>
                <a:gd name="T32" fmla="*/ 2 w 175"/>
                <a:gd name="T33" fmla="*/ 4 h 86"/>
                <a:gd name="T34" fmla="*/ 5 w 175"/>
                <a:gd name="T35" fmla="*/ 3 h 86"/>
                <a:gd name="T36" fmla="*/ 7 w 175"/>
                <a:gd name="T37" fmla="*/ 1 h 86"/>
                <a:gd name="T38" fmla="*/ 10 w 175"/>
                <a:gd name="T39" fmla="*/ 0 h 86"/>
                <a:gd name="T40" fmla="*/ 13 w 175"/>
                <a:gd name="T41" fmla="*/ 0 h 86"/>
                <a:gd name="T42" fmla="*/ 17 w 175"/>
                <a:gd name="T43" fmla="*/ 0 h 86"/>
                <a:gd name="T44" fmla="*/ 20 w 175"/>
                <a:gd name="T45" fmla="*/ 0 h 86"/>
                <a:gd name="T46" fmla="*/ 24 w 175"/>
                <a:gd name="T47" fmla="*/ 0 h 86"/>
                <a:gd name="T48" fmla="*/ 27 w 175"/>
                <a:gd name="T49" fmla="*/ 0 h 86"/>
                <a:gd name="T50" fmla="*/ 30 w 175"/>
                <a:gd name="T51" fmla="*/ 1 h 86"/>
                <a:gd name="T52" fmla="*/ 32 w 175"/>
                <a:gd name="T53" fmla="*/ 2 h 86"/>
                <a:gd name="T54" fmla="*/ 35 w 175"/>
                <a:gd name="T55" fmla="*/ 3 h 86"/>
                <a:gd name="T56" fmla="*/ 37 w 175"/>
                <a:gd name="T57" fmla="*/ 3 h 86"/>
                <a:gd name="T58" fmla="*/ 39 w 175"/>
                <a:gd name="T59" fmla="*/ 4 h 86"/>
                <a:gd name="T60" fmla="*/ 71 w 175"/>
                <a:gd name="T61" fmla="*/ 17 h 86"/>
                <a:gd name="T62" fmla="*/ 140 w 175"/>
                <a:gd name="T63" fmla="*/ 42 h 86"/>
                <a:gd name="T64" fmla="*/ 157 w 175"/>
                <a:gd name="T65" fmla="*/ 49 h 86"/>
                <a:gd name="T66" fmla="*/ 159 w 175"/>
                <a:gd name="T67" fmla="*/ 50 h 86"/>
                <a:gd name="T68" fmla="*/ 160 w 175"/>
                <a:gd name="T69" fmla="*/ 51 h 86"/>
                <a:gd name="T70" fmla="*/ 162 w 175"/>
                <a:gd name="T71" fmla="*/ 51 h 86"/>
                <a:gd name="T72" fmla="*/ 164 w 175"/>
                <a:gd name="T73" fmla="*/ 53 h 86"/>
                <a:gd name="T74" fmla="*/ 165 w 175"/>
                <a:gd name="T75" fmla="*/ 54 h 86"/>
                <a:gd name="T76" fmla="*/ 167 w 175"/>
                <a:gd name="T77" fmla="*/ 56 h 86"/>
                <a:gd name="T78" fmla="*/ 170 w 175"/>
                <a:gd name="T79" fmla="*/ 58 h 86"/>
                <a:gd name="T80" fmla="*/ 171 w 175"/>
                <a:gd name="T81" fmla="*/ 59 h 86"/>
                <a:gd name="T82" fmla="*/ 172 w 175"/>
                <a:gd name="T83" fmla="*/ 61 h 86"/>
                <a:gd name="T84" fmla="*/ 173 w 175"/>
                <a:gd name="T85" fmla="*/ 62 h 86"/>
                <a:gd name="T86" fmla="*/ 173 w 175"/>
                <a:gd name="T87" fmla="*/ 62 h 86"/>
                <a:gd name="T88" fmla="*/ 165 w 175"/>
                <a:gd name="T89" fmla="*/ 83 h 86"/>
                <a:gd name="T90" fmla="*/ 164 w 175"/>
                <a:gd name="T91" fmla="*/ 84 h 86"/>
                <a:gd name="T92" fmla="*/ 161 w 175"/>
                <a:gd name="T93" fmla="*/ 84 h 86"/>
                <a:gd name="T94" fmla="*/ 158 w 175"/>
                <a:gd name="T95" fmla="*/ 84 h 86"/>
                <a:gd name="T96" fmla="*/ 157 w 175"/>
                <a:gd name="T97" fmla="*/ 84 h 86"/>
                <a:gd name="T98" fmla="*/ 155 w 175"/>
                <a:gd name="T99" fmla="*/ 84 h 86"/>
                <a:gd name="T100" fmla="*/ 153 w 175"/>
                <a:gd name="T101" fmla="*/ 84 h 86"/>
                <a:gd name="T102" fmla="*/ 151 w 175"/>
                <a:gd name="T103" fmla="*/ 84 h 86"/>
                <a:gd name="T104" fmla="*/ 149 w 175"/>
                <a:gd name="T105" fmla="*/ 84 h 86"/>
                <a:gd name="T106" fmla="*/ 148 w 175"/>
                <a:gd name="T107" fmla="*/ 84 h 86"/>
                <a:gd name="T108" fmla="*/ 146 w 175"/>
                <a:gd name="T109" fmla="*/ 83 h 86"/>
                <a:gd name="T110" fmla="*/ 144 w 175"/>
                <a:gd name="T111" fmla="*/ 83 h 86"/>
                <a:gd name="T112" fmla="*/ 128 w 175"/>
                <a:gd name="T113" fmla="*/ 76 h 8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5"/>
                <a:gd name="T172" fmla="*/ 0 h 86"/>
                <a:gd name="T173" fmla="*/ 175 w 175"/>
                <a:gd name="T174" fmla="*/ 86 h 8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5" h="86">
                  <a:moveTo>
                    <a:pt x="121" y="74"/>
                  </a:moveTo>
                  <a:lnTo>
                    <a:pt x="58" y="50"/>
                  </a:lnTo>
                  <a:lnTo>
                    <a:pt x="56" y="49"/>
                  </a:lnTo>
                  <a:lnTo>
                    <a:pt x="26" y="37"/>
                  </a:lnTo>
                  <a:lnTo>
                    <a:pt x="25" y="37"/>
                  </a:lnTo>
                  <a:lnTo>
                    <a:pt x="24" y="36"/>
                  </a:lnTo>
                  <a:lnTo>
                    <a:pt x="23" y="36"/>
                  </a:lnTo>
                  <a:lnTo>
                    <a:pt x="22" y="35"/>
                  </a:lnTo>
                  <a:lnTo>
                    <a:pt x="21" y="35"/>
                  </a:lnTo>
                  <a:lnTo>
                    <a:pt x="19" y="34"/>
                  </a:lnTo>
                  <a:lnTo>
                    <a:pt x="18" y="34"/>
                  </a:lnTo>
                  <a:lnTo>
                    <a:pt x="17" y="32"/>
                  </a:lnTo>
                  <a:lnTo>
                    <a:pt x="15" y="32"/>
                  </a:lnTo>
                  <a:lnTo>
                    <a:pt x="13" y="30"/>
                  </a:lnTo>
                  <a:lnTo>
                    <a:pt x="12" y="29"/>
                  </a:lnTo>
                  <a:lnTo>
                    <a:pt x="11" y="29"/>
                  </a:lnTo>
                  <a:lnTo>
                    <a:pt x="9" y="28"/>
                  </a:lnTo>
                  <a:lnTo>
                    <a:pt x="8" y="26"/>
                  </a:lnTo>
                  <a:lnTo>
                    <a:pt x="7" y="25"/>
                  </a:lnTo>
                  <a:lnTo>
                    <a:pt x="6" y="24"/>
                  </a:lnTo>
                  <a:lnTo>
                    <a:pt x="5" y="23"/>
                  </a:lnTo>
                  <a:lnTo>
                    <a:pt x="3" y="22"/>
                  </a:lnTo>
                  <a:lnTo>
                    <a:pt x="2" y="21"/>
                  </a:lnTo>
                  <a:lnTo>
                    <a:pt x="1" y="19"/>
                  </a:lnTo>
                  <a:lnTo>
                    <a:pt x="0" y="17"/>
                  </a:lnTo>
                  <a:lnTo>
                    <a:pt x="0" y="16"/>
                  </a:lnTo>
                  <a:lnTo>
                    <a:pt x="0" y="14"/>
                  </a:lnTo>
                  <a:lnTo>
                    <a:pt x="0" y="13"/>
                  </a:lnTo>
                  <a:lnTo>
                    <a:pt x="0" y="11"/>
                  </a:lnTo>
                  <a:lnTo>
                    <a:pt x="0" y="9"/>
                  </a:lnTo>
                  <a:lnTo>
                    <a:pt x="0" y="8"/>
                  </a:lnTo>
                  <a:lnTo>
                    <a:pt x="1" y="7"/>
                  </a:lnTo>
                  <a:lnTo>
                    <a:pt x="1" y="6"/>
                  </a:lnTo>
                  <a:lnTo>
                    <a:pt x="2" y="4"/>
                  </a:lnTo>
                  <a:lnTo>
                    <a:pt x="3" y="3"/>
                  </a:lnTo>
                  <a:lnTo>
                    <a:pt x="5" y="3"/>
                  </a:lnTo>
                  <a:lnTo>
                    <a:pt x="6" y="2"/>
                  </a:lnTo>
                  <a:lnTo>
                    <a:pt x="7" y="1"/>
                  </a:lnTo>
                  <a:lnTo>
                    <a:pt x="9" y="1"/>
                  </a:lnTo>
                  <a:lnTo>
                    <a:pt x="10" y="0"/>
                  </a:lnTo>
                  <a:lnTo>
                    <a:pt x="12" y="0"/>
                  </a:lnTo>
                  <a:lnTo>
                    <a:pt x="13" y="0"/>
                  </a:lnTo>
                  <a:lnTo>
                    <a:pt x="15" y="0"/>
                  </a:lnTo>
                  <a:lnTo>
                    <a:pt x="17" y="0"/>
                  </a:lnTo>
                  <a:lnTo>
                    <a:pt x="18" y="0"/>
                  </a:lnTo>
                  <a:lnTo>
                    <a:pt x="20" y="0"/>
                  </a:lnTo>
                  <a:lnTo>
                    <a:pt x="22" y="0"/>
                  </a:lnTo>
                  <a:lnTo>
                    <a:pt x="24" y="0"/>
                  </a:lnTo>
                  <a:lnTo>
                    <a:pt x="25" y="0"/>
                  </a:lnTo>
                  <a:lnTo>
                    <a:pt x="27" y="0"/>
                  </a:lnTo>
                  <a:lnTo>
                    <a:pt x="28" y="0"/>
                  </a:lnTo>
                  <a:lnTo>
                    <a:pt x="30" y="1"/>
                  </a:lnTo>
                  <a:lnTo>
                    <a:pt x="31" y="1"/>
                  </a:lnTo>
                  <a:lnTo>
                    <a:pt x="32" y="2"/>
                  </a:lnTo>
                  <a:lnTo>
                    <a:pt x="34" y="2"/>
                  </a:lnTo>
                  <a:lnTo>
                    <a:pt x="35" y="3"/>
                  </a:lnTo>
                  <a:lnTo>
                    <a:pt x="36" y="3"/>
                  </a:lnTo>
                  <a:lnTo>
                    <a:pt x="37" y="3"/>
                  </a:lnTo>
                  <a:lnTo>
                    <a:pt x="38" y="4"/>
                  </a:lnTo>
                  <a:lnTo>
                    <a:pt x="39" y="4"/>
                  </a:lnTo>
                  <a:lnTo>
                    <a:pt x="70" y="16"/>
                  </a:lnTo>
                  <a:lnTo>
                    <a:pt x="71" y="17"/>
                  </a:lnTo>
                  <a:lnTo>
                    <a:pt x="134" y="40"/>
                  </a:lnTo>
                  <a:lnTo>
                    <a:pt x="140" y="42"/>
                  </a:lnTo>
                  <a:lnTo>
                    <a:pt x="156" y="49"/>
                  </a:lnTo>
                  <a:lnTo>
                    <a:pt x="157" y="49"/>
                  </a:lnTo>
                  <a:lnTo>
                    <a:pt x="158" y="50"/>
                  </a:lnTo>
                  <a:lnTo>
                    <a:pt x="159" y="50"/>
                  </a:lnTo>
                  <a:lnTo>
                    <a:pt x="159" y="51"/>
                  </a:lnTo>
                  <a:lnTo>
                    <a:pt x="160" y="51"/>
                  </a:lnTo>
                  <a:lnTo>
                    <a:pt x="161" y="51"/>
                  </a:lnTo>
                  <a:lnTo>
                    <a:pt x="162" y="51"/>
                  </a:lnTo>
                  <a:lnTo>
                    <a:pt x="163" y="52"/>
                  </a:lnTo>
                  <a:lnTo>
                    <a:pt x="164" y="53"/>
                  </a:lnTo>
                  <a:lnTo>
                    <a:pt x="165" y="53"/>
                  </a:lnTo>
                  <a:lnTo>
                    <a:pt x="165" y="54"/>
                  </a:lnTo>
                  <a:lnTo>
                    <a:pt x="167" y="55"/>
                  </a:lnTo>
                  <a:lnTo>
                    <a:pt x="167" y="56"/>
                  </a:lnTo>
                  <a:lnTo>
                    <a:pt x="169" y="57"/>
                  </a:lnTo>
                  <a:lnTo>
                    <a:pt x="170" y="58"/>
                  </a:lnTo>
                  <a:lnTo>
                    <a:pt x="170" y="59"/>
                  </a:lnTo>
                  <a:lnTo>
                    <a:pt x="171" y="59"/>
                  </a:lnTo>
                  <a:lnTo>
                    <a:pt x="171" y="60"/>
                  </a:lnTo>
                  <a:lnTo>
                    <a:pt x="172" y="61"/>
                  </a:lnTo>
                  <a:lnTo>
                    <a:pt x="173" y="61"/>
                  </a:lnTo>
                  <a:lnTo>
                    <a:pt x="173" y="62"/>
                  </a:lnTo>
                  <a:lnTo>
                    <a:pt x="174" y="62"/>
                  </a:lnTo>
                  <a:lnTo>
                    <a:pt x="173" y="62"/>
                  </a:lnTo>
                  <a:lnTo>
                    <a:pt x="173" y="63"/>
                  </a:lnTo>
                  <a:lnTo>
                    <a:pt x="165" y="83"/>
                  </a:lnTo>
                  <a:lnTo>
                    <a:pt x="164" y="83"/>
                  </a:lnTo>
                  <a:lnTo>
                    <a:pt x="164" y="84"/>
                  </a:lnTo>
                  <a:lnTo>
                    <a:pt x="162" y="84"/>
                  </a:lnTo>
                  <a:lnTo>
                    <a:pt x="161" y="84"/>
                  </a:lnTo>
                  <a:lnTo>
                    <a:pt x="160" y="84"/>
                  </a:lnTo>
                  <a:lnTo>
                    <a:pt x="158" y="84"/>
                  </a:lnTo>
                  <a:lnTo>
                    <a:pt x="157" y="85"/>
                  </a:lnTo>
                  <a:lnTo>
                    <a:pt x="157" y="84"/>
                  </a:lnTo>
                  <a:lnTo>
                    <a:pt x="156" y="85"/>
                  </a:lnTo>
                  <a:lnTo>
                    <a:pt x="155" y="84"/>
                  </a:lnTo>
                  <a:lnTo>
                    <a:pt x="154" y="84"/>
                  </a:lnTo>
                  <a:lnTo>
                    <a:pt x="153" y="84"/>
                  </a:lnTo>
                  <a:lnTo>
                    <a:pt x="152" y="84"/>
                  </a:lnTo>
                  <a:lnTo>
                    <a:pt x="151" y="84"/>
                  </a:lnTo>
                  <a:lnTo>
                    <a:pt x="150" y="84"/>
                  </a:lnTo>
                  <a:lnTo>
                    <a:pt x="149" y="84"/>
                  </a:lnTo>
                  <a:lnTo>
                    <a:pt x="149" y="83"/>
                  </a:lnTo>
                  <a:lnTo>
                    <a:pt x="148" y="84"/>
                  </a:lnTo>
                  <a:lnTo>
                    <a:pt x="147" y="83"/>
                  </a:lnTo>
                  <a:lnTo>
                    <a:pt x="146" y="83"/>
                  </a:lnTo>
                  <a:lnTo>
                    <a:pt x="145" y="83"/>
                  </a:lnTo>
                  <a:lnTo>
                    <a:pt x="144" y="83"/>
                  </a:lnTo>
                  <a:lnTo>
                    <a:pt x="144" y="82"/>
                  </a:lnTo>
                  <a:lnTo>
                    <a:pt x="128" y="76"/>
                  </a:lnTo>
                  <a:lnTo>
                    <a:pt x="121" y="74"/>
                  </a:lnTo>
                </a:path>
              </a:pathLst>
            </a:custGeom>
            <a:solidFill>
              <a:srgbClr val="50667C"/>
            </a:solidFill>
            <a:ln w="12700" cap="rnd">
              <a:noFill/>
              <a:round/>
              <a:headEnd/>
              <a:tailEnd/>
            </a:ln>
          </p:spPr>
          <p:txBody>
            <a:bodyPr/>
            <a:lstStyle/>
            <a:p>
              <a:endParaRPr lang="en-US"/>
            </a:p>
          </p:txBody>
        </p:sp>
        <p:sp>
          <p:nvSpPr>
            <p:cNvPr id="41047" name="Freeform 53"/>
            <p:cNvSpPr>
              <a:spLocks noChangeAspect="1"/>
            </p:cNvSpPr>
            <p:nvPr/>
          </p:nvSpPr>
          <p:spPr bwMode="auto">
            <a:xfrm>
              <a:off x="531" y="1638"/>
              <a:ext cx="136" cy="93"/>
            </a:xfrm>
            <a:custGeom>
              <a:avLst/>
              <a:gdLst>
                <a:gd name="T0" fmla="*/ 51 w 136"/>
                <a:gd name="T1" fmla="*/ 0 h 93"/>
                <a:gd name="T2" fmla="*/ 28 w 136"/>
                <a:gd name="T3" fmla="*/ 56 h 93"/>
                <a:gd name="T4" fmla="*/ 120 w 136"/>
                <a:gd name="T5" fmla="*/ 92 h 93"/>
                <a:gd name="T6" fmla="*/ 135 w 136"/>
                <a:gd name="T7" fmla="*/ 54 h 93"/>
                <a:gd name="T8" fmla="*/ 0 w 136"/>
                <a:gd name="T9" fmla="*/ 1 h 93"/>
                <a:gd name="T10" fmla="*/ 0 60000 65536"/>
                <a:gd name="T11" fmla="*/ 0 60000 65536"/>
                <a:gd name="T12" fmla="*/ 0 60000 65536"/>
                <a:gd name="T13" fmla="*/ 0 60000 65536"/>
                <a:gd name="T14" fmla="*/ 0 60000 65536"/>
                <a:gd name="T15" fmla="*/ 0 w 136"/>
                <a:gd name="T16" fmla="*/ 0 h 93"/>
                <a:gd name="T17" fmla="*/ 136 w 136"/>
                <a:gd name="T18" fmla="*/ 93 h 93"/>
              </a:gdLst>
              <a:ahLst/>
              <a:cxnLst>
                <a:cxn ang="T10">
                  <a:pos x="T0" y="T1"/>
                </a:cxn>
                <a:cxn ang="T11">
                  <a:pos x="T2" y="T3"/>
                </a:cxn>
                <a:cxn ang="T12">
                  <a:pos x="T4" y="T5"/>
                </a:cxn>
                <a:cxn ang="T13">
                  <a:pos x="T6" y="T7"/>
                </a:cxn>
                <a:cxn ang="T14">
                  <a:pos x="T8" y="T9"/>
                </a:cxn>
              </a:cxnLst>
              <a:rect l="T15" t="T16" r="T17" b="T18"/>
              <a:pathLst>
                <a:path w="136" h="93">
                  <a:moveTo>
                    <a:pt x="51" y="0"/>
                  </a:moveTo>
                  <a:lnTo>
                    <a:pt x="28" y="56"/>
                  </a:lnTo>
                  <a:lnTo>
                    <a:pt x="120" y="92"/>
                  </a:lnTo>
                  <a:lnTo>
                    <a:pt x="135" y="54"/>
                  </a:lnTo>
                  <a:lnTo>
                    <a:pt x="0" y="1"/>
                  </a:lnTo>
                </a:path>
              </a:pathLst>
            </a:custGeom>
            <a:noFill/>
            <a:ln w="12700" cap="rnd">
              <a:solidFill>
                <a:srgbClr val="000000"/>
              </a:solidFill>
              <a:round/>
              <a:headEnd/>
              <a:tailEnd/>
            </a:ln>
          </p:spPr>
          <p:txBody>
            <a:bodyPr/>
            <a:lstStyle/>
            <a:p>
              <a:endParaRPr lang="en-US"/>
            </a:p>
          </p:txBody>
        </p:sp>
        <p:sp>
          <p:nvSpPr>
            <p:cNvPr id="41048" name="Freeform 54"/>
            <p:cNvSpPr>
              <a:spLocks noChangeAspect="1"/>
            </p:cNvSpPr>
            <p:nvPr/>
          </p:nvSpPr>
          <p:spPr bwMode="auto">
            <a:xfrm>
              <a:off x="678" y="1616"/>
              <a:ext cx="20" cy="20"/>
            </a:xfrm>
            <a:custGeom>
              <a:avLst/>
              <a:gdLst>
                <a:gd name="T0" fmla="*/ 0 w 20"/>
                <a:gd name="T1" fmla="*/ 13 h 20"/>
                <a:gd name="T2" fmla="*/ 5 w 20"/>
                <a:gd name="T3" fmla="*/ 0 h 20"/>
                <a:gd name="T4" fmla="*/ 19 w 20"/>
                <a:gd name="T5" fmla="*/ 5 h 20"/>
                <a:gd name="T6" fmla="*/ 13 w 20"/>
                <a:gd name="T7" fmla="*/ 19 h 20"/>
                <a:gd name="T8" fmla="*/ 0 w 20"/>
                <a:gd name="T9" fmla="*/ 13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0" y="13"/>
                  </a:moveTo>
                  <a:lnTo>
                    <a:pt x="5" y="0"/>
                  </a:lnTo>
                  <a:lnTo>
                    <a:pt x="19" y="5"/>
                  </a:lnTo>
                  <a:lnTo>
                    <a:pt x="13" y="19"/>
                  </a:lnTo>
                  <a:lnTo>
                    <a:pt x="0" y="13"/>
                  </a:lnTo>
                </a:path>
              </a:pathLst>
            </a:custGeom>
            <a:solidFill>
              <a:srgbClr val="000000"/>
            </a:solidFill>
            <a:ln w="12700" cap="rnd">
              <a:noFill/>
              <a:round/>
              <a:headEnd/>
              <a:tailEnd/>
            </a:ln>
          </p:spPr>
          <p:txBody>
            <a:bodyPr/>
            <a:lstStyle/>
            <a:p>
              <a:endParaRPr lang="en-US"/>
            </a:p>
          </p:txBody>
        </p:sp>
        <p:sp>
          <p:nvSpPr>
            <p:cNvPr id="41049" name="Freeform 55"/>
            <p:cNvSpPr>
              <a:spLocks noChangeAspect="1"/>
            </p:cNvSpPr>
            <p:nvPr/>
          </p:nvSpPr>
          <p:spPr bwMode="auto">
            <a:xfrm>
              <a:off x="678" y="1616"/>
              <a:ext cx="20" cy="20"/>
            </a:xfrm>
            <a:custGeom>
              <a:avLst/>
              <a:gdLst>
                <a:gd name="T0" fmla="*/ 0 w 20"/>
                <a:gd name="T1" fmla="*/ 13 h 20"/>
                <a:gd name="T2" fmla="*/ 5 w 20"/>
                <a:gd name="T3" fmla="*/ 0 h 20"/>
                <a:gd name="T4" fmla="*/ 19 w 20"/>
                <a:gd name="T5" fmla="*/ 5 h 20"/>
                <a:gd name="T6" fmla="*/ 13 w 20"/>
                <a:gd name="T7" fmla="*/ 19 h 20"/>
                <a:gd name="T8" fmla="*/ 0 w 20"/>
                <a:gd name="T9" fmla="*/ 13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0" y="13"/>
                  </a:moveTo>
                  <a:lnTo>
                    <a:pt x="5" y="0"/>
                  </a:lnTo>
                  <a:lnTo>
                    <a:pt x="19" y="5"/>
                  </a:lnTo>
                  <a:lnTo>
                    <a:pt x="13" y="19"/>
                  </a:lnTo>
                  <a:lnTo>
                    <a:pt x="0" y="13"/>
                  </a:lnTo>
                </a:path>
              </a:pathLst>
            </a:custGeom>
            <a:noFill/>
            <a:ln w="12700" cap="rnd">
              <a:solidFill>
                <a:srgbClr val="000000"/>
              </a:solidFill>
              <a:round/>
              <a:headEnd/>
              <a:tailEnd/>
            </a:ln>
          </p:spPr>
          <p:txBody>
            <a:bodyPr/>
            <a:lstStyle/>
            <a:p>
              <a:endParaRPr lang="en-US"/>
            </a:p>
          </p:txBody>
        </p:sp>
        <p:sp>
          <p:nvSpPr>
            <p:cNvPr id="41050" name="Freeform 56"/>
            <p:cNvSpPr>
              <a:spLocks noChangeAspect="1"/>
            </p:cNvSpPr>
            <p:nvPr/>
          </p:nvSpPr>
          <p:spPr bwMode="auto">
            <a:xfrm>
              <a:off x="686" y="1583"/>
              <a:ext cx="17" cy="44"/>
            </a:xfrm>
            <a:custGeom>
              <a:avLst/>
              <a:gdLst>
                <a:gd name="T0" fmla="*/ 0 w 17"/>
                <a:gd name="T1" fmla="*/ 43 h 44"/>
                <a:gd name="T2" fmla="*/ 16 w 17"/>
                <a:gd name="T3" fmla="*/ 10 h 44"/>
                <a:gd name="T4" fmla="*/ 2 w 17"/>
                <a:gd name="T5" fmla="*/ 0 h 44"/>
                <a:gd name="T6" fmla="*/ 0 60000 65536"/>
                <a:gd name="T7" fmla="*/ 0 60000 65536"/>
                <a:gd name="T8" fmla="*/ 0 60000 65536"/>
                <a:gd name="T9" fmla="*/ 0 w 17"/>
                <a:gd name="T10" fmla="*/ 0 h 44"/>
                <a:gd name="T11" fmla="*/ 17 w 17"/>
                <a:gd name="T12" fmla="*/ 44 h 44"/>
              </a:gdLst>
              <a:ahLst/>
              <a:cxnLst>
                <a:cxn ang="T6">
                  <a:pos x="T0" y="T1"/>
                </a:cxn>
                <a:cxn ang="T7">
                  <a:pos x="T2" y="T3"/>
                </a:cxn>
                <a:cxn ang="T8">
                  <a:pos x="T4" y="T5"/>
                </a:cxn>
              </a:cxnLst>
              <a:rect l="T9" t="T10" r="T11" b="T12"/>
              <a:pathLst>
                <a:path w="17" h="44">
                  <a:moveTo>
                    <a:pt x="0" y="43"/>
                  </a:moveTo>
                  <a:lnTo>
                    <a:pt x="16" y="10"/>
                  </a:lnTo>
                  <a:lnTo>
                    <a:pt x="2" y="0"/>
                  </a:lnTo>
                </a:path>
              </a:pathLst>
            </a:custGeom>
            <a:noFill/>
            <a:ln w="12700" cap="rnd">
              <a:solidFill>
                <a:srgbClr val="000000"/>
              </a:solidFill>
              <a:round/>
              <a:headEnd/>
              <a:tailEnd/>
            </a:ln>
          </p:spPr>
          <p:txBody>
            <a:bodyPr/>
            <a:lstStyle/>
            <a:p>
              <a:endParaRPr lang="en-US"/>
            </a:p>
          </p:txBody>
        </p:sp>
        <p:sp>
          <p:nvSpPr>
            <p:cNvPr id="41051" name="Line 57"/>
            <p:cNvSpPr>
              <a:spLocks noChangeAspect="1" noChangeShapeType="1"/>
            </p:cNvSpPr>
            <p:nvPr/>
          </p:nvSpPr>
          <p:spPr bwMode="auto">
            <a:xfrm flipH="1" flipV="1">
              <a:off x="424" y="1508"/>
              <a:ext cx="210" cy="85"/>
            </a:xfrm>
            <a:prstGeom prst="line">
              <a:avLst/>
            </a:prstGeom>
            <a:noFill/>
            <a:ln w="12700">
              <a:solidFill>
                <a:srgbClr val="000000"/>
              </a:solidFill>
              <a:round/>
              <a:headEnd/>
              <a:tailEnd/>
            </a:ln>
          </p:spPr>
          <p:txBody>
            <a:bodyPr wrap="none" anchor="ctr"/>
            <a:lstStyle/>
            <a:p>
              <a:endParaRPr lang="en-US"/>
            </a:p>
          </p:txBody>
        </p:sp>
        <p:sp>
          <p:nvSpPr>
            <p:cNvPr id="41052" name="Line 58"/>
            <p:cNvSpPr>
              <a:spLocks noChangeAspect="1" noChangeShapeType="1"/>
            </p:cNvSpPr>
            <p:nvPr/>
          </p:nvSpPr>
          <p:spPr bwMode="auto">
            <a:xfrm flipH="1" flipV="1">
              <a:off x="389" y="1599"/>
              <a:ext cx="211" cy="85"/>
            </a:xfrm>
            <a:prstGeom prst="line">
              <a:avLst/>
            </a:prstGeom>
            <a:noFill/>
            <a:ln w="12700">
              <a:solidFill>
                <a:srgbClr val="000000"/>
              </a:solidFill>
              <a:round/>
              <a:headEnd/>
              <a:tailEnd/>
            </a:ln>
          </p:spPr>
          <p:txBody>
            <a:bodyPr wrap="none" anchor="ctr"/>
            <a:lstStyle/>
            <a:p>
              <a:endParaRPr lang="en-US"/>
            </a:p>
          </p:txBody>
        </p:sp>
        <p:sp>
          <p:nvSpPr>
            <p:cNvPr id="41053" name="Freeform 59"/>
            <p:cNvSpPr>
              <a:spLocks noChangeAspect="1"/>
            </p:cNvSpPr>
            <p:nvPr/>
          </p:nvSpPr>
          <p:spPr bwMode="auto">
            <a:xfrm>
              <a:off x="579" y="1530"/>
              <a:ext cx="29" cy="74"/>
            </a:xfrm>
            <a:custGeom>
              <a:avLst/>
              <a:gdLst>
                <a:gd name="T0" fmla="*/ 28 w 29"/>
                <a:gd name="T1" fmla="*/ 0 h 74"/>
                <a:gd name="T2" fmla="*/ 18 w 29"/>
                <a:gd name="T3" fmla="*/ 23 h 74"/>
                <a:gd name="T4" fmla="*/ 0 w 29"/>
                <a:gd name="T5" fmla="*/ 73 h 74"/>
                <a:gd name="T6" fmla="*/ 0 60000 65536"/>
                <a:gd name="T7" fmla="*/ 0 60000 65536"/>
                <a:gd name="T8" fmla="*/ 0 60000 65536"/>
                <a:gd name="T9" fmla="*/ 0 w 29"/>
                <a:gd name="T10" fmla="*/ 0 h 74"/>
                <a:gd name="T11" fmla="*/ 29 w 29"/>
                <a:gd name="T12" fmla="*/ 74 h 74"/>
              </a:gdLst>
              <a:ahLst/>
              <a:cxnLst>
                <a:cxn ang="T6">
                  <a:pos x="T0" y="T1"/>
                </a:cxn>
                <a:cxn ang="T7">
                  <a:pos x="T2" y="T3"/>
                </a:cxn>
                <a:cxn ang="T8">
                  <a:pos x="T4" y="T5"/>
                </a:cxn>
              </a:cxnLst>
              <a:rect l="T9" t="T10" r="T11" b="T12"/>
              <a:pathLst>
                <a:path w="29" h="74">
                  <a:moveTo>
                    <a:pt x="28" y="0"/>
                  </a:moveTo>
                  <a:lnTo>
                    <a:pt x="18" y="23"/>
                  </a:lnTo>
                  <a:lnTo>
                    <a:pt x="0" y="73"/>
                  </a:lnTo>
                </a:path>
              </a:pathLst>
            </a:custGeom>
            <a:noFill/>
            <a:ln w="12700" cap="rnd">
              <a:solidFill>
                <a:srgbClr val="000000"/>
              </a:solidFill>
              <a:round/>
              <a:headEnd/>
              <a:tailEnd/>
            </a:ln>
          </p:spPr>
          <p:txBody>
            <a:bodyPr/>
            <a:lstStyle/>
            <a:p>
              <a:endParaRPr lang="en-US"/>
            </a:p>
          </p:txBody>
        </p:sp>
        <p:sp>
          <p:nvSpPr>
            <p:cNvPr id="41054" name="Freeform 60"/>
            <p:cNvSpPr>
              <a:spLocks noChangeAspect="1"/>
            </p:cNvSpPr>
            <p:nvPr/>
          </p:nvSpPr>
          <p:spPr bwMode="auto">
            <a:xfrm>
              <a:off x="545" y="1604"/>
              <a:ext cx="34" cy="87"/>
            </a:xfrm>
            <a:custGeom>
              <a:avLst/>
              <a:gdLst>
                <a:gd name="T0" fmla="*/ 33 w 34"/>
                <a:gd name="T1" fmla="*/ 0 h 87"/>
                <a:gd name="T2" fmla="*/ 6 w 34"/>
                <a:gd name="T3" fmla="*/ 69 h 87"/>
                <a:gd name="T4" fmla="*/ 2 w 34"/>
                <a:gd name="T5" fmla="*/ 80 h 87"/>
                <a:gd name="T6" fmla="*/ 0 w 34"/>
                <a:gd name="T7" fmla="*/ 86 h 87"/>
                <a:gd name="T8" fmla="*/ 0 60000 65536"/>
                <a:gd name="T9" fmla="*/ 0 60000 65536"/>
                <a:gd name="T10" fmla="*/ 0 60000 65536"/>
                <a:gd name="T11" fmla="*/ 0 60000 65536"/>
                <a:gd name="T12" fmla="*/ 0 w 34"/>
                <a:gd name="T13" fmla="*/ 0 h 87"/>
                <a:gd name="T14" fmla="*/ 34 w 34"/>
                <a:gd name="T15" fmla="*/ 87 h 87"/>
              </a:gdLst>
              <a:ahLst/>
              <a:cxnLst>
                <a:cxn ang="T8">
                  <a:pos x="T0" y="T1"/>
                </a:cxn>
                <a:cxn ang="T9">
                  <a:pos x="T2" y="T3"/>
                </a:cxn>
                <a:cxn ang="T10">
                  <a:pos x="T4" y="T5"/>
                </a:cxn>
                <a:cxn ang="T11">
                  <a:pos x="T6" y="T7"/>
                </a:cxn>
              </a:cxnLst>
              <a:rect l="T12" t="T13" r="T14" b="T15"/>
              <a:pathLst>
                <a:path w="34" h="87">
                  <a:moveTo>
                    <a:pt x="33" y="0"/>
                  </a:moveTo>
                  <a:lnTo>
                    <a:pt x="6" y="69"/>
                  </a:lnTo>
                  <a:lnTo>
                    <a:pt x="2" y="80"/>
                  </a:lnTo>
                  <a:lnTo>
                    <a:pt x="0" y="86"/>
                  </a:lnTo>
                </a:path>
              </a:pathLst>
            </a:custGeom>
            <a:noFill/>
            <a:ln w="12700" cap="rnd">
              <a:solidFill>
                <a:srgbClr val="000000"/>
              </a:solidFill>
              <a:round/>
              <a:headEnd/>
              <a:tailEnd/>
            </a:ln>
          </p:spPr>
          <p:txBody>
            <a:bodyPr/>
            <a:lstStyle/>
            <a:p>
              <a:endParaRPr lang="en-US"/>
            </a:p>
          </p:txBody>
        </p:sp>
        <p:sp>
          <p:nvSpPr>
            <p:cNvPr id="41055" name="Line 61"/>
            <p:cNvSpPr>
              <a:spLocks noChangeAspect="1" noChangeShapeType="1"/>
            </p:cNvSpPr>
            <p:nvPr/>
          </p:nvSpPr>
          <p:spPr bwMode="auto">
            <a:xfrm flipH="1">
              <a:off x="750" y="1622"/>
              <a:ext cx="21" cy="26"/>
            </a:xfrm>
            <a:prstGeom prst="line">
              <a:avLst/>
            </a:prstGeom>
            <a:noFill/>
            <a:ln w="12700">
              <a:solidFill>
                <a:srgbClr val="000000"/>
              </a:solidFill>
              <a:round/>
              <a:headEnd/>
              <a:tailEnd/>
            </a:ln>
          </p:spPr>
          <p:txBody>
            <a:bodyPr wrap="none" anchor="ctr"/>
            <a:lstStyle/>
            <a:p>
              <a:endParaRPr lang="en-US"/>
            </a:p>
          </p:txBody>
        </p:sp>
        <p:sp>
          <p:nvSpPr>
            <p:cNvPr id="41056" name="Freeform 62"/>
            <p:cNvSpPr>
              <a:spLocks noChangeAspect="1"/>
            </p:cNvSpPr>
            <p:nvPr/>
          </p:nvSpPr>
          <p:spPr bwMode="auto">
            <a:xfrm>
              <a:off x="619" y="1618"/>
              <a:ext cx="73" cy="17"/>
            </a:xfrm>
            <a:custGeom>
              <a:avLst/>
              <a:gdLst>
                <a:gd name="T0" fmla="*/ 72 w 73"/>
                <a:gd name="T1" fmla="*/ 12 h 17"/>
                <a:gd name="T2" fmla="*/ 49 w 73"/>
                <a:gd name="T3" fmla="*/ 2 h 17"/>
                <a:gd name="T4" fmla="*/ 48 w 73"/>
                <a:gd name="T5" fmla="*/ 3 h 17"/>
                <a:gd name="T6" fmla="*/ 47 w 73"/>
                <a:gd name="T7" fmla="*/ 3 h 17"/>
                <a:gd name="T8" fmla="*/ 46 w 73"/>
                <a:gd name="T9" fmla="*/ 2 h 17"/>
                <a:gd name="T10" fmla="*/ 45 w 73"/>
                <a:gd name="T11" fmla="*/ 3 h 17"/>
                <a:gd name="T12" fmla="*/ 45 w 73"/>
                <a:gd name="T13" fmla="*/ 2 h 17"/>
                <a:gd name="T14" fmla="*/ 43 w 73"/>
                <a:gd name="T15" fmla="*/ 3 h 17"/>
                <a:gd name="T16" fmla="*/ 42 w 73"/>
                <a:gd name="T17" fmla="*/ 2 h 17"/>
                <a:gd name="T18" fmla="*/ 40 w 73"/>
                <a:gd name="T19" fmla="*/ 3 h 17"/>
                <a:gd name="T20" fmla="*/ 38 w 73"/>
                <a:gd name="T21" fmla="*/ 3 h 17"/>
                <a:gd name="T22" fmla="*/ 36 w 73"/>
                <a:gd name="T23" fmla="*/ 2 h 17"/>
                <a:gd name="T24" fmla="*/ 35 w 73"/>
                <a:gd name="T25" fmla="*/ 2 h 17"/>
                <a:gd name="T26" fmla="*/ 33 w 73"/>
                <a:gd name="T27" fmla="*/ 2 h 17"/>
                <a:gd name="T28" fmla="*/ 31 w 73"/>
                <a:gd name="T29" fmla="*/ 3 h 17"/>
                <a:gd name="T30" fmla="*/ 29 w 73"/>
                <a:gd name="T31" fmla="*/ 2 h 17"/>
                <a:gd name="T32" fmla="*/ 27 w 73"/>
                <a:gd name="T33" fmla="*/ 2 h 17"/>
                <a:gd name="T34" fmla="*/ 25 w 73"/>
                <a:gd name="T35" fmla="*/ 2 h 17"/>
                <a:gd name="T36" fmla="*/ 23 w 73"/>
                <a:gd name="T37" fmla="*/ 2 h 17"/>
                <a:gd name="T38" fmla="*/ 21 w 73"/>
                <a:gd name="T39" fmla="*/ 2 h 17"/>
                <a:gd name="T40" fmla="*/ 18 w 73"/>
                <a:gd name="T41" fmla="*/ 1 h 17"/>
                <a:gd name="T42" fmla="*/ 17 w 73"/>
                <a:gd name="T43" fmla="*/ 1 h 17"/>
                <a:gd name="T44" fmla="*/ 15 w 73"/>
                <a:gd name="T45" fmla="*/ 1 h 17"/>
                <a:gd name="T46" fmla="*/ 13 w 73"/>
                <a:gd name="T47" fmla="*/ 0 h 17"/>
                <a:gd name="T48" fmla="*/ 10 w 73"/>
                <a:gd name="T49" fmla="*/ 0 h 17"/>
                <a:gd name="T50" fmla="*/ 9 w 73"/>
                <a:gd name="T51" fmla="*/ 1 h 17"/>
                <a:gd name="T52" fmla="*/ 7 w 73"/>
                <a:gd name="T53" fmla="*/ 0 h 17"/>
                <a:gd name="T54" fmla="*/ 5 w 73"/>
                <a:gd name="T55" fmla="*/ 0 h 17"/>
                <a:gd name="T56" fmla="*/ 4 w 73"/>
                <a:gd name="T57" fmla="*/ 0 h 17"/>
                <a:gd name="T58" fmla="*/ 2 w 73"/>
                <a:gd name="T59" fmla="*/ 0 h 17"/>
                <a:gd name="T60" fmla="*/ 0 w 73"/>
                <a:gd name="T61" fmla="*/ 0 h 17"/>
                <a:gd name="T62" fmla="*/ 63 w 73"/>
                <a:gd name="T63" fmla="*/ 12 h 17"/>
                <a:gd name="T64" fmla="*/ 70 w 73"/>
                <a:gd name="T65" fmla="*/ 16 h 17"/>
                <a:gd name="T66" fmla="*/ 72 w 73"/>
                <a:gd name="T67" fmla="*/ 12 h 1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3"/>
                <a:gd name="T103" fmla="*/ 0 h 17"/>
                <a:gd name="T104" fmla="*/ 73 w 73"/>
                <a:gd name="T105" fmla="*/ 17 h 1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3" h="17">
                  <a:moveTo>
                    <a:pt x="72" y="12"/>
                  </a:moveTo>
                  <a:lnTo>
                    <a:pt x="49" y="2"/>
                  </a:lnTo>
                  <a:lnTo>
                    <a:pt x="48" y="3"/>
                  </a:lnTo>
                  <a:lnTo>
                    <a:pt x="47" y="3"/>
                  </a:lnTo>
                  <a:lnTo>
                    <a:pt x="46" y="2"/>
                  </a:lnTo>
                  <a:lnTo>
                    <a:pt x="45" y="3"/>
                  </a:lnTo>
                  <a:lnTo>
                    <a:pt x="45" y="2"/>
                  </a:lnTo>
                  <a:lnTo>
                    <a:pt x="43" y="3"/>
                  </a:lnTo>
                  <a:lnTo>
                    <a:pt x="42" y="2"/>
                  </a:lnTo>
                  <a:lnTo>
                    <a:pt x="40" y="3"/>
                  </a:lnTo>
                  <a:lnTo>
                    <a:pt x="38" y="3"/>
                  </a:lnTo>
                  <a:lnTo>
                    <a:pt x="36" y="2"/>
                  </a:lnTo>
                  <a:lnTo>
                    <a:pt x="35" y="2"/>
                  </a:lnTo>
                  <a:lnTo>
                    <a:pt x="33" y="2"/>
                  </a:lnTo>
                  <a:lnTo>
                    <a:pt x="31" y="3"/>
                  </a:lnTo>
                  <a:lnTo>
                    <a:pt x="29" y="2"/>
                  </a:lnTo>
                  <a:lnTo>
                    <a:pt x="27" y="2"/>
                  </a:lnTo>
                  <a:lnTo>
                    <a:pt x="25" y="2"/>
                  </a:lnTo>
                  <a:lnTo>
                    <a:pt x="23" y="2"/>
                  </a:lnTo>
                  <a:lnTo>
                    <a:pt x="21" y="2"/>
                  </a:lnTo>
                  <a:lnTo>
                    <a:pt x="18" y="1"/>
                  </a:lnTo>
                  <a:lnTo>
                    <a:pt x="17" y="1"/>
                  </a:lnTo>
                  <a:lnTo>
                    <a:pt x="15" y="1"/>
                  </a:lnTo>
                  <a:lnTo>
                    <a:pt x="13" y="0"/>
                  </a:lnTo>
                  <a:lnTo>
                    <a:pt x="10" y="0"/>
                  </a:lnTo>
                  <a:lnTo>
                    <a:pt x="9" y="1"/>
                  </a:lnTo>
                  <a:lnTo>
                    <a:pt x="7" y="0"/>
                  </a:lnTo>
                  <a:lnTo>
                    <a:pt x="5" y="0"/>
                  </a:lnTo>
                  <a:lnTo>
                    <a:pt x="4" y="0"/>
                  </a:lnTo>
                  <a:lnTo>
                    <a:pt x="2" y="0"/>
                  </a:lnTo>
                  <a:lnTo>
                    <a:pt x="0" y="0"/>
                  </a:lnTo>
                  <a:lnTo>
                    <a:pt x="63" y="12"/>
                  </a:lnTo>
                  <a:lnTo>
                    <a:pt x="70" y="16"/>
                  </a:lnTo>
                  <a:lnTo>
                    <a:pt x="72" y="12"/>
                  </a:lnTo>
                </a:path>
              </a:pathLst>
            </a:custGeom>
            <a:solidFill>
              <a:srgbClr val="4C4C4C"/>
            </a:solidFill>
            <a:ln w="12700" cap="rnd">
              <a:noFill/>
              <a:round/>
              <a:headEnd/>
              <a:tailEnd/>
            </a:ln>
          </p:spPr>
          <p:txBody>
            <a:bodyPr/>
            <a:lstStyle/>
            <a:p>
              <a:endParaRPr lang="en-US"/>
            </a:p>
          </p:txBody>
        </p:sp>
        <p:sp>
          <p:nvSpPr>
            <p:cNvPr id="41057" name="Freeform 63"/>
            <p:cNvSpPr>
              <a:spLocks noChangeAspect="1"/>
            </p:cNvSpPr>
            <p:nvPr/>
          </p:nvSpPr>
          <p:spPr bwMode="auto">
            <a:xfrm>
              <a:off x="436" y="1568"/>
              <a:ext cx="559" cy="211"/>
            </a:xfrm>
            <a:custGeom>
              <a:avLst/>
              <a:gdLst>
                <a:gd name="T0" fmla="*/ 557 w 559"/>
                <a:gd name="T1" fmla="*/ 208 h 211"/>
                <a:gd name="T2" fmla="*/ 554 w 559"/>
                <a:gd name="T3" fmla="*/ 209 h 211"/>
                <a:gd name="T4" fmla="*/ 545 w 559"/>
                <a:gd name="T5" fmla="*/ 205 h 211"/>
                <a:gd name="T6" fmla="*/ 534 w 559"/>
                <a:gd name="T7" fmla="*/ 200 h 211"/>
                <a:gd name="T8" fmla="*/ 522 w 559"/>
                <a:gd name="T9" fmla="*/ 194 h 211"/>
                <a:gd name="T10" fmla="*/ 511 w 559"/>
                <a:gd name="T11" fmla="*/ 188 h 211"/>
                <a:gd name="T12" fmla="*/ 502 w 559"/>
                <a:gd name="T13" fmla="*/ 182 h 211"/>
                <a:gd name="T14" fmla="*/ 489 w 559"/>
                <a:gd name="T15" fmla="*/ 174 h 211"/>
                <a:gd name="T16" fmla="*/ 475 w 559"/>
                <a:gd name="T17" fmla="*/ 166 h 211"/>
                <a:gd name="T18" fmla="*/ 459 w 559"/>
                <a:gd name="T19" fmla="*/ 157 h 211"/>
                <a:gd name="T20" fmla="*/ 447 w 559"/>
                <a:gd name="T21" fmla="*/ 151 h 211"/>
                <a:gd name="T22" fmla="*/ 436 w 559"/>
                <a:gd name="T23" fmla="*/ 146 h 211"/>
                <a:gd name="T24" fmla="*/ 423 w 559"/>
                <a:gd name="T25" fmla="*/ 140 h 211"/>
                <a:gd name="T26" fmla="*/ 406 w 559"/>
                <a:gd name="T27" fmla="*/ 133 h 211"/>
                <a:gd name="T28" fmla="*/ 387 w 559"/>
                <a:gd name="T29" fmla="*/ 126 h 211"/>
                <a:gd name="T30" fmla="*/ 371 w 559"/>
                <a:gd name="T31" fmla="*/ 120 h 211"/>
                <a:gd name="T32" fmla="*/ 359 w 559"/>
                <a:gd name="T33" fmla="*/ 115 h 211"/>
                <a:gd name="T34" fmla="*/ 347 w 559"/>
                <a:gd name="T35" fmla="*/ 111 h 211"/>
                <a:gd name="T36" fmla="*/ 324 w 559"/>
                <a:gd name="T37" fmla="*/ 103 h 211"/>
                <a:gd name="T38" fmla="*/ 298 w 559"/>
                <a:gd name="T39" fmla="*/ 94 h 211"/>
                <a:gd name="T40" fmla="*/ 273 w 559"/>
                <a:gd name="T41" fmla="*/ 85 h 211"/>
                <a:gd name="T42" fmla="*/ 255 w 559"/>
                <a:gd name="T43" fmla="*/ 78 h 211"/>
                <a:gd name="T44" fmla="*/ 246 w 559"/>
                <a:gd name="T45" fmla="*/ 75 h 211"/>
                <a:gd name="T46" fmla="*/ 240 w 559"/>
                <a:gd name="T47" fmla="*/ 73 h 211"/>
                <a:gd name="T48" fmla="*/ 235 w 559"/>
                <a:gd name="T49" fmla="*/ 72 h 211"/>
                <a:gd name="T50" fmla="*/ 233 w 559"/>
                <a:gd name="T51" fmla="*/ 72 h 211"/>
                <a:gd name="T52" fmla="*/ 228 w 559"/>
                <a:gd name="T53" fmla="*/ 73 h 211"/>
                <a:gd name="T54" fmla="*/ 223 w 559"/>
                <a:gd name="T55" fmla="*/ 70 h 211"/>
                <a:gd name="T56" fmla="*/ 218 w 559"/>
                <a:gd name="T57" fmla="*/ 69 h 211"/>
                <a:gd name="T58" fmla="*/ 210 w 559"/>
                <a:gd name="T59" fmla="*/ 70 h 211"/>
                <a:gd name="T60" fmla="*/ 180 w 559"/>
                <a:gd name="T61" fmla="*/ 60 h 211"/>
                <a:gd name="T62" fmla="*/ 133 w 559"/>
                <a:gd name="T63" fmla="*/ 43 h 211"/>
                <a:gd name="T64" fmla="*/ 80 w 559"/>
                <a:gd name="T65" fmla="*/ 26 h 211"/>
                <a:gd name="T66" fmla="*/ 35 w 559"/>
                <a:gd name="T67" fmla="*/ 11 h 211"/>
                <a:gd name="T68" fmla="*/ 1 w 559"/>
                <a:gd name="T69" fmla="*/ 1 h 211"/>
                <a:gd name="T70" fmla="*/ 6 w 559"/>
                <a:gd name="T71" fmla="*/ 1 h 211"/>
                <a:gd name="T72" fmla="*/ 36 w 559"/>
                <a:gd name="T73" fmla="*/ 8 h 211"/>
                <a:gd name="T74" fmla="*/ 83 w 559"/>
                <a:gd name="T75" fmla="*/ 21 h 211"/>
                <a:gd name="T76" fmla="*/ 135 w 559"/>
                <a:gd name="T77" fmla="*/ 35 h 211"/>
                <a:gd name="T78" fmla="*/ 177 w 559"/>
                <a:gd name="T79" fmla="*/ 44 h 211"/>
                <a:gd name="T80" fmla="*/ 197 w 559"/>
                <a:gd name="T81" fmla="*/ 50 h 211"/>
                <a:gd name="T82" fmla="*/ 208 w 559"/>
                <a:gd name="T83" fmla="*/ 53 h 211"/>
                <a:gd name="T84" fmla="*/ 220 w 559"/>
                <a:gd name="T85" fmla="*/ 56 h 211"/>
                <a:gd name="T86" fmla="*/ 234 w 559"/>
                <a:gd name="T87" fmla="*/ 60 h 211"/>
                <a:gd name="T88" fmla="*/ 245 w 559"/>
                <a:gd name="T89" fmla="*/ 63 h 211"/>
                <a:gd name="T90" fmla="*/ 256 w 559"/>
                <a:gd name="T91" fmla="*/ 67 h 211"/>
                <a:gd name="T92" fmla="*/ 276 w 559"/>
                <a:gd name="T93" fmla="*/ 74 h 211"/>
                <a:gd name="T94" fmla="*/ 318 w 559"/>
                <a:gd name="T95" fmla="*/ 90 h 211"/>
                <a:gd name="T96" fmla="*/ 370 w 559"/>
                <a:gd name="T97" fmla="*/ 110 h 211"/>
                <a:gd name="T98" fmla="*/ 419 w 559"/>
                <a:gd name="T99" fmla="*/ 129 h 211"/>
                <a:gd name="T100" fmla="*/ 453 w 559"/>
                <a:gd name="T101" fmla="*/ 141 h 211"/>
                <a:gd name="T102" fmla="*/ 465 w 559"/>
                <a:gd name="T103" fmla="*/ 147 h 211"/>
                <a:gd name="T104" fmla="*/ 478 w 559"/>
                <a:gd name="T105" fmla="*/ 154 h 211"/>
                <a:gd name="T106" fmla="*/ 496 w 559"/>
                <a:gd name="T107" fmla="*/ 165 h 211"/>
                <a:gd name="T108" fmla="*/ 518 w 559"/>
                <a:gd name="T109" fmla="*/ 177 h 211"/>
                <a:gd name="T110" fmla="*/ 540 w 559"/>
                <a:gd name="T111" fmla="*/ 194 h 2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59"/>
                <a:gd name="T169" fmla="*/ 0 h 211"/>
                <a:gd name="T170" fmla="*/ 559 w 559"/>
                <a:gd name="T171" fmla="*/ 211 h 21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59" h="211">
                  <a:moveTo>
                    <a:pt x="554" y="206"/>
                  </a:moveTo>
                  <a:lnTo>
                    <a:pt x="555" y="206"/>
                  </a:lnTo>
                  <a:lnTo>
                    <a:pt x="555" y="207"/>
                  </a:lnTo>
                  <a:lnTo>
                    <a:pt x="556" y="207"/>
                  </a:lnTo>
                  <a:lnTo>
                    <a:pt x="556" y="208"/>
                  </a:lnTo>
                  <a:lnTo>
                    <a:pt x="557" y="208"/>
                  </a:lnTo>
                  <a:lnTo>
                    <a:pt x="558" y="209"/>
                  </a:lnTo>
                  <a:lnTo>
                    <a:pt x="558" y="210"/>
                  </a:lnTo>
                  <a:lnTo>
                    <a:pt x="557" y="210"/>
                  </a:lnTo>
                  <a:lnTo>
                    <a:pt x="556" y="209"/>
                  </a:lnTo>
                  <a:lnTo>
                    <a:pt x="555" y="209"/>
                  </a:lnTo>
                  <a:lnTo>
                    <a:pt x="554" y="209"/>
                  </a:lnTo>
                  <a:lnTo>
                    <a:pt x="553" y="209"/>
                  </a:lnTo>
                  <a:lnTo>
                    <a:pt x="552" y="208"/>
                  </a:lnTo>
                  <a:lnTo>
                    <a:pt x="551" y="208"/>
                  </a:lnTo>
                  <a:lnTo>
                    <a:pt x="549" y="207"/>
                  </a:lnTo>
                  <a:lnTo>
                    <a:pt x="547" y="206"/>
                  </a:lnTo>
                  <a:lnTo>
                    <a:pt x="545" y="205"/>
                  </a:lnTo>
                  <a:lnTo>
                    <a:pt x="543" y="204"/>
                  </a:lnTo>
                  <a:lnTo>
                    <a:pt x="541" y="203"/>
                  </a:lnTo>
                  <a:lnTo>
                    <a:pt x="540" y="202"/>
                  </a:lnTo>
                  <a:lnTo>
                    <a:pt x="538" y="201"/>
                  </a:lnTo>
                  <a:lnTo>
                    <a:pt x="536" y="201"/>
                  </a:lnTo>
                  <a:lnTo>
                    <a:pt x="534" y="200"/>
                  </a:lnTo>
                  <a:lnTo>
                    <a:pt x="532" y="199"/>
                  </a:lnTo>
                  <a:lnTo>
                    <a:pt x="531" y="199"/>
                  </a:lnTo>
                  <a:lnTo>
                    <a:pt x="528" y="197"/>
                  </a:lnTo>
                  <a:lnTo>
                    <a:pt x="526" y="196"/>
                  </a:lnTo>
                  <a:lnTo>
                    <a:pt x="524" y="195"/>
                  </a:lnTo>
                  <a:lnTo>
                    <a:pt x="522" y="194"/>
                  </a:lnTo>
                  <a:lnTo>
                    <a:pt x="521" y="193"/>
                  </a:lnTo>
                  <a:lnTo>
                    <a:pt x="518" y="192"/>
                  </a:lnTo>
                  <a:lnTo>
                    <a:pt x="516" y="191"/>
                  </a:lnTo>
                  <a:lnTo>
                    <a:pt x="514" y="191"/>
                  </a:lnTo>
                  <a:lnTo>
                    <a:pt x="513" y="189"/>
                  </a:lnTo>
                  <a:lnTo>
                    <a:pt x="511" y="188"/>
                  </a:lnTo>
                  <a:lnTo>
                    <a:pt x="510" y="187"/>
                  </a:lnTo>
                  <a:lnTo>
                    <a:pt x="508" y="186"/>
                  </a:lnTo>
                  <a:lnTo>
                    <a:pt x="506" y="185"/>
                  </a:lnTo>
                  <a:lnTo>
                    <a:pt x="505" y="183"/>
                  </a:lnTo>
                  <a:lnTo>
                    <a:pt x="504" y="183"/>
                  </a:lnTo>
                  <a:lnTo>
                    <a:pt x="502" y="182"/>
                  </a:lnTo>
                  <a:lnTo>
                    <a:pt x="500" y="180"/>
                  </a:lnTo>
                  <a:lnTo>
                    <a:pt x="498" y="179"/>
                  </a:lnTo>
                  <a:lnTo>
                    <a:pt x="496" y="178"/>
                  </a:lnTo>
                  <a:lnTo>
                    <a:pt x="494" y="177"/>
                  </a:lnTo>
                  <a:lnTo>
                    <a:pt x="492" y="175"/>
                  </a:lnTo>
                  <a:lnTo>
                    <a:pt x="489" y="174"/>
                  </a:lnTo>
                  <a:lnTo>
                    <a:pt x="487" y="173"/>
                  </a:lnTo>
                  <a:lnTo>
                    <a:pt x="485" y="171"/>
                  </a:lnTo>
                  <a:lnTo>
                    <a:pt x="482" y="170"/>
                  </a:lnTo>
                  <a:lnTo>
                    <a:pt x="479" y="168"/>
                  </a:lnTo>
                  <a:lnTo>
                    <a:pt x="477" y="166"/>
                  </a:lnTo>
                  <a:lnTo>
                    <a:pt x="475" y="166"/>
                  </a:lnTo>
                  <a:lnTo>
                    <a:pt x="472" y="164"/>
                  </a:lnTo>
                  <a:lnTo>
                    <a:pt x="469" y="163"/>
                  </a:lnTo>
                  <a:lnTo>
                    <a:pt x="468" y="161"/>
                  </a:lnTo>
                  <a:lnTo>
                    <a:pt x="465" y="160"/>
                  </a:lnTo>
                  <a:lnTo>
                    <a:pt x="462" y="159"/>
                  </a:lnTo>
                  <a:lnTo>
                    <a:pt x="459" y="157"/>
                  </a:lnTo>
                  <a:lnTo>
                    <a:pt x="457" y="157"/>
                  </a:lnTo>
                  <a:lnTo>
                    <a:pt x="455" y="155"/>
                  </a:lnTo>
                  <a:lnTo>
                    <a:pt x="452" y="154"/>
                  </a:lnTo>
                  <a:lnTo>
                    <a:pt x="450" y="153"/>
                  </a:lnTo>
                  <a:lnTo>
                    <a:pt x="449" y="152"/>
                  </a:lnTo>
                  <a:lnTo>
                    <a:pt x="447" y="151"/>
                  </a:lnTo>
                  <a:lnTo>
                    <a:pt x="445" y="150"/>
                  </a:lnTo>
                  <a:lnTo>
                    <a:pt x="443" y="148"/>
                  </a:lnTo>
                  <a:lnTo>
                    <a:pt x="441" y="148"/>
                  </a:lnTo>
                  <a:lnTo>
                    <a:pt x="440" y="148"/>
                  </a:lnTo>
                  <a:lnTo>
                    <a:pt x="438" y="147"/>
                  </a:lnTo>
                  <a:lnTo>
                    <a:pt x="436" y="146"/>
                  </a:lnTo>
                  <a:lnTo>
                    <a:pt x="435" y="145"/>
                  </a:lnTo>
                  <a:lnTo>
                    <a:pt x="433" y="144"/>
                  </a:lnTo>
                  <a:lnTo>
                    <a:pt x="431" y="144"/>
                  </a:lnTo>
                  <a:lnTo>
                    <a:pt x="428" y="143"/>
                  </a:lnTo>
                  <a:lnTo>
                    <a:pt x="426" y="142"/>
                  </a:lnTo>
                  <a:lnTo>
                    <a:pt x="423" y="140"/>
                  </a:lnTo>
                  <a:lnTo>
                    <a:pt x="421" y="140"/>
                  </a:lnTo>
                  <a:lnTo>
                    <a:pt x="418" y="138"/>
                  </a:lnTo>
                  <a:lnTo>
                    <a:pt x="415" y="137"/>
                  </a:lnTo>
                  <a:lnTo>
                    <a:pt x="412" y="136"/>
                  </a:lnTo>
                  <a:lnTo>
                    <a:pt x="409" y="135"/>
                  </a:lnTo>
                  <a:lnTo>
                    <a:pt x="406" y="133"/>
                  </a:lnTo>
                  <a:lnTo>
                    <a:pt x="403" y="132"/>
                  </a:lnTo>
                  <a:lnTo>
                    <a:pt x="400" y="131"/>
                  </a:lnTo>
                  <a:lnTo>
                    <a:pt x="396" y="130"/>
                  </a:lnTo>
                  <a:lnTo>
                    <a:pt x="394" y="129"/>
                  </a:lnTo>
                  <a:lnTo>
                    <a:pt x="390" y="128"/>
                  </a:lnTo>
                  <a:lnTo>
                    <a:pt x="387" y="126"/>
                  </a:lnTo>
                  <a:lnTo>
                    <a:pt x="385" y="125"/>
                  </a:lnTo>
                  <a:lnTo>
                    <a:pt x="381" y="123"/>
                  </a:lnTo>
                  <a:lnTo>
                    <a:pt x="378" y="122"/>
                  </a:lnTo>
                  <a:lnTo>
                    <a:pt x="377" y="122"/>
                  </a:lnTo>
                  <a:lnTo>
                    <a:pt x="373" y="121"/>
                  </a:lnTo>
                  <a:lnTo>
                    <a:pt x="371" y="120"/>
                  </a:lnTo>
                  <a:lnTo>
                    <a:pt x="369" y="119"/>
                  </a:lnTo>
                  <a:lnTo>
                    <a:pt x="366" y="118"/>
                  </a:lnTo>
                  <a:lnTo>
                    <a:pt x="364" y="117"/>
                  </a:lnTo>
                  <a:lnTo>
                    <a:pt x="361" y="116"/>
                  </a:lnTo>
                  <a:lnTo>
                    <a:pt x="360" y="116"/>
                  </a:lnTo>
                  <a:lnTo>
                    <a:pt x="359" y="115"/>
                  </a:lnTo>
                  <a:lnTo>
                    <a:pt x="357" y="114"/>
                  </a:lnTo>
                  <a:lnTo>
                    <a:pt x="356" y="114"/>
                  </a:lnTo>
                  <a:lnTo>
                    <a:pt x="354" y="113"/>
                  </a:lnTo>
                  <a:lnTo>
                    <a:pt x="351" y="113"/>
                  </a:lnTo>
                  <a:lnTo>
                    <a:pt x="350" y="112"/>
                  </a:lnTo>
                  <a:lnTo>
                    <a:pt x="347" y="111"/>
                  </a:lnTo>
                  <a:lnTo>
                    <a:pt x="343" y="110"/>
                  </a:lnTo>
                  <a:lnTo>
                    <a:pt x="340" y="109"/>
                  </a:lnTo>
                  <a:lnTo>
                    <a:pt x="336" y="107"/>
                  </a:lnTo>
                  <a:lnTo>
                    <a:pt x="333" y="106"/>
                  </a:lnTo>
                  <a:lnTo>
                    <a:pt x="329" y="105"/>
                  </a:lnTo>
                  <a:lnTo>
                    <a:pt x="324" y="103"/>
                  </a:lnTo>
                  <a:lnTo>
                    <a:pt x="321" y="102"/>
                  </a:lnTo>
                  <a:lnTo>
                    <a:pt x="316" y="100"/>
                  </a:lnTo>
                  <a:lnTo>
                    <a:pt x="312" y="98"/>
                  </a:lnTo>
                  <a:lnTo>
                    <a:pt x="307" y="97"/>
                  </a:lnTo>
                  <a:lnTo>
                    <a:pt x="303" y="96"/>
                  </a:lnTo>
                  <a:lnTo>
                    <a:pt x="298" y="94"/>
                  </a:lnTo>
                  <a:lnTo>
                    <a:pt x="294" y="92"/>
                  </a:lnTo>
                  <a:lnTo>
                    <a:pt x="289" y="90"/>
                  </a:lnTo>
                  <a:lnTo>
                    <a:pt x="286" y="88"/>
                  </a:lnTo>
                  <a:lnTo>
                    <a:pt x="281" y="87"/>
                  </a:lnTo>
                  <a:lnTo>
                    <a:pt x="278" y="86"/>
                  </a:lnTo>
                  <a:lnTo>
                    <a:pt x="273" y="85"/>
                  </a:lnTo>
                  <a:lnTo>
                    <a:pt x="270" y="83"/>
                  </a:lnTo>
                  <a:lnTo>
                    <a:pt x="266" y="82"/>
                  </a:lnTo>
                  <a:lnTo>
                    <a:pt x="262" y="80"/>
                  </a:lnTo>
                  <a:lnTo>
                    <a:pt x="260" y="79"/>
                  </a:lnTo>
                  <a:lnTo>
                    <a:pt x="257" y="78"/>
                  </a:lnTo>
                  <a:lnTo>
                    <a:pt x="255" y="78"/>
                  </a:lnTo>
                  <a:lnTo>
                    <a:pt x="252" y="77"/>
                  </a:lnTo>
                  <a:lnTo>
                    <a:pt x="251" y="77"/>
                  </a:lnTo>
                  <a:lnTo>
                    <a:pt x="250" y="76"/>
                  </a:lnTo>
                  <a:lnTo>
                    <a:pt x="249" y="76"/>
                  </a:lnTo>
                  <a:lnTo>
                    <a:pt x="247" y="75"/>
                  </a:lnTo>
                  <a:lnTo>
                    <a:pt x="246" y="75"/>
                  </a:lnTo>
                  <a:lnTo>
                    <a:pt x="245" y="74"/>
                  </a:lnTo>
                  <a:lnTo>
                    <a:pt x="244" y="74"/>
                  </a:lnTo>
                  <a:lnTo>
                    <a:pt x="243" y="74"/>
                  </a:lnTo>
                  <a:lnTo>
                    <a:pt x="242" y="74"/>
                  </a:lnTo>
                  <a:lnTo>
                    <a:pt x="241" y="73"/>
                  </a:lnTo>
                  <a:lnTo>
                    <a:pt x="240" y="73"/>
                  </a:lnTo>
                  <a:lnTo>
                    <a:pt x="238" y="72"/>
                  </a:lnTo>
                  <a:lnTo>
                    <a:pt x="237" y="73"/>
                  </a:lnTo>
                  <a:lnTo>
                    <a:pt x="237" y="72"/>
                  </a:lnTo>
                  <a:lnTo>
                    <a:pt x="236" y="72"/>
                  </a:lnTo>
                  <a:lnTo>
                    <a:pt x="235" y="73"/>
                  </a:lnTo>
                  <a:lnTo>
                    <a:pt x="235" y="72"/>
                  </a:lnTo>
                  <a:lnTo>
                    <a:pt x="234" y="72"/>
                  </a:lnTo>
                  <a:lnTo>
                    <a:pt x="234" y="73"/>
                  </a:lnTo>
                  <a:lnTo>
                    <a:pt x="234" y="72"/>
                  </a:lnTo>
                  <a:lnTo>
                    <a:pt x="233" y="72"/>
                  </a:lnTo>
                  <a:lnTo>
                    <a:pt x="233" y="73"/>
                  </a:lnTo>
                  <a:lnTo>
                    <a:pt x="233" y="72"/>
                  </a:lnTo>
                  <a:lnTo>
                    <a:pt x="232" y="72"/>
                  </a:lnTo>
                  <a:lnTo>
                    <a:pt x="232" y="73"/>
                  </a:lnTo>
                  <a:lnTo>
                    <a:pt x="231" y="73"/>
                  </a:lnTo>
                  <a:lnTo>
                    <a:pt x="230" y="73"/>
                  </a:lnTo>
                  <a:lnTo>
                    <a:pt x="229" y="72"/>
                  </a:lnTo>
                  <a:lnTo>
                    <a:pt x="228" y="73"/>
                  </a:lnTo>
                  <a:lnTo>
                    <a:pt x="227" y="72"/>
                  </a:lnTo>
                  <a:lnTo>
                    <a:pt x="226" y="72"/>
                  </a:lnTo>
                  <a:lnTo>
                    <a:pt x="225" y="71"/>
                  </a:lnTo>
                  <a:lnTo>
                    <a:pt x="224" y="71"/>
                  </a:lnTo>
                  <a:lnTo>
                    <a:pt x="223" y="71"/>
                  </a:lnTo>
                  <a:lnTo>
                    <a:pt x="223" y="70"/>
                  </a:lnTo>
                  <a:lnTo>
                    <a:pt x="222" y="70"/>
                  </a:lnTo>
                  <a:lnTo>
                    <a:pt x="221" y="70"/>
                  </a:lnTo>
                  <a:lnTo>
                    <a:pt x="220" y="70"/>
                  </a:lnTo>
                  <a:lnTo>
                    <a:pt x="219" y="70"/>
                  </a:lnTo>
                  <a:lnTo>
                    <a:pt x="218" y="70"/>
                  </a:lnTo>
                  <a:lnTo>
                    <a:pt x="218" y="69"/>
                  </a:lnTo>
                  <a:lnTo>
                    <a:pt x="217" y="69"/>
                  </a:lnTo>
                  <a:lnTo>
                    <a:pt x="216" y="69"/>
                  </a:lnTo>
                  <a:lnTo>
                    <a:pt x="216" y="68"/>
                  </a:lnTo>
                  <a:lnTo>
                    <a:pt x="215" y="70"/>
                  </a:lnTo>
                  <a:lnTo>
                    <a:pt x="213" y="70"/>
                  </a:lnTo>
                  <a:lnTo>
                    <a:pt x="210" y="70"/>
                  </a:lnTo>
                  <a:lnTo>
                    <a:pt x="207" y="68"/>
                  </a:lnTo>
                  <a:lnTo>
                    <a:pt x="204" y="67"/>
                  </a:lnTo>
                  <a:lnTo>
                    <a:pt x="198" y="65"/>
                  </a:lnTo>
                  <a:lnTo>
                    <a:pt x="193" y="63"/>
                  </a:lnTo>
                  <a:lnTo>
                    <a:pt x="188" y="61"/>
                  </a:lnTo>
                  <a:lnTo>
                    <a:pt x="180" y="60"/>
                  </a:lnTo>
                  <a:lnTo>
                    <a:pt x="173" y="57"/>
                  </a:lnTo>
                  <a:lnTo>
                    <a:pt x="166" y="54"/>
                  </a:lnTo>
                  <a:lnTo>
                    <a:pt x="158" y="52"/>
                  </a:lnTo>
                  <a:lnTo>
                    <a:pt x="150" y="49"/>
                  </a:lnTo>
                  <a:lnTo>
                    <a:pt x="142" y="46"/>
                  </a:lnTo>
                  <a:lnTo>
                    <a:pt x="133" y="43"/>
                  </a:lnTo>
                  <a:lnTo>
                    <a:pt x="124" y="41"/>
                  </a:lnTo>
                  <a:lnTo>
                    <a:pt x="115" y="38"/>
                  </a:lnTo>
                  <a:lnTo>
                    <a:pt x="106" y="35"/>
                  </a:lnTo>
                  <a:lnTo>
                    <a:pt x="97" y="32"/>
                  </a:lnTo>
                  <a:lnTo>
                    <a:pt x="89" y="29"/>
                  </a:lnTo>
                  <a:lnTo>
                    <a:pt x="80" y="26"/>
                  </a:lnTo>
                  <a:lnTo>
                    <a:pt x="72" y="24"/>
                  </a:lnTo>
                  <a:lnTo>
                    <a:pt x="63" y="21"/>
                  </a:lnTo>
                  <a:lnTo>
                    <a:pt x="55" y="18"/>
                  </a:lnTo>
                  <a:lnTo>
                    <a:pt x="48" y="17"/>
                  </a:lnTo>
                  <a:lnTo>
                    <a:pt x="41" y="14"/>
                  </a:lnTo>
                  <a:lnTo>
                    <a:pt x="35" y="11"/>
                  </a:lnTo>
                  <a:lnTo>
                    <a:pt x="28" y="10"/>
                  </a:lnTo>
                  <a:lnTo>
                    <a:pt x="24" y="8"/>
                  </a:lnTo>
                  <a:lnTo>
                    <a:pt x="18" y="7"/>
                  </a:lnTo>
                  <a:lnTo>
                    <a:pt x="15" y="6"/>
                  </a:lnTo>
                  <a:lnTo>
                    <a:pt x="11" y="5"/>
                  </a:lnTo>
                  <a:lnTo>
                    <a:pt x="1" y="1"/>
                  </a:lnTo>
                  <a:lnTo>
                    <a:pt x="0" y="1"/>
                  </a:lnTo>
                  <a:lnTo>
                    <a:pt x="1" y="0"/>
                  </a:lnTo>
                  <a:lnTo>
                    <a:pt x="0" y="0"/>
                  </a:lnTo>
                  <a:lnTo>
                    <a:pt x="1" y="0"/>
                  </a:lnTo>
                  <a:lnTo>
                    <a:pt x="2" y="0"/>
                  </a:lnTo>
                  <a:lnTo>
                    <a:pt x="6" y="1"/>
                  </a:lnTo>
                  <a:lnTo>
                    <a:pt x="9" y="2"/>
                  </a:lnTo>
                  <a:lnTo>
                    <a:pt x="13" y="3"/>
                  </a:lnTo>
                  <a:lnTo>
                    <a:pt x="18" y="4"/>
                  </a:lnTo>
                  <a:lnTo>
                    <a:pt x="24" y="6"/>
                  </a:lnTo>
                  <a:lnTo>
                    <a:pt x="29" y="8"/>
                  </a:lnTo>
                  <a:lnTo>
                    <a:pt x="36" y="8"/>
                  </a:lnTo>
                  <a:lnTo>
                    <a:pt x="43" y="11"/>
                  </a:lnTo>
                  <a:lnTo>
                    <a:pt x="51" y="13"/>
                  </a:lnTo>
                  <a:lnTo>
                    <a:pt x="59" y="15"/>
                  </a:lnTo>
                  <a:lnTo>
                    <a:pt x="67" y="17"/>
                  </a:lnTo>
                  <a:lnTo>
                    <a:pt x="75" y="18"/>
                  </a:lnTo>
                  <a:lnTo>
                    <a:pt x="83" y="21"/>
                  </a:lnTo>
                  <a:lnTo>
                    <a:pt x="92" y="23"/>
                  </a:lnTo>
                  <a:lnTo>
                    <a:pt x="101" y="26"/>
                  </a:lnTo>
                  <a:lnTo>
                    <a:pt x="110" y="27"/>
                  </a:lnTo>
                  <a:lnTo>
                    <a:pt x="118" y="30"/>
                  </a:lnTo>
                  <a:lnTo>
                    <a:pt x="126" y="32"/>
                  </a:lnTo>
                  <a:lnTo>
                    <a:pt x="135" y="35"/>
                  </a:lnTo>
                  <a:lnTo>
                    <a:pt x="144" y="36"/>
                  </a:lnTo>
                  <a:lnTo>
                    <a:pt x="151" y="38"/>
                  </a:lnTo>
                  <a:lnTo>
                    <a:pt x="158" y="40"/>
                  </a:lnTo>
                  <a:lnTo>
                    <a:pt x="165" y="42"/>
                  </a:lnTo>
                  <a:lnTo>
                    <a:pt x="171" y="43"/>
                  </a:lnTo>
                  <a:lnTo>
                    <a:pt x="177" y="44"/>
                  </a:lnTo>
                  <a:lnTo>
                    <a:pt x="182" y="46"/>
                  </a:lnTo>
                  <a:lnTo>
                    <a:pt x="187" y="47"/>
                  </a:lnTo>
                  <a:lnTo>
                    <a:pt x="190" y="49"/>
                  </a:lnTo>
                  <a:lnTo>
                    <a:pt x="193" y="49"/>
                  </a:lnTo>
                  <a:lnTo>
                    <a:pt x="195" y="50"/>
                  </a:lnTo>
                  <a:lnTo>
                    <a:pt x="197" y="50"/>
                  </a:lnTo>
                  <a:lnTo>
                    <a:pt x="198" y="51"/>
                  </a:lnTo>
                  <a:lnTo>
                    <a:pt x="200" y="52"/>
                  </a:lnTo>
                  <a:lnTo>
                    <a:pt x="202" y="52"/>
                  </a:lnTo>
                  <a:lnTo>
                    <a:pt x="204" y="52"/>
                  </a:lnTo>
                  <a:lnTo>
                    <a:pt x="207" y="52"/>
                  </a:lnTo>
                  <a:lnTo>
                    <a:pt x="208" y="53"/>
                  </a:lnTo>
                  <a:lnTo>
                    <a:pt x="210" y="54"/>
                  </a:lnTo>
                  <a:lnTo>
                    <a:pt x="212" y="54"/>
                  </a:lnTo>
                  <a:lnTo>
                    <a:pt x="214" y="55"/>
                  </a:lnTo>
                  <a:lnTo>
                    <a:pt x="216" y="55"/>
                  </a:lnTo>
                  <a:lnTo>
                    <a:pt x="218" y="56"/>
                  </a:lnTo>
                  <a:lnTo>
                    <a:pt x="220" y="56"/>
                  </a:lnTo>
                  <a:lnTo>
                    <a:pt x="223" y="57"/>
                  </a:lnTo>
                  <a:lnTo>
                    <a:pt x="225" y="58"/>
                  </a:lnTo>
                  <a:lnTo>
                    <a:pt x="227" y="58"/>
                  </a:lnTo>
                  <a:lnTo>
                    <a:pt x="229" y="59"/>
                  </a:lnTo>
                  <a:lnTo>
                    <a:pt x="232" y="60"/>
                  </a:lnTo>
                  <a:lnTo>
                    <a:pt x="234" y="60"/>
                  </a:lnTo>
                  <a:lnTo>
                    <a:pt x="235" y="61"/>
                  </a:lnTo>
                  <a:lnTo>
                    <a:pt x="237" y="61"/>
                  </a:lnTo>
                  <a:lnTo>
                    <a:pt x="239" y="61"/>
                  </a:lnTo>
                  <a:lnTo>
                    <a:pt x="242" y="62"/>
                  </a:lnTo>
                  <a:lnTo>
                    <a:pt x="243" y="62"/>
                  </a:lnTo>
                  <a:lnTo>
                    <a:pt x="245" y="63"/>
                  </a:lnTo>
                  <a:lnTo>
                    <a:pt x="248" y="64"/>
                  </a:lnTo>
                  <a:lnTo>
                    <a:pt x="250" y="64"/>
                  </a:lnTo>
                  <a:lnTo>
                    <a:pt x="252" y="65"/>
                  </a:lnTo>
                  <a:lnTo>
                    <a:pt x="253" y="65"/>
                  </a:lnTo>
                  <a:lnTo>
                    <a:pt x="255" y="66"/>
                  </a:lnTo>
                  <a:lnTo>
                    <a:pt x="256" y="67"/>
                  </a:lnTo>
                  <a:lnTo>
                    <a:pt x="258" y="67"/>
                  </a:lnTo>
                  <a:lnTo>
                    <a:pt x="260" y="68"/>
                  </a:lnTo>
                  <a:lnTo>
                    <a:pt x="262" y="69"/>
                  </a:lnTo>
                  <a:lnTo>
                    <a:pt x="267" y="70"/>
                  </a:lnTo>
                  <a:lnTo>
                    <a:pt x="271" y="72"/>
                  </a:lnTo>
                  <a:lnTo>
                    <a:pt x="276" y="74"/>
                  </a:lnTo>
                  <a:lnTo>
                    <a:pt x="281" y="76"/>
                  </a:lnTo>
                  <a:lnTo>
                    <a:pt x="288" y="78"/>
                  </a:lnTo>
                  <a:lnTo>
                    <a:pt x="295" y="81"/>
                  </a:lnTo>
                  <a:lnTo>
                    <a:pt x="303" y="84"/>
                  </a:lnTo>
                  <a:lnTo>
                    <a:pt x="310" y="87"/>
                  </a:lnTo>
                  <a:lnTo>
                    <a:pt x="318" y="90"/>
                  </a:lnTo>
                  <a:lnTo>
                    <a:pt x="326" y="93"/>
                  </a:lnTo>
                  <a:lnTo>
                    <a:pt x="334" y="96"/>
                  </a:lnTo>
                  <a:lnTo>
                    <a:pt x="343" y="100"/>
                  </a:lnTo>
                  <a:lnTo>
                    <a:pt x="352" y="103"/>
                  </a:lnTo>
                  <a:lnTo>
                    <a:pt x="361" y="106"/>
                  </a:lnTo>
                  <a:lnTo>
                    <a:pt x="370" y="110"/>
                  </a:lnTo>
                  <a:lnTo>
                    <a:pt x="379" y="113"/>
                  </a:lnTo>
                  <a:lnTo>
                    <a:pt x="387" y="116"/>
                  </a:lnTo>
                  <a:lnTo>
                    <a:pt x="396" y="120"/>
                  </a:lnTo>
                  <a:lnTo>
                    <a:pt x="404" y="122"/>
                  </a:lnTo>
                  <a:lnTo>
                    <a:pt x="412" y="126"/>
                  </a:lnTo>
                  <a:lnTo>
                    <a:pt x="419" y="129"/>
                  </a:lnTo>
                  <a:lnTo>
                    <a:pt x="426" y="131"/>
                  </a:lnTo>
                  <a:lnTo>
                    <a:pt x="432" y="133"/>
                  </a:lnTo>
                  <a:lnTo>
                    <a:pt x="439" y="136"/>
                  </a:lnTo>
                  <a:lnTo>
                    <a:pt x="444" y="138"/>
                  </a:lnTo>
                  <a:lnTo>
                    <a:pt x="450" y="140"/>
                  </a:lnTo>
                  <a:lnTo>
                    <a:pt x="453" y="141"/>
                  </a:lnTo>
                  <a:lnTo>
                    <a:pt x="456" y="143"/>
                  </a:lnTo>
                  <a:lnTo>
                    <a:pt x="459" y="144"/>
                  </a:lnTo>
                  <a:lnTo>
                    <a:pt x="460" y="145"/>
                  </a:lnTo>
                  <a:lnTo>
                    <a:pt x="462" y="146"/>
                  </a:lnTo>
                  <a:lnTo>
                    <a:pt x="463" y="147"/>
                  </a:lnTo>
                  <a:lnTo>
                    <a:pt x="465" y="147"/>
                  </a:lnTo>
                  <a:lnTo>
                    <a:pt x="467" y="148"/>
                  </a:lnTo>
                  <a:lnTo>
                    <a:pt x="468" y="149"/>
                  </a:lnTo>
                  <a:lnTo>
                    <a:pt x="471" y="149"/>
                  </a:lnTo>
                  <a:lnTo>
                    <a:pt x="474" y="151"/>
                  </a:lnTo>
                  <a:lnTo>
                    <a:pt x="476" y="152"/>
                  </a:lnTo>
                  <a:lnTo>
                    <a:pt x="478" y="154"/>
                  </a:lnTo>
                  <a:lnTo>
                    <a:pt x="481" y="156"/>
                  </a:lnTo>
                  <a:lnTo>
                    <a:pt x="484" y="157"/>
                  </a:lnTo>
                  <a:lnTo>
                    <a:pt x="487" y="158"/>
                  </a:lnTo>
                  <a:lnTo>
                    <a:pt x="490" y="160"/>
                  </a:lnTo>
                  <a:lnTo>
                    <a:pt x="494" y="162"/>
                  </a:lnTo>
                  <a:lnTo>
                    <a:pt x="496" y="165"/>
                  </a:lnTo>
                  <a:lnTo>
                    <a:pt x="500" y="166"/>
                  </a:lnTo>
                  <a:lnTo>
                    <a:pt x="504" y="168"/>
                  </a:lnTo>
                  <a:lnTo>
                    <a:pt x="507" y="171"/>
                  </a:lnTo>
                  <a:lnTo>
                    <a:pt x="511" y="173"/>
                  </a:lnTo>
                  <a:lnTo>
                    <a:pt x="514" y="175"/>
                  </a:lnTo>
                  <a:lnTo>
                    <a:pt x="518" y="177"/>
                  </a:lnTo>
                  <a:lnTo>
                    <a:pt x="522" y="180"/>
                  </a:lnTo>
                  <a:lnTo>
                    <a:pt x="525" y="183"/>
                  </a:lnTo>
                  <a:lnTo>
                    <a:pt x="529" y="185"/>
                  </a:lnTo>
                  <a:lnTo>
                    <a:pt x="532" y="188"/>
                  </a:lnTo>
                  <a:lnTo>
                    <a:pt x="536" y="191"/>
                  </a:lnTo>
                  <a:lnTo>
                    <a:pt x="540" y="194"/>
                  </a:lnTo>
                  <a:lnTo>
                    <a:pt x="543" y="196"/>
                  </a:lnTo>
                  <a:lnTo>
                    <a:pt x="547" y="200"/>
                  </a:lnTo>
                  <a:lnTo>
                    <a:pt x="550" y="202"/>
                  </a:lnTo>
                  <a:lnTo>
                    <a:pt x="554" y="206"/>
                  </a:lnTo>
                </a:path>
              </a:pathLst>
            </a:custGeom>
            <a:solidFill>
              <a:srgbClr val="D9D9D9"/>
            </a:solidFill>
            <a:ln w="12700" cap="rnd">
              <a:noFill/>
              <a:round/>
              <a:headEnd/>
              <a:tailEnd/>
            </a:ln>
          </p:spPr>
          <p:txBody>
            <a:bodyPr/>
            <a:lstStyle/>
            <a:p>
              <a:endParaRPr lang="en-US"/>
            </a:p>
          </p:txBody>
        </p:sp>
        <p:sp>
          <p:nvSpPr>
            <p:cNvPr id="41058" name="Freeform 64"/>
            <p:cNvSpPr>
              <a:spLocks noChangeAspect="1"/>
            </p:cNvSpPr>
            <p:nvPr/>
          </p:nvSpPr>
          <p:spPr bwMode="auto">
            <a:xfrm>
              <a:off x="446" y="1570"/>
              <a:ext cx="547" cy="207"/>
            </a:xfrm>
            <a:custGeom>
              <a:avLst/>
              <a:gdLst>
                <a:gd name="T0" fmla="*/ 544 w 547"/>
                <a:gd name="T1" fmla="*/ 206 h 207"/>
                <a:gd name="T2" fmla="*/ 538 w 547"/>
                <a:gd name="T3" fmla="*/ 204 h 207"/>
                <a:gd name="T4" fmla="*/ 531 w 547"/>
                <a:gd name="T5" fmla="*/ 201 h 207"/>
                <a:gd name="T6" fmla="*/ 526 w 547"/>
                <a:gd name="T7" fmla="*/ 197 h 207"/>
                <a:gd name="T8" fmla="*/ 520 w 547"/>
                <a:gd name="T9" fmla="*/ 196 h 207"/>
                <a:gd name="T10" fmla="*/ 517 w 547"/>
                <a:gd name="T11" fmla="*/ 193 h 207"/>
                <a:gd name="T12" fmla="*/ 509 w 547"/>
                <a:gd name="T13" fmla="*/ 188 h 207"/>
                <a:gd name="T14" fmla="*/ 497 w 547"/>
                <a:gd name="T15" fmla="*/ 179 h 207"/>
                <a:gd name="T16" fmla="*/ 486 w 547"/>
                <a:gd name="T17" fmla="*/ 173 h 207"/>
                <a:gd name="T18" fmla="*/ 478 w 547"/>
                <a:gd name="T19" fmla="*/ 168 h 207"/>
                <a:gd name="T20" fmla="*/ 471 w 547"/>
                <a:gd name="T21" fmla="*/ 164 h 207"/>
                <a:gd name="T22" fmla="*/ 456 w 547"/>
                <a:gd name="T23" fmla="*/ 156 h 207"/>
                <a:gd name="T24" fmla="*/ 436 w 547"/>
                <a:gd name="T25" fmla="*/ 146 h 207"/>
                <a:gd name="T26" fmla="*/ 415 w 547"/>
                <a:gd name="T27" fmla="*/ 137 h 207"/>
                <a:gd name="T28" fmla="*/ 398 w 547"/>
                <a:gd name="T29" fmla="*/ 129 h 207"/>
                <a:gd name="T30" fmla="*/ 387 w 547"/>
                <a:gd name="T31" fmla="*/ 125 h 207"/>
                <a:gd name="T32" fmla="*/ 362 w 547"/>
                <a:gd name="T33" fmla="*/ 116 h 207"/>
                <a:gd name="T34" fmla="*/ 323 w 547"/>
                <a:gd name="T35" fmla="*/ 101 h 207"/>
                <a:gd name="T36" fmla="*/ 282 w 547"/>
                <a:gd name="T37" fmla="*/ 86 h 207"/>
                <a:gd name="T38" fmla="*/ 247 w 547"/>
                <a:gd name="T39" fmla="*/ 73 h 207"/>
                <a:gd name="T40" fmla="*/ 227 w 547"/>
                <a:gd name="T41" fmla="*/ 68 h 207"/>
                <a:gd name="T42" fmla="*/ 221 w 547"/>
                <a:gd name="T43" fmla="*/ 66 h 207"/>
                <a:gd name="T44" fmla="*/ 215 w 547"/>
                <a:gd name="T45" fmla="*/ 65 h 207"/>
                <a:gd name="T46" fmla="*/ 210 w 547"/>
                <a:gd name="T47" fmla="*/ 64 h 207"/>
                <a:gd name="T48" fmla="*/ 205 w 547"/>
                <a:gd name="T49" fmla="*/ 63 h 207"/>
                <a:gd name="T50" fmla="*/ 202 w 547"/>
                <a:gd name="T51" fmla="*/ 64 h 207"/>
                <a:gd name="T52" fmla="*/ 197 w 547"/>
                <a:gd name="T53" fmla="*/ 63 h 207"/>
                <a:gd name="T54" fmla="*/ 190 w 547"/>
                <a:gd name="T55" fmla="*/ 62 h 207"/>
                <a:gd name="T56" fmla="*/ 166 w 547"/>
                <a:gd name="T57" fmla="*/ 53 h 207"/>
                <a:gd name="T58" fmla="*/ 125 w 547"/>
                <a:gd name="T59" fmla="*/ 41 h 207"/>
                <a:gd name="T60" fmla="*/ 81 w 547"/>
                <a:gd name="T61" fmla="*/ 26 h 207"/>
                <a:gd name="T62" fmla="*/ 44 w 547"/>
                <a:gd name="T63" fmla="*/ 14 h 207"/>
                <a:gd name="T64" fmla="*/ 25 w 547"/>
                <a:gd name="T65" fmla="*/ 8 h 207"/>
                <a:gd name="T66" fmla="*/ 18 w 547"/>
                <a:gd name="T67" fmla="*/ 7 h 207"/>
                <a:gd name="T68" fmla="*/ 12 w 547"/>
                <a:gd name="T69" fmla="*/ 5 h 207"/>
                <a:gd name="T70" fmla="*/ 5 w 547"/>
                <a:gd name="T71" fmla="*/ 3 h 207"/>
                <a:gd name="T72" fmla="*/ 0 w 547"/>
                <a:gd name="T73" fmla="*/ 0 h 207"/>
                <a:gd name="T74" fmla="*/ 6 w 547"/>
                <a:gd name="T75" fmla="*/ 2 h 207"/>
                <a:gd name="T76" fmla="*/ 34 w 547"/>
                <a:gd name="T77" fmla="*/ 8 h 207"/>
                <a:gd name="T78" fmla="*/ 81 w 547"/>
                <a:gd name="T79" fmla="*/ 21 h 207"/>
                <a:gd name="T80" fmla="*/ 135 w 547"/>
                <a:gd name="T81" fmla="*/ 35 h 207"/>
                <a:gd name="T82" fmla="*/ 180 w 547"/>
                <a:gd name="T83" fmla="*/ 46 h 207"/>
                <a:gd name="T84" fmla="*/ 202 w 547"/>
                <a:gd name="T85" fmla="*/ 53 h 207"/>
                <a:gd name="T86" fmla="*/ 212 w 547"/>
                <a:gd name="T87" fmla="*/ 55 h 207"/>
                <a:gd name="T88" fmla="*/ 223 w 547"/>
                <a:gd name="T89" fmla="*/ 59 h 207"/>
                <a:gd name="T90" fmla="*/ 237 w 547"/>
                <a:gd name="T91" fmla="*/ 63 h 207"/>
                <a:gd name="T92" fmla="*/ 253 w 547"/>
                <a:gd name="T93" fmla="*/ 68 h 207"/>
                <a:gd name="T94" fmla="*/ 270 w 547"/>
                <a:gd name="T95" fmla="*/ 74 h 207"/>
                <a:gd name="T96" fmla="*/ 295 w 547"/>
                <a:gd name="T97" fmla="*/ 84 h 207"/>
                <a:gd name="T98" fmla="*/ 334 w 547"/>
                <a:gd name="T99" fmla="*/ 98 h 207"/>
                <a:gd name="T100" fmla="*/ 378 w 547"/>
                <a:gd name="T101" fmla="*/ 116 h 207"/>
                <a:gd name="T102" fmla="*/ 420 w 547"/>
                <a:gd name="T103" fmla="*/ 132 h 207"/>
                <a:gd name="T104" fmla="*/ 452 w 547"/>
                <a:gd name="T105" fmla="*/ 145 h 207"/>
                <a:gd name="T106" fmla="*/ 467 w 547"/>
                <a:gd name="T107" fmla="*/ 153 h 207"/>
                <a:gd name="T108" fmla="*/ 484 w 547"/>
                <a:gd name="T109" fmla="*/ 162 h 207"/>
                <a:gd name="T110" fmla="*/ 502 w 547"/>
                <a:gd name="T111" fmla="*/ 174 h 207"/>
                <a:gd name="T112" fmla="*/ 519 w 547"/>
                <a:gd name="T113" fmla="*/ 186 h 207"/>
                <a:gd name="T114" fmla="*/ 536 w 547"/>
                <a:gd name="T115" fmla="*/ 197 h 20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47"/>
                <a:gd name="T175" fmla="*/ 0 h 207"/>
                <a:gd name="T176" fmla="*/ 547 w 547"/>
                <a:gd name="T177" fmla="*/ 207 h 20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47" h="207">
                  <a:moveTo>
                    <a:pt x="544" y="205"/>
                  </a:moveTo>
                  <a:lnTo>
                    <a:pt x="545" y="205"/>
                  </a:lnTo>
                  <a:lnTo>
                    <a:pt x="545" y="206"/>
                  </a:lnTo>
                  <a:lnTo>
                    <a:pt x="546" y="206"/>
                  </a:lnTo>
                  <a:lnTo>
                    <a:pt x="545" y="206"/>
                  </a:lnTo>
                  <a:lnTo>
                    <a:pt x="544" y="206"/>
                  </a:lnTo>
                  <a:lnTo>
                    <a:pt x="543" y="205"/>
                  </a:lnTo>
                  <a:lnTo>
                    <a:pt x="542" y="206"/>
                  </a:lnTo>
                  <a:lnTo>
                    <a:pt x="541" y="205"/>
                  </a:lnTo>
                  <a:lnTo>
                    <a:pt x="540" y="205"/>
                  </a:lnTo>
                  <a:lnTo>
                    <a:pt x="539" y="204"/>
                  </a:lnTo>
                  <a:lnTo>
                    <a:pt x="538" y="204"/>
                  </a:lnTo>
                  <a:lnTo>
                    <a:pt x="537" y="203"/>
                  </a:lnTo>
                  <a:lnTo>
                    <a:pt x="536" y="202"/>
                  </a:lnTo>
                  <a:lnTo>
                    <a:pt x="535" y="202"/>
                  </a:lnTo>
                  <a:lnTo>
                    <a:pt x="534" y="202"/>
                  </a:lnTo>
                  <a:lnTo>
                    <a:pt x="533" y="201"/>
                  </a:lnTo>
                  <a:lnTo>
                    <a:pt x="531" y="201"/>
                  </a:lnTo>
                  <a:lnTo>
                    <a:pt x="530" y="200"/>
                  </a:lnTo>
                  <a:lnTo>
                    <a:pt x="529" y="199"/>
                  </a:lnTo>
                  <a:lnTo>
                    <a:pt x="528" y="199"/>
                  </a:lnTo>
                  <a:lnTo>
                    <a:pt x="528" y="198"/>
                  </a:lnTo>
                  <a:lnTo>
                    <a:pt x="527" y="198"/>
                  </a:lnTo>
                  <a:lnTo>
                    <a:pt x="526" y="197"/>
                  </a:lnTo>
                  <a:lnTo>
                    <a:pt x="525" y="197"/>
                  </a:lnTo>
                  <a:lnTo>
                    <a:pt x="524" y="197"/>
                  </a:lnTo>
                  <a:lnTo>
                    <a:pt x="522" y="197"/>
                  </a:lnTo>
                  <a:lnTo>
                    <a:pt x="522" y="196"/>
                  </a:lnTo>
                  <a:lnTo>
                    <a:pt x="521" y="196"/>
                  </a:lnTo>
                  <a:lnTo>
                    <a:pt x="520" y="196"/>
                  </a:lnTo>
                  <a:lnTo>
                    <a:pt x="520" y="195"/>
                  </a:lnTo>
                  <a:lnTo>
                    <a:pt x="519" y="195"/>
                  </a:lnTo>
                  <a:lnTo>
                    <a:pt x="519" y="194"/>
                  </a:lnTo>
                  <a:lnTo>
                    <a:pt x="518" y="194"/>
                  </a:lnTo>
                  <a:lnTo>
                    <a:pt x="518" y="193"/>
                  </a:lnTo>
                  <a:lnTo>
                    <a:pt x="517" y="193"/>
                  </a:lnTo>
                  <a:lnTo>
                    <a:pt x="516" y="192"/>
                  </a:lnTo>
                  <a:lnTo>
                    <a:pt x="514" y="191"/>
                  </a:lnTo>
                  <a:lnTo>
                    <a:pt x="512" y="190"/>
                  </a:lnTo>
                  <a:lnTo>
                    <a:pt x="511" y="189"/>
                  </a:lnTo>
                  <a:lnTo>
                    <a:pt x="510" y="188"/>
                  </a:lnTo>
                  <a:lnTo>
                    <a:pt x="509" y="188"/>
                  </a:lnTo>
                  <a:lnTo>
                    <a:pt x="507" y="186"/>
                  </a:lnTo>
                  <a:lnTo>
                    <a:pt x="505" y="185"/>
                  </a:lnTo>
                  <a:lnTo>
                    <a:pt x="503" y="184"/>
                  </a:lnTo>
                  <a:lnTo>
                    <a:pt x="501" y="183"/>
                  </a:lnTo>
                  <a:lnTo>
                    <a:pt x="500" y="181"/>
                  </a:lnTo>
                  <a:lnTo>
                    <a:pt x="497" y="179"/>
                  </a:lnTo>
                  <a:lnTo>
                    <a:pt x="495" y="179"/>
                  </a:lnTo>
                  <a:lnTo>
                    <a:pt x="493" y="179"/>
                  </a:lnTo>
                  <a:lnTo>
                    <a:pt x="492" y="177"/>
                  </a:lnTo>
                  <a:lnTo>
                    <a:pt x="490" y="176"/>
                  </a:lnTo>
                  <a:lnTo>
                    <a:pt x="488" y="174"/>
                  </a:lnTo>
                  <a:lnTo>
                    <a:pt x="486" y="173"/>
                  </a:lnTo>
                  <a:lnTo>
                    <a:pt x="484" y="172"/>
                  </a:lnTo>
                  <a:lnTo>
                    <a:pt x="483" y="171"/>
                  </a:lnTo>
                  <a:lnTo>
                    <a:pt x="482" y="170"/>
                  </a:lnTo>
                  <a:lnTo>
                    <a:pt x="480" y="170"/>
                  </a:lnTo>
                  <a:lnTo>
                    <a:pt x="479" y="169"/>
                  </a:lnTo>
                  <a:lnTo>
                    <a:pt x="478" y="168"/>
                  </a:lnTo>
                  <a:lnTo>
                    <a:pt x="477" y="168"/>
                  </a:lnTo>
                  <a:lnTo>
                    <a:pt x="476" y="167"/>
                  </a:lnTo>
                  <a:lnTo>
                    <a:pt x="475" y="166"/>
                  </a:lnTo>
                  <a:lnTo>
                    <a:pt x="474" y="165"/>
                  </a:lnTo>
                  <a:lnTo>
                    <a:pt x="473" y="165"/>
                  </a:lnTo>
                  <a:lnTo>
                    <a:pt x="471" y="164"/>
                  </a:lnTo>
                  <a:lnTo>
                    <a:pt x="468" y="162"/>
                  </a:lnTo>
                  <a:lnTo>
                    <a:pt x="466" y="161"/>
                  </a:lnTo>
                  <a:lnTo>
                    <a:pt x="464" y="161"/>
                  </a:lnTo>
                  <a:lnTo>
                    <a:pt x="461" y="159"/>
                  </a:lnTo>
                  <a:lnTo>
                    <a:pt x="458" y="158"/>
                  </a:lnTo>
                  <a:lnTo>
                    <a:pt x="456" y="156"/>
                  </a:lnTo>
                  <a:lnTo>
                    <a:pt x="453" y="155"/>
                  </a:lnTo>
                  <a:lnTo>
                    <a:pt x="449" y="153"/>
                  </a:lnTo>
                  <a:lnTo>
                    <a:pt x="446" y="152"/>
                  </a:lnTo>
                  <a:lnTo>
                    <a:pt x="442" y="150"/>
                  </a:lnTo>
                  <a:lnTo>
                    <a:pt x="438" y="148"/>
                  </a:lnTo>
                  <a:lnTo>
                    <a:pt x="436" y="146"/>
                  </a:lnTo>
                  <a:lnTo>
                    <a:pt x="432" y="144"/>
                  </a:lnTo>
                  <a:lnTo>
                    <a:pt x="429" y="143"/>
                  </a:lnTo>
                  <a:lnTo>
                    <a:pt x="425" y="142"/>
                  </a:lnTo>
                  <a:lnTo>
                    <a:pt x="422" y="140"/>
                  </a:lnTo>
                  <a:lnTo>
                    <a:pt x="419" y="138"/>
                  </a:lnTo>
                  <a:lnTo>
                    <a:pt x="415" y="137"/>
                  </a:lnTo>
                  <a:lnTo>
                    <a:pt x="412" y="135"/>
                  </a:lnTo>
                  <a:lnTo>
                    <a:pt x="409" y="134"/>
                  </a:lnTo>
                  <a:lnTo>
                    <a:pt x="406" y="133"/>
                  </a:lnTo>
                  <a:lnTo>
                    <a:pt x="403" y="131"/>
                  </a:lnTo>
                  <a:lnTo>
                    <a:pt x="401" y="130"/>
                  </a:lnTo>
                  <a:lnTo>
                    <a:pt x="398" y="129"/>
                  </a:lnTo>
                  <a:lnTo>
                    <a:pt x="396" y="128"/>
                  </a:lnTo>
                  <a:lnTo>
                    <a:pt x="394" y="127"/>
                  </a:lnTo>
                  <a:lnTo>
                    <a:pt x="393" y="127"/>
                  </a:lnTo>
                  <a:lnTo>
                    <a:pt x="391" y="126"/>
                  </a:lnTo>
                  <a:lnTo>
                    <a:pt x="390" y="125"/>
                  </a:lnTo>
                  <a:lnTo>
                    <a:pt x="387" y="125"/>
                  </a:lnTo>
                  <a:lnTo>
                    <a:pt x="384" y="124"/>
                  </a:lnTo>
                  <a:lnTo>
                    <a:pt x="381" y="123"/>
                  </a:lnTo>
                  <a:lnTo>
                    <a:pt x="376" y="121"/>
                  </a:lnTo>
                  <a:lnTo>
                    <a:pt x="372" y="119"/>
                  </a:lnTo>
                  <a:lnTo>
                    <a:pt x="367" y="117"/>
                  </a:lnTo>
                  <a:lnTo>
                    <a:pt x="362" y="116"/>
                  </a:lnTo>
                  <a:lnTo>
                    <a:pt x="357" y="113"/>
                  </a:lnTo>
                  <a:lnTo>
                    <a:pt x="350" y="111"/>
                  </a:lnTo>
                  <a:lnTo>
                    <a:pt x="344" y="108"/>
                  </a:lnTo>
                  <a:lnTo>
                    <a:pt x="337" y="107"/>
                  </a:lnTo>
                  <a:lnTo>
                    <a:pt x="331" y="104"/>
                  </a:lnTo>
                  <a:lnTo>
                    <a:pt x="323" y="101"/>
                  </a:lnTo>
                  <a:lnTo>
                    <a:pt x="317" y="98"/>
                  </a:lnTo>
                  <a:lnTo>
                    <a:pt x="310" y="96"/>
                  </a:lnTo>
                  <a:lnTo>
                    <a:pt x="303" y="94"/>
                  </a:lnTo>
                  <a:lnTo>
                    <a:pt x="295" y="91"/>
                  </a:lnTo>
                  <a:lnTo>
                    <a:pt x="289" y="89"/>
                  </a:lnTo>
                  <a:lnTo>
                    <a:pt x="282" y="86"/>
                  </a:lnTo>
                  <a:lnTo>
                    <a:pt x="276" y="84"/>
                  </a:lnTo>
                  <a:lnTo>
                    <a:pt x="269" y="81"/>
                  </a:lnTo>
                  <a:lnTo>
                    <a:pt x="263" y="80"/>
                  </a:lnTo>
                  <a:lnTo>
                    <a:pt x="257" y="78"/>
                  </a:lnTo>
                  <a:lnTo>
                    <a:pt x="252" y="75"/>
                  </a:lnTo>
                  <a:lnTo>
                    <a:pt x="247" y="73"/>
                  </a:lnTo>
                  <a:lnTo>
                    <a:pt x="241" y="72"/>
                  </a:lnTo>
                  <a:lnTo>
                    <a:pt x="238" y="71"/>
                  </a:lnTo>
                  <a:lnTo>
                    <a:pt x="234" y="70"/>
                  </a:lnTo>
                  <a:lnTo>
                    <a:pt x="231" y="69"/>
                  </a:lnTo>
                  <a:lnTo>
                    <a:pt x="228" y="68"/>
                  </a:lnTo>
                  <a:lnTo>
                    <a:pt x="227" y="68"/>
                  </a:lnTo>
                  <a:lnTo>
                    <a:pt x="226" y="68"/>
                  </a:lnTo>
                  <a:lnTo>
                    <a:pt x="225" y="68"/>
                  </a:lnTo>
                  <a:lnTo>
                    <a:pt x="224" y="67"/>
                  </a:lnTo>
                  <a:lnTo>
                    <a:pt x="223" y="67"/>
                  </a:lnTo>
                  <a:lnTo>
                    <a:pt x="222" y="67"/>
                  </a:lnTo>
                  <a:lnTo>
                    <a:pt x="221" y="66"/>
                  </a:lnTo>
                  <a:lnTo>
                    <a:pt x="220" y="66"/>
                  </a:lnTo>
                  <a:lnTo>
                    <a:pt x="219" y="66"/>
                  </a:lnTo>
                  <a:lnTo>
                    <a:pt x="218" y="66"/>
                  </a:lnTo>
                  <a:lnTo>
                    <a:pt x="217" y="65"/>
                  </a:lnTo>
                  <a:lnTo>
                    <a:pt x="216" y="65"/>
                  </a:lnTo>
                  <a:lnTo>
                    <a:pt x="215" y="65"/>
                  </a:lnTo>
                  <a:lnTo>
                    <a:pt x="214" y="65"/>
                  </a:lnTo>
                  <a:lnTo>
                    <a:pt x="214" y="64"/>
                  </a:lnTo>
                  <a:lnTo>
                    <a:pt x="213" y="65"/>
                  </a:lnTo>
                  <a:lnTo>
                    <a:pt x="212" y="64"/>
                  </a:lnTo>
                  <a:lnTo>
                    <a:pt x="211" y="64"/>
                  </a:lnTo>
                  <a:lnTo>
                    <a:pt x="210" y="64"/>
                  </a:lnTo>
                  <a:lnTo>
                    <a:pt x="209" y="64"/>
                  </a:lnTo>
                  <a:lnTo>
                    <a:pt x="208" y="64"/>
                  </a:lnTo>
                  <a:lnTo>
                    <a:pt x="207" y="64"/>
                  </a:lnTo>
                  <a:lnTo>
                    <a:pt x="206" y="64"/>
                  </a:lnTo>
                  <a:lnTo>
                    <a:pt x="205" y="64"/>
                  </a:lnTo>
                  <a:lnTo>
                    <a:pt x="205" y="63"/>
                  </a:lnTo>
                  <a:lnTo>
                    <a:pt x="205" y="64"/>
                  </a:lnTo>
                  <a:lnTo>
                    <a:pt x="204" y="64"/>
                  </a:lnTo>
                  <a:lnTo>
                    <a:pt x="204" y="63"/>
                  </a:lnTo>
                  <a:lnTo>
                    <a:pt x="203" y="64"/>
                  </a:lnTo>
                  <a:lnTo>
                    <a:pt x="202" y="63"/>
                  </a:lnTo>
                  <a:lnTo>
                    <a:pt x="202" y="64"/>
                  </a:lnTo>
                  <a:lnTo>
                    <a:pt x="201" y="64"/>
                  </a:lnTo>
                  <a:lnTo>
                    <a:pt x="200" y="64"/>
                  </a:lnTo>
                  <a:lnTo>
                    <a:pt x="199" y="64"/>
                  </a:lnTo>
                  <a:lnTo>
                    <a:pt x="198" y="64"/>
                  </a:lnTo>
                  <a:lnTo>
                    <a:pt x="197" y="64"/>
                  </a:lnTo>
                  <a:lnTo>
                    <a:pt x="197" y="63"/>
                  </a:lnTo>
                  <a:lnTo>
                    <a:pt x="196" y="63"/>
                  </a:lnTo>
                  <a:lnTo>
                    <a:pt x="195" y="63"/>
                  </a:lnTo>
                  <a:lnTo>
                    <a:pt x="194" y="63"/>
                  </a:lnTo>
                  <a:lnTo>
                    <a:pt x="193" y="62"/>
                  </a:lnTo>
                  <a:lnTo>
                    <a:pt x="192" y="62"/>
                  </a:lnTo>
                  <a:lnTo>
                    <a:pt x="190" y="62"/>
                  </a:lnTo>
                  <a:lnTo>
                    <a:pt x="187" y="61"/>
                  </a:lnTo>
                  <a:lnTo>
                    <a:pt x="185" y="60"/>
                  </a:lnTo>
                  <a:lnTo>
                    <a:pt x="181" y="59"/>
                  </a:lnTo>
                  <a:lnTo>
                    <a:pt x="177" y="57"/>
                  </a:lnTo>
                  <a:lnTo>
                    <a:pt x="171" y="55"/>
                  </a:lnTo>
                  <a:lnTo>
                    <a:pt x="166" y="53"/>
                  </a:lnTo>
                  <a:lnTo>
                    <a:pt x="160" y="52"/>
                  </a:lnTo>
                  <a:lnTo>
                    <a:pt x="153" y="50"/>
                  </a:lnTo>
                  <a:lnTo>
                    <a:pt x="147" y="48"/>
                  </a:lnTo>
                  <a:lnTo>
                    <a:pt x="140" y="45"/>
                  </a:lnTo>
                  <a:lnTo>
                    <a:pt x="133" y="43"/>
                  </a:lnTo>
                  <a:lnTo>
                    <a:pt x="125" y="41"/>
                  </a:lnTo>
                  <a:lnTo>
                    <a:pt x="117" y="38"/>
                  </a:lnTo>
                  <a:lnTo>
                    <a:pt x="110" y="35"/>
                  </a:lnTo>
                  <a:lnTo>
                    <a:pt x="103" y="34"/>
                  </a:lnTo>
                  <a:lnTo>
                    <a:pt x="96" y="31"/>
                  </a:lnTo>
                  <a:lnTo>
                    <a:pt x="88" y="29"/>
                  </a:lnTo>
                  <a:lnTo>
                    <a:pt x="81" y="26"/>
                  </a:lnTo>
                  <a:lnTo>
                    <a:pt x="73" y="24"/>
                  </a:lnTo>
                  <a:lnTo>
                    <a:pt x="68" y="22"/>
                  </a:lnTo>
                  <a:lnTo>
                    <a:pt x="62" y="19"/>
                  </a:lnTo>
                  <a:lnTo>
                    <a:pt x="54" y="17"/>
                  </a:lnTo>
                  <a:lnTo>
                    <a:pt x="49" y="16"/>
                  </a:lnTo>
                  <a:lnTo>
                    <a:pt x="44" y="14"/>
                  </a:lnTo>
                  <a:lnTo>
                    <a:pt x="39" y="13"/>
                  </a:lnTo>
                  <a:lnTo>
                    <a:pt x="35" y="11"/>
                  </a:lnTo>
                  <a:lnTo>
                    <a:pt x="32" y="10"/>
                  </a:lnTo>
                  <a:lnTo>
                    <a:pt x="28" y="9"/>
                  </a:lnTo>
                  <a:lnTo>
                    <a:pt x="26" y="8"/>
                  </a:lnTo>
                  <a:lnTo>
                    <a:pt x="25" y="8"/>
                  </a:lnTo>
                  <a:lnTo>
                    <a:pt x="24" y="8"/>
                  </a:lnTo>
                  <a:lnTo>
                    <a:pt x="23" y="8"/>
                  </a:lnTo>
                  <a:lnTo>
                    <a:pt x="22" y="8"/>
                  </a:lnTo>
                  <a:lnTo>
                    <a:pt x="20" y="8"/>
                  </a:lnTo>
                  <a:lnTo>
                    <a:pt x="19" y="7"/>
                  </a:lnTo>
                  <a:lnTo>
                    <a:pt x="18" y="7"/>
                  </a:lnTo>
                  <a:lnTo>
                    <a:pt x="17" y="7"/>
                  </a:lnTo>
                  <a:lnTo>
                    <a:pt x="17" y="6"/>
                  </a:lnTo>
                  <a:lnTo>
                    <a:pt x="16" y="6"/>
                  </a:lnTo>
                  <a:lnTo>
                    <a:pt x="14" y="6"/>
                  </a:lnTo>
                  <a:lnTo>
                    <a:pt x="13" y="5"/>
                  </a:lnTo>
                  <a:lnTo>
                    <a:pt x="12" y="5"/>
                  </a:lnTo>
                  <a:lnTo>
                    <a:pt x="10" y="4"/>
                  </a:lnTo>
                  <a:lnTo>
                    <a:pt x="9" y="4"/>
                  </a:lnTo>
                  <a:lnTo>
                    <a:pt x="8" y="4"/>
                  </a:lnTo>
                  <a:lnTo>
                    <a:pt x="8" y="3"/>
                  </a:lnTo>
                  <a:lnTo>
                    <a:pt x="6" y="3"/>
                  </a:lnTo>
                  <a:lnTo>
                    <a:pt x="5" y="3"/>
                  </a:lnTo>
                  <a:lnTo>
                    <a:pt x="4" y="2"/>
                  </a:lnTo>
                  <a:lnTo>
                    <a:pt x="3" y="2"/>
                  </a:lnTo>
                  <a:lnTo>
                    <a:pt x="2" y="1"/>
                  </a:lnTo>
                  <a:lnTo>
                    <a:pt x="1" y="1"/>
                  </a:lnTo>
                  <a:lnTo>
                    <a:pt x="0" y="1"/>
                  </a:lnTo>
                  <a:lnTo>
                    <a:pt x="0" y="0"/>
                  </a:lnTo>
                  <a:lnTo>
                    <a:pt x="1" y="0"/>
                  </a:lnTo>
                  <a:lnTo>
                    <a:pt x="2" y="0"/>
                  </a:lnTo>
                  <a:lnTo>
                    <a:pt x="3" y="0"/>
                  </a:lnTo>
                  <a:lnTo>
                    <a:pt x="3" y="1"/>
                  </a:lnTo>
                  <a:lnTo>
                    <a:pt x="5" y="1"/>
                  </a:lnTo>
                  <a:lnTo>
                    <a:pt x="6" y="2"/>
                  </a:lnTo>
                  <a:lnTo>
                    <a:pt x="8" y="2"/>
                  </a:lnTo>
                  <a:lnTo>
                    <a:pt x="12" y="3"/>
                  </a:lnTo>
                  <a:lnTo>
                    <a:pt x="17" y="5"/>
                  </a:lnTo>
                  <a:lnTo>
                    <a:pt x="22" y="6"/>
                  </a:lnTo>
                  <a:lnTo>
                    <a:pt x="27" y="7"/>
                  </a:lnTo>
                  <a:lnTo>
                    <a:pt x="34" y="8"/>
                  </a:lnTo>
                  <a:lnTo>
                    <a:pt x="41" y="11"/>
                  </a:lnTo>
                  <a:lnTo>
                    <a:pt x="48" y="13"/>
                  </a:lnTo>
                  <a:lnTo>
                    <a:pt x="56" y="15"/>
                  </a:lnTo>
                  <a:lnTo>
                    <a:pt x="64" y="17"/>
                  </a:lnTo>
                  <a:lnTo>
                    <a:pt x="73" y="18"/>
                  </a:lnTo>
                  <a:lnTo>
                    <a:pt x="81" y="21"/>
                  </a:lnTo>
                  <a:lnTo>
                    <a:pt x="90" y="24"/>
                  </a:lnTo>
                  <a:lnTo>
                    <a:pt x="99" y="26"/>
                  </a:lnTo>
                  <a:lnTo>
                    <a:pt x="108" y="28"/>
                  </a:lnTo>
                  <a:lnTo>
                    <a:pt x="117" y="31"/>
                  </a:lnTo>
                  <a:lnTo>
                    <a:pt x="125" y="33"/>
                  </a:lnTo>
                  <a:lnTo>
                    <a:pt x="135" y="35"/>
                  </a:lnTo>
                  <a:lnTo>
                    <a:pt x="143" y="37"/>
                  </a:lnTo>
                  <a:lnTo>
                    <a:pt x="152" y="39"/>
                  </a:lnTo>
                  <a:lnTo>
                    <a:pt x="160" y="42"/>
                  </a:lnTo>
                  <a:lnTo>
                    <a:pt x="167" y="44"/>
                  </a:lnTo>
                  <a:lnTo>
                    <a:pt x="173" y="45"/>
                  </a:lnTo>
                  <a:lnTo>
                    <a:pt x="180" y="46"/>
                  </a:lnTo>
                  <a:lnTo>
                    <a:pt x="186" y="48"/>
                  </a:lnTo>
                  <a:lnTo>
                    <a:pt x="190" y="50"/>
                  </a:lnTo>
                  <a:lnTo>
                    <a:pt x="195" y="51"/>
                  </a:lnTo>
                  <a:lnTo>
                    <a:pt x="198" y="52"/>
                  </a:lnTo>
                  <a:lnTo>
                    <a:pt x="201" y="53"/>
                  </a:lnTo>
                  <a:lnTo>
                    <a:pt x="202" y="53"/>
                  </a:lnTo>
                  <a:lnTo>
                    <a:pt x="203" y="53"/>
                  </a:lnTo>
                  <a:lnTo>
                    <a:pt x="205" y="53"/>
                  </a:lnTo>
                  <a:lnTo>
                    <a:pt x="207" y="54"/>
                  </a:lnTo>
                  <a:lnTo>
                    <a:pt x="208" y="54"/>
                  </a:lnTo>
                  <a:lnTo>
                    <a:pt x="210" y="55"/>
                  </a:lnTo>
                  <a:lnTo>
                    <a:pt x="212" y="55"/>
                  </a:lnTo>
                  <a:lnTo>
                    <a:pt x="214" y="56"/>
                  </a:lnTo>
                  <a:lnTo>
                    <a:pt x="215" y="57"/>
                  </a:lnTo>
                  <a:lnTo>
                    <a:pt x="217" y="57"/>
                  </a:lnTo>
                  <a:lnTo>
                    <a:pt x="219" y="58"/>
                  </a:lnTo>
                  <a:lnTo>
                    <a:pt x="221" y="58"/>
                  </a:lnTo>
                  <a:lnTo>
                    <a:pt x="223" y="59"/>
                  </a:lnTo>
                  <a:lnTo>
                    <a:pt x="225" y="60"/>
                  </a:lnTo>
                  <a:lnTo>
                    <a:pt x="227" y="61"/>
                  </a:lnTo>
                  <a:lnTo>
                    <a:pt x="230" y="61"/>
                  </a:lnTo>
                  <a:lnTo>
                    <a:pt x="232" y="62"/>
                  </a:lnTo>
                  <a:lnTo>
                    <a:pt x="234" y="62"/>
                  </a:lnTo>
                  <a:lnTo>
                    <a:pt x="237" y="63"/>
                  </a:lnTo>
                  <a:lnTo>
                    <a:pt x="240" y="63"/>
                  </a:lnTo>
                  <a:lnTo>
                    <a:pt x="242" y="64"/>
                  </a:lnTo>
                  <a:lnTo>
                    <a:pt x="244" y="65"/>
                  </a:lnTo>
                  <a:lnTo>
                    <a:pt x="248" y="67"/>
                  </a:lnTo>
                  <a:lnTo>
                    <a:pt x="250" y="67"/>
                  </a:lnTo>
                  <a:lnTo>
                    <a:pt x="253" y="68"/>
                  </a:lnTo>
                  <a:lnTo>
                    <a:pt x="255" y="69"/>
                  </a:lnTo>
                  <a:lnTo>
                    <a:pt x="259" y="71"/>
                  </a:lnTo>
                  <a:lnTo>
                    <a:pt x="261" y="71"/>
                  </a:lnTo>
                  <a:lnTo>
                    <a:pt x="264" y="72"/>
                  </a:lnTo>
                  <a:lnTo>
                    <a:pt x="267" y="73"/>
                  </a:lnTo>
                  <a:lnTo>
                    <a:pt x="270" y="74"/>
                  </a:lnTo>
                  <a:lnTo>
                    <a:pt x="273" y="75"/>
                  </a:lnTo>
                  <a:lnTo>
                    <a:pt x="277" y="77"/>
                  </a:lnTo>
                  <a:lnTo>
                    <a:pt x="280" y="78"/>
                  </a:lnTo>
                  <a:lnTo>
                    <a:pt x="285" y="80"/>
                  </a:lnTo>
                  <a:lnTo>
                    <a:pt x="289" y="81"/>
                  </a:lnTo>
                  <a:lnTo>
                    <a:pt x="295" y="84"/>
                  </a:lnTo>
                  <a:lnTo>
                    <a:pt x="301" y="86"/>
                  </a:lnTo>
                  <a:lnTo>
                    <a:pt x="306" y="89"/>
                  </a:lnTo>
                  <a:lnTo>
                    <a:pt x="313" y="90"/>
                  </a:lnTo>
                  <a:lnTo>
                    <a:pt x="320" y="93"/>
                  </a:lnTo>
                  <a:lnTo>
                    <a:pt x="326" y="96"/>
                  </a:lnTo>
                  <a:lnTo>
                    <a:pt x="334" y="98"/>
                  </a:lnTo>
                  <a:lnTo>
                    <a:pt x="341" y="101"/>
                  </a:lnTo>
                  <a:lnTo>
                    <a:pt x="349" y="104"/>
                  </a:lnTo>
                  <a:lnTo>
                    <a:pt x="356" y="107"/>
                  </a:lnTo>
                  <a:lnTo>
                    <a:pt x="363" y="109"/>
                  </a:lnTo>
                  <a:lnTo>
                    <a:pt x="370" y="112"/>
                  </a:lnTo>
                  <a:lnTo>
                    <a:pt x="378" y="116"/>
                  </a:lnTo>
                  <a:lnTo>
                    <a:pt x="385" y="118"/>
                  </a:lnTo>
                  <a:lnTo>
                    <a:pt x="393" y="121"/>
                  </a:lnTo>
                  <a:lnTo>
                    <a:pt x="400" y="124"/>
                  </a:lnTo>
                  <a:lnTo>
                    <a:pt x="407" y="127"/>
                  </a:lnTo>
                  <a:lnTo>
                    <a:pt x="414" y="129"/>
                  </a:lnTo>
                  <a:lnTo>
                    <a:pt x="420" y="132"/>
                  </a:lnTo>
                  <a:lnTo>
                    <a:pt x="427" y="134"/>
                  </a:lnTo>
                  <a:lnTo>
                    <a:pt x="432" y="136"/>
                  </a:lnTo>
                  <a:lnTo>
                    <a:pt x="438" y="139"/>
                  </a:lnTo>
                  <a:lnTo>
                    <a:pt x="443" y="141"/>
                  </a:lnTo>
                  <a:lnTo>
                    <a:pt x="447" y="143"/>
                  </a:lnTo>
                  <a:lnTo>
                    <a:pt x="452" y="145"/>
                  </a:lnTo>
                  <a:lnTo>
                    <a:pt x="456" y="146"/>
                  </a:lnTo>
                  <a:lnTo>
                    <a:pt x="458" y="148"/>
                  </a:lnTo>
                  <a:lnTo>
                    <a:pt x="461" y="149"/>
                  </a:lnTo>
                  <a:lnTo>
                    <a:pt x="463" y="150"/>
                  </a:lnTo>
                  <a:lnTo>
                    <a:pt x="465" y="152"/>
                  </a:lnTo>
                  <a:lnTo>
                    <a:pt x="467" y="153"/>
                  </a:lnTo>
                  <a:lnTo>
                    <a:pt x="471" y="154"/>
                  </a:lnTo>
                  <a:lnTo>
                    <a:pt x="473" y="156"/>
                  </a:lnTo>
                  <a:lnTo>
                    <a:pt x="476" y="158"/>
                  </a:lnTo>
                  <a:lnTo>
                    <a:pt x="478" y="159"/>
                  </a:lnTo>
                  <a:lnTo>
                    <a:pt x="482" y="161"/>
                  </a:lnTo>
                  <a:lnTo>
                    <a:pt x="484" y="162"/>
                  </a:lnTo>
                  <a:lnTo>
                    <a:pt x="487" y="164"/>
                  </a:lnTo>
                  <a:lnTo>
                    <a:pt x="490" y="166"/>
                  </a:lnTo>
                  <a:lnTo>
                    <a:pt x="493" y="168"/>
                  </a:lnTo>
                  <a:lnTo>
                    <a:pt x="496" y="170"/>
                  </a:lnTo>
                  <a:lnTo>
                    <a:pt x="500" y="172"/>
                  </a:lnTo>
                  <a:lnTo>
                    <a:pt x="502" y="174"/>
                  </a:lnTo>
                  <a:lnTo>
                    <a:pt x="505" y="176"/>
                  </a:lnTo>
                  <a:lnTo>
                    <a:pt x="509" y="178"/>
                  </a:lnTo>
                  <a:lnTo>
                    <a:pt x="511" y="180"/>
                  </a:lnTo>
                  <a:lnTo>
                    <a:pt x="515" y="182"/>
                  </a:lnTo>
                  <a:lnTo>
                    <a:pt x="518" y="184"/>
                  </a:lnTo>
                  <a:lnTo>
                    <a:pt x="519" y="186"/>
                  </a:lnTo>
                  <a:lnTo>
                    <a:pt x="523" y="188"/>
                  </a:lnTo>
                  <a:lnTo>
                    <a:pt x="526" y="190"/>
                  </a:lnTo>
                  <a:lnTo>
                    <a:pt x="528" y="192"/>
                  </a:lnTo>
                  <a:lnTo>
                    <a:pt x="530" y="193"/>
                  </a:lnTo>
                  <a:lnTo>
                    <a:pt x="533" y="196"/>
                  </a:lnTo>
                  <a:lnTo>
                    <a:pt x="536" y="197"/>
                  </a:lnTo>
                  <a:lnTo>
                    <a:pt x="537" y="198"/>
                  </a:lnTo>
                  <a:lnTo>
                    <a:pt x="539" y="200"/>
                  </a:lnTo>
                  <a:lnTo>
                    <a:pt x="540" y="202"/>
                  </a:lnTo>
                  <a:lnTo>
                    <a:pt x="542" y="203"/>
                  </a:lnTo>
                  <a:lnTo>
                    <a:pt x="544" y="205"/>
                  </a:lnTo>
                </a:path>
              </a:pathLst>
            </a:custGeom>
            <a:solidFill>
              <a:srgbClr val="BFBFBF"/>
            </a:solidFill>
            <a:ln w="12700" cap="rnd">
              <a:noFill/>
              <a:round/>
              <a:headEnd/>
              <a:tailEnd/>
            </a:ln>
          </p:spPr>
          <p:txBody>
            <a:bodyPr/>
            <a:lstStyle/>
            <a:p>
              <a:endParaRPr lang="en-US"/>
            </a:p>
          </p:txBody>
        </p:sp>
        <p:sp>
          <p:nvSpPr>
            <p:cNvPr id="41059" name="Freeform 65"/>
            <p:cNvSpPr>
              <a:spLocks noChangeAspect="1"/>
            </p:cNvSpPr>
            <p:nvPr/>
          </p:nvSpPr>
          <p:spPr bwMode="auto">
            <a:xfrm>
              <a:off x="464" y="1575"/>
              <a:ext cx="524" cy="200"/>
            </a:xfrm>
            <a:custGeom>
              <a:avLst/>
              <a:gdLst>
                <a:gd name="T0" fmla="*/ 523 w 524"/>
                <a:gd name="T1" fmla="*/ 199 h 200"/>
                <a:gd name="T2" fmla="*/ 517 w 524"/>
                <a:gd name="T3" fmla="*/ 196 h 200"/>
                <a:gd name="T4" fmla="*/ 511 w 524"/>
                <a:gd name="T5" fmla="*/ 193 h 200"/>
                <a:gd name="T6" fmla="*/ 505 w 524"/>
                <a:gd name="T7" fmla="*/ 190 h 200"/>
                <a:gd name="T8" fmla="*/ 500 w 524"/>
                <a:gd name="T9" fmla="*/ 189 h 200"/>
                <a:gd name="T10" fmla="*/ 497 w 524"/>
                <a:gd name="T11" fmla="*/ 186 h 200"/>
                <a:gd name="T12" fmla="*/ 491 w 524"/>
                <a:gd name="T13" fmla="*/ 181 h 200"/>
                <a:gd name="T14" fmla="*/ 480 w 524"/>
                <a:gd name="T15" fmla="*/ 175 h 200"/>
                <a:gd name="T16" fmla="*/ 468 w 524"/>
                <a:gd name="T17" fmla="*/ 167 h 200"/>
                <a:gd name="T18" fmla="*/ 456 w 524"/>
                <a:gd name="T19" fmla="*/ 160 h 200"/>
                <a:gd name="T20" fmla="*/ 445 w 524"/>
                <a:gd name="T21" fmla="*/ 154 h 200"/>
                <a:gd name="T22" fmla="*/ 436 w 524"/>
                <a:gd name="T23" fmla="*/ 150 h 200"/>
                <a:gd name="T24" fmla="*/ 421 w 524"/>
                <a:gd name="T25" fmla="*/ 143 h 200"/>
                <a:gd name="T26" fmla="*/ 404 w 524"/>
                <a:gd name="T27" fmla="*/ 135 h 200"/>
                <a:gd name="T28" fmla="*/ 388 w 524"/>
                <a:gd name="T29" fmla="*/ 127 h 200"/>
                <a:gd name="T30" fmla="*/ 375 w 524"/>
                <a:gd name="T31" fmla="*/ 122 h 200"/>
                <a:gd name="T32" fmla="*/ 366 w 524"/>
                <a:gd name="T33" fmla="*/ 118 h 200"/>
                <a:gd name="T34" fmla="*/ 338 w 524"/>
                <a:gd name="T35" fmla="*/ 108 h 200"/>
                <a:gd name="T36" fmla="*/ 299 w 524"/>
                <a:gd name="T37" fmla="*/ 92 h 200"/>
                <a:gd name="T38" fmla="*/ 256 w 524"/>
                <a:gd name="T39" fmla="*/ 77 h 200"/>
                <a:gd name="T40" fmla="*/ 220 w 524"/>
                <a:gd name="T41" fmla="*/ 65 h 200"/>
                <a:gd name="T42" fmla="*/ 202 w 524"/>
                <a:gd name="T43" fmla="*/ 60 h 200"/>
                <a:gd name="T44" fmla="*/ 194 w 524"/>
                <a:gd name="T45" fmla="*/ 58 h 200"/>
                <a:gd name="T46" fmla="*/ 188 w 524"/>
                <a:gd name="T47" fmla="*/ 57 h 200"/>
                <a:gd name="T48" fmla="*/ 182 w 524"/>
                <a:gd name="T49" fmla="*/ 57 h 200"/>
                <a:gd name="T50" fmla="*/ 177 w 524"/>
                <a:gd name="T51" fmla="*/ 56 h 200"/>
                <a:gd name="T52" fmla="*/ 168 w 524"/>
                <a:gd name="T53" fmla="*/ 54 h 200"/>
                <a:gd name="T54" fmla="*/ 155 w 524"/>
                <a:gd name="T55" fmla="*/ 49 h 200"/>
                <a:gd name="T56" fmla="*/ 137 w 524"/>
                <a:gd name="T57" fmla="*/ 44 h 200"/>
                <a:gd name="T58" fmla="*/ 120 w 524"/>
                <a:gd name="T59" fmla="*/ 37 h 200"/>
                <a:gd name="T60" fmla="*/ 106 w 524"/>
                <a:gd name="T61" fmla="*/ 33 h 200"/>
                <a:gd name="T62" fmla="*/ 99 w 524"/>
                <a:gd name="T63" fmla="*/ 31 h 200"/>
                <a:gd name="T64" fmla="*/ 85 w 524"/>
                <a:gd name="T65" fmla="*/ 27 h 200"/>
                <a:gd name="T66" fmla="*/ 62 w 524"/>
                <a:gd name="T67" fmla="*/ 19 h 200"/>
                <a:gd name="T68" fmla="*/ 37 w 524"/>
                <a:gd name="T69" fmla="*/ 11 h 200"/>
                <a:gd name="T70" fmla="*/ 17 w 524"/>
                <a:gd name="T71" fmla="*/ 5 h 200"/>
                <a:gd name="T72" fmla="*/ 6 w 524"/>
                <a:gd name="T73" fmla="*/ 2 h 200"/>
                <a:gd name="T74" fmla="*/ 0 w 524"/>
                <a:gd name="T75" fmla="*/ 0 h 200"/>
                <a:gd name="T76" fmla="*/ 27 w 524"/>
                <a:gd name="T77" fmla="*/ 8 h 200"/>
                <a:gd name="T78" fmla="*/ 62 w 524"/>
                <a:gd name="T79" fmla="*/ 18 h 200"/>
                <a:gd name="T80" fmla="*/ 104 w 524"/>
                <a:gd name="T81" fmla="*/ 29 h 200"/>
                <a:gd name="T82" fmla="*/ 143 w 524"/>
                <a:gd name="T83" fmla="*/ 40 h 200"/>
                <a:gd name="T84" fmla="*/ 168 w 524"/>
                <a:gd name="T85" fmla="*/ 47 h 200"/>
                <a:gd name="T86" fmla="*/ 177 w 524"/>
                <a:gd name="T87" fmla="*/ 49 h 200"/>
                <a:gd name="T88" fmla="*/ 188 w 524"/>
                <a:gd name="T89" fmla="*/ 52 h 200"/>
                <a:gd name="T90" fmla="*/ 200 w 524"/>
                <a:gd name="T91" fmla="*/ 54 h 200"/>
                <a:gd name="T92" fmla="*/ 211 w 524"/>
                <a:gd name="T93" fmla="*/ 58 h 200"/>
                <a:gd name="T94" fmla="*/ 221 w 524"/>
                <a:gd name="T95" fmla="*/ 62 h 200"/>
                <a:gd name="T96" fmla="*/ 231 w 524"/>
                <a:gd name="T97" fmla="*/ 64 h 200"/>
                <a:gd name="T98" fmla="*/ 257 w 524"/>
                <a:gd name="T99" fmla="*/ 74 h 200"/>
                <a:gd name="T100" fmla="*/ 293 w 524"/>
                <a:gd name="T101" fmla="*/ 88 h 200"/>
                <a:gd name="T102" fmla="*/ 332 w 524"/>
                <a:gd name="T103" fmla="*/ 102 h 200"/>
                <a:gd name="T104" fmla="*/ 363 w 524"/>
                <a:gd name="T105" fmla="*/ 114 h 200"/>
                <a:gd name="T106" fmla="*/ 380 w 524"/>
                <a:gd name="T107" fmla="*/ 120 h 200"/>
                <a:gd name="T108" fmla="*/ 393 w 524"/>
                <a:gd name="T109" fmla="*/ 126 h 200"/>
                <a:gd name="T110" fmla="*/ 413 w 524"/>
                <a:gd name="T111" fmla="*/ 134 h 200"/>
                <a:gd name="T112" fmla="*/ 434 w 524"/>
                <a:gd name="T113" fmla="*/ 144 h 200"/>
                <a:gd name="T114" fmla="*/ 458 w 524"/>
                <a:gd name="T115" fmla="*/ 155 h 200"/>
                <a:gd name="T116" fmla="*/ 480 w 524"/>
                <a:gd name="T117" fmla="*/ 170 h 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4"/>
                <a:gd name="T178" fmla="*/ 0 h 200"/>
                <a:gd name="T179" fmla="*/ 524 w 524"/>
                <a:gd name="T180" fmla="*/ 200 h 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4" h="200">
                  <a:moveTo>
                    <a:pt x="521" y="197"/>
                  </a:moveTo>
                  <a:lnTo>
                    <a:pt x="522" y="197"/>
                  </a:lnTo>
                  <a:lnTo>
                    <a:pt x="521" y="198"/>
                  </a:lnTo>
                  <a:lnTo>
                    <a:pt x="522" y="198"/>
                  </a:lnTo>
                  <a:lnTo>
                    <a:pt x="523" y="198"/>
                  </a:lnTo>
                  <a:lnTo>
                    <a:pt x="523" y="199"/>
                  </a:lnTo>
                  <a:lnTo>
                    <a:pt x="522" y="198"/>
                  </a:lnTo>
                  <a:lnTo>
                    <a:pt x="521" y="198"/>
                  </a:lnTo>
                  <a:lnTo>
                    <a:pt x="520" y="198"/>
                  </a:lnTo>
                  <a:lnTo>
                    <a:pt x="519" y="197"/>
                  </a:lnTo>
                  <a:lnTo>
                    <a:pt x="518" y="197"/>
                  </a:lnTo>
                  <a:lnTo>
                    <a:pt x="517" y="196"/>
                  </a:lnTo>
                  <a:lnTo>
                    <a:pt x="516" y="196"/>
                  </a:lnTo>
                  <a:lnTo>
                    <a:pt x="515" y="196"/>
                  </a:lnTo>
                  <a:lnTo>
                    <a:pt x="514" y="195"/>
                  </a:lnTo>
                  <a:lnTo>
                    <a:pt x="513" y="194"/>
                  </a:lnTo>
                  <a:lnTo>
                    <a:pt x="512" y="194"/>
                  </a:lnTo>
                  <a:lnTo>
                    <a:pt x="511" y="193"/>
                  </a:lnTo>
                  <a:lnTo>
                    <a:pt x="510" y="193"/>
                  </a:lnTo>
                  <a:lnTo>
                    <a:pt x="509" y="193"/>
                  </a:lnTo>
                  <a:lnTo>
                    <a:pt x="508" y="192"/>
                  </a:lnTo>
                  <a:lnTo>
                    <a:pt x="507" y="191"/>
                  </a:lnTo>
                  <a:lnTo>
                    <a:pt x="506" y="191"/>
                  </a:lnTo>
                  <a:lnTo>
                    <a:pt x="505" y="190"/>
                  </a:lnTo>
                  <a:lnTo>
                    <a:pt x="504" y="190"/>
                  </a:lnTo>
                  <a:lnTo>
                    <a:pt x="504" y="189"/>
                  </a:lnTo>
                  <a:lnTo>
                    <a:pt x="503" y="189"/>
                  </a:lnTo>
                  <a:lnTo>
                    <a:pt x="502" y="189"/>
                  </a:lnTo>
                  <a:lnTo>
                    <a:pt x="501" y="189"/>
                  </a:lnTo>
                  <a:lnTo>
                    <a:pt x="500" y="189"/>
                  </a:lnTo>
                  <a:lnTo>
                    <a:pt x="500" y="188"/>
                  </a:lnTo>
                  <a:lnTo>
                    <a:pt x="499" y="188"/>
                  </a:lnTo>
                  <a:lnTo>
                    <a:pt x="499" y="187"/>
                  </a:lnTo>
                  <a:lnTo>
                    <a:pt x="498" y="187"/>
                  </a:lnTo>
                  <a:lnTo>
                    <a:pt x="498" y="186"/>
                  </a:lnTo>
                  <a:lnTo>
                    <a:pt x="497" y="186"/>
                  </a:lnTo>
                  <a:lnTo>
                    <a:pt x="496" y="186"/>
                  </a:lnTo>
                  <a:lnTo>
                    <a:pt x="496" y="185"/>
                  </a:lnTo>
                  <a:lnTo>
                    <a:pt x="495" y="184"/>
                  </a:lnTo>
                  <a:lnTo>
                    <a:pt x="494" y="183"/>
                  </a:lnTo>
                  <a:lnTo>
                    <a:pt x="493" y="183"/>
                  </a:lnTo>
                  <a:lnTo>
                    <a:pt x="491" y="181"/>
                  </a:lnTo>
                  <a:lnTo>
                    <a:pt x="489" y="180"/>
                  </a:lnTo>
                  <a:lnTo>
                    <a:pt x="487" y="180"/>
                  </a:lnTo>
                  <a:lnTo>
                    <a:pt x="487" y="179"/>
                  </a:lnTo>
                  <a:lnTo>
                    <a:pt x="485" y="178"/>
                  </a:lnTo>
                  <a:lnTo>
                    <a:pt x="483" y="176"/>
                  </a:lnTo>
                  <a:lnTo>
                    <a:pt x="480" y="175"/>
                  </a:lnTo>
                  <a:lnTo>
                    <a:pt x="478" y="174"/>
                  </a:lnTo>
                  <a:lnTo>
                    <a:pt x="477" y="172"/>
                  </a:lnTo>
                  <a:lnTo>
                    <a:pt x="475" y="171"/>
                  </a:lnTo>
                  <a:lnTo>
                    <a:pt x="472" y="171"/>
                  </a:lnTo>
                  <a:lnTo>
                    <a:pt x="470" y="169"/>
                  </a:lnTo>
                  <a:lnTo>
                    <a:pt x="468" y="167"/>
                  </a:lnTo>
                  <a:lnTo>
                    <a:pt x="466" y="166"/>
                  </a:lnTo>
                  <a:lnTo>
                    <a:pt x="464" y="164"/>
                  </a:lnTo>
                  <a:lnTo>
                    <a:pt x="461" y="163"/>
                  </a:lnTo>
                  <a:lnTo>
                    <a:pt x="460" y="162"/>
                  </a:lnTo>
                  <a:lnTo>
                    <a:pt x="458" y="161"/>
                  </a:lnTo>
                  <a:lnTo>
                    <a:pt x="456" y="160"/>
                  </a:lnTo>
                  <a:lnTo>
                    <a:pt x="454" y="159"/>
                  </a:lnTo>
                  <a:lnTo>
                    <a:pt x="452" y="158"/>
                  </a:lnTo>
                  <a:lnTo>
                    <a:pt x="450" y="157"/>
                  </a:lnTo>
                  <a:lnTo>
                    <a:pt x="449" y="156"/>
                  </a:lnTo>
                  <a:lnTo>
                    <a:pt x="447" y="155"/>
                  </a:lnTo>
                  <a:lnTo>
                    <a:pt x="445" y="154"/>
                  </a:lnTo>
                  <a:lnTo>
                    <a:pt x="444" y="154"/>
                  </a:lnTo>
                  <a:lnTo>
                    <a:pt x="443" y="153"/>
                  </a:lnTo>
                  <a:lnTo>
                    <a:pt x="442" y="153"/>
                  </a:lnTo>
                  <a:lnTo>
                    <a:pt x="440" y="152"/>
                  </a:lnTo>
                  <a:lnTo>
                    <a:pt x="438" y="151"/>
                  </a:lnTo>
                  <a:lnTo>
                    <a:pt x="436" y="150"/>
                  </a:lnTo>
                  <a:lnTo>
                    <a:pt x="434" y="149"/>
                  </a:lnTo>
                  <a:lnTo>
                    <a:pt x="432" y="148"/>
                  </a:lnTo>
                  <a:lnTo>
                    <a:pt x="429" y="146"/>
                  </a:lnTo>
                  <a:lnTo>
                    <a:pt x="426" y="145"/>
                  </a:lnTo>
                  <a:lnTo>
                    <a:pt x="424" y="144"/>
                  </a:lnTo>
                  <a:lnTo>
                    <a:pt x="421" y="143"/>
                  </a:lnTo>
                  <a:lnTo>
                    <a:pt x="417" y="142"/>
                  </a:lnTo>
                  <a:lnTo>
                    <a:pt x="416" y="140"/>
                  </a:lnTo>
                  <a:lnTo>
                    <a:pt x="412" y="139"/>
                  </a:lnTo>
                  <a:lnTo>
                    <a:pt x="409" y="137"/>
                  </a:lnTo>
                  <a:lnTo>
                    <a:pt x="407" y="136"/>
                  </a:lnTo>
                  <a:lnTo>
                    <a:pt x="404" y="135"/>
                  </a:lnTo>
                  <a:lnTo>
                    <a:pt x="401" y="134"/>
                  </a:lnTo>
                  <a:lnTo>
                    <a:pt x="398" y="132"/>
                  </a:lnTo>
                  <a:lnTo>
                    <a:pt x="396" y="131"/>
                  </a:lnTo>
                  <a:lnTo>
                    <a:pt x="392" y="129"/>
                  </a:lnTo>
                  <a:lnTo>
                    <a:pt x="390" y="128"/>
                  </a:lnTo>
                  <a:lnTo>
                    <a:pt x="388" y="127"/>
                  </a:lnTo>
                  <a:lnTo>
                    <a:pt x="385" y="126"/>
                  </a:lnTo>
                  <a:lnTo>
                    <a:pt x="382" y="125"/>
                  </a:lnTo>
                  <a:lnTo>
                    <a:pt x="381" y="124"/>
                  </a:lnTo>
                  <a:lnTo>
                    <a:pt x="378" y="123"/>
                  </a:lnTo>
                  <a:lnTo>
                    <a:pt x="377" y="123"/>
                  </a:lnTo>
                  <a:lnTo>
                    <a:pt x="375" y="122"/>
                  </a:lnTo>
                  <a:lnTo>
                    <a:pt x="373" y="121"/>
                  </a:lnTo>
                  <a:lnTo>
                    <a:pt x="372" y="121"/>
                  </a:lnTo>
                  <a:lnTo>
                    <a:pt x="372" y="120"/>
                  </a:lnTo>
                  <a:lnTo>
                    <a:pt x="371" y="120"/>
                  </a:lnTo>
                  <a:lnTo>
                    <a:pt x="369" y="119"/>
                  </a:lnTo>
                  <a:lnTo>
                    <a:pt x="366" y="118"/>
                  </a:lnTo>
                  <a:lnTo>
                    <a:pt x="363" y="117"/>
                  </a:lnTo>
                  <a:lnTo>
                    <a:pt x="359" y="116"/>
                  </a:lnTo>
                  <a:lnTo>
                    <a:pt x="354" y="114"/>
                  </a:lnTo>
                  <a:lnTo>
                    <a:pt x="350" y="112"/>
                  </a:lnTo>
                  <a:lnTo>
                    <a:pt x="345" y="110"/>
                  </a:lnTo>
                  <a:lnTo>
                    <a:pt x="338" y="108"/>
                  </a:lnTo>
                  <a:lnTo>
                    <a:pt x="332" y="106"/>
                  </a:lnTo>
                  <a:lnTo>
                    <a:pt x="326" y="103"/>
                  </a:lnTo>
                  <a:lnTo>
                    <a:pt x="319" y="100"/>
                  </a:lnTo>
                  <a:lnTo>
                    <a:pt x="312" y="99"/>
                  </a:lnTo>
                  <a:lnTo>
                    <a:pt x="306" y="96"/>
                  </a:lnTo>
                  <a:lnTo>
                    <a:pt x="299" y="92"/>
                  </a:lnTo>
                  <a:lnTo>
                    <a:pt x="292" y="90"/>
                  </a:lnTo>
                  <a:lnTo>
                    <a:pt x="283" y="88"/>
                  </a:lnTo>
                  <a:lnTo>
                    <a:pt x="276" y="85"/>
                  </a:lnTo>
                  <a:lnTo>
                    <a:pt x="269" y="82"/>
                  </a:lnTo>
                  <a:lnTo>
                    <a:pt x="262" y="80"/>
                  </a:lnTo>
                  <a:lnTo>
                    <a:pt x="256" y="77"/>
                  </a:lnTo>
                  <a:lnTo>
                    <a:pt x="249" y="75"/>
                  </a:lnTo>
                  <a:lnTo>
                    <a:pt x="242" y="72"/>
                  </a:lnTo>
                  <a:lnTo>
                    <a:pt x="236" y="71"/>
                  </a:lnTo>
                  <a:lnTo>
                    <a:pt x="230" y="68"/>
                  </a:lnTo>
                  <a:lnTo>
                    <a:pt x="225" y="67"/>
                  </a:lnTo>
                  <a:lnTo>
                    <a:pt x="220" y="65"/>
                  </a:lnTo>
                  <a:lnTo>
                    <a:pt x="215" y="63"/>
                  </a:lnTo>
                  <a:lnTo>
                    <a:pt x="212" y="63"/>
                  </a:lnTo>
                  <a:lnTo>
                    <a:pt x="208" y="62"/>
                  </a:lnTo>
                  <a:lnTo>
                    <a:pt x="205" y="60"/>
                  </a:lnTo>
                  <a:lnTo>
                    <a:pt x="203" y="60"/>
                  </a:lnTo>
                  <a:lnTo>
                    <a:pt x="202" y="60"/>
                  </a:lnTo>
                  <a:lnTo>
                    <a:pt x="200" y="59"/>
                  </a:lnTo>
                  <a:lnTo>
                    <a:pt x="198" y="59"/>
                  </a:lnTo>
                  <a:lnTo>
                    <a:pt x="197" y="59"/>
                  </a:lnTo>
                  <a:lnTo>
                    <a:pt x="195" y="58"/>
                  </a:lnTo>
                  <a:lnTo>
                    <a:pt x="195" y="59"/>
                  </a:lnTo>
                  <a:lnTo>
                    <a:pt x="194" y="58"/>
                  </a:lnTo>
                  <a:lnTo>
                    <a:pt x="193" y="58"/>
                  </a:lnTo>
                  <a:lnTo>
                    <a:pt x="192" y="58"/>
                  </a:lnTo>
                  <a:lnTo>
                    <a:pt x="191" y="58"/>
                  </a:lnTo>
                  <a:lnTo>
                    <a:pt x="190" y="58"/>
                  </a:lnTo>
                  <a:lnTo>
                    <a:pt x="189" y="57"/>
                  </a:lnTo>
                  <a:lnTo>
                    <a:pt x="188" y="57"/>
                  </a:lnTo>
                  <a:lnTo>
                    <a:pt x="187" y="57"/>
                  </a:lnTo>
                  <a:lnTo>
                    <a:pt x="186" y="57"/>
                  </a:lnTo>
                  <a:lnTo>
                    <a:pt x="185" y="57"/>
                  </a:lnTo>
                  <a:lnTo>
                    <a:pt x="184" y="57"/>
                  </a:lnTo>
                  <a:lnTo>
                    <a:pt x="183" y="57"/>
                  </a:lnTo>
                  <a:lnTo>
                    <a:pt x="182" y="57"/>
                  </a:lnTo>
                  <a:lnTo>
                    <a:pt x="181" y="56"/>
                  </a:lnTo>
                  <a:lnTo>
                    <a:pt x="180" y="56"/>
                  </a:lnTo>
                  <a:lnTo>
                    <a:pt x="179" y="56"/>
                  </a:lnTo>
                  <a:lnTo>
                    <a:pt x="178" y="56"/>
                  </a:lnTo>
                  <a:lnTo>
                    <a:pt x="177" y="55"/>
                  </a:lnTo>
                  <a:lnTo>
                    <a:pt x="177" y="56"/>
                  </a:lnTo>
                  <a:lnTo>
                    <a:pt x="176" y="55"/>
                  </a:lnTo>
                  <a:lnTo>
                    <a:pt x="174" y="55"/>
                  </a:lnTo>
                  <a:lnTo>
                    <a:pt x="173" y="54"/>
                  </a:lnTo>
                  <a:lnTo>
                    <a:pt x="172" y="54"/>
                  </a:lnTo>
                  <a:lnTo>
                    <a:pt x="170" y="54"/>
                  </a:lnTo>
                  <a:lnTo>
                    <a:pt x="168" y="54"/>
                  </a:lnTo>
                  <a:lnTo>
                    <a:pt x="167" y="53"/>
                  </a:lnTo>
                  <a:lnTo>
                    <a:pt x="164" y="53"/>
                  </a:lnTo>
                  <a:lnTo>
                    <a:pt x="162" y="52"/>
                  </a:lnTo>
                  <a:lnTo>
                    <a:pt x="159" y="51"/>
                  </a:lnTo>
                  <a:lnTo>
                    <a:pt x="157" y="50"/>
                  </a:lnTo>
                  <a:lnTo>
                    <a:pt x="155" y="49"/>
                  </a:lnTo>
                  <a:lnTo>
                    <a:pt x="151" y="48"/>
                  </a:lnTo>
                  <a:lnTo>
                    <a:pt x="149" y="47"/>
                  </a:lnTo>
                  <a:lnTo>
                    <a:pt x="145" y="46"/>
                  </a:lnTo>
                  <a:lnTo>
                    <a:pt x="142" y="45"/>
                  </a:lnTo>
                  <a:lnTo>
                    <a:pt x="140" y="45"/>
                  </a:lnTo>
                  <a:lnTo>
                    <a:pt x="137" y="44"/>
                  </a:lnTo>
                  <a:lnTo>
                    <a:pt x="133" y="42"/>
                  </a:lnTo>
                  <a:lnTo>
                    <a:pt x="131" y="42"/>
                  </a:lnTo>
                  <a:lnTo>
                    <a:pt x="128" y="40"/>
                  </a:lnTo>
                  <a:lnTo>
                    <a:pt x="125" y="39"/>
                  </a:lnTo>
                  <a:lnTo>
                    <a:pt x="122" y="38"/>
                  </a:lnTo>
                  <a:lnTo>
                    <a:pt x="120" y="37"/>
                  </a:lnTo>
                  <a:lnTo>
                    <a:pt x="117" y="36"/>
                  </a:lnTo>
                  <a:lnTo>
                    <a:pt x="115" y="36"/>
                  </a:lnTo>
                  <a:lnTo>
                    <a:pt x="112" y="36"/>
                  </a:lnTo>
                  <a:lnTo>
                    <a:pt x="110" y="35"/>
                  </a:lnTo>
                  <a:lnTo>
                    <a:pt x="108" y="34"/>
                  </a:lnTo>
                  <a:lnTo>
                    <a:pt x="106" y="33"/>
                  </a:lnTo>
                  <a:lnTo>
                    <a:pt x="105" y="33"/>
                  </a:lnTo>
                  <a:lnTo>
                    <a:pt x="103" y="33"/>
                  </a:lnTo>
                  <a:lnTo>
                    <a:pt x="102" y="32"/>
                  </a:lnTo>
                  <a:lnTo>
                    <a:pt x="101" y="32"/>
                  </a:lnTo>
                  <a:lnTo>
                    <a:pt x="100" y="32"/>
                  </a:lnTo>
                  <a:lnTo>
                    <a:pt x="99" y="31"/>
                  </a:lnTo>
                  <a:lnTo>
                    <a:pt x="97" y="31"/>
                  </a:lnTo>
                  <a:lnTo>
                    <a:pt x="96" y="30"/>
                  </a:lnTo>
                  <a:lnTo>
                    <a:pt x="94" y="29"/>
                  </a:lnTo>
                  <a:lnTo>
                    <a:pt x="91" y="28"/>
                  </a:lnTo>
                  <a:lnTo>
                    <a:pt x="88" y="28"/>
                  </a:lnTo>
                  <a:lnTo>
                    <a:pt x="85" y="27"/>
                  </a:lnTo>
                  <a:lnTo>
                    <a:pt x="82" y="27"/>
                  </a:lnTo>
                  <a:lnTo>
                    <a:pt x="78" y="25"/>
                  </a:lnTo>
                  <a:lnTo>
                    <a:pt x="74" y="23"/>
                  </a:lnTo>
                  <a:lnTo>
                    <a:pt x="70" y="22"/>
                  </a:lnTo>
                  <a:lnTo>
                    <a:pt x="66" y="21"/>
                  </a:lnTo>
                  <a:lnTo>
                    <a:pt x="62" y="19"/>
                  </a:lnTo>
                  <a:lnTo>
                    <a:pt x="58" y="18"/>
                  </a:lnTo>
                  <a:lnTo>
                    <a:pt x="53" y="17"/>
                  </a:lnTo>
                  <a:lnTo>
                    <a:pt x="50" y="16"/>
                  </a:lnTo>
                  <a:lnTo>
                    <a:pt x="44" y="14"/>
                  </a:lnTo>
                  <a:lnTo>
                    <a:pt x="41" y="13"/>
                  </a:lnTo>
                  <a:lnTo>
                    <a:pt x="37" y="11"/>
                  </a:lnTo>
                  <a:lnTo>
                    <a:pt x="33" y="10"/>
                  </a:lnTo>
                  <a:lnTo>
                    <a:pt x="29" y="9"/>
                  </a:lnTo>
                  <a:lnTo>
                    <a:pt x="26" y="8"/>
                  </a:lnTo>
                  <a:lnTo>
                    <a:pt x="22" y="7"/>
                  </a:lnTo>
                  <a:lnTo>
                    <a:pt x="18" y="6"/>
                  </a:lnTo>
                  <a:lnTo>
                    <a:pt x="17" y="5"/>
                  </a:lnTo>
                  <a:lnTo>
                    <a:pt x="13" y="4"/>
                  </a:lnTo>
                  <a:lnTo>
                    <a:pt x="11" y="3"/>
                  </a:lnTo>
                  <a:lnTo>
                    <a:pt x="9" y="2"/>
                  </a:lnTo>
                  <a:lnTo>
                    <a:pt x="8" y="2"/>
                  </a:lnTo>
                  <a:lnTo>
                    <a:pt x="7" y="1"/>
                  </a:lnTo>
                  <a:lnTo>
                    <a:pt x="6" y="2"/>
                  </a:lnTo>
                  <a:lnTo>
                    <a:pt x="5" y="1"/>
                  </a:lnTo>
                  <a:lnTo>
                    <a:pt x="4" y="1"/>
                  </a:lnTo>
                  <a:lnTo>
                    <a:pt x="3" y="0"/>
                  </a:lnTo>
                  <a:lnTo>
                    <a:pt x="2" y="0"/>
                  </a:lnTo>
                  <a:lnTo>
                    <a:pt x="1" y="0"/>
                  </a:lnTo>
                  <a:lnTo>
                    <a:pt x="0" y="0"/>
                  </a:lnTo>
                  <a:lnTo>
                    <a:pt x="14" y="3"/>
                  </a:lnTo>
                  <a:lnTo>
                    <a:pt x="16" y="4"/>
                  </a:lnTo>
                  <a:lnTo>
                    <a:pt x="17" y="5"/>
                  </a:lnTo>
                  <a:lnTo>
                    <a:pt x="20" y="5"/>
                  </a:lnTo>
                  <a:lnTo>
                    <a:pt x="24" y="7"/>
                  </a:lnTo>
                  <a:lnTo>
                    <a:pt x="27" y="8"/>
                  </a:lnTo>
                  <a:lnTo>
                    <a:pt x="32" y="9"/>
                  </a:lnTo>
                  <a:lnTo>
                    <a:pt x="37" y="10"/>
                  </a:lnTo>
                  <a:lnTo>
                    <a:pt x="43" y="11"/>
                  </a:lnTo>
                  <a:lnTo>
                    <a:pt x="48" y="13"/>
                  </a:lnTo>
                  <a:lnTo>
                    <a:pt x="55" y="15"/>
                  </a:lnTo>
                  <a:lnTo>
                    <a:pt x="62" y="18"/>
                  </a:lnTo>
                  <a:lnTo>
                    <a:pt x="68" y="18"/>
                  </a:lnTo>
                  <a:lnTo>
                    <a:pt x="75" y="20"/>
                  </a:lnTo>
                  <a:lnTo>
                    <a:pt x="82" y="23"/>
                  </a:lnTo>
                  <a:lnTo>
                    <a:pt x="89" y="25"/>
                  </a:lnTo>
                  <a:lnTo>
                    <a:pt x="97" y="27"/>
                  </a:lnTo>
                  <a:lnTo>
                    <a:pt x="104" y="29"/>
                  </a:lnTo>
                  <a:lnTo>
                    <a:pt x="111" y="31"/>
                  </a:lnTo>
                  <a:lnTo>
                    <a:pt x="118" y="33"/>
                  </a:lnTo>
                  <a:lnTo>
                    <a:pt x="124" y="35"/>
                  </a:lnTo>
                  <a:lnTo>
                    <a:pt x="132" y="36"/>
                  </a:lnTo>
                  <a:lnTo>
                    <a:pt x="138" y="38"/>
                  </a:lnTo>
                  <a:lnTo>
                    <a:pt x="143" y="40"/>
                  </a:lnTo>
                  <a:lnTo>
                    <a:pt x="150" y="41"/>
                  </a:lnTo>
                  <a:lnTo>
                    <a:pt x="154" y="43"/>
                  </a:lnTo>
                  <a:lnTo>
                    <a:pt x="159" y="44"/>
                  </a:lnTo>
                  <a:lnTo>
                    <a:pt x="163" y="45"/>
                  </a:lnTo>
                  <a:lnTo>
                    <a:pt x="166" y="46"/>
                  </a:lnTo>
                  <a:lnTo>
                    <a:pt x="168" y="47"/>
                  </a:lnTo>
                  <a:lnTo>
                    <a:pt x="170" y="47"/>
                  </a:lnTo>
                  <a:lnTo>
                    <a:pt x="172" y="47"/>
                  </a:lnTo>
                  <a:lnTo>
                    <a:pt x="173" y="48"/>
                  </a:lnTo>
                  <a:lnTo>
                    <a:pt x="174" y="48"/>
                  </a:lnTo>
                  <a:lnTo>
                    <a:pt x="176" y="49"/>
                  </a:lnTo>
                  <a:lnTo>
                    <a:pt x="177" y="49"/>
                  </a:lnTo>
                  <a:lnTo>
                    <a:pt x="179" y="49"/>
                  </a:lnTo>
                  <a:lnTo>
                    <a:pt x="181" y="50"/>
                  </a:lnTo>
                  <a:lnTo>
                    <a:pt x="183" y="51"/>
                  </a:lnTo>
                  <a:lnTo>
                    <a:pt x="185" y="51"/>
                  </a:lnTo>
                  <a:lnTo>
                    <a:pt x="186" y="51"/>
                  </a:lnTo>
                  <a:lnTo>
                    <a:pt x="188" y="52"/>
                  </a:lnTo>
                  <a:lnTo>
                    <a:pt x="190" y="52"/>
                  </a:lnTo>
                  <a:lnTo>
                    <a:pt x="192" y="53"/>
                  </a:lnTo>
                  <a:lnTo>
                    <a:pt x="194" y="53"/>
                  </a:lnTo>
                  <a:lnTo>
                    <a:pt x="195" y="54"/>
                  </a:lnTo>
                  <a:lnTo>
                    <a:pt x="197" y="54"/>
                  </a:lnTo>
                  <a:lnTo>
                    <a:pt x="200" y="54"/>
                  </a:lnTo>
                  <a:lnTo>
                    <a:pt x="202" y="55"/>
                  </a:lnTo>
                  <a:lnTo>
                    <a:pt x="203" y="56"/>
                  </a:lnTo>
                  <a:lnTo>
                    <a:pt x="205" y="56"/>
                  </a:lnTo>
                  <a:lnTo>
                    <a:pt x="207" y="57"/>
                  </a:lnTo>
                  <a:lnTo>
                    <a:pt x="209" y="57"/>
                  </a:lnTo>
                  <a:lnTo>
                    <a:pt x="211" y="58"/>
                  </a:lnTo>
                  <a:lnTo>
                    <a:pt x="212" y="59"/>
                  </a:lnTo>
                  <a:lnTo>
                    <a:pt x="214" y="59"/>
                  </a:lnTo>
                  <a:lnTo>
                    <a:pt x="216" y="60"/>
                  </a:lnTo>
                  <a:lnTo>
                    <a:pt x="218" y="60"/>
                  </a:lnTo>
                  <a:lnTo>
                    <a:pt x="220" y="61"/>
                  </a:lnTo>
                  <a:lnTo>
                    <a:pt x="221" y="62"/>
                  </a:lnTo>
                  <a:lnTo>
                    <a:pt x="222" y="62"/>
                  </a:lnTo>
                  <a:lnTo>
                    <a:pt x="223" y="63"/>
                  </a:lnTo>
                  <a:lnTo>
                    <a:pt x="225" y="63"/>
                  </a:lnTo>
                  <a:lnTo>
                    <a:pt x="226" y="63"/>
                  </a:lnTo>
                  <a:lnTo>
                    <a:pt x="229" y="63"/>
                  </a:lnTo>
                  <a:lnTo>
                    <a:pt x="231" y="64"/>
                  </a:lnTo>
                  <a:lnTo>
                    <a:pt x="234" y="66"/>
                  </a:lnTo>
                  <a:lnTo>
                    <a:pt x="238" y="67"/>
                  </a:lnTo>
                  <a:lnTo>
                    <a:pt x="241" y="69"/>
                  </a:lnTo>
                  <a:lnTo>
                    <a:pt x="247" y="71"/>
                  </a:lnTo>
                  <a:lnTo>
                    <a:pt x="251" y="72"/>
                  </a:lnTo>
                  <a:lnTo>
                    <a:pt x="257" y="74"/>
                  </a:lnTo>
                  <a:lnTo>
                    <a:pt x="263" y="76"/>
                  </a:lnTo>
                  <a:lnTo>
                    <a:pt x="268" y="79"/>
                  </a:lnTo>
                  <a:lnTo>
                    <a:pt x="274" y="81"/>
                  </a:lnTo>
                  <a:lnTo>
                    <a:pt x="281" y="83"/>
                  </a:lnTo>
                  <a:lnTo>
                    <a:pt x="287" y="86"/>
                  </a:lnTo>
                  <a:lnTo>
                    <a:pt x="293" y="88"/>
                  </a:lnTo>
                  <a:lnTo>
                    <a:pt x="300" y="90"/>
                  </a:lnTo>
                  <a:lnTo>
                    <a:pt x="306" y="92"/>
                  </a:lnTo>
                  <a:lnTo>
                    <a:pt x="313" y="95"/>
                  </a:lnTo>
                  <a:lnTo>
                    <a:pt x="319" y="98"/>
                  </a:lnTo>
                  <a:lnTo>
                    <a:pt x="326" y="100"/>
                  </a:lnTo>
                  <a:lnTo>
                    <a:pt x="332" y="102"/>
                  </a:lnTo>
                  <a:lnTo>
                    <a:pt x="338" y="104"/>
                  </a:lnTo>
                  <a:lnTo>
                    <a:pt x="344" y="107"/>
                  </a:lnTo>
                  <a:lnTo>
                    <a:pt x="349" y="108"/>
                  </a:lnTo>
                  <a:lnTo>
                    <a:pt x="354" y="110"/>
                  </a:lnTo>
                  <a:lnTo>
                    <a:pt x="359" y="112"/>
                  </a:lnTo>
                  <a:lnTo>
                    <a:pt x="363" y="114"/>
                  </a:lnTo>
                  <a:lnTo>
                    <a:pt x="367" y="116"/>
                  </a:lnTo>
                  <a:lnTo>
                    <a:pt x="372" y="117"/>
                  </a:lnTo>
                  <a:lnTo>
                    <a:pt x="374" y="118"/>
                  </a:lnTo>
                  <a:lnTo>
                    <a:pt x="377" y="119"/>
                  </a:lnTo>
                  <a:lnTo>
                    <a:pt x="379" y="120"/>
                  </a:lnTo>
                  <a:lnTo>
                    <a:pt x="380" y="120"/>
                  </a:lnTo>
                  <a:lnTo>
                    <a:pt x="382" y="121"/>
                  </a:lnTo>
                  <a:lnTo>
                    <a:pt x="384" y="122"/>
                  </a:lnTo>
                  <a:lnTo>
                    <a:pt x="386" y="123"/>
                  </a:lnTo>
                  <a:lnTo>
                    <a:pt x="389" y="124"/>
                  </a:lnTo>
                  <a:lnTo>
                    <a:pt x="390" y="125"/>
                  </a:lnTo>
                  <a:lnTo>
                    <a:pt x="393" y="126"/>
                  </a:lnTo>
                  <a:lnTo>
                    <a:pt x="396" y="127"/>
                  </a:lnTo>
                  <a:lnTo>
                    <a:pt x="399" y="128"/>
                  </a:lnTo>
                  <a:lnTo>
                    <a:pt x="402" y="129"/>
                  </a:lnTo>
                  <a:lnTo>
                    <a:pt x="406" y="131"/>
                  </a:lnTo>
                  <a:lnTo>
                    <a:pt x="408" y="133"/>
                  </a:lnTo>
                  <a:lnTo>
                    <a:pt x="413" y="134"/>
                  </a:lnTo>
                  <a:lnTo>
                    <a:pt x="416" y="135"/>
                  </a:lnTo>
                  <a:lnTo>
                    <a:pt x="419" y="137"/>
                  </a:lnTo>
                  <a:lnTo>
                    <a:pt x="423" y="138"/>
                  </a:lnTo>
                  <a:lnTo>
                    <a:pt x="426" y="141"/>
                  </a:lnTo>
                  <a:lnTo>
                    <a:pt x="430" y="142"/>
                  </a:lnTo>
                  <a:lnTo>
                    <a:pt x="434" y="144"/>
                  </a:lnTo>
                  <a:lnTo>
                    <a:pt x="438" y="145"/>
                  </a:lnTo>
                  <a:lnTo>
                    <a:pt x="442" y="147"/>
                  </a:lnTo>
                  <a:lnTo>
                    <a:pt x="446" y="149"/>
                  </a:lnTo>
                  <a:lnTo>
                    <a:pt x="450" y="152"/>
                  </a:lnTo>
                  <a:lnTo>
                    <a:pt x="453" y="153"/>
                  </a:lnTo>
                  <a:lnTo>
                    <a:pt x="458" y="155"/>
                  </a:lnTo>
                  <a:lnTo>
                    <a:pt x="461" y="158"/>
                  </a:lnTo>
                  <a:lnTo>
                    <a:pt x="466" y="161"/>
                  </a:lnTo>
                  <a:lnTo>
                    <a:pt x="469" y="162"/>
                  </a:lnTo>
                  <a:lnTo>
                    <a:pt x="473" y="165"/>
                  </a:lnTo>
                  <a:lnTo>
                    <a:pt x="477" y="167"/>
                  </a:lnTo>
                  <a:lnTo>
                    <a:pt x="480" y="170"/>
                  </a:lnTo>
                  <a:lnTo>
                    <a:pt x="484" y="171"/>
                  </a:lnTo>
                  <a:lnTo>
                    <a:pt x="521" y="197"/>
                  </a:lnTo>
                </a:path>
              </a:pathLst>
            </a:custGeom>
            <a:solidFill>
              <a:srgbClr val="A6A6A6"/>
            </a:solidFill>
            <a:ln w="12700" cap="rnd">
              <a:noFill/>
              <a:round/>
              <a:headEnd/>
              <a:tailEnd/>
            </a:ln>
          </p:spPr>
          <p:txBody>
            <a:bodyPr/>
            <a:lstStyle/>
            <a:p>
              <a:endParaRPr lang="en-US"/>
            </a:p>
          </p:txBody>
        </p:sp>
        <p:sp>
          <p:nvSpPr>
            <p:cNvPr id="41060" name="Freeform 66"/>
            <p:cNvSpPr>
              <a:spLocks noChangeAspect="1"/>
            </p:cNvSpPr>
            <p:nvPr/>
          </p:nvSpPr>
          <p:spPr bwMode="auto">
            <a:xfrm>
              <a:off x="453" y="1573"/>
              <a:ext cx="537" cy="210"/>
            </a:xfrm>
            <a:custGeom>
              <a:avLst/>
              <a:gdLst>
                <a:gd name="T0" fmla="*/ 536 w 537"/>
                <a:gd name="T1" fmla="*/ 209 h 210"/>
                <a:gd name="T2" fmla="*/ 532 w 537"/>
                <a:gd name="T3" fmla="*/ 206 h 210"/>
                <a:gd name="T4" fmla="*/ 524 w 537"/>
                <a:gd name="T5" fmla="*/ 203 h 210"/>
                <a:gd name="T6" fmla="*/ 512 w 537"/>
                <a:gd name="T7" fmla="*/ 199 h 210"/>
                <a:gd name="T8" fmla="*/ 500 w 537"/>
                <a:gd name="T9" fmla="*/ 196 h 210"/>
                <a:gd name="T10" fmla="*/ 487 w 537"/>
                <a:gd name="T11" fmla="*/ 193 h 210"/>
                <a:gd name="T12" fmla="*/ 476 w 537"/>
                <a:gd name="T13" fmla="*/ 191 h 210"/>
                <a:gd name="T14" fmla="*/ 462 w 537"/>
                <a:gd name="T15" fmla="*/ 189 h 210"/>
                <a:gd name="T16" fmla="*/ 446 w 537"/>
                <a:gd name="T17" fmla="*/ 185 h 210"/>
                <a:gd name="T18" fmla="*/ 429 w 537"/>
                <a:gd name="T19" fmla="*/ 181 h 210"/>
                <a:gd name="T20" fmla="*/ 414 w 537"/>
                <a:gd name="T21" fmla="*/ 177 h 210"/>
                <a:gd name="T22" fmla="*/ 404 w 537"/>
                <a:gd name="T23" fmla="*/ 174 h 210"/>
                <a:gd name="T24" fmla="*/ 391 w 537"/>
                <a:gd name="T25" fmla="*/ 170 h 210"/>
                <a:gd name="T26" fmla="*/ 374 w 537"/>
                <a:gd name="T27" fmla="*/ 163 h 210"/>
                <a:gd name="T28" fmla="*/ 355 w 537"/>
                <a:gd name="T29" fmla="*/ 157 h 210"/>
                <a:gd name="T30" fmla="*/ 338 w 537"/>
                <a:gd name="T31" fmla="*/ 151 h 210"/>
                <a:gd name="T32" fmla="*/ 325 w 537"/>
                <a:gd name="T33" fmla="*/ 146 h 210"/>
                <a:gd name="T34" fmla="*/ 293 w 537"/>
                <a:gd name="T35" fmla="*/ 134 h 210"/>
                <a:gd name="T36" fmla="*/ 264 w 537"/>
                <a:gd name="T37" fmla="*/ 123 h 210"/>
                <a:gd name="T38" fmla="*/ 244 w 537"/>
                <a:gd name="T39" fmla="*/ 116 h 210"/>
                <a:gd name="T40" fmla="*/ 232 w 537"/>
                <a:gd name="T41" fmla="*/ 110 h 210"/>
                <a:gd name="T42" fmla="*/ 223 w 537"/>
                <a:gd name="T43" fmla="*/ 107 h 210"/>
                <a:gd name="T44" fmla="*/ 215 w 537"/>
                <a:gd name="T45" fmla="*/ 103 h 210"/>
                <a:gd name="T46" fmla="*/ 211 w 537"/>
                <a:gd name="T47" fmla="*/ 100 h 210"/>
                <a:gd name="T48" fmla="*/ 205 w 537"/>
                <a:gd name="T49" fmla="*/ 95 h 210"/>
                <a:gd name="T50" fmla="*/ 202 w 537"/>
                <a:gd name="T51" fmla="*/ 91 h 210"/>
                <a:gd name="T52" fmla="*/ 198 w 537"/>
                <a:gd name="T53" fmla="*/ 89 h 210"/>
                <a:gd name="T54" fmla="*/ 194 w 537"/>
                <a:gd name="T55" fmla="*/ 87 h 210"/>
                <a:gd name="T56" fmla="*/ 189 w 537"/>
                <a:gd name="T57" fmla="*/ 85 h 210"/>
                <a:gd name="T58" fmla="*/ 183 w 537"/>
                <a:gd name="T59" fmla="*/ 80 h 210"/>
                <a:gd name="T60" fmla="*/ 154 w 537"/>
                <a:gd name="T61" fmla="*/ 67 h 210"/>
                <a:gd name="T62" fmla="*/ 110 w 537"/>
                <a:gd name="T63" fmla="*/ 48 h 210"/>
                <a:gd name="T64" fmla="*/ 65 w 537"/>
                <a:gd name="T65" fmla="*/ 28 h 210"/>
                <a:gd name="T66" fmla="*/ 27 w 537"/>
                <a:gd name="T67" fmla="*/ 11 h 210"/>
                <a:gd name="T68" fmla="*/ 1 w 537"/>
                <a:gd name="T69" fmla="*/ 0 h 210"/>
                <a:gd name="T70" fmla="*/ 10 w 537"/>
                <a:gd name="T71" fmla="*/ 6 h 210"/>
                <a:gd name="T72" fmla="*/ 42 w 537"/>
                <a:gd name="T73" fmla="*/ 22 h 210"/>
                <a:gd name="T74" fmla="*/ 83 w 537"/>
                <a:gd name="T75" fmla="*/ 44 h 210"/>
                <a:gd name="T76" fmla="*/ 124 w 537"/>
                <a:gd name="T77" fmla="*/ 65 h 210"/>
                <a:gd name="T78" fmla="*/ 153 w 537"/>
                <a:gd name="T79" fmla="*/ 81 h 210"/>
                <a:gd name="T80" fmla="*/ 166 w 537"/>
                <a:gd name="T81" fmla="*/ 87 h 210"/>
                <a:gd name="T82" fmla="*/ 177 w 537"/>
                <a:gd name="T83" fmla="*/ 92 h 210"/>
                <a:gd name="T84" fmla="*/ 188 w 537"/>
                <a:gd name="T85" fmla="*/ 99 h 210"/>
                <a:gd name="T86" fmla="*/ 200 w 537"/>
                <a:gd name="T87" fmla="*/ 104 h 210"/>
                <a:gd name="T88" fmla="*/ 211 w 537"/>
                <a:gd name="T89" fmla="*/ 109 h 210"/>
                <a:gd name="T90" fmla="*/ 222 w 537"/>
                <a:gd name="T91" fmla="*/ 114 h 210"/>
                <a:gd name="T92" fmla="*/ 250 w 537"/>
                <a:gd name="T93" fmla="*/ 126 h 210"/>
                <a:gd name="T94" fmla="*/ 295 w 537"/>
                <a:gd name="T95" fmla="*/ 143 h 210"/>
                <a:gd name="T96" fmla="*/ 348 w 537"/>
                <a:gd name="T97" fmla="*/ 163 h 210"/>
                <a:gd name="T98" fmla="*/ 393 w 537"/>
                <a:gd name="T99" fmla="*/ 181 h 210"/>
                <a:gd name="T100" fmla="*/ 419 w 537"/>
                <a:gd name="T101" fmla="*/ 190 h 210"/>
                <a:gd name="T102" fmla="*/ 428 w 537"/>
                <a:gd name="T103" fmla="*/ 193 h 210"/>
                <a:gd name="T104" fmla="*/ 444 w 537"/>
                <a:gd name="T105" fmla="*/ 197 h 210"/>
                <a:gd name="T106" fmla="*/ 464 w 537"/>
                <a:gd name="T107" fmla="*/ 201 h 210"/>
                <a:gd name="T108" fmla="*/ 489 w 537"/>
                <a:gd name="T109" fmla="*/ 206 h 210"/>
                <a:gd name="T110" fmla="*/ 517 w 537"/>
                <a:gd name="T111" fmla="*/ 209 h 2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37"/>
                <a:gd name="T169" fmla="*/ 0 h 210"/>
                <a:gd name="T170" fmla="*/ 537 w 537"/>
                <a:gd name="T171" fmla="*/ 210 h 2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37" h="210">
                  <a:moveTo>
                    <a:pt x="531" y="209"/>
                  </a:moveTo>
                  <a:lnTo>
                    <a:pt x="532" y="209"/>
                  </a:lnTo>
                  <a:lnTo>
                    <a:pt x="533" y="209"/>
                  </a:lnTo>
                  <a:lnTo>
                    <a:pt x="534" y="209"/>
                  </a:lnTo>
                  <a:lnTo>
                    <a:pt x="535" y="209"/>
                  </a:lnTo>
                  <a:lnTo>
                    <a:pt x="536" y="209"/>
                  </a:lnTo>
                  <a:lnTo>
                    <a:pt x="536" y="208"/>
                  </a:lnTo>
                  <a:lnTo>
                    <a:pt x="535" y="208"/>
                  </a:lnTo>
                  <a:lnTo>
                    <a:pt x="535" y="207"/>
                  </a:lnTo>
                  <a:lnTo>
                    <a:pt x="534" y="207"/>
                  </a:lnTo>
                  <a:lnTo>
                    <a:pt x="533" y="207"/>
                  </a:lnTo>
                  <a:lnTo>
                    <a:pt x="532" y="206"/>
                  </a:lnTo>
                  <a:lnTo>
                    <a:pt x="531" y="206"/>
                  </a:lnTo>
                  <a:lnTo>
                    <a:pt x="530" y="206"/>
                  </a:lnTo>
                  <a:lnTo>
                    <a:pt x="528" y="205"/>
                  </a:lnTo>
                  <a:lnTo>
                    <a:pt x="527" y="204"/>
                  </a:lnTo>
                  <a:lnTo>
                    <a:pt x="526" y="204"/>
                  </a:lnTo>
                  <a:lnTo>
                    <a:pt x="524" y="203"/>
                  </a:lnTo>
                  <a:lnTo>
                    <a:pt x="522" y="202"/>
                  </a:lnTo>
                  <a:lnTo>
                    <a:pt x="520" y="201"/>
                  </a:lnTo>
                  <a:lnTo>
                    <a:pt x="518" y="201"/>
                  </a:lnTo>
                  <a:lnTo>
                    <a:pt x="517" y="200"/>
                  </a:lnTo>
                  <a:lnTo>
                    <a:pt x="514" y="200"/>
                  </a:lnTo>
                  <a:lnTo>
                    <a:pt x="512" y="199"/>
                  </a:lnTo>
                  <a:lnTo>
                    <a:pt x="510" y="199"/>
                  </a:lnTo>
                  <a:lnTo>
                    <a:pt x="509" y="199"/>
                  </a:lnTo>
                  <a:lnTo>
                    <a:pt x="506" y="198"/>
                  </a:lnTo>
                  <a:lnTo>
                    <a:pt x="504" y="197"/>
                  </a:lnTo>
                  <a:lnTo>
                    <a:pt x="502" y="196"/>
                  </a:lnTo>
                  <a:lnTo>
                    <a:pt x="500" y="196"/>
                  </a:lnTo>
                  <a:lnTo>
                    <a:pt x="498" y="195"/>
                  </a:lnTo>
                  <a:lnTo>
                    <a:pt x="495" y="195"/>
                  </a:lnTo>
                  <a:lnTo>
                    <a:pt x="493" y="194"/>
                  </a:lnTo>
                  <a:lnTo>
                    <a:pt x="491" y="194"/>
                  </a:lnTo>
                  <a:lnTo>
                    <a:pt x="489" y="194"/>
                  </a:lnTo>
                  <a:lnTo>
                    <a:pt x="487" y="193"/>
                  </a:lnTo>
                  <a:lnTo>
                    <a:pt x="485" y="193"/>
                  </a:lnTo>
                  <a:lnTo>
                    <a:pt x="483" y="192"/>
                  </a:lnTo>
                  <a:lnTo>
                    <a:pt x="482" y="192"/>
                  </a:lnTo>
                  <a:lnTo>
                    <a:pt x="481" y="192"/>
                  </a:lnTo>
                  <a:lnTo>
                    <a:pt x="478" y="191"/>
                  </a:lnTo>
                  <a:lnTo>
                    <a:pt x="476" y="191"/>
                  </a:lnTo>
                  <a:lnTo>
                    <a:pt x="474" y="191"/>
                  </a:lnTo>
                  <a:lnTo>
                    <a:pt x="472" y="190"/>
                  </a:lnTo>
                  <a:lnTo>
                    <a:pt x="469" y="190"/>
                  </a:lnTo>
                  <a:lnTo>
                    <a:pt x="466" y="190"/>
                  </a:lnTo>
                  <a:lnTo>
                    <a:pt x="464" y="190"/>
                  </a:lnTo>
                  <a:lnTo>
                    <a:pt x="462" y="189"/>
                  </a:lnTo>
                  <a:lnTo>
                    <a:pt x="459" y="189"/>
                  </a:lnTo>
                  <a:lnTo>
                    <a:pt x="456" y="188"/>
                  </a:lnTo>
                  <a:lnTo>
                    <a:pt x="454" y="188"/>
                  </a:lnTo>
                  <a:lnTo>
                    <a:pt x="451" y="187"/>
                  </a:lnTo>
                  <a:lnTo>
                    <a:pt x="448" y="186"/>
                  </a:lnTo>
                  <a:lnTo>
                    <a:pt x="446" y="185"/>
                  </a:lnTo>
                  <a:lnTo>
                    <a:pt x="443" y="185"/>
                  </a:lnTo>
                  <a:lnTo>
                    <a:pt x="440" y="183"/>
                  </a:lnTo>
                  <a:lnTo>
                    <a:pt x="437" y="183"/>
                  </a:lnTo>
                  <a:lnTo>
                    <a:pt x="434" y="182"/>
                  </a:lnTo>
                  <a:lnTo>
                    <a:pt x="432" y="181"/>
                  </a:lnTo>
                  <a:lnTo>
                    <a:pt x="429" y="181"/>
                  </a:lnTo>
                  <a:lnTo>
                    <a:pt x="427" y="181"/>
                  </a:lnTo>
                  <a:lnTo>
                    <a:pt x="424" y="180"/>
                  </a:lnTo>
                  <a:lnTo>
                    <a:pt x="421" y="180"/>
                  </a:lnTo>
                  <a:lnTo>
                    <a:pt x="419" y="179"/>
                  </a:lnTo>
                  <a:lnTo>
                    <a:pt x="417" y="178"/>
                  </a:lnTo>
                  <a:lnTo>
                    <a:pt x="414" y="177"/>
                  </a:lnTo>
                  <a:lnTo>
                    <a:pt x="412" y="177"/>
                  </a:lnTo>
                  <a:lnTo>
                    <a:pt x="410" y="176"/>
                  </a:lnTo>
                  <a:lnTo>
                    <a:pt x="409" y="175"/>
                  </a:lnTo>
                  <a:lnTo>
                    <a:pt x="407" y="175"/>
                  </a:lnTo>
                  <a:lnTo>
                    <a:pt x="406" y="174"/>
                  </a:lnTo>
                  <a:lnTo>
                    <a:pt x="404" y="174"/>
                  </a:lnTo>
                  <a:lnTo>
                    <a:pt x="402" y="173"/>
                  </a:lnTo>
                  <a:lnTo>
                    <a:pt x="401" y="173"/>
                  </a:lnTo>
                  <a:lnTo>
                    <a:pt x="398" y="172"/>
                  </a:lnTo>
                  <a:lnTo>
                    <a:pt x="396" y="172"/>
                  </a:lnTo>
                  <a:lnTo>
                    <a:pt x="393" y="171"/>
                  </a:lnTo>
                  <a:lnTo>
                    <a:pt x="391" y="170"/>
                  </a:lnTo>
                  <a:lnTo>
                    <a:pt x="388" y="169"/>
                  </a:lnTo>
                  <a:lnTo>
                    <a:pt x="385" y="168"/>
                  </a:lnTo>
                  <a:lnTo>
                    <a:pt x="383" y="167"/>
                  </a:lnTo>
                  <a:lnTo>
                    <a:pt x="379" y="166"/>
                  </a:lnTo>
                  <a:lnTo>
                    <a:pt x="376" y="165"/>
                  </a:lnTo>
                  <a:lnTo>
                    <a:pt x="374" y="163"/>
                  </a:lnTo>
                  <a:lnTo>
                    <a:pt x="370" y="163"/>
                  </a:lnTo>
                  <a:lnTo>
                    <a:pt x="367" y="162"/>
                  </a:lnTo>
                  <a:lnTo>
                    <a:pt x="364" y="161"/>
                  </a:lnTo>
                  <a:lnTo>
                    <a:pt x="361" y="159"/>
                  </a:lnTo>
                  <a:lnTo>
                    <a:pt x="357" y="158"/>
                  </a:lnTo>
                  <a:lnTo>
                    <a:pt x="355" y="157"/>
                  </a:lnTo>
                  <a:lnTo>
                    <a:pt x="351" y="155"/>
                  </a:lnTo>
                  <a:lnTo>
                    <a:pt x="348" y="154"/>
                  </a:lnTo>
                  <a:lnTo>
                    <a:pt x="346" y="154"/>
                  </a:lnTo>
                  <a:lnTo>
                    <a:pt x="343" y="153"/>
                  </a:lnTo>
                  <a:lnTo>
                    <a:pt x="340" y="152"/>
                  </a:lnTo>
                  <a:lnTo>
                    <a:pt x="338" y="151"/>
                  </a:lnTo>
                  <a:lnTo>
                    <a:pt x="335" y="150"/>
                  </a:lnTo>
                  <a:lnTo>
                    <a:pt x="332" y="149"/>
                  </a:lnTo>
                  <a:lnTo>
                    <a:pt x="330" y="148"/>
                  </a:lnTo>
                  <a:lnTo>
                    <a:pt x="329" y="147"/>
                  </a:lnTo>
                  <a:lnTo>
                    <a:pt x="327" y="146"/>
                  </a:lnTo>
                  <a:lnTo>
                    <a:pt x="325" y="146"/>
                  </a:lnTo>
                  <a:lnTo>
                    <a:pt x="323" y="146"/>
                  </a:lnTo>
                  <a:lnTo>
                    <a:pt x="317" y="144"/>
                  </a:lnTo>
                  <a:lnTo>
                    <a:pt x="310" y="141"/>
                  </a:lnTo>
                  <a:lnTo>
                    <a:pt x="304" y="138"/>
                  </a:lnTo>
                  <a:lnTo>
                    <a:pt x="298" y="136"/>
                  </a:lnTo>
                  <a:lnTo>
                    <a:pt x="293" y="134"/>
                  </a:lnTo>
                  <a:lnTo>
                    <a:pt x="286" y="132"/>
                  </a:lnTo>
                  <a:lnTo>
                    <a:pt x="282" y="130"/>
                  </a:lnTo>
                  <a:lnTo>
                    <a:pt x="276" y="128"/>
                  </a:lnTo>
                  <a:lnTo>
                    <a:pt x="273" y="127"/>
                  </a:lnTo>
                  <a:lnTo>
                    <a:pt x="268" y="125"/>
                  </a:lnTo>
                  <a:lnTo>
                    <a:pt x="264" y="123"/>
                  </a:lnTo>
                  <a:lnTo>
                    <a:pt x="260" y="122"/>
                  </a:lnTo>
                  <a:lnTo>
                    <a:pt x="257" y="120"/>
                  </a:lnTo>
                  <a:lnTo>
                    <a:pt x="253" y="119"/>
                  </a:lnTo>
                  <a:lnTo>
                    <a:pt x="250" y="118"/>
                  </a:lnTo>
                  <a:lnTo>
                    <a:pt x="248" y="117"/>
                  </a:lnTo>
                  <a:lnTo>
                    <a:pt x="244" y="116"/>
                  </a:lnTo>
                  <a:lnTo>
                    <a:pt x="242" y="115"/>
                  </a:lnTo>
                  <a:lnTo>
                    <a:pt x="240" y="114"/>
                  </a:lnTo>
                  <a:lnTo>
                    <a:pt x="238" y="113"/>
                  </a:lnTo>
                  <a:lnTo>
                    <a:pt x="236" y="112"/>
                  </a:lnTo>
                  <a:lnTo>
                    <a:pt x="233" y="111"/>
                  </a:lnTo>
                  <a:lnTo>
                    <a:pt x="232" y="110"/>
                  </a:lnTo>
                  <a:lnTo>
                    <a:pt x="230" y="109"/>
                  </a:lnTo>
                  <a:lnTo>
                    <a:pt x="229" y="109"/>
                  </a:lnTo>
                  <a:lnTo>
                    <a:pt x="227" y="109"/>
                  </a:lnTo>
                  <a:lnTo>
                    <a:pt x="226" y="108"/>
                  </a:lnTo>
                  <a:lnTo>
                    <a:pt x="224" y="108"/>
                  </a:lnTo>
                  <a:lnTo>
                    <a:pt x="223" y="107"/>
                  </a:lnTo>
                  <a:lnTo>
                    <a:pt x="221" y="106"/>
                  </a:lnTo>
                  <a:lnTo>
                    <a:pt x="220" y="105"/>
                  </a:lnTo>
                  <a:lnTo>
                    <a:pt x="219" y="105"/>
                  </a:lnTo>
                  <a:lnTo>
                    <a:pt x="217" y="104"/>
                  </a:lnTo>
                  <a:lnTo>
                    <a:pt x="216" y="104"/>
                  </a:lnTo>
                  <a:lnTo>
                    <a:pt x="215" y="103"/>
                  </a:lnTo>
                  <a:lnTo>
                    <a:pt x="214" y="103"/>
                  </a:lnTo>
                  <a:lnTo>
                    <a:pt x="214" y="102"/>
                  </a:lnTo>
                  <a:lnTo>
                    <a:pt x="213" y="102"/>
                  </a:lnTo>
                  <a:lnTo>
                    <a:pt x="213" y="101"/>
                  </a:lnTo>
                  <a:lnTo>
                    <a:pt x="212" y="101"/>
                  </a:lnTo>
                  <a:lnTo>
                    <a:pt x="211" y="100"/>
                  </a:lnTo>
                  <a:lnTo>
                    <a:pt x="210" y="99"/>
                  </a:lnTo>
                  <a:lnTo>
                    <a:pt x="209" y="99"/>
                  </a:lnTo>
                  <a:lnTo>
                    <a:pt x="208" y="98"/>
                  </a:lnTo>
                  <a:lnTo>
                    <a:pt x="207" y="97"/>
                  </a:lnTo>
                  <a:lnTo>
                    <a:pt x="206" y="96"/>
                  </a:lnTo>
                  <a:lnTo>
                    <a:pt x="205" y="95"/>
                  </a:lnTo>
                  <a:lnTo>
                    <a:pt x="205" y="94"/>
                  </a:lnTo>
                  <a:lnTo>
                    <a:pt x="205" y="93"/>
                  </a:lnTo>
                  <a:lnTo>
                    <a:pt x="204" y="93"/>
                  </a:lnTo>
                  <a:lnTo>
                    <a:pt x="204" y="92"/>
                  </a:lnTo>
                  <a:lnTo>
                    <a:pt x="203" y="91"/>
                  </a:lnTo>
                  <a:lnTo>
                    <a:pt x="202" y="91"/>
                  </a:lnTo>
                  <a:lnTo>
                    <a:pt x="202" y="90"/>
                  </a:lnTo>
                  <a:lnTo>
                    <a:pt x="201" y="90"/>
                  </a:lnTo>
                  <a:lnTo>
                    <a:pt x="200" y="90"/>
                  </a:lnTo>
                  <a:lnTo>
                    <a:pt x="199" y="90"/>
                  </a:lnTo>
                  <a:lnTo>
                    <a:pt x="199" y="89"/>
                  </a:lnTo>
                  <a:lnTo>
                    <a:pt x="198" y="89"/>
                  </a:lnTo>
                  <a:lnTo>
                    <a:pt x="197" y="89"/>
                  </a:lnTo>
                  <a:lnTo>
                    <a:pt x="197" y="88"/>
                  </a:lnTo>
                  <a:lnTo>
                    <a:pt x="196" y="88"/>
                  </a:lnTo>
                  <a:lnTo>
                    <a:pt x="195" y="88"/>
                  </a:lnTo>
                  <a:lnTo>
                    <a:pt x="195" y="87"/>
                  </a:lnTo>
                  <a:lnTo>
                    <a:pt x="194" y="87"/>
                  </a:lnTo>
                  <a:lnTo>
                    <a:pt x="193" y="87"/>
                  </a:lnTo>
                  <a:lnTo>
                    <a:pt x="192" y="86"/>
                  </a:lnTo>
                  <a:lnTo>
                    <a:pt x="191" y="86"/>
                  </a:lnTo>
                  <a:lnTo>
                    <a:pt x="190" y="86"/>
                  </a:lnTo>
                  <a:lnTo>
                    <a:pt x="190" y="85"/>
                  </a:lnTo>
                  <a:lnTo>
                    <a:pt x="189" y="85"/>
                  </a:lnTo>
                  <a:lnTo>
                    <a:pt x="188" y="85"/>
                  </a:lnTo>
                  <a:lnTo>
                    <a:pt x="189" y="82"/>
                  </a:lnTo>
                  <a:lnTo>
                    <a:pt x="188" y="82"/>
                  </a:lnTo>
                  <a:lnTo>
                    <a:pt x="188" y="81"/>
                  </a:lnTo>
                  <a:lnTo>
                    <a:pt x="186" y="81"/>
                  </a:lnTo>
                  <a:lnTo>
                    <a:pt x="183" y="80"/>
                  </a:lnTo>
                  <a:lnTo>
                    <a:pt x="179" y="78"/>
                  </a:lnTo>
                  <a:lnTo>
                    <a:pt x="176" y="76"/>
                  </a:lnTo>
                  <a:lnTo>
                    <a:pt x="171" y="74"/>
                  </a:lnTo>
                  <a:lnTo>
                    <a:pt x="166" y="72"/>
                  </a:lnTo>
                  <a:lnTo>
                    <a:pt x="160" y="69"/>
                  </a:lnTo>
                  <a:lnTo>
                    <a:pt x="154" y="67"/>
                  </a:lnTo>
                  <a:lnTo>
                    <a:pt x="147" y="63"/>
                  </a:lnTo>
                  <a:lnTo>
                    <a:pt x="141" y="61"/>
                  </a:lnTo>
                  <a:lnTo>
                    <a:pt x="134" y="58"/>
                  </a:lnTo>
                  <a:lnTo>
                    <a:pt x="126" y="54"/>
                  </a:lnTo>
                  <a:lnTo>
                    <a:pt x="118" y="52"/>
                  </a:lnTo>
                  <a:lnTo>
                    <a:pt x="110" y="48"/>
                  </a:lnTo>
                  <a:lnTo>
                    <a:pt x="103" y="45"/>
                  </a:lnTo>
                  <a:lnTo>
                    <a:pt x="95" y="42"/>
                  </a:lnTo>
                  <a:lnTo>
                    <a:pt x="88" y="38"/>
                  </a:lnTo>
                  <a:lnTo>
                    <a:pt x="80" y="35"/>
                  </a:lnTo>
                  <a:lnTo>
                    <a:pt x="72" y="31"/>
                  </a:lnTo>
                  <a:lnTo>
                    <a:pt x="65" y="28"/>
                  </a:lnTo>
                  <a:lnTo>
                    <a:pt x="58" y="25"/>
                  </a:lnTo>
                  <a:lnTo>
                    <a:pt x="51" y="22"/>
                  </a:lnTo>
                  <a:lnTo>
                    <a:pt x="44" y="19"/>
                  </a:lnTo>
                  <a:lnTo>
                    <a:pt x="38" y="17"/>
                  </a:lnTo>
                  <a:lnTo>
                    <a:pt x="33" y="14"/>
                  </a:lnTo>
                  <a:lnTo>
                    <a:pt x="27" y="11"/>
                  </a:lnTo>
                  <a:lnTo>
                    <a:pt x="23" y="9"/>
                  </a:lnTo>
                  <a:lnTo>
                    <a:pt x="18" y="8"/>
                  </a:lnTo>
                  <a:lnTo>
                    <a:pt x="15" y="6"/>
                  </a:lnTo>
                  <a:lnTo>
                    <a:pt x="12" y="4"/>
                  </a:lnTo>
                  <a:lnTo>
                    <a:pt x="2" y="0"/>
                  </a:lnTo>
                  <a:lnTo>
                    <a:pt x="1" y="0"/>
                  </a:lnTo>
                  <a:lnTo>
                    <a:pt x="0" y="0"/>
                  </a:lnTo>
                  <a:lnTo>
                    <a:pt x="1" y="1"/>
                  </a:lnTo>
                  <a:lnTo>
                    <a:pt x="2" y="1"/>
                  </a:lnTo>
                  <a:lnTo>
                    <a:pt x="5" y="2"/>
                  </a:lnTo>
                  <a:lnTo>
                    <a:pt x="8" y="4"/>
                  </a:lnTo>
                  <a:lnTo>
                    <a:pt x="10" y="6"/>
                  </a:lnTo>
                  <a:lnTo>
                    <a:pt x="15" y="8"/>
                  </a:lnTo>
                  <a:lnTo>
                    <a:pt x="19" y="10"/>
                  </a:lnTo>
                  <a:lnTo>
                    <a:pt x="25" y="13"/>
                  </a:lnTo>
                  <a:lnTo>
                    <a:pt x="29" y="16"/>
                  </a:lnTo>
                  <a:lnTo>
                    <a:pt x="35" y="18"/>
                  </a:lnTo>
                  <a:lnTo>
                    <a:pt x="42" y="22"/>
                  </a:lnTo>
                  <a:lnTo>
                    <a:pt x="48" y="26"/>
                  </a:lnTo>
                  <a:lnTo>
                    <a:pt x="55" y="29"/>
                  </a:lnTo>
                  <a:lnTo>
                    <a:pt x="62" y="33"/>
                  </a:lnTo>
                  <a:lnTo>
                    <a:pt x="69" y="36"/>
                  </a:lnTo>
                  <a:lnTo>
                    <a:pt x="75" y="40"/>
                  </a:lnTo>
                  <a:lnTo>
                    <a:pt x="83" y="44"/>
                  </a:lnTo>
                  <a:lnTo>
                    <a:pt x="89" y="47"/>
                  </a:lnTo>
                  <a:lnTo>
                    <a:pt x="97" y="51"/>
                  </a:lnTo>
                  <a:lnTo>
                    <a:pt x="104" y="54"/>
                  </a:lnTo>
                  <a:lnTo>
                    <a:pt x="110" y="59"/>
                  </a:lnTo>
                  <a:lnTo>
                    <a:pt x="116" y="62"/>
                  </a:lnTo>
                  <a:lnTo>
                    <a:pt x="124" y="65"/>
                  </a:lnTo>
                  <a:lnTo>
                    <a:pt x="129" y="68"/>
                  </a:lnTo>
                  <a:lnTo>
                    <a:pt x="134" y="72"/>
                  </a:lnTo>
                  <a:lnTo>
                    <a:pt x="141" y="74"/>
                  </a:lnTo>
                  <a:lnTo>
                    <a:pt x="145" y="76"/>
                  </a:lnTo>
                  <a:lnTo>
                    <a:pt x="150" y="79"/>
                  </a:lnTo>
                  <a:lnTo>
                    <a:pt x="153" y="81"/>
                  </a:lnTo>
                  <a:lnTo>
                    <a:pt x="157" y="82"/>
                  </a:lnTo>
                  <a:lnTo>
                    <a:pt x="159" y="84"/>
                  </a:lnTo>
                  <a:lnTo>
                    <a:pt x="160" y="84"/>
                  </a:lnTo>
                  <a:lnTo>
                    <a:pt x="162" y="85"/>
                  </a:lnTo>
                  <a:lnTo>
                    <a:pt x="164" y="87"/>
                  </a:lnTo>
                  <a:lnTo>
                    <a:pt x="166" y="87"/>
                  </a:lnTo>
                  <a:lnTo>
                    <a:pt x="167" y="88"/>
                  </a:lnTo>
                  <a:lnTo>
                    <a:pt x="169" y="89"/>
                  </a:lnTo>
                  <a:lnTo>
                    <a:pt x="171" y="90"/>
                  </a:lnTo>
                  <a:lnTo>
                    <a:pt x="173" y="90"/>
                  </a:lnTo>
                  <a:lnTo>
                    <a:pt x="175" y="91"/>
                  </a:lnTo>
                  <a:lnTo>
                    <a:pt x="177" y="92"/>
                  </a:lnTo>
                  <a:lnTo>
                    <a:pt x="178" y="94"/>
                  </a:lnTo>
                  <a:lnTo>
                    <a:pt x="180" y="94"/>
                  </a:lnTo>
                  <a:lnTo>
                    <a:pt x="182" y="96"/>
                  </a:lnTo>
                  <a:lnTo>
                    <a:pt x="184" y="97"/>
                  </a:lnTo>
                  <a:lnTo>
                    <a:pt x="187" y="98"/>
                  </a:lnTo>
                  <a:lnTo>
                    <a:pt x="188" y="99"/>
                  </a:lnTo>
                  <a:lnTo>
                    <a:pt x="190" y="99"/>
                  </a:lnTo>
                  <a:lnTo>
                    <a:pt x="192" y="100"/>
                  </a:lnTo>
                  <a:lnTo>
                    <a:pt x="194" y="101"/>
                  </a:lnTo>
                  <a:lnTo>
                    <a:pt x="196" y="102"/>
                  </a:lnTo>
                  <a:lnTo>
                    <a:pt x="198" y="103"/>
                  </a:lnTo>
                  <a:lnTo>
                    <a:pt x="200" y="104"/>
                  </a:lnTo>
                  <a:lnTo>
                    <a:pt x="202" y="106"/>
                  </a:lnTo>
                  <a:lnTo>
                    <a:pt x="204" y="106"/>
                  </a:lnTo>
                  <a:lnTo>
                    <a:pt x="205" y="107"/>
                  </a:lnTo>
                  <a:lnTo>
                    <a:pt x="207" y="109"/>
                  </a:lnTo>
                  <a:lnTo>
                    <a:pt x="209" y="109"/>
                  </a:lnTo>
                  <a:lnTo>
                    <a:pt x="211" y="109"/>
                  </a:lnTo>
                  <a:lnTo>
                    <a:pt x="213" y="110"/>
                  </a:lnTo>
                  <a:lnTo>
                    <a:pt x="214" y="111"/>
                  </a:lnTo>
                  <a:lnTo>
                    <a:pt x="216" y="112"/>
                  </a:lnTo>
                  <a:lnTo>
                    <a:pt x="217" y="112"/>
                  </a:lnTo>
                  <a:lnTo>
                    <a:pt x="219" y="113"/>
                  </a:lnTo>
                  <a:lnTo>
                    <a:pt x="222" y="114"/>
                  </a:lnTo>
                  <a:lnTo>
                    <a:pt x="223" y="115"/>
                  </a:lnTo>
                  <a:lnTo>
                    <a:pt x="227" y="117"/>
                  </a:lnTo>
                  <a:lnTo>
                    <a:pt x="232" y="118"/>
                  </a:lnTo>
                  <a:lnTo>
                    <a:pt x="237" y="121"/>
                  </a:lnTo>
                  <a:lnTo>
                    <a:pt x="242" y="123"/>
                  </a:lnTo>
                  <a:lnTo>
                    <a:pt x="250" y="126"/>
                  </a:lnTo>
                  <a:lnTo>
                    <a:pt x="256" y="127"/>
                  </a:lnTo>
                  <a:lnTo>
                    <a:pt x="263" y="131"/>
                  </a:lnTo>
                  <a:lnTo>
                    <a:pt x="271" y="134"/>
                  </a:lnTo>
                  <a:lnTo>
                    <a:pt x="278" y="136"/>
                  </a:lnTo>
                  <a:lnTo>
                    <a:pt x="286" y="140"/>
                  </a:lnTo>
                  <a:lnTo>
                    <a:pt x="295" y="143"/>
                  </a:lnTo>
                  <a:lnTo>
                    <a:pt x="304" y="146"/>
                  </a:lnTo>
                  <a:lnTo>
                    <a:pt x="312" y="150"/>
                  </a:lnTo>
                  <a:lnTo>
                    <a:pt x="322" y="154"/>
                  </a:lnTo>
                  <a:lnTo>
                    <a:pt x="330" y="156"/>
                  </a:lnTo>
                  <a:lnTo>
                    <a:pt x="339" y="160"/>
                  </a:lnTo>
                  <a:lnTo>
                    <a:pt x="348" y="163"/>
                  </a:lnTo>
                  <a:lnTo>
                    <a:pt x="357" y="166"/>
                  </a:lnTo>
                  <a:lnTo>
                    <a:pt x="365" y="170"/>
                  </a:lnTo>
                  <a:lnTo>
                    <a:pt x="372" y="172"/>
                  </a:lnTo>
                  <a:lnTo>
                    <a:pt x="380" y="175"/>
                  </a:lnTo>
                  <a:lnTo>
                    <a:pt x="386" y="178"/>
                  </a:lnTo>
                  <a:lnTo>
                    <a:pt x="393" y="181"/>
                  </a:lnTo>
                  <a:lnTo>
                    <a:pt x="399" y="183"/>
                  </a:lnTo>
                  <a:lnTo>
                    <a:pt x="404" y="185"/>
                  </a:lnTo>
                  <a:lnTo>
                    <a:pt x="410" y="187"/>
                  </a:lnTo>
                  <a:lnTo>
                    <a:pt x="413" y="189"/>
                  </a:lnTo>
                  <a:lnTo>
                    <a:pt x="416" y="190"/>
                  </a:lnTo>
                  <a:lnTo>
                    <a:pt x="419" y="190"/>
                  </a:lnTo>
                  <a:lnTo>
                    <a:pt x="420" y="190"/>
                  </a:lnTo>
                  <a:lnTo>
                    <a:pt x="421" y="191"/>
                  </a:lnTo>
                  <a:lnTo>
                    <a:pt x="422" y="191"/>
                  </a:lnTo>
                  <a:lnTo>
                    <a:pt x="424" y="192"/>
                  </a:lnTo>
                  <a:lnTo>
                    <a:pt x="426" y="192"/>
                  </a:lnTo>
                  <a:lnTo>
                    <a:pt x="428" y="193"/>
                  </a:lnTo>
                  <a:lnTo>
                    <a:pt x="429" y="193"/>
                  </a:lnTo>
                  <a:lnTo>
                    <a:pt x="432" y="194"/>
                  </a:lnTo>
                  <a:lnTo>
                    <a:pt x="435" y="195"/>
                  </a:lnTo>
                  <a:lnTo>
                    <a:pt x="437" y="195"/>
                  </a:lnTo>
                  <a:lnTo>
                    <a:pt x="440" y="196"/>
                  </a:lnTo>
                  <a:lnTo>
                    <a:pt x="444" y="197"/>
                  </a:lnTo>
                  <a:lnTo>
                    <a:pt x="446" y="198"/>
                  </a:lnTo>
                  <a:lnTo>
                    <a:pt x="450" y="199"/>
                  </a:lnTo>
                  <a:lnTo>
                    <a:pt x="454" y="199"/>
                  </a:lnTo>
                  <a:lnTo>
                    <a:pt x="457" y="200"/>
                  </a:lnTo>
                  <a:lnTo>
                    <a:pt x="461" y="201"/>
                  </a:lnTo>
                  <a:lnTo>
                    <a:pt x="464" y="201"/>
                  </a:lnTo>
                  <a:lnTo>
                    <a:pt x="469" y="202"/>
                  </a:lnTo>
                  <a:lnTo>
                    <a:pt x="473" y="203"/>
                  </a:lnTo>
                  <a:lnTo>
                    <a:pt x="477" y="204"/>
                  </a:lnTo>
                  <a:lnTo>
                    <a:pt x="481" y="205"/>
                  </a:lnTo>
                  <a:lnTo>
                    <a:pt x="485" y="206"/>
                  </a:lnTo>
                  <a:lnTo>
                    <a:pt x="489" y="206"/>
                  </a:lnTo>
                  <a:lnTo>
                    <a:pt x="494" y="206"/>
                  </a:lnTo>
                  <a:lnTo>
                    <a:pt x="499" y="207"/>
                  </a:lnTo>
                  <a:lnTo>
                    <a:pt x="503" y="208"/>
                  </a:lnTo>
                  <a:lnTo>
                    <a:pt x="508" y="208"/>
                  </a:lnTo>
                  <a:lnTo>
                    <a:pt x="512" y="209"/>
                  </a:lnTo>
                  <a:lnTo>
                    <a:pt x="517" y="209"/>
                  </a:lnTo>
                  <a:lnTo>
                    <a:pt x="521" y="209"/>
                  </a:lnTo>
                  <a:lnTo>
                    <a:pt x="526" y="209"/>
                  </a:lnTo>
                  <a:lnTo>
                    <a:pt x="531" y="209"/>
                  </a:lnTo>
                </a:path>
              </a:pathLst>
            </a:custGeom>
            <a:solidFill>
              <a:srgbClr val="D9D9D9"/>
            </a:solidFill>
            <a:ln w="12700" cap="rnd">
              <a:noFill/>
              <a:round/>
              <a:headEnd/>
              <a:tailEnd/>
            </a:ln>
          </p:spPr>
          <p:txBody>
            <a:bodyPr/>
            <a:lstStyle/>
            <a:p>
              <a:endParaRPr lang="en-US"/>
            </a:p>
          </p:txBody>
        </p:sp>
        <p:sp>
          <p:nvSpPr>
            <p:cNvPr id="41061" name="Freeform 67"/>
            <p:cNvSpPr>
              <a:spLocks noChangeAspect="1"/>
            </p:cNvSpPr>
            <p:nvPr/>
          </p:nvSpPr>
          <p:spPr bwMode="auto">
            <a:xfrm>
              <a:off x="456" y="1576"/>
              <a:ext cx="533" cy="207"/>
            </a:xfrm>
            <a:custGeom>
              <a:avLst/>
              <a:gdLst>
                <a:gd name="T0" fmla="*/ 531 w 533"/>
                <a:gd name="T1" fmla="*/ 205 h 207"/>
                <a:gd name="T2" fmla="*/ 526 w 533"/>
                <a:gd name="T3" fmla="*/ 203 h 207"/>
                <a:gd name="T4" fmla="*/ 519 w 533"/>
                <a:gd name="T5" fmla="*/ 201 h 207"/>
                <a:gd name="T6" fmla="*/ 512 w 533"/>
                <a:gd name="T7" fmla="*/ 198 h 207"/>
                <a:gd name="T8" fmla="*/ 506 w 533"/>
                <a:gd name="T9" fmla="*/ 197 h 207"/>
                <a:gd name="T10" fmla="*/ 498 w 533"/>
                <a:gd name="T11" fmla="*/ 196 h 207"/>
                <a:gd name="T12" fmla="*/ 487 w 533"/>
                <a:gd name="T13" fmla="*/ 194 h 207"/>
                <a:gd name="T14" fmla="*/ 474 w 533"/>
                <a:gd name="T15" fmla="*/ 192 h 207"/>
                <a:gd name="T16" fmla="*/ 462 w 533"/>
                <a:gd name="T17" fmla="*/ 189 h 207"/>
                <a:gd name="T18" fmla="*/ 454 w 533"/>
                <a:gd name="T19" fmla="*/ 188 h 207"/>
                <a:gd name="T20" fmla="*/ 443 w 533"/>
                <a:gd name="T21" fmla="*/ 186 h 207"/>
                <a:gd name="T22" fmla="*/ 425 w 533"/>
                <a:gd name="T23" fmla="*/ 180 h 207"/>
                <a:gd name="T24" fmla="*/ 403 w 533"/>
                <a:gd name="T25" fmla="*/ 174 h 207"/>
                <a:gd name="T26" fmla="*/ 383 w 533"/>
                <a:gd name="T27" fmla="*/ 168 h 207"/>
                <a:gd name="T28" fmla="*/ 368 w 533"/>
                <a:gd name="T29" fmla="*/ 163 h 207"/>
                <a:gd name="T30" fmla="*/ 354 w 533"/>
                <a:gd name="T31" fmla="*/ 158 h 207"/>
                <a:gd name="T32" fmla="*/ 324 w 533"/>
                <a:gd name="T33" fmla="*/ 146 h 207"/>
                <a:gd name="T34" fmla="*/ 286 w 533"/>
                <a:gd name="T35" fmla="*/ 131 h 207"/>
                <a:gd name="T36" fmla="*/ 246 w 533"/>
                <a:gd name="T37" fmla="*/ 116 h 207"/>
                <a:gd name="T38" fmla="*/ 216 w 533"/>
                <a:gd name="T39" fmla="*/ 104 h 207"/>
                <a:gd name="T40" fmla="*/ 204 w 533"/>
                <a:gd name="T41" fmla="*/ 98 h 207"/>
                <a:gd name="T42" fmla="*/ 199 w 533"/>
                <a:gd name="T43" fmla="*/ 94 h 207"/>
                <a:gd name="T44" fmla="*/ 192 w 533"/>
                <a:gd name="T45" fmla="*/ 90 h 207"/>
                <a:gd name="T46" fmla="*/ 187 w 533"/>
                <a:gd name="T47" fmla="*/ 85 h 207"/>
                <a:gd name="T48" fmla="*/ 183 w 533"/>
                <a:gd name="T49" fmla="*/ 82 h 207"/>
                <a:gd name="T50" fmla="*/ 179 w 533"/>
                <a:gd name="T51" fmla="*/ 79 h 207"/>
                <a:gd name="T52" fmla="*/ 173 w 533"/>
                <a:gd name="T53" fmla="*/ 76 h 207"/>
                <a:gd name="T54" fmla="*/ 149 w 533"/>
                <a:gd name="T55" fmla="*/ 65 h 207"/>
                <a:gd name="T56" fmla="*/ 110 w 533"/>
                <a:gd name="T57" fmla="*/ 49 h 207"/>
                <a:gd name="T58" fmla="*/ 68 w 533"/>
                <a:gd name="T59" fmla="*/ 30 h 207"/>
                <a:gd name="T60" fmla="*/ 33 w 533"/>
                <a:gd name="T61" fmla="*/ 14 h 207"/>
                <a:gd name="T62" fmla="*/ 15 w 533"/>
                <a:gd name="T63" fmla="*/ 7 h 207"/>
                <a:gd name="T64" fmla="*/ 11 w 533"/>
                <a:gd name="T65" fmla="*/ 4 h 207"/>
                <a:gd name="T66" fmla="*/ 6 w 533"/>
                <a:gd name="T67" fmla="*/ 1 h 207"/>
                <a:gd name="T68" fmla="*/ 0 w 533"/>
                <a:gd name="T69" fmla="*/ 0 h 207"/>
                <a:gd name="T70" fmla="*/ 8 w 533"/>
                <a:gd name="T71" fmla="*/ 4 h 207"/>
                <a:gd name="T72" fmla="*/ 36 w 533"/>
                <a:gd name="T73" fmla="*/ 18 h 207"/>
                <a:gd name="T74" fmla="*/ 78 w 533"/>
                <a:gd name="T75" fmla="*/ 41 h 207"/>
                <a:gd name="T76" fmla="*/ 124 w 533"/>
                <a:gd name="T77" fmla="*/ 64 h 207"/>
                <a:gd name="T78" fmla="*/ 161 w 533"/>
                <a:gd name="T79" fmla="*/ 83 h 207"/>
                <a:gd name="T80" fmla="*/ 177 w 533"/>
                <a:gd name="T81" fmla="*/ 91 h 207"/>
                <a:gd name="T82" fmla="*/ 185 w 533"/>
                <a:gd name="T83" fmla="*/ 94 h 207"/>
                <a:gd name="T84" fmla="*/ 195 w 533"/>
                <a:gd name="T85" fmla="*/ 100 h 207"/>
                <a:gd name="T86" fmla="*/ 208 w 533"/>
                <a:gd name="T87" fmla="*/ 106 h 207"/>
                <a:gd name="T88" fmla="*/ 224 w 533"/>
                <a:gd name="T89" fmla="*/ 112 h 207"/>
                <a:gd name="T90" fmla="*/ 240 w 533"/>
                <a:gd name="T91" fmla="*/ 120 h 207"/>
                <a:gd name="T92" fmla="*/ 264 w 533"/>
                <a:gd name="T93" fmla="*/ 128 h 207"/>
                <a:gd name="T94" fmla="*/ 303 w 533"/>
                <a:gd name="T95" fmla="*/ 144 h 207"/>
                <a:gd name="T96" fmla="*/ 347 w 533"/>
                <a:gd name="T97" fmla="*/ 161 h 207"/>
                <a:gd name="T98" fmla="*/ 389 w 533"/>
                <a:gd name="T99" fmla="*/ 176 h 207"/>
                <a:gd name="T100" fmla="*/ 422 w 533"/>
                <a:gd name="T101" fmla="*/ 188 h 207"/>
                <a:gd name="T102" fmla="*/ 439 w 533"/>
                <a:gd name="T103" fmla="*/ 193 h 207"/>
                <a:gd name="T104" fmla="*/ 458 w 533"/>
                <a:gd name="T105" fmla="*/ 197 h 207"/>
                <a:gd name="T106" fmla="*/ 478 w 533"/>
                <a:gd name="T107" fmla="*/ 200 h 207"/>
                <a:gd name="T108" fmla="*/ 500 w 533"/>
                <a:gd name="T109" fmla="*/ 204 h 207"/>
                <a:gd name="T110" fmla="*/ 518 w 533"/>
                <a:gd name="T111" fmla="*/ 205 h 20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33"/>
                <a:gd name="T169" fmla="*/ 0 h 207"/>
                <a:gd name="T170" fmla="*/ 533 w 533"/>
                <a:gd name="T171" fmla="*/ 207 h 20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33" h="207">
                  <a:moveTo>
                    <a:pt x="529" y="206"/>
                  </a:moveTo>
                  <a:lnTo>
                    <a:pt x="530" y="206"/>
                  </a:lnTo>
                  <a:lnTo>
                    <a:pt x="531" y="206"/>
                  </a:lnTo>
                  <a:lnTo>
                    <a:pt x="532" y="206"/>
                  </a:lnTo>
                  <a:lnTo>
                    <a:pt x="532" y="205"/>
                  </a:lnTo>
                  <a:lnTo>
                    <a:pt x="531" y="205"/>
                  </a:lnTo>
                  <a:lnTo>
                    <a:pt x="530" y="205"/>
                  </a:lnTo>
                  <a:lnTo>
                    <a:pt x="529" y="204"/>
                  </a:lnTo>
                  <a:lnTo>
                    <a:pt x="528" y="204"/>
                  </a:lnTo>
                  <a:lnTo>
                    <a:pt x="527" y="204"/>
                  </a:lnTo>
                  <a:lnTo>
                    <a:pt x="527" y="203"/>
                  </a:lnTo>
                  <a:lnTo>
                    <a:pt x="526" y="203"/>
                  </a:lnTo>
                  <a:lnTo>
                    <a:pt x="525" y="203"/>
                  </a:lnTo>
                  <a:lnTo>
                    <a:pt x="524" y="202"/>
                  </a:lnTo>
                  <a:lnTo>
                    <a:pt x="523" y="202"/>
                  </a:lnTo>
                  <a:lnTo>
                    <a:pt x="522" y="201"/>
                  </a:lnTo>
                  <a:lnTo>
                    <a:pt x="521" y="201"/>
                  </a:lnTo>
                  <a:lnTo>
                    <a:pt x="519" y="201"/>
                  </a:lnTo>
                  <a:lnTo>
                    <a:pt x="518" y="200"/>
                  </a:lnTo>
                  <a:lnTo>
                    <a:pt x="516" y="200"/>
                  </a:lnTo>
                  <a:lnTo>
                    <a:pt x="515" y="199"/>
                  </a:lnTo>
                  <a:lnTo>
                    <a:pt x="514" y="199"/>
                  </a:lnTo>
                  <a:lnTo>
                    <a:pt x="513" y="199"/>
                  </a:lnTo>
                  <a:lnTo>
                    <a:pt x="512" y="198"/>
                  </a:lnTo>
                  <a:lnTo>
                    <a:pt x="511" y="198"/>
                  </a:lnTo>
                  <a:lnTo>
                    <a:pt x="510" y="197"/>
                  </a:lnTo>
                  <a:lnTo>
                    <a:pt x="509" y="197"/>
                  </a:lnTo>
                  <a:lnTo>
                    <a:pt x="508" y="197"/>
                  </a:lnTo>
                  <a:lnTo>
                    <a:pt x="507" y="197"/>
                  </a:lnTo>
                  <a:lnTo>
                    <a:pt x="506" y="197"/>
                  </a:lnTo>
                  <a:lnTo>
                    <a:pt x="505" y="197"/>
                  </a:lnTo>
                  <a:lnTo>
                    <a:pt x="504" y="197"/>
                  </a:lnTo>
                  <a:lnTo>
                    <a:pt x="503" y="197"/>
                  </a:lnTo>
                  <a:lnTo>
                    <a:pt x="501" y="196"/>
                  </a:lnTo>
                  <a:lnTo>
                    <a:pt x="500" y="196"/>
                  </a:lnTo>
                  <a:lnTo>
                    <a:pt x="498" y="196"/>
                  </a:lnTo>
                  <a:lnTo>
                    <a:pt x="496" y="196"/>
                  </a:lnTo>
                  <a:lnTo>
                    <a:pt x="495" y="196"/>
                  </a:lnTo>
                  <a:lnTo>
                    <a:pt x="493" y="195"/>
                  </a:lnTo>
                  <a:lnTo>
                    <a:pt x="492" y="195"/>
                  </a:lnTo>
                  <a:lnTo>
                    <a:pt x="489" y="194"/>
                  </a:lnTo>
                  <a:lnTo>
                    <a:pt x="487" y="194"/>
                  </a:lnTo>
                  <a:lnTo>
                    <a:pt x="486" y="194"/>
                  </a:lnTo>
                  <a:lnTo>
                    <a:pt x="484" y="193"/>
                  </a:lnTo>
                  <a:lnTo>
                    <a:pt x="481" y="193"/>
                  </a:lnTo>
                  <a:lnTo>
                    <a:pt x="479" y="192"/>
                  </a:lnTo>
                  <a:lnTo>
                    <a:pt x="477" y="192"/>
                  </a:lnTo>
                  <a:lnTo>
                    <a:pt x="474" y="192"/>
                  </a:lnTo>
                  <a:lnTo>
                    <a:pt x="472" y="191"/>
                  </a:lnTo>
                  <a:lnTo>
                    <a:pt x="470" y="191"/>
                  </a:lnTo>
                  <a:lnTo>
                    <a:pt x="468" y="190"/>
                  </a:lnTo>
                  <a:lnTo>
                    <a:pt x="466" y="190"/>
                  </a:lnTo>
                  <a:lnTo>
                    <a:pt x="464" y="190"/>
                  </a:lnTo>
                  <a:lnTo>
                    <a:pt x="462" y="189"/>
                  </a:lnTo>
                  <a:lnTo>
                    <a:pt x="460" y="189"/>
                  </a:lnTo>
                  <a:lnTo>
                    <a:pt x="459" y="189"/>
                  </a:lnTo>
                  <a:lnTo>
                    <a:pt x="458" y="188"/>
                  </a:lnTo>
                  <a:lnTo>
                    <a:pt x="457" y="188"/>
                  </a:lnTo>
                  <a:lnTo>
                    <a:pt x="455" y="188"/>
                  </a:lnTo>
                  <a:lnTo>
                    <a:pt x="454" y="188"/>
                  </a:lnTo>
                  <a:lnTo>
                    <a:pt x="453" y="188"/>
                  </a:lnTo>
                  <a:lnTo>
                    <a:pt x="451" y="188"/>
                  </a:lnTo>
                  <a:lnTo>
                    <a:pt x="450" y="187"/>
                  </a:lnTo>
                  <a:lnTo>
                    <a:pt x="448" y="187"/>
                  </a:lnTo>
                  <a:lnTo>
                    <a:pt x="446" y="186"/>
                  </a:lnTo>
                  <a:lnTo>
                    <a:pt x="443" y="186"/>
                  </a:lnTo>
                  <a:lnTo>
                    <a:pt x="441" y="185"/>
                  </a:lnTo>
                  <a:lnTo>
                    <a:pt x="438" y="184"/>
                  </a:lnTo>
                  <a:lnTo>
                    <a:pt x="435" y="183"/>
                  </a:lnTo>
                  <a:lnTo>
                    <a:pt x="432" y="182"/>
                  </a:lnTo>
                  <a:lnTo>
                    <a:pt x="429" y="181"/>
                  </a:lnTo>
                  <a:lnTo>
                    <a:pt x="425" y="180"/>
                  </a:lnTo>
                  <a:lnTo>
                    <a:pt x="422" y="180"/>
                  </a:lnTo>
                  <a:lnTo>
                    <a:pt x="418" y="179"/>
                  </a:lnTo>
                  <a:lnTo>
                    <a:pt x="414" y="178"/>
                  </a:lnTo>
                  <a:lnTo>
                    <a:pt x="411" y="176"/>
                  </a:lnTo>
                  <a:lnTo>
                    <a:pt x="407" y="175"/>
                  </a:lnTo>
                  <a:lnTo>
                    <a:pt x="403" y="174"/>
                  </a:lnTo>
                  <a:lnTo>
                    <a:pt x="400" y="173"/>
                  </a:lnTo>
                  <a:lnTo>
                    <a:pt x="396" y="171"/>
                  </a:lnTo>
                  <a:lnTo>
                    <a:pt x="393" y="171"/>
                  </a:lnTo>
                  <a:lnTo>
                    <a:pt x="389" y="170"/>
                  </a:lnTo>
                  <a:lnTo>
                    <a:pt x="386" y="169"/>
                  </a:lnTo>
                  <a:lnTo>
                    <a:pt x="383" y="168"/>
                  </a:lnTo>
                  <a:lnTo>
                    <a:pt x="379" y="167"/>
                  </a:lnTo>
                  <a:lnTo>
                    <a:pt x="377" y="166"/>
                  </a:lnTo>
                  <a:lnTo>
                    <a:pt x="374" y="164"/>
                  </a:lnTo>
                  <a:lnTo>
                    <a:pt x="371" y="163"/>
                  </a:lnTo>
                  <a:lnTo>
                    <a:pt x="369" y="163"/>
                  </a:lnTo>
                  <a:lnTo>
                    <a:pt x="368" y="163"/>
                  </a:lnTo>
                  <a:lnTo>
                    <a:pt x="366" y="163"/>
                  </a:lnTo>
                  <a:lnTo>
                    <a:pt x="364" y="162"/>
                  </a:lnTo>
                  <a:lnTo>
                    <a:pt x="363" y="161"/>
                  </a:lnTo>
                  <a:lnTo>
                    <a:pt x="360" y="160"/>
                  </a:lnTo>
                  <a:lnTo>
                    <a:pt x="358" y="159"/>
                  </a:lnTo>
                  <a:lnTo>
                    <a:pt x="354" y="158"/>
                  </a:lnTo>
                  <a:lnTo>
                    <a:pt x="351" y="156"/>
                  </a:lnTo>
                  <a:lnTo>
                    <a:pt x="346" y="154"/>
                  </a:lnTo>
                  <a:lnTo>
                    <a:pt x="341" y="153"/>
                  </a:lnTo>
                  <a:lnTo>
                    <a:pt x="336" y="151"/>
                  </a:lnTo>
                  <a:lnTo>
                    <a:pt x="331" y="149"/>
                  </a:lnTo>
                  <a:lnTo>
                    <a:pt x="324" y="146"/>
                  </a:lnTo>
                  <a:lnTo>
                    <a:pt x="318" y="144"/>
                  </a:lnTo>
                  <a:lnTo>
                    <a:pt x="312" y="142"/>
                  </a:lnTo>
                  <a:lnTo>
                    <a:pt x="306" y="139"/>
                  </a:lnTo>
                  <a:lnTo>
                    <a:pt x="299" y="137"/>
                  </a:lnTo>
                  <a:lnTo>
                    <a:pt x="292" y="134"/>
                  </a:lnTo>
                  <a:lnTo>
                    <a:pt x="286" y="131"/>
                  </a:lnTo>
                  <a:lnTo>
                    <a:pt x="279" y="129"/>
                  </a:lnTo>
                  <a:lnTo>
                    <a:pt x="272" y="127"/>
                  </a:lnTo>
                  <a:lnTo>
                    <a:pt x="265" y="124"/>
                  </a:lnTo>
                  <a:lnTo>
                    <a:pt x="259" y="121"/>
                  </a:lnTo>
                  <a:lnTo>
                    <a:pt x="252" y="119"/>
                  </a:lnTo>
                  <a:lnTo>
                    <a:pt x="246" y="116"/>
                  </a:lnTo>
                  <a:lnTo>
                    <a:pt x="240" y="114"/>
                  </a:lnTo>
                  <a:lnTo>
                    <a:pt x="234" y="112"/>
                  </a:lnTo>
                  <a:lnTo>
                    <a:pt x="230" y="111"/>
                  </a:lnTo>
                  <a:lnTo>
                    <a:pt x="225" y="108"/>
                  </a:lnTo>
                  <a:lnTo>
                    <a:pt x="220" y="106"/>
                  </a:lnTo>
                  <a:lnTo>
                    <a:pt x="216" y="104"/>
                  </a:lnTo>
                  <a:lnTo>
                    <a:pt x="213" y="103"/>
                  </a:lnTo>
                  <a:lnTo>
                    <a:pt x="210" y="102"/>
                  </a:lnTo>
                  <a:lnTo>
                    <a:pt x="208" y="100"/>
                  </a:lnTo>
                  <a:lnTo>
                    <a:pt x="206" y="99"/>
                  </a:lnTo>
                  <a:lnTo>
                    <a:pt x="205" y="99"/>
                  </a:lnTo>
                  <a:lnTo>
                    <a:pt x="204" y="98"/>
                  </a:lnTo>
                  <a:lnTo>
                    <a:pt x="203" y="97"/>
                  </a:lnTo>
                  <a:lnTo>
                    <a:pt x="202" y="97"/>
                  </a:lnTo>
                  <a:lnTo>
                    <a:pt x="202" y="96"/>
                  </a:lnTo>
                  <a:lnTo>
                    <a:pt x="200" y="96"/>
                  </a:lnTo>
                  <a:lnTo>
                    <a:pt x="200" y="95"/>
                  </a:lnTo>
                  <a:lnTo>
                    <a:pt x="199" y="94"/>
                  </a:lnTo>
                  <a:lnTo>
                    <a:pt x="198" y="94"/>
                  </a:lnTo>
                  <a:lnTo>
                    <a:pt x="197" y="93"/>
                  </a:lnTo>
                  <a:lnTo>
                    <a:pt x="196" y="92"/>
                  </a:lnTo>
                  <a:lnTo>
                    <a:pt x="195" y="91"/>
                  </a:lnTo>
                  <a:lnTo>
                    <a:pt x="194" y="91"/>
                  </a:lnTo>
                  <a:lnTo>
                    <a:pt x="192" y="90"/>
                  </a:lnTo>
                  <a:lnTo>
                    <a:pt x="191" y="89"/>
                  </a:lnTo>
                  <a:lnTo>
                    <a:pt x="190" y="88"/>
                  </a:lnTo>
                  <a:lnTo>
                    <a:pt x="189" y="88"/>
                  </a:lnTo>
                  <a:lnTo>
                    <a:pt x="189" y="87"/>
                  </a:lnTo>
                  <a:lnTo>
                    <a:pt x="188" y="86"/>
                  </a:lnTo>
                  <a:lnTo>
                    <a:pt x="187" y="85"/>
                  </a:lnTo>
                  <a:lnTo>
                    <a:pt x="186" y="85"/>
                  </a:lnTo>
                  <a:lnTo>
                    <a:pt x="185" y="85"/>
                  </a:lnTo>
                  <a:lnTo>
                    <a:pt x="185" y="84"/>
                  </a:lnTo>
                  <a:lnTo>
                    <a:pt x="184" y="84"/>
                  </a:lnTo>
                  <a:lnTo>
                    <a:pt x="183" y="83"/>
                  </a:lnTo>
                  <a:lnTo>
                    <a:pt x="183" y="82"/>
                  </a:lnTo>
                  <a:lnTo>
                    <a:pt x="182" y="82"/>
                  </a:lnTo>
                  <a:lnTo>
                    <a:pt x="182" y="81"/>
                  </a:lnTo>
                  <a:lnTo>
                    <a:pt x="181" y="81"/>
                  </a:lnTo>
                  <a:lnTo>
                    <a:pt x="181" y="80"/>
                  </a:lnTo>
                  <a:lnTo>
                    <a:pt x="180" y="80"/>
                  </a:lnTo>
                  <a:lnTo>
                    <a:pt x="179" y="79"/>
                  </a:lnTo>
                  <a:lnTo>
                    <a:pt x="178" y="78"/>
                  </a:lnTo>
                  <a:lnTo>
                    <a:pt x="177" y="78"/>
                  </a:lnTo>
                  <a:lnTo>
                    <a:pt x="176" y="77"/>
                  </a:lnTo>
                  <a:lnTo>
                    <a:pt x="175" y="77"/>
                  </a:lnTo>
                  <a:lnTo>
                    <a:pt x="174" y="77"/>
                  </a:lnTo>
                  <a:lnTo>
                    <a:pt x="173" y="76"/>
                  </a:lnTo>
                  <a:lnTo>
                    <a:pt x="170" y="75"/>
                  </a:lnTo>
                  <a:lnTo>
                    <a:pt x="168" y="73"/>
                  </a:lnTo>
                  <a:lnTo>
                    <a:pt x="163" y="72"/>
                  </a:lnTo>
                  <a:lnTo>
                    <a:pt x="159" y="69"/>
                  </a:lnTo>
                  <a:lnTo>
                    <a:pt x="154" y="68"/>
                  </a:lnTo>
                  <a:lnTo>
                    <a:pt x="149" y="65"/>
                  </a:lnTo>
                  <a:lnTo>
                    <a:pt x="144" y="63"/>
                  </a:lnTo>
                  <a:lnTo>
                    <a:pt x="137" y="60"/>
                  </a:lnTo>
                  <a:lnTo>
                    <a:pt x="131" y="58"/>
                  </a:lnTo>
                  <a:lnTo>
                    <a:pt x="124" y="54"/>
                  </a:lnTo>
                  <a:lnTo>
                    <a:pt x="117" y="51"/>
                  </a:lnTo>
                  <a:lnTo>
                    <a:pt x="110" y="49"/>
                  </a:lnTo>
                  <a:lnTo>
                    <a:pt x="103" y="45"/>
                  </a:lnTo>
                  <a:lnTo>
                    <a:pt x="96" y="42"/>
                  </a:lnTo>
                  <a:lnTo>
                    <a:pt x="89" y="39"/>
                  </a:lnTo>
                  <a:lnTo>
                    <a:pt x="81" y="36"/>
                  </a:lnTo>
                  <a:lnTo>
                    <a:pt x="74" y="33"/>
                  </a:lnTo>
                  <a:lnTo>
                    <a:pt x="68" y="30"/>
                  </a:lnTo>
                  <a:lnTo>
                    <a:pt x="62" y="26"/>
                  </a:lnTo>
                  <a:lnTo>
                    <a:pt x="54" y="24"/>
                  </a:lnTo>
                  <a:lnTo>
                    <a:pt x="48" y="21"/>
                  </a:lnTo>
                  <a:lnTo>
                    <a:pt x="43" y="18"/>
                  </a:lnTo>
                  <a:lnTo>
                    <a:pt x="37" y="17"/>
                  </a:lnTo>
                  <a:lnTo>
                    <a:pt x="33" y="14"/>
                  </a:lnTo>
                  <a:lnTo>
                    <a:pt x="27" y="12"/>
                  </a:lnTo>
                  <a:lnTo>
                    <a:pt x="24" y="10"/>
                  </a:lnTo>
                  <a:lnTo>
                    <a:pt x="20" y="8"/>
                  </a:lnTo>
                  <a:lnTo>
                    <a:pt x="18" y="8"/>
                  </a:lnTo>
                  <a:lnTo>
                    <a:pt x="17" y="7"/>
                  </a:lnTo>
                  <a:lnTo>
                    <a:pt x="15" y="7"/>
                  </a:lnTo>
                  <a:lnTo>
                    <a:pt x="15" y="6"/>
                  </a:lnTo>
                  <a:lnTo>
                    <a:pt x="14" y="6"/>
                  </a:lnTo>
                  <a:lnTo>
                    <a:pt x="14" y="5"/>
                  </a:lnTo>
                  <a:lnTo>
                    <a:pt x="13" y="5"/>
                  </a:lnTo>
                  <a:lnTo>
                    <a:pt x="12" y="5"/>
                  </a:lnTo>
                  <a:lnTo>
                    <a:pt x="11" y="4"/>
                  </a:lnTo>
                  <a:lnTo>
                    <a:pt x="10" y="4"/>
                  </a:lnTo>
                  <a:lnTo>
                    <a:pt x="9" y="3"/>
                  </a:lnTo>
                  <a:lnTo>
                    <a:pt x="8" y="3"/>
                  </a:lnTo>
                  <a:lnTo>
                    <a:pt x="8" y="2"/>
                  </a:lnTo>
                  <a:lnTo>
                    <a:pt x="7" y="2"/>
                  </a:lnTo>
                  <a:lnTo>
                    <a:pt x="6" y="1"/>
                  </a:lnTo>
                  <a:lnTo>
                    <a:pt x="5" y="1"/>
                  </a:lnTo>
                  <a:lnTo>
                    <a:pt x="4" y="1"/>
                  </a:lnTo>
                  <a:lnTo>
                    <a:pt x="3" y="0"/>
                  </a:lnTo>
                  <a:lnTo>
                    <a:pt x="2" y="0"/>
                  </a:lnTo>
                  <a:lnTo>
                    <a:pt x="1" y="0"/>
                  </a:lnTo>
                  <a:lnTo>
                    <a:pt x="0" y="0"/>
                  </a:lnTo>
                  <a:lnTo>
                    <a:pt x="1" y="1"/>
                  </a:lnTo>
                  <a:lnTo>
                    <a:pt x="2" y="1"/>
                  </a:lnTo>
                  <a:lnTo>
                    <a:pt x="3" y="1"/>
                  </a:lnTo>
                  <a:lnTo>
                    <a:pt x="4" y="2"/>
                  </a:lnTo>
                  <a:lnTo>
                    <a:pt x="5" y="3"/>
                  </a:lnTo>
                  <a:lnTo>
                    <a:pt x="8" y="4"/>
                  </a:lnTo>
                  <a:lnTo>
                    <a:pt x="10" y="6"/>
                  </a:lnTo>
                  <a:lnTo>
                    <a:pt x="15" y="8"/>
                  </a:lnTo>
                  <a:lnTo>
                    <a:pt x="18" y="9"/>
                  </a:lnTo>
                  <a:lnTo>
                    <a:pt x="24" y="12"/>
                  </a:lnTo>
                  <a:lnTo>
                    <a:pt x="29" y="15"/>
                  </a:lnTo>
                  <a:lnTo>
                    <a:pt x="36" y="18"/>
                  </a:lnTo>
                  <a:lnTo>
                    <a:pt x="42" y="22"/>
                  </a:lnTo>
                  <a:lnTo>
                    <a:pt x="48" y="25"/>
                  </a:lnTo>
                  <a:lnTo>
                    <a:pt x="55" y="29"/>
                  </a:lnTo>
                  <a:lnTo>
                    <a:pt x="63" y="33"/>
                  </a:lnTo>
                  <a:lnTo>
                    <a:pt x="71" y="36"/>
                  </a:lnTo>
                  <a:lnTo>
                    <a:pt x="78" y="41"/>
                  </a:lnTo>
                  <a:lnTo>
                    <a:pt x="86" y="44"/>
                  </a:lnTo>
                  <a:lnTo>
                    <a:pt x="93" y="49"/>
                  </a:lnTo>
                  <a:lnTo>
                    <a:pt x="101" y="52"/>
                  </a:lnTo>
                  <a:lnTo>
                    <a:pt x="109" y="56"/>
                  </a:lnTo>
                  <a:lnTo>
                    <a:pt x="117" y="60"/>
                  </a:lnTo>
                  <a:lnTo>
                    <a:pt x="124" y="64"/>
                  </a:lnTo>
                  <a:lnTo>
                    <a:pt x="131" y="68"/>
                  </a:lnTo>
                  <a:lnTo>
                    <a:pt x="137" y="71"/>
                  </a:lnTo>
                  <a:lnTo>
                    <a:pt x="144" y="74"/>
                  </a:lnTo>
                  <a:lnTo>
                    <a:pt x="150" y="77"/>
                  </a:lnTo>
                  <a:lnTo>
                    <a:pt x="156" y="80"/>
                  </a:lnTo>
                  <a:lnTo>
                    <a:pt x="161" y="83"/>
                  </a:lnTo>
                  <a:lnTo>
                    <a:pt x="165" y="85"/>
                  </a:lnTo>
                  <a:lnTo>
                    <a:pt x="169" y="87"/>
                  </a:lnTo>
                  <a:lnTo>
                    <a:pt x="171" y="88"/>
                  </a:lnTo>
                  <a:lnTo>
                    <a:pt x="174" y="89"/>
                  </a:lnTo>
                  <a:lnTo>
                    <a:pt x="175" y="90"/>
                  </a:lnTo>
                  <a:lnTo>
                    <a:pt x="177" y="91"/>
                  </a:lnTo>
                  <a:lnTo>
                    <a:pt x="178" y="92"/>
                  </a:lnTo>
                  <a:lnTo>
                    <a:pt x="179" y="92"/>
                  </a:lnTo>
                  <a:lnTo>
                    <a:pt x="180" y="93"/>
                  </a:lnTo>
                  <a:lnTo>
                    <a:pt x="181" y="93"/>
                  </a:lnTo>
                  <a:lnTo>
                    <a:pt x="183" y="94"/>
                  </a:lnTo>
                  <a:lnTo>
                    <a:pt x="185" y="94"/>
                  </a:lnTo>
                  <a:lnTo>
                    <a:pt x="186" y="95"/>
                  </a:lnTo>
                  <a:lnTo>
                    <a:pt x="188" y="96"/>
                  </a:lnTo>
                  <a:lnTo>
                    <a:pt x="189" y="97"/>
                  </a:lnTo>
                  <a:lnTo>
                    <a:pt x="191" y="98"/>
                  </a:lnTo>
                  <a:lnTo>
                    <a:pt x="193" y="99"/>
                  </a:lnTo>
                  <a:lnTo>
                    <a:pt x="195" y="100"/>
                  </a:lnTo>
                  <a:lnTo>
                    <a:pt x="198" y="101"/>
                  </a:lnTo>
                  <a:lnTo>
                    <a:pt x="199" y="102"/>
                  </a:lnTo>
                  <a:lnTo>
                    <a:pt x="201" y="103"/>
                  </a:lnTo>
                  <a:lnTo>
                    <a:pt x="203" y="103"/>
                  </a:lnTo>
                  <a:lnTo>
                    <a:pt x="206" y="104"/>
                  </a:lnTo>
                  <a:lnTo>
                    <a:pt x="208" y="106"/>
                  </a:lnTo>
                  <a:lnTo>
                    <a:pt x="210" y="107"/>
                  </a:lnTo>
                  <a:lnTo>
                    <a:pt x="213" y="108"/>
                  </a:lnTo>
                  <a:lnTo>
                    <a:pt x="215" y="109"/>
                  </a:lnTo>
                  <a:lnTo>
                    <a:pt x="218" y="111"/>
                  </a:lnTo>
                  <a:lnTo>
                    <a:pt x="220" y="111"/>
                  </a:lnTo>
                  <a:lnTo>
                    <a:pt x="224" y="112"/>
                  </a:lnTo>
                  <a:lnTo>
                    <a:pt x="226" y="113"/>
                  </a:lnTo>
                  <a:lnTo>
                    <a:pt x="228" y="114"/>
                  </a:lnTo>
                  <a:lnTo>
                    <a:pt x="232" y="116"/>
                  </a:lnTo>
                  <a:lnTo>
                    <a:pt x="234" y="117"/>
                  </a:lnTo>
                  <a:lnTo>
                    <a:pt x="237" y="118"/>
                  </a:lnTo>
                  <a:lnTo>
                    <a:pt x="240" y="120"/>
                  </a:lnTo>
                  <a:lnTo>
                    <a:pt x="243" y="120"/>
                  </a:lnTo>
                  <a:lnTo>
                    <a:pt x="246" y="121"/>
                  </a:lnTo>
                  <a:lnTo>
                    <a:pt x="250" y="123"/>
                  </a:lnTo>
                  <a:lnTo>
                    <a:pt x="254" y="125"/>
                  </a:lnTo>
                  <a:lnTo>
                    <a:pt x="260" y="127"/>
                  </a:lnTo>
                  <a:lnTo>
                    <a:pt x="264" y="128"/>
                  </a:lnTo>
                  <a:lnTo>
                    <a:pt x="270" y="131"/>
                  </a:lnTo>
                  <a:lnTo>
                    <a:pt x="276" y="134"/>
                  </a:lnTo>
                  <a:lnTo>
                    <a:pt x="283" y="137"/>
                  </a:lnTo>
                  <a:lnTo>
                    <a:pt x="288" y="138"/>
                  </a:lnTo>
                  <a:lnTo>
                    <a:pt x="296" y="141"/>
                  </a:lnTo>
                  <a:lnTo>
                    <a:pt x="303" y="144"/>
                  </a:lnTo>
                  <a:lnTo>
                    <a:pt x="310" y="146"/>
                  </a:lnTo>
                  <a:lnTo>
                    <a:pt x="317" y="149"/>
                  </a:lnTo>
                  <a:lnTo>
                    <a:pt x="325" y="153"/>
                  </a:lnTo>
                  <a:lnTo>
                    <a:pt x="333" y="155"/>
                  </a:lnTo>
                  <a:lnTo>
                    <a:pt x="340" y="158"/>
                  </a:lnTo>
                  <a:lnTo>
                    <a:pt x="347" y="161"/>
                  </a:lnTo>
                  <a:lnTo>
                    <a:pt x="354" y="163"/>
                  </a:lnTo>
                  <a:lnTo>
                    <a:pt x="362" y="166"/>
                  </a:lnTo>
                  <a:lnTo>
                    <a:pt x="369" y="169"/>
                  </a:lnTo>
                  <a:lnTo>
                    <a:pt x="377" y="171"/>
                  </a:lnTo>
                  <a:lnTo>
                    <a:pt x="383" y="174"/>
                  </a:lnTo>
                  <a:lnTo>
                    <a:pt x="389" y="176"/>
                  </a:lnTo>
                  <a:lnTo>
                    <a:pt x="396" y="179"/>
                  </a:lnTo>
                  <a:lnTo>
                    <a:pt x="402" y="181"/>
                  </a:lnTo>
                  <a:lnTo>
                    <a:pt x="407" y="183"/>
                  </a:lnTo>
                  <a:lnTo>
                    <a:pt x="413" y="185"/>
                  </a:lnTo>
                  <a:lnTo>
                    <a:pt x="417" y="187"/>
                  </a:lnTo>
                  <a:lnTo>
                    <a:pt x="422" y="188"/>
                  </a:lnTo>
                  <a:lnTo>
                    <a:pt x="425" y="189"/>
                  </a:lnTo>
                  <a:lnTo>
                    <a:pt x="428" y="190"/>
                  </a:lnTo>
                  <a:lnTo>
                    <a:pt x="431" y="191"/>
                  </a:lnTo>
                  <a:lnTo>
                    <a:pt x="433" y="191"/>
                  </a:lnTo>
                  <a:lnTo>
                    <a:pt x="436" y="192"/>
                  </a:lnTo>
                  <a:lnTo>
                    <a:pt x="439" y="193"/>
                  </a:lnTo>
                  <a:lnTo>
                    <a:pt x="441" y="194"/>
                  </a:lnTo>
                  <a:lnTo>
                    <a:pt x="444" y="194"/>
                  </a:lnTo>
                  <a:lnTo>
                    <a:pt x="448" y="195"/>
                  </a:lnTo>
                  <a:lnTo>
                    <a:pt x="450" y="196"/>
                  </a:lnTo>
                  <a:lnTo>
                    <a:pt x="454" y="196"/>
                  </a:lnTo>
                  <a:lnTo>
                    <a:pt x="458" y="197"/>
                  </a:lnTo>
                  <a:lnTo>
                    <a:pt x="461" y="197"/>
                  </a:lnTo>
                  <a:lnTo>
                    <a:pt x="464" y="197"/>
                  </a:lnTo>
                  <a:lnTo>
                    <a:pt x="468" y="198"/>
                  </a:lnTo>
                  <a:lnTo>
                    <a:pt x="471" y="199"/>
                  </a:lnTo>
                  <a:lnTo>
                    <a:pt x="476" y="199"/>
                  </a:lnTo>
                  <a:lnTo>
                    <a:pt x="478" y="200"/>
                  </a:lnTo>
                  <a:lnTo>
                    <a:pt x="483" y="200"/>
                  </a:lnTo>
                  <a:lnTo>
                    <a:pt x="486" y="201"/>
                  </a:lnTo>
                  <a:lnTo>
                    <a:pt x="489" y="202"/>
                  </a:lnTo>
                  <a:lnTo>
                    <a:pt x="493" y="202"/>
                  </a:lnTo>
                  <a:lnTo>
                    <a:pt x="496" y="203"/>
                  </a:lnTo>
                  <a:lnTo>
                    <a:pt x="500" y="204"/>
                  </a:lnTo>
                  <a:lnTo>
                    <a:pt x="503" y="204"/>
                  </a:lnTo>
                  <a:lnTo>
                    <a:pt x="506" y="204"/>
                  </a:lnTo>
                  <a:lnTo>
                    <a:pt x="510" y="204"/>
                  </a:lnTo>
                  <a:lnTo>
                    <a:pt x="513" y="205"/>
                  </a:lnTo>
                  <a:lnTo>
                    <a:pt x="515" y="205"/>
                  </a:lnTo>
                  <a:lnTo>
                    <a:pt x="518" y="205"/>
                  </a:lnTo>
                  <a:lnTo>
                    <a:pt x="521" y="205"/>
                  </a:lnTo>
                  <a:lnTo>
                    <a:pt x="522" y="206"/>
                  </a:lnTo>
                  <a:lnTo>
                    <a:pt x="525" y="206"/>
                  </a:lnTo>
                  <a:lnTo>
                    <a:pt x="527" y="206"/>
                  </a:lnTo>
                  <a:lnTo>
                    <a:pt x="529" y="206"/>
                  </a:lnTo>
                </a:path>
              </a:pathLst>
            </a:custGeom>
            <a:solidFill>
              <a:srgbClr val="BFBFBF"/>
            </a:solidFill>
            <a:ln w="12700" cap="rnd">
              <a:noFill/>
              <a:round/>
              <a:headEnd/>
              <a:tailEnd/>
            </a:ln>
          </p:spPr>
          <p:txBody>
            <a:bodyPr/>
            <a:lstStyle/>
            <a:p>
              <a:endParaRPr lang="en-US"/>
            </a:p>
          </p:txBody>
        </p:sp>
        <p:sp>
          <p:nvSpPr>
            <p:cNvPr id="41062" name="Freeform 68"/>
            <p:cNvSpPr>
              <a:spLocks noChangeAspect="1"/>
            </p:cNvSpPr>
            <p:nvPr/>
          </p:nvSpPr>
          <p:spPr bwMode="auto">
            <a:xfrm>
              <a:off x="462" y="1580"/>
              <a:ext cx="523" cy="204"/>
            </a:xfrm>
            <a:custGeom>
              <a:avLst/>
              <a:gdLst>
                <a:gd name="T0" fmla="*/ 520 w 523"/>
                <a:gd name="T1" fmla="*/ 202 h 204"/>
                <a:gd name="T2" fmla="*/ 515 w 523"/>
                <a:gd name="T3" fmla="*/ 200 h 204"/>
                <a:gd name="T4" fmla="*/ 511 w 523"/>
                <a:gd name="T5" fmla="*/ 198 h 204"/>
                <a:gd name="T6" fmla="*/ 504 w 523"/>
                <a:gd name="T7" fmla="*/ 196 h 204"/>
                <a:gd name="T8" fmla="*/ 498 w 523"/>
                <a:gd name="T9" fmla="*/ 195 h 204"/>
                <a:gd name="T10" fmla="*/ 492 w 523"/>
                <a:gd name="T11" fmla="*/ 193 h 204"/>
                <a:gd name="T12" fmla="*/ 482 w 523"/>
                <a:gd name="T13" fmla="*/ 192 h 204"/>
                <a:gd name="T14" fmla="*/ 468 w 523"/>
                <a:gd name="T15" fmla="*/ 190 h 204"/>
                <a:gd name="T16" fmla="*/ 453 w 523"/>
                <a:gd name="T17" fmla="*/ 187 h 204"/>
                <a:gd name="T18" fmla="*/ 441 w 523"/>
                <a:gd name="T19" fmla="*/ 184 h 204"/>
                <a:gd name="T20" fmla="*/ 432 w 523"/>
                <a:gd name="T21" fmla="*/ 182 h 204"/>
                <a:gd name="T22" fmla="*/ 418 w 523"/>
                <a:gd name="T23" fmla="*/ 177 h 204"/>
                <a:gd name="T24" fmla="*/ 400 w 523"/>
                <a:gd name="T25" fmla="*/ 172 h 204"/>
                <a:gd name="T26" fmla="*/ 382 w 523"/>
                <a:gd name="T27" fmla="*/ 166 h 204"/>
                <a:gd name="T28" fmla="*/ 367 w 523"/>
                <a:gd name="T29" fmla="*/ 162 h 204"/>
                <a:gd name="T30" fmla="*/ 358 w 523"/>
                <a:gd name="T31" fmla="*/ 158 h 204"/>
                <a:gd name="T32" fmla="*/ 341 w 523"/>
                <a:gd name="T33" fmla="*/ 152 h 204"/>
                <a:gd name="T34" fmla="*/ 307 w 523"/>
                <a:gd name="T35" fmla="*/ 139 h 204"/>
                <a:gd name="T36" fmla="*/ 266 w 523"/>
                <a:gd name="T37" fmla="*/ 124 h 204"/>
                <a:gd name="T38" fmla="*/ 226 w 523"/>
                <a:gd name="T39" fmla="*/ 109 h 204"/>
                <a:gd name="T40" fmla="*/ 200 w 523"/>
                <a:gd name="T41" fmla="*/ 97 h 204"/>
                <a:gd name="T42" fmla="*/ 190 w 523"/>
                <a:gd name="T43" fmla="*/ 92 h 204"/>
                <a:gd name="T44" fmla="*/ 184 w 523"/>
                <a:gd name="T45" fmla="*/ 87 h 204"/>
                <a:gd name="T46" fmla="*/ 180 w 523"/>
                <a:gd name="T47" fmla="*/ 83 h 204"/>
                <a:gd name="T48" fmla="*/ 175 w 523"/>
                <a:gd name="T49" fmla="*/ 80 h 204"/>
                <a:gd name="T50" fmla="*/ 170 w 523"/>
                <a:gd name="T51" fmla="*/ 76 h 204"/>
                <a:gd name="T52" fmla="*/ 163 w 523"/>
                <a:gd name="T53" fmla="*/ 73 h 204"/>
                <a:gd name="T54" fmla="*/ 150 w 523"/>
                <a:gd name="T55" fmla="*/ 67 h 204"/>
                <a:gd name="T56" fmla="*/ 134 w 523"/>
                <a:gd name="T57" fmla="*/ 59 h 204"/>
                <a:gd name="T58" fmla="*/ 117 w 523"/>
                <a:gd name="T59" fmla="*/ 52 h 204"/>
                <a:gd name="T60" fmla="*/ 104 w 523"/>
                <a:gd name="T61" fmla="*/ 46 h 204"/>
                <a:gd name="T62" fmla="*/ 95 w 523"/>
                <a:gd name="T63" fmla="*/ 42 h 204"/>
                <a:gd name="T64" fmla="*/ 81 w 523"/>
                <a:gd name="T65" fmla="*/ 36 h 204"/>
                <a:gd name="T66" fmla="*/ 60 w 523"/>
                <a:gd name="T67" fmla="*/ 26 h 204"/>
                <a:gd name="T68" fmla="*/ 36 w 523"/>
                <a:gd name="T69" fmla="*/ 15 h 204"/>
                <a:gd name="T70" fmla="*/ 16 w 523"/>
                <a:gd name="T71" fmla="*/ 6 h 204"/>
                <a:gd name="T72" fmla="*/ 6 w 523"/>
                <a:gd name="T73" fmla="*/ 1 h 204"/>
                <a:gd name="T74" fmla="*/ 0 w 523"/>
                <a:gd name="T75" fmla="*/ 0 h 204"/>
                <a:gd name="T76" fmla="*/ 26 w 523"/>
                <a:gd name="T77" fmla="*/ 11 h 204"/>
                <a:gd name="T78" fmla="*/ 57 w 523"/>
                <a:gd name="T79" fmla="*/ 27 h 204"/>
                <a:gd name="T80" fmla="*/ 97 w 523"/>
                <a:gd name="T81" fmla="*/ 47 h 204"/>
                <a:gd name="T82" fmla="*/ 134 w 523"/>
                <a:gd name="T83" fmla="*/ 65 h 204"/>
                <a:gd name="T84" fmla="*/ 157 w 523"/>
                <a:gd name="T85" fmla="*/ 77 h 204"/>
                <a:gd name="T86" fmla="*/ 165 w 523"/>
                <a:gd name="T87" fmla="*/ 81 h 204"/>
                <a:gd name="T88" fmla="*/ 176 w 523"/>
                <a:gd name="T89" fmla="*/ 86 h 204"/>
                <a:gd name="T90" fmla="*/ 189 w 523"/>
                <a:gd name="T91" fmla="*/ 93 h 204"/>
                <a:gd name="T92" fmla="*/ 203 w 523"/>
                <a:gd name="T93" fmla="*/ 101 h 204"/>
                <a:gd name="T94" fmla="*/ 215 w 523"/>
                <a:gd name="T95" fmla="*/ 106 h 204"/>
                <a:gd name="T96" fmla="*/ 224 w 523"/>
                <a:gd name="T97" fmla="*/ 110 h 204"/>
                <a:gd name="T98" fmla="*/ 244 w 523"/>
                <a:gd name="T99" fmla="*/ 118 h 204"/>
                <a:gd name="T100" fmla="*/ 278 w 523"/>
                <a:gd name="T101" fmla="*/ 130 h 204"/>
                <a:gd name="T102" fmla="*/ 314 w 523"/>
                <a:gd name="T103" fmla="*/ 145 h 204"/>
                <a:gd name="T104" fmla="*/ 343 w 523"/>
                <a:gd name="T105" fmla="*/ 156 h 204"/>
                <a:gd name="T106" fmla="*/ 362 w 523"/>
                <a:gd name="T107" fmla="*/ 164 h 204"/>
                <a:gd name="T108" fmla="*/ 375 w 523"/>
                <a:gd name="T109" fmla="*/ 168 h 204"/>
                <a:gd name="T110" fmla="*/ 394 w 523"/>
                <a:gd name="T111" fmla="*/ 175 h 204"/>
                <a:gd name="T112" fmla="*/ 416 w 523"/>
                <a:gd name="T113" fmla="*/ 182 h 204"/>
                <a:gd name="T114" fmla="*/ 441 w 523"/>
                <a:gd name="T115" fmla="*/ 189 h 204"/>
                <a:gd name="T116" fmla="*/ 467 w 523"/>
                <a:gd name="T117" fmla="*/ 194 h 2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3"/>
                <a:gd name="T178" fmla="*/ 0 h 204"/>
                <a:gd name="T179" fmla="*/ 523 w 523"/>
                <a:gd name="T180" fmla="*/ 204 h 2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3" h="204">
                  <a:moveTo>
                    <a:pt x="520" y="203"/>
                  </a:moveTo>
                  <a:lnTo>
                    <a:pt x="521" y="203"/>
                  </a:lnTo>
                  <a:lnTo>
                    <a:pt x="522" y="203"/>
                  </a:lnTo>
                  <a:lnTo>
                    <a:pt x="522" y="202"/>
                  </a:lnTo>
                  <a:lnTo>
                    <a:pt x="521" y="202"/>
                  </a:lnTo>
                  <a:lnTo>
                    <a:pt x="520" y="202"/>
                  </a:lnTo>
                  <a:lnTo>
                    <a:pt x="520" y="201"/>
                  </a:lnTo>
                  <a:lnTo>
                    <a:pt x="519" y="201"/>
                  </a:lnTo>
                  <a:lnTo>
                    <a:pt x="518" y="201"/>
                  </a:lnTo>
                  <a:lnTo>
                    <a:pt x="517" y="200"/>
                  </a:lnTo>
                  <a:lnTo>
                    <a:pt x="516" y="200"/>
                  </a:lnTo>
                  <a:lnTo>
                    <a:pt x="515" y="200"/>
                  </a:lnTo>
                  <a:lnTo>
                    <a:pt x="515" y="199"/>
                  </a:lnTo>
                  <a:lnTo>
                    <a:pt x="514" y="199"/>
                  </a:lnTo>
                  <a:lnTo>
                    <a:pt x="514" y="200"/>
                  </a:lnTo>
                  <a:lnTo>
                    <a:pt x="513" y="199"/>
                  </a:lnTo>
                  <a:lnTo>
                    <a:pt x="512" y="199"/>
                  </a:lnTo>
                  <a:lnTo>
                    <a:pt x="511" y="198"/>
                  </a:lnTo>
                  <a:lnTo>
                    <a:pt x="510" y="198"/>
                  </a:lnTo>
                  <a:lnTo>
                    <a:pt x="508" y="198"/>
                  </a:lnTo>
                  <a:lnTo>
                    <a:pt x="507" y="197"/>
                  </a:lnTo>
                  <a:lnTo>
                    <a:pt x="506" y="197"/>
                  </a:lnTo>
                  <a:lnTo>
                    <a:pt x="505" y="196"/>
                  </a:lnTo>
                  <a:lnTo>
                    <a:pt x="504" y="196"/>
                  </a:lnTo>
                  <a:lnTo>
                    <a:pt x="503" y="196"/>
                  </a:lnTo>
                  <a:lnTo>
                    <a:pt x="502" y="196"/>
                  </a:lnTo>
                  <a:lnTo>
                    <a:pt x="501" y="195"/>
                  </a:lnTo>
                  <a:lnTo>
                    <a:pt x="500" y="195"/>
                  </a:lnTo>
                  <a:lnTo>
                    <a:pt x="499" y="195"/>
                  </a:lnTo>
                  <a:lnTo>
                    <a:pt x="498" y="195"/>
                  </a:lnTo>
                  <a:lnTo>
                    <a:pt x="497" y="194"/>
                  </a:lnTo>
                  <a:lnTo>
                    <a:pt x="496" y="194"/>
                  </a:lnTo>
                  <a:lnTo>
                    <a:pt x="495" y="194"/>
                  </a:lnTo>
                  <a:lnTo>
                    <a:pt x="494" y="194"/>
                  </a:lnTo>
                  <a:lnTo>
                    <a:pt x="493" y="194"/>
                  </a:lnTo>
                  <a:lnTo>
                    <a:pt x="492" y="193"/>
                  </a:lnTo>
                  <a:lnTo>
                    <a:pt x="490" y="193"/>
                  </a:lnTo>
                  <a:lnTo>
                    <a:pt x="489" y="193"/>
                  </a:lnTo>
                  <a:lnTo>
                    <a:pt x="487" y="193"/>
                  </a:lnTo>
                  <a:lnTo>
                    <a:pt x="486" y="193"/>
                  </a:lnTo>
                  <a:lnTo>
                    <a:pt x="484" y="193"/>
                  </a:lnTo>
                  <a:lnTo>
                    <a:pt x="482" y="192"/>
                  </a:lnTo>
                  <a:lnTo>
                    <a:pt x="479" y="192"/>
                  </a:lnTo>
                  <a:lnTo>
                    <a:pt x="477" y="192"/>
                  </a:lnTo>
                  <a:lnTo>
                    <a:pt x="476" y="191"/>
                  </a:lnTo>
                  <a:lnTo>
                    <a:pt x="473" y="191"/>
                  </a:lnTo>
                  <a:lnTo>
                    <a:pt x="470" y="190"/>
                  </a:lnTo>
                  <a:lnTo>
                    <a:pt x="468" y="190"/>
                  </a:lnTo>
                  <a:lnTo>
                    <a:pt x="466" y="190"/>
                  </a:lnTo>
                  <a:lnTo>
                    <a:pt x="463" y="189"/>
                  </a:lnTo>
                  <a:lnTo>
                    <a:pt x="460" y="189"/>
                  </a:lnTo>
                  <a:lnTo>
                    <a:pt x="459" y="188"/>
                  </a:lnTo>
                  <a:lnTo>
                    <a:pt x="456" y="187"/>
                  </a:lnTo>
                  <a:lnTo>
                    <a:pt x="453" y="187"/>
                  </a:lnTo>
                  <a:lnTo>
                    <a:pt x="451" y="186"/>
                  </a:lnTo>
                  <a:lnTo>
                    <a:pt x="449" y="186"/>
                  </a:lnTo>
                  <a:lnTo>
                    <a:pt x="447" y="186"/>
                  </a:lnTo>
                  <a:lnTo>
                    <a:pt x="444" y="185"/>
                  </a:lnTo>
                  <a:lnTo>
                    <a:pt x="442" y="184"/>
                  </a:lnTo>
                  <a:lnTo>
                    <a:pt x="441" y="184"/>
                  </a:lnTo>
                  <a:lnTo>
                    <a:pt x="439" y="184"/>
                  </a:lnTo>
                  <a:lnTo>
                    <a:pt x="437" y="184"/>
                  </a:lnTo>
                  <a:lnTo>
                    <a:pt x="436" y="183"/>
                  </a:lnTo>
                  <a:lnTo>
                    <a:pt x="434" y="183"/>
                  </a:lnTo>
                  <a:lnTo>
                    <a:pt x="432" y="183"/>
                  </a:lnTo>
                  <a:lnTo>
                    <a:pt x="432" y="182"/>
                  </a:lnTo>
                  <a:lnTo>
                    <a:pt x="430" y="181"/>
                  </a:lnTo>
                  <a:lnTo>
                    <a:pt x="427" y="180"/>
                  </a:lnTo>
                  <a:lnTo>
                    <a:pt x="425" y="180"/>
                  </a:lnTo>
                  <a:lnTo>
                    <a:pt x="423" y="179"/>
                  </a:lnTo>
                  <a:lnTo>
                    <a:pt x="421" y="178"/>
                  </a:lnTo>
                  <a:lnTo>
                    <a:pt x="418" y="177"/>
                  </a:lnTo>
                  <a:lnTo>
                    <a:pt x="415" y="176"/>
                  </a:lnTo>
                  <a:lnTo>
                    <a:pt x="412" y="176"/>
                  </a:lnTo>
                  <a:lnTo>
                    <a:pt x="409" y="175"/>
                  </a:lnTo>
                  <a:lnTo>
                    <a:pt x="406" y="175"/>
                  </a:lnTo>
                  <a:lnTo>
                    <a:pt x="404" y="174"/>
                  </a:lnTo>
                  <a:lnTo>
                    <a:pt x="400" y="172"/>
                  </a:lnTo>
                  <a:lnTo>
                    <a:pt x="397" y="171"/>
                  </a:lnTo>
                  <a:lnTo>
                    <a:pt x="394" y="170"/>
                  </a:lnTo>
                  <a:lnTo>
                    <a:pt x="391" y="169"/>
                  </a:lnTo>
                  <a:lnTo>
                    <a:pt x="388" y="168"/>
                  </a:lnTo>
                  <a:lnTo>
                    <a:pt x="385" y="167"/>
                  </a:lnTo>
                  <a:lnTo>
                    <a:pt x="382" y="166"/>
                  </a:lnTo>
                  <a:lnTo>
                    <a:pt x="379" y="166"/>
                  </a:lnTo>
                  <a:lnTo>
                    <a:pt x="377" y="165"/>
                  </a:lnTo>
                  <a:lnTo>
                    <a:pt x="374" y="164"/>
                  </a:lnTo>
                  <a:lnTo>
                    <a:pt x="371" y="163"/>
                  </a:lnTo>
                  <a:lnTo>
                    <a:pt x="369" y="163"/>
                  </a:lnTo>
                  <a:lnTo>
                    <a:pt x="367" y="162"/>
                  </a:lnTo>
                  <a:lnTo>
                    <a:pt x="365" y="161"/>
                  </a:lnTo>
                  <a:lnTo>
                    <a:pt x="363" y="160"/>
                  </a:lnTo>
                  <a:lnTo>
                    <a:pt x="361" y="160"/>
                  </a:lnTo>
                  <a:lnTo>
                    <a:pt x="360" y="159"/>
                  </a:lnTo>
                  <a:lnTo>
                    <a:pt x="359" y="159"/>
                  </a:lnTo>
                  <a:lnTo>
                    <a:pt x="358" y="158"/>
                  </a:lnTo>
                  <a:lnTo>
                    <a:pt x="357" y="157"/>
                  </a:lnTo>
                  <a:lnTo>
                    <a:pt x="355" y="157"/>
                  </a:lnTo>
                  <a:lnTo>
                    <a:pt x="352" y="156"/>
                  </a:lnTo>
                  <a:lnTo>
                    <a:pt x="349" y="156"/>
                  </a:lnTo>
                  <a:lnTo>
                    <a:pt x="345" y="154"/>
                  </a:lnTo>
                  <a:lnTo>
                    <a:pt x="341" y="152"/>
                  </a:lnTo>
                  <a:lnTo>
                    <a:pt x="336" y="150"/>
                  </a:lnTo>
                  <a:lnTo>
                    <a:pt x="331" y="148"/>
                  </a:lnTo>
                  <a:lnTo>
                    <a:pt x="325" y="147"/>
                  </a:lnTo>
                  <a:lnTo>
                    <a:pt x="320" y="144"/>
                  </a:lnTo>
                  <a:lnTo>
                    <a:pt x="314" y="142"/>
                  </a:lnTo>
                  <a:lnTo>
                    <a:pt x="307" y="139"/>
                  </a:lnTo>
                  <a:lnTo>
                    <a:pt x="300" y="137"/>
                  </a:lnTo>
                  <a:lnTo>
                    <a:pt x="294" y="134"/>
                  </a:lnTo>
                  <a:lnTo>
                    <a:pt x="287" y="132"/>
                  </a:lnTo>
                  <a:lnTo>
                    <a:pt x="279" y="129"/>
                  </a:lnTo>
                  <a:lnTo>
                    <a:pt x="272" y="127"/>
                  </a:lnTo>
                  <a:lnTo>
                    <a:pt x="266" y="124"/>
                  </a:lnTo>
                  <a:lnTo>
                    <a:pt x="259" y="121"/>
                  </a:lnTo>
                  <a:lnTo>
                    <a:pt x="252" y="119"/>
                  </a:lnTo>
                  <a:lnTo>
                    <a:pt x="245" y="116"/>
                  </a:lnTo>
                  <a:lnTo>
                    <a:pt x="239" y="113"/>
                  </a:lnTo>
                  <a:lnTo>
                    <a:pt x="233" y="110"/>
                  </a:lnTo>
                  <a:lnTo>
                    <a:pt x="226" y="109"/>
                  </a:lnTo>
                  <a:lnTo>
                    <a:pt x="221" y="106"/>
                  </a:lnTo>
                  <a:lnTo>
                    <a:pt x="216" y="104"/>
                  </a:lnTo>
                  <a:lnTo>
                    <a:pt x="211" y="102"/>
                  </a:lnTo>
                  <a:lnTo>
                    <a:pt x="207" y="101"/>
                  </a:lnTo>
                  <a:lnTo>
                    <a:pt x="203" y="99"/>
                  </a:lnTo>
                  <a:lnTo>
                    <a:pt x="200" y="97"/>
                  </a:lnTo>
                  <a:lnTo>
                    <a:pt x="198" y="96"/>
                  </a:lnTo>
                  <a:lnTo>
                    <a:pt x="196" y="95"/>
                  </a:lnTo>
                  <a:lnTo>
                    <a:pt x="194" y="94"/>
                  </a:lnTo>
                  <a:lnTo>
                    <a:pt x="193" y="93"/>
                  </a:lnTo>
                  <a:lnTo>
                    <a:pt x="192" y="92"/>
                  </a:lnTo>
                  <a:lnTo>
                    <a:pt x="190" y="92"/>
                  </a:lnTo>
                  <a:lnTo>
                    <a:pt x="189" y="91"/>
                  </a:lnTo>
                  <a:lnTo>
                    <a:pt x="188" y="91"/>
                  </a:lnTo>
                  <a:lnTo>
                    <a:pt x="188" y="90"/>
                  </a:lnTo>
                  <a:lnTo>
                    <a:pt x="186" y="89"/>
                  </a:lnTo>
                  <a:lnTo>
                    <a:pt x="185" y="88"/>
                  </a:lnTo>
                  <a:lnTo>
                    <a:pt x="184" y="87"/>
                  </a:lnTo>
                  <a:lnTo>
                    <a:pt x="183" y="86"/>
                  </a:lnTo>
                  <a:lnTo>
                    <a:pt x="182" y="86"/>
                  </a:lnTo>
                  <a:lnTo>
                    <a:pt x="182" y="85"/>
                  </a:lnTo>
                  <a:lnTo>
                    <a:pt x="180" y="85"/>
                  </a:lnTo>
                  <a:lnTo>
                    <a:pt x="180" y="84"/>
                  </a:lnTo>
                  <a:lnTo>
                    <a:pt x="180" y="83"/>
                  </a:lnTo>
                  <a:lnTo>
                    <a:pt x="179" y="83"/>
                  </a:lnTo>
                  <a:lnTo>
                    <a:pt x="178" y="82"/>
                  </a:lnTo>
                  <a:lnTo>
                    <a:pt x="177" y="82"/>
                  </a:lnTo>
                  <a:lnTo>
                    <a:pt x="176" y="81"/>
                  </a:lnTo>
                  <a:lnTo>
                    <a:pt x="176" y="80"/>
                  </a:lnTo>
                  <a:lnTo>
                    <a:pt x="175" y="80"/>
                  </a:lnTo>
                  <a:lnTo>
                    <a:pt x="174" y="79"/>
                  </a:lnTo>
                  <a:lnTo>
                    <a:pt x="173" y="79"/>
                  </a:lnTo>
                  <a:lnTo>
                    <a:pt x="172" y="78"/>
                  </a:lnTo>
                  <a:lnTo>
                    <a:pt x="171" y="78"/>
                  </a:lnTo>
                  <a:lnTo>
                    <a:pt x="171" y="77"/>
                  </a:lnTo>
                  <a:lnTo>
                    <a:pt x="170" y="76"/>
                  </a:lnTo>
                  <a:lnTo>
                    <a:pt x="169" y="76"/>
                  </a:lnTo>
                  <a:lnTo>
                    <a:pt x="168" y="75"/>
                  </a:lnTo>
                  <a:lnTo>
                    <a:pt x="167" y="74"/>
                  </a:lnTo>
                  <a:lnTo>
                    <a:pt x="166" y="74"/>
                  </a:lnTo>
                  <a:lnTo>
                    <a:pt x="164" y="73"/>
                  </a:lnTo>
                  <a:lnTo>
                    <a:pt x="163" y="73"/>
                  </a:lnTo>
                  <a:lnTo>
                    <a:pt x="162" y="72"/>
                  </a:lnTo>
                  <a:lnTo>
                    <a:pt x="160" y="71"/>
                  </a:lnTo>
                  <a:lnTo>
                    <a:pt x="157" y="71"/>
                  </a:lnTo>
                  <a:lnTo>
                    <a:pt x="155" y="69"/>
                  </a:lnTo>
                  <a:lnTo>
                    <a:pt x="153" y="68"/>
                  </a:lnTo>
                  <a:lnTo>
                    <a:pt x="150" y="67"/>
                  </a:lnTo>
                  <a:lnTo>
                    <a:pt x="148" y="65"/>
                  </a:lnTo>
                  <a:lnTo>
                    <a:pt x="145" y="64"/>
                  </a:lnTo>
                  <a:lnTo>
                    <a:pt x="143" y="63"/>
                  </a:lnTo>
                  <a:lnTo>
                    <a:pt x="140" y="62"/>
                  </a:lnTo>
                  <a:lnTo>
                    <a:pt x="136" y="61"/>
                  </a:lnTo>
                  <a:lnTo>
                    <a:pt x="134" y="59"/>
                  </a:lnTo>
                  <a:lnTo>
                    <a:pt x="131" y="58"/>
                  </a:lnTo>
                  <a:lnTo>
                    <a:pt x="128" y="57"/>
                  </a:lnTo>
                  <a:lnTo>
                    <a:pt x="126" y="55"/>
                  </a:lnTo>
                  <a:lnTo>
                    <a:pt x="123" y="55"/>
                  </a:lnTo>
                  <a:lnTo>
                    <a:pt x="119" y="53"/>
                  </a:lnTo>
                  <a:lnTo>
                    <a:pt x="117" y="52"/>
                  </a:lnTo>
                  <a:lnTo>
                    <a:pt x="115" y="51"/>
                  </a:lnTo>
                  <a:lnTo>
                    <a:pt x="112" y="50"/>
                  </a:lnTo>
                  <a:lnTo>
                    <a:pt x="109" y="49"/>
                  </a:lnTo>
                  <a:lnTo>
                    <a:pt x="108" y="47"/>
                  </a:lnTo>
                  <a:lnTo>
                    <a:pt x="106" y="46"/>
                  </a:lnTo>
                  <a:lnTo>
                    <a:pt x="104" y="46"/>
                  </a:lnTo>
                  <a:lnTo>
                    <a:pt x="101" y="45"/>
                  </a:lnTo>
                  <a:lnTo>
                    <a:pt x="100" y="44"/>
                  </a:lnTo>
                  <a:lnTo>
                    <a:pt x="99" y="44"/>
                  </a:lnTo>
                  <a:lnTo>
                    <a:pt x="98" y="43"/>
                  </a:lnTo>
                  <a:lnTo>
                    <a:pt x="97" y="43"/>
                  </a:lnTo>
                  <a:lnTo>
                    <a:pt x="95" y="42"/>
                  </a:lnTo>
                  <a:lnTo>
                    <a:pt x="94" y="41"/>
                  </a:lnTo>
                  <a:lnTo>
                    <a:pt x="92" y="41"/>
                  </a:lnTo>
                  <a:lnTo>
                    <a:pt x="90" y="39"/>
                  </a:lnTo>
                  <a:lnTo>
                    <a:pt x="88" y="39"/>
                  </a:lnTo>
                  <a:lnTo>
                    <a:pt x="84" y="37"/>
                  </a:lnTo>
                  <a:lnTo>
                    <a:pt x="81" y="36"/>
                  </a:lnTo>
                  <a:lnTo>
                    <a:pt x="79" y="35"/>
                  </a:lnTo>
                  <a:lnTo>
                    <a:pt x="75" y="33"/>
                  </a:lnTo>
                  <a:lnTo>
                    <a:pt x="72" y="31"/>
                  </a:lnTo>
                  <a:lnTo>
                    <a:pt x="68" y="29"/>
                  </a:lnTo>
                  <a:lnTo>
                    <a:pt x="63" y="27"/>
                  </a:lnTo>
                  <a:lnTo>
                    <a:pt x="60" y="26"/>
                  </a:lnTo>
                  <a:lnTo>
                    <a:pt x="55" y="24"/>
                  </a:lnTo>
                  <a:lnTo>
                    <a:pt x="52" y="22"/>
                  </a:lnTo>
                  <a:lnTo>
                    <a:pt x="47" y="20"/>
                  </a:lnTo>
                  <a:lnTo>
                    <a:pt x="43" y="18"/>
                  </a:lnTo>
                  <a:lnTo>
                    <a:pt x="39" y="17"/>
                  </a:lnTo>
                  <a:lnTo>
                    <a:pt x="36" y="15"/>
                  </a:lnTo>
                  <a:lnTo>
                    <a:pt x="32" y="13"/>
                  </a:lnTo>
                  <a:lnTo>
                    <a:pt x="27" y="11"/>
                  </a:lnTo>
                  <a:lnTo>
                    <a:pt x="25" y="10"/>
                  </a:lnTo>
                  <a:lnTo>
                    <a:pt x="21" y="9"/>
                  </a:lnTo>
                  <a:lnTo>
                    <a:pt x="18" y="7"/>
                  </a:lnTo>
                  <a:lnTo>
                    <a:pt x="16" y="6"/>
                  </a:lnTo>
                  <a:lnTo>
                    <a:pt x="13" y="5"/>
                  </a:lnTo>
                  <a:lnTo>
                    <a:pt x="11" y="4"/>
                  </a:lnTo>
                  <a:lnTo>
                    <a:pt x="9" y="3"/>
                  </a:lnTo>
                  <a:lnTo>
                    <a:pt x="8" y="2"/>
                  </a:lnTo>
                  <a:lnTo>
                    <a:pt x="7" y="2"/>
                  </a:lnTo>
                  <a:lnTo>
                    <a:pt x="6" y="1"/>
                  </a:lnTo>
                  <a:lnTo>
                    <a:pt x="5" y="1"/>
                  </a:lnTo>
                  <a:lnTo>
                    <a:pt x="4" y="0"/>
                  </a:lnTo>
                  <a:lnTo>
                    <a:pt x="3" y="0"/>
                  </a:lnTo>
                  <a:lnTo>
                    <a:pt x="2" y="0"/>
                  </a:lnTo>
                  <a:lnTo>
                    <a:pt x="1" y="0"/>
                  </a:lnTo>
                  <a:lnTo>
                    <a:pt x="0" y="0"/>
                  </a:lnTo>
                  <a:lnTo>
                    <a:pt x="13" y="6"/>
                  </a:lnTo>
                  <a:lnTo>
                    <a:pt x="15" y="6"/>
                  </a:lnTo>
                  <a:lnTo>
                    <a:pt x="17" y="7"/>
                  </a:lnTo>
                  <a:lnTo>
                    <a:pt x="18" y="9"/>
                  </a:lnTo>
                  <a:lnTo>
                    <a:pt x="22" y="10"/>
                  </a:lnTo>
                  <a:lnTo>
                    <a:pt x="26" y="11"/>
                  </a:lnTo>
                  <a:lnTo>
                    <a:pt x="30" y="14"/>
                  </a:lnTo>
                  <a:lnTo>
                    <a:pt x="35" y="16"/>
                  </a:lnTo>
                  <a:lnTo>
                    <a:pt x="39" y="18"/>
                  </a:lnTo>
                  <a:lnTo>
                    <a:pt x="45" y="21"/>
                  </a:lnTo>
                  <a:lnTo>
                    <a:pt x="52" y="24"/>
                  </a:lnTo>
                  <a:lnTo>
                    <a:pt x="57" y="27"/>
                  </a:lnTo>
                  <a:lnTo>
                    <a:pt x="63" y="30"/>
                  </a:lnTo>
                  <a:lnTo>
                    <a:pt x="70" y="34"/>
                  </a:lnTo>
                  <a:lnTo>
                    <a:pt x="77" y="36"/>
                  </a:lnTo>
                  <a:lnTo>
                    <a:pt x="83" y="40"/>
                  </a:lnTo>
                  <a:lnTo>
                    <a:pt x="90" y="44"/>
                  </a:lnTo>
                  <a:lnTo>
                    <a:pt x="97" y="47"/>
                  </a:lnTo>
                  <a:lnTo>
                    <a:pt x="103" y="50"/>
                  </a:lnTo>
                  <a:lnTo>
                    <a:pt x="110" y="54"/>
                  </a:lnTo>
                  <a:lnTo>
                    <a:pt x="116" y="56"/>
                  </a:lnTo>
                  <a:lnTo>
                    <a:pt x="122" y="59"/>
                  </a:lnTo>
                  <a:lnTo>
                    <a:pt x="128" y="63"/>
                  </a:lnTo>
                  <a:lnTo>
                    <a:pt x="134" y="65"/>
                  </a:lnTo>
                  <a:lnTo>
                    <a:pt x="139" y="67"/>
                  </a:lnTo>
                  <a:lnTo>
                    <a:pt x="144" y="70"/>
                  </a:lnTo>
                  <a:lnTo>
                    <a:pt x="148" y="72"/>
                  </a:lnTo>
                  <a:lnTo>
                    <a:pt x="152" y="74"/>
                  </a:lnTo>
                  <a:lnTo>
                    <a:pt x="154" y="76"/>
                  </a:lnTo>
                  <a:lnTo>
                    <a:pt x="157" y="77"/>
                  </a:lnTo>
                  <a:lnTo>
                    <a:pt x="159" y="78"/>
                  </a:lnTo>
                  <a:lnTo>
                    <a:pt x="161" y="79"/>
                  </a:lnTo>
                  <a:lnTo>
                    <a:pt x="162" y="79"/>
                  </a:lnTo>
                  <a:lnTo>
                    <a:pt x="162" y="80"/>
                  </a:lnTo>
                  <a:lnTo>
                    <a:pt x="163" y="81"/>
                  </a:lnTo>
                  <a:lnTo>
                    <a:pt x="165" y="81"/>
                  </a:lnTo>
                  <a:lnTo>
                    <a:pt x="166" y="82"/>
                  </a:lnTo>
                  <a:lnTo>
                    <a:pt x="168" y="83"/>
                  </a:lnTo>
                  <a:lnTo>
                    <a:pt x="170" y="83"/>
                  </a:lnTo>
                  <a:lnTo>
                    <a:pt x="171" y="84"/>
                  </a:lnTo>
                  <a:lnTo>
                    <a:pt x="173" y="85"/>
                  </a:lnTo>
                  <a:lnTo>
                    <a:pt x="176" y="86"/>
                  </a:lnTo>
                  <a:lnTo>
                    <a:pt x="178" y="88"/>
                  </a:lnTo>
                  <a:lnTo>
                    <a:pt x="180" y="89"/>
                  </a:lnTo>
                  <a:lnTo>
                    <a:pt x="182" y="90"/>
                  </a:lnTo>
                  <a:lnTo>
                    <a:pt x="185" y="91"/>
                  </a:lnTo>
                  <a:lnTo>
                    <a:pt x="187" y="92"/>
                  </a:lnTo>
                  <a:lnTo>
                    <a:pt x="189" y="93"/>
                  </a:lnTo>
                  <a:lnTo>
                    <a:pt x="191" y="95"/>
                  </a:lnTo>
                  <a:lnTo>
                    <a:pt x="194" y="96"/>
                  </a:lnTo>
                  <a:lnTo>
                    <a:pt x="196" y="97"/>
                  </a:lnTo>
                  <a:lnTo>
                    <a:pt x="198" y="98"/>
                  </a:lnTo>
                  <a:lnTo>
                    <a:pt x="200" y="100"/>
                  </a:lnTo>
                  <a:lnTo>
                    <a:pt x="203" y="101"/>
                  </a:lnTo>
                  <a:lnTo>
                    <a:pt x="205" y="101"/>
                  </a:lnTo>
                  <a:lnTo>
                    <a:pt x="207" y="102"/>
                  </a:lnTo>
                  <a:lnTo>
                    <a:pt x="208" y="103"/>
                  </a:lnTo>
                  <a:lnTo>
                    <a:pt x="211" y="104"/>
                  </a:lnTo>
                  <a:lnTo>
                    <a:pt x="213" y="105"/>
                  </a:lnTo>
                  <a:lnTo>
                    <a:pt x="215" y="106"/>
                  </a:lnTo>
                  <a:lnTo>
                    <a:pt x="216" y="107"/>
                  </a:lnTo>
                  <a:lnTo>
                    <a:pt x="217" y="107"/>
                  </a:lnTo>
                  <a:lnTo>
                    <a:pt x="219" y="108"/>
                  </a:lnTo>
                  <a:lnTo>
                    <a:pt x="220" y="108"/>
                  </a:lnTo>
                  <a:lnTo>
                    <a:pt x="222" y="109"/>
                  </a:lnTo>
                  <a:lnTo>
                    <a:pt x="224" y="110"/>
                  </a:lnTo>
                  <a:lnTo>
                    <a:pt x="225" y="110"/>
                  </a:lnTo>
                  <a:lnTo>
                    <a:pt x="229" y="111"/>
                  </a:lnTo>
                  <a:lnTo>
                    <a:pt x="232" y="113"/>
                  </a:lnTo>
                  <a:lnTo>
                    <a:pt x="236" y="115"/>
                  </a:lnTo>
                  <a:lnTo>
                    <a:pt x="241" y="117"/>
                  </a:lnTo>
                  <a:lnTo>
                    <a:pt x="244" y="118"/>
                  </a:lnTo>
                  <a:lnTo>
                    <a:pt x="250" y="120"/>
                  </a:lnTo>
                  <a:lnTo>
                    <a:pt x="255" y="122"/>
                  </a:lnTo>
                  <a:lnTo>
                    <a:pt x="260" y="124"/>
                  </a:lnTo>
                  <a:lnTo>
                    <a:pt x="266" y="127"/>
                  </a:lnTo>
                  <a:lnTo>
                    <a:pt x="271" y="129"/>
                  </a:lnTo>
                  <a:lnTo>
                    <a:pt x="278" y="130"/>
                  </a:lnTo>
                  <a:lnTo>
                    <a:pt x="283" y="133"/>
                  </a:lnTo>
                  <a:lnTo>
                    <a:pt x="289" y="135"/>
                  </a:lnTo>
                  <a:lnTo>
                    <a:pt x="296" y="138"/>
                  </a:lnTo>
                  <a:lnTo>
                    <a:pt x="301" y="140"/>
                  </a:lnTo>
                  <a:lnTo>
                    <a:pt x="307" y="142"/>
                  </a:lnTo>
                  <a:lnTo>
                    <a:pt x="314" y="145"/>
                  </a:lnTo>
                  <a:lnTo>
                    <a:pt x="318" y="147"/>
                  </a:lnTo>
                  <a:lnTo>
                    <a:pt x="324" y="149"/>
                  </a:lnTo>
                  <a:lnTo>
                    <a:pt x="330" y="151"/>
                  </a:lnTo>
                  <a:lnTo>
                    <a:pt x="334" y="153"/>
                  </a:lnTo>
                  <a:lnTo>
                    <a:pt x="340" y="155"/>
                  </a:lnTo>
                  <a:lnTo>
                    <a:pt x="343" y="156"/>
                  </a:lnTo>
                  <a:lnTo>
                    <a:pt x="348" y="158"/>
                  </a:lnTo>
                  <a:lnTo>
                    <a:pt x="352" y="159"/>
                  </a:lnTo>
                  <a:lnTo>
                    <a:pt x="355" y="161"/>
                  </a:lnTo>
                  <a:lnTo>
                    <a:pt x="358" y="162"/>
                  </a:lnTo>
                  <a:lnTo>
                    <a:pt x="360" y="163"/>
                  </a:lnTo>
                  <a:lnTo>
                    <a:pt x="362" y="164"/>
                  </a:lnTo>
                  <a:lnTo>
                    <a:pt x="363" y="164"/>
                  </a:lnTo>
                  <a:lnTo>
                    <a:pt x="366" y="165"/>
                  </a:lnTo>
                  <a:lnTo>
                    <a:pt x="368" y="166"/>
                  </a:lnTo>
                  <a:lnTo>
                    <a:pt x="370" y="166"/>
                  </a:lnTo>
                  <a:lnTo>
                    <a:pt x="373" y="166"/>
                  </a:lnTo>
                  <a:lnTo>
                    <a:pt x="375" y="168"/>
                  </a:lnTo>
                  <a:lnTo>
                    <a:pt x="378" y="169"/>
                  </a:lnTo>
                  <a:lnTo>
                    <a:pt x="380" y="170"/>
                  </a:lnTo>
                  <a:lnTo>
                    <a:pt x="384" y="171"/>
                  </a:lnTo>
                  <a:lnTo>
                    <a:pt x="387" y="172"/>
                  </a:lnTo>
                  <a:lnTo>
                    <a:pt x="390" y="174"/>
                  </a:lnTo>
                  <a:lnTo>
                    <a:pt x="394" y="175"/>
                  </a:lnTo>
                  <a:lnTo>
                    <a:pt x="397" y="175"/>
                  </a:lnTo>
                  <a:lnTo>
                    <a:pt x="400" y="177"/>
                  </a:lnTo>
                  <a:lnTo>
                    <a:pt x="405" y="178"/>
                  </a:lnTo>
                  <a:lnTo>
                    <a:pt x="408" y="179"/>
                  </a:lnTo>
                  <a:lnTo>
                    <a:pt x="412" y="181"/>
                  </a:lnTo>
                  <a:lnTo>
                    <a:pt x="416" y="182"/>
                  </a:lnTo>
                  <a:lnTo>
                    <a:pt x="420" y="184"/>
                  </a:lnTo>
                  <a:lnTo>
                    <a:pt x="424" y="184"/>
                  </a:lnTo>
                  <a:lnTo>
                    <a:pt x="428" y="185"/>
                  </a:lnTo>
                  <a:lnTo>
                    <a:pt x="432" y="186"/>
                  </a:lnTo>
                  <a:lnTo>
                    <a:pt x="437" y="187"/>
                  </a:lnTo>
                  <a:lnTo>
                    <a:pt x="441" y="189"/>
                  </a:lnTo>
                  <a:lnTo>
                    <a:pt x="446" y="190"/>
                  </a:lnTo>
                  <a:lnTo>
                    <a:pt x="450" y="191"/>
                  </a:lnTo>
                  <a:lnTo>
                    <a:pt x="454" y="193"/>
                  </a:lnTo>
                  <a:lnTo>
                    <a:pt x="458" y="193"/>
                  </a:lnTo>
                  <a:lnTo>
                    <a:pt x="463" y="193"/>
                  </a:lnTo>
                  <a:lnTo>
                    <a:pt x="467" y="194"/>
                  </a:lnTo>
                  <a:lnTo>
                    <a:pt x="471" y="195"/>
                  </a:lnTo>
                  <a:lnTo>
                    <a:pt x="476" y="195"/>
                  </a:lnTo>
                  <a:lnTo>
                    <a:pt x="520" y="203"/>
                  </a:lnTo>
                </a:path>
              </a:pathLst>
            </a:custGeom>
            <a:solidFill>
              <a:srgbClr val="A6A6A6"/>
            </a:solidFill>
            <a:ln w="12700" cap="rnd">
              <a:noFill/>
              <a:round/>
              <a:headEnd/>
              <a:tailEnd/>
            </a:ln>
          </p:spPr>
          <p:txBody>
            <a:bodyPr/>
            <a:lstStyle/>
            <a:p>
              <a:endParaRPr lang="en-US"/>
            </a:p>
          </p:txBody>
        </p:sp>
        <p:sp>
          <p:nvSpPr>
            <p:cNvPr id="41063" name="Freeform 69"/>
            <p:cNvSpPr>
              <a:spLocks noChangeAspect="1"/>
            </p:cNvSpPr>
            <p:nvPr/>
          </p:nvSpPr>
          <p:spPr bwMode="auto">
            <a:xfrm>
              <a:off x="870" y="1710"/>
              <a:ext cx="28" cy="56"/>
            </a:xfrm>
            <a:custGeom>
              <a:avLst/>
              <a:gdLst>
                <a:gd name="T0" fmla="*/ 0 w 28"/>
                <a:gd name="T1" fmla="*/ 55 h 56"/>
                <a:gd name="T2" fmla="*/ 3 w 28"/>
                <a:gd name="T3" fmla="*/ 55 h 56"/>
                <a:gd name="T4" fmla="*/ 8 w 28"/>
                <a:gd name="T5" fmla="*/ 53 h 56"/>
                <a:gd name="T6" fmla="*/ 13 w 28"/>
                <a:gd name="T7" fmla="*/ 49 h 56"/>
                <a:gd name="T8" fmla="*/ 16 w 28"/>
                <a:gd name="T9" fmla="*/ 43 h 56"/>
                <a:gd name="T10" fmla="*/ 22 w 28"/>
                <a:gd name="T11" fmla="*/ 36 h 56"/>
                <a:gd name="T12" fmla="*/ 26 w 28"/>
                <a:gd name="T13" fmla="*/ 27 h 56"/>
                <a:gd name="T14" fmla="*/ 27 w 28"/>
                <a:gd name="T15" fmla="*/ 15 h 56"/>
                <a:gd name="T16" fmla="*/ 21 w 28"/>
                <a:gd name="T17" fmla="*/ 0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6"/>
                <a:gd name="T29" fmla="*/ 28 w 28"/>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6">
                  <a:moveTo>
                    <a:pt x="0" y="55"/>
                  </a:moveTo>
                  <a:lnTo>
                    <a:pt x="3" y="55"/>
                  </a:lnTo>
                  <a:lnTo>
                    <a:pt x="8" y="53"/>
                  </a:lnTo>
                  <a:lnTo>
                    <a:pt x="13" y="49"/>
                  </a:lnTo>
                  <a:lnTo>
                    <a:pt x="16" y="43"/>
                  </a:lnTo>
                  <a:lnTo>
                    <a:pt x="22" y="36"/>
                  </a:lnTo>
                  <a:lnTo>
                    <a:pt x="26" y="27"/>
                  </a:lnTo>
                  <a:lnTo>
                    <a:pt x="27" y="15"/>
                  </a:lnTo>
                  <a:lnTo>
                    <a:pt x="21" y="0"/>
                  </a:lnTo>
                </a:path>
              </a:pathLst>
            </a:custGeom>
            <a:noFill/>
            <a:ln w="12700" cap="rnd">
              <a:solidFill>
                <a:srgbClr val="000000"/>
              </a:solidFill>
              <a:round/>
              <a:headEnd/>
              <a:tailEnd/>
            </a:ln>
          </p:spPr>
          <p:txBody>
            <a:bodyPr/>
            <a:lstStyle/>
            <a:p>
              <a:endParaRPr lang="en-US"/>
            </a:p>
          </p:txBody>
        </p:sp>
        <p:sp>
          <p:nvSpPr>
            <p:cNvPr id="41064" name="Freeform 70"/>
            <p:cNvSpPr>
              <a:spLocks noChangeAspect="1"/>
            </p:cNvSpPr>
            <p:nvPr/>
          </p:nvSpPr>
          <p:spPr bwMode="auto">
            <a:xfrm>
              <a:off x="643" y="1637"/>
              <a:ext cx="196" cy="99"/>
            </a:xfrm>
            <a:custGeom>
              <a:avLst/>
              <a:gdLst>
                <a:gd name="T0" fmla="*/ 186 w 196"/>
                <a:gd name="T1" fmla="*/ 96 h 99"/>
                <a:gd name="T2" fmla="*/ 195 w 196"/>
                <a:gd name="T3" fmla="*/ 71 h 99"/>
                <a:gd name="T4" fmla="*/ 194 w 196"/>
                <a:gd name="T5" fmla="*/ 71 h 99"/>
                <a:gd name="T6" fmla="*/ 192 w 196"/>
                <a:gd name="T7" fmla="*/ 67 h 99"/>
                <a:gd name="T8" fmla="*/ 188 w 196"/>
                <a:gd name="T9" fmla="*/ 63 h 99"/>
                <a:gd name="T10" fmla="*/ 186 w 196"/>
                <a:gd name="T11" fmla="*/ 61 h 99"/>
                <a:gd name="T12" fmla="*/ 182 w 196"/>
                <a:gd name="T13" fmla="*/ 58 h 99"/>
                <a:gd name="T14" fmla="*/ 179 w 196"/>
                <a:gd name="T15" fmla="*/ 56 h 99"/>
                <a:gd name="T16" fmla="*/ 177 w 196"/>
                <a:gd name="T17" fmla="*/ 55 h 99"/>
                <a:gd name="T18" fmla="*/ 176 w 196"/>
                <a:gd name="T19" fmla="*/ 54 h 99"/>
                <a:gd name="T20" fmla="*/ 175 w 196"/>
                <a:gd name="T21" fmla="*/ 54 h 99"/>
                <a:gd name="T22" fmla="*/ 56 w 196"/>
                <a:gd name="T23" fmla="*/ 8 h 99"/>
                <a:gd name="T24" fmla="*/ 49 w 196"/>
                <a:gd name="T25" fmla="*/ 7 h 99"/>
                <a:gd name="T26" fmla="*/ 29 w 196"/>
                <a:gd name="T27" fmla="*/ 0 h 99"/>
                <a:gd name="T28" fmla="*/ 18 w 196"/>
                <a:gd name="T29" fmla="*/ 3 h 99"/>
                <a:gd name="T30" fmla="*/ 9 w 196"/>
                <a:gd name="T31" fmla="*/ 0 h 99"/>
                <a:gd name="T32" fmla="*/ 8 w 196"/>
                <a:gd name="T33" fmla="*/ 4 h 99"/>
                <a:gd name="T34" fmla="*/ 14 w 196"/>
                <a:gd name="T35" fmla="*/ 7 h 99"/>
                <a:gd name="T36" fmla="*/ 8 w 196"/>
                <a:gd name="T37" fmla="*/ 23 h 99"/>
                <a:gd name="T38" fmla="*/ 1 w 196"/>
                <a:gd name="T39" fmla="*/ 21 h 99"/>
                <a:gd name="T40" fmla="*/ 0 w 196"/>
                <a:gd name="T41" fmla="*/ 26 h 99"/>
                <a:gd name="T42" fmla="*/ 8 w 196"/>
                <a:gd name="T43" fmla="*/ 29 h 99"/>
                <a:gd name="T44" fmla="*/ 15 w 196"/>
                <a:gd name="T45" fmla="*/ 37 h 99"/>
                <a:gd name="T46" fmla="*/ 31 w 196"/>
                <a:gd name="T47" fmla="*/ 46 h 99"/>
                <a:gd name="T48" fmla="*/ 37 w 196"/>
                <a:gd name="T49" fmla="*/ 49 h 99"/>
                <a:gd name="T50" fmla="*/ 159 w 196"/>
                <a:gd name="T51" fmla="*/ 97 h 99"/>
                <a:gd name="T52" fmla="*/ 160 w 196"/>
                <a:gd name="T53" fmla="*/ 97 h 99"/>
                <a:gd name="T54" fmla="*/ 162 w 196"/>
                <a:gd name="T55" fmla="*/ 97 h 99"/>
                <a:gd name="T56" fmla="*/ 165 w 196"/>
                <a:gd name="T57" fmla="*/ 98 h 99"/>
                <a:gd name="T58" fmla="*/ 168 w 196"/>
                <a:gd name="T59" fmla="*/ 98 h 99"/>
                <a:gd name="T60" fmla="*/ 171 w 196"/>
                <a:gd name="T61" fmla="*/ 98 h 99"/>
                <a:gd name="T62" fmla="*/ 176 w 196"/>
                <a:gd name="T63" fmla="*/ 98 h 99"/>
                <a:gd name="T64" fmla="*/ 180 w 196"/>
                <a:gd name="T65" fmla="*/ 98 h 99"/>
                <a:gd name="T66" fmla="*/ 184 w 196"/>
                <a:gd name="T67" fmla="*/ 96 h 99"/>
                <a:gd name="T68" fmla="*/ 185 w 196"/>
                <a:gd name="T69" fmla="*/ 96 h 99"/>
                <a:gd name="T70" fmla="*/ 185 w 196"/>
                <a:gd name="T71" fmla="*/ 97 h 99"/>
                <a:gd name="T72" fmla="*/ 186 w 196"/>
                <a:gd name="T73" fmla="*/ 96 h 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6"/>
                <a:gd name="T112" fmla="*/ 0 h 99"/>
                <a:gd name="T113" fmla="*/ 196 w 196"/>
                <a:gd name="T114" fmla="*/ 99 h 9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6" h="99">
                  <a:moveTo>
                    <a:pt x="186" y="96"/>
                  </a:moveTo>
                  <a:lnTo>
                    <a:pt x="195" y="71"/>
                  </a:lnTo>
                  <a:lnTo>
                    <a:pt x="194" y="71"/>
                  </a:lnTo>
                  <a:lnTo>
                    <a:pt x="192" y="67"/>
                  </a:lnTo>
                  <a:lnTo>
                    <a:pt x="188" y="63"/>
                  </a:lnTo>
                  <a:lnTo>
                    <a:pt x="186" y="61"/>
                  </a:lnTo>
                  <a:lnTo>
                    <a:pt x="182" y="58"/>
                  </a:lnTo>
                  <a:lnTo>
                    <a:pt x="179" y="56"/>
                  </a:lnTo>
                  <a:lnTo>
                    <a:pt x="177" y="55"/>
                  </a:lnTo>
                  <a:lnTo>
                    <a:pt x="176" y="54"/>
                  </a:lnTo>
                  <a:lnTo>
                    <a:pt x="175" y="54"/>
                  </a:lnTo>
                  <a:lnTo>
                    <a:pt x="56" y="8"/>
                  </a:lnTo>
                  <a:lnTo>
                    <a:pt x="49" y="7"/>
                  </a:lnTo>
                  <a:lnTo>
                    <a:pt x="29" y="0"/>
                  </a:lnTo>
                  <a:lnTo>
                    <a:pt x="18" y="3"/>
                  </a:lnTo>
                  <a:lnTo>
                    <a:pt x="9" y="0"/>
                  </a:lnTo>
                  <a:lnTo>
                    <a:pt x="8" y="4"/>
                  </a:lnTo>
                  <a:lnTo>
                    <a:pt x="14" y="7"/>
                  </a:lnTo>
                  <a:lnTo>
                    <a:pt x="8" y="23"/>
                  </a:lnTo>
                  <a:lnTo>
                    <a:pt x="1" y="21"/>
                  </a:lnTo>
                  <a:lnTo>
                    <a:pt x="0" y="26"/>
                  </a:lnTo>
                  <a:lnTo>
                    <a:pt x="8" y="29"/>
                  </a:lnTo>
                  <a:lnTo>
                    <a:pt x="15" y="37"/>
                  </a:lnTo>
                  <a:lnTo>
                    <a:pt x="31" y="46"/>
                  </a:lnTo>
                  <a:lnTo>
                    <a:pt x="37" y="49"/>
                  </a:lnTo>
                  <a:lnTo>
                    <a:pt x="159" y="97"/>
                  </a:lnTo>
                  <a:lnTo>
                    <a:pt x="160" y="97"/>
                  </a:lnTo>
                  <a:lnTo>
                    <a:pt x="162" y="97"/>
                  </a:lnTo>
                  <a:lnTo>
                    <a:pt x="165" y="98"/>
                  </a:lnTo>
                  <a:lnTo>
                    <a:pt x="168" y="98"/>
                  </a:lnTo>
                  <a:lnTo>
                    <a:pt x="171" y="98"/>
                  </a:lnTo>
                  <a:lnTo>
                    <a:pt x="176" y="98"/>
                  </a:lnTo>
                  <a:lnTo>
                    <a:pt x="180" y="98"/>
                  </a:lnTo>
                  <a:lnTo>
                    <a:pt x="184" y="96"/>
                  </a:lnTo>
                  <a:lnTo>
                    <a:pt x="185" y="96"/>
                  </a:lnTo>
                  <a:lnTo>
                    <a:pt x="185" y="97"/>
                  </a:lnTo>
                  <a:lnTo>
                    <a:pt x="186" y="96"/>
                  </a:lnTo>
                </a:path>
              </a:pathLst>
            </a:custGeom>
            <a:noFill/>
            <a:ln w="12700" cap="rnd">
              <a:solidFill>
                <a:srgbClr val="000000"/>
              </a:solidFill>
              <a:round/>
              <a:headEnd/>
              <a:tailEnd/>
            </a:ln>
          </p:spPr>
          <p:txBody>
            <a:bodyPr/>
            <a:lstStyle/>
            <a:p>
              <a:endParaRPr lang="en-US"/>
            </a:p>
          </p:txBody>
        </p:sp>
        <p:sp>
          <p:nvSpPr>
            <p:cNvPr id="41065" name="Freeform 71"/>
            <p:cNvSpPr>
              <a:spLocks noChangeAspect="1"/>
            </p:cNvSpPr>
            <p:nvPr/>
          </p:nvSpPr>
          <p:spPr bwMode="auto">
            <a:xfrm>
              <a:off x="434" y="1548"/>
              <a:ext cx="164" cy="91"/>
            </a:xfrm>
            <a:custGeom>
              <a:avLst/>
              <a:gdLst>
                <a:gd name="T0" fmla="*/ 132 w 164"/>
                <a:gd name="T1" fmla="*/ 87 h 91"/>
                <a:gd name="T2" fmla="*/ 99 w 164"/>
                <a:gd name="T3" fmla="*/ 87 h 91"/>
                <a:gd name="T4" fmla="*/ 86 w 164"/>
                <a:gd name="T5" fmla="*/ 82 h 91"/>
                <a:gd name="T6" fmla="*/ 75 w 164"/>
                <a:gd name="T7" fmla="*/ 79 h 91"/>
                <a:gd name="T8" fmla="*/ 64 w 164"/>
                <a:gd name="T9" fmla="*/ 75 h 91"/>
                <a:gd name="T10" fmla="*/ 54 w 164"/>
                <a:gd name="T11" fmla="*/ 72 h 91"/>
                <a:gd name="T12" fmla="*/ 45 w 164"/>
                <a:gd name="T13" fmla="*/ 67 h 91"/>
                <a:gd name="T14" fmla="*/ 37 w 164"/>
                <a:gd name="T15" fmla="*/ 63 h 91"/>
                <a:gd name="T16" fmla="*/ 30 w 164"/>
                <a:gd name="T17" fmla="*/ 61 h 91"/>
                <a:gd name="T18" fmla="*/ 24 w 164"/>
                <a:gd name="T19" fmla="*/ 57 h 91"/>
                <a:gd name="T20" fmla="*/ 18 w 164"/>
                <a:gd name="T21" fmla="*/ 54 h 91"/>
                <a:gd name="T22" fmla="*/ 13 w 164"/>
                <a:gd name="T23" fmla="*/ 52 h 91"/>
                <a:gd name="T24" fmla="*/ 9 w 164"/>
                <a:gd name="T25" fmla="*/ 49 h 91"/>
                <a:gd name="T26" fmla="*/ 5 w 164"/>
                <a:gd name="T27" fmla="*/ 47 h 91"/>
                <a:gd name="T28" fmla="*/ 3 w 164"/>
                <a:gd name="T29" fmla="*/ 46 h 91"/>
                <a:gd name="T30" fmla="*/ 0 w 164"/>
                <a:gd name="T31" fmla="*/ 45 h 91"/>
                <a:gd name="T32" fmla="*/ 0 w 164"/>
                <a:gd name="T33" fmla="*/ 44 h 91"/>
                <a:gd name="T34" fmla="*/ 17 w 164"/>
                <a:gd name="T35" fmla="*/ 0 h 91"/>
                <a:gd name="T36" fmla="*/ 28 w 164"/>
                <a:gd name="T37" fmla="*/ 2 h 91"/>
                <a:gd name="T38" fmla="*/ 40 w 164"/>
                <a:gd name="T39" fmla="*/ 6 h 91"/>
                <a:gd name="T40" fmla="*/ 51 w 164"/>
                <a:gd name="T41" fmla="*/ 9 h 91"/>
                <a:gd name="T42" fmla="*/ 61 w 164"/>
                <a:gd name="T43" fmla="*/ 11 h 91"/>
                <a:gd name="T44" fmla="*/ 70 w 164"/>
                <a:gd name="T45" fmla="*/ 14 h 91"/>
                <a:gd name="T46" fmla="*/ 78 w 164"/>
                <a:gd name="T47" fmla="*/ 18 h 91"/>
                <a:gd name="T48" fmla="*/ 86 w 164"/>
                <a:gd name="T49" fmla="*/ 20 h 91"/>
                <a:gd name="T50" fmla="*/ 92 w 164"/>
                <a:gd name="T51" fmla="*/ 23 h 91"/>
                <a:gd name="T52" fmla="*/ 99 w 164"/>
                <a:gd name="T53" fmla="*/ 25 h 91"/>
                <a:gd name="T54" fmla="*/ 104 w 164"/>
                <a:gd name="T55" fmla="*/ 27 h 91"/>
                <a:gd name="T56" fmla="*/ 108 w 164"/>
                <a:gd name="T57" fmla="*/ 28 h 91"/>
                <a:gd name="T58" fmla="*/ 111 w 164"/>
                <a:gd name="T59" fmla="*/ 31 h 91"/>
                <a:gd name="T60" fmla="*/ 115 w 164"/>
                <a:gd name="T61" fmla="*/ 32 h 91"/>
                <a:gd name="T62" fmla="*/ 117 w 164"/>
                <a:gd name="T63" fmla="*/ 33 h 91"/>
                <a:gd name="T64" fmla="*/ 117 w 164"/>
                <a:gd name="T65" fmla="*/ 34 h 91"/>
                <a:gd name="T66" fmla="*/ 144 w 164"/>
                <a:gd name="T67" fmla="*/ 57 h 91"/>
                <a:gd name="T68" fmla="*/ 143 w 164"/>
                <a:gd name="T69" fmla="*/ 59 h 91"/>
                <a:gd name="T70" fmla="*/ 156 w 164"/>
                <a:gd name="T71" fmla="*/ 64 h 91"/>
                <a:gd name="T72" fmla="*/ 157 w 164"/>
                <a:gd name="T73" fmla="*/ 66 h 91"/>
                <a:gd name="T74" fmla="*/ 163 w 164"/>
                <a:gd name="T75" fmla="*/ 68 h 91"/>
                <a:gd name="T76" fmla="*/ 162 w 164"/>
                <a:gd name="T77" fmla="*/ 70 h 91"/>
                <a:gd name="T78" fmla="*/ 156 w 164"/>
                <a:gd name="T79" fmla="*/ 68 h 91"/>
                <a:gd name="T80" fmla="*/ 154 w 164"/>
                <a:gd name="T81" fmla="*/ 69 h 91"/>
                <a:gd name="T82" fmla="*/ 141 w 164"/>
                <a:gd name="T83" fmla="*/ 63 h 91"/>
                <a:gd name="T84" fmla="*/ 135 w 164"/>
                <a:gd name="T85" fmla="*/ 78 h 91"/>
                <a:gd name="T86" fmla="*/ 149 w 164"/>
                <a:gd name="T87" fmla="*/ 83 h 91"/>
                <a:gd name="T88" fmla="*/ 151 w 164"/>
                <a:gd name="T89" fmla="*/ 85 h 91"/>
                <a:gd name="T90" fmla="*/ 155 w 164"/>
                <a:gd name="T91" fmla="*/ 87 h 91"/>
                <a:gd name="T92" fmla="*/ 154 w 164"/>
                <a:gd name="T93" fmla="*/ 90 h 91"/>
                <a:gd name="T94" fmla="*/ 150 w 164"/>
                <a:gd name="T95" fmla="*/ 88 h 91"/>
                <a:gd name="T96" fmla="*/ 147 w 164"/>
                <a:gd name="T97" fmla="*/ 88 h 91"/>
                <a:gd name="T98" fmla="*/ 133 w 164"/>
                <a:gd name="T99" fmla="*/ 83 h 91"/>
                <a:gd name="T100" fmla="*/ 132 w 164"/>
                <a:gd name="T101" fmla="*/ 87 h 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4"/>
                <a:gd name="T154" fmla="*/ 0 h 91"/>
                <a:gd name="T155" fmla="*/ 164 w 164"/>
                <a:gd name="T156" fmla="*/ 91 h 9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4" h="91">
                  <a:moveTo>
                    <a:pt x="132" y="87"/>
                  </a:moveTo>
                  <a:lnTo>
                    <a:pt x="99" y="87"/>
                  </a:lnTo>
                  <a:lnTo>
                    <a:pt x="86" y="82"/>
                  </a:lnTo>
                  <a:lnTo>
                    <a:pt x="75" y="79"/>
                  </a:lnTo>
                  <a:lnTo>
                    <a:pt x="64" y="75"/>
                  </a:lnTo>
                  <a:lnTo>
                    <a:pt x="54" y="72"/>
                  </a:lnTo>
                  <a:lnTo>
                    <a:pt x="45" y="67"/>
                  </a:lnTo>
                  <a:lnTo>
                    <a:pt x="37" y="63"/>
                  </a:lnTo>
                  <a:lnTo>
                    <a:pt x="30" y="61"/>
                  </a:lnTo>
                  <a:lnTo>
                    <a:pt x="24" y="57"/>
                  </a:lnTo>
                  <a:lnTo>
                    <a:pt x="18" y="54"/>
                  </a:lnTo>
                  <a:lnTo>
                    <a:pt x="13" y="52"/>
                  </a:lnTo>
                  <a:lnTo>
                    <a:pt x="9" y="49"/>
                  </a:lnTo>
                  <a:lnTo>
                    <a:pt x="5" y="47"/>
                  </a:lnTo>
                  <a:lnTo>
                    <a:pt x="3" y="46"/>
                  </a:lnTo>
                  <a:lnTo>
                    <a:pt x="0" y="45"/>
                  </a:lnTo>
                  <a:lnTo>
                    <a:pt x="0" y="44"/>
                  </a:lnTo>
                  <a:lnTo>
                    <a:pt x="17" y="0"/>
                  </a:lnTo>
                  <a:lnTo>
                    <a:pt x="28" y="2"/>
                  </a:lnTo>
                  <a:lnTo>
                    <a:pt x="40" y="6"/>
                  </a:lnTo>
                  <a:lnTo>
                    <a:pt x="51" y="9"/>
                  </a:lnTo>
                  <a:lnTo>
                    <a:pt x="61" y="11"/>
                  </a:lnTo>
                  <a:lnTo>
                    <a:pt x="70" y="14"/>
                  </a:lnTo>
                  <a:lnTo>
                    <a:pt x="78" y="18"/>
                  </a:lnTo>
                  <a:lnTo>
                    <a:pt x="86" y="20"/>
                  </a:lnTo>
                  <a:lnTo>
                    <a:pt x="92" y="23"/>
                  </a:lnTo>
                  <a:lnTo>
                    <a:pt x="99" y="25"/>
                  </a:lnTo>
                  <a:lnTo>
                    <a:pt x="104" y="27"/>
                  </a:lnTo>
                  <a:lnTo>
                    <a:pt x="108" y="28"/>
                  </a:lnTo>
                  <a:lnTo>
                    <a:pt x="111" y="31"/>
                  </a:lnTo>
                  <a:lnTo>
                    <a:pt x="115" y="32"/>
                  </a:lnTo>
                  <a:lnTo>
                    <a:pt x="117" y="33"/>
                  </a:lnTo>
                  <a:lnTo>
                    <a:pt x="117" y="34"/>
                  </a:lnTo>
                  <a:lnTo>
                    <a:pt x="144" y="57"/>
                  </a:lnTo>
                  <a:lnTo>
                    <a:pt x="143" y="59"/>
                  </a:lnTo>
                  <a:lnTo>
                    <a:pt x="156" y="64"/>
                  </a:lnTo>
                  <a:lnTo>
                    <a:pt x="157" y="66"/>
                  </a:lnTo>
                  <a:lnTo>
                    <a:pt x="163" y="68"/>
                  </a:lnTo>
                  <a:lnTo>
                    <a:pt x="162" y="70"/>
                  </a:lnTo>
                  <a:lnTo>
                    <a:pt x="156" y="68"/>
                  </a:lnTo>
                  <a:lnTo>
                    <a:pt x="154" y="69"/>
                  </a:lnTo>
                  <a:lnTo>
                    <a:pt x="141" y="63"/>
                  </a:lnTo>
                  <a:lnTo>
                    <a:pt x="135" y="78"/>
                  </a:lnTo>
                  <a:lnTo>
                    <a:pt x="149" y="83"/>
                  </a:lnTo>
                  <a:lnTo>
                    <a:pt x="151" y="85"/>
                  </a:lnTo>
                  <a:lnTo>
                    <a:pt x="155" y="87"/>
                  </a:lnTo>
                  <a:lnTo>
                    <a:pt x="154" y="90"/>
                  </a:lnTo>
                  <a:lnTo>
                    <a:pt x="150" y="88"/>
                  </a:lnTo>
                  <a:lnTo>
                    <a:pt x="147" y="88"/>
                  </a:lnTo>
                  <a:lnTo>
                    <a:pt x="133" y="83"/>
                  </a:lnTo>
                  <a:lnTo>
                    <a:pt x="132" y="87"/>
                  </a:lnTo>
                </a:path>
              </a:pathLst>
            </a:custGeom>
            <a:noFill/>
            <a:ln w="12700" cap="rnd">
              <a:solidFill>
                <a:srgbClr val="000000"/>
              </a:solidFill>
              <a:round/>
              <a:headEnd/>
              <a:tailEnd/>
            </a:ln>
          </p:spPr>
          <p:txBody>
            <a:bodyPr/>
            <a:lstStyle/>
            <a:p>
              <a:endParaRPr lang="en-US"/>
            </a:p>
          </p:txBody>
        </p:sp>
        <p:sp>
          <p:nvSpPr>
            <p:cNvPr id="41066" name="Line 72"/>
            <p:cNvSpPr>
              <a:spLocks noChangeAspect="1" noChangeShapeType="1"/>
            </p:cNvSpPr>
            <p:nvPr/>
          </p:nvSpPr>
          <p:spPr bwMode="auto">
            <a:xfrm flipH="1" flipV="1">
              <a:off x="57" y="1606"/>
              <a:ext cx="60" cy="48"/>
            </a:xfrm>
            <a:prstGeom prst="line">
              <a:avLst/>
            </a:prstGeom>
            <a:noFill/>
            <a:ln w="12700">
              <a:solidFill>
                <a:srgbClr val="000000"/>
              </a:solidFill>
              <a:round/>
              <a:headEnd/>
              <a:tailEnd/>
            </a:ln>
          </p:spPr>
          <p:txBody>
            <a:bodyPr wrap="none" anchor="ctr"/>
            <a:lstStyle/>
            <a:p>
              <a:endParaRPr lang="en-US"/>
            </a:p>
          </p:txBody>
        </p:sp>
        <p:sp>
          <p:nvSpPr>
            <p:cNvPr id="41067" name="Line 73"/>
            <p:cNvSpPr>
              <a:spLocks noChangeAspect="1" noChangeShapeType="1"/>
            </p:cNvSpPr>
            <p:nvPr/>
          </p:nvSpPr>
          <p:spPr bwMode="auto">
            <a:xfrm flipV="1">
              <a:off x="100" y="1580"/>
              <a:ext cx="110" cy="61"/>
            </a:xfrm>
            <a:prstGeom prst="line">
              <a:avLst/>
            </a:prstGeom>
            <a:noFill/>
            <a:ln w="12700">
              <a:solidFill>
                <a:srgbClr val="000000"/>
              </a:solidFill>
              <a:round/>
              <a:headEnd/>
              <a:tailEnd/>
            </a:ln>
          </p:spPr>
          <p:txBody>
            <a:bodyPr wrap="none" anchor="ctr"/>
            <a:lstStyle/>
            <a:p>
              <a:endParaRPr lang="en-US"/>
            </a:p>
          </p:txBody>
        </p:sp>
        <p:sp>
          <p:nvSpPr>
            <p:cNvPr id="41068" name="Freeform 74"/>
            <p:cNvSpPr>
              <a:spLocks noChangeAspect="1"/>
            </p:cNvSpPr>
            <p:nvPr/>
          </p:nvSpPr>
          <p:spPr bwMode="auto">
            <a:xfrm>
              <a:off x="386" y="1619"/>
              <a:ext cx="144" cy="85"/>
            </a:xfrm>
            <a:custGeom>
              <a:avLst/>
              <a:gdLst>
                <a:gd name="T0" fmla="*/ 0 w 144"/>
                <a:gd name="T1" fmla="*/ 0 h 85"/>
                <a:gd name="T2" fmla="*/ 143 w 144"/>
                <a:gd name="T3" fmla="*/ 55 h 85"/>
                <a:gd name="T4" fmla="*/ 132 w 144"/>
                <a:gd name="T5" fmla="*/ 84 h 85"/>
                <a:gd name="T6" fmla="*/ 0 60000 65536"/>
                <a:gd name="T7" fmla="*/ 0 60000 65536"/>
                <a:gd name="T8" fmla="*/ 0 60000 65536"/>
                <a:gd name="T9" fmla="*/ 0 w 144"/>
                <a:gd name="T10" fmla="*/ 0 h 85"/>
                <a:gd name="T11" fmla="*/ 144 w 144"/>
                <a:gd name="T12" fmla="*/ 85 h 85"/>
              </a:gdLst>
              <a:ahLst/>
              <a:cxnLst>
                <a:cxn ang="T6">
                  <a:pos x="T0" y="T1"/>
                </a:cxn>
                <a:cxn ang="T7">
                  <a:pos x="T2" y="T3"/>
                </a:cxn>
                <a:cxn ang="T8">
                  <a:pos x="T4" y="T5"/>
                </a:cxn>
              </a:cxnLst>
              <a:rect l="T9" t="T10" r="T11" b="T12"/>
              <a:pathLst>
                <a:path w="144" h="85">
                  <a:moveTo>
                    <a:pt x="0" y="0"/>
                  </a:moveTo>
                  <a:lnTo>
                    <a:pt x="143" y="55"/>
                  </a:lnTo>
                  <a:lnTo>
                    <a:pt x="132" y="84"/>
                  </a:lnTo>
                </a:path>
              </a:pathLst>
            </a:custGeom>
            <a:noFill/>
            <a:ln w="12700" cap="rnd">
              <a:solidFill>
                <a:srgbClr val="000000"/>
              </a:solidFill>
              <a:round/>
              <a:headEnd/>
              <a:tailEnd/>
            </a:ln>
          </p:spPr>
          <p:txBody>
            <a:bodyPr/>
            <a:lstStyle/>
            <a:p>
              <a:endParaRPr lang="en-US"/>
            </a:p>
          </p:txBody>
        </p:sp>
        <p:sp>
          <p:nvSpPr>
            <p:cNvPr id="41069" name="Line 75"/>
            <p:cNvSpPr>
              <a:spLocks noChangeAspect="1" noChangeShapeType="1"/>
            </p:cNvSpPr>
            <p:nvPr/>
          </p:nvSpPr>
          <p:spPr bwMode="auto">
            <a:xfrm flipH="1">
              <a:off x="469" y="1623"/>
              <a:ext cx="17" cy="16"/>
            </a:xfrm>
            <a:prstGeom prst="line">
              <a:avLst/>
            </a:prstGeom>
            <a:noFill/>
            <a:ln w="12700">
              <a:solidFill>
                <a:srgbClr val="000000"/>
              </a:solidFill>
              <a:round/>
              <a:headEnd/>
              <a:tailEnd/>
            </a:ln>
          </p:spPr>
          <p:txBody>
            <a:bodyPr wrap="none" anchor="ctr"/>
            <a:lstStyle/>
            <a:p>
              <a:endParaRPr lang="en-US"/>
            </a:p>
          </p:txBody>
        </p:sp>
        <p:sp>
          <p:nvSpPr>
            <p:cNvPr id="41070" name="Line 76"/>
            <p:cNvSpPr>
              <a:spLocks noChangeAspect="1" noChangeShapeType="1"/>
            </p:cNvSpPr>
            <p:nvPr/>
          </p:nvSpPr>
          <p:spPr bwMode="auto">
            <a:xfrm flipH="1" flipV="1">
              <a:off x="497" y="1696"/>
              <a:ext cx="23" cy="29"/>
            </a:xfrm>
            <a:prstGeom prst="line">
              <a:avLst/>
            </a:prstGeom>
            <a:noFill/>
            <a:ln w="12700">
              <a:solidFill>
                <a:srgbClr val="000000"/>
              </a:solidFill>
              <a:round/>
              <a:headEnd/>
              <a:tailEnd/>
            </a:ln>
          </p:spPr>
          <p:txBody>
            <a:bodyPr wrap="none" anchor="ctr"/>
            <a:lstStyle/>
            <a:p>
              <a:endParaRPr lang="en-US"/>
            </a:p>
          </p:txBody>
        </p:sp>
        <p:sp>
          <p:nvSpPr>
            <p:cNvPr id="41071" name="Line 77"/>
            <p:cNvSpPr>
              <a:spLocks noChangeAspect="1" noChangeShapeType="1"/>
            </p:cNvSpPr>
            <p:nvPr/>
          </p:nvSpPr>
          <p:spPr bwMode="auto">
            <a:xfrm flipH="1">
              <a:off x="74" y="1562"/>
              <a:ext cx="92" cy="58"/>
            </a:xfrm>
            <a:prstGeom prst="line">
              <a:avLst/>
            </a:prstGeom>
            <a:noFill/>
            <a:ln w="12700">
              <a:solidFill>
                <a:srgbClr val="000000"/>
              </a:solidFill>
              <a:round/>
              <a:headEnd/>
              <a:tailEnd/>
            </a:ln>
          </p:spPr>
          <p:txBody>
            <a:bodyPr wrap="none" anchor="ctr"/>
            <a:lstStyle/>
            <a:p>
              <a:endParaRPr lang="en-US"/>
            </a:p>
          </p:txBody>
        </p:sp>
        <p:sp>
          <p:nvSpPr>
            <p:cNvPr id="41072" name="Freeform 78"/>
            <p:cNvSpPr>
              <a:spLocks noChangeAspect="1"/>
            </p:cNvSpPr>
            <p:nvPr/>
          </p:nvSpPr>
          <p:spPr bwMode="auto">
            <a:xfrm>
              <a:off x="105" y="1540"/>
              <a:ext cx="123" cy="59"/>
            </a:xfrm>
            <a:custGeom>
              <a:avLst/>
              <a:gdLst>
                <a:gd name="T0" fmla="*/ 0 w 123"/>
                <a:gd name="T1" fmla="*/ 0 h 59"/>
                <a:gd name="T2" fmla="*/ 3 w 123"/>
                <a:gd name="T3" fmla="*/ 0 h 59"/>
                <a:gd name="T4" fmla="*/ 7 w 123"/>
                <a:gd name="T5" fmla="*/ 2 h 59"/>
                <a:gd name="T6" fmla="*/ 13 w 123"/>
                <a:gd name="T7" fmla="*/ 3 h 59"/>
                <a:gd name="T8" fmla="*/ 20 w 123"/>
                <a:gd name="T9" fmla="*/ 6 h 59"/>
                <a:gd name="T10" fmla="*/ 29 w 123"/>
                <a:gd name="T11" fmla="*/ 8 h 59"/>
                <a:gd name="T12" fmla="*/ 37 w 123"/>
                <a:gd name="T13" fmla="*/ 10 h 59"/>
                <a:gd name="T14" fmla="*/ 47 w 123"/>
                <a:gd name="T15" fmla="*/ 15 h 59"/>
                <a:gd name="T16" fmla="*/ 57 w 123"/>
                <a:gd name="T17" fmla="*/ 18 h 59"/>
                <a:gd name="T18" fmla="*/ 68 w 123"/>
                <a:gd name="T19" fmla="*/ 23 h 59"/>
                <a:gd name="T20" fmla="*/ 78 w 123"/>
                <a:gd name="T21" fmla="*/ 27 h 59"/>
                <a:gd name="T22" fmla="*/ 88 w 123"/>
                <a:gd name="T23" fmla="*/ 33 h 59"/>
                <a:gd name="T24" fmla="*/ 98 w 123"/>
                <a:gd name="T25" fmla="*/ 38 h 59"/>
                <a:gd name="T26" fmla="*/ 107 w 123"/>
                <a:gd name="T27" fmla="*/ 44 h 59"/>
                <a:gd name="T28" fmla="*/ 115 w 123"/>
                <a:gd name="T29" fmla="*/ 51 h 59"/>
                <a:gd name="T30" fmla="*/ 122 w 123"/>
                <a:gd name="T31" fmla="*/ 58 h 5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3"/>
                <a:gd name="T49" fmla="*/ 0 h 59"/>
                <a:gd name="T50" fmla="*/ 123 w 123"/>
                <a:gd name="T51" fmla="*/ 59 h 5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3" h="59">
                  <a:moveTo>
                    <a:pt x="0" y="0"/>
                  </a:moveTo>
                  <a:lnTo>
                    <a:pt x="3" y="0"/>
                  </a:lnTo>
                  <a:lnTo>
                    <a:pt x="7" y="2"/>
                  </a:lnTo>
                  <a:lnTo>
                    <a:pt x="13" y="3"/>
                  </a:lnTo>
                  <a:lnTo>
                    <a:pt x="20" y="6"/>
                  </a:lnTo>
                  <a:lnTo>
                    <a:pt x="29" y="8"/>
                  </a:lnTo>
                  <a:lnTo>
                    <a:pt x="37" y="10"/>
                  </a:lnTo>
                  <a:lnTo>
                    <a:pt x="47" y="15"/>
                  </a:lnTo>
                  <a:lnTo>
                    <a:pt x="57" y="18"/>
                  </a:lnTo>
                  <a:lnTo>
                    <a:pt x="68" y="23"/>
                  </a:lnTo>
                  <a:lnTo>
                    <a:pt x="78" y="27"/>
                  </a:lnTo>
                  <a:lnTo>
                    <a:pt x="88" y="33"/>
                  </a:lnTo>
                  <a:lnTo>
                    <a:pt x="98" y="38"/>
                  </a:lnTo>
                  <a:lnTo>
                    <a:pt x="107" y="44"/>
                  </a:lnTo>
                  <a:lnTo>
                    <a:pt x="115" y="51"/>
                  </a:lnTo>
                  <a:lnTo>
                    <a:pt x="122" y="58"/>
                  </a:lnTo>
                </a:path>
              </a:pathLst>
            </a:custGeom>
            <a:noFill/>
            <a:ln w="12700" cap="rnd">
              <a:solidFill>
                <a:srgbClr val="000000"/>
              </a:solidFill>
              <a:round/>
              <a:headEnd/>
              <a:tailEnd/>
            </a:ln>
          </p:spPr>
          <p:txBody>
            <a:bodyPr/>
            <a:lstStyle/>
            <a:p>
              <a:endParaRPr lang="en-US"/>
            </a:p>
          </p:txBody>
        </p:sp>
        <p:sp>
          <p:nvSpPr>
            <p:cNvPr id="41073" name="Freeform 79"/>
            <p:cNvSpPr>
              <a:spLocks noChangeAspect="1"/>
            </p:cNvSpPr>
            <p:nvPr/>
          </p:nvSpPr>
          <p:spPr bwMode="auto">
            <a:xfrm>
              <a:off x="179" y="1563"/>
              <a:ext cx="91" cy="45"/>
            </a:xfrm>
            <a:custGeom>
              <a:avLst/>
              <a:gdLst>
                <a:gd name="T0" fmla="*/ 90 w 91"/>
                <a:gd name="T1" fmla="*/ 44 h 45"/>
                <a:gd name="T2" fmla="*/ 0 w 91"/>
                <a:gd name="T3" fmla="*/ 8 h 45"/>
                <a:gd name="T4" fmla="*/ 0 w 91"/>
                <a:gd name="T5" fmla="*/ 6 h 45"/>
                <a:gd name="T6" fmla="*/ 1 w 91"/>
                <a:gd name="T7" fmla="*/ 3 h 45"/>
                <a:gd name="T8" fmla="*/ 0 w 91"/>
                <a:gd name="T9" fmla="*/ 3 h 45"/>
                <a:gd name="T10" fmla="*/ 2 w 91"/>
                <a:gd name="T11" fmla="*/ 0 h 45"/>
                <a:gd name="T12" fmla="*/ 1 w 91"/>
                <a:gd name="T13" fmla="*/ 0 h 45"/>
                <a:gd name="T14" fmla="*/ 0 w 91"/>
                <a:gd name="T15" fmla="*/ 0 h 45"/>
                <a:gd name="T16" fmla="*/ 1 w 91"/>
                <a:gd name="T17" fmla="*/ 0 h 45"/>
                <a:gd name="T18" fmla="*/ 2 w 91"/>
                <a:gd name="T19" fmla="*/ 0 h 45"/>
                <a:gd name="T20" fmla="*/ 4 w 91"/>
                <a:gd name="T21" fmla="*/ 0 h 45"/>
                <a:gd name="T22" fmla="*/ 6 w 91"/>
                <a:gd name="T23" fmla="*/ 1 h 45"/>
                <a:gd name="T24" fmla="*/ 9 w 91"/>
                <a:gd name="T25" fmla="*/ 0 h 45"/>
                <a:gd name="T26" fmla="*/ 11 w 91"/>
                <a:gd name="T27" fmla="*/ 0 h 45"/>
                <a:gd name="T28" fmla="*/ 15 w 91"/>
                <a:gd name="T29" fmla="*/ 2 h 45"/>
                <a:gd name="T30" fmla="*/ 18 w 91"/>
                <a:gd name="T31" fmla="*/ 3 h 45"/>
                <a:gd name="T32" fmla="*/ 21 w 91"/>
                <a:gd name="T33" fmla="*/ 4 h 45"/>
                <a:gd name="T34" fmla="*/ 25 w 91"/>
                <a:gd name="T35" fmla="*/ 6 h 45"/>
                <a:gd name="T36" fmla="*/ 28 w 91"/>
                <a:gd name="T37" fmla="*/ 8 h 45"/>
                <a:gd name="T38" fmla="*/ 33 w 91"/>
                <a:gd name="T39" fmla="*/ 8 h 45"/>
                <a:gd name="T40" fmla="*/ 36 w 91"/>
                <a:gd name="T41" fmla="*/ 10 h 45"/>
                <a:gd name="T42" fmla="*/ 42 w 91"/>
                <a:gd name="T43" fmla="*/ 9 h 45"/>
                <a:gd name="T44" fmla="*/ 45 w 91"/>
                <a:gd name="T45" fmla="*/ 11 h 45"/>
                <a:gd name="T46" fmla="*/ 50 w 91"/>
                <a:gd name="T47" fmla="*/ 13 h 45"/>
                <a:gd name="T48" fmla="*/ 54 w 91"/>
                <a:gd name="T49" fmla="*/ 14 h 45"/>
                <a:gd name="T50" fmla="*/ 58 w 91"/>
                <a:gd name="T51" fmla="*/ 16 h 45"/>
                <a:gd name="T52" fmla="*/ 63 w 91"/>
                <a:gd name="T53" fmla="*/ 17 h 45"/>
                <a:gd name="T54" fmla="*/ 65 w 91"/>
                <a:gd name="T55" fmla="*/ 21 h 45"/>
                <a:gd name="T56" fmla="*/ 69 w 91"/>
                <a:gd name="T57" fmla="*/ 23 h 45"/>
                <a:gd name="T58" fmla="*/ 73 w 91"/>
                <a:gd name="T59" fmla="*/ 25 h 45"/>
                <a:gd name="T60" fmla="*/ 76 w 91"/>
                <a:gd name="T61" fmla="*/ 26 h 45"/>
                <a:gd name="T62" fmla="*/ 80 w 91"/>
                <a:gd name="T63" fmla="*/ 26 h 45"/>
                <a:gd name="T64" fmla="*/ 81 w 91"/>
                <a:gd name="T65" fmla="*/ 31 h 45"/>
                <a:gd name="T66" fmla="*/ 84 w 91"/>
                <a:gd name="T67" fmla="*/ 32 h 45"/>
                <a:gd name="T68" fmla="*/ 87 w 91"/>
                <a:gd name="T69" fmla="*/ 33 h 45"/>
                <a:gd name="T70" fmla="*/ 88 w 91"/>
                <a:gd name="T71" fmla="*/ 36 h 45"/>
                <a:gd name="T72" fmla="*/ 89 w 91"/>
                <a:gd name="T73" fmla="*/ 40 h 45"/>
                <a:gd name="T74" fmla="*/ 90 w 91"/>
                <a:gd name="T75" fmla="*/ 40 h 45"/>
                <a:gd name="T76" fmla="*/ 90 w 91"/>
                <a:gd name="T77" fmla="*/ 44 h 4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1"/>
                <a:gd name="T118" fmla="*/ 0 h 45"/>
                <a:gd name="T119" fmla="*/ 91 w 91"/>
                <a:gd name="T120" fmla="*/ 45 h 4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1" h="45">
                  <a:moveTo>
                    <a:pt x="90" y="44"/>
                  </a:moveTo>
                  <a:lnTo>
                    <a:pt x="0" y="8"/>
                  </a:lnTo>
                  <a:lnTo>
                    <a:pt x="0" y="6"/>
                  </a:lnTo>
                  <a:lnTo>
                    <a:pt x="1" y="3"/>
                  </a:lnTo>
                  <a:lnTo>
                    <a:pt x="0" y="3"/>
                  </a:lnTo>
                  <a:lnTo>
                    <a:pt x="2" y="0"/>
                  </a:lnTo>
                  <a:lnTo>
                    <a:pt x="1" y="0"/>
                  </a:lnTo>
                  <a:lnTo>
                    <a:pt x="0" y="0"/>
                  </a:lnTo>
                  <a:lnTo>
                    <a:pt x="1" y="0"/>
                  </a:lnTo>
                  <a:lnTo>
                    <a:pt x="2" y="0"/>
                  </a:lnTo>
                  <a:lnTo>
                    <a:pt x="4" y="0"/>
                  </a:lnTo>
                  <a:lnTo>
                    <a:pt x="6" y="1"/>
                  </a:lnTo>
                  <a:lnTo>
                    <a:pt x="9" y="0"/>
                  </a:lnTo>
                  <a:lnTo>
                    <a:pt x="11" y="0"/>
                  </a:lnTo>
                  <a:lnTo>
                    <a:pt x="15" y="2"/>
                  </a:lnTo>
                  <a:lnTo>
                    <a:pt x="18" y="3"/>
                  </a:lnTo>
                  <a:lnTo>
                    <a:pt x="21" y="4"/>
                  </a:lnTo>
                  <a:lnTo>
                    <a:pt x="25" y="6"/>
                  </a:lnTo>
                  <a:lnTo>
                    <a:pt x="28" y="8"/>
                  </a:lnTo>
                  <a:lnTo>
                    <a:pt x="33" y="8"/>
                  </a:lnTo>
                  <a:lnTo>
                    <a:pt x="36" y="10"/>
                  </a:lnTo>
                  <a:lnTo>
                    <a:pt x="42" y="9"/>
                  </a:lnTo>
                  <a:lnTo>
                    <a:pt x="45" y="11"/>
                  </a:lnTo>
                  <a:lnTo>
                    <a:pt x="50" y="13"/>
                  </a:lnTo>
                  <a:lnTo>
                    <a:pt x="54" y="14"/>
                  </a:lnTo>
                  <a:lnTo>
                    <a:pt x="58" y="16"/>
                  </a:lnTo>
                  <a:lnTo>
                    <a:pt x="63" y="17"/>
                  </a:lnTo>
                  <a:lnTo>
                    <a:pt x="65" y="21"/>
                  </a:lnTo>
                  <a:lnTo>
                    <a:pt x="69" y="23"/>
                  </a:lnTo>
                  <a:lnTo>
                    <a:pt x="73" y="25"/>
                  </a:lnTo>
                  <a:lnTo>
                    <a:pt x="76" y="26"/>
                  </a:lnTo>
                  <a:lnTo>
                    <a:pt x="80" y="26"/>
                  </a:lnTo>
                  <a:lnTo>
                    <a:pt x="81" y="31"/>
                  </a:lnTo>
                  <a:lnTo>
                    <a:pt x="84" y="32"/>
                  </a:lnTo>
                  <a:lnTo>
                    <a:pt x="87" y="33"/>
                  </a:lnTo>
                  <a:lnTo>
                    <a:pt x="88" y="36"/>
                  </a:lnTo>
                  <a:lnTo>
                    <a:pt x="89" y="40"/>
                  </a:lnTo>
                  <a:lnTo>
                    <a:pt x="90" y="40"/>
                  </a:lnTo>
                  <a:lnTo>
                    <a:pt x="90" y="44"/>
                  </a:lnTo>
                </a:path>
              </a:pathLst>
            </a:custGeom>
            <a:solidFill>
              <a:srgbClr val="999999"/>
            </a:solidFill>
            <a:ln w="12700" cap="rnd">
              <a:noFill/>
              <a:round/>
              <a:headEnd/>
              <a:tailEnd/>
            </a:ln>
          </p:spPr>
          <p:txBody>
            <a:bodyPr/>
            <a:lstStyle/>
            <a:p>
              <a:endParaRPr lang="en-US"/>
            </a:p>
          </p:txBody>
        </p:sp>
        <p:sp>
          <p:nvSpPr>
            <p:cNvPr id="41074" name="Freeform 80"/>
            <p:cNvSpPr>
              <a:spLocks noChangeAspect="1"/>
            </p:cNvSpPr>
            <p:nvPr/>
          </p:nvSpPr>
          <p:spPr bwMode="auto">
            <a:xfrm>
              <a:off x="181" y="1567"/>
              <a:ext cx="17" cy="27"/>
            </a:xfrm>
            <a:custGeom>
              <a:avLst/>
              <a:gdLst>
                <a:gd name="T0" fmla="*/ 16 w 17"/>
                <a:gd name="T1" fmla="*/ 26 h 27"/>
                <a:gd name="T2" fmla="*/ 12 w 17"/>
                <a:gd name="T3" fmla="*/ 23 h 27"/>
                <a:gd name="T4" fmla="*/ 8 w 17"/>
                <a:gd name="T5" fmla="*/ 23 h 27"/>
                <a:gd name="T6" fmla="*/ 0 w 17"/>
                <a:gd name="T7" fmla="*/ 6 h 27"/>
                <a:gd name="T8" fmla="*/ 4 w 17"/>
                <a:gd name="T9" fmla="*/ 0 h 27"/>
                <a:gd name="T10" fmla="*/ 0 60000 65536"/>
                <a:gd name="T11" fmla="*/ 0 60000 65536"/>
                <a:gd name="T12" fmla="*/ 0 60000 65536"/>
                <a:gd name="T13" fmla="*/ 0 60000 65536"/>
                <a:gd name="T14" fmla="*/ 0 60000 65536"/>
                <a:gd name="T15" fmla="*/ 0 w 17"/>
                <a:gd name="T16" fmla="*/ 0 h 27"/>
                <a:gd name="T17" fmla="*/ 17 w 17"/>
                <a:gd name="T18" fmla="*/ 27 h 27"/>
              </a:gdLst>
              <a:ahLst/>
              <a:cxnLst>
                <a:cxn ang="T10">
                  <a:pos x="T0" y="T1"/>
                </a:cxn>
                <a:cxn ang="T11">
                  <a:pos x="T2" y="T3"/>
                </a:cxn>
                <a:cxn ang="T12">
                  <a:pos x="T4" y="T5"/>
                </a:cxn>
                <a:cxn ang="T13">
                  <a:pos x="T6" y="T7"/>
                </a:cxn>
                <a:cxn ang="T14">
                  <a:pos x="T8" y="T9"/>
                </a:cxn>
              </a:cxnLst>
              <a:rect l="T15" t="T16" r="T17" b="T18"/>
              <a:pathLst>
                <a:path w="17" h="27">
                  <a:moveTo>
                    <a:pt x="16" y="26"/>
                  </a:moveTo>
                  <a:lnTo>
                    <a:pt x="12" y="23"/>
                  </a:lnTo>
                  <a:lnTo>
                    <a:pt x="8" y="23"/>
                  </a:lnTo>
                  <a:lnTo>
                    <a:pt x="0" y="6"/>
                  </a:lnTo>
                  <a:lnTo>
                    <a:pt x="4" y="0"/>
                  </a:lnTo>
                </a:path>
              </a:pathLst>
            </a:custGeom>
            <a:noFill/>
            <a:ln w="12700" cap="rnd">
              <a:solidFill>
                <a:srgbClr val="000000"/>
              </a:solidFill>
              <a:round/>
              <a:headEnd/>
              <a:tailEnd/>
            </a:ln>
          </p:spPr>
          <p:txBody>
            <a:bodyPr/>
            <a:lstStyle/>
            <a:p>
              <a:endParaRPr lang="en-US"/>
            </a:p>
          </p:txBody>
        </p:sp>
        <p:sp>
          <p:nvSpPr>
            <p:cNvPr id="41075" name="Line 81"/>
            <p:cNvSpPr>
              <a:spLocks noChangeAspect="1" noChangeShapeType="1"/>
            </p:cNvSpPr>
            <p:nvPr/>
          </p:nvSpPr>
          <p:spPr bwMode="auto">
            <a:xfrm flipH="1">
              <a:off x="276" y="1702"/>
              <a:ext cx="238" cy="103"/>
            </a:xfrm>
            <a:prstGeom prst="line">
              <a:avLst/>
            </a:prstGeom>
            <a:noFill/>
            <a:ln w="12700">
              <a:solidFill>
                <a:srgbClr val="000000"/>
              </a:solidFill>
              <a:round/>
              <a:headEnd/>
              <a:tailEnd/>
            </a:ln>
          </p:spPr>
          <p:txBody>
            <a:bodyPr wrap="none" anchor="ctr"/>
            <a:lstStyle/>
            <a:p>
              <a:endParaRPr lang="en-US"/>
            </a:p>
          </p:txBody>
        </p:sp>
        <p:sp>
          <p:nvSpPr>
            <p:cNvPr id="41076" name="Freeform 82"/>
            <p:cNvSpPr>
              <a:spLocks noChangeAspect="1"/>
            </p:cNvSpPr>
            <p:nvPr/>
          </p:nvSpPr>
          <p:spPr bwMode="auto">
            <a:xfrm>
              <a:off x="199" y="1615"/>
              <a:ext cx="113" cy="167"/>
            </a:xfrm>
            <a:custGeom>
              <a:avLst/>
              <a:gdLst>
                <a:gd name="T0" fmla="*/ 75 w 113"/>
                <a:gd name="T1" fmla="*/ 0 h 167"/>
                <a:gd name="T2" fmla="*/ 112 w 113"/>
                <a:gd name="T3" fmla="*/ 14 h 167"/>
                <a:gd name="T4" fmla="*/ 77 w 113"/>
                <a:gd name="T5" fmla="*/ 103 h 167"/>
                <a:gd name="T6" fmla="*/ 23 w 113"/>
                <a:gd name="T7" fmla="*/ 166 h 167"/>
                <a:gd name="T8" fmla="*/ 0 w 113"/>
                <a:gd name="T9" fmla="*/ 156 h 167"/>
                <a:gd name="T10" fmla="*/ 0 60000 65536"/>
                <a:gd name="T11" fmla="*/ 0 60000 65536"/>
                <a:gd name="T12" fmla="*/ 0 60000 65536"/>
                <a:gd name="T13" fmla="*/ 0 60000 65536"/>
                <a:gd name="T14" fmla="*/ 0 60000 65536"/>
                <a:gd name="T15" fmla="*/ 0 w 113"/>
                <a:gd name="T16" fmla="*/ 0 h 167"/>
                <a:gd name="T17" fmla="*/ 113 w 113"/>
                <a:gd name="T18" fmla="*/ 167 h 167"/>
              </a:gdLst>
              <a:ahLst/>
              <a:cxnLst>
                <a:cxn ang="T10">
                  <a:pos x="T0" y="T1"/>
                </a:cxn>
                <a:cxn ang="T11">
                  <a:pos x="T2" y="T3"/>
                </a:cxn>
                <a:cxn ang="T12">
                  <a:pos x="T4" y="T5"/>
                </a:cxn>
                <a:cxn ang="T13">
                  <a:pos x="T6" y="T7"/>
                </a:cxn>
                <a:cxn ang="T14">
                  <a:pos x="T8" y="T9"/>
                </a:cxn>
              </a:cxnLst>
              <a:rect l="T15" t="T16" r="T17" b="T18"/>
              <a:pathLst>
                <a:path w="113" h="167">
                  <a:moveTo>
                    <a:pt x="75" y="0"/>
                  </a:moveTo>
                  <a:lnTo>
                    <a:pt x="112" y="14"/>
                  </a:lnTo>
                  <a:lnTo>
                    <a:pt x="77" y="103"/>
                  </a:lnTo>
                  <a:lnTo>
                    <a:pt x="23" y="166"/>
                  </a:lnTo>
                  <a:lnTo>
                    <a:pt x="0" y="156"/>
                  </a:lnTo>
                </a:path>
              </a:pathLst>
            </a:custGeom>
            <a:noFill/>
            <a:ln w="12700" cap="rnd">
              <a:solidFill>
                <a:srgbClr val="000000"/>
              </a:solidFill>
              <a:round/>
              <a:headEnd/>
              <a:tailEnd/>
            </a:ln>
          </p:spPr>
          <p:txBody>
            <a:bodyPr/>
            <a:lstStyle/>
            <a:p>
              <a:endParaRPr lang="en-US"/>
            </a:p>
          </p:txBody>
        </p:sp>
        <p:sp>
          <p:nvSpPr>
            <p:cNvPr id="41077" name="Freeform 83"/>
            <p:cNvSpPr>
              <a:spLocks noChangeAspect="1"/>
            </p:cNvSpPr>
            <p:nvPr/>
          </p:nvSpPr>
          <p:spPr bwMode="auto">
            <a:xfrm>
              <a:off x="200" y="1615"/>
              <a:ext cx="76" cy="158"/>
            </a:xfrm>
            <a:custGeom>
              <a:avLst/>
              <a:gdLst>
                <a:gd name="T0" fmla="*/ 75 w 76"/>
                <a:gd name="T1" fmla="*/ 0 h 158"/>
                <a:gd name="T2" fmla="*/ 41 w 76"/>
                <a:gd name="T3" fmla="*/ 88 h 158"/>
                <a:gd name="T4" fmla="*/ 0 w 76"/>
                <a:gd name="T5" fmla="*/ 157 h 158"/>
                <a:gd name="T6" fmla="*/ 0 60000 65536"/>
                <a:gd name="T7" fmla="*/ 0 60000 65536"/>
                <a:gd name="T8" fmla="*/ 0 60000 65536"/>
                <a:gd name="T9" fmla="*/ 0 w 76"/>
                <a:gd name="T10" fmla="*/ 0 h 158"/>
                <a:gd name="T11" fmla="*/ 76 w 76"/>
                <a:gd name="T12" fmla="*/ 158 h 158"/>
              </a:gdLst>
              <a:ahLst/>
              <a:cxnLst>
                <a:cxn ang="T6">
                  <a:pos x="T0" y="T1"/>
                </a:cxn>
                <a:cxn ang="T7">
                  <a:pos x="T2" y="T3"/>
                </a:cxn>
                <a:cxn ang="T8">
                  <a:pos x="T4" y="T5"/>
                </a:cxn>
              </a:cxnLst>
              <a:rect l="T9" t="T10" r="T11" b="T12"/>
              <a:pathLst>
                <a:path w="76" h="158">
                  <a:moveTo>
                    <a:pt x="75" y="0"/>
                  </a:moveTo>
                  <a:lnTo>
                    <a:pt x="41" y="88"/>
                  </a:lnTo>
                  <a:lnTo>
                    <a:pt x="0" y="157"/>
                  </a:lnTo>
                </a:path>
              </a:pathLst>
            </a:custGeom>
            <a:noFill/>
            <a:ln w="12700" cap="rnd">
              <a:solidFill>
                <a:srgbClr val="000000"/>
              </a:solidFill>
              <a:round/>
              <a:headEnd/>
              <a:tailEnd/>
            </a:ln>
          </p:spPr>
          <p:txBody>
            <a:bodyPr/>
            <a:lstStyle/>
            <a:p>
              <a:endParaRPr lang="en-US"/>
            </a:p>
          </p:txBody>
        </p:sp>
        <p:sp>
          <p:nvSpPr>
            <p:cNvPr id="41078" name="Freeform 84"/>
            <p:cNvSpPr>
              <a:spLocks noChangeAspect="1"/>
            </p:cNvSpPr>
            <p:nvPr/>
          </p:nvSpPr>
          <p:spPr bwMode="auto">
            <a:xfrm>
              <a:off x="312" y="1558"/>
              <a:ext cx="99" cy="202"/>
            </a:xfrm>
            <a:custGeom>
              <a:avLst/>
              <a:gdLst>
                <a:gd name="T0" fmla="*/ 66 w 99"/>
                <a:gd name="T1" fmla="*/ 201 h 202"/>
                <a:gd name="T2" fmla="*/ 2 w 99"/>
                <a:gd name="T3" fmla="*/ 176 h 202"/>
                <a:gd name="T4" fmla="*/ 0 w 99"/>
                <a:gd name="T5" fmla="*/ 175 h 202"/>
                <a:gd name="T6" fmla="*/ 0 w 99"/>
                <a:gd name="T7" fmla="*/ 174 h 202"/>
                <a:gd name="T8" fmla="*/ 0 w 99"/>
                <a:gd name="T9" fmla="*/ 173 h 202"/>
                <a:gd name="T10" fmla="*/ 62 w 99"/>
                <a:gd name="T11" fmla="*/ 87 h 202"/>
                <a:gd name="T12" fmla="*/ 72 w 99"/>
                <a:gd name="T13" fmla="*/ 65 h 202"/>
                <a:gd name="T14" fmla="*/ 98 w 99"/>
                <a:gd name="T15" fmla="*/ 0 h 202"/>
                <a:gd name="T16" fmla="*/ 0 60000 65536"/>
                <a:gd name="T17" fmla="*/ 0 60000 65536"/>
                <a:gd name="T18" fmla="*/ 0 60000 65536"/>
                <a:gd name="T19" fmla="*/ 0 60000 65536"/>
                <a:gd name="T20" fmla="*/ 0 60000 65536"/>
                <a:gd name="T21" fmla="*/ 0 60000 65536"/>
                <a:gd name="T22" fmla="*/ 0 60000 65536"/>
                <a:gd name="T23" fmla="*/ 0 60000 65536"/>
                <a:gd name="T24" fmla="*/ 0 w 99"/>
                <a:gd name="T25" fmla="*/ 0 h 202"/>
                <a:gd name="T26" fmla="*/ 99 w 99"/>
                <a:gd name="T27" fmla="*/ 202 h 20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9" h="202">
                  <a:moveTo>
                    <a:pt x="66" y="201"/>
                  </a:moveTo>
                  <a:lnTo>
                    <a:pt x="2" y="176"/>
                  </a:lnTo>
                  <a:lnTo>
                    <a:pt x="0" y="175"/>
                  </a:lnTo>
                  <a:lnTo>
                    <a:pt x="0" y="174"/>
                  </a:lnTo>
                  <a:lnTo>
                    <a:pt x="0" y="173"/>
                  </a:lnTo>
                  <a:lnTo>
                    <a:pt x="62" y="87"/>
                  </a:lnTo>
                  <a:lnTo>
                    <a:pt x="72" y="65"/>
                  </a:lnTo>
                  <a:lnTo>
                    <a:pt x="98" y="0"/>
                  </a:lnTo>
                </a:path>
              </a:pathLst>
            </a:custGeom>
            <a:noFill/>
            <a:ln w="12700" cap="rnd">
              <a:solidFill>
                <a:srgbClr val="000000"/>
              </a:solidFill>
              <a:round/>
              <a:headEnd/>
              <a:tailEnd/>
            </a:ln>
          </p:spPr>
          <p:txBody>
            <a:bodyPr/>
            <a:lstStyle/>
            <a:p>
              <a:endParaRPr lang="en-US"/>
            </a:p>
          </p:txBody>
        </p:sp>
        <p:sp>
          <p:nvSpPr>
            <p:cNvPr id="41079" name="Freeform 85"/>
            <p:cNvSpPr>
              <a:spLocks noChangeAspect="1"/>
            </p:cNvSpPr>
            <p:nvPr/>
          </p:nvSpPr>
          <p:spPr bwMode="auto">
            <a:xfrm>
              <a:off x="296" y="1619"/>
              <a:ext cx="58" cy="107"/>
            </a:xfrm>
            <a:custGeom>
              <a:avLst/>
              <a:gdLst>
                <a:gd name="T0" fmla="*/ 57 w 58"/>
                <a:gd name="T1" fmla="*/ 0 h 107"/>
                <a:gd name="T2" fmla="*/ 49 w 58"/>
                <a:gd name="T3" fmla="*/ 18 h 107"/>
                <a:gd name="T4" fmla="*/ 0 w 58"/>
                <a:gd name="T5" fmla="*/ 106 h 107"/>
                <a:gd name="T6" fmla="*/ 0 60000 65536"/>
                <a:gd name="T7" fmla="*/ 0 60000 65536"/>
                <a:gd name="T8" fmla="*/ 0 60000 65536"/>
                <a:gd name="T9" fmla="*/ 0 w 58"/>
                <a:gd name="T10" fmla="*/ 0 h 107"/>
                <a:gd name="T11" fmla="*/ 58 w 58"/>
                <a:gd name="T12" fmla="*/ 107 h 107"/>
              </a:gdLst>
              <a:ahLst/>
              <a:cxnLst>
                <a:cxn ang="T6">
                  <a:pos x="T0" y="T1"/>
                </a:cxn>
                <a:cxn ang="T7">
                  <a:pos x="T2" y="T3"/>
                </a:cxn>
                <a:cxn ang="T8">
                  <a:pos x="T4" y="T5"/>
                </a:cxn>
              </a:cxnLst>
              <a:rect l="T9" t="T10" r="T11" b="T12"/>
              <a:pathLst>
                <a:path w="58" h="107">
                  <a:moveTo>
                    <a:pt x="57" y="0"/>
                  </a:moveTo>
                  <a:lnTo>
                    <a:pt x="49" y="18"/>
                  </a:lnTo>
                  <a:lnTo>
                    <a:pt x="0" y="106"/>
                  </a:lnTo>
                </a:path>
              </a:pathLst>
            </a:custGeom>
            <a:noFill/>
            <a:ln w="12700" cap="rnd">
              <a:solidFill>
                <a:srgbClr val="000000"/>
              </a:solidFill>
              <a:round/>
              <a:headEnd/>
              <a:tailEnd/>
            </a:ln>
          </p:spPr>
          <p:txBody>
            <a:bodyPr/>
            <a:lstStyle/>
            <a:p>
              <a:endParaRPr lang="en-US"/>
            </a:p>
          </p:txBody>
        </p:sp>
        <p:sp>
          <p:nvSpPr>
            <p:cNvPr id="41080" name="Line 86"/>
            <p:cNvSpPr>
              <a:spLocks noChangeAspect="1" noChangeShapeType="1"/>
            </p:cNvSpPr>
            <p:nvPr/>
          </p:nvSpPr>
          <p:spPr bwMode="auto">
            <a:xfrm flipH="1" flipV="1">
              <a:off x="272" y="1715"/>
              <a:ext cx="45" cy="22"/>
            </a:xfrm>
            <a:prstGeom prst="line">
              <a:avLst/>
            </a:prstGeom>
            <a:noFill/>
            <a:ln w="12700">
              <a:solidFill>
                <a:srgbClr val="000000"/>
              </a:solidFill>
              <a:round/>
              <a:headEnd/>
              <a:tailEnd/>
            </a:ln>
          </p:spPr>
          <p:txBody>
            <a:bodyPr wrap="none" anchor="ctr"/>
            <a:lstStyle/>
            <a:p>
              <a:endParaRPr lang="en-US"/>
            </a:p>
          </p:txBody>
        </p:sp>
        <p:sp>
          <p:nvSpPr>
            <p:cNvPr id="41081" name="Line 87"/>
            <p:cNvSpPr>
              <a:spLocks noChangeAspect="1" noChangeShapeType="1"/>
            </p:cNvSpPr>
            <p:nvPr/>
          </p:nvSpPr>
          <p:spPr bwMode="auto">
            <a:xfrm flipH="1" flipV="1">
              <a:off x="236" y="1700"/>
              <a:ext cx="44" cy="22"/>
            </a:xfrm>
            <a:prstGeom prst="line">
              <a:avLst/>
            </a:prstGeom>
            <a:noFill/>
            <a:ln w="12700">
              <a:solidFill>
                <a:srgbClr val="000000"/>
              </a:solidFill>
              <a:round/>
              <a:headEnd/>
              <a:tailEnd/>
            </a:ln>
          </p:spPr>
          <p:txBody>
            <a:bodyPr wrap="none" anchor="ctr"/>
            <a:lstStyle/>
            <a:p>
              <a:endParaRPr lang="en-US"/>
            </a:p>
          </p:txBody>
        </p:sp>
        <p:sp>
          <p:nvSpPr>
            <p:cNvPr id="41082" name="Freeform 88"/>
            <p:cNvSpPr>
              <a:spLocks noChangeAspect="1"/>
            </p:cNvSpPr>
            <p:nvPr/>
          </p:nvSpPr>
          <p:spPr bwMode="auto">
            <a:xfrm>
              <a:off x="247" y="1735"/>
              <a:ext cx="67" cy="61"/>
            </a:xfrm>
            <a:custGeom>
              <a:avLst/>
              <a:gdLst>
                <a:gd name="T0" fmla="*/ 66 w 67"/>
                <a:gd name="T1" fmla="*/ 0 h 61"/>
                <a:gd name="T2" fmla="*/ 39 w 67"/>
                <a:gd name="T3" fmla="*/ 25 h 61"/>
                <a:gd name="T4" fmla="*/ 37 w 67"/>
                <a:gd name="T5" fmla="*/ 25 h 61"/>
                <a:gd name="T6" fmla="*/ 33 w 67"/>
                <a:gd name="T7" fmla="*/ 28 h 61"/>
                <a:gd name="T8" fmla="*/ 34 w 67"/>
                <a:gd name="T9" fmla="*/ 29 h 61"/>
                <a:gd name="T10" fmla="*/ 0 w 67"/>
                <a:gd name="T11" fmla="*/ 60 h 61"/>
                <a:gd name="T12" fmla="*/ 0 60000 65536"/>
                <a:gd name="T13" fmla="*/ 0 60000 65536"/>
                <a:gd name="T14" fmla="*/ 0 60000 65536"/>
                <a:gd name="T15" fmla="*/ 0 60000 65536"/>
                <a:gd name="T16" fmla="*/ 0 60000 65536"/>
                <a:gd name="T17" fmla="*/ 0 60000 65536"/>
                <a:gd name="T18" fmla="*/ 0 w 67"/>
                <a:gd name="T19" fmla="*/ 0 h 61"/>
                <a:gd name="T20" fmla="*/ 67 w 67"/>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67" h="61">
                  <a:moveTo>
                    <a:pt x="66" y="0"/>
                  </a:moveTo>
                  <a:lnTo>
                    <a:pt x="39" y="25"/>
                  </a:lnTo>
                  <a:lnTo>
                    <a:pt x="37" y="25"/>
                  </a:lnTo>
                  <a:lnTo>
                    <a:pt x="33" y="28"/>
                  </a:lnTo>
                  <a:lnTo>
                    <a:pt x="34" y="29"/>
                  </a:lnTo>
                  <a:lnTo>
                    <a:pt x="0" y="60"/>
                  </a:lnTo>
                </a:path>
              </a:pathLst>
            </a:custGeom>
            <a:noFill/>
            <a:ln w="12700" cap="rnd">
              <a:solidFill>
                <a:srgbClr val="000000"/>
              </a:solidFill>
              <a:round/>
              <a:headEnd/>
              <a:tailEnd/>
            </a:ln>
          </p:spPr>
          <p:txBody>
            <a:bodyPr/>
            <a:lstStyle/>
            <a:p>
              <a:endParaRPr lang="en-US"/>
            </a:p>
          </p:txBody>
        </p:sp>
        <p:sp>
          <p:nvSpPr>
            <p:cNvPr id="41083" name="Line 89"/>
            <p:cNvSpPr>
              <a:spLocks noChangeAspect="1" noChangeShapeType="1"/>
            </p:cNvSpPr>
            <p:nvPr/>
          </p:nvSpPr>
          <p:spPr bwMode="auto">
            <a:xfrm flipH="1" flipV="1">
              <a:off x="263" y="1726"/>
              <a:ext cx="36" cy="30"/>
            </a:xfrm>
            <a:prstGeom prst="line">
              <a:avLst/>
            </a:prstGeom>
            <a:noFill/>
            <a:ln w="12700">
              <a:solidFill>
                <a:srgbClr val="000000"/>
              </a:solidFill>
              <a:round/>
              <a:headEnd/>
              <a:tailEnd/>
            </a:ln>
          </p:spPr>
          <p:txBody>
            <a:bodyPr wrap="none" anchor="ctr"/>
            <a:lstStyle/>
            <a:p>
              <a:endParaRPr lang="en-US"/>
            </a:p>
          </p:txBody>
        </p:sp>
        <p:sp>
          <p:nvSpPr>
            <p:cNvPr id="41084" name="Line 90"/>
            <p:cNvSpPr>
              <a:spLocks noChangeAspect="1" noChangeShapeType="1"/>
            </p:cNvSpPr>
            <p:nvPr/>
          </p:nvSpPr>
          <p:spPr bwMode="auto">
            <a:xfrm flipH="1">
              <a:off x="222" y="1724"/>
              <a:ext cx="63" cy="53"/>
            </a:xfrm>
            <a:prstGeom prst="line">
              <a:avLst/>
            </a:prstGeom>
            <a:noFill/>
            <a:ln w="12700">
              <a:solidFill>
                <a:srgbClr val="000000"/>
              </a:solidFill>
              <a:round/>
              <a:headEnd/>
              <a:tailEnd/>
            </a:ln>
          </p:spPr>
          <p:txBody>
            <a:bodyPr wrap="none" anchor="ctr"/>
            <a:lstStyle/>
            <a:p>
              <a:endParaRPr lang="en-US"/>
            </a:p>
          </p:txBody>
        </p:sp>
        <p:sp>
          <p:nvSpPr>
            <p:cNvPr id="41085" name="Freeform 91"/>
            <p:cNvSpPr>
              <a:spLocks noChangeAspect="1"/>
            </p:cNvSpPr>
            <p:nvPr/>
          </p:nvSpPr>
          <p:spPr bwMode="auto">
            <a:xfrm>
              <a:off x="255" y="1628"/>
              <a:ext cx="54" cy="84"/>
            </a:xfrm>
            <a:custGeom>
              <a:avLst/>
              <a:gdLst>
                <a:gd name="T0" fmla="*/ 53 w 54"/>
                <a:gd name="T1" fmla="*/ 2 h 84"/>
                <a:gd name="T2" fmla="*/ 47 w 54"/>
                <a:gd name="T3" fmla="*/ 0 h 84"/>
                <a:gd name="T4" fmla="*/ 6 w 54"/>
                <a:gd name="T5" fmla="*/ 25 h 84"/>
                <a:gd name="T6" fmla="*/ 0 w 54"/>
                <a:gd name="T7" fmla="*/ 42 h 84"/>
                <a:gd name="T8" fmla="*/ 12 w 54"/>
                <a:gd name="T9" fmla="*/ 72 h 84"/>
                <a:gd name="T10" fmla="*/ 11 w 54"/>
                <a:gd name="T11" fmla="*/ 79 h 84"/>
                <a:gd name="T12" fmla="*/ 21 w 54"/>
                <a:gd name="T13" fmla="*/ 83 h 84"/>
                <a:gd name="T14" fmla="*/ 53 w 54"/>
                <a:gd name="T15" fmla="*/ 2 h 84"/>
                <a:gd name="T16" fmla="*/ 0 60000 65536"/>
                <a:gd name="T17" fmla="*/ 0 60000 65536"/>
                <a:gd name="T18" fmla="*/ 0 60000 65536"/>
                <a:gd name="T19" fmla="*/ 0 60000 65536"/>
                <a:gd name="T20" fmla="*/ 0 60000 65536"/>
                <a:gd name="T21" fmla="*/ 0 60000 65536"/>
                <a:gd name="T22" fmla="*/ 0 60000 65536"/>
                <a:gd name="T23" fmla="*/ 0 60000 65536"/>
                <a:gd name="T24" fmla="*/ 0 w 54"/>
                <a:gd name="T25" fmla="*/ 0 h 84"/>
                <a:gd name="T26" fmla="*/ 54 w 54"/>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4" h="84">
                  <a:moveTo>
                    <a:pt x="53" y="2"/>
                  </a:moveTo>
                  <a:lnTo>
                    <a:pt x="47" y="0"/>
                  </a:lnTo>
                  <a:lnTo>
                    <a:pt x="6" y="25"/>
                  </a:lnTo>
                  <a:lnTo>
                    <a:pt x="0" y="42"/>
                  </a:lnTo>
                  <a:lnTo>
                    <a:pt x="12" y="72"/>
                  </a:lnTo>
                  <a:lnTo>
                    <a:pt x="11" y="79"/>
                  </a:lnTo>
                  <a:lnTo>
                    <a:pt x="21" y="83"/>
                  </a:lnTo>
                  <a:lnTo>
                    <a:pt x="53" y="2"/>
                  </a:lnTo>
                </a:path>
              </a:pathLst>
            </a:custGeom>
            <a:noFill/>
            <a:ln w="12700" cap="rnd">
              <a:solidFill>
                <a:srgbClr val="000000"/>
              </a:solidFill>
              <a:round/>
              <a:headEnd/>
              <a:tailEnd/>
            </a:ln>
          </p:spPr>
          <p:txBody>
            <a:bodyPr/>
            <a:lstStyle/>
            <a:p>
              <a:endParaRPr lang="en-US"/>
            </a:p>
          </p:txBody>
        </p:sp>
        <p:sp>
          <p:nvSpPr>
            <p:cNvPr id="41086" name="Line 92"/>
            <p:cNvSpPr>
              <a:spLocks noChangeAspect="1" noChangeShapeType="1"/>
            </p:cNvSpPr>
            <p:nvPr/>
          </p:nvSpPr>
          <p:spPr bwMode="auto">
            <a:xfrm flipV="1">
              <a:off x="307" y="1610"/>
              <a:ext cx="5" cy="21"/>
            </a:xfrm>
            <a:prstGeom prst="line">
              <a:avLst/>
            </a:prstGeom>
            <a:noFill/>
            <a:ln w="12700">
              <a:solidFill>
                <a:srgbClr val="000000"/>
              </a:solidFill>
              <a:round/>
              <a:headEnd/>
              <a:tailEnd/>
            </a:ln>
          </p:spPr>
          <p:txBody>
            <a:bodyPr wrap="none" anchor="ctr"/>
            <a:lstStyle/>
            <a:p>
              <a:endParaRPr lang="en-US"/>
            </a:p>
          </p:txBody>
        </p:sp>
        <p:sp>
          <p:nvSpPr>
            <p:cNvPr id="41087" name="Line 93"/>
            <p:cNvSpPr>
              <a:spLocks noChangeAspect="1" noChangeShapeType="1"/>
            </p:cNvSpPr>
            <p:nvPr/>
          </p:nvSpPr>
          <p:spPr bwMode="auto">
            <a:xfrm flipH="1">
              <a:off x="504" y="1681"/>
              <a:ext cx="16" cy="12"/>
            </a:xfrm>
            <a:prstGeom prst="line">
              <a:avLst/>
            </a:prstGeom>
            <a:noFill/>
            <a:ln w="12700">
              <a:solidFill>
                <a:srgbClr val="000000"/>
              </a:solidFill>
              <a:round/>
              <a:headEnd/>
              <a:tailEnd/>
            </a:ln>
          </p:spPr>
          <p:txBody>
            <a:bodyPr wrap="none" anchor="ctr"/>
            <a:lstStyle/>
            <a:p>
              <a:endParaRPr lang="en-US"/>
            </a:p>
          </p:txBody>
        </p:sp>
        <p:sp>
          <p:nvSpPr>
            <p:cNvPr id="41088" name="Freeform 94"/>
            <p:cNvSpPr>
              <a:spLocks noChangeAspect="1"/>
            </p:cNvSpPr>
            <p:nvPr/>
          </p:nvSpPr>
          <p:spPr bwMode="auto">
            <a:xfrm>
              <a:off x="465" y="1635"/>
              <a:ext cx="19" cy="20"/>
            </a:xfrm>
            <a:custGeom>
              <a:avLst/>
              <a:gdLst>
                <a:gd name="T0" fmla="*/ 0 w 19"/>
                <a:gd name="T1" fmla="*/ 13 h 20"/>
                <a:gd name="T2" fmla="*/ 5 w 19"/>
                <a:gd name="T3" fmla="*/ 0 h 20"/>
                <a:gd name="T4" fmla="*/ 18 w 19"/>
                <a:gd name="T5" fmla="*/ 5 h 20"/>
                <a:gd name="T6" fmla="*/ 12 w 19"/>
                <a:gd name="T7" fmla="*/ 19 h 20"/>
                <a:gd name="T8" fmla="*/ 0 w 19"/>
                <a:gd name="T9" fmla="*/ 13 h 20"/>
                <a:gd name="T10" fmla="*/ 0 60000 65536"/>
                <a:gd name="T11" fmla="*/ 0 60000 65536"/>
                <a:gd name="T12" fmla="*/ 0 60000 65536"/>
                <a:gd name="T13" fmla="*/ 0 60000 65536"/>
                <a:gd name="T14" fmla="*/ 0 60000 65536"/>
                <a:gd name="T15" fmla="*/ 0 w 19"/>
                <a:gd name="T16" fmla="*/ 0 h 20"/>
                <a:gd name="T17" fmla="*/ 19 w 19"/>
                <a:gd name="T18" fmla="*/ 20 h 20"/>
              </a:gdLst>
              <a:ahLst/>
              <a:cxnLst>
                <a:cxn ang="T10">
                  <a:pos x="T0" y="T1"/>
                </a:cxn>
                <a:cxn ang="T11">
                  <a:pos x="T2" y="T3"/>
                </a:cxn>
                <a:cxn ang="T12">
                  <a:pos x="T4" y="T5"/>
                </a:cxn>
                <a:cxn ang="T13">
                  <a:pos x="T6" y="T7"/>
                </a:cxn>
                <a:cxn ang="T14">
                  <a:pos x="T8" y="T9"/>
                </a:cxn>
              </a:cxnLst>
              <a:rect l="T15" t="T16" r="T17" b="T18"/>
              <a:pathLst>
                <a:path w="19" h="20">
                  <a:moveTo>
                    <a:pt x="0" y="13"/>
                  </a:moveTo>
                  <a:lnTo>
                    <a:pt x="5" y="0"/>
                  </a:lnTo>
                  <a:lnTo>
                    <a:pt x="18" y="5"/>
                  </a:lnTo>
                  <a:lnTo>
                    <a:pt x="12" y="19"/>
                  </a:lnTo>
                  <a:lnTo>
                    <a:pt x="0" y="13"/>
                  </a:lnTo>
                </a:path>
              </a:pathLst>
            </a:custGeom>
            <a:noFill/>
            <a:ln w="12700" cap="rnd">
              <a:solidFill>
                <a:srgbClr val="000000"/>
              </a:solidFill>
              <a:round/>
              <a:headEnd/>
              <a:tailEnd/>
            </a:ln>
          </p:spPr>
          <p:txBody>
            <a:bodyPr/>
            <a:lstStyle/>
            <a:p>
              <a:endParaRPr lang="en-US"/>
            </a:p>
          </p:txBody>
        </p:sp>
        <p:sp>
          <p:nvSpPr>
            <p:cNvPr id="41089" name="Line 95"/>
            <p:cNvSpPr>
              <a:spLocks noChangeAspect="1" noChangeShapeType="1"/>
            </p:cNvSpPr>
            <p:nvPr/>
          </p:nvSpPr>
          <p:spPr bwMode="auto">
            <a:xfrm flipH="1" flipV="1">
              <a:off x="269" y="1611"/>
              <a:ext cx="110" cy="12"/>
            </a:xfrm>
            <a:prstGeom prst="line">
              <a:avLst/>
            </a:prstGeom>
            <a:noFill/>
            <a:ln w="12700">
              <a:noFill/>
              <a:round/>
              <a:headEnd/>
              <a:tailEnd/>
            </a:ln>
          </p:spPr>
          <p:txBody>
            <a:bodyPr wrap="none" anchor="ctr"/>
            <a:lstStyle/>
            <a:p>
              <a:endParaRPr lang="en-US"/>
            </a:p>
          </p:txBody>
        </p:sp>
        <p:sp>
          <p:nvSpPr>
            <p:cNvPr id="41090" name="Line 96"/>
            <p:cNvSpPr>
              <a:spLocks noChangeAspect="1" noChangeShapeType="1"/>
            </p:cNvSpPr>
            <p:nvPr/>
          </p:nvSpPr>
          <p:spPr bwMode="auto">
            <a:xfrm flipH="1" flipV="1">
              <a:off x="181" y="1283"/>
              <a:ext cx="73" cy="15"/>
            </a:xfrm>
            <a:prstGeom prst="line">
              <a:avLst/>
            </a:prstGeom>
            <a:noFill/>
            <a:ln w="12700">
              <a:solidFill>
                <a:srgbClr val="000000"/>
              </a:solidFill>
              <a:round/>
              <a:headEnd/>
              <a:tailEnd/>
            </a:ln>
          </p:spPr>
          <p:txBody>
            <a:bodyPr wrap="none" anchor="ctr"/>
            <a:lstStyle/>
            <a:p>
              <a:endParaRPr lang="en-US"/>
            </a:p>
          </p:txBody>
        </p:sp>
        <p:sp>
          <p:nvSpPr>
            <p:cNvPr id="41091" name="Freeform 97"/>
            <p:cNvSpPr>
              <a:spLocks noChangeAspect="1"/>
            </p:cNvSpPr>
            <p:nvPr/>
          </p:nvSpPr>
          <p:spPr bwMode="auto">
            <a:xfrm>
              <a:off x="431" y="1499"/>
              <a:ext cx="156" cy="56"/>
            </a:xfrm>
            <a:custGeom>
              <a:avLst/>
              <a:gdLst>
                <a:gd name="T0" fmla="*/ 0 w 156"/>
                <a:gd name="T1" fmla="*/ 0 h 56"/>
                <a:gd name="T2" fmla="*/ 143 w 156"/>
                <a:gd name="T3" fmla="*/ 55 h 56"/>
                <a:gd name="T4" fmla="*/ 155 w 156"/>
                <a:gd name="T5" fmla="*/ 24 h 56"/>
                <a:gd name="T6" fmla="*/ 0 60000 65536"/>
                <a:gd name="T7" fmla="*/ 0 60000 65536"/>
                <a:gd name="T8" fmla="*/ 0 60000 65536"/>
                <a:gd name="T9" fmla="*/ 0 w 156"/>
                <a:gd name="T10" fmla="*/ 0 h 56"/>
                <a:gd name="T11" fmla="*/ 156 w 156"/>
                <a:gd name="T12" fmla="*/ 56 h 56"/>
              </a:gdLst>
              <a:ahLst/>
              <a:cxnLst>
                <a:cxn ang="T6">
                  <a:pos x="T0" y="T1"/>
                </a:cxn>
                <a:cxn ang="T7">
                  <a:pos x="T2" y="T3"/>
                </a:cxn>
                <a:cxn ang="T8">
                  <a:pos x="T4" y="T5"/>
                </a:cxn>
              </a:cxnLst>
              <a:rect l="T9" t="T10" r="T11" b="T12"/>
              <a:pathLst>
                <a:path w="156" h="56">
                  <a:moveTo>
                    <a:pt x="0" y="0"/>
                  </a:moveTo>
                  <a:lnTo>
                    <a:pt x="143" y="55"/>
                  </a:lnTo>
                  <a:lnTo>
                    <a:pt x="155" y="24"/>
                  </a:lnTo>
                </a:path>
              </a:pathLst>
            </a:custGeom>
            <a:noFill/>
            <a:ln w="12700" cap="rnd">
              <a:solidFill>
                <a:srgbClr val="000000"/>
              </a:solidFill>
              <a:round/>
              <a:headEnd/>
              <a:tailEnd/>
            </a:ln>
          </p:spPr>
          <p:txBody>
            <a:bodyPr/>
            <a:lstStyle/>
            <a:p>
              <a:endParaRPr lang="en-US"/>
            </a:p>
          </p:txBody>
        </p:sp>
        <p:sp>
          <p:nvSpPr>
            <p:cNvPr id="41092" name="Line 98"/>
            <p:cNvSpPr>
              <a:spLocks noChangeAspect="1" noChangeShapeType="1"/>
            </p:cNvSpPr>
            <p:nvPr/>
          </p:nvSpPr>
          <p:spPr bwMode="auto">
            <a:xfrm>
              <a:off x="395" y="1255"/>
              <a:ext cx="106" cy="40"/>
            </a:xfrm>
            <a:prstGeom prst="line">
              <a:avLst/>
            </a:prstGeom>
            <a:noFill/>
            <a:ln w="12700">
              <a:noFill/>
              <a:round/>
              <a:headEnd/>
              <a:tailEnd/>
            </a:ln>
          </p:spPr>
          <p:txBody>
            <a:bodyPr wrap="none" anchor="ctr"/>
            <a:lstStyle/>
            <a:p>
              <a:endParaRPr lang="en-US"/>
            </a:p>
          </p:txBody>
        </p:sp>
        <p:sp>
          <p:nvSpPr>
            <p:cNvPr id="41093" name="Freeform 99"/>
            <p:cNvSpPr>
              <a:spLocks noChangeAspect="1"/>
            </p:cNvSpPr>
            <p:nvPr/>
          </p:nvSpPr>
          <p:spPr bwMode="auto">
            <a:xfrm>
              <a:off x="480" y="1511"/>
              <a:ext cx="127" cy="21"/>
            </a:xfrm>
            <a:custGeom>
              <a:avLst/>
              <a:gdLst>
                <a:gd name="T0" fmla="*/ 0 w 127"/>
                <a:gd name="T1" fmla="*/ 0 h 21"/>
                <a:gd name="T2" fmla="*/ 10 w 127"/>
                <a:gd name="T3" fmla="*/ 0 h 21"/>
                <a:gd name="T4" fmla="*/ 19 w 127"/>
                <a:gd name="T5" fmla="*/ 0 h 21"/>
                <a:gd name="T6" fmla="*/ 30 w 127"/>
                <a:gd name="T7" fmla="*/ 0 h 21"/>
                <a:gd name="T8" fmla="*/ 40 w 127"/>
                <a:gd name="T9" fmla="*/ 0 h 21"/>
                <a:gd name="T10" fmla="*/ 49 w 127"/>
                <a:gd name="T11" fmla="*/ 1 h 21"/>
                <a:gd name="T12" fmla="*/ 58 w 127"/>
                <a:gd name="T13" fmla="*/ 2 h 21"/>
                <a:gd name="T14" fmla="*/ 67 w 127"/>
                <a:gd name="T15" fmla="*/ 3 h 21"/>
                <a:gd name="T16" fmla="*/ 75 w 127"/>
                <a:gd name="T17" fmla="*/ 5 h 21"/>
                <a:gd name="T18" fmla="*/ 82 w 127"/>
                <a:gd name="T19" fmla="*/ 7 h 21"/>
                <a:gd name="T20" fmla="*/ 90 w 127"/>
                <a:gd name="T21" fmla="*/ 8 h 21"/>
                <a:gd name="T22" fmla="*/ 95 w 127"/>
                <a:gd name="T23" fmla="*/ 9 h 21"/>
                <a:gd name="T24" fmla="*/ 100 w 127"/>
                <a:gd name="T25" fmla="*/ 10 h 21"/>
                <a:gd name="T26" fmla="*/ 105 w 127"/>
                <a:gd name="T27" fmla="*/ 11 h 21"/>
                <a:gd name="T28" fmla="*/ 108 w 127"/>
                <a:gd name="T29" fmla="*/ 12 h 21"/>
                <a:gd name="T30" fmla="*/ 109 w 127"/>
                <a:gd name="T31" fmla="*/ 13 h 21"/>
                <a:gd name="T32" fmla="*/ 110 w 127"/>
                <a:gd name="T33" fmla="*/ 13 h 21"/>
                <a:gd name="T34" fmla="*/ 112 w 127"/>
                <a:gd name="T35" fmla="*/ 14 h 21"/>
                <a:gd name="T36" fmla="*/ 114 w 127"/>
                <a:gd name="T37" fmla="*/ 15 h 21"/>
                <a:gd name="T38" fmla="*/ 117 w 127"/>
                <a:gd name="T39" fmla="*/ 16 h 21"/>
                <a:gd name="T40" fmla="*/ 118 w 127"/>
                <a:gd name="T41" fmla="*/ 17 h 21"/>
                <a:gd name="T42" fmla="*/ 120 w 127"/>
                <a:gd name="T43" fmla="*/ 17 h 21"/>
                <a:gd name="T44" fmla="*/ 123 w 127"/>
                <a:gd name="T45" fmla="*/ 18 h 21"/>
                <a:gd name="T46" fmla="*/ 125 w 127"/>
                <a:gd name="T47" fmla="*/ 19 h 21"/>
                <a:gd name="T48" fmla="*/ 126 w 127"/>
                <a:gd name="T49" fmla="*/ 20 h 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7"/>
                <a:gd name="T76" fmla="*/ 0 h 21"/>
                <a:gd name="T77" fmla="*/ 127 w 127"/>
                <a:gd name="T78" fmla="*/ 21 h 2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7" h="21">
                  <a:moveTo>
                    <a:pt x="0" y="0"/>
                  </a:moveTo>
                  <a:lnTo>
                    <a:pt x="10" y="0"/>
                  </a:lnTo>
                  <a:lnTo>
                    <a:pt x="19" y="0"/>
                  </a:lnTo>
                  <a:lnTo>
                    <a:pt x="30" y="0"/>
                  </a:lnTo>
                  <a:lnTo>
                    <a:pt x="40" y="0"/>
                  </a:lnTo>
                  <a:lnTo>
                    <a:pt x="49" y="1"/>
                  </a:lnTo>
                  <a:lnTo>
                    <a:pt x="58" y="2"/>
                  </a:lnTo>
                  <a:lnTo>
                    <a:pt x="67" y="3"/>
                  </a:lnTo>
                  <a:lnTo>
                    <a:pt x="75" y="5"/>
                  </a:lnTo>
                  <a:lnTo>
                    <a:pt x="82" y="7"/>
                  </a:lnTo>
                  <a:lnTo>
                    <a:pt x="90" y="8"/>
                  </a:lnTo>
                  <a:lnTo>
                    <a:pt x="95" y="9"/>
                  </a:lnTo>
                  <a:lnTo>
                    <a:pt x="100" y="10"/>
                  </a:lnTo>
                  <a:lnTo>
                    <a:pt x="105" y="11"/>
                  </a:lnTo>
                  <a:lnTo>
                    <a:pt x="108" y="12"/>
                  </a:lnTo>
                  <a:lnTo>
                    <a:pt x="109" y="13"/>
                  </a:lnTo>
                  <a:lnTo>
                    <a:pt x="110" y="13"/>
                  </a:lnTo>
                  <a:lnTo>
                    <a:pt x="112" y="14"/>
                  </a:lnTo>
                  <a:lnTo>
                    <a:pt x="114" y="15"/>
                  </a:lnTo>
                  <a:lnTo>
                    <a:pt x="117" y="16"/>
                  </a:lnTo>
                  <a:lnTo>
                    <a:pt x="118" y="17"/>
                  </a:lnTo>
                  <a:lnTo>
                    <a:pt x="120" y="17"/>
                  </a:lnTo>
                  <a:lnTo>
                    <a:pt x="123" y="18"/>
                  </a:lnTo>
                  <a:lnTo>
                    <a:pt x="125" y="19"/>
                  </a:lnTo>
                  <a:lnTo>
                    <a:pt x="126" y="20"/>
                  </a:lnTo>
                </a:path>
              </a:pathLst>
            </a:custGeom>
            <a:noFill/>
            <a:ln w="12700" cap="rnd">
              <a:solidFill>
                <a:srgbClr val="000000"/>
              </a:solidFill>
              <a:round/>
              <a:headEnd/>
              <a:tailEnd/>
            </a:ln>
          </p:spPr>
          <p:txBody>
            <a:bodyPr/>
            <a:lstStyle/>
            <a:p>
              <a:endParaRPr lang="en-US"/>
            </a:p>
          </p:txBody>
        </p:sp>
        <p:sp>
          <p:nvSpPr>
            <p:cNvPr id="41094" name="Line 100"/>
            <p:cNvSpPr>
              <a:spLocks noChangeAspect="1" noChangeShapeType="1"/>
            </p:cNvSpPr>
            <p:nvPr/>
          </p:nvSpPr>
          <p:spPr bwMode="auto">
            <a:xfrm flipH="1" flipV="1">
              <a:off x="476" y="1283"/>
              <a:ext cx="104" cy="244"/>
            </a:xfrm>
            <a:prstGeom prst="line">
              <a:avLst/>
            </a:prstGeom>
            <a:noFill/>
            <a:ln w="12700">
              <a:solidFill>
                <a:srgbClr val="000000"/>
              </a:solidFill>
              <a:round/>
              <a:headEnd/>
              <a:tailEnd/>
            </a:ln>
          </p:spPr>
          <p:txBody>
            <a:bodyPr wrap="none" anchor="ctr"/>
            <a:lstStyle/>
            <a:p>
              <a:endParaRPr lang="en-US"/>
            </a:p>
          </p:txBody>
        </p:sp>
        <p:sp>
          <p:nvSpPr>
            <p:cNvPr id="41095" name="Freeform 101"/>
            <p:cNvSpPr>
              <a:spLocks noChangeAspect="1"/>
            </p:cNvSpPr>
            <p:nvPr/>
          </p:nvSpPr>
          <p:spPr bwMode="auto">
            <a:xfrm>
              <a:off x="348" y="1259"/>
              <a:ext cx="73" cy="181"/>
            </a:xfrm>
            <a:custGeom>
              <a:avLst/>
              <a:gdLst>
                <a:gd name="T0" fmla="*/ 0 w 73"/>
                <a:gd name="T1" fmla="*/ 165 h 181"/>
                <a:gd name="T2" fmla="*/ 36 w 73"/>
                <a:gd name="T3" fmla="*/ 180 h 181"/>
                <a:gd name="T4" fmla="*/ 70 w 73"/>
                <a:gd name="T5" fmla="*/ 90 h 181"/>
                <a:gd name="T6" fmla="*/ 72 w 73"/>
                <a:gd name="T7" fmla="*/ 9 h 181"/>
                <a:gd name="T8" fmla="*/ 46 w 73"/>
                <a:gd name="T9" fmla="*/ 0 h 181"/>
                <a:gd name="T10" fmla="*/ 0 60000 65536"/>
                <a:gd name="T11" fmla="*/ 0 60000 65536"/>
                <a:gd name="T12" fmla="*/ 0 60000 65536"/>
                <a:gd name="T13" fmla="*/ 0 60000 65536"/>
                <a:gd name="T14" fmla="*/ 0 60000 65536"/>
                <a:gd name="T15" fmla="*/ 0 w 73"/>
                <a:gd name="T16" fmla="*/ 0 h 181"/>
                <a:gd name="T17" fmla="*/ 73 w 73"/>
                <a:gd name="T18" fmla="*/ 181 h 181"/>
              </a:gdLst>
              <a:ahLst/>
              <a:cxnLst>
                <a:cxn ang="T10">
                  <a:pos x="T0" y="T1"/>
                </a:cxn>
                <a:cxn ang="T11">
                  <a:pos x="T2" y="T3"/>
                </a:cxn>
                <a:cxn ang="T12">
                  <a:pos x="T4" y="T5"/>
                </a:cxn>
                <a:cxn ang="T13">
                  <a:pos x="T6" y="T7"/>
                </a:cxn>
                <a:cxn ang="T14">
                  <a:pos x="T8" y="T9"/>
                </a:cxn>
              </a:cxnLst>
              <a:rect l="T15" t="T16" r="T17" b="T18"/>
              <a:pathLst>
                <a:path w="73" h="181">
                  <a:moveTo>
                    <a:pt x="0" y="165"/>
                  </a:moveTo>
                  <a:lnTo>
                    <a:pt x="36" y="180"/>
                  </a:lnTo>
                  <a:lnTo>
                    <a:pt x="70" y="90"/>
                  </a:lnTo>
                  <a:lnTo>
                    <a:pt x="72" y="9"/>
                  </a:lnTo>
                  <a:lnTo>
                    <a:pt x="46" y="0"/>
                  </a:lnTo>
                </a:path>
              </a:pathLst>
            </a:custGeom>
            <a:noFill/>
            <a:ln w="12700" cap="rnd">
              <a:solidFill>
                <a:srgbClr val="000000"/>
              </a:solidFill>
              <a:round/>
              <a:headEnd/>
              <a:tailEnd/>
            </a:ln>
          </p:spPr>
          <p:txBody>
            <a:bodyPr/>
            <a:lstStyle/>
            <a:p>
              <a:endParaRPr lang="en-US"/>
            </a:p>
          </p:txBody>
        </p:sp>
        <p:sp>
          <p:nvSpPr>
            <p:cNvPr id="41096" name="Freeform 102"/>
            <p:cNvSpPr>
              <a:spLocks noChangeAspect="1"/>
            </p:cNvSpPr>
            <p:nvPr/>
          </p:nvSpPr>
          <p:spPr bwMode="auto">
            <a:xfrm>
              <a:off x="350" y="1260"/>
              <a:ext cx="49" cy="167"/>
            </a:xfrm>
            <a:custGeom>
              <a:avLst/>
              <a:gdLst>
                <a:gd name="T0" fmla="*/ 0 w 49"/>
                <a:gd name="T1" fmla="*/ 166 h 167"/>
                <a:gd name="T2" fmla="*/ 33 w 49"/>
                <a:gd name="T3" fmla="*/ 78 h 167"/>
                <a:gd name="T4" fmla="*/ 48 w 49"/>
                <a:gd name="T5" fmla="*/ 0 h 167"/>
                <a:gd name="T6" fmla="*/ 0 60000 65536"/>
                <a:gd name="T7" fmla="*/ 0 60000 65536"/>
                <a:gd name="T8" fmla="*/ 0 60000 65536"/>
                <a:gd name="T9" fmla="*/ 0 w 49"/>
                <a:gd name="T10" fmla="*/ 0 h 167"/>
                <a:gd name="T11" fmla="*/ 49 w 49"/>
                <a:gd name="T12" fmla="*/ 167 h 167"/>
              </a:gdLst>
              <a:ahLst/>
              <a:cxnLst>
                <a:cxn ang="T6">
                  <a:pos x="T0" y="T1"/>
                </a:cxn>
                <a:cxn ang="T7">
                  <a:pos x="T2" y="T3"/>
                </a:cxn>
                <a:cxn ang="T8">
                  <a:pos x="T4" y="T5"/>
                </a:cxn>
              </a:cxnLst>
              <a:rect l="T9" t="T10" r="T11" b="T12"/>
              <a:pathLst>
                <a:path w="49" h="167">
                  <a:moveTo>
                    <a:pt x="0" y="166"/>
                  </a:moveTo>
                  <a:lnTo>
                    <a:pt x="33" y="78"/>
                  </a:lnTo>
                  <a:lnTo>
                    <a:pt x="48" y="0"/>
                  </a:lnTo>
                </a:path>
              </a:pathLst>
            </a:custGeom>
            <a:noFill/>
            <a:ln w="12700" cap="rnd">
              <a:solidFill>
                <a:srgbClr val="000000"/>
              </a:solidFill>
              <a:round/>
              <a:headEnd/>
              <a:tailEnd/>
            </a:ln>
          </p:spPr>
          <p:txBody>
            <a:bodyPr/>
            <a:lstStyle/>
            <a:p>
              <a:endParaRPr lang="en-US"/>
            </a:p>
          </p:txBody>
        </p:sp>
        <p:sp>
          <p:nvSpPr>
            <p:cNvPr id="41097" name="Line 103"/>
            <p:cNvSpPr>
              <a:spLocks noChangeAspect="1" noChangeShapeType="1"/>
            </p:cNvSpPr>
            <p:nvPr/>
          </p:nvSpPr>
          <p:spPr bwMode="auto">
            <a:xfrm flipH="1" flipV="1">
              <a:off x="485" y="1298"/>
              <a:ext cx="54" cy="118"/>
            </a:xfrm>
            <a:prstGeom prst="line">
              <a:avLst/>
            </a:prstGeom>
            <a:noFill/>
            <a:ln w="12700">
              <a:solidFill>
                <a:srgbClr val="000000"/>
              </a:solidFill>
              <a:round/>
              <a:headEnd/>
              <a:tailEnd/>
            </a:ln>
          </p:spPr>
          <p:txBody>
            <a:bodyPr wrap="none" anchor="ctr"/>
            <a:lstStyle/>
            <a:p>
              <a:endParaRPr lang="en-US"/>
            </a:p>
          </p:txBody>
        </p:sp>
        <p:sp>
          <p:nvSpPr>
            <p:cNvPr id="41098" name="Freeform 104"/>
            <p:cNvSpPr>
              <a:spLocks noChangeAspect="1"/>
            </p:cNvSpPr>
            <p:nvPr/>
          </p:nvSpPr>
          <p:spPr bwMode="auto">
            <a:xfrm>
              <a:off x="409" y="1359"/>
              <a:ext cx="29" cy="117"/>
            </a:xfrm>
            <a:custGeom>
              <a:avLst/>
              <a:gdLst>
                <a:gd name="T0" fmla="*/ 0 w 29"/>
                <a:gd name="T1" fmla="*/ 116 h 117"/>
                <a:gd name="T2" fmla="*/ 6 w 29"/>
                <a:gd name="T3" fmla="*/ 98 h 117"/>
                <a:gd name="T4" fmla="*/ 28 w 29"/>
                <a:gd name="T5" fmla="*/ 0 h 117"/>
                <a:gd name="T6" fmla="*/ 0 60000 65536"/>
                <a:gd name="T7" fmla="*/ 0 60000 65536"/>
                <a:gd name="T8" fmla="*/ 0 60000 65536"/>
                <a:gd name="T9" fmla="*/ 0 w 29"/>
                <a:gd name="T10" fmla="*/ 0 h 117"/>
                <a:gd name="T11" fmla="*/ 29 w 29"/>
                <a:gd name="T12" fmla="*/ 117 h 117"/>
              </a:gdLst>
              <a:ahLst/>
              <a:cxnLst>
                <a:cxn ang="T6">
                  <a:pos x="T0" y="T1"/>
                </a:cxn>
                <a:cxn ang="T7">
                  <a:pos x="T2" y="T3"/>
                </a:cxn>
                <a:cxn ang="T8">
                  <a:pos x="T4" y="T5"/>
                </a:cxn>
              </a:cxnLst>
              <a:rect l="T9" t="T10" r="T11" b="T12"/>
              <a:pathLst>
                <a:path w="29" h="117">
                  <a:moveTo>
                    <a:pt x="0" y="116"/>
                  </a:moveTo>
                  <a:lnTo>
                    <a:pt x="6" y="98"/>
                  </a:lnTo>
                  <a:lnTo>
                    <a:pt x="28" y="0"/>
                  </a:lnTo>
                </a:path>
              </a:pathLst>
            </a:custGeom>
            <a:noFill/>
            <a:ln w="12700" cap="rnd">
              <a:solidFill>
                <a:srgbClr val="000000"/>
              </a:solidFill>
              <a:round/>
              <a:headEnd/>
              <a:tailEnd/>
            </a:ln>
          </p:spPr>
          <p:txBody>
            <a:bodyPr/>
            <a:lstStyle/>
            <a:p>
              <a:endParaRPr lang="en-US"/>
            </a:p>
          </p:txBody>
        </p:sp>
        <p:sp>
          <p:nvSpPr>
            <p:cNvPr id="41099" name="Line 105"/>
            <p:cNvSpPr>
              <a:spLocks noChangeAspect="1" noChangeShapeType="1"/>
            </p:cNvSpPr>
            <p:nvPr/>
          </p:nvSpPr>
          <p:spPr bwMode="auto">
            <a:xfrm flipH="1">
              <a:off x="370" y="1441"/>
              <a:ext cx="13" cy="6"/>
            </a:xfrm>
            <a:prstGeom prst="line">
              <a:avLst/>
            </a:prstGeom>
            <a:noFill/>
            <a:ln w="12700">
              <a:solidFill>
                <a:srgbClr val="000000"/>
              </a:solidFill>
              <a:round/>
              <a:headEnd/>
              <a:tailEnd/>
            </a:ln>
          </p:spPr>
          <p:txBody>
            <a:bodyPr wrap="none" anchor="ctr"/>
            <a:lstStyle/>
            <a:p>
              <a:endParaRPr lang="en-US"/>
            </a:p>
          </p:txBody>
        </p:sp>
        <p:sp>
          <p:nvSpPr>
            <p:cNvPr id="41100" name="Line 106"/>
            <p:cNvSpPr>
              <a:spLocks noChangeAspect="1" noChangeShapeType="1"/>
            </p:cNvSpPr>
            <p:nvPr/>
          </p:nvSpPr>
          <p:spPr bwMode="auto">
            <a:xfrm>
              <a:off x="384" y="1455"/>
              <a:ext cx="41" cy="27"/>
            </a:xfrm>
            <a:prstGeom prst="line">
              <a:avLst/>
            </a:prstGeom>
            <a:noFill/>
            <a:ln w="12700">
              <a:solidFill>
                <a:srgbClr val="000000"/>
              </a:solidFill>
              <a:round/>
              <a:headEnd/>
              <a:tailEnd/>
            </a:ln>
          </p:spPr>
          <p:txBody>
            <a:bodyPr wrap="none" anchor="ctr"/>
            <a:lstStyle/>
            <a:p>
              <a:endParaRPr lang="en-US"/>
            </a:p>
          </p:txBody>
        </p:sp>
        <p:sp>
          <p:nvSpPr>
            <p:cNvPr id="41101" name="Line 107"/>
            <p:cNvSpPr>
              <a:spLocks noChangeAspect="1" noChangeShapeType="1"/>
            </p:cNvSpPr>
            <p:nvPr/>
          </p:nvSpPr>
          <p:spPr bwMode="auto">
            <a:xfrm flipV="1">
              <a:off x="490" y="1506"/>
              <a:ext cx="3" cy="17"/>
            </a:xfrm>
            <a:prstGeom prst="line">
              <a:avLst/>
            </a:prstGeom>
            <a:noFill/>
            <a:ln w="12700">
              <a:solidFill>
                <a:srgbClr val="000000"/>
              </a:solidFill>
              <a:round/>
              <a:headEnd/>
              <a:tailEnd/>
            </a:ln>
          </p:spPr>
          <p:txBody>
            <a:bodyPr wrap="none" anchor="ctr"/>
            <a:lstStyle/>
            <a:p>
              <a:endParaRPr lang="en-US"/>
            </a:p>
          </p:txBody>
        </p:sp>
        <p:sp>
          <p:nvSpPr>
            <p:cNvPr id="41102" name="Freeform 108"/>
            <p:cNvSpPr>
              <a:spLocks noChangeAspect="1"/>
            </p:cNvSpPr>
            <p:nvPr/>
          </p:nvSpPr>
          <p:spPr bwMode="auto">
            <a:xfrm>
              <a:off x="429" y="1487"/>
              <a:ext cx="17" cy="19"/>
            </a:xfrm>
            <a:custGeom>
              <a:avLst/>
              <a:gdLst>
                <a:gd name="T0" fmla="*/ 9 w 17"/>
                <a:gd name="T1" fmla="*/ 18 h 19"/>
                <a:gd name="T2" fmla="*/ 0 w 17"/>
                <a:gd name="T3" fmla="*/ 14 h 19"/>
                <a:gd name="T4" fmla="*/ 1 w 17"/>
                <a:gd name="T5" fmla="*/ 0 h 19"/>
                <a:gd name="T6" fmla="*/ 16 w 17"/>
                <a:gd name="T7" fmla="*/ 5 h 19"/>
                <a:gd name="T8" fmla="*/ 0 60000 65536"/>
                <a:gd name="T9" fmla="*/ 0 60000 65536"/>
                <a:gd name="T10" fmla="*/ 0 60000 65536"/>
                <a:gd name="T11" fmla="*/ 0 60000 65536"/>
                <a:gd name="T12" fmla="*/ 0 w 17"/>
                <a:gd name="T13" fmla="*/ 0 h 19"/>
                <a:gd name="T14" fmla="*/ 17 w 17"/>
                <a:gd name="T15" fmla="*/ 19 h 19"/>
              </a:gdLst>
              <a:ahLst/>
              <a:cxnLst>
                <a:cxn ang="T8">
                  <a:pos x="T0" y="T1"/>
                </a:cxn>
                <a:cxn ang="T9">
                  <a:pos x="T2" y="T3"/>
                </a:cxn>
                <a:cxn ang="T10">
                  <a:pos x="T4" y="T5"/>
                </a:cxn>
                <a:cxn ang="T11">
                  <a:pos x="T6" y="T7"/>
                </a:cxn>
              </a:cxnLst>
              <a:rect l="T12" t="T13" r="T14" b="T15"/>
              <a:pathLst>
                <a:path w="17" h="19">
                  <a:moveTo>
                    <a:pt x="9" y="18"/>
                  </a:moveTo>
                  <a:lnTo>
                    <a:pt x="0" y="14"/>
                  </a:lnTo>
                  <a:lnTo>
                    <a:pt x="1" y="0"/>
                  </a:lnTo>
                  <a:lnTo>
                    <a:pt x="16" y="5"/>
                  </a:lnTo>
                </a:path>
              </a:pathLst>
            </a:custGeom>
            <a:noFill/>
            <a:ln w="12700" cap="rnd">
              <a:solidFill>
                <a:srgbClr val="000000"/>
              </a:solidFill>
              <a:round/>
              <a:headEnd/>
              <a:tailEnd/>
            </a:ln>
          </p:spPr>
          <p:txBody>
            <a:bodyPr/>
            <a:lstStyle/>
            <a:p>
              <a:endParaRPr lang="en-US"/>
            </a:p>
          </p:txBody>
        </p:sp>
        <p:sp>
          <p:nvSpPr>
            <p:cNvPr id="41103" name="Line 109"/>
            <p:cNvSpPr>
              <a:spLocks noChangeAspect="1" noChangeShapeType="1"/>
            </p:cNvSpPr>
            <p:nvPr/>
          </p:nvSpPr>
          <p:spPr bwMode="auto">
            <a:xfrm flipH="1" flipV="1">
              <a:off x="339" y="1427"/>
              <a:ext cx="90" cy="63"/>
            </a:xfrm>
            <a:prstGeom prst="line">
              <a:avLst/>
            </a:prstGeom>
            <a:noFill/>
            <a:ln w="12700">
              <a:noFill/>
              <a:round/>
              <a:headEnd/>
              <a:tailEnd/>
            </a:ln>
          </p:spPr>
          <p:txBody>
            <a:bodyPr wrap="none" anchor="ctr"/>
            <a:lstStyle/>
            <a:p>
              <a:endParaRPr lang="en-US"/>
            </a:p>
          </p:txBody>
        </p:sp>
        <p:sp>
          <p:nvSpPr>
            <p:cNvPr id="41104" name="Freeform 110"/>
            <p:cNvSpPr>
              <a:spLocks noChangeAspect="1"/>
            </p:cNvSpPr>
            <p:nvPr/>
          </p:nvSpPr>
          <p:spPr bwMode="auto">
            <a:xfrm>
              <a:off x="257" y="1490"/>
              <a:ext cx="308" cy="108"/>
            </a:xfrm>
            <a:custGeom>
              <a:avLst/>
              <a:gdLst>
                <a:gd name="T0" fmla="*/ 307 w 308"/>
                <a:gd name="T1" fmla="*/ 66 h 108"/>
                <a:gd name="T2" fmla="*/ 291 w 308"/>
                <a:gd name="T3" fmla="*/ 107 h 108"/>
                <a:gd name="T4" fmla="*/ 158 w 308"/>
                <a:gd name="T5" fmla="*/ 55 h 108"/>
                <a:gd name="T6" fmla="*/ 157 w 308"/>
                <a:gd name="T7" fmla="*/ 54 h 108"/>
                <a:gd name="T8" fmla="*/ 153 w 308"/>
                <a:gd name="T9" fmla="*/ 53 h 108"/>
                <a:gd name="T10" fmla="*/ 148 w 308"/>
                <a:gd name="T11" fmla="*/ 52 h 108"/>
                <a:gd name="T12" fmla="*/ 140 w 308"/>
                <a:gd name="T13" fmla="*/ 48 h 108"/>
                <a:gd name="T14" fmla="*/ 131 w 308"/>
                <a:gd name="T15" fmla="*/ 44 h 108"/>
                <a:gd name="T16" fmla="*/ 121 w 308"/>
                <a:gd name="T17" fmla="*/ 41 h 108"/>
                <a:gd name="T18" fmla="*/ 109 w 308"/>
                <a:gd name="T19" fmla="*/ 36 h 108"/>
                <a:gd name="T20" fmla="*/ 97 w 308"/>
                <a:gd name="T21" fmla="*/ 32 h 108"/>
                <a:gd name="T22" fmla="*/ 84 w 308"/>
                <a:gd name="T23" fmla="*/ 26 h 108"/>
                <a:gd name="T24" fmla="*/ 71 w 308"/>
                <a:gd name="T25" fmla="*/ 22 h 108"/>
                <a:gd name="T26" fmla="*/ 58 w 308"/>
                <a:gd name="T27" fmla="*/ 17 h 108"/>
                <a:gd name="T28" fmla="*/ 45 w 308"/>
                <a:gd name="T29" fmla="*/ 13 h 108"/>
                <a:gd name="T30" fmla="*/ 32 w 308"/>
                <a:gd name="T31" fmla="*/ 8 h 108"/>
                <a:gd name="T32" fmla="*/ 19 w 308"/>
                <a:gd name="T33" fmla="*/ 5 h 108"/>
                <a:gd name="T34" fmla="*/ 9 w 308"/>
                <a:gd name="T35" fmla="*/ 1 h 108"/>
                <a:gd name="T36" fmla="*/ 0 w 308"/>
                <a:gd name="T37" fmla="*/ 0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8"/>
                <a:gd name="T58" fmla="*/ 0 h 108"/>
                <a:gd name="T59" fmla="*/ 308 w 308"/>
                <a:gd name="T60" fmla="*/ 108 h 10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8" h="108">
                  <a:moveTo>
                    <a:pt x="307" y="66"/>
                  </a:moveTo>
                  <a:lnTo>
                    <a:pt x="291" y="107"/>
                  </a:lnTo>
                  <a:lnTo>
                    <a:pt x="158" y="55"/>
                  </a:lnTo>
                  <a:lnTo>
                    <a:pt x="157" y="54"/>
                  </a:lnTo>
                  <a:lnTo>
                    <a:pt x="153" y="53"/>
                  </a:lnTo>
                  <a:lnTo>
                    <a:pt x="148" y="52"/>
                  </a:lnTo>
                  <a:lnTo>
                    <a:pt x="140" y="48"/>
                  </a:lnTo>
                  <a:lnTo>
                    <a:pt x="131" y="44"/>
                  </a:lnTo>
                  <a:lnTo>
                    <a:pt x="121" y="41"/>
                  </a:lnTo>
                  <a:lnTo>
                    <a:pt x="109" y="36"/>
                  </a:lnTo>
                  <a:lnTo>
                    <a:pt x="97" y="32"/>
                  </a:lnTo>
                  <a:lnTo>
                    <a:pt x="84" y="26"/>
                  </a:lnTo>
                  <a:lnTo>
                    <a:pt x="71" y="22"/>
                  </a:lnTo>
                  <a:lnTo>
                    <a:pt x="58" y="17"/>
                  </a:lnTo>
                  <a:lnTo>
                    <a:pt x="45" y="13"/>
                  </a:lnTo>
                  <a:lnTo>
                    <a:pt x="32" y="8"/>
                  </a:lnTo>
                  <a:lnTo>
                    <a:pt x="19" y="5"/>
                  </a:lnTo>
                  <a:lnTo>
                    <a:pt x="9" y="1"/>
                  </a:lnTo>
                  <a:lnTo>
                    <a:pt x="0" y="0"/>
                  </a:lnTo>
                </a:path>
              </a:pathLst>
            </a:custGeom>
            <a:noFill/>
            <a:ln w="12700" cap="rnd">
              <a:solidFill>
                <a:srgbClr val="000000"/>
              </a:solidFill>
              <a:round/>
              <a:headEnd/>
              <a:tailEnd/>
            </a:ln>
          </p:spPr>
          <p:txBody>
            <a:bodyPr/>
            <a:lstStyle/>
            <a:p>
              <a:endParaRPr lang="en-US"/>
            </a:p>
          </p:txBody>
        </p:sp>
        <p:sp>
          <p:nvSpPr>
            <p:cNvPr id="41105" name="Freeform 111"/>
            <p:cNvSpPr>
              <a:spLocks noChangeAspect="1"/>
            </p:cNvSpPr>
            <p:nvPr/>
          </p:nvSpPr>
          <p:spPr bwMode="auto">
            <a:xfrm>
              <a:off x="409" y="1363"/>
              <a:ext cx="112" cy="197"/>
            </a:xfrm>
            <a:custGeom>
              <a:avLst/>
              <a:gdLst>
                <a:gd name="T0" fmla="*/ 111 w 112"/>
                <a:gd name="T1" fmla="*/ 25 h 197"/>
                <a:gd name="T2" fmla="*/ 48 w 112"/>
                <a:gd name="T3" fmla="*/ 0 h 197"/>
                <a:gd name="T4" fmla="*/ 46 w 112"/>
                <a:gd name="T5" fmla="*/ 0 h 197"/>
                <a:gd name="T6" fmla="*/ 44 w 112"/>
                <a:gd name="T7" fmla="*/ 0 h 197"/>
                <a:gd name="T8" fmla="*/ 43 w 112"/>
                <a:gd name="T9" fmla="*/ 1 h 197"/>
                <a:gd name="T10" fmla="*/ 32 w 112"/>
                <a:gd name="T11" fmla="*/ 106 h 197"/>
                <a:gd name="T12" fmla="*/ 25 w 112"/>
                <a:gd name="T13" fmla="*/ 130 h 197"/>
                <a:gd name="T14" fmla="*/ 0 w 112"/>
                <a:gd name="T15" fmla="*/ 196 h 197"/>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97"/>
                <a:gd name="T26" fmla="*/ 112 w 112"/>
                <a:gd name="T27" fmla="*/ 197 h 19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97">
                  <a:moveTo>
                    <a:pt x="111" y="25"/>
                  </a:moveTo>
                  <a:lnTo>
                    <a:pt x="48" y="0"/>
                  </a:lnTo>
                  <a:lnTo>
                    <a:pt x="46" y="0"/>
                  </a:lnTo>
                  <a:lnTo>
                    <a:pt x="44" y="0"/>
                  </a:lnTo>
                  <a:lnTo>
                    <a:pt x="43" y="1"/>
                  </a:lnTo>
                  <a:lnTo>
                    <a:pt x="32" y="106"/>
                  </a:lnTo>
                  <a:lnTo>
                    <a:pt x="25" y="130"/>
                  </a:lnTo>
                  <a:lnTo>
                    <a:pt x="0" y="196"/>
                  </a:lnTo>
                </a:path>
              </a:pathLst>
            </a:custGeom>
            <a:noFill/>
            <a:ln w="12700" cap="rnd">
              <a:solidFill>
                <a:srgbClr val="000000"/>
              </a:solidFill>
              <a:round/>
              <a:headEnd/>
              <a:tailEnd/>
            </a:ln>
          </p:spPr>
          <p:txBody>
            <a:bodyPr/>
            <a:lstStyle/>
            <a:p>
              <a:endParaRPr lang="en-US"/>
            </a:p>
          </p:txBody>
        </p:sp>
        <p:sp>
          <p:nvSpPr>
            <p:cNvPr id="41106" name="Freeform 112"/>
            <p:cNvSpPr>
              <a:spLocks noChangeAspect="1"/>
            </p:cNvSpPr>
            <p:nvPr/>
          </p:nvSpPr>
          <p:spPr bwMode="auto">
            <a:xfrm>
              <a:off x="139" y="1541"/>
              <a:ext cx="134" cy="57"/>
            </a:xfrm>
            <a:custGeom>
              <a:avLst/>
              <a:gdLst>
                <a:gd name="T0" fmla="*/ 0 w 134"/>
                <a:gd name="T1" fmla="*/ 0 h 57"/>
                <a:gd name="T2" fmla="*/ 3 w 134"/>
                <a:gd name="T3" fmla="*/ 0 h 57"/>
                <a:gd name="T4" fmla="*/ 8 w 134"/>
                <a:gd name="T5" fmla="*/ 1 h 57"/>
                <a:gd name="T6" fmla="*/ 11 w 134"/>
                <a:gd name="T7" fmla="*/ 1 h 57"/>
                <a:gd name="T8" fmla="*/ 16 w 134"/>
                <a:gd name="T9" fmla="*/ 2 h 57"/>
                <a:gd name="T10" fmla="*/ 20 w 134"/>
                <a:gd name="T11" fmla="*/ 3 h 57"/>
                <a:gd name="T12" fmla="*/ 24 w 134"/>
                <a:gd name="T13" fmla="*/ 4 h 57"/>
                <a:gd name="T14" fmla="*/ 29 w 134"/>
                <a:gd name="T15" fmla="*/ 4 h 57"/>
                <a:gd name="T16" fmla="*/ 33 w 134"/>
                <a:gd name="T17" fmla="*/ 5 h 57"/>
                <a:gd name="T18" fmla="*/ 37 w 134"/>
                <a:gd name="T19" fmla="*/ 7 h 57"/>
                <a:gd name="T20" fmla="*/ 42 w 134"/>
                <a:gd name="T21" fmla="*/ 8 h 57"/>
                <a:gd name="T22" fmla="*/ 47 w 134"/>
                <a:gd name="T23" fmla="*/ 9 h 57"/>
                <a:gd name="T24" fmla="*/ 52 w 134"/>
                <a:gd name="T25" fmla="*/ 10 h 57"/>
                <a:gd name="T26" fmla="*/ 56 w 134"/>
                <a:gd name="T27" fmla="*/ 11 h 57"/>
                <a:gd name="T28" fmla="*/ 61 w 134"/>
                <a:gd name="T29" fmla="*/ 13 h 57"/>
                <a:gd name="T30" fmla="*/ 65 w 134"/>
                <a:gd name="T31" fmla="*/ 14 h 57"/>
                <a:gd name="T32" fmla="*/ 70 w 134"/>
                <a:gd name="T33" fmla="*/ 16 h 57"/>
                <a:gd name="T34" fmla="*/ 74 w 134"/>
                <a:gd name="T35" fmla="*/ 18 h 57"/>
                <a:gd name="T36" fmla="*/ 79 w 134"/>
                <a:gd name="T37" fmla="*/ 19 h 57"/>
                <a:gd name="T38" fmla="*/ 83 w 134"/>
                <a:gd name="T39" fmla="*/ 21 h 57"/>
                <a:gd name="T40" fmla="*/ 88 w 134"/>
                <a:gd name="T41" fmla="*/ 24 h 57"/>
                <a:gd name="T42" fmla="*/ 92 w 134"/>
                <a:gd name="T43" fmla="*/ 26 h 57"/>
                <a:gd name="T44" fmla="*/ 97 w 134"/>
                <a:gd name="T45" fmla="*/ 28 h 57"/>
                <a:gd name="T46" fmla="*/ 100 w 134"/>
                <a:gd name="T47" fmla="*/ 29 h 57"/>
                <a:gd name="T48" fmla="*/ 104 w 134"/>
                <a:gd name="T49" fmla="*/ 32 h 57"/>
                <a:gd name="T50" fmla="*/ 108 w 134"/>
                <a:gd name="T51" fmla="*/ 35 h 57"/>
                <a:gd name="T52" fmla="*/ 113 w 134"/>
                <a:gd name="T53" fmla="*/ 37 h 57"/>
                <a:gd name="T54" fmla="*/ 116 w 134"/>
                <a:gd name="T55" fmla="*/ 40 h 57"/>
                <a:gd name="T56" fmla="*/ 120 w 134"/>
                <a:gd name="T57" fmla="*/ 43 h 57"/>
                <a:gd name="T58" fmla="*/ 124 w 134"/>
                <a:gd name="T59" fmla="*/ 46 h 57"/>
                <a:gd name="T60" fmla="*/ 126 w 134"/>
                <a:gd name="T61" fmla="*/ 49 h 57"/>
                <a:gd name="T62" fmla="*/ 130 w 134"/>
                <a:gd name="T63" fmla="*/ 52 h 57"/>
                <a:gd name="T64" fmla="*/ 133 w 134"/>
                <a:gd name="T65" fmla="*/ 56 h 57"/>
                <a:gd name="T66" fmla="*/ 133 w 134"/>
                <a:gd name="T67" fmla="*/ 55 h 57"/>
                <a:gd name="T68" fmla="*/ 132 w 134"/>
                <a:gd name="T69" fmla="*/ 55 h 57"/>
                <a:gd name="T70" fmla="*/ 132 w 134"/>
                <a:gd name="T71" fmla="*/ 54 h 57"/>
                <a:gd name="T72" fmla="*/ 131 w 134"/>
                <a:gd name="T73" fmla="*/ 54 h 57"/>
                <a:gd name="T74" fmla="*/ 130 w 134"/>
                <a:gd name="T75" fmla="*/ 54 h 57"/>
                <a:gd name="T76" fmla="*/ 130 w 134"/>
                <a:gd name="T77" fmla="*/ 53 h 57"/>
                <a:gd name="T78" fmla="*/ 129 w 134"/>
                <a:gd name="T79" fmla="*/ 53 h 57"/>
                <a:gd name="T80" fmla="*/ 128 w 134"/>
                <a:gd name="T81" fmla="*/ 52 h 57"/>
                <a:gd name="T82" fmla="*/ 127 w 134"/>
                <a:gd name="T83" fmla="*/ 52 h 57"/>
                <a:gd name="T84" fmla="*/ 126 w 134"/>
                <a:gd name="T85" fmla="*/ 51 h 57"/>
                <a:gd name="T86" fmla="*/ 125 w 134"/>
                <a:gd name="T87" fmla="*/ 51 h 57"/>
                <a:gd name="T88" fmla="*/ 124 w 134"/>
                <a:gd name="T89" fmla="*/ 50 h 57"/>
                <a:gd name="T90" fmla="*/ 123 w 134"/>
                <a:gd name="T91" fmla="*/ 49 h 57"/>
                <a:gd name="T92" fmla="*/ 121 w 134"/>
                <a:gd name="T93" fmla="*/ 48 h 57"/>
                <a:gd name="T94" fmla="*/ 120 w 134"/>
                <a:gd name="T95" fmla="*/ 47 h 57"/>
                <a:gd name="T96" fmla="*/ 118 w 134"/>
                <a:gd name="T97" fmla="*/ 47 h 57"/>
                <a:gd name="T98" fmla="*/ 116 w 134"/>
                <a:gd name="T99" fmla="*/ 46 h 57"/>
                <a:gd name="T100" fmla="*/ 115 w 134"/>
                <a:gd name="T101" fmla="*/ 46 h 57"/>
                <a:gd name="T102" fmla="*/ 113 w 134"/>
                <a:gd name="T103" fmla="*/ 45 h 57"/>
                <a:gd name="T104" fmla="*/ 111 w 134"/>
                <a:gd name="T105" fmla="*/ 44 h 57"/>
                <a:gd name="T106" fmla="*/ 109 w 134"/>
                <a:gd name="T107" fmla="*/ 43 h 57"/>
                <a:gd name="T108" fmla="*/ 107 w 134"/>
                <a:gd name="T109" fmla="*/ 42 h 57"/>
                <a:gd name="T110" fmla="*/ 105 w 134"/>
                <a:gd name="T111" fmla="*/ 41 h 57"/>
                <a:gd name="T112" fmla="*/ 0 w 134"/>
                <a:gd name="T113" fmla="*/ 2 h 57"/>
                <a:gd name="T114" fmla="*/ 0 w 134"/>
                <a:gd name="T115" fmla="*/ 0 h 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4"/>
                <a:gd name="T175" fmla="*/ 0 h 57"/>
                <a:gd name="T176" fmla="*/ 134 w 134"/>
                <a:gd name="T177" fmla="*/ 57 h 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4" h="57">
                  <a:moveTo>
                    <a:pt x="0" y="0"/>
                  </a:moveTo>
                  <a:lnTo>
                    <a:pt x="3" y="0"/>
                  </a:lnTo>
                  <a:lnTo>
                    <a:pt x="8" y="1"/>
                  </a:lnTo>
                  <a:lnTo>
                    <a:pt x="11" y="1"/>
                  </a:lnTo>
                  <a:lnTo>
                    <a:pt x="16" y="2"/>
                  </a:lnTo>
                  <a:lnTo>
                    <a:pt x="20" y="3"/>
                  </a:lnTo>
                  <a:lnTo>
                    <a:pt x="24" y="4"/>
                  </a:lnTo>
                  <a:lnTo>
                    <a:pt x="29" y="4"/>
                  </a:lnTo>
                  <a:lnTo>
                    <a:pt x="33" y="5"/>
                  </a:lnTo>
                  <a:lnTo>
                    <a:pt x="37" y="7"/>
                  </a:lnTo>
                  <a:lnTo>
                    <a:pt x="42" y="8"/>
                  </a:lnTo>
                  <a:lnTo>
                    <a:pt x="47" y="9"/>
                  </a:lnTo>
                  <a:lnTo>
                    <a:pt x="52" y="10"/>
                  </a:lnTo>
                  <a:lnTo>
                    <a:pt x="56" y="11"/>
                  </a:lnTo>
                  <a:lnTo>
                    <a:pt x="61" y="13"/>
                  </a:lnTo>
                  <a:lnTo>
                    <a:pt x="65" y="14"/>
                  </a:lnTo>
                  <a:lnTo>
                    <a:pt x="70" y="16"/>
                  </a:lnTo>
                  <a:lnTo>
                    <a:pt x="74" y="18"/>
                  </a:lnTo>
                  <a:lnTo>
                    <a:pt x="79" y="19"/>
                  </a:lnTo>
                  <a:lnTo>
                    <a:pt x="83" y="21"/>
                  </a:lnTo>
                  <a:lnTo>
                    <a:pt x="88" y="24"/>
                  </a:lnTo>
                  <a:lnTo>
                    <a:pt x="92" y="26"/>
                  </a:lnTo>
                  <a:lnTo>
                    <a:pt x="97" y="28"/>
                  </a:lnTo>
                  <a:lnTo>
                    <a:pt x="100" y="29"/>
                  </a:lnTo>
                  <a:lnTo>
                    <a:pt x="104" y="32"/>
                  </a:lnTo>
                  <a:lnTo>
                    <a:pt x="108" y="35"/>
                  </a:lnTo>
                  <a:lnTo>
                    <a:pt x="113" y="37"/>
                  </a:lnTo>
                  <a:lnTo>
                    <a:pt x="116" y="40"/>
                  </a:lnTo>
                  <a:lnTo>
                    <a:pt x="120" y="43"/>
                  </a:lnTo>
                  <a:lnTo>
                    <a:pt x="124" y="46"/>
                  </a:lnTo>
                  <a:lnTo>
                    <a:pt x="126" y="49"/>
                  </a:lnTo>
                  <a:lnTo>
                    <a:pt x="130" y="52"/>
                  </a:lnTo>
                  <a:lnTo>
                    <a:pt x="133" y="56"/>
                  </a:lnTo>
                  <a:lnTo>
                    <a:pt x="133" y="55"/>
                  </a:lnTo>
                  <a:lnTo>
                    <a:pt x="132" y="55"/>
                  </a:lnTo>
                  <a:lnTo>
                    <a:pt x="132" y="54"/>
                  </a:lnTo>
                  <a:lnTo>
                    <a:pt x="131" y="54"/>
                  </a:lnTo>
                  <a:lnTo>
                    <a:pt x="130" y="54"/>
                  </a:lnTo>
                  <a:lnTo>
                    <a:pt x="130" y="53"/>
                  </a:lnTo>
                  <a:lnTo>
                    <a:pt x="129" y="53"/>
                  </a:lnTo>
                  <a:lnTo>
                    <a:pt x="128" y="52"/>
                  </a:lnTo>
                  <a:lnTo>
                    <a:pt x="127" y="52"/>
                  </a:lnTo>
                  <a:lnTo>
                    <a:pt x="126" y="51"/>
                  </a:lnTo>
                  <a:lnTo>
                    <a:pt x="125" y="51"/>
                  </a:lnTo>
                  <a:lnTo>
                    <a:pt x="124" y="50"/>
                  </a:lnTo>
                  <a:lnTo>
                    <a:pt x="123" y="49"/>
                  </a:lnTo>
                  <a:lnTo>
                    <a:pt x="121" y="48"/>
                  </a:lnTo>
                  <a:lnTo>
                    <a:pt x="120" y="47"/>
                  </a:lnTo>
                  <a:lnTo>
                    <a:pt x="118" y="47"/>
                  </a:lnTo>
                  <a:lnTo>
                    <a:pt x="116" y="46"/>
                  </a:lnTo>
                  <a:lnTo>
                    <a:pt x="115" y="46"/>
                  </a:lnTo>
                  <a:lnTo>
                    <a:pt x="113" y="45"/>
                  </a:lnTo>
                  <a:lnTo>
                    <a:pt x="111" y="44"/>
                  </a:lnTo>
                  <a:lnTo>
                    <a:pt x="109" y="43"/>
                  </a:lnTo>
                  <a:lnTo>
                    <a:pt x="107" y="42"/>
                  </a:lnTo>
                  <a:lnTo>
                    <a:pt x="105" y="41"/>
                  </a:lnTo>
                  <a:lnTo>
                    <a:pt x="0" y="2"/>
                  </a:lnTo>
                  <a:lnTo>
                    <a:pt x="0" y="0"/>
                  </a:lnTo>
                </a:path>
              </a:pathLst>
            </a:custGeom>
            <a:solidFill>
              <a:srgbClr val="BFBFBF"/>
            </a:solidFill>
            <a:ln w="12700" cap="rnd">
              <a:noFill/>
              <a:round/>
              <a:headEnd/>
              <a:tailEnd/>
            </a:ln>
          </p:spPr>
          <p:txBody>
            <a:bodyPr/>
            <a:lstStyle/>
            <a:p>
              <a:endParaRPr lang="en-US"/>
            </a:p>
          </p:txBody>
        </p:sp>
        <p:sp>
          <p:nvSpPr>
            <p:cNvPr id="41107" name="Freeform 113"/>
            <p:cNvSpPr>
              <a:spLocks noChangeAspect="1"/>
            </p:cNvSpPr>
            <p:nvPr/>
          </p:nvSpPr>
          <p:spPr bwMode="auto">
            <a:xfrm>
              <a:off x="200" y="1391"/>
              <a:ext cx="238" cy="122"/>
            </a:xfrm>
            <a:custGeom>
              <a:avLst/>
              <a:gdLst>
                <a:gd name="T0" fmla="*/ 72 w 238"/>
                <a:gd name="T1" fmla="*/ 50 h 122"/>
                <a:gd name="T2" fmla="*/ 81 w 238"/>
                <a:gd name="T3" fmla="*/ 52 h 122"/>
                <a:gd name="T4" fmla="*/ 93 w 238"/>
                <a:gd name="T5" fmla="*/ 57 h 122"/>
                <a:gd name="T6" fmla="*/ 109 w 238"/>
                <a:gd name="T7" fmla="*/ 63 h 122"/>
                <a:gd name="T8" fmla="*/ 127 w 238"/>
                <a:gd name="T9" fmla="*/ 70 h 122"/>
                <a:gd name="T10" fmla="*/ 147 w 238"/>
                <a:gd name="T11" fmla="*/ 78 h 122"/>
                <a:gd name="T12" fmla="*/ 168 w 238"/>
                <a:gd name="T13" fmla="*/ 86 h 122"/>
                <a:gd name="T14" fmla="*/ 189 w 238"/>
                <a:gd name="T15" fmla="*/ 95 h 122"/>
                <a:gd name="T16" fmla="*/ 209 w 238"/>
                <a:gd name="T17" fmla="*/ 105 h 122"/>
                <a:gd name="T18" fmla="*/ 226 w 238"/>
                <a:gd name="T19" fmla="*/ 115 h 122"/>
                <a:gd name="T20" fmla="*/ 236 w 238"/>
                <a:gd name="T21" fmla="*/ 120 h 122"/>
                <a:gd name="T22" fmla="*/ 232 w 238"/>
                <a:gd name="T23" fmla="*/ 116 h 122"/>
                <a:gd name="T24" fmla="*/ 226 w 238"/>
                <a:gd name="T25" fmla="*/ 110 h 122"/>
                <a:gd name="T26" fmla="*/ 218 w 238"/>
                <a:gd name="T27" fmla="*/ 102 h 122"/>
                <a:gd name="T28" fmla="*/ 207 w 238"/>
                <a:gd name="T29" fmla="*/ 92 h 122"/>
                <a:gd name="T30" fmla="*/ 196 w 238"/>
                <a:gd name="T31" fmla="*/ 81 h 122"/>
                <a:gd name="T32" fmla="*/ 185 w 238"/>
                <a:gd name="T33" fmla="*/ 70 h 122"/>
                <a:gd name="T34" fmla="*/ 173 w 238"/>
                <a:gd name="T35" fmla="*/ 60 h 122"/>
                <a:gd name="T36" fmla="*/ 164 w 238"/>
                <a:gd name="T37" fmla="*/ 50 h 122"/>
                <a:gd name="T38" fmla="*/ 154 w 238"/>
                <a:gd name="T39" fmla="*/ 43 h 122"/>
                <a:gd name="T40" fmla="*/ 147 w 238"/>
                <a:gd name="T41" fmla="*/ 37 h 122"/>
                <a:gd name="T42" fmla="*/ 127 w 238"/>
                <a:gd name="T43" fmla="*/ 33 h 122"/>
                <a:gd name="T44" fmla="*/ 128 w 238"/>
                <a:gd name="T45" fmla="*/ 34 h 122"/>
                <a:gd name="T46" fmla="*/ 128 w 238"/>
                <a:gd name="T47" fmla="*/ 37 h 122"/>
                <a:gd name="T48" fmla="*/ 129 w 238"/>
                <a:gd name="T49" fmla="*/ 40 h 122"/>
                <a:gd name="T50" fmla="*/ 130 w 238"/>
                <a:gd name="T51" fmla="*/ 42 h 122"/>
                <a:gd name="T52" fmla="*/ 131 w 238"/>
                <a:gd name="T53" fmla="*/ 44 h 122"/>
                <a:gd name="T54" fmla="*/ 132 w 238"/>
                <a:gd name="T55" fmla="*/ 47 h 122"/>
                <a:gd name="T56" fmla="*/ 133 w 238"/>
                <a:gd name="T57" fmla="*/ 49 h 122"/>
                <a:gd name="T58" fmla="*/ 130 w 238"/>
                <a:gd name="T59" fmla="*/ 48 h 122"/>
                <a:gd name="T60" fmla="*/ 127 w 238"/>
                <a:gd name="T61" fmla="*/ 48 h 122"/>
                <a:gd name="T62" fmla="*/ 125 w 238"/>
                <a:gd name="T63" fmla="*/ 47 h 122"/>
                <a:gd name="T64" fmla="*/ 121 w 238"/>
                <a:gd name="T65" fmla="*/ 46 h 122"/>
                <a:gd name="T66" fmla="*/ 117 w 238"/>
                <a:gd name="T67" fmla="*/ 44 h 122"/>
                <a:gd name="T68" fmla="*/ 113 w 238"/>
                <a:gd name="T69" fmla="*/ 43 h 122"/>
                <a:gd name="T70" fmla="*/ 109 w 238"/>
                <a:gd name="T71" fmla="*/ 43 h 122"/>
                <a:gd name="T72" fmla="*/ 106 w 238"/>
                <a:gd name="T73" fmla="*/ 41 h 122"/>
                <a:gd name="T74" fmla="*/ 103 w 238"/>
                <a:gd name="T75" fmla="*/ 40 h 122"/>
                <a:gd name="T76" fmla="*/ 98 w 238"/>
                <a:gd name="T77" fmla="*/ 37 h 122"/>
                <a:gd name="T78" fmla="*/ 89 w 238"/>
                <a:gd name="T79" fmla="*/ 34 h 122"/>
                <a:gd name="T80" fmla="*/ 78 w 238"/>
                <a:gd name="T81" fmla="*/ 30 h 122"/>
                <a:gd name="T82" fmla="*/ 65 w 238"/>
                <a:gd name="T83" fmla="*/ 25 h 122"/>
                <a:gd name="T84" fmla="*/ 52 w 238"/>
                <a:gd name="T85" fmla="*/ 19 h 122"/>
                <a:gd name="T86" fmla="*/ 38 w 238"/>
                <a:gd name="T87" fmla="*/ 14 h 122"/>
                <a:gd name="T88" fmla="*/ 26 w 238"/>
                <a:gd name="T89" fmla="*/ 9 h 122"/>
                <a:gd name="T90" fmla="*/ 15 w 238"/>
                <a:gd name="T91" fmla="*/ 5 h 122"/>
                <a:gd name="T92" fmla="*/ 6 w 238"/>
                <a:gd name="T93" fmla="*/ 2 h 122"/>
                <a:gd name="T94" fmla="*/ 1 w 238"/>
                <a:gd name="T95" fmla="*/ 0 h 1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38"/>
                <a:gd name="T145" fmla="*/ 0 h 122"/>
                <a:gd name="T146" fmla="*/ 238 w 238"/>
                <a:gd name="T147" fmla="*/ 122 h 12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38" h="122">
                  <a:moveTo>
                    <a:pt x="70" y="49"/>
                  </a:moveTo>
                  <a:lnTo>
                    <a:pt x="71" y="49"/>
                  </a:lnTo>
                  <a:lnTo>
                    <a:pt x="72" y="50"/>
                  </a:lnTo>
                  <a:lnTo>
                    <a:pt x="75" y="51"/>
                  </a:lnTo>
                  <a:lnTo>
                    <a:pt x="77" y="51"/>
                  </a:lnTo>
                  <a:lnTo>
                    <a:pt x="81" y="52"/>
                  </a:lnTo>
                  <a:lnTo>
                    <a:pt x="84" y="54"/>
                  </a:lnTo>
                  <a:lnTo>
                    <a:pt x="88" y="56"/>
                  </a:lnTo>
                  <a:lnTo>
                    <a:pt x="93" y="57"/>
                  </a:lnTo>
                  <a:lnTo>
                    <a:pt x="98" y="59"/>
                  </a:lnTo>
                  <a:lnTo>
                    <a:pt x="103" y="61"/>
                  </a:lnTo>
                  <a:lnTo>
                    <a:pt x="109" y="63"/>
                  </a:lnTo>
                  <a:lnTo>
                    <a:pt x="115" y="66"/>
                  </a:lnTo>
                  <a:lnTo>
                    <a:pt x="121" y="68"/>
                  </a:lnTo>
                  <a:lnTo>
                    <a:pt x="127" y="70"/>
                  </a:lnTo>
                  <a:lnTo>
                    <a:pt x="134" y="73"/>
                  </a:lnTo>
                  <a:lnTo>
                    <a:pt x="140" y="76"/>
                  </a:lnTo>
                  <a:lnTo>
                    <a:pt x="147" y="78"/>
                  </a:lnTo>
                  <a:lnTo>
                    <a:pt x="154" y="81"/>
                  </a:lnTo>
                  <a:lnTo>
                    <a:pt x="161" y="84"/>
                  </a:lnTo>
                  <a:lnTo>
                    <a:pt x="168" y="86"/>
                  </a:lnTo>
                  <a:lnTo>
                    <a:pt x="174" y="90"/>
                  </a:lnTo>
                  <a:lnTo>
                    <a:pt x="182" y="93"/>
                  </a:lnTo>
                  <a:lnTo>
                    <a:pt x="189" y="95"/>
                  </a:lnTo>
                  <a:lnTo>
                    <a:pt x="195" y="99"/>
                  </a:lnTo>
                  <a:lnTo>
                    <a:pt x="202" y="102"/>
                  </a:lnTo>
                  <a:lnTo>
                    <a:pt x="209" y="105"/>
                  </a:lnTo>
                  <a:lnTo>
                    <a:pt x="215" y="109"/>
                  </a:lnTo>
                  <a:lnTo>
                    <a:pt x="220" y="112"/>
                  </a:lnTo>
                  <a:lnTo>
                    <a:pt x="226" y="115"/>
                  </a:lnTo>
                  <a:lnTo>
                    <a:pt x="231" y="118"/>
                  </a:lnTo>
                  <a:lnTo>
                    <a:pt x="237" y="121"/>
                  </a:lnTo>
                  <a:lnTo>
                    <a:pt x="236" y="120"/>
                  </a:lnTo>
                  <a:lnTo>
                    <a:pt x="235" y="119"/>
                  </a:lnTo>
                  <a:lnTo>
                    <a:pt x="234" y="118"/>
                  </a:lnTo>
                  <a:lnTo>
                    <a:pt x="232" y="116"/>
                  </a:lnTo>
                  <a:lnTo>
                    <a:pt x="230" y="114"/>
                  </a:lnTo>
                  <a:lnTo>
                    <a:pt x="228" y="112"/>
                  </a:lnTo>
                  <a:lnTo>
                    <a:pt x="226" y="110"/>
                  </a:lnTo>
                  <a:lnTo>
                    <a:pt x="223" y="107"/>
                  </a:lnTo>
                  <a:lnTo>
                    <a:pt x="219" y="104"/>
                  </a:lnTo>
                  <a:lnTo>
                    <a:pt x="218" y="102"/>
                  </a:lnTo>
                  <a:lnTo>
                    <a:pt x="214" y="98"/>
                  </a:lnTo>
                  <a:lnTo>
                    <a:pt x="210" y="95"/>
                  </a:lnTo>
                  <a:lnTo>
                    <a:pt x="207" y="92"/>
                  </a:lnTo>
                  <a:lnTo>
                    <a:pt x="204" y="88"/>
                  </a:lnTo>
                  <a:lnTo>
                    <a:pt x="200" y="85"/>
                  </a:lnTo>
                  <a:lnTo>
                    <a:pt x="196" y="81"/>
                  </a:lnTo>
                  <a:lnTo>
                    <a:pt x="192" y="77"/>
                  </a:lnTo>
                  <a:lnTo>
                    <a:pt x="189" y="74"/>
                  </a:lnTo>
                  <a:lnTo>
                    <a:pt x="185" y="70"/>
                  </a:lnTo>
                  <a:lnTo>
                    <a:pt x="181" y="67"/>
                  </a:lnTo>
                  <a:lnTo>
                    <a:pt x="177" y="63"/>
                  </a:lnTo>
                  <a:lnTo>
                    <a:pt x="173" y="60"/>
                  </a:lnTo>
                  <a:lnTo>
                    <a:pt x="170" y="56"/>
                  </a:lnTo>
                  <a:lnTo>
                    <a:pt x="166" y="53"/>
                  </a:lnTo>
                  <a:lnTo>
                    <a:pt x="164" y="50"/>
                  </a:lnTo>
                  <a:lnTo>
                    <a:pt x="160" y="48"/>
                  </a:lnTo>
                  <a:lnTo>
                    <a:pt x="157" y="45"/>
                  </a:lnTo>
                  <a:lnTo>
                    <a:pt x="154" y="43"/>
                  </a:lnTo>
                  <a:lnTo>
                    <a:pt x="152" y="40"/>
                  </a:lnTo>
                  <a:lnTo>
                    <a:pt x="149" y="38"/>
                  </a:lnTo>
                  <a:lnTo>
                    <a:pt x="147" y="37"/>
                  </a:lnTo>
                  <a:lnTo>
                    <a:pt x="146" y="39"/>
                  </a:lnTo>
                  <a:lnTo>
                    <a:pt x="127" y="32"/>
                  </a:lnTo>
                  <a:lnTo>
                    <a:pt x="127" y="33"/>
                  </a:lnTo>
                  <a:lnTo>
                    <a:pt x="128" y="34"/>
                  </a:lnTo>
                  <a:lnTo>
                    <a:pt x="127" y="34"/>
                  </a:lnTo>
                  <a:lnTo>
                    <a:pt x="128" y="34"/>
                  </a:lnTo>
                  <a:lnTo>
                    <a:pt x="128" y="35"/>
                  </a:lnTo>
                  <a:lnTo>
                    <a:pt x="128" y="36"/>
                  </a:lnTo>
                  <a:lnTo>
                    <a:pt x="128" y="37"/>
                  </a:lnTo>
                  <a:lnTo>
                    <a:pt x="128" y="38"/>
                  </a:lnTo>
                  <a:lnTo>
                    <a:pt x="129" y="39"/>
                  </a:lnTo>
                  <a:lnTo>
                    <a:pt x="129" y="40"/>
                  </a:lnTo>
                  <a:lnTo>
                    <a:pt x="130" y="40"/>
                  </a:lnTo>
                  <a:lnTo>
                    <a:pt x="130" y="41"/>
                  </a:lnTo>
                  <a:lnTo>
                    <a:pt x="130" y="42"/>
                  </a:lnTo>
                  <a:lnTo>
                    <a:pt x="130" y="43"/>
                  </a:lnTo>
                  <a:lnTo>
                    <a:pt x="131" y="43"/>
                  </a:lnTo>
                  <a:lnTo>
                    <a:pt x="131" y="44"/>
                  </a:lnTo>
                  <a:lnTo>
                    <a:pt x="131" y="45"/>
                  </a:lnTo>
                  <a:lnTo>
                    <a:pt x="132" y="46"/>
                  </a:lnTo>
                  <a:lnTo>
                    <a:pt x="132" y="47"/>
                  </a:lnTo>
                  <a:lnTo>
                    <a:pt x="133" y="48"/>
                  </a:lnTo>
                  <a:lnTo>
                    <a:pt x="134" y="49"/>
                  </a:lnTo>
                  <a:lnTo>
                    <a:pt x="133" y="49"/>
                  </a:lnTo>
                  <a:lnTo>
                    <a:pt x="132" y="49"/>
                  </a:lnTo>
                  <a:lnTo>
                    <a:pt x="131" y="49"/>
                  </a:lnTo>
                  <a:lnTo>
                    <a:pt x="130" y="48"/>
                  </a:lnTo>
                  <a:lnTo>
                    <a:pt x="129" y="48"/>
                  </a:lnTo>
                  <a:lnTo>
                    <a:pt x="128" y="48"/>
                  </a:lnTo>
                  <a:lnTo>
                    <a:pt x="127" y="48"/>
                  </a:lnTo>
                  <a:lnTo>
                    <a:pt x="127" y="47"/>
                  </a:lnTo>
                  <a:lnTo>
                    <a:pt x="126" y="47"/>
                  </a:lnTo>
                  <a:lnTo>
                    <a:pt x="125" y="47"/>
                  </a:lnTo>
                  <a:lnTo>
                    <a:pt x="123" y="46"/>
                  </a:lnTo>
                  <a:lnTo>
                    <a:pt x="122" y="46"/>
                  </a:lnTo>
                  <a:lnTo>
                    <a:pt x="121" y="46"/>
                  </a:lnTo>
                  <a:lnTo>
                    <a:pt x="119" y="45"/>
                  </a:lnTo>
                  <a:lnTo>
                    <a:pt x="118" y="45"/>
                  </a:lnTo>
                  <a:lnTo>
                    <a:pt x="117" y="44"/>
                  </a:lnTo>
                  <a:lnTo>
                    <a:pt x="116" y="44"/>
                  </a:lnTo>
                  <a:lnTo>
                    <a:pt x="114" y="44"/>
                  </a:lnTo>
                  <a:lnTo>
                    <a:pt x="113" y="43"/>
                  </a:lnTo>
                  <a:lnTo>
                    <a:pt x="112" y="43"/>
                  </a:lnTo>
                  <a:lnTo>
                    <a:pt x="110" y="43"/>
                  </a:lnTo>
                  <a:lnTo>
                    <a:pt x="109" y="43"/>
                  </a:lnTo>
                  <a:lnTo>
                    <a:pt x="109" y="42"/>
                  </a:lnTo>
                  <a:lnTo>
                    <a:pt x="107" y="42"/>
                  </a:lnTo>
                  <a:lnTo>
                    <a:pt x="106" y="41"/>
                  </a:lnTo>
                  <a:lnTo>
                    <a:pt x="105" y="41"/>
                  </a:lnTo>
                  <a:lnTo>
                    <a:pt x="104" y="40"/>
                  </a:lnTo>
                  <a:lnTo>
                    <a:pt x="103" y="40"/>
                  </a:lnTo>
                  <a:lnTo>
                    <a:pt x="102" y="39"/>
                  </a:lnTo>
                  <a:lnTo>
                    <a:pt x="100" y="39"/>
                  </a:lnTo>
                  <a:lnTo>
                    <a:pt x="98" y="37"/>
                  </a:lnTo>
                  <a:lnTo>
                    <a:pt x="95" y="36"/>
                  </a:lnTo>
                  <a:lnTo>
                    <a:pt x="92" y="35"/>
                  </a:lnTo>
                  <a:lnTo>
                    <a:pt x="89" y="34"/>
                  </a:lnTo>
                  <a:lnTo>
                    <a:pt x="85" y="33"/>
                  </a:lnTo>
                  <a:lnTo>
                    <a:pt x="82" y="32"/>
                  </a:lnTo>
                  <a:lnTo>
                    <a:pt x="78" y="30"/>
                  </a:lnTo>
                  <a:lnTo>
                    <a:pt x="73" y="28"/>
                  </a:lnTo>
                  <a:lnTo>
                    <a:pt x="69" y="26"/>
                  </a:lnTo>
                  <a:lnTo>
                    <a:pt x="65" y="25"/>
                  </a:lnTo>
                  <a:lnTo>
                    <a:pt x="61" y="23"/>
                  </a:lnTo>
                  <a:lnTo>
                    <a:pt x="55" y="21"/>
                  </a:lnTo>
                  <a:lnTo>
                    <a:pt x="52" y="19"/>
                  </a:lnTo>
                  <a:lnTo>
                    <a:pt x="46" y="17"/>
                  </a:lnTo>
                  <a:lnTo>
                    <a:pt x="43" y="16"/>
                  </a:lnTo>
                  <a:lnTo>
                    <a:pt x="38" y="14"/>
                  </a:lnTo>
                  <a:lnTo>
                    <a:pt x="34" y="13"/>
                  </a:lnTo>
                  <a:lnTo>
                    <a:pt x="29" y="11"/>
                  </a:lnTo>
                  <a:lnTo>
                    <a:pt x="26" y="9"/>
                  </a:lnTo>
                  <a:lnTo>
                    <a:pt x="21" y="8"/>
                  </a:lnTo>
                  <a:lnTo>
                    <a:pt x="18" y="7"/>
                  </a:lnTo>
                  <a:lnTo>
                    <a:pt x="15" y="5"/>
                  </a:lnTo>
                  <a:lnTo>
                    <a:pt x="11" y="4"/>
                  </a:lnTo>
                  <a:lnTo>
                    <a:pt x="9" y="3"/>
                  </a:lnTo>
                  <a:lnTo>
                    <a:pt x="6" y="2"/>
                  </a:lnTo>
                  <a:lnTo>
                    <a:pt x="4" y="1"/>
                  </a:lnTo>
                  <a:lnTo>
                    <a:pt x="2" y="0"/>
                  </a:lnTo>
                  <a:lnTo>
                    <a:pt x="1" y="0"/>
                  </a:lnTo>
                  <a:lnTo>
                    <a:pt x="0" y="0"/>
                  </a:lnTo>
                  <a:lnTo>
                    <a:pt x="70" y="49"/>
                  </a:lnTo>
                </a:path>
              </a:pathLst>
            </a:custGeom>
            <a:solidFill>
              <a:srgbClr val="B2B2B2"/>
            </a:solidFill>
            <a:ln w="12700" cap="rnd">
              <a:noFill/>
              <a:round/>
              <a:headEnd/>
              <a:tailEnd/>
            </a:ln>
          </p:spPr>
          <p:txBody>
            <a:bodyPr/>
            <a:lstStyle/>
            <a:p>
              <a:endParaRPr lang="en-US"/>
            </a:p>
          </p:txBody>
        </p:sp>
        <p:sp>
          <p:nvSpPr>
            <p:cNvPr id="41108" name="Line 114"/>
            <p:cNvSpPr>
              <a:spLocks noChangeAspect="1" noChangeShapeType="1"/>
            </p:cNvSpPr>
            <p:nvPr/>
          </p:nvSpPr>
          <p:spPr bwMode="auto">
            <a:xfrm flipH="1">
              <a:off x="153" y="1533"/>
              <a:ext cx="14" cy="12"/>
            </a:xfrm>
            <a:prstGeom prst="line">
              <a:avLst/>
            </a:prstGeom>
            <a:noFill/>
            <a:ln w="12700">
              <a:solidFill>
                <a:srgbClr val="000000"/>
              </a:solidFill>
              <a:round/>
              <a:headEnd/>
              <a:tailEnd/>
            </a:ln>
          </p:spPr>
          <p:txBody>
            <a:bodyPr wrap="none" anchor="ctr"/>
            <a:lstStyle/>
            <a:p>
              <a:endParaRPr lang="en-US"/>
            </a:p>
          </p:txBody>
        </p:sp>
        <p:sp>
          <p:nvSpPr>
            <p:cNvPr id="41109" name="Freeform 115"/>
            <p:cNvSpPr>
              <a:spLocks noChangeAspect="1"/>
            </p:cNvSpPr>
            <p:nvPr/>
          </p:nvSpPr>
          <p:spPr bwMode="auto">
            <a:xfrm>
              <a:off x="175" y="1535"/>
              <a:ext cx="17" cy="25"/>
            </a:xfrm>
            <a:custGeom>
              <a:avLst/>
              <a:gdLst>
                <a:gd name="T0" fmla="*/ 3 w 17"/>
                <a:gd name="T1" fmla="*/ 0 h 25"/>
                <a:gd name="T2" fmla="*/ 0 w 17"/>
                <a:gd name="T3" fmla="*/ 11 h 25"/>
                <a:gd name="T4" fmla="*/ 16 w 17"/>
                <a:gd name="T5" fmla="*/ 24 h 25"/>
                <a:gd name="T6" fmla="*/ 0 60000 65536"/>
                <a:gd name="T7" fmla="*/ 0 60000 65536"/>
                <a:gd name="T8" fmla="*/ 0 60000 65536"/>
                <a:gd name="T9" fmla="*/ 0 w 17"/>
                <a:gd name="T10" fmla="*/ 0 h 25"/>
                <a:gd name="T11" fmla="*/ 17 w 17"/>
                <a:gd name="T12" fmla="*/ 25 h 25"/>
              </a:gdLst>
              <a:ahLst/>
              <a:cxnLst>
                <a:cxn ang="T6">
                  <a:pos x="T0" y="T1"/>
                </a:cxn>
                <a:cxn ang="T7">
                  <a:pos x="T2" y="T3"/>
                </a:cxn>
                <a:cxn ang="T8">
                  <a:pos x="T4" y="T5"/>
                </a:cxn>
              </a:cxnLst>
              <a:rect l="T9" t="T10" r="T11" b="T12"/>
              <a:pathLst>
                <a:path w="17" h="25">
                  <a:moveTo>
                    <a:pt x="3" y="0"/>
                  </a:moveTo>
                  <a:lnTo>
                    <a:pt x="0" y="11"/>
                  </a:lnTo>
                  <a:lnTo>
                    <a:pt x="16" y="24"/>
                  </a:lnTo>
                </a:path>
              </a:pathLst>
            </a:custGeom>
            <a:noFill/>
            <a:ln w="12700" cap="rnd">
              <a:solidFill>
                <a:srgbClr val="000000"/>
              </a:solidFill>
              <a:round/>
              <a:headEnd/>
              <a:tailEnd/>
            </a:ln>
          </p:spPr>
          <p:txBody>
            <a:bodyPr/>
            <a:lstStyle/>
            <a:p>
              <a:endParaRPr lang="en-US"/>
            </a:p>
          </p:txBody>
        </p:sp>
        <p:sp>
          <p:nvSpPr>
            <p:cNvPr id="41110" name="Line 116"/>
            <p:cNvSpPr>
              <a:spLocks noChangeAspect="1" noChangeShapeType="1"/>
            </p:cNvSpPr>
            <p:nvPr/>
          </p:nvSpPr>
          <p:spPr bwMode="auto">
            <a:xfrm flipH="1" flipV="1">
              <a:off x="199" y="1543"/>
              <a:ext cx="6" cy="2"/>
            </a:xfrm>
            <a:prstGeom prst="line">
              <a:avLst/>
            </a:prstGeom>
            <a:noFill/>
            <a:ln w="12700">
              <a:noFill/>
              <a:round/>
              <a:headEnd/>
              <a:tailEnd/>
            </a:ln>
          </p:spPr>
          <p:txBody>
            <a:bodyPr wrap="none" anchor="ctr"/>
            <a:lstStyle/>
            <a:p>
              <a:endParaRPr lang="en-US"/>
            </a:p>
          </p:txBody>
        </p:sp>
        <p:sp>
          <p:nvSpPr>
            <p:cNvPr id="41111" name="Freeform 117"/>
            <p:cNvSpPr>
              <a:spLocks noChangeAspect="1"/>
            </p:cNvSpPr>
            <p:nvPr/>
          </p:nvSpPr>
          <p:spPr bwMode="auto">
            <a:xfrm>
              <a:off x="247" y="1505"/>
              <a:ext cx="185" cy="88"/>
            </a:xfrm>
            <a:custGeom>
              <a:avLst/>
              <a:gdLst>
                <a:gd name="T0" fmla="*/ 1 w 185"/>
                <a:gd name="T1" fmla="*/ 13 h 88"/>
                <a:gd name="T2" fmla="*/ 5 w 185"/>
                <a:gd name="T3" fmla="*/ 14 h 88"/>
                <a:gd name="T4" fmla="*/ 9 w 185"/>
                <a:gd name="T5" fmla="*/ 16 h 88"/>
                <a:gd name="T6" fmla="*/ 16 w 185"/>
                <a:gd name="T7" fmla="*/ 17 h 88"/>
                <a:gd name="T8" fmla="*/ 22 w 185"/>
                <a:gd name="T9" fmla="*/ 20 h 88"/>
                <a:gd name="T10" fmla="*/ 29 w 185"/>
                <a:gd name="T11" fmla="*/ 22 h 88"/>
                <a:gd name="T12" fmla="*/ 37 w 185"/>
                <a:gd name="T13" fmla="*/ 26 h 88"/>
                <a:gd name="T14" fmla="*/ 45 w 185"/>
                <a:gd name="T15" fmla="*/ 28 h 88"/>
                <a:gd name="T16" fmla="*/ 53 w 185"/>
                <a:gd name="T17" fmla="*/ 31 h 88"/>
                <a:gd name="T18" fmla="*/ 61 w 185"/>
                <a:gd name="T19" fmla="*/ 34 h 88"/>
                <a:gd name="T20" fmla="*/ 69 w 185"/>
                <a:gd name="T21" fmla="*/ 37 h 88"/>
                <a:gd name="T22" fmla="*/ 75 w 185"/>
                <a:gd name="T23" fmla="*/ 40 h 88"/>
                <a:gd name="T24" fmla="*/ 81 w 185"/>
                <a:gd name="T25" fmla="*/ 42 h 88"/>
                <a:gd name="T26" fmla="*/ 86 w 185"/>
                <a:gd name="T27" fmla="*/ 43 h 88"/>
                <a:gd name="T28" fmla="*/ 89 w 185"/>
                <a:gd name="T29" fmla="*/ 44 h 88"/>
                <a:gd name="T30" fmla="*/ 91 w 185"/>
                <a:gd name="T31" fmla="*/ 45 h 88"/>
                <a:gd name="T32" fmla="*/ 95 w 185"/>
                <a:gd name="T33" fmla="*/ 46 h 88"/>
                <a:gd name="T34" fmla="*/ 100 w 185"/>
                <a:gd name="T35" fmla="*/ 49 h 88"/>
                <a:gd name="T36" fmla="*/ 106 w 185"/>
                <a:gd name="T37" fmla="*/ 52 h 88"/>
                <a:gd name="T38" fmla="*/ 113 w 185"/>
                <a:gd name="T39" fmla="*/ 54 h 88"/>
                <a:gd name="T40" fmla="*/ 121 w 185"/>
                <a:gd name="T41" fmla="*/ 57 h 88"/>
                <a:gd name="T42" fmla="*/ 128 w 185"/>
                <a:gd name="T43" fmla="*/ 60 h 88"/>
                <a:gd name="T44" fmla="*/ 136 w 185"/>
                <a:gd name="T45" fmla="*/ 64 h 88"/>
                <a:gd name="T46" fmla="*/ 144 w 185"/>
                <a:gd name="T47" fmla="*/ 68 h 88"/>
                <a:gd name="T48" fmla="*/ 151 w 185"/>
                <a:gd name="T49" fmla="*/ 71 h 88"/>
                <a:gd name="T50" fmla="*/ 158 w 185"/>
                <a:gd name="T51" fmla="*/ 75 h 88"/>
                <a:gd name="T52" fmla="*/ 166 w 185"/>
                <a:gd name="T53" fmla="*/ 78 h 88"/>
                <a:gd name="T54" fmla="*/ 171 w 185"/>
                <a:gd name="T55" fmla="*/ 80 h 88"/>
                <a:gd name="T56" fmla="*/ 176 w 185"/>
                <a:gd name="T57" fmla="*/ 83 h 88"/>
                <a:gd name="T58" fmla="*/ 180 w 185"/>
                <a:gd name="T59" fmla="*/ 85 h 88"/>
                <a:gd name="T60" fmla="*/ 183 w 185"/>
                <a:gd name="T61" fmla="*/ 87 h 88"/>
                <a:gd name="T62" fmla="*/ 178 w 185"/>
                <a:gd name="T63" fmla="*/ 82 h 88"/>
                <a:gd name="T64" fmla="*/ 167 w 185"/>
                <a:gd name="T65" fmla="*/ 74 h 88"/>
                <a:gd name="T66" fmla="*/ 156 w 185"/>
                <a:gd name="T67" fmla="*/ 65 h 88"/>
                <a:gd name="T68" fmla="*/ 143 w 185"/>
                <a:gd name="T69" fmla="*/ 58 h 88"/>
                <a:gd name="T70" fmla="*/ 130 w 185"/>
                <a:gd name="T71" fmla="*/ 50 h 88"/>
                <a:gd name="T72" fmla="*/ 117 w 185"/>
                <a:gd name="T73" fmla="*/ 43 h 88"/>
                <a:gd name="T74" fmla="*/ 103 w 185"/>
                <a:gd name="T75" fmla="*/ 36 h 88"/>
                <a:gd name="T76" fmla="*/ 89 w 185"/>
                <a:gd name="T77" fmla="*/ 30 h 88"/>
                <a:gd name="T78" fmla="*/ 76 w 185"/>
                <a:gd name="T79" fmla="*/ 25 h 88"/>
                <a:gd name="T80" fmla="*/ 63 w 185"/>
                <a:gd name="T81" fmla="*/ 19 h 88"/>
                <a:gd name="T82" fmla="*/ 52 w 185"/>
                <a:gd name="T83" fmla="*/ 16 h 88"/>
                <a:gd name="T84" fmla="*/ 40 w 185"/>
                <a:gd name="T85" fmla="*/ 11 h 88"/>
                <a:gd name="T86" fmla="*/ 30 w 185"/>
                <a:gd name="T87" fmla="*/ 8 h 88"/>
                <a:gd name="T88" fmla="*/ 20 w 185"/>
                <a:gd name="T89" fmla="*/ 5 h 88"/>
                <a:gd name="T90" fmla="*/ 12 w 185"/>
                <a:gd name="T91" fmla="*/ 2 h 88"/>
                <a:gd name="T92" fmla="*/ 7 w 185"/>
                <a:gd name="T93" fmla="*/ 0 h 88"/>
                <a:gd name="T94" fmla="*/ 4 w 185"/>
                <a:gd name="T95" fmla="*/ 1 h 88"/>
                <a:gd name="T96" fmla="*/ 3 w 185"/>
                <a:gd name="T97" fmla="*/ 2 h 88"/>
                <a:gd name="T98" fmla="*/ 3 w 185"/>
                <a:gd name="T99" fmla="*/ 4 h 88"/>
                <a:gd name="T100" fmla="*/ 2 w 185"/>
                <a:gd name="T101" fmla="*/ 5 h 88"/>
                <a:gd name="T102" fmla="*/ 2 w 185"/>
                <a:gd name="T103" fmla="*/ 7 h 88"/>
                <a:gd name="T104" fmla="*/ 1 w 185"/>
                <a:gd name="T105" fmla="*/ 9 h 88"/>
                <a:gd name="T106" fmla="*/ 0 w 185"/>
                <a:gd name="T107" fmla="*/ 10 h 88"/>
                <a:gd name="T108" fmla="*/ 0 w 185"/>
                <a:gd name="T109" fmla="*/ 12 h 88"/>
                <a:gd name="T110" fmla="*/ 0 w 185"/>
                <a:gd name="T111" fmla="*/ 13 h 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5"/>
                <a:gd name="T169" fmla="*/ 0 h 88"/>
                <a:gd name="T170" fmla="*/ 185 w 185"/>
                <a:gd name="T171" fmla="*/ 88 h 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5" h="88">
                  <a:moveTo>
                    <a:pt x="0" y="13"/>
                  </a:moveTo>
                  <a:lnTo>
                    <a:pt x="1" y="13"/>
                  </a:lnTo>
                  <a:lnTo>
                    <a:pt x="2" y="14"/>
                  </a:lnTo>
                  <a:lnTo>
                    <a:pt x="5" y="14"/>
                  </a:lnTo>
                  <a:lnTo>
                    <a:pt x="7" y="15"/>
                  </a:lnTo>
                  <a:lnTo>
                    <a:pt x="9" y="16"/>
                  </a:lnTo>
                  <a:lnTo>
                    <a:pt x="12" y="17"/>
                  </a:lnTo>
                  <a:lnTo>
                    <a:pt x="16" y="17"/>
                  </a:lnTo>
                  <a:lnTo>
                    <a:pt x="18" y="18"/>
                  </a:lnTo>
                  <a:lnTo>
                    <a:pt x="22" y="20"/>
                  </a:lnTo>
                  <a:lnTo>
                    <a:pt x="26" y="21"/>
                  </a:lnTo>
                  <a:lnTo>
                    <a:pt x="29" y="22"/>
                  </a:lnTo>
                  <a:lnTo>
                    <a:pt x="34" y="24"/>
                  </a:lnTo>
                  <a:lnTo>
                    <a:pt x="37" y="26"/>
                  </a:lnTo>
                  <a:lnTo>
                    <a:pt x="42" y="26"/>
                  </a:lnTo>
                  <a:lnTo>
                    <a:pt x="45" y="28"/>
                  </a:lnTo>
                  <a:lnTo>
                    <a:pt x="50" y="30"/>
                  </a:lnTo>
                  <a:lnTo>
                    <a:pt x="53" y="31"/>
                  </a:lnTo>
                  <a:lnTo>
                    <a:pt x="58" y="33"/>
                  </a:lnTo>
                  <a:lnTo>
                    <a:pt x="61" y="34"/>
                  </a:lnTo>
                  <a:lnTo>
                    <a:pt x="65" y="35"/>
                  </a:lnTo>
                  <a:lnTo>
                    <a:pt x="69" y="37"/>
                  </a:lnTo>
                  <a:lnTo>
                    <a:pt x="72" y="38"/>
                  </a:lnTo>
                  <a:lnTo>
                    <a:pt x="75" y="40"/>
                  </a:lnTo>
                  <a:lnTo>
                    <a:pt x="78" y="41"/>
                  </a:lnTo>
                  <a:lnTo>
                    <a:pt x="81" y="42"/>
                  </a:lnTo>
                  <a:lnTo>
                    <a:pt x="84" y="43"/>
                  </a:lnTo>
                  <a:lnTo>
                    <a:pt x="86" y="43"/>
                  </a:lnTo>
                  <a:lnTo>
                    <a:pt x="87" y="44"/>
                  </a:lnTo>
                  <a:lnTo>
                    <a:pt x="89" y="44"/>
                  </a:lnTo>
                  <a:lnTo>
                    <a:pt x="90" y="45"/>
                  </a:lnTo>
                  <a:lnTo>
                    <a:pt x="91" y="45"/>
                  </a:lnTo>
                  <a:lnTo>
                    <a:pt x="93" y="46"/>
                  </a:lnTo>
                  <a:lnTo>
                    <a:pt x="95" y="46"/>
                  </a:lnTo>
                  <a:lnTo>
                    <a:pt x="97" y="47"/>
                  </a:lnTo>
                  <a:lnTo>
                    <a:pt x="100" y="49"/>
                  </a:lnTo>
                  <a:lnTo>
                    <a:pt x="103" y="50"/>
                  </a:lnTo>
                  <a:lnTo>
                    <a:pt x="106" y="52"/>
                  </a:lnTo>
                  <a:lnTo>
                    <a:pt x="110" y="52"/>
                  </a:lnTo>
                  <a:lnTo>
                    <a:pt x="113" y="54"/>
                  </a:lnTo>
                  <a:lnTo>
                    <a:pt x="117" y="55"/>
                  </a:lnTo>
                  <a:lnTo>
                    <a:pt x="121" y="57"/>
                  </a:lnTo>
                  <a:lnTo>
                    <a:pt x="124" y="59"/>
                  </a:lnTo>
                  <a:lnTo>
                    <a:pt x="128" y="60"/>
                  </a:lnTo>
                  <a:lnTo>
                    <a:pt x="131" y="62"/>
                  </a:lnTo>
                  <a:lnTo>
                    <a:pt x="136" y="64"/>
                  </a:lnTo>
                  <a:lnTo>
                    <a:pt x="140" y="66"/>
                  </a:lnTo>
                  <a:lnTo>
                    <a:pt x="144" y="68"/>
                  </a:lnTo>
                  <a:lnTo>
                    <a:pt x="148" y="69"/>
                  </a:lnTo>
                  <a:lnTo>
                    <a:pt x="151" y="71"/>
                  </a:lnTo>
                  <a:lnTo>
                    <a:pt x="156" y="73"/>
                  </a:lnTo>
                  <a:lnTo>
                    <a:pt x="158" y="75"/>
                  </a:lnTo>
                  <a:lnTo>
                    <a:pt x="162" y="77"/>
                  </a:lnTo>
                  <a:lnTo>
                    <a:pt x="166" y="78"/>
                  </a:lnTo>
                  <a:lnTo>
                    <a:pt x="168" y="79"/>
                  </a:lnTo>
                  <a:lnTo>
                    <a:pt x="171" y="80"/>
                  </a:lnTo>
                  <a:lnTo>
                    <a:pt x="174" y="82"/>
                  </a:lnTo>
                  <a:lnTo>
                    <a:pt x="176" y="83"/>
                  </a:lnTo>
                  <a:lnTo>
                    <a:pt x="178" y="84"/>
                  </a:lnTo>
                  <a:lnTo>
                    <a:pt x="180" y="85"/>
                  </a:lnTo>
                  <a:lnTo>
                    <a:pt x="182" y="86"/>
                  </a:lnTo>
                  <a:lnTo>
                    <a:pt x="183" y="87"/>
                  </a:lnTo>
                  <a:lnTo>
                    <a:pt x="184" y="87"/>
                  </a:lnTo>
                  <a:lnTo>
                    <a:pt x="178" y="82"/>
                  </a:lnTo>
                  <a:lnTo>
                    <a:pt x="173" y="78"/>
                  </a:lnTo>
                  <a:lnTo>
                    <a:pt x="167" y="74"/>
                  </a:lnTo>
                  <a:lnTo>
                    <a:pt x="162" y="69"/>
                  </a:lnTo>
                  <a:lnTo>
                    <a:pt x="156" y="65"/>
                  </a:lnTo>
                  <a:lnTo>
                    <a:pt x="149" y="61"/>
                  </a:lnTo>
                  <a:lnTo>
                    <a:pt x="143" y="58"/>
                  </a:lnTo>
                  <a:lnTo>
                    <a:pt x="137" y="53"/>
                  </a:lnTo>
                  <a:lnTo>
                    <a:pt x="130" y="50"/>
                  </a:lnTo>
                  <a:lnTo>
                    <a:pt x="123" y="46"/>
                  </a:lnTo>
                  <a:lnTo>
                    <a:pt x="117" y="43"/>
                  </a:lnTo>
                  <a:lnTo>
                    <a:pt x="110" y="39"/>
                  </a:lnTo>
                  <a:lnTo>
                    <a:pt x="103" y="36"/>
                  </a:lnTo>
                  <a:lnTo>
                    <a:pt x="96" y="34"/>
                  </a:lnTo>
                  <a:lnTo>
                    <a:pt x="89" y="30"/>
                  </a:lnTo>
                  <a:lnTo>
                    <a:pt x="83" y="27"/>
                  </a:lnTo>
                  <a:lnTo>
                    <a:pt x="76" y="25"/>
                  </a:lnTo>
                  <a:lnTo>
                    <a:pt x="70" y="22"/>
                  </a:lnTo>
                  <a:lnTo>
                    <a:pt x="63" y="19"/>
                  </a:lnTo>
                  <a:lnTo>
                    <a:pt x="57" y="17"/>
                  </a:lnTo>
                  <a:lnTo>
                    <a:pt x="52" y="16"/>
                  </a:lnTo>
                  <a:lnTo>
                    <a:pt x="45" y="13"/>
                  </a:lnTo>
                  <a:lnTo>
                    <a:pt x="40" y="11"/>
                  </a:lnTo>
                  <a:lnTo>
                    <a:pt x="35" y="9"/>
                  </a:lnTo>
                  <a:lnTo>
                    <a:pt x="30" y="8"/>
                  </a:lnTo>
                  <a:lnTo>
                    <a:pt x="25" y="6"/>
                  </a:lnTo>
                  <a:lnTo>
                    <a:pt x="20" y="5"/>
                  </a:lnTo>
                  <a:lnTo>
                    <a:pt x="17" y="3"/>
                  </a:lnTo>
                  <a:lnTo>
                    <a:pt x="12" y="2"/>
                  </a:lnTo>
                  <a:lnTo>
                    <a:pt x="9" y="0"/>
                  </a:lnTo>
                  <a:lnTo>
                    <a:pt x="7" y="0"/>
                  </a:lnTo>
                  <a:lnTo>
                    <a:pt x="4" y="0"/>
                  </a:lnTo>
                  <a:lnTo>
                    <a:pt x="4" y="1"/>
                  </a:lnTo>
                  <a:lnTo>
                    <a:pt x="3" y="1"/>
                  </a:lnTo>
                  <a:lnTo>
                    <a:pt x="3" y="2"/>
                  </a:lnTo>
                  <a:lnTo>
                    <a:pt x="3" y="3"/>
                  </a:lnTo>
                  <a:lnTo>
                    <a:pt x="3" y="4"/>
                  </a:lnTo>
                  <a:lnTo>
                    <a:pt x="3" y="5"/>
                  </a:lnTo>
                  <a:lnTo>
                    <a:pt x="2" y="5"/>
                  </a:lnTo>
                  <a:lnTo>
                    <a:pt x="2" y="6"/>
                  </a:lnTo>
                  <a:lnTo>
                    <a:pt x="2" y="7"/>
                  </a:lnTo>
                  <a:lnTo>
                    <a:pt x="1" y="8"/>
                  </a:lnTo>
                  <a:lnTo>
                    <a:pt x="1" y="9"/>
                  </a:lnTo>
                  <a:lnTo>
                    <a:pt x="0" y="9"/>
                  </a:lnTo>
                  <a:lnTo>
                    <a:pt x="0" y="10"/>
                  </a:lnTo>
                  <a:lnTo>
                    <a:pt x="0" y="11"/>
                  </a:lnTo>
                  <a:lnTo>
                    <a:pt x="0" y="12"/>
                  </a:lnTo>
                  <a:lnTo>
                    <a:pt x="0" y="13"/>
                  </a:lnTo>
                </a:path>
              </a:pathLst>
            </a:custGeom>
            <a:solidFill>
              <a:srgbClr val="BFBFBF"/>
            </a:solidFill>
            <a:ln w="12700" cap="rnd">
              <a:noFill/>
              <a:round/>
              <a:headEnd/>
              <a:tailEnd/>
            </a:ln>
          </p:spPr>
          <p:txBody>
            <a:bodyPr/>
            <a:lstStyle/>
            <a:p>
              <a:endParaRPr lang="en-US"/>
            </a:p>
          </p:txBody>
        </p:sp>
        <p:sp>
          <p:nvSpPr>
            <p:cNvPr id="41112" name="Freeform 118"/>
            <p:cNvSpPr>
              <a:spLocks noChangeAspect="1"/>
            </p:cNvSpPr>
            <p:nvPr/>
          </p:nvSpPr>
          <p:spPr bwMode="auto">
            <a:xfrm>
              <a:off x="247" y="1508"/>
              <a:ext cx="96" cy="39"/>
            </a:xfrm>
            <a:custGeom>
              <a:avLst/>
              <a:gdLst>
                <a:gd name="T0" fmla="*/ 91 w 96"/>
                <a:gd name="T1" fmla="*/ 30 h 39"/>
                <a:gd name="T2" fmla="*/ 86 w 96"/>
                <a:gd name="T3" fmla="*/ 28 h 39"/>
                <a:gd name="T4" fmla="*/ 82 w 96"/>
                <a:gd name="T5" fmla="*/ 25 h 39"/>
                <a:gd name="T6" fmla="*/ 75 w 96"/>
                <a:gd name="T7" fmla="*/ 22 h 39"/>
                <a:gd name="T8" fmla="*/ 69 w 96"/>
                <a:gd name="T9" fmla="*/ 20 h 39"/>
                <a:gd name="T10" fmla="*/ 60 w 96"/>
                <a:gd name="T11" fmla="*/ 16 h 39"/>
                <a:gd name="T12" fmla="*/ 53 w 96"/>
                <a:gd name="T13" fmla="*/ 14 h 39"/>
                <a:gd name="T14" fmla="*/ 45 w 96"/>
                <a:gd name="T15" fmla="*/ 12 h 39"/>
                <a:gd name="T16" fmla="*/ 38 w 96"/>
                <a:gd name="T17" fmla="*/ 9 h 39"/>
                <a:gd name="T18" fmla="*/ 30 w 96"/>
                <a:gd name="T19" fmla="*/ 7 h 39"/>
                <a:gd name="T20" fmla="*/ 23 w 96"/>
                <a:gd name="T21" fmla="*/ 5 h 39"/>
                <a:gd name="T22" fmla="*/ 17 w 96"/>
                <a:gd name="T23" fmla="*/ 3 h 39"/>
                <a:gd name="T24" fmla="*/ 12 w 96"/>
                <a:gd name="T25" fmla="*/ 1 h 39"/>
                <a:gd name="T26" fmla="*/ 8 w 96"/>
                <a:gd name="T27" fmla="*/ 0 h 39"/>
                <a:gd name="T28" fmla="*/ 4 w 96"/>
                <a:gd name="T29" fmla="*/ 0 h 39"/>
                <a:gd name="T30" fmla="*/ 0 w 96"/>
                <a:gd name="T31" fmla="*/ 8 h 39"/>
                <a:gd name="T32" fmla="*/ 1 w 96"/>
                <a:gd name="T33" fmla="*/ 9 h 39"/>
                <a:gd name="T34" fmla="*/ 5 w 96"/>
                <a:gd name="T35" fmla="*/ 11 h 39"/>
                <a:gd name="T36" fmla="*/ 10 w 96"/>
                <a:gd name="T37" fmla="*/ 13 h 39"/>
                <a:gd name="T38" fmla="*/ 17 w 96"/>
                <a:gd name="T39" fmla="*/ 15 h 39"/>
                <a:gd name="T40" fmla="*/ 24 w 96"/>
                <a:gd name="T41" fmla="*/ 18 h 39"/>
                <a:gd name="T42" fmla="*/ 32 w 96"/>
                <a:gd name="T43" fmla="*/ 21 h 39"/>
                <a:gd name="T44" fmla="*/ 40 w 96"/>
                <a:gd name="T45" fmla="*/ 23 h 39"/>
                <a:gd name="T46" fmla="*/ 49 w 96"/>
                <a:gd name="T47" fmla="*/ 26 h 39"/>
                <a:gd name="T48" fmla="*/ 57 w 96"/>
                <a:gd name="T49" fmla="*/ 29 h 39"/>
                <a:gd name="T50" fmla="*/ 66 w 96"/>
                <a:gd name="T51" fmla="*/ 31 h 39"/>
                <a:gd name="T52" fmla="*/ 73 w 96"/>
                <a:gd name="T53" fmla="*/ 33 h 39"/>
                <a:gd name="T54" fmla="*/ 79 w 96"/>
                <a:gd name="T55" fmla="*/ 36 h 39"/>
                <a:gd name="T56" fmla="*/ 86 w 96"/>
                <a:gd name="T57" fmla="*/ 37 h 39"/>
                <a:gd name="T58" fmla="*/ 90 w 96"/>
                <a:gd name="T59" fmla="*/ 37 h 39"/>
                <a:gd name="T60" fmla="*/ 93 w 96"/>
                <a:gd name="T61" fmla="*/ 37 h 39"/>
                <a:gd name="T62" fmla="*/ 94 w 96"/>
                <a:gd name="T63" fmla="*/ 36 h 39"/>
                <a:gd name="T64" fmla="*/ 95 w 96"/>
                <a:gd name="T65" fmla="*/ 35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6"/>
                <a:gd name="T100" fmla="*/ 0 h 39"/>
                <a:gd name="T101" fmla="*/ 96 w 9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6" h="39">
                  <a:moveTo>
                    <a:pt x="93" y="32"/>
                  </a:moveTo>
                  <a:lnTo>
                    <a:pt x="91" y="30"/>
                  </a:lnTo>
                  <a:lnTo>
                    <a:pt x="89" y="30"/>
                  </a:lnTo>
                  <a:lnTo>
                    <a:pt x="86" y="28"/>
                  </a:lnTo>
                  <a:lnTo>
                    <a:pt x="85" y="26"/>
                  </a:lnTo>
                  <a:lnTo>
                    <a:pt x="82" y="25"/>
                  </a:lnTo>
                  <a:lnTo>
                    <a:pt x="78" y="23"/>
                  </a:lnTo>
                  <a:lnTo>
                    <a:pt x="75" y="22"/>
                  </a:lnTo>
                  <a:lnTo>
                    <a:pt x="72" y="21"/>
                  </a:lnTo>
                  <a:lnTo>
                    <a:pt x="69" y="20"/>
                  </a:lnTo>
                  <a:lnTo>
                    <a:pt x="65" y="18"/>
                  </a:lnTo>
                  <a:lnTo>
                    <a:pt x="60" y="16"/>
                  </a:lnTo>
                  <a:lnTo>
                    <a:pt x="57" y="15"/>
                  </a:lnTo>
                  <a:lnTo>
                    <a:pt x="53" y="14"/>
                  </a:lnTo>
                  <a:lnTo>
                    <a:pt x="50" y="13"/>
                  </a:lnTo>
                  <a:lnTo>
                    <a:pt x="45" y="12"/>
                  </a:lnTo>
                  <a:lnTo>
                    <a:pt x="42" y="10"/>
                  </a:lnTo>
                  <a:lnTo>
                    <a:pt x="38" y="9"/>
                  </a:lnTo>
                  <a:lnTo>
                    <a:pt x="34" y="8"/>
                  </a:lnTo>
                  <a:lnTo>
                    <a:pt x="30" y="7"/>
                  </a:lnTo>
                  <a:lnTo>
                    <a:pt x="26" y="6"/>
                  </a:lnTo>
                  <a:lnTo>
                    <a:pt x="23" y="5"/>
                  </a:lnTo>
                  <a:lnTo>
                    <a:pt x="20" y="4"/>
                  </a:lnTo>
                  <a:lnTo>
                    <a:pt x="17" y="3"/>
                  </a:lnTo>
                  <a:lnTo>
                    <a:pt x="15" y="2"/>
                  </a:lnTo>
                  <a:lnTo>
                    <a:pt x="12" y="1"/>
                  </a:lnTo>
                  <a:lnTo>
                    <a:pt x="9" y="1"/>
                  </a:lnTo>
                  <a:lnTo>
                    <a:pt x="8" y="0"/>
                  </a:lnTo>
                  <a:lnTo>
                    <a:pt x="6" y="0"/>
                  </a:lnTo>
                  <a:lnTo>
                    <a:pt x="4" y="0"/>
                  </a:lnTo>
                  <a:lnTo>
                    <a:pt x="3" y="0"/>
                  </a:lnTo>
                  <a:lnTo>
                    <a:pt x="0" y="8"/>
                  </a:lnTo>
                  <a:lnTo>
                    <a:pt x="0" y="9"/>
                  </a:lnTo>
                  <a:lnTo>
                    <a:pt x="1" y="9"/>
                  </a:lnTo>
                  <a:lnTo>
                    <a:pt x="3" y="10"/>
                  </a:lnTo>
                  <a:lnTo>
                    <a:pt x="5" y="11"/>
                  </a:lnTo>
                  <a:lnTo>
                    <a:pt x="8" y="12"/>
                  </a:lnTo>
                  <a:lnTo>
                    <a:pt x="10" y="13"/>
                  </a:lnTo>
                  <a:lnTo>
                    <a:pt x="13" y="14"/>
                  </a:lnTo>
                  <a:lnTo>
                    <a:pt x="17" y="15"/>
                  </a:lnTo>
                  <a:lnTo>
                    <a:pt x="20" y="16"/>
                  </a:lnTo>
                  <a:lnTo>
                    <a:pt x="24" y="18"/>
                  </a:lnTo>
                  <a:lnTo>
                    <a:pt x="28" y="19"/>
                  </a:lnTo>
                  <a:lnTo>
                    <a:pt x="32" y="21"/>
                  </a:lnTo>
                  <a:lnTo>
                    <a:pt x="36" y="22"/>
                  </a:lnTo>
                  <a:lnTo>
                    <a:pt x="40" y="23"/>
                  </a:lnTo>
                  <a:lnTo>
                    <a:pt x="44" y="24"/>
                  </a:lnTo>
                  <a:lnTo>
                    <a:pt x="49" y="26"/>
                  </a:lnTo>
                  <a:lnTo>
                    <a:pt x="52" y="28"/>
                  </a:lnTo>
                  <a:lnTo>
                    <a:pt x="57" y="29"/>
                  </a:lnTo>
                  <a:lnTo>
                    <a:pt x="61" y="30"/>
                  </a:lnTo>
                  <a:lnTo>
                    <a:pt x="66" y="31"/>
                  </a:lnTo>
                  <a:lnTo>
                    <a:pt x="69" y="32"/>
                  </a:lnTo>
                  <a:lnTo>
                    <a:pt x="73" y="33"/>
                  </a:lnTo>
                  <a:lnTo>
                    <a:pt x="77" y="34"/>
                  </a:lnTo>
                  <a:lnTo>
                    <a:pt x="79" y="36"/>
                  </a:lnTo>
                  <a:lnTo>
                    <a:pt x="83" y="36"/>
                  </a:lnTo>
                  <a:lnTo>
                    <a:pt x="86" y="37"/>
                  </a:lnTo>
                  <a:lnTo>
                    <a:pt x="88" y="37"/>
                  </a:lnTo>
                  <a:lnTo>
                    <a:pt x="90" y="37"/>
                  </a:lnTo>
                  <a:lnTo>
                    <a:pt x="92" y="38"/>
                  </a:lnTo>
                  <a:lnTo>
                    <a:pt x="93" y="37"/>
                  </a:lnTo>
                  <a:lnTo>
                    <a:pt x="94" y="37"/>
                  </a:lnTo>
                  <a:lnTo>
                    <a:pt x="94" y="36"/>
                  </a:lnTo>
                  <a:lnTo>
                    <a:pt x="95" y="36"/>
                  </a:lnTo>
                  <a:lnTo>
                    <a:pt x="95" y="35"/>
                  </a:lnTo>
                  <a:lnTo>
                    <a:pt x="93" y="32"/>
                  </a:lnTo>
                </a:path>
              </a:pathLst>
            </a:custGeom>
            <a:solidFill>
              <a:srgbClr val="B2B2B2"/>
            </a:solidFill>
            <a:ln w="12700" cap="rnd">
              <a:noFill/>
              <a:round/>
              <a:headEnd/>
              <a:tailEnd/>
            </a:ln>
          </p:spPr>
          <p:txBody>
            <a:bodyPr/>
            <a:lstStyle/>
            <a:p>
              <a:endParaRPr lang="en-US"/>
            </a:p>
          </p:txBody>
        </p:sp>
        <p:sp>
          <p:nvSpPr>
            <p:cNvPr id="41113" name="Freeform 119"/>
            <p:cNvSpPr>
              <a:spLocks noChangeAspect="1"/>
            </p:cNvSpPr>
            <p:nvPr/>
          </p:nvSpPr>
          <p:spPr bwMode="auto">
            <a:xfrm>
              <a:off x="245" y="1507"/>
              <a:ext cx="94" cy="37"/>
            </a:xfrm>
            <a:custGeom>
              <a:avLst/>
              <a:gdLst>
                <a:gd name="T0" fmla="*/ 91 w 94"/>
                <a:gd name="T1" fmla="*/ 31 h 37"/>
                <a:gd name="T2" fmla="*/ 87 w 94"/>
                <a:gd name="T3" fmla="*/ 28 h 37"/>
                <a:gd name="T4" fmla="*/ 83 w 94"/>
                <a:gd name="T5" fmla="*/ 26 h 37"/>
                <a:gd name="T6" fmla="*/ 76 w 94"/>
                <a:gd name="T7" fmla="*/ 23 h 37"/>
                <a:gd name="T8" fmla="*/ 70 w 94"/>
                <a:gd name="T9" fmla="*/ 21 h 37"/>
                <a:gd name="T10" fmla="*/ 63 w 94"/>
                <a:gd name="T11" fmla="*/ 18 h 37"/>
                <a:gd name="T12" fmla="*/ 56 w 94"/>
                <a:gd name="T13" fmla="*/ 15 h 37"/>
                <a:gd name="T14" fmla="*/ 49 w 94"/>
                <a:gd name="T15" fmla="*/ 13 h 37"/>
                <a:gd name="T16" fmla="*/ 41 w 94"/>
                <a:gd name="T17" fmla="*/ 11 h 37"/>
                <a:gd name="T18" fmla="*/ 33 w 94"/>
                <a:gd name="T19" fmla="*/ 8 h 37"/>
                <a:gd name="T20" fmla="*/ 27 w 94"/>
                <a:gd name="T21" fmla="*/ 6 h 37"/>
                <a:gd name="T22" fmla="*/ 20 w 94"/>
                <a:gd name="T23" fmla="*/ 4 h 37"/>
                <a:gd name="T24" fmla="*/ 15 w 94"/>
                <a:gd name="T25" fmla="*/ 3 h 37"/>
                <a:gd name="T26" fmla="*/ 9 w 94"/>
                <a:gd name="T27" fmla="*/ 1 h 37"/>
                <a:gd name="T28" fmla="*/ 6 w 94"/>
                <a:gd name="T29" fmla="*/ 0 h 37"/>
                <a:gd name="T30" fmla="*/ 4 w 94"/>
                <a:gd name="T31" fmla="*/ 0 h 37"/>
                <a:gd name="T32" fmla="*/ 0 w 94"/>
                <a:gd name="T33" fmla="*/ 9 h 37"/>
                <a:gd name="T34" fmla="*/ 3 w 94"/>
                <a:gd name="T35" fmla="*/ 10 h 37"/>
                <a:gd name="T36" fmla="*/ 8 w 94"/>
                <a:gd name="T37" fmla="*/ 12 h 37"/>
                <a:gd name="T38" fmla="*/ 13 w 94"/>
                <a:gd name="T39" fmla="*/ 14 h 37"/>
                <a:gd name="T40" fmla="*/ 20 w 94"/>
                <a:gd name="T41" fmla="*/ 16 h 37"/>
                <a:gd name="T42" fmla="*/ 27 w 94"/>
                <a:gd name="T43" fmla="*/ 19 h 37"/>
                <a:gd name="T44" fmla="*/ 35 w 94"/>
                <a:gd name="T45" fmla="*/ 21 h 37"/>
                <a:gd name="T46" fmla="*/ 43 w 94"/>
                <a:gd name="T47" fmla="*/ 24 h 37"/>
                <a:gd name="T48" fmla="*/ 52 w 94"/>
                <a:gd name="T49" fmla="*/ 27 h 37"/>
                <a:gd name="T50" fmla="*/ 59 w 94"/>
                <a:gd name="T51" fmla="*/ 29 h 37"/>
                <a:gd name="T52" fmla="*/ 67 w 94"/>
                <a:gd name="T53" fmla="*/ 31 h 37"/>
                <a:gd name="T54" fmla="*/ 75 w 94"/>
                <a:gd name="T55" fmla="*/ 34 h 37"/>
                <a:gd name="T56" fmla="*/ 81 w 94"/>
                <a:gd name="T57" fmla="*/ 36 h 37"/>
                <a:gd name="T58" fmla="*/ 85 w 94"/>
                <a:gd name="T59" fmla="*/ 36 h 37"/>
                <a:gd name="T60" fmla="*/ 89 w 94"/>
                <a:gd name="T61" fmla="*/ 36 h 37"/>
                <a:gd name="T62" fmla="*/ 92 w 94"/>
                <a:gd name="T63" fmla="*/ 35 h 37"/>
                <a:gd name="T64" fmla="*/ 93 w 94"/>
                <a:gd name="T65" fmla="*/ 35 h 37"/>
                <a:gd name="T66" fmla="*/ 92 w 94"/>
                <a:gd name="T67" fmla="*/ 34 h 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4"/>
                <a:gd name="T103" fmla="*/ 0 h 37"/>
                <a:gd name="T104" fmla="*/ 94 w 94"/>
                <a:gd name="T105" fmla="*/ 37 h 3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4" h="37">
                  <a:moveTo>
                    <a:pt x="92" y="34"/>
                  </a:moveTo>
                  <a:lnTo>
                    <a:pt x="91" y="31"/>
                  </a:lnTo>
                  <a:lnTo>
                    <a:pt x="89" y="30"/>
                  </a:lnTo>
                  <a:lnTo>
                    <a:pt x="87" y="28"/>
                  </a:lnTo>
                  <a:lnTo>
                    <a:pt x="84" y="28"/>
                  </a:lnTo>
                  <a:lnTo>
                    <a:pt x="83" y="26"/>
                  </a:lnTo>
                  <a:lnTo>
                    <a:pt x="79" y="24"/>
                  </a:lnTo>
                  <a:lnTo>
                    <a:pt x="76" y="23"/>
                  </a:lnTo>
                  <a:lnTo>
                    <a:pt x="74" y="21"/>
                  </a:lnTo>
                  <a:lnTo>
                    <a:pt x="70" y="21"/>
                  </a:lnTo>
                  <a:lnTo>
                    <a:pt x="67" y="19"/>
                  </a:lnTo>
                  <a:lnTo>
                    <a:pt x="63" y="18"/>
                  </a:lnTo>
                  <a:lnTo>
                    <a:pt x="59" y="16"/>
                  </a:lnTo>
                  <a:lnTo>
                    <a:pt x="56" y="15"/>
                  </a:lnTo>
                  <a:lnTo>
                    <a:pt x="51" y="14"/>
                  </a:lnTo>
                  <a:lnTo>
                    <a:pt x="49" y="13"/>
                  </a:lnTo>
                  <a:lnTo>
                    <a:pt x="44" y="12"/>
                  </a:lnTo>
                  <a:lnTo>
                    <a:pt x="41" y="11"/>
                  </a:lnTo>
                  <a:lnTo>
                    <a:pt x="37" y="9"/>
                  </a:lnTo>
                  <a:lnTo>
                    <a:pt x="33" y="8"/>
                  </a:lnTo>
                  <a:lnTo>
                    <a:pt x="30" y="7"/>
                  </a:lnTo>
                  <a:lnTo>
                    <a:pt x="27" y="6"/>
                  </a:lnTo>
                  <a:lnTo>
                    <a:pt x="23" y="5"/>
                  </a:lnTo>
                  <a:lnTo>
                    <a:pt x="20" y="4"/>
                  </a:lnTo>
                  <a:lnTo>
                    <a:pt x="17" y="4"/>
                  </a:lnTo>
                  <a:lnTo>
                    <a:pt x="15" y="3"/>
                  </a:lnTo>
                  <a:lnTo>
                    <a:pt x="12" y="2"/>
                  </a:lnTo>
                  <a:lnTo>
                    <a:pt x="9" y="1"/>
                  </a:lnTo>
                  <a:lnTo>
                    <a:pt x="8" y="0"/>
                  </a:lnTo>
                  <a:lnTo>
                    <a:pt x="6" y="0"/>
                  </a:lnTo>
                  <a:lnTo>
                    <a:pt x="5" y="0"/>
                  </a:lnTo>
                  <a:lnTo>
                    <a:pt x="4" y="0"/>
                  </a:lnTo>
                  <a:lnTo>
                    <a:pt x="3" y="0"/>
                  </a:lnTo>
                  <a:lnTo>
                    <a:pt x="0" y="9"/>
                  </a:lnTo>
                  <a:lnTo>
                    <a:pt x="1" y="9"/>
                  </a:lnTo>
                  <a:lnTo>
                    <a:pt x="3" y="10"/>
                  </a:lnTo>
                  <a:lnTo>
                    <a:pt x="6" y="11"/>
                  </a:lnTo>
                  <a:lnTo>
                    <a:pt x="8" y="12"/>
                  </a:lnTo>
                  <a:lnTo>
                    <a:pt x="10" y="13"/>
                  </a:lnTo>
                  <a:lnTo>
                    <a:pt x="13" y="14"/>
                  </a:lnTo>
                  <a:lnTo>
                    <a:pt x="16" y="15"/>
                  </a:lnTo>
                  <a:lnTo>
                    <a:pt x="20" y="16"/>
                  </a:lnTo>
                  <a:lnTo>
                    <a:pt x="23" y="17"/>
                  </a:lnTo>
                  <a:lnTo>
                    <a:pt x="27" y="19"/>
                  </a:lnTo>
                  <a:lnTo>
                    <a:pt x="31" y="21"/>
                  </a:lnTo>
                  <a:lnTo>
                    <a:pt x="35" y="21"/>
                  </a:lnTo>
                  <a:lnTo>
                    <a:pt x="40" y="23"/>
                  </a:lnTo>
                  <a:lnTo>
                    <a:pt x="43" y="24"/>
                  </a:lnTo>
                  <a:lnTo>
                    <a:pt x="48" y="25"/>
                  </a:lnTo>
                  <a:lnTo>
                    <a:pt x="52" y="27"/>
                  </a:lnTo>
                  <a:lnTo>
                    <a:pt x="56" y="28"/>
                  </a:lnTo>
                  <a:lnTo>
                    <a:pt x="59" y="29"/>
                  </a:lnTo>
                  <a:lnTo>
                    <a:pt x="64" y="30"/>
                  </a:lnTo>
                  <a:lnTo>
                    <a:pt x="67" y="31"/>
                  </a:lnTo>
                  <a:lnTo>
                    <a:pt x="71" y="33"/>
                  </a:lnTo>
                  <a:lnTo>
                    <a:pt x="75" y="34"/>
                  </a:lnTo>
                  <a:lnTo>
                    <a:pt x="78" y="34"/>
                  </a:lnTo>
                  <a:lnTo>
                    <a:pt x="81" y="36"/>
                  </a:lnTo>
                  <a:lnTo>
                    <a:pt x="84" y="36"/>
                  </a:lnTo>
                  <a:lnTo>
                    <a:pt x="85" y="36"/>
                  </a:lnTo>
                  <a:lnTo>
                    <a:pt x="88" y="36"/>
                  </a:lnTo>
                  <a:lnTo>
                    <a:pt x="89" y="36"/>
                  </a:lnTo>
                  <a:lnTo>
                    <a:pt x="91" y="36"/>
                  </a:lnTo>
                  <a:lnTo>
                    <a:pt x="92" y="35"/>
                  </a:lnTo>
                  <a:lnTo>
                    <a:pt x="92" y="36"/>
                  </a:lnTo>
                  <a:lnTo>
                    <a:pt x="93" y="35"/>
                  </a:lnTo>
                  <a:lnTo>
                    <a:pt x="92" y="35"/>
                  </a:lnTo>
                  <a:lnTo>
                    <a:pt x="92" y="34"/>
                  </a:lnTo>
                </a:path>
              </a:pathLst>
            </a:custGeom>
            <a:solidFill>
              <a:srgbClr val="A6A6A6"/>
            </a:solidFill>
            <a:ln w="12700" cap="rnd">
              <a:noFill/>
              <a:round/>
              <a:headEnd/>
              <a:tailEnd/>
            </a:ln>
          </p:spPr>
          <p:txBody>
            <a:bodyPr/>
            <a:lstStyle/>
            <a:p>
              <a:endParaRPr lang="en-US"/>
            </a:p>
          </p:txBody>
        </p:sp>
        <p:sp>
          <p:nvSpPr>
            <p:cNvPr id="41114" name="Freeform 120"/>
            <p:cNvSpPr>
              <a:spLocks noChangeAspect="1"/>
            </p:cNvSpPr>
            <p:nvPr/>
          </p:nvSpPr>
          <p:spPr bwMode="auto">
            <a:xfrm>
              <a:off x="248" y="1508"/>
              <a:ext cx="89" cy="36"/>
            </a:xfrm>
            <a:custGeom>
              <a:avLst/>
              <a:gdLst>
                <a:gd name="T0" fmla="*/ 87 w 89"/>
                <a:gd name="T1" fmla="*/ 30 h 36"/>
                <a:gd name="T2" fmla="*/ 83 w 89"/>
                <a:gd name="T3" fmla="*/ 27 h 36"/>
                <a:gd name="T4" fmla="*/ 79 w 89"/>
                <a:gd name="T5" fmla="*/ 25 h 36"/>
                <a:gd name="T6" fmla="*/ 73 w 89"/>
                <a:gd name="T7" fmla="*/ 22 h 36"/>
                <a:gd name="T8" fmla="*/ 67 w 89"/>
                <a:gd name="T9" fmla="*/ 19 h 36"/>
                <a:gd name="T10" fmla="*/ 61 w 89"/>
                <a:gd name="T11" fmla="*/ 17 h 36"/>
                <a:gd name="T12" fmla="*/ 53 w 89"/>
                <a:gd name="T13" fmla="*/ 14 h 36"/>
                <a:gd name="T14" fmla="*/ 46 w 89"/>
                <a:gd name="T15" fmla="*/ 12 h 36"/>
                <a:gd name="T16" fmla="*/ 38 w 89"/>
                <a:gd name="T17" fmla="*/ 9 h 36"/>
                <a:gd name="T18" fmla="*/ 32 w 89"/>
                <a:gd name="T19" fmla="*/ 8 h 36"/>
                <a:gd name="T20" fmla="*/ 25 w 89"/>
                <a:gd name="T21" fmla="*/ 5 h 36"/>
                <a:gd name="T22" fmla="*/ 19 w 89"/>
                <a:gd name="T23" fmla="*/ 4 h 36"/>
                <a:gd name="T24" fmla="*/ 14 w 89"/>
                <a:gd name="T25" fmla="*/ 2 h 36"/>
                <a:gd name="T26" fmla="*/ 8 w 89"/>
                <a:gd name="T27" fmla="*/ 1 h 36"/>
                <a:gd name="T28" fmla="*/ 6 w 89"/>
                <a:gd name="T29" fmla="*/ 0 h 36"/>
                <a:gd name="T30" fmla="*/ 3 w 89"/>
                <a:gd name="T31" fmla="*/ 0 h 36"/>
                <a:gd name="T32" fmla="*/ 0 w 89"/>
                <a:gd name="T33" fmla="*/ 9 h 36"/>
                <a:gd name="T34" fmla="*/ 4 w 89"/>
                <a:gd name="T35" fmla="*/ 10 h 36"/>
                <a:gd name="T36" fmla="*/ 9 w 89"/>
                <a:gd name="T37" fmla="*/ 12 h 36"/>
                <a:gd name="T38" fmla="*/ 15 w 89"/>
                <a:gd name="T39" fmla="*/ 15 h 36"/>
                <a:gd name="T40" fmla="*/ 22 w 89"/>
                <a:gd name="T41" fmla="*/ 17 h 36"/>
                <a:gd name="T42" fmla="*/ 29 w 89"/>
                <a:gd name="T43" fmla="*/ 19 h 36"/>
                <a:gd name="T44" fmla="*/ 37 w 89"/>
                <a:gd name="T45" fmla="*/ 22 h 36"/>
                <a:gd name="T46" fmla="*/ 45 w 89"/>
                <a:gd name="T47" fmla="*/ 25 h 36"/>
                <a:gd name="T48" fmla="*/ 52 w 89"/>
                <a:gd name="T49" fmla="*/ 27 h 36"/>
                <a:gd name="T50" fmla="*/ 61 w 89"/>
                <a:gd name="T51" fmla="*/ 29 h 36"/>
                <a:gd name="T52" fmla="*/ 68 w 89"/>
                <a:gd name="T53" fmla="*/ 31 h 36"/>
                <a:gd name="T54" fmla="*/ 74 w 89"/>
                <a:gd name="T55" fmla="*/ 33 h 36"/>
                <a:gd name="T56" fmla="*/ 79 w 89"/>
                <a:gd name="T57" fmla="*/ 35 h 36"/>
                <a:gd name="T58" fmla="*/ 83 w 89"/>
                <a:gd name="T59" fmla="*/ 35 h 36"/>
                <a:gd name="T60" fmla="*/ 87 w 89"/>
                <a:gd name="T61" fmla="*/ 35 h 36"/>
                <a:gd name="T62" fmla="*/ 88 w 89"/>
                <a:gd name="T63" fmla="*/ 33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36"/>
                <a:gd name="T98" fmla="*/ 89 w 89"/>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36">
                  <a:moveTo>
                    <a:pt x="88" y="33"/>
                  </a:moveTo>
                  <a:lnTo>
                    <a:pt x="87" y="30"/>
                  </a:lnTo>
                  <a:lnTo>
                    <a:pt x="85" y="29"/>
                  </a:lnTo>
                  <a:lnTo>
                    <a:pt x="83" y="27"/>
                  </a:lnTo>
                  <a:lnTo>
                    <a:pt x="81" y="26"/>
                  </a:lnTo>
                  <a:lnTo>
                    <a:pt x="79" y="25"/>
                  </a:lnTo>
                  <a:lnTo>
                    <a:pt x="76" y="24"/>
                  </a:lnTo>
                  <a:lnTo>
                    <a:pt x="73" y="22"/>
                  </a:lnTo>
                  <a:lnTo>
                    <a:pt x="70" y="20"/>
                  </a:lnTo>
                  <a:lnTo>
                    <a:pt x="67" y="19"/>
                  </a:lnTo>
                  <a:lnTo>
                    <a:pt x="63" y="18"/>
                  </a:lnTo>
                  <a:lnTo>
                    <a:pt x="61" y="17"/>
                  </a:lnTo>
                  <a:lnTo>
                    <a:pt x="57" y="16"/>
                  </a:lnTo>
                  <a:lnTo>
                    <a:pt x="53" y="14"/>
                  </a:lnTo>
                  <a:lnTo>
                    <a:pt x="50" y="13"/>
                  </a:lnTo>
                  <a:lnTo>
                    <a:pt x="46" y="12"/>
                  </a:lnTo>
                  <a:lnTo>
                    <a:pt x="43" y="10"/>
                  </a:lnTo>
                  <a:lnTo>
                    <a:pt x="38" y="9"/>
                  </a:lnTo>
                  <a:lnTo>
                    <a:pt x="35" y="8"/>
                  </a:lnTo>
                  <a:lnTo>
                    <a:pt x="32" y="8"/>
                  </a:lnTo>
                  <a:lnTo>
                    <a:pt x="28" y="7"/>
                  </a:lnTo>
                  <a:lnTo>
                    <a:pt x="25" y="5"/>
                  </a:lnTo>
                  <a:lnTo>
                    <a:pt x="22" y="5"/>
                  </a:lnTo>
                  <a:lnTo>
                    <a:pt x="19" y="4"/>
                  </a:lnTo>
                  <a:lnTo>
                    <a:pt x="16" y="3"/>
                  </a:lnTo>
                  <a:lnTo>
                    <a:pt x="14" y="2"/>
                  </a:lnTo>
                  <a:lnTo>
                    <a:pt x="11" y="2"/>
                  </a:lnTo>
                  <a:lnTo>
                    <a:pt x="8" y="1"/>
                  </a:lnTo>
                  <a:lnTo>
                    <a:pt x="7" y="0"/>
                  </a:lnTo>
                  <a:lnTo>
                    <a:pt x="6" y="0"/>
                  </a:lnTo>
                  <a:lnTo>
                    <a:pt x="4" y="0"/>
                  </a:lnTo>
                  <a:lnTo>
                    <a:pt x="3" y="0"/>
                  </a:lnTo>
                  <a:lnTo>
                    <a:pt x="0" y="8"/>
                  </a:lnTo>
                  <a:lnTo>
                    <a:pt x="0" y="9"/>
                  </a:lnTo>
                  <a:lnTo>
                    <a:pt x="2" y="10"/>
                  </a:lnTo>
                  <a:lnTo>
                    <a:pt x="4" y="10"/>
                  </a:lnTo>
                  <a:lnTo>
                    <a:pt x="7" y="11"/>
                  </a:lnTo>
                  <a:lnTo>
                    <a:pt x="9" y="12"/>
                  </a:lnTo>
                  <a:lnTo>
                    <a:pt x="12" y="13"/>
                  </a:lnTo>
                  <a:lnTo>
                    <a:pt x="15" y="15"/>
                  </a:lnTo>
                  <a:lnTo>
                    <a:pt x="18" y="16"/>
                  </a:lnTo>
                  <a:lnTo>
                    <a:pt x="22" y="17"/>
                  </a:lnTo>
                  <a:lnTo>
                    <a:pt x="26" y="18"/>
                  </a:lnTo>
                  <a:lnTo>
                    <a:pt x="29" y="19"/>
                  </a:lnTo>
                  <a:lnTo>
                    <a:pt x="34" y="21"/>
                  </a:lnTo>
                  <a:lnTo>
                    <a:pt x="37" y="22"/>
                  </a:lnTo>
                  <a:lnTo>
                    <a:pt x="41" y="24"/>
                  </a:lnTo>
                  <a:lnTo>
                    <a:pt x="45" y="25"/>
                  </a:lnTo>
                  <a:lnTo>
                    <a:pt x="49" y="26"/>
                  </a:lnTo>
                  <a:lnTo>
                    <a:pt x="52" y="27"/>
                  </a:lnTo>
                  <a:lnTo>
                    <a:pt x="57" y="28"/>
                  </a:lnTo>
                  <a:lnTo>
                    <a:pt x="61" y="29"/>
                  </a:lnTo>
                  <a:lnTo>
                    <a:pt x="64" y="31"/>
                  </a:lnTo>
                  <a:lnTo>
                    <a:pt x="68" y="31"/>
                  </a:lnTo>
                  <a:lnTo>
                    <a:pt x="71" y="33"/>
                  </a:lnTo>
                  <a:lnTo>
                    <a:pt x="74" y="33"/>
                  </a:lnTo>
                  <a:lnTo>
                    <a:pt x="77" y="34"/>
                  </a:lnTo>
                  <a:lnTo>
                    <a:pt x="79" y="35"/>
                  </a:lnTo>
                  <a:lnTo>
                    <a:pt x="82" y="35"/>
                  </a:lnTo>
                  <a:lnTo>
                    <a:pt x="83" y="35"/>
                  </a:lnTo>
                  <a:lnTo>
                    <a:pt x="85" y="35"/>
                  </a:lnTo>
                  <a:lnTo>
                    <a:pt x="87" y="35"/>
                  </a:lnTo>
                  <a:lnTo>
                    <a:pt x="88" y="34"/>
                  </a:lnTo>
                  <a:lnTo>
                    <a:pt x="88" y="33"/>
                  </a:lnTo>
                </a:path>
              </a:pathLst>
            </a:custGeom>
            <a:solidFill>
              <a:srgbClr val="999999"/>
            </a:solidFill>
            <a:ln w="12700" cap="rnd">
              <a:noFill/>
              <a:round/>
              <a:headEnd/>
              <a:tailEnd/>
            </a:ln>
          </p:spPr>
          <p:txBody>
            <a:bodyPr/>
            <a:lstStyle/>
            <a:p>
              <a:endParaRPr lang="en-US"/>
            </a:p>
          </p:txBody>
        </p:sp>
        <p:sp>
          <p:nvSpPr>
            <p:cNvPr id="41115" name="Freeform 121"/>
            <p:cNvSpPr>
              <a:spLocks noChangeAspect="1"/>
            </p:cNvSpPr>
            <p:nvPr/>
          </p:nvSpPr>
          <p:spPr bwMode="auto">
            <a:xfrm>
              <a:off x="246" y="1509"/>
              <a:ext cx="86" cy="36"/>
            </a:xfrm>
            <a:custGeom>
              <a:avLst/>
              <a:gdLst>
                <a:gd name="T0" fmla="*/ 83 w 86"/>
                <a:gd name="T1" fmla="*/ 29 h 36"/>
                <a:gd name="T2" fmla="*/ 80 w 86"/>
                <a:gd name="T3" fmla="*/ 26 h 36"/>
                <a:gd name="T4" fmla="*/ 76 w 86"/>
                <a:gd name="T5" fmla="*/ 24 h 36"/>
                <a:gd name="T6" fmla="*/ 71 w 86"/>
                <a:gd name="T7" fmla="*/ 21 h 36"/>
                <a:gd name="T8" fmla="*/ 65 w 86"/>
                <a:gd name="T9" fmla="*/ 19 h 36"/>
                <a:gd name="T10" fmla="*/ 58 w 86"/>
                <a:gd name="T11" fmla="*/ 17 h 36"/>
                <a:gd name="T12" fmla="*/ 51 w 86"/>
                <a:gd name="T13" fmla="*/ 14 h 36"/>
                <a:gd name="T14" fmla="*/ 44 w 86"/>
                <a:gd name="T15" fmla="*/ 11 h 36"/>
                <a:gd name="T16" fmla="*/ 38 w 86"/>
                <a:gd name="T17" fmla="*/ 9 h 36"/>
                <a:gd name="T18" fmla="*/ 31 w 86"/>
                <a:gd name="T19" fmla="*/ 8 h 36"/>
                <a:gd name="T20" fmla="*/ 24 w 86"/>
                <a:gd name="T21" fmla="*/ 6 h 36"/>
                <a:gd name="T22" fmla="*/ 18 w 86"/>
                <a:gd name="T23" fmla="*/ 3 h 36"/>
                <a:gd name="T24" fmla="*/ 13 w 86"/>
                <a:gd name="T25" fmla="*/ 2 h 36"/>
                <a:gd name="T26" fmla="*/ 8 w 86"/>
                <a:gd name="T27" fmla="*/ 1 h 36"/>
                <a:gd name="T28" fmla="*/ 5 w 86"/>
                <a:gd name="T29" fmla="*/ 0 h 36"/>
                <a:gd name="T30" fmla="*/ 3 w 86"/>
                <a:gd name="T31" fmla="*/ 0 h 36"/>
                <a:gd name="T32" fmla="*/ 0 w 86"/>
                <a:gd name="T33" fmla="*/ 9 h 36"/>
                <a:gd name="T34" fmla="*/ 3 w 86"/>
                <a:gd name="T35" fmla="*/ 10 h 36"/>
                <a:gd name="T36" fmla="*/ 7 w 86"/>
                <a:gd name="T37" fmla="*/ 12 h 36"/>
                <a:gd name="T38" fmla="*/ 12 w 86"/>
                <a:gd name="T39" fmla="*/ 14 h 36"/>
                <a:gd name="T40" fmla="*/ 17 w 86"/>
                <a:gd name="T41" fmla="*/ 17 h 36"/>
                <a:gd name="T42" fmla="*/ 25 w 86"/>
                <a:gd name="T43" fmla="*/ 19 h 36"/>
                <a:gd name="T44" fmla="*/ 32 w 86"/>
                <a:gd name="T45" fmla="*/ 21 h 36"/>
                <a:gd name="T46" fmla="*/ 40 w 86"/>
                <a:gd name="T47" fmla="*/ 24 h 36"/>
                <a:gd name="T48" fmla="*/ 48 w 86"/>
                <a:gd name="T49" fmla="*/ 26 h 36"/>
                <a:gd name="T50" fmla="*/ 55 w 86"/>
                <a:gd name="T51" fmla="*/ 28 h 36"/>
                <a:gd name="T52" fmla="*/ 62 w 86"/>
                <a:gd name="T53" fmla="*/ 30 h 36"/>
                <a:gd name="T54" fmla="*/ 68 w 86"/>
                <a:gd name="T55" fmla="*/ 32 h 36"/>
                <a:gd name="T56" fmla="*/ 74 w 86"/>
                <a:gd name="T57" fmla="*/ 34 h 36"/>
                <a:gd name="T58" fmla="*/ 78 w 86"/>
                <a:gd name="T59" fmla="*/ 35 h 36"/>
                <a:gd name="T60" fmla="*/ 82 w 86"/>
                <a:gd name="T61" fmla="*/ 35 h 36"/>
                <a:gd name="T62" fmla="*/ 84 w 86"/>
                <a:gd name="T63" fmla="*/ 34 h 36"/>
                <a:gd name="T64" fmla="*/ 84 w 86"/>
                <a:gd name="T65" fmla="*/ 33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6"/>
                <a:gd name="T100" fmla="*/ 0 h 36"/>
                <a:gd name="T101" fmla="*/ 86 w 8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6" h="36">
                  <a:moveTo>
                    <a:pt x="85" y="32"/>
                  </a:moveTo>
                  <a:lnTo>
                    <a:pt x="83" y="29"/>
                  </a:lnTo>
                  <a:lnTo>
                    <a:pt x="82" y="28"/>
                  </a:lnTo>
                  <a:lnTo>
                    <a:pt x="80" y="26"/>
                  </a:lnTo>
                  <a:lnTo>
                    <a:pt x="77" y="26"/>
                  </a:lnTo>
                  <a:lnTo>
                    <a:pt x="76" y="24"/>
                  </a:lnTo>
                  <a:lnTo>
                    <a:pt x="73" y="22"/>
                  </a:lnTo>
                  <a:lnTo>
                    <a:pt x="71" y="21"/>
                  </a:lnTo>
                  <a:lnTo>
                    <a:pt x="68" y="20"/>
                  </a:lnTo>
                  <a:lnTo>
                    <a:pt x="65" y="19"/>
                  </a:lnTo>
                  <a:lnTo>
                    <a:pt x="61" y="17"/>
                  </a:lnTo>
                  <a:lnTo>
                    <a:pt x="58" y="17"/>
                  </a:lnTo>
                  <a:lnTo>
                    <a:pt x="55" y="16"/>
                  </a:lnTo>
                  <a:lnTo>
                    <a:pt x="51" y="14"/>
                  </a:lnTo>
                  <a:lnTo>
                    <a:pt x="48" y="13"/>
                  </a:lnTo>
                  <a:lnTo>
                    <a:pt x="44" y="11"/>
                  </a:lnTo>
                  <a:lnTo>
                    <a:pt x="41" y="10"/>
                  </a:lnTo>
                  <a:lnTo>
                    <a:pt x="38" y="9"/>
                  </a:lnTo>
                  <a:lnTo>
                    <a:pt x="34" y="8"/>
                  </a:lnTo>
                  <a:lnTo>
                    <a:pt x="31" y="8"/>
                  </a:lnTo>
                  <a:lnTo>
                    <a:pt x="27" y="6"/>
                  </a:lnTo>
                  <a:lnTo>
                    <a:pt x="24" y="6"/>
                  </a:lnTo>
                  <a:lnTo>
                    <a:pt x="21" y="5"/>
                  </a:lnTo>
                  <a:lnTo>
                    <a:pt x="18" y="3"/>
                  </a:lnTo>
                  <a:lnTo>
                    <a:pt x="16" y="3"/>
                  </a:lnTo>
                  <a:lnTo>
                    <a:pt x="13" y="2"/>
                  </a:lnTo>
                  <a:lnTo>
                    <a:pt x="10" y="2"/>
                  </a:lnTo>
                  <a:lnTo>
                    <a:pt x="8" y="1"/>
                  </a:lnTo>
                  <a:lnTo>
                    <a:pt x="7" y="0"/>
                  </a:lnTo>
                  <a:lnTo>
                    <a:pt x="5" y="0"/>
                  </a:lnTo>
                  <a:lnTo>
                    <a:pt x="4" y="0"/>
                  </a:lnTo>
                  <a:lnTo>
                    <a:pt x="3" y="0"/>
                  </a:lnTo>
                  <a:lnTo>
                    <a:pt x="2" y="0"/>
                  </a:lnTo>
                  <a:lnTo>
                    <a:pt x="0" y="9"/>
                  </a:lnTo>
                  <a:lnTo>
                    <a:pt x="1" y="10"/>
                  </a:lnTo>
                  <a:lnTo>
                    <a:pt x="3" y="10"/>
                  </a:lnTo>
                  <a:lnTo>
                    <a:pt x="5" y="11"/>
                  </a:lnTo>
                  <a:lnTo>
                    <a:pt x="7" y="12"/>
                  </a:lnTo>
                  <a:lnTo>
                    <a:pt x="9" y="13"/>
                  </a:lnTo>
                  <a:lnTo>
                    <a:pt x="12" y="14"/>
                  </a:lnTo>
                  <a:lnTo>
                    <a:pt x="15" y="16"/>
                  </a:lnTo>
                  <a:lnTo>
                    <a:pt x="17" y="17"/>
                  </a:lnTo>
                  <a:lnTo>
                    <a:pt x="21" y="17"/>
                  </a:lnTo>
                  <a:lnTo>
                    <a:pt x="25" y="19"/>
                  </a:lnTo>
                  <a:lnTo>
                    <a:pt x="28" y="20"/>
                  </a:lnTo>
                  <a:lnTo>
                    <a:pt x="32" y="21"/>
                  </a:lnTo>
                  <a:lnTo>
                    <a:pt x="35" y="23"/>
                  </a:lnTo>
                  <a:lnTo>
                    <a:pt x="40" y="24"/>
                  </a:lnTo>
                  <a:lnTo>
                    <a:pt x="43" y="25"/>
                  </a:lnTo>
                  <a:lnTo>
                    <a:pt x="48" y="26"/>
                  </a:lnTo>
                  <a:lnTo>
                    <a:pt x="51" y="27"/>
                  </a:lnTo>
                  <a:lnTo>
                    <a:pt x="55" y="28"/>
                  </a:lnTo>
                  <a:lnTo>
                    <a:pt x="59" y="30"/>
                  </a:lnTo>
                  <a:lnTo>
                    <a:pt x="62" y="30"/>
                  </a:lnTo>
                  <a:lnTo>
                    <a:pt x="65" y="32"/>
                  </a:lnTo>
                  <a:lnTo>
                    <a:pt x="68" y="32"/>
                  </a:lnTo>
                  <a:lnTo>
                    <a:pt x="71" y="34"/>
                  </a:lnTo>
                  <a:lnTo>
                    <a:pt x="74" y="34"/>
                  </a:lnTo>
                  <a:lnTo>
                    <a:pt x="76" y="34"/>
                  </a:lnTo>
                  <a:lnTo>
                    <a:pt x="78" y="35"/>
                  </a:lnTo>
                  <a:lnTo>
                    <a:pt x="80" y="35"/>
                  </a:lnTo>
                  <a:lnTo>
                    <a:pt x="82" y="35"/>
                  </a:lnTo>
                  <a:lnTo>
                    <a:pt x="83" y="34"/>
                  </a:lnTo>
                  <a:lnTo>
                    <a:pt x="84" y="34"/>
                  </a:lnTo>
                  <a:lnTo>
                    <a:pt x="85" y="33"/>
                  </a:lnTo>
                  <a:lnTo>
                    <a:pt x="84" y="33"/>
                  </a:lnTo>
                  <a:lnTo>
                    <a:pt x="85" y="32"/>
                  </a:lnTo>
                </a:path>
              </a:pathLst>
            </a:custGeom>
            <a:solidFill>
              <a:srgbClr val="8C8C8C"/>
            </a:solidFill>
            <a:ln w="12700" cap="rnd">
              <a:noFill/>
              <a:round/>
              <a:headEnd/>
              <a:tailEnd/>
            </a:ln>
          </p:spPr>
          <p:txBody>
            <a:bodyPr/>
            <a:lstStyle/>
            <a:p>
              <a:endParaRPr lang="en-US"/>
            </a:p>
          </p:txBody>
        </p:sp>
        <p:sp>
          <p:nvSpPr>
            <p:cNvPr id="41116" name="Freeform 122"/>
            <p:cNvSpPr>
              <a:spLocks noChangeAspect="1"/>
            </p:cNvSpPr>
            <p:nvPr/>
          </p:nvSpPr>
          <p:spPr bwMode="auto">
            <a:xfrm>
              <a:off x="200" y="1389"/>
              <a:ext cx="201" cy="103"/>
            </a:xfrm>
            <a:custGeom>
              <a:avLst/>
              <a:gdLst>
                <a:gd name="T0" fmla="*/ 198 w 201"/>
                <a:gd name="T1" fmla="*/ 101 h 103"/>
                <a:gd name="T2" fmla="*/ 193 w 201"/>
                <a:gd name="T3" fmla="*/ 98 h 103"/>
                <a:gd name="T4" fmla="*/ 187 w 201"/>
                <a:gd name="T5" fmla="*/ 94 h 103"/>
                <a:gd name="T6" fmla="*/ 180 w 201"/>
                <a:gd name="T7" fmla="*/ 89 h 103"/>
                <a:gd name="T8" fmla="*/ 170 w 201"/>
                <a:gd name="T9" fmla="*/ 84 h 103"/>
                <a:gd name="T10" fmla="*/ 161 w 201"/>
                <a:gd name="T11" fmla="*/ 78 h 103"/>
                <a:gd name="T12" fmla="*/ 153 w 201"/>
                <a:gd name="T13" fmla="*/ 72 h 103"/>
                <a:gd name="T14" fmla="*/ 144 w 201"/>
                <a:gd name="T15" fmla="*/ 66 h 103"/>
                <a:gd name="T16" fmla="*/ 137 w 201"/>
                <a:gd name="T17" fmla="*/ 61 h 103"/>
                <a:gd name="T18" fmla="*/ 133 w 201"/>
                <a:gd name="T19" fmla="*/ 58 h 103"/>
                <a:gd name="T20" fmla="*/ 130 w 201"/>
                <a:gd name="T21" fmla="*/ 55 h 103"/>
                <a:gd name="T22" fmla="*/ 127 w 201"/>
                <a:gd name="T23" fmla="*/ 53 h 103"/>
                <a:gd name="T24" fmla="*/ 126 w 201"/>
                <a:gd name="T25" fmla="*/ 53 h 103"/>
                <a:gd name="T26" fmla="*/ 123 w 201"/>
                <a:gd name="T27" fmla="*/ 53 h 103"/>
                <a:gd name="T28" fmla="*/ 121 w 201"/>
                <a:gd name="T29" fmla="*/ 53 h 103"/>
                <a:gd name="T30" fmla="*/ 118 w 201"/>
                <a:gd name="T31" fmla="*/ 53 h 103"/>
                <a:gd name="T32" fmla="*/ 114 w 201"/>
                <a:gd name="T33" fmla="*/ 52 h 103"/>
                <a:gd name="T34" fmla="*/ 109 w 201"/>
                <a:gd name="T35" fmla="*/ 51 h 103"/>
                <a:gd name="T36" fmla="*/ 101 w 201"/>
                <a:gd name="T37" fmla="*/ 50 h 103"/>
                <a:gd name="T38" fmla="*/ 92 w 201"/>
                <a:gd name="T39" fmla="*/ 48 h 103"/>
                <a:gd name="T40" fmla="*/ 83 w 201"/>
                <a:gd name="T41" fmla="*/ 45 h 103"/>
                <a:gd name="T42" fmla="*/ 73 w 201"/>
                <a:gd name="T43" fmla="*/ 42 h 103"/>
                <a:gd name="T44" fmla="*/ 62 w 201"/>
                <a:gd name="T45" fmla="*/ 38 h 103"/>
                <a:gd name="T46" fmla="*/ 50 w 201"/>
                <a:gd name="T47" fmla="*/ 33 h 103"/>
                <a:gd name="T48" fmla="*/ 43 w 201"/>
                <a:gd name="T49" fmla="*/ 29 h 103"/>
                <a:gd name="T50" fmla="*/ 39 w 201"/>
                <a:gd name="T51" fmla="*/ 26 h 103"/>
                <a:gd name="T52" fmla="*/ 34 w 201"/>
                <a:gd name="T53" fmla="*/ 23 h 103"/>
                <a:gd name="T54" fmla="*/ 28 w 201"/>
                <a:gd name="T55" fmla="*/ 19 h 103"/>
                <a:gd name="T56" fmla="*/ 22 w 201"/>
                <a:gd name="T57" fmla="*/ 15 h 103"/>
                <a:gd name="T58" fmla="*/ 17 w 201"/>
                <a:gd name="T59" fmla="*/ 10 h 103"/>
                <a:gd name="T60" fmla="*/ 10 w 201"/>
                <a:gd name="T61" fmla="*/ 7 h 103"/>
                <a:gd name="T62" fmla="*/ 6 w 201"/>
                <a:gd name="T63" fmla="*/ 4 h 103"/>
                <a:gd name="T64" fmla="*/ 1 w 201"/>
                <a:gd name="T65" fmla="*/ 1 h 103"/>
                <a:gd name="T66" fmla="*/ 0 w 201"/>
                <a:gd name="T67" fmla="*/ 1 h 103"/>
                <a:gd name="T68" fmla="*/ 1 w 201"/>
                <a:gd name="T69" fmla="*/ 3 h 103"/>
                <a:gd name="T70" fmla="*/ 1 w 201"/>
                <a:gd name="T71" fmla="*/ 6 h 103"/>
                <a:gd name="T72" fmla="*/ 2 w 201"/>
                <a:gd name="T73" fmla="*/ 9 h 103"/>
                <a:gd name="T74" fmla="*/ 1 w 201"/>
                <a:gd name="T75" fmla="*/ 12 h 103"/>
                <a:gd name="T76" fmla="*/ 2 w 201"/>
                <a:gd name="T77" fmla="*/ 15 h 103"/>
                <a:gd name="T78" fmla="*/ 2 w 201"/>
                <a:gd name="T79" fmla="*/ 18 h 103"/>
                <a:gd name="T80" fmla="*/ 3 w 201"/>
                <a:gd name="T81" fmla="*/ 20 h 103"/>
                <a:gd name="T82" fmla="*/ 4 w 201"/>
                <a:gd name="T83" fmla="*/ 22 h 103"/>
                <a:gd name="T84" fmla="*/ 4 w 201"/>
                <a:gd name="T85" fmla="*/ 24 h 103"/>
                <a:gd name="T86" fmla="*/ 6 w 201"/>
                <a:gd name="T87" fmla="*/ 25 h 10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1"/>
                <a:gd name="T133" fmla="*/ 0 h 103"/>
                <a:gd name="T134" fmla="*/ 201 w 201"/>
                <a:gd name="T135" fmla="*/ 103 h 10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1" h="103">
                  <a:moveTo>
                    <a:pt x="200" y="102"/>
                  </a:moveTo>
                  <a:lnTo>
                    <a:pt x="199" y="102"/>
                  </a:lnTo>
                  <a:lnTo>
                    <a:pt x="198" y="101"/>
                  </a:lnTo>
                  <a:lnTo>
                    <a:pt x="197" y="101"/>
                  </a:lnTo>
                  <a:lnTo>
                    <a:pt x="195" y="99"/>
                  </a:lnTo>
                  <a:lnTo>
                    <a:pt x="193" y="98"/>
                  </a:lnTo>
                  <a:lnTo>
                    <a:pt x="191" y="97"/>
                  </a:lnTo>
                  <a:lnTo>
                    <a:pt x="190" y="96"/>
                  </a:lnTo>
                  <a:lnTo>
                    <a:pt x="187" y="94"/>
                  </a:lnTo>
                  <a:lnTo>
                    <a:pt x="184" y="93"/>
                  </a:lnTo>
                  <a:lnTo>
                    <a:pt x="181" y="91"/>
                  </a:lnTo>
                  <a:lnTo>
                    <a:pt x="180" y="89"/>
                  </a:lnTo>
                  <a:lnTo>
                    <a:pt x="176" y="87"/>
                  </a:lnTo>
                  <a:lnTo>
                    <a:pt x="172" y="85"/>
                  </a:lnTo>
                  <a:lnTo>
                    <a:pt x="170" y="84"/>
                  </a:lnTo>
                  <a:lnTo>
                    <a:pt x="167" y="82"/>
                  </a:lnTo>
                  <a:lnTo>
                    <a:pt x="164" y="79"/>
                  </a:lnTo>
                  <a:lnTo>
                    <a:pt x="161" y="78"/>
                  </a:lnTo>
                  <a:lnTo>
                    <a:pt x="158" y="76"/>
                  </a:lnTo>
                  <a:lnTo>
                    <a:pt x="154" y="74"/>
                  </a:lnTo>
                  <a:lnTo>
                    <a:pt x="153" y="72"/>
                  </a:lnTo>
                  <a:lnTo>
                    <a:pt x="149" y="70"/>
                  </a:lnTo>
                  <a:lnTo>
                    <a:pt x="146" y="68"/>
                  </a:lnTo>
                  <a:lnTo>
                    <a:pt x="144" y="66"/>
                  </a:lnTo>
                  <a:lnTo>
                    <a:pt x="142" y="65"/>
                  </a:lnTo>
                  <a:lnTo>
                    <a:pt x="139" y="63"/>
                  </a:lnTo>
                  <a:lnTo>
                    <a:pt x="137" y="61"/>
                  </a:lnTo>
                  <a:lnTo>
                    <a:pt x="136" y="60"/>
                  </a:lnTo>
                  <a:lnTo>
                    <a:pt x="134" y="59"/>
                  </a:lnTo>
                  <a:lnTo>
                    <a:pt x="133" y="58"/>
                  </a:lnTo>
                  <a:lnTo>
                    <a:pt x="132" y="57"/>
                  </a:lnTo>
                  <a:lnTo>
                    <a:pt x="131" y="56"/>
                  </a:lnTo>
                  <a:lnTo>
                    <a:pt x="130" y="55"/>
                  </a:lnTo>
                  <a:lnTo>
                    <a:pt x="129" y="54"/>
                  </a:lnTo>
                  <a:lnTo>
                    <a:pt x="128" y="54"/>
                  </a:lnTo>
                  <a:lnTo>
                    <a:pt x="127" y="53"/>
                  </a:lnTo>
                  <a:lnTo>
                    <a:pt x="127" y="54"/>
                  </a:lnTo>
                  <a:lnTo>
                    <a:pt x="126" y="54"/>
                  </a:lnTo>
                  <a:lnTo>
                    <a:pt x="126" y="53"/>
                  </a:lnTo>
                  <a:lnTo>
                    <a:pt x="124" y="53"/>
                  </a:lnTo>
                  <a:lnTo>
                    <a:pt x="123" y="54"/>
                  </a:lnTo>
                  <a:lnTo>
                    <a:pt x="123" y="53"/>
                  </a:lnTo>
                  <a:lnTo>
                    <a:pt x="122" y="54"/>
                  </a:lnTo>
                  <a:lnTo>
                    <a:pt x="121" y="54"/>
                  </a:lnTo>
                  <a:lnTo>
                    <a:pt x="121" y="53"/>
                  </a:lnTo>
                  <a:lnTo>
                    <a:pt x="120" y="54"/>
                  </a:lnTo>
                  <a:lnTo>
                    <a:pt x="119" y="53"/>
                  </a:lnTo>
                  <a:lnTo>
                    <a:pt x="118" y="53"/>
                  </a:lnTo>
                  <a:lnTo>
                    <a:pt x="117" y="53"/>
                  </a:lnTo>
                  <a:lnTo>
                    <a:pt x="115" y="53"/>
                  </a:lnTo>
                  <a:lnTo>
                    <a:pt x="114" y="52"/>
                  </a:lnTo>
                  <a:lnTo>
                    <a:pt x="112" y="52"/>
                  </a:lnTo>
                  <a:lnTo>
                    <a:pt x="109" y="52"/>
                  </a:lnTo>
                  <a:lnTo>
                    <a:pt x="109" y="51"/>
                  </a:lnTo>
                  <a:lnTo>
                    <a:pt x="106" y="51"/>
                  </a:lnTo>
                  <a:lnTo>
                    <a:pt x="103" y="51"/>
                  </a:lnTo>
                  <a:lnTo>
                    <a:pt x="101" y="50"/>
                  </a:lnTo>
                  <a:lnTo>
                    <a:pt x="99" y="50"/>
                  </a:lnTo>
                  <a:lnTo>
                    <a:pt x="96" y="49"/>
                  </a:lnTo>
                  <a:lnTo>
                    <a:pt x="92" y="48"/>
                  </a:lnTo>
                  <a:lnTo>
                    <a:pt x="90" y="47"/>
                  </a:lnTo>
                  <a:lnTo>
                    <a:pt x="87" y="46"/>
                  </a:lnTo>
                  <a:lnTo>
                    <a:pt x="83" y="45"/>
                  </a:lnTo>
                  <a:lnTo>
                    <a:pt x="81" y="44"/>
                  </a:lnTo>
                  <a:lnTo>
                    <a:pt x="77" y="43"/>
                  </a:lnTo>
                  <a:lnTo>
                    <a:pt x="73" y="42"/>
                  </a:lnTo>
                  <a:lnTo>
                    <a:pt x="70" y="41"/>
                  </a:lnTo>
                  <a:lnTo>
                    <a:pt x="65" y="39"/>
                  </a:lnTo>
                  <a:lnTo>
                    <a:pt x="62" y="38"/>
                  </a:lnTo>
                  <a:lnTo>
                    <a:pt x="58" y="36"/>
                  </a:lnTo>
                  <a:lnTo>
                    <a:pt x="54" y="34"/>
                  </a:lnTo>
                  <a:lnTo>
                    <a:pt x="50" y="33"/>
                  </a:lnTo>
                  <a:lnTo>
                    <a:pt x="45" y="31"/>
                  </a:lnTo>
                  <a:lnTo>
                    <a:pt x="44" y="30"/>
                  </a:lnTo>
                  <a:lnTo>
                    <a:pt x="43" y="29"/>
                  </a:lnTo>
                  <a:lnTo>
                    <a:pt x="42" y="28"/>
                  </a:lnTo>
                  <a:lnTo>
                    <a:pt x="40" y="27"/>
                  </a:lnTo>
                  <a:lnTo>
                    <a:pt x="39" y="26"/>
                  </a:lnTo>
                  <a:lnTo>
                    <a:pt x="37" y="25"/>
                  </a:lnTo>
                  <a:lnTo>
                    <a:pt x="36" y="25"/>
                  </a:lnTo>
                  <a:lnTo>
                    <a:pt x="34" y="23"/>
                  </a:lnTo>
                  <a:lnTo>
                    <a:pt x="32" y="22"/>
                  </a:lnTo>
                  <a:lnTo>
                    <a:pt x="30" y="21"/>
                  </a:lnTo>
                  <a:lnTo>
                    <a:pt x="28" y="19"/>
                  </a:lnTo>
                  <a:lnTo>
                    <a:pt x="27" y="18"/>
                  </a:lnTo>
                  <a:lnTo>
                    <a:pt x="24" y="16"/>
                  </a:lnTo>
                  <a:lnTo>
                    <a:pt x="22" y="15"/>
                  </a:lnTo>
                  <a:lnTo>
                    <a:pt x="20" y="13"/>
                  </a:lnTo>
                  <a:lnTo>
                    <a:pt x="18" y="12"/>
                  </a:lnTo>
                  <a:lnTo>
                    <a:pt x="17" y="10"/>
                  </a:lnTo>
                  <a:lnTo>
                    <a:pt x="14" y="9"/>
                  </a:lnTo>
                  <a:lnTo>
                    <a:pt x="12" y="8"/>
                  </a:lnTo>
                  <a:lnTo>
                    <a:pt x="10" y="7"/>
                  </a:lnTo>
                  <a:lnTo>
                    <a:pt x="9" y="6"/>
                  </a:lnTo>
                  <a:lnTo>
                    <a:pt x="7" y="5"/>
                  </a:lnTo>
                  <a:lnTo>
                    <a:pt x="6" y="4"/>
                  </a:lnTo>
                  <a:lnTo>
                    <a:pt x="4" y="3"/>
                  </a:lnTo>
                  <a:lnTo>
                    <a:pt x="3" y="2"/>
                  </a:lnTo>
                  <a:lnTo>
                    <a:pt x="1" y="1"/>
                  </a:lnTo>
                  <a:lnTo>
                    <a:pt x="0" y="1"/>
                  </a:lnTo>
                  <a:lnTo>
                    <a:pt x="0" y="0"/>
                  </a:lnTo>
                  <a:lnTo>
                    <a:pt x="0" y="1"/>
                  </a:lnTo>
                  <a:lnTo>
                    <a:pt x="0" y="2"/>
                  </a:lnTo>
                  <a:lnTo>
                    <a:pt x="0" y="3"/>
                  </a:lnTo>
                  <a:lnTo>
                    <a:pt x="1" y="3"/>
                  </a:lnTo>
                  <a:lnTo>
                    <a:pt x="1" y="4"/>
                  </a:lnTo>
                  <a:lnTo>
                    <a:pt x="1" y="5"/>
                  </a:lnTo>
                  <a:lnTo>
                    <a:pt x="1" y="6"/>
                  </a:lnTo>
                  <a:lnTo>
                    <a:pt x="1" y="7"/>
                  </a:lnTo>
                  <a:lnTo>
                    <a:pt x="1" y="8"/>
                  </a:lnTo>
                  <a:lnTo>
                    <a:pt x="2" y="9"/>
                  </a:lnTo>
                  <a:lnTo>
                    <a:pt x="1" y="10"/>
                  </a:lnTo>
                  <a:lnTo>
                    <a:pt x="2" y="11"/>
                  </a:lnTo>
                  <a:lnTo>
                    <a:pt x="1" y="12"/>
                  </a:lnTo>
                  <a:lnTo>
                    <a:pt x="1" y="13"/>
                  </a:lnTo>
                  <a:lnTo>
                    <a:pt x="2" y="14"/>
                  </a:lnTo>
                  <a:lnTo>
                    <a:pt x="2" y="15"/>
                  </a:lnTo>
                  <a:lnTo>
                    <a:pt x="1" y="16"/>
                  </a:lnTo>
                  <a:lnTo>
                    <a:pt x="2" y="17"/>
                  </a:lnTo>
                  <a:lnTo>
                    <a:pt x="2" y="18"/>
                  </a:lnTo>
                  <a:lnTo>
                    <a:pt x="2" y="19"/>
                  </a:lnTo>
                  <a:lnTo>
                    <a:pt x="3" y="19"/>
                  </a:lnTo>
                  <a:lnTo>
                    <a:pt x="3" y="20"/>
                  </a:lnTo>
                  <a:lnTo>
                    <a:pt x="3" y="21"/>
                  </a:lnTo>
                  <a:lnTo>
                    <a:pt x="3" y="22"/>
                  </a:lnTo>
                  <a:lnTo>
                    <a:pt x="4" y="22"/>
                  </a:lnTo>
                  <a:lnTo>
                    <a:pt x="3" y="22"/>
                  </a:lnTo>
                  <a:lnTo>
                    <a:pt x="4" y="23"/>
                  </a:lnTo>
                  <a:lnTo>
                    <a:pt x="4" y="24"/>
                  </a:lnTo>
                  <a:lnTo>
                    <a:pt x="5" y="24"/>
                  </a:lnTo>
                  <a:lnTo>
                    <a:pt x="5" y="25"/>
                  </a:lnTo>
                  <a:lnTo>
                    <a:pt x="6" y="25"/>
                  </a:lnTo>
                  <a:lnTo>
                    <a:pt x="32" y="35"/>
                  </a:lnTo>
                  <a:lnTo>
                    <a:pt x="200" y="102"/>
                  </a:lnTo>
                </a:path>
              </a:pathLst>
            </a:custGeom>
            <a:solidFill>
              <a:srgbClr val="999999"/>
            </a:solidFill>
            <a:ln w="12700" cap="rnd">
              <a:noFill/>
              <a:round/>
              <a:headEnd/>
              <a:tailEnd/>
            </a:ln>
          </p:spPr>
          <p:txBody>
            <a:bodyPr/>
            <a:lstStyle/>
            <a:p>
              <a:endParaRPr lang="en-US"/>
            </a:p>
          </p:txBody>
        </p:sp>
        <p:sp>
          <p:nvSpPr>
            <p:cNvPr id="41117" name="Freeform 123"/>
            <p:cNvSpPr>
              <a:spLocks noChangeAspect="1"/>
            </p:cNvSpPr>
            <p:nvPr/>
          </p:nvSpPr>
          <p:spPr bwMode="auto">
            <a:xfrm>
              <a:off x="163" y="1368"/>
              <a:ext cx="170" cy="74"/>
            </a:xfrm>
            <a:custGeom>
              <a:avLst/>
              <a:gdLst>
                <a:gd name="T0" fmla="*/ 0 w 170"/>
                <a:gd name="T1" fmla="*/ 0 h 74"/>
                <a:gd name="T2" fmla="*/ 3 w 170"/>
                <a:gd name="T3" fmla="*/ 3 h 74"/>
                <a:gd name="T4" fmla="*/ 8 w 170"/>
                <a:gd name="T5" fmla="*/ 7 h 74"/>
                <a:gd name="T6" fmla="*/ 14 w 170"/>
                <a:gd name="T7" fmla="*/ 12 h 74"/>
                <a:gd name="T8" fmla="*/ 22 w 170"/>
                <a:gd name="T9" fmla="*/ 18 h 74"/>
                <a:gd name="T10" fmla="*/ 31 w 170"/>
                <a:gd name="T11" fmla="*/ 25 h 74"/>
                <a:gd name="T12" fmla="*/ 42 w 170"/>
                <a:gd name="T13" fmla="*/ 32 h 74"/>
                <a:gd name="T14" fmla="*/ 53 w 170"/>
                <a:gd name="T15" fmla="*/ 39 h 74"/>
                <a:gd name="T16" fmla="*/ 65 w 170"/>
                <a:gd name="T17" fmla="*/ 45 h 74"/>
                <a:gd name="T18" fmla="*/ 79 w 170"/>
                <a:gd name="T19" fmla="*/ 53 h 74"/>
                <a:gd name="T20" fmla="*/ 93 w 170"/>
                <a:gd name="T21" fmla="*/ 59 h 74"/>
                <a:gd name="T22" fmla="*/ 107 w 170"/>
                <a:gd name="T23" fmla="*/ 64 h 74"/>
                <a:gd name="T24" fmla="*/ 123 w 170"/>
                <a:gd name="T25" fmla="*/ 68 h 74"/>
                <a:gd name="T26" fmla="*/ 138 w 170"/>
                <a:gd name="T27" fmla="*/ 72 h 74"/>
                <a:gd name="T28" fmla="*/ 153 w 170"/>
                <a:gd name="T29" fmla="*/ 73 h 74"/>
                <a:gd name="T30" fmla="*/ 169 w 170"/>
                <a:gd name="T31" fmla="*/ 73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0"/>
                <a:gd name="T49" fmla="*/ 0 h 74"/>
                <a:gd name="T50" fmla="*/ 170 w 170"/>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0" h="74">
                  <a:moveTo>
                    <a:pt x="0" y="0"/>
                  </a:moveTo>
                  <a:lnTo>
                    <a:pt x="3" y="3"/>
                  </a:lnTo>
                  <a:lnTo>
                    <a:pt x="8" y="7"/>
                  </a:lnTo>
                  <a:lnTo>
                    <a:pt x="14" y="12"/>
                  </a:lnTo>
                  <a:lnTo>
                    <a:pt x="22" y="18"/>
                  </a:lnTo>
                  <a:lnTo>
                    <a:pt x="31" y="25"/>
                  </a:lnTo>
                  <a:lnTo>
                    <a:pt x="42" y="32"/>
                  </a:lnTo>
                  <a:lnTo>
                    <a:pt x="53" y="39"/>
                  </a:lnTo>
                  <a:lnTo>
                    <a:pt x="65" y="45"/>
                  </a:lnTo>
                  <a:lnTo>
                    <a:pt x="79" y="53"/>
                  </a:lnTo>
                  <a:lnTo>
                    <a:pt x="93" y="59"/>
                  </a:lnTo>
                  <a:lnTo>
                    <a:pt x="107" y="64"/>
                  </a:lnTo>
                  <a:lnTo>
                    <a:pt x="123" y="68"/>
                  </a:lnTo>
                  <a:lnTo>
                    <a:pt x="138" y="72"/>
                  </a:lnTo>
                  <a:lnTo>
                    <a:pt x="153" y="73"/>
                  </a:lnTo>
                  <a:lnTo>
                    <a:pt x="169" y="73"/>
                  </a:lnTo>
                </a:path>
              </a:pathLst>
            </a:custGeom>
            <a:noFill/>
            <a:ln w="12700" cap="rnd">
              <a:solidFill>
                <a:srgbClr val="000000"/>
              </a:solidFill>
              <a:round/>
              <a:headEnd/>
              <a:tailEnd/>
            </a:ln>
          </p:spPr>
          <p:txBody>
            <a:bodyPr/>
            <a:lstStyle/>
            <a:p>
              <a:endParaRPr lang="en-US"/>
            </a:p>
          </p:txBody>
        </p:sp>
        <p:sp>
          <p:nvSpPr>
            <p:cNvPr id="41118" name="Line 124"/>
            <p:cNvSpPr>
              <a:spLocks noChangeAspect="1" noChangeShapeType="1"/>
            </p:cNvSpPr>
            <p:nvPr/>
          </p:nvSpPr>
          <p:spPr bwMode="auto">
            <a:xfrm flipH="1">
              <a:off x="394" y="1475"/>
              <a:ext cx="7" cy="16"/>
            </a:xfrm>
            <a:prstGeom prst="line">
              <a:avLst/>
            </a:prstGeom>
            <a:noFill/>
            <a:ln w="12700">
              <a:noFill/>
              <a:round/>
              <a:headEnd/>
              <a:tailEnd/>
            </a:ln>
          </p:spPr>
          <p:txBody>
            <a:bodyPr wrap="none" anchor="ctr"/>
            <a:lstStyle/>
            <a:p>
              <a:endParaRPr lang="en-US"/>
            </a:p>
          </p:txBody>
        </p:sp>
        <p:sp>
          <p:nvSpPr>
            <p:cNvPr id="41119" name="Freeform 125"/>
            <p:cNvSpPr>
              <a:spLocks noChangeAspect="1"/>
            </p:cNvSpPr>
            <p:nvPr/>
          </p:nvSpPr>
          <p:spPr bwMode="auto">
            <a:xfrm>
              <a:off x="269" y="1441"/>
              <a:ext cx="186" cy="85"/>
            </a:xfrm>
            <a:custGeom>
              <a:avLst/>
              <a:gdLst>
                <a:gd name="T0" fmla="*/ 9 w 186"/>
                <a:gd name="T1" fmla="*/ 1 h 85"/>
                <a:gd name="T2" fmla="*/ 17 w 186"/>
                <a:gd name="T3" fmla="*/ 4 h 85"/>
                <a:gd name="T4" fmla="*/ 27 w 186"/>
                <a:gd name="T5" fmla="*/ 8 h 85"/>
                <a:gd name="T6" fmla="*/ 37 w 186"/>
                <a:gd name="T7" fmla="*/ 12 h 85"/>
                <a:gd name="T8" fmla="*/ 48 w 186"/>
                <a:gd name="T9" fmla="*/ 17 h 85"/>
                <a:gd name="T10" fmla="*/ 61 w 186"/>
                <a:gd name="T11" fmla="*/ 21 h 85"/>
                <a:gd name="T12" fmla="*/ 74 w 186"/>
                <a:gd name="T13" fmla="*/ 27 h 85"/>
                <a:gd name="T14" fmla="*/ 88 w 186"/>
                <a:gd name="T15" fmla="*/ 32 h 85"/>
                <a:gd name="T16" fmla="*/ 101 w 186"/>
                <a:gd name="T17" fmla="*/ 38 h 85"/>
                <a:gd name="T18" fmla="*/ 116 w 186"/>
                <a:gd name="T19" fmla="*/ 44 h 85"/>
                <a:gd name="T20" fmla="*/ 129 w 186"/>
                <a:gd name="T21" fmla="*/ 50 h 85"/>
                <a:gd name="T22" fmla="*/ 141 w 186"/>
                <a:gd name="T23" fmla="*/ 57 h 85"/>
                <a:gd name="T24" fmla="*/ 154 w 186"/>
                <a:gd name="T25" fmla="*/ 63 h 85"/>
                <a:gd name="T26" fmla="*/ 164 w 186"/>
                <a:gd name="T27" fmla="*/ 69 h 85"/>
                <a:gd name="T28" fmla="*/ 174 w 186"/>
                <a:gd name="T29" fmla="*/ 74 h 85"/>
                <a:gd name="T30" fmla="*/ 181 w 186"/>
                <a:gd name="T31" fmla="*/ 81 h 85"/>
                <a:gd name="T32" fmla="*/ 185 w 186"/>
                <a:gd name="T33" fmla="*/ 84 h 85"/>
                <a:gd name="T34" fmla="*/ 181 w 186"/>
                <a:gd name="T35" fmla="*/ 82 h 85"/>
                <a:gd name="T36" fmla="*/ 176 w 186"/>
                <a:gd name="T37" fmla="*/ 81 h 85"/>
                <a:gd name="T38" fmla="*/ 168 w 186"/>
                <a:gd name="T39" fmla="*/ 78 h 85"/>
                <a:gd name="T40" fmla="*/ 159 w 186"/>
                <a:gd name="T41" fmla="*/ 75 h 85"/>
                <a:gd name="T42" fmla="*/ 148 w 186"/>
                <a:gd name="T43" fmla="*/ 72 h 85"/>
                <a:gd name="T44" fmla="*/ 136 w 186"/>
                <a:gd name="T45" fmla="*/ 67 h 85"/>
                <a:gd name="T46" fmla="*/ 122 w 186"/>
                <a:gd name="T47" fmla="*/ 63 h 85"/>
                <a:gd name="T48" fmla="*/ 108 w 186"/>
                <a:gd name="T49" fmla="*/ 58 h 85"/>
                <a:gd name="T50" fmla="*/ 92 w 186"/>
                <a:gd name="T51" fmla="*/ 53 h 85"/>
                <a:gd name="T52" fmla="*/ 78 w 186"/>
                <a:gd name="T53" fmla="*/ 47 h 85"/>
                <a:gd name="T54" fmla="*/ 62 w 186"/>
                <a:gd name="T55" fmla="*/ 42 h 85"/>
                <a:gd name="T56" fmla="*/ 47 w 186"/>
                <a:gd name="T57" fmla="*/ 36 h 85"/>
                <a:gd name="T58" fmla="*/ 32 w 186"/>
                <a:gd name="T59" fmla="*/ 30 h 85"/>
                <a:gd name="T60" fmla="*/ 18 w 186"/>
                <a:gd name="T61" fmla="*/ 25 h 85"/>
                <a:gd name="T62" fmla="*/ 6 w 186"/>
                <a:gd name="T63" fmla="*/ 18 h 85"/>
                <a:gd name="T64" fmla="*/ 6 w 186"/>
                <a:gd name="T65" fmla="*/ 0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85"/>
                <a:gd name="T101" fmla="*/ 186 w 18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85">
                  <a:moveTo>
                    <a:pt x="6" y="0"/>
                  </a:moveTo>
                  <a:lnTo>
                    <a:pt x="9" y="1"/>
                  </a:lnTo>
                  <a:lnTo>
                    <a:pt x="13" y="2"/>
                  </a:lnTo>
                  <a:lnTo>
                    <a:pt x="17" y="4"/>
                  </a:lnTo>
                  <a:lnTo>
                    <a:pt x="21" y="6"/>
                  </a:lnTo>
                  <a:lnTo>
                    <a:pt x="27" y="8"/>
                  </a:lnTo>
                  <a:lnTo>
                    <a:pt x="31" y="9"/>
                  </a:lnTo>
                  <a:lnTo>
                    <a:pt x="37" y="12"/>
                  </a:lnTo>
                  <a:lnTo>
                    <a:pt x="42" y="14"/>
                  </a:lnTo>
                  <a:lnTo>
                    <a:pt x="48" y="17"/>
                  </a:lnTo>
                  <a:lnTo>
                    <a:pt x="55" y="18"/>
                  </a:lnTo>
                  <a:lnTo>
                    <a:pt x="61" y="21"/>
                  </a:lnTo>
                  <a:lnTo>
                    <a:pt x="68" y="24"/>
                  </a:lnTo>
                  <a:lnTo>
                    <a:pt x="74" y="27"/>
                  </a:lnTo>
                  <a:lnTo>
                    <a:pt x="81" y="29"/>
                  </a:lnTo>
                  <a:lnTo>
                    <a:pt x="88" y="32"/>
                  </a:lnTo>
                  <a:lnTo>
                    <a:pt x="95" y="35"/>
                  </a:lnTo>
                  <a:lnTo>
                    <a:pt x="101" y="38"/>
                  </a:lnTo>
                  <a:lnTo>
                    <a:pt x="109" y="42"/>
                  </a:lnTo>
                  <a:lnTo>
                    <a:pt x="116" y="44"/>
                  </a:lnTo>
                  <a:lnTo>
                    <a:pt x="122" y="47"/>
                  </a:lnTo>
                  <a:lnTo>
                    <a:pt x="129" y="50"/>
                  </a:lnTo>
                  <a:lnTo>
                    <a:pt x="136" y="54"/>
                  </a:lnTo>
                  <a:lnTo>
                    <a:pt x="141" y="57"/>
                  </a:lnTo>
                  <a:lnTo>
                    <a:pt x="148" y="60"/>
                  </a:lnTo>
                  <a:lnTo>
                    <a:pt x="154" y="63"/>
                  </a:lnTo>
                  <a:lnTo>
                    <a:pt x="159" y="65"/>
                  </a:lnTo>
                  <a:lnTo>
                    <a:pt x="164" y="69"/>
                  </a:lnTo>
                  <a:lnTo>
                    <a:pt x="169" y="72"/>
                  </a:lnTo>
                  <a:lnTo>
                    <a:pt x="174" y="74"/>
                  </a:lnTo>
                  <a:lnTo>
                    <a:pt x="177" y="77"/>
                  </a:lnTo>
                  <a:lnTo>
                    <a:pt x="181" y="81"/>
                  </a:lnTo>
                  <a:lnTo>
                    <a:pt x="185" y="83"/>
                  </a:lnTo>
                  <a:lnTo>
                    <a:pt x="185" y="84"/>
                  </a:lnTo>
                  <a:lnTo>
                    <a:pt x="183" y="83"/>
                  </a:lnTo>
                  <a:lnTo>
                    <a:pt x="181" y="82"/>
                  </a:lnTo>
                  <a:lnTo>
                    <a:pt x="179" y="81"/>
                  </a:lnTo>
                  <a:lnTo>
                    <a:pt x="176" y="81"/>
                  </a:lnTo>
                  <a:lnTo>
                    <a:pt x="173" y="79"/>
                  </a:lnTo>
                  <a:lnTo>
                    <a:pt x="168" y="78"/>
                  </a:lnTo>
                  <a:lnTo>
                    <a:pt x="165" y="76"/>
                  </a:lnTo>
                  <a:lnTo>
                    <a:pt x="159" y="75"/>
                  </a:lnTo>
                  <a:lnTo>
                    <a:pt x="154" y="74"/>
                  </a:lnTo>
                  <a:lnTo>
                    <a:pt x="148" y="72"/>
                  </a:lnTo>
                  <a:lnTo>
                    <a:pt x="142" y="70"/>
                  </a:lnTo>
                  <a:lnTo>
                    <a:pt x="136" y="67"/>
                  </a:lnTo>
                  <a:lnTo>
                    <a:pt x="129" y="65"/>
                  </a:lnTo>
                  <a:lnTo>
                    <a:pt x="122" y="63"/>
                  </a:lnTo>
                  <a:lnTo>
                    <a:pt x="115" y="61"/>
                  </a:lnTo>
                  <a:lnTo>
                    <a:pt x="108" y="58"/>
                  </a:lnTo>
                  <a:lnTo>
                    <a:pt x="101" y="56"/>
                  </a:lnTo>
                  <a:lnTo>
                    <a:pt x="92" y="53"/>
                  </a:lnTo>
                  <a:lnTo>
                    <a:pt x="85" y="50"/>
                  </a:lnTo>
                  <a:lnTo>
                    <a:pt x="78" y="47"/>
                  </a:lnTo>
                  <a:lnTo>
                    <a:pt x="70" y="45"/>
                  </a:lnTo>
                  <a:lnTo>
                    <a:pt x="62" y="42"/>
                  </a:lnTo>
                  <a:lnTo>
                    <a:pt x="55" y="39"/>
                  </a:lnTo>
                  <a:lnTo>
                    <a:pt x="47" y="36"/>
                  </a:lnTo>
                  <a:lnTo>
                    <a:pt x="40" y="33"/>
                  </a:lnTo>
                  <a:lnTo>
                    <a:pt x="32" y="30"/>
                  </a:lnTo>
                  <a:lnTo>
                    <a:pt x="26" y="28"/>
                  </a:lnTo>
                  <a:lnTo>
                    <a:pt x="18" y="25"/>
                  </a:lnTo>
                  <a:lnTo>
                    <a:pt x="12" y="21"/>
                  </a:lnTo>
                  <a:lnTo>
                    <a:pt x="6" y="18"/>
                  </a:lnTo>
                  <a:lnTo>
                    <a:pt x="0" y="16"/>
                  </a:lnTo>
                  <a:lnTo>
                    <a:pt x="6" y="0"/>
                  </a:lnTo>
                </a:path>
              </a:pathLst>
            </a:custGeom>
            <a:solidFill>
              <a:srgbClr val="BFBFBF"/>
            </a:solidFill>
            <a:ln w="12700" cap="rnd">
              <a:noFill/>
              <a:round/>
              <a:headEnd/>
              <a:tailEnd/>
            </a:ln>
          </p:spPr>
          <p:txBody>
            <a:bodyPr/>
            <a:lstStyle/>
            <a:p>
              <a:endParaRPr lang="en-US"/>
            </a:p>
          </p:txBody>
        </p:sp>
        <p:sp>
          <p:nvSpPr>
            <p:cNvPr id="41120" name="Freeform 126"/>
            <p:cNvSpPr>
              <a:spLocks noChangeAspect="1"/>
            </p:cNvSpPr>
            <p:nvPr/>
          </p:nvSpPr>
          <p:spPr bwMode="auto">
            <a:xfrm>
              <a:off x="270" y="1447"/>
              <a:ext cx="97" cy="39"/>
            </a:xfrm>
            <a:custGeom>
              <a:avLst/>
              <a:gdLst>
                <a:gd name="T0" fmla="*/ 92 w 97"/>
                <a:gd name="T1" fmla="*/ 31 h 39"/>
                <a:gd name="T2" fmla="*/ 87 w 97"/>
                <a:gd name="T3" fmla="*/ 28 h 39"/>
                <a:gd name="T4" fmla="*/ 83 w 97"/>
                <a:gd name="T5" fmla="*/ 26 h 39"/>
                <a:gd name="T6" fmla="*/ 76 w 97"/>
                <a:gd name="T7" fmla="*/ 22 h 39"/>
                <a:gd name="T8" fmla="*/ 69 w 97"/>
                <a:gd name="T9" fmla="*/ 19 h 39"/>
                <a:gd name="T10" fmla="*/ 61 w 97"/>
                <a:gd name="T11" fmla="*/ 17 h 39"/>
                <a:gd name="T12" fmla="*/ 54 w 97"/>
                <a:gd name="T13" fmla="*/ 14 h 39"/>
                <a:gd name="T14" fmla="*/ 46 w 97"/>
                <a:gd name="T15" fmla="*/ 11 h 39"/>
                <a:gd name="T16" fmla="*/ 38 w 97"/>
                <a:gd name="T17" fmla="*/ 9 h 39"/>
                <a:gd name="T18" fmla="*/ 31 w 97"/>
                <a:gd name="T19" fmla="*/ 7 h 39"/>
                <a:gd name="T20" fmla="*/ 24 w 97"/>
                <a:gd name="T21" fmla="*/ 4 h 39"/>
                <a:gd name="T22" fmla="*/ 18 w 97"/>
                <a:gd name="T23" fmla="*/ 3 h 39"/>
                <a:gd name="T24" fmla="*/ 13 w 97"/>
                <a:gd name="T25" fmla="*/ 1 h 39"/>
                <a:gd name="T26" fmla="*/ 8 w 97"/>
                <a:gd name="T27" fmla="*/ 0 h 39"/>
                <a:gd name="T28" fmla="*/ 5 w 97"/>
                <a:gd name="T29" fmla="*/ 0 h 39"/>
                <a:gd name="T30" fmla="*/ 3 w 97"/>
                <a:gd name="T31" fmla="*/ 0 h 39"/>
                <a:gd name="T32" fmla="*/ 2 w 97"/>
                <a:gd name="T33" fmla="*/ 9 h 39"/>
                <a:gd name="T34" fmla="*/ 6 w 97"/>
                <a:gd name="T35" fmla="*/ 10 h 39"/>
                <a:gd name="T36" fmla="*/ 11 w 97"/>
                <a:gd name="T37" fmla="*/ 13 h 39"/>
                <a:gd name="T38" fmla="*/ 17 w 97"/>
                <a:gd name="T39" fmla="*/ 15 h 39"/>
                <a:gd name="T40" fmla="*/ 25 w 97"/>
                <a:gd name="T41" fmla="*/ 18 h 39"/>
                <a:gd name="T42" fmla="*/ 33 w 97"/>
                <a:gd name="T43" fmla="*/ 20 h 39"/>
                <a:gd name="T44" fmla="*/ 41 w 97"/>
                <a:gd name="T45" fmla="*/ 24 h 39"/>
                <a:gd name="T46" fmla="*/ 50 w 97"/>
                <a:gd name="T47" fmla="*/ 27 h 39"/>
                <a:gd name="T48" fmla="*/ 58 w 97"/>
                <a:gd name="T49" fmla="*/ 29 h 39"/>
                <a:gd name="T50" fmla="*/ 66 w 97"/>
                <a:gd name="T51" fmla="*/ 32 h 39"/>
                <a:gd name="T52" fmla="*/ 74 w 97"/>
                <a:gd name="T53" fmla="*/ 34 h 39"/>
                <a:gd name="T54" fmla="*/ 80 w 97"/>
                <a:gd name="T55" fmla="*/ 36 h 39"/>
                <a:gd name="T56" fmla="*/ 87 w 97"/>
                <a:gd name="T57" fmla="*/ 38 h 39"/>
                <a:gd name="T58" fmla="*/ 91 w 97"/>
                <a:gd name="T59" fmla="*/ 38 h 39"/>
                <a:gd name="T60" fmla="*/ 94 w 97"/>
                <a:gd name="T61" fmla="*/ 38 h 39"/>
                <a:gd name="T62" fmla="*/ 96 w 97"/>
                <a:gd name="T63" fmla="*/ 36 h 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7"/>
                <a:gd name="T97" fmla="*/ 0 h 39"/>
                <a:gd name="T98" fmla="*/ 97 w 97"/>
                <a:gd name="T99" fmla="*/ 39 h 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7" h="39">
                  <a:moveTo>
                    <a:pt x="94" y="33"/>
                  </a:moveTo>
                  <a:lnTo>
                    <a:pt x="92" y="31"/>
                  </a:lnTo>
                  <a:lnTo>
                    <a:pt x="90" y="30"/>
                  </a:lnTo>
                  <a:lnTo>
                    <a:pt x="87" y="28"/>
                  </a:lnTo>
                  <a:lnTo>
                    <a:pt x="86" y="27"/>
                  </a:lnTo>
                  <a:lnTo>
                    <a:pt x="83" y="26"/>
                  </a:lnTo>
                  <a:lnTo>
                    <a:pt x="79" y="24"/>
                  </a:lnTo>
                  <a:lnTo>
                    <a:pt x="76" y="22"/>
                  </a:lnTo>
                  <a:lnTo>
                    <a:pt x="73" y="21"/>
                  </a:lnTo>
                  <a:lnTo>
                    <a:pt x="69" y="19"/>
                  </a:lnTo>
                  <a:lnTo>
                    <a:pt x="65" y="19"/>
                  </a:lnTo>
                  <a:lnTo>
                    <a:pt x="61" y="17"/>
                  </a:lnTo>
                  <a:lnTo>
                    <a:pt x="58" y="16"/>
                  </a:lnTo>
                  <a:lnTo>
                    <a:pt x="54" y="14"/>
                  </a:lnTo>
                  <a:lnTo>
                    <a:pt x="51" y="12"/>
                  </a:lnTo>
                  <a:lnTo>
                    <a:pt x="46" y="11"/>
                  </a:lnTo>
                  <a:lnTo>
                    <a:pt x="43" y="10"/>
                  </a:lnTo>
                  <a:lnTo>
                    <a:pt x="38" y="9"/>
                  </a:lnTo>
                  <a:lnTo>
                    <a:pt x="34" y="8"/>
                  </a:lnTo>
                  <a:lnTo>
                    <a:pt x="31" y="7"/>
                  </a:lnTo>
                  <a:lnTo>
                    <a:pt x="27" y="6"/>
                  </a:lnTo>
                  <a:lnTo>
                    <a:pt x="24" y="4"/>
                  </a:lnTo>
                  <a:lnTo>
                    <a:pt x="21" y="4"/>
                  </a:lnTo>
                  <a:lnTo>
                    <a:pt x="18" y="3"/>
                  </a:lnTo>
                  <a:lnTo>
                    <a:pt x="15" y="2"/>
                  </a:lnTo>
                  <a:lnTo>
                    <a:pt x="13" y="1"/>
                  </a:lnTo>
                  <a:lnTo>
                    <a:pt x="10" y="1"/>
                  </a:lnTo>
                  <a:lnTo>
                    <a:pt x="8" y="0"/>
                  </a:lnTo>
                  <a:lnTo>
                    <a:pt x="7" y="0"/>
                  </a:lnTo>
                  <a:lnTo>
                    <a:pt x="5" y="0"/>
                  </a:lnTo>
                  <a:lnTo>
                    <a:pt x="4" y="0"/>
                  </a:lnTo>
                  <a:lnTo>
                    <a:pt x="3" y="0"/>
                  </a:lnTo>
                  <a:lnTo>
                    <a:pt x="0" y="9"/>
                  </a:lnTo>
                  <a:lnTo>
                    <a:pt x="2" y="9"/>
                  </a:lnTo>
                  <a:lnTo>
                    <a:pt x="4" y="10"/>
                  </a:lnTo>
                  <a:lnTo>
                    <a:pt x="6" y="10"/>
                  </a:lnTo>
                  <a:lnTo>
                    <a:pt x="8" y="11"/>
                  </a:lnTo>
                  <a:lnTo>
                    <a:pt x="11" y="13"/>
                  </a:lnTo>
                  <a:lnTo>
                    <a:pt x="14" y="14"/>
                  </a:lnTo>
                  <a:lnTo>
                    <a:pt x="17" y="15"/>
                  </a:lnTo>
                  <a:lnTo>
                    <a:pt x="21" y="17"/>
                  </a:lnTo>
                  <a:lnTo>
                    <a:pt x="25" y="18"/>
                  </a:lnTo>
                  <a:lnTo>
                    <a:pt x="29" y="19"/>
                  </a:lnTo>
                  <a:lnTo>
                    <a:pt x="33" y="20"/>
                  </a:lnTo>
                  <a:lnTo>
                    <a:pt x="37" y="22"/>
                  </a:lnTo>
                  <a:lnTo>
                    <a:pt x="41" y="24"/>
                  </a:lnTo>
                  <a:lnTo>
                    <a:pt x="45" y="25"/>
                  </a:lnTo>
                  <a:lnTo>
                    <a:pt x="50" y="27"/>
                  </a:lnTo>
                  <a:lnTo>
                    <a:pt x="53" y="28"/>
                  </a:lnTo>
                  <a:lnTo>
                    <a:pt x="58" y="29"/>
                  </a:lnTo>
                  <a:lnTo>
                    <a:pt x="61" y="31"/>
                  </a:lnTo>
                  <a:lnTo>
                    <a:pt x="66" y="32"/>
                  </a:lnTo>
                  <a:lnTo>
                    <a:pt x="69" y="33"/>
                  </a:lnTo>
                  <a:lnTo>
                    <a:pt x="74" y="34"/>
                  </a:lnTo>
                  <a:lnTo>
                    <a:pt x="78" y="35"/>
                  </a:lnTo>
                  <a:lnTo>
                    <a:pt x="80" y="36"/>
                  </a:lnTo>
                  <a:lnTo>
                    <a:pt x="84" y="37"/>
                  </a:lnTo>
                  <a:lnTo>
                    <a:pt x="87" y="38"/>
                  </a:lnTo>
                  <a:lnTo>
                    <a:pt x="88" y="38"/>
                  </a:lnTo>
                  <a:lnTo>
                    <a:pt x="91" y="38"/>
                  </a:lnTo>
                  <a:lnTo>
                    <a:pt x="93" y="38"/>
                  </a:lnTo>
                  <a:lnTo>
                    <a:pt x="94" y="38"/>
                  </a:lnTo>
                  <a:lnTo>
                    <a:pt x="95" y="37"/>
                  </a:lnTo>
                  <a:lnTo>
                    <a:pt x="96" y="36"/>
                  </a:lnTo>
                  <a:lnTo>
                    <a:pt x="94" y="33"/>
                  </a:lnTo>
                </a:path>
              </a:pathLst>
            </a:custGeom>
            <a:solidFill>
              <a:srgbClr val="B2B2B2"/>
            </a:solidFill>
            <a:ln w="12700" cap="rnd">
              <a:noFill/>
              <a:round/>
              <a:headEnd/>
              <a:tailEnd/>
            </a:ln>
          </p:spPr>
          <p:txBody>
            <a:bodyPr/>
            <a:lstStyle/>
            <a:p>
              <a:endParaRPr lang="en-US"/>
            </a:p>
          </p:txBody>
        </p:sp>
        <p:sp>
          <p:nvSpPr>
            <p:cNvPr id="41121" name="Freeform 127"/>
            <p:cNvSpPr>
              <a:spLocks noChangeAspect="1"/>
            </p:cNvSpPr>
            <p:nvPr/>
          </p:nvSpPr>
          <p:spPr bwMode="auto">
            <a:xfrm>
              <a:off x="308" y="1439"/>
              <a:ext cx="74" cy="191"/>
            </a:xfrm>
            <a:custGeom>
              <a:avLst/>
              <a:gdLst>
                <a:gd name="T0" fmla="*/ 0 w 74"/>
                <a:gd name="T1" fmla="*/ 190 h 191"/>
                <a:gd name="T2" fmla="*/ 15 w 74"/>
                <a:gd name="T3" fmla="*/ 151 h 191"/>
                <a:gd name="T4" fmla="*/ 15 w 74"/>
                <a:gd name="T5" fmla="*/ 150 h 191"/>
                <a:gd name="T6" fmla="*/ 19 w 74"/>
                <a:gd name="T7" fmla="*/ 150 h 191"/>
                <a:gd name="T8" fmla="*/ 20 w 74"/>
                <a:gd name="T9" fmla="*/ 146 h 191"/>
                <a:gd name="T10" fmla="*/ 25 w 74"/>
                <a:gd name="T11" fmla="*/ 144 h 191"/>
                <a:gd name="T12" fmla="*/ 29 w 74"/>
                <a:gd name="T13" fmla="*/ 143 h 191"/>
                <a:gd name="T14" fmla="*/ 31 w 74"/>
                <a:gd name="T15" fmla="*/ 138 h 191"/>
                <a:gd name="T16" fmla="*/ 33 w 74"/>
                <a:gd name="T17" fmla="*/ 134 h 191"/>
                <a:gd name="T18" fmla="*/ 38 w 74"/>
                <a:gd name="T19" fmla="*/ 130 h 191"/>
                <a:gd name="T20" fmla="*/ 40 w 74"/>
                <a:gd name="T21" fmla="*/ 126 h 191"/>
                <a:gd name="T22" fmla="*/ 38 w 74"/>
                <a:gd name="T23" fmla="*/ 119 h 191"/>
                <a:gd name="T24" fmla="*/ 40 w 74"/>
                <a:gd name="T25" fmla="*/ 115 h 191"/>
                <a:gd name="T26" fmla="*/ 42 w 74"/>
                <a:gd name="T27" fmla="*/ 110 h 191"/>
                <a:gd name="T28" fmla="*/ 44 w 74"/>
                <a:gd name="T29" fmla="*/ 107 h 191"/>
                <a:gd name="T30" fmla="*/ 45 w 74"/>
                <a:gd name="T31" fmla="*/ 103 h 191"/>
                <a:gd name="T32" fmla="*/ 42 w 74"/>
                <a:gd name="T33" fmla="*/ 99 h 191"/>
                <a:gd name="T34" fmla="*/ 44 w 74"/>
                <a:gd name="T35" fmla="*/ 95 h 191"/>
                <a:gd name="T36" fmla="*/ 45 w 74"/>
                <a:gd name="T37" fmla="*/ 94 h 191"/>
                <a:gd name="T38" fmla="*/ 48 w 74"/>
                <a:gd name="T39" fmla="*/ 93 h 191"/>
                <a:gd name="T40" fmla="*/ 50 w 74"/>
                <a:gd name="T41" fmla="*/ 90 h 191"/>
                <a:gd name="T42" fmla="*/ 51 w 74"/>
                <a:gd name="T43" fmla="*/ 86 h 191"/>
                <a:gd name="T44" fmla="*/ 53 w 74"/>
                <a:gd name="T45" fmla="*/ 81 h 191"/>
                <a:gd name="T46" fmla="*/ 54 w 74"/>
                <a:gd name="T47" fmla="*/ 77 h 191"/>
                <a:gd name="T48" fmla="*/ 60 w 74"/>
                <a:gd name="T49" fmla="*/ 73 h 191"/>
                <a:gd name="T50" fmla="*/ 62 w 74"/>
                <a:gd name="T51" fmla="*/ 69 h 191"/>
                <a:gd name="T52" fmla="*/ 60 w 74"/>
                <a:gd name="T53" fmla="*/ 63 h 191"/>
                <a:gd name="T54" fmla="*/ 62 w 74"/>
                <a:gd name="T55" fmla="*/ 58 h 191"/>
                <a:gd name="T56" fmla="*/ 63 w 74"/>
                <a:gd name="T57" fmla="*/ 54 h 191"/>
                <a:gd name="T58" fmla="*/ 62 w 74"/>
                <a:gd name="T59" fmla="*/ 49 h 191"/>
                <a:gd name="T60" fmla="*/ 59 w 74"/>
                <a:gd name="T61" fmla="*/ 45 h 191"/>
                <a:gd name="T62" fmla="*/ 61 w 74"/>
                <a:gd name="T63" fmla="*/ 42 h 191"/>
                <a:gd name="T64" fmla="*/ 57 w 74"/>
                <a:gd name="T65" fmla="*/ 39 h 191"/>
                <a:gd name="T66" fmla="*/ 58 w 74"/>
                <a:gd name="T67" fmla="*/ 38 h 191"/>
                <a:gd name="T68" fmla="*/ 73 w 74"/>
                <a:gd name="T69" fmla="*/ 0 h 19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191"/>
                <a:gd name="T107" fmla="*/ 74 w 74"/>
                <a:gd name="T108" fmla="*/ 191 h 19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191">
                  <a:moveTo>
                    <a:pt x="0" y="190"/>
                  </a:moveTo>
                  <a:lnTo>
                    <a:pt x="15" y="151"/>
                  </a:lnTo>
                  <a:lnTo>
                    <a:pt x="15" y="150"/>
                  </a:lnTo>
                  <a:lnTo>
                    <a:pt x="19" y="150"/>
                  </a:lnTo>
                  <a:lnTo>
                    <a:pt x="20" y="146"/>
                  </a:lnTo>
                  <a:lnTo>
                    <a:pt x="25" y="144"/>
                  </a:lnTo>
                  <a:lnTo>
                    <a:pt x="29" y="143"/>
                  </a:lnTo>
                  <a:lnTo>
                    <a:pt x="31" y="138"/>
                  </a:lnTo>
                  <a:lnTo>
                    <a:pt x="33" y="134"/>
                  </a:lnTo>
                  <a:lnTo>
                    <a:pt x="38" y="130"/>
                  </a:lnTo>
                  <a:lnTo>
                    <a:pt x="40" y="126"/>
                  </a:lnTo>
                  <a:lnTo>
                    <a:pt x="38" y="119"/>
                  </a:lnTo>
                  <a:lnTo>
                    <a:pt x="40" y="115"/>
                  </a:lnTo>
                  <a:lnTo>
                    <a:pt x="42" y="110"/>
                  </a:lnTo>
                  <a:lnTo>
                    <a:pt x="44" y="107"/>
                  </a:lnTo>
                  <a:lnTo>
                    <a:pt x="45" y="103"/>
                  </a:lnTo>
                  <a:lnTo>
                    <a:pt x="42" y="99"/>
                  </a:lnTo>
                  <a:lnTo>
                    <a:pt x="44" y="95"/>
                  </a:lnTo>
                  <a:lnTo>
                    <a:pt x="45" y="94"/>
                  </a:lnTo>
                  <a:lnTo>
                    <a:pt x="48" y="93"/>
                  </a:lnTo>
                  <a:lnTo>
                    <a:pt x="50" y="90"/>
                  </a:lnTo>
                  <a:lnTo>
                    <a:pt x="51" y="86"/>
                  </a:lnTo>
                  <a:lnTo>
                    <a:pt x="53" y="81"/>
                  </a:lnTo>
                  <a:lnTo>
                    <a:pt x="54" y="77"/>
                  </a:lnTo>
                  <a:lnTo>
                    <a:pt x="60" y="73"/>
                  </a:lnTo>
                  <a:lnTo>
                    <a:pt x="62" y="69"/>
                  </a:lnTo>
                  <a:lnTo>
                    <a:pt x="60" y="63"/>
                  </a:lnTo>
                  <a:lnTo>
                    <a:pt x="62" y="58"/>
                  </a:lnTo>
                  <a:lnTo>
                    <a:pt x="63" y="54"/>
                  </a:lnTo>
                  <a:lnTo>
                    <a:pt x="62" y="49"/>
                  </a:lnTo>
                  <a:lnTo>
                    <a:pt x="59" y="45"/>
                  </a:lnTo>
                  <a:lnTo>
                    <a:pt x="61" y="42"/>
                  </a:lnTo>
                  <a:lnTo>
                    <a:pt x="57" y="39"/>
                  </a:lnTo>
                  <a:lnTo>
                    <a:pt x="58" y="38"/>
                  </a:lnTo>
                  <a:lnTo>
                    <a:pt x="73" y="0"/>
                  </a:lnTo>
                </a:path>
              </a:pathLst>
            </a:custGeom>
            <a:noFill/>
            <a:ln w="12700" cap="rnd">
              <a:solidFill>
                <a:srgbClr val="000000"/>
              </a:solidFill>
              <a:round/>
              <a:headEnd/>
              <a:tailEnd/>
            </a:ln>
          </p:spPr>
          <p:txBody>
            <a:bodyPr/>
            <a:lstStyle/>
            <a:p>
              <a:endParaRPr lang="en-US"/>
            </a:p>
          </p:txBody>
        </p:sp>
        <p:sp>
          <p:nvSpPr>
            <p:cNvPr id="41122" name="Freeform 128"/>
            <p:cNvSpPr>
              <a:spLocks noChangeAspect="1"/>
            </p:cNvSpPr>
            <p:nvPr/>
          </p:nvSpPr>
          <p:spPr bwMode="auto">
            <a:xfrm>
              <a:off x="173" y="1298"/>
              <a:ext cx="161" cy="141"/>
            </a:xfrm>
            <a:custGeom>
              <a:avLst/>
              <a:gdLst>
                <a:gd name="T0" fmla="*/ 160 w 161"/>
                <a:gd name="T1" fmla="*/ 140 h 141"/>
                <a:gd name="T2" fmla="*/ 154 w 161"/>
                <a:gd name="T3" fmla="*/ 123 h 141"/>
                <a:gd name="T4" fmla="*/ 124 w 161"/>
                <a:gd name="T5" fmla="*/ 112 h 141"/>
                <a:gd name="T6" fmla="*/ 109 w 161"/>
                <a:gd name="T7" fmla="*/ 70 h 141"/>
                <a:gd name="T8" fmla="*/ 108 w 161"/>
                <a:gd name="T9" fmla="*/ 68 h 141"/>
                <a:gd name="T10" fmla="*/ 107 w 161"/>
                <a:gd name="T11" fmla="*/ 67 h 141"/>
                <a:gd name="T12" fmla="*/ 106 w 161"/>
                <a:gd name="T13" fmla="*/ 65 h 141"/>
                <a:gd name="T14" fmla="*/ 106 w 161"/>
                <a:gd name="T15" fmla="*/ 63 h 141"/>
                <a:gd name="T16" fmla="*/ 105 w 161"/>
                <a:gd name="T17" fmla="*/ 61 h 141"/>
                <a:gd name="T18" fmla="*/ 104 w 161"/>
                <a:gd name="T19" fmla="*/ 60 h 141"/>
                <a:gd name="T20" fmla="*/ 103 w 161"/>
                <a:gd name="T21" fmla="*/ 57 h 141"/>
                <a:gd name="T22" fmla="*/ 101 w 161"/>
                <a:gd name="T23" fmla="*/ 53 h 141"/>
                <a:gd name="T24" fmla="*/ 99 w 161"/>
                <a:gd name="T25" fmla="*/ 52 h 141"/>
                <a:gd name="T26" fmla="*/ 98 w 161"/>
                <a:gd name="T27" fmla="*/ 49 h 141"/>
                <a:gd name="T28" fmla="*/ 97 w 161"/>
                <a:gd name="T29" fmla="*/ 45 h 141"/>
                <a:gd name="T30" fmla="*/ 95 w 161"/>
                <a:gd name="T31" fmla="*/ 43 h 141"/>
                <a:gd name="T32" fmla="*/ 92 w 161"/>
                <a:gd name="T33" fmla="*/ 40 h 141"/>
                <a:gd name="T34" fmla="*/ 90 w 161"/>
                <a:gd name="T35" fmla="*/ 37 h 141"/>
                <a:gd name="T36" fmla="*/ 88 w 161"/>
                <a:gd name="T37" fmla="*/ 34 h 141"/>
                <a:gd name="T38" fmla="*/ 87 w 161"/>
                <a:gd name="T39" fmla="*/ 31 h 141"/>
                <a:gd name="T40" fmla="*/ 85 w 161"/>
                <a:gd name="T41" fmla="*/ 28 h 141"/>
                <a:gd name="T42" fmla="*/ 82 w 161"/>
                <a:gd name="T43" fmla="*/ 26 h 141"/>
                <a:gd name="T44" fmla="*/ 80 w 161"/>
                <a:gd name="T45" fmla="*/ 23 h 141"/>
                <a:gd name="T46" fmla="*/ 78 w 161"/>
                <a:gd name="T47" fmla="*/ 20 h 141"/>
                <a:gd name="T48" fmla="*/ 75 w 161"/>
                <a:gd name="T49" fmla="*/ 17 h 141"/>
                <a:gd name="T50" fmla="*/ 73 w 161"/>
                <a:gd name="T51" fmla="*/ 16 h 141"/>
                <a:gd name="T52" fmla="*/ 71 w 161"/>
                <a:gd name="T53" fmla="*/ 13 h 141"/>
                <a:gd name="T54" fmla="*/ 69 w 161"/>
                <a:gd name="T55" fmla="*/ 11 h 141"/>
                <a:gd name="T56" fmla="*/ 66 w 161"/>
                <a:gd name="T57" fmla="*/ 9 h 141"/>
                <a:gd name="T58" fmla="*/ 63 w 161"/>
                <a:gd name="T59" fmla="*/ 8 h 141"/>
                <a:gd name="T60" fmla="*/ 61 w 161"/>
                <a:gd name="T61" fmla="*/ 7 h 141"/>
                <a:gd name="T62" fmla="*/ 59 w 161"/>
                <a:gd name="T63" fmla="*/ 6 h 141"/>
                <a:gd name="T64" fmla="*/ 56 w 161"/>
                <a:gd name="T65" fmla="*/ 5 h 141"/>
                <a:gd name="T66" fmla="*/ 53 w 161"/>
                <a:gd name="T67" fmla="*/ 5 h 141"/>
                <a:gd name="T68" fmla="*/ 51 w 161"/>
                <a:gd name="T69" fmla="*/ 5 h 141"/>
                <a:gd name="T70" fmla="*/ 49 w 161"/>
                <a:gd name="T71" fmla="*/ 4 h 141"/>
                <a:gd name="T72" fmla="*/ 46 w 161"/>
                <a:gd name="T73" fmla="*/ 4 h 141"/>
                <a:gd name="T74" fmla="*/ 44 w 161"/>
                <a:gd name="T75" fmla="*/ 4 h 141"/>
                <a:gd name="T76" fmla="*/ 42 w 161"/>
                <a:gd name="T77" fmla="*/ 3 h 141"/>
                <a:gd name="T78" fmla="*/ 40 w 161"/>
                <a:gd name="T79" fmla="*/ 3 h 141"/>
                <a:gd name="T80" fmla="*/ 38 w 161"/>
                <a:gd name="T81" fmla="*/ 2 h 141"/>
                <a:gd name="T82" fmla="*/ 35 w 161"/>
                <a:gd name="T83" fmla="*/ 2 h 141"/>
                <a:gd name="T84" fmla="*/ 34 w 161"/>
                <a:gd name="T85" fmla="*/ 1 h 141"/>
                <a:gd name="T86" fmla="*/ 32 w 161"/>
                <a:gd name="T87" fmla="*/ 1 h 141"/>
                <a:gd name="T88" fmla="*/ 30 w 161"/>
                <a:gd name="T89" fmla="*/ 1 h 141"/>
                <a:gd name="T90" fmla="*/ 28 w 161"/>
                <a:gd name="T91" fmla="*/ 1 h 141"/>
                <a:gd name="T92" fmla="*/ 26 w 161"/>
                <a:gd name="T93" fmla="*/ 1 h 141"/>
                <a:gd name="T94" fmla="*/ 25 w 161"/>
                <a:gd name="T95" fmla="*/ 1 h 141"/>
                <a:gd name="T96" fmla="*/ 23 w 161"/>
                <a:gd name="T97" fmla="*/ 1 h 141"/>
                <a:gd name="T98" fmla="*/ 21 w 161"/>
                <a:gd name="T99" fmla="*/ 1 h 141"/>
                <a:gd name="T100" fmla="*/ 20 w 161"/>
                <a:gd name="T101" fmla="*/ 1 h 141"/>
                <a:gd name="T102" fmla="*/ 18 w 161"/>
                <a:gd name="T103" fmla="*/ 0 h 141"/>
                <a:gd name="T104" fmla="*/ 17 w 161"/>
                <a:gd name="T105" fmla="*/ 0 h 141"/>
                <a:gd name="T106" fmla="*/ 15 w 161"/>
                <a:gd name="T107" fmla="*/ 0 h 141"/>
                <a:gd name="T108" fmla="*/ 14 w 161"/>
                <a:gd name="T109" fmla="*/ 0 h 141"/>
                <a:gd name="T110" fmla="*/ 13 w 161"/>
                <a:gd name="T111" fmla="*/ 0 h 141"/>
                <a:gd name="T112" fmla="*/ 12 w 161"/>
                <a:gd name="T113" fmla="*/ 0 h 141"/>
                <a:gd name="T114" fmla="*/ 11 w 161"/>
                <a:gd name="T115" fmla="*/ 0 h 141"/>
                <a:gd name="T116" fmla="*/ 10 w 161"/>
                <a:gd name="T117" fmla="*/ 0 h 141"/>
                <a:gd name="T118" fmla="*/ 9 w 161"/>
                <a:gd name="T119" fmla="*/ 0 h 141"/>
                <a:gd name="T120" fmla="*/ 0 w 161"/>
                <a:gd name="T121" fmla="*/ 58 h 141"/>
                <a:gd name="T122" fmla="*/ 27 w 161"/>
                <a:gd name="T123" fmla="*/ 87 h 141"/>
                <a:gd name="T124" fmla="*/ 160 w 161"/>
                <a:gd name="T125" fmla="*/ 140 h 1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1"/>
                <a:gd name="T190" fmla="*/ 0 h 141"/>
                <a:gd name="T191" fmla="*/ 161 w 161"/>
                <a:gd name="T192" fmla="*/ 141 h 14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1" h="141">
                  <a:moveTo>
                    <a:pt x="160" y="140"/>
                  </a:moveTo>
                  <a:lnTo>
                    <a:pt x="154" y="123"/>
                  </a:lnTo>
                  <a:lnTo>
                    <a:pt x="124" y="112"/>
                  </a:lnTo>
                  <a:lnTo>
                    <a:pt x="109" y="70"/>
                  </a:lnTo>
                  <a:lnTo>
                    <a:pt x="108" y="68"/>
                  </a:lnTo>
                  <a:lnTo>
                    <a:pt x="107" y="67"/>
                  </a:lnTo>
                  <a:lnTo>
                    <a:pt x="106" y="65"/>
                  </a:lnTo>
                  <a:lnTo>
                    <a:pt x="106" y="63"/>
                  </a:lnTo>
                  <a:lnTo>
                    <a:pt x="105" y="61"/>
                  </a:lnTo>
                  <a:lnTo>
                    <a:pt x="104" y="60"/>
                  </a:lnTo>
                  <a:lnTo>
                    <a:pt x="103" y="57"/>
                  </a:lnTo>
                  <a:lnTo>
                    <a:pt x="101" y="53"/>
                  </a:lnTo>
                  <a:lnTo>
                    <a:pt x="99" y="52"/>
                  </a:lnTo>
                  <a:lnTo>
                    <a:pt x="98" y="49"/>
                  </a:lnTo>
                  <a:lnTo>
                    <a:pt x="97" y="45"/>
                  </a:lnTo>
                  <a:lnTo>
                    <a:pt x="95" y="43"/>
                  </a:lnTo>
                  <a:lnTo>
                    <a:pt x="92" y="40"/>
                  </a:lnTo>
                  <a:lnTo>
                    <a:pt x="90" y="37"/>
                  </a:lnTo>
                  <a:lnTo>
                    <a:pt x="88" y="34"/>
                  </a:lnTo>
                  <a:lnTo>
                    <a:pt x="87" y="31"/>
                  </a:lnTo>
                  <a:lnTo>
                    <a:pt x="85" y="28"/>
                  </a:lnTo>
                  <a:lnTo>
                    <a:pt x="82" y="26"/>
                  </a:lnTo>
                  <a:lnTo>
                    <a:pt x="80" y="23"/>
                  </a:lnTo>
                  <a:lnTo>
                    <a:pt x="78" y="20"/>
                  </a:lnTo>
                  <a:lnTo>
                    <a:pt x="75" y="17"/>
                  </a:lnTo>
                  <a:lnTo>
                    <a:pt x="73" y="16"/>
                  </a:lnTo>
                  <a:lnTo>
                    <a:pt x="71" y="13"/>
                  </a:lnTo>
                  <a:lnTo>
                    <a:pt x="69" y="11"/>
                  </a:lnTo>
                  <a:lnTo>
                    <a:pt x="66" y="9"/>
                  </a:lnTo>
                  <a:lnTo>
                    <a:pt x="63" y="8"/>
                  </a:lnTo>
                  <a:lnTo>
                    <a:pt x="61" y="7"/>
                  </a:lnTo>
                  <a:lnTo>
                    <a:pt x="59" y="6"/>
                  </a:lnTo>
                  <a:lnTo>
                    <a:pt x="56" y="5"/>
                  </a:lnTo>
                  <a:lnTo>
                    <a:pt x="53" y="5"/>
                  </a:lnTo>
                  <a:lnTo>
                    <a:pt x="51" y="5"/>
                  </a:lnTo>
                  <a:lnTo>
                    <a:pt x="49" y="4"/>
                  </a:lnTo>
                  <a:lnTo>
                    <a:pt x="46" y="4"/>
                  </a:lnTo>
                  <a:lnTo>
                    <a:pt x="44" y="4"/>
                  </a:lnTo>
                  <a:lnTo>
                    <a:pt x="42" y="3"/>
                  </a:lnTo>
                  <a:lnTo>
                    <a:pt x="40" y="3"/>
                  </a:lnTo>
                  <a:lnTo>
                    <a:pt x="38" y="2"/>
                  </a:lnTo>
                  <a:lnTo>
                    <a:pt x="35" y="2"/>
                  </a:lnTo>
                  <a:lnTo>
                    <a:pt x="34" y="1"/>
                  </a:lnTo>
                  <a:lnTo>
                    <a:pt x="32" y="1"/>
                  </a:lnTo>
                  <a:lnTo>
                    <a:pt x="30" y="1"/>
                  </a:lnTo>
                  <a:lnTo>
                    <a:pt x="28" y="1"/>
                  </a:lnTo>
                  <a:lnTo>
                    <a:pt x="26" y="1"/>
                  </a:lnTo>
                  <a:lnTo>
                    <a:pt x="25" y="1"/>
                  </a:lnTo>
                  <a:lnTo>
                    <a:pt x="23" y="1"/>
                  </a:lnTo>
                  <a:lnTo>
                    <a:pt x="21" y="1"/>
                  </a:lnTo>
                  <a:lnTo>
                    <a:pt x="20" y="1"/>
                  </a:lnTo>
                  <a:lnTo>
                    <a:pt x="18" y="0"/>
                  </a:lnTo>
                  <a:lnTo>
                    <a:pt x="17" y="0"/>
                  </a:lnTo>
                  <a:lnTo>
                    <a:pt x="15" y="0"/>
                  </a:lnTo>
                  <a:lnTo>
                    <a:pt x="14" y="0"/>
                  </a:lnTo>
                  <a:lnTo>
                    <a:pt x="13" y="0"/>
                  </a:lnTo>
                  <a:lnTo>
                    <a:pt x="12" y="0"/>
                  </a:lnTo>
                  <a:lnTo>
                    <a:pt x="11" y="0"/>
                  </a:lnTo>
                  <a:lnTo>
                    <a:pt x="10" y="0"/>
                  </a:lnTo>
                  <a:lnTo>
                    <a:pt x="9" y="0"/>
                  </a:lnTo>
                  <a:lnTo>
                    <a:pt x="0" y="58"/>
                  </a:lnTo>
                  <a:lnTo>
                    <a:pt x="27" y="87"/>
                  </a:lnTo>
                  <a:lnTo>
                    <a:pt x="160" y="140"/>
                  </a:lnTo>
                </a:path>
              </a:pathLst>
            </a:custGeom>
            <a:solidFill>
              <a:srgbClr val="999999"/>
            </a:solidFill>
            <a:ln w="12700" cap="rnd">
              <a:noFill/>
              <a:round/>
              <a:headEnd/>
              <a:tailEnd/>
            </a:ln>
          </p:spPr>
          <p:txBody>
            <a:bodyPr/>
            <a:lstStyle/>
            <a:p>
              <a:endParaRPr lang="en-US"/>
            </a:p>
          </p:txBody>
        </p:sp>
        <p:sp>
          <p:nvSpPr>
            <p:cNvPr id="41123" name="Line 129"/>
            <p:cNvSpPr>
              <a:spLocks noChangeAspect="1" noChangeShapeType="1"/>
            </p:cNvSpPr>
            <p:nvPr/>
          </p:nvSpPr>
          <p:spPr bwMode="auto">
            <a:xfrm>
              <a:off x="233" y="1295"/>
              <a:ext cx="44" cy="111"/>
            </a:xfrm>
            <a:prstGeom prst="line">
              <a:avLst/>
            </a:prstGeom>
            <a:noFill/>
            <a:ln w="12700">
              <a:solidFill>
                <a:srgbClr val="000000"/>
              </a:solidFill>
              <a:round/>
              <a:headEnd/>
              <a:tailEnd/>
            </a:ln>
          </p:spPr>
          <p:txBody>
            <a:bodyPr wrap="none" anchor="ctr"/>
            <a:lstStyle/>
            <a:p>
              <a:endParaRPr lang="en-US"/>
            </a:p>
          </p:txBody>
        </p:sp>
        <p:sp>
          <p:nvSpPr>
            <p:cNvPr id="41124" name="Line 130"/>
            <p:cNvSpPr>
              <a:spLocks noChangeAspect="1" noChangeShapeType="1"/>
            </p:cNvSpPr>
            <p:nvPr/>
          </p:nvSpPr>
          <p:spPr bwMode="auto">
            <a:xfrm flipH="1" flipV="1">
              <a:off x="203" y="1285"/>
              <a:ext cx="26" cy="113"/>
            </a:xfrm>
            <a:prstGeom prst="line">
              <a:avLst/>
            </a:prstGeom>
            <a:noFill/>
            <a:ln w="12700">
              <a:solidFill>
                <a:srgbClr val="000000"/>
              </a:solidFill>
              <a:round/>
              <a:headEnd/>
              <a:tailEnd/>
            </a:ln>
          </p:spPr>
          <p:txBody>
            <a:bodyPr wrap="none" anchor="ctr"/>
            <a:lstStyle/>
            <a:p>
              <a:endParaRPr lang="en-US"/>
            </a:p>
          </p:txBody>
        </p:sp>
        <p:sp>
          <p:nvSpPr>
            <p:cNvPr id="41125" name="Freeform 131"/>
            <p:cNvSpPr>
              <a:spLocks noChangeAspect="1"/>
            </p:cNvSpPr>
            <p:nvPr/>
          </p:nvSpPr>
          <p:spPr bwMode="auto">
            <a:xfrm>
              <a:off x="169" y="1372"/>
              <a:ext cx="132" cy="38"/>
            </a:xfrm>
            <a:custGeom>
              <a:avLst/>
              <a:gdLst>
                <a:gd name="T0" fmla="*/ 0 w 132"/>
                <a:gd name="T1" fmla="*/ 0 h 38"/>
                <a:gd name="T2" fmla="*/ 3 w 132"/>
                <a:gd name="T3" fmla="*/ 0 h 38"/>
                <a:gd name="T4" fmla="*/ 7 w 132"/>
                <a:gd name="T5" fmla="*/ 3 h 38"/>
                <a:gd name="T6" fmla="*/ 13 w 132"/>
                <a:gd name="T7" fmla="*/ 6 h 38"/>
                <a:gd name="T8" fmla="*/ 19 w 132"/>
                <a:gd name="T9" fmla="*/ 9 h 38"/>
                <a:gd name="T10" fmla="*/ 28 w 132"/>
                <a:gd name="T11" fmla="*/ 13 h 38"/>
                <a:gd name="T12" fmla="*/ 37 w 132"/>
                <a:gd name="T13" fmla="*/ 15 h 38"/>
                <a:gd name="T14" fmla="*/ 46 w 132"/>
                <a:gd name="T15" fmla="*/ 20 h 38"/>
                <a:gd name="T16" fmla="*/ 56 w 132"/>
                <a:gd name="T17" fmla="*/ 24 h 38"/>
                <a:gd name="T18" fmla="*/ 66 w 132"/>
                <a:gd name="T19" fmla="*/ 27 h 38"/>
                <a:gd name="T20" fmla="*/ 76 w 132"/>
                <a:gd name="T21" fmla="*/ 30 h 38"/>
                <a:gd name="T22" fmla="*/ 88 w 132"/>
                <a:gd name="T23" fmla="*/ 33 h 38"/>
                <a:gd name="T24" fmla="*/ 99 w 132"/>
                <a:gd name="T25" fmla="*/ 36 h 38"/>
                <a:gd name="T26" fmla="*/ 110 w 132"/>
                <a:gd name="T27" fmla="*/ 37 h 38"/>
                <a:gd name="T28" fmla="*/ 121 w 132"/>
                <a:gd name="T29" fmla="*/ 37 h 38"/>
                <a:gd name="T30" fmla="*/ 131 w 132"/>
                <a:gd name="T31" fmla="*/ 37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2"/>
                <a:gd name="T49" fmla="*/ 0 h 38"/>
                <a:gd name="T50" fmla="*/ 132 w 132"/>
                <a:gd name="T51" fmla="*/ 38 h 3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2" h="38">
                  <a:moveTo>
                    <a:pt x="0" y="0"/>
                  </a:moveTo>
                  <a:lnTo>
                    <a:pt x="3" y="0"/>
                  </a:lnTo>
                  <a:lnTo>
                    <a:pt x="7" y="3"/>
                  </a:lnTo>
                  <a:lnTo>
                    <a:pt x="13" y="6"/>
                  </a:lnTo>
                  <a:lnTo>
                    <a:pt x="19" y="9"/>
                  </a:lnTo>
                  <a:lnTo>
                    <a:pt x="28" y="13"/>
                  </a:lnTo>
                  <a:lnTo>
                    <a:pt x="37" y="15"/>
                  </a:lnTo>
                  <a:lnTo>
                    <a:pt x="46" y="20"/>
                  </a:lnTo>
                  <a:lnTo>
                    <a:pt x="56" y="24"/>
                  </a:lnTo>
                  <a:lnTo>
                    <a:pt x="66" y="27"/>
                  </a:lnTo>
                  <a:lnTo>
                    <a:pt x="76" y="30"/>
                  </a:lnTo>
                  <a:lnTo>
                    <a:pt x="88" y="33"/>
                  </a:lnTo>
                  <a:lnTo>
                    <a:pt x="99" y="36"/>
                  </a:lnTo>
                  <a:lnTo>
                    <a:pt x="110" y="37"/>
                  </a:lnTo>
                  <a:lnTo>
                    <a:pt x="121" y="37"/>
                  </a:lnTo>
                  <a:lnTo>
                    <a:pt x="131" y="37"/>
                  </a:lnTo>
                </a:path>
              </a:pathLst>
            </a:custGeom>
            <a:noFill/>
            <a:ln w="12700" cap="rnd">
              <a:solidFill>
                <a:srgbClr val="000000"/>
              </a:solidFill>
              <a:round/>
              <a:headEnd/>
              <a:tailEnd/>
            </a:ln>
          </p:spPr>
          <p:txBody>
            <a:bodyPr/>
            <a:lstStyle/>
            <a:p>
              <a:endParaRPr lang="en-US"/>
            </a:p>
          </p:txBody>
        </p:sp>
        <p:sp>
          <p:nvSpPr>
            <p:cNvPr id="41126" name="Freeform 132"/>
            <p:cNvSpPr>
              <a:spLocks noChangeAspect="1"/>
            </p:cNvSpPr>
            <p:nvPr/>
          </p:nvSpPr>
          <p:spPr bwMode="auto">
            <a:xfrm>
              <a:off x="666" y="1560"/>
              <a:ext cx="41" cy="83"/>
            </a:xfrm>
            <a:custGeom>
              <a:avLst/>
              <a:gdLst>
                <a:gd name="T0" fmla="*/ 20 w 41"/>
                <a:gd name="T1" fmla="*/ 82 h 83"/>
                <a:gd name="T2" fmla="*/ 40 w 41"/>
                <a:gd name="T3" fmla="*/ 32 h 83"/>
                <a:gd name="T4" fmla="*/ 38 w 41"/>
                <a:gd name="T5" fmla="*/ 29 h 83"/>
                <a:gd name="T6" fmla="*/ 35 w 41"/>
                <a:gd name="T7" fmla="*/ 27 h 83"/>
                <a:gd name="T8" fmla="*/ 33 w 41"/>
                <a:gd name="T9" fmla="*/ 25 h 83"/>
                <a:gd name="T10" fmla="*/ 31 w 41"/>
                <a:gd name="T11" fmla="*/ 23 h 83"/>
                <a:gd name="T12" fmla="*/ 29 w 41"/>
                <a:gd name="T13" fmla="*/ 20 h 83"/>
                <a:gd name="T14" fmla="*/ 26 w 41"/>
                <a:gd name="T15" fmla="*/ 17 h 83"/>
                <a:gd name="T16" fmla="*/ 23 w 41"/>
                <a:gd name="T17" fmla="*/ 16 h 83"/>
                <a:gd name="T18" fmla="*/ 20 w 41"/>
                <a:gd name="T19" fmla="*/ 14 h 83"/>
                <a:gd name="T20" fmla="*/ 1 w 41"/>
                <a:gd name="T21" fmla="*/ 7 h 83"/>
                <a:gd name="T22" fmla="*/ 0 w 41"/>
                <a:gd name="T23" fmla="*/ 6 h 83"/>
                <a:gd name="T24" fmla="*/ 0 w 41"/>
                <a:gd name="T25" fmla="*/ 5 h 83"/>
                <a:gd name="T26" fmla="*/ 0 w 41"/>
                <a:gd name="T27" fmla="*/ 4 h 83"/>
                <a:gd name="T28" fmla="*/ 0 w 41"/>
                <a:gd name="T29" fmla="*/ 3 h 83"/>
                <a:gd name="T30" fmla="*/ 0 w 41"/>
                <a:gd name="T31" fmla="*/ 0 h 8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1"/>
                <a:gd name="T49" fmla="*/ 0 h 83"/>
                <a:gd name="T50" fmla="*/ 41 w 41"/>
                <a:gd name="T51" fmla="*/ 83 h 8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1" h="83">
                  <a:moveTo>
                    <a:pt x="20" y="82"/>
                  </a:moveTo>
                  <a:lnTo>
                    <a:pt x="40" y="32"/>
                  </a:lnTo>
                  <a:lnTo>
                    <a:pt x="38" y="29"/>
                  </a:lnTo>
                  <a:lnTo>
                    <a:pt x="35" y="27"/>
                  </a:lnTo>
                  <a:lnTo>
                    <a:pt x="33" y="25"/>
                  </a:lnTo>
                  <a:lnTo>
                    <a:pt x="31" y="23"/>
                  </a:lnTo>
                  <a:lnTo>
                    <a:pt x="29" y="20"/>
                  </a:lnTo>
                  <a:lnTo>
                    <a:pt x="26" y="17"/>
                  </a:lnTo>
                  <a:lnTo>
                    <a:pt x="23" y="16"/>
                  </a:lnTo>
                  <a:lnTo>
                    <a:pt x="20" y="14"/>
                  </a:lnTo>
                  <a:lnTo>
                    <a:pt x="1" y="7"/>
                  </a:lnTo>
                  <a:lnTo>
                    <a:pt x="0" y="6"/>
                  </a:lnTo>
                  <a:lnTo>
                    <a:pt x="0" y="5"/>
                  </a:lnTo>
                  <a:lnTo>
                    <a:pt x="0" y="4"/>
                  </a:lnTo>
                  <a:lnTo>
                    <a:pt x="0" y="3"/>
                  </a:lnTo>
                  <a:lnTo>
                    <a:pt x="0" y="0"/>
                  </a:lnTo>
                </a:path>
              </a:pathLst>
            </a:custGeom>
            <a:noFill/>
            <a:ln w="12700" cap="rnd">
              <a:solidFill>
                <a:srgbClr val="000000"/>
              </a:solidFill>
              <a:round/>
              <a:headEnd/>
              <a:tailEnd/>
            </a:ln>
          </p:spPr>
          <p:txBody>
            <a:bodyPr/>
            <a:lstStyle/>
            <a:p>
              <a:endParaRPr lang="en-US"/>
            </a:p>
          </p:txBody>
        </p:sp>
        <p:sp>
          <p:nvSpPr>
            <p:cNvPr id="41127" name="Line 133"/>
            <p:cNvSpPr>
              <a:spLocks noChangeAspect="1" noChangeShapeType="1"/>
            </p:cNvSpPr>
            <p:nvPr/>
          </p:nvSpPr>
          <p:spPr bwMode="auto">
            <a:xfrm>
              <a:off x="803" y="1688"/>
              <a:ext cx="30" cy="4"/>
            </a:xfrm>
            <a:prstGeom prst="line">
              <a:avLst/>
            </a:prstGeom>
            <a:noFill/>
            <a:ln w="12700">
              <a:solidFill>
                <a:srgbClr val="000000"/>
              </a:solidFill>
              <a:round/>
              <a:headEnd/>
              <a:tailEnd/>
            </a:ln>
          </p:spPr>
          <p:txBody>
            <a:bodyPr wrap="none" anchor="ctr"/>
            <a:lstStyle/>
            <a:p>
              <a:endParaRPr lang="en-US"/>
            </a:p>
          </p:txBody>
        </p:sp>
        <p:sp>
          <p:nvSpPr>
            <p:cNvPr id="41128" name="Freeform 134"/>
            <p:cNvSpPr>
              <a:spLocks noChangeAspect="1"/>
            </p:cNvSpPr>
            <p:nvPr/>
          </p:nvSpPr>
          <p:spPr bwMode="auto">
            <a:xfrm>
              <a:off x="983" y="1771"/>
              <a:ext cx="18" cy="17"/>
            </a:xfrm>
            <a:custGeom>
              <a:avLst/>
              <a:gdLst>
                <a:gd name="T0" fmla="*/ 5 w 18"/>
                <a:gd name="T1" fmla="*/ 0 h 17"/>
                <a:gd name="T2" fmla="*/ 5 w 18"/>
                <a:gd name="T3" fmla="*/ 1 h 17"/>
                <a:gd name="T4" fmla="*/ 8 w 18"/>
                <a:gd name="T5" fmla="*/ 3 h 17"/>
                <a:gd name="T6" fmla="*/ 8 w 18"/>
                <a:gd name="T7" fmla="*/ 4 h 17"/>
                <a:gd name="T8" fmla="*/ 13 w 18"/>
                <a:gd name="T9" fmla="*/ 6 h 17"/>
                <a:gd name="T10" fmla="*/ 13 w 18"/>
                <a:gd name="T11" fmla="*/ 7 h 17"/>
                <a:gd name="T12" fmla="*/ 12 w 18"/>
                <a:gd name="T13" fmla="*/ 8 h 17"/>
                <a:gd name="T14" fmla="*/ 12 w 18"/>
                <a:gd name="T15" fmla="*/ 9 h 17"/>
                <a:gd name="T16" fmla="*/ 17 w 18"/>
                <a:gd name="T17" fmla="*/ 11 h 17"/>
                <a:gd name="T18" fmla="*/ 16 w 18"/>
                <a:gd name="T19" fmla="*/ 12 h 17"/>
                <a:gd name="T20" fmla="*/ 16 w 18"/>
                <a:gd name="T21" fmla="*/ 13 h 17"/>
                <a:gd name="T22" fmla="*/ 16 w 18"/>
                <a:gd name="T23" fmla="*/ 14 h 17"/>
                <a:gd name="T24" fmla="*/ 15 w 18"/>
                <a:gd name="T25" fmla="*/ 14 h 17"/>
                <a:gd name="T26" fmla="*/ 15 w 18"/>
                <a:gd name="T27" fmla="*/ 15 h 17"/>
                <a:gd name="T28" fmla="*/ 15 w 18"/>
                <a:gd name="T29" fmla="*/ 16 h 17"/>
                <a:gd name="T30" fmla="*/ 10 w 18"/>
                <a:gd name="T31" fmla="*/ 14 h 17"/>
                <a:gd name="T32" fmla="*/ 10 w 18"/>
                <a:gd name="T33" fmla="*/ 15 h 17"/>
                <a:gd name="T34" fmla="*/ 10 w 18"/>
                <a:gd name="T35" fmla="*/ 16 h 17"/>
                <a:gd name="T36" fmla="*/ 9 w 18"/>
                <a:gd name="T37" fmla="*/ 16 h 17"/>
                <a:gd name="T38" fmla="*/ 4 w 18"/>
                <a:gd name="T39" fmla="*/ 15 h 17"/>
                <a:gd name="T40" fmla="*/ 4 w 18"/>
                <a:gd name="T41" fmla="*/ 16 h 17"/>
                <a:gd name="T42" fmla="*/ 0 w 18"/>
                <a:gd name="T43" fmla="*/ 15 h 17"/>
                <a:gd name="T44" fmla="*/ 5 w 18"/>
                <a:gd name="T45" fmla="*/ 0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
                <a:gd name="T70" fmla="*/ 0 h 17"/>
                <a:gd name="T71" fmla="*/ 18 w 18"/>
                <a:gd name="T72" fmla="*/ 17 h 1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 h="17">
                  <a:moveTo>
                    <a:pt x="5" y="0"/>
                  </a:moveTo>
                  <a:lnTo>
                    <a:pt x="5" y="1"/>
                  </a:lnTo>
                  <a:lnTo>
                    <a:pt x="8" y="3"/>
                  </a:lnTo>
                  <a:lnTo>
                    <a:pt x="8" y="4"/>
                  </a:lnTo>
                  <a:lnTo>
                    <a:pt x="13" y="6"/>
                  </a:lnTo>
                  <a:lnTo>
                    <a:pt x="13" y="7"/>
                  </a:lnTo>
                  <a:lnTo>
                    <a:pt x="12" y="8"/>
                  </a:lnTo>
                  <a:lnTo>
                    <a:pt x="12" y="9"/>
                  </a:lnTo>
                  <a:lnTo>
                    <a:pt x="17" y="11"/>
                  </a:lnTo>
                  <a:lnTo>
                    <a:pt x="16" y="12"/>
                  </a:lnTo>
                  <a:lnTo>
                    <a:pt x="16" y="13"/>
                  </a:lnTo>
                  <a:lnTo>
                    <a:pt x="16" y="14"/>
                  </a:lnTo>
                  <a:lnTo>
                    <a:pt x="15" y="14"/>
                  </a:lnTo>
                  <a:lnTo>
                    <a:pt x="15" y="15"/>
                  </a:lnTo>
                  <a:lnTo>
                    <a:pt x="15" y="16"/>
                  </a:lnTo>
                  <a:lnTo>
                    <a:pt x="10" y="14"/>
                  </a:lnTo>
                  <a:lnTo>
                    <a:pt x="10" y="15"/>
                  </a:lnTo>
                  <a:lnTo>
                    <a:pt x="10" y="16"/>
                  </a:lnTo>
                  <a:lnTo>
                    <a:pt x="9" y="16"/>
                  </a:lnTo>
                  <a:lnTo>
                    <a:pt x="4" y="15"/>
                  </a:lnTo>
                  <a:lnTo>
                    <a:pt x="4" y="16"/>
                  </a:lnTo>
                  <a:lnTo>
                    <a:pt x="0" y="15"/>
                  </a:lnTo>
                  <a:lnTo>
                    <a:pt x="5" y="0"/>
                  </a:lnTo>
                </a:path>
              </a:pathLst>
            </a:custGeom>
            <a:solidFill>
              <a:srgbClr val="000000"/>
            </a:solidFill>
            <a:ln w="12700" cap="rnd">
              <a:noFill/>
              <a:round/>
              <a:headEnd/>
              <a:tailEnd/>
            </a:ln>
          </p:spPr>
          <p:txBody>
            <a:bodyPr/>
            <a:lstStyle/>
            <a:p>
              <a:endParaRPr lang="en-US"/>
            </a:p>
          </p:txBody>
        </p:sp>
      </p:grpSp>
      <p:sp>
        <p:nvSpPr>
          <p:cNvPr id="40977" name="Rectangle 135"/>
          <p:cNvSpPr>
            <a:spLocks noChangeArrowheads="1"/>
          </p:cNvSpPr>
          <p:nvPr/>
        </p:nvSpPr>
        <p:spPr bwMode="auto">
          <a:xfrm>
            <a:off x="7654925" y="3990975"/>
            <a:ext cx="1333500" cy="517525"/>
          </a:xfrm>
          <a:prstGeom prst="rect">
            <a:avLst/>
          </a:prstGeom>
          <a:noFill/>
          <a:ln w="9525" algn="ctr">
            <a:noFill/>
            <a:miter lim="800000"/>
            <a:headEnd/>
            <a:tailEnd/>
          </a:ln>
        </p:spPr>
        <p:txBody>
          <a:bodyPr>
            <a:spAutoFit/>
          </a:bodyPr>
          <a:lstStyle/>
          <a:p>
            <a:r>
              <a:rPr lang="en-US" sz="1400" b="1" i="1" u="none"/>
              <a:t>2: I/O via </a:t>
            </a:r>
          </a:p>
          <a:p>
            <a:r>
              <a:rPr lang="en-US" sz="1400" b="1" i="1" u="none"/>
              <a:t>    interrupts</a:t>
            </a:r>
          </a:p>
        </p:txBody>
      </p:sp>
      <p:sp>
        <p:nvSpPr>
          <p:cNvPr id="40978" name="Rectangle 136"/>
          <p:cNvSpPr>
            <a:spLocks noChangeArrowheads="1"/>
          </p:cNvSpPr>
          <p:nvPr/>
        </p:nvSpPr>
        <p:spPr bwMode="auto">
          <a:xfrm>
            <a:off x="7654925" y="2387600"/>
            <a:ext cx="1566863" cy="1368425"/>
          </a:xfrm>
          <a:prstGeom prst="rect">
            <a:avLst/>
          </a:prstGeom>
          <a:noFill/>
          <a:ln w="9525" algn="ctr">
            <a:noFill/>
            <a:miter lim="800000"/>
            <a:headEnd/>
            <a:tailEnd/>
          </a:ln>
        </p:spPr>
        <p:txBody>
          <a:bodyPr>
            <a:spAutoFit/>
          </a:bodyPr>
          <a:lstStyle/>
          <a:p>
            <a:r>
              <a:rPr lang="en-US" sz="1400" b="1" i="1" u="none"/>
              <a:t>3: Sensor </a:t>
            </a:r>
          </a:p>
          <a:p>
            <a:r>
              <a:rPr lang="en-US" sz="1400" b="1" i="1" u="none"/>
              <a:t>    proxies   </a:t>
            </a:r>
          </a:p>
          <a:p>
            <a:r>
              <a:rPr lang="en-US" sz="1400" b="1" i="1" u="none"/>
              <a:t>    process data </a:t>
            </a:r>
          </a:p>
          <a:p>
            <a:r>
              <a:rPr lang="en-US" sz="1400" b="1" i="1" u="none"/>
              <a:t>    &amp; pass to </a:t>
            </a:r>
          </a:p>
          <a:p>
            <a:r>
              <a:rPr lang="en-US" sz="1400" b="1" i="1" u="none"/>
              <a:t>    missions</a:t>
            </a:r>
          </a:p>
          <a:p>
            <a:r>
              <a:rPr lang="en-US" sz="1400" b="1" i="1" u="none"/>
              <a:t>    functions</a:t>
            </a:r>
          </a:p>
        </p:txBody>
      </p:sp>
      <p:sp>
        <p:nvSpPr>
          <p:cNvPr id="40979" name="Rectangle 137"/>
          <p:cNvSpPr>
            <a:spLocks noChangeArrowheads="1"/>
          </p:cNvSpPr>
          <p:nvPr/>
        </p:nvSpPr>
        <p:spPr bwMode="auto">
          <a:xfrm>
            <a:off x="7654925" y="1112838"/>
            <a:ext cx="1489075" cy="1155700"/>
          </a:xfrm>
          <a:prstGeom prst="rect">
            <a:avLst/>
          </a:prstGeom>
          <a:noFill/>
          <a:ln w="9525" algn="ctr">
            <a:noFill/>
            <a:miter lim="800000"/>
            <a:headEnd/>
            <a:tailEnd/>
          </a:ln>
        </p:spPr>
        <p:txBody>
          <a:bodyPr>
            <a:spAutoFit/>
          </a:bodyPr>
          <a:lstStyle/>
          <a:p>
            <a:r>
              <a:rPr lang="en-US" sz="1400" b="1" i="1" u="none"/>
              <a:t>4: Mission </a:t>
            </a:r>
          </a:p>
          <a:p>
            <a:r>
              <a:rPr lang="en-US" sz="1400" b="1" i="1" u="none"/>
              <a:t>    functions </a:t>
            </a:r>
          </a:p>
          <a:p>
            <a:r>
              <a:rPr lang="en-US" sz="1400" b="1" i="1" u="none"/>
              <a:t>    perform </a:t>
            </a:r>
          </a:p>
          <a:p>
            <a:r>
              <a:rPr lang="en-US" sz="1400" b="1" i="1" u="none"/>
              <a:t>    avionics </a:t>
            </a:r>
          </a:p>
          <a:p>
            <a:r>
              <a:rPr lang="en-US" sz="1400" b="1" i="1" u="none"/>
              <a:t>    operations</a:t>
            </a:r>
          </a:p>
        </p:txBody>
      </p:sp>
      <p:grpSp>
        <p:nvGrpSpPr>
          <p:cNvPr id="40980" name="Group 138"/>
          <p:cNvGrpSpPr>
            <a:grpSpLocks/>
          </p:cNvGrpSpPr>
          <p:nvPr/>
        </p:nvGrpSpPr>
        <p:grpSpPr bwMode="auto">
          <a:xfrm>
            <a:off x="4637088" y="1169988"/>
            <a:ext cx="2938462" cy="3013075"/>
            <a:chOff x="2921" y="737"/>
            <a:chExt cx="1851" cy="1898"/>
          </a:xfrm>
        </p:grpSpPr>
        <p:sp>
          <p:nvSpPr>
            <p:cNvPr id="40985" name="Text Box 139"/>
            <p:cNvSpPr txBox="1">
              <a:spLocks noChangeArrowheads="1"/>
            </p:cNvSpPr>
            <p:nvPr/>
          </p:nvSpPr>
          <p:spPr bwMode="auto">
            <a:xfrm>
              <a:off x="3673" y="737"/>
              <a:ext cx="436" cy="292"/>
            </a:xfrm>
            <a:prstGeom prst="rect">
              <a:avLst/>
            </a:prstGeom>
            <a:noFill/>
            <a:ln w="12700">
              <a:noFill/>
              <a:miter lim="800000"/>
              <a:headEnd/>
              <a:tailEnd/>
            </a:ln>
          </p:spPr>
          <p:txBody>
            <a:bodyPr wrap="none" lIns="80006" tIns="40003" rIns="80006" bIns="40003">
              <a:spAutoFit/>
            </a:bodyPr>
            <a:lstStyle/>
            <a:p>
              <a:pPr algn="ctr" defTabSz="800100">
                <a:lnSpc>
                  <a:spcPct val="90000"/>
                </a:lnSpc>
              </a:pPr>
              <a:r>
                <a:rPr lang="en-US" sz="1400" b="1" u="none"/>
                <a:t>Air</a:t>
              </a:r>
            </a:p>
            <a:p>
              <a:pPr algn="ctr" defTabSz="800100">
                <a:lnSpc>
                  <a:spcPct val="90000"/>
                </a:lnSpc>
              </a:pPr>
              <a:r>
                <a:rPr lang="en-US" sz="1400" b="1" u="none"/>
                <a:t>Frame</a:t>
              </a:r>
            </a:p>
          </p:txBody>
        </p:sp>
        <p:sp>
          <p:nvSpPr>
            <p:cNvPr id="40986" name="Text Box 140"/>
            <p:cNvSpPr txBox="1">
              <a:spLocks noChangeArrowheads="1"/>
            </p:cNvSpPr>
            <p:nvPr/>
          </p:nvSpPr>
          <p:spPr bwMode="auto">
            <a:xfrm>
              <a:off x="2964" y="1161"/>
              <a:ext cx="256" cy="171"/>
            </a:xfrm>
            <a:prstGeom prst="rect">
              <a:avLst/>
            </a:prstGeom>
            <a:noFill/>
            <a:ln w="12700">
              <a:noFill/>
              <a:miter lim="800000"/>
              <a:headEnd/>
              <a:tailEnd/>
            </a:ln>
          </p:spPr>
          <p:txBody>
            <a:bodyPr wrap="none" lIns="80006" tIns="40003" rIns="80006" bIns="40003">
              <a:spAutoFit/>
            </a:bodyPr>
            <a:lstStyle/>
            <a:p>
              <a:pPr algn="ctr" defTabSz="800100">
                <a:lnSpc>
                  <a:spcPct val="90000"/>
                </a:lnSpc>
              </a:pPr>
              <a:r>
                <a:rPr lang="en-US" sz="1400" b="1" u="none"/>
                <a:t>AP</a:t>
              </a:r>
            </a:p>
          </p:txBody>
        </p:sp>
        <p:sp>
          <p:nvSpPr>
            <p:cNvPr id="40987" name="Text Box 141"/>
            <p:cNvSpPr txBox="1">
              <a:spLocks noChangeArrowheads="1"/>
            </p:cNvSpPr>
            <p:nvPr/>
          </p:nvSpPr>
          <p:spPr bwMode="auto">
            <a:xfrm>
              <a:off x="3237" y="883"/>
              <a:ext cx="305" cy="171"/>
            </a:xfrm>
            <a:prstGeom prst="rect">
              <a:avLst/>
            </a:prstGeom>
            <a:noFill/>
            <a:ln w="12700">
              <a:noFill/>
              <a:miter lim="800000"/>
              <a:headEnd/>
              <a:tailEnd/>
            </a:ln>
          </p:spPr>
          <p:txBody>
            <a:bodyPr wrap="none" lIns="80006" tIns="40003" rIns="80006" bIns="40003">
              <a:spAutoFit/>
            </a:bodyPr>
            <a:lstStyle/>
            <a:p>
              <a:pPr algn="ctr" defTabSz="800100">
                <a:lnSpc>
                  <a:spcPct val="90000"/>
                </a:lnSpc>
              </a:pPr>
              <a:r>
                <a:rPr lang="en-US" sz="1400" b="1" u="none"/>
                <a:t>Nav</a:t>
              </a:r>
            </a:p>
          </p:txBody>
        </p:sp>
        <p:sp>
          <p:nvSpPr>
            <p:cNvPr id="40988" name="Text Box 142"/>
            <p:cNvSpPr txBox="1">
              <a:spLocks noChangeArrowheads="1"/>
            </p:cNvSpPr>
            <p:nvPr/>
          </p:nvSpPr>
          <p:spPr bwMode="auto">
            <a:xfrm>
              <a:off x="4195" y="900"/>
              <a:ext cx="349" cy="171"/>
            </a:xfrm>
            <a:prstGeom prst="rect">
              <a:avLst/>
            </a:prstGeom>
            <a:noFill/>
            <a:ln w="12700">
              <a:noFill/>
              <a:miter lim="800000"/>
              <a:headEnd/>
              <a:tailEnd/>
            </a:ln>
          </p:spPr>
          <p:txBody>
            <a:bodyPr wrap="none" lIns="80006" tIns="40003" rIns="80006" bIns="40003">
              <a:spAutoFit/>
            </a:bodyPr>
            <a:lstStyle/>
            <a:p>
              <a:pPr algn="ctr" defTabSz="800100">
                <a:lnSpc>
                  <a:spcPct val="90000"/>
                </a:lnSpc>
              </a:pPr>
              <a:r>
                <a:rPr lang="en-US" sz="1400" b="1" u="none"/>
                <a:t>WTS</a:t>
              </a:r>
            </a:p>
          </p:txBody>
        </p:sp>
        <p:sp>
          <p:nvSpPr>
            <p:cNvPr id="40989" name="Text Box 143"/>
            <p:cNvSpPr txBox="1">
              <a:spLocks noChangeArrowheads="1"/>
            </p:cNvSpPr>
            <p:nvPr/>
          </p:nvSpPr>
          <p:spPr bwMode="auto">
            <a:xfrm>
              <a:off x="2921" y="1467"/>
              <a:ext cx="337" cy="171"/>
            </a:xfrm>
            <a:prstGeom prst="rect">
              <a:avLst/>
            </a:prstGeom>
            <a:noFill/>
            <a:ln w="12700">
              <a:noFill/>
              <a:miter lim="800000"/>
              <a:headEnd/>
              <a:tailEnd/>
            </a:ln>
          </p:spPr>
          <p:txBody>
            <a:bodyPr wrap="none" lIns="80006" tIns="40003" rIns="80006" bIns="40003">
              <a:spAutoFit/>
            </a:bodyPr>
            <a:lstStyle/>
            <a:p>
              <a:pPr algn="ctr" defTabSz="800100">
                <a:lnSpc>
                  <a:spcPct val="90000"/>
                </a:lnSpc>
              </a:pPr>
              <a:r>
                <a:rPr lang="en-US" sz="1400" b="1" u="none"/>
                <a:t>GPS</a:t>
              </a:r>
            </a:p>
          </p:txBody>
        </p:sp>
        <p:sp>
          <p:nvSpPr>
            <p:cNvPr id="40990" name="Text Box 144"/>
            <p:cNvSpPr txBox="1">
              <a:spLocks noChangeArrowheads="1"/>
            </p:cNvSpPr>
            <p:nvPr/>
          </p:nvSpPr>
          <p:spPr bwMode="auto">
            <a:xfrm>
              <a:off x="4474" y="1501"/>
              <a:ext cx="267" cy="171"/>
            </a:xfrm>
            <a:prstGeom prst="rect">
              <a:avLst/>
            </a:prstGeom>
            <a:noFill/>
            <a:ln w="12700">
              <a:noFill/>
              <a:miter lim="800000"/>
              <a:headEnd/>
              <a:tailEnd/>
            </a:ln>
          </p:spPr>
          <p:txBody>
            <a:bodyPr wrap="none" lIns="80006" tIns="40003" rIns="80006" bIns="40003">
              <a:spAutoFit/>
            </a:bodyPr>
            <a:lstStyle/>
            <a:p>
              <a:pPr algn="ctr" defTabSz="800100">
                <a:lnSpc>
                  <a:spcPct val="90000"/>
                </a:lnSpc>
              </a:pPr>
              <a:r>
                <a:rPr lang="en-US" sz="1400" b="1" u="none"/>
                <a:t>IFF</a:t>
              </a:r>
            </a:p>
          </p:txBody>
        </p:sp>
        <p:sp>
          <p:nvSpPr>
            <p:cNvPr id="40991" name="Text Box 145"/>
            <p:cNvSpPr txBox="1">
              <a:spLocks noChangeArrowheads="1"/>
            </p:cNvSpPr>
            <p:nvPr/>
          </p:nvSpPr>
          <p:spPr bwMode="auto">
            <a:xfrm>
              <a:off x="4424" y="1177"/>
              <a:ext cx="348" cy="171"/>
            </a:xfrm>
            <a:prstGeom prst="rect">
              <a:avLst/>
            </a:prstGeom>
            <a:noFill/>
            <a:ln w="12700">
              <a:noFill/>
              <a:miter lim="800000"/>
              <a:headEnd/>
              <a:tailEnd/>
            </a:ln>
          </p:spPr>
          <p:txBody>
            <a:bodyPr wrap="none" lIns="80006" tIns="40003" rIns="80006" bIns="40003">
              <a:spAutoFit/>
            </a:bodyPr>
            <a:lstStyle/>
            <a:p>
              <a:pPr algn="ctr" defTabSz="800100">
                <a:lnSpc>
                  <a:spcPct val="90000"/>
                </a:lnSpc>
              </a:pPr>
              <a:r>
                <a:rPr lang="en-US" sz="1400" b="1" u="none"/>
                <a:t>FLIR</a:t>
              </a:r>
            </a:p>
          </p:txBody>
        </p:sp>
        <p:sp>
          <p:nvSpPr>
            <p:cNvPr id="40992" name="Line 146"/>
            <p:cNvSpPr>
              <a:spLocks noChangeShapeType="1"/>
            </p:cNvSpPr>
            <p:nvPr/>
          </p:nvSpPr>
          <p:spPr bwMode="auto">
            <a:xfrm flipV="1">
              <a:off x="3278" y="1282"/>
              <a:ext cx="0" cy="269"/>
            </a:xfrm>
            <a:prstGeom prst="line">
              <a:avLst/>
            </a:prstGeom>
            <a:noFill/>
            <a:ln w="12700">
              <a:solidFill>
                <a:schemeClr val="tx1"/>
              </a:solidFill>
              <a:round/>
              <a:headEnd/>
              <a:tailEnd/>
            </a:ln>
          </p:spPr>
          <p:txBody>
            <a:bodyPr rot="10800000" wrap="none" anchor="ctr"/>
            <a:lstStyle/>
            <a:p>
              <a:endParaRPr lang="en-US"/>
            </a:p>
          </p:txBody>
        </p:sp>
        <p:sp>
          <p:nvSpPr>
            <p:cNvPr id="40993" name="Line 147"/>
            <p:cNvSpPr>
              <a:spLocks noChangeShapeType="1"/>
            </p:cNvSpPr>
            <p:nvPr/>
          </p:nvSpPr>
          <p:spPr bwMode="auto">
            <a:xfrm flipV="1">
              <a:off x="3284" y="1082"/>
              <a:ext cx="176" cy="475"/>
            </a:xfrm>
            <a:prstGeom prst="line">
              <a:avLst/>
            </a:prstGeom>
            <a:noFill/>
            <a:ln w="12700">
              <a:solidFill>
                <a:schemeClr val="tx1"/>
              </a:solidFill>
              <a:round/>
              <a:headEnd/>
              <a:tailEnd/>
            </a:ln>
          </p:spPr>
          <p:txBody>
            <a:bodyPr rot="10800000" wrap="none" anchor="ctr"/>
            <a:lstStyle/>
            <a:p>
              <a:endParaRPr lang="en-US"/>
            </a:p>
          </p:txBody>
        </p:sp>
        <p:sp>
          <p:nvSpPr>
            <p:cNvPr id="40994" name="Line 148"/>
            <p:cNvSpPr>
              <a:spLocks noChangeShapeType="1"/>
            </p:cNvSpPr>
            <p:nvPr/>
          </p:nvSpPr>
          <p:spPr bwMode="auto">
            <a:xfrm flipV="1">
              <a:off x="3310" y="1018"/>
              <a:ext cx="523" cy="529"/>
            </a:xfrm>
            <a:prstGeom prst="line">
              <a:avLst/>
            </a:prstGeom>
            <a:noFill/>
            <a:ln w="12700">
              <a:solidFill>
                <a:schemeClr val="tx1"/>
              </a:solidFill>
              <a:round/>
              <a:headEnd/>
              <a:tailEnd/>
            </a:ln>
          </p:spPr>
          <p:txBody>
            <a:bodyPr rot="10800000" wrap="none" anchor="ctr"/>
            <a:lstStyle/>
            <a:p>
              <a:endParaRPr lang="en-US"/>
            </a:p>
          </p:txBody>
        </p:sp>
        <p:sp>
          <p:nvSpPr>
            <p:cNvPr id="40995" name="Line 149"/>
            <p:cNvSpPr>
              <a:spLocks noChangeShapeType="1"/>
            </p:cNvSpPr>
            <p:nvPr/>
          </p:nvSpPr>
          <p:spPr bwMode="auto">
            <a:xfrm flipV="1">
              <a:off x="3310" y="1082"/>
              <a:ext cx="920" cy="478"/>
            </a:xfrm>
            <a:prstGeom prst="line">
              <a:avLst/>
            </a:prstGeom>
            <a:noFill/>
            <a:ln w="12700">
              <a:solidFill>
                <a:schemeClr val="tx1"/>
              </a:solidFill>
              <a:round/>
              <a:headEnd/>
              <a:tailEnd/>
            </a:ln>
          </p:spPr>
          <p:txBody>
            <a:bodyPr rot="10800000" wrap="none" anchor="ctr"/>
            <a:lstStyle/>
            <a:p>
              <a:endParaRPr lang="en-US"/>
            </a:p>
          </p:txBody>
        </p:sp>
        <p:sp>
          <p:nvSpPr>
            <p:cNvPr id="40996" name="Line 150"/>
            <p:cNvSpPr>
              <a:spLocks noChangeShapeType="1"/>
            </p:cNvSpPr>
            <p:nvPr/>
          </p:nvSpPr>
          <p:spPr bwMode="auto">
            <a:xfrm flipV="1">
              <a:off x="3332" y="1282"/>
              <a:ext cx="1126" cy="275"/>
            </a:xfrm>
            <a:prstGeom prst="line">
              <a:avLst/>
            </a:prstGeom>
            <a:noFill/>
            <a:ln w="12700">
              <a:solidFill>
                <a:schemeClr val="tx1"/>
              </a:solidFill>
              <a:round/>
              <a:headEnd/>
              <a:tailEnd/>
            </a:ln>
          </p:spPr>
          <p:txBody>
            <a:bodyPr rot="10800000" wrap="none" anchor="ctr"/>
            <a:lstStyle/>
            <a:p>
              <a:endParaRPr lang="en-US"/>
            </a:p>
          </p:txBody>
        </p:sp>
        <p:sp>
          <p:nvSpPr>
            <p:cNvPr id="40997" name="Line 151"/>
            <p:cNvSpPr>
              <a:spLocks noChangeShapeType="1"/>
            </p:cNvSpPr>
            <p:nvPr/>
          </p:nvSpPr>
          <p:spPr bwMode="auto">
            <a:xfrm flipV="1">
              <a:off x="3314" y="1571"/>
              <a:ext cx="1144" cy="0"/>
            </a:xfrm>
            <a:prstGeom prst="line">
              <a:avLst/>
            </a:prstGeom>
            <a:noFill/>
            <a:ln w="12700">
              <a:solidFill>
                <a:schemeClr val="tx1"/>
              </a:solidFill>
              <a:round/>
              <a:headEnd/>
              <a:tailEnd/>
            </a:ln>
          </p:spPr>
          <p:txBody>
            <a:bodyPr rot="10800000" wrap="none" anchor="ctr"/>
            <a:lstStyle/>
            <a:p>
              <a:endParaRPr lang="en-US"/>
            </a:p>
          </p:txBody>
        </p:sp>
        <p:sp>
          <p:nvSpPr>
            <p:cNvPr id="40998" name="Line 152"/>
            <p:cNvSpPr>
              <a:spLocks noChangeShapeType="1"/>
            </p:cNvSpPr>
            <p:nvPr/>
          </p:nvSpPr>
          <p:spPr bwMode="auto">
            <a:xfrm>
              <a:off x="3284" y="1282"/>
              <a:ext cx="1174" cy="275"/>
            </a:xfrm>
            <a:prstGeom prst="line">
              <a:avLst/>
            </a:prstGeom>
            <a:noFill/>
            <a:ln w="12700">
              <a:solidFill>
                <a:schemeClr val="tx1"/>
              </a:solidFill>
              <a:round/>
              <a:headEnd/>
              <a:tailEnd/>
            </a:ln>
          </p:spPr>
          <p:txBody>
            <a:bodyPr rot="10800000" wrap="none" anchor="ctr"/>
            <a:lstStyle/>
            <a:p>
              <a:endParaRPr lang="en-US"/>
            </a:p>
          </p:txBody>
        </p:sp>
        <p:sp>
          <p:nvSpPr>
            <p:cNvPr id="40999" name="Line 153"/>
            <p:cNvSpPr>
              <a:spLocks noChangeShapeType="1"/>
            </p:cNvSpPr>
            <p:nvPr/>
          </p:nvSpPr>
          <p:spPr bwMode="auto">
            <a:xfrm>
              <a:off x="3460" y="1093"/>
              <a:ext cx="998" cy="443"/>
            </a:xfrm>
            <a:prstGeom prst="line">
              <a:avLst/>
            </a:prstGeom>
            <a:noFill/>
            <a:ln w="12700">
              <a:solidFill>
                <a:schemeClr val="tx1"/>
              </a:solidFill>
              <a:round/>
              <a:headEnd/>
              <a:tailEnd/>
            </a:ln>
          </p:spPr>
          <p:txBody>
            <a:bodyPr rot="10800000" wrap="none" anchor="ctr"/>
            <a:lstStyle/>
            <a:p>
              <a:endParaRPr lang="en-US"/>
            </a:p>
          </p:txBody>
        </p:sp>
        <p:sp>
          <p:nvSpPr>
            <p:cNvPr id="41000" name="Line 154"/>
            <p:cNvSpPr>
              <a:spLocks noChangeShapeType="1"/>
            </p:cNvSpPr>
            <p:nvPr/>
          </p:nvSpPr>
          <p:spPr bwMode="auto">
            <a:xfrm>
              <a:off x="3964" y="1034"/>
              <a:ext cx="494" cy="502"/>
            </a:xfrm>
            <a:prstGeom prst="line">
              <a:avLst/>
            </a:prstGeom>
            <a:noFill/>
            <a:ln w="12700">
              <a:solidFill>
                <a:schemeClr val="tx1"/>
              </a:solidFill>
              <a:round/>
              <a:headEnd/>
              <a:tailEnd/>
            </a:ln>
          </p:spPr>
          <p:txBody>
            <a:bodyPr rot="10800000" wrap="none" anchor="ctr"/>
            <a:lstStyle/>
            <a:p>
              <a:endParaRPr lang="en-US"/>
            </a:p>
          </p:txBody>
        </p:sp>
        <p:sp>
          <p:nvSpPr>
            <p:cNvPr id="41001" name="Line 155"/>
            <p:cNvSpPr>
              <a:spLocks noChangeShapeType="1"/>
            </p:cNvSpPr>
            <p:nvPr/>
          </p:nvSpPr>
          <p:spPr bwMode="auto">
            <a:xfrm>
              <a:off x="4230" y="1084"/>
              <a:ext cx="228" cy="467"/>
            </a:xfrm>
            <a:prstGeom prst="line">
              <a:avLst/>
            </a:prstGeom>
            <a:noFill/>
            <a:ln w="12700">
              <a:solidFill>
                <a:schemeClr val="tx1"/>
              </a:solidFill>
              <a:round/>
              <a:headEnd/>
              <a:tailEnd/>
            </a:ln>
          </p:spPr>
          <p:txBody>
            <a:bodyPr rot="10800000" wrap="none" anchor="ctr"/>
            <a:lstStyle/>
            <a:p>
              <a:endParaRPr lang="en-US"/>
            </a:p>
          </p:txBody>
        </p:sp>
        <p:sp>
          <p:nvSpPr>
            <p:cNvPr id="41002" name="Line 156"/>
            <p:cNvSpPr>
              <a:spLocks noChangeShapeType="1"/>
            </p:cNvSpPr>
            <p:nvPr/>
          </p:nvSpPr>
          <p:spPr bwMode="auto">
            <a:xfrm>
              <a:off x="4458" y="1299"/>
              <a:ext cx="0" cy="252"/>
            </a:xfrm>
            <a:prstGeom prst="line">
              <a:avLst/>
            </a:prstGeom>
            <a:noFill/>
            <a:ln w="12700">
              <a:solidFill>
                <a:schemeClr val="tx1"/>
              </a:solidFill>
              <a:round/>
              <a:headEnd/>
              <a:tailEnd/>
            </a:ln>
          </p:spPr>
          <p:txBody>
            <a:bodyPr rot="10800000" wrap="none" anchor="ctr"/>
            <a:lstStyle/>
            <a:p>
              <a:endParaRPr lang="en-US"/>
            </a:p>
          </p:txBody>
        </p:sp>
        <p:sp>
          <p:nvSpPr>
            <p:cNvPr id="41003" name="Line 157"/>
            <p:cNvSpPr>
              <a:spLocks noChangeShapeType="1"/>
            </p:cNvSpPr>
            <p:nvPr/>
          </p:nvSpPr>
          <p:spPr bwMode="auto">
            <a:xfrm>
              <a:off x="3293" y="1275"/>
              <a:ext cx="1165" cy="10"/>
            </a:xfrm>
            <a:prstGeom prst="line">
              <a:avLst/>
            </a:prstGeom>
            <a:noFill/>
            <a:ln w="12700">
              <a:solidFill>
                <a:schemeClr val="tx1"/>
              </a:solidFill>
              <a:round/>
              <a:headEnd/>
              <a:tailEnd/>
            </a:ln>
          </p:spPr>
          <p:txBody>
            <a:bodyPr rot="10800000" wrap="none" anchor="ctr"/>
            <a:lstStyle/>
            <a:p>
              <a:endParaRPr lang="en-US"/>
            </a:p>
          </p:txBody>
        </p:sp>
        <p:sp>
          <p:nvSpPr>
            <p:cNvPr id="41004" name="Line 158"/>
            <p:cNvSpPr>
              <a:spLocks noChangeShapeType="1"/>
            </p:cNvSpPr>
            <p:nvPr/>
          </p:nvSpPr>
          <p:spPr bwMode="auto">
            <a:xfrm flipV="1">
              <a:off x="3465" y="1089"/>
              <a:ext cx="765" cy="0"/>
            </a:xfrm>
            <a:prstGeom prst="line">
              <a:avLst/>
            </a:prstGeom>
            <a:noFill/>
            <a:ln w="12700">
              <a:solidFill>
                <a:schemeClr val="tx1"/>
              </a:solidFill>
              <a:round/>
              <a:headEnd/>
              <a:tailEnd/>
            </a:ln>
          </p:spPr>
          <p:txBody>
            <a:bodyPr rot="10800000" wrap="none" anchor="ctr"/>
            <a:lstStyle/>
            <a:p>
              <a:endParaRPr lang="en-US"/>
            </a:p>
          </p:txBody>
        </p:sp>
        <p:sp>
          <p:nvSpPr>
            <p:cNvPr id="41005" name="Line 159"/>
            <p:cNvSpPr>
              <a:spLocks noChangeShapeType="1"/>
            </p:cNvSpPr>
            <p:nvPr/>
          </p:nvSpPr>
          <p:spPr bwMode="auto">
            <a:xfrm>
              <a:off x="3498" y="1091"/>
              <a:ext cx="960" cy="172"/>
            </a:xfrm>
            <a:prstGeom prst="line">
              <a:avLst/>
            </a:prstGeom>
            <a:noFill/>
            <a:ln w="12700">
              <a:solidFill>
                <a:schemeClr val="tx1"/>
              </a:solidFill>
              <a:round/>
              <a:headEnd/>
              <a:tailEnd/>
            </a:ln>
          </p:spPr>
          <p:txBody>
            <a:bodyPr rot="10800000" wrap="none" anchor="ctr"/>
            <a:lstStyle/>
            <a:p>
              <a:endParaRPr lang="en-US"/>
            </a:p>
          </p:txBody>
        </p:sp>
        <p:sp>
          <p:nvSpPr>
            <p:cNvPr id="41006" name="Line 160"/>
            <p:cNvSpPr>
              <a:spLocks noChangeShapeType="1"/>
            </p:cNvSpPr>
            <p:nvPr/>
          </p:nvSpPr>
          <p:spPr bwMode="auto">
            <a:xfrm flipV="1">
              <a:off x="3284" y="1082"/>
              <a:ext cx="946" cy="181"/>
            </a:xfrm>
            <a:prstGeom prst="line">
              <a:avLst/>
            </a:prstGeom>
            <a:noFill/>
            <a:ln w="12700">
              <a:solidFill>
                <a:schemeClr val="tx1"/>
              </a:solidFill>
              <a:round/>
              <a:headEnd/>
              <a:tailEnd/>
            </a:ln>
          </p:spPr>
          <p:txBody>
            <a:bodyPr rot="10800000" wrap="none" anchor="ctr"/>
            <a:lstStyle/>
            <a:p>
              <a:endParaRPr lang="en-US"/>
            </a:p>
          </p:txBody>
        </p:sp>
        <p:sp>
          <p:nvSpPr>
            <p:cNvPr id="41007" name="Line 161"/>
            <p:cNvSpPr>
              <a:spLocks noChangeShapeType="1"/>
            </p:cNvSpPr>
            <p:nvPr/>
          </p:nvSpPr>
          <p:spPr bwMode="auto">
            <a:xfrm flipV="1">
              <a:off x="3284" y="1034"/>
              <a:ext cx="549" cy="229"/>
            </a:xfrm>
            <a:prstGeom prst="line">
              <a:avLst/>
            </a:prstGeom>
            <a:noFill/>
            <a:ln w="12700">
              <a:solidFill>
                <a:schemeClr val="tx1"/>
              </a:solidFill>
              <a:round/>
              <a:headEnd/>
              <a:tailEnd/>
            </a:ln>
          </p:spPr>
          <p:txBody>
            <a:bodyPr rot="10800000" wrap="none" anchor="ctr"/>
            <a:lstStyle/>
            <a:p>
              <a:endParaRPr lang="en-US"/>
            </a:p>
          </p:txBody>
        </p:sp>
        <p:sp>
          <p:nvSpPr>
            <p:cNvPr id="41008" name="Line 162"/>
            <p:cNvSpPr>
              <a:spLocks noChangeShapeType="1"/>
            </p:cNvSpPr>
            <p:nvPr/>
          </p:nvSpPr>
          <p:spPr bwMode="auto">
            <a:xfrm>
              <a:off x="3964" y="1034"/>
              <a:ext cx="494" cy="229"/>
            </a:xfrm>
            <a:prstGeom prst="line">
              <a:avLst/>
            </a:prstGeom>
            <a:noFill/>
            <a:ln w="12700">
              <a:solidFill>
                <a:schemeClr val="tx1"/>
              </a:solidFill>
              <a:round/>
              <a:headEnd/>
              <a:tailEnd/>
            </a:ln>
          </p:spPr>
          <p:txBody>
            <a:bodyPr rot="10800000" wrap="none" anchor="ctr"/>
            <a:lstStyle/>
            <a:p>
              <a:endParaRPr lang="en-US"/>
            </a:p>
          </p:txBody>
        </p:sp>
        <p:sp>
          <p:nvSpPr>
            <p:cNvPr id="41009" name="Text Box 163"/>
            <p:cNvSpPr txBox="1">
              <a:spLocks noChangeArrowheads="1"/>
            </p:cNvSpPr>
            <p:nvPr/>
          </p:nvSpPr>
          <p:spPr bwMode="auto">
            <a:xfrm>
              <a:off x="2930" y="2343"/>
              <a:ext cx="460" cy="292"/>
            </a:xfrm>
            <a:prstGeom prst="rect">
              <a:avLst/>
            </a:prstGeom>
            <a:noFill/>
            <a:ln w="12700">
              <a:noFill/>
              <a:miter lim="800000"/>
              <a:headEnd/>
              <a:tailEnd/>
            </a:ln>
          </p:spPr>
          <p:txBody>
            <a:bodyPr wrap="none" lIns="80006" tIns="40003" rIns="80006" bIns="40003">
              <a:spAutoFit/>
            </a:bodyPr>
            <a:lstStyle/>
            <a:p>
              <a:pPr algn="ctr" defTabSz="800100">
                <a:lnSpc>
                  <a:spcPct val="90000"/>
                </a:lnSpc>
              </a:pPr>
              <a:r>
                <a:rPr lang="en-US" sz="1400" b="1" u="none"/>
                <a:t>Cyclic </a:t>
              </a:r>
            </a:p>
            <a:p>
              <a:pPr algn="ctr" defTabSz="800100">
                <a:lnSpc>
                  <a:spcPct val="90000"/>
                </a:lnSpc>
              </a:pPr>
              <a:r>
                <a:rPr lang="en-US" sz="1400" b="1" u="none"/>
                <a:t>Exec</a:t>
              </a:r>
            </a:p>
          </p:txBody>
        </p:sp>
      </p:grpSp>
      <p:grpSp>
        <p:nvGrpSpPr>
          <p:cNvPr id="40981" name="Group 164"/>
          <p:cNvGrpSpPr>
            <a:grpSpLocks/>
          </p:cNvGrpSpPr>
          <p:nvPr/>
        </p:nvGrpSpPr>
        <p:grpSpPr bwMode="auto">
          <a:xfrm>
            <a:off x="33338" y="2654300"/>
            <a:ext cx="7062787" cy="3997325"/>
            <a:chOff x="21" y="1672"/>
            <a:chExt cx="4449" cy="2518"/>
          </a:xfrm>
        </p:grpSpPr>
        <p:pic>
          <p:nvPicPr>
            <p:cNvPr id="40983" name="Picture 165" descr="spaghetti illustration"/>
            <p:cNvPicPr>
              <a:picLocks noChangeAspect="1" noChangeArrowheads="1"/>
            </p:cNvPicPr>
            <p:nvPr/>
          </p:nvPicPr>
          <p:blipFill>
            <a:blip r:embed="rId4" cstate="print">
              <a:clrChange>
                <a:clrFrom>
                  <a:srgbClr val="FDFFFF"/>
                </a:clrFrom>
                <a:clrTo>
                  <a:srgbClr val="FDFFFF">
                    <a:alpha val="0"/>
                  </a:srgbClr>
                </a:clrTo>
              </a:clrChange>
            </a:blip>
            <a:srcRect/>
            <a:stretch>
              <a:fillRect/>
            </a:stretch>
          </p:blipFill>
          <p:spPr bwMode="auto">
            <a:xfrm>
              <a:off x="3293" y="1672"/>
              <a:ext cx="1177" cy="776"/>
            </a:xfrm>
            <a:prstGeom prst="rect">
              <a:avLst/>
            </a:prstGeom>
            <a:noFill/>
            <a:ln w="9525">
              <a:noFill/>
              <a:miter lim="800000"/>
              <a:headEnd/>
              <a:tailEnd/>
            </a:ln>
          </p:spPr>
        </p:pic>
        <p:sp>
          <p:nvSpPr>
            <p:cNvPr id="40984" name="Rectangle 166"/>
            <p:cNvSpPr>
              <a:spLocks noChangeArrowheads="1"/>
            </p:cNvSpPr>
            <p:nvPr/>
          </p:nvSpPr>
          <p:spPr bwMode="auto">
            <a:xfrm>
              <a:off x="21" y="2404"/>
              <a:ext cx="2780" cy="1786"/>
            </a:xfrm>
            <a:prstGeom prst="rect">
              <a:avLst/>
            </a:prstGeom>
            <a:noFill/>
            <a:ln w="9525" algn="ctr">
              <a:noFill/>
              <a:miter lim="800000"/>
              <a:headEnd/>
              <a:tailEnd/>
            </a:ln>
          </p:spPr>
          <p:txBody>
            <a:bodyPr>
              <a:spAutoFit/>
            </a:bodyPr>
            <a:lstStyle/>
            <a:p>
              <a:r>
                <a:rPr lang="en-US" sz="2000" b="1" u="none"/>
                <a:t>Limitations with Legacy Avionics Architectures</a:t>
              </a:r>
            </a:p>
            <a:p>
              <a:pPr marL="228600" lvl="1" indent="-114300">
                <a:buFontTx/>
                <a:buChar char="•"/>
              </a:pPr>
              <a:r>
                <a:rPr lang="en-US" sz="2000" u="none"/>
                <a:t>Stovepiped</a:t>
              </a:r>
            </a:p>
            <a:p>
              <a:pPr marL="228600" lvl="1" indent="-114300">
                <a:buFontTx/>
                <a:buChar char="•"/>
              </a:pPr>
              <a:r>
                <a:rPr lang="en-US" sz="2000" u="none"/>
                <a:t>Proprietary</a:t>
              </a:r>
            </a:p>
            <a:p>
              <a:pPr marL="228600" lvl="1" indent="-114300">
                <a:buFontTx/>
                <a:buChar char="•"/>
              </a:pPr>
              <a:r>
                <a:rPr lang="en-US" sz="2000" u="none"/>
                <a:t>Expensive</a:t>
              </a:r>
            </a:p>
            <a:p>
              <a:pPr marL="228600" lvl="1" indent="-114300">
                <a:buFontTx/>
                <a:buChar char="•"/>
              </a:pPr>
              <a:r>
                <a:rPr lang="en-US" sz="2000" u="none"/>
                <a:t>Vulnerable</a:t>
              </a:r>
            </a:p>
            <a:p>
              <a:pPr marL="228600" lvl="1" indent="-114300">
                <a:buFontTx/>
                <a:buChar char="•"/>
              </a:pPr>
              <a:r>
                <a:rPr lang="en-US" sz="2000" b="1" i="1" u="none">
                  <a:solidFill>
                    <a:srgbClr val="CC0000"/>
                  </a:solidFill>
                </a:rPr>
                <a:t>Tightly coupled</a:t>
              </a:r>
            </a:p>
            <a:p>
              <a:pPr marL="228600" lvl="1" indent="-114300">
                <a:buFontTx/>
                <a:buChar char="•"/>
              </a:pPr>
              <a:r>
                <a:rPr lang="en-US" sz="2000" b="1" i="1" u="none">
                  <a:solidFill>
                    <a:srgbClr val="CC0000"/>
                  </a:solidFill>
                </a:rPr>
                <a:t>Hard to schedule</a:t>
              </a:r>
            </a:p>
            <a:p>
              <a:pPr marL="228600" lvl="1" indent="-114300">
                <a:buFontTx/>
                <a:buChar char="•"/>
              </a:pPr>
              <a:r>
                <a:rPr lang="en-US" sz="2000" b="1" i="1" u="none">
                  <a:solidFill>
                    <a:srgbClr val="CC0000"/>
                  </a:solidFill>
                </a:rPr>
                <a:t>Brittle &amp; non-adaptive</a:t>
              </a:r>
            </a:p>
          </p:txBody>
        </p:sp>
      </p:grpSp>
      <p:sp>
        <p:nvSpPr>
          <p:cNvPr id="40982" name="Text Box 167"/>
          <p:cNvSpPr txBox="1">
            <a:spLocks noChangeArrowheads="1"/>
          </p:cNvSpPr>
          <p:nvPr/>
        </p:nvSpPr>
        <p:spPr bwMode="auto">
          <a:xfrm>
            <a:off x="33338" y="982663"/>
            <a:ext cx="4413250" cy="2692400"/>
          </a:xfrm>
          <a:prstGeom prst="rect">
            <a:avLst/>
          </a:prstGeom>
          <a:noFill/>
          <a:ln w="12700">
            <a:noFill/>
            <a:miter lim="800000"/>
            <a:headEnd type="none" w="sm" len="sm"/>
            <a:tailEnd type="none" w="sm" len="sm"/>
          </a:ln>
        </p:spPr>
        <p:txBody>
          <a:bodyPr>
            <a:spAutoFit/>
          </a:bodyPr>
          <a:lstStyle/>
          <a:p>
            <a:pPr>
              <a:lnSpc>
                <a:spcPct val="95000"/>
              </a:lnSpc>
            </a:pPr>
            <a:r>
              <a:rPr lang="en-US" sz="2000" b="1" u="none"/>
              <a:t>Key System Characteristics</a:t>
            </a:r>
          </a:p>
          <a:p>
            <a:pPr marL="228600" lvl="1" indent="-114300">
              <a:lnSpc>
                <a:spcPct val="95000"/>
              </a:lnSpc>
              <a:buFontTx/>
              <a:buChar char="•"/>
            </a:pPr>
            <a:r>
              <a:rPr lang="en-US" sz="2000" u="none"/>
              <a:t>Hard &amp; soft real-time deadlines</a:t>
            </a:r>
          </a:p>
          <a:p>
            <a:pPr marL="457200" lvl="2" indent="-114300">
              <a:lnSpc>
                <a:spcPct val="95000"/>
              </a:lnSpc>
              <a:buFontTx/>
              <a:buChar char="•"/>
            </a:pPr>
            <a:r>
              <a:rPr lang="en-US" sz="2000" u="none"/>
              <a:t>~20-40 Hz</a:t>
            </a:r>
          </a:p>
          <a:p>
            <a:pPr marL="228600" lvl="1" indent="-114300">
              <a:lnSpc>
                <a:spcPct val="95000"/>
              </a:lnSpc>
              <a:buFontTx/>
              <a:buChar char="•"/>
            </a:pPr>
            <a:r>
              <a:rPr lang="en-US" sz="2000" u="none"/>
              <a:t>Low latency &amp; jitter between boards</a:t>
            </a:r>
          </a:p>
          <a:p>
            <a:pPr marL="457200" lvl="2" indent="-114300">
              <a:lnSpc>
                <a:spcPct val="95000"/>
              </a:lnSpc>
              <a:buFontTx/>
              <a:buChar char="•"/>
            </a:pPr>
            <a:r>
              <a:rPr lang="en-US" sz="2000" u="none"/>
              <a:t>~100 </a:t>
            </a:r>
            <a:r>
              <a:rPr lang="en-US" sz="2000" i="1" u="none"/>
              <a:t>u</a:t>
            </a:r>
            <a:r>
              <a:rPr lang="en-US" sz="2000" u="none"/>
              <a:t>secs</a:t>
            </a:r>
          </a:p>
          <a:p>
            <a:pPr marL="228600" lvl="1" indent="-114300">
              <a:lnSpc>
                <a:spcPct val="95000"/>
              </a:lnSpc>
              <a:buFontTx/>
              <a:buChar char="•"/>
            </a:pPr>
            <a:r>
              <a:rPr lang="en-US" sz="2000" u="none"/>
              <a:t>Periodic &amp; aperiodic processing</a:t>
            </a:r>
          </a:p>
          <a:p>
            <a:pPr marL="228600" lvl="1" indent="-114300">
              <a:lnSpc>
                <a:spcPct val="95000"/>
              </a:lnSpc>
              <a:buFontTx/>
              <a:buChar char="•"/>
            </a:pPr>
            <a:r>
              <a:rPr lang="en-US" sz="2000" u="none"/>
              <a:t>Complex dependencies</a:t>
            </a:r>
          </a:p>
          <a:p>
            <a:pPr marL="228600" lvl="1" indent="-114300">
              <a:lnSpc>
                <a:spcPct val="95000"/>
              </a:lnSpc>
              <a:buFontTx/>
              <a:buChar char="•"/>
            </a:pPr>
            <a:r>
              <a:rPr lang="en-US" sz="2000" u="none"/>
              <a:t>Continuous platform upgrades</a:t>
            </a:r>
          </a:p>
        </p:txBody>
      </p:sp>
    </p:spTree>
  </p:cSld>
  <p:clrMapOvr>
    <a:masterClrMapping/>
  </p:clrMapOvr>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Number Placeholder 2"/>
          <p:cNvSpPr>
            <a:spLocks noGrp="1"/>
          </p:cNvSpPr>
          <p:nvPr>
            <p:ph type="sldNum" sz="quarter" idx="10"/>
          </p:nvPr>
        </p:nvSpPr>
        <p:spPr>
          <a:noFill/>
        </p:spPr>
        <p:txBody>
          <a:bodyPr/>
          <a:lstStyle/>
          <a:p>
            <a:fld id="{AD878103-D27B-4C41-8A97-C10D52B4DFFA}" type="slidenum">
              <a:rPr lang="en-US" smtClean="0">
                <a:latin typeface="Arial" pitchFamily="34" charset="0"/>
              </a:rPr>
              <a:pPr/>
              <a:t>34</a:t>
            </a:fld>
            <a:endParaRPr lang="en-US" smtClean="0">
              <a:latin typeface="Arial" pitchFamily="34" charset="0"/>
            </a:endParaRPr>
          </a:p>
        </p:txBody>
      </p:sp>
      <p:sp>
        <p:nvSpPr>
          <p:cNvPr id="41987" name="Rectangle 2"/>
          <p:cNvSpPr>
            <a:spLocks noGrp="1" noChangeArrowheads="1"/>
          </p:cNvSpPr>
          <p:nvPr>
            <p:ph type="title"/>
          </p:nvPr>
        </p:nvSpPr>
        <p:spPr>
          <a:xfrm>
            <a:off x="-63500" y="-38100"/>
            <a:ext cx="9096375" cy="914400"/>
          </a:xfrm>
        </p:spPr>
        <p:txBody>
          <a:bodyPr/>
          <a:lstStyle/>
          <a:p>
            <a:r>
              <a:rPr lang="de-DE" smtClean="0"/>
              <a:t>Decoupling Avionics Components</a:t>
            </a:r>
          </a:p>
        </p:txBody>
      </p:sp>
      <p:sp>
        <p:nvSpPr>
          <p:cNvPr id="1664003" name="Text Box 3"/>
          <p:cNvSpPr txBox="1">
            <a:spLocks noChangeArrowheads="1"/>
          </p:cNvSpPr>
          <p:nvPr/>
        </p:nvSpPr>
        <p:spPr bwMode="auto">
          <a:xfrm>
            <a:off x="5416550" y="876300"/>
            <a:ext cx="3616325" cy="587375"/>
          </a:xfrm>
          <a:prstGeom prst="rect">
            <a:avLst/>
          </a:prstGeom>
          <a:noFill/>
          <a:ln w="12700">
            <a:noFill/>
            <a:miter lim="800000"/>
            <a:headEnd/>
            <a:tailEnd/>
          </a:ln>
        </p:spPr>
        <p:txBody>
          <a:bodyPr>
            <a:spAutoFit/>
          </a:bodyPr>
          <a:lstStyle/>
          <a:p>
            <a:pPr marL="114300" indent="-114300">
              <a:lnSpc>
                <a:spcPct val="90000"/>
              </a:lnSpc>
            </a:pPr>
            <a:endParaRPr lang="en-US" b="1" u="none"/>
          </a:p>
          <a:p>
            <a:pPr marL="114300" indent="-114300">
              <a:lnSpc>
                <a:spcPct val="90000"/>
              </a:lnSpc>
              <a:buFontTx/>
              <a:buChar char="•"/>
            </a:pPr>
            <a:endParaRPr lang="en-US" u="none"/>
          </a:p>
        </p:txBody>
      </p:sp>
      <p:graphicFrame>
        <p:nvGraphicFramePr>
          <p:cNvPr id="1664004" name="Group 4"/>
          <p:cNvGraphicFramePr>
            <a:graphicFrameLocks noGrp="1"/>
          </p:cNvGraphicFramePr>
          <p:nvPr/>
        </p:nvGraphicFramePr>
        <p:xfrm>
          <a:off x="180975" y="976313"/>
          <a:ext cx="8801100" cy="2188210"/>
        </p:xfrm>
        <a:graphic>
          <a:graphicData uri="http://schemas.openxmlformats.org/drawingml/2006/table">
            <a:tbl>
              <a:tblPr/>
              <a:tblGrid>
                <a:gridCol w="2655888"/>
                <a:gridCol w="2555875"/>
                <a:gridCol w="3589337"/>
              </a:tblGrid>
              <a:tr h="0">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800" b="1" i="0" u="none" strike="noStrike" cap="none" normalizeH="0" baseline="0" smtClean="0">
                          <a:ln>
                            <a:noFill/>
                          </a:ln>
                          <a:solidFill>
                            <a:schemeClr val="bg1"/>
                          </a:solidFill>
                          <a:effectLst/>
                          <a:latin typeface="Arial" charset="0"/>
                        </a:rPr>
                        <a:t>Context </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800" b="1" i="0" u="none" strike="noStrike" cap="none" normalizeH="0" baseline="0" smtClean="0">
                          <a:ln>
                            <a:noFill/>
                          </a:ln>
                          <a:solidFill>
                            <a:schemeClr val="bg1"/>
                          </a:solidFill>
                          <a:effectLst/>
                          <a:latin typeface="Arial" charset="0"/>
                        </a:rPr>
                        <a:t>Problems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800" b="1" i="0" u="none" strike="noStrike" cap="none" normalizeH="0" baseline="0" smtClean="0">
                          <a:ln>
                            <a:noFill/>
                          </a:ln>
                          <a:solidFill>
                            <a:schemeClr val="bg1"/>
                          </a:solidFill>
                          <a:effectLst/>
                          <a:latin typeface="Arial" charset="0"/>
                        </a:rPr>
                        <a:t>Solution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r>
              <a:tr h="1822450">
                <a:tc>
                  <a:txBody>
                    <a:bodyPr/>
                    <a:lstStyle/>
                    <a:p>
                      <a:pPr marL="114300" marR="0" lvl="0" indent="-114300" algn="l" defTabSz="914400" rtl="0" eaLnBrk="0" fontAlgn="base" latinLnBrk="0" hangingPunct="0">
                        <a:lnSpc>
                          <a:spcPct val="100000"/>
                        </a:lnSpc>
                        <a:spcBef>
                          <a:spcPct val="30000"/>
                        </a:spcBef>
                        <a:spcAft>
                          <a:spcPct val="0"/>
                        </a:spcAft>
                        <a:buClr>
                          <a:schemeClr val="tx1"/>
                        </a:buClr>
                        <a:buSzPct val="85000"/>
                        <a:buFontTx/>
                        <a:buChar char="•"/>
                        <a:tabLst/>
                      </a:pPr>
                      <a:r>
                        <a:rPr kumimoji="0" lang="en-US" sz="1800" b="0" i="0" u="none" strike="noStrike" cap="none" normalizeH="0" baseline="0" smtClean="0">
                          <a:ln>
                            <a:noFill/>
                          </a:ln>
                          <a:solidFill>
                            <a:schemeClr val="tx1"/>
                          </a:solidFill>
                          <a:effectLst/>
                          <a:latin typeface="Arial" charset="0"/>
                        </a:rPr>
                        <a:t>I/O driven DRE application</a:t>
                      </a:r>
                    </a:p>
                    <a:p>
                      <a:pPr marL="114300" marR="0" lvl="0" indent="-114300" algn="l" defTabSz="914400" rtl="0" eaLnBrk="0" fontAlgn="base" latinLnBrk="0" hangingPunct="0">
                        <a:lnSpc>
                          <a:spcPct val="100000"/>
                        </a:lnSpc>
                        <a:spcBef>
                          <a:spcPct val="30000"/>
                        </a:spcBef>
                        <a:spcAft>
                          <a:spcPct val="0"/>
                        </a:spcAft>
                        <a:buClr>
                          <a:schemeClr val="tx1"/>
                        </a:buClr>
                        <a:buSzPct val="85000"/>
                        <a:buFontTx/>
                        <a:buChar char="•"/>
                        <a:tabLst/>
                      </a:pPr>
                      <a:r>
                        <a:rPr kumimoji="0" lang="en-US" sz="1800" b="0" i="0" u="none" strike="noStrike" cap="none" normalizeH="0" baseline="0" smtClean="0">
                          <a:ln>
                            <a:noFill/>
                          </a:ln>
                          <a:solidFill>
                            <a:schemeClr val="tx1"/>
                          </a:solidFill>
                          <a:effectLst/>
                          <a:latin typeface="Arial" charset="0"/>
                        </a:rPr>
                        <a:t>Complex dependencies</a:t>
                      </a:r>
                    </a:p>
                    <a:p>
                      <a:pPr marL="114300" marR="0" lvl="0" indent="-114300" algn="l" defTabSz="914400" rtl="0" eaLnBrk="0" fontAlgn="base" latinLnBrk="0" hangingPunct="0">
                        <a:lnSpc>
                          <a:spcPct val="100000"/>
                        </a:lnSpc>
                        <a:spcBef>
                          <a:spcPct val="30000"/>
                        </a:spcBef>
                        <a:spcAft>
                          <a:spcPct val="0"/>
                        </a:spcAft>
                        <a:buClr>
                          <a:schemeClr val="tx1"/>
                        </a:buClr>
                        <a:buSzPct val="85000"/>
                        <a:buFontTx/>
                        <a:buChar char="•"/>
                        <a:tabLst/>
                      </a:pPr>
                      <a:r>
                        <a:rPr kumimoji="0" lang="en-US" sz="1800" b="0" i="0" u="none" strike="noStrike" cap="none" normalizeH="0" baseline="0" smtClean="0">
                          <a:ln>
                            <a:noFill/>
                          </a:ln>
                          <a:solidFill>
                            <a:schemeClr val="tx1"/>
                          </a:solidFill>
                          <a:effectLst/>
                          <a:latin typeface="Arial" charset="0"/>
                        </a:rPr>
                        <a:t>Real-time constraints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2F2F2"/>
                    </a:solidFill>
                  </a:tcPr>
                </a:tc>
                <a:tc>
                  <a:txBody>
                    <a:bodyPr/>
                    <a:lstStyle/>
                    <a:p>
                      <a:pPr marL="114300" marR="0" lvl="0" indent="-114300" algn="l" defTabSz="914400" rtl="0" eaLnBrk="0" fontAlgn="base" latinLnBrk="0" hangingPunct="0">
                        <a:lnSpc>
                          <a:spcPct val="100000"/>
                        </a:lnSpc>
                        <a:spcBef>
                          <a:spcPct val="30000"/>
                        </a:spcBef>
                        <a:spcAft>
                          <a:spcPct val="0"/>
                        </a:spcAft>
                        <a:buClr>
                          <a:schemeClr val="tx1"/>
                        </a:buClr>
                        <a:buSzPct val="85000"/>
                        <a:buFontTx/>
                        <a:buChar char="•"/>
                        <a:tabLst/>
                      </a:pPr>
                      <a:r>
                        <a:rPr kumimoji="0" lang="en-US" sz="1800" b="0" i="0" u="none" strike="noStrike" cap="none" normalizeH="0" baseline="0" smtClean="0">
                          <a:ln>
                            <a:noFill/>
                          </a:ln>
                          <a:solidFill>
                            <a:schemeClr val="tx1"/>
                          </a:solidFill>
                          <a:effectLst/>
                          <a:latin typeface="Arial" charset="0"/>
                        </a:rPr>
                        <a:t>Tightly coupled components</a:t>
                      </a:r>
                    </a:p>
                    <a:p>
                      <a:pPr marL="114300" marR="0" lvl="0" indent="-114300" algn="l" defTabSz="914400" rtl="0" eaLnBrk="0" fontAlgn="base" latinLnBrk="0" hangingPunct="0">
                        <a:lnSpc>
                          <a:spcPct val="100000"/>
                        </a:lnSpc>
                        <a:spcBef>
                          <a:spcPct val="30000"/>
                        </a:spcBef>
                        <a:spcAft>
                          <a:spcPct val="0"/>
                        </a:spcAft>
                        <a:buClr>
                          <a:schemeClr val="tx1"/>
                        </a:buClr>
                        <a:buSzPct val="85000"/>
                        <a:buFontTx/>
                        <a:buChar char="•"/>
                        <a:tabLst/>
                      </a:pPr>
                      <a:r>
                        <a:rPr kumimoji="0" lang="en-US" sz="1800" b="0" i="0" u="none" strike="noStrike" cap="none" normalizeH="0" baseline="0" smtClean="0">
                          <a:ln>
                            <a:noFill/>
                          </a:ln>
                          <a:solidFill>
                            <a:schemeClr val="tx1"/>
                          </a:solidFill>
                          <a:effectLst/>
                          <a:latin typeface="Arial" charset="0"/>
                        </a:rPr>
                        <a:t>Hard to schedule</a:t>
                      </a:r>
                    </a:p>
                    <a:p>
                      <a:pPr marL="114300" marR="0" lvl="0" indent="-114300" algn="l" defTabSz="914400" rtl="0" eaLnBrk="0" fontAlgn="base" latinLnBrk="0" hangingPunct="0">
                        <a:lnSpc>
                          <a:spcPct val="100000"/>
                        </a:lnSpc>
                        <a:spcBef>
                          <a:spcPct val="30000"/>
                        </a:spcBef>
                        <a:spcAft>
                          <a:spcPct val="0"/>
                        </a:spcAft>
                        <a:buClr>
                          <a:schemeClr val="tx1"/>
                        </a:buClr>
                        <a:buSzPct val="85000"/>
                        <a:buFontTx/>
                        <a:buChar char="•"/>
                        <a:tabLst/>
                      </a:pPr>
                      <a:r>
                        <a:rPr kumimoji="0" lang="en-US" sz="1800" b="0" i="0" u="none" strike="noStrike" cap="none" normalizeH="0" baseline="0" smtClean="0">
                          <a:ln>
                            <a:noFill/>
                          </a:ln>
                          <a:solidFill>
                            <a:schemeClr val="tx1"/>
                          </a:solidFill>
                          <a:effectLst/>
                          <a:latin typeface="Arial" charset="0"/>
                        </a:rPr>
                        <a:t>Expensive to evolve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114300" marR="0" lvl="0" indent="-114300" algn="l" defTabSz="914400" rtl="0" eaLnBrk="0" fontAlgn="base" latinLnBrk="0" hangingPunct="0">
                        <a:lnSpc>
                          <a:spcPct val="100000"/>
                        </a:lnSpc>
                        <a:spcBef>
                          <a:spcPct val="30000"/>
                        </a:spcBef>
                        <a:spcAft>
                          <a:spcPct val="0"/>
                        </a:spcAft>
                        <a:buClr>
                          <a:schemeClr val="tx1"/>
                        </a:buClr>
                        <a:buSzPct val="85000"/>
                        <a:buFontTx/>
                        <a:buChar char="•"/>
                        <a:tabLst/>
                      </a:pPr>
                      <a:r>
                        <a:rPr kumimoji="0" lang="en-US" sz="1800" b="0" i="0" u="none" strike="noStrike" cap="none" normalizeH="0" baseline="0" smtClean="0">
                          <a:ln>
                            <a:noFill/>
                          </a:ln>
                          <a:solidFill>
                            <a:schemeClr val="tx1"/>
                          </a:solidFill>
                          <a:effectLst/>
                          <a:latin typeface="Arial" charset="0"/>
                        </a:rPr>
                        <a:t>Apply the </a:t>
                      </a:r>
                      <a:r>
                        <a:rPr kumimoji="0" lang="en-US" sz="1800" b="1" i="1" u="none" strike="noStrike" cap="none" normalizeH="0" baseline="0" smtClean="0">
                          <a:ln>
                            <a:noFill/>
                          </a:ln>
                          <a:solidFill>
                            <a:schemeClr val="tx1"/>
                          </a:solidFill>
                          <a:effectLst/>
                          <a:latin typeface="Arial" charset="0"/>
                        </a:rPr>
                        <a:t>Publisher-Subscriber</a:t>
                      </a:r>
                      <a:r>
                        <a:rPr kumimoji="0" lang="en-US" sz="1800" b="0" i="0" u="none" strike="noStrike" cap="none" normalizeH="0" baseline="0" smtClean="0">
                          <a:ln>
                            <a:noFill/>
                          </a:ln>
                          <a:solidFill>
                            <a:schemeClr val="tx1"/>
                          </a:solidFill>
                          <a:effectLst/>
                          <a:latin typeface="Arial" charset="0"/>
                        </a:rPr>
                        <a:t> architectural pattern to distribute periodic, I/O-driven</a:t>
                      </a:r>
                      <a:br>
                        <a:rPr kumimoji="0" lang="en-US" sz="1800" b="0" i="0" u="none" strike="noStrike" cap="none" normalizeH="0" baseline="0" smtClean="0">
                          <a:ln>
                            <a:noFill/>
                          </a:ln>
                          <a:solidFill>
                            <a:schemeClr val="tx1"/>
                          </a:solidFill>
                          <a:effectLst/>
                          <a:latin typeface="Arial" charset="0"/>
                        </a:rPr>
                      </a:br>
                      <a:r>
                        <a:rPr kumimoji="0" lang="en-US" sz="1800" b="0" i="0" u="none" strike="noStrike" cap="none" normalizeH="0" baseline="0" smtClean="0">
                          <a:ln>
                            <a:noFill/>
                          </a:ln>
                          <a:solidFill>
                            <a:schemeClr val="tx1"/>
                          </a:solidFill>
                          <a:effectLst/>
                          <a:latin typeface="Arial" charset="0"/>
                        </a:rPr>
                        <a:t>data from a single point of source to a collection of consumers</a:t>
                      </a:r>
                      <a:endParaRPr kumimoji="0" lang="en-US" sz="1800" b="1" i="0" u="none" strike="noStrike" cap="none" normalizeH="0" baseline="0" smtClean="0">
                        <a:ln>
                          <a:noFill/>
                        </a:ln>
                        <a:solidFill>
                          <a:srgbClr val="336699"/>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2F2F2"/>
                    </a:solidFill>
                  </a:tcPr>
                </a:tc>
              </a:tr>
            </a:tbl>
          </a:graphicData>
        </a:graphic>
      </p:graphicFrame>
      <p:grpSp>
        <p:nvGrpSpPr>
          <p:cNvPr id="2" name="Group 18"/>
          <p:cNvGrpSpPr>
            <a:grpSpLocks/>
          </p:cNvGrpSpPr>
          <p:nvPr/>
        </p:nvGrpSpPr>
        <p:grpSpPr bwMode="auto">
          <a:xfrm>
            <a:off x="131763" y="3387725"/>
            <a:ext cx="3948112" cy="3111500"/>
            <a:chOff x="83" y="2134"/>
            <a:chExt cx="2487" cy="1960"/>
          </a:xfrm>
        </p:grpSpPr>
        <p:grpSp>
          <p:nvGrpSpPr>
            <p:cNvPr id="42036" name="Group 19"/>
            <p:cNvGrpSpPr>
              <a:grpSpLocks/>
            </p:cNvGrpSpPr>
            <p:nvPr/>
          </p:nvGrpSpPr>
          <p:grpSpPr bwMode="auto">
            <a:xfrm>
              <a:off x="83" y="2421"/>
              <a:ext cx="2487" cy="1673"/>
              <a:chOff x="114" y="2348"/>
              <a:chExt cx="2487" cy="1673"/>
            </a:xfrm>
          </p:grpSpPr>
          <p:sp>
            <p:nvSpPr>
              <p:cNvPr id="42038" name="Line 20"/>
              <p:cNvSpPr>
                <a:spLocks noChangeShapeType="1"/>
              </p:cNvSpPr>
              <p:nvPr/>
            </p:nvSpPr>
            <p:spPr bwMode="auto">
              <a:xfrm flipV="1">
                <a:off x="1385" y="3123"/>
                <a:ext cx="0" cy="463"/>
              </a:xfrm>
              <a:prstGeom prst="line">
                <a:avLst/>
              </a:prstGeom>
              <a:noFill/>
              <a:ln w="9525">
                <a:solidFill>
                  <a:schemeClr val="tx1"/>
                </a:solidFill>
                <a:prstDash val="dash"/>
                <a:round/>
                <a:headEnd/>
                <a:tailEnd/>
              </a:ln>
            </p:spPr>
            <p:txBody>
              <a:bodyPr wrap="none" anchor="ctr"/>
              <a:lstStyle/>
              <a:p>
                <a:endParaRPr lang="en-US"/>
              </a:p>
            </p:txBody>
          </p:sp>
          <p:grpSp>
            <p:nvGrpSpPr>
              <p:cNvPr id="42039" name="Group 21"/>
              <p:cNvGrpSpPr>
                <a:grpSpLocks/>
              </p:cNvGrpSpPr>
              <p:nvPr/>
            </p:nvGrpSpPr>
            <p:grpSpPr bwMode="auto">
              <a:xfrm>
                <a:off x="1024" y="3604"/>
                <a:ext cx="721" cy="417"/>
                <a:chOff x="1104" y="1488"/>
                <a:chExt cx="768" cy="432"/>
              </a:xfrm>
            </p:grpSpPr>
            <p:sp>
              <p:nvSpPr>
                <p:cNvPr id="42058" name="Rectangle 22"/>
                <p:cNvSpPr>
                  <a:spLocks noChangeArrowheads="1"/>
                </p:cNvSpPr>
                <p:nvPr/>
              </p:nvSpPr>
              <p:spPr bwMode="auto">
                <a:xfrm>
                  <a:off x="1104" y="1488"/>
                  <a:ext cx="768" cy="180"/>
                </a:xfrm>
                <a:prstGeom prst="rect">
                  <a:avLst/>
                </a:prstGeom>
                <a:solidFill>
                  <a:srgbClr val="F2F2F2"/>
                </a:solidFill>
                <a:ln w="12700">
                  <a:solidFill>
                    <a:schemeClr val="tx1"/>
                  </a:solidFill>
                  <a:miter lim="800000"/>
                  <a:headEnd/>
                  <a:tailEnd/>
                </a:ln>
              </p:spPr>
              <p:txBody>
                <a:bodyPr wrap="none" lIns="92075" tIns="46038" rIns="92075" bIns="46038" anchor="ctr"/>
                <a:lstStyle/>
                <a:p>
                  <a:pPr algn="ctr" defTabSz="762000" eaLnBrk="1" hangingPunct="1"/>
                  <a:r>
                    <a:rPr lang="en-US" sz="1400" b="1" u="none"/>
                    <a:t>Event</a:t>
                  </a:r>
                  <a:endParaRPr lang="en-US" sz="1400" u="none"/>
                </a:p>
              </p:txBody>
            </p:sp>
            <p:sp>
              <p:nvSpPr>
                <p:cNvPr id="42059" name="Rectangle 23"/>
                <p:cNvSpPr>
                  <a:spLocks noChangeArrowheads="1"/>
                </p:cNvSpPr>
                <p:nvPr/>
              </p:nvSpPr>
              <p:spPr bwMode="auto">
                <a:xfrm>
                  <a:off x="1104" y="1668"/>
                  <a:ext cx="768" cy="252"/>
                </a:xfrm>
                <a:prstGeom prst="rect">
                  <a:avLst/>
                </a:prstGeom>
                <a:solidFill>
                  <a:srgbClr val="F2F2F2"/>
                </a:solidFill>
                <a:ln w="12700">
                  <a:solidFill>
                    <a:schemeClr val="tx1"/>
                  </a:solidFill>
                  <a:miter lim="800000"/>
                  <a:headEnd/>
                  <a:tailEnd/>
                </a:ln>
              </p:spPr>
              <p:txBody>
                <a:bodyPr wrap="none" lIns="92075" tIns="46038" rIns="92075" bIns="46038" anchor="ctr"/>
                <a:lstStyle/>
                <a:p>
                  <a:pPr defTabSz="762000" eaLnBrk="1" hangingPunct="1"/>
                  <a:endParaRPr lang="en-US" sz="1200" i="1" u="none"/>
                </a:p>
                <a:p>
                  <a:pPr defTabSz="762000" eaLnBrk="1" hangingPunct="1"/>
                  <a:endParaRPr lang="en-US" sz="1200" i="1" u="none"/>
                </a:p>
              </p:txBody>
            </p:sp>
          </p:grpSp>
          <p:sp>
            <p:nvSpPr>
              <p:cNvPr id="42040" name="Text Box 24"/>
              <p:cNvSpPr txBox="1">
                <a:spLocks noChangeArrowheads="1"/>
              </p:cNvSpPr>
              <p:nvPr/>
            </p:nvSpPr>
            <p:spPr bwMode="auto">
              <a:xfrm>
                <a:off x="1385" y="3465"/>
                <a:ext cx="153" cy="173"/>
              </a:xfrm>
              <a:prstGeom prst="rect">
                <a:avLst/>
              </a:prstGeom>
              <a:noFill/>
              <a:ln w="9525">
                <a:noFill/>
                <a:miter lim="800000"/>
                <a:headEnd/>
                <a:tailEnd/>
              </a:ln>
            </p:spPr>
            <p:txBody>
              <a:bodyPr wrap="none">
                <a:spAutoFit/>
              </a:bodyPr>
              <a:lstStyle/>
              <a:p>
                <a:pPr algn="ctr" defTabSz="762000"/>
                <a:r>
                  <a:rPr lang="en-US" sz="1200" u="none"/>
                  <a:t>*</a:t>
                </a:r>
                <a:endParaRPr lang="en-US" sz="1600" u="none"/>
              </a:p>
            </p:txBody>
          </p:sp>
          <p:grpSp>
            <p:nvGrpSpPr>
              <p:cNvPr id="42041" name="Group 25"/>
              <p:cNvGrpSpPr>
                <a:grpSpLocks/>
              </p:cNvGrpSpPr>
              <p:nvPr/>
            </p:nvGrpSpPr>
            <p:grpSpPr bwMode="auto">
              <a:xfrm>
                <a:off x="1880" y="2348"/>
                <a:ext cx="721" cy="556"/>
                <a:chOff x="1056" y="720"/>
                <a:chExt cx="768" cy="576"/>
              </a:xfrm>
            </p:grpSpPr>
            <p:sp>
              <p:nvSpPr>
                <p:cNvPr id="42056" name="Rectangle 26"/>
                <p:cNvSpPr>
                  <a:spLocks noChangeArrowheads="1"/>
                </p:cNvSpPr>
                <p:nvPr/>
              </p:nvSpPr>
              <p:spPr bwMode="auto">
                <a:xfrm>
                  <a:off x="1056" y="720"/>
                  <a:ext cx="768" cy="288"/>
                </a:xfrm>
                <a:prstGeom prst="rect">
                  <a:avLst/>
                </a:prstGeom>
                <a:solidFill>
                  <a:srgbClr val="CCFFFF"/>
                </a:solidFill>
                <a:ln w="12700">
                  <a:solidFill>
                    <a:schemeClr val="tx1"/>
                  </a:solidFill>
                  <a:miter lim="800000"/>
                  <a:headEnd/>
                  <a:tailEnd/>
                </a:ln>
              </p:spPr>
              <p:txBody>
                <a:bodyPr wrap="none" lIns="92075" tIns="46038" rIns="92075" bIns="46038" anchor="ctr"/>
                <a:lstStyle/>
                <a:p>
                  <a:pPr algn="ctr" defTabSz="762000" eaLnBrk="1" hangingPunct="1"/>
                  <a:endParaRPr lang="en-US" sz="1200" b="1" u="none"/>
                </a:p>
                <a:p>
                  <a:pPr algn="ctr" defTabSz="762000" eaLnBrk="1" hangingPunct="1"/>
                  <a:r>
                    <a:rPr lang="en-US" sz="1400" b="1" u="none"/>
                    <a:t>Subscriber</a:t>
                  </a:r>
                  <a:r>
                    <a:rPr lang="en-US" sz="1200" b="1" u="none"/>
                    <a:t/>
                  </a:r>
                  <a:br>
                    <a:rPr lang="en-US" sz="1200" b="1" u="none"/>
                  </a:br>
                  <a:endParaRPr lang="en-US" sz="1200" u="none"/>
                </a:p>
              </p:txBody>
            </p:sp>
            <p:sp>
              <p:nvSpPr>
                <p:cNvPr id="42057" name="Rectangle 27"/>
                <p:cNvSpPr>
                  <a:spLocks noChangeArrowheads="1"/>
                </p:cNvSpPr>
                <p:nvPr/>
              </p:nvSpPr>
              <p:spPr bwMode="auto">
                <a:xfrm>
                  <a:off x="1056" y="1008"/>
                  <a:ext cx="768" cy="288"/>
                </a:xfrm>
                <a:prstGeom prst="rect">
                  <a:avLst/>
                </a:prstGeom>
                <a:solidFill>
                  <a:srgbClr val="CCFFFF"/>
                </a:solidFill>
                <a:ln w="12700">
                  <a:solidFill>
                    <a:schemeClr val="tx1"/>
                  </a:solidFill>
                  <a:miter lim="800000"/>
                  <a:headEnd/>
                  <a:tailEnd/>
                </a:ln>
              </p:spPr>
              <p:txBody>
                <a:bodyPr wrap="none" lIns="92075" tIns="46038" rIns="92075" bIns="46038" anchor="ctr"/>
                <a:lstStyle/>
                <a:p>
                  <a:pPr defTabSz="762000" eaLnBrk="1" hangingPunct="1"/>
                  <a:endParaRPr lang="en-US" sz="1200" u="none"/>
                </a:p>
                <a:p>
                  <a:pPr defTabSz="762000" eaLnBrk="1" hangingPunct="1"/>
                  <a:r>
                    <a:rPr lang="en-US" sz="1200" u="none"/>
                    <a:t>consume</a:t>
                  </a:r>
                </a:p>
                <a:p>
                  <a:pPr defTabSz="762000" eaLnBrk="1" hangingPunct="1"/>
                  <a:endParaRPr lang="en-US" sz="1200" u="none"/>
                </a:p>
              </p:txBody>
            </p:sp>
          </p:grpSp>
          <p:sp>
            <p:nvSpPr>
              <p:cNvPr id="42042" name="Line 28"/>
              <p:cNvSpPr>
                <a:spLocks noChangeShapeType="1"/>
              </p:cNvSpPr>
              <p:nvPr/>
            </p:nvSpPr>
            <p:spPr bwMode="auto">
              <a:xfrm>
                <a:off x="799" y="2481"/>
                <a:ext cx="1081" cy="0"/>
              </a:xfrm>
              <a:prstGeom prst="line">
                <a:avLst/>
              </a:prstGeom>
              <a:noFill/>
              <a:ln w="9525">
                <a:solidFill>
                  <a:schemeClr val="tx1"/>
                </a:solidFill>
                <a:round/>
                <a:headEnd/>
                <a:tailEnd/>
              </a:ln>
            </p:spPr>
            <p:txBody>
              <a:bodyPr wrap="none" anchor="ctr"/>
              <a:lstStyle/>
              <a:p>
                <a:endParaRPr lang="en-US"/>
              </a:p>
            </p:txBody>
          </p:sp>
          <p:sp>
            <p:nvSpPr>
              <p:cNvPr id="42043" name="Freeform 29"/>
              <p:cNvSpPr>
                <a:spLocks/>
              </p:cNvSpPr>
              <p:nvPr/>
            </p:nvSpPr>
            <p:spPr bwMode="auto">
              <a:xfrm>
                <a:off x="709" y="2915"/>
                <a:ext cx="451" cy="689"/>
              </a:xfrm>
              <a:custGeom>
                <a:avLst/>
                <a:gdLst>
                  <a:gd name="T0" fmla="*/ 0 w 480"/>
                  <a:gd name="T1" fmla="*/ 0 h 336"/>
                  <a:gd name="T2" fmla="*/ 0 w 480"/>
                  <a:gd name="T3" fmla="*/ 1241 h 336"/>
                  <a:gd name="T4" fmla="*/ 398 w 480"/>
                  <a:gd name="T5" fmla="*/ 1241 h 336"/>
                  <a:gd name="T6" fmla="*/ 398 w 480"/>
                  <a:gd name="T7" fmla="*/ 2897 h 336"/>
                  <a:gd name="T8" fmla="*/ 0 60000 65536"/>
                  <a:gd name="T9" fmla="*/ 0 60000 65536"/>
                  <a:gd name="T10" fmla="*/ 0 60000 65536"/>
                  <a:gd name="T11" fmla="*/ 0 60000 65536"/>
                  <a:gd name="T12" fmla="*/ 0 w 480"/>
                  <a:gd name="T13" fmla="*/ 0 h 336"/>
                  <a:gd name="T14" fmla="*/ 480 w 480"/>
                  <a:gd name="T15" fmla="*/ 336 h 336"/>
                </a:gdLst>
                <a:ahLst/>
                <a:cxnLst>
                  <a:cxn ang="T8">
                    <a:pos x="T0" y="T1"/>
                  </a:cxn>
                  <a:cxn ang="T9">
                    <a:pos x="T2" y="T3"/>
                  </a:cxn>
                  <a:cxn ang="T10">
                    <a:pos x="T4" y="T5"/>
                  </a:cxn>
                  <a:cxn ang="T11">
                    <a:pos x="T6" y="T7"/>
                  </a:cxn>
                </a:cxnLst>
                <a:rect l="T12" t="T13" r="T14" b="T15"/>
                <a:pathLst>
                  <a:path w="480" h="336">
                    <a:moveTo>
                      <a:pt x="0" y="0"/>
                    </a:moveTo>
                    <a:lnTo>
                      <a:pt x="0" y="144"/>
                    </a:lnTo>
                    <a:lnTo>
                      <a:pt x="480" y="144"/>
                    </a:lnTo>
                    <a:lnTo>
                      <a:pt x="480" y="336"/>
                    </a:lnTo>
                  </a:path>
                </a:pathLst>
              </a:custGeom>
              <a:noFill/>
              <a:ln w="9525">
                <a:solidFill>
                  <a:schemeClr val="tx1"/>
                </a:solidFill>
                <a:prstDash val="dash"/>
                <a:round/>
                <a:headEnd/>
                <a:tailEnd type="arrow" w="med" len="med"/>
              </a:ln>
            </p:spPr>
            <p:txBody>
              <a:bodyPr wrap="none" anchor="ctr"/>
              <a:lstStyle/>
              <a:p>
                <a:endParaRPr lang="en-US"/>
              </a:p>
            </p:txBody>
          </p:sp>
          <p:sp>
            <p:nvSpPr>
              <p:cNvPr id="42044" name="Freeform 30"/>
              <p:cNvSpPr>
                <a:spLocks/>
              </p:cNvSpPr>
              <p:nvPr/>
            </p:nvSpPr>
            <p:spPr bwMode="auto">
              <a:xfrm>
                <a:off x="1610" y="2915"/>
                <a:ext cx="631" cy="689"/>
              </a:xfrm>
              <a:custGeom>
                <a:avLst/>
                <a:gdLst>
                  <a:gd name="T0" fmla="*/ 557 w 672"/>
                  <a:gd name="T1" fmla="*/ 0 h 336"/>
                  <a:gd name="T2" fmla="*/ 557 w 672"/>
                  <a:gd name="T3" fmla="*/ 1241 h 336"/>
                  <a:gd name="T4" fmla="*/ 0 w 672"/>
                  <a:gd name="T5" fmla="*/ 1241 h 336"/>
                  <a:gd name="T6" fmla="*/ 0 w 672"/>
                  <a:gd name="T7" fmla="*/ 2897 h 336"/>
                  <a:gd name="T8" fmla="*/ 0 60000 65536"/>
                  <a:gd name="T9" fmla="*/ 0 60000 65536"/>
                  <a:gd name="T10" fmla="*/ 0 60000 65536"/>
                  <a:gd name="T11" fmla="*/ 0 60000 65536"/>
                  <a:gd name="T12" fmla="*/ 0 w 672"/>
                  <a:gd name="T13" fmla="*/ 0 h 336"/>
                  <a:gd name="T14" fmla="*/ 672 w 672"/>
                  <a:gd name="T15" fmla="*/ 336 h 336"/>
                </a:gdLst>
                <a:ahLst/>
                <a:cxnLst>
                  <a:cxn ang="T8">
                    <a:pos x="T0" y="T1"/>
                  </a:cxn>
                  <a:cxn ang="T9">
                    <a:pos x="T2" y="T3"/>
                  </a:cxn>
                  <a:cxn ang="T10">
                    <a:pos x="T4" y="T5"/>
                  </a:cxn>
                  <a:cxn ang="T11">
                    <a:pos x="T6" y="T7"/>
                  </a:cxn>
                </a:cxnLst>
                <a:rect l="T12" t="T13" r="T14" b="T15"/>
                <a:pathLst>
                  <a:path w="672" h="336">
                    <a:moveTo>
                      <a:pt x="672" y="0"/>
                    </a:moveTo>
                    <a:lnTo>
                      <a:pt x="672" y="144"/>
                    </a:lnTo>
                    <a:lnTo>
                      <a:pt x="0" y="144"/>
                    </a:lnTo>
                    <a:lnTo>
                      <a:pt x="0" y="336"/>
                    </a:lnTo>
                  </a:path>
                </a:pathLst>
              </a:custGeom>
              <a:noFill/>
              <a:ln w="9525">
                <a:solidFill>
                  <a:schemeClr val="tx1"/>
                </a:solidFill>
                <a:prstDash val="dash"/>
                <a:round/>
                <a:headEnd/>
                <a:tailEnd type="arrow" w="med" len="med"/>
              </a:ln>
            </p:spPr>
            <p:txBody>
              <a:bodyPr wrap="none" anchor="ctr"/>
              <a:lstStyle/>
              <a:p>
                <a:endParaRPr lang="en-US"/>
              </a:p>
            </p:txBody>
          </p:sp>
          <p:sp>
            <p:nvSpPr>
              <p:cNvPr id="42045" name="Text Box 31"/>
              <p:cNvSpPr txBox="1">
                <a:spLocks noChangeArrowheads="1"/>
              </p:cNvSpPr>
              <p:nvPr/>
            </p:nvSpPr>
            <p:spPr bwMode="auto">
              <a:xfrm>
                <a:off x="743" y="3382"/>
                <a:ext cx="430" cy="173"/>
              </a:xfrm>
              <a:prstGeom prst="rect">
                <a:avLst/>
              </a:prstGeom>
              <a:noFill/>
              <a:ln w="9525">
                <a:noFill/>
                <a:miter lim="800000"/>
                <a:headEnd/>
                <a:tailEnd/>
              </a:ln>
            </p:spPr>
            <p:txBody>
              <a:bodyPr wrap="none">
                <a:spAutoFit/>
              </a:bodyPr>
              <a:lstStyle/>
              <a:p>
                <a:pPr algn="ctr" defTabSz="762000"/>
                <a:r>
                  <a:rPr lang="en-US" sz="1200" u="none"/>
                  <a:t>creates</a:t>
                </a:r>
              </a:p>
            </p:txBody>
          </p:sp>
          <p:sp>
            <p:nvSpPr>
              <p:cNvPr id="42046" name="Text Box 32"/>
              <p:cNvSpPr txBox="1">
                <a:spLocks noChangeArrowheads="1"/>
              </p:cNvSpPr>
              <p:nvPr/>
            </p:nvSpPr>
            <p:spPr bwMode="auto">
              <a:xfrm>
                <a:off x="1595" y="3382"/>
                <a:ext cx="472" cy="173"/>
              </a:xfrm>
              <a:prstGeom prst="rect">
                <a:avLst/>
              </a:prstGeom>
              <a:noFill/>
              <a:ln w="9525">
                <a:noFill/>
                <a:miter lim="800000"/>
                <a:headEnd/>
                <a:tailEnd/>
              </a:ln>
            </p:spPr>
            <p:txBody>
              <a:bodyPr wrap="none">
                <a:spAutoFit/>
              </a:bodyPr>
              <a:lstStyle/>
              <a:p>
                <a:pPr algn="ctr" defTabSz="762000"/>
                <a:r>
                  <a:rPr lang="en-US" sz="1200" u="none"/>
                  <a:t>receives</a:t>
                </a:r>
              </a:p>
            </p:txBody>
          </p:sp>
          <p:sp>
            <p:nvSpPr>
              <p:cNvPr id="42047" name="AutoShape 33"/>
              <p:cNvSpPr>
                <a:spLocks noChangeArrowheads="1"/>
              </p:cNvSpPr>
              <p:nvPr/>
            </p:nvSpPr>
            <p:spPr bwMode="auto">
              <a:xfrm>
                <a:off x="2375" y="2904"/>
                <a:ext cx="91" cy="139"/>
              </a:xfrm>
              <a:prstGeom prst="flowChartDecision">
                <a:avLst/>
              </a:prstGeom>
              <a:solidFill>
                <a:schemeClr val="bg1"/>
              </a:solidFill>
              <a:ln w="12700">
                <a:solidFill>
                  <a:schemeClr val="tx1"/>
                </a:solidFill>
                <a:miter lim="800000"/>
                <a:headEnd type="none" w="sm" len="sm"/>
                <a:tailEnd type="none" w="sm" len="sm"/>
              </a:ln>
            </p:spPr>
            <p:txBody>
              <a:bodyPr wrap="none" anchor="ctr"/>
              <a:lstStyle/>
              <a:p>
                <a:endParaRPr lang="en-US"/>
              </a:p>
            </p:txBody>
          </p:sp>
          <p:sp>
            <p:nvSpPr>
              <p:cNvPr id="42048" name="Line 34"/>
              <p:cNvSpPr>
                <a:spLocks noChangeShapeType="1"/>
              </p:cNvSpPr>
              <p:nvPr/>
            </p:nvSpPr>
            <p:spPr bwMode="auto">
              <a:xfrm>
                <a:off x="2421" y="3054"/>
                <a:ext cx="0" cy="880"/>
              </a:xfrm>
              <a:prstGeom prst="line">
                <a:avLst/>
              </a:prstGeom>
              <a:noFill/>
              <a:ln w="9525">
                <a:solidFill>
                  <a:schemeClr val="tx1"/>
                </a:solidFill>
                <a:round/>
                <a:headEnd type="none" w="sm" len="sm"/>
                <a:tailEnd type="none" w="sm" len="sm"/>
              </a:ln>
            </p:spPr>
            <p:txBody>
              <a:bodyPr wrap="none" anchor="ctr"/>
              <a:lstStyle/>
              <a:p>
                <a:endParaRPr lang="en-US"/>
              </a:p>
            </p:txBody>
          </p:sp>
          <p:sp>
            <p:nvSpPr>
              <p:cNvPr id="42049" name="Rectangle 35"/>
              <p:cNvSpPr>
                <a:spLocks noChangeArrowheads="1"/>
              </p:cNvSpPr>
              <p:nvPr/>
            </p:nvSpPr>
            <p:spPr bwMode="auto">
              <a:xfrm>
                <a:off x="921" y="2348"/>
                <a:ext cx="867" cy="186"/>
              </a:xfrm>
              <a:prstGeom prst="rect">
                <a:avLst/>
              </a:prstGeom>
              <a:solidFill>
                <a:srgbClr val="FF9999"/>
              </a:solidFill>
              <a:ln w="12700">
                <a:solidFill>
                  <a:schemeClr val="tx1"/>
                </a:solidFill>
                <a:miter lim="800000"/>
                <a:headEnd/>
                <a:tailEnd/>
              </a:ln>
            </p:spPr>
            <p:txBody>
              <a:bodyPr wrap="none" lIns="92075" tIns="46038" rIns="92075" bIns="46038" anchor="ctr"/>
              <a:lstStyle/>
              <a:p>
                <a:pPr algn="ctr" defTabSz="762000" eaLnBrk="1" hangingPunct="1"/>
                <a:r>
                  <a:rPr lang="en-US" sz="1400" b="1" u="none"/>
                  <a:t>Event Channel</a:t>
                </a:r>
              </a:p>
            </p:txBody>
          </p:sp>
          <p:sp>
            <p:nvSpPr>
              <p:cNvPr id="42050" name="Rectangle 36"/>
              <p:cNvSpPr>
                <a:spLocks noChangeArrowheads="1"/>
              </p:cNvSpPr>
              <p:nvPr/>
            </p:nvSpPr>
            <p:spPr bwMode="auto">
              <a:xfrm>
                <a:off x="921" y="2534"/>
                <a:ext cx="867" cy="637"/>
              </a:xfrm>
              <a:prstGeom prst="rect">
                <a:avLst/>
              </a:prstGeom>
              <a:solidFill>
                <a:srgbClr val="FF9999"/>
              </a:solidFill>
              <a:ln w="12700">
                <a:solidFill>
                  <a:schemeClr val="tx1"/>
                </a:solidFill>
                <a:miter lim="800000"/>
                <a:headEnd/>
                <a:tailEnd/>
              </a:ln>
            </p:spPr>
            <p:txBody>
              <a:bodyPr wrap="none" lIns="92075" tIns="46038" rIns="92075" bIns="46038" anchor="ctr"/>
              <a:lstStyle/>
              <a:p>
                <a:pPr defTabSz="762000"/>
                <a:endParaRPr lang="en-US" sz="1200" u="none"/>
              </a:p>
              <a:p>
                <a:pPr defTabSz="762000"/>
                <a:endParaRPr lang="en-US" sz="1200" u="none"/>
              </a:p>
              <a:p>
                <a:pPr defTabSz="762000"/>
                <a:r>
                  <a:rPr lang="en-US" sz="1200" u="none"/>
                  <a:t>attachPublisher </a:t>
                </a:r>
              </a:p>
              <a:p>
                <a:pPr defTabSz="762000"/>
                <a:r>
                  <a:rPr lang="en-US" sz="1200" u="none"/>
                  <a:t>detachPublisher</a:t>
                </a:r>
              </a:p>
              <a:p>
                <a:pPr defTabSz="762000"/>
                <a:r>
                  <a:rPr lang="en-US" sz="1200" u="none"/>
                  <a:t>attachSubscriber</a:t>
                </a:r>
              </a:p>
              <a:p>
                <a:pPr defTabSz="762000"/>
                <a:r>
                  <a:rPr lang="en-US" sz="1200" u="none"/>
                  <a:t>detachSubscriber</a:t>
                </a:r>
              </a:p>
              <a:p>
                <a:pPr defTabSz="762000"/>
                <a:r>
                  <a:rPr lang="en-US" sz="1200" u="none"/>
                  <a:t>pushEvent</a:t>
                </a:r>
              </a:p>
              <a:p>
                <a:pPr defTabSz="762000"/>
                <a:endParaRPr lang="en-US" sz="1200" u="none"/>
              </a:p>
              <a:p>
                <a:pPr defTabSz="762000"/>
                <a:endParaRPr lang="en-US" sz="1200" u="none"/>
              </a:p>
            </p:txBody>
          </p:sp>
          <p:grpSp>
            <p:nvGrpSpPr>
              <p:cNvPr id="42051" name="Group 37"/>
              <p:cNvGrpSpPr>
                <a:grpSpLocks/>
              </p:cNvGrpSpPr>
              <p:nvPr/>
            </p:nvGrpSpPr>
            <p:grpSpPr bwMode="auto">
              <a:xfrm>
                <a:off x="1880" y="3604"/>
                <a:ext cx="721" cy="417"/>
                <a:chOff x="1056" y="720"/>
                <a:chExt cx="768" cy="576"/>
              </a:xfrm>
            </p:grpSpPr>
            <p:sp>
              <p:nvSpPr>
                <p:cNvPr id="42054" name="Rectangle 38"/>
                <p:cNvSpPr>
                  <a:spLocks noChangeArrowheads="1"/>
                </p:cNvSpPr>
                <p:nvPr/>
              </p:nvSpPr>
              <p:spPr bwMode="auto">
                <a:xfrm>
                  <a:off x="1056" y="720"/>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endParaRPr lang="en-US" sz="1200" b="1" u="none"/>
                </a:p>
                <a:p>
                  <a:pPr algn="ctr" defTabSz="762000" eaLnBrk="1" hangingPunct="1"/>
                  <a:r>
                    <a:rPr lang="en-US" sz="1400" b="1" u="none"/>
                    <a:t>Filter</a:t>
                  </a:r>
                  <a:br>
                    <a:rPr lang="en-US" sz="1400" b="1" u="none"/>
                  </a:br>
                  <a:endParaRPr lang="en-US" sz="1400" u="none"/>
                </a:p>
              </p:txBody>
            </p:sp>
            <p:sp>
              <p:nvSpPr>
                <p:cNvPr id="42055" name="Rectangle 39"/>
                <p:cNvSpPr>
                  <a:spLocks noChangeArrowheads="1"/>
                </p:cNvSpPr>
                <p:nvPr/>
              </p:nvSpPr>
              <p:spPr bwMode="auto">
                <a:xfrm>
                  <a:off x="1056" y="1008"/>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endParaRPr lang="en-US" sz="1200" u="none"/>
                </a:p>
                <a:p>
                  <a:pPr defTabSz="762000" eaLnBrk="1" hangingPunct="1"/>
                  <a:r>
                    <a:rPr lang="en-US" sz="1200" u="none"/>
                    <a:t>filterEvent</a:t>
                  </a:r>
                </a:p>
                <a:p>
                  <a:pPr defTabSz="762000" eaLnBrk="1" hangingPunct="1"/>
                  <a:endParaRPr lang="en-US" sz="1200" u="none"/>
                </a:p>
              </p:txBody>
            </p:sp>
          </p:grpSp>
          <p:sp>
            <p:nvSpPr>
              <p:cNvPr id="42052" name="Rectangle 40"/>
              <p:cNvSpPr>
                <a:spLocks noChangeArrowheads="1"/>
              </p:cNvSpPr>
              <p:nvPr/>
            </p:nvSpPr>
            <p:spPr bwMode="auto">
              <a:xfrm>
                <a:off x="114" y="2348"/>
                <a:ext cx="721" cy="278"/>
              </a:xfrm>
              <a:prstGeom prst="rect">
                <a:avLst/>
              </a:prstGeom>
              <a:solidFill>
                <a:schemeClr val="folHlink"/>
              </a:solidFill>
              <a:ln w="12700">
                <a:solidFill>
                  <a:schemeClr val="tx1"/>
                </a:solidFill>
                <a:miter lim="800000"/>
                <a:headEnd/>
                <a:tailEnd/>
              </a:ln>
            </p:spPr>
            <p:txBody>
              <a:bodyPr wrap="none" lIns="92075" tIns="46038" rIns="92075" bIns="46038" anchor="ctr"/>
              <a:lstStyle/>
              <a:p>
                <a:pPr algn="ctr" defTabSz="762000" eaLnBrk="1" hangingPunct="1"/>
                <a:r>
                  <a:rPr lang="en-US" sz="1400" b="1" u="none"/>
                  <a:t>Publisher</a:t>
                </a:r>
              </a:p>
            </p:txBody>
          </p:sp>
          <p:sp>
            <p:nvSpPr>
              <p:cNvPr id="42053" name="Rectangle 41"/>
              <p:cNvSpPr>
                <a:spLocks noChangeArrowheads="1"/>
              </p:cNvSpPr>
              <p:nvPr/>
            </p:nvSpPr>
            <p:spPr bwMode="auto">
              <a:xfrm>
                <a:off x="114" y="2626"/>
                <a:ext cx="721" cy="278"/>
              </a:xfrm>
              <a:prstGeom prst="rect">
                <a:avLst/>
              </a:prstGeom>
              <a:solidFill>
                <a:schemeClr val="folHlink"/>
              </a:solidFill>
              <a:ln w="12700">
                <a:solidFill>
                  <a:schemeClr val="tx1"/>
                </a:solidFill>
                <a:miter lim="800000"/>
                <a:headEnd/>
                <a:tailEnd/>
              </a:ln>
            </p:spPr>
            <p:txBody>
              <a:bodyPr wrap="none" lIns="92075" tIns="46038" rIns="92075" bIns="46038" anchor="ctr"/>
              <a:lstStyle/>
              <a:p>
                <a:pPr defTabSz="762000" eaLnBrk="1" hangingPunct="1"/>
                <a:r>
                  <a:rPr lang="en-US" sz="1200" u="none"/>
                  <a:t>produce</a:t>
                </a:r>
              </a:p>
            </p:txBody>
          </p:sp>
        </p:grpSp>
        <p:sp>
          <p:nvSpPr>
            <p:cNvPr id="42037" name="Rectangle 42"/>
            <p:cNvSpPr>
              <a:spLocks noChangeArrowheads="1"/>
            </p:cNvSpPr>
            <p:nvPr/>
          </p:nvSpPr>
          <p:spPr bwMode="auto">
            <a:xfrm>
              <a:off x="891" y="2134"/>
              <a:ext cx="871" cy="250"/>
            </a:xfrm>
            <a:prstGeom prst="rect">
              <a:avLst/>
            </a:prstGeom>
            <a:noFill/>
            <a:ln w="9525" algn="ctr">
              <a:noFill/>
              <a:miter lim="800000"/>
              <a:headEnd/>
              <a:tailEnd/>
            </a:ln>
          </p:spPr>
          <p:txBody>
            <a:bodyPr wrap="none">
              <a:spAutoFit/>
            </a:bodyPr>
            <a:lstStyle/>
            <a:p>
              <a:r>
                <a:rPr lang="en-US" sz="2000" b="1" u="none"/>
                <a:t>Structure </a:t>
              </a:r>
            </a:p>
          </p:txBody>
        </p:sp>
      </p:grpSp>
      <p:grpSp>
        <p:nvGrpSpPr>
          <p:cNvPr id="4" name="Group 3"/>
          <p:cNvGrpSpPr/>
          <p:nvPr/>
        </p:nvGrpSpPr>
        <p:grpSpPr>
          <a:xfrm>
            <a:off x="4214860" y="3389313"/>
            <a:ext cx="4886191" cy="3016376"/>
            <a:chOff x="4214860" y="3389313"/>
            <a:chExt cx="4886191" cy="3016376"/>
          </a:xfrm>
        </p:grpSpPr>
        <p:sp>
          <p:nvSpPr>
            <p:cNvPr id="42026" name="Line 73"/>
            <p:cNvSpPr>
              <a:spLocks noChangeShapeType="1"/>
            </p:cNvSpPr>
            <p:nvPr/>
          </p:nvSpPr>
          <p:spPr bwMode="auto">
            <a:xfrm>
              <a:off x="4460875" y="4284663"/>
              <a:ext cx="9525" cy="1866900"/>
            </a:xfrm>
            <a:prstGeom prst="line">
              <a:avLst/>
            </a:prstGeom>
            <a:noFill/>
            <a:ln w="38100">
              <a:solidFill>
                <a:srgbClr val="FF0066"/>
              </a:solidFill>
              <a:round/>
              <a:headEnd/>
              <a:tailEnd/>
            </a:ln>
          </p:spPr>
          <p:txBody>
            <a:bodyPr>
              <a:spAutoFit/>
            </a:bodyPr>
            <a:lstStyle/>
            <a:p>
              <a:endParaRPr lang="en-US"/>
            </a:p>
          </p:txBody>
        </p:sp>
        <p:sp>
          <p:nvSpPr>
            <p:cNvPr id="42027" name="Rectangle 74"/>
            <p:cNvSpPr>
              <a:spLocks noChangeArrowheads="1"/>
            </p:cNvSpPr>
            <p:nvPr/>
          </p:nvSpPr>
          <p:spPr bwMode="auto">
            <a:xfrm>
              <a:off x="6245225" y="3389313"/>
              <a:ext cx="1454150" cy="396875"/>
            </a:xfrm>
            <a:prstGeom prst="rect">
              <a:avLst/>
            </a:prstGeom>
            <a:noFill/>
            <a:ln w="9525" algn="ctr">
              <a:noFill/>
              <a:miter lim="800000"/>
              <a:headEnd/>
              <a:tailEnd/>
            </a:ln>
          </p:spPr>
          <p:txBody>
            <a:bodyPr wrap="none">
              <a:spAutoFit/>
            </a:bodyPr>
            <a:lstStyle/>
            <a:p>
              <a:r>
                <a:rPr lang="en-US" sz="2000" b="1" u="none"/>
                <a:t>Dynamics </a:t>
              </a:r>
            </a:p>
          </p:txBody>
        </p:sp>
        <p:grpSp>
          <p:nvGrpSpPr>
            <p:cNvPr id="3" name="Group 2"/>
            <p:cNvGrpSpPr/>
            <p:nvPr/>
          </p:nvGrpSpPr>
          <p:grpSpPr>
            <a:xfrm>
              <a:off x="4214860" y="3846389"/>
              <a:ext cx="4886191" cy="2559300"/>
              <a:chOff x="4125960" y="3897189"/>
              <a:chExt cx="4886191" cy="2559300"/>
            </a:xfrm>
          </p:grpSpPr>
          <p:sp>
            <p:nvSpPr>
              <p:cNvPr id="63" name="Line 45"/>
              <p:cNvSpPr>
                <a:spLocks noChangeShapeType="1"/>
              </p:cNvSpPr>
              <p:nvPr/>
            </p:nvSpPr>
            <p:spPr bwMode="auto">
              <a:xfrm>
                <a:off x="6041582" y="4096769"/>
                <a:ext cx="0" cy="2359720"/>
              </a:xfrm>
              <a:prstGeom prst="line">
                <a:avLst/>
              </a:prstGeom>
              <a:noFill/>
              <a:ln w="19050">
                <a:solidFill>
                  <a:schemeClr val="tx1"/>
                </a:solidFill>
                <a:round/>
                <a:headEnd type="none" w="sm" len="sm"/>
                <a:tailEnd type="none" w="sm" len="sm"/>
              </a:ln>
            </p:spPr>
            <p:txBody>
              <a:bodyPr wrap="none" anchor="ctr"/>
              <a:lstStyle/>
              <a:p>
                <a:endParaRPr lang="en-US" sz="2400">
                  <a:latin typeface="Arial" pitchFamily="34" charset="0"/>
                  <a:cs typeface="Arial" pitchFamily="34" charset="0"/>
                </a:endParaRPr>
              </a:p>
            </p:txBody>
          </p:sp>
          <p:sp>
            <p:nvSpPr>
              <p:cNvPr id="64" name="Line 46"/>
              <p:cNvSpPr>
                <a:spLocks noChangeShapeType="1"/>
              </p:cNvSpPr>
              <p:nvPr/>
            </p:nvSpPr>
            <p:spPr bwMode="auto">
              <a:xfrm>
                <a:off x="4616571" y="4090865"/>
                <a:ext cx="0" cy="2359720"/>
              </a:xfrm>
              <a:prstGeom prst="line">
                <a:avLst/>
              </a:prstGeom>
              <a:noFill/>
              <a:ln w="19050">
                <a:solidFill>
                  <a:schemeClr val="tx1"/>
                </a:solidFill>
                <a:round/>
                <a:headEnd type="none" w="sm" len="sm"/>
                <a:tailEnd type="none" w="sm" len="sm"/>
              </a:ln>
            </p:spPr>
            <p:txBody>
              <a:bodyPr wrap="none" anchor="ctr"/>
              <a:lstStyle/>
              <a:p>
                <a:endParaRPr lang="en-US" sz="2400">
                  <a:latin typeface="Arial" pitchFamily="34" charset="0"/>
                  <a:cs typeface="Arial" pitchFamily="34" charset="0"/>
                </a:endParaRPr>
              </a:p>
            </p:txBody>
          </p:sp>
          <p:sp>
            <p:nvSpPr>
              <p:cNvPr id="65" name="Line 47"/>
              <p:cNvSpPr>
                <a:spLocks noChangeShapeType="1"/>
              </p:cNvSpPr>
              <p:nvPr/>
            </p:nvSpPr>
            <p:spPr bwMode="auto">
              <a:xfrm>
                <a:off x="7807507" y="4096769"/>
                <a:ext cx="0" cy="2359720"/>
              </a:xfrm>
              <a:prstGeom prst="line">
                <a:avLst/>
              </a:prstGeom>
              <a:noFill/>
              <a:ln w="19050">
                <a:solidFill>
                  <a:schemeClr val="tx1"/>
                </a:solidFill>
                <a:round/>
                <a:headEnd type="none" w="sm" len="sm"/>
                <a:tailEnd type="none" w="sm" len="sm"/>
              </a:ln>
            </p:spPr>
            <p:txBody>
              <a:bodyPr wrap="none" anchor="ctr"/>
              <a:lstStyle/>
              <a:p>
                <a:endParaRPr lang="en-US" sz="2400">
                  <a:latin typeface="Arial" pitchFamily="34" charset="0"/>
                  <a:cs typeface="Arial" pitchFamily="34" charset="0"/>
                </a:endParaRPr>
              </a:p>
            </p:txBody>
          </p:sp>
          <p:sp>
            <p:nvSpPr>
              <p:cNvPr id="66" name="Line 48"/>
              <p:cNvSpPr>
                <a:spLocks noChangeShapeType="1"/>
              </p:cNvSpPr>
              <p:nvPr/>
            </p:nvSpPr>
            <p:spPr bwMode="auto">
              <a:xfrm>
                <a:off x="8885674" y="4695064"/>
                <a:ext cx="0" cy="1747649"/>
              </a:xfrm>
              <a:prstGeom prst="line">
                <a:avLst/>
              </a:prstGeom>
              <a:noFill/>
              <a:ln w="19050">
                <a:solidFill>
                  <a:schemeClr val="tx1"/>
                </a:solidFill>
                <a:round/>
                <a:headEnd type="none" w="sm" len="sm"/>
                <a:tailEnd type="none" w="sm" len="sm"/>
              </a:ln>
            </p:spPr>
            <p:txBody>
              <a:bodyPr wrap="none" anchor="ctr"/>
              <a:lstStyle/>
              <a:p>
                <a:endParaRPr lang="en-US" sz="2400">
                  <a:latin typeface="Arial" pitchFamily="34" charset="0"/>
                  <a:cs typeface="Arial" pitchFamily="34" charset="0"/>
                </a:endParaRPr>
              </a:p>
            </p:txBody>
          </p:sp>
          <p:sp>
            <p:nvSpPr>
              <p:cNvPr id="67" name="Line 49"/>
              <p:cNvSpPr>
                <a:spLocks noChangeShapeType="1"/>
              </p:cNvSpPr>
              <p:nvPr/>
            </p:nvSpPr>
            <p:spPr bwMode="auto">
              <a:xfrm flipH="1">
                <a:off x="6039589" y="4552827"/>
                <a:ext cx="1733538" cy="0"/>
              </a:xfrm>
              <a:prstGeom prst="line">
                <a:avLst/>
              </a:prstGeom>
              <a:noFill/>
              <a:ln w="12700">
                <a:solidFill>
                  <a:schemeClr val="tx2"/>
                </a:solidFill>
                <a:round/>
                <a:headEnd type="none" w="sm" len="sm"/>
                <a:tailEnd type="stealth" w="med" len="med"/>
              </a:ln>
            </p:spPr>
            <p:txBody>
              <a:bodyPr wrap="none" anchor="ctr"/>
              <a:lstStyle/>
              <a:p>
                <a:endParaRPr lang="en-US" sz="2400">
                  <a:latin typeface="Arial" pitchFamily="34" charset="0"/>
                  <a:cs typeface="Arial" pitchFamily="34" charset="0"/>
                </a:endParaRPr>
              </a:p>
            </p:txBody>
          </p:sp>
          <p:sp>
            <p:nvSpPr>
              <p:cNvPr id="68" name="Rectangle 50"/>
              <p:cNvSpPr>
                <a:spLocks noChangeArrowheads="1"/>
              </p:cNvSpPr>
              <p:nvPr/>
            </p:nvSpPr>
            <p:spPr bwMode="auto">
              <a:xfrm>
                <a:off x="6078167" y="4269535"/>
                <a:ext cx="1723323" cy="314574"/>
              </a:xfrm>
              <a:prstGeom prst="rect">
                <a:avLst/>
              </a:prstGeom>
              <a:noFill/>
              <a:ln w="9525">
                <a:noFill/>
                <a:miter lim="800000"/>
                <a:headEnd/>
                <a:tailEnd/>
              </a:ln>
            </p:spPr>
            <p:txBody>
              <a:bodyPr wrap="square" lIns="92075" tIns="46038" rIns="92075" bIns="46038">
                <a:spAutoFit/>
              </a:bodyPr>
              <a:lstStyle/>
              <a:p>
                <a:pPr eaLnBrk="1" hangingPunct="1">
                  <a:spcBef>
                    <a:spcPct val="50000"/>
                  </a:spcBef>
                </a:pPr>
                <a:r>
                  <a:rPr lang="de-DE" sz="1600" u="none" dirty="0">
                    <a:latin typeface="Arial" pitchFamily="34" charset="0"/>
                    <a:cs typeface="Arial" pitchFamily="34" charset="0"/>
                  </a:rPr>
                  <a:t>attachSubscriber</a:t>
                </a:r>
              </a:p>
            </p:txBody>
          </p:sp>
          <p:sp>
            <p:nvSpPr>
              <p:cNvPr id="69" name="Rectangle 51"/>
              <p:cNvSpPr>
                <a:spLocks noChangeArrowheads="1"/>
              </p:cNvSpPr>
              <p:nvPr/>
            </p:nvSpPr>
            <p:spPr bwMode="auto">
              <a:xfrm>
                <a:off x="4654170" y="4468689"/>
                <a:ext cx="1173527" cy="314574"/>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600" u="none" dirty="0">
                    <a:latin typeface="Arial" pitchFamily="34" charset="0"/>
                    <a:cs typeface="Arial" pitchFamily="34" charset="0"/>
                  </a:rPr>
                  <a:t>produce</a:t>
                </a:r>
              </a:p>
            </p:txBody>
          </p:sp>
          <p:sp>
            <p:nvSpPr>
              <p:cNvPr id="70" name="Rectangle 52"/>
              <p:cNvSpPr>
                <a:spLocks noChangeArrowheads="1"/>
              </p:cNvSpPr>
              <p:nvPr/>
            </p:nvSpPr>
            <p:spPr bwMode="auto">
              <a:xfrm>
                <a:off x="4760223" y="4808414"/>
                <a:ext cx="1171788" cy="314574"/>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600" u="none" dirty="0">
                    <a:latin typeface="Arial" pitchFamily="34" charset="0"/>
                    <a:cs typeface="Arial" pitchFamily="34" charset="0"/>
                  </a:rPr>
                  <a:t>pushEvent</a:t>
                </a:r>
              </a:p>
            </p:txBody>
          </p:sp>
          <p:sp>
            <p:nvSpPr>
              <p:cNvPr id="71" name="Rectangle 53"/>
              <p:cNvSpPr>
                <a:spLocks noChangeArrowheads="1"/>
              </p:cNvSpPr>
              <p:nvPr/>
            </p:nvSpPr>
            <p:spPr bwMode="auto">
              <a:xfrm>
                <a:off x="5059798" y="5068764"/>
                <a:ext cx="705854" cy="193675"/>
              </a:xfrm>
              <a:prstGeom prst="rect">
                <a:avLst/>
              </a:prstGeom>
              <a:solidFill>
                <a:srgbClr val="EAEAEA"/>
              </a:solidFill>
              <a:ln w="12700">
                <a:solidFill>
                  <a:schemeClr val="tx1"/>
                </a:solidFill>
                <a:miter lim="800000"/>
                <a:headEnd/>
                <a:tailEnd/>
              </a:ln>
            </p:spPr>
            <p:txBody>
              <a:bodyPr wrap="none" anchor="ctr"/>
              <a:lstStyle/>
              <a:p>
                <a:pPr algn="ctr"/>
                <a:endParaRPr lang="en-US" sz="2000" u="none">
                  <a:latin typeface="Arial" pitchFamily="34" charset="0"/>
                  <a:cs typeface="Arial" pitchFamily="34" charset="0"/>
                </a:endParaRPr>
              </a:p>
            </p:txBody>
          </p:sp>
          <p:sp>
            <p:nvSpPr>
              <p:cNvPr id="72" name="Rectangle 54"/>
              <p:cNvSpPr>
                <a:spLocks noChangeArrowheads="1"/>
              </p:cNvSpPr>
              <p:nvPr/>
            </p:nvSpPr>
            <p:spPr bwMode="auto">
              <a:xfrm>
                <a:off x="5106316" y="5006852"/>
                <a:ext cx="1039657" cy="314574"/>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600" u="none" dirty="0">
                    <a:latin typeface="Arial" pitchFamily="34" charset="0"/>
                    <a:cs typeface="Arial" pitchFamily="34" charset="0"/>
                  </a:rPr>
                  <a:t>event</a:t>
                </a:r>
              </a:p>
            </p:txBody>
          </p:sp>
          <p:sp>
            <p:nvSpPr>
              <p:cNvPr id="73" name="Line 55"/>
              <p:cNvSpPr>
                <a:spLocks noChangeShapeType="1"/>
              </p:cNvSpPr>
              <p:nvPr/>
            </p:nvSpPr>
            <p:spPr bwMode="auto">
              <a:xfrm>
                <a:off x="4589676" y="5068764"/>
                <a:ext cx="1371221" cy="0"/>
              </a:xfrm>
              <a:prstGeom prst="line">
                <a:avLst/>
              </a:prstGeom>
              <a:noFill/>
              <a:ln w="12700">
                <a:solidFill>
                  <a:schemeClr val="tx2"/>
                </a:solidFill>
                <a:round/>
                <a:headEnd type="none" w="sm" len="sm"/>
                <a:tailEnd type="stealth" w="med" len="lg"/>
              </a:ln>
            </p:spPr>
            <p:txBody>
              <a:bodyPr wrap="none" anchor="ctr"/>
              <a:lstStyle/>
              <a:p>
                <a:endParaRPr lang="en-US" sz="2400">
                  <a:latin typeface="Arial" pitchFamily="34" charset="0"/>
                  <a:cs typeface="Arial" pitchFamily="34" charset="0"/>
                </a:endParaRPr>
              </a:p>
            </p:txBody>
          </p:sp>
          <p:sp>
            <p:nvSpPr>
              <p:cNvPr id="74" name="Rectangle 56"/>
              <p:cNvSpPr>
                <a:spLocks noChangeArrowheads="1"/>
              </p:cNvSpPr>
              <p:nvPr/>
            </p:nvSpPr>
            <p:spPr bwMode="auto">
              <a:xfrm>
                <a:off x="6559262" y="5456114"/>
                <a:ext cx="705854" cy="227013"/>
              </a:xfrm>
              <a:prstGeom prst="rect">
                <a:avLst/>
              </a:prstGeom>
              <a:solidFill>
                <a:srgbClr val="EAEAEA"/>
              </a:solidFill>
              <a:ln w="12700">
                <a:solidFill>
                  <a:schemeClr val="tx1"/>
                </a:solidFill>
                <a:miter lim="800000"/>
                <a:headEnd/>
                <a:tailEnd/>
              </a:ln>
            </p:spPr>
            <p:txBody>
              <a:bodyPr wrap="none" anchor="ctr"/>
              <a:lstStyle/>
              <a:p>
                <a:endParaRPr lang="en-US" sz="2400">
                  <a:latin typeface="Arial" pitchFamily="34" charset="0"/>
                  <a:cs typeface="Arial" pitchFamily="34" charset="0"/>
                </a:endParaRPr>
              </a:p>
            </p:txBody>
          </p:sp>
          <p:sp>
            <p:nvSpPr>
              <p:cNvPr id="75" name="Rectangle 57"/>
              <p:cNvSpPr>
                <a:spLocks noChangeArrowheads="1"/>
              </p:cNvSpPr>
              <p:nvPr/>
            </p:nvSpPr>
            <p:spPr bwMode="auto">
              <a:xfrm>
                <a:off x="6590216" y="5420074"/>
                <a:ext cx="1041396" cy="314574"/>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600" u="none" dirty="0">
                    <a:latin typeface="Arial" pitchFamily="34" charset="0"/>
                    <a:cs typeface="Arial" pitchFamily="34" charset="0"/>
                  </a:rPr>
                  <a:t>event</a:t>
                </a:r>
              </a:p>
            </p:txBody>
          </p:sp>
          <p:sp>
            <p:nvSpPr>
              <p:cNvPr id="76" name="Line 58"/>
              <p:cNvSpPr>
                <a:spLocks noChangeShapeType="1"/>
              </p:cNvSpPr>
              <p:nvPr/>
            </p:nvSpPr>
            <p:spPr bwMode="auto">
              <a:xfrm flipV="1">
                <a:off x="6041583" y="5456114"/>
                <a:ext cx="1686902" cy="0"/>
              </a:xfrm>
              <a:prstGeom prst="line">
                <a:avLst/>
              </a:prstGeom>
              <a:noFill/>
              <a:ln w="12700">
                <a:solidFill>
                  <a:schemeClr val="tx2"/>
                </a:solidFill>
                <a:round/>
                <a:headEnd type="none" w="sm" len="sm"/>
                <a:tailEnd type="stealth" w="med" len="lg"/>
              </a:ln>
            </p:spPr>
            <p:txBody>
              <a:bodyPr wrap="none" anchor="ctr"/>
              <a:lstStyle/>
              <a:p>
                <a:endParaRPr lang="en-US" sz="2400">
                  <a:latin typeface="Arial" pitchFamily="34" charset="0"/>
                  <a:cs typeface="Arial" pitchFamily="34" charset="0"/>
                </a:endParaRPr>
              </a:p>
            </p:txBody>
          </p:sp>
          <p:sp>
            <p:nvSpPr>
              <p:cNvPr id="77" name="Rectangle 59"/>
              <p:cNvSpPr>
                <a:spLocks noChangeArrowheads="1"/>
              </p:cNvSpPr>
              <p:nvPr/>
            </p:nvSpPr>
            <p:spPr bwMode="auto">
              <a:xfrm>
                <a:off x="6403469" y="5178302"/>
                <a:ext cx="1171788" cy="314574"/>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600" u="none" dirty="0">
                    <a:latin typeface="Arial" pitchFamily="34" charset="0"/>
                    <a:cs typeface="Arial" pitchFamily="34" charset="0"/>
                  </a:rPr>
                  <a:t>pushEvent</a:t>
                </a:r>
              </a:p>
            </p:txBody>
          </p:sp>
          <p:sp>
            <p:nvSpPr>
              <p:cNvPr id="78" name="Rectangle 64"/>
              <p:cNvSpPr>
                <a:spLocks noChangeArrowheads="1"/>
              </p:cNvSpPr>
              <p:nvPr/>
            </p:nvSpPr>
            <p:spPr bwMode="auto">
              <a:xfrm>
                <a:off x="7844355" y="5582089"/>
                <a:ext cx="1138176" cy="659669"/>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600" u="none" dirty="0">
                    <a:latin typeface="Arial" pitchFamily="34" charset="0"/>
                    <a:cs typeface="Arial" pitchFamily="34" charset="0"/>
                  </a:rPr>
                  <a:t>consume</a:t>
                </a:r>
              </a:p>
              <a:p>
                <a:pPr eaLnBrk="1" hangingPunct="1">
                  <a:spcBef>
                    <a:spcPct val="50000"/>
                  </a:spcBef>
                </a:pPr>
                <a:endParaRPr lang="de-DE" sz="1600" u="none" dirty="0">
                  <a:latin typeface="Arial" pitchFamily="34" charset="0"/>
                  <a:cs typeface="Arial" pitchFamily="34" charset="0"/>
                </a:endParaRPr>
              </a:p>
            </p:txBody>
          </p:sp>
          <p:sp>
            <p:nvSpPr>
              <p:cNvPr id="79" name="Line 65"/>
              <p:cNvSpPr>
                <a:spLocks noChangeShapeType="1"/>
              </p:cNvSpPr>
              <p:nvPr/>
            </p:nvSpPr>
            <p:spPr bwMode="auto">
              <a:xfrm flipV="1">
                <a:off x="7890713" y="5845052"/>
                <a:ext cx="985996" cy="0"/>
              </a:xfrm>
              <a:prstGeom prst="line">
                <a:avLst/>
              </a:prstGeom>
              <a:noFill/>
              <a:ln w="12700">
                <a:solidFill>
                  <a:schemeClr val="tx2"/>
                </a:solidFill>
                <a:round/>
                <a:headEnd type="none" w="sm" len="sm"/>
                <a:tailEnd type="stealth" w="med" len="lg"/>
              </a:ln>
            </p:spPr>
            <p:txBody>
              <a:bodyPr wrap="none" anchor="ctr"/>
              <a:lstStyle/>
              <a:p>
                <a:endParaRPr lang="en-US" sz="2400">
                  <a:latin typeface="Arial" pitchFamily="34" charset="0"/>
                  <a:cs typeface="Arial" pitchFamily="34" charset="0"/>
                </a:endParaRPr>
              </a:p>
            </p:txBody>
          </p:sp>
          <p:sp>
            <p:nvSpPr>
              <p:cNvPr id="80" name="Line 66"/>
              <p:cNvSpPr>
                <a:spLocks noChangeShapeType="1"/>
              </p:cNvSpPr>
              <p:nvPr/>
            </p:nvSpPr>
            <p:spPr bwMode="auto">
              <a:xfrm flipH="1">
                <a:off x="6041580" y="6362577"/>
                <a:ext cx="1758441" cy="0"/>
              </a:xfrm>
              <a:prstGeom prst="line">
                <a:avLst/>
              </a:prstGeom>
              <a:noFill/>
              <a:ln w="12700">
                <a:solidFill>
                  <a:schemeClr val="tx2"/>
                </a:solidFill>
                <a:round/>
                <a:headEnd type="none" w="sm" len="sm"/>
                <a:tailEnd type="stealth" w="med" len="med"/>
              </a:ln>
            </p:spPr>
            <p:txBody>
              <a:bodyPr wrap="none" anchor="ctr"/>
              <a:lstStyle/>
              <a:p>
                <a:endParaRPr lang="en-US" sz="2400">
                  <a:latin typeface="Arial" pitchFamily="34" charset="0"/>
                  <a:cs typeface="Arial" pitchFamily="34" charset="0"/>
                </a:endParaRPr>
              </a:p>
            </p:txBody>
          </p:sp>
          <p:sp>
            <p:nvSpPr>
              <p:cNvPr id="81" name="Rectangle 67"/>
              <p:cNvSpPr>
                <a:spLocks noChangeArrowheads="1"/>
              </p:cNvSpPr>
              <p:nvPr/>
            </p:nvSpPr>
            <p:spPr bwMode="auto">
              <a:xfrm>
                <a:off x="6005722" y="6078414"/>
                <a:ext cx="1827875" cy="314574"/>
              </a:xfrm>
              <a:prstGeom prst="rect">
                <a:avLst/>
              </a:prstGeom>
              <a:noFill/>
              <a:ln w="9525">
                <a:noFill/>
                <a:miter lim="800000"/>
                <a:headEnd/>
                <a:tailEnd/>
              </a:ln>
            </p:spPr>
            <p:txBody>
              <a:bodyPr wrap="square" lIns="92075" tIns="46038" rIns="92075" bIns="46038">
                <a:spAutoFit/>
              </a:bodyPr>
              <a:lstStyle/>
              <a:p>
                <a:pPr eaLnBrk="1" hangingPunct="1">
                  <a:spcBef>
                    <a:spcPct val="50000"/>
                  </a:spcBef>
                </a:pPr>
                <a:r>
                  <a:rPr lang="de-DE" sz="1600" u="none" dirty="0">
                    <a:latin typeface="Arial" pitchFamily="34" charset="0"/>
                    <a:cs typeface="Arial" pitchFamily="34" charset="0"/>
                  </a:rPr>
                  <a:t>detachSubscriber</a:t>
                </a:r>
              </a:p>
            </p:txBody>
          </p:sp>
          <p:sp>
            <p:nvSpPr>
              <p:cNvPr id="82" name="Rectangle 68"/>
              <p:cNvSpPr>
                <a:spLocks noChangeArrowheads="1"/>
              </p:cNvSpPr>
              <p:nvPr/>
            </p:nvSpPr>
            <p:spPr bwMode="auto">
              <a:xfrm>
                <a:off x="8140203" y="4640139"/>
                <a:ext cx="859210" cy="314574"/>
              </a:xfrm>
              <a:prstGeom prst="rect">
                <a:avLst/>
              </a:prstGeom>
              <a:solidFill>
                <a:srgbClr val="F2F2F2"/>
              </a:solidFill>
              <a:ln w="9525">
                <a:solidFill>
                  <a:schemeClr val="tx1"/>
                </a:solidFill>
                <a:miter lim="800000"/>
                <a:headEnd/>
                <a:tailEnd/>
              </a:ln>
            </p:spPr>
            <p:txBody>
              <a:bodyPr wrap="none" lIns="92075" tIns="46038" rIns="92075" bIns="46038">
                <a:spAutoFit/>
              </a:bodyPr>
              <a:lstStyle/>
              <a:p>
                <a:pPr eaLnBrk="1" hangingPunct="1"/>
                <a:r>
                  <a:rPr lang="de-DE" sz="1600" u="none" dirty="0">
                    <a:latin typeface="Arial" pitchFamily="34" charset="0"/>
                    <a:cs typeface="Arial" pitchFamily="34" charset="0"/>
                  </a:rPr>
                  <a:t>: </a:t>
                </a:r>
                <a:r>
                  <a:rPr lang="de-DE" sz="1600" b="1" dirty="0">
                    <a:latin typeface="Arial" pitchFamily="34" charset="0"/>
                    <a:cs typeface="Arial" pitchFamily="34" charset="0"/>
                  </a:rPr>
                  <a:t>Event</a:t>
                </a:r>
              </a:p>
            </p:txBody>
          </p:sp>
          <p:sp>
            <p:nvSpPr>
              <p:cNvPr id="83" name="Rectangle 69"/>
              <p:cNvSpPr>
                <a:spLocks noChangeArrowheads="1"/>
              </p:cNvSpPr>
              <p:nvPr/>
            </p:nvSpPr>
            <p:spPr bwMode="auto">
              <a:xfrm>
                <a:off x="7585796" y="3897189"/>
                <a:ext cx="1426355" cy="314574"/>
              </a:xfrm>
              <a:prstGeom prst="rect">
                <a:avLst/>
              </a:prstGeom>
              <a:solidFill>
                <a:srgbClr val="CCFFFF"/>
              </a:solidFill>
              <a:ln w="9525">
                <a:solidFill>
                  <a:schemeClr val="tx1"/>
                </a:solidFill>
                <a:miter lim="800000"/>
                <a:headEnd/>
                <a:tailEnd/>
              </a:ln>
            </p:spPr>
            <p:txBody>
              <a:bodyPr wrap="square" lIns="92075" tIns="46038" rIns="92075" bIns="46038">
                <a:spAutoFit/>
              </a:bodyPr>
              <a:lstStyle/>
              <a:p>
                <a:pPr eaLnBrk="1" hangingPunct="1"/>
                <a:r>
                  <a:rPr lang="de-DE" sz="1600" u="none" dirty="0">
                    <a:latin typeface="Arial" pitchFamily="34" charset="0"/>
                    <a:cs typeface="Arial" pitchFamily="34" charset="0"/>
                  </a:rPr>
                  <a:t>: </a:t>
                </a:r>
                <a:r>
                  <a:rPr lang="de-DE" sz="1600" b="1" dirty="0">
                    <a:latin typeface="Arial" pitchFamily="34" charset="0"/>
                    <a:cs typeface="Arial" pitchFamily="34" charset="0"/>
                  </a:rPr>
                  <a:t>Subscriber</a:t>
                </a:r>
              </a:p>
            </p:txBody>
          </p:sp>
          <p:sp>
            <p:nvSpPr>
              <p:cNvPr id="84" name="Rectangle 70"/>
              <p:cNvSpPr>
                <a:spLocks noChangeArrowheads="1"/>
              </p:cNvSpPr>
              <p:nvPr/>
            </p:nvSpPr>
            <p:spPr bwMode="auto">
              <a:xfrm>
                <a:off x="5657269" y="3897189"/>
                <a:ext cx="1823747" cy="314574"/>
              </a:xfrm>
              <a:prstGeom prst="rect">
                <a:avLst/>
              </a:prstGeom>
              <a:solidFill>
                <a:srgbClr val="FF9999"/>
              </a:solidFill>
              <a:ln w="9525">
                <a:solidFill>
                  <a:schemeClr val="tx1"/>
                </a:solidFill>
                <a:miter lim="800000"/>
                <a:headEnd/>
                <a:tailEnd/>
              </a:ln>
            </p:spPr>
            <p:txBody>
              <a:bodyPr wrap="square" lIns="92075" tIns="46038" rIns="92075" bIns="46038">
                <a:spAutoFit/>
              </a:bodyPr>
              <a:lstStyle/>
              <a:p>
                <a:pPr eaLnBrk="1" hangingPunct="1"/>
                <a:r>
                  <a:rPr lang="de-DE" sz="1600" u="none">
                    <a:latin typeface="Arial" pitchFamily="34" charset="0"/>
                    <a:cs typeface="Arial" pitchFamily="34" charset="0"/>
                  </a:rPr>
                  <a:t>: </a:t>
                </a:r>
                <a:r>
                  <a:rPr lang="de-DE" sz="1600" b="1">
                    <a:latin typeface="Arial" pitchFamily="34" charset="0"/>
                    <a:cs typeface="Arial" pitchFamily="34" charset="0"/>
                  </a:rPr>
                  <a:t>Event Channel</a:t>
                </a:r>
              </a:p>
            </p:txBody>
          </p:sp>
          <p:sp>
            <p:nvSpPr>
              <p:cNvPr id="85" name="Rectangle 71"/>
              <p:cNvSpPr>
                <a:spLocks noChangeArrowheads="1"/>
              </p:cNvSpPr>
              <p:nvPr/>
            </p:nvSpPr>
            <p:spPr bwMode="auto">
              <a:xfrm>
                <a:off x="4125960" y="3897189"/>
                <a:ext cx="1404309" cy="314574"/>
              </a:xfrm>
              <a:prstGeom prst="rect">
                <a:avLst/>
              </a:prstGeom>
              <a:solidFill>
                <a:srgbClr val="FFFF99"/>
              </a:solidFill>
              <a:ln w="9525">
                <a:solidFill>
                  <a:schemeClr val="tx1"/>
                </a:solidFill>
                <a:miter lim="800000"/>
                <a:headEnd/>
                <a:tailEnd/>
              </a:ln>
            </p:spPr>
            <p:txBody>
              <a:bodyPr wrap="square" lIns="92075" tIns="46038" rIns="92075" bIns="46038">
                <a:spAutoFit/>
              </a:bodyPr>
              <a:lstStyle/>
              <a:p>
                <a:pPr algn="ctr" eaLnBrk="1" hangingPunct="1"/>
                <a:r>
                  <a:rPr lang="de-DE" sz="1600" u="none" dirty="0">
                    <a:latin typeface="Arial" pitchFamily="34" charset="0"/>
                    <a:cs typeface="Arial" pitchFamily="34" charset="0"/>
                  </a:rPr>
                  <a:t>: </a:t>
                </a:r>
                <a:r>
                  <a:rPr lang="de-DE" sz="1600" b="1" dirty="0">
                    <a:latin typeface="Arial" pitchFamily="34" charset="0"/>
                    <a:cs typeface="Arial" pitchFamily="34" charset="0"/>
                  </a:rPr>
                  <a:t>Publisher</a:t>
                </a:r>
              </a:p>
            </p:txBody>
          </p:sp>
          <p:sp>
            <p:nvSpPr>
              <p:cNvPr id="86" name="Line 72"/>
              <p:cNvSpPr>
                <a:spLocks noChangeShapeType="1"/>
              </p:cNvSpPr>
              <p:nvPr/>
            </p:nvSpPr>
            <p:spPr bwMode="auto">
              <a:xfrm flipV="1">
                <a:off x="4614346" y="4725988"/>
                <a:ext cx="3525857" cy="9401"/>
              </a:xfrm>
              <a:prstGeom prst="line">
                <a:avLst/>
              </a:prstGeom>
              <a:noFill/>
              <a:ln w="12700">
                <a:solidFill>
                  <a:schemeClr val="tx1"/>
                </a:solidFill>
                <a:round/>
                <a:headEnd/>
                <a:tailEnd type="stealth" w="med" len="med"/>
              </a:ln>
            </p:spPr>
            <p:txBody>
              <a:bodyPr wrap="none"/>
              <a:lstStyle/>
              <a:p>
                <a:endParaRPr lang="en-US" sz="2400">
                  <a:latin typeface="Arial" pitchFamily="34" charset="0"/>
                  <a:cs typeface="Arial" pitchFamily="34" charset="0"/>
                </a:endParaRPr>
              </a:p>
            </p:txBody>
          </p:sp>
          <p:sp>
            <p:nvSpPr>
              <p:cNvPr id="87" name="Rectangle 86"/>
              <p:cNvSpPr/>
              <p:nvPr/>
            </p:nvSpPr>
            <p:spPr bwMode="auto">
              <a:xfrm>
                <a:off x="4527287" y="4625976"/>
                <a:ext cx="151444" cy="539625"/>
              </a:xfrm>
              <a:prstGeom prst="rect">
                <a:avLst/>
              </a:prstGeom>
              <a:solidFill>
                <a:schemeClr val="bg1"/>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spAutoFit/>
              </a:bodyPr>
              <a:lstStyle/>
              <a:p>
                <a:pPr marL="0" marR="0" indent="0" algn="ctr" defTabSz="914400" rtl="0" eaLnBrk="1" fontAlgn="base" latinLnBrk="0" hangingPunct="1">
                  <a:lnSpc>
                    <a:spcPct val="100000"/>
                  </a:lnSpc>
                  <a:spcBef>
                    <a:spcPct val="50000"/>
                  </a:spcBef>
                  <a:spcAft>
                    <a:spcPct val="0"/>
                  </a:spcAft>
                  <a:buClrTx/>
                  <a:buSzTx/>
                  <a:buFontTx/>
                  <a:buNone/>
                  <a:tabLst/>
                </a:pPr>
                <a:endParaRPr kumimoji="0" lang="en-US" sz="1800" b="0" i="1" u="none" strike="noStrike" cap="none" normalizeH="0" baseline="0" smtClean="0">
                  <a:ln>
                    <a:noFill/>
                  </a:ln>
                  <a:solidFill>
                    <a:schemeClr val="tx1"/>
                  </a:solidFill>
                  <a:effectLst/>
                  <a:latin typeface="Arial" charset="0"/>
                </a:endParaRPr>
              </a:p>
            </p:txBody>
          </p:sp>
          <p:sp>
            <p:nvSpPr>
              <p:cNvPr id="88" name="Rectangle 87"/>
              <p:cNvSpPr/>
              <p:nvPr/>
            </p:nvSpPr>
            <p:spPr bwMode="auto">
              <a:xfrm>
                <a:off x="5966585" y="5009964"/>
                <a:ext cx="151444" cy="539625"/>
              </a:xfrm>
              <a:prstGeom prst="rect">
                <a:avLst/>
              </a:prstGeom>
              <a:solidFill>
                <a:schemeClr val="bg1"/>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spAutoFit/>
              </a:bodyPr>
              <a:lstStyle/>
              <a:p>
                <a:pPr marL="0" marR="0" indent="0" algn="ctr" defTabSz="914400" rtl="0" eaLnBrk="1" fontAlgn="base" latinLnBrk="0" hangingPunct="1">
                  <a:lnSpc>
                    <a:spcPct val="100000"/>
                  </a:lnSpc>
                  <a:spcBef>
                    <a:spcPct val="50000"/>
                  </a:spcBef>
                  <a:spcAft>
                    <a:spcPct val="0"/>
                  </a:spcAft>
                  <a:buClrTx/>
                  <a:buSzTx/>
                  <a:buFontTx/>
                  <a:buNone/>
                  <a:tabLst/>
                </a:pPr>
                <a:endParaRPr kumimoji="0" lang="en-US" sz="1800" b="0" i="1" u="none" strike="noStrike" cap="none" normalizeH="0" baseline="0" smtClean="0">
                  <a:ln>
                    <a:noFill/>
                  </a:ln>
                  <a:solidFill>
                    <a:schemeClr val="tx1"/>
                  </a:solidFill>
                  <a:effectLst/>
                  <a:latin typeface="Arial" charset="0"/>
                </a:endParaRPr>
              </a:p>
            </p:txBody>
          </p:sp>
          <p:sp>
            <p:nvSpPr>
              <p:cNvPr id="89" name="Rectangle 88"/>
              <p:cNvSpPr/>
              <p:nvPr/>
            </p:nvSpPr>
            <p:spPr bwMode="auto">
              <a:xfrm>
                <a:off x="7731785" y="5405654"/>
                <a:ext cx="151444" cy="539625"/>
              </a:xfrm>
              <a:prstGeom prst="rect">
                <a:avLst/>
              </a:prstGeom>
              <a:solidFill>
                <a:schemeClr val="bg1"/>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spAutoFit/>
              </a:bodyPr>
              <a:lstStyle/>
              <a:p>
                <a:pPr marL="0" marR="0" indent="0" algn="ctr" defTabSz="914400" rtl="0" eaLnBrk="1" fontAlgn="base" latinLnBrk="0" hangingPunct="1">
                  <a:lnSpc>
                    <a:spcPct val="100000"/>
                  </a:lnSpc>
                  <a:spcBef>
                    <a:spcPct val="50000"/>
                  </a:spcBef>
                  <a:spcAft>
                    <a:spcPct val="0"/>
                  </a:spcAft>
                  <a:buClrTx/>
                  <a:buSzTx/>
                  <a:buFontTx/>
                  <a:buNone/>
                  <a:tabLst/>
                </a:pPr>
                <a:endParaRPr kumimoji="0" lang="en-US" sz="1800" b="0" i="1" u="none" strike="noStrike" cap="none" normalizeH="0" baseline="0" smtClean="0">
                  <a:ln>
                    <a:noFill/>
                  </a:ln>
                  <a:solidFill>
                    <a:schemeClr val="tx1"/>
                  </a:solidFill>
                  <a:effectLst/>
                  <a:latin typeface="Arial" charset="0"/>
                </a:endParaRPr>
              </a:p>
            </p:txBody>
          </p:sp>
          <p:sp>
            <p:nvSpPr>
              <p:cNvPr id="90" name="Rectangle 89"/>
              <p:cNvSpPr/>
              <p:nvPr/>
            </p:nvSpPr>
            <p:spPr bwMode="auto">
              <a:xfrm>
                <a:off x="7731785" y="4370332"/>
                <a:ext cx="151444" cy="286176"/>
              </a:xfrm>
              <a:prstGeom prst="rect">
                <a:avLst/>
              </a:prstGeom>
              <a:solidFill>
                <a:schemeClr val="bg1"/>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spAutoFit/>
              </a:bodyPr>
              <a:lstStyle/>
              <a:p>
                <a:pPr marL="0" marR="0" indent="0" algn="ctr" defTabSz="914400" rtl="0" eaLnBrk="1" fontAlgn="base" latinLnBrk="0" hangingPunct="1">
                  <a:lnSpc>
                    <a:spcPct val="100000"/>
                  </a:lnSpc>
                  <a:spcBef>
                    <a:spcPct val="50000"/>
                  </a:spcBef>
                  <a:spcAft>
                    <a:spcPct val="0"/>
                  </a:spcAft>
                  <a:buClrTx/>
                  <a:buSzTx/>
                  <a:buFontTx/>
                  <a:buNone/>
                  <a:tabLst/>
                </a:pPr>
                <a:endParaRPr kumimoji="0" lang="en-US" sz="1800" b="0" i="1" u="none" strike="noStrike" cap="none" normalizeH="0" baseline="0" smtClean="0">
                  <a:ln>
                    <a:noFill/>
                  </a:ln>
                  <a:solidFill>
                    <a:schemeClr val="tx1"/>
                  </a:solidFill>
                  <a:effectLst/>
                  <a:latin typeface="Arial" charset="0"/>
                </a:endParaRPr>
              </a:p>
            </p:txBody>
          </p:sp>
          <p:sp>
            <p:nvSpPr>
              <p:cNvPr id="91" name="Rectangle 90"/>
              <p:cNvSpPr/>
              <p:nvPr/>
            </p:nvSpPr>
            <p:spPr bwMode="auto">
              <a:xfrm>
                <a:off x="7731785" y="6170313"/>
                <a:ext cx="151444" cy="286176"/>
              </a:xfrm>
              <a:prstGeom prst="rect">
                <a:avLst/>
              </a:prstGeom>
              <a:solidFill>
                <a:schemeClr val="bg1"/>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spAutoFit/>
              </a:bodyPr>
              <a:lstStyle/>
              <a:p>
                <a:pPr marL="0" marR="0" indent="0" algn="ctr" defTabSz="914400" rtl="0" eaLnBrk="1" fontAlgn="base" latinLnBrk="0" hangingPunct="1">
                  <a:lnSpc>
                    <a:spcPct val="100000"/>
                  </a:lnSpc>
                  <a:spcBef>
                    <a:spcPct val="50000"/>
                  </a:spcBef>
                  <a:spcAft>
                    <a:spcPct val="0"/>
                  </a:spcAft>
                  <a:buClrTx/>
                  <a:buSzTx/>
                  <a:buFontTx/>
                  <a:buNone/>
                  <a:tabLst/>
                </a:pPr>
                <a:endParaRPr kumimoji="0" lang="en-US" sz="1800" b="0" i="1" u="none" strike="noStrike" cap="none" normalizeH="0" baseline="0" smtClean="0">
                  <a:ln>
                    <a:noFill/>
                  </a:ln>
                  <a:solidFill>
                    <a:schemeClr val="tx1"/>
                  </a:solidFill>
                  <a:effectLst/>
                  <a:latin typeface="Arial" charset="0"/>
                </a:endParaRPr>
              </a:p>
            </p:txBody>
          </p:sp>
        </p:gr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nodePh="1">
                                  <p:stCondLst>
                                    <p:cond delay="0"/>
                                  </p:stCondLst>
                                  <p:endCondLst>
                                    <p:cond evt="begin" delay="0">
                                      <p:tn val="5"/>
                                    </p:cond>
                                  </p:endCondLst>
                                  <p:childTnLst>
                                    <p:set>
                                      <p:cBhvr>
                                        <p:cTn id="6" dur="1" fill="hold">
                                          <p:stCondLst>
                                            <p:cond delay="0"/>
                                          </p:stCondLst>
                                        </p:cTn>
                                        <p:tgtEl>
                                          <p:spTgt spid="1664003"/>
                                        </p:tgtEl>
                                        <p:attrNameLst>
                                          <p:attrName>style.visibility</p:attrName>
                                        </p:attrNameLst>
                                      </p:cBhvr>
                                      <p:to>
                                        <p:strVal val="visible"/>
                                      </p:to>
                                    </p:set>
                                    <p:animEffect transition="in" filter="wipe(up)">
                                      <p:cBhvr>
                                        <p:cTn id="7" dur="500"/>
                                        <p:tgtEl>
                                          <p:spTgt spid="166400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4003"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Slide Number Placeholder 2"/>
          <p:cNvSpPr>
            <a:spLocks noGrp="1"/>
          </p:cNvSpPr>
          <p:nvPr>
            <p:ph type="sldNum" sz="quarter" idx="10"/>
          </p:nvPr>
        </p:nvSpPr>
        <p:spPr>
          <a:noFill/>
        </p:spPr>
        <p:txBody>
          <a:bodyPr/>
          <a:lstStyle/>
          <a:p>
            <a:fld id="{DBA0545D-2A40-441D-A4A7-39407D198330}" type="slidenum">
              <a:rPr lang="en-US" smtClean="0">
                <a:latin typeface="Arial" pitchFamily="34" charset="0"/>
              </a:rPr>
              <a:pPr/>
              <a:t>35</a:t>
            </a:fld>
            <a:endParaRPr lang="en-US" smtClean="0">
              <a:latin typeface="Arial" pitchFamily="34" charset="0"/>
            </a:endParaRPr>
          </a:p>
        </p:txBody>
      </p:sp>
      <p:sp>
        <p:nvSpPr>
          <p:cNvPr id="43011" name="Rectangle 2"/>
          <p:cNvSpPr>
            <a:spLocks noGrp="1" noChangeArrowheads="1"/>
          </p:cNvSpPr>
          <p:nvPr>
            <p:ph type="title"/>
          </p:nvPr>
        </p:nvSpPr>
        <p:spPr>
          <a:xfrm>
            <a:off x="465138" y="-49213"/>
            <a:ext cx="7924800" cy="914401"/>
          </a:xfrm>
        </p:spPr>
        <p:txBody>
          <a:bodyPr/>
          <a:lstStyle/>
          <a:p>
            <a:pPr>
              <a:lnSpc>
                <a:spcPct val="90000"/>
              </a:lnSpc>
            </a:pPr>
            <a:r>
              <a:rPr lang="en-US" sz="3200" smtClean="0"/>
              <a:t>Applying the Publisher-Subscriber Pattern to Bold Stroke</a:t>
            </a:r>
          </a:p>
        </p:txBody>
      </p:sp>
      <p:pic>
        <p:nvPicPr>
          <p:cNvPr id="43012" name="Picture 3" descr="middleware-patterns2"/>
          <p:cNvPicPr>
            <a:picLocks noChangeAspect="1" noChangeArrowheads="1"/>
          </p:cNvPicPr>
          <p:nvPr/>
        </p:nvPicPr>
        <p:blipFill>
          <a:blip r:embed="rId3" cstate="print"/>
          <a:srcRect/>
          <a:stretch>
            <a:fillRect/>
          </a:stretch>
        </p:blipFill>
        <p:spPr bwMode="auto">
          <a:xfrm>
            <a:off x="5140325" y="5026025"/>
            <a:ext cx="1392238" cy="585788"/>
          </a:xfrm>
          <a:prstGeom prst="rect">
            <a:avLst/>
          </a:prstGeom>
          <a:noFill/>
          <a:ln w="9525">
            <a:noFill/>
            <a:miter lim="800000"/>
            <a:headEnd/>
            <a:tailEnd/>
          </a:ln>
        </p:spPr>
      </p:pic>
      <p:sp>
        <p:nvSpPr>
          <p:cNvPr id="43013" name="Rectangle 4"/>
          <p:cNvSpPr>
            <a:spLocks noChangeArrowheads="1"/>
          </p:cNvSpPr>
          <p:nvPr/>
        </p:nvSpPr>
        <p:spPr bwMode="auto">
          <a:xfrm>
            <a:off x="5095875" y="4964113"/>
            <a:ext cx="609600" cy="228600"/>
          </a:xfrm>
          <a:prstGeom prst="rect">
            <a:avLst/>
          </a:prstGeom>
          <a:noFill/>
          <a:ln w="9525" algn="ctr">
            <a:noFill/>
            <a:miter lim="800000"/>
            <a:headEnd/>
            <a:tailEnd/>
          </a:ln>
        </p:spPr>
        <p:txBody>
          <a:bodyPr wrap="none">
            <a:spAutoFit/>
          </a:bodyPr>
          <a:lstStyle/>
          <a:p>
            <a:r>
              <a:rPr lang="en-US" sz="900" b="1" u="none"/>
              <a:t>Board 1</a:t>
            </a:r>
          </a:p>
        </p:txBody>
      </p:sp>
      <p:sp>
        <p:nvSpPr>
          <p:cNvPr id="43014" name="Line 5"/>
          <p:cNvSpPr>
            <a:spLocks noChangeShapeType="1"/>
          </p:cNvSpPr>
          <p:nvPr/>
        </p:nvSpPr>
        <p:spPr bwMode="auto">
          <a:xfrm>
            <a:off x="6529388" y="5192713"/>
            <a:ext cx="682625" cy="0"/>
          </a:xfrm>
          <a:prstGeom prst="line">
            <a:avLst/>
          </a:prstGeom>
          <a:noFill/>
          <a:ln w="12700">
            <a:solidFill>
              <a:schemeClr val="tx1"/>
            </a:solidFill>
            <a:round/>
            <a:headEnd/>
            <a:tailEnd/>
          </a:ln>
        </p:spPr>
        <p:txBody>
          <a:bodyPr>
            <a:spAutoFit/>
          </a:bodyPr>
          <a:lstStyle/>
          <a:p>
            <a:endParaRPr lang="en-US"/>
          </a:p>
        </p:txBody>
      </p:sp>
      <p:sp>
        <p:nvSpPr>
          <p:cNvPr id="43015" name="Freeform 6"/>
          <p:cNvSpPr>
            <a:spLocks/>
          </p:cNvSpPr>
          <p:nvPr/>
        </p:nvSpPr>
        <p:spPr bwMode="auto">
          <a:xfrm flipH="1">
            <a:off x="6599238" y="5381625"/>
            <a:ext cx="617537" cy="747713"/>
          </a:xfrm>
          <a:custGeom>
            <a:avLst/>
            <a:gdLst>
              <a:gd name="T0" fmla="*/ 0 w 335"/>
              <a:gd name="T1" fmla="*/ 0 h 471"/>
              <a:gd name="T2" fmla="*/ 2147483647 w 335"/>
              <a:gd name="T3" fmla="*/ 2147483647 h 471"/>
              <a:gd name="T4" fmla="*/ 2147483647 w 335"/>
              <a:gd name="T5" fmla="*/ 2147483647 h 471"/>
              <a:gd name="T6" fmla="*/ 0 60000 65536"/>
              <a:gd name="T7" fmla="*/ 0 60000 65536"/>
              <a:gd name="T8" fmla="*/ 0 60000 65536"/>
              <a:gd name="T9" fmla="*/ 0 w 335"/>
              <a:gd name="T10" fmla="*/ 0 h 471"/>
              <a:gd name="T11" fmla="*/ 335 w 335"/>
              <a:gd name="T12" fmla="*/ 471 h 471"/>
            </a:gdLst>
            <a:ahLst/>
            <a:cxnLst>
              <a:cxn ang="T6">
                <a:pos x="T0" y="T1"/>
              </a:cxn>
              <a:cxn ang="T7">
                <a:pos x="T2" y="T3"/>
              </a:cxn>
              <a:cxn ang="T8">
                <a:pos x="T4" y="T5"/>
              </a:cxn>
            </a:cxnLst>
            <a:rect l="T9" t="T10" r="T11" b="T12"/>
            <a:pathLst>
              <a:path w="335" h="471">
                <a:moveTo>
                  <a:pt x="0" y="0"/>
                </a:moveTo>
                <a:lnTo>
                  <a:pt x="335" y="2"/>
                </a:lnTo>
                <a:lnTo>
                  <a:pt x="335" y="471"/>
                </a:lnTo>
              </a:path>
            </a:pathLst>
          </a:custGeom>
          <a:noFill/>
          <a:ln w="12700">
            <a:solidFill>
              <a:schemeClr val="tx1"/>
            </a:solidFill>
            <a:round/>
            <a:headEnd/>
            <a:tailEnd/>
          </a:ln>
        </p:spPr>
        <p:txBody>
          <a:bodyPr>
            <a:spAutoFit/>
          </a:bodyPr>
          <a:lstStyle/>
          <a:p>
            <a:endParaRPr lang="en-US"/>
          </a:p>
        </p:txBody>
      </p:sp>
      <p:sp>
        <p:nvSpPr>
          <p:cNvPr id="43016" name="Line 7"/>
          <p:cNvSpPr>
            <a:spLocks noChangeShapeType="1"/>
          </p:cNvSpPr>
          <p:nvPr/>
        </p:nvSpPr>
        <p:spPr bwMode="auto">
          <a:xfrm>
            <a:off x="5895975" y="5619750"/>
            <a:ext cx="0" cy="260350"/>
          </a:xfrm>
          <a:prstGeom prst="line">
            <a:avLst/>
          </a:prstGeom>
          <a:noFill/>
          <a:ln w="12700">
            <a:solidFill>
              <a:schemeClr val="tx1"/>
            </a:solidFill>
            <a:round/>
            <a:headEnd/>
            <a:tailEnd/>
          </a:ln>
        </p:spPr>
        <p:txBody>
          <a:bodyPr>
            <a:spAutoFit/>
          </a:bodyPr>
          <a:lstStyle/>
          <a:p>
            <a:endParaRPr lang="en-US"/>
          </a:p>
        </p:txBody>
      </p:sp>
      <p:sp>
        <p:nvSpPr>
          <p:cNvPr id="43017" name="Rectangle 8"/>
          <p:cNvSpPr>
            <a:spLocks noChangeArrowheads="1"/>
          </p:cNvSpPr>
          <p:nvPr/>
        </p:nvSpPr>
        <p:spPr bwMode="auto">
          <a:xfrm>
            <a:off x="5864225" y="5622925"/>
            <a:ext cx="431800" cy="228600"/>
          </a:xfrm>
          <a:prstGeom prst="rect">
            <a:avLst/>
          </a:prstGeom>
          <a:noFill/>
          <a:ln w="9525" algn="ctr">
            <a:noFill/>
            <a:miter lim="800000"/>
            <a:headEnd/>
            <a:tailEnd/>
          </a:ln>
        </p:spPr>
        <p:txBody>
          <a:bodyPr wrap="none">
            <a:spAutoFit/>
          </a:bodyPr>
          <a:lstStyle/>
          <a:p>
            <a:r>
              <a:rPr lang="en-US" sz="900" b="1" u="none"/>
              <a:t>VME</a:t>
            </a:r>
          </a:p>
        </p:txBody>
      </p:sp>
      <p:sp>
        <p:nvSpPr>
          <p:cNvPr id="43018" name="Rectangle 9"/>
          <p:cNvSpPr>
            <a:spLocks noChangeArrowheads="1"/>
          </p:cNvSpPr>
          <p:nvPr/>
        </p:nvSpPr>
        <p:spPr bwMode="auto">
          <a:xfrm>
            <a:off x="6651625" y="5178425"/>
            <a:ext cx="438150" cy="228600"/>
          </a:xfrm>
          <a:prstGeom prst="rect">
            <a:avLst/>
          </a:prstGeom>
          <a:noFill/>
          <a:ln w="9525" algn="ctr">
            <a:noFill/>
            <a:miter lim="800000"/>
            <a:headEnd/>
            <a:tailEnd/>
          </a:ln>
        </p:spPr>
        <p:txBody>
          <a:bodyPr wrap="none">
            <a:spAutoFit/>
          </a:bodyPr>
          <a:lstStyle/>
          <a:p>
            <a:r>
              <a:rPr lang="en-US" sz="900" b="1" u="none"/>
              <a:t>1553</a:t>
            </a:r>
          </a:p>
        </p:txBody>
      </p:sp>
      <p:sp>
        <p:nvSpPr>
          <p:cNvPr id="43019" name="AutoShape 10"/>
          <p:cNvSpPr>
            <a:spLocks noChangeArrowheads="1"/>
          </p:cNvSpPr>
          <p:nvPr/>
        </p:nvSpPr>
        <p:spPr bwMode="auto">
          <a:xfrm rot="19641075" flipH="1">
            <a:off x="5256213" y="3951288"/>
            <a:ext cx="893762" cy="1274762"/>
          </a:xfrm>
          <a:prstGeom prst="flowChartMerge">
            <a:avLst/>
          </a:prstGeom>
          <a:gradFill rotWithShape="1">
            <a:gsLst>
              <a:gs pos="0">
                <a:srgbClr val="EAEAEA"/>
              </a:gs>
              <a:gs pos="100000">
                <a:srgbClr val="6C6C6C"/>
              </a:gs>
            </a:gsLst>
            <a:lin ang="5400000" scaled="1"/>
          </a:gradFill>
          <a:ln w="9525" algn="ctr">
            <a:solidFill>
              <a:schemeClr val="tx1"/>
            </a:solidFill>
            <a:miter lim="800000"/>
            <a:headEnd/>
            <a:tailEnd/>
          </a:ln>
        </p:spPr>
        <p:txBody>
          <a:bodyPr anchor="ctr">
            <a:spAutoFit/>
          </a:bodyPr>
          <a:lstStyle/>
          <a:p>
            <a:endParaRPr lang="en-US"/>
          </a:p>
        </p:txBody>
      </p:sp>
      <p:sp>
        <p:nvSpPr>
          <p:cNvPr id="43020" name="AutoShape 11"/>
          <p:cNvSpPr>
            <a:spLocks noChangeArrowheads="1"/>
          </p:cNvSpPr>
          <p:nvPr/>
        </p:nvSpPr>
        <p:spPr bwMode="auto">
          <a:xfrm>
            <a:off x="4430713" y="1095375"/>
            <a:ext cx="3028950" cy="3262313"/>
          </a:xfrm>
          <a:prstGeom prst="roundRect">
            <a:avLst>
              <a:gd name="adj" fmla="val 16667"/>
            </a:avLst>
          </a:prstGeom>
          <a:solidFill>
            <a:srgbClr val="F2F2F2"/>
          </a:solidFill>
          <a:ln w="9525" algn="ctr">
            <a:solidFill>
              <a:schemeClr val="tx1"/>
            </a:solidFill>
            <a:round/>
            <a:headEnd/>
            <a:tailEnd/>
          </a:ln>
        </p:spPr>
        <p:txBody>
          <a:bodyPr anchor="ctr">
            <a:spAutoFit/>
          </a:bodyPr>
          <a:lstStyle/>
          <a:p>
            <a:endParaRPr lang="en-US"/>
          </a:p>
        </p:txBody>
      </p:sp>
      <p:sp>
        <p:nvSpPr>
          <p:cNvPr id="43021" name="Rectangle 12"/>
          <p:cNvSpPr>
            <a:spLocks noChangeArrowheads="1"/>
          </p:cNvSpPr>
          <p:nvPr/>
        </p:nvSpPr>
        <p:spPr bwMode="auto">
          <a:xfrm>
            <a:off x="7458075" y="4835525"/>
            <a:ext cx="1489075" cy="730250"/>
          </a:xfrm>
          <a:prstGeom prst="rect">
            <a:avLst/>
          </a:prstGeom>
          <a:noFill/>
          <a:ln w="9525" algn="ctr">
            <a:noFill/>
            <a:miter lim="800000"/>
            <a:headEnd/>
            <a:tailEnd/>
          </a:ln>
        </p:spPr>
        <p:txBody>
          <a:bodyPr>
            <a:spAutoFit/>
          </a:bodyPr>
          <a:lstStyle/>
          <a:p>
            <a:r>
              <a:rPr lang="en-US" sz="1400" b="1" i="1" u="none"/>
              <a:t>1: Sensors  </a:t>
            </a:r>
          </a:p>
          <a:p>
            <a:r>
              <a:rPr lang="en-US" sz="1400" b="1" i="1" u="none"/>
              <a:t>    generate </a:t>
            </a:r>
          </a:p>
          <a:p>
            <a:r>
              <a:rPr lang="en-US" sz="1400" b="1" i="1" u="none"/>
              <a:t>    data</a:t>
            </a:r>
          </a:p>
        </p:txBody>
      </p:sp>
      <p:pic>
        <p:nvPicPr>
          <p:cNvPr id="43022" name="Picture 13" descr="middleware-patterns2"/>
          <p:cNvPicPr>
            <a:picLocks noChangeAspect="1" noChangeArrowheads="1"/>
          </p:cNvPicPr>
          <p:nvPr/>
        </p:nvPicPr>
        <p:blipFill>
          <a:blip r:embed="rId3" cstate="print"/>
          <a:srcRect/>
          <a:stretch>
            <a:fillRect/>
          </a:stretch>
        </p:blipFill>
        <p:spPr bwMode="auto">
          <a:xfrm>
            <a:off x="5253038" y="5864225"/>
            <a:ext cx="1392237" cy="585788"/>
          </a:xfrm>
          <a:prstGeom prst="rect">
            <a:avLst/>
          </a:prstGeom>
          <a:noFill/>
          <a:ln w="9525">
            <a:noFill/>
            <a:miter lim="800000"/>
            <a:headEnd/>
            <a:tailEnd/>
          </a:ln>
        </p:spPr>
      </p:pic>
      <p:sp>
        <p:nvSpPr>
          <p:cNvPr id="43023" name="Rectangle 14"/>
          <p:cNvSpPr>
            <a:spLocks noChangeArrowheads="1"/>
          </p:cNvSpPr>
          <p:nvPr/>
        </p:nvSpPr>
        <p:spPr bwMode="auto">
          <a:xfrm>
            <a:off x="5208588" y="5802313"/>
            <a:ext cx="609600" cy="228600"/>
          </a:xfrm>
          <a:prstGeom prst="rect">
            <a:avLst/>
          </a:prstGeom>
          <a:noFill/>
          <a:ln w="9525" algn="ctr">
            <a:noFill/>
            <a:miter lim="800000"/>
            <a:headEnd/>
            <a:tailEnd/>
          </a:ln>
        </p:spPr>
        <p:txBody>
          <a:bodyPr wrap="none">
            <a:spAutoFit/>
          </a:bodyPr>
          <a:lstStyle/>
          <a:p>
            <a:r>
              <a:rPr lang="en-US" sz="900" b="1" u="none"/>
              <a:t>Board 2</a:t>
            </a:r>
          </a:p>
        </p:txBody>
      </p:sp>
      <p:grpSp>
        <p:nvGrpSpPr>
          <p:cNvPr id="43024" name="Group 15"/>
          <p:cNvGrpSpPr>
            <a:grpSpLocks noChangeAspect="1"/>
          </p:cNvGrpSpPr>
          <p:nvPr/>
        </p:nvGrpSpPr>
        <p:grpSpPr bwMode="auto">
          <a:xfrm rot="-6674444">
            <a:off x="6326981" y="5091907"/>
            <a:ext cx="1819275" cy="1160462"/>
            <a:chOff x="54" y="1237"/>
            <a:chExt cx="948" cy="605"/>
          </a:xfrm>
        </p:grpSpPr>
        <p:sp>
          <p:nvSpPr>
            <p:cNvPr id="43050" name="Freeform 16"/>
            <p:cNvSpPr>
              <a:spLocks noChangeAspect="1"/>
            </p:cNvSpPr>
            <p:nvPr/>
          </p:nvSpPr>
          <p:spPr bwMode="auto">
            <a:xfrm>
              <a:off x="347" y="1658"/>
              <a:ext cx="223" cy="94"/>
            </a:xfrm>
            <a:custGeom>
              <a:avLst/>
              <a:gdLst>
                <a:gd name="T0" fmla="*/ 5 w 223"/>
                <a:gd name="T1" fmla="*/ 0 h 94"/>
                <a:gd name="T2" fmla="*/ 210 w 223"/>
                <a:gd name="T3" fmla="*/ 78 h 94"/>
                <a:gd name="T4" fmla="*/ 211 w 223"/>
                <a:gd name="T5" fmla="*/ 78 h 94"/>
                <a:gd name="T6" fmla="*/ 212 w 223"/>
                <a:gd name="T7" fmla="*/ 79 h 94"/>
                <a:gd name="T8" fmla="*/ 212 w 223"/>
                <a:gd name="T9" fmla="*/ 80 h 94"/>
                <a:gd name="T10" fmla="*/ 213 w 223"/>
                <a:gd name="T11" fmla="*/ 80 h 94"/>
                <a:gd name="T12" fmla="*/ 213 w 223"/>
                <a:gd name="T13" fmla="*/ 81 h 94"/>
                <a:gd name="T14" fmla="*/ 213 w 223"/>
                <a:gd name="T15" fmla="*/ 82 h 94"/>
                <a:gd name="T16" fmla="*/ 214 w 223"/>
                <a:gd name="T17" fmla="*/ 82 h 94"/>
                <a:gd name="T18" fmla="*/ 215 w 223"/>
                <a:gd name="T19" fmla="*/ 82 h 94"/>
                <a:gd name="T20" fmla="*/ 216 w 223"/>
                <a:gd name="T21" fmla="*/ 83 h 94"/>
                <a:gd name="T22" fmla="*/ 217 w 223"/>
                <a:gd name="T23" fmla="*/ 84 h 94"/>
                <a:gd name="T24" fmla="*/ 218 w 223"/>
                <a:gd name="T25" fmla="*/ 84 h 94"/>
                <a:gd name="T26" fmla="*/ 218 w 223"/>
                <a:gd name="T27" fmla="*/ 85 h 94"/>
                <a:gd name="T28" fmla="*/ 219 w 223"/>
                <a:gd name="T29" fmla="*/ 86 h 94"/>
                <a:gd name="T30" fmla="*/ 220 w 223"/>
                <a:gd name="T31" fmla="*/ 86 h 94"/>
                <a:gd name="T32" fmla="*/ 220 w 223"/>
                <a:gd name="T33" fmla="*/ 87 h 94"/>
                <a:gd name="T34" fmla="*/ 221 w 223"/>
                <a:gd name="T35" fmla="*/ 88 h 94"/>
                <a:gd name="T36" fmla="*/ 220 w 223"/>
                <a:gd name="T37" fmla="*/ 89 h 94"/>
                <a:gd name="T38" fmla="*/ 221 w 223"/>
                <a:gd name="T39" fmla="*/ 89 h 94"/>
                <a:gd name="T40" fmla="*/ 222 w 223"/>
                <a:gd name="T41" fmla="*/ 89 h 94"/>
                <a:gd name="T42" fmla="*/ 221 w 223"/>
                <a:gd name="T43" fmla="*/ 90 h 94"/>
                <a:gd name="T44" fmla="*/ 222 w 223"/>
                <a:gd name="T45" fmla="*/ 90 h 94"/>
                <a:gd name="T46" fmla="*/ 222 w 223"/>
                <a:gd name="T47" fmla="*/ 91 h 94"/>
                <a:gd name="T48" fmla="*/ 221 w 223"/>
                <a:gd name="T49" fmla="*/ 91 h 94"/>
                <a:gd name="T50" fmla="*/ 220 w 223"/>
                <a:gd name="T51" fmla="*/ 91 h 94"/>
                <a:gd name="T52" fmla="*/ 219 w 223"/>
                <a:gd name="T53" fmla="*/ 92 h 94"/>
                <a:gd name="T54" fmla="*/ 218 w 223"/>
                <a:gd name="T55" fmla="*/ 91 h 94"/>
                <a:gd name="T56" fmla="*/ 218 w 223"/>
                <a:gd name="T57" fmla="*/ 92 h 94"/>
                <a:gd name="T58" fmla="*/ 217 w 223"/>
                <a:gd name="T59" fmla="*/ 92 h 94"/>
                <a:gd name="T60" fmla="*/ 216 w 223"/>
                <a:gd name="T61" fmla="*/ 92 h 94"/>
                <a:gd name="T62" fmla="*/ 215 w 223"/>
                <a:gd name="T63" fmla="*/ 92 h 94"/>
                <a:gd name="T64" fmla="*/ 214 w 223"/>
                <a:gd name="T65" fmla="*/ 92 h 94"/>
                <a:gd name="T66" fmla="*/ 213 w 223"/>
                <a:gd name="T67" fmla="*/ 92 h 94"/>
                <a:gd name="T68" fmla="*/ 212 w 223"/>
                <a:gd name="T69" fmla="*/ 92 h 94"/>
                <a:gd name="T70" fmla="*/ 211 w 223"/>
                <a:gd name="T71" fmla="*/ 93 h 94"/>
                <a:gd name="T72" fmla="*/ 210 w 223"/>
                <a:gd name="T73" fmla="*/ 92 h 94"/>
                <a:gd name="T74" fmla="*/ 209 w 223"/>
                <a:gd name="T75" fmla="*/ 92 h 94"/>
                <a:gd name="T76" fmla="*/ 207 w 223"/>
                <a:gd name="T77" fmla="*/ 92 h 94"/>
                <a:gd name="T78" fmla="*/ 206 w 223"/>
                <a:gd name="T79" fmla="*/ 91 h 94"/>
                <a:gd name="T80" fmla="*/ 205 w 223"/>
                <a:gd name="T81" fmla="*/ 91 h 94"/>
                <a:gd name="T82" fmla="*/ 204 w 223"/>
                <a:gd name="T83" fmla="*/ 92 h 94"/>
                <a:gd name="T84" fmla="*/ 0 w 223"/>
                <a:gd name="T85" fmla="*/ 13 h 94"/>
                <a:gd name="T86" fmla="*/ 5 w 223"/>
                <a:gd name="T87" fmla="*/ 0 h 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3"/>
                <a:gd name="T133" fmla="*/ 0 h 94"/>
                <a:gd name="T134" fmla="*/ 223 w 223"/>
                <a:gd name="T135" fmla="*/ 94 h 9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3" h="94">
                  <a:moveTo>
                    <a:pt x="5" y="0"/>
                  </a:moveTo>
                  <a:lnTo>
                    <a:pt x="210" y="78"/>
                  </a:lnTo>
                  <a:lnTo>
                    <a:pt x="211" y="78"/>
                  </a:lnTo>
                  <a:lnTo>
                    <a:pt x="212" y="79"/>
                  </a:lnTo>
                  <a:lnTo>
                    <a:pt x="212" y="80"/>
                  </a:lnTo>
                  <a:lnTo>
                    <a:pt x="213" y="80"/>
                  </a:lnTo>
                  <a:lnTo>
                    <a:pt x="213" y="81"/>
                  </a:lnTo>
                  <a:lnTo>
                    <a:pt x="213" y="82"/>
                  </a:lnTo>
                  <a:lnTo>
                    <a:pt x="214" y="82"/>
                  </a:lnTo>
                  <a:lnTo>
                    <a:pt x="215" y="82"/>
                  </a:lnTo>
                  <a:lnTo>
                    <a:pt x="216" y="83"/>
                  </a:lnTo>
                  <a:lnTo>
                    <a:pt x="217" y="84"/>
                  </a:lnTo>
                  <a:lnTo>
                    <a:pt x="218" y="84"/>
                  </a:lnTo>
                  <a:lnTo>
                    <a:pt x="218" y="85"/>
                  </a:lnTo>
                  <a:lnTo>
                    <a:pt x="219" y="86"/>
                  </a:lnTo>
                  <a:lnTo>
                    <a:pt x="220" y="86"/>
                  </a:lnTo>
                  <a:lnTo>
                    <a:pt x="220" y="87"/>
                  </a:lnTo>
                  <a:lnTo>
                    <a:pt x="221" y="88"/>
                  </a:lnTo>
                  <a:lnTo>
                    <a:pt x="220" y="89"/>
                  </a:lnTo>
                  <a:lnTo>
                    <a:pt x="221" y="89"/>
                  </a:lnTo>
                  <a:lnTo>
                    <a:pt x="222" y="89"/>
                  </a:lnTo>
                  <a:lnTo>
                    <a:pt x="221" y="90"/>
                  </a:lnTo>
                  <a:lnTo>
                    <a:pt x="222" y="90"/>
                  </a:lnTo>
                  <a:lnTo>
                    <a:pt x="222" y="91"/>
                  </a:lnTo>
                  <a:lnTo>
                    <a:pt x="221" y="91"/>
                  </a:lnTo>
                  <a:lnTo>
                    <a:pt x="220" y="91"/>
                  </a:lnTo>
                  <a:lnTo>
                    <a:pt x="219" y="92"/>
                  </a:lnTo>
                  <a:lnTo>
                    <a:pt x="218" y="91"/>
                  </a:lnTo>
                  <a:lnTo>
                    <a:pt x="218" y="92"/>
                  </a:lnTo>
                  <a:lnTo>
                    <a:pt x="217" y="92"/>
                  </a:lnTo>
                  <a:lnTo>
                    <a:pt x="216" y="92"/>
                  </a:lnTo>
                  <a:lnTo>
                    <a:pt x="215" y="92"/>
                  </a:lnTo>
                  <a:lnTo>
                    <a:pt x="214" y="92"/>
                  </a:lnTo>
                  <a:lnTo>
                    <a:pt x="213" y="92"/>
                  </a:lnTo>
                  <a:lnTo>
                    <a:pt x="212" y="92"/>
                  </a:lnTo>
                  <a:lnTo>
                    <a:pt x="211" y="93"/>
                  </a:lnTo>
                  <a:lnTo>
                    <a:pt x="210" y="92"/>
                  </a:lnTo>
                  <a:lnTo>
                    <a:pt x="209" y="92"/>
                  </a:lnTo>
                  <a:lnTo>
                    <a:pt x="207" y="92"/>
                  </a:lnTo>
                  <a:lnTo>
                    <a:pt x="206" y="91"/>
                  </a:lnTo>
                  <a:lnTo>
                    <a:pt x="205" y="91"/>
                  </a:lnTo>
                  <a:lnTo>
                    <a:pt x="204" y="92"/>
                  </a:lnTo>
                  <a:lnTo>
                    <a:pt x="0" y="13"/>
                  </a:lnTo>
                  <a:lnTo>
                    <a:pt x="5" y="0"/>
                  </a:lnTo>
                </a:path>
              </a:pathLst>
            </a:custGeom>
            <a:solidFill>
              <a:srgbClr val="F2F2F2"/>
            </a:solidFill>
            <a:ln w="12700" cap="rnd">
              <a:noFill/>
              <a:round/>
              <a:headEnd/>
              <a:tailEnd/>
            </a:ln>
          </p:spPr>
          <p:txBody>
            <a:bodyPr/>
            <a:lstStyle/>
            <a:p>
              <a:endParaRPr lang="en-US"/>
            </a:p>
          </p:txBody>
        </p:sp>
        <p:sp>
          <p:nvSpPr>
            <p:cNvPr id="43051" name="Freeform 17"/>
            <p:cNvSpPr>
              <a:spLocks noChangeAspect="1"/>
            </p:cNvSpPr>
            <p:nvPr/>
          </p:nvSpPr>
          <p:spPr bwMode="auto">
            <a:xfrm>
              <a:off x="347" y="1658"/>
              <a:ext cx="223" cy="94"/>
            </a:xfrm>
            <a:custGeom>
              <a:avLst/>
              <a:gdLst>
                <a:gd name="T0" fmla="*/ 5 w 223"/>
                <a:gd name="T1" fmla="*/ 0 h 94"/>
                <a:gd name="T2" fmla="*/ 210 w 223"/>
                <a:gd name="T3" fmla="*/ 78 h 94"/>
                <a:gd name="T4" fmla="*/ 213 w 223"/>
                <a:gd name="T5" fmla="*/ 80 h 94"/>
                <a:gd name="T6" fmla="*/ 215 w 223"/>
                <a:gd name="T7" fmla="*/ 82 h 94"/>
                <a:gd name="T8" fmla="*/ 217 w 223"/>
                <a:gd name="T9" fmla="*/ 84 h 94"/>
                <a:gd name="T10" fmla="*/ 219 w 223"/>
                <a:gd name="T11" fmla="*/ 86 h 94"/>
                <a:gd name="T12" fmla="*/ 221 w 223"/>
                <a:gd name="T13" fmla="*/ 88 h 94"/>
                <a:gd name="T14" fmla="*/ 222 w 223"/>
                <a:gd name="T15" fmla="*/ 89 h 94"/>
                <a:gd name="T16" fmla="*/ 222 w 223"/>
                <a:gd name="T17" fmla="*/ 90 h 94"/>
                <a:gd name="T18" fmla="*/ 222 w 223"/>
                <a:gd name="T19" fmla="*/ 91 h 94"/>
                <a:gd name="T20" fmla="*/ 221 w 223"/>
                <a:gd name="T21" fmla="*/ 91 h 94"/>
                <a:gd name="T22" fmla="*/ 220 w 223"/>
                <a:gd name="T23" fmla="*/ 91 h 94"/>
                <a:gd name="T24" fmla="*/ 219 w 223"/>
                <a:gd name="T25" fmla="*/ 92 h 94"/>
                <a:gd name="T26" fmla="*/ 216 w 223"/>
                <a:gd name="T27" fmla="*/ 92 h 94"/>
                <a:gd name="T28" fmla="*/ 214 w 223"/>
                <a:gd name="T29" fmla="*/ 92 h 94"/>
                <a:gd name="T30" fmla="*/ 211 w 223"/>
                <a:gd name="T31" fmla="*/ 93 h 94"/>
                <a:gd name="T32" fmla="*/ 207 w 223"/>
                <a:gd name="T33" fmla="*/ 92 h 94"/>
                <a:gd name="T34" fmla="*/ 204 w 223"/>
                <a:gd name="T35" fmla="*/ 92 h 94"/>
                <a:gd name="T36" fmla="*/ 0 w 223"/>
                <a:gd name="T37" fmla="*/ 13 h 94"/>
                <a:gd name="T38" fmla="*/ 5 w 223"/>
                <a:gd name="T39" fmla="*/ 0 h 9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3"/>
                <a:gd name="T61" fmla="*/ 0 h 94"/>
                <a:gd name="T62" fmla="*/ 223 w 223"/>
                <a:gd name="T63" fmla="*/ 94 h 9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3" h="94">
                  <a:moveTo>
                    <a:pt x="5" y="0"/>
                  </a:moveTo>
                  <a:lnTo>
                    <a:pt x="210" y="78"/>
                  </a:lnTo>
                  <a:lnTo>
                    <a:pt x="213" y="80"/>
                  </a:lnTo>
                  <a:lnTo>
                    <a:pt x="215" y="82"/>
                  </a:lnTo>
                  <a:lnTo>
                    <a:pt x="217" y="84"/>
                  </a:lnTo>
                  <a:lnTo>
                    <a:pt x="219" y="86"/>
                  </a:lnTo>
                  <a:lnTo>
                    <a:pt x="221" y="88"/>
                  </a:lnTo>
                  <a:lnTo>
                    <a:pt x="222" y="89"/>
                  </a:lnTo>
                  <a:lnTo>
                    <a:pt x="222" y="90"/>
                  </a:lnTo>
                  <a:lnTo>
                    <a:pt x="222" y="91"/>
                  </a:lnTo>
                  <a:lnTo>
                    <a:pt x="221" y="91"/>
                  </a:lnTo>
                  <a:lnTo>
                    <a:pt x="220" y="91"/>
                  </a:lnTo>
                  <a:lnTo>
                    <a:pt x="219" y="92"/>
                  </a:lnTo>
                  <a:lnTo>
                    <a:pt x="216" y="92"/>
                  </a:lnTo>
                  <a:lnTo>
                    <a:pt x="214" y="92"/>
                  </a:lnTo>
                  <a:lnTo>
                    <a:pt x="211" y="93"/>
                  </a:lnTo>
                  <a:lnTo>
                    <a:pt x="207" y="92"/>
                  </a:lnTo>
                  <a:lnTo>
                    <a:pt x="204" y="92"/>
                  </a:lnTo>
                  <a:lnTo>
                    <a:pt x="0" y="13"/>
                  </a:lnTo>
                  <a:lnTo>
                    <a:pt x="5" y="0"/>
                  </a:lnTo>
                </a:path>
              </a:pathLst>
            </a:custGeom>
            <a:noFill/>
            <a:ln w="12700" cap="rnd">
              <a:solidFill>
                <a:srgbClr val="000000"/>
              </a:solidFill>
              <a:round/>
              <a:headEnd/>
              <a:tailEnd/>
            </a:ln>
          </p:spPr>
          <p:txBody>
            <a:bodyPr/>
            <a:lstStyle/>
            <a:p>
              <a:endParaRPr lang="en-US"/>
            </a:p>
          </p:txBody>
        </p:sp>
        <p:sp>
          <p:nvSpPr>
            <p:cNvPr id="43052" name="Freeform 18"/>
            <p:cNvSpPr>
              <a:spLocks noChangeAspect="1"/>
            </p:cNvSpPr>
            <p:nvPr/>
          </p:nvSpPr>
          <p:spPr bwMode="auto">
            <a:xfrm>
              <a:off x="482" y="1724"/>
              <a:ext cx="27" cy="19"/>
            </a:xfrm>
            <a:custGeom>
              <a:avLst/>
              <a:gdLst>
                <a:gd name="T0" fmla="*/ 26 w 27"/>
                <a:gd name="T1" fmla="*/ 7 h 19"/>
                <a:gd name="T2" fmla="*/ 25 w 27"/>
                <a:gd name="T3" fmla="*/ 8 h 19"/>
                <a:gd name="T4" fmla="*/ 24 w 27"/>
                <a:gd name="T5" fmla="*/ 8 h 19"/>
                <a:gd name="T6" fmla="*/ 23 w 27"/>
                <a:gd name="T7" fmla="*/ 10 h 19"/>
                <a:gd name="T8" fmla="*/ 23 w 27"/>
                <a:gd name="T9" fmla="*/ 11 h 19"/>
                <a:gd name="T10" fmla="*/ 22 w 27"/>
                <a:gd name="T11" fmla="*/ 11 h 19"/>
                <a:gd name="T12" fmla="*/ 21 w 27"/>
                <a:gd name="T13" fmla="*/ 12 h 19"/>
                <a:gd name="T14" fmla="*/ 20 w 27"/>
                <a:gd name="T15" fmla="*/ 12 h 19"/>
                <a:gd name="T16" fmla="*/ 19 w 27"/>
                <a:gd name="T17" fmla="*/ 15 h 19"/>
                <a:gd name="T18" fmla="*/ 18 w 27"/>
                <a:gd name="T19" fmla="*/ 14 h 19"/>
                <a:gd name="T20" fmla="*/ 17 w 27"/>
                <a:gd name="T21" fmla="*/ 16 h 19"/>
                <a:gd name="T22" fmla="*/ 15 w 27"/>
                <a:gd name="T23" fmla="*/ 18 h 19"/>
                <a:gd name="T24" fmla="*/ 14 w 27"/>
                <a:gd name="T25" fmla="*/ 18 h 19"/>
                <a:gd name="T26" fmla="*/ 13 w 27"/>
                <a:gd name="T27" fmla="*/ 18 h 19"/>
                <a:gd name="T28" fmla="*/ 12 w 27"/>
                <a:gd name="T29" fmla="*/ 17 h 19"/>
                <a:gd name="T30" fmla="*/ 11 w 27"/>
                <a:gd name="T31" fmla="*/ 17 h 19"/>
                <a:gd name="T32" fmla="*/ 10 w 27"/>
                <a:gd name="T33" fmla="*/ 16 h 19"/>
                <a:gd name="T34" fmla="*/ 9 w 27"/>
                <a:gd name="T35" fmla="*/ 16 h 19"/>
                <a:gd name="T36" fmla="*/ 8 w 27"/>
                <a:gd name="T37" fmla="*/ 16 h 19"/>
                <a:gd name="T38" fmla="*/ 8 w 27"/>
                <a:gd name="T39" fmla="*/ 15 h 19"/>
                <a:gd name="T40" fmla="*/ 6 w 27"/>
                <a:gd name="T41" fmla="*/ 15 h 19"/>
                <a:gd name="T42" fmla="*/ 6 w 27"/>
                <a:gd name="T43" fmla="*/ 14 h 19"/>
                <a:gd name="T44" fmla="*/ 5 w 27"/>
                <a:gd name="T45" fmla="*/ 14 h 19"/>
                <a:gd name="T46" fmla="*/ 4 w 27"/>
                <a:gd name="T47" fmla="*/ 14 h 19"/>
                <a:gd name="T48" fmla="*/ 4 w 27"/>
                <a:gd name="T49" fmla="*/ 13 h 19"/>
                <a:gd name="T50" fmla="*/ 2 w 27"/>
                <a:gd name="T51" fmla="*/ 13 h 19"/>
                <a:gd name="T52" fmla="*/ 1 w 27"/>
                <a:gd name="T53" fmla="*/ 12 h 19"/>
                <a:gd name="T54" fmla="*/ 0 w 27"/>
                <a:gd name="T55" fmla="*/ 12 h 19"/>
                <a:gd name="T56" fmla="*/ 8 w 27"/>
                <a:gd name="T57" fmla="*/ 0 h 19"/>
                <a:gd name="T58" fmla="*/ 26 w 27"/>
                <a:gd name="T59" fmla="*/ 7 h 1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7"/>
                <a:gd name="T91" fmla="*/ 0 h 19"/>
                <a:gd name="T92" fmla="*/ 27 w 27"/>
                <a:gd name="T93" fmla="*/ 19 h 1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7" h="19">
                  <a:moveTo>
                    <a:pt x="26" y="7"/>
                  </a:moveTo>
                  <a:lnTo>
                    <a:pt x="25" y="8"/>
                  </a:lnTo>
                  <a:lnTo>
                    <a:pt x="24" y="8"/>
                  </a:lnTo>
                  <a:lnTo>
                    <a:pt x="23" y="10"/>
                  </a:lnTo>
                  <a:lnTo>
                    <a:pt x="23" y="11"/>
                  </a:lnTo>
                  <a:lnTo>
                    <a:pt x="22" y="11"/>
                  </a:lnTo>
                  <a:lnTo>
                    <a:pt x="21" y="12"/>
                  </a:lnTo>
                  <a:lnTo>
                    <a:pt x="20" y="12"/>
                  </a:lnTo>
                  <a:lnTo>
                    <a:pt x="19" y="15"/>
                  </a:lnTo>
                  <a:lnTo>
                    <a:pt x="18" y="14"/>
                  </a:lnTo>
                  <a:lnTo>
                    <a:pt x="17" y="16"/>
                  </a:lnTo>
                  <a:lnTo>
                    <a:pt x="15" y="18"/>
                  </a:lnTo>
                  <a:lnTo>
                    <a:pt x="14" y="18"/>
                  </a:lnTo>
                  <a:lnTo>
                    <a:pt x="13" y="18"/>
                  </a:lnTo>
                  <a:lnTo>
                    <a:pt x="12" y="17"/>
                  </a:lnTo>
                  <a:lnTo>
                    <a:pt x="11" y="17"/>
                  </a:lnTo>
                  <a:lnTo>
                    <a:pt x="10" y="16"/>
                  </a:lnTo>
                  <a:lnTo>
                    <a:pt x="9" y="16"/>
                  </a:lnTo>
                  <a:lnTo>
                    <a:pt x="8" y="16"/>
                  </a:lnTo>
                  <a:lnTo>
                    <a:pt x="8" y="15"/>
                  </a:lnTo>
                  <a:lnTo>
                    <a:pt x="6" y="15"/>
                  </a:lnTo>
                  <a:lnTo>
                    <a:pt x="6" y="14"/>
                  </a:lnTo>
                  <a:lnTo>
                    <a:pt x="5" y="14"/>
                  </a:lnTo>
                  <a:lnTo>
                    <a:pt x="4" y="14"/>
                  </a:lnTo>
                  <a:lnTo>
                    <a:pt x="4" y="13"/>
                  </a:lnTo>
                  <a:lnTo>
                    <a:pt x="2" y="13"/>
                  </a:lnTo>
                  <a:lnTo>
                    <a:pt x="1" y="12"/>
                  </a:lnTo>
                  <a:lnTo>
                    <a:pt x="0" y="12"/>
                  </a:lnTo>
                  <a:lnTo>
                    <a:pt x="8" y="0"/>
                  </a:lnTo>
                  <a:lnTo>
                    <a:pt x="26" y="7"/>
                  </a:lnTo>
                </a:path>
              </a:pathLst>
            </a:custGeom>
            <a:solidFill>
              <a:srgbClr val="CCCCCC"/>
            </a:solidFill>
            <a:ln w="12700" cap="rnd">
              <a:noFill/>
              <a:round/>
              <a:headEnd/>
              <a:tailEnd/>
            </a:ln>
          </p:spPr>
          <p:txBody>
            <a:bodyPr/>
            <a:lstStyle/>
            <a:p>
              <a:endParaRPr lang="en-US"/>
            </a:p>
          </p:txBody>
        </p:sp>
        <p:sp>
          <p:nvSpPr>
            <p:cNvPr id="43053" name="Freeform 19"/>
            <p:cNvSpPr>
              <a:spLocks noChangeAspect="1"/>
            </p:cNvSpPr>
            <p:nvPr/>
          </p:nvSpPr>
          <p:spPr bwMode="auto">
            <a:xfrm>
              <a:off x="482" y="1724"/>
              <a:ext cx="27" cy="19"/>
            </a:xfrm>
            <a:custGeom>
              <a:avLst/>
              <a:gdLst>
                <a:gd name="T0" fmla="*/ 26 w 27"/>
                <a:gd name="T1" fmla="*/ 7 h 19"/>
                <a:gd name="T2" fmla="*/ 24 w 27"/>
                <a:gd name="T3" fmla="*/ 8 h 19"/>
                <a:gd name="T4" fmla="*/ 22 w 27"/>
                <a:gd name="T5" fmla="*/ 11 h 19"/>
                <a:gd name="T6" fmla="*/ 17 w 27"/>
                <a:gd name="T7" fmla="*/ 16 h 19"/>
                <a:gd name="T8" fmla="*/ 14 w 27"/>
                <a:gd name="T9" fmla="*/ 18 h 19"/>
                <a:gd name="T10" fmla="*/ 12 w 27"/>
                <a:gd name="T11" fmla="*/ 17 h 19"/>
                <a:gd name="T12" fmla="*/ 10 w 27"/>
                <a:gd name="T13" fmla="*/ 16 h 19"/>
                <a:gd name="T14" fmla="*/ 8 w 27"/>
                <a:gd name="T15" fmla="*/ 15 h 19"/>
                <a:gd name="T16" fmla="*/ 5 w 27"/>
                <a:gd name="T17" fmla="*/ 14 h 19"/>
                <a:gd name="T18" fmla="*/ 2 w 27"/>
                <a:gd name="T19" fmla="*/ 13 h 19"/>
                <a:gd name="T20" fmla="*/ 1 w 27"/>
                <a:gd name="T21" fmla="*/ 12 h 19"/>
                <a:gd name="T22" fmla="*/ 0 w 27"/>
                <a:gd name="T23" fmla="*/ 12 h 19"/>
                <a:gd name="T24" fmla="*/ 8 w 27"/>
                <a:gd name="T25" fmla="*/ 0 h 19"/>
                <a:gd name="T26" fmla="*/ 26 w 27"/>
                <a:gd name="T27" fmla="*/ 7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19"/>
                <a:gd name="T44" fmla="*/ 27 w 27"/>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19">
                  <a:moveTo>
                    <a:pt x="26" y="7"/>
                  </a:moveTo>
                  <a:lnTo>
                    <a:pt x="24" y="8"/>
                  </a:lnTo>
                  <a:lnTo>
                    <a:pt x="22" y="11"/>
                  </a:lnTo>
                  <a:lnTo>
                    <a:pt x="17" y="16"/>
                  </a:lnTo>
                  <a:lnTo>
                    <a:pt x="14" y="18"/>
                  </a:lnTo>
                  <a:lnTo>
                    <a:pt x="12" y="17"/>
                  </a:lnTo>
                  <a:lnTo>
                    <a:pt x="10" y="16"/>
                  </a:lnTo>
                  <a:lnTo>
                    <a:pt x="8" y="15"/>
                  </a:lnTo>
                  <a:lnTo>
                    <a:pt x="5" y="14"/>
                  </a:lnTo>
                  <a:lnTo>
                    <a:pt x="2" y="13"/>
                  </a:lnTo>
                  <a:lnTo>
                    <a:pt x="1" y="12"/>
                  </a:lnTo>
                  <a:lnTo>
                    <a:pt x="0" y="12"/>
                  </a:lnTo>
                  <a:lnTo>
                    <a:pt x="8" y="0"/>
                  </a:lnTo>
                  <a:lnTo>
                    <a:pt x="26" y="7"/>
                  </a:lnTo>
                </a:path>
              </a:pathLst>
            </a:custGeom>
            <a:noFill/>
            <a:ln w="12700" cap="rnd">
              <a:solidFill>
                <a:srgbClr val="000000"/>
              </a:solidFill>
              <a:round/>
              <a:headEnd/>
              <a:tailEnd/>
            </a:ln>
          </p:spPr>
          <p:txBody>
            <a:bodyPr/>
            <a:lstStyle/>
            <a:p>
              <a:endParaRPr lang="en-US"/>
            </a:p>
          </p:txBody>
        </p:sp>
        <p:sp>
          <p:nvSpPr>
            <p:cNvPr id="43054" name="Freeform 20"/>
            <p:cNvSpPr>
              <a:spLocks noChangeAspect="1"/>
            </p:cNvSpPr>
            <p:nvPr/>
          </p:nvSpPr>
          <p:spPr bwMode="auto">
            <a:xfrm>
              <a:off x="307" y="1682"/>
              <a:ext cx="224" cy="94"/>
            </a:xfrm>
            <a:custGeom>
              <a:avLst/>
              <a:gdLst>
                <a:gd name="T0" fmla="*/ 5 w 224"/>
                <a:gd name="T1" fmla="*/ 0 h 94"/>
                <a:gd name="T2" fmla="*/ 211 w 224"/>
                <a:gd name="T3" fmla="*/ 78 h 94"/>
                <a:gd name="T4" fmla="*/ 212 w 224"/>
                <a:gd name="T5" fmla="*/ 78 h 94"/>
                <a:gd name="T6" fmla="*/ 213 w 224"/>
                <a:gd name="T7" fmla="*/ 78 h 94"/>
                <a:gd name="T8" fmla="*/ 213 w 224"/>
                <a:gd name="T9" fmla="*/ 80 h 94"/>
                <a:gd name="T10" fmla="*/ 214 w 224"/>
                <a:gd name="T11" fmla="*/ 80 h 94"/>
                <a:gd name="T12" fmla="*/ 215 w 224"/>
                <a:gd name="T13" fmla="*/ 81 h 94"/>
                <a:gd name="T14" fmla="*/ 215 w 224"/>
                <a:gd name="T15" fmla="*/ 82 h 94"/>
                <a:gd name="T16" fmla="*/ 216 w 224"/>
                <a:gd name="T17" fmla="*/ 82 h 94"/>
                <a:gd name="T18" fmla="*/ 217 w 224"/>
                <a:gd name="T19" fmla="*/ 83 h 94"/>
                <a:gd name="T20" fmla="*/ 218 w 224"/>
                <a:gd name="T21" fmla="*/ 84 h 94"/>
                <a:gd name="T22" fmla="*/ 219 w 224"/>
                <a:gd name="T23" fmla="*/ 84 h 94"/>
                <a:gd name="T24" fmla="*/ 220 w 224"/>
                <a:gd name="T25" fmla="*/ 85 h 94"/>
                <a:gd name="T26" fmla="*/ 220 w 224"/>
                <a:gd name="T27" fmla="*/ 86 h 94"/>
                <a:gd name="T28" fmla="*/ 221 w 224"/>
                <a:gd name="T29" fmla="*/ 86 h 94"/>
                <a:gd name="T30" fmla="*/ 221 w 224"/>
                <a:gd name="T31" fmla="*/ 88 h 94"/>
                <a:gd name="T32" fmla="*/ 222 w 224"/>
                <a:gd name="T33" fmla="*/ 88 h 94"/>
                <a:gd name="T34" fmla="*/ 222 w 224"/>
                <a:gd name="T35" fmla="*/ 89 h 94"/>
                <a:gd name="T36" fmla="*/ 223 w 224"/>
                <a:gd name="T37" fmla="*/ 89 h 94"/>
                <a:gd name="T38" fmla="*/ 222 w 224"/>
                <a:gd name="T39" fmla="*/ 90 h 94"/>
                <a:gd name="T40" fmla="*/ 223 w 224"/>
                <a:gd name="T41" fmla="*/ 91 h 94"/>
                <a:gd name="T42" fmla="*/ 222 w 224"/>
                <a:gd name="T43" fmla="*/ 92 h 94"/>
                <a:gd name="T44" fmla="*/ 221 w 224"/>
                <a:gd name="T45" fmla="*/ 91 h 94"/>
                <a:gd name="T46" fmla="*/ 220 w 224"/>
                <a:gd name="T47" fmla="*/ 92 h 94"/>
                <a:gd name="T48" fmla="*/ 219 w 224"/>
                <a:gd name="T49" fmla="*/ 92 h 94"/>
                <a:gd name="T50" fmla="*/ 218 w 224"/>
                <a:gd name="T51" fmla="*/ 93 h 94"/>
                <a:gd name="T52" fmla="*/ 218 w 224"/>
                <a:gd name="T53" fmla="*/ 92 h 94"/>
                <a:gd name="T54" fmla="*/ 217 w 224"/>
                <a:gd name="T55" fmla="*/ 92 h 94"/>
                <a:gd name="T56" fmla="*/ 216 w 224"/>
                <a:gd name="T57" fmla="*/ 93 h 94"/>
                <a:gd name="T58" fmla="*/ 215 w 224"/>
                <a:gd name="T59" fmla="*/ 93 h 94"/>
                <a:gd name="T60" fmla="*/ 215 w 224"/>
                <a:gd name="T61" fmla="*/ 92 h 94"/>
                <a:gd name="T62" fmla="*/ 214 w 224"/>
                <a:gd name="T63" fmla="*/ 93 h 94"/>
                <a:gd name="T64" fmla="*/ 213 w 224"/>
                <a:gd name="T65" fmla="*/ 93 h 94"/>
                <a:gd name="T66" fmla="*/ 212 w 224"/>
                <a:gd name="T67" fmla="*/ 92 h 94"/>
                <a:gd name="T68" fmla="*/ 211 w 224"/>
                <a:gd name="T69" fmla="*/ 93 h 94"/>
                <a:gd name="T70" fmla="*/ 210 w 224"/>
                <a:gd name="T71" fmla="*/ 93 h 94"/>
                <a:gd name="T72" fmla="*/ 209 w 224"/>
                <a:gd name="T73" fmla="*/ 93 h 94"/>
                <a:gd name="T74" fmla="*/ 208 w 224"/>
                <a:gd name="T75" fmla="*/ 93 h 94"/>
                <a:gd name="T76" fmla="*/ 207 w 224"/>
                <a:gd name="T77" fmla="*/ 92 h 94"/>
                <a:gd name="T78" fmla="*/ 206 w 224"/>
                <a:gd name="T79" fmla="*/ 92 h 94"/>
                <a:gd name="T80" fmla="*/ 205 w 224"/>
                <a:gd name="T81" fmla="*/ 91 h 94"/>
                <a:gd name="T82" fmla="*/ 0 w 224"/>
                <a:gd name="T83" fmla="*/ 13 h 94"/>
                <a:gd name="T84" fmla="*/ 5 w 224"/>
                <a:gd name="T85" fmla="*/ 0 h 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4"/>
                <a:gd name="T130" fmla="*/ 0 h 94"/>
                <a:gd name="T131" fmla="*/ 224 w 224"/>
                <a:gd name="T132" fmla="*/ 94 h 9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4" h="94">
                  <a:moveTo>
                    <a:pt x="5" y="0"/>
                  </a:moveTo>
                  <a:lnTo>
                    <a:pt x="211" y="78"/>
                  </a:lnTo>
                  <a:lnTo>
                    <a:pt x="212" y="78"/>
                  </a:lnTo>
                  <a:lnTo>
                    <a:pt x="213" y="78"/>
                  </a:lnTo>
                  <a:lnTo>
                    <a:pt x="213" y="80"/>
                  </a:lnTo>
                  <a:lnTo>
                    <a:pt x="214" y="80"/>
                  </a:lnTo>
                  <a:lnTo>
                    <a:pt x="215" y="81"/>
                  </a:lnTo>
                  <a:lnTo>
                    <a:pt x="215" y="82"/>
                  </a:lnTo>
                  <a:lnTo>
                    <a:pt x="216" y="82"/>
                  </a:lnTo>
                  <a:lnTo>
                    <a:pt x="217" y="83"/>
                  </a:lnTo>
                  <a:lnTo>
                    <a:pt x="218" y="84"/>
                  </a:lnTo>
                  <a:lnTo>
                    <a:pt x="219" y="84"/>
                  </a:lnTo>
                  <a:lnTo>
                    <a:pt x="220" y="85"/>
                  </a:lnTo>
                  <a:lnTo>
                    <a:pt x="220" y="86"/>
                  </a:lnTo>
                  <a:lnTo>
                    <a:pt x="221" y="86"/>
                  </a:lnTo>
                  <a:lnTo>
                    <a:pt x="221" y="88"/>
                  </a:lnTo>
                  <a:lnTo>
                    <a:pt x="222" y="88"/>
                  </a:lnTo>
                  <a:lnTo>
                    <a:pt x="222" y="89"/>
                  </a:lnTo>
                  <a:lnTo>
                    <a:pt x="223" y="89"/>
                  </a:lnTo>
                  <a:lnTo>
                    <a:pt x="222" y="90"/>
                  </a:lnTo>
                  <a:lnTo>
                    <a:pt x="223" y="91"/>
                  </a:lnTo>
                  <a:lnTo>
                    <a:pt x="222" y="92"/>
                  </a:lnTo>
                  <a:lnTo>
                    <a:pt x="221" y="91"/>
                  </a:lnTo>
                  <a:lnTo>
                    <a:pt x="220" y="92"/>
                  </a:lnTo>
                  <a:lnTo>
                    <a:pt x="219" y="92"/>
                  </a:lnTo>
                  <a:lnTo>
                    <a:pt x="218" y="93"/>
                  </a:lnTo>
                  <a:lnTo>
                    <a:pt x="218" y="92"/>
                  </a:lnTo>
                  <a:lnTo>
                    <a:pt x="217" y="92"/>
                  </a:lnTo>
                  <a:lnTo>
                    <a:pt x="216" y="93"/>
                  </a:lnTo>
                  <a:lnTo>
                    <a:pt x="215" y="93"/>
                  </a:lnTo>
                  <a:lnTo>
                    <a:pt x="215" y="92"/>
                  </a:lnTo>
                  <a:lnTo>
                    <a:pt x="214" y="93"/>
                  </a:lnTo>
                  <a:lnTo>
                    <a:pt x="213" y="93"/>
                  </a:lnTo>
                  <a:lnTo>
                    <a:pt x="212" y="92"/>
                  </a:lnTo>
                  <a:lnTo>
                    <a:pt x="211" y="93"/>
                  </a:lnTo>
                  <a:lnTo>
                    <a:pt x="210" y="93"/>
                  </a:lnTo>
                  <a:lnTo>
                    <a:pt x="209" y="93"/>
                  </a:lnTo>
                  <a:lnTo>
                    <a:pt x="208" y="93"/>
                  </a:lnTo>
                  <a:lnTo>
                    <a:pt x="207" y="92"/>
                  </a:lnTo>
                  <a:lnTo>
                    <a:pt x="206" y="92"/>
                  </a:lnTo>
                  <a:lnTo>
                    <a:pt x="205" y="91"/>
                  </a:lnTo>
                  <a:lnTo>
                    <a:pt x="0" y="13"/>
                  </a:lnTo>
                  <a:lnTo>
                    <a:pt x="5" y="0"/>
                  </a:lnTo>
                </a:path>
              </a:pathLst>
            </a:custGeom>
            <a:solidFill>
              <a:srgbClr val="F2F2F2"/>
            </a:solidFill>
            <a:ln w="12700" cap="rnd">
              <a:noFill/>
              <a:round/>
              <a:headEnd/>
              <a:tailEnd/>
            </a:ln>
          </p:spPr>
          <p:txBody>
            <a:bodyPr/>
            <a:lstStyle/>
            <a:p>
              <a:endParaRPr lang="en-US"/>
            </a:p>
          </p:txBody>
        </p:sp>
        <p:sp>
          <p:nvSpPr>
            <p:cNvPr id="43055" name="Freeform 21"/>
            <p:cNvSpPr>
              <a:spLocks noChangeAspect="1"/>
            </p:cNvSpPr>
            <p:nvPr/>
          </p:nvSpPr>
          <p:spPr bwMode="auto">
            <a:xfrm>
              <a:off x="307" y="1682"/>
              <a:ext cx="224" cy="94"/>
            </a:xfrm>
            <a:custGeom>
              <a:avLst/>
              <a:gdLst>
                <a:gd name="T0" fmla="*/ 5 w 224"/>
                <a:gd name="T1" fmla="*/ 0 h 94"/>
                <a:gd name="T2" fmla="*/ 211 w 224"/>
                <a:gd name="T3" fmla="*/ 78 h 94"/>
                <a:gd name="T4" fmla="*/ 214 w 224"/>
                <a:gd name="T5" fmla="*/ 80 h 94"/>
                <a:gd name="T6" fmla="*/ 216 w 224"/>
                <a:gd name="T7" fmla="*/ 82 h 94"/>
                <a:gd name="T8" fmla="*/ 218 w 224"/>
                <a:gd name="T9" fmla="*/ 84 h 94"/>
                <a:gd name="T10" fmla="*/ 220 w 224"/>
                <a:gd name="T11" fmla="*/ 86 h 94"/>
                <a:gd name="T12" fmla="*/ 222 w 224"/>
                <a:gd name="T13" fmla="*/ 88 h 94"/>
                <a:gd name="T14" fmla="*/ 223 w 224"/>
                <a:gd name="T15" fmla="*/ 89 h 94"/>
                <a:gd name="T16" fmla="*/ 223 w 224"/>
                <a:gd name="T17" fmla="*/ 91 h 94"/>
                <a:gd name="T18" fmla="*/ 222 w 224"/>
                <a:gd name="T19" fmla="*/ 92 h 94"/>
                <a:gd name="T20" fmla="*/ 220 w 224"/>
                <a:gd name="T21" fmla="*/ 92 h 94"/>
                <a:gd name="T22" fmla="*/ 217 w 224"/>
                <a:gd name="T23" fmla="*/ 92 h 94"/>
                <a:gd name="T24" fmla="*/ 215 w 224"/>
                <a:gd name="T25" fmla="*/ 92 h 94"/>
                <a:gd name="T26" fmla="*/ 212 w 224"/>
                <a:gd name="T27" fmla="*/ 92 h 94"/>
                <a:gd name="T28" fmla="*/ 208 w 224"/>
                <a:gd name="T29" fmla="*/ 93 h 94"/>
                <a:gd name="T30" fmla="*/ 205 w 224"/>
                <a:gd name="T31" fmla="*/ 91 h 94"/>
                <a:gd name="T32" fmla="*/ 0 w 224"/>
                <a:gd name="T33" fmla="*/ 13 h 94"/>
                <a:gd name="T34" fmla="*/ 5 w 224"/>
                <a:gd name="T35" fmla="*/ 0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4"/>
                <a:gd name="T55" fmla="*/ 0 h 94"/>
                <a:gd name="T56" fmla="*/ 224 w 224"/>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4" h="94">
                  <a:moveTo>
                    <a:pt x="5" y="0"/>
                  </a:moveTo>
                  <a:lnTo>
                    <a:pt x="211" y="78"/>
                  </a:lnTo>
                  <a:lnTo>
                    <a:pt x="214" y="80"/>
                  </a:lnTo>
                  <a:lnTo>
                    <a:pt x="216" y="82"/>
                  </a:lnTo>
                  <a:lnTo>
                    <a:pt x="218" y="84"/>
                  </a:lnTo>
                  <a:lnTo>
                    <a:pt x="220" y="86"/>
                  </a:lnTo>
                  <a:lnTo>
                    <a:pt x="222" y="88"/>
                  </a:lnTo>
                  <a:lnTo>
                    <a:pt x="223" y="89"/>
                  </a:lnTo>
                  <a:lnTo>
                    <a:pt x="223" y="91"/>
                  </a:lnTo>
                  <a:lnTo>
                    <a:pt x="222" y="92"/>
                  </a:lnTo>
                  <a:lnTo>
                    <a:pt x="220" y="92"/>
                  </a:lnTo>
                  <a:lnTo>
                    <a:pt x="217" y="92"/>
                  </a:lnTo>
                  <a:lnTo>
                    <a:pt x="215" y="92"/>
                  </a:lnTo>
                  <a:lnTo>
                    <a:pt x="212" y="92"/>
                  </a:lnTo>
                  <a:lnTo>
                    <a:pt x="208" y="93"/>
                  </a:lnTo>
                  <a:lnTo>
                    <a:pt x="205" y="91"/>
                  </a:lnTo>
                  <a:lnTo>
                    <a:pt x="0" y="13"/>
                  </a:lnTo>
                  <a:lnTo>
                    <a:pt x="5" y="0"/>
                  </a:lnTo>
                </a:path>
              </a:pathLst>
            </a:custGeom>
            <a:noFill/>
            <a:ln w="12700" cap="rnd">
              <a:solidFill>
                <a:srgbClr val="000000"/>
              </a:solidFill>
              <a:round/>
              <a:headEnd/>
              <a:tailEnd/>
            </a:ln>
          </p:spPr>
          <p:txBody>
            <a:bodyPr/>
            <a:lstStyle/>
            <a:p>
              <a:endParaRPr lang="en-US"/>
            </a:p>
          </p:txBody>
        </p:sp>
        <p:sp>
          <p:nvSpPr>
            <p:cNvPr id="43056" name="Freeform 22"/>
            <p:cNvSpPr>
              <a:spLocks noChangeAspect="1"/>
            </p:cNvSpPr>
            <p:nvPr/>
          </p:nvSpPr>
          <p:spPr bwMode="auto">
            <a:xfrm>
              <a:off x="312" y="1677"/>
              <a:ext cx="37" cy="27"/>
            </a:xfrm>
            <a:custGeom>
              <a:avLst/>
              <a:gdLst>
                <a:gd name="T0" fmla="*/ 36 w 37"/>
                <a:gd name="T1" fmla="*/ 24 h 27"/>
                <a:gd name="T2" fmla="*/ 30 w 37"/>
                <a:gd name="T3" fmla="*/ 8 h 27"/>
                <a:gd name="T4" fmla="*/ 5 w 37"/>
                <a:gd name="T5" fmla="*/ 0 h 27"/>
                <a:gd name="T6" fmla="*/ 0 w 37"/>
                <a:gd name="T7" fmla="*/ 13 h 27"/>
                <a:gd name="T8" fmla="*/ 34 w 37"/>
                <a:gd name="T9" fmla="*/ 26 h 27"/>
                <a:gd name="T10" fmla="*/ 36 w 37"/>
                <a:gd name="T11" fmla="*/ 24 h 27"/>
                <a:gd name="T12" fmla="*/ 0 60000 65536"/>
                <a:gd name="T13" fmla="*/ 0 60000 65536"/>
                <a:gd name="T14" fmla="*/ 0 60000 65536"/>
                <a:gd name="T15" fmla="*/ 0 60000 65536"/>
                <a:gd name="T16" fmla="*/ 0 60000 65536"/>
                <a:gd name="T17" fmla="*/ 0 60000 65536"/>
                <a:gd name="T18" fmla="*/ 0 w 37"/>
                <a:gd name="T19" fmla="*/ 0 h 27"/>
                <a:gd name="T20" fmla="*/ 37 w 37"/>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7" h="27">
                  <a:moveTo>
                    <a:pt x="36" y="24"/>
                  </a:moveTo>
                  <a:lnTo>
                    <a:pt x="30" y="8"/>
                  </a:lnTo>
                  <a:lnTo>
                    <a:pt x="5" y="0"/>
                  </a:lnTo>
                  <a:lnTo>
                    <a:pt x="0" y="13"/>
                  </a:lnTo>
                  <a:lnTo>
                    <a:pt x="34" y="26"/>
                  </a:lnTo>
                  <a:lnTo>
                    <a:pt x="36" y="24"/>
                  </a:lnTo>
                </a:path>
              </a:pathLst>
            </a:custGeom>
            <a:solidFill>
              <a:srgbClr val="F2F2F2"/>
            </a:solidFill>
            <a:ln w="12700" cap="rnd">
              <a:noFill/>
              <a:round/>
              <a:headEnd/>
              <a:tailEnd/>
            </a:ln>
          </p:spPr>
          <p:txBody>
            <a:bodyPr/>
            <a:lstStyle/>
            <a:p>
              <a:endParaRPr lang="en-US"/>
            </a:p>
          </p:txBody>
        </p:sp>
        <p:sp>
          <p:nvSpPr>
            <p:cNvPr id="43057" name="Freeform 23"/>
            <p:cNvSpPr>
              <a:spLocks noChangeAspect="1"/>
            </p:cNvSpPr>
            <p:nvPr/>
          </p:nvSpPr>
          <p:spPr bwMode="auto">
            <a:xfrm>
              <a:off x="312" y="1677"/>
              <a:ext cx="37" cy="27"/>
            </a:xfrm>
            <a:custGeom>
              <a:avLst/>
              <a:gdLst>
                <a:gd name="T0" fmla="*/ 36 w 37"/>
                <a:gd name="T1" fmla="*/ 24 h 27"/>
                <a:gd name="T2" fmla="*/ 30 w 37"/>
                <a:gd name="T3" fmla="*/ 8 h 27"/>
                <a:gd name="T4" fmla="*/ 5 w 37"/>
                <a:gd name="T5" fmla="*/ 0 h 27"/>
                <a:gd name="T6" fmla="*/ 0 w 37"/>
                <a:gd name="T7" fmla="*/ 13 h 27"/>
                <a:gd name="T8" fmla="*/ 34 w 37"/>
                <a:gd name="T9" fmla="*/ 26 h 27"/>
                <a:gd name="T10" fmla="*/ 36 w 37"/>
                <a:gd name="T11" fmla="*/ 24 h 27"/>
                <a:gd name="T12" fmla="*/ 0 60000 65536"/>
                <a:gd name="T13" fmla="*/ 0 60000 65536"/>
                <a:gd name="T14" fmla="*/ 0 60000 65536"/>
                <a:gd name="T15" fmla="*/ 0 60000 65536"/>
                <a:gd name="T16" fmla="*/ 0 60000 65536"/>
                <a:gd name="T17" fmla="*/ 0 60000 65536"/>
                <a:gd name="T18" fmla="*/ 0 w 37"/>
                <a:gd name="T19" fmla="*/ 0 h 27"/>
                <a:gd name="T20" fmla="*/ 37 w 37"/>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7" h="27">
                  <a:moveTo>
                    <a:pt x="36" y="24"/>
                  </a:moveTo>
                  <a:lnTo>
                    <a:pt x="30" y="8"/>
                  </a:lnTo>
                  <a:lnTo>
                    <a:pt x="5" y="0"/>
                  </a:lnTo>
                  <a:lnTo>
                    <a:pt x="0" y="13"/>
                  </a:lnTo>
                  <a:lnTo>
                    <a:pt x="34" y="26"/>
                  </a:lnTo>
                  <a:lnTo>
                    <a:pt x="36" y="24"/>
                  </a:lnTo>
                </a:path>
              </a:pathLst>
            </a:custGeom>
            <a:noFill/>
            <a:ln w="12700" cap="rnd">
              <a:solidFill>
                <a:srgbClr val="000000"/>
              </a:solidFill>
              <a:round/>
              <a:headEnd/>
              <a:tailEnd/>
            </a:ln>
          </p:spPr>
          <p:txBody>
            <a:bodyPr/>
            <a:lstStyle/>
            <a:p>
              <a:endParaRPr lang="en-US"/>
            </a:p>
          </p:txBody>
        </p:sp>
        <p:sp>
          <p:nvSpPr>
            <p:cNvPr id="43058" name="Freeform 24"/>
            <p:cNvSpPr>
              <a:spLocks noChangeAspect="1"/>
            </p:cNvSpPr>
            <p:nvPr/>
          </p:nvSpPr>
          <p:spPr bwMode="auto">
            <a:xfrm>
              <a:off x="307" y="1691"/>
              <a:ext cx="40" cy="23"/>
            </a:xfrm>
            <a:custGeom>
              <a:avLst/>
              <a:gdLst>
                <a:gd name="T0" fmla="*/ 39 w 40"/>
                <a:gd name="T1" fmla="*/ 14 h 23"/>
                <a:gd name="T2" fmla="*/ 24 w 40"/>
                <a:gd name="T3" fmla="*/ 22 h 23"/>
                <a:gd name="T4" fmla="*/ 0 w 40"/>
                <a:gd name="T5" fmla="*/ 13 h 23"/>
                <a:gd name="T6" fmla="*/ 5 w 40"/>
                <a:gd name="T7" fmla="*/ 0 h 23"/>
                <a:gd name="T8" fmla="*/ 38 w 40"/>
                <a:gd name="T9" fmla="*/ 12 h 23"/>
                <a:gd name="T10" fmla="*/ 39 w 40"/>
                <a:gd name="T11" fmla="*/ 14 h 23"/>
                <a:gd name="T12" fmla="*/ 0 60000 65536"/>
                <a:gd name="T13" fmla="*/ 0 60000 65536"/>
                <a:gd name="T14" fmla="*/ 0 60000 65536"/>
                <a:gd name="T15" fmla="*/ 0 60000 65536"/>
                <a:gd name="T16" fmla="*/ 0 60000 65536"/>
                <a:gd name="T17" fmla="*/ 0 60000 65536"/>
                <a:gd name="T18" fmla="*/ 0 w 40"/>
                <a:gd name="T19" fmla="*/ 0 h 23"/>
                <a:gd name="T20" fmla="*/ 40 w 40"/>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40" h="23">
                  <a:moveTo>
                    <a:pt x="39" y="14"/>
                  </a:moveTo>
                  <a:lnTo>
                    <a:pt x="24" y="22"/>
                  </a:lnTo>
                  <a:lnTo>
                    <a:pt x="0" y="13"/>
                  </a:lnTo>
                  <a:lnTo>
                    <a:pt x="5" y="0"/>
                  </a:lnTo>
                  <a:lnTo>
                    <a:pt x="38" y="12"/>
                  </a:lnTo>
                  <a:lnTo>
                    <a:pt x="39" y="14"/>
                  </a:lnTo>
                </a:path>
              </a:pathLst>
            </a:custGeom>
            <a:solidFill>
              <a:srgbClr val="F2F2F2"/>
            </a:solidFill>
            <a:ln w="12700" cap="rnd">
              <a:noFill/>
              <a:round/>
              <a:headEnd/>
              <a:tailEnd/>
            </a:ln>
          </p:spPr>
          <p:txBody>
            <a:bodyPr/>
            <a:lstStyle/>
            <a:p>
              <a:endParaRPr lang="en-US"/>
            </a:p>
          </p:txBody>
        </p:sp>
        <p:sp>
          <p:nvSpPr>
            <p:cNvPr id="43059" name="Freeform 25"/>
            <p:cNvSpPr>
              <a:spLocks noChangeAspect="1"/>
            </p:cNvSpPr>
            <p:nvPr/>
          </p:nvSpPr>
          <p:spPr bwMode="auto">
            <a:xfrm>
              <a:off x="307" y="1691"/>
              <a:ext cx="40" cy="23"/>
            </a:xfrm>
            <a:custGeom>
              <a:avLst/>
              <a:gdLst>
                <a:gd name="T0" fmla="*/ 39 w 40"/>
                <a:gd name="T1" fmla="*/ 14 h 23"/>
                <a:gd name="T2" fmla="*/ 24 w 40"/>
                <a:gd name="T3" fmla="*/ 22 h 23"/>
                <a:gd name="T4" fmla="*/ 0 w 40"/>
                <a:gd name="T5" fmla="*/ 13 h 23"/>
                <a:gd name="T6" fmla="*/ 5 w 40"/>
                <a:gd name="T7" fmla="*/ 0 h 23"/>
                <a:gd name="T8" fmla="*/ 38 w 40"/>
                <a:gd name="T9" fmla="*/ 12 h 23"/>
                <a:gd name="T10" fmla="*/ 39 w 40"/>
                <a:gd name="T11" fmla="*/ 14 h 23"/>
                <a:gd name="T12" fmla="*/ 0 60000 65536"/>
                <a:gd name="T13" fmla="*/ 0 60000 65536"/>
                <a:gd name="T14" fmla="*/ 0 60000 65536"/>
                <a:gd name="T15" fmla="*/ 0 60000 65536"/>
                <a:gd name="T16" fmla="*/ 0 60000 65536"/>
                <a:gd name="T17" fmla="*/ 0 60000 65536"/>
                <a:gd name="T18" fmla="*/ 0 w 40"/>
                <a:gd name="T19" fmla="*/ 0 h 23"/>
                <a:gd name="T20" fmla="*/ 40 w 40"/>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40" h="23">
                  <a:moveTo>
                    <a:pt x="39" y="14"/>
                  </a:moveTo>
                  <a:lnTo>
                    <a:pt x="24" y="22"/>
                  </a:lnTo>
                  <a:lnTo>
                    <a:pt x="0" y="13"/>
                  </a:lnTo>
                  <a:lnTo>
                    <a:pt x="5" y="0"/>
                  </a:lnTo>
                  <a:lnTo>
                    <a:pt x="38" y="12"/>
                  </a:lnTo>
                  <a:lnTo>
                    <a:pt x="39" y="14"/>
                  </a:lnTo>
                </a:path>
              </a:pathLst>
            </a:custGeom>
            <a:noFill/>
            <a:ln w="12700" cap="rnd">
              <a:solidFill>
                <a:srgbClr val="000000"/>
              </a:solidFill>
              <a:round/>
              <a:headEnd/>
              <a:tailEnd/>
            </a:ln>
          </p:spPr>
          <p:txBody>
            <a:bodyPr/>
            <a:lstStyle/>
            <a:p>
              <a:endParaRPr lang="en-US"/>
            </a:p>
          </p:txBody>
        </p:sp>
        <p:sp>
          <p:nvSpPr>
            <p:cNvPr id="43060" name="Freeform 26"/>
            <p:cNvSpPr>
              <a:spLocks noChangeAspect="1"/>
            </p:cNvSpPr>
            <p:nvPr/>
          </p:nvSpPr>
          <p:spPr bwMode="auto">
            <a:xfrm>
              <a:off x="304" y="1699"/>
              <a:ext cx="20" cy="20"/>
            </a:xfrm>
            <a:custGeom>
              <a:avLst/>
              <a:gdLst>
                <a:gd name="T0" fmla="*/ 5 w 20"/>
                <a:gd name="T1" fmla="*/ 0 h 20"/>
                <a:gd name="T2" fmla="*/ 19 w 20"/>
                <a:gd name="T3" fmla="*/ 5 h 20"/>
                <a:gd name="T4" fmla="*/ 13 w 20"/>
                <a:gd name="T5" fmla="*/ 19 h 20"/>
                <a:gd name="T6" fmla="*/ 0 w 20"/>
                <a:gd name="T7" fmla="*/ 13 h 20"/>
                <a:gd name="T8" fmla="*/ 5 w 20"/>
                <a:gd name="T9" fmla="*/ 0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5" y="0"/>
                  </a:moveTo>
                  <a:lnTo>
                    <a:pt x="19" y="5"/>
                  </a:lnTo>
                  <a:lnTo>
                    <a:pt x="13" y="19"/>
                  </a:lnTo>
                  <a:lnTo>
                    <a:pt x="0" y="13"/>
                  </a:lnTo>
                  <a:lnTo>
                    <a:pt x="5" y="0"/>
                  </a:lnTo>
                </a:path>
              </a:pathLst>
            </a:custGeom>
            <a:solidFill>
              <a:srgbClr val="4C4C4C"/>
            </a:solidFill>
            <a:ln w="12700" cap="rnd">
              <a:noFill/>
              <a:round/>
              <a:headEnd/>
              <a:tailEnd/>
            </a:ln>
          </p:spPr>
          <p:txBody>
            <a:bodyPr/>
            <a:lstStyle/>
            <a:p>
              <a:endParaRPr lang="en-US"/>
            </a:p>
          </p:txBody>
        </p:sp>
        <p:sp>
          <p:nvSpPr>
            <p:cNvPr id="43061" name="Freeform 27"/>
            <p:cNvSpPr>
              <a:spLocks noChangeAspect="1"/>
            </p:cNvSpPr>
            <p:nvPr/>
          </p:nvSpPr>
          <p:spPr bwMode="auto">
            <a:xfrm>
              <a:off x="304" y="1699"/>
              <a:ext cx="20" cy="20"/>
            </a:xfrm>
            <a:custGeom>
              <a:avLst/>
              <a:gdLst>
                <a:gd name="T0" fmla="*/ 5 w 20"/>
                <a:gd name="T1" fmla="*/ 0 h 20"/>
                <a:gd name="T2" fmla="*/ 19 w 20"/>
                <a:gd name="T3" fmla="*/ 5 h 20"/>
                <a:gd name="T4" fmla="*/ 13 w 20"/>
                <a:gd name="T5" fmla="*/ 19 h 20"/>
                <a:gd name="T6" fmla="*/ 0 w 20"/>
                <a:gd name="T7" fmla="*/ 13 h 20"/>
                <a:gd name="T8" fmla="*/ 5 w 20"/>
                <a:gd name="T9" fmla="*/ 0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5" y="0"/>
                  </a:moveTo>
                  <a:lnTo>
                    <a:pt x="19" y="5"/>
                  </a:lnTo>
                  <a:lnTo>
                    <a:pt x="13" y="19"/>
                  </a:lnTo>
                  <a:lnTo>
                    <a:pt x="0" y="13"/>
                  </a:lnTo>
                  <a:lnTo>
                    <a:pt x="5" y="0"/>
                  </a:lnTo>
                </a:path>
              </a:pathLst>
            </a:custGeom>
            <a:noFill/>
            <a:ln w="12700" cap="rnd">
              <a:solidFill>
                <a:srgbClr val="000000"/>
              </a:solidFill>
              <a:round/>
              <a:headEnd/>
              <a:tailEnd/>
            </a:ln>
          </p:spPr>
          <p:txBody>
            <a:bodyPr/>
            <a:lstStyle/>
            <a:p>
              <a:endParaRPr lang="en-US"/>
            </a:p>
          </p:txBody>
        </p:sp>
        <p:sp>
          <p:nvSpPr>
            <p:cNvPr id="43062" name="Freeform 28"/>
            <p:cNvSpPr>
              <a:spLocks noChangeAspect="1"/>
            </p:cNvSpPr>
            <p:nvPr/>
          </p:nvSpPr>
          <p:spPr bwMode="auto">
            <a:xfrm>
              <a:off x="312" y="1677"/>
              <a:ext cx="20" cy="20"/>
            </a:xfrm>
            <a:custGeom>
              <a:avLst/>
              <a:gdLst>
                <a:gd name="T0" fmla="*/ 0 w 20"/>
                <a:gd name="T1" fmla="*/ 13 h 20"/>
                <a:gd name="T2" fmla="*/ 13 w 20"/>
                <a:gd name="T3" fmla="*/ 19 h 20"/>
                <a:gd name="T4" fmla="*/ 19 w 20"/>
                <a:gd name="T5" fmla="*/ 5 h 20"/>
                <a:gd name="T6" fmla="*/ 5 w 20"/>
                <a:gd name="T7" fmla="*/ 0 h 20"/>
                <a:gd name="T8" fmla="*/ 0 w 20"/>
                <a:gd name="T9" fmla="*/ 13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0" y="13"/>
                  </a:moveTo>
                  <a:lnTo>
                    <a:pt x="13" y="19"/>
                  </a:lnTo>
                  <a:lnTo>
                    <a:pt x="19" y="5"/>
                  </a:lnTo>
                  <a:lnTo>
                    <a:pt x="5" y="0"/>
                  </a:lnTo>
                  <a:lnTo>
                    <a:pt x="0" y="13"/>
                  </a:lnTo>
                </a:path>
              </a:pathLst>
            </a:custGeom>
            <a:solidFill>
              <a:srgbClr val="4C4C4C"/>
            </a:solidFill>
            <a:ln w="12700" cap="rnd">
              <a:noFill/>
              <a:round/>
              <a:headEnd/>
              <a:tailEnd/>
            </a:ln>
          </p:spPr>
          <p:txBody>
            <a:bodyPr/>
            <a:lstStyle/>
            <a:p>
              <a:endParaRPr lang="en-US"/>
            </a:p>
          </p:txBody>
        </p:sp>
        <p:sp>
          <p:nvSpPr>
            <p:cNvPr id="43063" name="Freeform 29"/>
            <p:cNvSpPr>
              <a:spLocks noChangeAspect="1"/>
            </p:cNvSpPr>
            <p:nvPr/>
          </p:nvSpPr>
          <p:spPr bwMode="auto">
            <a:xfrm>
              <a:off x="312" y="1677"/>
              <a:ext cx="20" cy="20"/>
            </a:xfrm>
            <a:custGeom>
              <a:avLst/>
              <a:gdLst>
                <a:gd name="T0" fmla="*/ 0 w 20"/>
                <a:gd name="T1" fmla="*/ 13 h 20"/>
                <a:gd name="T2" fmla="*/ 13 w 20"/>
                <a:gd name="T3" fmla="*/ 19 h 20"/>
                <a:gd name="T4" fmla="*/ 19 w 20"/>
                <a:gd name="T5" fmla="*/ 5 h 20"/>
                <a:gd name="T6" fmla="*/ 5 w 20"/>
                <a:gd name="T7" fmla="*/ 0 h 20"/>
                <a:gd name="T8" fmla="*/ 0 w 20"/>
                <a:gd name="T9" fmla="*/ 13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0" y="13"/>
                  </a:moveTo>
                  <a:lnTo>
                    <a:pt x="13" y="19"/>
                  </a:lnTo>
                  <a:lnTo>
                    <a:pt x="19" y="5"/>
                  </a:lnTo>
                  <a:lnTo>
                    <a:pt x="5" y="0"/>
                  </a:lnTo>
                  <a:lnTo>
                    <a:pt x="0" y="13"/>
                  </a:lnTo>
                </a:path>
              </a:pathLst>
            </a:custGeom>
            <a:noFill/>
            <a:ln w="12700" cap="rnd">
              <a:solidFill>
                <a:srgbClr val="000000"/>
              </a:solidFill>
              <a:round/>
              <a:headEnd/>
              <a:tailEnd/>
            </a:ln>
          </p:spPr>
          <p:txBody>
            <a:bodyPr/>
            <a:lstStyle/>
            <a:p>
              <a:endParaRPr lang="en-US"/>
            </a:p>
          </p:txBody>
        </p:sp>
        <p:sp>
          <p:nvSpPr>
            <p:cNvPr id="43064" name="Freeform 30"/>
            <p:cNvSpPr>
              <a:spLocks noChangeAspect="1"/>
            </p:cNvSpPr>
            <p:nvPr/>
          </p:nvSpPr>
          <p:spPr bwMode="auto">
            <a:xfrm>
              <a:off x="430" y="1440"/>
              <a:ext cx="225" cy="94"/>
            </a:xfrm>
            <a:custGeom>
              <a:avLst/>
              <a:gdLst>
                <a:gd name="T0" fmla="*/ 0 w 225"/>
                <a:gd name="T1" fmla="*/ 13 h 94"/>
                <a:gd name="T2" fmla="*/ 205 w 225"/>
                <a:gd name="T3" fmla="*/ 92 h 94"/>
                <a:gd name="T4" fmla="*/ 207 w 225"/>
                <a:gd name="T5" fmla="*/ 92 h 94"/>
                <a:gd name="T6" fmla="*/ 208 w 225"/>
                <a:gd name="T7" fmla="*/ 92 h 94"/>
                <a:gd name="T8" fmla="*/ 209 w 225"/>
                <a:gd name="T9" fmla="*/ 92 h 94"/>
                <a:gd name="T10" fmla="*/ 211 w 225"/>
                <a:gd name="T11" fmla="*/ 93 h 94"/>
                <a:gd name="T12" fmla="*/ 212 w 225"/>
                <a:gd name="T13" fmla="*/ 92 h 94"/>
                <a:gd name="T14" fmla="*/ 213 w 225"/>
                <a:gd name="T15" fmla="*/ 93 h 94"/>
                <a:gd name="T16" fmla="*/ 214 w 225"/>
                <a:gd name="T17" fmla="*/ 92 h 94"/>
                <a:gd name="T18" fmla="*/ 215 w 225"/>
                <a:gd name="T19" fmla="*/ 92 h 94"/>
                <a:gd name="T20" fmla="*/ 216 w 225"/>
                <a:gd name="T21" fmla="*/ 93 h 94"/>
                <a:gd name="T22" fmla="*/ 217 w 225"/>
                <a:gd name="T23" fmla="*/ 93 h 94"/>
                <a:gd name="T24" fmla="*/ 218 w 225"/>
                <a:gd name="T25" fmla="*/ 92 h 94"/>
                <a:gd name="T26" fmla="*/ 219 w 225"/>
                <a:gd name="T27" fmla="*/ 93 h 94"/>
                <a:gd name="T28" fmla="*/ 220 w 225"/>
                <a:gd name="T29" fmla="*/ 92 h 94"/>
                <a:gd name="T30" fmla="*/ 221 w 225"/>
                <a:gd name="T31" fmla="*/ 92 h 94"/>
                <a:gd name="T32" fmla="*/ 221 w 225"/>
                <a:gd name="T33" fmla="*/ 91 h 94"/>
                <a:gd name="T34" fmla="*/ 222 w 225"/>
                <a:gd name="T35" fmla="*/ 91 h 94"/>
                <a:gd name="T36" fmla="*/ 223 w 225"/>
                <a:gd name="T37" fmla="*/ 90 h 94"/>
                <a:gd name="T38" fmla="*/ 223 w 225"/>
                <a:gd name="T39" fmla="*/ 91 h 94"/>
                <a:gd name="T40" fmla="*/ 224 w 225"/>
                <a:gd name="T41" fmla="*/ 91 h 94"/>
                <a:gd name="T42" fmla="*/ 224 w 225"/>
                <a:gd name="T43" fmla="*/ 90 h 94"/>
                <a:gd name="T44" fmla="*/ 223 w 225"/>
                <a:gd name="T45" fmla="*/ 89 h 94"/>
                <a:gd name="T46" fmla="*/ 223 w 225"/>
                <a:gd name="T47" fmla="*/ 88 h 94"/>
                <a:gd name="T48" fmla="*/ 222 w 225"/>
                <a:gd name="T49" fmla="*/ 88 h 94"/>
                <a:gd name="T50" fmla="*/ 221 w 225"/>
                <a:gd name="T51" fmla="*/ 87 h 94"/>
                <a:gd name="T52" fmla="*/ 221 w 225"/>
                <a:gd name="T53" fmla="*/ 86 h 94"/>
                <a:gd name="T54" fmla="*/ 220 w 225"/>
                <a:gd name="T55" fmla="*/ 86 h 94"/>
                <a:gd name="T56" fmla="*/ 220 w 225"/>
                <a:gd name="T57" fmla="*/ 85 h 94"/>
                <a:gd name="T58" fmla="*/ 219 w 225"/>
                <a:gd name="T59" fmla="*/ 85 h 94"/>
                <a:gd name="T60" fmla="*/ 219 w 225"/>
                <a:gd name="T61" fmla="*/ 84 h 94"/>
                <a:gd name="T62" fmla="*/ 218 w 225"/>
                <a:gd name="T63" fmla="*/ 84 h 94"/>
                <a:gd name="T64" fmla="*/ 218 w 225"/>
                <a:gd name="T65" fmla="*/ 83 h 94"/>
                <a:gd name="T66" fmla="*/ 217 w 225"/>
                <a:gd name="T67" fmla="*/ 83 h 94"/>
                <a:gd name="T68" fmla="*/ 216 w 225"/>
                <a:gd name="T69" fmla="*/ 82 h 94"/>
                <a:gd name="T70" fmla="*/ 215 w 225"/>
                <a:gd name="T71" fmla="*/ 82 h 94"/>
                <a:gd name="T72" fmla="*/ 214 w 225"/>
                <a:gd name="T73" fmla="*/ 81 h 94"/>
                <a:gd name="T74" fmla="*/ 214 w 225"/>
                <a:gd name="T75" fmla="*/ 80 h 94"/>
                <a:gd name="T76" fmla="*/ 213 w 225"/>
                <a:gd name="T77" fmla="*/ 80 h 94"/>
                <a:gd name="T78" fmla="*/ 212 w 225"/>
                <a:gd name="T79" fmla="*/ 79 h 94"/>
                <a:gd name="T80" fmla="*/ 211 w 225"/>
                <a:gd name="T81" fmla="*/ 78 h 94"/>
                <a:gd name="T82" fmla="*/ 5 w 225"/>
                <a:gd name="T83" fmla="*/ 0 h 94"/>
                <a:gd name="T84" fmla="*/ 0 w 225"/>
                <a:gd name="T85" fmla="*/ 13 h 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5"/>
                <a:gd name="T130" fmla="*/ 0 h 94"/>
                <a:gd name="T131" fmla="*/ 225 w 225"/>
                <a:gd name="T132" fmla="*/ 94 h 9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5" h="94">
                  <a:moveTo>
                    <a:pt x="0" y="13"/>
                  </a:moveTo>
                  <a:lnTo>
                    <a:pt x="205" y="92"/>
                  </a:lnTo>
                  <a:lnTo>
                    <a:pt x="207" y="92"/>
                  </a:lnTo>
                  <a:lnTo>
                    <a:pt x="208" y="92"/>
                  </a:lnTo>
                  <a:lnTo>
                    <a:pt x="209" y="92"/>
                  </a:lnTo>
                  <a:lnTo>
                    <a:pt x="211" y="93"/>
                  </a:lnTo>
                  <a:lnTo>
                    <a:pt x="212" y="92"/>
                  </a:lnTo>
                  <a:lnTo>
                    <a:pt x="213" y="93"/>
                  </a:lnTo>
                  <a:lnTo>
                    <a:pt x="214" y="92"/>
                  </a:lnTo>
                  <a:lnTo>
                    <a:pt x="215" y="92"/>
                  </a:lnTo>
                  <a:lnTo>
                    <a:pt x="216" y="93"/>
                  </a:lnTo>
                  <a:lnTo>
                    <a:pt x="217" y="93"/>
                  </a:lnTo>
                  <a:lnTo>
                    <a:pt x="218" y="92"/>
                  </a:lnTo>
                  <a:lnTo>
                    <a:pt x="219" y="93"/>
                  </a:lnTo>
                  <a:lnTo>
                    <a:pt x="220" y="92"/>
                  </a:lnTo>
                  <a:lnTo>
                    <a:pt x="221" y="92"/>
                  </a:lnTo>
                  <a:lnTo>
                    <a:pt x="221" y="91"/>
                  </a:lnTo>
                  <a:lnTo>
                    <a:pt x="222" y="91"/>
                  </a:lnTo>
                  <a:lnTo>
                    <a:pt x="223" y="90"/>
                  </a:lnTo>
                  <a:lnTo>
                    <a:pt x="223" y="91"/>
                  </a:lnTo>
                  <a:lnTo>
                    <a:pt x="224" y="91"/>
                  </a:lnTo>
                  <a:lnTo>
                    <a:pt x="224" y="90"/>
                  </a:lnTo>
                  <a:lnTo>
                    <a:pt x="223" y="89"/>
                  </a:lnTo>
                  <a:lnTo>
                    <a:pt x="223" y="88"/>
                  </a:lnTo>
                  <a:lnTo>
                    <a:pt x="222" y="88"/>
                  </a:lnTo>
                  <a:lnTo>
                    <a:pt x="221" y="87"/>
                  </a:lnTo>
                  <a:lnTo>
                    <a:pt x="221" y="86"/>
                  </a:lnTo>
                  <a:lnTo>
                    <a:pt x="220" y="86"/>
                  </a:lnTo>
                  <a:lnTo>
                    <a:pt x="220" y="85"/>
                  </a:lnTo>
                  <a:lnTo>
                    <a:pt x="219" y="85"/>
                  </a:lnTo>
                  <a:lnTo>
                    <a:pt x="219" y="84"/>
                  </a:lnTo>
                  <a:lnTo>
                    <a:pt x="218" y="84"/>
                  </a:lnTo>
                  <a:lnTo>
                    <a:pt x="218" y="83"/>
                  </a:lnTo>
                  <a:lnTo>
                    <a:pt x="217" y="83"/>
                  </a:lnTo>
                  <a:lnTo>
                    <a:pt x="216" y="82"/>
                  </a:lnTo>
                  <a:lnTo>
                    <a:pt x="215" y="82"/>
                  </a:lnTo>
                  <a:lnTo>
                    <a:pt x="214" y="81"/>
                  </a:lnTo>
                  <a:lnTo>
                    <a:pt x="214" y="80"/>
                  </a:lnTo>
                  <a:lnTo>
                    <a:pt x="213" y="80"/>
                  </a:lnTo>
                  <a:lnTo>
                    <a:pt x="212" y="79"/>
                  </a:lnTo>
                  <a:lnTo>
                    <a:pt x="211" y="78"/>
                  </a:lnTo>
                  <a:lnTo>
                    <a:pt x="5" y="0"/>
                  </a:lnTo>
                  <a:lnTo>
                    <a:pt x="0" y="13"/>
                  </a:lnTo>
                </a:path>
              </a:pathLst>
            </a:custGeom>
            <a:solidFill>
              <a:srgbClr val="F2F2F2"/>
            </a:solidFill>
            <a:ln w="12700" cap="rnd">
              <a:noFill/>
              <a:round/>
              <a:headEnd/>
              <a:tailEnd/>
            </a:ln>
          </p:spPr>
          <p:txBody>
            <a:bodyPr/>
            <a:lstStyle/>
            <a:p>
              <a:endParaRPr lang="en-US"/>
            </a:p>
          </p:txBody>
        </p:sp>
        <p:sp>
          <p:nvSpPr>
            <p:cNvPr id="43065" name="Freeform 31"/>
            <p:cNvSpPr>
              <a:spLocks noChangeAspect="1"/>
            </p:cNvSpPr>
            <p:nvPr/>
          </p:nvSpPr>
          <p:spPr bwMode="auto">
            <a:xfrm>
              <a:off x="430" y="1440"/>
              <a:ext cx="225" cy="94"/>
            </a:xfrm>
            <a:custGeom>
              <a:avLst/>
              <a:gdLst>
                <a:gd name="T0" fmla="*/ 0 w 225"/>
                <a:gd name="T1" fmla="*/ 13 h 94"/>
                <a:gd name="T2" fmla="*/ 205 w 225"/>
                <a:gd name="T3" fmla="*/ 92 h 94"/>
                <a:gd name="T4" fmla="*/ 209 w 225"/>
                <a:gd name="T5" fmla="*/ 92 h 94"/>
                <a:gd name="T6" fmla="*/ 213 w 225"/>
                <a:gd name="T7" fmla="*/ 93 h 94"/>
                <a:gd name="T8" fmla="*/ 215 w 225"/>
                <a:gd name="T9" fmla="*/ 92 h 94"/>
                <a:gd name="T10" fmla="*/ 218 w 225"/>
                <a:gd name="T11" fmla="*/ 92 h 94"/>
                <a:gd name="T12" fmla="*/ 221 w 225"/>
                <a:gd name="T13" fmla="*/ 92 h 94"/>
                <a:gd name="T14" fmla="*/ 222 w 225"/>
                <a:gd name="T15" fmla="*/ 91 h 94"/>
                <a:gd name="T16" fmla="*/ 223 w 225"/>
                <a:gd name="T17" fmla="*/ 91 h 94"/>
                <a:gd name="T18" fmla="*/ 224 w 225"/>
                <a:gd name="T19" fmla="*/ 91 h 94"/>
                <a:gd name="T20" fmla="*/ 224 w 225"/>
                <a:gd name="T21" fmla="*/ 90 h 94"/>
                <a:gd name="T22" fmla="*/ 223 w 225"/>
                <a:gd name="T23" fmla="*/ 89 h 94"/>
                <a:gd name="T24" fmla="*/ 222 w 225"/>
                <a:gd name="T25" fmla="*/ 88 h 94"/>
                <a:gd name="T26" fmla="*/ 220 w 225"/>
                <a:gd name="T27" fmla="*/ 86 h 94"/>
                <a:gd name="T28" fmla="*/ 218 w 225"/>
                <a:gd name="T29" fmla="*/ 84 h 94"/>
                <a:gd name="T30" fmla="*/ 216 w 225"/>
                <a:gd name="T31" fmla="*/ 82 h 94"/>
                <a:gd name="T32" fmla="*/ 214 w 225"/>
                <a:gd name="T33" fmla="*/ 80 h 94"/>
                <a:gd name="T34" fmla="*/ 211 w 225"/>
                <a:gd name="T35" fmla="*/ 78 h 94"/>
                <a:gd name="T36" fmla="*/ 5 w 225"/>
                <a:gd name="T37" fmla="*/ 0 h 94"/>
                <a:gd name="T38" fmla="*/ 0 w 225"/>
                <a:gd name="T39" fmla="*/ 13 h 9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5"/>
                <a:gd name="T61" fmla="*/ 0 h 94"/>
                <a:gd name="T62" fmla="*/ 225 w 225"/>
                <a:gd name="T63" fmla="*/ 94 h 9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5" h="94">
                  <a:moveTo>
                    <a:pt x="0" y="13"/>
                  </a:moveTo>
                  <a:lnTo>
                    <a:pt x="205" y="92"/>
                  </a:lnTo>
                  <a:lnTo>
                    <a:pt x="209" y="92"/>
                  </a:lnTo>
                  <a:lnTo>
                    <a:pt x="213" y="93"/>
                  </a:lnTo>
                  <a:lnTo>
                    <a:pt x="215" y="92"/>
                  </a:lnTo>
                  <a:lnTo>
                    <a:pt x="218" y="92"/>
                  </a:lnTo>
                  <a:lnTo>
                    <a:pt x="221" y="92"/>
                  </a:lnTo>
                  <a:lnTo>
                    <a:pt x="222" y="91"/>
                  </a:lnTo>
                  <a:lnTo>
                    <a:pt x="223" y="91"/>
                  </a:lnTo>
                  <a:lnTo>
                    <a:pt x="224" y="91"/>
                  </a:lnTo>
                  <a:lnTo>
                    <a:pt x="224" y="90"/>
                  </a:lnTo>
                  <a:lnTo>
                    <a:pt x="223" y="89"/>
                  </a:lnTo>
                  <a:lnTo>
                    <a:pt x="222" y="88"/>
                  </a:lnTo>
                  <a:lnTo>
                    <a:pt x="220" y="86"/>
                  </a:lnTo>
                  <a:lnTo>
                    <a:pt x="218" y="84"/>
                  </a:lnTo>
                  <a:lnTo>
                    <a:pt x="216" y="82"/>
                  </a:lnTo>
                  <a:lnTo>
                    <a:pt x="214" y="80"/>
                  </a:lnTo>
                  <a:lnTo>
                    <a:pt x="211" y="78"/>
                  </a:lnTo>
                  <a:lnTo>
                    <a:pt x="5" y="0"/>
                  </a:lnTo>
                  <a:lnTo>
                    <a:pt x="0" y="13"/>
                  </a:lnTo>
                </a:path>
              </a:pathLst>
            </a:custGeom>
            <a:noFill/>
            <a:ln w="12700" cap="rnd">
              <a:solidFill>
                <a:srgbClr val="000000"/>
              </a:solidFill>
              <a:round/>
              <a:headEnd/>
              <a:tailEnd/>
            </a:ln>
          </p:spPr>
          <p:txBody>
            <a:bodyPr/>
            <a:lstStyle/>
            <a:p>
              <a:endParaRPr lang="en-US"/>
            </a:p>
          </p:txBody>
        </p:sp>
        <p:sp>
          <p:nvSpPr>
            <p:cNvPr id="43066" name="Freeform 32"/>
            <p:cNvSpPr>
              <a:spLocks noChangeAspect="1"/>
            </p:cNvSpPr>
            <p:nvPr/>
          </p:nvSpPr>
          <p:spPr bwMode="auto">
            <a:xfrm>
              <a:off x="429" y="1439"/>
              <a:ext cx="40" cy="25"/>
            </a:xfrm>
            <a:custGeom>
              <a:avLst/>
              <a:gdLst>
                <a:gd name="T0" fmla="*/ 39 w 40"/>
                <a:gd name="T1" fmla="*/ 15 h 25"/>
                <a:gd name="T2" fmla="*/ 25 w 40"/>
                <a:gd name="T3" fmla="*/ 24 h 25"/>
                <a:gd name="T4" fmla="*/ 0 w 40"/>
                <a:gd name="T5" fmla="*/ 13 h 25"/>
                <a:gd name="T6" fmla="*/ 5 w 40"/>
                <a:gd name="T7" fmla="*/ 0 h 25"/>
                <a:gd name="T8" fmla="*/ 39 w 40"/>
                <a:gd name="T9" fmla="*/ 12 h 25"/>
                <a:gd name="T10" fmla="*/ 39 w 40"/>
                <a:gd name="T11" fmla="*/ 15 h 25"/>
                <a:gd name="T12" fmla="*/ 0 60000 65536"/>
                <a:gd name="T13" fmla="*/ 0 60000 65536"/>
                <a:gd name="T14" fmla="*/ 0 60000 65536"/>
                <a:gd name="T15" fmla="*/ 0 60000 65536"/>
                <a:gd name="T16" fmla="*/ 0 60000 65536"/>
                <a:gd name="T17" fmla="*/ 0 60000 65536"/>
                <a:gd name="T18" fmla="*/ 0 w 40"/>
                <a:gd name="T19" fmla="*/ 0 h 25"/>
                <a:gd name="T20" fmla="*/ 40 w 40"/>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40" h="25">
                  <a:moveTo>
                    <a:pt x="39" y="15"/>
                  </a:moveTo>
                  <a:lnTo>
                    <a:pt x="25" y="24"/>
                  </a:lnTo>
                  <a:lnTo>
                    <a:pt x="0" y="13"/>
                  </a:lnTo>
                  <a:lnTo>
                    <a:pt x="5" y="0"/>
                  </a:lnTo>
                  <a:lnTo>
                    <a:pt x="39" y="12"/>
                  </a:lnTo>
                  <a:lnTo>
                    <a:pt x="39" y="15"/>
                  </a:lnTo>
                </a:path>
              </a:pathLst>
            </a:custGeom>
            <a:solidFill>
              <a:srgbClr val="F2F2F2"/>
            </a:solidFill>
            <a:ln w="12700" cap="rnd">
              <a:noFill/>
              <a:round/>
              <a:headEnd/>
              <a:tailEnd/>
            </a:ln>
          </p:spPr>
          <p:txBody>
            <a:bodyPr/>
            <a:lstStyle/>
            <a:p>
              <a:endParaRPr lang="en-US"/>
            </a:p>
          </p:txBody>
        </p:sp>
        <p:sp>
          <p:nvSpPr>
            <p:cNvPr id="43067" name="Freeform 33"/>
            <p:cNvSpPr>
              <a:spLocks noChangeAspect="1"/>
            </p:cNvSpPr>
            <p:nvPr/>
          </p:nvSpPr>
          <p:spPr bwMode="auto">
            <a:xfrm>
              <a:off x="429" y="1439"/>
              <a:ext cx="40" cy="25"/>
            </a:xfrm>
            <a:custGeom>
              <a:avLst/>
              <a:gdLst>
                <a:gd name="T0" fmla="*/ 39 w 40"/>
                <a:gd name="T1" fmla="*/ 15 h 25"/>
                <a:gd name="T2" fmla="*/ 25 w 40"/>
                <a:gd name="T3" fmla="*/ 24 h 25"/>
                <a:gd name="T4" fmla="*/ 0 w 40"/>
                <a:gd name="T5" fmla="*/ 13 h 25"/>
                <a:gd name="T6" fmla="*/ 5 w 40"/>
                <a:gd name="T7" fmla="*/ 0 h 25"/>
                <a:gd name="T8" fmla="*/ 39 w 40"/>
                <a:gd name="T9" fmla="*/ 12 h 25"/>
                <a:gd name="T10" fmla="*/ 39 w 40"/>
                <a:gd name="T11" fmla="*/ 15 h 25"/>
                <a:gd name="T12" fmla="*/ 0 60000 65536"/>
                <a:gd name="T13" fmla="*/ 0 60000 65536"/>
                <a:gd name="T14" fmla="*/ 0 60000 65536"/>
                <a:gd name="T15" fmla="*/ 0 60000 65536"/>
                <a:gd name="T16" fmla="*/ 0 60000 65536"/>
                <a:gd name="T17" fmla="*/ 0 60000 65536"/>
                <a:gd name="T18" fmla="*/ 0 w 40"/>
                <a:gd name="T19" fmla="*/ 0 h 25"/>
                <a:gd name="T20" fmla="*/ 40 w 40"/>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40" h="25">
                  <a:moveTo>
                    <a:pt x="39" y="15"/>
                  </a:moveTo>
                  <a:lnTo>
                    <a:pt x="25" y="24"/>
                  </a:lnTo>
                  <a:lnTo>
                    <a:pt x="0" y="13"/>
                  </a:lnTo>
                  <a:lnTo>
                    <a:pt x="5" y="0"/>
                  </a:lnTo>
                  <a:lnTo>
                    <a:pt x="39" y="12"/>
                  </a:lnTo>
                  <a:lnTo>
                    <a:pt x="39" y="15"/>
                  </a:lnTo>
                </a:path>
              </a:pathLst>
            </a:custGeom>
            <a:noFill/>
            <a:ln w="12700" cap="rnd">
              <a:solidFill>
                <a:srgbClr val="000000"/>
              </a:solidFill>
              <a:round/>
              <a:headEnd/>
              <a:tailEnd/>
            </a:ln>
          </p:spPr>
          <p:txBody>
            <a:bodyPr/>
            <a:lstStyle/>
            <a:p>
              <a:endParaRPr lang="en-US"/>
            </a:p>
          </p:txBody>
        </p:sp>
        <p:sp>
          <p:nvSpPr>
            <p:cNvPr id="43068" name="Freeform 34"/>
            <p:cNvSpPr>
              <a:spLocks noChangeAspect="1"/>
            </p:cNvSpPr>
            <p:nvPr/>
          </p:nvSpPr>
          <p:spPr bwMode="auto">
            <a:xfrm>
              <a:off x="435" y="1426"/>
              <a:ext cx="36" cy="27"/>
            </a:xfrm>
            <a:custGeom>
              <a:avLst/>
              <a:gdLst>
                <a:gd name="T0" fmla="*/ 35 w 36"/>
                <a:gd name="T1" fmla="*/ 24 h 27"/>
                <a:gd name="T2" fmla="*/ 29 w 36"/>
                <a:gd name="T3" fmla="*/ 9 h 27"/>
                <a:gd name="T4" fmla="*/ 4 w 36"/>
                <a:gd name="T5" fmla="*/ 0 h 27"/>
                <a:gd name="T6" fmla="*/ 0 w 36"/>
                <a:gd name="T7" fmla="*/ 13 h 27"/>
                <a:gd name="T8" fmla="*/ 33 w 36"/>
                <a:gd name="T9" fmla="*/ 26 h 27"/>
                <a:gd name="T10" fmla="*/ 35 w 36"/>
                <a:gd name="T11" fmla="*/ 24 h 27"/>
                <a:gd name="T12" fmla="*/ 0 60000 65536"/>
                <a:gd name="T13" fmla="*/ 0 60000 65536"/>
                <a:gd name="T14" fmla="*/ 0 60000 65536"/>
                <a:gd name="T15" fmla="*/ 0 60000 65536"/>
                <a:gd name="T16" fmla="*/ 0 60000 65536"/>
                <a:gd name="T17" fmla="*/ 0 60000 65536"/>
                <a:gd name="T18" fmla="*/ 0 w 36"/>
                <a:gd name="T19" fmla="*/ 0 h 27"/>
                <a:gd name="T20" fmla="*/ 36 w 36"/>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6" h="27">
                  <a:moveTo>
                    <a:pt x="35" y="24"/>
                  </a:moveTo>
                  <a:lnTo>
                    <a:pt x="29" y="9"/>
                  </a:lnTo>
                  <a:lnTo>
                    <a:pt x="4" y="0"/>
                  </a:lnTo>
                  <a:lnTo>
                    <a:pt x="0" y="13"/>
                  </a:lnTo>
                  <a:lnTo>
                    <a:pt x="33" y="26"/>
                  </a:lnTo>
                  <a:lnTo>
                    <a:pt x="35" y="24"/>
                  </a:lnTo>
                </a:path>
              </a:pathLst>
            </a:custGeom>
            <a:solidFill>
              <a:srgbClr val="F2F2F2"/>
            </a:solidFill>
            <a:ln w="12700" cap="rnd">
              <a:noFill/>
              <a:round/>
              <a:headEnd/>
              <a:tailEnd/>
            </a:ln>
          </p:spPr>
          <p:txBody>
            <a:bodyPr/>
            <a:lstStyle/>
            <a:p>
              <a:endParaRPr lang="en-US"/>
            </a:p>
          </p:txBody>
        </p:sp>
        <p:sp>
          <p:nvSpPr>
            <p:cNvPr id="43069" name="Freeform 35"/>
            <p:cNvSpPr>
              <a:spLocks noChangeAspect="1"/>
            </p:cNvSpPr>
            <p:nvPr/>
          </p:nvSpPr>
          <p:spPr bwMode="auto">
            <a:xfrm>
              <a:off x="435" y="1426"/>
              <a:ext cx="36" cy="27"/>
            </a:xfrm>
            <a:custGeom>
              <a:avLst/>
              <a:gdLst>
                <a:gd name="T0" fmla="*/ 35 w 36"/>
                <a:gd name="T1" fmla="*/ 24 h 27"/>
                <a:gd name="T2" fmla="*/ 29 w 36"/>
                <a:gd name="T3" fmla="*/ 9 h 27"/>
                <a:gd name="T4" fmla="*/ 4 w 36"/>
                <a:gd name="T5" fmla="*/ 0 h 27"/>
                <a:gd name="T6" fmla="*/ 0 w 36"/>
                <a:gd name="T7" fmla="*/ 13 h 27"/>
                <a:gd name="T8" fmla="*/ 33 w 36"/>
                <a:gd name="T9" fmla="*/ 26 h 27"/>
                <a:gd name="T10" fmla="*/ 35 w 36"/>
                <a:gd name="T11" fmla="*/ 24 h 27"/>
                <a:gd name="T12" fmla="*/ 0 60000 65536"/>
                <a:gd name="T13" fmla="*/ 0 60000 65536"/>
                <a:gd name="T14" fmla="*/ 0 60000 65536"/>
                <a:gd name="T15" fmla="*/ 0 60000 65536"/>
                <a:gd name="T16" fmla="*/ 0 60000 65536"/>
                <a:gd name="T17" fmla="*/ 0 60000 65536"/>
                <a:gd name="T18" fmla="*/ 0 w 36"/>
                <a:gd name="T19" fmla="*/ 0 h 27"/>
                <a:gd name="T20" fmla="*/ 36 w 36"/>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6" h="27">
                  <a:moveTo>
                    <a:pt x="35" y="24"/>
                  </a:moveTo>
                  <a:lnTo>
                    <a:pt x="29" y="9"/>
                  </a:lnTo>
                  <a:lnTo>
                    <a:pt x="4" y="0"/>
                  </a:lnTo>
                  <a:lnTo>
                    <a:pt x="0" y="13"/>
                  </a:lnTo>
                  <a:lnTo>
                    <a:pt x="33" y="26"/>
                  </a:lnTo>
                  <a:lnTo>
                    <a:pt x="35" y="24"/>
                  </a:lnTo>
                </a:path>
              </a:pathLst>
            </a:custGeom>
            <a:noFill/>
            <a:ln w="12700" cap="rnd">
              <a:solidFill>
                <a:srgbClr val="000000"/>
              </a:solidFill>
              <a:round/>
              <a:headEnd/>
              <a:tailEnd/>
            </a:ln>
          </p:spPr>
          <p:txBody>
            <a:bodyPr/>
            <a:lstStyle/>
            <a:p>
              <a:endParaRPr lang="en-US"/>
            </a:p>
          </p:txBody>
        </p:sp>
        <p:sp>
          <p:nvSpPr>
            <p:cNvPr id="43070" name="Freeform 36"/>
            <p:cNvSpPr>
              <a:spLocks noChangeAspect="1"/>
            </p:cNvSpPr>
            <p:nvPr/>
          </p:nvSpPr>
          <p:spPr bwMode="auto">
            <a:xfrm>
              <a:off x="436" y="1428"/>
              <a:ext cx="20" cy="19"/>
            </a:xfrm>
            <a:custGeom>
              <a:avLst/>
              <a:gdLst>
                <a:gd name="T0" fmla="*/ 0 w 20"/>
                <a:gd name="T1" fmla="*/ 12 h 19"/>
                <a:gd name="T2" fmla="*/ 13 w 20"/>
                <a:gd name="T3" fmla="*/ 18 h 19"/>
                <a:gd name="T4" fmla="*/ 19 w 20"/>
                <a:gd name="T5" fmla="*/ 5 h 19"/>
                <a:gd name="T6" fmla="*/ 5 w 20"/>
                <a:gd name="T7" fmla="*/ 0 h 19"/>
                <a:gd name="T8" fmla="*/ 0 w 20"/>
                <a:gd name="T9" fmla="*/ 12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0" y="12"/>
                  </a:moveTo>
                  <a:lnTo>
                    <a:pt x="13" y="18"/>
                  </a:lnTo>
                  <a:lnTo>
                    <a:pt x="19" y="5"/>
                  </a:lnTo>
                  <a:lnTo>
                    <a:pt x="5" y="0"/>
                  </a:lnTo>
                  <a:lnTo>
                    <a:pt x="0" y="12"/>
                  </a:lnTo>
                </a:path>
              </a:pathLst>
            </a:custGeom>
            <a:solidFill>
              <a:srgbClr val="4C4C4C"/>
            </a:solidFill>
            <a:ln w="12700" cap="rnd">
              <a:noFill/>
              <a:round/>
              <a:headEnd/>
              <a:tailEnd/>
            </a:ln>
          </p:spPr>
          <p:txBody>
            <a:bodyPr/>
            <a:lstStyle/>
            <a:p>
              <a:endParaRPr lang="en-US"/>
            </a:p>
          </p:txBody>
        </p:sp>
        <p:sp>
          <p:nvSpPr>
            <p:cNvPr id="43071" name="Freeform 37"/>
            <p:cNvSpPr>
              <a:spLocks noChangeAspect="1"/>
            </p:cNvSpPr>
            <p:nvPr/>
          </p:nvSpPr>
          <p:spPr bwMode="auto">
            <a:xfrm>
              <a:off x="436" y="1428"/>
              <a:ext cx="20" cy="19"/>
            </a:xfrm>
            <a:custGeom>
              <a:avLst/>
              <a:gdLst>
                <a:gd name="T0" fmla="*/ 0 w 20"/>
                <a:gd name="T1" fmla="*/ 12 h 19"/>
                <a:gd name="T2" fmla="*/ 13 w 20"/>
                <a:gd name="T3" fmla="*/ 18 h 19"/>
                <a:gd name="T4" fmla="*/ 19 w 20"/>
                <a:gd name="T5" fmla="*/ 5 h 19"/>
                <a:gd name="T6" fmla="*/ 5 w 20"/>
                <a:gd name="T7" fmla="*/ 0 h 19"/>
                <a:gd name="T8" fmla="*/ 0 w 20"/>
                <a:gd name="T9" fmla="*/ 12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0" y="12"/>
                  </a:moveTo>
                  <a:lnTo>
                    <a:pt x="13" y="18"/>
                  </a:lnTo>
                  <a:lnTo>
                    <a:pt x="19" y="5"/>
                  </a:lnTo>
                  <a:lnTo>
                    <a:pt x="5" y="0"/>
                  </a:lnTo>
                  <a:lnTo>
                    <a:pt x="0" y="12"/>
                  </a:lnTo>
                </a:path>
              </a:pathLst>
            </a:custGeom>
            <a:noFill/>
            <a:ln w="12700" cap="rnd">
              <a:solidFill>
                <a:srgbClr val="000000"/>
              </a:solidFill>
              <a:round/>
              <a:headEnd/>
              <a:tailEnd/>
            </a:ln>
          </p:spPr>
          <p:txBody>
            <a:bodyPr/>
            <a:lstStyle/>
            <a:p>
              <a:endParaRPr lang="en-US"/>
            </a:p>
          </p:txBody>
        </p:sp>
        <p:sp>
          <p:nvSpPr>
            <p:cNvPr id="43072" name="Freeform 38"/>
            <p:cNvSpPr>
              <a:spLocks noChangeAspect="1"/>
            </p:cNvSpPr>
            <p:nvPr/>
          </p:nvSpPr>
          <p:spPr bwMode="auto">
            <a:xfrm>
              <a:off x="428" y="1449"/>
              <a:ext cx="19" cy="20"/>
            </a:xfrm>
            <a:custGeom>
              <a:avLst/>
              <a:gdLst>
                <a:gd name="T0" fmla="*/ 4 w 19"/>
                <a:gd name="T1" fmla="*/ 0 h 20"/>
                <a:gd name="T2" fmla="*/ 18 w 19"/>
                <a:gd name="T3" fmla="*/ 5 h 20"/>
                <a:gd name="T4" fmla="*/ 13 w 19"/>
                <a:gd name="T5" fmla="*/ 19 h 20"/>
                <a:gd name="T6" fmla="*/ 0 w 19"/>
                <a:gd name="T7" fmla="*/ 13 h 20"/>
                <a:gd name="T8" fmla="*/ 4 w 19"/>
                <a:gd name="T9" fmla="*/ 0 h 20"/>
                <a:gd name="T10" fmla="*/ 0 60000 65536"/>
                <a:gd name="T11" fmla="*/ 0 60000 65536"/>
                <a:gd name="T12" fmla="*/ 0 60000 65536"/>
                <a:gd name="T13" fmla="*/ 0 60000 65536"/>
                <a:gd name="T14" fmla="*/ 0 60000 65536"/>
                <a:gd name="T15" fmla="*/ 0 w 19"/>
                <a:gd name="T16" fmla="*/ 0 h 20"/>
                <a:gd name="T17" fmla="*/ 19 w 19"/>
                <a:gd name="T18" fmla="*/ 20 h 20"/>
              </a:gdLst>
              <a:ahLst/>
              <a:cxnLst>
                <a:cxn ang="T10">
                  <a:pos x="T0" y="T1"/>
                </a:cxn>
                <a:cxn ang="T11">
                  <a:pos x="T2" y="T3"/>
                </a:cxn>
                <a:cxn ang="T12">
                  <a:pos x="T4" y="T5"/>
                </a:cxn>
                <a:cxn ang="T13">
                  <a:pos x="T6" y="T7"/>
                </a:cxn>
                <a:cxn ang="T14">
                  <a:pos x="T8" y="T9"/>
                </a:cxn>
              </a:cxnLst>
              <a:rect l="T15" t="T16" r="T17" b="T18"/>
              <a:pathLst>
                <a:path w="19" h="20">
                  <a:moveTo>
                    <a:pt x="4" y="0"/>
                  </a:moveTo>
                  <a:lnTo>
                    <a:pt x="18" y="5"/>
                  </a:lnTo>
                  <a:lnTo>
                    <a:pt x="13" y="19"/>
                  </a:lnTo>
                  <a:lnTo>
                    <a:pt x="0" y="13"/>
                  </a:lnTo>
                  <a:lnTo>
                    <a:pt x="4" y="0"/>
                  </a:lnTo>
                </a:path>
              </a:pathLst>
            </a:custGeom>
            <a:solidFill>
              <a:srgbClr val="4C4C4C"/>
            </a:solidFill>
            <a:ln w="12700" cap="rnd">
              <a:noFill/>
              <a:round/>
              <a:headEnd/>
              <a:tailEnd/>
            </a:ln>
          </p:spPr>
          <p:txBody>
            <a:bodyPr/>
            <a:lstStyle/>
            <a:p>
              <a:endParaRPr lang="en-US"/>
            </a:p>
          </p:txBody>
        </p:sp>
        <p:sp>
          <p:nvSpPr>
            <p:cNvPr id="43073" name="Freeform 39"/>
            <p:cNvSpPr>
              <a:spLocks noChangeAspect="1"/>
            </p:cNvSpPr>
            <p:nvPr/>
          </p:nvSpPr>
          <p:spPr bwMode="auto">
            <a:xfrm>
              <a:off x="428" y="1449"/>
              <a:ext cx="19" cy="20"/>
            </a:xfrm>
            <a:custGeom>
              <a:avLst/>
              <a:gdLst>
                <a:gd name="T0" fmla="*/ 4 w 19"/>
                <a:gd name="T1" fmla="*/ 0 h 20"/>
                <a:gd name="T2" fmla="*/ 18 w 19"/>
                <a:gd name="T3" fmla="*/ 5 h 20"/>
                <a:gd name="T4" fmla="*/ 13 w 19"/>
                <a:gd name="T5" fmla="*/ 19 h 20"/>
                <a:gd name="T6" fmla="*/ 0 w 19"/>
                <a:gd name="T7" fmla="*/ 13 h 20"/>
                <a:gd name="T8" fmla="*/ 4 w 19"/>
                <a:gd name="T9" fmla="*/ 0 h 20"/>
                <a:gd name="T10" fmla="*/ 0 60000 65536"/>
                <a:gd name="T11" fmla="*/ 0 60000 65536"/>
                <a:gd name="T12" fmla="*/ 0 60000 65536"/>
                <a:gd name="T13" fmla="*/ 0 60000 65536"/>
                <a:gd name="T14" fmla="*/ 0 60000 65536"/>
                <a:gd name="T15" fmla="*/ 0 w 19"/>
                <a:gd name="T16" fmla="*/ 0 h 20"/>
                <a:gd name="T17" fmla="*/ 19 w 19"/>
                <a:gd name="T18" fmla="*/ 20 h 20"/>
              </a:gdLst>
              <a:ahLst/>
              <a:cxnLst>
                <a:cxn ang="T10">
                  <a:pos x="T0" y="T1"/>
                </a:cxn>
                <a:cxn ang="T11">
                  <a:pos x="T2" y="T3"/>
                </a:cxn>
                <a:cxn ang="T12">
                  <a:pos x="T4" y="T5"/>
                </a:cxn>
                <a:cxn ang="T13">
                  <a:pos x="T6" y="T7"/>
                </a:cxn>
                <a:cxn ang="T14">
                  <a:pos x="T8" y="T9"/>
                </a:cxn>
              </a:cxnLst>
              <a:rect l="T15" t="T16" r="T17" b="T18"/>
              <a:pathLst>
                <a:path w="19" h="20">
                  <a:moveTo>
                    <a:pt x="4" y="0"/>
                  </a:moveTo>
                  <a:lnTo>
                    <a:pt x="18" y="5"/>
                  </a:lnTo>
                  <a:lnTo>
                    <a:pt x="13" y="19"/>
                  </a:lnTo>
                  <a:lnTo>
                    <a:pt x="0" y="13"/>
                  </a:lnTo>
                  <a:lnTo>
                    <a:pt x="4" y="0"/>
                  </a:lnTo>
                </a:path>
              </a:pathLst>
            </a:custGeom>
            <a:noFill/>
            <a:ln w="12700" cap="rnd">
              <a:solidFill>
                <a:srgbClr val="000000"/>
              </a:solidFill>
              <a:round/>
              <a:headEnd/>
              <a:tailEnd/>
            </a:ln>
          </p:spPr>
          <p:txBody>
            <a:bodyPr/>
            <a:lstStyle/>
            <a:p>
              <a:endParaRPr lang="en-US"/>
            </a:p>
          </p:txBody>
        </p:sp>
        <p:sp>
          <p:nvSpPr>
            <p:cNvPr id="43074" name="Freeform 40"/>
            <p:cNvSpPr>
              <a:spLocks noChangeAspect="1"/>
            </p:cNvSpPr>
            <p:nvPr/>
          </p:nvSpPr>
          <p:spPr bwMode="auto">
            <a:xfrm>
              <a:off x="418" y="1395"/>
              <a:ext cx="224" cy="95"/>
            </a:xfrm>
            <a:custGeom>
              <a:avLst/>
              <a:gdLst>
                <a:gd name="T0" fmla="*/ 0 w 224"/>
                <a:gd name="T1" fmla="*/ 13 h 95"/>
                <a:gd name="T2" fmla="*/ 205 w 224"/>
                <a:gd name="T3" fmla="*/ 93 h 95"/>
                <a:gd name="T4" fmla="*/ 206 w 224"/>
                <a:gd name="T5" fmla="*/ 94 h 95"/>
                <a:gd name="T6" fmla="*/ 208 w 224"/>
                <a:gd name="T7" fmla="*/ 93 h 95"/>
                <a:gd name="T8" fmla="*/ 209 w 224"/>
                <a:gd name="T9" fmla="*/ 94 h 95"/>
                <a:gd name="T10" fmla="*/ 210 w 224"/>
                <a:gd name="T11" fmla="*/ 94 h 95"/>
                <a:gd name="T12" fmla="*/ 211 w 224"/>
                <a:gd name="T13" fmla="*/ 93 h 95"/>
                <a:gd name="T14" fmla="*/ 212 w 224"/>
                <a:gd name="T15" fmla="*/ 94 h 95"/>
                <a:gd name="T16" fmla="*/ 214 w 224"/>
                <a:gd name="T17" fmla="*/ 93 h 95"/>
                <a:gd name="T18" fmla="*/ 214 w 224"/>
                <a:gd name="T19" fmla="*/ 94 h 95"/>
                <a:gd name="T20" fmla="*/ 214 w 224"/>
                <a:gd name="T21" fmla="*/ 93 h 95"/>
                <a:gd name="T22" fmla="*/ 216 w 224"/>
                <a:gd name="T23" fmla="*/ 94 h 95"/>
                <a:gd name="T24" fmla="*/ 217 w 224"/>
                <a:gd name="T25" fmla="*/ 93 h 95"/>
                <a:gd name="T26" fmla="*/ 218 w 224"/>
                <a:gd name="T27" fmla="*/ 93 h 95"/>
                <a:gd name="T28" fmla="*/ 218 w 224"/>
                <a:gd name="T29" fmla="*/ 94 h 95"/>
                <a:gd name="T30" fmla="*/ 219 w 224"/>
                <a:gd name="T31" fmla="*/ 93 h 95"/>
                <a:gd name="T32" fmla="*/ 220 w 224"/>
                <a:gd name="T33" fmla="*/ 93 h 95"/>
                <a:gd name="T34" fmla="*/ 221 w 224"/>
                <a:gd name="T35" fmla="*/ 92 h 95"/>
                <a:gd name="T36" fmla="*/ 221 w 224"/>
                <a:gd name="T37" fmla="*/ 93 h 95"/>
                <a:gd name="T38" fmla="*/ 222 w 224"/>
                <a:gd name="T39" fmla="*/ 92 h 95"/>
                <a:gd name="T40" fmla="*/ 223 w 224"/>
                <a:gd name="T41" fmla="*/ 92 h 95"/>
                <a:gd name="T42" fmla="*/ 223 w 224"/>
                <a:gd name="T43" fmla="*/ 91 h 95"/>
                <a:gd name="T44" fmla="*/ 222 w 224"/>
                <a:gd name="T45" fmla="*/ 91 h 95"/>
                <a:gd name="T46" fmla="*/ 222 w 224"/>
                <a:gd name="T47" fmla="*/ 90 h 95"/>
                <a:gd name="T48" fmla="*/ 222 w 224"/>
                <a:gd name="T49" fmla="*/ 89 h 95"/>
                <a:gd name="T50" fmla="*/ 221 w 224"/>
                <a:gd name="T51" fmla="*/ 89 h 95"/>
                <a:gd name="T52" fmla="*/ 220 w 224"/>
                <a:gd name="T53" fmla="*/ 88 h 95"/>
                <a:gd name="T54" fmla="*/ 220 w 224"/>
                <a:gd name="T55" fmla="*/ 87 h 95"/>
                <a:gd name="T56" fmla="*/ 219 w 224"/>
                <a:gd name="T57" fmla="*/ 87 h 95"/>
                <a:gd name="T58" fmla="*/ 219 w 224"/>
                <a:gd name="T59" fmla="*/ 86 h 95"/>
                <a:gd name="T60" fmla="*/ 218 w 224"/>
                <a:gd name="T61" fmla="*/ 86 h 95"/>
                <a:gd name="T62" fmla="*/ 217 w 224"/>
                <a:gd name="T63" fmla="*/ 85 h 95"/>
                <a:gd name="T64" fmla="*/ 217 w 224"/>
                <a:gd name="T65" fmla="*/ 84 h 95"/>
                <a:gd name="T66" fmla="*/ 216 w 224"/>
                <a:gd name="T67" fmla="*/ 84 h 95"/>
                <a:gd name="T68" fmla="*/ 215 w 224"/>
                <a:gd name="T69" fmla="*/ 83 h 95"/>
                <a:gd name="T70" fmla="*/ 214 w 224"/>
                <a:gd name="T71" fmla="*/ 83 h 95"/>
                <a:gd name="T72" fmla="*/ 214 w 224"/>
                <a:gd name="T73" fmla="*/ 82 h 95"/>
                <a:gd name="T74" fmla="*/ 213 w 224"/>
                <a:gd name="T75" fmla="*/ 81 h 95"/>
                <a:gd name="T76" fmla="*/ 212 w 224"/>
                <a:gd name="T77" fmla="*/ 80 h 95"/>
                <a:gd name="T78" fmla="*/ 211 w 224"/>
                <a:gd name="T79" fmla="*/ 80 h 95"/>
                <a:gd name="T80" fmla="*/ 210 w 224"/>
                <a:gd name="T81" fmla="*/ 79 h 95"/>
                <a:gd name="T82" fmla="*/ 4 w 224"/>
                <a:gd name="T83" fmla="*/ 0 h 95"/>
                <a:gd name="T84" fmla="*/ 0 w 224"/>
                <a:gd name="T85" fmla="*/ 13 h 9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4"/>
                <a:gd name="T130" fmla="*/ 0 h 95"/>
                <a:gd name="T131" fmla="*/ 224 w 224"/>
                <a:gd name="T132" fmla="*/ 95 h 9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4" h="95">
                  <a:moveTo>
                    <a:pt x="0" y="13"/>
                  </a:moveTo>
                  <a:lnTo>
                    <a:pt x="205" y="93"/>
                  </a:lnTo>
                  <a:lnTo>
                    <a:pt x="206" y="94"/>
                  </a:lnTo>
                  <a:lnTo>
                    <a:pt x="208" y="93"/>
                  </a:lnTo>
                  <a:lnTo>
                    <a:pt x="209" y="94"/>
                  </a:lnTo>
                  <a:lnTo>
                    <a:pt x="210" y="94"/>
                  </a:lnTo>
                  <a:lnTo>
                    <a:pt x="211" y="93"/>
                  </a:lnTo>
                  <a:lnTo>
                    <a:pt x="212" y="94"/>
                  </a:lnTo>
                  <a:lnTo>
                    <a:pt x="214" y="93"/>
                  </a:lnTo>
                  <a:lnTo>
                    <a:pt x="214" y="94"/>
                  </a:lnTo>
                  <a:lnTo>
                    <a:pt x="214" y="93"/>
                  </a:lnTo>
                  <a:lnTo>
                    <a:pt x="216" y="94"/>
                  </a:lnTo>
                  <a:lnTo>
                    <a:pt x="217" y="93"/>
                  </a:lnTo>
                  <a:lnTo>
                    <a:pt x="218" y="93"/>
                  </a:lnTo>
                  <a:lnTo>
                    <a:pt x="218" y="94"/>
                  </a:lnTo>
                  <a:lnTo>
                    <a:pt x="219" y="93"/>
                  </a:lnTo>
                  <a:lnTo>
                    <a:pt x="220" y="93"/>
                  </a:lnTo>
                  <a:lnTo>
                    <a:pt x="221" y="92"/>
                  </a:lnTo>
                  <a:lnTo>
                    <a:pt x="221" y="93"/>
                  </a:lnTo>
                  <a:lnTo>
                    <a:pt x="222" y="92"/>
                  </a:lnTo>
                  <a:lnTo>
                    <a:pt x="223" y="92"/>
                  </a:lnTo>
                  <a:lnTo>
                    <a:pt x="223" y="91"/>
                  </a:lnTo>
                  <a:lnTo>
                    <a:pt x="222" y="91"/>
                  </a:lnTo>
                  <a:lnTo>
                    <a:pt x="222" y="90"/>
                  </a:lnTo>
                  <a:lnTo>
                    <a:pt x="222" y="89"/>
                  </a:lnTo>
                  <a:lnTo>
                    <a:pt x="221" y="89"/>
                  </a:lnTo>
                  <a:lnTo>
                    <a:pt x="220" y="88"/>
                  </a:lnTo>
                  <a:lnTo>
                    <a:pt x="220" y="87"/>
                  </a:lnTo>
                  <a:lnTo>
                    <a:pt x="219" y="87"/>
                  </a:lnTo>
                  <a:lnTo>
                    <a:pt x="219" y="86"/>
                  </a:lnTo>
                  <a:lnTo>
                    <a:pt x="218" y="86"/>
                  </a:lnTo>
                  <a:lnTo>
                    <a:pt x="217" y="85"/>
                  </a:lnTo>
                  <a:lnTo>
                    <a:pt x="217" y="84"/>
                  </a:lnTo>
                  <a:lnTo>
                    <a:pt x="216" y="84"/>
                  </a:lnTo>
                  <a:lnTo>
                    <a:pt x="215" y="83"/>
                  </a:lnTo>
                  <a:lnTo>
                    <a:pt x="214" y="83"/>
                  </a:lnTo>
                  <a:lnTo>
                    <a:pt x="214" y="82"/>
                  </a:lnTo>
                  <a:lnTo>
                    <a:pt x="213" y="81"/>
                  </a:lnTo>
                  <a:lnTo>
                    <a:pt x="212" y="80"/>
                  </a:lnTo>
                  <a:lnTo>
                    <a:pt x="211" y="80"/>
                  </a:lnTo>
                  <a:lnTo>
                    <a:pt x="210" y="79"/>
                  </a:lnTo>
                  <a:lnTo>
                    <a:pt x="4" y="0"/>
                  </a:lnTo>
                  <a:lnTo>
                    <a:pt x="0" y="13"/>
                  </a:lnTo>
                </a:path>
              </a:pathLst>
            </a:custGeom>
            <a:solidFill>
              <a:srgbClr val="F2F2F2"/>
            </a:solidFill>
            <a:ln w="12700" cap="rnd">
              <a:noFill/>
              <a:round/>
              <a:headEnd/>
              <a:tailEnd/>
            </a:ln>
          </p:spPr>
          <p:txBody>
            <a:bodyPr/>
            <a:lstStyle/>
            <a:p>
              <a:endParaRPr lang="en-US"/>
            </a:p>
          </p:txBody>
        </p:sp>
        <p:sp>
          <p:nvSpPr>
            <p:cNvPr id="43075" name="Freeform 41"/>
            <p:cNvSpPr>
              <a:spLocks noChangeAspect="1"/>
            </p:cNvSpPr>
            <p:nvPr/>
          </p:nvSpPr>
          <p:spPr bwMode="auto">
            <a:xfrm>
              <a:off x="418" y="1395"/>
              <a:ext cx="224" cy="95"/>
            </a:xfrm>
            <a:custGeom>
              <a:avLst/>
              <a:gdLst>
                <a:gd name="T0" fmla="*/ 0 w 224"/>
                <a:gd name="T1" fmla="*/ 13 h 95"/>
                <a:gd name="T2" fmla="*/ 205 w 224"/>
                <a:gd name="T3" fmla="*/ 93 h 95"/>
                <a:gd name="T4" fmla="*/ 209 w 224"/>
                <a:gd name="T5" fmla="*/ 94 h 95"/>
                <a:gd name="T6" fmla="*/ 212 w 224"/>
                <a:gd name="T7" fmla="*/ 94 h 95"/>
                <a:gd name="T8" fmla="*/ 214 w 224"/>
                <a:gd name="T9" fmla="*/ 93 h 95"/>
                <a:gd name="T10" fmla="*/ 218 w 224"/>
                <a:gd name="T11" fmla="*/ 93 h 95"/>
                <a:gd name="T12" fmla="*/ 220 w 224"/>
                <a:gd name="T13" fmla="*/ 93 h 95"/>
                <a:gd name="T14" fmla="*/ 221 w 224"/>
                <a:gd name="T15" fmla="*/ 93 h 95"/>
                <a:gd name="T16" fmla="*/ 222 w 224"/>
                <a:gd name="T17" fmla="*/ 92 h 95"/>
                <a:gd name="T18" fmla="*/ 223 w 224"/>
                <a:gd name="T19" fmla="*/ 92 h 95"/>
                <a:gd name="T20" fmla="*/ 223 w 224"/>
                <a:gd name="T21" fmla="*/ 91 h 95"/>
                <a:gd name="T22" fmla="*/ 222 w 224"/>
                <a:gd name="T23" fmla="*/ 91 h 95"/>
                <a:gd name="T24" fmla="*/ 221 w 224"/>
                <a:gd name="T25" fmla="*/ 89 h 95"/>
                <a:gd name="T26" fmla="*/ 219 w 224"/>
                <a:gd name="T27" fmla="*/ 87 h 95"/>
                <a:gd name="T28" fmla="*/ 217 w 224"/>
                <a:gd name="T29" fmla="*/ 85 h 95"/>
                <a:gd name="T30" fmla="*/ 215 w 224"/>
                <a:gd name="T31" fmla="*/ 83 h 95"/>
                <a:gd name="T32" fmla="*/ 213 w 224"/>
                <a:gd name="T33" fmla="*/ 81 h 95"/>
                <a:gd name="T34" fmla="*/ 210 w 224"/>
                <a:gd name="T35" fmla="*/ 79 h 95"/>
                <a:gd name="T36" fmla="*/ 4 w 224"/>
                <a:gd name="T37" fmla="*/ 0 h 95"/>
                <a:gd name="T38" fmla="*/ 0 w 224"/>
                <a:gd name="T39" fmla="*/ 13 h 9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4"/>
                <a:gd name="T61" fmla="*/ 0 h 95"/>
                <a:gd name="T62" fmla="*/ 224 w 224"/>
                <a:gd name="T63" fmla="*/ 95 h 9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4" h="95">
                  <a:moveTo>
                    <a:pt x="0" y="13"/>
                  </a:moveTo>
                  <a:lnTo>
                    <a:pt x="205" y="93"/>
                  </a:lnTo>
                  <a:lnTo>
                    <a:pt x="209" y="94"/>
                  </a:lnTo>
                  <a:lnTo>
                    <a:pt x="212" y="94"/>
                  </a:lnTo>
                  <a:lnTo>
                    <a:pt x="214" y="93"/>
                  </a:lnTo>
                  <a:lnTo>
                    <a:pt x="218" y="93"/>
                  </a:lnTo>
                  <a:lnTo>
                    <a:pt x="220" y="93"/>
                  </a:lnTo>
                  <a:lnTo>
                    <a:pt x="221" y="93"/>
                  </a:lnTo>
                  <a:lnTo>
                    <a:pt x="222" y="92"/>
                  </a:lnTo>
                  <a:lnTo>
                    <a:pt x="223" y="92"/>
                  </a:lnTo>
                  <a:lnTo>
                    <a:pt x="223" y="91"/>
                  </a:lnTo>
                  <a:lnTo>
                    <a:pt x="222" y="91"/>
                  </a:lnTo>
                  <a:lnTo>
                    <a:pt x="221" y="89"/>
                  </a:lnTo>
                  <a:lnTo>
                    <a:pt x="219" y="87"/>
                  </a:lnTo>
                  <a:lnTo>
                    <a:pt x="217" y="85"/>
                  </a:lnTo>
                  <a:lnTo>
                    <a:pt x="215" y="83"/>
                  </a:lnTo>
                  <a:lnTo>
                    <a:pt x="213" y="81"/>
                  </a:lnTo>
                  <a:lnTo>
                    <a:pt x="210" y="79"/>
                  </a:lnTo>
                  <a:lnTo>
                    <a:pt x="4" y="0"/>
                  </a:lnTo>
                  <a:lnTo>
                    <a:pt x="0" y="13"/>
                  </a:lnTo>
                </a:path>
              </a:pathLst>
            </a:custGeom>
            <a:noFill/>
            <a:ln w="12700" cap="rnd">
              <a:solidFill>
                <a:srgbClr val="000000"/>
              </a:solidFill>
              <a:round/>
              <a:headEnd/>
              <a:tailEnd/>
            </a:ln>
          </p:spPr>
          <p:txBody>
            <a:bodyPr/>
            <a:lstStyle/>
            <a:p>
              <a:endParaRPr lang="en-US"/>
            </a:p>
          </p:txBody>
        </p:sp>
        <p:sp>
          <p:nvSpPr>
            <p:cNvPr id="43076" name="Freeform 42"/>
            <p:cNvSpPr>
              <a:spLocks noChangeAspect="1"/>
            </p:cNvSpPr>
            <p:nvPr/>
          </p:nvSpPr>
          <p:spPr bwMode="auto">
            <a:xfrm>
              <a:off x="420" y="1398"/>
              <a:ext cx="39" cy="23"/>
            </a:xfrm>
            <a:custGeom>
              <a:avLst/>
              <a:gdLst>
                <a:gd name="T0" fmla="*/ 38 w 39"/>
                <a:gd name="T1" fmla="*/ 14 h 23"/>
                <a:gd name="T2" fmla="*/ 23 w 39"/>
                <a:gd name="T3" fmla="*/ 22 h 23"/>
                <a:gd name="T4" fmla="*/ 0 w 39"/>
                <a:gd name="T5" fmla="*/ 13 h 23"/>
                <a:gd name="T6" fmla="*/ 5 w 39"/>
                <a:gd name="T7" fmla="*/ 0 h 23"/>
                <a:gd name="T8" fmla="*/ 37 w 39"/>
                <a:gd name="T9" fmla="*/ 12 h 23"/>
                <a:gd name="T10" fmla="*/ 38 w 39"/>
                <a:gd name="T11" fmla="*/ 14 h 23"/>
                <a:gd name="T12" fmla="*/ 0 60000 65536"/>
                <a:gd name="T13" fmla="*/ 0 60000 65536"/>
                <a:gd name="T14" fmla="*/ 0 60000 65536"/>
                <a:gd name="T15" fmla="*/ 0 60000 65536"/>
                <a:gd name="T16" fmla="*/ 0 60000 65536"/>
                <a:gd name="T17" fmla="*/ 0 60000 65536"/>
                <a:gd name="T18" fmla="*/ 0 w 39"/>
                <a:gd name="T19" fmla="*/ 0 h 23"/>
                <a:gd name="T20" fmla="*/ 39 w 39"/>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9" h="23">
                  <a:moveTo>
                    <a:pt x="38" y="14"/>
                  </a:moveTo>
                  <a:lnTo>
                    <a:pt x="23" y="22"/>
                  </a:lnTo>
                  <a:lnTo>
                    <a:pt x="0" y="13"/>
                  </a:lnTo>
                  <a:lnTo>
                    <a:pt x="5" y="0"/>
                  </a:lnTo>
                  <a:lnTo>
                    <a:pt x="37" y="12"/>
                  </a:lnTo>
                  <a:lnTo>
                    <a:pt x="38" y="14"/>
                  </a:lnTo>
                </a:path>
              </a:pathLst>
            </a:custGeom>
            <a:solidFill>
              <a:srgbClr val="F2F2F2"/>
            </a:solidFill>
            <a:ln w="12700" cap="rnd">
              <a:noFill/>
              <a:round/>
              <a:headEnd/>
              <a:tailEnd/>
            </a:ln>
          </p:spPr>
          <p:txBody>
            <a:bodyPr/>
            <a:lstStyle/>
            <a:p>
              <a:endParaRPr lang="en-US"/>
            </a:p>
          </p:txBody>
        </p:sp>
        <p:sp>
          <p:nvSpPr>
            <p:cNvPr id="43077" name="Freeform 43"/>
            <p:cNvSpPr>
              <a:spLocks noChangeAspect="1"/>
            </p:cNvSpPr>
            <p:nvPr/>
          </p:nvSpPr>
          <p:spPr bwMode="auto">
            <a:xfrm>
              <a:off x="420" y="1398"/>
              <a:ext cx="39" cy="23"/>
            </a:xfrm>
            <a:custGeom>
              <a:avLst/>
              <a:gdLst>
                <a:gd name="T0" fmla="*/ 38 w 39"/>
                <a:gd name="T1" fmla="*/ 14 h 23"/>
                <a:gd name="T2" fmla="*/ 23 w 39"/>
                <a:gd name="T3" fmla="*/ 22 h 23"/>
                <a:gd name="T4" fmla="*/ 0 w 39"/>
                <a:gd name="T5" fmla="*/ 13 h 23"/>
                <a:gd name="T6" fmla="*/ 5 w 39"/>
                <a:gd name="T7" fmla="*/ 0 h 23"/>
                <a:gd name="T8" fmla="*/ 37 w 39"/>
                <a:gd name="T9" fmla="*/ 12 h 23"/>
                <a:gd name="T10" fmla="*/ 38 w 39"/>
                <a:gd name="T11" fmla="*/ 14 h 23"/>
                <a:gd name="T12" fmla="*/ 0 60000 65536"/>
                <a:gd name="T13" fmla="*/ 0 60000 65536"/>
                <a:gd name="T14" fmla="*/ 0 60000 65536"/>
                <a:gd name="T15" fmla="*/ 0 60000 65536"/>
                <a:gd name="T16" fmla="*/ 0 60000 65536"/>
                <a:gd name="T17" fmla="*/ 0 60000 65536"/>
                <a:gd name="T18" fmla="*/ 0 w 39"/>
                <a:gd name="T19" fmla="*/ 0 h 23"/>
                <a:gd name="T20" fmla="*/ 39 w 39"/>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9" h="23">
                  <a:moveTo>
                    <a:pt x="38" y="14"/>
                  </a:moveTo>
                  <a:lnTo>
                    <a:pt x="23" y="22"/>
                  </a:lnTo>
                  <a:lnTo>
                    <a:pt x="0" y="13"/>
                  </a:lnTo>
                  <a:lnTo>
                    <a:pt x="5" y="0"/>
                  </a:lnTo>
                  <a:lnTo>
                    <a:pt x="37" y="12"/>
                  </a:lnTo>
                  <a:lnTo>
                    <a:pt x="38" y="14"/>
                  </a:lnTo>
                </a:path>
              </a:pathLst>
            </a:custGeom>
            <a:noFill/>
            <a:ln w="12700" cap="rnd">
              <a:solidFill>
                <a:srgbClr val="000000"/>
              </a:solidFill>
              <a:round/>
              <a:headEnd/>
              <a:tailEnd/>
            </a:ln>
          </p:spPr>
          <p:txBody>
            <a:bodyPr/>
            <a:lstStyle/>
            <a:p>
              <a:endParaRPr lang="en-US"/>
            </a:p>
          </p:txBody>
        </p:sp>
        <p:sp>
          <p:nvSpPr>
            <p:cNvPr id="43078" name="Freeform 44"/>
            <p:cNvSpPr>
              <a:spLocks noChangeAspect="1"/>
            </p:cNvSpPr>
            <p:nvPr/>
          </p:nvSpPr>
          <p:spPr bwMode="auto">
            <a:xfrm>
              <a:off x="425" y="1384"/>
              <a:ext cx="36" cy="27"/>
            </a:xfrm>
            <a:custGeom>
              <a:avLst/>
              <a:gdLst>
                <a:gd name="T0" fmla="*/ 35 w 36"/>
                <a:gd name="T1" fmla="*/ 25 h 27"/>
                <a:gd name="T2" fmla="*/ 29 w 36"/>
                <a:gd name="T3" fmla="*/ 9 h 27"/>
                <a:gd name="T4" fmla="*/ 5 w 36"/>
                <a:gd name="T5" fmla="*/ 0 h 27"/>
                <a:gd name="T6" fmla="*/ 0 w 36"/>
                <a:gd name="T7" fmla="*/ 13 h 27"/>
                <a:gd name="T8" fmla="*/ 33 w 36"/>
                <a:gd name="T9" fmla="*/ 26 h 27"/>
                <a:gd name="T10" fmla="*/ 35 w 36"/>
                <a:gd name="T11" fmla="*/ 25 h 27"/>
                <a:gd name="T12" fmla="*/ 0 60000 65536"/>
                <a:gd name="T13" fmla="*/ 0 60000 65536"/>
                <a:gd name="T14" fmla="*/ 0 60000 65536"/>
                <a:gd name="T15" fmla="*/ 0 60000 65536"/>
                <a:gd name="T16" fmla="*/ 0 60000 65536"/>
                <a:gd name="T17" fmla="*/ 0 60000 65536"/>
                <a:gd name="T18" fmla="*/ 0 w 36"/>
                <a:gd name="T19" fmla="*/ 0 h 27"/>
                <a:gd name="T20" fmla="*/ 36 w 36"/>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6" h="27">
                  <a:moveTo>
                    <a:pt x="35" y="25"/>
                  </a:moveTo>
                  <a:lnTo>
                    <a:pt x="29" y="9"/>
                  </a:lnTo>
                  <a:lnTo>
                    <a:pt x="5" y="0"/>
                  </a:lnTo>
                  <a:lnTo>
                    <a:pt x="0" y="13"/>
                  </a:lnTo>
                  <a:lnTo>
                    <a:pt x="33" y="26"/>
                  </a:lnTo>
                  <a:lnTo>
                    <a:pt x="35" y="25"/>
                  </a:lnTo>
                </a:path>
              </a:pathLst>
            </a:custGeom>
            <a:solidFill>
              <a:srgbClr val="F2F2F2"/>
            </a:solidFill>
            <a:ln w="12700" cap="rnd">
              <a:noFill/>
              <a:round/>
              <a:headEnd/>
              <a:tailEnd/>
            </a:ln>
          </p:spPr>
          <p:txBody>
            <a:bodyPr/>
            <a:lstStyle/>
            <a:p>
              <a:endParaRPr lang="en-US"/>
            </a:p>
          </p:txBody>
        </p:sp>
        <p:sp>
          <p:nvSpPr>
            <p:cNvPr id="43079" name="Freeform 45"/>
            <p:cNvSpPr>
              <a:spLocks noChangeAspect="1"/>
            </p:cNvSpPr>
            <p:nvPr/>
          </p:nvSpPr>
          <p:spPr bwMode="auto">
            <a:xfrm>
              <a:off x="425" y="1384"/>
              <a:ext cx="36" cy="27"/>
            </a:xfrm>
            <a:custGeom>
              <a:avLst/>
              <a:gdLst>
                <a:gd name="T0" fmla="*/ 35 w 36"/>
                <a:gd name="T1" fmla="*/ 25 h 27"/>
                <a:gd name="T2" fmla="*/ 29 w 36"/>
                <a:gd name="T3" fmla="*/ 9 h 27"/>
                <a:gd name="T4" fmla="*/ 5 w 36"/>
                <a:gd name="T5" fmla="*/ 0 h 27"/>
                <a:gd name="T6" fmla="*/ 0 w 36"/>
                <a:gd name="T7" fmla="*/ 13 h 27"/>
                <a:gd name="T8" fmla="*/ 33 w 36"/>
                <a:gd name="T9" fmla="*/ 26 h 27"/>
                <a:gd name="T10" fmla="*/ 35 w 36"/>
                <a:gd name="T11" fmla="*/ 25 h 27"/>
                <a:gd name="T12" fmla="*/ 0 60000 65536"/>
                <a:gd name="T13" fmla="*/ 0 60000 65536"/>
                <a:gd name="T14" fmla="*/ 0 60000 65536"/>
                <a:gd name="T15" fmla="*/ 0 60000 65536"/>
                <a:gd name="T16" fmla="*/ 0 60000 65536"/>
                <a:gd name="T17" fmla="*/ 0 60000 65536"/>
                <a:gd name="T18" fmla="*/ 0 w 36"/>
                <a:gd name="T19" fmla="*/ 0 h 27"/>
                <a:gd name="T20" fmla="*/ 36 w 36"/>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6" h="27">
                  <a:moveTo>
                    <a:pt x="35" y="25"/>
                  </a:moveTo>
                  <a:lnTo>
                    <a:pt x="29" y="9"/>
                  </a:lnTo>
                  <a:lnTo>
                    <a:pt x="5" y="0"/>
                  </a:lnTo>
                  <a:lnTo>
                    <a:pt x="0" y="13"/>
                  </a:lnTo>
                  <a:lnTo>
                    <a:pt x="33" y="26"/>
                  </a:lnTo>
                  <a:lnTo>
                    <a:pt x="35" y="25"/>
                  </a:lnTo>
                </a:path>
              </a:pathLst>
            </a:custGeom>
            <a:noFill/>
            <a:ln w="12700" cap="rnd">
              <a:solidFill>
                <a:srgbClr val="000000"/>
              </a:solidFill>
              <a:round/>
              <a:headEnd/>
              <a:tailEnd/>
            </a:ln>
          </p:spPr>
          <p:txBody>
            <a:bodyPr/>
            <a:lstStyle/>
            <a:p>
              <a:endParaRPr lang="en-US"/>
            </a:p>
          </p:txBody>
        </p:sp>
        <p:sp>
          <p:nvSpPr>
            <p:cNvPr id="43080" name="Freeform 46"/>
            <p:cNvSpPr>
              <a:spLocks noChangeAspect="1"/>
            </p:cNvSpPr>
            <p:nvPr/>
          </p:nvSpPr>
          <p:spPr bwMode="auto">
            <a:xfrm>
              <a:off x="425" y="1385"/>
              <a:ext cx="20" cy="19"/>
            </a:xfrm>
            <a:custGeom>
              <a:avLst/>
              <a:gdLst>
                <a:gd name="T0" fmla="*/ 0 w 20"/>
                <a:gd name="T1" fmla="*/ 13 h 19"/>
                <a:gd name="T2" fmla="*/ 13 w 20"/>
                <a:gd name="T3" fmla="*/ 18 h 19"/>
                <a:gd name="T4" fmla="*/ 19 w 20"/>
                <a:gd name="T5" fmla="*/ 4 h 19"/>
                <a:gd name="T6" fmla="*/ 5 w 20"/>
                <a:gd name="T7" fmla="*/ 0 h 19"/>
                <a:gd name="T8" fmla="*/ 0 w 20"/>
                <a:gd name="T9" fmla="*/ 13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0" y="13"/>
                  </a:moveTo>
                  <a:lnTo>
                    <a:pt x="13" y="18"/>
                  </a:lnTo>
                  <a:lnTo>
                    <a:pt x="19" y="4"/>
                  </a:lnTo>
                  <a:lnTo>
                    <a:pt x="5" y="0"/>
                  </a:lnTo>
                  <a:lnTo>
                    <a:pt x="0" y="13"/>
                  </a:lnTo>
                </a:path>
              </a:pathLst>
            </a:custGeom>
            <a:solidFill>
              <a:srgbClr val="4C4C4C"/>
            </a:solidFill>
            <a:ln w="12700" cap="rnd">
              <a:noFill/>
              <a:round/>
              <a:headEnd/>
              <a:tailEnd/>
            </a:ln>
          </p:spPr>
          <p:txBody>
            <a:bodyPr/>
            <a:lstStyle/>
            <a:p>
              <a:endParaRPr lang="en-US"/>
            </a:p>
          </p:txBody>
        </p:sp>
        <p:sp>
          <p:nvSpPr>
            <p:cNvPr id="43081" name="Freeform 47"/>
            <p:cNvSpPr>
              <a:spLocks noChangeAspect="1"/>
            </p:cNvSpPr>
            <p:nvPr/>
          </p:nvSpPr>
          <p:spPr bwMode="auto">
            <a:xfrm>
              <a:off x="425" y="1385"/>
              <a:ext cx="20" cy="19"/>
            </a:xfrm>
            <a:custGeom>
              <a:avLst/>
              <a:gdLst>
                <a:gd name="T0" fmla="*/ 0 w 20"/>
                <a:gd name="T1" fmla="*/ 13 h 19"/>
                <a:gd name="T2" fmla="*/ 13 w 20"/>
                <a:gd name="T3" fmla="*/ 18 h 19"/>
                <a:gd name="T4" fmla="*/ 19 w 20"/>
                <a:gd name="T5" fmla="*/ 4 h 19"/>
                <a:gd name="T6" fmla="*/ 5 w 20"/>
                <a:gd name="T7" fmla="*/ 0 h 19"/>
                <a:gd name="T8" fmla="*/ 0 w 20"/>
                <a:gd name="T9" fmla="*/ 13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0" y="13"/>
                  </a:moveTo>
                  <a:lnTo>
                    <a:pt x="13" y="18"/>
                  </a:lnTo>
                  <a:lnTo>
                    <a:pt x="19" y="4"/>
                  </a:lnTo>
                  <a:lnTo>
                    <a:pt x="5" y="0"/>
                  </a:lnTo>
                  <a:lnTo>
                    <a:pt x="0" y="13"/>
                  </a:lnTo>
                </a:path>
              </a:pathLst>
            </a:custGeom>
            <a:noFill/>
            <a:ln w="12700" cap="rnd">
              <a:solidFill>
                <a:srgbClr val="000000"/>
              </a:solidFill>
              <a:round/>
              <a:headEnd/>
              <a:tailEnd/>
            </a:ln>
          </p:spPr>
          <p:txBody>
            <a:bodyPr/>
            <a:lstStyle/>
            <a:p>
              <a:endParaRPr lang="en-US"/>
            </a:p>
          </p:txBody>
        </p:sp>
        <p:sp>
          <p:nvSpPr>
            <p:cNvPr id="43082" name="Freeform 48"/>
            <p:cNvSpPr>
              <a:spLocks noChangeAspect="1"/>
            </p:cNvSpPr>
            <p:nvPr/>
          </p:nvSpPr>
          <p:spPr bwMode="auto">
            <a:xfrm>
              <a:off x="417" y="1407"/>
              <a:ext cx="20" cy="19"/>
            </a:xfrm>
            <a:custGeom>
              <a:avLst/>
              <a:gdLst>
                <a:gd name="T0" fmla="*/ 5 w 20"/>
                <a:gd name="T1" fmla="*/ 0 h 19"/>
                <a:gd name="T2" fmla="*/ 19 w 20"/>
                <a:gd name="T3" fmla="*/ 4 h 19"/>
                <a:gd name="T4" fmla="*/ 13 w 20"/>
                <a:gd name="T5" fmla="*/ 18 h 19"/>
                <a:gd name="T6" fmla="*/ 0 w 20"/>
                <a:gd name="T7" fmla="*/ 13 h 19"/>
                <a:gd name="T8" fmla="*/ 5 w 20"/>
                <a:gd name="T9" fmla="*/ 0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5" y="0"/>
                  </a:moveTo>
                  <a:lnTo>
                    <a:pt x="19" y="4"/>
                  </a:lnTo>
                  <a:lnTo>
                    <a:pt x="13" y="18"/>
                  </a:lnTo>
                  <a:lnTo>
                    <a:pt x="0" y="13"/>
                  </a:lnTo>
                  <a:lnTo>
                    <a:pt x="5" y="0"/>
                  </a:lnTo>
                </a:path>
              </a:pathLst>
            </a:custGeom>
            <a:solidFill>
              <a:srgbClr val="4C4C4C"/>
            </a:solidFill>
            <a:ln w="12700" cap="rnd">
              <a:noFill/>
              <a:round/>
              <a:headEnd/>
              <a:tailEnd/>
            </a:ln>
          </p:spPr>
          <p:txBody>
            <a:bodyPr/>
            <a:lstStyle/>
            <a:p>
              <a:endParaRPr lang="en-US"/>
            </a:p>
          </p:txBody>
        </p:sp>
        <p:sp>
          <p:nvSpPr>
            <p:cNvPr id="43083" name="Freeform 49"/>
            <p:cNvSpPr>
              <a:spLocks noChangeAspect="1"/>
            </p:cNvSpPr>
            <p:nvPr/>
          </p:nvSpPr>
          <p:spPr bwMode="auto">
            <a:xfrm>
              <a:off x="417" y="1407"/>
              <a:ext cx="20" cy="19"/>
            </a:xfrm>
            <a:custGeom>
              <a:avLst/>
              <a:gdLst>
                <a:gd name="T0" fmla="*/ 5 w 20"/>
                <a:gd name="T1" fmla="*/ 0 h 19"/>
                <a:gd name="T2" fmla="*/ 19 w 20"/>
                <a:gd name="T3" fmla="*/ 4 h 19"/>
                <a:gd name="T4" fmla="*/ 13 w 20"/>
                <a:gd name="T5" fmla="*/ 18 h 19"/>
                <a:gd name="T6" fmla="*/ 0 w 20"/>
                <a:gd name="T7" fmla="*/ 13 h 19"/>
                <a:gd name="T8" fmla="*/ 5 w 20"/>
                <a:gd name="T9" fmla="*/ 0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5" y="0"/>
                  </a:moveTo>
                  <a:lnTo>
                    <a:pt x="19" y="4"/>
                  </a:lnTo>
                  <a:lnTo>
                    <a:pt x="13" y="18"/>
                  </a:lnTo>
                  <a:lnTo>
                    <a:pt x="0" y="13"/>
                  </a:lnTo>
                  <a:lnTo>
                    <a:pt x="5" y="0"/>
                  </a:lnTo>
                </a:path>
              </a:pathLst>
            </a:custGeom>
            <a:noFill/>
            <a:ln w="12700" cap="rnd">
              <a:solidFill>
                <a:srgbClr val="000000"/>
              </a:solidFill>
              <a:round/>
              <a:headEnd/>
              <a:tailEnd/>
            </a:ln>
          </p:spPr>
          <p:txBody>
            <a:bodyPr/>
            <a:lstStyle/>
            <a:p>
              <a:endParaRPr lang="en-US"/>
            </a:p>
          </p:txBody>
        </p:sp>
        <p:sp>
          <p:nvSpPr>
            <p:cNvPr id="43084" name="Freeform 50"/>
            <p:cNvSpPr>
              <a:spLocks noChangeAspect="1"/>
            </p:cNvSpPr>
            <p:nvPr/>
          </p:nvSpPr>
          <p:spPr bwMode="auto">
            <a:xfrm>
              <a:off x="54" y="1237"/>
              <a:ext cx="948" cy="605"/>
            </a:xfrm>
            <a:custGeom>
              <a:avLst/>
              <a:gdLst>
                <a:gd name="T0" fmla="*/ 4 w 948"/>
                <a:gd name="T1" fmla="*/ 372 h 605"/>
                <a:gd name="T2" fmla="*/ 1 w 948"/>
                <a:gd name="T3" fmla="*/ 379 h 605"/>
                <a:gd name="T4" fmla="*/ 0 w 948"/>
                <a:gd name="T5" fmla="*/ 386 h 605"/>
                <a:gd name="T6" fmla="*/ 25 w 948"/>
                <a:gd name="T7" fmla="*/ 417 h 605"/>
                <a:gd name="T8" fmla="*/ 33 w 948"/>
                <a:gd name="T9" fmla="*/ 419 h 605"/>
                <a:gd name="T10" fmla="*/ 40 w 948"/>
                <a:gd name="T11" fmla="*/ 418 h 605"/>
                <a:gd name="T12" fmla="*/ 172 w 948"/>
                <a:gd name="T13" fmla="*/ 357 h 605"/>
                <a:gd name="T14" fmla="*/ 140 w 948"/>
                <a:gd name="T15" fmla="*/ 539 h 605"/>
                <a:gd name="T16" fmla="*/ 175 w 948"/>
                <a:gd name="T17" fmla="*/ 594 h 605"/>
                <a:gd name="T18" fmla="*/ 181 w 948"/>
                <a:gd name="T19" fmla="*/ 598 h 605"/>
                <a:gd name="T20" fmla="*/ 188 w 948"/>
                <a:gd name="T21" fmla="*/ 601 h 605"/>
                <a:gd name="T22" fmla="*/ 194 w 948"/>
                <a:gd name="T23" fmla="*/ 602 h 605"/>
                <a:gd name="T24" fmla="*/ 200 w 948"/>
                <a:gd name="T25" fmla="*/ 601 h 605"/>
                <a:gd name="T26" fmla="*/ 515 w 948"/>
                <a:gd name="T27" fmla="*/ 481 h 605"/>
                <a:gd name="T28" fmla="*/ 550 w 948"/>
                <a:gd name="T29" fmla="*/ 488 h 605"/>
                <a:gd name="T30" fmla="*/ 576 w 948"/>
                <a:gd name="T31" fmla="*/ 492 h 605"/>
                <a:gd name="T32" fmla="*/ 591 w 948"/>
                <a:gd name="T33" fmla="*/ 492 h 605"/>
                <a:gd name="T34" fmla="*/ 604 w 948"/>
                <a:gd name="T35" fmla="*/ 495 h 605"/>
                <a:gd name="T36" fmla="*/ 621 w 948"/>
                <a:gd name="T37" fmla="*/ 501 h 605"/>
                <a:gd name="T38" fmla="*/ 633 w 948"/>
                <a:gd name="T39" fmla="*/ 506 h 605"/>
                <a:gd name="T40" fmla="*/ 643 w 948"/>
                <a:gd name="T41" fmla="*/ 510 h 605"/>
                <a:gd name="T42" fmla="*/ 612 w 948"/>
                <a:gd name="T43" fmla="*/ 453 h 605"/>
                <a:gd name="T44" fmla="*/ 847 w 948"/>
                <a:gd name="T45" fmla="*/ 537 h 605"/>
                <a:gd name="T46" fmla="*/ 886 w 948"/>
                <a:gd name="T47" fmla="*/ 544 h 605"/>
                <a:gd name="T48" fmla="*/ 919 w 948"/>
                <a:gd name="T49" fmla="*/ 546 h 605"/>
                <a:gd name="T50" fmla="*/ 940 w 948"/>
                <a:gd name="T51" fmla="*/ 547 h 605"/>
                <a:gd name="T52" fmla="*/ 937 w 948"/>
                <a:gd name="T53" fmla="*/ 537 h 605"/>
                <a:gd name="T54" fmla="*/ 903 w 948"/>
                <a:gd name="T55" fmla="*/ 510 h 605"/>
                <a:gd name="T56" fmla="*/ 873 w 948"/>
                <a:gd name="T57" fmla="*/ 490 h 605"/>
                <a:gd name="T58" fmla="*/ 848 w 948"/>
                <a:gd name="T59" fmla="*/ 478 h 605"/>
                <a:gd name="T60" fmla="*/ 837 w 948"/>
                <a:gd name="T61" fmla="*/ 472 h 605"/>
                <a:gd name="T62" fmla="*/ 696 w 948"/>
                <a:gd name="T63" fmla="*/ 372 h 605"/>
                <a:gd name="T64" fmla="*/ 687 w 948"/>
                <a:gd name="T65" fmla="*/ 369 h 605"/>
                <a:gd name="T66" fmla="*/ 677 w 948"/>
                <a:gd name="T67" fmla="*/ 364 h 605"/>
                <a:gd name="T68" fmla="*/ 666 w 948"/>
                <a:gd name="T69" fmla="*/ 361 h 605"/>
                <a:gd name="T70" fmla="*/ 654 w 948"/>
                <a:gd name="T71" fmla="*/ 356 h 605"/>
                <a:gd name="T72" fmla="*/ 648 w 948"/>
                <a:gd name="T73" fmla="*/ 352 h 605"/>
                <a:gd name="T74" fmla="*/ 642 w 948"/>
                <a:gd name="T75" fmla="*/ 347 h 605"/>
                <a:gd name="T76" fmla="*/ 637 w 948"/>
                <a:gd name="T77" fmla="*/ 341 h 605"/>
                <a:gd name="T78" fmla="*/ 613 w 948"/>
                <a:gd name="T79" fmla="*/ 329 h 605"/>
                <a:gd name="T80" fmla="*/ 611 w 948"/>
                <a:gd name="T81" fmla="*/ 326 h 605"/>
                <a:gd name="T82" fmla="*/ 599 w 948"/>
                <a:gd name="T83" fmla="*/ 316 h 605"/>
                <a:gd name="T84" fmla="*/ 586 w 948"/>
                <a:gd name="T85" fmla="*/ 309 h 605"/>
                <a:gd name="T86" fmla="*/ 572 w 948"/>
                <a:gd name="T87" fmla="*/ 302 h 605"/>
                <a:gd name="T88" fmla="*/ 559 w 948"/>
                <a:gd name="T89" fmla="*/ 297 h 605"/>
                <a:gd name="T90" fmla="*/ 426 w 948"/>
                <a:gd name="T91" fmla="*/ 11 h 605"/>
                <a:gd name="T92" fmla="*/ 425 w 948"/>
                <a:gd name="T93" fmla="*/ 7 h 605"/>
                <a:gd name="T94" fmla="*/ 420 w 948"/>
                <a:gd name="T95" fmla="*/ 4 h 605"/>
                <a:gd name="T96" fmla="*/ 414 w 948"/>
                <a:gd name="T97" fmla="*/ 0 h 605"/>
                <a:gd name="T98" fmla="*/ 406 w 948"/>
                <a:gd name="T99" fmla="*/ 0 h 605"/>
                <a:gd name="T100" fmla="*/ 342 w 948"/>
                <a:gd name="T101" fmla="*/ 14 h 605"/>
                <a:gd name="T102" fmla="*/ 324 w 948"/>
                <a:gd name="T103" fmla="*/ 102 h 605"/>
                <a:gd name="T104" fmla="*/ 185 w 948"/>
                <a:gd name="T105" fmla="*/ 40 h 605"/>
                <a:gd name="T106" fmla="*/ 180 w 948"/>
                <a:gd name="T107" fmla="*/ 35 h 605"/>
                <a:gd name="T108" fmla="*/ 173 w 948"/>
                <a:gd name="T109" fmla="*/ 31 h 605"/>
                <a:gd name="T110" fmla="*/ 135 w 948"/>
                <a:gd name="T111" fmla="*/ 36 h 605"/>
                <a:gd name="T112" fmla="*/ 130 w 948"/>
                <a:gd name="T113" fmla="*/ 41 h 605"/>
                <a:gd name="T114" fmla="*/ 128 w 948"/>
                <a:gd name="T115" fmla="*/ 48 h 605"/>
                <a:gd name="T116" fmla="*/ 150 w 948"/>
                <a:gd name="T117" fmla="*/ 179 h 605"/>
                <a:gd name="T118" fmla="*/ 125 w 948"/>
                <a:gd name="T119" fmla="*/ 234 h 60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8"/>
                <a:gd name="T181" fmla="*/ 0 h 605"/>
                <a:gd name="T182" fmla="*/ 948 w 948"/>
                <a:gd name="T183" fmla="*/ 605 h 60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8" h="605">
                  <a:moveTo>
                    <a:pt x="133" y="302"/>
                  </a:moveTo>
                  <a:lnTo>
                    <a:pt x="108" y="291"/>
                  </a:lnTo>
                  <a:lnTo>
                    <a:pt x="43" y="299"/>
                  </a:lnTo>
                  <a:lnTo>
                    <a:pt x="49" y="302"/>
                  </a:lnTo>
                  <a:lnTo>
                    <a:pt x="5" y="369"/>
                  </a:lnTo>
                  <a:lnTo>
                    <a:pt x="5" y="371"/>
                  </a:lnTo>
                  <a:lnTo>
                    <a:pt x="4" y="372"/>
                  </a:lnTo>
                  <a:lnTo>
                    <a:pt x="3" y="373"/>
                  </a:lnTo>
                  <a:lnTo>
                    <a:pt x="3" y="374"/>
                  </a:lnTo>
                  <a:lnTo>
                    <a:pt x="2" y="375"/>
                  </a:lnTo>
                  <a:lnTo>
                    <a:pt x="2" y="376"/>
                  </a:lnTo>
                  <a:lnTo>
                    <a:pt x="1" y="377"/>
                  </a:lnTo>
                  <a:lnTo>
                    <a:pt x="1" y="378"/>
                  </a:lnTo>
                  <a:lnTo>
                    <a:pt x="1" y="379"/>
                  </a:lnTo>
                  <a:lnTo>
                    <a:pt x="0" y="380"/>
                  </a:lnTo>
                  <a:lnTo>
                    <a:pt x="0" y="381"/>
                  </a:lnTo>
                  <a:lnTo>
                    <a:pt x="0" y="382"/>
                  </a:lnTo>
                  <a:lnTo>
                    <a:pt x="0" y="383"/>
                  </a:lnTo>
                  <a:lnTo>
                    <a:pt x="0" y="384"/>
                  </a:lnTo>
                  <a:lnTo>
                    <a:pt x="0" y="385"/>
                  </a:lnTo>
                  <a:lnTo>
                    <a:pt x="0" y="386"/>
                  </a:lnTo>
                  <a:lnTo>
                    <a:pt x="0" y="387"/>
                  </a:lnTo>
                  <a:lnTo>
                    <a:pt x="1" y="387"/>
                  </a:lnTo>
                  <a:lnTo>
                    <a:pt x="21" y="414"/>
                  </a:lnTo>
                  <a:lnTo>
                    <a:pt x="22" y="414"/>
                  </a:lnTo>
                  <a:lnTo>
                    <a:pt x="23" y="416"/>
                  </a:lnTo>
                  <a:lnTo>
                    <a:pt x="24" y="416"/>
                  </a:lnTo>
                  <a:lnTo>
                    <a:pt x="25" y="417"/>
                  </a:lnTo>
                  <a:lnTo>
                    <a:pt x="27" y="417"/>
                  </a:lnTo>
                  <a:lnTo>
                    <a:pt x="28" y="418"/>
                  </a:lnTo>
                  <a:lnTo>
                    <a:pt x="29" y="418"/>
                  </a:lnTo>
                  <a:lnTo>
                    <a:pt x="30" y="418"/>
                  </a:lnTo>
                  <a:lnTo>
                    <a:pt x="31" y="419"/>
                  </a:lnTo>
                  <a:lnTo>
                    <a:pt x="32" y="419"/>
                  </a:lnTo>
                  <a:lnTo>
                    <a:pt x="33" y="419"/>
                  </a:lnTo>
                  <a:lnTo>
                    <a:pt x="34" y="419"/>
                  </a:lnTo>
                  <a:lnTo>
                    <a:pt x="35" y="419"/>
                  </a:lnTo>
                  <a:lnTo>
                    <a:pt x="36" y="419"/>
                  </a:lnTo>
                  <a:lnTo>
                    <a:pt x="37" y="419"/>
                  </a:lnTo>
                  <a:lnTo>
                    <a:pt x="38" y="419"/>
                  </a:lnTo>
                  <a:lnTo>
                    <a:pt x="39" y="419"/>
                  </a:lnTo>
                  <a:lnTo>
                    <a:pt x="40" y="418"/>
                  </a:lnTo>
                  <a:lnTo>
                    <a:pt x="41" y="418"/>
                  </a:lnTo>
                  <a:lnTo>
                    <a:pt x="41" y="417"/>
                  </a:lnTo>
                  <a:lnTo>
                    <a:pt x="42" y="418"/>
                  </a:lnTo>
                  <a:lnTo>
                    <a:pt x="149" y="383"/>
                  </a:lnTo>
                  <a:lnTo>
                    <a:pt x="134" y="378"/>
                  </a:lnTo>
                  <a:lnTo>
                    <a:pt x="141" y="375"/>
                  </a:lnTo>
                  <a:lnTo>
                    <a:pt x="172" y="357"/>
                  </a:lnTo>
                  <a:lnTo>
                    <a:pt x="219" y="375"/>
                  </a:lnTo>
                  <a:lnTo>
                    <a:pt x="185" y="464"/>
                  </a:lnTo>
                  <a:lnTo>
                    <a:pt x="144" y="533"/>
                  </a:lnTo>
                  <a:lnTo>
                    <a:pt x="141" y="532"/>
                  </a:lnTo>
                  <a:lnTo>
                    <a:pt x="139" y="538"/>
                  </a:lnTo>
                  <a:lnTo>
                    <a:pt x="140" y="538"/>
                  </a:lnTo>
                  <a:lnTo>
                    <a:pt x="140" y="539"/>
                  </a:lnTo>
                  <a:lnTo>
                    <a:pt x="140" y="540"/>
                  </a:lnTo>
                  <a:lnTo>
                    <a:pt x="139" y="541"/>
                  </a:lnTo>
                  <a:lnTo>
                    <a:pt x="140" y="541"/>
                  </a:lnTo>
                  <a:lnTo>
                    <a:pt x="140" y="542"/>
                  </a:lnTo>
                  <a:lnTo>
                    <a:pt x="140" y="543"/>
                  </a:lnTo>
                  <a:lnTo>
                    <a:pt x="174" y="592"/>
                  </a:lnTo>
                  <a:lnTo>
                    <a:pt x="175" y="594"/>
                  </a:lnTo>
                  <a:lnTo>
                    <a:pt x="176" y="595"/>
                  </a:lnTo>
                  <a:lnTo>
                    <a:pt x="177" y="595"/>
                  </a:lnTo>
                  <a:lnTo>
                    <a:pt x="178" y="596"/>
                  </a:lnTo>
                  <a:lnTo>
                    <a:pt x="179" y="597"/>
                  </a:lnTo>
                  <a:lnTo>
                    <a:pt x="180" y="597"/>
                  </a:lnTo>
                  <a:lnTo>
                    <a:pt x="180" y="598"/>
                  </a:lnTo>
                  <a:lnTo>
                    <a:pt x="181" y="598"/>
                  </a:lnTo>
                  <a:lnTo>
                    <a:pt x="182" y="599"/>
                  </a:lnTo>
                  <a:lnTo>
                    <a:pt x="183" y="600"/>
                  </a:lnTo>
                  <a:lnTo>
                    <a:pt x="184" y="600"/>
                  </a:lnTo>
                  <a:lnTo>
                    <a:pt x="185" y="600"/>
                  </a:lnTo>
                  <a:lnTo>
                    <a:pt x="186" y="601"/>
                  </a:lnTo>
                  <a:lnTo>
                    <a:pt x="187" y="601"/>
                  </a:lnTo>
                  <a:lnTo>
                    <a:pt x="188" y="601"/>
                  </a:lnTo>
                  <a:lnTo>
                    <a:pt x="188" y="602"/>
                  </a:lnTo>
                  <a:lnTo>
                    <a:pt x="189" y="602"/>
                  </a:lnTo>
                  <a:lnTo>
                    <a:pt x="190" y="602"/>
                  </a:lnTo>
                  <a:lnTo>
                    <a:pt x="191" y="602"/>
                  </a:lnTo>
                  <a:lnTo>
                    <a:pt x="192" y="602"/>
                  </a:lnTo>
                  <a:lnTo>
                    <a:pt x="193" y="602"/>
                  </a:lnTo>
                  <a:lnTo>
                    <a:pt x="194" y="602"/>
                  </a:lnTo>
                  <a:lnTo>
                    <a:pt x="195" y="602"/>
                  </a:lnTo>
                  <a:lnTo>
                    <a:pt x="198" y="604"/>
                  </a:lnTo>
                  <a:lnTo>
                    <a:pt x="199" y="603"/>
                  </a:lnTo>
                  <a:lnTo>
                    <a:pt x="199" y="604"/>
                  </a:lnTo>
                  <a:lnTo>
                    <a:pt x="199" y="603"/>
                  </a:lnTo>
                  <a:lnTo>
                    <a:pt x="200" y="602"/>
                  </a:lnTo>
                  <a:lnTo>
                    <a:pt x="200" y="601"/>
                  </a:lnTo>
                  <a:lnTo>
                    <a:pt x="200" y="600"/>
                  </a:lnTo>
                  <a:lnTo>
                    <a:pt x="486" y="472"/>
                  </a:lnTo>
                  <a:lnTo>
                    <a:pt x="492" y="474"/>
                  </a:lnTo>
                  <a:lnTo>
                    <a:pt x="498" y="476"/>
                  </a:lnTo>
                  <a:lnTo>
                    <a:pt x="504" y="478"/>
                  </a:lnTo>
                  <a:lnTo>
                    <a:pt x="510" y="479"/>
                  </a:lnTo>
                  <a:lnTo>
                    <a:pt x="515" y="481"/>
                  </a:lnTo>
                  <a:lnTo>
                    <a:pt x="522" y="483"/>
                  </a:lnTo>
                  <a:lnTo>
                    <a:pt x="527" y="484"/>
                  </a:lnTo>
                  <a:lnTo>
                    <a:pt x="532" y="486"/>
                  </a:lnTo>
                  <a:lnTo>
                    <a:pt x="537" y="486"/>
                  </a:lnTo>
                  <a:lnTo>
                    <a:pt x="541" y="488"/>
                  </a:lnTo>
                  <a:lnTo>
                    <a:pt x="546" y="488"/>
                  </a:lnTo>
                  <a:lnTo>
                    <a:pt x="550" y="488"/>
                  </a:lnTo>
                  <a:lnTo>
                    <a:pt x="555" y="489"/>
                  </a:lnTo>
                  <a:lnTo>
                    <a:pt x="559" y="490"/>
                  </a:lnTo>
                  <a:lnTo>
                    <a:pt x="562" y="490"/>
                  </a:lnTo>
                  <a:lnTo>
                    <a:pt x="566" y="491"/>
                  </a:lnTo>
                  <a:lnTo>
                    <a:pt x="569" y="491"/>
                  </a:lnTo>
                  <a:lnTo>
                    <a:pt x="572" y="491"/>
                  </a:lnTo>
                  <a:lnTo>
                    <a:pt x="576" y="492"/>
                  </a:lnTo>
                  <a:lnTo>
                    <a:pt x="578" y="492"/>
                  </a:lnTo>
                  <a:lnTo>
                    <a:pt x="580" y="492"/>
                  </a:lnTo>
                  <a:lnTo>
                    <a:pt x="583" y="492"/>
                  </a:lnTo>
                  <a:lnTo>
                    <a:pt x="585" y="493"/>
                  </a:lnTo>
                  <a:lnTo>
                    <a:pt x="587" y="492"/>
                  </a:lnTo>
                  <a:lnTo>
                    <a:pt x="589" y="492"/>
                  </a:lnTo>
                  <a:lnTo>
                    <a:pt x="591" y="492"/>
                  </a:lnTo>
                  <a:lnTo>
                    <a:pt x="592" y="492"/>
                  </a:lnTo>
                  <a:lnTo>
                    <a:pt x="593" y="492"/>
                  </a:lnTo>
                  <a:lnTo>
                    <a:pt x="595" y="492"/>
                  </a:lnTo>
                  <a:lnTo>
                    <a:pt x="596" y="492"/>
                  </a:lnTo>
                  <a:lnTo>
                    <a:pt x="599" y="493"/>
                  </a:lnTo>
                  <a:lnTo>
                    <a:pt x="602" y="494"/>
                  </a:lnTo>
                  <a:lnTo>
                    <a:pt x="604" y="495"/>
                  </a:lnTo>
                  <a:lnTo>
                    <a:pt x="606" y="496"/>
                  </a:lnTo>
                  <a:lnTo>
                    <a:pt x="609" y="497"/>
                  </a:lnTo>
                  <a:lnTo>
                    <a:pt x="612" y="497"/>
                  </a:lnTo>
                  <a:lnTo>
                    <a:pt x="614" y="498"/>
                  </a:lnTo>
                  <a:lnTo>
                    <a:pt x="616" y="499"/>
                  </a:lnTo>
                  <a:lnTo>
                    <a:pt x="618" y="500"/>
                  </a:lnTo>
                  <a:lnTo>
                    <a:pt x="621" y="501"/>
                  </a:lnTo>
                  <a:lnTo>
                    <a:pt x="622" y="502"/>
                  </a:lnTo>
                  <a:lnTo>
                    <a:pt x="625" y="503"/>
                  </a:lnTo>
                  <a:lnTo>
                    <a:pt x="627" y="504"/>
                  </a:lnTo>
                  <a:lnTo>
                    <a:pt x="629" y="505"/>
                  </a:lnTo>
                  <a:lnTo>
                    <a:pt x="631" y="505"/>
                  </a:lnTo>
                  <a:lnTo>
                    <a:pt x="632" y="506"/>
                  </a:lnTo>
                  <a:lnTo>
                    <a:pt x="633" y="506"/>
                  </a:lnTo>
                  <a:lnTo>
                    <a:pt x="636" y="507"/>
                  </a:lnTo>
                  <a:lnTo>
                    <a:pt x="637" y="507"/>
                  </a:lnTo>
                  <a:lnTo>
                    <a:pt x="639" y="508"/>
                  </a:lnTo>
                  <a:lnTo>
                    <a:pt x="640" y="508"/>
                  </a:lnTo>
                  <a:lnTo>
                    <a:pt x="641" y="509"/>
                  </a:lnTo>
                  <a:lnTo>
                    <a:pt x="642" y="509"/>
                  </a:lnTo>
                  <a:lnTo>
                    <a:pt x="643" y="510"/>
                  </a:lnTo>
                  <a:lnTo>
                    <a:pt x="644" y="510"/>
                  </a:lnTo>
                  <a:lnTo>
                    <a:pt x="645" y="511"/>
                  </a:lnTo>
                  <a:lnTo>
                    <a:pt x="646" y="511"/>
                  </a:lnTo>
                  <a:lnTo>
                    <a:pt x="647" y="511"/>
                  </a:lnTo>
                  <a:lnTo>
                    <a:pt x="670" y="515"/>
                  </a:lnTo>
                  <a:lnTo>
                    <a:pt x="684" y="481"/>
                  </a:lnTo>
                  <a:lnTo>
                    <a:pt x="612" y="453"/>
                  </a:lnTo>
                  <a:lnTo>
                    <a:pt x="613" y="452"/>
                  </a:lnTo>
                  <a:lnTo>
                    <a:pt x="814" y="529"/>
                  </a:lnTo>
                  <a:lnTo>
                    <a:pt x="820" y="531"/>
                  </a:lnTo>
                  <a:lnTo>
                    <a:pt x="828" y="532"/>
                  </a:lnTo>
                  <a:lnTo>
                    <a:pt x="833" y="533"/>
                  </a:lnTo>
                  <a:lnTo>
                    <a:pt x="839" y="535"/>
                  </a:lnTo>
                  <a:lnTo>
                    <a:pt x="847" y="537"/>
                  </a:lnTo>
                  <a:lnTo>
                    <a:pt x="852" y="538"/>
                  </a:lnTo>
                  <a:lnTo>
                    <a:pt x="858" y="539"/>
                  </a:lnTo>
                  <a:lnTo>
                    <a:pt x="864" y="541"/>
                  </a:lnTo>
                  <a:lnTo>
                    <a:pt x="869" y="541"/>
                  </a:lnTo>
                  <a:lnTo>
                    <a:pt x="875" y="541"/>
                  </a:lnTo>
                  <a:lnTo>
                    <a:pt x="881" y="543"/>
                  </a:lnTo>
                  <a:lnTo>
                    <a:pt x="886" y="544"/>
                  </a:lnTo>
                  <a:lnTo>
                    <a:pt x="892" y="544"/>
                  </a:lnTo>
                  <a:lnTo>
                    <a:pt x="896" y="544"/>
                  </a:lnTo>
                  <a:lnTo>
                    <a:pt x="901" y="545"/>
                  </a:lnTo>
                  <a:lnTo>
                    <a:pt x="906" y="545"/>
                  </a:lnTo>
                  <a:lnTo>
                    <a:pt x="910" y="546"/>
                  </a:lnTo>
                  <a:lnTo>
                    <a:pt x="915" y="546"/>
                  </a:lnTo>
                  <a:lnTo>
                    <a:pt x="919" y="546"/>
                  </a:lnTo>
                  <a:lnTo>
                    <a:pt x="923" y="547"/>
                  </a:lnTo>
                  <a:lnTo>
                    <a:pt x="926" y="547"/>
                  </a:lnTo>
                  <a:lnTo>
                    <a:pt x="929" y="547"/>
                  </a:lnTo>
                  <a:lnTo>
                    <a:pt x="933" y="547"/>
                  </a:lnTo>
                  <a:lnTo>
                    <a:pt x="936" y="547"/>
                  </a:lnTo>
                  <a:lnTo>
                    <a:pt x="937" y="547"/>
                  </a:lnTo>
                  <a:lnTo>
                    <a:pt x="940" y="547"/>
                  </a:lnTo>
                  <a:lnTo>
                    <a:pt x="942" y="547"/>
                  </a:lnTo>
                  <a:lnTo>
                    <a:pt x="943" y="547"/>
                  </a:lnTo>
                  <a:lnTo>
                    <a:pt x="945" y="547"/>
                  </a:lnTo>
                  <a:lnTo>
                    <a:pt x="946" y="547"/>
                  </a:lnTo>
                  <a:lnTo>
                    <a:pt x="947" y="546"/>
                  </a:lnTo>
                  <a:lnTo>
                    <a:pt x="942" y="541"/>
                  </a:lnTo>
                  <a:lnTo>
                    <a:pt x="937" y="537"/>
                  </a:lnTo>
                  <a:lnTo>
                    <a:pt x="932" y="533"/>
                  </a:lnTo>
                  <a:lnTo>
                    <a:pt x="927" y="529"/>
                  </a:lnTo>
                  <a:lnTo>
                    <a:pt x="922" y="525"/>
                  </a:lnTo>
                  <a:lnTo>
                    <a:pt x="917" y="521"/>
                  </a:lnTo>
                  <a:lnTo>
                    <a:pt x="912" y="517"/>
                  </a:lnTo>
                  <a:lnTo>
                    <a:pt x="908" y="514"/>
                  </a:lnTo>
                  <a:lnTo>
                    <a:pt x="903" y="510"/>
                  </a:lnTo>
                  <a:lnTo>
                    <a:pt x="898" y="506"/>
                  </a:lnTo>
                  <a:lnTo>
                    <a:pt x="894" y="504"/>
                  </a:lnTo>
                  <a:lnTo>
                    <a:pt x="889" y="501"/>
                  </a:lnTo>
                  <a:lnTo>
                    <a:pt x="884" y="498"/>
                  </a:lnTo>
                  <a:lnTo>
                    <a:pt x="881" y="495"/>
                  </a:lnTo>
                  <a:lnTo>
                    <a:pt x="876" y="492"/>
                  </a:lnTo>
                  <a:lnTo>
                    <a:pt x="873" y="490"/>
                  </a:lnTo>
                  <a:lnTo>
                    <a:pt x="868" y="488"/>
                  </a:lnTo>
                  <a:lnTo>
                    <a:pt x="865" y="486"/>
                  </a:lnTo>
                  <a:lnTo>
                    <a:pt x="861" y="484"/>
                  </a:lnTo>
                  <a:lnTo>
                    <a:pt x="857" y="482"/>
                  </a:lnTo>
                  <a:lnTo>
                    <a:pt x="855" y="481"/>
                  </a:lnTo>
                  <a:lnTo>
                    <a:pt x="852" y="479"/>
                  </a:lnTo>
                  <a:lnTo>
                    <a:pt x="848" y="478"/>
                  </a:lnTo>
                  <a:lnTo>
                    <a:pt x="846" y="477"/>
                  </a:lnTo>
                  <a:lnTo>
                    <a:pt x="844" y="476"/>
                  </a:lnTo>
                  <a:lnTo>
                    <a:pt x="842" y="474"/>
                  </a:lnTo>
                  <a:lnTo>
                    <a:pt x="840" y="474"/>
                  </a:lnTo>
                  <a:lnTo>
                    <a:pt x="839" y="473"/>
                  </a:lnTo>
                  <a:lnTo>
                    <a:pt x="838" y="472"/>
                  </a:lnTo>
                  <a:lnTo>
                    <a:pt x="837" y="472"/>
                  </a:lnTo>
                  <a:lnTo>
                    <a:pt x="836" y="472"/>
                  </a:lnTo>
                  <a:lnTo>
                    <a:pt x="634" y="395"/>
                  </a:lnTo>
                  <a:lnTo>
                    <a:pt x="636" y="391"/>
                  </a:lnTo>
                  <a:lnTo>
                    <a:pt x="708" y="419"/>
                  </a:lnTo>
                  <a:lnTo>
                    <a:pt x="721" y="385"/>
                  </a:lnTo>
                  <a:lnTo>
                    <a:pt x="698" y="373"/>
                  </a:lnTo>
                  <a:lnTo>
                    <a:pt x="696" y="372"/>
                  </a:lnTo>
                  <a:lnTo>
                    <a:pt x="695" y="372"/>
                  </a:lnTo>
                  <a:lnTo>
                    <a:pt x="694" y="371"/>
                  </a:lnTo>
                  <a:lnTo>
                    <a:pt x="693" y="371"/>
                  </a:lnTo>
                  <a:lnTo>
                    <a:pt x="691" y="370"/>
                  </a:lnTo>
                  <a:lnTo>
                    <a:pt x="690" y="370"/>
                  </a:lnTo>
                  <a:lnTo>
                    <a:pt x="689" y="369"/>
                  </a:lnTo>
                  <a:lnTo>
                    <a:pt x="687" y="369"/>
                  </a:lnTo>
                  <a:lnTo>
                    <a:pt x="685" y="368"/>
                  </a:lnTo>
                  <a:lnTo>
                    <a:pt x="685" y="367"/>
                  </a:lnTo>
                  <a:lnTo>
                    <a:pt x="683" y="367"/>
                  </a:lnTo>
                  <a:lnTo>
                    <a:pt x="681" y="366"/>
                  </a:lnTo>
                  <a:lnTo>
                    <a:pt x="680" y="365"/>
                  </a:lnTo>
                  <a:lnTo>
                    <a:pt x="678" y="365"/>
                  </a:lnTo>
                  <a:lnTo>
                    <a:pt x="677" y="364"/>
                  </a:lnTo>
                  <a:lnTo>
                    <a:pt x="675" y="364"/>
                  </a:lnTo>
                  <a:lnTo>
                    <a:pt x="674" y="364"/>
                  </a:lnTo>
                  <a:lnTo>
                    <a:pt x="672" y="363"/>
                  </a:lnTo>
                  <a:lnTo>
                    <a:pt x="671" y="363"/>
                  </a:lnTo>
                  <a:lnTo>
                    <a:pt x="668" y="362"/>
                  </a:lnTo>
                  <a:lnTo>
                    <a:pt x="667" y="361"/>
                  </a:lnTo>
                  <a:lnTo>
                    <a:pt x="666" y="361"/>
                  </a:lnTo>
                  <a:lnTo>
                    <a:pt x="664" y="360"/>
                  </a:lnTo>
                  <a:lnTo>
                    <a:pt x="662" y="359"/>
                  </a:lnTo>
                  <a:lnTo>
                    <a:pt x="661" y="358"/>
                  </a:lnTo>
                  <a:lnTo>
                    <a:pt x="659" y="358"/>
                  </a:lnTo>
                  <a:lnTo>
                    <a:pt x="658" y="357"/>
                  </a:lnTo>
                  <a:lnTo>
                    <a:pt x="656" y="357"/>
                  </a:lnTo>
                  <a:lnTo>
                    <a:pt x="654" y="356"/>
                  </a:lnTo>
                  <a:lnTo>
                    <a:pt x="652" y="355"/>
                  </a:lnTo>
                  <a:lnTo>
                    <a:pt x="650" y="355"/>
                  </a:lnTo>
                  <a:lnTo>
                    <a:pt x="649" y="355"/>
                  </a:lnTo>
                  <a:lnTo>
                    <a:pt x="649" y="354"/>
                  </a:lnTo>
                  <a:lnTo>
                    <a:pt x="649" y="353"/>
                  </a:lnTo>
                  <a:lnTo>
                    <a:pt x="648" y="353"/>
                  </a:lnTo>
                  <a:lnTo>
                    <a:pt x="648" y="352"/>
                  </a:lnTo>
                  <a:lnTo>
                    <a:pt x="647" y="352"/>
                  </a:lnTo>
                  <a:lnTo>
                    <a:pt x="647" y="351"/>
                  </a:lnTo>
                  <a:lnTo>
                    <a:pt x="646" y="350"/>
                  </a:lnTo>
                  <a:lnTo>
                    <a:pt x="646" y="349"/>
                  </a:lnTo>
                  <a:lnTo>
                    <a:pt x="644" y="348"/>
                  </a:lnTo>
                  <a:lnTo>
                    <a:pt x="644" y="347"/>
                  </a:lnTo>
                  <a:lnTo>
                    <a:pt x="642" y="347"/>
                  </a:lnTo>
                  <a:lnTo>
                    <a:pt x="642" y="346"/>
                  </a:lnTo>
                  <a:lnTo>
                    <a:pt x="641" y="346"/>
                  </a:lnTo>
                  <a:lnTo>
                    <a:pt x="640" y="345"/>
                  </a:lnTo>
                  <a:lnTo>
                    <a:pt x="640" y="344"/>
                  </a:lnTo>
                  <a:lnTo>
                    <a:pt x="639" y="343"/>
                  </a:lnTo>
                  <a:lnTo>
                    <a:pt x="638" y="342"/>
                  </a:lnTo>
                  <a:lnTo>
                    <a:pt x="637" y="341"/>
                  </a:lnTo>
                  <a:lnTo>
                    <a:pt x="636" y="340"/>
                  </a:lnTo>
                  <a:lnTo>
                    <a:pt x="635" y="339"/>
                  </a:lnTo>
                  <a:lnTo>
                    <a:pt x="634" y="338"/>
                  </a:lnTo>
                  <a:lnTo>
                    <a:pt x="633" y="338"/>
                  </a:lnTo>
                  <a:lnTo>
                    <a:pt x="632" y="337"/>
                  </a:lnTo>
                  <a:lnTo>
                    <a:pt x="631" y="337"/>
                  </a:lnTo>
                  <a:lnTo>
                    <a:pt x="613" y="329"/>
                  </a:lnTo>
                  <a:lnTo>
                    <a:pt x="612" y="329"/>
                  </a:lnTo>
                  <a:lnTo>
                    <a:pt x="612" y="328"/>
                  </a:lnTo>
                  <a:lnTo>
                    <a:pt x="611" y="328"/>
                  </a:lnTo>
                  <a:lnTo>
                    <a:pt x="610" y="328"/>
                  </a:lnTo>
                  <a:lnTo>
                    <a:pt x="611" y="327"/>
                  </a:lnTo>
                  <a:lnTo>
                    <a:pt x="610" y="327"/>
                  </a:lnTo>
                  <a:lnTo>
                    <a:pt x="611" y="326"/>
                  </a:lnTo>
                  <a:lnTo>
                    <a:pt x="612" y="323"/>
                  </a:lnTo>
                  <a:lnTo>
                    <a:pt x="609" y="321"/>
                  </a:lnTo>
                  <a:lnTo>
                    <a:pt x="607" y="321"/>
                  </a:lnTo>
                  <a:lnTo>
                    <a:pt x="605" y="319"/>
                  </a:lnTo>
                  <a:lnTo>
                    <a:pt x="604" y="319"/>
                  </a:lnTo>
                  <a:lnTo>
                    <a:pt x="602" y="318"/>
                  </a:lnTo>
                  <a:lnTo>
                    <a:pt x="599" y="316"/>
                  </a:lnTo>
                  <a:lnTo>
                    <a:pt x="597" y="315"/>
                  </a:lnTo>
                  <a:lnTo>
                    <a:pt x="595" y="314"/>
                  </a:lnTo>
                  <a:lnTo>
                    <a:pt x="594" y="312"/>
                  </a:lnTo>
                  <a:lnTo>
                    <a:pt x="591" y="312"/>
                  </a:lnTo>
                  <a:lnTo>
                    <a:pt x="589" y="310"/>
                  </a:lnTo>
                  <a:lnTo>
                    <a:pt x="587" y="310"/>
                  </a:lnTo>
                  <a:lnTo>
                    <a:pt x="586" y="309"/>
                  </a:lnTo>
                  <a:lnTo>
                    <a:pt x="584" y="308"/>
                  </a:lnTo>
                  <a:lnTo>
                    <a:pt x="582" y="307"/>
                  </a:lnTo>
                  <a:lnTo>
                    <a:pt x="579" y="306"/>
                  </a:lnTo>
                  <a:lnTo>
                    <a:pt x="577" y="305"/>
                  </a:lnTo>
                  <a:lnTo>
                    <a:pt x="576" y="304"/>
                  </a:lnTo>
                  <a:lnTo>
                    <a:pt x="574" y="303"/>
                  </a:lnTo>
                  <a:lnTo>
                    <a:pt x="572" y="302"/>
                  </a:lnTo>
                  <a:lnTo>
                    <a:pt x="570" y="302"/>
                  </a:lnTo>
                  <a:lnTo>
                    <a:pt x="568" y="301"/>
                  </a:lnTo>
                  <a:lnTo>
                    <a:pt x="567" y="300"/>
                  </a:lnTo>
                  <a:lnTo>
                    <a:pt x="565" y="300"/>
                  </a:lnTo>
                  <a:lnTo>
                    <a:pt x="563" y="298"/>
                  </a:lnTo>
                  <a:lnTo>
                    <a:pt x="561" y="297"/>
                  </a:lnTo>
                  <a:lnTo>
                    <a:pt x="559" y="297"/>
                  </a:lnTo>
                  <a:lnTo>
                    <a:pt x="558" y="296"/>
                  </a:lnTo>
                  <a:lnTo>
                    <a:pt x="557" y="295"/>
                  </a:lnTo>
                  <a:lnTo>
                    <a:pt x="554" y="295"/>
                  </a:lnTo>
                  <a:lnTo>
                    <a:pt x="553" y="294"/>
                  </a:lnTo>
                  <a:lnTo>
                    <a:pt x="551" y="293"/>
                  </a:lnTo>
                  <a:lnTo>
                    <a:pt x="550" y="293"/>
                  </a:lnTo>
                  <a:lnTo>
                    <a:pt x="426" y="11"/>
                  </a:lnTo>
                  <a:lnTo>
                    <a:pt x="427" y="10"/>
                  </a:lnTo>
                  <a:lnTo>
                    <a:pt x="427" y="9"/>
                  </a:lnTo>
                  <a:lnTo>
                    <a:pt x="427" y="8"/>
                  </a:lnTo>
                  <a:lnTo>
                    <a:pt x="426" y="8"/>
                  </a:lnTo>
                  <a:lnTo>
                    <a:pt x="427" y="7"/>
                  </a:lnTo>
                  <a:lnTo>
                    <a:pt x="426" y="7"/>
                  </a:lnTo>
                  <a:lnTo>
                    <a:pt x="425" y="7"/>
                  </a:lnTo>
                  <a:lnTo>
                    <a:pt x="423" y="7"/>
                  </a:lnTo>
                  <a:lnTo>
                    <a:pt x="423" y="6"/>
                  </a:lnTo>
                  <a:lnTo>
                    <a:pt x="422" y="6"/>
                  </a:lnTo>
                  <a:lnTo>
                    <a:pt x="422" y="5"/>
                  </a:lnTo>
                  <a:lnTo>
                    <a:pt x="421" y="5"/>
                  </a:lnTo>
                  <a:lnTo>
                    <a:pt x="421" y="4"/>
                  </a:lnTo>
                  <a:lnTo>
                    <a:pt x="420" y="4"/>
                  </a:lnTo>
                  <a:lnTo>
                    <a:pt x="419" y="3"/>
                  </a:lnTo>
                  <a:lnTo>
                    <a:pt x="418" y="3"/>
                  </a:lnTo>
                  <a:lnTo>
                    <a:pt x="417" y="2"/>
                  </a:lnTo>
                  <a:lnTo>
                    <a:pt x="416" y="2"/>
                  </a:lnTo>
                  <a:lnTo>
                    <a:pt x="416" y="1"/>
                  </a:lnTo>
                  <a:lnTo>
                    <a:pt x="415" y="1"/>
                  </a:lnTo>
                  <a:lnTo>
                    <a:pt x="414" y="0"/>
                  </a:lnTo>
                  <a:lnTo>
                    <a:pt x="413" y="0"/>
                  </a:lnTo>
                  <a:lnTo>
                    <a:pt x="412" y="0"/>
                  </a:lnTo>
                  <a:lnTo>
                    <a:pt x="411" y="0"/>
                  </a:lnTo>
                  <a:lnTo>
                    <a:pt x="410" y="0"/>
                  </a:lnTo>
                  <a:lnTo>
                    <a:pt x="409" y="0"/>
                  </a:lnTo>
                  <a:lnTo>
                    <a:pt x="408" y="0"/>
                  </a:lnTo>
                  <a:lnTo>
                    <a:pt x="406" y="0"/>
                  </a:lnTo>
                  <a:lnTo>
                    <a:pt x="405" y="0"/>
                  </a:lnTo>
                  <a:lnTo>
                    <a:pt x="403" y="0"/>
                  </a:lnTo>
                  <a:lnTo>
                    <a:pt x="401" y="0"/>
                  </a:lnTo>
                  <a:lnTo>
                    <a:pt x="343" y="14"/>
                  </a:lnTo>
                  <a:lnTo>
                    <a:pt x="342" y="14"/>
                  </a:lnTo>
                  <a:lnTo>
                    <a:pt x="342" y="15"/>
                  </a:lnTo>
                  <a:lnTo>
                    <a:pt x="342" y="14"/>
                  </a:lnTo>
                  <a:lnTo>
                    <a:pt x="342" y="15"/>
                  </a:lnTo>
                  <a:lnTo>
                    <a:pt x="341" y="16"/>
                  </a:lnTo>
                  <a:lnTo>
                    <a:pt x="340" y="17"/>
                  </a:lnTo>
                  <a:lnTo>
                    <a:pt x="338" y="17"/>
                  </a:lnTo>
                  <a:lnTo>
                    <a:pt x="336" y="22"/>
                  </a:lnTo>
                  <a:lnTo>
                    <a:pt x="338" y="23"/>
                  </a:lnTo>
                  <a:lnTo>
                    <a:pt x="324" y="102"/>
                  </a:lnTo>
                  <a:lnTo>
                    <a:pt x="289" y="191"/>
                  </a:lnTo>
                  <a:lnTo>
                    <a:pt x="243" y="173"/>
                  </a:lnTo>
                  <a:lnTo>
                    <a:pt x="230" y="139"/>
                  </a:lnTo>
                  <a:lnTo>
                    <a:pt x="228" y="133"/>
                  </a:lnTo>
                  <a:lnTo>
                    <a:pt x="243" y="139"/>
                  </a:lnTo>
                  <a:lnTo>
                    <a:pt x="186" y="41"/>
                  </a:lnTo>
                  <a:lnTo>
                    <a:pt x="185" y="40"/>
                  </a:lnTo>
                  <a:lnTo>
                    <a:pt x="185" y="39"/>
                  </a:lnTo>
                  <a:lnTo>
                    <a:pt x="184" y="38"/>
                  </a:lnTo>
                  <a:lnTo>
                    <a:pt x="184" y="37"/>
                  </a:lnTo>
                  <a:lnTo>
                    <a:pt x="183" y="36"/>
                  </a:lnTo>
                  <a:lnTo>
                    <a:pt x="182" y="35"/>
                  </a:lnTo>
                  <a:lnTo>
                    <a:pt x="181" y="35"/>
                  </a:lnTo>
                  <a:lnTo>
                    <a:pt x="180" y="35"/>
                  </a:lnTo>
                  <a:lnTo>
                    <a:pt x="180" y="34"/>
                  </a:lnTo>
                  <a:lnTo>
                    <a:pt x="179" y="33"/>
                  </a:lnTo>
                  <a:lnTo>
                    <a:pt x="178" y="33"/>
                  </a:lnTo>
                  <a:lnTo>
                    <a:pt x="177" y="33"/>
                  </a:lnTo>
                  <a:lnTo>
                    <a:pt x="176" y="32"/>
                  </a:lnTo>
                  <a:lnTo>
                    <a:pt x="175" y="32"/>
                  </a:lnTo>
                  <a:lnTo>
                    <a:pt x="173" y="31"/>
                  </a:lnTo>
                  <a:lnTo>
                    <a:pt x="172" y="31"/>
                  </a:lnTo>
                  <a:lnTo>
                    <a:pt x="171" y="31"/>
                  </a:lnTo>
                  <a:lnTo>
                    <a:pt x="169" y="31"/>
                  </a:lnTo>
                  <a:lnTo>
                    <a:pt x="168" y="31"/>
                  </a:lnTo>
                  <a:lnTo>
                    <a:pt x="135" y="36"/>
                  </a:lnTo>
                  <a:lnTo>
                    <a:pt x="135" y="37"/>
                  </a:lnTo>
                  <a:lnTo>
                    <a:pt x="135" y="36"/>
                  </a:lnTo>
                  <a:lnTo>
                    <a:pt x="135" y="37"/>
                  </a:lnTo>
                  <a:lnTo>
                    <a:pt x="134" y="37"/>
                  </a:lnTo>
                  <a:lnTo>
                    <a:pt x="134" y="38"/>
                  </a:lnTo>
                  <a:lnTo>
                    <a:pt x="133" y="38"/>
                  </a:lnTo>
                  <a:lnTo>
                    <a:pt x="132" y="39"/>
                  </a:lnTo>
                  <a:lnTo>
                    <a:pt x="131" y="40"/>
                  </a:lnTo>
                  <a:lnTo>
                    <a:pt x="130" y="41"/>
                  </a:lnTo>
                  <a:lnTo>
                    <a:pt x="130" y="42"/>
                  </a:lnTo>
                  <a:lnTo>
                    <a:pt x="130" y="43"/>
                  </a:lnTo>
                  <a:lnTo>
                    <a:pt x="129" y="44"/>
                  </a:lnTo>
                  <a:lnTo>
                    <a:pt x="128" y="44"/>
                  </a:lnTo>
                  <a:lnTo>
                    <a:pt x="128" y="46"/>
                  </a:lnTo>
                  <a:lnTo>
                    <a:pt x="128" y="47"/>
                  </a:lnTo>
                  <a:lnTo>
                    <a:pt x="128" y="48"/>
                  </a:lnTo>
                  <a:lnTo>
                    <a:pt x="127" y="49"/>
                  </a:lnTo>
                  <a:lnTo>
                    <a:pt x="127" y="51"/>
                  </a:lnTo>
                  <a:lnTo>
                    <a:pt x="126" y="52"/>
                  </a:lnTo>
                  <a:lnTo>
                    <a:pt x="126" y="53"/>
                  </a:lnTo>
                  <a:lnTo>
                    <a:pt x="114" y="133"/>
                  </a:lnTo>
                  <a:lnTo>
                    <a:pt x="107" y="131"/>
                  </a:lnTo>
                  <a:lnTo>
                    <a:pt x="150" y="179"/>
                  </a:lnTo>
                  <a:lnTo>
                    <a:pt x="175" y="189"/>
                  </a:lnTo>
                  <a:lnTo>
                    <a:pt x="144" y="183"/>
                  </a:lnTo>
                  <a:lnTo>
                    <a:pt x="130" y="217"/>
                  </a:lnTo>
                  <a:lnTo>
                    <a:pt x="162" y="237"/>
                  </a:lnTo>
                  <a:lnTo>
                    <a:pt x="126" y="230"/>
                  </a:lnTo>
                  <a:lnTo>
                    <a:pt x="126" y="232"/>
                  </a:lnTo>
                  <a:lnTo>
                    <a:pt x="125" y="234"/>
                  </a:lnTo>
                  <a:lnTo>
                    <a:pt x="123" y="237"/>
                  </a:lnTo>
                  <a:lnTo>
                    <a:pt x="155" y="256"/>
                  </a:lnTo>
                  <a:lnTo>
                    <a:pt x="117" y="250"/>
                  </a:lnTo>
                  <a:lnTo>
                    <a:pt x="105" y="284"/>
                  </a:lnTo>
                  <a:lnTo>
                    <a:pt x="133" y="302"/>
                  </a:lnTo>
                </a:path>
              </a:pathLst>
            </a:custGeom>
            <a:solidFill>
              <a:srgbClr val="E5E5E5"/>
            </a:solidFill>
            <a:ln w="12700" cap="rnd">
              <a:noFill/>
              <a:round/>
              <a:headEnd/>
              <a:tailEnd/>
            </a:ln>
          </p:spPr>
          <p:txBody>
            <a:bodyPr/>
            <a:lstStyle/>
            <a:p>
              <a:endParaRPr lang="en-US"/>
            </a:p>
          </p:txBody>
        </p:sp>
        <p:sp>
          <p:nvSpPr>
            <p:cNvPr id="43085" name="Freeform 51"/>
            <p:cNvSpPr>
              <a:spLocks noChangeAspect="1"/>
            </p:cNvSpPr>
            <p:nvPr/>
          </p:nvSpPr>
          <p:spPr bwMode="auto">
            <a:xfrm>
              <a:off x="54" y="1237"/>
              <a:ext cx="948" cy="605"/>
            </a:xfrm>
            <a:custGeom>
              <a:avLst/>
              <a:gdLst>
                <a:gd name="T0" fmla="*/ 49 w 948"/>
                <a:gd name="T1" fmla="*/ 301 h 605"/>
                <a:gd name="T2" fmla="*/ 0 w 948"/>
                <a:gd name="T3" fmla="*/ 381 h 605"/>
                <a:gd name="T4" fmla="*/ 0 w 948"/>
                <a:gd name="T5" fmla="*/ 387 h 605"/>
                <a:gd name="T6" fmla="*/ 32 w 948"/>
                <a:gd name="T7" fmla="*/ 419 h 605"/>
                <a:gd name="T8" fmla="*/ 41 w 948"/>
                <a:gd name="T9" fmla="*/ 417 h 605"/>
                <a:gd name="T10" fmla="*/ 171 w 948"/>
                <a:gd name="T11" fmla="*/ 357 h 605"/>
                <a:gd name="T12" fmla="*/ 141 w 948"/>
                <a:gd name="T13" fmla="*/ 532 h 605"/>
                <a:gd name="T14" fmla="*/ 139 w 948"/>
                <a:gd name="T15" fmla="*/ 540 h 605"/>
                <a:gd name="T16" fmla="*/ 140 w 948"/>
                <a:gd name="T17" fmla="*/ 543 h 605"/>
                <a:gd name="T18" fmla="*/ 185 w 948"/>
                <a:gd name="T19" fmla="*/ 600 h 605"/>
                <a:gd name="T20" fmla="*/ 194 w 948"/>
                <a:gd name="T21" fmla="*/ 602 h 605"/>
                <a:gd name="T22" fmla="*/ 199 w 948"/>
                <a:gd name="T23" fmla="*/ 602 h 605"/>
                <a:gd name="T24" fmla="*/ 497 w 948"/>
                <a:gd name="T25" fmla="*/ 476 h 605"/>
                <a:gd name="T26" fmla="*/ 541 w 948"/>
                <a:gd name="T27" fmla="*/ 488 h 605"/>
                <a:gd name="T28" fmla="*/ 572 w 948"/>
                <a:gd name="T29" fmla="*/ 491 h 605"/>
                <a:gd name="T30" fmla="*/ 590 w 948"/>
                <a:gd name="T31" fmla="*/ 492 h 605"/>
                <a:gd name="T32" fmla="*/ 606 w 948"/>
                <a:gd name="T33" fmla="*/ 496 h 605"/>
                <a:gd name="T34" fmla="*/ 639 w 948"/>
                <a:gd name="T35" fmla="*/ 508 h 605"/>
                <a:gd name="T36" fmla="*/ 670 w 948"/>
                <a:gd name="T37" fmla="*/ 515 h 605"/>
                <a:gd name="T38" fmla="*/ 814 w 948"/>
                <a:gd name="T39" fmla="*/ 528 h 605"/>
                <a:gd name="T40" fmla="*/ 864 w 948"/>
                <a:gd name="T41" fmla="*/ 541 h 605"/>
                <a:gd name="T42" fmla="*/ 906 w 948"/>
                <a:gd name="T43" fmla="*/ 545 h 605"/>
                <a:gd name="T44" fmla="*/ 936 w 948"/>
                <a:gd name="T45" fmla="*/ 547 h 605"/>
                <a:gd name="T46" fmla="*/ 947 w 948"/>
                <a:gd name="T47" fmla="*/ 546 h 605"/>
                <a:gd name="T48" fmla="*/ 908 w 948"/>
                <a:gd name="T49" fmla="*/ 514 h 605"/>
                <a:gd name="T50" fmla="*/ 873 w 948"/>
                <a:gd name="T51" fmla="*/ 490 h 605"/>
                <a:gd name="T52" fmla="*/ 846 w 948"/>
                <a:gd name="T53" fmla="*/ 477 h 605"/>
                <a:gd name="T54" fmla="*/ 836 w 948"/>
                <a:gd name="T55" fmla="*/ 472 h 605"/>
                <a:gd name="T56" fmla="*/ 721 w 948"/>
                <a:gd name="T57" fmla="*/ 385 h 605"/>
                <a:gd name="T58" fmla="*/ 681 w 948"/>
                <a:gd name="T59" fmla="*/ 366 h 605"/>
                <a:gd name="T60" fmla="*/ 656 w 948"/>
                <a:gd name="T61" fmla="*/ 357 h 605"/>
                <a:gd name="T62" fmla="*/ 643 w 948"/>
                <a:gd name="T63" fmla="*/ 347 h 605"/>
                <a:gd name="T64" fmla="*/ 633 w 948"/>
                <a:gd name="T65" fmla="*/ 338 h 605"/>
                <a:gd name="T66" fmla="*/ 611 w 948"/>
                <a:gd name="T67" fmla="*/ 328 h 605"/>
                <a:gd name="T68" fmla="*/ 604 w 948"/>
                <a:gd name="T69" fmla="*/ 318 h 605"/>
                <a:gd name="T70" fmla="*/ 571 w 948"/>
                <a:gd name="T71" fmla="*/ 302 h 605"/>
                <a:gd name="T72" fmla="*/ 550 w 948"/>
                <a:gd name="T73" fmla="*/ 293 h 605"/>
                <a:gd name="T74" fmla="*/ 426 w 948"/>
                <a:gd name="T75" fmla="*/ 8 h 605"/>
                <a:gd name="T76" fmla="*/ 423 w 948"/>
                <a:gd name="T77" fmla="*/ 7 h 605"/>
                <a:gd name="T78" fmla="*/ 417 w 948"/>
                <a:gd name="T79" fmla="*/ 2 h 605"/>
                <a:gd name="T80" fmla="*/ 401 w 948"/>
                <a:gd name="T81" fmla="*/ 0 h 605"/>
                <a:gd name="T82" fmla="*/ 340 w 948"/>
                <a:gd name="T83" fmla="*/ 16 h 605"/>
                <a:gd name="T84" fmla="*/ 338 w 948"/>
                <a:gd name="T85" fmla="*/ 23 h 605"/>
                <a:gd name="T86" fmla="*/ 229 w 948"/>
                <a:gd name="T87" fmla="*/ 139 h 605"/>
                <a:gd name="T88" fmla="*/ 184 w 948"/>
                <a:gd name="T89" fmla="*/ 39 h 605"/>
                <a:gd name="T90" fmla="*/ 176 w 948"/>
                <a:gd name="T91" fmla="*/ 32 h 605"/>
                <a:gd name="T92" fmla="*/ 134 w 948"/>
                <a:gd name="T93" fmla="*/ 36 h 605"/>
                <a:gd name="T94" fmla="*/ 129 w 948"/>
                <a:gd name="T95" fmla="*/ 44 h 605"/>
                <a:gd name="T96" fmla="*/ 106 w 948"/>
                <a:gd name="T97" fmla="*/ 130 h 605"/>
                <a:gd name="T98" fmla="*/ 130 w 948"/>
                <a:gd name="T99" fmla="*/ 217 h 605"/>
                <a:gd name="T100" fmla="*/ 124 w 948"/>
                <a:gd name="T101" fmla="*/ 234 h 605"/>
                <a:gd name="T102" fmla="*/ 104 w 948"/>
                <a:gd name="T103" fmla="*/ 284 h 6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48"/>
                <a:gd name="T157" fmla="*/ 0 h 605"/>
                <a:gd name="T158" fmla="*/ 948 w 948"/>
                <a:gd name="T159" fmla="*/ 605 h 60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48" h="605">
                  <a:moveTo>
                    <a:pt x="133" y="301"/>
                  </a:moveTo>
                  <a:lnTo>
                    <a:pt x="107" y="291"/>
                  </a:lnTo>
                  <a:lnTo>
                    <a:pt x="42" y="299"/>
                  </a:lnTo>
                  <a:lnTo>
                    <a:pt x="49" y="301"/>
                  </a:lnTo>
                  <a:lnTo>
                    <a:pt x="5" y="369"/>
                  </a:lnTo>
                  <a:lnTo>
                    <a:pt x="2" y="374"/>
                  </a:lnTo>
                  <a:lnTo>
                    <a:pt x="0" y="378"/>
                  </a:lnTo>
                  <a:lnTo>
                    <a:pt x="0" y="381"/>
                  </a:lnTo>
                  <a:lnTo>
                    <a:pt x="0" y="383"/>
                  </a:lnTo>
                  <a:lnTo>
                    <a:pt x="0" y="385"/>
                  </a:lnTo>
                  <a:lnTo>
                    <a:pt x="0" y="386"/>
                  </a:lnTo>
                  <a:lnTo>
                    <a:pt x="0" y="387"/>
                  </a:lnTo>
                  <a:lnTo>
                    <a:pt x="20" y="414"/>
                  </a:lnTo>
                  <a:lnTo>
                    <a:pt x="25" y="417"/>
                  </a:lnTo>
                  <a:lnTo>
                    <a:pt x="29" y="418"/>
                  </a:lnTo>
                  <a:lnTo>
                    <a:pt x="32" y="419"/>
                  </a:lnTo>
                  <a:lnTo>
                    <a:pt x="35" y="419"/>
                  </a:lnTo>
                  <a:lnTo>
                    <a:pt x="37" y="419"/>
                  </a:lnTo>
                  <a:lnTo>
                    <a:pt x="39" y="418"/>
                  </a:lnTo>
                  <a:lnTo>
                    <a:pt x="41" y="417"/>
                  </a:lnTo>
                  <a:lnTo>
                    <a:pt x="149" y="383"/>
                  </a:lnTo>
                  <a:lnTo>
                    <a:pt x="134" y="378"/>
                  </a:lnTo>
                  <a:lnTo>
                    <a:pt x="140" y="374"/>
                  </a:lnTo>
                  <a:lnTo>
                    <a:pt x="171" y="357"/>
                  </a:lnTo>
                  <a:lnTo>
                    <a:pt x="219" y="375"/>
                  </a:lnTo>
                  <a:lnTo>
                    <a:pt x="185" y="464"/>
                  </a:lnTo>
                  <a:lnTo>
                    <a:pt x="143" y="533"/>
                  </a:lnTo>
                  <a:lnTo>
                    <a:pt x="141" y="532"/>
                  </a:lnTo>
                  <a:lnTo>
                    <a:pt x="139" y="538"/>
                  </a:lnTo>
                  <a:lnTo>
                    <a:pt x="140" y="538"/>
                  </a:lnTo>
                  <a:lnTo>
                    <a:pt x="139" y="539"/>
                  </a:lnTo>
                  <a:lnTo>
                    <a:pt x="139" y="540"/>
                  </a:lnTo>
                  <a:lnTo>
                    <a:pt x="139" y="541"/>
                  </a:lnTo>
                  <a:lnTo>
                    <a:pt x="139" y="542"/>
                  </a:lnTo>
                  <a:lnTo>
                    <a:pt x="140" y="542"/>
                  </a:lnTo>
                  <a:lnTo>
                    <a:pt x="140" y="543"/>
                  </a:lnTo>
                  <a:lnTo>
                    <a:pt x="174" y="592"/>
                  </a:lnTo>
                  <a:lnTo>
                    <a:pt x="178" y="596"/>
                  </a:lnTo>
                  <a:lnTo>
                    <a:pt x="181" y="598"/>
                  </a:lnTo>
                  <a:lnTo>
                    <a:pt x="185" y="600"/>
                  </a:lnTo>
                  <a:lnTo>
                    <a:pt x="188" y="601"/>
                  </a:lnTo>
                  <a:lnTo>
                    <a:pt x="190" y="602"/>
                  </a:lnTo>
                  <a:lnTo>
                    <a:pt x="192" y="602"/>
                  </a:lnTo>
                  <a:lnTo>
                    <a:pt x="194" y="602"/>
                  </a:lnTo>
                  <a:lnTo>
                    <a:pt x="197" y="604"/>
                  </a:lnTo>
                  <a:lnTo>
                    <a:pt x="198" y="604"/>
                  </a:lnTo>
                  <a:lnTo>
                    <a:pt x="198" y="603"/>
                  </a:lnTo>
                  <a:lnTo>
                    <a:pt x="199" y="602"/>
                  </a:lnTo>
                  <a:lnTo>
                    <a:pt x="200" y="601"/>
                  </a:lnTo>
                  <a:lnTo>
                    <a:pt x="199" y="600"/>
                  </a:lnTo>
                  <a:lnTo>
                    <a:pt x="485" y="472"/>
                  </a:lnTo>
                  <a:lnTo>
                    <a:pt x="497" y="476"/>
                  </a:lnTo>
                  <a:lnTo>
                    <a:pt x="510" y="479"/>
                  </a:lnTo>
                  <a:lnTo>
                    <a:pt x="521" y="483"/>
                  </a:lnTo>
                  <a:lnTo>
                    <a:pt x="532" y="486"/>
                  </a:lnTo>
                  <a:lnTo>
                    <a:pt x="541" y="488"/>
                  </a:lnTo>
                  <a:lnTo>
                    <a:pt x="550" y="488"/>
                  </a:lnTo>
                  <a:lnTo>
                    <a:pt x="559" y="490"/>
                  </a:lnTo>
                  <a:lnTo>
                    <a:pt x="566" y="491"/>
                  </a:lnTo>
                  <a:lnTo>
                    <a:pt x="572" y="491"/>
                  </a:lnTo>
                  <a:lnTo>
                    <a:pt x="577" y="492"/>
                  </a:lnTo>
                  <a:lnTo>
                    <a:pt x="583" y="492"/>
                  </a:lnTo>
                  <a:lnTo>
                    <a:pt x="586" y="492"/>
                  </a:lnTo>
                  <a:lnTo>
                    <a:pt x="590" y="492"/>
                  </a:lnTo>
                  <a:lnTo>
                    <a:pt x="593" y="492"/>
                  </a:lnTo>
                  <a:lnTo>
                    <a:pt x="595" y="492"/>
                  </a:lnTo>
                  <a:lnTo>
                    <a:pt x="596" y="492"/>
                  </a:lnTo>
                  <a:lnTo>
                    <a:pt x="606" y="496"/>
                  </a:lnTo>
                  <a:lnTo>
                    <a:pt x="616" y="499"/>
                  </a:lnTo>
                  <a:lnTo>
                    <a:pt x="625" y="503"/>
                  </a:lnTo>
                  <a:lnTo>
                    <a:pt x="632" y="506"/>
                  </a:lnTo>
                  <a:lnTo>
                    <a:pt x="639" y="508"/>
                  </a:lnTo>
                  <a:lnTo>
                    <a:pt x="643" y="510"/>
                  </a:lnTo>
                  <a:lnTo>
                    <a:pt x="646" y="511"/>
                  </a:lnTo>
                  <a:lnTo>
                    <a:pt x="647" y="511"/>
                  </a:lnTo>
                  <a:lnTo>
                    <a:pt x="670" y="515"/>
                  </a:lnTo>
                  <a:lnTo>
                    <a:pt x="684" y="481"/>
                  </a:lnTo>
                  <a:lnTo>
                    <a:pt x="612" y="453"/>
                  </a:lnTo>
                  <a:lnTo>
                    <a:pt x="613" y="452"/>
                  </a:lnTo>
                  <a:lnTo>
                    <a:pt x="814" y="528"/>
                  </a:lnTo>
                  <a:lnTo>
                    <a:pt x="827" y="532"/>
                  </a:lnTo>
                  <a:lnTo>
                    <a:pt x="839" y="535"/>
                  </a:lnTo>
                  <a:lnTo>
                    <a:pt x="852" y="538"/>
                  </a:lnTo>
                  <a:lnTo>
                    <a:pt x="864" y="541"/>
                  </a:lnTo>
                  <a:lnTo>
                    <a:pt x="875" y="541"/>
                  </a:lnTo>
                  <a:lnTo>
                    <a:pt x="886" y="544"/>
                  </a:lnTo>
                  <a:lnTo>
                    <a:pt x="896" y="544"/>
                  </a:lnTo>
                  <a:lnTo>
                    <a:pt x="906" y="545"/>
                  </a:lnTo>
                  <a:lnTo>
                    <a:pt x="915" y="546"/>
                  </a:lnTo>
                  <a:lnTo>
                    <a:pt x="923" y="547"/>
                  </a:lnTo>
                  <a:lnTo>
                    <a:pt x="929" y="547"/>
                  </a:lnTo>
                  <a:lnTo>
                    <a:pt x="936" y="547"/>
                  </a:lnTo>
                  <a:lnTo>
                    <a:pt x="940" y="547"/>
                  </a:lnTo>
                  <a:lnTo>
                    <a:pt x="943" y="547"/>
                  </a:lnTo>
                  <a:lnTo>
                    <a:pt x="946" y="547"/>
                  </a:lnTo>
                  <a:lnTo>
                    <a:pt x="947" y="546"/>
                  </a:lnTo>
                  <a:lnTo>
                    <a:pt x="937" y="537"/>
                  </a:lnTo>
                  <a:lnTo>
                    <a:pt x="927" y="529"/>
                  </a:lnTo>
                  <a:lnTo>
                    <a:pt x="917" y="521"/>
                  </a:lnTo>
                  <a:lnTo>
                    <a:pt x="908" y="514"/>
                  </a:lnTo>
                  <a:lnTo>
                    <a:pt x="898" y="506"/>
                  </a:lnTo>
                  <a:lnTo>
                    <a:pt x="889" y="501"/>
                  </a:lnTo>
                  <a:lnTo>
                    <a:pt x="881" y="495"/>
                  </a:lnTo>
                  <a:lnTo>
                    <a:pt x="873" y="490"/>
                  </a:lnTo>
                  <a:lnTo>
                    <a:pt x="865" y="486"/>
                  </a:lnTo>
                  <a:lnTo>
                    <a:pt x="857" y="482"/>
                  </a:lnTo>
                  <a:lnTo>
                    <a:pt x="852" y="479"/>
                  </a:lnTo>
                  <a:lnTo>
                    <a:pt x="846" y="477"/>
                  </a:lnTo>
                  <a:lnTo>
                    <a:pt x="842" y="474"/>
                  </a:lnTo>
                  <a:lnTo>
                    <a:pt x="838" y="473"/>
                  </a:lnTo>
                  <a:lnTo>
                    <a:pt x="837" y="472"/>
                  </a:lnTo>
                  <a:lnTo>
                    <a:pt x="836" y="472"/>
                  </a:lnTo>
                  <a:lnTo>
                    <a:pt x="634" y="395"/>
                  </a:lnTo>
                  <a:lnTo>
                    <a:pt x="635" y="391"/>
                  </a:lnTo>
                  <a:lnTo>
                    <a:pt x="707" y="419"/>
                  </a:lnTo>
                  <a:lnTo>
                    <a:pt x="721" y="385"/>
                  </a:lnTo>
                  <a:lnTo>
                    <a:pt x="698" y="373"/>
                  </a:lnTo>
                  <a:lnTo>
                    <a:pt x="693" y="371"/>
                  </a:lnTo>
                  <a:lnTo>
                    <a:pt x="687" y="368"/>
                  </a:lnTo>
                  <a:lnTo>
                    <a:pt x="681" y="366"/>
                  </a:lnTo>
                  <a:lnTo>
                    <a:pt x="675" y="364"/>
                  </a:lnTo>
                  <a:lnTo>
                    <a:pt x="668" y="362"/>
                  </a:lnTo>
                  <a:lnTo>
                    <a:pt x="662" y="359"/>
                  </a:lnTo>
                  <a:lnTo>
                    <a:pt x="656" y="357"/>
                  </a:lnTo>
                  <a:lnTo>
                    <a:pt x="649" y="355"/>
                  </a:lnTo>
                  <a:lnTo>
                    <a:pt x="648" y="352"/>
                  </a:lnTo>
                  <a:lnTo>
                    <a:pt x="645" y="349"/>
                  </a:lnTo>
                  <a:lnTo>
                    <a:pt x="643" y="347"/>
                  </a:lnTo>
                  <a:lnTo>
                    <a:pt x="640" y="346"/>
                  </a:lnTo>
                  <a:lnTo>
                    <a:pt x="639" y="343"/>
                  </a:lnTo>
                  <a:lnTo>
                    <a:pt x="636" y="340"/>
                  </a:lnTo>
                  <a:lnTo>
                    <a:pt x="633" y="338"/>
                  </a:lnTo>
                  <a:lnTo>
                    <a:pt x="631" y="337"/>
                  </a:lnTo>
                  <a:lnTo>
                    <a:pt x="613" y="329"/>
                  </a:lnTo>
                  <a:lnTo>
                    <a:pt x="612" y="329"/>
                  </a:lnTo>
                  <a:lnTo>
                    <a:pt x="611" y="328"/>
                  </a:lnTo>
                  <a:lnTo>
                    <a:pt x="610" y="328"/>
                  </a:lnTo>
                  <a:lnTo>
                    <a:pt x="610" y="326"/>
                  </a:lnTo>
                  <a:lnTo>
                    <a:pt x="611" y="323"/>
                  </a:lnTo>
                  <a:lnTo>
                    <a:pt x="604" y="318"/>
                  </a:lnTo>
                  <a:lnTo>
                    <a:pt x="595" y="314"/>
                  </a:lnTo>
                  <a:lnTo>
                    <a:pt x="587" y="310"/>
                  </a:lnTo>
                  <a:lnTo>
                    <a:pt x="579" y="306"/>
                  </a:lnTo>
                  <a:lnTo>
                    <a:pt x="571" y="302"/>
                  </a:lnTo>
                  <a:lnTo>
                    <a:pt x="564" y="299"/>
                  </a:lnTo>
                  <a:lnTo>
                    <a:pt x="558" y="296"/>
                  </a:lnTo>
                  <a:lnTo>
                    <a:pt x="551" y="293"/>
                  </a:lnTo>
                  <a:lnTo>
                    <a:pt x="550" y="293"/>
                  </a:lnTo>
                  <a:lnTo>
                    <a:pt x="425" y="11"/>
                  </a:lnTo>
                  <a:lnTo>
                    <a:pt x="426" y="11"/>
                  </a:lnTo>
                  <a:lnTo>
                    <a:pt x="426" y="9"/>
                  </a:lnTo>
                  <a:lnTo>
                    <a:pt x="426" y="8"/>
                  </a:lnTo>
                  <a:lnTo>
                    <a:pt x="427" y="8"/>
                  </a:lnTo>
                  <a:lnTo>
                    <a:pt x="426" y="8"/>
                  </a:lnTo>
                  <a:lnTo>
                    <a:pt x="425" y="7"/>
                  </a:lnTo>
                  <a:lnTo>
                    <a:pt x="423" y="7"/>
                  </a:lnTo>
                  <a:lnTo>
                    <a:pt x="422" y="6"/>
                  </a:lnTo>
                  <a:lnTo>
                    <a:pt x="422" y="5"/>
                  </a:lnTo>
                  <a:lnTo>
                    <a:pt x="420" y="4"/>
                  </a:lnTo>
                  <a:lnTo>
                    <a:pt x="417" y="2"/>
                  </a:lnTo>
                  <a:lnTo>
                    <a:pt x="414" y="1"/>
                  </a:lnTo>
                  <a:lnTo>
                    <a:pt x="411" y="0"/>
                  </a:lnTo>
                  <a:lnTo>
                    <a:pt x="406" y="0"/>
                  </a:lnTo>
                  <a:lnTo>
                    <a:pt x="401" y="0"/>
                  </a:lnTo>
                  <a:lnTo>
                    <a:pt x="342" y="13"/>
                  </a:lnTo>
                  <a:lnTo>
                    <a:pt x="342" y="14"/>
                  </a:lnTo>
                  <a:lnTo>
                    <a:pt x="341" y="15"/>
                  </a:lnTo>
                  <a:lnTo>
                    <a:pt x="340" y="16"/>
                  </a:lnTo>
                  <a:lnTo>
                    <a:pt x="340" y="17"/>
                  </a:lnTo>
                  <a:lnTo>
                    <a:pt x="338" y="17"/>
                  </a:lnTo>
                  <a:lnTo>
                    <a:pt x="336" y="22"/>
                  </a:lnTo>
                  <a:lnTo>
                    <a:pt x="338" y="23"/>
                  </a:lnTo>
                  <a:lnTo>
                    <a:pt x="324" y="102"/>
                  </a:lnTo>
                  <a:lnTo>
                    <a:pt x="289" y="191"/>
                  </a:lnTo>
                  <a:lnTo>
                    <a:pt x="242" y="173"/>
                  </a:lnTo>
                  <a:lnTo>
                    <a:pt x="229" y="139"/>
                  </a:lnTo>
                  <a:lnTo>
                    <a:pt x="227" y="133"/>
                  </a:lnTo>
                  <a:lnTo>
                    <a:pt x="243" y="139"/>
                  </a:lnTo>
                  <a:lnTo>
                    <a:pt x="185" y="41"/>
                  </a:lnTo>
                  <a:lnTo>
                    <a:pt x="184" y="39"/>
                  </a:lnTo>
                  <a:lnTo>
                    <a:pt x="183" y="37"/>
                  </a:lnTo>
                  <a:lnTo>
                    <a:pt x="182" y="35"/>
                  </a:lnTo>
                  <a:lnTo>
                    <a:pt x="180" y="34"/>
                  </a:lnTo>
                  <a:lnTo>
                    <a:pt x="176" y="32"/>
                  </a:lnTo>
                  <a:lnTo>
                    <a:pt x="172" y="31"/>
                  </a:lnTo>
                  <a:lnTo>
                    <a:pt x="168" y="30"/>
                  </a:lnTo>
                  <a:lnTo>
                    <a:pt x="135" y="36"/>
                  </a:lnTo>
                  <a:lnTo>
                    <a:pt x="134" y="36"/>
                  </a:lnTo>
                  <a:lnTo>
                    <a:pt x="133" y="37"/>
                  </a:lnTo>
                  <a:lnTo>
                    <a:pt x="131" y="39"/>
                  </a:lnTo>
                  <a:lnTo>
                    <a:pt x="130" y="41"/>
                  </a:lnTo>
                  <a:lnTo>
                    <a:pt x="129" y="44"/>
                  </a:lnTo>
                  <a:lnTo>
                    <a:pt x="127" y="48"/>
                  </a:lnTo>
                  <a:lnTo>
                    <a:pt x="126" y="53"/>
                  </a:lnTo>
                  <a:lnTo>
                    <a:pt x="113" y="133"/>
                  </a:lnTo>
                  <a:lnTo>
                    <a:pt x="106" y="130"/>
                  </a:lnTo>
                  <a:lnTo>
                    <a:pt x="149" y="179"/>
                  </a:lnTo>
                  <a:lnTo>
                    <a:pt x="175" y="188"/>
                  </a:lnTo>
                  <a:lnTo>
                    <a:pt x="143" y="183"/>
                  </a:lnTo>
                  <a:lnTo>
                    <a:pt x="130" y="217"/>
                  </a:lnTo>
                  <a:lnTo>
                    <a:pt x="162" y="237"/>
                  </a:lnTo>
                  <a:lnTo>
                    <a:pt x="126" y="230"/>
                  </a:lnTo>
                  <a:lnTo>
                    <a:pt x="125" y="232"/>
                  </a:lnTo>
                  <a:lnTo>
                    <a:pt x="124" y="234"/>
                  </a:lnTo>
                  <a:lnTo>
                    <a:pt x="123" y="237"/>
                  </a:lnTo>
                  <a:lnTo>
                    <a:pt x="155" y="256"/>
                  </a:lnTo>
                  <a:lnTo>
                    <a:pt x="117" y="249"/>
                  </a:lnTo>
                  <a:lnTo>
                    <a:pt x="104" y="284"/>
                  </a:lnTo>
                  <a:lnTo>
                    <a:pt x="133" y="301"/>
                  </a:lnTo>
                </a:path>
              </a:pathLst>
            </a:custGeom>
            <a:noFill/>
            <a:ln w="12700" cap="rnd">
              <a:solidFill>
                <a:srgbClr val="000000"/>
              </a:solidFill>
              <a:round/>
              <a:headEnd/>
              <a:tailEnd/>
            </a:ln>
          </p:spPr>
          <p:txBody>
            <a:bodyPr/>
            <a:lstStyle/>
            <a:p>
              <a:endParaRPr lang="en-US"/>
            </a:p>
          </p:txBody>
        </p:sp>
        <p:sp>
          <p:nvSpPr>
            <p:cNvPr id="43086" name="Freeform 52"/>
            <p:cNvSpPr>
              <a:spLocks noChangeAspect="1"/>
            </p:cNvSpPr>
            <p:nvPr/>
          </p:nvSpPr>
          <p:spPr bwMode="auto">
            <a:xfrm>
              <a:off x="660" y="1646"/>
              <a:ext cx="175" cy="86"/>
            </a:xfrm>
            <a:custGeom>
              <a:avLst/>
              <a:gdLst>
                <a:gd name="T0" fmla="*/ 58 w 175"/>
                <a:gd name="T1" fmla="*/ 50 h 86"/>
                <a:gd name="T2" fmla="*/ 26 w 175"/>
                <a:gd name="T3" fmla="*/ 37 h 86"/>
                <a:gd name="T4" fmla="*/ 24 w 175"/>
                <a:gd name="T5" fmla="*/ 36 h 86"/>
                <a:gd name="T6" fmla="*/ 22 w 175"/>
                <a:gd name="T7" fmla="*/ 35 h 86"/>
                <a:gd name="T8" fmla="*/ 19 w 175"/>
                <a:gd name="T9" fmla="*/ 34 h 86"/>
                <a:gd name="T10" fmla="*/ 17 w 175"/>
                <a:gd name="T11" fmla="*/ 32 h 86"/>
                <a:gd name="T12" fmla="*/ 13 w 175"/>
                <a:gd name="T13" fmla="*/ 30 h 86"/>
                <a:gd name="T14" fmla="*/ 11 w 175"/>
                <a:gd name="T15" fmla="*/ 29 h 86"/>
                <a:gd name="T16" fmla="*/ 8 w 175"/>
                <a:gd name="T17" fmla="*/ 26 h 86"/>
                <a:gd name="T18" fmla="*/ 6 w 175"/>
                <a:gd name="T19" fmla="*/ 24 h 86"/>
                <a:gd name="T20" fmla="*/ 3 w 175"/>
                <a:gd name="T21" fmla="*/ 22 h 86"/>
                <a:gd name="T22" fmla="*/ 1 w 175"/>
                <a:gd name="T23" fmla="*/ 19 h 86"/>
                <a:gd name="T24" fmla="*/ 0 w 175"/>
                <a:gd name="T25" fmla="*/ 16 h 86"/>
                <a:gd name="T26" fmla="*/ 0 w 175"/>
                <a:gd name="T27" fmla="*/ 13 h 86"/>
                <a:gd name="T28" fmla="*/ 0 w 175"/>
                <a:gd name="T29" fmla="*/ 9 h 86"/>
                <a:gd name="T30" fmla="*/ 1 w 175"/>
                <a:gd name="T31" fmla="*/ 7 h 86"/>
                <a:gd name="T32" fmla="*/ 2 w 175"/>
                <a:gd name="T33" fmla="*/ 4 h 86"/>
                <a:gd name="T34" fmla="*/ 5 w 175"/>
                <a:gd name="T35" fmla="*/ 3 h 86"/>
                <a:gd name="T36" fmla="*/ 7 w 175"/>
                <a:gd name="T37" fmla="*/ 1 h 86"/>
                <a:gd name="T38" fmla="*/ 10 w 175"/>
                <a:gd name="T39" fmla="*/ 0 h 86"/>
                <a:gd name="T40" fmla="*/ 13 w 175"/>
                <a:gd name="T41" fmla="*/ 0 h 86"/>
                <a:gd name="T42" fmla="*/ 17 w 175"/>
                <a:gd name="T43" fmla="*/ 0 h 86"/>
                <a:gd name="T44" fmla="*/ 20 w 175"/>
                <a:gd name="T45" fmla="*/ 0 h 86"/>
                <a:gd name="T46" fmla="*/ 24 w 175"/>
                <a:gd name="T47" fmla="*/ 0 h 86"/>
                <a:gd name="T48" fmla="*/ 27 w 175"/>
                <a:gd name="T49" fmla="*/ 0 h 86"/>
                <a:gd name="T50" fmla="*/ 30 w 175"/>
                <a:gd name="T51" fmla="*/ 1 h 86"/>
                <a:gd name="T52" fmla="*/ 32 w 175"/>
                <a:gd name="T53" fmla="*/ 2 h 86"/>
                <a:gd name="T54" fmla="*/ 35 w 175"/>
                <a:gd name="T55" fmla="*/ 3 h 86"/>
                <a:gd name="T56" fmla="*/ 37 w 175"/>
                <a:gd name="T57" fmla="*/ 3 h 86"/>
                <a:gd name="T58" fmla="*/ 39 w 175"/>
                <a:gd name="T59" fmla="*/ 4 h 86"/>
                <a:gd name="T60" fmla="*/ 71 w 175"/>
                <a:gd name="T61" fmla="*/ 17 h 86"/>
                <a:gd name="T62" fmla="*/ 140 w 175"/>
                <a:gd name="T63" fmla="*/ 42 h 86"/>
                <a:gd name="T64" fmla="*/ 157 w 175"/>
                <a:gd name="T65" fmla="*/ 49 h 86"/>
                <a:gd name="T66" fmla="*/ 159 w 175"/>
                <a:gd name="T67" fmla="*/ 50 h 86"/>
                <a:gd name="T68" fmla="*/ 160 w 175"/>
                <a:gd name="T69" fmla="*/ 51 h 86"/>
                <a:gd name="T70" fmla="*/ 162 w 175"/>
                <a:gd name="T71" fmla="*/ 51 h 86"/>
                <a:gd name="T72" fmla="*/ 164 w 175"/>
                <a:gd name="T73" fmla="*/ 53 h 86"/>
                <a:gd name="T74" fmla="*/ 165 w 175"/>
                <a:gd name="T75" fmla="*/ 54 h 86"/>
                <a:gd name="T76" fmla="*/ 167 w 175"/>
                <a:gd name="T77" fmla="*/ 56 h 86"/>
                <a:gd name="T78" fmla="*/ 170 w 175"/>
                <a:gd name="T79" fmla="*/ 58 h 86"/>
                <a:gd name="T80" fmla="*/ 171 w 175"/>
                <a:gd name="T81" fmla="*/ 59 h 86"/>
                <a:gd name="T82" fmla="*/ 172 w 175"/>
                <a:gd name="T83" fmla="*/ 61 h 86"/>
                <a:gd name="T84" fmla="*/ 173 w 175"/>
                <a:gd name="T85" fmla="*/ 62 h 86"/>
                <a:gd name="T86" fmla="*/ 173 w 175"/>
                <a:gd name="T87" fmla="*/ 62 h 86"/>
                <a:gd name="T88" fmla="*/ 165 w 175"/>
                <a:gd name="T89" fmla="*/ 83 h 86"/>
                <a:gd name="T90" fmla="*/ 164 w 175"/>
                <a:gd name="T91" fmla="*/ 84 h 86"/>
                <a:gd name="T92" fmla="*/ 161 w 175"/>
                <a:gd name="T93" fmla="*/ 84 h 86"/>
                <a:gd name="T94" fmla="*/ 158 w 175"/>
                <a:gd name="T95" fmla="*/ 84 h 86"/>
                <a:gd name="T96" fmla="*/ 157 w 175"/>
                <a:gd name="T97" fmla="*/ 84 h 86"/>
                <a:gd name="T98" fmla="*/ 155 w 175"/>
                <a:gd name="T99" fmla="*/ 84 h 86"/>
                <a:gd name="T100" fmla="*/ 153 w 175"/>
                <a:gd name="T101" fmla="*/ 84 h 86"/>
                <a:gd name="T102" fmla="*/ 151 w 175"/>
                <a:gd name="T103" fmla="*/ 84 h 86"/>
                <a:gd name="T104" fmla="*/ 149 w 175"/>
                <a:gd name="T105" fmla="*/ 84 h 86"/>
                <a:gd name="T106" fmla="*/ 148 w 175"/>
                <a:gd name="T107" fmla="*/ 84 h 86"/>
                <a:gd name="T108" fmla="*/ 146 w 175"/>
                <a:gd name="T109" fmla="*/ 83 h 86"/>
                <a:gd name="T110" fmla="*/ 144 w 175"/>
                <a:gd name="T111" fmla="*/ 83 h 86"/>
                <a:gd name="T112" fmla="*/ 128 w 175"/>
                <a:gd name="T113" fmla="*/ 76 h 8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5"/>
                <a:gd name="T172" fmla="*/ 0 h 86"/>
                <a:gd name="T173" fmla="*/ 175 w 175"/>
                <a:gd name="T174" fmla="*/ 86 h 8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5" h="86">
                  <a:moveTo>
                    <a:pt x="121" y="74"/>
                  </a:moveTo>
                  <a:lnTo>
                    <a:pt x="58" y="50"/>
                  </a:lnTo>
                  <a:lnTo>
                    <a:pt x="56" y="49"/>
                  </a:lnTo>
                  <a:lnTo>
                    <a:pt x="26" y="37"/>
                  </a:lnTo>
                  <a:lnTo>
                    <a:pt x="25" y="37"/>
                  </a:lnTo>
                  <a:lnTo>
                    <a:pt x="24" y="36"/>
                  </a:lnTo>
                  <a:lnTo>
                    <a:pt x="23" y="36"/>
                  </a:lnTo>
                  <a:lnTo>
                    <a:pt x="22" y="35"/>
                  </a:lnTo>
                  <a:lnTo>
                    <a:pt x="21" y="35"/>
                  </a:lnTo>
                  <a:lnTo>
                    <a:pt x="19" y="34"/>
                  </a:lnTo>
                  <a:lnTo>
                    <a:pt x="18" y="34"/>
                  </a:lnTo>
                  <a:lnTo>
                    <a:pt x="17" y="32"/>
                  </a:lnTo>
                  <a:lnTo>
                    <a:pt x="15" y="32"/>
                  </a:lnTo>
                  <a:lnTo>
                    <a:pt x="13" y="30"/>
                  </a:lnTo>
                  <a:lnTo>
                    <a:pt x="12" y="29"/>
                  </a:lnTo>
                  <a:lnTo>
                    <a:pt x="11" y="29"/>
                  </a:lnTo>
                  <a:lnTo>
                    <a:pt x="9" y="28"/>
                  </a:lnTo>
                  <a:lnTo>
                    <a:pt x="8" y="26"/>
                  </a:lnTo>
                  <a:lnTo>
                    <a:pt x="7" y="25"/>
                  </a:lnTo>
                  <a:lnTo>
                    <a:pt x="6" y="24"/>
                  </a:lnTo>
                  <a:lnTo>
                    <a:pt x="5" y="23"/>
                  </a:lnTo>
                  <a:lnTo>
                    <a:pt x="3" y="22"/>
                  </a:lnTo>
                  <a:lnTo>
                    <a:pt x="2" y="21"/>
                  </a:lnTo>
                  <a:lnTo>
                    <a:pt x="1" y="19"/>
                  </a:lnTo>
                  <a:lnTo>
                    <a:pt x="0" y="17"/>
                  </a:lnTo>
                  <a:lnTo>
                    <a:pt x="0" y="16"/>
                  </a:lnTo>
                  <a:lnTo>
                    <a:pt x="0" y="14"/>
                  </a:lnTo>
                  <a:lnTo>
                    <a:pt x="0" y="13"/>
                  </a:lnTo>
                  <a:lnTo>
                    <a:pt x="0" y="11"/>
                  </a:lnTo>
                  <a:lnTo>
                    <a:pt x="0" y="9"/>
                  </a:lnTo>
                  <a:lnTo>
                    <a:pt x="0" y="8"/>
                  </a:lnTo>
                  <a:lnTo>
                    <a:pt x="1" y="7"/>
                  </a:lnTo>
                  <a:lnTo>
                    <a:pt x="1" y="6"/>
                  </a:lnTo>
                  <a:lnTo>
                    <a:pt x="2" y="4"/>
                  </a:lnTo>
                  <a:lnTo>
                    <a:pt x="3" y="3"/>
                  </a:lnTo>
                  <a:lnTo>
                    <a:pt x="5" y="3"/>
                  </a:lnTo>
                  <a:lnTo>
                    <a:pt x="6" y="2"/>
                  </a:lnTo>
                  <a:lnTo>
                    <a:pt x="7" y="1"/>
                  </a:lnTo>
                  <a:lnTo>
                    <a:pt x="9" y="1"/>
                  </a:lnTo>
                  <a:lnTo>
                    <a:pt x="10" y="0"/>
                  </a:lnTo>
                  <a:lnTo>
                    <a:pt x="12" y="0"/>
                  </a:lnTo>
                  <a:lnTo>
                    <a:pt x="13" y="0"/>
                  </a:lnTo>
                  <a:lnTo>
                    <a:pt x="15" y="0"/>
                  </a:lnTo>
                  <a:lnTo>
                    <a:pt x="17" y="0"/>
                  </a:lnTo>
                  <a:lnTo>
                    <a:pt x="18" y="0"/>
                  </a:lnTo>
                  <a:lnTo>
                    <a:pt x="20" y="0"/>
                  </a:lnTo>
                  <a:lnTo>
                    <a:pt x="22" y="0"/>
                  </a:lnTo>
                  <a:lnTo>
                    <a:pt x="24" y="0"/>
                  </a:lnTo>
                  <a:lnTo>
                    <a:pt x="25" y="0"/>
                  </a:lnTo>
                  <a:lnTo>
                    <a:pt x="27" y="0"/>
                  </a:lnTo>
                  <a:lnTo>
                    <a:pt x="28" y="0"/>
                  </a:lnTo>
                  <a:lnTo>
                    <a:pt x="30" y="1"/>
                  </a:lnTo>
                  <a:lnTo>
                    <a:pt x="31" y="1"/>
                  </a:lnTo>
                  <a:lnTo>
                    <a:pt x="32" y="2"/>
                  </a:lnTo>
                  <a:lnTo>
                    <a:pt x="34" y="2"/>
                  </a:lnTo>
                  <a:lnTo>
                    <a:pt x="35" y="3"/>
                  </a:lnTo>
                  <a:lnTo>
                    <a:pt x="36" y="3"/>
                  </a:lnTo>
                  <a:lnTo>
                    <a:pt x="37" y="3"/>
                  </a:lnTo>
                  <a:lnTo>
                    <a:pt x="38" y="4"/>
                  </a:lnTo>
                  <a:lnTo>
                    <a:pt x="39" y="4"/>
                  </a:lnTo>
                  <a:lnTo>
                    <a:pt x="70" y="16"/>
                  </a:lnTo>
                  <a:lnTo>
                    <a:pt x="71" y="17"/>
                  </a:lnTo>
                  <a:lnTo>
                    <a:pt x="134" y="40"/>
                  </a:lnTo>
                  <a:lnTo>
                    <a:pt x="140" y="42"/>
                  </a:lnTo>
                  <a:lnTo>
                    <a:pt x="156" y="49"/>
                  </a:lnTo>
                  <a:lnTo>
                    <a:pt x="157" y="49"/>
                  </a:lnTo>
                  <a:lnTo>
                    <a:pt x="158" y="50"/>
                  </a:lnTo>
                  <a:lnTo>
                    <a:pt x="159" y="50"/>
                  </a:lnTo>
                  <a:lnTo>
                    <a:pt x="159" y="51"/>
                  </a:lnTo>
                  <a:lnTo>
                    <a:pt x="160" y="51"/>
                  </a:lnTo>
                  <a:lnTo>
                    <a:pt x="161" y="51"/>
                  </a:lnTo>
                  <a:lnTo>
                    <a:pt x="162" y="51"/>
                  </a:lnTo>
                  <a:lnTo>
                    <a:pt x="163" y="52"/>
                  </a:lnTo>
                  <a:lnTo>
                    <a:pt x="164" y="53"/>
                  </a:lnTo>
                  <a:lnTo>
                    <a:pt x="165" y="53"/>
                  </a:lnTo>
                  <a:lnTo>
                    <a:pt x="165" y="54"/>
                  </a:lnTo>
                  <a:lnTo>
                    <a:pt x="167" y="55"/>
                  </a:lnTo>
                  <a:lnTo>
                    <a:pt x="167" y="56"/>
                  </a:lnTo>
                  <a:lnTo>
                    <a:pt x="169" y="57"/>
                  </a:lnTo>
                  <a:lnTo>
                    <a:pt x="170" y="58"/>
                  </a:lnTo>
                  <a:lnTo>
                    <a:pt x="170" y="59"/>
                  </a:lnTo>
                  <a:lnTo>
                    <a:pt x="171" y="59"/>
                  </a:lnTo>
                  <a:lnTo>
                    <a:pt x="171" y="60"/>
                  </a:lnTo>
                  <a:lnTo>
                    <a:pt x="172" y="61"/>
                  </a:lnTo>
                  <a:lnTo>
                    <a:pt x="173" y="61"/>
                  </a:lnTo>
                  <a:lnTo>
                    <a:pt x="173" y="62"/>
                  </a:lnTo>
                  <a:lnTo>
                    <a:pt x="174" y="62"/>
                  </a:lnTo>
                  <a:lnTo>
                    <a:pt x="173" y="62"/>
                  </a:lnTo>
                  <a:lnTo>
                    <a:pt x="173" y="63"/>
                  </a:lnTo>
                  <a:lnTo>
                    <a:pt x="165" y="83"/>
                  </a:lnTo>
                  <a:lnTo>
                    <a:pt x="164" y="83"/>
                  </a:lnTo>
                  <a:lnTo>
                    <a:pt x="164" y="84"/>
                  </a:lnTo>
                  <a:lnTo>
                    <a:pt x="162" y="84"/>
                  </a:lnTo>
                  <a:lnTo>
                    <a:pt x="161" y="84"/>
                  </a:lnTo>
                  <a:lnTo>
                    <a:pt x="160" y="84"/>
                  </a:lnTo>
                  <a:lnTo>
                    <a:pt x="158" y="84"/>
                  </a:lnTo>
                  <a:lnTo>
                    <a:pt x="157" y="85"/>
                  </a:lnTo>
                  <a:lnTo>
                    <a:pt x="157" y="84"/>
                  </a:lnTo>
                  <a:lnTo>
                    <a:pt x="156" y="85"/>
                  </a:lnTo>
                  <a:lnTo>
                    <a:pt x="155" y="84"/>
                  </a:lnTo>
                  <a:lnTo>
                    <a:pt x="154" y="84"/>
                  </a:lnTo>
                  <a:lnTo>
                    <a:pt x="153" y="84"/>
                  </a:lnTo>
                  <a:lnTo>
                    <a:pt x="152" y="84"/>
                  </a:lnTo>
                  <a:lnTo>
                    <a:pt x="151" y="84"/>
                  </a:lnTo>
                  <a:lnTo>
                    <a:pt x="150" y="84"/>
                  </a:lnTo>
                  <a:lnTo>
                    <a:pt x="149" y="84"/>
                  </a:lnTo>
                  <a:lnTo>
                    <a:pt x="149" y="83"/>
                  </a:lnTo>
                  <a:lnTo>
                    <a:pt x="148" y="84"/>
                  </a:lnTo>
                  <a:lnTo>
                    <a:pt x="147" y="83"/>
                  </a:lnTo>
                  <a:lnTo>
                    <a:pt x="146" y="83"/>
                  </a:lnTo>
                  <a:lnTo>
                    <a:pt x="145" y="83"/>
                  </a:lnTo>
                  <a:lnTo>
                    <a:pt x="144" y="83"/>
                  </a:lnTo>
                  <a:lnTo>
                    <a:pt x="144" y="82"/>
                  </a:lnTo>
                  <a:lnTo>
                    <a:pt x="128" y="76"/>
                  </a:lnTo>
                  <a:lnTo>
                    <a:pt x="121" y="74"/>
                  </a:lnTo>
                </a:path>
              </a:pathLst>
            </a:custGeom>
            <a:solidFill>
              <a:srgbClr val="50667C"/>
            </a:solidFill>
            <a:ln w="12700" cap="rnd">
              <a:noFill/>
              <a:round/>
              <a:headEnd/>
              <a:tailEnd/>
            </a:ln>
          </p:spPr>
          <p:txBody>
            <a:bodyPr/>
            <a:lstStyle/>
            <a:p>
              <a:endParaRPr lang="en-US"/>
            </a:p>
          </p:txBody>
        </p:sp>
        <p:sp>
          <p:nvSpPr>
            <p:cNvPr id="43087" name="Freeform 53"/>
            <p:cNvSpPr>
              <a:spLocks noChangeAspect="1"/>
            </p:cNvSpPr>
            <p:nvPr/>
          </p:nvSpPr>
          <p:spPr bwMode="auto">
            <a:xfrm>
              <a:off x="531" y="1638"/>
              <a:ext cx="136" cy="93"/>
            </a:xfrm>
            <a:custGeom>
              <a:avLst/>
              <a:gdLst>
                <a:gd name="T0" fmla="*/ 51 w 136"/>
                <a:gd name="T1" fmla="*/ 0 h 93"/>
                <a:gd name="T2" fmla="*/ 28 w 136"/>
                <a:gd name="T3" fmla="*/ 56 h 93"/>
                <a:gd name="T4" fmla="*/ 120 w 136"/>
                <a:gd name="T5" fmla="*/ 92 h 93"/>
                <a:gd name="T6" fmla="*/ 135 w 136"/>
                <a:gd name="T7" fmla="*/ 54 h 93"/>
                <a:gd name="T8" fmla="*/ 0 w 136"/>
                <a:gd name="T9" fmla="*/ 1 h 93"/>
                <a:gd name="T10" fmla="*/ 0 60000 65536"/>
                <a:gd name="T11" fmla="*/ 0 60000 65536"/>
                <a:gd name="T12" fmla="*/ 0 60000 65536"/>
                <a:gd name="T13" fmla="*/ 0 60000 65536"/>
                <a:gd name="T14" fmla="*/ 0 60000 65536"/>
                <a:gd name="T15" fmla="*/ 0 w 136"/>
                <a:gd name="T16" fmla="*/ 0 h 93"/>
                <a:gd name="T17" fmla="*/ 136 w 136"/>
                <a:gd name="T18" fmla="*/ 93 h 93"/>
              </a:gdLst>
              <a:ahLst/>
              <a:cxnLst>
                <a:cxn ang="T10">
                  <a:pos x="T0" y="T1"/>
                </a:cxn>
                <a:cxn ang="T11">
                  <a:pos x="T2" y="T3"/>
                </a:cxn>
                <a:cxn ang="T12">
                  <a:pos x="T4" y="T5"/>
                </a:cxn>
                <a:cxn ang="T13">
                  <a:pos x="T6" y="T7"/>
                </a:cxn>
                <a:cxn ang="T14">
                  <a:pos x="T8" y="T9"/>
                </a:cxn>
              </a:cxnLst>
              <a:rect l="T15" t="T16" r="T17" b="T18"/>
              <a:pathLst>
                <a:path w="136" h="93">
                  <a:moveTo>
                    <a:pt x="51" y="0"/>
                  </a:moveTo>
                  <a:lnTo>
                    <a:pt x="28" y="56"/>
                  </a:lnTo>
                  <a:lnTo>
                    <a:pt x="120" y="92"/>
                  </a:lnTo>
                  <a:lnTo>
                    <a:pt x="135" y="54"/>
                  </a:lnTo>
                  <a:lnTo>
                    <a:pt x="0" y="1"/>
                  </a:lnTo>
                </a:path>
              </a:pathLst>
            </a:custGeom>
            <a:noFill/>
            <a:ln w="12700" cap="rnd">
              <a:solidFill>
                <a:srgbClr val="000000"/>
              </a:solidFill>
              <a:round/>
              <a:headEnd/>
              <a:tailEnd/>
            </a:ln>
          </p:spPr>
          <p:txBody>
            <a:bodyPr/>
            <a:lstStyle/>
            <a:p>
              <a:endParaRPr lang="en-US"/>
            </a:p>
          </p:txBody>
        </p:sp>
        <p:sp>
          <p:nvSpPr>
            <p:cNvPr id="43088" name="Freeform 54"/>
            <p:cNvSpPr>
              <a:spLocks noChangeAspect="1"/>
            </p:cNvSpPr>
            <p:nvPr/>
          </p:nvSpPr>
          <p:spPr bwMode="auto">
            <a:xfrm>
              <a:off x="678" y="1616"/>
              <a:ext cx="20" cy="20"/>
            </a:xfrm>
            <a:custGeom>
              <a:avLst/>
              <a:gdLst>
                <a:gd name="T0" fmla="*/ 0 w 20"/>
                <a:gd name="T1" fmla="*/ 13 h 20"/>
                <a:gd name="T2" fmla="*/ 5 w 20"/>
                <a:gd name="T3" fmla="*/ 0 h 20"/>
                <a:gd name="T4" fmla="*/ 19 w 20"/>
                <a:gd name="T5" fmla="*/ 5 h 20"/>
                <a:gd name="T6" fmla="*/ 13 w 20"/>
                <a:gd name="T7" fmla="*/ 19 h 20"/>
                <a:gd name="T8" fmla="*/ 0 w 20"/>
                <a:gd name="T9" fmla="*/ 13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0" y="13"/>
                  </a:moveTo>
                  <a:lnTo>
                    <a:pt x="5" y="0"/>
                  </a:lnTo>
                  <a:lnTo>
                    <a:pt x="19" y="5"/>
                  </a:lnTo>
                  <a:lnTo>
                    <a:pt x="13" y="19"/>
                  </a:lnTo>
                  <a:lnTo>
                    <a:pt x="0" y="13"/>
                  </a:lnTo>
                </a:path>
              </a:pathLst>
            </a:custGeom>
            <a:solidFill>
              <a:srgbClr val="000000"/>
            </a:solidFill>
            <a:ln w="12700" cap="rnd">
              <a:noFill/>
              <a:round/>
              <a:headEnd/>
              <a:tailEnd/>
            </a:ln>
          </p:spPr>
          <p:txBody>
            <a:bodyPr/>
            <a:lstStyle/>
            <a:p>
              <a:endParaRPr lang="en-US"/>
            </a:p>
          </p:txBody>
        </p:sp>
        <p:sp>
          <p:nvSpPr>
            <p:cNvPr id="43089" name="Freeform 55"/>
            <p:cNvSpPr>
              <a:spLocks noChangeAspect="1"/>
            </p:cNvSpPr>
            <p:nvPr/>
          </p:nvSpPr>
          <p:spPr bwMode="auto">
            <a:xfrm>
              <a:off x="678" y="1616"/>
              <a:ext cx="20" cy="20"/>
            </a:xfrm>
            <a:custGeom>
              <a:avLst/>
              <a:gdLst>
                <a:gd name="T0" fmla="*/ 0 w 20"/>
                <a:gd name="T1" fmla="*/ 13 h 20"/>
                <a:gd name="T2" fmla="*/ 5 w 20"/>
                <a:gd name="T3" fmla="*/ 0 h 20"/>
                <a:gd name="T4" fmla="*/ 19 w 20"/>
                <a:gd name="T5" fmla="*/ 5 h 20"/>
                <a:gd name="T6" fmla="*/ 13 w 20"/>
                <a:gd name="T7" fmla="*/ 19 h 20"/>
                <a:gd name="T8" fmla="*/ 0 w 20"/>
                <a:gd name="T9" fmla="*/ 13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0" y="13"/>
                  </a:moveTo>
                  <a:lnTo>
                    <a:pt x="5" y="0"/>
                  </a:lnTo>
                  <a:lnTo>
                    <a:pt x="19" y="5"/>
                  </a:lnTo>
                  <a:lnTo>
                    <a:pt x="13" y="19"/>
                  </a:lnTo>
                  <a:lnTo>
                    <a:pt x="0" y="13"/>
                  </a:lnTo>
                </a:path>
              </a:pathLst>
            </a:custGeom>
            <a:noFill/>
            <a:ln w="12700" cap="rnd">
              <a:solidFill>
                <a:srgbClr val="000000"/>
              </a:solidFill>
              <a:round/>
              <a:headEnd/>
              <a:tailEnd/>
            </a:ln>
          </p:spPr>
          <p:txBody>
            <a:bodyPr/>
            <a:lstStyle/>
            <a:p>
              <a:endParaRPr lang="en-US"/>
            </a:p>
          </p:txBody>
        </p:sp>
        <p:sp>
          <p:nvSpPr>
            <p:cNvPr id="43090" name="Freeform 56"/>
            <p:cNvSpPr>
              <a:spLocks noChangeAspect="1"/>
            </p:cNvSpPr>
            <p:nvPr/>
          </p:nvSpPr>
          <p:spPr bwMode="auto">
            <a:xfrm>
              <a:off x="686" y="1583"/>
              <a:ext cx="17" cy="44"/>
            </a:xfrm>
            <a:custGeom>
              <a:avLst/>
              <a:gdLst>
                <a:gd name="T0" fmla="*/ 0 w 17"/>
                <a:gd name="T1" fmla="*/ 43 h 44"/>
                <a:gd name="T2" fmla="*/ 16 w 17"/>
                <a:gd name="T3" fmla="*/ 10 h 44"/>
                <a:gd name="T4" fmla="*/ 2 w 17"/>
                <a:gd name="T5" fmla="*/ 0 h 44"/>
                <a:gd name="T6" fmla="*/ 0 60000 65536"/>
                <a:gd name="T7" fmla="*/ 0 60000 65536"/>
                <a:gd name="T8" fmla="*/ 0 60000 65536"/>
                <a:gd name="T9" fmla="*/ 0 w 17"/>
                <a:gd name="T10" fmla="*/ 0 h 44"/>
                <a:gd name="T11" fmla="*/ 17 w 17"/>
                <a:gd name="T12" fmla="*/ 44 h 44"/>
              </a:gdLst>
              <a:ahLst/>
              <a:cxnLst>
                <a:cxn ang="T6">
                  <a:pos x="T0" y="T1"/>
                </a:cxn>
                <a:cxn ang="T7">
                  <a:pos x="T2" y="T3"/>
                </a:cxn>
                <a:cxn ang="T8">
                  <a:pos x="T4" y="T5"/>
                </a:cxn>
              </a:cxnLst>
              <a:rect l="T9" t="T10" r="T11" b="T12"/>
              <a:pathLst>
                <a:path w="17" h="44">
                  <a:moveTo>
                    <a:pt x="0" y="43"/>
                  </a:moveTo>
                  <a:lnTo>
                    <a:pt x="16" y="10"/>
                  </a:lnTo>
                  <a:lnTo>
                    <a:pt x="2" y="0"/>
                  </a:lnTo>
                </a:path>
              </a:pathLst>
            </a:custGeom>
            <a:noFill/>
            <a:ln w="12700" cap="rnd">
              <a:solidFill>
                <a:srgbClr val="000000"/>
              </a:solidFill>
              <a:round/>
              <a:headEnd/>
              <a:tailEnd/>
            </a:ln>
          </p:spPr>
          <p:txBody>
            <a:bodyPr/>
            <a:lstStyle/>
            <a:p>
              <a:endParaRPr lang="en-US"/>
            </a:p>
          </p:txBody>
        </p:sp>
        <p:sp>
          <p:nvSpPr>
            <p:cNvPr id="43091" name="Line 57"/>
            <p:cNvSpPr>
              <a:spLocks noChangeAspect="1" noChangeShapeType="1"/>
            </p:cNvSpPr>
            <p:nvPr/>
          </p:nvSpPr>
          <p:spPr bwMode="auto">
            <a:xfrm flipH="1" flipV="1">
              <a:off x="424" y="1508"/>
              <a:ext cx="210" cy="85"/>
            </a:xfrm>
            <a:prstGeom prst="line">
              <a:avLst/>
            </a:prstGeom>
            <a:noFill/>
            <a:ln w="12700">
              <a:solidFill>
                <a:srgbClr val="000000"/>
              </a:solidFill>
              <a:round/>
              <a:headEnd/>
              <a:tailEnd/>
            </a:ln>
          </p:spPr>
          <p:txBody>
            <a:bodyPr wrap="none" anchor="ctr"/>
            <a:lstStyle/>
            <a:p>
              <a:endParaRPr lang="en-US"/>
            </a:p>
          </p:txBody>
        </p:sp>
        <p:sp>
          <p:nvSpPr>
            <p:cNvPr id="43092" name="Line 58"/>
            <p:cNvSpPr>
              <a:spLocks noChangeAspect="1" noChangeShapeType="1"/>
            </p:cNvSpPr>
            <p:nvPr/>
          </p:nvSpPr>
          <p:spPr bwMode="auto">
            <a:xfrm flipH="1" flipV="1">
              <a:off x="389" y="1599"/>
              <a:ext cx="211" cy="85"/>
            </a:xfrm>
            <a:prstGeom prst="line">
              <a:avLst/>
            </a:prstGeom>
            <a:noFill/>
            <a:ln w="12700">
              <a:solidFill>
                <a:srgbClr val="000000"/>
              </a:solidFill>
              <a:round/>
              <a:headEnd/>
              <a:tailEnd/>
            </a:ln>
          </p:spPr>
          <p:txBody>
            <a:bodyPr wrap="none" anchor="ctr"/>
            <a:lstStyle/>
            <a:p>
              <a:endParaRPr lang="en-US"/>
            </a:p>
          </p:txBody>
        </p:sp>
        <p:sp>
          <p:nvSpPr>
            <p:cNvPr id="43093" name="Freeform 59"/>
            <p:cNvSpPr>
              <a:spLocks noChangeAspect="1"/>
            </p:cNvSpPr>
            <p:nvPr/>
          </p:nvSpPr>
          <p:spPr bwMode="auto">
            <a:xfrm>
              <a:off x="579" y="1530"/>
              <a:ext cx="29" cy="74"/>
            </a:xfrm>
            <a:custGeom>
              <a:avLst/>
              <a:gdLst>
                <a:gd name="T0" fmla="*/ 28 w 29"/>
                <a:gd name="T1" fmla="*/ 0 h 74"/>
                <a:gd name="T2" fmla="*/ 18 w 29"/>
                <a:gd name="T3" fmla="*/ 23 h 74"/>
                <a:gd name="T4" fmla="*/ 0 w 29"/>
                <a:gd name="T5" fmla="*/ 73 h 74"/>
                <a:gd name="T6" fmla="*/ 0 60000 65536"/>
                <a:gd name="T7" fmla="*/ 0 60000 65536"/>
                <a:gd name="T8" fmla="*/ 0 60000 65536"/>
                <a:gd name="T9" fmla="*/ 0 w 29"/>
                <a:gd name="T10" fmla="*/ 0 h 74"/>
                <a:gd name="T11" fmla="*/ 29 w 29"/>
                <a:gd name="T12" fmla="*/ 74 h 74"/>
              </a:gdLst>
              <a:ahLst/>
              <a:cxnLst>
                <a:cxn ang="T6">
                  <a:pos x="T0" y="T1"/>
                </a:cxn>
                <a:cxn ang="T7">
                  <a:pos x="T2" y="T3"/>
                </a:cxn>
                <a:cxn ang="T8">
                  <a:pos x="T4" y="T5"/>
                </a:cxn>
              </a:cxnLst>
              <a:rect l="T9" t="T10" r="T11" b="T12"/>
              <a:pathLst>
                <a:path w="29" h="74">
                  <a:moveTo>
                    <a:pt x="28" y="0"/>
                  </a:moveTo>
                  <a:lnTo>
                    <a:pt x="18" y="23"/>
                  </a:lnTo>
                  <a:lnTo>
                    <a:pt x="0" y="73"/>
                  </a:lnTo>
                </a:path>
              </a:pathLst>
            </a:custGeom>
            <a:noFill/>
            <a:ln w="12700" cap="rnd">
              <a:solidFill>
                <a:srgbClr val="000000"/>
              </a:solidFill>
              <a:round/>
              <a:headEnd/>
              <a:tailEnd/>
            </a:ln>
          </p:spPr>
          <p:txBody>
            <a:bodyPr/>
            <a:lstStyle/>
            <a:p>
              <a:endParaRPr lang="en-US"/>
            </a:p>
          </p:txBody>
        </p:sp>
        <p:sp>
          <p:nvSpPr>
            <p:cNvPr id="43094" name="Freeform 60"/>
            <p:cNvSpPr>
              <a:spLocks noChangeAspect="1"/>
            </p:cNvSpPr>
            <p:nvPr/>
          </p:nvSpPr>
          <p:spPr bwMode="auto">
            <a:xfrm>
              <a:off x="545" y="1604"/>
              <a:ext cx="34" cy="87"/>
            </a:xfrm>
            <a:custGeom>
              <a:avLst/>
              <a:gdLst>
                <a:gd name="T0" fmla="*/ 33 w 34"/>
                <a:gd name="T1" fmla="*/ 0 h 87"/>
                <a:gd name="T2" fmla="*/ 6 w 34"/>
                <a:gd name="T3" fmla="*/ 69 h 87"/>
                <a:gd name="T4" fmla="*/ 2 w 34"/>
                <a:gd name="T5" fmla="*/ 80 h 87"/>
                <a:gd name="T6" fmla="*/ 0 w 34"/>
                <a:gd name="T7" fmla="*/ 86 h 87"/>
                <a:gd name="T8" fmla="*/ 0 60000 65536"/>
                <a:gd name="T9" fmla="*/ 0 60000 65536"/>
                <a:gd name="T10" fmla="*/ 0 60000 65536"/>
                <a:gd name="T11" fmla="*/ 0 60000 65536"/>
                <a:gd name="T12" fmla="*/ 0 w 34"/>
                <a:gd name="T13" fmla="*/ 0 h 87"/>
                <a:gd name="T14" fmla="*/ 34 w 34"/>
                <a:gd name="T15" fmla="*/ 87 h 87"/>
              </a:gdLst>
              <a:ahLst/>
              <a:cxnLst>
                <a:cxn ang="T8">
                  <a:pos x="T0" y="T1"/>
                </a:cxn>
                <a:cxn ang="T9">
                  <a:pos x="T2" y="T3"/>
                </a:cxn>
                <a:cxn ang="T10">
                  <a:pos x="T4" y="T5"/>
                </a:cxn>
                <a:cxn ang="T11">
                  <a:pos x="T6" y="T7"/>
                </a:cxn>
              </a:cxnLst>
              <a:rect l="T12" t="T13" r="T14" b="T15"/>
              <a:pathLst>
                <a:path w="34" h="87">
                  <a:moveTo>
                    <a:pt x="33" y="0"/>
                  </a:moveTo>
                  <a:lnTo>
                    <a:pt x="6" y="69"/>
                  </a:lnTo>
                  <a:lnTo>
                    <a:pt x="2" y="80"/>
                  </a:lnTo>
                  <a:lnTo>
                    <a:pt x="0" y="86"/>
                  </a:lnTo>
                </a:path>
              </a:pathLst>
            </a:custGeom>
            <a:noFill/>
            <a:ln w="12700" cap="rnd">
              <a:solidFill>
                <a:srgbClr val="000000"/>
              </a:solidFill>
              <a:round/>
              <a:headEnd/>
              <a:tailEnd/>
            </a:ln>
          </p:spPr>
          <p:txBody>
            <a:bodyPr/>
            <a:lstStyle/>
            <a:p>
              <a:endParaRPr lang="en-US"/>
            </a:p>
          </p:txBody>
        </p:sp>
        <p:sp>
          <p:nvSpPr>
            <p:cNvPr id="43095" name="Line 61"/>
            <p:cNvSpPr>
              <a:spLocks noChangeAspect="1" noChangeShapeType="1"/>
            </p:cNvSpPr>
            <p:nvPr/>
          </p:nvSpPr>
          <p:spPr bwMode="auto">
            <a:xfrm flipH="1">
              <a:off x="750" y="1622"/>
              <a:ext cx="21" cy="26"/>
            </a:xfrm>
            <a:prstGeom prst="line">
              <a:avLst/>
            </a:prstGeom>
            <a:noFill/>
            <a:ln w="12700">
              <a:solidFill>
                <a:srgbClr val="000000"/>
              </a:solidFill>
              <a:round/>
              <a:headEnd/>
              <a:tailEnd/>
            </a:ln>
          </p:spPr>
          <p:txBody>
            <a:bodyPr wrap="none" anchor="ctr"/>
            <a:lstStyle/>
            <a:p>
              <a:endParaRPr lang="en-US"/>
            </a:p>
          </p:txBody>
        </p:sp>
        <p:sp>
          <p:nvSpPr>
            <p:cNvPr id="43096" name="Freeform 62"/>
            <p:cNvSpPr>
              <a:spLocks noChangeAspect="1"/>
            </p:cNvSpPr>
            <p:nvPr/>
          </p:nvSpPr>
          <p:spPr bwMode="auto">
            <a:xfrm>
              <a:off x="619" y="1618"/>
              <a:ext cx="73" cy="17"/>
            </a:xfrm>
            <a:custGeom>
              <a:avLst/>
              <a:gdLst>
                <a:gd name="T0" fmla="*/ 72 w 73"/>
                <a:gd name="T1" fmla="*/ 12 h 17"/>
                <a:gd name="T2" fmla="*/ 49 w 73"/>
                <a:gd name="T3" fmla="*/ 2 h 17"/>
                <a:gd name="T4" fmla="*/ 48 w 73"/>
                <a:gd name="T5" fmla="*/ 3 h 17"/>
                <a:gd name="T6" fmla="*/ 47 w 73"/>
                <a:gd name="T7" fmla="*/ 3 h 17"/>
                <a:gd name="T8" fmla="*/ 46 w 73"/>
                <a:gd name="T9" fmla="*/ 2 h 17"/>
                <a:gd name="T10" fmla="*/ 45 w 73"/>
                <a:gd name="T11" fmla="*/ 3 h 17"/>
                <a:gd name="T12" fmla="*/ 45 w 73"/>
                <a:gd name="T13" fmla="*/ 2 h 17"/>
                <a:gd name="T14" fmla="*/ 43 w 73"/>
                <a:gd name="T15" fmla="*/ 3 h 17"/>
                <a:gd name="T16" fmla="*/ 42 w 73"/>
                <a:gd name="T17" fmla="*/ 2 h 17"/>
                <a:gd name="T18" fmla="*/ 40 w 73"/>
                <a:gd name="T19" fmla="*/ 3 h 17"/>
                <a:gd name="T20" fmla="*/ 38 w 73"/>
                <a:gd name="T21" fmla="*/ 3 h 17"/>
                <a:gd name="T22" fmla="*/ 36 w 73"/>
                <a:gd name="T23" fmla="*/ 2 h 17"/>
                <a:gd name="T24" fmla="*/ 35 w 73"/>
                <a:gd name="T25" fmla="*/ 2 h 17"/>
                <a:gd name="T26" fmla="*/ 33 w 73"/>
                <a:gd name="T27" fmla="*/ 2 h 17"/>
                <a:gd name="T28" fmla="*/ 31 w 73"/>
                <a:gd name="T29" fmla="*/ 3 h 17"/>
                <a:gd name="T30" fmla="*/ 29 w 73"/>
                <a:gd name="T31" fmla="*/ 2 h 17"/>
                <a:gd name="T32" fmla="*/ 27 w 73"/>
                <a:gd name="T33" fmla="*/ 2 h 17"/>
                <a:gd name="T34" fmla="*/ 25 w 73"/>
                <a:gd name="T35" fmla="*/ 2 h 17"/>
                <a:gd name="T36" fmla="*/ 23 w 73"/>
                <a:gd name="T37" fmla="*/ 2 h 17"/>
                <a:gd name="T38" fmla="*/ 21 w 73"/>
                <a:gd name="T39" fmla="*/ 2 h 17"/>
                <a:gd name="T40" fmla="*/ 18 w 73"/>
                <a:gd name="T41" fmla="*/ 1 h 17"/>
                <a:gd name="T42" fmla="*/ 17 w 73"/>
                <a:gd name="T43" fmla="*/ 1 h 17"/>
                <a:gd name="T44" fmla="*/ 15 w 73"/>
                <a:gd name="T45" fmla="*/ 1 h 17"/>
                <a:gd name="T46" fmla="*/ 13 w 73"/>
                <a:gd name="T47" fmla="*/ 0 h 17"/>
                <a:gd name="T48" fmla="*/ 10 w 73"/>
                <a:gd name="T49" fmla="*/ 0 h 17"/>
                <a:gd name="T50" fmla="*/ 9 w 73"/>
                <a:gd name="T51" fmla="*/ 1 h 17"/>
                <a:gd name="T52" fmla="*/ 7 w 73"/>
                <a:gd name="T53" fmla="*/ 0 h 17"/>
                <a:gd name="T54" fmla="*/ 5 w 73"/>
                <a:gd name="T55" fmla="*/ 0 h 17"/>
                <a:gd name="T56" fmla="*/ 4 w 73"/>
                <a:gd name="T57" fmla="*/ 0 h 17"/>
                <a:gd name="T58" fmla="*/ 2 w 73"/>
                <a:gd name="T59" fmla="*/ 0 h 17"/>
                <a:gd name="T60" fmla="*/ 0 w 73"/>
                <a:gd name="T61" fmla="*/ 0 h 17"/>
                <a:gd name="T62" fmla="*/ 63 w 73"/>
                <a:gd name="T63" fmla="*/ 12 h 17"/>
                <a:gd name="T64" fmla="*/ 70 w 73"/>
                <a:gd name="T65" fmla="*/ 16 h 17"/>
                <a:gd name="T66" fmla="*/ 72 w 73"/>
                <a:gd name="T67" fmla="*/ 12 h 1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3"/>
                <a:gd name="T103" fmla="*/ 0 h 17"/>
                <a:gd name="T104" fmla="*/ 73 w 73"/>
                <a:gd name="T105" fmla="*/ 17 h 1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3" h="17">
                  <a:moveTo>
                    <a:pt x="72" y="12"/>
                  </a:moveTo>
                  <a:lnTo>
                    <a:pt x="49" y="2"/>
                  </a:lnTo>
                  <a:lnTo>
                    <a:pt x="48" y="3"/>
                  </a:lnTo>
                  <a:lnTo>
                    <a:pt x="47" y="3"/>
                  </a:lnTo>
                  <a:lnTo>
                    <a:pt x="46" y="2"/>
                  </a:lnTo>
                  <a:lnTo>
                    <a:pt x="45" y="3"/>
                  </a:lnTo>
                  <a:lnTo>
                    <a:pt x="45" y="2"/>
                  </a:lnTo>
                  <a:lnTo>
                    <a:pt x="43" y="3"/>
                  </a:lnTo>
                  <a:lnTo>
                    <a:pt x="42" y="2"/>
                  </a:lnTo>
                  <a:lnTo>
                    <a:pt x="40" y="3"/>
                  </a:lnTo>
                  <a:lnTo>
                    <a:pt x="38" y="3"/>
                  </a:lnTo>
                  <a:lnTo>
                    <a:pt x="36" y="2"/>
                  </a:lnTo>
                  <a:lnTo>
                    <a:pt x="35" y="2"/>
                  </a:lnTo>
                  <a:lnTo>
                    <a:pt x="33" y="2"/>
                  </a:lnTo>
                  <a:lnTo>
                    <a:pt x="31" y="3"/>
                  </a:lnTo>
                  <a:lnTo>
                    <a:pt x="29" y="2"/>
                  </a:lnTo>
                  <a:lnTo>
                    <a:pt x="27" y="2"/>
                  </a:lnTo>
                  <a:lnTo>
                    <a:pt x="25" y="2"/>
                  </a:lnTo>
                  <a:lnTo>
                    <a:pt x="23" y="2"/>
                  </a:lnTo>
                  <a:lnTo>
                    <a:pt x="21" y="2"/>
                  </a:lnTo>
                  <a:lnTo>
                    <a:pt x="18" y="1"/>
                  </a:lnTo>
                  <a:lnTo>
                    <a:pt x="17" y="1"/>
                  </a:lnTo>
                  <a:lnTo>
                    <a:pt x="15" y="1"/>
                  </a:lnTo>
                  <a:lnTo>
                    <a:pt x="13" y="0"/>
                  </a:lnTo>
                  <a:lnTo>
                    <a:pt x="10" y="0"/>
                  </a:lnTo>
                  <a:lnTo>
                    <a:pt x="9" y="1"/>
                  </a:lnTo>
                  <a:lnTo>
                    <a:pt x="7" y="0"/>
                  </a:lnTo>
                  <a:lnTo>
                    <a:pt x="5" y="0"/>
                  </a:lnTo>
                  <a:lnTo>
                    <a:pt x="4" y="0"/>
                  </a:lnTo>
                  <a:lnTo>
                    <a:pt x="2" y="0"/>
                  </a:lnTo>
                  <a:lnTo>
                    <a:pt x="0" y="0"/>
                  </a:lnTo>
                  <a:lnTo>
                    <a:pt x="63" y="12"/>
                  </a:lnTo>
                  <a:lnTo>
                    <a:pt x="70" y="16"/>
                  </a:lnTo>
                  <a:lnTo>
                    <a:pt x="72" y="12"/>
                  </a:lnTo>
                </a:path>
              </a:pathLst>
            </a:custGeom>
            <a:solidFill>
              <a:srgbClr val="4C4C4C"/>
            </a:solidFill>
            <a:ln w="12700" cap="rnd">
              <a:noFill/>
              <a:round/>
              <a:headEnd/>
              <a:tailEnd/>
            </a:ln>
          </p:spPr>
          <p:txBody>
            <a:bodyPr/>
            <a:lstStyle/>
            <a:p>
              <a:endParaRPr lang="en-US"/>
            </a:p>
          </p:txBody>
        </p:sp>
        <p:sp>
          <p:nvSpPr>
            <p:cNvPr id="43097" name="Freeform 63"/>
            <p:cNvSpPr>
              <a:spLocks noChangeAspect="1"/>
            </p:cNvSpPr>
            <p:nvPr/>
          </p:nvSpPr>
          <p:spPr bwMode="auto">
            <a:xfrm>
              <a:off x="436" y="1568"/>
              <a:ext cx="559" cy="211"/>
            </a:xfrm>
            <a:custGeom>
              <a:avLst/>
              <a:gdLst>
                <a:gd name="T0" fmla="*/ 557 w 559"/>
                <a:gd name="T1" fmla="*/ 208 h 211"/>
                <a:gd name="T2" fmla="*/ 554 w 559"/>
                <a:gd name="T3" fmla="*/ 209 h 211"/>
                <a:gd name="T4" fmla="*/ 545 w 559"/>
                <a:gd name="T5" fmla="*/ 205 h 211"/>
                <a:gd name="T6" fmla="*/ 534 w 559"/>
                <a:gd name="T7" fmla="*/ 200 h 211"/>
                <a:gd name="T8" fmla="*/ 522 w 559"/>
                <a:gd name="T9" fmla="*/ 194 h 211"/>
                <a:gd name="T10" fmla="*/ 511 w 559"/>
                <a:gd name="T11" fmla="*/ 188 h 211"/>
                <a:gd name="T12" fmla="*/ 502 w 559"/>
                <a:gd name="T13" fmla="*/ 182 h 211"/>
                <a:gd name="T14" fmla="*/ 489 w 559"/>
                <a:gd name="T15" fmla="*/ 174 h 211"/>
                <a:gd name="T16" fmla="*/ 475 w 559"/>
                <a:gd name="T17" fmla="*/ 166 h 211"/>
                <a:gd name="T18" fmla="*/ 459 w 559"/>
                <a:gd name="T19" fmla="*/ 157 h 211"/>
                <a:gd name="T20" fmla="*/ 447 w 559"/>
                <a:gd name="T21" fmla="*/ 151 h 211"/>
                <a:gd name="T22" fmla="*/ 436 w 559"/>
                <a:gd name="T23" fmla="*/ 146 h 211"/>
                <a:gd name="T24" fmla="*/ 423 w 559"/>
                <a:gd name="T25" fmla="*/ 140 h 211"/>
                <a:gd name="T26" fmla="*/ 406 w 559"/>
                <a:gd name="T27" fmla="*/ 133 h 211"/>
                <a:gd name="T28" fmla="*/ 387 w 559"/>
                <a:gd name="T29" fmla="*/ 126 h 211"/>
                <a:gd name="T30" fmla="*/ 371 w 559"/>
                <a:gd name="T31" fmla="*/ 120 h 211"/>
                <a:gd name="T32" fmla="*/ 359 w 559"/>
                <a:gd name="T33" fmla="*/ 115 h 211"/>
                <a:gd name="T34" fmla="*/ 347 w 559"/>
                <a:gd name="T35" fmla="*/ 111 h 211"/>
                <a:gd name="T36" fmla="*/ 324 w 559"/>
                <a:gd name="T37" fmla="*/ 103 h 211"/>
                <a:gd name="T38" fmla="*/ 298 w 559"/>
                <a:gd name="T39" fmla="*/ 94 h 211"/>
                <a:gd name="T40" fmla="*/ 273 w 559"/>
                <a:gd name="T41" fmla="*/ 85 h 211"/>
                <a:gd name="T42" fmla="*/ 255 w 559"/>
                <a:gd name="T43" fmla="*/ 78 h 211"/>
                <a:gd name="T44" fmla="*/ 246 w 559"/>
                <a:gd name="T45" fmla="*/ 75 h 211"/>
                <a:gd name="T46" fmla="*/ 240 w 559"/>
                <a:gd name="T47" fmla="*/ 73 h 211"/>
                <a:gd name="T48" fmla="*/ 235 w 559"/>
                <a:gd name="T49" fmla="*/ 72 h 211"/>
                <a:gd name="T50" fmla="*/ 233 w 559"/>
                <a:gd name="T51" fmla="*/ 72 h 211"/>
                <a:gd name="T52" fmla="*/ 228 w 559"/>
                <a:gd name="T53" fmla="*/ 73 h 211"/>
                <a:gd name="T54" fmla="*/ 223 w 559"/>
                <a:gd name="T55" fmla="*/ 70 h 211"/>
                <a:gd name="T56" fmla="*/ 218 w 559"/>
                <a:gd name="T57" fmla="*/ 69 h 211"/>
                <a:gd name="T58" fmla="*/ 210 w 559"/>
                <a:gd name="T59" fmla="*/ 70 h 211"/>
                <a:gd name="T60" fmla="*/ 180 w 559"/>
                <a:gd name="T61" fmla="*/ 60 h 211"/>
                <a:gd name="T62" fmla="*/ 133 w 559"/>
                <a:gd name="T63" fmla="*/ 43 h 211"/>
                <a:gd name="T64" fmla="*/ 80 w 559"/>
                <a:gd name="T65" fmla="*/ 26 h 211"/>
                <a:gd name="T66" fmla="*/ 35 w 559"/>
                <a:gd name="T67" fmla="*/ 11 h 211"/>
                <a:gd name="T68" fmla="*/ 1 w 559"/>
                <a:gd name="T69" fmla="*/ 1 h 211"/>
                <a:gd name="T70" fmla="*/ 6 w 559"/>
                <a:gd name="T71" fmla="*/ 1 h 211"/>
                <a:gd name="T72" fmla="*/ 36 w 559"/>
                <a:gd name="T73" fmla="*/ 8 h 211"/>
                <a:gd name="T74" fmla="*/ 83 w 559"/>
                <a:gd name="T75" fmla="*/ 21 h 211"/>
                <a:gd name="T76" fmla="*/ 135 w 559"/>
                <a:gd name="T77" fmla="*/ 35 h 211"/>
                <a:gd name="T78" fmla="*/ 177 w 559"/>
                <a:gd name="T79" fmla="*/ 44 h 211"/>
                <a:gd name="T80" fmla="*/ 197 w 559"/>
                <a:gd name="T81" fmla="*/ 50 h 211"/>
                <a:gd name="T82" fmla="*/ 208 w 559"/>
                <a:gd name="T83" fmla="*/ 53 h 211"/>
                <a:gd name="T84" fmla="*/ 220 w 559"/>
                <a:gd name="T85" fmla="*/ 56 h 211"/>
                <a:gd name="T86" fmla="*/ 234 w 559"/>
                <a:gd name="T87" fmla="*/ 60 h 211"/>
                <a:gd name="T88" fmla="*/ 245 w 559"/>
                <a:gd name="T89" fmla="*/ 63 h 211"/>
                <a:gd name="T90" fmla="*/ 256 w 559"/>
                <a:gd name="T91" fmla="*/ 67 h 211"/>
                <a:gd name="T92" fmla="*/ 276 w 559"/>
                <a:gd name="T93" fmla="*/ 74 h 211"/>
                <a:gd name="T94" fmla="*/ 318 w 559"/>
                <a:gd name="T95" fmla="*/ 90 h 211"/>
                <a:gd name="T96" fmla="*/ 370 w 559"/>
                <a:gd name="T97" fmla="*/ 110 h 211"/>
                <a:gd name="T98" fmla="*/ 419 w 559"/>
                <a:gd name="T99" fmla="*/ 129 h 211"/>
                <a:gd name="T100" fmla="*/ 453 w 559"/>
                <a:gd name="T101" fmla="*/ 141 h 211"/>
                <a:gd name="T102" fmla="*/ 465 w 559"/>
                <a:gd name="T103" fmla="*/ 147 h 211"/>
                <a:gd name="T104" fmla="*/ 478 w 559"/>
                <a:gd name="T105" fmla="*/ 154 h 211"/>
                <a:gd name="T106" fmla="*/ 496 w 559"/>
                <a:gd name="T107" fmla="*/ 165 h 211"/>
                <a:gd name="T108" fmla="*/ 518 w 559"/>
                <a:gd name="T109" fmla="*/ 177 h 211"/>
                <a:gd name="T110" fmla="*/ 540 w 559"/>
                <a:gd name="T111" fmla="*/ 194 h 2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59"/>
                <a:gd name="T169" fmla="*/ 0 h 211"/>
                <a:gd name="T170" fmla="*/ 559 w 559"/>
                <a:gd name="T171" fmla="*/ 211 h 21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59" h="211">
                  <a:moveTo>
                    <a:pt x="554" y="206"/>
                  </a:moveTo>
                  <a:lnTo>
                    <a:pt x="555" y="206"/>
                  </a:lnTo>
                  <a:lnTo>
                    <a:pt x="555" y="207"/>
                  </a:lnTo>
                  <a:lnTo>
                    <a:pt x="556" y="207"/>
                  </a:lnTo>
                  <a:lnTo>
                    <a:pt x="556" y="208"/>
                  </a:lnTo>
                  <a:lnTo>
                    <a:pt x="557" y="208"/>
                  </a:lnTo>
                  <a:lnTo>
                    <a:pt x="558" y="209"/>
                  </a:lnTo>
                  <a:lnTo>
                    <a:pt x="558" y="210"/>
                  </a:lnTo>
                  <a:lnTo>
                    <a:pt x="557" y="210"/>
                  </a:lnTo>
                  <a:lnTo>
                    <a:pt x="556" y="209"/>
                  </a:lnTo>
                  <a:lnTo>
                    <a:pt x="555" y="209"/>
                  </a:lnTo>
                  <a:lnTo>
                    <a:pt x="554" y="209"/>
                  </a:lnTo>
                  <a:lnTo>
                    <a:pt x="553" y="209"/>
                  </a:lnTo>
                  <a:lnTo>
                    <a:pt x="552" y="208"/>
                  </a:lnTo>
                  <a:lnTo>
                    <a:pt x="551" y="208"/>
                  </a:lnTo>
                  <a:lnTo>
                    <a:pt x="549" y="207"/>
                  </a:lnTo>
                  <a:lnTo>
                    <a:pt x="547" y="206"/>
                  </a:lnTo>
                  <a:lnTo>
                    <a:pt x="545" y="205"/>
                  </a:lnTo>
                  <a:lnTo>
                    <a:pt x="543" y="204"/>
                  </a:lnTo>
                  <a:lnTo>
                    <a:pt x="541" y="203"/>
                  </a:lnTo>
                  <a:lnTo>
                    <a:pt x="540" y="202"/>
                  </a:lnTo>
                  <a:lnTo>
                    <a:pt x="538" y="201"/>
                  </a:lnTo>
                  <a:lnTo>
                    <a:pt x="536" y="201"/>
                  </a:lnTo>
                  <a:lnTo>
                    <a:pt x="534" y="200"/>
                  </a:lnTo>
                  <a:lnTo>
                    <a:pt x="532" y="199"/>
                  </a:lnTo>
                  <a:lnTo>
                    <a:pt x="531" y="199"/>
                  </a:lnTo>
                  <a:lnTo>
                    <a:pt x="528" y="197"/>
                  </a:lnTo>
                  <a:lnTo>
                    <a:pt x="526" y="196"/>
                  </a:lnTo>
                  <a:lnTo>
                    <a:pt x="524" y="195"/>
                  </a:lnTo>
                  <a:lnTo>
                    <a:pt x="522" y="194"/>
                  </a:lnTo>
                  <a:lnTo>
                    <a:pt x="521" y="193"/>
                  </a:lnTo>
                  <a:lnTo>
                    <a:pt x="518" y="192"/>
                  </a:lnTo>
                  <a:lnTo>
                    <a:pt x="516" y="191"/>
                  </a:lnTo>
                  <a:lnTo>
                    <a:pt x="514" y="191"/>
                  </a:lnTo>
                  <a:lnTo>
                    <a:pt x="513" y="189"/>
                  </a:lnTo>
                  <a:lnTo>
                    <a:pt x="511" y="188"/>
                  </a:lnTo>
                  <a:lnTo>
                    <a:pt x="510" y="187"/>
                  </a:lnTo>
                  <a:lnTo>
                    <a:pt x="508" y="186"/>
                  </a:lnTo>
                  <a:lnTo>
                    <a:pt x="506" y="185"/>
                  </a:lnTo>
                  <a:lnTo>
                    <a:pt x="505" y="183"/>
                  </a:lnTo>
                  <a:lnTo>
                    <a:pt x="504" y="183"/>
                  </a:lnTo>
                  <a:lnTo>
                    <a:pt x="502" y="182"/>
                  </a:lnTo>
                  <a:lnTo>
                    <a:pt x="500" y="180"/>
                  </a:lnTo>
                  <a:lnTo>
                    <a:pt x="498" y="179"/>
                  </a:lnTo>
                  <a:lnTo>
                    <a:pt x="496" y="178"/>
                  </a:lnTo>
                  <a:lnTo>
                    <a:pt x="494" y="177"/>
                  </a:lnTo>
                  <a:lnTo>
                    <a:pt x="492" y="175"/>
                  </a:lnTo>
                  <a:lnTo>
                    <a:pt x="489" y="174"/>
                  </a:lnTo>
                  <a:lnTo>
                    <a:pt x="487" y="173"/>
                  </a:lnTo>
                  <a:lnTo>
                    <a:pt x="485" y="171"/>
                  </a:lnTo>
                  <a:lnTo>
                    <a:pt x="482" y="170"/>
                  </a:lnTo>
                  <a:lnTo>
                    <a:pt x="479" y="168"/>
                  </a:lnTo>
                  <a:lnTo>
                    <a:pt x="477" y="166"/>
                  </a:lnTo>
                  <a:lnTo>
                    <a:pt x="475" y="166"/>
                  </a:lnTo>
                  <a:lnTo>
                    <a:pt x="472" y="164"/>
                  </a:lnTo>
                  <a:lnTo>
                    <a:pt x="469" y="163"/>
                  </a:lnTo>
                  <a:lnTo>
                    <a:pt x="468" y="161"/>
                  </a:lnTo>
                  <a:lnTo>
                    <a:pt x="465" y="160"/>
                  </a:lnTo>
                  <a:lnTo>
                    <a:pt x="462" y="159"/>
                  </a:lnTo>
                  <a:lnTo>
                    <a:pt x="459" y="157"/>
                  </a:lnTo>
                  <a:lnTo>
                    <a:pt x="457" y="157"/>
                  </a:lnTo>
                  <a:lnTo>
                    <a:pt x="455" y="155"/>
                  </a:lnTo>
                  <a:lnTo>
                    <a:pt x="452" y="154"/>
                  </a:lnTo>
                  <a:lnTo>
                    <a:pt x="450" y="153"/>
                  </a:lnTo>
                  <a:lnTo>
                    <a:pt x="449" y="152"/>
                  </a:lnTo>
                  <a:lnTo>
                    <a:pt x="447" y="151"/>
                  </a:lnTo>
                  <a:lnTo>
                    <a:pt x="445" y="150"/>
                  </a:lnTo>
                  <a:lnTo>
                    <a:pt x="443" y="148"/>
                  </a:lnTo>
                  <a:lnTo>
                    <a:pt x="441" y="148"/>
                  </a:lnTo>
                  <a:lnTo>
                    <a:pt x="440" y="148"/>
                  </a:lnTo>
                  <a:lnTo>
                    <a:pt x="438" y="147"/>
                  </a:lnTo>
                  <a:lnTo>
                    <a:pt x="436" y="146"/>
                  </a:lnTo>
                  <a:lnTo>
                    <a:pt x="435" y="145"/>
                  </a:lnTo>
                  <a:lnTo>
                    <a:pt x="433" y="144"/>
                  </a:lnTo>
                  <a:lnTo>
                    <a:pt x="431" y="144"/>
                  </a:lnTo>
                  <a:lnTo>
                    <a:pt x="428" y="143"/>
                  </a:lnTo>
                  <a:lnTo>
                    <a:pt x="426" y="142"/>
                  </a:lnTo>
                  <a:lnTo>
                    <a:pt x="423" y="140"/>
                  </a:lnTo>
                  <a:lnTo>
                    <a:pt x="421" y="140"/>
                  </a:lnTo>
                  <a:lnTo>
                    <a:pt x="418" y="138"/>
                  </a:lnTo>
                  <a:lnTo>
                    <a:pt x="415" y="137"/>
                  </a:lnTo>
                  <a:lnTo>
                    <a:pt x="412" y="136"/>
                  </a:lnTo>
                  <a:lnTo>
                    <a:pt x="409" y="135"/>
                  </a:lnTo>
                  <a:lnTo>
                    <a:pt x="406" y="133"/>
                  </a:lnTo>
                  <a:lnTo>
                    <a:pt x="403" y="132"/>
                  </a:lnTo>
                  <a:lnTo>
                    <a:pt x="400" y="131"/>
                  </a:lnTo>
                  <a:lnTo>
                    <a:pt x="396" y="130"/>
                  </a:lnTo>
                  <a:lnTo>
                    <a:pt x="394" y="129"/>
                  </a:lnTo>
                  <a:lnTo>
                    <a:pt x="390" y="128"/>
                  </a:lnTo>
                  <a:lnTo>
                    <a:pt x="387" y="126"/>
                  </a:lnTo>
                  <a:lnTo>
                    <a:pt x="385" y="125"/>
                  </a:lnTo>
                  <a:lnTo>
                    <a:pt x="381" y="123"/>
                  </a:lnTo>
                  <a:lnTo>
                    <a:pt x="378" y="122"/>
                  </a:lnTo>
                  <a:lnTo>
                    <a:pt x="377" y="122"/>
                  </a:lnTo>
                  <a:lnTo>
                    <a:pt x="373" y="121"/>
                  </a:lnTo>
                  <a:lnTo>
                    <a:pt x="371" y="120"/>
                  </a:lnTo>
                  <a:lnTo>
                    <a:pt x="369" y="119"/>
                  </a:lnTo>
                  <a:lnTo>
                    <a:pt x="366" y="118"/>
                  </a:lnTo>
                  <a:lnTo>
                    <a:pt x="364" y="117"/>
                  </a:lnTo>
                  <a:lnTo>
                    <a:pt x="361" y="116"/>
                  </a:lnTo>
                  <a:lnTo>
                    <a:pt x="360" y="116"/>
                  </a:lnTo>
                  <a:lnTo>
                    <a:pt x="359" y="115"/>
                  </a:lnTo>
                  <a:lnTo>
                    <a:pt x="357" y="114"/>
                  </a:lnTo>
                  <a:lnTo>
                    <a:pt x="356" y="114"/>
                  </a:lnTo>
                  <a:lnTo>
                    <a:pt x="354" y="113"/>
                  </a:lnTo>
                  <a:lnTo>
                    <a:pt x="351" y="113"/>
                  </a:lnTo>
                  <a:lnTo>
                    <a:pt x="350" y="112"/>
                  </a:lnTo>
                  <a:lnTo>
                    <a:pt x="347" y="111"/>
                  </a:lnTo>
                  <a:lnTo>
                    <a:pt x="343" y="110"/>
                  </a:lnTo>
                  <a:lnTo>
                    <a:pt x="340" y="109"/>
                  </a:lnTo>
                  <a:lnTo>
                    <a:pt x="336" y="107"/>
                  </a:lnTo>
                  <a:lnTo>
                    <a:pt x="333" y="106"/>
                  </a:lnTo>
                  <a:lnTo>
                    <a:pt x="329" y="105"/>
                  </a:lnTo>
                  <a:lnTo>
                    <a:pt x="324" y="103"/>
                  </a:lnTo>
                  <a:lnTo>
                    <a:pt x="321" y="102"/>
                  </a:lnTo>
                  <a:lnTo>
                    <a:pt x="316" y="100"/>
                  </a:lnTo>
                  <a:lnTo>
                    <a:pt x="312" y="98"/>
                  </a:lnTo>
                  <a:lnTo>
                    <a:pt x="307" y="97"/>
                  </a:lnTo>
                  <a:lnTo>
                    <a:pt x="303" y="96"/>
                  </a:lnTo>
                  <a:lnTo>
                    <a:pt x="298" y="94"/>
                  </a:lnTo>
                  <a:lnTo>
                    <a:pt x="294" y="92"/>
                  </a:lnTo>
                  <a:lnTo>
                    <a:pt x="289" y="90"/>
                  </a:lnTo>
                  <a:lnTo>
                    <a:pt x="286" y="88"/>
                  </a:lnTo>
                  <a:lnTo>
                    <a:pt x="281" y="87"/>
                  </a:lnTo>
                  <a:lnTo>
                    <a:pt x="278" y="86"/>
                  </a:lnTo>
                  <a:lnTo>
                    <a:pt x="273" y="85"/>
                  </a:lnTo>
                  <a:lnTo>
                    <a:pt x="270" y="83"/>
                  </a:lnTo>
                  <a:lnTo>
                    <a:pt x="266" y="82"/>
                  </a:lnTo>
                  <a:lnTo>
                    <a:pt x="262" y="80"/>
                  </a:lnTo>
                  <a:lnTo>
                    <a:pt x="260" y="79"/>
                  </a:lnTo>
                  <a:lnTo>
                    <a:pt x="257" y="78"/>
                  </a:lnTo>
                  <a:lnTo>
                    <a:pt x="255" y="78"/>
                  </a:lnTo>
                  <a:lnTo>
                    <a:pt x="252" y="77"/>
                  </a:lnTo>
                  <a:lnTo>
                    <a:pt x="251" y="77"/>
                  </a:lnTo>
                  <a:lnTo>
                    <a:pt x="250" y="76"/>
                  </a:lnTo>
                  <a:lnTo>
                    <a:pt x="249" y="76"/>
                  </a:lnTo>
                  <a:lnTo>
                    <a:pt x="247" y="75"/>
                  </a:lnTo>
                  <a:lnTo>
                    <a:pt x="246" y="75"/>
                  </a:lnTo>
                  <a:lnTo>
                    <a:pt x="245" y="74"/>
                  </a:lnTo>
                  <a:lnTo>
                    <a:pt x="244" y="74"/>
                  </a:lnTo>
                  <a:lnTo>
                    <a:pt x="243" y="74"/>
                  </a:lnTo>
                  <a:lnTo>
                    <a:pt x="242" y="74"/>
                  </a:lnTo>
                  <a:lnTo>
                    <a:pt x="241" y="73"/>
                  </a:lnTo>
                  <a:lnTo>
                    <a:pt x="240" y="73"/>
                  </a:lnTo>
                  <a:lnTo>
                    <a:pt x="238" y="72"/>
                  </a:lnTo>
                  <a:lnTo>
                    <a:pt x="237" y="73"/>
                  </a:lnTo>
                  <a:lnTo>
                    <a:pt x="237" y="72"/>
                  </a:lnTo>
                  <a:lnTo>
                    <a:pt x="236" y="72"/>
                  </a:lnTo>
                  <a:lnTo>
                    <a:pt x="235" y="73"/>
                  </a:lnTo>
                  <a:lnTo>
                    <a:pt x="235" y="72"/>
                  </a:lnTo>
                  <a:lnTo>
                    <a:pt x="234" y="72"/>
                  </a:lnTo>
                  <a:lnTo>
                    <a:pt x="234" y="73"/>
                  </a:lnTo>
                  <a:lnTo>
                    <a:pt x="234" y="72"/>
                  </a:lnTo>
                  <a:lnTo>
                    <a:pt x="233" y="72"/>
                  </a:lnTo>
                  <a:lnTo>
                    <a:pt x="233" y="73"/>
                  </a:lnTo>
                  <a:lnTo>
                    <a:pt x="233" y="72"/>
                  </a:lnTo>
                  <a:lnTo>
                    <a:pt x="232" y="72"/>
                  </a:lnTo>
                  <a:lnTo>
                    <a:pt x="232" y="73"/>
                  </a:lnTo>
                  <a:lnTo>
                    <a:pt x="231" y="73"/>
                  </a:lnTo>
                  <a:lnTo>
                    <a:pt x="230" y="73"/>
                  </a:lnTo>
                  <a:lnTo>
                    <a:pt x="229" y="72"/>
                  </a:lnTo>
                  <a:lnTo>
                    <a:pt x="228" y="73"/>
                  </a:lnTo>
                  <a:lnTo>
                    <a:pt x="227" y="72"/>
                  </a:lnTo>
                  <a:lnTo>
                    <a:pt x="226" y="72"/>
                  </a:lnTo>
                  <a:lnTo>
                    <a:pt x="225" y="71"/>
                  </a:lnTo>
                  <a:lnTo>
                    <a:pt x="224" y="71"/>
                  </a:lnTo>
                  <a:lnTo>
                    <a:pt x="223" y="71"/>
                  </a:lnTo>
                  <a:lnTo>
                    <a:pt x="223" y="70"/>
                  </a:lnTo>
                  <a:lnTo>
                    <a:pt x="222" y="70"/>
                  </a:lnTo>
                  <a:lnTo>
                    <a:pt x="221" y="70"/>
                  </a:lnTo>
                  <a:lnTo>
                    <a:pt x="220" y="70"/>
                  </a:lnTo>
                  <a:lnTo>
                    <a:pt x="219" y="70"/>
                  </a:lnTo>
                  <a:lnTo>
                    <a:pt x="218" y="70"/>
                  </a:lnTo>
                  <a:lnTo>
                    <a:pt x="218" y="69"/>
                  </a:lnTo>
                  <a:lnTo>
                    <a:pt x="217" y="69"/>
                  </a:lnTo>
                  <a:lnTo>
                    <a:pt x="216" y="69"/>
                  </a:lnTo>
                  <a:lnTo>
                    <a:pt x="216" y="68"/>
                  </a:lnTo>
                  <a:lnTo>
                    <a:pt x="215" y="70"/>
                  </a:lnTo>
                  <a:lnTo>
                    <a:pt x="213" y="70"/>
                  </a:lnTo>
                  <a:lnTo>
                    <a:pt x="210" y="70"/>
                  </a:lnTo>
                  <a:lnTo>
                    <a:pt x="207" y="68"/>
                  </a:lnTo>
                  <a:lnTo>
                    <a:pt x="204" y="67"/>
                  </a:lnTo>
                  <a:lnTo>
                    <a:pt x="198" y="65"/>
                  </a:lnTo>
                  <a:lnTo>
                    <a:pt x="193" y="63"/>
                  </a:lnTo>
                  <a:lnTo>
                    <a:pt x="188" y="61"/>
                  </a:lnTo>
                  <a:lnTo>
                    <a:pt x="180" y="60"/>
                  </a:lnTo>
                  <a:lnTo>
                    <a:pt x="173" y="57"/>
                  </a:lnTo>
                  <a:lnTo>
                    <a:pt x="166" y="54"/>
                  </a:lnTo>
                  <a:lnTo>
                    <a:pt x="158" y="52"/>
                  </a:lnTo>
                  <a:lnTo>
                    <a:pt x="150" y="49"/>
                  </a:lnTo>
                  <a:lnTo>
                    <a:pt x="142" y="46"/>
                  </a:lnTo>
                  <a:lnTo>
                    <a:pt x="133" y="43"/>
                  </a:lnTo>
                  <a:lnTo>
                    <a:pt x="124" y="41"/>
                  </a:lnTo>
                  <a:lnTo>
                    <a:pt x="115" y="38"/>
                  </a:lnTo>
                  <a:lnTo>
                    <a:pt x="106" y="35"/>
                  </a:lnTo>
                  <a:lnTo>
                    <a:pt x="97" y="32"/>
                  </a:lnTo>
                  <a:lnTo>
                    <a:pt x="89" y="29"/>
                  </a:lnTo>
                  <a:lnTo>
                    <a:pt x="80" y="26"/>
                  </a:lnTo>
                  <a:lnTo>
                    <a:pt x="72" y="24"/>
                  </a:lnTo>
                  <a:lnTo>
                    <a:pt x="63" y="21"/>
                  </a:lnTo>
                  <a:lnTo>
                    <a:pt x="55" y="18"/>
                  </a:lnTo>
                  <a:lnTo>
                    <a:pt x="48" y="17"/>
                  </a:lnTo>
                  <a:lnTo>
                    <a:pt x="41" y="14"/>
                  </a:lnTo>
                  <a:lnTo>
                    <a:pt x="35" y="11"/>
                  </a:lnTo>
                  <a:lnTo>
                    <a:pt x="28" y="10"/>
                  </a:lnTo>
                  <a:lnTo>
                    <a:pt x="24" y="8"/>
                  </a:lnTo>
                  <a:lnTo>
                    <a:pt x="18" y="7"/>
                  </a:lnTo>
                  <a:lnTo>
                    <a:pt x="15" y="6"/>
                  </a:lnTo>
                  <a:lnTo>
                    <a:pt x="11" y="5"/>
                  </a:lnTo>
                  <a:lnTo>
                    <a:pt x="1" y="1"/>
                  </a:lnTo>
                  <a:lnTo>
                    <a:pt x="0" y="1"/>
                  </a:lnTo>
                  <a:lnTo>
                    <a:pt x="1" y="0"/>
                  </a:lnTo>
                  <a:lnTo>
                    <a:pt x="0" y="0"/>
                  </a:lnTo>
                  <a:lnTo>
                    <a:pt x="1" y="0"/>
                  </a:lnTo>
                  <a:lnTo>
                    <a:pt x="2" y="0"/>
                  </a:lnTo>
                  <a:lnTo>
                    <a:pt x="6" y="1"/>
                  </a:lnTo>
                  <a:lnTo>
                    <a:pt x="9" y="2"/>
                  </a:lnTo>
                  <a:lnTo>
                    <a:pt x="13" y="3"/>
                  </a:lnTo>
                  <a:lnTo>
                    <a:pt x="18" y="4"/>
                  </a:lnTo>
                  <a:lnTo>
                    <a:pt x="24" y="6"/>
                  </a:lnTo>
                  <a:lnTo>
                    <a:pt x="29" y="8"/>
                  </a:lnTo>
                  <a:lnTo>
                    <a:pt x="36" y="8"/>
                  </a:lnTo>
                  <a:lnTo>
                    <a:pt x="43" y="11"/>
                  </a:lnTo>
                  <a:lnTo>
                    <a:pt x="51" y="13"/>
                  </a:lnTo>
                  <a:lnTo>
                    <a:pt x="59" y="15"/>
                  </a:lnTo>
                  <a:lnTo>
                    <a:pt x="67" y="17"/>
                  </a:lnTo>
                  <a:lnTo>
                    <a:pt x="75" y="18"/>
                  </a:lnTo>
                  <a:lnTo>
                    <a:pt x="83" y="21"/>
                  </a:lnTo>
                  <a:lnTo>
                    <a:pt x="92" y="23"/>
                  </a:lnTo>
                  <a:lnTo>
                    <a:pt x="101" y="26"/>
                  </a:lnTo>
                  <a:lnTo>
                    <a:pt x="110" y="27"/>
                  </a:lnTo>
                  <a:lnTo>
                    <a:pt x="118" y="30"/>
                  </a:lnTo>
                  <a:lnTo>
                    <a:pt x="126" y="32"/>
                  </a:lnTo>
                  <a:lnTo>
                    <a:pt x="135" y="35"/>
                  </a:lnTo>
                  <a:lnTo>
                    <a:pt x="144" y="36"/>
                  </a:lnTo>
                  <a:lnTo>
                    <a:pt x="151" y="38"/>
                  </a:lnTo>
                  <a:lnTo>
                    <a:pt x="158" y="40"/>
                  </a:lnTo>
                  <a:lnTo>
                    <a:pt x="165" y="42"/>
                  </a:lnTo>
                  <a:lnTo>
                    <a:pt x="171" y="43"/>
                  </a:lnTo>
                  <a:lnTo>
                    <a:pt x="177" y="44"/>
                  </a:lnTo>
                  <a:lnTo>
                    <a:pt x="182" y="46"/>
                  </a:lnTo>
                  <a:lnTo>
                    <a:pt x="187" y="47"/>
                  </a:lnTo>
                  <a:lnTo>
                    <a:pt x="190" y="49"/>
                  </a:lnTo>
                  <a:lnTo>
                    <a:pt x="193" y="49"/>
                  </a:lnTo>
                  <a:lnTo>
                    <a:pt x="195" y="50"/>
                  </a:lnTo>
                  <a:lnTo>
                    <a:pt x="197" y="50"/>
                  </a:lnTo>
                  <a:lnTo>
                    <a:pt x="198" y="51"/>
                  </a:lnTo>
                  <a:lnTo>
                    <a:pt x="200" y="52"/>
                  </a:lnTo>
                  <a:lnTo>
                    <a:pt x="202" y="52"/>
                  </a:lnTo>
                  <a:lnTo>
                    <a:pt x="204" y="52"/>
                  </a:lnTo>
                  <a:lnTo>
                    <a:pt x="207" y="52"/>
                  </a:lnTo>
                  <a:lnTo>
                    <a:pt x="208" y="53"/>
                  </a:lnTo>
                  <a:lnTo>
                    <a:pt x="210" y="54"/>
                  </a:lnTo>
                  <a:lnTo>
                    <a:pt x="212" y="54"/>
                  </a:lnTo>
                  <a:lnTo>
                    <a:pt x="214" y="55"/>
                  </a:lnTo>
                  <a:lnTo>
                    <a:pt x="216" y="55"/>
                  </a:lnTo>
                  <a:lnTo>
                    <a:pt x="218" y="56"/>
                  </a:lnTo>
                  <a:lnTo>
                    <a:pt x="220" y="56"/>
                  </a:lnTo>
                  <a:lnTo>
                    <a:pt x="223" y="57"/>
                  </a:lnTo>
                  <a:lnTo>
                    <a:pt x="225" y="58"/>
                  </a:lnTo>
                  <a:lnTo>
                    <a:pt x="227" y="58"/>
                  </a:lnTo>
                  <a:lnTo>
                    <a:pt x="229" y="59"/>
                  </a:lnTo>
                  <a:lnTo>
                    <a:pt x="232" y="60"/>
                  </a:lnTo>
                  <a:lnTo>
                    <a:pt x="234" y="60"/>
                  </a:lnTo>
                  <a:lnTo>
                    <a:pt x="235" y="61"/>
                  </a:lnTo>
                  <a:lnTo>
                    <a:pt x="237" y="61"/>
                  </a:lnTo>
                  <a:lnTo>
                    <a:pt x="239" y="61"/>
                  </a:lnTo>
                  <a:lnTo>
                    <a:pt x="242" y="62"/>
                  </a:lnTo>
                  <a:lnTo>
                    <a:pt x="243" y="62"/>
                  </a:lnTo>
                  <a:lnTo>
                    <a:pt x="245" y="63"/>
                  </a:lnTo>
                  <a:lnTo>
                    <a:pt x="248" y="64"/>
                  </a:lnTo>
                  <a:lnTo>
                    <a:pt x="250" y="64"/>
                  </a:lnTo>
                  <a:lnTo>
                    <a:pt x="252" y="65"/>
                  </a:lnTo>
                  <a:lnTo>
                    <a:pt x="253" y="65"/>
                  </a:lnTo>
                  <a:lnTo>
                    <a:pt x="255" y="66"/>
                  </a:lnTo>
                  <a:lnTo>
                    <a:pt x="256" y="67"/>
                  </a:lnTo>
                  <a:lnTo>
                    <a:pt x="258" y="67"/>
                  </a:lnTo>
                  <a:lnTo>
                    <a:pt x="260" y="68"/>
                  </a:lnTo>
                  <a:lnTo>
                    <a:pt x="262" y="69"/>
                  </a:lnTo>
                  <a:lnTo>
                    <a:pt x="267" y="70"/>
                  </a:lnTo>
                  <a:lnTo>
                    <a:pt x="271" y="72"/>
                  </a:lnTo>
                  <a:lnTo>
                    <a:pt x="276" y="74"/>
                  </a:lnTo>
                  <a:lnTo>
                    <a:pt x="281" y="76"/>
                  </a:lnTo>
                  <a:lnTo>
                    <a:pt x="288" y="78"/>
                  </a:lnTo>
                  <a:lnTo>
                    <a:pt x="295" y="81"/>
                  </a:lnTo>
                  <a:lnTo>
                    <a:pt x="303" y="84"/>
                  </a:lnTo>
                  <a:lnTo>
                    <a:pt x="310" y="87"/>
                  </a:lnTo>
                  <a:lnTo>
                    <a:pt x="318" y="90"/>
                  </a:lnTo>
                  <a:lnTo>
                    <a:pt x="326" y="93"/>
                  </a:lnTo>
                  <a:lnTo>
                    <a:pt x="334" y="96"/>
                  </a:lnTo>
                  <a:lnTo>
                    <a:pt x="343" y="100"/>
                  </a:lnTo>
                  <a:lnTo>
                    <a:pt x="352" y="103"/>
                  </a:lnTo>
                  <a:lnTo>
                    <a:pt x="361" y="106"/>
                  </a:lnTo>
                  <a:lnTo>
                    <a:pt x="370" y="110"/>
                  </a:lnTo>
                  <a:lnTo>
                    <a:pt x="379" y="113"/>
                  </a:lnTo>
                  <a:lnTo>
                    <a:pt x="387" y="116"/>
                  </a:lnTo>
                  <a:lnTo>
                    <a:pt x="396" y="120"/>
                  </a:lnTo>
                  <a:lnTo>
                    <a:pt x="404" y="122"/>
                  </a:lnTo>
                  <a:lnTo>
                    <a:pt x="412" y="126"/>
                  </a:lnTo>
                  <a:lnTo>
                    <a:pt x="419" y="129"/>
                  </a:lnTo>
                  <a:lnTo>
                    <a:pt x="426" y="131"/>
                  </a:lnTo>
                  <a:lnTo>
                    <a:pt x="432" y="133"/>
                  </a:lnTo>
                  <a:lnTo>
                    <a:pt x="439" y="136"/>
                  </a:lnTo>
                  <a:lnTo>
                    <a:pt x="444" y="138"/>
                  </a:lnTo>
                  <a:lnTo>
                    <a:pt x="450" y="140"/>
                  </a:lnTo>
                  <a:lnTo>
                    <a:pt x="453" y="141"/>
                  </a:lnTo>
                  <a:lnTo>
                    <a:pt x="456" y="143"/>
                  </a:lnTo>
                  <a:lnTo>
                    <a:pt x="459" y="144"/>
                  </a:lnTo>
                  <a:lnTo>
                    <a:pt x="460" y="145"/>
                  </a:lnTo>
                  <a:lnTo>
                    <a:pt x="462" y="146"/>
                  </a:lnTo>
                  <a:lnTo>
                    <a:pt x="463" y="147"/>
                  </a:lnTo>
                  <a:lnTo>
                    <a:pt x="465" y="147"/>
                  </a:lnTo>
                  <a:lnTo>
                    <a:pt x="467" y="148"/>
                  </a:lnTo>
                  <a:lnTo>
                    <a:pt x="468" y="149"/>
                  </a:lnTo>
                  <a:lnTo>
                    <a:pt x="471" y="149"/>
                  </a:lnTo>
                  <a:lnTo>
                    <a:pt x="474" y="151"/>
                  </a:lnTo>
                  <a:lnTo>
                    <a:pt x="476" y="152"/>
                  </a:lnTo>
                  <a:lnTo>
                    <a:pt x="478" y="154"/>
                  </a:lnTo>
                  <a:lnTo>
                    <a:pt x="481" y="156"/>
                  </a:lnTo>
                  <a:lnTo>
                    <a:pt x="484" y="157"/>
                  </a:lnTo>
                  <a:lnTo>
                    <a:pt x="487" y="158"/>
                  </a:lnTo>
                  <a:lnTo>
                    <a:pt x="490" y="160"/>
                  </a:lnTo>
                  <a:lnTo>
                    <a:pt x="494" y="162"/>
                  </a:lnTo>
                  <a:lnTo>
                    <a:pt x="496" y="165"/>
                  </a:lnTo>
                  <a:lnTo>
                    <a:pt x="500" y="166"/>
                  </a:lnTo>
                  <a:lnTo>
                    <a:pt x="504" y="168"/>
                  </a:lnTo>
                  <a:lnTo>
                    <a:pt x="507" y="171"/>
                  </a:lnTo>
                  <a:lnTo>
                    <a:pt x="511" y="173"/>
                  </a:lnTo>
                  <a:lnTo>
                    <a:pt x="514" y="175"/>
                  </a:lnTo>
                  <a:lnTo>
                    <a:pt x="518" y="177"/>
                  </a:lnTo>
                  <a:lnTo>
                    <a:pt x="522" y="180"/>
                  </a:lnTo>
                  <a:lnTo>
                    <a:pt x="525" y="183"/>
                  </a:lnTo>
                  <a:lnTo>
                    <a:pt x="529" y="185"/>
                  </a:lnTo>
                  <a:lnTo>
                    <a:pt x="532" y="188"/>
                  </a:lnTo>
                  <a:lnTo>
                    <a:pt x="536" y="191"/>
                  </a:lnTo>
                  <a:lnTo>
                    <a:pt x="540" y="194"/>
                  </a:lnTo>
                  <a:lnTo>
                    <a:pt x="543" y="196"/>
                  </a:lnTo>
                  <a:lnTo>
                    <a:pt x="547" y="200"/>
                  </a:lnTo>
                  <a:lnTo>
                    <a:pt x="550" y="202"/>
                  </a:lnTo>
                  <a:lnTo>
                    <a:pt x="554" y="206"/>
                  </a:lnTo>
                </a:path>
              </a:pathLst>
            </a:custGeom>
            <a:solidFill>
              <a:srgbClr val="D9D9D9"/>
            </a:solidFill>
            <a:ln w="12700" cap="rnd">
              <a:noFill/>
              <a:round/>
              <a:headEnd/>
              <a:tailEnd/>
            </a:ln>
          </p:spPr>
          <p:txBody>
            <a:bodyPr/>
            <a:lstStyle/>
            <a:p>
              <a:endParaRPr lang="en-US"/>
            </a:p>
          </p:txBody>
        </p:sp>
        <p:sp>
          <p:nvSpPr>
            <p:cNvPr id="43098" name="Freeform 64"/>
            <p:cNvSpPr>
              <a:spLocks noChangeAspect="1"/>
            </p:cNvSpPr>
            <p:nvPr/>
          </p:nvSpPr>
          <p:spPr bwMode="auto">
            <a:xfrm>
              <a:off x="446" y="1570"/>
              <a:ext cx="547" cy="207"/>
            </a:xfrm>
            <a:custGeom>
              <a:avLst/>
              <a:gdLst>
                <a:gd name="T0" fmla="*/ 544 w 547"/>
                <a:gd name="T1" fmla="*/ 206 h 207"/>
                <a:gd name="T2" fmla="*/ 538 w 547"/>
                <a:gd name="T3" fmla="*/ 204 h 207"/>
                <a:gd name="T4" fmla="*/ 531 w 547"/>
                <a:gd name="T5" fmla="*/ 201 h 207"/>
                <a:gd name="T6" fmla="*/ 526 w 547"/>
                <a:gd name="T7" fmla="*/ 197 h 207"/>
                <a:gd name="T8" fmla="*/ 520 w 547"/>
                <a:gd name="T9" fmla="*/ 196 h 207"/>
                <a:gd name="T10" fmla="*/ 517 w 547"/>
                <a:gd name="T11" fmla="*/ 193 h 207"/>
                <a:gd name="T12" fmla="*/ 509 w 547"/>
                <a:gd name="T13" fmla="*/ 188 h 207"/>
                <a:gd name="T14" fmla="*/ 497 w 547"/>
                <a:gd name="T15" fmla="*/ 179 h 207"/>
                <a:gd name="T16" fmla="*/ 486 w 547"/>
                <a:gd name="T17" fmla="*/ 173 h 207"/>
                <a:gd name="T18" fmla="*/ 478 w 547"/>
                <a:gd name="T19" fmla="*/ 168 h 207"/>
                <a:gd name="T20" fmla="*/ 471 w 547"/>
                <a:gd name="T21" fmla="*/ 164 h 207"/>
                <a:gd name="T22" fmla="*/ 456 w 547"/>
                <a:gd name="T23" fmla="*/ 156 h 207"/>
                <a:gd name="T24" fmla="*/ 436 w 547"/>
                <a:gd name="T25" fmla="*/ 146 h 207"/>
                <a:gd name="T26" fmla="*/ 415 w 547"/>
                <a:gd name="T27" fmla="*/ 137 h 207"/>
                <a:gd name="T28" fmla="*/ 398 w 547"/>
                <a:gd name="T29" fmla="*/ 129 h 207"/>
                <a:gd name="T30" fmla="*/ 387 w 547"/>
                <a:gd name="T31" fmla="*/ 125 h 207"/>
                <a:gd name="T32" fmla="*/ 362 w 547"/>
                <a:gd name="T33" fmla="*/ 116 h 207"/>
                <a:gd name="T34" fmla="*/ 323 w 547"/>
                <a:gd name="T35" fmla="*/ 101 h 207"/>
                <a:gd name="T36" fmla="*/ 282 w 547"/>
                <a:gd name="T37" fmla="*/ 86 h 207"/>
                <a:gd name="T38" fmla="*/ 247 w 547"/>
                <a:gd name="T39" fmla="*/ 73 h 207"/>
                <a:gd name="T40" fmla="*/ 227 w 547"/>
                <a:gd name="T41" fmla="*/ 68 h 207"/>
                <a:gd name="T42" fmla="*/ 221 w 547"/>
                <a:gd name="T43" fmla="*/ 66 h 207"/>
                <a:gd name="T44" fmla="*/ 215 w 547"/>
                <a:gd name="T45" fmla="*/ 65 h 207"/>
                <a:gd name="T46" fmla="*/ 210 w 547"/>
                <a:gd name="T47" fmla="*/ 64 h 207"/>
                <a:gd name="T48" fmla="*/ 205 w 547"/>
                <a:gd name="T49" fmla="*/ 63 h 207"/>
                <a:gd name="T50" fmla="*/ 202 w 547"/>
                <a:gd name="T51" fmla="*/ 64 h 207"/>
                <a:gd name="T52" fmla="*/ 197 w 547"/>
                <a:gd name="T53" fmla="*/ 63 h 207"/>
                <a:gd name="T54" fmla="*/ 190 w 547"/>
                <a:gd name="T55" fmla="*/ 62 h 207"/>
                <a:gd name="T56" fmla="*/ 166 w 547"/>
                <a:gd name="T57" fmla="*/ 53 h 207"/>
                <a:gd name="T58" fmla="*/ 125 w 547"/>
                <a:gd name="T59" fmla="*/ 41 h 207"/>
                <a:gd name="T60" fmla="*/ 81 w 547"/>
                <a:gd name="T61" fmla="*/ 26 h 207"/>
                <a:gd name="T62" fmla="*/ 44 w 547"/>
                <a:gd name="T63" fmla="*/ 14 h 207"/>
                <a:gd name="T64" fmla="*/ 25 w 547"/>
                <a:gd name="T65" fmla="*/ 8 h 207"/>
                <a:gd name="T66" fmla="*/ 18 w 547"/>
                <a:gd name="T67" fmla="*/ 7 h 207"/>
                <a:gd name="T68" fmla="*/ 12 w 547"/>
                <a:gd name="T69" fmla="*/ 5 h 207"/>
                <a:gd name="T70" fmla="*/ 5 w 547"/>
                <a:gd name="T71" fmla="*/ 3 h 207"/>
                <a:gd name="T72" fmla="*/ 0 w 547"/>
                <a:gd name="T73" fmla="*/ 0 h 207"/>
                <a:gd name="T74" fmla="*/ 6 w 547"/>
                <a:gd name="T75" fmla="*/ 2 h 207"/>
                <a:gd name="T76" fmla="*/ 34 w 547"/>
                <a:gd name="T77" fmla="*/ 8 h 207"/>
                <a:gd name="T78" fmla="*/ 81 w 547"/>
                <a:gd name="T79" fmla="*/ 21 h 207"/>
                <a:gd name="T80" fmla="*/ 135 w 547"/>
                <a:gd name="T81" fmla="*/ 35 h 207"/>
                <a:gd name="T82" fmla="*/ 180 w 547"/>
                <a:gd name="T83" fmla="*/ 46 h 207"/>
                <a:gd name="T84" fmla="*/ 202 w 547"/>
                <a:gd name="T85" fmla="*/ 53 h 207"/>
                <a:gd name="T86" fmla="*/ 212 w 547"/>
                <a:gd name="T87" fmla="*/ 55 h 207"/>
                <a:gd name="T88" fmla="*/ 223 w 547"/>
                <a:gd name="T89" fmla="*/ 59 h 207"/>
                <a:gd name="T90" fmla="*/ 237 w 547"/>
                <a:gd name="T91" fmla="*/ 63 h 207"/>
                <a:gd name="T92" fmla="*/ 253 w 547"/>
                <a:gd name="T93" fmla="*/ 68 h 207"/>
                <a:gd name="T94" fmla="*/ 270 w 547"/>
                <a:gd name="T95" fmla="*/ 74 h 207"/>
                <a:gd name="T96" fmla="*/ 295 w 547"/>
                <a:gd name="T97" fmla="*/ 84 h 207"/>
                <a:gd name="T98" fmla="*/ 334 w 547"/>
                <a:gd name="T99" fmla="*/ 98 h 207"/>
                <a:gd name="T100" fmla="*/ 378 w 547"/>
                <a:gd name="T101" fmla="*/ 116 h 207"/>
                <a:gd name="T102" fmla="*/ 420 w 547"/>
                <a:gd name="T103" fmla="*/ 132 h 207"/>
                <a:gd name="T104" fmla="*/ 452 w 547"/>
                <a:gd name="T105" fmla="*/ 145 h 207"/>
                <a:gd name="T106" fmla="*/ 467 w 547"/>
                <a:gd name="T107" fmla="*/ 153 h 207"/>
                <a:gd name="T108" fmla="*/ 484 w 547"/>
                <a:gd name="T109" fmla="*/ 162 h 207"/>
                <a:gd name="T110" fmla="*/ 502 w 547"/>
                <a:gd name="T111" fmla="*/ 174 h 207"/>
                <a:gd name="T112" fmla="*/ 519 w 547"/>
                <a:gd name="T113" fmla="*/ 186 h 207"/>
                <a:gd name="T114" fmla="*/ 536 w 547"/>
                <a:gd name="T115" fmla="*/ 197 h 20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47"/>
                <a:gd name="T175" fmla="*/ 0 h 207"/>
                <a:gd name="T176" fmla="*/ 547 w 547"/>
                <a:gd name="T177" fmla="*/ 207 h 20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47" h="207">
                  <a:moveTo>
                    <a:pt x="544" y="205"/>
                  </a:moveTo>
                  <a:lnTo>
                    <a:pt x="545" y="205"/>
                  </a:lnTo>
                  <a:lnTo>
                    <a:pt x="545" y="206"/>
                  </a:lnTo>
                  <a:lnTo>
                    <a:pt x="546" y="206"/>
                  </a:lnTo>
                  <a:lnTo>
                    <a:pt x="545" y="206"/>
                  </a:lnTo>
                  <a:lnTo>
                    <a:pt x="544" y="206"/>
                  </a:lnTo>
                  <a:lnTo>
                    <a:pt x="543" y="205"/>
                  </a:lnTo>
                  <a:lnTo>
                    <a:pt x="542" y="206"/>
                  </a:lnTo>
                  <a:lnTo>
                    <a:pt x="541" y="205"/>
                  </a:lnTo>
                  <a:lnTo>
                    <a:pt x="540" y="205"/>
                  </a:lnTo>
                  <a:lnTo>
                    <a:pt x="539" y="204"/>
                  </a:lnTo>
                  <a:lnTo>
                    <a:pt x="538" y="204"/>
                  </a:lnTo>
                  <a:lnTo>
                    <a:pt x="537" y="203"/>
                  </a:lnTo>
                  <a:lnTo>
                    <a:pt x="536" y="202"/>
                  </a:lnTo>
                  <a:lnTo>
                    <a:pt x="535" y="202"/>
                  </a:lnTo>
                  <a:lnTo>
                    <a:pt x="534" y="202"/>
                  </a:lnTo>
                  <a:lnTo>
                    <a:pt x="533" y="201"/>
                  </a:lnTo>
                  <a:lnTo>
                    <a:pt x="531" y="201"/>
                  </a:lnTo>
                  <a:lnTo>
                    <a:pt x="530" y="200"/>
                  </a:lnTo>
                  <a:lnTo>
                    <a:pt x="529" y="199"/>
                  </a:lnTo>
                  <a:lnTo>
                    <a:pt x="528" y="199"/>
                  </a:lnTo>
                  <a:lnTo>
                    <a:pt x="528" y="198"/>
                  </a:lnTo>
                  <a:lnTo>
                    <a:pt x="527" y="198"/>
                  </a:lnTo>
                  <a:lnTo>
                    <a:pt x="526" y="197"/>
                  </a:lnTo>
                  <a:lnTo>
                    <a:pt x="525" y="197"/>
                  </a:lnTo>
                  <a:lnTo>
                    <a:pt x="524" y="197"/>
                  </a:lnTo>
                  <a:lnTo>
                    <a:pt x="522" y="197"/>
                  </a:lnTo>
                  <a:lnTo>
                    <a:pt x="522" y="196"/>
                  </a:lnTo>
                  <a:lnTo>
                    <a:pt x="521" y="196"/>
                  </a:lnTo>
                  <a:lnTo>
                    <a:pt x="520" y="196"/>
                  </a:lnTo>
                  <a:lnTo>
                    <a:pt x="520" y="195"/>
                  </a:lnTo>
                  <a:lnTo>
                    <a:pt x="519" y="195"/>
                  </a:lnTo>
                  <a:lnTo>
                    <a:pt x="519" y="194"/>
                  </a:lnTo>
                  <a:lnTo>
                    <a:pt x="518" y="194"/>
                  </a:lnTo>
                  <a:lnTo>
                    <a:pt x="518" y="193"/>
                  </a:lnTo>
                  <a:lnTo>
                    <a:pt x="517" y="193"/>
                  </a:lnTo>
                  <a:lnTo>
                    <a:pt x="516" y="192"/>
                  </a:lnTo>
                  <a:lnTo>
                    <a:pt x="514" y="191"/>
                  </a:lnTo>
                  <a:lnTo>
                    <a:pt x="512" y="190"/>
                  </a:lnTo>
                  <a:lnTo>
                    <a:pt x="511" y="189"/>
                  </a:lnTo>
                  <a:lnTo>
                    <a:pt x="510" y="188"/>
                  </a:lnTo>
                  <a:lnTo>
                    <a:pt x="509" y="188"/>
                  </a:lnTo>
                  <a:lnTo>
                    <a:pt x="507" y="186"/>
                  </a:lnTo>
                  <a:lnTo>
                    <a:pt x="505" y="185"/>
                  </a:lnTo>
                  <a:lnTo>
                    <a:pt x="503" y="184"/>
                  </a:lnTo>
                  <a:lnTo>
                    <a:pt x="501" y="183"/>
                  </a:lnTo>
                  <a:lnTo>
                    <a:pt x="500" y="181"/>
                  </a:lnTo>
                  <a:lnTo>
                    <a:pt x="497" y="179"/>
                  </a:lnTo>
                  <a:lnTo>
                    <a:pt x="495" y="179"/>
                  </a:lnTo>
                  <a:lnTo>
                    <a:pt x="493" y="179"/>
                  </a:lnTo>
                  <a:lnTo>
                    <a:pt x="492" y="177"/>
                  </a:lnTo>
                  <a:lnTo>
                    <a:pt x="490" y="176"/>
                  </a:lnTo>
                  <a:lnTo>
                    <a:pt x="488" y="174"/>
                  </a:lnTo>
                  <a:lnTo>
                    <a:pt x="486" y="173"/>
                  </a:lnTo>
                  <a:lnTo>
                    <a:pt x="484" y="172"/>
                  </a:lnTo>
                  <a:lnTo>
                    <a:pt x="483" y="171"/>
                  </a:lnTo>
                  <a:lnTo>
                    <a:pt x="482" y="170"/>
                  </a:lnTo>
                  <a:lnTo>
                    <a:pt x="480" y="170"/>
                  </a:lnTo>
                  <a:lnTo>
                    <a:pt x="479" y="169"/>
                  </a:lnTo>
                  <a:lnTo>
                    <a:pt x="478" y="168"/>
                  </a:lnTo>
                  <a:lnTo>
                    <a:pt x="477" y="168"/>
                  </a:lnTo>
                  <a:lnTo>
                    <a:pt x="476" y="167"/>
                  </a:lnTo>
                  <a:lnTo>
                    <a:pt x="475" y="166"/>
                  </a:lnTo>
                  <a:lnTo>
                    <a:pt x="474" y="165"/>
                  </a:lnTo>
                  <a:lnTo>
                    <a:pt x="473" y="165"/>
                  </a:lnTo>
                  <a:lnTo>
                    <a:pt x="471" y="164"/>
                  </a:lnTo>
                  <a:lnTo>
                    <a:pt x="468" y="162"/>
                  </a:lnTo>
                  <a:lnTo>
                    <a:pt x="466" y="161"/>
                  </a:lnTo>
                  <a:lnTo>
                    <a:pt x="464" y="161"/>
                  </a:lnTo>
                  <a:lnTo>
                    <a:pt x="461" y="159"/>
                  </a:lnTo>
                  <a:lnTo>
                    <a:pt x="458" y="158"/>
                  </a:lnTo>
                  <a:lnTo>
                    <a:pt x="456" y="156"/>
                  </a:lnTo>
                  <a:lnTo>
                    <a:pt x="453" y="155"/>
                  </a:lnTo>
                  <a:lnTo>
                    <a:pt x="449" y="153"/>
                  </a:lnTo>
                  <a:lnTo>
                    <a:pt x="446" y="152"/>
                  </a:lnTo>
                  <a:lnTo>
                    <a:pt x="442" y="150"/>
                  </a:lnTo>
                  <a:lnTo>
                    <a:pt x="438" y="148"/>
                  </a:lnTo>
                  <a:lnTo>
                    <a:pt x="436" y="146"/>
                  </a:lnTo>
                  <a:lnTo>
                    <a:pt x="432" y="144"/>
                  </a:lnTo>
                  <a:lnTo>
                    <a:pt x="429" y="143"/>
                  </a:lnTo>
                  <a:lnTo>
                    <a:pt x="425" y="142"/>
                  </a:lnTo>
                  <a:lnTo>
                    <a:pt x="422" y="140"/>
                  </a:lnTo>
                  <a:lnTo>
                    <a:pt x="419" y="138"/>
                  </a:lnTo>
                  <a:lnTo>
                    <a:pt x="415" y="137"/>
                  </a:lnTo>
                  <a:lnTo>
                    <a:pt x="412" y="135"/>
                  </a:lnTo>
                  <a:lnTo>
                    <a:pt x="409" y="134"/>
                  </a:lnTo>
                  <a:lnTo>
                    <a:pt x="406" y="133"/>
                  </a:lnTo>
                  <a:lnTo>
                    <a:pt x="403" y="131"/>
                  </a:lnTo>
                  <a:lnTo>
                    <a:pt x="401" y="130"/>
                  </a:lnTo>
                  <a:lnTo>
                    <a:pt x="398" y="129"/>
                  </a:lnTo>
                  <a:lnTo>
                    <a:pt x="396" y="128"/>
                  </a:lnTo>
                  <a:lnTo>
                    <a:pt x="394" y="127"/>
                  </a:lnTo>
                  <a:lnTo>
                    <a:pt x="393" y="127"/>
                  </a:lnTo>
                  <a:lnTo>
                    <a:pt x="391" y="126"/>
                  </a:lnTo>
                  <a:lnTo>
                    <a:pt x="390" y="125"/>
                  </a:lnTo>
                  <a:lnTo>
                    <a:pt x="387" y="125"/>
                  </a:lnTo>
                  <a:lnTo>
                    <a:pt x="384" y="124"/>
                  </a:lnTo>
                  <a:lnTo>
                    <a:pt x="381" y="123"/>
                  </a:lnTo>
                  <a:lnTo>
                    <a:pt x="376" y="121"/>
                  </a:lnTo>
                  <a:lnTo>
                    <a:pt x="372" y="119"/>
                  </a:lnTo>
                  <a:lnTo>
                    <a:pt x="367" y="117"/>
                  </a:lnTo>
                  <a:lnTo>
                    <a:pt x="362" y="116"/>
                  </a:lnTo>
                  <a:lnTo>
                    <a:pt x="357" y="113"/>
                  </a:lnTo>
                  <a:lnTo>
                    <a:pt x="350" y="111"/>
                  </a:lnTo>
                  <a:lnTo>
                    <a:pt x="344" y="108"/>
                  </a:lnTo>
                  <a:lnTo>
                    <a:pt x="337" y="107"/>
                  </a:lnTo>
                  <a:lnTo>
                    <a:pt x="331" y="104"/>
                  </a:lnTo>
                  <a:lnTo>
                    <a:pt x="323" y="101"/>
                  </a:lnTo>
                  <a:lnTo>
                    <a:pt x="317" y="98"/>
                  </a:lnTo>
                  <a:lnTo>
                    <a:pt x="310" y="96"/>
                  </a:lnTo>
                  <a:lnTo>
                    <a:pt x="303" y="94"/>
                  </a:lnTo>
                  <a:lnTo>
                    <a:pt x="295" y="91"/>
                  </a:lnTo>
                  <a:lnTo>
                    <a:pt x="289" y="89"/>
                  </a:lnTo>
                  <a:lnTo>
                    <a:pt x="282" y="86"/>
                  </a:lnTo>
                  <a:lnTo>
                    <a:pt x="276" y="84"/>
                  </a:lnTo>
                  <a:lnTo>
                    <a:pt x="269" y="81"/>
                  </a:lnTo>
                  <a:lnTo>
                    <a:pt x="263" y="80"/>
                  </a:lnTo>
                  <a:lnTo>
                    <a:pt x="257" y="78"/>
                  </a:lnTo>
                  <a:lnTo>
                    <a:pt x="252" y="75"/>
                  </a:lnTo>
                  <a:lnTo>
                    <a:pt x="247" y="73"/>
                  </a:lnTo>
                  <a:lnTo>
                    <a:pt x="241" y="72"/>
                  </a:lnTo>
                  <a:lnTo>
                    <a:pt x="238" y="71"/>
                  </a:lnTo>
                  <a:lnTo>
                    <a:pt x="234" y="70"/>
                  </a:lnTo>
                  <a:lnTo>
                    <a:pt x="231" y="69"/>
                  </a:lnTo>
                  <a:lnTo>
                    <a:pt x="228" y="68"/>
                  </a:lnTo>
                  <a:lnTo>
                    <a:pt x="227" y="68"/>
                  </a:lnTo>
                  <a:lnTo>
                    <a:pt x="226" y="68"/>
                  </a:lnTo>
                  <a:lnTo>
                    <a:pt x="225" y="68"/>
                  </a:lnTo>
                  <a:lnTo>
                    <a:pt x="224" y="67"/>
                  </a:lnTo>
                  <a:lnTo>
                    <a:pt x="223" y="67"/>
                  </a:lnTo>
                  <a:lnTo>
                    <a:pt x="222" y="67"/>
                  </a:lnTo>
                  <a:lnTo>
                    <a:pt x="221" y="66"/>
                  </a:lnTo>
                  <a:lnTo>
                    <a:pt x="220" y="66"/>
                  </a:lnTo>
                  <a:lnTo>
                    <a:pt x="219" y="66"/>
                  </a:lnTo>
                  <a:lnTo>
                    <a:pt x="218" y="66"/>
                  </a:lnTo>
                  <a:lnTo>
                    <a:pt x="217" y="65"/>
                  </a:lnTo>
                  <a:lnTo>
                    <a:pt x="216" y="65"/>
                  </a:lnTo>
                  <a:lnTo>
                    <a:pt x="215" y="65"/>
                  </a:lnTo>
                  <a:lnTo>
                    <a:pt x="214" y="65"/>
                  </a:lnTo>
                  <a:lnTo>
                    <a:pt x="214" y="64"/>
                  </a:lnTo>
                  <a:lnTo>
                    <a:pt x="213" y="65"/>
                  </a:lnTo>
                  <a:lnTo>
                    <a:pt x="212" y="64"/>
                  </a:lnTo>
                  <a:lnTo>
                    <a:pt x="211" y="64"/>
                  </a:lnTo>
                  <a:lnTo>
                    <a:pt x="210" y="64"/>
                  </a:lnTo>
                  <a:lnTo>
                    <a:pt x="209" y="64"/>
                  </a:lnTo>
                  <a:lnTo>
                    <a:pt x="208" y="64"/>
                  </a:lnTo>
                  <a:lnTo>
                    <a:pt x="207" y="64"/>
                  </a:lnTo>
                  <a:lnTo>
                    <a:pt x="206" y="64"/>
                  </a:lnTo>
                  <a:lnTo>
                    <a:pt x="205" y="64"/>
                  </a:lnTo>
                  <a:lnTo>
                    <a:pt x="205" y="63"/>
                  </a:lnTo>
                  <a:lnTo>
                    <a:pt x="205" y="64"/>
                  </a:lnTo>
                  <a:lnTo>
                    <a:pt x="204" y="64"/>
                  </a:lnTo>
                  <a:lnTo>
                    <a:pt x="204" y="63"/>
                  </a:lnTo>
                  <a:lnTo>
                    <a:pt x="203" y="64"/>
                  </a:lnTo>
                  <a:lnTo>
                    <a:pt x="202" y="63"/>
                  </a:lnTo>
                  <a:lnTo>
                    <a:pt x="202" y="64"/>
                  </a:lnTo>
                  <a:lnTo>
                    <a:pt x="201" y="64"/>
                  </a:lnTo>
                  <a:lnTo>
                    <a:pt x="200" y="64"/>
                  </a:lnTo>
                  <a:lnTo>
                    <a:pt x="199" y="64"/>
                  </a:lnTo>
                  <a:lnTo>
                    <a:pt x="198" y="64"/>
                  </a:lnTo>
                  <a:lnTo>
                    <a:pt x="197" y="64"/>
                  </a:lnTo>
                  <a:lnTo>
                    <a:pt x="197" y="63"/>
                  </a:lnTo>
                  <a:lnTo>
                    <a:pt x="196" y="63"/>
                  </a:lnTo>
                  <a:lnTo>
                    <a:pt x="195" y="63"/>
                  </a:lnTo>
                  <a:lnTo>
                    <a:pt x="194" y="63"/>
                  </a:lnTo>
                  <a:lnTo>
                    <a:pt x="193" y="62"/>
                  </a:lnTo>
                  <a:lnTo>
                    <a:pt x="192" y="62"/>
                  </a:lnTo>
                  <a:lnTo>
                    <a:pt x="190" y="62"/>
                  </a:lnTo>
                  <a:lnTo>
                    <a:pt x="187" y="61"/>
                  </a:lnTo>
                  <a:lnTo>
                    <a:pt x="185" y="60"/>
                  </a:lnTo>
                  <a:lnTo>
                    <a:pt x="181" y="59"/>
                  </a:lnTo>
                  <a:lnTo>
                    <a:pt x="177" y="57"/>
                  </a:lnTo>
                  <a:lnTo>
                    <a:pt x="171" y="55"/>
                  </a:lnTo>
                  <a:lnTo>
                    <a:pt x="166" y="53"/>
                  </a:lnTo>
                  <a:lnTo>
                    <a:pt x="160" y="52"/>
                  </a:lnTo>
                  <a:lnTo>
                    <a:pt x="153" y="50"/>
                  </a:lnTo>
                  <a:lnTo>
                    <a:pt x="147" y="48"/>
                  </a:lnTo>
                  <a:lnTo>
                    <a:pt x="140" y="45"/>
                  </a:lnTo>
                  <a:lnTo>
                    <a:pt x="133" y="43"/>
                  </a:lnTo>
                  <a:lnTo>
                    <a:pt x="125" y="41"/>
                  </a:lnTo>
                  <a:lnTo>
                    <a:pt x="117" y="38"/>
                  </a:lnTo>
                  <a:lnTo>
                    <a:pt x="110" y="35"/>
                  </a:lnTo>
                  <a:lnTo>
                    <a:pt x="103" y="34"/>
                  </a:lnTo>
                  <a:lnTo>
                    <a:pt x="96" y="31"/>
                  </a:lnTo>
                  <a:lnTo>
                    <a:pt x="88" y="29"/>
                  </a:lnTo>
                  <a:lnTo>
                    <a:pt x="81" y="26"/>
                  </a:lnTo>
                  <a:lnTo>
                    <a:pt x="73" y="24"/>
                  </a:lnTo>
                  <a:lnTo>
                    <a:pt x="68" y="22"/>
                  </a:lnTo>
                  <a:lnTo>
                    <a:pt x="62" y="19"/>
                  </a:lnTo>
                  <a:lnTo>
                    <a:pt x="54" y="17"/>
                  </a:lnTo>
                  <a:lnTo>
                    <a:pt x="49" y="16"/>
                  </a:lnTo>
                  <a:lnTo>
                    <a:pt x="44" y="14"/>
                  </a:lnTo>
                  <a:lnTo>
                    <a:pt x="39" y="13"/>
                  </a:lnTo>
                  <a:lnTo>
                    <a:pt x="35" y="11"/>
                  </a:lnTo>
                  <a:lnTo>
                    <a:pt x="32" y="10"/>
                  </a:lnTo>
                  <a:lnTo>
                    <a:pt x="28" y="9"/>
                  </a:lnTo>
                  <a:lnTo>
                    <a:pt x="26" y="8"/>
                  </a:lnTo>
                  <a:lnTo>
                    <a:pt x="25" y="8"/>
                  </a:lnTo>
                  <a:lnTo>
                    <a:pt x="24" y="8"/>
                  </a:lnTo>
                  <a:lnTo>
                    <a:pt x="23" y="8"/>
                  </a:lnTo>
                  <a:lnTo>
                    <a:pt x="22" y="8"/>
                  </a:lnTo>
                  <a:lnTo>
                    <a:pt x="20" y="8"/>
                  </a:lnTo>
                  <a:lnTo>
                    <a:pt x="19" y="7"/>
                  </a:lnTo>
                  <a:lnTo>
                    <a:pt x="18" y="7"/>
                  </a:lnTo>
                  <a:lnTo>
                    <a:pt x="17" y="7"/>
                  </a:lnTo>
                  <a:lnTo>
                    <a:pt x="17" y="6"/>
                  </a:lnTo>
                  <a:lnTo>
                    <a:pt x="16" y="6"/>
                  </a:lnTo>
                  <a:lnTo>
                    <a:pt x="14" y="6"/>
                  </a:lnTo>
                  <a:lnTo>
                    <a:pt x="13" y="5"/>
                  </a:lnTo>
                  <a:lnTo>
                    <a:pt x="12" y="5"/>
                  </a:lnTo>
                  <a:lnTo>
                    <a:pt x="10" y="4"/>
                  </a:lnTo>
                  <a:lnTo>
                    <a:pt x="9" y="4"/>
                  </a:lnTo>
                  <a:lnTo>
                    <a:pt x="8" y="4"/>
                  </a:lnTo>
                  <a:lnTo>
                    <a:pt x="8" y="3"/>
                  </a:lnTo>
                  <a:lnTo>
                    <a:pt x="6" y="3"/>
                  </a:lnTo>
                  <a:lnTo>
                    <a:pt x="5" y="3"/>
                  </a:lnTo>
                  <a:lnTo>
                    <a:pt x="4" y="2"/>
                  </a:lnTo>
                  <a:lnTo>
                    <a:pt x="3" y="2"/>
                  </a:lnTo>
                  <a:lnTo>
                    <a:pt x="2" y="1"/>
                  </a:lnTo>
                  <a:lnTo>
                    <a:pt x="1" y="1"/>
                  </a:lnTo>
                  <a:lnTo>
                    <a:pt x="0" y="1"/>
                  </a:lnTo>
                  <a:lnTo>
                    <a:pt x="0" y="0"/>
                  </a:lnTo>
                  <a:lnTo>
                    <a:pt x="1" y="0"/>
                  </a:lnTo>
                  <a:lnTo>
                    <a:pt x="2" y="0"/>
                  </a:lnTo>
                  <a:lnTo>
                    <a:pt x="3" y="0"/>
                  </a:lnTo>
                  <a:lnTo>
                    <a:pt x="3" y="1"/>
                  </a:lnTo>
                  <a:lnTo>
                    <a:pt x="5" y="1"/>
                  </a:lnTo>
                  <a:lnTo>
                    <a:pt x="6" y="2"/>
                  </a:lnTo>
                  <a:lnTo>
                    <a:pt x="8" y="2"/>
                  </a:lnTo>
                  <a:lnTo>
                    <a:pt x="12" y="3"/>
                  </a:lnTo>
                  <a:lnTo>
                    <a:pt x="17" y="5"/>
                  </a:lnTo>
                  <a:lnTo>
                    <a:pt x="22" y="6"/>
                  </a:lnTo>
                  <a:lnTo>
                    <a:pt x="27" y="7"/>
                  </a:lnTo>
                  <a:lnTo>
                    <a:pt x="34" y="8"/>
                  </a:lnTo>
                  <a:lnTo>
                    <a:pt x="41" y="11"/>
                  </a:lnTo>
                  <a:lnTo>
                    <a:pt x="48" y="13"/>
                  </a:lnTo>
                  <a:lnTo>
                    <a:pt x="56" y="15"/>
                  </a:lnTo>
                  <a:lnTo>
                    <a:pt x="64" y="17"/>
                  </a:lnTo>
                  <a:lnTo>
                    <a:pt x="73" y="18"/>
                  </a:lnTo>
                  <a:lnTo>
                    <a:pt x="81" y="21"/>
                  </a:lnTo>
                  <a:lnTo>
                    <a:pt x="90" y="24"/>
                  </a:lnTo>
                  <a:lnTo>
                    <a:pt x="99" y="26"/>
                  </a:lnTo>
                  <a:lnTo>
                    <a:pt x="108" y="28"/>
                  </a:lnTo>
                  <a:lnTo>
                    <a:pt x="117" y="31"/>
                  </a:lnTo>
                  <a:lnTo>
                    <a:pt x="125" y="33"/>
                  </a:lnTo>
                  <a:lnTo>
                    <a:pt x="135" y="35"/>
                  </a:lnTo>
                  <a:lnTo>
                    <a:pt x="143" y="37"/>
                  </a:lnTo>
                  <a:lnTo>
                    <a:pt x="152" y="39"/>
                  </a:lnTo>
                  <a:lnTo>
                    <a:pt x="160" y="42"/>
                  </a:lnTo>
                  <a:lnTo>
                    <a:pt x="167" y="44"/>
                  </a:lnTo>
                  <a:lnTo>
                    <a:pt x="173" y="45"/>
                  </a:lnTo>
                  <a:lnTo>
                    <a:pt x="180" y="46"/>
                  </a:lnTo>
                  <a:lnTo>
                    <a:pt x="186" y="48"/>
                  </a:lnTo>
                  <a:lnTo>
                    <a:pt x="190" y="50"/>
                  </a:lnTo>
                  <a:lnTo>
                    <a:pt x="195" y="51"/>
                  </a:lnTo>
                  <a:lnTo>
                    <a:pt x="198" y="52"/>
                  </a:lnTo>
                  <a:lnTo>
                    <a:pt x="201" y="53"/>
                  </a:lnTo>
                  <a:lnTo>
                    <a:pt x="202" y="53"/>
                  </a:lnTo>
                  <a:lnTo>
                    <a:pt x="203" y="53"/>
                  </a:lnTo>
                  <a:lnTo>
                    <a:pt x="205" y="53"/>
                  </a:lnTo>
                  <a:lnTo>
                    <a:pt x="207" y="54"/>
                  </a:lnTo>
                  <a:lnTo>
                    <a:pt x="208" y="54"/>
                  </a:lnTo>
                  <a:lnTo>
                    <a:pt x="210" y="55"/>
                  </a:lnTo>
                  <a:lnTo>
                    <a:pt x="212" y="55"/>
                  </a:lnTo>
                  <a:lnTo>
                    <a:pt x="214" y="56"/>
                  </a:lnTo>
                  <a:lnTo>
                    <a:pt x="215" y="57"/>
                  </a:lnTo>
                  <a:lnTo>
                    <a:pt x="217" y="57"/>
                  </a:lnTo>
                  <a:lnTo>
                    <a:pt x="219" y="58"/>
                  </a:lnTo>
                  <a:lnTo>
                    <a:pt x="221" y="58"/>
                  </a:lnTo>
                  <a:lnTo>
                    <a:pt x="223" y="59"/>
                  </a:lnTo>
                  <a:lnTo>
                    <a:pt x="225" y="60"/>
                  </a:lnTo>
                  <a:lnTo>
                    <a:pt x="227" y="61"/>
                  </a:lnTo>
                  <a:lnTo>
                    <a:pt x="230" y="61"/>
                  </a:lnTo>
                  <a:lnTo>
                    <a:pt x="232" y="62"/>
                  </a:lnTo>
                  <a:lnTo>
                    <a:pt x="234" y="62"/>
                  </a:lnTo>
                  <a:lnTo>
                    <a:pt x="237" y="63"/>
                  </a:lnTo>
                  <a:lnTo>
                    <a:pt x="240" y="63"/>
                  </a:lnTo>
                  <a:lnTo>
                    <a:pt x="242" y="64"/>
                  </a:lnTo>
                  <a:lnTo>
                    <a:pt x="244" y="65"/>
                  </a:lnTo>
                  <a:lnTo>
                    <a:pt x="248" y="67"/>
                  </a:lnTo>
                  <a:lnTo>
                    <a:pt x="250" y="67"/>
                  </a:lnTo>
                  <a:lnTo>
                    <a:pt x="253" y="68"/>
                  </a:lnTo>
                  <a:lnTo>
                    <a:pt x="255" y="69"/>
                  </a:lnTo>
                  <a:lnTo>
                    <a:pt x="259" y="71"/>
                  </a:lnTo>
                  <a:lnTo>
                    <a:pt x="261" y="71"/>
                  </a:lnTo>
                  <a:lnTo>
                    <a:pt x="264" y="72"/>
                  </a:lnTo>
                  <a:lnTo>
                    <a:pt x="267" y="73"/>
                  </a:lnTo>
                  <a:lnTo>
                    <a:pt x="270" y="74"/>
                  </a:lnTo>
                  <a:lnTo>
                    <a:pt x="273" y="75"/>
                  </a:lnTo>
                  <a:lnTo>
                    <a:pt x="277" y="77"/>
                  </a:lnTo>
                  <a:lnTo>
                    <a:pt x="280" y="78"/>
                  </a:lnTo>
                  <a:lnTo>
                    <a:pt x="285" y="80"/>
                  </a:lnTo>
                  <a:lnTo>
                    <a:pt x="289" y="81"/>
                  </a:lnTo>
                  <a:lnTo>
                    <a:pt x="295" y="84"/>
                  </a:lnTo>
                  <a:lnTo>
                    <a:pt x="301" y="86"/>
                  </a:lnTo>
                  <a:lnTo>
                    <a:pt x="306" y="89"/>
                  </a:lnTo>
                  <a:lnTo>
                    <a:pt x="313" y="90"/>
                  </a:lnTo>
                  <a:lnTo>
                    <a:pt x="320" y="93"/>
                  </a:lnTo>
                  <a:lnTo>
                    <a:pt x="326" y="96"/>
                  </a:lnTo>
                  <a:lnTo>
                    <a:pt x="334" y="98"/>
                  </a:lnTo>
                  <a:lnTo>
                    <a:pt x="341" y="101"/>
                  </a:lnTo>
                  <a:lnTo>
                    <a:pt x="349" y="104"/>
                  </a:lnTo>
                  <a:lnTo>
                    <a:pt x="356" y="107"/>
                  </a:lnTo>
                  <a:lnTo>
                    <a:pt x="363" y="109"/>
                  </a:lnTo>
                  <a:lnTo>
                    <a:pt x="370" y="112"/>
                  </a:lnTo>
                  <a:lnTo>
                    <a:pt x="378" y="116"/>
                  </a:lnTo>
                  <a:lnTo>
                    <a:pt x="385" y="118"/>
                  </a:lnTo>
                  <a:lnTo>
                    <a:pt x="393" y="121"/>
                  </a:lnTo>
                  <a:lnTo>
                    <a:pt x="400" y="124"/>
                  </a:lnTo>
                  <a:lnTo>
                    <a:pt x="407" y="127"/>
                  </a:lnTo>
                  <a:lnTo>
                    <a:pt x="414" y="129"/>
                  </a:lnTo>
                  <a:lnTo>
                    <a:pt x="420" y="132"/>
                  </a:lnTo>
                  <a:lnTo>
                    <a:pt x="427" y="134"/>
                  </a:lnTo>
                  <a:lnTo>
                    <a:pt x="432" y="136"/>
                  </a:lnTo>
                  <a:lnTo>
                    <a:pt x="438" y="139"/>
                  </a:lnTo>
                  <a:lnTo>
                    <a:pt x="443" y="141"/>
                  </a:lnTo>
                  <a:lnTo>
                    <a:pt x="447" y="143"/>
                  </a:lnTo>
                  <a:lnTo>
                    <a:pt x="452" y="145"/>
                  </a:lnTo>
                  <a:lnTo>
                    <a:pt x="456" y="146"/>
                  </a:lnTo>
                  <a:lnTo>
                    <a:pt x="458" y="148"/>
                  </a:lnTo>
                  <a:lnTo>
                    <a:pt x="461" y="149"/>
                  </a:lnTo>
                  <a:lnTo>
                    <a:pt x="463" y="150"/>
                  </a:lnTo>
                  <a:lnTo>
                    <a:pt x="465" y="152"/>
                  </a:lnTo>
                  <a:lnTo>
                    <a:pt x="467" y="153"/>
                  </a:lnTo>
                  <a:lnTo>
                    <a:pt x="471" y="154"/>
                  </a:lnTo>
                  <a:lnTo>
                    <a:pt x="473" y="156"/>
                  </a:lnTo>
                  <a:lnTo>
                    <a:pt x="476" y="158"/>
                  </a:lnTo>
                  <a:lnTo>
                    <a:pt x="478" y="159"/>
                  </a:lnTo>
                  <a:lnTo>
                    <a:pt x="482" y="161"/>
                  </a:lnTo>
                  <a:lnTo>
                    <a:pt x="484" y="162"/>
                  </a:lnTo>
                  <a:lnTo>
                    <a:pt x="487" y="164"/>
                  </a:lnTo>
                  <a:lnTo>
                    <a:pt x="490" y="166"/>
                  </a:lnTo>
                  <a:lnTo>
                    <a:pt x="493" y="168"/>
                  </a:lnTo>
                  <a:lnTo>
                    <a:pt x="496" y="170"/>
                  </a:lnTo>
                  <a:lnTo>
                    <a:pt x="500" y="172"/>
                  </a:lnTo>
                  <a:lnTo>
                    <a:pt x="502" y="174"/>
                  </a:lnTo>
                  <a:lnTo>
                    <a:pt x="505" y="176"/>
                  </a:lnTo>
                  <a:lnTo>
                    <a:pt x="509" y="178"/>
                  </a:lnTo>
                  <a:lnTo>
                    <a:pt x="511" y="180"/>
                  </a:lnTo>
                  <a:lnTo>
                    <a:pt x="515" y="182"/>
                  </a:lnTo>
                  <a:lnTo>
                    <a:pt x="518" y="184"/>
                  </a:lnTo>
                  <a:lnTo>
                    <a:pt x="519" y="186"/>
                  </a:lnTo>
                  <a:lnTo>
                    <a:pt x="523" y="188"/>
                  </a:lnTo>
                  <a:lnTo>
                    <a:pt x="526" y="190"/>
                  </a:lnTo>
                  <a:lnTo>
                    <a:pt x="528" y="192"/>
                  </a:lnTo>
                  <a:lnTo>
                    <a:pt x="530" y="193"/>
                  </a:lnTo>
                  <a:lnTo>
                    <a:pt x="533" y="196"/>
                  </a:lnTo>
                  <a:lnTo>
                    <a:pt x="536" y="197"/>
                  </a:lnTo>
                  <a:lnTo>
                    <a:pt x="537" y="198"/>
                  </a:lnTo>
                  <a:lnTo>
                    <a:pt x="539" y="200"/>
                  </a:lnTo>
                  <a:lnTo>
                    <a:pt x="540" y="202"/>
                  </a:lnTo>
                  <a:lnTo>
                    <a:pt x="542" y="203"/>
                  </a:lnTo>
                  <a:lnTo>
                    <a:pt x="544" y="205"/>
                  </a:lnTo>
                </a:path>
              </a:pathLst>
            </a:custGeom>
            <a:solidFill>
              <a:srgbClr val="BFBFBF"/>
            </a:solidFill>
            <a:ln w="12700" cap="rnd">
              <a:noFill/>
              <a:round/>
              <a:headEnd/>
              <a:tailEnd/>
            </a:ln>
          </p:spPr>
          <p:txBody>
            <a:bodyPr/>
            <a:lstStyle/>
            <a:p>
              <a:endParaRPr lang="en-US"/>
            </a:p>
          </p:txBody>
        </p:sp>
        <p:sp>
          <p:nvSpPr>
            <p:cNvPr id="43099" name="Freeform 65"/>
            <p:cNvSpPr>
              <a:spLocks noChangeAspect="1"/>
            </p:cNvSpPr>
            <p:nvPr/>
          </p:nvSpPr>
          <p:spPr bwMode="auto">
            <a:xfrm>
              <a:off x="464" y="1575"/>
              <a:ext cx="524" cy="200"/>
            </a:xfrm>
            <a:custGeom>
              <a:avLst/>
              <a:gdLst>
                <a:gd name="T0" fmla="*/ 523 w 524"/>
                <a:gd name="T1" fmla="*/ 199 h 200"/>
                <a:gd name="T2" fmla="*/ 517 w 524"/>
                <a:gd name="T3" fmla="*/ 196 h 200"/>
                <a:gd name="T4" fmla="*/ 511 w 524"/>
                <a:gd name="T5" fmla="*/ 193 h 200"/>
                <a:gd name="T6" fmla="*/ 505 w 524"/>
                <a:gd name="T7" fmla="*/ 190 h 200"/>
                <a:gd name="T8" fmla="*/ 500 w 524"/>
                <a:gd name="T9" fmla="*/ 189 h 200"/>
                <a:gd name="T10" fmla="*/ 497 w 524"/>
                <a:gd name="T11" fmla="*/ 186 h 200"/>
                <a:gd name="T12" fmla="*/ 491 w 524"/>
                <a:gd name="T13" fmla="*/ 181 h 200"/>
                <a:gd name="T14" fmla="*/ 480 w 524"/>
                <a:gd name="T15" fmla="*/ 175 h 200"/>
                <a:gd name="T16" fmla="*/ 468 w 524"/>
                <a:gd name="T17" fmla="*/ 167 h 200"/>
                <a:gd name="T18" fmla="*/ 456 w 524"/>
                <a:gd name="T19" fmla="*/ 160 h 200"/>
                <a:gd name="T20" fmla="*/ 445 w 524"/>
                <a:gd name="T21" fmla="*/ 154 h 200"/>
                <a:gd name="T22" fmla="*/ 436 w 524"/>
                <a:gd name="T23" fmla="*/ 150 h 200"/>
                <a:gd name="T24" fmla="*/ 421 w 524"/>
                <a:gd name="T25" fmla="*/ 143 h 200"/>
                <a:gd name="T26" fmla="*/ 404 w 524"/>
                <a:gd name="T27" fmla="*/ 135 h 200"/>
                <a:gd name="T28" fmla="*/ 388 w 524"/>
                <a:gd name="T29" fmla="*/ 127 h 200"/>
                <a:gd name="T30" fmla="*/ 375 w 524"/>
                <a:gd name="T31" fmla="*/ 122 h 200"/>
                <a:gd name="T32" fmla="*/ 366 w 524"/>
                <a:gd name="T33" fmla="*/ 118 h 200"/>
                <a:gd name="T34" fmla="*/ 338 w 524"/>
                <a:gd name="T35" fmla="*/ 108 h 200"/>
                <a:gd name="T36" fmla="*/ 299 w 524"/>
                <a:gd name="T37" fmla="*/ 92 h 200"/>
                <a:gd name="T38" fmla="*/ 256 w 524"/>
                <a:gd name="T39" fmla="*/ 77 h 200"/>
                <a:gd name="T40" fmla="*/ 220 w 524"/>
                <a:gd name="T41" fmla="*/ 65 h 200"/>
                <a:gd name="T42" fmla="*/ 202 w 524"/>
                <a:gd name="T43" fmla="*/ 60 h 200"/>
                <a:gd name="T44" fmla="*/ 194 w 524"/>
                <a:gd name="T45" fmla="*/ 58 h 200"/>
                <a:gd name="T46" fmla="*/ 188 w 524"/>
                <a:gd name="T47" fmla="*/ 57 h 200"/>
                <a:gd name="T48" fmla="*/ 182 w 524"/>
                <a:gd name="T49" fmla="*/ 57 h 200"/>
                <a:gd name="T50" fmla="*/ 177 w 524"/>
                <a:gd name="T51" fmla="*/ 56 h 200"/>
                <a:gd name="T52" fmla="*/ 168 w 524"/>
                <a:gd name="T53" fmla="*/ 54 h 200"/>
                <a:gd name="T54" fmla="*/ 155 w 524"/>
                <a:gd name="T55" fmla="*/ 49 h 200"/>
                <a:gd name="T56" fmla="*/ 137 w 524"/>
                <a:gd name="T57" fmla="*/ 44 h 200"/>
                <a:gd name="T58" fmla="*/ 120 w 524"/>
                <a:gd name="T59" fmla="*/ 37 h 200"/>
                <a:gd name="T60" fmla="*/ 106 w 524"/>
                <a:gd name="T61" fmla="*/ 33 h 200"/>
                <a:gd name="T62" fmla="*/ 99 w 524"/>
                <a:gd name="T63" fmla="*/ 31 h 200"/>
                <a:gd name="T64" fmla="*/ 85 w 524"/>
                <a:gd name="T65" fmla="*/ 27 h 200"/>
                <a:gd name="T66" fmla="*/ 62 w 524"/>
                <a:gd name="T67" fmla="*/ 19 h 200"/>
                <a:gd name="T68" fmla="*/ 37 w 524"/>
                <a:gd name="T69" fmla="*/ 11 h 200"/>
                <a:gd name="T70" fmla="*/ 17 w 524"/>
                <a:gd name="T71" fmla="*/ 5 h 200"/>
                <a:gd name="T72" fmla="*/ 6 w 524"/>
                <a:gd name="T73" fmla="*/ 2 h 200"/>
                <a:gd name="T74" fmla="*/ 0 w 524"/>
                <a:gd name="T75" fmla="*/ 0 h 200"/>
                <a:gd name="T76" fmla="*/ 27 w 524"/>
                <a:gd name="T77" fmla="*/ 8 h 200"/>
                <a:gd name="T78" fmla="*/ 62 w 524"/>
                <a:gd name="T79" fmla="*/ 18 h 200"/>
                <a:gd name="T80" fmla="*/ 104 w 524"/>
                <a:gd name="T81" fmla="*/ 29 h 200"/>
                <a:gd name="T82" fmla="*/ 143 w 524"/>
                <a:gd name="T83" fmla="*/ 40 h 200"/>
                <a:gd name="T84" fmla="*/ 168 w 524"/>
                <a:gd name="T85" fmla="*/ 47 h 200"/>
                <a:gd name="T86" fmla="*/ 177 w 524"/>
                <a:gd name="T87" fmla="*/ 49 h 200"/>
                <a:gd name="T88" fmla="*/ 188 w 524"/>
                <a:gd name="T89" fmla="*/ 52 h 200"/>
                <a:gd name="T90" fmla="*/ 200 w 524"/>
                <a:gd name="T91" fmla="*/ 54 h 200"/>
                <a:gd name="T92" fmla="*/ 211 w 524"/>
                <a:gd name="T93" fmla="*/ 58 h 200"/>
                <a:gd name="T94" fmla="*/ 221 w 524"/>
                <a:gd name="T95" fmla="*/ 62 h 200"/>
                <a:gd name="T96" fmla="*/ 231 w 524"/>
                <a:gd name="T97" fmla="*/ 64 h 200"/>
                <a:gd name="T98" fmla="*/ 257 w 524"/>
                <a:gd name="T99" fmla="*/ 74 h 200"/>
                <a:gd name="T100" fmla="*/ 293 w 524"/>
                <a:gd name="T101" fmla="*/ 88 h 200"/>
                <a:gd name="T102" fmla="*/ 332 w 524"/>
                <a:gd name="T103" fmla="*/ 102 h 200"/>
                <a:gd name="T104" fmla="*/ 363 w 524"/>
                <a:gd name="T105" fmla="*/ 114 h 200"/>
                <a:gd name="T106" fmla="*/ 380 w 524"/>
                <a:gd name="T107" fmla="*/ 120 h 200"/>
                <a:gd name="T108" fmla="*/ 393 w 524"/>
                <a:gd name="T109" fmla="*/ 126 h 200"/>
                <a:gd name="T110" fmla="*/ 413 w 524"/>
                <a:gd name="T111" fmla="*/ 134 h 200"/>
                <a:gd name="T112" fmla="*/ 434 w 524"/>
                <a:gd name="T113" fmla="*/ 144 h 200"/>
                <a:gd name="T114" fmla="*/ 458 w 524"/>
                <a:gd name="T115" fmla="*/ 155 h 200"/>
                <a:gd name="T116" fmla="*/ 480 w 524"/>
                <a:gd name="T117" fmla="*/ 170 h 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4"/>
                <a:gd name="T178" fmla="*/ 0 h 200"/>
                <a:gd name="T179" fmla="*/ 524 w 524"/>
                <a:gd name="T180" fmla="*/ 200 h 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4" h="200">
                  <a:moveTo>
                    <a:pt x="521" y="197"/>
                  </a:moveTo>
                  <a:lnTo>
                    <a:pt x="522" y="197"/>
                  </a:lnTo>
                  <a:lnTo>
                    <a:pt x="521" y="198"/>
                  </a:lnTo>
                  <a:lnTo>
                    <a:pt x="522" y="198"/>
                  </a:lnTo>
                  <a:lnTo>
                    <a:pt x="523" y="198"/>
                  </a:lnTo>
                  <a:lnTo>
                    <a:pt x="523" y="199"/>
                  </a:lnTo>
                  <a:lnTo>
                    <a:pt x="522" y="198"/>
                  </a:lnTo>
                  <a:lnTo>
                    <a:pt x="521" y="198"/>
                  </a:lnTo>
                  <a:lnTo>
                    <a:pt x="520" y="198"/>
                  </a:lnTo>
                  <a:lnTo>
                    <a:pt x="519" y="197"/>
                  </a:lnTo>
                  <a:lnTo>
                    <a:pt x="518" y="197"/>
                  </a:lnTo>
                  <a:lnTo>
                    <a:pt x="517" y="196"/>
                  </a:lnTo>
                  <a:lnTo>
                    <a:pt x="516" y="196"/>
                  </a:lnTo>
                  <a:lnTo>
                    <a:pt x="515" y="196"/>
                  </a:lnTo>
                  <a:lnTo>
                    <a:pt x="514" y="195"/>
                  </a:lnTo>
                  <a:lnTo>
                    <a:pt x="513" y="194"/>
                  </a:lnTo>
                  <a:lnTo>
                    <a:pt x="512" y="194"/>
                  </a:lnTo>
                  <a:lnTo>
                    <a:pt x="511" y="193"/>
                  </a:lnTo>
                  <a:lnTo>
                    <a:pt x="510" y="193"/>
                  </a:lnTo>
                  <a:lnTo>
                    <a:pt x="509" y="193"/>
                  </a:lnTo>
                  <a:lnTo>
                    <a:pt x="508" y="192"/>
                  </a:lnTo>
                  <a:lnTo>
                    <a:pt x="507" y="191"/>
                  </a:lnTo>
                  <a:lnTo>
                    <a:pt x="506" y="191"/>
                  </a:lnTo>
                  <a:lnTo>
                    <a:pt x="505" y="190"/>
                  </a:lnTo>
                  <a:lnTo>
                    <a:pt x="504" y="190"/>
                  </a:lnTo>
                  <a:lnTo>
                    <a:pt x="504" y="189"/>
                  </a:lnTo>
                  <a:lnTo>
                    <a:pt x="503" y="189"/>
                  </a:lnTo>
                  <a:lnTo>
                    <a:pt x="502" y="189"/>
                  </a:lnTo>
                  <a:lnTo>
                    <a:pt x="501" y="189"/>
                  </a:lnTo>
                  <a:lnTo>
                    <a:pt x="500" y="189"/>
                  </a:lnTo>
                  <a:lnTo>
                    <a:pt x="500" y="188"/>
                  </a:lnTo>
                  <a:lnTo>
                    <a:pt x="499" y="188"/>
                  </a:lnTo>
                  <a:lnTo>
                    <a:pt x="499" y="187"/>
                  </a:lnTo>
                  <a:lnTo>
                    <a:pt x="498" y="187"/>
                  </a:lnTo>
                  <a:lnTo>
                    <a:pt x="498" y="186"/>
                  </a:lnTo>
                  <a:lnTo>
                    <a:pt x="497" y="186"/>
                  </a:lnTo>
                  <a:lnTo>
                    <a:pt x="496" y="186"/>
                  </a:lnTo>
                  <a:lnTo>
                    <a:pt x="496" y="185"/>
                  </a:lnTo>
                  <a:lnTo>
                    <a:pt x="495" y="184"/>
                  </a:lnTo>
                  <a:lnTo>
                    <a:pt x="494" y="183"/>
                  </a:lnTo>
                  <a:lnTo>
                    <a:pt x="493" y="183"/>
                  </a:lnTo>
                  <a:lnTo>
                    <a:pt x="491" y="181"/>
                  </a:lnTo>
                  <a:lnTo>
                    <a:pt x="489" y="180"/>
                  </a:lnTo>
                  <a:lnTo>
                    <a:pt x="487" y="180"/>
                  </a:lnTo>
                  <a:lnTo>
                    <a:pt x="487" y="179"/>
                  </a:lnTo>
                  <a:lnTo>
                    <a:pt x="485" y="178"/>
                  </a:lnTo>
                  <a:lnTo>
                    <a:pt x="483" y="176"/>
                  </a:lnTo>
                  <a:lnTo>
                    <a:pt x="480" y="175"/>
                  </a:lnTo>
                  <a:lnTo>
                    <a:pt x="478" y="174"/>
                  </a:lnTo>
                  <a:lnTo>
                    <a:pt x="477" y="172"/>
                  </a:lnTo>
                  <a:lnTo>
                    <a:pt x="475" y="171"/>
                  </a:lnTo>
                  <a:lnTo>
                    <a:pt x="472" y="171"/>
                  </a:lnTo>
                  <a:lnTo>
                    <a:pt x="470" y="169"/>
                  </a:lnTo>
                  <a:lnTo>
                    <a:pt x="468" y="167"/>
                  </a:lnTo>
                  <a:lnTo>
                    <a:pt x="466" y="166"/>
                  </a:lnTo>
                  <a:lnTo>
                    <a:pt x="464" y="164"/>
                  </a:lnTo>
                  <a:lnTo>
                    <a:pt x="461" y="163"/>
                  </a:lnTo>
                  <a:lnTo>
                    <a:pt x="460" y="162"/>
                  </a:lnTo>
                  <a:lnTo>
                    <a:pt x="458" y="161"/>
                  </a:lnTo>
                  <a:lnTo>
                    <a:pt x="456" y="160"/>
                  </a:lnTo>
                  <a:lnTo>
                    <a:pt x="454" y="159"/>
                  </a:lnTo>
                  <a:lnTo>
                    <a:pt x="452" y="158"/>
                  </a:lnTo>
                  <a:lnTo>
                    <a:pt x="450" y="157"/>
                  </a:lnTo>
                  <a:lnTo>
                    <a:pt x="449" y="156"/>
                  </a:lnTo>
                  <a:lnTo>
                    <a:pt x="447" y="155"/>
                  </a:lnTo>
                  <a:lnTo>
                    <a:pt x="445" y="154"/>
                  </a:lnTo>
                  <a:lnTo>
                    <a:pt x="444" y="154"/>
                  </a:lnTo>
                  <a:lnTo>
                    <a:pt x="443" y="153"/>
                  </a:lnTo>
                  <a:lnTo>
                    <a:pt x="442" y="153"/>
                  </a:lnTo>
                  <a:lnTo>
                    <a:pt x="440" y="152"/>
                  </a:lnTo>
                  <a:lnTo>
                    <a:pt x="438" y="151"/>
                  </a:lnTo>
                  <a:lnTo>
                    <a:pt x="436" y="150"/>
                  </a:lnTo>
                  <a:lnTo>
                    <a:pt x="434" y="149"/>
                  </a:lnTo>
                  <a:lnTo>
                    <a:pt x="432" y="148"/>
                  </a:lnTo>
                  <a:lnTo>
                    <a:pt x="429" y="146"/>
                  </a:lnTo>
                  <a:lnTo>
                    <a:pt x="426" y="145"/>
                  </a:lnTo>
                  <a:lnTo>
                    <a:pt x="424" y="144"/>
                  </a:lnTo>
                  <a:lnTo>
                    <a:pt x="421" y="143"/>
                  </a:lnTo>
                  <a:lnTo>
                    <a:pt x="417" y="142"/>
                  </a:lnTo>
                  <a:lnTo>
                    <a:pt x="416" y="140"/>
                  </a:lnTo>
                  <a:lnTo>
                    <a:pt x="412" y="139"/>
                  </a:lnTo>
                  <a:lnTo>
                    <a:pt x="409" y="137"/>
                  </a:lnTo>
                  <a:lnTo>
                    <a:pt x="407" y="136"/>
                  </a:lnTo>
                  <a:lnTo>
                    <a:pt x="404" y="135"/>
                  </a:lnTo>
                  <a:lnTo>
                    <a:pt x="401" y="134"/>
                  </a:lnTo>
                  <a:lnTo>
                    <a:pt x="398" y="132"/>
                  </a:lnTo>
                  <a:lnTo>
                    <a:pt x="396" y="131"/>
                  </a:lnTo>
                  <a:lnTo>
                    <a:pt x="392" y="129"/>
                  </a:lnTo>
                  <a:lnTo>
                    <a:pt x="390" y="128"/>
                  </a:lnTo>
                  <a:lnTo>
                    <a:pt x="388" y="127"/>
                  </a:lnTo>
                  <a:lnTo>
                    <a:pt x="385" y="126"/>
                  </a:lnTo>
                  <a:lnTo>
                    <a:pt x="382" y="125"/>
                  </a:lnTo>
                  <a:lnTo>
                    <a:pt x="381" y="124"/>
                  </a:lnTo>
                  <a:lnTo>
                    <a:pt x="378" y="123"/>
                  </a:lnTo>
                  <a:lnTo>
                    <a:pt x="377" y="123"/>
                  </a:lnTo>
                  <a:lnTo>
                    <a:pt x="375" y="122"/>
                  </a:lnTo>
                  <a:lnTo>
                    <a:pt x="373" y="121"/>
                  </a:lnTo>
                  <a:lnTo>
                    <a:pt x="372" y="121"/>
                  </a:lnTo>
                  <a:lnTo>
                    <a:pt x="372" y="120"/>
                  </a:lnTo>
                  <a:lnTo>
                    <a:pt x="371" y="120"/>
                  </a:lnTo>
                  <a:lnTo>
                    <a:pt x="369" y="119"/>
                  </a:lnTo>
                  <a:lnTo>
                    <a:pt x="366" y="118"/>
                  </a:lnTo>
                  <a:lnTo>
                    <a:pt x="363" y="117"/>
                  </a:lnTo>
                  <a:lnTo>
                    <a:pt x="359" y="116"/>
                  </a:lnTo>
                  <a:lnTo>
                    <a:pt x="354" y="114"/>
                  </a:lnTo>
                  <a:lnTo>
                    <a:pt x="350" y="112"/>
                  </a:lnTo>
                  <a:lnTo>
                    <a:pt x="345" y="110"/>
                  </a:lnTo>
                  <a:lnTo>
                    <a:pt x="338" y="108"/>
                  </a:lnTo>
                  <a:lnTo>
                    <a:pt x="332" y="106"/>
                  </a:lnTo>
                  <a:lnTo>
                    <a:pt x="326" y="103"/>
                  </a:lnTo>
                  <a:lnTo>
                    <a:pt x="319" y="100"/>
                  </a:lnTo>
                  <a:lnTo>
                    <a:pt x="312" y="99"/>
                  </a:lnTo>
                  <a:lnTo>
                    <a:pt x="306" y="96"/>
                  </a:lnTo>
                  <a:lnTo>
                    <a:pt x="299" y="92"/>
                  </a:lnTo>
                  <a:lnTo>
                    <a:pt x="292" y="90"/>
                  </a:lnTo>
                  <a:lnTo>
                    <a:pt x="283" y="88"/>
                  </a:lnTo>
                  <a:lnTo>
                    <a:pt x="276" y="85"/>
                  </a:lnTo>
                  <a:lnTo>
                    <a:pt x="269" y="82"/>
                  </a:lnTo>
                  <a:lnTo>
                    <a:pt x="262" y="80"/>
                  </a:lnTo>
                  <a:lnTo>
                    <a:pt x="256" y="77"/>
                  </a:lnTo>
                  <a:lnTo>
                    <a:pt x="249" y="75"/>
                  </a:lnTo>
                  <a:lnTo>
                    <a:pt x="242" y="72"/>
                  </a:lnTo>
                  <a:lnTo>
                    <a:pt x="236" y="71"/>
                  </a:lnTo>
                  <a:lnTo>
                    <a:pt x="230" y="68"/>
                  </a:lnTo>
                  <a:lnTo>
                    <a:pt x="225" y="67"/>
                  </a:lnTo>
                  <a:lnTo>
                    <a:pt x="220" y="65"/>
                  </a:lnTo>
                  <a:lnTo>
                    <a:pt x="215" y="63"/>
                  </a:lnTo>
                  <a:lnTo>
                    <a:pt x="212" y="63"/>
                  </a:lnTo>
                  <a:lnTo>
                    <a:pt x="208" y="62"/>
                  </a:lnTo>
                  <a:lnTo>
                    <a:pt x="205" y="60"/>
                  </a:lnTo>
                  <a:lnTo>
                    <a:pt x="203" y="60"/>
                  </a:lnTo>
                  <a:lnTo>
                    <a:pt x="202" y="60"/>
                  </a:lnTo>
                  <a:lnTo>
                    <a:pt x="200" y="59"/>
                  </a:lnTo>
                  <a:lnTo>
                    <a:pt x="198" y="59"/>
                  </a:lnTo>
                  <a:lnTo>
                    <a:pt x="197" y="59"/>
                  </a:lnTo>
                  <a:lnTo>
                    <a:pt x="195" y="58"/>
                  </a:lnTo>
                  <a:lnTo>
                    <a:pt x="195" y="59"/>
                  </a:lnTo>
                  <a:lnTo>
                    <a:pt x="194" y="58"/>
                  </a:lnTo>
                  <a:lnTo>
                    <a:pt x="193" y="58"/>
                  </a:lnTo>
                  <a:lnTo>
                    <a:pt x="192" y="58"/>
                  </a:lnTo>
                  <a:lnTo>
                    <a:pt x="191" y="58"/>
                  </a:lnTo>
                  <a:lnTo>
                    <a:pt x="190" y="58"/>
                  </a:lnTo>
                  <a:lnTo>
                    <a:pt x="189" y="57"/>
                  </a:lnTo>
                  <a:lnTo>
                    <a:pt x="188" y="57"/>
                  </a:lnTo>
                  <a:lnTo>
                    <a:pt x="187" y="57"/>
                  </a:lnTo>
                  <a:lnTo>
                    <a:pt x="186" y="57"/>
                  </a:lnTo>
                  <a:lnTo>
                    <a:pt x="185" y="57"/>
                  </a:lnTo>
                  <a:lnTo>
                    <a:pt x="184" y="57"/>
                  </a:lnTo>
                  <a:lnTo>
                    <a:pt x="183" y="57"/>
                  </a:lnTo>
                  <a:lnTo>
                    <a:pt x="182" y="57"/>
                  </a:lnTo>
                  <a:lnTo>
                    <a:pt x="181" y="56"/>
                  </a:lnTo>
                  <a:lnTo>
                    <a:pt x="180" y="56"/>
                  </a:lnTo>
                  <a:lnTo>
                    <a:pt x="179" y="56"/>
                  </a:lnTo>
                  <a:lnTo>
                    <a:pt x="178" y="56"/>
                  </a:lnTo>
                  <a:lnTo>
                    <a:pt x="177" y="55"/>
                  </a:lnTo>
                  <a:lnTo>
                    <a:pt x="177" y="56"/>
                  </a:lnTo>
                  <a:lnTo>
                    <a:pt x="176" y="55"/>
                  </a:lnTo>
                  <a:lnTo>
                    <a:pt x="174" y="55"/>
                  </a:lnTo>
                  <a:lnTo>
                    <a:pt x="173" y="54"/>
                  </a:lnTo>
                  <a:lnTo>
                    <a:pt x="172" y="54"/>
                  </a:lnTo>
                  <a:lnTo>
                    <a:pt x="170" y="54"/>
                  </a:lnTo>
                  <a:lnTo>
                    <a:pt x="168" y="54"/>
                  </a:lnTo>
                  <a:lnTo>
                    <a:pt x="167" y="53"/>
                  </a:lnTo>
                  <a:lnTo>
                    <a:pt x="164" y="53"/>
                  </a:lnTo>
                  <a:lnTo>
                    <a:pt x="162" y="52"/>
                  </a:lnTo>
                  <a:lnTo>
                    <a:pt x="159" y="51"/>
                  </a:lnTo>
                  <a:lnTo>
                    <a:pt x="157" y="50"/>
                  </a:lnTo>
                  <a:lnTo>
                    <a:pt x="155" y="49"/>
                  </a:lnTo>
                  <a:lnTo>
                    <a:pt x="151" y="48"/>
                  </a:lnTo>
                  <a:lnTo>
                    <a:pt x="149" y="47"/>
                  </a:lnTo>
                  <a:lnTo>
                    <a:pt x="145" y="46"/>
                  </a:lnTo>
                  <a:lnTo>
                    <a:pt x="142" y="45"/>
                  </a:lnTo>
                  <a:lnTo>
                    <a:pt x="140" y="45"/>
                  </a:lnTo>
                  <a:lnTo>
                    <a:pt x="137" y="44"/>
                  </a:lnTo>
                  <a:lnTo>
                    <a:pt x="133" y="42"/>
                  </a:lnTo>
                  <a:lnTo>
                    <a:pt x="131" y="42"/>
                  </a:lnTo>
                  <a:lnTo>
                    <a:pt x="128" y="40"/>
                  </a:lnTo>
                  <a:lnTo>
                    <a:pt x="125" y="39"/>
                  </a:lnTo>
                  <a:lnTo>
                    <a:pt x="122" y="38"/>
                  </a:lnTo>
                  <a:lnTo>
                    <a:pt x="120" y="37"/>
                  </a:lnTo>
                  <a:lnTo>
                    <a:pt x="117" y="36"/>
                  </a:lnTo>
                  <a:lnTo>
                    <a:pt x="115" y="36"/>
                  </a:lnTo>
                  <a:lnTo>
                    <a:pt x="112" y="36"/>
                  </a:lnTo>
                  <a:lnTo>
                    <a:pt x="110" y="35"/>
                  </a:lnTo>
                  <a:lnTo>
                    <a:pt x="108" y="34"/>
                  </a:lnTo>
                  <a:lnTo>
                    <a:pt x="106" y="33"/>
                  </a:lnTo>
                  <a:lnTo>
                    <a:pt x="105" y="33"/>
                  </a:lnTo>
                  <a:lnTo>
                    <a:pt x="103" y="33"/>
                  </a:lnTo>
                  <a:lnTo>
                    <a:pt x="102" y="32"/>
                  </a:lnTo>
                  <a:lnTo>
                    <a:pt x="101" y="32"/>
                  </a:lnTo>
                  <a:lnTo>
                    <a:pt x="100" y="32"/>
                  </a:lnTo>
                  <a:lnTo>
                    <a:pt x="99" y="31"/>
                  </a:lnTo>
                  <a:lnTo>
                    <a:pt x="97" y="31"/>
                  </a:lnTo>
                  <a:lnTo>
                    <a:pt x="96" y="30"/>
                  </a:lnTo>
                  <a:lnTo>
                    <a:pt x="94" y="29"/>
                  </a:lnTo>
                  <a:lnTo>
                    <a:pt x="91" y="28"/>
                  </a:lnTo>
                  <a:lnTo>
                    <a:pt x="88" y="28"/>
                  </a:lnTo>
                  <a:lnTo>
                    <a:pt x="85" y="27"/>
                  </a:lnTo>
                  <a:lnTo>
                    <a:pt x="82" y="27"/>
                  </a:lnTo>
                  <a:lnTo>
                    <a:pt x="78" y="25"/>
                  </a:lnTo>
                  <a:lnTo>
                    <a:pt x="74" y="23"/>
                  </a:lnTo>
                  <a:lnTo>
                    <a:pt x="70" y="22"/>
                  </a:lnTo>
                  <a:lnTo>
                    <a:pt x="66" y="21"/>
                  </a:lnTo>
                  <a:lnTo>
                    <a:pt x="62" y="19"/>
                  </a:lnTo>
                  <a:lnTo>
                    <a:pt x="58" y="18"/>
                  </a:lnTo>
                  <a:lnTo>
                    <a:pt x="53" y="17"/>
                  </a:lnTo>
                  <a:lnTo>
                    <a:pt x="50" y="16"/>
                  </a:lnTo>
                  <a:lnTo>
                    <a:pt x="44" y="14"/>
                  </a:lnTo>
                  <a:lnTo>
                    <a:pt x="41" y="13"/>
                  </a:lnTo>
                  <a:lnTo>
                    <a:pt x="37" y="11"/>
                  </a:lnTo>
                  <a:lnTo>
                    <a:pt x="33" y="10"/>
                  </a:lnTo>
                  <a:lnTo>
                    <a:pt x="29" y="9"/>
                  </a:lnTo>
                  <a:lnTo>
                    <a:pt x="26" y="8"/>
                  </a:lnTo>
                  <a:lnTo>
                    <a:pt x="22" y="7"/>
                  </a:lnTo>
                  <a:lnTo>
                    <a:pt x="18" y="6"/>
                  </a:lnTo>
                  <a:lnTo>
                    <a:pt x="17" y="5"/>
                  </a:lnTo>
                  <a:lnTo>
                    <a:pt x="13" y="4"/>
                  </a:lnTo>
                  <a:lnTo>
                    <a:pt x="11" y="3"/>
                  </a:lnTo>
                  <a:lnTo>
                    <a:pt x="9" y="2"/>
                  </a:lnTo>
                  <a:lnTo>
                    <a:pt x="8" y="2"/>
                  </a:lnTo>
                  <a:lnTo>
                    <a:pt x="7" y="1"/>
                  </a:lnTo>
                  <a:lnTo>
                    <a:pt x="6" y="2"/>
                  </a:lnTo>
                  <a:lnTo>
                    <a:pt x="5" y="1"/>
                  </a:lnTo>
                  <a:lnTo>
                    <a:pt x="4" y="1"/>
                  </a:lnTo>
                  <a:lnTo>
                    <a:pt x="3" y="0"/>
                  </a:lnTo>
                  <a:lnTo>
                    <a:pt x="2" y="0"/>
                  </a:lnTo>
                  <a:lnTo>
                    <a:pt x="1" y="0"/>
                  </a:lnTo>
                  <a:lnTo>
                    <a:pt x="0" y="0"/>
                  </a:lnTo>
                  <a:lnTo>
                    <a:pt x="14" y="3"/>
                  </a:lnTo>
                  <a:lnTo>
                    <a:pt x="16" y="4"/>
                  </a:lnTo>
                  <a:lnTo>
                    <a:pt x="17" y="5"/>
                  </a:lnTo>
                  <a:lnTo>
                    <a:pt x="20" y="5"/>
                  </a:lnTo>
                  <a:lnTo>
                    <a:pt x="24" y="7"/>
                  </a:lnTo>
                  <a:lnTo>
                    <a:pt x="27" y="8"/>
                  </a:lnTo>
                  <a:lnTo>
                    <a:pt x="32" y="9"/>
                  </a:lnTo>
                  <a:lnTo>
                    <a:pt x="37" y="10"/>
                  </a:lnTo>
                  <a:lnTo>
                    <a:pt x="43" y="11"/>
                  </a:lnTo>
                  <a:lnTo>
                    <a:pt x="48" y="13"/>
                  </a:lnTo>
                  <a:lnTo>
                    <a:pt x="55" y="15"/>
                  </a:lnTo>
                  <a:lnTo>
                    <a:pt x="62" y="18"/>
                  </a:lnTo>
                  <a:lnTo>
                    <a:pt x="68" y="18"/>
                  </a:lnTo>
                  <a:lnTo>
                    <a:pt x="75" y="20"/>
                  </a:lnTo>
                  <a:lnTo>
                    <a:pt x="82" y="23"/>
                  </a:lnTo>
                  <a:lnTo>
                    <a:pt x="89" y="25"/>
                  </a:lnTo>
                  <a:lnTo>
                    <a:pt x="97" y="27"/>
                  </a:lnTo>
                  <a:lnTo>
                    <a:pt x="104" y="29"/>
                  </a:lnTo>
                  <a:lnTo>
                    <a:pt x="111" y="31"/>
                  </a:lnTo>
                  <a:lnTo>
                    <a:pt x="118" y="33"/>
                  </a:lnTo>
                  <a:lnTo>
                    <a:pt x="124" y="35"/>
                  </a:lnTo>
                  <a:lnTo>
                    <a:pt x="132" y="36"/>
                  </a:lnTo>
                  <a:lnTo>
                    <a:pt x="138" y="38"/>
                  </a:lnTo>
                  <a:lnTo>
                    <a:pt x="143" y="40"/>
                  </a:lnTo>
                  <a:lnTo>
                    <a:pt x="150" y="41"/>
                  </a:lnTo>
                  <a:lnTo>
                    <a:pt x="154" y="43"/>
                  </a:lnTo>
                  <a:lnTo>
                    <a:pt x="159" y="44"/>
                  </a:lnTo>
                  <a:lnTo>
                    <a:pt x="163" y="45"/>
                  </a:lnTo>
                  <a:lnTo>
                    <a:pt x="166" y="46"/>
                  </a:lnTo>
                  <a:lnTo>
                    <a:pt x="168" y="47"/>
                  </a:lnTo>
                  <a:lnTo>
                    <a:pt x="170" y="47"/>
                  </a:lnTo>
                  <a:lnTo>
                    <a:pt x="172" y="47"/>
                  </a:lnTo>
                  <a:lnTo>
                    <a:pt x="173" y="48"/>
                  </a:lnTo>
                  <a:lnTo>
                    <a:pt x="174" y="48"/>
                  </a:lnTo>
                  <a:lnTo>
                    <a:pt x="176" y="49"/>
                  </a:lnTo>
                  <a:lnTo>
                    <a:pt x="177" y="49"/>
                  </a:lnTo>
                  <a:lnTo>
                    <a:pt x="179" y="49"/>
                  </a:lnTo>
                  <a:lnTo>
                    <a:pt x="181" y="50"/>
                  </a:lnTo>
                  <a:lnTo>
                    <a:pt x="183" y="51"/>
                  </a:lnTo>
                  <a:lnTo>
                    <a:pt x="185" y="51"/>
                  </a:lnTo>
                  <a:lnTo>
                    <a:pt x="186" y="51"/>
                  </a:lnTo>
                  <a:lnTo>
                    <a:pt x="188" y="52"/>
                  </a:lnTo>
                  <a:lnTo>
                    <a:pt x="190" y="52"/>
                  </a:lnTo>
                  <a:lnTo>
                    <a:pt x="192" y="53"/>
                  </a:lnTo>
                  <a:lnTo>
                    <a:pt x="194" y="53"/>
                  </a:lnTo>
                  <a:lnTo>
                    <a:pt x="195" y="54"/>
                  </a:lnTo>
                  <a:lnTo>
                    <a:pt x="197" y="54"/>
                  </a:lnTo>
                  <a:lnTo>
                    <a:pt x="200" y="54"/>
                  </a:lnTo>
                  <a:lnTo>
                    <a:pt x="202" y="55"/>
                  </a:lnTo>
                  <a:lnTo>
                    <a:pt x="203" y="56"/>
                  </a:lnTo>
                  <a:lnTo>
                    <a:pt x="205" y="56"/>
                  </a:lnTo>
                  <a:lnTo>
                    <a:pt x="207" y="57"/>
                  </a:lnTo>
                  <a:lnTo>
                    <a:pt x="209" y="57"/>
                  </a:lnTo>
                  <a:lnTo>
                    <a:pt x="211" y="58"/>
                  </a:lnTo>
                  <a:lnTo>
                    <a:pt x="212" y="59"/>
                  </a:lnTo>
                  <a:lnTo>
                    <a:pt x="214" y="59"/>
                  </a:lnTo>
                  <a:lnTo>
                    <a:pt x="216" y="60"/>
                  </a:lnTo>
                  <a:lnTo>
                    <a:pt x="218" y="60"/>
                  </a:lnTo>
                  <a:lnTo>
                    <a:pt x="220" y="61"/>
                  </a:lnTo>
                  <a:lnTo>
                    <a:pt x="221" y="62"/>
                  </a:lnTo>
                  <a:lnTo>
                    <a:pt x="222" y="62"/>
                  </a:lnTo>
                  <a:lnTo>
                    <a:pt x="223" y="63"/>
                  </a:lnTo>
                  <a:lnTo>
                    <a:pt x="225" y="63"/>
                  </a:lnTo>
                  <a:lnTo>
                    <a:pt x="226" y="63"/>
                  </a:lnTo>
                  <a:lnTo>
                    <a:pt x="229" y="63"/>
                  </a:lnTo>
                  <a:lnTo>
                    <a:pt x="231" y="64"/>
                  </a:lnTo>
                  <a:lnTo>
                    <a:pt x="234" y="66"/>
                  </a:lnTo>
                  <a:lnTo>
                    <a:pt x="238" y="67"/>
                  </a:lnTo>
                  <a:lnTo>
                    <a:pt x="241" y="69"/>
                  </a:lnTo>
                  <a:lnTo>
                    <a:pt x="247" y="71"/>
                  </a:lnTo>
                  <a:lnTo>
                    <a:pt x="251" y="72"/>
                  </a:lnTo>
                  <a:lnTo>
                    <a:pt x="257" y="74"/>
                  </a:lnTo>
                  <a:lnTo>
                    <a:pt x="263" y="76"/>
                  </a:lnTo>
                  <a:lnTo>
                    <a:pt x="268" y="79"/>
                  </a:lnTo>
                  <a:lnTo>
                    <a:pt x="274" y="81"/>
                  </a:lnTo>
                  <a:lnTo>
                    <a:pt x="281" y="83"/>
                  </a:lnTo>
                  <a:lnTo>
                    <a:pt x="287" y="86"/>
                  </a:lnTo>
                  <a:lnTo>
                    <a:pt x="293" y="88"/>
                  </a:lnTo>
                  <a:lnTo>
                    <a:pt x="300" y="90"/>
                  </a:lnTo>
                  <a:lnTo>
                    <a:pt x="306" y="92"/>
                  </a:lnTo>
                  <a:lnTo>
                    <a:pt x="313" y="95"/>
                  </a:lnTo>
                  <a:lnTo>
                    <a:pt x="319" y="98"/>
                  </a:lnTo>
                  <a:lnTo>
                    <a:pt x="326" y="100"/>
                  </a:lnTo>
                  <a:lnTo>
                    <a:pt x="332" y="102"/>
                  </a:lnTo>
                  <a:lnTo>
                    <a:pt x="338" y="104"/>
                  </a:lnTo>
                  <a:lnTo>
                    <a:pt x="344" y="107"/>
                  </a:lnTo>
                  <a:lnTo>
                    <a:pt x="349" y="108"/>
                  </a:lnTo>
                  <a:lnTo>
                    <a:pt x="354" y="110"/>
                  </a:lnTo>
                  <a:lnTo>
                    <a:pt x="359" y="112"/>
                  </a:lnTo>
                  <a:lnTo>
                    <a:pt x="363" y="114"/>
                  </a:lnTo>
                  <a:lnTo>
                    <a:pt x="367" y="116"/>
                  </a:lnTo>
                  <a:lnTo>
                    <a:pt x="372" y="117"/>
                  </a:lnTo>
                  <a:lnTo>
                    <a:pt x="374" y="118"/>
                  </a:lnTo>
                  <a:lnTo>
                    <a:pt x="377" y="119"/>
                  </a:lnTo>
                  <a:lnTo>
                    <a:pt x="379" y="120"/>
                  </a:lnTo>
                  <a:lnTo>
                    <a:pt x="380" y="120"/>
                  </a:lnTo>
                  <a:lnTo>
                    <a:pt x="382" y="121"/>
                  </a:lnTo>
                  <a:lnTo>
                    <a:pt x="384" y="122"/>
                  </a:lnTo>
                  <a:lnTo>
                    <a:pt x="386" y="123"/>
                  </a:lnTo>
                  <a:lnTo>
                    <a:pt x="389" y="124"/>
                  </a:lnTo>
                  <a:lnTo>
                    <a:pt x="390" y="125"/>
                  </a:lnTo>
                  <a:lnTo>
                    <a:pt x="393" y="126"/>
                  </a:lnTo>
                  <a:lnTo>
                    <a:pt x="396" y="127"/>
                  </a:lnTo>
                  <a:lnTo>
                    <a:pt x="399" y="128"/>
                  </a:lnTo>
                  <a:lnTo>
                    <a:pt x="402" y="129"/>
                  </a:lnTo>
                  <a:lnTo>
                    <a:pt x="406" y="131"/>
                  </a:lnTo>
                  <a:lnTo>
                    <a:pt x="408" y="133"/>
                  </a:lnTo>
                  <a:lnTo>
                    <a:pt x="413" y="134"/>
                  </a:lnTo>
                  <a:lnTo>
                    <a:pt x="416" y="135"/>
                  </a:lnTo>
                  <a:lnTo>
                    <a:pt x="419" y="137"/>
                  </a:lnTo>
                  <a:lnTo>
                    <a:pt x="423" y="138"/>
                  </a:lnTo>
                  <a:lnTo>
                    <a:pt x="426" y="141"/>
                  </a:lnTo>
                  <a:lnTo>
                    <a:pt x="430" y="142"/>
                  </a:lnTo>
                  <a:lnTo>
                    <a:pt x="434" y="144"/>
                  </a:lnTo>
                  <a:lnTo>
                    <a:pt x="438" y="145"/>
                  </a:lnTo>
                  <a:lnTo>
                    <a:pt x="442" y="147"/>
                  </a:lnTo>
                  <a:lnTo>
                    <a:pt x="446" y="149"/>
                  </a:lnTo>
                  <a:lnTo>
                    <a:pt x="450" y="152"/>
                  </a:lnTo>
                  <a:lnTo>
                    <a:pt x="453" y="153"/>
                  </a:lnTo>
                  <a:lnTo>
                    <a:pt x="458" y="155"/>
                  </a:lnTo>
                  <a:lnTo>
                    <a:pt x="461" y="158"/>
                  </a:lnTo>
                  <a:lnTo>
                    <a:pt x="466" y="161"/>
                  </a:lnTo>
                  <a:lnTo>
                    <a:pt x="469" y="162"/>
                  </a:lnTo>
                  <a:lnTo>
                    <a:pt x="473" y="165"/>
                  </a:lnTo>
                  <a:lnTo>
                    <a:pt x="477" y="167"/>
                  </a:lnTo>
                  <a:lnTo>
                    <a:pt x="480" y="170"/>
                  </a:lnTo>
                  <a:lnTo>
                    <a:pt x="484" y="171"/>
                  </a:lnTo>
                  <a:lnTo>
                    <a:pt x="521" y="197"/>
                  </a:lnTo>
                </a:path>
              </a:pathLst>
            </a:custGeom>
            <a:solidFill>
              <a:srgbClr val="A6A6A6"/>
            </a:solidFill>
            <a:ln w="12700" cap="rnd">
              <a:noFill/>
              <a:round/>
              <a:headEnd/>
              <a:tailEnd/>
            </a:ln>
          </p:spPr>
          <p:txBody>
            <a:bodyPr/>
            <a:lstStyle/>
            <a:p>
              <a:endParaRPr lang="en-US"/>
            </a:p>
          </p:txBody>
        </p:sp>
        <p:sp>
          <p:nvSpPr>
            <p:cNvPr id="43100" name="Freeform 66"/>
            <p:cNvSpPr>
              <a:spLocks noChangeAspect="1"/>
            </p:cNvSpPr>
            <p:nvPr/>
          </p:nvSpPr>
          <p:spPr bwMode="auto">
            <a:xfrm>
              <a:off x="453" y="1573"/>
              <a:ext cx="537" cy="210"/>
            </a:xfrm>
            <a:custGeom>
              <a:avLst/>
              <a:gdLst>
                <a:gd name="T0" fmla="*/ 536 w 537"/>
                <a:gd name="T1" fmla="*/ 209 h 210"/>
                <a:gd name="T2" fmla="*/ 532 w 537"/>
                <a:gd name="T3" fmla="*/ 206 h 210"/>
                <a:gd name="T4" fmla="*/ 524 w 537"/>
                <a:gd name="T5" fmla="*/ 203 h 210"/>
                <a:gd name="T6" fmla="*/ 512 w 537"/>
                <a:gd name="T7" fmla="*/ 199 h 210"/>
                <a:gd name="T8" fmla="*/ 500 w 537"/>
                <a:gd name="T9" fmla="*/ 196 h 210"/>
                <a:gd name="T10" fmla="*/ 487 w 537"/>
                <a:gd name="T11" fmla="*/ 193 h 210"/>
                <a:gd name="T12" fmla="*/ 476 w 537"/>
                <a:gd name="T13" fmla="*/ 191 h 210"/>
                <a:gd name="T14" fmla="*/ 462 w 537"/>
                <a:gd name="T15" fmla="*/ 189 h 210"/>
                <a:gd name="T16" fmla="*/ 446 w 537"/>
                <a:gd name="T17" fmla="*/ 185 h 210"/>
                <a:gd name="T18" fmla="*/ 429 w 537"/>
                <a:gd name="T19" fmla="*/ 181 h 210"/>
                <a:gd name="T20" fmla="*/ 414 w 537"/>
                <a:gd name="T21" fmla="*/ 177 h 210"/>
                <a:gd name="T22" fmla="*/ 404 w 537"/>
                <a:gd name="T23" fmla="*/ 174 h 210"/>
                <a:gd name="T24" fmla="*/ 391 w 537"/>
                <a:gd name="T25" fmla="*/ 170 h 210"/>
                <a:gd name="T26" fmla="*/ 374 w 537"/>
                <a:gd name="T27" fmla="*/ 163 h 210"/>
                <a:gd name="T28" fmla="*/ 355 w 537"/>
                <a:gd name="T29" fmla="*/ 157 h 210"/>
                <a:gd name="T30" fmla="*/ 338 w 537"/>
                <a:gd name="T31" fmla="*/ 151 h 210"/>
                <a:gd name="T32" fmla="*/ 325 w 537"/>
                <a:gd name="T33" fmla="*/ 146 h 210"/>
                <a:gd name="T34" fmla="*/ 293 w 537"/>
                <a:gd name="T35" fmla="*/ 134 h 210"/>
                <a:gd name="T36" fmla="*/ 264 w 537"/>
                <a:gd name="T37" fmla="*/ 123 h 210"/>
                <a:gd name="T38" fmla="*/ 244 w 537"/>
                <a:gd name="T39" fmla="*/ 116 h 210"/>
                <a:gd name="T40" fmla="*/ 232 w 537"/>
                <a:gd name="T41" fmla="*/ 110 h 210"/>
                <a:gd name="T42" fmla="*/ 223 w 537"/>
                <a:gd name="T43" fmla="*/ 107 h 210"/>
                <a:gd name="T44" fmla="*/ 215 w 537"/>
                <a:gd name="T45" fmla="*/ 103 h 210"/>
                <a:gd name="T46" fmla="*/ 211 w 537"/>
                <a:gd name="T47" fmla="*/ 100 h 210"/>
                <a:gd name="T48" fmla="*/ 205 w 537"/>
                <a:gd name="T49" fmla="*/ 95 h 210"/>
                <a:gd name="T50" fmla="*/ 202 w 537"/>
                <a:gd name="T51" fmla="*/ 91 h 210"/>
                <a:gd name="T52" fmla="*/ 198 w 537"/>
                <a:gd name="T53" fmla="*/ 89 h 210"/>
                <a:gd name="T54" fmla="*/ 194 w 537"/>
                <a:gd name="T55" fmla="*/ 87 h 210"/>
                <a:gd name="T56" fmla="*/ 189 w 537"/>
                <a:gd name="T57" fmla="*/ 85 h 210"/>
                <a:gd name="T58" fmla="*/ 183 w 537"/>
                <a:gd name="T59" fmla="*/ 80 h 210"/>
                <a:gd name="T60" fmla="*/ 154 w 537"/>
                <a:gd name="T61" fmla="*/ 67 h 210"/>
                <a:gd name="T62" fmla="*/ 110 w 537"/>
                <a:gd name="T63" fmla="*/ 48 h 210"/>
                <a:gd name="T64" fmla="*/ 65 w 537"/>
                <a:gd name="T65" fmla="*/ 28 h 210"/>
                <a:gd name="T66" fmla="*/ 27 w 537"/>
                <a:gd name="T67" fmla="*/ 11 h 210"/>
                <a:gd name="T68" fmla="*/ 1 w 537"/>
                <a:gd name="T69" fmla="*/ 0 h 210"/>
                <a:gd name="T70" fmla="*/ 10 w 537"/>
                <a:gd name="T71" fmla="*/ 6 h 210"/>
                <a:gd name="T72" fmla="*/ 42 w 537"/>
                <a:gd name="T73" fmla="*/ 22 h 210"/>
                <a:gd name="T74" fmla="*/ 83 w 537"/>
                <a:gd name="T75" fmla="*/ 44 h 210"/>
                <a:gd name="T76" fmla="*/ 124 w 537"/>
                <a:gd name="T77" fmla="*/ 65 h 210"/>
                <a:gd name="T78" fmla="*/ 153 w 537"/>
                <a:gd name="T79" fmla="*/ 81 h 210"/>
                <a:gd name="T80" fmla="*/ 166 w 537"/>
                <a:gd name="T81" fmla="*/ 87 h 210"/>
                <a:gd name="T82" fmla="*/ 177 w 537"/>
                <a:gd name="T83" fmla="*/ 92 h 210"/>
                <a:gd name="T84" fmla="*/ 188 w 537"/>
                <a:gd name="T85" fmla="*/ 99 h 210"/>
                <a:gd name="T86" fmla="*/ 200 w 537"/>
                <a:gd name="T87" fmla="*/ 104 h 210"/>
                <a:gd name="T88" fmla="*/ 211 w 537"/>
                <a:gd name="T89" fmla="*/ 109 h 210"/>
                <a:gd name="T90" fmla="*/ 222 w 537"/>
                <a:gd name="T91" fmla="*/ 114 h 210"/>
                <a:gd name="T92" fmla="*/ 250 w 537"/>
                <a:gd name="T93" fmla="*/ 126 h 210"/>
                <a:gd name="T94" fmla="*/ 295 w 537"/>
                <a:gd name="T95" fmla="*/ 143 h 210"/>
                <a:gd name="T96" fmla="*/ 348 w 537"/>
                <a:gd name="T97" fmla="*/ 163 h 210"/>
                <a:gd name="T98" fmla="*/ 393 w 537"/>
                <a:gd name="T99" fmla="*/ 181 h 210"/>
                <a:gd name="T100" fmla="*/ 419 w 537"/>
                <a:gd name="T101" fmla="*/ 190 h 210"/>
                <a:gd name="T102" fmla="*/ 428 w 537"/>
                <a:gd name="T103" fmla="*/ 193 h 210"/>
                <a:gd name="T104" fmla="*/ 444 w 537"/>
                <a:gd name="T105" fmla="*/ 197 h 210"/>
                <a:gd name="T106" fmla="*/ 464 w 537"/>
                <a:gd name="T107" fmla="*/ 201 h 210"/>
                <a:gd name="T108" fmla="*/ 489 w 537"/>
                <a:gd name="T109" fmla="*/ 206 h 210"/>
                <a:gd name="T110" fmla="*/ 517 w 537"/>
                <a:gd name="T111" fmla="*/ 209 h 2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37"/>
                <a:gd name="T169" fmla="*/ 0 h 210"/>
                <a:gd name="T170" fmla="*/ 537 w 537"/>
                <a:gd name="T171" fmla="*/ 210 h 2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37" h="210">
                  <a:moveTo>
                    <a:pt x="531" y="209"/>
                  </a:moveTo>
                  <a:lnTo>
                    <a:pt x="532" y="209"/>
                  </a:lnTo>
                  <a:lnTo>
                    <a:pt x="533" y="209"/>
                  </a:lnTo>
                  <a:lnTo>
                    <a:pt x="534" y="209"/>
                  </a:lnTo>
                  <a:lnTo>
                    <a:pt x="535" y="209"/>
                  </a:lnTo>
                  <a:lnTo>
                    <a:pt x="536" y="209"/>
                  </a:lnTo>
                  <a:lnTo>
                    <a:pt x="536" y="208"/>
                  </a:lnTo>
                  <a:lnTo>
                    <a:pt x="535" y="208"/>
                  </a:lnTo>
                  <a:lnTo>
                    <a:pt x="535" y="207"/>
                  </a:lnTo>
                  <a:lnTo>
                    <a:pt x="534" y="207"/>
                  </a:lnTo>
                  <a:lnTo>
                    <a:pt x="533" y="207"/>
                  </a:lnTo>
                  <a:lnTo>
                    <a:pt x="532" y="206"/>
                  </a:lnTo>
                  <a:lnTo>
                    <a:pt x="531" y="206"/>
                  </a:lnTo>
                  <a:lnTo>
                    <a:pt x="530" y="206"/>
                  </a:lnTo>
                  <a:lnTo>
                    <a:pt x="528" y="205"/>
                  </a:lnTo>
                  <a:lnTo>
                    <a:pt x="527" y="204"/>
                  </a:lnTo>
                  <a:lnTo>
                    <a:pt x="526" y="204"/>
                  </a:lnTo>
                  <a:lnTo>
                    <a:pt x="524" y="203"/>
                  </a:lnTo>
                  <a:lnTo>
                    <a:pt x="522" y="202"/>
                  </a:lnTo>
                  <a:lnTo>
                    <a:pt x="520" y="201"/>
                  </a:lnTo>
                  <a:lnTo>
                    <a:pt x="518" y="201"/>
                  </a:lnTo>
                  <a:lnTo>
                    <a:pt x="517" y="200"/>
                  </a:lnTo>
                  <a:lnTo>
                    <a:pt x="514" y="200"/>
                  </a:lnTo>
                  <a:lnTo>
                    <a:pt x="512" y="199"/>
                  </a:lnTo>
                  <a:lnTo>
                    <a:pt x="510" y="199"/>
                  </a:lnTo>
                  <a:lnTo>
                    <a:pt x="509" y="199"/>
                  </a:lnTo>
                  <a:lnTo>
                    <a:pt x="506" y="198"/>
                  </a:lnTo>
                  <a:lnTo>
                    <a:pt x="504" y="197"/>
                  </a:lnTo>
                  <a:lnTo>
                    <a:pt x="502" y="196"/>
                  </a:lnTo>
                  <a:lnTo>
                    <a:pt x="500" y="196"/>
                  </a:lnTo>
                  <a:lnTo>
                    <a:pt x="498" y="195"/>
                  </a:lnTo>
                  <a:lnTo>
                    <a:pt x="495" y="195"/>
                  </a:lnTo>
                  <a:lnTo>
                    <a:pt x="493" y="194"/>
                  </a:lnTo>
                  <a:lnTo>
                    <a:pt x="491" y="194"/>
                  </a:lnTo>
                  <a:lnTo>
                    <a:pt x="489" y="194"/>
                  </a:lnTo>
                  <a:lnTo>
                    <a:pt x="487" y="193"/>
                  </a:lnTo>
                  <a:lnTo>
                    <a:pt x="485" y="193"/>
                  </a:lnTo>
                  <a:lnTo>
                    <a:pt x="483" y="192"/>
                  </a:lnTo>
                  <a:lnTo>
                    <a:pt x="482" y="192"/>
                  </a:lnTo>
                  <a:lnTo>
                    <a:pt x="481" y="192"/>
                  </a:lnTo>
                  <a:lnTo>
                    <a:pt x="478" y="191"/>
                  </a:lnTo>
                  <a:lnTo>
                    <a:pt x="476" y="191"/>
                  </a:lnTo>
                  <a:lnTo>
                    <a:pt x="474" y="191"/>
                  </a:lnTo>
                  <a:lnTo>
                    <a:pt x="472" y="190"/>
                  </a:lnTo>
                  <a:lnTo>
                    <a:pt x="469" y="190"/>
                  </a:lnTo>
                  <a:lnTo>
                    <a:pt x="466" y="190"/>
                  </a:lnTo>
                  <a:lnTo>
                    <a:pt x="464" y="190"/>
                  </a:lnTo>
                  <a:lnTo>
                    <a:pt x="462" y="189"/>
                  </a:lnTo>
                  <a:lnTo>
                    <a:pt x="459" y="189"/>
                  </a:lnTo>
                  <a:lnTo>
                    <a:pt x="456" y="188"/>
                  </a:lnTo>
                  <a:lnTo>
                    <a:pt x="454" y="188"/>
                  </a:lnTo>
                  <a:lnTo>
                    <a:pt x="451" y="187"/>
                  </a:lnTo>
                  <a:lnTo>
                    <a:pt x="448" y="186"/>
                  </a:lnTo>
                  <a:lnTo>
                    <a:pt x="446" y="185"/>
                  </a:lnTo>
                  <a:lnTo>
                    <a:pt x="443" y="185"/>
                  </a:lnTo>
                  <a:lnTo>
                    <a:pt x="440" y="183"/>
                  </a:lnTo>
                  <a:lnTo>
                    <a:pt x="437" y="183"/>
                  </a:lnTo>
                  <a:lnTo>
                    <a:pt x="434" y="182"/>
                  </a:lnTo>
                  <a:lnTo>
                    <a:pt x="432" y="181"/>
                  </a:lnTo>
                  <a:lnTo>
                    <a:pt x="429" y="181"/>
                  </a:lnTo>
                  <a:lnTo>
                    <a:pt x="427" y="181"/>
                  </a:lnTo>
                  <a:lnTo>
                    <a:pt x="424" y="180"/>
                  </a:lnTo>
                  <a:lnTo>
                    <a:pt x="421" y="180"/>
                  </a:lnTo>
                  <a:lnTo>
                    <a:pt x="419" y="179"/>
                  </a:lnTo>
                  <a:lnTo>
                    <a:pt x="417" y="178"/>
                  </a:lnTo>
                  <a:lnTo>
                    <a:pt x="414" y="177"/>
                  </a:lnTo>
                  <a:lnTo>
                    <a:pt x="412" y="177"/>
                  </a:lnTo>
                  <a:lnTo>
                    <a:pt x="410" y="176"/>
                  </a:lnTo>
                  <a:lnTo>
                    <a:pt x="409" y="175"/>
                  </a:lnTo>
                  <a:lnTo>
                    <a:pt x="407" y="175"/>
                  </a:lnTo>
                  <a:lnTo>
                    <a:pt x="406" y="174"/>
                  </a:lnTo>
                  <a:lnTo>
                    <a:pt x="404" y="174"/>
                  </a:lnTo>
                  <a:lnTo>
                    <a:pt x="402" y="173"/>
                  </a:lnTo>
                  <a:lnTo>
                    <a:pt x="401" y="173"/>
                  </a:lnTo>
                  <a:lnTo>
                    <a:pt x="398" y="172"/>
                  </a:lnTo>
                  <a:lnTo>
                    <a:pt x="396" y="172"/>
                  </a:lnTo>
                  <a:lnTo>
                    <a:pt x="393" y="171"/>
                  </a:lnTo>
                  <a:lnTo>
                    <a:pt x="391" y="170"/>
                  </a:lnTo>
                  <a:lnTo>
                    <a:pt x="388" y="169"/>
                  </a:lnTo>
                  <a:lnTo>
                    <a:pt x="385" y="168"/>
                  </a:lnTo>
                  <a:lnTo>
                    <a:pt x="383" y="167"/>
                  </a:lnTo>
                  <a:lnTo>
                    <a:pt x="379" y="166"/>
                  </a:lnTo>
                  <a:lnTo>
                    <a:pt x="376" y="165"/>
                  </a:lnTo>
                  <a:lnTo>
                    <a:pt x="374" y="163"/>
                  </a:lnTo>
                  <a:lnTo>
                    <a:pt x="370" y="163"/>
                  </a:lnTo>
                  <a:lnTo>
                    <a:pt x="367" y="162"/>
                  </a:lnTo>
                  <a:lnTo>
                    <a:pt x="364" y="161"/>
                  </a:lnTo>
                  <a:lnTo>
                    <a:pt x="361" y="159"/>
                  </a:lnTo>
                  <a:lnTo>
                    <a:pt x="357" y="158"/>
                  </a:lnTo>
                  <a:lnTo>
                    <a:pt x="355" y="157"/>
                  </a:lnTo>
                  <a:lnTo>
                    <a:pt x="351" y="155"/>
                  </a:lnTo>
                  <a:lnTo>
                    <a:pt x="348" y="154"/>
                  </a:lnTo>
                  <a:lnTo>
                    <a:pt x="346" y="154"/>
                  </a:lnTo>
                  <a:lnTo>
                    <a:pt x="343" y="153"/>
                  </a:lnTo>
                  <a:lnTo>
                    <a:pt x="340" y="152"/>
                  </a:lnTo>
                  <a:lnTo>
                    <a:pt x="338" y="151"/>
                  </a:lnTo>
                  <a:lnTo>
                    <a:pt x="335" y="150"/>
                  </a:lnTo>
                  <a:lnTo>
                    <a:pt x="332" y="149"/>
                  </a:lnTo>
                  <a:lnTo>
                    <a:pt x="330" y="148"/>
                  </a:lnTo>
                  <a:lnTo>
                    <a:pt x="329" y="147"/>
                  </a:lnTo>
                  <a:lnTo>
                    <a:pt x="327" y="146"/>
                  </a:lnTo>
                  <a:lnTo>
                    <a:pt x="325" y="146"/>
                  </a:lnTo>
                  <a:lnTo>
                    <a:pt x="323" y="146"/>
                  </a:lnTo>
                  <a:lnTo>
                    <a:pt x="317" y="144"/>
                  </a:lnTo>
                  <a:lnTo>
                    <a:pt x="310" y="141"/>
                  </a:lnTo>
                  <a:lnTo>
                    <a:pt x="304" y="138"/>
                  </a:lnTo>
                  <a:lnTo>
                    <a:pt x="298" y="136"/>
                  </a:lnTo>
                  <a:lnTo>
                    <a:pt x="293" y="134"/>
                  </a:lnTo>
                  <a:lnTo>
                    <a:pt x="286" y="132"/>
                  </a:lnTo>
                  <a:lnTo>
                    <a:pt x="282" y="130"/>
                  </a:lnTo>
                  <a:lnTo>
                    <a:pt x="276" y="128"/>
                  </a:lnTo>
                  <a:lnTo>
                    <a:pt x="273" y="127"/>
                  </a:lnTo>
                  <a:lnTo>
                    <a:pt x="268" y="125"/>
                  </a:lnTo>
                  <a:lnTo>
                    <a:pt x="264" y="123"/>
                  </a:lnTo>
                  <a:lnTo>
                    <a:pt x="260" y="122"/>
                  </a:lnTo>
                  <a:lnTo>
                    <a:pt x="257" y="120"/>
                  </a:lnTo>
                  <a:lnTo>
                    <a:pt x="253" y="119"/>
                  </a:lnTo>
                  <a:lnTo>
                    <a:pt x="250" y="118"/>
                  </a:lnTo>
                  <a:lnTo>
                    <a:pt x="248" y="117"/>
                  </a:lnTo>
                  <a:lnTo>
                    <a:pt x="244" y="116"/>
                  </a:lnTo>
                  <a:lnTo>
                    <a:pt x="242" y="115"/>
                  </a:lnTo>
                  <a:lnTo>
                    <a:pt x="240" y="114"/>
                  </a:lnTo>
                  <a:lnTo>
                    <a:pt x="238" y="113"/>
                  </a:lnTo>
                  <a:lnTo>
                    <a:pt x="236" y="112"/>
                  </a:lnTo>
                  <a:lnTo>
                    <a:pt x="233" y="111"/>
                  </a:lnTo>
                  <a:lnTo>
                    <a:pt x="232" y="110"/>
                  </a:lnTo>
                  <a:lnTo>
                    <a:pt x="230" y="109"/>
                  </a:lnTo>
                  <a:lnTo>
                    <a:pt x="229" y="109"/>
                  </a:lnTo>
                  <a:lnTo>
                    <a:pt x="227" y="109"/>
                  </a:lnTo>
                  <a:lnTo>
                    <a:pt x="226" y="108"/>
                  </a:lnTo>
                  <a:lnTo>
                    <a:pt x="224" y="108"/>
                  </a:lnTo>
                  <a:lnTo>
                    <a:pt x="223" y="107"/>
                  </a:lnTo>
                  <a:lnTo>
                    <a:pt x="221" y="106"/>
                  </a:lnTo>
                  <a:lnTo>
                    <a:pt x="220" y="105"/>
                  </a:lnTo>
                  <a:lnTo>
                    <a:pt x="219" y="105"/>
                  </a:lnTo>
                  <a:lnTo>
                    <a:pt x="217" y="104"/>
                  </a:lnTo>
                  <a:lnTo>
                    <a:pt x="216" y="104"/>
                  </a:lnTo>
                  <a:lnTo>
                    <a:pt x="215" y="103"/>
                  </a:lnTo>
                  <a:lnTo>
                    <a:pt x="214" y="103"/>
                  </a:lnTo>
                  <a:lnTo>
                    <a:pt x="214" y="102"/>
                  </a:lnTo>
                  <a:lnTo>
                    <a:pt x="213" y="102"/>
                  </a:lnTo>
                  <a:lnTo>
                    <a:pt x="213" y="101"/>
                  </a:lnTo>
                  <a:lnTo>
                    <a:pt x="212" y="101"/>
                  </a:lnTo>
                  <a:lnTo>
                    <a:pt x="211" y="100"/>
                  </a:lnTo>
                  <a:lnTo>
                    <a:pt x="210" y="99"/>
                  </a:lnTo>
                  <a:lnTo>
                    <a:pt x="209" y="99"/>
                  </a:lnTo>
                  <a:lnTo>
                    <a:pt x="208" y="98"/>
                  </a:lnTo>
                  <a:lnTo>
                    <a:pt x="207" y="97"/>
                  </a:lnTo>
                  <a:lnTo>
                    <a:pt x="206" y="96"/>
                  </a:lnTo>
                  <a:lnTo>
                    <a:pt x="205" y="95"/>
                  </a:lnTo>
                  <a:lnTo>
                    <a:pt x="205" y="94"/>
                  </a:lnTo>
                  <a:lnTo>
                    <a:pt x="205" y="93"/>
                  </a:lnTo>
                  <a:lnTo>
                    <a:pt x="204" y="93"/>
                  </a:lnTo>
                  <a:lnTo>
                    <a:pt x="204" y="92"/>
                  </a:lnTo>
                  <a:lnTo>
                    <a:pt x="203" y="91"/>
                  </a:lnTo>
                  <a:lnTo>
                    <a:pt x="202" y="91"/>
                  </a:lnTo>
                  <a:lnTo>
                    <a:pt x="202" y="90"/>
                  </a:lnTo>
                  <a:lnTo>
                    <a:pt x="201" y="90"/>
                  </a:lnTo>
                  <a:lnTo>
                    <a:pt x="200" y="90"/>
                  </a:lnTo>
                  <a:lnTo>
                    <a:pt x="199" y="90"/>
                  </a:lnTo>
                  <a:lnTo>
                    <a:pt x="199" y="89"/>
                  </a:lnTo>
                  <a:lnTo>
                    <a:pt x="198" y="89"/>
                  </a:lnTo>
                  <a:lnTo>
                    <a:pt x="197" y="89"/>
                  </a:lnTo>
                  <a:lnTo>
                    <a:pt x="197" y="88"/>
                  </a:lnTo>
                  <a:lnTo>
                    <a:pt x="196" y="88"/>
                  </a:lnTo>
                  <a:lnTo>
                    <a:pt x="195" y="88"/>
                  </a:lnTo>
                  <a:lnTo>
                    <a:pt x="195" y="87"/>
                  </a:lnTo>
                  <a:lnTo>
                    <a:pt x="194" y="87"/>
                  </a:lnTo>
                  <a:lnTo>
                    <a:pt x="193" y="87"/>
                  </a:lnTo>
                  <a:lnTo>
                    <a:pt x="192" y="86"/>
                  </a:lnTo>
                  <a:lnTo>
                    <a:pt x="191" y="86"/>
                  </a:lnTo>
                  <a:lnTo>
                    <a:pt x="190" y="86"/>
                  </a:lnTo>
                  <a:lnTo>
                    <a:pt x="190" y="85"/>
                  </a:lnTo>
                  <a:lnTo>
                    <a:pt x="189" y="85"/>
                  </a:lnTo>
                  <a:lnTo>
                    <a:pt x="188" y="85"/>
                  </a:lnTo>
                  <a:lnTo>
                    <a:pt x="189" y="82"/>
                  </a:lnTo>
                  <a:lnTo>
                    <a:pt x="188" y="82"/>
                  </a:lnTo>
                  <a:lnTo>
                    <a:pt x="188" y="81"/>
                  </a:lnTo>
                  <a:lnTo>
                    <a:pt x="186" y="81"/>
                  </a:lnTo>
                  <a:lnTo>
                    <a:pt x="183" y="80"/>
                  </a:lnTo>
                  <a:lnTo>
                    <a:pt x="179" y="78"/>
                  </a:lnTo>
                  <a:lnTo>
                    <a:pt x="176" y="76"/>
                  </a:lnTo>
                  <a:lnTo>
                    <a:pt x="171" y="74"/>
                  </a:lnTo>
                  <a:lnTo>
                    <a:pt x="166" y="72"/>
                  </a:lnTo>
                  <a:lnTo>
                    <a:pt x="160" y="69"/>
                  </a:lnTo>
                  <a:lnTo>
                    <a:pt x="154" y="67"/>
                  </a:lnTo>
                  <a:lnTo>
                    <a:pt x="147" y="63"/>
                  </a:lnTo>
                  <a:lnTo>
                    <a:pt x="141" y="61"/>
                  </a:lnTo>
                  <a:lnTo>
                    <a:pt x="134" y="58"/>
                  </a:lnTo>
                  <a:lnTo>
                    <a:pt x="126" y="54"/>
                  </a:lnTo>
                  <a:lnTo>
                    <a:pt x="118" y="52"/>
                  </a:lnTo>
                  <a:lnTo>
                    <a:pt x="110" y="48"/>
                  </a:lnTo>
                  <a:lnTo>
                    <a:pt x="103" y="45"/>
                  </a:lnTo>
                  <a:lnTo>
                    <a:pt x="95" y="42"/>
                  </a:lnTo>
                  <a:lnTo>
                    <a:pt x="88" y="38"/>
                  </a:lnTo>
                  <a:lnTo>
                    <a:pt x="80" y="35"/>
                  </a:lnTo>
                  <a:lnTo>
                    <a:pt x="72" y="31"/>
                  </a:lnTo>
                  <a:lnTo>
                    <a:pt x="65" y="28"/>
                  </a:lnTo>
                  <a:lnTo>
                    <a:pt x="58" y="25"/>
                  </a:lnTo>
                  <a:lnTo>
                    <a:pt x="51" y="22"/>
                  </a:lnTo>
                  <a:lnTo>
                    <a:pt x="44" y="19"/>
                  </a:lnTo>
                  <a:lnTo>
                    <a:pt x="38" y="17"/>
                  </a:lnTo>
                  <a:lnTo>
                    <a:pt x="33" y="14"/>
                  </a:lnTo>
                  <a:lnTo>
                    <a:pt x="27" y="11"/>
                  </a:lnTo>
                  <a:lnTo>
                    <a:pt x="23" y="9"/>
                  </a:lnTo>
                  <a:lnTo>
                    <a:pt x="18" y="8"/>
                  </a:lnTo>
                  <a:lnTo>
                    <a:pt x="15" y="6"/>
                  </a:lnTo>
                  <a:lnTo>
                    <a:pt x="12" y="4"/>
                  </a:lnTo>
                  <a:lnTo>
                    <a:pt x="2" y="0"/>
                  </a:lnTo>
                  <a:lnTo>
                    <a:pt x="1" y="0"/>
                  </a:lnTo>
                  <a:lnTo>
                    <a:pt x="0" y="0"/>
                  </a:lnTo>
                  <a:lnTo>
                    <a:pt x="1" y="1"/>
                  </a:lnTo>
                  <a:lnTo>
                    <a:pt x="2" y="1"/>
                  </a:lnTo>
                  <a:lnTo>
                    <a:pt x="5" y="2"/>
                  </a:lnTo>
                  <a:lnTo>
                    <a:pt x="8" y="4"/>
                  </a:lnTo>
                  <a:lnTo>
                    <a:pt x="10" y="6"/>
                  </a:lnTo>
                  <a:lnTo>
                    <a:pt x="15" y="8"/>
                  </a:lnTo>
                  <a:lnTo>
                    <a:pt x="19" y="10"/>
                  </a:lnTo>
                  <a:lnTo>
                    <a:pt x="25" y="13"/>
                  </a:lnTo>
                  <a:lnTo>
                    <a:pt x="29" y="16"/>
                  </a:lnTo>
                  <a:lnTo>
                    <a:pt x="35" y="18"/>
                  </a:lnTo>
                  <a:lnTo>
                    <a:pt x="42" y="22"/>
                  </a:lnTo>
                  <a:lnTo>
                    <a:pt x="48" y="26"/>
                  </a:lnTo>
                  <a:lnTo>
                    <a:pt x="55" y="29"/>
                  </a:lnTo>
                  <a:lnTo>
                    <a:pt x="62" y="33"/>
                  </a:lnTo>
                  <a:lnTo>
                    <a:pt x="69" y="36"/>
                  </a:lnTo>
                  <a:lnTo>
                    <a:pt x="75" y="40"/>
                  </a:lnTo>
                  <a:lnTo>
                    <a:pt x="83" y="44"/>
                  </a:lnTo>
                  <a:lnTo>
                    <a:pt x="89" y="47"/>
                  </a:lnTo>
                  <a:lnTo>
                    <a:pt x="97" y="51"/>
                  </a:lnTo>
                  <a:lnTo>
                    <a:pt x="104" y="54"/>
                  </a:lnTo>
                  <a:lnTo>
                    <a:pt x="110" y="59"/>
                  </a:lnTo>
                  <a:lnTo>
                    <a:pt x="116" y="62"/>
                  </a:lnTo>
                  <a:lnTo>
                    <a:pt x="124" y="65"/>
                  </a:lnTo>
                  <a:lnTo>
                    <a:pt x="129" y="68"/>
                  </a:lnTo>
                  <a:lnTo>
                    <a:pt x="134" y="72"/>
                  </a:lnTo>
                  <a:lnTo>
                    <a:pt x="141" y="74"/>
                  </a:lnTo>
                  <a:lnTo>
                    <a:pt x="145" y="76"/>
                  </a:lnTo>
                  <a:lnTo>
                    <a:pt x="150" y="79"/>
                  </a:lnTo>
                  <a:lnTo>
                    <a:pt x="153" y="81"/>
                  </a:lnTo>
                  <a:lnTo>
                    <a:pt x="157" y="82"/>
                  </a:lnTo>
                  <a:lnTo>
                    <a:pt x="159" y="84"/>
                  </a:lnTo>
                  <a:lnTo>
                    <a:pt x="160" y="84"/>
                  </a:lnTo>
                  <a:lnTo>
                    <a:pt x="162" y="85"/>
                  </a:lnTo>
                  <a:lnTo>
                    <a:pt x="164" y="87"/>
                  </a:lnTo>
                  <a:lnTo>
                    <a:pt x="166" y="87"/>
                  </a:lnTo>
                  <a:lnTo>
                    <a:pt x="167" y="88"/>
                  </a:lnTo>
                  <a:lnTo>
                    <a:pt x="169" y="89"/>
                  </a:lnTo>
                  <a:lnTo>
                    <a:pt x="171" y="90"/>
                  </a:lnTo>
                  <a:lnTo>
                    <a:pt x="173" y="90"/>
                  </a:lnTo>
                  <a:lnTo>
                    <a:pt x="175" y="91"/>
                  </a:lnTo>
                  <a:lnTo>
                    <a:pt x="177" y="92"/>
                  </a:lnTo>
                  <a:lnTo>
                    <a:pt x="178" y="94"/>
                  </a:lnTo>
                  <a:lnTo>
                    <a:pt x="180" y="94"/>
                  </a:lnTo>
                  <a:lnTo>
                    <a:pt x="182" y="96"/>
                  </a:lnTo>
                  <a:lnTo>
                    <a:pt x="184" y="97"/>
                  </a:lnTo>
                  <a:lnTo>
                    <a:pt x="187" y="98"/>
                  </a:lnTo>
                  <a:lnTo>
                    <a:pt x="188" y="99"/>
                  </a:lnTo>
                  <a:lnTo>
                    <a:pt x="190" y="99"/>
                  </a:lnTo>
                  <a:lnTo>
                    <a:pt x="192" y="100"/>
                  </a:lnTo>
                  <a:lnTo>
                    <a:pt x="194" y="101"/>
                  </a:lnTo>
                  <a:lnTo>
                    <a:pt x="196" y="102"/>
                  </a:lnTo>
                  <a:lnTo>
                    <a:pt x="198" y="103"/>
                  </a:lnTo>
                  <a:lnTo>
                    <a:pt x="200" y="104"/>
                  </a:lnTo>
                  <a:lnTo>
                    <a:pt x="202" y="106"/>
                  </a:lnTo>
                  <a:lnTo>
                    <a:pt x="204" y="106"/>
                  </a:lnTo>
                  <a:lnTo>
                    <a:pt x="205" y="107"/>
                  </a:lnTo>
                  <a:lnTo>
                    <a:pt x="207" y="109"/>
                  </a:lnTo>
                  <a:lnTo>
                    <a:pt x="209" y="109"/>
                  </a:lnTo>
                  <a:lnTo>
                    <a:pt x="211" y="109"/>
                  </a:lnTo>
                  <a:lnTo>
                    <a:pt x="213" y="110"/>
                  </a:lnTo>
                  <a:lnTo>
                    <a:pt x="214" y="111"/>
                  </a:lnTo>
                  <a:lnTo>
                    <a:pt x="216" y="112"/>
                  </a:lnTo>
                  <a:lnTo>
                    <a:pt x="217" y="112"/>
                  </a:lnTo>
                  <a:lnTo>
                    <a:pt x="219" y="113"/>
                  </a:lnTo>
                  <a:lnTo>
                    <a:pt x="222" y="114"/>
                  </a:lnTo>
                  <a:lnTo>
                    <a:pt x="223" y="115"/>
                  </a:lnTo>
                  <a:lnTo>
                    <a:pt x="227" y="117"/>
                  </a:lnTo>
                  <a:lnTo>
                    <a:pt x="232" y="118"/>
                  </a:lnTo>
                  <a:lnTo>
                    <a:pt x="237" y="121"/>
                  </a:lnTo>
                  <a:lnTo>
                    <a:pt x="242" y="123"/>
                  </a:lnTo>
                  <a:lnTo>
                    <a:pt x="250" y="126"/>
                  </a:lnTo>
                  <a:lnTo>
                    <a:pt x="256" y="127"/>
                  </a:lnTo>
                  <a:lnTo>
                    <a:pt x="263" y="131"/>
                  </a:lnTo>
                  <a:lnTo>
                    <a:pt x="271" y="134"/>
                  </a:lnTo>
                  <a:lnTo>
                    <a:pt x="278" y="136"/>
                  </a:lnTo>
                  <a:lnTo>
                    <a:pt x="286" y="140"/>
                  </a:lnTo>
                  <a:lnTo>
                    <a:pt x="295" y="143"/>
                  </a:lnTo>
                  <a:lnTo>
                    <a:pt x="304" y="146"/>
                  </a:lnTo>
                  <a:lnTo>
                    <a:pt x="312" y="150"/>
                  </a:lnTo>
                  <a:lnTo>
                    <a:pt x="322" y="154"/>
                  </a:lnTo>
                  <a:lnTo>
                    <a:pt x="330" y="156"/>
                  </a:lnTo>
                  <a:lnTo>
                    <a:pt x="339" y="160"/>
                  </a:lnTo>
                  <a:lnTo>
                    <a:pt x="348" y="163"/>
                  </a:lnTo>
                  <a:lnTo>
                    <a:pt x="357" y="166"/>
                  </a:lnTo>
                  <a:lnTo>
                    <a:pt x="365" y="170"/>
                  </a:lnTo>
                  <a:lnTo>
                    <a:pt x="372" y="172"/>
                  </a:lnTo>
                  <a:lnTo>
                    <a:pt x="380" y="175"/>
                  </a:lnTo>
                  <a:lnTo>
                    <a:pt x="386" y="178"/>
                  </a:lnTo>
                  <a:lnTo>
                    <a:pt x="393" y="181"/>
                  </a:lnTo>
                  <a:lnTo>
                    <a:pt x="399" y="183"/>
                  </a:lnTo>
                  <a:lnTo>
                    <a:pt x="404" y="185"/>
                  </a:lnTo>
                  <a:lnTo>
                    <a:pt x="410" y="187"/>
                  </a:lnTo>
                  <a:lnTo>
                    <a:pt x="413" y="189"/>
                  </a:lnTo>
                  <a:lnTo>
                    <a:pt x="416" y="190"/>
                  </a:lnTo>
                  <a:lnTo>
                    <a:pt x="419" y="190"/>
                  </a:lnTo>
                  <a:lnTo>
                    <a:pt x="420" y="190"/>
                  </a:lnTo>
                  <a:lnTo>
                    <a:pt x="421" y="191"/>
                  </a:lnTo>
                  <a:lnTo>
                    <a:pt x="422" y="191"/>
                  </a:lnTo>
                  <a:lnTo>
                    <a:pt x="424" y="192"/>
                  </a:lnTo>
                  <a:lnTo>
                    <a:pt x="426" y="192"/>
                  </a:lnTo>
                  <a:lnTo>
                    <a:pt x="428" y="193"/>
                  </a:lnTo>
                  <a:lnTo>
                    <a:pt x="429" y="193"/>
                  </a:lnTo>
                  <a:lnTo>
                    <a:pt x="432" y="194"/>
                  </a:lnTo>
                  <a:lnTo>
                    <a:pt x="435" y="195"/>
                  </a:lnTo>
                  <a:lnTo>
                    <a:pt x="437" y="195"/>
                  </a:lnTo>
                  <a:lnTo>
                    <a:pt x="440" y="196"/>
                  </a:lnTo>
                  <a:lnTo>
                    <a:pt x="444" y="197"/>
                  </a:lnTo>
                  <a:lnTo>
                    <a:pt x="446" y="198"/>
                  </a:lnTo>
                  <a:lnTo>
                    <a:pt x="450" y="199"/>
                  </a:lnTo>
                  <a:lnTo>
                    <a:pt x="454" y="199"/>
                  </a:lnTo>
                  <a:lnTo>
                    <a:pt x="457" y="200"/>
                  </a:lnTo>
                  <a:lnTo>
                    <a:pt x="461" y="201"/>
                  </a:lnTo>
                  <a:lnTo>
                    <a:pt x="464" y="201"/>
                  </a:lnTo>
                  <a:lnTo>
                    <a:pt x="469" y="202"/>
                  </a:lnTo>
                  <a:lnTo>
                    <a:pt x="473" y="203"/>
                  </a:lnTo>
                  <a:lnTo>
                    <a:pt x="477" y="204"/>
                  </a:lnTo>
                  <a:lnTo>
                    <a:pt x="481" y="205"/>
                  </a:lnTo>
                  <a:lnTo>
                    <a:pt x="485" y="206"/>
                  </a:lnTo>
                  <a:lnTo>
                    <a:pt x="489" y="206"/>
                  </a:lnTo>
                  <a:lnTo>
                    <a:pt x="494" y="206"/>
                  </a:lnTo>
                  <a:lnTo>
                    <a:pt x="499" y="207"/>
                  </a:lnTo>
                  <a:lnTo>
                    <a:pt x="503" y="208"/>
                  </a:lnTo>
                  <a:lnTo>
                    <a:pt x="508" y="208"/>
                  </a:lnTo>
                  <a:lnTo>
                    <a:pt x="512" y="209"/>
                  </a:lnTo>
                  <a:lnTo>
                    <a:pt x="517" y="209"/>
                  </a:lnTo>
                  <a:lnTo>
                    <a:pt x="521" y="209"/>
                  </a:lnTo>
                  <a:lnTo>
                    <a:pt x="526" y="209"/>
                  </a:lnTo>
                  <a:lnTo>
                    <a:pt x="531" y="209"/>
                  </a:lnTo>
                </a:path>
              </a:pathLst>
            </a:custGeom>
            <a:solidFill>
              <a:srgbClr val="D9D9D9"/>
            </a:solidFill>
            <a:ln w="12700" cap="rnd">
              <a:noFill/>
              <a:round/>
              <a:headEnd/>
              <a:tailEnd/>
            </a:ln>
          </p:spPr>
          <p:txBody>
            <a:bodyPr/>
            <a:lstStyle/>
            <a:p>
              <a:endParaRPr lang="en-US"/>
            </a:p>
          </p:txBody>
        </p:sp>
        <p:sp>
          <p:nvSpPr>
            <p:cNvPr id="43101" name="Freeform 67"/>
            <p:cNvSpPr>
              <a:spLocks noChangeAspect="1"/>
            </p:cNvSpPr>
            <p:nvPr/>
          </p:nvSpPr>
          <p:spPr bwMode="auto">
            <a:xfrm>
              <a:off x="456" y="1576"/>
              <a:ext cx="533" cy="207"/>
            </a:xfrm>
            <a:custGeom>
              <a:avLst/>
              <a:gdLst>
                <a:gd name="T0" fmla="*/ 531 w 533"/>
                <a:gd name="T1" fmla="*/ 205 h 207"/>
                <a:gd name="T2" fmla="*/ 526 w 533"/>
                <a:gd name="T3" fmla="*/ 203 h 207"/>
                <a:gd name="T4" fmla="*/ 519 w 533"/>
                <a:gd name="T5" fmla="*/ 201 h 207"/>
                <a:gd name="T6" fmla="*/ 512 w 533"/>
                <a:gd name="T7" fmla="*/ 198 h 207"/>
                <a:gd name="T8" fmla="*/ 506 w 533"/>
                <a:gd name="T9" fmla="*/ 197 h 207"/>
                <a:gd name="T10" fmla="*/ 498 w 533"/>
                <a:gd name="T11" fmla="*/ 196 h 207"/>
                <a:gd name="T12" fmla="*/ 487 w 533"/>
                <a:gd name="T13" fmla="*/ 194 h 207"/>
                <a:gd name="T14" fmla="*/ 474 w 533"/>
                <a:gd name="T15" fmla="*/ 192 h 207"/>
                <a:gd name="T16" fmla="*/ 462 w 533"/>
                <a:gd name="T17" fmla="*/ 189 h 207"/>
                <a:gd name="T18" fmla="*/ 454 w 533"/>
                <a:gd name="T19" fmla="*/ 188 h 207"/>
                <a:gd name="T20" fmla="*/ 443 w 533"/>
                <a:gd name="T21" fmla="*/ 186 h 207"/>
                <a:gd name="T22" fmla="*/ 425 w 533"/>
                <a:gd name="T23" fmla="*/ 180 h 207"/>
                <a:gd name="T24" fmla="*/ 403 w 533"/>
                <a:gd name="T25" fmla="*/ 174 h 207"/>
                <a:gd name="T26" fmla="*/ 383 w 533"/>
                <a:gd name="T27" fmla="*/ 168 h 207"/>
                <a:gd name="T28" fmla="*/ 368 w 533"/>
                <a:gd name="T29" fmla="*/ 163 h 207"/>
                <a:gd name="T30" fmla="*/ 354 w 533"/>
                <a:gd name="T31" fmla="*/ 158 h 207"/>
                <a:gd name="T32" fmla="*/ 324 w 533"/>
                <a:gd name="T33" fmla="*/ 146 h 207"/>
                <a:gd name="T34" fmla="*/ 286 w 533"/>
                <a:gd name="T35" fmla="*/ 131 h 207"/>
                <a:gd name="T36" fmla="*/ 246 w 533"/>
                <a:gd name="T37" fmla="*/ 116 h 207"/>
                <a:gd name="T38" fmla="*/ 216 w 533"/>
                <a:gd name="T39" fmla="*/ 104 h 207"/>
                <a:gd name="T40" fmla="*/ 204 w 533"/>
                <a:gd name="T41" fmla="*/ 98 h 207"/>
                <a:gd name="T42" fmla="*/ 199 w 533"/>
                <a:gd name="T43" fmla="*/ 94 h 207"/>
                <a:gd name="T44" fmla="*/ 192 w 533"/>
                <a:gd name="T45" fmla="*/ 90 h 207"/>
                <a:gd name="T46" fmla="*/ 187 w 533"/>
                <a:gd name="T47" fmla="*/ 85 h 207"/>
                <a:gd name="T48" fmla="*/ 183 w 533"/>
                <a:gd name="T49" fmla="*/ 82 h 207"/>
                <a:gd name="T50" fmla="*/ 179 w 533"/>
                <a:gd name="T51" fmla="*/ 79 h 207"/>
                <a:gd name="T52" fmla="*/ 173 w 533"/>
                <a:gd name="T53" fmla="*/ 76 h 207"/>
                <a:gd name="T54" fmla="*/ 149 w 533"/>
                <a:gd name="T55" fmla="*/ 65 h 207"/>
                <a:gd name="T56" fmla="*/ 110 w 533"/>
                <a:gd name="T57" fmla="*/ 49 h 207"/>
                <a:gd name="T58" fmla="*/ 68 w 533"/>
                <a:gd name="T59" fmla="*/ 30 h 207"/>
                <a:gd name="T60" fmla="*/ 33 w 533"/>
                <a:gd name="T61" fmla="*/ 14 h 207"/>
                <a:gd name="T62" fmla="*/ 15 w 533"/>
                <a:gd name="T63" fmla="*/ 7 h 207"/>
                <a:gd name="T64" fmla="*/ 11 w 533"/>
                <a:gd name="T65" fmla="*/ 4 h 207"/>
                <a:gd name="T66" fmla="*/ 6 w 533"/>
                <a:gd name="T67" fmla="*/ 1 h 207"/>
                <a:gd name="T68" fmla="*/ 0 w 533"/>
                <a:gd name="T69" fmla="*/ 0 h 207"/>
                <a:gd name="T70" fmla="*/ 8 w 533"/>
                <a:gd name="T71" fmla="*/ 4 h 207"/>
                <a:gd name="T72" fmla="*/ 36 w 533"/>
                <a:gd name="T73" fmla="*/ 18 h 207"/>
                <a:gd name="T74" fmla="*/ 78 w 533"/>
                <a:gd name="T75" fmla="*/ 41 h 207"/>
                <a:gd name="T76" fmla="*/ 124 w 533"/>
                <a:gd name="T77" fmla="*/ 64 h 207"/>
                <a:gd name="T78" fmla="*/ 161 w 533"/>
                <a:gd name="T79" fmla="*/ 83 h 207"/>
                <a:gd name="T80" fmla="*/ 177 w 533"/>
                <a:gd name="T81" fmla="*/ 91 h 207"/>
                <a:gd name="T82" fmla="*/ 185 w 533"/>
                <a:gd name="T83" fmla="*/ 94 h 207"/>
                <a:gd name="T84" fmla="*/ 195 w 533"/>
                <a:gd name="T85" fmla="*/ 100 h 207"/>
                <a:gd name="T86" fmla="*/ 208 w 533"/>
                <a:gd name="T87" fmla="*/ 106 h 207"/>
                <a:gd name="T88" fmla="*/ 224 w 533"/>
                <a:gd name="T89" fmla="*/ 112 h 207"/>
                <a:gd name="T90" fmla="*/ 240 w 533"/>
                <a:gd name="T91" fmla="*/ 120 h 207"/>
                <a:gd name="T92" fmla="*/ 264 w 533"/>
                <a:gd name="T93" fmla="*/ 128 h 207"/>
                <a:gd name="T94" fmla="*/ 303 w 533"/>
                <a:gd name="T95" fmla="*/ 144 h 207"/>
                <a:gd name="T96" fmla="*/ 347 w 533"/>
                <a:gd name="T97" fmla="*/ 161 h 207"/>
                <a:gd name="T98" fmla="*/ 389 w 533"/>
                <a:gd name="T99" fmla="*/ 176 h 207"/>
                <a:gd name="T100" fmla="*/ 422 w 533"/>
                <a:gd name="T101" fmla="*/ 188 h 207"/>
                <a:gd name="T102" fmla="*/ 439 w 533"/>
                <a:gd name="T103" fmla="*/ 193 h 207"/>
                <a:gd name="T104" fmla="*/ 458 w 533"/>
                <a:gd name="T105" fmla="*/ 197 h 207"/>
                <a:gd name="T106" fmla="*/ 478 w 533"/>
                <a:gd name="T107" fmla="*/ 200 h 207"/>
                <a:gd name="T108" fmla="*/ 500 w 533"/>
                <a:gd name="T109" fmla="*/ 204 h 207"/>
                <a:gd name="T110" fmla="*/ 518 w 533"/>
                <a:gd name="T111" fmla="*/ 205 h 20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33"/>
                <a:gd name="T169" fmla="*/ 0 h 207"/>
                <a:gd name="T170" fmla="*/ 533 w 533"/>
                <a:gd name="T171" fmla="*/ 207 h 20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33" h="207">
                  <a:moveTo>
                    <a:pt x="529" y="206"/>
                  </a:moveTo>
                  <a:lnTo>
                    <a:pt x="530" y="206"/>
                  </a:lnTo>
                  <a:lnTo>
                    <a:pt x="531" y="206"/>
                  </a:lnTo>
                  <a:lnTo>
                    <a:pt x="532" y="206"/>
                  </a:lnTo>
                  <a:lnTo>
                    <a:pt x="532" y="205"/>
                  </a:lnTo>
                  <a:lnTo>
                    <a:pt x="531" y="205"/>
                  </a:lnTo>
                  <a:lnTo>
                    <a:pt x="530" y="205"/>
                  </a:lnTo>
                  <a:lnTo>
                    <a:pt x="529" y="204"/>
                  </a:lnTo>
                  <a:lnTo>
                    <a:pt x="528" y="204"/>
                  </a:lnTo>
                  <a:lnTo>
                    <a:pt x="527" y="204"/>
                  </a:lnTo>
                  <a:lnTo>
                    <a:pt x="527" y="203"/>
                  </a:lnTo>
                  <a:lnTo>
                    <a:pt x="526" y="203"/>
                  </a:lnTo>
                  <a:lnTo>
                    <a:pt x="525" y="203"/>
                  </a:lnTo>
                  <a:lnTo>
                    <a:pt x="524" y="202"/>
                  </a:lnTo>
                  <a:lnTo>
                    <a:pt x="523" y="202"/>
                  </a:lnTo>
                  <a:lnTo>
                    <a:pt x="522" y="201"/>
                  </a:lnTo>
                  <a:lnTo>
                    <a:pt x="521" y="201"/>
                  </a:lnTo>
                  <a:lnTo>
                    <a:pt x="519" y="201"/>
                  </a:lnTo>
                  <a:lnTo>
                    <a:pt x="518" y="200"/>
                  </a:lnTo>
                  <a:lnTo>
                    <a:pt x="516" y="200"/>
                  </a:lnTo>
                  <a:lnTo>
                    <a:pt x="515" y="199"/>
                  </a:lnTo>
                  <a:lnTo>
                    <a:pt x="514" y="199"/>
                  </a:lnTo>
                  <a:lnTo>
                    <a:pt x="513" y="199"/>
                  </a:lnTo>
                  <a:lnTo>
                    <a:pt x="512" y="198"/>
                  </a:lnTo>
                  <a:lnTo>
                    <a:pt x="511" y="198"/>
                  </a:lnTo>
                  <a:lnTo>
                    <a:pt x="510" y="197"/>
                  </a:lnTo>
                  <a:lnTo>
                    <a:pt x="509" y="197"/>
                  </a:lnTo>
                  <a:lnTo>
                    <a:pt x="508" y="197"/>
                  </a:lnTo>
                  <a:lnTo>
                    <a:pt x="507" y="197"/>
                  </a:lnTo>
                  <a:lnTo>
                    <a:pt x="506" y="197"/>
                  </a:lnTo>
                  <a:lnTo>
                    <a:pt x="505" y="197"/>
                  </a:lnTo>
                  <a:lnTo>
                    <a:pt x="504" y="197"/>
                  </a:lnTo>
                  <a:lnTo>
                    <a:pt x="503" y="197"/>
                  </a:lnTo>
                  <a:lnTo>
                    <a:pt x="501" y="196"/>
                  </a:lnTo>
                  <a:lnTo>
                    <a:pt x="500" y="196"/>
                  </a:lnTo>
                  <a:lnTo>
                    <a:pt x="498" y="196"/>
                  </a:lnTo>
                  <a:lnTo>
                    <a:pt x="496" y="196"/>
                  </a:lnTo>
                  <a:lnTo>
                    <a:pt x="495" y="196"/>
                  </a:lnTo>
                  <a:lnTo>
                    <a:pt x="493" y="195"/>
                  </a:lnTo>
                  <a:lnTo>
                    <a:pt x="492" y="195"/>
                  </a:lnTo>
                  <a:lnTo>
                    <a:pt x="489" y="194"/>
                  </a:lnTo>
                  <a:lnTo>
                    <a:pt x="487" y="194"/>
                  </a:lnTo>
                  <a:lnTo>
                    <a:pt x="486" y="194"/>
                  </a:lnTo>
                  <a:lnTo>
                    <a:pt x="484" y="193"/>
                  </a:lnTo>
                  <a:lnTo>
                    <a:pt x="481" y="193"/>
                  </a:lnTo>
                  <a:lnTo>
                    <a:pt x="479" y="192"/>
                  </a:lnTo>
                  <a:lnTo>
                    <a:pt x="477" y="192"/>
                  </a:lnTo>
                  <a:lnTo>
                    <a:pt x="474" y="192"/>
                  </a:lnTo>
                  <a:lnTo>
                    <a:pt x="472" y="191"/>
                  </a:lnTo>
                  <a:lnTo>
                    <a:pt x="470" y="191"/>
                  </a:lnTo>
                  <a:lnTo>
                    <a:pt x="468" y="190"/>
                  </a:lnTo>
                  <a:lnTo>
                    <a:pt x="466" y="190"/>
                  </a:lnTo>
                  <a:lnTo>
                    <a:pt x="464" y="190"/>
                  </a:lnTo>
                  <a:lnTo>
                    <a:pt x="462" y="189"/>
                  </a:lnTo>
                  <a:lnTo>
                    <a:pt x="460" y="189"/>
                  </a:lnTo>
                  <a:lnTo>
                    <a:pt x="459" y="189"/>
                  </a:lnTo>
                  <a:lnTo>
                    <a:pt x="458" y="188"/>
                  </a:lnTo>
                  <a:lnTo>
                    <a:pt x="457" y="188"/>
                  </a:lnTo>
                  <a:lnTo>
                    <a:pt x="455" y="188"/>
                  </a:lnTo>
                  <a:lnTo>
                    <a:pt x="454" y="188"/>
                  </a:lnTo>
                  <a:lnTo>
                    <a:pt x="453" y="188"/>
                  </a:lnTo>
                  <a:lnTo>
                    <a:pt x="451" y="188"/>
                  </a:lnTo>
                  <a:lnTo>
                    <a:pt x="450" y="187"/>
                  </a:lnTo>
                  <a:lnTo>
                    <a:pt x="448" y="187"/>
                  </a:lnTo>
                  <a:lnTo>
                    <a:pt x="446" y="186"/>
                  </a:lnTo>
                  <a:lnTo>
                    <a:pt x="443" y="186"/>
                  </a:lnTo>
                  <a:lnTo>
                    <a:pt x="441" y="185"/>
                  </a:lnTo>
                  <a:lnTo>
                    <a:pt x="438" y="184"/>
                  </a:lnTo>
                  <a:lnTo>
                    <a:pt x="435" y="183"/>
                  </a:lnTo>
                  <a:lnTo>
                    <a:pt x="432" y="182"/>
                  </a:lnTo>
                  <a:lnTo>
                    <a:pt x="429" y="181"/>
                  </a:lnTo>
                  <a:lnTo>
                    <a:pt x="425" y="180"/>
                  </a:lnTo>
                  <a:lnTo>
                    <a:pt x="422" y="180"/>
                  </a:lnTo>
                  <a:lnTo>
                    <a:pt x="418" y="179"/>
                  </a:lnTo>
                  <a:lnTo>
                    <a:pt x="414" y="178"/>
                  </a:lnTo>
                  <a:lnTo>
                    <a:pt x="411" y="176"/>
                  </a:lnTo>
                  <a:lnTo>
                    <a:pt x="407" y="175"/>
                  </a:lnTo>
                  <a:lnTo>
                    <a:pt x="403" y="174"/>
                  </a:lnTo>
                  <a:lnTo>
                    <a:pt x="400" y="173"/>
                  </a:lnTo>
                  <a:lnTo>
                    <a:pt x="396" y="171"/>
                  </a:lnTo>
                  <a:lnTo>
                    <a:pt x="393" y="171"/>
                  </a:lnTo>
                  <a:lnTo>
                    <a:pt x="389" y="170"/>
                  </a:lnTo>
                  <a:lnTo>
                    <a:pt x="386" y="169"/>
                  </a:lnTo>
                  <a:lnTo>
                    <a:pt x="383" y="168"/>
                  </a:lnTo>
                  <a:lnTo>
                    <a:pt x="379" y="167"/>
                  </a:lnTo>
                  <a:lnTo>
                    <a:pt x="377" y="166"/>
                  </a:lnTo>
                  <a:lnTo>
                    <a:pt x="374" y="164"/>
                  </a:lnTo>
                  <a:lnTo>
                    <a:pt x="371" y="163"/>
                  </a:lnTo>
                  <a:lnTo>
                    <a:pt x="369" y="163"/>
                  </a:lnTo>
                  <a:lnTo>
                    <a:pt x="368" y="163"/>
                  </a:lnTo>
                  <a:lnTo>
                    <a:pt x="366" y="163"/>
                  </a:lnTo>
                  <a:lnTo>
                    <a:pt x="364" y="162"/>
                  </a:lnTo>
                  <a:lnTo>
                    <a:pt x="363" y="161"/>
                  </a:lnTo>
                  <a:lnTo>
                    <a:pt x="360" y="160"/>
                  </a:lnTo>
                  <a:lnTo>
                    <a:pt x="358" y="159"/>
                  </a:lnTo>
                  <a:lnTo>
                    <a:pt x="354" y="158"/>
                  </a:lnTo>
                  <a:lnTo>
                    <a:pt x="351" y="156"/>
                  </a:lnTo>
                  <a:lnTo>
                    <a:pt x="346" y="154"/>
                  </a:lnTo>
                  <a:lnTo>
                    <a:pt x="341" y="153"/>
                  </a:lnTo>
                  <a:lnTo>
                    <a:pt x="336" y="151"/>
                  </a:lnTo>
                  <a:lnTo>
                    <a:pt x="331" y="149"/>
                  </a:lnTo>
                  <a:lnTo>
                    <a:pt x="324" y="146"/>
                  </a:lnTo>
                  <a:lnTo>
                    <a:pt x="318" y="144"/>
                  </a:lnTo>
                  <a:lnTo>
                    <a:pt x="312" y="142"/>
                  </a:lnTo>
                  <a:lnTo>
                    <a:pt x="306" y="139"/>
                  </a:lnTo>
                  <a:lnTo>
                    <a:pt x="299" y="137"/>
                  </a:lnTo>
                  <a:lnTo>
                    <a:pt x="292" y="134"/>
                  </a:lnTo>
                  <a:lnTo>
                    <a:pt x="286" y="131"/>
                  </a:lnTo>
                  <a:lnTo>
                    <a:pt x="279" y="129"/>
                  </a:lnTo>
                  <a:lnTo>
                    <a:pt x="272" y="127"/>
                  </a:lnTo>
                  <a:lnTo>
                    <a:pt x="265" y="124"/>
                  </a:lnTo>
                  <a:lnTo>
                    <a:pt x="259" y="121"/>
                  </a:lnTo>
                  <a:lnTo>
                    <a:pt x="252" y="119"/>
                  </a:lnTo>
                  <a:lnTo>
                    <a:pt x="246" y="116"/>
                  </a:lnTo>
                  <a:lnTo>
                    <a:pt x="240" y="114"/>
                  </a:lnTo>
                  <a:lnTo>
                    <a:pt x="234" y="112"/>
                  </a:lnTo>
                  <a:lnTo>
                    <a:pt x="230" y="111"/>
                  </a:lnTo>
                  <a:lnTo>
                    <a:pt x="225" y="108"/>
                  </a:lnTo>
                  <a:lnTo>
                    <a:pt x="220" y="106"/>
                  </a:lnTo>
                  <a:lnTo>
                    <a:pt x="216" y="104"/>
                  </a:lnTo>
                  <a:lnTo>
                    <a:pt x="213" y="103"/>
                  </a:lnTo>
                  <a:lnTo>
                    <a:pt x="210" y="102"/>
                  </a:lnTo>
                  <a:lnTo>
                    <a:pt x="208" y="100"/>
                  </a:lnTo>
                  <a:lnTo>
                    <a:pt x="206" y="99"/>
                  </a:lnTo>
                  <a:lnTo>
                    <a:pt x="205" y="99"/>
                  </a:lnTo>
                  <a:lnTo>
                    <a:pt x="204" y="98"/>
                  </a:lnTo>
                  <a:lnTo>
                    <a:pt x="203" y="97"/>
                  </a:lnTo>
                  <a:lnTo>
                    <a:pt x="202" y="97"/>
                  </a:lnTo>
                  <a:lnTo>
                    <a:pt x="202" y="96"/>
                  </a:lnTo>
                  <a:lnTo>
                    <a:pt x="200" y="96"/>
                  </a:lnTo>
                  <a:lnTo>
                    <a:pt x="200" y="95"/>
                  </a:lnTo>
                  <a:lnTo>
                    <a:pt x="199" y="94"/>
                  </a:lnTo>
                  <a:lnTo>
                    <a:pt x="198" y="94"/>
                  </a:lnTo>
                  <a:lnTo>
                    <a:pt x="197" y="93"/>
                  </a:lnTo>
                  <a:lnTo>
                    <a:pt x="196" y="92"/>
                  </a:lnTo>
                  <a:lnTo>
                    <a:pt x="195" y="91"/>
                  </a:lnTo>
                  <a:lnTo>
                    <a:pt x="194" y="91"/>
                  </a:lnTo>
                  <a:lnTo>
                    <a:pt x="192" y="90"/>
                  </a:lnTo>
                  <a:lnTo>
                    <a:pt x="191" y="89"/>
                  </a:lnTo>
                  <a:lnTo>
                    <a:pt x="190" y="88"/>
                  </a:lnTo>
                  <a:lnTo>
                    <a:pt x="189" y="88"/>
                  </a:lnTo>
                  <a:lnTo>
                    <a:pt x="189" y="87"/>
                  </a:lnTo>
                  <a:lnTo>
                    <a:pt x="188" y="86"/>
                  </a:lnTo>
                  <a:lnTo>
                    <a:pt x="187" y="85"/>
                  </a:lnTo>
                  <a:lnTo>
                    <a:pt x="186" y="85"/>
                  </a:lnTo>
                  <a:lnTo>
                    <a:pt x="185" y="85"/>
                  </a:lnTo>
                  <a:lnTo>
                    <a:pt x="185" y="84"/>
                  </a:lnTo>
                  <a:lnTo>
                    <a:pt x="184" y="84"/>
                  </a:lnTo>
                  <a:lnTo>
                    <a:pt x="183" y="83"/>
                  </a:lnTo>
                  <a:lnTo>
                    <a:pt x="183" y="82"/>
                  </a:lnTo>
                  <a:lnTo>
                    <a:pt x="182" y="82"/>
                  </a:lnTo>
                  <a:lnTo>
                    <a:pt x="182" y="81"/>
                  </a:lnTo>
                  <a:lnTo>
                    <a:pt x="181" y="81"/>
                  </a:lnTo>
                  <a:lnTo>
                    <a:pt x="181" y="80"/>
                  </a:lnTo>
                  <a:lnTo>
                    <a:pt x="180" y="80"/>
                  </a:lnTo>
                  <a:lnTo>
                    <a:pt x="179" y="79"/>
                  </a:lnTo>
                  <a:lnTo>
                    <a:pt x="178" y="78"/>
                  </a:lnTo>
                  <a:lnTo>
                    <a:pt x="177" y="78"/>
                  </a:lnTo>
                  <a:lnTo>
                    <a:pt x="176" y="77"/>
                  </a:lnTo>
                  <a:lnTo>
                    <a:pt x="175" y="77"/>
                  </a:lnTo>
                  <a:lnTo>
                    <a:pt x="174" y="77"/>
                  </a:lnTo>
                  <a:lnTo>
                    <a:pt x="173" y="76"/>
                  </a:lnTo>
                  <a:lnTo>
                    <a:pt x="170" y="75"/>
                  </a:lnTo>
                  <a:lnTo>
                    <a:pt x="168" y="73"/>
                  </a:lnTo>
                  <a:lnTo>
                    <a:pt x="163" y="72"/>
                  </a:lnTo>
                  <a:lnTo>
                    <a:pt x="159" y="69"/>
                  </a:lnTo>
                  <a:lnTo>
                    <a:pt x="154" y="68"/>
                  </a:lnTo>
                  <a:lnTo>
                    <a:pt x="149" y="65"/>
                  </a:lnTo>
                  <a:lnTo>
                    <a:pt x="144" y="63"/>
                  </a:lnTo>
                  <a:lnTo>
                    <a:pt x="137" y="60"/>
                  </a:lnTo>
                  <a:lnTo>
                    <a:pt x="131" y="58"/>
                  </a:lnTo>
                  <a:lnTo>
                    <a:pt x="124" y="54"/>
                  </a:lnTo>
                  <a:lnTo>
                    <a:pt x="117" y="51"/>
                  </a:lnTo>
                  <a:lnTo>
                    <a:pt x="110" y="49"/>
                  </a:lnTo>
                  <a:lnTo>
                    <a:pt x="103" y="45"/>
                  </a:lnTo>
                  <a:lnTo>
                    <a:pt x="96" y="42"/>
                  </a:lnTo>
                  <a:lnTo>
                    <a:pt x="89" y="39"/>
                  </a:lnTo>
                  <a:lnTo>
                    <a:pt x="81" y="36"/>
                  </a:lnTo>
                  <a:lnTo>
                    <a:pt x="74" y="33"/>
                  </a:lnTo>
                  <a:lnTo>
                    <a:pt x="68" y="30"/>
                  </a:lnTo>
                  <a:lnTo>
                    <a:pt x="62" y="26"/>
                  </a:lnTo>
                  <a:lnTo>
                    <a:pt x="54" y="24"/>
                  </a:lnTo>
                  <a:lnTo>
                    <a:pt x="48" y="21"/>
                  </a:lnTo>
                  <a:lnTo>
                    <a:pt x="43" y="18"/>
                  </a:lnTo>
                  <a:lnTo>
                    <a:pt x="37" y="17"/>
                  </a:lnTo>
                  <a:lnTo>
                    <a:pt x="33" y="14"/>
                  </a:lnTo>
                  <a:lnTo>
                    <a:pt x="27" y="12"/>
                  </a:lnTo>
                  <a:lnTo>
                    <a:pt x="24" y="10"/>
                  </a:lnTo>
                  <a:lnTo>
                    <a:pt x="20" y="8"/>
                  </a:lnTo>
                  <a:lnTo>
                    <a:pt x="18" y="8"/>
                  </a:lnTo>
                  <a:lnTo>
                    <a:pt x="17" y="7"/>
                  </a:lnTo>
                  <a:lnTo>
                    <a:pt x="15" y="7"/>
                  </a:lnTo>
                  <a:lnTo>
                    <a:pt x="15" y="6"/>
                  </a:lnTo>
                  <a:lnTo>
                    <a:pt x="14" y="6"/>
                  </a:lnTo>
                  <a:lnTo>
                    <a:pt x="14" y="5"/>
                  </a:lnTo>
                  <a:lnTo>
                    <a:pt x="13" y="5"/>
                  </a:lnTo>
                  <a:lnTo>
                    <a:pt x="12" y="5"/>
                  </a:lnTo>
                  <a:lnTo>
                    <a:pt x="11" y="4"/>
                  </a:lnTo>
                  <a:lnTo>
                    <a:pt x="10" y="4"/>
                  </a:lnTo>
                  <a:lnTo>
                    <a:pt x="9" y="3"/>
                  </a:lnTo>
                  <a:lnTo>
                    <a:pt x="8" y="3"/>
                  </a:lnTo>
                  <a:lnTo>
                    <a:pt x="8" y="2"/>
                  </a:lnTo>
                  <a:lnTo>
                    <a:pt x="7" y="2"/>
                  </a:lnTo>
                  <a:lnTo>
                    <a:pt x="6" y="1"/>
                  </a:lnTo>
                  <a:lnTo>
                    <a:pt x="5" y="1"/>
                  </a:lnTo>
                  <a:lnTo>
                    <a:pt x="4" y="1"/>
                  </a:lnTo>
                  <a:lnTo>
                    <a:pt x="3" y="0"/>
                  </a:lnTo>
                  <a:lnTo>
                    <a:pt x="2" y="0"/>
                  </a:lnTo>
                  <a:lnTo>
                    <a:pt x="1" y="0"/>
                  </a:lnTo>
                  <a:lnTo>
                    <a:pt x="0" y="0"/>
                  </a:lnTo>
                  <a:lnTo>
                    <a:pt x="1" y="1"/>
                  </a:lnTo>
                  <a:lnTo>
                    <a:pt x="2" y="1"/>
                  </a:lnTo>
                  <a:lnTo>
                    <a:pt x="3" y="1"/>
                  </a:lnTo>
                  <a:lnTo>
                    <a:pt x="4" y="2"/>
                  </a:lnTo>
                  <a:lnTo>
                    <a:pt x="5" y="3"/>
                  </a:lnTo>
                  <a:lnTo>
                    <a:pt x="8" y="4"/>
                  </a:lnTo>
                  <a:lnTo>
                    <a:pt x="10" y="6"/>
                  </a:lnTo>
                  <a:lnTo>
                    <a:pt x="15" y="8"/>
                  </a:lnTo>
                  <a:lnTo>
                    <a:pt x="18" y="9"/>
                  </a:lnTo>
                  <a:lnTo>
                    <a:pt x="24" y="12"/>
                  </a:lnTo>
                  <a:lnTo>
                    <a:pt x="29" y="15"/>
                  </a:lnTo>
                  <a:lnTo>
                    <a:pt x="36" y="18"/>
                  </a:lnTo>
                  <a:lnTo>
                    <a:pt x="42" y="22"/>
                  </a:lnTo>
                  <a:lnTo>
                    <a:pt x="48" y="25"/>
                  </a:lnTo>
                  <a:lnTo>
                    <a:pt x="55" y="29"/>
                  </a:lnTo>
                  <a:lnTo>
                    <a:pt x="63" y="33"/>
                  </a:lnTo>
                  <a:lnTo>
                    <a:pt x="71" y="36"/>
                  </a:lnTo>
                  <a:lnTo>
                    <a:pt x="78" y="41"/>
                  </a:lnTo>
                  <a:lnTo>
                    <a:pt x="86" y="44"/>
                  </a:lnTo>
                  <a:lnTo>
                    <a:pt x="93" y="49"/>
                  </a:lnTo>
                  <a:lnTo>
                    <a:pt x="101" y="52"/>
                  </a:lnTo>
                  <a:lnTo>
                    <a:pt x="109" y="56"/>
                  </a:lnTo>
                  <a:lnTo>
                    <a:pt x="117" y="60"/>
                  </a:lnTo>
                  <a:lnTo>
                    <a:pt x="124" y="64"/>
                  </a:lnTo>
                  <a:lnTo>
                    <a:pt x="131" y="68"/>
                  </a:lnTo>
                  <a:lnTo>
                    <a:pt x="137" y="71"/>
                  </a:lnTo>
                  <a:lnTo>
                    <a:pt x="144" y="74"/>
                  </a:lnTo>
                  <a:lnTo>
                    <a:pt x="150" y="77"/>
                  </a:lnTo>
                  <a:lnTo>
                    <a:pt x="156" y="80"/>
                  </a:lnTo>
                  <a:lnTo>
                    <a:pt x="161" y="83"/>
                  </a:lnTo>
                  <a:lnTo>
                    <a:pt x="165" y="85"/>
                  </a:lnTo>
                  <a:lnTo>
                    <a:pt x="169" y="87"/>
                  </a:lnTo>
                  <a:lnTo>
                    <a:pt x="171" y="88"/>
                  </a:lnTo>
                  <a:lnTo>
                    <a:pt x="174" y="89"/>
                  </a:lnTo>
                  <a:lnTo>
                    <a:pt x="175" y="90"/>
                  </a:lnTo>
                  <a:lnTo>
                    <a:pt x="177" y="91"/>
                  </a:lnTo>
                  <a:lnTo>
                    <a:pt x="178" y="92"/>
                  </a:lnTo>
                  <a:lnTo>
                    <a:pt x="179" y="92"/>
                  </a:lnTo>
                  <a:lnTo>
                    <a:pt x="180" y="93"/>
                  </a:lnTo>
                  <a:lnTo>
                    <a:pt x="181" y="93"/>
                  </a:lnTo>
                  <a:lnTo>
                    <a:pt x="183" y="94"/>
                  </a:lnTo>
                  <a:lnTo>
                    <a:pt x="185" y="94"/>
                  </a:lnTo>
                  <a:lnTo>
                    <a:pt x="186" y="95"/>
                  </a:lnTo>
                  <a:lnTo>
                    <a:pt x="188" y="96"/>
                  </a:lnTo>
                  <a:lnTo>
                    <a:pt x="189" y="97"/>
                  </a:lnTo>
                  <a:lnTo>
                    <a:pt x="191" y="98"/>
                  </a:lnTo>
                  <a:lnTo>
                    <a:pt x="193" y="99"/>
                  </a:lnTo>
                  <a:lnTo>
                    <a:pt x="195" y="100"/>
                  </a:lnTo>
                  <a:lnTo>
                    <a:pt x="198" y="101"/>
                  </a:lnTo>
                  <a:lnTo>
                    <a:pt x="199" y="102"/>
                  </a:lnTo>
                  <a:lnTo>
                    <a:pt x="201" y="103"/>
                  </a:lnTo>
                  <a:lnTo>
                    <a:pt x="203" y="103"/>
                  </a:lnTo>
                  <a:lnTo>
                    <a:pt x="206" y="104"/>
                  </a:lnTo>
                  <a:lnTo>
                    <a:pt x="208" y="106"/>
                  </a:lnTo>
                  <a:lnTo>
                    <a:pt x="210" y="107"/>
                  </a:lnTo>
                  <a:lnTo>
                    <a:pt x="213" y="108"/>
                  </a:lnTo>
                  <a:lnTo>
                    <a:pt x="215" y="109"/>
                  </a:lnTo>
                  <a:lnTo>
                    <a:pt x="218" y="111"/>
                  </a:lnTo>
                  <a:lnTo>
                    <a:pt x="220" y="111"/>
                  </a:lnTo>
                  <a:lnTo>
                    <a:pt x="224" y="112"/>
                  </a:lnTo>
                  <a:lnTo>
                    <a:pt x="226" y="113"/>
                  </a:lnTo>
                  <a:lnTo>
                    <a:pt x="228" y="114"/>
                  </a:lnTo>
                  <a:lnTo>
                    <a:pt x="232" y="116"/>
                  </a:lnTo>
                  <a:lnTo>
                    <a:pt x="234" y="117"/>
                  </a:lnTo>
                  <a:lnTo>
                    <a:pt x="237" y="118"/>
                  </a:lnTo>
                  <a:lnTo>
                    <a:pt x="240" y="120"/>
                  </a:lnTo>
                  <a:lnTo>
                    <a:pt x="243" y="120"/>
                  </a:lnTo>
                  <a:lnTo>
                    <a:pt x="246" y="121"/>
                  </a:lnTo>
                  <a:lnTo>
                    <a:pt x="250" y="123"/>
                  </a:lnTo>
                  <a:lnTo>
                    <a:pt x="254" y="125"/>
                  </a:lnTo>
                  <a:lnTo>
                    <a:pt x="260" y="127"/>
                  </a:lnTo>
                  <a:lnTo>
                    <a:pt x="264" y="128"/>
                  </a:lnTo>
                  <a:lnTo>
                    <a:pt x="270" y="131"/>
                  </a:lnTo>
                  <a:lnTo>
                    <a:pt x="276" y="134"/>
                  </a:lnTo>
                  <a:lnTo>
                    <a:pt x="283" y="137"/>
                  </a:lnTo>
                  <a:lnTo>
                    <a:pt x="288" y="138"/>
                  </a:lnTo>
                  <a:lnTo>
                    <a:pt x="296" y="141"/>
                  </a:lnTo>
                  <a:lnTo>
                    <a:pt x="303" y="144"/>
                  </a:lnTo>
                  <a:lnTo>
                    <a:pt x="310" y="146"/>
                  </a:lnTo>
                  <a:lnTo>
                    <a:pt x="317" y="149"/>
                  </a:lnTo>
                  <a:lnTo>
                    <a:pt x="325" y="153"/>
                  </a:lnTo>
                  <a:lnTo>
                    <a:pt x="333" y="155"/>
                  </a:lnTo>
                  <a:lnTo>
                    <a:pt x="340" y="158"/>
                  </a:lnTo>
                  <a:lnTo>
                    <a:pt x="347" y="161"/>
                  </a:lnTo>
                  <a:lnTo>
                    <a:pt x="354" y="163"/>
                  </a:lnTo>
                  <a:lnTo>
                    <a:pt x="362" y="166"/>
                  </a:lnTo>
                  <a:lnTo>
                    <a:pt x="369" y="169"/>
                  </a:lnTo>
                  <a:lnTo>
                    <a:pt x="377" y="171"/>
                  </a:lnTo>
                  <a:lnTo>
                    <a:pt x="383" y="174"/>
                  </a:lnTo>
                  <a:lnTo>
                    <a:pt x="389" y="176"/>
                  </a:lnTo>
                  <a:lnTo>
                    <a:pt x="396" y="179"/>
                  </a:lnTo>
                  <a:lnTo>
                    <a:pt x="402" y="181"/>
                  </a:lnTo>
                  <a:lnTo>
                    <a:pt x="407" y="183"/>
                  </a:lnTo>
                  <a:lnTo>
                    <a:pt x="413" y="185"/>
                  </a:lnTo>
                  <a:lnTo>
                    <a:pt x="417" y="187"/>
                  </a:lnTo>
                  <a:lnTo>
                    <a:pt x="422" y="188"/>
                  </a:lnTo>
                  <a:lnTo>
                    <a:pt x="425" y="189"/>
                  </a:lnTo>
                  <a:lnTo>
                    <a:pt x="428" y="190"/>
                  </a:lnTo>
                  <a:lnTo>
                    <a:pt x="431" y="191"/>
                  </a:lnTo>
                  <a:lnTo>
                    <a:pt x="433" y="191"/>
                  </a:lnTo>
                  <a:lnTo>
                    <a:pt x="436" y="192"/>
                  </a:lnTo>
                  <a:lnTo>
                    <a:pt x="439" y="193"/>
                  </a:lnTo>
                  <a:lnTo>
                    <a:pt x="441" y="194"/>
                  </a:lnTo>
                  <a:lnTo>
                    <a:pt x="444" y="194"/>
                  </a:lnTo>
                  <a:lnTo>
                    <a:pt x="448" y="195"/>
                  </a:lnTo>
                  <a:lnTo>
                    <a:pt x="450" y="196"/>
                  </a:lnTo>
                  <a:lnTo>
                    <a:pt x="454" y="196"/>
                  </a:lnTo>
                  <a:lnTo>
                    <a:pt x="458" y="197"/>
                  </a:lnTo>
                  <a:lnTo>
                    <a:pt x="461" y="197"/>
                  </a:lnTo>
                  <a:lnTo>
                    <a:pt x="464" y="197"/>
                  </a:lnTo>
                  <a:lnTo>
                    <a:pt x="468" y="198"/>
                  </a:lnTo>
                  <a:lnTo>
                    <a:pt x="471" y="199"/>
                  </a:lnTo>
                  <a:lnTo>
                    <a:pt x="476" y="199"/>
                  </a:lnTo>
                  <a:lnTo>
                    <a:pt x="478" y="200"/>
                  </a:lnTo>
                  <a:lnTo>
                    <a:pt x="483" y="200"/>
                  </a:lnTo>
                  <a:lnTo>
                    <a:pt x="486" y="201"/>
                  </a:lnTo>
                  <a:lnTo>
                    <a:pt x="489" y="202"/>
                  </a:lnTo>
                  <a:lnTo>
                    <a:pt x="493" y="202"/>
                  </a:lnTo>
                  <a:lnTo>
                    <a:pt x="496" y="203"/>
                  </a:lnTo>
                  <a:lnTo>
                    <a:pt x="500" y="204"/>
                  </a:lnTo>
                  <a:lnTo>
                    <a:pt x="503" y="204"/>
                  </a:lnTo>
                  <a:lnTo>
                    <a:pt x="506" y="204"/>
                  </a:lnTo>
                  <a:lnTo>
                    <a:pt x="510" y="204"/>
                  </a:lnTo>
                  <a:lnTo>
                    <a:pt x="513" y="205"/>
                  </a:lnTo>
                  <a:lnTo>
                    <a:pt x="515" y="205"/>
                  </a:lnTo>
                  <a:lnTo>
                    <a:pt x="518" y="205"/>
                  </a:lnTo>
                  <a:lnTo>
                    <a:pt x="521" y="205"/>
                  </a:lnTo>
                  <a:lnTo>
                    <a:pt x="522" y="206"/>
                  </a:lnTo>
                  <a:lnTo>
                    <a:pt x="525" y="206"/>
                  </a:lnTo>
                  <a:lnTo>
                    <a:pt x="527" y="206"/>
                  </a:lnTo>
                  <a:lnTo>
                    <a:pt x="529" y="206"/>
                  </a:lnTo>
                </a:path>
              </a:pathLst>
            </a:custGeom>
            <a:solidFill>
              <a:srgbClr val="BFBFBF"/>
            </a:solidFill>
            <a:ln w="12700" cap="rnd">
              <a:noFill/>
              <a:round/>
              <a:headEnd/>
              <a:tailEnd/>
            </a:ln>
          </p:spPr>
          <p:txBody>
            <a:bodyPr/>
            <a:lstStyle/>
            <a:p>
              <a:endParaRPr lang="en-US"/>
            </a:p>
          </p:txBody>
        </p:sp>
        <p:sp>
          <p:nvSpPr>
            <p:cNvPr id="43102" name="Freeform 68"/>
            <p:cNvSpPr>
              <a:spLocks noChangeAspect="1"/>
            </p:cNvSpPr>
            <p:nvPr/>
          </p:nvSpPr>
          <p:spPr bwMode="auto">
            <a:xfrm>
              <a:off x="462" y="1580"/>
              <a:ext cx="523" cy="204"/>
            </a:xfrm>
            <a:custGeom>
              <a:avLst/>
              <a:gdLst>
                <a:gd name="T0" fmla="*/ 520 w 523"/>
                <a:gd name="T1" fmla="*/ 202 h 204"/>
                <a:gd name="T2" fmla="*/ 515 w 523"/>
                <a:gd name="T3" fmla="*/ 200 h 204"/>
                <a:gd name="T4" fmla="*/ 511 w 523"/>
                <a:gd name="T5" fmla="*/ 198 h 204"/>
                <a:gd name="T6" fmla="*/ 504 w 523"/>
                <a:gd name="T7" fmla="*/ 196 h 204"/>
                <a:gd name="T8" fmla="*/ 498 w 523"/>
                <a:gd name="T9" fmla="*/ 195 h 204"/>
                <a:gd name="T10" fmla="*/ 492 w 523"/>
                <a:gd name="T11" fmla="*/ 193 h 204"/>
                <a:gd name="T12" fmla="*/ 482 w 523"/>
                <a:gd name="T13" fmla="*/ 192 h 204"/>
                <a:gd name="T14" fmla="*/ 468 w 523"/>
                <a:gd name="T15" fmla="*/ 190 h 204"/>
                <a:gd name="T16" fmla="*/ 453 w 523"/>
                <a:gd name="T17" fmla="*/ 187 h 204"/>
                <a:gd name="T18" fmla="*/ 441 w 523"/>
                <a:gd name="T19" fmla="*/ 184 h 204"/>
                <a:gd name="T20" fmla="*/ 432 w 523"/>
                <a:gd name="T21" fmla="*/ 182 h 204"/>
                <a:gd name="T22" fmla="*/ 418 w 523"/>
                <a:gd name="T23" fmla="*/ 177 h 204"/>
                <a:gd name="T24" fmla="*/ 400 w 523"/>
                <a:gd name="T25" fmla="*/ 172 h 204"/>
                <a:gd name="T26" fmla="*/ 382 w 523"/>
                <a:gd name="T27" fmla="*/ 166 h 204"/>
                <a:gd name="T28" fmla="*/ 367 w 523"/>
                <a:gd name="T29" fmla="*/ 162 h 204"/>
                <a:gd name="T30" fmla="*/ 358 w 523"/>
                <a:gd name="T31" fmla="*/ 158 h 204"/>
                <a:gd name="T32" fmla="*/ 341 w 523"/>
                <a:gd name="T33" fmla="*/ 152 h 204"/>
                <a:gd name="T34" fmla="*/ 307 w 523"/>
                <a:gd name="T35" fmla="*/ 139 h 204"/>
                <a:gd name="T36" fmla="*/ 266 w 523"/>
                <a:gd name="T37" fmla="*/ 124 h 204"/>
                <a:gd name="T38" fmla="*/ 226 w 523"/>
                <a:gd name="T39" fmla="*/ 109 h 204"/>
                <a:gd name="T40" fmla="*/ 200 w 523"/>
                <a:gd name="T41" fmla="*/ 97 h 204"/>
                <a:gd name="T42" fmla="*/ 190 w 523"/>
                <a:gd name="T43" fmla="*/ 92 h 204"/>
                <a:gd name="T44" fmla="*/ 184 w 523"/>
                <a:gd name="T45" fmla="*/ 87 h 204"/>
                <a:gd name="T46" fmla="*/ 180 w 523"/>
                <a:gd name="T47" fmla="*/ 83 h 204"/>
                <a:gd name="T48" fmla="*/ 175 w 523"/>
                <a:gd name="T49" fmla="*/ 80 h 204"/>
                <a:gd name="T50" fmla="*/ 170 w 523"/>
                <a:gd name="T51" fmla="*/ 76 h 204"/>
                <a:gd name="T52" fmla="*/ 163 w 523"/>
                <a:gd name="T53" fmla="*/ 73 h 204"/>
                <a:gd name="T54" fmla="*/ 150 w 523"/>
                <a:gd name="T55" fmla="*/ 67 h 204"/>
                <a:gd name="T56" fmla="*/ 134 w 523"/>
                <a:gd name="T57" fmla="*/ 59 h 204"/>
                <a:gd name="T58" fmla="*/ 117 w 523"/>
                <a:gd name="T59" fmla="*/ 52 h 204"/>
                <a:gd name="T60" fmla="*/ 104 w 523"/>
                <a:gd name="T61" fmla="*/ 46 h 204"/>
                <a:gd name="T62" fmla="*/ 95 w 523"/>
                <a:gd name="T63" fmla="*/ 42 h 204"/>
                <a:gd name="T64" fmla="*/ 81 w 523"/>
                <a:gd name="T65" fmla="*/ 36 h 204"/>
                <a:gd name="T66" fmla="*/ 60 w 523"/>
                <a:gd name="T67" fmla="*/ 26 h 204"/>
                <a:gd name="T68" fmla="*/ 36 w 523"/>
                <a:gd name="T69" fmla="*/ 15 h 204"/>
                <a:gd name="T70" fmla="*/ 16 w 523"/>
                <a:gd name="T71" fmla="*/ 6 h 204"/>
                <a:gd name="T72" fmla="*/ 6 w 523"/>
                <a:gd name="T73" fmla="*/ 1 h 204"/>
                <a:gd name="T74" fmla="*/ 0 w 523"/>
                <a:gd name="T75" fmla="*/ 0 h 204"/>
                <a:gd name="T76" fmla="*/ 26 w 523"/>
                <a:gd name="T77" fmla="*/ 11 h 204"/>
                <a:gd name="T78" fmla="*/ 57 w 523"/>
                <a:gd name="T79" fmla="*/ 27 h 204"/>
                <a:gd name="T80" fmla="*/ 97 w 523"/>
                <a:gd name="T81" fmla="*/ 47 h 204"/>
                <a:gd name="T82" fmla="*/ 134 w 523"/>
                <a:gd name="T83" fmla="*/ 65 h 204"/>
                <a:gd name="T84" fmla="*/ 157 w 523"/>
                <a:gd name="T85" fmla="*/ 77 h 204"/>
                <a:gd name="T86" fmla="*/ 165 w 523"/>
                <a:gd name="T87" fmla="*/ 81 h 204"/>
                <a:gd name="T88" fmla="*/ 176 w 523"/>
                <a:gd name="T89" fmla="*/ 86 h 204"/>
                <a:gd name="T90" fmla="*/ 189 w 523"/>
                <a:gd name="T91" fmla="*/ 93 h 204"/>
                <a:gd name="T92" fmla="*/ 203 w 523"/>
                <a:gd name="T93" fmla="*/ 101 h 204"/>
                <a:gd name="T94" fmla="*/ 215 w 523"/>
                <a:gd name="T95" fmla="*/ 106 h 204"/>
                <a:gd name="T96" fmla="*/ 224 w 523"/>
                <a:gd name="T97" fmla="*/ 110 h 204"/>
                <a:gd name="T98" fmla="*/ 244 w 523"/>
                <a:gd name="T99" fmla="*/ 118 h 204"/>
                <a:gd name="T100" fmla="*/ 278 w 523"/>
                <a:gd name="T101" fmla="*/ 130 h 204"/>
                <a:gd name="T102" fmla="*/ 314 w 523"/>
                <a:gd name="T103" fmla="*/ 145 h 204"/>
                <a:gd name="T104" fmla="*/ 343 w 523"/>
                <a:gd name="T105" fmla="*/ 156 h 204"/>
                <a:gd name="T106" fmla="*/ 362 w 523"/>
                <a:gd name="T107" fmla="*/ 164 h 204"/>
                <a:gd name="T108" fmla="*/ 375 w 523"/>
                <a:gd name="T109" fmla="*/ 168 h 204"/>
                <a:gd name="T110" fmla="*/ 394 w 523"/>
                <a:gd name="T111" fmla="*/ 175 h 204"/>
                <a:gd name="T112" fmla="*/ 416 w 523"/>
                <a:gd name="T113" fmla="*/ 182 h 204"/>
                <a:gd name="T114" fmla="*/ 441 w 523"/>
                <a:gd name="T115" fmla="*/ 189 h 204"/>
                <a:gd name="T116" fmla="*/ 467 w 523"/>
                <a:gd name="T117" fmla="*/ 194 h 2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3"/>
                <a:gd name="T178" fmla="*/ 0 h 204"/>
                <a:gd name="T179" fmla="*/ 523 w 523"/>
                <a:gd name="T180" fmla="*/ 204 h 2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3" h="204">
                  <a:moveTo>
                    <a:pt x="520" y="203"/>
                  </a:moveTo>
                  <a:lnTo>
                    <a:pt x="521" y="203"/>
                  </a:lnTo>
                  <a:lnTo>
                    <a:pt x="522" y="203"/>
                  </a:lnTo>
                  <a:lnTo>
                    <a:pt x="522" y="202"/>
                  </a:lnTo>
                  <a:lnTo>
                    <a:pt x="521" y="202"/>
                  </a:lnTo>
                  <a:lnTo>
                    <a:pt x="520" y="202"/>
                  </a:lnTo>
                  <a:lnTo>
                    <a:pt x="520" y="201"/>
                  </a:lnTo>
                  <a:lnTo>
                    <a:pt x="519" y="201"/>
                  </a:lnTo>
                  <a:lnTo>
                    <a:pt x="518" y="201"/>
                  </a:lnTo>
                  <a:lnTo>
                    <a:pt x="517" y="200"/>
                  </a:lnTo>
                  <a:lnTo>
                    <a:pt x="516" y="200"/>
                  </a:lnTo>
                  <a:lnTo>
                    <a:pt x="515" y="200"/>
                  </a:lnTo>
                  <a:lnTo>
                    <a:pt x="515" y="199"/>
                  </a:lnTo>
                  <a:lnTo>
                    <a:pt x="514" y="199"/>
                  </a:lnTo>
                  <a:lnTo>
                    <a:pt x="514" y="200"/>
                  </a:lnTo>
                  <a:lnTo>
                    <a:pt x="513" y="199"/>
                  </a:lnTo>
                  <a:lnTo>
                    <a:pt x="512" y="199"/>
                  </a:lnTo>
                  <a:lnTo>
                    <a:pt x="511" y="198"/>
                  </a:lnTo>
                  <a:lnTo>
                    <a:pt x="510" y="198"/>
                  </a:lnTo>
                  <a:lnTo>
                    <a:pt x="508" y="198"/>
                  </a:lnTo>
                  <a:lnTo>
                    <a:pt x="507" y="197"/>
                  </a:lnTo>
                  <a:lnTo>
                    <a:pt x="506" y="197"/>
                  </a:lnTo>
                  <a:lnTo>
                    <a:pt x="505" y="196"/>
                  </a:lnTo>
                  <a:lnTo>
                    <a:pt x="504" y="196"/>
                  </a:lnTo>
                  <a:lnTo>
                    <a:pt x="503" y="196"/>
                  </a:lnTo>
                  <a:lnTo>
                    <a:pt x="502" y="196"/>
                  </a:lnTo>
                  <a:lnTo>
                    <a:pt x="501" y="195"/>
                  </a:lnTo>
                  <a:lnTo>
                    <a:pt x="500" y="195"/>
                  </a:lnTo>
                  <a:lnTo>
                    <a:pt x="499" y="195"/>
                  </a:lnTo>
                  <a:lnTo>
                    <a:pt x="498" y="195"/>
                  </a:lnTo>
                  <a:lnTo>
                    <a:pt x="497" y="194"/>
                  </a:lnTo>
                  <a:lnTo>
                    <a:pt x="496" y="194"/>
                  </a:lnTo>
                  <a:lnTo>
                    <a:pt x="495" y="194"/>
                  </a:lnTo>
                  <a:lnTo>
                    <a:pt x="494" y="194"/>
                  </a:lnTo>
                  <a:lnTo>
                    <a:pt x="493" y="194"/>
                  </a:lnTo>
                  <a:lnTo>
                    <a:pt x="492" y="193"/>
                  </a:lnTo>
                  <a:lnTo>
                    <a:pt x="490" y="193"/>
                  </a:lnTo>
                  <a:lnTo>
                    <a:pt x="489" y="193"/>
                  </a:lnTo>
                  <a:lnTo>
                    <a:pt x="487" y="193"/>
                  </a:lnTo>
                  <a:lnTo>
                    <a:pt x="486" y="193"/>
                  </a:lnTo>
                  <a:lnTo>
                    <a:pt x="484" y="193"/>
                  </a:lnTo>
                  <a:lnTo>
                    <a:pt x="482" y="192"/>
                  </a:lnTo>
                  <a:lnTo>
                    <a:pt x="479" y="192"/>
                  </a:lnTo>
                  <a:lnTo>
                    <a:pt x="477" y="192"/>
                  </a:lnTo>
                  <a:lnTo>
                    <a:pt x="476" y="191"/>
                  </a:lnTo>
                  <a:lnTo>
                    <a:pt x="473" y="191"/>
                  </a:lnTo>
                  <a:lnTo>
                    <a:pt x="470" y="190"/>
                  </a:lnTo>
                  <a:lnTo>
                    <a:pt x="468" y="190"/>
                  </a:lnTo>
                  <a:lnTo>
                    <a:pt x="466" y="190"/>
                  </a:lnTo>
                  <a:lnTo>
                    <a:pt x="463" y="189"/>
                  </a:lnTo>
                  <a:lnTo>
                    <a:pt x="460" y="189"/>
                  </a:lnTo>
                  <a:lnTo>
                    <a:pt x="459" y="188"/>
                  </a:lnTo>
                  <a:lnTo>
                    <a:pt x="456" y="187"/>
                  </a:lnTo>
                  <a:lnTo>
                    <a:pt x="453" y="187"/>
                  </a:lnTo>
                  <a:lnTo>
                    <a:pt x="451" y="186"/>
                  </a:lnTo>
                  <a:lnTo>
                    <a:pt x="449" y="186"/>
                  </a:lnTo>
                  <a:lnTo>
                    <a:pt x="447" y="186"/>
                  </a:lnTo>
                  <a:lnTo>
                    <a:pt x="444" y="185"/>
                  </a:lnTo>
                  <a:lnTo>
                    <a:pt x="442" y="184"/>
                  </a:lnTo>
                  <a:lnTo>
                    <a:pt x="441" y="184"/>
                  </a:lnTo>
                  <a:lnTo>
                    <a:pt x="439" y="184"/>
                  </a:lnTo>
                  <a:lnTo>
                    <a:pt x="437" y="184"/>
                  </a:lnTo>
                  <a:lnTo>
                    <a:pt x="436" y="183"/>
                  </a:lnTo>
                  <a:lnTo>
                    <a:pt x="434" y="183"/>
                  </a:lnTo>
                  <a:lnTo>
                    <a:pt x="432" y="183"/>
                  </a:lnTo>
                  <a:lnTo>
                    <a:pt x="432" y="182"/>
                  </a:lnTo>
                  <a:lnTo>
                    <a:pt x="430" y="181"/>
                  </a:lnTo>
                  <a:lnTo>
                    <a:pt x="427" y="180"/>
                  </a:lnTo>
                  <a:lnTo>
                    <a:pt x="425" y="180"/>
                  </a:lnTo>
                  <a:lnTo>
                    <a:pt x="423" y="179"/>
                  </a:lnTo>
                  <a:lnTo>
                    <a:pt x="421" y="178"/>
                  </a:lnTo>
                  <a:lnTo>
                    <a:pt x="418" y="177"/>
                  </a:lnTo>
                  <a:lnTo>
                    <a:pt x="415" y="176"/>
                  </a:lnTo>
                  <a:lnTo>
                    <a:pt x="412" y="176"/>
                  </a:lnTo>
                  <a:lnTo>
                    <a:pt x="409" y="175"/>
                  </a:lnTo>
                  <a:lnTo>
                    <a:pt x="406" y="175"/>
                  </a:lnTo>
                  <a:lnTo>
                    <a:pt x="404" y="174"/>
                  </a:lnTo>
                  <a:lnTo>
                    <a:pt x="400" y="172"/>
                  </a:lnTo>
                  <a:lnTo>
                    <a:pt x="397" y="171"/>
                  </a:lnTo>
                  <a:lnTo>
                    <a:pt x="394" y="170"/>
                  </a:lnTo>
                  <a:lnTo>
                    <a:pt x="391" y="169"/>
                  </a:lnTo>
                  <a:lnTo>
                    <a:pt x="388" y="168"/>
                  </a:lnTo>
                  <a:lnTo>
                    <a:pt x="385" y="167"/>
                  </a:lnTo>
                  <a:lnTo>
                    <a:pt x="382" y="166"/>
                  </a:lnTo>
                  <a:lnTo>
                    <a:pt x="379" y="166"/>
                  </a:lnTo>
                  <a:lnTo>
                    <a:pt x="377" y="165"/>
                  </a:lnTo>
                  <a:lnTo>
                    <a:pt x="374" y="164"/>
                  </a:lnTo>
                  <a:lnTo>
                    <a:pt x="371" y="163"/>
                  </a:lnTo>
                  <a:lnTo>
                    <a:pt x="369" y="163"/>
                  </a:lnTo>
                  <a:lnTo>
                    <a:pt x="367" y="162"/>
                  </a:lnTo>
                  <a:lnTo>
                    <a:pt x="365" y="161"/>
                  </a:lnTo>
                  <a:lnTo>
                    <a:pt x="363" y="160"/>
                  </a:lnTo>
                  <a:lnTo>
                    <a:pt x="361" y="160"/>
                  </a:lnTo>
                  <a:lnTo>
                    <a:pt x="360" y="159"/>
                  </a:lnTo>
                  <a:lnTo>
                    <a:pt x="359" y="159"/>
                  </a:lnTo>
                  <a:lnTo>
                    <a:pt x="358" y="158"/>
                  </a:lnTo>
                  <a:lnTo>
                    <a:pt x="357" y="157"/>
                  </a:lnTo>
                  <a:lnTo>
                    <a:pt x="355" y="157"/>
                  </a:lnTo>
                  <a:lnTo>
                    <a:pt x="352" y="156"/>
                  </a:lnTo>
                  <a:lnTo>
                    <a:pt x="349" y="156"/>
                  </a:lnTo>
                  <a:lnTo>
                    <a:pt x="345" y="154"/>
                  </a:lnTo>
                  <a:lnTo>
                    <a:pt x="341" y="152"/>
                  </a:lnTo>
                  <a:lnTo>
                    <a:pt x="336" y="150"/>
                  </a:lnTo>
                  <a:lnTo>
                    <a:pt x="331" y="148"/>
                  </a:lnTo>
                  <a:lnTo>
                    <a:pt x="325" y="147"/>
                  </a:lnTo>
                  <a:lnTo>
                    <a:pt x="320" y="144"/>
                  </a:lnTo>
                  <a:lnTo>
                    <a:pt x="314" y="142"/>
                  </a:lnTo>
                  <a:lnTo>
                    <a:pt x="307" y="139"/>
                  </a:lnTo>
                  <a:lnTo>
                    <a:pt x="300" y="137"/>
                  </a:lnTo>
                  <a:lnTo>
                    <a:pt x="294" y="134"/>
                  </a:lnTo>
                  <a:lnTo>
                    <a:pt x="287" y="132"/>
                  </a:lnTo>
                  <a:lnTo>
                    <a:pt x="279" y="129"/>
                  </a:lnTo>
                  <a:lnTo>
                    <a:pt x="272" y="127"/>
                  </a:lnTo>
                  <a:lnTo>
                    <a:pt x="266" y="124"/>
                  </a:lnTo>
                  <a:lnTo>
                    <a:pt x="259" y="121"/>
                  </a:lnTo>
                  <a:lnTo>
                    <a:pt x="252" y="119"/>
                  </a:lnTo>
                  <a:lnTo>
                    <a:pt x="245" y="116"/>
                  </a:lnTo>
                  <a:lnTo>
                    <a:pt x="239" y="113"/>
                  </a:lnTo>
                  <a:lnTo>
                    <a:pt x="233" y="110"/>
                  </a:lnTo>
                  <a:lnTo>
                    <a:pt x="226" y="109"/>
                  </a:lnTo>
                  <a:lnTo>
                    <a:pt x="221" y="106"/>
                  </a:lnTo>
                  <a:lnTo>
                    <a:pt x="216" y="104"/>
                  </a:lnTo>
                  <a:lnTo>
                    <a:pt x="211" y="102"/>
                  </a:lnTo>
                  <a:lnTo>
                    <a:pt x="207" y="101"/>
                  </a:lnTo>
                  <a:lnTo>
                    <a:pt x="203" y="99"/>
                  </a:lnTo>
                  <a:lnTo>
                    <a:pt x="200" y="97"/>
                  </a:lnTo>
                  <a:lnTo>
                    <a:pt x="198" y="96"/>
                  </a:lnTo>
                  <a:lnTo>
                    <a:pt x="196" y="95"/>
                  </a:lnTo>
                  <a:lnTo>
                    <a:pt x="194" y="94"/>
                  </a:lnTo>
                  <a:lnTo>
                    <a:pt x="193" y="93"/>
                  </a:lnTo>
                  <a:lnTo>
                    <a:pt x="192" y="92"/>
                  </a:lnTo>
                  <a:lnTo>
                    <a:pt x="190" y="92"/>
                  </a:lnTo>
                  <a:lnTo>
                    <a:pt x="189" y="91"/>
                  </a:lnTo>
                  <a:lnTo>
                    <a:pt x="188" y="91"/>
                  </a:lnTo>
                  <a:lnTo>
                    <a:pt x="188" y="90"/>
                  </a:lnTo>
                  <a:lnTo>
                    <a:pt x="186" y="89"/>
                  </a:lnTo>
                  <a:lnTo>
                    <a:pt x="185" y="88"/>
                  </a:lnTo>
                  <a:lnTo>
                    <a:pt x="184" y="87"/>
                  </a:lnTo>
                  <a:lnTo>
                    <a:pt x="183" y="86"/>
                  </a:lnTo>
                  <a:lnTo>
                    <a:pt x="182" y="86"/>
                  </a:lnTo>
                  <a:lnTo>
                    <a:pt x="182" y="85"/>
                  </a:lnTo>
                  <a:lnTo>
                    <a:pt x="180" y="85"/>
                  </a:lnTo>
                  <a:lnTo>
                    <a:pt x="180" y="84"/>
                  </a:lnTo>
                  <a:lnTo>
                    <a:pt x="180" y="83"/>
                  </a:lnTo>
                  <a:lnTo>
                    <a:pt x="179" y="83"/>
                  </a:lnTo>
                  <a:lnTo>
                    <a:pt x="178" y="82"/>
                  </a:lnTo>
                  <a:lnTo>
                    <a:pt x="177" y="82"/>
                  </a:lnTo>
                  <a:lnTo>
                    <a:pt x="176" y="81"/>
                  </a:lnTo>
                  <a:lnTo>
                    <a:pt x="176" y="80"/>
                  </a:lnTo>
                  <a:lnTo>
                    <a:pt x="175" y="80"/>
                  </a:lnTo>
                  <a:lnTo>
                    <a:pt x="174" y="79"/>
                  </a:lnTo>
                  <a:lnTo>
                    <a:pt x="173" y="79"/>
                  </a:lnTo>
                  <a:lnTo>
                    <a:pt x="172" y="78"/>
                  </a:lnTo>
                  <a:lnTo>
                    <a:pt x="171" y="78"/>
                  </a:lnTo>
                  <a:lnTo>
                    <a:pt x="171" y="77"/>
                  </a:lnTo>
                  <a:lnTo>
                    <a:pt x="170" y="76"/>
                  </a:lnTo>
                  <a:lnTo>
                    <a:pt x="169" y="76"/>
                  </a:lnTo>
                  <a:lnTo>
                    <a:pt x="168" y="75"/>
                  </a:lnTo>
                  <a:lnTo>
                    <a:pt x="167" y="74"/>
                  </a:lnTo>
                  <a:lnTo>
                    <a:pt x="166" y="74"/>
                  </a:lnTo>
                  <a:lnTo>
                    <a:pt x="164" y="73"/>
                  </a:lnTo>
                  <a:lnTo>
                    <a:pt x="163" y="73"/>
                  </a:lnTo>
                  <a:lnTo>
                    <a:pt x="162" y="72"/>
                  </a:lnTo>
                  <a:lnTo>
                    <a:pt x="160" y="71"/>
                  </a:lnTo>
                  <a:lnTo>
                    <a:pt x="157" y="71"/>
                  </a:lnTo>
                  <a:lnTo>
                    <a:pt x="155" y="69"/>
                  </a:lnTo>
                  <a:lnTo>
                    <a:pt x="153" y="68"/>
                  </a:lnTo>
                  <a:lnTo>
                    <a:pt x="150" y="67"/>
                  </a:lnTo>
                  <a:lnTo>
                    <a:pt x="148" y="65"/>
                  </a:lnTo>
                  <a:lnTo>
                    <a:pt x="145" y="64"/>
                  </a:lnTo>
                  <a:lnTo>
                    <a:pt x="143" y="63"/>
                  </a:lnTo>
                  <a:lnTo>
                    <a:pt x="140" y="62"/>
                  </a:lnTo>
                  <a:lnTo>
                    <a:pt x="136" y="61"/>
                  </a:lnTo>
                  <a:lnTo>
                    <a:pt x="134" y="59"/>
                  </a:lnTo>
                  <a:lnTo>
                    <a:pt x="131" y="58"/>
                  </a:lnTo>
                  <a:lnTo>
                    <a:pt x="128" y="57"/>
                  </a:lnTo>
                  <a:lnTo>
                    <a:pt x="126" y="55"/>
                  </a:lnTo>
                  <a:lnTo>
                    <a:pt x="123" y="55"/>
                  </a:lnTo>
                  <a:lnTo>
                    <a:pt x="119" y="53"/>
                  </a:lnTo>
                  <a:lnTo>
                    <a:pt x="117" y="52"/>
                  </a:lnTo>
                  <a:lnTo>
                    <a:pt x="115" y="51"/>
                  </a:lnTo>
                  <a:lnTo>
                    <a:pt x="112" y="50"/>
                  </a:lnTo>
                  <a:lnTo>
                    <a:pt x="109" y="49"/>
                  </a:lnTo>
                  <a:lnTo>
                    <a:pt x="108" y="47"/>
                  </a:lnTo>
                  <a:lnTo>
                    <a:pt x="106" y="46"/>
                  </a:lnTo>
                  <a:lnTo>
                    <a:pt x="104" y="46"/>
                  </a:lnTo>
                  <a:lnTo>
                    <a:pt x="101" y="45"/>
                  </a:lnTo>
                  <a:lnTo>
                    <a:pt x="100" y="44"/>
                  </a:lnTo>
                  <a:lnTo>
                    <a:pt x="99" y="44"/>
                  </a:lnTo>
                  <a:lnTo>
                    <a:pt x="98" y="43"/>
                  </a:lnTo>
                  <a:lnTo>
                    <a:pt x="97" y="43"/>
                  </a:lnTo>
                  <a:lnTo>
                    <a:pt x="95" y="42"/>
                  </a:lnTo>
                  <a:lnTo>
                    <a:pt x="94" y="41"/>
                  </a:lnTo>
                  <a:lnTo>
                    <a:pt x="92" y="41"/>
                  </a:lnTo>
                  <a:lnTo>
                    <a:pt x="90" y="39"/>
                  </a:lnTo>
                  <a:lnTo>
                    <a:pt x="88" y="39"/>
                  </a:lnTo>
                  <a:lnTo>
                    <a:pt x="84" y="37"/>
                  </a:lnTo>
                  <a:lnTo>
                    <a:pt x="81" y="36"/>
                  </a:lnTo>
                  <a:lnTo>
                    <a:pt x="79" y="35"/>
                  </a:lnTo>
                  <a:lnTo>
                    <a:pt x="75" y="33"/>
                  </a:lnTo>
                  <a:lnTo>
                    <a:pt x="72" y="31"/>
                  </a:lnTo>
                  <a:lnTo>
                    <a:pt x="68" y="29"/>
                  </a:lnTo>
                  <a:lnTo>
                    <a:pt x="63" y="27"/>
                  </a:lnTo>
                  <a:lnTo>
                    <a:pt x="60" y="26"/>
                  </a:lnTo>
                  <a:lnTo>
                    <a:pt x="55" y="24"/>
                  </a:lnTo>
                  <a:lnTo>
                    <a:pt x="52" y="22"/>
                  </a:lnTo>
                  <a:lnTo>
                    <a:pt x="47" y="20"/>
                  </a:lnTo>
                  <a:lnTo>
                    <a:pt x="43" y="18"/>
                  </a:lnTo>
                  <a:lnTo>
                    <a:pt x="39" y="17"/>
                  </a:lnTo>
                  <a:lnTo>
                    <a:pt x="36" y="15"/>
                  </a:lnTo>
                  <a:lnTo>
                    <a:pt x="32" y="13"/>
                  </a:lnTo>
                  <a:lnTo>
                    <a:pt x="27" y="11"/>
                  </a:lnTo>
                  <a:lnTo>
                    <a:pt x="25" y="10"/>
                  </a:lnTo>
                  <a:lnTo>
                    <a:pt x="21" y="9"/>
                  </a:lnTo>
                  <a:lnTo>
                    <a:pt x="18" y="7"/>
                  </a:lnTo>
                  <a:lnTo>
                    <a:pt x="16" y="6"/>
                  </a:lnTo>
                  <a:lnTo>
                    <a:pt x="13" y="5"/>
                  </a:lnTo>
                  <a:lnTo>
                    <a:pt x="11" y="4"/>
                  </a:lnTo>
                  <a:lnTo>
                    <a:pt x="9" y="3"/>
                  </a:lnTo>
                  <a:lnTo>
                    <a:pt x="8" y="2"/>
                  </a:lnTo>
                  <a:lnTo>
                    <a:pt x="7" y="2"/>
                  </a:lnTo>
                  <a:lnTo>
                    <a:pt x="6" y="1"/>
                  </a:lnTo>
                  <a:lnTo>
                    <a:pt x="5" y="1"/>
                  </a:lnTo>
                  <a:lnTo>
                    <a:pt x="4" y="0"/>
                  </a:lnTo>
                  <a:lnTo>
                    <a:pt x="3" y="0"/>
                  </a:lnTo>
                  <a:lnTo>
                    <a:pt x="2" y="0"/>
                  </a:lnTo>
                  <a:lnTo>
                    <a:pt x="1" y="0"/>
                  </a:lnTo>
                  <a:lnTo>
                    <a:pt x="0" y="0"/>
                  </a:lnTo>
                  <a:lnTo>
                    <a:pt x="13" y="6"/>
                  </a:lnTo>
                  <a:lnTo>
                    <a:pt x="15" y="6"/>
                  </a:lnTo>
                  <a:lnTo>
                    <a:pt x="17" y="7"/>
                  </a:lnTo>
                  <a:lnTo>
                    <a:pt x="18" y="9"/>
                  </a:lnTo>
                  <a:lnTo>
                    <a:pt x="22" y="10"/>
                  </a:lnTo>
                  <a:lnTo>
                    <a:pt x="26" y="11"/>
                  </a:lnTo>
                  <a:lnTo>
                    <a:pt x="30" y="14"/>
                  </a:lnTo>
                  <a:lnTo>
                    <a:pt x="35" y="16"/>
                  </a:lnTo>
                  <a:lnTo>
                    <a:pt x="39" y="18"/>
                  </a:lnTo>
                  <a:lnTo>
                    <a:pt x="45" y="21"/>
                  </a:lnTo>
                  <a:lnTo>
                    <a:pt x="52" y="24"/>
                  </a:lnTo>
                  <a:lnTo>
                    <a:pt x="57" y="27"/>
                  </a:lnTo>
                  <a:lnTo>
                    <a:pt x="63" y="30"/>
                  </a:lnTo>
                  <a:lnTo>
                    <a:pt x="70" y="34"/>
                  </a:lnTo>
                  <a:lnTo>
                    <a:pt x="77" y="36"/>
                  </a:lnTo>
                  <a:lnTo>
                    <a:pt x="83" y="40"/>
                  </a:lnTo>
                  <a:lnTo>
                    <a:pt x="90" y="44"/>
                  </a:lnTo>
                  <a:lnTo>
                    <a:pt x="97" y="47"/>
                  </a:lnTo>
                  <a:lnTo>
                    <a:pt x="103" y="50"/>
                  </a:lnTo>
                  <a:lnTo>
                    <a:pt x="110" y="54"/>
                  </a:lnTo>
                  <a:lnTo>
                    <a:pt x="116" y="56"/>
                  </a:lnTo>
                  <a:lnTo>
                    <a:pt x="122" y="59"/>
                  </a:lnTo>
                  <a:lnTo>
                    <a:pt x="128" y="63"/>
                  </a:lnTo>
                  <a:lnTo>
                    <a:pt x="134" y="65"/>
                  </a:lnTo>
                  <a:lnTo>
                    <a:pt x="139" y="67"/>
                  </a:lnTo>
                  <a:lnTo>
                    <a:pt x="144" y="70"/>
                  </a:lnTo>
                  <a:lnTo>
                    <a:pt x="148" y="72"/>
                  </a:lnTo>
                  <a:lnTo>
                    <a:pt x="152" y="74"/>
                  </a:lnTo>
                  <a:lnTo>
                    <a:pt x="154" y="76"/>
                  </a:lnTo>
                  <a:lnTo>
                    <a:pt x="157" y="77"/>
                  </a:lnTo>
                  <a:lnTo>
                    <a:pt x="159" y="78"/>
                  </a:lnTo>
                  <a:lnTo>
                    <a:pt x="161" y="79"/>
                  </a:lnTo>
                  <a:lnTo>
                    <a:pt x="162" y="79"/>
                  </a:lnTo>
                  <a:lnTo>
                    <a:pt x="162" y="80"/>
                  </a:lnTo>
                  <a:lnTo>
                    <a:pt x="163" y="81"/>
                  </a:lnTo>
                  <a:lnTo>
                    <a:pt x="165" y="81"/>
                  </a:lnTo>
                  <a:lnTo>
                    <a:pt x="166" y="82"/>
                  </a:lnTo>
                  <a:lnTo>
                    <a:pt x="168" y="83"/>
                  </a:lnTo>
                  <a:lnTo>
                    <a:pt x="170" y="83"/>
                  </a:lnTo>
                  <a:lnTo>
                    <a:pt x="171" y="84"/>
                  </a:lnTo>
                  <a:lnTo>
                    <a:pt x="173" y="85"/>
                  </a:lnTo>
                  <a:lnTo>
                    <a:pt x="176" y="86"/>
                  </a:lnTo>
                  <a:lnTo>
                    <a:pt x="178" y="88"/>
                  </a:lnTo>
                  <a:lnTo>
                    <a:pt x="180" y="89"/>
                  </a:lnTo>
                  <a:lnTo>
                    <a:pt x="182" y="90"/>
                  </a:lnTo>
                  <a:lnTo>
                    <a:pt x="185" y="91"/>
                  </a:lnTo>
                  <a:lnTo>
                    <a:pt x="187" y="92"/>
                  </a:lnTo>
                  <a:lnTo>
                    <a:pt x="189" y="93"/>
                  </a:lnTo>
                  <a:lnTo>
                    <a:pt x="191" y="95"/>
                  </a:lnTo>
                  <a:lnTo>
                    <a:pt x="194" y="96"/>
                  </a:lnTo>
                  <a:lnTo>
                    <a:pt x="196" y="97"/>
                  </a:lnTo>
                  <a:lnTo>
                    <a:pt x="198" y="98"/>
                  </a:lnTo>
                  <a:lnTo>
                    <a:pt x="200" y="100"/>
                  </a:lnTo>
                  <a:lnTo>
                    <a:pt x="203" y="101"/>
                  </a:lnTo>
                  <a:lnTo>
                    <a:pt x="205" y="101"/>
                  </a:lnTo>
                  <a:lnTo>
                    <a:pt x="207" y="102"/>
                  </a:lnTo>
                  <a:lnTo>
                    <a:pt x="208" y="103"/>
                  </a:lnTo>
                  <a:lnTo>
                    <a:pt x="211" y="104"/>
                  </a:lnTo>
                  <a:lnTo>
                    <a:pt x="213" y="105"/>
                  </a:lnTo>
                  <a:lnTo>
                    <a:pt x="215" y="106"/>
                  </a:lnTo>
                  <a:lnTo>
                    <a:pt x="216" y="107"/>
                  </a:lnTo>
                  <a:lnTo>
                    <a:pt x="217" y="107"/>
                  </a:lnTo>
                  <a:lnTo>
                    <a:pt x="219" y="108"/>
                  </a:lnTo>
                  <a:lnTo>
                    <a:pt x="220" y="108"/>
                  </a:lnTo>
                  <a:lnTo>
                    <a:pt x="222" y="109"/>
                  </a:lnTo>
                  <a:lnTo>
                    <a:pt x="224" y="110"/>
                  </a:lnTo>
                  <a:lnTo>
                    <a:pt x="225" y="110"/>
                  </a:lnTo>
                  <a:lnTo>
                    <a:pt x="229" y="111"/>
                  </a:lnTo>
                  <a:lnTo>
                    <a:pt x="232" y="113"/>
                  </a:lnTo>
                  <a:lnTo>
                    <a:pt x="236" y="115"/>
                  </a:lnTo>
                  <a:lnTo>
                    <a:pt x="241" y="117"/>
                  </a:lnTo>
                  <a:lnTo>
                    <a:pt x="244" y="118"/>
                  </a:lnTo>
                  <a:lnTo>
                    <a:pt x="250" y="120"/>
                  </a:lnTo>
                  <a:lnTo>
                    <a:pt x="255" y="122"/>
                  </a:lnTo>
                  <a:lnTo>
                    <a:pt x="260" y="124"/>
                  </a:lnTo>
                  <a:lnTo>
                    <a:pt x="266" y="127"/>
                  </a:lnTo>
                  <a:lnTo>
                    <a:pt x="271" y="129"/>
                  </a:lnTo>
                  <a:lnTo>
                    <a:pt x="278" y="130"/>
                  </a:lnTo>
                  <a:lnTo>
                    <a:pt x="283" y="133"/>
                  </a:lnTo>
                  <a:lnTo>
                    <a:pt x="289" y="135"/>
                  </a:lnTo>
                  <a:lnTo>
                    <a:pt x="296" y="138"/>
                  </a:lnTo>
                  <a:lnTo>
                    <a:pt x="301" y="140"/>
                  </a:lnTo>
                  <a:lnTo>
                    <a:pt x="307" y="142"/>
                  </a:lnTo>
                  <a:lnTo>
                    <a:pt x="314" y="145"/>
                  </a:lnTo>
                  <a:lnTo>
                    <a:pt x="318" y="147"/>
                  </a:lnTo>
                  <a:lnTo>
                    <a:pt x="324" y="149"/>
                  </a:lnTo>
                  <a:lnTo>
                    <a:pt x="330" y="151"/>
                  </a:lnTo>
                  <a:lnTo>
                    <a:pt x="334" y="153"/>
                  </a:lnTo>
                  <a:lnTo>
                    <a:pt x="340" y="155"/>
                  </a:lnTo>
                  <a:lnTo>
                    <a:pt x="343" y="156"/>
                  </a:lnTo>
                  <a:lnTo>
                    <a:pt x="348" y="158"/>
                  </a:lnTo>
                  <a:lnTo>
                    <a:pt x="352" y="159"/>
                  </a:lnTo>
                  <a:lnTo>
                    <a:pt x="355" y="161"/>
                  </a:lnTo>
                  <a:lnTo>
                    <a:pt x="358" y="162"/>
                  </a:lnTo>
                  <a:lnTo>
                    <a:pt x="360" y="163"/>
                  </a:lnTo>
                  <a:lnTo>
                    <a:pt x="362" y="164"/>
                  </a:lnTo>
                  <a:lnTo>
                    <a:pt x="363" y="164"/>
                  </a:lnTo>
                  <a:lnTo>
                    <a:pt x="366" y="165"/>
                  </a:lnTo>
                  <a:lnTo>
                    <a:pt x="368" y="166"/>
                  </a:lnTo>
                  <a:lnTo>
                    <a:pt x="370" y="166"/>
                  </a:lnTo>
                  <a:lnTo>
                    <a:pt x="373" y="166"/>
                  </a:lnTo>
                  <a:lnTo>
                    <a:pt x="375" y="168"/>
                  </a:lnTo>
                  <a:lnTo>
                    <a:pt x="378" y="169"/>
                  </a:lnTo>
                  <a:lnTo>
                    <a:pt x="380" y="170"/>
                  </a:lnTo>
                  <a:lnTo>
                    <a:pt x="384" y="171"/>
                  </a:lnTo>
                  <a:lnTo>
                    <a:pt x="387" y="172"/>
                  </a:lnTo>
                  <a:lnTo>
                    <a:pt x="390" y="174"/>
                  </a:lnTo>
                  <a:lnTo>
                    <a:pt x="394" y="175"/>
                  </a:lnTo>
                  <a:lnTo>
                    <a:pt x="397" y="175"/>
                  </a:lnTo>
                  <a:lnTo>
                    <a:pt x="400" y="177"/>
                  </a:lnTo>
                  <a:lnTo>
                    <a:pt x="405" y="178"/>
                  </a:lnTo>
                  <a:lnTo>
                    <a:pt x="408" y="179"/>
                  </a:lnTo>
                  <a:lnTo>
                    <a:pt x="412" y="181"/>
                  </a:lnTo>
                  <a:lnTo>
                    <a:pt x="416" y="182"/>
                  </a:lnTo>
                  <a:lnTo>
                    <a:pt x="420" y="184"/>
                  </a:lnTo>
                  <a:lnTo>
                    <a:pt x="424" y="184"/>
                  </a:lnTo>
                  <a:lnTo>
                    <a:pt x="428" y="185"/>
                  </a:lnTo>
                  <a:lnTo>
                    <a:pt x="432" y="186"/>
                  </a:lnTo>
                  <a:lnTo>
                    <a:pt x="437" y="187"/>
                  </a:lnTo>
                  <a:lnTo>
                    <a:pt x="441" y="189"/>
                  </a:lnTo>
                  <a:lnTo>
                    <a:pt x="446" y="190"/>
                  </a:lnTo>
                  <a:lnTo>
                    <a:pt x="450" y="191"/>
                  </a:lnTo>
                  <a:lnTo>
                    <a:pt x="454" y="193"/>
                  </a:lnTo>
                  <a:lnTo>
                    <a:pt x="458" y="193"/>
                  </a:lnTo>
                  <a:lnTo>
                    <a:pt x="463" y="193"/>
                  </a:lnTo>
                  <a:lnTo>
                    <a:pt x="467" y="194"/>
                  </a:lnTo>
                  <a:lnTo>
                    <a:pt x="471" y="195"/>
                  </a:lnTo>
                  <a:lnTo>
                    <a:pt x="476" y="195"/>
                  </a:lnTo>
                  <a:lnTo>
                    <a:pt x="520" y="203"/>
                  </a:lnTo>
                </a:path>
              </a:pathLst>
            </a:custGeom>
            <a:solidFill>
              <a:srgbClr val="A6A6A6"/>
            </a:solidFill>
            <a:ln w="12700" cap="rnd">
              <a:noFill/>
              <a:round/>
              <a:headEnd/>
              <a:tailEnd/>
            </a:ln>
          </p:spPr>
          <p:txBody>
            <a:bodyPr/>
            <a:lstStyle/>
            <a:p>
              <a:endParaRPr lang="en-US"/>
            </a:p>
          </p:txBody>
        </p:sp>
        <p:sp>
          <p:nvSpPr>
            <p:cNvPr id="43103" name="Freeform 69"/>
            <p:cNvSpPr>
              <a:spLocks noChangeAspect="1"/>
            </p:cNvSpPr>
            <p:nvPr/>
          </p:nvSpPr>
          <p:spPr bwMode="auto">
            <a:xfrm>
              <a:off x="870" y="1710"/>
              <a:ext cx="28" cy="56"/>
            </a:xfrm>
            <a:custGeom>
              <a:avLst/>
              <a:gdLst>
                <a:gd name="T0" fmla="*/ 0 w 28"/>
                <a:gd name="T1" fmla="*/ 55 h 56"/>
                <a:gd name="T2" fmla="*/ 3 w 28"/>
                <a:gd name="T3" fmla="*/ 55 h 56"/>
                <a:gd name="T4" fmla="*/ 8 w 28"/>
                <a:gd name="T5" fmla="*/ 53 h 56"/>
                <a:gd name="T6" fmla="*/ 13 w 28"/>
                <a:gd name="T7" fmla="*/ 49 h 56"/>
                <a:gd name="T8" fmla="*/ 16 w 28"/>
                <a:gd name="T9" fmla="*/ 43 h 56"/>
                <a:gd name="T10" fmla="*/ 22 w 28"/>
                <a:gd name="T11" fmla="*/ 36 h 56"/>
                <a:gd name="T12" fmla="*/ 26 w 28"/>
                <a:gd name="T13" fmla="*/ 27 h 56"/>
                <a:gd name="T14" fmla="*/ 27 w 28"/>
                <a:gd name="T15" fmla="*/ 15 h 56"/>
                <a:gd name="T16" fmla="*/ 21 w 28"/>
                <a:gd name="T17" fmla="*/ 0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6"/>
                <a:gd name="T29" fmla="*/ 28 w 28"/>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6">
                  <a:moveTo>
                    <a:pt x="0" y="55"/>
                  </a:moveTo>
                  <a:lnTo>
                    <a:pt x="3" y="55"/>
                  </a:lnTo>
                  <a:lnTo>
                    <a:pt x="8" y="53"/>
                  </a:lnTo>
                  <a:lnTo>
                    <a:pt x="13" y="49"/>
                  </a:lnTo>
                  <a:lnTo>
                    <a:pt x="16" y="43"/>
                  </a:lnTo>
                  <a:lnTo>
                    <a:pt x="22" y="36"/>
                  </a:lnTo>
                  <a:lnTo>
                    <a:pt x="26" y="27"/>
                  </a:lnTo>
                  <a:lnTo>
                    <a:pt x="27" y="15"/>
                  </a:lnTo>
                  <a:lnTo>
                    <a:pt x="21" y="0"/>
                  </a:lnTo>
                </a:path>
              </a:pathLst>
            </a:custGeom>
            <a:noFill/>
            <a:ln w="12700" cap="rnd">
              <a:solidFill>
                <a:srgbClr val="000000"/>
              </a:solidFill>
              <a:round/>
              <a:headEnd/>
              <a:tailEnd/>
            </a:ln>
          </p:spPr>
          <p:txBody>
            <a:bodyPr/>
            <a:lstStyle/>
            <a:p>
              <a:endParaRPr lang="en-US"/>
            </a:p>
          </p:txBody>
        </p:sp>
        <p:sp>
          <p:nvSpPr>
            <p:cNvPr id="43104" name="Freeform 70"/>
            <p:cNvSpPr>
              <a:spLocks noChangeAspect="1"/>
            </p:cNvSpPr>
            <p:nvPr/>
          </p:nvSpPr>
          <p:spPr bwMode="auto">
            <a:xfrm>
              <a:off x="643" y="1637"/>
              <a:ext cx="196" cy="99"/>
            </a:xfrm>
            <a:custGeom>
              <a:avLst/>
              <a:gdLst>
                <a:gd name="T0" fmla="*/ 186 w 196"/>
                <a:gd name="T1" fmla="*/ 96 h 99"/>
                <a:gd name="T2" fmla="*/ 195 w 196"/>
                <a:gd name="T3" fmla="*/ 71 h 99"/>
                <a:gd name="T4" fmla="*/ 194 w 196"/>
                <a:gd name="T5" fmla="*/ 71 h 99"/>
                <a:gd name="T6" fmla="*/ 192 w 196"/>
                <a:gd name="T7" fmla="*/ 67 h 99"/>
                <a:gd name="T8" fmla="*/ 188 w 196"/>
                <a:gd name="T9" fmla="*/ 63 h 99"/>
                <a:gd name="T10" fmla="*/ 186 w 196"/>
                <a:gd name="T11" fmla="*/ 61 h 99"/>
                <a:gd name="T12" fmla="*/ 182 w 196"/>
                <a:gd name="T13" fmla="*/ 58 h 99"/>
                <a:gd name="T14" fmla="*/ 179 w 196"/>
                <a:gd name="T15" fmla="*/ 56 h 99"/>
                <a:gd name="T16" fmla="*/ 177 w 196"/>
                <a:gd name="T17" fmla="*/ 55 h 99"/>
                <a:gd name="T18" fmla="*/ 176 w 196"/>
                <a:gd name="T19" fmla="*/ 54 h 99"/>
                <a:gd name="T20" fmla="*/ 175 w 196"/>
                <a:gd name="T21" fmla="*/ 54 h 99"/>
                <a:gd name="T22" fmla="*/ 56 w 196"/>
                <a:gd name="T23" fmla="*/ 8 h 99"/>
                <a:gd name="T24" fmla="*/ 49 w 196"/>
                <a:gd name="T25" fmla="*/ 7 h 99"/>
                <a:gd name="T26" fmla="*/ 29 w 196"/>
                <a:gd name="T27" fmla="*/ 0 h 99"/>
                <a:gd name="T28" fmla="*/ 18 w 196"/>
                <a:gd name="T29" fmla="*/ 3 h 99"/>
                <a:gd name="T30" fmla="*/ 9 w 196"/>
                <a:gd name="T31" fmla="*/ 0 h 99"/>
                <a:gd name="T32" fmla="*/ 8 w 196"/>
                <a:gd name="T33" fmla="*/ 4 h 99"/>
                <a:gd name="T34" fmla="*/ 14 w 196"/>
                <a:gd name="T35" fmla="*/ 7 h 99"/>
                <a:gd name="T36" fmla="*/ 8 w 196"/>
                <a:gd name="T37" fmla="*/ 23 h 99"/>
                <a:gd name="T38" fmla="*/ 1 w 196"/>
                <a:gd name="T39" fmla="*/ 21 h 99"/>
                <a:gd name="T40" fmla="*/ 0 w 196"/>
                <a:gd name="T41" fmla="*/ 26 h 99"/>
                <a:gd name="T42" fmla="*/ 8 w 196"/>
                <a:gd name="T43" fmla="*/ 29 h 99"/>
                <a:gd name="T44" fmla="*/ 15 w 196"/>
                <a:gd name="T45" fmla="*/ 37 h 99"/>
                <a:gd name="T46" fmla="*/ 31 w 196"/>
                <a:gd name="T47" fmla="*/ 46 h 99"/>
                <a:gd name="T48" fmla="*/ 37 w 196"/>
                <a:gd name="T49" fmla="*/ 49 h 99"/>
                <a:gd name="T50" fmla="*/ 159 w 196"/>
                <a:gd name="T51" fmla="*/ 97 h 99"/>
                <a:gd name="T52" fmla="*/ 160 w 196"/>
                <a:gd name="T53" fmla="*/ 97 h 99"/>
                <a:gd name="T54" fmla="*/ 162 w 196"/>
                <a:gd name="T55" fmla="*/ 97 h 99"/>
                <a:gd name="T56" fmla="*/ 165 w 196"/>
                <a:gd name="T57" fmla="*/ 98 h 99"/>
                <a:gd name="T58" fmla="*/ 168 w 196"/>
                <a:gd name="T59" fmla="*/ 98 h 99"/>
                <a:gd name="T60" fmla="*/ 171 w 196"/>
                <a:gd name="T61" fmla="*/ 98 h 99"/>
                <a:gd name="T62" fmla="*/ 176 w 196"/>
                <a:gd name="T63" fmla="*/ 98 h 99"/>
                <a:gd name="T64" fmla="*/ 180 w 196"/>
                <a:gd name="T65" fmla="*/ 98 h 99"/>
                <a:gd name="T66" fmla="*/ 184 w 196"/>
                <a:gd name="T67" fmla="*/ 96 h 99"/>
                <a:gd name="T68" fmla="*/ 185 w 196"/>
                <a:gd name="T69" fmla="*/ 96 h 99"/>
                <a:gd name="T70" fmla="*/ 185 w 196"/>
                <a:gd name="T71" fmla="*/ 97 h 99"/>
                <a:gd name="T72" fmla="*/ 186 w 196"/>
                <a:gd name="T73" fmla="*/ 96 h 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6"/>
                <a:gd name="T112" fmla="*/ 0 h 99"/>
                <a:gd name="T113" fmla="*/ 196 w 196"/>
                <a:gd name="T114" fmla="*/ 99 h 9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6" h="99">
                  <a:moveTo>
                    <a:pt x="186" y="96"/>
                  </a:moveTo>
                  <a:lnTo>
                    <a:pt x="195" y="71"/>
                  </a:lnTo>
                  <a:lnTo>
                    <a:pt x="194" y="71"/>
                  </a:lnTo>
                  <a:lnTo>
                    <a:pt x="192" y="67"/>
                  </a:lnTo>
                  <a:lnTo>
                    <a:pt x="188" y="63"/>
                  </a:lnTo>
                  <a:lnTo>
                    <a:pt x="186" y="61"/>
                  </a:lnTo>
                  <a:lnTo>
                    <a:pt x="182" y="58"/>
                  </a:lnTo>
                  <a:lnTo>
                    <a:pt x="179" y="56"/>
                  </a:lnTo>
                  <a:lnTo>
                    <a:pt x="177" y="55"/>
                  </a:lnTo>
                  <a:lnTo>
                    <a:pt x="176" y="54"/>
                  </a:lnTo>
                  <a:lnTo>
                    <a:pt x="175" y="54"/>
                  </a:lnTo>
                  <a:lnTo>
                    <a:pt x="56" y="8"/>
                  </a:lnTo>
                  <a:lnTo>
                    <a:pt x="49" y="7"/>
                  </a:lnTo>
                  <a:lnTo>
                    <a:pt x="29" y="0"/>
                  </a:lnTo>
                  <a:lnTo>
                    <a:pt x="18" y="3"/>
                  </a:lnTo>
                  <a:lnTo>
                    <a:pt x="9" y="0"/>
                  </a:lnTo>
                  <a:lnTo>
                    <a:pt x="8" y="4"/>
                  </a:lnTo>
                  <a:lnTo>
                    <a:pt x="14" y="7"/>
                  </a:lnTo>
                  <a:lnTo>
                    <a:pt x="8" y="23"/>
                  </a:lnTo>
                  <a:lnTo>
                    <a:pt x="1" y="21"/>
                  </a:lnTo>
                  <a:lnTo>
                    <a:pt x="0" y="26"/>
                  </a:lnTo>
                  <a:lnTo>
                    <a:pt x="8" y="29"/>
                  </a:lnTo>
                  <a:lnTo>
                    <a:pt x="15" y="37"/>
                  </a:lnTo>
                  <a:lnTo>
                    <a:pt x="31" y="46"/>
                  </a:lnTo>
                  <a:lnTo>
                    <a:pt x="37" y="49"/>
                  </a:lnTo>
                  <a:lnTo>
                    <a:pt x="159" y="97"/>
                  </a:lnTo>
                  <a:lnTo>
                    <a:pt x="160" y="97"/>
                  </a:lnTo>
                  <a:lnTo>
                    <a:pt x="162" y="97"/>
                  </a:lnTo>
                  <a:lnTo>
                    <a:pt x="165" y="98"/>
                  </a:lnTo>
                  <a:lnTo>
                    <a:pt x="168" y="98"/>
                  </a:lnTo>
                  <a:lnTo>
                    <a:pt x="171" y="98"/>
                  </a:lnTo>
                  <a:lnTo>
                    <a:pt x="176" y="98"/>
                  </a:lnTo>
                  <a:lnTo>
                    <a:pt x="180" y="98"/>
                  </a:lnTo>
                  <a:lnTo>
                    <a:pt x="184" y="96"/>
                  </a:lnTo>
                  <a:lnTo>
                    <a:pt x="185" y="96"/>
                  </a:lnTo>
                  <a:lnTo>
                    <a:pt x="185" y="97"/>
                  </a:lnTo>
                  <a:lnTo>
                    <a:pt x="186" y="96"/>
                  </a:lnTo>
                </a:path>
              </a:pathLst>
            </a:custGeom>
            <a:noFill/>
            <a:ln w="12700" cap="rnd">
              <a:solidFill>
                <a:srgbClr val="000000"/>
              </a:solidFill>
              <a:round/>
              <a:headEnd/>
              <a:tailEnd/>
            </a:ln>
          </p:spPr>
          <p:txBody>
            <a:bodyPr/>
            <a:lstStyle/>
            <a:p>
              <a:endParaRPr lang="en-US"/>
            </a:p>
          </p:txBody>
        </p:sp>
        <p:sp>
          <p:nvSpPr>
            <p:cNvPr id="43105" name="Freeform 71"/>
            <p:cNvSpPr>
              <a:spLocks noChangeAspect="1"/>
            </p:cNvSpPr>
            <p:nvPr/>
          </p:nvSpPr>
          <p:spPr bwMode="auto">
            <a:xfrm>
              <a:off x="434" y="1548"/>
              <a:ext cx="164" cy="91"/>
            </a:xfrm>
            <a:custGeom>
              <a:avLst/>
              <a:gdLst>
                <a:gd name="T0" fmla="*/ 132 w 164"/>
                <a:gd name="T1" fmla="*/ 87 h 91"/>
                <a:gd name="T2" fmla="*/ 99 w 164"/>
                <a:gd name="T3" fmla="*/ 87 h 91"/>
                <a:gd name="T4" fmla="*/ 86 w 164"/>
                <a:gd name="T5" fmla="*/ 82 h 91"/>
                <a:gd name="T6" fmla="*/ 75 w 164"/>
                <a:gd name="T7" fmla="*/ 79 h 91"/>
                <a:gd name="T8" fmla="*/ 64 w 164"/>
                <a:gd name="T9" fmla="*/ 75 h 91"/>
                <a:gd name="T10" fmla="*/ 54 w 164"/>
                <a:gd name="T11" fmla="*/ 72 h 91"/>
                <a:gd name="T12" fmla="*/ 45 w 164"/>
                <a:gd name="T13" fmla="*/ 67 h 91"/>
                <a:gd name="T14" fmla="*/ 37 w 164"/>
                <a:gd name="T15" fmla="*/ 63 h 91"/>
                <a:gd name="T16" fmla="*/ 30 w 164"/>
                <a:gd name="T17" fmla="*/ 61 h 91"/>
                <a:gd name="T18" fmla="*/ 24 w 164"/>
                <a:gd name="T19" fmla="*/ 57 h 91"/>
                <a:gd name="T20" fmla="*/ 18 w 164"/>
                <a:gd name="T21" fmla="*/ 54 h 91"/>
                <a:gd name="T22" fmla="*/ 13 w 164"/>
                <a:gd name="T23" fmla="*/ 52 h 91"/>
                <a:gd name="T24" fmla="*/ 9 w 164"/>
                <a:gd name="T25" fmla="*/ 49 h 91"/>
                <a:gd name="T26" fmla="*/ 5 w 164"/>
                <a:gd name="T27" fmla="*/ 47 h 91"/>
                <a:gd name="T28" fmla="*/ 3 w 164"/>
                <a:gd name="T29" fmla="*/ 46 h 91"/>
                <a:gd name="T30" fmla="*/ 0 w 164"/>
                <a:gd name="T31" fmla="*/ 45 h 91"/>
                <a:gd name="T32" fmla="*/ 0 w 164"/>
                <a:gd name="T33" fmla="*/ 44 h 91"/>
                <a:gd name="T34" fmla="*/ 17 w 164"/>
                <a:gd name="T35" fmla="*/ 0 h 91"/>
                <a:gd name="T36" fmla="*/ 28 w 164"/>
                <a:gd name="T37" fmla="*/ 2 h 91"/>
                <a:gd name="T38" fmla="*/ 40 w 164"/>
                <a:gd name="T39" fmla="*/ 6 h 91"/>
                <a:gd name="T40" fmla="*/ 51 w 164"/>
                <a:gd name="T41" fmla="*/ 9 h 91"/>
                <a:gd name="T42" fmla="*/ 61 w 164"/>
                <a:gd name="T43" fmla="*/ 11 h 91"/>
                <a:gd name="T44" fmla="*/ 70 w 164"/>
                <a:gd name="T45" fmla="*/ 14 h 91"/>
                <a:gd name="T46" fmla="*/ 78 w 164"/>
                <a:gd name="T47" fmla="*/ 18 h 91"/>
                <a:gd name="T48" fmla="*/ 86 w 164"/>
                <a:gd name="T49" fmla="*/ 20 h 91"/>
                <a:gd name="T50" fmla="*/ 92 w 164"/>
                <a:gd name="T51" fmla="*/ 23 h 91"/>
                <a:gd name="T52" fmla="*/ 99 w 164"/>
                <a:gd name="T53" fmla="*/ 25 h 91"/>
                <a:gd name="T54" fmla="*/ 104 w 164"/>
                <a:gd name="T55" fmla="*/ 27 h 91"/>
                <a:gd name="T56" fmla="*/ 108 w 164"/>
                <a:gd name="T57" fmla="*/ 28 h 91"/>
                <a:gd name="T58" fmla="*/ 111 w 164"/>
                <a:gd name="T59" fmla="*/ 31 h 91"/>
                <a:gd name="T60" fmla="*/ 115 w 164"/>
                <a:gd name="T61" fmla="*/ 32 h 91"/>
                <a:gd name="T62" fmla="*/ 117 w 164"/>
                <a:gd name="T63" fmla="*/ 33 h 91"/>
                <a:gd name="T64" fmla="*/ 117 w 164"/>
                <a:gd name="T65" fmla="*/ 34 h 91"/>
                <a:gd name="T66" fmla="*/ 144 w 164"/>
                <a:gd name="T67" fmla="*/ 57 h 91"/>
                <a:gd name="T68" fmla="*/ 143 w 164"/>
                <a:gd name="T69" fmla="*/ 59 h 91"/>
                <a:gd name="T70" fmla="*/ 156 w 164"/>
                <a:gd name="T71" fmla="*/ 64 h 91"/>
                <a:gd name="T72" fmla="*/ 157 w 164"/>
                <a:gd name="T73" fmla="*/ 66 h 91"/>
                <a:gd name="T74" fmla="*/ 163 w 164"/>
                <a:gd name="T75" fmla="*/ 68 h 91"/>
                <a:gd name="T76" fmla="*/ 162 w 164"/>
                <a:gd name="T77" fmla="*/ 70 h 91"/>
                <a:gd name="T78" fmla="*/ 156 w 164"/>
                <a:gd name="T79" fmla="*/ 68 h 91"/>
                <a:gd name="T80" fmla="*/ 154 w 164"/>
                <a:gd name="T81" fmla="*/ 69 h 91"/>
                <a:gd name="T82" fmla="*/ 141 w 164"/>
                <a:gd name="T83" fmla="*/ 63 h 91"/>
                <a:gd name="T84" fmla="*/ 135 w 164"/>
                <a:gd name="T85" fmla="*/ 78 h 91"/>
                <a:gd name="T86" fmla="*/ 149 w 164"/>
                <a:gd name="T87" fmla="*/ 83 h 91"/>
                <a:gd name="T88" fmla="*/ 151 w 164"/>
                <a:gd name="T89" fmla="*/ 85 h 91"/>
                <a:gd name="T90" fmla="*/ 155 w 164"/>
                <a:gd name="T91" fmla="*/ 87 h 91"/>
                <a:gd name="T92" fmla="*/ 154 w 164"/>
                <a:gd name="T93" fmla="*/ 90 h 91"/>
                <a:gd name="T94" fmla="*/ 150 w 164"/>
                <a:gd name="T95" fmla="*/ 88 h 91"/>
                <a:gd name="T96" fmla="*/ 147 w 164"/>
                <a:gd name="T97" fmla="*/ 88 h 91"/>
                <a:gd name="T98" fmla="*/ 133 w 164"/>
                <a:gd name="T99" fmla="*/ 83 h 91"/>
                <a:gd name="T100" fmla="*/ 132 w 164"/>
                <a:gd name="T101" fmla="*/ 87 h 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4"/>
                <a:gd name="T154" fmla="*/ 0 h 91"/>
                <a:gd name="T155" fmla="*/ 164 w 164"/>
                <a:gd name="T156" fmla="*/ 91 h 9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4" h="91">
                  <a:moveTo>
                    <a:pt x="132" y="87"/>
                  </a:moveTo>
                  <a:lnTo>
                    <a:pt x="99" y="87"/>
                  </a:lnTo>
                  <a:lnTo>
                    <a:pt x="86" y="82"/>
                  </a:lnTo>
                  <a:lnTo>
                    <a:pt x="75" y="79"/>
                  </a:lnTo>
                  <a:lnTo>
                    <a:pt x="64" y="75"/>
                  </a:lnTo>
                  <a:lnTo>
                    <a:pt x="54" y="72"/>
                  </a:lnTo>
                  <a:lnTo>
                    <a:pt x="45" y="67"/>
                  </a:lnTo>
                  <a:lnTo>
                    <a:pt x="37" y="63"/>
                  </a:lnTo>
                  <a:lnTo>
                    <a:pt x="30" y="61"/>
                  </a:lnTo>
                  <a:lnTo>
                    <a:pt x="24" y="57"/>
                  </a:lnTo>
                  <a:lnTo>
                    <a:pt x="18" y="54"/>
                  </a:lnTo>
                  <a:lnTo>
                    <a:pt x="13" y="52"/>
                  </a:lnTo>
                  <a:lnTo>
                    <a:pt x="9" y="49"/>
                  </a:lnTo>
                  <a:lnTo>
                    <a:pt x="5" y="47"/>
                  </a:lnTo>
                  <a:lnTo>
                    <a:pt x="3" y="46"/>
                  </a:lnTo>
                  <a:lnTo>
                    <a:pt x="0" y="45"/>
                  </a:lnTo>
                  <a:lnTo>
                    <a:pt x="0" y="44"/>
                  </a:lnTo>
                  <a:lnTo>
                    <a:pt x="17" y="0"/>
                  </a:lnTo>
                  <a:lnTo>
                    <a:pt x="28" y="2"/>
                  </a:lnTo>
                  <a:lnTo>
                    <a:pt x="40" y="6"/>
                  </a:lnTo>
                  <a:lnTo>
                    <a:pt x="51" y="9"/>
                  </a:lnTo>
                  <a:lnTo>
                    <a:pt x="61" y="11"/>
                  </a:lnTo>
                  <a:lnTo>
                    <a:pt x="70" y="14"/>
                  </a:lnTo>
                  <a:lnTo>
                    <a:pt x="78" y="18"/>
                  </a:lnTo>
                  <a:lnTo>
                    <a:pt x="86" y="20"/>
                  </a:lnTo>
                  <a:lnTo>
                    <a:pt x="92" y="23"/>
                  </a:lnTo>
                  <a:lnTo>
                    <a:pt x="99" y="25"/>
                  </a:lnTo>
                  <a:lnTo>
                    <a:pt x="104" y="27"/>
                  </a:lnTo>
                  <a:lnTo>
                    <a:pt x="108" y="28"/>
                  </a:lnTo>
                  <a:lnTo>
                    <a:pt x="111" y="31"/>
                  </a:lnTo>
                  <a:lnTo>
                    <a:pt x="115" y="32"/>
                  </a:lnTo>
                  <a:lnTo>
                    <a:pt x="117" y="33"/>
                  </a:lnTo>
                  <a:lnTo>
                    <a:pt x="117" y="34"/>
                  </a:lnTo>
                  <a:lnTo>
                    <a:pt x="144" y="57"/>
                  </a:lnTo>
                  <a:lnTo>
                    <a:pt x="143" y="59"/>
                  </a:lnTo>
                  <a:lnTo>
                    <a:pt x="156" y="64"/>
                  </a:lnTo>
                  <a:lnTo>
                    <a:pt x="157" y="66"/>
                  </a:lnTo>
                  <a:lnTo>
                    <a:pt x="163" y="68"/>
                  </a:lnTo>
                  <a:lnTo>
                    <a:pt x="162" y="70"/>
                  </a:lnTo>
                  <a:lnTo>
                    <a:pt x="156" y="68"/>
                  </a:lnTo>
                  <a:lnTo>
                    <a:pt x="154" y="69"/>
                  </a:lnTo>
                  <a:lnTo>
                    <a:pt x="141" y="63"/>
                  </a:lnTo>
                  <a:lnTo>
                    <a:pt x="135" y="78"/>
                  </a:lnTo>
                  <a:lnTo>
                    <a:pt x="149" y="83"/>
                  </a:lnTo>
                  <a:lnTo>
                    <a:pt x="151" y="85"/>
                  </a:lnTo>
                  <a:lnTo>
                    <a:pt x="155" y="87"/>
                  </a:lnTo>
                  <a:lnTo>
                    <a:pt x="154" y="90"/>
                  </a:lnTo>
                  <a:lnTo>
                    <a:pt x="150" y="88"/>
                  </a:lnTo>
                  <a:lnTo>
                    <a:pt x="147" y="88"/>
                  </a:lnTo>
                  <a:lnTo>
                    <a:pt x="133" y="83"/>
                  </a:lnTo>
                  <a:lnTo>
                    <a:pt x="132" y="87"/>
                  </a:lnTo>
                </a:path>
              </a:pathLst>
            </a:custGeom>
            <a:noFill/>
            <a:ln w="12700" cap="rnd">
              <a:solidFill>
                <a:srgbClr val="000000"/>
              </a:solidFill>
              <a:round/>
              <a:headEnd/>
              <a:tailEnd/>
            </a:ln>
          </p:spPr>
          <p:txBody>
            <a:bodyPr/>
            <a:lstStyle/>
            <a:p>
              <a:endParaRPr lang="en-US"/>
            </a:p>
          </p:txBody>
        </p:sp>
        <p:sp>
          <p:nvSpPr>
            <p:cNvPr id="43106" name="Line 72"/>
            <p:cNvSpPr>
              <a:spLocks noChangeAspect="1" noChangeShapeType="1"/>
            </p:cNvSpPr>
            <p:nvPr/>
          </p:nvSpPr>
          <p:spPr bwMode="auto">
            <a:xfrm flipH="1" flipV="1">
              <a:off x="57" y="1606"/>
              <a:ext cx="60" cy="48"/>
            </a:xfrm>
            <a:prstGeom prst="line">
              <a:avLst/>
            </a:prstGeom>
            <a:noFill/>
            <a:ln w="12700">
              <a:solidFill>
                <a:srgbClr val="000000"/>
              </a:solidFill>
              <a:round/>
              <a:headEnd/>
              <a:tailEnd/>
            </a:ln>
          </p:spPr>
          <p:txBody>
            <a:bodyPr wrap="none" anchor="ctr"/>
            <a:lstStyle/>
            <a:p>
              <a:endParaRPr lang="en-US"/>
            </a:p>
          </p:txBody>
        </p:sp>
        <p:sp>
          <p:nvSpPr>
            <p:cNvPr id="43107" name="Line 73"/>
            <p:cNvSpPr>
              <a:spLocks noChangeAspect="1" noChangeShapeType="1"/>
            </p:cNvSpPr>
            <p:nvPr/>
          </p:nvSpPr>
          <p:spPr bwMode="auto">
            <a:xfrm flipV="1">
              <a:off x="100" y="1580"/>
              <a:ext cx="110" cy="61"/>
            </a:xfrm>
            <a:prstGeom prst="line">
              <a:avLst/>
            </a:prstGeom>
            <a:noFill/>
            <a:ln w="12700">
              <a:solidFill>
                <a:srgbClr val="000000"/>
              </a:solidFill>
              <a:round/>
              <a:headEnd/>
              <a:tailEnd/>
            </a:ln>
          </p:spPr>
          <p:txBody>
            <a:bodyPr wrap="none" anchor="ctr"/>
            <a:lstStyle/>
            <a:p>
              <a:endParaRPr lang="en-US"/>
            </a:p>
          </p:txBody>
        </p:sp>
        <p:sp>
          <p:nvSpPr>
            <p:cNvPr id="43108" name="Freeform 74"/>
            <p:cNvSpPr>
              <a:spLocks noChangeAspect="1"/>
            </p:cNvSpPr>
            <p:nvPr/>
          </p:nvSpPr>
          <p:spPr bwMode="auto">
            <a:xfrm>
              <a:off x="386" y="1619"/>
              <a:ext cx="144" cy="85"/>
            </a:xfrm>
            <a:custGeom>
              <a:avLst/>
              <a:gdLst>
                <a:gd name="T0" fmla="*/ 0 w 144"/>
                <a:gd name="T1" fmla="*/ 0 h 85"/>
                <a:gd name="T2" fmla="*/ 143 w 144"/>
                <a:gd name="T3" fmla="*/ 55 h 85"/>
                <a:gd name="T4" fmla="*/ 132 w 144"/>
                <a:gd name="T5" fmla="*/ 84 h 85"/>
                <a:gd name="T6" fmla="*/ 0 60000 65536"/>
                <a:gd name="T7" fmla="*/ 0 60000 65536"/>
                <a:gd name="T8" fmla="*/ 0 60000 65536"/>
                <a:gd name="T9" fmla="*/ 0 w 144"/>
                <a:gd name="T10" fmla="*/ 0 h 85"/>
                <a:gd name="T11" fmla="*/ 144 w 144"/>
                <a:gd name="T12" fmla="*/ 85 h 85"/>
              </a:gdLst>
              <a:ahLst/>
              <a:cxnLst>
                <a:cxn ang="T6">
                  <a:pos x="T0" y="T1"/>
                </a:cxn>
                <a:cxn ang="T7">
                  <a:pos x="T2" y="T3"/>
                </a:cxn>
                <a:cxn ang="T8">
                  <a:pos x="T4" y="T5"/>
                </a:cxn>
              </a:cxnLst>
              <a:rect l="T9" t="T10" r="T11" b="T12"/>
              <a:pathLst>
                <a:path w="144" h="85">
                  <a:moveTo>
                    <a:pt x="0" y="0"/>
                  </a:moveTo>
                  <a:lnTo>
                    <a:pt x="143" y="55"/>
                  </a:lnTo>
                  <a:lnTo>
                    <a:pt x="132" y="84"/>
                  </a:lnTo>
                </a:path>
              </a:pathLst>
            </a:custGeom>
            <a:noFill/>
            <a:ln w="12700" cap="rnd">
              <a:solidFill>
                <a:srgbClr val="000000"/>
              </a:solidFill>
              <a:round/>
              <a:headEnd/>
              <a:tailEnd/>
            </a:ln>
          </p:spPr>
          <p:txBody>
            <a:bodyPr/>
            <a:lstStyle/>
            <a:p>
              <a:endParaRPr lang="en-US"/>
            </a:p>
          </p:txBody>
        </p:sp>
        <p:sp>
          <p:nvSpPr>
            <p:cNvPr id="43109" name="Line 75"/>
            <p:cNvSpPr>
              <a:spLocks noChangeAspect="1" noChangeShapeType="1"/>
            </p:cNvSpPr>
            <p:nvPr/>
          </p:nvSpPr>
          <p:spPr bwMode="auto">
            <a:xfrm flipH="1">
              <a:off x="469" y="1623"/>
              <a:ext cx="17" cy="16"/>
            </a:xfrm>
            <a:prstGeom prst="line">
              <a:avLst/>
            </a:prstGeom>
            <a:noFill/>
            <a:ln w="12700">
              <a:solidFill>
                <a:srgbClr val="000000"/>
              </a:solidFill>
              <a:round/>
              <a:headEnd/>
              <a:tailEnd/>
            </a:ln>
          </p:spPr>
          <p:txBody>
            <a:bodyPr wrap="none" anchor="ctr"/>
            <a:lstStyle/>
            <a:p>
              <a:endParaRPr lang="en-US"/>
            </a:p>
          </p:txBody>
        </p:sp>
        <p:sp>
          <p:nvSpPr>
            <p:cNvPr id="43110" name="Line 76"/>
            <p:cNvSpPr>
              <a:spLocks noChangeAspect="1" noChangeShapeType="1"/>
            </p:cNvSpPr>
            <p:nvPr/>
          </p:nvSpPr>
          <p:spPr bwMode="auto">
            <a:xfrm flipH="1" flipV="1">
              <a:off x="497" y="1696"/>
              <a:ext cx="23" cy="29"/>
            </a:xfrm>
            <a:prstGeom prst="line">
              <a:avLst/>
            </a:prstGeom>
            <a:noFill/>
            <a:ln w="12700">
              <a:solidFill>
                <a:srgbClr val="000000"/>
              </a:solidFill>
              <a:round/>
              <a:headEnd/>
              <a:tailEnd/>
            </a:ln>
          </p:spPr>
          <p:txBody>
            <a:bodyPr wrap="none" anchor="ctr"/>
            <a:lstStyle/>
            <a:p>
              <a:endParaRPr lang="en-US"/>
            </a:p>
          </p:txBody>
        </p:sp>
        <p:sp>
          <p:nvSpPr>
            <p:cNvPr id="43111" name="Line 77"/>
            <p:cNvSpPr>
              <a:spLocks noChangeAspect="1" noChangeShapeType="1"/>
            </p:cNvSpPr>
            <p:nvPr/>
          </p:nvSpPr>
          <p:spPr bwMode="auto">
            <a:xfrm flipH="1">
              <a:off x="74" y="1562"/>
              <a:ext cx="92" cy="58"/>
            </a:xfrm>
            <a:prstGeom prst="line">
              <a:avLst/>
            </a:prstGeom>
            <a:noFill/>
            <a:ln w="12700">
              <a:solidFill>
                <a:srgbClr val="000000"/>
              </a:solidFill>
              <a:round/>
              <a:headEnd/>
              <a:tailEnd/>
            </a:ln>
          </p:spPr>
          <p:txBody>
            <a:bodyPr wrap="none" anchor="ctr"/>
            <a:lstStyle/>
            <a:p>
              <a:endParaRPr lang="en-US"/>
            </a:p>
          </p:txBody>
        </p:sp>
        <p:sp>
          <p:nvSpPr>
            <p:cNvPr id="43112" name="Freeform 78"/>
            <p:cNvSpPr>
              <a:spLocks noChangeAspect="1"/>
            </p:cNvSpPr>
            <p:nvPr/>
          </p:nvSpPr>
          <p:spPr bwMode="auto">
            <a:xfrm>
              <a:off x="105" y="1540"/>
              <a:ext cx="123" cy="59"/>
            </a:xfrm>
            <a:custGeom>
              <a:avLst/>
              <a:gdLst>
                <a:gd name="T0" fmla="*/ 0 w 123"/>
                <a:gd name="T1" fmla="*/ 0 h 59"/>
                <a:gd name="T2" fmla="*/ 3 w 123"/>
                <a:gd name="T3" fmla="*/ 0 h 59"/>
                <a:gd name="T4" fmla="*/ 7 w 123"/>
                <a:gd name="T5" fmla="*/ 2 h 59"/>
                <a:gd name="T6" fmla="*/ 13 w 123"/>
                <a:gd name="T7" fmla="*/ 3 h 59"/>
                <a:gd name="T8" fmla="*/ 20 w 123"/>
                <a:gd name="T9" fmla="*/ 6 h 59"/>
                <a:gd name="T10" fmla="*/ 29 w 123"/>
                <a:gd name="T11" fmla="*/ 8 h 59"/>
                <a:gd name="T12" fmla="*/ 37 w 123"/>
                <a:gd name="T13" fmla="*/ 10 h 59"/>
                <a:gd name="T14" fmla="*/ 47 w 123"/>
                <a:gd name="T15" fmla="*/ 15 h 59"/>
                <a:gd name="T16" fmla="*/ 57 w 123"/>
                <a:gd name="T17" fmla="*/ 18 h 59"/>
                <a:gd name="T18" fmla="*/ 68 w 123"/>
                <a:gd name="T19" fmla="*/ 23 h 59"/>
                <a:gd name="T20" fmla="*/ 78 w 123"/>
                <a:gd name="T21" fmla="*/ 27 h 59"/>
                <a:gd name="T22" fmla="*/ 88 w 123"/>
                <a:gd name="T23" fmla="*/ 33 h 59"/>
                <a:gd name="T24" fmla="*/ 98 w 123"/>
                <a:gd name="T25" fmla="*/ 38 h 59"/>
                <a:gd name="T26" fmla="*/ 107 w 123"/>
                <a:gd name="T27" fmla="*/ 44 h 59"/>
                <a:gd name="T28" fmla="*/ 115 w 123"/>
                <a:gd name="T29" fmla="*/ 51 h 59"/>
                <a:gd name="T30" fmla="*/ 122 w 123"/>
                <a:gd name="T31" fmla="*/ 58 h 5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3"/>
                <a:gd name="T49" fmla="*/ 0 h 59"/>
                <a:gd name="T50" fmla="*/ 123 w 123"/>
                <a:gd name="T51" fmla="*/ 59 h 5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3" h="59">
                  <a:moveTo>
                    <a:pt x="0" y="0"/>
                  </a:moveTo>
                  <a:lnTo>
                    <a:pt x="3" y="0"/>
                  </a:lnTo>
                  <a:lnTo>
                    <a:pt x="7" y="2"/>
                  </a:lnTo>
                  <a:lnTo>
                    <a:pt x="13" y="3"/>
                  </a:lnTo>
                  <a:lnTo>
                    <a:pt x="20" y="6"/>
                  </a:lnTo>
                  <a:lnTo>
                    <a:pt x="29" y="8"/>
                  </a:lnTo>
                  <a:lnTo>
                    <a:pt x="37" y="10"/>
                  </a:lnTo>
                  <a:lnTo>
                    <a:pt x="47" y="15"/>
                  </a:lnTo>
                  <a:lnTo>
                    <a:pt x="57" y="18"/>
                  </a:lnTo>
                  <a:lnTo>
                    <a:pt x="68" y="23"/>
                  </a:lnTo>
                  <a:lnTo>
                    <a:pt x="78" y="27"/>
                  </a:lnTo>
                  <a:lnTo>
                    <a:pt x="88" y="33"/>
                  </a:lnTo>
                  <a:lnTo>
                    <a:pt x="98" y="38"/>
                  </a:lnTo>
                  <a:lnTo>
                    <a:pt x="107" y="44"/>
                  </a:lnTo>
                  <a:lnTo>
                    <a:pt x="115" y="51"/>
                  </a:lnTo>
                  <a:lnTo>
                    <a:pt x="122" y="58"/>
                  </a:lnTo>
                </a:path>
              </a:pathLst>
            </a:custGeom>
            <a:noFill/>
            <a:ln w="12700" cap="rnd">
              <a:solidFill>
                <a:srgbClr val="000000"/>
              </a:solidFill>
              <a:round/>
              <a:headEnd/>
              <a:tailEnd/>
            </a:ln>
          </p:spPr>
          <p:txBody>
            <a:bodyPr/>
            <a:lstStyle/>
            <a:p>
              <a:endParaRPr lang="en-US"/>
            </a:p>
          </p:txBody>
        </p:sp>
        <p:sp>
          <p:nvSpPr>
            <p:cNvPr id="43113" name="Freeform 79"/>
            <p:cNvSpPr>
              <a:spLocks noChangeAspect="1"/>
            </p:cNvSpPr>
            <p:nvPr/>
          </p:nvSpPr>
          <p:spPr bwMode="auto">
            <a:xfrm>
              <a:off x="179" y="1563"/>
              <a:ext cx="91" cy="45"/>
            </a:xfrm>
            <a:custGeom>
              <a:avLst/>
              <a:gdLst>
                <a:gd name="T0" fmla="*/ 90 w 91"/>
                <a:gd name="T1" fmla="*/ 44 h 45"/>
                <a:gd name="T2" fmla="*/ 0 w 91"/>
                <a:gd name="T3" fmla="*/ 8 h 45"/>
                <a:gd name="T4" fmla="*/ 0 w 91"/>
                <a:gd name="T5" fmla="*/ 6 h 45"/>
                <a:gd name="T6" fmla="*/ 1 w 91"/>
                <a:gd name="T7" fmla="*/ 3 h 45"/>
                <a:gd name="T8" fmla="*/ 0 w 91"/>
                <a:gd name="T9" fmla="*/ 3 h 45"/>
                <a:gd name="T10" fmla="*/ 2 w 91"/>
                <a:gd name="T11" fmla="*/ 0 h 45"/>
                <a:gd name="T12" fmla="*/ 1 w 91"/>
                <a:gd name="T13" fmla="*/ 0 h 45"/>
                <a:gd name="T14" fmla="*/ 0 w 91"/>
                <a:gd name="T15" fmla="*/ 0 h 45"/>
                <a:gd name="T16" fmla="*/ 1 w 91"/>
                <a:gd name="T17" fmla="*/ 0 h 45"/>
                <a:gd name="T18" fmla="*/ 2 w 91"/>
                <a:gd name="T19" fmla="*/ 0 h 45"/>
                <a:gd name="T20" fmla="*/ 4 w 91"/>
                <a:gd name="T21" fmla="*/ 0 h 45"/>
                <a:gd name="T22" fmla="*/ 6 w 91"/>
                <a:gd name="T23" fmla="*/ 1 h 45"/>
                <a:gd name="T24" fmla="*/ 9 w 91"/>
                <a:gd name="T25" fmla="*/ 0 h 45"/>
                <a:gd name="T26" fmla="*/ 11 w 91"/>
                <a:gd name="T27" fmla="*/ 0 h 45"/>
                <a:gd name="T28" fmla="*/ 15 w 91"/>
                <a:gd name="T29" fmla="*/ 2 h 45"/>
                <a:gd name="T30" fmla="*/ 18 w 91"/>
                <a:gd name="T31" fmla="*/ 3 h 45"/>
                <a:gd name="T32" fmla="*/ 21 w 91"/>
                <a:gd name="T33" fmla="*/ 4 h 45"/>
                <a:gd name="T34" fmla="*/ 25 w 91"/>
                <a:gd name="T35" fmla="*/ 6 h 45"/>
                <a:gd name="T36" fmla="*/ 28 w 91"/>
                <a:gd name="T37" fmla="*/ 8 h 45"/>
                <a:gd name="T38" fmla="*/ 33 w 91"/>
                <a:gd name="T39" fmla="*/ 8 h 45"/>
                <a:gd name="T40" fmla="*/ 36 w 91"/>
                <a:gd name="T41" fmla="*/ 10 h 45"/>
                <a:gd name="T42" fmla="*/ 42 w 91"/>
                <a:gd name="T43" fmla="*/ 9 h 45"/>
                <a:gd name="T44" fmla="*/ 45 w 91"/>
                <a:gd name="T45" fmla="*/ 11 h 45"/>
                <a:gd name="T46" fmla="*/ 50 w 91"/>
                <a:gd name="T47" fmla="*/ 13 h 45"/>
                <a:gd name="T48" fmla="*/ 54 w 91"/>
                <a:gd name="T49" fmla="*/ 14 h 45"/>
                <a:gd name="T50" fmla="*/ 58 w 91"/>
                <a:gd name="T51" fmla="*/ 16 h 45"/>
                <a:gd name="T52" fmla="*/ 63 w 91"/>
                <a:gd name="T53" fmla="*/ 17 h 45"/>
                <a:gd name="T54" fmla="*/ 65 w 91"/>
                <a:gd name="T55" fmla="*/ 21 h 45"/>
                <a:gd name="T56" fmla="*/ 69 w 91"/>
                <a:gd name="T57" fmla="*/ 23 h 45"/>
                <a:gd name="T58" fmla="*/ 73 w 91"/>
                <a:gd name="T59" fmla="*/ 25 h 45"/>
                <a:gd name="T60" fmla="*/ 76 w 91"/>
                <a:gd name="T61" fmla="*/ 26 h 45"/>
                <a:gd name="T62" fmla="*/ 80 w 91"/>
                <a:gd name="T63" fmla="*/ 26 h 45"/>
                <a:gd name="T64" fmla="*/ 81 w 91"/>
                <a:gd name="T65" fmla="*/ 31 h 45"/>
                <a:gd name="T66" fmla="*/ 84 w 91"/>
                <a:gd name="T67" fmla="*/ 32 h 45"/>
                <a:gd name="T68" fmla="*/ 87 w 91"/>
                <a:gd name="T69" fmla="*/ 33 h 45"/>
                <a:gd name="T70" fmla="*/ 88 w 91"/>
                <a:gd name="T71" fmla="*/ 36 h 45"/>
                <a:gd name="T72" fmla="*/ 89 w 91"/>
                <a:gd name="T73" fmla="*/ 40 h 45"/>
                <a:gd name="T74" fmla="*/ 90 w 91"/>
                <a:gd name="T75" fmla="*/ 40 h 45"/>
                <a:gd name="T76" fmla="*/ 90 w 91"/>
                <a:gd name="T77" fmla="*/ 44 h 4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1"/>
                <a:gd name="T118" fmla="*/ 0 h 45"/>
                <a:gd name="T119" fmla="*/ 91 w 91"/>
                <a:gd name="T120" fmla="*/ 45 h 4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1" h="45">
                  <a:moveTo>
                    <a:pt x="90" y="44"/>
                  </a:moveTo>
                  <a:lnTo>
                    <a:pt x="0" y="8"/>
                  </a:lnTo>
                  <a:lnTo>
                    <a:pt x="0" y="6"/>
                  </a:lnTo>
                  <a:lnTo>
                    <a:pt x="1" y="3"/>
                  </a:lnTo>
                  <a:lnTo>
                    <a:pt x="0" y="3"/>
                  </a:lnTo>
                  <a:lnTo>
                    <a:pt x="2" y="0"/>
                  </a:lnTo>
                  <a:lnTo>
                    <a:pt x="1" y="0"/>
                  </a:lnTo>
                  <a:lnTo>
                    <a:pt x="0" y="0"/>
                  </a:lnTo>
                  <a:lnTo>
                    <a:pt x="1" y="0"/>
                  </a:lnTo>
                  <a:lnTo>
                    <a:pt x="2" y="0"/>
                  </a:lnTo>
                  <a:lnTo>
                    <a:pt x="4" y="0"/>
                  </a:lnTo>
                  <a:lnTo>
                    <a:pt x="6" y="1"/>
                  </a:lnTo>
                  <a:lnTo>
                    <a:pt x="9" y="0"/>
                  </a:lnTo>
                  <a:lnTo>
                    <a:pt x="11" y="0"/>
                  </a:lnTo>
                  <a:lnTo>
                    <a:pt x="15" y="2"/>
                  </a:lnTo>
                  <a:lnTo>
                    <a:pt x="18" y="3"/>
                  </a:lnTo>
                  <a:lnTo>
                    <a:pt x="21" y="4"/>
                  </a:lnTo>
                  <a:lnTo>
                    <a:pt x="25" y="6"/>
                  </a:lnTo>
                  <a:lnTo>
                    <a:pt x="28" y="8"/>
                  </a:lnTo>
                  <a:lnTo>
                    <a:pt x="33" y="8"/>
                  </a:lnTo>
                  <a:lnTo>
                    <a:pt x="36" y="10"/>
                  </a:lnTo>
                  <a:lnTo>
                    <a:pt x="42" y="9"/>
                  </a:lnTo>
                  <a:lnTo>
                    <a:pt x="45" y="11"/>
                  </a:lnTo>
                  <a:lnTo>
                    <a:pt x="50" y="13"/>
                  </a:lnTo>
                  <a:lnTo>
                    <a:pt x="54" y="14"/>
                  </a:lnTo>
                  <a:lnTo>
                    <a:pt x="58" y="16"/>
                  </a:lnTo>
                  <a:lnTo>
                    <a:pt x="63" y="17"/>
                  </a:lnTo>
                  <a:lnTo>
                    <a:pt x="65" y="21"/>
                  </a:lnTo>
                  <a:lnTo>
                    <a:pt x="69" y="23"/>
                  </a:lnTo>
                  <a:lnTo>
                    <a:pt x="73" y="25"/>
                  </a:lnTo>
                  <a:lnTo>
                    <a:pt x="76" y="26"/>
                  </a:lnTo>
                  <a:lnTo>
                    <a:pt x="80" y="26"/>
                  </a:lnTo>
                  <a:lnTo>
                    <a:pt x="81" y="31"/>
                  </a:lnTo>
                  <a:lnTo>
                    <a:pt x="84" y="32"/>
                  </a:lnTo>
                  <a:lnTo>
                    <a:pt x="87" y="33"/>
                  </a:lnTo>
                  <a:lnTo>
                    <a:pt x="88" y="36"/>
                  </a:lnTo>
                  <a:lnTo>
                    <a:pt x="89" y="40"/>
                  </a:lnTo>
                  <a:lnTo>
                    <a:pt x="90" y="40"/>
                  </a:lnTo>
                  <a:lnTo>
                    <a:pt x="90" y="44"/>
                  </a:lnTo>
                </a:path>
              </a:pathLst>
            </a:custGeom>
            <a:solidFill>
              <a:srgbClr val="999999"/>
            </a:solidFill>
            <a:ln w="12700" cap="rnd">
              <a:noFill/>
              <a:round/>
              <a:headEnd/>
              <a:tailEnd/>
            </a:ln>
          </p:spPr>
          <p:txBody>
            <a:bodyPr/>
            <a:lstStyle/>
            <a:p>
              <a:endParaRPr lang="en-US"/>
            </a:p>
          </p:txBody>
        </p:sp>
        <p:sp>
          <p:nvSpPr>
            <p:cNvPr id="43114" name="Freeform 80"/>
            <p:cNvSpPr>
              <a:spLocks noChangeAspect="1"/>
            </p:cNvSpPr>
            <p:nvPr/>
          </p:nvSpPr>
          <p:spPr bwMode="auto">
            <a:xfrm>
              <a:off x="181" y="1567"/>
              <a:ext cx="17" cy="27"/>
            </a:xfrm>
            <a:custGeom>
              <a:avLst/>
              <a:gdLst>
                <a:gd name="T0" fmla="*/ 16 w 17"/>
                <a:gd name="T1" fmla="*/ 26 h 27"/>
                <a:gd name="T2" fmla="*/ 12 w 17"/>
                <a:gd name="T3" fmla="*/ 23 h 27"/>
                <a:gd name="T4" fmla="*/ 8 w 17"/>
                <a:gd name="T5" fmla="*/ 23 h 27"/>
                <a:gd name="T6" fmla="*/ 0 w 17"/>
                <a:gd name="T7" fmla="*/ 6 h 27"/>
                <a:gd name="T8" fmla="*/ 4 w 17"/>
                <a:gd name="T9" fmla="*/ 0 h 27"/>
                <a:gd name="T10" fmla="*/ 0 60000 65536"/>
                <a:gd name="T11" fmla="*/ 0 60000 65536"/>
                <a:gd name="T12" fmla="*/ 0 60000 65536"/>
                <a:gd name="T13" fmla="*/ 0 60000 65536"/>
                <a:gd name="T14" fmla="*/ 0 60000 65536"/>
                <a:gd name="T15" fmla="*/ 0 w 17"/>
                <a:gd name="T16" fmla="*/ 0 h 27"/>
                <a:gd name="T17" fmla="*/ 17 w 17"/>
                <a:gd name="T18" fmla="*/ 27 h 27"/>
              </a:gdLst>
              <a:ahLst/>
              <a:cxnLst>
                <a:cxn ang="T10">
                  <a:pos x="T0" y="T1"/>
                </a:cxn>
                <a:cxn ang="T11">
                  <a:pos x="T2" y="T3"/>
                </a:cxn>
                <a:cxn ang="T12">
                  <a:pos x="T4" y="T5"/>
                </a:cxn>
                <a:cxn ang="T13">
                  <a:pos x="T6" y="T7"/>
                </a:cxn>
                <a:cxn ang="T14">
                  <a:pos x="T8" y="T9"/>
                </a:cxn>
              </a:cxnLst>
              <a:rect l="T15" t="T16" r="T17" b="T18"/>
              <a:pathLst>
                <a:path w="17" h="27">
                  <a:moveTo>
                    <a:pt x="16" y="26"/>
                  </a:moveTo>
                  <a:lnTo>
                    <a:pt x="12" y="23"/>
                  </a:lnTo>
                  <a:lnTo>
                    <a:pt x="8" y="23"/>
                  </a:lnTo>
                  <a:lnTo>
                    <a:pt x="0" y="6"/>
                  </a:lnTo>
                  <a:lnTo>
                    <a:pt x="4" y="0"/>
                  </a:lnTo>
                </a:path>
              </a:pathLst>
            </a:custGeom>
            <a:noFill/>
            <a:ln w="12700" cap="rnd">
              <a:solidFill>
                <a:srgbClr val="000000"/>
              </a:solidFill>
              <a:round/>
              <a:headEnd/>
              <a:tailEnd/>
            </a:ln>
          </p:spPr>
          <p:txBody>
            <a:bodyPr/>
            <a:lstStyle/>
            <a:p>
              <a:endParaRPr lang="en-US"/>
            </a:p>
          </p:txBody>
        </p:sp>
        <p:sp>
          <p:nvSpPr>
            <p:cNvPr id="43115" name="Line 81"/>
            <p:cNvSpPr>
              <a:spLocks noChangeAspect="1" noChangeShapeType="1"/>
            </p:cNvSpPr>
            <p:nvPr/>
          </p:nvSpPr>
          <p:spPr bwMode="auto">
            <a:xfrm flipH="1">
              <a:off x="276" y="1702"/>
              <a:ext cx="238" cy="103"/>
            </a:xfrm>
            <a:prstGeom prst="line">
              <a:avLst/>
            </a:prstGeom>
            <a:noFill/>
            <a:ln w="12700">
              <a:solidFill>
                <a:srgbClr val="000000"/>
              </a:solidFill>
              <a:round/>
              <a:headEnd/>
              <a:tailEnd/>
            </a:ln>
          </p:spPr>
          <p:txBody>
            <a:bodyPr wrap="none" anchor="ctr"/>
            <a:lstStyle/>
            <a:p>
              <a:endParaRPr lang="en-US"/>
            </a:p>
          </p:txBody>
        </p:sp>
        <p:sp>
          <p:nvSpPr>
            <p:cNvPr id="43116" name="Freeform 82"/>
            <p:cNvSpPr>
              <a:spLocks noChangeAspect="1"/>
            </p:cNvSpPr>
            <p:nvPr/>
          </p:nvSpPr>
          <p:spPr bwMode="auto">
            <a:xfrm>
              <a:off x="199" y="1615"/>
              <a:ext cx="113" cy="167"/>
            </a:xfrm>
            <a:custGeom>
              <a:avLst/>
              <a:gdLst>
                <a:gd name="T0" fmla="*/ 75 w 113"/>
                <a:gd name="T1" fmla="*/ 0 h 167"/>
                <a:gd name="T2" fmla="*/ 112 w 113"/>
                <a:gd name="T3" fmla="*/ 14 h 167"/>
                <a:gd name="T4" fmla="*/ 77 w 113"/>
                <a:gd name="T5" fmla="*/ 103 h 167"/>
                <a:gd name="T6" fmla="*/ 23 w 113"/>
                <a:gd name="T7" fmla="*/ 166 h 167"/>
                <a:gd name="T8" fmla="*/ 0 w 113"/>
                <a:gd name="T9" fmla="*/ 156 h 167"/>
                <a:gd name="T10" fmla="*/ 0 60000 65536"/>
                <a:gd name="T11" fmla="*/ 0 60000 65536"/>
                <a:gd name="T12" fmla="*/ 0 60000 65536"/>
                <a:gd name="T13" fmla="*/ 0 60000 65536"/>
                <a:gd name="T14" fmla="*/ 0 60000 65536"/>
                <a:gd name="T15" fmla="*/ 0 w 113"/>
                <a:gd name="T16" fmla="*/ 0 h 167"/>
                <a:gd name="T17" fmla="*/ 113 w 113"/>
                <a:gd name="T18" fmla="*/ 167 h 167"/>
              </a:gdLst>
              <a:ahLst/>
              <a:cxnLst>
                <a:cxn ang="T10">
                  <a:pos x="T0" y="T1"/>
                </a:cxn>
                <a:cxn ang="T11">
                  <a:pos x="T2" y="T3"/>
                </a:cxn>
                <a:cxn ang="T12">
                  <a:pos x="T4" y="T5"/>
                </a:cxn>
                <a:cxn ang="T13">
                  <a:pos x="T6" y="T7"/>
                </a:cxn>
                <a:cxn ang="T14">
                  <a:pos x="T8" y="T9"/>
                </a:cxn>
              </a:cxnLst>
              <a:rect l="T15" t="T16" r="T17" b="T18"/>
              <a:pathLst>
                <a:path w="113" h="167">
                  <a:moveTo>
                    <a:pt x="75" y="0"/>
                  </a:moveTo>
                  <a:lnTo>
                    <a:pt x="112" y="14"/>
                  </a:lnTo>
                  <a:lnTo>
                    <a:pt x="77" y="103"/>
                  </a:lnTo>
                  <a:lnTo>
                    <a:pt x="23" y="166"/>
                  </a:lnTo>
                  <a:lnTo>
                    <a:pt x="0" y="156"/>
                  </a:lnTo>
                </a:path>
              </a:pathLst>
            </a:custGeom>
            <a:noFill/>
            <a:ln w="12700" cap="rnd">
              <a:solidFill>
                <a:srgbClr val="000000"/>
              </a:solidFill>
              <a:round/>
              <a:headEnd/>
              <a:tailEnd/>
            </a:ln>
          </p:spPr>
          <p:txBody>
            <a:bodyPr/>
            <a:lstStyle/>
            <a:p>
              <a:endParaRPr lang="en-US"/>
            </a:p>
          </p:txBody>
        </p:sp>
        <p:sp>
          <p:nvSpPr>
            <p:cNvPr id="43117" name="Freeform 83"/>
            <p:cNvSpPr>
              <a:spLocks noChangeAspect="1"/>
            </p:cNvSpPr>
            <p:nvPr/>
          </p:nvSpPr>
          <p:spPr bwMode="auto">
            <a:xfrm>
              <a:off x="200" y="1615"/>
              <a:ext cx="76" cy="158"/>
            </a:xfrm>
            <a:custGeom>
              <a:avLst/>
              <a:gdLst>
                <a:gd name="T0" fmla="*/ 75 w 76"/>
                <a:gd name="T1" fmla="*/ 0 h 158"/>
                <a:gd name="T2" fmla="*/ 41 w 76"/>
                <a:gd name="T3" fmla="*/ 88 h 158"/>
                <a:gd name="T4" fmla="*/ 0 w 76"/>
                <a:gd name="T5" fmla="*/ 157 h 158"/>
                <a:gd name="T6" fmla="*/ 0 60000 65536"/>
                <a:gd name="T7" fmla="*/ 0 60000 65536"/>
                <a:gd name="T8" fmla="*/ 0 60000 65536"/>
                <a:gd name="T9" fmla="*/ 0 w 76"/>
                <a:gd name="T10" fmla="*/ 0 h 158"/>
                <a:gd name="T11" fmla="*/ 76 w 76"/>
                <a:gd name="T12" fmla="*/ 158 h 158"/>
              </a:gdLst>
              <a:ahLst/>
              <a:cxnLst>
                <a:cxn ang="T6">
                  <a:pos x="T0" y="T1"/>
                </a:cxn>
                <a:cxn ang="T7">
                  <a:pos x="T2" y="T3"/>
                </a:cxn>
                <a:cxn ang="T8">
                  <a:pos x="T4" y="T5"/>
                </a:cxn>
              </a:cxnLst>
              <a:rect l="T9" t="T10" r="T11" b="T12"/>
              <a:pathLst>
                <a:path w="76" h="158">
                  <a:moveTo>
                    <a:pt x="75" y="0"/>
                  </a:moveTo>
                  <a:lnTo>
                    <a:pt x="41" y="88"/>
                  </a:lnTo>
                  <a:lnTo>
                    <a:pt x="0" y="157"/>
                  </a:lnTo>
                </a:path>
              </a:pathLst>
            </a:custGeom>
            <a:noFill/>
            <a:ln w="12700" cap="rnd">
              <a:solidFill>
                <a:srgbClr val="000000"/>
              </a:solidFill>
              <a:round/>
              <a:headEnd/>
              <a:tailEnd/>
            </a:ln>
          </p:spPr>
          <p:txBody>
            <a:bodyPr/>
            <a:lstStyle/>
            <a:p>
              <a:endParaRPr lang="en-US"/>
            </a:p>
          </p:txBody>
        </p:sp>
        <p:sp>
          <p:nvSpPr>
            <p:cNvPr id="43118" name="Freeform 84"/>
            <p:cNvSpPr>
              <a:spLocks noChangeAspect="1"/>
            </p:cNvSpPr>
            <p:nvPr/>
          </p:nvSpPr>
          <p:spPr bwMode="auto">
            <a:xfrm>
              <a:off x="312" y="1558"/>
              <a:ext cx="99" cy="202"/>
            </a:xfrm>
            <a:custGeom>
              <a:avLst/>
              <a:gdLst>
                <a:gd name="T0" fmla="*/ 66 w 99"/>
                <a:gd name="T1" fmla="*/ 201 h 202"/>
                <a:gd name="T2" fmla="*/ 2 w 99"/>
                <a:gd name="T3" fmla="*/ 176 h 202"/>
                <a:gd name="T4" fmla="*/ 0 w 99"/>
                <a:gd name="T5" fmla="*/ 175 h 202"/>
                <a:gd name="T6" fmla="*/ 0 w 99"/>
                <a:gd name="T7" fmla="*/ 174 h 202"/>
                <a:gd name="T8" fmla="*/ 0 w 99"/>
                <a:gd name="T9" fmla="*/ 173 h 202"/>
                <a:gd name="T10" fmla="*/ 62 w 99"/>
                <a:gd name="T11" fmla="*/ 87 h 202"/>
                <a:gd name="T12" fmla="*/ 72 w 99"/>
                <a:gd name="T13" fmla="*/ 65 h 202"/>
                <a:gd name="T14" fmla="*/ 98 w 99"/>
                <a:gd name="T15" fmla="*/ 0 h 202"/>
                <a:gd name="T16" fmla="*/ 0 60000 65536"/>
                <a:gd name="T17" fmla="*/ 0 60000 65536"/>
                <a:gd name="T18" fmla="*/ 0 60000 65536"/>
                <a:gd name="T19" fmla="*/ 0 60000 65536"/>
                <a:gd name="T20" fmla="*/ 0 60000 65536"/>
                <a:gd name="T21" fmla="*/ 0 60000 65536"/>
                <a:gd name="T22" fmla="*/ 0 60000 65536"/>
                <a:gd name="T23" fmla="*/ 0 60000 65536"/>
                <a:gd name="T24" fmla="*/ 0 w 99"/>
                <a:gd name="T25" fmla="*/ 0 h 202"/>
                <a:gd name="T26" fmla="*/ 99 w 99"/>
                <a:gd name="T27" fmla="*/ 202 h 20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9" h="202">
                  <a:moveTo>
                    <a:pt x="66" y="201"/>
                  </a:moveTo>
                  <a:lnTo>
                    <a:pt x="2" y="176"/>
                  </a:lnTo>
                  <a:lnTo>
                    <a:pt x="0" y="175"/>
                  </a:lnTo>
                  <a:lnTo>
                    <a:pt x="0" y="174"/>
                  </a:lnTo>
                  <a:lnTo>
                    <a:pt x="0" y="173"/>
                  </a:lnTo>
                  <a:lnTo>
                    <a:pt x="62" y="87"/>
                  </a:lnTo>
                  <a:lnTo>
                    <a:pt x="72" y="65"/>
                  </a:lnTo>
                  <a:lnTo>
                    <a:pt x="98" y="0"/>
                  </a:lnTo>
                </a:path>
              </a:pathLst>
            </a:custGeom>
            <a:noFill/>
            <a:ln w="12700" cap="rnd">
              <a:solidFill>
                <a:srgbClr val="000000"/>
              </a:solidFill>
              <a:round/>
              <a:headEnd/>
              <a:tailEnd/>
            </a:ln>
          </p:spPr>
          <p:txBody>
            <a:bodyPr/>
            <a:lstStyle/>
            <a:p>
              <a:endParaRPr lang="en-US"/>
            </a:p>
          </p:txBody>
        </p:sp>
        <p:sp>
          <p:nvSpPr>
            <p:cNvPr id="43119" name="Freeform 85"/>
            <p:cNvSpPr>
              <a:spLocks noChangeAspect="1"/>
            </p:cNvSpPr>
            <p:nvPr/>
          </p:nvSpPr>
          <p:spPr bwMode="auto">
            <a:xfrm>
              <a:off x="296" y="1619"/>
              <a:ext cx="58" cy="107"/>
            </a:xfrm>
            <a:custGeom>
              <a:avLst/>
              <a:gdLst>
                <a:gd name="T0" fmla="*/ 57 w 58"/>
                <a:gd name="T1" fmla="*/ 0 h 107"/>
                <a:gd name="T2" fmla="*/ 49 w 58"/>
                <a:gd name="T3" fmla="*/ 18 h 107"/>
                <a:gd name="T4" fmla="*/ 0 w 58"/>
                <a:gd name="T5" fmla="*/ 106 h 107"/>
                <a:gd name="T6" fmla="*/ 0 60000 65536"/>
                <a:gd name="T7" fmla="*/ 0 60000 65536"/>
                <a:gd name="T8" fmla="*/ 0 60000 65536"/>
                <a:gd name="T9" fmla="*/ 0 w 58"/>
                <a:gd name="T10" fmla="*/ 0 h 107"/>
                <a:gd name="T11" fmla="*/ 58 w 58"/>
                <a:gd name="T12" fmla="*/ 107 h 107"/>
              </a:gdLst>
              <a:ahLst/>
              <a:cxnLst>
                <a:cxn ang="T6">
                  <a:pos x="T0" y="T1"/>
                </a:cxn>
                <a:cxn ang="T7">
                  <a:pos x="T2" y="T3"/>
                </a:cxn>
                <a:cxn ang="T8">
                  <a:pos x="T4" y="T5"/>
                </a:cxn>
              </a:cxnLst>
              <a:rect l="T9" t="T10" r="T11" b="T12"/>
              <a:pathLst>
                <a:path w="58" h="107">
                  <a:moveTo>
                    <a:pt x="57" y="0"/>
                  </a:moveTo>
                  <a:lnTo>
                    <a:pt x="49" y="18"/>
                  </a:lnTo>
                  <a:lnTo>
                    <a:pt x="0" y="106"/>
                  </a:lnTo>
                </a:path>
              </a:pathLst>
            </a:custGeom>
            <a:noFill/>
            <a:ln w="12700" cap="rnd">
              <a:solidFill>
                <a:srgbClr val="000000"/>
              </a:solidFill>
              <a:round/>
              <a:headEnd/>
              <a:tailEnd/>
            </a:ln>
          </p:spPr>
          <p:txBody>
            <a:bodyPr/>
            <a:lstStyle/>
            <a:p>
              <a:endParaRPr lang="en-US"/>
            </a:p>
          </p:txBody>
        </p:sp>
        <p:sp>
          <p:nvSpPr>
            <p:cNvPr id="43120" name="Line 86"/>
            <p:cNvSpPr>
              <a:spLocks noChangeAspect="1" noChangeShapeType="1"/>
            </p:cNvSpPr>
            <p:nvPr/>
          </p:nvSpPr>
          <p:spPr bwMode="auto">
            <a:xfrm flipH="1" flipV="1">
              <a:off x="272" y="1715"/>
              <a:ext cx="45" cy="22"/>
            </a:xfrm>
            <a:prstGeom prst="line">
              <a:avLst/>
            </a:prstGeom>
            <a:noFill/>
            <a:ln w="12700">
              <a:solidFill>
                <a:srgbClr val="000000"/>
              </a:solidFill>
              <a:round/>
              <a:headEnd/>
              <a:tailEnd/>
            </a:ln>
          </p:spPr>
          <p:txBody>
            <a:bodyPr wrap="none" anchor="ctr"/>
            <a:lstStyle/>
            <a:p>
              <a:endParaRPr lang="en-US"/>
            </a:p>
          </p:txBody>
        </p:sp>
        <p:sp>
          <p:nvSpPr>
            <p:cNvPr id="43121" name="Line 87"/>
            <p:cNvSpPr>
              <a:spLocks noChangeAspect="1" noChangeShapeType="1"/>
            </p:cNvSpPr>
            <p:nvPr/>
          </p:nvSpPr>
          <p:spPr bwMode="auto">
            <a:xfrm flipH="1" flipV="1">
              <a:off x="236" y="1700"/>
              <a:ext cx="44" cy="22"/>
            </a:xfrm>
            <a:prstGeom prst="line">
              <a:avLst/>
            </a:prstGeom>
            <a:noFill/>
            <a:ln w="12700">
              <a:solidFill>
                <a:srgbClr val="000000"/>
              </a:solidFill>
              <a:round/>
              <a:headEnd/>
              <a:tailEnd/>
            </a:ln>
          </p:spPr>
          <p:txBody>
            <a:bodyPr wrap="none" anchor="ctr"/>
            <a:lstStyle/>
            <a:p>
              <a:endParaRPr lang="en-US"/>
            </a:p>
          </p:txBody>
        </p:sp>
        <p:sp>
          <p:nvSpPr>
            <p:cNvPr id="43122" name="Freeform 88"/>
            <p:cNvSpPr>
              <a:spLocks noChangeAspect="1"/>
            </p:cNvSpPr>
            <p:nvPr/>
          </p:nvSpPr>
          <p:spPr bwMode="auto">
            <a:xfrm>
              <a:off x="247" y="1735"/>
              <a:ext cx="67" cy="61"/>
            </a:xfrm>
            <a:custGeom>
              <a:avLst/>
              <a:gdLst>
                <a:gd name="T0" fmla="*/ 66 w 67"/>
                <a:gd name="T1" fmla="*/ 0 h 61"/>
                <a:gd name="T2" fmla="*/ 39 w 67"/>
                <a:gd name="T3" fmla="*/ 25 h 61"/>
                <a:gd name="T4" fmla="*/ 37 w 67"/>
                <a:gd name="T5" fmla="*/ 25 h 61"/>
                <a:gd name="T6" fmla="*/ 33 w 67"/>
                <a:gd name="T7" fmla="*/ 28 h 61"/>
                <a:gd name="T8" fmla="*/ 34 w 67"/>
                <a:gd name="T9" fmla="*/ 29 h 61"/>
                <a:gd name="T10" fmla="*/ 0 w 67"/>
                <a:gd name="T11" fmla="*/ 60 h 61"/>
                <a:gd name="T12" fmla="*/ 0 60000 65536"/>
                <a:gd name="T13" fmla="*/ 0 60000 65536"/>
                <a:gd name="T14" fmla="*/ 0 60000 65536"/>
                <a:gd name="T15" fmla="*/ 0 60000 65536"/>
                <a:gd name="T16" fmla="*/ 0 60000 65536"/>
                <a:gd name="T17" fmla="*/ 0 60000 65536"/>
                <a:gd name="T18" fmla="*/ 0 w 67"/>
                <a:gd name="T19" fmla="*/ 0 h 61"/>
                <a:gd name="T20" fmla="*/ 67 w 67"/>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67" h="61">
                  <a:moveTo>
                    <a:pt x="66" y="0"/>
                  </a:moveTo>
                  <a:lnTo>
                    <a:pt x="39" y="25"/>
                  </a:lnTo>
                  <a:lnTo>
                    <a:pt x="37" y="25"/>
                  </a:lnTo>
                  <a:lnTo>
                    <a:pt x="33" y="28"/>
                  </a:lnTo>
                  <a:lnTo>
                    <a:pt x="34" y="29"/>
                  </a:lnTo>
                  <a:lnTo>
                    <a:pt x="0" y="60"/>
                  </a:lnTo>
                </a:path>
              </a:pathLst>
            </a:custGeom>
            <a:noFill/>
            <a:ln w="12700" cap="rnd">
              <a:solidFill>
                <a:srgbClr val="000000"/>
              </a:solidFill>
              <a:round/>
              <a:headEnd/>
              <a:tailEnd/>
            </a:ln>
          </p:spPr>
          <p:txBody>
            <a:bodyPr/>
            <a:lstStyle/>
            <a:p>
              <a:endParaRPr lang="en-US"/>
            </a:p>
          </p:txBody>
        </p:sp>
        <p:sp>
          <p:nvSpPr>
            <p:cNvPr id="43123" name="Line 89"/>
            <p:cNvSpPr>
              <a:spLocks noChangeAspect="1" noChangeShapeType="1"/>
            </p:cNvSpPr>
            <p:nvPr/>
          </p:nvSpPr>
          <p:spPr bwMode="auto">
            <a:xfrm flipH="1" flipV="1">
              <a:off x="263" y="1726"/>
              <a:ext cx="36" cy="30"/>
            </a:xfrm>
            <a:prstGeom prst="line">
              <a:avLst/>
            </a:prstGeom>
            <a:noFill/>
            <a:ln w="12700">
              <a:solidFill>
                <a:srgbClr val="000000"/>
              </a:solidFill>
              <a:round/>
              <a:headEnd/>
              <a:tailEnd/>
            </a:ln>
          </p:spPr>
          <p:txBody>
            <a:bodyPr wrap="none" anchor="ctr"/>
            <a:lstStyle/>
            <a:p>
              <a:endParaRPr lang="en-US"/>
            </a:p>
          </p:txBody>
        </p:sp>
        <p:sp>
          <p:nvSpPr>
            <p:cNvPr id="43124" name="Line 90"/>
            <p:cNvSpPr>
              <a:spLocks noChangeAspect="1" noChangeShapeType="1"/>
            </p:cNvSpPr>
            <p:nvPr/>
          </p:nvSpPr>
          <p:spPr bwMode="auto">
            <a:xfrm flipH="1">
              <a:off x="222" y="1724"/>
              <a:ext cx="63" cy="53"/>
            </a:xfrm>
            <a:prstGeom prst="line">
              <a:avLst/>
            </a:prstGeom>
            <a:noFill/>
            <a:ln w="12700">
              <a:solidFill>
                <a:srgbClr val="000000"/>
              </a:solidFill>
              <a:round/>
              <a:headEnd/>
              <a:tailEnd/>
            </a:ln>
          </p:spPr>
          <p:txBody>
            <a:bodyPr wrap="none" anchor="ctr"/>
            <a:lstStyle/>
            <a:p>
              <a:endParaRPr lang="en-US"/>
            </a:p>
          </p:txBody>
        </p:sp>
        <p:sp>
          <p:nvSpPr>
            <p:cNvPr id="43125" name="Freeform 91"/>
            <p:cNvSpPr>
              <a:spLocks noChangeAspect="1"/>
            </p:cNvSpPr>
            <p:nvPr/>
          </p:nvSpPr>
          <p:spPr bwMode="auto">
            <a:xfrm>
              <a:off x="255" y="1628"/>
              <a:ext cx="54" cy="84"/>
            </a:xfrm>
            <a:custGeom>
              <a:avLst/>
              <a:gdLst>
                <a:gd name="T0" fmla="*/ 53 w 54"/>
                <a:gd name="T1" fmla="*/ 2 h 84"/>
                <a:gd name="T2" fmla="*/ 47 w 54"/>
                <a:gd name="T3" fmla="*/ 0 h 84"/>
                <a:gd name="T4" fmla="*/ 6 w 54"/>
                <a:gd name="T5" fmla="*/ 25 h 84"/>
                <a:gd name="T6" fmla="*/ 0 w 54"/>
                <a:gd name="T7" fmla="*/ 42 h 84"/>
                <a:gd name="T8" fmla="*/ 12 w 54"/>
                <a:gd name="T9" fmla="*/ 72 h 84"/>
                <a:gd name="T10" fmla="*/ 11 w 54"/>
                <a:gd name="T11" fmla="*/ 79 h 84"/>
                <a:gd name="T12" fmla="*/ 21 w 54"/>
                <a:gd name="T13" fmla="*/ 83 h 84"/>
                <a:gd name="T14" fmla="*/ 53 w 54"/>
                <a:gd name="T15" fmla="*/ 2 h 84"/>
                <a:gd name="T16" fmla="*/ 0 60000 65536"/>
                <a:gd name="T17" fmla="*/ 0 60000 65536"/>
                <a:gd name="T18" fmla="*/ 0 60000 65536"/>
                <a:gd name="T19" fmla="*/ 0 60000 65536"/>
                <a:gd name="T20" fmla="*/ 0 60000 65536"/>
                <a:gd name="T21" fmla="*/ 0 60000 65536"/>
                <a:gd name="T22" fmla="*/ 0 60000 65536"/>
                <a:gd name="T23" fmla="*/ 0 60000 65536"/>
                <a:gd name="T24" fmla="*/ 0 w 54"/>
                <a:gd name="T25" fmla="*/ 0 h 84"/>
                <a:gd name="T26" fmla="*/ 54 w 54"/>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4" h="84">
                  <a:moveTo>
                    <a:pt x="53" y="2"/>
                  </a:moveTo>
                  <a:lnTo>
                    <a:pt x="47" y="0"/>
                  </a:lnTo>
                  <a:lnTo>
                    <a:pt x="6" y="25"/>
                  </a:lnTo>
                  <a:lnTo>
                    <a:pt x="0" y="42"/>
                  </a:lnTo>
                  <a:lnTo>
                    <a:pt x="12" y="72"/>
                  </a:lnTo>
                  <a:lnTo>
                    <a:pt x="11" y="79"/>
                  </a:lnTo>
                  <a:lnTo>
                    <a:pt x="21" y="83"/>
                  </a:lnTo>
                  <a:lnTo>
                    <a:pt x="53" y="2"/>
                  </a:lnTo>
                </a:path>
              </a:pathLst>
            </a:custGeom>
            <a:noFill/>
            <a:ln w="12700" cap="rnd">
              <a:solidFill>
                <a:srgbClr val="000000"/>
              </a:solidFill>
              <a:round/>
              <a:headEnd/>
              <a:tailEnd/>
            </a:ln>
          </p:spPr>
          <p:txBody>
            <a:bodyPr/>
            <a:lstStyle/>
            <a:p>
              <a:endParaRPr lang="en-US"/>
            </a:p>
          </p:txBody>
        </p:sp>
        <p:sp>
          <p:nvSpPr>
            <p:cNvPr id="43126" name="Line 92"/>
            <p:cNvSpPr>
              <a:spLocks noChangeAspect="1" noChangeShapeType="1"/>
            </p:cNvSpPr>
            <p:nvPr/>
          </p:nvSpPr>
          <p:spPr bwMode="auto">
            <a:xfrm flipV="1">
              <a:off x="307" y="1610"/>
              <a:ext cx="5" cy="21"/>
            </a:xfrm>
            <a:prstGeom prst="line">
              <a:avLst/>
            </a:prstGeom>
            <a:noFill/>
            <a:ln w="12700">
              <a:solidFill>
                <a:srgbClr val="000000"/>
              </a:solidFill>
              <a:round/>
              <a:headEnd/>
              <a:tailEnd/>
            </a:ln>
          </p:spPr>
          <p:txBody>
            <a:bodyPr wrap="none" anchor="ctr"/>
            <a:lstStyle/>
            <a:p>
              <a:endParaRPr lang="en-US"/>
            </a:p>
          </p:txBody>
        </p:sp>
        <p:sp>
          <p:nvSpPr>
            <p:cNvPr id="43127" name="Line 93"/>
            <p:cNvSpPr>
              <a:spLocks noChangeAspect="1" noChangeShapeType="1"/>
            </p:cNvSpPr>
            <p:nvPr/>
          </p:nvSpPr>
          <p:spPr bwMode="auto">
            <a:xfrm flipH="1">
              <a:off x="504" y="1681"/>
              <a:ext cx="16" cy="12"/>
            </a:xfrm>
            <a:prstGeom prst="line">
              <a:avLst/>
            </a:prstGeom>
            <a:noFill/>
            <a:ln w="12700">
              <a:solidFill>
                <a:srgbClr val="000000"/>
              </a:solidFill>
              <a:round/>
              <a:headEnd/>
              <a:tailEnd/>
            </a:ln>
          </p:spPr>
          <p:txBody>
            <a:bodyPr wrap="none" anchor="ctr"/>
            <a:lstStyle/>
            <a:p>
              <a:endParaRPr lang="en-US"/>
            </a:p>
          </p:txBody>
        </p:sp>
        <p:sp>
          <p:nvSpPr>
            <p:cNvPr id="43128" name="Freeform 94"/>
            <p:cNvSpPr>
              <a:spLocks noChangeAspect="1"/>
            </p:cNvSpPr>
            <p:nvPr/>
          </p:nvSpPr>
          <p:spPr bwMode="auto">
            <a:xfrm>
              <a:off x="465" y="1635"/>
              <a:ext cx="19" cy="20"/>
            </a:xfrm>
            <a:custGeom>
              <a:avLst/>
              <a:gdLst>
                <a:gd name="T0" fmla="*/ 0 w 19"/>
                <a:gd name="T1" fmla="*/ 13 h 20"/>
                <a:gd name="T2" fmla="*/ 5 w 19"/>
                <a:gd name="T3" fmla="*/ 0 h 20"/>
                <a:gd name="T4" fmla="*/ 18 w 19"/>
                <a:gd name="T5" fmla="*/ 5 h 20"/>
                <a:gd name="T6" fmla="*/ 12 w 19"/>
                <a:gd name="T7" fmla="*/ 19 h 20"/>
                <a:gd name="T8" fmla="*/ 0 w 19"/>
                <a:gd name="T9" fmla="*/ 13 h 20"/>
                <a:gd name="T10" fmla="*/ 0 60000 65536"/>
                <a:gd name="T11" fmla="*/ 0 60000 65536"/>
                <a:gd name="T12" fmla="*/ 0 60000 65536"/>
                <a:gd name="T13" fmla="*/ 0 60000 65536"/>
                <a:gd name="T14" fmla="*/ 0 60000 65536"/>
                <a:gd name="T15" fmla="*/ 0 w 19"/>
                <a:gd name="T16" fmla="*/ 0 h 20"/>
                <a:gd name="T17" fmla="*/ 19 w 19"/>
                <a:gd name="T18" fmla="*/ 20 h 20"/>
              </a:gdLst>
              <a:ahLst/>
              <a:cxnLst>
                <a:cxn ang="T10">
                  <a:pos x="T0" y="T1"/>
                </a:cxn>
                <a:cxn ang="T11">
                  <a:pos x="T2" y="T3"/>
                </a:cxn>
                <a:cxn ang="T12">
                  <a:pos x="T4" y="T5"/>
                </a:cxn>
                <a:cxn ang="T13">
                  <a:pos x="T6" y="T7"/>
                </a:cxn>
                <a:cxn ang="T14">
                  <a:pos x="T8" y="T9"/>
                </a:cxn>
              </a:cxnLst>
              <a:rect l="T15" t="T16" r="T17" b="T18"/>
              <a:pathLst>
                <a:path w="19" h="20">
                  <a:moveTo>
                    <a:pt x="0" y="13"/>
                  </a:moveTo>
                  <a:lnTo>
                    <a:pt x="5" y="0"/>
                  </a:lnTo>
                  <a:lnTo>
                    <a:pt x="18" y="5"/>
                  </a:lnTo>
                  <a:lnTo>
                    <a:pt x="12" y="19"/>
                  </a:lnTo>
                  <a:lnTo>
                    <a:pt x="0" y="13"/>
                  </a:lnTo>
                </a:path>
              </a:pathLst>
            </a:custGeom>
            <a:noFill/>
            <a:ln w="12700" cap="rnd">
              <a:solidFill>
                <a:srgbClr val="000000"/>
              </a:solidFill>
              <a:round/>
              <a:headEnd/>
              <a:tailEnd/>
            </a:ln>
          </p:spPr>
          <p:txBody>
            <a:bodyPr/>
            <a:lstStyle/>
            <a:p>
              <a:endParaRPr lang="en-US"/>
            </a:p>
          </p:txBody>
        </p:sp>
        <p:sp>
          <p:nvSpPr>
            <p:cNvPr id="43129" name="Line 95"/>
            <p:cNvSpPr>
              <a:spLocks noChangeAspect="1" noChangeShapeType="1"/>
            </p:cNvSpPr>
            <p:nvPr/>
          </p:nvSpPr>
          <p:spPr bwMode="auto">
            <a:xfrm flipH="1" flipV="1">
              <a:off x="269" y="1611"/>
              <a:ext cx="110" cy="12"/>
            </a:xfrm>
            <a:prstGeom prst="line">
              <a:avLst/>
            </a:prstGeom>
            <a:noFill/>
            <a:ln w="12700">
              <a:noFill/>
              <a:round/>
              <a:headEnd/>
              <a:tailEnd/>
            </a:ln>
          </p:spPr>
          <p:txBody>
            <a:bodyPr wrap="none" anchor="ctr"/>
            <a:lstStyle/>
            <a:p>
              <a:endParaRPr lang="en-US"/>
            </a:p>
          </p:txBody>
        </p:sp>
        <p:sp>
          <p:nvSpPr>
            <p:cNvPr id="43130" name="Line 96"/>
            <p:cNvSpPr>
              <a:spLocks noChangeAspect="1" noChangeShapeType="1"/>
            </p:cNvSpPr>
            <p:nvPr/>
          </p:nvSpPr>
          <p:spPr bwMode="auto">
            <a:xfrm flipH="1" flipV="1">
              <a:off x="181" y="1283"/>
              <a:ext cx="73" cy="15"/>
            </a:xfrm>
            <a:prstGeom prst="line">
              <a:avLst/>
            </a:prstGeom>
            <a:noFill/>
            <a:ln w="12700">
              <a:solidFill>
                <a:srgbClr val="000000"/>
              </a:solidFill>
              <a:round/>
              <a:headEnd/>
              <a:tailEnd/>
            </a:ln>
          </p:spPr>
          <p:txBody>
            <a:bodyPr wrap="none" anchor="ctr"/>
            <a:lstStyle/>
            <a:p>
              <a:endParaRPr lang="en-US"/>
            </a:p>
          </p:txBody>
        </p:sp>
        <p:sp>
          <p:nvSpPr>
            <p:cNvPr id="43131" name="Freeform 97"/>
            <p:cNvSpPr>
              <a:spLocks noChangeAspect="1"/>
            </p:cNvSpPr>
            <p:nvPr/>
          </p:nvSpPr>
          <p:spPr bwMode="auto">
            <a:xfrm>
              <a:off x="431" y="1499"/>
              <a:ext cx="156" cy="56"/>
            </a:xfrm>
            <a:custGeom>
              <a:avLst/>
              <a:gdLst>
                <a:gd name="T0" fmla="*/ 0 w 156"/>
                <a:gd name="T1" fmla="*/ 0 h 56"/>
                <a:gd name="T2" fmla="*/ 143 w 156"/>
                <a:gd name="T3" fmla="*/ 55 h 56"/>
                <a:gd name="T4" fmla="*/ 155 w 156"/>
                <a:gd name="T5" fmla="*/ 24 h 56"/>
                <a:gd name="T6" fmla="*/ 0 60000 65536"/>
                <a:gd name="T7" fmla="*/ 0 60000 65536"/>
                <a:gd name="T8" fmla="*/ 0 60000 65536"/>
                <a:gd name="T9" fmla="*/ 0 w 156"/>
                <a:gd name="T10" fmla="*/ 0 h 56"/>
                <a:gd name="T11" fmla="*/ 156 w 156"/>
                <a:gd name="T12" fmla="*/ 56 h 56"/>
              </a:gdLst>
              <a:ahLst/>
              <a:cxnLst>
                <a:cxn ang="T6">
                  <a:pos x="T0" y="T1"/>
                </a:cxn>
                <a:cxn ang="T7">
                  <a:pos x="T2" y="T3"/>
                </a:cxn>
                <a:cxn ang="T8">
                  <a:pos x="T4" y="T5"/>
                </a:cxn>
              </a:cxnLst>
              <a:rect l="T9" t="T10" r="T11" b="T12"/>
              <a:pathLst>
                <a:path w="156" h="56">
                  <a:moveTo>
                    <a:pt x="0" y="0"/>
                  </a:moveTo>
                  <a:lnTo>
                    <a:pt x="143" y="55"/>
                  </a:lnTo>
                  <a:lnTo>
                    <a:pt x="155" y="24"/>
                  </a:lnTo>
                </a:path>
              </a:pathLst>
            </a:custGeom>
            <a:noFill/>
            <a:ln w="12700" cap="rnd">
              <a:solidFill>
                <a:srgbClr val="000000"/>
              </a:solidFill>
              <a:round/>
              <a:headEnd/>
              <a:tailEnd/>
            </a:ln>
          </p:spPr>
          <p:txBody>
            <a:bodyPr/>
            <a:lstStyle/>
            <a:p>
              <a:endParaRPr lang="en-US"/>
            </a:p>
          </p:txBody>
        </p:sp>
        <p:sp>
          <p:nvSpPr>
            <p:cNvPr id="43132" name="Line 98"/>
            <p:cNvSpPr>
              <a:spLocks noChangeAspect="1" noChangeShapeType="1"/>
            </p:cNvSpPr>
            <p:nvPr/>
          </p:nvSpPr>
          <p:spPr bwMode="auto">
            <a:xfrm>
              <a:off x="395" y="1255"/>
              <a:ext cx="106" cy="40"/>
            </a:xfrm>
            <a:prstGeom prst="line">
              <a:avLst/>
            </a:prstGeom>
            <a:noFill/>
            <a:ln w="12700">
              <a:noFill/>
              <a:round/>
              <a:headEnd/>
              <a:tailEnd/>
            </a:ln>
          </p:spPr>
          <p:txBody>
            <a:bodyPr wrap="none" anchor="ctr"/>
            <a:lstStyle/>
            <a:p>
              <a:endParaRPr lang="en-US"/>
            </a:p>
          </p:txBody>
        </p:sp>
        <p:sp>
          <p:nvSpPr>
            <p:cNvPr id="43133" name="Freeform 99"/>
            <p:cNvSpPr>
              <a:spLocks noChangeAspect="1"/>
            </p:cNvSpPr>
            <p:nvPr/>
          </p:nvSpPr>
          <p:spPr bwMode="auto">
            <a:xfrm>
              <a:off x="480" y="1511"/>
              <a:ext cx="127" cy="21"/>
            </a:xfrm>
            <a:custGeom>
              <a:avLst/>
              <a:gdLst>
                <a:gd name="T0" fmla="*/ 0 w 127"/>
                <a:gd name="T1" fmla="*/ 0 h 21"/>
                <a:gd name="T2" fmla="*/ 10 w 127"/>
                <a:gd name="T3" fmla="*/ 0 h 21"/>
                <a:gd name="T4" fmla="*/ 19 w 127"/>
                <a:gd name="T5" fmla="*/ 0 h 21"/>
                <a:gd name="T6" fmla="*/ 30 w 127"/>
                <a:gd name="T7" fmla="*/ 0 h 21"/>
                <a:gd name="T8" fmla="*/ 40 w 127"/>
                <a:gd name="T9" fmla="*/ 0 h 21"/>
                <a:gd name="T10" fmla="*/ 49 w 127"/>
                <a:gd name="T11" fmla="*/ 1 h 21"/>
                <a:gd name="T12" fmla="*/ 58 w 127"/>
                <a:gd name="T13" fmla="*/ 2 h 21"/>
                <a:gd name="T14" fmla="*/ 67 w 127"/>
                <a:gd name="T15" fmla="*/ 3 h 21"/>
                <a:gd name="T16" fmla="*/ 75 w 127"/>
                <a:gd name="T17" fmla="*/ 5 h 21"/>
                <a:gd name="T18" fmla="*/ 82 w 127"/>
                <a:gd name="T19" fmla="*/ 7 h 21"/>
                <a:gd name="T20" fmla="*/ 90 w 127"/>
                <a:gd name="T21" fmla="*/ 8 h 21"/>
                <a:gd name="T22" fmla="*/ 95 w 127"/>
                <a:gd name="T23" fmla="*/ 9 h 21"/>
                <a:gd name="T24" fmla="*/ 100 w 127"/>
                <a:gd name="T25" fmla="*/ 10 h 21"/>
                <a:gd name="T26" fmla="*/ 105 w 127"/>
                <a:gd name="T27" fmla="*/ 11 h 21"/>
                <a:gd name="T28" fmla="*/ 108 w 127"/>
                <a:gd name="T29" fmla="*/ 12 h 21"/>
                <a:gd name="T30" fmla="*/ 109 w 127"/>
                <a:gd name="T31" fmla="*/ 13 h 21"/>
                <a:gd name="T32" fmla="*/ 110 w 127"/>
                <a:gd name="T33" fmla="*/ 13 h 21"/>
                <a:gd name="T34" fmla="*/ 112 w 127"/>
                <a:gd name="T35" fmla="*/ 14 h 21"/>
                <a:gd name="T36" fmla="*/ 114 w 127"/>
                <a:gd name="T37" fmla="*/ 15 h 21"/>
                <a:gd name="T38" fmla="*/ 117 w 127"/>
                <a:gd name="T39" fmla="*/ 16 h 21"/>
                <a:gd name="T40" fmla="*/ 118 w 127"/>
                <a:gd name="T41" fmla="*/ 17 h 21"/>
                <a:gd name="T42" fmla="*/ 120 w 127"/>
                <a:gd name="T43" fmla="*/ 17 h 21"/>
                <a:gd name="T44" fmla="*/ 123 w 127"/>
                <a:gd name="T45" fmla="*/ 18 h 21"/>
                <a:gd name="T46" fmla="*/ 125 w 127"/>
                <a:gd name="T47" fmla="*/ 19 h 21"/>
                <a:gd name="T48" fmla="*/ 126 w 127"/>
                <a:gd name="T49" fmla="*/ 20 h 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7"/>
                <a:gd name="T76" fmla="*/ 0 h 21"/>
                <a:gd name="T77" fmla="*/ 127 w 127"/>
                <a:gd name="T78" fmla="*/ 21 h 2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7" h="21">
                  <a:moveTo>
                    <a:pt x="0" y="0"/>
                  </a:moveTo>
                  <a:lnTo>
                    <a:pt x="10" y="0"/>
                  </a:lnTo>
                  <a:lnTo>
                    <a:pt x="19" y="0"/>
                  </a:lnTo>
                  <a:lnTo>
                    <a:pt x="30" y="0"/>
                  </a:lnTo>
                  <a:lnTo>
                    <a:pt x="40" y="0"/>
                  </a:lnTo>
                  <a:lnTo>
                    <a:pt x="49" y="1"/>
                  </a:lnTo>
                  <a:lnTo>
                    <a:pt x="58" y="2"/>
                  </a:lnTo>
                  <a:lnTo>
                    <a:pt x="67" y="3"/>
                  </a:lnTo>
                  <a:lnTo>
                    <a:pt x="75" y="5"/>
                  </a:lnTo>
                  <a:lnTo>
                    <a:pt x="82" y="7"/>
                  </a:lnTo>
                  <a:lnTo>
                    <a:pt x="90" y="8"/>
                  </a:lnTo>
                  <a:lnTo>
                    <a:pt x="95" y="9"/>
                  </a:lnTo>
                  <a:lnTo>
                    <a:pt x="100" y="10"/>
                  </a:lnTo>
                  <a:lnTo>
                    <a:pt x="105" y="11"/>
                  </a:lnTo>
                  <a:lnTo>
                    <a:pt x="108" y="12"/>
                  </a:lnTo>
                  <a:lnTo>
                    <a:pt x="109" y="13"/>
                  </a:lnTo>
                  <a:lnTo>
                    <a:pt x="110" y="13"/>
                  </a:lnTo>
                  <a:lnTo>
                    <a:pt x="112" y="14"/>
                  </a:lnTo>
                  <a:lnTo>
                    <a:pt x="114" y="15"/>
                  </a:lnTo>
                  <a:lnTo>
                    <a:pt x="117" y="16"/>
                  </a:lnTo>
                  <a:lnTo>
                    <a:pt x="118" y="17"/>
                  </a:lnTo>
                  <a:lnTo>
                    <a:pt x="120" y="17"/>
                  </a:lnTo>
                  <a:lnTo>
                    <a:pt x="123" y="18"/>
                  </a:lnTo>
                  <a:lnTo>
                    <a:pt x="125" y="19"/>
                  </a:lnTo>
                  <a:lnTo>
                    <a:pt x="126" y="20"/>
                  </a:lnTo>
                </a:path>
              </a:pathLst>
            </a:custGeom>
            <a:noFill/>
            <a:ln w="12700" cap="rnd">
              <a:solidFill>
                <a:srgbClr val="000000"/>
              </a:solidFill>
              <a:round/>
              <a:headEnd/>
              <a:tailEnd/>
            </a:ln>
          </p:spPr>
          <p:txBody>
            <a:bodyPr/>
            <a:lstStyle/>
            <a:p>
              <a:endParaRPr lang="en-US"/>
            </a:p>
          </p:txBody>
        </p:sp>
        <p:sp>
          <p:nvSpPr>
            <p:cNvPr id="43134" name="Line 100"/>
            <p:cNvSpPr>
              <a:spLocks noChangeAspect="1" noChangeShapeType="1"/>
            </p:cNvSpPr>
            <p:nvPr/>
          </p:nvSpPr>
          <p:spPr bwMode="auto">
            <a:xfrm flipH="1" flipV="1">
              <a:off x="476" y="1283"/>
              <a:ext cx="104" cy="244"/>
            </a:xfrm>
            <a:prstGeom prst="line">
              <a:avLst/>
            </a:prstGeom>
            <a:noFill/>
            <a:ln w="12700">
              <a:solidFill>
                <a:srgbClr val="000000"/>
              </a:solidFill>
              <a:round/>
              <a:headEnd/>
              <a:tailEnd/>
            </a:ln>
          </p:spPr>
          <p:txBody>
            <a:bodyPr wrap="none" anchor="ctr"/>
            <a:lstStyle/>
            <a:p>
              <a:endParaRPr lang="en-US"/>
            </a:p>
          </p:txBody>
        </p:sp>
        <p:sp>
          <p:nvSpPr>
            <p:cNvPr id="43135" name="Freeform 101"/>
            <p:cNvSpPr>
              <a:spLocks noChangeAspect="1"/>
            </p:cNvSpPr>
            <p:nvPr/>
          </p:nvSpPr>
          <p:spPr bwMode="auto">
            <a:xfrm>
              <a:off x="348" y="1259"/>
              <a:ext cx="73" cy="181"/>
            </a:xfrm>
            <a:custGeom>
              <a:avLst/>
              <a:gdLst>
                <a:gd name="T0" fmla="*/ 0 w 73"/>
                <a:gd name="T1" fmla="*/ 165 h 181"/>
                <a:gd name="T2" fmla="*/ 36 w 73"/>
                <a:gd name="T3" fmla="*/ 180 h 181"/>
                <a:gd name="T4" fmla="*/ 70 w 73"/>
                <a:gd name="T5" fmla="*/ 90 h 181"/>
                <a:gd name="T6" fmla="*/ 72 w 73"/>
                <a:gd name="T7" fmla="*/ 9 h 181"/>
                <a:gd name="T8" fmla="*/ 46 w 73"/>
                <a:gd name="T9" fmla="*/ 0 h 181"/>
                <a:gd name="T10" fmla="*/ 0 60000 65536"/>
                <a:gd name="T11" fmla="*/ 0 60000 65536"/>
                <a:gd name="T12" fmla="*/ 0 60000 65536"/>
                <a:gd name="T13" fmla="*/ 0 60000 65536"/>
                <a:gd name="T14" fmla="*/ 0 60000 65536"/>
                <a:gd name="T15" fmla="*/ 0 w 73"/>
                <a:gd name="T16" fmla="*/ 0 h 181"/>
                <a:gd name="T17" fmla="*/ 73 w 73"/>
                <a:gd name="T18" fmla="*/ 181 h 181"/>
              </a:gdLst>
              <a:ahLst/>
              <a:cxnLst>
                <a:cxn ang="T10">
                  <a:pos x="T0" y="T1"/>
                </a:cxn>
                <a:cxn ang="T11">
                  <a:pos x="T2" y="T3"/>
                </a:cxn>
                <a:cxn ang="T12">
                  <a:pos x="T4" y="T5"/>
                </a:cxn>
                <a:cxn ang="T13">
                  <a:pos x="T6" y="T7"/>
                </a:cxn>
                <a:cxn ang="T14">
                  <a:pos x="T8" y="T9"/>
                </a:cxn>
              </a:cxnLst>
              <a:rect l="T15" t="T16" r="T17" b="T18"/>
              <a:pathLst>
                <a:path w="73" h="181">
                  <a:moveTo>
                    <a:pt x="0" y="165"/>
                  </a:moveTo>
                  <a:lnTo>
                    <a:pt x="36" y="180"/>
                  </a:lnTo>
                  <a:lnTo>
                    <a:pt x="70" y="90"/>
                  </a:lnTo>
                  <a:lnTo>
                    <a:pt x="72" y="9"/>
                  </a:lnTo>
                  <a:lnTo>
                    <a:pt x="46" y="0"/>
                  </a:lnTo>
                </a:path>
              </a:pathLst>
            </a:custGeom>
            <a:noFill/>
            <a:ln w="12700" cap="rnd">
              <a:solidFill>
                <a:srgbClr val="000000"/>
              </a:solidFill>
              <a:round/>
              <a:headEnd/>
              <a:tailEnd/>
            </a:ln>
          </p:spPr>
          <p:txBody>
            <a:bodyPr/>
            <a:lstStyle/>
            <a:p>
              <a:endParaRPr lang="en-US"/>
            </a:p>
          </p:txBody>
        </p:sp>
        <p:sp>
          <p:nvSpPr>
            <p:cNvPr id="43136" name="Freeform 102"/>
            <p:cNvSpPr>
              <a:spLocks noChangeAspect="1"/>
            </p:cNvSpPr>
            <p:nvPr/>
          </p:nvSpPr>
          <p:spPr bwMode="auto">
            <a:xfrm>
              <a:off x="350" y="1260"/>
              <a:ext cx="49" cy="167"/>
            </a:xfrm>
            <a:custGeom>
              <a:avLst/>
              <a:gdLst>
                <a:gd name="T0" fmla="*/ 0 w 49"/>
                <a:gd name="T1" fmla="*/ 166 h 167"/>
                <a:gd name="T2" fmla="*/ 33 w 49"/>
                <a:gd name="T3" fmla="*/ 78 h 167"/>
                <a:gd name="T4" fmla="*/ 48 w 49"/>
                <a:gd name="T5" fmla="*/ 0 h 167"/>
                <a:gd name="T6" fmla="*/ 0 60000 65536"/>
                <a:gd name="T7" fmla="*/ 0 60000 65536"/>
                <a:gd name="T8" fmla="*/ 0 60000 65536"/>
                <a:gd name="T9" fmla="*/ 0 w 49"/>
                <a:gd name="T10" fmla="*/ 0 h 167"/>
                <a:gd name="T11" fmla="*/ 49 w 49"/>
                <a:gd name="T12" fmla="*/ 167 h 167"/>
              </a:gdLst>
              <a:ahLst/>
              <a:cxnLst>
                <a:cxn ang="T6">
                  <a:pos x="T0" y="T1"/>
                </a:cxn>
                <a:cxn ang="T7">
                  <a:pos x="T2" y="T3"/>
                </a:cxn>
                <a:cxn ang="T8">
                  <a:pos x="T4" y="T5"/>
                </a:cxn>
              </a:cxnLst>
              <a:rect l="T9" t="T10" r="T11" b="T12"/>
              <a:pathLst>
                <a:path w="49" h="167">
                  <a:moveTo>
                    <a:pt x="0" y="166"/>
                  </a:moveTo>
                  <a:lnTo>
                    <a:pt x="33" y="78"/>
                  </a:lnTo>
                  <a:lnTo>
                    <a:pt x="48" y="0"/>
                  </a:lnTo>
                </a:path>
              </a:pathLst>
            </a:custGeom>
            <a:noFill/>
            <a:ln w="12700" cap="rnd">
              <a:solidFill>
                <a:srgbClr val="000000"/>
              </a:solidFill>
              <a:round/>
              <a:headEnd/>
              <a:tailEnd/>
            </a:ln>
          </p:spPr>
          <p:txBody>
            <a:bodyPr/>
            <a:lstStyle/>
            <a:p>
              <a:endParaRPr lang="en-US"/>
            </a:p>
          </p:txBody>
        </p:sp>
        <p:sp>
          <p:nvSpPr>
            <p:cNvPr id="43137" name="Line 103"/>
            <p:cNvSpPr>
              <a:spLocks noChangeAspect="1" noChangeShapeType="1"/>
            </p:cNvSpPr>
            <p:nvPr/>
          </p:nvSpPr>
          <p:spPr bwMode="auto">
            <a:xfrm flipH="1" flipV="1">
              <a:off x="485" y="1298"/>
              <a:ext cx="54" cy="118"/>
            </a:xfrm>
            <a:prstGeom prst="line">
              <a:avLst/>
            </a:prstGeom>
            <a:noFill/>
            <a:ln w="12700">
              <a:solidFill>
                <a:srgbClr val="000000"/>
              </a:solidFill>
              <a:round/>
              <a:headEnd/>
              <a:tailEnd/>
            </a:ln>
          </p:spPr>
          <p:txBody>
            <a:bodyPr wrap="none" anchor="ctr"/>
            <a:lstStyle/>
            <a:p>
              <a:endParaRPr lang="en-US"/>
            </a:p>
          </p:txBody>
        </p:sp>
        <p:sp>
          <p:nvSpPr>
            <p:cNvPr id="43138" name="Freeform 104"/>
            <p:cNvSpPr>
              <a:spLocks noChangeAspect="1"/>
            </p:cNvSpPr>
            <p:nvPr/>
          </p:nvSpPr>
          <p:spPr bwMode="auto">
            <a:xfrm>
              <a:off x="409" y="1359"/>
              <a:ext cx="29" cy="117"/>
            </a:xfrm>
            <a:custGeom>
              <a:avLst/>
              <a:gdLst>
                <a:gd name="T0" fmla="*/ 0 w 29"/>
                <a:gd name="T1" fmla="*/ 116 h 117"/>
                <a:gd name="T2" fmla="*/ 6 w 29"/>
                <a:gd name="T3" fmla="*/ 98 h 117"/>
                <a:gd name="T4" fmla="*/ 28 w 29"/>
                <a:gd name="T5" fmla="*/ 0 h 117"/>
                <a:gd name="T6" fmla="*/ 0 60000 65536"/>
                <a:gd name="T7" fmla="*/ 0 60000 65536"/>
                <a:gd name="T8" fmla="*/ 0 60000 65536"/>
                <a:gd name="T9" fmla="*/ 0 w 29"/>
                <a:gd name="T10" fmla="*/ 0 h 117"/>
                <a:gd name="T11" fmla="*/ 29 w 29"/>
                <a:gd name="T12" fmla="*/ 117 h 117"/>
              </a:gdLst>
              <a:ahLst/>
              <a:cxnLst>
                <a:cxn ang="T6">
                  <a:pos x="T0" y="T1"/>
                </a:cxn>
                <a:cxn ang="T7">
                  <a:pos x="T2" y="T3"/>
                </a:cxn>
                <a:cxn ang="T8">
                  <a:pos x="T4" y="T5"/>
                </a:cxn>
              </a:cxnLst>
              <a:rect l="T9" t="T10" r="T11" b="T12"/>
              <a:pathLst>
                <a:path w="29" h="117">
                  <a:moveTo>
                    <a:pt x="0" y="116"/>
                  </a:moveTo>
                  <a:lnTo>
                    <a:pt x="6" y="98"/>
                  </a:lnTo>
                  <a:lnTo>
                    <a:pt x="28" y="0"/>
                  </a:lnTo>
                </a:path>
              </a:pathLst>
            </a:custGeom>
            <a:noFill/>
            <a:ln w="12700" cap="rnd">
              <a:solidFill>
                <a:srgbClr val="000000"/>
              </a:solidFill>
              <a:round/>
              <a:headEnd/>
              <a:tailEnd/>
            </a:ln>
          </p:spPr>
          <p:txBody>
            <a:bodyPr/>
            <a:lstStyle/>
            <a:p>
              <a:endParaRPr lang="en-US"/>
            </a:p>
          </p:txBody>
        </p:sp>
        <p:sp>
          <p:nvSpPr>
            <p:cNvPr id="43139" name="Line 105"/>
            <p:cNvSpPr>
              <a:spLocks noChangeAspect="1" noChangeShapeType="1"/>
            </p:cNvSpPr>
            <p:nvPr/>
          </p:nvSpPr>
          <p:spPr bwMode="auto">
            <a:xfrm flipH="1">
              <a:off x="370" y="1441"/>
              <a:ext cx="13" cy="6"/>
            </a:xfrm>
            <a:prstGeom prst="line">
              <a:avLst/>
            </a:prstGeom>
            <a:noFill/>
            <a:ln w="12700">
              <a:solidFill>
                <a:srgbClr val="000000"/>
              </a:solidFill>
              <a:round/>
              <a:headEnd/>
              <a:tailEnd/>
            </a:ln>
          </p:spPr>
          <p:txBody>
            <a:bodyPr wrap="none" anchor="ctr"/>
            <a:lstStyle/>
            <a:p>
              <a:endParaRPr lang="en-US"/>
            </a:p>
          </p:txBody>
        </p:sp>
        <p:sp>
          <p:nvSpPr>
            <p:cNvPr id="43140" name="Line 106"/>
            <p:cNvSpPr>
              <a:spLocks noChangeAspect="1" noChangeShapeType="1"/>
            </p:cNvSpPr>
            <p:nvPr/>
          </p:nvSpPr>
          <p:spPr bwMode="auto">
            <a:xfrm>
              <a:off x="384" y="1455"/>
              <a:ext cx="41" cy="27"/>
            </a:xfrm>
            <a:prstGeom prst="line">
              <a:avLst/>
            </a:prstGeom>
            <a:noFill/>
            <a:ln w="12700">
              <a:solidFill>
                <a:srgbClr val="000000"/>
              </a:solidFill>
              <a:round/>
              <a:headEnd/>
              <a:tailEnd/>
            </a:ln>
          </p:spPr>
          <p:txBody>
            <a:bodyPr wrap="none" anchor="ctr"/>
            <a:lstStyle/>
            <a:p>
              <a:endParaRPr lang="en-US"/>
            </a:p>
          </p:txBody>
        </p:sp>
        <p:sp>
          <p:nvSpPr>
            <p:cNvPr id="43141" name="Line 107"/>
            <p:cNvSpPr>
              <a:spLocks noChangeAspect="1" noChangeShapeType="1"/>
            </p:cNvSpPr>
            <p:nvPr/>
          </p:nvSpPr>
          <p:spPr bwMode="auto">
            <a:xfrm flipV="1">
              <a:off x="490" y="1506"/>
              <a:ext cx="3" cy="17"/>
            </a:xfrm>
            <a:prstGeom prst="line">
              <a:avLst/>
            </a:prstGeom>
            <a:noFill/>
            <a:ln w="12700">
              <a:solidFill>
                <a:srgbClr val="000000"/>
              </a:solidFill>
              <a:round/>
              <a:headEnd/>
              <a:tailEnd/>
            </a:ln>
          </p:spPr>
          <p:txBody>
            <a:bodyPr wrap="none" anchor="ctr"/>
            <a:lstStyle/>
            <a:p>
              <a:endParaRPr lang="en-US"/>
            </a:p>
          </p:txBody>
        </p:sp>
        <p:sp>
          <p:nvSpPr>
            <p:cNvPr id="43142" name="Freeform 108"/>
            <p:cNvSpPr>
              <a:spLocks noChangeAspect="1"/>
            </p:cNvSpPr>
            <p:nvPr/>
          </p:nvSpPr>
          <p:spPr bwMode="auto">
            <a:xfrm>
              <a:off x="429" y="1487"/>
              <a:ext cx="17" cy="19"/>
            </a:xfrm>
            <a:custGeom>
              <a:avLst/>
              <a:gdLst>
                <a:gd name="T0" fmla="*/ 9 w 17"/>
                <a:gd name="T1" fmla="*/ 18 h 19"/>
                <a:gd name="T2" fmla="*/ 0 w 17"/>
                <a:gd name="T3" fmla="*/ 14 h 19"/>
                <a:gd name="T4" fmla="*/ 1 w 17"/>
                <a:gd name="T5" fmla="*/ 0 h 19"/>
                <a:gd name="T6" fmla="*/ 16 w 17"/>
                <a:gd name="T7" fmla="*/ 5 h 19"/>
                <a:gd name="T8" fmla="*/ 0 60000 65536"/>
                <a:gd name="T9" fmla="*/ 0 60000 65536"/>
                <a:gd name="T10" fmla="*/ 0 60000 65536"/>
                <a:gd name="T11" fmla="*/ 0 60000 65536"/>
                <a:gd name="T12" fmla="*/ 0 w 17"/>
                <a:gd name="T13" fmla="*/ 0 h 19"/>
                <a:gd name="T14" fmla="*/ 17 w 17"/>
                <a:gd name="T15" fmla="*/ 19 h 19"/>
              </a:gdLst>
              <a:ahLst/>
              <a:cxnLst>
                <a:cxn ang="T8">
                  <a:pos x="T0" y="T1"/>
                </a:cxn>
                <a:cxn ang="T9">
                  <a:pos x="T2" y="T3"/>
                </a:cxn>
                <a:cxn ang="T10">
                  <a:pos x="T4" y="T5"/>
                </a:cxn>
                <a:cxn ang="T11">
                  <a:pos x="T6" y="T7"/>
                </a:cxn>
              </a:cxnLst>
              <a:rect l="T12" t="T13" r="T14" b="T15"/>
              <a:pathLst>
                <a:path w="17" h="19">
                  <a:moveTo>
                    <a:pt x="9" y="18"/>
                  </a:moveTo>
                  <a:lnTo>
                    <a:pt x="0" y="14"/>
                  </a:lnTo>
                  <a:lnTo>
                    <a:pt x="1" y="0"/>
                  </a:lnTo>
                  <a:lnTo>
                    <a:pt x="16" y="5"/>
                  </a:lnTo>
                </a:path>
              </a:pathLst>
            </a:custGeom>
            <a:noFill/>
            <a:ln w="12700" cap="rnd">
              <a:solidFill>
                <a:srgbClr val="000000"/>
              </a:solidFill>
              <a:round/>
              <a:headEnd/>
              <a:tailEnd/>
            </a:ln>
          </p:spPr>
          <p:txBody>
            <a:bodyPr/>
            <a:lstStyle/>
            <a:p>
              <a:endParaRPr lang="en-US"/>
            </a:p>
          </p:txBody>
        </p:sp>
        <p:sp>
          <p:nvSpPr>
            <p:cNvPr id="43143" name="Line 109"/>
            <p:cNvSpPr>
              <a:spLocks noChangeAspect="1" noChangeShapeType="1"/>
            </p:cNvSpPr>
            <p:nvPr/>
          </p:nvSpPr>
          <p:spPr bwMode="auto">
            <a:xfrm flipH="1" flipV="1">
              <a:off x="339" y="1427"/>
              <a:ext cx="90" cy="63"/>
            </a:xfrm>
            <a:prstGeom prst="line">
              <a:avLst/>
            </a:prstGeom>
            <a:noFill/>
            <a:ln w="12700">
              <a:noFill/>
              <a:round/>
              <a:headEnd/>
              <a:tailEnd/>
            </a:ln>
          </p:spPr>
          <p:txBody>
            <a:bodyPr wrap="none" anchor="ctr"/>
            <a:lstStyle/>
            <a:p>
              <a:endParaRPr lang="en-US"/>
            </a:p>
          </p:txBody>
        </p:sp>
        <p:sp>
          <p:nvSpPr>
            <p:cNvPr id="43144" name="Freeform 110"/>
            <p:cNvSpPr>
              <a:spLocks noChangeAspect="1"/>
            </p:cNvSpPr>
            <p:nvPr/>
          </p:nvSpPr>
          <p:spPr bwMode="auto">
            <a:xfrm>
              <a:off x="257" y="1490"/>
              <a:ext cx="308" cy="108"/>
            </a:xfrm>
            <a:custGeom>
              <a:avLst/>
              <a:gdLst>
                <a:gd name="T0" fmla="*/ 307 w 308"/>
                <a:gd name="T1" fmla="*/ 66 h 108"/>
                <a:gd name="T2" fmla="*/ 291 w 308"/>
                <a:gd name="T3" fmla="*/ 107 h 108"/>
                <a:gd name="T4" fmla="*/ 158 w 308"/>
                <a:gd name="T5" fmla="*/ 55 h 108"/>
                <a:gd name="T6" fmla="*/ 157 w 308"/>
                <a:gd name="T7" fmla="*/ 54 h 108"/>
                <a:gd name="T8" fmla="*/ 153 w 308"/>
                <a:gd name="T9" fmla="*/ 53 h 108"/>
                <a:gd name="T10" fmla="*/ 148 w 308"/>
                <a:gd name="T11" fmla="*/ 52 h 108"/>
                <a:gd name="T12" fmla="*/ 140 w 308"/>
                <a:gd name="T13" fmla="*/ 48 h 108"/>
                <a:gd name="T14" fmla="*/ 131 w 308"/>
                <a:gd name="T15" fmla="*/ 44 h 108"/>
                <a:gd name="T16" fmla="*/ 121 w 308"/>
                <a:gd name="T17" fmla="*/ 41 h 108"/>
                <a:gd name="T18" fmla="*/ 109 w 308"/>
                <a:gd name="T19" fmla="*/ 36 h 108"/>
                <a:gd name="T20" fmla="*/ 97 w 308"/>
                <a:gd name="T21" fmla="*/ 32 h 108"/>
                <a:gd name="T22" fmla="*/ 84 w 308"/>
                <a:gd name="T23" fmla="*/ 26 h 108"/>
                <a:gd name="T24" fmla="*/ 71 w 308"/>
                <a:gd name="T25" fmla="*/ 22 h 108"/>
                <a:gd name="T26" fmla="*/ 58 w 308"/>
                <a:gd name="T27" fmla="*/ 17 h 108"/>
                <a:gd name="T28" fmla="*/ 45 w 308"/>
                <a:gd name="T29" fmla="*/ 13 h 108"/>
                <a:gd name="T30" fmla="*/ 32 w 308"/>
                <a:gd name="T31" fmla="*/ 8 h 108"/>
                <a:gd name="T32" fmla="*/ 19 w 308"/>
                <a:gd name="T33" fmla="*/ 5 h 108"/>
                <a:gd name="T34" fmla="*/ 9 w 308"/>
                <a:gd name="T35" fmla="*/ 1 h 108"/>
                <a:gd name="T36" fmla="*/ 0 w 308"/>
                <a:gd name="T37" fmla="*/ 0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8"/>
                <a:gd name="T58" fmla="*/ 0 h 108"/>
                <a:gd name="T59" fmla="*/ 308 w 308"/>
                <a:gd name="T60" fmla="*/ 108 h 10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8" h="108">
                  <a:moveTo>
                    <a:pt x="307" y="66"/>
                  </a:moveTo>
                  <a:lnTo>
                    <a:pt x="291" y="107"/>
                  </a:lnTo>
                  <a:lnTo>
                    <a:pt x="158" y="55"/>
                  </a:lnTo>
                  <a:lnTo>
                    <a:pt x="157" y="54"/>
                  </a:lnTo>
                  <a:lnTo>
                    <a:pt x="153" y="53"/>
                  </a:lnTo>
                  <a:lnTo>
                    <a:pt x="148" y="52"/>
                  </a:lnTo>
                  <a:lnTo>
                    <a:pt x="140" y="48"/>
                  </a:lnTo>
                  <a:lnTo>
                    <a:pt x="131" y="44"/>
                  </a:lnTo>
                  <a:lnTo>
                    <a:pt x="121" y="41"/>
                  </a:lnTo>
                  <a:lnTo>
                    <a:pt x="109" y="36"/>
                  </a:lnTo>
                  <a:lnTo>
                    <a:pt x="97" y="32"/>
                  </a:lnTo>
                  <a:lnTo>
                    <a:pt x="84" y="26"/>
                  </a:lnTo>
                  <a:lnTo>
                    <a:pt x="71" y="22"/>
                  </a:lnTo>
                  <a:lnTo>
                    <a:pt x="58" y="17"/>
                  </a:lnTo>
                  <a:lnTo>
                    <a:pt x="45" y="13"/>
                  </a:lnTo>
                  <a:lnTo>
                    <a:pt x="32" y="8"/>
                  </a:lnTo>
                  <a:lnTo>
                    <a:pt x="19" y="5"/>
                  </a:lnTo>
                  <a:lnTo>
                    <a:pt x="9" y="1"/>
                  </a:lnTo>
                  <a:lnTo>
                    <a:pt x="0" y="0"/>
                  </a:lnTo>
                </a:path>
              </a:pathLst>
            </a:custGeom>
            <a:noFill/>
            <a:ln w="12700" cap="rnd">
              <a:solidFill>
                <a:srgbClr val="000000"/>
              </a:solidFill>
              <a:round/>
              <a:headEnd/>
              <a:tailEnd/>
            </a:ln>
          </p:spPr>
          <p:txBody>
            <a:bodyPr/>
            <a:lstStyle/>
            <a:p>
              <a:endParaRPr lang="en-US"/>
            </a:p>
          </p:txBody>
        </p:sp>
        <p:sp>
          <p:nvSpPr>
            <p:cNvPr id="43145" name="Freeform 111"/>
            <p:cNvSpPr>
              <a:spLocks noChangeAspect="1"/>
            </p:cNvSpPr>
            <p:nvPr/>
          </p:nvSpPr>
          <p:spPr bwMode="auto">
            <a:xfrm>
              <a:off x="409" y="1363"/>
              <a:ext cx="112" cy="197"/>
            </a:xfrm>
            <a:custGeom>
              <a:avLst/>
              <a:gdLst>
                <a:gd name="T0" fmla="*/ 111 w 112"/>
                <a:gd name="T1" fmla="*/ 25 h 197"/>
                <a:gd name="T2" fmla="*/ 48 w 112"/>
                <a:gd name="T3" fmla="*/ 0 h 197"/>
                <a:gd name="T4" fmla="*/ 46 w 112"/>
                <a:gd name="T5" fmla="*/ 0 h 197"/>
                <a:gd name="T6" fmla="*/ 44 w 112"/>
                <a:gd name="T7" fmla="*/ 0 h 197"/>
                <a:gd name="T8" fmla="*/ 43 w 112"/>
                <a:gd name="T9" fmla="*/ 1 h 197"/>
                <a:gd name="T10" fmla="*/ 32 w 112"/>
                <a:gd name="T11" fmla="*/ 106 h 197"/>
                <a:gd name="T12" fmla="*/ 25 w 112"/>
                <a:gd name="T13" fmla="*/ 130 h 197"/>
                <a:gd name="T14" fmla="*/ 0 w 112"/>
                <a:gd name="T15" fmla="*/ 196 h 197"/>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97"/>
                <a:gd name="T26" fmla="*/ 112 w 112"/>
                <a:gd name="T27" fmla="*/ 197 h 19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97">
                  <a:moveTo>
                    <a:pt x="111" y="25"/>
                  </a:moveTo>
                  <a:lnTo>
                    <a:pt x="48" y="0"/>
                  </a:lnTo>
                  <a:lnTo>
                    <a:pt x="46" y="0"/>
                  </a:lnTo>
                  <a:lnTo>
                    <a:pt x="44" y="0"/>
                  </a:lnTo>
                  <a:lnTo>
                    <a:pt x="43" y="1"/>
                  </a:lnTo>
                  <a:lnTo>
                    <a:pt x="32" y="106"/>
                  </a:lnTo>
                  <a:lnTo>
                    <a:pt x="25" y="130"/>
                  </a:lnTo>
                  <a:lnTo>
                    <a:pt x="0" y="196"/>
                  </a:lnTo>
                </a:path>
              </a:pathLst>
            </a:custGeom>
            <a:noFill/>
            <a:ln w="12700" cap="rnd">
              <a:solidFill>
                <a:srgbClr val="000000"/>
              </a:solidFill>
              <a:round/>
              <a:headEnd/>
              <a:tailEnd/>
            </a:ln>
          </p:spPr>
          <p:txBody>
            <a:bodyPr/>
            <a:lstStyle/>
            <a:p>
              <a:endParaRPr lang="en-US"/>
            </a:p>
          </p:txBody>
        </p:sp>
        <p:sp>
          <p:nvSpPr>
            <p:cNvPr id="43146" name="Freeform 112"/>
            <p:cNvSpPr>
              <a:spLocks noChangeAspect="1"/>
            </p:cNvSpPr>
            <p:nvPr/>
          </p:nvSpPr>
          <p:spPr bwMode="auto">
            <a:xfrm>
              <a:off x="139" y="1541"/>
              <a:ext cx="134" cy="57"/>
            </a:xfrm>
            <a:custGeom>
              <a:avLst/>
              <a:gdLst>
                <a:gd name="T0" fmla="*/ 0 w 134"/>
                <a:gd name="T1" fmla="*/ 0 h 57"/>
                <a:gd name="T2" fmla="*/ 3 w 134"/>
                <a:gd name="T3" fmla="*/ 0 h 57"/>
                <a:gd name="T4" fmla="*/ 8 w 134"/>
                <a:gd name="T5" fmla="*/ 1 h 57"/>
                <a:gd name="T6" fmla="*/ 11 w 134"/>
                <a:gd name="T7" fmla="*/ 1 h 57"/>
                <a:gd name="T8" fmla="*/ 16 w 134"/>
                <a:gd name="T9" fmla="*/ 2 h 57"/>
                <a:gd name="T10" fmla="*/ 20 w 134"/>
                <a:gd name="T11" fmla="*/ 3 h 57"/>
                <a:gd name="T12" fmla="*/ 24 w 134"/>
                <a:gd name="T13" fmla="*/ 4 h 57"/>
                <a:gd name="T14" fmla="*/ 29 w 134"/>
                <a:gd name="T15" fmla="*/ 4 h 57"/>
                <a:gd name="T16" fmla="*/ 33 w 134"/>
                <a:gd name="T17" fmla="*/ 5 h 57"/>
                <a:gd name="T18" fmla="*/ 37 w 134"/>
                <a:gd name="T19" fmla="*/ 7 h 57"/>
                <a:gd name="T20" fmla="*/ 42 w 134"/>
                <a:gd name="T21" fmla="*/ 8 h 57"/>
                <a:gd name="T22" fmla="*/ 47 w 134"/>
                <a:gd name="T23" fmla="*/ 9 h 57"/>
                <a:gd name="T24" fmla="*/ 52 w 134"/>
                <a:gd name="T25" fmla="*/ 10 h 57"/>
                <a:gd name="T26" fmla="*/ 56 w 134"/>
                <a:gd name="T27" fmla="*/ 11 h 57"/>
                <a:gd name="T28" fmla="*/ 61 w 134"/>
                <a:gd name="T29" fmla="*/ 13 h 57"/>
                <a:gd name="T30" fmla="*/ 65 w 134"/>
                <a:gd name="T31" fmla="*/ 14 h 57"/>
                <a:gd name="T32" fmla="*/ 70 w 134"/>
                <a:gd name="T33" fmla="*/ 16 h 57"/>
                <a:gd name="T34" fmla="*/ 74 w 134"/>
                <a:gd name="T35" fmla="*/ 18 h 57"/>
                <a:gd name="T36" fmla="*/ 79 w 134"/>
                <a:gd name="T37" fmla="*/ 19 h 57"/>
                <a:gd name="T38" fmla="*/ 83 w 134"/>
                <a:gd name="T39" fmla="*/ 21 h 57"/>
                <a:gd name="T40" fmla="*/ 88 w 134"/>
                <a:gd name="T41" fmla="*/ 24 h 57"/>
                <a:gd name="T42" fmla="*/ 92 w 134"/>
                <a:gd name="T43" fmla="*/ 26 h 57"/>
                <a:gd name="T44" fmla="*/ 97 w 134"/>
                <a:gd name="T45" fmla="*/ 28 h 57"/>
                <a:gd name="T46" fmla="*/ 100 w 134"/>
                <a:gd name="T47" fmla="*/ 29 h 57"/>
                <a:gd name="T48" fmla="*/ 104 w 134"/>
                <a:gd name="T49" fmla="*/ 32 h 57"/>
                <a:gd name="T50" fmla="*/ 108 w 134"/>
                <a:gd name="T51" fmla="*/ 35 h 57"/>
                <a:gd name="T52" fmla="*/ 113 w 134"/>
                <a:gd name="T53" fmla="*/ 37 h 57"/>
                <a:gd name="T54" fmla="*/ 116 w 134"/>
                <a:gd name="T55" fmla="*/ 40 h 57"/>
                <a:gd name="T56" fmla="*/ 120 w 134"/>
                <a:gd name="T57" fmla="*/ 43 h 57"/>
                <a:gd name="T58" fmla="*/ 124 w 134"/>
                <a:gd name="T59" fmla="*/ 46 h 57"/>
                <a:gd name="T60" fmla="*/ 126 w 134"/>
                <a:gd name="T61" fmla="*/ 49 h 57"/>
                <a:gd name="T62" fmla="*/ 130 w 134"/>
                <a:gd name="T63" fmla="*/ 52 h 57"/>
                <a:gd name="T64" fmla="*/ 133 w 134"/>
                <a:gd name="T65" fmla="*/ 56 h 57"/>
                <a:gd name="T66" fmla="*/ 133 w 134"/>
                <a:gd name="T67" fmla="*/ 55 h 57"/>
                <a:gd name="T68" fmla="*/ 132 w 134"/>
                <a:gd name="T69" fmla="*/ 55 h 57"/>
                <a:gd name="T70" fmla="*/ 132 w 134"/>
                <a:gd name="T71" fmla="*/ 54 h 57"/>
                <a:gd name="T72" fmla="*/ 131 w 134"/>
                <a:gd name="T73" fmla="*/ 54 h 57"/>
                <a:gd name="T74" fmla="*/ 130 w 134"/>
                <a:gd name="T75" fmla="*/ 54 h 57"/>
                <a:gd name="T76" fmla="*/ 130 w 134"/>
                <a:gd name="T77" fmla="*/ 53 h 57"/>
                <a:gd name="T78" fmla="*/ 129 w 134"/>
                <a:gd name="T79" fmla="*/ 53 h 57"/>
                <a:gd name="T80" fmla="*/ 128 w 134"/>
                <a:gd name="T81" fmla="*/ 52 h 57"/>
                <a:gd name="T82" fmla="*/ 127 w 134"/>
                <a:gd name="T83" fmla="*/ 52 h 57"/>
                <a:gd name="T84" fmla="*/ 126 w 134"/>
                <a:gd name="T85" fmla="*/ 51 h 57"/>
                <a:gd name="T86" fmla="*/ 125 w 134"/>
                <a:gd name="T87" fmla="*/ 51 h 57"/>
                <a:gd name="T88" fmla="*/ 124 w 134"/>
                <a:gd name="T89" fmla="*/ 50 h 57"/>
                <a:gd name="T90" fmla="*/ 123 w 134"/>
                <a:gd name="T91" fmla="*/ 49 h 57"/>
                <a:gd name="T92" fmla="*/ 121 w 134"/>
                <a:gd name="T93" fmla="*/ 48 h 57"/>
                <a:gd name="T94" fmla="*/ 120 w 134"/>
                <a:gd name="T95" fmla="*/ 47 h 57"/>
                <a:gd name="T96" fmla="*/ 118 w 134"/>
                <a:gd name="T97" fmla="*/ 47 h 57"/>
                <a:gd name="T98" fmla="*/ 116 w 134"/>
                <a:gd name="T99" fmla="*/ 46 h 57"/>
                <a:gd name="T100" fmla="*/ 115 w 134"/>
                <a:gd name="T101" fmla="*/ 46 h 57"/>
                <a:gd name="T102" fmla="*/ 113 w 134"/>
                <a:gd name="T103" fmla="*/ 45 h 57"/>
                <a:gd name="T104" fmla="*/ 111 w 134"/>
                <a:gd name="T105" fmla="*/ 44 h 57"/>
                <a:gd name="T106" fmla="*/ 109 w 134"/>
                <a:gd name="T107" fmla="*/ 43 h 57"/>
                <a:gd name="T108" fmla="*/ 107 w 134"/>
                <a:gd name="T109" fmla="*/ 42 h 57"/>
                <a:gd name="T110" fmla="*/ 105 w 134"/>
                <a:gd name="T111" fmla="*/ 41 h 57"/>
                <a:gd name="T112" fmla="*/ 0 w 134"/>
                <a:gd name="T113" fmla="*/ 2 h 57"/>
                <a:gd name="T114" fmla="*/ 0 w 134"/>
                <a:gd name="T115" fmla="*/ 0 h 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4"/>
                <a:gd name="T175" fmla="*/ 0 h 57"/>
                <a:gd name="T176" fmla="*/ 134 w 134"/>
                <a:gd name="T177" fmla="*/ 57 h 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4" h="57">
                  <a:moveTo>
                    <a:pt x="0" y="0"/>
                  </a:moveTo>
                  <a:lnTo>
                    <a:pt x="3" y="0"/>
                  </a:lnTo>
                  <a:lnTo>
                    <a:pt x="8" y="1"/>
                  </a:lnTo>
                  <a:lnTo>
                    <a:pt x="11" y="1"/>
                  </a:lnTo>
                  <a:lnTo>
                    <a:pt x="16" y="2"/>
                  </a:lnTo>
                  <a:lnTo>
                    <a:pt x="20" y="3"/>
                  </a:lnTo>
                  <a:lnTo>
                    <a:pt x="24" y="4"/>
                  </a:lnTo>
                  <a:lnTo>
                    <a:pt x="29" y="4"/>
                  </a:lnTo>
                  <a:lnTo>
                    <a:pt x="33" y="5"/>
                  </a:lnTo>
                  <a:lnTo>
                    <a:pt x="37" y="7"/>
                  </a:lnTo>
                  <a:lnTo>
                    <a:pt x="42" y="8"/>
                  </a:lnTo>
                  <a:lnTo>
                    <a:pt x="47" y="9"/>
                  </a:lnTo>
                  <a:lnTo>
                    <a:pt x="52" y="10"/>
                  </a:lnTo>
                  <a:lnTo>
                    <a:pt x="56" y="11"/>
                  </a:lnTo>
                  <a:lnTo>
                    <a:pt x="61" y="13"/>
                  </a:lnTo>
                  <a:lnTo>
                    <a:pt x="65" y="14"/>
                  </a:lnTo>
                  <a:lnTo>
                    <a:pt x="70" y="16"/>
                  </a:lnTo>
                  <a:lnTo>
                    <a:pt x="74" y="18"/>
                  </a:lnTo>
                  <a:lnTo>
                    <a:pt x="79" y="19"/>
                  </a:lnTo>
                  <a:lnTo>
                    <a:pt x="83" y="21"/>
                  </a:lnTo>
                  <a:lnTo>
                    <a:pt x="88" y="24"/>
                  </a:lnTo>
                  <a:lnTo>
                    <a:pt x="92" y="26"/>
                  </a:lnTo>
                  <a:lnTo>
                    <a:pt x="97" y="28"/>
                  </a:lnTo>
                  <a:lnTo>
                    <a:pt x="100" y="29"/>
                  </a:lnTo>
                  <a:lnTo>
                    <a:pt x="104" y="32"/>
                  </a:lnTo>
                  <a:lnTo>
                    <a:pt x="108" y="35"/>
                  </a:lnTo>
                  <a:lnTo>
                    <a:pt x="113" y="37"/>
                  </a:lnTo>
                  <a:lnTo>
                    <a:pt x="116" y="40"/>
                  </a:lnTo>
                  <a:lnTo>
                    <a:pt x="120" y="43"/>
                  </a:lnTo>
                  <a:lnTo>
                    <a:pt x="124" y="46"/>
                  </a:lnTo>
                  <a:lnTo>
                    <a:pt x="126" y="49"/>
                  </a:lnTo>
                  <a:lnTo>
                    <a:pt x="130" y="52"/>
                  </a:lnTo>
                  <a:lnTo>
                    <a:pt x="133" y="56"/>
                  </a:lnTo>
                  <a:lnTo>
                    <a:pt x="133" y="55"/>
                  </a:lnTo>
                  <a:lnTo>
                    <a:pt x="132" y="55"/>
                  </a:lnTo>
                  <a:lnTo>
                    <a:pt x="132" y="54"/>
                  </a:lnTo>
                  <a:lnTo>
                    <a:pt x="131" y="54"/>
                  </a:lnTo>
                  <a:lnTo>
                    <a:pt x="130" y="54"/>
                  </a:lnTo>
                  <a:lnTo>
                    <a:pt x="130" y="53"/>
                  </a:lnTo>
                  <a:lnTo>
                    <a:pt x="129" y="53"/>
                  </a:lnTo>
                  <a:lnTo>
                    <a:pt x="128" y="52"/>
                  </a:lnTo>
                  <a:lnTo>
                    <a:pt x="127" y="52"/>
                  </a:lnTo>
                  <a:lnTo>
                    <a:pt x="126" y="51"/>
                  </a:lnTo>
                  <a:lnTo>
                    <a:pt x="125" y="51"/>
                  </a:lnTo>
                  <a:lnTo>
                    <a:pt x="124" y="50"/>
                  </a:lnTo>
                  <a:lnTo>
                    <a:pt x="123" y="49"/>
                  </a:lnTo>
                  <a:lnTo>
                    <a:pt x="121" y="48"/>
                  </a:lnTo>
                  <a:lnTo>
                    <a:pt x="120" y="47"/>
                  </a:lnTo>
                  <a:lnTo>
                    <a:pt x="118" y="47"/>
                  </a:lnTo>
                  <a:lnTo>
                    <a:pt x="116" y="46"/>
                  </a:lnTo>
                  <a:lnTo>
                    <a:pt x="115" y="46"/>
                  </a:lnTo>
                  <a:lnTo>
                    <a:pt x="113" y="45"/>
                  </a:lnTo>
                  <a:lnTo>
                    <a:pt x="111" y="44"/>
                  </a:lnTo>
                  <a:lnTo>
                    <a:pt x="109" y="43"/>
                  </a:lnTo>
                  <a:lnTo>
                    <a:pt x="107" y="42"/>
                  </a:lnTo>
                  <a:lnTo>
                    <a:pt x="105" y="41"/>
                  </a:lnTo>
                  <a:lnTo>
                    <a:pt x="0" y="2"/>
                  </a:lnTo>
                  <a:lnTo>
                    <a:pt x="0" y="0"/>
                  </a:lnTo>
                </a:path>
              </a:pathLst>
            </a:custGeom>
            <a:solidFill>
              <a:srgbClr val="BFBFBF"/>
            </a:solidFill>
            <a:ln w="12700" cap="rnd">
              <a:noFill/>
              <a:round/>
              <a:headEnd/>
              <a:tailEnd/>
            </a:ln>
          </p:spPr>
          <p:txBody>
            <a:bodyPr/>
            <a:lstStyle/>
            <a:p>
              <a:endParaRPr lang="en-US"/>
            </a:p>
          </p:txBody>
        </p:sp>
        <p:sp>
          <p:nvSpPr>
            <p:cNvPr id="43147" name="Freeform 113"/>
            <p:cNvSpPr>
              <a:spLocks noChangeAspect="1"/>
            </p:cNvSpPr>
            <p:nvPr/>
          </p:nvSpPr>
          <p:spPr bwMode="auto">
            <a:xfrm>
              <a:off x="200" y="1391"/>
              <a:ext cx="238" cy="122"/>
            </a:xfrm>
            <a:custGeom>
              <a:avLst/>
              <a:gdLst>
                <a:gd name="T0" fmla="*/ 72 w 238"/>
                <a:gd name="T1" fmla="*/ 50 h 122"/>
                <a:gd name="T2" fmla="*/ 81 w 238"/>
                <a:gd name="T3" fmla="*/ 52 h 122"/>
                <a:gd name="T4" fmla="*/ 93 w 238"/>
                <a:gd name="T5" fmla="*/ 57 h 122"/>
                <a:gd name="T6" fmla="*/ 109 w 238"/>
                <a:gd name="T7" fmla="*/ 63 h 122"/>
                <a:gd name="T8" fmla="*/ 127 w 238"/>
                <a:gd name="T9" fmla="*/ 70 h 122"/>
                <a:gd name="T10" fmla="*/ 147 w 238"/>
                <a:gd name="T11" fmla="*/ 78 h 122"/>
                <a:gd name="T12" fmla="*/ 168 w 238"/>
                <a:gd name="T13" fmla="*/ 86 h 122"/>
                <a:gd name="T14" fmla="*/ 189 w 238"/>
                <a:gd name="T15" fmla="*/ 95 h 122"/>
                <a:gd name="T16" fmla="*/ 209 w 238"/>
                <a:gd name="T17" fmla="*/ 105 h 122"/>
                <a:gd name="T18" fmla="*/ 226 w 238"/>
                <a:gd name="T19" fmla="*/ 115 h 122"/>
                <a:gd name="T20" fmla="*/ 236 w 238"/>
                <a:gd name="T21" fmla="*/ 120 h 122"/>
                <a:gd name="T22" fmla="*/ 232 w 238"/>
                <a:gd name="T23" fmla="*/ 116 h 122"/>
                <a:gd name="T24" fmla="*/ 226 w 238"/>
                <a:gd name="T25" fmla="*/ 110 h 122"/>
                <a:gd name="T26" fmla="*/ 218 w 238"/>
                <a:gd name="T27" fmla="*/ 102 h 122"/>
                <a:gd name="T28" fmla="*/ 207 w 238"/>
                <a:gd name="T29" fmla="*/ 92 h 122"/>
                <a:gd name="T30" fmla="*/ 196 w 238"/>
                <a:gd name="T31" fmla="*/ 81 h 122"/>
                <a:gd name="T32" fmla="*/ 185 w 238"/>
                <a:gd name="T33" fmla="*/ 70 h 122"/>
                <a:gd name="T34" fmla="*/ 173 w 238"/>
                <a:gd name="T35" fmla="*/ 60 h 122"/>
                <a:gd name="T36" fmla="*/ 164 w 238"/>
                <a:gd name="T37" fmla="*/ 50 h 122"/>
                <a:gd name="T38" fmla="*/ 154 w 238"/>
                <a:gd name="T39" fmla="*/ 43 h 122"/>
                <a:gd name="T40" fmla="*/ 147 w 238"/>
                <a:gd name="T41" fmla="*/ 37 h 122"/>
                <a:gd name="T42" fmla="*/ 127 w 238"/>
                <a:gd name="T43" fmla="*/ 33 h 122"/>
                <a:gd name="T44" fmla="*/ 128 w 238"/>
                <a:gd name="T45" fmla="*/ 34 h 122"/>
                <a:gd name="T46" fmla="*/ 128 w 238"/>
                <a:gd name="T47" fmla="*/ 37 h 122"/>
                <a:gd name="T48" fmla="*/ 129 w 238"/>
                <a:gd name="T49" fmla="*/ 40 h 122"/>
                <a:gd name="T50" fmla="*/ 130 w 238"/>
                <a:gd name="T51" fmla="*/ 42 h 122"/>
                <a:gd name="T52" fmla="*/ 131 w 238"/>
                <a:gd name="T53" fmla="*/ 44 h 122"/>
                <a:gd name="T54" fmla="*/ 132 w 238"/>
                <a:gd name="T55" fmla="*/ 47 h 122"/>
                <a:gd name="T56" fmla="*/ 133 w 238"/>
                <a:gd name="T57" fmla="*/ 49 h 122"/>
                <a:gd name="T58" fmla="*/ 130 w 238"/>
                <a:gd name="T59" fmla="*/ 48 h 122"/>
                <a:gd name="T60" fmla="*/ 127 w 238"/>
                <a:gd name="T61" fmla="*/ 48 h 122"/>
                <a:gd name="T62" fmla="*/ 125 w 238"/>
                <a:gd name="T63" fmla="*/ 47 h 122"/>
                <a:gd name="T64" fmla="*/ 121 w 238"/>
                <a:gd name="T65" fmla="*/ 46 h 122"/>
                <a:gd name="T66" fmla="*/ 117 w 238"/>
                <a:gd name="T67" fmla="*/ 44 h 122"/>
                <a:gd name="T68" fmla="*/ 113 w 238"/>
                <a:gd name="T69" fmla="*/ 43 h 122"/>
                <a:gd name="T70" fmla="*/ 109 w 238"/>
                <a:gd name="T71" fmla="*/ 43 h 122"/>
                <a:gd name="T72" fmla="*/ 106 w 238"/>
                <a:gd name="T73" fmla="*/ 41 h 122"/>
                <a:gd name="T74" fmla="*/ 103 w 238"/>
                <a:gd name="T75" fmla="*/ 40 h 122"/>
                <a:gd name="T76" fmla="*/ 98 w 238"/>
                <a:gd name="T77" fmla="*/ 37 h 122"/>
                <a:gd name="T78" fmla="*/ 89 w 238"/>
                <a:gd name="T79" fmla="*/ 34 h 122"/>
                <a:gd name="T80" fmla="*/ 78 w 238"/>
                <a:gd name="T81" fmla="*/ 30 h 122"/>
                <a:gd name="T82" fmla="*/ 65 w 238"/>
                <a:gd name="T83" fmla="*/ 25 h 122"/>
                <a:gd name="T84" fmla="*/ 52 w 238"/>
                <a:gd name="T85" fmla="*/ 19 h 122"/>
                <a:gd name="T86" fmla="*/ 38 w 238"/>
                <a:gd name="T87" fmla="*/ 14 h 122"/>
                <a:gd name="T88" fmla="*/ 26 w 238"/>
                <a:gd name="T89" fmla="*/ 9 h 122"/>
                <a:gd name="T90" fmla="*/ 15 w 238"/>
                <a:gd name="T91" fmla="*/ 5 h 122"/>
                <a:gd name="T92" fmla="*/ 6 w 238"/>
                <a:gd name="T93" fmla="*/ 2 h 122"/>
                <a:gd name="T94" fmla="*/ 1 w 238"/>
                <a:gd name="T95" fmla="*/ 0 h 1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38"/>
                <a:gd name="T145" fmla="*/ 0 h 122"/>
                <a:gd name="T146" fmla="*/ 238 w 238"/>
                <a:gd name="T147" fmla="*/ 122 h 12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38" h="122">
                  <a:moveTo>
                    <a:pt x="70" y="49"/>
                  </a:moveTo>
                  <a:lnTo>
                    <a:pt x="71" y="49"/>
                  </a:lnTo>
                  <a:lnTo>
                    <a:pt x="72" y="50"/>
                  </a:lnTo>
                  <a:lnTo>
                    <a:pt x="75" y="51"/>
                  </a:lnTo>
                  <a:lnTo>
                    <a:pt x="77" y="51"/>
                  </a:lnTo>
                  <a:lnTo>
                    <a:pt x="81" y="52"/>
                  </a:lnTo>
                  <a:lnTo>
                    <a:pt x="84" y="54"/>
                  </a:lnTo>
                  <a:lnTo>
                    <a:pt x="88" y="56"/>
                  </a:lnTo>
                  <a:lnTo>
                    <a:pt x="93" y="57"/>
                  </a:lnTo>
                  <a:lnTo>
                    <a:pt x="98" y="59"/>
                  </a:lnTo>
                  <a:lnTo>
                    <a:pt x="103" y="61"/>
                  </a:lnTo>
                  <a:lnTo>
                    <a:pt x="109" y="63"/>
                  </a:lnTo>
                  <a:lnTo>
                    <a:pt x="115" y="66"/>
                  </a:lnTo>
                  <a:lnTo>
                    <a:pt x="121" y="68"/>
                  </a:lnTo>
                  <a:lnTo>
                    <a:pt x="127" y="70"/>
                  </a:lnTo>
                  <a:lnTo>
                    <a:pt x="134" y="73"/>
                  </a:lnTo>
                  <a:lnTo>
                    <a:pt x="140" y="76"/>
                  </a:lnTo>
                  <a:lnTo>
                    <a:pt x="147" y="78"/>
                  </a:lnTo>
                  <a:lnTo>
                    <a:pt x="154" y="81"/>
                  </a:lnTo>
                  <a:lnTo>
                    <a:pt x="161" y="84"/>
                  </a:lnTo>
                  <a:lnTo>
                    <a:pt x="168" y="86"/>
                  </a:lnTo>
                  <a:lnTo>
                    <a:pt x="174" y="90"/>
                  </a:lnTo>
                  <a:lnTo>
                    <a:pt x="182" y="93"/>
                  </a:lnTo>
                  <a:lnTo>
                    <a:pt x="189" y="95"/>
                  </a:lnTo>
                  <a:lnTo>
                    <a:pt x="195" y="99"/>
                  </a:lnTo>
                  <a:lnTo>
                    <a:pt x="202" y="102"/>
                  </a:lnTo>
                  <a:lnTo>
                    <a:pt x="209" y="105"/>
                  </a:lnTo>
                  <a:lnTo>
                    <a:pt x="215" y="109"/>
                  </a:lnTo>
                  <a:lnTo>
                    <a:pt x="220" y="112"/>
                  </a:lnTo>
                  <a:lnTo>
                    <a:pt x="226" y="115"/>
                  </a:lnTo>
                  <a:lnTo>
                    <a:pt x="231" y="118"/>
                  </a:lnTo>
                  <a:lnTo>
                    <a:pt x="237" y="121"/>
                  </a:lnTo>
                  <a:lnTo>
                    <a:pt x="236" y="120"/>
                  </a:lnTo>
                  <a:lnTo>
                    <a:pt x="235" y="119"/>
                  </a:lnTo>
                  <a:lnTo>
                    <a:pt x="234" y="118"/>
                  </a:lnTo>
                  <a:lnTo>
                    <a:pt x="232" y="116"/>
                  </a:lnTo>
                  <a:lnTo>
                    <a:pt x="230" y="114"/>
                  </a:lnTo>
                  <a:lnTo>
                    <a:pt x="228" y="112"/>
                  </a:lnTo>
                  <a:lnTo>
                    <a:pt x="226" y="110"/>
                  </a:lnTo>
                  <a:lnTo>
                    <a:pt x="223" y="107"/>
                  </a:lnTo>
                  <a:lnTo>
                    <a:pt x="219" y="104"/>
                  </a:lnTo>
                  <a:lnTo>
                    <a:pt x="218" y="102"/>
                  </a:lnTo>
                  <a:lnTo>
                    <a:pt x="214" y="98"/>
                  </a:lnTo>
                  <a:lnTo>
                    <a:pt x="210" y="95"/>
                  </a:lnTo>
                  <a:lnTo>
                    <a:pt x="207" y="92"/>
                  </a:lnTo>
                  <a:lnTo>
                    <a:pt x="204" y="88"/>
                  </a:lnTo>
                  <a:lnTo>
                    <a:pt x="200" y="85"/>
                  </a:lnTo>
                  <a:lnTo>
                    <a:pt x="196" y="81"/>
                  </a:lnTo>
                  <a:lnTo>
                    <a:pt x="192" y="77"/>
                  </a:lnTo>
                  <a:lnTo>
                    <a:pt x="189" y="74"/>
                  </a:lnTo>
                  <a:lnTo>
                    <a:pt x="185" y="70"/>
                  </a:lnTo>
                  <a:lnTo>
                    <a:pt x="181" y="67"/>
                  </a:lnTo>
                  <a:lnTo>
                    <a:pt x="177" y="63"/>
                  </a:lnTo>
                  <a:lnTo>
                    <a:pt x="173" y="60"/>
                  </a:lnTo>
                  <a:lnTo>
                    <a:pt x="170" y="56"/>
                  </a:lnTo>
                  <a:lnTo>
                    <a:pt x="166" y="53"/>
                  </a:lnTo>
                  <a:lnTo>
                    <a:pt x="164" y="50"/>
                  </a:lnTo>
                  <a:lnTo>
                    <a:pt x="160" y="48"/>
                  </a:lnTo>
                  <a:lnTo>
                    <a:pt x="157" y="45"/>
                  </a:lnTo>
                  <a:lnTo>
                    <a:pt x="154" y="43"/>
                  </a:lnTo>
                  <a:lnTo>
                    <a:pt x="152" y="40"/>
                  </a:lnTo>
                  <a:lnTo>
                    <a:pt x="149" y="38"/>
                  </a:lnTo>
                  <a:lnTo>
                    <a:pt x="147" y="37"/>
                  </a:lnTo>
                  <a:lnTo>
                    <a:pt x="146" y="39"/>
                  </a:lnTo>
                  <a:lnTo>
                    <a:pt x="127" y="32"/>
                  </a:lnTo>
                  <a:lnTo>
                    <a:pt x="127" y="33"/>
                  </a:lnTo>
                  <a:lnTo>
                    <a:pt x="128" y="34"/>
                  </a:lnTo>
                  <a:lnTo>
                    <a:pt x="127" y="34"/>
                  </a:lnTo>
                  <a:lnTo>
                    <a:pt x="128" y="34"/>
                  </a:lnTo>
                  <a:lnTo>
                    <a:pt x="128" y="35"/>
                  </a:lnTo>
                  <a:lnTo>
                    <a:pt x="128" y="36"/>
                  </a:lnTo>
                  <a:lnTo>
                    <a:pt x="128" y="37"/>
                  </a:lnTo>
                  <a:lnTo>
                    <a:pt x="128" y="38"/>
                  </a:lnTo>
                  <a:lnTo>
                    <a:pt x="129" y="39"/>
                  </a:lnTo>
                  <a:lnTo>
                    <a:pt x="129" y="40"/>
                  </a:lnTo>
                  <a:lnTo>
                    <a:pt x="130" y="40"/>
                  </a:lnTo>
                  <a:lnTo>
                    <a:pt x="130" y="41"/>
                  </a:lnTo>
                  <a:lnTo>
                    <a:pt x="130" y="42"/>
                  </a:lnTo>
                  <a:lnTo>
                    <a:pt x="130" y="43"/>
                  </a:lnTo>
                  <a:lnTo>
                    <a:pt x="131" y="43"/>
                  </a:lnTo>
                  <a:lnTo>
                    <a:pt x="131" y="44"/>
                  </a:lnTo>
                  <a:lnTo>
                    <a:pt x="131" y="45"/>
                  </a:lnTo>
                  <a:lnTo>
                    <a:pt x="132" y="46"/>
                  </a:lnTo>
                  <a:lnTo>
                    <a:pt x="132" y="47"/>
                  </a:lnTo>
                  <a:lnTo>
                    <a:pt x="133" y="48"/>
                  </a:lnTo>
                  <a:lnTo>
                    <a:pt x="134" y="49"/>
                  </a:lnTo>
                  <a:lnTo>
                    <a:pt x="133" y="49"/>
                  </a:lnTo>
                  <a:lnTo>
                    <a:pt x="132" y="49"/>
                  </a:lnTo>
                  <a:lnTo>
                    <a:pt x="131" y="49"/>
                  </a:lnTo>
                  <a:lnTo>
                    <a:pt x="130" y="48"/>
                  </a:lnTo>
                  <a:lnTo>
                    <a:pt x="129" y="48"/>
                  </a:lnTo>
                  <a:lnTo>
                    <a:pt x="128" y="48"/>
                  </a:lnTo>
                  <a:lnTo>
                    <a:pt x="127" y="48"/>
                  </a:lnTo>
                  <a:lnTo>
                    <a:pt x="127" y="47"/>
                  </a:lnTo>
                  <a:lnTo>
                    <a:pt x="126" y="47"/>
                  </a:lnTo>
                  <a:lnTo>
                    <a:pt x="125" y="47"/>
                  </a:lnTo>
                  <a:lnTo>
                    <a:pt x="123" y="46"/>
                  </a:lnTo>
                  <a:lnTo>
                    <a:pt x="122" y="46"/>
                  </a:lnTo>
                  <a:lnTo>
                    <a:pt x="121" y="46"/>
                  </a:lnTo>
                  <a:lnTo>
                    <a:pt x="119" y="45"/>
                  </a:lnTo>
                  <a:lnTo>
                    <a:pt x="118" y="45"/>
                  </a:lnTo>
                  <a:lnTo>
                    <a:pt x="117" y="44"/>
                  </a:lnTo>
                  <a:lnTo>
                    <a:pt x="116" y="44"/>
                  </a:lnTo>
                  <a:lnTo>
                    <a:pt x="114" y="44"/>
                  </a:lnTo>
                  <a:lnTo>
                    <a:pt x="113" y="43"/>
                  </a:lnTo>
                  <a:lnTo>
                    <a:pt x="112" y="43"/>
                  </a:lnTo>
                  <a:lnTo>
                    <a:pt x="110" y="43"/>
                  </a:lnTo>
                  <a:lnTo>
                    <a:pt x="109" y="43"/>
                  </a:lnTo>
                  <a:lnTo>
                    <a:pt x="109" y="42"/>
                  </a:lnTo>
                  <a:lnTo>
                    <a:pt x="107" y="42"/>
                  </a:lnTo>
                  <a:lnTo>
                    <a:pt x="106" y="41"/>
                  </a:lnTo>
                  <a:lnTo>
                    <a:pt x="105" y="41"/>
                  </a:lnTo>
                  <a:lnTo>
                    <a:pt x="104" y="40"/>
                  </a:lnTo>
                  <a:lnTo>
                    <a:pt x="103" y="40"/>
                  </a:lnTo>
                  <a:lnTo>
                    <a:pt x="102" y="39"/>
                  </a:lnTo>
                  <a:lnTo>
                    <a:pt x="100" y="39"/>
                  </a:lnTo>
                  <a:lnTo>
                    <a:pt x="98" y="37"/>
                  </a:lnTo>
                  <a:lnTo>
                    <a:pt x="95" y="36"/>
                  </a:lnTo>
                  <a:lnTo>
                    <a:pt x="92" y="35"/>
                  </a:lnTo>
                  <a:lnTo>
                    <a:pt x="89" y="34"/>
                  </a:lnTo>
                  <a:lnTo>
                    <a:pt x="85" y="33"/>
                  </a:lnTo>
                  <a:lnTo>
                    <a:pt x="82" y="32"/>
                  </a:lnTo>
                  <a:lnTo>
                    <a:pt x="78" y="30"/>
                  </a:lnTo>
                  <a:lnTo>
                    <a:pt x="73" y="28"/>
                  </a:lnTo>
                  <a:lnTo>
                    <a:pt x="69" y="26"/>
                  </a:lnTo>
                  <a:lnTo>
                    <a:pt x="65" y="25"/>
                  </a:lnTo>
                  <a:lnTo>
                    <a:pt x="61" y="23"/>
                  </a:lnTo>
                  <a:lnTo>
                    <a:pt x="55" y="21"/>
                  </a:lnTo>
                  <a:lnTo>
                    <a:pt x="52" y="19"/>
                  </a:lnTo>
                  <a:lnTo>
                    <a:pt x="46" y="17"/>
                  </a:lnTo>
                  <a:lnTo>
                    <a:pt x="43" y="16"/>
                  </a:lnTo>
                  <a:lnTo>
                    <a:pt x="38" y="14"/>
                  </a:lnTo>
                  <a:lnTo>
                    <a:pt x="34" y="13"/>
                  </a:lnTo>
                  <a:lnTo>
                    <a:pt x="29" y="11"/>
                  </a:lnTo>
                  <a:lnTo>
                    <a:pt x="26" y="9"/>
                  </a:lnTo>
                  <a:lnTo>
                    <a:pt x="21" y="8"/>
                  </a:lnTo>
                  <a:lnTo>
                    <a:pt x="18" y="7"/>
                  </a:lnTo>
                  <a:lnTo>
                    <a:pt x="15" y="5"/>
                  </a:lnTo>
                  <a:lnTo>
                    <a:pt x="11" y="4"/>
                  </a:lnTo>
                  <a:lnTo>
                    <a:pt x="9" y="3"/>
                  </a:lnTo>
                  <a:lnTo>
                    <a:pt x="6" y="2"/>
                  </a:lnTo>
                  <a:lnTo>
                    <a:pt x="4" y="1"/>
                  </a:lnTo>
                  <a:lnTo>
                    <a:pt x="2" y="0"/>
                  </a:lnTo>
                  <a:lnTo>
                    <a:pt x="1" y="0"/>
                  </a:lnTo>
                  <a:lnTo>
                    <a:pt x="0" y="0"/>
                  </a:lnTo>
                  <a:lnTo>
                    <a:pt x="70" y="49"/>
                  </a:lnTo>
                </a:path>
              </a:pathLst>
            </a:custGeom>
            <a:solidFill>
              <a:srgbClr val="B2B2B2"/>
            </a:solidFill>
            <a:ln w="12700" cap="rnd">
              <a:noFill/>
              <a:round/>
              <a:headEnd/>
              <a:tailEnd/>
            </a:ln>
          </p:spPr>
          <p:txBody>
            <a:bodyPr/>
            <a:lstStyle/>
            <a:p>
              <a:endParaRPr lang="en-US"/>
            </a:p>
          </p:txBody>
        </p:sp>
        <p:sp>
          <p:nvSpPr>
            <p:cNvPr id="43148" name="Line 114"/>
            <p:cNvSpPr>
              <a:spLocks noChangeAspect="1" noChangeShapeType="1"/>
            </p:cNvSpPr>
            <p:nvPr/>
          </p:nvSpPr>
          <p:spPr bwMode="auto">
            <a:xfrm flipH="1">
              <a:off x="153" y="1533"/>
              <a:ext cx="14" cy="12"/>
            </a:xfrm>
            <a:prstGeom prst="line">
              <a:avLst/>
            </a:prstGeom>
            <a:noFill/>
            <a:ln w="12700">
              <a:solidFill>
                <a:srgbClr val="000000"/>
              </a:solidFill>
              <a:round/>
              <a:headEnd/>
              <a:tailEnd/>
            </a:ln>
          </p:spPr>
          <p:txBody>
            <a:bodyPr wrap="none" anchor="ctr"/>
            <a:lstStyle/>
            <a:p>
              <a:endParaRPr lang="en-US"/>
            </a:p>
          </p:txBody>
        </p:sp>
        <p:sp>
          <p:nvSpPr>
            <p:cNvPr id="43149" name="Freeform 115"/>
            <p:cNvSpPr>
              <a:spLocks noChangeAspect="1"/>
            </p:cNvSpPr>
            <p:nvPr/>
          </p:nvSpPr>
          <p:spPr bwMode="auto">
            <a:xfrm>
              <a:off x="175" y="1535"/>
              <a:ext cx="17" cy="25"/>
            </a:xfrm>
            <a:custGeom>
              <a:avLst/>
              <a:gdLst>
                <a:gd name="T0" fmla="*/ 3 w 17"/>
                <a:gd name="T1" fmla="*/ 0 h 25"/>
                <a:gd name="T2" fmla="*/ 0 w 17"/>
                <a:gd name="T3" fmla="*/ 11 h 25"/>
                <a:gd name="T4" fmla="*/ 16 w 17"/>
                <a:gd name="T5" fmla="*/ 24 h 25"/>
                <a:gd name="T6" fmla="*/ 0 60000 65536"/>
                <a:gd name="T7" fmla="*/ 0 60000 65536"/>
                <a:gd name="T8" fmla="*/ 0 60000 65536"/>
                <a:gd name="T9" fmla="*/ 0 w 17"/>
                <a:gd name="T10" fmla="*/ 0 h 25"/>
                <a:gd name="T11" fmla="*/ 17 w 17"/>
                <a:gd name="T12" fmla="*/ 25 h 25"/>
              </a:gdLst>
              <a:ahLst/>
              <a:cxnLst>
                <a:cxn ang="T6">
                  <a:pos x="T0" y="T1"/>
                </a:cxn>
                <a:cxn ang="T7">
                  <a:pos x="T2" y="T3"/>
                </a:cxn>
                <a:cxn ang="T8">
                  <a:pos x="T4" y="T5"/>
                </a:cxn>
              </a:cxnLst>
              <a:rect l="T9" t="T10" r="T11" b="T12"/>
              <a:pathLst>
                <a:path w="17" h="25">
                  <a:moveTo>
                    <a:pt x="3" y="0"/>
                  </a:moveTo>
                  <a:lnTo>
                    <a:pt x="0" y="11"/>
                  </a:lnTo>
                  <a:lnTo>
                    <a:pt x="16" y="24"/>
                  </a:lnTo>
                </a:path>
              </a:pathLst>
            </a:custGeom>
            <a:noFill/>
            <a:ln w="12700" cap="rnd">
              <a:solidFill>
                <a:srgbClr val="000000"/>
              </a:solidFill>
              <a:round/>
              <a:headEnd/>
              <a:tailEnd/>
            </a:ln>
          </p:spPr>
          <p:txBody>
            <a:bodyPr/>
            <a:lstStyle/>
            <a:p>
              <a:endParaRPr lang="en-US"/>
            </a:p>
          </p:txBody>
        </p:sp>
        <p:sp>
          <p:nvSpPr>
            <p:cNvPr id="43150" name="Line 116"/>
            <p:cNvSpPr>
              <a:spLocks noChangeAspect="1" noChangeShapeType="1"/>
            </p:cNvSpPr>
            <p:nvPr/>
          </p:nvSpPr>
          <p:spPr bwMode="auto">
            <a:xfrm flipH="1" flipV="1">
              <a:off x="199" y="1543"/>
              <a:ext cx="6" cy="2"/>
            </a:xfrm>
            <a:prstGeom prst="line">
              <a:avLst/>
            </a:prstGeom>
            <a:noFill/>
            <a:ln w="12700">
              <a:noFill/>
              <a:round/>
              <a:headEnd/>
              <a:tailEnd/>
            </a:ln>
          </p:spPr>
          <p:txBody>
            <a:bodyPr wrap="none" anchor="ctr"/>
            <a:lstStyle/>
            <a:p>
              <a:endParaRPr lang="en-US"/>
            </a:p>
          </p:txBody>
        </p:sp>
        <p:sp>
          <p:nvSpPr>
            <p:cNvPr id="43151" name="Freeform 117"/>
            <p:cNvSpPr>
              <a:spLocks noChangeAspect="1"/>
            </p:cNvSpPr>
            <p:nvPr/>
          </p:nvSpPr>
          <p:spPr bwMode="auto">
            <a:xfrm>
              <a:off x="247" y="1505"/>
              <a:ext cx="185" cy="88"/>
            </a:xfrm>
            <a:custGeom>
              <a:avLst/>
              <a:gdLst>
                <a:gd name="T0" fmla="*/ 1 w 185"/>
                <a:gd name="T1" fmla="*/ 13 h 88"/>
                <a:gd name="T2" fmla="*/ 5 w 185"/>
                <a:gd name="T3" fmla="*/ 14 h 88"/>
                <a:gd name="T4" fmla="*/ 9 w 185"/>
                <a:gd name="T5" fmla="*/ 16 h 88"/>
                <a:gd name="T6" fmla="*/ 16 w 185"/>
                <a:gd name="T7" fmla="*/ 17 h 88"/>
                <a:gd name="T8" fmla="*/ 22 w 185"/>
                <a:gd name="T9" fmla="*/ 20 h 88"/>
                <a:gd name="T10" fmla="*/ 29 w 185"/>
                <a:gd name="T11" fmla="*/ 22 h 88"/>
                <a:gd name="T12" fmla="*/ 37 w 185"/>
                <a:gd name="T13" fmla="*/ 26 h 88"/>
                <a:gd name="T14" fmla="*/ 45 w 185"/>
                <a:gd name="T15" fmla="*/ 28 h 88"/>
                <a:gd name="T16" fmla="*/ 53 w 185"/>
                <a:gd name="T17" fmla="*/ 31 h 88"/>
                <a:gd name="T18" fmla="*/ 61 w 185"/>
                <a:gd name="T19" fmla="*/ 34 h 88"/>
                <a:gd name="T20" fmla="*/ 69 w 185"/>
                <a:gd name="T21" fmla="*/ 37 h 88"/>
                <a:gd name="T22" fmla="*/ 75 w 185"/>
                <a:gd name="T23" fmla="*/ 40 h 88"/>
                <a:gd name="T24" fmla="*/ 81 w 185"/>
                <a:gd name="T25" fmla="*/ 42 h 88"/>
                <a:gd name="T26" fmla="*/ 86 w 185"/>
                <a:gd name="T27" fmla="*/ 43 h 88"/>
                <a:gd name="T28" fmla="*/ 89 w 185"/>
                <a:gd name="T29" fmla="*/ 44 h 88"/>
                <a:gd name="T30" fmla="*/ 91 w 185"/>
                <a:gd name="T31" fmla="*/ 45 h 88"/>
                <a:gd name="T32" fmla="*/ 95 w 185"/>
                <a:gd name="T33" fmla="*/ 46 h 88"/>
                <a:gd name="T34" fmla="*/ 100 w 185"/>
                <a:gd name="T35" fmla="*/ 49 h 88"/>
                <a:gd name="T36" fmla="*/ 106 w 185"/>
                <a:gd name="T37" fmla="*/ 52 h 88"/>
                <a:gd name="T38" fmla="*/ 113 w 185"/>
                <a:gd name="T39" fmla="*/ 54 h 88"/>
                <a:gd name="T40" fmla="*/ 121 w 185"/>
                <a:gd name="T41" fmla="*/ 57 h 88"/>
                <a:gd name="T42" fmla="*/ 128 w 185"/>
                <a:gd name="T43" fmla="*/ 60 h 88"/>
                <a:gd name="T44" fmla="*/ 136 w 185"/>
                <a:gd name="T45" fmla="*/ 64 h 88"/>
                <a:gd name="T46" fmla="*/ 144 w 185"/>
                <a:gd name="T47" fmla="*/ 68 h 88"/>
                <a:gd name="T48" fmla="*/ 151 w 185"/>
                <a:gd name="T49" fmla="*/ 71 h 88"/>
                <a:gd name="T50" fmla="*/ 158 w 185"/>
                <a:gd name="T51" fmla="*/ 75 h 88"/>
                <a:gd name="T52" fmla="*/ 166 w 185"/>
                <a:gd name="T53" fmla="*/ 78 h 88"/>
                <a:gd name="T54" fmla="*/ 171 w 185"/>
                <a:gd name="T55" fmla="*/ 80 h 88"/>
                <a:gd name="T56" fmla="*/ 176 w 185"/>
                <a:gd name="T57" fmla="*/ 83 h 88"/>
                <a:gd name="T58" fmla="*/ 180 w 185"/>
                <a:gd name="T59" fmla="*/ 85 h 88"/>
                <a:gd name="T60" fmla="*/ 183 w 185"/>
                <a:gd name="T61" fmla="*/ 87 h 88"/>
                <a:gd name="T62" fmla="*/ 178 w 185"/>
                <a:gd name="T63" fmla="*/ 82 h 88"/>
                <a:gd name="T64" fmla="*/ 167 w 185"/>
                <a:gd name="T65" fmla="*/ 74 h 88"/>
                <a:gd name="T66" fmla="*/ 156 w 185"/>
                <a:gd name="T67" fmla="*/ 65 h 88"/>
                <a:gd name="T68" fmla="*/ 143 w 185"/>
                <a:gd name="T69" fmla="*/ 58 h 88"/>
                <a:gd name="T70" fmla="*/ 130 w 185"/>
                <a:gd name="T71" fmla="*/ 50 h 88"/>
                <a:gd name="T72" fmla="*/ 117 w 185"/>
                <a:gd name="T73" fmla="*/ 43 h 88"/>
                <a:gd name="T74" fmla="*/ 103 w 185"/>
                <a:gd name="T75" fmla="*/ 36 h 88"/>
                <a:gd name="T76" fmla="*/ 89 w 185"/>
                <a:gd name="T77" fmla="*/ 30 h 88"/>
                <a:gd name="T78" fmla="*/ 76 w 185"/>
                <a:gd name="T79" fmla="*/ 25 h 88"/>
                <a:gd name="T80" fmla="*/ 63 w 185"/>
                <a:gd name="T81" fmla="*/ 19 h 88"/>
                <a:gd name="T82" fmla="*/ 52 w 185"/>
                <a:gd name="T83" fmla="*/ 16 h 88"/>
                <a:gd name="T84" fmla="*/ 40 w 185"/>
                <a:gd name="T85" fmla="*/ 11 h 88"/>
                <a:gd name="T86" fmla="*/ 30 w 185"/>
                <a:gd name="T87" fmla="*/ 8 h 88"/>
                <a:gd name="T88" fmla="*/ 20 w 185"/>
                <a:gd name="T89" fmla="*/ 5 h 88"/>
                <a:gd name="T90" fmla="*/ 12 w 185"/>
                <a:gd name="T91" fmla="*/ 2 h 88"/>
                <a:gd name="T92" fmla="*/ 7 w 185"/>
                <a:gd name="T93" fmla="*/ 0 h 88"/>
                <a:gd name="T94" fmla="*/ 4 w 185"/>
                <a:gd name="T95" fmla="*/ 1 h 88"/>
                <a:gd name="T96" fmla="*/ 3 w 185"/>
                <a:gd name="T97" fmla="*/ 2 h 88"/>
                <a:gd name="T98" fmla="*/ 3 w 185"/>
                <a:gd name="T99" fmla="*/ 4 h 88"/>
                <a:gd name="T100" fmla="*/ 2 w 185"/>
                <a:gd name="T101" fmla="*/ 5 h 88"/>
                <a:gd name="T102" fmla="*/ 2 w 185"/>
                <a:gd name="T103" fmla="*/ 7 h 88"/>
                <a:gd name="T104" fmla="*/ 1 w 185"/>
                <a:gd name="T105" fmla="*/ 9 h 88"/>
                <a:gd name="T106" fmla="*/ 0 w 185"/>
                <a:gd name="T107" fmla="*/ 10 h 88"/>
                <a:gd name="T108" fmla="*/ 0 w 185"/>
                <a:gd name="T109" fmla="*/ 12 h 88"/>
                <a:gd name="T110" fmla="*/ 0 w 185"/>
                <a:gd name="T111" fmla="*/ 13 h 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5"/>
                <a:gd name="T169" fmla="*/ 0 h 88"/>
                <a:gd name="T170" fmla="*/ 185 w 185"/>
                <a:gd name="T171" fmla="*/ 88 h 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5" h="88">
                  <a:moveTo>
                    <a:pt x="0" y="13"/>
                  </a:moveTo>
                  <a:lnTo>
                    <a:pt x="1" y="13"/>
                  </a:lnTo>
                  <a:lnTo>
                    <a:pt x="2" y="14"/>
                  </a:lnTo>
                  <a:lnTo>
                    <a:pt x="5" y="14"/>
                  </a:lnTo>
                  <a:lnTo>
                    <a:pt x="7" y="15"/>
                  </a:lnTo>
                  <a:lnTo>
                    <a:pt x="9" y="16"/>
                  </a:lnTo>
                  <a:lnTo>
                    <a:pt x="12" y="17"/>
                  </a:lnTo>
                  <a:lnTo>
                    <a:pt x="16" y="17"/>
                  </a:lnTo>
                  <a:lnTo>
                    <a:pt x="18" y="18"/>
                  </a:lnTo>
                  <a:lnTo>
                    <a:pt x="22" y="20"/>
                  </a:lnTo>
                  <a:lnTo>
                    <a:pt x="26" y="21"/>
                  </a:lnTo>
                  <a:lnTo>
                    <a:pt x="29" y="22"/>
                  </a:lnTo>
                  <a:lnTo>
                    <a:pt x="34" y="24"/>
                  </a:lnTo>
                  <a:lnTo>
                    <a:pt x="37" y="26"/>
                  </a:lnTo>
                  <a:lnTo>
                    <a:pt x="42" y="26"/>
                  </a:lnTo>
                  <a:lnTo>
                    <a:pt x="45" y="28"/>
                  </a:lnTo>
                  <a:lnTo>
                    <a:pt x="50" y="30"/>
                  </a:lnTo>
                  <a:lnTo>
                    <a:pt x="53" y="31"/>
                  </a:lnTo>
                  <a:lnTo>
                    <a:pt x="58" y="33"/>
                  </a:lnTo>
                  <a:lnTo>
                    <a:pt x="61" y="34"/>
                  </a:lnTo>
                  <a:lnTo>
                    <a:pt x="65" y="35"/>
                  </a:lnTo>
                  <a:lnTo>
                    <a:pt x="69" y="37"/>
                  </a:lnTo>
                  <a:lnTo>
                    <a:pt x="72" y="38"/>
                  </a:lnTo>
                  <a:lnTo>
                    <a:pt x="75" y="40"/>
                  </a:lnTo>
                  <a:lnTo>
                    <a:pt x="78" y="41"/>
                  </a:lnTo>
                  <a:lnTo>
                    <a:pt x="81" y="42"/>
                  </a:lnTo>
                  <a:lnTo>
                    <a:pt x="84" y="43"/>
                  </a:lnTo>
                  <a:lnTo>
                    <a:pt x="86" y="43"/>
                  </a:lnTo>
                  <a:lnTo>
                    <a:pt x="87" y="44"/>
                  </a:lnTo>
                  <a:lnTo>
                    <a:pt x="89" y="44"/>
                  </a:lnTo>
                  <a:lnTo>
                    <a:pt x="90" y="45"/>
                  </a:lnTo>
                  <a:lnTo>
                    <a:pt x="91" y="45"/>
                  </a:lnTo>
                  <a:lnTo>
                    <a:pt x="93" y="46"/>
                  </a:lnTo>
                  <a:lnTo>
                    <a:pt x="95" y="46"/>
                  </a:lnTo>
                  <a:lnTo>
                    <a:pt x="97" y="47"/>
                  </a:lnTo>
                  <a:lnTo>
                    <a:pt x="100" y="49"/>
                  </a:lnTo>
                  <a:lnTo>
                    <a:pt x="103" y="50"/>
                  </a:lnTo>
                  <a:lnTo>
                    <a:pt x="106" y="52"/>
                  </a:lnTo>
                  <a:lnTo>
                    <a:pt x="110" y="52"/>
                  </a:lnTo>
                  <a:lnTo>
                    <a:pt x="113" y="54"/>
                  </a:lnTo>
                  <a:lnTo>
                    <a:pt x="117" y="55"/>
                  </a:lnTo>
                  <a:lnTo>
                    <a:pt x="121" y="57"/>
                  </a:lnTo>
                  <a:lnTo>
                    <a:pt x="124" y="59"/>
                  </a:lnTo>
                  <a:lnTo>
                    <a:pt x="128" y="60"/>
                  </a:lnTo>
                  <a:lnTo>
                    <a:pt x="131" y="62"/>
                  </a:lnTo>
                  <a:lnTo>
                    <a:pt x="136" y="64"/>
                  </a:lnTo>
                  <a:lnTo>
                    <a:pt x="140" y="66"/>
                  </a:lnTo>
                  <a:lnTo>
                    <a:pt x="144" y="68"/>
                  </a:lnTo>
                  <a:lnTo>
                    <a:pt x="148" y="69"/>
                  </a:lnTo>
                  <a:lnTo>
                    <a:pt x="151" y="71"/>
                  </a:lnTo>
                  <a:lnTo>
                    <a:pt x="156" y="73"/>
                  </a:lnTo>
                  <a:lnTo>
                    <a:pt x="158" y="75"/>
                  </a:lnTo>
                  <a:lnTo>
                    <a:pt x="162" y="77"/>
                  </a:lnTo>
                  <a:lnTo>
                    <a:pt x="166" y="78"/>
                  </a:lnTo>
                  <a:lnTo>
                    <a:pt x="168" y="79"/>
                  </a:lnTo>
                  <a:lnTo>
                    <a:pt x="171" y="80"/>
                  </a:lnTo>
                  <a:lnTo>
                    <a:pt x="174" y="82"/>
                  </a:lnTo>
                  <a:lnTo>
                    <a:pt x="176" y="83"/>
                  </a:lnTo>
                  <a:lnTo>
                    <a:pt x="178" y="84"/>
                  </a:lnTo>
                  <a:lnTo>
                    <a:pt x="180" y="85"/>
                  </a:lnTo>
                  <a:lnTo>
                    <a:pt x="182" y="86"/>
                  </a:lnTo>
                  <a:lnTo>
                    <a:pt x="183" y="87"/>
                  </a:lnTo>
                  <a:lnTo>
                    <a:pt x="184" y="87"/>
                  </a:lnTo>
                  <a:lnTo>
                    <a:pt x="178" y="82"/>
                  </a:lnTo>
                  <a:lnTo>
                    <a:pt x="173" y="78"/>
                  </a:lnTo>
                  <a:lnTo>
                    <a:pt x="167" y="74"/>
                  </a:lnTo>
                  <a:lnTo>
                    <a:pt x="162" y="69"/>
                  </a:lnTo>
                  <a:lnTo>
                    <a:pt x="156" y="65"/>
                  </a:lnTo>
                  <a:lnTo>
                    <a:pt x="149" y="61"/>
                  </a:lnTo>
                  <a:lnTo>
                    <a:pt x="143" y="58"/>
                  </a:lnTo>
                  <a:lnTo>
                    <a:pt x="137" y="53"/>
                  </a:lnTo>
                  <a:lnTo>
                    <a:pt x="130" y="50"/>
                  </a:lnTo>
                  <a:lnTo>
                    <a:pt x="123" y="46"/>
                  </a:lnTo>
                  <a:lnTo>
                    <a:pt x="117" y="43"/>
                  </a:lnTo>
                  <a:lnTo>
                    <a:pt x="110" y="39"/>
                  </a:lnTo>
                  <a:lnTo>
                    <a:pt x="103" y="36"/>
                  </a:lnTo>
                  <a:lnTo>
                    <a:pt x="96" y="34"/>
                  </a:lnTo>
                  <a:lnTo>
                    <a:pt x="89" y="30"/>
                  </a:lnTo>
                  <a:lnTo>
                    <a:pt x="83" y="27"/>
                  </a:lnTo>
                  <a:lnTo>
                    <a:pt x="76" y="25"/>
                  </a:lnTo>
                  <a:lnTo>
                    <a:pt x="70" y="22"/>
                  </a:lnTo>
                  <a:lnTo>
                    <a:pt x="63" y="19"/>
                  </a:lnTo>
                  <a:lnTo>
                    <a:pt x="57" y="17"/>
                  </a:lnTo>
                  <a:lnTo>
                    <a:pt x="52" y="16"/>
                  </a:lnTo>
                  <a:lnTo>
                    <a:pt x="45" y="13"/>
                  </a:lnTo>
                  <a:lnTo>
                    <a:pt x="40" y="11"/>
                  </a:lnTo>
                  <a:lnTo>
                    <a:pt x="35" y="9"/>
                  </a:lnTo>
                  <a:lnTo>
                    <a:pt x="30" y="8"/>
                  </a:lnTo>
                  <a:lnTo>
                    <a:pt x="25" y="6"/>
                  </a:lnTo>
                  <a:lnTo>
                    <a:pt x="20" y="5"/>
                  </a:lnTo>
                  <a:lnTo>
                    <a:pt x="17" y="3"/>
                  </a:lnTo>
                  <a:lnTo>
                    <a:pt x="12" y="2"/>
                  </a:lnTo>
                  <a:lnTo>
                    <a:pt x="9" y="0"/>
                  </a:lnTo>
                  <a:lnTo>
                    <a:pt x="7" y="0"/>
                  </a:lnTo>
                  <a:lnTo>
                    <a:pt x="4" y="0"/>
                  </a:lnTo>
                  <a:lnTo>
                    <a:pt x="4" y="1"/>
                  </a:lnTo>
                  <a:lnTo>
                    <a:pt x="3" y="1"/>
                  </a:lnTo>
                  <a:lnTo>
                    <a:pt x="3" y="2"/>
                  </a:lnTo>
                  <a:lnTo>
                    <a:pt x="3" y="3"/>
                  </a:lnTo>
                  <a:lnTo>
                    <a:pt x="3" y="4"/>
                  </a:lnTo>
                  <a:lnTo>
                    <a:pt x="3" y="5"/>
                  </a:lnTo>
                  <a:lnTo>
                    <a:pt x="2" y="5"/>
                  </a:lnTo>
                  <a:lnTo>
                    <a:pt x="2" y="6"/>
                  </a:lnTo>
                  <a:lnTo>
                    <a:pt x="2" y="7"/>
                  </a:lnTo>
                  <a:lnTo>
                    <a:pt x="1" y="8"/>
                  </a:lnTo>
                  <a:lnTo>
                    <a:pt x="1" y="9"/>
                  </a:lnTo>
                  <a:lnTo>
                    <a:pt x="0" y="9"/>
                  </a:lnTo>
                  <a:lnTo>
                    <a:pt x="0" y="10"/>
                  </a:lnTo>
                  <a:lnTo>
                    <a:pt x="0" y="11"/>
                  </a:lnTo>
                  <a:lnTo>
                    <a:pt x="0" y="12"/>
                  </a:lnTo>
                  <a:lnTo>
                    <a:pt x="0" y="13"/>
                  </a:lnTo>
                </a:path>
              </a:pathLst>
            </a:custGeom>
            <a:solidFill>
              <a:srgbClr val="BFBFBF"/>
            </a:solidFill>
            <a:ln w="12700" cap="rnd">
              <a:noFill/>
              <a:round/>
              <a:headEnd/>
              <a:tailEnd/>
            </a:ln>
          </p:spPr>
          <p:txBody>
            <a:bodyPr/>
            <a:lstStyle/>
            <a:p>
              <a:endParaRPr lang="en-US"/>
            </a:p>
          </p:txBody>
        </p:sp>
        <p:sp>
          <p:nvSpPr>
            <p:cNvPr id="43152" name="Freeform 118"/>
            <p:cNvSpPr>
              <a:spLocks noChangeAspect="1"/>
            </p:cNvSpPr>
            <p:nvPr/>
          </p:nvSpPr>
          <p:spPr bwMode="auto">
            <a:xfrm>
              <a:off x="247" y="1508"/>
              <a:ext cx="96" cy="39"/>
            </a:xfrm>
            <a:custGeom>
              <a:avLst/>
              <a:gdLst>
                <a:gd name="T0" fmla="*/ 91 w 96"/>
                <a:gd name="T1" fmla="*/ 30 h 39"/>
                <a:gd name="T2" fmla="*/ 86 w 96"/>
                <a:gd name="T3" fmla="*/ 28 h 39"/>
                <a:gd name="T4" fmla="*/ 82 w 96"/>
                <a:gd name="T5" fmla="*/ 25 h 39"/>
                <a:gd name="T6" fmla="*/ 75 w 96"/>
                <a:gd name="T7" fmla="*/ 22 h 39"/>
                <a:gd name="T8" fmla="*/ 69 w 96"/>
                <a:gd name="T9" fmla="*/ 20 h 39"/>
                <a:gd name="T10" fmla="*/ 60 w 96"/>
                <a:gd name="T11" fmla="*/ 16 h 39"/>
                <a:gd name="T12" fmla="*/ 53 w 96"/>
                <a:gd name="T13" fmla="*/ 14 h 39"/>
                <a:gd name="T14" fmla="*/ 45 w 96"/>
                <a:gd name="T15" fmla="*/ 12 h 39"/>
                <a:gd name="T16" fmla="*/ 38 w 96"/>
                <a:gd name="T17" fmla="*/ 9 h 39"/>
                <a:gd name="T18" fmla="*/ 30 w 96"/>
                <a:gd name="T19" fmla="*/ 7 h 39"/>
                <a:gd name="T20" fmla="*/ 23 w 96"/>
                <a:gd name="T21" fmla="*/ 5 h 39"/>
                <a:gd name="T22" fmla="*/ 17 w 96"/>
                <a:gd name="T23" fmla="*/ 3 h 39"/>
                <a:gd name="T24" fmla="*/ 12 w 96"/>
                <a:gd name="T25" fmla="*/ 1 h 39"/>
                <a:gd name="T26" fmla="*/ 8 w 96"/>
                <a:gd name="T27" fmla="*/ 0 h 39"/>
                <a:gd name="T28" fmla="*/ 4 w 96"/>
                <a:gd name="T29" fmla="*/ 0 h 39"/>
                <a:gd name="T30" fmla="*/ 0 w 96"/>
                <a:gd name="T31" fmla="*/ 8 h 39"/>
                <a:gd name="T32" fmla="*/ 1 w 96"/>
                <a:gd name="T33" fmla="*/ 9 h 39"/>
                <a:gd name="T34" fmla="*/ 5 w 96"/>
                <a:gd name="T35" fmla="*/ 11 h 39"/>
                <a:gd name="T36" fmla="*/ 10 w 96"/>
                <a:gd name="T37" fmla="*/ 13 h 39"/>
                <a:gd name="T38" fmla="*/ 17 w 96"/>
                <a:gd name="T39" fmla="*/ 15 h 39"/>
                <a:gd name="T40" fmla="*/ 24 w 96"/>
                <a:gd name="T41" fmla="*/ 18 h 39"/>
                <a:gd name="T42" fmla="*/ 32 w 96"/>
                <a:gd name="T43" fmla="*/ 21 h 39"/>
                <a:gd name="T44" fmla="*/ 40 w 96"/>
                <a:gd name="T45" fmla="*/ 23 h 39"/>
                <a:gd name="T46" fmla="*/ 49 w 96"/>
                <a:gd name="T47" fmla="*/ 26 h 39"/>
                <a:gd name="T48" fmla="*/ 57 w 96"/>
                <a:gd name="T49" fmla="*/ 29 h 39"/>
                <a:gd name="T50" fmla="*/ 66 w 96"/>
                <a:gd name="T51" fmla="*/ 31 h 39"/>
                <a:gd name="T52" fmla="*/ 73 w 96"/>
                <a:gd name="T53" fmla="*/ 33 h 39"/>
                <a:gd name="T54" fmla="*/ 79 w 96"/>
                <a:gd name="T55" fmla="*/ 36 h 39"/>
                <a:gd name="T56" fmla="*/ 86 w 96"/>
                <a:gd name="T57" fmla="*/ 37 h 39"/>
                <a:gd name="T58" fmla="*/ 90 w 96"/>
                <a:gd name="T59" fmla="*/ 37 h 39"/>
                <a:gd name="T60" fmla="*/ 93 w 96"/>
                <a:gd name="T61" fmla="*/ 37 h 39"/>
                <a:gd name="T62" fmla="*/ 94 w 96"/>
                <a:gd name="T63" fmla="*/ 36 h 39"/>
                <a:gd name="T64" fmla="*/ 95 w 96"/>
                <a:gd name="T65" fmla="*/ 35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6"/>
                <a:gd name="T100" fmla="*/ 0 h 39"/>
                <a:gd name="T101" fmla="*/ 96 w 9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6" h="39">
                  <a:moveTo>
                    <a:pt x="93" y="32"/>
                  </a:moveTo>
                  <a:lnTo>
                    <a:pt x="91" y="30"/>
                  </a:lnTo>
                  <a:lnTo>
                    <a:pt x="89" y="30"/>
                  </a:lnTo>
                  <a:lnTo>
                    <a:pt x="86" y="28"/>
                  </a:lnTo>
                  <a:lnTo>
                    <a:pt x="85" y="26"/>
                  </a:lnTo>
                  <a:lnTo>
                    <a:pt x="82" y="25"/>
                  </a:lnTo>
                  <a:lnTo>
                    <a:pt x="78" y="23"/>
                  </a:lnTo>
                  <a:lnTo>
                    <a:pt x="75" y="22"/>
                  </a:lnTo>
                  <a:lnTo>
                    <a:pt x="72" y="21"/>
                  </a:lnTo>
                  <a:lnTo>
                    <a:pt x="69" y="20"/>
                  </a:lnTo>
                  <a:lnTo>
                    <a:pt x="65" y="18"/>
                  </a:lnTo>
                  <a:lnTo>
                    <a:pt x="60" y="16"/>
                  </a:lnTo>
                  <a:lnTo>
                    <a:pt x="57" y="15"/>
                  </a:lnTo>
                  <a:lnTo>
                    <a:pt x="53" y="14"/>
                  </a:lnTo>
                  <a:lnTo>
                    <a:pt x="50" y="13"/>
                  </a:lnTo>
                  <a:lnTo>
                    <a:pt x="45" y="12"/>
                  </a:lnTo>
                  <a:lnTo>
                    <a:pt x="42" y="10"/>
                  </a:lnTo>
                  <a:lnTo>
                    <a:pt x="38" y="9"/>
                  </a:lnTo>
                  <a:lnTo>
                    <a:pt x="34" y="8"/>
                  </a:lnTo>
                  <a:lnTo>
                    <a:pt x="30" y="7"/>
                  </a:lnTo>
                  <a:lnTo>
                    <a:pt x="26" y="6"/>
                  </a:lnTo>
                  <a:lnTo>
                    <a:pt x="23" y="5"/>
                  </a:lnTo>
                  <a:lnTo>
                    <a:pt x="20" y="4"/>
                  </a:lnTo>
                  <a:lnTo>
                    <a:pt x="17" y="3"/>
                  </a:lnTo>
                  <a:lnTo>
                    <a:pt x="15" y="2"/>
                  </a:lnTo>
                  <a:lnTo>
                    <a:pt x="12" y="1"/>
                  </a:lnTo>
                  <a:lnTo>
                    <a:pt x="9" y="1"/>
                  </a:lnTo>
                  <a:lnTo>
                    <a:pt x="8" y="0"/>
                  </a:lnTo>
                  <a:lnTo>
                    <a:pt x="6" y="0"/>
                  </a:lnTo>
                  <a:lnTo>
                    <a:pt x="4" y="0"/>
                  </a:lnTo>
                  <a:lnTo>
                    <a:pt x="3" y="0"/>
                  </a:lnTo>
                  <a:lnTo>
                    <a:pt x="0" y="8"/>
                  </a:lnTo>
                  <a:lnTo>
                    <a:pt x="0" y="9"/>
                  </a:lnTo>
                  <a:lnTo>
                    <a:pt x="1" y="9"/>
                  </a:lnTo>
                  <a:lnTo>
                    <a:pt x="3" y="10"/>
                  </a:lnTo>
                  <a:lnTo>
                    <a:pt x="5" y="11"/>
                  </a:lnTo>
                  <a:lnTo>
                    <a:pt x="8" y="12"/>
                  </a:lnTo>
                  <a:lnTo>
                    <a:pt x="10" y="13"/>
                  </a:lnTo>
                  <a:lnTo>
                    <a:pt x="13" y="14"/>
                  </a:lnTo>
                  <a:lnTo>
                    <a:pt x="17" y="15"/>
                  </a:lnTo>
                  <a:lnTo>
                    <a:pt x="20" y="16"/>
                  </a:lnTo>
                  <a:lnTo>
                    <a:pt x="24" y="18"/>
                  </a:lnTo>
                  <a:lnTo>
                    <a:pt x="28" y="19"/>
                  </a:lnTo>
                  <a:lnTo>
                    <a:pt x="32" y="21"/>
                  </a:lnTo>
                  <a:lnTo>
                    <a:pt x="36" y="22"/>
                  </a:lnTo>
                  <a:lnTo>
                    <a:pt x="40" y="23"/>
                  </a:lnTo>
                  <a:lnTo>
                    <a:pt x="44" y="24"/>
                  </a:lnTo>
                  <a:lnTo>
                    <a:pt x="49" y="26"/>
                  </a:lnTo>
                  <a:lnTo>
                    <a:pt x="52" y="28"/>
                  </a:lnTo>
                  <a:lnTo>
                    <a:pt x="57" y="29"/>
                  </a:lnTo>
                  <a:lnTo>
                    <a:pt x="61" y="30"/>
                  </a:lnTo>
                  <a:lnTo>
                    <a:pt x="66" y="31"/>
                  </a:lnTo>
                  <a:lnTo>
                    <a:pt x="69" y="32"/>
                  </a:lnTo>
                  <a:lnTo>
                    <a:pt x="73" y="33"/>
                  </a:lnTo>
                  <a:lnTo>
                    <a:pt x="77" y="34"/>
                  </a:lnTo>
                  <a:lnTo>
                    <a:pt x="79" y="36"/>
                  </a:lnTo>
                  <a:lnTo>
                    <a:pt x="83" y="36"/>
                  </a:lnTo>
                  <a:lnTo>
                    <a:pt x="86" y="37"/>
                  </a:lnTo>
                  <a:lnTo>
                    <a:pt x="88" y="37"/>
                  </a:lnTo>
                  <a:lnTo>
                    <a:pt x="90" y="37"/>
                  </a:lnTo>
                  <a:lnTo>
                    <a:pt x="92" y="38"/>
                  </a:lnTo>
                  <a:lnTo>
                    <a:pt x="93" y="37"/>
                  </a:lnTo>
                  <a:lnTo>
                    <a:pt x="94" y="37"/>
                  </a:lnTo>
                  <a:lnTo>
                    <a:pt x="94" y="36"/>
                  </a:lnTo>
                  <a:lnTo>
                    <a:pt x="95" y="36"/>
                  </a:lnTo>
                  <a:lnTo>
                    <a:pt x="95" y="35"/>
                  </a:lnTo>
                  <a:lnTo>
                    <a:pt x="93" y="32"/>
                  </a:lnTo>
                </a:path>
              </a:pathLst>
            </a:custGeom>
            <a:solidFill>
              <a:srgbClr val="B2B2B2"/>
            </a:solidFill>
            <a:ln w="12700" cap="rnd">
              <a:noFill/>
              <a:round/>
              <a:headEnd/>
              <a:tailEnd/>
            </a:ln>
          </p:spPr>
          <p:txBody>
            <a:bodyPr/>
            <a:lstStyle/>
            <a:p>
              <a:endParaRPr lang="en-US"/>
            </a:p>
          </p:txBody>
        </p:sp>
        <p:sp>
          <p:nvSpPr>
            <p:cNvPr id="43153" name="Freeform 119"/>
            <p:cNvSpPr>
              <a:spLocks noChangeAspect="1"/>
            </p:cNvSpPr>
            <p:nvPr/>
          </p:nvSpPr>
          <p:spPr bwMode="auto">
            <a:xfrm>
              <a:off x="245" y="1507"/>
              <a:ext cx="94" cy="37"/>
            </a:xfrm>
            <a:custGeom>
              <a:avLst/>
              <a:gdLst>
                <a:gd name="T0" fmla="*/ 91 w 94"/>
                <a:gd name="T1" fmla="*/ 31 h 37"/>
                <a:gd name="T2" fmla="*/ 87 w 94"/>
                <a:gd name="T3" fmla="*/ 28 h 37"/>
                <a:gd name="T4" fmla="*/ 83 w 94"/>
                <a:gd name="T5" fmla="*/ 26 h 37"/>
                <a:gd name="T6" fmla="*/ 76 w 94"/>
                <a:gd name="T7" fmla="*/ 23 h 37"/>
                <a:gd name="T8" fmla="*/ 70 w 94"/>
                <a:gd name="T9" fmla="*/ 21 h 37"/>
                <a:gd name="T10" fmla="*/ 63 w 94"/>
                <a:gd name="T11" fmla="*/ 18 h 37"/>
                <a:gd name="T12" fmla="*/ 56 w 94"/>
                <a:gd name="T13" fmla="*/ 15 h 37"/>
                <a:gd name="T14" fmla="*/ 49 w 94"/>
                <a:gd name="T15" fmla="*/ 13 h 37"/>
                <a:gd name="T16" fmla="*/ 41 w 94"/>
                <a:gd name="T17" fmla="*/ 11 h 37"/>
                <a:gd name="T18" fmla="*/ 33 w 94"/>
                <a:gd name="T19" fmla="*/ 8 h 37"/>
                <a:gd name="T20" fmla="*/ 27 w 94"/>
                <a:gd name="T21" fmla="*/ 6 h 37"/>
                <a:gd name="T22" fmla="*/ 20 w 94"/>
                <a:gd name="T23" fmla="*/ 4 h 37"/>
                <a:gd name="T24" fmla="*/ 15 w 94"/>
                <a:gd name="T25" fmla="*/ 3 h 37"/>
                <a:gd name="T26" fmla="*/ 9 w 94"/>
                <a:gd name="T27" fmla="*/ 1 h 37"/>
                <a:gd name="T28" fmla="*/ 6 w 94"/>
                <a:gd name="T29" fmla="*/ 0 h 37"/>
                <a:gd name="T30" fmla="*/ 4 w 94"/>
                <a:gd name="T31" fmla="*/ 0 h 37"/>
                <a:gd name="T32" fmla="*/ 0 w 94"/>
                <a:gd name="T33" fmla="*/ 9 h 37"/>
                <a:gd name="T34" fmla="*/ 3 w 94"/>
                <a:gd name="T35" fmla="*/ 10 h 37"/>
                <a:gd name="T36" fmla="*/ 8 w 94"/>
                <a:gd name="T37" fmla="*/ 12 h 37"/>
                <a:gd name="T38" fmla="*/ 13 w 94"/>
                <a:gd name="T39" fmla="*/ 14 h 37"/>
                <a:gd name="T40" fmla="*/ 20 w 94"/>
                <a:gd name="T41" fmla="*/ 16 h 37"/>
                <a:gd name="T42" fmla="*/ 27 w 94"/>
                <a:gd name="T43" fmla="*/ 19 h 37"/>
                <a:gd name="T44" fmla="*/ 35 w 94"/>
                <a:gd name="T45" fmla="*/ 21 h 37"/>
                <a:gd name="T46" fmla="*/ 43 w 94"/>
                <a:gd name="T47" fmla="*/ 24 h 37"/>
                <a:gd name="T48" fmla="*/ 52 w 94"/>
                <a:gd name="T49" fmla="*/ 27 h 37"/>
                <a:gd name="T50" fmla="*/ 59 w 94"/>
                <a:gd name="T51" fmla="*/ 29 h 37"/>
                <a:gd name="T52" fmla="*/ 67 w 94"/>
                <a:gd name="T53" fmla="*/ 31 h 37"/>
                <a:gd name="T54" fmla="*/ 75 w 94"/>
                <a:gd name="T55" fmla="*/ 34 h 37"/>
                <a:gd name="T56" fmla="*/ 81 w 94"/>
                <a:gd name="T57" fmla="*/ 36 h 37"/>
                <a:gd name="T58" fmla="*/ 85 w 94"/>
                <a:gd name="T59" fmla="*/ 36 h 37"/>
                <a:gd name="T60" fmla="*/ 89 w 94"/>
                <a:gd name="T61" fmla="*/ 36 h 37"/>
                <a:gd name="T62" fmla="*/ 92 w 94"/>
                <a:gd name="T63" fmla="*/ 35 h 37"/>
                <a:gd name="T64" fmla="*/ 93 w 94"/>
                <a:gd name="T65" fmla="*/ 35 h 37"/>
                <a:gd name="T66" fmla="*/ 92 w 94"/>
                <a:gd name="T67" fmla="*/ 34 h 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4"/>
                <a:gd name="T103" fmla="*/ 0 h 37"/>
                <a:gd name="T104" fmla="*/ 94 w 94"/>
                <a:gd name="T105" fmla="*/ 37 h 3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4" h="37">
                  <a:moveTo>
                    <a:pt x="92" y="34"/>
                  </a:moveTo>
                  <a:lnTo>
                    <a:pt x="91" y="31"/>
                  </a:lnTo>
                  <a:lnTo>
                    <a:pt x="89" y="30"/>
                  </a:lnTo>
                  <a:lnTo>
                    <a:pt x="87" y="28"/>
                  </a:lnTo>
                  <a:lnTo>
                    <a:pt x="84" y="28"/>
                  </a:lnTo>
                  <a:lnTo>
                    <a:pt x="83" y="26"/>
                  </a:lnTo>
                  <a:lnTo>
                    <a:pt x="79" y="24"/>
                  </a:lnTo>
                  <a:lnTo>
                    <a:pt x="76" y="23"/>
                  </a:lnTo>
                  <a:lnTo>
                    <a:pt x="74" y="21"/>
                  </a:lnTo>
                  <a:lnTo>
                    <a:pt x="70" y="21"/>
                  </a:lnTo>
                  <a:lnTo>
                    <a:pt x="67" y="19"/>
                  </a:lnTo>
                  <a:lnTo>
                    <a:pt x="63" y="18"/>
                  </a:lnTo>
                  <a:lnTo>
                    <a:pt x="59" y="16"/>
                  </a:lnTo>
                  <a:lnTo>
                    <a:pt x="56" y="15"/>
                  </a:lnTo>
                  <a:lnTo>
                    <a:pt x="51" y="14"/>
                  </a:lnTo>
                  <a:lnTo>
                    <a:pt x="49" y="13"/>
                  </a:lnTo>
                  <a:lnTo>
                    <a:pt x="44" y="12"/>
                  </a:lnTo>
                  <a:lnTo>
                    <a:pt x="41" y="11"/>
                  </a:lnTo>
                  <a:lnTo>
                    <a:pt x="37" y="9"/>
                  </a:lnTo>
                  <a:lnTo>
                    <a:pt x="33" y="8"/>
                  </a:lnTo>
                  <a:lnTo>
                    <a:pt x="30" y="7"/>
                  </a:lnTo>
                  <a:lnTo>
                    <a:pt x="27" y="6"/>
                  </a:lnTo>
                  <a:lnTo>
                    <a:pt x="23" y="5"/>
                  </a:lnTo>
                  <a:lnTo>
                    <a:pt x="20" y="4"/>
                  </a:lnTo>
                  <a:lnTo>
                    <a:pt x="17" y="4"/>
                  </a:lnTo>
                  <a:lnTo>
                    <a:pt x="15" y="3"/>
                  </a:lnTo>
                  <a:lnTo>
                    <a:pt x="12" y="2"/>
                  </a:lnTo>
                  <a:lnTo>
                    <a:pt x="9" y="1"/>
                  </a:lnTo>
                  <a:lnTo>
                    <a:pt x="8" y="0"/>
                  </a:lnTo>
                  <a:lnTo>
                    <a:pt x="6" y="0"/>
                  </a:lnTo>
                  <a:lnTo>
                    <a:pt x="5" y="0"/>
                  </a:lnTo>
                  <a:lnTo>
                    <a:pt x="4" y="0"/>
                  </a:lnTo>
                  <a:lnTo>
                    <a:pt x="3" y="0"/>
                  </a:lnTo>
                  <a:lnTo>
                    <a:pt x="0" y="9"/>
                  </a:lnTo>
                  <a:lnTo>
                    <a:pt x="1" y="9"/>
                  </a:lnTo>
                  <a:lnTo>
                    <a:pt x="3" y="10"/>
                  </a:lnTo>
                  <a:lnTo>
                    <a:pt x="6" y="11"/>
                  </a:lnTo>
                  <a:lnTo>
                    <a:pt x="8" y="12"/>
                  </a:lnTo>
                  <a:lnTo>
                    <a:pt x="10" y="13"/>
                  </a:lnTo>
                  <a:lnTo>
                    <a:pt x="13" y="14"/>
                  </a:lnTo>
                  <a:lnTo>
                    <a:pt x="16" y="15"/>
                  </a:lnTo>
                  <a:lnTo>
                    <a:pt x="20" y="16"/>
                  </a:lnTo>
                  <a:lnTo>
                    <a:pt x="23" y="17"/>
                  </a:lnTo>
                  <a:lnTo>
                    <a:pt x="27" y="19"/>
                  </a:lnTo>
                  <a:lnTo>
                    <a:pt x="31" y="21"/>
                  </a:lnTo>
                  <a:lnTo>
                    <a:pt x="35" y="21"/>
                  </a:lnTo>
                  <a:lnTo>
                    <a:pt x="40" y="23"/>
                  </a:lnTo>
                  <a:lnTo>
                    <a:pt x="43" y="24"/>
                  </a:lnTo>
                  <a:lnTo>
                    <a:pt x="48" y="25"/>
                  </a:lnTo>
                  <a:lnTo>
                    <a:pt x="52" y="27"/>
                  </a:lnTo>
                  <a:lnTo>
                    <a:pt x="56" y="28"/>
                  </a:lnTo>
                  <a:lnTo>
                    <a:pt x="59" y="29"/>
                  </a:lnTo>
                  <a:lnTo>
                    <a:pt x="64" y="30"/>
                  </a:lnTo>
                  <a:lnTo>
                    <a:pt x="67" y="31"/>
                  </a:lnTo>
                  <a:lnTo>
                    <a:pt x="71" y="33"/>
                  </a:lnTo>
                  <a:lnTo>
                    <a:pt x="75" y="34"/>
                  </a:lnTo>
                  <a:lnTo>
                    <a:pt x="78" y="34"/>
                  </a:lnTo>
                  <a:lnTo>
                    <a:pt x="81" y="36"/>
                  </a:lnTo>
                  <a:lnTo>
                    <a:pt x="84" y="36"/>
                  </a:lnTo>
                  <a:lnTo>
                    <a:pt x="85" y="36"/>
                  </a:lnTo>
                  <a:lnTo>
                    <a:pt x="88" y="36"/>
                  </a:lnTo>
                  <a:lnTo>
                    <a:pt x="89" y="36"/>
                  </a:lnTo>
                  <a:lnTo>
                    <a:pt x="91" y="36"/>
                  </a:lnTo>
                  <a:lnTo>
                    <a:pt x="92" y="35"/>
                  </a:lnTo>
                  <a:lnTo>
                    <a:pt x="92" y="36"/>
                  </a:lnTo>
                  <a:lnTo>
                    <a:pt x="93" y="35"/>
                  </a:lnTo>
                  <a:lnTo>
                    <a:pt x="92" y="35"/>
                  </a:lnTo>
                  <a:lnTo>
                    <a:pt x="92" y="34"/>
                  </a:lnTo>
                </a:path>
              </a:pathLst>
            </a:custGeom>
            <a:solidFill>
              <a:srgbClr val="A6A6A6"/>
            </a:solidFill>
            <a:ln w="12700" cap="rnd">
              <a:noFill/>
              <a:round/>
              <a:headEnd/>
              <a:tailEnd/>
            </a:ln>
          </p:spPr>
          <p:txBody>
            <a:bodyPr/>
            <a:lstStyle/>
            <a:p>
              <a:endParaRPr lang="en-US"/>
            </a:p>
          </p:txBody>
        </p:sp>
        <p:sp>
          <p:nvSpPr>
            <p:cNvPr id="43154" name="Freeform 120"/>
            <p:cNvSpPr>
              <a:spLocks noChangeAspect="1"/>
            </p:cNvSpPr>
            <p:nvPr/>
          </p:nvSpPr>
          <p:spPr bwMode="auto">
            <a:xfrm>
              <a:off x="248" y="1508"/>
              <a:ext cx="89" cy="36"/>
            </a:xfrm>
            <a:custGeom>
              <a:avLst/>
              <a:gdLst>
                <a:gd name="T0" fmla="*/ 87 w 89"/>
                <a:gd name="T1" fmla="*/ 30 h 36"/>
                <a:gd name="T2" fmla="*/ 83 w 89"/>
                <a:gd name="T3" fmla="*/ 27 h 36"/>
                <a:gd name="T4" fmla="*/ 79 w 89"/>
                <a:gd name="T5" fmla="*/ 25 h 36"/>
                <a:gd name="T6" fmla="*/ 73 w 89"/>
                <a:gd name="T7" fmla="*/ 22 h 36"/>
                <a:gd name="T8" fmla="*/ 67 w 89"/>
                <a:gd name="T9" fmla="*/ 19 h 36"/>
                <a:gd name="T10" fmla="*/ 61 w 89"/>
                <a:gd name="T11" fmla="*/ 17 h 36"/>
                <a:gd name="T12" fmla="*/ 53 w 89"/>
                <a:gd name="T13" fmla="*/ 14 h 36"/>
                <a:gd name="T14" fmla="*/ 46 w 89"/>
                <a:gd name="T15" fmla="*/ 12 h 36"/>
                <a:gd name="T16" fmla="*/ 38 w 89"/>
                <a:gd name="T17" fmla="*/ 9 h 36"/>
                <a:gd name="T18" fmla="*/ 32 w 89"/>
                <a:gd name="T19" fmla="*/ 8 h 36"/>
                <a:gd name="T20" fmla="*/ 25 w 89"/>
                <a:gd name="T21" fmla="*/ 5 h 36"/>
                <a:gd name="T22" fmla="*/ 19 w 89"/>
                <a:gd name="T23" fmla="*/ 4 h 36"/>
                <a:gd name="T24" fmla="*/ 14 w 89"/>
                <a:gd name="T25" fmla="*/ 2 h 36"/>
                <a:gd name="T26" fmla="*/ 8 w 89"/>
                <a:gd name="T27" fmla="*/ 1 h 36"/>
                <a:gd name="T28" fmla="*/ 6 w 89"/>
                <a:gd name="T29" fmla="*/ 0 h 36"/>
                <a:gd name="T30" fmla="*/ 3 w 89"/>
                <a:gd name="T31" fmla="*/ 0 h 36"/>
                <a:gd name="T32" fmla="*/ 0 w 89"/>
                <a:gd name="T33" fmla="*/ 9 h 36"/>
                <a:gd name="T34" fmla="*/ 4 w 89"/>
                <a:gd name="T35" fmla="*/ 10 h 36"/>
                <a:gd name="T36" fmla="*/ 9 w 89"/>
                <a:gd name="T37" fmla="*/ 12 h 36"/>
                <a:gd name="T38" fmla="*/ 15 w 89"/>
                <a:gd name="T39" fmla="*/ 15 h 36"/>
                <a:gd name="T40" fmla="*/ 22 w 89"/>
                <a:gd name="T41" fmla="*/ 17 h 36"/>
                <a:gd name="T42" fmla="*/ 29 w 89"/>
                <a:gd name="T43" fmla="*/ 19 h 36"/>
                <a:gd name="T44" fmla="*/ 37 w 89"/>
                <a:gd name="T45" fmla="*/ 22 h 36"/>
                <a:gd name="T46" fmla="*/ 45 w 89"/>
                <a:gd name="T47" fmla="*/ 25 h 36"/>
                <a:gd name="T48" fmla="*/ 52 w 89"/>
                <a:gd name="T49" fmla="*/ 27 h 36"/>
                <a:gd name="T50" fmla="*/ 61 w 89"/>
                <a:gd name="T51" fmla="*/ 29 h 36"/>
                <a:gd name="T52" fmla="*/ 68 w 89"/>
                <a:gd name="T53" fmla="*/ 31 h 36"/>
                <a:gd name="T54" fmla="*/ 74 w 89"/>
                <a:gd name="T55" fmla="*/ 33 h 36"/>
                <a:gd name="T56" fmla="*/ 79 w 89"/>
                <a:gd name="T57" fmla="*/ 35 h 36"/>
                <a:gd name="T58" fmla="*/ 83 w 89"/>
                <a:gd name="T59" fmla="*/ 35 h 36"/>
                <a:gd name="T60" fmla="*/ 87 w 89"/>
                <a:gd name="T61" fmla="*/ 35 h 36"/>
                <a:gd name="T62" fmla="*/ 88 w 89"/>
                <a:gd name="T63" fmla="*/ 33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36"/>
                <a:gd name="T98" fmla="*/ 89 w 89"/>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36">
                  <a:moveTo>
                    <a:pt x="88" y="33"/>
                  </a:moveTo>
                  <a:lnTo>
                    <a:pt x="87" y="30"/>
                  </a:lnTo>
                  <a:lnTo>
                    <a:pt x="85" y="29"/>
                  </a:lnTo>
                  <a:lnTo>
                    <a:pt x="83" y="27"/>
                  </a:lnTo>
                  <a:lnTo>
                    <a:pt x="81" y="26"/>
                  </a:lnTo>
                  <a:lnTo>
                    <a:pt x="79" y="25"/>
                  </a:lnTo>
                  <a:lnTo>
                    <a:pt x="76" y="24"/>
                  </a:lnTo>
                  <a:lnTo>
                    <a:pt x="73" y="22"/>
                  </a:lnTo>
                  <a:lnTo>
                    <a:pt x="70" y="20"/>
                  </a:lnTo>
                  <a:lnTo>
                    <a:pt x="67" y="19"/>
                  </a:lnTo>
                  <a:lnTo>
                    <a:pt x="63" y="18"/>
                  </a:lnTo>
                  <a:lnTo>
                    <a:pt x="61" y="17"/>
                  </a:lnTo>
                  <a:lnTo>
                    <a:pt x="57" y="16"/>
                  </a:lnTo>
                  <a:lnTo>
                    <a:pt x="53" y="14"/>
                  </a:lnTo>
                  <a:lnTo>
                    <a:pt x="50" y="13"/>
                  </a:lnTo>
                  <a:lnTo>
                    <a:pt x="46" y="12"/>
                  </a:lnTo>
                  <a:lnTo>
                    <a:pt x="43" y="10"/>
                  </a:lnTo>
                  <a:lnTo>
                    <a:pt x="38" y="9"/>
                  </a:lnTo>
                  <a:lnTo>
                    <a:pt x="35" y="8"/>
                  </a:lnTo>
                  <a:lnTo>
                    <a:pt x="32" y="8"/>
                  </a:lnTo>
                  <a:lnTo>
                    <a:pt x="28" y="7"/>
                  </a:lnTo>
                  <a:lnTo>
                    <a:pt x="25" y="5"/>
                  </a:lnTo>
                  <a:lnTo>
                    <a:pt x="22" y="5"/>
                  </a:lnTo>
                  <a:lnTo>
                    <a:pt x="19" y="4"/>
                  </a:lnTo>
                  <a:lnTo>
                    <a:pt x="16" y="3"/>
                  </a:lnTo>
                  <a:lnTo>
                    <a:pt x="14" y="2"/>
                  </a:lnTo>
                  <a:lnTo>
                    <a:pt x="11" y="2"/>
                  </a:lnTo>
                  <a:lnTo>
                    <a:pt x="8" y="1"/>
                  </a:lnTo>
                  <a:lnTo>
                    <a:pt x="7" y="0"/>
                  </a:lnTo>
                  <a:lnTo>
                    <a:pt x="6" y="0"/>
                  </a:lnTo>
                  <a:lnTo>
                    <a:pt x="4" y="0"/>
                  </a:lnTo>
                  <a:lnTo>
                    <a:pt x="3" y="0"/>
                  </a:lnTo>
                  <a:lnTo>
                    <a:pt x="0" y="8"/>
                  </a:lnTo>
                  <a:lnTo>
                    <a:pt x="0" y="9"/>
                  </a:lnTo>
                  <a:lnTo>
                    <a:pt x="2" y="10"/>
                  </a:lnTo>
                  <a:lnTo>
                    <a:pt x="4" y="10"/>
                  </a:lnTo>
                  <a:lnTo>
                    <a:pt x="7" y="11"/>
                  </a:lnTo>
                  <a:lnTo>
                    <a:pt x="9" y="12"/>
                  </a:lnTo>
                  <a:lnTo>
                    <a:pt x="12" y="13"/>
                  </a:lnTo>
                  <a:lnTo>
                    <a:pt x="15" y="15"/>
                  </a:lnTo>
                  <a:lnTo>
                    <a:pt x="18" y="16"/>
                  </a:lnTo>
                  <a:lnTo>
                    <a:pt x="22" y="17"/>
                  </a:lnTo>
                  <a:lnTo>
                    <a:pt x="26" y="18"/>
                  </a:lnTo>
                  <a:lnTo>
                    <a:pt x="29" y="19"/>
                  </a:lnTo>
                  <a:lnTo>
                    <a:pt x="34" y="21"/>
                  </a:lnTo>
                  <a:lnTo>
                    <a:pt x="37" y="22"/>
                  </a:lnTo>
                  <a:lnTo>
                    <a:pt x="41" y="24"/>
                  </a:lnTo>
                  <a:lnTo>
                    <a:pt x="45" y="25"/>
                  </a:lnTo>
                  <a:lnTo>
                    <a:pt x="49" y="26"/>
                  </a:lnTo>
                  <a:lnTo>
                    <a:pt x="52" y="27"/>
                  </a:lnTo>
                  <a:lnTo>
                    <a:pt x="57" y="28"/>
                  </a:lnTo>
                  <a:lnTo>
                    <a:pt x="61" y="29"/>
                  </a:lnTo>
                  <a:lnTo>
                    <a:pt x="64" y="31"/>
                  </a:lnTo>
                  <a:lnTo>
                    <a:pt x="68" y="31"/>
                  </a:lnTo>
                  <a:lnTo>
                    <a:pt x="71" y="33"/>
                  </a:lnTo>
                  <a:lnTo>
                    <a:pt x="74" y="33"/>
                  </a:lnTo>
                  <a:lnTo>
                    <a:pt x="77" y="34"/>
                  </a:lnTo>
                  <a:lnTo>
                    <a:pt x="79" y="35"/>
                  </a:lnTo>
                  <a:lnTo>
                    <a:pt x="82" y="35"/>
                  </a:lnTo>
                  <a:lnTo>
                    <a:pt x="83" y="35"/>
                  </a:lnTo>
                  <a:lnTo>
                    <a:pt x="85" y="35"/>
                  </a:lnTo>
                  <a:lnTo>
                    <a:pt x="87" y="35"/>
                  </a:lnTo>
                  <a:lnTo>
                    <a:pt x="88" y="34"/>
                  </a:lnTo>
                  <a:lnTo>
                    <a:pt x="88" y="33"/>
                  </a:lnTo>
                </a:path>
              </a:pathLst>
            </a:custGeom>
            <a:solidFill>
              <a:srgbClr val="999999"/>
            </a:solidFill>
            <a:ln w="12700" cap="rnd">
              <a:noFill/>
              <a:round/>
              <a:headEnd/>
              <a:tailEnd/>
            </a:ln>
          </p:spPr>
          <p:txBody>
            <a:bodyPr/>
            <a:lstStyle/>
            <a:p>
              <a:endParaRPr lang="en-US"/>
            </a:p>
          </p:txBody>
        </p:sp>
        <p:sp>
          <p:nvSpPr>
            <p:cNvPr id="43155" name="Freeform 121"/>
            <p:cNvSpPr>
              <a:spLocks noChangeAspect="1"/>
            </p:cNvSpPr>
            <p:nvPr/>
          </p:nvSpPr>
          <p:spPr bwMode="auto">
            <a:xfrm>
              <a:off x="246" y="1509"/>
              <a:ext cx="86" cy="36"/>
            </a:xfrm>
            <a:custGeom>
              <a:avLst/>
              <a:gdLst>
                <a:gd name="T0" fmla="*/ 83 w 86"/>
                <a:gd name="T1" fmla="*/ 29 h 36"/>
                <a:gd name="T2" fmla="*/ 80 w 86"/>
                <a:gd name="T3" fmla="*/ 26 h 36"/>
                <a:gd name="T4" fmla="*/ 76 w 86"/>
                <a:gd name="T5" fmla="*/ 24 h 36"/>
                <a:gd name="T6" fmla="*/ 71 w 86"/>
                <a:gd name="T7" fmla="*/ 21 h 36"/>
                <a:gd name="T8" fmla="*/ 65 w 86"/>
                <a:gd name="T9" fmla="*/ 19 h 36"/>
                <a:gd name="T10" fmla="*/ 58 w 86"/>
                <a:gd name="T11" fmla="*/ 17 h 36"/>
                <a:gd name="T12" fmla="*/ 51 w 86"/>
                <a:gd name="T13" fmla="*/ 14 h 36"/>
                <a:gd name="T14" fmla="*/ 44 w 86"/>
                <a:gd name="T15" fmla="*/ 11 h 36"/>
                <a:gd name="T16" fmla="*/ 38 w 86"/>
                <a:gd name="T17" fmla="*/ 9 h 36"/>
                <a:gd name="T18" fmla="*/ 31 w 86"/>
                <a:gd name="T19" fmla="*/ 8 h 36"/>
                <a:gd name="T20" fmla="*/ 24 w 86"/>
                <a:gd name="T21" fmla="*/ 6 h 36"/>
                <a:gd name="T22" fmla="*/ 18 w 86"/>
                <a:gd name="T23" fmla="*/ 3 h 36"/>
                <a:gd name="T24" fmla="*/ 13 w 86"/>
                <a:gd name="T25" fmla="*/ 2 h 36"/>
                <a:gd name="T26" fmla="*/ 8 w 86"/>
                <a:gd name="T27" fmla="*/ 1 h 36"/>
                <a:gd name="T28" fmla="*/ 5 w 86"/>
                <a:gd name="T29" fmla="*/ 0 h 36"/>
                <a:gd name="T30" fmla="*/ 3 w 86"/>
                <a:gd name="T31" fmla="*/ 0 h 36"/>
                <a:gd name="T32" fmla="*/ 0 w 86"/>
                <a:gd name="T33" fmla="*/ 9 h 36"/>
                <a:gd name="T34" fmla="*/ 3 w 86"/>
                <a:gd name="T35" fmla="*/ 10 h 36"/>
                <a:gd name="T36" fmla="*/ 7 w 86"/>
                <a:gd name="T37" fmla="*/ 12 h 36"/>
                <a:gd name="T38" fmla="*/ 12 w 86"/>
                <a:gd name="T39" fmla="*/ 14 h 36"/>
                <a:gd name="T40" fmla="*/ 17 w 86"/>
                <a:gd name="T41" fmla="*/ 17 h 36"/>
                <a:gd name="T42" fmla="*/ 25 w 86"/>
                <a:gd name="T43" fmla="*/ 19 h 36"/>
                <a:gd name="T44" fmla="*/ 32 w 86"/>
                <a:gd name="T45" fmla="*/ 21 h 36"/>
                <a:gd name="T46" fmla="*/ 40 w 86"/>
                <a:gd name="T47" fmla="*/ 24 h 36"/>
                <a:gd name="T48" fmla="*/ 48 w 86"/>
                <a:gd name="T49" fmla="*/ 26 h 36"/>
                <a:gd name="T50" fmla="*/ 55 w 86"/>
                <a:gd name="T51" fmla="*/ 28 h 36"/>
                <a:gd name="T52" fmla="*/ 62 w 86"/>
                <a:gd name="T53" fmla="*/ 30 h 36"/>
                <a:gd name="T54" fmla="*/ 68 w 86"/>
                <a:gd name="T55" fmla="*/ 32 h 36"/>
                <a:gd name="T56" fmla="*/ 74 w 86"/>
                <a:gd name="T57" fmla="*/ 34 h 36"/>
                <a:gd name="T58" fmla="*/ 78 w 86"/>
                <a:gd name="T59" fmla="*/ 35 h 36"/>
                <a:gd name="T60" fmla="*/ 82 w 86"/>
                <a:gd name="T61" fmla="*/ 35 h 36"/>
                <a:gd name="T62" fmla="*/ 84 w 86"/>
                <a:gd name="T63" fmla="*/ 34 h 36"/>
                <a:gd name="T64" fmla="*/ 84 w 86"/>
                <a:gd name="T65" fmla="*/ 33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6"/>
                <a:gd name="T100" fmla="*/ 0 h 36"/>
                <a:gd name="T101" fmla="*/ 86 w 8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6" h="36">
                  <a:moveTo>
                    <a:pt x="85" y="32"/>
                  </a:moveTo>
                  <a:lnTo>
                    <a:pt x="83" y="29"/>
                  </a:lnTo>
                  <a:lnTo>
                    <a:pt x="82" y="28"/>
                  </a:lnTo>
                  <a:lnTo>
                    <a:pt x="80" y="26"/>
                  </a:lnTo>
                  <a:lnTo>
                    <a:pt x="77" y="26"/>
                  </a:lnTo>
                  <a:lnTo>
                    <a:pt x="76" y="24"/>
                  </a:lnTo>
                  <a:lnTo>
                    <a:pt x="73" y="22"/>
                  </a:lnTo>
                  <a:lnTo>
                    <a:pt x="71" y="21"/>
                  </a:lnTo>
                  <a:lnTo>
                    <a:pt x="68" y="20"/>
                  </a:lnTo>
                  <a:lnTo>
                    <a:pt x="65" y="19"/>
                  </a:lnTo>
                  <a:lnTo>
                    <a:pt x="61" y="17"/>
                  </a:lnTo>
                  <a:lnTo>
                    <a:pt x="58" y="17"/>
                  </a:lnTo>
                  <a:lnTo>
                    <a:pt x="55" y="16"/>
                  </a:lnTo>
                  <a:lnTo>
                    <a:pt x="51" y="14"/>
                  </a:lnTo>
                  <a:lnTo>
                    <a:pt x="48" y="13"/>
                  </a:lnTo>
                  <a:lnTo>
                    <a:pt x="44" y="11"/>
                  </a:lnTo>
                  <a:lnTo>
                    <a:pt x="41" y="10"/>
                  </a:lnTo>
                  <a:lnTo>
                    <a:pt x="38" y="9"/>
                  </a:lnTo>
                  <a:lnTo>
                    <a:pt x="34" y="8"/>
                  </a:lnTo>
                  <a:lnTo>
                    <a:pt x="31" y="8"/>
                  </a:lnTo>
                  <a:lnTo>
                    <a:pt x="27" y="6"/>
                  </a:lnTo>
                  <a:lnTo>
                    <a:pt x="24" y="6"/>
                  </a:lnTo>
                  <a:lnTo>
                    <a:pt x="21" y="5"/>
                  </a:lnTo>
                  <a:lnTo>
                    <a:pt x="18" y="3"/>
                  </a:lnTo>
                  <a:lnTo>
                    <a:pt x="16" y="3"/>
                  </a:lnTo>
                  <a:lnTo>
                    <a:pt x="13" y="2"/>
                  </a:lnTo>
                  <a:lnTo>
                    <a:pt x="10" y="2"/>
                  </a:lnTo>
                  <a:lnTo>
                    <a:pt x="8" y="1"/>
                  </a:lnTo>
                  <a:lnTo>
                    <a:pt x="7" y="0"/>
                  </a:lnTo>
                  <a:lnTo>
                    <a:pt x="5" y="0"/>
                  </a:lnTo>
                  <a:lnTo>
                    <a:pt x="4" y="0"/>
                  </a:lnTo>
                  <a:lnTo>
                    <a:pt x="3" y="0"/>
                  </a:lnTo>
                  <a:lnTo>
                    <a:pt x="2" y="0"/>
                  </a:lnTo>
                  <a:lnTo>
                    <a:pt x="0" y="9"/>
                  </a:lnTo>
                  <a:lnTo>
                    <a:pt x="1" y="10"/>
                  </a:lnTo>
                  <a:lnTo>
                    <a:pt x="3" y="10"/>
                  </a:lnTo>
                  <a:lnTo>
                    <a:pt x="5" y="11"/>
                  </a:lnTo>
                  <a:lnTo>
                    <a:pt x="7" y="12"/>
                  </a:lnTo>
                  <a:lnTo>
                    <a:pt x="9" y="13"/>
                  </a:lnTo>
                  <a:lnTo>
                    <a:pt x="12" y="14"/>
                  </a:lnTo>
                  <a:lnTo>
                    <a:pt x="15" y="16"/>
                  </a:lnTo>
                  <a:lnTo>
                    <a:pt x="17" y="17"/>
                  </a:lnTo>
                  <a:lnTo>
                    <a:pt x="21" y="17"/>
                  </a:lnTo>
                  <a:lnTo>
                    <a:pt x="25" y="19"/>
                  </a:lnTo>
                  <a:lnTo>
                    <a:pt x="28" y="20"/>
                  </a:lnTo>
                  <a:lnTo>
                    <a:pt x="32" y="21"/>
                  </a:lnTo>
                  <a:lnTo>
                    <a:pt x="35" y="23"/>
                  </a:lnTo>
                  <a:lnTo>
                    <a:pt x="40" y="24"/>
                  </a:lnTo>
                  <a:lnTo>
                    <a:pt x="43" y="25"/>
                  </a:lnTo>
                  <a:lnTo>
                    <a:pt x="48" y="26"/>
                  </a:lnTo>
                  <a:lnTo>
                    <a:pt x="51" y="27"/>
                  </a:lnTo>
                  <a:lnTo>
                    <a:pt x="55" y="28"/>
                  </a:lnTo>
                  <a:lnTo>
                    <a:pt x="59" y="30"/>
                  </a:lnTo>
                  <a:lnTo>
                    <a:pt x="62" y="30"/>
                  </a:lnTo>
                  <a:lnTo>
                    <a:pt x="65" y="32"/>
                  </a:lnTo>
                  <a:lnTo>
                    <a:pt x="68" y="32"/>
                  </a:lnTo>
                  <a:lnTo>
                    <a:pt x="71" y="34"/>
                  </a:lnTo>
                  <a:lnTo>
                    <a:pt x="74" y="34"/>
                  </a:lnTo>
                  <a:lnTo>
                    <a:pt x="76" y="34"/>
                  </a:lnTo>
                  <a:lnTo>
                    <a:pt x="78" y="35"/>
                  </a:lnTo>
                  <a:lnTo>
                    <a:pt x="80" y="35"/>
                  </a:lnTo>
                  <a:lnTo>
                    <a:pt x="82" y="35"/>
                  </a:lnTo>
                  <a:lnTo>
                    <a:pt x="83" y="34"/>
                  </a:lnTo>
                  <a:lnTo>
                    <a:pt x="84" y="34"/>
                  </a:lnTo>
                  <a:lnTo>
                    <a:pt x="85" y="33"/>
                  </a:lnTo>
                  <a:lnTo>
                    <a:pt x="84" y="33"/>
                  </a:lnTo>
                  <a:lnTo>
                    <a:pt x="85" y="32"/>
                  </a:lnTo>
                </a:path>
              </a:pathLst>
            </a:custGeom>
            <a:solidFill>
              <a:srgbClr val="8C8C8C"/>
            </a:solidFill>
            <a:ln w="12700" cap="rnd">
              <a:noFill/>
              <a:round/>
              <a:headEnd/>
              <a:tailEnd/>
            </a:ln>
          </p:spPr>
          <p:txBody>
            <a:bodyPr/>
            <a:lstStyle/>
            <a:p>
              <a:endParaRPr lang="en-US"/>
            </a:p>
          </p:txBody>
        </p:sp>
        <p:sp>
          <p:nvSpPr>
            <p:cNvPr id="43156" name="Freeform 122"/>
            <p:cNvSpPr>
              <a:spLocks noChangeAspect="1"/>
            </p:cNvSpPr>
            <p:nvPr/>
          </p:nvSpPr>
          <p:spPr bwMode="auto">
            <a:xfrm>
              <a:off x="200" y="1389"/>
              <a:ext cx="201" cy="103"/>
            </a:xfrm>
            <a:custGeom>
              <a:avLst/>
              <a:gdLst>
                <a:gd name="T0" fmla="*/ 198 w 201"/>
                <a:gd name="T1" fmla="*/ 101 h 103"/>
                <a:gd name="T2" fmla="*/ 193 w 201"/>
                <a:gd name="T3" fmla="*/ 98 h 103"/>
                <a:gd name="T4" fmla="*/ 187 w 201"/>
                <a:gd name="T5" fmla="*/ 94 h 103"/>
                <a:gd name="T6" fmla="*/ 180 w 201"/>
                <a:gd name="T7" fmla="*/ 89 h 103"/>
                <a:gd name="T8" fmla="*/ 170 w 201"/>
                <a:gd name="T9" fmla="*/ 84 h 103"/>
                <a:gd name="T10" fmla="*/ 161 w 201"/>
                <a:gd name="T11" fmla="*/ 78 h 103"/>
                <a:gd name="T12" fmla="*/ 153 w 201"/>
                <a:gd name="T13" fmla="*/ 72 h 103"/>
                <a:gd name="T14" fmla="*/ 144 w 201"/>
                <a:gd name="T15" fmla="*/ 66 h 103"/>
                <a:gd name="T16" fmla="*/ 137 w 201"/>
                <a:gd name="T17" fmla="*/ 61 h 103"/>
                <a:gd name="T18" fmla="*/ 133 w 201"/>
                <a:gd name="T19" fmla="*/ 58 h 103"/>
                <a:gd name="T20" fmla="*/ 130 w 201"/>
                <a:gd name="T21" fmla="*/ 55 h 103"/>
                <a:gd name="T22" fmla="*/ 127 w 201"/>
                <a:gd name="T23" fmla="*/ 53 h 103"/>
                <a:gd name="T24" fmla="*/ 126 w 201"/>
                <a:gd name="T25" fmla="*/ 53 h 103"/>
                <a:gd name="T26" fmla="*/ 123 w 201"/>
                <a:gd name="T27" fmla="*/ 53 h 103"/>
                <a:gd name="T28" fmla="*/ 121 w 201"/>
                <a:gd name="T29" fmla="*/ 53 h 103"/>
                <a:gd name="T30" fmla="*/ 118 w 201"/>
                <a:gd name="T31" fmla="*/ 53 h 103"/>
                <a:gd name="T32" fmla="*/ 114 w 201"/>
                <a:gd name="T33" fmla="*/ 52 h 103"/>
                <a:gd name="T34" fmla="*/ 109 w 201"/>
                <a:gd name="T35" fmla="*/ 51 h 103"/>
                <a:gd name="T36" fmla="*/ 101 w 201"/>
                <a:gd name="T37" fmla="*/ 50 h 103"/>
                <a:gd name="T38" fmla="*/ 92 w 201"/>
                <a:gd name="T39" fmla="*/ 48 h 103"/>
                <a:gd name="T40" fmla="*/ 83 w 201"/>
                <a:gd name="T41" fmla="*/ 45 h 103"/>
                <a:gd name="T42" fmla="*/ 73 w 201"/>
                <a:gd name="T43" fmla="*/ 42 h 103"/>
                <a:gd name="T44" fmla="*/ 62 w 201"/>
                <a:gd name="T45" fmla="*/ 38 h 103"/>
                <a:gd name="T46" fmla="*/ 50 w 201"/>
                <a:gd name="T47" fmla="*/ 33 h 103"/>
                <a:gd name="T48" fmla="*/ 43 w 201"/>
                <a:gd name="T49" fmla="*/ 29 h 103"/>
                <a:gd name="T50" fmla="*/ 39 w 201"/>
                <a:gd name="T51" fmla="*/ 26 h 103"/>
                <a:gd name="T52" fmla="*/ 34 w 201"/>
                <a:gd name="T53" fmla="*/ 23 h 103"/>
                <a:gd name="T54" fmla="*/ 28 w 201"/>
                <a:gd name="T55" fmla="*/ 19 h 103"/>
                <a:gd name="T56" fmla="*/ 22 w 201"/>
                <a:gd name="T57" fmla="*/ 15 h 103"/>
                <a:gd name="T58" fmla="*/ 17 w 201"/>
                <a:gd name="T59" fmla="*/ 10 h 103"/>
                <a:gd name="T60" fmla="*/ 10 w 201"/>
                <a:gd name="T61" fmla="*/ 7 h 103"/>
                <a:gd name="T62" fmla="*/ 6 w 201"/>
                <a:gd name="T63" fmla="*/ 4 h 103"/>
                <a:gd name="T64" fmla="*/ 1 w 201"/>
                <a:gd name="T65" fmla="*/ 1 h 103"/>
                <a:gd name="T66" fmla="*/ 0 w 201"/>
                <a:gd name="T67" fmla="*/ 1 h 103"/>
                <a:gd name="T68" fmla="*/ 1 w 201"/>
                <a:gd name="T69" fmla="*/ 3 h 103"/>
                <a:gd name="T70" fmla="*/ 1 w 201"/>
                <a:gd name="T71" fmla="*/ 6 h 103"/>
                <a:gd name="T72" fmla="*/ 2 w 201"/>
                <a:gd name="T73" fmla="*/ 9 h 103"/>
                <a:gd name="T74" fmla="*/ 1 w 201"/>
                <a:gd name="T75" fmla="*/ 12 h 103"/>
                <a:gd name="T76" fmla="*/ 2 w 201"/>
                <a:gd name="T77" fmla="*/ 15 h 103"/>
                <a:gd name="T78" fmla="*/ 2 w 201"/>
                <a:gd name="T79" fmla="*/ 18 h 103"/>
                <a:gd name="T80" fmla="*/ 3 w 201"/>
                <a:gd name="T81" fmla="*/ 20 h 103"/>
                <a:gd name="T82" fmla="*/ 4 w 201"/>
                <a:gd name="T83" fmla="*/ 22 h 103"/>
                <a:gd name="T84" fmla="*/ 4 w 201"/>
                <a:gd name="T85" fmla="*/ 24 h 103"/>
                <a:gd name="T86" fmla="*/ 6 w 201"/>
                <a:gd name="T87" fmla="*/ 25 h 10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1"/>
                <a:gd name="T133" fmla="*/ 0 h 103"/>
                <a:gd name="T134" fmla="*/ 201 w 201"/>
                <a:gd name="T135" fmla="*/ 103 h 10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1" h="103">
                  <a:moveTo>
                    <a:pt x="200" y="102"/>
                  </a:moveTo>
                  <a:lnTo>
                    <a:pt x="199" y="102"/>
                  </a:lnTo>
                  <a:lnTo>
                    <a:pt x="198" y="101"/>
                  </a:lnTo>
                  <a:lnTo>
                    <a:pt x="197" y="101"/>
                  </a:lnTo>
                  <a:lnTo>
                    <a:pt x="195" y="99"/>
                  </a:lnTo>
                  <a:lnTo>
                    <a:pt x="193" y="98"/>
                  </a:lnTo>
                  <a:lnTo>
                    <a:pt x="191" y="97"/>
                  </a:lnTo>
                  <a:lnTo>
                    <a:pt x="190" y="96"/>
                  </a:lnTo>
                  <a:lnTo>
                    <a:pt x="187" y="94"/>
                  </a:lnTo>
                  <a:lnTo>
                    <a:pt x="184" y="93"/>
                  </a:lnTo>
                  <a:lnTo>
                    <a:pt x="181" y="91"/>
                  </a:lnTo>
                  <a:lnTo>
                    <a:pt x="180" y="89"/>
                  </a:lnTo>
                  <a:lnTo>
                    <a:pt x="176" y="87"/>
                  </a:lnTo>
                  <a:lnTo>
                    <a:pt x="172" y="85"/>
                  </a:lnTo>
                  <a:lnTo>
                    <a:pt x="170" y="84"/>
                  </a:lnTo>
                  <a:lnTo>
                    <a:pt x="167" y="82"/>
                  </a:lnTo>
                  <a:lnTo>
                    <a:pt x="164" y="79"/>
                  </a:lnTo>
                  <a:lnTo>
                    <a:pt x="161" y="78"/>
                  </a:lnTo>
                  <a:lnTo>
                    <a:pt x="158" y="76"/>
                  </a:lnTo>
                  <a:lnTo>
                    <a:pt x="154" y="74"/>
                  </a:lnTo>
                  <a:lnTo>
                    <a:pt x="153" y="72"/>
                  </a:lnTo>
                  <a:lnTo>
                    <a:pt x="149" y="70"/>
                  </a:lnTo>
                  <a:lnTo>
                    <a:pt x="146" y="68"/>
                  </a:lnTo>
                  <a:lnTo>
                    <a:pt x="144" y="66"/>
                  </a:lnTo>
                  <a:lnTo>
                    <a:pt x="142" y="65"/>
                  </a:lnTo>
                  <a:lnTo>
                    <a:pt x="139" y="63"/>
                  </a:lnTo>
                  <a:lnTo>
                    <a:pt x="137" y="61"/>
                  </a:lnTo>
                  <a:lnTo>
                    <a:pt x="136" y="60"/>
                  </a:lnTo>
                  <a:lnTo>
                    <a:pt x="134" y="59"/>
                  </a:lnTo>
                  <a:lnTo>
                    <a:pt x="133" y="58"/>
                  </a:lnTo>
                  <a:lnTo>
                    <a:pt x="132" y="57"/>
                  </a:lnTo>
                  <a:lnTo>
                    <a:pt x="131" y="56"/>
                  </a:lnTo>
                  <a:lnTo>
                    <a:pt x="130" y="55"/>
                  </a:lnTo>
                  <a:lnTo>
                    <a:pt x="129" y="54"/>
                  </a:lnTo>
                  <a:lnTo>
                    <a:pt x="128" y="54"/>
                  </a:lnTo>
                  <a:lnTo>
                    <a:pt x="127" y="53"/>
                  </a:lnTo>
                  <a:lnTo>
                    <a:pt x="127" y="54"/>
                  </a:lnTo>
                  <a:lnTo>
                    <a:pt x="126" y="54"/>
                  </a:lnTo>
                  <a:lnTo>
                    <a:pt x="126" y="53"/>
                  </a:lnTo>
                  <a:lnTo>
                    <a:pt x="124" y="53"/>
                  </a:lnTo>
                  <a:lnTo>
                    <a:pt x="123" y="54"/>
                  </a:lnTo>
                  <a:lnTo>
                    <a:pt x="123" y="53"/>
                  </a:lnTo>
                  <a:lnTo>
                    <a:pt x="122" y="54"/>
                  </a:lnTo>
                  <a:lnTo>
                    <a:pt x="121" y="54"/>
                  </a:lnTo>
                  <a:lnTo>
                    <a:pt x="121" y="53"/>
                  </a:lnTo>
                  <a:lnTo>
                    <a:pt x="120" y="54"/>
                  </a:lnTo>
                  <a:lnTo>
                    <a:pt x="119" y="53"/>
                  </a:lnTo>
                  <a:lnTo>
                    <a:pt x="118" y="53"/>
                  </a:lnTo>
                  <a:lnTo>
                    <a:pt x="117" y="53"/>
                  </a:lnTo>
                  <a:lnTo>
                    <a:pt x="115" y="53"/>
                  </a:lnTo>
                  <a:lnTo>
                    <a:pt x="114" y="52"/>
                  </a:lnTo>
                  <a:lnTo>
                    <a:pt x="112" y="52"/>
                  </a:lnTo>
                  <a:lnTo>
                    <a:pt x="109" y="52"/>
                  </a:lnTo>
                  <a:lnTo>
                    <a:pt x="109" y="51"/>
                  </a:lnTo>
                  <a:lnTo>
                    <a:pt x="106" y="51"/>
                  </a:lnTo>
                  <a:lnTo>
                    <a:pt x="103" y="51"/>
                  </a:lnTo>
                  <a:lnTo>
                    <a:pt x="101" y="50"/>
                  </a:lnTo>
                  <a:lnTo>
                    <a:pt x="99" y="50"/>
                  </a:lnTo>
                  <a:lnTo>
                    <a:pt x="96" y="49"/>
                  </a:lnTo>
                  <a:lnTo>
                    <a:pt x="92" y="48"/>
                  </a:lnTo>
                  <a:lnTo>
                    <a:pt x="90" y="47"/>
                  </a:lnTo>
                  <a:lnTo>
                    <a:pt x="87" y="46"/>
                  </a:lnTo>
                  <a:lnTo>
                    <a:pt x="83" y="45"/>
                  </a:lnTo>
                  <a:lnTo>
                    <a:pt x="81" y="44"/>
                  </a:lnTo>
                  <a:lnTo>
                    <a:pt x="77" y="43"/>
                  </a:lnTo>
                  <a:lnTo>
                    <a:pt x="73" y="42"/>
                  </a:lnTo>
                  <a:lnTo>
                    <a:pt x="70" y="41"/>
                  </a:lnTo>
                  <a:lnTo>
                    <a:pt x="65" y="39"/>
                  </a:lnTo>
                  <a:lnTo>
                    <a:pt x="62" y="38"/>
                  </a:lnTo>
                  <a:lnTo>
                    <a:pt x="58" y="36"/>
                  </a:lnTo>
                  <a:lnTo>
                    <a:pt x="54" y="34"/>
                  </a:lnTo>
                  <a:lnTo>
                    <a:pt x="50" y="33"/>
                  </a:lnTo>
                  <a:lnTo>
                    <a:pt x="45" y="31"/>
                  </a:lnTo>
                  <a:lnTo>
                    <a:pt x="44" y="30"/>
                  </a:lnTo>
                  <a:lnTo>
                    <a:pt x="43" y="29"/>
                  </a:lnTo>
                  <a:lnTo>
                    <a:pt x="42" y="28"/>
                  </a:lnTo>
                  <a:lnTo>
                    <a:pt x="40" y="27"/>
                  </a:lnTo>
                  <a:lnTo>
                    <a:pt x="39" y="26"/>
                  </a:lnTo>
                  <a:lnTo>
                    <a:pt x="37" y="25"/>
                  </a:lnTo>
                  <a:lnTo>
                    <a:pt x="36" y="25"/>
                  </a:lnTo>
                  <a:lnTo>
                    <a:pt x="34" y="23"/>
                  </a:lnTo>
                  <a:lnTo>
                    <a:pt x="32" y="22"/>
                  </a:lnTo>
                  <a:lnTo>
                    <a:pt x="30" y="21"/>
                  </a:lnTo>
                  <a:lnTo>
                    <a:pt x="28" y="19"/>
                  </a:lnTo>
                  <a:lnTo>
                    <a:pt x="27" y="18"/>
                  </a:lnTo>
                  <a:lnTo>
                    <a:pt x="24" y="16"/>
                  </a:lnTo>
                  <a:lnTo>
                    <a:pt x="22" y="15"/>
                  </a:lnTo>
                  <a:lnTo>
                    <a:pt x="20" y="13"/>
                  </a:lnTo>
                  <a:lnTo>
                    <a:pt x="18" y="12"/>
                  </a:lnTo>
                  <a:lnTo>
                    <a:pt x="17" y="10"/>
                  </a:lnTo>
                  <a:lnTo>
                    <a:pt x="14" y="9"/>
                  </a:lnTo>
                  <a:lnTo>
                    <a:pt x="12" y="8"/>
                  </a:lnTo>
                  <a:lnTo>
                    <a:pt x="10" y="7"/>
                  </a:lnTo>
                  <a:lnTo>
                    <a:pt x="9" y="6"/>
                  </a:lnTo>
                  <a:lnTo>
                    <a:pt x="7" y="5"/>
                  </a:lnTo>
                  <a:lnTo>
                    <a:pt x="6" y="4"/>
                  </a:lnTo>
                  <a:lnTo>
                    <a:pt x="4" y="3"/>
                  </a:lnTo>
                  <a:lnTo>
                    <a:pt x="3" y="2"/>
                  </a:lnTo>
                  <a:lnTo>
                    <a:pt x="1" y="1"/>
                  </a:lnTo>
                  <a:lnTo>
                    <a:pt x="0" y="1"/>
                  </a:lnTo>
                  <a:lnTo>
                    <a:pt x="0" y="0"/>
                  </a:lnTo>
                  <a:lnTo>
                    <a:pt x="0" y="1"/>
                  </a:lnTo>
                  <a:lnTo>
                    <a:pt x="0" y="2"/>
                  </a:lnTo>
                  <a:lnTo>
                    <a:pt x="0" y="3"/>
                  </a:lnTo>
                  <a:lnTo>
                    <a:pt x="1" y="3"/>
                  </a:lnTo>
                  <a:lnTo>
                    <a:pt x="1" y="4"/>
                  </a:lnTo>
                  <a:lnTo>
                    <a:pt x="1" y="5"/>
                  </a:lnTo>
                  <a:lnTo>
                    <a:pt x="1" y="6"/>
                  </a:lnTo>
                  <a:lnTo>
                    <a:pt x="1" y="7"/>
                  </a:lnTo>
                  <a:lnTo>
                    <a:pt x="1" y="8"/>
                  </a:lnTo>
                  <a:lnTo>
                    <a:pt x="2" y="9"/>
                  </a:lnTo>
                  <a:lnTo>
                    <a:pt x="1" y="10"/>
                  </a:lnTo>
                  <a:lnTo>
                    <a:pt x="2" y="11"/>
                  </a:lnTo>
                  <a:lnTo>
                    <a:pt x="1" y="12"/>
                  </a:lnTo>
                  <a:lnTo>
                    <a:pt x="1" y="13"/>
                  </a:lnTo>
                  <a:lnTo>
                    <a:pt x="2" y="14"/>
                  </a:lnTo>
                  <a:lnTo>
                    <a:pt x="2" y="15"/>
                  </a:lnTo>
                  <a:lnTo>
                    <a:pt x="1" y="16"/>
                  </a:lnTo>
                  <a:lnTo>
                    <a:pt x="2" y="17"/>
                  </a:lnTo>
                  <a:lnTo>
                    <a:pt x="2" y="18"/>
                  </a:lnTo>
                  <a:lnTo>
                    <a:pt x="2" y="19"/>
                  </a:lnTo>
                  <a:lnTo>
                    <a:pt x="3" y="19"/>
                  </a:lnTo>
                  <a:lnTo>
                    <a:pt x="3" y="20"/>
                  </a:lnTo>
                  <a:lnTo>
                    <a:pt x="3" y="21"/>
                  </a:lnTo>
                  <a:lnTo>
                    <a:pt x="3" y="22"/>
                  </a:lnTo>
                  <a:lnTo>
                    <a:pt x="4" y="22"/>
                  </a:lnTo>
                  <a:lnTo>
                    <a:pt x="3" y="22"/>
                  </a:lnTo>
                  <a:lnTo>
                    <a:pt x="4" y="23"/>
                  </a:lnTo>
                  <a:lnTo>
                    <a:pt x="4" y="24"/>
                  </a:lnTo>
                  <a:lnTo>
                    <a:pt x="5" y="24"/>
                  </a:lnTo>
                  <a:lnTo>
                    <a:pt x="5" y="25"/>
                  </a:lnTo>
                  <a:lnTo>
                    <a:pt x="6" y="25"/>
                  </a:lnTo>
                  <a:lnTo>
                    <a:pt x="32" y="35"/>
                  </a:lnTo>
                  <a:lnTo>
                    <a:pt x="200" y="102"/>
                  </a:lnTo>
                </a:path>
              </a:pathLst>
            </a:custGeom>
            <a:solidFill>
              <a:srgbClr val="999999"/>
            </a:solidFill>
            <a:ln w="12700" cap="rnd">
              <a:noFill/>
              <a:round/>
              <a:headEnd/>
              <a:tailEnd/>
            </a:ln>
          </p:spPr>
          <p:txBody>
            <a:bodyPr/>
            <a:lstStyle/>
            <a:p>
              <a:endParaRPr lang="en-US"/>
            </a:p>
          </p:txBody>
        </p:sp>
        <p:sp>
          <p:nvSpPr>
            <p:cNvPr id="43157" name="Freeform 123"/>
            <p:cNvSpPr>
              <a:spLocks noChangeAspect="1"/>
            </p:cNvSpPr>
            <p:nvPr/>
          </p:nvSpPr>
          <p:spPr bwMode="auto">
            <a:xfrm>
              <a:off x="163" y="1368"/>
              <a:ext cx="170" cy="74"/>
            </a:xfrm>
            <a:custGeom>
              <a:avLst/>
              <a:gdLst>
                <a:gd name="T0" fmla="*/ 0 w 170"/>
                <a:gd name="T1" fmla="*/ 0 h 74"/>
                <a:gd name="T2" fmla="*/ 3 w 170"/>
                <a:gd name="T3" fmla="*/ 3 h 74"/>
                <a:gd name="T4" fmla="*/ 8 w 170"/>
                <a:gd name="T5" fmla="*/ 7 h 74"/>
                <a:gd name="T6" fmla="*/ 14 w 170"/>
                <a:gd name="T7" fmla="*/ 12 h 74"/>
                <a:gd name="T8" fmla="*/ 22 w 170"/>
                <a:gd name="T9" fmla="*/ 18 h 74"/>
                <a:gd name="T10" fmla="*/ 31 w 170"/>
                <a:gd name="T11" fmla="*/ 25 h 74"/>
                <a:gd name="T12" fmla="*/ 42 w 170"/>
                <a:gd name="T13" fmla="*/ 32 h 74"/>
                <a:gd name="T14" fmla="*/ 53 w 170"/>
                <a:gd name="T15" fmla="*/ 39 h 74"/>
                <a:gd name="T16" fmla="*/ 65 w 170"/>
                <a:gd name="T17" fmla="*/ 45 h 74"/>
                <a:gd name="T18" fmla="*/ 79 w 170"/>
                <a:gd name="T19" fmla="*/ 53 h 74"/>
                <a:gd name="T20" fmla="*/ 93 w 170"/>
                <a:gd name="T21" fmla="*/ 59 h 74"/>
                <a:gd name="T22" fmla="*/ 107 w 170"/>
                <a:gd name="T23" fmla="*/ 64 h 74"/>
                <a:gd name="T24" fmla="*/ 123 w 170"/>
                <a:gd name="T25" fmla="*/ 68 h 74"/>
                <a:gd name="T26" fmla="*/ 138 w 170"/>
                <a:gd name="T27" fmla="*/ 72 h 74"/>
                <a:gd name="T28" fmla="*/ 153 w 170"/>
                <a:gd name="T29" fmla="*/ 73 h 74"/>
                <a:gd name="T30" fmla="*/ 169 w 170"/>
                <a:gd name="T31" fmla="*/ 73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0"/>
                <a:gd name="T49" fmla="*/ 0 h 74"/>
                <a:gd name="T50" fmla="*/ 170 w 170"/>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0" h="74">
                  <a:moveTo>
                    <a:pt x="0" y="0"/>
                  </a:moveTo>
                  <a:lnTo>
                    <a:pt x="3" y="3"/>
                  </a:lnTo>
                  <a:lnTo>
                    <a:pt x="8" y="7"/>
                  </a:lnTo>
                  <a:lnTo>
                    <a:pt x="14" y="12"/>
                  </a:lnTo>
                  <a:lnTo>
                    <a:pt x="22" y="18"/>
                  </a:lnTo>
                  <a:lnTo>
                    <a:pt x="31" y="25"/>
                  </a:lnTo>
                  <a:lnTo>
                    <a:pt x="42" y="32"/>
                  </a:lnTo>
                  <a:lnTo>
                    <a:pt x="53" y="39"/>
                  </a:lnTo>
                  <a:lnTo>
                    <a:pt x="65" y="45"/>
                  </a:lnTo>
                  <a:lnTo>
                    <a:pt x="79" y="53"/>
                  </a:lnTo>
                  <a:lnTo>
                    <a:pt x="93" y="59"/>
                  </a:lnTo>
                  <a:lnTo>
                    <a:pt x="107" y="64"/>
                  </a:lnTo>
                  <a:lnTo>
                    <a:pt x="123" y="68"/>
                  </a:lnTo>
                  <a:lnTo>
                    <a:pt x="138" y="72"/>
                  </a:lnTo>
                  <a:lnTo>
                    <a:pt x="153" y="73"/>
                  </a:lnTo>
                  <a:lnTo>
                    <a:pt x="169" y="73"/>
                  </a:lnTo>
                </a:path>
              </a:pathLst>
            </a:custGeom>
            <a:noFill/>
            <a:ln w="12700" cap="rnd">
              <a:solidFill>
                <a:srgbClr val="000000"/>
              </a:solidFill>
              <a:round/>
              <a:headEnd/>
              <a:tailEnd/>
            </a:ln>
          </p:spPr>
          <p:txBody>
            <a:bodyPr/>
            <a:lstStyle/>
            <a:p>
              <a:endParaRPr lang="en-US"/>
            </a:p>
          </p:txBody>
        </p:sp>
        <p:sp>
          <p:nvSpPr>
            <p:cNvPr id="43158" name="Line 124"/>
            <p:cNvSpPr>
              <a:spLocks noChangeAspect="1" noChangeShapeType="1"/>
            </p:cNvSpPr>
            <p:nvPr/>
          </p:nvSpPr>
          <p:spPr bwMode="auto">
            <a:xfrm flipH="1">
              <a:off x="394" y="1475"/>
              <a:ext cx="7" cy="16"/>
            </a:xfrm>
            <a:prstGeom prst="line">
              <a:avLst/>
            </a:prstGeom>
            <a:noFill/>
            <a:ln w="12700">
              <a:noFill/>
              <a:round/>
              <a:headEnd/>
              <a:tailEnd/>
            </a:ln>
          </p:spPr>
          <p:txBody>
            <a:bodyPr wrap="none" anchor="ctr"/>
            <a:lstStyle/>
            <a:p>
              <a:endParaRPr lang="en-US"/>
            </a:p>
          </p:txBody>
        </p:sp>
        <p:sp>
          <p:nvSpPr>
            <p:cNvPr id="43159" name="Freeform 125"/>
            <p:cNvSpPr>
              <a:spLocks noChangeAspect="1"/>
            </p:cNvSpPr>
            <p:nvPr/>
          </p:nvSpPr>
          <p:spPr bwMode="auto">
            <a:xfrm>
              <a:off x="269" y="1441"/>
              <a:ext cx="186" cy="85"/>
            </a:xfrm>
            <a:custGeom>
              <a:avLst/>
              <a:gdLst>
                <a:gd name="T0" fmla="*/ 9 w 186"/>
                <a:gd name="T1" fmla="*/ 1 h 85"/>
                <a:gd name="T2" fmla="*/ 17 w 186"/>
                <a:gd name="T3" fmla="*/ 4 h 85"/>
                <a:gd name="T4" fmla="*/ 27 w 186"/>
                <a:gd name="T5" fmla="*/ 8 h 85"/>
                <a:gd name="T6" fmla="*/ 37 w 186"/>
                <a:gd name="T7" fmla="*/ 12 h 85"/>
                <a:gd name="T8" fmla="*/ 48 w 186"/>
                <a:gd name="T9" fmla="*/ 17 h 85"/>
                <a:gd name="T10" fmla="*/ 61 w 186"/>
                <a:gd name="T11" fmla="*/ 21 h 85"/>
                <a:gd name="T12" fmla="*/ 74 w 186"/>
                <a:gd name="T13" fmla="*/ 27 h 85"/>
                <a:gd name="T14" fmla="*/ 88 w 186"/>
                <a:gd name="T15" fmla="*/ 32 h 85"/>
                <a:gd name="T16" fmla="*/ 101 w 186"/>
                <a:gd name="T17" fmla="*/ 38 h 85"/>
                <a:gd name="T18" fmla="*/ 116 w 186"/>
                <a:gd name="T19" fmla="*/ 44 h 85"/>
                <a:gd name="T20" fmla="*/ 129 w 186"/>
                <a:gd name="T21" fmla="*/ 50 h 85"/>
                <a:gd name="T22" fmla="*/ 141 w 186"/>
                <a:gd name="T23" fmla="*/ 57 h 85"/>
                <a:gd name="T24" fmla="*/ 154 w 186"/>
                <a:gd name="T25" fmla="*/ 63 h 85"/>
                <a:gd name="T26" fmla="*/ 164 w 186"/>
                <a:gd name="T27" fmla="*/ 69 h 85"/>
                <a:gd name="T28" fmla="*/ 174 w 186"/>
                <a:gd name="T29" fmla="*/ 74 h 85"/>
                <a:gd name="T30" fmla="*/ 181 w 186"/>
                <a:gd name="T31" fmla="*/ 81 h 85"/>
                <a:gd name="T32" fmla="*/ 185 w 186"/>
                <a:gd name="T33" fmla="*/ 84 h 85"/>
                <a:gd name="T34" fmla="*/ 181 w 186"/>
                <a:gd name="T35" fmla="*/ 82 h 85"/>
                <a:gd name="T36" fmla="*/ 176 w 186"/>
                <a:gd name="T37" fmla="*/ 81 h 85"/>
                <a:gd name="T38" fmla="*/ 168 w 186"/>
                <a:gd name="T39" fmla="*/ 78 h 85"/>
                <a:gd name="T40" fmla="*/ 159 w 186"/>
                <a:gd name="T41" fmla="*/ 75 h 85"/>
                <a:gd name="T42" fmla="*/ 148 w 186"/>
                <a:gd name="T43" fmla="*/ 72 h 85"/>
                <a:gd name="T44" fmla="*/ 136 w 186"/>
                <a:gd name="T45" fmla="*/ 67 h 85"/>
                <a:gd name="T46" fmla="*/ 122 w 186"/>
                <a:gd name="T47" fmla="*/ 63 h 85"/>
                <a:gd name="T48" fmla="*/ 108 w 186"/>
                <a:gd name="T49" fmla="*/ 58 h 85"/>
                <a:gd name="T50" fmla="*/ 92 w 186"/>
                <a:gd name="T51" fmla="*/ 53 h 85"/>
                <a:gd name="T52" fmla="*/ 78 w 186"/>
                <a:gd name="T53" fmla="*/ 47 h 85"/>
                <a:gd name="T54" fmla="*/ 62 w 186"/>
                <a:gd name="T55" fmla="*/ 42 h 85"/>
                <a:gd name="T56" fmla="*/ 47 w 186"/>
                <a:gd name="T57" fmla="*/ 36 h 85"/>
                <a:gd name="T58" fmla="*/ 32 w 186"/>
                <a:gd name="T59" fmla="*/ 30 h 85"/>
                <a:gd name="T60" fmla="*/ 18 w 186"/>
                <a:gd name="T61" fmla="*/ 25 h 85"/>
                <a:gd name="T62" fmla="*/ 6 w 186"/>
                <a:gd name="T63" fmla="*/ 18 h 85"/>
                <a:gd name="T64" fmla="*/ 6 w 186"/>
                <a:gd name="T65" fmla="*/ 0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85"/>
                <a:gd name="T101" fmla="*/ 186 w 18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85">
                  <a:moveTo>
                    <a:pt x="6" y="0"/>
                  </a:moveTo>
                  <a:lnTo>
                    <a:pt x="9" y="1"/>
                  </a:lnTo>
                  <a:lnTo>
                    <a:pt x="13" y="2"/>
                  </a:lnTo>
                  <a:lnTo>
                    <a:pt x="17" y="4"/>
                  </a:lnTo>
                  <a:lnTo>
                    <a:pt x="21" y="6"/>
                  </a:lnTo>
                  <a:lnTo>
                    <a:pt x="27" y="8"/>
                  </a:lnTo>
                  <a:lnTo>
                    <a:pt x="31" y="9"/>
                  </a:lnTo>
                  <a:lnTo>
                    <a:pt x="37" y="12"/>
                  </a:lnTo>
                  <a:lnTo>
                    <a:pt x="42" y="14"/>
                  </a:lnTo>
                  <a:lnTo>
                    <a:pt x="48" y="17"/>
                  </a:lnTo>
                  <a:lnTo>
                    <a:pt x="55" y="18"/>
                  </a:lnTo>
                  <a:lnTo>
                    <a:pt x="61" y="21"/>
                  </a:lnTo>
                  <a:lnTo>
                    <a:pt x="68" y="24"/>
                  </a:lnTo>
                  <a:lnTo>
                    <a:pt x="74" y="27"/>
                  </a:lnTo>
                  <a:lnTo>
                    <a:pt x="81" y="29"/>
                  </a:lnTo>
                  <a:lnTo>
                    <a:pt x="88" y="32"/>
                  </a:lnTo>
                  <a:lnTo>
                    <a:pt x="95" y="35"/>
                  </a:lnTo>
                  <a:lnTo>
                    <a:pt x="101" y="38"/>
                  </a:lnTo>
                  <a:lnTo>
                    <a:pt x="109" y="42"/>
                  </a:lnTo>
                  <a:lnTo>
                    <a:pt x="116" y="44"/>
                  </a:lnTo>
                  <a:lnTo>
                    <a:pt x="122" y="47"/>
                  </a:lnTo>
                  <a:lnTo>
                    <a:pt x="129" y="50"/>
                  </a:lnTo>
                  <a:lnTo>
                    <a:pt x="136" y="54"/>
                  </a:lnTo>
                  <a:lnTo>
                    <a:pt x="141" y="57"/>
                  </a:lnTo>
                  <a:lnTo>
                    <a:pt x="148" y="60"/>
                  </a:lnTo>
                  <a:lnTo>
                    <a:pt x="154" y="63"/>
                  </a:lnTo>
                  <a:lnTo>
                    <a:pt x="159" y="65"/>
                  </a:lnTo>
                  <a:lnTo>
                    <a:pt x="164" y="69"/>
                  </a:lnTo>
                  <a:lnTo>
                    <a:pt x="169" y="72"/>
                  </a:lnTo>
                  <a:lnTo>
                    <a:pt x="174" y="74"/>
                  </a:lnTo>
                  <a:lnTo>
                    <a:pt x="177" y="77"/>
                  </a:lnTo>
                  <a:lnTo>
                    <a:pt x="181" y="81"/>
                  </a:lnTo>
                  <a:lnTo>
                    <a:pt x="185" y="83"/>
                  </a:lnTo>
                  <a:lnTo>
                    <a:pt x="185" y="84"/>
                  </a:lnTo>
                  <a:lnTo>
                    <a:pt x="183" y="83"/>
                  </a:lnTo>
                  <a:lnTo>
                    <a:pt x="181" y="82"/>
                  </a:lnTo>
                  <a:lnTo>
                    <a:pt x="179" y="81"/>
                  </a:lnTo>
                  <a:lnTo>
                    <a:pt x="176" y="81"/>
                  </a:lnTo>
                  <a:lnTo>
                    <a:pt x="173" y="79"/>
                  </a:lnTo>
                  <a:lnTo>
                    <a:pt x="168" y="78"/>
                  </a:lnTo>
                  <a:lnTo>
                    <a:pt x="165" y="76"/>
                  </a:lnTo>
                  <a:lnTo>
                    <a:pt x="159" y="75"/>
                  </a:lnTo>
                  <a:lnTo>
                    <a:pt x="154" y="74"/>
                  </a:lnTo>
                  <a:lnTo>
                    <a:pt x="148" y="72"/>
                  </a:lnTo>
                  <a:lnTo>
                    <a:pt x="142" y="70"/>
                  </a:lnTo>
                  <a:lnTo>
                    <a:pt x="136" y="67"/>
                  </a:lnTo>
                  <a:lnTo>
                    <a:pt x="129" y="65"/>
                  </a:lnTo>
                  <a:lnTo>
                    <a:pt x="122" y="63"/>
                  </a:lnTo>
                  <a:lnTo>
                    <a:pt x="115" y="61"/>
                  </a:lnTo>
                  <a:lnTo>
                    <a:pt x="108" y="58"/>
                  </a:lnTo>
                  <a:lnTo>
                    <a:pt x="101" y="56"/>
                  </a:lnTo>
                  <a:lnTo>
                    <a:pt x="92" y="53"/>
                  </a:lnTo>
                  <a:lnTo>
                    <a:pt x="85" y="50"/>
                  </a:lnTo>
                  <a:lnTo>
                    <a:pt x="78" y="47"/>
                  </a:lnTo>
                  <a:lnTo>
                    <a:pt x="70" y="45"/>
                  </a:lnTo>
                  <a:lnTo>
                    <a:pt x="62" y="42"/>
                  </a:lnTo>
                  <a:lnTo>
                    <a:pt x="55" y="39"/>
                  </a:lnTo>
                  <a:lnTo>
                    <a:pt x="47" y="36"/>
                  </a:lnTo>
                  <a:lnTo>
                    <a:pt x="40" y="33"/>
                  </a:lnTo>
                  <a:lnTo>
                    <a:pt x="32" y="30"/>
                  </a:lnTo>
                  <a:lnTo>
                    <a:pt x="26" y="28"/>
                  </a:lnTo>
                  <a:lnTo>
                    <a:pt x="18" y="25"/>
                  </a:lnTo>
                  <a:lnTo>
                    <a:pt x="12" y="21"/>
                  </a:lnTo>
                  <a:lnTo>
                    <a:pt x="6" y="18"/>
                  </a:lnTo>
                  <a:lnTo>
                    <a:pt x="0" y="16"/>
                  </a:lnTo>
                  <a:lnTo>
                    <a:pt x="6" y="0"/>
                  </a:lnTo>
                </a:path>
              </a:pathLst>
            </a:custGeom>
            <a:solidFill>
              <a:srgbClr val="BFBFBF"/>
            </a:solidFill>
            <a:ln w="12700" cap="rnd">
              <a:noFill/>
              <a:round/>
              <a:headEnd/>
              <a:tailEnd/>
            </a:ln>
          </p:spPr>
          <p:txBody>
            <a:bodyPr/>
            <a:lstStyle/>
            <a:p>
              <a:endParaRPr lang="en-US"/>
            </a:p>
          </p:txBody>
        </p:sp>
        <p:sp>
          <p:nvSpPr>
            <p:cNvPr id="43160" name="Freeform 126"/>
            <p:cNvSpPr>
              <a:spLocks noChangeAspect="1"/>
            </p:cNvSpPr>
            <p:nvPr/>
          </p:nvSpPr>
          <p:spPr bwMode="auto">
            <a:xfrm>
              <a:off x="270" y="1447"/>
              <a:ext cx="97" cy="39"/>
            </a:xfrm>
            <a:custGeom>
              <a:avLst/>
              <a:gdLst>
                <a:gd name="T0" fmla="*/ 92 w 97"/>
                <a:gd name="T1" fmla="*/ 31 h 39"/>
                <a:gd name="T2" fmla="*/ 87 w 97"/>
                <a:gd name="T3" fmla="*/ 28 h 39"/>
                <a:gd name="T4" fmla="*/ 83 w 97"/>
                <a:gd name="T5" fmla="*/ 26 h 39"/>
                <a:gd name="T6" fmla="*/ 76 w 97"/>
                <a:gd name="T7" fmla="*/ 22 h 39"/>
                <a:gd name="T8" fmla="*/ 69 w 97"/>
                <a:gd name="T9" fmla="*/ 19 h 39"/>
                <a:gd name="T10" fmla="*/ 61 w 97"/>
                <a:gd name="T11" fmla="*/ 17 h 39"/>
                <a:gd name="T12" fmla="*/ 54 w 97"/>
                <a:gd name="T13" fmla="*/ 14 h 39"/>
                <a:gd name="T14" fmla="*/ 46 w 97"/>
                <a:gd name="T15" fmla="*/ 11 h 39"/>
                <a:gd name="T16" fmla="*/ 38 w 97"/>
                <a:gd name="T17" fmla="*/ 9 h 39"/>
                <a:gd name="T18" fmla="*/ 31 w 97"/>
                <a:gd name="T19" fmla="*/ 7 h 39"/>
                <a:gd name="T20" fmla="*/ 24 w 97"/>
                <a:gd name="T21" fmla="*/ 4 h 39"/>
                <a:gd name="T22" fmla="*/ 18 w 97"/>
                <a:gd name="T23" fmla="*/ 3 h 39"/>
                <a:gd name="T24" fmla="*/ 13 w 97"/>
                <a:gd name="T25" fmla="*/ 1 h 39"/>
                <a:gd name="T26" fmla="*/ 8 w 97"/>
                <a:gd name="T27" fmla="*/ 0 h 39"/>
                <a:gd name="T28" fmla="*/ 5 w 97"/>
                <a:gd name="T29" fmla="*/ 0 h 39"/>
                <a:gd name="T30" fmla="*/ 3 w 97"/>
                <a:gd name="T31" fmla="*/ 0 h 39"/>
                <a:gd name="T32" fmla="*/ 2 w 97"/>
                <a:gd name="T33" fmla="*/ 9 h 39"/>
                <a:gd name="T34" fmla="*/ 6 w 97"/>
                <a:gd name="T35" fmla="*/ 10 h 39"/>
                <a:gd name="T36" fmla="*/ 11 w 97"/>
                <a:gd name="T37" fmla="*/ 13 h 39"/>
                <a:gd name="T38" fmla="*/ 17 w 97"/>
                <a:gd name="T39" fmla="*/ 15 h 39"/>
                <a:gd name="T40" fmla="*/ 25 w 97"/>
                <a:gd name="T41" fmla="*/ 18 h 39"/>
                <a:gd name="T42" fmla="*/ 33 w 97"/>
                <a:gd name="T43" fmla="*/ 20 h 39"/>
                <a:gd name="T44" fmla="*/ 41 w 97"/>
                <a:gd name="T45" fmla="*/ 24 h 39"/>
                <a:gd name="T46" fmla="*/ 50 w 97"/>
                <a:gd name="T47" fmla="*/ 27 h 39"/>
                <a:gd name="T48" fmla="*/ 58 w 97"/>
                <a:gd name="T49" fmla="*/ 29 h 39"/>
                <a:gd name="T50" fmla="*/ 66 w 97"/>
                <a:gd name="T51" fmla="*/ 32 h 39"/>
                <a:gd name="T52" fmla="*/ 74 w 97"/>
                <a:gd name="T53" fmla="*/ 34 h 39"/>
                <a:gd name="T54" fmla="*/ 80 w 97"/>
                <a:gd name="T55" fmla="*/ 36 h 39"/>
                <a:gd name="T56" fmla="*/ 87 w 97"/>
                <a:gd name="T57" fmla="*/ 38 h 39"/>
                <a:gd name="T58" fmla="*/ 91 w 97"/>
                <a:gd name="T59" fmla="*/ 38 h 39"/>
                <a:gd name="T60" fmla="*/ 94 w 97"/>
                <a:gd name="T61" fmla="*/ 38 h 39"/>
                <a:gd name="T62" fmla="*/ 96 w 97"/>
                <a:gd name="T63" fmla="*/ 36 h 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7"/>
                <a:gd name="T97" fmla="*/ 0 h 39"/>
                <a:gd name="T98" fmla="*/ 97 w 97"/>
                <a:gd name="T99" fmla="*/ 39 h 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7" h="39">
                  <a:moveTo>
                    <a:pt x="94" y="33"/>
                  </a:moveTo>
                  <a:lnTo>
                    <a:pt x="92" y="31"/>
                  </a:lnTo>
                  <a:lnTo>
                    <a:pt x="90" y="30"/>
                  </a:lnTo>
                  <a:lnTo>
                    <a:pt x="87" y="28"/>
                  </a:lnTo>
                  <a:lnTo>
                    <a:pt x="86" y="27"/>
                  </a:lnTo>
                  <a:lnTo>
                    <a:pt x="83" y="26"/>
                  </a:lnTo>
                  <a:lnTo>
                    <a:pt x="79" y="24"/>
                  </a:lnTo>
                  <a:lnTo>
                    <a:pt x="76" y="22"/>
                  </a:lnTo>
                  <a:lnTo>
                    <a:pt x="73" y="21"/>
                  </a:lnTo>
                  <a:lnTo>
                    <a:pt x="69" y="19"/>
                  </a:lnTo>
                  <a:lnTo>
                    <a:pt x="65" y="19"/>
                  </a:lnTo>
                  <a:lnTo>
                    <a:pt x="61" y="17"/>
                  </a:lnTo>
                  <a:lnTo>
                    <a:pt x="58" y="16"/>
                  </a:lnTo>
                  <a:lnTo>
                    <a:pt x="54" y="14"/>
                  </a:lnTo>
                  <a:lnTo>
                    <a:pt x="51" y="12"/>
                  </a:lnTo>
                  <a:lnTo>
                    <a:pt x="46" y="11"/>
                  </a:lnTo>
                  <a:lnTo>
                    <a:pt x="43" y="10"/>
                  </a:lnTo>
                  <a:lnTo>
                    <a:pt x="38" y="9"/>
                  </a:lnTo>
                  <a:lnTo>
                    <a:pt x="34" y="8"/>
                  </a:lnTo>
                  <a:lnTo>
                    <a:pt x="31" y="7"/>
                  </a:lnTo>
                  <a:lnTo>
                    <a:pt x="27" y="6"/>
                  </a:lnTo>
                  <a:lnTo>
                    <a:pt x="24" y="4"/>
                  </a:lnTo>
                  <a:lnTo>
                    <a:pt x="21" y="4"/>
                  </a:lnTo>
                  <a:lnTo>
                    <a:pt x="18" y="3"/>
                  </a:lnTo>
                  <a:lnTo>
                    <a:pt x="15" y="2"/>
                  </a:lnTo>
                  <a:lnTo>
                    <a:pt x="13" y="1"/>
                  </a:lnTo>
                  <a:lnTo>
                    <a:pt x="10" y="1"/>
                  </a:lnTo>
                  <a:lnTo>
                    <a:pt x="8" y="0"/>
                  </a:lnTo>
                  <a:lnTo>
                    <a:pt x="7" y="0"/>
                  </a:lnTo>
                  <a:lnTo>
                    <a:pt x="5" y="0"/>
                  </a:lnTo>
                  <a:lnTo>
                    <a:pt x="4" y="0"/>
                  </a:lnTo>
                  <a:lnTo>
                    <a:pt x="3" y="0"/>
                  </a:lnTo>
                  <a:lnTo>
                    <a:pt x="0" y="9"/>
                  </a:lnTo>
                  <a:lnTo>
                    <a:pt x="2" y="9"/>
                  </a:lnTo>
                  <a:lnTo>
                    <a:pt x="4" y="10"/>
                  </a:lnTo>
                  <a:lnTo>
                    <a:pt x="6" y="10"/>
                  </a:lnTo>
                  <a:lnTo>
                    <a:pt x="8" y="11"/>
                  </a:lnTo>
                  <a:lnTo>
                    <a:pt x="11" y="13"/>
                  </a:lnTo>
                  <a:lnTo>
                    <a:pt x="14" y="14"/>
                  </a:lnTo>
                  <a:lnTo>
                    <a:pt x="17" y="15"/>
                  </a:lnTo>
                  <a:lnTo>
                    <a:pt x="21" y="17"/>
                  </a:lnTo>
                  <a:lnTo>
                    <a:pt x="25" y="18"/>
                  </a:lnTo>
                  <a:lnTo>
                    <a:pt x="29" y="19"/>
                  </a:lnTo>
                  <a:lnTo>
                    <a:pt x="33" y="20"/>
                  </a:lnTo>
                  <a:lnTo>
                    <a:pt x="37" y="22"/>
                  </a:lnTo>
                  <a:lnTo>
                    <a:pt x="41" y="24"/>
                  </a:lnTo>
                  <a:lnTo>
                    <a:pt x="45" y="25"/>
                  </a:lnTo>
                  <a:lnTo>
                    <a:pt x="50" y="27"/>
                  </a:lnTo>
                  <a:lnTo>
                    <a:pt x="53" y="28"/>
                  </a:lnTo>
                  <a:lnTo>
                    <a:pt x="58" y="29"/>
                  </a:lnTo>
                  <a:lnTo>
                    <a:pt x="61" y="31"/>
                  </a:lnTo>
                  <a:lnTo>
                    <a:pt x="66" y="32"/>
                  </a:lnTo>
                  <a:lnTo>
                    <a:pt x="69" y="33"/>
                  </a:lnTo>
                  <a:lnTo>
                    <a:pt x="74" y="34"/>
                  </a:lnTo>
                  <a:lnTo>
                    <a:pt x="78" y="35"/>
                  </a:lnTo>
                  <a:lnTo>
                    <a:pt x="80" y="36"/>
                  </a:lnTo>
                  <a:lnTo>
                    <a:pt x="84" y="37"/>
                  </a:lnTo>
                  <a:lnTo>
                    <a:pt x="87" y="38"/>
                  </a:lnTo>
                  <a:lnTo>
                    <a:pt x="88" y="38"/>
                  </a:lnTo>
                  <a:lnTo>
                    <a:pt x="91" y="38"/>
                  </a:lnTo>
                  <a:lnTo>
                    <a:pt x="93" y="38"/>
                  </a:lnTo>
                  <a:lnTo>
                    <a:pt x="94" y="38"/>
                  </a:lnTo>
                  <a:lnTo>
                    <a:pt x="95" y="37"/>
                  </a:lnTo>
                  <a:lnTo>
                    <a:pt x="96" y="36"/>
                  </a:lnTo>
                  <a:lnTo>
                    <a:pt x="94" y="33"/>
                  </a:lnTo>
                </a:path>
              </a:pathLst>
            </a:custGeom>
            <a:solidFill>
              <a:srgbClr val="B2B2B2"/>
            </a:solidFill>
            <a:ln w="12700" cap="rnd">
              <a:noFill/>
              <a:round/>
              <a:headEnd/>
              <a:tailEnd/>
            </a:ln>
          </p:spPr>
          <p:txBody>
            <a:bodyPr/>
            <a:lstStyle/>
            <a:p>
              <a:endParaRPr lang="en-US"/>
            </a:p>
          </p:txBody>
        </p:sp>
        <p:sp>
          <p:nvSpPr>
            <p:cNvPr id="43161" name="Freeform 127"/>
            <p:cNvSpPr>
              <a:spLocks noChangeAspect="1"/>
            </p:cNvSpPr>
            <p:nvPr/>
          </p:nvSpPr>
          <p:spPr bwMode="auto">
            <a:xfrm>
              <a:off x="308" y="1439"/>
              <a:ext cx="74" cy="191"/>
            </a:xfrm>
            <a:custGeom>
              <a:avLst/>
              <a:gdLst>
                <a:gd name="T0" fmla="*/ 0 w 74"/>
                <a:gd name="T1" fmla="*/ 190 h 191"/>
                <a:gd name="T2" fmla="*/ 15 w 74"/>
                <a:gd name="T3" fmla="*/ 151 h 191"/>
                <a:gd name="T4" fmla="*/ 15 w 74"/>
                <a:gd name="T5" fmla="*/ 150 h 191"/>
                <a:gd name="T6" fmla="*/ 19 w 74"/>
                <a:gd name="T7" fmla="*/ 150 h 191"/>
                <a:gd name="T8" fmla="*/ 20 w 74"/>
                <a:gd name="T9" fmla="*/ 146 h 191"/>
                <a:gd name="T10" fmla="*/ 25 w 74"/>
                <a:gd name="T11" fmla="*/ 144 h 191"/>
                <a:gd name="T12" fmla="*/ 29 w 74"/>
                <a:gd name="T13" fmla="*/ 143 h 191"/>
                <a:gd name="T14" fmla="*/ 31 w 74"/>
                <a:gd name="T15" fmla="*/ 138 h 191"/>
                <a:gd name="T16" fmla="*/ 33 w 74"/>
                <a:gd name="T17" fmla="*/ 134 h 191"/>
                <a:gd name="T18" fmla="*/ 38 w 74"/>
                <a:gd name="T19" fmla="*/ 130 h 191"/>
                <a:gd name="T20" fmla="*/ 40 w 74"/>
                <a:gd name="T21" fmla="*/ 126 h 191"/>
                <a:gd name="T22" fmla="*/ 38 w 74"/>
                <a:gd name="T23" fmla="*/ 119 h 191"/>
                <a:gd name="T24" fmla="*/ 40 w 74"/>
                <a:gd name="T25" fmla="*/ 115 h 191"/>
                <a:gd name="T26" fmla="*/ 42 w 74"/>
                <a:gd name="T27" fmla="*/ 110 h 191"/>
                <a:gd name="T28" fmla="*/ 44 w 74"/>
                <a:gd name="T29" fmla="*/ 107 h 191"/>
                <a:gd name="T30" fmla="*/ 45 w 74"/>
                <a:gd name="T31" fmla="*/ 103 h 191"/>
                <a:gd name="T32" fmla="*/ 42 w 74"/>
                <a:gd name="T33" fmla="*/ 99 h 191"/>
                <a:gd name="T34" fmla="*/ 44 w 74"/>
                <a:gd name="T35" fmla="*/ 95 h 191"/>
                <a:gd name="T36" fmla="*/ 45 w 74"/>
                <a:gd name="T37" fmla="*/ 94 h 191"/>
                <a:gd name="T38" fmla="*/ 48 w 74"/>
                <a:gd name="T39" fmla="*/ 93 h 191"/>
                <a:gd name="T40" fmla="*/ 50 w 74"/>
                <a:gd name="T41" fmla="*/ 90 h 191"/>
                <a:gd name="T42" fmla="*/ 51 w 74"/>
                <a:gd name="T43" fmla="*/ 86 h 191"/>
                <a:gd name="T44" fmla="*/ 53 w 74"/>
                <a:gd name="T45" fmla="*/ 81 h 191"/>
                <a:gd name="T46" fmla="*/ 54 w 74"/>
                <a:gd name="T47" fmla="*/ 77 h 191"/>
                <a:gd name="T48" fmla="*/ 60 w 74"/>
                <a:gd name="T49" fmla="*/ 73 h 191"/>
                <a:gd name="T50" fmla="*/ 62 w 74"/>
                <a:gd name="T51" fmla="*/ 69 h 191"/>
                <a:gd name="T52" fmla="*/ 60 w 74"/>
                <a:gd name="T53" fmla="*/ 63 h 191"/>
                <a:gd name="T54" fmla="*/ 62 w 74"/>
                <a:gd name="T55" fmla="*/ 58 h 191"/>
                <a:gd name="T56" fmla="*/ 63 w 74"/>
                <a:gd name="T57" fmla="*/ 54 h 191"/>
                <a:gd name="T58" fmla="*/ 62 w 74"/>
                <a:gd name="T59" fmla="*/ 49 h 191"/>
                <a:gd name="T60" fmla="*/ 59 w 74"/>
                <a:gd name="T61" fmla="*/ 45 h 191"/>
                <a:gd name="T62" fmla="*/ 61 w 74"/>
                <a:gd name="T63" fmla="*/ 42 h 191"/>
                <a:gd name="T64" fmla="*/ 57 w 74"/>
                <a:gd name="T65" fmla="*/ 39 h 191"/>
                <a:gd name="T66" fmla="*/ 58 w 74"/>
                <a:gd name="T67" fmla="*/ 38 h 191"/>
                <a:gd name="T68" fmla="*/ 73 w 74"/>
                <a:gd name="T69" fmla="*/ 0 h 19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191"/>
                <a:gd name="T107" fmla="*/ 74 w 74"/>
                <a:gd name="T108" fmla="*/ 191 h 19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191">
                  <a:moveTo>
                    <a:pt x="0" y="190"/>
                  </a:moveTo>
                  <a:lnTo>
                    <a:pt x="15" y="151"/>
                  </a:lnTo>
                  <a:lnTo>
                    <a:pt x="15" y="150"/>
                  </a:lnTo>
                  <a:lnTo>
                    <a:pt x="19" y="150"/>
                  </a:lnTo>
                  <a:lnTo>
                    <a:pt x="20" y="146"/>
                  </a:lnTo>
                  <a:lnTo>
                    <a:pt x="25" y="144"/>
                  </a:lnTo>
                  <a:lnTo>
                    <a:pt x="29" y="143"/>
                  </a:lnTo>
                  <a:lnTo>
                    <a:pt x="31" y="138"/>
                  </a:lnTo>
                  <a:lnTo>
                    <a:pt x="33" y="134"/>
                  </a:lnTo>
                  <a:lnTo>
                    <a:pt x="38" y="130"/>
                  </a:lnTo>
                  <a:lnTo>
                    <a:pt x="40" y="126"/>
                  </a:lnTo>
                  <a:lnTo>
                    <a:pt x="38" y="119"/>
                  </a:lnTo>
                  <a:lnTo>
                    <a:pt x="40" y="115"/>
                  </a:lnTo>
                  <a:lnTo>
                    <a:pt x="42" y="110"/>
                  </a:lnTo>
                  <a:lnTo>
                    <a:pt x="44" y="107"/>
                  </a:lnTo>
                  <a:lnTo>
                    <a:pt x="45" y="103"/>
                  </a:lnTo>
                  <a:lnTo>
                    <a:pt x="42" y="99"/>
                  </a:lnTo>
                  <a:lnTo>
                    <a:pt x="44" y="95"/>
                  </a:lnTo>
                  <a:lnTo>
                    <a:pt x="45" y="94"/>
                  </a:lnTo>
                  <a:lnTo>
                    <a:pt x="48" y="93"/>
                  </a:lnTo>
                  <a:lnTo>
                    <a:pt x="50" y="90"/>
                  </a:lnTo>
                  <a:lnTo>
                    <a:pt x="51" y="86"/>
                  </a:lnTo>
                  <a:lnTo>
                    <a:pt x="53" y="81"/>
                  </a:lnTo>
                  <a:lnTo>
                    <a:pt x="54" y="77"/>
                  </a:lnTo>
                  <a:lnTo>
                    <a:pt x="60" y="73"/>
                  </a:lnTo>
                  <a:lnTo>
                    <a:pt x="62" y="69"/>
                  </a:lnTo>
                  <a:lnTo>
                    <a:pt x="60" y="63"/>
                  </a:lnTo>
                  <a:lnTo>
                    <a:pt x="62" y="58"/>
                  </a:lnTo>
                  <a:lnTo>
                    <a:pt x="63" y="54"/>
                  </a:lnTo>
                  <a:lnTo>
                    <a:pt x="62" y="49"/>
                  </a:lnTo>
                  <a:lnTo>
                    <a:pt x="59" y="45"/>
                  </a:lnTo>
                  <a:lnTo>
                    <a:pt x="61" y="42"/>
                  </a:lnTo>
                  <a:lnTo>
                    <a:pt x="57" y="39"/>
                  </a:lnTo>
                  <a:lnTo>
                    <a:pt x="58" y="38"/>
                  </a:lnTo>
                  <a:lnTo>
                    <a:pt x="73" y="0"/>
                  </a:lnTo>
                </a:path>
              </a:pathLst>
            </a:custGeom>
            <a:noFill/>
            <a:ln w="12700" cap="rnd">
              <a:solidFill>
                <a:srgbClr val="000000"/>
              </a:solidFill>
              <a:round/>
              <a:headEnd/>
              <a:tailEnd/>
            </a:ln>
          </p:spPr>
          <p:txBody>
            <a:bodyPr/>
            <a:lstStyle/>
            <a:p>
              <a:endParaRPr lang="en-US"/>
            </a:p>
          </p:txBody>
        </p:sp>
        <p:sp>
          <p:nvSpPr>
            <p:cNvPr id="43162" name="Freeform 128"/>
            <p:cNvSpPr>
              <a:spLocks noChangeAspect="1"/>
            </p:cNvSpPr>
            <p:nvPr/>
          </p:nvSpPr>
          <p:spPr bwMode="auto">
            <a:xfrm>
              <a:off x="173" y="1298"/>
              <a:ext cx="161" cy="141"/>
            </a:xfrm>
            <a:custGeom>
              <a:avLst/>
              <a:gdLst>
                <a:gd name="T0" fmla="*/ 160 w 161"/>
                <a:gd name="T1" fmla="*/ 140 h 141"/>
                <a:gd name="T2" fmla="*/ 154 w 161"/>
                <a:gd name="T3" fmla="*/ 123 h 141"/>
                <a:gd name="T4" fmla="*/ 124 w 161"/>
                <a:gd name="T5" fmla="*/ 112 h 141"/>
                <a:gd name="T6" fmla="*/ 109 w 161"/>
                <a:gd name="T7" fmla="*/ 70 h 141"/>
                <a:gd name="T8" fmla="*/ 108 w 161"/>
                <a:gd name="T9" fmla="*/ 68 h 141"/>
                <a:gd name="T10" fmla="*/ 107 w 161"/>
                <a:gd name="T11" fmla="*/ 67 h 141"/>
                <a:gd name="T12" fmla="*/ 106 w 161"/>
                <a:gd name="T13" fmla="*/ 65 h 141"/>
                <a:gd name="T14" fmla="*/ 106 w 161"/>
                <a:gd name="T15" fmla="*/ 63 h 141"/>
                <a:gd name="T16" fmla="*/ 105 w 161"/>
                <a:gd name="T17" fmla="*/ 61 h 141"/>
                <a:gd name="T18" fmla="*/ 104 w 161"/>
                <a:gd name="T19" fmla="*/ 60 h 141"/>
                <a:gd name="T20" fmla="*/ 103 w 161"/>
                <a:gd name="T21" fmla="*/ 57 h 141"/>
                <a:gd name="T22" fmla="*/ 101 w 161"/>
                <a:gd name="T23" fmla="*/ 53 h 141"/>
                <a:gd name="T24" fmla="*/ 99 w 161"/>
                <a:gd name="T25" fmla="*/ 52 h 141"/>
                <a:gd name="T26" fmla="*/ 98 w 161"/>
                <a:gd name="T27" fmla="*/ 49 h 141"/>
                <a:gd name="T28" fmla="*/ 97 w 161"/>
                <a:gd name="T29" fmla="*/ 45 h 141"/>
                <a:gd name="T30" fmla="*/ 95 w 161"/>
                <a:gd name="T31" fmla="*/ 43 h 141"/>
                <a:gd name="T32" fmla="*/ 92 w 161"/>
                <a:gd name="T33" fmla="*/ 40 h 141"/>
                <a:gd name="T34" fmla="*/ 90 w 161"/>
                <a:gd name="T35" fmla="*/ 37 h 141"/>
                <a:gd name="T36" fmla="*/ 88 w 161"/>
                <a:gd name="T37" fmla="*/ 34 h 141"/>
                <a:gd name="T38" fmla="*/ 87 w 161"/>
                <a:gd name="T39" fmla="*/ 31 h 141"/>
                <a:gd name="T40" fmla="*/ 85 w 161"/>
                <a:gd name="T41" fmla="*/ 28 h 141"/>
                <a:gd name="T42" fmla="*/ 82 w 161"/>
                <a:gd name="T43" fmla="*/ 26 h 141"/>
                <a:gd name="T44" fmla="*/ 80 w 161"/>
                <a:gd name="T45" fmla="*/ 23 h 141"/>
                <a:gd name="T46" fmla="*/ 78 w 161"/>
                <a:gd name="T47" fmla="*/ 20 h 141"/>
                <a:gd name="T48" fmla="*/ 75 w 161"/>
                <a:gd name="T49" fmla="*/ 17 h 141"/>
                <a:gd name="T50" fmla="*/ 73 w 161"/>
                <a:gd name="T51" fmla="*/ 16 h 141"/>
                <a:gd name="T52" fmla="*/ 71 w 161"/>
                <a:gd name="T53" fmla="*/ 13 h 141"/>
                <a:gd name="T54" fmla="*/ 69 w 161"/>
                <a:gd name="T55" fmla="*/ 11 h 141"/>
                <a:gd name="T56" fmla="*/ 66 w 161"/>
                <a:gd name="T57" fmla="*/ 9 h 141"/>
                <a:gd name="T58" fmla="*/ 63 w 161"/>
                <a:gd name="T59" fmla="*/ 8 h 141"/>
                <a:gd name="T60" fmla="*/ 61 w 161"/>
                <a:gd name="T61" fmla="*/ 7 h 141"/>
                <a:gd name="T62" fmla="*/ 59 w 161"/>
                <a:gd name="T63" fmla="*/ 6 h 141"/>
                <a:gd name="T64" fmla="*/ 56 w 161"/>
                <a:gd name="T65" fmla="*/ 5 h 141"/>
                <a:gd name="T66" fmla="*/ 53 w 161"/>
                <a:gd name="T67" fmla="*/ 5 h 141"/>
                <a:gd name="T68" fmla="*/ 51 w 161"/>
                <a:gd name="T69" fmla="*/ 5 h 141"/>
                <a:gd name="T70" fmla="*/ 49 w 161"/>
                <a:gd name="T71" fmla="*/ 4 h 141"/>
                <a:gd name="T72" fmla="*/ 46 w 161"/>
                <a:gd name="T73" fmla="*/ 4 h 141"/>
                <a:gd name="T74" fmla="*/ 44 w 161"/>
                <a:gd name="T75" fmla="*/ 4 h 141"/>
                <a:gd name="T76" fmla="*/ 42 w 161"/>
                <a:gd name="T77" fmla="*/ 3 h 141"/>
                <a:gd name="T78" fmla="*/ 40 w 161"/>
                <a:gd name="T79" fmla="*/ 3 h 141"/>
                <a:gd name="T80" fmla="*/ 38 w 161"/>
                <a:gd name="T81" fmla="*/ 2 h 141"/>
                <a:gd name="T82" fmla="*/ 35 w 161"/>
                <a:gd name="T83" fmla="*/ 2 h 141"/>
                <a:gd name="T84" fmla="*/ 34 w 161"/>
                <a:gd name="T85" fmla="*/ 1 h 141"/>
                <a:gd name="T86" fmla="*/ 32 w 161"/>
                <a:gd name="T87" fmla="*/ 1 h 141"/>
                <a:gd name="T88" fmla="*/ 30 w 161"/>
                <a:gd name="T89" fmla="*/ 1 h 141"/>
                <a:gd name="T90" fmla="*/ 28 w 161"/>
                <a:gd name="T91" fmla="*/ 1 h 141"/>
                <a:gd name="T92" fmla="*/ 26 w 161"/>
                <a:gd name="T93" fmla="*/ 1 h 141"/>
                <a:gd name="T94" fmla="*/ 25 w 161"/>
                <a:gd name="T95" fmla="*/ 1 h 141"/>
                <a:gd name="T96" fmla="*/ 23 w 161"/>
                <a:gd name="T97" fmla="*/ 1 h 141"/>
                <a:gd name="T98" fmla="*/ 21 w 161"/>
                <a:gd name="T99" fmla="*/ 1 h 141"/>
                <a:gd name="T100" fmla="*/ 20 w 161"/>
                <a:gd name="T101" fmla="*/ 1 h 141"/>
                <a:gd name="T102" fmla="*/ 18 w 161"/>
                <a:gd name="T103" fmla="*/ 0 h 141"/>
                <a:gd name="T104" fmla="*/ 17 w 161"/>
                <a:gd name="T105" fmla="*/ 0 h 141"/>
                <a:gd name="T106" fmla="*/ 15 w 161"/>
                <a:gd name="T107" fmla="*/ 0 h 141"/>
                <a:gd name="T108" fmla="*/ 14 w 161"/>
                <a:gd name="T109" fmla="*/ 0 h 141"/>
                <a:gd name="T110" fmla="*/ 13 w 161"/>
                <a:gd name="T111" fmla="*/ 0 h 141"/>
                <a:gd name="T112" fmla="*/ 12 w 161"/>
                <a:gd name="T113" fmla="*/ 0 h 141"/>
                <a:gd name="T114" fmla="*/ 11 w 161"/>
                <a:gd name="T115" fmla="*/ 0 h 141"/>
                <a:gd name="T116" fmla="*/ 10 w 161"/>
                <a:gd name="T117" fmla="*/ 0 h 141"/>
                <a:gd name="T118" fmla="*/ 9 w 161"/>
                <a:gd name="T119" fmla="*/ 0 h 141"/>
                <a:gd name="T120" fmla="*/ 0 w 161"/>
                <a:gd name="T121" fmla="*/ 58 h 141"/>
                <a:gd name="T122" fmla="*/ 27 w 161"/>
                <a:gd name="T123" fmla="*/ 87 h 141"/>
                <a:gd name="T124" fmla="*/ 160 w 161"/>
                <a:gd name="T125" fmla="*/ 140 h 1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1"/>
                <a:gd name="T190" fmla="*/ 0 h 141"/>
                <a:gd name="T191" fmla="*/ 161 w 161"/>
                <a:gd name="T192" fmla="*/ 141 h 14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1" h="141">
                  <a:moveTo>
                    <a:pt x="160" y="140"/>
                  </a:moveTo>
                  <a:lnTo>
                    <a:pt x="154" y="123"/>
                  </a:lnTo>
                  <a:lnTo>
                    <a:pt x="124" y="112"/>
                  </a:lnTo>
                  <a:lnTo>
                    <a:pt x="109" y="70"/>
                  </a:lnTo>
                  <a:lnTo>
                    <a:pt x="108" y="68"/>
                  </a:lnTo>
                  <a:lnTo>
                    <a:pt x="107" y="67"/>
                  </a:lnTo>
                  <a:lnTo>
                    <a:pt x="106" y="65"/>
                  </a:lnTo>
                  <a:lnTo>
                    <a:pt x="106" y="63"/>
                  </a:lnTo>
                  <a:lnTo>
                    <a:pt x="105" y="61"/>
                  </a:lnTo>
                  <a:lnTo>
                    <a:pt x="104" y="60"/>
                  </a:lnTo>
                  <a:lnTo>
                    <a:pt x="103" y="57"/>
                  </a:lnTo>
                  <a:lnTo>
                    <a:pt x="101" y="53"/>
                  </a:lnTo>
                  <a:lnTo>
                    <a:pt x="99" y="52"/>
                  </a:lnTo>
                  <a:lnTo>
                    <a:pt x="98" y="49"/>
                  </a:lnTo>
                  <a:lnTo>
                    <a:pt x="97" y="45"/>
                  </a:lnTo>
                  <a:lnTo>
                    <a:pt x="95" y="43"/>
                  </a:lnTo>
                  <a:lnTo>
                    <a:pt x="92" y="40"/>
                  </a:lnTo>
                  <a:lnTo>
                    <a:pt x="90" y="37"/>
                  </a:lnTo>
                  <a:lnTo>
                    <a:pt x="88" y="34"/>
                  </a:lnTo>
                  <a:lnTo>
                    <a:pt x="87" y="31"/>
                  </a:lnTo>
                  <a:lnTo>
                    <a:pt x="85" y="28"/>
                  </a:lnTo>
                  <a:lnTo>
                    <a:pt x="82" y="26"/>
                  </a:lnTo>
                  <a:lnTo>
                    <a:pt x="80" y="23"/>
                  </a:lnTo>
                  <a:lnTo>
                    <a:pt x="78" y="20"/>
                  </a:lnTo>
                  <a:lnTo>
                    <a:pt x="75" y="17"/>
                  </a:lnTo>
                  <a:lnTo>
                    <a:pt x="73" y="16"/>
                  </a:lnTo>
                  <a:lnTo>
                    <a:pt x="71" y="13"/>
                  </a:lnTo>
                  <a:lnTo>
                    <a:pt x="69" y="11"/>
                  </a:lnTo>
                  <a:lnTo>
                    <a:pt x="66" y="9"/>
                  </a:lnTo>
                  <a:lnTo>
                    <a:pt x="63" y="8"/>
                  </a:lnTo>
                  <a:lnTo>
                    <a:pt x="61" y="7"/>
                  </a:lnTo>
                  <a:lnTo>
                    <a:pt x="59" y="6"/>
                  </a:lnTo>
                  <a:lnTo>
                    <a:pt x="56" y="5"/>
                  </a:lnTo>
                  <a:lnTo>
                    <a:pt x="53" y="5"/>
                  </a:lnTo>
                  <a:lnTo>
                    <a:pt x="51" y="5"/>
                  </a:lnTo>
                  <a:lnTo>
                    <a:pt x="49" y="4"/>
                  </a:lnTo>
                  <a:lnTo>
                    <a:pt x="46" y="4"/>
                  </a:lnTo>
                  <a:lnTo>
                    <a:pt x="44" y="4"/>
                  </a:lnTo>
                  <a:lnTo>
                    <a:pt x="42" y="3"/>
                  </a:lnTo>
                  <a:lnTo>
                    <a:pt x="40" y="3"/>
                  </a:lnTo>
                  <a:lnTo>
                    <a:pt x="38" y="2"/>
                  </a:lnTo>
                  <a:lnTo>
                    <a:pt x="35" y="2"/>
                  </a:lnTo>
                  <a:lnTo>
                    <a:pt x="34" y="1"/>
                  </a:lnTo>
                  <a:lnTo>
                    <a:pt x="32" y="1"/>
                  </a:lnTo>
                  <a:lnTo>
                    <a:pt x="30" y="1"/>
                  </a:lnTo>
                  <a:lnTo>
                    <a:pt x="28" y="1"/>
                  </a:lnTo>
                  <a:lnTo>
                    <a:pt x="26" y="1"/>
                  </a:lnTo>
                  <a:lnTo>
                    <a:pt x="25" y="1"/>
                  </a:lnTo>
                  <a:lnTo>
                    <a:pt x="23" y="1"/>
                  </a:lnTo>
                  <a:lnTo>
                    <a:pt x="21" y="1"/>
                  </a:lnTo>
                  <a:lnTo>
                    <a:pt x="20" y="1"/>
                  </a:lnTo>
                  <a:lnTo>
                    <a:pt x="18" y="0"/>
                  </a:lnTo>
                  <a:lnTo>
                    <a:pt x="17" y="0"/>
                  </a:lnTo>
                  <a:lnTo>
                    <a:pt x="15" y="0"/>
                  </a:lnTo>
                  <a:lnTo>
                    <a:pt x="14" y="0"/>
                  </a:lnTo>
                  <a:lnTo>
                    <a:pt x="13" y="0"/>
                  </a:lnTo>
                  <a:lnTo>
                    <a:pt x="12" y="0"/>
                  </a:lnTo>
                  <a:lnTo>
                    <a:pt x="11" y="0"/>
                  </a:lnTo>
                  <a:lnTo>
                    <a:pt x="10" y="0"/>
                  </a:lnTo>
                  <a:lnTo>
                    <a:pt x="9" y="0"/>
                  </a:lnTo>
                  <a:lnTo>
                    <a:pt x="0" y="58"/>
                  </a:lnTo>
                  <a:lnTo>
                    <a:pt x="27" y="87"/>
                  </a:lnTo>
                  <a:lnTo>
                    <a:pt x="160" y="140"/>
                  </a:lnTo>
                </a:path>
              </a:pathLst>
            </a:custGeom>
            <a:solidFill>
              <a:srgbClr val="999999"/>
            </a:solidFill>
            <a:ln w="12700" cap="rnd">
              <a:noFill/>
              <a:round/>
              <a:headEnd/>
              <a:tailEnd/>
            </a:ln>
          </p:spPr>
          <p:txBody>
            <a:bodyPr/>
            <a:lstStyle/>
            <a:p>
              <a:endParaRPr lang="en-US"/>
            </a:p>
          </p:txBody>
        </p:sp>
        <p:sp>
          <p:nvSpPr>
            <p:cNvPr id="43163" name="Line 129"/>
            <p:cNvSpPr>
              <a:spLocks noChangeAspect="1" noChangeShapeType="1"/>
            </p:cNvSpPr>
            <p:nvPr/>
          </p:nvSpPr>
          <p:spPr bwMode="auto">
            <a:xfrm>
              <a:off x="233" y="1295"/>
              <a:ext cx="44" cy="111"/>
            </a:xfrm>
            <a:prstGeom prst="line">
              <a:avLst/>
            </a:prstGeom>
            <a:noFill/>
            <a:ln w="12700">
              <a:solidFill>
                <a:srgbClr val="000000"/>
              </a:solidFill>
              <a:round/>
              <a:headEnd/>
              <a:tailEnd/>
            </a:ln>
          </p:spPr>
          <p:txBody>
            <a:bodyPr wrap="none" anchor="ctr"/>
            <a:lstStyle/>
            <a:p>
              <a:endParaRPr lang="en-US"/>
            </a:p>
          </p:txBody>
        </p:sp>
        <p:sp>
          <p:nvSpPr>
            <p:cNvPr id="43164" name="Line 130"/>
            <p:cNvSpPr>
              <a:spLocks noChangeAspect="1" noChangeShapeType="1"/>
            </p:cNvSpPr>
            <p:nvPr/>
          </p:nvSpPr>
          <p:spPr bwMode="auto">
            <a:xfrm flipH="1" flipV="1">
              <a:off x="203" y="1285"/>
              <a:ext cx="26" cy="113"/>
            </a:xfrm>
            <a:prstGeom prst="line">
              <a:avLst/>
            </a:prstGeom>
            <a:noFill/>
            <a:ln w="12700">
              <a:solidFill>
                <a:srgbClr val="000000"/>
              </a:solidFill>
              <a:round/>
              <a:headEnd/>
              <a:tailEnd/>
            </a:ln>
          </p:spPr>
          <p:txBody>
            <a:bodyPr wrap="none" anchor="ctr"/>
            <a:lstStyle/>
            <a:p>
              <a:endParaRPr lang="en-US"/>
            </a:p>
          </p:txBody>
        </p:sp>
        <p:sp>
          <p:nvSpPr>
            <p:cNvPr id="43165" name="Freeform 131"/>
            <p:cNvSpPr>
              <a:spLocks noChangeAspect="1"/>
            </p:cNvSpPr>
            <p:nvPr/>
          </p:nvSpPr>
          <p:spPr bwMode="auto">
            <a:xfrm>
              <a:off x="169" y="1372"/>
              <a:ext cx="132" cy="38"/>
            </a:xfrm>
            <a:custGeom>
              <a:avLst/>
              <a:gdLst>
                <a:gd name="T0" fmla="*/ 0 w 132"/>
                <a:gd name="T1" fmla="*/ 0 h 38"/>
                <a:gd name="T2" fmla="*/ 3 w 132"/>
                <a:gd name="T3" fmla="*/ 0 h 38"/>
                <a:gd name="T4" fmla="*/ 7 w 132"/>
                <a:gd name="T5" fmla="*/ 3 h 38"/>
                <a:gd name="T6" fmla="*/ 13 w 132"/>
                <a:gd name="T7" fmla="*/ 6 h 38"/>
                <a:gd name="T8" fmla="*/ 19 w 132"/>
                <a:gd name="T9" fmla="*/ 9 h 38"/>
                <a:gd name="T10" fmla="*/ 28 w 132"/>
                <a:gd name="T11" fmla="*/ 13 h 38"/>
                <a:gd name="T12" fmla="*/ 37 w 132"/>
                <a:gd name="T13" fmla="*/ 15 h 38"/>
                <a:gd name="T14" fmla="*/ 46 w 132"/>
                <a:gd name="T15" fmla="*/ 20 h 38"/>
                <a:gd name="T16" fmla="*/ 56 w 132"/>
                <a:gd name="T17" fmla="*/ 24 h 38"/>
                <a:gd name="T18" fmla="*/ 66 w 132"/>
                <a:gd name="T19" fmla="*/ 27 h 38"/>
                <a:gd name="T20" fmla="*/ 76 w 132"/>
                <a:gd name="T21" fmla="*/ 30 h 38"/>
                <a:gd name="T22" fmla="*/ 88 w 132"/>
                <a:gd name="T23" fmla="*/ 33 h 38"/>
                <a:gd name="T24" fmla="*/ 99 w 132"/>
                <a:gd name="T25" fmla="*/ 36 h 38"/>
                <a:gd name="T26" fmla="*/ 110 w 132"/>
                <a:gd name="T27" fmla="*/ 37 h 38"/>
                <a:gd name="T28" fmla="*/ 121 w 132"/>
                <a:gd name="T29" fmla="*/ 37 h 38"/>
                <a:gd name="T30" fmla="*/ 131 w 132"/>
                <a:gd name="T31" fmla="*/ 37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2"/>
                <a:gd name="T49" fmla="*/ 0 h 38"/>
                <a:gd name="T50" fmla="*/ 132 w 132"/>
                <a:gd name="T51" fmla="*/ 38 h 3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2" h="38">
                  <a:moveTo>
                    <a:pt x="0" y="0"/>
                  </a:moveTo>
                  <a:lnTo>
                    <a:pt x="3" y="0"/>
                  </a:lnTo>
                  <a:lnTo>
                    <a:pt x="7" y="3"/>
                  </a:lnTo>
                  <a:lnTo>
                    <a:pt x="13" y="6"/>
                  </a:lnTo>
                  <a:lnTo>
                    <a:pt x="19" y="9"/>
                  </a:lnTo>
                  <a:lnTo>
                    <a:pt x="28" y="13"/>
                  </a:lnTo>
                  <a:lnTo>
                    <a:pt x="37" y="15"/>
                  </a:lnTo>
                  <a:lnTo>
                    <a:pt x="46" y="20"/>
                  </a:lnTo>
                  <a:lnTo>
                    <a:pt x="56" y="24"/>
                  </a:lnTo>
                  <a:lnTo>
                    <a:pt x="66" y="27"/>
                  </a:lnTo>
                  <a:lnTo>
                    <a:pt x="76" y="30"/>
                  </a:lnTo>
                  <a:lnTo>
                    <a:pt x="88" y="33"/>
                  </a:lnTo>
                  <a:lnTo>
                    <a:pt x="99" y="36"/>
                  </a:lnTo>
                  <a:lnTo>
                    <a:pt x="110" y="37"/>
                  </a:lnTo>
                  <a:lnTo>
                    <a:pt x="121" y="37"/>
                  </a:lnTo>
                  <a:lnTo>
                    <a:pt x="131" y="37"/>
                  </a:lnTo>
                </a:path>
              </a:pathLst>
            </a:custGeom>
            <a:noFill/>
            <a:ln w="12700" cap="rnd">
              <a:solidFill>
                <a:srgbClr val="000000"/>
              </a:solidFill>
              <a:round/>
              <a:headEnd/>
              <a:tailEnd/>
            </a:ln>
          </p:spPr>
          <p:txBody>
            <a:bodyPr/>
            <a:lstStyle/>
            <a:p>
              <a:endParaRPr lang="en-US"/>
            </a:p>
          </p:txBody>
        </p:sp>
        <p:sp>
          <p:nvSpPr>
            <p:cNvPr id="43166" name="Freeform 132"/>
            <p:cNvSpPr>
              <a:spLocks noChangeAspect="1"/>
            </p:cNvSpPr>
            <p:nvPr/>
          </p:nvSpPr>
          <p:spPr bwMode="auto">
            <a:xfrm>
              <a:off x="666" y="1560"/>
              <a:ext cx="41" cy="83"/>
            </a:xfrm>
            <a:custGeom>
              <a:avLst/>
              <a:gdLst>
                <a:gd name="T0" fmla="*/ 20 w 41"/>
                <a:gd name="T1" fmla="*/ 82 h 83"/>
                <a:gd name="T2" fmla="*/ 40 w 41"/>
                <a:gd name="T3" fmla="*/ 32 h 83"/>
                <a:gd name="T4" fmla="*/ 38 w 41"/>
                <a:gd name="T5" fmla="*/ 29 h 83"/>
                <a:gd name="T6" fmla="*/ 35 w 41"/>
                <a:gd name="T7" fmla="*/ 27 h 83"/>
                <a:gd name="T8" fmla="*/ 33 w 41"/>
                <a:gd name="T9" fmla="*/ 25 h 83"/>
                <a:gd name="T10" fmla="*/ 31 w 41"/>
                <a:gd name="T11" fmla="*/ 23 h 83"/>
                <a:gd name="T12" fmla="*/ 29 w 41"/>
                <a:gd name="T13" fmla="*/ 20 h 83"/>
                <a:gd name="T14" fmla="*/ 26 w 41"/>
                <a:gd name="T15" fmla="*/ 17 h 83"/>
                <a:gd name="T16" fmla="*/ 23 w 41"/>
                <a:gd name="T17" fmla="*/ 16 h 83"/>
                <a:gd name="T18" fmla="*/ 20 w 41"/>
                <a:gd name="T19" fmla="*/ 14 h 83"/>
                <a:gd name="T20" fmla="*/ 1 w 41"/>
                <a:gd name="T21" fmla="*/ 7 h 83"/>
                <a:gd name="T22" fmla="*/ 0 w 41"/>
                <a:gd name="T23" fmla="*/ 6 h 83"/>
                <a:gd name="T24" fmla="*/ 0 w 41"/>
                <a:gd name="T25" fmla="*/ 5 h 83"/>
                <a:gd name="T26" fmla="*/ 0 w 41"/>
                <a:gd name="T27" fmla="*/ 4 h 83"/>
                <a:gd name="T28" fmla="*/ 0 w 41"/>
                <a:gd name="T29" fmla="*/ 3 h 83"/>
                <a:gd name="T30" fmla="*/ 0 w 41"/>
                <a:gd name="T31" fmla="*/ 0 h 8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1"/>
                <a:gd name="T49" fmla="*/ 0 h 83"/>
                <a:gd name="T50" fmla="*/ 41 w 41"/>
                <a:gd name="T51" fmla="*/ 83 h 8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1" h="83">
                  <a:moveTo>
                    <a:pt x="20" y="82"/>
                  </a:moveTo>
                  <a:lnTo>
                    <a:pt x="40" y="32"/>
                  </a:lnTo>
                  <a:lnTo>
                    <a:pt x="38" y="29"/>
                  </a:lnTo>
                  <a:lnTo>
                    <a:pt x="35" y="27"/>
                  </a:lnTo>
                  <a:lnTo>
                    <a:pt x="33" y="25"/>
                  </a:lnTo>
                  <a:lnTo>
                    <a:pt x="31" y="23"/>
                  </a:lnTo>
                  <a:lnTo>
                    <a:pt x="29" y="20"/>
                  </a:lnTo>
                  <a:lnTo>
                    <a:pt x="26" y="17"/>
                  </a:lnTo>
                  <a:lnTo>
                    <a:pt x="23" y="16"/>
                  </a:lnTo>
                  <a:lnTo>
                    <a:pt x="20" y="14"/>
                  </a:lnTo>
                  <a:lnTo>
                    <a:pt x="1" y="7"/>
                  </a:lnTo>
                  <a:lnTo>
                    <a:pt x="0" y="6"/>
                  </a:lnTo>
                  <a:lnTo>
                    <a:pt x="0" y="5"/>
                  </a:lnTo>
                  <a:lnTo>
                    <a:pt x="0" y="4"/>
                  </a:lnTo>
                  <a:lnTo>
                    <a:pt x="0" y="3"/>
                  </a:lnTo>
                  <a:lnTo>
                    <a:pt x="0" y="0"/>
                  </a:lnTo>
                </a:path>
              </a:pathLst>
            </a:custGeom>
            <a:noFill/>
            <a:ln w="12700" cap="rnd">
              <a:solidFill>
                <a:srgbClr val="000000"/>
              </a:solidFill>
              <a:round/>
              <a:headEnd/>
              <a:tailEnd/>
            </a:ln>
          </p:spPr>
          <p:txBody>
            <a:bodyPr/>
            <a:lstStyle/>
            <a:p>
              <a:endParaRPr lang="en-US"/>
            </a:p>
          </p:txBody>
        </p:sp>
        <p:sp>
          <p:nvSpPr>
            <p:cNvPr id="43167" name="Line 133"/>
            <p:cNvSpPr>
              <a:spLocks noChangeAspect="1" noChangeShapeType="1"/>
            </p:cNvSpPr>
            <p:nvPr/>
          </p:nvSpPr>
          <p:spPr bwMode="auto">
            <a:xfrm>
              <a:off x="803" y="1688"/>
              <a:ext cx="30" cy="4"/>
            </a:xfrm>
            <a:prstGeom prst="line">
              <a:avLst/>
            </a:prstGeom>
            <a:noFill/>
            <a:ln w="12700">
              <a:solidFill>
                <a:srgbClr val="000000"/>
              </a:solidFill>
              <a:round/>
              <a:headEnd/>
              <a:tailEnd/>
            </a:ln>
          </p:spPr>
          <p:txBody>
            <a:bodyPr wrap="none" anchor="ctr"/>
            <a:lstStyle/>
            <a:p>
              <a:endParaRPr lang="en-US"/>
            </a:p>
          </p:txBody>
        </p:sp>
        <p:sp>
          <p:nvSpPr>
            <p:cNvPr id="43168" name="Freeform 134"/>
            <p:cNvSpPr>
              <a:spLocks noChangeAspect="1"/>
            </p:cNvSpPr>
            <p:nvPr/>
          </p:nvSpPr>
          <p:spPr bwMode="auto">
            <a:xfrm>
              <a:off x="983" y="1771"/>
              <a:ext cx="18" cy="17"/>
            </a:xfrm>
            <a:custGeom>
              <a:avLst/>
              <a:gdLst>
                <a:gd name="T0" fmla="*/ 5 w 18"/>
                <a:gd name="T1" fmla="*/ 0 h 17"/>
                <a:gd name="T2" fmla="*/ 5 w 18"/>
                <a:gd name="T3" fmla="*/ 1 h 17"/>
                <a:gd name="T4" fmla="*/ 8 w 18"/>
                <a:gd name="T5" fmla="*/ 3 h 17"/>
                <a:gd name="T6" fmla="*/ 8 w 18"/>
                <a:gd name="T7" fmla="*/ 4 h 17"/>
                <a:gd name="T8" fmla="*/ 13 w 18"/>
                <a:gd name="T9" fmla="*/ 6 h 17"/>
                <a:gd name="T10" fmla="*/ 13 w 18"/>
                <a:gd name="T11" fmla="*/ 7 h 17"/>
                <a:gd name="T12" fmla="*/ 12 w 18"/>
                <a:gd name="T13" fmla="*/ 8 h 17"/>
                <a:gd name="T14" fmla="*/ 12 w 18"/>
                <a:gd name="T15" fmla="*/ 9 h 17"/>
                <a:gd name="T16" fmla="*/ 17 w 18"/>
                <a:gd name="T17" fmla="*/ 11 h 17"/>
                <a:gd name="T18" fmla="*/ 16 w 18"/>
                <a:gd name="T19" fmla="*/ 12 h 17"/>
                <a:gd name="T20" fmla="*/ 16 w 18"/>
                <a:gd name="T21" fmla="*/ 13 h 17"/>
                <a:gd name="T22" fmla="*/ 16 w 18"/>
                <a:gd name="T23" fmla="*/ 14 h 17"/>
                <a:gd name="T24" fmla="*/ 15 w 18"/>
                <a:gd name="T25" fmla="*/ 14 h 17"/>
                <a:gd name="T26" fmla="*/ 15 w 18"/>
                <a:gd name="T27" fmla="*/ 15 h 17"/>
                <a:gd name="T28" fmla="*/ 15 w 18"/>
                <a:gd name="T29" fmla="*/ 16 h 17"/>
                <a:gd name="T30" fmla="*/ 10 w 18"/>
                <a:gd name="T31" fmla="*/ 14 h 17"/>
                <a:gd name="T32" fmla="*/ 10 w 18"/>
                <a:gd name="T33" fmla="*/ 15 h 17"/>
                <a:gd name="T34" fmla="*/ 10 w 18"/>
                <a:gd name="T35" fmla="*/ 16 h 17"/>
                <a:gd name="T36" fmla="*/ 9 w 18"/>
                <a:gd name="T37" fmla="*/ 16 h 17"/>
                <a:gd name="T38" fmla="*/ 4 w 18"/>
                <a:gd name="T39" fmla="*/ 15 h 17"/>
                <a:gd name="T40" fmla="*/ 4 w 18"/>
                <a:gd name="T41" fmla="*/ 16 h 17"/>
                <a:gd name="T42" fmla="*/ 0 w 18"/>
                <a:gd name="T43" fmla="*/ 15 h 17"/>
                <a:gd name="T44" fmla="*/ 5 w 18"/>
                <a:gd name="T45" fmla="*/ 0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
                <a:gd name="T70" fmla="*/ 0 h 17"/>
                <a:gd name="T71" fmla="*/ 18 w 18"/>
                <a:gd name="T72" fmla="*/ 17 h 1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 h="17">
                  <a:moveTo>
                    <a:pt x="5" y="0"/>
                  </a:moveTo>
                  <a:lnTo>
                    <a:pt x="5" y="1"/>
                  </a:lnTo>
                  <a:lnTo>
                    <a:pt x="8" y="3"/>
                  </a:lnTo>
                  <a:lnTo>
                    <a:pt x="8" y="4"/>
                  </a:lnTo>
                  <a:lnTo>
                    <a:pt x="13" y="6"/>
                  </a:lnTo>
                  <a:lnTo>
                    <a:pt x="13" y="7"/>
                  </a:lnTo>
                  <a:lnTo>
                    <a:pt x="12" y="8"/>
                  </a:lnTo>
                  <a:lnTo>
                    <a:pt x="12" y="9"/>
                  </a:lnTo>
                  <a:lnTo>
                    <a:pt x="17" y="11"/>
                  </a:lnTo>
                  <a:lnTo>
                    <a:pt x="16" y="12"/>
                  </a:lnTo>
                  <a:lnTo>
                    <a:pt x="16" y="13"/>
                  </a:lnTo>
                  <a:lnTo>
                    <a:pt x="16" y="14"/>
                  </a:lnTo>
                  <a:lnTo>
                    <a:pt x="15" y="14"/>
                  </a:lnTo>
                  <a:lnTo>
                    <a:pt x="15" y="15"/>
                  </a:lnTo>
                  <a:lnTo>
                    <a:pt x="15" y="16"/>
                  </a:lnTo>
                  <a:lnTo>
                    <a:pt x="10" y="14"/>
                  </a:lnTo>
                  <a:lnTo>
                    <a:pt x="10" y="15"/>
                  </a:lnTo>
                  <a:lnTo>
                    <a:pt x="10" y="16"/>
                  </a:lnTo>
                  <a:lnTo>
                    <a:pt x="9" y="16"/>
                  </a:lnTo>
                  <a:lnTo>
                    <a:pt x="4" y="15"/>
                  </a:lnTo>
                  <a:lnTo>
                    <a:pt x="4" y="16"/>
                  </a:lnTo>
                  <a:lnTo>
                    <a:pt x="0" y="15"/>
                  </a:lnTo>
                  <a:lnTo>
                    <a:pt x="5" y="0"/>
                  </a:lnTo>
                </a:path>
              </a:pathLst>
            </a:custGeom>
            <a:solidFill>
              <a:srgbClr val="000000"/>
            </a:solidFill>
            <a:ln w="12700" cap="rnd">
              <a:noFill/>
              <a:round/>
              <a:headEnd/>
              <a:tailEnd/>
            </a:ln>
          </p:spPr>
          <p:txBody>
            <a:bodyPr/>
            <a:lstStyle/>
            <a:p>
              <a:endParaRPr lang="en-US"/>
            </a:p>
          </p:txBody>
        </p:sp>
      </p:grpSp>
      <p:sp>
        <p:nvSpPr>
          <p:cNvPr id="43025" name="Rectangle 135"/>
          <p:cNvSpPr>
            <a:spLocks noChangeArrowheads="1"/>
          </p:cNvSpPr>
          <p:nvPr/>
        </p:nvSpPr>
        <p:spPr bwMode="auto">
          <a:xfrm>
            <a:off x="7316788" y="4368800"/>
            <a:ext cx="1827212" cy="304800"/>
          </a:xfrm>
          <a:prstGeom prst="rect">
            <a:avLst/>
          </a:prstGeom>
          <a:noFill/>
          <a:ln w="9525" algn="ctr">
            <a:noFill/>
            <a:miter lim="800000"/>
            <a:headEnd/>
            <a:tailEnd/>
          </a:ln>
        </p:spPr>
        <p:txBody>
          <a:bodyPr>
            <a:spAutoFit/>
          </a:bodyPr>
          <a:lstStyle/>
          <a:p>
            <a:r>
              <a:rPr lang="en-US" sz="1400" b="1" i="1" u="none"/>
              <a:t>2: I/O via interrupts</a:t>
            </a:r>
          </a:p>
        </p:txBody>
      </p:sp>
      <p:sp>
        <p:nvSpPr>
          <p:cNvPr id="43026" name="Rectangle 136"/>
          <p:cNvSpPr>
            <a:spLocks noChangeArrowheads="1"/>
          </p:cNvSpPr>
          <p:nvPr/>
        </p:nvSpPr>
        <p:spPr bwMode="auto">
          <a:xfrm>
            <a:off x="7458075" y="2139950"/>
            <a:ext cx="1744663" cy="942975"/>
          </a:xfrm>
          <a:prstGeom prst="rect">
            <a:avLst/>
          </a:prstGeom>
          <a:noFill/>
          <a:ln w="9525" algn="ctr">
            <a:noFill/>
            <a:miter lim="800000"/>
            <a:headEnd/>
            <a:tailEnd/>
          </a:ln>
        </p:spPr>
        <p:txBody>
          <a:bodyPr>
            <a:spAutoFit/>
          </a:bodyPr>
          <a:lstStyle/>
          <a:p>
            <a:r>
              <a:rPr lang="en-US" sz="1400" b="1" i="1" u="none"/>
              <a:t>4: Event Channel </a:t>
            </a:r>
          </a:p>
          <a:p>
            <a:r>
              <a:rPr lang="en-US" sz="1400" b="1" i="1" u="none"/>
              <a:t>    pushes events </a:t>
            </a:r>
          </a:p>
          <a:p>
            <a:r>
              <a:rPr lang="en-US" sz="1400" b="1" i="1" u="none"/>
              <a:t>    to </a:t>
            </a:r>
          </a:p>
          <a:p>
            <a:r>
              <a:rPr lang="en-US" sz="1400" b="1" i="1" u="none"/>
              <a:t>    subscribers(s)</a:t>
            </a:r>
          </a:p>
        </p:txBody>
      </p:sp>
      <p:sp>
        <p:nvSpPr>
          <p:cNvPr id="43027" name="Rectangle 137"/>
          <p:cNvSpPr>
            <a:spLocks noChangeArrowheads="1"/>
          </p:cNvSpPr>
          <p:nvPr/>
        </p:nvSpPr>
        <p:spPr bwMode="auto">
          <a:xfrm>
            <a:off x="7458075" y="927100"/>
            <a:ext cx="1489075" cy="942975"/>
          </a:xfrm>
          <a:prstGeom prst="rect">
            <a:avLst/>
          </a:prstGeom>
          <a:noFill/>
          <a:ln w="9525" algn="ctr">
            <a:noFill/>
            <a:miter lim="800000"/>
            <a:headEnd/>
            <a:tailEnd/>
          </a:ln>
        </p:spPr>
        <p:txBody>
          <a:bodyPr>
            <a:spAutoFit/>
          </a:bodyPr>
          <a:lstStyle/>
          <a:p>
            <a:r>
              <a:rPr lang="en-US" sz="1400" b="1" i="1" u="none"/>
              <a:t>5: Subscribers </a:t>
            </a:r>
          </a:p>
          <a:p>
            <a:r>
              <a:rPr lang="en-US" sz="1400" b="1" i="1" u="none"/>
              <a:t>    perform </a:t>
            </a:r>
          </a:p>
          <a:p>
            <a:r>
              <a:rPr lang="en-US" sz="1400" b="1" i="1" u="none"/>
              <a:t>    avionics </a:t>
            </a:r>
          </a:p>
          <a:p>
            <a:r>
              <a:rPr lang="en-US" sz="1400" b="1" i="1" u="none"/>
              <a:t>    operations</a:t>
            </a:r>
          </a:p>
        </p:txBody>
      </p:sp>
      <p:sp>
        <p:nvSpPr>
          <p:cNvPr id="43028" name="AutoShape 138"/>
          <p:cNvSpPr>
            <a:spLocks noChangeArrowheads="1"/>
          </p:cNvSpPr>
          <p:nvPr/>
        </p:nvSpPr>
        <p:spPr bwMode="auto">
          <a:xfrm>
            <a:off x="4722813" y="3741738"/>
            <a:ext cx="612775" cy="339725"/>
          </a:xfrm>
          <a:prstGeom prst="roundRect">
            <a:avLst>
              <a:gd name="adj" fmla="val 16667"/>
            </a:avLst>
          </a:prstGeom>
          <a:solidFill>
            <a:schemeClr val="folHlink"/>
          </a:solidFill>
          <a:ln w="9525" algn="ctr">
            <a:solidFill>
              <a:schemeClr val="tx1"/>
            </a:solidFill>
            <a:round/>
            <a:headEnd/>
            <a:tailEnd/>
          </a:ln>
        </p:spPr>
        <p:txBody>
          <a:bodyPr anchor="ctr">
            <a:spAutoFit/>
          </a:bodyPr>
          <a:lstStyle/>
          <a:p>
            <a:pPr algn="ctr"/>
            <a:r>
              <a:rPr lang="en-US" sz="1400" b="1" u="none"/>
              <a:t>GPS</a:t>
            </a:r>
          </a:p>
        </p:txBody>
      </p:sp>
      <p:sp>
        <p:nvSpPr>
          <p:cNvPr id="43029" name="AutoShape 139"/>
          <p:cNvSpPr>
            <a:spLocks noChangeArrowheads="1"/>
          </p:cNvSpPr>
          <p:nvPr/>
        </p:nvSpPr>
        <p:spPr bwMode="auto">
          <a:xfrm>
            <a:off x="5700713" y="3741738"/>
            <a:ext cx="484187" cy="339725"/>
          </a:xfrm>
          <a:prstGeom prst="roundRect">
            <a:avLst>
              <a:gd name="adj" fmla="val 16667"/>
            </a:avLst>
          </a:prstGeom>
          <a:solidFill>
            <a:schemeClr val="folHlink"/>
          </a:solidFill>
          <a:ln w="9525" algn="ctr">
            <a:solidFill>
              <a:schemeClr val="tx1"/>
            </a:solidFill>
            <a:round/>
            <a:headEnd/>
            <a:tailEnd/>
          </a:ln>
        </p:spPr>
        <p:txBody>
          <a:bodyPr anchor="ctr">
            <a:spAutoFit/>
          </a:bodyPr>
          <a:lstStyle/>
          <a:p>
            <a:pPr algn="ctr"/>
            <a:r>
              <a:rPr lang="en-US" sz="1400" b="1" u="none"/>
              <a:t>IFF</a:t>
            </a:r>
          </a:p>
        </p:txBody>
      </p:sp>
      <p:sp>
        <p:nvSpPr>
          <p:cNvPr id="43030" name="AutoShape 140"/>
          <p:cNvSpPr>
            <a:spLocks noChangeArrowheads="1"/>
          </p:cNvSpPr>
          <p:nvPr/>
        </p:nvSpPr>
        <p:spPr bwMode="auto">
          <a:xfrm>
            <a:off x="6526213" y="3741738"/>
            <a:ext cx="733425" cy="339725"/>
          </a:xfrm>
          <a:prstGeom prst="roundRect">
            <a:avLst>
              <a:gd name="adj" fmla="val 16667"/>
            </a:avLst>
          </a:prstGeom>
          <a:solidFill>
            <a:schemeClr val="folHlink"/>
          </a:solidFill>
          <a:ln w="9525" algn="ctr">
            <a:solidFill>
              <a:schemeClr val="tx1"/>
            </a:solidFill>
            <a:round/>
            <a:headEnd/>
            <a:tailEnd/>
          </a:ln>
        </p:spPr>
        <p:txBody>
          <a:bodyPr anchor="ctr">
            <a:spAutoFit/>
          </a:bodyPr>
          <a:lstStyle/>
          <a:p>
            <a:pPr algn="ctr"/>
            <a:r>
              <a:rPr lang="en-US" sz="1400" b="1" u="none"/>
              <a:t>FLIR</a:t>
            </a:r>
          </a:p>
        </p:txBody>
      </p:sp>
      <p:sp>
        <p:nvSpPr>
          <p:cNvPr id="43031" name="AutoShape 141"/>
          <p:cNvSpPr>
            <a:spLocks noChangeArrowheads="1"/>
          </p:cNvSpPr>
          <p:nvPr/>
        </p:nvSpPr>
        <p:spPr bwMode="auto">
          <a:xfrm>
            <a:off x="4562475" y="1358900"/>
            <a:ext cx="690563" cy="339725"/>
          </a:xfrm>
          <a:prstGeom prst="roundRect">
            <a:avLst>
              <a:gd name="adj" fmla="val 16667"/>
            </a:avLst>
          </a:prstGeom>
          <a:solidFill>
            <a:srgbClr val="CCFFFF"/>
          </a:solidFill>
          <a:ln w="9525" algn="ctr">
            <a:solidFill>
              <a:schemeClr val="tx1"/>
            </a:solidFill>
            <a:round/>
            <a:headEnd/>
            <a:tailEnd/>
          </a:ln>
        </p:spPr>
        <p:txBody>
          <a:bodyPr anchor="ctr">
            <a:spAutoFit/>
          </a:bodyPr>
          <a:lstStyle/>
          <a:p>
            <a:pPr algn="ctr"/>
            <a:r>
              <a:rPr lang="en-US" sz="1400" b="1" u="none"/>
              <a:t>HUD</a:t>
            </a:r>
          </a:p>
        </p:txBody>
      </p:sp>
      <p:sp>
        <p:nvSpPr>
          <p:cNvPr id="43032" name="AutoShape 142"/>
          <p:cNvSpPr>
            <a:spLocks noChangeArrowheads="1"/>
          </p:cNvSpPr>
          <p:nvPr/>
        </p:nvSpPr>
        <p:spPr bwMode="auto">
          <a:xfrm>
            <a:off x="5259388" y="1782763"/>
            <a:ext cx="658812" cy="339725"/>
          </a:xfrm>
          <a:prstGeom prst="roundRect">
            <a:avLst>
              <a:gd name="adj" fmla="val 16667"/>
            </a:avLst>
          </a:prstGeom>
          <a:solidFill>
            <a:srgbClr val="CCFFFF"/>
          </a:solidFill>
          <a:ln w="9525" algn="ctr">
            <a:solidFill>
              <a:schemeClr val="tx1"/>
            </a:solidFill>
            <a:round/>
            <a:headEnd/>
            <a:tailEnd/>
          </a:ln>
        </p:spPr>
        <p:txBody>
          <a:bodyPr anchor="ctr">
            <a:spAutoFit/>
          </a:bodyPr>
          <a:lstStyle/>
          <a:p>
            <a:pPr algn="ctr"/>
            <a:r>
              <a:rPr lang="en-US" sz="1400" b="1" u="none"/>
              <a:t>Nav</a:t>
            </a:r>
          </a:p>
        </p:txBody>
      </p:sp>
      <p:sp>
        <p:nvSpPr>
          <p:cNvPr id="43033" name="AutoShape 143"/>
          <p:cNvSpPr>
            <a:spLocks noChangeArrowheads="1"/>
          </p:cNvSpPr>
          <p:nvPr/>
        </p:nvSpPr>
        <p:spPr bwMode="auto">
          <a:xfrm>
            <a:off x="5676900" y="1370013"/>
            <a:ext cx="733425" cy="339725"/>
          </a:xfrm>
          <a:prstGeom prst="roundRect">
            <a:avLst>
              <a:gd name="adj" fmla="val 16667"/>
            </a:avLst>
          </a:prstGeom>
          <a:solidFill>
            <a:srgbClr val="CCFFFF"/>
          </a:solidFill>
          <a:ln w="9525" algn="ctr">
            <a:solidFill>
              <a:schemeClr val="tx1"/>
            </a:solidFill>
            <a:round/>
            <a:headEnd/>
            <a:tailEnd/>
          </a:ln>
        </p:spPr>
        <p:txBody>
          <a:bodyPr anchor="ctr">
            <a:spAutoFit/>
          </a:bodyPr>
          <a:lstStyle/>
          <a:p>
            <a:pPr algn="ctr"/>
            <a:r>
              <a:rPr lang="en-US" sz="1400" b="1" u="none"/>
              <a:t>WTS</a:t>
            </a:r>
          </a:p>
        </p:txBody>
      </p:sp>
      <p:sp>
        <p:nvSpPr>
          <p:cNvPr id="43034" name="AutoShape 144"/>
          <p:cNvSpPr>
            <a:spLocks noChangeArrowheads="1"/>
          </p:cNvSpPr>
          <p:nvPr/>
        </p:nvSpPr>
        <p:spPr bwMode="auto">
          <a:xfrm>
            <a:off x="6526213" y="1614488"/>
            <a:ext cx="812800" cy="508000"/>
          </a:xfrm>
          <a:prstGeom prst="roundRect">
            <a:avLst>
              <a:gd name="adj" fmla="val 16667"/>
            </a:avLst>
          </a:prstGeom>
          <a:solidFill>
            <a:srgbClr val="CCFFFF"/>
          </a:solidFill>
          <a:ln w="9525" algn="ctr">
            <a:solidFill>
              <a:schemeClr val="tx1"/>
            </a:solidFill>
            <a:round/>
            <a:headEnd/>
            <a:tailEnd/>
          </a:ln>
        </p:spPr>
        <p:txBody>
          <a:bodyPr anchor="ctr">
            <a:spAutoFit/>
          </a:bodyPr>
          <a:lstStyle/>
          <a:p>
            <a:pPr algn="ctr"/>
            <a:r>
              <a:rPr lang="en-US" sz="1200" b="1" u="none"/>
              <a:t>Air Frame</a:t>
            </a:r>
          </a:p>
        </p:txBody>
      </p:sp>
      <p:sp>
        <p:nvSpPr>
          <p:cNvPr id="43035" name="Rectangle 145"/>
          <p:cNvSpPr>
            <a:spLocks noChangeArrowheads="1"/>
          </p:cNvSpPr>
          <p:nvPr/>
        </p:nvSpPr>
        <p:spPr bwMode="auto">
          <a:xfrm>
            <a:off x="5588000" y="4083050"/>
            <a:ext cx="1049338" cy="274638"/>
          </a:xfrm>
          <a:prstGeom prst="rect">
            <a:avLst/>
          </a:prstGeom>
          <a:noFill/>
          <a:ln w="9525" algn="ctr">
            <a:noFill/>
            <a:miter lim="800000"/>
            <a:headEnd/>
            <a:tailEnd/>
          </a:ln>
        </p:spPr>
        <p:txBody>
          <a:bodyPr wrap="none">
            <a:spAutoFit/>
          </a:bodyPr>
          <a:lstStyle/>
          <a:p>
            <a:r>
              <a:rPr lang="en-US" sz="1200" b="1" u="none"/>
              <a:t>Publishers</a:t>
            </a:r>
            <a:r>
              <a:rPr lang="en-US" sz="1200" u="none"/>
              <a:t>  </a:t>
            </a:r>
          </a:p>
        </p:txBody>
      </p:sp>
      <p:sp>
        <p:nvSpPr>
          <p:cNvPr id="43036" name="Rectangle 146"/>
          <p:cNvSpPr>
            <a:spLocks noChangeArrowheads="1"/>
          </p:cNvSpPr>
          <p:nvPr/>
        </p:nvSpPr>
        <p:spPr bwMode="auto">
          <a:xfrm>
            <a:off x="5413375" y="1096963"/>
            <a:ext cx="1149350" cy="274637"/>
          </a:xfrm>
          <a:prstGeom prst="rect">
            <a:avLst/>
          </a:prstGeom>
          <a:noFill/>
          <a:ln w="9525" algn="ctr">
            <a:noFill/>
            <a:miter lim="800000"/>
            <a:headEnd/>
            <a:tailEnd/>
          </a:ln>
        </p:spPr>
        <p:txBody>
          <a:bodyPr wrap="none">
            <a:spAutoFit/>
          </a:bodyPr>
          <a:lstStyle/>
          <a:p>
            <a:r>
              <a:rPr lang="en-US" sz="1200" b="1" u="none"/>
              <a:t>Subscribers</a:t>
            </a:r>
            <a:r>
              <a:rPr lang="en-US" sz="1200" u="none"/>
              <a:t>  </a:t>
            </a:r>
          </a:p>
        </p:txBody>
      </p:sp>
      <p:sp>
        <p:nvSpPr>
          <p:cNvPr id="43037" name="Line 147"/>
          <p:cNvSpPr>
            <a:spLocks noChangeShapeType="1"/>
          </p:cNvSpPr>
          <p:nvPr/>
        </p:nvSpPr>
        <p:spPr bwMode="auto">
          <a:xfrm flipV="1">
            <a:off x="5095875" y="3165475"/>
            <a:ext cx="492125" cy="576263"/>
          </a:xfrm>
          <a:prstGeom prst="line">
            <a:avLst/>
          </a:prstGeom>
          <a:noFill/>
          <a:ln w="9525">
            <a:solidFill>
              <a:schemeClr val="tx1"/>
            </a:solidFill>
            <a:round/>
            <a:headEnd/>
            <a:tailEnd type="triangle" w="med" len="med"/>
          </a:ln>
        </p:spPr>
        <p:txBody>
          <a:bodyPr>
            <a:spAutoFit/>
          </a:bodyPr>
          <a:lstStyle/>
          <a:p>
            <a:endParaRPr lang="en-US"/>
          </a:p>
        </p:txBody>
      </p:sp>
      <p:sp>
        <p:nvSpPr>
          <p:cNvPr id="43038" name="Line 148"/>
          <p:cNvSpPr>
            <a:spLocks noChangeShapeType="1"/>
          </p:cNvSpPr>
          <p:nvPr/>
        </p:nvSpPr>
        <p:spPr bwMode="auto">
          <a:xfrm flipH="1" flipV="1">
            <a:off x="5918200" y="3165475"/>
            <a:ext cx="0" cy="576263"/>
          </a:xfrm>
          <a:prstGeom prst="line">
            <a:avLst/>
          </a:prstGeom>
          <a:noFill/>
          <a:ln w="9525">
            <a:solidFill>
              <a:schemeClr val="tx1"/>
            </a:solidFill>
            <a:round/>
            <a:headEnd/>
            <a:tailEnd type="triangle" w="med" len="med"/>
          </a:ln>
        </p:spPr>
        <p:txBody>
          <a:bodyPr>
            <a:spAutoFit/>
          </a:bodyPr>
          <a:lstStyle/>
          <a:p>
            <a:endParaRPr lang="en-US"/>
          </a:p>
        </p:txBody>
      </p:sp>
      <p:sp>
        <p:nvSpPr>
          <p:cNvPr id="43039" name="Line 149"/>
          <p:cNvSpPr>
            <a:spLocks noChangeShapeType="1"/>
          </p:cNvSpPr>
          <p:nvPr/>
        </p:nvSpPr>
        <p:spPr bwMode="auto">
          <a:xfrm flipH="1" flipV="1">
            <a:off x="6296025" y="3165475"/>
            <a:ext cx="444500" cy="576263"/>
          </a:xfrm>
          <a:prstGeom prst="line">
            <a:avLst/>
          </a:prstGeom>
          <a:noFill/>
          <a:ln w="9525">
            <a:solidFill>
              <a:schemeClr val="tx1"/>
            </a:solidFill>
            <a:round/>
            <a:headEnd/>
            <a:tailEnd type="triangle" w="med" len="med"/>
          </a:ln>
        </p:spPr>
        <p:txBody>
          <a:bodyPr>
            <a:spAutoFit/>
          </a:bodyPr>
          <a:lstStyle/>
          <a:p>
            <a:endParaRPr lang="en-US"/>
          </a:p>
        </p:txBody>
      </p:sp>
      <p:sp>
        <p:nvSpPr>
          <p:cNvPr id="43040" name="Rectangle 150"/>
          <p:cNvSpPr>
            <a:spLocks noChangeArrowheads="1"/>
          </p:cNvSpPr>
          <p:nvPr/>
        </p:nvSpPr>
        <p:spPr bwMode="auto">
          <a:xfrm>
            <a:off x="5378450" y="3349625"/>
            <a:ext cx="1566863" cy="304800"/>
          </a:xfrm>
          <a:prstGeom prst="rect">
            <a:avLst/>
          </a:prstGeom>
          <a:noFill/>
          <a:ln w="9525" algn="ctr">
            <a:noFill/>
            <a:miter lim="800000"/>
            <a:headEnd/>
            <a:tailEnd/>
          </a:ln>
        </p:spPr>
        <p:txBody>
          <a:bodyPr wrap="none">
            <a:spAutoFit/>
          </a:bodyPr>
          <a:lstStyle/>
          <a:p>
            <a:r>
              <a:rPr lang="en-US" sz="1400" b="1" u="none">
                <a:latin typeface="Courier New" pitchFamily="49" charset="0"/>
              </a:rPr>
              <a:t>push(event)  </a:t>
            </a:r>
          </a:p>
        </p:txBody>
      </p:sp>
      <p:sp>
        <p:nvSpPr>
          <p:cNvPr id="43041" name="Line 151"/>
          <p:cNvSpPr>
            <a:spLocks noChangeShapeType="1"/>
          </p:cNvSpPr>
          <p:nvPr/>
        </p:nvSpPr>
        <p:spPr bwMode="auto">
          <a:xfrm flipH="1" flipV="1">
            <a:off x="4922838" y="1720850"/>
            <a:ext cx="501650" cy="982663"/>
          </a:xfrm>
          <a:prstGeom prst="line">
            <a:avLst/>
          </a:prstGeom>
          <a:noFill/>
          <a:ln w="9525">
            <a:solidFill>
              <a:schemeClr val="tx1"/>
            </a:solidFill>
            <a:round/>
            <a:headEnd/>
            <a:tailEnd type="triangle" w="med" len="med"/>
          </a:ln>
        </p:spPr>
        <p:txBody>
          <a:bodyPr>
            <a:spAutoFit/>
          </a:bodyPr>
          <a:lstStyle/>
          <a:p>
            <a:endParaRPr lang="en-US"/>
          </a:p>
        </p:txBody>
      </p:sp>
      <p:sp>
        <p:nvSpPr>
          <p:cNvPr id="43042" name="Line 152"/>
          <p:cNvSpPr>
            <a:spLocks noChangeShapeType="1"/>
          </p:cNvSpPr>
          <p:nvPr/>
        </p:nvSpPr>
        <p:spPr bwMode="auto">
          <a:xfrm flipH="1" flipV="1">
            <a:off x="5880100" y="2127250"/>
            <a:ext cx="0" cy="463550"/>
          </a:xfrm>
          <a:prstGeom prst="line">
            <a:avLst/>
          </a:prstGeom>
          <a:noFill/>
          <a:ln w="9525">
            <a:solidFill>
              <a:schemeClr val="tx1"/>
            </a:solidFill>
            <a:round/>
            <a:headEnd/>
            <a:tailEnd type="triangle" w="med" len="med"/>
          </a:ln>
        </p:spPr>
        <p:txBody>
          <a:bodyPr>
            <a:spAutoFit/>
          </a:bodyPr>
          <a:lstStyle/>
          <a:p>
            <a:endParaRPr lang="en-US"/>
          </a:p>
        </p:txBody>
      </p:sp>
      <p:sp>
        <p:nvSpPr>
          <p:cNvPr id="43043" name="Line 153"/>
          <p:cNvSpPr>
            <a:spLocks noChangeShapeType="1"/>
          </p:cNvSpPr>
          <p:nvPr/>
        </p:nvSpPr>
        <p:spPr bwMode="auto">
          <a:xfrm flipV="1">
            <a:off x="6410325" y="2122488"/>
            <a:ext cx="682625" cy="585787"/>
          </a:xfrm>
          <a:prstGeom prst="line">
            <a:avLst/>
          </a:prstGeom>
          <a:noFill/>
          <a:ln w="9525">
            <a:solidFill>
              <a:schemeClr val="tx1"/>
            </a:solidFill>
            <a:round/>
            <a:headEnd/>
            <a:tailEnd type="triangle" w="med" len="med"/>
          </a:ln>
        </p:spPr>
        <p:txBody>
          <a:bodyPr>
            <a:spAutoFit/>
          </a:bodyPr>
          <a:lstStyle/>
          <a:p>
            <a:endParaRPr lang="en-US"/>
          </a:p>
        </p:txBody>
      </p:sp>
      <p:sp>
        <p:nvSpPr>
          <p:cNvPr id="43044" name="Rectangle 154"/>
          <p:cNvSpPr>
            <a:spLocks noChangeArrowheads="1"/>
          </p:cNvSpPr>
          <p:nvPr/>
        </p:nvSpPr>
        <p:spPr bwMode="auto">
          <a:xfrm>
            <a:off x="4711700" y="2198688"/>
            <a:ext cx="1566863" cy="304800"/>
          </a:xfrm>
          <a:prstGeom prst="rect">
            <a:avLst/>
          </a:prstGeom>
          <a:noFill/>
          <a:ln w="9525" algn="ctr">
            <a:noFill/>
            <a:miter lim="800000"/>
            <a:headEnd/>
            <a:tailEnd/>
          </a:ln>
        </p:spPr>
        <p:txBody>
          <a:bodyPr wrap="none">
            <a:spAutoFit/>
          </a:bodyPr>
          <a:lstStyle/>
          <a:p>
            <a:r>
              <a:rPr lang="en-US" sz="1400" b="1" u="none">
                <a:latin typeface="Courier New" pitchFamily="49" charset="0"/>
              </a:rPr>
              <a:t>push(event)  </a:t>
            </a:r>
          </a:p>
        </p:txBody>
      </p:sp>
      <p:sp>
        <p:nvSpPr>
          <p:cNvPr id="43045" name="Line 155"/>
          <p:cNvSpPr>
            <a:spLocks noChangeShapeType="1"/>
          </p:cNvSpPr>
          <p:nvPr/>
        </p:nvSpPr>
        <p:spPr bwMode="auto">
          <a:xfrm flipV="1">
            <a:off x="6191250" y="1720850"/>
            <a:ext cx="0" cy="982663"/>
          </a:xfrm>
          <a:prstGeom prst="line">
            <a:avLst/>
          </a:prstGeom>
          <a:noFill/>
          <a:ln w="9525">
            <a:solidFill>
              <a:schemeClr val="tx1"/>
            </a:solidFill>
            <a:round/>
            <a:headEnd/>
            <a:tailEnd type="triangle" w="med" len="med"/>
          </a:ln>
        </p:spPr>
        <p:txBody>
          <a:bodyPr>
            <a:spAutoFit/>
          </a:bodyPr>
          <a:lstStyle/>
          <a:p>
            <a:endParaRPr lang="en-US"/>
          </a:p>
        </p:txBody>
      </p:sp>
      <p:sp>
        <p:nvSpPr>
          <p:cNvPr id="43046" name="AutoShape 156"/>
          <p:cNvSpPr>
            <a:spLocks noChangeArrowheads="1"/>
          </p:cNvSpPr>
          <p:nvPr/>
        </p:nvSpPr>
        <p:spPr bwMode="auto">
          <a:xfrm>
            <a:off x="5424488" y="2590800"/>
            <a:ext cx="985837" cy="574675"/>
          </a:xfrm>
          <a:prstGeom prst="roundRect">
            <a:avLst>
              <a:gd name="adj" fmla="val 16667"/>
            </a:avLst>
          </a:prstGeom>
          <a:solidFill>
            <a:srgbClr val="FF9999"/>
          </a:solidFill>
          <a:ln w="9525" algn="ctr">
            <a:solidFill>
              <a:schemeClr val="tx1"/>
            </a:solidFill>
            <a:round/>
            <a:headEnd/>
            <a:tailEnd/>
          </a:ln>
        </p:spPr>
        <p:txBody>
          <a:bodyPr anchor="ctr">
            <a:spAutoFit/>
          </a:bodyPr>
          <a:lstStyle/>
          <a:p>
            <a:pPr algn="ctr"/>
            <a:r>
              <a:rPr lang="en-US" sz="1400" b="1" u="none"/>
              <a:t>Event Channel</a:t>
            </a:r>
          </a:p>
        </p:txBody>
      </p:sp>
      <p:sp>
        <p:nvSpPr>
          <p:cNvPr id="43047" name="Rectangle 157"/>
          <p:cNvSpPr>
            <a:spLocks noChangeArrowheads="1"/>
          </p:cNvSpPr>
          <p:nvPr/>
        </p:nvSpPr>
        <p:spPr bwMode="auto">
          <a:xfrm>
            <a:off x="7458075" y="3214688"/>
            <a:ext cx="1566863" cy="1155700"/>
          </a:xfrm>
          <a:prstGeom prst="rect">
            <a:avLst/>
          </a:prstGeom>
          <a:noFill/>
          <a:ln w="9525" algn="ctr">
            <a:noFill/>
            <a:miter lim="800000"/>
            <a:headEnd/>
            <a:tailEnd/>
          </a:ln>
        </p:spPr>
        <p:txBody>
          <a:bodyPr>
            <a:spAutoFit/>
          </a:bodyPr>
          <a:lstStyle/>
          <a:p>
            <a:r>
              <a:rPr lang="en-US" sz="1400" b="1" i="1" u="none"/>
              <a:t>3: Sensor </a:t>
            </a:r>
          </a:p>
          <a:p>
            <a:r>
              <a:rPr lang="en-US" sz="1400" b="1" i="1" u="none"/>
              <a:t>    publishers   </a:t>
            </a:r>
          </a:p>
          <a:p>
            <a:r>
              <a:rPr lang="en-US" sz="1400" b="1" i="1" u="none"/>
              <a:t>    push events </a:t>
            </a:r>
          </a:p>
          <a:p>
            <a:r>
              <a:rPr lang="en-US" sz="1400" b="1" i="1" u="none"/>
              <a:t>    to event </a:t>
            </a:r>
          </a:p>
          <a:p>
            <a:r>
              <a:rPr lang="en-US" sz="1400" b="1" i="1" u="none"/>
              <a:t>    channel</a:t>
            </a:r>
          </a:p>
        </p:txBody>
      </p:sp>
      <p:sp>
        <p:nvSpPr>
          <p:cNvPr id="1665182" name="Text Box 158"/>
          <p:cNvSpPr txBox="1">
            <a:spLocks noChangeArrowheads="1"/>
          </p:cNvSpPr>
          <p:nvPr/>
        </p:nvSpPr>
        <p:spPr bwMode="auto">
          <a:xfrm>
            <a:off x="58738" y="3543300"/>
            <a:ext cx="4686300" cy="3327400"/>
          </a:xfrm>
          <a:prstGeom prst="rect">
            <a:avLst/>
          </a:prstGeom>
          <a:noFill/>
          <a:ln w="12700">
            <a:noFill/>
            <a:miter lim="800000"/>
            <a:headEnd/>
            <a:tailEnd/>
          </a:ln>
        </p:spPr>
        <p:txBody>
          <a:bodyPr>
            <a:spAutoFit/>
          </a:bodyPr>
          <a:lstStyle/>
          <a:p>
            <a:pPr>
              <a:spcBef>
                <a:spcPct val="10000"/>
              </a:spcBef>
            </a:pPr>
            <a:r>
              <a:rPr lang="en-US" sz="2000" u="none"/>
              <a:t>Considerations for implementing the </a:t>
            </a:r>
            <a:r>
              <a:rPr lang="en-US" sz="2000" b="1" i="1" u="none"/>
              <a:t>Publisher-Subscriber</a:t>
            </a:r>
            <a:r>
              <a:rPr lang="en-US" sz="2000" u="none"/>
              <a:t> pattern for mission computing applications include:</a:t>
            </a:r>
          </a:p>
          <a:p>
            <a:pPr marL="233363" lvl="1" indent="-119063">
              <a:spcBef>
                <a:spcPct val="10000"/>
              </a:spcBef>
              <a:buFontTx/>
              <a:buChar char="•"/>
            </a:pPr>
            <a:r>
              <a:rPr lang="en-US" b="1" i="1" u="none"/>
              <a:t>Event notification model</a:t>
            </a:r>
          </a:p>
          <a:p>
            <a:pPr marL="457200" lvl="2" indent="-109538">
              <a:spcBef>
                <a:spcPct val="5000"/>
              </a:spcBef>
              <a:buFontTx/>
              <a:buChar char="•"/>
            </a:pPr>
            <a:r>
              <a:rPr lang="en-US" u="none"/>
              <a:t>Push control vs. pull data interactions</a:t>
            </a:r>
          </a:p>
          <a:p>
            <a:pPr marL="233363" lvl="1" indent="-119063">
              <a:spcBef>
                <a:spcPct val="10000"/>
              </a:spcBef>
              <a:buFontTx/>
              <a:buChar char="•"/>
            </a:pPr>
            <a:r>
              <a:rPr lang="en-US" b="1" i="1" u="none"/>
              <a:t>Scheduling &amp; synchronization strategies</a:t>
            </a:r>
          </a:p>
          <a:p>
            <a:pPr marL="457200" lvl="2" indent="-109538">
              <a:spcBef>
                <a:spcPct val="5000"/>
              </a:spcBef>
              <a:buFontTx/>
              <a:buChar char="•"/>
            </a:pPr>
            <a:r>
              <a:rPr lang="en-US" u="none"/>
              <a:t>e.g., priority-based dispatching &amp; preemption</a:t>
            </a:r>
          </a:p>
          <a:p>
            <a:pPr marL="233363" lvl="1" indent="-119063">
              <a:spcBef>
                <a:spcPct val="10000"/>
              </a:spcBef>
              <a:buFontTx/>
              <a:buChar char="•"/>
            </a:pPr>
            <a:r>
              <a:rPr lang="en-US" b="1" i="1" u="none"/>
              <a:t>Event dependency management</a:t>
            </a:r>
          </a:p>
          <a:p>
            <a:pPr marL="457200" lvl="2" indent="-109538">
              <a:spcBef>
                <a:spcPct val="5000"/>
              </a:spcBef>
              <a:buFontTx/>
              <a:buChar char="•"/>
            </a:pPr>
            <a:r>
              <a:rPr lang="en-US" u="none"/>
              <a:t>e.g.,filtering &amp; correlation mechanisms</a:t>
            </a:r>
          </a:p>
        </p:txBody>
      </p:sp>
      <p:sp>
        <p:nvSpPr>
          <p:cNvPr id="43049" name="Rectangle 159"/>
          <p:cNvSpPr>
            <a:spLocks noChangeArrowheads="1"/>
          </p:cNvSpPr>
          <p:nvPr/>
        </p:nvSpPr>
        <p:spPr bwMode="auto">
          <a:xfrm>
            <a:off x="58738" y="909638"/>
            <a:ext cx="4243387" cy="2576512"/>
          </a:xfrm>
          <a:prstGeom prst="rect">
            <a:avLst/>
          </a:prstGeom>
          <a:noFill/>
          <a:ln w="9525" algn="ctr">
            <a:noFill/>
            <a:miter lim="800000"/>
            <a:headEnd/>
            <a:tailEnd/>
          </a:ln>
        </p:spPr>
        <p:txBody>
          <a:bodyPr>
            <a:spAutoFit/>
          </a:bodyPr>
          <a:lstStyle/>
          <a:p>
            <a:pPr>
              <a:spcBef>
                <a:spcPct val="20000"/>
              </a:spcBef>
            </a:pPr>
            <a:r>
              <a:rPr lang="en-US" sz="2000" u="none"/>
              <a:t>Bold Stroke uses the </a:t>
            </a:r>
            <a:r>
              <a:rPr lang="en-US" sz="2000" b="1" i="1" u="none"/>
              <a:t>Publisher-Subscriber</a:t>
            </a:r>
            <a:r>
              <a:rPr lang="en-US" sz="2000" u="none"/>
              <a:t> pattern to decouple sensor processing from mission computing operations</a:t>
            </a:r>
          </a:p>
          <a:p>
            <a:pPr marL="228600" lvl="1" indent="-114300">
              <a:spcBef>
                <a:spcPct val="20000"/>
              </a:spcBef>
              <a:buFontTx/>
              <a:buChar char="•"/>
            </a:pPr>
            <a:r>
              <a:rPr lang="en-US" u="none"/>
              <a:t>Anonymous publisher &amp; subscriber relationships</a:t>
            </a:r>
          </a:p>
          <a:p>
            <a:pPr marL="228600" lvl="1" indent="-114300">
              <a:spcBef>
                <a:spcPct val="20000"/>
              </a:spcBef>
              <a:buFontTx/>
              <a:buChar char="•"/>
            </a:pPr>
            <a:r>
              <a:rPr lang="en-US" u="none"/>
              <a:t>Group communication</a:t>
            </a:r>
          </a:p>
          <a:p>
            <a:pPr marL="228600" lvl="1" indent="-114300">
              <a:spcBef>
                <a:spcPct val="20000"/>
              </a:spcBef>
              <a:buFontTx/>
              <a:buChar char="•"/>
            </a:pPr>
            <a:r>
              <a:rPr lang="en-US" u="none"/>
              <a:t>Asynchrony</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665182"/>
                                        </p:tgtEl>
                                        <p:attrNameLst>
                                          <p:attrName>style.visibility</p:attrName>
                                        </p:attrNameLst>
                                      </p:cBhvr>
                                      <p:to>
                                        <p:strVal val="visible"/>
                                      </p:to>
                                    </p:set>
                                    <p:animEffect transition="in" filter="wipe(up)">
                                      <p:cBhvr>
                                        <p:cTn id="7" dur="500"/>
                                        <p:tgtEl>
                                          <p:spTgt spid="16651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5182" grpId="0"/>
    </p:bldLst>
  </p:timing>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4262" name="AutoShape 624"/>
          <p:cNvSpPr>
            <a:spLocks noChangeArrowheads="1"/>
          </p:cNvSpPr>
          <p:nvPr/>
        </p:nvSpPr>
        <p:spPr bwMode="auto">
          <a:xfrm>
            <a:off x="1728992" y="5165062"/>
            <a:ext cx="1144588" cy="325438"/>
          </a:xfrm>
          <a:prstGeom prst="roundRect">
            <a:avLst>
              <a:gd name="adj" fmla="val 16667"/>
            </a:avLst>
          </a:prstGeom>
          <a:solidFill>
            <a:srgbClr val="FFFF7D"/>
          </a:solidFill>
          <a:ln w="19050">
            <a:solidFill>
              <a:schemeClr val="tx1"/>
            </a:solidFill>
            <a:prstDash val="dash"/>
            <a:round/>
            <a:headEnd/>
            <a:tailEnd/>
          </a:ln>
        </p:spPr>
        <p:txBody>
          <a:bodyPr wrap="none" anchor="ctr"/>
          <a:lstStyle/>
          <a:p>
            <a:endParaRPr lang="en-US"/>
          </a:p>
        </p:txBody>
      </p:sp>
      <p:sp>
        <p:nvSpPr>
          <p:cNvPr id="44034" name="Slide Number Placeholder 3"/>
          <p:cNvSpPr>
            <a:spLocks noGrp="1"/>
          </p:cNvSpPr>
          <p:nvPr>
            <p:ph type="sldNum" sz="quarter" idx="10"/>
          </p:nvPr>
        </p:nvSpPr>
        <p:spPr>
          <a:xfrm>
            <a:off x="0" y="6465888"/>
            <a:ext cx="260350" cy="122237"/>
          </a:xfrm>
          <a:noFill/>
        </p:spPr>
        <p:txBody>
          <a:bodyPr/>
          <a:lstStyle/>
          <a:p>
            <a:fld id="{B9585350-4FAA-432B-9D12-1F2CD0FEEB66}" type="slidenum">
              <a:rPr lang="en-US" smtClean="0">
                <a:latin typeface="Arial" pitchFamily="34" charset="0"/>
              </a:rPr>
              <a:pPr/>
              <a:t>36</a:t>
            </a:fld>
            <a:endParaRPr lang="en-US" smtClean="0">
              <a:latin typeface="Arial" pitchFamily="34" charset="0"/>
            </a:endParaRPr>
          </a:p>
        </p:txBody>
      </p:sp>
      <p:sp>
        <p:nvSpPr>
          <p:cNvPr id="44041" name="Rectangle 2"/>
          <p:cNvSpPr>
            <a:spLocks noGrp="1" noChangeArrowheads="1"/>
          </p:cNvSpPr>
          <p:nvPr>
            <p:ph type="title"/>
          </p:nvPr>
        </p:nvSpPr>
        <p:spPr>
          <a:xfrm>
            <a:off x="12700" y="-28575"/>
            <a:ext cx="9131300" cy="914400"/>
          </a:xfrm>
        </p:spPr>
        <p:txBody>
          <a:bodyPr/>
          <a:lstStyle/>
          <a:p>
            <a:pPr>
              <a:lnSpc>
                <a:spcPct val="80000"/>
              </a:lnSpc>
            </a:pPr>
            <a:r>
              <a:rPr lang="en-US" sz="3200" smtClean="0"/>
              <a:t>Ensuring Platform-neutral &amp; Network-transparent Communication</a:t>
            </a:r>
          </a:p>
        </p:txBody>
      </p:sp>
      <p:graphicFrame>
        <p:nvGraphicFramePr>
          <p:cNvPr id="1815555" name="Group 3"/>
          <p:cNvGraphicFramePr>
            <a:graphicFrameLocks noGrp="1"/>
          </p:cNvGraphicFramePr>
          <p:nvPr/>
        </p:nvGraphicFramePr>
        <p:xfrm>
          <a:off x="79375" y="911225"/>
          <a:ext cx="8993188" cy="2240280"/>
        </p:xfrm>
        <a:graphic>
          <a:graphicData uri="http://schemas.openxmlformats.org/drawingml/2006/table">
            <a:tbl>
              <a:tblPr/>
              <a:tblGrid>
                <a:gridCol w="1765300"/>
                <a:gridCol w="4352925"/>
                <a:gridCol w="2874963"/>
              </a:tblGrid>
              <a:tr h="180975">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800" b="1" i="0" u="none" strike="noStrike" cap="none" normalizeH="0" baseline="0" dirty="0" smtClean="0">
                          <a:ln>
                            <a:noFill/>
                          </a:ln>
                          <a:solidFill>
                            <a:schemeClr val="bg1"/>
                          </a:solidFill>
                          <a:effectLst/>
                          <a:latin typeface="Arial" charset="0"/>
                        </a:rPr>
                        <a:t>Context </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800" b="1" i="0" u="none" strike="noStrike" cap="none" normalizeH="0" baseline="0" smtClean="0">
                          <a:ln>
                            <a:noFill/>
                          </a:ln>
                          <a:solidFill>
                            <a:schemeClr val="bg1"/>
                          </a:solidFill>
                          <a:effectLst/>
                          <a:latin typeface="Arial" charset="0"/>
                        </a:rPr>
                        <a:t>Problems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800" b="1" i="0" u="none" strike="noStrike" cap="none" normalizeH="0" baseline="0" smtClean="0">
                          <a:ln>
                            <a:noFill/>
                          </a:ln>
                          <a:solidFill>
                            <a:schemeClr val="bg1"/>
                          </a:solidFill>
                          <a:effectLst/>
                          <a:latin typeface="Arial" charset="0"/>
                        </a:rPr>
                        <a:t>Solution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r>
              <a:tr h="1862138">
                <a:tc>
                  <a:txBody>
                    <a:bodyPr/>
                    <a:lstStyle/>
                    <a:p>
                      <a:pPr marL="114300" marR="0" lvl="0" indent="-114300" algn="l" defTabSz="914400" rtl="0" eaLnBrk="0" fontAlgn="base" latinLnBrk="0" hangingPunct="0">
                        <a:lnSpc>
                          <a:spcPct val="100000"/>
                        </a:lnSpc>
                        <a:spcBef>
                          <a:spcPct val="3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Mission computing requires remote IPC</a:t>
                      </a:r>
                    </a:p>
                    <a:p>
                      <a:pPr marL="114300" marR="0" lvl="0" indent="-114300" algn="l" defTabSz="914400" rtl="0" eaLnBrk="0" fontAlgn="base" latinLnBrk="0" hangingPunct="0">
                        <a:lnSpc>
                          <a:spcPct val="100000"/>
                        </a:lnSpc>
                        <a:spcBef>
                          <a:spcPct val="3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Stringent DRE requirements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2F2F2"/>
                    </a:solidFill>
                  </a:tcPr>
                </a:tc>
                <a:tc>
                  <a:txBody>
                    <a:bodyPr/>
                    <a:lstStyle/>
                    <a:p>
                      <a:pPr marL="114300" marR="0" lvl="0" indent="-114300"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dirty="0" smtClean="0">
                          <a:ln>
                            <a:noFill/>
                          </a:ln>
                          <a:solidFill>
                            <a:schemeClr val="tx1"/>
                          </a:solidFill>
                          <a:effectLst/>
                          <a:latin typeface="Arial" charset="0"/>
                        </a:rPr>
                        <a:t>Applications need capabilities to:</a:t>
                      </a:r>
                    </a:p>
                    <a:p>
                      <a:pPr marL="342900" marR="0" lvl="1" indent="-114300"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dirty="0" smtClean="0">
                          <a:ln>
                            <a:noFill/>
                          </a:ln>
                          <a:solidFill>
                            <a:schemeClr val="tx1"/>
                          </a:solidFill>
                          <a:effectLst/>
                          <a:latin typeface="Arial" charset="0"/>
                        </a:rPr>
                        <a:t>Support remote communication</a:t>
                      </a:r>
                    </a:p>
                    <a:p>
                      <a:pPr marL="342900" marR="0" lvl="1" indent="-114300"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dirty="0" smtClean="0">
                          <a:ln>
                            <a:noFill/>
                          </a:ln>
                          <a:solidFill>
                            <a:schemeClr val="tx1"/>
                          </a:solidFill>
                          <a:effectLst/>
                          <a:latin typeface="Arial" charset="0"/>
                        </a:rPr>
                        <a:t>Provide location transparency</a:t>
                      </a:r>
                    </a:p>
                    <a:p>
                      <a:pPr marL="342900" marR="0" lvl="1" indent="-114300"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dirty="0" smtClean="0">
                          <a:ln>
                            <a:noFill/>
                          </a:ln>
                          <a:solidFill>
                            <a:schemeClr val="tx1"/>
                          </a:solidFill>
                          <a:effectLst/>
                          <a:latin typeface="Arial" charset="0"/>
                        </a:rPr>
                        <a:t>Handle faults</a:t>
                      </a:r>
                    </a:p>
                    <a:p>
                      <a:pPr marL="342900" marR="0" lvl="1" indent="-114300"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dirty="0" smtClean="0">
                          <a:ln>
                            <a:noFill/>
                          </a:ln>
                          <a:solidFill>
                            <a:schemeClr val="tx1"/>
                          </a:solidFill>
                          <a:effectLst/>
                          <a:latin typeface="Arial" charset="0"/>
                        </a:rPr>
                        <a:t>Manage end-to-end </a:t>
                      </a:r>
                      <a:r>
                        <a:rPr kumimoji="0" lang="en-US" sz="1800" b="0" i="0" u="none" strike="noStrike" cap="none" normalizeH="0" baseline="0" dirty="0" err="1" smtClean="0">
                          <a:ln>
                            <a:noFill/>
                          </a:ln>
                          <a:solidFill>
                            <a:schemeClr val="tx1"/>
                          </a:solidFill>
                          <a:effectLst/>
                          <a:latin typeface="Arial" charset="0"/>
                        </a:rPr>
                        <a:t>QoS</a:t>
                      </a:r>
                      <a:endParaRPr kumimoji="0" lang="en-US" sz="1800" b="0" i="0" u="none" strike="noStrike" cap="none" normalizeH="0" baseline="0" dirty="0" smtClean="0">
                        <a:ln>
                          <a:noFill/>
                        </a:ln>
                        <a:solidFill>
                          <a:schemeClr val="tx1"/>
                        </a:solidFill>
                        <a:effectLst/>
                        <a:latin typeface="Arial" charset="0"/>
                      </a:endParaRPr>
                    </a:p>
                    <a:p>
                      <a:pPr marL="342900" marR="0" lvl="1" indent="-114300"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dirty="0" smtClean="0">
                          <a:ln>
                            <a:noFill/>
                          </a:ln>
                          <a:solidFill>
                            <a:schemeClr val="tx1"/>
                          </a:solidFill>
                          <a:effectLst/>
                          <a:latin typeface="Arial" charset="0"/>
                        </a:rPr>
                        <a:t>Encapsulate low-level system details</a:t>
                      </a:r>
                      <a:endParaRPr kumimoji="0" lang="en-US" sz="1800" b="1"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114300" marR="0" lvl="0" indent="-114300" algn="l" defTabSz="914400" rtl="0" eaLnBrk="0" fontAlgn="base" latinLnBrk="0" hangingPunct="0">
                        <a:lnSpc>
                          <a:spcPct val="100000"/>
                        </a:lnSpc>
                        <a:spcBef>
                          <a:spcPct val="3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Apply the </a:t>
                      </a:r>
                      <a:r>
                        <a:rPr kumimoji="0" lang="en-US" sz="1800" b="1" i="1" u="none" strike="noStrike" cap="none" normalizeH="0" baseline="0" smtClean="0">
                          <a:ln>
                            <a:noFill/>
                          </a:ln>
                          <a:solidFill>
                            <a:schemeClr val="tx1"/>
                          </a:solidFill>
                          <a:effectLst/>
                          <a:latin typeface="Arial" charset="0"/>
                        </a:rPr>
                        <a:t>Broker</a:t>
                      </a:r>
                      <a:r>
                        <a:rPr kumimoji="0" lang="en-US" sz="1800" b="0" i="0" u="none" strike="noStrike" cap="none" normalizeH="0" baseline="0" smtClean="0">
                          <a:ln>
                            <a:noFill/>
                          </a:ln>
                          <a:solidFill>
                            <a:schemeClr val="tx1"/>
                          </a:solidFill>
                          <a:effectLst/>
                          <a:latin typeface="Arial" charset="0"/>
                        </a:rPr>
                        <a:t> architectural pattern to provide platform-neutral communication between mission computing boards</a:t>
                      </a:r>
                      <a:endParaRPr kumimoji="0" lang="en-US" sz="2400" b="1" i="0" u="none" strike="noStrike" cap="none" normalizeH="0" baseline="0" smtClean="0">
                        <a:ln>
                          <a:noFill/>
                        </a:ln>
                        <a:solidFill>
                          <a:srgbClr val="336699"/>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2F2F2"/>
                    </a:solidFill>
                  </a:tcPr>
                </a:tc>
              </a:tr>
            </a:tbl>
          </a:graphicData>
        </a:graphic>
      </p:graphicFrame>
      <p:sp>
        <p:nvSpPr>
          <p:cNvPr id="44261" name="AutoShape 620"/>
          <p:cNvSpPr>
            <a:spLocks noChangeArrowheads="1"/>
          </p:cNvSpPr>
          <p:nvPr/>
        </p:nvSpPr>
        <p:spPr bwMode="auto">
          <a:xfrm>
            <a:off x="7823405" y="5477800"/>
            <a:ext cx="1144587" cy="325437"/>
          </a:xfrm>
          <a:prstGeom prst="roundRect">
            <a:avLst>
              <a:gd name="adj" fmla="val 16667"/>
            </a:avLst>
          </a:prstGeom>
          <a:solidFill>
            <a:srgbClr val="A7EAFF"/>
          </a:solidFill>
          <a:ln w="19050">
            <a:solidFill>
              <a:schemeClr val="tx1"/>
            </a:solidFill>
            <a:prstDash val="dash"/>
            <a:round/>
            <a:headEnd/>
            <a:tailEnd/>
          </a:ln>
        </p:spPr>
        <p:txBody>
          <a:bodyPr wrap="none" anchor="ctr"/>
          <a:lstStyle/>
          <a:p>
            <a:endParaRPr lang="en-US"/>
          </a:p>
        </p:txBody>
      </p:sp>
      <p:sp>
        <p:nvSpPr>
          <p:cNvPr id="44266" name="AutoShape 630"/>
          <p:cNvSpPr>
            <a:spLocks noChangeArrowheads="1"/>
          </p:cNvSpPr>
          <p:nvPr/>
        </p:nvSpPr>
        <p:spPr bwMode="auto">
          <a:xfrm>
            <a:off x="5797755" y="5873087"/>
            <a:ext cx="1144587" cy="325438"/>
          </a:xfrm>
          <a:prstGeom prst="roundRect">
            <a:avLst>
              <a:gd name="adj" fmla="val 16667"/>
            </a:avLst>
          </a:prstGeom>
          <a:solidFill>
            <a:srgbClr val="FFFF7D"/>
          </a:solidFill>
          <a:ln w="19050">
            <a:solidFill>
              <a:schemeClr val="tx1"/>
            </a:solidFill>
            <a:prstDash val="dash"/>
            <a:round/>
            <a:headEnd/>
            <a:tailEnd/>
          </a:ln>
        </p:spPr>
        <p:txBody>
          <a:bodyPr wrap="none" anchor="ctr"/>
          <a:lstStyle/>
          <a:p>
            <a:endParaRPr lang="en-US"/>
          </a:p>
        </p:txBody>
      </p:sp>
      <p:sp>
        <p:nvSpPr>
          <p:cNvPr id="44263" name="AutoShape 626"/>
          <p:cNvSpPr>
            <a:spLocks noChangeArrowheads="1"/>
          </p:cNvSpPr>
          <p:nvPr/>
        </p:nvSpPr>
        <p:spPr bwMode="auto">
          <a:xfrm>
            <a:off x="1694067" y="3758537"/>
            <a:ext cx="1144588" cy="325438"/>
          </a:xfrm>
          <a:prstGeom prst="roundRect">
            <a:avLst>
              <a:gd name="adj" fmla="val 16667"/>
            </a:avLst>
          </a:prstGeom>
          <a:solidFill>
            <a:srgbClr val="FFFF7D"/>
          </a:solidFill>
          <a:ln w="19050">
            <a:solidFill>
              <a:schemeClr val="tx1"/>
            </a:solidFill>
            <a:prstDash val="dash"/>
            <a:round/>
            <a:headEnd/>
            <a:tailEnd/>
          </a:ln>
        </p:spPr>
        <p:txBody>
          <a:bodyPr wrap="none" anchor="ctr"/>
          <a:lstStyle/>
          <a:p>
            <a:endParaRPr lang="en-US"/>
          </a:p>
        </p:txBody>
      </p:sp>
      <p:sp>
        <p:nvSpPr>
          <p:cNvPr id="44258" name="AutoShape 616"/>
          <p:cNvSpPr>
            <a:spLocks noChangeArrowheads="1"/>
          </p:cNvSpPr>
          <p:nvPr/>
        </p:nvSpPr>
        <p:spPr bwMode="auto">
          <a:xfrm>
            <a:off x="355600" y="4052225"/>
            <a:ext cx="955042" cy="447675"/>
          </a:xfrm>
          <a:prstGeom prst="roundRect">
            <a:avLst>
              <a:gd name="adj" fmla="val 16667"/>
            </a:avLst>
          </a:prstGeom>
          <a:solidFill>
            <a:srgbClr val="FFFF7D"/>
          </a:solidFill>
          <a:ln w="19050">
            <a:solidFill>
              <a:schemeClr val="tx1"/>
            </a:solidFill>
            <a:prstDash val="dash"/>
            <a:round/>
            <a:headEnd/>
            <a:tailEnd/>
          </a:ln>
        </p:spPr>
        <p:txBody>
          <a:bodyPr wrap="none" anchor="ctr"/>
          <a:lstStyle/>
          <a:p>
            <a:pPr algn="ctr"/>
            <a:endParaRPr lang="en-US"/>
          </a:p>
        </p:txBody>
      </p:sp>
      <p:sp>
        <p:nvSpPr>
          <p:cNvPr id="44035" name="AutoShape 623"/>
          <p:cNvSpPr>
            <a:spLocks noChangeArrowheads="1"/>
          </p:cNvSpPr>
          <p:nvPr/>
        </p:nvSpPr>
        <p:spPr bwMode="auto">
          <a:xfrm>
            <a:off x="1746455" y="5922300"/>
            <a:ext cx="1144587" cy="325437"/>
          </a:xfrm>
          <a:prstGeom prst="roundRect">
            <a:avLst>
              <a:gd name="adj" fmla="val 16667"/>
            </a:avLst>
          </a:prstGeom>
          <a:solidFill>
            <a:srgbClr val="A7EAFF"/>
          </a:solidFill>
          <a:ln w="19050">
            <a:solidFill>
              <a:schemeClr val="tx1"/>
            </a:solidFill>
            <a:prstDash val="dash"/>
            <a:round/>
            <a:headEnd/>
            <a:tailEnd/>
          </a:ln>
        </p:spPr>
        <p:txBody>
          <a:bodyPr wrap="none" anchor="ctr"/>
          <a:lstStyle/>
          <a:p>
            <a:endParaRPr lang="en-US"/>
          </a:p>
        </p:txBody>
      </p:sp>
      <p:sp>
        <p:nvSpPr>
          <p:cNvPr id="44036" name="AutoShape 617"/>
          <p:cNvSpPr>
            <a:spLocks noChangeArrowheads="1"/>
          </p:cNvSpPr>
          <p:nvPr/>
        </p:nvSpPr>
        <p:spPr bwMode="auto">
          <a:xfrm>
            <a:off x="355600" y="4738025"/>
            <a:ext cx="941592" cy="325437"/>
          </a:xfrm>
          <a:prstGeom prst="roundRect">
            <a:avLst>
              <a:gd name="adj" fmla="val 16667"/>
            </a:avLst>
          </a:prstGeom>
          <a:solidFill>
            <a:srgbClr val="FFFF7D"/>
          </a:solidFill>
          <a:ln w="19050">
            <a:solidFill>
              <a:schemeClr val="tx1"/>
            </a:solidFill>
            <a:prstDash val="dash"/>
            <a:round/>
            <a:headEnd/>
            <a:tailEnd/>
          </a:ln>
        </p:spPr>
        <p:txBody>
          <a:bodyPr wrap="none" anchor="ctr"/>
          <a:lstStyle/>
          <a:p>
            <a:endParaRPr lang="en-US"/>
          </a:p>
        </p:txBody>
      </p:sp>
      <p:sp>
        <p:nvSpPr>
          <p:cNvPr id="44037" name="AutoShape 627"/>
          <p:cNvSpPr>
            <a:spLocks noChangeArrowheads="1"/>
          </p:cNvSpPr>
          <p:nvPr/>
        </p:nvSpPr>
        <p:spPr bwMode="auto">
          <a:xfrm>
            <a:off x="5870780" y="3829975"/>
            <a:ext cx="1144587" cy="325437"/>
          </a:xfrm>
          <a:prstGeom prst="roundRect">
            <a:avLst>
              <a:gd name="adj" fmla="val 16667"/>
            </a:avLst>
          </a:prstGeom>
          <a:solidFill>
            <a:srgbClr val="FFFF7D"/>
          </a:solidFill>
          <a:ln w="19050">
            <a:solidFill>
              <a:schemeClr val="tx1"/>
            </a:solidFill>
            <a:prstDash val="dash"/>
            <a:round/>
            <a:headEnd/>
            <a:tailEnd/>
          </a:ln>
        </p:spPr>
        <p:txBody>
          <a:bodyPr wrap="none" anchor="ctr"/>
          <a:lstStyle/>
          <a:p>
            <a:endParaRPr lang="en-US"/>
          </a:p>
        </p:txBody>
      </p:sp>
      <p:sp>
        <p:nvSpPr>
          <p:cNvPr id="44038" name="AutoShape 621"/>
          <p:cNvSpPr>
            <a:spLocks noChangeArrowheads="1"/>
          </p:cNvSpPr>
          <p:nvPr/>
        </p:nvSpPr>
        <p:spPr bwMode="auto">
          <a:xfrm>
            <a:off x="7824992" y="4812637"/>
            <a:ext cx="1144588" cy="325438"/>
          </a:xfrm>
          <a:prstGeom prst="roundRect">
            <a:avLst>
              <a:gd name="adj" fmla="val 16667"/>
            </a:avLst>
          </a:prstGeom>
          <a:solidFill>
            <a:schemeClr val="folHlink"/>
          </a:solidFill>
          <a:ln w="19050">
            <a:solidFill>
              <a:schemeClr val="tx1"/>
            </a:solidFill>
            <a:prstDash val="dash"/>
            <a:round/>
            <a:headEnd/>
            <a:tailEnd/>
          </a:ln>
        </p:spPr>
        <p:txBody>
          <a:bodyPr wrap="none" anchor="ctr"/>
          <a:lstStyle/>
          <a:p>
            <a:endParaRPr lang="en-US"/>
          </a:p>
        </p:txBody>
      </p:sp>
      <p:sp>
        <p:nvSpPr>
          <p:cNvPr id="44039" name="AutoShape 622"/>
          <p:cNvSpPr>
            <a:spLocks noChangeArrowheads="1"/>
          </p:cNvSpPr>
          <p:nvPr/>
        </p:nvSpPr>
        <p:spPr bwMode="auto">
          <a:xfrm>
            <a:off x="7778955" y="4147475"/>
            <a:ext cx="1144587" cy="325437"/>
          </a:xfrm>
          <a:prstGeom prst="roundRect">
            <a:avLst>
              <a:gd name="adj" fmla="val 16667"/>
            </a:avLst>
          </a:prstGeom>
          <a:solidFill>
            <a:srgbClr val="FFFF7D"/>
          </a:solidFill>
          <a:ln w="19050">
            <a:solidFill>
              <a:schemeClr val="tx1"/>
            </a:solidFill>
            <a:prstDash val="dash"/>
            <a:round/>
            <a:headEnd/>
            <a:tailEnd/>
          </a:ln>
        </p:spPr>
        <p:txBody>
          <a:bodyPr wrap="none" anchor="ctr"/>
          <a:lstStyle/>
          <a:p>
            <a:endParaRPr lang="en-US"/>
          </a:p>
        </p:txBody>
      </p:sp>
      <p:sp>
        <p:nvSpPr>
          <p:cNvPr id="44040" name="AutoShape 625"/>
          <p:cNvSpPr>
            <a:spLocks noChangeArrowheads="1"/>
          </p:cNvSpPr>
          <p:nvPr/>
        </p:nvSpPr>
        <p:spPr bwMode="auto">
          <a:xfrm>
            <a:off x="1711530" y="4418937"/>
            <a:ext cx="1144587" cy="325438"/>
          </a:xfrm>
          <a:prstGeom prst="roundRect">
            <a:avLst>
              <a:gd name="adj" fmla="val 16667"/>
            </a:avLst>
          </a:prstGeom>
          <a:solidFill>
            <a:srgbClr val="A7EAFF"/>
          </a:solidFill>
          <a:ln w="19050">
            <a:solidFill>
              <a:schemeClr val="tx1"/>
            </a:solidFill>
            <a:prstDash val="dash"/>
            <a:round/>
            <a:headEnd/>
            <a:tailEnd/>
          </a:ln>
        </p:spPr>
        <p:txBody>
          <a:bodyPr wrap="none" anchor="ctr"/>
          <a:lstStyle/>
          <a:p>
            <a:endParaRPr lang="en-US"/>
          </a:p>
        </p:txBody>
      </p:sp>
      <p:sp>
        <p:nvSpPr>
          <p:cNvPr id="44061" name="Rectangle 46"/>
          <p:cNvSpPr>
            <a:spLocks noChangeArrowheads="1"/>
          </p:cNvSpPr>
          <p:nvPr/>
        </p:nvSpPr>
        <p:spPr bwMode="auto">
          <a:xfrm>
            <a:off x="578055" y="4126373"/>
            <a:ext cx="554639" cy="307777"/>
          </a:xfrm>
          <a:prstGeom prst="rect">
            <a:avLst/>
          </a:prstGeom>
          <a:noFill/>
          <a:ln w="9525">
            <a:noFill/>
            <a:miter lim="800000"/>
            <a:headEnd/>
            <a:tailEnd/>
          </a:ln>
        </p:spPr>
        <p:txBody>
          <a:bodyPr wrap="none" lIns="0" tIns="0" rIns="0" bIns="0">
            <a:spAutoFit/>
          </a:bodyPr>
          <a:lstStyle/>
          <a:p>
            <a:r>
              <a:rPr lang="en-US" sz="1000" b="1" u="none" dirty="0">
                <a:solidFill>
                  <a:srgbClr val="000000"/>
                </a:solidFill>
              </a:rPr>
              <a:t>Wrapper </a:t>
            </a:r>
            <a:r>
              <a:rPr lang="en-US" sz="1000" b="1" u="none" dirty="0" smtClean="0">
                <a:solidFill>
                  <a:srgbClr val="000000"/>
                </a:solidFill>
              </a:rPr>
              <a:t/>
            </a:r>
            <a:br>
              <a:rPr lang="en-US" sz="1000" b="1" u="none" dirty="0" smtClean="0">
                <a:solidFill>
                  <a:srgbClr val="000000"/>
                </a:solidFill>
              </a:rPr>
            </a:br>
            <a:r>
              <a:rPr lang="en-US" sz="1000" b="1" u="none" dirty="0" smtClean="0">
                <a:solidFill>
                  <a:srgbClr val="000000"/>
                </a:solidFill>
              </a:rPr>
              <a:t>Facade</a:t>
            </a:r>
            <a:endParaRPr lang="en-US" sz="2800" b="1" dirty="0"/>
          </a:p>
        </p:txBody>
      </p:sp>
      <p:sp>
        <p:nvSpPr>
          <p:cNvPr id="44062" name="Rectangle 70"/>
          <p:cNvSpPr>
            <a:spLocks noChangeArrowheads="1"/>
          </p:cNvSpPr>
          <p:nvPr/>
        </p:nvSpPr>
        <p:spPr bwMode="auto">
          <a:xfrm>
            <a:off x="2065542" y="3828387"/>
            <a:ext cx="40640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Layers</a:t>
            </a:r>
            <a:endParaRPr lang="en-US" sz="2800" b="1"/>
          </a:p>
        </p:txBody>
      </p:sp>
      <p:sp>
        <p:nvSpPr>
          <p:cNvPr id="44063" name="Rectangle 94"/>
          <p:cNvSpPr>
            <a:spLocks noChangeArrowheads="1"/>
          </p:cNvSpPr>
          <p:nvPr/>
        </p:nvSpPr>
        <p:spPr bwMode="auto">
          <a:xfrm>
            <a:off x="1951242" y="5917537"/>
            <a:ext cx="777457" cy="307777"/>
          </a:xfrm>
          <a:prstGeom prst="rect">
            <a:avLst/>
          </a:prstGeom>
          <a:noFill/>
          <a:ln w="9525">
            <a:noFill/>
            <a:miter lim="800000"/>
            <a:headEnd/>
            <a:tailEnd/>
          </a:ln>
        </p:spPr>
        <p:txBody>
          <a:bodyPr wrap="none" lIns="0" tIns="0" rIns="0" bIns="0">
            <a:spAutoFit/>
          </a:bodyPr>
          <a:lstStyle/>
          <a:p>
            <a:r>
              <a:rPr lang="en-US" sz="1000" b="1" u="none" dirty="0" smtClean="0">
                <a:solidFill>
                  <a:srgbClr val="000000"/>
                </a:solidFill>
              </a:rPr>
              <a:t>Component</a:t>
            </a:r>
            <a:br>
              <a:rPr lang="en-US" sz="1000" b="1" u="none" dirty="0" smtClean="0">
                <a:solidFill>
                  <a:srgbClr val="000000"/>
                </a:solidFill>
              </a:rPr>
            </a:br>
            <a:r>
              <a:rPr lang="en-US" sz="1000" b="1" u="none" dirty="0" smtClean="0">
                <a:solidFill>
                  <a:srgbClr val="000000"/>
                </a:solidFill>
              </a:rPr>
              <a:t>Configurator</a:t>
            </a:r>
            <a:endParaRPr lang="en-US" sz="2800" b="1" dirty="0"/>
          </a:p>
        </p:txBody>
      </p:sp>
      <p:sp>
        <p:nvSpPr>
          <p:cNvPr id="44064" name="Rectangle 96"/>
          <p:cNvSpPr>
            <a:spLocks noChangeArrowheads="1"/>
          </p:cNvSpPr>
          <p:nvPr/>
        </p:nvSpPr>
        <p:spPr bwMode="auto">
          <a:xfrm>
            <a:off x="2964067" y="3618837"/>
            <a:ext cx="423863" cy="3206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065" name="Rectangle 97"/>
          <p:cNvSpPr>
            <a:spLocks noChangeArrowheads="1"/>
          </p:cNvSpPr>
          <p:nvPr/>
        </p:nvSpPr>
        <p:spPr bwMode="auto">
          <a:xfrm>
            <a:off x="2964067" y="3618837"/>
            <a:ext cx="439738"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066" name="Rectangle 98"/>
          <p:cNvSpPr>
            <a:spLocks noChangeArrowheads="1"/>
          </p:cNvSpPr>
          <p:nvPr/>
        </p:nvSpPr>
        <p:spPr bwMode="auto">
          <a:xfrm>
            <a:off x="3387930" y="3555337"/>
            <a:ext cx="15875" cy="33972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067" name="Rectangle 99"/>
          <p:cNvSpPr>
            <a:spLocks noChangeArrowheads="1"/>
          </p:cNvSpPr>
          <p:nvPr/>
        </p:nvSpPr>
        <p:spPr bwMode="auto">
          <a:xfrm>
            <a:off x="2964067" y="3939512"/>
            <a:ext cx="423863"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068" name="Rectangle 100"/>
          <p:cNvSpPr>
            <a:spLocks noChangeArrowheads="1"/>
          </p:cNvSpPr>
          <p:nvPr/>
        </p:nvSpPr>
        <p:spPr bwMode="auto">
          <a:xfrm>
            <a:off x="2964067" y="3618837"/>
            <a:ext cx="15875" cy="3206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069" name="Rectangle 101"/>
          <p:cNvSpPr>
            <a:spLocks noChangeArrowheads="1"/>
          </p:cNvSpPr>
          <p:nvPr/>
        </p:nvSpPr>
        <p:spPr bwMode="auto">
          <a:xfrm>
            <a:off x="2973777" y="3555337"/>
            <a:ext cx="45720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internal</a:t>
            </a:r>
            <a:endParaRPr lang="en-US" sz="2800" b="1"/>
          </a:p>
        </p:txBody>
      </p:sp>
      <p:sp>
        <p:nvSpPr>
          <p:cNvPr id="44070" name="Rectangle 102"/>
          <p:cNvSpPr>
            <a:spLocks noChangeArrowheads="1"/>
          </p:cNvSpPr>
          <p:nvPr/>
        </p:nvSpPr>
        <p:spPr bwMode="auto">
          <a:xfrm>
            <a:off x="2973777" y="3698212"/>
            <a:ext cx="698500" cy="152400"/>
          </a:xfrm>
          <a:prstGeom prst="rect">
            <a:avLst/>
          </a:prstGeom>
          <a:noFill/>
          <a:ln w="9525">
            <a:noFill/>
            <a:miter lim="800000"/>
            <a:headEnd/>
            <a:tailEnd/>
          </a:ln>
        </p:spPr>
        <p:txBody>
          <a:bodyPr wrap="none" lIns="0" tIns="0" rIns="0" bIns="0">
            <a:spAutoFit/>
          </a:bodyPr>
          <a:lstStyle/>
          <a:p>
            <a:r>
              <a:rPr lang="en-US" sz="1000" b="1" u="none" dirty="0">
                <a:solidFill>
                  <a:srgbClr val="000000"/>
                </a:solidFill>
              </a:rPr>
              <a:t>partitioning</a:t>
            </a:r>
            <a:endParaRPr lang="en-US" sz="2800" b="1" dirty="0"/>
          </a:p>
        </p:txBody>
      </p:sp>
      <p:sp>
        <p:nvSpPr>
          <p:cNvPr id="44073" name="Rectangle 200"/>
          <p:cNvSpPr>
            <a:spLocks noChangeArrowheads="1"/>
          </p:cNvSpPr>
          <p:nvPr/>
        </p:nvSpPr>
        <p:spPr bwMode="auto">
          <a:xfrm>
            <a:off x="1970292" y="4496725"/>
            <a:ext cx="554639" cy="153888"/>
          </a:xfrm>
          <a:prstGeom prst="rect">
            <a:avLst/>
          </a:prstGeom>
          <a:noFill/>
          <a:ln w="9525">
            <a:noFill/>
            <a:miter lim="800000"/>
            <a:headEnd/>
            <a:tailEnd/>
          </a:ln>
        </p:spPr>
        <p:txBody>
          <a:bodyPr wrap="none" lIns="0" tIns="0" rIns="0" bIns="0">
            <a:spAutoFit/>
          </a:bodyPr>
          <a:lstStyle/>
          <a:p>
            <a:r>
              <a:rPr lang="en-US" sz="1000" b="1" u="none" dirty="0" smtClean="0">
                <a:solidFill>
                  <a:srgbClr val="000000"/>
                </a:solidFill>
              </a:rPr>
              <a:t>Activator</a:t>
            </a:r>
            <a:endParaRPr lang="en-US" sz="2800" b="1" dirty="0"/>
          </a:p>
        </p:txBody>
      </p:sp>
      <p:sp>
        <p:nvSpPr>
          <p:cNvPr id="44074" name="Rectangle 224"/>
          <p:cNvSpPr>
            <a:spLocks noChangeArrowheads="1"/>
          </p:cNvSpPr>
          <p:nvPr/>
        </p:nvSpPr>
        <p:spPr bwMode="auto">
          <a:xfrm>
            <a:off x="5969205" y="3906175"/>
            <a:ext cx="90805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Object Adapter</a:t>
            </a:r>
            <a:endParaRPr lang="en-US" sz="2800" b="1"/>
          </a:p>
        </p:txBody>
      </p:sp>
      <p:sp>
        <p:nvSpPr>
          <p:cNvPr id="44075" name="Rectangle 248"/>
          <p:cNvSpPr>
            <a:spLocks noChangeArrowheads="1"/>
          </p:cNvSpPr>
          <p:nvPr/>
        </p:nvSpPr>
        <p:spPr bwMode="auto">
          <a:xfrm>
            <a:off x="8055180" y="4230025"/>
            <a:ext cx="592137"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Container</a:t>
            </a:r>
            <a:endParaRPr lang="en-US" sz="2800" b="1"/>
          </a:p>
        </p:txBody>
      </p:sp>
      <p:sp>
        <p:nvSpPr>
          <p:cNvPr id="44079" name="Rectangle 321"/>
          <p:cNvSpPr>
            <a:spLocks noChangeArrowheads="1"/>
          </p:cNvSpPr>
          <p:nvPr/>
        </p:nvSpPr>
        <p:spPr bwMode="auto">
          <a:xfrm>
            <a:off x="588350" y="4823750"/>
            <a:ext cx="476092" cy="153888"/>
          </a:xfrm>
          <a:prstGeom prst="rect">
            <a:avLst/>
          </a:prstGeom>
          <a:noFill/>
          <a:ln w="9525">
            <a:noFill/>
            <a:miter lim="800000"/>
            <a:headEnd/>
            <a:tailEnd/>
          </a:ln>
        </p:spPr>
        <p:txBody>
          <a:bodyPr wrap="none" lIns="0" tIns="0" rIns="0" bIns="0">
            <a:spAutoFit/>
          </a:bodyPr>
          <a:lstStyle/>
          <a:p>
            <a:r>
              <a:rPr lang="en-US" sz="1000" b="1" u="none" dirty="0" smtClean="0">
                <a:solidFill>
                  <a:srgbClr val="000000"/>
                </a:solidFill>
              </a:rPr>
              <a:t>Reactor</a:t>
            </a:r>
            <a:endParaRPr lang="en-US" sz="2800" b="1" dirty="0"/>
          </a:p>
        </p:txBody>
      </p:sp>
      <p:sp>
        <p:nvSpPr>
          <p:cNvPr id="44080" name="Rectangle 345"/>
          <p:cNvSpPr>
            <a:spLocks noChangeArrowheads="1"/>
          </p:cNvSpPr>
          <p:nvPr/>
        </p:nvSpPr>
        <p:spPr bwMode="auto">
          <a:xfrm>
            <a:off x="8028192" y="4906300"/>
            <a:ext cx="738188"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Client Proxy</a:t>
            </a:r>
            <a:endParaRPr lang="en-US" sz="2800" b="1"/>
          </a:p>
        </p:txBody>
      </p:sp>
      <p:sp>
        <p:nvSpPr>
          <p:cNvPr id="44082" name="Freeform 347"/>
          <p:cNvSpPr>
            <a:spLocks/>
          </p:cNvSpPr>
          <p:nvPr/>
        </p:nvSpPr>
        <p:spPr bwMode="auto">
          <a:xfrm>
            <a:off x="1306717" y="4291937"/>
            <a:ext cx="234950" cy="71438"/>
          </a:xfrm>
          <a:custGeom>
            <a:avLst/>
            <a:gdLst>
              <a:gd name="T0" fmla="*/ 2147483647 w 120"/>
              <a:gd name="T1" fmla="*/ 2147483647 h 32"/>
              <a:gd name="T2" fmla="*/ 2147483647 w 120"/>
              <a:gd name="T3" fmla="*/ 2147483647 h 32"/>
              <a:gd name="T4" fmla="*/ 2147483647 w 120"/>
              <a:gd name="T5" fmla="*/ 0 h 32"/>
              <a:gd name="T6" fmla="*/ 2147483647 w 120"/>
              <a:gd name="T7" fmla="*/ 0 h 32"/>
              <a:gd name="T8" fmla="*/ 0 w 120"/>
              <a:gd name="T9" fmla="*/ 2147483647 h 32"/>
              <a:gd name="T10" fmla="*/ 2147483647 w 120"/>
              <a:gd name="T11" fmla="*/ 2147483647 h 32"/>
              <a:gd name="T12" fmla="*/ 2147483647 w 120"/>
              <a:gd name="T13" fmla="*/ 2147483647 h 32"/>
              <a:gd name="T14" fmla="*/ 0 60000 65536"/>
              <a:gd name="T15" fmla="*/ 0 60000 65536"/>
              <a:gd name="T16" fmla="*/ 0 60000 65536"/>
              <a:gd name="T17" fmla="*/ 0 60000 65536"/>
              <a:gd name="T18" fmla="*/ 0 60000 65536"/>
              <a:gd name="T19" fmla="*/ 0 60000 65536"/>
              <a:gd name="T20" fmla="*/ 0 60000 65536"/>
              <a:gd name="T21" fmla="*/ 0 w 120"/>
              <a:gd name="T22" fmla="*/ 0 h 32"/>
              <a:gd name="T23" fmla="*/ 120 w 120"/>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32">
                <a:moveTo>
                  <a:pt x="120" y="32"/>
                </a:moveTo>
                <a:lnTo>
                  <a:pt x="120" y="24"/>
                </a:lnTo>
                <a:lnTo>
                  <a:pt x="32" y="0"/>
                </a:lnTo>
                <a:lnTo>
                  <a:pt x="0" y="8"/>
                </a:lnTo>
                <a:lnTo>
                  <a:pt x="32" y="8"/>
                </a:lnTo>
                <a:lnTo>
                  <a:pt x="120" y="32"/>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083" name="Freeform 348"/>
          <p:cNvSpPr>
            <a:spLocks/>
          </p:cNvSpPr>
          <p:nvPr/>
        </p:nvSpPr>
        <p:spPr bwMode="auto">
          <a:xfrm>
            <a:off x="1368630" y="4237962"/>
            <a:ext cx="173037" cy="71438"/>
          </a:xfrm>
          <a:custGeom>
            <a:avLst/>
            <a:gdLst>
              <a:gd name="T0" fmla="*/ 0 w 88"/>
              <a:gd name="T1" fmla="*/ 2147483647 h 32"/>
              <a:gd name="T2" fmla="*/ 0 w 88"/>
              <a:gd name="T3" fmla="*/ 2147483647 h 32"/>
              <a:gd name="T4" fmla="*/ 2147483647 w 88"/>
              <a:gd name="T5" fmla="*/ 2147483647 h 32"/>
              <a:gd name="T6" fmla="*/ 2147483647 w 88"/>
              <a:gd name="T7" fmla="*/ 0 h 32"/>
              <a:gd name="T8" fmla="*/ 0 w 88"/>
              <a:gd name="T9" fmla="*/ 2147483647 h 32"/>
              <a:gd name="T10" fmla="*/ 0 60000 65536"/>
              <a:gd name="T11" fmla="*/ 0 60000 65536"/>
              <a:gd name="T12" fmla="*/ 0 60000 65536"/>
              <a:gd name="T13" fmla="*/ 0 60000 65536"/>
              <a:gd name="T14" fmla="*/ 0 60000 65536"/>
              <a:gd name="T15" fmla="*/ 0 w 88"/>
              <a:gd name="T16" fmla="*/ 0 h 32"/>
              <a:gd name="T17" fmla="*/ 88 w 88"/>
              <a:gd name="T18" fmla="*/ 32 h 32"/>
            </a:gdLst>
            <a:ahLst/>
            <a:cxnLst>
              <a:cxn ang="T10">
                <a:pos x="T0" y="T1"/>
              </a:cxn>
              <a:cxn ang="T11">
                <a:pos x="T2" y="T3"/>
              </a:cxn>
              <a:cxn ang="T12">
                <a:pos x="T4" y="T5"/>
              </a:cxn>
              <a:cxn ang="T13">
                <a:pos x="T6" y="T7"/>
              </a:cxn>
              <a:cxn ang="T14">
                <a:pos x="T8" y="T9"/>
              </a:cxn>
            </a:cxnLst>
            <a:rect l="T15" t="T16" r="T17" b="T18"/>
            <a:pathLst>
              <a:path w="88" h="32">
                <a:moveTo>
                  <a:pt x="0" y="24"/>
                </a:moveTo>
                <a:lnTo>
                  <a:pt x="0" y="32"/>
                </a:lnTo>
                <a:lnTo>
                  <a:pt x="88" y="8"/>
                </a:lnTo>
                <a:lnTo>
                  <a:pt x="88" y="0"/>
                </a:lnTo>
                <a:lnTo>
                  <a:pt x="0" y="24"/>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084" name="Freeform 350"/>
          <p:cNvSpPr>
            <a:spLocks/>
          </p:cNvSpPr>
          <p:nvPr/>
        </p:nvSpPr>
        <p:spPr bwMode="auto">
          <a:xfrm>
            <a:off x="3651137" y="3774412"/>
            <a:ext cx="280988" cy="523875"/>
          </a:xfrm>
          <a:custGeom>
            <a:avLst/>
            <a:gdLst>
              <a:gd name="T0" fmla="*/ 2147483647 w 168"/>
              <a:gd name="T1" fmla="*/ 0 h 336"/>
              <a:gd name="T2" fmla="*/ 2147483647 w 168"/>
              <a:gd name="T3" fmla="*/ 0 h 336"/>
              <a:gd name="T4" fmla="*/ 0 w 168"/>
              <a:gd name="T5" fmla="*/ 2147483647 h 336"/>
              <a:gd name="T6" fmla="*/ 0 w 168"/>
              <a:gd name="T7" fmla="*/ 2147483647 h 336"/>
              <a:gd name="T8" fmla="*/ 2147483647 w 168"/>
              <a:gd name="T9" fmla="*/ 2147483647 h 336"/>
              <a:gd name="T10" fmla="*/ 2147483647 w 168"/>
              <a:gd name="T11" fmla="*/ 2147483647 h 336"/>
              <a:gd name="T12" fmla="*/ 2147483647 w 168"/>
              <a:gd name="T13" fmla="*/ 0 h 336"/>
              <a:gd name="T14" fmla="*/ 0 60000 65536"/>
              <a:gd name="T15" fmla="*/ 0 60000 65536"/>
              <a:gd name="T16" fmla="*/ 0 60000 65536"/>
              <a:gd name="T17" fmla="*/ 0 60000 65536"/>
              <a:gd name="T18" fmla="*/ 0 60000 65536"/>
              <a:gd name="T19" fmla="*/ 0 60000 65536"/>
              <a:gd name="T20" fmla="*/ 0 60000 65536"/>
              <a:gd name="T21" fmla="*/ 0 w 168"/>
              <a:gd name="T22" fmla="*/ 0 h 336"/>
              <a:gd name="T23" fmla="*/ 168 w 16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8" h="336">
                <a:moveTo>
                  <a:pt x="168" y="0"/>
                </a:moveTo>
                <a:lnTo>
                  <a:pt x="160" y="0"/>
                </a:lnTo>
                <a:lnTo>
                  <a:pt x="0" y="328"/>
                </a:lnTo>
                <a:lnTo>
                  <a:pt x="0" y="336"/>
                </a:lnTo>
                <a:lnTo>
                  <a:pt x="8" y="336"/>
                </a:lnTo>
                <a:lnTo>
                  <a:pt x="8" y="328"/>
                </a:lnTo>
                <a:lnTo>
                  <a:pt x="168"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085" name="Rectangle 351"/>
          <p:cNvSpPr>
            <a:spLocks noChangeArrowheads="1"/>
          </p:cNvSpPr>
          <p:nvPr/>
        </p:nvSpPr>
        <p:spPr bwMode="auto">
          <a:xfrm>
            <a:off x="1541667" y="4309400"/>
            <a:ext cx="1588" cy="17462"/>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44087" name="Freeform 353"/>
          <p:cNvSpPr>
            <a:spLocks/>
          </p:cNvSpPr>
          <p:nvPr/>
        </p:nvSpPr>
        <p:spPr bwMode="auto">
          <a:xfrm>
            <a:off x="2870405" y="4593562"/>
            <a:ext cx="203200" cy="71438"/>
          </a:xfrm>
          <a:custGeom>
            <a:avLst/>
            <a:gdLst>
              <a:gd name="T0" fmla="*/ 2147483647 w 104"/>
              <a:gd name="T1" fmla="*/ 2147483647 h 32"/>
              <a:gd name="T2" fmla="*/ 2147483647 w 104"/>
              <a:gd name="T3" fmla="*/ 2147483647 h 32"/>
              <a:gd name="T4" fmla="*/ 2147483647 w 104"/>
              <a:gd name="T5" fmla="*/ 0 h 32"/>
              <a:gd name="T6" fmla="*/ 2147483647 w 104"/>
              <a:gd name="T7" fmla="*/ 0 h 32"/>
              <a:gd name="T8" fmla="*/ 0 w 104"/>
              <a:gd name="T9" fmla="*/ 2147483647 h 32"/>
              <a:gd name="T10" fmla="*/ 2147483647 w 104"/>
              <a:gd name="T11" fmla="*/ 2147483647 h 32"/>
              <a:gd name="T12" fmla="*/ 2147483647 w 104"/>
              <a:gd name="T13" fmla="*/ 2147483647 h 32"/>
              <a:gd name="T14" fmla="*/ 0 60000 65536"/>
              <a:gd name="T15" fmla="*/ 0 60000 65536"/>
              <a:gd name="T16" fmla="*/ 0 60000 65536"/>
              <a:gd name="T17" fmla="*/ 0 60000 65536"/>
              <a:gd name="T18" fmla="*/ 0 60000 65536"/>
              <a:gd name="T19" fmla="*/ 0 60000 65536"/>
              <a:gd name="T20" fmla="*/ 0 60000 65536"/>
              <a:gd name="T21" fmla="*/ 0 w 104"/>
              <a:gd name="T22" fmla="*/ 0 h 32"/>
              <a:gd name="T23" fmla="*/ 104 w 104"/>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32">
                <a:moveTo>
                  <a:pt x="104" y="32"/>
                </a:moveTo>
                <a:lnTo>
                  <a:pt x="104" y="24"/>
                </a:lnTo>
                <a:lnTo>
                  <a:pt x="24" y="0"/>
                </a:lnTo>
                <a:lnTo>
                  <a:pt x="0" y="8"/>
                </a:lnTo>
                <a:lnTo>
                  <a:pt x="24" y="8"/>
                </a:lnTo>
                <a:lnTo>
                  <a:pt x="104" y="32"/>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088" name="Freeform 354"/>
          <p:cNvSpPr>
            <a:spLocks/>
          </p:cNvSpPr>
          <p:nvPr/>
        </p:nvSpPr>
        <p:spPr bwMode="auto">
          <a:xfrm>
            <a:off x="2916442" y="4539587"/>
            <a:ext cx="157163" cy="71438"/>
          </a:xfrm>
          <a:custGeom>
            <a:avLst/>
            <a:gdLst>
              <a:gd name="T0" fmla="*/ 0 w 80"/>
              <a:gd name="T1" fmla="*/ 2147483647 h 32"/>
              <a:gd name="T2" fmla="*/ 0 w 80"/>
              <a:gd name="T3" fmla="*/ 2147483647 h 32"/>
              <a:gd name="T4" fmla="*/ 2147483647 w 80"/>
              <a:gd name="T5" fmla="*/ 2147483647 h 32"/>
              <a:gd name="T6" fmla="*/ 2147483647 w 80"/>
              <a:gd name="T7" fmla="*/ 0 h 32"/>
              <a:gd name="T8" fmla="*/ 0 w 80"/>
              <a:gd name="T9" fmla="*/ 2147483647 h 32"/>
              <a:gd name="T10" fmla="*/ 0 60000 65536"/>
              <a:gd name="T11" fmla="*/ 0 60000 65536"/>
              <a:gd name="T12" fmla="*/ 0 60000 65536"/>
              <a:gd name="T13" fmla="*/ 0 60000 65536"/>
              <a:gd name="T14" fmla="*/ 0 60000 65536"/>
              <a:gd name="T15" fmla="*/ 0 w 80"/>
              <a:gd name="T16" fmla="*/ 0 h 32"/>
              <a:gd name="T17" fmla="*/ 80 w 80"/>
              <a:gd name="T18" fmla="*/ 32 h 32"/>
            </a:gdLst>
            <a:ahLst/>
            <a:cxnLst>
              <a:cxn ang="T10">
                <a:pos x="T0" y="T1"/>
              </a:cxn>
              <a:cxn ang="T11">
                <a:pos x="T2" y="T3"/>
              </a:cxn>
              <a:cxn ang="T12">
                <a:pos x="T4" y="T5"/>
              </a:cxn>
              <a:cxn ang="T13">
                <a:pos x="T6" y="T7"/>
              </a:cxn>
              <a:cxn ang="T14">
                <a:pos x="T8" y="T9"/>
              </a:cxn>
            </a:cxnLst>
            <a:rect l="T15" t="T16" r="T17" b="T18"/>
            <a:pathLst>
              <a:path w="80" h="32">
                <a:moveTo>
                  <a:pt x="0" y="24"/>
                </a:moveTo>
                <a:lnTo>
                  <a:pt x="0" y="32"/>
                </a:lnTo>
                <a:lnTo>
                  <a:pt x="80" y="8"/>
                </a:lnTo>
                <a:lnTo>
                  <a:pt x="80" y="0"/>
                </a:lnTo>
                <a:lnTo>
                  <a:pt x="0" y="24"/>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089" name="Freeform 356"/>
          <p:cNvSpPr>
            <a:spLocks/>
          </p:cNvSpPr>
          <p:nvPr/>
        </p:nvSpPr>
        <p:spPr bwMode="auto">
          <a:xfrm>
            <a:off x="3638755" y="3766475"/>
            <a:ext cx="361950" cy="841375"/>
          </a:xfrm>
          <a:custGeom>
            <a:avLst/>
            <a:gdLst>
              <a:gd name="T0" fmla="*/ 2147483647 w 184"/>
              <a:gd name="T1" fmla="*/ 0 h 560"/>
              <a:gd name="T2" fmla="*/ 2147483647 w 184"/>
              <a:gd name="T3" fmla="*/ 0 h 560"/>
              <a:gd name="T4" fmla="*/ 0 w 184"/>
              <a:gd name="T5" fmla="*/ 2147483647 h 560"/>
              <a:gd name="T6" fmla="*/ 0 w 184"/>
              <a:gd name="T7" fmla="*/ 2147483647 h 560"/>
              <a:gd name="T8" fmla="*/ 2147483647 w 184"/>
              <a:gd name="T9" fmla="*/ 2147483647 h 560"/>
              <a:gd name="T10" fmla="*/ 2147483647 w 184"/>
              <a:gd name="T11" fmla="*/ 2147483647 h 560"/>
              <a:gd name="T12" fmla="*/ 2147483647 w 184"/>
              <a:gd name="T13" fmla="*/ 0 h 560"/>
              <a:gd name="T14" fmla="*/ 0 60000 65536"/>
              <a:gd name="T15" fmla="*/ 0 60000 65536"/>
              <a:gd name="T16" fmla="*/ 0 60000 65536"/>
              <a:gd name="T17" fmla="*/ 0 60000 65536"/>
              <a:gd name="T18" fmla="*/ 0 60000 65536"/>
              <a:gd name="T19" fmla="*/ 0 60000 65536"/>
              <a:gd name="T20" fmla="*/ 0 60000 65536"/>
              <a:gd name="T21" fmla="*/ 0 w 184"/>
              <a:gd name="T22" fmla="*/ 0 h 560"/>
              <a:gd name="T23" fmla="*/ 184 w 184"/>
              <a:gd name="T24" fmla="*/ 560 h 5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4" h="560">
                <a:moveTo>
                  <a:pt x="184" y="0"/>
                </a:moveTo>
                <a:lnTo>
                  <a:pt x="176" y="0"/>
                </a:lnTo>
                <a:lnTo>
                  <a:pt x="0" y="552"/>
                </a:lnTo>
                <a:lnTo>
                  <a:pt x="0" y="560"/>
                </a:lnTo>
                <a:lnTo>
                  <a:pt x="8" y="560"/>
                </a:lnTo>
                <a:lnTo>
                  <a:pt x="8" y="552"/>
                </a:lnTo>
                <a:lnTo>
                  <a:pt x="184"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093" name="Freeform 360"/>
          <p:cNvSpPr>
            <a:spLocks/>
          </p:cNvSpPr>
          <p:nvPr/>
        </p:nvSpPr>
        <p:spPr bwMode="auto">
          <a:xfrm>
            <a:off x="1282905" y="4939637"/>
            <a:ext cx="203200" cy="71438"/>
          </a:xfrm>
          <a:custGeom>
            <a:avLst/>
            <a:gdLst>
              <a:gd name="T0" fmla="*/ 2147483647 w 104"/>
              <a:gd name="T1" fmla="*/ 2147483647 h 32"/>
              <a:gd name="T2" fmla="*/ 2147483647 w 104"/>
              <a:gd name="T3" fmla="*/ 2147483647 h 32"/>
              <a:gd name="T4" fmla="*/ 2147483647 w 104"/>
              <a:gd name="T5" fmla="*/ 0 h 32"/>
              <a:gd name="T6" fmla="*/ 2147483647 w 104"/>
              <a:gd name="T7" fmla="*/ 0 h 32"/>
              <a:gd name="T8" fmla="*/ 0 w 104"/>
              <a:gd name="T9" fmla="*/ 2147483647 h 32"/>
              <a:gd name="T10" fmla="*/ 2147483647 w 104"/>
              <a:gd name="T11" fmla="*/ 2147483647 h 32"/>
              <a:gd name="T12" fmla="*/ 2147483647 w 104"/>
              <a:gd name="T13" fmla="*/ 2147483647 h 32"/>
              <a:gd name="T14" fmla="*/ 0 60000 65536"/>
              <a:gd name="T15" fmla="*/ 0 60000 65536"/>
              <a:gd name="T16" fmla="*/ 0 60000 65536"/>
              <a:gd name="T17" fmla="*/ 0 60000 65536"/>
              <a:gd name="T18" fmla="*/ 0 60000 65536"/>
              <a:gd name="T19" fmla="*/ 0 60000 65536"/>
              <a:gd name="T20" fmla="*/ 0 60000 65536"/>
              <a:gd name="T21" fmla="*/ 0 w 104"/>
              <a:gd name="T22" fmla="*/ 0 h 32"/>
              <a:gd name="T23" fmla="*/ 104 w 104"/>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32">
                <a:moveTo>
                  <a:pt x="104" y="32"/>
                </a:moveTo>
                <a:lnTo>
                  <a:pt x="104" y="24"/>
                </a:lnTo>
                <a:lnTo>
                  <a:pt x="24" y="0"/>
                </a:lnTo>
                <a:lnTo>
                  <a:pt x="0" y="8"/>
                </a:lnTo>
                <a:lnTo>
                  <a:pt x="24" y="8"/>
                </a:lnTo>
                <a:lnTo>
                  <a:pt x="104" y="32"/>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094" name="Freeform 361"/>
          <p:cNvSpPr>
            <a:spLocks/>
          </p:cNvSpPr>
          <p:nvPr/>
        </p:nvSpPr>
        <p:spPr bwMode="auto">
          <a:xfrm>
            <a:off x="1328942" y="4885662"/>
            <a:ext cx="157163" cy="71438"/>
          </a:xfrm>
          <a:custGeom>
            <a:avLst/>
            <a:gdLst>
              <a:gd name="T0" fmla="*/ 0 w 80"/>
              <a:gd name="T1" fmla="*/ 2147483647 h 32"/>
              <a:gd name="T2" fmla="*/ 0 w 80"/>
              <a:gd name="T3" fmla="*/ 2147483647 h 32"/>
              <a:gd name="T4" fmla="*/ 2147483647 w 80"/>
              <a:gd name="T5" fmla="*/ 2147483647 h 32"/>
              <a:gd name="T6" fmla="*/ 2147483647 w 80"/>
              <a:gd name="T7" fmla="*/ 0 h 32"/>
              <a:gd name="T8" fmla="*/ 0 w 80"/>
              <a:gd name="T9" fmla="*/ 2147483647 h 32"/>
              <a:gd name="T10" fmla="*/ 0 60000 65536"/>
              <a:gd name="T11" fmla="*/ 0 60000 65536"/>
              <a:gd name="T12" fmla="*/ 0 60000 65536"/>
              <a:gd name="T13" fmla="*/ 0 60000 65536"/>
              <a:gd name="T14" fmla="*/ 0 60000 65536"/>
              <a:gd name="T15" fmla="*/ 0 w 80"/>
              <a:gd name="T16" fmla="*/ 0 h 32"/>
              <a:gd name="T17" fmla="*/ 80 w 80"/>
              <a:gd name="T18" fmla="*/ 32 h 32"/>
            </a:gdLst>
            <a:ahLst/>
            <a:cxnLst>
              <a:cxn ang="T10">
                <a:pos x="T0" y="T1"/>
              </a:cxn>
              <a:cxn ang="T11">
                <a:pos x="T2" y="T3"/>
              </a:cxn>
              <a:cxn ang="T12">
                <a:pos x="T4" y="T5"/>
              </a:cxn>
              <a:cxn ang="T13">
                <a:pos x="T6" y="T7"/>
              </a:cxn>
              <a:cxn ang="T14">
                <a:pos x="T8" y="T9"/>
              </a:cxn>
            </a:cxnLst>
            <a:rect l="T15" t="T16" r="T17" b="T18"/>
            <a:pathLst>
              <a:path w="80" h="32">
                <a:moveTo>
                  <a:pt x="0" y="24"/>
                </a:moveTo>
                <a:lnTo>
                  <a:pt x="0" y="32"/>
                </a:lnTo>
                <a:lnTo>
                  <a:pt x="80" y="8"/>
                </a:lnTo>
                <a:lnTo>
                  <a:pt x="80" y="0"/>
                </a:lnTo>
                <a:lnTo>
                  <a:pt x="0" y="24"/>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095" name="Freeform 363"/>
          <p:cNvSpPr>
            <a:spLocks/>
          </p:cNvSpPr>
          <p:nvPr/>
        </p:nvSpPr>
        <p:spPr bwMode="auto">
          <a:xfrm>
            <a:off x="3671140" y="3830927"/>
            <a:ext cx="376237" cy="1116013"/>
          </a:xfrm>
          <a:custGeom>
            <a:avLst/>
            <a:gdLst>
              <a:gd name="T0" fmla="*/ 2147483647 w 192"/>
              <a:gd name="T1" fmla="*/ 0 h 767"/>
              <a:gd name="T2" fmla="*/ 2147483647 w 192"/>
              <a:gd name="T3" fmla="*/ 0 h 767"/>
              <a:gd name="T4" fmla="*/ 0 w 192"/>
              <a:gd name="T5" fmla="*/ 2147483647 h 767"/>
              <a:gd name="T6" fmla="*/ 0 w 192"/>
              <a:gd name="T7" fmla="*/ 2147483647 h 767"/>
              <a:gd name="T8" fmla="*/ 2147483647 w 192"/>
              <a:gd name="T9" fmla="*/ 2147483647 h 767"/>
              <a:gd name="T10" fmla="*/ 2147483647 w 192"/>
              <a:gd name="T11" fmla="*/ 2147483647 h 767"/>
              <a:gd name="T12" fmla="*/ 2147483647 w 192"/>
              <a:gd name="T13" fmla="*/ 0 h 767"/>
              <a:gd name="T14" fmla="*/ 0 60000 65536"/>
              <a:gd name="T15" fmla="*/ 0 60000 65536"/>
              <a:gd name="T16" fmla="*/ 0 60000 65536"/>
              <a:gd name="T17" fmla="*/ 0 60000 65536"/>
              <a:gd name="T18" fmla="*/ 0 60000 65536"/>
              <a:gd name="T19" fmla="*/ 0 60000 65536"/>
              <a:gd name="T20" fmla="*/ 0 60000 65536"/>
              <a:gd name="T21" fmla="*/ 0 w 192"/>
              <a:gd name="T22" fmla="*/ 0 h 767"/>
              <a:gd name="T23" fmla="*/ 192 w 192"/>
              <a:gd name="T24" fmla="*/ 767 h 7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2" h="767">
                <a:moveTo>
                  <a:pt x="192" y="0"/>
                </a:moveTo>
                <a:lnTo>
                  <a:pt x="184" y="0"/>
                </a:lnTo>
                <a:lnTo>
                  <a:pt x="0" y="759"/>
                </a:lnTo>
                <a:lnTo>
                  <a:pt x="0" y="767"/>
                </a:lnTo>
                <a:lnTo>
                  <a:pt x="8" y="767"/>
                </a:lnTo>
                <a:lnTo>
                  <a:pt x="8" y="759"/>
                </a:lnTo>
                <a:lnTo>
                  <a:pt x="192"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097" name="Freeform 365"/>
          <p:cNvSpPr>
            <a:spLocks/>
          </p:cNvSpPr>
          <p:nvPr/>
        </p:nvSpPr>
        <p:spPr bwMode="auto">
          <a:xfrm>
            <a:off x="2854530" y="5245390"/>
            <a:ext cx="234950" cy="69850"/>
          </a:xfrm>
          <a:custGeom>
            <a:avLst/>
            <a:gdLst>
              <a:gd name="T0" fmla="*/ 2147483647 w 120"/>
              <a:gd name="T1" fmla="*/ 2147483647 h 32"/>
              <a:gd name="T2" fmla="*/ 2147483647 w 120"/>
              <a:gd name="T3" fmla="*/ 2147483647 h 32"/>
              <a:gd name="T4" fmla="*/ 2147483647 w 120"/>
              <a:gd name="T5" fmla="*/ 0 h 32"/>
              <a:gd name="T6" fmla="*/ 2147483647 w 120"/>
              <a:gd name="T7" fmla="*/ 0 h 32"/>
              <a:gd name="T8" fmla="*/ 0 w 120"/>
              <a:gd name="T9" fmla="*/ 2147483647 h 32"/>
              <a:gd name="T10" fmla="*/ 2147483647 w 120"/>
              <a:gd name="T11" fmla="*/ 2147483647 h 32"/>
              <a:gd name="T12" fmla="*/ 2147483647 w 120"/>
              <a:gd name="T13" fmla="*/ 2147483647 h 32"/>
              <a:gd name="T14" fmla="*/ 0 60000 65536"/>
              <a:gd name="T15" fmla="*/ 0 60000 65536"/>
              <a:gd name="T16" fmla="*/ 0 60000 65536"/>
              <a:gd name="T17" fmla="*/ 0 60000 65536"/>
              <a:gd name="T18" fmla="*/ 0 60000 65536"/>
              <a:gd name="T19" fmla="*/ 0 60000 65536"/>
              <a:gd name="T20" fmla="*/ 0 60000 65536"/>
              <a:gd name="T21" fmla="*/ 0 w 120"/>
              <a:gd name="T22" fmla="*/ 0 h 32"/>
              <a:gd name="T23" fmla="*/ 120 w 120"/>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32">
                <a:moveTo>
                  <a:pt x="120" y="32"/>
                </a:moveTo>
                <a:lnTo>
                  <a:pt x="120" y="24"/>
                </a:lnTo>
                <a:lnTo>
                  <a:pt x="32" y="0"/>
                </a:lnTo>
                <a:lnTo>
                  <a:pt x="0" y="8"/>
                </a:lnTo>
                <a:lnTo>
                  <a:pt x="32" y="8"/>
                </a:lnTo>
                <a:lnTo>
                  <a:pt x="120" y="32"/>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098" name="Freeform 366"/>
          <p:cNvSpPr>
            <a:spLocks/>
          </p:cNvSpPr>
          <p:nvPr/>
        </p:nvSpPr>
        <p:spPr bwMode="auto">
          <a:xfrm>
            <a:off x="2916442" y="5191415"/>
            <a:ext cx="173038" cy="71437"/>
          </a:xfrm>
          <a:custGeom>
            <a:avLst/>
            <a:gdLst>
              <a:gd name="T0" fmla="*/ 0 w 88"/>
              <a:gd name="T1" fmla="*/ 2147483647 h 32"/>
              <a:gd name="T2" fmla="*/ 0 w 88"/>
              <a:gd name="T3" fmla="*/ 2147483647 h 32"/>
              <a:gd name="T4" fmla="*/ 2147483647 w 88"/>
              <a:gd name="T5" fmla="*/ 2147483647 h 32"/>
              <a:gd name="T6" fmla="*/ 2147483647 w 88"/>
              <a:gd name="T7" fmla="*/ 0 h 32"/>
              <a:gd name="T8" fmla="*/ 0 w 88"/>
              <a:gd name="T9" fmla="*/ 2147483647 h 32"/>
              <a:gd name="T10" fmla="*/ 0 60000 65536"/>
              <a:gd name="T11" fmla="*/ 0 60000 65536"/>
              <a:gd name="T12" fmla="*/ 0 60000 65536"/>
              <a:gd name="T13" fmla="*/ 0 60000 65536"/>
              <a:gd name="T14" fmla="*/ 0 60000 65536"/>
              <a:gd name="T15" fmla="*/ 0 w 88"/>
              <a:gd name="T16" fmla="*/ 0 h 32"/>
              <a:gd name="T17" fmla="*/ 88 w 88"/>
              <a:gd name="T18" fmla="*/ 32 h 32"/>
            </a:gdLst>
            <a:ahLst/>
            <a:cxnLst>
              <a:cxn ang="T10">
                <a:pos x="T0" y="T1"/>
              </a:cxn>
              <a:cxn ang="T11">
                <a:pos x="T2" y="T3"/>
              </a:cxn>
              <a:cxn ang="T12">
                <a:pos x="T4" y="T5"/>
              </a:cxn>
              <a:cxn ang="T13">
                <a:pos x="T6" y="T7"/>
              </a:cxn>
              <a:cxn ang="T14">
                <a:pos x="T8" y="T9"/>
              </a:cxn>
            </a:cxnLst>
            <a:rect l="T15" t="T16" r="T17" b="T18"/>
            <a:pathLst>
              <a:path w="88" h="32">
                <a:moveTo>
                  <a:pt x="0" y="24"/>
                </a:moveTo>
                <a:lnTo>
                  <a:pt x="0" y="32"/>
                </a:lnTo>
                <a:lnTo>
                  <a:pt x="88" y="8"/>
                </a:lnTo>
                <a:lnTo>
                  <a:pt x="88" y="0"/>
                </a:lnTo>
                <a:lnTo>
                  <a:pt x="0" y="24"/>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099" name="Freeform 368"/>
          <p:cNvSpPr>
            <a:spLocks/>
          </p:cNvSpPr>
          <p:nvPr/>
        </p:nvSpPr>
        <p:spPr bwMode="auto">
          <a:xfrm>
            <a:off x="3727337" y="3845850"/>
            <a:ext cx="393700" cy="1412875"/>
          </a:xfrm>
          <a:custGeom>
            <a:avLst/>
            <a:gdLst>
              <a:gd name="T0" fmla="*/ 2147483647 w 200"/>
              <a:gd name="T1" fmla="*/ 0 h 975"/>
              <a:gd name="T2" fmla="*/ 2147483647 w 200"/>
              <a:gd name="T3" fmla="*/ 0 h 975"/>
              <a:gd name="T4" fmla="*/ 0 w 200"/>
              <a:gd name="T5" fmla="*/ 2147483647 h 975"/>
              <a:gd name="T6" fmla="*/ 0 w 200"/>
              <a:gd name="T7" fmla="*/ 2147483647 h 975"/>
              <a:gd name="T8" fmla="*/ 2147483647 w 200"/>
              <a:gd name="T9" fmla="*/ 2147483647 h 975"/>
              <a:gd name="T10" fmla="*/ 2147483647 w 200"/>
              <a:gd name="T11" fmla="*/ 2147483647 h 975"/>
              <a:gd name="T12" fmla="*/ 2147483647 w 200"/>
              <a:gd name="T13" fmla="*/ 0 h 975"/>
              <a:gd name="T14" fmla="*/ 0 60000 65536"/>
              <a:gd name="T15" fmla="*/ 0 60000 65536"/>
              <a:gd name="T16" fmla="*/ 0 60000 65536"/>
              <a:gd name="T17" fmla="*/ 0 60000 65536"/>
              <a:gd name="T18" fmla="*/ 0 60000 65536"/>
              <a:gd name="T19" fmla="*/ 0 60000 65536"/>
              <a:gd name="T20" fmla="*/ 0 60000 65536"/>
              <a:gd name="T21" fmla="*/ 0 w 200"/>
              <a:gd name="T22" fmla="*/ 0 h 975"/>
              <a:gd name="T23" fmla="*/ 200 w 200"/>
              <a:gd name="T24" fmla="*/ 975 h 9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0" h="975">
                <a:moveTo>
                  <a:pt x="200" y="0"/>
                </a:moveTo>
                <a:lnTo>
                  <a:pt x="192" y="0"/>
                </a:lnTo>
                <a:lnTo>
                  <a:pt x="0" y="967"/>
                </a:lnTo>
                <a:lnTo>
                  <a:pt x="0" y="975"/>
                </a:lnTo>
                <a:lnTo>
                  <a:pt x="8" y="975"/>
                </a:lnTo>
                <a:lnTo>
                  <a:pt x="8" y="967"/>
                </a:lnTo>
                <a:lnTo>
                  <a:pt x="20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100" name="Rectangle 369"/>
          <p:cNvSpPr>
            <a:spLocks noChangeArrowheads="1"/>
          </p:cNvSpPr>
          <p:nvPr/>
        </p:nvSpPr>
        <p:spPr bwMode="auto">
          <a:xfrm>
            <a:off x="3089480" y="5247612"/>
            <a:ext cx="1587" cy="174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44102" name="Freeform 375"/>
          <p:cNvSpPr>
            <a:spLocks/>
          </p:cNvSpPr>
          <p:nvPr/>
        </p:nvSpPr>
        <p:spPr bwMode="auto">
          <a:xfrm>
            <a:off x="3724480" y="3840770"/>
            <a:ext cx="457200" cy="1852612"/>
          </a:xfrm>
          <a:custGeom>
            <a:avLst/>
            <a:gdLst>
              <a:gd name="T0" fmla="*/ 2147483647 w 208"/>
              <a:gd name="T1" fmla="*/ 0 h 1191"/>
              <a:gd name="T2" fmla="*/ 2147483647 w 208"/>
              <a:gd name="T3" fmla="*/ 0 h 1191"/>
              <a:gd name="T4" fmla="*/ 0 w 208"/>
              <a:gd name="T5" fmla="*/ 2147483647 h 1191"/>
              <a:gd name="T6" fmla="*/ 0 w 208"/>
              <a:gd name="T7" fmla="*/ 2147483647 h 1191"/>
              <a:gd name="T8" fmla="*/ 2147483647 w 208"/>
              <a:gd name="T9" fmla="*/ 2147483647 h 1191"/>
              <a:gd name="T10" fmla="*/ 2147483647 w 208"/>
              <a:gd name="T11" fmla="*/ 2147483647 h 1191"/>
              <a:gd name="T12" fmla="*/ 2147483647 w 208"/>
              <a:gd name="T13" fmla="*/ 0 h 1191"/>
              <a:gd name="T14" fmla="*/ 0 60000 65536"/>
              <a:gd name="T15" fmla="*/ 0 60000 65536"/>
              <a:gd name="T16" fmla="*/ 0 60000 65536"/>
              <a:gd name="T17" fmla="*/ 0 60000 65536"/>
              <a:gd name="T18" fmla="*/ 0 60000 65536"/>
              <a:gd name="T19" fmla="*/ 0 60000 65536"/>
              <a:gd name="T20" fmla="*/ 0 60000 65536"/>
              <a:gd name="T21" fmla="*/ 0 w 208"/>
              <a:gd name="T22" fmla="*/ 0 h 1191"/>
              <a:gd name="T23" fmla="*/ 208 w 208"/>
              <a:gd name="T24" fmla="*/ 1191 h 11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8" h="1191">
                <a:moveTo>
                  <a:pt x="208" y="0"/>
                </a:moveTo>
                <a:lnTo>
                  <a:pt x="200" y="0"/>
                </a:lnTo>
                <a:lnTo>
                  <a:pt x="0" y="1183"/>
                </a:lnTo>
                <a:lnTo>
                  <a:pt x="0" y="1191"/>
                </a:lnTo>
                <a:lnTo>
                  <a:pt x="8" y="1191"/>
                </a:lnTo>
                <a:lnTo>
                  <a:pt x="8" y="1183"/>
                </a:lnTo>
                <a:lnTo>
                  <a:pt x="208"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104" name="Freeform 377"/>
          <p:cNvSpPr>
            <a:spLocks/>
          </p:cNvSpPr>
          <p:nvPr/>
        </p:nvSpPr>
        <p:spPr bwMode="auto">
          <a:xfrm>
            <a:off x="2870405" y="6061047"/>
            <a:ext cx="234950" cy="69850"/>
          </a:xfrm>
          <a:custGeom>
            <a:avLst/>
            <a:gdLst>
              <a:gd name="T0" fmla="*/ 2147483647 w 120"/>
              <a:gd name="T1" fmla="*/ 2147483647 h 32"/>
              <a:gd name="T2" fmla="*/ 2147483647 w 120"/>
              <a:gd name="T3" fmla="*/ 2147483647 h 32"/>
              <a:gd name="T4" fmla="*/ 2147483647 w 120"/>
              <a:gd name="T5" fmla="*/ 0 h 32"/>
              <a:gd name="T6" fmla="*/ 2147483647 w 120"/>
              <a:gd name="T7" fmla="*/ 0 h 32"/>
              <a:gd name="T8" fmla="*/ 0 w 120"/>
              <a:gd name="T9" fmla="*/ 2147483647 h 32"/>
              <a:gd name="T10" fmla="*/ 2147483647 w 120"/>
              <a:gd name="T11" fmla="*/ 2147483647 h 32"/>
              <a:gd name="T12" fmla="*/ 2147483647 w 120"/>
              <a:gd name="T13" fmla="*/ 2147483647 h 32"/>
              <a:gd name="T14" fmla="*/ 0 60000 65536"/>
              <a:gd name="T15" fmla="*/ 0 60000 65536"/>
              <a:gd name="T16" fmla="*/ 0 60000 65536"/>
              <a:gd name="T17" fmla="*/ 0 60000 65536"/>
              <a:gd name="T18" fmla="*/ 0 60000 65536"/>
              <a:gd name="T19" fmla="*/ 0 60000 65536"/>
              <a:gd name="T20" fmla="*/ 0 60000 65536"/>
              <a:gd name="T21" fmla="*/ 0 w 120"/>
              <a:gd name="T22" fmla="*/ 0 h 32"/>
              <a:gd name="T23" fmla="*/ 120 w 120"/>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32">
                <a:moveTo>
                  <a:pt x="120" y="32"/>
                </a:moveTo>
                <a:lnTo>
                  <a:pt x="120" y="24"/>
                </a:lnTo>
                <a:lnTo>
                  <a:pt x="32" y="0"/>
                </a:lnTo>
                <a:lnTo>
                  <a:pt x="0" y="8"/>
                </a:lnTo>
                <a:lnTo>
                  <a:pt x="32" y="8"/>
                </a:lnTo>
                <a:lnTo>
                  <a:pt x="120" y="32"/>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105" name="Freeform 378"/>
          <p:cNvSpPr>
            <a:spLocks/>
          </p:cNvSpPr>
          <p:nvPr/>
        </p:nvSpPr>
        <p:spPr bwMode="auto">
          <a:xfrm>
            <a:off x="2932317" y="6007072"/>
            <a:ext cx="173038" cy="71438"/>
          </a:xfrm>
          <a:custGeom>
            <a:avLst/>
            <a:gdLst>
              <a:gd name="T0" fmla="*/ 0 w 88"/>
              <a:gd name="T1" fmla="*/ 2147483647 h 32"/>
              <a:gd name="T2" fmla="*/ 0 w 88"/>
              <a:gd name="T3" fmla="*/ 2147483647 h 32"/>
              <a:gd name="T4" fmla="*/ 2147483647 w 88"/>
              <a:gd name="T5" fmla="*/ 2147483647 h 32"/>
              <a:gd name="T6" fmla="*/ 2147483647 w 88"/>
              <a:gd name="T7" fmla="*/ 0 h 32"/>
              <a:gd name="T8" fmla="*/ 0 w 88"/>
              <a:gd name="T9" fmla="*/ 2147483647 h 32"/>
              <a:gd name="T10" fmla="*/ 0 60000 65536"/>
              <a:gd name="T11" fmla="*/ 0 60000 65536"/>
              <a:gd name="T12" fmla="*/ 0 60000 65536"/>
              <a:gd name="T13" fmla="*/ 0 60000 65536"/>
              <a:gd name="T14" fmla="*/ 0 60000 65536"/>
              <a:gd name="T15" fmla="*/ 0 w 88"/>
              <a:gd name="T16" fmla="*/ 0 h 32"/>
              <a:gd name="T17" fmla="*/ 88 w 88"/>
              <a:gd name="T18" fmla="*/ 32 h 32"/>
            </a:gdLst>
            <a:ahLst/>
            <a:cxnLst>
              <a:cxn ang="T10">
                <a:pos x="T0" y="T1"/>
              </a:cxn>
              <a:cxn ang="T11">
                <a:pos x="T2" y="T3"/>
              </a:cxn>
              <a:cxn ang="T12">
                <a:pos x="T4" y="T5"/>
              </a:cxn>
              <a:cxn ang="T13">
                <a:pos x="T6" y="T7"/>
              </a:cxn>
              <a:cxn ang="T14">
                <a:pos x="T8" y="T9"/>
              </a:cxn>
            </a:cxnLst>
            <a:rect l="T15" t="T16" r="T17" b="T18"/>
            <a:pathLst>
              <a:path w="88" h="32">
                <a:moveTo>
                  <a:pt x="0" y="24"/>
                </a:moveTo>
                <a:lnTo>
                  <a:pt x="0" y="32"/>
                </a:lnTo>
                <a:lnTo>
                  <a:pt x="88" y="8"/>
                </a:lnTo>
                <a:lnTo>
                  <a:pt x="88" y="0"/>
                </a:lnTo>
                <a:lnTo>
                  <a:pt x="0" y="24"/>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106" name="Freeform 380"/>
          <p:cNvSpPr>
            <a:spLocks/>
          </p:cNvSpPr>
          <p:nvPr/>
        </p:nvSpPr>
        <p:spPr bwMode="auto">
          <a:xfrm>
            <a:off x="3843542" y="3825212"/>
            <a:ext cx="423863" cy="2243138"/>
          </a:xfrm>
          <a:custGeom>
            <a:avLst/>
            <a:gdLst>
              <a:gd name="T0" fmla="*/ 2147483647 w 224"/>
              <a:gd name="T1" fmla="*/ 0 h 1407"/>
              <a:gd name="T2" fmla="*/ 2147483647 w 224"/>
              <a:gd name="T3" fmla="*/ 0 h 1407"/>
              <a:gd name="T4" fmla="*/ 0 w 224"/>
              <a:gd name="T5" fmla="*/ 2147483647 h 1407"/>
              <a:gd name="T6" fmla="*/ 0 w 224"/>
              <a:gd name="T7" fmla="*/ 2147483647 h 1407"/>
              <a:gd name="T8" fmla="*/ 2147483647 w 224"/>
              <a:gd name="T9" fmla="*/ 2147483647 h 1407"/>
              <a:gd name="T10" fmla="*/ 2147483647 w 224"/>
              <a:gd name="T11" fmla="*/ 2147483647 h 1407"/>
              <a:gd name="T12" fmla="*/ 2147483647 w 224"/>
              <a:gd name="T13" fmla="*/ 0 h 1407"/>
              <a:gd name="T14" fmla="*/ 0 60000 65536"/>
              <a:gd name="T15" fmla="*/ 0 60000 65536"/>
              <a:gd name="T16" fmla="*/ 0 60000 65536"/>
              <a:gd name="T17" fmla="*/ 0 60000 65536"/>
              <a:gd name="T18" fmla="*/ 0 60000 65536"/>
              <a:gd name="T19" fmla="*/ 0 60000 65536"/>
              <a:gd name="T20" fmla="*/ 0 60000 65536"/>
              <a:gd name="T21" fmla="*/ 0 w 224"/>
              <a:gd name="T22" fmla="*/ 0 h 1407"/>
              <a:gd name="T23" fmla="*/ 224 w 224"/>
              <a:gd name="T24" fmla="*/ 1407 h 140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4" h="1407">
                <a:moveTo>
                  <a:pt x="224" y="0"/>
                </a:moveTo>
                <a:lnTo>
                  <a:pt x="216" y="0"/>
                </a:lnTo>
                <a:lnTo>
                  <a:pt x="0" y="1399"/>
                </a:lnTo>
                <a:lnTo>
                  <a:pt x="0" y="1407"/>
                </a:lnTo>
                <a:lnTo>
                  <a:pt x="8" y="1407"/>
                </a:lnTo>
                <a:lnTo>
                  <a:pt x="8" y="1399"/>
                </a:lnTo>
                <a:lnTo>
                  <a:pt x="224"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107" name="Rectangle 381"/>
          <p:cNvSpPr>
            <a:spLocks noChangeArrowheads="1"/>
          </p:cNvSpPr>
          <p:nvPr/>
        </p:nvSpPr>
        <p:spPr bwMode="auto">
          <a:xfrm>
            <a:off x="3105355" y="6068350"/>
            <a:ext cx="1587" cy="17462"/>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44109" name="Rectangle 383"/>
          <p:cNvSpPr>
            <a:spLocks noChangeArrowheads="1"/>
          </p:cNvSpPr>
          <p:nvPr/>
        </p:nvSpPr>
        <p:spPr bwMode="auto">
          <a:xfrm>
            <a:off x="1633007" y="4129247"/>
            <a:ext cx="900113" cy="152400"/>
          </a:xfrm>
          <a:prstGeom prst="rect">
            <a:avLst/>
          </a:prstGeom>
          <a:noFill/>
          <a:ln w="9525">
            <a:noFill/>
            <a:miter lim="800000"/>
            <a:headEnd/>
            <a:tailEnd/>
          </a:ln>
        </p:spPr>
        <p:txBody>
          <a:bodyPr wrap="none" lIns="0" tIns="0" rIns="0" bIns="0">
            <a:spAutoFit/>
          </a:bodyPr>
          <a:lstStyle/>
          <a:p>
            <a:r>
              <a:rPr lang="en-US" sz="1000" b="1" u="none" dirty="0">
                <a:solidFill>
                  <a:srgbClr val="000000"/>
                </a:solidFill>
              </a:rPr>
              <a:t>OS abstraction</a:t>
            </a:r>
            <a:endParaRPr lang="en-US" sz="2800" b="1" dirty="0"/>
          </a:p>
        </p:txBody>
      </p:sp>
      <p:sp>
        <p:nvSpPr>
          <p:cNvPr id="44110" name="Rectangle 384"/>
          <p:cNvSpPr>
            <a:spLocks noChangeArrowheads="1"/>
          </p:cNvSpPr>
          <p:nvPr/>
        </p:nvSpPr>
        <p:spPr bwMode="auto">
          <a:xfrm>
            <a:off x="3137105" y="4847562"/>
            <a:ext cx="423862" cy="3190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11" name="Rectangle 385"/>
          <p:cNvSpPr>
            <a:spLocks noChangeArrowheads="1"/>
          </p:cNvSpPr>
          <p:nvPr/>
        </p:nvSpPr>
        <p:spPr bwMode="auto">
          <a:xfrm>
            <a:off x="3137105" y="4847562"/>
            <a:ext cx="439737"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12" name="Rectangle 386"/>
          <p:cNvSpPr>
            <a:spLocks noChangeArrowheads="1"/>
          </p:cNvSpPr>
          <p:nvPr/>
        </p:nvSpPr>
        <p:spPr bwMode="auto">
          <a:xfrm>
            <a:off x="3560967" y="4847562"/>
            <a:ext cx="15875" cy="3365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13" name="Rectangle 388"/>
          <p:cNvSpPr>
            <a:spLocks noChangeArrowheads="1"/>
          </p:cNvSpPr>
          <p:nvPr/>
        </p:nvSpPr>
        <p:spPr bwMode="auto">
          <a:xfrm>
            <a:off x="3137105" y="4847562"/>
            <a:ext cx="15875" cy="3190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14" name="Rectangle 389"/>
          <p:cNvSpPr>
            <a:spLocks noChangeArrowheads="1"/>
          </p:cNvSpPr>
          <p:nvPr/>
        </p:nvSpPr>
        <p:spPr bwMode="auto">
          <a:xfrm>
            <a:off x="3165212" y="4442282"/>
            <a:ext cx="381515" cy="153888"/>
          </a:xfrm>
          <a:prstGeom prst="rect">
            <a:avLst/>
          </a:prstGeom>
          <a:noFill/>
          <a:ln w="9525">
            <a:noFill/>
            <a:miter lim="800000"/>
            <a:headEnd/>
            <a:tailEnd/>
          </a:ln>
        </p:spPr>
        <p:txBody>
          <a:bodyPr wrap="none" lIns="0" tIns="0" rIns="0" bIns="0">
            <a:spAutoFit/>
          </a:bodyPr>
          <a:lstStyle/>
          <a:p>
            <a:r>
              <a:rPr lang="en-US" sz="1000" b="1" u="none" dirty="0" smtClean="0">
                <a:solidFill>
                  <a:srgbClr val="000000"/>
                </a:solidFill>
              </a:rPr>
              <a:t>server</a:t>
            </a:r>
            <a:endParaRPr lang="en-US" sz="2800" b="1" dirty="0"/>
          </a:p>
        </p:txBody>
      </p:sp>
      <p:sp>
        <p:nvSpPr>
          <p:cNvPr id="44115" name="Rectangle 390"/>
          <p:cNvSpPr>
            <a:spLocks noChangeArrowheads="1"/>
          </p:cNvSpPr>
          <p:nvPr/>
        </p:nvSpPr>
        <p:spPr bwMode="auto">
          <a:xfrm>
            <a:off x="3114412" y="4620082"/>
            <a:ext cx="604333" cy="153888"/>
          </a:xfrm>
          <a:prstGeom prst="rect">
            <a:avLst/>
          </a:prstGeom>
          <a:noFill/>
          <a:ln w="9525">
            <a:noFill/>
            <a:miter lim="800000"/>
            <a:headEnd/>
            <a:tailEnd/>
          </a:ln>
        </p:spPr>
        <p:txBody>
          <a:bodyPr wrap="none" lIns="0" tIns="0" rIns="0" bIns="0">
            <a:spAutoFit/>
          </a:bodyPr>
          <a:lstStyle/>
          <a:p>
            <a:r>
              <a:rPr lang="en-US" sz="1000" b="1" u="none" dirty="0" smtClean="0">
                <a:solidFill>
                  <a:srgbClr val="000000"/>
                </a:solidFill>
              </a:rPr>
              <a:t>launching</a:t>
            </a:r>
            <a:endParaRPr lang="en-US" sz="2800" b="1" dirty="0"/>
          </a:p>
        </p:txBody>
      </p:sp>
      <p:sp>
        <p:nvSpPr>
          <p:cNvPr id="44116" name="Rectangle 391"/>
          <p:cNvSpPr>
            <a:spLocks noChangeArrowheads="1"/>
          </p:cNvSpPr>
          <p:nvPr/>
        </p:nvSpPr>
        <p:spPr bwMode="auto">
          <a:xfrm>
            <a:off x="1533730" y="4814225"/>
            <a:ext cx="423862" cy="3206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17" name="Rectangle 392"/>
          <p:cNvSpPr>
            <a:spLocks noChangeArrowheads="1"/>
          </p:cNvSpPr>
          <p:nvPr/>
        </p:nvSpPr>
        <p:spPr bwMode="auto">
          <a:xfrm>
            <a:off x="1533730" y="4814225"/>
            <a:ext cx="439737"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18" name="Rectangle 393"/>
          <p:cNvSpPr>
            <a:spLocks noChangeArrowheads="1"/>
          </p:cNvSpPr>
          <p:nvPr/>
        </p:nvSpPr>
        <p:spPr bwMode="auto">
          <a:xfrm>
            <a:off x="1957592" y="4814225"/>
            <a:ext cx="15875" cy="3381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19" name="Rectangle 394"/>
          <p:cNvSpPr>
            <a:spLocks noChangeArrowheads="1"/>
          </p:cNvSpPr>
          <p:nvPr/>
        </p:nvSpPr>
        <p:spPr bwMode="auto">
          <a:xfrm>
            <a:off x="1533730" y="5134900"/>
            <a:ext cx="423862"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20" name="Rectangle 395"/>
          <p:cNvSpPr>
            <a:spLocks noChangeArrowheads="1"/>
          </p:cNvSpPr>
          <p:nvPr/>
        </p:nvSpPr>
        <p:spPr bwMode="auto">
          <a:xfrm>
            <a:off x="1533730" y="4814225"/>
            <a:ext cx="15875" cy="3206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21" name="Rectangle 396"/>
          <p:cNvSpPr>
            <a:spLocks noChangeArrowheads="1"/>
          </p:cNvSpPr>
          <p:nvPr/>
        </p:nvSpPr>
        <p:spPr bwMode="auto">
          <a:xfrm>
            <a:off x="1579767" y="4798350"/>
            <a:ext cx="333425" cy="153888"/>
          </a:xfrm>
          <a:prstGeom prst="rect">
            <a:avLst/>
          </a:prstGeom>
          <a:noFill/>
          <a:ln w="9525">
            <a:noFill/>
            <a:miter lim="800000"/>
            <a:headEnd/>
            <a:tailEnd/>
          </a:ln>
        </p:spPr>
        <p:txBody>
          <a:bodyPr wrap="none" lIns="0" tIns="0" rIns="0" bIns="0">
            <a:spAutoFit/>
          </a:bodyPr>
          <a:lstStyle/>
          <a:p>
            <a:r>
              <a:rPr lang="en-US" sz="1000" b="1" u="none" dirty="0" smtClean="0">
                <a:solidFill>
                  <a:srgbClr val="000000"/>
                </a:solidFill>
              </a:rPr>
              <a:t>event</a:t>
            </a:r>
            <a:endParaRPr lang="en-US" sz="2800" b="1" dirty="0"/>
          </a:p>
        </p:txBody>
      </p:sp>
      <p:sp>
        <p:nvSpPr>
          <p:cNvPr id="44122" name="Rectangle 397"/>
          <p:cNvSpPr>
            <a:spLocks noChangeArrowheads="1"/>
          </p:cNvSpPr>
          <p:nvPr/>
        </p:nvSpPr>
        <p:spPr bwMode="auto">
          <a:xfrm>
            <a:off x="1579767" y="4957100"/>
            <a:ext cx="902491" cy="153888"/>
          </a:xfrm>
          <a:prstGeom prst="rect">
            <a:avLst/>
          </a:prstGeom>
          <a:noFill/>
          <a:ln w="9525">
            <a:noFill/>
            <a:miter lim="800000"/>
            <a:headEnd/>
            <a:tailEnd/>
          </a:ln>
        </p:spPr>
        <p:txBody>
          <a:bodyPr wrap="none" lIns="0" tIns="0" rIns="0" bIns="0">
            <a:spAutoFit/>
          </a:bodyPr>
          <a:lstStyle/>
          <a:p>
            <a:r>
              <a:rPr lang="en-US" sz="1000" b="1" u="none" dirty="0" err="1" smtClean="0">
                <a:solidFill>
                  <a:srgbClr val="000000"/>
                </a:solidFill>
              </a:rPr>
              <a:t>demultiplexing</a:t>
            </a:r>
            <a:endParaRPr lang="en-US" sz="2800" b="1" dirty="0"/>
          </a:p>
        </p:txBody>
      </p:sp>
      <p:sp>
        <p:nvSpPr>
          <p:cNvPr id="44123" name="Rectangle 398"/>
          <p:cNvSpPr>
            <a:spLocks noChangeArrowheads="1"/>
          </p:cNvSpPr>
          <p:nvPr/>
        </p:nvSpPr>
        <p:spPr bwMode="auto">
          <a:xfrm>
            <a:off x="1565480" y="5563525"/>
            <a:ext cx="423862" cy="3206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24" name="Rectangle 399"/>
          <p:cNvSpPr>
            <a:spLocks noChangeArrowheads="1"/>
          </p:cNvSpPr>
          <p:nvPr/>
        </p:nvSpPr>
        <p:spPr bwMode="auto">
          <a:xfrm>
            <a:off x="1565480" y="5563525"/>
            <a:ext cx="438150"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25" name="Rectangle 401"/>
          <p:cNvSpPr>
            <a:spLocks noChangeArrowheads="1"/>
          </p:cNvSpPr>
          <p:nvPr/>
        </p:nvSpPr>
        <p:spPr bwMode="auto">
          <a:xfrm>
            <a:off x="1565480" y="5884200"/>
            <a:ext cx="423862"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26" name="Rectangle 402"/>
          <p:cNvSpPr>
            <a:spLocks noChangeArrowheads="1"/>
          </p:cNvSpPr>
          <p:nvPr/>
        </p:nvSpPr>
        <p:spPr bwMode="auto">
          <a:xfrm>
            <a:off x="1527380" y="5576225"/>
            <a:ext cx="14287" cy="3206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27" name="Rectangle 403"/>
          <p:cNvSpPr>
            <a:spLocks noChangeArrowheads="1"/>
          </p:cNvSpPr>
          <p:nvPr/>
        </p:nvSpPr>
        <p:spPr bwMode="auto">
          <a:xfrm>
            <a:off x="1627392" y="5545595"/>
            <a:ext cx="682879" cy="153888"/>
          </a:xfrm>
          <a:prstGeom prst="rect">
            <a:avLst/>
          </a:prstGeom>
          <a:noFill/>
          <a:ln w="9525">
            <a:noFill/>
            <a:miter lim="800000"/>
            <a:headEnd/>
            <a:tailEnd/>
          </a:ln>
        </p:spPr>
        <p:txBody>
          <a:bodyPr wrap="none" lIns="0" tIns="0" rIns="0" bIns="0">
            <a:spAutoFit/>
          </a:bodyPr>
          <a:lstStyle/>
          <a:p>
            <a:r>
              <a:rPr lang="en-US" sz="1000" b="1" u="none" dirty="0" smtClean="0">
                <a:solidFill>
                  <a:srgbClr val="000000"/>
                </a:solidFill>
              </a:rPr>
              <a:t>connection</a:t>
            </a:r>
            <a:endParaRPr lang="en-US" sz="2800" b="1" dirty="0"/>
          </a:p>
        </p:txBody>
      </p:sp>
      <p:sp>
        <p:nvSpPr>
          <p:cNvPr id="44128" name="Rectangle 404"/>
          <p:cNvSpPr>
            <a:spLocks noChangeArrowheads="1"/>
          </p:cNvSpPr>
          <p:nvPr/>
        </p:nvSpPr>
        <p:spPr bwMode="auto">
          <a:xfrm>
            <a:off x="1627392" y="5688470"/>
            <a:ext cx="788677" cy="153888"/>
          </a:xfrm>
          <a:prstGeom prst="rect">
            <a:avLst/>
          </a:prstGeom>
          <a:noFill/>
          <a:ln w="9525">
            <a:noFill/>
            <a:miter lim="800000"/>
            <a:headEnd/>
            <a:tailEnd/>
          </a:ln>
        </p:spPr>
        <p:txBody>
          <a:bodyPr wrap="none" lIns="0" tIns="0" rIns="0" bIns="0">
            <a:spAutoFit/>
          </a:bodyPr>
          <a:lstStyle/>
          <a:p>
            <a:r>
              <a:rPr lang="en-US" sz="1000" b="1" u="none" dirty="0" smtClean="0">
                <a:solidFill>
                  <a:srgbClr val="000000"/>
                </a:solidFill>
              </a:rPr>
              <a:t>management</a:t>
            </a:r>
            <a:endParaRPr lang="en-US" sz="2800" b="1" dirty="0"/>
          </a:p>
        </p:txBody>
      </p:sp>
      <p:sp>
        <p:nvSpPr>
          <p:cNvPr id="44129" name="Rectangle 405"/>
          <p:cNvSpPr>
            <a:spLocks noChangeArrowheads="1"/>
          </p:cNvSpPr>
          <p:nvPr/>
        </p:nvSpPr>
        <p:spPr bwMode="auto">
          <a:xfrm>
            <a:off x="3168855" y="5925475"/>
            <a:ext cx="423862" cy="3206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30" name="Rectangle 406"/>
          <p:cNvSpPr>
            <a:spLocks noChangeArrowheads="1"/>
          </p:cNvSpPr>
          <p:nvPr/>
        </p:nvSpPr>
        <p:spPr bwMode="auto">
          <a:xfrm>
            <a:off x="3168855" y="5925475"/>
            <a:ext cx="438150"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31" name="Rectangle 407"/>
          <p:cNvSpPr>
            <a:spLocks noChangeArrowheads="1"/>
          </p:cNvSpPr>
          <p:nvPr/>
        </p:nvSpPr>
        <p:spPr bwMode="auto">
          <a:xfrm>
            <a:off x="3592717" y="5925475"/>
            <a:ext cx="14288" cy="3381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32" name="Rectangle 408"/>
          <p:cNvSpPr>
            <a:spLocks noChangeArrowheads="1"/>
          </p:cNvSpPr>
          <p:nvPr/>
        </p:nvSpPr>
        <p:spPr bwMode="auto">
          <a:xfrm>
            <a:off x="3168855" y="6246150"/>
            <a:ext cx="423862"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33" name="Rectangle 409"/>
          <p:cNvSpPr>
            <a:spLocks noChangeArrowheads="1"/>
          </p:cNvSpPr>
          <p:nvPr/>
        </p:nvSpPr>
        <p:spPr bwMode="auto">
          <a:xfrm>
            <a:off x="3168855" y="5925475"/>
            <a:ext cx="14287" cy="3206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34" name="Rectangle 410"/>
          <p:cNvSpPr>
            <a:spLocks noChangeArrowheads="1"/>
          </p:cNvSpPr>
          <p:nvPr/>
        </p:nvSpPr>
        <p:spPr bwMode="auto">
          <a:xfrm>
            <a:off x="3230767" y="5898487"/>
            <a:ext cx="397545" cy="153888"/>
          </a:xfrm>
          <a:prstGeom prst="rect">
            <a:avLst/>
          </a:prstGeom>
          <a:noFill/>
          <a:ln w="9525">
            <a:noFill/>
            <a:miter lim="800000"/>
            <a:headEnd/>
            <a:tailEnd/>
          </a:ln>
        </p:spPr>
        <p:txBody>
          <a:bodyPr wrap="none" lIns="0" tIns="0" rIns="0" bIns="0">
            <a:spAutoFit/>
          </a:bodyPr>
          <a:lstStyle/>
          <a:p>
            <a:r>
              <a:rPr lang="en-US" sz="1000" b="1" u="none" dirty="0">
                <a:solidFill>
                  <a:srgbClr val="000000"/>
                </a:solidFill>
              </a:rPr>
              <a:t>b</a:t>
            </a:r>
            <a:r>
              <a:rPr lang="en-US" sz="1000" b="1" u="none" dirty="0" smtClean="0">
                <a:solidFill>
                  <a:srgbClr val="000000"/>
                </a:solidFill>
              </a:rPr>
              <a:t>roker</a:t>
            </a:r>
            <a:endParaRPr lang="en-US" sz="2800" b="1" dirty="0"/>
          </a:p>
        </p:txBody>
      </p:sp>
      <p:sp>
        <p:nvSpPr>
          <p:cNvPr id="44135" name="Rectangle 411"/>
          <p:cNvSpPr>
            <a:spLocks noChangeArrowheads="1"/>
          </p:cNvSpPr>
          <p:nvPr/>
        </p:nvSpPr>
        <p:spPr bwMode="auto">
          <a:xfrm>
            <a:off x="3118050" y="6073112"/>
            <a:ext cx="811213" cy="152400"/>
          </a:xfrm>
          <a:prstGeom prst="rect">
            <a:avLst/>
          </a:prstGeom>
          <a:noFill/>
          <a:ln w="9525">
            <a:noFill/>
            <a:miter lim="800000"/>
            <a:headEnd/>
            <a:tailEnd/>
          </a:ln>
        </p:spPr>
        <p:txBody>
          <a:bodyPr wrap="none" lIns="0" tIns="0" rIns="0" bIns="0">
            <a:spAutoFit/>
          </a:bodyPr>
          <a:lstStyle/>
          <a:p>
            <a:r>
              <a:rPr lang="en-US" sz="1000" b="1" u="none" dirty="0">
                <a:solidFill>
                  <a:srgbClr val="000000"/>
                </a:solidFill>
              </a:rPr>
              <a:t>configuration</a:t>
            </a:r>
            <a:endParaRPr lang="en-US" sz="2800" b="1" dirty="0"/>
          </a:p>
        </p:txBody>
      </p:sp>
      <p:sp>
        <p:nvSpPr>
          <p:cNvPr id="44145" name="Freeform 421"/>
          <p:cNvSpPr>
            <a:spLocks/>
          </p:cNvSpPr>
          <p:nvPr/>
        </p:nvSpPr>
        <p:spPr bwMode="auto">
          <a:xfrm>
            <a:off x="5618367" y="3986185"/>
            <a:ext cx="173038" cy="71437"/>
          </a:xfrm>
          <a:custGeom>
            <a:avLst/>
            <a:gdLst>
              <a:gd name="T0" fmla="*/ 2147483647 w 88"/>
              <a:gd name="T1" fmla="*/ 2147483647 h 32"/>
              <a:gd name="T2" fmla="*/ 2147483647 w 88"/>
              <a:gd name="T3" fmla="*/ 0 h 32"/>
              <a:gd name="T4" fmla="*/ 0 w 88"/>
              <a:gd name="T5" fmla="*/ 2147483647 h 32"/>
              <a:gd name="T6" fmla="*/ 0 w 88"/>
              <a:gd name="T7" fmla="*/ 2147483647 h 32"/>
              <a:gd name="T8" fmla="*/ 2147483647 w 88"/>
              <a:gd name="T9" fmla="*/ 2147483647 h 32"/>
              <a:gd name="T10" fmla="*/ 0 60000 65536"/>
              <a:gd name="T11" fmla="*/ 0 60000 65536"/>
              <a:gd name="T12" fmla="*/ 0 60000 65536"/>
              <a:gd name="T13" fmla="*/ 0 60000 65536"/>
              <a:gd name="T14" fmla="*/ 0 60000 65536"/>
              <a:gd name="T15" fmla="*/ 0 w 88"/>
              <a:gd name="T16" fmla="*/ 0 h 32"/>
              <a:gd name="T17" fmla="*/ 88 w 88"/>
              <a:gd name="T18" fmla="*/ 32 h 32"/>
            </a:gdLst>
            <a:ahLst/>
            <a:cxnLst>
              <a:cxn ang="T10">
                <a:pos x="T0" y="T1"/>
              </a:cxn>
              <a:cxn ang="T11">
                <a:pos x="T2" y="T3"/>
              </a:cxn>
              <a:cxn ang="T12">
                <a:pos x="T4" y="T5"/>
              </a:cxn>
              <a:cxn ang="T13">
                <a:pos x="T6" y="T7"/>
              </a:cxn>
              <a:cxn ang="T14">
                <a:pos x="T8" y="T9"/>
              </a:cxn>
            </a:cxnLst>
            <a:rect l="T15" t="T16" r="T17" b="T18"/>
            <a:pathLst>
              <a:path w="88" h="32">
                <a:moveTo>
                  <a:pt x="88" y="8"/>
                </a:moveTo>
                <a:lnTo>
                  <a:pt x="88" y="0"/>
                </a:lnTo>
                <a:lnTo>
                  <a:pt x="0" y="24"/>
                </a:lnTo>
                <a:lnTo>
                  <a:pt x="0" y="32"/>
                </a:lnTo>
                <a:lnTo>
                  <a:pt x="88" y="8"/>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146" name="Freeform 423"/>
          <p:cNvSpPr>
            <a:spLocks/>
          </p:cNvSpPr>
          <p:nvPr/>
        </p:nvSpPr>
        <p:spPr bwMode="auto">
          <a:xfrm>
            <a:off x="4802392" y="3761712"/>
            <a:ext cx="338138" cy="249238"/>
          </a:xfrm>
          <a:custGeom>
            <a:avLst/>
            <a:gdLst>
              <a:gd name="T0" fmla="*/ 2147483647 w 168"/>
              <a:gd name="T1" fmla="*/ 0 h 336"/>
              <a:gd name="T2" fmla="*/ 0 w 168"/>
              <a:gd name="T3" fmla="*/ 0 h 336"/>
              <a:gd name="T4" fmla="*/ 2147483647 w 168"/>
              <a:gd name="T5" fmla="*/ 2147483647 h 336"/>
              <a:gd name="T6" fmla="*/ 2147483647 w 168"/>
              <a:gd name="T7" fmla="*/ 2147483647 h 336"/>
              <a:gd name="T8" fmla="*/ 2147483647 w 168"/>
              <a:gd name="T9" fmla="*/ 2147483647 h 336"/>
              <a:gd name="T10" fmla="*/ 2147483647 w 168"/>
              <a:gd name="T11" fmla="*/ 2147483647 h 336"/>
              <a:gd name="T12" fmla="*/ 2147483647 w 168"/>
              <a:gd name="T13" fmla="*/ 0 h 336"/>
              <a:gd name="T14" fmla="*/ 0 60000 65536"/>
              <a:gd name="T15" fmla="*/ 0 60000 65536"/>
              <a:gd name="T16" fmla="*/ 0 60000 65536"/>
              <a:gd name="T17" fmla="*/ 0 60000 65536"/>
              <a:gd name="T18" fmla="*/ 0 60000 65536"/>
              <a:gd name="T19" fmla="*/ 0 60000 65536"/>
              <a:gd name="T20" fmla="*/ 0 60000 65536"/>
              <a:gd name="T21" fmla="*/ 0 w 168"/>
              <a:gd name="T22" fmla="*/ 0 h 336"/>
              <a:gd name="T23" fmla="*/ 168 w 16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8" h="336">
                <a:moveTo>
                  <a:pt x="8" y="0"/>
                </a:moveTo>
                <a:lnTo>
                  <a:pt x="0" y="0"/>
                </a:lnTo>
                <a:lnTo>
                  <a:pt x="160" y="328"/>
                </a:lnTo>
                <a:lnTo>
                  <a:pt x="160" y="336"/>
                </a:lnTo>
                <a:lnTo>
                  <a:pt x="168" y="328"/>
                </a:lnTo>
                <a:lnTo>
                  <a:pt x="8"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148" name="Freeform 425"/>
          <p:cNvSpPr>
            <a:spLocks/>
          </p:cNvSpPr>
          <p:nvPr/>
        </p:nvSpPr>
        <p:spPr bwMode="auto">
          <a:xfrm>
            <a:off x="7507492" y="4233200"/>
            <a:ext cx="203200" cy="69850"/>
          </a:xfrm>
          <a:custGeom>
            <a:avLst/>
            <a:gdLst>
              <a:gd name="T0" fmla="*/ 0 w 104"/>
              <a:gd name="T1" fmla="*/ 0 h 32"/>
              <a:gd name="T2" fmla="*/ 0 w 104"/>
              <a:gd name="T3" fmla="*/ 2147483647 h 32"/>
              <a:gd name="T4" fmla="*/ 2147483647 w 104"/>
              <a:gd name="T5" fmla="*/ 2147483647 h 32"/>
              <a:gd name="T6" fmla="*/ 2147483647 w 104"/>
              <a:gd name="T7" fmla="*/ 2147483647 h 32"/>
              <a:gd name="T8" fmla="*/ 2147483647 w 104"/>
              <a:gd name="T9" fmla="*/ 2147483647 h 32"/>
              <a:gd name="T10" fmla="*/ 2147483647 w 104"/>
              <a:gd name="T11" fmla="*/ 2147483647 h 32"/>
              <a:gd name="T12" fmla="*/ 0 w 104"/>
              <a:gd name="T13" fmla="*/ 0 h 32"/>
              <a:gd name="T14" fmla="*/ 0 60000 65536"/>
              <a:gd name="T15" fmla="*/ 0 60000 65536"/>
              <a:gd name="T16" fmla="*/ 0 60000 65536"/>
              <a:gd name="T17" fmla="*/ 0 60000 65536"/>
              <a:gd name="T18" fmla="*/ 0 60000 65536"/>
              <a:gd name="T19" fmla="*/ 0 60000 65536"/>
              <a:gd name="T20" fmla="*/ 0 60000 65536"/>
              <a:gd name="T21" fmla="*/ 0 w 104"/>
              <a:gd name="T22" fmla="*/ 0 h 32"/>
              <a:gd name="T23" fmla="*/ 104 w 104"/>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32">
                <a:moveTo>
                  <a:pt x="0" y="0"/>
                </a:moveTo>
                <a:lnTo>
                  <a:pt x="0" y="8"/>
                </a:lnTo>
                <a:lnTo>
                  <a:pt x="80" y="32"/>
                </a:lnTo>
                <a:lnTo>
                  <a:pt x="104" y="24"/>
                </a:lnTo>
                <a:lnTo>
                  <a:pt x="80" y="24"/>
                </a:lnTo>
                <a:lnTo>
                  <a:pt x="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149" name="Freeform 426"/>
          <p:cNvSpPr>
            <a:spLocks/>
          </p:cNvSpPr>
          <p:nvPr/>
        </p:nvSpPr>
        <p:spPr bwMode="auto">
          <a:xfrm>
            <a:off x="7507492" y="4285587"/>
            <a:ext cx="157163" cy="71438"/>
          </a:xfrm>
          <a:custGeom>
            <a:avLst/>
            <a:gdLst>
              <a:gd name="T0" fmla="*/ 2147483647 w 80"/>
              <a:gd name="T1" fmla="*/ 2147483647 h 32"/>
              <a:gd name="T2" fmla="*/ 2147483647 w 80"/>
              <a:gd name="T3" fmla="*/ 0 h 32"/>
              <a:gd name="T4" fmla="*/ 0 w 80"/>
              <a:gd name="T5" fmla="*/ 2147483647 h 32"/>
              <a:gd name="T6" fmla="*/ 0 w 80"/>
              <a:gd name="T7" fmla="*/ 2147483647 h 32"/>
              <a:gd name="T8" fmla="*/ 2147483647 w 80"/>
              <a:gd name="T9" fmla="*/ 2147483647 h 32"/>
              <a:gd name="T10" fmla="*/ 0 60000 65536"/>
              <a:gd name="T11" fmla="*/ 0 60000 65536"/>
              <a:gd name="T12" fmla="*/ 0 60000 65536"/>
              <a:gd name="T13" fmla="*/ 0 60000 65536"/>
              <a:gd name="T14" fmla="*/ 0 60000 65536"/>
              <a:gd name="T15" fmla="*/ 0 w 80"/>
              <a:gd name="T16" fmla="*/ 0 h 32"/>
              <a:gd name="T17" fmla="*/ 80 w 80"/>
              <a:gd name="T18" fmla="*/ 32 h 32"/>
            </a:gdLst>
            <a:ahLst/>
            <a:cxnLst>
              <a:cxn ang="T10">
                <a:pos x="T0" y="T1"/>
              </a:cxn>
              <a:cxn ang="T11">
                <a:pos x="T2" y="T3"/>
              </a:cxn>
              <a:cxn ang="T12">
                <a:pos x="T4" y="T5"/>
              </a:cxn>
              <a:cxn ang="T13">
                <a:pos x="T6" y="T7"/>
              </a:cxn>
              <a:cxn ang="T14">
                <a:pos x="T8" y="T9"/>
              </a:cxn>
            </a:cxnLst>
            <a:rect l="T15" t="T16" r="T17" b="T18"/>
            <a:pathLst>
              <a:path w="80" h="32">
                <a:moveTo>
                  <a:pt x="80" y="8"/>
                </a:moveTo>
                <a:lnTo>
                  <a:pt x="80" y="0"/>
                </a:lnTo>
                <a:lnTo>
                  <a:pt x="0" y="24"/>
                </a:lnTo>
                <a:lnTo>
                  <a:pt x="0" y="32"/>
                </a:lnTo>
                <a:lnTo>
                  <a:pt x="80" y="8"/>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150" name="Freeform 428"/>
          <p:cNvSpPr>
            <a:spLocks/>
          </p:cNvSpPr>
          <p:nvPr/>
        </p:nvSpPr>
        <p:spPr bwMode="auto">
          <a:xfrm>
            <a:off x="4737865" y="3779175"/>
            <a:ext cx="224865" cy="523875"/>
          </a:xfrm>
          <a:custGeom>
            <a:avLst/>
            <a:gdLst>
              <a:gd name="T0" fmla="*/ 2147483647 w 184"/>
              <a:gd name="T1" fmla="*/ 0 h 560"/>
              <a:gd name="T2" fmla="*/ 0 w 184"/>
              <a:gd name="T3" fmla="*/ 0 h 560"/>
              <a:gd name="T4" fmla="*/ 2147483647 w 184"/>
              <a:gd name="T5" fmla="*/ 2147483647 h 560"/>
              <a:gd name="T6" fmla="*/ 2147483647 w 184"/>
              <a:gd name="T7" fmla="*/ 2147483647 h 560"/>
              <a:gd name="T8" fmla="*/ 2147483647 w 184"/>
              <a:gd name="T9" fmla="*/ 2147483647 h 560"/>
              <a:gd name="T10" fmla="*/ 2147483647 w 184"/>
              <a:gd name="T11" fmla="*/ 2147483647 h 560"/>
              <a:gd name="T12" fmla="*/ 2147483647 w 184"/>
              <a:gd name="T13" fmla="*/ 0 h 560"/>
              <a:gd name="T14" fmla="*/ 0 60000 65536"/>
              <a:gd name="T15" fmla="*/ 0 60000 65536"/>
              <a:gd name="T16" fmla="*/ 0 60000 65536"/>
              <a:gd name="T17" fmla="*/ 0 60000 65536"/>
              <a:gd name="T18" fmla="*/ 0 60000 65536"/>
              <a:gd name="T19" fmla="*/ 0 60000 65536"/>
              <a:gd name="T20" fmla="*/ 0 60000 65536"/>
              <a:gd name="T21" fmla="*/ 0 w 184"/>
              <a:gd name="T22" fmla="*/ 0 h 560"/>
              <a:gd name="T23" fmla="*/ 184 w 184"/>
              <a:gd name="T24" fmla="*/ 560 h 5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4" h="560">
                <a:moveTo>
                  <a:pt x="8" y="0"/>
                </a:moveTo>
                <a:lnTo>
                  <a:pt x="0" y="0"/>
                </a:lnTo>
                <a:lnTo>
                  <a:pt x="176" y="552"/>
                </a:lnTo>
                <a:lnTo>
                  <a:pt x="176" y="560"/>
                </a:lnTo>
                <a:lnTo>
                  <a:pt x="184" y="552"/>
                </a:lnTo>
                <a:lnTo>
                  <a:pt x="8"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151" name="Rectangle 429"/>
          <p:cNvSpPr>
            <a:spLocks noChangeArrowheads="1"/>
          </p:cNvSpPr>
          <p:nvPr/>
        </p:nvSpPr>
        <p:spPr bwMode="auto">
          <a:xfrm>
            <a:off x="7491617" y="4285587"/>
            <a:ext cx="1588" cy="174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44154" name="Freeform 432"/>
          <p:cNvSpPr>
            <a:spLocks/>
          </p:cNvSpPr>
          <p:nvPr/>
        </p:nvSpPr>
        <p:spPr bwMode="auto">
          <a:xfrm>
            <a:off x="5634242" y="4523712"/>
            <a:ext cx="157163" cy="71438"/>
          </a:xfrm>
          <a:custGeom>
            <a:avLst/>
            <a:gdLst>
              <a:gd name="T0" fmla="*/ 0 w 80"/>
              <a:gd name="T1" fmla="*/ 0 h 32"/>
              <a:gd name="T2" fmla="*/ 0 w 80"/>
              <a:gd name="T3" fmla="*/ 2147483647 h 32"/>
              <a:gd name="T4" fmla="*/ 2147483647 w 80"/>
              <a:gd name="T5" fmla="*/ 2147483647 h 32"/>
              <a:gd name="T6" fmla="*/ 2147483647 w 80"/>
              <a:gd name="T7" fmla="*/ 2147483647 h 32"/>
              <a:gd name="T8" fmla="*/ 2147483647 w 80"/>
              <a:gd name="T9" fmla="*/ 2147483647 h 32"/>
              <a:gd name="T10" fmla="*/ 2147483647 w 80"/>
              <a:gd name="T11" fmla="*/ 2147483647 h 32"/>
              <a:gd name="T12" fmla="*/ 0 w 80"/>
              <a:gd name="T13" fmla="*/ 0 h 32"/>
              <a:gd name="T14" fmla="*/ 0 60000 65536"/>
              <a:gd name="T15" fmla="*/ 0 60000 65536"/>
              <a:gd name="T16" fmla="*/ 0 60000 65536"/>
              <a:gd name="T17" fmla="*/ 0 60000 65536"/>
              <a:gd name="T18" fmla="*/ 0 60000 65536"/>
              <a:gd name="T19" fmla="*/ 0 60000 65536"/>
              <a:gd name="T20" fmla="*/ 0 60000 65536"/>
              <a:gd name="T21" fmla="*/ 0 w 80"/>
              <a:gd name="T22" fmla="*/ 0 h 32"/>
              <a:gd name="T23" fmla="*/ 80 w 80"/>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32">
                <a:moveTo>
                  <a:pt x="0" y="0"/>
                </a:moveTo>
                <a:lnTo>
                  <a:pt x="0" y="8"/>
                </a:lnTo>
                <a:lnTo>
                  <a:pt x="80" y="32"/>
                </a:lnTo>
                <a:lnTo>
                  <a:pt x="80" y="24"/>
                </a:lnTo>
                <a:lnTo>
                  <a:pt x="80" y="32"/>
                </a:lnTo>
                <a:lnTo>
                  <a:pt x="80" y="24"/>
                </a:lnTo>
                <a:lnTo>
                  <a:pt x="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155" name="Freeform 433"/>
          <p:cNvSpPr>
            <a:spLocks/>
          </p:cNvSpPr>
          <p:nvPr/>
        </p:nvSpPr>
        <p:spPr bwMode="auto">
          <a:xfrm>
            <a:off x="5634242" y="4577687"/>
            <a:ext cx="157163" cy="53975"/>
          </a:xfrm>
          <a:custGeom>
            <a:avLst/>
            <a:gdLst>
              <a:gd name="T0" fmla="*/ 2147483647 w 80"/>
              <a:gd name="T1" fmla="*/ 2147483647 h 24"/>
              <a:gd name="T2" fmla="*/ 2147483647 w 80"/>
              <a:gd name="T3" fmla="*/ 0 h 24"/>
              <a:gd name="T4" fmla="*/ 0 w 80"/>
              <a:gd name="T5" fmla="*/ 2147483647 h 24"/>
              <a:gd name="T6" fmla="*/ 0 w 80"/>
              <a:gd name="T7" fmla="*/ 2147483647 h 24"/>
              <a:gd name="T8" fmla="*/ 2147483647 w 80"/>
              <a:gd name="T9" fmla="*/ 2147483647 h 24"/>
              <a:gd name="T10" fmla="*/ 0 60000 65536"/>
              <a:gd name="T11" fmla="*/ 0 60000 65536"/>
              <a:gd name="T12" fmla="*/ 0 60000 65536"/>
              <a:gd name="T13" fmla="*/ 0 60000 65536"/>
              <a:gd name="T14" fmla="*/ 0 60000 65536"/>
              <a:gd name="T15" fmla="*/ 0 w 80"/>
              <a:gd name="T16" fmla="*/ 0 h 24"/>
              <a:gd name="T17" fmla="*/ 80 w 80"/>
              <a:gd name="T18" fmla="*/ 24 h 24"/>
            </a:gdLst>
            <a:ahLst/>
            <a:cxnLst>
              <a:cxn ang="T10">
                <a:pos x="T0" y="T1"/>
              </a:cxn>
              <a:cxn ang="T11">
                <a:pos x="T2" y="T3"/>
              </a:cxn>
              <a:cxn ang="T12">
                <a:pos x="T4" y="T5"/>
              </a:cxn>
              <a:cxn ang="T13">
                <a:pos x="T6" y="T7"/>
              </a:cxn>
              <a:cxn ang="T14">
                <a:pos x="T8" y="T9"/>
              </a:cxn>
            </a:cxnLst>
            <a:rect l="T15" t="T16" r="T17" b="T18"/>
            <a:pathLst>
              <a:path w="80" h="24">
                <a:moveTo>
                  <a:pt x="80" y="8"/>
                </a:moveTo>
                <a:lnTo>
                  <a:pt x="80" y="0"/>
                </a:lnTo>
                <a:lnTo>
                  <a:pt x="0" y="16"/>
                </a:lnTo>
                <a:lnTo>
                  <a:pt x="0" y="24"/>
                </a:lnTo>
                <a:lnTo>
                  <a:pt x="80" y="8"/>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156" name="Freeform 435"/>
          <p:cNvSpPr>
            <a:spLocks/>
          </p:cNvSpPr>
          <p:nvPr/>
        </p:nvSpPr>
        <p:spPr bwMode="auto">
          <a:xfrm>
            <a:off x="4667455" y="3809337"/>
            <a:ext cx="285750" cy="777875"/>
          </a:xfrm>
          <a:custGeom>
            <a:avLst/>
            <a:gdLst>
              <a:gd name="T0" fmla="*/ 2147483647 w 192"/>
              <a:gd name="T1" fmla="*/ 0 h 775"/>
              <a:gd name="T2" fmla="*/ 0 w 192"/>
              <a:gd name="T3" fmla="*/ 0 h 775"/>
              <a:gd name="T4" fmla="*/ 2147483647 w 192"/>
              <a:gd name="T5" fmla="*/ 2147483647 h 775"/>
              <a:gd name="T6" fmla="*/ 2147483647 w 192"/>
              <a:gd name="T7" fmla="*/ 2147483647 h 775"/>
              <a:gd name="T8" fmla="*/ 2147483647 w 192"/>
              <a:gd name="T9" fmla="*/ 2147483647 h 775"/>
              <a:gd name="T10" fmla="*/ 2147483647 w 192"/>
              <a:gd name="T11" fmla="*/ 2147483647 h 775"/>
              <a:gd name="T12" fmla="*/ 2147483647 w 192"/>
              <a:gd name="T13" fmla="*/ 0 h 775"/>
              <a:gd name="T14" fmla="*/ 0 60000 65536"/>
              <a:gd name="T15" fmla="*/ 0 60000 65536"/>
              <a:gd name="T16" fmla="*/ 0 60000 65536"/>
              <a:gd name="T17" fmla="*/ 0 60000 65536"/>
              <a:gd name="T18" fmla="*/ 0 60000 65536"/>
              <a:gd name="T19" fmla="*/ 0 60000 65536"/>
              <a:gd name="T20" fmla="*/ 0 60000 65536"/>
              <a:gd name="T21" fmla="*/ 0 w 192"/>
              <a:gd name="T22" fmla="*/ 0 h 775"/>
              <a:gd name="T23" fmla="*/ 192 w 192"/>
              <a:gd name="T24" fmla="*/ 775 h 7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2" h="775">
                <a:moveTo>
                  <a:pt x="8" y="0"/>
                </a:moveTo>
                <a:lnTo>
                  <a:pt x="0" y="0"/>
                </a:lnTo>
                <a:lnTo>
                  <a:pt x="184" y="767"/>
                </a:lnTo>
                <a:lnTo>
                  <a:pt x="184" y="775"/>
                </a:lnTo>
                <a:lnTo>
                  <a:pt x="192" y="767"/>
                </a:lnTo>
                <a:lnTo>
                  <a:pt x="8"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157" name="Rectangle 436"/>
          <p:cNvSpPr>
            <a:spLocks noChangeArrowheads="1"/>
          </p:cNvSpPr>
          <p:nvPr/>
        </p:nvSpPr>
        <p:spPr bwMode="auto">
          <a:xfrm>
            <a:off x="5634242" y="4577687"/>
            <a:ext cx="1588" cy="174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44159" name="Freeform 438"/>
          <p:cNvSpPr>
            <a:spLocks/>
          </p:cNvSpPr>
          <p:nvPr/>
        </p:nvSpPr>
        <p:spPr bwMode="auto">
          <a:xfrm>
            <a:off x="7610680" y="4901352"/>
            <a:ext cx="234950" cy="71438"/>
          </a:xfrm>
          <a:custGeom>
            <a:avLst/>
            <a:gdLst>
              <a:gd name="T0" fmla="*/ 0 w 120"/>
              <a:gd name="T1" fmla="*/ 0 h 32"/>
              <a:gd name="T2" fmla="*/ 0 w 120"/>
              <a:gd name="T3" fmla="*/ 2147483647 h 32"/>
              <a:gd name="T4" fmla="*/ 2147483647 w 120"/>
              <a:gd name="T5" fmla="*/ 2147483647 h 32"/>
              <a:gd name="T6" fmla="*/ 2147483647 w 120"/>
              <a:gd name="T7" fmla="*/ 2147483647 h 32"/>
              <a:gd name="T8" fmla="*/ 2147483647 w 120"/>
              <a:gd name="T9" fmla="*/ 2147483647 h 32"/>
              <a:gd name="T10" fmla="*/ 2147483647 w 120"/>
              <a:gd name="T11" fmla="*/ 2147483647 h 32"/>
              <a:gd name="T12" fmla="*/ 0 w 120"/>
              <a:gd name="T13" fmla="*/ 0 h 32"/>
              <a:gd name="T14" fmla="*/ 0 60000 65536"/>
              <a:gd name="T15" fmla="*/ 0 60000 65536"/>
              <a:gd name="T16" fmla="*/ 0 60000 65536"/>
              <a:gd name="T17" fmla="*/ 0 60000 65536"/>
              <a:gd name="T18" fmla="*/ 0 60000 65536"/>
              <a:gd name="T19" fmla="*/ 0 60000 65536"/>
              <a:gd name="T20" fmla="*/ 0 60000 65536"/>
              <a:gd name="T21" fmla="*/ 0 w 120"/>
              <a:gd name="T22" fmla="*/ 0 h 32"/>
              <a:gd name="T23" fmla="*/ 120 w 120"/>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32">
                <a:moveTo>
                  <a:pt x="0" y="0"/>
                </a:moveTo>
                <a:lnTo>
                  <a:pt x="0" y="8"/>
                </a:lnTo>
                <a:lnTo>
                  <a:pt x="88" y="32"/>
                </a:lnTo>
                <a:lnTo>
                  <a:pt x="120" y="24"/>
                </a:lnTo>
                <a:lnTo>
                  <a:pt x="88" y="24"/>
                </a:lnTo>
                <a:lnTo>
                  <a:pt x="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160" name="Freeform 439"/>
          <p:cNvSpPr>
            <a:spLocks/>
          </p:cNvSpPr>
          <p:nvPr/>
        </p:nvSpPr>
        <p:spPr bwMode="auto">
          <a:xfrm>
            <a:off x="7610680" y="4973255"/>
            <a:ext cx="173037" cy="71438"/>
          </a:xfrm>
          <a:custGeom>
            <a:avLst/>
            <a:gdLst>
              <a:gd name="T0" fmla="*/ 2147483647 w 88"/>
              <a:gd name="T1" fmla="*/ 2147483647 h 32"/>
              <a:gd name="T2" fmla="*/ 2147483647 w 88"/>
              <a:gd name="T3" fmla="*/ 0 h 32"/>
              <a:gd name="T4" fmla="*/ 0 w 88"/>
              <a:gd name="T5" fmla="*/ 2147483647 h 32"/>
              <a:gd name="T6" fmla="*/ 0 w 88"/>
              <a:gd name="T7" fmla="*/ 2147483647 h 32"/>
              <a:gd name="T8" fmla="*/ 2147483647 w 88"/>
              <a:gd name="T9" fmla="*/ 2147483647 h 32"/>
              <a:gd name="T10" fmla="*/ 0 60000 65536"/>
              <a:gd name="T11" fmla="*/ 0 60000 65536"/>
              <a:gd name="T12" fmla="*/ 0 60000 65536"/>
              <a:gd name="T13" fmla="*/ 0 60000 65536"/>
              <a:gd name="T14" fmla="*/ 0 60000 65536"/>
              <a:gd name="T15" fmla="*/ 0 w 88"/>
              <a:gd name="T16" fmla="*/ 0 h 32"/>
              <a:gd name="T17" fmla="*/ 88 w 88"/>
              <a:gd name="T18" fmla="*/ 32 h 32"/>
            </a:gdLst>
            <a:ahLst/>
            <a:cxnLst>
              <a:cxn ang="T10">
                <a:pos x="T0" y="T1"/>
              </a:cxn>
              <a:cxn ang="T11">
                <a:pos x="T2" y="T3"/>
              </a:cxn>
              <a:cxn ang="T12">
                <a:pos x="T4" y="T5"/>
              </a:cxn>
              <a:cxn ang="T13">
                <a:pos x="T6" y="T7"/>
              </a:cxn>
              <a:cxn ang="T14">
                <a:pos x="T8" y="T9"/>
              </a:cxn>
            </a:cxnLst>
            <a:rect l="T15" t="T16" r="T17" b="T18"/>
            <a:pathLst>
              <a:path w="88" h="32">
                <a:moveTo>
                  <a:pt x="88" y="8"/>
                </a:moveTo>
                <a:lnTo>
                  <a:pt x="88" y="0"/>
                </a:lnTo>
                <a:lnTo>
                  <a:pt x="0" y="24"/>
                </a:lnTo>
                <a:lnTo>
                  <a:pt x="0" y="32"/>
                </a:lnTo>
                <a:lnTo>
                  <a:pt x="88" y="8"/>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161" name="Freeform 441"/>
          <p:cNvSpPr>
            <a:spLocks/>
          </p:cNvSpPr>
          <p:nvPr/>
        </p:nvSpPr>
        <p:spPr bwMode="auto">
          <a:xfrm>
            <a:off x="4605543" y="3841646"/>
            <a:ext cx="330812" cy="1139265"/>
          </a:xfrm>
          <a:custGeom>
            <a:avLst/>
            <a:gdLst>
              <a:gd name="T0" fmla="*/ 2147483647 w 200"/>
              <a:gd name="T1" fmla="*/ 0 h 967"/>
              <a:gd name="T2" fmla="*/ 0 w 200"/>
              <a:gd name="T3" fmla="*/ 0 h 967"/>
              <a:gd name="T4" fmla="*/ 2147483647 w 200"/>
              <a:gd name="T5" fmla="*/ 2147483647 h 967"/>
              <a:gd name="T6" fmla="*/ 2147483647 w 200"/>
              <a:gd name="T7" fmla="*/ 2147483647 h 967"/>
              <a:gd name="T8" fmla="*/ 2147483647 w 200"/>
              <a:gd name="T9" fmla="*/ 2147483647 h 967"/>
              <a:gd name="T10" fmla="*/ 2147483647 w 200"/>
              <a:gd name="T11" fmla="*/ 2147483647 h 967"/>
              <a:gd name="T12" fmla="*/ 2147483647 w 200"/>
              <a:gd name="T13" fmla="*/ 0 h 967"/>
              <a:gd name="T14" fmla="*/ 0 60000 65536"/>
              <a:gd name="T15" fmla="*/ 0 60000 65536"/>
              <a:gd name="T16" fmla="*/ 0 60000 65536"/>
              <a:gd name="T17" fmla="*/ 0 60000 65536"/>
              <a:gd name="T18" fmla="*/ 0 60000 65536"/>
              <a:gd name="T19" fmla="*/ 0 60000 65536"/>
              <a:gd name="T20" fmla="*/ 0 60000 65536"/>
              <a:gd name="T21" fmla="*/ 0 w 200"/>
              <a:gd name="T22" fmla="*/ 0 h 967"/>
              <a:gd name="T23" fmla="*/ 200 w 200"/>
              <a:gd name="T24" fmla="*/ 967 h 9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0" h="967">
                <a:moveTo>
                  <a:pt x="8" y="0"/>
                </a:moveTo>
                <a:lnTo>
                  <a:pt x="0" y="0"/>
                </a:lnTo>
                <a:lnTo>
                  <a:pt x="192" y="959"/>
                </a:lnTo>
                <a:lnTo>
                  <a:pt x="192" y="967"/>
                </a:lnTo>
                <a:lnTo>
                  <a:pt x="200" y="959"/>
                </a:lnTo>
                <a:lnTo>
                  <a:pt x="8"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162" name="Rectangle 442"/>
          <p:cNvSpPr>
            <a:spLocks noChangeArrowheads="1"/>
          </p:cNvSpPr>
          <p:nvPr/>
        </p:nvSpPr>
        <p:spPr bwMode="auto">
          <a:xfrm>
            <a:off x="7610680" y="4977737"/>
            <a:ext cx="1587" cy="174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44165" name="Freeform 445"/>
          <p:cNvSpPr>
            <a:spLocks/>
          </p:cNvSpPr>
          <p:nvPr/>
        </p:nvSpPr>
        <p:spPr bwMode="auto">
          <a:xfrm>
            <a:off x="5634242" y="5240701"/>
            <a:ext cx="203200" cy="71438"/>
          </a:xfrm>
          <a:custGeom>
            <a:avLst/>
            <a:gdLst>
              <a:gd name="T0" fmla="*/ 0 w 104"/>
              <a:gd name="T1" fmla="*/ 0 h 32"/>
              <a:gd name="T2" fmla="*/ 0 w 104"/>
              <a:gd name="T3" fmla="*/ 2147483647 h 32"/>
              <a:gd name="T4" fmla="*/ 2147483647 w 104"/>
              <a:gd name="T5" fmla="*/ 2147483647 h 32"/>
              <a:gd name="T6" fmla="*/ 2147483647 w 104"/>
              <a:gd name="T7" fmla="*/ 2147483647 h 32"/>
              <a:gd name="T8" fmla="*/ 2147483647 w 104"/>
              <a:gd name="T9" fmla="*/ 2147483647 h 32"/>
              <a:gd name="T10" fmla="*/ 2147483647 w 104"/>
              <a:gd name="T11" fmla="*/ 2147483647 h 32"/>
              <a:gd name="T12" fmla="*/ 0 w 104"/>
              <a:gd name="T13" fmla="*/ 0 h 32"/>
              <a:gd name="T14" fmla="*/ 0 60000 65536"/>
              <a:gd name="T15" fmla="*/ 0 60000 65536"/>
              <a:gd name="T16" fmla="*/ 0 60000 65536"/>
              <a:gd name="T17" fmla="*/ 0 60000 65536"/>
              <a:gd name="T18" fmla="*/ 0 60000 65536"/>
              <a:gd name="T19" fmla="*/ 0 60000 65536"/>
              <a:gd name="T20" fmla="*/ 0 60000 65536"/>
              <a:gd name="T21" fmla="*/ 0 w 104"/>
              <a:gd name="T22" fmla="*/ 0 h 32"/>
              <a:gd name="T23" fmla="*/ 104 w 104"/>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32">
                <a:moveTo>
                  <a:pt x="0" y="0"/>
                </a:moveTo>
                <a:lnTo>
                  <a:pt x="0" y="8"/>
                </a:lnTo>
                <a:lnTo>
                  <a:pt x="80" y="32"/>
                </a:lnTo>
                <a:lnTo>
                  <a:pt x="104" y="24"/>
                </a:lnTo>
                <a:lnTo>
                  <a:pt x="80" y="24"/>
                </a:lnTo>
                <a:lnTo>
                  <a:pt x="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166" name="Freeform 446"/>
          <p:cNvSpPr>
            <a:spLocks/>
          </p:cNvSpPr>
          <p:nvPr/>
        </p:nvSpPr>
        <p:spPr bwMode="auto">
          <a:xfrm>
            <a:off x="5634242" y="5294676"/>
            <a:ext cx="157163" cy="71438"/>
          </a:xfrm>
          <a:custGeom>
            <a:avLst/>
            <a:gdLst>
              <a:gd name="T0" fmla="*/ 2147483647 w 80"/>
              <a:gd name="T1" fmla="*/ 2147483647 h 32"/>
              <a:gd name="T2" fmla="*/ 2147483647 w 80"/>
              <a:gd name="T3" fmla="*/ 0 h 32"/>
              <a:gd name="T4" fmla="*/ 0 w 80"/>
              <a:gd name="T5" fmla="*/ 2147483647 h 32"/>
              <a:gd name="T6" fmla="*/ 0 w 80"/>
              <a:gd name="T7" fmla="*/ 2147483647 h 32"/>
              <a:gd name="T8" fmla="*/ 2147483647 w 80"/>
              <a:gd name="T9" fmla="*/ 2147483647 h 32"/>
              <a:gd name="T10" fmla="*/ 0 60000 65536"/>
              <a:gd name="T11" fmla="*/ 0 60000 65536"/>
              <a:gd name="T12" fmla="*/ 0 60000 65536"/>
              <a:gd name="T13" fmla="*/ 0 60000 65536"/>
              <a:gd name="T14" fmla="*/ 0 60000 65536"/>
              <a:gd name="T15" fmla="*/ 0 w 80"/>
              <a:gd name="T16" fmla="*/ 0 h 32"/>
              <a:gd name="T17" fmla="*/ 80 w 80"/>
              <a:gd name="T18" fmla="*/ 32 h 32"/>
            </a:gdLst>
            <a:ahLst/>
            <a:cxnLst>
              <a:cxn ang="T10">
                <a:pos x="T0" y="T1"/>
              </a:cxn>
              <a:cxn ang="T11">
                <a:pos x="T2" y="T3"/>
              </a:cxn>
              <a:cxn ang="T12">
                <a:pos x="T4" y="T5"/>
              </a:cxn>
              <a:cxn ang="T13">
                <a:pos x="T6" y="T7"/>
              </a:cxn>
              <a:cxn ang="T14">
                <a:pos x="T8" y="T9"/>
              </a:cxn>
            </a:cxnLst>
            <a:rect l="T15" t="T16" r="T17" b="T18"/>
            <a:pathLst>
              <a:path w="80" h="32">
                <a:moveTo>
                  <a:pt x="80" y="8"/>
                </a:moveTo>
                <a:lnTo>
                  <a:pt x="80" y="0"/>
                </a:lnTo>
                <a:lnTo>
                  <a:pt x="0" y="24"/>
                </a:lnTo>
                <a:lnTo>
                  <a:pt x="0" y="32"/>
                </a:lnTo>
                <a:lnTo>
                  <a:pt x="80" y="8"/>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167" name="Freeform 448"/>
          <p:cNvSpPr>
            <a:spLocks/>
          </p:cNvSpPr>
          <p:nvPr/>
        </p:nvSpPr>
        <p:spPr bwMode="auto">
          <a:xfrm>
            <a:off x="4525679" y="3831562"/>
            <a:ext cx="333375" cy="1473200"/>
          </a:xfrm>
          <a:custGeom>
            <a:avLst/>
            <a:gdLst>
              <a:gd name="T0" fmla="*/ 2147483647 w 216"/>
              <a:gd name="T1" fmla="*/ 0 h 1191"/>
              <a:gd name="T2" fmla="*/ 0 w 216"/>
              <a:gd name="T3" fmla="*/ 0 h 1191"/>
              <a:gd name="T4" fmla="*/ 2147483647 w 216"/>
              <a:gd name="T5" fmla="*/ 2147483647 h 1191"/>
              <a:gd name="T6" fmla="*/ 2147483647 w 216"/>
              <a:gd name="T7" fmla="*/ 2147483647 h 1191"/>
              <a:gd name="T8" fmla="*/ 2147483647 w 216"/>
              <a:gd name="T9" fmla="*/ 2147483647 h 1191"/>
              <a:gd name="T10" fmla="*/ 2147483647 w 216"/>
              <a:gd name="T11" fmla="*/ 2147483647 h 1191"/>
              <a:gd name="T12" fmla="*/ 2147483647 w 216"/>
              <a:gd name="T13" fmla="*/ 0 h 1191"/>
              <a:gd name="T14" fmla="*/ 0 60000 65536"/>
              <a:gd name="T15" fmla="*/ 0 60000 65536"/>
              <a:gd name="T16" fmla="*/ 0 60000 65536"/>
              <a:gd name="T17" fmla="*/ 0 60000 65536"/>
              <a:gd name="T18" fmla="*/ 0 60000 65536"/>
              <a:gd name="T19" fmla="*/ 0 60000 65536"/>
              <a:gd name="T20" fmla="*/ 0 60000 65536"/>
              <a:gd name="T21" fmla="*/ 0 w 216"/>
              <a:gd name="T22" fmla="*/ 0 h 1191"/>
              <a:gd name="T23" fmla="*/ 216 w 216"/>
              <a:gd name="T24" fmla="*/ 1191 h 11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6" h="1191">
                <a:moveTo>
                  <a:pt x="8" y="0"/>
                </a:moveTo>
                <a:lnTo>
                  <a:pt x="0" y="0"/>
                </a:lnTo>
                <a:lnTo>
                  <a:pt x="208" y="1183"/>
                </a:lnTo>
                <a:lnTo>
                  <a:pt x="208" y="1191"/>
                </a:lnTo>
                <a:lnTo>
                  <a:pt x="216" y="1183"/>
                </a:lnTo>
                <a:lnTo>
                  <a:pt x="8"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168" name="Rectangle 449"/>
          <p:cNvSpPr>
            <a:spLocks noChangeArrowheads="1"/>
          </p:cNvSpPr>
          <p:nvPr/>
        </p:nvSpPr>
        <p:spPr bwMode="auto">
          <a:xfrm>
            <a:off x="5618367" y="5285712"/>
            <a:ext cx="1588" cy="174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44170" name="Freeform 451"/>
          <p:cNvSpPr>
            <a:spLocks/>
          </p:cNvSpPr>
          <p:nvPr/>
        </p:nvSpPr>
        <p:spPr bwMode="auto">
          <a:xfrm>
            <a:off x="7642430" y="5585750"/>
            <a:ext cx="234950" cy="71437"/>
          </a:xfrm>
          <a:custGeom>
            <a:avLst/>
            <a:gdLst>
              <a:gd name="T0" fmla="*/ 0 w 120"/>
              <a:gd name="T1" fmla="*/ 0 h 32"/>
              <a:gd name="T2" fmla="*/ 0 w 120"/>
              <a:gd name="T3" fmla="*/ 2147483647 h 32"/>
              <a:gd name="T4" fmla="*/ 2147483647 w 120"/>
              <a:gd name="T5" fmla="*/ 2147483647 h 32"/>
              <a:gd name="T6" fmla="*/ 2147483647 w 120"/>
              <a:gd name="T7" fmla="*/ 2147483647 h 32"/>
              <a:gd name="T8" fmla="*/ 2147483647 w 120"/>
              <a:gd name="T9" fmla="*/ 2147483647 h 32"/>
              <a:gd name="T10" fmla="*/ 2147483647 w 120"/>
              <a:gd name="T11" fmla="*/ 2147483647 h 32"/>
              <a:gd name="T12" fmla="*/ 0 w 120"/>
              <a:gd name="T13" fmla="*/ 0 h 32"/>
              <a:gd name="T14" fmla="*/ 0 60000 65536"/>
              <a:gd name="T15" fmla="*/ 0 60000 65536"/>
              <a:gd name="T16" fmla="*/ 0 60000 65536"/>
              <a:gd name="T17" fmla="*/ 0 60000 65536"/>
              <a:gd name="T18" fmla="*/ 0 60000 65536"/>
              <a:gd name="T19" fmla="*/ 0 60000 65536"/>
              <a:gd name="T20" fmla="*/ 0 60000 65536"/>
              <a:gd name="T21" fmla="*/ 0 w 120"/>
              <a:gd name="T22" fmla="*/ 0 h 32"/>
              <a:gd name="T23" fmla="*/ 120 w 120"/>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32">
                <a:moveTo>
                  <a:pt x="0" y="0"/>
                </a:moveTo>
                <a:lnTo>
                  <a:pt x="0" y="8"/>
                </a:lnTo>
                <a:lnTo>
                  <a:pt x="88" y="32"/>
                </a:lnTo>
                <a:lnTo>
                  <a:pt x="120" y="24"/>
                </a:lnTo>
                <a:lnTo>
                  <a:pt x="88" y="24"/>
                </a:lnTo>
                <a:lnTo>
                  <a:pt x="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171" name="Freeform 452"/>
          <p:cNvSpPr>
            <a:spLocks/>
          </p:cNvSpPr>
          <p:nvPr/>
        </p:nvSpPr>
        <p:spPr bwMode="auto">
          <a:xfrm>
            <a:off x="7642430" y="5639725"/>
            <a:ext cx="173037" cy="71437"/>
          </a:xfrm>
          <a:custGeom>
            <a:avLst/>
            <a:gdLst>
              <a:gd name="T0" fmla="*/ 2147483647 w 88"/>
              <a:gd name="T1" fmla="*/ 2147483647 h 32"/>
              <a:gd name="T2" fmla="*/ 2147483647 w 88"/>
              <a:gd name="T3" fmla="*/ 0 h 32"/>
              <a:gd name="T4" fmla="*/ 0 w 88"/>
              <a:gd name="T5" fmla="*/ 2147483647 h 32"/>
              <a:gd name="T6" fmla="*/ 0 w 88"/>
              <a:gd name="T7" fmla="*/ 2147483647 h 32"/>
              <a:gd name="T8" fmla="*/ 2147483647 w 88"/>
              <a:gd name="T9" fmla="*/ 2147483647 h 32"/>
              <a:gd name="T10" fmla="*/ 0 60000 65536"/>
              <a:gd name="T11" fmla="*/ 0 60000 65536"/>
              <a:gd name="T12" fmla="*/ 0 60000 65536"/>
              <a:gd name="T13" fmla="*/ 0 60000 65536"/>
              <a:gd name="T14" fmla="*/ 0 60000 65536"/>
              <a:gd name="T15" fmla="*/ 0 w 88"/>
              <a:gd name="T16" fmla="*/ 0 h 32"/>
              <a:gd name="T17" fmla="*/ 88 w 88"/>
              <a:gd name="T18" fmla="*/ 32 h 32"/>
            </a:gdLst>
            <a:ahLst/>
            <a:cxnLst>
              <a:cxn ang="T10">
                <a:pos x="T0" y="T1"/>
              </a:cxn>
              <a:cxn ang="T11">
                <a:pos x="T2" y="T3"/>
              </a:cxn>
              <a:cxn ang="T12">
                <a:pos x="T4" y="T5"/>
              </a:cxn>
              <a:cxn ang="T13">
                <a:pos x="T6" y="T7"/>
              </a:cxn>
              <a:cxn ang="T14">
                <a:pos x="T8" y="T9"/>
              </a:cxn>
            </a:cxnLst>
            <a:rect l="T15" t="T16" r="T17" b="T18"/>
            <a:pathLst>
              <a:path w="88" h="32">
                <a:moveTo>
                  <a:pt x="88" y="8"/>
                </a:moveTo>
                <a:lnTo>
                  <a:pt x="88" y="0"/>
                </a:lnTo>
                <a:lnTo>
                  <a:pt x="0" y="24"/>
                </a:lnTo>
                <a:lnTo>
                  <a:pt x="0" y="32"/>
                </a:lnTo>
                <a:lnTo>
                  <a:pt x="88" y="8"/>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172" name="Freeform 454"/>
          <p:cNvSpPr>
            <a:spLocks/>
          </p:cNvSpPr>
          <p:nvPr/>
        </p:nvSpPr>
        <p:spPr bwMode="auto">
          <a:xfrm>
            <a:off x="4456317" y="3850612"/>
            <a:ext cx="298450" cy="1801813"/>
          </a:xfrm>
          <a:custGeom>
            <a:avLst/>
            <a:gdLst>
              <a:gd name="T0" fmla="*/ 2147483647 w 216"/>
              <a:gd name="T1" fmla="*/ 0 h 1407"/>
              <a:gd name="T2" fmla="*/ 0 w 216"/>
              <a:gd name="T3" fmla="*/ 0 h 1407"/>
              <a:gd name="T4" fmla="*/ 2147483647 w 216"/>
              <a:gd name="T5" fmla="*/ 2147483647 h 1407"/>
              <a:gd name="T6" fmla="*/ 2147483647 w 216"/>
              <a:gd name="T7" fmla="*/ 2147483647 h 1407"/>
              <a:gd name="T8" fmla="*/ 2147483647 w 216"/>
              <a:gd name="T9" fmla="*/ 2147483647 h 1407"/>
              <a:gd name="T10" fmla="*/ 2147483647 w 216"/>
              <a:gd name="T11" fmla="*/ 2147483647 h 1407"/>
              <a:gd name="T12" fmla="*/ 2147483647 w 216"/>
              <a:gd name="T13" fmla="*/ 0 h 1407"/>
              <a:gd name="T14" fmla="*/ 0 60000 65536"/>
              <a:gd name="T15" fmla="*/ 0 60000 65536"/>
              <a:gd name="T16" fmla="*/ 0 60000 65536"/>
              <a:gd name="T17" fmla="*/ 0 60000 65536"/>
              <a:gd name="T18" fmla="*/ 0 60000 65536"/>
              <a:gd name="T19" fmla="*/ 0 60000 65536"/>
              <a:gd name="T20" fmla="*/ 0 60000 65536"/>
              <a:gd name="T21" fmla="*/ 0 w 216"/>
              <a:gd name="T22" fmla="*/ 0 h 1407"/>
              <a:gd name="T23" fmla="*/ 216 w 216"/>
              <a:gd name="T24" fmla="*/ 1407 h 140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6" h="1407">
                <a:moveTo>
                  <a:pt x="8" y="0"/>
                </a:moveTo>
                <a:lnTo>
                  <a:pt x="0" y="0"/>
                </a:lnTo>
                <a:lnTo>
                  <a:pt x="208" y="1399"/>
                </a:lnTo>
                <a:lnTo>
                  <a:pt x="208" y="1407"/>
                </a:lnTo>
                <a:lnTo>
                  <a:pt x="216" y="1399"/>
                </a:lnTo>
                <a:lnTo>
                  <a:pt x="8"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174" name="Rectangle 456"/>
          <p:cNvSpPr>
            <a:spLocks noChangeArrowheads="1"/>
          </p:cNvSpPr>
          <p:nvPr/>
        </p:nvSpPr>
        <p:spPr bwMode="auto">
          <a:xfrm>
            <a:off x="5540580" y="3887125"/>
            <a:ext cx="15875" cy="3381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75" name="Rectangle 457"/>
          <p:cNvSpPr>
            <a:spLocks noChangeArrowheads="1"/>
          </p:cNvSpPr>
          <p:nvPr/>
        </p:nvSpPr>
        <p:spPr bwMode="auto">
          <a:xfrm>
            <a:off x="5116717" y="4176050"/>
            <a:ext cx="423863"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76" name="Rectangle 458"/>
          <p:cNvSpPr>
            <a:spLocks noChangeArrowheads="1"/>
          </p:cNvSpPr>
          <p:nvPr/>
        </p:nvSpPr>
        <p:spPr bwMode="auto">
          <a:xfrm>
            <a:off x="5116717" y="3855375"/>
            <a:ext cx="15875" cy="3206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77" name="Rectangle 459"/>
          <p:cNvSpPr>
            <a:spLocks noChangeArrowheads="1"/>
          </p:cNvSpPr>
          <p:nvPr/>
        </p:nvSpPr>
        <p:spPr bwMode="auto">
          <a:xfrm>
            <a:off x="5164342" y="3833150"/>
            <a:ext cx="457200" cy="152400"/>
          </a:xfrm>
          <a:prstGeom prst="rect">
            <a:avLst/>
          </a:prstGeom>
          <a:noFill/>
          <a:ln w="9525">
            <a:noFill/>
            <a:miter lim="800000"/>
            <a:headEnd/>
            <a:tailEnd/>
          </a:ln>
        </p:spPr>
        <p:txBody>
          <a:bodyPr wrap="none" lIns="0" tIns="0" rIns="0" bIns="0">
            <a:spAutoFit/>
          </a:bodyPr>
          <a:lstStyle/>
          <a:p>
            <a:r>
              <a:rPr lang="en-US" sz="1000" b="1" u="none" dirty="0">
                <a:solidFill>
                  <a:srgbClr val="000000"/>
                </a:solidFill>
              </a:rPr>
              <a:t>request</a:t>
            </a:r>
            <a:endParaRPr lang="en-US" sz="2800" b="1" dirty="0"/>
          </a:p>
        </p:txBody>
      </p:sp>
      <p:sp>
        <p:nvSpPr>
          <p:cNvPr id="44179" name="Rectangle 461"/>
          <p:cNvSpPr>
            <a:spLocks noChangeArrowheads="1"/>
          </p:cNvSpPr>
          <p:nvPr/>
        </p:nvSpPr>
        <p:spPr bwMode="auto">
          <a:xfrm>
            <a:off x="6974092" y="4179225"/>
            <a:ext cx="423863" cy="31750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80" name="Rectangle 462"/>
          <p:cNvSpPr>
            <a:spLocks noChangeArrowheads="1"/>
          </p:cNvSpPr>
          <p:nvPr/>
        </p:nvSpPr>
        <p:spPr bwMode="auto">
          <a:xfrm>
            <a:off x="6974092" y="4179225"/>
            <a:ext cx="439738"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81" name="Rectangle 463"/>
          <p:cNvSpPr>
            <a:spLocks noChangeArrowheads="1"/>
          </p:cNvSpPr>
          <p:nvPr/>
        </p:nvSpPr>
        <p:spPr bwMode="auto">
          <a:xfrm>
            <a:off x="7397955" y="4179225"/>
            <a:ext cx="15875" cy="3365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82" name="Rectangle 464"/>
          <p:cNvSpPr>
            <a:spLocks noChangeArrowheads="1"/>
          </p:cNvSpPr>
          <p:nvPr/>
        </p:nvSpPr>
        <p:spPr bwMode="auto">
          <a:xfrm>
            <a:off x="6974092" y="4496725"/>
            <a:ext cx="423863"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83" name="Rectangle 465"/>
          <p:cNvSpPr>
            <a:spLocks noChangeArrowheads="1"/>
          </p:cNvSpPr>
          <p:nvPr/>
        </p:nvSpPr>
        <p:spPr bwMode="auto">
          <a:xfrm>
            <a:off x="6964285" y="4141125"/>
            <a:ext cx="457200" cy="152400"/>
          </a:xfrm>
          <a:prstGeom prst="rect">
            <a:avLst/>
          </a:prstGeom>
          <a:noFill/>
          <a:ln w="9525">
            <a:noFill/>
            <a:miter lim="800000"/>
            <a:headEnd/>
            <a:tailEnd/>
          </a:ln>
        </p:spPr>
        <p:txBody>
          <a:bodyPr wrap="none" lIns="0" tIns="0" rIns="0" bIns="0">
            <a:spAutoFit/>
          </a:bodyPr>
          <a:lstStyle/>
          <a:p>
            <a:r>
              <a:rPr lang="en-US" sz="1000" b="1" u="none" dirty="0">
                <a:solidFill>
                  <a:srgbClr val="000000"/>
                </a:solidFill>
              </a:rPr>
              <a:t>request</a:t>
            </a:r>
            <a:endParaRPr lang="en-US" sz="2800" b="1" dirty="0"/>
          </a:p>
        </p:txBody>
      </p:sp>
      <p:sp>
        <p:nvSpPr>
          <p:cNvPr id="44184" name="Rectangle 466"/>
          <p:cNvSpPr>
            <a:spLocks noChangeArrowheads="1"/>
          </p:cNvSpPr>
          <p:nvPr/>
        </p:nvSpPr>
        <p:spPr bwMode="auto">
          <a:xfrm>
            <a:off x="6991180" y="4322100"/>
            <a:ext cx="711200" cy="152400"/>
          </a:xfrm>
          <a:prstGeom prst="rect">
            <a:avLst/>
          </a:prstGeom>
          <a:noFill/>
          <a:ln w="9525">
            <a:noFill/>
            <a:miter lim="800000"/>
            <a:headEnd/>
            <a:tailEnd/>
          </a:ln>
        </p:spPr>
        <p:txBody>
          <a:bodyPr wrap="none" lIns="0" tIns="0" rIns="0" bIns="0">
            <a:spAutoFit/>
          </a:bodyPr>
          <a:lstStyle/>
          <a:p>
            <a:r>
              <a:rPr lang="en-US" sz="1000" b="1" u="none" dirty="0">
                <a:solidFill>
                  <a:srgbClr val="000000"/>
                </a:solidFill>
              </a:rPr>
              <a:t>dispatching</a:t>
            </a:r>
            <a:endParaRPr lang="en-US" sz="2800" b="1" dirty="0"/>
          </a:p>
        </p:txBody>
      </p:sp>
      <p:sp>
        <p:nvSpPr>
          <p:cNvPr id="44185" name="Rectangle 467"/>
          <p:cNvSpPr>
            <a:spLocks noChangeArrowheads="1"/>
          </p:cNvSpPr>
          <p:nvPr/>
        </p:nvSpPr>
        <p:spPr bwMode="auto">
          <a:xfrm>
            <a:off x="5116717" y="4417350"/>
            <a:ext cx="423863" cy="3206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86" name="Rectangle 468"/>
          <p:cNvSpPr>
            <a:spLocks noChangeArrowheads="1"/>
          </p:cNvSpPr>
          <p:nvPr/>
        </p:nvSpPr>
        <p:spPr bwMode="auto">
          <a:xfrm>
            <a:off x="5116717" y="4417350"/>
            <a:ext cx="439738"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87" name="Rectangle 469"/>
          <p:cNvSpPr>
            <a:spLocks noChangeArrowheads="1"/>
          </p:cNvSpPr>
          <p:nvPr/>
        </p:nvSpPr>
        <p:spPr bwMode="auto">
          <a:xfrm>
            <a:off x="5540580" y="4417350"/>
            <a:ext cx="15875" cy="3381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88" name="Rectangle 470"/>
          <p:cNvSpPr>
            <a:spLocks noChangeArrowheads="1"/>
          </p:cNvSpPr>
          <p:nvPr/>
        </p:nvSpPr>
        <p:spPr bwMode="auto">
          <a:xfrm>
            <a:off x="5116717" y="4738025"/>
            <a:ext cx="423863"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89" name="Rectangle 471"/>
          <p:cNvSpPr>
            <a:spLocks noChangeArrowheads="1"/>
          </p:cNvSpPr>
          <p:nvPr/>
        </p:nvSpPr>
        <p:spPr bwMode="auto">
          <a:xfrm>
            <a:off x="5116717" y="4417350"/>
            <a:ext cx="15875" cy="3206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90" name="Rectangle 472"/>
          <p:cNvSpPr>
            <a:spLocks noChangeArrowheads="1"/>
          </p:cNvSpPr>
          <p:nvPr/>
        </p:nvSpPr>
        <p:spPr bwMode="auto">
          <a:xfrm>
            <a:off x="5178630" y="4417350"/>
            <a:ext cx="77787"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b</a:t>
            </a:r>
            <a:endParaRPr lang="en-US" sz="2800" b="1"/>
          </a:p>
        </p:txBody>
      </p:sp>
      <p:sp>
        <p:nvSpPr>
          <p:cNvPr id="44191" name="Rectangle 473"/>
          <p:cNvSpPr>
            <a:spLocks noChangeArrowheads="1"/>
          </p:cNvSpPr>
          <p:nvPr/>
        </p:nvSpPr>
        <p:spPr bwMode="auto">
          <a:xfrm>
            <a:off x="5242130" y="4417350"/>
            <a:ext cx="315912"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roker</a:t>
            </a:r>
            <a:endParaRPr lang="en-US" sz="2800" b="1"/>
          </a:p>
        </p:txBody>
      </p:sp>
      <p:sp>
        <p:nvSpPr>
          <p:cNvPr id="44192" name="Rectangle 474"/>
          <p:cNvSpPr>
            <a:spLocks noChangeArrowheads="1"/>
          </p:cNvSpPr>
          <p:nvPr/>
        </p:nvSpPr>
        <p:spPr bwMode="auto">
          <a:xfrm>
            <a:off x="5178630" y="4599912"/>
            <a:ext cx="496931" cy="153888"/>
          </a:xfrm>
          <a:prstGeom prst="rect">
            <a:avLst/>
          </a:prstGeom>
          <a:noFill/>
          <a:ln w="9525">
            <a:noFill/>
            <a:miter lim="800000"/>
            <a:headEnd/>
            <a:tailEnd/>
          </a:ln>
        </p:spPr>
        <p:txBody>
          <a:bodyPr wrap="none" lIns="0" tIns="0" rIns="0" bIns="0">
            <a:spAutoFit/>
          </a:bodyPr>
          <a:lstStyle/>
          <a:p>
            <a:r>
              <a:rPr lang="en-US" sz="1000" b="1" u="none" dirty="0" smtClean="0">
                <a:solidFill>
                  <a:srgbClr val="000000"/>
                </a:solidFill>
              </a:rPr>
              <a:t>features</a:t>
            </a:r>
            <a:endParaRPr lang="en-US" sz="2800" b="1" dirty="0"/>
          </a:p>
        </p:txBody>
      </p:sp>
      <p:sp>
        <p:nvSpPr>
          <p:cNvPr id="44193" name="Rectangle 475"/>
          <p:cNvSpPr>
            <a:spLocks noChangeArrowheads="1"/>
          </p:cNvSpPr>
          <p:nvPr/>
        </p:nvSpPr>
        <p:spPr bwMode="auto">
          <a:xfrm>
            <a:off x="6983617" y="4817400"/>
            <a:ext cx="422275" cy="3206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94" name="Rectangle 476"/>
          <p:cNvSpPr>
            <a:spLocks noChangeArrowheads="1"/>
          </p:cNvSpPr>
          <p:nvPr/>
        </p:nvSpPr>
        <p:spPr bwMode="auto">
          <a:xfrm>
            <a:off x="6983617" y="4817400"/>
            <a:ext cx="438150"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95" name="Rectangle 477"/>
          <p:cNvSpPr>
            <a:spLocks noChangeArrowheads="1"/>
          </p:cNvSpPr>
          <p:nvPr/>
        </p:nvSpPr>
        <p:spPr bwMode="auto">
          <a:xfrm>
            <a:off x="7405892" y="4817400"/>
            <a:ext cx="15875" cy="3381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96" name="Rectangle 478"/>
          <p:cNvSpPr>
            <a:spLocks noChangeArrowheads="1"/>
          </p:cNvSpPr>
          <p:nvPr/>
        </p:nvSpPr>
        <p:spPr bwMode="auto">
          <a:xfrm>
            <a:off x="6983617" y="5138075"/>
            <a:ext cx="422275"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97" name="Rectangle 479"/>
          <p:cNvSpPr>
            <a:spLocks noChangeArrowheads="1"/>
          </p:cNvSpPr>
          <p:nvPr/>
        </p:nvSpPr>
        <p:spPr bwMode="auto">
          <a:xfrm>
            <a:off x="6983617" y="4817400"/>
            <a:ext cx="14288" cy="3206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198" name="Rectangle 480"/>
          <p:cNvSpPr>
            <a:spLocks noChangeArrowheads="1"/>
          </p:cNvSpPr>
          <p:nvPr/>
        </p:nvSpPr>
        <p:spPr bwMode="auto">
          <a:xfrm>
            <a:off x="6877250" y="4834862"/>
            <a:ext cx="684212" cy="152400"/>
          </a:xfrm>
          <a:prstGeom prst="rect">
            <a:avLst/>
          </a:prstGeom>
          <a:noFill/>
          <a:ln w="9525">
            <a:noFill/>
            <a:miter lim="800000"/>
            <a:headEnd/>
            <a:tailEnd/>
          </a:ln>
        </p:spPr>
        <p:txBody>
          <a:bodyPr wrap="none" lIns="0" tIns="0" rIns="0" bIns="0">
            <a:spAutoFit/>
          </a:bodyPr>
          <a:lstStyle/>
          <a:p>
            <a:r>
              <a:rPr lang="en-US" sz="1000" b="1" u="none" dirty="0">
                <a:solidFill>
                  <a:srgbClr val="000000"/>
                </a:solidFill>
              </a:rPr>
              <a:t>component</a:t>
            </a:r>
            <a:endParaRPr lang="en-US" sz="2800" b="1" dirty="0"/>
          </a:p>
        </p:txBody>
      </p:sp>
      <p:sp>
        <p:nvSpPr>
          <p:cNvPr id="44199" name="Rectangle 481"/>
          <p:cNvSpPr>
            <a:spLocks noChangeArrowheads="1"/>
          </p:cNvSpPr>
          <p:nvPr/>
        </p:nvSpPr>
        <p:spPr bwMode="auto">
          <a:xfrm>
            <a:off x="7029655" y="4999962"/>
            <a:ext cx="41910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access</a:t>
            </a:r>
            <a:endParaRPr lang="en-US" sz="2800" b="1"/>
          </a:p>
        </p:txBody>
      </p:sp>
      <p:sp>
        <p:nvSpPr>
          <p:cNvPr id="44200" name="Rectangle 482"/>
          <p:cNvSpPr>
            <a:spLocks noChangeArrowheads="1"/>
          </p:cNvSpPr>
          <p:nvPr/>
        </p:nvSpPr>
        <p:spPr bwMode="auto">
          <a:xfrm>
            <a:off x="5021467" y="5107912"/>
            <a:ext cx="423863" cy="3206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201" name="Rectangle 483"/>
          <p:cNvSpPr>
            <a:spLocks noChangeArrowheads="1"/>
          </p:cNvSpPr>
          <p:nvPr/>
        </p:nvSpPr>
        <p:spPr bwMode="auto">
          <a:xfrm>
            <a:off x="5021467" y="5107912"/>
            <a:ext cx="439738"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202" name="Rectangle 484"/>
          <p:cNvSpPr>
            <a:spLocks noChangeArrowheads="1"/>
          </p:cNvSpPr>
          <p:nvPr/>
        </p:nvSpPr>
        <p:spPr bwMode="auto">
          <a:xfrm>
            <a:off x="5445330" y="5107912"/>
            <a:ext cx="15875" cy="3381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203" name="Rectangle 485"/>
          <p:cNvSpPr>
            <a:spLocks noChangeArrowheads="1"/>
          </p:cNvSpPr>
          <p:nvPr/>
        </p:nvSpPr>
        <p:spPr bwMode="auto">
          <a:xfrm>
            <a:off x="5021467" y="5428587"/>
            <a:ext cx="423863"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204" name="Rectangle 486"/>
          <p:cNvSpPr>
            <a:spLocks noChangeArrowheads="1"/>
          </p:cNvSpPr>
          <p:nvPr/>
        </p:nvSpPr>
        <p:spPr bwMode="auto">
          <a:xfrm>
            <a:off x="5021467" y="5107912"/>
            <a:ext cx="15875" cy="3206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205" name="Rectangle 487"/>
          <p:cNvSpPr>
            <a:spLocks noChangeArrowheads="1"/>
          </p:cNvSpPr>
          <p:nvPr/>
        </p:nvSpPr>
        <p:spPr bwMode="auto">
          <a:xfrm>
            <a:off x="5033232" y="5107912"/>
            <a:ext cx="397545" cy="153888"/>
          </a:xfrm>
          <a:prstGeom prst="rect">
            <a:avLst/>
          </a:prstGeom>
          <a:noFill/>
          <a:ln w="9525">
            <a:noFill/>
            <a:miter lim="800000"/>
            <a:headEnd/>
            <a:tailEnd/>
          </a:ln>
        </p:spPr>
        <p:txBody>
          <a:bodyPr wrap="none" lIns="0" tIns="0" rIns="0" bIns="0">
            <a:spAutoFit/>
          </a:bodyPr>
          <a:lstStyle/>
          <a:p>
            <a:r>
              <a:rPr lang="en-US" sz="1000" b="1" u="none" dirty="0" smtClean="0">
                <a:solidFill>
                  <a:srgbClr val="000000"/>
                </a:solidFill>
              </a:rPr>
              <a:t>broker</a:t>
            </a:r>
            <a:endParaRPr lang="en-US" sz="2800" b="1" dirty="0"/>
          </a:p>
        </p:txBody>
      </p:sp>
      <p:sp>
        <p:nvSpPr>
          <p:cNvPr id="44206" name="Rectangle 488"/>
          <p:cNvSpPr>
            <a:spLocks noChangeArrowheads="1"/>
          </p:cNvSpPr>
          <p:nvPr/>
        </p:nvSpPr>
        <p:spPr bwMode="auto">
          <a:xfrm>
            <a:off x="4830032" y="5304762"/>
            <a:ext cx="766235" cy="153888"/>
          </a:xfrm>
          <a:prstGeom prst="rect">
            <a:avLst/>
          </a:prstGeom>
          <a:noFill/>
          <a:ln w="9525">
            <a:noFill/>
            <a:miter lim="800000"/>
            <a:headEnd/>
            <a:tailEnd/>
          </a:ln>
        </p:spPr>
        <p:txBody>
          <a:bodyPr wrap="none" lIns="0" tIns="0" rIns="0" bIns="0">
            <a:spAutoFit/>
          </a:bodyPr>
          <a:lstStyle/>
          <a:p>
            <a:r>
              <a:rPr lang="en-US" sz="1000" b="1" u="none" dirty="0" smtClean="0">
                <a:solidFill>
                  <a:srgbClr val="000000"/>
                </a:solidFill>
              </a:rPr>
              <a:t>concurrency</a:t>
            </a:r>
            <a:endParaRPr lang="en-US" sz="2800" b="1" dirty="0"/>
          </a:p>
        </p:txBody>
      </p:sp>
      <p:sp>
        <p:nvSpPr>
          <p:cNvPr id="44207" name="Rectangle 489"/>
          <p:cNvSpPr>
            <a:spLocks noChangeArrowheads="1"/>
          </p:cNvSpPr>
          <p:nvPr/>
        </p:nvSpPr>
        <p:spPr bwMode="auto">
          <a:xfrm>
            <a:off x="7055055" y="5485737"/>
            <a:ext cx="612775" cy="3190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208" name="Rectangle 490"/>
          <p:cNvSpPr>
            <a:spLocks noChangeArrowheads="1"/>
          </p:cNvSpPr>
          <p:nvPr/>
        </p:nvSpPr>
        <p:spPr bwMode="auto">
          <a:xfrm>
            <a:off x="7055055" y="5485737"/>
            <a:ext cx="628650"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209" name="Rectangle 491"/>
          <p:cNvSpPr>
            <a:spLocks noChangeArrowheads="1"/>
          </p:cNvSpPr>
          <p:nvPr/>
        </p:nvSpPr>
        <p:spPr bwMode="auto">
          <a:xfrm>
            <a:off x="7564642" y="5461925"/>
            <a:ext cx="15875" cy="3381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210" name="Rectangle 492"/>
          <p:cNvSpPr>
            <a:spLocks noChangeArrowheads="1"/>
          </p:cNvSpPr>
          <p:nvPr/>
        </p:nvSpPr>
        <p:spPr bwMode="auto">
          <a:xfrm>
            <a:off x="7055055" y="5485737"/>
            <a:ext cx="15875" cy="31908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211" name="Rectangle 493"/>
          <p:cNvSpPr>
            <a:spLocks noChangeArrowheads="1"/>
          </p:cNvSpPr>
          <p:nvPr/>
        </p:nvSpPr>
        <p:spPr bwMode="auto">
          <a:xfrm>
            <a:off x="6921325" y="5471450"/>
            <a:ext cx="684212" cy="152400"/>
          </a:xfrm>
          <a:prstGeom prst="rect">
            <a:avLst/>
          </a:prstGeom>
          <a:noFill/>
          <a:ln w="9525">
            <a:noFill/>
            <a:miter lim="800000"/>
            <a:headEnd/>
            <a:tailEnd/>
          </a:ln>
        </p:spPr>
        <p:txBody>
          <a:bodyPr wrap="none" lIns="0" tIns="0" rIns="0" bIns="0">
            <a:spAutoFit/>
          </a:bodyPr>
          <a:lstStyle/>
          <a:p>
            <a:r>
              <a:rPr lang="en-US" sz="1000" b="1" u="none" dirty="0">
                <a:solidFill>
                  <a:srgbClr val="000000"/>
                </a:solidFill>
              </a:rPr>
              <a:t>component</a:t>
            </a:r>
            <a:endParaRPr lang="en-US" sz="2800" b="1" dirty="0"/>
          </a:p>
        </p:txBody>
      </p:sp>
      <p:sp>
        <p:nvSpPr>
          <p:cNvPr id="44212" name="Rectangle 494"/>
          <p:cNvSpPr>
            <a:spLocks noChangeArrowheads="1"/>
          </p:cNvSpPr>
          <p:nvPr/>
        </p:nvSpPr>
        <p:spPr bwMode="auto">
          <a:xfrm>
            <a:off x="6921325" y="5646075"/>
            <a:ext cx="492125"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creation</a:t>
            </a:r>
            <a:endParaRPr lang="en-US" sz="2800" b="1"/>
          </a:p>
        </p:txBody>
      </p:sp>
      <p:sp>
        <p:nvSpPr>
          <p:cNvPr id="44213" name="Rectangle 518"/>
          <p:cNvSpPr>
            <a:spLocks noChangeArrowheads="1"/>
          </p:cNvSpPr>
          <p:nvPr/>
        </p:nvSpPr>
        <p:spPr bwMode="auto">
          <a:xfrm>
            <a:off x="2035380" y="5239675"/>
            <a:ext cx="439223" cy="153888"/>
          </a:xfrm>
          <a:prstGeom prst="rect">
            <a:avLst/>
          </a:prstGeom>
          <a:noFill/>
          <a:ln w="9525">
            <a:noFill/>
            <a:miter lim="800000"/>
            <a:headEnd/>
            <a:tailEnd/>
          </a:ln>
        </p:spPr>
        <p:txBody>
          <a:bodyPr wrap="none" lIns="0" tIns="0" rIns="0" bIns="0">
            <a:spAutoFit/>
          </a:bodyPr>
          <a:lstStyle/>
          <a:p>
            <a:r>
              <a:rPr lang="en-US" sz="1000" b="1" u="none" dirty="0" smtClean="0">
                <a:solidFill>
                  <a:srgbClr val="000000"/>
                </a:solidFill>
              </a:rPr>
              <a:t>Facade</a:t>
            </a:r>
            <a:endParaRPr lang="en-US" sz="2800" b="1" dirty="0"/>
          </a:p>
        </p:txBody>
      </p:sp>
      <p:sp>
        <p:nvSpPr>
          <p:cNvPr id="44215" name="Rectangle 543"/>
          <p:cNvSpPr>
            <a:spLocks noChangeArrowheads="1"/>
          </p:cNvSpPr>
          <p:nvPr/>
        </p:nvSpPr>
        <p:spPr bwMode="auto">
          <a:xfrm>
            <a:off x="6043817" y="5961987"/>
            <a:ext cx="633187" cy="153888"/>
          </a:xfrm>
          <a:prstGeom prst="rect">
            <a:avLst/>
          </a:prstGeom>
          <a:noFill/>
          <a:ln w="9525">
            <a:noFill/>
            <a:miter lim="800000"/>
            <a:headEnd/>
            <a:tailEnd/>
          </a:ln>
        </p:spPr>
        <p:txBody>
          <a:bodyPr wrap="none" lIns="0" tIns="0" rIns="0" bIns="0">
            <a:spAutoFit/>
          </a:bodyPr>
          <a:lstStyle/>
          <a:p>
            <a:r>
              <a:rPr lang="en-US" sz="1000" b="1" u="none" dirty="0" smtClean="0">
                <a:solidFill>
                  <a:srgbClr val="000000"/>
                </a:solidFill>
              </a:rPr>
              <a:t>Requestor</a:t>
            </a:r>
            <a:endParaRPr lang="en-US" sz="2800" b="1" dirty="0"/>
          </a:p>
        </p:txBody>
      </p:sp>
      <p:sp>
        <p:nvSpPr>
          <p:cNvPr id="44216" name="Rectangle 567"/>
          <p:cNvSpPr>
            <a:spLocks noChangeArrowheads="1"/>
          </p:cNvSpPr>
          <p:nvPr/>
        </p:nvSpPr>
        <p:spPr bwMode="auto">
          <a:xfrm>
            <a:off x="7890080" y="5568287"/>
            <a:ext cx="1016304" cy="153888"/>
          </a:xfrm>
          <a:prstGeom prst="rect">
            <a:avLst/>
          </a:prstGeom>
          <a:noFill/>
          <a:ln w="9525">
            <a:noFill/>
            <a:miter lim="800000"/>
            <a:headEnd/>
            <a:tailEnd/>
          </a:ln>
        </p:spPr>
        <p:txBody>
          <a:bodyPr wrap="none" lIns="0" tIns="0" rIns="0" bIns="0">
            <a:spAutoFit/>
          </a:bodyPr>
          <a:lstStyle/>
          <a:p>
            <a:r>
              <a:rPr lang="en-US" sz="1000" b="1" u="none" dirty="0" smtClean="0">
                <a:solidFill>
                  <a:srgbClr val="000000"/>
                </a:solidFill>
              </a:rPr>
              <a:t>Abstract Factory</a:t>
            </a:r>
            <a:endParaRPr lang="en-US" sz="2800" b="1" dirty="0"/>
          </a:p>
        </p:txBody>
      </p:sp>
      <p:sp>
        <p:nvSpPr>
          <p:cNvPr id="44217" name="Rectangle 568"/>
          <p:cNvSpPr>
            <a:spLocks noChangeArrowheads="1"/>
          </p:cNvSpPr>
          <p:nvPr/>
        </p:nvSpPr>
        <p:spPr bwMode="auto">
          <a:xfrm>
            <a:off x="3105355" y="5122200"/>
            <a:ext cx="423862" cy="3206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218" name="Rectangle 569"/>
          <p:cNvSpPr>
            <a:spLocks noChangeArrowheads="1"/>
          </p:cNvSpPr>
          <p:nvPr/>
        </p:nvSpPr>
        <p:spPr bwMode="auto">
          <a:xfrm>
            <a:off x="3105355" y="5122200"/>
            <a:ext cx="43973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219" name="Rectangle 570"/>
          <p:cNvSpPr>
            <a:spLocks noChangeArrowheads="1"/>
          </p:cNvSpPr>
          <p:nvPr/>
        </p:nvSpPr>
        <p:spPr bwMode="auto">
          <a:xfrm>
            <a:off x="3529217" y="5122200"/>
            <a:ext cx="15875" cy="338137"/>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220" name="Rectangle 571"/>
          <p:cNvSpPr>
            <a:spLocks noChangeArrowheads="1"/>
          </p:cNvSpPr>
          <p:nvPr/>
        </p:nvSpPr>
        <p:spPr bwMode="auto">
          <a:xfrm>
            <a:off x="3105355" y="5442875"/>
            <a:ext cx="423862"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221" name="Rectangle 572"/>
          <p:cNvSpPr>
            <a:spLocks noChangeArrowheads="1"/>
          </p:cNvSpPr>
          <p:nvPr/>
        </p:nvSpPr>
        <p:spPr bwMode="auto">
          <a:xfrm>
            <a:off x="3105355" y="5122200"/>
            <a:ext cx="15875" cy="3206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222" name="Rectangle 573"/>
          <p:cNvSpPr>
            <a:spLocks noChangeArrowheads="1"/>
          </p:cNvSpPr>
          <p:nvPr/>
        </p:nvSpPr>
        <p:spPr bwMode="auto">
          <a:xfrm>
            <a:off x="3168855" y="5077375"/>
            <a:ext cx="397545" cy="153888"/>
          </a:xfrm>
          <a:prstGeom prst="rect">
            <a:avLst/>
          </a:prstGeom>
          <a:noFill/>
          <a:ln w="9525">
            <a:noFill/>
            <a:miter lim="800000"/>
            <a:headEnd/>
            <a:tailEnd/>
          </a:ln>
        </p:spPr>
        <p:txBody>
          <a:bodyPr wrap="none" lIns="0" tIns="0" rIns="0" bIns="0">
            <a:spAutoFit/>
          </a:bodyPr>
          <a:lstStyle/>
          <a:p>
            <a:r>
              <a:rPr lang="en-US" sz="1000" b="1" u="none" dirty="0" smtClean="0">
                <a:solidFill>
                  <a:srgbClr val="000000"/>
                </a:solidFill>
              </a:rPr>
              <a:t>broker</a:t>
            </a:r>
            <a:endParaRPr lang="en-US" sz="2800" b="1" dirty="0"/>
          </a:p>
        </p:txBody>
      </p:sp>
      <p:sp>
        <p:nvSpPr>
          <p:cNvPr id="44223" name="Rectangle 574"/>
          <p:cNvSpPr>
            <a:spLocks noChangeArrowheads="1"/>
          </p:cNvSpPr>
          <p:nvPr/>
        </p:nvSpPr>
        <p:spPr bwMode="auto">
          <a:xfrm>
            <a:off x="3088170" y="5265075"/>
            <a:ext cx="423193" cy="153888"/>
          </a:xfrm>
          <a:prstGeom prst="rect">
            <a:avLst/>
          </a:prstGeom>
          <a:noFill/>
          <a:ln w="9525">
            <a:noFill/>
            <a:miter lim="800000"/>
            <a:headEnd/>
            <a:tailEnd/>
          </a:ln>
        </p:spPr>
        <p:txBody>
          <a:bodyPr wrap="none" lIns="0" tIns="0" rIns="0" bIns="0">
            <a:spAutoFit/>
          </a:bodyPr>
          <a:lstStyle/>
          <a:p>
            <a:r>
              <a:rPr lang="en-US" sz="1000" b="1" u="none" dirty="0" smtClean="0">
                <a:solidFill>
                  <a:srgbClr val="000000"/>
                </a:solidFill>
              </a:rPr>
              <a:t>access</a:t>
            </a:r>
            <a:endParaRPr lang="en-US" sz="2800" b="1" dirty="0"/>
          </a:p>
        </p:txBody>
      </p:sp>
      <p:sp>
        <p:nvSpPr>
          <p:cNvPr id="44225" name="Freeform 576"/>
          <p:cNvSpPr>
            <a:spLocks/>
          </p:cNvSpPr>
          <p:nvPr/>
        </p:nvSpPr>
        <p:spPr bwMode="auto">
          <a:xfrm>
            <a:off x="5586617" y="5988975"/>
            <a:ext cx="204788" cy="71437"/>
          </a:xfrm>
          <a:custGeom>
            <a:avLst/>
            <a:gdLst>
              <a:gd name="T0" fmla="*/ 0 w 104"/>
              <a:gd name="T1" fmla="*/ 0 h 32"/>
              <a:gd name="T2" fmla="*/ 0 w 104"/>
              <a:gd name="T3" fmla="*/ 2147483647 h 32"/>
              <a:gd name="T4" fmla="*/ 2147483647 w 104"/>
              <a:gd name="T5" fmla="*/ 2147483647 h 32"/>
              <a:gd name="T6" fmla="*/ 2147483647 w 104"/>
              <a:gd name="T7" fmla="*/ 2147483647 h 32"/>
              <a:gd name="T8" fmla="*/ 2147483647 w 104"/>
              <a:gd name="T9" fmla="*/ 2147483647 h 32"/>
              <a:gd name="T10" fmla="*/ 2147483647 w 104"/>
              <a:gd name="T11" fmla="*/ 2147483647 h 32"/>
              <a:gd name="T12" fmla="*/ 0 w 104"/>
              <a:gd name="T13" fmla="*/ 0 h 32"/>
              <a:gd name="T14" fmla="*/ 0 60000 65536"/>
              <a:gd name="T15" fmla="*/ 0 60000 65536"/>
              <a:gd name="T16" fmla="*/ 0 60000 65536"/>
              <a:gd name="T17" fmla="*/ 0 60000 65536"/>
              <a:gd name="T18" fmla="*/ 0 60000 65536"/>
              <a:gd name="T19" fmla="*/ 0 60000 65536"/>
              <a:gd name="T20" fmla="*/ 0 60000 65536"/>
              <a:gd name="T21" fmla="*/ 0 w 104"/>
              <a:gd name="T22" fmla="*/ 0 h 32"/>
              <a:gd name="T23" fmla="*/ 104 w 104"/>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32">
                <a:moveTo>
                  <a:pt x="0" y="0"/>
                </a:moveTo>
                <a:lnTo>
                  <a:pt x="0" y="8"/>
                </a:lnTo>
                <a:lnTo>
                  <a:pt x="80" y="32"/>
                </a:lnTo>
                <a:lnTo>
                  <a:pt x="104" y="24"/>
                </a:lnTo>
                <a:lnTo>
                  <a:pt x="80" y="24"/>
                </a:lnTo>
                <a:lnTo>
                  <a:pt x="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226" name="Freeform 577"/>
          <p:cNvSpPr>
            <a:spLocks/>
          </p:cNvSpPr>
          <p:nvPr/>
        </p:nvSpPr>
        <p:spPr bwMode="auto">
          <a:xfrm>
            <a:off x="5586617" y="6042950"/>
            <a:ext cx="157163" cy="71437"/>
          </a:xfrm>
          <a:custGeom>
            <a:avLst/>
            <a:gdLst>
              <a:gd name="T0" fmla="*/ 2147483647 w 80"/>
              <a:gd name="T1" fmla="*/ 2147483647 h 32"/>
              <a:gd name="T2" fmla="*/ 2147483647 w 80"/>
              <a:gd name="T3" fmla="*/ 0 h 32"/>
              <a:gd name="T4" fmla="*/ 0 w 80"/>
              <a:gd name="T5" fmla="*/ 2147483647 h 32"/>
              <a:gd name="T6" fmla="*/ 0 w 80"/>
              <a:gd name="T7" fmla="*/ 2147483647 h 32"/>
              <a:gd name="T8" fmla="*/ 2147483647 w 80"/>
              <a:gd name="T9" fmla="*/ 2147483647 h 32"/>
              <a:gd name="T10" fmla="*/ 0 60000 65536"/>
              <a:gd name="T11" fmla="*/ 0 60000 65536"/>
              <a:gd name="T12" fmla="*/ 0 60000 65536"/>
              <a:gd name="T13" fmla="*/ 0 60000 65536"/>
              <a:gd name="T14" fmla="*/ 0 60000 65536"/>
              <a:gd name="T15" fmla="*/ 0 w 80"/>
              <a:gd name="T16" fmla="*/ 0 h 32"/>
              <a:gd name="T17" fmla="*/ 80 w 80"/>
              <a:gd name="T18" fmla="*/ 32 h 32"/>
            </a:gdLst>
            <a:ahLst/>
            <a:cxnLst>
              <a:cxn ang="T10">
                <a:pos x="T0" y="T1"/>
              </a:cxn>
              <a:cxn ang="T11">
                <a:pos x="T2" y="T3"/>
              </a:cxn>
              <a:cxn ang="T12">
                <a:pos x="T4" y="T5"/>
              </a:cxn>
              <a:cxn ang="T13">
                <a:pos x="T6" y="T7"/>
              </a:cxn>
              <a:cxn ang="T14">
                <a:pos x="T8" y="T9"/>
              </a:cxn>
            </a:cxnLst>
            <a:rect l="T15" t="T16" r="T17" b="T18"/>
            <a:pathLst>
              <a:path w="80" h="32">
                <a:moveTo>
                  <a:pt x="80" y="8"/>
                </a:moveTo>
                <a:lnTo>
                  <a:pt x="80" y="0"/>
                </a:lnTo>
                <a:lnTo>
                  <a:pt x="0" y="24"/>
                </a:lnTo>
                <a:lnTo>
                  <a:pt x="0" y="32"/>
                </a:lnTo>
                <a:lnTo>
                  <a:pt x="80" y="8"/>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227" name="Freeform 579"/>
          <p:cNvSpPr>
            <a:spLocks/>
          </p:cNvSpPr>
          <p:nvPr/>
        </p:nvSpPr>
        <p:spPr bwMode="auto">
          <a:xfrm>
            <a:off x="4364122" y="3825318"/>
            <a:ext cx="355600" cy="2235200"/>
          </a:xfrm>
          <a:custGeom>
            <a:avLst/>
            <a:gdLst>
              <a:gd name="T0" fmla="*/ 2147483647 w 232"/>
              <a:gd name="T1" fmla="*/ 0 h 1631"/>
              <a:gd name="T2" fmla="*/ 0 w 232"/>
              <a:gd name="T3" fmla="*/ 0 h 1631"/>
              <a:gd name="T4" fmla="*/ 2147483647 w 232"/>
              <a:gd name="T5" fmla="*/ 2147483647 h 1631"/>
              <a:gd name="T6" fmla="*/ 2147483647 w 232"/>
              <a:gd name="T7" fmla="*/ 2147483647 h 1631"/>
              <a:gd name="T8" fmla="*/ 2147483647 w 232"/>
              <a:gd name="T9" fmla="*/ 2147483647 h 1631"/>
              <a:gd name="T10" fmla="*/ 2147483647 w 232"/>
              <a:gd name="T11" fmla="*/ 2147483647 h 1631"/>
              <a:gd name="T12" fmla="*/ 2147483647 w 232"/>
              <a:gd name="T13" fmla="*/ 0 h 1631"/>
              <a:gd name="T14" fmla="*/ 0 60000 65536"/>
              <a:gd name="T15" fmla="*/ 0 60000 65536"/>
              <a:gd name="T16" fmla="*/ 0 60000 65536"/>
              <a:gd name="T17" fmla="*/ 0 60000 65536"/>
              <a:gd name="T18" fmla="*/ 0 60000 65536"/>
              <a:gd name="T19" fmla="*/ 0 60000 65536"/>
              <a:gd name="T20" fmla="*/ 0 60000 65536"/>
              <a:gd name="T21" fmla="*/ 0 w 232"/>
              <a:gd name="T22" fmla="*/ 0 h 1631"/>
              <a:gd name="T23" fmla="*/ 232 w 232"/>
              <a:gd name="T24" fmla="*/ 1631 h 16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2" h="1631">
                <a:moveTo>
                  <a:pt x="8" y="0"/>
                </a:moveTo>
                <a:lnTo>
                  <a:pt x="0" y="0"/>
                </a:lnTo>
                <a:lnTo>
                  <a:pt x="224" y="1623"/>
                </a:lnTo>
                <a:lnTo>
                  <a:pt x="224" y="1631"/>
                </a:lnTo>
                <a:lnTo>
                  <a:pt x="232" y="1623"/>
                </a:lnTo>
                <a:lnTo>
                  <a:pt x="8"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228" name="Rectangle 580"/>
          <p:cNvSpPr>
            <a:spLocks noChangeArrowheads="1"/>
          </p:cNvSpPr>
          <p:nvPr/>
        </p:nvSpPr>
        <p:spPr bwMode="auto">
          <a:xfrm>
            <a:off x="5586617" y="6042950"/>
            <a:ext cx="3175" cy="17462"/>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44230" name="Rectangle 582"/>
          <p:cNvSpPr>
            <a:spLocks noChangeArrowheads="1"/>
          </p:cNvSpPr>
          <p:nvPr/>
        </p:nvSpPr>
        <p:spPr bwMode="auto">
          <a:xfrm>
            <a:off x="4880180" y="5777837"/>
            <a:ext cx="628650"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231" name="Rectangle 583"/>
          <p:cNvSpPr>
            <a:spLocks noChangeArrowheads="1"/>
          </p:cNvSpPr>
          <p:nvPr/>
        </p:nvSpPr>
        <p:spPr bwMode="auto">
          <a:xfrm>
            <a:off x="5492955" y="5777837"/>
            <a:ext cx="15875" cy="338138"/>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232" name="Rectangle 584"/>
          <p:cNvSpPr>
            <a:spLocks noChangeArrowheads="1"/>
          </p:cNvSpPr>
          <p:nvPr/>
        </p:nvSpPr>
        <p:spPr bwMode="auto">
          <a:xfrm>
            <a:off x="4880180" y="6098512"/>
            <a:ext cx="612775"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233" name="Rectangle 585"/>
          <p:cNvSpPr>
            <a:spLocks noChangeArrowheads="1"/>
          </p:cNvSpPr>
          <p:nvPr/>
        </p:nvSpPr>
        <p:spPr bwMode="auto">
          <a:xfrm>
            <a:off x="4880180" y="5777837"/>
            <a:ext cx="15875" cy="320675"/>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44234" name="Rectangle 586"/>
          <p:cNvSpPr>
            <a:spLocks noChangeArrowheads="1"/>
          </p:cNvSpPr>
          <p:nvPr/>
        </p:nvSpPr>
        <p:spPr bwMode="auto">
          <a:xfrm>
            <a:off x="4792867" y="5777837"/>
            <a:ext cx="65" cy="430887"/>
          </a:xfrm>
          <a:prstGeom prst="rect">
            <a:avLst/>
          </a:prstGeom>
          <a:noFill/>
          <a:ln w="9525">
            <a:noFill/>
            <a:miter lim="800000"/>
            <a:headEnd/>
            <a:tailEnd/>
          </a:ln>
        </p:spPr>
        <p:txBody>
          <a:bodyPr wrap="none" lIns="0" tIns="0" rIns="0" bIns="0">
            <a:spAutoFit/>
          </a:bodyPr>
          <a:lstStyle/>
          <a:p>
            <a:endParaRPr lang="en-US" sz="2800" b="1" dirty="0"/>
          </a:p>
        </p:txBody>
      </p:sp>
      <p:sp>
        <p:nvSpPr>
          <p:cNvPr id="44235" name="Rectangle 587"/>
          <p:cNvSpPr>
            <a:spLocks noChangeArrowheads="1"/>
          </p:cNvSpPr>
          <p:nvPr/>
        </p:nvSpPr>
        <p:spPr bwMode="auto">
          <a:xfrm>
            <a:off x="4970667" y="5875887"/>
            <a:ext cx="461665" cy="153888"/>
          </a:xfrm>
          <a:prstGeom prst="rect">
            <a:avLst/>
          </a:prstGeom>
          <a:noFill/>
          <a:ln w="9525">
            <a:noFill/>
            <a:miter lim="800000"/>
            <a:headEnd/>
            <a:tailEnd/>
          </a:ln>
        </p:spPr>
        <p:txBody>
          <a:bodyPr wrap="none" lIns="0" tIns="0" rIns="0" bIns="0">
            <a:spAutoFit/>
          </a:bodyPr>
          <a:lstStyle/>
          <a:p>
            <a:r>
              <a:rPr lang="en-US" sz="1000" b="1" u="none" dirty="0" smtClean="0">
                <a:solidFill>
                  <a:srgbClr val="000000"/>
                </a:solidFill>
              </a:rPr>
              <a:t>request</a:t>
            </a:r>
            <a:endParaRPr lang="en-US" sz="2800" b="1" dirty="0"/>
          </a:p>
        </p:txBody>
      </p:sp>
      <p:sp>
        <p:nvSpPr>
          <p:cNvPr id="44236" name="Rectangle 588"/>
          <p:cNvSpPr>
            <a:spLocks noChangeArrowheads="1"/>
          </p:cNvSpPr>
          <p:nvPr/>
        </p:nvSpPr>
        <p:spPr bwMode="auto">
          <a:xfrm>
            <a:off x="4984390" y="6058917"/>
            <a:ext cx="447238" cy="153888"/>
          </a:xfrm>
          <a:prstGeom prst="rect">
            <a:avLst/>
          </a:prstGeom>
          <a:noFill/>
          <a:ln w="9525">
            <a:noFill/>
            <a:miter lim="800000"/>
            <a:headEnd/>
            <a:tailEnd/>
          </a:ln>
        </p:spPr>
        <p:txBody>
          <a:bodyPr wrap="none" lIns="0" tIns="0" rIns="0" bIns="0">
            <a:spAutoFit/>
          </a:bodyPr>
          <a:lstStyle/>
          <a:p>
            <a:r>
              <a:rPr lang="en-US" sz="1000" b="1" u="none" dirty="0" smtClean="0">
                <a:solidFill>
                  <a:srgbClr val="000000"/>
                </a:solidFill>
              </a:rPr>
              <a:t>issuing</a:t>
            </a:r>
            <a:endParaRPr lang="en-US" sz="2800" b="1" dirty="0"/>
          </a:p>
        </p:txBody>
      </p:sp>
      <p:sp>
        <p:nvSpPr>
          <p:cNvPr id="44238" name="Freeform 590"/>
          <p:cNvSpPr>
            <a:spLocks/>
          </p:cNvSpPr>
          <p:nvPr/>
        </p:nvSpPr>
        <p:spPr bwMode="auto">
          <a:xfrm>
            <a:off x="2854530" y="3968087"/>
            <a:ext cx="234950" cy="71438"/>
          </a:xfrm>
          <a:custGeom>
            <a:avLst/>
            <a:gdLst>
              <a:gd name="T0" fmla="*/ 2147483647 w 120"/>
              <a:gd name="T1" fmla="*/ 2147483647 h 32"/>
              <a:gd name="T2" fmla="*/ 2147483647 w 120"/>
              <a:gd name="T3" fmla="*/ 2147483647 h 32"/>
              <a:gd name="T4" fmla="*/ 2147483647 w 120"/>
              <a:gd name="T5" fmla="*/ 0 h 32"/>
              <a:gd name="T6" fmla="*/ 2147483647 w 120"/>
              <a:gd name="T7" fmla="*/ 0 h 32"/>
              <a:gd name="T8" fmla="*/ 0 w 120"/>
              <a:gd name="T9" fmla="*/ 2147483647 h 32"/>
              <a:gd name="T10" fmla="*/ 2147483647 w 120"/>
              <a:gd name="T11" fmla="*/ 2147483647 h 32"/>
              <a:gd name="T12" fmla="*/ 2147483647 w 120"/>
              <a:gd name="T13" fmla="*/ 2147483647 h 32"/>
              <a:gd name="T14" fmla="*/ 0 60000 65536"/>
              <a:gd name="T15" fmla="*/ 0 60000 65536"/>
              <a:gd name="T16" fmla="*/ 0 60000 65536"/>
              <a:gd name="T17" fmla="*/ 0 60000 65536"/>
              <a:gd name="T18" fmla="*/ 0 60000 65536"/>
              <a:gd name="T19" fmla="*/ 0 60000 65536"/>
              <a:gd name="T20" fmla="*/ 0 60000 65536"/>
              <a:gd name="T21" fmla="*/ 0 w 120"/>
              <a:gd name="T22" fmla="*/ 0 h 32"/>
              <a:gd name="T23" fmla="*/ 120 w 120"/>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32">
                <a:moveTo>
                  <a:pt x="120" y="32"/>
                </a:moveTo>
                <a:lnTo>
                  <a:pt x="120" y="24"/>
                </a:lnTo>
                <a:lnTo>
                  <a:pt x="32" y="0"/>
                </a:lnTo>
                <a:lnTo>
                  <a:pt x="0" y="8"/>
                </a:lnTo>
                <a:lnTo>
                  <a:pt x="32" y="8"/>
                </a:lnTo>
                <a:lnTo>
                  <a:pt x="120" y="32"/>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239" name="Freeform 591"/>
          <p:cNvSpPr>
            <a:spLocks/>
          </p:cNvSpPr>
          <p:nvPr/>
        </p:nvSpPr>
        <p:spPr bwMode="auto">
          <a:xfrm>
            <a:off x="2916442" y="3914112"/>
            <a:ext cx="173038" cy="71438"/>
          </a:xfrm>
          <a:custGeom>
            <a:avLst/>
            <a:gdLst>
              <a:gd name="T0" fmla="*/ 0 w 88"/>
              <a:gd name="T1" fmla="*/ 2147483647 h 32"/>
              <a:gd name="T2" fmla="*/ 0 w 88"/>
              <a:gd name="T3" fmla="*/ 2147483647 h 32"/>
              <a:gd name="T4" fmla="*/ 2147483647 w 88"/>
              <a:gd name="T5" fmla="*/ 2147483647 h 32"/>
              <a:gd name="T6" fmla="*/ 2147483647 w 88"/>
              <a:gd name="T7" fmla="*/ 0 h 32"/>
              <a:gd name="T8" fmla="*/ 0 w 88"/>
              <a:gd name="T9" fmla="*/ 2147483647 h 32"/>
              <a:gd name="T10" fmla="*/ 0 60000 65536"/>
              <a:gd name="T11" fmla="*/ 0 60000 65536"/>
              <a:gd name="T12" fmla="*/ 0 60000 65536"/>
              <a:gd name="T13" fmla="*/ 0 60000 65536"/>
              <a:gd name="T14" fmla="*/ 0 60000 65536"/>
              <a:gd name="T15" fmla="*/ 0 w 88"/>
              <a:gd name="T16" fmla="*/ 0 h 32"/>
              <a:gd name="T17" fmla="*/ 88 w 88"/>
              <a:gd name="T18" fmla="*/ 32 h 32"/>
            </a:gdLst>
            <a:ahLst/>
            <a:cxnLst>
              <a:cxn ang="T10">
                <a:pos x="T0" y="T1"/>
              </a:cxn>
              <a:cxn ang="T11">
                <a:pos x="T2" y="T3"/>
              </a:cxn>
              <a:cxn ang="T12">
                <a:pos x="T4" y="T5"/>
              </a:cxn>
              <a:cxn ang="T13">
                <a:pos x="T6" y="T7"/>
              </a:cxn>
              <a:cxn ang="T14">
                <a:pos x="T8" y="T9"/>
              </a:cxn>
            </a:cxnLst>
            <a:rect l="T15" t="T16" r="T17" b="T18"/>
            <a:pathLst>
              <a:path w="88" h="32">
                <a:moveTo>
                  <a:pt x="0" y="24"/>
                </a:moveTo>
                <a:lnTo>
                  <a:pt x="0" y="32"/>
                </a:lnTo>
                <a:lnTo>
                  <a:pt x="88" y="8"/>
                </a:lnTo>
                <a:lnTo>
                  <a:pt x="88" y="0"/>
                </a:lnTo>
                <a:lnTo>
                  <a:pt x="0" y="24"/>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243" name="Line 596"/>
          <p:cNvSpPr>
            <a:spLocks noChangeShapeType="1"/>
          </p:cNvSpPr>
          <p:nvPr/>
        </p:nvSpPr>
        <p:spPr bwMode="auto">
          <a:xfrm>
            <a:off x="1398792" y="4304149"/>
            <a:ext cx="2252345" cy="0"/>
          </a:xfrm>
          <a:prstGeom prst="line">
            <a:avLst/>
          </a:prstGeom>
          <a:noFill/>
          <a:ln w="12700">
            <a:solidFill>
              <a:schemeClr val="tx1"/>
            </a:solidFill>
            <a:round/>
            <a:headEnd/>
            <a:tailEnd/>
          </a:ln>
        </p:spPr>
        <p:txBody>
          <a:bodyPr wrap="none"/>
          <a:lstStyle/>
          <a:p>
            <a:endParaRPr lang="en-US"/>
          </a:p>
        </p:txBody>
      </p:sp>
      <p:sp>
        <p:nvSpPr>
          <p:cNvPr id="44244" name="Line 597"/>
          <p:cNvSpPr>
            <a:spLocks noChangeShapeType="1"/>
          </p:cNvSpPr>
          <p:nvPr/>
        </p:nvSpPr>
        <p:spPr bwMode="auto">
          <a:xfrm flipV="1">
            <a:off x="1347993" y="4944400"/>
            <a:ext cx="2324100" cy="6350"/>
          </a:xfrm>
          <a:prstGeom prst="line">
            <a:avLst/>
          </a:prstGeom>
          <a:noFill/>
          <a:ln w="12700">
            <a:solidFill>
              <a:schemeClr val="tx1"/>
            </a:solidFill>
            <a:round/>
            <a:headEnd/>
            <a:tailEnd/>
          </a:ln>
        </p:spPr>
        <p:txBody>
          <a:bodyPr wrap="none"/>
          <a:lstStyle/>
          <a:p>
            <a:endParaRPr lang="en-US"/>
          </a:p>
        </p:txBody>
      </p:sp>
      <p:sp>
        <p:nvSpPr>
          <p:cNvPr id="44245" name="Line 598"/>
          <p:cNvSpPr>
            <a:spLocks noChangeShapeType="1"/>
          </p:cNvSpPr>
          <p:nvPr/>
        </p:nvSpPr>
        <p:spPr bwMode="auto">
          <a:xfrm flipV="1">
            <a:off x="1471817" y="5685762"/>
            <a:ext cx="2252663" cy="1588"/>
          </a:xfrm>
          <a:prstGeom prst="line">
            <a:avLst/>
          </a:prstGeom>
          <a:noFill/>
          <a:ln w="12700">
            <a:solidFill>
              <a:schemeClr val="tx1"/>
            </a:solidFill>
            <a:round/>
            <a:headEnd/>
            <a:tailEnd/>
          </a:ln>
        </p:spPr>
        <p:txBody>
          <a:bodyPr wrap="none"/>
          <a:lstStyle/>
          <a:p>
            <a:endParaRPr lang="en-US"/>
          </a:p>
        </p:txBody>
      </p:sp>
      <p:sp>
        <p:nvSpPr>
          <p:cNvPr id="44248" name="Line 601"/>
          <p:cNvSpPr>
            <a:spLocks noChangeShapeType="1"/>
          </p:cNvSpPr>
          <p:nvPr/>
        </p:nvSpPr>
        <p:spPr bwMode="auto">
          <a:xfrm flipV="1">
            <a:off x="4962730" y="4296225"/>
            <a:ext cx="2679700" cy="1587"/>
          </a:xfrm>
          <a:prstGeom prst="line">
            <a:avLst/>
          </a:prstGeom>
          <a:noFill/>
          <a:ln w="12700">
            <a:solidFill>
              <a:schemeClr val="tx1"/>
            </a:solidFill>
            <a:round/>
            <a:headEnd/>
            <a:tailEnd/>
          </a:ln>
        </p:spPr>
        <p:txBody>
          <a:bodyPr wrap="none"/>
          <a:lstStyle/>
          <a:p>
            <a:endParaRPr lang="en-US"/>
          </a:p>
        </p:txBody>
      </p:sp>
      <p:sp>
        <p:nvSpPr>
          <p:cNvPr id="44249" name="Line 602"/>
          <p:cNvSpPr>
            <a:spLocks noChangeShapeType="1"/>
          </p:cNvSpPr>
          <p:nvPr/>
        </p:nvSpPr>
        <p:spPr bwMode="auto">
          <a:xfrm>
            <a:off x="4950030" y="4580862"/>
            <a:ext cx="793750" cy="1588"/>
          </a:xfrm>
          <a:prstGeom prst="line">
            <a:avLst/>
          </a:prstGeom>
          <a:noFill/>
          <a:ln w="12700">
            <a:solidFill>
              <a:schemeClr val="tx1"/>
            </a:solidFill>
            <a:round/>
            <a:headEnd/>
            <a:tailEnd/>
          </a:ln>
        </p:spPr>
        <p:txBody>
          <a:bodyPr wrap="none"/>
          <a:lstStyle/>
          <a:p>
            <a:endParaRPr lang="en-US"/>
          </a:p>
        </p:txBody>
      </p:sp>
      <p:sp>
        <p:nvSpPr>
          <p:cNvPr id="44250" name="Line 603"/>
          <p:cNvSpPr>
            <a:spLocks noChangeShapeType="1"/>
          </p:cNvSpPr>
          <p:nvPr/>
        </p:nvSpPr>
        <p:spPr bwMode="auto">
          <a:xfrm>
            <a:off x="4930854" y="4973438"/>
            <a:ext cx="2841625" cy="0"/>
          </a:xfrm>
          <a:prstGeom prst="line">
            <a:avLst/>
          </a:prstGeom>
          <a:noFill/>
          <a:ln w="12700">
            <a:solidFill>
              <a:schemeClr val="tx1"/>
            </a:solidFill>
            <a:round/>
            <a:headEnd/>
            <a:tailEnd/>
          </a:ln>
        </p:spPr>
        <p:txBody>
          <a:bodyPr wrap="none"/>
          <a:lstStyle/>
          <a:p>
            <a:endParaRPr lang="en-US"/>
          </a:p>
        </p:txBody>
      </p:sp>
      <p:sp>
        <p:nvSpPr>
          <p:cNvPr id="44251" name="Line 604"/>
          <p:cNvSpPr>
            <a:spLocks noChangeShapeType="1"/>
          </p:cNvSpPr>
          <p:nvPr/>
        </p:nvSpPr>
        <p:spPr bwMode="auto">
          <a:xfrm flipV="1">
            <a:off x="4853192" y="5303174"/>
            <a:ext cx="890588" cy="1587"/>
          </a:xfrm>
          <a:prstGeom prst="line">
            <a:avLst/>
          </a:prstGeom>
          <a:noFill/>
          <a:ln w="12700">
            <a:solidFill>
              <a:schemeClr val="tx1"/>
            </a:solidFill>
            <a:round/>
            <a:headEnd/>
            <a:tailEnd/>
          </a:ln>
        </p:spPr>
        <p:txBody>
          <a:bodyPr wrap="none"/>
          <a:lstStyle/>
          <a:p>
            <a:endParaRPr lang="en-US"/>
          </a:p>
        </p:txBody>
      </p:sp>
      <p:sp>
        <p:nvSpPr>
          <p:cNvPr id="44252" name="Line 605"/>
          <p:cNvSpPr>
            <a:spLocks noChangeShapeType="1"/>
          </p:cNvSpPr>
          <p:nvPr/>
        </p:nvSpPr>
        <p:spPr bwMode="auto">
          <a:xfrm>
            <a:off x="4751592" y="5641311"/>
            <a:ext cx="3032125" cy="4763"/>
          </a:xfrm>
          <a:prstGeom prst="line">
            <a:avLst/>
          </a:prstGeom>
          <a:noFill/>
          <a:ln w="12700">
            <a:solidFill>
              <a:schemeClr val="tx1"/>
            </a:solidFill>
            <a:round/>
            <a:headEnd/>
            <a:tailEnd/>
          </a:ln>
        </p:spPr>
        <p:txBody>
          <a:bodyPr wrap="none"/>
          <a:lstStyle/>
          <a:p>
            <a:endParaRPr lang="en-US"/>
          </a:p>
        </p:txBody>
      </p:sp>
      <p:sp>
        <p:nvSpPr>
          <p:cNvPr id="44253" name="Line 606"/>
          <p:cNvSpPr>
            <a:spLocks noChangeShapeType="1"/>
          </p:cNvSpPr>
          <p:nvPr/>
        </p:nvSpPr>
        <p:spPr bwMode="auto">
          <a:xfrm>
            <a:off x="4707142" y="6052475"/>
            <a:ext cx="1010303" cy="793"/>
          </a:xfrm>
          <a:prstGeom prst="line">
            <a:avLst/>
          </a:prstGeom>
          <a:noFill/>
          <a:ln w="12700">
            <a:solidFill>
              <a:schemeClr val="tx1"/>
            </a:solidFill>
            <a:round/>
            <a:headEnd/>
            <a:tailEnd/>
          </a:ln>
        </p:spPr>
        <p:txBody>
          <a:bodyPr wrap="none"/>
          <a:lstStyle/>
          <a:p>
            <a:endParaRPr lang="en-US"/>
          </a:p>
        </p:txBody>
      </p:sp>
      <p:sp>
        <p:nvSpPr>
          <p:cNvPr id="44255" name="Freeform 612"/>
          <p:cNvSpPr>
            <a:spLocks/>
          </p:cNvSpPr>
          <p:nvPr/>
        </p:nvSpPr>
        <p:spPr bwMode="auto">
          <a:xfrm>
            <a:off x="1309892" y="5692112"/>
            <a:ext cx="203200" cy="71438"/>
          </a:xfrm>
          <a:custGeom>
            <a:avLst/>
            <a:gdLst>
              <a:gd name="T0" fmla="*/ 2147483647 w 104"/>
              <a:gd name="T1" fmla="*/ 2147483647 h 32"/>
              <a:gd name="T2" fmla="*/ 2147483647 w 104"/>
              <a:gd name="T3" fmla="*/ 2147483647 h 32"/>
              <a:gd name="T4" fmla="*/ 2147483647 w 104"/>
              <a:gd name="T5" fmla="*/ 0 h 32"/>
              <a:gd name="T6" fmla="*/ 2147483647 w 104"/>
              <a:gd name="T7" fmla="*/ 0 h 32"/>
              <a:gd name="T8" fmla="*/ 0 w 104"/>
              <a:gd name="T9" fmla="*/ 2147483647 h 32"/>
              <a:gd name="T10" fmla="*/ 2147483647 w 104"/>
              <a:gd name="T11" fmla="*/ 2147483647 h 32"/>
              <a:gd name="T12" fmla="*/ 2147483647 w 104"/>
              <a:gd name="T13" fmla="*/ 2147483647 h 32"/>
              <a:gd name="T14" fmla="*/ 0 60000 65536"/>
              <a:gd name="T15" fmla="*/ 0 60000 65536"/>
              <a:gd name="T16" fmla="*/ 0 60000 65536"/>
              <a:gd name="T17" fmla="*/ 0 60000 65536"/>
              <a:gd name="T18" fmla="*/ 0 60000 65536"/>
              <a:gd name="T19" fmla="*/ 0 60000 65536"/>
              <a:gd name="T20" fmla="*/ 0 60000 65536"/>
              <a:gd name="T21" fmla="*/ 0 w 104"/>
              <a:gd name="T22" fmla="*/ 0 h 32"/>
              <a:gd name="T23" fmla="*/ 104 w 104"/>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32">
                <a:moveTo>
                  <a:pt x="104" y="32"/>
                </a:moveTo>
                <a:lnTo>
                  <a:pt x="104" y="24"/>
                </a:lnTo>
                <a:lnTo>
                  <a:pt x="24" y="0"/>
                </a:lnTo>
                <a:lnTo>
                  <a:pt x="0" y="8"/>
                </a:lnTo>
                <a:lnTo>
                  <a:pt x="24" y="8"/>
                </a:lnTo>
                <a:lnTo>
                  <a:pt x="104" y="32"/>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256" name="Freeform 613"/>
          <p:cNvSpPr>
            <a:spLocks/>
          </p:cNvSpPr>
          <p:nvPr/>
        </p:nvSpPr>
        <p:spPr bwMode="auto">
          <a:xfrm>
            <a:off x="1355930" y="5638137"/>
            <a:ext cx="157162" cy="71438"/>
          </a:xfrm>
          <a:custGeom>
            <a:avLst/>
            <a:gdLst>
              <a:gd name="T0" fmla="*/ 0 w 80"/>
              <a:gd name="T1" fmla="*/ 2147483647 h 32"/>
              <a:gd name="T2" fmla="*/ 0 w 80"/>
              <a:gd name="T3" fmla="*/ 2147483647 h 32"/>
              <a:gd name="T4" fmla="*/ 2147483647 w 80"/>
              <a:gd name="T5" fmla="*/ 2147483647 h 32"/>
              <a:gd name="T6" fmla="*/ 2147483647 w 80"/>
              <a:gd name="T7" fmla="*/ 0 h 32"/>
              <a:gd name="T8" fmla="*/ 0 w 80"/>
              <a:gd name="T9" fmla="*/ 2147483647 h 32"/>
              <a:gd name="T10" fmla="*/ 0 60000 65536"/>
              <a:gd name="T11" fmla="*/ 0 60000 65536"/>
              <a:gd name="T12" fmla="*/ 0 60000 65536"/>
              <a:gd name="T13" fmla="*/ 0 60000 65536"/>
              <a:gd name="T14" fmla="*/ 0 60000 65536"/>
              <a:gd name="T15" fmla="*/ 0 w 80"/>
              <a:gd name="T16" fmla="*/ 0 h 32"/>
              <a:gd name="T17" fmla="*/ 80 w 80"/>
              <a:gd name="T18" fmla="*/ 32 h 32"/>
            </a:gdLst>
            <a:ahLst/>
            <a:cxnLst>
              <a:cxn ang="T10">
                <a:pos x="T0" y="T1"/>
              </a:cxn>
              <a:cxn ang="T11">
                <a:pos x="T2" y="T3"/>
              </a:cxn>
              <a:cxn ang="T12">
                <a:pos x="T4" y="T5"/>
              </a:cxn>
              <a:cxn ang="T13">
                <a:pos x="T6" y="T7"/>
              </a:cxn>
              <a:cxn ang="T14">
                <a:pos x="T8" y="T9"/>
              </a:cxn>
            </a:cxnLst>
            <a:rect l="T15" t="T16" r="T17" b="T18"/>
            <a:pathLst>
              <a:path w="80" h="32">
                <a:moveTo>
                  <a:pt x="0" y="24"/>
                </a:moveTo>
                <a:lnTo>
                  <a:pt x="0" y="32"/>
                </a:lnTo>
                <a:lnTo>
                  <a:pt x="80" y="8"/>
                </a:lnTo>
                <a:lnTo>
                  <a:pt x="80" y="0"/>
                </a:lnTo>
                <a:lnTo>
                  <a:pt x="0" y="24"/>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259" name="AutoShape 618"/>
          <p:cNvSpPr>
            <a:spLocks noChangeArrowheads="1"/>
          </p:cNvSpPr>
          <p:nvPr/>
        </p:nvSpPr>
        <p:spPr bwMode="auto">
          <a:xfrm>
            <a:off x="462167" y="5492087"/>
            <a:ext cx="873125" cy="412750"/>
          </a:xfrm>
          <a:prstGeom prst="roundRect">
            <a:avLst>
              <a:gd name="adj" fmla="val 16667"/>
            </a:avLst>
          </a:prstGeom>
          <a:solidFill>
            <a:srgbClr val="FFFF7D"/>
          </a:solidFill>
          <a:ln w="19050">
            <a:solidFill>
              <a:schemeClr val="tx1"/>
            </a:solidFill>
            <a:prstDash val="dash"/>
            <a:round/>
            <a:headEnd/>
            <a:tailEnd/>
          </a:ln>
        </p:spPr>
        <p:txBody>
          <a:bodyPr wrap="none" anchor="ctr"/>
          <a:lstStyle/>
          <a:p>
            <a:endParaRPr lang="en-US"/>
          </a:p>
        </p:txBody>
      </p:sp>
      <p:sp>
        <p:nvSpPr>
          <p:cNvPr id="44264" name="AutoShape 628"/>
          <p:cNvSpPr>
            <a:spLocks noChangeArrowheads="1"/>
          </p:cNvSpPr>
          <p:nvPr/>
        </p:nvSpPr>
        <p:spPr bwMode="auto">
          <a:xfrm>
            <a:off x="5800930" y="4426875"/>
            <a:ext cx="1144587" cy="325437"/>
          </a:xfrm>
          <a:prstGeom prst="roundRect">
            <a:avLst>
              <a:gd name="adj" fmla="val 16667"/>
            </a:avLst>
          </a:prstGeom>
          <a:solidFill>
            <a:srgbClr val="A7EAFF"/>
          </a:solidFill>
          <a:ln w="19050">
            <a:solidFill>
              <a:schemeClr val="tx1"/>
            </a:solidFill>
            <a:prstDash val="dash"/>
            <a:round/>
            <a:headEnd/>
            <a:tailEnd/>
          </a:ln>
        </p:spPr>
        <p:txBody>
          <a:bodyPr wrap="none" anchor="ctr"/>
          <a:lstStyle/>
          <a:p>
            <a:endParaRPr lang="en-US"/>
          </a:p>
        </p:txBody>
      </p:sp>
      <p:sp>
        <p:nvSpPr>
          <p:cNvPr id="44265" name="AutoShape 629"/>
          <p:cNvSpPr>
            <a:spLocks noChangeArrowheads="1"/>
          </p:cNvSpPr>
          <p:nvPr/>
        </p:nvSpPr>
        <p:spPr bwMode="auto">
          <a:xfrm>
            <a:off x="5799342" y="5117437"/>
            <a:ext cx="1144588" cy="325438"/>
          </a:xfrm>
          <a:prstGeom prst="roundRect">
            <a:avLst>
              <a:gd name="adj" fmla="val 16667"/>
            </a:avLst>
          </a:prstGeom>
          <a:solidFill>
            <a:srgbClr val="FFFF7D"/>
          </a:solidFill>
          <a:ln w="19050">
            <a:solidFill>
              <a:schemeClr val="tx1"/>
            </a:solidFill>
            <a:prstDash val="dash"/>
            <a:round/>
            <a:headEnd/>
            <a:tailEnd/>
          </a:ln>
        </p:spPr>
        <p:txBody>
          <a:bodyPr wrap="none" anchor="ctr"/>
          <a:lstStyle/>
          <a:p>
            <a:endParaRPr lang="en-US"/>
          </a:p>
        </p:txBody>
      </p:sp>
      <p:sp>
        <p:nvSpPr>
          <p:cNvPr id="44267" name="AutoShape 631"/>
          <p:cNvSpPr>
            <a:spLocks noChangeArrowheads="1"/>
          </p:cNvSpPr>
          <p:nvPr/>
        </p:nvSpPr>
        <p:spPr bwMode="auto">
          <a:xfrm>
            <a:off x="3821317" y="3517237"/>
            <a:ext cx="1144588" cy="325438"/>
          </a:xfrm>
          <a:prstGeom prst="roundRect">
            <a:avLst>
              <a:gd name="adj" fmla="val 16667"/>
            </a:avLst>
          </a:prstGeom>
          <a:solidFill>
            <a:srgbClr val="336699"/>
          </a:solidFill>
          <a:ln w="19050">
            <a:solidFill>
              <a:schemeClr val="tx1"/>
            </a:solidFill>
            <a:prstDash val="dash"/>
            <a:round/>
            <a:headEnd/>
            <a:tailEnd/>
          </a:ln>
        </p:spPr>
        <p:txBody>
          <a:bodyPr wrap="none" anchor="ctr"/>
          <a:lstStyle/>
          <a:p>
            <a:endParaRPr lang="en-US"/>
          </a:p>
        </p:txBody>
      </p:sp>
      <p:sp>
        <p:nvSpPr>
          <p:cNvPr id="44268" name="Rectangle 128"/>
          <p:cNvSpPr>
            <a:spLocks noChangeArrowheads="1"/>
          </p:cNvSpPr>
          <p:nvPr/>
        </p:nvSpPr>
        <p:spPr bwMode="auto">
          <a:xfrm>
            <a:off x="4156280" y="3582325"/>
            <a:ext cx="488950" cy="182562"/>
          </a:xfrm>
          <a:prstGeom prst="rect">
            <a:avLst/>
          </a:prstGeom>
          <a:noFill/>
          <a:ln w="9525">
            <a:noFill/>
            <a:miter lim="800000"/>
            <a:headEnd/>
            <a:tailEnd/>
          </a:ln>
        </p:spPr>
        <p:txBody>
          <a:bodyPr wrap="none" lIns="0" tIns="0" rIns="0" bIns="0">
            <a:spAutoFit/>
          </a:bodyPr>
          <a:lstStyle/>
          <a:p>
            <a:r>
              <a:rPr lang="en-US" sz="1200" b="1" u="none">
                <a:solidFill>
                  <a:schemeClr val="bg1"/>
                </a:solidFill>
              </a:rPr>
              <a:t>Broker</a:t>
            </a:r>
            <a:endParaRPr lang="en-US" sz="2800" b="1">
              <a:solidFill>
                <a:schemeClr val="bg1"/>
              </a:solidFill>
            </a:endParaRPr>
          </a:p>
        </p:txBody>
      </p:sp>
      <p:sp>
        <p:nvSpPr>
          <p:cNvPr id="44178" name="Rectangle 460"/>
          <p:cNvSpPr>
            <a:spLocks noChangeArrowheads="1"/>
          </p:cNvSpPr>
          <p:nvPr/>
        </p:nvSpPr>
        <p:spPr bwMode="auto">
          <a:xfrm>
            <a:off x="5081885" y="4004600"/>
            <a:ext cx="711200" cy="152400"/>
          </a:xfrm>
          <a:prstGeom prst="rect">
            <a:avLst/>
          </a:prstGeom>
          <a:noFill/>
          <a:ln w="9525">
            <a:noFill/>
            <a:miter lim="800000"/>
            <a:headEnd/>
            <a:tailEnd/>
          </a:ln>
        </p:spPr>
        <p:txBody>
          <a:bodyPr wrap="none" lIns="0" tIns="0" rIns="0" bIns="0">
            <a:spAutoFit/>
          </a:bodyPr>
          <a:lstStyle/>
          <a:p>
            <a:r>
              <a:rPr lang="en-US" sz="1000" b="1" u="none" dirty="0">
                <a:solidFill>
                  <a:srgbClr val="000000"/>
                </a:solidFill>
              </a:rPr>
              <a:t>dispatching</a:t>
            </a:r>
            <a:endParaRPr lang="en-US" sz="2800" b="1" dirty="0"/>
          </a:p>
        </p:txBody>
      </p:sp>
      <p:sp>
        <p:nvSpPr>
          <p:cNvPr id="242" name="Freeform 432"/>
          <p:cNvSpPr>
            <a:spLocks/>
          </p:cNvSpPr>
          <p:nvPr/>
        </p:nvSpPr>
        <p:spPr bwMode="auto">
          <a:xfrm>
            <a:off x="5634241" y="3928240"/>
            <a:ext cx="157163" cy="71438"/>
          </a:xfrm>
          <a:custGeom>
            <a:avLst/>
            <a:gdLst>
              <a:gd name="T0" fmla="*/ 0 w 80"/>
              <a:gd name="T1" fmla="*/ 0 h 32"/>
              <a:gd name="T2" fmla="*/ 0 w 80"/>
              <a:gd name="T3" fmla="*/ 2147483647 h 32"/>
              <a:gd name="T4" fmla="*/ 2147483647 w 80"/>
              <a:gd name="T5" fmla="*/ 2147483647 h 32"/>
              <a:gd name="T6" fmla="*/ 2147483647 w 80"/>
              <a:gd name="T7" fmla="*/ 2147483647 h 32"/>
              <a:gd name="T8" fmla="*/ 2147483647 w 80"/>
              <a:gd name="T9" fmla="*/ 2147483647 h 32"/>
              <a:gd name="T10" fmla="*/ 2147483647 w 80"/>
              <a:gd name="T11" fmla="*/ 2147483647 h 32"/>
              <a:gd name="T12" fmla="*/ 0 w 80"/>
              <a:gd name="T13" fmla="*/ 0 h 32"/>
              <a:gd name="T14" fmla="*/ 0 60000 65536"/>
              <a:gd name="T15" fmla="*/ 0 60000 65536"/>
              <a:gd name="T16" fmla="*/ 0 60000 65536"/>
              <a:gd name="T17" fmla="*/ 0 60000 65536"/>
              <a:gd name="T18" fmla="*/ 0 60000 65536"/>
              <a:gd name="T19" fmla="*/ 0 60000 65536"/>
              <a:gd name="T20" fmla="*/ 0 60000 65536"/>
              <a:gd name="T21" fmla="*/ 0 w 80"/>
              <a:gd name="T22" fmla="*/ 0 h 32"/>
              <a:gd name="T23" fmla="*/ 80 w 80"/>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32">
                <a:moveTo>
                  <a:pt x="0" y="0"/>
                </a:moveTo>
                <a:lnTo>
                  <a:pt x="0" y="8"/>
                </a:lnTo>
                <a:lnTo>
                  <a:pt x="80" y="32"/>
                </a:lnTo>
                <a:lnTo>
                  <a:pt x="80" y="24"/>
                </a:lnTo>
                <a:lnTo>
                  <a:pt x="80" y="32"/>
                </a:lnTo>
                <a:lnTo>
                  <a:pt x="80" y="24"/>
                </a:lnTo>
                <a:lnTo>
                  <a:pt x="0"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cxnSp>
        <p:nvCxnSpPr>
          <p:cNvPr id="228" name="Straight Connector 227"/>
          <p:cNvCxnSpPr/>
          <p:nvPr/>
        </p:nvCxnSpPr>
        <p:spPr bwMode="auto">
          <a:xfrm>
            <a:off x="2942727" y="5256343"/>
            <a:ext cx="800894"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29" name="Straight Connector 228"/>
          <p:cNvCxnSpPr/>
          <p:nvPr/>
        </p:nvCxnSpPr>
        <p:spPr bwMode="auto">
          <a:xfrm flipV="1">
            <a:off x="2942727" y="6052168"/>
            <a:ext cx="912412" cy="5069"/>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32" name="Straight Connector 231"/>
          <p:cNvCxnSpPr/>
          <p:nvPr/>
        </p:nvCxnSpPr>
        <p:spPr bwMode="auto">
          <a:xfrm>
            <a:off x="5109802" y="3992693"/>
            <a:ext cx="654050" cy="2381"/>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40" name="Straight Connector 239"/>
          <p:cNvCxnSpPr/>
          <p:nvPr/>
        </p:nvCxnSpPr>
        <p:spPr bwMode="auto">
          <a:xfrm>
            <a:off x="2934810" y="3977158"/>
            <a:ext cx="646906"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43" name="Straight Connector 242"/>
          <p:cNvCxnSpPr/>
          <p:nvPr/>
        </p:nvCxnSpPr>
        <p:spPr bwMode="auto">
          <a:xfrm>
            <a:off x="2916630" y="4605090"/>
            <a:ext cx="731062" cy="2760"/>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48" name="Freeform 350"/>
          <p:cNvSpPr>
            <a:spLocks/>
          </p:cNvSpPr>
          <p:nvPr/>
        </p:nvSpPr>
        <p:spPr bwMode="auto">
          <a:xfrm>
            <a:off x="3576841" y="3794255"/>
            <a:ext cx="265113" cy="182903"/>
          </a:xfrm>
          <a:custGeom>
            <a:avLst/>
            <a:gdLst>
              <a:gd name="T0" fmla="*/ 2147483647 w 168"/>
              <a:gd name="T1" fmla="*/ 0 h 336"/>
              <a:gd name="T2" fmla="*/ 2147483647 w 168"/>
              <a:gd name="T3" fmla="*/ 0 h 336"/>
              <a:gd name="T4" fmla="*/ 0 w 168"/>
              <a:gd name="T5" fmla="*/ 2147483647 h 336"/>
              <a:gd name="T6" fmla="*/ 0 w 168"/>
              <a:gd name="T7" fmla="*/ 2147483647 h 336"/>
              <a:gd name="T8" fmla="*/ 2147483647 w 168"/>
              <a:gd name="T9" fmla="*/ 2147483647 h 336"/>
              <a:gd name="T10" fmla="*/ 2147483647 w 168"/>
              <a:gd name="T11" fmla="*/ 2147483647 h 336"/>
              <a:gd name="T12" fmla="*/ 2147483647 w 168"/>
              <a:gd name="T13" fmla="*/ 0 h 336"/>
              <a:gd name="T14" fmla="*/ 0 60000 65536"/>
              <a:gd name="T15" fmla="*/ 0 60000 65536"/>
              <a:gd name="T16" fmla="*/ 0 60000 65536"/>
              <a:gd name="T17" fmla="*/ 0 60000 65536"/>
              <a:gd name="T18" fmla="*/ 0 60000 65536"/>
              <a:gd name="T19" fmla="*/ 0 60000 65536"/>
              <a:gd name="T20" fmla="*/ 0 60000 65536"/>
              <a:gd name="T21" fmla="*/ 0 w 168"/>
              <a:gd name="T22" fmla="*/ 0 h 336"/>
              <a:gd name="T23" fmla="*/ 168 w 16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8" h="336">
                <a:moveTo>
                  <a:pt x="168" y="0"/>
                </a:moveTo>
                <a:lnTo>
                  <a:pt x="160" y="0"/>
                </a:lnTo>
                <a:lnTo>
                  <a:pt x="0" y="328"/>
                </a:lnTo>
                <a:lnTo>
                  <a:pt x="0" y="336"/>
                </a:lnTo>
                <a:lnTo>
                  <a:pt x="8" y="336"/>
                </a:lnTo>
                <a:lnTo>
                  <a:pt x="8" y="328"/>
                </a:lnTo>
                <a:lnTo>
                  <a:pt x="168" y="0"/>
                </a:lnTo>
                <a:close/>
              </a:path>
            </a:pathLst>
          </a:custGeom>
          <a:blipFill dpi="0" rotWithShape="0">
            <a:blip r:embed="rId4" cstate="print"/>
            <a:srcRect/>
            <a:tile tx="0" ty="0" sx="100000" sy="100000" flip="none" algn="tl"/>
          </a:blipFill>
          <a:ln w="9525">
            <a:noFill/>
            <a:round/>
            <a:headEnd/>
            <a:tailEnd/>
          </a:ln>
        </p:spPr>
        <p:txBody>
          <a:bodyPr/>
          <a:lstStyle/>
          <a:p>
            <a:endParaRPr lang="en-US"/>
          </a:p>
        </p:txBody>
      </p:sp>
      <p:sp>
        <p:nvSpPr>
          <p:cNvPr id="44076" name="Rectangle 272"/>
          <p:cNvSpPr>
            <a:spLocks noChangeArrowheads="1"/>
          </p:cNvSpPr>
          <p:nvPr/>
        </p:nvSpPr>
        <p:spPr bwMode="auto">
          <a:xfrm>
            <a:off x="6169230" y="4496725"/>
            <a:ext cx="511358" cy="153888"/>
          </a:xfrm>
          <a:prstGeom prst="rect">
            <a:avLst/>
          </a:prstGeom>
          <a:noFill/>
          <a:ln w="9525">
            <a:noFill/>
            <a:miter lim="800000"/>
            <a:headEnd/>
            <a:tailEnd/>
          </a:ln>
        </p:spPr>
        <p:txBody>
          <a:bodyPr wrap="none" lIns="0" tIns="0" rIns="0" bIns="0">
            <a:spAutoFit/>
          </a:bodyPr>
          <a:lstStyle/>
          <a:p>
            <a:r>
              <a:rPr lang="en-US" sz="1000" b="1" u="none" dirty="0" smtClean="0">
                <a:solidFill>
                  <a:srgbClr val="000000"/>
                </a:solidFill>
              </a:rPr>
              <a:t>Strategy</a:t>
            </a:r>
            <a:endParaRPr lang="en-US" sz="2800" b="1" dirty="0"/>
          </a:p>
        </p:txBody>
      </p:sp>
      <p:sp>
        <p:nvSpPr>
          <p:cNvPr id="44077" name="Rectangle 296"/>
          <p:cNvSpPr>
            <a:spLocks noChangeArrowheads="1"/>
          </p:cNvSpPr>
          <p:nvPr/>
        </p:nvSpPr>
        <p:spPr bwMode="auto">
          <a:xfrm>
            <a:off x="6129730" y="5124241"/>
            <a:ext cx="453650" cy="153888"/>
          </a:xfrm>
          <a:prstGeom prst="rect">
            <a:avLst/>
          </a:prstGeom>
          <a:noFill/>
          <a:ln w="9525">
            <a:noFill/>
            <a:miter lim="800000"/>
            <a:headEnd/>
            <a:tailEnd/>
          </a:ln>
        </p:spPr>
        <p:txBody>
          <a:bodyPr wrap="none" lIns="0" tIns="0" rIns="0" bIns="0">
            <a:spAutoFit/>
          </a:bodyPr>
          <a:lstStyle/>
          <a:p>
            <a:pPr algn="ctr"/>
            <a:r>
              <a:rPr lang="en-US" sz="1000" b="1" u="none" dirty="0" smtClean="0">
                <a:solidFill>
                  <a:srgbClr val="000000"/>
                </a:solidFill>
              </a:rPr>
              <a:t>Leader/</a:t>
            </a:r>
            <a:endParaRPr lang="en-US" sz="2800" b="1" dirty="0"/>
          </a:p>
        </p:txBody>
      </p:sp>
      <p:sp>
        <p:nvSpPr>
          <p:cNvPr id="44078" name="Rectangle 297"/>
          <p:cNvSpPr>
            <a:spLocks noChangeArrowheads="1"/>
          </p:cNvSpPr>
          <p:nvPr/>
        </p:nvSpPr>
        <p:spPr bwMode="auto">
          <a:xfrm>
            <a:off x="6040935" y="5265529"/>
            <a:ext cx="596317" cy="153888"/>
          </a:xfrm>
          <a:prstGeom prst="rect">
            <a:avLst/>
          </a:prstGeom>
          <a:noFill/>
          <a:ln w="9525">
            <a:noFill/>
            <a:miter lim="800000"/>
            <a:headEnd/>
            <a:tailEnd/>
          </a:ln>
        </p:spPr>
        <p:txBody>
          <a:bodyPr wrap="none" lIns="0" tIns="0" rIns="0" bIns="0">
            <a:spAutoFit/>
          </a:bodyPr>
          <a:lstStyle/>
          <a:p>
            <a:pPr algn="ctr"/>
            <a:r>
              <a:rPr lang="en-US" sz="1000" b="1" u="none" dirty="0" smtClean="0">
                <a:solidFill>
                  <a:srgbClr val="000000"/>
                </a:solidFill>
              </a:rPr>
              <a:t>Followers</a:t>
            </a:r>
            <a:endParaRPr lang="en-US" sz="2800" b="1" dirty="0"/>
          </a:p>
        </p:txBody>
      </p:sp>
      <p:sp>
        <p:nvSpPr>
          <p:cNvPr id="44071" name="Rectangle 152"/>
          <p:cNvSpPr>
            <a:spLocks noChangeArrowheads="1"/>
          </p:cNvSpPr>
          <p:nvPr/>
        </p:nvSpPr>
        <p:spPr bwMode="auto">
          <a:xfrm>
            <a:off x="578055" y="5554000"/>
            <a:ext cx="641201" cy="307777"/>
          </a:xfrm>
          <a:prstGeom prst="rect">
            <a:avLst/>
          </a:prstGeom>
          <a:noFill/>
          <a:ln w="9525">
            <a:noFill/>
            <a:miter lim="800000"/>
            <a:headEnd/>
            <a:tailEnd/>
          </a:ln>
        </p:spPr>
        <p:txBody>
          <a:bodyPr wrap="none" lIns="0" tIns="0" rIns="0" bIns="0">
            <a:spAutoFit/>
          </a:bodyPr>
          <a:lstStyle/>
          <a:p>
            <a:r>
              <a:rPr lang="en-US" sz="1000" b="1" u="none" dirty="0" smtClean="0">
                <a:solidFill>
                  <a:srgbClr val="000000"/>
                </a:solidFill>
              </a:rPr>
              <a:t>Acceptor/</a:t>
            </a:r>
            <a:br>
              <a:rPr lang="en-US" sz="1000" b="1" u="none" dirty="0" smtClean="0">
                <a:solidFill>
                  <a:srgbClr val="000000"/>
                </a:solidFill>
              </a:rPr>
            </a:br>
            <a:r>
              <a:rPr lang="en-US" sz="1000" b="1" u="none" dirty="0" smtClean="0">
                <a:solidFill>
                  <a:srgbClr val="000000"/>
                </a:solidFill>
              </a:rPr>
              <a:t>Connector</a:t>
            </a:r>
            <a:endParaRPr lang="en-US" sz="2800" b="1" dirty="0"/>
          </a:p>
        </p:txBody>
      </p:sp>
    </p:spTree>
  </p:cSld>
  <p:clrMapOvr>
    <a:masterClrMapping/>
  </p:clrMapOv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058" name="Slide Number Placeholder 3"/>
          <p:cNvSpPr>
            <a:spLocks noGrp="1"/>
          </p:cNvSpPr>
          <p:nvPr>
            <p:ph type="sldNum" sz="quarter" idx="10"/>
          </p:nvPr>
        </p:nvSpPr>
        <p:spPr>
          <a:noFill/>
        </p:spPr>
        <p:txBody>
          <a:bodyPr/>
          <a:lstStyle/>
          <a:p>
            <a:fld id="{6E7BE308-94E6-4651-ACE7-B595DB0C03E6}" type="slidenum">
              <a:rPr lang="en-US" smtClean="0">
                <a:latin typeface="Arial" pitchFamily="34" charset="0"/>
              </a:rPr>
              <a:pPr/>
              <a:t>37</a:t>
            </a:fld>
            <a:endParaRPr lang="en-US" smtClean="0">
              <a:latin typeface="Arial" pitchFamily="34" charset="0"/>
            </a:endParaRPr>
          </a:p>
        </p:txBody>
      </p:sp>
      <p:sp>
        <p:nvSpPr>
          <p:cNvPr id="45059" name="Rectangle 8"/>
          <p:cNvSpPr>
            <a:spLocks noGrp="1" noChangeArrowheads="1"/>
          </p:cNvSpPr>
          <p:nvPr>
            <p:ph type="title"/>
          </p:nvPr>
        </p:nvSpPr>
        <p:spPr>
          <a:xfrm>
            <a:off x="12700" y="-28575"/>
            <a:ext cx="9131300" cy="914400"/>
          </a:xfrm>
        </p:spPr>
        <p:txBody>
          <a:bodyPr/>
          <a:lstStyle/>
          <a:p>
            <a:pPr>
              <a:lnSpc>
                <a:spcPct val="80000"/>
              </a:lnSpc>
            </a:pPr>
            <a:r>
              <a:rPr lang="en-US" sz="3200" smtClean="0"/>
              <a:t>Ensuring Platform-neutral &amp; Network-transparent Communication</a:t>
            </a:r>
          </a:p>
        </p:txBody>
      </p:sp>
      <p:graphicFrame>
        <p:nvGraphicFramePr>
          <p:cNvPr id="1827849" name="Group 9"/>
          <p:cNvGraphicFramePr>
            <a:graphicFrameLocks noGrp="1"/>
          </p:cNvGraphicFramePr>
          <p:nvPr/>
        </p:nvGraphicFramePr>
        <p:xfrm>
          <a:off x="79375" y="911225"/>
          <a:ext cx="8993188" cy="2240280"/>
        </p:xfrm>
        <a:graphic>
          <a:graphicData uri="http://schemas.openxmlformats.org/drawingml/2006/table">
            <a:tbl>
              <a:tblPr/>
              <a:tblGrid>
                <a:gridCol w="1765300"/>
                <a:gridCol w="4352925"/>
                <a:gridCol w="2874963"/>
              </a:tblGrid>
              <a:tr h="180975">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800" b="1" i="0" u="none" strike="noStrike" cap="none" normalizeH="0" baseline="0" smtClean="0">
                          <a:ln>
                            <a:noFill/>
                          </a:ln>
                          <a:solidFill>
                            <a:schemeClr val="bg1"/>
                          </a:solidFill>
                          <a:effectLst/>
                          <a:latin typeface="Arial" charset="0"/>
                        </a:rPr>
                        <a:t>Context </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800" b="1" i="0" u="none" strike="noStrike" cap="none" normalizeH="0" baseline="0" smtClean="0">
                          <a:ln>
                            <a:noFill/>
                          </a:ln>
                          <a:solidFill>
                            <a:schemeClr val="bg1"/>
                          </a:solidFill>
                          <a:effectLst/>
                          <a:latin typeface="Arial" charset="0"/>
                        </a:rPr>
                        <a:t>Problems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800" b="1" i="0" u="none" strike="noStrike" cap="none" normalizeH="0" baseline="0" smtClean="0">
                          <a:ln>
                            <a:noFill/>
                          </a:ln>
                          <a:solidFill>
                            <a:schemeClr val="bg1"/>
                          </a:solidFill>
                          <a:effectLst/>
                          <a:latin typeface="Arial" charset="0"/>
                        </a:rPr>
                        <a:t>Solution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r>
              <a:tr h="1862138">
                <a:tc>
                  <a:txBody>
                    <a:bodyPr/>
                    <a:lstStyle/>
                    <a:p>
                      <a:pPr marL="114300" marR="0" lvl="0" indent="-114300" algn="l" defTabSz="914400" rtl="0" eaLnBrk="0" fontAlgn="base" latinLnBrk="0" hangingPunct="0">
                        <a:lnSpc>
                          <a:spcPct val="100000"/>
                        </a:lnSpc>
                        <a:spcBef>
                          <a:spcPct val="3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Mission computing requires remote IPC</a:t>
                      </a:r>
                    </a:p>
                    <a:p>
                      <a:pPr marL="114300" marR="0" lvl="0" indent="-114300" algn="l" defTabSz="914400" rtl="0" eaLnBrk="0" fontAlgn="base" latinLnBrk="0" hangingPunct="0">
                        <a:lnSpc>
                          <a:spcPct val="100000"/>
                        </a:lnSpc>
                        <a:spcBef>
                          <a:spcPct val="3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Stringent DRE requirements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2F2F2"/>
                    </a:solidFill>
                  </a:tcPr>
                </a:tc>
                <a:tc>
                  <a:txBody>
                    <a:bodyPr/>
                    <a:lstStyle/>
                    <a:p>
                      <a:pPr marL="114300" marR="0" lvl="0" indent="-114300"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Applications need capabilities to:</a:t>
                      </a:r>
                    </a:p>
                    <a:p>
                      <a:pPr marL="342900" marR="0" lvl="1" indent="-114300"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Support remote communication</a:t>
                      </a:r>
                    </a:p>
                    <a:p>
                      <a:pPr marL="342900" marR="0" lvl="1" indent="-114300"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Provide location transparency</a:t>
                      </a:r>
                    </a:p>
                    <a:p>
                      <a:pPr marL="342900" marR="0" lvl="1" indent="-114300"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Handle faults</a:t>
                      </a:r>
                    </a:p>
                    <a:p>
                      <a:pPr marL="342900" marR="0" lvl="1" indent="-114300"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Manage end-to-end QoS</a:t>
                      </a:r>
                    </a:p>
                    <a:p>
                      <a:pPr marL="342900" marR="0" lvl="1" indent="-114300"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Encapsulate low-level system details</a:t>
                      </a:r>
                      <a:endParaRPr kumimoji="0" lang="en-US" sz="1800" b="1"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114300" marR="0" lvl="0" indent="-114300" algn="l" defTabSz="914400" rtl="0" eaLnBrk="0" fontAlgn="base" latinLnBrk="0" hangingPunct="0">
                        <a:lnSpc>
                          <a:spcPct val="100000"/>
                        </a:lnSpc>
                        <a:spcBef>
                          <a:spcPct val="3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Apply the </a:t>
                      </a:r>
                      <a:r>
                        <a:rPr kumimoji="0" lang="en-US" sz="1800" b="1" i="1" u="none" strike="noStrike" cap="none" normalizeH="0" baseline="0" smtClean="0">
                          <a:ln>
                            <a:noFill/>
                          </a:ln>
                          <a:solidFill>
                            <a:schemeClr val="tx1"/>
                          </a:solidFill>
                          <a:effectLst/>
                          <a:latin typeface="Arial" charset="0"/>
                        </a:rPr>
                        <a:t>Broker</a:t>
                      </a:r>
                      <a:r>
                        <a:rPr kumimoji="0" lang="en-US" sz="1800" b="0" i="0" u="none" strike="noStrike" cap="none" normalizeH="0" baseline="0" smtClean="0">
                          <a:ln>
                            <a:noFill/>
                          </a:ln>
                          <a:solidFill>
                            <a:schemeClr val="tx1"/>
                          </a:solidFill>
                          <a:effectLst/>
                          <a:latin typeface="Arial" charset="0"/>
                        </a:rPr>
                        <a:t> architectural pattern to provide platform-neutral communication between mission computing boards</a:t>
                      </a:r>
                      <a:endParaRPr kumimoji="0" lang="en-US" sz="2400" b="1" i="0" u="none" strike="noStrike" cap="none" normalizeH="0" baseline="0" smtClean="0">
                        <a:ln>
                          <a:noFill/>
                        </a:ln>
                        <a:solidFill>
                          <a:srgbClr val="336699"/>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2F2F2"/>
                    </a:solidFill>
                  </a:tcPr>
                </a:tc>
              </a:tr>
            </a:tbl>
          </a:graphicData>
        </a:graphic>
      </p:graphicFrame>
      <p:pic>
        <p:nvPicPr>
          <p:cNvPr id="45074" name="Picture 236"/>
          <p:cNvPicPr>
            <a:picLocks noChangeAspect="1" noChangeArrowheads="1"/>
          </p:cNvPicPr>
          <p:nvPr/>
        </p:nvPicPr>
        <p:blipFill>
          <a:blip r:embed="rId3" cstate="print"/>
          <a:srcRect/>
          <a:stretch>
            <a:fillRect/>
          </a:stretch>
        </p:blipFill>
        <p:spPr bwMode="auto">
          <a:xfrm>
            <a:off x="47625" y="3878263"/>
            <a:ext cx="9144000" cy="2462212"/>
          </a:xfrm>
          <a:prstGeom prst="rect">
            <a:avLst/>
          </a:prstGeom>
          <a:noFill/>
          <a:ln w="12700">
            <a:noFill/>
            <a:miter lim="800000"/>
            <a:headEnd/>
            <a:tailEnd/>
          </a:ln>
        </p:spPr>
      </p:pic>
      <p:sp>
        <p:nvSpPr>
          <p:cNvPr id="45075" name="Rectangle 237"/>
          <p:cNvSpPr>
            <a:spLocks noChangeArrowheads="1"/>
          </p:cNvSpPr>
          <p:nvPr/>
        </p:nvSpPr>
        <p:spPr bwMode="auto">
          <a:xfrm>
            <a:off x="169863" y="3962400"/>
            <a:ext cx="1382712" cy="396875"/>
          </a:xfrm>
          <a:prstGeom prst="rect">
            <a:avLst/>
          </a:prstGeom>
          <a:solidFill>
            <a:schemeClr val="bg1"/>
          </a:solidFill>
          <a:ln w="9525" algn="ctr">
            <a:noFill/>
            <a:miter lim="800000"/>
            <a:headEnd/>
            <a:tailEnd/>
          </a:ln>
        </p:spPr>
        <p:txBody>
          <a:bodyPr wrap="none">
            <a:spAutoFit/>
          </a:bodyPr>
          <a:lstStyle/>
          <a:p>
            <a:r>
              <a:rPr lang="en-US" sz="2000" b="1" u="none"/>
              <a:t>Structure </a:t>
            </a:r>
          </a:p>
        </p:txBody>
      </p:sp>
    </p:spTree>
  </p:cSld>
  <p:clrMapOvr>
    <a:masterClrMapping/>
  </p:clrMapOvr>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6082" name="Slide Number Placeholder 3"/>
          <p:cNvSpPr>
            <a:spLocks noGrp="1"/>
          </p:cNvSpPr>
          <p:nvPr>
            <p:ph type="sldNum" sz="quarter" idx="10"/>
          </p:nvPr>
        </p:nvSpPr>
        <p:spPr>
          <a:xfrm>
            <a:off x="0" y="6461398"/>
            <a:ext cx="260350" cy="122237"/>
          </a:xfrm>
          <a:noFill/>
        </p:spPr>
        <p:txBody>
          <a:bodyPr/>
          <a:lstStyle/>
          <a:p>
            <a:fld id="{8E157211-745A-4798-A6D8-BD54B4AFB4A9}" type="slidenum">
              <a:rPr lang="en-US" smtClean="0">
                <a:latin typeface="Arial" pitchFamily="34" charset="0"/>
              </a:rPr>
              <a:pPr/>
              <a:t>38</a:t>
            </a:fld>
            <a:endParaRPr lang="en-US" smtClean="0">
              <a:latin typeface="Arial" pitchFamily="34" charset="0"/>
            </a:endParaRPr>
          </a:p>
        </p:txBody>
      </p:sp>
      <p:sp>
        <p:nvSpPr>
          <p:cNvPr id="46083" name="Rectangle 2"/>
          <p:cNvSpPr>
            <a:spLocks noGrp="1" noChangeArrowheads="1"/>
          </p:cNvSpPr>
          <p:nvPr>
            <p:ph type="title"/>
          </p:nvPr>
        </p:nvSpPr>
        <p:spPr>
          <a:xfrm>
            <a:off x="12700" y="-28575"/>
            <a:ext cx="9131300" cy="914400"/>
          </a:xfrm>
        </p:spPr>
        <p:txBody>
          <a:bodyPr/>
          <a:lstStyle/>
          <a:p>
            <a:pPr>
              <a:lnSpc>
                <a:spcPct val="80000"/>
              </a:lnSpc>
            </a:pPr>
            <a:r>
              <a:rPr lang="en-US" sz="3200" smtClean="0"/>
              <a:t>Ensuring Platform-neutral &amp; Network-transparent Communication</a:t>
            </a:r>
          </a:p>
        </p:txBody>
      </p:sp>
      <p:sp>
        <p:nvSpPr>
          <p:cNvPr id="46084" name="Line 3"/>
          <p:cNvSpPr>
            <a:spLocks noChangeAspect="1" noChangeShapeType="1"/>
          </p:cNvSpPr>
          <p:nvPr/>
        </p:nvSpPr>
        <p:spPr bwMode="auto">
          <a:xfrm>
            <a:off x="552450" y="4238445"/>
            <a:ext cx="1860550"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46085" name="Rectangle 4"/>
          <p:cNvSpPr>
            <a:spLocks noChangeAspect="1" noChangeArrowheads="1"/>
          </p:cNvSpPr>
          <p:nvPr/>
        </p:nvSpPr>
        <p:spPr bwMode="auto">
          <a:xfrm>
            <a:off x="627063" y="3982858"/>
            <a:ext cx="1811337"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dirty="0"/>
              <a:t>operation (params)</a:t>
            </a:r>
          </a:p>
        </p:txBody>
      </p:sp>
      <p:sp>
        <p:nvSpPr>
          <p:cNvPr id="46086" name="Line 5"/>
          <p:cNvSpPr>
            <a:spLocks noChangeAspect="1" noChangeShapeType="1"/>
          </p:cNvSpPr>
          <p:nvPr/>
        </p:nvSpPr>
        <p:spPr bwMode="auto">
          <a:xfrm>
            <a:off x="2463800" y="4302690"/>
            <a:ext cx="1781175"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46087" name="Rectangle 6"/>
          <p:cNvSpPr>
            <a:spLocks noChangeAspect="1" noChangeArrowheads="1"/>
          </p:cNvSpPr>
          <p:nvPr/>
        </p:nvSpPr>
        <p:spPr bwMode="auto">
          <a:xfrm>
            <a:off x="3021013" y="4035990"/>
            <a:ext cx="1438275"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dirty="0"/>
              <a:t>connect</a:t>
            </a:r>
          </a:p>
        </p:txBody>
      </p:sp>
      <p:sp>
        <p:nvSpPr>
          <p:cNvPr id="46088" name="Line 7"/>
          <p:cNvSpPr>
            <a:spLocks noChangeAspect="1" noChangeShapeType="1"/>
          </p:cNvSpPr>
          <p:nvPr/>
        </p:nvSpPr>
        <p:spPr bwMode="auto">
          <a:xfrm>
            <a:off x="2425700" y="4662945"/>
            <a:ext cx="3563938"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46089" name="Rectangle 8"/>
          <p:cNvSpPr>
            <a:spLocks noChangeAspect="1" noChangeArrowheads="1"/>
          </p:cNvSpPr>
          <p:nvPr/>
        </p:nvSpPr>
        <p:spPr bwMode="auto">
          <a:xfrm>
            <a:off x="4459288" y="4356558"/>
            <a:ext cx="1408112"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send_request</a:t>
            </a:r>
          </a:p>
        </p:txBody>
      </p:sp>
      <p:sp>
        <p:nvSpPr>
          <p:cNvPr id="46090" name="Line 9"/>
          <p:cNvSpPr>
            <a:spLocks noChangeAspect="1" noChangeShapeType="1"/>
          </p:cNvSpPr>
          <p:nvPr/>
        </p:nvSpPr>
        <p:spPr bwMode="auto">
          <a:xfrm>
            <a:off x="2552700" y="4396250"/>
            <a:ext cx="153988" cy="0"/>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46091" name="Line 10"/>
          <p:cNvSpPr>
            <a:spLocks noChangeAspect="1" noChangeShapeType="1"/>
          </p:cNvSpPr>
          <p:nvPr/>
        </p:nvSpPr>
        <p:spPr bwMode="auto">
          <a:xfrm>
            <a:off x="2706688" y="4397838"/>
            <a:ext cx="0" cy="187325"/>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46092" name="Line 11"/>
          <p:cNvSpPr>
            <a:spLocks noChangeAspect="1" noChangeShapeType="1"/>
          </p:cNvSpPr>
          <p:nvPr/>
        </p:nvSpPr>
        <p:spPr bwMode="auto">
          <a:xfrm flipH="1">
            <a:off x="2552700" y="4585163"/>
            <a:ext cx="153988" cy="0"/>
          </a:xfrm>
          <a:prstGeom prst="line">
            <a:avLst/>
          </a:prstGeom>
          <a:noFill/>
          <a:ln w="12700">
            <a:solidFill>
              <a:schemeClr val="tx2"/>
            </a:solidFill>
            <a:round/>
            <a:headEnd type="none" w="sm" len="sm"/>
            <a:tailEnd type="stealth" w="med" len="med"/>
          </a:ln>
        </p:spPr>
        <p:txBody>
          <a:bodyPr wrap="none" anchor="ctr"/>
          <a:lstStyle/>
          <a:p>
            <a:endParaRPr lang="en-US"/>
          </a:p>
        </p:txBody>
      </p:sp>
      <p:sp>
        <p:nvSpPr>
          <p:cNvPr id="46093" name="Rectangle 12"/>
          <p:cNvSpPr>
            <a:spLocks noChangeAspect="1" noChangeArrowheads="1"/>
          </p:cNvSpPr>
          <p:nvPr/>
        </p:nvSpPr>
        <p:spPr bwMode="auto">
          <a:xfrm>
            <a:off x="2714625" y="4352268"/>
            <a:ext cx="1238250"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marshal</a:t>
            </a:r>
            <a:endParaRPr lang="de-DE" sz="1200" u="none"/>
          </a:p>
        </p:txBody>
      </p:sp>
      <p:sp>
        <p:nvSpPr>
          <p:cNvPr id="46094" name="Line 13"/>
          <p:cNvSpPr>
            <a:spLocks noChangeAspect="1" noChangeShapeType="1"/>
          </p:cNvSpPr>
          <p:nvPr/>
        </p:nvSpPr>
        <p:spPr bwMode="auto">
          <a:xfrm>
            <a:off x="6116638" y="4669665"/>
            <a:ext cx="152400" cy="0"/>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46095" name="Line 14"/>
          <p:cNvSpPr>
            <a:spLocks noChangeAspect="1" noChangeShapeType="1"/>
          </p:cNvSpPr>
          <p:nvPr/>
        </p:nvSpPr>
        <p:spPr bwMode="auto">
          <a:xfrm>
            <a:off x="6269038" y="4671253"/>
            <a:ext cx="0" cy="185737"/>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46096" name="Line 15"/>
          <p:cNvSpPr>
            <a:spLocks noChangeAspect="1" noChangeShapeType="1"/>
          </p:cNvSpPr>
          <p:nvPr/>
        </p:nvSpPr>
        <p:spPr bwMode="auto">
          <a:xfrm flipH="1">
            <a:off x="6116638" y="4856990"/>
            <a:ext cx="152400" cy="0"/>
          </a:xfrm>
          <a:prstGeom prst="line">
            <a:avLst/>
          </a:prstGeom>
          <a:noFill/>
          <a:ln w="12700">
            <a:solidFill>
              <a:schemeClr val="tx2"/>
            </a:solidFill>
            <a:round/>
            <a:headEnd type="none" w="sm" len="sm"/>
            <a:tailEnd type="stealth" w="med" len="med"/>
          </a:ln>
        </p:spPr>
        <p:txBody>
          <a:bodyPr wrap="none" anchor="ctr"/>
          <a:lstStyle/>
          <a:p>
            <a:endParaRPr lang="en-US"/>
          </a:p>
        </p:txBody>
      </p:sp>
      <p:sp>
        <p:nvSpPr>
          <p:cNvPr id="46097" name="Rectangle 16"/>
          <p:cNvSpPr>
            <a:spLocks noChangeAspect="1" noChangeArrowheads="1"/>
          </p:cNvSpPr>
          <p:nvPr/>
        </p:nvSpPr>
        <p:spPr bwMode="auto">
          <a:xfrm>
            <a:off x="6238875" y="4588143"/>
            <a:ext cx="1243013"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dirty="0"/>
              <a:t>unmarshal</a:t>
            </a:r>
          </a:p>
        </p:txBody>
      </p:sp>
      <p:sp>
        <p:nvSpPr>
          <p:cNvPr id="46098" name="Line 17"/>
          <p:cNvSpPr>
            <a:spLocks noChangeAspect="1" noChangeShapeType="1"/>
          </p:cNvSpPr>
          <p:nvPr/>
        </p:nvSpPr>
        <p:spPr bwMode="auto">
          <a:xfrm>
            <a:off x="6116638" y="4920490"/>
            <a:ext cx="152400" cy="0"/>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46099" name="Line 18"/>
          <p:cNvSpPr>
            <a:spLocks noChangeAspect="1" noChangeShapeType="1"/>
          </p:cNvSpPr>
          <p:nvPr/>
        </p:nvSpPr>
        <p:spPr bwMode="auto">
          <a:xfrm>
            <a:off x="6269038" y="4922078"/>
            <a:ext cx="0" cy="187325"/>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46100" name="Line 19"/>
          <p:cNvSpPr>
            <a:spLocks noChangeAspect="1" noChangeShapeType="1"/>
          </p:cNvSpPr>
          <p:nvPr/>
        </p:nvSpPr>
        <p:spPr bwMode="auto">
          <a:xfrm flipH="1">
            <a:off x="6116638" y="5109403"/>
            <a:ext cx="152400" cy="0"/>
          </a:xfrm>
          <a:prstGeom prst="line">
            <a:avLst/>
          </a:prstGeom>
          <a:noFill/>
          <a:ln w="12700">
            <a:solidFill>
              <a:schemeClr val="tx2"/>
            </a:solidFill>
            <a:round/>
            <a:headEnd type="none" w="sm" len="sm"/>
            <a:tailEnd type="stealth" w="med" len="med"/>
          </a:ln>
        </p:spPr>
        <p:txBody>
          <a:bodyPr wrap="none" anchor="ctr"/>
          <a:lstStyle/>
          <a:p>
            <a:endParaRPr lang="en-US"/>
          </a:p>
        </p:txBody>
      </p:sp>
      <p:sp>
        <p:nvSpPr>
          <p:cNvPr id="46101" name="Rectangle 20"/>
          <p:cNvSpPr>
            <a:spLocks noChangeAspect="1" noChangeArrowheads="1"/>
          </p:cNvSpPr>
          <p:nvPr/>
        </p:nvSpPr>
        <p:spPr bwMode="auto">
          <a:xfrm>
            <a:off x="6227110" y="4841115"/>
            <a:ext cx="1243013"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dirty="0"/>
              <a:t>dispatch</a:t>
            </a:r>
          </a:p>
        </p:txBody>
      </p:sp>
      <p:sp>
        <p:nvSpPr>
          <p:cNvPr id="46102" name="Line 21"/>
          <p:cNvSpPr>
            <a:spLocks noChangeAspect="1" noChangeShapeType="1"/>
          </p:cNvSpPr>
          <p:nvPr/>
        </p:nvSpPr>
        <p:spPr bwMode="auto">
          <a:xfrm>
            <a:off x="6116638" y="5319138"/>
            <a:ext cx="2014537"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46103" name="Rectangle 22"/>
          <p:cNvSpPr>
            <a:spLocks noChangeAspect="1" noChangeArrowheads="1"/>
          </p:cNvSpPr>
          <p:nvPr/>
        </p:nvSpPr>
        <p:spPr bwMode="auto">
          <a:xfrm>
            <a:off x="6516688" y="5050105"/>
            <a:ext cx="1744662"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dirty="0"/>
              <a:t>operation (params)</a:t>
            </a:r>
          </a:p>
        </p:txBody>
      </p:sp>
      <p:sp>
        <p:nvSpPr>
          <p:cNvPr id="46104" name="Line 23"/>
          <p:cNvSpPr>
            <a:spLocks noChangeAspect="1" noChangeShapeType="1"/>
          </p:cNvSpPr>
          <p:nvPr/>
        </p:nvSpPr>
        <p:spPr bwMode="auto">
          <a:xfrm>
            <a:off x="6230938" y="5607508"/>
            <a:ext cx="2014537" cy="0"/>
          </a:xfrm>
          <a:prstGeom prst="line">
            <a:avLst/>
          </a:prstGeom>
          <a:noFill/>
          <a:ln w="12700">
            <a:solidFill>
              <a:schemeClr val="tx2"/>
            </a:solidFill>
            <a:prstDash val="sysDot"/>
            <a:round/>
            <a:headEnd type="stealth" w="med" len="med"/>
            <a:tailEnd type="none" w="sm" len="sm"/>
          </a:ln>
        </p:spPr>
        <p:txBody>
          <a:bodyPr wrap="none" anchor="ctr"/>
          <a:lstStyle/>
          <a:p>
            <a:endParaRPr lang="en-US"/>
          </a:p>
        </p:txBody>
      </p:sp>
      <p:sp>
        <p:nvSpPr>
          <p:cNvPr id="46105" name="Rectangle 24"/>
          <p:cNvSpPr>
            <a:spLocks noChangeAspect="1" noChangeArrowheads="1"/>
          </p:cNvSpPr>
          <p:nvPr/>
        </p:nvSpPr>
        <p:spPr bwMode="auto">
          <a:xfrm>
            <a:off x="6662738" y="5414013"/>
            <a:ext cx="841375" cy="193675"/>
          </a:xfrm>
          <a:prstGeom prst="rect">
            <a:avLst/>
          </a:prstGeom>
          <a:noFill/>
          <a:ln w="12700">
            <a:solidFill>
              <a:schemeClr val="tx1"/>
            </a:solidFill>
            <a:miter lim="800000"/>
            <a:headEnd/>
            <a:tailEnd/>
          </a:ln>
        </p:spPr>
        <p:txBody>
          <a:bodyPr wrap="none" lIns="92075" tIns="46038" rIns="92075" bIns="46038" anchor="ctr"/>
          <a:lstStyle/>
          <a:p>
            <a:pPr algn="ctr" eaLnBrk="1" hangingPunct="1"/>
            <a:r>
              <a:rPr lang="de-DE" sz="2800" u="none"/>
              <a:t> </a:t>
            </a:r>
          </a:p>
        </p:txBody>
      </p:sp>
      <p:sp>
        <p:nvSpPr>
          <p:cNvPr id="46106" name="Rectangle 25"/>
          <p:cNvSpPr>
            <a:spLocks noChangeAspect="1" noChangeArrowheads="1"/>
          </p:cNvSpPr>
          <p:nvPr/>
        </p:nvSpPr>
        <p:spPr bwMode="auto">
          <a:xfrm>
            <a:off x="6774983" y="5348833"/>
            <a:ext cx="1241425"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dirty="0"/>
              <a:t>result</a:t>
            </a:r>
            <a:endParaRPr lang="de-DE" sz="1200" u="none" dirty="0"/>
          </a:p>
        </p:txBody>
      </p:sp>
      <p:sp>
        <p:nvSpPr>
          <p:cNvPr id="46107" name="Line 26"/>
          <p:cNvSpPr>
            <a:spLocks noChangeAspect="1" noChangeShapeType="1"/>
          </p:cNvSpPr>
          <p:nvPr/>
        </p:nvSpPr>
        <p:spPr bwMode="auto">
          <a:xfrm>
            <a:off x="6116638" y="5671563"/>
            <a:ext cx="152400" cy="0"/>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46108" name="Line 27"/>
          <p:cNvSpPr>
            <a:spLocks noChangeAspect="1" noChangeShapeType="1"/>
          </p:cNvSpPr>
          <p:nvPr/>
        </p:nvSpPr>
        <p:spPr bwMode="auto">
          <a:xfrm>
            <a:off x="6269038" y="5683703"/>
            <a:ext cx="0" cy="185737"/>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46109" name="Line 28"/>
          <p:cNvSpPr>
            <a:spLocks noChangeAspect="1" noChangeShapeType="1"/>
          </p:cNvSpPr>
          <p:nvPr/>
        </p:nvSpPr>
        <p:spPr bwMode="auto">
          <a:xfrm flipH="1">
            <a:off x="6116638" y="5877378"/>
            <a:ext cx="152400" cy="0"/>
          </a:xfrm>
          <a:prstGeom prst="line">
            <a:avLst/>
          </a:prstGeom>
          <a:noFill/>
          <a:ln w="12700">
            <a:solidFill>
              <a:schemeClr val="tx2"/>
            </a:solidFill>
            <a:round/>
            <a:headEnd type="none" w="sm" len="sm"/>
            <a:tailEnd type="stealth" w="med" len="med"/>
          </a:ln>
        </p:spPr>
        <p:txBody>
          <a:bodyPr wrap="none" anchor="ctr"/>
          <a:lstStyle/>
          <a:p>
            <a:endParaRPr lang="en-US"/>
          </a:p>
        </p:txBody>
      </p:sp>
      <p:sp>
        <p:nvSpPr>
          <p:cNvPr id="46110" name="Rectangle 29"/>
          <p:cNvSpPr>
            <a:spLocks noChangeAspect="1" noChangeArrowheads="1"/>
          </p:cNvSpPr>
          <p:nvPr/>
        </p:nvSpPr>
        <p:spPr bwMode="auto">
          <a:xfrm>
            <a:off x="6221413" y="5584343"/>
            <a:ext cx="1241425"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dirty="0"/>
              <a:t>marshal</a:t>
            </a:r>
            <a:endParaRPr lang="de-DE" sz="1200" u="none" dirty="0"/>
          </a:p>
        </p:txBody>
      </p:sp>
      <p:sp>
        <p:nvSpPr>
          <p:cNvPr id="46111" name="Line 30"/>
          <p:cNvSpPr>
            <a:spLocks noChangeAspect="1" noChangeShapeType="1"/>
          </p:cNvSpPr>
          <p:nvPr/>
        </p:nvSpPr>
        <p:spPr bwMode="auto">
          <a:xfrm flipH="1">
            <a:off x="2552700" y="5880553"/>
            <a:ext cx="3563938" cy="0"/>
          </a:xfrm>
          <a:prstGeom prst="line">
            <a:avLst/>
          </a:prstGeom>
          <a:noFill/>
          <a:ln w="12700">
            <a:solidFill>
              <a:schemeClr val="tx2"/>
            </a:solidFill>
            <a:prstDash val="sysDot"/>
            <a:round/>
            <a:headEnd type="none" w="sm" len="sm"/>
            <a:tailEnd type="stealth" w="med" len="lg"/>
          </a:ln>
        </p:spPr>
        <p:txBody>
          <a:bodyPr wrap="none" anchor="ctr"/>
          <a:lstStyle/>
          <a:p>
            <a:endParaRPr lang="en-US"/>
          </a:p>
        </p:txBody>
      </p:sp>
      <p:sp>
        <p:nvSpPr>
          <p:cNvPr id="46112" name="Rectangle 31"/>
          <p:cNvSpPr>
            <a:spLocks noChangeAspect="1" noChangeArrowheads="1"/>
          </p:cNvSpPr>
          <p:nvPr/>
        </p:nvSpPr>
        <p:spPr bwMode="auto">
          <a:xfrm>
            <a:off x="2897188" y="5610678"/>
            <a:ext cx="1239837"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receive_reply</a:t>
            </a:r>
          </a:p>
        </p:txBody>
      </p:sp>
      <p:sp>
        <p:nvSpPr>
          <p:cNvPr id="46113" name="Line 32"/>
          <p:cNvSpPr>
            <a:spLocks noChangeAspect="1" noChangeShapeType="1"/>
          </p:cNvSpPr>
          <p:nvPr/>
        </p:nvSpPr>
        <p:spPr bwMode="auto">
          <a:xfrm>
            <a:off x="2552700" y="5956753"/>
            <a:ext cx="153988" cy="0"/>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46114" name="Line 33"/>
          <p:cNvSpPr>
            <a:spLocks noChangeAspect="1" noChangeShapeType="1"/>
          </p:cNvSpPr>
          <p:nvPr/>
        </p:nvSpPr>
        <p:spPr bwMode="auto">
          <a:xfrm>
            <a:off x="2706688" y="5955165"/>
            <a:ext cx="0" cy="187325"/>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46115" name="Line 34"/>
          <p:cNvSpPr>
            <a:spLocks noChangeAspect="1" noChangeShapeType="1"/>
          </p:cNvSpPr>
          <p:nvPr/>
        </p:nvSpPr>
        <p:spPr bwMode="auto">
          <a:xfrm flipH="1">
            <a:off x="2552700" y="6131378"/>
            <a:ext cx="153988" cy="0"/>
          </a:xfrm>
          <a:prstGeom prst="line">
            <a:avLst/>
          </a:prstGeom>
          <a:noFill/>
          <a:ln w="12700">
            <a:solidFill>
              <a:schemeClr val="tx2"/>
            </a:solidFill>
            <a:round/>
            <a:headEnd type="none" w="sm" len="sm"/>
            <a:tailEnd type="stealth" w="med" len="med"/>
          </a:ln>
        </p:spPr>
        <p:txBody>
          <a:bodyPr wrap="none" anchor="ctr"/>
          <a:lstStyle/>
          <a:p>
            <a:endParaRPr lang="en-US"/>
          </a:p>
        </p:txBody>
      </p:sp>
      <p:sp>
        <p:nvSpPr>
          <p:cNvPr id="46116" name="Rectangle 35"/>
          <p:cNvSpPr>
            <a:spLocks noChangeAspect="1" noChangeArrowheads="1"/>
          </p:cNvSpPr>
          <p:nvPr/>
        </p:nvSpPr>
        <p:spPr bwMode="auto">
          <a:xfrm>
            <a:off x="2714625" y="5899603"/>
            <a:ext cx="1239838"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unmarshal</a:t>
            </a:r>
            <a:endParaRPr lang="de-DE" sz="1200" u="none"/>
          </a:p>
        </p:txBody>
      </p:sp>
      <p:sp>
        <p:nvSpPr>
          <p:cNvPr id="46156" name="Line 37"/>
          <p:cNvSpPr>
            <a:spLocks noChangeAspect="1" noChangeShapeType="1"/>
          </p:cNvSpPr>
          <p:nvPr/>
        </p:nvSpPr>
        <p:spPr bwMode="auto">
          <a:xfrm flipH="1">
            <a:off x="692150" y="6156778"/>
            <a:ext cx="1860550" cy="0"/>
          </a:xfrm>
          <a:prstGeom prst="line">
            <a:avLst/>
          </a:prstGeom>
          <a:noFill/>
          <a:ln w="12700">
            <a:solidFill>
              <a:schemeClr val="tx2"/>
            </a:solidFill>
            <a:prstDash val="sysDot"/>
            <a:round/>
            <a:headEnd type="none" w="sm" len="sm"/>
            <a:tailEnd type="stealth" w="med" len="med"/>
          </a:ln>
        </p:spPr>
        <p:txBody>
          <a:bodyPr wrap="none" anchor="ctr"/>
          <a:lstStyle/>
          <a:p>
            <a:endParaRPr lang="en-US"/>
          </a:p>
        </p:txBody>
      </p:sp>
      <p:sp>
        <p:nvSpPr>
          <p:cNvPr id="46157" name="Rectangle 38"/>
          <p:cNvSpPr>
            <a:spLocks noChangeAspect="1" noChangeArrowheads="1"/>
          </p:cNvSpPr>
          <p:nvPr/>
        </p:nvSpPr>
        <p:spPr bwMode="auto">
          <a:xfrm>
            <a:off x="1240131" y="5926094"/>
            <a:ext cx="840561" cy="233104"/>
          </a:xfrm>
          <a:prstGeom prst="rect">
            <a:avLst/>
          </a:prstGeom>
          <a:noFill/>
          <a:ln w="12700">
            <a:solidFill>
              <a:schemeClr val="tx1"/>
            </a:solidFill>
            <a:miter lim="800000"/>
            <a:headEnd/>
            <a:tailEnd/>
          </a:ln>
        </p:spPr>
        <p:txBody>
          <a:bodyPr wrap="none" lIns="92075" tIns="46038" rIns="92075" bIns="46038" anchor="ctr"/>
          <a:lstStyle/>
          <a:p>
            <a:pPr algn="ctr" eaLnBrk="1" hangingPunct="1"/>
            <a:r>
              <a:rPr lang="de-DE" sz="2800" u="none"/>
              <a:t> </a:t>
            </a:r>
          </a:p>
        </p:txBody>
      </p:sp>
      <p:sp>
        <p:nvSpPr>
          <p:cNvPr id="46118" name="Rectangle 39"/>
          <p:cNvSpPr>
            <a:spLocks noChangeAspect="1" noChangeArrowheads="1"/>
          </p:cNvSpPr>
          <p:nvPr/>
        </p:nvSpPr>
        <p:spPr bwMode="auto">
          <a:xfrm>
            <a:off x="1352083" y="5892405"/>
            <a:ext cx="1241425"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dirty="0"/>
              <a:t>result</a:t>
            </a:r>
            <a:endParaRPr lang="de-DE" sz="1200" u="none" dirty="0"/>
          </a:p>
        </p:txBody>
      </p:sp>
      <p:sp>
        <p:nvSpPr>
          <p:cNvPr id="46119" name="Line 40"/>
          <p:cNvSpPr>
            <a:spLocks noChangeAspect="1" noChangeShapeType="1"/>
          </p:cNvSpPr>
          <p:nvPr/>
        </p:nvSpPr>
        <p:spPr bwMode="auto">
          <a:xfrm flipH="1">
            <a:off x="8303653" y="3892326"/>
            <a:ext cx="795897" cy="0"/>
          </a:xfrm>
          <a:prstGeom prst="line">
            <a:avLst/>
          </a:prstGeom>
          <a:noFill/>
          <a:ln w="12700">
            <a:solidFill>
              <a:schemeClr val="tx2"/>
            </a:solidFill>
            <a:round/>
            <a:headEnd type="none" w="sm" len="sm"/>
            <a:tailEnd type="stealth" w="med" len="med"/>
          </a:ln>
        </p:spPr>
        <p:txBody>
          <a:bodyPr wrap="none" anchor="ctr"/>
          <a:lstStyle/>
          <a:p>
            <a:endParaRPr lang="en-US"/>
          </a:p>
        </p:txBody>
      </p:sp>
      <p:sp>
        <p:nvSpPr>
          <p:cNvPr id="46120" name="Rectangle 41"/>
          <p:cNvSpPr>
            <a:spLocks noChangeAspect="1" noChangeArrowheads="1"/>
          </p:cNvSpPr>
          <p:nvPr/>
        </p:nvSpPr>
        <p:spPr bwMode="auto">
          <a:xfrm>
            <a:off x="8261350" y="3924120"/>
            <a:ext cx="838200"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start_up</a:t>
            </a:r>
          </a:p>
        </p:txBody>
      </p:sp>
      <p:sp>
        <p:nvSpPr>
          <p:cNvPr id="46121" name="Line 42"/>
          <p:cNvSpPr>
            <a:spLocks noChangeAspect="1" noChangeShapeType="1"/>
          </p:cNvSpPr>
          <p:nvPr/>
        </p:nvSpPr>
        <p:spPr bwMode="auto">
          <a:xfrm flipH="1">
            <a:off x="4346575" y="3955081"/>
            <a:ext cx="3797300"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46122" name="Rectangle 43"/>
          <p:cNvSpPr>
            <a:spLocks noChangeAspect="1" noChangeArrowheads="1"/>
          </p:cNvSpPr>
          <p:nvPr/>
        </p:nvSpPr>
        <p:spPr bwMode="auto">
          <a:xfrm>
            <a:off x="4459288" y="3892745"/>
            <a:ext cx="1574800" cy="308419"/>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dirty="0" smtClean="0"/>
              <a:t>register_object</a:t>
            </a:r>
            <a:endParaRPr lang="de-DE" sz="1400" u="none" dirty="0"/>
          </a:p>
        </p:txBody>
      </p:sp>
      <p:sp>
        <p:nvSpPr>
          <p:cNvPr id="46123" name="Line 44"/>
          <p:cNvSpPr>
            <a:spLocks noChangeAspect="1" noChangeShapeType="1"/>
          </p:cNvSpPr>
          <p:nvPr/>
        </p:nvSpPr>
        <p:spPr bwMode="auto">
          <a:xfrm>
            <a:off x="2501900" y="3800297"/>
            <a:ext cx="0" cy="2528785"/>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46124" name="Line 45"/>
          <p:cNvSpPr>
            <a:spLocks noChangeAspect="1" noChangeShapeType="1"/>
          </p:cNvSpPr>
          <p:nvPr/>
        </p:nvSpPr>
        <p:spPr bwMode="auto">
          <a:xfrm>
            <a:off x="628650" y="3800297"/>
            <a:ext cx="0" cy="2528785"/>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46125" name="Line 46"/>
          <p:cNvSpPr>
            <a:spLocks noChangeAspect="1" noChangeShapeType="1"/>
          </p:cNvSpPr>
          <p:nvPr/>
        </p:nvSpPr>
        <p:spPr bwMode="auto">
          <a:xfrm>
            <a:off x="4308475" y="3800297"/>
            <a:ext cx="0" cy="2528785"/>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46126" name="Line 47"/>
          <p:cNvSpPr>
            <a:spLocks noChangeAspect="1" noChangeShapeType="1"/>
          </p:cNvSpPr>
          <p:nvPr/>
        </p:nvSpPr>
        <p:spPr bwMode="auto">
          <a:xfrm>
            <a:off x="6062663" y="3800297"/>
            <a:ext cx="0" cy="2528785"/>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46127" name="Line 48"/>
          <p:cNvSpPr>
            <a:spLocks noChangeAspect="1" noChangeShapeType="1"/>
          </p:cNvSpPr>
          <p:nvPr/>
        </p:nvSpPr>
        <p:spPr bwMode="auto">
          <a:xfrm>
            <a:off x="8218488" y="3800297"/>
            <a:ext cx="0" cy="2528785"/>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46128" name="Line 49"/>
          <p:cNvSpPr>
            <a:spLocks noChangeAspect="1" noChangeShapeType="1"/>
          </p:cNvSpPr>
          <p:nvPr/>
        </p:nvSpPr>
        <p:spPr bwMode="auto">
          <a:xfrm>
            <a:off x="4333875" y="4176533"/>
            <a:ext cx="3797300" cy="0"/>
          </a:xfrm>
          <a:prstGeom prst="line">
            <a:avLst/>
          </a:prstGeom>
          <a:noFill/>
          <a:ln w="12700">
            <a:solidFill>
              <a:schemeClr val="tx2"/>
            </a:solidFill>
            <a:prstDash val="sysDot"/>
            <a:round/>
            <a:headEnd type="none" w="sm" len="sm"/>
            <a:tailEnd type="stealth" w="med" len="med"/>
          </a:ln>
        </p:spPr>
        <p:txBody>
          <a:bodyPr wrap="none" anchor="ctr"/>
          <a:lstStyle/>
          <a:p>
            <a:endParaRPr lang="en-US"/>
          </a:p>
        </p:txBody>
      </p:sp>
      <p:sp>
        <p:nvSpPr>
          <p:cNvPr id="46129" name="Rectangle 50"/>
          <p:cNvSpPr>
            <a:spLocks noChangeAspect="1" noChangeArrowheads="1"/>
          </p:cNvSpPr>
          <p:nvPr/>
        </p:nvSpPr>
        <p:spPr bwMode="auto">
          <a:xfrm>
            <a:off x="6516688" y="4176533"/>
            <a:ext cx="995362" cy="390525"/>
          </a:xfrm>
          <a:prstGeom prst="rect">
            <a:avLst/>
          </a:prstGeom>
          <a:noFill/>
          <a:ln w="12700">
            <a:solidFill>
              <a:schemeClr val="tx1"/>
            </a:solidFill>
            <a:miter lim="800000"/>
            <a:headEnd/>
            <a:tailEnd/>
          </a:ln>
        </p:spPr>
        <p:txBody>
          <a:bodyPr wrap="none" anchor="ctr"/>
          <a:lstStyle/>
          <a:p>
            <a:endParaRPr lang="en-US"/>
          </a:p>
        </p:txBody>
      </p:sp>
      <p:sp>
        <p:nvSpPr>
          <p:cNvPr id="46130" name="Rectangle 51"/>
          <p:cNvSpPr>
            <a:spLocks noChangeAspect="1" noChangeArrowheads="1"/>
          </p:cNvSpPr>
          <p:nvPr/>
        </p:nvSpPr>
        <p:spPr bwMode="auto">
          <a:xfrm>
            <a:off x="6451600" y="4120970"/>
            <a:ext cx="1239838" cy="476250"/>
          </a:xfrm>
          <a:prstGeom prst="rect">
            <a:avLst/>
          </a:prstGeom>
          <a:noFill/>
          <a:ln w="9525">
            <a:noFill/>
            <a:miter lim="800000"/>
            <a:headEnd/>
            <a:tailEnd/>
          </a:ln>
        </p:spPr>
        <p:txBody>
          <a:bodyPr lIns="92075" tIns="46038" rIns="92075" bIns="46038">
            <a:spAutoFit/>
          </a:bodyPr>
          <a:lstStyle/>
          <a:p>
            <a:pPr eaLnBrk="1" hangingPunct="1">
              <a:lnSpc>
                <a:spcPct val="90000"/>
              </a:lnSpc>
              <a:spcBef>
                <a:spcPct val="50000"/>
              </a:spcBef>
            </a:pPr>
            <a:r>
              <a:rPr lang="de-DE" sz="1400" u="none"/>
              <a:t>assigned port</a:t>
            </a:r>
          </a:p>
        </p:txBody>
      </p:sp>
      <p:sp>
        <p:nvSpPr>
          <p:cNvPr id="46132" name="Rectangle 53"/>
          <p:cNvSpPr>
            <a:spLocks noChangeAspect="1" noChangeArrowheads="1"/>
          </p:cNvSpPr>
          <p:nvPr/>
        </p:nvSpPr>
        <p:spPr bwMode="auto">
          <a:xfrm>
            <a:off x="3790950" y="3463832"/>
            <a:ext cx="1069975" cy="319088"/>
          </a:xfrm>
          <a:prstGeom prst="rect">
            <a:avLst/>
          </a:prstGeom>
          <a:solidFill>
            <a:srgbClr val="336699"/>
          </a:solidFill>
          <a:ln w="12700">
            <a:solidFill>
              <a:schemeClr val="tx1"/>
            </a:solidFill>
            <a:miter lim="800000"/>
            <a:headEnd/>
            <a:tailEnd/>
          </a:ln>
        </p:spPr>
        <p:txBody>
          <a:bodyPr wrap="none" anchor="ctr"/>
          <a:lstStyle/>
          <a:p>
            <a:endParaRPr lang="en-US" u="none"/>
          </a:p>
        </p:txBody>
      </p:sp>
      <p:sp>
        <p:nvSpPr>
          <p:cNvPr id="46133" name="Rectangle 54"/>
          <p:cNvSpPr>
            <a:spLocks noChangeAspect="1" noChangeArrowheads="1"/>
          </p:cNvSpPr>
          <p:nvPr/>
        </p:nvSpPr>
        <p:spPr bwMode="auto">
          <a:xfrm>
            <a:off x="3833812" y="3455101"/>
            <a:ext cx="984250" cy="336550"/>
          </a:xfrm>
          <a:prstGeom prst="rect">
            <a:avLst/>
          </a:prstGeom>
          <a:noFill/>
          <a:ln w="9525">
            <a:noFill/>
            <a:miter lim="800000"/>
            <a:headEnd/>
            <a:tailEnd/>
          </a:ln>
        </p:spPr>
        <p:txBody>
          <a:bodyPr lIns="92075" tIns="46038" rIns="92075" bIns="46038">
            <a:spAutoFit/>
          </a:bodyPr>
          <a:lstStyle/>
          <a:p>
            <a:pPr eaLnBrk="1" hangingPunct="1"/>
            <a:r>
              <a:rPr lang="de-DE" sz="1600" u="none">
                <a:solidFill>
                  <a:schemeClr val="bg1"/>
                </a:solidFill>
              </a:rPr>
              <a:t>: Broker</a:t>
            </a:r>
          </a:p>
        </p:txBody>
      </p:sp>
      <p:sp>
        <p:nvSpPr>
          <p:cNvPr id="46134" name="Rectangle 55"/>
          <p:cNvSpPr>
            <a:spLocks noChangeAspect="1" noChangeArrowheads="1"/>
          </p:cNvSpPr>
          <p:nvPr/>
        </p:nvSpPr>
        <p:spPr bwMode="auto">
          <a:xfrm>
            <a:off x="1894682" y="3463832"/>
            <a:ext cx="1420813" cy="319088"/>
          </a:xfrm>
          <a:prstGeom prst="rect">
            <a:avLst/>
          </a:prstGeom>
          <a:solidFill>
            <a:srgbClr val="FFFF7D"/>
          </a:solidFill>
          <a:ln w="12700">
            <a:solidFill>
              <a:schemeClr val="tx1"/>
            </a:solidFill>
            <a:miter lim="800000"/>
            <a:headEnd/>
            <a:tailEnd/>
          </a:ln>
        </p:spPr>
        <p:txBody>
          <a:bodyPr wrap="none" anchor="ctr"/>
          <a:lstStyle/>
          <a:p>
            <a:endParaRPr lang="en-US" u="none"/>
          </a:p>
        </p:txBody>
      </p:sp>
      <p:sp>
        <p:nvSpPr>
          <p:cNvPr id="46135" name="Rectangle 56"/>
          <p:cNvSpPr>
            <a:spLocks noChangeAspect="1" noChangeArrowheads="1"/>
          </p:cNvSpPr>
          <p:nvPr/>
        </p:nvSpPr>
        <p:spPr bwMode="auto">
          <a:xfrm>
            <a:off x="1892301" y="3455101"/>
            <a:ext cx="1425575" cy="336550"/>
          </a:xfrm>
          <a:prstGeom prst="rect">
            <a:avLst/>
          </a:prstGeom>
          <a:noFill/>
          <a:ln w="9525">
            <a:noFill/>
            <a:miter lim="800000"/>
            <a:headEnd/>
            <a:tailEnd/>
          </a:ln>
        </p:spPr>
        <p:txBody>
          <a:bodyPr lIns="92075" tIns="46038" rIns="92075" bIns="46038">
            <a:spAutoFit/>
          </a:bodyPr>
          <a:lstStyle/>
          <a:p>
            <a:pPr eaLnBrk="1" hangingPunct="1"/>
            <a:r>
              <a:rPr lang="de-DE" sz="1600" u="none" dirty="0"/>
              <a:t>: Client Proxy</a:t>
            </a:r>
          </a:p>
        </p:txBody>
      </p:sp>
      <p:sp>
        <p:nvSpPr>
          <p:cNvPr id="46136" name="Rectangle 57"/>
          <p:cNvSpPr>
            <a:spLocks noChangeAspect="1" noChangeArrowheads="1"/>
          </p:cNvSpPr>
          <p:nvPr/>
        </p:nvSpPr>
        <p:spPr bwMode="auto">
          <a:xfrm>
            <a:off x="5521326" y="3463832"/>
            <a:ext cx="1552575" cy="319088"/>
          </a:xfrm>
          <a:prstGeom prst="rect">
            <a:avLst/>
          </a:prstGeom>
          <a:solidFill>
            <a:srgbClr val="D9F6FF"/>
          </a:solidFill>
          <a:ln w="12700">
            <a:solidFill>
              <a:schemeClr val="tx1"/>
            </a:solidFill>
            <a:miter lim="800000"/>
            <a:headEnd/>
            <a:tailEnd/>
          </a:ln>
        </p:spPr>
        <p:txBody>
          <a:bodyPr wrap="none" anchor="ctr"/>
          <a:lstStyle/>
          <a:p>
            <a:endParaRPr lang="en-US" u="none"/>
          </a:p>
        </p:txBody>
      </p:sp>
      <p:sp>
        <p:nvSpPr>
          <p:cNvPr id="46137" name="Rectangle 58"/>
          <p:cNvSpPr>
            <a:spLocks noChangeAspect="1" noChangeArrowheads="1"/>
          </p:cNvSpPr>
          <p:nvPr/>
        </p:nvSpPr>
        <p:spPr bwMode="auto">
          <a:xfrm>
            <a:off x="5471928" y="3455101"/>
            <a:ext cx="1758950" cy="336550"/>
          </a:xfrm>
          <a:prstGeom prst="rect">
            <a:avLst/>
          </a:prstGeom>
          <a:noFill/>
          <a:ln w="9525">
            <a:noFill/>
            <a:miter lim="800000"/>
            <a:headEnd/>
            <a:tailEnd/>
          </a:ln>
        </p:spPr>
        <p:txBody>
          <a:bodyPr lIns="92075" tIns="46038" rIns="92075" bIns="46038">
            <a:spAutoFit/>
          </a:bodyPr>
          <a:lstStyle/>
          <a:p>
            <a:pPr eaLnBrk="1" hangingPunct="1"/>
            <a:r>
              <a:rPr lang="de-DE" sz="1600" u="none" dirty="0"/>
              <a:t>: Object Adapter</a:t>
            </a:r>
          </a:p>
        </p:txBody>
      </p:sp>
      <p:sp>
        <p:nvSpPr>
          <p:cNvPr id="46138" name="Rectangle 59"/>
          <p:cNvSpPr>
            <a:spLocks noChangeAspect="1" noChangeArrowheads="1"/>
          </p:cNvSpPr>
          <p:nvPr/>
        </p:nvSpPr>
        <p:spPr bwMode="auto">
          <a:xfrm>
            <a:off x="165100" y="3463832"/>
            <a:ext cx="1071563" cy="319088"/>
          </a:xfrm>
          <a:prstGeom prst="rect">
            <a:avLst/>
          </a:prstGeom>
          <a:solidFill>
            <a:schemeClr val="bg1"/>
          </a:solidFill>
          <a:ln w="12700">
            <a:solidFill>
              <a:schemeClr val="tx1"/>
            </a:solidFill>
            <a:miter lim="800000"/>
            <a:headEnd/>
            <a:tailEnd/>
          </a:ln>
        </p:spPr>
        <p:txBody>
          <a:bodyPr wrap="none" anchor="ctr"/>
          <a:lstStyle/>
          <a:p>
            <a:endParaRPr lang="en-US" u="none"/>
          </a:p>
        </p:txBody>
      </p:sp>
      <p:sp>
        <p:nvSpPr>
          <p:cNvPr id="46139" name="Rectangle 60"/>
          <p:cNvSpPr>
            <a:spLocks noChangeAspect="1" noChangeArrowheads="1"/>
          </p:cNvSpPr>
          <p:nvPr/>
        </p:nvSpPr>
        <p:spPr bwMode="auto">
          <a:xfrm>
            <a:off x="292894" y="3455101"/>
            <a:ext cx="815975" cy="336550"/>
          </a:xfrm>
          <a:prstGeom prst="rect">
            <a:avLst/>
          </a:prstGeom>
          <a:noFill/>
          <a:ln w="9525">
            <a:noFill/>
            <a:miter lim="800000"/>
            <a:headEnd/>
            <a:tailEnd/>
          </a:ln>
        </p:spPr>
        <p:txBody>
          <a:bodyPr wrap="none" lIns="92075" tIns="46038" rIns="92075" bIns="46038">
            <a:spAutoFit/>
          </a:bodyPr>
          <a:lstStyle/>
          <a:p>
            <a:pPr eaLnBrk="1" hangingPunct="1"/>
            <a:r>
              <a:rPr lang="de-DE" sz="1600" u="none" dirty="0"/>
              <a:t>: Client</a:t>
            </a:r>
          </a:p>
        </p:txBody>
      </p:sp>
      <p:sp>
        <p:nvSpPr>
          <p:cNvPr id="46140" name="Rectangle 61"/>
          <p:cNvSpPr>
            <a:spLocks noChangeAspect="1" noChangeArrowheads="1"/>
          </p:cNvSpPr>
          <p:nvPr/>
        </p:nvSpPr>
        <p:spPr bwMode="auto">
          <a:xfrm>
            <a:off x="7585075" y="3475739"/>
            <a:ext cx="1073150" cy="295275"/>
          </a:xfrm>
          <a:prstGeom prst="rect">
            <a:avLst/>
          </a:prstGeom>
          <a:solidFill>
            <a:schemeClr val="bg1"/>
          </a:solidFill>
          <a:ln w="12700">
            <a:solidFill>
              <a:schemeClr val="tx1"/>
            </a:solidFill>
            <a:miter lim="800000"/>
            <a:headEnd/>
            <a:tailEnd/>
          </a:ln>
        </p:spPr>
        <p:txBody>
          <a:bodyPr wrap="none" anchor="ctr"/>
          <a:lstStyle/>
          <a:p>
            <a:endParaRPr lang="en-US" u="none"/>
          </a:p>
        </p:txBody>
      </p:sp>
      <p:sp>
        <p:nvSpPr>
          <p:cNvPr id="46141" name="Rectangle 62"/>
          <p:cNvSpPr>
            <a:spLocks noChangeAspect="1" noChangeArrowheads="1"/>
          </p:cNvSpPr>
          <p:nvPr/>
        </p:nvSpPr>
        <p:spPr bwMode="auto">
          <a:xfrm>
            <a:off x="7673182" y="3455101"/>
            <a:ext cx="894476" cy="339196"/>
          </a:xfrm>
          <a:prstGeom prst="rect">
            <a:avLst/>
          </a:prstGeom>
          <a:noFill/>
          <a:ln w="9525">
            <a:noFill/>
            <a:miter lim="800000"/>
            <a:headEnd/>
            <a:tailEnd/>
          </a:ln>
        </p:spPr>
        <p:txBody>
          <a:bodyPr wrap="none" lIns="92075" tIns="46038" rIns="92075" bIns="46038">
            <a:spAutoFit/>
          </a:bodyPr>
          <a:lstStyle/>
          <a:p>
            <a:pPr eaLnBrk="1" hangingPunct="1"/>
            <a:r>
              <a:rPr lang="de-DE" sz="1600" u="none" dirty="0"/>
              <a:t>: </a:t>
            </a:r>
            <a:r>
              <a:rPr lang="de-DE" sz="1600" u="none" dirty="0" smtClean="0"/>
              <a:t>Object</a:t>
            </a:r>
            <a:endParaRPr lang="de-DE" sz="1600" u="none" dirty="0"/>
          </a:p>
        </p:txBody>
      </p:sp>
      <p:graphicFrame>
        <p:nvGraphicFramePr>
          <p:cNvPr id="1667135" name="Group 63"/>
          <p:cNvGraphicFramePr>
            <a:graphicFrameLocks noGrp="1"/>
          </p:cNvGraphicFramePr>
          <p:nvPr/>
        </p:nvGraphicFramePr>
        <p:xfrm>
          <a:off x="79375" y="911225"/>
          <a:ext cx="8993188" cy="2240280"/>
        </p:xfrm>
        <a:graphic>
          <a:graphicData uri="http://schemas.openxmlformats.org/drawingml/2006/table">
            <a:tbl>
              <a:tblPr/>
              <a:tblGrid>
                <a:gridCol w="1765300"/>
                <a:gridCol w="4352925"/>
                <a:gridCol w="2874963"/>
              </a:tblGrid>
              <a:tr h="180975">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800" b="1" i="0" u="none" strike="noStrike" cap="none" normalizeH="0" baseline="0" dirty="0" smtClean="0">
                          <a:ln>
                            <a:noFill/>
                          </a:ln>
                          <a:solidFill>
                            <a:schemeClr val="bg1"/>
                          </a:solidFill>
                          <a:effectLst/>
                          <a:latin typeface="Arial" charset="0"/>
                        </a:rPr>
                        <a:t>Context </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800" b="1" i="0" u="none" strike="noStrike" cap="none" normalizeH="0" baseline="0" smtClean="0">
                          <a:ln>
                            <a:noFill/>
                          </a:ln>
                          <a:solidFill>
                            <a:schemeClr val="bg1"/>
                          </a:solidFill>
                          <a:effectLst/>
                          <a:latin typeface="Arial" charset="0"/>
                        </a:rPr>
                        <a:t>Problems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800" b="1" i="0" u="none" strike="noStrike" cap="none" normalizeH="0" baseline="0" smtClean="0">
                          <a:ln>
                            <a:noFill/>
                          </a:ln>
                          <a:solidFill>
                            <a:schemeClr val="bg1"/>
                          </a:solidFill>
                          <a:effectLst/>
                          <a:latin typeface="Arial" charset="0"/>
                        </a:rPr>
                        <a:t>Solution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r>
              <a:tr h="1862138">
                <a:tc>
                  <a:txBody>
                    <a:bodyPr/>
                    <a:lstStyle/>
                    <a:p>
                      <a:pPr marL="114300" marR="0" lvl="0" indent="-114300" algn="l" defTabSz="914400" rtl="0" eaLnBrk="0" fontAlgn="base" latinLnBrk="0" hangingPunct="0">
                        <a:lnSpc>
                          <a:spcPct val="100000"/>
                        </a:lnSpc>
                        <a:spcBef>
                          <a:spcPct val="3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Mission computing requires remote IPC</a:t>
                      </a:r>
                    </a:p>
                    <a:p>
                      <a:pPr marL="114300" marR="0" lvl="0" indent="-114300" algn="l" defTabSz="914400" rtl="0" eaLnBrk="0" fontAlgn="base" latinLnBrk="0" hangingPunct="0">
                        <a:lnSpc>
                          <a:spcPct val="100000"/>
                        </a:lnSpc>
                        <a:spcBef>
                          <a:spcPct val="3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Stringent DRE requirements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2F2F2"/>
                    </a:solidFill>
                  </a:tcPr>
                </a:tc>
                <a:tc>
                  <a:txBody>
                    <a:bodyPr/>
                    <a:lstStyle/>
                    <a:p>
                      <a:pPr marL="114300" marR="0" lvl="0" indent="-114300"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Applications need capabilities to:</a:t>
                      </a:r>
                    </a:p>
                    <a:p>
                      <a:pPr marL="342900" marR="0" lvl="1" indent="-114300"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Support remote communication</a:t>
                      </a:r>
                    </a:p>
                    <a:p>
                      <a:pPr marL="342900" marR="0" lvl="1" indent="-114300"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Provide location transparency</a:t>
                      </a:r>
                    </a:p>
                    <a:p>
                      <a:pPr marL="342900" marR="0" lvl="1" indent="-114300"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Handle faults</a:t>
                      </a:r>
                    </a:p>
                    <a:p>
                      <a:pPr marL="342900" marR="0" lvl="1" indent="-114300"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Manage end-to-end QoS</a:t>
                      </a:r>
                    </a:p>
                    <a:p>
                      <a:pPr marL="342900" marR="0" lvl="1" indent="-114300"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Encapsulate low-level system details</a:t>
                      </a:r>
                      <a:endParaRPr kumimoji="0" lang="en-US" sz="1800" b="1"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114300" marR="0" lvl="0" indent="-114300" algn="l" defTabSz="914400" rtl="0" eaLnBrk="0" fontAlgn="base" latinLnBrk="0" hangingPunct="0">
                        <a:lnSpc>
                          <a:spcPct val="100000"/>
                        </a:lnSpc>
                        <a:spcBef>
                          <a:spcPct val="30000"/>
                        </a:spcBef>
                        <a:spcAft>
                          <a:spcPct val="0"/>
                        </a:spcAft>
                        <a:buClr>
                          <a:schemeClr val="tx1"/>
                        </a:buClr>
                        <a:buSzTx/>
                        <a:buFontTx/>
                        <a:buChar char="•"/>
                        <a:tabLst/>
                      </a:pPr>
                      <a:r>
                        <a:rPr kumimoji="0" lang="en-US" sz="1800" b="0" i="0" u="none" strike="noStrike" cap="none" normalizeH="0" baseline="0" dirty="0" smtClean="0">
                          <a:ln>
                            <a:noFill/>
                          </a:ln>
                          <a:solidFill>
                            <a:schemeClr val="tx1"/>
                          </a:solidFill>
                          <a:effectLst/>
                          <a:latin typeface="Arial" charset="0"/>
                        </a:rPr>
                        <a:t>Apply the </a:t>
                      </a:r>
                      <a:r>
                        <a:rPr kumimoji="0" lang="en-US" sz="1800" b="1" i="1" u="none" strike="noStrike" cap="none" normalizeH="0" baseline="0" dirty="0" smtClean="0">
                          <a:ln>
                            <a:noFill/>
                          </a:ln>
                          <a:solidFill>
                            <a:schemeClr val="tx1"/>
                          </a:solidFill>
                          <a:effectLst/>
                          <a:latin typeface="Arial" charset="0"/>
                        </a:rPr>
                        <a:t>Broker</a:t>
                      </a:r>
                      <a:r>
                        <a:rPr kumimoji="0" lang="en-US" sz="1800" b="0" i="0" u="none" strike="noStrike" cap="none" normalizeH="0" baseline="0" dirty="0" smtClean="0">
                          <a:ln>
                            <a:noFill/>
                          </a:ln>
                          <a:solidFill>
                            <a:schemeClr val="tx1"/>
                          </a:solidFill>
                          <a:effectLst/>
                          <a:latin typeface="Arial" charset="0"/>
                        </a:rPr>
                        <a:t> architectural pattern to provide platform-neutral communication between mission computing boards</a:t>
                      </a:r>
                      <a:endParaRPr kumimoji="0" lang="en-US" sz="2400" b="1" i="0" u="none" strike="noStrike" cap="none" normalizeH="0" baseline="0" dirty="0" smtClean="0">
                        <a:ln>
                          <a:noFill/>
                        </a:ln>
                        <a:solidFill>
                          <a:srgbClr val="336699"/>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2F2F2"/>
                    </a:solidFill>
                  </a:tcPr>
                </a:tc>
              </a:tr>
            </a:tbl>
          </a:graphicData>
        </a:graphic>
      </p:graphicFrame>
      <p:sp>
        <p:nvSpPr>
          <p:cNvPr id="65" name="Rectangle 64"/>
          <p:cNvSpPr/>
          <p:nvPr/>
        </p:nvSpPr>
        <p:spPr bwMode="auto">
          <a:xfrm>
            <a:off x="565435" y="4130005"/>
            <a:ext cx="125128" cy="2112553"/>
          </a:xfrm>
          <a:prstGeom prst="rect">
            <a:avLst/>
          </a:prstGeom>
          <a:solidFill>
            <a:schemeClr val="bg1"/>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spAutoFit/>
          </a:bodyPr>
          <a:lstStyle/>
          <a:p>
            <a:pPr marL="0" marR="0" indent="0" algn="ctr" defTabSz="914400" rtl="0" eaLnBrk="1" fontAlgn="base" latinLnBrk="0" hangingPunct="1">
              <a:lnSpc>
                <a:spcPct val="100000"/>
              </a:lnSpc>
              <a:spcBef>
                <a:spcPct val="50000"/>
              </a:spcBef>
              <a:spcAft>
                <a:spcPct val="0"/>
              </a:spcAft>
              <a:buClrTx/>
              <a:buSzTx/>
              <a:buFontTx/>
              <a:buNone/>
              <a:tabLst/>
            </a:pPr>
            <a:endParaRPr kumimoji="0" lang="en-US" sz="1800" b="0" i="1" u="none" strike="noStrike" cap="none" normalizeH="0" baseline="0" smtClean="0">
              <a:ln>
                <a:noFill/>
              </a:ln>
              <a:solidFill>
                <a:schemeClr val="tx1"/>
              </a:solidFill>
              <a:effectLst/>
              <a:latin typeface="Arial" charset="0"/>
            </a:endParaRPr>
          </a:p>
        </p:txBody>
      </p:sp>
      <p:sp>
        <p:nvSpPr>
          <p:cNvPr id="67" name="Rectangle 66"/>
          <p:cNvSpPr/>
          <p:nvPr/>
        </p:nvSpPr>
        <p:spPr bwMode="auto">
          <a:xfrm>
            <a:off x="4236529" y="3892742"/>
            <a:ext cx="125128" cy="2344934"/>
          </a:xfrm>
          <a:prstGeom prst="rect">
            <a:avLst/>
          </a:prstGeom>
          <a:solidFill>
            <a:schemeClr val="bg1"/>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spAutoFit/>
          </a:bodyPr>
          <a:lstStyle/>
          <a:p>
            <a:pPr marL="0" marR="0" indent="0" algn="ctr" defTabSz="914400" rtl="0" eaLnBrk="1" fontAlgn="base" latinLnBrk="0" hangingPunct="1">
              <a:lnSpc>
                <a:spcPct val="100000"/>
              </a:lnSpc>
              <a:spcBef>
                <a:spcPct val="50000"/>
              </a:spcBef>
              <a:spcAft>
                <a:spcPct val="0"/>
              </a:spcAft>
              <a:buClrTx/>
              <a:buSzTx/>
              <a:buFontTx/>
              <a:buNone/>
              <a:tabLst/>
            </a:pPr>
            <a:endParaRPr kumimoji="0" lang="en-US" sz="1800" b="0" i="1" u="none" strike="noStrike" cap="none" normalizeH="0" baseline="0" smtClean="0">
              <a:ln>
                <a:noFill/>
              </a:ln>
              <a:solidFill>
                <a:schemeClr val="tx1"/>
              </a:solidFill>
              <a:effectLst/>
              <a:latin typeface="Arial" charset="0"/>
            </a:endParaRPr>
          </a:p>
        </p:txBody>
      </p:sp>
      <p:sp>
        <p:nvSpPr>
          <p:cNvPr id="68" name="Rectangle 67"/>
          <p:cNvSpPr/>
          <p:nvPr/>
        </p:nvSpPr>
        <p:spPr bwMode="auto">
          <a:xfrm>
            <a:off x="8144811" y="3856295"/>
            <a:ext cx="125128" cy="375189"/>
          </a:xfrm>
          <a:prstGeom prst="rect">
            <a:avLst/>
          </a:prstGeom>
          <a:solidFill>
            <a:schemeClr val="bg1"/>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spAutoFit/>
          </a:bodyPr>
          <a:lstStyle/>
          <a:p>
            <a:pPr marL="0" marR="0" indent="0" algn="ctr" defTabSz="914400" rtl="0" eaLnBrk="1" fontAlgn="base" latinLnBrk="0" hangingPunct="1">
              <a:lnSpc>
                <a:spcPct val="100000"/>
              </a:lnSpc>
              <a:spcBef>
                <a:spcPct val="50000"/>
              </a:spcBef>
              <a:spcAft>
                <a:spcPct val="0"/>
              </a:spcAft>
              <a:buClrTx/>
              <a:buSzTx/>
              <a:buFontTx/>
              <a:buNone/>
              <a:tabLst/>
            </a:pPr>
            <a:endParaRPr kumimoji="0" lang="en-US" sz="1800" b="0" i="1" u="none" strike="noStrike" cap="none" normalizeH="0" baseline="0" smtClean="0">
              <a:ln>
                <a:noFill/>
              </a:ln>
              <a:solidFill>
                <a:schemeClr val="tx1"/>
              </a:solidFill>
              <a:effectLst/>
              <a:latin typeface="Arial" charset="0"/>
            </a:endParaRPr>
          </a:p>
        </p:txBody>
      </p:sp>
      <p:sp>
        <p:nvSpPr>
          <p:cNvPr id="69" name="Rectangle 68"/>
          <p:cNvSpPr/>
          <p:nvPr/>
        </p:nvSpPr>
        <p:spPr bwMode="auto">
          <a:xfrm>
            <a:off x="5995845" y="4621534"/>
            <a:ext cx="125128" cy="1294403"/>
          </a:xfrm>
          <a:prstGeom prst="rect">
            <a:avLst/>
          </a:prstGeom>
          <a:solidFill>
            <a:schemeClr val="bg1"/>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spAutoFit/>
          </a:bodyPr>
          <a:lstStyle/>
          <a:p>
            <a:pPr marL="0" marR="0" indent="0" algn="ctr" defTabSz="914400" rtl="0" eaLnBrk="1" fontAlgn="base" latinLnBrk="0" hangingPunct="1">
              <a:lnSpc>
                <a:spcPct val="100000"/>
              </a:lnSpc>
              <a:spcBef>
                <a:spcPct val="50000"/>
              </a:spcBef>
              <a:spcAft>
                <a:spcPct val="0"/>
              </a:spcAft>
              <a:buClrTx/>
              <a:buSzTx/>
              <a:buFontTx/>
              <a:buNone/>
              <a:tabLst/>
            </a:pPr>
            <a:endParaRPr kumimoji="0" lang="en-US" sz="1800" b="0" i="1" u="none" strike="noStrike" cap="none" normalizeH="0" baseline="0" smtClean="0">
              <a:ln>
                <a:noFill/>
              </a:ln>
              <a:solidFill>
                <a:schemeClr val="tx1"/>
              </a:solidFill>
              <a:effectLst/>
              <a:latin typeface="Arial" charset="0"/>
            </a:endParaRPr>
          </a:p>
        </p:txBody>
      </p:sp>
      <p:sp>
        <p:nvSpPr>
          <p:cNvPr id="70" name="Rectangle 69"/>
          <p:cNvSpPr/>
          <p:nvPr/>
        </p:nvSpPr>
        <p:spPr bwMode="auto">
          <a:xfrm>
            <a:off x="8144811" y="5303828"/>
            <a:ext cx="125128" cy="375189"/>
          </a:xfrm>
          <a:prstGeom prst="rect">
            <a:avLst/>
          </a:prstGeom>
          <a:solidFill>
            <a:schemeClr val="bg1"/>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spAutoFit/>
          </a:bodyPr>
          <a:lstStyle/>
          <a:p>
            <a:pPr marL="0" marR="0" indent="0" algn="ctr" defTabSz="914400" rtl="0" eaLnBrk="1" fontAlgn="base" latinLnBrk="0" hangingPunct="1">
              <a:lnSpc>
                <a:spcPct val="100000"/>
              </a:lnSpc>
              <a:spcBef>
                <a:spcPct val="50000"/>
              </a:spcBef>
              <a:spcAft>
                <a:spcPct val="0"/>
              </a:spcAft>
              <a:buClrTx/>
              <a:buSzTx/>
              <a:buFontTx/>
              <a:buNone/>
              <a:tabLst/>
            </a:pPr>
            <a:endParaRPr kumimoji="0" lang="en-US" sz="1800" b="0" i="1" u="none" strike="noStrike" cap="none" normalizeH="0" baseline="0" smtClean="0">
              <a:ln>
                <a:noFill/>
              </a:ln>
              <a:solidFill>
                <a:schemeClr val="tx1"/>
              </a:solidFill>
              <a:effectLst/>
              <a:latin typeface="Arial" charset="0"/>
            </a:endParaRPr>
          </a:p>
        </p:txBody>
      </p:sp>
      <p:sp>
        <p:nvSpPr>
          <p:cNvPr id="71" name="Rectangle 70"/>
          <p:cNvSpPr/>
          <p:nvPr/>
        </p:nvSpPr>
        <p:spPr bwMode="auto">
          <a:xfrm>
            <a:off x="6082649" y="5278444"/>
            <a:ext cx="125128" cy="375189"/>
          </a:xfrm>
          <a:prstGeom prst="rect">
            <a:avLst/>
          </a:prstGeom>
          <a:solidFill>
            <a:schemeClr val="bg1"/>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spAutoFit/>
          </a:bodyPr>
          <a:lstStyle/>
          <a:p>
            <a:pPr marL="0" marR="0" indent="0" algn="ctr" defTabSz="914400" rtl="0" eaLnBrk="1" fontAlgn="base" latinLnBrk="0" hangingPunct="1">
              <a:lnSpc>
                <a:spcPct val="100000"/>
              </a:lnSpc>
              <a:spcBef>
                <a:spcPct val="50000"/>
              </a:spcBef>
              <a:spcAft>
                <a:spcPct val="0"/>
              </a:spcAft>
              <a:buClrTx/>
              <a:buSzTx/>
              <a:buFontTx/>
              <a:buNone/>
              <a:tabLst/>
            </a:pPr>
            <a:endParaRPr kumimoji="0" lang="en-US" sz="1800" b="0" i="1" u="none" strike="noStrike" cap="none" normalizeH="0" baseline="0" smtClean="0">
              <a:ln>
                <a:noFill/>
              </a:ln>
              <a:solidFill>
                <a:schemeClr val="tx1"/>
              </a:solidFill>
              <a:effectLst/>
              <a:latin typeface="Arial" charset="0"/>
            </a:endParaRPr>
          </a:p>
        </p:txBody>
      </p:sp>
      <p:sp>
        <p:nvSpPr>
          <p:cNvPr id="72" name="Rectangle 71"/>
          <p:cNvSpPr/>
          <p:nvPr/>
        </p:nvSpPr>
        <p:spPr bwMode="auto">
          <a:xfrm>
            <a:off x="2427939" y="4225651"/>
            <a:ext cx="125128" cy="468986"/>
          </a:xfrm>
          <a:prstGeom prst="rect">
            <a:avLst/>
          </a:prstGeom>
          <a:solidFill>
            <a:schemeClr val="bg1"/>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spAutoFit/>
          </a:bodyPr>
          <a:lstStyle/>
          <a:p>
            <a:pPr marL="0" marR="0" indent="0" algn="ctr" defTabSz="914400" rtl="0" eaLnBrk="1" fontAlgn="base" latinLnBrk="0" hangingPunct="1">
              <a:lnSpc>
                <a:spcPct val="100000"/>
              </a:lnSpc>
              <a:spcBef>
                <a:spcPct val="50000"/>
              </a:spcBef>
              <a:spcAft>
                <a:spcPct val="0"/>
              </a:spcAft>
              <a:buClrTx/>
              <a:buSzTx/>
              <a:buFontTx/>
              <a:buNone/>
              <a:tabLst/>
            </a:pPr>
            <a:endParaRPr kumimoji="0" lang="en-US" sz="1800" b="0" i="1" u="none" strike="noStrike" cap="none" normalizeH="0" baseline="0" smtClean="0">
              <a:ln>
                <a:noFill/>
              </a:ln>
              <a:solidFill>
                <a:schemeClr val="tx1"/>
              </a:solidFill>
              <a:effectLst/>
              <a:latin typeface="Arial" charset="0"/>
            </a:endParaRPr>
          </a:p>
        </p:txBody>
      </p:sp>
      <p:sp>
        <p:nvSpPr>
          <p:cNvPr id="75" name="Rectangle 74"/>
          <p:cNvSpPr/>
          <p:nvPr/>
        </p:nvSpPr>
        <p:spPr bwMode="auto">
          <a:xfrm>
            <a:off x="2427939" y="5836577"/>
            <a:ext cx="125128" cy="375189"/>
          </a:xfrm>
          <a:prstGeom prst="rect">
            <a:avLst/>
          </a:prstGeom>
          <a:solidFill>
            <a:schemeClr val="bg1"/>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spAutoFit/>
          </a:bodyPr>
          <a:lstStyle/>
          <a:p>
            <a:pPr marL="0" marR="0" indent="0" algn="ctr" defTabSz="914400" rtl="0" eaLnBrk="1" fontAlgn="base" latinLnBrk="0" hangingPunct="1">
              <a:lnSpc>
                <a:spcPct val="100000"/>
              </a:lnSpc>
              <a:spcBef>
                <a:spcPct val="50000"/>
              </a:spcBef>
              <a:spcAft>
                <a:spcPct val="0"/>
              </a:spcAft>
              <a:buClrTx/>
              <a:buSzTx/>
              <a:buFontTx/>
              <a:buNone/>
              <a:tabLst/>
            </a:pPr>
            <a:endParaRPr kumimoji="0" lang="en-US" sz="1800" b="0" i="1" u="none" strike="noStrike" cap="none" normalizeH="0" baseline="0" smtClean="0">
              <a:ln>
                <a:noFill/>
              </a:ln>
              <a:solidFill>
                <a:schemeClr val="tx1"/>
              </a:solidFill>
              <a:effectLst/>
              <a:latin typeface="Arial" charset="0"/>
            </a:endParaRPr>
          </a:p>
        </p:txBody>
      </p:sp>
      <p:sp>
        <p:nvSpPr>
          <p:cNvPr id="46131" name="Rectangle 52"/>
          <p:cNvSpPr>
            <a:spLocks noChangeArrowheads="1"/>
          </p:cNvSpPr>
          <p:nvPr/>
        </p:nvSpPr>
        <p:spPr bwMode="auto">
          <a:xfrm>
            <a:off x="165100" y="4922263"/>
            <a:ext cx="1454150" cy="396875"/>
          </a:xfrm>
          <a:prstGeom prst="rect">
            <a:avLst/>
          </a:prstGeom>
          <a:solidFill>
            <a:schemeClr val="bg1"/>
          </a:solidFill>
          <a:ln w="9525" algn="ctr">
            <a:noFill/>
            <a:miter lim="800000"/>
            <a:headEnd/>
            <a:tailEnd/>
          </a:ln>
        </p:spPr>
        <p:txBody>
          <a:bodyPr wrap="none">
            <a:spAutoFit/>
          </a:bodyPr>
          <a:lstStyle/>
          <a:p>
            <a:r>
              <a:rPr lang="en-US" sz="2000" b="1" u="none" dirty="0"/>
              <a:t>Dynamics </a:t>
            </a:r>
          </a:p>
        </p:txBody>
      </p:sp>
    </p:spTree>
  </p:cSld>
  <p:clrMapOvr>
    <a:masterClrMapping/>
  </p:clrMapOvr>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Slide Number Placeholder 2"/>
          <p:cNvSpPr>
            <a:spLocks noGrp="1"/>
          </p:cNvSpPr>
          <p:nvPr>
            <p:ph type="sldNum" sz="quarter" idx="10"/>
          </p:nvPr>
        </p:nvSpPr>
        <p:spPr>
          <a:noFill/>
        </p:spPr>
        <p:txBody>
          <a:bodyPr/>
          <a:lstStyle/>
          <a:p>
            <a:fld id="{06AEEA7C-3B13-4215-BD9E-93958D76B9AA}" type="slidenum">
              <a:rPr lang="en-US" smtClean="0">
                <a:latin typeface="Arial" pitchFamily="34" charset="0"/>
              </a:rPr>
              <a:pPr/>
              <a:t>39</a:t>
            </a:fld>
            <a:endParaRPr lang="en-US" smtClean="0">
              <a:latin typeface="Arial" pitchFamily="34" charset="0"/>
            </a:endParaRPr>
          </a:p>
        </p:txBody>
      </p:sp>
      <p:sp>
        <p:nvSpPr>
          <p:cNvPr id="47107" name="Rectangle 2"/>
          <p:cNvSpPr>
            <a:spLocks noGrp="1" noChangeArrowheads="1"/>
          </p:cNvSpPr>
          <p:nvPr>
            <p:ph type="title"/>
          </p:nvPr>
        </p:nvSpPr>
        <p:spPr>
          <a:xfrm>
            <a:off x="465138" y="-49213"/>
            <a:ext cx="7924800" cy="914401"/>
          </a:xfrm>
        </p:spPr>
        <p:txBody>
          <a:bodyPr/>
          <a:lstStyle/>
          <a:p>
            <a:pPr>
              <a:lnSpc>
                <a:spcPct val="90000"/>
              </a:lnSpc>
            </a:pPr>
            <a:r>
              <a:rPr lang="en-US" sz="3200" smtClean="0"/>
              <a:t>Applying the Broker Pattern </a:t>
            </a:r>
            <a:br>
              <a:rPr lang="en-US" sz="3200" smtClean="0"/>
            </a:br>
            <a:r>
              <a:rPr lang="en-US" sz="3200" smtClean="0"/>
              <a:t>to Bold Stroke</a:t>
            </a:r>
          </a:p>
        </p:txBody>
      </p:sp>
      <p:pic>
        <p:nvPicPr>
          <p:cNvPr id="47108" name="Picture 3" descr="middleware-patterns2"/>
          <p:cNvPicPr>
            <a:picLocks noChangeAspect="1" noChangeArrowheads="1"/>
          </p:cNvPicPr>
          <p:nvPr/>
        </p:nvPicPr>
        <p:blipFill>
          <a:blip r:embed="rId3" cstate="print"/>
          <a:srcRect/>
          <a:stretch>
            <a:fillRect/>
          </a:stretch>
        </p:blipFill>
        <p:spPr bwMode="auto">
          <a:xfrm>
            <a:off x="5140325" y="5026025"/>
            <a:ext cx="1392238" cy="585788"/>
          </a:xfrm>
          <a:prstGeom prst="rect">
            <a:avLst/>
          </a:prstGeom>
          <a:noFill/>
          <a:ln w="9525">
            <a:noFill/>
            <a:miter lim="800000"/>
            <a:headEnd/>
            <a:tailEnd/>
          </a:ln>
        </p:spPr>
      </p:pic>
      <p:sp>
        <p:nvSpPr>
          <p:cNvPr id="47109" name="Rectangle 4"/>
          <p:cNvSpPr>
            <a:spLocks noChangeArrowheads="1"/>
          </p:cNvSpPr>
          <p:nvPr/>
        </p:nvSpPr>
        <p:spPr bwMode="auto">
          <a:xfrm>
            <a:off x="5095875" y="4964113"/>
            <a:ext cx="609600" cy="228600"/>
          </a:xfrm>
          <a:prstGeom prst="rect">
            <a:avLst/>
          </a:prstGeom>
          <a:noFill/>
          <a:ln w="9525" algn="ctr">
            <a:noFill/>
            <a:miter lim="800000"/>
            <a:headEnd/>
            <a:tailEnd/>
          </a:ln>
        </p:spPr>
        <p:txBody>
          <a:bodyPr wrap="none">
            <a:spAutoFit/>
          </a:bodyPr>
          <a:lstStyle/>
          <a:p>
            <a:r>
              <a:rPr lang="en-US" sz="900" b="1" u="none"/>
              <a:t>Board 1</a:t>
            </a:r>
          </a:p>
        </p:txBody>
      </p:sp>
      <p:sp>
        <p:nvSpPr>
          <p:cNvPr id="47110" name="Line 5"/>
          <p:cNvSpPr>
            <a:spLocks noChangeShapeType="1"/>
          </p:cNvSpPr>
          <p:nvPr/>
        </p:nvSpPr>
        <p:spPr bwMode="auto">
          <a:xfrm>
            <a:off x="6529388" y="5192713"/>
            <a:ext cx="682625" cy="0"/>
          </a:xfrm>
          <a:prstGeom prst="line">
            <a:avLst/>
          </a:prstGeom>
          <a:noFill/>
          <a:ln w="12700">
            <a:solidFill>
              <a:schemeClr val="tx1"/>
            </a:solidFill>
            <a:round/>
            <a:headEnd/>
            <a:tailEnd/>
          </a:ln>
        </p:spPr>
        <p:txBody>
          <a:bodyPr>
            <a:spAutoFit/>
          </a:bodyPr>
          <a:lstStyle/>
          <a:p>
            <a:endParaRPr lang="en-US"/>
          </a:p>
        </p:txBody>
      </p:sp>
      <p:sp>
        <p:nvSpPr>
          <p:cNvPr id="47111" name="Freeform 6"/>
          <p:cNvSpPr>
            <a:spLocks/>
          </p:cNvSpPr>
          <p:nvPr/>
        </p:nvSpPr>
        <p:spPr bwMode="auto">
          <a:xfrm flipH="1">
            <a:off x="6599238" y="5381625"/>
            <a:ext cx="617537" cy="747713"/>
          </a:xfrm>
          <a:custGeom>
            <a:avLst/>
            <a:gdLst>
              <a:gd name="T0" fmla="*/ 0 w 335"/>
              <a:gd name="T1" fmla="*/ 0 h 471"/>
              <a:gd name="T2" fmla="*/ 2147483647 w 335"/>
              <a:gd name="T3" fmla="*/ 2147483647 h 471"/>
              <a:gd name="T4" fmla="*/ 2147483647 w 335"/>
              <a:gd name="T5" fmla="*/ 2147483647 h 471"/>
              <a:gd name="T6" fmla="*/ 0 60000 65536"/>
              <a:gd name="T7" fmla="*/ 0 60000 65536"/>
              <a:gd name="T8" fmla="*/ 0 60000 65536"/>
              <a:gd name="T9" fmla="*/ 0 w 335"/>
              <a:gd name="T10" fmla="*/ 0 h 471"/>
              <a:gd name="T11" fmla="*/ 335 w 335"/>
              <a:gd name="T12" fmla="*/ 471 h 471"/>
            </a:gdLst>
            <a:ahLst/>
            <a:cxnLst>
              <a:cxn ang="T6">
                <a:pos x="T0" y="T1"/>
              </a:cxn>
              <a:cxn ang="T7">
                <a:pos x="T2" y="T3"/>
              </a:cxn>
              <a:cxn ang="T8">
                <a:pos x="T4" y="T5"/>
              </a:cxn>
            </a:cxnLst>
            <a:rect l="T9" t="T10" r="T11" b="T12"/>
            <a:pathLst>
              <a:path w="335" h="471">
                <a:moveTo>
                  <a:pt x="0" y="0"/>
                </a:moveTo>
                <a:lnTo>
                  <a:pt x="335" y="2"/>
                </a:lnTo>
                <a:lnTo>
                  <a:pt x="335" y="471"/>
                </a:lnTo>
              </a:path>
            </a:pathLst>
          </a:custGeom>
          <a:noFill/>
          <a:ln w="12700">
            <a:solidFill>
              <a:schemeClr val="tx1"/>
            </a:solidFill>
            <a:round/>
            <a:headEnd/>
            <a:tailEnd/>
          </a:ln>
        </p:spPr>
        <p:txBody>
          <a:bodyPr>
            <a:spAutoFit/>
          </a:bodyPr>
          <a:lstStyle/>
          <a:p>
            <a:endParaRPr lang="en-US"/>
          </a:p>
        </p:txBody>
      </p:sp>
      <p:sp>
        <p:nvSpPr>
          <p:cNvPr id="47112" name="Line 7"/>
          <p:cNvSpPr>
            <a:spLocks noChangeShapeType="1"/>
          </p:cNvSpPr>
          <p:nvPr/>
        </p:nvSpPr>
        <p:spPr bwMode="auto">
          <a:xfrm>
            <a:off x="5895975" y="5619750"/>
            <a:ext cx="0" cy="260350"/>
          </a:xfrm>
          <a:prstGeom prst="line">
            <a:avLst/>
          </a:prstGeom>
          <a:noFill/>
          <a:ln w="12700">
            <a:solidFill>
              <a:schemeClr val="tx1"/>
            </a:solidFill>
            <a:round/>
            <a:headEnd/>
            <a:tailEnd/>
          </a:ln>
        </p:spPr>
        <p:txBody>
          <a:bodyPr>
            <a:spAutoFit/>
          </a:bodyPr>
          <a:lstStyle/>
          <a:p>
            <a:endParaRPr lang="en-US"/>
          </a:p>
        </p:txBody>
      </p:sp>
      <p:sp>
        <p:nvSpPr>
          <p:cNvPr id="47113" name="Rectangle 8"/>
          <p:cNvSpPr>
            <a:spLocks noChangeArrowheads="1"/>
          </p:cNvSpPr>
          <p:nvPr/>
        </p:nvSpPr>
        <p:spPr bwMode="auto">
          <a:xfrm>
            <a:off x="5864225" y="5622925"/>
            <a:ext cx="431800" cy="228600"/>
          </a:xfrm>
          <a:prstGeom prst="rect">
            <a:avLst/>
          </a:prstGeom>
          <a:noFill/>
          <a:ln w="9525" algn="ctr">
            <a:noFill/>
            <a:miter lim="800000"/>
            <a:headEnd/>
            <a:tailEnd/>
          </a:ln>
        </p:spPr>
        <p:txBody>
          <a:bodyPr wrap="none">
            <a:spAutoFit/>
          </a:bodyPr>
          <a:lstStyle/>
          <a:p>
            <a:r>
              <a:rPr lang="en-US" sz="900" b="1" u="none"/>
              <a:t>VME</a:t>
            </a:r>
          </a:p>
        </p:txBody>
      </p:sp>
      <p:sp>
        <p:nvSpPr>
          <p:cNvPr id="47114" name="Rectangle 9"/>
          <p:cNvSpPr>
            <a:spLocks noChangeArrowheads="1"/>
          </p:cNvSpPr>
          <p:nvPr/>
        </p:nvSpPr>
        <p:spPr bwMode="auto">
          <a:xfrm>
            <a:off x="6651625" y="5178425"/>
            <a:ext cx="438150" cy="228600"/>
          </a:xfrm>
          <a:prstGeom prst="rect">
            <a:avLst/>
          </a:prstGeom>
          <a:noFill/>
          <a:ln w="9525" algn="ctr">
            <a:noFill/>
            <a:miter lim="800000"/>
            <a:headEnd/>
            <a:tailEnd/>
          </a:ln>
        </p:spPr>
        <p:txBody>
          <a:bodyPr wrap="none">
            <a:spAutoFit/>
          </a:bodyPr>
          <a:lstStyle/>
          <a:p>
            <a:r>
              <a:rPr lang="en-US" sz="900" b="1" u="none"/>
              <a:t>1553</a:t>
            </a:r>
          </a:p>
        </p:txBody>
      </p:sp>
      <p:sp>
        <p:nvSpPr>
          <p:cNvPr id="47115" name="AutoShape 10"/>
          <p:cNvSpPr>
            <a:spLocks noChangeArrowheads="1"/>
          </p:cNvSpPr>
          <p:nvPr/>
        </p:nvSpPr>
        <p:spPr bwMode="auto">
          <a:xfrm rot="19641075" flipH="1">
            <a:off x="5256213" y="3951288"/>
            <a:ext cx="893762" cy="1274762"/>
          </a:xfrm>
          <a:prstGeom prst="flowChartMerge">
            <a:avLst/>
          </a:prstGeom>
          <a:gradFill rotWithShape="1">
            <a:gsLst>
              <a:gs pos="0">
                <a:srgbClr val="EAEAEA"/>
              </a:gs>
              <a:gs pos="100000">
                <a:srgbClr val="6C6C6C"/>
              </a:gs>
            </a:gsLst>
            <a:lin ang="5400000" scaled="1"/>
          </a:gradFill>
          <a:ln w="9525" algn="ctr">
            <a:solidFill>
              <a:schemeClr val="tx1"/>
            </a:solidFill>
            <a:miter lim="800000"/>
            <a:headEnd/>
            <a:tailEnd/>
          </a:ln>
        </p:spPr>
        <p:txBody>
          <a:bodyPr anchor="ctr">
            <a:spAutoFit/>
          </a:bodyPr>
          <a:lstStyle/>
          <a:p>
            <a:endParaRPr lang="en-US"/>
          </a:p>
        </p:txBody>
      </p:sp>
      <p:sp>
        <p:nvSpPr>
          <p:cNvPr id="47116" name="AutoShape 11"/>
          <p:cNvSpPr>
            <a:spLocks noChangeArrowheads="1"/>
          </p:cNvSpPr>
          <p:nvPr/>
        </p:nvSpPr>
        <p:spPr bwMode="auto">
          <a:xfrm>
            <a:off x="4430713" y="1095375"/>
            <a:ext cx="3028950" cy="3262313"/>
          </a:xfrm>
          <a:prstGeom prst="roundRect">
            <a:avLst>
              <a:gd name="adj" fmla="val 16667"/>
            </a:avLst>
          </a:prstGeom>
          <a:solidFill>
            <a:srgbClr val="F2F2F2"/>
          </a:solidFill>
          <a:ln w="9525" algn="ctr">
            <a:solidFill>
              <a:schemeClr val="tx1"/>
            </a:solidFill>
            <a:round/>
            <a:headEnd/>
            <a:tailEnd/>
          </a:ln>
        </p:spPr>
        <p:txBody>
          <a:bodyPr anchor="ctr">
            <a:spAutoFit/>
          </a:bodyPr>
          <a:lstStyle/>
          <a:p>
            <a:endParaRPr lang="en-US"/>
          </a:p>
        </p:txBody>
      </p:sp>
      <p:sp>
        <p:nvSpPr>
          <p:cNvPr id="47117" name="Rectangle 12"/>
          <p:cNvSpPr>
            <a:spLocks noChangeArrowheads="1"/>
          </p:cNvSpPr>
          <p:nvPr/>
        </p:nvSpPr>
        <p:spPr bwMode="auto">
          <a:xfrm>
            <a:off x="7477125" y="4835525"/>
            <a:ext cx="1489075" cy="730250"/>
          </a:xfrm>
          <a:prstGeom prst="rect">
            <a:avLst/>
          </a:prstGeom>
          <a:noFill/>
          <a:ln w="9525" algn="ctr">
            <a:noFill/>
            <a:miter lim="800000"/>
            <a:headEnd/>
            <a:tailEnd/>
          </a:ln>
        </p:spPr>
        <p:txBody>
          <a:bodyPr>
            <a:spAutoFit/>
          </a:bodyPr>
          <a:lstStyle/>
          <a:p>
            <a:r>
              <a:rPr lang="en-US" sz="1400" b="1" i="1" u="none"/>
              <a:t>1: Sensors  </a:t>
            </a:r>
          </a:p>
          <a:p>
            <a:r>
              <a:rPr lang="en-US" sz="1400" b="1" i="1" u="none"/>
              <a:t>    generate </a:t>
            </a:r>
          </a:p>
          <a:p>
            <a:r>
              <a:rPr lang="en-US" sz="1400" b="1" i="1" u="none"/>
              <a:t>    data</a:t>
            </a:r>
          </a:p>
        </p:txBody>
      </p:sp>
      <p:pic>
        <p:nvPicPr>
          <p:cNvPr id="47118" name="Picture 13" descr="middleware-patterns2"/>
          <p:cNvPicPr>
            <a:picLocks noChangeAspect="1" noChangeArrowheads="1"/>
          </p:cNvPicPr>
          <p:nvPr/>
        </p:nvPicPr>
        <p:blipFill>
          <a:blip r:embed="rId3" cstate="print"/>
          <a:srcRect/>
          <a:stretch>
            <a:fillRect/>
          </a:stretch>
        </p:blipFill>
        <p:spPr bwMode="auto">
          <a:xfrm>
            <a:off x="5253038" y="5864225"/>
            <a:ext cx="1392237" cy="585788"/>
          </a:xfrm>
          <a:prstGeom prst="rect">
            <a:avLst/>
          </a:prstGeom>
          <a:noFill/>
          <a:ln w="9525">
            <a:noFill/>
            <a:miter lim="800000"/>
            <a:headEnd/>
            <a:tailEnd/>
          </a:ln>
        </p:spPr>
      </p:pic>
      <p:sp>
        <p:nvSpPr>
          <p:cNvPr id="47119" name="Rectangle 14"/>
          <p:cNvSpPr>
            <a:spLocks noChangeArrowheads="1"/>
          </p:cNvSpPr>
          <p:nvPr/>
        </p:nvSpPr>
        <p:spPr bwMode="auto">
          <a:xfrm>
            <a:off x="5208588" y="5802313"/>
            <a:ext cx="609600" cy="228600"/>
          </a:xfrm>
          <a:prstGeom prst="rect">
            <a:avLst/>
          </a:prstGeom>
          <a:noFill/>
          <a:ln w="9525" algn="ctr">
            <a:noFill/>
            <a:miter lim="800000"/>
            <a:headEnd/>
            <a:tailEnd/>
          </a:ln>
        </p:spPr>
        <p:txBody>
          <a:bodyPr wrap="none">
            <a:spAutoFit/>
          </a:bodyPr>
          <a:lstStyle/>
          <a:p>
            <a:r>
              <a:rPr lang="en-US" sz="900" b="1" u="none"/>
              <a:t>Board 2</a:t>
            </a:r>
          </a:p>
        </p:txBody>
      </p:sp>
      <p:grpSp>
        <p:nvGrpSpPr>
          <p:cNvPr id="47120" name="Group 15"/>
          <p:cNvGrpSpPr>
            <a:grpSpLocks noChangeAspect="1"/>
          </p:cNvGrpSpPr>
          <p:nvPr/>
        </p:nvGrpSpPr>
        <p:grpSpPr bwMode="auto">
          <a:xfrm rot="-6674444">
            <a:off x="6326981" y="5091907"/>
            <a:ext cx="1819275" cy="1160462"/>
            <a:chOff x="54" y="1237"/>
            <a:chExt cx="948" cy="605"/>
          </a:xfrm>
        </p:grpSpPr>
        <p:sp>
          <p:nvSpPr>
            <p:cNvPr id="47151" name="Freeform 16"/>
            <p:cNvSpPr>
              <a:spLocks noChangeAspect="1"/>
            </p:cNvSpPr>
            <p:nvPr/>
          </p:nvSpPr>
          <p:spPr bwMode="auto">
            <a:xfrm>
              <a:off x="347" y="1658"/>
              <a:ext cx="223" cy="94"/>
            </a:xfrm>
            <a:custGeom>
              <a:avLst/>
              <a:gdLst>
                <a:gd name="T0" fmla="*/ 5 w 223"/>
                <a:gd name="T1" fmla="*/ 0 h 94"/>
                <a:gd name="T2" fmla="*/ 210 w 223"/>
                <a:gd name="T3" fmla="*/ 78 h 94"/>
                <a:gd name="T4" fmla="*/ 211 w 223"/>
                <a:gd name="T5" fmla="*/ 78 h 94"/>
                <a:gd name="T6" fmla="*/ 212 w 223"/>
                <a:gd name="T7" fmla="*/ 79 h 94"/>
                <a:gd name="T8" fmla="*/ 212 w 223"/>
                <a:gd name="T9" fmla="*/ 80 h 94"/>
                <a:gd name="T10" fmla="*/ 213 w 223"/>
                <a:gd name="T11" fmla="*/ 80 h 94"/>
                <a:gd name="T12" fmla="*/ 213 w 223"/>
                <a:gd name="T13" fmla="*/ 81 h 94"/>
                <a:gd name="T14" fmla="*/ 213 w 223"/>
                <a:gd name="T15" fmla="*/ 82 h 94"/>
                <a:gd name="T16" fmla="*/ 214 w 223"/>
                <a:gd name="T17" fmla="*/ 82 h 94"/>
                <a:gd name="T18" fmla="*/ 215 w 223"/>
                <a:gd name="T19" fmla="*/ 82 h 94"/>
                <a:gd name="T20" fmla="*/ 216 w 223"/>
                <a:gd name="T21" fmla="*/ 83 h 94"/>
                <a:gd name="T22" fmla="*/ 217 w 223"/>
                <a:gd name="T23" fmla="*/ 84 h 94"/>
                <a:gd name="T24" fmla="*/ 218 w 223"/>
                <a:gd name="T25" fmla="*/ 84 h 94"/>
                <a:gd name="T26" fmla="*/ 218 w 223"/>
                <a:gd name="T27" fmla="*/ 85 h 94"/>
                <a:gd name="T28" fmla="*/ 219 w 223"/>
                <a:gd name="T29" fmla="*/ 86 h 94"/>
                <a:gd name="T30" fmla="*/ 220 w 223"/>
                <a:gd name="T31" fmla="*/ 86 h 94"/>
                <a:gd name="T32" fmla="*/ 220 w 223"/>
                <a:gd name="T33" fmla="*/ 87 h 94"/>
                <a:gd name="T34" fmla="*/ 221 w 223"/>
                <a:gd name="T35" fmla="*/ 88 h 94"/>
                <a:gd name="T36" fmla="*/ 220 w 223"/>
                <a:gd name="T37" fmla="*/ 89 h 94"/>
                <a:gd name="T38" fmla="*/ 221 w 223"/>
                <a:gd name="T39" fmla="*/ 89 h 94"/>
                <a:gd name="T40" fmla="*/ 222 w 223"/>
                <a:gd name="T41" fmla="*/ 89 h 94"/>
                <a:gd name="T42" fmla="*/ 221 w 223"/>
                <a:gd name="T43" fmla="*/ 90 h 94"/>
                <a:gd name="T44" fmla="*/ 222 w 223"/>
                <a:gd name="T45" fmla="*/ 90 h 94"/>
                <a:gd name="T46" fmla="*/ 222 w 223"/>
                <a:gd name="T47" fmla="*/ 91 h 94"/>
                <a:gd name="T48" fmla="*/ 221 w 223"/>
                <a:gd name="T49" fmla="*/ 91 h 94"/>
                <a:gd name="T50" fmla="*/ 220 w 223"/>
                <a:gd name="T51" fmla="*/ 91 h 94"/>
                <a:gd name="T52" fmla="*/ 219 w 223"/>
                <a:gd name="T53" fmla="*/ 92 h 94"/>
                <a:gd name="T54" fmla="*/ 218 w 223"/>
                <a:gd name="T55" fmla="*/ 91 h 94"/>
                <a:gd name="T56" fmla="*/ 218 w 223"/>
                <a:gd name="T57" fmla="*/ 92 h 94"/>
                <a:gd name="T58" fmla="*/ 217 w 223"/>
                <a:gd name="T59" fmla="*/ 92 h 94"/>
                <a:gd name="T60" fmla="*/ 216 w 223"/>
                <a:gd name="T61" fmla="*/ 92 h 94"/>
                <a:gd name="T62" fmla="*/ 215 w 223"/>
                <a:gd name="T63" fmla="*/ 92 h 94"/>
                <a:gd name="T64" fmla="*/ 214 w 223"/>
                <a:gd name="T65" fmla="*/ 92 h 94"/>
                <a:gd name="T66" fmla="*/ 213 w 223"/>
                <a:gd name="T67" fmla="*/ 92 h 94"/>
                <a:gd name="T68" fmla="*/ 212 w 223"/>
                <a:gd name="T69" fmla="*/ 92 h 94"/>
                <a:gd name="T70" fmla="*/ 211 w 223"/>
                <a:gd name="T71" fmla="*/ 93 h 94"/>
                <a:gd name="T72" fmla="*/ 210 w 223"/>
                <a:gd name="T73" fmla="*/ 92 h 94"/>
                <a:gd name="T74" fmla="*/ 209 w 223"/>
                <a:gd name="T75" fmla="*/ 92 h 94"/>
                <a:gd name="T76" fmla="*/ 207 w 223"/>
                <a:gd name="T77" fmla="*/ 92 h 94"/>
                <a:gd name="T78" fmla="*/ 206 w 223"/>
                <a:gd name="T79" fmla="*/ 91 h 94"/>
                <a:gd name="T80" fmla="*/ 205 w 223"/>
                <a:gd name="T81" fmla="*/ 91 h 94"/>
                <a:gd name="T82" fmla="*/ 204 w 223"/>
                <a:gd name="T83" fmla="*/ 92 h 94"/>
                <a:gd name="T84" fmla="*/ 0 w 223"/>
                <a:gd name="T85" fmla="*/ 13 h 94"/>
                <a:gd name="T86" fmla="*/ 5 w 223"/>
                <a:gd name="T87" fmla="*/ 0 h 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3"/>
                <a:gd name="T133" fmla="*/ 0 h 94"/>
                <a:gd name="T134" fmla="*/ 223 w 223"/>
                <a:gd name="T135" fmla="*/ 94 h 9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3" h="94">
                  <a:moveTo>
                    <a:pt x="5" y="0"/>
                  </a:moveTo>
                  <a:lnTo>
                    <a:pt x="210" y="78"/>
                  </a:lnTo>
                  <a:lnTo>
                    <a:pt x="211" y="78"/>
                  </a:lnTo>
                  <a:lnTo>
                    <a:pt x="212" y="79"/>
                  </a:lnTo>
                  <a:lnTo>
                    <a:pt x="212" y="80"/>
                  </a:lnTo>
                  <a:lnTo>
                    <a:pt x="213" y="80"/>
                  </a:lnTo>
                  <a:lnTo>
                    <a:pt x="213" y="81"/>
                  </a:lnTo>
                  <a:lnTo>
                    <a:pt x="213" y="82"/>
                  </a:lnTo>
                  <a:lnTo>
                    <a:pt x="214" y="82"/>
                  </a:lnTo>
                  <a:lnTo>
                    <a:pt x="215" y="82"/>
                  </a:lnTo>
                  <a:lnTo>
                    <a:pt x="216" y="83"/>
                  </a:lnTo>
                  <a:lnTo>
                    <a:pt x="217" y="84"/>
                  </a:lnTo>
                  <a:lnTo>
                    <a:pt x="218" y="84"/>
                  </a:lnTo>
                  <a:lnTo>
                    <a:pt x="218" y="85"/>
                  </a:lnTo>
                  <a:lnTo>
                    <a:pt x="219" y="86"/>
                  </a:lnTo>
                  <a:lnTo>
                    <a:pt x="220" y="86"/>
                  </a:lnTo>
                  <a:lnTo>
                    <a:pt x="220" y="87"/>
                  </a:lnTo>
                  <a:lnTo>
                    <a:pt x="221" y="88"/>
                  </a:lnTo>
                  <a:lnTo>
                    <a:pt x="220" y="89"/>
                  </a:lnTo>
                  <a:lnTo>
                    <a:pt x="221" y="89"/>
                  </a:lnTo>
                  <a:lnTo>
                    <a:pt x="222" y="89"/>
                  </a:lnTo>
                  <a:lnTo>
                    <a:pt x="221" y="90"/>
                  </a:lnTo>
                  <a:lnTo>
                    <a:pt x="222" y="90"/>
                  </a:lnTo>
                  <a:lnTo>
                    <a:pt x="222" y="91"/>
                  </a:lnTo>
                  <a:lnTo>
                    <a:pt x="221" y="91"/>
                  </a:lnTo>
                  <a:lnTo>
                    <a:pt x="220" y="91"/>
                  </a:lnTo>
                  <a:lnTo>
                    <a:pt x="219" y="92"/>
                  </a:lnTo>
                  <a:lnTo>
                    <a:pt x="218" y="91"/>
                  </a:lnTo>
                  <a:lnTo>
                    <a:pt x="218" y="92"/>
                  </a:lnTo>
                  <a:lnTo>
                    <a:pt x="217" y="92"/>
                  </a:lnTo>
                  <a:lnTo>
                    <a:pt x="216" y="92"/>
                  </a:lnTo>
                  <a:lnTo>
                    <a:pt x="215" y="92"/>
                  </a:lnTo>
                  <a:lnTo>
                    <a:pt x="214" y="92"/>
                  </a:lnTo>
                  <a:lnTo>
                    <a:pt x="213" y="92"/>
                  </a:lnTo>
                  <a:lnTo>
                    <a:pt x="212" y="92"/>
                  </a:lnTo>
                  <a:lnTo>
                    <a:pt x="211" y="93"/>
                  </a:lnTo>
                  <a:lnTo>
                    <a:pt x="210" y="92"/>
                  </a:lnTo>
                  <a:lnTo>
                    <a:pt x="209" y="92"/>
                  </a:lnTo>
                  <a:lnTo>
                    <a:pt x="207" y="92"/>
                  </a:lnTo>
                  <a:lnTo>
                    <a:pt x="206" y="91"/>
                  </a:lnTo>
                  <a:lnTo>
                    <a:pt x="205" y="91"/>
                  </a:lnTo>
                  <a:lnTo>
                    <a:pt x="204" y="92"/>
                  </a:lnTo>
                  <a:lnTo>
                    <a:pt x="0" y="13"/>
                  </a:lnTo>
                  <a:lnTo>
                    <a:pt x="5" y="0"/>
                  </a:lnTo>
                </a:path>
              </a:pathLst>
            </a:custGeom>
            <a:solidFill>
              <a:srgbClr val="F2F2F2"/>
            </a:solidFill>
            <a:ln w="12700" cap="rnd">
              <a:noFill/>
              <a:round/>
              <a:headEnd/>
              <a:tailEnd/>
            </a:ln>
          </p:spPr>
          <p:txBody>
            <a:bodyPr/>
            <a:lstStyle/>
            <a:p>
              <a:endParaRPr lang="en-US"/>
            </a:p>
          </p:txBody>
        </p:sp>
        <p:sp>
          <p:nvSpPr>
            <p:cNvPr id="47152" name="Freeform 17"/>
            <p:cNvSpPr>
              <a:spLocks noChangeAspect="1"/>
            </p:cNvSpPr>
            <p:nvPr/>
          </p:nvSpPr>
          <p:spPr bwMode="auto">
            <a:xfrm>
              <a:off x="347" y="1658"/>
              <a:ext cx="223" cy="94"/>
            </a:xfrm>
            <a:custGeom>
              <a:avLst/>
              <a:gdLst>
                <a:gd name="T0" fmla="*/ 5 w 223"/>
                <a:gd name="T1" fmla="*/ 0 h 94"/>
                <a:gd name="T2" fmla="*/ 210 w 223"/>
                <a:gd name="T3" fmla="*/ 78 h 94"/>
                <a:gd name="T4" fmla="*/ 213 w 223"/>
                <a:gd name="T5" fmla="*/ 80 h 94"/>
                <a:gd name="T6" fmla="*/ 215 w 223"/>
                <a:gd name="T7" fmla="*/ 82 h 94"/>
                <a:gd name="T8" fmla="*/ 217 w 223"/>
                <a:gd name="T9" fmla="*/ 84 h 94"/>
                <a:gd name="T10" fmla="*/ 219 w 223"/>
                <a:gd name="T11" fmla="*/ 86 h 94"/>
                <a:gd name="T12" fmla="*/ 221 w 223"/>
                <a:gd name="T13" fmla="*/ 88 h 94"/>
                <a:gd name="T14" fmla="*/ 222 w 223"/>
                <a:gd name="T15" fmla="*/ 89 h 94"/>
                <a:gd name="T16" fmla="*/ 222 w 223"/>
                <a:gd name="T17" fmla="*/ 90 h 94"/>
                <a:gd name="T18" fmla="*/ 222 w 223"/>
                <a:gd name="T19" fmla="*/ 91 h 94"/>
                <a:gd name="T20" fmla="*/ 221 w 223"/>
                <a:gd name="T21" fmla="*/ 91 h 94"/>
                <a:gd name="T22" fmla="*/ 220 w 223"/>
                <a:gd name="T23" fmla="*/ 91 h 94"/>
                <a:gd name="T24" fmla="*/ 219 w 223"/>
                <a:gd name="T25" fmla="*/ 92 h 94"/>
                <a:gd name="T26" fmla="*/ 216 w 223"/>
                <a:gd name="T27" fmla="*/ 92 h 94"/>
                <a:gd name="T28" fmla="*/ 214 w 223"/>
                <a:gd name="T29" fmla="*/ 92 h 94"/>
                <a:gd name="T30" fmla="*/ 211 w 223"/>
                <a:gd name="T31" fmla="*/ 93 h 94"/>
                <a:gd name="T32" fmla="*/ 207 w 223"/>
                <a:gd name="T33" fmla="*/ 92 h 94"/>
                <a:gd name="T34" fmla="*/ 204 w 223"/>
                <a:gd name="T35" fmla="*/ 92 h 94"/>
                <a:gd name="T36" fmla="*/ 0 w 223"/>
                <a:gd name="T37" fmla="*/ 13 h 94"/>
                <a:gd name="T38" fmla="*/ 5 w 223"/>
                <a:gd name="T39" fmla="*/ 0 h 9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3"/>
                <a:gd name="T61" fmla="*/ 0 h 94"/>
                <a:gd name="T62" fmla="*/ 223 w 223"/>
                <a:gd name="T63" fmla="*/ 94 h 9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3" h="94">
                  <a:moveTo>
                    <a:pt x="5" y="0"/>
                  </a:moveTo>
                  <a:lnTo>
                    <a:pt x="210" y="78"/>
                  </a:lnTo>
                  <a:lnTo>
                    <a:pt x="213" y="80"/>
                  </a:lnTo>
                  <a:lnTo>
                    <a:pt x="215" y="82"/>
                  </a:lnTo>
                  <a:lnTo>
                    <a:pt x="217" y="84"/>
                  </a:lnTo>
                  <a:lnTo>
                    <a:pt x="219" y="86"/>
                  </a:lnTo>
                  <a:lnTo>
                    <a:pt x="221" y="88"/>
                  </a:lnTo>
                  <a:lnTo>
                    <a:pt x="222" y="89"/>
                  </a:lnTo>
                  <a:lnTo>
                    <a:pt x="222" y="90"/>
                  </a:lnTo>
                  <a:lnTo>
                    <a:pt x="222" y="91"/>
                  </a:lnTo>
                  <a:lnTo>
                    <a:pt x="221" y="91"/>
                  </a:lnTo>
                  <a:lnTo>
                    <a:pt x="220" y="91"/>
                  </a:lnTo>
                  <a:lnTo>
                    <a:pt x="219" y="92"/>
                  </a:lnTo>
                  <a:lnTo>
                    <a:pt x="216" y="92"/>
                  </a:lnTo>
                  <a:lnTo>
                    <a:pt x="214" y="92"/>
                  </a:lnTo>
                  <a:lnTo>
                    <a:pt x="211" y="93"/>
                  </a:lnTo>
                  <a:lnTo>
                    <a:pt x="207" y="92"/>
                  </a:lnTo>
                  <a:lnTo>
                    <a:pt x="204" y="92"/>
                  </a:lnTo>
                  <a:lnTo>
                    <a:pt x="0" y="13"/>
                  </a:lnTo>
                  <a:lnTo>
                    <a:pt x="5" y="0"/>
                  </a:lnTo>
                </a:path>
              </a:pathLst>
            </a:custGeom>
            <a:noFill/>
            <a:ln w="12700" cap="rnd">
              <a:solidFill>
                <a:srgbClr val="000000"/>
              </a:solidFill>
              <a:round/>
              <a:headEnd/>
              <a:tailEnd/>
            </a:ln>
          </p:spPr>
          <p:txBody>
            <a:bodyPr/>
            <a:lstStyle/>
            <a:p>
              <a:endParaRPr lang="en-US"/>
            </a:p>
          </p:txBody>
        </p:sp>
        <p:sp>
          <p:nvSpPr>
            <p:cNvPr id="47153" name="Freeform 18"/>
            <p:cNvSpPr>
              <a:spLocks noChangeAspect="1"/>
            </p:cNvSpPr>
            <p:nvPr/>
          </p:nvSpPr>
          <p:spPr bwMode="auto">
            <a:xfrm>
              <a:off x="482" y="1724"/>
              <a:ext cx="27" cy="19"/>
            </a:xfrm>
            <a:custGeom>
              <a:avLst/>
              <a:gdLst>
                <a:gd name="T0" fmla="*/ 26 w 27"/>
                <a:gd name="T1" fmla="*/ 7 h 19"/>
                <a:gd name="T2" fmla="*/ 25 w 27"/>
                <a:gd name="T3" fmla="*/ 8 h 19"/>
                <a:gd name="T4" fmla="*/ 24 w 27"/>
                <a:gd name="T5" fmla="*/ 8 h 19"/>
                <a:gd name="T6" fmla="*/ 23 w 27"/>
                <a:gd name="T7" fmla="*/ 10 h 19"/>
                <a:gd name="T8" fmla="*/ 23 w 27"/>
                <a:gd name="T9" fmla="*/ 11 h 19"/>
                <a:gd name="T10" fmla="*/ 22 w 27"/>
                <a:gd name="T11" fmla="*/ 11 h 19"/>
                <a:gd name="T12" fmla="*/ 21 w 27"/>
                <a:gd name="T13" fmla="*/ 12 h 19"/>
                <a:gd name="T14" fmla="*/ 20 w 27"/>
                <a:gd name="T15" fmla="*/ 12 h 19"/>
                <a:gd name="T16" fmla="*/ 19 w 27"/>
                <a:gd name="T17" fmla="*/ 15 h 19"/>
                <a:gd name="T18" fmla="*/ 18 w 27"/>
                <a:gd name="T19" fmla="*/ 14 h 19"/>
                <a:gd name="T20" fmla="*/ 17 w 27"/>
                <a:gd name="T21" fmla="*/ 16 h 19"/>
                <a:gd name="T22" fmla="*/ 15 w 27"/>
                <a:gd name="T23" fmla="*/ 18 h 19"/>
                <a:gd name="T24" fmla="*/ 14 w 27"/>
                <a:gd name="T25" fmla="*/ 18 h 19"/>
                <a:gd name="T26" fmla="*/ 13 w 27"/>
                <a:gd name="T27" fmla="*/ 18 h 19"/>
                <a:gd name="T28" fmla="*/ 12 w 27"/>
                <a:gd name="T29" fmla="*/ 17 h 19"/>
                <a:gd name="T30" fmla="*/ 11 w 27"/>
                <a:gd name="T31" fmla="*/ 17 h 19"/>
                <a:gd name="T32" fmla="*/ 10 w 27"/>
                <a:gd name="T33" fmla="*/ 16 h 19"/>
                <a:gd name="T34" fmla="*/ 9 w 27"/>
                <a:gd name="T35" fmla="*/ 16 h 19"/>
                <a:gd name="T36" fmla="*/ 8 w 27"/>
                <a:gd name="T37" fmla="*/ 16 h 19"/>
                <a:gd name="T38" fmla="*/ 8 w 27"/>
                <a:gd name="T39" fmla="*/ 15 h 19"/>
                <a:gd name="T40" fmla="*/ 6 w 27"/>
                <a:gd name="T41" fmla="*/ 15 h 19"/>
                <a:gd name="T42" fmla="*/ 6 w 27"/>
                <a:gd name="T43" fmla="*/ 14 h 19"/>
                <a:gd name="T44" fmla="*/ 5 w 27"/>
                <a:gd name="T45" fmla="*/ 14 h 19"/>
                <a:gd name="T46" fmla="*/ 4 w 27"/>
                <a:gd name="T47" fmla="*/ 14 h 19"/>
                <a:gd name="T48" fmla="*/ 4 w 27"/>
                <a:gd name="T49" fmla="*/ 13 h 19"/>
                <a:gd name="T50" fmla="*/ 2 w 27"/>
                <a:gd name="T51" fmla="*/ 13 h 19"/>
                <a:gd name="T52" fmla="*/ 1 w 27"/>
                <a:gd name="T53" fmla="*/ 12 h 19"/>
                <a:gd name="T54" fmla="*/ 0 w 27"/>
                <a:gd name="T55" fmla="*/ 12 h 19"/>
                <a:gd name="T56" fmla="*/ 8 w 27"/>
                <a:gd name="T57" fmla="*/ 0 h 19"/>
                <a:gd name="T58" fmla="*/ 26 w 27"/>
                <a:gd name="T59" fmla="*/ 7 h 1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7"/>
                <a:gd name="T91" fmla="*/ 0 h 19"/>
                <a:gd name="T92" fmla="*/ 27 w 27"/>
                <a:gd name="T93" fmla="*/ 19 h 1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7" h="19">
                  <a:moveTo>
                    <a:pt x="26" y="7"/>
                  </a:moveTo>
                  <a:lnTo>
                    <a:pt x="25" y="8"/>
                  </a:lnTo>
                  <a:lnTo>
                    <a:pt x="24" y="8"/>
                  </a:lnTo>
                  <a:lnTo>
                    <a:pt x="23" y="10"/>
                  </a:lnTo>
                  <a:lnTo>
                    <a:pt x="23" y="11"/>
                  </a:lnTo>
                  <a:lnTo>
                    <a:pt x="22" y="11"/>
                  </a:lnTo>
                  <a:lnTo>
                    <a:pt x="21" y="12"/>
                  </a:lnTo>
                  <a:lnTo>
                    <a:pt x="20" y="12"/>
                  </a:lnTo>
                  <a:lnTo>
                    <a:pt x="19" y="15"/>
                  </a:lnTo>
                  <a:lnTo>
                    <a:pt x="18" y="14"/>
                  </a:lnTo>
                  <a:lnTo>
                    <a:pt x="17" y="16"/>
                  </a:lnTo>
                  <a:lnTo>
                    <a:pt x="15" y="18"/>
                  </a:lnTo>
                  <a:lnTo>
                    <a:pt x="14" y="18"/>
                  </a:lnTo>
                  <a:lnTo>
                    <a:pt x="13" y="18"/>
                  </a:lnTo>
                  <a:lnTo>
                    <a:pt x="12" y="17"/>
                  </a:lnTo>
                  <a:lnTo>
                    <a:pt x="11" y="17"/>
                  </a:lnTo>
                  <a:lnTo>
                    <a:pt x="10" y="16"/>
                  </a:lnTo>
                  <a:lnTo>
                    <a:pt x="9" y="16"/>
                  </a:lnTo>
                  <a:lnTo>
                    <a:pt x="8" y="16"/>
                  </a:lnTo>
                  <a:lnTo>
                    <a:pt x="8" y="15"/>
                  </a:lnTo>
                  <a:lnTo>
                    <a:pt x="6" y="15"/>
                  </a:lnTo>
                  <a:lnTo>
                    <a:pt x="6" y="14"/>
                  </a:lnTo>
                  <a:lnTo>
                    <a:pt x="5" y="14"/>
                  </a:lnTo>
                  <a:lnTo>
                    <a:pt x="4" y="14"/>
                  </a:lnTo>
                  <a:lnTo>
                    <a:pt x="4" y="13"/>
                  </a:lnTo>
                  <a:lnTo>
                    <a:pt x="2" y="13"/>
                  </a:lnTo>
                  <a:lnTo>
                    <a:pt x="1" y="12"/>
                  </a:lnTo>
                  <a:lnTo>
                    <a:pt x="0" y="12"/>
                  </a:lnTo>
                  <a:lnTo>
                    <a:pt x="8" y="0"/>
                  </a:lnTo>
                  <a:lnTo>
                    <a:pt x="26" y="7"/>
                  </a:lnTo>
                </a:path>
              </a:pathLst>
            </a:custGeom>
            <a:solidFill>
              <a:srgbClr val="CCCCCC"/>
            </a:solidFill>
            <a:ln w="12700" cap="rnd">
              <a:noFill/>
              <a:round/>
              <a:headEnd/>
              <a:tailEnd/>
            </a:ln>
          </p:spPr>
          <p:txBody>
            <a:bodyPr/>
            <a:lstStyle/>
            <a:p>
              <a:endParaRPr lang="en-US"/>
            </a:p>
          </p:txBody>
        </p:sp>
        <p:sp>
          <p:nvSpPr>
            <p:cNvPr id="47154" name="Freeform 19"/>
            <p:cNvSpPr>
              <a:spLocks noChangeAspect="1"/>
            </p:cNvSpPr>
            <p:nvPr/>
          </p:nvSpPr>
          <p:spPr bwMode="auto">
            <a:xfrm>
              <a:off x="482" y="1724"/>
              <a:ext cx="27" cy="19"/>
            </a:xfrm>
            <a:custGeom>
              <a:avLst/>
              <a:gdLst>
                <a:gd name="T0" fmla="*/ 26 w 27"/>
                <a:gd name="T1" fmla="*/ 7 h 19"/>
                <a:gd name="T2" fmla="*/ 24 w 27"/>
                <a:gd name="T3" fmla="*/ 8 h 19"/>
                <a:gd name="T4" fmla="*/ 22 w 27"/>
                <a:gd name="T5" fmla="*/ 11 h 19"/>
                <a:gd name="T6" fmla="*/ 17 w 27"/>
                <a:gd name="T7" fmla="*/ 16 h 19"/>
                <a:gd name="T8" fmla="*/ 14 w 27"/>
                <a:gd name="T9" fmla="*/ 18 h 19"/>
                <a:gd name="T10" fmla="*/ 12 w 27"/>
                <a:gd name="T11" fmla="*/ 17 h 19"/>
                <a:gd name="T12" fmla="*/ 10 w 27"/>
                <a:gd name="T13" fmla="*/ 16 h 19"/>
                <a:gd name="T14" fmla="*/ 8 w 27"/>
                <a:gd name="T15" fmla="*/ 15 h 19"/>
                <a:gd name="T16" fmla="*/ 5 w 27"/>
                <a:gd name="T17" fmla="*/ 14 h 19"/>
                <a:gd name="T18" fmla="*/ 2 w 27"/>
                <a:gd name="T19" fmla="*/ 13 h 19"/>
                <a:gd name="T20" fmla="*/ 1 w 27"/>
                <a:gd name="T21" fmla="*/ 12 h 19"/>
                <a:gd name="T22" fmla="*/ 0 w 27"/>
                <a:gd name="T23" fmla="*/ 12 h 19"/>
                <a:gd name="T24" fmla="*/ 8 w 27"/>
                <a:gd name="T25" fmla="*/ 0 h 19"/>
                <a:gd name="T26" fmla="*/ 26 w 27"/>
                <a:gd name="T27" fmla="*/ 7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19"/>
                <a:gd name="T44" fmla="*/ 27 w 27"/>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19">
                  <a:moveTo>
                    <a:pt x="26" y="7"/>
                  </a:moveTo>
                  <a:lnTo>
                    <a:pt x="24" y="8"/>
                  </a:lnTo>
                  <a:lnTo>
                    <a:pt x="22" y="11"/>
                  </a:lnTo>
                  <a:lnTo>
                    <a:pt x="17" y="16"/>
                  </a:lnTo>
                  <a:lnTo>
                    <a:pt x="14" y="18"/>
                  </a:lnTo>
                  <a:lnTo>
                    <a:pt x="12" y="17"/>
                  </a:lnTo>
                  <a:lnTo>
                    <a:pt x="10" y="16"/>
                  </a:lnTo>
                  <a:lnTo>
                    <a:pt x="8" y="15"/>
                  </a:lnTo>
                  <a:lnTo>
                    <a:pt x="5" y="14"/>
                  </a:lnTo>
                  <a:lnTo>
                    <a:pt x="2" y="13"/>
                  </a:lnTo>
                  <a:lnTo>
                    <a:pt x="1" y="12"/>
                  </a:lnTo>
                  <a:lnTo>
                    <a:pt x="0" y="12"/>
                  </a:lnTo>
                  <a:lnTo>
                    <a:pt x="8" y="0"/>
                  </a:lnTo>
                  <a:lnTo>
                    <a:pt x="26" y="7"/>
                  </a:lnTo>
                </a:path>
              </a:pathLst>
            </a:custGeom>
            <a:noFill/>
            <a:ln w="12700" cap="rnd">
              <a:solidFill>
                <a:srgbClr val="000000"/>
              </a:solidFill>
              <a:round/>
              <a:headEnd/>
              <a:tailEnd/>
            </a:ln>
          </p:spPr>
          <p:txBody>
            <a:bodyPr/>
            <a:lstStyle/>
            <a:p>
              <a:endParaRPr lang="en-US"/>
            </a:p>
          </p:txBody>
        </p:sp>
        <p:sp>
          <p:nvSpPr>
            <p:cNvPr id="47155" name="Freeform 20"/>
            <p:cNvSpPr>
              <a:spLocks noChangeAspect="1"/>
            </p:cNvSpPr>
            <p:nvPr/>
          </p:nvSpPr>
          <p:spPr bwMode="auto">
            <a:xfrm>
              <a:off x="307" y="1682"/>
              <a:ext cx="224" cy="94"/>
            </a:xfrm>
            <a:custGeom>
              <a:avLst/>
              <a:gdLst>
                <a:gd name="T0" fmla="*/ 5 w 224"/>
                <a:gd name="T1" fmla="*/ 0 h 94"/>
                <a:gd name="T2" fmla="*/ 211 w 224"/>
                <a:gd name="T3" fmla="*/ 78 h 94"/>
                <a:gd name="T4" fmla="*/ 212 w 224"/>
                <a:gd name="T5" fmla="*/ 78 h 94"/>
                <a:gd name="T6" fmla="*/ 213 w 224"/>
                <a:gd name="T7" fmla="*/ 78 h 94"/>
                <a:gd name="T8" fmla="*/ 213 w 224"/>
                <a:gd name="T9" fmla="*/ 80 h 94"/>
                <a:gd name="T10" fmla="*/ 214 w 224"/>
                <a:gd name="T11" fmla="*/ 80 h 94"/>
                <a:gd name="T12" fmla="*/ 215 w 224"/>
                <a:gd name="T13" fmla="*/ 81 h 94"/>
                <a:gd name="T14" fmla="*/ 215 w 224"/>
                <a:gd name="T15" fmla="*/ 82 h 94"/>
                <a:gd name="T16" fmla="*/ 216 w 224"/>
                <a:gd name="T17" fmla="*/ 82 h 94"/>
                <a:gd name="T18" fmla="*/ 217 w 224"/>
                <a:gd name="T19" fmla="*/ 83 h 94"/>
                <a:gd name="T20" fmla="*/ 218 w 224"/>
                <a:gd name="T21" fmla="*/ 84 h 94"/>
                <a:gd name="T22" fmla="*/ 219 w 224"/>
                <a:gd name="T23" fmla="*/ 84 h 94"/>
                <a:gd name="T24" fmla="*/ 220 w 224"/>
                <a:gd name="T25" fmla="*/ 85 h 94"/>
                <a:gd name="T26" fmla="*/ 220 w 224"/>
                <a:gd name="T27" fmla="*/ 86 h 94"/>
                <a:gd name="T28" fmla="*/ 221 w 224"/>
                <a:gd name="T29" fmla="*/ 86 h 94"/>
                <a:gd name="T30" fmla="*/ 221 w 224"/>
                <a:gd name="T31" fmla="*/ 88 h 94"/>
                <a:gd name="T32" fmla="*/ 222 w 224"/>
                <a:gd name="T33" fmla="*/ 88 h 94"/>
                <a:gd name="T34" fmla="*/ 222 w 224"/>
                <a:gd name="T35" fmla="*/ 89 h 94"/>
                <a:gd name="T36" fmla="*/ 223 w 224"/>
                <a:gd name="T37" fmla="*/ 89 h 94"/>
                <a:gd name="T38" fmla="*/ 222 w 224"/>
                <a:gd name="T39" fmla="*/ 90 h 94"/>
                <a:gd name="T40" fmla="*/ 223 w 224"/>
                <a:gd name="T41" fmla="*/ 91 h 94"/>
                <a:gd name="T42" fmla="*/ 222 w 224"/>
                <a:gd name="T43" fmla="*/ 92 h 94"/>
                <a:gd name="T44" fmla="*/ 221 w 224"/>
                <a:gd name="T45" fmla="*/ 91 h 94"/>
                <a:gd name="T46" fmla="*/ 220 w 224"/>
                <a:gd name="T47" fmla="*/ 92 h 94"/>
                <a:gd name="T48" fmla="*/ 219 w 224"/>
                <a:gd name="T49" fmla="*/ 92 h 94"/>
                <a:gd name="T50" fmla="*/ 218 w 224"/>
                <a:gd name="T51" fmla="*/ 93 h 94"/>
                <a:gd name="T52" fmla="*/ 218 w 224"/>
                <a:gd name="T53" fmla="*/ 92 h 94"/>
                <a:gd name="T54" fmla="*/ 217 w 224"/>
                <a:gd name="T55" fmla="*/ 92 h 94"/>
                <a:gd name="T56" fmla="*/ 216 w 224"/>
                <a:gd name="T57" fmla="*/ 93 h 94"/>
                <a:gd name="T58" fmla="*/ 215 w 224"/>
                <a:gd name="T59" fmla="*/ 93 h 94"/>
                <a:gd name="T60" fmla="*/ 215 w 224"/>
                <a:gd name="T61" fmla="*/ 92 h 94"/>
                <a:gd name="T62" fmla="*/ 214 w 224"/>
                <a:gd name="T63" fmla="*/ 93 h 94"/>
                <a:gd name="T64" fmla="*/ 213 w 224"/>
                <a:gd name="T65" fmla="*/ 93 h 94"/>
                <a:gd name="T66" fmla="*/ 212 w 224"/>
                <a:gd name="T67" fmla="*/ 92 h 94"/>
                <a:gd name="T68" fmla="*/ 211 w 224"/>
                <a:gd name="T69" fmla="*/ 93 h 94"/>
                <a:gd name="T70" fmla="*/ 210 w 224"/>
                <a:gd name="T71" fmla="*/ 93 h 94"/>
                <a:gd name="T72" fmla="*/ 209 w 224"/>
                <a:gd name="T73" fmla="*/ 93 h 94"/>
                <a:gd name="T74" fmla="*/ 208 w 224"/>
                <a:gd name="T75" fmla="*/ 93 h 94"/>
                <a:gd name="T76" fmla="*/ 207 w 224"/>
                <a:gd name="T77" fmla="*/ 92 h 94"/>
                <a:gd name="T78" fmla="*/ 206 w 224"/>
                <a:gd name="T79" fmla="*/ 92 h 94"/>
                <a:gd name="T80" fmla="*/ 205 w 224"/>
                <a:gd name="T81" fmla="*/ 91 h 94"/>
                <a:gd name="T82" fmla="*/ 0 w 224"/>
                <a:gd name="T83" fmla="*/ 13 h 94"/>
                <a:gd name="T84" fmla="*/ 5 w 224"/>
                <a:gd name="T85" fmla="*/ 0 h 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4"/>
                <a:gd name="T130" fmla="*/ 0 h 94"/>
                <a:gd name="T131" fmla="*/ 224 w 224"/>
                <a:gd name="T132" fmla="*/ 94 h 9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4" h="94">
                  <a:moveTo>
                    <a:pt x="5" y="0"/>
                  </a:moveTo>
                  <a:lnTo>
                    <a:pt x="211" y="78"/>
                  </a:lnTo>
                  <a:lnTo>
                    <a:pt x="212" y="78"/>
                  </a:lnTo>
                  <a:lnTo>
                    <a:pt x="213" y="78"/>
                  </a:lnTo>
                  <a:lnTo>
                    <a:pt x="213" y="80"/>
                  </a:lnTo>
                  <a:lnTo>
                    <a:pt x="214" y="80"/>
                  </a:lnTo>
                  <a:lnTo>
                    <a:pt x="215" y="81"/>
                  </a:lnTo>
                  <a:lnTo>
                    <a:pt x="215" y="82"/>
                  </a:lnTo>
                  <a:lnTo>
                    <a:pt x="216" y="82"/>
                  </a:lnTo>
                  <a:lnTo>
                    <a:pt x="217" y="83"/>
                  </a:lnTo>
                  <a:lnTo>
                    <a:pt x="218" y="84"/>
                  </a:lnTo>
                  <a:lnTo>
                    <a:pt x="219" y="84"/>
                  </a:lnTo>
                  <a:lnTo>
                    <a:pt x="220" y="85"/>
                  </a:lnTo>
                  <a:lnTo>
                    <a:pt x="220" y="86"/>
                  </a:lnTo>
                  <a:lnTo>
                    <a:pt x="221" y="86"/>
                  </a:lnTo>
                  <a:lnTo>
                    <a:pt x="221" y="88"/>
                  </a:lnTo>
                  <a:lnTo>
                    <a:pt x="222" y="88"/>
                  </a:lnTo>
                  <a:lnTo>
                    <a:pt x="222" y="89"/>
                  </a:lnTo>
                  <a:lnTo>
                    <a:pt x="223" y="89"/>
                  </a:lnTo>
                  <a:lnTo>
                    <a:pt x="222" y="90"/>
                  </a:lnTo>
                  <a:lnTo>
                    <a:pt x="223" y="91"/>
                  </a:lnTo>
                  <a:lnTo>
                    <a:pt x="222" y="92"/>
                  </a:lnTo>
                  <a:lnTo>
                    <a:pt x="221" y="91"/>
                  </a:lnTo>
                  <a:lnTo>
                    <a:pt x="220" y="92"/>
                  </a:lnTo>
                  <a:lnTo>
                    <a:pt x="219" y="92"/>
                  </a:lnTo>
                  <a:lnTo>
                    <a:pt x="218" y="93"/>
                  </a:lnTo>
                  <a:lnTo>
                    <a:pt x="218" y="92"/>
                  </a:lnTo>
                  <a:lnTo>
                    <a:pt x="217" y="92"/>
                  </a:lnTo>
                  <a:lnTo>
                    <a:pt x="216" y="93"/>
                  </a:lnTo>
                  <a:lnTo>
                    <a:pt x="215" y="93"/>
                  </a:lnTo>
                  <a:lnTo>
                    <a:pt x="215" y="92"/>
                  </a:lnTo>
                  <a:lnTo>
                    <a:pt x="214" y="93"/>
                  </a:lnTo>
                  <a:lnTo>
                    <a:pt x="213" y="93"/>
                  </a:lnTo>
                  <a:lnTo>
                    <a:pt x="212" y="92"/>
                  </a:lnTo>
                  <a:lnTo>
                    <a:pt x="211" y="93"/>
                  </a:lnTo>
                  <a:lnTo>
                    <a:pt x="210" y="93"/>
                  </a:lnTo>
                  <a:lnTo>
                    <a:pt x="209" y="93"/>
                  </a:lnTo>
                  <a:lnTo>
                    <a:pt x="208" y="93"/>
                  </a:lnTo>
                  <a:lnTo>
                    <a:pt x="207" y="92"/>
                  </a:lnTo>
                  <a:lnTo>
                    <a:pt x="206" y="92"/>
                  </a:lnTo>
                  <a:lnTo>
                    <a:pt x="205" y="91"/>
                  </a:lnTo>
                  <a:lnTo>
                    <a:pt x="0" y="13"/>
                  </a:lnTo>
                  <a:lnTo>
                    <a:pt x="5" y="0"/>
                  </a:lnTo>
                </a:path>
              </a:pathLst>
            </a:custGeom>
            <a:solidFill>
              <a:srgbClr val="F2F2F2"/>
            </a:solidFill>
            <a:ln w="12700" cap="rnd">
              <a:noFill/>
              <a:round/>
              <a:headEnd/>
              <a:tailEnd/>
            </a:ln>
          </p:spPr>
          <p:txBody>
            <a:bodyPr/>
            <a:lstStyle/>
            <a:p>
              <a:endParaRPr lang="en-US"/>
            </a:p>
          </p:txBody>
        </p:sp>
        <p:sp>
          <p:nvSpPr>
            <p:cNvPr id="47156" name="Freeform 21"/>
            <p:cNvSpPr>
              <a:spLocks noChangeAspect="1"/>
            </p:cNvSpPr>
            <p:nvPr/>
          </p:nvSpPr>
          <p:spPr bwMode="auto">
            <a:xfrm>
              <a:off x="307" y="1682"/>
              <a:ext cx="224" cy="94"/>
            </a:xfrm>
            <a:custGeom>
              <a:avLst/>
              <a:gdLst>
                <a:gd name="T0" fmla="*/ 5 w 224"/>
                <a:gd name="T1" fmla="*/ 0 h 94"/>
                <a:gd name="T2" fmla="*/ 211 w 224"/>
                <a:gd name="T3" fmla="*/ 78 h 94"/>
                <a:gd name="T4" fmla="*/ 214 w 224"/>
                <a:gd name="T5" fmla="*/ 80 h 94"/>
                <a:gd name="T6" fmla="*/ 216 w 224"/>
                <a:gd name="T7" fmla="*/ 82 h 94"/>
                <a:gd name="T8" fmla="*/ 218 w 224"/>
                <a:gd name="T9" fmla="*/ 84 h 94"/>
                <a:gd name="T10" fmla="*/ 220 w 224"/>
                <a:gd name="T11" fmla="*/ 86 h 94"/>
                <a:gd name="T12" fmla="*/ 222 w 224"/>
                <a:gd name="T13" fmla="*/ 88 h 94"/>
                <a:gd name="T14" fmla="*/ 223 w 224"/>
                <a:gd name="T15" fmla="*/ 89 h 94"/>
                <a:gd name="T16" fmla="*/ 223 w 224"/>
                <a:gd name="T17" fmla="*/ 91 h 94"/>
                <a:gd name="T18" fmla="*/ 222 w 224"/>
                <a:gd name="T19" fmla="*/ 92 h 94"/>
                <a:gd name="T20" fmla="*/ 220 w 224"/>
                <a:gd name="T21" fmla="*/ 92 h 94"/>
                <a:gd name="T22" fmla="*/ 217 w 224"/>
                <a:gd name="T23" fmla="*/ 92 h 94"/>
                <a:gd name="T24" fmla="*/ 215 w 224"/>
                <a:gd name="T25" fmla="*/ 92 h 94"/>
                <a:gd name="T26" fmla="*/ 212 w 224"/>
                <a:gd name="T27" fmla="*/ 92 h 94"/>
                <a:gd name="T28" fmla="*/ 208 w 224"/>
                <a:gd name="T29" fmla="*/ 93 h 94"/>
                <a:gd name="T30" fmla="*/ 205 w 224"/>
                <a:gd name="T31" fmla="*/ 91 h 94"/>
                <a:gd name="T32" fmla="*/ 0 w 224"/>
                <a:gd name="T33" fmla="*/ 13 h 94"/>
                <a:gd name="T34" fmla="*/ 5 w 224"/>
                <a:gd name="T35" fmla="*/ 0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4"/>
                <a:gd name="T55" fmla="*/ 0 h 94"/>
                <a:gd name="T56" fmla="*/ 224 w 224"/>
                <a:gd name="T57" fmla="*/ 94 h 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4" h="94">
                  <a:moveTo>
                    <a:pt x="5" y="0"/>
                  </a:moveTo>
                  <a:lnTo>
                    <a:pt x="211" y="78"/>
                  </a:lnTo>
                  <a:lnTo>
                    <a:pt x="214" y="80"/>
                  </a:lnTo>
                  <a:lnTo>
                    <a:pt x="216" y="82"/>
                  </a:lnTo>
                  <a:lnTo>
                    <a:pt x="218" y="84"/>
                  </a:lnTo>
                  <a:lnTo>
                    <a:pt x="220" y="86"/>
                  </a:lnTo>
                  <a:lnTo>
                    <a:pt x="222" y="88"/>
                  </a:lnTo>
                  <a:lnTo>
                    <a:pt x="223" y="89"/>
                  </a:lnTo>
                  <a:lnTo>
                    <a:pt x="223" y="91"/>
                  </a:lnTo>
                  <a:lnTo>
                    <a:pt x="222" y="92"/>
                  </a:lnTo>
                  <a:lnTo>
                    <a:pt x="220" y="92"/>
                  </a:lnTo>
                  <a:lnTo>
                    <a:pt x="217" y="92"/>
                  </a:lnTo>
                  <a:lnTo>
                    <a:pt x="215" y="92"/>
                  </a:lnTo>
                  <a:lnTo>
                    <a:pt x="212" y="92"/>
                  </a:lnTo>
                  <a:lnTo>
                    <a:pt x="208" y="93"/>
                  </a:lnTo>
                  <a:lnTo>
                    <a:pt x="205" y="91"/>
                  </a:lnTo>
                  <a:lnTo>
                    <a:pt x="0" y="13"/>
                  </a:lnTo>
                  <a:lnTo>
                    <a:pt x="5" y="0"/>
                  </a:lnTo>
                </a:path>
              </a:pathLst>
            </a:custGeom>
            <a:noFill/>
            <a:ln w="12700" cap="rnd">
              <a:solidFill>
                <a:srgbClr val="000000"/>
              </a:solidFill>
              <a:round/>
              <a:headEnd/>
              <a:tailEnd/>
            </a:ln>
          </p:spPr>
          <p:txBody>
            <a:bodyPr/>
            <a:lstStyle/>
            <a:p>
              <a:endParaRPr lang="en-US"/>
            </a:p>
          </p:txBody>
        </p:sp>
        <p:sp>
          <p:nvSpPr>
            <p:cNvPr id="47157" name="Freeform 22"/>
            <p:cNvSpPr>
              <a:spLocks noChangeAspect="1"/>
            </p:cNvSpPr>
            <p:nvPr/>
          </p:nvSpPr>
          <p:spPr bwMode="auto">
            <a:xfrm>
              <a:off x="312" y="1677"/>
              <a:ext cx="37" cy="27"/>
            </a:xfrm>
            <a:custGeom>
              <a:avLst/>
              <a:gdLst>
                <a:gd name="T0" fmla="*/ 36 w 37"/>
                <a:gd name="T1" fmla="*/ 24 h 27"/>
                <a:gd name="T2" fmla="*/ 30 w 37"/>
                <a:gd name="T3" fmla="*/ 8 h 27"/>
                <a:gd name="T4" fmla="*/ 5 w 37"/>
                <a:gd name="T5" fmla="*/ 0 h 27"/>
                <a:gd name="T6" fmla="*/ 0 w 37"/>
                <a:gd name="T7" fmla="*/ 13 h 27"/>
                <a:gd name="T8" fmla="*/ 34 w 37"/>
                <a:gd name="T9" fmla="*/ 26 h 27"/>
                <a:gd name="T10" fmla="*/ 36 w 37"/>
                <a:gd name="T11" fmla="*/ 24 h 27"/>
                <a:gd name="T12" fmla="*/ 0 60000 65536"/>
                <a:gd name="T13" fmla="*/ 0 60000 65536"/>
                <a:gd name="T14" fmla="*/ 0 60000 65536"/>
                <a:gd name="T15" fmla="*/ 0 60000 65536"/>
                <a:gd name="T16" fmla="*/ 0 60000 65536"/>
                <a:gd name="T17" fmla="*/ 0 60000 65536"/>
                <a:gd name="T18" fmla="*/ 0 w 37"/>
                <a:gd name="T19" fmla="*/ 0 h 27"/>
                <a:gd name="T20" fmla="*/ 37 w 37"/>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7" h="27">
                  <a:moveTo>
                    <a:pt x="36" y="24"/>
                  </a:moveTo>
                  <a:lnTo>
                    <a:pt x="30" y="8"/>
                  </a:lnTo>
                  <a:lnTo>
                    <a:pt x="5" y="0"/>
                  </a:lnTo>
                  <a:lnTo>
                    <a:pt x="0" y="13"/>
                  </a:lnTo>
                  <a:lnTo>
                    <a:pt x="34" y="26"/>
                  </a:lnTo>
                  <a:lnTo>
                    <a:pt x="36" y="24"/>
                  </a:lnTo>
                </a:path>
              </a:pathLst>
            </a:custGeom>
            <a:solidFill>
              <a:srgbClr val="F2F2F2"/>
            </a:solidFill>
            <a:ln w="12700" cap="rnd">
              <a:noFill/>
              <a:round/>
              <a:headEnd/>
              <a:tailEnd/>
            </a:ln>
          </p:spPr>
          <p:txBody>
            <a:bodyPr/>
            <a:lstStyle/>
            <a:p>
              <a:endParaRPr lang="en-US"/>
            </a:p>
          </p:txBody>
        </p:sp>
        <p:sp>
          <p:nvSpPr>
            <p:cNvPr id="47158" name="Freeform 23"/>
            <p:cNvSpPr>
              <a:spLocks noChangeAspect="1"/>
            </p:cNvSpPr>
            <p:nvPr/>
          </p:nvSpPr>
          <p:spPr bwMode="auto">
            <a:xfrm>
              <a:off x="312" y="1677"/>
              <a:ext cx="37" cy="27"/>
            </a:xfrm>
            <a:custGeom>
              <a:avLst/>
              <a:gdLst>
                <a:gd name="T0" fmla="*/ 36 w 37"/>
                <a:gd name="T1" fmla="*/ 24 h 27"/>
                <a:gd name="T2" fmla="*/ 30 w 37"/>
                <a:gd name="T3" fmla="*/ 8 h 27"/>
                <a:gd name="T4" fmla="*/ 5 w 37"/>
                <a:gd name="T5" fmla="*/ 0 h 27"/>
                <a:gd name="T6" fmla="*/ 0 w 37"/>
                <a:gd name="T7" fmla="*/ 13 h 27"/>
                <a:gd name="T8" fmla="*/ 34 w 37"/>
                <a:gd name="T9" fmla="*/ 26 h 27"/>
                <a:gd name="T10" fmla="*/ 36 w 37"/>
                <a:gd name="T11" fmla="*/ 24 h 27"/>
                <a:gd name="T12" fmla="*/ 0 60000 65536"/>
                <a:gd name="T13" fmla="*/ 0 60000 65536"/>
                <a:gd name="T14" fmla="*/ 0 60000 65536"/>
                <a:gd name="T15" fmla="*/ 0 60000 65536"/>
                <a:gd name="T16" fmla="*/ 0 60000 65536"/>
                <a:gd name="T17" fmla="*/ 0 60000 65536"/>
                <a:gd name="T18" fmla="*/ 0 w 37"/>
                <a:gd name="T19" fmla="*/ 0 h 27"/>
                <a:gd name="T20" fmla="*/ 37 w 37"/>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7" h="27">
                  <a:moveTo>
                    <a:pt x="36" y="24"/>
                  </a:moveTo>
                  <a:lnTo>
                    <a:pt x="30" y="8"/>
                  </a:lnTo>
                  <a:lnTo>
                    <a:pt x="5" y="0"/>
                  </a:lnTo>
                  <a:lnTo>
                    <a:pt x="0" y="13"/>
                  </a:lnTo>
                  <a:lnTo>
                    <a:pt x="34" y="26"/>
                  </a:lnTo>
                  <a:lnTo>
                    <a:pt x="36" y="24"/>
                  </a:lnTo>
                </a:path>
              </a:pathLst>
            </a:custGeom>
            <a:noFill/>
            <a:ln w="12700" cap="rnd">
              <a:solidFill>
                <a:srgbClr val="000000"/>
              </a:solidFill>
              <a:round/>
              <a:headEnd/>
              <a:tailEnd/>
            </a:ln>
          </p:spPr>
          <p:txBody>
            <a:bodyPr/>
            <a:lstStyle/>
            <a:p>
              <a:endParaRPr lang="en-US"/>
            </a:p>
          </p:txBody>
        </p:sp>
        <p:sp>
          <p:nvSpPr>
            <p:cNvPr id="47159" name="Freeform 24"/>
            <p:cNvSpPr>
              <a:spLocks noChangeAspect="1"/>
            </p:cNvSpPr>
            <p:nvPr/>
          </p:nvSpPr>
          <p:spPr bwMode="auto">
            <a:xfrm>
              <a:off x="307" y="1691"/>
              <a:ext cx="40" cy="23"/>
            </a:xfrm>
            <a:custGeom>
              <a:avLst/>
              <a:gdLst>
                <a:gd name="T0" fmla="*/ 39 w 40"/>
                <a:gd name="T1" fmla="*/ 14 h 23"/>
                <a:gd name="T2" fmla="*/ 24 w 40"/>
                <a:gd name="T3" fmla="*/ 22 h 23"/>
                <a:gd name="T4" fmla="*/ 0 w 40"/>
                <a:gd name="T5" fmla="*/ 13 h 23"/>
                <a:gd name="T6" fmla="*/ 5 w 40"/>
                <a:gd name="T7" fmla="*/ 0 h 23"/>
                <a:gd name="T8" fmla="*/ 38 w 40"/>
                <a:gd name="T9" fmla="*/ 12 h 23"/>
                <a:gd name="T10" fmla="*/ 39 w 40"/>
                <a:gd name="T11" fmla="*/ 14 h 23"/>
                <a:gd name="T12" fmla="*/ 0 60000 65536"/>
                <a:gd name="T13" fmla="*/ 0 60000 65536"/>
                <a:gd name="T14" fmla="*/ 0 60000 65536"/>
                <a:gd name="T15" fmla="*/ 0 60000 65536"/>
                <a:gd name="T16" fmla="*/ 0 60000 65536"/>
                <a:gd name="T17" fmla="*/ 0 60000 65536"/>
                <a:gd name="T18" fmla="*/ 0 w 40"/>
                <a:gd name="T19" fmla="*/ 0 h 23"/>
                <a:gd name="T20" fmla="*/ 40 w 40"/>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40" h="23">
                  <a:moveTo>
                    <a:pt x="39" y="14"/>
                  </a:moveTo>
                  <a:lnTo>
                    <a:pt x="24" y="22"/>
                  </a:lnTo>
                  <a:lnTo>
                    <a:pt x="0" y="13"/>
                  </a:lnTo>
                  <a:lnTo>
                    <a:pt x="5" y="0"/>
                  </a:lnTo>
                  <a:lnTo>
                    <a:pt x="38" y="12"/>
                  </a:lnTo>
                  <a:lnTo>
                    <a:pt x="39" y="14"/>
                  </a:lnTo>
                </a:path>
              </a:pathLst>
            </a:custGeom>
            <a:solidFill>
              <a:srgbClr val="F2F2F2"/>
            </a:solidFill>
            <a:ln w="12700" cap="rnd">
              <a:noFill/>
              <a:round/>
              <a:headEnd/>
              <a:tailEnd/>
            </a:ln>
          </p:spPr>
          <p:txBody>
            <a:bodyPr/>
            <a:lstStyle/>
            <a:p>
              <a:endParaRPr lang="en-US"/>
            </a:p>
          </p:txBody>
        </p:sp>
        <p:sp>
          <p:nvSpPr>
            <p:cNvPr id="47160" name="Freeform 25"/>
            <p:cNvSpPr>
              <a:spLocks noChangeAspect="1"/>
            </p:cNvSpPr>
            <p:nvPr/>
          </p:nvSpPr>
          <p:spPr bwMode="auto">
            <a:xfrm>
              <a:off x="307" y="1691"/>
              <a:ext cx="40" cy="23"/>
            </a:xfrm>
            <a:custGeom>
              <a:avLst/>
              <a:gdLst>
                <a:gd name="T0" fmla="*/ 39 w 40"/>
                <a:gd name="T1" fmla="*/ 14 h 23"/>
                <a:gd name="T2" fmla="*/ 24 w 40"/>
                <a:gd name="T3" fmla="*/ 22 h 23"/>
                <a:gd name="T4" fmla="*/ 0 w 40"/>
                <a:gd name="T5" fmla="*/ 13 h 23"/>
                <a:gd name="T6" fmla="*/ 5 w 40"/>
                <a:gd name="T7" fmla="*/ 0 h 23"/>
                <a:gd name="T8" fmla="*/ 38 w 40"/>
                <a:gd name="T9" fmla="*/ 12 h 23"/>
                <a:gd name="T10" fmla="*/ 39 w 40"/>
                <a:gd name="T11" fmla="*/ 14 h 23"/>
                <a:gd name="T12" fmla="*/ 0 60000 65536"/>
                <a:gd name="T13" fmla="*/ 0 60000 65536"/>
                <a:gd name="T14" fmla="*/ 0 60000 65536"/>
                <a:gd name="T15" fmla="*/ 0 60000 65536"/>
                <a:gd name="T16" fmla="*/ 0 60000 65536"/>
                <a:gd name="T17" fmla="*/ 0 60000 65536"/>
                <a:gd name="T18" fmla="*/ 0 w 40"/>
                <a:gd name="T19" fmla="*/ 0 h 23"/>
                <a:gd name="T20" fmla="*/ 40 w 40"/>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40" h="23">
                  <a:moveTo>
                    <a:pt x="39" y="14"/>
                  </a:moveTo>
                  <a:lnTo>
                    <a:pt x="24" y="22"/>
                  </a:lnTo>
                  <a:lnTo>
                    <a:pt x="0" y="13"/>
                  </a:lnTo>
                  <a:lnTo>
                    <a:pt x="5" y="0"/>
                  </a:lnTo>
                  <a:lnTo>
                    <a:pt x="38" y="12"/>
                  </a:lnTo>
                  <a:lnTo>
                    <a:pt x="39" y="14"/>
                  </a:lnTo>
                </a:path>
              </a:pathLst>
            </a:custGeom>
            <a:noFill/>
            <a:ln w="12700" cap="rnd">
              <a:solidFill>
                <a:srgbClr val="000000"/>
              </a:solidFill>
              <a:round/>
              <a:headEnd/>
              <a:tailEnd/>
            </a:ln>
          </p:spPr>
          <p:txBody>
            <a:bodyPr/>
            <a:lstStyle/>
            <a:p>
              <a:endParaRPr lang="en-US"/>
            </a:p>
          </p:txBody>
        </p:sp>
        <p:sp>
          <p:nvSpPr>
            <p:cNvPr id="47161" name="Freeform 26"/>
            <p:cNvSpPr>
              <a:spLocks noChangeAspect="1"/>
            </p:cNvSpPr>
            <p:nvPr/>
          </p:nvSpPr>
          <p:spPr bwMode="auto">
            <a:xfrm>
              <a:off x="304" y="1699"/>
              <a:ext cx="20" cy="20"/>
            </a:xfrm>
            <a:custGeom>
              <a:avLst/>
              <a:gdLst>
                <a:gd name="T0" fmla="*/ 5 w 20"/>
                <a:gd name="T1" fmla="*/ 0 h 20"/>
                <a:gd name="T2" fmla="*/ 19 w 20"/>
                <a:gd name="T3" fmla="*/ 5 h 20"/>
                <a:gd name="T4" fmla="*/ 13 w 20"/>
                <a:gd name="T5" fmla="*/ 19 h 20"/>
                <a:gd name="T6" fmla="*/ 0 w 20"/>
                <a:gd name="T7" fmla="*/ 13 h 20"/>
                <a:gd name="T8" fmla="*/ 5 w 20"/>
                <a:gd name="T9" fmla="*/ 0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5" y="0"/>
                  </a:moveTo>
                  <a:lnTo>
                    <a:pt x="19" y="5"/>
                  </a:lnTo>
                  <a:lnTo>
                    <a:pt x="13" y="19"/>
                  </a:lnTo>
                  <a:lnTo>
                    <a:pt x="0" y="13"/>
                  </a:lnTo>
                  <a:lnTo>
                    <a:pt x="5" y="0"/>
                  </a:lnTo>
                </a:path>
              </a:pathLst>
            </a:custGeom>
            <a:solidFill>
              <a:srgbClr val="4C4C4C"/>
            </a:solidFill>
            <a:ln w="12700" cap="rnd">
              <a:noFill/>
              <a:round/>
              <a:headEnd/>
              <a:tailEnd/>
            </a:ln>
          </p:spPr>
          <p:txBody>
            <a:bodyPr/>
            <a:lstStyle/>
            <a:p>
              <a:endParaRPr lang="en-US"/>
            </a:p>
          </p:txBody>
        </p:sp>
        <p:sp>
          <p:nvSpPr>
            <p:cNvPr id="47162" name="Freeform 27"/>
            <p:cNvSpPr>
              <a:spLocks noChangeAspect="1"/>
            </p:cNvSpPr>
            <p:nvPr/>
          </p:nvSpPr>
          <p:spPr bwMode="auto">
            <a:xfrm>
              <a:off x="304" y="1699"/>
              <a:ext cx="20" cy="20"/>
            </a:xfrm>
            <a:custGeom>
              <a:avLst/>
              <a:gdLst>
                <a:gd name="T0" fmla="*/ 5 w 20"/>
                <a:gd name="T1" fmla="*/ 0 h 20"/>
                <a:gd name="T2" fmla="*/ 19 w 20"/>
                <a:gd name="T3" fmla="*/ 5 h 20"/>
                <a:gd name="T4" fmla="*/ 13 w 20"/>
                <a:gd name="T5" fmla="*/ 19 h 20"/>
                <a:gd name="T6" fmla="*/ 0 w 20"/>
                <a:gd name="T7" fmla="*/ 13 h 20"/>
                <a:gd name="T8" fmla="*/ 5 w 20"/>
                <a:gd name="T9" fmla="*/ 0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5" y="0"/>
                  </a:moveTo>
                  <a:lnTo>
                    <a:pt x="19" y="5"/>
                  </a:lnTo>
                  <a:lnTo>
                    <a:pt x="13" y="19"/>
                  </a:lnTo>
                  <a:lnTo>
                    <a:pt x="0" y="13"/>
                  </a:lnTo>
                  <a:lnTo>
                    <a:pt x="5" y="0"/>
                  </a:lnTo>
                </a:path>
              </a:pathLst>
            </a:custGeom>
            <a:noFill/>
            <a:ln w="12700" cap="rnd">
              <a:solidFill>
                <a:srgbClr val="000000"/>
              </a:solidFill>
              <a:round/>
              <a:headEnd/>
              <a:tailEnd/>
            </a:ln>
          </p:spPr>
          <p:txBody>
            <a:bodyPr/>
            <a:lstStyle/>
            <a:p>
              <a:endParaRPr lang="en-US"/>
            </a:p>
          </p:txBody>
        </p:sp>
        <p:sp>
          <p:nvSpPr>
            <p:cNvPr id="47163" name="Freeform 28"/>
            <p:cNvSpPr>
              <a:spLocks noChangeAspect="1"/>
            </p:cNvSpPr>
            <p:nvPr/>
          </p:nvSpPr>
          <p:spPr bwMode="auto">
            <a:xfrm>
              <a:off x="312" y="1677"/>
              <a:ext cx="20" cy="20"/>
            </a:xfrm>
            <a:custGeom>
              <a:avLst/>
              <a:gdLst>
                <a:gd name="T0" fmla="*/ 0 w 20"/>
                <a:gd name="T1" fmla="*/ 13 h 20"/>
                <a:gd name="T2" fmla="*/ 13 w 20"/>
                <a:gd name="T3" fmla="*/ 19 h 20"/>
                <a:gd name="T4" fmla="*/ 19 w 20"/>
                <a:gd name="T5" fmla="*/ 5 h 20"/>
                <a:gd name="T6" fmla="*/ 5 w 20"/>
                <a:gd name="T7" fmla="*/ 0 h 20"/>
                <a:gd name="T8" fmla="*/ 0 w 20"/>
                <a:gd name="T9" fmla="*/ 13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0" y="13"/>
                  </a:moveTo>
                  <a:lnTo>
                    <a:pt x="13" y="19"/>
                  </a:lnTo>
                  <a:lnTo>
                    <a:pt x="19" y="5"/>
                  </a:lnTo>
                  <a:lnTo>
                    <a:pt x="5" y="0"/>
                  </a:lnTo>
                  <a:lnTo>
                    <a:pt x="0" y="13"/>
                  </a:lnTo>
                </a:path>
              </a:pathLst>
            </a:custGeom>
            <a:solidFill>
              <a:srgbClr val="4C4C4C"/>
            </a:solidFill>
            <a:ln w="12700" cap="rnd">
              <a:noFill/>
              <a:round/>
              <a:headEnd/>
              <a:tailEnd/>
            </a:ln>
          </p:spPr>
          <p:txBody>
            <a:bodyPr/>
            <a:lstStyle/>
            <a:p>
              <a:endParaRPr lang="en-US"/>
            </a:p>
          </p:txBody>
        </p:sp>
        <p:sp>
          <p:nvSpPr>
            <p:cNvPr id="47164" name="Freeform 29"/>
            <p:cNvSpPr>
              <a:spLocks noChangeAspect="1"/>
            </p:cNvSpPr>
            <p:nvPr/>
          </p:nvSpPr>
          <p:spPr bwMode="auto">
            <a:xfrm>
              <a:off x="312" y="1677"/>
              <a:ext cx="20" cy="20"/>
            </a:xfrm>
            <a:custGeom>
              <a:avLst/>
              <a:gdLst>
                <a:gd name="T0" fmla="*/ 0 w 20"/>
                <a:gd name="T1" fmla="*/ 13 h 20"/>
                <a:gd name="T2" fmla="*/ 13 w 20"/>
                <a:gd name="T3" fmla="*/ 19 h 20"/>
                <a:gd name="T4" fmla="*/ 19 w 20"/>
                <a:gd name="T5" fmla="*/ 5 h 20"/>
                <a:gd name="T6" fmla="*/ 5 w 20"/>
                <a:gd name="T7" fmla="*/ 0 h 20"/>
                <a:gd name="T8" fmla="*/ 0 w 20"/>
                <a:gd name="T9" fmla="*/ 13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0" y="13"/>
                  </a:moveTo>
                  <a:lnTo>
                    <a:pt x="13" y="19"/>
                  </a:lnTo>
                  <a:lnTo>
                    <a:pt x="19" y="5"/>
                  </a:lnTo>
                  <a:lnTo>
                    <a:pt x="5" y="0"/>
                  </a:lnTo>
                  <a:lnTo>
                    <a:pt x="0" y="13"/>
                  </a:lnTo>
                </a:path>
              </a:pathLst>
            </a:custGeom>
            <a:noFill/>
            <a:ln w="12700" cap="rnd">
              <a:solidFill>
                <a:srgbClr val="000000"/>
              </a:solidFill>
              <a:round/>
              <a:headEnd/>
              <a:tailEnd/>
            </a:ln>
          </p:spPr>
          <p:txBody>
            <a:bodyPr/>
            <a:lstStyle/>
            <a:p>
              <a:endParaRPr lang="en-US"/>
            </a:p>
          </p:txBody>
        </p:sp>
        <p:sp>
          <p:nvSpPr>
            <p:cNvPr id="47165" name="Freeform 30"/>
            <p:cNvSpPr>
              <a:spLocks noChangeAspect="1"/>
            </p:cNvSpPr>
            <p:nvPr/>
          </p:nvSpPr>
          <p:spPr bwMode="auto">
            <a:xfrm>
              <a:off x="430" y="1440"/>
              <a:ext cx="225" cy="94"/>
            </a:xfrm>
            <a:custGeom>
              <a:avLst/>
              <a:gdLst>
                <a:gd name="T0" fmla="*/ 0 w 225"/>
                <a:gd name="T1" fmla="*/ 13 h 94"/>
                <a:gd name="T2" fmla="*/ 205 w 225"/>
                <a:gd name="T3" fmla="*/ 92 h 94"/>
                <a:gd name="T4" fmla="*/ 207 w 225"/>
                <a:gd name="T5" fmla="*/ 92 h 94"/>
                <a:gd name="T6" fmla="*/ 208 w 225"/>
                <a:gd name="T7" fmla="*/ 92 h 94"/>
                <a:gd name="T8" fmla="*/ 209 w 225"/>
                <a:gd name="T9" fmla="*/ 92 h 94"/>
                <a:gd name="T10" fmla="*/ 211 w 225"/>
                <a:gd name="T11" fmla="*/ 93 h 94"/>
                <a:gd name="T12" fmla="*/ 212 w 225"/>
                <a:gd name="T13" fmla="*/ 92 h 94"/>
                <a:gd name="T14" fmla="*/ 213 w 225"/>
                <a:gd name="T15" fmla="*/ 93 h 94"/>
                <a:gd name="T16" fmla="*/ 214 w 225"/>
                <a:gd name="T17" fmla="*/ 92 h 94"/>
                <a:gd name="T18" fmla="*/ 215 w 225"/>
                <a:gd name="T19" fmla="*/ 92 h 94"/>
                <a:gd name="T20" fmla="*/ 216 w 225"/>
                <a:gd name="T21" fmla="*/ 93 h 94"/>
                <a:gd name="T22" fmla="*/ 217 w 225"/>
                <a:gd name="T23" fmla="*/ 93 h 94"/>
                <a:gd name="T24" fmla="*/ 218 w 225"/>
                <a:gd name="T25" fmla="*/ 92 h 94"/>
                <a:gd name="T26" fmla="*/ 219 w 225"/>
                <a:gd name="T27" fmla="*/ 93 h 94"/>
                <a:gd name="T28" fmla="*/ 220 w 225"/>
                <a:gd name="T29" fmla="*/ 92 h 94"/>
                <a:gd name="T30" fmla="*/ 221 w 225"/>
                <a:gd name="T31" fmla="*/ 92 h 94"/>
                <a:gd name="T32" fmla="*/ 221 w 225"/>
                <a:gd name="T33" fmla="*/ 91 h 94"/>
                <a:gd name="T34" fmla="*/ 222 w 225"/>
                <a:gd name="T35" fmla="*/ 91 h 94"/>
                <a:gd name="T36" fmla="*/ 223 w 225"/>
                <a:gd name="T37" fmla="*/ 90 h 94"/>
                <a:gd name="T38" fmla="*/ 223 w 225"/>
                <a:gd name="T39" fmla="*/ 91 h 94"/>
                <a:gd name="T40" fmla="*/ 224 w 225"/>
                <a:gd name="T41" fmla="*/ 91 h 94"/>
                <a:gd name="T42" fmla="*/ 224 w 225"/>
                <a:gd name="T43" fmla="*/ 90 h 94"/>
                <a:gd name="T44" fmla="*/ 223 w 225"/>
                <a:gd name="T45" fmla="*/ 89 h 94"/>
                <a:gd name="T46" fmla="*/ 223 w 225"/>
                <a:gd name="T47" fmla="*/ 88 h 94"/>
                <a:gd name="T48" fmla="*/ 222 w 225"/>
                <a:gd name="T49" fmla="*/ 88 h 94"/>
                <a:gd name="T50" fmla="*/ 221 w 225"/>
                <a:gd name="T51" fmla="*/ 87 h 94"/>
                <a:gd name="T52" fmla="*/ 221 w 225"/>
                <a:gd name="T53" fmla="*/ 86 h 94"/>
                <a:gd name="T54" fmla="*/ 220 w 225"/>
                <a:gd name="T55" fmla="*/ 86 h 94"/>
                <a:gd name="T56" fmla="*/ 220 w 225"/>
                <a:gd name="T57" fmla="*/ 85 h 94"/>
                <a:gd name="T58" fmla="*/ 219 w 225"/>
                <a:gd name="T59" fmla="*/ 85 h 94"/>
                <a:gd name="T60" fmla="*/ 219 w 225"/>
                <a:gd name="T61" fmla="*/ 84 h 94"/>
                <a:gd name="T62" fmla="*/ 218 w 225"/>
                <a:gd name="T63" fmla="*/ 84 h 94"/>
                <a:gd name="T64" fmla="*/ 218 w 225"/>
                <a:gd name="T65" fmla="*/ 83 h 94"/>
                <a:gd name="T66" fmla="*/ 217 w 225"/>
                <a:gd name="T67" fmla="*/ 83 h 94"/>
                <a:gd name="T68" fmla="*/ 216 w 225"/>
                <a:gd name="T69" fmla="*/ 82 h 94"/>
                <a:gd name="T70" fmla="*/ 215 w 225"/>
                <a:gd name="T71" fmla="*/ 82 h 94"/>
                <a:gd name="T72" fmla="*/ 214 w 225"/>
                <a:gd name="T73" fmla="*/ 81 h 94"/>
                <a:gd name="T74" fmla="*/ 214 w 225"/>
                <a:gd name="T75" fmla="*/ 80 h 94"/>
                <a:gd name="T76" fmla="*/ 213 w 225"/>
                <a:gd name="T77" fmla="*/ 80 h 94"/>
                <a:gd name="T78" fmla="*/ 212 w 225"/>
                <a:gd name="T79" fmla="*/ 79 h 94"/>
                <a:gd name="T80" fmla="*/ 211 w 225"/>
                <a:gd name="T81" fmla="*/ 78 h 94"/>
                <a:gd name="T82" fmla="*/ 5 w 225"/>
                <a:gd name="T83" fmla="*/ 0 h 94"/>
                <a:gd name="T84" fmla="*/ 0 w 225"/>
                <a:gd name="T85" fmla="*/ 13 h 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5"/>
                <a:gd name="T130" fmla="*/ 0 h 94"/>
                <a:gd name="T131" fmla="*/ 225 w 225"/>
                <a:gd name="T132" fmla="*/ 94 h 9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5" h="94">
                  <a:moveTo>
                    <a:pt x="0" y="13"/>
                  </a:moveTo>
                  <a:lnTo>
                    <a:pt x="205" y="92"/>
                  </a:lnTo>
                  <a:lnTo>
                    <a:pt x="207" y="92"/>
                  </a:lnTo>
                  <a:lnTo>
                    <a:pt x="208" y="92"/>
                  </a:lnTo>
                  <a:lnTo>
                    <a:pt x="209" y="92"/>
                  </a:lnTo>
                  <a:lnTo>
                    <a:pt x="211" y="93"/>
                  </a:lnTo>
                  <a:lnTo>
                    <a:pt x="212" y="92"/>
                  </a:lnTo>
                  <a:lnTo>
                    <a:pt x="213" y="93"/>
                  </a:lnTo>
                  <a:lnTo>
                    <a:pt x="214" y="92"/>
                  </a:lnTo>
                  <a:lnTo>
                    <a:pt x="215" y="92"/>
                  </a:lnTo>
                  <a:lnTo>
                    <a:pt x="216" y="93"/>
                  </a:lnTo>
                  <a:lnTo>
                    <a:pt x="217" y="93"/>
                  </a:lnTo>
                  <a:lnTo>
                    <a:pt x="218" y="92"/>
                  </a:lnTo>
                  <a:lnTo>
                    <a:pt x="219" y="93"/>
                  </a:lnTo>
                  <a:lnTo>
                    <a:pt x="220" y="92"/>
                  </a:lnTo>
                  <a:lnTo>
                    <a:pt x="221" y="92"/>
                  </a:lnTo>
                  <a:lnTo>
                    <a:pt x="221" y="91"/>
                  </a:lnTo>
                  <a:lnTo>
                    <a:pt x="222" y="91"/>
                  </a:lnTo>
                  <a:lnTo>
                    <a:pt x="223" y="90"/>
                  </a:lnTo>
                  <a:lnTo>
                    <a:pt x="223" y="91"/>
                  </a:lnTo>
                  <a:lnTo>
                    <a:pt x="224" y="91"/>
                  </a:lnTo>
                  <a:lnTo>
                    <a:pt x="224" y="90"/>
                  </a:lnTo>
                  <a:lnTo>
                    <a:pt x="223" y="89"/>
                  </a:lnTo>
                  <a:lnTo>
                    <a:pt x="223" y="88"/>
                  </a:lnTo>
                  <a:lnTo>
                    <a:pt x="222" y="88"/>
                  </a:lnTo>
                  <a:lnTo>
                    <a:pt x="221" y="87"/>
                  </a:lnTo>
                  <a:lnTo>
                    <a:pt x="221" y="86"/>
                  </a:lnTo>
                  <a:lnTo>
                    <a:pt x="220" y="86"/>
                  </a:lnTo>
                  <a:lnTo>
                    <a:pt x="220" y="85"/>
                  </a:lnTo>
                  <a:lnTo>
                    <a:pt x="219" y="85"/>
                  </a:lnTo>
                  <a:lnTo>
                    <a:pt x="219" y="84"/>
                  </a:lnTo>
                  <a:lnTo>
                    <a:pt x="218" y="84"/>
                  </a:lnTo>
                  <a:lnTo>
                    <a:pt x="218" y="83"/>
                  </a:lnTo>
                  <a:lnTo>
                    <a:pt x="217" y="83"/>
                  </a:lnTo>
                  <a:lnTo>
                    <a:pt x="216" y="82"/>
                  </a:lnTo>
                  <a:lnTo>
                    <a:pt x="215" y="82"/>
                  </a:lnTo>
                  <a:lnTo>
                    <a:pt x="214" y="81"/>
                  </a:lnTo>
                  <a:lnTo>
                    <a:pt x="214" y="80"/>
                  </a:lnTo>
                  <a:lnTo>
                    <a:pt x="213" y="80"/>
                  </a:lnTo>
                  <a:lnTo>
                    <a:pt x="212" y="79"/>
                  </a:lnTo>
                  <a:lnTo>
                    <a:pt x="211" y="78"/>
                  </a:lnTo>
                  <a:lnTo>
                    <a:pt x="5" y="0"/>
                  </a:lnTo>
                  <a:lnTo>
                    <a:pt x="0" y="13"/>
                  </a:lnTo>
                </a:path>
              </a:pathLst>
            </a:custGeom>
            <a:solidFill>
              <a:srgbClr val="F2F2F2"/>
            </a:solidFill>
            <a:ln w="12700" cap="rnd">
              <a:noFill/>
              <a:round/>
              <a:headEnd/>
              <a:tailEnd/>
            </a:ln>
          </p:spPr>
          <p:txBody>
            <a:bodyPr/>
            <a:lstStyle/>
            <a:p>
              <a:endParaRPr lang="en-US"/>
            </a:p>
          </p:txBody>
        </p:sp>
        <p:sp>
          <p:nvSpPr>
            <p:cNvPr id="47166" name="Freeform 31"/>
            <p:cNvSpPr>
              <a:spLocks noChangeAspect="1"/>
            </p:cNvSpPr>
            <p:nvPr/>
          </p:nvSpPr>
          <p:spPr bwMode="auto">
            <a:xfrm>
              <a:off x="430" y="1440"/>
              <a:ext cx="225" cy="94"/>
            </a:xfrm>
            <a:custGeom>
              <a:avLst/>
              <a:gdLst>
                <a:gd name="T0" fmla="*/ 0 w 225"/>
                <a:gd name="T1" fmla="*/ 13 h 94"/>
                <a:gd name="T2" fmla="*/ 205 w 225"/>
                <a:gd name="T3" fmla="*/ 92 h 94"/>
                <a:gd name="T4" fmla="*/ 209 w 225"/>
                <a:gd name="T5" fmla="*/ 92 h 94"/>
                <a:gd name="T6" fmla="*/ 213 w 225"/>
                <a:gd name="T7" fmla="*/ 93 h 94"/>
                <a:gd name="T8" fmla="*/ 215 w 225"/>
                <a:gd name="T9" fmla="*/ 92 h 94"/>
                <a:gd name="T10" fmla="*/ 218 w 225"/>
                <a:gd name="T11" fmla="*/ 92 h 94"/>
                <a:gd name="T12" fmla="*/ 221 w 225"/>
                <a:gd name="T13" fmla="*/ 92 h 94"/>
                <a:gd name="T14" fmla="*/ 222 w 225"/>
                <a:gd name="T15" fmla="*/ 91 h 94"/>
                <a:gd name="T16" fmla="*/ 223 w 225"/>
                <a:gd name="T17" fmla="*/ 91 h 94"/>
                <a:gd name="T18" fmla="*/ 224 w 225"/>
                <a:gd name="T19" fmla="*/ 91 h 94"/>
                <a:gd name="T20" fmla="*/ 224 w 225"/>
                <a:gd name="T21" fmla="*/ 90 h 94"/>
                <a:gd name="T22" fmla="*/ 223 w 225"/>
                <a:gd name="T23" fmla="*/ 89 h 94"/>
                <a:gd name="T24" fmla="*/ 222 w 225"/>
                <a:gd name="T25" fmla="*/ 88 h 94"/>
                <a:gd name="T26" fmla="*/ 220 w 225"/>
                <a:gd name="T27" fmla="*/ 86 h 94"/>
                <a:gd name="T28" fmla="*/ 218 w 225"/>
                <a:gd name="T29" fmla="*/ 84 h 94"/>
                <a:gd name="T30" fmla="*/ 216 w 225"/>
                <a:gd name="T31" fmla="*/ 82 h 94"/>
                <a:gd name="T32" fmla="*/ 214 w 225"/>
                <a:gd name="T33" fmla="*/ 80 h 94"/>
                <a:gd name="T34" fmla="*/ 211 w 225"/>
                <a:gd name="T35" fmla="*/ 78 h 94"/>
                <a:gd name="T36" fmla="*/ 5 w 225"/>
                <a:gd name="T37" fmla="*/ 0 h 94"/>
                <a:gd name="T38" fmla="*/ 0 w 225"/>
                <a:gd name="T39" fmla="*/ 13 h 9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5"/>
                <a:gd name="T61" fmla="*/ 0 h 94"/>
                <a:gd name="T62" fmla="*/ 225 w 225"/>
                <a:gd name="T63" fmla="*/ 94 h 9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5" h="94">
                  <a:moveTo>
                    <a:pt x="0" y="13"/>
                  </a:moveTo>
                  <a:lnTo>
                    <a:pt x="205" y="92"/>
                  </a:lnTo>
                  <a:lnTo>
                    <a:pt x="209" y="92"/>
                  </a:lnTo>
                  <a:lnTo>
                    <a:pt x="213" y="93"/>
                  </a:lnTo>
                  <a:lnTo>
                    <a:pt x="215" y="92"/>
                  </a:lnTo>
                  <a:lnTo>
                    <a:pt x="218" y="92"/>
                  </a:lnTo>
                  <a:lnTo>
                    <a:pt x="221" y="92"/>
                  </a:lnTo>
                  <a:lnTo>
                    <a:pt x="222" y="91"/>
                  </a:lnTo>
                  <a:lnTo>
                    <a:pt x="223" y="91"/>
                  </a:lnTo>
                  <a:lnTo>
                    <a:pt x="224" y="91"/>
                  </a:lnTo>
                  <a:lnTo>
                    <a:pt x="224" y="90"/>
                  </a:lnTo>
                  <a:lnTo>
                    <a:pt x="223" y="89"/>
                  </a:lnTo>
                  <a:lnTo>
                    <a:pt x="222" y="88"/>
                  </a:lnTo>
                  <a:lnTo>
                    <a:pt x="220" y="86"/>
                  </a:lnTo>
                  <a:lnTo>
                    <a:pt x="218" y="84"/>
                  </a:lnTo>
                  <a:lnTo>
                    <a:pt x="216" y="82"/>
                  </a:lnTo>
                  <a:lnTo>
                    <a:pt x="214" y="80"/>
                  </a:lnTo>
                  <a:lnTo>
                    <a:pt x="211" y="78"/>
                  </a:lnTo>
                  <a:lnTo>
                    <a:pt x="5" y="0"/>
                  </a:lnTo>
                  <a:lnTo>
                    <a:pt x="0" y="13"/>
                  </a:lnTo>
                </a:path>
              </a:pathLst>
            </a:custGeom>
            <a:noFill/>
            <a:ln w="12700" cap="rnd">
              <a:solidFill>
                <a:srgbClr val="000000"/>
              </a:solidFill>
              <a:round/>
              <a:headEnd/>
              <a:tailEnd/>
            </a:ln>
          </p:spPr>
          <p:txBody>
            <a:bodyPr/>
            <a:lstStyle/>
            <a:p>
              <a:endParaRPr lang="en-US"/>
            </a:p>
          </p:txBody>
        </p:sp>
        <p:sp>
          <p:nvSpPr>
            <p:cNvPr id="47167" name="Freeform 32"/>
            <p:cNvSpPr>
              <a:spLocks noChangeAspect="1"/>
            </p:cNvSpPr>
            <p:nvPr/>
          </p:nvSpPr>
          <p:spPr bwMode="auto">
            <a:xfrm>
              <a:off x="429" y="1439"/>
              <a:ext cx="40" cy="25"/>
            </a:xfrm>
            <a:custGeom>
              <a:avLst/>
              <a:gdLst>
                <a:gd name="T0" fmla="*/ 39 w 40"/>
                <a:gd name="T1" fmla="*/ 15 h 25"/>
                <a:gd name="T2" fmla="*/ 25 w 40"/>
                <a:gd name="T3" fmla="*/ 24 h 25"/>
                <a:gd name="T4" fmla="*/ 0 w 40"/>
                <a:gd name="T5" fmla="*/ 13 h 25"/>
                <a:gd name="T6" fmla="*/ 5 w 40"/>
                <a:gd name="T7" fmla="*/ 0 h 25"/>
                <a:gd name="T8" fmla="*/ 39 w 40"/>
                <a:gd name="T9" fmla="*/ 12 h 25"/>
                <a:gd name="T10" fmla="*/ 39 w 40"/>
                <a:gd name="T11" fmla="*/ 15 h 25"/>
                <a:gd name="T12" fmla="*/ 0 60000 65536"/>
                <a:gd name="T13" fmla="*/ 0 60000 65536"/>
                <a:gd name="T14" fmla="*/ 0 60000 65536"/>
                <a:gd name="T15" fmla="*/ 0 60000 65536"/>
                <a:gd name="T16" fmla="*/ 0 60000 65536"/>
                <a:gd name="T17" fmla="*/ 0 60000 65536"/>
                <a:gd name="T18" fmla="*/ 0 w 40"/>
                <a:gd name="T19" fmla="*/ 0 h 25"/>
                <a:gd name="T20" fmla="*/ 40 w 40"/>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40" h="25">
                  <a:moveTo>
                    <a:pt x="39" y="15"/>
                  </a:moveTo>
                  <a:lnTo>
                    <a:pt x="25" y="24"/>
                  </a:lnTo>
                  <a:lnTo>
                    <a:pt x="0" y="13"/>
                  </a:lnTo>
                  <a:lnTo>
                    <a:pt x="5" y="0"/>
                  </a:lnTo>
                  <a:lnTo>
                    <a:pt x="39" y="12"/>
                  </a:lnTo>
                  <a:lnTo>
                    <a:pt x="39" y="15"/>
                  </a:lnTo>
                </a:path>
              </a:pathLst>
            </a:custGeom>
            <a:solidFill>
              <a:srgbClr val="F2F2F2"/>
            </a:solidFill>
            <a:ln w="12700" cap="rnd">
              <a:noFill/>
              <a:round/>
              <a:headEnd/>
              <a:tailEnd/>
            </a:ln>
          </p:spPr>
          <p:txBody>
            <a:bodyPr/>
            <a:lstStyle/>
            <a:p>
              <a:endParaRPr lang="en-US"/>
            </a:p>
          </p:txBody>
        </p:sp>
        <p:sp>
          <p:nvSpPr>
            <p:cNvPr id="47168" name="Freeform 33"/>
            <p:cNvSpPr>
              <a:spLocks noChangeAspect="1"/>
            </p:cNvSpPr>
            <p:nvPr/>
          </p:nvSpPr>
          <p:spPr bwMode="auto">
            <a:xfrm>
              <a:off x="429" y="1439"/>
              <a:ext cx="40" cy="25"/>
            </a:xfrm>
            <a:custGeom>
              <a:avLst/>
              <a:gdLst>
                <a:gd name="T0" fmla="*/ 39 w 40"/>
                <a:gd name="T1" fmla="*/ 15 h 25"/>
                <a:gd name="T2" fmla="*/ 25 w 40"/>
                <a:gd name="T3" fmla="*/ 24 h 25"/>
                <a:gd name="T4" fmla="*/ 0 w 40"/>
                <a:gd name="T5" fmla="*/ 13 h 25"/>
                <a:gd name="T6" fmla="*/ 5 w 40"/>
                <a:gd name="T7" fmla="*/ 0 h 25"/>
                <a:gd name="T8" fmla="*/ 39 w 40"/>
                <a:gd name="T9" fmla="*/ 12 h 25"/>
                <a:gd name="T10" fmla="*/ 39 w 40"/>
                <a:gd name="T11" fmla="*/ 15 h 25"/>
                <a:gd name="T12" fmla="*/ 0 60000 65536"/>
                <a:gd name="T13" fmla="*/ 0 60000 65536"/>
                <a:gd name="T14" fmla="*/ 0 60000 65536"/>
                <a:gd name="T15" fmla="*/ 0 60000 65536"/>
                <a:gd name="T16" fmla="*/ 0 60000 65536"/>
                <a:gd name="T17" fmla="*/ 0 60000 65536"/>
                <a:gd name="T18" fmla="*/ 0 w 40"/>
                <a:gd name="T19" fmla="*/ 0 h 25"/>
                <a:gd name="T20" fmla="*/ 40 w 40"/>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40" h="25">
                  <a:moveTo>
                    <a:pt x="39" y="15"/>
                  </a:moveTo>
                  <a:lnTo>
                    <a:pt x="25" y="24"/>
                  </a:lnTo>
                  <a:lnTo>
                    <a:pt x="0" y="13"/>
                  </a:lnTo>
                  <a:lnTo>
                    <a:pt x="5" y="0"/>
                  </a:lnTo>
                  <a:lnTo>
                    <a:pt x="39" y="12"/>
                  </a:lnTo>
                  <a:lnTo>
                    <a:pt x="39" y="15"/>
                  </a:lnTo>
                </a:path>
              </a:pathLst>
            </a:custGeom>
            <a:noFill/>
            <a:ln w="12700" cap="rnd">
              <a:solidFill>
                <a:srgbClr val="000000"/>
              </a:solidFill>
              <a:round/>
              <a:headEnd/>
              <a:tailEnd/>
            </a:ln>
          </p:spPr>
          <p:txBody>
            <a:bodyPr/>
            <a:lstStyle/>
            <a:p>
              <a:endParaRPr lang="en-US"/>
            </a:p>
          </p:txBody>
        </p:sp>
        <p:sp>
          <p:nvSpPr>
            <p:cNvPr id="47169" name="Freeform 34"/>
            <p:cNvSpPr>
              <a:spLocks noChangeAspect="1"/>
            </p:cNvSpPr>
            <p:nvPr/>
          </p:nvSpPr>
          <p:spPr bwMode="auto">
            <a:xfrm>
              <a:off x="435" y="1426"/>
              <a:ext cx="36" cy="27"/>
            </a:xfrm>
            <a:custGeom>
              <a:avLst/>
              <a:gdLst>
                <a:gd name="T0" fmla="*/ 35 w 36"/>
                <a:gd name="T1" fmla="*/ 24 h 27"/>
                <a:gd name="T2" fmla="*/ 29 w 36"/>
                <a:gd name="T3" fmla="*/ 9 h 27"/>
                <a:gd name="T4" fmla="*/ 4 w 36"/>
                <a:gd name="T5" fmla="*/ 0 h 27"/>
                <a:gd name="T6" fmla="*/ 0 w 36"/>
                <a:gd name="T7" fmla="*/ 13 h 27"/>
                <a:gd name="T8" fmla="*/ 33 w 36"/>
                <a:gd name="T9" fmla="*/ 26 h 27"/>
                <a:gd name="T10" fmla="*/ 35 w 36"/>
                <a:gd name="T11" fmla="*/ 24 h 27"/>
                <a:gd name="T12" fmla="*/ 0 60000 65536"/>
                <a:gd name="T13" fmla="*/ 0 60000 65536"/>
                <a:gd name="T14" fmla="*/ 0 60000 65536"/>
                <a:gd name="T15" fmla="*/ 0 60000 65536"/>
                <a:gd name="T16" fmla="*/ 0 60000 65536"/>
                <a:gd name="T17" fmla="*/ 0 60000 65536"/>
                <a:gd name="T18" fmla="*/ 0 w 36"/>
                <a:gd name="T19" fmla="*/ 0 h 27"/>
                <a:gd name="T20" fmla="*/ 36 w 36"/>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6" h="27">
                  <a:moveTo>
                    <a:pt x="35" y="24"/>
                  </a:moveTo>
                  <a:lnTo>
                    <a:pt x="29" y="9"/>
                  </a:lnTo>
                  <a:lnTo>
                    <a:pt x="4" y="0"/>
                  </a:lnTo>
                  <a:lnTo>
                    <a:pt x="0" y="13"/>
                  </a:lnTo>
                  <a:lnTo>
                    <a:pt x="33" y="26"/>
                  </a:lnTo>
                  <a:lnTo>
                    <a:pt x="35" y="24"/>
                  </a:lnTo>
                </a:path>
              </a:pathLst>
            </a:custGeom>
            <a:solidFill>
              <a:srgbClr val="F2F2F2"/>
            </a:solidFill>
            <a:ln w="12700" cap="rnd">
              <a:noFill/>
              <a:round/>
              <a:headEnd/>
              <a:tailEnd/>
            </a:ln>
          </p:spPr>
          <p:txBody>
            <a:bodyPr/>
            <a:lstStyle/>
            <a:p>
              <a:endParaRPr lang="en-US"/>
            </a:p>
          </p:txBody>
        </p:sp>
        <p:sp>
          <p:nvSpPr>
            <p:cNvPr id="47170" name="Freeform 35"/>
            <p:cNvSpPr>
              <a:spLocks noChangeAspect="1"/>
            </p:cNvSpPr>
            <p:nvPr/>
          </p:nvSpPr>
          <p:spPr bwMode="auto">
            <a:xfrm>
              <a:off x="435" y="1426"/>
              <a:ext cx="36" cy="27"/>
            </a:xfrm>
            <a:custGeom>
              <a:avLst/>
              <a:gdLst>
                <a:gd name="T0" fmla="*/ 35 w 36"/>
                <a:gd name="T1" fmla="*/ 24 h 27"/>
                <a:gd name="T2" fmla="*/ 29 w 36"/>
                <a:gd name="T3" fmla="*/ 9 h 27"/>
                <a:gd name="T4" fmla="*/ 4 w 36"/>
                <a:gd name="T5" fmla="*/ 0 h 27"/>
                <a:gd name="T6" fmla="*/ 0 w 36"/>
                <a:gd name="T7" fmla="*/ 13 h 27"/>
                <a:gd name="T8" fmla="*/ 33 w 36"/>
                <a:gd name="T9" fmla="*/ 26 h 27"/>
                <a:gd name="T10" fmla="*/ 35 w 36"/>
                <a:gd name="T11" fmla="*/ 24 h 27"/>
                <a:gd name="T12" fmla="*/ 0 60000 65536"/>
                <a:gd name="T13" fmla="*/ 0 60000 65536"/>
                <a:gd name="T14" fmla="*/ 0 60000 65536"/>
                <a:gd name="T15" fmla="*/ 0 60000 65536"/>
                <a:gd name="T16" fmla="*/ 0 60000 65536"/>
                <a:gd name="T17" fmla="*/ 0 60000 65536"/>
                <a:gd name="T18" fmla="*/ 0 w 36"/>
                <a:gd name="T19" fmla="*/ 0 h 27"/>
                <a:gd name="T20" fmla="*/ 36 w 36"/>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6" h="27">
                  <a:moveTo>
                    <a:pt x="35" y="24"/>
                  </a:moveTo>
                  <a:lnTo>
                    <a:pt x="29" y="9"/>
                  </a:lnTo>
                  <a:lnTo>
                    <a:pt x="4" y="0"/>
                  </a:lnTo>
                  <a:lnTo>
                    <a:pt x="0" y="13"/>
                  </a:lnTo>
                  <a:lnTo>
                    <a:pt x="33" y="26"/>
                  </a:lnTo>
                  <a:lnTo>
                    <a:pt x="35" y="24"/>
                  </a:lnTo>
                </a:path>
              </a:pathLst>
            </a:custGeom>
            <a:noFill/>
            <a:ln w="12700" cap="rnd">
              <a:solidFill>
                <a:srgbClr val="000000"/>
              </a:solidFill>
              <a:round/>
              <a:headEnd/>
              <a:tailEnd/>
            </a:ln>
          </p:spPr>
          <p:txBody>
            <a:bodyPr/>
            <a:lstStyle/>
            <a:p>
              <a:endParaRPr lang="en-US"/>
            </a:p>
          </p:txBody>
        </p:sp>
        <p:sp>
          <p:nvSpPr>
            <p:cNvPr id="47171" name="Freeform 36"/>
            <p:cNvSpPr>
              <a:spLocks noChangeAspect="1"/>
            </p:cNvSpPr>
            <p:nvPr/>
          </p:nvSpPr>
          <p:spPr bwMode="auto">
            <a:xfrm>
              <a:off x="436" y="1428"/>
              <a:ext cx="20" cy="19"/>
            </a:xfrm>
            <a:custGeom>
              <a:avLst/>
              <a:gdLst>
                <a:gd name="T0" fmla="*/ 0 w 20"/>
                <a:gd name="T1" fmla="*/ 12 h 19"/>
                <a:gd name="T2" fmla="*/ 13 w 20"/>
                <a:gd name="T3" fmla="*/ 18 h 19"/>
                <a:gd name="T4" fmla="*/ 19 w 20"/>
                <a:gd name="T5" fmla="*/ 5 h 19"/>
                <a:gd name="T6" fmla="*/ 5 w 20"/>
                <a:gd name="T7" fmla="*/ 0 h 19"/>
                <a:gd name="T8" fmla="*/ 0 w 20"/>
                <a:gd name="T9" fmla="*/ 12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0" y="12"/>
                  </a:moveTo>
                  <a:lnTo>
                    <a:pt x="13" y="18"/>
                  </a:lnTo>
                  <a:lnTo>
                    <a:pt x="19" y="5"/>
                  </a:lnTo>
                  <a:lnTo>
                    <a:pt x="5" y="0"/>
                  </a:lnTo>
                  <a:lnTo>
                    <a:pt x="0" y="12"/>
                  </a:lnTo>
                </a:path>
              </a:pathLst>
            </a:custGeom>
            <a:solidFill>
              <a:srgbClr val="4C4C4C"/>
            </a:solidFill>
            <a:ln w="12700" cap="rnd">
              <a:noFill/>
              <a:round/>
              <a:headEnd/>
              <a:tailEnd/>
            </a:ln>
          </p:spPr>
          <p:txBody>
            <a:bodyPr/>
            <a:lstStyle/>
            <a:p>
              <a:endParaRPr lang="en-US"/>
            </a:p>
          </p:txBody>
        </p:sp>
        <p:sp>
          <p:nvSpPr>
            <p:cNvPr id="47172" name="Freeform 37"/>
            <p:cNvSpPr>
              <a:spLocks noChangeAspect="1"/>
            </p:cNvSpPr>
            <p:nvPr/>
          </p:nvSpPr>
          <p:spPr bwMode="auto">
            <a:xfrm>
              <a:off x="436" y="1428"/>
              <a:ext cx="20" cy="19"/>
            </a:xfrm>
            <a:custGeom>
              <a:avLst/>
              <a:gdLst>
                <a:gd name="T0" fmla="*/ 0 w 20"/>
                <a:gd name="T1" fmla="*/ 12 h 19"/>
                <a:gd name="T2" fmla="*/ 13 w 20"/>
                <a:gd name="T3" fmla="*/ 18 h 19"/>
                <a:gd name="T4" fmla="*/ 19 w 20"/>
                <a:gd name="T5" fmla="*/ 5 h 19"/>
                <a:gd name="T6" fmla="*/ 5 w 20"/>
                <a:gd name="T7" fmla="*/ 0 h 19"/>
                <a:gd name="T8" fmla="*/ 0 w 20"/>
                <a:gd name="T9" fmla="*/ 12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0" y="12"/>
                  </a:moveTo>
                  <a:lnTo>
                    <a:pt x="13" y="18"/>
                  </a:lnTo>
                  <a:lnTo>
                    <a:pt x="19" y="5"/>
                  </a:lnTo>
                  <a:lnTo>
                    <a:pt x="5" y="0"/>
                  </a:lnTo>
                  <a:lnTo>
                    <a:pt x="0" y="12"/>
                  </a:lnTo>
                </a:path>
              </a:pathLst>
            </a:custGeom>
            <a:noFill/>
            <a:ln w="12700" cap="rnd">
              <a:solidFill>
                <a:srgbClr val="000000"/>
              </a:solidFill>
              <a:round/>
              <a:headEnd/>
              <a:tailEnd/>
            </a:ln>
          </p:spPr>
          <p:txBody>
            <a:bodyPr/>
            <a:lstStyle/>
            <a:p>
              <a:endParaRPr lang="en-US"/>
            </a:p>
          </p:txBody>
        </p:sp>
        <p:sp>
          <p:nvSpPr>
            <p:cNvPr id="47173" name="Freeform 38"/>
            <p:cNvSpPr>
              <a:spLocks noChangeAspect="1"/>
            </p:cNvSpPr>
            <p:nvPr/>
          </p:nvSpPr>
          <p:spPr bwMode="auto">
            <a:xfrm>
              <a:off x="428" y="1449"/>
              <a:ext cx="19" cy="20"/>
            </a:xfrm>
            <a:custGeom>
              <a:avLst/>
              <a:gdLst>
                <a:gd name="T0" fmla="*/ 4 w 19"/>
                <a:gd name="T1" fmla="*/ 0 h 20"/>
                <a:gd name="T2" fmla="*/ 18 w 19"/>
                <a:gd name="T3" fmla="*/ 5 h 20"/>
                <a:gd name="T4" fmla="*/ 13 w 19"/>
                <a:gd name="T5" fmla="*/ 19 h 20"/>
                <a:gd name="T6" fmla="*/ 0 w 19"/>
                <a:gd name="T7" fmla="*/ 13 h 20"/>
                <a:gd name="T8" fmla="*/ 4 w 19"/>
                <a:gd name="T9" fmla="*/ 0 h 20"/>
                <a:gd name="T10" fmla="*/ 0 60000 65536"/>
                <a:gd name="T11" fmla="*/ 0 60000 65536"/>
                <a:gd name="T12" fmla="*/ 0 60000 65536"/>
                <a:gd name="T13" fmla="*/ 0 60000 65536"/>
                <a:gd name="T14" fmla="*/ 0 60000 65536"/>
                <a:gd name="T15" fmla="*/ 0 w 19"/>
                <a:gd name="T16" fmla="*/ 0 h 20"/>
                <a:gd name="T17" fmla="*/ 19 w 19"/>
                <a:gd name="T18" fmla="*/ 20 h 20"/>
              </a:gdLst>
              <a:ahLst/>
              <a:cxnLst>
                <a:cxn ang="T10">
                  <a:pos x="T0" y="T1"/>
                </a:cxn>
                <a:cxn ang="T11">
                  <a:pos x="T2" y="T3"/>
                </a:cxn>
                <a:cxn ang="T12">
                  <a:pos x="T4" y="T5"/>
                </a:cxn>
                <a:cxn ang="T13">
                  <a:pos x="T6" y="T7"/>
                </a:cxn>
                <a:cxn ang="T14">
                  <a:pos x="T8" y="T9"/>
                </a:cxn>
              </a:cxnLst>
              <a:rect l="T15" t="T16" r="T17" b="T18"/>
              <a:pathLst>
                <a:path w="19" h="20">
                  <a:moveTo>
                    <a:pt x="4" y="0"/>
                  </a:moveTo>
                  <a:lnTo>
                    <a:pt x="18" y="5"/>
                  </a:lnTo>
                  <a:lnTo>
                    <a:pt x="13" y="19"/>
                  </a:lnTo>
                  <a:lnTo>
                    <a:pt x="0" y="13"/>
                  </a:lnTo>
                  <a:lnTo>
                    <a:pt x="4" y="0"/>
                  </a:lnTo>
                </a:path>
              </a:pathLst>
            </a:custGeom>
            <a:solidFill>
              <a:srgbClr val="4C4C4C"/>
            </a:solidFill>
            <a:ln w="12700" cap="rnd">
              <a:noFill/>
              <a:round/>
              <a:headEnd/>
              <a:tailEnd/>
            </a:ln>
          </p:spPr>
          <p:txBody>
            <a:bodyPr/>
            <a:lstStyle/>
            <a:p>
              <a:endParaRPr lang="en-US"/>
            </a:p>
          </p:txBody>
        </p:sp>
        <p:sp>
          <p:nvSpPr>
            <p:cNvPr id="47174" name="Freeform 39"/>
            <p:cNvSpPr>
              <a:spLocks noChangeAspect="1"/>
            </p:cNvSpPr>
            <p:nvPr/>
          </p:nvSpPr>
          <p:spPr bwMode="auto">
            <a:xfrm>
              <a:off x="428" y="1449"/>
              <a:ext cx="19" cy="20"/>
            </a:xfrm>
            <a:custGeom>
              <a:avLst/>
              <a:gdLst>
                <a:gd name="T0" fmla="*/ 4 w 19"/>
                <a:gd name="T1" fmla="*/ 0 h 20"/>
                <a:gd name="T2" fmla="*/ 18 w 19"/>
                <a:gd name="T3" fmla="*/ 5 h 20"/>
                <a:gd name="T4" fmla="*/ 13 w 19"/>
                <a:gd name="T5" fmla="*/ 19 h 20"/>
                <a:gd name="T6" fmla="*/ 0 w 19"/>
                <a:gd name="T7" fmla="*/ 13 h 20"/>
                <a:gd name="T8" fmla="*/ 4 w 19"/>
                <a:gd name="T9" fmla="*/ 0 h 20"/>
                <a:gd name="T10" fmla="*/ 0 60000 65536"/>
                <a:gd name="T11" fmla="*/ 0 60000 65536"/>
                <a:gd name="T12" fmla="*/ 0 60000 65536"/>
                <a:gd name="T13" fmla="*/ 0 60000 65536"/>
                <a:gd name="T14" fmla="*/ 0 60000 65536"/>
                <a:gd name="T15" fmla="*/ 0 w 19"/>
                <a:gd name="T16" fmla="*/ 0 h 20"/>
                <a:gd name="T17" fmla="*/ 19 w 19"/>
                <a:gd name="T18" fmla="*/ 20 h 20"/>
              </a:gdLst>
              <a:ahLst/>
              <a:cxnLst>
                <a:cxn ang="T10">
                  <a:pos x="T0" y="T1"/>
                </a:cxn>
                <a:cxn ang="T11">
                  <a:pos x="T2" y="T3"/>
                </a:cxn>
                <a:cxn ang="T12">
                  <a:pos x="T4" y="T5"/>
                </a:cxn>
                <a:cxn ang="T13">
                  <a:pos x="T6" y="T7"/>
                </a:cxn>
                <a:cxn ang="T14">
                  <a:pos x="T8" y="T9"/>
                </a:cxn>
              </a:cxnLst>
              <a:rect l="T15" t="T16" r="T17" b="T18"/>
              <a:pathLst>
                <a:path w="19" h="20">
                  <a:moveTo>
                    <a:pt x="4" y="0"/>
                  </a:moveTo>
                  <a:lnTo>
                    <a:pt x="18" y="5"/>
                  </a:lnTo>
                  <a:lnTo>
                    <a:pt x="13" y="19"/>
                  </a:lnTo>
                  <a:lnTo>
                    <a:pt x="0" y="13"/>
                  </a:lnTo>
                  <a:lnTo>
                    <a:pt x="4" y="0"/>
                  </a:lnTo>
                </a:path>
              </a:pathLst>
            </a:custGeom>
            <a:noFill/>
            <a:ln w="12700" cap="rnd">
              <a:solidFill>
                <a:srgbClr val="000000"/>
              </a:solidFill>
              <a:round/>
              <a:headEnd/>
              <a:tailEnd/>
            </a:ln>
          </p:spPr>
          <p:txBody>
            <a:bodyPr/>
            <a:lstStyle/>
            <a:p>
              <a:endParaRPr lang="en-US"/>
            </a:p>
          </p:txBody>
        </p:sp>
        <p:sp>
          <p:nvSpPr>
            <p:cNvPr id="47175" name="Freeform 40"/>
            <p:cNvSpPr>
              <a:spLocks noChangeAspect="1"/>
            </p:cNvSpPr>
            <p:nvPr/>
          </p:nvSpPr>
          <p:spPr bwMode="auto">
            <a:xfrm>
              <a:off x="418" y="1395"/>
              <a:ext cx="224" cy="95"/>
            </a:xfrm>
            <a:custGeom>
              <a:avLst/>
              <a:gdLst>
                <a:gd name="T0" fmla="*/ 0 w 224"/>
                <a:gd name="T1" fmla="*/ 13 h 95"/>
                <a:gd name="T2" fmla="*/ 205 w 224"/>
                <a:gd name="T3" fmla="*/ 93 h 95"/>
                <a:gd name="T4" fmla="*/ 206 w 224"/>
                <a:gd name="T5" fmla="*/ 94 h 95"/>
                <a:gd name="T6" fmla="*/ 208 w 224"/>
                <a:gd name="T7" fmla="*/ 93 h 95"/>
                <a:gd name="T8" fmla="*/ 209 w 224"/>
                <a:gd name="T9" fmla="*/ 94 h 95"/>
                <a:gd name="T10" fmla="*/ 210 w 224"/>
                <a:gd name="T11" fmla="*/ 94 h 95"/>
                <a:gd name="T12" fmla="*/ 211 w 224"/>
                <a:gd name="T13" fmla="*/ 93 h 95"/>
                <a:gd name="T14" fmla="*/ 212 w 224"/>
                <a:gd name="T15" fmla="*/ 94 h 95"/>
                <a:gd name="T16" fmla="*/ 214 w 224"/>
                <a:gd name="T17" fmla="*/ 93 h 95"/>
                <a:gd name="T18" fmla="*/ 214 w 224"/>
                <a:gd name="T19" fmla="*/ 94 h 95"/>
                <a:gd name="T20" fmla="*/ 214 w 224"/>
                <a:gd name="T21" fmla="*/ 93 h 95"/>
                <a:gd name="T22" fmla="*/ 216 w 224"/>
                <a:gd name="T23" fmla="*/ 94 h 95"/>
                <a:gd name="T24" fmla="*/ 217 w 224"/>
                <a:gd name="T25" fmla="*/ 93 h 95"/>
                <a:gd name="T26" fmla="*/ 218 w 224"/>
                <a:gd name="T27" fmla="*/ 93 h 95"/>
                <a:gd name="T28" fmla="*/ 218 w 224"/>
                <a:gd name="T29" fmla="*/ 94 h 95"/>
                <a:gd name="T30" fmla="*/ 219 w 224"/>
                <a:gd name="T31" fmla="*/ 93 h 95"/>
                <a:gd name="T32" fmla="*/ 220 w 224"/>
                <a:gd name="T33" fmla="*/ 93 h 95"/>
                <a:gd name="T34" fmla="*/ 221 w 224"/>
                <a:gd name="T35" fmla="*/ 92 h 95"/>
                <a:gd name="T36" fmla="*/ 221 w 224"/>
                <a:gd name="T37" fmla="*/ 93 h 95"/>
                <a:gd name="T38" fmla="*/ 222 w 224"/>
                <a:gd name="T39" fmla="*/ 92 h 95"/>
                <a:gd name="T40" fmla="*/ 223 w 224"/>
                <a:gd name="T41" fmla="*/ 92 h 95"/>
                <a:gd name="T42" fmla="*/ 223 w 224"/>
                <a:gd name="T43" fmla="*/ 91 h 95"/>
                <a:gd name="T44" fmla="*/ 222 w 224"/>
                <a:gd name="T45" fmla="*/ 91 h 95"/>
                <a:gd name="T46" fmla="*/ 222 w 224"/>
                <a:gd name="T47" fmla="*/ 90 h 95"/>
                <a:gd name="T48" fmla="*/ 222 w 224"/>
                <a:gd name="T49" fmla="*/ 89 h 95"/>
                <a:gd name="T50" fmla="*/ 221 w 224"/>
                <a:gd name="T51" fmla="*/ 89 h 95"/>
                <a:gd name="T52" fmla="*/ 220 w 224"/>
                <a:gd name="T53" fmla="*/ 88 h 95"/>
                <a:gd name="T54" fmla="*/ 220 w 224"/>
                <a:gd name="T55" fmla="*/ 87 h 95"/>
                <a:gd name="T56" fmla="*/ 219 w 224"/>
                <a:gd name="T57" fmla="*/ 87 h 95"/>
                <a:gd name="T58" fmla="*/ 219 w 224"/>
                <a:gd name="T59" fmla="*/ 86 h 95"/>
                <a:gd name="T60" fmla="*/ 218 w 224"/>
                <a:gd name="T61" fmla="*/ 86 h 95"/>
                <a:gd name="T62" fmla="*/ 217 w 224"/>
                <a:gd name="T63" fmla="*/ 85 h 95"/>
                <a:gd name="T64" fmla="*/ 217 w 224"/>
                <a:gd name="T65" fmla="*/ 84 h 95"/>
                <a:gd name="T66" fmla="*/ 216 w 224"/>
                <a:gd name="T67" fmla="*/ 84 h 95"/>
                <a:gd name="T68" fmla="*/ 215 w 224"/>
                <a:gd name="T69" fmla="*/ 83 h 95"/>
                <a:gd name="T70" fmla="*/ 214 w 224"/>
                <a:gd name="T71" fmla="*/ 83 h 95"/>
                <a:gd name="T72" fmla="*/ 214 w 224"/>
                <a:gd name="T73" fmla="*/ 82 h 95"/>
                <a:gd name="T74" fmla="*/ 213 w 224"/>
                <a:gd name="T75" fmla="*/ 81 h 95"/>
                <a:gd name="T76" fmla="*/ 212 w 224"/>
                <a:gd name="T77" fmla="*/ 80 h 95"/>
                <a:gd name="T78" fmla="*/ 211 w 224"/>
                <a:gd name="T79" fmla="*/ 80 h 95"/>
                <a:gd name="T80" fmla="*/ 210 w 224"/>
                <a:gd name="T81" fmla="*/ 79 h 95"/>
                <a:gd name="T82" fmla="*/ 4 w 224"/>
                <a:gd name="T83" fmla="*/ 0 h 95"/>
                <a:gd name="T84" fmla="*/ 0 w 224"/>
                <a:gd name="T85" fmla="*/ 13 h 9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4"/>
                <a:gd name="T130" fmla="*/ 0 h 95"/>
                <a:gd name="T131" fmla="*/ 224 w 224"/>
                <a:gd name="T132" fmla="*/ 95 h 9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4" h="95">
                  <a:moveTo>
                    <a:pt x="0" y="13"/>
                  </a:moveTo>
                  <a:lnTo>
                    <a:pt x="205" y="93"/>
                  </a:lnTo>
                  <a:lnTo>
                    <a:pt x="206" y="94"/>
                  </a:lnTo>
                  <a:lnTo>
                    <a:pt x="208" y="93"/>
                  </a:lnTo>
                  <a:lnTo>
                    <a:pt x="209" y="94"/>
                  </a:lnTo>
                  <a:lnTo>
                    <a:pt x="210" y="94"/>
                  </a:lnTo>
                  <a:lnTo>
                    <a:pt x="211" y="93"/>
                  </a:lnTo>
                  <a:lnTo>
                    <a:pt x="212" y="94"/>
                  </a:lnTo>
                  <a:lnTo>
                    <a:pt x="214" y="93"/>
                  </a:lnTo>
                  <a:lnTo>
                    <a:pt x="214" y="94"/>
                  </a:lnTo>
                  <a:lnTo>
                    <a:pt x="214" y="93"/>
                  </a:lnTo>
                  <a:lnTo>
                    <a:pt x="216" y="94"/>
                  </a:lnTo>
                  <a:lnTo>
                    <a:pt x="217" y="93"/>
                  </a:lnTo>
                  <a:lnTo>
                    <a:pt x="218" y="93"/>
                  </a:lnTo>
                  <a:lnTo>
                    <a:pt x="218" y="94"/>
                  </a:lnTo>
                  <a:lnTo>
                    <a:pt x="219" y="93"/>
                  </a:lnTo>
                  <a:lnTo>
                    <a:pt x="220" y="93"/>
                  </a:lnTo>
                  <a:lnTo>
                    <a:pt x="221" y="92"/>
                  </a:lnTo>
                  <a:lnTo>
                    <a:pt x="221" y="93"/>
                  </a:lnTo>
                  <a:lnTo>
                    <a:pt x="222" y="92"/>
                  </a:lnTo>
                  <a:lnTo>
                    <a:pt x="223" y="92"/>
                  </a:lnTo>
                  <a:lnTo>
                    <a:pt x="223" y="91"/>
                  </a:lnTo>
                  <a:lnTo>
                    <a:pt x="222" y="91"/>
                  </a:lnTo>
                  <a:lnTo>
                    <a:pt x="222" y="90"/>
                  </a:lnTo>
                  <a:lnTo>
                    <a:pt x="222" y="89"/>
                  </a:lnTo>
                  <a:lnTo>
                    <a:pt x="221" y="89"/>
                  </a:lnTo>
                  <a:lnTo>
                    <a:pt x="220" y="88"/>
                  </a:lnTo>
                  <a:lnTo>
                    <a:pt x="220" y="87"/>
                  </a:lnTo>
                  <a:lnTo>
                    <a:pt x="219" y="87"/>
                  </a:lnTo>
                  <a:lnTo>
                    <a:pt x="219" y="86"/>
                  </a:lnTo>
                  <a:lnTo>
                    <a:pt x="218" y="86"/>
                  </a:lnTo>
                  <a:lnTo>
                    <a:pt x="217" y="85"/>
                  </a:lnTo>
                  <a:lnTo>
                    <a:pt x="217" y="84"/>
                  </a:lnTo>
                  <a:lnTo>
                    <a:pt x="216" y="84"/>
                  </a:lnTo>
                  <a:lnTo>
                    <a:pt x="215" y="83"/>
                  </a:lnTo>
                  <a:lnTo>
                    <a:pt x="214" y="83"/>
                  </a:lnTo>
                  <a:lnTo>
                    <a:pt x="214" y="82"/>
                  </a:lnTo>
                  <a:lnTo>
                    <a:pt x="213" y="81"/>
                  </a:lnTo>
                  <a:lnTo>
                    <a:pt x="212" y="80"/>
                  </a:lnTo>
                  <a:lnTo>
                    <a:pt x="211" y="80"/>
                  </a:lnTo>
                  <a:lnTo>
                    <a:pt x="210" y="79"/>
                  </a:lnTo>
                  <a:lnTo>
                    <a:pt x="4" y="0"/>
                  </a:lnTo>
                  <a:lnTo>
                    <a:pt x="0" y="13"/>
                  </a:lnTo>
                </a:path>
              </a:pathLst>
            </a:custGeom>
            <a:solidFill>
              <a:srgbClr val="F2F2F2"/>
            </a:solidFill>
            <a:ln w="12700" cap="rnd">
              <a:noFill/>
              <a:round/>
              <a:headEnd/>
              <a:tailEnd/>
            </a:ln>
          </p:spPr>
          <p:txBody>
            <a:bodyPr/>
            <a:lstStyle/>
            <a:p>
              <a:endParaRPr lang="en-US"/>
            </a:p>
          </p:txBody>
        </p:sp>
        <p:sp>
          <p:nvSpPr>
            <p:cNvPr id="47176" name="Freeform 41"/>
            <p:cNvSpPr>
              <a:spLocks noChangeAspect="1"/>
            </p:cNvSpPr>
            <p:nvPr/>
          </p:nvSpPr>
          <p:spPr bwMode="auto">
            <a:xfrm>
              <a:off x="418" y="1395"/>
              <a:ext cx="224" cy="95"/>
            </a:xfrm>
            <a:custGeom>
              <a:avLst/>
              <a:gdLst>
                <a:gd name="T0" fmla="*/ 0 w 224"/>
                <a:gd name="T1" fmla="*/ 13 h 95"/>
                <a:gd name="T2" fmla="*/ 205 w 224"/>
                <a:gd name="T3" fmla="*/ 93 h 95"/>
                <a:gd name="T4" fmla="*/ 209 w 224"/>
                <a:gd name="T5" fmla="*/ 94 h 95"/>
                <a:gd name="T6" fmla="*/ 212 w 224"/>
                <a:gd name="T7" fmla="*/ 94 h 95"/>
                <a:gd name="T8" fmla="*/ 214 w 224"/>
                <a:gd name="T9" fmla="*/ 93 h 95"/>
                <a:gd name="T10" fmla="*/ 218 w 224"/>
                <a:gd name="T11" fmla="*/ 93 h 95"/>
                <a:gd name="T12" fmla="*/ 220 w 224"/>
                <a:gd name="T13" fmla="*/ 93 h 95"/>
                <a:gd name="T14" fmla="*/ 221 w 224"/>
                <a:gd name="T15" fmla="*/ 93 h 95"/>
                <a:gd name="T16" fmla="*/ 222 w 224"/>
                <a:gd name="T17" fmla="*/ 92 h 95"/>
                <a:gd name="T18" fmla="*/ 223 w 224"/>
                <a:gd name="T19" fmla="*/ 92 h 95"/>
                <a:gd name="T20" fmla="*/ 223 w 224"/>
                <a:gd name="T21" fmla="*/ 91 h 95"/>
                <a:gd name="T22" fmla="*/ 222 w 224"/>
                <a:gd name="T23" fmla="*/ 91 h 95"/>
                <a:gd name="T24" fmla="*/ 221 w 224"/>
                <a:gd name="T25" fmla="*/ 89 h 95"/>
                <a:gd name="T26" fmla="*/ 219 w 224"/>
                <a:gd name="T27" fmla="*/ 87 h 95"/>
                <a:gd name="T28" fmla="*/ 217 w 224"/>
                <a:gd name="T29" fmla="*/ 85 h 95"/>
                <a:gd name="T30" fmla="*/ 215 w 224"/>
                <a:gd name="T31" fmla="*/ 83 h 95"/>
                <a:gd name="T32" fmla="*/ 213 w 224"/>
                <a:gd name="T33" fmla="*/ 81 h 95"/>
                <a:gd name="T34" fmla="*/ 210 w 224"/>
                <a:gd name="T35" fmla="*/ 79 h 95"/>
                <a:gd name="T36" fmla="*/ 4 w 224"/>
                <a:gd name="T37" fmla="*/ 0 h 95"/>
                <a:gd name="T38" fmla="*/ 0 w 224"/>
                <a:gd name="T39" fmla="*/ 13 h 9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4"/>
                <a:gd name="T61" fmla="*/ 0 h 95"/>
                <a:gd name="T62" fmla="*/ 224 w 224"/>
                <a:gd name="T63" fmla="*/ 95 h 9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4" h="95">
                  <a:moveTo>
                    <a:pt x="0" y="13"/>
                  </a:moveTo>
                  <a:lnTo>
                    <a:pt x="205" y="93"/>
                  </a:lnTo>
                  <a:lnTo>
                    <a:pt x="209" y="94"/>
                  </a:lnTo>
                  <a:lnTo>
                    <a:pt x="212" y="94"/>
                  </a:lnTo>
                  <a:lnTo>
                    <a:pt x="214" y="93"/>
                  </a:lnTo>
                  <a:lnTo>
                    <a:pt x="218" y="93"/>
                  </a:lnTo>
                  <a:lnTo>
                    <a:pt x="220" y="93"/>
                  </a:lnTo>
                  <a:lnTo>
                    <a:pt x="221" y="93"/>
                  </a:lnTo>
                  <a:lnTo>
                    <a:pt x="222" y="92"/>
                  </a:lnTo>
                  <a:lnTo>
                    <a:pt x="223" y="92"/>
                  </a:lnTo>
                  <a:lnTo>
                    <a:pt x="223" y="91"/>
                  </a:lnTo>
                  <a:lnTo>
                    <a:pt x="222" y="91"/>
                  </a:lnTo>
                  <a:lnTo>
                    <a:pt x="221" y="89"/>
                  </a:lnTo>
                  <a:lnTo>
                    <a:pt x="219" y="87"/>
                  </a:lnTo>
                  <a:lnTo>
                    <a:pt x="217" y="85"/>
                  </a:lnTo>
                  <a:lnTo>
                    <a:pt x="215" y="83"/>
                  </a:lnTo>
                  <a:lnTo>
                    <a:pt x="213" y="81"/>
                  </a:lnTo>
                  <a:lnTo>
                    <a:pt x="210" y="79"/>
                  </a:lnTo>
                  <a:lnTo>
                    <a:pt x="4" y="0"/>
                  </a:lnTo>
                  <a:lnTo>
                    <a:pt x="0" y="13"/>
                  </a:lnTo>
                </a:path>
              </a:pathLst>
            </a:custGeom>
            <a:noFill/>
            <a:ln w="12700" cap="rnd">
              <a:solidFill>
                <a:srgbClr val="000000"/>
              </a:solidFill>
              <a:round/>
              <a:headEnd/>
              <a:tailEnd/>
            </a:ln>
          </p:spPr>
          <p:txBody>
            <a:bodyPr/>
            <a:lstStyle/>
            <a:p>
              <a:endParaRPr lang="en-US"/>
            </a:p>
          </p:txBody>
        </p:sp>
        <p:sp>
          <p:nvSpPr>
            <p:cNvPr id="47177" name="Freeform 42"/>
            <p:cNvSpPr>
              <a:spLocks noChangeAspect="1"/>
            </p:cNvSpPr>
            <p:nvPr/>
          </p:nvSpPr>
          <p:spPr bwMode="auto">
            <a:xfrm>
              <a:off x="420" y="1398"/>
              <a:ext cx="39" cy="23"/>
            </a:xfrm>
            <a:custGeom>
              <a:avLst/>
              <a:gdLst>
                <a:gd name="T0" fmla="*/ 38 w 39"/>
                <a:gd name="T1" fmla="*/ 14 h 23"/>
                <a:gd name="T2" fmla="*/ 23 w 39"/>
                <a:gd name="T3" fmla="*/ 22 h 23"/>
                <a:gd name="T4" fmla="*/ 0 w 39"/>
                <a:gd name="T5" fmla="*/ 13 h 23"/>
                <a:gd name="T6" fmla="*/ 5 w 39"/>
                <a:gd name="T7" fmla="*/ 0 h 23"/>
                <a:gd name="T8" fmla="*/ 37 w 39"/>
                <a:gd name="T9" fmla="*/ 12 h 23"/>
                <a:gd name="T10" fmla="*/ 38 w 39"/>
                <a:gd name="T11" fmla="*/ 14 h 23"/>
                <a:gd name="T12" fmla="*/ 0 60000 65536"/>
                <a:gd name="T13" fmla="*/ 0 60000 65536"/>
                <a:gd name="T14" fmla="*/ 0 60000 65536"/>
                <a:gd name="T15" fmla="*/ 0 60000 65536"/>
                <a:gd name="T16" fmla="*/ 0 60000 65536"/>
                <a:gd name="T17" fmla="*/ 0 60000 65536"/>
                <a:gd name="T18" fmla="*/ 0 w 39"/>
                <a:gd name="T19" fmla="*/ 0 h 23"/>
                <a:gd name="T20" fmla="*/ 39 w 39"/>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9" h="23">
                  <a:moveTo>
                    <a:pt x="38" y="14"/>
                  </a:moveTo>
                  <a:lnTo>
                    <a:pt x="23" y="22"/>
                  </a:lnTo>
                  <a:lnTo>
                    <a:pt x="0" y="13"/>
                  </a:lnTo>
                  <a:lnTo>
                    <a:pt x="5" y="0"/>
                  </a:lnTo>
                  <a:lnTo>
                    <a:pt x="37" y="12"/>
                  </a:lnTo>
                  <a:lnTo>
                    <a:pt x="38" y="14"/>
                  </a:lnTo>
                </a:path>
              </a:pathLst>
            </a:custGeom>
            <a:solidFill>
              <a:srgbClr val="F2F2F2"/>
            </a:solidFill>
            <a:ln w="12700" cap="rnd">
              <a:noFill/>
              <a:round/>
              <a:headEnd/>
              <a:tailEnd/>
            </a:ln>
          </p:spPr>
          <p:txBody>
            <a:bodyPr/>
            <a:lstStyle/>
            <a:p>
              <a:endParaRPr lang="en-US"/>
            </a:p>
          </p:txBody>
        </p:sp>
        <p:sp>
          <p:nvSpPr>
            <p:cNvPr id="47178" name="Freeform 43"/>
            <p:cNvSpPr>
              <a:spLocks noChangeAspect="1"/>
            </p:cNvSpPr>
            <p:nvPr/>
          </p:nvSpPr>
          <p:spPr bwMode="auto">
            <a:xfrm>
              <a:off x="420" y="1398"/>
              <a:ext cx="39" cy="23"/>
            </a:xfrm>
            <a:custGeom>
              <a:avLst/>
              <a:gdLst>
                <a:gd name="T0" fmla="*/ 38 w 39"/>
                <a:gd name="T1" fmla="*/ 14 h 23"/>
                <a:gd name="T2" fmla="*/ 23 w 39"/>
                <a:gd name="T3" fmla="*/ 22 h 23"/>
                <a:gd name="T4" fmla="*/ 0 w 39"/>
                <a:gd name="T5" fmla="*/ 13 h 23"/>
                <a:gd name="T6" fmla="*/ 5 w 39"/>
                <a:gd name="T7" fmla="*/ 0 h 23"/>
                <a:gd name="T8" fmla="*/ 37 w 39"/>
                <a:gd name="T9" fmla="*/ 12 h 23"/>
                <a:gd name="T10" fmla="*/ 38 w 39"/>
                <a:gd name="T11" fmla="*/ 14 h 23"/>
                <a:gd name="T12" fmla="*/ 0 60000 65536"/>
                <a:gd name="T13" fmla="*/ 0 60000 65536"/>
                <a:gd name="T14" fmla="*/ 0 60000 65536"/>
                <a:gd name="T15" fmla="*/ 0 60000 65536"/>
                <a:gd name="T16" fmla="*/ 0 60000 65536"/>
                <a:gd name="T17" fmla="*/ 0 60000 65536"/>
                <a:gd name="T18" fmla="*/ 0 w 39"/>
                <a:gd name="T19" fmla="*/ 0 h 23"/>
                <a:gd name="T20" fmla="*/ 39 w 39"/>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9" h="23">
                  <a:moveTo>
                    <a:pt x="38" y="14"/>
                  </a:moveTo>
                  <a:lnTo>
                    <a:pt x="23" y="22"/>
                  </a:lnTo>
                  <a:lnTo>
                    <a:pt x="0" y="13"/>
                  </a:lnTo>
                  <a:lnTo>
                    <a:pt x="5" y="0"/>
                  </a:lnTo>
                  <a:lnTo>
                    <a:pt x="37" y="12"/>
                  </a:lnTo>
                  <a:lnTo>
                    <a:pt x="38" y="14"/>
                  </a:lnTo>
                </a:path>
              </a:pathLst>
            </a:custGeom>
            <a:noFill/>
            <a:ln w="12700" cap="rnd">
              <a:solidFill>
                <a:srgbClr val="000000"/>
              </a:solidFill>
              <a:round/>
              <a:headEnd/>
              <a:tailEnd/>
            </a:ln>
          </p:spPr>
          <p:txBody>
            <a:bodyPr/>
            <a:lstStyle/>
            <a:p>
              <a:endParaRPr lang="en-US"/>
            </a:p>
          </p:txBody>
        </p:sp>
        <p:sp>
          <p:nvSpPr>
            <p:cNvPr id="47179" name="Freeform 44"/>
            <p:cNvSpPr>
              <a:spLocks noChangeAspect="1"/>
            </p:cNvSpPr>
            <p:nvPr/>
          </p:nvSpPr>
          <p:spPr bwMode="auto">
            <a:xfrm>
              <a:off x="425" y="1384"/>
              <a:ext cx="36" cy="27"/>
            </a:xfrm>
            <a:custGeom>
              <a:avLst/>
              <a:gdLst>
                <a:gd name="T0" fmla="*/ 35 w 36"/>
                <a:gd name="T1" fmla="*/ 25 h 27"/>
                <a:gd name="T2" fmla="*/ 29 w 36"/>
                <a:gd name="T3" fmla="*/ 9 h 27"/>
                <a:gd name="T4" fmla="*/ 5 w 36"/>
                <a:gd name="T5" fmla="*/ 0 h 27"/>
                <a:gd name="T6" fmla="*/ 0 w 36"/>
                <a:gd name="T7" fmla="*/ 13 h 27"/>
                <a:gd name="T8" fmla="*/ 33 w 36"/>
                <a:gd name="T9" fmla="*/ 26 h 27"/>
                <a:gd name="T10" fmla="*/ 35 w 36"/>
                <a:gd name="T11" fmla="*/ 25 h 27"/>
                <a:gd name="T12" fmla="*/ 0 60000 65536"/>
                <a:gd name="T13" fmla="*/ 0 60000 65536"/>
                <a:gd name="T14" fmla="*/ 0 60000 65536"/>
                <a:gd name="T15" fmla="*/ 0 60000 65536"/>
                <a:gd name="T16" fmla="*/ 0 60000 65536"/>
                <a:gd name="T17" fmla="*/ 0 60000 65536"/>
                <a:gd name="T18" fmla="*/ 0 w 36"/>
                <a:gd name="T19" fmla="*/ 0 h 27"/>
                <a:gd name="T20" fmla="*/ 36 w 36"/>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6" h="27">
                  <a:moveTo>
                    <a:pt x="35" y="25"/>
                  </a:moveTo>
                  <a:lnTo>
                    <a:pt x="29" y="9"/>
                  </a:lnTo>
                  <a:lnTo>
                    <a:pt x="5" y="0"/>
                  </a:lnTo>
                  <a:lnTo>
                    <a:pt x="0" y="13"/>
                  </a:lnTo>
                  <a:lnTo>
                    <a:pt x="33" y="26"/>
                  </a:lnTo>
                  <a:lnTo>
                    <a:pt x="35" y="25"/>
                  </a:lnTo>
                </a:path>
              </a:pathLst>
            </a:custGeom>
            <a:solidFill>
              <a:srgbClr val="F2F2F2"/>
            </a:solidFill>
            <a:ln w="12700" cap="rnd">
              <a:noFill/>
              <a:round/>
              <a:headEnd/>
              <a:tailEnd/>
            </a:ln>
          </p:spPr>
          <p:txBody>
            <a:bodyPr/>
            <a:lstStyle/>
            <a:p>
              <a:endParaRPr lang="en-US"/>
            </a:p>
          </p:txBody>
        </p:sp>
        <p:sp>
          <p:nvSpPr>
            <p:cNvPr id="47180" name="Freeform 45"/>
            <p:cNvSpPr>
              <a:spLocks noChangeAspect="1"/>
            </p:cNvSpPr>
            <p:nvPr/>
          </p:nvSpPr>
          <p:spPr bwMode="auto">
            <a:xfrm>
              <a:off x="425" y="1384"/>
              <a:ext cx="36" cy="27"/>
            </a:xfrm>
            <a:custGeom>
              <a:avLst/>
              <a:gdLst>
                <a:gd name="T0" fmla="*/ 35 w 36"/>
                <a:gd name="T1" fmla="*/ 25 h 27"/>
                <a:gd name="T2" fmla="*/ 29 w 36"/>
                <a:gd name="T3" fmla="*/ 9 h 27"/>
                <a:gd name="T4" fmla="*/ 5 w 36"/>
                <a:gd name="T5" fmla="*/ 0 h 27"/>
                <a:gd name="T6" fmla="*/ 0 w 36"/>
                <a:gd name="T7" fmla="*/ 13 h 27"/>
                <a:gd name="T8" fmla="*/ 33 w 36"/>
                <a:gd name="T9" fmla="*/ 26 h 27"/>
                <a:gd name="T10" fmla="*/ 35 w 36"/>
                <a:gd name="T11" fmla="*/ 25 h 27"/>
                <a:gd name="T12" fmla="*/ 0 60000 65536"/>
                <a:gd name="T13" fmla="*/ 0 60000 65536"/>
                <a:gd name="T14" fmla="*/ 0 60000 65536"/>
                <a:gd name="T15" fmla="*/ 0 60000 65536"/>
                <a:gd name="T16" fmla="*/ 0 60000 65536"/>
                <a:gd name="T17" fmla="*/ 0 60000 65536"/>
                <a:gd name="T18" fmla="*/ 0 w 36"/>
                <a:gd name="T19" fmla="*/ 0 h 27"/>
                <a:gd name="T20" fmla="*/ 36 w 36"/>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6" h="27">
                  <a:moveTo>
                    <a:pt x="35" y="25"/>
                  </a:moveTo>
                  <a:lnTo>
                    <a:pt x="29" y="9"/>
                  </a:lnTo>
                  <a:lnTo>
                    <a:pt x="5" y="0"/>
                  </a:lnTo>
                  <a:lnTo>
                    <a:pt x="0" y="13"/>
                  </a:lnTo>
                  <a:lnTo>
                    <a:pt x="33" y="26"/>
                  </a:lnTo>
                  <a:lnTo>
                    <a:pt x="35" y="25"/>
                  </a:lnTo>
                </a:path>
              </a:pathLst>
            </a:custGeom>
            <a:noFill/>
            <a:ln w="12700" cap="rnd">
              <a:solidFill>
                <a:srgbClr val="000000"/>
              </a:solidFill>
              <a:round/>
              <a:headEnd/>
              <a:tailEnd/>
            </a:ln>
          </p:spPr>
          <p:txBody>
            <a:bodyPr/>
            <a:lstStyle/>
            <a:p>
              <a:endParaRPr lang="en-US"/>
            </a:p>
          </p:txBody>
        </p:sp>
        <p:sp>
          <p:nvSpPr>
            <p:cNvPr id="47181" name="Freeform 46"/>
            <p:cNvSpPr>
              <a:spLocks noChangeAspect="1"/>
            </p:cNvSpPr>
            <p:nvPr/>
          </p:nvSpPr>
          <p:spPr bwMode="auto">
            <a:xfrm>
              <a:off x="425" y="1385"/>
              <a:ext cx="20" cy="19"/>
            </a:xfrm>
            <a:custGeom>
              <a:avLst/>
              <a:gdLst>
                <a:gd name="T0" fmla="*/ 0 w 20"/>
                <a:gd name="T1" fmla="*/ 13 h 19"/>
                <a:gd name="T2" fmla="*/ 13 w 20"/>
                <a:gd name="T3" fmla="*/ 18 h 19"/>
                <a:gd name="T4" fmla="*/ 19 w 20"/>
                <a:gd name="T5" fmla="*/ 4 h 19"/>
                <a:gd name="T6" fmla="*/ 5 w 20"/>
                <a:gd name="T7" fmla="*/ 0 h 19"/>
                <a:gd name="T8" fmla="*/ 0 w 20"/>
                <a:gd name="T9" fmla="*/ 13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0" y="13"/>
                  </a:moveTo>
                  <a:lnTo>
                    <a:pt x="13" y="18"/>
                  </a:lnTo>
                  <a:lnTo>
                    <a:pt x="19" y="4"/>
                  </a:lnTo>
                  <a:lnTo>
                    <a:pt x="5" y="0"/>
                  </a:lnTo>
                  <a:lnTo>
                    <a:pt x="0" y="13"/>
                  </a:lnTo>
                </a:path>
              </a:pathLst>
            </a:custGeom>
            <a:solidFill>
              <a:srgbClr val="4C4C4C"/>
            </a:solidFill>
            <a:ln w="12700" cap="rnd">
              <a:noFill/>
              <a:round/>
              <a:headEnd/>
              <a:tailEnd/>
            </a:ln>
          </p:spPr>
          <p:txBody>
            <a:bodyPr/>
            <a:lstStyle/>
            <a:p>
              <a:endParaRPr lang="en-US"/>
            </a:p>
          </p:txBody>
        </p:sp>
        <p:sp>
          <p:nvSpPr>
            <p:cNvPr id="47182" name="Freeform 47"/>
            <p:cNvSpPr>
              <a:spLocks noChangeAspect="1"/>
            </p:cNvSpPr>
            <p:nvPr/>
          </p:nvSpPr>
          <p:spPr bwMode="auto">
            <a:xfrm>
              <a:off x="425" y="1385"/>
              <a:ext cx="20" cy="19"/>
            </a:xfrm>
            <a:custGeom>
              <a:avLst/>
              <a:gdLst>
                <a:gd name="T0" fmla="*/ 0 w 20"/>
                <a:gd name="T1" fmla="*/ 13 h 19"/>
                <a:gd name="T2" fmla="*/ 13 w 20"/>
                <a:gd name="T3" fmla="*/ 18 h 19"/>
                <a:gd name="T4" fmla="*/ 19 w 20"/>
                <a:gd name="T5" fmla="*/ 4 h 19"/>
                <a:gd name="T6" fmla="*/ 5 w 20"/>
                <a:gd name="T7" fmla="*/ 0 h 19"/>
                <a:gd name="T8" fmla="*/ 0 w 20"/>
                <a:gd name="T9" fmla="*/ 13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0" y="13"/>
                  </a:moveTo>
                  <a:lnTo>
                    <a:pt x="13" y="18"/>
                  </a:lnTo>
                  <a:lnTo>
                    <a:pt x="19" y="4"/>
                  </a:lnTo>
                  <a:lnTo>
                    <a:pt x="5" y="0"/>
                  </a:lnTo>
                  <a:lnTo>
                    <a:pt x="0" y="13"/>
                  </a:lnTo>
                </a:path>
              </a:pathLst>
            </a:custGeom>
            <a:noFill/>
            <a:ln w="12700" cap="rnd">
              <a:solidFill>
                <a:srgbClr val="000000"/>
              </a:solidFill>
              <a:round/>
              <a:headEnd/>
              <a:tailEnd/>
            </a:ln>
          </p:spPr>
          <p:txBody>
            <a:bodyPr/>
            <a:lstStyle/>
            <a:p>
              <a:endParaRPr lang="en-US"/>
            </a:p>
          </p:txBody>
        </p:sp>
        <p:sp>
          <p:nvSpPr>
            <p:cNvPr id="47183" name="Freeform 48"/>
            <p:cNvSpPr>
              <a:spLocks noChangeAspect="1"/>
            </p:cNvSpPr>
            <p:nvPr/>
          </p:nvSpPr>
          <p:spPr bwMode="auto">
            <a:xfrm>
              <a:off x="417" y="1407"/>
              <a:ext cx="20" cy="19"/>
            </a:xfrm>
            <a:custGeom>
              <a:avLst/>
              <a:gdLst>
                <a:gd name="T0" fmla="*/ 5 w 20"/>
                <a:gd name="T1" fmla="*/ 0 h 19"/>
                <a:gd name="T2" fmla="*/ 19 w 20"/>
                <a:gd name="T3" fmla="*/ 4 h 19"/>
                <a:gd name="T4" fmla="*/ 13 w 20"/>
                <a:gd name="T5" fmla="*/ 18 h 19"/>
                <a:gd name="T6" fmla="*/ 0 w 20"/>
                <a:gd name="T7" fmla="*/ 13 h 19"/>
                <a:gd name="T8" fmla="*/ 5 w 20"/>
                <a:gd name="T9" fmla="*/ 0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5" y="0"/>
                  </a:moveTo>
                  <a:lnTo>
                    <a:pt x="19" y="4"/>
                  </a:lnTo>
                  <a:lnTo>
                    <a:pt x="13" y="18"/>
                  </a:lnTo>
                  <a:lnTo>
                    <a:pt x="0" y="13"/>
                  </a:lnTo>
                  <a:lnTo>
                    <a:pt x="5" y="0"/>
                  </a:lnTo>
                </a:path>
              </a:pathLst>
            </a:custGeom>
            <a:solidFill>
              <a:srgbClr val="4C4C4C"/>
            </a:solidFill>
            <a:ln w="12700" cap="rnd">
              <a:noFill/>
              <a:round/>
              <a:headEnd/>
              <a:tailEnd/>
            </a:ln>
          </p:spPr>
          <p:txBody>
            <a:bodyPr/>
            <a:lstStyle/>
            <a:p>
              <a:endParaRPr lang="en-US"/>
            </a:p>
          </p:txBody>
        </p:sp>
        <p:sp>
          <p:nvSpPr>
            <p:cNvPr id="47184" name="Freeform 49"/>
            <p:cNvSpPr>
              <a:spLocks noChangeAspect="1"/>
            </p:cNvSpPr>
            <p:nvPr/>
          </p:nvSpPr>
          <p:spPr bwMode="auto">
            <a:xfrm>
              <a:off x="417" y="1407"/>
              <a:ext cx="20" cy="19"/>
            </a:xfrm>
            <a:custGeom>
              <a:avLst/>
              <a:gdLst>
                <a:gd name="T0" fmla="*/ 5 w 20"/>
                <a:gd name="T1" fmla="*/ 0 h 19"/>
                <a:gd name="T2" fmla="*/ 19 w 20"/>
                <a:gd name="T3" fmla="*/ 4 h 19"/>
                <a:gd name="T4" fmla="*/ 13 w 20"/>
                <a:gd name="T5" fmla="*/ 18 h 19"/>
                <a:gd name="T6" fmla="*/ 0 w 20"/>
                <a:gd name="T7" fmla="*/ 13 h 19"/>
                <a:gd name="T8" fmla="*/ 5 w 20"/>
                <a:gd name="T9" fmla="*/ 0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5" y="0"/>
                  </a:moveTo>
                  <a:lnTo>
                    <a:pt x="19" y="4"/>
                  </a:lnTo>
                  <a:lnTo>
                    <a:pt x="13" y="18"/>
                  </a:lnTo>
                  <a:lnTo>
                    <a:pt x="0" y="13"/>
                  </a:lnTo>
                  <a:lnTo>
                    <a:pt x="5" y="0"/>
                  </a:lnTo>
                </a:path>
              </a:pathLst>
            </a:custGeom>
            <a:noFill/>
            <a:ln w="12700" cap="rnd">
              <a:solidFill>
                <a:srgbClr val="000000"/>
              </a:solidFill>
              <a:round/>
              <a:headEnd/>
              <a:tailEnd/>
            </a:ln>
          </p:spPr>
          <p:txBody>
            <a:bodyPr/>
            <a:lstStyle/>
            <a:p>
              <a:endParaRPr lang="en-US"/>
            </a:p>
          </p:txBody>
        </p:sp>
        <p:sp>
          <p:nvSpPr>
            <p:cNvPr id="47185" name="Freeform 50"/>
            <p:cNvSpPr>
              <a:spLocks noChangeAspect="1"/>
            </p:cNvSpPr>
            <p:nvPr/>
          </p:nvSpPr>
          <p:spPr bwMode="auto">
            <a:xfrm>
              <a:off x="54" y="1237"/>
              <a:ext cx="948" cy="605"/>
            </a:xfrm>
            <a:custGeom>
              <a:avLst/>
              <a:gdLst>
                <a:gd name="T0" fmla="*/ 4 w 948"/>
                <a:gd name="T1" fmla="*/ 372 h 605"/>
                <a:gd name="T2" fmla="*/ 1 w 948"/>
                <a:gd name="T3" fmla="*/ 379 h 605"/>
                <a:gd name="T4" fmla="*/ 0 w 948"/>
                <a:gd name="T5" fmla="*/ 386 h 605"/>
                <a:gd name="T6" fmla="*/ 25 w 948"/>
                <a:gd name="T7" fmla="*/ 417 h 605"/>
                <a:gd name="T8" fmla="*/ 33 w 948"/>
                <a:gd name="T9" fmla="*/ 419 h 605"/>
                <a:gd name="T10" fmla="*/ 40 w 948"/>
                <a:gd name="T11" fmla="*/ 418 h 605"/>
                <a:gd name="T12" fmla="*/ 172 w 948"/>
                <a:gd name="T13" fmla="*/ 357 h 605"/>
                <a:gd name="T14" fmla="*/ 140 w 948"/>
                <a:gd name="T15" fmla="*/ 539 h 605"/>
                <a:gd name="T16" fmla="*/ 175 w 948"/>
                <a:gd name="T17" fmla="*/ 594 h 605"/>
                <a:gd name="T18" fmla="*/ 181 w 948"/>
                <a:gd name="T19" fmla="*/ 598 h 605"/>
                <a:gd name="T20" fmla="*/ 188 w 948"/>
                <a:gd name="T21" fmla="*/ 601 h 605"/>
                <a:gd name="T22" fmla="*/ 194 w 948"/>
                <a:gd name="T23" fmla="*/ 602 h 605"/>
                <a:gd name="T24" fmla="*/ 200 w 948"/>
                <a:gd name="T25" fmla="*/ 601 h 605"/>
                <a:gd name="T26" fmla="*/ 515 w 948"/>
                <a:gd name="T27" fmla="*/ 481 h 605"/>
                <a:gd name="T28" fmla="*/ 550 w 948"/>
                <a:gd name="T29" fmla="*/ 488 h 605"/>
                <a:gd name="T30" fmla="*/ 576 w 948"/>
                <a:gd name="T31" fmla="*/ 492 h 605"/>
                <a:gd name="T32" fmla="*/ 591 w 948"/>
                <a:gd name="T33" fmla="*/ 492 h 605"/>
                <a:gd name="T34" fmla="*/ 604 w 948"/>
                <a:gd name="T35" fmla="*/ 495 h 605"/>
                <a:gd name="T36" fmla="*/ 621 w 948"/>
                <a:gd name="T37" fmla="*/ 501 h 605"/>
                <a:gd name="T38" fmla="*/ 633 w 948"/>
                <a:gd name="T39" fmla="*/ 506 h 605"/>
                <a:gd name="T40" fmla="*/ 643 w 948"/>
                <a:gd name="T41" fmla="*/ 510 h 605"/>
                <a:gd name="T42" fmla="*/ 612 w 948"/>
                <a:gd name="T43" fmla="*/ 453 h 605"/>
                <a:gd name="T44" fmla="*/ 847 w 948"/>
                <a:gd name="T45" fmla="*/ 537 h 605"/>
                <a:gd name="T46" fmla="*/ 886 w 948"/>
                <a:gd name="T47" fmla="*/ 544 h 605"/>
                <a:gd name="T48" fmla="*/ 919 w 948"/>
                <a:gd name="T49" fmla="*/ 546 h 605"/>
                <a:gd name="T50" fmla="*/ 940 w 948"/>
                <a:gd name="T51" fmla="*/ 547 h 605"/>
                <a:gd name="T52" fmla="*/ 937 w 948"/>
                <a:gd name="T53" fmla="*/ 537 h 605"/>
                <a:gd name="T54" fmla="*/ 903 w 948"/>
                <a:gd name="T55" fmla="*/ 510 h 605"/>
                <a:gd name="T56" fmla="*/ 873 w 948"/>
                <a:gd name="T57" fmla="*/ 490 h 605"/>
                <a:gd name="T58" fmla="*/ 848 w 948"/>
                <a:gd name="T59" fmla="*/ 478 h 605"/>
                <a:gd name="T60" fmla="*/ 837 w 948"/>
                <a:gd name="T61" fmla="*/ 472 h 605"/>
                <a:gd name="T62" fmla="*/ 696 w 948"/>
                <a:gd name="T63" fmla="*/ 372 h 605"/>
                <a:gd name="T64" fmla="*/ 687 w 948"/>
                <a:gd name="T65" fmla="*/ 369 h 605"/>
                <a:gd name="T66" fmla="*/ 677 w 948"/>
                <a:gd name="T67" fmla="*/ 364 h 605"/>
                <a:gd name="T68" fmla="*/ 666 w 948"/>
                <a:gd name="T69" fmla="*/ 361 h 605"/>
                <a:gd name="T70" fmla="*/ 654 w 948"/>
                <a:gd name="T71" fmla="*/ 356 h 605"/>
                <a:gd name="T72" fmla="*/ 648 w 948"/>
                <a:gd name="T73" fmla="*/ 352 h 605"/>
                <a:gd name="T74" fmla="*/ 642 w 948"/>
                <a:gd name="T75" fmla="*/ 347 h 605"/>
                <a:gd name="T76" fmla="*/ 637 w 948"/>
                <a:gd name="T77" fmla="*/ 341 h 605"/>
                <a:gd name="T78" fmla="*/ 613 w 948"/>
                <a:gd name="T79" fmla="*/ 329 h 605"/>
                <a:gd name="T80" fmla="*/ 611 w 948"/>
                <a:gd name="T81" fmla="*/ 326 h 605"/>
                <a:gd name="T82" fmla="*/ 599 w 948"/>
                <a:gd name="T83" fmla="*/ 316 h 605"/>
                <a:gd name="T84" fmla="*/ 586 w 948"/>
                <a:gd name="T85" fmla="*/ 309 h 605"/>
                <a:gd name="T86" fmla="*/ 572 w 948"/>
                <a:gd name="T87" fmla="*/ 302 h 605"/>
                <a:gd name="T88" fmla="*/ 559 w 948"/>
                <a:gd name="T89" fmla="*/ 297 h 605"/>
                <a:gd name="T90" fmla="*/ 426 w 948"/>
                <a:gd name="T91" fmla="*/ 11 h 605"/>
                <a:gd name="T92" fmla="*/ 425 w 948"/>
                <a:gd name="T93" fmla="*/ 7 h 605"/>
                <a:gd name="T94" fmla="*/ 420 w 948"/>
                <a:gd name="T95" fmla="*/ 4 h 605"/>
                <a:gd name="T96" fmla="*/ 414 w 948"/>
                <a:gd name="T97" fmla="*/ 0 h 605"/>
                <a:gd name="T98" fmla="*/ 406 w 948"/>
                <a:gd name="T99" fmla="*/ 0 h 605"/>
                <a:gd name="T100" fmla="*/ 342 w 948"/>
                <a:gd name="T101" fmla="*/ 14 h 605"/>
                <a:gd name="T102" fmla="*/ 324 w 948"/>
                <a:gd name="T103" fmla="*/ 102 h 605"/>
                <a:gd name="T104" fmla="*/ 185 w 948"/>
                <a:gd name="T105" fmla="*/ 40 h 605"/>
                <a:gd name="T106" fmla="*/ 180 w 948"/>
                <a:gd name="T107" fmla="*/ 35 h 605"/>
                <a:gd name="T108" fmla="*/ 173 w 948"/>
                <a:gd name="T109" fmla="*/ 31 h 605"/>
                <a:gd name="T110" fmla="*/ 135 w 948"/>
                <a:gd name="T111" fmla="*/ 36 h 605"/>
                <a:gd name="T112" fmla="*/ 130 w 948"/>
                <a:gd name="T113" fmla="*/ 41 h 605"/>
                <a:gd name="T114" fmla="*/ 128 w 948"/>
                <a:gd name="T115" fmla="*/ 48 h 605"/>
                <a:gd name="T116" fmla="*/ 150 w 948"/>
                <a:gd name="T117" fmla="*/ 179 h 605"/>
                <a:gd name="T118" fmla="*/ 125 w 948"/>
                <a:gd name="T119" fmla="*/ 234 h 60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8"/>
                <a:gd name="T181" fmla="*/ 0 h 605"/>
                <a:gd name="T182" fmla="*/ 948 w 948"/>
                <a:gd name="T183" fmla="*/ 605 h 60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8" h="605">
                  <a:moveTo>
                    <a:pt x="133" y="302"/>
                  </a:moveTo>
                  <a:lnTo>
                    <a:pt x="108" y="291"/>
                  </a:lnTo>
                  <a:lnTo>
                    <a:pt x="43" y="299"/>
                  </a:lnTo>
                  <a:lnTo>
                    <a:pt x="49" y="302"/>
                  </a:lnTo>
                  <a:lnTo>
                    <a:pt x="5" y="369"/>
                  </a:lnTo>
                  <a:lnTo>
                    <a:pt x="5" y="371"/>
                  </a:lnTo>
                  <a:lnTo>
                    <a:pt x="4" y="372"/>
                  </a:lnTo>
                  <a:lnTo>
                    <a:pt x="3" y="373"/>
                  </a:lnTo>
                  <a:lnTo>
                    <a:pt x="3" y="374"/>
                  </a:lnTo>
                  <a:lnTo>
                    <a:pt x="2" y="375"/>
                  </a:lnTo>
                  <a:lnTo>
                    <a:pt x="2" y="376"/>
                  </a:lnTo>
                  <a:lnTo>
                    <a:pt x="1" y="377"/>
                  </a:lnTo>
                  <a:lnTo>
                    <a:pt x="1" y="378"/>
                  </a:lnTo>
                  <a:lnTo>
                    <a:pt x="1" y="379"/>
                  </a:lnTo>
                  <a:lnTo>
                    <a:pt x="0" y="380"/>
                  </a:lnTo>
                  <a:lnTo>
                    <a:pt x="0" y="381"/>
                  </a:lnTo>
                  <a:lnTo>
                    <a:pt x="0" y="382"/>
                  </a:lnTo>
                  <a:lnTo>
                    <a:pt x="0" y="383"/>
                  </a:lnTo>
                  <a:lnTo>
                    <a:pt x="0" y="384"/>
                  </a:lnTo>
                  <a:lnTo>
                    <a:pt x="0" y="385"/>
                  </a:lnTo>
                  <a:lnTo>
                    <a:pt x="0" y="386"/>
                  </a:lnTo>
                  <a:lnTo>
                    <a:pt x="0" y="387"/>
                  </a:lnTo>
                  <a:lnTo>
                    <a:pt x="1" y="387"/>
                  </a:lnTo>
                  <a:lnTo>
                    <a:pt x="21" y="414"/>
                  </a:lnTo>
                  <a:lnTo>
                    <a:pt x="22" y="414"/>
                  </a:lnTo>
                  <a:lnTo>
                    <a:pt x="23" y="416"/>
                  </a:lnTo>
                  <a:lnTo>
                    <a:pt x="24" y="416"/>
                  </a:lnTo>
                  <a:lnTo>
                    <a:pt x="25" y="417"/>
                  </a:lnTo>
                  <a:lnTo>
                    <a:pt x="27" y="417"/>
                  </a:lnTo>
                  <a:lnTo>
                    <a:pt x="28" y="418"/>
                  </a:lnTo>
                  <a:lnTo>
                    <a:pt x="29" y="418"/>
                  </a:lnTo>
                  <a:lnTo>
                    <a:pt x="30" y="418"/>
                  </a:lnTo>
                  <a:lnTo>
                    <a:pt x="31" y="419"/>
                  </a:lnTo>
                  <a:lnTo>
                    <a:pt x="32" y="419"/>
                  </a:lnTo>
                  <a:lnTo>
                    <a:pt x="33" y="419"/>
                  </a:lnTo>
                  <a:lnTo>
                    <a:pt x="34" y="419"/>
                  </a:lnTo>
                  <a:lnTo>
                    <a:pt x="35" y="419"/>
                  </a:lnTo>
                  <a:lnTo>
                    <a:pt x="36" y="419"/>
                  </a:lnTo>
                  <a:lnTo>
                    <a:pt x="37" y="419"/>
                  </a:lnTo>
                  <a:lnTo>
                    <a:pt x="38" y="419"/>
                  </a:lnTo>
                  <a:lnTo>
                    <a:pt x="39" y="419"/>
                  </a:lnTo>
                  <a:lnTo>
                    <a:pt x="40" y="418"/>
                  </a:lnTo>
                  <a:lnTo>
                    <a:pt x="41" y="418"/>
                  </a:lnTo>
                  <a:lnTo>
                    <a:pt x="41" y="417"/>
                  </a:lnTo>
                  <a:lnTo>
                    <a:pt x="42" y="418"/>
                  </a:lnTo>
                  <a:lnTo>
                    <a:pt x="149" y="383"/>
                  </a:lnTo>
                  <a:lnTo>
                    <a:pt x="134" y="378"/>
                  </a:lnTo>
                  <a:lnTo>
                    <a:pt x="141" y="375"/>
                  </a:lnTo>
                  <a:lnTo>
                    <a:pt x="172" y="357"/>
                  </a:lnTo>
                  <a:lnTo>
                    <a:pt x="219" y="375"/>
                  </a:lnTo>
                  <a:lnTo>
                    <a:pt x="185" y="464"/>
                  </a:lnTo>
                  <a:lnTo>
                    <a:pt x="144" y="533"/>
                  </a:lnTo>
                  <a:lnTo>
                    <a:pt x="141" y="532"/>
                  </a:lnTo>
                  <a:lnTo>
                    <a:pt x="139" y="538"/>
                  </a:lnTo>
                  <a:lnTo>
                    <a:pt x="140" y="538"/>
                  </a:lnTo>
                  <a:lnTo>
                    <a:pt x="140" y="539"/>
                  </a:lnTo>
                  <a:lnTo>
                    <a:pt x="140" y="540"/>
                  </a:lnTo>
                  <a:lnTo>
                    <a:pt x="139" y="541"/>
                  </a:lnTo>
                  <a:lnTo>
                    <a:pt x="140" y="541"/>
                  </a:lnTo>
                  <a:lnTo>
                    <a:pt x="140" y="542"/>
                  </a:lnTo>
                  <a:lnTo>
                    <a:pt x="140" y="543"/>
                  </a:lnTo>
                  <a:lnTo>
                    <a:pt x="174" y="592"/>
                  </a:lnTo>
                  <a:lnTo>
                    <a:pt x="175" y="594"/>
                  </a:lnTo>
                  <a:lnTo>
                    <a:pt x="176" y="595"/>
                  </a:lnTo>
                  <a:lnTo>
                    <a:pt x="177" y="595"/>
                  </a:lnTo>
                  <a:lnTo>
                    <a:pt x="178" y="596"/>
                  </a:lnTo>
                  <a:lnTo>
                    <a:pt x="179" y="597"/>
                  </a:lnTo>
                  <a:lnTo>
                    <a:pt x="180" y="597"/>
                  </a:lnTo>
                  <a:lnTo>
                    <a:pt x="180" y="598"/>
                  </a:lnTo>
                  <a:lnTo>
                    <a:pt x="181" y="598"/>
                  </a:lnTo>
                  <a:lnTo>
                    <a:pt x="182" y="599"/>
                  </a:lnTo>
                  <a:lnTo>
                    <a:pt x="183" y="600"/>
                  </a:lnTo>
                  <a:lnTo>
                    <a:pt x="184" y="600"/>
                  </a:lnTo>
                  <a:lnTo>
                    <a:pt x="185" y="600"/>
                  </a:lnTo>
                  <a:lnTo>
                    <a:pt x="186" y="601"/>
                  </a:lnTo>
                  <a:lnTo>
                    <a:pt x="187" y="601"/>
                  </a:lnTo>
                  <a:lnTo>
                    <a:pt x="188" y="601"/>
                  </a:lnTo>
                  <a:lnTo>
                    <a:pt x="188" y="602"/>
                  </a:lnTo>
                  <a:lnTo>
                    <a:pt x="189" y="602"/>
                  </a:lnTo>
                  <a:lnTo>
                    <a:pt x="190" y="602"/>
                  </a:lnTo>
                  <a:lnTo>
                    <a:pt x="191" y="602"/>
                  </a:lnTo>
                  <a:lnTo>
                    <a:pt x="192" y="602"/>
                  </a:lnTo>
                  <a:lnTo>
                    <a:pt x="193" y="602"/>
                  </a:lnTo>
                  <a:lnTo>
                    <a:pt x="194" y="602"/>
                  </a:lnTo>
                  <a:lnTo>
                    <a:pt x="195" y="602"/>
                  </a:lnTo>
                  <a:lnTo>
                    <a:pt x="198" y="604"/>
                  </a:lnTo>
                  <a:lnTo>
                    <a:pt x="199" y="603"/>
                  </a:lnTo>
                  <a:lnTo>
                    <a:pt x="199" y="604"/>
                  </a:lnTo>
                  <a:lnTo>
                    <a:pt x="199" y="603"/>
                  </a:lnTo>
                  <a:lnTo>
                    <a:pt x="200" y="602"/>
                  </a:lnTo>
                  <a:lnTo>
                    <a:pt x="200" y="601"/>
                  </a:lnTo>
                  <a:lnTo>
                    <a:pt x="200" y="600"/>
                  </a:lnTo>
                  <a:lnTo>
                    <a:pt x="486" y="472"/>
                  </a:lnTo>
                  <a:lnTo>
                    <a:pt x="492" y="474"/>
                  </a:lnTo>
                  <a:lnTo>
                    <a:pt x="498" y="476"/>
                  </a:lnTo>
                  <a:lnTo>
                    <a:pt x="504" y="478"/>
                  </a:lnTo>
                  <a:lnTo>
                    <a:pt x="510" y="479"/>
                  </a:lnTo>
                  <a:lnTo>
                    <a:pt x="515" y="481"/>
                  </a:lnTo>
                  <a:lnTo>
                    <a:pt x="522" y="483"/>
                  </a:lnTo>
                  <a:lnTo>
                    <a:pt x="527" y="484"/>
                  </a:lnTo>
                  <a:lnTo>
                    <a:pt x="532" y="486"/>
                  </a:lnTo>
                  <a:lnTo>
                    <a:pt x="537" y="486"/>
                  </a:lnTo>
                  <a:lnTo>
                    <a:pt x="541" y="488"/>
                  </a:lnTo>
                  <a:lnTo>
                    <a:pt x="546" y="488"/>
                  </a:lnTo>
                  <a:lnTo>
                    <a:pt x="550" y="488"/>
                  </a:lnTo>
                  <a:lnTo>
                    <a:pt x="555" y="489"/>
                  </a:lnTo>
                  <a:lnTo>
                    <a:pt x="559" y="490"/>
                  </a:lnTo>
                  <a:lnTo>
                    <a:pt x="562" y="490"/>
                  </a:lnTo>
                  <a:lnTo>
                    <a:pt x="566" y="491"/>
                  </a:lnTo>
                  <a:lnTo>
                    <a:pt x="569" y="491"/>
                  </a:lnTo>
                  <a:lnTo>
                    <a:pt x="572" y="491"/>
                  </a:lnTo>
                  <a:lnTo>
                    <a:pt x="576" y="492"/>
                  </a:lnTo>
                  <a:lnTo>
                    <a:pt x="578" y="492"/>
                  </a:lnTo>
                  <a:lnTo>
                    <a:pt x="580" y="492"/>
                  </a:lnTo>
                  <a:lnTo>
                    <a:pt x="583" y="492"/>
                  </a:lnTo>
                  <a:lnTo>
                    <a:pt x="585" y="493"/>
                  </a:lnTo>
                  <a:lnTo>
                    <a:pt x="587" y="492"/>
                  </a:lnTo>
                  <a:lnTo>
                    <a:pt x="589" y="492"/>
                  </a:lnTo>
                  <a:lnTo>
                    <a:pt x="591" y="492"/>
                  </a:lnTo>
                  <a:lnTo>
                    <a:pt x="592" y="492"/>
                  </a:lnTo>
                  <a:lnTo>
                    <a:pt x="593" y="492"/>
                  </a:lnTo>
                  <a:lnTo>
                    <a:pt x="595" y="492"/>
                  </a:lnTo>
                  <a:lnTo>
                    <a:pt x="596" y="492"/>
                  </a:lnTo>
                  <a:lnTo>
                    <a:pt x="599" y="493"/>
                  </a:lnTo>
                  <a:lnTo>
                    <a:pt x="602" y="494"/>
                  </a:lnTo>
                  <a:lnTo>
                    <a:pt x="604" y="495"/>
                  </a:lnTo>
                  <a:lnTo>
                    <a:pt x="606" y="496"/>
                  </a:lnTo>
                  <a:lnTo>
                    <a:pt x="609" y="497"/>
                  </a:lnTo>
                  <a:lnTo>
                    <a:pt x="612" y="497"/>
                  </a:lnTo>
                  <a:lnTo>
                    <a:pt x="614" y="498"/>
                  </a:lnTo>
                  <a:lnTo>
                    <a:pt x="616" y="499"/>
                  </a:lnTo>
                  <a:lnTo>
                    <a:pt x="618" y="500"/>
                  </a:lnTo>
                  <a:lnTo>
                    <a:pt x="621" y="501"/>
                  </a:lnTo>
                  <a:lnTo>
                    <a:pt x="622" y="502"/>
                  </a:lnTo>
                  <a:lnTo>
                    <a:pt x="625" y="503"/>
                  </a:lnTo>
                  <a:lnTo>
                    <a:pt x="627" y="504"/>
                  </a:lnTo>
                  <a:lnTo>
                    <a:pt x="629" y="505"/>
                  </a:lnTo>
                  <a:lnTo>
                    <a:pt x="631" y="505"/>
                  </a:lnTo>
                  <a:lnTo>
                    <a:pt x="632" y="506"/>
                  </a:lnTo>
                  <a:lnTo>
                    <a:pt x="633" y="506"/>
                  </a:lnTo>
                  <a:lnTo>
                    <a:pt x="636" y="507"/>
                  </a:lnTo>
                  <a:lnTo>
                    <a:pt x="637" y="507"/>
                  </a:lnTo>
                  <a:lnTo>
                    <a:pt x="639" y="508"/>
                  </a:lnTo>
                  <a:lnTo>
                    <a:pt x="640" y="508"/>
                  </a:lnTo>
                  <a:lnTo>
                    <a:pt x="641" y="509"/>
                  </a:lnTo>
                  <a:lnTo>
                    <a:pt x="642" y="509"/>
                  </a:lnTo>
                  <a:lnTo>
                    <a:pt x="643" y="510"/>
                  </a:lnTo>
                  <a:lnTo>
                    <a:pt x="644" y="510"/>
                  </a:lnTo>
                  <a:lnTo>
                    <a:pt x="645" y="511"/>
                  </a:lnTo>
                  <a:lnTo>
                    <a:pt x="646" y="511"/>
                  </a:lnTo>
                  <a:lnTo>
                    <a:pt x="647" y="511"/>
                  </a:lnTo>
                  <a:lnTo>
                    <a:pt x="670" y="515"/>
                  </a:lnTo>
                  <a:lnTo>
                    <a:pt x="684" y="481"/>
                  </a:lnTo>
                  <a:lnTo>
                    <a:pt x="612" y="453"/>
                  </a:lnTo>
                  <a:lnTo>
                    <a:pt x="613" y="452"/>
                  </a:lnTo>
                  <a:lnTo>
                    <a:pt x="814" y="529"/>
                  </a:lnTo>
                  <a:lnTo>
                    <a:pt x="820" y="531"/>
                  </a:lnTo>
                  <a:lnTo>
                    <a:pt x="828" y="532"/>
                  </a:lnTo>
                  <a:lnTo>
                    <a:pt x="833" y="533"/>
                  </a:lnTo>
                  <a:lnTo>
                    <a:pt x="839" y="535"/>
                  </a:lnTo>
                  <a:lnTo>
                    <a:pt x="847" y="537"/>
                  </a:lnTo>
                  <a:lnTo>
                    <a:pt x="852" y="538"/>
                  </a:lnTo>
                  <a:lnTo>
                    <a:pt x="858" y="539"/>
                  </a:lnTo>
                  <a:lnTo>
                    <a:pt x="864" y="541"/>
                  </a:lnTo>
                  <a:lnTo>
                    <a:pt x="869" y="541"/>
                  </a:lnTo>
                  <a:lnTo>
                    <a:pt x="875" y="541"/>
                  </a:lnTo>
                  <a:lnTo>
                    <a:pt x="881" y="543"/>
                  </a:lnTo>
                  <a:lnTo>
                    <a:pt x="886" y="544"/>
                  </a:lnTo>
                  <a:lnTo>
                    <a:pt x="892" y="544"/>
                  </a:lnTo>
                  <a:lnTo>
                    <a:pt x="896" y="544"/>
                  </a:lnTo>
                  <a:lnTo>
                    <a:pt x="901" y="545"/>
                  </a:lnTo>
                  <a:lnTo>
                    <a:pt x="906" y="545"/>
                  </a:lnTo>
                  <a:lnTo>
                    <a:pt x="910" y="546"/>
                  </a:lnTo>
                  <a:lnTo>
                    <a:pt x="915" y="546"/>
                  </a:lnTo>
                  <a:lnTo>
                    <a:pt x="919" y="546"/>
                  </a:lnTo>
                  <a:lnTo>
                    <a:pt x="923" y="547"/>
                  </a:lnTo>
                  <a:lnTo>
                    <a:pt x="926" y="547"/>
                  </a:lnTo>
                  <a:lnTo>
                    <a:pt x="929" y="547"/>
                  </a:lnTo>
                  <a:lnTo>
                    <a:pt x="933" y="547"/>
                  </a:lnTo>
                  <a:lnTo>
                    <a:pt x="936" y="547"/>
                  </a:lnTo>
                  <a:lnTo>
                    <a:pt x="937" y="547"/>
                  </a:lnTo>
                  <a:lnTo>
                    <a:pt x="940" y="547"/>
                  </a:lnTo>
                  <a:lnTo>
                    <a:pt x="942" y="547"/>
                  </a:lnTo>
                  <a:lnTo>
                    <a:pt x="943" y="547"/>
                  </a:lnTo>
                  <a:lnTo>
                    <a:pt x="945" y="547"/>
                  </a:lnTo>
                  <a:lnTo>
                    <a:pt x="946" y="547"/>
                  </a:lnTo>
                  <a:lnTo>
                    <a:pt x="947" y="546"/>
                  </a:lnTo>
                  <a:lnTo>
                    <a:pt x="942" y="541"/>
                  </a:lnTo>
                  <a:lnTo>
                    <a:pt x="937" y="537"/>
                  </a:lnTo>
                  <a:lnTo>
                    <a:pt x="932" y="533"/>
                  </a:lnTo>
                  <a:lnTo>
                    <a:pt x="927" y="529"/>
                  </a:lnTo>
                  <a:lnTo>
                    <a:pt x="922" y="525"/>
                  </a:lnTo>
                  <a:lnTo>
                    <a:pt x="917" y="521"/>
                  </a:lnTo>
                  <a:lnTo>
                    <a:pt x="912" y="517"/>
                  </a:lnTo>
                  <a:lnTo>
                    <a:pt x="908" y="514"/>
                  </a:lnTo>
                  <a:lnTo>
                    <a:pt x="903" y="510"/>
                  </a:lnTo>
                  <a:lnTo>
                    <a:pt x="898" y="506"/>
                  </a:lnTo>
                  <a:lnTo>
                    <a:pt x="894" y="504"/>
                  </a:lnTo>
                  <a:lnTo>
                    <a:pt x="889" y="501"/>
                  </a:lnTo>
                  <a:lnTo>
                    <a:pt x="884" y="498"/>
                  </a:lnTo>
                  <a:lnTo>
                    <a:pt x="881" y="495"/>
                  </a:lnTo>
                  <a:lnTo>
                    <a:pt x="876" y="492"/>
                  </a:lnTo>
                  <a:lnTo>
                    <a:pt x="873" y="490"/>
                  </a:lnTo>
                  <a:lnTo>
                    <a:pt x="868" y="488"/>
                  </a:lnTo>
                  <a:lnTo>
                    <a:pt x="865" y="486"/>
                  </a:lnTo>
                  <a:lnTo>
                    <a:pt x="861" y="484"/>
                  </a:lnTo>
                  <a:lnTo>
                    <a:pt x="857" y="482"/>
                  </a:lnTo>
                  <a:lnTo>
                    <a:pt x="855" y="481"/>
                  </a:lnTo>
                  <a:lnTo>
                    <a:pt x="852" y="479"/>
                  </a:lnTo>
                  <a:lnTo>
                    <a:pt x="848" y="478"/>
                  </a:lnTo>
                  <a:lnTo>
                    <a:pt x="846" y="477"/>
                  </a:lnTo>
                  <a:lnTo>
                    <a:pt x="844" y="476"/>
                  </a:lnTo>
                  <a:lnTo>
                    <a:pt x="842" y="474"/>
                  </a:lnTo>
                  <a:lnTo>
                    <a:pt x="840" y="474"/>
                  </a:lnTo>
                  <a:lnTo>
                    <a:pt x="839" y="473"/>
                  </a:lnTo>
                  <a:lnTo>
                    <a:pt x="838" y="472"/>
                  </a:lnTo>
                  <a:lnTo>
                    <a:pt x="837" y="472"/>
                  </a:lnTo>
                  <a:lnTo>
                    <a:pt x="836" y="472"/>
                  </a:lnTo>
                  <a:lnTo>
                    <a:pt x="634" y="395"/>
                  </a:lnTo>
                  <a:lnTo>
                    <a:pt x="636" y="391"/>
                  </a:lnTo>
                  <a:lnTo>
                    <a:pt x="708" y="419"/>
                  </a:lnTo>
                  <a:lnTo>
                    <a:pt x="721" y="385"/>
                  </a:lnTo>
                  <a:lnTo>
                    <a:pt x="698" y="373"/>
                  </a:lnTo>
                  <a:lnTo>
                    <a:pt x="696" y="372"/>
                  </a:lnTo>
                  <a:lnTo>
                    <a:pt x="695" y="372"/>
                  </a:lnTo>
                  <a:lnTo>
                    <a:pt x="694" y="371"/>
                  </a:lnTo>
                  <a:lnTo>
                    <a:pt x="693" y="371"/>
                  </a:lnTo>
                  <a:lnTo>
                    <a:pt x="691" y="370"/>
                  </a:lnTo>
                  <a:lnTo>
                    <a:pt x="690" y="370"/>
                  </a:lnTo>
                  <a:lnTo>
                    <a:pt x="689" y="369"/>
                  </a:lnTo>
                  <a:lnTo>
                    <a:pt x="687" y="369"/>
                  </a:lnTo>
                  <a:lnTo>
                    <a:pt x="685" y="368"/>
                  </a:lnTo>
                  <a:lnTo>
                    <a:pt x="685" y="367"/>
                  </a:lnTo>
                  <a:lnTo>
                    <a:pt x="683" y="367"/>
                  </a:lnTo>
                  <a:lnTo>
                    <a:pt x="681" y="366"/>
                  </a:lnTo>
                  <a:lnTo>
                    <a:pt x="680" y="365"/>
                  </a:lnTo>
                  <a:lnTo>
                    <a:pt x="678" y="365"/>
                  </a:lnTo>
                  <a:lnTo>
                    <a:pt x="677" y="364"/>
                  </a:lnTo>
                  <a:lnTo>
                    <a:pt x="675" y="364"/>
                  </a:lnTo>
                  <a:lnTo>
                    <a:pt x="674" y="364"/>
                  </a:lnTo>
                  <a:lnTo>
                    <a:pt x="672" y="363"/>
                  </a:lnTo>
                  <a:lnTo>
                    <a:pt x="671" y="363"/>
                  </a:lnTo>
                  <a:lnTo>
                    <a:pt x="668" y="362"/>
                  </a:lnTo>
                  <a:lnTo>
                    <a:pt x="667" y="361"/>
                  </a:lnTo>
                  <a:lnTo>
                    <a:pt x="666" y="361"/>
                  </a:lnTo>
                  <a:lnTo>
                    <a:pt x="664" y="360"/>
                  </a:lnTo>
                  <a:lnTo>
                    <a:pt x="662" y="359"/>
                  </a:lnTo>
                  <a:lnTo>
                    <a:pt x="661" y="358"/>
                  </a:lnTo>
                  <a:lnTo>
                    <a:pt x="659" y="358"/>
                  </a:lnTo>
                  <a:lnTo>
                    <a:pt x="658" y="357"/>
                  </a:lnTo>
                  <a:lnTo>
                    <a:pt x="656" y="357"/>
                  </a:lnTo>
                  <a:lnTo>
                    <a:pt x="654" y="356"/>
                  </a:lnTo>
                  <a:lnTo>
                    <a:pt x="652" y="355"/>
                  </a:lnTo>
                  <a:lnTo>
                    <a:pt x="650" y="355"/>
                  </a:lnTo>
                  <a:lnTo>
                    <a:pt x="649" y="355"/>
                  </a:lnTo>
                  <a:lnTo>
                    <a:pt x="649" y="354"/>
                  </a:lnTo>
                  <a:lnTo>
                    <a:pt x="649" y="353"/>
                  </a:lnTo>
                  <a:lnTo>
                    <a:pt x="648" y="353"/>
                  </a:lnTo>
                  <a:lnTo>
                    <a:pt x="648" y="352"/>
                  </a:lnTo>
                  <a:lnTo>
                    <a:pt x="647" y="352"/>
                  </a:lnTo>
                  <a:lnTo>
                    <a:pt x="647" y="351"/>
                  </a:lnTo>
                  <a:lnTo>
                    <a:pt x="646" y="350"/>
                  </a:lnTo>
                  <a:lnTo>
                    <a:pt x="646" y="349"/>
                  </a:lnTo>
                  <a:lnTo>
                    <a:pt x="644" y="348"/>
                  </a:lnTo>
                  <a:lnTo>
                    <a:pt x="644" y="347"/>
                  </a:lnTo>
                  <a:lnTo>
                    <a:pt x="642" y="347"/>
                  </a:lnTo>
                  <a:lnTo>
                    <a:pt x="642" y="346"/>
                  </a:lnTo>
                  <a:lnTo>
                    <a:pt x="641" y="346"/>
                  </a:lnTo>
                  <a:lnTo>
                    <a:pt x="640" y="345"/>
                  </a:lnTo>
                  <a:lnTo>
                    <a:pt x="640" y="344"/>
                  </a:lnTo>
                  <a:lnTo>
                    <a:pt x="639" y="343"/>
                  </a:lnTo>
                  <a:lnTo>
                    <a:pt x="638" y="342"/>
                  </a:lnTo>
                  <a:lnTo>
                    <a:pt x="637" y="341"/>
                  </a:lnTo>
                  <a:lnTo>
                    <a:pt x="636" y="340"/>
                  </a:lnTo>
                  <a:lnTo>
                    <a:pt x="635" y="339"/>
                  </a:lnTo>
                  <a:lnTo>
                    <a:pt x="634" y="338"/>
                  </a:lnTo>
                  <a:lnTo>
                    <a:pt x="633" y="338"/>
                  </a:lnTo>
                  <a:lnTo>
                    <a:pt x="632" y="337"/>
                  </a:lnTo>
                  <a:lnTo>
                    <a:pt x="631" y="337"/>
                  </a:lnTo>
                  <a:lnTo>
                    <a:pt x="613" y="329"/>
                  </a:lnTo>
                  <a:lnTo>
                    <a:pt x="612" y="329"/>
                  </a:lnTo>
                  <a:lnTo>
                    <a:pt x="612" y="328"/>
                  </a:lnTo>
                  <a:lnTo>
                    <a:pt x="611" y="328"/>
                  </a:lnTo>
                  <a:lnTo>
                    <a:pt x="610" y="328"/>
                  </a:lnTo>
                  <a:lnTo>
                    <a:pt x="611" y="327"/>
                  </a:lnTo>
                  <a:lnTo>
                    <a:pt x="610" y="327"/>
                  </a:lnTo>
                  <a:lnTo>
                    <a:pt x="611" y="326"/>
                  </a:lnTo>
                  <a:lnTo>
                    <a:pt x="612" y="323"/>
                  </a:lnTo>
                  <a:lnTo>
                    <a:pt x="609" y="321"/>
                  </a:lnTo>
                  <a:lnTo>
                    <a:pt x="607" y="321"/>
                  </a:lnTo>
                  <a:lnTo>
                    <a:pt x="605" y="319"/>
                  </a:lnTo>
                  <a:lnTo>
                    <a:pt x="604" y="319"/>
                  </a:lnTo>
                  <a:lnTo>
                    <a:pt x="602" y="318"/>
                  </a:lnTo>
                  <a:lnTo>
                    <a:pt x="599" y="316"/>
                  </a:lnTo>
                  <a:lnTo>
                    <a:pt x="597" y="315"/>
                  </a:lnTo>
                  <a:lnTo>
                    <a:pt x="595" y="314"/>
                  </a:lnTo>
                  <a:lnTo>
                    <a:pt x="594" y="312"/>
                  </a:lnTo>
                  <a:lnTo>
                    <a:pt x="591" y="312"/>
                  </a:lnTo>
                  <a:lnTo>
                    <a:pt x="589" y="310"/>
                  </a:lnTo>
                  <a:lnTo>
                    <a:pt x="587" y="310"/>
                  </a:lnTo>
                  <a:lnTo>
                    <a:pt x="586" y="309"/>
                  </a:lnTo>
                  <a:lnTo>
                    <a:pt x="584" y="308"/>
                  </a:lnTo>
                  <a:lnTo>
                    <a:pt x="582" y="307"/>
                  </a:lnTo>
                  <a:lnTo>
                    <a:pt x="579" y="306"/>
                  </a:lnTo>
                  <a:lnTo>
                    <a:pt x="577" y="305"/>
                  </a:lnTo>
                  <a:lnTo>
                    <a:pt x="576" y="304"/>
                  </a:lnTo>
                  <a:lnTo>
                    <a:pt x="574" y="303"/>
                  </a:lnTo>
                  <a:lnTo>
                    <a:pt x="572" y="302"/>
                  </a:lnTo>
                  <a:lnTo>
                    <a:pt x="570" y="302"/>
                  </a:lnTo>
                  <a:lnTo>
                    <a:pt x="568" y="301"/>
                  </a:lnTo>
                  <a:lnTo>
                    <a:pt x="567" y="300"/>
                  </a:lnTo>
                  <a:lnTo>
                    <a:pt x="565" y="300"/>
                  </a:lnTo>
                  <a:lnTo>
                    <a:pt x="563" y="298"/>
                  </a:lnTo>
                  <a:lnTo>
                    <a:pt x="561" y="297"/>
                  </a:lnTo>
                  <a:lnTo>
                    <a:pt x="559" y="297"/>
                  </a:lnTo>
                  <a:lnTo>
                    <a:pt x="558" y="296"/>
                  </a:lnTo>
                  <a:lnTo>
                    <a:pt x="557" y="295"/>
                  </a:lnTo>
                  <a:lnTo>
                    <a:pt x="554" y="295"/>
                  </a:lnTo>
                  <a:lnTo>
                    <a:pt x="553" y="294"/>
                  </a:lnTo>
                  <a:lnTo>
                    <a:pt x="551" y="293"/>
                  </a:lnTo>
                  <a:lnTo>
                    <a:pt x="550" y="293"/>
                  </a:lnTo>
                  <a:lnTo>
                    <a:pt x="426" y="11"/>
                  </a:lnTo>
                  <a:lnTo>
                    <a:pt x="427" y="10"/>
                  </a:lnTo>
                  <a:lnTo>
                    <a:pt x="427" y="9"/>
                  </a:lnTo>
                  <a:lnTo>
                    <a:pt x="427" y="8"/>
                  </a:lnTo>
                  <a:lnTo>
                    <a:pt x="426" y="8"/>
                  </a:lnTo>
                  <a:lnTo>
                    <a:pt x="427" y="7"/>
                  </a:lnTo>
                  <a:lnTo>
                    <a:pt x="426" y="7"/>
                  </a:lnTo>
                  <a:lnTo>
                    <a:pt x="425" y="7"/>
                  </a:lnTo>
                  <a:lnTo>
                    <a:pt x="423" y="7"/>
                  </a:lnTo>
                  <a:lnTo>
                    <a:pt x="423" y="6"/>
                  </a:lnTo>
                  <a:lnTo>
                    <a:pt x="422" y="6"/>
                  </a:lnTo>
                  <a:lnTo>
                    <a:pt x="422" y="5"/>
                  </a:lnTo>
                  <a:lnTo>
                    <a:pt x="421" y="5"/>
                  </a:lnTo>
                  <a:lnTo>
                    <a:pt x="421" y="4"/>
                  </a:lnTo>
                  <a:lnTo>
                    <a:pt x="420" y="4"/>
                  </a:lnTo>
                  <a:lnTo>
                    <a:pt x="419" y="3"/>
                  </a:lnTo>
                  <a:lnTo>
                    <a:pt x="418" y="3"/>
                  </a:lnTo>
                  <a:lnTo>
                    <a:pt x="417" y="2"/>
                  </a:lnTo>
                  <a:lnTo>
                    <a:pt x="416" y="2"/>
                  </a:lnTo>
                  <a:lnTo>
                    <a:pt x="416" y="1"/>
                  </a:lnTo>
                  <a:lnTo>
                    <a:pt x="415" y="1"/>
                  </a:lnTo>
                  <a:lnTo>
                    <a:pt x="414" y="0"/>
                  </a:lnTo>
                  <a:lnTo>
                    <a:pt x="413" y="0"/>
                  </a:lnTo>
                  <a:lnTo>
                    <a:pt x="412" y="0"/>
                  </a:lnTo>
                  <a:lnTo>
                    <a:pt x="411" y="0"/>
                  </a:lnTo>
                  <a:lnTo>
                    <a:pt x="410" y="0"/>
                  </a:lnTo>
                  <a:lnTo>
                    <a:pt x="409" y="0"/>
                  </a:lnTo>
                  <a:lnTo>
                    <a:pt x="408" y="0"/>
                  </a:lnTo>
                  <a:lnTo>
                    <a:pt x="406" y="0"/>
                  </a:lnTo>
                  <a:lnTo>
                    <a:pt x="405" y="0"/>
                  </a:lnTo>
                  <a:lnTo>
                    <a:pt x="403" y="0"/>
                  </a:lnTo>
                  <a:lnTo>
                    <a:pt x="401" y="0"/>
                  </a:lnTo>
                  <a:lnTo>
                    <a:pt x="343" y="14"/>
                  </a:lnTo>
                  <a:lnTo>
                    <a:pt x="342" y="14"/>
                  </a:lnTo>
                  <a:lnTo>
                    <a:pt x="342" y="15"/>
                  </a:lnTo>
                  <a:lnTo>
                    <a:pt x="342" y="14"/>
                  </a:lnTo>
                  <a:lnTo>
                    <a:pt x="342" y="15"/>
                  </a:lnTo>
                  <a:lnTo>
                    <a:pt x="341" y="16"/>
                  </a:lnTo>
                  <a:lnTo>
                    <a:pt x="340" y="17"/>
                  </a:lnTo>
                  <a:lnTo>
                    <a:pt x="338" y="17"/>
                  </a:lnTo>
                  <a:lnTo>
                    <a:pt x="336" y="22"/>
                  </a:lnTo>
                  <a:lnTo>
                    <a:pt x="338" y="23"/>
                  </a:lnTo>
                  <a:lnTo>
                    <a:pt x="324" y="102"/>
                  </a:lnTo>
                  <a:lnTo>
                    <a:pt x="289" y="191"/>
                  </a:lnTo>
                  <a:lnTo>
                    <a:pt x="243" y="173"/>
                  </a:lnTo>
                  <a:lnTo>
                    <a:pt x="230" y="139"/>
                  </a:lnTo>
                  <a:lnTo>
                    <a:pt x="228" y="133"/>
                  </a:lnTo>
                  <a:lnTo>
                    <a:pt x="243" y="139"/>
                  </a:lnTo>
                  <a:lnTo>
                    <a:pt x="186" y="41"/>
                  </a:lnTo>
                  <a:lnTo>
                    <a:pt x="185" y="40"/>
                  </a:lnTo>
                  <a:lnTo>
                    <a:pt x="185" y="39"/>
                  </a:lnTo>
                  <a:lnTo>
                    <a:pt x="184" y="38"/>
                  </a:lnTo>
                  <a:lnTo>
                    <a:pt x="184" y="37"/>
                  </a:lnTo>
                  <a:lnTo>
                    <a:pt x="183" y="36"/>
                  </a:lnTo>
                  <a:lnTo>
                    <a:pt x="182" y="35"/>
                  </a:lnTo>
                  <a:lnTo>
                    <a:pt x="181" y="35"/>
                  </a:lnTo>
                  <a:lnTo>
                    <a:pt x="180" y="35"/>
                  </a:lnTo>
                  <a:lnTo>
                    <a:pt x="180" y="34"/>
                  </a:lnTo>
                  <a:lnTo>
                    <a:pt x="179" y="33"/>
                  </a:lnTo>
                  <a:lnTo>
                    <a:pt x="178" y="33"/>
                  </a:lnTo>
                  <a:lnTo>
                    <a:pt x="177" y="33"/>
                  </a:lnTo>
                  <a:lnTo>
                    <a:pt x="176" y="32"/>
                  </a:lnTo>
                  <a:lnTo>
                    <a:pt x="175" y="32"/>
                  </a:lnTo>
                  <a:lnTo>
                    <a:pt x="173" y="31"/>
                  </a:lnTo>
                  <a:lnTo>
                    <a:pt x="172" y="31"/>
                  </a:lnTo>
                  <a:lnTo>
                    <a:pt x="171" y="31"/>
                  </a:lnTo>
                  <a:lnTo>
                    <a:pt x="169" y="31"/>
                  </a:lnTo>
                  <a:lnTo>
                    <a:pt x="168" y="31"/>
                  </a:lnTo>
                  <a:lnTo>
                    <a:pt x="135" y="36"/>
                  </a:lnTo>
                  <a:lnTo>
                    <a:pt x="135" y="37"/>
                  </a:lnTo>
                  <a:lnTo>
                    <a:pt x="135" y="36"/>
                  </a:lnTo>
                  <a:lnTo>
                    <a:pt x="135" y="37"/>
                  </a:lnTo>
                  <a:lnTo>
                    <a:pt x="134" y="37"/>
                  </a:lnTo>
                  <a:lnTo>
                    <a:pt x="134" y="38"/>
                  </a:lnTo>
                  <a:lnTo>
                    <a:pt x="133" y="38"/>
                  </a:lnTo>
                  <a:lnTo>
                    <a:pt x="132" y="39"/>
                  </a:lnTo>
                  <a:lnTo>
                    <a:pt x="131" y="40"/>
                  </a:lnTo>
                  <a:lnTo>
                    <a:pt x="130" y="41"/>
                  </a:lnTo>
                  <a:lnTo>
                    <a:pt x="130" y="42"/>
                  </a:lnTo>
                  <a:lnTo>
                    <a:pt x="130" y="43"/>
                  </a:lnTo>
                  <a:lnTo>
                    <a:pt x="129" y="44"/>
                  </a:lnTo>
                  <a:lnTo>
                    <a:pt x="128" y="44"/>
                  </a:lnTo>
                  <a:lnTo>
                    <a:pt x="128" y="46"/>
                  </a:lnTo>
                  <a:lnTo>
                    <a:pt x="128" y="47"/>
                  </a:lnTo>
                  <a:lnTo>
                    <a:pt x="128" y="48"/>
                  </a:lnTo>
                  <a:lnTo>
                    <a:pt x="127" y="49"/>
                  </a:lnTo>
                  <a:lnTo>
                    <a:pt x="127" y="51"/>
                  </a:lnTo>
                  <a:lnTo>
                    <a:pt x="126" y="52"/>
                  </a:lnTo>
                  <a:lnTo>
                    <a:pt x="126" y="53"/>
                  </a:lnTo>
                  <a:lnTo>
                    <a:pt x="114" y="133"/>
                  </a:lnTo>
                  <a:lnTo>
                    <a:pt x="107" y="131"/>
                  </a:lnTo>
                  <a:lnTo>
                    <a:pt x="150" y="179"/>
                  </a:lnTo>
                  <a:lnTo>
                    <a:pt x="175" y="189"/>
                  </a:lnTo>
                  <a:lnTo>
                    <a:pt x="144" y="183"/>
                  </a:lnTo>
                  <a:lnTo>
                    <a:pt x="130" y="217"/>
                  </a:lnTo>
                  <a:lnTo>
                    <a:pt x="162" y="237"/>
                  </a:lnTo>
                  <a:lnTo>
                    <a:pt x="126" y="230"/>
                  </a:lnTo>
                  <a:lnTo>
                    <a:pt x="126" y="232"/>
                  </a:lnTo>
                  <a:lnTo>
                    <a:pt x="125" y="234"/>
                  </a:lnTo>
                  <a:lnTo>
                    <a:pt x="123" y="237"/>
                  </a:lnTo>
                  <a:lnTo>
                    <a:pt x="155" y="256"/>
                  </a:lnTo>
                  <a:lnTo>
                    <a:pt x="117" y="250"/>
                  </a:lnTo>
                  <a:lnTo>
                    <a:pt x="105" y="284"/>
                  </a:lnTo>
                  <a:lnTo>
                    <a:pt x="133" y="302"/>
                  </a:lnTo>
                </a:path>
              </a:pathLst>
            </a:custGeom>
            <a:solidFill>
              <a:srgbClr val="E5E5E5"/>
            </a:solidFill>
            <a:ln w="12700" cap="rnd">
              <a:noFill/>
              <a:round/>
              <a:headEnd/>
              <a:tailEnd/>
            </a:ln>
          </p:spPr>
          <p:txBody>
            <a:bodyPr/>
            <a:lstStyle/>
            <a:p>
              <a:endParaRPr lang="en-US"/>
            </a:p>
          </p:txBody>
        </p:sp>
        <p:sp>
          <p:nvSpPr>
            <p:cNvPr id="47186" name="Freeform 51"/>
            <p:cNvSpPr>
              <a:spLocks noChangeAspect="1"/>
            </p:cNvSpPr>
            <p:nvPr/>
          </p:nvSpPr>
          <p:spPr bwMode="auto">
            <a:xfrm>
              <a:off x="54" y="1237"/>
              <a:ext cx="948" cy="605"/>
            </a:xfrm>
            <a:custGeom>
              <a:avLst/>
              <a:gdLst>
                <a:gd name="T0" fmla="*/ 49 w 948"/>
                <a:gd name="T1" fmla="*/ 301 h 605"/>
                <a:gd name="T2" fmla="*/ 0 w 948"/>
                <a:gd name="T3" fmla="*/ 381 h 605"/>
                <a:gd name="T4" fmla="*/ 0 w 948"/>
                <a:gd name="T5" fmla="*/ 387 h 605"/>
                <a:gd name="T6" fmla="*/ 32 w 948"/>
                <a:gd name="T7" fmla="*/ 419 h 605"/>
                <a:gd name="T8" fmla="*/ 41 w 948"/>
                <a:gd name="T9" fmla="*/ 417 h 605"/>
                <a:gd name="T10" fmla="*/ 171 w 948"/>
                <a:gd name="T11" fmla="*/ 357 h 605"/>
                <a:gd name="T12" fmla="*/ 141 w 948"/>
                <a:gd name="T13" fmla="*/ 532 h 605"/>
                <a:gd name="T14" fmla="*/ 139 w 948"/>
                <a:gd name="T15" fmla="*/ 540 h 605"/>
                <a:gd name="T16" fmla="*/ 140 w 948"/>
                <a:gd name="T17" fmla="*/ 543 h 605"/>
                <a:gd name="T18" fmla="*/ 185 w 948"/>
                <a:gd name="T19" fmla="*/ 600 h 605"/>
                <a:gd name="T20" fmla="*/ 194 w 948"/>
                <a:gd name="T21" fmla="*/ 602 h 605"/>
                <a:gd name="T22" fmla="*/ 199 w 948"/>
                <a:gd name="T23" fmla="*/ 602 h 605"/>
                <a:gd name="T24" fmla="*/ 497 w 948"/>
                <a:gd name="T25" fmla="*/ 476 h 605"/>
                <a:gd name="T26" fmla="*/ 541 w 948"/>
                <a:gd name="T27" fmla="*/ 488 h 605"/>
                <a:gd name="T28" fmla="*/ 572 w 948"/>
                <a:gd name="T29" fmla="*/ 491 h 605"/>
                <a:gd name="T30" fmla="*/ 590 w 948"/>
                <a:gd name="T31" fmla="*/ 492 h 605"/>
                <a:gd name="T32" fmla="*/ 606 w 948"/>
                <a:gd name="T33" fmla="*/ 496 h 605"/>
                <a:gd name="T34" fmla="*/ 639 w 948"/>
                <a:gd name="T35" fmla="*/ 508 h 605"/>
                <a:gd name="T36" fmla="*/ 670 w 948"/>
                <a:gd name="T37" fmla="*/ 515 h 605"/>
                <a:gd name="T38" fmla="*/ 814 w 948"/>
                <a:gd name="T39" fmla="*/ 528 h 605"/>
                <a:gd name="T40" fmla="*/ 864 w 948"/>
                <a:gd name="T41" fmla="*/ 541 h 605"/>
                <a:gd name="T42" fmla="*/ 906 w 948"/>
                <a:gd name="T43" fmla="*/ 545 h 605"/>
                <a:gd name="T44" fmla="*/ 936 w 948"/>
                <a:gd name="T45" fmla="*/ 547 h 605"/>
                <a:gd name="T46" fmla="*/ 947 w 948"/>
                <a:gd name="T47" fmla="*/ 546 h 605"/>
                <a:gd name="T48" fmla="*/ 908 w 948"/>
                <a:gd name="T49" fmla="*/ 514 h 605"/>
                <a:gd name="T50" fmla="*/ 873 w 948"/>
                <a:gd name="T51" fmla="*/ 490 h 605"/>
                <a:gd name="T52" fmla="*/ 846 w 948"/>
                <a:gd name="T53" fmla="*/ 477 h 605"/>
                <a:gd name="T54" fmla="*/ 836 w 948"/>
                <a:gd name="T55" fmla="*/ 472 h 605"/>
                <a:gd name="T56" fmla="*/ 721 w 948"/>
                <a:gd name="T57" fmla="*/ 385 h 605"/>
                <a:gd name="T58" fmla="*/ 681 w 948"/>
                <a:gd name="T59" fmla="*/ 366 h 605"/>
                <a:gd name="T60" fmla="*/ 656 w 948"/>
                <a:gd name="T61" fmla="*/ 357 h 605"/>
                <a:gd name="T62" fmla="*/ 643 w 948"/>
                <a:gd name="T63" fmla="*/ 347 h 605"/>
                <a:gd name="T64" fmla="*/ 633 w 948"/>
                <a:gd name="T65" fmla="*/ 338 h 605"/>
                <a:gd name="T66" fmla="*/ 611 w 948"/>
                <a:gd name="T67" fmla="*/ 328 h 605"/>
                <a:gd name="T68" fmla="*/ 604 w 948"/>
                <a:gd name="T69" fmla="*/ 318 h 605"/>
                <a:gd name="T70" fmla="*/ 571 w 948"/>
                <a:gd name="T71" fmla="*/ 302 h 605"/>
                <a:gd name="T72" fmla="*/ 550 w 948"/>
                <a:gd name="T73" fmla="*/ 293 h 605"/>
                <a:gd name="T74" fmla="*/ 426 w 948"/>
                <a:gd name="T75" fmla="*/ 8 h 605"/>
                <a:gd name="T76" fmla="*/ 423 w 948"/>
                <a:gd name="T77" fmla="*/ 7 h 605"/>
                <a:gd name="T78" fmla="*/ 417 w 948"/>
                <a:gd name="T79" fmla="*/ 2 h 605"/>
                <a:gd name="T80" fmla="*/ 401 w 948"/>
                <a:gd name="T81" fmla="*/ 0 h 605"/>
                <a:gd name="T82" fmla="*/ 340 w 948"/>
                <a:gd name="T83" fmla="*/ 16 h 605"/>
                <a:gd name="T84" fmla="*/ 338 w 948"/>
                <a:gd name="T85" fmla="*/ 23 h 605"/>
                <a:gd name="T86" fmla="*/ 229 w 948"/>
                <a:gd name="T87" fmla="*/ 139 h 605"/>
                <a:gd name="T88" fmla="*/ 184 w 948"/>
                <a:gd name="T89" fmla="*/ 39 h 605"/>
                <a:gd name="T90" fmla="*/ 176 w 948"/>
                <a:gd name="T91" fmla="*/ 32 h 605"/>
                <a:gd name="T92" fmla="*/ 134 w 948"/>
                <a:gd name="T93" fmla="*/ 36 h 605"/>
                <a:gd name="T94" fmla="*/ 129 w 948"/>
                <a:gd name="T95" fmla="*/ 44 h 605"/>
                <a:gd name="T96" fmla="*/ 106 w 948"/>
                <a:gd name="T97" fmla="*/ 130 h 605"/>
                <a:gd name="T98" fmla="*/ 130 w 948"/>
                <a:gd name="T99" fmla="*/ 217 h 605"/>
                <a:gd name="T100" fmla="*/ 124 w 948"/>
                <a:gd name="T101" fmla="*/ 234 h 605"/>
                <a:gd name="T102" fmla="*/ 104 w 948"/>
                <a:gd name="T103" fmla="*/ 284 h 6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48"/>
                <a:gd name="T157" fmla="*/ 0 h 605"/>
                <a:gd name="T158" fmla="*/ 948 w 948"/>
                <a:gd name="T159" fmla="*/ 605 h 60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48" h="605">
                  <a:moveTo>
                    <a:pt x="133" y="301"/>
                  </a:moveTo>
                  <a:lnTo>
                    <a:pt x="107" y="291"/>
                  </a:lnTo>
                  <a:lnTo>
                    <a:pt x="42" y="299"/>
                  </a:lnTo>
                  <a:lnTo>
                    <a:pt x="49" y="301"/>
                  </a:lnTo>
                  <a:lnTo>
                    <a:pt x="5" y="369"/>
                  </a:lnTo>
                  <a:lnTo>
                    <a:pt x="2" y="374"/>
                  </a:lnTo>
                  <a:lnTo>
                    <a:pt x="0" y="378"/>
                  </a:lnTo>
                  <a:lnTo>
                    <a:pt x="0" y="381"/>
                  </a:lnTo>
                  <a:lnTo>
                    <a:pt x="0" y="383"/>
                  </a:lnTo>
                  <a:lnTo>
                    <a:pt x="0" y="385"/>
                  </a:lnTo>
                  <a:lnTo>
                    <a:pt x="0" y="386"/>
                  </a:lnTo>
                  <a:lnTo>
                    <a:pt x="0" y="387"/>
                  </a:lnTo>
                  <a:lnTo>
                    <a:pt x="20" y="414"/>
                  </a:lnTo>
                  <a:lnTo>
                    <a:pt x="25" y="417"/>
                  </a:lnTo>
                  <a:lnTo>
                    <a:pt x="29" y="418"/>
                  </a:lnTo>
                  <a:lnTo>
                    <a:pt x="32" y="419"/>
                  </a:lnTo>
                  <a:lnTo>
                    <a:pt x="35" y="419"/>
                  </a:lnTo>
                  <a:lnTo>
                    <a:pt x="37" y="419"/>
                  </a:lnTo>
                  <a:lnTo>
                    <a:pt x="39" y="418"/>
                  </a:lnTo>
                  <a:lnTo>
                    <a:pt x="41" y="417"/>
                  </a:lnTo>
                  <a:lnTo>
                    <a:pt x="149" y="383"/>
                  </a:lnTo>
                  <a:lnTo>
                    <a:pt x="134" y="378"/>
                  </a:lnTo>
                  <a:lnTo>
                    <a:pt x="140" y="374"/>
                  </a:lnTo>
                  <a:lnTo>
                    <a:pt x="171" y="357"/>
                  </a:lnTo>
                  <a:lnTo>
                    <a:pt x="219" y="375"/>
                  </a:lnTo>
                  <a:lnTo>
                    <a:pt x="185" y="464"/>
                  </a:lnTo>
                  <a:lnTo>
                    <a:pt x="143" y="533"/>
                  </a:lnTo>
                  <a:lnTo>
                    <a:pt x="141" y="532"/>
                  </a:lnTo>
                  <a:lnTo>
                    <a:pt x="139" y="538"/>
                  </a:lnTo>
                  <a:lnTo>
                    <a:pt x="140" y="538"/>
                  </a:lnTo>
                  <a:lnTo>
                    <a:pt x="139" y="539"/>
                  </a:lnTo>
                  <a:lnTo>
                    <a:pt x="139" y="540"/>
                  </a:lnTo>
                  <a:lnTo>
                    <a:pt x="139" y="541"/>
                  </a:lnTo>
                  <a:lnTo>
                    <a:pt x="139" y="542"/>
                  </a:lnTo>
                  <a:lnTo>
                    <a:pt x="140" y="542"/>
                  </a:lnTo>
                  <a:lnTo>
                    <a:pt x="140" y="543"/>
                  </a:lnTo>
                  <a:lnTo>
                    <a:pt x="174" y="592"/>
                  </a:lnTo>
                  <a:lnTo>
                    <a:pt x="178" y="596"/>
                  </a:lnTo>
                  <a:lnTo>
                    <a:pt x="181" y="598"/>
                  </a:lnTo>
                  <a:lnTo>
                    <a:pt x="185" y="600"/>
                  </a:lnTo>
                  <a:lnTo>
                    <a:pt x="188" y="601"/>
                  </a:lnTo>
                  <a:lnTo>
                    <a:pt x="190" y="602"/>
                  </a:lnTo>
                  <a:lnTo>
                    <a:pt x="192" y="602"/>
                  </a:lnTo>
                  <a:lnTo>
                    <a:pt x="194" y="602"/>
                  </a:lnTo>
                  <a:lnTo>
                    <a:pt x="197" y="604"/>
                  </a:lnTo>
                  <a:lnTo>
                    <a:pt x="198" y="604"/>
                  </a:lnTo>
                  <a:lnTo>
                    <a:pt x="198" y="603"/>
                  </a:lnTo>
                  <a:lnTo>
                    <a:pt x="199" y="602"/>
                  </a:lnTo>
                  <a:lnTo>
                    <a:pt x="200" y="601"/>
                  </a:lnTo>
                  <a:lnTo>
                    <a:pt x="199" y="600"/>
                  </a:lnTo>
                  <a:lnTo>
                    <a:pt x="485" y="472"/>
                  </a:lnTo>
                  <a:lnTo>
                    <a:pt x="497" y="476"/>
                  </a:lnTo>
                  <a:lnTo>
                    <a:pt x="510" y="479"/>
                  </a:lnTo>
                  <a:lnTo>
                    <a:pt x="521" y="483"/>
                  </a:lnTo>
                  <a:lnTo>
                    <a:pt x="532" y="486"/>
                  </a:lnTo>
                  <a:lnTo>
                    <a:pt x="541" y="488"/>
                  </a:lnTo>
                  <a:lnTo>
                    <a:pt x="550" y="488"/>
                  </a:lnTo>
                  <a:lnTo>
                    <a:pt x="559" y="490"/>
                  </a:lnTo>
                  <a:lnTo>
                    <a:pt x="566" y="491"/>
                  </a:lnTo>
                  <a:lnTo>
                    <a:pt x="572" y="491"/>
                  </a:lnTo>
                  <a:lnTo>
                    <a:pt x="577" y="492"/>
                  </a:lnTo>
                  <a:lnTo>
                    <a:pt x="583" y="492"/>
                  </a:lnTo>
                  <a:lnTo>
                    <a:pt x="586" y="492"/>
                  </a:lnTo>
                  <a:lnTo>
                    <a:pt x="590" y="492"/>
                  </a:lnTo>
                  <a:lnTo>
                    <a:pt x="593" y="492"/>
                  </a:lnTo>
                  <a:lnTo>
                    <a:pt x="595" y="492"/>
                  </a:lnTo>
                  <a:lnTo>
                    <a:pt x="596" y="492"/>
                  </a:lnTo>
                  <a:lnTo>
                    <a:pt x="606" y="496"/>
                  </a:lnTo>
                  <a:lnTo>
                    <a:pt x="616" y="499"/>
                  </a:lnTo>
                  <a:lnTo>
                    <a:pt x="625" y="503"/>
                  </a:lnTo>
                  <a:lnTo>
                    <a:pt x="632" y="506"/>
                  </a:lnTo>
                  <a:lnTo>
                    <a:pt x="639" y="508"/>
                  </a:lnTo>
                  <a:lnTo>
                    <a:pt x="643" y="510"/>
                  </a:lnTo>
                  <a:lnTo>
                    <a:pt x="646" y="511"/>
                  </a:lnTo>
                  <a:lnTo>
                    <a:pt x="647" y="511"/>
                  </a:lnTo>
                  <a:lnTo>
                    <a:pt x="670" y="515"/>
                  </a:lnTo>
                  <a:lnTo>
                    <a:pt x="684" y="481"/>
                  </a:lnTo>
                  <a:lnTo>
                    <a:pt x="612" y="453"/>
                  </a:lnTo>
                  <a:lnTo>
                    <a:pt x="613" y="452"/>
                  </a:lnTo>
                  <a:lnTo>
                    <a:pt x="814" y="528"/>
                  </a:lnTo>
                  <a:lnTo>
                    <a:pt x="827" y="532"/>
                  </a:lnTo>
                  <a:lnTo>
                    <a:pt x="839" y="535"/>
                  </a:lnTo>
                  <a:lnTo>
                    <a:pt x="852" y="538"/>
                  </a:lnTo>
                  <a:lnTo>
                    <a:pt x="864" y="541"/>
                  </a:lnTo>
                  <a:lnTo>
                    <a:pt x="875" y="541"/>
                  </a:lnTo>
                  <a:lnTo>
                    <a:pt x="886" y="544"/>
                  </a:lnTo>
                  <a:lnTo>
                    <a:pt x="896" y="544"/>
                  </a:lnTo>
                  <a:lnTo>
                    <a:pt x="906" y="545"/>
                  </a:lnTo>
                  <a:lnTo>
                    <a:pt x="915" y="546"/>
                  </a:lnTo>
                  <a:lnTo>
                    <a:pt x="923" y="547"/>
                  </a:lnTo>
                  <a:lnTo>
                    <a:pt x="929" y="547"/>
                  </a:lnTo>
                  <a:lnTo>
                    <a:pt x="936" y="547"/>
                  </a:lnTo>
                  <a:lnTo>
                    <a:pt x="940" y="547"/>
                  </a:lnTo>
                  <a:lnTo>
                    <a:pt x="943" y="547"/>
                  </a:lnTo>
                  <a:lnTo>
                    <a:pt x="946" y="547"/>
                  </a:lnTo>
                  <a:lnTo>
                    <a:pt x="947" y="546"/>
                  </a:lnTo>
                  <a:lnTo>
                    <a:pt x="937" y="537"/>
                  </a:lnTo>
                  <a:lnTo>
                    <a:pt x="927" y="529"/>
                  </a:lnTo>
                  <a:lnTo>
                    <a:pt x="917" y="521"/>
                  </a:lnTo>
                  <a:lnTo>
                    <a:pt x="908" y="514"/>
                  </a:lnTo>
                  <a:lnTo>
                    <a:pt x="898" y="506"/>
                  </a:lnTo>
                  <a:lnTo>
                    <a:pt x="889" y="501"/>
                  </a:lnTo>
                  <a:lnTo>
                    <a:pt x="881" y="495"/>
                  </a:lnTo>
                  <a:lnTo>
                    <a:pt x="873" y="490"/>
                  </a:lnTo>
                  <a:lnTo>
                    <a:pt x="865" y="486"/>
                  </a:lnTo>
                  <a:lnTo>
                    <a:pt x="857" y="482"/>
                  </a:lnTo>
                  <a:lnTo>
                    <a:pt x="852" y="479"/>
                  </a:lnTo>
                  <a:lnTo>
                    <a:pt x="846" y="477"/>
                  </a:lnTo>
                  <a:lnTo>
                    <a:pt x="842" y="474"/>
                  </a:lnTo>
                  <a:lnTo>
                    <a:pt x="838" y="473"/>
                  </a:lnTo>
                  <a:lnTo>
                    <a:pt x="837" y="472"/>
                  </a:lnTo>
                  <a:lnTo>
                    <a:pt x="836" y="472"/>
                  </a:lnTo>
                  <a:lnTo>
                    <a:pt x="634" y="395"/>
                  </a:lnTo>
                  <a:lnTo>
                    <a:pt x="635" y="391"/>
                  </a:lnTo>
                  <a:lnTo>
                    <a:pt x="707" y="419"/>
                  </a:lnTo>
                  <a:lnTo>
                    <a:pt x="721" y="385"/>
                  </a:lnTo>
                  <a:lnTo>
                    <a:pt x="698" y="373"/>
                  </a:lnTo>
                  <a:lnTo>
                    <a:pt x="693" y="371"/>
                  </a:lnTo>
                  <a:lnTo>
                    <a:pt x="687" y="368"/>
                  </a:lnTo>
                  <a:lnTo>
                    <a:pt x="681" y="366"/>
                  </a:lnTo>
                  <a:lnTo>
                    <a:pt x="675" y="364"/>
                  </a:lnTo>
                  <a:lnTo>
                    <a:pt x="668" y="362"/>
                  </a:lnTo>
                  <a:lnTo>
                    <a:pt x="662" y="359"/>
                  </a:lnTo>
                  <a:lnTo>
                    <a:pt x="656" y="357"/>
                  </a:lnTo>
                  <a:lnTo>
                    <a:pt x="649" y="355"/>
                  </a:lnTo>
                  <a:lnTo>
                    <a:pt x="648" y="352"/>
                  </a:lnTo>
                  <a:lnTo>
                    <a:pt x="645" y="349"/>
                  </a:lnTo>
                  <a:lnTo>
                    <a:pt x="643" y="347"/>
                  </a:lnTo>
                  <a:lnTo>
                    <a:pt x="640" y="346"/>
                  </a:lnTo>
                  <a:lnTo>
                    <a:pt x="639" y="343"/>
                  </a:lnTo>
                  <a:lnTo>
                    <a:pt x="636" y="340"/>
                  </a:lnTo>
                  <a:lnTo>
                    <a:pt x="633" y="338"/>
                  </a:lnTo>
                  <a:lnTo>
                    <a:pt x="631" y="337"/>
                  </a:lnTo>
                  <a:lnTo>
                    <a:pt x="613" y="329"/>
                  </a:lnTo>
                  <a:lnTo>
                    <a:pt x="612" y="329"/>
                  </a:lnTo>
                  <a:lnTo>
                    <a:pt x="611" y="328"/>
                  </a:lnTo>
                  <a:lnTo>
                    <a:pt x="610" y="328"/>
                  </a:lnTo>
                  <a:lnTo>
                    <a:pt x="610" y="326"/>
                  </a:lnTo>
                  <a:lnTo>
                    <a:pt x="611" y="323"/>
                  </a:lnTo>
                  <a:lnTo>
                    <a:pt x="604" y="318"/>
                  </a:lnTo>
                  <a:lnTo>
                    <a:pt x="595" y="314"/>
                  </a:lnTo>
                  <a:lnTo>
                    <a:pt x="587" y="310"/>
                  </a:lnTo>
                  <a:lnTo>
                    <a:pt x="579" y="306"/>
                  </a:lnTo>
                  <a:lnTo>
                    <a:pt x="571" y="302"/>
                  </a:lnTo>
                  <a:lnTo>
                    <a:pt x="564" y="299"/>
                  </a:lnTo>
                  <a:lnTo>
                    <a:pt x="558" y="296"/>
                  </a:lnTo>
                  <a:lnTo>
                    <a:pt x="551" y="293"/>
                  </a:lnTo>
                  <a:lnTo>
                    <a:pt x="550" y="293"/>
                  </a:lnTo>
                  <a:lnTo>
                    <a:pt x="425" y="11"/>
                  </a:lnTo>
                  <a:lnTo>
                    <a:pt x="426" y="11"/>
                  </a:lnTo>
                  <a:lnTo>
                    <a:pt x="426" y="9"/>
                  </a:lnTo>
                  <a:lnTo>
                    <a:pt x="426" y="8"/>
                  </a:lnTo>
                  <a:lnTo>
                    <a:pt x="427" y="8"/>
                  </a:lnTo>
                  <a:lnTo>
                    <a:pt x="426" y="8"/>
                  </a:lnTo>
                  <a:lnTo>
                    <a:pt x="425" y="7"/>
                  </a:lnTo>
                  <a:lnTo>
                    <a:pt x="423" y="7"/>
                  </a:lnTo>
                  <a:lnTo>
                    <a:pt x="422" y="6"/>
                  </a:lnTo>
                  <a:lnTo>
                    <a:pt x="422" y="5"/>
                  </a:lnTo>
                  <a:lnTo>
                    <a:pt x="420" y="4"/>
                  </a:lnTo>
                  <a:lnTo>
                    <a:pt x="417" y="2"/>
                  </a:lnTo>
                  <a:lnTo>
                    <a:pt x="414" y="1"/>
                  </a:lnTo>
                  <a:lnTo>
                    <a:pt x="411" y="0"/>
                  </a:lnTo>
                  <a:lnTo>
                    <a:pt x="406" y="0"/>
                  </a:lnTo>
                  <a:lnTo>
                    <a:pt x="401" y="0"/>
                  </a:lnTo>
                  <a:lnTo>
                    <a:pt x="342" y="13"/>
                  </a:lnTo>
                  <a:lnTo>
                    <a:pt x="342" y="14"/>
                  </a:lnTo>
                  <a:lnTo>
                    <a:pt x="341" y="15"/>
                  </a:lnTo>
                  <a:lnTo>
                    <a:pt x="340" y="16"/>
                  </a:lnTo>
                  <a:lnTo>
                    <a:pt x="340" y="17"/>
                  </a:lnTo>
                  <a:lnTo>
                    <a:pt x="338" y="17"/>
                  </a:lnTo>
                  <a:lnTo>
                    <a:pt x="336" y="22"/>
                  </a:lnTo>
                  <a:lnTo>
                    <a:pt x="338" y="23"/>
                  </a:lnTo>
                  <a:lnTo>
                    <a:pt x="324" y="102"/>
                  </a:lnTo>
                  <a:lnTo>
                    <a:pt x="289" y="191"/>
                  </a:lnTo>
                  <a:lnTo>
                    <a:pt x="242" y="173"/>
                  </a:lnTo>
                  <a:lnTo>
                    <a:pt x="229" y="139"/>
                  </a:lnTo>
                  <a:lnTo>
                    <a:pt x="227" y="133"/>
                  </a:lnTo>
                  <a:lnTo>
                    <a:pt x="243" y="139"/>
                  </a:lnTo>
                  <a:lnTo>
                    <a:pt x="185" y="41"/>
                  </a:lnTo>
                  <a:lnTo>
                    <a:pt x="184" y="39"/>
                  </a:lnTo>
                  <a:lnTo>
                    <a:pt x="183" y="37"/>
                  </a:lnTo>
                  <a:lnTo>
                    <a:pt x="182" y="35"/>
                  </a:lnTo>
                  <a:lnTo>
                    <a:pt x="180" y="34"/>
                  </a:lnTo>
                  <a:lnTo>
                    <a:pt x="176" y="32"/>
                  </a:lnTo>
                  <a:lnTo>
                    <a:pt x="172" y="31"/>
                  </a:lnTo>
                  <a:lnTo>
                    <a:pt x="168" y="30"/>
                  </a:lnTo>
                  <a:lnTo>
                    <a:pt x="135" y="36"/>
                  </a:lnTo>
                  <a:lnTo>
                    <a:pt x="134" y="36"/>
                  </a:lnTo>
                  <a:lnTo>
                    <a:pt x="133" y="37"/>
                  </a:lnTo>
                  <a:lnTo>
                    <a:pt x="131" y="39"/>
                  </a:lnTo>
                  <a:lnTo>
                    <a:pt x="130" y="41"/>
                  </a:lnTo>
                  <a:lnTo>
                    <a:pt x="129" y="44"/>
                  </a:lnTo>
                  <a:lnTo>
                    <a:pt x="127" y="48"/>
                  </a:lnTo>
                  <a:lnTo>
                    <a:pt x="126" y="53"/>
                  </a:lnTo>
                  <a:lnTo>
                    <a:pt x="113" y="133"/>
                  </a:lnTo>
                  <a:lnTo>
                    <a:pt x="106" y="130"/>
                  </a:lnTo>
                  <a:lnTo>
                    <a:pt x="149" y="179"/>
                  </a:lnTo>
                  <a:lnTo>
                    <a:pt x="175" y="188"/>
                  </a:lnTo>
                  <a:lnTo>
                    <a:pt x="143" y="183"/>
                  </a:lnTo>
                  <a:lnTo>
                    <a:pt x="130" y="217"/>
                  </a:lnTo>
                  <a:lnTo>
                    <a:pt x="162" y="237"/>
                  </a:lnTo>
                  <a:lnTo>
                    <a:pt x="126" y="230"/>
                  </a:lnTo>
                  <a:lnTo>
                    <a:pt x="125" y="232"/>
                  </a:lnTo>
                  <a:lnTo>
                    <a:pt x="124" y="234"/>
                  </a:lnTo>
                  <a:lnTo>
                    <a:pt x="123" y="237"/>
                  </a:lnTo>
                  <a:lnTo>
                    <a:pt x="155" y="256"/>
                  </a:lnTo>
                  <a:lnTo>
                    <a:pt x="117" y="249"/>
                  </a:lnTo>
                  <a:lnTo>
                    <a:pt x="104" y="284"/>
                  </a:lnTo>
                  <a:lnTo>
                    <a:pt x="133" y="301"/>
                  </a:lnTo>
                </a:path>
              </a:pathLst>
            </a:custGeom>
            <a:noFill/>
            <a:ln w="12700" cap="rnd">
              <a:solidFill>
                <a:srgbClr val="000000"/>
              </a:solidFill>
              <a:round/>
              <a:headEnd/>
              <a:tailEnd/>
            </a:ln>
          </p:spPr>
          <p:txBody>
            <a:bodyPr/>
            <a:lstStyle/>
            <a:p>
              <a:endParaRPr lang="en-US"/>
            </a:p>
          </p:txBody>
        </p:sp>
        <p:sp>
          <p:nvSpPr>
            <p:cNvPr id="47187" name="Freeform 52"/>
            <p:cNvSpPr>
              <a:spLocks noChangeAspect="1"/>
            </p:cNvSpPr>
            <p:nvPr/>
          </p:nvSpPr>
          <p:spPr bwMode="auto">
            <a:xfrm>
              <a:off x="660" y="1646"/>
              <a:ext cx="175" cy="86"/>
            </a:xfrm>
            <a:custGeom>
              <a:avLst/>
              <a:gdLst>
                <a:gd name="T0" fmla="*/ 58 w 175"/>
                <a:gd name="T1" fmla="*/ 50 h 86"/>
                <a:gd name="T2" fmla="*/ 26 w 175"/>
                <a:gd name="T3" fmla="*/ 37 h 86"/>
                <a:gd name="T4" fmla="*/ 24 w 175"/>
                <a:gd name="T5" fmla="*/ 36 h 86"/>
                <a:gd name="T6" fmla="*/ 22 w 175"/>
                <a:gd name="T7" fmla="*/ 35 h 86"/>
                <a:gd name="T8" fmla="*/ 19 w 175"/>
                <a:gd name="T9" fmla="*/ 34 h 86"/>
                <a:gd name="T10" fmla="*/ 17 w 175"/>
                <a:gd name="T11" fmla="*/ 32 h 86"/>
                <a:gd name="T12" fmla="*/ 13 w 175"/>
                <a:gd name="T13" fmla="*/ 30 h 86"/>
                <a:gd name="T14" fmla="*/ 11 w 175"/>
                <a:gd name="T15" fmla="*/ 29 h 86"/>
                <a:gd name="T16" fmla="*/ 8 w 175"/>
                <a:gd name="T17" fmla="*/ 26 h 86"/>
                <a:gd name="T18" fmla="*/ 6 w 175"/>
                <a:gd name="T19" fmla="*/ 24 h 86"/>
                <a:gd name="T20" fmla="*/ 3 w 175"/>
                <a:gd name="T21" fmla="*/ 22 h 86"/>
                <a:gd name="T22" fmla="*/ 1 w 175"/>
                <a:gd name="T23" fmla="*/ 19 h 86"/>
                <a:gd name="T24" fmla="*/ 0 w 175"/>
                <a:gd name="T25" fmla="*/ 16 h 86"/>
                <a:gd name="T26" fmla="*/ 0 w 175"/>
                <a:gd name="T27" fmla="*/ 13 h 86"/>
                <a:gd name="T28" fmla="*/ 0 w 175"/>
                <a:gd name="T29" fmla="*/ 9 h 86"/>
                <a:gd name="T30" fmla="*/ 1 w 175"/>
                <a:gd name="T31" fmla="*/ 7 h 86"/>
                <a:gd name="T32" fmla="*/ 2 w 175"/>
                <a:gd name="T33" fmla="*/ 4 h 86"/>
                <a:gd name="T34" fmla="*/ 5 w 175"/>
                <a:gd name="T35" fmla="*/ 3 h 86"/>
                <a:gd name="T36" fmla="*/ 7 w 175"/>
                <a:gd name="T37" fmla="*/ 1 h 86"/>
                <a:gd name="T38" fmla="*/ 10 w 175"/>
                <a:gd name="T39" fmla="*/ 0 h 86"/>
                <a:gd name="T40" fmla="*/ 13 w 175"/>
                <a:gd name="T41" fmla="*/ 0 h 86"/>
                <a:gd name="T42" fmla="*/ 17 w 175"/>
                <a:gd name="T43" fmla="*/ 0 h 86"/>
                <a:gd name="T44" fmla="*/ 20 w 175"/>
                <a:gd name="T45" fmla="*/ 0 h 86"/>
                <a:gd name="T46" fmla="*/ 24 w 175"/>
                <a:gd name="T47" fmla="*/ 0 h 86"/>
                <a:gd name="T48" fmla="*/ 27 w 175"/>
                <a:gd name="T49" fmla="*/ 0 h 86"/>
                <a:gd name="T50" fmla="*/ 30 w 175"/>
                <a:gd name="T51" fmla="*/ 1 h 86"/>
                <a:gd name="T52" fmla="*/ 32 w 175"/>
                <a:gd name="T53" fmla="*/ 2 h 86"/>
                <a:gd name="T54" fmla="*/ 35 w 175"/>
                <a:gd name="T55" fmla="*/ 3 h 86"/>
                <a:gd name="T56" fmla="*/ 37 w 175"/>
                <a:gd name="T57" fmla="*/ 3 h 86"/>
                <a:gd name="T58" fmla="*/ 39 w 175"/>
                <a:gd name="T59" fmla="*/ 4 h 86"/>
                <a:gd name="T60" fmla="*/ 71 w 175"/>
                <a:gd name="T61" fmla="*/ 17 h 86"/>
                <a:gd name="T62" fmla="*/ 140 w 175"/>
                <a:gd name="T63" fmla="*/ 42 h 86"/>
                <a:gd name="T64" fmla="*/ 157 w 175"/>
                <a:gd name="T65" fmla="*/ 49 h 86"/>
                <a:gd name="T66" fmla="*/ 159 w 175"/>
                <a:gd name="T67" fmla="*/ 50 h 86"/>
                <a:gd name="T68" fmla="*/ 160 w 175"/>
                <a:gd name="T69" fmla="*/ 51 h 86"/>
                <a:gd name="T70" fmla="*/ 162 w 175"/>
                <a:gd name="T71" fmla="*/ 51 h 86"/>
                <a:gd name="T72" fmla="*/ 164 w 175"/>
                <a:gd name="T73" fmla="*/ 53 h 86"/>
                <a:gd name="T74" fmla="*/ 165 w 175"/>
                <a:gd name="T75" fmla="*/ 54 h 86"/>
                <a:gd name="T76" fmla="*/ 167 w 175"/>
                <a:gd name="T77" fmla="*/ 56 h 86"/>
                <a:gd name="T78" fmla="*/ 170 w 175"/>
                <a:gd name="T79" fmla="*/ 58 h 86"/>
                <a:gd name="T80" fmla="*/ 171 w 175"/>
                <a:gd name="T81" fmla="*/ 59 h 86"/>
                <a:gd name="T82" fmla="*/ 172 w 175"/>
                <a:gd name="T83" fmla="*/ 61 h 86"/>
                <a:gd name="T84" fmla="*/ 173 w 175"/>
                <a:gd name="T85" fmla="*/ 62 h 86"/>
                <a:gd name="T86" fmla="*/ 173 w 175"/>
                <a:gd name="T87" fmla="*/ 62 h 86"/>
                <a:gd name="T88" fmla="*/ 165 w 175"/>
                <a:gd name="T89" fmla="*/ 83 h 86"/>
                <a:gd name="T90" fmla="*/ 164 w 175"/>
                <a:gd name="T91" fmla="*/ 84 h 86"/>
                <a:gd name="T92" fmla="*/ 161 w 175"/>
                <a:gd name="T93" fmla="*/ 84 h 86"/>
                <a:gd name="T94" fmla="*/ 158 w 175"/>
                <a:gd name="T95" fmla="*/ 84 h 86"/>
                <a:gd name="T96" fmla="*/ 157 w 175"/>
                <a:gd name="T97" fmla="*/ 84 h 86"/>
                <a:gd name="T98" fmla="*/ 155 w 175"/>
                <a:gd name="T99" fmla="*/ 84 h 86"/>
                <a:gd name="T100" fmla="*/ 153 w 175"/>
                <a:gd name="T101" fmla="*/ 84 h 86"/>
                <a:gd name="T102" fmla="*/ 151 w 175"/>
                <a:gd name="T103" fmla="*/ 84 h 86"/>
                <a:gd name="T104" fmla="*/ 149 w 175"/>
                <a:gd name="T105" fmla="*/ 84 h 86"/>
                <a:gd name="T106" fmla="*/ 148 w 175"/>
                <a:gd name="T107" fmla="*/ 84 h 86"/>
                <a:gd name="T108" fmla="*/ 146 w 175"/>
                <a:gd name="T109" fmla="*/ 83 h 86"/>
                <a:gd name="T110" fmla="*/ 144 w 175"/>
                <a:gd name="T111" fmla="*/ 83 h 86"/>
                <a:gd name="T112" fmla="*/ 128 w 175"/>
                <a:gd name="T113" fmla="*/ 76 h 8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5"/>
                <a:gd name="T172" fmla="*/ 0 h 86"/>
                <a:gd name="T173" fmla="*/ 175 w 175"/>
                <a:gd name="T174" fmla="*/ 86 h 8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5" h="86">
                  <a:moveTo>
                    <a:pt x="121" y="74"/>
                  </a:moveTo>
                  <a:lnTo>
                    <a:pt x="58" y="50"/>
                  </a:lnTo>
                  <a:lnTo>
                    <a:pt x="56" y="49"/>
                  </a:lnTo>
                  <a:lnTo>
                    <a:pt x="26" y="37"/>
                  </a:lnTo>
                  <a:lnTo>
                    <a:pt x="25" y="37"/>
                  </a:lnTo>
                  <a:lnTo>
                    <a:pt x="24" y="36"/>
                  </a:lnTo>
                  <a:lnTo>
                    <a:pt x="23" y="36"/>
                  </a:lnTo>
                  <a:lnTo>
                    <a:pt x="22" y="35"/>
                  </a:lnTo>
                  <a:lnTo>
                    <a:pt x="21" y="35"/>
                  </a:lnTo>
                  <a:lnTo>
                    <a:pt x="19" y="34"/>
                  </a:lnTo>
                  <a:lnTo>
                    <a:pt x="18" y="34"/>
                  </a:lnTo>
                  <a:lnTo>
                    <a:pt x="17" y="32"/>
                  </a:lnTo>
                  <a:lnTo>
                    <a:pt x="15" y="32"/>
                  </a:lnTo>
                  <a:lnTo>
                    <a:pt x="13" y="30"/>
                  </a:lnTo>
                  <a:lnTo>
                    <a:pt x="12" y="29"/>
                  </a:lnTo>
                  <a:lnTo>
                    <a:pt x="11" y="29"/>
                  </a:lnTo>
                  <a:lnTo>
                    <a:pt x="9" y="28"/>
                  </a:lnTo>
                  <a:lnTo>
                    <a:pt x="8" y="26"/>
                  </a:lnTo>
                  <a:lnTo>
                    <a:pt x="7" y="25"/>
                  </a:lnTo>
                  <a:lnTo>
                    <a:pt x="6" y="24"/>
                  </a:lnTo>
                  <a:lnTo>
                    <a:pt x="5" y="23"/>
                  </a:lnTo>
                  <a:lnTo>
                    <a:pt x="3" y="22"/>
                  </a:lnTo>
                  <a:lnTo>
                    <a:pt x="2" y="21"/>
                  </a:lnTo>
                  <a:lnTo>
                    <a:pt x="1" y="19"/>
                  </a:lnTo>
                  <a:lnTo>
                    <a:pt x="0" y="17"/>
                  </a:lnTo>
                  <a:lnTo>
                    <a:pt x="0" y="16"/>
                  </a:lnTo>
                  <a:lnTo>
                    <a:pt x="0" y="14"/>
                  </a:lnTo>
                  <a:lnTo>
                    <a:pt x="0" y="13"/>
                  </a:lnTo>
                  <a:lnTo>
                    <a:pt x="0" y="11"/>
                  </a:lnTo>
                  <a:lnTo>
                    <a:pt x="0" y="9"/>
                  </a:lnTo>
                  <a:lnTo>
                    <a:pt x="0" y="8"/>
                  </a:lnTo>
                  <a:lnTo>
                    <a:pt x="1" y="7"/>
                  </a:lnTo>
                  <a:lnTo>
                    <a:pt x="1" y="6"/>
                  </a:lnTo>
                  <a:lnTo>
                    <a:pt x="2" y="4"/>
                  </a:lnTo>
                  <a:lnTo>
                    <a:pt x="3" y="3"/>
                  </a:lnTo>
                  <a:lnTo>
                    <a:pt x="5" y="3"/>
                  </a:lnTo>
                  <a:lnTo>
                    <a:pt x="6" y="2"/>
                  </a:lnTo>
                  <a:lnTo>
                    <a:pt x="7" y="1"/>
                  </a:lnTo>
                  <a:lnTo>
                    <a:pt x="9" y="1"/>
                  </a:lnTo>
                  <a:lnTo>
                    <a:pt x="10" y="0"/>
                  </a:lnTo>
                  <a:lnTo>
                    <a:pt x="12" y="0"/>
                  </a:lnTo>
                  <a:lnTo>
                    <a:pt x="13" y="0"/>
                  </a:lnTo>
                  <a:lnTo>
                    <a:pt x="15" y="0"/>
                  </a:lnTo>
                  <a:lnTo>
                    <a:pt x="17" y="0"/>
                  </a:lnTo>
                  <a:lnTo>
                    <a:pt x="18" y="0"/>
                  </a:lnTo>
                  <a:lnTo>
                    <a:pt x="20" y="0"/>
                  </a:lnTo>
                  <a:lnTo>
                    <a:pt x="22" y="0"/>
                  </a:lnTo>
                  <a:lnTo>
                    <a:pt x="24" y="0"/>
                  </a:lnTo>
                  <a:lnTo>
                    <a:pt x="25" y="0"/>
                  </a:lnTo>
                  <a:lnTo>
                    <a:pt x="27" y="0"/>
                  </a:lnTo>
                  <a:lnTo>
                    <a:pt x="28" y="0"/>
                  </a:lnTo>
                  <a:lnTo>
                    <a:pt x="30" y="1"/>
                  </a:lnTo>
                  <a:lnTo>
                    <a:pt x="31" y="1"/>
                  </a:lnTo>
                  <a:lnTo>
                    <a:pt x="32" y="2"/>
                  </a:lnTo>
                  <a:lnTo>
                    <a:pt x="34" y="2"/>
                  </a:lnTo>
                  <a:lnTo>
                    <a:pt x="35" y="3"/>
                  </a:lnTo>
                  <a:lnTo>
                    <a:pt x="36" y="3"/>
                  </a:lnTo>
                  <a:lnTo>
                    <a:pt x="37" y="3"/>
                  </a:lnTo>
                  <a:lnTo>
                    <a:pt x="38" y="4"/>
                  </a:lnTo>
                  <a:lnTo>
                    <a:pt x="39" y="4"/>
                  </a:lnTo>
                  <a:lnTo>
                    <a:pt x="70" y="16"/>
                  </a:lnTo>
                  <a:lnTo>
                    <a:pt x="71" y="17"/>
                  </a:lnTo>
                  <a:lnTo>
                    <a:pt x="134" y="40"/>
                  </a:lnTo>
                  <a:lnTo>
                    <a:pt x="140" y="42"/>
                  </a:lnTo>
                  <a:lnTo>
                    <a:pt x="156" y="49"/>
                  </a:lnTo>
                  <a:lnTo>
                    <a:pt x="157" y="49"/>
                  </a:lnTo>
                  <a:lnTo>
                    <a:pt x="158" y="50"/>
                  </a:lnTo>
                  <a:lnTo>
                    <a:pt x="159" y="50"/>
                  </a:lnTo>
                  <a:lnTo>
                    <a:pt x="159" y="51"/>
                  </a:lnTo>
                  <a:lnTo>
                    <a:pt x="160" y="51"/>
                  </a:lnTo>
                  <a:lnTo>
                    <a:pt x="161" y="51"/>
                  </a:lnTo>
                  <a:lnTo>
                    <a:pt x="162" y="51"/>
                  </a:lnTo>
                  <a:lnTo>
                    <a:pt x="163" y="52"/>
                  </a:lnTo>
                  <a:lnTo>
                    <a:pt x="164" y="53"/>
                  </a:lnTo>
                  <a:lnTo>
                    <a:pt x="165" y="53"/>
                  </a:lnTo>
                  <a:lnTo>
                    <a:pt x="165" y="54"/>
                  </a:lnTo>
                  <a:lnTo>
                    <a:pt x="167" y="55"/>
                  </a:lnTo>
                  <a:lnTo>
                    <a:pt x="167" y="56"/>
                  </a:lnTo>
                  <a:lnTo>
                    <a:pt x="169" y="57"/>
                  </a:lnTo>
                  <a:lnTo>
                    <a:pt x="170" y="58"/>
                  </a:lnTo>
                  <a:lnTo>
                    <a:pt x="170" y="59"/>
                  </a:lnTo>
                  <a:lnTo>
                    <a:pt x="171" y="59"/>
                  </a:lnTo>
                  <a:lnTo>
                    <a:pt x="171" y="60"/>
                  </a:lnTo>
                  <a:lnTo>
                    <a:pt x="172" y="61"/>
                  </a:lnTo>
                  <a:lnTo>
                    <a:pt x="173" y="61"/>
                  </a:lnTo>
                  <a:lnTo>
                    <a:pt x="173" y="62"/>
                  </a:lnTo>
                  <a:lnTo>
                    <a:pt x="174" y="62"/>
                  </a:lnTo>
                  <a:lnTo>
                    <a:pt x="173" y="62"/>
                  </a:lnTo>
                  <a:lnTo>
                    <a:pt x="173" y="63"/>
                  </a:lnTo>
                  <a:lnTo>
                    <a:pt x="165" y="83"/>
                  </a:lnTo>
                  <a:lnTo>
                    <a:pt x="164" y="83"/>
                  </a:lnTo>
                  <a:lnTo>
                    <a:pt x="164" y="84"/>
                  </a:lnTo>
                  <a:lnTo>
                    <a:pt x="162" y="84"/>
                  </a:lnTo>
                  <a:lnTo>
                    <a:pt x="161" y="84"/>
                  </a:lnTo>
                  <a:lnTo>
                    <a:pt x="160" y="84"/>
                  </a:lnTo>
                  <a:lnTo>
                    <a:pt x="158" y="84"/>
                  </a:lnTo>
                  <a:lnTo>
                    <a:pt x="157" y="85"/>
                  </a:lnTo>
                  <a:lnTo>
                    <a:pt x="157" y="84"/>
                  </a:lnTo>
                  <a:lnTo>
                    <a:pt x="156" y="85"/>
                  </a:lnTo>
                  <a:lnTo>
                    <a:pt x="155" y="84"/>
                  </a:lnTo>
                  <a:lnTo>
                    <a:pt x="154" y="84"/>
                  </a:lnTo>
                  <a:lnTo>
                    <a:pt x="153" y="84"/>
                  </a:lnTo>
                  <a:lnTo>
                    <a:pt x="152" y="84"/>
                  </a:lnTo>
                  <a:lnTo>
                    <a:pt x="151" y="84"/>
                  </a:lnTo>
                  <a:lnTo>
                    <a:pt x="150" y="84"/>
                  </a:lnTo>
                  <a:lnTo>
                    <a:pt x="149" y="84"/>
                  </a:lnTo>
                  <a:lnTo>
                    <a:pt x="149" y="83"/>
                  </a:lnTo>
                  <a:lnTo>
                    <a:pt x="148" y="84"/>
                  </a:lnTo>
                  <a:lnTo>
                    <a:pt x="147" y="83"/>
                  </a:lnTo>
                  <a:lnTo>
                    <a:pt x="146" y="83"/>
                  </a:lnTo>
                  <a:lnTo>
                    <a:pt x="145" y="83"/>
                  </a:lnTo>
                  <a:lnTo>
                    <a:pt x="144" y="83"/>
                  </a:lnTo>
                  <a:lnTo>
                    <a:pt x="144" y="82"/>
                  </a:lnTo>
                  <a:lnTo>
                    <a:pt x="128" y="76"/>
                  </a:lnTo>
                  <a:lnTo>
                    <a:pt x="121" y="74"/>
                  </a:lnTo>
                </a:path>
              </a:pathLst>
            </a:custGeom>
            <a:solidFill>
              <a:srgbClr val="50667C"/>
            </a:solidFill>
            <a:ln w="12700" cap="rnd">
              <a:noFill/>
              <a:round/>
              <a:headEnd/>
              <a:tailEnd/>
            </a:ln>
          </p:spPr>
          <p:txBody>
            <a:bodyPr/>
            <a:lstStyle/>
            <a:p>
              <a:endParaRPr lang="en-US"/>
            </a:p>
          </p:txBody>
        </p:sp>
        <p:sp>
          <p:nvSpPr>
            <p:cNvPr id="47188" name="Freeform 53"/>
            <p:cNvSpPr>
              <a:spLocks noChangeAspect="1"/>
            </p:cNvSpPr>
            <p:nvPr/>
          </p:nvSpPr>
          <p:spPr bwMode="auto">
            <a:xfrm>
              <a:off x="531" y="1638"/>
              <a:ext cx="136" cy="93"/>
            </a:xfrm>
            <a:custGeom>
              <a:avLst/>
              <a:gdLst>
                <a:gd name="T0" fmla="*/ 51 w 136"/>
                <a:gd name="T1" fmla="*/ 0 h 93"/>
                <a:gd name="T2" fmla="*/ 28 w 136"/>
                <a:gd name="T3" fmla="*/ 56 h 93"/>
                <a:gd name="T4" fmla="*/ 120 w 136"/>
                <a:gd name="T5" fmla="*/ 92 h 93"/>
                <a:gd name="T6" fmla="*/ 135 w 136"/>
                <a:gd name="T7" fmla="*/ 54 h 93"/>
                <a:gd name="T8" fmla="*/ 0 w 136"/>
                <a:gd name="T9" fmla="*/ 1 h 93"/>
                <a:gd name="T10" fmla="*/ 0 60000 65536"/>
                <a:gd name="T11" fmla="*/ 0 60000 65536"/>
                <a:gd name="T12" fmla="*/ 0 60000 65536"/>
                <a:gd name="T13" fmla="*/ 0 60000 65536"/>
                <a:gd name="T14" fmla="*/ 0 60000 65536"/>
                <a:gd name="T15" fmla="*/ 0 w 136"/>
                <a:gd name="T16" fmla="*/ 0 h 93"/>
                <a:gd name="T17" fmla="*/ 136 w 136"/>
                <a:gd name="T18" fmla="*/ 93 h 93"/>
              </a:gdLst>
              <a:ahLst/>
              <a:cxnLst>
                <a:cxn ang="T10">
                  <a:pos x="T0" y="T1"/>
                </a:cxn>
                <a:cxn ang="T11">
                  <a:pos x="T2" y="T3"/>
                </a:cxn>
                <a:cxn ang="T12">
                  <a:pos x="T4" y="T5"/>
                </a:cxn>
                <a:cxn ang="T13">
                  <a:pos x="T6" y="T7"/>
                </a:cxn>
                <a:cxn ang="T14">
                  <a:pos x="T8" y="T9"/>
                </a:cxn>
              </a:cxnLst>
              <a:rect l="T15" t="T16" r="T17" b="T18"/>
              <a:pathLst>
                <a:path w="136" h="93">
                  <a:moveTo>
                    <a:pt x="51" y="0"/>
                  </a:moveTo>
                  <a:lnTo>
                    <a:pt x="28" y="56"/>
                  </a:lnTo>
                  <a:lnTo>
                    <a:pt x="120" y="92"/>
                  </a:lnTo>
                  <a:lnTo>
                    <a:pt x="135" y="54"/>
                  </a:lnTo>
                  <a:lnTo>
                    <a:pt x="0" y="1"/>
                  </a:lnTo>
                </a:path>
              </a:pathLst>
            </a:custGeom>
            <a:noFill/>
            <a:ln w="12700" cap="rnd">
              <a:solidFill>
                <a:srgbClr val="000000"/>
              </a:solidFill>
              <a:round/>
              <a:headEnd/>
              <a:tailEnd/>
            </a:ln>
          </p:spPr>
          <p:txBody>
            <a:bodyPr/>
            <a:lstStyle/>
            <a:p>
              <a:endParaRPr lang="en-US"/>
            </a:p>
          </p:txBody>
        </p:sp>
        <p:sp>
          <p:nvSpPr>
            <p:cNvPr id="47189" name="Freeform 54"/>
            <p:cNvSpPr>
              <a:spLocks noChangeAspect="1"/>
            </p:cNvSpPr>
            <p:nvPr/>
          </p:nvSpPr>
          <p:spPr bwMode="auto">
            <a:xfrm>
              <a:off x="678" y="1616"/>
              <a:ext cx="20" cy="20"/>
            </a:xfrm>
            <a:custGeom>
              <a:avLst/>
              <a:gdLst>
                <a:gd name="T0" fmla="*/ 0 w 20"/>
                <a:gd name="T1" fmla="*/ 13 h 20"/>
                <a:gd name="T2" fmla="*/ 5 w 20"/>
                <a:gd name="T3" fmla="*/ 0 h 20"/>
                <a:gd name="T4" fmla="*/ 19 w 20"/>
                <a:gd name="T5" fmla="*/ 5 h 20"/>
                <a:gd name="T6" fmla="*/ 13 w 20"/>
                <a:gd name="T7" fmla="*/ 19 h 20"/>
                <a:gd name="T8" fmla="*/ 0 w 20"/>
                <a:gd name="T9" fmla="*/ 13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0" y="13"/>
                  </a:moveTo>
                  <a:lnTo>
                    <a:pt x="5" y="0"/>
                  </a:lnTo>
                  <a:lnTo>
                    <a:pt x="19" y="5"/>
                  </a:lnTo>
                  <a:lnTo>
                    <a:pt x="13" y="19"/>
                  </a:lnTo>
                  <a:lnTo>
                    <a:pt x="0" y="13"/>
                  </a:lnTo>
                </a:path>
              </a:pathLst>
            </a:custGeom>
            <a:solidFill>
              <a:srgbClr val="000000"/>
            </a:solidFill>
            <a:ln w="12700" cap="rnd">
              <a:noFill/>
              <a:round/>
              <a:headEnd/>
              <a:tailEnd/>
            </a:ln>
          </p:spPr>
          <p:txBody>
            <a:bodyPr/>
            <a:lstStyle/>
            <a:p>
              <a:endParaRPr lang="en-US"/>
            </a:p>
          </p:txBody>
        </p:sp>
        <p:sp>
          <p:nvSpPr>
            <p:cNvPr id="47190" name="Freeform 55"/>
            <p:cNvSpPr>
              <a:spLocks noChangeAspect="1"/>
            </p:cNvSpPr>
            <p:nvPr/>
          </p:nvSpPr>
          <p:spPr bwMode="auto">
            <a:xfrm>
              <a:off x="678" y="1616"/>
              <a:ext cx="20" cy="20"/>
            </a:xfrm>
            <a:custGeom>
              <a:avLst/>
              <a:gdLst>
                <a:gd name="T0" fmla="*/ 0 w 20"/>
                <a:gd name="T1" fmla="*/ 13 h 20"/>
                <a:gd name="T2" fmla="*/ 5 w 20"/>
                <a:gd name="T3" fmla="*/ 0 h 20"/>
                <a:gd name="T4" fmla="*/ 19 w 20"/>
                <a:gd name="T5" fmla="*/ 5 h 20"/>
                <a:gd name="T6" fmla="*/ 13 w 20"/>
                <a:gd name="T7" fmla="*/ 19 h 20"/>
                <a:gd name="T8" fmla="*/ 0 w 20"/>
                <a:gd name="T9" fmla="*/ 13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0" y="13"/>
                  </a:moveTo>
                  <a:lnTo>
                    <a:pt x="5" y="0"/>
                  </a:lnTo>
                  <a:lnTo>
                    <a:pt x="19" y="5"/>
                  </a:lnTo>
                  <a:lnTo>
                    <a:pt x="13" y="19"/>
                  </a:lnTo>
                  <a:lnTo>
                    <a:pt x="0" y="13"/>
                  </a:lnTo>
                </a:path>
              </a:pathLst>
            </a:custGeom>
            <a:noFill/>
            <a:ln w="12700" cap="rnd">
              <a:solidFill>
                <a:srgbClr val="000000"/>
              </a:solidFill>
              <a:round/>
              <a:headEnd/>
              <a:tailEnd/>
            </a:ln>
          </p:spPr>
          <p:txBody>
            <a:bodyPr/>
            <a:lstStyle/>
            <a:p>
              <a:endParaRPr lang="en-US"/>
            </a:p>
          </p:txBody>
        </p:sp>
        <p:sp>
          <p:nvSpPr>
            <p:cNvPr id="47191" name="Freeform 56"/>
            <p:cNvSpPr>
              <a:spLocks noChangeAspect="1"/>
            </p:cNvSpPr>
            <p:nvPr/>
          </p:nvSpPr>
          <p:spPr bwMode="auto">
            <a:xfrm>
              <a:off x="686" y="1583"/>
              <a:ext cx="17" cy="44"/>
            </a:xfrm>
            <a:custGeom>
              <a:avLst/>
              <a:gdLst>
                <a:gd name="T0" fmla="*/ 0 w 17"/>
                <a:gd name="T1" fmla="*/ 43 h 44"/>
                <a:gd name="T2" fmla="*/ 16 w 17"/>
                <a:gd name="T3" fmla="*/ 10 h 44"/>
                <a:gd name="T4" fmla="*/ 2 w 17"/>
                <a:gd name="T5" fmla="*/ 0 h 44"/>
                <a:gd name="T6" fmla="*/ 0 60000 65536"/>
                <a:gd name="T7" fmla="*/ 0 60000 65536"/>
                <a:gd name="T8" fmla="*/ 0 60000 65536"/>
                <a:gd name="T9" fmla="*/ 0 w 17"/>
                <a:gd name="T10" fmla="*/ 0 h 44"/>
                <a:gd name="T11" fmla="*/ 17 w 17"/>
                <a:gd name="T12" fmla="*/ 44 h 44"/>
              </a:gdLst>
              <a:ahLst/>
              <a:cxnLst>
                <a:cxn ang="T6">
                  <a:pos x="T0" y="T1"/>
                </a:cxn>
                <a:cxn ang="T7">
                  <a:pos x="T2" y="T3"/>
                </a:cxn>
                <a:cxn ang="T8">
                  <a:pos x="T4" y="T5"/>
                </a:cxn>
              </a:cxnLst>
              <a:rect l="T9" t="T10" r="T11" b="T12"/>
              <a:pathLst>
                <a:path w="17" h="44">
                  <a:moveTo>
                    <a:pt x="0" y="43"/>
                  </a:moveTo>
                  <a:lnTo>
                    <a:pt x="16" y="10"/>
                  </a:lnTo>
                  <a:lnTo>
                    <a:pt x="2" y="0"/>
                  </a:lnTo>
                </a:path>
              </a:pathLst>
            </a:custGeom>
            <a:noFill/>
            <a:ln w="12700" cap="rnd">
              <a:solidFill>
                <a:srgbClr val="000000"/>
              </a:solidFill>
              <a:round/>
              <a:headEnd/>
              <a:tailEnd/>
            </a:ln>
          </p:spPr>
          <p:txBody>
            <a:bodyPr/>
            <a:lstStyle/>
            <a:p>
              <a:endParaRPr lang="en-US"/>
            </a:p>
          </p:txBody>
        </p:sp>
        <p:sp>
          <p:nvSpPr>
            <p:cNvPr id="47192" name="Line 57"/>
            <p:cNvSpPr>
              <a:spLocks noChangeAspect="1" noChangeShapeType="1"/>
            </p:cNvSpPr>
            <p:nvPr/>
          </p:nvSpPr>
          <p:spPr bwMode="auto">
            <a:xfrm flipH="1" flipV="1">
              <a:off x="424" y="1508"/>
              <a:ext cx="210" cy="85"/>
            </a:xfrm>
            <a:prstGeom prst="line">
              <a:avLst/>
            </a:prstGeom>
            <a:noFill/>
            <a:ln w="12700">
              <a:solidFill>
                <a:srgbClr val="000000"/>
              </a:solidFill>
              <a:round/>
              <a:headEnd/>
              <a:tailEnd/>
            </a:ln>
          </p:spPr>
          <p:txBody>
            <a:bodyPr wrap="none" anchor="ctr"/>
            <a:lstStyle/>
            <a:p>
              <a:endParaRPr lang="en-US"/>
            </a:p>
          </p:txBody>
        </p:sp>
        <p:sp>
          <p:nvSpPr>
            <p:cNvPr id="47193" name="Line 58"/>
            <p:cNvSpPr>
              <a:spLocks noChangeAspect="1" noChangeShapeType="1"/>
            </p:cNvSpPr>
            <p:nvPr/>
          </p:nvSpPr>
          <p:spPr bwMode="auto">
            <a:xfrm flipH="1" flipV="1">
              <a:off x="389" y="1599"/>
              <a:ext cx="211" cy="85"/>
            </a:xfrm>
            <a:prstGeom prst="line">
              <a:avLst/>
            </a:prstGeom>
            <a:noFill/>
            <a:ln w="12700">
              <a:solidFill>
                <a:srgbClr val="000000"/>
              </a:solidFill>
              <a:round/>
              <a:headEnd/>
              <a:tailEnd/>
            </a:ln>
          </p:spPr>
          <p:txBody>
            <a:bodyPr wrap="none" anchor="ctr"/>
            <a:lstStyle/>
            <a:p>
              <a:endParaRPr lang="en-US"/>
            </a:p>
          </p:txBody>
        </p:sp>
        <p:sp>
          <p:nvSpPr>
            <p:cNvPr id="47194" name="Freeform 59"/>
            <p:cNvSpPr>
              <a:spLocks noChangeAspect="1"/>
            </p:cNvSpPr>
            <p:nvPr/>
          </p:nvSpPr>
          <p:spPr bwMode="auto">
            <a:xfrm>
              <a:off x="579" y="1530"/>
              <a:ext cx="29" cy="74"/>
            </a:xfrm>
            <a:custGeom>
              <a:avLst/>
              <a:gdLst>
                <a:gd name="T0" fmla="*/ 28 w 29"/>
                <a:gd name="T1" fmla="*/ 0 h 74"/>
                <a:gd name="T2" fmla="*/ 18 w 29"/>
                <a:gd name="T3" fmla="*/ 23 h 74"/>
                <a:gd name="T4" fmla="*/ 0 w 29"/>
                <a:gd name="T5" fmla="*/ 73 h 74"/>
                <a:gd name="T6" fmla="*/ 0 60000 65536"/>
                <a:gd name="T7" fmla="*/ 0 60000 65536"/>
                <a:gd name="T8" fmla="*/ 0 60000 65536"/>
                <a:gd name="T9" fmla="*/ 0 w 29"/>
                <a:gd name="T10" fmla="*/ 0 h 74"/>
                <a:gd name="T11" fmla="*/ 29 w 29"/>
                <a:gd name="T12" fmla="*/ 74 h 74"/>
              </a:gdLst>
              <a:ahLst/>
              <a:cxnLst>
                <a:cxn ang="T6">
                  <a:pos x="T0" y="T1"/>
                </a:cxn>
                <a:cxn ang="T7">
                  <a:pos x="T2" y="T3"/>
                </a:cxn>
                <a:cxn ang="T8">
                  <a:pos x="T4" y="T5"/>
                </a:cxn>
              </a:cxnLst>
              <a:rect l="T9" t="T10" r="T11" b="T12"/>
              <a:pathLst>
                <a:path w="29" h="74">
                  <a:moveTo>
                    <a:pt x="28" y="0"/>
                  </a:moveTo>
                  <a:lnTo>
                    <a:pt x="18" y="23"/>
                  </a:lnTo>
                  <a:lnTo>
                    <a:pt x="0" y="73"/>
                  </a:lnTo>
                </a:path>
              </a:pathLst>
            </a:custGeom>
            <a:noFill/>
            <a:ln w="12700" cap="rnd">
              <a:solidFill>
                <a:srgbClr val="000000"/>
              </a:solidFill>
              <a:round/>
              <a:headEnd/>
              <a:tailEnd/>
            </a:ln>
          </p:spPr>
          <p:txBody>
            <a:bodyPr/>
            <a:lstStyle/>
            <a:p>
              <a:endParaRPr lang="en-US"/>
            </a:p>
          </p:txBody>
        </p:sp>
        <p:sp>
          <p:nvSpPr>
            <p:cNvPr id="47195" name="Freeform 60"/>
            <p:cNvSpPr>
              <a:spLocks noChangeAspect="1"/>
            </p:cNvSpPr>
            <p:nvPr/>
          </p:nvSpPr>
          <p:spPr bwMode="auto">
            <a:xfrm>
              <a:off x="545" y="1604"/>
              <a:ext cx="34" cy="87"/>
            </a:xfrm>
            <a:custGeom>
              <a:avLst/>
              <a:gdLst>
                <a:gd name="T0" fmla="*/ 33 w 34"/>
                <a:gd name="T1" fmla="*/ 0 h 87"/>
                <a:gd name="T2" fmla="*/ 6 w 34"/>
                <a:gd name="T3" fmla="*/ 69 h 87"/>
                <a:gd name="T4" fmla="*/ 2 w 34"/>
                <a:gd name="T5" fmla="*/ 80 h 87"/>
                <a:gd name="T6" fmla="*/ 0 w 34"/>
                <a:gd name="T7" fmla="*/ 86 h 87"/>
                <a:gd name="T8" fmla="*/ 0 60000 65536"/>
                <a:gd name="T9" fmla="*/ 0 60000 65536"/>
                <a:gd name="T10" fmla="*/ 0 60000 65536"/>
                <a:gd name="T11" fmla="*/ 0 60000 65536"/>
                <a:gd name="T12" fmla="*/ 0 w 34"/>
                <a:gd name="T13" fmla="*/ 0 h 87"/>
                <a:gd name="T14" fmla="*/ 34 w 34"/>
                <a:gd name="T15" fmla="*/ 87 h 87"/>
              </a:gdLst>
              <a:ahLst/>
              <a:cxnLst>
                <a:cxn ang="T8">
                  <a:pos x="T0" y="T1"/>
                </a:cxn>
                <a:cxn ang="T9">
                  <a:pos x="T2" y="T3"/>
                </a:cxn>
                <a:cxn ang="T10">
                  <a:pos x="T4" y="T5"/>
                </a:cxn>
                <a:cxn ang="T11">
                  <a:pos x="T6" y="T7"/>
                </a:cxn>
              </a:cxnLst>
              <a:rect l="T12" t="T13" r="T14" b="T15"/>
              <a:pathLst>
                <a:path w="34" h="87">
                  <a:moveTo>
                    <a:pt x="33" y="0"/>
                  </a:moveTo>
                  <a:lnTo>
                    <a:pt x="6" y="69"/>
                  </a:lnTo>
                  <a:lnTo>
                    <a:pt x="2" y="80"/>
                  </a:lnTo>
                  <a:lnTo>
                    <a:pt x="0" y="86"/>
                  </a:lnTo>
                </a:path>
              </a:pathLst>
            </a:custGeom>
            <a:noFill/>
            <a:ln w="12700" cap="rnd">
              <a:solidFill>
                <a:srgbClr val="000000"/>
              </a:solidFill>
              <a:round/>
              <a:headEnd/>
              <a:tailEnd/>
            </a:ln>
          </p:spPr>
          <p:txBody>
            <a:bodyPr/>
            <a:lstStyle/>
            <a:p>
              <a:endParaRPr lang="en-US"/>
            </a:p>
          </p:txBody>
        </p:sp>
        <p:sp>
          <p:nvSpPr>
            <p:cNvPr id="47196" name="Line 61"/>
            <p:cNvSpPr>
              <a:spLocks noChangeAspect="1" noChangeShapeType="1"/>
            </p:cNvSpPr>
            <p:nvPr/>
          </p:nvSpPr>
          <p:spPr bwMode="auto">
            <a:xfrm flipH="1">
              <a:off x="750" y="1622"/>
              <a:ext cx="21" cy="26"/>
            </a:xfrm>
            <a:prstGeom prst="line">
              <a:avLst/>
            </a:prstGeom>
            <a:noFill/>
            <a:ln w="12700">
              <a:solidFill>
                <a:srgbClr val="000000"/>
              </a:solidFill>
              <a:round/>
              <a:headEnd/>
              <a:tailEnd/>
            </a:ln>
          </p:spPr>
          <p:txBody>
            <a:bodyPr wrap="none" anchor="ctr"/>
            <a:lstStyle/>
            <a:p>
              <a:endParaRPr lang="en-US"/>
            </a:p>
          </p:txBody>
        </p:sp>
        <p:sp>
          <p:nvSpPr>
            <p:cNvPr id="47197" name="Freeform 62"/>
            <p:cNvSpPr>
              <a:spLocks noChangeAspect="1"/>
            </p:cNvSpPr>
            <p:nvPr/>
          </p:nvSpPr>
          <p:spPr bwMode="auto">
            <a:xfrm>
              <a:off x="619" y="1618"/>
              <a:ext cx="73" cy="17"/>
            </a:xfrm>
            <a:custGeom>
              <a:avLst/>
              <a:gdLst>
                <a:gd name="T0" fmla="*/ 72 w 73"/>
                <a:gd name="T1" fmla="*/ 12 h 17"/>
                <a:gd name="T2" fmla="*/ 49 w 73"/>
                <a:gd name="T3" fmla="*/ 2 h 17"/>
                <a:gd name="T4" fmla="*/ 48 w 73"/>
                <a:gd name="T5" fmla="*/ 3 h 17"/>
                <a:gd name="T6" fmla="*/ 47 w 73"/>
                <a:gd name="T7" fmla="*/ 3 h 17"/>
                <a:gd name="T8" fmla="*/ 46 w 73"/>
                <a:gd name="T9" fmla="*/ 2 h 17"/>
                <a:gd name="T10" fmla="*/ 45 w 73"/>
                <a:gd name="T11" fmla="*/ 3 h 17"/>
                <a:gd name="T12" fmla="*/ 45 w 73"/>
                <a:gd name="T13" fmla="*/ 2 h 17"/>
                <a:gd name="T14" fmla="*/ 43 w 73"/>
                <a:gd name="T15" fmla="*/ 3 h 17"/>
                <a:gd name="T16" fmla="*/ 42 w 73"/>
                <a:gd name="T17" fmla="*/ 2 h 17"/>
                <a:gd name="T18" fmla="*/ 40 w 73"/>
                <a:gd name="T19" fmla="*/ 3 h 17"/>
                <a:gd name="T20" fmla="*/ 38 w 73"/>
                <a:gd name="T21" fmla="*/ 3 h 17"/>
                <a:gd name="T22" fmla="*/ 36 w 73"/>
                <a:gd name="T23" fmla="*/ 2 h 17"/>
                <a:gd name="T24" fmla="*/ 35 w 73"/>
                <a:gd name="T25" fmla="*/ 2 h 17"/>
                <a:gd name="T26" fmla="*/ 33 w 73"/>
                <a:gd name="T27" fmla="*/ 2 h 17"/>
                <a:gd name="T28" fmla="*/ 31 w 73"/>
                <a:gd name="T29" fmla="*/ 3 h 17"/>
                <a:gd name="T30" fmla="*/ 29 w 73"/>
                <a:gd name="T31" fmla="*/ 2 h 17"/>
                <a:gd name="T32" fmla="*/ 27 w 73"/>
                <a:gd name="T33" fmla="*/ 2 h 17"/>
                <a:gd name="T34" fmla="*/ 25 w 73"/>
                <a:gd name="T35" fmla="*/ 2 h 17"/>
                <a:gd name="T36" fmla="*/ 23 w 73"/>
                <a:gd name="T37" fmla="*/ 2 h 17"/>
                <a:gd name="T38" fmla="*/ 21 w 73"/>
                <a:gd name="T39" fmla="*/ 2 h 17"/>
                <a:gd name="T40" fmla="*/ 18 w 73"/>
                <a:gd name="T41" fmla="*/ 1 h 17"/>
                <a:gd name="T42" fmla="*/ 17 w 73"/>
                <a:gd name="T43" fmla="*/ 1 h 17"/>
                <a:gd name="T44" fmla="*/ 15 w 73"/>
                <a:gd name="T45" fmla="*/ 1 h 17"/>
                <a:gd name="T46" fmla="*/ 13 w 73"/>
                <a:gd name="T47" fmla="*/ 0 h 17"/>
                <a:gd name="T48" fmla="*/ 10 w 73"/>
                <a:gd name="T49" fmla="*/ 0 h 17"/>
                <a:gd name="T50" fmla="*/ 9 w 73"/>
                <a:gd name="T51" fmla="*/ 1 h 17"/>
                <a:gd name="T52" fmla="*/ 7 w 73"/>
                <a:gd name="T53" fmla="*/ 0 h 17"/>
                <a:gd name="T54" fmla="*/ 5 w 73"/>
                <a:gd name="T55" fmla="*/ 0 h 17"/>
                <a:gd name="T56" fmla="*/ 4 w 73"/>
                <a:gd name="T57" fmla="*/ 0 h 17"/>
                <a:gd name="T58" fmla="*/ 2 w 73"/>
                <a:gd name="T59" fmla="*/ 0 h 17"/>
                <a:gd name="T60" fmla="*/ 0 w 73"/>
                <a:gd name="T61" fmla="*/ 0 h 17"/>
                <a:gd name="T62" fmla="*/ 63 w 73"/>
                <a:gd name="T63" fmla="*/ 12 h 17"/>
                <a:gd name="T64" fmla="*/ 70 w 73"/>
                <a:gd name="T65" fmla="*/ 16 h 17"/>
                <a:gd name="T66" fmla="*/ 72 w 73"/>
                <a:gd name="T67" fmla="*/ 12 h 1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3"/>
                <a:gd name="T103" fmla="*/ 0 h 17"/>
                <a:gd name="T104" fmla="*/ 73 w 73"/>
                <a:gd name="T105" fmla="*/ 17 h 1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3" h="17">
                  <a:moveTo>
                    <a:pt x="72" y="12"/>
                  </a:moveTo>
                  <a:lnTo>
                    <a:pt x="49" y="2"/>
                  </a:lnTo>
                  <a:lnTo>
                    <a:pt x="48" y="3"/>
                  </a:lnTo>
                  <a:lnTo>
                    <a:pt x="47" y="3"/>
                  </a:lnTo>
                  <a:lnTo>
                    <a:pt x="46" y="2"/>
                  </a:lnTo>
                  <a:lnTo>
                    <a:pt x="45" y="3"/>
                  </a:lnTo>
                  <a:lnTo>
                    <a:pt x="45" y="2"/>
                  </a:lnTo>
                  <a:lnTo>
                    <a:pt x="43" y="3"/>
                  </a:lnTo>
                  <a:lnTo>
                    <a:pt x="42" y="2"/>
                  </a:lnTo>
                  <a:lnTo>
                    <a:pt x="40" y="3"/>
                  </a:lnTo>
                  <a:lnTo>
                    <a:pt x="38" y="3"/>
                  </a:lnTo>
                  <a:lnTo>
                    <a:pt x="36" y="2"/>
                  </a:lnTo>
                  <a:lnTo>
                    <a:pt x="35" y="2"/>
                  </a:lnTo>
                  <a:lnTo>
                    <a:pt x="33" y="2"/>
                  </a:lnTo>
                  <a:lnTo>
                    <a:pt x="31" y="3"/>
                  </a:lnTo>
                  <a:lnTo>
                    <a:pt x="29" y="2"/>
                  </a:lnTo>
                  <a:lnTo>
                    <a:pt x="27" y="2"/>
                  </a:lnTo>
                  <a:lnTo>
                    <a:pt x="25" y="2"/>
                  </a:lnTo>
                  <a:lnTo>
                    <a:pt x="23" y="2"/>
                  </a:lnTo>
                  <a:lnTo>
                    <a:pt x="21" y="2"/>
                  </a:lnTo>
                  <a:lnTo>
                    <a:pt x="18" y="1"/>
                  </a:lnTo>
                  <a:lnTo>
                    <a:pt x="17" y="1"/>
                  </a:lnTo>
                  <a:lnTo>
                    <a:pt x="15" y="1"/>
                  </a:lnTo>
                  <a:lnTo>
                    <a:pt x="13" y="0"/>
                  </a:lnTo>
                  <a:lnTo>
                    <a:pt x="10" y="0"/>
                  </a:lnTo>
                  <a:lnTo>
                    <a:pt x="9" y="1"/>
                  </a:lnTo>
                  <a:lnTo>
                    <a:pt x="7" y="0"/>
                  </a:lnTo>
                  <a:lnTo>
                    <a:pt x="5" y="0"/>
                  </a:lnTo>
                  <a:lnTo>
                    <a:pt x="4" y="0"/>
                  </a:lnTo>
                  <a:lnTo>
                    <a:pt x="2" y="0"/>
                  </a:lnTo>
                  <a:lnTo>
                    <a:pt x="0" y="0"/>
                  </a:lnTo>
                  <a:lnTo>
                    <a:pt x="63" y="12"/>
                  </a:lnTo>
                  <a:lnTo>
                    <a:pt x="70" y="16"/>
                  </a:lnTo>
                  <a:lnTo>
                    <a:pt x="72" y="12"/>
                  </a:lnTo>
                </a:path>
              </a:pathLst>
            </a:custGeom>
            <a:solidFill>
              <a:srgbClr val="4C4C4C"/>
            </a:solidFill>
            <a:ln w="12700" cap="rnd">
              <a:noFill/>
              <a:round/>
              <a:headEnd/>
              <a:tailEnd/>
            </a:ln>
          </p:spPr>
          <p:txBody>
            <a:bodyPr/>
            <a:lstStyle/>
            <a:p>
              <a:endParaRPr lang="en-US"/>
            </a:p>
          </p:txBody>
        </p:sp>
        <p:sp>
          <p:nvSpPr>
            <p:cNvPr id="47198" name="Freeform 63"/>
            <p:cNvSpPr>
              <a:spLocks noChangeAspect="1"/>
            </p:cNvSpPr>
            <p:nvPr/>
          </p:nvSpPr>
          <p:spPr bwMode="auto">
            <a:xfrm>
              <a:off x="436" y="1568"/>
              <a:ext cx="559" cy="211"/>
            </a:xfrm>
            <a:custGeom>
              <a:avLst/>
              <a:gdLst>
                <a:gd name="T0" fmla="*/ 557 w 559"/>
                <a:gd name="T1" fmla="*/ 208 h 211"/>
                <a:gd name="T2" fmla="*/ 554 w 559"/>
                <a:gd name="T3" fmla="*/ 209 h 211"/>
                <a:gd name="T4" fmla="*/ 545 w 559"/>
                <a:gd name="T5" fmla="*/ 205 h 211"/>
                <a:gd name="T6" fmla="*/ 534 w 559"/>
                <a:gd name="T7" fmla="*/ 200 h 211"/>
                <a:gd name="T8" fmla="*/ 522 w 559"/>
                <a:gd name="T9" fmla="*/ 194 h 211"/>
                <a:gd name="T10" fmla="*/ 511 w 559"/>
                <a:gd name="T11" fmla="*/ 188 h 211"/>
                <a:gd name="T12" fmla="*/ 502 w 559"/>
                <a:gd name="T13" fmla="*/ 182 h 211"/>
                <a:gd name="T14" fmla="*/ 489 w 559"/>
                <a:gd name="T15" fmla="*/ 174 h 211"/>
                <a:gd name="T16" fmla="*/ 475 w 559"/>
                <a:gd name="T17" fmla="*/ 166 h 211"/>
                <a:gd name="T18" fmla="*/ 459 w 559"/>
                <a:gd name="T19" fmla="*/ 157 h 211"/>
                <a:gd name="T20" fmla="*/ 447 w 559"/>
                <a:gd name="T21" fmla="*/ 151 h 211"/>
                <a:gd name="T22" fmla="*/ 436 w 559"/>
                <a:gd name="T23" fmla="*/ 146 h 211"/>
                <a:gd name="T24" fmla="*/ 423 w 559"/>
                <a:gd name="T25" fmla="*/ 140 h 211"/>
                <a:gd name="T26" fmla="*/ 406 w 559"/>
                <a:gd name="T27" fmla="*/ 133 h 211"/>
                <a:gd name="T28" fmla="*/ 387 w 559"/>
                <a:gd name="T29" fmla="*/ 126 h 211"/>
                <a:gd name="T30" fmla="*/ 371 w 559"/>
                <a:gd name="T31" fmla="*/ 120 h 211"/>
                <a:gd name="T32" fmla="*/ 359 w 559"/>
                <a:gd name="T33" fmla="*/ 115 h 211"/>
                <a:gd name="T34" fmla="*/ 347 w 559"/>
                <a:gd name="T35" fmla="*/ 111 h 211"/>
                <a:gd name="T36" fmla="*/ 324 w 559"/>
                <a:gd name="T37" fmla="*/ 103 h 211"/>
                <a:gd name="T38" fmla="*/ 298 w 559"/>
                <a:gd name="T39" fmla="*/ 94 h 211"/>
                <a:gd name="T40" fmla="*/ 273 w 559"/>
                <a:gd name="T41" fmla="*/ 85 h 211"/>
                <a:gd name="T42" fmla="*/ 255 w 559"/>
                <a:gd name="T43" fmla="*/ 78 h 211"/>
                <a:gd name="T44" fmla="*/ 246 w 559"/>
                <a:gd name="T45" fmla="*/ 75 h 211"/>
                <a:gd name="T46" fmla="*/ 240 w 559"/>
                <a:gd name="T47" fmla="*/ 73 h 211"/>
                <a:gd name="T48" fmla="*/ 235 w 559"/>
                <a:gd name="T49" fmla="*/ 72 h 211"/>
                <a:gd name="T50" fmla="*/ 233 w 559"/>
                <a:gd name="T51" fmla="*/ 72 h 211"/>
                <a:gd name="T52" fmla="*/ 228 w 559"/>
                <a:gd name="T53" fmla="*/ 73 h 211"/>
                <a:gd name="T54" fmla="*/ 223 w 559"/>
                <a:gd name="T55" fmla="*/ 70 h 211"/>
                <a:gd name="T56" fmla="*/ 218 w 559"/>
                <a:gd name="T57" fmla="*/ 69 h 211"/>
                <a:gd name="T58" fmla="*/ 210 w 559"/>
                <a:gd name="T59" fmla="*/ 70 h 211"/>
                <a:gd name="T60" fmla="*/ 180 w 559"/>
                <a:gd name="T61" fmla="*/ 60 h 211"/>
                <a:gd name="T62" fmla="*/ 133 w 559"/>
                <a:gd name="T63" fmla="*/ 43 h 211"/>
                <a:gd name="T64" fmla="*/ 80 w 559"/>
                <a:gd name="T65" fmla="*/ 26 h 211"/>
                <a:gd name="T66" fmla="*/ 35 w 559"/>
                <a:gd name="T67" fmla="*/ 11 h 211"/>
                <a:gd name="T68" fmla="*/ 1 w 559"/>
                <a:gd name="T69" fmla="*/ 1 h 211"/>
                <a:gd name="T70" fmla="*/ 6 w 559"/>
                <a:gd name="T71" fmla="*/ 1 h 211"/>
                <a:gd name="T72" fmla="*/ 36 w 559"/>
                <a:gd name="T73" fmla="*/ 8 h 211"/>
                <a:gd name="T74" fmla="*/ 83 w 559"/>
                <a:gd name="T75" fmla="*/ 21 h 211"/>
                <a:gd name="T76" fmla="*/ 135 w 559"/>
                <a:gd name="T77" fmla="*/ 35 h 211"/>
                <a:gd name="T78" fmla="*/ 177 w 559"/>
                <a:gd name="T79" fmla="*/ 44 h 211"/>
                <a:gd name="T80" fmla="*/ 197 w 559"/>
                <a:gd name="T81" fmla="*/ 50 h 211"/>
                <a:gd name="T82" fmla="*/ 208 w 559"/>
                <a:gd name="T83" fmla="*/ 53 h 211"/>
                <a:gd name="T84" fmla="*/ 220 w 559"/>
                <a:gd name="T85" fmla="*/ 56 h 211"/>
                <a:gd name="T86" fmla="*/ 234 w 559"/>
                <a:gd name="T87" fmla="*/ 60 h 211"/>
                <a:gd name="T88" fmla="*/ 245 w 559"/>
                <a:gd name="T89" fmla="*/ 63 h 211"/>
                <a:gd name="T90" fmla="*/ 256 w 559"/>
                <a:gd name="T91" fmla="*/ 67 h 211"/>
                <a:gd name="T92" fmla="*/ 276 w 559"/>
                <a:gd name="T93" fmla="*/ 74 h 211"/>
                <a:gd name="T94" fmla="*/ 318 w 559"/>
                <a:gd name="T95" fmla="*/ 90 h 211"/>
                <a:gd name="T96" fmla="*/ 370 w 559"/>
                <a:gd name="T97" fmla="*/ 110 h 211"/>
                <a:gd name="T98" fmla="*/ 419 w 559"/>
                <a:gd name="T99" fmla="*/ 129 h 211"/>
                <a:gd name="T100" fmla="*/ 453 w 559"/>
                <a:gd name="T101" fmla="*/ 141 h 211"/>
                <a:gd name="T102" fmla="*/ 465 w 559"/>
                <a:gd name="T103" fmla="*/ 147 h 211"/>
                <a:gd name="T104" fmla="*/ 478 w 559"/>
                <a:gd name="T105" fmla="*/ 154 h 211"/>
                <a:gd name="T106" fmla="*/ 496 w 559"/>
                <a:gd name="T107" fmla="*/ 165 h 211"/>
                <a:gd name="T108" fmla="*/ 518 w 559"/>
                <a:gd name="T109" fmla="*/ 177 h 211"/>
                <a:gd name="T110" fmla="*/ 540 w 559"/>
                <a:gd name="T111" fmla="*/ 194 h 2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59"/>
                <a:gd name="T169" fmla="*/ 0 h 211"/>
                <a:gd name="T170" fmla="*/ 559 w 559"/>
                <a:gd name="T171" fmla="*/ 211 h 21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59" h="211">
                  <a:moveTo>
                    <a:pt x="554" y="206"/>
                  </a:moveTo>
                  <a:lnTo>
                    <a:pt x="555" y="206"/>
                  </a:lnTo>
                  <a:lnTo>
                    <a:pt x="555" y="207"/>
                  </a:lnTo>
                  <a:lnTo>
                    <a:pt x="556" y="207"/>
                  </a:lnTo>
                  <a:lnTo>
                    <a:pt x="556" y="208"/>
                  </a:lnTo>
                  <a:lnTo>
                    <a:pt x="557" y="208"/>
                  </a:lnTo>
                  <a:lnTo>
                    <a:pt x="558" y="209"/>
                  </a:lnTo>
                  <a:lnTo>
                    <a:pt x="558" y="210"/>
                  </a:lnTo>
                  <a:lnTo>
                    <a:pt x="557" y="210"/>
                  </a:lnTo>
                  <a:lnTo>
                    <a:pt x="556" y="209"/>
                  </a:lnTo>
                  <a:lnTo>
                    <a:pt x="555" y="209"/>
                  </a:lnTo>
                  <a:lnTo>
                    <a:pt x="554" y="209"/>
                  </a:lnTo>
                  <a:lnTo>
                    <a:pt x="553" y="209"/>
                  </a:lnTo>
                  <a:lnTo>
                    <a:pt x="552" y="208"/>
                  </a:lnTo>
                  <a:lnTo>
                    <a:pt x="551" y="208"/>
                  </a:lnTo>
                  <a:lnTo>
                    <a:pt x="549" y="207"/>
                  </a:lnTo>
                  <a:lnTo>
                    <a:pt x="547" y="206"/>
                  </a:lnTo>
                  <a:lnTo>
                    <a:pt x="545" y="205"/>
                  </a:lnTo>
                  <a:lnTo>
                    <a:pt x="543" y="204"/>
                  </a:lnTo>
                  <a:lnTo>
                    <a:pt x="541" y="203"/>
                  </a:lnTo>
                  <a:lnTo>
                    <a:pt x="540" y="202"/>
                  </a:lnTo>
                  <a:lnTo>
                    <a:pt x="538" y="201"/>
                  </a:lnTo>
                  <a:lnTo>
                    <a:pt x="536" y="201"/>
                  </a:lnTo>
                  <a:lnTo>
                    <a:pt x="534" y="200"/>
                  </a:lnTo>
                  <a:lnTo>
                    <a:pt x="532" y="199"/>
                  </a:lnTo>
                  <a:lnTo>
                    <a:pt x="531" y="199"/>
                  </a:lnTo>
                  <a:lnTo>
                    <a:pt x="528" y="197"/>
                  </a:lnTo>
                  <a:lnTo>
                    <a:pt x="526" y="196"/>
                  </a:lnTo>
                  <a:lnTo>
                    <a:pt x="524" y="195"/>
                  </a:lnTo>
                  <a:lnTo>
                    <a:pt x="522" y="194"/>
                  </a:lnTo>
                  <a:lnTo>
                    <a:pt x="521" y="193"/>
                  </a:lnTo>
                  <a:lnTo>
                    <a:pt x="518" y="192"/>
                  </a:lnTo>
                  <a:lnTo>
                    <a:pt x="516" y="191"/>
                  </a:lnTo>
                  <a:lnTo>
                    <a:pt x="514" y="191"/>
                  </a:lnTo>
                  <a:lnTo>
                    <a:pt x="513" y="189"/>
                  </a:lnTo>
                  <a:lnTo>
                    <a:pt x="511" y="188"/>
                  </a:lnTo>
                  <a:lnTo>
                    <a:pt x="510" y="187"/>
                  </a:lnTo>
                  <a:lnTo>
                    <a:pt x="508" y="186"/>
                  </a:lnTo>
                  <a:lnTo>
                    <a:pt x="506" y="185"/>
                  </a:lnTo>
                  <a:lnTo>
                    <a:pt x="505" y="183"/>
                  </a:lnTo>
                  <a:lnTo>
                    <a:pt x="504" y="183"/>
                  </a:lnTo>
                  <a:lnTo>
                    <a:pt x="502" y="182"/>
                  </a:lnTo>
                  <a:lnTo>
                    <a:pt x="500" y="180"/>
                  </a:lnTo>
                  <a:lnTo>
                    <a:pt x="498" y="179"/>
                  </a:lnTo>
                  <a:lnTo>
                    <a:pt x="496" y="178"/>
                  </a:lnTo>
                  <a:lnTo>
                    <a:pt x="494" y="177"/>
                  </a:lnTo>
                  <a:lnTo>
                    <a:pt x="492" y="175"/>
                  </a:lnTo>
                  <a:lnTo>
                    <a:pt x="489" y="174"/>
                  </a:lnTo>
                  <a:lnTo>
                    <a:pt x="487" y="173"/>
                  </a:lnTo>
                  <a:lnTo>
                    <a:pt x="485" y="171"/>
                  </a:lnTo>
                  <a:lnTo>
                    <a:pt x="482" y="170"/>
                  </a:lnTo>
                  <a:lnTo>
                    <a:pt x="479" y="168"/>
                  </a:lnTo>
                  <a:lnTo>
                    <a:pt x="477" y="166"/>
                  </a:lnTo>
                  <a:lnTo>
                    <a:pt x="475" y="166"/>
                  </a:lnTo>
                  <a:lnTo>
                    <a:pt x="472" y="164"/>
                  </a:lnTo>
                  <a:lnTo>
                    <a:pt x="469" y="163"/>
                  </a:lnTo>
                  <a:lnTo>
                    <a:pt x="468" y="161"/>
                  </a:lnTo>
                  <a:lnTo>
                    <a:pt x="465" y="160"/>
                  </a:lnTo>
                  <a:lnTo>
                    <a:pt x="462" y="159"/>
                  </a:lnTo>
                  <a:lnTo>
                    <a:pt x="459" y="157"/>
                  </a:lnTo>
                  <a:lnTo>
                    <a:pt x="457" y="157"/>
                  </a:lnTo>
                  <a:lnTo>
                    <a:pt x="455" y="155"/>
                  </a:lnTo>
                  <a:lnTo>
                    <a:pt x="452" y="154"/>
                  </a:lnTo>
                  <a:lnTo>
                    <a:pt x="450" y="153"/>
                  </a:lnTo>
                  <a:lnTo>
                    <a:pt x="449" y="152"/>
                  </a:lnTo>
                  <a:lnTo>
                    <a:pt x="447" y="151"/>
                  </a:lnTo>
                  <a:lnTo>
                    <a:pt x="445" y="150"/>
                  </a:lnTo>
                  <a:lnTo>
                    <a:pt x="443" y="148"/>
                  </a:lnTo>
                  <a:lnTo>
                    <a:pt x="441" y="148"/>
                  </a:lnTo>
                  <a:lnTo>
                    <a:pt x="440" y="148"/>
                  </a:lnTo>
                  <a:lnTo>
                    <a:pt x="438" y="147"/>
                  </a:lnTo>
                  <a:lnTo>
                    <a:pt x="436" y="146"/>
                  </a:lnTo>
                  <a:lnTo>
                    <a:pt x="435" y="145"/>
                  </a:lnTo>
                  <a:lnTo>
                    <a:pt x="433" y="144"/>
                  </a:lnTo>
                  <a:lnTo>
                    <a:pt x="431" y="144"/>
                  </a:lnTo>
                  <a:lnTo>
                    <a:pt x="428" y="143"/>
                  </a:lnTo>
                  <a:lnTo>
                    <a:pt x="426" y="142"/>
                  </a:lnTo>
                  <a:lnTo>
                    <a:pt x="423" y="140"/>
                  </a:lnTo>
                  <a:lnTo>
                    <a:pt x="421" y="140"/>
                  </a:lnTo>
                  <a:lnTo>
                    <a:pt x="418" y="138"/>
                  </a:lnTo>
                  <a:lnTo>
                    <a:pt x="415" y="137"/>
                  </a:lnTo>
                  <a:lnTo>
                    <a:pt x="412" y="136"/>
                  </a:lnTo>
                  <a:lnTo>
                    <a:pt x="409" y="135"/>
                  </a:lnTo>
                  <a:lnTo>
                    <a:pt x="406" y="133"/>
                  </a:lnTo>
                  <a:lnTo>
                    <a:pt x="403" y="132"/>
                  </a:lnTo>
                  <a:lnTo>
                    <a:pt x="400" y="131"/>
                  </a:lnTo>
                  <a:lnTo>
                    <a:pt x="396" y="130"/>
                  </a:lnTo>
                  <a:lnTo>
                    <a:pt x="394" y="129"/>
                  </a:lnTo>
                  <a:lnTo>
                    <a:pt x="390" y="128"/>
                  </a:lnTo>
                  <a:lnTo>
                    <a:pt x="387" y="126"/>
                  </a:lnTo>
                  <a:lnTo>
                    <a:pt x="385" y="125"/>
                  </a:lnTo>
                  <a:lnTo>
                    <a:pt x="381" y="123"/>
                  </a:lnTo>
                  <a:lnTo>
                    <a:pt x="378" y="122"/>
                  </a:lnTo>
                  <a:lnTo>
                    <a:pt x="377" y="122"/>
                  </a:lnTo>
                  <a:lnTo>
                    <a:pt x="373" y="121"/>
                  </a:lnTo>
                  <a:lnTo>
                    <a:pt x="371" y="120"/>
                  </a:lnTo>
                  <a:lnTo>
                    <a:pt x="369" y="119"/>
                  </a:lnTo>
                  <a:lnTo>
                    <a:pt x="366" y="118"/>
                  </a:lnTo>
                  <a:lnTo>
                    <a:pt x="364" y="117"/>
                  </a:lnTo>
                  <a:lnTo>
                    <a:pt x="361" y="116"/>
                  </a:lnTo>
                  <a:lnTo>
                    <a:pt x="360" y="116"/>
                  </a:lnTo>
                  <a:lnTo>
                    <a:pt x="359" y="115"/>
                  </a:lnTo>
                  <a:lnTo>
                    <a:pt x="357" y="114"/>
                  </a:lnTo>
                  <a:lnTo>
                    <a:pt x="356" y="114"/>
                  </a:lnTo>
                  <a:lnTo>
                    <a:pt x="354" y="113"/>
                  </a:lnTo>
                  <a:lnTo>
                    <a:pt x="351" y="113"/>
                  </a:lnTo>
                  <a:lnTo>
                    <a:pt x="350" y="112"/>
                  </a:lnTo>
                  <a:lnTo>
                    <a:pt x="347" y="111"/>
                  </a:lnTo>
                  <a:lnTo>
                    <a:pt x="343" y="110"/>
                  </a:lnTo>
                  <a:lnTo>
                    <a:pt x="340" y="109"/>
                  </a:lnTo>
                  <a:lnTo>
                    <a:pt x="336" y="107"/>
                  </a:lnTo>
                  <a:lnTo>
                    <a:pt x="333" y="106"/>
                  </a:lnTo>
                  <a:lnTo>
                    <a:pt x="329" y="105"/>
                  </a:lnTo>
                  <a:lnTo>
                    <a:pt x="324" y="103"/>
                  </a:lnTo>
                  <a:lnTo>
                    <a:pt x="321" y="102"/>
                  </a:lnTo>
                  <a:lnTo>
                    <a:pt x="316" y="100"/>
                  </a:lnTo>
                  <a:lnTo>
                    <a:pt x="312" y="98"/>
                  </a:lnTo>
                  <a:lnTo>
                    <a:pt x="307" y="97"/>
                  </a:lnTo>
                  <a:lnTo>
                    <a:pt x="303" y="96"/>
                  </a:lnTo>
                  <a:lnTo>
                    <a:pt x="298" y="94"/>
                  </a:lnTo>
                  <a:lnTo>
                    <a:pt x="294" y="92"/>
                  </a:lnTo>
                  <a:lnTo>
                    <a:pt x="289" y="90"/>
                  </a:lnTo>
                  <a:lnTo>
                    <a:pt x="286" y="88"/>
                  </a:lnTo>
                  <a:lnTo>
                    <a:pt x="281" y="87"/>
                  </a:lnTo>
                  <a:lnTo>
                    <a:pt x="278" y="86"/>
                  </a:lnTo>
                  <a:lnTo>
                    <a:pt x="273" y="85"/>
                  </a:lnTo>
                  <a:lnTo>
                    <a:pt x="270" y="83"/>
                  </a:lnTo>
                  <a:lnTo>
                    <a:pt x="266" y="82"/>
                  </a:lnTo>
                  <a:lnTo>
                    <a:pt x="262" y="80"/>
                  </a:lnTo>
                  <a:lnTo>
                    <a:pt x="260" y="79"/>
                  </a:lnTo>
                  <a:lnTo>
                    <a:pt x="257" y="78"/>
                  </a:lnTo>
                  <a:lnTo>
                    <a:pt x="255" y="78"/>
                  </a:lnTo>
                  <a:lnTo>
                    <a:pt x="252" y="77"/>
                  </a:lnTo>
                  <a:lnTo>
                    <a:pt x="251" y="77"/>
                  </a:lnTo>
                  <a:lnTo>
                    <a:pt x="250" y="76"/>
                  </a:lnTo>
                  <a:lnTo>
                    <a:pt x="249" y="76"/>
                  </a:lnTo>
                  <a:lnTo>
                    <a:pt x="247" y="75"/>
                  </a:lnTo>
                  <a:lnTo>
                    <a:pt x="246" y="75"/>
                  </a:lnTo>
                  <a:lnTo>
                    <a:pt x="245" y="74"/>
                  </a:lnTo>
                  <a:lnTo>
                    <a:pt x="244" y="74"/>
                  </a:lnTo>
                  <a:lnTo>
                    <a:pt x="243" y="74"/>
                  </a:lnTo>
                  <a:lnTo>
                    <a:pt x="242" y="74"/>
                  </a:lnTo>
                  <a:lnTo>
                    <a:pt x="241" y="73"/>
                  </a:lnTo>
                  <a:lnTo>
                    <a:pt x="240" y="73"/>
                  </a:lnTo>
                  <a:lnTo>
                    <a:pt x="238" y="72"/>
                  </a:lnTo>
                  <a:lnTo>
                    <a:pt x="237" y="73"/>
                  </a:lnTo>
                  <a:lnTo>
                    <a:pt x="237" y="72"/>
                  </a:lnTo>
                  <a:lnTo>
                    <a:pt x="236" y="72"/>
                  </a:lnTo>
                  <a:lnTo>
                    <a:pt x="235" y="73"/>
                  </a:lnTo>
                  <a:lnTo>
                    <a:pt x="235" y="72"/>
                  </a:lnTo>
                  <a:lnTo>
                    <a:pt x="234" y="72"/>
                  </a:lnTo>
                  <a:lnTo>
                    <a:pt x="234" y="73"/>
                  </a:lnTo>
                  <a:lnTo>
                    <a:pt x="234" y="72"/>
                  </a:lnTo>
                  <a:lnTo>
                    <a:pt x="233" y="72"/>
                  </a:lnTo>
                  <a:lnTo>
                    <a:pt x="233" y="73"/>
                  </a:lnTo>
                  <a:lnTo>
                    <a:pt x="233" y="72"/>
                  </a:lnTo>
                  <a:lnTo>
                    <a:pt x="232" y="72"/>
                  </a:lnTo>
                  <a:lnTo>
                    <a:pt x="232" y="73"/>
                  </a:lnTo>
                  <a:lnTo>
                    <a:pt x="231" y="73"/>
                  </a:lnTo>
                  <a:lnTo>
                    <a:pt x="230" y="73"/>
                  </a:lnTo>
                  <a:lnTo>
                    <a:pt x="229" y="72"/>
                  </a:lnTo>
                  <a:lnTo>
                    <a:pt x="228" y="73"/>
                  </a:lnTo>
                  <a:lnTo>
                    <a:pt x="227" y="72"/>
                  </a:lnTo>
                  <a:lnTo>
                    <a:pt x="226" y="72"/>
                  </a:lnTo>
                  <a:lnTo>
                    <a:pt x="225" y="71"/>
                  </a:lnTo>
                  <a:lnTo>
                    <a:pt x="224" y="71"/>
                  </a:lnTo>
                  <a:lnTo>
                    <a:pt x="223" y="71"/>
                  </a:lnTo>
                  <a:lnTo>
                    <a:pt x="223" y="70"/>
                  </a:lnTo>
                  <a:lnTo>
                    <a:pt x="222" y="70"/>
                  </a:lnTo>
                  <a:lnTo>
                    <a:pt x="221" y="70"/>
                  </a:lnTo>
                  <a:lnTo>
                    <a:pt x="220" y="70"/>
                  </a:lnTo>
                  <a:lnTo>
                    <a:pt x="219" y="70"/>
                  </a:lnTo>
                  <a:lnTo>
                    <a:pt x="218" y="70"/>
                  </a:lnTo>
                  <a:lnTo>
                    <a:pt x="218" y="69"/>
                  </a:lnTo>
                  <a:lnTo>
                    <a:pt x="217" y="69"/>
                  </a:lnTo>
                  <a:lnTo>
                    <a:pt x="216" y="69"/>
                  </a:lnTo>
                  <a:lnTo>
                    <a:pt x="216" y="68"/>
                  </a:lnTo>
                  <a:lnTo>
                    <a:pt x="215" y="70"/>
                  </a:lnTo>
                  <a:lnTo>
                    <a:pt x="213" y="70"/>
                  </a:lnTo>
                  <a:lnTo>
                    <a:pt x="210" y="70"/>
                  </a:lnTo>
                  <a:lnTo>
                    <a:pt x="207" y="68"/>
                  </a:lnTo>
                  <a:lnTo>
                    <a:pt x="204" y="67"/>
                  </a:lnTo>
                  <a:lnTo>
                    <a:pt x="198" y="65"/>
                  </a:lnTo>
                  <a:lnTo>
                    <a:pt x="193" y="63"/>
                  </a:lnTo>
                  <a:lnTo>
                    <a:pt x="188" y="61"/>
                  </a:lnTo>
                  <a:lnTo>
                    <a:pt x="180" y="60"/>
                  </a:lnTo>
                  <a:lnTo>
                    <a:pt x="173" y="57"/>
                  </a:lnTo>
                  <a:lnTo>
                    <a:pt x="166" y="54"/>
                  </a:lnTo>
                  <a:lnTo>
                    <a:pt x="158" y="52"/>
                  </a:lnTo>
                  <a:lnTo>
                    <a:pt x="150" y="49"/>
                  </a:lnTo>
                  <a:lnTo>
                    <a:pt x="142" y="46"/>
                  </a:lnTo>
                  <a:lnTo>
                    <a:pt x="133" y="43"/>
                  </a:lnTo>
                  <a:lnTo>
                    <a:pt x="124" y="41"/>
                  </a:lnTo>
                  <a:lnTo>
                    <a:pt x="115" y="38"/>
                  </a:lnTo>
                  <a:lnTo>
                    <a:pt x="106" y="35"/>
                  </a:lnTo>
                  <a:lnTo>
                    <a:pt x="97" y="32"/>
                  </a:lnTo>
                  <a:lnTo>
                    <a:pt x="89" y="29"/>
                  </a:lnTo>
                  <a:lnTo>
                    <a:pt x="80" y="26"/>
                  </a:lnTo>
                  <a:lnTo>
                    <a:pt x="72" y="24"/>
                  </a:lnTo>
                  <a:lnTo>
                    <a:pt x="63" y="21"/>
                  </a:lnTo>
                  <a:lnTo>
                    <a:pt x="55" y="18"/>
                  </a:lnTo>
                  <a:lnTo>
                    <a:pt x="48" y="17"/>
                  </a:lnTo>
                  <a:lnTo>
                    <a:pt x="41" y="14"/>
                  </a:lnTo>
                  <a:lnTo>
                    <a:pt x="35" y="11"/>
                  </a:lnTo>
                  <a:lnTo>
                    <a:pt x="28" y="10"/>
                  </a:lnTo>
                  <a:lnTo>
                    <a:pt x="24" y="8"/>
                  </a:lnTo>
                  <a:lnTo>
                    <a:pt x="18" y="7"/>
                  </a:lnTo>
                  <a:lnTo>
                    <a:pt x="15" y="6"/>
                  </a:lnTo>
                  <a:lnTo>
                    <a:pt x="11" y="5"/>
                  </a:lnTo>
                  <a:lnTo>
                    <a:pt x="1" y="1"/>
                  </a:lnTo>
                  <a:lnTo>
                    <a:pt x="0" y="1"/>
                  </a:lnTo>
                  <a:lnTo>
                    <a:pt x="1" y="0"/>
                  </a:lnTo>
                  <a:lnTo>
                    <a:pt x="0" y="0"/>
                  </a:lnTo>
                  <a:lnTo>
                    <a:pt x="1" y="0"/>
                  </a:lnTo>
                  <a:lnTo>
                    <a:pt x="2" y="0"/>
                  </a:lnTo>
                  <a:lnTo>
                    <a:pt x="6" y="1"/>
                  </a:lnTo>
                  <a:lnTo>
                    <a:pt x="9" y="2"/>
                  </a:lnTo>
                  <a:lnTo>
                    <a:pt x="13" y="3"/>
                  </a:lnTo>
                  <a:lnTo>
                    <a:pt x="18" y="4"/>
                  </a:lnTo>
                  <a:lnTo>
                    <a:pt x="24" y="6"/>
                  </a:lnTo>
                  <a:lnTo>
                    <a:pt x="29" y="8"/>
                  </a:lnTo>
                  <a:lnTo>
                    <a:pt x="36" y="8"/>
                  </a:lnTo>
                  <a:lnTo>
                    <a:pt x="43" y="11"/>
                  </a:lnTo>
                  <a:lnTo>
                    <a:pt x="51" y="13"/>
                  </a:lnTo>
                  <a:lnTo>
                    <a:pt x="59" y="15"/>
                  </a:lnTo>
                  <a:lnTo>
                    <a:pt x="67" y="17"/>
                  </a:lnTo>
                  <a:lnTo>
                    <a:pt x="75" y="18"/>
                  </a:lnTo>
                  <a:lnTo>
                    <a:pt x="83" y="21"/>
                  </a:lnTo>
                  <a:lnTo>
                    <a:pt x="92" y="23"/>
                  </a:lnTo>
                  <a:lnTo>
                    <a:pt x="101" y="26"/>
                  </a:lnTo>
                  <a:lnTo>
                    <a:pt x="110" y="27"/>
                  </a:lnTo>
                  <a:lnTo>
                    <a:pt x="118" y="30"/>
                  </a:lnTo>
                  <a:lnTo>
                    <a:pt x="126" y="32"/>
                  </a:lnTo>
                  <a:lnTo>
                    <a:pt x="135" y="35"/>
                  </a:lnTo>
                  <a:lnTo>
                    <a:pt x="144" y="36"/>
                  </a:lnTo>
                  <a:lnTo>
                    <a:pt x="151" y="38"/>
                  </a:lnTo>
                  <a:lnTo>
                    <a:pt x="158" y="40"/>
                  </a:lnTo>
                  <a:lnTo>
                    <a:pt x="165" y="42"/>
                  </a:lnTo>
                  <a:lnTo>
                    <a:pt x="171" y="43"/>
                  </a:lnTo>
                  <a:lnTo>
                    <a:pt x="177" y="44"/>
                  </a:lnTo>
                  <a:lnTo>
                    <a:pt x="182" y="46"/>
                  </a:lnTo>
                  <a:lnTo>
                    <a:pt x="187" y="47"/>
                  </a:lnTo>
                  <a:lnTo>
                    <a:pt x="190" y="49"/>
                  </a:lnTo>
                  <a:lnTo>
                    <a:pt x="193" y="49"/>
                  </a:lnTo>
                  <a:lnTo>
                    <a:pt x="195" y="50"/>
                  </a:lnTo>
                  <a:lnTo>
                    <a:pt x="197" y="50"/>
                  </a:lnTo>
                  <a:lnTo>
                    <a:pt x="198" y="51"/>
                  </a:lnTo>
                  <a:lnTo>
                    <a:pt x="200" y="52"/>
                  </a:lnTo>
                  <a:lnTo>
                    <a:pt x="202" y="52"/>
                  </a:lnTo>
                  <a:lnTo>
                    <a:pt x="204" y="52"/>
                  </a:lnTo>
                  <a:lnTo>
                    <a:pt x="207" y="52"/>
                  </a:lnTo>
                  <a:lnTo>
                    <a:pt x="208" y="53"/>
                  </a:lnTo>
                  <a:lnTo>
                    <a:pt x="210" y="54"/>
                  </a:lnTo>
                  <a:lnTo>
                    <a:pt x="212" y="54"/>
                  </a:lnTo>
                  <a:lnTo>
                    <a:pt x="214" y="55"/>
                  </a:lnTo>
                  <a:lnTo>
                    <a:pt x="216" y="55"/>
                  </a:lnTo>
                  <a:lnTo>
                    <a:pt x="218" y="56"/>
                  </a:lnTo>
                  <a:lnTo>
                    <a:pt x="220" y="56"/>
                  </a:lnTo>
                  <a:lnTo>
                    <a:pt x="223" y="57"/>
                  </a:lnTo>
                  <a:lnTo>
                    <a:pt x="225" y="58"/>
                  </a:lnTo>
                  <a:lnTo>
                    <a:pt x="227" y="58"/>
                  </a:lnTo>
                  <a:lnTo>
                    <a:pt x="229" y="59"/>
                  </a:lnTo>
                  <a:lnTo>
                    <a:pt x="232" y="60"/>
                  </a:lnTo>
                  <a:lnTo>
                    <a:pt x="234" y="60"/>
                  </a:lnTo>
                  <a:lnTo>
                    <a:pt x="235" y="61"/>
                  </a:lnTo>
                  <a:lnTo>
                    <a:pt x="237" y="61"/>
                  </a:lnTo>
                  <a:lnTo>
                    <a:pt x="239" y="61"/>
                  </a:lnTo>
                  <a:lnTo>
                    <a:pt x="242" y="62"/>
                  </a:lnTo>
                  <a:lnTo>
                    <a:pt x="243" y="62"/>
                  </a:lnTo>
                  <a:lnTo>
                    <a:pt x="245" y="63"/>
                  </a:lnTo>
                  <a:lnTo>
                    <a:pt x="248" y="64"/>
                  </a:lnTo>
                  <a:lnTo>
                    <a:pt x="250" y="64"/>
                  </a:lnTo>
                  <a:lnTo>
                    <a:pt x="252" y="65"/>
                  </a:lnTo>
                  <a:lnTo>
                    <a:pt x="253" y="65"/>
                  </a:lnTo>
                  <a:lnTo>
                    <a:pt x="255" y="66"/>
                  </a:lnTo>
                  <a:lnTo>
                    <a:pt x="256" y="67"/>
                  </a:lnTo>
                  <a:lnTo>
                    <a:pt x="258" y="67"/>
                  </a:lnTo>
                  <a:lnTo>
                    <a:pt x="260" y="68"/>
                  </a:lnTo>
                  <a:lnTo>
                    <a:pt x="262" y="69"/>
                  </a:lnTo>
                  <a:lnTo>
                    <a:pt x="267" y="70"/>
                  </a:lnTo>
                  <a:lnTo>
                    <a:pt x="271" y="72"/>
                  </a:lnTo>
                  <a:lnTo>
                    <a:pt x="276" y="74"/>
                  </a:lnTo>
                  <a:lnTo>
                    <a:pt x="281" y="76"/>
                  </a:lnTo>
                  <a:lnTo>
                    <a:pt x="288" y="78"/>
                  </a:lnTo>
                  <a:lnTo>
                    <a:pt x="295" y="81"/>
                  </a:lnTo>
                  <a:lnTo>
                    <a:pt x="303" y="84"/>
                  </a:lnTo>
                  <a:lnTo>
                    <a:pt x="310" y="87"/>
                  </a:lnTo>
                  <a:lnTo>
                    <a:pt x="318" y="90"/>
                  </a:lnTo>
                  <a:lnTo>
                    <a:pt x="326" y="93"/>
                  </a:lnTo>
                  <a:lnTo>
                    <a:pt x="334" y="96"/>
                  </a:lnTo>
                  <a:lnTo>
                    <a:pt x="343" y="100"/>
                  </a:lnTo>
                  <a:lnTo>
                    <a:pt x="352" y="103"/>
                  </a:lnTo>
                  <a:lnTo>
                    <a:pt x="361" y="106"/>
                  </a:lnTo>
                  <a:lnTo>
                    <a:pt x="370" y="110"/>
                  </a:lnTo>
                  <a:lnTo>
                    <a:pt x="379" y="113"/>
                  </a:lnTo>
                  <a:lnTo>
                    <a:pt x="387" y="116"/>
                  </a:lnTo>
                  <a:lnTo>
                    <a:pt x="396" y="120"/>
                  </a:lnTo>
                  <a:lnTo>
                    <a:pt x="404" y="122"/>
                  </a:lnTo>
                  <a:lnTo>
                    <a:pt x="412" y="126"/>
                  </a:lnTo>
                  <a:lnTo>
                    <a:pt x="419" y="129"/>
                  </a:lnTo>
                  <a:lnTo>
                    <a:pt x="426" y="131"/>
                  </a:lnTo>
                  <a:lnTo>
                    <a:pt x="432" y="133"/>
                  </a:lnTo>
                  <a:lnTo>
                    <a:pt x="439" y="136"/>
                  </a:lnTo>
                  <a:lnTo>
                    <a:pt x="444" y="138"/>
                  </a:lnTo>
                  <a:lnTo>
                    <a:pt x="450" y="140"/>
                  </a:lnTo>
                  <a:lnTo>
                    <a:pt x="453" y="141"/>
                  </a:lnTo>
                  <a:lnTo>
                    <a:pt x="456" y="143"/>
                  </a:lnTo>
                  <a:lnTo>
                    <a:pt x="459" y="144"/>
                  </a:lnTo>
                  <a:lnTo>
                    <a:pt x="460" y="145"/>
                  </a:lnTo>
                  <a:lnTo>
                    <a:pt x="462" y="146"/>
                  </a:lnTo>
                  <a:lnTo>
                    <a:pt x="463" y="147"/>
                  </a:lnTo>
                  <a:lnTo>
                    <a:pt x="465" y="147"/>
                  </a:lnTo>
                  <a:lnTo>
                    <a:pt x="467" y="148"/>
                  </a:lnTo>
                  <a:lnTo>
                    <a:pt x="468" y="149"/>
                  </a:lnTo>
                  <a:lnTo>
                    <a:pt x="471" y="149"/>
                  </a:lnTo>
                  <a:lnTo>
                    <a:pt x="474" y="151"/>
                  </a:lnTo>
                  <a:lnTo>
                    <a:pt x="476" y="152"/>
                  </a:lnTo>
                  <a:lnTo>
                    <a:pt x="478" y="154"/>
                  </a:lnTo>
                  <a:lnTo>
                    <a:pt x="481" y="156"/>
                  </a:lnTo>
                  <a:lnTo>
                    <a:pt x="484" y="157"/>
                  </a:lnTo>
                  <a:lnTo>
                    <a:pt x="487" y="158"/>
                  </a:lnTo>
                  <a:lnTo>
                    <a:pt x="490" y="160"/>
                  </a:lnTo>
                  <a:lnTo>
                    <a:pt x="494" y="162"/>
                  </a:lnTo>
                  <a:lnTo>
                    <a:pt x="496" y="165"/>
                  </a:lnTo>
                  <a:lnTo>
                    <a:pt x="500" y="166"/>
                  </a:lnTo>
                  <a:lnTo>
                    <a:pt x="504" y="168"/>
                  </a:lnTo>
                  <a:lnTo>
                    <a:pt x="507" y="171"/>
                  </a:lnTo>
                  <a:lnTo>
                    <a:pt x="511" y="173"/>
                  </a:lnTo>
                  <a:lnTo>
                    <a:pt x="514" y="175"/>
                  </a:lnTo>
                  <a:lnTo>
                    <a:pt x="518" y="177"/>
                  </a:lnTo>
                  <a:lnTo>
                    <a:pt x="522" y="180"/>
                  </a:lnTo>
                  <a:lnTo>
                    <a:pt x="525" y="183"/>
                  </a:lnTo>
                  <a:lnTo>
                    <a:pt x="529" y="185"/>
                  </a:lnTo>
                  <a:lnTo>
                    <a:pt x="532" y="188"/>
                  </a:lnTo>
                  <a:lnTo>
                    <a:pt x="536" y="191"/>
                  </a:lnTo>
                  <a:lnTo>
                    <a:pt x="540" y="194"/>
                  </a:lnTo>
                  <a:lnTo>
                    <a:pt x="543" y="196"/>
                  </a:lnTo>
                  <a:lnTo>
                    <a:pt x="547" y="200"/>
                  </a:lnTo>
                  <a:lnTo>
                    <a:pt x="550" y="202"/>
                  </a:lnTo>
                  <a:lnTo>
                    <a:pt x="554" y="206"/>
                  </a:lnTo>
                </a:path>
              </a:pathLst>
            </a:custGeom>
            <a:solidFill>
              <a:srgbClr val="D9D9D9"/>
            </a:solidFill>
            <a:ln w="12700" cap="rnd">
              <a:noFill/>
              <a:round/>
              <a:headEnd/>
              <a:tailEnd/>
            </a:ln>
          </p:spPr>
          <p:txBody>
            <a:bodyPr/>
            <a:lstStyle/>
            <a:p>
              <a:endParaRPr lang="en-US"/>
            </a:p>
          </p:txBody>
        </p:sp>
        <p:sp>
          <p:nvSpPr>
            <p:cNvPr id="47199" name="Freeform 64"/>
            <p:cNvSpPr>
              <a:spLocks noChangeAspect="1"/>
            </p:cNvSpPr>
            <p:nvPr/>
          </p:nvSpPr>
          <p:spPr bwMode="auto">
            <a:xfrm>
              <a:off x="446" y="1570"/>
              <a:ext cx="547" cy="207"/>
            </a:xfrm>
            <a:custGeom>
              <a:avLst/>
              <a:gdLst>
                <a:gd name="T0" fmla="*/ 544 w 547"/>
                <a:gd name="T1" fmla="*/ 206 h 207"/>
                <a:gd name="T2" fmla="*/ 538 w 547"/>
                <a:gd name="T3" fmla="*/ 204 h 207"/>
                <a:gd name="T4" fmla="*/ 531 w 547"/>
                <a:gd name="T5" fmla="*/ 201 h 207"/>
                <a:gd name="T6" fmla="*/ 526 w 547"/>
                <a:gd name="T7" fmla="*/ 197 h 207"/>
                <a:gd name="T8" fmla="*/ 520 w 547"/>
                <a:gd name="T9" fmla="*/ 196 h 207"/>
                <a:gd name="T10" fmla="*/ 517 w 547"/>
                <a:gd name="T11" fmla="*/ 193 h 207"/>
                <a:gd name="T12" fmla="*/ 509 w 547"/>
                <a:gd name="T13" fmla="*/ 188 h 207"/>
                <a:gd name="T14" fmla="*/ 497 w 547"/>
                <a:gd name="T15" fmla="*/ 179 h 207"/>
                <a:gd name="T16" fmla="*/ 486 w 547"/>
                <a:gd name="T17" fmla="*/ 173 h 207"/>
                <a:gd name="T18" fmla="*/ 478 w 547"/>
                <a:gd name="T19" fmla="*/ 168 h 207"/>
                <a:gd name="T20" fmla="*/ 471 w 547"/>
                <a:gd name="T21" fmla="*/ 164 h 207"/>
                <a:gd name="T22" fmla="*/ 456 w 547"/>
                <a:gd name="T23" fmla="*/ 156 h 207"/>
                <a:gd name="T24" fmla="*/ 436 w 547"/>
                <a:gd name="T25" fmla="*/ 146 h 207"/>
                <a:gd name="T26" fmla="*/ 415 w 547"/>
                <a:gd name="T27" fmla="*/ 137 h 207"/>
                <a:gd name="T28" fmla="*/ 398 w 547"/>
                <a:gd name="T29" fmla="*/ 129 h 207"/>
                <a:gd name="T30" fmla="*/ 387 w 547"/>
                <a:gd name="T31" fmla="*/ 125 h 207"/>
                <a:gd name="T32" fmla="*/ 362 w 547"/>
                <a:gd name="T33" fmla="*/ 116 h 207"/>
                <a:gd name="T34" fmla="*/ 323 w 547"/>
                <a:gd name="T35" fmla="*/ 101 h 207"/>
                <a:gd name="T36" fmla="*/ 282 w 547"/>
                <a:gd name="T37" fmla="*/ 86 h 207"/>
                <a:gd name="T38" fmla="*/ 247 w 547"/>
                <a:gd name="T39" fmla="*/ 73 h 207"/>
                <a:gd name="T40" fmla="*/ 227 w 547"/>
                <a:gd name="T41" fmla="*/ 68 h 207"/>
                <a:gd name="T42" fmla="*/ 221 w 547"/>
                <a:gd name="T43" fmla="*/ 66 h 207"/>
                <a:gd name="T44" fmla="*/ 215 w 547"/>
                <a:gd name="T45" fmla="*/ 65 h 207"/>
                <a:gd name="T46" fmla="*/ 210 w 547"/>
                <a:gd name="T47" fmla="*/ 64 h 207"/>
                <a:gd name="T48" fmla="*/ 205 w 547"/>
                <a:gd name="T49" fmla="*/ 63 h 207"/>
                <a:gd name="T50" fmla="*/ 202 w 547"/>
                <a:gd name="T51" fmla="*/ 64 h 207"/>
                <a:gd name="T52" fmla="*/ 197 w 547"/>
                <a:gd name="T53" fmla="*/ 63 h 207"/>
                <a:gd name="T54" fmla="*/ 190 w 547"/>
                <a:gd name="T55" fmla="*/ 62 h 207"/>
                <a:gd name="T56" fmla="*/ 166 w 547"/>
                <a:gd name="T57" fmla="*/ 53 h 207"/>
                <a:gd name="T58" fmla="*/ 125 w 547"/>
                <a:gd name="T59" fmla="*/ 41 h 207"/>
                <a:gd name="T60" fmla="*/ 81 w 547"/>
                <a:gd name="T61" fmla="*/ 26 h 207"/>
                <a:gd name="T62" fmla="*/ 44 w 547"/>
                <a:gd name="T63" fmla="*/ 14 h 207"/>
                <a:gd name="T64" fmla="*/ 25 w 547"/>
                <a:gd name="T65" fmla="*/ 8 h 207"/>
                <a:gd name="T66" fmla="*/ 18 w 547"/>
                <a:gd name="T67" fmla="*/ 7 h 207"/>
                <a:gd name="T68" fmla="*/ 12 w 547"/>
                <a:gd name="T69" fmla="*/ 5 h 207"/>
                <a:gd name="T70" fmla="*/ 5 w 547"/>
                <a:gd name="T71" fmla="*/ 3 h 207"/>
                <a:gd name="T72" fmla="*/ 0 w 547"/>
                <a:gd name="T73" fmla="*/ 0 h 207"/>
                <a:gd name="T74" fmla="*/ 6 w 547"/>
                <a:gd name="T75" fmla="*/ 2 h 207"/>
                <a:gd name="T76" fmla="*/ 34 w 547"/>
                <a:gd name="T77" fmla="*/ 8 h 207"/>
                <a:gd name="T78" fmla="*/ 81 w 547"/>
                <a:gd name="T79" fmla="*/ 21 h 207"/>
                <a:gd name="T80" fmla="*/ 135 w 547"/>
                <a:gd name="T81" fmla="*/ 35 h 207"/>
                <a:gd name="T82" fmla="*/ 180 w 547"/>
                <a:gd name="T83" fmla="*/ 46 h 207"/>
                <a:gd name="T84" fmla="*/ 202 w 547"/>
                <a:gd name="T85" fmla="*/ 53 h 207"/>
                <a:gd name="T86" fmla="*/ 212 w 547"/>
                <a:gd name="T87" fmla="*/ 55 h 207"/>
                <a:gd name="T88" fmla="*/ 223 w 547"/>
                <a:gd name="T89" fmla="*/ 59 h 207"/>
                <a:gd name="T90" fmla="*/ 237 w 547"/>
                <a:gd name="T91" fmla="*/ 63 h 207"/>
                <a:gd name="T92" fmla="*/ 253 w 547"/>
                <a:gd name="T93" fmla="*/ 68 h 207"/>
                <a:gd name="T94" fmla="*/ 270 w 547"/>
                <a:gd name="T95" fmla="*/ 74 h 207"/>
                <a:gd name="T96" fmla="*/ 295 w 547"/>
                <a:gd name="T97" fmla="*/ 84 h 207"/>
                <a:gd name="T98" fmla="*/ 334 w 547"/>
                <a:gd name="T99" fmla="*/ 98 h 207"/>
                <a:gd name="T100" fmla="*/ 378 w 547"/>
                <a:gd name="T101" fmla="*/ 116 h 207"/>
                <a:gd name="T102" fmla="*/ 420 w 547"/>
                <a:gd name="T103" fmla="*/ 132 h 207"/>
                <a:gd name="T104" fmla="*/ 452 w 547"/>
                <a:gd name="T105" fmla="*/ 145 h 207"/>
                <a:gd name="T106" fmla="*/ 467 w 547"/>
                <a:gd name="T107" fmla="*/ 153 h 207"/>
                <a:gd name="T108" fmla="*/ 484 w 547"/>
                <a:gd name="T109" fmla="*/ 162 h 207"/>
                <a:gd name="T110" fmla="*/ 502 w 547"/>
                <a:gd name="T111" fmla="*/ 174 h 207"/>
                <a:gd name="T112" fmla="*/ 519 w 547"/>
                <a:gd name="T113" fmla="*/ 186 h 207"/>
                <a:gd name="T114" fmla="*/ 536 w 547"/>
                <a:gd name="T115" fmla="*/ 197 h 20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47"/>
                <a:gd name="T175" fmla="*/ 0 h 207"/>
                <a:gd name="T176" fmla="*/ 547 w 547"/>
                <a:gd name="T177" fmla="*/ 207 h 20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47" h="207">
                  <a:moveTo>
                    <a:pt x="544" y="205"/>
                  </a:moveTo>
                  <a:lnTo>
                    <a:pt x="545" y="205"/>
                  </a:lnTo>
                  <a:lnTo>
                    <a:pt x="545" y="206"/>
                  </a:lnTo>
                  <a:lnTo>
                    <a:pt x="546" y="206"/>
                  </a:lnTo>
                  <a:lnTo>
                    <a:pt x="545" y="206"/>
                  </a:lnTo>
                  <a:lnTo>
                    <a:pt x="544" y="206"/>
                  </a:lnTo>
                  <a:lnTo>
                    <a:pt x="543" y="205"/>
                  </a:lnTo>
                  <a:lnTo>
                    <a:pt x="542" y="206"/>
                  </a:lnTo>
                  <a:lnTo>
                    <a:pt x="541" y="205"/>
                  </a:lnTo>
                  <a:lnTo>
                    <a:pt x="540" y="205"/>
                  </a:lnTo>
                  <a:lnTo>
                    <a:pt x="539" y="204"/>
                  </a:lnTo>
                  <a:lnTo>
                    <a:pt x="538" y="204"/>
                  </a:lnTo>
                  <a:lnTo>
                    <a:pt x="537" y="203"/>
                  </a:lnTo>
                  <a:lnTo>
                    <a:pt x="536" y="202"/>
                  </a:lnTo>
                  <a:lnTo>
                    <a:pt x="535" y="202"/>
                  </a:lnTo>
                  <a:lnTo>
                    <a:pt x="534" y="202"/>
                  </a:lnTo>
                  <a:lnTo>
                    <a:pt x="533" y="201"/>
                  </a:lnTo>
                  <a:lnTo>
                    <a:pt x="531" y="201"/>
                  </a:lnTo>
                  <a:lnTo>
                    <a:pt x="530" y="200"/>
                  </a:lnTo>
                  <a:lnTo>
                    <a:pt x="529" y="199"/>
                  </a:lnTo>
                  <a:lnTo>
                    <a:pt x="528" y="199"/>
                  </a:lnTo>
                  <a:lnTo>
                    <a:pt x="528" y="198"/>
                  </a:lnTo>
                  <a:lnTo>
                    <a:pt x="527" y="198"/>
                  </a:lnTo>
                  <a:lnTo>
                    <a:pt x="526" y="197"/>
                  </a:lnTo>
                  <a:lnTo>
                    <a:pt x="525" y="197"/>
                  </a:lnTo>
                  <a:lnTo>
                    <a:pt x="524" y="197"/>
                  </a:lnTo>
                  <a:lnTo>
                    <a:pt x="522" y="197"/>
                  </a:lnTo>
                  <a:lnTo>
                    <a:pt x="522" y="196"/>
                  </a:lnTo>
                  <a:lnTo>
                    <a:pt x="521" y="196"/>
                  </a:lnTo>
                  <a:lnTo>
                    <a:pt x="520" y="196"/>
                  </a:lnTo>
                  <a:lnTo>
                    <a:pt x="520" y="195"/>
                  </a:lnTo>
                  <a:lnTo>
                    <a:pt x="519" y="195"/>
                  </a:lnTo>
                  <a:lnTo>
                    <a:pt x="519" y="194"/>
                  </a:lnTo>
                  <a:lnTo>
                    <a:pt x="518" y="194"/>
                  </a:lnTo>
                  <a:lnTo>
                    <a:pt x="518" y="193"/>
                  </a:lnTo>
                  <a:lnTo>
                    <a:pt x="517" y="193"/>
                  </a:lnTo>
                  <a:lnTo>
                    <a:pt x="516" y="192"/>
                  </a:lnTo>
                  <a:lnTo>
                    <a:pt x="514" y="191"/>
                  </a:lnTo>
                  <a:lnTo>
                    <a:pt x="512" y="190"/>
                  </a:lnTo>
                  <a:lnTo>
                    <a:pt x="511" y="189"/>
                  </a:lnTo>
                  <a:lnTo>
                    <a:pt x="510" y="188"/>
                  </a:lnTo>
                  <a:lnTo>
                    <a:pt x="509" y="188"/>
                  </a:lnTo>
                  <a:lnTo>
                    <a:pt x="507" y="186"/>
                  </a:lnTo>
                  <a:lnTo>
                    <a:pt x="505" y="185"/>
                  </a:lnTo>
                  <a:lnTo>
                    <a:pt x="503" y="184"/>
                  </a:lnTo>
                  <a:lnTo>
                    <a:pt x="501" y="183"/>
                  </a:lnTo>
                  <a:lnTo>
                    <a:pt x="500" y="181"/>
                  </a:lnTo>
                  <a:lnTo>
                    <a:pt x="497" y="179"/>
                  </a:lnTo>
                  <a:lnTo>
                    <a:pt x="495" y="179"/>
                  </a:lnTo>
                  <a:lnTo>
                    <a:pt x="493" y="179"/>
                  </a:lnTo>
                  <a:lnTo>
                    <a:pt x="492" y="177"/>
                  </a:lnTo>
                  <a:lnTo>
                    <a:pt x="490" y="176"/>
                  </a:lnTo>
                  <a:lnTo>
                    <a:pt x="488" y="174"/>
                  </a:lnTo>
                  <a:lnTo>
                    <a:pt x="486" y="173"/>
                  </a:lnTo>
                  <a:lnTo>
                    <a:pt x="484" y="172"/>
                  </a:lnTo>
                  <a:lnTo>
                    <a:pt x="483" y="171"/>
                  </a:lnTo>
                  <a:lnTo>
                    <a:pt x="482" y="170"/>
                  </a:lnTo>
                  <a:lnTo>
                    <a:pt x="480" y="170"/>
                  </a:lnTo>
                  <a:lnTo>
                    <a:pt x="479" y="169"/>
                  </a:lnTo>
                  <a:lnTo>
                    <a:pt x="478" y="168"/>
                  </a:lnTo>
                  <a:lnTo>
                    <a:pt x="477" y="168"/>
                  </a:lnTo>
                  <a:lnTo>
                    <a:pt x="476" y="167"/>
                  </a:lnTo>
                  <a:lnTo>
                    <a:pt x="475" y="166"/>
                  </a:lnTo>
                  <a:lnTo>
                    <a:pt x="474" y="165"/>
                  </a:lnTo>
                  <a:lnTo>
                    <a:pt x="473" y="165"/>
                  </a:lnTo>
                  <a:lnTo>
                    <a:pt x="471" y="164"/>
                  </a:lnTo>
                  <a:lnTo>
                    <a:pt x="468" y="162"/>
                  </a:lnTo>
                  <a:lnTo>
                    <a:pt x="466" y="161"/>
                  </a:lnTo>
                  <a:lnTo>
                    <a:pt x="464" y="161"/>
                  </a:lnTo>
                  <a:lnTo>
                    <a:pt x="461" y="159"/>
                  </a:lnTo>
                  <a:lnTo>
                    <a:pt x="458" y="158"/>
                  </a:lnTo>
                  <a:lnTo>
                    <a:pt x="456" y="156"/>
                  </a:lnTo>
                  <a:lnTo>
                    <a:pt x="453" y="155"/>
                  </a:lnTo>
                  <a:lnTo>
                    <a:pt x="449" y="153"/>
                  </a:lnTo>
                  <a:lnTo>
                    <a:pt x="446" y="152"/>
                  </a:lnTo>
                  <a:lnTo>
                    <a:pt x="442" y="150"/>
                  </a:lnTo>
                  <a:lnTo>
                    <a:pt x="438" y="148"/>
                  </a:lnTo>
                  <a:lnTo>
                    <a:pt x="436" y="146"/>
                  </a:lnTo>
                  <a:lnTo>
                    <a:pt x="432" y="144"/>
                  </a:lnTo>
                  <a:lnTo>
                    <a:pt x="429" y="143"/>
                  </a:lnTo>
                  <a:lnTo>
                    <a:pt x="425" y="142"/>
                  </a:lnTo>
                  <a:lnTo>
                    <a:pt x="422" y="140"/>
                  </a:lnTo>
                  <a:lnTo>
                    <a:pt x="419" y="138"/>
                  </a:lnTo>
                  <a:lnTo>
                    <a:pt x="415" y="137"/>
                  </a:lnTo>
                  <a:lnTo>
                    <a:pt x="412" y="135"/>
                  </a:lnTo>
                  <a:lnTo>
                    <a:pt x="409" y="134"/>
                  </a:lnTo>
                  <a:lnTo>
                    <a:pt x="406" y="133"/>
                  </a:lnTo>
                  <a:lnTo>
                    <a:pt x="403" y="131"/>
                  </a:lnTo>
                  <a:lnTo>
                    <a:pt x="401" y="130"/>
                  </a:lnTo>
                  <a:lnTo>
                    <a:pt x="398" y="129"/>
                  </a:lnTo>
                  <a:lnTo>
                    <a:pt x="396" y="128"/>
                  </a:lnTo>
                  <a:lnTo>
                    <a:pt x="394" y="127"/>
                  </a:lnTo>
                  <a:lnTo>
                    <a:pt x="393" y="127"/>
                  </a:lnTo>
                  <a:lnTo>
                    <a:pt x="391" y="126"/>
                  </a:lnTo>
                  <a:lnTo>
                    <a:pt x="390" y="125"/>
                  </a:lnTo>
                  <a:lnTo>
                    <a:pt x="387" y="125"/>
                  </a:lnTo>
                  <a:lnTo>
                    <a:pt x="384" y="124"/>
                  </a:lnTo>
                  <a:lnTo>
                    <a:pt x="381" y="123"/>
                  </a:lnTo>
                  <a:lnTo>
                    <a:pt x="376" y="121"/>
                  </a:lnTo>
                  <a:lnTo>
                    <a:pt x="372" y="119"/>
                  </a:lnTo>
                  <a:lnTo>
                    <a:pt x="367" y="117"/>
                  </a:lnTo>
                  <a:lnTo>
                    <a:pt x="362" y="116"/>
                  </a:lnTo>
                  <a:lnTo>
                    <a:pt x="357" y="113"/>
                  </a:lnTo>
                  <a:lnTo>
                    <a:pt x="350" y="111"/>
                  </a:lnTo>
                  <a:lnTo>
                    <a:pt x="344" y="108"/>
                  </a:lnTo>
                  <a:lnTo>
                    <a:pt x="337" y="107"/>
                  </a:lnTo>
                  <a:lnTo>
                    <a:pt x="331" y="104"/>
                  </a:lnTo>
                  <a:lnTo>
                    <a:pt x="323" y="101"/>
                  </a:lnTo>
                  <a:lnTo>
                    <a:pt x="317" y="98"/>
                  </a:lnTo>
                  <a:lnTo>
                    <a:pt x="310" y="96"/>
                  </a:lnTo>
                  <a:lnTo>
                    <a:pt x="303" y="94"/>
                  </a:lnTo>
                  <a:lnTo>
                    <a:pt x="295" y="91"/>
                  </a:lnTo>
                  <a:lnTo>
                    <a:pt x="289" y="89"/>
                  </a:lnTo>
                  <a:lnTo>
                    <a:pt x="282" y="86"/>
                  </a:lnTo>
                  <a:lnTo>
                    <a:pt x="276" y="84"/>
                  </a:lnTo>
                  <a:lnTo>
                    <a:pt x="269" y="81"/>
                  </a:lnTo>
                  <a:lnTo>
                    <a:pt x="263" y="80"/>
                  </a:lnTo>
                  <a:lnTo>
                    <a:pt x="257" y="78"/>
                  </a:lnTo>
                  <a:lnTo>
                    <a:pt x="252" y="75"/>
                  </a:lnTo>
                  <a:lnTo>
                    <a:pt x="247" y="73"/>
                  </a:lnTo>
                  <a:lnTo>
                    <a:pt x="241" y="72"/>
                  </a:lnTo>
                  <a:lnTo>
                    <a:pt x="238" y="71"/>
                  </a:lnTo>
                  <a:lnTo>
                    <a:pt x="234" y="70"/>
                  </a:lnTo>
                  <a:lnTo>
                    <a:pt x="231" y="69"/>
                  </a:lnTo>
                  <a:lnTo>
                    <a:pt x="228" y="68"/>
                  </a:lnTo>
                  <a:lnTo>
                    <a:pt x="227" y="68"/>
                  </a:lnTo>
                  <a:lnTo>
                    <a:pt x="226" y="68"/>
                  </a:lnTo>
                  <a:lnTo>
                    <a:pt x="225" y="68"/>
                  </a:lnTo>
                  <a:lnTo>
                    <a:pt x="224" y="67"/>
                  </a:lnTo>
                  <a:lnTo>
                    <a:pt x="223" y="67"/>
                  </a:lnTo>
                  <a:lnTo>
                    <a:pt x="222" y="67"/>
                  </a:lnTo>
                  <a:lnTo>
                    <a:pt x="221" y="66"/>
                  </a:lnTo>
                  <a:lnTo>
                    <a:pt x="220" y="66"/>
                  </a:lnTo>
                  <a:lnTo>
                    <a:pt x="219" y="66"/>
                  </a:lnTo>
                  <a:lnTo>
                    <a:pt x="218" y="66"/>
                  </a:lnTo>
                  <a:lnTo>
                    <a:pt x="217" y="65"/>
                  </a:lnTo>
                  <a:lnTo>
                    <a:pt x="216" y="65"/>
                  </a:lnTo>
                  <a:lnTo>
                    <a:pt x="215" y="65"/>
                  </a:lnTo>
                  <a:lnTo>
                    <a:pt x="214" y="65"/>
                  </a:lnTo>
                  <a:lnTo>
                    <a:pt x="214" y="64"/>
                  </a:lnTo>
                  <a:lnTo>
                    <a:pt x="213" y="65"/>
                  </a:lnTo>
                  <a:lnTo>
                    <a:pt x="212" y="64"/>
                  </a:lnTo>
                  <a:lnTo>
                    <a:pt x="211" y="64"/>
                  </a:lnTo>
                  <a:lnTo>
                    <a:pt x="210" y="64"/>
                  </a:lnTo>
                  <a:lnTo>
                    <a:pt x="209" y="64"/>
                  </a:lnTo>
                  <a:lnTo>
                    <a:pt x="208" y="64"/>
                  </a:lnTo>
                  <a:lnTo>
                    <a:pt x="207" y="64"/>
                  </a:lnTo>
                  <a:lnTo>
                    <a:pt x="206" y="64"/>
                  </a:lnTo>
                  <a:lnTo>
                    <a:pt x="205" y="64"/>
                  </a:lnTo>
                  <a:lnTo>
                    <a:pt x="205" y="63"/>
                  </a:lnTo>
                  <a:lnTo>
                    <a:pt x="205" y="64"/>
                  </a:lnTo>
                  <a:lnTo>
                    <a:pt x="204" y="64"/>
                  </a:lnTo>
                  <a:lnTo>
                    <a:pt x="204" y="63"/>
                  </a:lnTo>
                  <a:lnTo>
                    <a:pt x="203" y="64"/>
                  </a:lnTo>
                  <a:lnTo>
                    <a:pt x="202" y="63"/>
                  </a:lnTo>
                  <a:lnTo>
                    <a:pt x="202" y="64"/>
                  </a:lnTo>
                  <a:lnTo>
                    <a:pt x="201" y="64"/>
                  </a:lnTo>
                  <a:lnTo>
                    <a:pt x="200" y="64"/>
                  </a:lnTo>
                  <a:lnTo>
                    <a:pt x="199" y="64"/>
                  </a:lnTo>
                  <a:lnTo>
                    <a:pt x="198" y="64"/>
                  </a:lnTo>
                  <a:lnTo>
                    <a:pt x="197" y="64"/>
                  </a:lnTo>
                  <a:lnTo>
                    <a:pt x="197" y="63"/>
                  </a:lnTo>
                  <a:lnTo>
                    <a:pt x="196" y="63"/>
                  </a:lnTo>
                  <a:lnTo>
                    <a:pt x="195" y="63"/>
                  </a:lnTo>
                  <a:lnTo>
                    <a:pt x="194" y="63"/>
                  </a:lnTo>
                  <a:lnTo>
                    <a:pt x="193" y="62"/>
                  </a:lnTo>
                  <a:lnTo>
                    <a:pt x="192" y="62"/>
                  </a:lnTo>
                  <a:lnTo>
                    <a:pt x="190" y="62"/>
                  </a:lnTo>
                  <a:lnTo>
                    <a:pt x="187" y="61"/>
                  </a:lnTo>
                  <a:lnTo>
                    <a:pt x="185" y="60"/>
                  </a:lnTo>
                  <a:lnTo>
                    <a:pt x="181" y="59"/>
                  </a:lnTo>
                  <a:lnTo>
                    <a:pt x="177" y="57"/>
                  </a:lnTo>
                  <a:lnTo>
                    <a:pt x="171" y="55"/>
                  </a:lnTo>
                  <a:lnTo>
                    <a:pt x="166" y="53"/>
                  </a:lnTo>
                  <a:lnTo>
                    <a:pt x="160" y="52"/>
                  </a:lnTo>
                  <a:lnTo>
                    <a:pt x="153" y="50"/>
                  </a:lnTo>
                  <a:lnTo>
                    <a:pt x="147" y="48"/>
                  </a:lnTo>
                  <a:lnTo>
                    <a:pt x="140" y="45"/>
                  </a:lnTo>
                  <a:lnTo>
                    <a:pt x="133" y="43"/>
                  </a:lnTo>
                  <a:lnTo>
                    <a:pt x="125" y="41"/>
                  </a:lnTo>
                  <a:lnTo>
                    <a:pt x="117" y="38"/>
                  </a:lnTo>
                  <a:lnTo>
                    <a:pt x="110" y="35"/>
                  </a:lnTo>
                  <a:lnTo>
                    <a:pt x="103" y="34"/>
                  </a:lnTo>
                  <a:lnTo>
                    <a:pt x="96" y="31"/>
                  </a:lnTo>
                  <a:lnTo>
                    <a:pt x="88" y="29"/>
                  </a:lnTo>
                  <a:lnTo>
                    <a:pt x="81" y="26"/>
                  </a:lnTo>
                  <a:lnTo>
                    <a:pt x="73" y="24"/>
                  </a:lnTo>
                  <a:lnTo>
                    <a:pt x="68" y="22"/>
                  </a:lnTo>
                  <a:lnTo>
                    <a:pt x="62" y="19"/>
                  </a:lnTo>
                  <a:lnTo>
                    <a:pt x="54" y="17"/>
                  </a:lnTo>
                  <a:lnTo>
                    <a:pt x="49" y="16"/>
                  </a:lnTo>
                  <a:lnTo>
                    <a:pt x="44" y="14"/>
                  </a:lnTo>
                  <a:lnTo>
                    <a:pt x="39" y="13"/>
                  </a:lnTo>
                  <a:lnTo>
                    <a:pt x="35" y="11"/>
                  </a:lnTo>
                  <a:lnTo>
                    <a:pt x="32" y="10"/>
                  </a:lnTo>
                  <a:lnTo>
                    <a:pt x="28" y="9"/>
                  </a:lnTo>
                  <a:lnTo>
                    <a:pt x="26" y="8"/>
                  </a:lnTo>
                  <a:lnTo>
                    <a:pt x="25" y="8"/>
                  </a:lnTo>
                  <a:lnTo>
                    <a:pt x="24" y="8"/>
                  </a:lnTo>
                  <a:lnTo>
                    <a:pt x="23" y="8"/>
                  </a:lnTo>
                  <a:lnTo>
                    <a:pt x="22" y="8"/>
                  </a:lnTo>
                  <a:lnTo>
                    <a:pt x="20" y="8"/>
                  </a:lnTo>
                  <a:lnTo>
                    <a:pt x="19" y="7"/>
                  </a:lnTo>
                  <a:lnTo>
                    <a:pt x="18" y="7"/>
                  </a:lnTo>
                  <a:lnTo>
                    <a:pt x="17" y="7"/>
                  </a:lnTo>
                  <a:lnTo>
                    <a:pt x="17" y="6"/>
                  </a:lnTo>
                  <a:lnTo>
                    <a:pt x="16" y="6"/>
                  </a:lnTo>
                  <a:lnTo>
                    <a:pt x="14" y="6"/>
                  </a:lnTo>
                  <a:lnTo>
                    <a:pt x="13" y="5"/>
                  </a:lnTo>
                  <a:lnTo>
                    <a:pt x="12" y="5"/>
                  </a:lnTo>
                  <a:lnTo>
                    <a:pt x="10" y="4"/>
                  </a:lnTo>
                  <a:lnTo>
                    <a:pt x="9" y="4"/>
                  </a:lnTo>
                  <a:lnTo>
                    <a:pt x="8" y="4"/>
                  </a:lnTo>
                  <a:lnTo>
                    <a:pt x="8" y="3"/>
                  </a:lnTo>
                  <a:lnTo>
                    <a:pt x="6" y="3"/>
                  </a:lnTo>
                  <a:lnTo>
                    <a:pt x="5" y="3"/>
                  </a:lnTo>
                  <a:lnTo>
                    <a:pt x="4" y="2"/>
                  </a:lnTo>
                  <a:lnTo>
                    <a:pt x="3" y="2"/>
                  </a:lnTo>
                  <a:lnTo>
                    <a:pt x="2" y="1"/>
                  </a:lnTo>
                  <a:lnTo>
                    <a:pt x="1" y="1"/>
                  </a:lnTo>
                  <a:lnTo>
                    <a:pt x="0" y="1"/>
                  </a:lnTo>
                  <a:lnTo>
                    <a:pt x="0" y="0"/>
                  </a:lnTo>
                  <a:lnTo>
                    <a:pt x="1" y="0"/>
                  </a:lnTo>
                  <a:lnTo>
                    <a:pt x="2" y="0"/>
                  </a:lnTo>
                  <a:lnTo>
                    <a:pt x="3" y="0"/>
                  </a:lnTo>
                  <a:lnTo>
                    <a:pt x="3" y="1"/>
                  </a:lnTo>
                  <a:lnTo>
                    <a:pt x="5" y="1"/>
                  </a:lnTo>
                  <a:lnTo>
                    <a:pt x="6" y="2"/>
                  </a:lnTo>
                  <a:lnTo>
                    <a:pt x="8" y="2"/>
                  </a:lnTo>
                  <a:lnTo>
                    <a:pt x="12" y="3"/>
                  </a:lnTo>
                  <a:lnTo>
                    <a:pt x="17" y="5"/>
                  </a:lnTo>
                  <a:lnTo>
                    <a:pt x="22" y="6"/>
                  </a:lnTo>
                  <a:lnTo>
                    <a:pt x="27" y="7"/>
                  </a:lnTo>
                  <a:lnTo>
                    <a:pt x="34" y="8"/>
                  </a:lnTo>
                  <a:lnTo>
                    <a:pt x="41" y="11"/>
                  </a:lnTo>
                  <a:lnTo>
                    <a:pt x="48" y="13"/>
                  </a:lnTo>
                  <a:lnTo>
                    <a:pt x="56" y="15"/>
                  </a:lnTo>
                  <a:lnTo>
                    <a:pt x="64" y="17"/>
                  </a:lnTo>
                  <a:lnTo>
                    <a:pt x="73" y="18"/>
                  </a:lnTo>
                  <a:lnTo>
                    <a:pt x="81" y="21"/>
                  </a:lnTo>
                  <a:lnTo>
                    <a:pt x="90" y="24"/>
                  </a:lnTo>
                  <a:lnTo>
                    <a:pt x="99" y="26"/>
                  </a:lnTo>
                  <a:lnTo>
                    <a:pt x="108" y="28"/>
                  </a:lnTo>
                  <a:lnTo>
                    <a:pt x="117" y="31"/>
                  </a:lnTo>
                  <a:lnTo>
                    <a:pt x="125" y="33"/>
                  </a:lnTo>
                  <a:lnTo>
                    <a:pt x="135" y="35"/>
                  </a:lnTo>
                  <a:lnTo>
                    <a:pt x="143" y="37"/>
                  </a:lnTo>
                  <a:lnTo>
                    <a:pt x="152" y="39"/>
                  </a:lnTo>
                  <a:lnTo>
                    <a:pt x="160" y="42"/>
                  </a:lnTo>
                  <a:lnTo>
                    <a:pt x="167" y="44"/>
                  </a:lnTo>
                  <a:lnTo>
                    <a:pt x="173" y="45"/>
                  </a:lnTo>
                  <a:lnTo>
                    <a:pt x="180" y="46"/>
                  </a:lnTo>
                  <a:lnTo>
                    <a:pt x="186" y="48"/>
                  </a:lnTo>
                  <a:lnTo>
                    <a:pt x="190" y="50"/>
                  </a:lnTo>
                  <a:lnTo>
                    <a:pt x="195" y="51"/>
                  </a:lnTo>
                  <a:lnTo>
                    <a:pt x="198" y="52"/>
                  </a:lnTo>
                  <a:lnTo>
                    <a:pt x="201" y="53"/>
                  </a:lnTo>
                  <a:lnTo>
                    <a:pt x="202" y="53"/>
                  </a:lnTo>
                  <a:lnTo>
                    <a:pt x="203" y="53"/>
                  </a:lnTo>
                  <a:lnTo>
                    <a:pt x="205" y="53"/>
                  </a:lnTo>
                  <a:lnTo>
                    <a:pt x="207" y="54"/>
                  </a:lnTo>
                  <a:lnTo>
                    <a:pt x="208" y="54"/>
                  </a:lnTo>
                  <a:lnTo>
                    <a:pt x="210" y="55"/>
                  </a:lnTo>
                  <a:lnTo>
                    <a:pt x="212" y="55"/>
                  </a:lnTo>
                  <a:lnTo>
                    <a:pt x="214" y="56"/>
                  </a:lnTo>
                  <a:lnTo>
                    <a:pt x="215" y="57"/>
                  </a:lnTo>
                  <a:lnTo>
                    <a:pt x="217" y="57"/>
                  </a:lnTo>
                  <a:lnTo>
                    <a:pt x="219" y="58"/>
                  </a:lnTo>
                  <a:lnTo>
                    <a:pt x="221" y="58"/>
                  </a:lnTo>
                  <a:lnTo>
                    <a:pt x="223" y="59"/>
                  </a:lnTo>
                  <a:lnTo>
                    <a:pt x="225" y="60"/>
                  </a:lnTo>
                  <a:lnTo>
                    <a:pt x="227" y="61"/>
                  </a:lnTo>
                  <a:lnTo>
                    <a:pt x="230" y="61"/>
                  </a:lnTo>
                  <a:lnTo>
                    <a:pt x="232" y="62"/>
                  </a:lnTo>
                  <a:lnTo>
                    <a:pt x="234" y="62"/>
                  </a:lnTo>
                  <a:lnTo>
                    <a:pt x="237" y="63"/>
                  </a:lnTo>
                  <a:lnTo>
                    <a:pt x="240" y="63"/>
                  </a:lnTo>
                  <a:lnTo>
                    <a:pt x="242" y="64"/>
                  </a:lnTo>
                  <a:lnTo>
                    <a:pt x="244" y="65"/>
                  </a:lnTo>
                  <a:lnTo>
                    <a:pt x="248" y="67"/>
                  </a:lnTo>
                  <a:lnTo>
                    <a:pt x="250" y="67"/>
                  </a:lnTo>
                  <a:lnTo>
                    <a:pt x="253" y="68"/>
                  </a:lnTo>
                  <a:lnTo>
                    <a:pt x="255" y="69"/>
                  </a:lnTo>
                  <a:lnTo>
                    <a:pt x="259" y="71"/>
                  </a:lnTo>
                  <a:lnTo>
                    <a:pt x="261" y="71"/>
                  </a:lnTo>
                  <a:lnTo>
                    <a:pt x="264" y="72"/>
                  </a:lnTo>
                  <a:lnTo>
                    <a:pt x="267" y="73"/>
                  </a:lnTo>
                  <a:lnTo>
                    <a:pt x="270" y="74"/>
                  </a:lnTo>
                  <a:lnTo>
                    <a:pt x="273" y="75"/>
                  </a:lnTo>
                  <a:lnTo>
                    <a:pt x="277" y="77"/>
                  </a:lnTo>
                  <a:lnTo>
                    <a:pt x="280" y="78"/>
                  </a:lnTo>
                  <a:lnTo>
                    <a:pt x="285" y="80"/>
                  </a:lnTo>
                  <a:lnTo>
                    <a:pt x="289" y="81"/>
                  </a:lnTo>
                  <a:lnTo>
                    <a:pt x="295" y="84"/>
                  </a:lnTo>
                  <a:lnTo>
                    <a:pt x="301" y="86"/>
                  </a:lnTo>
                  <a:lnTo>
                    <a:pt x="306" y="89"/>
                  </a:lnTo>
                  <a:lnTo>
                    <a:pt x="313" y="90"/>
                  </a:lnTo>
                  <a:lnTo>
                    <a:pt x="320" y="93"/>
                  </a:lnTo>
                  <a:lnTo>
                    <a:pt x="326" y="96"/>
                  </a:lnTo>
                  <a:lnTo>
                    <a:pt x="334" y="98"/>
                  </a:lnTo>
                  <a:lnTo>
                    <a:pt x="341" y="101"/>
                  </a:lnTo>
                  <a:lnTo>
                    <a:pt x="349" y="104"/>
                  </a:lnTo>
                  <a:lnTo>
                    <a:pt x="356" y="107"/>
                  </a:lnTo>
                  <a:lnTo>
                    <a:pt x="363" y="109"/>
                  </a:lnTo>
                  <a:lnTo>
                    <a:pt x="370" y="112"/>
                  </a:lnTo>
                  <a:lnTo>
                    <a:pt x="378" y="116"/>
                  </a:lnTo>
                  <a:lnTo>
                    <a:pt x="385" y="118"/>
                  </a:lnTo>
                  <a:lnTo>
                    <a:pt x="393" y="121"/>
                  </a:lnTo>
                  <a:lnTo>
                    <a:pt x="400" y="124"/>
                  </a:lnTo>
                  <a:lnTo>
                    <a:pt x="407" y="127"/>
                  </a:lnTo>
                  <a:lnTo>
                    <a:pt x="414" y="129"/>
                  </a:lnTo>
                  <a:lnTo>
                    <a:pt x="420" y="132"/>
                  </a:lnTo>
                  <a:lnTo>
                    <a:pt x="427" y="134"/>
                  </a:lnTo>
                  <a:lnTo>
                    <a:pt x="432" y="136"/>
                  </a:lnTo>
                  <a:lnTo>
                    <a:pt x="438" y="139"/>
                  </a:lnTo>
                  <a:lnTo>
                    <a:pt x="443" y="141"/>
                  </a:lnTo>
                  <a:lnTo>
                    <a:pt x="447" y="143"/>
                  </a:lnTo>
                  <a:lnTo>
                    <a:pt x="452" y="145"/>
                  </a:lnTo>
                  <a:lnTo>
                    <a:pt x="456" y="146"/>
                  </a:lnTo>
                  <a:lnTo>
                    <a:pt x="458" y="148"/>
                  </a:lnTo>
                  <a:lnTo>
                    <a:pt x="461" y="149"/>
                  </a:lnTo>
                  <a:lnTo>
                    <a:pt x="463" y="150"/>
                  </a:lnTo>
                  <a:lnTo>
                    <a:pt x="465" y="152"/>
                  </a:lnTo>
                  <a:lnTo>
                    <a:pt x="467" y="153"/>
                  </a:lnTo>
                  <a:lnTo>
                    <a:pt x="471" y="154"/>
                  </a:lnTo>
                  <a:lnTo>
                    <a:pt x="473" y="156"/>
                  </a:lnTo>
                  <a:lnTo>
                    <a:pt x="476" y="158"/>
                  </a:lnTo>
                  <a:lnTo>
                    <a:pt x="478" y="159"/>
                  </a:lnTo>
                  <a:lnTo>
                    <a:pt x="482" y="161"/>
                  </a:lnTo>
                  <a:lnTo>
                    <a:pt x="484" y="162"/>
                  </a:lnTo>
                  <a:lnTo>
                    <a:pt x="487" y="164"/>
                  </a:lnTo>
                  <a:lnTo>
                    <a:pt x="490" y="166"/>
                  </a:lnTo>
                  <a:lnTo>
                    <a:pt x="493" y="168"/>
                  </a:lnTo>
                  <a:lnTo>
                    <a:pt x="496" y="170"/>
                  </a:lnTo>
                  <a:lnTo>
                    <a:pt x="500" y="172"/>
                  </a:lnTo>
                  <a:lnTo>
                    <a:pt x="502" y="174"/>
                  </a:lnTo>
                  <a:lnTo>
                    <a:pt x="505" y="176"/>
                  </a:lnTo>
                  <a:lnTo>
                    <a:pt x="509" y="178"/>
                  </a:lnTo>
                  <a:lnTo>
                    <a:pt x="511" y="180"/>
                  </a:lnTo>
                  <a:lnTo>
                    <a:pt x="515" y="182"/>
                  </a:lnTo>
                  <a:lnTo>
                    <a:pt x="518" y="184"/>
                  </a:lnTo>
                  <a:lnTo>
                    <a:pt x="519" y="186"/>
                  </a:lnTo>
                  <a:lnTo>
                    <a:pt x="523" y="188"/>
                  </a:lnTo>
                  <a:lnTo>
                    <a:pt x="526" y="190"/>
                  </a:lnTo>
                  <a:lnTo>
                    <a:pt x="528" y="192"/>
                  </a:lnTo>
                  <a:lnTo>
                    <a:pt x="530" y="193"/>
                  </a:lnTo>
                  <a:lnTo>
                    <a:pt x="533" y="196"/>
                  </a:lnTo>
                  <a:lnTo>
                    <a:pt x="536" y="197"/>
                  </a:lnTo>
                  <a:lnTo>
                    <a:pt x="537" y="198"/>
                  </a:lnTo>
                  <a:lnTo>
                    <a:pt x="539" y="200"/>
                  </a:lnTo>
                  <a:lnTo>
                    <a:pt x="540" y="202"/>
                  </a:lnTo>
                  <a:lnTo>
                    <a:pt x="542" y="203"/>
                  </a:lnTo>
                  <a:lnTo>
                    <a:pt x="544" y="205"/>
                  </a:lnTo>
                </a:path>
              </a:pathLst>
            </a:custGeom>
            <a:solidFill>
              <a:srgbClr val="BFBFBF"/>
            </a:solidFill>
            <a:ln w="12700" cap="rnd">
              <a:noFill/>
              <a:round/>
              <a:headEnd/>
              <a:tailEnd/>
            </a:ln>
          </p:spPr>
          <p:txBody>
            <a:bodyPr/>
            <a:lstStyle/>
            <a:p>
              <a:endParaRPr lang="en-US"/>
            </a:p>
          </p:txBody>
        </p:sp>
        <p:sp>
          <p:nvSpPr>
            <p:cNvPr id="47200" name="Freeform 65"/>
            <p:cNvSpPr>
              <a:spLocks noChangeAspect="1"/>
            </p:cNvSpPr>
            <p:nvPr/>
          </p:nvSpPr>
          <p:spPr bwMode="auto">
            <a:xfrm>
              <a:off x="464" y="1575"/>
              <a:ext cx="524" cy="200"/>
            </a:xfrm>
            <a:custGeom>
              <a:avLst/>
              <a:gdLst>
                <a:gd name="T0" fmla="*/ 523 w 524"/>
                <a:gd name="T1" fmla="*/ 199 h 200"/>
                <a:gd name="T2" fmla="*/ 517 w 524"/>
                <a:gd name="T3" fmla="*/ 196 h 200"/>
                <a:gd name="T4" fmla="*/ 511 w 524"/>
                <a:gd name="T5" fmla="*/ 193 h 200"/>
                <a:gd name="T6" fmla="*/ 505 w 524"/>
                <a:gd name="T7" fmla="*/ 190 h 200"/>
                <a:gd name="T8" fmla="*/ 500 w 524"/>
                <a:gd name="T9" fmla="*/ 189 h 200"/>
                <a:gd name="T10" fmla="*/ 497 w 524"/>
                <a:gd name="T11" fmla="*/ 186 h 200"/>
                <a:gd name="T12" fmla="*/ 491 w 524"/>
                <a:gd name="T13" fmla="*/ 181 h 200"/>
                <a:gd name="T14" fmla="*/ 480 w 524"/>
                <a:gd name="T15" fmla="*/ 175 h 200"/>
                <a:gd name="T16" fmla="*/ 468 w 524"/>
                <a:gd name="T17" fmla="*/ 167 h 200"/>
                <a:gd name="T18" fmla="*/ 456 w 524"/>
                <a:gd name="T19" fmla="*/ 160 h 200"/>
                <a:gd name="T20" fmla="*/ 445 w 524"/>
                <a:gd name="T21" fmla="*/ 154 h 200"/>
                <a:gd name="T22" fmla="*/ 436 w 524"/>
                <a:gd name="T23" fmla="*/ 150 h 200"/>
                <a:gd name="T24" fmla="*/ 421 w 524"/>
                <a:gd name="T25" fmla="*/ 143 h 200"/>
                <a:gd name="T26" fmla="*/ 404 w 524"/>
                <a:gd name="T27" fmla="*/ 135 h 200"/>
                <a:gd name="T28" fmla="*/ 388 w 524"/>
                <a:gd name="T29" fmla="*/ 127 h 200"/>
                <a:gd name="T30" fmla="*/ 375 w 524"/>
                <a:gd name="T31" fmla="*/ 122 h 200"/>
                <a:gd name="T32" fmla="*/ 366 w 524"/>
                <a:gd name="T33" fmla="*/ 118 h 200"/>
                <a:gd name="T34" fmla="*/ 338 w 524"/>
                <a:gd name="T35" fmla="*/ 108 h 200"/>
                <a:gd name="T36" fmla="*/ 299 w 524"/>
                <a:gd name="T37" fmla="*/ 92 h 200"/>
                <a:gd name="T38" fmla="*/ 256 w 524"/>
                <a:gd name="T39" fmla="*/ 77 h 200"/>
                <a:gd name="T40" fmla="*/ 220 w 524"/>
                <a:gd name="T41" fmla="*/ 65 h 200"/>
                <a:gd name="T42" fmla="*/ 202 w 524"/>
                <a:gd name="T43" fmla="*/ 60 h 200"/>
                <a:gd name="T44" fmla="*/ 194 w 524"/>
                <a:gd name="T45" fmla="*/ 58 h 200"/>
                <a:gd name="T46" fmla="*/ 188 w 524"/>
                <a:gd name="T47" fmla="*/ 57 h 200"/>
                <a:gd name="T48" fmla="*/ 182 w 524"/>
                <a:gd name="T49" fmla="*/ 57 h 200"/>
                <a:gd name="T50" fmla="*/ 177 w 524"/>
                <a:gd name="T51" fmla="*/ 56 h 200"/>
                <a:gd name="T52" fmla="*/ 168 w 524"/>
                <a:gd name="T53" fmla="*/ 54 h 200"/>
                <a:gd name="T54" fmla="*/ 155 w 524"/>
                <a:gd name="T55" fmla="*/ 49 h 200"/>
                <a:gd name="T56" fmla="*/ 137 w 524"/>
                <a:gd name="T57" fmla="*/ 44 h 200"/>
                <a:gd name="T58" fmla="*/ 120 w 524"/>
                <a:gd name="T59" fmla="*/ 37 h 200"/>
                <a:gd name="T60" fmla="*/ 106 w 524"/>
                <a:gd name="T61" fmla="*/ 33 h 200"/>
                <a:gd name="T62" fmla="*/ 99 w 524"/>
                <a:gd name="T63" fmla="*/ 31 h 200"/>
                <a:gd name="T64" fmla="*/ 85 w 524"/>
                <a:gd name="T65" fmla="*/ 27 h 200"/>
                <a:gd name="T66" fmla="*/ 62 w 524"/>
                <a:gd name="T67" fmla="*/ 19 h 200"/>
                <a:gd name="T68" fmla="*/ 37 w 524"/>
                <a:gd name="T69" fmla="*/ 11 h 200"/>
                <a:gd name="T70" fmla="*/ 17 w 524"/>
                <a:gd name="T71" fmla="*/ 5 h 200"/>
                <a:gd name="T72" fmla="*/ 6 w 524"/>
                <a:gd name="T73" fmla="*/ 2 h 200"/>
                <a:gd name="T74" fmla="*/ 0 w 524"/>
                <a:gd name="T75" fmla="*/ 0 h 200"/>
                <a:gd name="T76" fmla="*/ 27 w 524"/>
                <a:gd name="T77" fmla="*/ 8 h 200"/>
                <a:gd name="T78" fmla="*/ 62 w 524"/>
                <a:gd name="T79" fmla="*/ 18 h 200"/>
                <a:gd name="T80" fmla="*/ 104 w 524"/>
                <a:gd name="T81" fmla="*/ 29 h 200"/>
                <a:gd name="T82" fmla="*/ 143 w 524"/>
                <a:gd name="T83" fmla="*/ 40 h 200"/>
                <a:gd name="T84" fmla="*/ 168 w 524"/>
                <a:gd name="T85" fmla="*/ 47 h 200"/>
                <a:gd name="T86" fmla="*/ 177 w 524"/>
                <a:gd name="T87" fmla="*/ 49 h 200"/>
                <a:gd name="T88" fmla="*/ 188 w 524"/>
                <a:gd name="T89" fmla="*/ 52 h 200"/>
                <a:gd name="T90" fmla="*/ 200 w 524"/>
                <a:gd name="T91" fmla="*/ 54 h 200"/>
                <a:gd name="T92" fmla="*/ 211 w 524"/>
                <a:gd name="T93" fmla="*/ 58 h 200"/>
                <a:gd name="T94" fmla="*/ 221 w 524"/>
                <a:gd name="T95" fmla="*/ 62 h 200"/>
                <a:gd name="T96" fmla="*/ 231 w 524"/>
                <a:gd name="T97" fmla="*/ 64 h 200"/>
                <a:gd name="T98" fmla="*/ 257 w 524"/>
                <a:gd name="T99" fmla="*/ 74 h 200"/>
                <a:gd name="T100" fmla="*/ 293 w 524"/>
                <a:gd name="T101" fmla="*/ 88 h 200"/>
                <a:gd name="T102" fmla="*/ 332 w 524"/>
                <a:gd name="T103" fmla="*/ 102 h 200"/>
                <a:gd name="T104" fmla="*/ 363 w 524"/>
                <a:gd name="T105" fmla="*/ 114 h 200"/>
                <a:gd name="T106" fmla="*/ 380 w 524"/>
                <a:gd name="T107" fmla="*/ 120 h 200"/>
                <a:gd name="T108" fmla="*/ 393 w 524"/>
                <a:gd name="T109" fmla="*/ 126 h 200"/>
                <a:gd name="T110" fmla="*/ 413 w 524"/>
                <a:gd name="T111" fmla="*/ 134 h 200"/>
                <a:gd name="T112" fmla="*/ 434 w 524"/>
                <a:gd name="T113" fmla="*/ 144 h 200"/>
                <a:gd name="T114" fmla="*/ 458 w 524"/>
                <a:gd name="T115" fmla="*/ 155 h 200"/>
                <a:gd name="T116" fmla="*/ 480 w 524"/>
                <a:gd name="T117" fmla="*/ 170 h 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4"/>
                <a:gd name="T178" fmla="*/ 0 h 200"/>
                <a:gd name="T179" fmla="*/ 524 w 524"/>
                <a:gd name="T180" fmla="*/ 200 h 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4" h="200">
                  <a:moveTo>
                    <a:pt x="521" y="197"/>
                  </a:moveTo>
                  <a:lnTo>
                    <a:pt x="522" y="197"/>
                  </a:lnTo>
                  <a:lnTo>
                    <a:pt x="521" y="198"/>
                  </a:lnTo>
                  <a:lnTo>
                    <a:pt x="522" y="198"/>
                  </a:lnTo>
                  <a:lnTo>
                    <a:pt x="523" y="198"/>
                  </a:lnTo>
                  <a:lnTo>
                    <a:pt x="523" y="199"/>
                  </a:lnTo>
                  <a:lnTo>
                    <a:pt x="522" y="198"/>
                  </a:lnTo>
                  <a:lnTo>
                    <a:pt x="521" y="198"/>
                  </a:lnTo>
                  <a:lnTo>
                    <a:pt x="520" y="198"/>
                  </a:lnTo>
                  <a:lnTo>
                    <a:pt x="519" y="197"/>
                  </a:lnTo>
                  <a:lnTo>
                    <a:pt x="518" y="197"/>
                  </a:lnTo>
                  <a:lnTo>
                    <a:pt x="517" y="196"/>
                  </a:lnTo>
                  <a:lnTo>
                    <a:pt x="516" y="196"/>
                  </a:lnTo>
                  <a:lnTo>
                    <a:pt x="515" y="196"/>
                  </a:lnTo>
                  <a:lnTo>
                    <a:pt x="514" y="195"/>
                  </a:lnTo>
                  <a:lnTo>
                    <a:pt x="513" y="194"/>
                  </a:lnTo>
                  <a:lnTo>
                    <a:pt x="512" y="194"/>
                  </a:lnTo>
                  <a:lnTo>
                    <a:pt x="511" y="193"/>
                  </a:lnTo>
                  <a:lnTo>
                    <a:pt x="510" y="193"/>
                  </a:lnTo>
                  <a:lnTo>
                    <a:pt x="509" y="193"/>
                  </a:lnTo>
                  <a:lnTo>
                    <a:pt x="508" y="192"/>
                  </a:lnTo>
                  <a:lnTo>
                    <a:pt x="507" y="191"/>
                  </a:lnTo>
                  <a:lnTo>
                    <a:pt x="506" y="191"/>
                  </a:lnTo>
                  <a:lnTo>
                    <a:pt x="505" y="190"/>
                  </a:lnTo>
                  <a:lnTo>
                    <a:pt x="504" y="190"/>
                  </a:lnTo>
                  <a:lnTo>
                    <a:pt x="504" y="189"/>
                  </a:lnTo>
                  <a:lnTo>
                    <a:pt x="503" y="189"/>
                  </a:lnTo>
                  <a:lnTo>
                    <a:pt x="502" y="189"/>
                  </a:lnTo>
                  <a:lnTo>
                    <a:pt x="501" y="189"/>
                  </a:lnTo>
                  <a:lnTo>
                    <a:pt x="500" y="189"/>
                  </a:lnTo>
                  <a:lnTo>
                    <a:pt x="500" y="188"/>
                  </a:lnTo>
                  <a:lnTo>
                    <a:pt x="499" y="188"/>
                  </a:lnTo>
                  <a:lnTo>
                    <a:pt x="499" y="187"/>
                  </a:lnTo>
                  <a:lnTo>
                    <a:pt x="498" y="187"/>
                  </a:lnTo>
                  <a:lnTo>
                    <a:pt x="498" y="186"/>
                  </a:lnTo>
                  <a:lnTo>
                    <a:pt x="497" y="186"/>
                  </a:lnTo>
                  <a:lnTo>
                    <a:pt x="496" y="186"/>
                  </a:lnTo>
                  <a:lnTo>
                    <a:pt x="496" y="185"/>
                  </a:lnTo>
                  <a:lnTo>
                    <a:pt x="495" y="184"/>
                  </a:lnTo>
                  <a:lnTo>
                    <a:pt x="494" y="183"/>
                  </a:lnTo>
                  <a:lnTo>
                    <a:pt x="493" y="183"/>
                  </a:lnTo>
                  <a:lnTo>
                    <a:pt x="491" y="181"/>
                  </a:lnTo>
                  <a:lnTo>
                    <a:pt x="489" y="180"/>
                  </a:lnTo>
                  <a:lnTo>
                    <a:pt x="487" y="180"/>
                  </a:lnTo>
                  <a:lnTo>
                    <a:pt x="487" y="179"/>
                  </a:lnTo>
                  <a:lnTo>
                    <a:pt x="485" y="178"/>
                  </a:lnTo>
                  <a:lnTo>
                    <a:pt x="483" y="176"/>
                  </a:lnTo>
                  <a:lnTo>
                    <a:pt x="480" y="175"/>
                  </a:lnTo>
                  <a:lnTo>
                    <a:pt x="478" y="174"/>
                  </a:lnTo>
                  <a:lnTo>
                    <a:pt x="477" y="172"/>
                  </a:lnTo>
                  <a:lnTo>
                    <a:pt x="475" y="171"/>
                  </a:lnTo>
                  <a:lnTo>
                    <a:pt x="472" y="171"/>
                  </a:lnTo>
                  <a:lnTo>
                    <a:pt x="470" y="169"/>
                  </a:lnTo>
                  <a:lnTo>
                    <a:pt x="468" y="167"/>
                  </a:lnTo>
                  <a:lnTo>
                    <a:pt x="466" y="166"/>
                  </a:lnTo>
                  <a:lnTo>
                    <a:pt x="464" y="164"/>
                  </a:lnTo>
                  <a:lnTo>
                    <a:pt x="461" y="163"/>
                  </a:lnTo>
                  <a:lnTo>
                    <a:pt x="460" y="162"/>
                  </a:lnTo>
                  <a:lnTo>
                    <a:pt x="458" y="161"/>
                  </a:lnTo>
                  <a:lnTo>
                    <a:pt x="456" y="160"/>
                  </a:lnTo>
                  <a:lnTo>
                    <a:pt x="454" y="159"/>
                  </a:lnTo>
                  <a:lnTo>
                    <a:pt x="452" y="158"/>
                  </a:lnTo>
                  <a:lnTo>
                    <a:pt x="450" y="157"/>
                  </a:lnTo>
                  <a:lnTo>
                    <a:pt x="449" y="156"/>
                  </a:lnTo>
                  <a:lnTo>
                    <a:pt x="447" y="155"/>
                  </a:lnTo>
                  <a:lnTo>
                    <a:pt x="445" y="154"/>
                  </a:lnTo>
                  <a:lnTo>
                    <a:pt x="444" y="154"/>
                  </a:lnTo>
                  <a:lnTo>
                    <a:pt x="443" y="153"/>
                  </a:lnTo>
                  <a:lnTo>
                    <a:pt x="442" y="153"/>
                  </a:lnTo>
                  <a:lnTo>
                    <a:pt x="440" y="152"/>
                  </a:lnTo>
                  <a:lnTo>
                    <a:pt x="438" y="151"/>
                  </a:lnTo>
                  <a:lnTo>
                    <a:pt x="436" y="150"/>
                  </a:lnTo>
                  <a:lnTo>
                    <a:pt x="434" y="149"/>
                  </a:lnTo>
                  <a:lnTo>
                    <a:pt x="432" y="148"/>
                  </a:lnTo>
                  <a:lnTo>
                    <a:pt x="429" y="146"/>
                  </a:lnTo>
                  <a:lnTo>
                    <a:pt x="426" y="145"/>
                  </a:lnTo>
                  <a:lnTo>
                    <a:pt x="424" y="144"/>
                  </a:lnTo>
                  <a:lnTo>
                    <a:pt x="421" y="143"/>
                  </a:lnTo>
                  <a:lnTo>
                    <a:pt x="417" y="142"/>
                  </a:lnTo>
                  <a:lnTo>
                    <a:pt x="416" y="140"/>
                  </a:lnTo>
                  <a:lnTo>
                    <a:pt x="412" y="139"/>
                  </a:lnTo>
                  <a:lnTo>
                    <a:pt x="409" y="137"/>
                  </a:lnTo>
                  <a:lnTo>
                    <a:pt x="407" y="136"/>
                  </a:lnTo>
                  <a:lnTo>
                    <a:pt x="404" y="135"/>
                  </a:lnTo>
                  <a:lnTo>
                    <a:pt x="401" y="134"/>
                  </a:lnTo>
                  <a:lnTo>
                    <a:pt x="398" y="132"/>
                  </a:lnTo>
                  <a:lnTo>
                    <a:pt x="396" y="131"/>
                  </a:lnTo>
                  <a:lnTo>
                    <a:pt x="392" y="129"/>
                  </a:lnTo>
                  <a:lnTo>
                    <a:pt x="390" y="128"/>
                  </a:lnTo>
                  <a:lnTo>
                    <a:pt x="388" y="127"/>
                  </a:lnTo>
                  <a:lnTo>
                    <a:pt x="385" y="126"/>
                  </a:lnTo>
                  <a:lnTo>
                    <a:pt x="382" y="125"/>
                  </a:lnTo>
                  <a:lnTo>
                    <a:pt x="381" y="124"/>
                  </a:lnTo>
                  <a:lnTo>
                    <a:pt x="378" y="123"/>
                  </a:lnTo>
                  <a:lnTo>
                    <a:pt x="377" y="123"/>
                  </a:lnTo>
                  <a:lnTo>
                    <a:pt x="375" y="122"/>
                  </a:lnTo>
                  <a:lnTo>
                    <a:pt x="373" y="121"/>
                  </a:lnTo>
                  <a:lnTo>
                    <a:pt x="372" y="121"/>
                  </a:lnTo>
                  <a:lnTo>
                    <a:pt x="372" y="120"/>
                  </a:lnTo>
                  <a:lnTo>
                    <a:pt x="371" y="120"/>
                  </a:lnTo>
                  <a:lnTo>
                    <a:pt x="369" y="119"/>
                  </a:lnTo>
                  <a:lnTo>
                    <a:pt x="366" y="118"/>
                  </a:lnTo>
                  <a:lnTo>
                    <a:pt x="363" y="117"/>
                  </a:lnTo>
                  <a:lnTo>
                    <a:pt x="359" y="116"/>
                  </a:lnTo>
                  <a:lnTo>
                    <a:pt x="354" y="114"/>
                  </a:lnTo>
                  <a:lnTo>
                    <a:pt x="350" y="112"/>
                  </a:lnTo>
                  <a:lnTo>
                    <a:pt x="345" y="110"/>
                  </a:lnTo>
                  <a:lnTo>
                    <a:pt x="338" y="108"/>
                  </a:lnTo>
                  <a:lnTo>
                    <a:pt x="332" y="106"/>
                  </a:lnTo>
                  <a:lnTo>
                    <a:pt x="326" y="103"/>
                  </a:lnTo>
                  <a:lnTo>
                    <a:pt x="319" y="100"/>
                  </a:lnTo>
                  <a:lnTo>
                    <a:pt x="312" y="99"/>
                  </a:lnTo>
                  <a:lnTo>
                    <a:pt x="306" y="96"/>
                  </a:lnTo>
                  <a:lnTo>
                    <a:pt x="299" y="92"/>
                  </a:lnTo>
                  <a:lnTo>
                    <a:pt x="292" y="90"/>
                  </a:lnTo>
                  <a:lnTo>
                    <a:pt x="283" y="88"/>
                  </a:lnTo>
                  <a:lnTo>
                    <a:pt x="276" y="85"/>
                  </a:lnTo>
                  <a:lnTo>
                    <a:pt x="269" y="82"/>
                  </a:lnTo>
                  <a:lnTo>
                    <a:pt x="262" y="80"/>
                  </a:lnTo>
                  <a:lnTo>
                    <a:pt x="256" y="77"/>
                  </a:lnTo>
                  <a:lnTo>
                    <a:pt x="249" y="75"/>
                  </a:lnTo>
                  <a:lnTo>
                    <a:pt x="242" y="72"/>
                  </a:lnTo>
                  <a:lnTo>
                    <a:pt x="236" y="71"/>
                  </a:lnTo>
                  <a:lnTo>
                    <a:pt x="230" y="68"/>
                  </a:lnTo>
                  <a:lnTo>
                    <a:pt x="225" y="67"/>
                  </a:lnTo>
                  <a:lnTo>
                    <a:pt x="220" y="65"/>
                  </a:lnTo>
                  <a:lnTo>
                    <a:pt x="215" y="63"/>
                  </a:lnTo>
                  <a:lnTo>
                    <a:pt x="212" y="63"/>
                  </a:lnTo>
                  <a:lnTo>
                    <a:pt x="208" y="62"/>
                  </a:lnTo>
                  <a:lnTo>
                    <a:pt x="205" y="60"/>
                  </a:lnTo>
                  <a:lnTo>
                    <a:pt x="203" y="60"/>
                  </a:lnTo>
                  <a:lnTo>
                    <a:pt x="202" y="60"/>
                  </a:lnTo>
                  <a:lnTo>
                    <a:pt x="200" y="59"/>
                  </a:lnTo>
                  <a:lnTo>
                    <a:pt x="198" y="59"/>
                  </a:lnTo>
                  <a:lnTo>
                    <a:pt x="197" y="59"/>
                  </a:lnTo>
                  <a:lnTo>
                    <a:pt x="195" y="58"/>
                  </a:lnTo>
                  <a:lnTo>
                    <a:pt x="195" y="59"/>
                  </a:lnTo>
                  <a:lnTo>
                    <a:pt x="194" y="58"/>
                  </a:lnTo>
                  <a:lnTo>
                    <a:pt x="193" y="58"/>
                  </a:lnTo>
                  <a:lnTo>
                    <a:pt x="192" y="58"/>
                  </a:lnTo>
                  <a:lnTo>
                    <a:pt x="191" y="58"/>
                  </a:lnTo>
                  <a:lnTo>
                    <a:pt x="190" y="58"/>
                  </a:lnTo>
                  <a:lnTo>
                    <a:pt x="189" y="57"/>
                  </a:lnTo>
                  <a:lnTo>
                    <a:pt x="188" y="57"/>
                  </a:lnTo>
                  <a:lnTo>
                    <a:pt x="187" y="57"/>
                  </a:lnTo>
                  <a:lnTo>
                    <a:pt x="186" y="57"/>
                  </a:lnTo>
                  <a:lnTo>
                    <a:pt x="185" y="57"/>
                  </a:lnTo>
                  <a:lnTo>
                    <a:pt x="184" y="57"/>
                  </a:lnTo>
                  <a:lnTo>
                    <a:pt x="183" y="57"/>
                  </a:lnTo>
                  <a:lnTo>
                    <a:pt x="182" y="57"/>
                  </a:lnTo>
                  <a:lnTo>
                    <a:pt x="181" y="56"/>
                  </a:lnTo>
                  <a:lnTo>
                    <a:pt x="180" y="56"/>
                  </a:lnTo>
                  <a:lnTo>
                    <a:pt x="179" y="56"/>
                  </a:lnTo>
                  <a:lnTo>
                    <a:pt x="178" y="56"/>
                  </a:lnTo>
                  <a:lnTo>
                    <a:pt x="177" y="55"/>
                  </a:lnTo>
                  <a:lnTo>
                    <a:pt x="177" y="56"/>
                  </a:lnTo>
                  <a:lnTo>
                    <a:pt x="176" y="55"/>
                  </a:lnTo>
                  <a:lnTo>
                    <a:pt x="174" y="55"/>
                  </a:lnTo>
                  <a:lnTo>
                    <a:pt x="173" y="54"/>
                  </a:lnTo>
                  <a:lnTo>
                    <a:pt x="172" y="54"/>
                  </a:lnTo>
                  <a:lnTo>
                    <a:pt x="170" y="54"/>
                  </a:lnTo>
                  <a:lnTo>
                    <a:pt x="168" y="54"/>
                  </a:lnTo>
                  <a:lnTo>
                    <a:pt x="167" y="53"/>
                  </a:lnTo>
                  <a:lnTo>
                    <a:pt x="164" y="53"/>
                  </a:lnTo>
                  <a:lnTo>
                    <a:pt x="162" y="52"/>
                  </a:lnTo>
                  <a:lnTo>
                    <a:pt x="159" y="51"/>
                  </a:lnTo>
                  <a:lnTo>
                    <a:pt x="157" y="50"/>
                  </a:lnTo>
                  <a:lnTo>
                    <a:pt x="155" y="49"/>
                  </a:lnTo>
                  <a:lnTo>
                    <a:pt x="151" y="48"/>
                  </a:lnTo>
                  <a:lnTo>
                    <a:pt x="149" y="47"/>
                  </a:lnTo>
                  <a:lnTo>
                    <a:pt x="145" y="46"/>
                  </a:lnTo>
                  <a:lnTo>
                    <a:pt x="142" y="45"/>
                  </a:lnTo>
                  <a:lnTo>
                    <a:pt x="140" y="45"/>
                  </a:lnTo>
                  <a:lnTo>
                    <a:pt x="137" y="44"/>
                  </a:lnTo>
                  <a:lnTo>
                    <a:pt x="133" y="42"/>
                  </a:lnTo>
                  <a:lnTo>
                    <a:pt x="131" y="42"/>
                  </a:lnTo>
                  <a:lnTo>
                    <a:pt x="128" y="40"/>
                  </a:lnTo>
                  <a:lnTo>
                    <a:pt x="125" y="39"/>
                  </a:lnTo>
                  <a:lnTo>
                    <a:pt x="122" y="38"/>
                  </a:lnTo>
                  <a:lnTo>
                    <a:pt x="120" y="37"/>
                  </a:lnTo>
                  <a:lnTo>
                    <a:pt x="117" y="36"/>
                  </a:lnTo>
                  <a:lnTo>
                    <a:pt x="115" y="36"/>
                  </a:lnTo>
                  <a:lnTo>
                    <a:pt x="112" y="36"/>
                  </a:lnTo>
                  <a:lnTo>
                    <a:pt x="110" y="35"/>
                  </a:lnTo>
                  <a:lnTo>
                    <a:pt x="108" y="34"/>
                  </a:lnTo>
                  <a:lnTo>
                    <a:pt x="106" y="33"/>
                  </a:lnTo>
                  <a:lnTo>
                    <a:pt x="105" y="33"/>
                  </a:lnTo>
                  <a:lnTo>
                    <a:pt x="103" y="33"/>
                  </a:lnTo>
                  <a:lnTo>
                    <a:pt x="102" y="32"/>
                  </a:lnTo>
                  <a:lnTo>
                    <a:pt x="101" y="32"/>
                  </a:lnTo>
                  <a:lnTo>
                    <a:pt x="100" y="32"/>
                  </a:lnTo>
                  <a:lnTo>
                    <a:pt x="99" y="31"/>
                  </a:lnTo>
                  <a:lnTo>
                    <a:pt x="97" y="31"/>
                  </a:lnTo>
                  <a:lnTo>
                    <a:pt x="96" y="30"/>
                  </a:lnTo>
                  <a:lnTo>
                    <a:pt x="94" y="29"/>
                  </a:lnTo>
                  <a:lnTo>
                    <a:pt x="91" y="28"/>
                  </a:lnTo>
                  <a:lnTo>
                    <a:pt x="88" y="28"/>
                  </a:lnTo>
                  <a:lnTo>
                    <a:pt x="85" y="27"/>
                  </a:lnTo>
                  <a:lnTo>
                    <a:pt x="82" y="27"/>
                  </a:lnTo>
                  <a:lnTo>
                    <a:pt x="78" y="25"/>
                  </a:lnTo>
                  <a:lnTo>
                    <a:pt x="74" y="23"/>
                  </a:lnTo>
                  <a:lnTo>
                    <a:pt x="70" y="22"/>
                  </a:lnTo>
                  <a:lnTo>
                    <a:pt x="66" y="21"/>
                  </a:lnTo>
                  <a:lnTo>
                    <a:pt x="62" y="19"/>
                  </a:lnTo>
                  <a:lnTo>
                    <a:pt x="58" y="18"/>
                  </a:lnTo>
                  <a:lnTo>
                    <a:pt x="53" y="17"/>
                  </a:lnTo>
                  <a:lnTo>
                    <a:pt x="50" y="16"/>
                  </a:lnTo>
                  <a:lnTo>
                    <a:pt x="44" y="14"/>
                  </a:lnTo>
                  <a:lnTo>
                    <a:pt x="41" y="13"/>
                  </a:lnTo>
                  <a:lnTo>
                    <a:pt x="37" y="11"/>
                  </a:lnTo>
                  <a:lnTo>
                    <a:pt x="33" y="10"/>
                  </a:lnTo>
                  <a:lnTo>
                    <a:pt x="29" y="9"/>
                  </a:lnTo>
                  <a:lnTo>
                    <a:pt x="26" y="8"/>
                  </a:lnTo>
                  <a:lnTo>
                    <a:pt x="22" y="7"/>
                  </a:lnTo>
                  <a:lnTo>
                    <a:pt x="18" y="6"/>
                  </a:lnTo>
                  <a:lnTo>
                    <a:pt x="17" y="5"/>
                  </a:lnTo>
                  <a:lnTo>
                    <a:pt x="13" y="4"/>
                  </a:lnTo>
                  <a:lnTo>
                    <a:pt x="11" y="3"/>
                  </a:lnTo>
                  <a:lnTo>
                    <a:pt x="9" y="2"/>
                  </a:lnTo>
                  <a:lnTo>
                    <a:pt x="8" y="2"/>
                  </a:lnTo>
                  <a:lnTo>
                    <a:pt x="7" y="1"/>
                  </a:lnTo>
                  <a:lnTo>
                    <a:pt x="6" y="2"/>
                  </a:lnTo>
                  <a:lnTo>
                    <a:pt x="5" y="1"/>
                  </a:lnTo>
                  <a:lnTo>
                    <a:pt x="4" y="1"/>
                  </a:lnTo>
                  <a:lnTo>
                    <a:pt x="3" y="0"/>
                  </a:lnTo>
                  <a:lnTo>
                    <a:pt x="2" y="0"/>
                  </a:lnTo>
                  <a:lnTo>
                    <a:pt x="1" y="0"/>
                  </a:lnTo>
                  <a:lnTo>
                    <a:pt x="0" y="0"/>
                  </a:lnTo>
                  <a:lnTo>
                    <a:pt x="14" y="3"/>
                  </a:lnTo>
                  <a:lnTo>
                    <a:pt x="16" y="4"/>
                  </a:lnTo>
                  <a:lnTo>
                    <a:pt x="17" y="5"/>
                  </a:lnTo>
                  <a:lnTo>
                    <a:pt x="20" y="5"/>
                  </a:lnTo>
                  <a:lnTo>
                    <a:pt x="24" y="7"/>
                  </a:lnTo>
                  <a:lnTo>
                    <a:pt x="27" y="8"/>
                  </a:lnTo>
                  <a:lnTo>
                    <a:pt x="32" y="9"/>
                  </a:lnTo>
                  <a:lnTo>
                    <a:pt x="37" y="10"/>
                  </a:lnTo>
                  <a:lnTo>
                    <a:pt x="43" y="11"/>
                  </a:lnTo>
                  <a:lnTo>
                    <a:pt x="48" y="13"/>
                  </a:lnTo>
                  <a:lnTo>
                    <a:pt x="55" y="15"/>
                  </a:lnTo>
                  <a:lnTo>
                    <a:pt x="62" y="18"/>
                  </a:lnTo>
                  <a:lnTo>
                    <a:pt x="68" y="18"/>
                  </a:lnTo>
                  <a:lnTo>
                    <a:pt x="75" y="20"/>
                  </a:lnTo>
                  <a:lnTo>
                    <a:pt x="82" y="23"/>
                  </a:lnTo>
                  <a:lnTo>
                    <a:pt x="89" y="25"/>
                  </a:lnTo>
                  <a:lnTo>
                    <a:pt x="97" y="27"/>
                  </a:lnTo>
                  <a:lnTo>
                    <a:pt x="104" y="29"/>
                  </a:lnTo>
                  <a:lnTo>
                    <a:pt x="111" y="31"/>
                  </a:lnTo>
                  <a:lnTo>
                    <a:pt x="118" y="33"/>
                  </a:lnTo>
                  <a:lnTo>
                    <a:pt x="124" y="35"/>
                  </a:lnTo>
                  <a:lnTo>
                    <a:pt x="132" y="36"/>
                  </a:lnTo>
                  <a:lnTo>
                    <a:pt x="138" y="38"/>
                  </a:lnTo>
                  <a:lnTo>
                    <a:pt x="143" y="40"/>
                  </a:lnTo>
                  <a:lnTo>
                    <a:pt x="150" y="41"/>
                  </a:lnTo>
                  <a:lnTo>
                    <a:pt x="154" y="43"/>
                  </a:lnTo>
                  <a:lnTo>
                    <a:pt x="159" y="44"/>
                  </a:lnTo>
                  <a:lnTo>
                    <a:pt x="163" y="45"/>
                  </a:lnTo>
                  <a:lnTo>
                    <a:pt x="166" y="46"/>
                  </a:lnTo>
                  <a:lnTo>
                    <a:pt x="168" y="47"/>
                  </a:lnTo>
                  <a:lnTo>
                    <a:pt x="170" y="47"/>
                  </a:lnTo>
                  <a:lnTo>
                    <a:pt x="172" y="47"/>
                  </a:lnTo>
                  <a:lnTo>
                    <a:pt x="173" y="48"/>
                  </a:lnTo>
                  <a:lnTo>
                    <a:pt x="174" y="48"/>
                  </a:lnTo>
                  <a:lnTo>
                    <a:pt x="176" y="49"/>
                  </a:lnTo>
                  <a:lnTo>
                    <a:pt x="177" y="49"/>
                  </a:lnTo>
                  <a:lnTo>
                    <a:pt x="179" y="49"/>
                  </a:lnTo>
                  <a:lnTo>
                    <a:pt x="181" y="50"/>
                  </a:lnTo>
                  <a:lnTo>
                    <a:pt x="183" y="51"/>
                  </a:lnTo>
                  <a:lnTo>
                    <a:pt x="185" y="51"/>
                  </a:lnTo>
                  <a:lnTo>
                    <a:pt x="186" y="51"/>
                  </a:lnTo>
                  <a:lnTo>
                    <a:pt x="188" y="52"/>
                  </a:lnTo>
                  <a:lnTo>
                    <a:pt x="190" y="52"/>
                  </a:lnTo>
                  <a:lnTo>
                    <a:pt x="192" y="53"/>
                  </a:lnTo>
                  <a:lnTo>
                    <a:pt x="194" y="53"/>
                  </a:lnTo>
                  <a:lnTo>
                    <a:pt x="195" y="54"/>
                  </a:lnTo>
                  <a:lnTo>
                    <a:pt x="197" y="54"/>
                  </a:lnTo>
                  <a:lnTo>
                    <a:pt x="200" y="54"/>
                  </a:lnTo>
                  <a:lnTo>
                    <a:pt x="202" y="55"/>
                  </a:lnTo>
                  <a:lnTo>
                    <a:pt x="203" y="56"/>
                  </a:lnTo>
                  <a:lnTo>
                    <a:pt x="205" y="56"/>
                  </a:lnTo>
                  <a:lnTo>
                    <a:pt x="207" y="57"/>
                  </a:lnTo>
                  <a:lnTo>
                    <a:pt x="209" y="57"/>
                  </a:lnTo>
                  <a:lnTo>
                    <a:pt x="211" y="58"/>
                  </a:lnTo>
                  <a:lnTo>
                    <a:pt x="212" y="59"/>
                  </a:lnTo>
                  <a:lnTo>
                    <a:pt x="214" y="59"/>
                  </a:lnTo>
                  <a:lnTo>
                    <a:pt x="216" y="60"/>
                  </a:lnTo>
                  <a:lnTo>
                    <a:pt x="218" y="60"/>
                  </a:lnTo>
                  <a:lnTo>
                    <a:pt x="220" y="61"/>
                  </a:lnTo>
                  <a:lnTo>
                    <a:pt x="221" y="62"/>
                  </a:lnTo>
                  <a:lnTo>
                    <a:pt x="222" y="62"/>
                  </a:lnTo>
                  <a:lnTo>
                    <a:pt x="223" y="63"/>
                  </a:lnTo>
                  <a:lnTo>
                    <a:pt x="225" y="63"/>
                  </a:lnTo>
                  <a:lnTo>
                    <a:pt x="226" y="63"/>
                  </a:lnTo>
                  <a:lnTo>
                    <a:pt x="229" y="63"/>
                  </a:lnTo>
                  <a:lnTo>
                    <a:pt x="231" y="64"/>
                  </a:lnTo>
                  <a:lnTo>
                    <a:pt x="234" y="66"/>
                  </a:lnTo>
                  <a:lnTo>
                    <a:pt x="238" y="67"/>
                  </a:lnTo>
                  <a:lnTo>
                    <a:pt x="241" y="69"/>
                  </a:lnTo>
                  <a:lnTo>
                    <a:pt x="247" y="71"/>
                  </a:lnTo>
                  <a:lnTo>
                    <a:pt x="251" y="72"/>
                  </a:lnTo>
                  <a:lnTo>
                    <a:pt x="257" y="74"/>
                  </a:lnTo>
                  <a:lnTo>
                    <a:pt x="263" y="76"/>
                  </a:lnTo>
                  <a:lnTo>
                    <a:pt x="268" y="79"/>
                  </a:lnTo>
                  <a:lnTo>
                    <a:pt x="274" y="81"/>
                  </a:lnTo>
                  <a:lnTo>
                    <a:pt x="281" y="83"/>
                  </a:lnTo>
                  <a:lnTo>
                    <a:pt x="287" y="86"/>
                  </a:lnTo>
                  <a:lnTo>
                    <a:pt x="293" y="88"/>
                  </a:lnTo>
                  <a:lnTo>
                    <a:pt x="300" y="90"/>
                  </a:lnTo>
                  <a:lnTo>
                    <a:pt x="306" y="92"/>
                  </a:lnTo>
                  <a:lnTo>
                    <a:pt x="313" y="95"/>
                  </a:lnTo>
                  <a:lnTo>
                    <a:pt x="319" y="98"/>
                  </a:lnTo>
                  <a:lnTo>
                    <a:pt x="326" y="100"/>
                  </a:lnTo>
                  <a:lnTo>
                    <a:pt x="332" y="102"/>
                  </a:lnTo>
                  <a:lnTo>
                    <a:pt x="338" y="104"/>
                  </a:lnTo>
                  <a:lnTo>
                    <a:pt x="344" y="107"/>
                  </a:lnTo>
                  <a:lnTo>
                    <a:pt x="349" y="108"/>
                  </a:lnTo>
                  <a:lnTo>
                    <a:pt x="354" y="110"/>
                  </a:lnTo>
                  <a:lnTo>
                    <a:pt x="359" y="112"/>
                  </a:lnTo>
                  <a:lnTo>
                    <a:pt x="363" y="114"/>
                  </a:lnTo>
                  <a:lnTo>
                    <a:pt x="367" y="116"/>
                  </a:lnTo>
                  <a:lnTo>
                    <a:pt x="372" y="117"/>
                  </a:lnTo>
                  <a:lnTo>
                    <a:pt x="374" y="118"/>
                  </a:lnTo>
                  <a:lnTo>
                    <a:pt x="377" y="119"/>
                  </a:lnTo>
                  <a:lnTo>
                    <a:pt x="379" y="120"/>
                  </a:lnTo>
                  <a:lnTo>
                    <a:pt x="380" y="120"/>
                  </a:lnTo>
                  <a:lnTo>
                    <a:pt x="382" y="121"/>
                  </a:lnTo>
                  <a:lnTo>
                    <a:pt x="384" y="122"/>
                  </a:lnTo>
                  <a:lnTo>
                    <a:pt x="386" y="123"/>
                  </a:lnTo>
                  <a:lnTo>
                    <a:pt x="389" y="124"/>
                  </a:lnTo>
                  <a:lnTo>
                    <a:pt x="390" y="125"/>
                  </a:lnTo>
                  <a:lnTo>
                    <a:pt x="393" y="126"/>
                  </a:lnTo>
                  <a:lnTo>
                    <a:pt x="396" y="127"/>
                  </a:lnTo>
                  <a:lnTo>
                    <a:pt x="399" y="128"/>
                  </a:lnTo>
                  <a:lnTo>
                    <a:pt x="402" y="129"/>
                  </a:lnTo>
                  <a:lnTo>
                    <a:pt x="406" y="131"/>
                  </a:lnTo>
                  <a:lnTo>
                    <a:pt x="408" y="133"/>
                  </a:lnTo>
                  <a:lnTo>
                    <a:pt x="413" y="134"/>
                  </a:lnTo>
                  <a:lnTo>
                    <a:pt x="416" y="135"/>
                  </a:lnTo>
                  <a:lnTo>
                    <a:pt x="419" y="137"/>
                  </a:lnTo>
                  <a:lnTo>
                    <a:pt x="423" y="138"/>
                  </a:lnTo>
                  <a:lnTo>
                    <a:pt x="426" y="141"/>
                  </a:lnTo>
                  <a:lnTo>
                    <a:pt x="430" y="142"/>
                  </a:lnTo>
                  <a:lnTo>
                    <a:pt x="434" y="144"/>
                  </a:lnTo>
                  <a:lnTo>
                    <a:pt x="438" y="145"/>
                  </a:lnTo>
                  <a:lnTo>
                    <a:pt x="442" y="147"/>
                  </a:lnTo>
                  <a:lnTo>
                    <a:pt x="446" y="149"/>
                  </a:lnTo>
                  <a:lnTo>
                    <a:pt x="450" y="152"/>
                  </a:lnTo>
                  <a:lnTo>
                    <a:pt x="453" y="153"/>
                  </a:lnTo>
                  <a:lnTo>
                    <a:pt x="458" y="155"/>
                  </a:lnTo>
                  <a:lnTo>
                    <a:pt x="461" y="158"/>
                  </a:lnTo>
                  <a:lnTo>
                    <a:pt x="466" y="161"/>
                  </a:lnTo>
                  <a:lnTo>
                    <a:pt x="469" y="162"/>
                  </a:lnTo>
                  <a:lnTo>
                    <a:pt x="473" y="165"/>
                  </a:lnTo>
                  <a:lnTo>
                    <a:pt x="477" y="167"/>
                  </a:lnTo>
                  <a:lnTo>
                    <a:pt x="480" y="170"/>
                  </a:lnTo>
                  <a:lnTo>
                    <a:pt x="484" y="171"/>
                  </a:lnTo>
                  <a:lnTo>
                    <a:pt x="521" y="197"/>
                  </a:lnTo>
                </a:path>
              </a:pathLst>
            </a:custGeom>
            <a:solidFill>
              <a:srgbClr val="A6A6A6"/>
            </a:solidFill>
            <a:ln w="12700" cap="rnd">
              <a:noFill/>
              <a:round/>
              <a:headEnd/>
              <a:tailEnd/>
            </a:ln>
          </p:spPr>
          <p:txBody>
            <a:bodyPr/>
            <a:lstStyle/>
            <a:p>
              <a:endParaRPr lang="en-US"/>
            </a:p>
          </p:txBody>
        </p:sp>
        <p:sp>
          <p:nvSpPr>
            <p:cNvPr id="47201" name="Freeform 66"/>
            <p:cNvSpPr>
              <a:spLocks noChangeAspect="1"/>
            </p:cNvSpPr>
            <p:nvPr/>
          </p:nvSpPr>
          <p:spPr bwMode="auto">
            <a:xfrm>
              <a:off x="453" y="1573"/>
              <a:ext cx="537" cy="210"/>
            </a:xfrm>
            <a:custGeom>
              <a:avLst/>
              <a:gdLst>
                <a:gd name="T0" fmla="*/ 536 w 537"/>
                <a:gd name="T1" fmla="*/ 209 h 210"/>
                <a:gd name="T2" fmla="*/ 532 w 537"/>
                <a:gd name="T3" fmla="*/ 206 h 210"/>
                <a:gd name="T4" fmla="*/ 524 w 537"/>
                <a:gd name="T5" fmla="*/ 203 h 210"/>
                <a:gd name="T6" fmla="*/ 512 w 537"/>
                <a:gd name="T7" fmla="*/ 199 h 210"/>
                <a:gd name="T8" fmla="*/ 500 w 537"/>
                <a:gd name="T9" fmla="*/ 196 h 210"/>
                <a:gd name="T10" fmla="*/ 487 w 537"/>
                <a:gd name="T11" fmla="*/ 193 h 210"/>
                <a:gd name="T12" fmla="*/ 476 w 537"/>
                <a:gd name="T13" fmla="*/ 191 h 210"/>
                <a:gd name="T14" fmla="*/ 462 w 537"/>
                <a:gd name="T15" fmla="*/ 189 h 210"/>
                <a:gd name="T16" fmla="*/ 446 w 537"/>
                <a:gd name="T17" fmla="*/ 185 h 210"/>
                <a:gd name="T18" fmla="*/ 429 w 537"/>
                <a:gd name="T19" fmla="*/ 181 h 210"/>
                <a:gd name="T20" fmla="*/ 414 w 537"/>
                <a:gd name="T21" fmla="*/ 177 h 210"/>
                <a:gd name="T22" fmla="*/ 404 w 537"/>
                <a:gd name="T23" fmla="*/ 174 h 210"/>
                <a:gd name="T24" fmla="*/ 391 w 537"/>
                <a:gd name="T25" fmla="*/ 170 h 210"/>
                <a:gd name="T26" fmla="*/ 374 w 537"/>
                <a:gd name="T27" fmla="*/ 163 h 210"/>
                <a:gd name="T28" fmla="*/ 355 w 537"/>
                <a:gd name="T29" fmla="*/ 157 h 210"/>
                <a:gd name="T30" fmla="*/ 338 w 537"/>
                <a:gd name="T31" fmla="*/ 151 h 210"/>
                <a:gd name="T32" fmla="*/ 325 w 537"/>
                <a:gd name="T33" fmla="*/ 146 h 210"/>
                <a:gd name="T34" fmla="*/ 293 w 537"/>
                <a:gd name="T35" fmla="*/ 134 h 210"/>
                <a:gd name="T36" fmla="*/ 264 w 537"/>
                <a:gd name="T37" fmla="*/ 123 h 210"/>
                <a:gd name="T38" fmla="*/ 244 w 537"/>
                <a:gd name="T39" fmla="*/ 116 h 210"/>
                <a:gd name="T40" fmla="*/ 232 w 537"/>
                <a:gd name="T41" fmla="*/ 110 h 210"/>
                <a:gd name="T42" fmla="*/ 223 w 537"/>
                <a:gd name="T43" fmla="*/ 107 h 210"/>
                <a:gd name="T44" fmla="*/ 215 w 537"/>
                <a:gd name="T45" fmla="*/ 103 h 210"/>
                <a:gd name="T46" fmla="*/ 211 w 537"/>
                <a:gd name="T47" fmla="*/ 100 h 210"/>
                <a:gd name="T48" fmla="*/ 205 w 537"/>
                <a:gd name="T49" fmla="*/ 95 h 210"/>
                <a:gd name="T50" fmla="*/ 202 w 537"/>
                <a:gd name="T51" fmla="*/ 91 h 210"/>
                <a:gd name="T52" fmla="*/ 198 w 537"/>
                <a:gd name="T53" fmla="*/ 89 h 210"/>
                <a:gd name="T54" fmla="*/ 194 w 537"/>
                <a:gd name="T55" fmla="*/ 87 h 210"/>
                <a:gd name="T56" fmla="*/ 189 w 537"/>
                <a:gd name="T57" fmla="*/ 85 h 210"/>
                <a:gd name="T58" fmla="*/ 183 w 537"/>
                <a:gd name="T59" fmla="*/ 80 h 210"/>
                <a:gd name="T60" fmla="*/ 154 w 537"/>
                <a:gd name="T61" fmla="*/ 67 h 210"/>
                <a:gd name="T62" fmla="*/ 110 w 537"/>
                <a:gd name="T63" fmla="*/ 48 h 210"/>
                <a:gd name="T64" fmla="*/ 65 w 537"/>
                <a:gd name="T65" fmla="*/ 28 h 210"/>
                <a:gd name="T66" fmla="*/ 27 w 537"/>
                <a:gd name="T67" fmla="*/ 11 h 210"/>
                <a:gd name="T68" fmla="*/ 1 w 537"/>
                <a:gd name="T69" fmla="*/ 0 h 210"/>
                <a:gd name="T70" fmla="*/ 10 w 537"/>
                <a:gd name="T71" fmla="*/ 6 h 210"/>
                <a:gd name="T72" fmla="*/ 42 w 537"/>
                <a:gd name="T73" fmla="*/ 22 h 210"/>
                <a:gd name="T74" fmla="*/ 83 w 537"/>
                <a:gd name="T75" fmla="*/ 44 h 210"/>
                <a:gd name="T76" fmla="*/ 124 w 537"/>
                <a:gd name="T77" fmla="*/ 65 h 210"/>
                <a:gd name="T78" fmla="*/ 153 w 537"/>
                <a:gd name="T79" fmla="*/ 81 h 210"/>
                <a:gd name="T80" fmla="*/ 166 w 537"/>
                <a:gd name="T81" fmla="*/ 87 h 210"/>
                <a:gd name="T82" fmla="*/ 177 w 537"/>
                <a:gd name="T83" fmla="*/ 92 h 210"/>
                <a:gd name="T84" fmla="*/ 188 w 537"/>
                <a:gd name="T85" fmla="*/ 99 h 210"/>
                <a:gd name="T86" fmla="*/ 200 w 537"/>
                <a:gd name="T87" fmla="*/ 104 h 210"/>
                <a:gd name="T88" fmla="*/ 211 w 537"/>
                <a:gd name="T89" fmla="*/ 109 h 210"/>
                <a:gd name="T90" fmla="*/ 222 w 537"/>
                <a:gd name="T91" fmla="*/ 114 h 210"/>
                <a:gd name="T92" fmla="*/ 250 w 537"/>
                <a:gd name="T93" fmla="*/ 126 h 210"/>
                <a:gd name="T94" fmla="*/ 295 w 537"/>
                <a:gd name="T95" fmla="*/ 143 h 210"/>
                <a:gd name="T96" fmla="*/ 348 w 537"/>
                <a:gd name="T97" fmla="*/ 163 h 210"/>
                <a:gd name="T98" fmla="*/ 393 w 537"/>
                <a:gd name="T99" fmla="*/ 181 h 210"/>
                <a:gd name="T100" fmla="*/ 419 w 537"/>
                <a:gd name="T101" fmla="*/ 190 h 210"/>
                <a:gd name="T102" fmla="*/ 428 w 537"/>
                <a:gd name="T103" fmla="*/ 193 h 210"/>
                <a:gd name="T104" fmla="*/ 444 w 537"/>
                <a:gd name="T105" fmla="*/ 197 h 210"/>
                <a:gd name="T106" fmla="*/ 464 w 537"/>
                <a:gd name="T107" fmla="*/ 201 h 210"/>
                <a:gd name="T108" fmla="*/ 489 w 537"/>
                <a:gd name="T109" fmla="*/ 206 h 210"/>
                <a:gd name="T110" fmla="*/ 517 w 537"/>
                <a:gd name="T111" fmla="*/ 209 h 2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37"/>
                <a:gd name="T169" fmla="*/ 0 h 210"/>
                <a:gd name="T170" fmla="*/ 537 w 537"/>
                <a:gd name="T171" fmla="*/ 210 h 2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37" h="210">
                  <a:moveTo>
                    <a:pt x="531" y="209"/>
                  </a:moveTo>
                  <a:lnTo>
                    <a:pt x="532" y="209"/>
                  </a:lnTo>
                  <a:lnTo>
                    <a:pt x="533" y="209"/>
                  </a:lnTo>
                  <a:lnTo>
                    <a:pt x="534" y="209"/>
                  </a:lnTo>
                  <a:lnTo>
                    <a:pt x="535" y="209"/>
                  </a:lnTo>
                  <a:lnTo>
                    <a:pt x="536" y="209"/>
                  </a:lnTo>
                  <a:lnTo>
                    <a:pt x="536" y="208"/>
                  </a:lnTo>
                  <a:lnTo>
                    <a:pt x="535" y="208"/>
                  </a:lnTo>
                  <a:lnTo>
                    <a:pt x="535" y="207"/>
                  </a:lnTo>
                  <a:lnTo>
                    <a:pt x="534" y="207"/>
                  </a:lnTo>
                  <a:lnTo>
                    <a:pt x="533" y="207"/>
                  </a:lnTo>
                  <a:lnTo>
                    <a:pt x="532" y="206"/>
                  </a:lnTo>
                  <a:lnTo>
                    <a:pt x="531" y="206"/>
                  </a:lnTo>
                  <a:lnTo>
                    <a:pt x="530" y="206"/>
                  </a:lnTo>
                  <a:lnTo>
                    <a:pt x="528" y="205"/>
                  </a:lnTo>
                  <a:lnTo>
                    <a:pt x="527" y="204"/>
                  </a:lnTo>
                  <a:lnTo>
                    <a:pt x="526" y="204"/>
                  </a:lnTo>
                  <a:lnTo>
                    <a:pt x="524" y="203"/>
                  </a:lnTo>
                  <a:lnTo>
                    <a:pt x="522" y="202"/>
                  </a:lnTo>
                  <a:lnTo>
                    <a:pt x="520" y="201"/>
                  </a:lnTo>
                  <a:lnTo>
                    <a:pt x="518" y="201"/>
                  </a:lnTo>
                  <a:lnTo>
                    <a:pt x="517" y="200"/>
                  </a:lnTo>
                  <a:lnTo>
                    <a:pt x="514" y="200"/>
                  </a:lnTo>
                  <a:lnTo>
                    <a:pt x="512" y="199"/>
                  </a:lnTo>
                  <a:lnTo>
                    <a:pt x="510" y="199"/>
                  </a:lnTo>
                  <a:lnTo>
                    <a:pt x="509" y="199"/>
                  </a:lnTo>
                  <a:lnTo>
                    <a:pt x="506" y="198"/>
                  </a:lnTo>
                  <a:lnTo>
                    <a:pt x="504" y="197"/>
                  </a:lnTo>
                  <a:lnTo>
                    <a:pt x="502" y="196"/>
                  </a:lnTo>
                  <a:lnTo>
                    <a:pt x="500" y="196"/>
                  </a:lnTo>
                  <a:lnTo>
                    <a:pt x="498" y="195"/>
                  </a:lnTo>
                  <a:lnTo>
                    <a:pt x="495" y="195"/>
                  </a:lnTo>
                  <a:lnTo>
                    <a:pt x="493" y="194"/>
                  </a:lnTo>
                  <a:lnTo>
                    <a:pt x="491" y="194"/>
                  </a:lnTo>
                  <a:lnTo>
                    <a:pt x="489" y="194"/>
                  </a:lnTo>
                  <a:lnTo>
                    <a:pt x="487" y="193"/>
                  </a:lnTo>
                  <a:lnTo>
                    <a:pt x="485" y="193"/>
                  </a:lnTo>
                  <a:lnTo>
                    <a:pt x="483" y="192"/>
                  </a:lnTo>
                  <a:lnTo>
                    <a:pt x="482" y="192"/>
                  </a:lnTo>
                  <a:lnTo>
                    <a:pt x="481" y="192"/>
                  </a:lnTo>
                  <a:lnTo>
                    <a:pt x="478" y="191"/>
                  </a:lnTo>
                  <a:lnTo>
                    <a:pt x="476" y="191"/>
                  </a:lnTo>
                  <a:lnTo>
                    <a:pt x="474" y="191"/>
                  </a:lnTo>
                  <a:lnTo>
                    <a:pt x="472" y="190"/>
                  </a:lnTo>
                  <a:lnTo>
                    <a:pt x="469" y="190"/>
                  </a:lnTo>
                  <a:lnTo>
                    <a:pt x="466" y="190"/>
                  </a:lnTo>
                  <a:lnTo>
                    <a:pt x="464" y="190"/>
                  </a:lnTo>
                  <a:lnTo>
                    <a:pt x="462" y="189"/>
                  </a:lnTo>
                  <a:lnTo>
                    <a:pt x="459" y="189"/>
                  </a:lnTo>
                  <a:lnTo>
                    <a:pt x="456" y="188"/>
                  </a:lnTo>
                  <a:lnTo>
                    <a:pt x="454" y="188"/>
                  </a:lnTo>
                  <a:lnTo>
                    <a:pt x="451" y="187"/>
                  </a:lnTo>
                  <a:lnTo>
                    <a:pt x="448" y="186"/>
                  </a:lnTo>
                  <a:lnTo>
                    <a:pt x="446" y="185"/>
                  </a:lnTo>
                  <a:lnTo>
                    <a:pt x="443" y="185"/>
                  </a:lnTo>
                  <a:lnTo>
                    <a:pt x="440" y="183"/>
                  </a:lnTo>
                  <a:lnTo>
                    <a:pt x="437" y="183"/>
                  </a:lnTo>
                  <a:lnTo>
                    <a:pt x="434" y="182"/>
                  </a:lnTo>
                  <a:lnTo>
                    <a:pt x="432" y="181"/>
                  </a:lnTo>
                  <a:lnTo>
                    <a:pt x="429" y="181"/>
                  </a:lnTo>
                  <a:lnTo>
                    <a:pt x="427" y="181"/>
                  </a:lnTo>
                  <a:lnTo>
                    <a:pt x="424" y="180"/>
                  </a:lnTo>
                  <a:lnTo>
                    <a:pt x="421" y="180"/>
                  </a:lnTo>
                  <a:lnTo>
                    <a:pt x="419" y="179"/>
                  </a:lnTo>
                  <a:lnTo>
                    <a:pt x="417" y="178"/>
                  </a:lnTo>
                  <a:lnTo>
                    <a:pt x="414" y="177"/>
                  </a:lnTo>
                  <a:lnTo>
                    <a:pt x="412" y="177"/>
                  </a:lnTo>
                  <a:lnTo>
                    <a:pt x="410" y="176"/>
                  </a:lnTo>
                  <a:lnTo>
                    <a:pt x="409" y="175"/>
                  </a:lnTo>
                  <a:lnTo>
                    <a:pt x="407" y="175"/>
                  </a:lnTo>
                  <a:lnTo>
                    <a:pt x="406" y="174"/>
                  </a:lnTo>
                  <a:lnTo>
                    <a:pt x="404" y="174"/>
                  </a:lnTo>
                  <a:lnTo>
                    <a:pt x="402" y="173"/>
                  </a:lnTo>
                  <a:lnTo>
                    <a:pt x="401" y="173"/>
                  </a:lnTo>
                  <a:lnTo>
                    <a:pt x="398" y="172"/>
                  </a:lnTo>
                  <a:lnTo>
                    <a:pt x="396" y="172"/>
                  </a:lnTo>
                  <a:lnTo>
                    <a:pt x="393" y="171"/>
                  </a:lnTo>
                  <a:lnTo>
                    <a:pt x="391" y="170"/>
                  </a:lnTo>
                  <a:lnTo>
                    <a:pt x="388" y="169"/>
                  </a:lnTo>
                  <a:lnTo>
                    <a:pt x="385" y="168"/>
                  </a:lnTo>
                  <a:lnTo>
                    <a:pt x="383" y="167"/>
                  </a:lnTo>
                  <a:lnTo>
                    <a:pt x="379" y="166"/>
                  </a:lnTo>
                  <a:lnTo>
                    <a:pt x="376" y="165"/>
                  </a:lnTo>
                  <a:lnTo>
                    <a:pt x="374" y="163"/>
                  </a:lnTo>
                  <a:lnTo>
                    <a:pt x="370" y="163"/>
                  </a:lnTo>
                  <a:lnTo>
                    <a:pt x="367" y="162"/>
                  </a:lnTo>
                  <a:lnTo>
                    <a:pt x="364" y="161"/>
                  </a:lnTo>
                  <a:lnTo>
                    <a:pt x="361" y="159"/>
                  </a:lnTo>
                  <a:lnTo>
                    <a:pt x="357" y="158"/>
                  </a:lnTo>
                  <a:lnTo>
                    <a:pt x="355" y="157"/>
                  </a:lnTo>
                  <a:lnTo>
                    <a:pt x="351" y="155"/>
                  </a:lnTo>
                  <a:lnTo>
                    <a:pt x="348" y="154"/>
                  </a:lnTo>
                  <a:lnTo>
                    <a:pt x="346" y="154"/>
                  </a:lnTo>
                  <a:lnTo>
                    <a:pt x="343" y="153"/>
                  </a:lnTo>
                  <a:lnTo>
                    <a:pt x="340" y="152"/>
                  </a:lnTo>
                  <a:lnTo>
                    <a:pt x="338" y="151"/>
                  </a:lnTo>
                  <a:lnTo>
                    <a:pt x="335" y="150"/>
                  </a:lnTo>
                  <a:lnTo>
                    <a:pt x="332" y="149"/>
                  </a:lnTo>
                  <a:lnTo>
                    <a:pt x="330" y="148"/>
                  </a:lnTo>
                  <a:lnTo>
                    <a:pt x="329" y="147"/>
                  </a:lnTo>
                  <a:lnTo>
                    <a:pt x="327" y="146"/>
                  </a:lnTo>
                  <a:lnTo>
                    <a:pt x="325" y="146"/>
                  </a:lnTo>
                  <a:lnTo>
                    <a:pt x="323" y="146"/>
                  </a:lnTo>
                  <a:lnTo>
                    <a:pt x="317" y="144"/>
                  </a:lnTo>
                  <a:lnTo>
                    <a:pt x="310" y="141"/>
                  </a:lnTo>
                  <a:lnTo>
                    <a:pt x="304" y="138"/>
                  </a:lnTo>
                  <a:lnTo>
                    <a:pt x="298" y="136"/>
                  </a:lnTo>
                  <a:lnTo>
                    <a:pt x="293" y="134"/>
                  </a:lnTo>
                  <a:lnTo>
                    <a:pt x="286" y="132"/>
                  </a:lnTo>
                  <a:lnTo>
                    <a:pt x="282" y="130"/>
                  </a:lnTo>
                  <a:lnTo>
                    <a:pt x="276" y="128"/>
                  </a:lnTo>
                  <a:lnTo>
                    <a:pt x="273" y="127"/>
                  </a:lnTo>
                  <a:lnTo>
                    <a:pt x="268" y="125"/>
                  </a:lnTo>
                  <a:lnTo>
                    <a:pt x="264" y="123"/>
                  </a:lnTo>
                  <a:lnTo>
                    <a:pt x="260" y="122"/>
                  </a:lnTo>
                  <a:lnTo>
                    <a:pt x="257" y="120"/>
                  </a:lnTo>
                  <a:lnTo>
                    <a:pt x="253" y="119"/>
                  </a:lnTo>
                  <a:lnTo>
                    <a:pt x="250" y="118"/>
                  </a:lnTo>
                  <a:lnTo>
                    <a:pt x="248" y="117"/>
                  </a:lnTo>
                  <a:lnTo>
                    <a:pt x="244" y="116"/>
                  </a:lnTo>
                  <a:lnTo>
                    <a:pt x="242" y="115"/>
                  </a:lnTo>
                  <a:lnTo>
                    <a:pt x="240" y="114"/>
                  </a:lnTo>
                  <a:lnTo>
                    <a:pt x="238" y="113"/>
                  </a:lnTo>
                  <a:lnTo>
                    <a:pt x="236" y="112"/>
                  </a:lnTo>
                  <a:lnTo>
                    <a:pt x="233" y="111"/>
                  </a:lnTo>
                  <a:lnTo>
                    <a:pt x="232" y="110"/>
                  </a:lnTo>
                  <a:lnTo>
                    <a:pt x="230" y="109"/>
                  </a:lnTo>
                  <a:lnTo>
                    <a:pt x="229" y="109"/>
                  </a:lnTo>
                  <a:lnTo>
                    <a:pt x="227" y="109"/>
                  </a:lnTo>
                  <a:lnTo>
                    <a:pt x="226" y="108"/>
                  </a:lnTo>
                  <a:lnTo>
                    <a:pt x="224" y="108"/>
                  </a:lnTo>
                  <a:lnTo>
                    <a:pt x="223" y="107"/>
                  </a:lnTo>
                  <a:lnTo>
                    <a:pt x="221" y="106"/>
                  </a:lnTo>
                  <a:lnTo>
                    <a:pt x="220" y="105"/>
                  </a:lnTo>
                  <a:lnTo>
                    <a:pt x="219" y="105"/>
                  </a:lnTo>
                  <a:lnTo>
                    <a:pt x="217" y="104"/>
                  </a:lnTo>
                  <a:lnTo>
                    <a:pt x="216" y="104"/>
                  </a:lnTo>
                  <a:lnTo>
                    <a:pt x="215" y="103"/>
                  </a:lnTo>
                  <a:lnTo>
                    <a:pt x="214" y="103"/>
                  </a:lnTo>
                  <a:lnTo>
                    <a:pt x="214" y="102"/>
                  </a:lnTo>
                  <a:lnTo>
                    <a:pt x="213" y="102"/>
                  </a:lnTo>
                  <a:lnTo>
                    <a:pt x="213" y="101"/>
                  </a:lnTo>
                  <a:lnTo>
                    <a:pt x="212" y="101"/>
                  </a:lnTo>
                  <a:lnTo>
                    <a:pt x="211" y="100"/>
                  </a:lnTo>
                  <a:lnTo>
                    <a:pt x="210" y="99"/>
                  </a:lnTo>
                  <a:lnTo>
                    <a:pt x="209" y="99"/>
                  </a:lnTo>
                  <a:lnTo>
                    <a:pt x="208" y="98"/>
                  </a:lnTo>
                  <a:lnTo>
                    <a:pt x="207" y="97"/>
                  </a:lnTo>
                  <a:lnTo>
                    <a:pt x="206" y="96"/>
                  </a:lnTo>
                  <a:lnTo>
                    <a:pt x="205" y="95"/>
                  </a:lnTo>
                  <a:lnTo>
                    <a:pt x="205" y="94"/>
                  </a:lnTo>
                  <a:lnTo>
                    <a:pt x="205" y="93"/>
                  </a:lnTo>
                  <a:lnTo>
                    <a:pt x="204" y="93"/>
                  </a:lnTo>
                  <a:lnTo>
                    <a:pt x="204" y="92"/>
                  </a:lnTo>
                  <a:lnTo>
                    <a:pt x="203" y="91"/>
                  </a:lnTo>
                  <a:lnTo>
                    <a:pt x="202" y="91"/>
                  </a:lnTo>
                  <a:lnTo>
                    <a:pt x="202" y="90"/>
                  </a:lnTo>
                  <a:lnTo>
                    <a:pt x="201" y="90"/>
                  </a:lnTo>
                  <a:lnTo>
                    <a:pt x="200" y="90"/>
                  </a:lnTo>
                  <a:lnTo>
                    <a:pt x="199" y="90"/>
                  </a:lnTo>
                  <a:lnTo>
                    <a:pt x="199" y="89"/>
                  </a:lnTo>
                  <a:lnTo>
                    <a:pt x="198" y="89"/>
                  </a:lnTo>
                  <a:lnTo>
                    <a:pt x="197" y="89"/>
                  </a:lnTo>
                  <a:lnTo>
                    <a:pt x="197" y="88"/>
                  </a:lnTo>
                  <a:lnTo>
                    <a:pt x="196" y="88"/>
                  </a:lnTo>
                  <a:lnTo>
                    <a:pt x="195" y="88"/>
                  </a:lnTo>
                  <a:lnTo>
                    <a:pt x="195" y="87"/>
                  </a:lnTo>
                  <a:lnTo>
                    <a:pt x="194" y="87"/>
                  </a:lnTo>
                  <a:lnTo>
                    <a:pt x="193" y="87"/>
                  </a:lnTo>
                  <a:lnTo>
                    <a:pt x="192" y="86"/>
                  </a:lnTo>
                  <a:lnTo>
                    <a:pt x="191" y="86"/>
                  </a:lnTo>
                  <a:lnTo>
                    <a:pt x="190" y="86"/>
                  </a:lnTo>
                  <a:lnTo>
                    <a:pt x="190" y="85"/>
                  </a:lnTo>
                  <a:lnTo>
                    <a:pt x="189" y="85"/>
                  </a:lnTo>
                  <a:lnTo>
                    <a:pt x="188" y="85"/>
                  </a:lnTo>
                  <a:lnTo>
                    <a:pt x="189" y="82"/>
                  </a:lnTo>
                  <a:lnTo>
                    <a:pt x="188" y="82"/>
                  </a:lnTo>
                  <a:lnTo>
                    <a:pt x="188" y="81"/>
                  </a:lnTo>
                  <a:lnTo>
                    <a:pt x="186" y="81"/>
                  </a:lnTo>
                  <a:lnTo>
                    <a:pt x="183" y="80"/>
                  </a:lnTo>
                  <a:lnTo>
                    <a:pt x="179" y="78"/>
                  </a:lnTo>
                  <a:lnTo>
                    <a:pt x="176" y="76"/>
                  </a:lnTo>
                  <a:lnTo>
                    <a:pt x="171" y="74"/>
                  </a:lnTo>
                  <a:lnTo>
                    <a:pt x="166" y="72"/>
                  </a:lnTo>
                  <a:lnTo>
                    <a:pt x="160" y="69"/>
                  </a:lnTo>
                  <a:lnTo>
                    <a:pt x="154" y="67"/>
                  </a:lnTo>
                  <a:lnTo>
                    <a:pt x="147" y="63"/>
                  </a:lnTo>
                  <a:lnTo>
                    <a:pt x="141" y="61"/>
                  </a:lnTo>
                  <a:lnTo>
                    <a:pt x="134" y="58"/>
                  </a:lnTo>
                  <a:lnTo>
                    <a:pt x="126" y="54"/>
                  </a:lnTo>
                  <a:lnTo>
                    <a:pt x="118" y="52"/>
                  </a:lnTo>
                  <a:lnTo>
                    <a:pt x="110" y="48"/>
                  </a:lnTo>
                  <a:lnTo>
                    <a:pt x="103" y="45"/>
                  </a:lnTo>
                  <a:lnTo>
                    <a:pt x="95" y="42"/>
                  </a:lnTo>
                  <a:lnTo>
                    <a:pt x="88" y="38"/>
                  </a:lnTo>
                  <a:lnTo>
                    <a:pt x="80" y="35"/>
                  </a:lnTo>
                  <a:lnTo>
                    <a:pt x="72" y="31"/>
                  </a:lnTo>
                  <a:lnTo>
                    <a:pt x="65" y="28"/>
                  </a:lnTo>
                  <a:lnTo>
                    <a:pt x="58" y="25"/>
                  </a:lnTo>
                  <a:lnTo>
                    <a:pt x="51" y="22"/>
                  </a:lnTo>
                  <a:lnTo>
                    <a:pt x="44" y="19"/>
                  </a:lnTo>
                  <a:lnTo>
                    <a:pt x="38" y="17"/>
                  </a:lnTo>
                  <a:lnTo>
                    <a:pt x="33" y="14"/>
                  </a:lnTo>
                  <a:lnTo>
                    <a:pt x="27" y="11"/>
                  </a:lnTo>
                  <a:lnTo>
                    <a:pt x="23" y="9"/>
                  </a:lnTo>
                  <a:lnTo>
                    <a:pt x="18" y="8"/>
                  </a:lnTo>
                  <a:lnTo>
                    <a:pt x="15" y="6"/>
                  </a:lnTo>
                  <a:lnTo>
                    <a:pt x="12" y="4"/>
                  </a:lnTo>
                  <a:lnTo>
                    <a:pt x="2" y="0"/>
                  </a:lnTo>
                  <a:lnTo>
                    <a:pt x="1" y="0"/>
                  </a:lnTo>
                  <a:lnTo>
                    <a:pt x="0" y="0"/>
                  </a:lnTo>
                  <a:lnTo>
                    <a:pt x="1" y="1"/>
                  </a:lnTo>
                  <a:lnTo>
                    <a:pt x="2" y="1"/>
                  </a:lnTo>
                  <a:lnTo>
                    <a:pt x="5" y="2"/>
                  </a:lnTo>
                  <a:lnTo>
                    <a:pt x="8" y="4"/>
                  </a:lnTo>
                  <a:lnTo>
                    <a:pt x="10" y="6"/>
                  </a:lnTo>
                  <a:lnTo>
                    <a:pt x="15" y="8"/>
                  </a:lnTo>
                  <a:lnTo>
                    <a:pt x="19" y="10"/>
                  </a:lnTo>
                  <a:lnTo>
                    <a:pt x="25" y="13"/>
                  </a:lnTo>
                  <a:lnTo>
                    <a:pt x="29" y="16"/>
                  </a:lnTo>
                  <a:lnTo>
                    <a:pt x="35" y="18"/>
                  </a:lnTo>
                  <a:lnTo>
                    <a:pt x="42" y="22"/>
                  </a:lnTo>
                  <a:lnTo>
                    <a:pt x="48" y="26"/>
                  </a:lnTo>
                  <a:lnTo>
                    <a:pt x="55" y="29"/>
                  </a:lnTo>
                  <a:lnTo>
                    <a:pt x="62" y="33"/>
                  </a:lnTo>
                  <a:lnTo>
                    <a:pt x="69" y="36"/>
                  </a:lnTo>
                  <a:lnTo>
                    <a:pt x="75" y="40"/>
                  </a:lnTo>
                  <a:lnTo>
                    <a:pt x="83" y="44"/>
                  </a:lnTo>
                  <a:lnTo>
                    <a:pt x="89" y="47"/>
                  </a:lnTo>
                  <a:lnTo>
                    <a:pt x="97" y="51"/>
                  </a:lnTo>
                  <a:lnTo>
                    <a:pt x="104" y="54"/>
                  </a:lnTo>
                  <a:lnTo>
                    <a:pt x="110" y="59"/>
                  </a:lnTo>
                  <a:lnTo>
                    <a:pt x="116" y="62"/>
                  </a:lnTo>
                  <a:lnTo>
                    <a:pt x="124" y="65"/>
                  </a:lnTo>
                  <a:lnTo>
                    <a:pt x="129" y="68"/>
                  </a:lnTo>
                  <a:lnTo>
                    <a:pt x="134" y="72"/>
                  </a:lnTo>
                  <a:lnTo>
                    <a:pt x="141" y="74"/>
                  </a:lnTo>
                  <a:lnTo>
                    <a:pt x="145" y="76"/>
                  </a:lnTo>
                  <a:lnTo>
                    <a:pt x="150" y="79"/>
                  </a:lnTo>
                  <a:lnTo>
                    <a:pt x="153" y="81"/>
                  </a:lnTo>
                  <a:lnTo>
                    <a:pt x="157" y="82"/>
                  </a:lnTo>
                  <a:lnTo>
                    <a:pt x="159" y="84"/>
                  </a:lnTo>
                  <a:lnTo>
                    <a:pt x="160" y="84"/>
                  </a:lnTo>
                  <a:lnTo>
                    <a:pt x="162" y="85"/>
                  </a:lnTo>
                  <a:lnTo>
                    <a:pt x="164" y="87"/>
                  </a:lnTo>
                  <a:lnTo>
                    <a:pt x="166" y="87"/>
                  </a:lnTo>
                  <a:lnTo>
                    <a:pt x="167" y="88"/>
                  </a:lnTo>
                  <a:lnTo>
                    <a:pt x="169" y="89"/>
                  </a:lnTo>
                  <a:lnTo>
                    <a:pt x="171" y="90"/>
                  </a:lnTo>
                  <a:lnTo>
                    <a:pt x="173" y="90"/>
                  </a:lnTo>
                  <a:lnTo>
                    <a:pt x="175" y="91"/>
                  </a:lnTo>
                  <a:lnTo>
                    <a:pt x="177" y="92"/>
                  </a:lnTo>
                  <a:lnTo>
                    <a:pt x="178" y="94"/>
                  </a:lnTo>
                  <a:lnTo>
                    <a:pt x="180" y="94"/>
                  </a:lnTo>
                  <a:lnTo>
                    <a:pt x="182" y="96"/>
                  </a:lnTo>
                  <a:lnTo>
                    <a:pt x="184" y="97"/>
                  </a:lnTo>
                  <a:lnTo>
                    <a:pt x="187" y="98"/>
                  </a:lnTo>
                  <a:lnTo>
                    <a:pt x="188" y="99"/>
                  </a:lnTo>
                  <a:lnTo>
                    <a:pt x="190" y="99"/>
                  </a:lnTo>
                  <a:lnTo>
                    <a:pt x="192" y="100"/>
                  </a:lnTo>
                  <a:lnTo>
                    <a:pt x="194" y="101"/>
                  </a:lnTo>
                  <a:lnTo>
                    <a:pt x="196" y="102"/>
                  </a:lnTo>
                  <a:lnTo>
                    <a:pt x="198" y="103"/>
                  </a:lnTo>
                  <a:lnTo>
                    <a:pt x="200" y="104"/>
                  </a:lnTo>
                  <a:lnTo>
                    <a:pt x="202" y="106"/>
                  </a:lnTo>
                  <a:lnTo>
                    <a:pt x="204" y="106"/>
                  </a:lnTo>
                  <a:lnTo>
                    <a:pt x="205" y="107"/>
                  </a:lnTo>
                  <a:lnTo>
                    <a:pt x="207" y="109"/>
                  </a:lnTo>
                  <a:lnTo>
                    <a:pt x="209" y="109"/>
                  </a:lnTo>
                  <a:lnTo>
                    <a:pt x="211" y="109"/>
                  </a:lnTo>
                  <a:lnTo>
                    <a:pt x="213" y="110"/>
                  </a:lnTo>
                  <a:lnTo>
                    <a:pt x="214" y="111"/>
                  </a:lnTo>
                  <a:lnTo>
                    <a:pt x="216" y="112"/>
                  </a:lnTo>
                  <a:lnTo>
                    <a:pt x="217" y="112"/>
                  </a:lnTo>
                  <a:lnTo>
                    <a:pt x="219" y="113"/>
                  </a:lnTo>
                  <a:lnTo>
                    <a:pt x="222" y="114"/>
                  </a:lnTo>
                  <a:lnTo>
                    <a:pt x="223" y="115"/>
                  </a:lnTo>
                  <a:lnTo>
                    <a:pt x="227" y="117"/>
                  </a:lnTo>
                  <a:lnTo>
                    <a:pt x="232" y="118"/>
                  </a:lnTo>
                  <a:lnTo>
                    <a:pt x="237" y="121"/>
                  </a:lnTo>
                  <a:lnTo>
                    <a:pt x="242" y="123"/>
                  </a:lnTo>
                  <a:lnTo>
                    <a:pt x="250" y="126"/>
                  </a:lnTo>
                  <a:lnTo>
                    <a:pt x="256" y="127"/>
                  </a:lnTo>
                  <a:lnTo>
                    <a:pt x="263" y="131"/>
                  </a:lnTo>
                  <a:lnTo>
                    <a:pt x="271" y="134"/>
                  </a:lnTo>
                  <a:lnTo>
                    <a:pt x="278" y="136"/>
                  </a:lnTo>
                  <a:lnTo>
                    <a:pt x="286" y="140"/>
                  </a:lnTo>
                  <a:lnTo>
                    <a:pt x="295" y="143"/>
                  </a:lnTo>
                  <a:lnTo>
                    <a:pt x="304" y="146"/>
                  </a:lnTo>
                  <a:lnTo>
                    <a:pt x="312" y="150"/>
                  </a:lnTo>
                  <a:lnTo>
                    <a:pt x="322" y="154"/>
                  </a:lnTo>
                  <a:lnTo>
                    <a:pt x="330" y="156"/>
                  </a:lnTo>
                  <a:lnTo>
                    <a:pt x="339" y="160"/>
                  </a:lnTo>
                  <a:lnTo>
                    <a:pt x="348" y="163"/>
                  </a:lnTo>
                  <a:lnTo>
                    <a:pt x="357" y="166"/>
                  </a:lnTo>
                  <a:lnTo>
                    <a:pt x="365" y="170"/>
                  </a:lnTo>
                  <a:lnTo>
                    <a:pt x="372" y="172"/>
                  </a:lnTo>
                  <a:lnTo>
                    <a:pt x="380" y="175"/>
                  </a:lnTo>
                  <a:lnTo>
                    <a:pt x="386" y="178"/>
                  </a:lnTo>
                  <a:lnTo>
                    <a:pt x="393" y="181"/>
                  </a:lnTo>
                  <a:lnTo>
                    <a:pt x="399" y="183"/>
                  </a:lnTo>
                  <a:lnTo>
                    <a:pt x="404" y="185"/>
                  </a:lnTo>
                  <a:lnTo>
                    <a:pt x="410" y="187"/>
                  </a:lnTo>
                  <a:lnTo>
                    <a:pt x="413" y="189"/>
                  </a:lnTo>
                  <a:lnTo>
                    <a:pt x="416" y="190"/>
                  </a:lnTo>
                  <a:lnTo>
                    <a:pt x="419" y="190"/>
                  </a:lnTo>
                  <a:lnTo>
                    <a:pt x="420" y="190"/>
                  </a:lnTo>
                  <a:lnTo>
                    <a:pt x="421" y="191"/>
                  </a:lnTo>
                  <a:lnTo>
                    <a:pt x="422" y="191"/>
                  </a:lnTo>
                  <a:lnTo>
                    <a:pt x="424" y="192"/>
                  </a:lnTo>
                  <a:lnTo>
                    <a:pt x="426" y="192"/>
                  </a:lnTo>
                  <a:lnTo>
                    <a:pt x="428" y="193"/>
                  </a:lnTo>
                  <a:lnTo>
                    <a:pt x="429" y="193"/>
                  </a:lnTo>
                  <a:lnTo>
                    <a:pt x="432" y="194"/>
                  </a:lnTo>
                  <a:lnTo>
                    <a:pt x="435" y="195"/>
                  </a:lnTo>
                  <a:lnTo>
                    <a:pt x="437" y="195"/>
                  </a:lnTo>
                  <a:lnTo>
                    <a:pt x="440" y="196"/>
                  </a:lnTo>
                  <a:lnTo>
                    <a:pt x="444" y="197"/>
                  </a:lnTo>
                  <a:lnTo>
                    <a:pt x="446" y="198"/>
                  </a:lnTo>
                  <a:lnTo>
                    <a:pt x="450" y="199"/>
                  </a:lnTo>
                  <a:lnTo>
                    <a:pt x="454" y="199"/>
                  </a:lnTo>
                  <a:lnTo>
                    <a:pt x="457" y="200"/>
                  </a:lnTo>
                  <a:lnTo>
                    <a:pt x="461" y="201"/>
                  </a:lnTo>
                  <a:lnTo>
                    <a:pt x="464" y="201"/>
                  </a:lnTo>
                  <a:lnTo>
                    <a:pt x="469" y="202"/>
                  </a:lnTo>
                  <a:lnTo>
                    <a:pt x="473" y="203"/>
                  </a:lnTo>
                  <a:lnTo>
                    <a:pt x="477" y="204"/>
                  </a:lnTo>
                  <a:lnTo>
                    <a:pt x="481" y="205"/>
                  </a:lnTo>
                  <a:lnTo>
                    <a:pt x="485" y="206"/>
                  </a:lnTo>
                  <a:lnTo>
                    <a:pt x="489" y="206"/>
                  </a:lnTo>
                  <a:lnTo>
                    <a:pt x="494" y="206"/>
                  </a:lnTo>
                  <a:lnTo>
                    <a:pt x="499" y="207"/>
                  </a:lnTo>
                  <a:lnTo>
                    <a:pt x="503" y="208"/>
                  </a:lnTo>
                  <a:lnTo>
                    <a:pt x="508" y="208"/>
                  </a:lnTo>
                  <a:lnTo>
                    <a:pt x="512" y="209"/>
                  </a:lnTo>
                  <a:lnTo>
                    <a:pt x="517" y="209"/>
                  </a:lnTo>
                  <a:lnTo>
                    <a:pt x="521" y="209"/>
                  </a:lnTo>
                  <a:lnTo>
                    <a:pt x="526" y="209"/>
                  </a:lnTo>
                  <a:lnTo>
                    <a:pt x="531" y="209"/>
                  </a:lnTo>
                </a:path>
              </a:pathLst>
            </a:custGeom>
            <a:solidFill>
              <a:srgbClr val="D9D9D9"/>
            </a:solidFill>
            <a:ln w="12700" cap="rnd">
              <a:noFill/>
              <a:round/>
              <a:headEnd/>
              <a:tailEnd/>
            </a:ln>
          </p:spPr>
          <p:txBody>
            <a:bodyPr/>
            <a:lstStyle/>
            <a:p>
              <a:endParaRPr lang="en-US"/>
            </a:p>
          </p:txBody>
        </p:sp>
        <p:sp>
          <p:nvSpPr>
            <p:cNvPr id="47202" name="Freeform 67"/>
            <p:cNvSpPr>
              <a:spLocks noChangeAspect="1"/>
            </p:cNvSpPr>
            <p:nvPr/>
          </p:nvSpPr>
          <p:spPr bwMode="auto">
            <a:xfrm>
              <a:off x="456" y="1576"/>
              <a:ext cx="533" cy="207"/>
            </a:xfrm>
            <a:custGeom>
              <a:avLst/>
              <a:gdLst>
                <a:gd name="T0" fmla="*/ 531 w 533"/>
                <a:gd name="T1" fmla="*/ 205 h 207"/>
                <a:gd name="T2" fmla="*/ 526 w 533"/>
                <a:gd name="T3" fmla="*/ 203 h 207"/>
                <a:gd name="T4" fmla="*/ 519 w 533"/>
                <a:gd name="T5" fmla="*/ 201 h 207"/>
                <a:gd name="T6" fmla="*/ 512 w 533"/>
                <a:gd name="T7" fmla="*/ 198 h 207"/>
                <a:gd name="T8" fmla="*/ 506 w 533"/>
                <a:gd name="T9" fmla="*/ 197 h 207"/>
                <a:gd name="T10" fmla="*/ 498 w 533"/>
                <a:gd name="T11" fmla="*/ 196 h 207"/>
                <a:gd name="T12" fmla="*/ 487 w 533"/>
                <a:gd name="T13" fmla="*/ 194 h 207"/>
                <a:gd name="T14" fmla="*/ 474 w 533"/>
                <a:gd name="T15" fmla="*/ 192 h 207"/>
                <a:gd name="T16" fmla="*/ 462 w 533"/>
                <a:gd name="T17" fmla="*/ 189 h 207"/>
                <a:gd name="T18" fmla="*/ 454 w 533"/>
                <a:gd name="T19" fmla="*/ 188 h 207"/>
                <a:gd name="T20" fmla="*/ 443 w 533"/>
                <a:gd name="T21" fmla="*/ 186 h 207"/>
                <a:gd name="T22" fmla="*/ 425 w 533"/>
                <a:gd name="T23" fmla="*/ 180 h 207"/>
                <a:gd name="T24" fmla="*/ 403 w 533"/>
                <a:gd name="T25" fmla="*/ 174 h 207"/>
                <a:gd name="T26" fmla="*/ 383 w 533"/>
                <a:gd name="T27" fmla="*/ 168 h 207"/>
                <a:gd name="T28" fmla="*/ 368 w 533"/>
                <a:gd name="T29" fmla="*/ 163 h 207"/>
                <a:gd name="T30" fmla="*/ 354 w 533"/>
                <a:gd name="T31" fmla="*/ 158 h 207"/>
                <a:gd name="T32" fmla="*/ 324 w 533"/>
                <a:gd name="T33" fmla="*/ 146 h 207"/>
                <a:gd name="T34" fmla="*/ 286 w 533"/>
                <a:gd name="T35" fmla="*/ 131 h 207"/>
                <a:gd name="T36" fmla="*/ 246 w 533"/>
                <a:gd name="T37" fmla="*/ 116 h 207"/>
                <a:gd name="T38" fmla="*/ 216 w 533"/>
                <a:gd name="T39" fmla="*/ 104 h 207"/>
                <a:gd name="T40" fmla="*/ 204 w 533"/>
                <a:gd name="T41" fmla="*/ 98 h 207"/>
                <a:gd name="T42" fmla="*/ 199 w 533"/>
                <a:gd name="T43" fmla="*/ 94 h 207"/>
                <a:gd name="T44" fmla="*/ 192 w 533"/>
                <a:gd name="T45" fmla="*/ 90 h 207"/>
                <a:gd name="T46" fmla="*/ 187 w 533"/>
                <a:gd name="T47" fmla="*/ 85 h 207"/>
                <a:gd name="T48" fmla="*/ 183 w 533"/>
                <a:gd name="T49" fmla="*/ 82 h 207"/>
                <a:gd name="T50" fmla="*/ 179 w 533"/>
                <a:gd name="T51" fmla="*/ 79 h 207"/>
                <a:gd name="T52" fmla="*/ 173 w 533"/>
                <a:gd name="T53" fmla="*/ 76 h 207"/>
                <a:gd name="T54" fmla="*/ 149 w 533"/>
                <a:gd name="T55" fmla="*/ 65 h 207"/>
                <a:gd name="T56" fmla="*/ 110 w 533"/>
                <a:gd name="T57" fmla="*/ 49 h 207"/>
                <a:gd name="T58" fmla="*/ 68 w 533"/>
                <a:gd name="T59" fmla="*/ 30 h 207"/>
                <a:gd name="T60" fmla="*/ 33 w 533"/>
                <a:gd name="T61" fmla="*/ 14 h 207"/>
                <a:gd name="T62" fmla="*/ 15 w 533"/>
                <a:gd name="T63" fmla="*/ 7 h 207"/>
                <a:gd name="T64" fmla="*/ 11 w 533"/>
                <a:gd name="T65" fmla="*/ 4 h 207"/>
                <a:gd name="T66" fmla="*/ 6 w 533"/>
                <a:gd name="T67" fmla="*/ 1 h 207"/>
                <a:gd name="T68" fmla="*/ 0 w 533"/>
                <a:gd name="T69" fmla="*/ 0 h 207"/>
                <a:gd name="T70" fmla="*/ 8 w 533"/>
                <a:gd name="T71" fmla="*/ 4 h 207"/>
                <a:gd name="T72" fmla="*/ 36 w 533"/>
                <a:gd name="T73" fmla="*/ 18 h 207"/>
                <a:gd name="T74" fmla="*/ 78 w 533"/>
                <a:gd name="T75" fmla="*/ 41 h 207"/>
                <a:gd name="T76" fmla="*/ 124 w 533"/>
                <a:gd name="T77" fmla="*/ 64 h 207"/>
                <a:gd name="T78" fmla="*/ 161 w 533"/>
                <a:gd name="T79" fmla="*/ 83 h 207"/>
                <a:gd name="T80" fmla="*/ 177 w 533"/>
                <a:gd name="T81" fmla="*/ 91 h 207"/>
                <a:gd name="T82" fmla="*/ 185 w 533"/>
                <a:gd name="T83" fmla="*/ 94 h 207"/>
                <a:gd name="T84" fmla="*/ 195 w 533"/>
                <a:gd name="T85" fmla="*/ 100 h 207"/>
                <a:gd name="T86" fmla="*/ 208 w 533"/>
                <a:gd name="T87" fmla="*/ 106 h 207"/>
                <a:gd name="T88" fmla="*/ 224 w 533"/>
                <a:gd name="T89" fmla="*/ 112 h 207"/>
                <a:gd name="T90" fmla="*/ 240 w 533"/>
                <a:gd name="T91" fmla="*/ 120 h 207"/>
                <a:gd name="T92" fmla="*/ 264 w 533"/>
                <a:gd name="T93" fmla="*/ 128 h 207"/>
                <a:gd name="T94" fmla="*/ 303 w 533"/>
                <a:gd name="T95" fmla="*/ 144 h 207"/>
                <a:gd name="T96" fmla="*/ 347 w 533"/>
                <a:gd name="T97" fmla="*/ 161 h 207"/>
                <a:gd name="T98" fmla="*/ 389 w 533"/>
                <a:gd name="T99" fmla="*/ 176 h 207"/>
                <a:gd name="T100" fmla="*/ 422 w 533"/>
                <a:gd name="T101" fmla="*/ 188 h 207"/>
                <a:gd name="T102" fmla="*/ 439 w 533"/>
                <a:gd name="T103" fmla="*/ 193 h 207"/>
                <a:gd name="T104" fmla="*/ 458 w 533"/>
                <a:gd name="T105" fmla="*/ 197 h 207"/>
                <a:gd name="T106" fmla="*/ 478 w 533"/>
                <a:gd name="T107" fmla="*/ 200 h 207"/>
                <a:gd name="T108" fmla="*/ 500 w 533"/>
                <a:gd name="T109" fmla="*/ 204 h 207"/>
                <a:gd name="T110" fmla="*/ 518 w 533"/>
                <a:gd name="T111" fmla="*/ 205 h 20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33"/>
                <a:gd name="T169" fmla="*/ 0 h 207"/>
                <a:gd name="T170" fmla="*/ 533 w 533"/>
                <a:gd name="T171" fmla="*/ 207 h 20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33" h="207">
                  <a:moveTo>
                    <a:pt x="529" y="206"/>
                  </a:moveTo>
                  <a:lnTo>
                    <a:pt x="530" y="206"/>
                  </a:lnTo>
                  <a:lnTo>
                    <a:pt x="531" y="206"/>
                  </a:lnTo>
                  <a:lnTo>
                    <a:pt x="532" y="206"/>
                  </a:lnTo>
                  <a:lnTo>
                    <a:pt x="532" y="205"/>
                  </a:lnTo>
                  <a:lnTo>
                    <a:pt x="531" y="205"/>
                  </a:lnTo>
                  <a:lnTo>
                    <a:pt x="530" y="205"/>
                  </a:lnTo>
                  <a:lnTo>
                    <a:pt x="529" y="204"/>
                  </a:lnTo>
                  <a:lnTo>
                    <a:pt x="528" y="204"/>
                  </a:lnTo>
                  <a:lnTo>
                    <a:pt x="527" y="204"/>
                  </a:lnTo>
                  <a:lnTo>
                    <a:pt x="527" y="203"/>
                  </a:lnTo>
                  <a:lnTo>
                    <a:pt x="526" y="203"/>
                  </a:lnTo>
                  <a:lnTo>
                    <a:pt x="525" y="203"/>
                  </a:lnTo>
                  <a:lnTo>
                    <a:pt x="524" y="202"/>
                  </a:lnTo>
                  <a:lnTo>
                    <a:pt x="523" y="202"/>
                  </a:lnTo>
                  <a:lnTo>
                    <a:pt x="522" y="201"/>
                  </a:lnTo>
                  <a:lnTo>
                    <a:pt x="521" y="201"/>
                  </a:lnTo>
                  <a:lnTo>
                    <a:pt x="519" y="201"/>
                  </a:lnTo>
                  <a:lnTo>
                    <a:pt x="518" y="200"/>
                  </a:lnTo>
                  <a:lnTo>
                    <a:pt x="516" y="200"/>
                  </a:lnTo>
                  <a:lnTo>
                    <a:pt x="515" y="199"/>
                  </a:lnTo>
                  <a:lnTo>
                    <a:pt x="514" y="199"/>
                  </a:lnTo>
                  <a:lnTo>
                    <a:pt x="513" y="199"/>
                  </a:lnTo>
                  <a:lnTo>
                    <a:pt x="512" y="198"/>
                  </a:lnTo>
                  <a:lnTo>
                    <a:pt x="511" y="198"/>
                  </a:lnTo>
                  <a:lnTo>
                    <a:pt x="510" y="197"/>
                  </a:lnTo>
                  <a:lnTo>
                    <a:pt x="509" y="197"/>
                  </a:lnTo>
                  <a:lnTo>
                    <a:pt x="508" y="197"/>
                  </a:lnTo>
                  <a:lnTo>
                    <a:pt x="507" y="197"/>
                  </a:lnTo>
                  <a:lnTo>
                    <a:pt x="506" y="197"/>
                  </a:lnTo>
                  <a:lnTo>
                    <a:pt x="505" y="197"/>
                  </a:lnTo>
                  <a:lnTo>
                    <a:pt x="504" y="197"/>
                  </a:lnTo>
                  <a:lnTo>
                    <a:pt x="503" y="197"/>
                  </a:lnTo>
                  <a:lnTo>
                    <a:pt x="501" y="196"/>
                  </a:lnTo>
                  <a:lnTo>
                    <a:pt x="500" y="196"/>
                  </a:lnTo>
                  <a:lnTo>
                    <a:pt x="498" y="196"/>
                  </a:lnTo>
                  <a:lnTo>
                    <a:pt x="496" y="196"/>
                  </a:lnTo>
                  <a:lnTo>
                    <a:pt x="495" y="196"/>
                  </a:lnTo>
                  <a:lnTo>
                    <a:pt x="493" y="195"/>
                  </a:lnTo>
                  <a:lnTo>
                    <a:pt x="492" y="195"/>
                  </a:lnTo>
                  <a:lnTo>
                    <a:pt x="489" y="194"/>
                  </a:lnTo>
                  <a:lnTo>
                    <a:pt x="487" y="194"/>
                  </a:lnTo>
                  <a:lnTo>
                    <a:pt x="486" y="194"/>
                  </a:lnTo>
                  <a:lnTo>
                    <a:pt x="484" y="193"/>
                  </a:lnTo>
                  <a:lnTo>
                    <a:pt x="481" y="193"/>
                  </a:lnTo>
                  <a:lnTo>
                    <a:pt x="479" y="192"/>
                  </a:lnTo>
                  <a:lnTo>
                    <a:pt x="477" y="192"/>
                  </a:lnTo>
                  <a:lnTo>
                    <a:pt x="474" y="192"/>
                  </a:lnTo>
                  <a:lnTo>
                    <a:pt x="472" y="191"/>
                  </a:lnTo>
                  <a:lnTo>
                    <a:pt x="470" y="191"/>
                  </a:lnTo>
                  <a:lnTo>
                    <a:pt x="468" y="190"/>
                  </a:lnTo>
                  <a:lnTo>
                    <a:pt x="466" y="190"/>
                  </a:lnTo>
                  <a:lnTo>
                    <a:pt x="464" y="190"/>
                  </a:lnTo>
                  <a:lnTo>
                    <a:pt x="462" y="189"/>
                  </a:lnTo>
                  <a:lnTo>
                    <a:pt x="460" y="189"/>
                  </a:lnTo>
                  <a:lnTo>
                    <a:pt x="459" y="189"/>
                  </a:lnTo>
                  <a:lnTo>
                    <a:pt x="458" y="188"/>
                  </a:lnTo>
                  <a:lnTo>
                    <a:pt x="457" y="188"/>
                  </a:lnTo>
                  <a:lnTo>
                    <a:pt x="455" y="188"/>
                  </a:lnTo>
                  <a:lnTo>
                    <a:pt x="454" y="188"/>
                  </a:lnTo>
                  <a:lnTo>
                    <a:pt x="453" y="188"/>
                  </a:lnTo>
                  <a:lnTo>
                    <a:pt x="451" y="188"/>
                  </a:lnTo>
                  <a:lnTo>
                    <a:pt x="450" y="187"/>
                  </a:lnTo>
                  <a:lnTo>
                    <a:pt x="448" y="187"/>
                  </a:lnTo>
                  <a:lnTo>
                    <a:pt x="446" y="186"/>
                  </a:lnTo>
                  <a:lnTo>
                    <a:pt x="443" y="186"/>
                  </a:lnTo>
                  <a:lnTo>
                    <a:pt x="441" y="185"/>
                  </a:lnTo>
                  <a:lnTo>
                    <a:pt x="438" y="184"/>
                  </a:lnTo>
                  <a:lnTo>
                    <a:pt x="435" y="183"/>
                  </a:lnTo>
                  <a:lnTo>
                    <a:pt x="432" y="182"/>
                  </a:lnTo>
                  <a:lnTo>
                    <a:pt x="429" y="181"/>
                  </a:lnTo>
                  <a:lnTo>
                    <a:pt x="425" y="180"/>
                  </a:lnTo>
                  <a:lnTo>
                    <a:pt x="422" y="180"/>
                  </a:lnTo>
                  <a:lnTo>
                    <a:pt x="418" y="179"/>
                  </a:lnTo>
                  <a:lnTo>
                    <a:pt x="414" y="178"/>
                  </a:lnTo>
                  <a:lnTo>
                    <a:pt x="411" y="176"/>
                  </a:lnTo>
                  <a:lnTo>
                    <a:pt x="407" y="175"/>
                  </a:lnTo>
                  <a:lnTo>
                    <a:pt x="403" y="174"/>
                  </a:lnTo>
                  <a:lnTo>
                    <a:pt x="400" y="173"/>
                  </a:lnTo>
                  <a:lnTo>
                    <a:pt x="396" y="171"/>
                  </a:lnTo>
                  <a:lnTo>
                    <a:pt x="393" y="171"/>
                  </a:lnTo>
                  <a:lnTo>
                    <a:pt x="389" y="170"/>
                  </a:lnTo>
                  <a:lnTo>
                    <a:pt x="386" y="169"/>
                  </a:lnTo>
                  <a:lnTo>
                    <a:pt x="383" y="168"/>
                  </a:lnTo>
                  <a:lnTo>
                    <a:pt x="379" y="167"/>
                  </a:lnTo>
                  <a:lnTo>
                    <a:pt x="377" y="166"/>
                  </a:lnTo>
                  <a:lnTo>
                    <a:pt x="374" y="164"/>
                  </a:lnTo>
                  <a:lnTo>
                    <a:pt x="371" y="163"/>
                  </a:lnTo>
                  <a:lnTo>
                    <a:pt x="369" y="163"/>
                  </a:lnTo>
                  <a:lnTo>
                    <a:pt x="368" y="163"/>
                  </a:lnTo>
                  <a:lnTo>
                    <a:pt x="366" y="163"/>
                  </a:lnTo>
                  <a:lnTo>
                    <a:pt x="364" y="162"/>
                  </a:lnTo>
                  <a:lnTo>
                    <a:pt x="363" y="161"/>
                  </a:lnTo>
                  <a:lnTo>
                    <a:pt x="360" y="160"/>
                  </a:lnTo>
                  <a:lnTo>
                    <a:pt x="358" y="159"/>
                  </a:lnTo>
                  <a:lnTo>
                    <a:pt x="354" y="158"/>
                  </a:lnTo>
                  <a:lnTo>
                    <a:pt x="351" y="156"/>
                  </a:lnTo>
                  <a:lnTo>
                    <a:pt x="346" y="154"/>
                  </a:lnTo>
                  <a:lnTo>
                    <a:pt x="341" y="153"/>
                  </a:lnTo>
                  <a:lnTo>
                    <a:pt x="336" y="151"/>
                  </a:lnTo>
                  <a:lnTo>
                    <a:pt x="331" y="149"/>
                  </a:lnTo>
                  <a:lnTo>
                    <a:pt x="324" y="146"/>
                  </a:lnTo>
                  <a:lnTo>
                    <a:pt x="318" y="144"/>
                  </a:lnTo>
                  <a:lnTo>
                    <a:pt x="312" y="142"/>
                  </a:lnTo>
                  <a:lnTo>
                    <a:pt x="306" y="139"/>
                  </a:lnTo>
                  <a:lnTo>
                    <a:pt x="299" y="137"/>
                  </a:lnTo>
                  <a:lnTo>
                    <a:pt x="292" y="134"/>
                  </a:lnTo>
                  <a:lnTo>
                    <a:pt x="286" y="131"/>
                  </a:lnTo>
                  <a:lnTo>
                    <a:pt x="279" y="129"/>
                  </a:lnTo>
                  <a:lnTo>
                    <a:pt x="272" y="127"/>
                  </a:lnTo>
                  <a:lnTo>
                    <a:pt x="265" y="124"/>
                  </a:lnTo>
                  <a:lnTo>
                    <a:pt x="259" y="121"/>
                  </a:lnTo>
                  <a:lnTo>
                    <a:pt x="252" y="119"/>
                  </a:lnTo>
                  <a:lnTo>
                    <a:pt x="246" y="116"/>
                  </a:lnTo>
                  <a:lnTo>
                    <a:pt x="240" y="114"/>
                  </a:lnTo>
                  <a:lnTo>
                    <a:pt x="234" y="112"/>
                  </a:lnTo>
                  <a:lnTo>
                    <a:pt x="230" y="111"/>
                  </a:lnTo>
                  <a:lnTo>
                    <a:pt x="225" y="108"/>
                  </a:lnTo>
                  <a:lnTo>
                    <a:pt x="220" y="106"/>
                  </a:lnTo>
                  <a:lnTo>
                    <a:pt x="216" y="104"/>
                  </a:lnTo>
                  <a:lnTo>
                    <a:pt x="213" y="103"/>
                  </a:lnTo>
                  <a:lnTo>
                    <a:pt x="210" y="102"/>
                  </a:lnTo>
                  <a:lnTo>
                    <a:pt x="208" y="100"/>
                  </a:lnTo>
                  <a:lnTo>
                    <a:pt x="206" y="99"/>
                  </a:lnTo>
                  <a:lnTo>
                    <a:pt x="205" y="99"/>
                  </a:lnTo>
                  <a:lnTo>
                    <a:pt x="204" y="98"/>
                  </a:lnTo>
                  <a:lnTo>
                    <a:pt x="203" y="97"/>
                  </a:lnTo>
                  <a:lnTo>
                    <a:pt x="202" y="97"/>
                  </a:lnTo>
                  <a:lnTo>
                    <a:pt x="202" y="96"/>
                  </a:lnTo>
                  <a:lnTo>
                    <a:pt x="200" y="96"/>
                  </a:lnTo>
                  <a:lnTo>
                    <a:pt x="200" y="95"/>
                  </a:lnTo>
                  <a:lnTo>
                    <a:pt x="199" y="94"/>
                  </a:lnTo>
                  <a:lnTo>
                    <a:pt x="198" y="94"/>
                  </a:lnTo>
                  <a:lnTo>
                    <a:pt x="197" y="93"/>
                  </a:lnTo>
                  <a:lnTo>
                    <a:pt x="196" y="92"/>
                  </a:lnTo>
                  <a:lnTo>
                    <a:pt x="195" y="91"/>
                  </a:lnTo>
                  <a:lnTo>
                    <a:pt x="194" y="91"/>
                  </a:lnTo>
                  <a:lnTo>
                    <a:pt x="192" y="90"/>
                  </a:lnTo>
                  <a:lnTo>
                    <a:pt x="191" y="89"/>
                  </a:lnTo>
                  <a:lnTo>
                    <a:pt x="190" y="88"/>
                  </a:lnTo>
                  <a:lnTo>
                    <a:pt x="189" y="88"/>
                  </a:lnTo>
                  <a:lnTo>
                    <a:pt x="189" y="87"/>
                  </a:lnTo>
                  <a:lnTo>
                    <a:pt x="188" y="86"/>
                  </a:lnTo>
                  <a:lnTo>
                    <a:pt x="187" y="85"/>
                  </a:lnTo>
                  <a:lnTo>
                    <a:pt x="186" y="85"/>
                  </a:lnTo>
                  <a:lnTo>
                    <a:pt x="185" y="85"/>
                  </a:lnTo>
                  <a:lnTo>
                    <a:pt x="185" y="84"/>
                  </a:lnTo>
                  <a:lnTo>
                    <a:pt x="184" y="84"/>
                  </a:lnTo>
                  <a:lnTo>
                    <a:pt x="183" y="83"/>
                  </a:lnTo>
                  <a:lnTo>
                    <a:pt x="183" y="82"/>
                  </a:lnTo>
                  <a:lnTo>
                    <a:pt x="182" y="82"/>
                  </a:lnTo>
                  <a:lnTo>
                    <a:pt x="182" y="81"/>
                  </a:lnTo>
                  <a:lnTo>
                    <a:pt x="181" y="81"/>
                  </a:lnTo>
                  <a:lnTo>
                    <a:pt x="181" y="80"/>
                  </a:lnTo>
                  <a:lnTo>
                    <a:pt x="180" y="80"/>
                  </a:lnTo>
                  <a:lnTo>
                    <a:pt x="179" y="79"/>
                  </a:lnTo>
                  <a:lnTo>
                    <a:pt x="178" y="78"/>
                  </a:lnTo>
                  <a:lnTo>
                    <a:pt x="177" y="78"/>
                  </a:lnTo>
                  <a:lnTo>
                    <a:pt x="176" y="77"/>
                  </a:lnTo>
                  <a:lnTo>
                    <a:pt x="175" y="77"/>
                  </a:lnTo>
                  <a:lnTo>
                    <a:pt x="174" y="77"/>
                  </a:lnTo>
                  <a:lnTo>
                    <a:pt x="173" y="76"/>
                  </a:lnTo>
                  <a:lnTo>
                    <a:pt x="170" y="75"/>
                  </a:lnTo>
                  <a:lnTo>
                    <a:pt x="168" y="73"/>
                  </a:lnTo>
                  <a:lnTo>
                    <a:pt x="163" y="72"/>
                  </a:lnTo>
                  <a:lnTo>
                    <a:pt x="159" y="69"/>
                  </a:lnTo>
                  <a:lnTo>
                    <a:pt x="154" y="68"/>
                  </a:lnTo>
                  <a:lnTo>
                    <a:pt x="149" y="65"/>
                  </a:lnTo>
                  <a:lnTo>
                    <a:pt x="144" y="63"/>
                  </a:lnTo>
                  <a:lnTo>
                    <a:pt x="137" y="60"/>
                  </a:lnTo>
                  <a:lnTo>
                    <a:pt x="131" y="58"/>
                  </a:lnTo>
                  <a:lnTo>
                    <a:pt x="124" y="54"/>
                  </a:lnTo>
                  <a:lnTo>
                    <a:pt x="117" y="51"/>
                  </a:lnTo>
                  <a:lnTo>
                    <a:pt x="110" y="49"/>
                  </a:lnTo>
                  <a:lnTo>
                    <a:pt x="103" y="45"/>
                  </a:lnTo>
                  <a:lnTo>
                    <a:pt x="96" y="42"/>
                  </a:lnTo>
                  <a:lnTo>
                    <a:pt x="89" y="39"/>
                  </a:lnTo>
                  <a:lnTo>
                    <a:pt x="81" y="36"/>
                  </a:lnTo>
                  <a:lnTo>
                    <a:pt x="74" y="33"/>
                  </a:lnTo>
                  <a:lnTo>
                    <a:pt x="68" y="30"/>
                  </a:lnTo>
                  <a:lnTo>
                    <a:pt x="62" y="26"/>
                  </a:lnTo>
                  <a:lnTo>
                    <a:pt x="54" y="24"/>
                  </a:lnTo>
                  <a:lnTo>
                    <a:pt x="48" y="21"/>
                  </a:lnTo>
                  <a:lnTo>
                    <a:pt x="43" y="18"/>
                  </a:lnTo>
                  <a:lnTo>
                    <a:pt x="37" y="17"/>
                  </a:lnTo>
                  <a:lnTo>
                    <a:pt x="33" y="14"/>
                  </a:lnTo>
                  <a:lnTo>
                    <a:pt x="27" y="12"/>
                  </a:lnTo>
                  <a:lnTo>
                    <a:pt x="24" y="10"/>
                  </a:lnTo>
                  <a:lnTo>
                    <a:pt x="20" y="8"/>
                  </a:lnTo>
                  <a:lnTo>
                    <a:pt x="18" y="8"/>
                  </a:lnTo>
                  <a:lnTo>
                    <a:pt x="17" y="7"/>
                  </a:lnTo>
                  <a:lnTo>
                    <a:pt x="15" y="7"/>
                  </a:lnTo>
                  <a:lnTo>
                    <a:pt x="15" y="6"/>
                  </a:lnTo>
                  <a:lnTo>
                    <a:pt x="14" y="6"/>
                  </a:lnTo>
                  <a:lnTo>
                    <a:pt x="14" y="5"/>
                  </a:lnTo>
                  <a:lnTo>
                    <a:pt x="13" y="5"/>
                  </a:lnTo>
                  <a:lnTo>
                    <a:pt x="12" y="5"/>
                  </a:lnTo>
                  <a:lnTo>
                    <a:pt x="11" y="4"/>
                  </a:lnTo>
                  <a:lnTo>
                    <a:pt x="10" y="4"/>
                  </a:lnTo>
                  <a:lnTo>
                    <a:pt x="9" y="3"/>
                  </a:lnTo>
                  <a:lnTo>
                    <a:pt x="8" y="3"/>
                  </a:lnTo>
                  <a:lnTo>
                    <a:pt x="8" y="2"/>
                  </a:lnTo>
                  <a:lnTo>
                    <a:pt x="7" y="2"/>
                  </a:lnTo>
                  <a:lnTo>
                    <a:pt x="6" y="1"/>
                  </a:lnTo>
                  <a:lnTo>
                    <a:pt x="5" y="1"/>
                  </a:lnTo>
                  <a:lnTo>
                    <a:pt x="4" y="1"/>
                  </a:lnTo>
                  <a:lnTo>
                    <a:pt x="3" y="0"/>
                  </a:lnTo>
                  <a:lnTo>
                    <a:pt x="2" y="0"/>
                  </a:lnTo>
                  <a:lnTo>
                    <a:pt x="1" y="0"/>
                  </a:lnTo>
                  <a:lnTo>
                    <a:pt x="0" y="0"/>
                  </a:lnTo>
                  <a:lnTo>
                    <a:pt x="1" y="1"/>
                  </a:lnTo>
                  <a:lnTo>
                    <a:pt x="2" y="1"/>
                  </a:lnTo>
                  <a:lnTo>
                    <a:pt x="3" y="1"/>
                  </a:lnTo>
                  <a:lnTo>
                    <a:pt x="4" y="2"/>
                  </a:lnTo>
                  <a:lnTo>
                    <a:pt x="5" y="3"/>
                  </a:lnTo>
                  <a:lnTo>
                    <a:pt x="8" y="4"/>
                  </a:lnTo>
                  <a:lnTo>
                    <a:pt x="10" y="6"/>
                  </a:lnTo>
                  <a:lnTo>
                    <a:pt x="15" y="8"/>
                  </a:lnTo>
                  <a:lnTo>
                    <a:pt x="18" y="9"/>
                  </a:lnTo>
                  <a:lnTo>
                    <a:pt x="24" y="12"/>
                  </a:lnTo>
                  <a:lnTo>
                    <a:pt x="29" y="15"/>
                  </a:lnTo>
                  <a:lnTo>
                    <a:pt x="36" y="18"/>
                  </a:lnTo>
                  <a:lnTo>
                    <a:pt x="42" y="22"/>
                  </a:lnTo>
                  <a:lnTo>
                    <a:pt x="48" y="25"/>
                  </a:lnTo>
                  <a:lnTo>
                    <a:pt x="55" y="29"/>
                  </a:lnTo>
                  <a:lnTo>
                    <a:pt x="63" y="33"/>
                  </a:lnTo>
                  <a:lnTo>
                    <a:pt x="71" y="36"/>
                  </a:lnTo>
                  <a:lnTo>
                    <a:pt x="78" y="41"/>
                  </a:lnTo>
                  <a:lnTo>
                    <a:pt x="86" y="44"/>
                  </a:lnTo>
                  <a:lnTo>
                    <a:pt x="93" y="49"/>
                  </a:lnTo>
                  <a:lnTo>
                    <a:pt x="101" y="52"/>
                  </a:lnTo>
                  <a:lnTo>
                    <a:pt x="109" y="56"/>
                  </a:lnTo>
                  <a:lnTo>
                    <a:pt x="117" y="60"/>
                  </a:lnTo>
                  <a:lnTo>
                    <a:pt x="124" y="64"/>
                  </a:lnTo>
                  <a:lnTo>
                    <a:pt x="131" y="68"/>
                  </a:lnTo>
                  <a:lnTo>
                    <a:pt x="137" y="71"/>
                  </a:lnTo>
                  <a:lnTo>
                    <a:pt x="144" y="74"/>
                  </a:lnTo>
                  <a:lnTo>
                    <a:pt x="150" y="77"/>
                  </a:lnTo>
                  <a:lnTo>
                    <a:pt x="156" y="80"/>
                  </a:lnTo>
                  <a:lnTo>
                    <a:pt x="161" y="83"/>
                  </a:lnTo>
                  <a:lnTo>
                    <a:pt x="165" y="85"/>
                  </a:lnTo>
                  <a:lnTo>
                    <a:pt x="169" y="87"/>
                  </a:lnTo>
                  <a:lnTo>
                    <a:pt x="171" y="88"/>
                  </a:lnTo>
                  <a:lnTo>
                    <a:pt x="174" y="89"/>
                  </a:lnTo>
                  <a:lnTo>
                    <a:pt x="175" y="90"/>
                  </a:lnTo>
                  <a:lnTo>
                    <a:pt x="177" y="91"/>
                  </a:lnTo>
                  <a:lnTo>
                    <a:pt x="178" y="92"/>
                  </a:lnTo>
                  <a:lnTo>
                    <a:pt x="179" y="92"/>
                  </a:lnTo>
                  <a:lnTo>
                    <a:pt x="180" y="93"/>
                  </a:lnTo>
                  <a:lnTo>
                    <a:pt x="181" y="93"/>
                  </a:lnTo>
                  <a:lnTo>
                    <a:pt x="183" y="94"/>
                  </a:lnTo>
                  <a:lnTo>
                    <a:pt x="185" y="94"/>
                  </a:lnTo>
                  <a:lnTo>
                    <a:pt x="186" y="95"/>
                  </a:lnTo>
                  <a:lnTo>
                    <a:pt x="188" y="96"/>
                  </a:lnTo>
                  <a:lnTo>
                    <a:pt x="189" y="97"/>
                  </a:lnTo>
                  <a:lnTo>
                    <a:pt x="191" y="98"/>
                  </a:lnTo>
                  <a:lnTo>
                    <a:pt x="193" y="99"/>
                  </a:lnTo>
                  <a:lnTo>
                    <a:pt x="195" y="100"/>
                  </a:lnTo>
                  <a:lnTo>
                    <a:pt x="198" y="101"/>
                  </a:lnTo>
                  <a:lnTo>
                    <a:pt x="199" y="102"/>
                  </a:lnTo>
                  <a:lnTo>
                    <a:pt x="201" y="103"/>
                  </a:lnTo>
                  <a:lnTo>
                    <a:pt x="203" y="103"/>
                  </a:lnTo>
                  <a:lnTo>
                    <a:pt x="206" y="104"/>
                  </a:lnTo>
                  <a:lnTo>
                    <a:pt x="208" y="106"/>
                  </a:lnTo>
                  <a:lnTo>
                    <a:pt x="210" y="107"/>
                  </a:lnTo>
                  <a:lnTo>
                    <a:pt x="213" y="108"/>
                  </a:lnTo>
                  <a:lnTo>
                    <a:pt x="215" y="109"/>
                  </a:lnTo>
                  <a:lnTo>
                    <a:pt x="218" y="111"/>
                  </a:lnTo>
                  <a:lnTo>
                    <a:pt x="220" y="111"/>
                  </a:lnTo>
                  <a:lnTo>
                    <a:pt x="224" y="112"/>
                  </a:lnTo>
                  <a:lnTo>
                    <a:pt x="226" y="113"/>
                  </a:lnTo>
                  <a:lnTo>
                    <a:pt x="228" y="114"/>
                  </a:lnTo>
                  <a:lnTo>
                    <a:pt x="232" y="116"/>
                  </a:lnTo>
                  <a:lnTo>
                    <a:pt x="234" y="117"/>
                  </a:lnTo>
                  <a:lnTo>
                    <a:pt x="237" y="118"/>
                  </a:lnTo>
                  <a:lnTo>
                    <a:pt x="240" y="120"/>
                  </a:lnTo>
                  <a:lnTo>
                    <a:pt x="243" y="120"/>
                  </a:lnTo>
                  <a:lnTo>
                    <a:pt x="246" y="121"/>
                  </a:lnTo>
                  <a:lnTo>
                    <a:pt x="250" y="123"/>
                  </a:lnTo>
                  <a:lnTo>
                    <a:pt x="254" y="125"/>
                  </a:lnTo>
                  <a:lnTo>
                    <a:pt x="260" y="127"/>
                  </a:lnTo>
                  <a:lnTo>
                    <a:pt x="264" y="128"/>
                  </a:lnTo>
                  <a:lnTo>
                    <a:pt x="270" y="131"/>
                  </a:lnTo>
                  <a:lnTo>
                    <a:pt x="276" y="134"/>
                  </a:lnTo>
                  <a:lnTo>
                    <a:pt x="283" y="137"/>
                  </a:lnTo>
                  <a:lnTo>
                    <a:pt x="288" y="138"/>
                  </a:lnTo>
                  <a:lnTo>
                    <a:pt x="296" y="141"/>
                  </a:lnTo>
                  <a:lnTo>
                    <a:pt x="303" y="144"/>
                  </a:lnTo>
                  <a:lnTo>
                    <a:pt x="310" y="146"/>
                  </a:lnTo>
                  <a:lnTo>
                    <a:pt x="317" y="149"/>
                  </a:lnTo>
                  <a:lnTo>
                    <a:pt x="325" y="153"/>
                  </a:lnTo>
                  <a:lnTo>
                    <a:pt x="333" y="155"/>
                  </a:lnTo>
                  <a:lnTo>
                    <a:pt x="340" y="158"/>
                  </a:lnTo>
                  <a:lnTo>
                    <a:pt x="347" y="161"/>
                  </a:lnTo>
                  <a:lnTo>
                    <a:pt x="354" y="163"/>
                  </a:lnTo>
                  <a:lnTo>
                    <a:pt x="362" y="166"/>
                  </a:lnTo>
                  <a:lnTo>
                    <a:pt x="369" y="169"/>
                  </a:lnTo>
                  <a:lnTo>
                    <a:pt x="377" y="171"/>
                  </a:lnTo>
                  <a:lnTo>
                    <a:pt x="383" y="174"/>
                  </a:lnTo>
                  <a:lnTo>
                    <a:pt x="389" y="176"/>
                  </a:lnTo>
                  <a:lnTo>
                    <a:pt x="396" y="179"/>
                  </a:lnTo>
                  <a:lnTo>
                    <a:pt x="402" y="181"/>
                  </a:lnTo>
                  <a:lnTo>
                    <a:pt x="407" y="183"/>
                  </a:lnTo>
                  <a:lnTo>
                    <a:pt x="413" y="185"/>
                  </a:lnTo>
                  <a:lnTo>
                    <a:pt x="417" y="187"/>
                  </a:lnTo>
                  <a:lnTo>
                    <a:pt x="422" y="188"/>
                  </a:lnTo>
                  <a:lnTo>
                    <a:pt x="425" y="189"/>
                  </a:lnTo>
                  <a:lnTo>
                    <a:pt x="428" y="190"/>
                  </a:lnTo>
                  <a:lnTo>
                    <a:pt x="431" y="191"/>
                  </a:lnTo>
                  <a:lnTo>
                    <a:pt x="433" y="191"/>
                  </a:lnTo>
                  <a:lnTo>
                    <a:pt x="436" y="192"/>
                  </a:lnTo>
                  <a:lnTo>
                    <a:pt x="439" y="193"/>
                  </a:lnTo>
                  <a:lnTo>
                    <a:pt x="441" y="194"/>
                  </a:lnTo>
                  <a:lnTo>
                    <a:pt x="444" y="194"/>
                  </a:lnTo>
                  <a:lnTo>
                    <a:pt x="448" y="195"/>
                  </a:lnTo>
                  <a:lnTo>
                    <a:pt x="450" y="196"/>
                  </a:lnTo>
                  <a:lnTo>
                    <a:pt x="454" y="196"/>
                  </a:lnTo>
                  <a:lnTo>
                    <a:pt x="458" y="197"/>
                  </a:lnTo>
                  <a:lnTo>
                    <a:pt x="461" y="197"/>
                  </a:lnTo>
                  <a:lnTo>
                    <a:pt x="464" y="197"/>
                  </a:lnTo>
                  <a:lnTo>
                    <a:pt x="468" y="198"/>
                  </a:lnTo>
                  <a:lnTo>
                    <a:pt x="471" y="199"/>
                  </a:lnTo>
                  <a:lnTo>
                    <a:pt x="476" y="199"/>
                  </a:lnTo>
                  <a:lnTo>
                    <a:pt x="478" y="200"/>
                  </a:lnTo>
                  <a:lnTo>
                    <a:pt x="483" y="200"/>
                  </a:lnTo>
                  <a:lnTo>
                    <a:pt x="486" y="201"/>
                  </a:lnTo>
                  <a:lnTo>
                    <a:pt x="489" y="202"/>
                  </a:lnTo>
                  <a:lnTo>
                    <a:pt x="493" y="202"/>
                  </a:lnTo>
                  <a:lnTo>
                    <a:pt x="496" y="203"/>
                  </a:lnTo>
                  <a:lnTo>
                    <a:pt x="500" y="204"/>
                  </a:lnTo>
                  <a:lnTo>
                    <a:pt x="503" y="204"/>
                  </a:lnTo>
                  <a:lnTo>
                    <a:pt x="506" y="204"/>
                  </a:lnTo>
                  <a:lnTo>
                    <a:pt x="510" y="204"/>
                  </a:lnTo>
                  <a:lnTo>
                    <a:pt x="513" y="205"/>
                  </a:lnTo>
                  <a:lnTo>
                    <a:pt x="515" y="205"/>
                  </a:lnTo>
                  <a:lnTo>
                    <a:pt x="518" y="205"/>
                  </a:lnTo>
                  <a:lnTo>
                    <a:pt x="521" y="205"/>
                  </a:lnTo>
                  <a:lnTo>
                    <a:pt x="522" y="206"/>
                  </a:lnTo>
                  <a:lnTo>
                    <a:pt x="525" y="206"/>
                  </a:lnTo>
                  <a:lnTo>
                    <a:pt x="527" y="206"/>
                  </a:lnTo>
                  <a:lnTo>
                    <a:pt x="529" y="206"/>
                  </a:lnTo>
                </a:path>
              </a:pathLst>
            </a:custGeom>
            <a:solidFill>
              <a:srgbClr val="BFBFBF"/>
            </a:solidFill>
            <a:ln w="12700" cap="rnd">
              <a:noFill/>
              <a:round/>
              <a:headEnd/>
              <a:tailEnd/>
            </a:ln>
          </p:spPr>
          <p:txBody>
            <a:bodyPr/>
            <a:lstStyle/>
            <a:p>
              <a:endParaRPr lang="en-US"/>
            </a:p>
          </p:txBody>
        </p:sp>
        <p:sp>
          <p:nvSpPr>
            <p:cNvPr id="47203" name="Freeform 68"/>
            <p:cNvSpPr>
              <a:spLocks noChangeAspect="1"/>
            </p:cNvSpPr>
            <p:nvPr/>
          </p:nvSpPr>
          <p:spPr bwMode="auto">
            <a:xfrm>
              <a:off x="462" y="1580"/>
              <a:ext cx="523" cy="204"/>
            </a:xfrm>
            <a:custGeom>
              <a:avLst/>
              <a:gdLst>
                <a:gd name="T0" fmla="*/ 520 w 523"/>
                <a:gd name="T1" fmla="*/ 202 h 204"/>
                <a:gd name="T2" fmla="*/ 515 w 523"/>
                <a:gd name="T3" fmla="*/ 200 h 204"/>
                <a:gd name="T4" fmla="*/ 511 w 523"/>
                <a:gd name="T5" fmla="*/ 198 h 204"/>
                <a:gd name="T6" fmla="*/ 504 w 523"/>
                <a:gd name="T7" fmla="*/ 196 h 204"/>
                <a:gd name="T8" fmla="*/ 498 w 523"/>
                <a:gd name="T9" fmla="*/ 195 h 204"/>
                <a:gd name="T10" fmla="*/ 492 w 523"/>
                <a:gd name="T11" fmla="*/ 193 h 204"/>
                <a:gd name="T12" fmla="*/ 482 w 523"/>
                <a:gd name="T13" fmla="*/ 192 h 204"/>
                <a:gd name="T14" fmla="*/ 468 w 523"/>
                <a:gd name="T15" fmla="*/ 190 h 204"/>
                <a:gd name="T16" fmla="*/ 453 w 523"/>
                <a:gd name="T17" fmla="*/ 187 h 204"/>
                <a:gd name="T18" fmla="*/ 441 w 523"/>
                <a:gd name="T19" fmla="*/ 184 h 204"/>
                <a:gd name="T20" fmla="*/ 432 w 523"/>
                <a:gd name="T21" fmla="*/ 182 h 204"/>
                <a:gd name="T22" fmla="*/ 418 w 523"/>
                <a:gd name="T23" fmla="*/ 177 h 204"/>
                <a:gd name="T24" fmla="*/ 400 w 523"/>
                <a:gd name="T25" fmla="*/ 172 h 204"/>
                <a:gd name="T26" fmla="*/ 382 w 523"/>
                <a:gd name="T27" fmla="*/ 166 h 204"/>
                <a:gd name="T28" fmla="*/ 367 w 523"/>
                <a:gd name="T29" fmla="*/ 162 h 204"/>
                <a:gd name="T30" fmla="*/ 358 w 523"/>
                <a:gd name="T31" fmla="*/ 158 h 204"/>
                <a:gd name="T32" fmla="*/ 341 w 523"/>
                <a:gd name="T33" fmla="*/ 152 h 204"/>
                <a:gd name="T34" fmla="*/ 307 w 523"/>
                <a:gd name="T35" fmla="*/ 139 h 204"/>
                <a:gd name="T36" fmla="*/ 266 w 523"/>
                <a:gd name="T37" fmla="*/ 124 h 204"/>
                <a:gd name="T38" fmla="*/ 226 w 523"/>
                <a:gd name="T39" fmla="*/ 109 h 204"/>
                <a:gd name="T40" fmla="*/ 200 w 523"/>
                <a:gd name="T41" fmla="*/ 97 h 204"/>
                <a:gd name="T42" fmla="*/ 190 w 523"/>
                <a:gd name="T43" fmla="*/ 92 h 204"/>
                <a:gd name="T44" fmla="*/ 184 w 523"/>
                <a:gd name="T45" fmla="*/ 87 h 204"/>
                <a:gd name="T46" fmla="*/ 180 w 523"/>
                <a:gd name="T47" fmla="*/ 83 h 204"/>
                <a:gd name="T48" fmla="*/ 175 w 523"/>
                <a:gd name="T49" fmla="*/ 80 h 204"/>
                <a:gd name="T50" fmla="*/ 170 w 523"/>
                <a:gd name="T51" fmla="*/ 76 h 204"/>
                <a:gd name="T52" fmla="*/ 163 w 523"/>
                <a:gd name="T53" fmla="*/ 73 h 204"/>
                <a:gd name="T54" fmla="*/ 150 w 523"/>
                <a:gd name="T55" fmla="*/ 67 h 204"/>
                <a:gd name="T56" fmla="*/ 134 w 523"/>
                <a:gd name="T57" fmla="*/ 59 h 204"/>
                <a:gd name="T58" fmla="*/ 117 w 523"/>
                <a:gd name="T59" fmla="*/ 52 h 204"/>
                <a:gd name="T60" fmla="*/ 104 w 523"/>
                <a:gd name="T61" fmla="*/ 46 h 204"/>
                <a:gd name="T62" fmla="*/ 95 w 523"/>
                <a:gd name="T63" fmla="*/ 42 h 204"/>
                <a:gd name="T64" fmla="*/ 81 w 523"/>
                <a:gd name="T65" fmla="*/ 36 h 204"/>
                <a:gd name="T66" fmla="*/ 60 w 523"/>
                <a:gd name="T67" fmla="*/ 26 h 204"/>
                <a:gd name="T68" fmla="*/ 36 w 523"/>
                <a:gd name="T69" fmla="*/ 15 h 204"/>
                <a:gd name="T70" fmla="*/ 16 w 523"/>
                <a:gd name="T71" fmla="*/ 6 h 204"/>
                <a:gd name="T72" fmla="*/ 6 w 523"/>
                <a:gd name="T73" fmla="*/ 1 h 204"/>
                <a:gd name="T74" fmla="*/ 0 w 523"/>
                <a:gd name="T75" fmla="*/ 0 h 204"/>
                <a:gd name="T76" fmla="*/ 26 w 523"/>
                <a:gd name="T77" fmla="*/ 11 h 204"/>
                <a:gd name="T78" fmla="*/ 57 w 523"/>
                <a:gd name="T79" fmla="*/ 27 h 204"/>
                <a:gd name="T80" fmla="*/ 97 w 523"/>
                <a:gd name="T81" fmla="*/ 47 h 204"/>
                <a:gd name="T82" fmla="*/ 134 w 523"/>
                <a:gd name="T83" fmla="*/ 65 h 204"/>
                <a:gd name="T84" fmla="*/ 157 w 523"/>
                <a:gd name="T85" fmla="*/ 77 h 204"/>
                <a:gd name="T86" fmla="*/ 165 w 523"/>
                <a:gd name="T87" fmla="*/ 81 h 204"/>
                <a:gd name="T88" fmla="*/ 176 w 523"/>
                <a:gd name="T89" fmla="*/ 86 h 204"/>
                <a:gd name="T90" fmla="*/ 189 w 523"/>
                <a:gd name="T91" fmla="*/ 93 h 204"/>
                <a:gd name="T92" fmla="*/ 203 w 523"/>
                <a:gd name="T93" fmla="*/ 101 h 204"/>
                <a:gd name="T94" fmla="*/ 215 w 523"/>
                <a:gd name="T95" fmla="*/ 106 h 204"/>
                <a:gd name="T96" fmla="*/ 224 w 523"/>
                <a:gd name="T97" fmla="*/ 110 h 204"/>
                <a:gd name="T98" fmla="*/ 244 w 523"/>
                <a:gd name="T99" fmla="*/ 118 h 204"/>
                <a:gd name="T100" fmla="*/ 278 w 523"/>
                <a:gd name="T101" fmla="*/ 130 h 204"/>
                <a:gd name="T102" fmla="*/ 314 w 523"/>
                <a:gd name="T103" fmla="*/ 145 h 204"/>
                <a:gd name="T104" fmla="*/ 343 w 523"/>
                <a:gd name="T105" fmla="*/ 156 h 204"/>
                <a:gd name="T106" fmla="*/ 362 w 523"/>
                <a:gd name="T107" fmla="*/ 164 h 204"/>
                <a:gd name="T108" fmla="*/ 375 w 523"/>
                <a:gd name="T109" fmla="*/ 168 h 204"/>
                <a:gd name="T110" fmla="*/ 394 w 523"/>
                <a:gd name="T111" fmla="*/ 175 h 204"/>
                <a:gd name="T112" fmla="*/ 416 w 523"/>
                <a:gd name="T113" fmla="*/ 182 h 204"/>
                <a:gd name="T114" fmla="*/ 441 w 523"/>
                <a:gd name="T115" fmla="*/ 189 h 204"/>
                <a:gd name="T116" fmla="*/ 467 w 523"/>
                <a:gd name="T117" fmla="*/ 194 h 2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3"/>
                <a:gd name="T178" fmla="*/ 0 h 204"/>
                <a:gd name="T179" fmla="*/ 523 w 523"/>
                <a:gd name="T180" fmla="*/ 204 h 2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3" h="204">
                  <a:moveTo>
                    <a:pt x="520" y="203"/>
                  </a:moveTo>
                  <a:lnTo>
                    <a:pt x="521" y="203"/>
                  </a:lnTo>
                  <a:lnTo>
                    <a:pt x="522" y="203"/>
                  </a:lnTo>
                  <a:lnTo>
                    <a:pt x="522" y="202"/>
                  </a:lnTo>
                  <a:lnTo>
                    <a:pt x="521" y="202"/>
                  </a:lnTo>
                  <a:lnTo>
                    <a:pt x="520" y="202"/>
                  </a:lnTo>
                  <a:lnTo>
                    <a:pt x="520" y="201"/>
                  </a:lnTo>
                  <a:lnTo>
                    <a:pt x="519" y="201"/>
                  </a:lnTo>
                  <a:lnTo>
                    <a:pt x="518" y="201"/>
                  </a:lnTo>
                  <a:lnTo>
                    <a:pt x="517" y="200"/>
                  </a:lnTo>
                  <a:lnTo>
                    <a:pt x="516" y="200"/>
                  </a:lnTo>
                  <a:lnTo>
                    <a:pt x="515" y="200"/>
                  </a:lnTo>
                  <a:lnTo>
                    <a:pt x="515" y="199"/>
                  </a:lnTo>
                  <a:lnTo>
                    <a:pt x="514" y="199"/>
                  </a:lnTo>
                  <a:lnTo>
                    <a:pt x="514" y="200"/>
                  </a:lnTo>
                  <a:lnTo>
                    <a:pt x="513" y="199"/>
                  </a:lnTo>
                  <a:lnTo>
                    <a:pt x="512" y="199"/>
                  </a:lnTo>
                  <a:lnTo>
                    <a:pt x="511" y="198"/>
                  </a:lnTo>
                  <a:lnTo>
                    <a:pt x="510" y="198"/>
                  </a:lnTo>
                  <a:lnTo>
                    <a:pt x="508" y="198"/>
                  </a:lnTo>
                  <a:lnTo>
                    <a:pt x="507" y="197"/>
                  </a:lnTo>
                  <a:lnTo>
                    <a:pt x="506" y="197"/>
                  </a:lnTo>
                  <a:lnTo>
                    <a:pt x="505" y="196"/>
                  </a:lnTo>
                  <a:lnTo>
                    <a:pt x="504" y="196"/>
                  </a:lnTo>
                  <a:lnTo>
                    <a:pt x="503" y="196"/>
                  </a:lnTo>
                  <a:lnTo>
                    <a:pt x="502" y="196"/>
                  </a:lnTo>
                  <a:lnTo>
                    <a:pt x="501" y="195"/>
                  </a:lnTo>
                  <a:lnTo>
                    <a:pt x="500" y="195"/>
                  </a:lnTo>
                  <a:lnTo>
                    <a:pt x="499" y="195"/>
                  </a:lnTo>
                  <a:lnTo>
                    <a:pt x="498" y="195"/>
                  </a:lnTo>
                  <a:lnTo>
                    <a:pt x="497" y="194"/>
                  </a:lnTo>
                  <a:lnTo>
                    <a:pt x="496" y="194"/>
                  </a:lnTo>
                  <a:lnTo>
                    <a:pt x="495" y="194"/>
                  </a:lnTo>
                  <a:lnTo>
                    <a:pt x="494" y="194"/>
                  </a:lnTo>
                  <a:lnTo>
                    <a:pt x="493" y="194"/>
                  </a:lnTo>
                  <a:lnTo>
                    <a:pt x="492" y="193"/>
                  </a:lnTo>
                  <a:lnTo>
                    <a:pt x="490" y="193"/>
                  </a:lnTo>
                  <a:lnTo>
                    <a:pt x="489" y="193"/>
                  </a:lnTo>
                  <a:lnTo>
                    <a:pt x="487" y="193"/>
                  </a:lnTo>
                  <a:lnTo>
                    <a:pt x="486" y="193"/>
                  </a:lnTo>
                  <a:lnTo>
                    <a:pt x="484" y="193"/>
                  </a:lnTo>
                  <a:lnTo>
                    <a:pt x="482" y="192"/>
                  </a:lnTo>
                  <a:lnTo>
                    <a:pt x="479" y="192"/>
                  </a:lnTo>
                  <a:lnTo>
                    <a:pt x="477" y="192"/>
                  </a:lnTo>
                  <a:lnTo>
                    <a:pt x="476" y="191"/>
                  </a:lnTo>
                  <a:lnTo>
                    <a:pt x="473" y="191"/>
                  </a:lnTo>
                  <a:lnTo>
                    <a:pt x="470" y="190"/>
                  </a:lnTo>
                  <a:lnTo>
                    <a:pt x="468" y="190"/>
                  </a:lnTo>
                  <a:lnTo>
                    <a:pt x="466" y="190"/>
                  </a:lnTo>
                  <a:lnTo>
                    <a:pt x="463" y="189"/>
                  </a:lnTo>
                  <a:lnTo>
                    <a:pt x="460" y="189"/>
                  </a:lnTo>
                  <a:lnTo>
                    <a:pt x="459" y="188"/>
                  </a:lnTo>
                  <a:lnTo>
                    <a:pt x="456" y="187"/>
                  </a:lnTo>
                  <a:lnTo>
                    <a:pt x="453" y="187"/>
                  </a:lnTo>
                  <a:lnTo>
                    <a:pt x="451" y="186"/>
                  </a:lnTo>
                  <a:lnTo>
                    <a:pt x="449" y="186"/>
                  </a:lnTo>
                  <a:lnTo>
                    <a:pt x="447" y="186"/>
                  </a:lnTo>
                  <a:lnTo>
                    <a:pt x="444" y="185"/>
                  </a:lnTo>
                  <a:lnTo>
                    <a:pt x="442" y="184"/>
                  </a:lnTo>
                  <a:lnTo>
                    <a:pt x="441" y="184"/>
                  </a:lnTo>
                  <a:lnTo>
                    <a:pt x="439" y="184"/>
                  </a:lnTo>
                  <a:lnTo>
                    <a:pt x="437" y="184"/>
                  </a:lnTo>
                  <a:lnTo>
                    <a:pt x="436" y="183"/>
                  </a:lnTo>
                  <a:lnTo>
                    <a:pt x="434" y="183"/>
                  </a:lnTo>
                  <a:lnTo>
                    <a:pt x="432" y="183"/>
                  </a:lnTo>
                  <a:lnTo>
                    <a:pt x="432" y="182"/>
                  </a:lnTo>
                  <a:lnTo>
                    <a:pt x="430" y="181"/>
                  </a:lnTo>
                  <a:lnTo>
                    <a:pt x="427" y="180"/>
                  </a:lnTo>
                  <a:lnTo>
                    <a:pt x="425" y="180"/>
                  </a:lnTo>
                  <a:lnTo>
                    <a:pt x="423" y="179"/>
                  </a:lnTo>
                  <a:lnTo>
                    <a:pt x="421" y="178"/>
                  </a:lnTo>
                  <a:lnTo>
                    <a:pt x="418" y="177"/>
                  </a:lnTo>
                  <a:lnTo>
                    <a:pt x="415" y="176"/>
                  </a:lnTo>
                  <a:lnTo>
                    <a:pt x="412" y="176"/>
                  </a:lnTo>
                  <a:lnTo>
                    <a:pt x="409" y="175"/>
                  </a:lnTo>
                  <a:lnTo>
                    <a:pt x="406" y="175"/>
                  </a:lnTo>
                  <a:lnTo>
                    <a:pt x="404" y="174"/>
                  </a:lnTo>
                  <a:lnTo>
                    <a:pt x="400" y="172"/>
                  </a:lnTo>
                  <a:lnTo>
                    <a:pt x="397" y="171"/>
                  </a:lnTo>
                  <a:lnTo>
                    <a:pt x="394" y="170"/>
                  </a:lnTo>
                  <a:lnTo>
                    <a:pt x="391" y="169"/>
                  </a:lnTo>
                  <a:lnTo>
                    <a:pt x="388" y="168"/>
                  </a:lnTo>
                  <a:lnTo>
                    <a:pt x="385" y="167"/>
                  </a:lnTo>
                  <a:lnTo>
                    <a:pt x="382" y="166"/>
                  </a:lnTo>
                  <a:lnTo>
                    <a:pt x="379" y="166"/>
                  </a:lnTo>
                  <a:lnTo>
                    <a:pt x="377" y="165"/>
                  </a:lnTo>
                  <a:lnTo>
                    <a:pt x="374" y="164"/>
                  </a:lnTo>
                  <a:lnTo>
                    <a:pt x="371" y="163"/>
                  </a:lnTo>
                  <a:lnTo>
                    <a:pt x="369" y="163"/>
                  </a:lnTo>
                  <a:lnTo>
                    <a:pt x="367" y="162"/>
                  </a:lnTo>
                  <a:lnTo>
                    <a:pt x="365" y="161"/>
                  </a:lnTo>
                  <a:lnTo>
                    <a:pt x="363" y="160"/>
                  </a:lnTo>
                  <a:lnTo>
                    <a:pt x="361" y="160"/>
                  </a:lnTo>
                  <a:lnTo>
                    <a:pt x="360" y="159"/>
                  </a:lnTo>
                  <a:lnTo>
                    <a:pt x="359" y="159"/>
                  </a:lnTo>
                  <a:lnTo>
                    <a:pt x="358" y="158"/>
                  </a:lnTo>
                  <a:lnTo>
                    <a:pt x="357" y="157"/>
                  </a:lnTo>
                  <a:lnTo>
                    <a:pt x="355" y="157"/>
                  </a:lnTo>
                  <a:lnTo>
                    <a:pt x="352" y="156"/>
                  </a:lnTo>
                  <a:lnTo>
                    <a:pt x="349" y="156"/>
                  </a:lnTo>
                  <a:lnTo>
                    <a:pt x="345" y="154"/>
                  </a:lnTo>
                  <a:lnTo>
                    <a:pt x="341" y="152"/>
                  </a:lnTo>
                  <a:lnTo>
                    <a:pt x="336" y="150"/>
                  </a:lnTo>
                  <a:lnTo>
                    <a:pt x="331" y="148"/>
                  </a:lnTo>
                  <a:lnTo>
                    <a:pt x="325" y="147"/>
                  </a:lnTo>
                  <a:lnTo>
                    <a:pt x="320" y="144"/>
                  </a:lnTo>
                  <a:lnTo>
                    <a:pt x="314" y="142"/>
                  </a:lnTo>
                  <a:lnTo>
                    <a:pt x="307" y="139"/>
                  </a:lnTo>
                  <a:lnTo>
                    <a:pt x="300" y="137"/>
                  </a:lnTo>
                  <a:lnTo>
                    <a:pt x="294" y="134"/>
                  </a:lnTo>
                  <a:lnTo>
                    <a:pt x="287" y="132"/>
                  </a:lnTo>
                  <a:lnTo>
                    <a:pt x="279" y="129"/>
                  </a:lnTo>
                  <a:lnTo>
                    <a:pt x="272" y="127"/>
                  </a:lnTo>
                  <a:lnTo>
                    <a:pt x="266" y="124"/>
                  </a:lnTo>
                  <a:lnTo>
                    <a:pt x="259" y="121"/>
                  </a:lnTo>
                  <a:lnTo>
                    <a:pt x="252" y="119"/>
                  </a:lnTo>
                  <a:lnTo>
                    <a:pt x="245" y="116"/>
                  </a:lnTo>
                  <a:lnTo>
                    <a:pt x="239" y="113"/>
                  </a:lnTo>
                  <a:lnTo>
                    <a:pt x="233" y="110"/>
                  </a:lnTo>
                  <a:lnTo>
                    <a:pt x="226" y="109"/>
                  </a:lnTo>
                  <a:lnTo>
                    <a:pt x="221" y="106"/>
                  </a:lnTo>
                  <a:lnTo>
                    <a:pt x="216" y="104"/>
                  </a:lnTo>
                  <a:lnTo>
                    <a:pt x="211" y="102"/>
                  </a:lnTo>
                  <a:lnTo>
                    <a:pt x="207" y="101"/>
                  </a:lnTo>
                  <a:lnTo>
                    <a:pt x="203" y="99"/>
                  </a:lnTo>
                  <a:lnTo>
                    <a:pt x="200" y="97"/>
                  </a:lnTo>
                  <a:lnTo>
                    <a:pt x="198" y="96"/>
                  </a:lnTo>
                  <a:lnTo>
                    <a:pt x="196" y="95"/>
                  </a:lnTo>
                  <a:lnTo>
                    <a:pt x="194" y="94"/>
                  </a:lnTo>
                  <a:lnTo>
                    <a:pt x="193" y="93"/>
                  </a:lnTo>
                  <a:lnTo>
                    <a:pt x="192" y="92"/>
                  </a:lnTo>
                  <a:lnTo>
                    <a:pt x="190" y="92"/>
                  </a:lnTo>
                  <a:lnTo>
                    <a:pt x="189" y="91"/>
                  </a:lnTo>
                  <a:lnTo>
                    <a:pt x="188" y="91"/>
                  </a:lnTo>
                  <a:lnTo>
                    <a:pt x="188" y="90"/>
                  </a:lnTo>
                  <a:lnTo>
                    <a:pt x="186" y="89"/>
                  </a:lnTo>
                  <a:lnTo>
                    <a:pt x="185" y="88"/>
                  </a:lnTo>
                  <a:lnTo>
                    <a:pt x="184" y="87"/>
                  </a:lnTo>
                  <a:lnTo>
                    <a:pt x="183" y="86"/>
                  </a:lnTo>
                  <a:lnTo>
                    <a:pt x="182" y="86"/>
                  </a:lnTo>
                  <a:lnTo>
                    <a:pt x="182" y="85"/>
                  </a:lnTo>
                  <a:lnTo>
                    <a:pt x="180" y="85"/>
                  </a:lnTo>
                  <a:lnTo>
                    <a:pt x="180" y="84"/>
                  </a:lnTo>
                  <a:lnTo>
                    <a:pt x="180" y="83"/>
                  </a:lnTo>
                  <a:lnTo>
                    <a:pt x="179" y="83"/>
                  </a:lnTo>
                  <a:lnTo>
                    <a:pt x="178" y="82"/>
                  </a:lnTo>
                  <a:lnTo>
                    <a:pt x="177" y="82"/>
                  </a:lnTo>
                  <a:lnTo>
                    <a:pt x="176" y="81"/>
                  </a:lnTo>
                  <a:lnTo>
                    <a:pt x="176" y="80"/>
                  </a:lnTo>
                  <a:lnTo>
                    <a:pt x="175" y="80"/>
                  </a:lnTo>
                  <a:lnTo>
                    <a:pt x="174" y="79"/>
                  </a:lnTo>
                  <a:lnTo>
                    <a:pt x="173" y="79"/>
                  </a:lnTo>
                  <a:lnTo>
                    <a:pt x="172" y="78"/>
                  </a:lnTo>
                  <a:lnTo>
                    <a:pt x="171" y="78"/>
                  </a:lnTo>
                  <a:lnTo>
                    <a:pt x="171" y="77"/>
                  </a:lnTo>
                  <a:lnTo>
                    <a:pt x="170" y="76"/>
                  </a:lnTo>
                  <a:lnTo>
                    <a:pt x="169" y="76"/>
                  </a:lnTo>
                  <a:lnTo>
                    <a:pt x="168" y="75"/>
                  </a:lnTo>
                  <a:lnTo>
                    <a:pt x="167" y="74"/>
                  </a:lnTo>
                  <a:lnTo>
                    <a:pt x="166" y="74"/>
                  </a:lnTo>
                  <a:lnTo>
                    <a:pt x="164" y="73"/>
                  </a:lnTo>
                  <a:lnTo>
                    <a:pt x="163" y="73"/>
                  </a:lnTo>
                  <a:lnTo>
                    <a:pt x="162" y="72"/>
                  </a:lnTo>
                  <a:lnTo>
                    <a:pt x="160" y="71"/>
                  </a:lnTo>
                  <a:lnTo>
                    <a:pt x="157" y="71"/>
                  </a:lnTo>
                  <a:lnTo>
                    <a:pt x="155" y="69"/>
                  </a:lnTo>
                  <a:lnTo>
                    <a:pt x="153" y="68"/>
                  </a:lnTo>
                  <a:lnTo>
                    <a:pt x="150" y="67"/>
                  </a:lnTo>
                  <a:lnTo>
                    <a:pt x="148" y="65"/>
                  </a:lnTo>
                  <a:lnTo>
                    <a:pt x="145" y="64"/>
                  </a:lnTo>
                  <a:lnTo>
                    <a:pt x="143" y="63"/>
                  </a:lnTo>
                  <a:lnTo>
                    <a:pt x="140" y="62"/>
                  </a:lnTo>
                  <a:lnTo>
                    <a:pt x="136" y="61"/>
                  </a:lnTo>
                  <a:lnTo>
                    <a:pt x="134" y="59"/>
                  </a:lnTo>
                  <a:lnTo>
                    <a:pt x="131" y="58"/>
                  </a:lnTo>
                  <a:lnTo>
                    <a:pt x="128" y="57"/>
                  </a:lnTo>
                  <a:lnTo>
                    <a:pt x="126" y="55"/>
                  </a:lnTo>
                  <a:lnTo>
                    <a:pt x="123" y="55"/>
                  </a:lnTo>
                  <a:lnTo>
                    <a:pt x="119" y="53"/>
                  </a:lnTo>
                  <a:lnTo>
                    <a:pt x="117" y="52"/>
                  </a:lnTo>
                  <a:lnTo>
                    <a:pt x="115" y="51"/>
                  </a:lnTo>
                  <a:lnTo>
                    <a:pt x="112" y="50"/>
                  </a:lnTo>
                  <a:lnTo>
                    <a:pt x="109" y="49"/>
                  </a:lnTo>
                  <a:lnTo>
                    <a:pt x="108" y="47"/>
                  </a:lnTo>
                  <a:lnTo>
                    <a:pt x="106" y="46"/>
                  </a:lnTo>
                  <a:lnTo>
                    <a:pt x="104" y="46"/>
                  </a:lnTo>
                  <a:lnTo>
                    <a:pt x="101" y="45"/>
                  </a:lnTo>
                  <a:lnTo>
                    <a:pt x="100" y="44"/>
                  </a:lnTo>
                  <a:lnTo>
                    <a:pt x="99" y="44"/>
                  </a:lnTo>
                  <a:lnTo>
                    <a:pt x="98" y="43"/>
                  </a:lnTo>
                  <a:lnTo>
                    <a:pt x="97" y="43"/>
                  </a:lnTo>
                  <a:lnTo>
                    <a:pt x="95" y="42"/>
                  </a:lnTo>
                  <a:lnTo>
                    <a:pt x="94" y="41"/>
                  </a:lnTo>
                  <a:lnTo>
                    <a:pt x="92" y="41"/>
                  </a:lnTo>
                  <a:lnTo>
                    <a:pt x="90" y="39"/>
                  </a:lnTo>
                  <a:lnTo>
                    <a:pt x="88" y="39"/>
                  </a:lnTo>
                  <a:lnTo>
                    <a:pt x="84" y="37"/>
                  </a:lnTo>
                  <a:lnTo>
                    <a:pt x="81" y="36"/>
                  </a:lnTo>
                  <a:lnTo>
                    <a:pt x="79" y="35"/>
                  </a:lnTo>
                  <a:lnTo>
                    <a:pt x="75" y="33"/>
                  </a:lnTo>
                  <a:lnTo>
                    <a:pt x="72" y="31"/>
                  </a:lnTo>
                  <a:lnTo>
                    <a:pt x="68" y="29"/>
                  </a:lnTo>
                  <a:lnTo>
                    <a:pt x="63" y="27"/>
                  </a:lnTo>
                  <a:lnTo>
                    <a:pt x="60" y="26"/>
                  </a:lnTo>
                  <a:lnTo>
                    <a:pt x="55" y="24"/>
                  </a:lnTo>
                  <a:lnTo>
                    <a:pt x="52" y="22"/>
                  </a:lnTo>
                  <a:lnTo>
                    <a:pt x="47" y="20"/>
                  </a:lnTo>
                  <a:lnTo>
                    <a:pt x="43" y="18"/>
                  </a:lnTo>
                  <a:lnTo>
                    <a:pt x="39" y="17"/>
                  </a:lnTo>
                  <a:lnTo>
                    <a:pt x="36" y="15"/>
                  </a:lnTo>
                  <a:lnTo>
                    <a:pt x="32" y="13"/>
                  </a:lnTo>
                  <a:lnTo>
                    <a:pt x="27" y="11"/>
                  </a:lnTo>
                  <a:lnTo>
                    <a:pt x="25" y="10"/>
                  </a:lnTo>
                  <a:lnTo>
                    <a:pt x="21" y="9"/>
                  </a:lnTo>
                  <a:lnTo>
                    <a:pt x="18" y="7"/>
                  </a:lnTo>
                  <a:lnTo>
                    <a:pt x="16" y="6"/>
                  </a:lnTo>
                  <a:lnTo>
                    <a:pt x="13" y="5"/>
                  </a:lnTo>
                  <a:lnTo>
                    <a:pt x="11" y="4"/>
                  </a:lnTo>
                  <a:lnTo>
                    <a:pt x="9" y="3"/>
                  </a:lnTo>
                  <a:lnTo>
                    <a:pt x="8" y="2"/>
                  </a:lnTo>
                  <a:lnTo>
                    <a:pt x="7" y="2"/>
                  </a:lnTo>
                  <a:lnTo>
                    <a:pt x="6" y="1"/>
                  </a:lnTo>
                  <a:lnTo>
                    <a:pt x="5" y="1"/>
                  </a:lnTo>
                  <a:lnTo>
                    <a:pt x="4" y="0"/>
                  </a:lnTo>
                  <a:lnTo>
                    <a:pt x="3" y="0"/>
                  </a:lnTo>
                  <a:lnTo>
                    <a:pt x="2" y="0"/>
                  </a:lnTo>
                  <a:lnTo>
                    <a:pt x="1" y="0"/>
                  </a:lnTo>
                  <a:lnTo>
                    <a:pt x="0" y="0"/>
                  </a:lnTo>
                  <a:lnTo>
                    <a:pt x="13" y="6"/>
                  </a:lnTo>
                  <a:lnTo>
                    <a:pt x="15" y="6"/>
                  </a:lnTo>
                  <a:lnTo>
                    <a:pt x="17" y="7"/>
                  </a:lnTo>
                  <a:lnTo>
                    <a:pt x="18" y="9"/>
                  </a:lnTo>
                  <a:lnTo>
                    <a:pt x="22" y="10"/>
                  </a:lnTo>
                  <a:lnTo>
                    <a:pt x="26" y="11"/>
                  </a:lnTo>
                  <a:lnTo>
                    <a:pt x="30" y="14"/>
                  </a:lnTo>
                  <a:lnTo>
                    <a:pt x="35" y="16"/>
                  </a:lnTo>
                  <a:lnTo>
                    <a:pt x="39" y="18"/>
                  </a:lnTo>
                  <a:lnTo>
                    <a:pt x="45" y="21"/>
                  </a:lnTo>
                  <a:lnTo>
                    <a:pt x="52" y="24"/>
                  </a:lnTo>
                  <a:lnTo>
                    <a:pt x="57" y="27"/>
                  </a:lnTo>
                  <a:lnTo>
                    <a:pt x="63" y="30"/>
                  </a:lnTo>
                  <a:lnTo>
                    <a:pt x="70" y="34"/>
                  </a:lnTo>
                  <a:lnTo>
                    <a:pt x="77" y="36"/>
                  </a:lnTo>
                  <a:lnTo>
                    <a:pt x="83" y="40"/>
                  </a:lnTo>
                  <a:lnTo>
                    <a:pt x="90" y="44"/>
                  </a:lnTo>
                  <a:lnTo>
                    <a:pt x="97" y="47"/>
                  </a:lnTo>
                  <a:lnTo>
                    <a:pt x="103" y="50"/>
                  </a:lnTo>
                  <a:lnTo>
                    <a:pt x="110" y="54"/>
                  </a:lnTo>
                  <a:lnTo>
                    <a:pt x="116" y="56"/>
                  </a:lnTo>
                  <a:lnTo>
                    <a:pt x="122" y="59"/>
                  </a:lnTo>
                  <a:lnTo>
                    <a:pt x="128" y="63"/>
                  </a:lnTo>
                  <a:lnTo>
                    <a:pt x="134" y="65"/>
                  </a:lnTo>
                  <a:lnTo>
                    <a:pt x="139" y="67"/>
                  </a:lnTo>
                  <a:lnTo>
                    <a:pt x="144" y="70"/>
                  </a:lnTo>
                  <a:lnTo>
                    <a:pt x="148" y="72"/>
                  </a:lnTo>
                  <a:lnTo>
                    <a:pt x="152" y="74"/>
                  </a:lnTo>
                  <a:lnTo>
                    <a:pt x="154" y="76"/>
                  </a:lnTo>
                  <a:lnTo>
                    <a:pt x="157" y="77"/>
                  </a:lnTo>
                  <a:lnTo>
                    <a:pt x="159" y="78"/>
                  </a:lnTo>
                  <a:lnTo>
                    <a:pt x="161" y="79"/>
                  </a:lnTo>
                  <a:lnTo>
                    <a:pt x="162" y="79"/>
                  </a:lnTo>
                  <a:lnTo>
                    <a:pt x="162" y="80"/>
                  </a:lnTo>
                  <a:lnTo>
                    <a:pt x="163" y="81"/>
                  </a:lnTo>
                  <a:lnTo>
                    <a:pt x="165" y="81"/>
                  </a:lnTo>
                  <a:lnTo>
                    <a:pt x="166" y="82"/>
                  </a:lnTo>
                  <a:lnTo>
                    <a:pt x="168" y="83"/>
                  </a:lnTo>
                  <a:lnTo>
                    <a:pt x="170" y="83"/>
                  </a:lnTo>
                  <a:lnTo>
                    <a:pt x="171" y="84"/>
                  </a:lnTo>
                  <a:lnTo>
                    <a:pt x="173" y="85"/>
                  </a:lnTo>
                  <a:lnTo>
                    <a:pt x="176" y="86"/>
                  </a:lnTo>
                  <a:lnTo>
                    <a:pt x="178" y="88"/>
                  </a:lnTo>
                  <a:lnTo>
                    <a:pt x="180" y="89"/>
                  </a:lnTo>
                  <a:lnTo>
                    <a:pt x="182" y="90"/>
                  </a:lnTo>
                  <a:lnTo>
                    <a:pt x="185" y="91"/>
                  </a:lnTo>
                  <a:lnTo>
                    <a:pt x="187" y="92"/>
                  </a:lnTo>
                  <a:lnTo>
                    <a:pt x="189" y="93"/>
                  </a:lnTo>
                  <a:lnTo>
                    <a:pt x="191" y="95"/>
                  </a:lnTo>
                  <a:lnTo>
                    <a:pt x="194" y="96"/>
                  </a:lnTo>
                  <a:lnTo>
                    <a:pt x="196" y="97"/>
                  </a:lnTo>
                  <a:lnTo>
                    <a:pt x="198" y="98"/>
                  </a:lnTo>
                  <a:lnTo>
                    <a:pt x="200" y="100"/>
                  </a:lnTo>
                  <a:lnTo>
                    <a:pt x="203" y="101"/>
                  </a:lnTo>
                  <a:lnTo>
                    <a:pt x="205" y="101"/>
                  </a:lnTo>
                  <a:lnTo>
                    <a:pt x="207" y="102"/>
                  </a:lnTo>
                  <a:lnTo>
                    <a:pt x="208" y="103"/>
                  </a:lnTo>
                  <a:lnTo>
                    <a:pt x="211" y="104"/>
                  </a:lnTo>
                  <a:lnTo>
                    <a:pt x="213" y="105"/>
                  </a:lnTo>
                  <a:lnTo>
                    <a:pt x="215" y="106"/>
                  </a:lnTo>
                  <a:lnTo>
                    <a:pt x="216" y="107"/>
                  </a:lnTo>
                  <a:lnTo>
                    <a:pt x="217" y="107"/>
                  </a:lnTo>
                  <a:lnTo>
                    <a:pt x="219" y="108"/>
                  </a:lnTo>
                  <a:lnTo>
                    <a:pt x="220" y="108"/>
                  </a:lnTo>
                  <a:lnTo>
                    <a:pt x="222" y="109"/>
                  </a:lnTo>
                  <a:lnTo>
                    <a:pt x="224" y="110"/>
                  </a:lnTo>
                  <a:lnTo>
                    <a:pt x="225" y="110"/>
                  </a:lnTo>
                  <a:lnTo>
                    <a:pt x="229" y="111"/>
                  </a:lnTo>
                  <a:lnTo>
                    <a:pt x="232" y="113"/>
                  </a:lnTo>
                  <a:lnTo>
                    <a:pt x="236" y="115"/>
                  </a:lnTo>
                  <a:lnTo>
                    <a:pt x="241" y="117"/>
                  </a:lnTo>
                  <a:lnTo>
                    <a:pt x="244" y="118"/>
                  </a:lnTo>
                  <a:lnTo>
                    <a:pt x="250" y="120"/>
                  </a:lnTo>
                  <a:lnTo>
                    <a:pt x="255" y="122"/>
                  </a:lnTo>
                  <a:lnTo>
                    <a:pt x="260" y="124"/>
                  </a:lnTo>
                  <a:lnTo>
                    <a:pt x="266" y="127"/>
                  </a:lnTo>
                  <a:lnTo>
                    <a:pt x="271" y="129"/>
                  </a:lnTo>
                  <a:lnTo>
                    <a:pt x="278" y="130"/>
                  </a:lnTo>
                  <a:lnTo>
                    <a:pt x="283" y="133"/>
                  </a:lnTo>
                  <a:lnTo>
                    <a:pt x="289" y="135"/>
                  </a:lnTo>
                  <a:lnTo>
                    <a:pt x="296" y="138"/>
                  </a:lnTo>
                  <a:lnTo>
                    <a:pt x="301" y="140"/>
                  </a:lnTo>
                  <a:lnTo>
                    <a:pt x="307" y="142"/>
                  </a:lnTo>
                  <a:lnTo>
                    <a:pt x="314" y="145"/>
                  </a:lnTo>
                  <a:lnTo>
                    <a:pt x="318" y="147"/>
                  </a:lnTo>
                  <a:lnTo>
                    <a:pt x="324" y="149"/>
                  </a:lnTo>
                  <a:lnTo>
                    <a:pt x="330" y="151"/>
                  </a:lnTo>
                  <a:lnTo>
                    <a:pt x="334" y="153"/>
                  </a:lnTo>
                  <a:lnTo>
                    <a:pt x="340" y="155"/>
                  </a:lnTo>
                  <a:lnTo>
                    <a:pt x="343" y="156"/>
                  </a:lnTo>
                  <a:lnTo>
                    <a:pt x="348" y="158"/>
                  </a:lnTo>
                  <a:lnTo>
                    <a:pt x="352" y="159"/>
                  </a:lnTo>
                  <a:lnTo>
                    <a:pt x="355" y="161"/>
                  </a:lnTo>
                  <a:lnTo>
                    <a:pt x="358" y="162"/>
                  </a:lnTo>
                  <a:lnTo>
                    <a:pt x="360" y="163"/>
                  </a:lnTo>
                  <a:lnTo>
                    <a:pt x="362" y="164"/>
                  </a:lnTo>
                  <a:lnTo>
                    <a:pt x="363" y="164"/>
                  </a:lnTo>
                  <a:lnTo>
                    <a:pt x="366" y="165"/>
                  </a:lnTo>
                  <a:lnTo>
                    <a:pt x="368" y="166"/>
                  </a:lnTo>
                  <a:lnTo>
                    <a:pt x="370" y="166"/>
                  </a:lnTo>
                  <a:lnTo>
                    <a:pt x="373" y="166"/>
                  </a:lnTo>
                  <a:lnTo>
                    <a:pt x="375" y="168"/>
                  </a:lnTo>
                  <a:lnTo>
                    <a:pt x="378" y="169"/>
                  </a:lnTo>
                  <a:lnTo>
                    <a:pt x="380" y="170"/>
                  </a:lnTo>
                  <a:lnTo>
                    <a:pt x="384" y="171"/>
                  </a:lnTo>
                  <a:lnTo>
                    <a:pt x="387" y="172"/>
                  </a:lnTo>
                  <a:lnTo>
                    <a:pt x="390" y="174"/>
                  </a:lnTo>
                  <a:lnTo>
                    <a:pt x="394" y="175"/>
                  </a:lnTo>
                  <a:lnTo>
                    <a:pt x="397" y="175"/>
                  </a:lnTo>
                  <a:lnTo>
                    <a:pt x="400" y="177"/>
                  </a:lnTo>
                  <a:lnTo>
                    <a:pt x="405" y="178"/>
                  </a:lnTo>
                  <a:lnTo>
                    <a:pt x="408" y="179"/>
                  </a:lnTo>
                  <a:lnTo>
                    <a:pt x="412" y="181"/>
                  </a:lnTo>
                  <a:lnTo>
                    <a:pt x="416" y="182"/>
                  </a:lnTo>
                  <a:lnTo>
                    <a:pt x="420" y="184"/>
                  </a:lnTo>
                  <a:lnTo>
                    <a:pt x="424" y="184"/>
                  </a:lnTo>
                  <a:lnTo>
                    <a:pt x="428" y="185"/>
                  </a:lnTo>
                  <a:lnTo>
                    <a:pt x="432" y="186"/>
                  </a:lnTo>
                  <a:lnTo>
                    <a:pt x="437" y="187"/>
                  </a:lnTo>
                  <a:lnTo>
                    <a:pt x="441" y="189"/>
                  </a:lnTo>
                  <a:lnTo>
                    <a:pt x="446" y="190"/>
                  </a:lnTo>
                  <a:lnTo>
                    <a:pt x="450" y="191"/>
                  </a:lnTo>
                  <a:lnTo>
                    <a:pt x="454" y="193"/>
                  </a:lnTo>
                  <a:lnTo>
                    <a:pt x="458" y="193"/>
                  </a:lnTo>
                  <a:lnTo>
                    <a:pt x="463" y="193"/>
                  </a:lnTo>
                  <a:lnTo>
                    <a:pt x="467" y="194"/>
                  </a:lnTo>
                  <a:lnTo>
                    <a:pt x="471" y="195"/>
                  </a:lnTo>
                  <a:lnTo>
                    <a:pt x="476" y="195"/>
                  </a:lnTo>
                  <a:lnTo>
                    <a:pt x="520" y="203"/>
                  </a:lnTo>
                </a:path>
              </a:pathLst>
            </a:custGeom>
            <a:solidFill>
              <a:srgbClr val="A6A6A6"/>
            </a:solidFill>
            <a:ln w="12700" cap="rnd">
              <a:noFill/>
              <a:round/>
              <a:headEnd/>
              <a:tailEnd/>
            </a:ln>
          </p:spPr>
          <p:txBody>
            <a:bodyPr/>
            <a:lstStyle/>
            <a:p>
              <a:endParaRPr lang="en-US"/>
            </a:p>
          </p:txBody>
        </p:sp>
        <p:sp>
          <p:nvSpPr>
            <p:cNvPr id="47204" name="Freeform 69"/>
            <p:cNvSpPr>
              <a:spLocks noChangeAspect="1"/>
            </p:cNvSpPr>
            <p:nvPr/>
          </p:nvSpPr>
          <p:spPr bwMode="auto">
            <a:xfrm>
              <a:off x="870" y="1710"/>
              <a:ext cx="28" cy="56"/>
            </a:xfrm>
            <a:custGeom>
              <a:avLst/>
              <a:gdLst>
                <a:gd name="T0" fmla="*/ 0 w 28"/>
                <a:gd name="T1" fmla="*/ 55 h 56"/>
                <a:gd name="T2" fmla="*/ 3 w 28"/>
                <a:gd name="T3" fmla="*/ 55 h 56"/>
                <a:gd name="T4" fmla="*/ 8 w 28"/>
                <a:gd name="T5" fmla="*/ 53 h 56"/>
                <a:gd name="T6" fmla="*/ 13 w 28"/>
                <a:gd name="T7" fmla="*/ 49 h 56"/>
                <a:gd name="T8" fmla="*/ 16 w 28"/>
                <a:gd name="T9" fmla="*/ 43 h 56"/>
                <a:gd name="T10" fmla="*/ 22 w 28"/>
                <a:gd name="T11" fmla="*/ 36 h 56"/>
                <a:gd name="T12" fmla="*/ 26 w 28"/>
                <a:gd name="T13" fmla="*/ 27 h 56"/>
                <a:gd name="T14" fmla="*/ 27 w 28"/>
                <a:gd name="T15" fmla="*/ 15 h 56"/>
                <a:gd name="T16" fmla="*/ 21 w 28"/>
                <a:gd name="T17" fmla="*/ 0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6"/>
                <a:gd name="T29" fmla="*/ 28 w 28"/>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6">
                  <a:moveTo>
                    <a:pt x="0" y="55"/>
                  </a:moveTo>
                  <a:lnTo>
                    <a:pt x="3" y="55"/>
                  </a:lnTo>
                  <a:lnTo>
                    <a:pt x="8" y="53"/>
                  </a:lnTo>
                  <a:lnTo>
                    <a:pt x="13" y="49"/>
                  </a:lnTo>
                  <a:lnTo>
                    <a:pt x="16" y="43"/>
                  </a:lnTo>
                  <a:lnTo>
                    <a:pt x="22" y="36"/>
                  </a:lnTo>
                  <a:lnTo>
                    <a:pt x="26" y="27"/>
                  </a:lnTo>
                  <a:lnTo>
                    <a:pt x="27" y="15"/>
                  </a:lnTo>
                  <a:lnTo>
                    <a:pt x="21" y="0"/>
                  </a:lnTo>
                </a:path>
              </a:pathLst>
            </a:custGeom>
            <a:noFill/>
            <a:ln w="12700" cap="rnd">
              <a:solidFill>
                <a:srgbClr val="000000"/>
              </a:solidFill>
              <a:round/>
              <a:headEnd/>
              <a:tailEnd/>
            </a:ln>
          </p:spPr>
          <p:txBody>
            <a:bodyPr/>
            <a:lstStyle/>
            <a:p>
              <a:endParaRPr lang="en-US"/>
            </a:p>
          </p:txBody>
        </p:sp>
        <p:sp>
          <p:nvSpPr>
            <p:cNvPr id="47205" name="Freeform 70"/>
            <p:cNvSpPr>
              <a:spLocks noChangeAspect="1"/>
            </p:cNvSpPr>
            <p:nvPr/>
          </p:nvSpPr>
          <p:spPr bwMode="auto">
            <a:xfrm>
              <a:off x="643" y="1637"/>
              <a:ext cx="196" cy="99"/>
            </a:xfrm>
            <a:custGeom>
              <a:avLst/>
              <a:gdLst>
                <a:gd name="T0" fmla="*/ 186 w 196"/>
                <a:gd name="T1" fmla="*/ 96 h 99"/>
                <a:gd name="T2" fmla="*/ 195 w 196"/>
                <a:gd name="T3" fmla="*/ 71 h 99"/>
                <a:gd name="T4" fmla="*/ 194 w 196"/>
                <a:gd name="T5" fmla="*/ 71 h 99"/>
                <a:gd name="T6" fmla="*/ 192 w 196"/>
                <a:gd name="T7" fmla="*/ 67 h 99"/>
                <a:gd name="T8" fmla="*/ 188 w 196"/>
                <a:gd name="T9" fmla="*/ 63 h 99"/>
                <a:gd name="T10" fmla="*/ 186 w 196"/>
                <a:gd name="T11" fmla="*/ 61 h 99"/>
                <a:gd name="T12" fmla="*/ 182 w 196"/>
                <a:gd name="T13" fmla="*/ 58 h 99"/>
                <a:gd name="T14" fmla="*/ 179 w 196"/>
                <a:gd name="T15" fmla="*/ 56 h 99"/>
                <a:gd name="T16" fmla="*/ 177 w 196"/>
                <a:gd name="T17" fmla="*/ 55 h 99"/>
                <a:gd name="T18" fmla="*/ 176 w 196"/>
                <a:gd name="T19" fmla="*/ 54 h 99"/>
                <a:gd name="T20" fmla="*/ 175 w 196"/>
                <a:gd name="T21" fmla="*/ 54 h 99"/>
                <a:gd name="T22" fmla="*/ 56 w 196"/>
                <a:gd name="T23" fmla="*/ 8 h 99"/>
                <a:gd name="T24" fmla="*/ 49 w 196"/>
                <a:gd name="T25" fmla="*/ 7 h 99"/>
                <a:gd name="T26" fmla="*/ 29 w 196"/>
                <a:gd name="T27" fmla="*/ 0 h 99"/>
                <a:gd name="T28" fmla="*/ 18 w 196"/>
                <a:gd name="T29" fmla="*/ 3 h 99"/>
                <a:gd name="T30" fmla="*/ 9 w 196"/>
                <a:gd name="T31" fmla="*/ 0 h 99"/>
                <a:gd name="T32" fmla="*/ 8 w 196"/>
                <a:gd name="T33" fmla="*/ 4 h 99"/>
                <a:gd name="T34" fmla="*/ 14 w 196"/>
                <a:gd name="T35" fmla="*/ 7 h 99"/>
                <a:gd name="T36" fmla="*/ 8 w 196"/>
                <a:gd name="T37" fmla="*/ 23 h 99"/>
                <a:gd name="T38" fmla="*/ 1 w 196"/>
                <a:gd name="T39" fmla="*/ 21 h 99"/>
                <a:gd name="T40" fmla="*/ 0 w 196"/>
                <a:gd name="T41" fmla="*/ 26 h 99"/>
                <a:gd name="T42" fmla="*/ 8 w 196"/>
                <a:gd name="T43" fmla="*/ 29 h 99"/>
                <a:gd name="T44" fmla="*/ 15 w 196"/>
                <a:gd name="T45" fmla="*/ 37 h 99"/>
                <a:gd name="T46" fmla="*/ 31 w 196"/>
                <a:gd name="T47" fmla="*/ 46 h 99"/>
                <a:gd name="T48" fmla="*/ 37 w 196"/>
                <a:gd name="T49" fmla="*/ 49 h 99"/>
                <a:gd name="T50" fmla="*/ 159 w 196"/>
                <a:gd name="T51" fmla="*/ 97 h 99"/>
                <a:gd name="T52" fmla="*/ 160 w 196"/>
                <a:gd name="T53" fmla="*/ 97 h 99"/>
                <a:gd name="T54" fmla="*/ 162 w 196"/>
                <a:gd name="T55" fmla="*/ 97 h 99"/>
                <a:gd name="T56" fmla="*/ 165 w 196"/>
                <a:gd name="T57" fmla="*/ 98 h 99"/>
                <a:gd name="T58" fmla="*/ 168 w 196"/>
                <a:gd name="T59" fmla="*/ 98 h 99"/>
                <a:gd name="T60" fmla="*/ 171 w 196"/>
                <a:gd name="T61" fmla="*/ 98 h 99"/>
                <a:gd name="T62" fmla="*/ 176 w 196"/>
                <a:gd name="T63" fmla="*/ 98 h 99"/>
                <a:gd name="T64" fmla="*/ 180 w 196"/>
                <a:gd name="T65" fmla="*/ 98 h 99"/>
                <a:gd name="T66" fmla="*/ 184 w 196"/>
                <a:gd name="T67" fmla="*/ 96 h 99"/>
                <a:gd name="T68" fmla="*/ 185 w 196"/>
                <a:gd name="T69" fmla="*/ 96 h 99"/>
                <a:gd name="T70" fmla="*/ 185 w 196"/>
                <a:gd name="T71" fmla="*/ 97 h 99"/>
                <a:gd name="T72" fmla="*/ 186 w 196"/>
                <a:gd name="T73" fmla="*/ 96 h 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6"/>
                <a:gd name="T112" fmla="*/ 0 h 99"/>
                <a:gd name="T113" fmla="*/ 196 w 196"/>
                <a:gd name="T114" fmla="*/ 99 h 9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6" h="99">
                  <a:moveTo>
                    <a:pt x="186" y="96"/>
                  </a:moveTo>
                  <a:lnTo>
                    <a:pt x="195" y="71"/>
                  </a:lnTo>
                  <a:lnTo>
                    <a:pt x="194" y="71"/>
                  </a:lnTo>
                  <a:lnTo>
                    <a:pt x="192" y="67"/>
                  </a:lnTo>
                  <a:lnTo>
                    <a:pt x="188" y="63"/>
                  </a:lnTo>
                  <a:lnTo>
                    <a:pt x="186" y="61"/>
                  </a:lnTo>
                  <a:lnTo>
                    <a:pt x="182" y="58"/>
                  </a:lnTo>
                  <a:lnTo>
                    <a:pt x="179" y="56"/>
                  </a:lnTo>
                  <a:lnTo>
                    <a:pt x="177" y="55"/>
                  </a:lnTo>
                  <a:lnTo>
                    <a:pt x="176" y="54"/>
                  </a:lnTo>
                  <a:lnTo>
                    <a:pt x="175" y="54"/>
                  </a:lnTo>
                  <a:lnTo>
                    <a:pt x="56" y="8"/>
                  </a:lnTo>
                  <a:lnTo>
                    <a:pt x="49" y="7"/>
                  </a:lnTo>
                  <a:lnTo>
                    <a:pt x="29" y="0"/>
                  </a:lnTo>
                  <a:lnTo>
                    <a:pt x="18" y="3"/>
                  </a:lnTo>
                  <a:lnTo>
                    <a:pt x="9" y="0"/>
                  </a:lnTo>
                  <a:lnTo>
                    <a:pt x="8" y="4"/>
                  </a:lnTo>
                  <a:lnTo>
                    <a:pt x="14" y="7"/>
                  </a:lnTo>
                  <a:lnTo>
                    <a:pt x="8" y="23"/>
                  </a:lnTo>
                  <a:lnTo>
                    <a:pt x="1" y="21"/>
                  </a:lnTo>
                  <a:lnTo>
                    <a:pt x="0" y="26"/>
                  </a:lnTo>
                  <a:lnTo>
                    <a:pt x="8" y="29"/>
                  </a:lnTo>
                  <a:lnTo>
                    <a:pt x="15" y="37"/>
                  </a:lnTo>
                  <a:lnTo>
                    <a:pt x="31" y="46"/>
                  </a:lnTo>
                  <a:lnTo>
                    <a:pt x="37" y="49"/>
                  </a:lnTo>
                  <a:lnTo>
                    <a:pt x="159" y="97"/>
                  </a:lnTo>
                  <a:lnTo>
                    <a:pt x="160" y="97"/>
                  </a:lnTo>
                  <a:lnTo>
                    <a:pt x="162" y="97"/>
                  </a:lnTo>
                  <a:lnTo>
                    <a:pt x="165" y="98"/>
                  </a:lnTo>
                  <a:lnTo>
                    <a:pt x="168" y="98"/>
                  </a:lnTo>
                  <a:lnTo>
                    <a:pt x="171" y="98"/>
                  </a:lnTo>
                  <a:lnTo>
                    <a:pt x="176" y="98"/>
                  </a:lnTo>
                  <a:lnTo>
                    <a:pt x="180" y="98"/>
                  </a:lnTo>
                  <a:lnTo>
                    <a:pt x="184" y="96"/>
                  </a:lnTo>
                  <a:lnTo>
                    <a:pt x="185" y="96"/>
                  </a:lnTo>
                  <a:lnTo>
                    <a:pt x="185" y="97"/>
                  </a:lnTo>
                  <a:lnTo>
                    <a:pt x="186" y="96"/>
                  </a:lnTo>
                </a:path>
              </a:pathLst>
            </a:custGeom>
            <a:noFill/>
            <a:ln w="12700" cap="rnd">
              <a:solidFill>
                <a:srgbClr val="000000"/>
              </a:solidFill>
              <a:round/>
              <a:headEnd/>
              <a:tailEnd/>
            </a:ln>
          </p:spPr>
          <p:txBody>
            <a:bodyPr/>
            <a:lstStyle/>
            <a:p>
              <a:endParaRPr lang="en-US"/>
            </a:p>
          </p:txBody>
        </p:sp>
        <p:sp>
          <p:nvSpPr>
            <p:cNvPr id="47206" name="Freeform 71"/>
            <p:cNvSpPr>
              <a:spLocks noChangeAspect="1"/>
            </p:cNvSpPr>
            <p:nvPr/>
          </p:nvSpPr>
          <p:spPr bwMode="auto">
            <a:xfrm>
              <a:off x="434" y="1548"/>
              <a:ext cx="164" cy="91"/>
            </a:xfrm>
            <a:custGeom>
              <a:avLst/>
              <a:gdLst>
                <a:gd name="T0" fmla="*/ 132 w 164"/>
                <a:gd name="T1" fmla="*/ 87 h 91"/>
                <a:gd name="T2" fmla="*/ 99 w 164"/>
                <a:gd name="T3" fmla="*/ 87 h 91"/>
                <a:gd name="T4" fmla="*/ 86 w 164"/>
                <a:gd name="T5" fmla="*/ 82 h 91"/>
                <a:gd name="T6" fmla="*/ 75 w 164"/>
                <a:gd name="T7" fmla="*/ 79 h 91"/>
                <a:gd name="T8" fmla="*/ 64 w 164"/>
                <a:gd name="T9" fmla="*/ 75 h 91"/>
                <a:gd name="T10" fmla="*/ 54 w 164"/>
                <a:gd name="T11" fmla="*/ 72 h 91"/>
                <a:gd name="T12" fmla="*/ 45 w 164"/>
                <a:gd name="T13" fmla="*/ 67 h 91"/>
                <a:gd name="T14" fmla="*/ 37 w 164"/>
                <a:gd name="T15" fmla="*/ 63 h 91"/>
                <a:gd name="T16" fmla="*/ 30 w 164"/>
                <a:gd name="T17" fmla="*/ 61 h 91"/>
                <a:gd name="T18" fmla="*/ 24 w 164"/>
                <a:gd name="T19" fmla="*/ 57 h 91"/>
                <a:gd name="T20" fmla="*/ 18 w 164"/>
                <a:gd name="T21" fmla="*/ 54 h 91"/>
                <a:gd name="T22" fmla="*/ 13 w 164"/>
                <a:gd name="T23" fmla="*/ 52 h 91"/>
                <a:gd name="T24" fmla="*/ 9 w 164"/>
                <a:gd name="T25" fmla="*/ 49 h 91"/>
                <a:gd name="T26" fmla="*/ 5 w 164"/>
                <a:gd name="T27" fmla="*/ 47 h 91"/>
                <a:gd name="T28" fmla="*/ 3 w 164"/>
                <a:gd name="T29" fmla="*/ 46 h 91"/>
                <a:gd name="T30" fmla="*/ 0 w 164"/>
                <a:gd name="T31" fmla="*/ 45 h 91"/>
                <a:gd name="T32" fmla="*/ 0 w 164"/>
                <a:gd name="T33" fmla="*/ 44 h 91"/>
                <a:gd name="T34" fmla="*/ 17 w 164"/>
                <a:gd name="T35" fmla="*/ 0 h 91"/>
                <a:gd name="T36" fmla="*/ 28 w 164"/>
                <a:gd name="T37" fmla="*/ 2 h 91"/>
                <a:gd name="T38" fmla="*/ 40 w 164"/>
                <a:gd name="T39" fmla="*/ 6 h 91"/>
                <a:gd name="T40" fmla="*/ 51 w 164"/>
                <a:gd name="T41" fmla="*/ 9 h 91"/>
                <a:gd name="T42" fmla="*/ 61 w 164"/>
                <a:gd name="T43" fmla="*/ 11 h 91"/>
                <a:gd name="T44" fmla="*/ 70 w 164"/>
                <a:gd name="T45" fmla="*/ 14 h 91"/>
                <a:gd name="T46" fmla="*/ 78 w 164"/>
                <a:gd name="T47" fmla="*/ 18 h 91"/>
                <a:gd name="T48" fmla="*/ 86 w 164"/>
                <a:gd name="T49" fmla="*/ 20 h 91"/>
                <a:gd name="T50" fmla="*/ 92 w 164"/>
                <a:gd name="T51" fmla="*/ 23 h 91"/>
                <a:gd name="T52" fmla="*/ 99 w 164"/>
                <a:gd name="T53" fmla="*/ 25 h 91"/>
                <a:gd name="T54" fmla="*/ 104 w 164"/>
                <a:gd name="T55" fmla="*/ 27 h 91"/>
                <a:gd name="T56" fmla="*/ 108 w 164"/>
                <a:gd name="T57" fmla="*/ 28 h 91"/>
                <a:gd name="T58" fmla="*/ 111 w 164"/>
                <a:gd name="T59" fmla="*/ 31 h 91"/>
                <a:gd name="T60" fmla="*/ 115 w 164"/>
                <a:gd name="T61" fmla="*/ 32 h 91"/>
                <a:gd name="T62" fmla="*/ 117 w 164"/>
                <a:gd name="T63" fmla="*/ 33 h 91"/>
                <a:gd name="T64" fmla="*/ 117 w 164"/>
                <a:gd name="T65" fmla="*/ 34 h 91"/>
                <a:gd name="T66" fmla="*/ 144 w 164"/>
                <a:gd name="T67" fmla="*/ 57 h 91"/>
                <a:gd name="T68" fmla="*/ 143 w 164"/>
                <a:gd name="T69" fmla="*/ 59 h 91"/>
                <a:gd name="T70" fmla="*/ 156 w 164"/>
                <a:gd name="T71" fmla="*/ 64 h 91"/>
                <a:gd name="T72" fmla="*/ 157 w 164"/>
                <a:gd name="T73" fmla="*/ 66 h 91"/>
                <a:gd name="T74" fmla="*/ 163 w 164"/>
                <a:gd name="T75" fmla="*/ 68 h 91"/>
                <a:gd name="T76" fmla="*/ 162 w 164"/>
                <a:gd name="T77" fmla="*/ 70 h 91"/>
                <a:gd name="T78" fmla="*/ 156 w 164"/>
                <a:gd name="T79" fmla="*/ 68 h 91"/>
                <a:gd name="T80" fmla="*/ 154 w 164"/>
                <a:gd name="T81" fmla="*/ 69 h 91"/>
                <a:gd name="T82" fmla="*/ 141 w 164"/>
                <a:gd name="T83" fmla="*/ 63 h 91"/>
                <a:gd name="T84" fmla="*/ 135 w 164"/>
                <a:gd name="T85" fmla="*/ 78 h 91"/>
                <a:gd name="T86" fmla="*/ 149 w 164"/>
                <a:gd name="T87" fmla="*/ 83 h 91"/>
                <a:gd name="T88" fmla="*/ 151 w 164"/>
                <a:gd name="T89" fmla="*/ 85 h 91"/>
                <a:gd name="T90" fmla="*/ 155 w 164"/>
                <a:gd name="T91" fmla="*/ 87 h 91"/>
                <a:gd name="T92" fmla="*/ 154 w 164"/>
                <a:gd name="T93" fmla="*/ 90 h 91"/>
                <a:gd name="T94" fmla="*/ 150 w 164"/>
                <a:gd name="T95" fmla="*/ 88 h 91"/>
                <a:gd name="T96" fmla="*/ 147 w 164"/>
                <a:gd name="T97" fmla="*/ 88 h 91"/>
                <a:gd name="T98" fmla="*/ 133 w 164"/>
                <a:gd name="T99" fmla="*/ 83 h 91"/>
                <a:gd name="T100" fmla="*/ 132 w 164"/>
                <a:gd name="T101" fmla="*/ 87 h 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4"/>
                <a:gd name="T154" fmla="*/ 0 h 91"/>
                <a:gd name="T155" fmla="*/ 164 w 164"/>
                <a:gd name="T156" fmla="*/ 91 h 9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4" h="91">
                  <a:moveTo>
                    <a:pt x="132" y="87"/>
                  </a:moveTo>
                  <a:lnTo>
                    <a:pt x="99" y="87"/>
                  </a:lnTo>
                  <a:lnTo>
                    <a:pt x="86" y="82"/>
                  </a:lnTo>
                  <a:lnTo>
                    <a:pt x="75" y="79"/>
                  </a:lnTo>
                  <a:lnTo>
                    <a:pt x="64" y="75"/>
                  </a:lnTo>
                  <a:lnTo>
                    <a:pt x="54" y="72"/>
                  </a:lnTo>
                  <a:lnTo>
                    <a:pt x="45" y="67"/>
                  </a:lnTo>
                  <a:lnTo>
                    <a:pt x="37" y="63"/>
                  </a:lnTo>
                  <a:lnTo>
                    <a:pt x="30" y="61"/>
                  </a:lnTo>
                  <a:lnTo>
                    <a:pt x="24" y="57"/>
                  </a:lnTo>
                  <a:lnTo>
                    <a:pt x="18" y="54"/>
                  </a:lnTo>
                  <a:lnTo>
                    <a:pt x="13" y="52"/>
                  </a:lnTo>
                  <a:lnTo>
                    <a:pt x="9" y="49"/>
                  </a:lnTo>
                  <a:lnTo>
                    <a:pt x="5" y="47"/>
                  </a:lnTo>
                  <a:lnTo>
                    <a:pt x="3" y="46"/>
                  </a:lnTo>
                  <a:lnTo>
                    <a:pt x="0" y="45"/>
                  </a:lnTo>
                  <a:lnTo>
                    <a:pt x="0" y="44"/>
                  </a:lnTo>
                  <a:lnTo>
                    <a:pt x="17" y="0"/>
                  </a:lnTo>
                  <a:lnTo>
                    <a:pt x="28" y="2"/>
                  </a:lnTo>
                  <a:lnTo>
                    <a:pt x="40" y="6"/>
                  </a:lnTo>
                  <a:lnTo>
                    <a:pt x="51" y="9"/>
                  </a:lnTo>
                  <a:lnTo>
                    <a:pt x="61" y="11"/>
                  </a:lnTo>
                  <a:lnTo>
                    <a:pt x="70" y="14"/>
                  </a:lnTo>
                  <a:lnTo>
                    <a:pt x="78" y="18"/>
                  </a:lnTo>
                  <a:lnTo>
                    <a:pt x="86" y="20"/>
                  </a:lnTo>
                  <a:lnTo>
                    <a:pt x="92" y="23"/>
                  </a:lnTo>
                  <a:lnTo>
                    <a:pt x="99" y="25"/>
                  </a:lnTo>
                  <a:lnTo>
                    <a:pt x="104" y="27"/>
                  </a:lnTo>
                  <a:lnTo>
                    <a:pt x="108" y="28"/>
                  </a:lnTo>
                  <a:lnTo>
                    <a:pt x="111" y="31"/>
                  </a:lnTo>
                  <a:lnTo>
                    <a:pt x="115" y="32"/>
                  </a:lnTo>
                  <a:lnTo>
                    <a:pt x="117" y="33"/>
                  </a:lnTo>
                  <a:lnTo>
                    <a:pt x="117" y="34"/>
                  </a:lnTo>
                  <a:lnTo>
                    <a:pt x="144" y="57"/>
                  </a:lnTo>
                  <a:lnTo>
                    <a:pt x="143" y="59"/>
                  </a:lnTo>
                  <a:lnTo>
                    <a:pt x="156" y="64"/>
                  </a:lnTo>
                  <a:lnTo>
                    <a:pt x="157" y="66"/>
                  </a:lnTo>
                  <a:lnTo>
                    <a:pt x="163" y="68"/>
                  </a:lnTo>
                  <a:lnTo>
                    <a:pt x="162" y="70"/>
                  </a:lnTo>
                  <a:lnTo>
                    <a:pt x="156" y="68"/>
                  </a:lnTo>
                  <a:lnTo>
                    <a:pt x="154" y="69"/>
                  </a:lnTo>
                  <a:lnTo>
                    <a:pt x="141" y="63"/>
                  </a:lnTo>
                  <a:lnTo>
                    <a:pt x="135" y="78"/>
                  </a:lnTo>
                  <a:lnTo>
                    <a:pt x="149" y="83"/>
                  </a:lnTo>
                  <a:lnTo>
                    <a:pt x="151" y="85"/>
                  </a:lnTo>
                  <a:lnTo>
                    <a:pt x="155" y="87"/>
                  </a:lnTo>
                  <a:lnTo>
                    <a:pt x="154" y="90"/>
                  </a:lnTo>
                  <a:lnTo>
                    <a:pt x="150" y="88"/>
                  </a:lnTo>
                  <a:lnTo>
                    <a:pt x="147" y="88"/>
                  </a:lnTo>
                  <a:lnTo>
                    <a:pt x="133" y="83"/>
                  </a:lnTo>
                  <a:lnTo>
                    <a:pt x="132" y="87"/>
                  </a:lnTo>
                </a:path>
              </a:pathLst>
            </a:custGeom>
            <a:noFill/>
            <a:ln w="12700" cap="rnd">
              <a:solidFill>
                <a:srgbClr val="000000"/>
              </a:solidFill>
              <a:round/>
              <a:headEnd/>
              <a:tailEnd/>
            </a:ln>
          </p:spPr>
          <p:txBody>
            <a:bodyPr/>
            <a:lstStyle/>
            <a:p>
              <a:endParaRPr lang="en-US"/>
            </a:p>
          </p:txBody>
        </p:sp>
        <p:sp>
          <p:nvSpPr>
            <p:cNvPr id="47207" name="Line 72"/>
            <p:cNvSpPr>
              <a:spLocks noChangeAspect="1" noChangeShapeType="1"/>
            </p:cNvSpPr>
            <p:nvPr/>
          </p:nvSpPr>
          <p:spPr bwMode="auto">
            <a:xfrm flipH="1" flipV="1">
              <a:off x="57" y="1606"/>
              <a:ext cx="60" cy="48"/>
            </a:xfrm>
            <a:prstGeom prst="line">
              <a:avLst/>
            </a:prstGeom>
            <a:noFill/>
            <a:ln w="12700">
              <a:solidFill>
                <a:srgbClr val="000000"/>
              </a:solidFill>
              <a:round/>
              <a:headEnd/>
              <a:tailEnd/>
            </a:ln>
          </p:spPr>
          <p:txBody>
            <a:bodyPr wrap="none" anchor="ctr"/>
            <a:lstStyle/>
            <a:p>
              <a:endParaRPr lang="en-US"/>
            </a:p>
          </p:txBody>
        </p:sp>
        <p:sp>
          <p:nvSpPr>
            <p:cNvPr id="47208" name="Line 73"/>
            <p:cNvSpPr>
              <a:spLocks noChangeAspect="1" noChangeShapeType="1"/>
            </p:cNvSpPr>
            <p:nvPr/>
          </p:nvSpPr>
          <p:spPr bwMode="auto">
            <a:xfrm flipV="1">
              <a:off x="100" y="1580"/>
              <a:ext cx="110" cy="61"/>
            </a:xfrm>
            <a:prstGeom prst="line">
              <a:avLst/>
            </a:prstGeom>
            <a:noFill/>
            <a:ln w="12700">
              <a:solidFill>
                <a:srgbClr val="000000"/>
              </a:solidFill>
              <a:round/>
              <a:headEnd/>
              <a:tailEnd/>
            </a:ln>
          </p:spPr>
          <p:txBody>
            <a:bodyPr wrap="none" anchor="ctr"/>
            <a:lstStyle/>
            <a:p>
              <a:endParaRPr lang="en-US"/>
            </a:p>
          </p:txBody>
        </p:sp>
        <p:sp>
          <p:nvSpPr>
            <p:cNvPr id="47209" name="Freeform 74"/>
            <p:cNvSpPr>
              <a:spLocks noChangeAspect="1"/>
            </p:cNvSpPr>
            <p:nvPr/>
          </p:nvSpPr>
          <p:spPr bwMode="auto">
            <a:xfrm>
              <a:off x="386" y="1619"/>
              <a:ext cx="144" cy="85"/>
            </a:xfrm>
            <a:custGeom>
              <a:avLst/>
              <a:gdLst>
                <a:gd name="T0" fmla="*/ 0 w 144"/>
                <a:gd name="T1" fmla="*/ 0 h 85"/>
                <a:gd name="T2" fmla="*/ 143 w 144"/>
                <a:gd name="T3" fmla="*/ 55 h 85"/>
                <a:gd name="T4" fmla="*/ 132 w 144"/>
                <a:gd name="T5" fmla="*/ 84 h 85"/>
                <a:gd name="T6" fmla="*/ 0 60000 65536"/>
                <a:gd name="T7" fmla="*/ 0 60000 65536"/>
                <a:gd name="T8" fmla="*/ 0 60000 65536"/>
                <a:gd name="T9" fmla="*/ 0 w 144"/>
                <a:gd name="T10" fmla="*/ 0 h 85"/>
                <a:gd name="T11" fmla="*/ 144 w 144"/>
                <a:gd name="T12" fmla="*/ 85 h 85"/>
              </a:gdLst>
              <a:ahLst/>
              <a:cxnLst>
                <a:cxn ang="T6">
                  <a:pos x="T0" y="T1"/>
                </a:cxn>
                <a:cxn ang="T7">
                  <a:pos x="T2" y="T3"/>
                </a:cxn>
                <a:cxn ang="T8">
                  <a:pos x="T4" y="T5"/>
                </a:cxn>
              </a:cxnLst>
              <a:rect l="T9" t="T10" r="T11" b="T12"/>
              <a:pathLst>
                <a:path w="144" h="85">
                  <a:moveTo>
                    <a:pt x="0" y="0"/>
                  </a:moveTo>
                  <a:lnTo>
                    <a:pt x="143" y="55"/>
                  </a:lnTo>
                  <a:lnTo>
                    <a:pt x="132" y="84"/>
                  </a:lnTo>
                </a:path>
              </a:pathLst>
            </a:custGeom>
            <a:noFill/>
            <a:ln w="12700" cap="rnd">
              <a:solidFill>
                <a:srgbClr val="000000"/>
              </a:solidFill>
              <a:round/>
              <a:headEnd/>
              <a:tailEnd/>
            </a:ln>
          </p:spPr>
          <p:txBody>
            <a:bodyPr/>
            <a:lstStyle/>
            <a:p>
              <a:endParaRPr lang="en-US"/>
            </a:p>
          </p:txBody>
        </p:sp>
        <p:sp>
          <p:nvSpPr>
            <p:cNvPr id="47210" name="Line 75"/>
            <p:cNvSpPr>
              <a:spLocks noChangeAspect="1" noChangeShapeType="1"/>
            </p:cNvSpPr>
            <p:nvPr/>
          </p:nvSpPr>
          <p:spPr bwMode="auto">
            <a:xfrm flipH="1">
              <a:off x="469" y="1623"/>
              <a:ext cx="17" cy="16"/>
            </a:xfrm>
            <a:prstGeom prst="line">
              <a:avLst/>
            </a:prstGeom>
            <a:noFill/>
            <a:ln w="12700">
              <a:solidFill>
                <a:srgbClr val="000000"/>
              </a:solidFill>
              <a:round/>
              <a:headEnd/>
              <a:tailEnd/>
            </a:ln>
          </p:spPr>
          <p:txBody>
            <a:bodyPr wrap="none" anchor="ctr"/>
            <a:lstStyle/>
            <a:p>
              <a:endParaRPr lang="en-US"/>
            </a:p>
          </p:txBody>
        </p:sp>
        <p:sp>
          <p:nvSpPr>
            <p:cNvPr id="47211" name="Line 76"/>
            <p:cNvSpPr>
              <a:spLocks noChangeAspect="1" noChangeShapeType="1"/>
            </p:cNvSpPr>
            <p:nvPr/>
          </p:nvSpPr>
          <p:spPr bwMode="auto">
            <a:xfrm flipH="1" flipV="1">
              <a:off x="497" y="1696"/>
              <a:ext cx="23" cy="29"/>
            </a:xfrm>
            <a:prstGeom prst="line">
              <a:avLst/>
            </a:prstGeom>
            <a:noFill/>
            <a:ln w="12700">
              <a:solidFill>
                <a:srgbClr val="000000"/>
              </a:solidFill>
              <a:round/>
              <a:headEnd/>
              <a:tailEnd/>
            </a:ln>
          </p:spPr>
          <p:txBody>
            <a:bodyPr wrap="none" anchor="ctr"/>
            <a:lstStyle/>
            <a:p>
              <a:endParaRPr lang="en-US"/>
            </a:p>
          </p:txBody>
        </p:sp>
        <p:sp>
          <p:nvSpPr>
            <p:cNvPr id="47212" name="Line 77"/>
            <p:cNvSpPr>
              <a:spLocks noChangeAspect="1" noChangeShapeType="1"/>
            </p:cNvSpPr>
            <p:nvPr/>
          </p:nvSpPr>
          <p:spPr bwMode="auto">
            <a:xfrm flipH="1">
              <a:off x="74" y="1562"/>
              <a:ext cx="92" cy="58"/>
            </a:xfrm>
            <a:prstGeom prst="line">
              <a:avLst/>
            </a:prstGeom>
            <a:noFill/>
            <a:ln w="12700">
              <a:solidFill>
                <a:srgbClr val="000000"/>
              </a:solidFill>
              <a:round/>
              <a:headEnd/>
              <a:tailEnd/>
            </a:ln>
          </p:spPr>
          <p:txBody>
            <a:bodyPr wrap="none" anchor="ctr"/>
            <a:lstStyle/>
            <a:p>
              <a:endParaRPr lang="en-US"/>
            </a:p>
          </p:txBody>
        </p:sp>
        <p:sp>
          <p:nvSpPr>
            <p:cNvPr id="47213" name="Freeform 78"/>
            <p:cNvSpPr>
              <a:spLocks noChangeAspect="1"/>
            </p:cNvSpPr>
            <p:nvPr/>
          </p:nvSpPr>
          <p:spPr bwMode="auto">
            <a:xfrm>
              <a:off x="105" y="1540"/>
              <a:ext cx="123" cy="59"/>
            </a:xfrm>
            <a:custGeom>
              <a:avLst/>
              <a:gdLst>
                <a:gd name="T0" fmla="*/ 0 w 123"/>
                <a:gd name="T1" fmla="*/ 0 h 59"/>
                <a:gd name="T2" fmla="*/ 3 w 123"/>
                <a:gd name="T3" fmla="*/ 0 h 59"/>
                <a:gd name="T4" fmla="*/ 7 w 123"/>
                <a:gd name="T5" fmla="*/ 2 h 59"/>
                <a:gd name="T6" fmla="*/ 13 w 123"/>
                <a:gd name="T7" fmla="*/ 3 h 59"/>
                <a:gd name="T8" fmla="*/ 20 w 123"/>
                <a:gd name="T9" fmla="*/ 6 h 59"/>
                <a:gd name="T10" fmla="*/ 29 w 123"/>
                <a:gd name="T11" fmla="*/ 8 h 59"/>
                <a:gd name="T12" fmla="*/ 37 w 123"/>
                <a:gd name="T13" fmla="*/ 10 h 59"/>
                <a:gd name="T14" fmla="*/ 47 w 123"/>
                <a:gd name="T15" fmla="*/ 15 h 59"/>
                <a:gd name="T16" fmla="*/ 57 w 123"/>
                <a:gd name="T17" fmla="*/ 18 h 59"/>
                <a:gd name="T18" fmla="*/ 68 w 123"/>
                <a:gd name="T19" fmla="*/ 23 h 59"/>
                <a:gd name="T20" fmla="*/ 78 w 123"/>
                <a:gd name="T21" fmla="*/ 27 h 59"/>
                <a:gd name="T22" fmla="*/ 88 w 123"/>
                <a:gd name="T23" fmla="*/ 33 h 59"/>
                <a:gd name="T24" fmla="*/ 98 w 123"/>
                <a:gd name="T25" fmla="*/ 38 h 59"/>
                <a:gd name="T26" fmla="*/ 107 w 123"/>
                <a:gd name="T27" fmla="*/ 44 h 59"/>
                <a:gd name="T28" fmla="*/ 115 w 123"/>
                <a:gd name="T29" fmla="*/ 51 h 59"/>
                <a:gd name="T30" fmla="*/ 122 w 123"/>
                <a:gd name="T31" fmla="*/ 58 h 5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3"/>
                <a:gd name="T49" fmla="*/ 0 h 59"/>
                <a:gd name="T50" fmla="*/ 123 w 123"/>
                <a:gd name="T51" fmla="*/ 59 h 5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3" h="59">
                  <a:moveTo>
                    <a:pt x="0" y="0"/>
                  </a:moveTo>
                  <a:lnTo>
                    <a:pt x="3" y="0"/>
                  </a:lnTo>
                  <a:lnTo>
                    <a:pt x="7" y="2"/>
                  </a:lnTo>
                  <a:lnTo>
                    <a:pt x="13" y="3"/>
                  </a:lnTo>
                  <a:lnTo>
                    <a:pt x="20" y="6"/>
                  </a:lnTo>
                  <a:lnTo>
                    <a:pt x="29" y="8"/>
                  </a:lnTo>
                  <a:lnTo>
                    <a:pt x="37" y="10"/>
                  </a:lnTo>
                  <a:lnTo>
                    <a:pt x="47" y="15"/>
                  </a:lnTo>
                  <a:lnTo>
                    <a:pt x="57" y="18"/>
                  </a:lnTo>
                  <a:lnTo>
                    <a:pt x="68" y="23"/>
                  </a:lnTo>
                  <a:lnTo>
                    <a:pt x="78" y="27"/>
                  </a:lnTo>
                  <a:lnTo>
                    <a:pt x="88" y="33"/>
                  </a:lnTo>
                  <a:lnTo>
                    <a:pt x="98" y="38"/>
                  </a:lnTo>
                  <a:lnTo>
                    <a:pt x="107" y="44"/>
                  </a:lnTo>
                  <a:lnTo>
                    <a:pt x="115" y="51"/>
                  </a:lnTo>
                  <a:lnTo>
                    <a:pt x="122" y="58"/>
                  </a:lnTo>
                </a:path>
              </a:pathLst>
            </a:custGeom>
            <a:noFill/>
            <a:ln w="12700" cap="rnd">
              <a:solidFill>
                <a:srgbClr val="000000"/>
              </a:solidFill>
              <a:round/>
              <a:headEnd/>
              <a:tailEnd/>
            </a:ln>
          </p:spPr>
          <p:txBody>
            <a:bodyPr/>
            <a:lstStyle/>
            <a:p>
              <a:endParaRPr lang="en-US"/>
            </a:p>
          </p:txBody>
        </p:sp>
        <p:sp>
          <p:nvSpPr>
            <p:cNvPr id="47214" name="Freeform 79"/>
            <p:cNvSpPr>
              <a:spLocks noChangeAspect="1"/>
            </p:cNvSpPr>
            <p:nvPr/>
          </p:nvSpPr>
          <p:spPr bwMode="auto">
            <a:xfrm>
              <a:off x="179" y="1563"/>
              <a:ext cx="91" cy="45"/>
            </a:xfrm>
            <a:custGeom>
              <a:avLst/>
              <a:gdLst>
                <a:gd name="T0" fmla="*/ 90 w 91"/>
                <a:gd name="T1" fmla="*/ 44 h 45"/>
                <a:gd name="T2" fmla="*/ 0 w 91"/>
                <a:gd name="T3" fmla="*/ 8 h 45"/>
                <a:gd name="T4" fmla="*/ 0 w 91"/>
                <a:gd name="T5" fmla="*/ 6 h 45"/>
                <a:gd name="T6" fmla="*/ 1 w 91"/>
                <a:gd name="T7" fmla="*/ 3 h 45"/>
                <a:gd name="T8" fmla="*/ 0 w 91"/>
                <a:gd name="T9" fmla="*/ 3 h 45"/>
                <a:gd name="T10" fmla="*/ 2 w 91"/>
                <a:gd name="T11" fmla="*/ 0 h 45"/>
                <a:gd name="T12" fmla="*/ 1 w 91"/>
                <a:gd name="T13" fmla="*/ 0 h 45"/>
                <a:gd name="T14" fmla="*/ 0 w 91"/>
                <a:gd name="T15" fmla="*/ 0 h 45"/>
                <a:gd name="T16" fmla="*/ 1 w 91"/>
                <a:gd name="T17" fmla="*/ 0 h 45"/>
                <a:gd name="T18" fmla="*/ 2 w 91"/>
                <a:gd name="T19" fmla="*/ 0 h 45"/>
                <a:gd name="T20" fmla="*/ 4 w 91"/>
                <a:gd name="T21" fmla="*/ 0 h 45"/>
                <a:gd name="T22" fmla="*/ 6 w 91"/>
                <a:gd name="T23" fmla="*/ 1 h 45"/>
                <a:gd name="T24" fmla="*/ 9 w 91"/>
                <a:gd name="T25" fmla="*/ 0 h 45"/>
                <a:gd name="T26" fmla="*/ 11 w 91"/>
                <a:gd name="T27" fmla="*/ 0 h 45"/>
                <a:gd name="T28" fmla="*/ 15 w 91"/>
                <a:gd name="T29" fmla="*/ 2 h 45"/>
                <a:gd name="T30" fmla="*/ 18 w 91"/>
                <a:gd name="T31" fmla="*/ 3 h 45"/>
                <a:gd name="T32" fmla="*/ 21 w 91"/>
                <a:gd name="T33" fmla="*/ 4 h 45"/>
                <a:gd name="T34" fmla="*/ 25 w 91"/>
                <a:gd name="T35" fmla="*/ 6 h 45"/>
                <a:gd name="T36" fmla="*/ 28 w 91"/>
                <a:gd name="T37" fmla="*/ 8 h 45"/>
                <a:gd name="T38" fmla="*/ 33 w 91"/>
                <a:gd name="T39" fmla="*/ 8 h 45"/>
                <a:gd name="T40" fmla="*/ 36 w 91"/>
                <a:gd name="T41" fmla="*/ 10 h 45"/>
                <a:gd name="T42" fmla="*/ 42 w 91"/>
                <a:gd name="T43" fmla="*/ 9 h 45"/>
                <a:gd name="T44" fmla="*/ 45 w 91"/>
                <a:gd name="T45" fmla="*/ 11 h 45"/>
                <a:gd name="T46" fmla="*/ 50 w 91"/>
                <a:gd name="T47" fmla="*/ 13 h 45"/>
                <a:gd name="T48" fmla="*/ 54 w 91"/>
                <a:gd name="T49" fmla="*/ 14 h 45"/>
                <a:gd name="T50" fmla="*/ 58 w 91"/>
                <a:gd name="T51" fmla="*/ 16 h 45"/>
                <a:gd name="T52" fmla="*/ 63 w 91"/>
                <a:gd name="T53" fmla="*/ 17 h 45"/>
                <a:gd name="T54" fmla="*/ 65 w 91"/>
                <a:gd name="T55" fmla="*/ 21 h 45"/>
                <a:gd name="T56" fmla="*/ 69 w 91"/>
                <a:gd name="T57" fmla="*/ 23 h 45"/>
                <a:gd name="T58" fmla="*/ 73 w 91"/>
                <a:gd name="T59" fmla="*/ 25 h 45"/>
                <a:gd name="T60" fmla="*/ 76 w 91"/>
                <a:gd name="T61" fmla="*/ 26 h 45"/>
                <a:gd name="T62" fmla="*/ 80 w 91"/>
                <a:gd name="T63" fmla="*/ 26 h 45"/>
                <a:gd name="T64" fmla="*/ 81 w 91"/>
                <a:gd name="T65" fmla="*/ 31 h 45"/>
                <a:gd name="T66" fmla="*/ 84 w 91"/>
                <a:gd name="T67" fmla="*/ 32 h 45"/>
                <a:gd name="T68" fmla="*/ 87 w 91"/>
                <a:gd name="T69" fmla="*/ 33 h 45"/>
                <a:gd name="T70" fmla="*/ 88 w 91"/>
                <a:gd name="T71" fmla="*/ 36 h 45"/>
                <a:gd name="T72" fmla="*/ 89 w 91"/>
                <a:gd name="T73" fmla="*/ 40 h 45"/>
                <a:gd name="T74" fmla="*/ 90 w 91"/>
                <a:gd name="T75" fmla="*/ 40 h 45"/>
                <a:gd name="T76" fmla="*/ 90 w 91"/>
                <a:gd name="T77" fmla="*/ 44 h 4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1"/>
                <a:gd name="T118" fmla="*/ 0 h 45"/>
                <a:gd name="T119" fmla="*/ 91 w 91"/>
                <a:gd name="T120" fmla="*/ 45 h 4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1" h="45">
                  <a:moveTo>
                    <a:pt x="90" y="44"/>
                  </a:moveTo>
                  <a:lnTo>
                    <a:pt x="0" y="8"/>
                  </a:lnTo>
                  <a:lnTo>
                    <a:pt x="0" y="6"/>
                  </a:lnTo>
                  <a:lnTo>
                    <a:pt x="1" y="3"/>
                  </a:lnTo>
                  <a:lnTo>
                    <a:pt x="0" y="3"/>
                  </a:lnTo>
                  <a:lnTo>
                    <a:pt x="2" y="0"/>
                  </a:lnTo>
                  <a:lnTo>
                    <a:pt x="1" y="0"/>
                  </a:lnTo>
                  <a:lnTo>
                    <a:pt x="0" y="0"/>
                  </a:lnTo>
                  <a:lnTo>
                    <a:pt x="1" y="0"/>
                  </a:lnTo>
                  <a:lnTo>
                    <a:pt x="2" y="0"/>
                  </a:lnTo>
                  <a:lnTo>
                    <a:pt x="4" y="0"/>
                  </a:lnTo>
                  <a:lnTo>
                    <a:pt x="6" y="1"/>
                  </a:lnTo>
                  <a:lnTo>
                    <a:pt x="9" y="0"/>
                  </a:lnTo>
                  <a:lnTo>
                    <a:pt x="11" y="0"/>
                  </a:lnTo>
                  <a:lnTo>
                    <a:pt x="15" y="2"/>
                  </a:lnTo>
                  <a:lnTo>
                    <a:pt x="18" y="3"/>
                  </a:lnTo>
                  <a:lnTo>
                    <a:pt x="21" y="4"/>
                  </a:lnTo>
                  <a:lnTo>
                    <a:pt x="25" y="6"/>
                  </a:lnTo>
                  <a:lnTo>
                    <a:pt x="28" y="8"/>
                  </a:lnTo>
                  <a:lnTo>
                    <a:pt x="33" y="8"/>
                  </a:lnTo>
                  <a:lnTo>
                    <a:pt x="36" y="10"/>
                  </a:lnTo>
                  <a:lnTo>
                    <a:pt x="42" y="9"/>
                  </a:lnTo>
                  <a:lnTo>
                    <a:pt x="45" y="11"/>
                  </a:lnTo>
                  <a:lnTo>
                    <a:pt x="50" y="13"/>
                  </a:lnTo>
                  <a:lnTo>
                    <a:pt x="54" y="14"/>
                  </a:lnTo>
                  <a:lnTo>
                    <a:pt x="58" y="16"/>
                  </a:lnTo>
                  <a:lnTo>
                    <a:pt x="63" y="17"/>
                  </a:lnTo>
                  <a:lnTo>
                    <a:pt x="65" y="21"/>
                  </a:lnTo>
                  <a:lnTo>
                    <a:pt x="69" y="23"/>
                  </a:lnTo>
                  <a:lnTo>
                    <a:pt x="73" y="25"/>
                  </a:lnTo>
                  <a:lnTo>
                    <a:pt x="76" y="26"/>
                  </a:lnTo>
                  <a:lnTo>
                    <a:pt x="80" y="26"/>
                  </a:lnTo>
                  <a:lnTo>
                    <a:pt x="81" y="31"/>
                  </a:lnTo>
                  <a:lnTo>
                    <a:pt x="84" y="32"/>
                  </a:lnTo>
                  <a:lnTo>
                    <a:pt x="87" y="33"/>
                  </a:lnTo>
                  <a:lnTo>
                    <a:pt x="88" y="36"/>
                  </a:lnTo>
                  <a:lnTo>
                    <a:pt x="89" y="40"/>
                  </a:lnTo>
                  <a:lnTo>
                    <a:pt x="90" y="40"/>
                  </a:lnTo>
                  <a:lnTo>
                    <a:pt x="90" y="44"/>
                  </a:lnTo>
                </a:path>
              </a:pathLst>
            </a:custGeom>
            <a:solidFill>
              <a:srgbClr val="999999"/>
            </a:solidFill>
            <a:ln w="12700" cap="rnd">
              <a:noFill/>
              <a:round/>
              <a:headEnd/>
              <a:tailEnd/>
            </a:ln>
          </p:spPr>
          <p:txBody>
            <a:bodyPr/>
            <a:lstStyle/>
            <a:p>
              <a:endParaRPr lang="en-US"/>
            </a:p>
          </p:txBody>
        </p:sp>
        <p:sp>
          <p:nvSpPr>
            <p:cNvPr id="47215" name="Freeform 80"/>
            <p:cNvSpPr>
              <a:spLocks noChangeAspect="1"/>
            </p:cNvSpPr>
            <p:nvPr/>
          </p:nvSpPr>
          <p:spPr bwMode="auto">
            <a:xfrm>
              <a:off x="181" y="1567"/>
              <a:ext cx="17" cy="27"/>
            </a:xfrm>
            <a:custGeom>
              <a:avLst/>
              <a:gdLst>
                <a:gd name="T0" fmla="*/ 16 w 17"/>
                <a:gd name="T1" fmla="*/ 26 h 27"/>
                <a:gd name="T2" fmla="*/ 12 w 17"/>
                <a:gd name="T3" fmla="*/ 23 h 27"/>
                <a:gd name="T4" fmla="*/ 8 w 17"/>
                <a:gd name="T5" fmla="*/ 23 h 27"/>
                <a:gd name="T6" fmla="*/ 0 w 17"/>
                <a:gd name="T7" fmla="*/ 6 h 27"/>
                <a:gd name="T8" fmla="*/ 4 w 17"/>
                <a:gd name="T9" fmla="*/ 0 h 27"/>
                <a:gd name="T10" fmla="*/ 0 60000 65536"/>
                <a:gd name="T11" fmla="*/ 0 60000 65536"/>
                <a:gd name="T12" fmla="*/ 0 60000 65536"/>
                <a:gd name="T13" fmla="*/ 0 60000 65536"/>
                <a:gd name="T14" fmla="*/ 0 60000 65536"/>
                <a:gd name="T15" fmla="*/ 0 w 17"/>
                <a:gd name="T16" fmla="*/ 0 h 27"/>
                <a:gd name="T17" fmla="*/ 17 w 17"/>
                <a:gd name="T18" fmla="*/ 27 h 27"/>
              </a:gdLst>
              <a:ahLst/>
              <a:cxnLst>
                <a:cxn ang="T10">
                  <a:pos x="T0" y="T1"/>
                </a:cxn>
                <a:cxn ang="T11">
                  <a:pos x="T2" y="T3"/>
                </a:cxn>
                <a:cxn ang="T12">
                  <a:pos x="T4" y="T5"/>
                </a:cxn>
                <a:cxn ang="T13">
                  <a:pos x="T6" y="T7"/>
                </a:cxn>
                <a:cxn ang="T14">
                  <a:pos x="T8" y="T9"/>
                </a:cxn>
              </a:cxnLst>
              <a:rect l="T15" t="T16" r="T17" b="T18"/>
              <a:pathLst>
                <a:path w="17" h="27">
                  <a:moveTo>
                    <a:pt x="16" y="26"/>
                  </a:moveTo>
                  <a:lnTo>
                    <a:pt x="12" y="23"/>
                  </a:lnTo>
                  <a:lnTo>
                    <a:pt x="8" y="23"/>
                  </a:lnTo>
                  <a:lnTo>
                    <a:pt x="0" y="6"/>
                  </a:lnTo>
                  <a:lnTo>
                    <a:pt x="4" y="0"/>
                  </a:lnTo>
                </a:path>
              </a:pathLst>
            </a:custGeom>
            <a:noFill/>
            <a:ln w="12700" cap="rnd">
              <a:solidFill>
                <a:srgbClr val="000000"/>
              </a:solidFill>
              <a:round/>
              <a:headEnd/>
              <a:tailEnd/>
            </a:ln>
          </p:spPr>
          <p:txBody>
            <a:bodyPr/>
            <a:lstStyle/>
            <a:p>
              <a:endParaRPr lang="en-US"/>
            </a:p>
          </p:txBody>
        </p:sp>
        <p:sp>
          <p:nvSpPr>
            <p:cNvPr id="47216" name="Line 81"/>
            <p:cNvSpPr>
              <a:spLocks noChangeAspect="1" noChangeShapeType="1"/>
            </p:cNvSpPr>
            <p:nvPr/>
          </p:nvSpPr>
          <p:spPr bwMode="auto">
            <a:xfrm flipH="1">
              <a:off x="276" y="1702"/>
              <a:ext cx="238" cy="103"/>
            </a:xfrm>
            <a:prstGeom prst="line">
              <a:avLst/>
            </a:prstGeom>
            <a:noFill/>
            <a:ln w="12700">
              <a:solidFill>
                <a:srgbClr val="000000"/>
              </a:solidFill>
              <a:round/>
              <a:headEnd/>
              <a:tailEnd/>
            </a:ln>
          </p:spPr>
          <p:txBody>
            <a:bodyPr wrap="none" anchor="ctr"/>
            <a:lstStyle/>
            <a:p>
              <a:endParaRPr lang="en-US"/>
            </a:p>
          </p:txBody>
        </p:sp>
        <p:sp>
          <p:nvSpPr>
            <p:cNvPr id="47217" name="Freeform 82"/>
            <p:cNvSpPr>
              <a:spLocks noChangeAspect="1"/>
            </p:cNvSpPr>
            <p:nvPr/>
          </p:nvSpPr>
          <p:spPr bwMode="auto">
            <a:xfrm>
              <a:off x="199" y="1615"/>
              <a:ext cx="113" cy="167"/>
            </a:xfrm>
            <a:custGeom>
              <a:avLst/>
              <a:gdLst>
                <a:gd name="T0" fmla="*/ 75 w 113"/>
                <a:gd name="T1" fmla="*/ 0 h 167"/>
                <a:gd name="T2" fmla="*/ 112 w 113"/>
                <a:gd name="T3" fmla="*/ 14 h 167"/>
                <a:gd name="T4" fmla="*/ 77 w 113"/>
                <a:gd name="T5" fmla="*/ 103 h 167"/>
                <a:gd name="T6" fmla="*/ 23 w 113"/>
                <a:gd name="T7" fmla="*/ 166 h 167"/>
                <a:gd name="T8" fmla="*/ 0 w 113"/>
                <a:gd name="T9" fmla="*/ 156 h 167"/>
                <a:gd name="T10" fmla="*/ 0 60000 65536"/>
                <a:gd name="T11" fmla="*/ 0 60000 65536"/>
                <a:gd name="T12" fmla="*/ 0 60000 65536"/>
                <a:gd name="T13" fmla="*/ 0 60000 65536"/>
                <a:gd name="T14" fmla="*/ 0 60000 65536"/>
                <a:gd name="T15" fmla="*/ 0 w 113"/>
                <a:gd name="T16" fmla="*/ 0 h 167"/>
                <a:gd name="T17" fmla="*/ 113 w 113"/>
                <a:gd name="T18" fmla="*/ 167 h 167"/>
              </a:gdLst>
              <a:ahLst/>
              <a:cxnLst>
                <a:cxn ang="T10">
                  <a:pos x="T0" y="T1"/>
                </a:cxn>
                <a:cxn ang="T11">
                  <a:pos x="T2" y="T3"/>
                </a:cxn>
                <a:cxn ang="T12">
                  <a:pos x="T4" y="T5"/>
                </a:cxn>
                <a:cxn ang="T13">
                  <a:pos x="T6" y="T7"/>
                </a:cxn>
                <a:cxn ang="T14">
                  <a:pos x="T8" y="T9"/>
                </a:cxn>
              </a:cxnLst>
              <a:rect l="T15" t="T16" r="T17" b="T18"/>
              <a:pathLst>
                <a:path w="113" h="167">
                  <a:moveTo>
                    <a:pt x="75" y="0"/>
                  </a:moveTo>
                  <a:lnTo>
                    <a:pt x="112" y="14"/>
                  </a:lnTo>
                  <a:lnTo>
                    <a:pt x="77" y="103"/>
                  </a:lnTo>
                  <a:lnTo>
                    <a:pt x="23" y="166"/>
                  </a:lnTo>
                  <a:lnTo>
                    <a:pt x="0" y="156"/>
                  </a:lnTo>
                </a:path>
              </a:pathLst>
            </a:custGeom>
            <a:noFill/>
            <a:ln w="12700" cap="rnd">
              <a:solidFill>
                <a:srgbClr val="000000"/>
              </a:solidFill>
              <a:round/>
              <a:headEnd/>
              <a:tailEnd/>
            </a:ln>
          </p:spPr>
          <p:txBody>
            <a:bodyPr/>
            <a:lstStyle/>
            <a:p>
              <a:endParaRPr lang="en-US"/>
            </a:p>
          </p:txBody>
        </p:sp>
        <p:sp>
          <p:nvSpPr>
            <p:cNvPr id="47218" name="Freeform 83"/>
            <p:cNvSpPr>
              <a:spLocks noChangeAspect="1"/>
            </p:cNvSpPr>
            <p:nvPr/>
          </p:nvSpPr>
          <p:spPr bwMode="auto">
            <a:xfrm>
              <a:off x="200" y="1615"/>
              <a:ext cx="76" cy="158"/>
            </a:xfrm>
            <a:custGeom>
              <a:avLst/>
              <a:gdLst>
                <a:gd name="T0" fmla="*/ 75 w 76"/>
                <a:gd name="T1" fmla="*/ 0 h 158"/>
                <a:gd name="T2" fmla="*/ 41 w 76"/>
                <a:gd name="T3" fmla="*/ 88 h 158"/>
                <a:gd name="T4" fmla="*/ 0 w 76"/>
                <a:gd name="T5" fmla="*/ 157 h 158"/>
                <a:gd name="T6" fmla="*/ 0 60000 65536"/>
                <a:gd name="T7" fmla="*/ 0 60000 65536"/>
                <a:gd name="T8" fmla="*/ 0 60000 65536"/>
                <a:gd name="T9" fmla="*/ 0 w 76"/>
                <a:gd name="T10" fmla="*/ 0 h 158"/>
                <a:gd name="T11" fmla="*/ 76 w 76"/>
                <a:gd name="T12" fmla="*/ 158 h 158"/>
              </a:gdLst>
              <a:ahLst/>
              <a:cxnLst>
                <a:cxn ang="T6">
                  <a:pos x="T0" y="T1"/>
                </a:cxn>
                <a:cxn ang="T7">
                  <a:pos x="T2" y="T3"/>
                </a:cxn>
                <a:cxn ang="T8">
                  <a:pos x="T4" y="T5"/>
                </a:cxn>
              </a:cxnLst>
              <a:rect l="T9" t="T10" r="T11" b="T12"/>
              <a:pathLst>
                <a:path w="76" h="158">
                  <a:moveTo>
                    <a:pt x="75" y="0"/>
                  </a:moveTo>
                  <a:lnTo>
                    <a:pt x="41" y="88"/>
                  </a:lnTo>
                  <a:lnTo>
                    <a:pt x="0" y="157"/>
                  </a:lnTo>
                </a:path>
              </a:pathLst>
            </a:custGeom>
            <a:noFill/>
            <a:ln w="12700" cap="rnd">
              <a:solidFill>
                <a:srgbClr val="000000"/>
              </a:solidFill>
              <a:round/>
              <a:headEnd/>
              <a:tailEnd/>
            </a:ln>
          </p:spPr>
          <p:txBody>
            <a:bodyPr/>
            <a:lstStyle/>
            <a:p>
              <a:endParaRPr lang="en-US"/>
            </a:p>
          </p:txBody>
        </p:sp>
        <p:sp>
          <p:nvSpPr>
            <p:cNvPr id="47219" name="Freeform 84"/>
            <p:cNvSpPr>
              <a:spLocks noChangeAspect="1"/>
            </p:cNvSpPr>
            <p:nvPr/>
          </p:nvSpPr>
          <p:spPr bwMode="auto">
            <a:xfrm>
              <a:off x="312" y="1558"/>
              <a:ext cx="99" cy="202"/>
            </a:xfrm>
            <a:custGeom>
              <a:avLst/>
              <a:gdLst>
                <a:gd name="T0" fmla="*/ 66 w 99"/>
                <a:gd name="T1" fmla="*/ 201 h 202"/>
                <a:gd name="T2" fmla="*/ 2 w 99"/>
                <a:gd name="T3" fmla="*/ 176 h 202"/>
                <a:gd name="T4" fmla="*/ 0 w 99"/>
                <a:gd name="T5" fmla="*/ 175 h 202"/>
                <a:gd name="T6" fmla="*/ 0 w 99"/>
                <a:gd name="T7" fmla="*/ 174 h 202"/>
                <a:gd name="T8" fmla="*/ 0 w 99"/>
                <a:gd name="T9" fmla="*/ 173 h 202"/>
                <a:gd name="T10" fmla="*/ 62 w 99"/>
                <a:gd name="T11" fmla="*/ 87 h 202"/>
                <a:gd name="T12" fmla="*/ 72 w 99"/>
                <a:gd name="T13" fmla="*/ 65 h 202"/>
                <a:gd name="T14" fmla="*/ 98 w 99"/>
                <a:gd name="T15" fmla="*/ 0 h 202"/>
                <a:gd name="T16" fmla="*/ 0 60000 65536"/>
                <a:gd name="T17" fmla="*/ 0 60000 65536"/>
                <a:gd name="T18" fmla="*/ 0 60000 65536"/>
                <a:gd name="T19" fmla="*/ 0 60000 65536"/>
                <a:gd name="T20" fmla="*/ 0 60000 65536"/>
                <a:gd name="T21" fmla="*/ 0 60000 65536"/>
                <a:gd name="T22" fmla="*/ 0 60000 65536"/>
                <a:gd name="T23" fmla="*/ 0 60000 65536"/>
                <a:gd name="T24" fmla="*/ 0 w 99"/>
                <a:gd name="T25" fmla="*/ 0 h 202"/>
                <a:gd name="T26" fmla="*/ 99 w 99"/>
                <a:gd name="T27" fmla="*/ 202 h 20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9" h="202">
                  <a:moveTo>
                    <a:pt x="66" y="201"/>
                  </a:moveTo>
                  <a:lnTo>
                    <a:pt x="2" y="176"/>
                  </a:lnTo>
                  <a:lnTo>
                    <a:pt x="0" y="175"/>
                  </a:lnTo>
                  <a:lnTo>
                    <a:pt x="0" y="174"/>
                  </a:lnTo>
                  <a:lnTo>
                    <a:pt x="0" y="173"/>
                  </a:lnTo>
                  <a:lnTo>
                    <a:pt x="62" y="87"/>
                  </a:lnTo>
                  <a:lnTo>
                    <a:pt x="72" y="65"/>
                  </a:lnTo>
                  <a:lnTo>
                    <a:pt x="98" y="0"/>
                  </a:lnTo>
                </a:path>
              </a:pathLst>
            </a:custGeom>
            <a:noFill/>
            <a:ln w="12700" cap="rnd">
              <a:solidFill>
                <a:srgbClr val="000000"/>
              </a:solidFill>
              <a:round/>
              <a:headEnd/>
              <a:tailEnd/>
            </a:ln>
          </p:spPr>
          <p:txBody>
            <a:bodyPr/>
            <a:lstStyle/>
            <a:p>
              <a:endParaRPr lang="en-US"/>
            </a:p>
          </p:txBody>
        </p:sp>
        <p:sp>
          <p:nvSpPr>
            <p:cNvPr id="47220" name="Freeform 85"/>
            <p:cNvSpPr>
              <a:spLocks noChangeAspect="1"/>
            </p:cNvSpPr>
            <p:nvPr/>
          </p:nvSpPr>
          <p:spPr bwMode="auto">
            <a:xfrm>
              <a:off x="296" y="1619"/>
              <a:ext cx="58" cy="107"/>
            </a:xfrm>
            <a:custGeom>
              <a:avLst/>
              <a:gdLst>
                <a:gd name="T0" fmla="*/ 57 w 58"/>
                <a:gd name="T1" fmla="*/ 0 h 107"/>
                <a:gd name="T2" fmla="*/ 49 w 58"/>
                <a:gd name="T3" fmla="*/ 18 h 107"/>
                <a:gd name="T4" fmla="*/ 0 w 58"/>
                <a:gd name="T5" fmla="*/ 106 h 107"/>
                <a:gd name="T6" fmla="*/ 0 60000 65536"/>
                <a:gd name="T7" fmla="*/ 0 60000 65536"/>
                <a:gd name="T8" fmla="*/ 0 60000 65536"/>
                <a:gd name="T9" fmla="*/ 0 w 58"/>
                <a:gd name="T10" fmla="*/ 0 h 107"/>
                <a:gd name="T11" fmla="*/ 58 w 58"/>
                <a:gd name="T12" fmla="*/ 107 h 107"/>
              </a:gdLst>
              <a:ahLst/>
              <a:cxnLst>
                <a:cxn ang="T6">
                  <a:pos x="T0" y="T1"/>
                </a:cxn>
                <a:cxn ang="T7">
                  <a:pos x="T2" y="T3"/>
                </a:cxn>
                <a:cxn ang="T8">
                  <a:pos x="T4" y="T5"/>
                </a:cxn>
              </a:cxnLst>
              <a:rect l="T9" t="T10" r="T11" b="T12"/>
              <a:pathLst>
                <a:path w="58" h="107">
                  <a:moveTo>
                    <a:pt x="57" y="0"/>
                  </a:moveTo>
                  <a:lnTo>
                    <a:pt x="49" y="18"/>
                  </a:lnTo>
                  <a:lnTo>
                    <a:pt x="0" y="106"/>
                  </a:lnTo>
                </a:path>
              </a:pathLst>
            </a:custGeom>
            <a:noFill/>
            <a:ln w="12700" cap="rnd">
              <a:solidFill>
                <a:srgbClr val="000000"/>
              </a:solidFill>
              <a:round/>
              <a:headEnd/>
              <a:tailEnd/>
            </a:ln>
          </p:spPr>
          <p:txBody>
            <a:bodyPr/>
            <a:lstStyle/>
            <a:p>
              <a:endParaRPr lang="en-US"/>
            </a:p>
          </p:txBody>
        </p:sp>
        <p:sp>
          <p:nvSpPr>
            <p:cNvPr id="47221" name="Line 86"/>
            <p:cNvSpPr>
              <a:spLocks noChangeAspect="1" noChangeShapeType="1"/>
            </p:cNvSpPr>
            <p:nvPr/>
          </p:nvSpPr>
          <p:spPr bwMode="auto">
            <a:xfrm flipH="1" flipV="1">
              <a:off x="272" y="1715"/>
              <a:ext cx="45" cy="22"/>
            </a:xfrm>
            <a:prstGeom prst="line">
              <a:avLst/>
            </a:prstGeom>
            <a:noFill/>
            <a:ln w="12700">
              <a:solidFill>
                <a:srgbClr val="000000"/>
              </a:solidFill>
              <a:round/>
              <a:headEnd/>
              <a:tailEnd/>
            </a:ln>
          </p:spPr>
          <p:txBody>
            <a:bodyPr wrap="none" anchor="ctr"/>
            <a:lstStyle/>
            <a:p>
              <a:endParaRPr lang="en-US"/>
            </a:p>
          </p:txBody>
        </p:sp>
        <p:sp>
          <p:nvSpPr>
            <p:cNvPr id="47222" name="Line 87"/>
            <p:cNvSpPr>
              <a:spLocks noChangeAspect="1" noChangeShapeType="1"/>
            </p:cNvSpPr>
            <p:nvPr/>
          </p:nvSpPr>
          <p:spPr bwMode="auto">
            <a:xfrm flipH="1" flipV="1">
              <a:off x="236" y="1700"/>
              <a:ext cx="44" cy="22"/>
            </a:xfrm>
            <a:prstGeom prst="line">
              <a:avLst/>
            </a:prstGeom>
            <a:noFill/>
            <a:ln w="12700">
              <a:solidFill>
                <a:srgbClr val="000000"/>
              </a:solidFill>
              <a:round/>
              <a:headEnd/>
              <a:tailEnd/>
            </a:ln>
          </p:spPr>
          <p:txBody>
            <a:bodyPr wrap="none" anchor="ctr"/>
            <a:lstStyle/>
            <a:p>
              <a:endParaRPr lang="en-US"/>
            </a:p>
          </p:txBody>
        </p:sp>
        <p:sp>
          <p:nvSpPr>
            <p:cNvPr id="47223" name="Freeform 88"/>
            <p:cNvSpPr>
              <a:spLocks noChangeAspect="1"/>
            </p:cNvSpPr>
            <p:nvPr/>
          </p:nvSpPr>
          <p:spPr bwMode="auto">
            <a:xfrm>
              <a:off x="247" y="1735"/>
              <a:ext cx="67" cy="61"/>
            </a:xfrm>
            <a:custGeom>
              <a:avLst/>
              <a:gdLst>
                <a:gd name="T0" fmla="*/ 66 w 67"/>
                <a:gd name="T1" fmla="*/ 0 h 61"/>
                <a:gd name="T2" fmla="*/ 39 w 67"/>
                <a:gd name="T3" fmla="*/ 25 h 61"/>
                <a:gd name="T4" fmla="*/ 37 w 67"/>
                <a:gd name="T5" fmla="*/ 25 h 61"/>
                <a:gd name="T6" fmla="*/ 33 w 67"/>
                <a:gd name="T7" fmla="*/ 28 h 61"/>
                <a:gd name="T8" fmla="*/ 34 w 67"/>
                <a:gd name="T9" fmla="*/ 29 h 61"/>
                <a:gd name="T10" fmla="*/ 0 w 67"/>
                <a:gd name="T11" fmla="*/ 60 h 61"/>
                <a:gd name="T12" fmla="*/ 0 60000 65536"/>
                <a:gd name="T13" fmla="*/ 0 60000 65536"/>
                <a:gd name="T14" fmla="*/ 0 60000 65536"/>
                <a:gd name="T15" fmla="*/ 0 60000 65536"/>
                <a:gd name="T16" fmla="*/ 0 60000 65536"/>
                <a:gd name="T17" fmla="*/ 0 60000 65536"/>
                <a:gd name="T18" fmla="*/ 0 w 67"/>
                <a:gd name="T19" fmla="*/ 0 h 61"/>
                <a:gd name="T20" fmla="*/ 67 w 67"/>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67" h="61">
                  <a:moveTo>
                    <a:pt x="66" y="0"/>
                  </a:moveTo>
                  <a:lnTo>
                    <a:pt x="39" y="25"/>
                  </a:lnTo>
                  <a:lnTo>
                    <a:pt x="37" y="25"/>
                  </a:lnTo>
                  <a:lnTo>
                    <a:pt x="33" y="28"/>
                  </a:lnTo>
                  <a:lnTo>
                    <a:pt x="34" y="29"/>
                  </a:lnTo>
                  <a:lnTo>
                    <a:pt x="0" y="60"/>
                  </a:lnTo>
                </a:path>
              </a:pathLst>
            </a:custGeom>
            <a:noFill/>
            <a:ln w="12700" cap="rnd">
              <a:solidFill>
                <a:srgbClr val="000000"/>
              </a:solidFill>
              <a:round/>
              <a:headEnd/>
              <a:tailEnd/>
            </a:ln>
          </p:spPr>
          <p:txBody>
            <a:bodyPr/>
            <a:lstStyle/>
            <a:p>
              <a:endParaRPr lang="en-US"/>
            </a:p>
          </p:txBody>
        </p:sp>
        <p:sp>
          <p:nvSpPr>
            <p:cNvPr id="47224" name="Line 89"/>
            <p:cNvSpPr>
              <a:spLocks noChangeAspect="1" noChangeShapeType="1"/>
            </p:cNvSpPr>
            <p:nvPr/>
          </p:nvSpPr>
          <p:spPr bwMode="auto">
            <a:xfrm flipH="1" flipV="1">
              <a:off x="263" y="1726"/>
              <a:ext cx="36" cy="30"/>
            </a:xfrm>
            <a:prstGeom prst="line">
              <a:avLst/>
            </a:prstGeom>
            <a:noFill/>
            <a:ln w="12700">
              <a:solidFill>
                <a:srgbClr val="000000"/>
              </a:solidFill>
              <a:round/>
              <a:headEnd/>
              <a:tailEnd/>
            </a:ln>
          </p:spPr>
          <p:txBody>
            <a:bodyPr wrap="none" anchor="ctr"/>
            <a:lstStyle/>
            <a:p>
              <a:endParaRPr lang="en-US"/>
            </a:p>
          </p:txBody>
        </p:sp>
        <p:sp>
          <p:nvSpPr>
            <p:cNvPr id="47225" name="Line 90"/>
            <p:cNvSpPr>
              <a:spLocks noChangeAspect="1" noChangeShapeType="1"/>
            </p:cNvSpPr>
            <p:nvPr/>
          </p:nvSpPr>
          <p:spPr bwMode="auto">
            <a:xfrm flipH="1">
              <a:off x="222" y="1724"/>
              <a:ext cx="63" cy="53"/>
            </a:xfrm>
            <a:prstGeom prst="line">
              <a:avLst/>
            </a:prstGeom>
            <a:noFill/>
            <a:ln w="12700">
              <a:solidFill>
                <a:srgbClr val="000000"/>
              </a:solidFill>
              <a:round/>
              <a:headEnd/>
              <a:tailEnd/>
            </a:ln>
          </p:spPr>
          <p:txBody>
            <a:bodyPr wrap="none" anchor="ctr"/>
            <a:lstStyle/>
            <a:p>
              <a:endParaRPr lang="en-US"/>
            </a:p>
          </p:txBody>
        </p:sp>
        <p:sp>
          <p:nvSpPr>
            <p:cNvPr id="47226" name="Freeform 91"/>
            <p:cNvSpPr>
              <a:spLocks noChangeAspect="1"/>
            </p:cNvSpPr>
            <p:nvPr/>
          </p:nvSpPr>
          <p:spPr bwMode="auto">
            <a:xfrm>
              <a:off x="255" y="1628"/>
              <a:ext cx="54" cy="84"/>
            </a:xfrm>
            <a:custGeom>
              <a:avLst/>
              <a:gdLst>
                <a:gd name="T0" fmla="*/ 53 w 54"/>
                <a:gd name="T1" fmla="*/ 2 h 84"/>
                <a:gd name="T2" fmla="*/ 47 w 54"/>
                <a:gd name="T3" fmla="*/ 0 h 84"/>
                <a:gd name="T4" fmla="*/ 6 w 54"/>
                <a:gd name="T5" fmla="*/ 25 h 84"/>
                <a:gd name="T6" fmla="*/ 0 w 54"/>
                <a:gd name="T7" fmla="*/ 42 h 84"/>
                <a:gd name="T8" fmla="*/ 12 w 54"/>
                <a:gd name="T9" fmla="*/ 72 h 84"/>
                <a:gd name="T10" fmla="*/ 11 w 54"/>
                <a:gd name="T11" fmla="*/ 79 h 84"/>
                <a:gd name="T12" fmla="*/ 21 w 54"/>
                <a:gd name="T13" fmla="*/ 83 h 84"/>
                <a:gd name="T14" fmla="*/ 53 w 54"/>
                <a:gd name="T15" fmla="*/ 2 h 84"/>
                <a:gd name="T16" fmla="*/ 0 60000 65536"/>
                <a:gd name="T17" fmla="*/ 0 60000 65536"/>
                <a:gd name="T18" fmla="*/ 0 60000 65536"/>
                <a:gd name="T19" fmla="*/ 0 60000 65536"/>
                <a:gd name="T20" fmla="*/ 0 60000 65536"/>
                <a:gd name="T21" fmla="*/ 0 60000 65536"/>
                <a:gd name="T22" fmla="*/ 0 60000 65536"/>
                <a:gd name="T23" fmla="*/ 0 60000 65536"/>
                <a:gd name="T24" fmla="*/ 0 w 54"/>
                <a:gd name="T25" fmla="*/ 0 h 84"/>
                <a:gd name="T26" fmla="*/ 54 w 54"/>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4" h="84">
                  <a:moveTo>
                    <a:pt x="53" y="2"/>
                  </a:moveTo>
                  <a:lnTo>
                    <a:pt x="47" y="0"/>
                  </a:lnTo>
                  <a:lnTo>
                    <a:pt x="6" y="25"/>
                  </a:lnTo>
                  <a:lnTo>
                    <a:pt x="0" y="42"/>
                  </a:lnTo>
                  <a:lnTo>
                    <a:pt x="12" y="72"/>
                  </a:lnTo>
                  <a:lnTo>
                    <a:pt x="11" y="79"/>
                  </a:lnTo>
                  <a:lnTo>
                    <a:pt x="21" y="83"/>
                  </a:lnTo>
                  <a:lnTo>
                    <a:pt x="53" y="2"/>
                  </a:lnTo>
                </a:path>
              </a:pathLst>
            </a:custGeom>
            <a:noFill/>
            <a:ln w="12700" cap="rnd">
              <a:solidFill>
                <a:srgbClr val="000000"/>
              </a:solidFill>
              <a:round/>
              <a:headEnd/>
              <a:tailEnd/>
            </a:ln>
          </p:spPr>
          <p:txBody>
            <a:bodyPr/>
            <a:lstStyle/>
            <a:p>
              <a:endParaRPr lang="en-US"/>
            </a:p>
          </p:txBody>
        </p:sp>
        <p:sp>
          <p:nvSpPr>
            <p:cNvPr id="47227" name="Line 92"/>
            <p:cNvSpPr>
              <a:spLocks noChangeAspect="1" noChangeShapeType="1"/>
            </p:cNvSpPr>
            <p:nvPr/>
          </p:nvSpPr>
          <p:spPr bwMode="auto">
            <a:xfrm flipV="1">
              <a:off x="307" y="1610"/>
              <a:ext cx="5" cy="21"/>
            </a:xfrm>
            <a:prstGeom prst="line">
              <a:avLst/>
            </a:prstGeom>
            <a:noFill/>
            <a:ln w="12700">
              <a:solidFill>
                <a:srgbClr val="000000"/>
              </a:solidFill>
              <a:round/>
              <a:headEnd/>
              <a:tailEnd/>
            </a:ln>
          </p:spPr>
          <p:txBody>
            <a:bodyPr wrap="none" anchor="ctr"/>
            <a:lstStyle/>
            <a:p>
              <a:endParaRPr lang="en-US"/>
            </a:p>
          </p:txBody>
        </p:sp>
        <p:sp>
          <p:nvSpPr>
            <p:cNvPr id="47228" name="Line 93"/>
            <p:cNvSpPr>
              <a:spLocks noChangeAspect="1" noChangeShapeType="1"/>
            </p:cNvSpPr>
            <p:nvPr/>
          </p:nvSpPr>
          <p:spPr bwMode="auto">
            <a:xfrm flipH="1">
              <a:off x="504" y="1681"/>
              <a:ext cx="16" cy="12"/>
            </a:xfrm>
            <a:prstGeom prst="line">
              <a:avLst/>
            </a:prstGeom>
            <a:noFill/>
            <a:ln w="12700">
              <a:solidFill>
                <a:srgbClr val="000000"/>
              </a:solidFill>
              <a:round/>
              <a:headEnd/>
              <a:tailEnd/>
            </a:ln>
          </p:spPr>
          <p:txBody>
            <a:bodyPr wrap="none" anchor="ctr"/>
            <a:lstStyle/>
            <a:p>
              <a:endParaRPr lang="en-US"/>
            </a:p>
          </p:txBody>
        </p:sp>
        <p:sp>
          <p:nvSpPr>
            <p:cNvPr id="47229" name="Freeform 94"/>
            <p:cNvSpPr>
              <a:spLocks noChangeAspect="1"/>
            </p:cNvSpPr>
            <p:nvPr/>
          </p:nvSpPr>
          <p:spPr bwMode="auto">
            <a:xfrm>
              <a:off x="465" y="1635"/>
              <a:ext cx="19" cy="20"/>
            </a:xfrm>
            <a:custGeom>
              <a:avLst/>
              <a:gdLst>
                <a:gd name="T0" fmla="*/ 0 w 19"/>
                <a:gd name="T1" fmla="*/ 13 h 20"/>
                <a:gd name="T2" fmla="*/ 5 w 19"/>
                <a:gd name="T3" fmla="*/ 0 h 20"/>
                <a:gd name="T4" fmla="*/ 18 w 19"/>
                <a:gd name="T5" fmla="*/ 5 h 20"/>
                <a:gd name="T6" fmla="*/ 12 w 19"/>
                <a:gd name="T7" fmla="*/ 19 h 20"/>
                <a:gd name="T8" fmla="*/ 0 w 19"/>
                <a:gd name="T9" fmla="*/ 13 h 20"/>
                <a:gd name="T10" fmla="*/ 0 60000 65536"/>
                <a:gd name="T11" fmla="*/ 0 60000 65536"/>
                <a:gd name="T12" fmla="*/ 0 60000 65536"/>
                <a:gd name="T13" fmla="*/ 0 60000 65536"/>
                <a:gd name="T14" fmla="*/ 0 60000 65536"/>
                <a:gd name="T15" fmla="*/ 0 w 19"/>
                <a:gd name="T16" fmla="*/ 0 h 20"/>
                <a:gd name="T17" fmla="*/ 19 w 19"/>
                <a:gd name="T18" fmla="*/ 20 h 20"/>
              </a:gdLst>
              <a:ahLst/>
              <a:cxnLst>
                <a:cxn ang="T10">
                  <a:pos x="T0" y="T1"/>
                </a:cxn>
                <a:cxn ang="T11">
                  <a:pos x="T2" y="T3"/>
                </a:cxn>
                <a:cxn ang="T12">
                  <a:pos x="T4" y="T5"/>
                </a:cxn>
                <a:cxn ang="T13">
                  <a:pos x="T6" y="T7"/>
                </a:cxn>
                <a:cxn ang="T14">
                  <a:pos x="T8" y="T9"/>
                </a:cxn>
              </a:cxnLst>
              <a:rect l="T15" t="T16" r="T17" b="T18"/>
              <a:pathLst>
                <a:path w="19" h="20">
                  <a:moveTo>
                    <a:pt x="0" y="13"/>
                  </a:moveTo>
                  <a:lnTo>
                    <a:pt x="5" y="0"/>
                  </a:lnTo>
                  <a:lnTo>
                    <a:pt x="18" y="5"/>
                  </a:lnTo>
                  <a:lnTo>
                    <a:pt x="12" y="19"/>
                  </a:lnTo>
                  <a:lnTo>
                    <a:pt x="0" y="13"/>
                  </a:lnTo>
                </a:path>
              </a:pathLst>
            </a:custGeom>
            <a:noFill/>
            <a:ln w="12700" cap="rnd">
              <a:solidFill>
                <a:srgbClr val="000000"/>
              </a:solidFill>
              <a:round/>
              <a:headEnd/>
              <a:tailEnd/>
            </a:ln>
          </p:spPr>
          <p:txBody>
            <a:bodyPr/>
            <a:lstStyle/>
            <a:p>
              <a:endParaRPr lang="en-US"/>
            </a:p>
          </p:txBody>
        </p:sp>
        <p:sp>
          <p:nvSpPr>
            <p:cNvPr id="47230" name="Line 95"/>
            <p:cNvSpPr>
              <a:spLocks noChangeAspect="1" noChangeShapeType="1"/>
            </p:cNvSpPr>
            <p:nvPr/>
          </p:nvSpPr>
          <p:spPr bwMode="auto">
            <a:xfrm flipH="1" flipV="1">
              <a:off x="269" y="1611"/>
              <a:ext cx="110" cy="12"/>
            </a:xfrm>
            <a:prstGeom prst="line">
              <a:avLst/>
            </a:prstGeom>
            <a:noFill/>
            <a:ln w="12700">
              <a:noFill/>
              <a:round/>
              <a:headEnd/>
              <a:tailEnd/>
            </a:ln>
          </p:spPr>
          <p:txBody>
            <a:bodyPr wrap="none" anchor="ctr"/>
            <a:lstStyle/>
            <a:p>
              <a:endParaRPr lang="en-US"/>
            </a:p>
          </p:txBody>
        </p:sp>
        <p:sp>
          <p:nvSpPr>
            <p:cNvPr id="47231" name="Line 96"/>
            <p:cNvSpPr>
              <a:spLocks noChangeAspect="1" noChangeShapeType="1"/>
            </p:cNvSpPr>
            <p:nvPr/>
          </p:nvSpPr>
          <p:spPr bwMode="auto">
            <a:xfrm flipH="1" flipV="1">
              <a:off x="181" y="1283"/>
              <a:ext cx="73" cy="15"/>
            </a:xfrm>
            <a:prstGeom prst="line">
              <a:avLst/>
            </a:prstGeom>
            <a:noFill/>
            <a:ln w="12700">
              <a:solidFill>
                <a:srgbClr val="000000"/>
              </a:solidFill>
              <a:round/>
              <a:headEnd/>
              <a:tailEnd/>
            </a:ln>
          </p:spPr>
          <p:txBody>
            <a:bodyPr wrap="none" anchor="ctr"/>
            <a:lstStyle/>
            <a:p>
              <a:endParaRPr lang="en-US"/>
            </a:p>
          </p:txBody>
        </p:sp>
        <p:sp>
          <p:nvSpPr>
            <p:cNvPr id="47232" name="Freeform 97"/>
            <p:cNvSpPr>
              <a:spLocks noChangeAspect="1"/>
            </p:cNvSpPr>
            <p:nvPr/>
          </p:nvSpPr>
          <p:spPr bwMode="auto">
            <a:xfrm>
              <a:off x="431" y="1499"/>
              <a:ext cx="156" cy="56"/>
            </a:xfrm>
            <a:custGeom>
              <a:avLst/>
              <a:gdLst>
                <a:gd name="T0" fmla="*/ 0 w 156"/>
                <a:gd name="T1" fmla="*/ 0 h 56"/>
                <a:gd name="T2" fmla="*/ 143 w 156"/>
                <a:gd name="T3" fmla="*/ 55 h 56"/>
                <a:gd name="T4" fmla="*/ 155 w 156"/>
                <a:gd name="T5" fmla="*/ 24 h 56"/>
                <a:gd name="T6" fmla="*/ 0 60000 65536"/>
                <a:gd name="T7" fmla="*/ 0 60000 65536"/>
                <a:gd name="T8" fmla="*/ 0 60000 65536"/>
                <a:gd name="T9" fmla="*/ 0 w 156"/>
                <a:gd name="T10" fmla="*/ 0 h 56"/>
                <a:gd name="T11" fmla="*/ 156 w 156"/>
                <a:gd name="T12" fmla="*/ 56 h 56"/>
              </a:gdLst>
              <a:ahLst/>
              <a:cxnLst>
                <a:cxn ang="T6">
                  <a:pos x="T0" y="T1"/>
                </a:cxn>
                <a:cxn ang="T7">
                  <a:pos x="T2" y="T3"/>
                </a:cxn>
                <a:cxn ang="T8">
                  <a:pos x="T4" y="T5"/>
                </a:cxn>
              </a:cxnLst>
              <a:rect l="T9" t="T10" r="T11" b="T12"/>
              <a:pathLst>
                <a:path w="156" h="56">
                  <a:moveTo>
                    <a:pt x="0" y="0"/>
                  </a:moveTo>
                  <a:lnTo>
                    <a:pt x="143" y="55"/>
                  </a:lnTo>
                  <a:lnTo>
                    <a:pt x="155" y="24"/>
                  </a:lnTo>
                </a:path>
              </a:pathLst>
            </a:custGeom>
            <a:noFill/>
            <a:ln w="12700" cap="rnd">
              <a:solidFill>
                <a:srgbClr val="000000"/>
              </a:solidFill>
              <a:round/>
              <a:headEnd/>
              <a:tailEnd/>
            </a:ln>
          </p:spPr>
          <p:txBody>
            <a:bodyPr/>
            <a:lstStyle/>
            <a:p>
              <a:endParaRPr lang="en-US"/>
            </a:p>
          </p:txBody>
        </p:sp>
        <p:sp>
          <p:nvSpPr>
            <p:cNvPr id="47233" name="Line 98"/>
            <p:cNvSpPr>
              <a:spLocks noChangeAspect="1" noChangeShapeType="1"/>
            </p:cNvSpPr>
            <p:nvPr/>
          </p:nvSpPr>
          <p:spPr bwMode="auto">
            <a:xfrm>
              <a:off x="395" y="1255"/>
              <a:ext cx="106" cy="40"/>
            </a:xfrm>
            <a:prstGeom prst="line">
              <a:avLst/>
            </a:prstGeom>
            <a:noFill/>
            <a:ln w="12700">
              <a:noFill/>
              <a:round/>
              <a:headEnd/>
              <a:tailEnd/>
            </a:ln>
          </p:spPr>
          <p:txBody>
            <a:bodyPr wrap="none" anchor="ctr"/>
            <a:lstStyle/>
            <a:p>
              <a:endParaRPr lang="en-US"/>
            </a:p>
          </p:txBody>
        </p:sp>
        <p:sp>
          <p:nvSpPr>
            <p:cNvPr id="47234" name="Freeform 99"/>
            <p:cNvSpPr>
              <a:spLocks noChangeAspect="1"/>
            </p:cNvSpPr>
            <p:nvPr/>
          </p:nvSpPr>
          <p:spPr bwMode="auto">
            <a:xfrm>
              <a:off x="480" y="1511"/>
              <a:ext cx="127" cy="21"/>
            </a:xfrm>
            <a:custGeom>
              <a:avLst/>
              <a:gdLst>
                <a:gd name="T0" fmla="*/ 0 w 127"/>
                <a:gd name="T1" fmla="*/ 0 h 21"/>
                <a:gd name="T2" fmla="*/ 10 w 127"/>
                <a:gd name="T3" fmla="*/ 0 h 21"/>
                <a:gd name="T4" fmla="*/ 19 w 127"/>
                <a:gd name="T5" fmla="*/ 0 h 21"/>
                <a:gd name="T6" fmla="*/ 30 w 127"/>
                <a:gd name="T7" fmla="*/ 0 h 21"/>
                <a:gd name="T8" fmla="*/ 40 w 127"/>
                <a:gd name="T9" fmla="*/ 0 h 21"/>
                <a:gd name="T10" fmla="*/ 49 w 127"/>
                <a:gd name="T11" fmla="*/ 1 h 21"/>
                <a:gd name="T12" fmla="*/ 58 w 127"/>
                <a:gd name="T13" fmla="*/ 2 h 21"/>
                <a:gd name="T14" fmla="*/ 67 w 127"/>
                <a:gd name="T15" fmla="*/ 3 h 21"/>
                <a:gd name="T16" fmla="*/ 75 w 127"/>
                <a:gd name="T17" fmla="*/ 5 h 21"/>
                <a:gd name="T18" fmla="*/ 82 w 127"/>
                <a:gd name="T19" fmla="*/ 7 h 21"/>
                <a:gd name="T20" fmla="*/ 90 w 127"/>
                <a:gd name="T21" fmla="*/ 8 h 21"/>
                <a:gd name="T22" fmla="*/ 95 w 127"/>
                <a:gd name="T23" fmla="*/ 9 h 21"/>
                <a:gd name="T24" fmla="*/ 100 w 127"/>
                <a:gd name="T25" fmla="*/ 10 h 21"/>
                <a:gd name="T26" fmla="*/ 105 w 127"/>
                <a:gd name="T27" fmla="*/ 11 h 21"/>
                <a:gd name="T28" fmla="*/ 108 w 127"/>
                <a:gd name="T29" fmla="*/ 12 h 21"/>
                <a:gd name="T30" fmla="*/ 109 w 127"/>
                <a:gd name="T31" fmla="*/ 13 h 21"/>
                <a:gd name="T32" fmla="*/ 110 w 127"/>
                <a:gd name="T33" fmla="*/ 13 h 21"/>
                <a:gd name="T34" fmla="*/ 112 w 127"/>
                <a:gd name="T35" fmla="*/ 14 h 21"/>
                <a:gd name="T36" fmla="*/ 114 w 127"/>
                <a:gd name="T37" fmla="*/ 15 h 21"/>
                <a:gd name="T38" fmla="*/ 117 w 127"/>
                <a:gd name="T39" fmla="*/ 16 h 21"/>
                <a:gd name="T40" fmla="*/ 118 w 127"/>
                <a:gd name="T41" fmla="*/ 17 h 21"/>
                <a:gd name="T42" fmla="*/ 120 w 127"/>
                <a:gd name="T43" fmla="*/ 17 h 21"/>
                <a:gd name="T44" fmla="*/ 123 w 127"/>
                <a:gd name="T45" fmla="*/ 18 h 21"/>
                <a:gd name="T46" fmla="*/ 125 w 127"/>
                <a:gd name="T47" fmla="*/ 19 h 21"/>
                <a:gd name="T48" fmla="*/ 126 w 127"/>
                <a:gd name="T49" fmla="*/ 20 h 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7"/>
                <a:gd name="T76" fmla="*/ 0 h 21"/>
                <a:gd name="T77" fmla="*/ 127 w 127"/>
                <a:gd name="T78" fmla="*/ 21 h 2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7" h="21">
                  <a:moveTo>
                    <a:pt x="0" y="0"/>
                  </a:moveTo>
                  <a:lnTo>
                    <a:pt x="10" y="0"/>
                  </a:lnTo>
                  <a:lnTo>
                    <a:pt x="19" y="0"/>
                  </a:lnTo>
                  <a:lnTo>
                    <a:pt x="30" y="0"/>
                  </a:lnTo>
                  <a:lnTo>
                    <a:pt x="40" y="0"/>
                  </a:lnTo>
                  <a:lnTo>
                    <a:pt x="49" y="1"/>
                  </a:lnTo>
                  <a:lnTo>
                    <a:pt x="58" y="2"/>
                  </a:lnTo>
                  <a:lnTo>
                    <a:pt x="67" y="3"/>
                  </a:lnTo>
                  <a:lnTo>
                    <a:pt x="75" y="5"/>
                  </a:lnTo>
                  <a:lnTo>
                    <a:pt x="82" y="7"/>
                  </a:lnTo>
                  <a:lnTo>
                    <a:pt x="90" y="8"/>
                  </a:lnTo>
                  <a:lnTo>
                    <a:pt x="95" y="9"/>
                  </a:lnTo>
                  <a:lnTo>
                    <a:pt x="100" y="10"/>
                  </a:lnTo>
                  <a:lnTo>
                    <a:pt x="105" y="11"/>
                  </a:lnTo>
                  <a:lnTo>
                    <a:pt x="108" y="12"/>
                  </a:lnTo>
                  <a:lnTo>
                    <a:pt x="109" y="13"/>
                  </a:lnTo>
                  <a:lnTo>
                    <a:pt x="110" y="13"/>
                  </a:lnTo>
                  <a:lnTo>
                    <a:pt x="112" y="14"/>
                  </a:lnTo>
                  <a:lnTo>
                    <a:pt x="114" y="15"/>
                  </a:lnTo>
                  <a:lnTo>
                    <a:pt x="117" y="16"/>
                  </a:lnTo>
                  <a:lnTo>
                    <a:pt x="118" y="17"/>
                  </a:lnTo>
                  <a:lnTo>
                    <a:pt x="120" y="17"/>
                  </a:lnTo>
                  <a:lnTo>
                    <a:pt x="123" y="18"/>
                  </a:lnTo>
                  <a:lnTo>
                    <a:pt x="125" y="19"/>
                  </a:lnTo>
                  <a:lnTo>
                    <a:pt x="126" y="20"/>
                  </a:lnTo>
                </a:path>
              </a:pathLst>
            </a:custGeom>
            <a:noFill/>
            <a:ln w="12700" cap="rnd">
              <a:solidFill>
                <a:srgbClr val="000000"/>
              </a:solidFill>
              <a:round/>
              <a:headEnd/>
              <a:tailEnd/>
            </a:ln>
          </p:spPr>
          <p:txBody>
            <a:bodyPr/>
            <a:lstStyle/>
            <a:p>
              <a:endParaRPr lang="en-US"/>
            </a:p>
          </p:txBody>
        </p:sp>
        <p:sp>
          <p:nvSpPr>
            <p:cNvPr id="47235" name="Line 100"/>
            <p:cNvSpPr>
              <a:spLocks noChangeAspect="1" noChangeShapeType="1"/>
            </p:cNvSpPr>
            <p:nvPr/>
          </p:nvSpPr>
          <p:spPr bwMode="auto">
            <a:xfrm flipH="1" flipV="1">
              <a:off x="476" y="1283"/>
              <a:ext cx="104" cy="244"/>
            </a:xfrm>
            <a:prstGeom prst="line">
              <a:avLst/>
            </a:prstGeom>
            <a:noFill/>
            <a:ln w="12700">
              <a:solidFill>
                <a:srgbClr val="000000"/>
              </a:solidFill>
              <a:round/>
              <a:headEnd/>
              <a:tailEnd/>
            </a:ln>
          </p:spPr>
          <p:txBody>
            <a:bodyPr wrap="none" anchor="ctr"/>
            <a:lstStyle/>
            <a:p>
              <a:endParaRPr lang="en-US"/>
            </a:p>
          </p:txBody>
        </p:sp>
        <p:sp>
          <p:nvSpPr>
            <p:cNvPr id="47236" name="Freeform 101"/>
            <p:cNvSpPr>
              <a:spLocks noChangeAspect="1"/>
            </p:cNvSpPr>
            <p:nvPr/>
          </p:nvSpPr>
          <p:spPr bwMode="auto">
            <a:xfrm>
              <a:off x="348" y="1259"/>
              <a:ext cx="73" cy="181"/>
            </a:xfrm>
            <a:custGeom>
              <a:avLst/>
              <a:gdLst>
                <a:gd name="T0" fmla="*/ 0 w 73"/>
                <a:gd name="T1" fmla="*/ 165 h 181"/>
                <a:gd name="T2" fmla="*/ 36 w 73"/>
                <a:gd name="T3" fmla="*/ 180 h 181"/>
                <a:gd name="T4" fmla="*/ 70 w 73"/>
                <a:gd name="T5" fmla="*/ 90 h 181"/>
                <a:gd name="T6" fmla="*/ 72 w 73"/>
                <a:gd name="T7" fmla="*/ 9 h 181"/>
                <a:gd name="T8" fmla="*/ 46 w 73"/>
                <a:gd name="T9" fmla="*/ 0 h 181"/>
                <a:gd name="T10" fmla="*/ 0 60000 65536"/>
                <a:gd name="T11" fmla="*/ 0 60000 65536"/>
                <a:gd name="T12" fmla="*/ 0 60000 65536"/>
                <a:gd name="T13" fmla="*/ 0 60000 65536"/>
                <a:gd name="T14" fmla="*/ 0 60000 65536"/>
                <a:gd name="T15" fmla="*/ 0 w 73"/>
                <a:gd name="T16" fmla="*/ 0 h 181"/>
                <a:gd name="T17" fmla="*/ 73 w 73"/>
                <a:gd name="T18" fmla="*/ 181 h 181"/>
              </a:gdLst>
              <a:ahLst/>
              <a:cxnLst>
                <a:cxn ang="T10">
                  <a:pos x="T0" y="T1"/>
                </a:cxn>
                <a:cxn ang="T11">
                  <a:pos x="T2" y="T3"/>
                </a:cxn>
                <a:cxn ang="T12">
                  <a:pos x="T4" y="T5"/>
                </a:cxn>
                <a:cxn ang="T13">
                  <a:pos x="T6" y="T7"/>
                </a:cxn>
                <a:cxn ang="T14">
                  <a:pos x="T8" y="T9"/>
                </a:cxn>
              </a:cxnLst>
              <a:rect l="T15" t="T16" r="T17" b="T18"/>
              <a:pathLst>
                <a:path w="73" h="181">
                  <a:moveTo>
                    <a:pt x="0" y="165"/>
                  </a:moveTo>
                  <a:lnTo>
                    <a:pt x="36" y="180"/>
                  </a:lnTo>
                  <a:lnTo>
                    <a:pt x="70" y="90"/>
                  </a:lnTo>
                  <a:lnTo>
                    <a:pt x="72" y="9"/>
                  </a:lnTo>
                  <a:lnTo>
                    <a:pt x="46" y="0"/>
                  </a:lnTo>
                </a:path>
              </a:pathLst>
            </a:custGeom>
            <a:noFill/>
            <a:ln w="12700" cap="rnd">
              <a:solidFill>
                <a:srgbClr val="000000"/>
              </a:solidFill>
              <a:round/>
              <a:headEnd/>
              <a:tailEnd/>
            </a:ln>
          </p:spPr>
          <p:txBody>
            <a:bodyPr/>
            <a:lstStyle/>
            <a:p>
              <a:endParaRPr lang="en-US"/>
            </a:p>
          </p:txBody>
        </p:sp>
        <p:sp>
          <p:nvSpPr>
            <p:cNvPr id="47237" name="Freeform 102"/>
            <p:cNvSpPr>
              <a:spLocks noChangeAspect="1"/>
            </p:cNvSpPr>
            <p:nvPr/>
          </p:nvSpPr>
          <p:spPr bwMode="auto">
            <a:xfrm>
              <a:off x="350" y="1260"/>
              <a:ext cx="49" cy="167"/>
            </a:xfrm>
            <a:custGeom>
              <a:avLst/>
              <a:gdLst>
                <a:gd name="T0" fmla="*/ 0 w 49"/>
                <a:gd name="T1" fmla="*/ 166 h 167"/>
                <a:gd name="T2" fmla="*/ 33 w 49"/>
                <a:gd name="T3" fmla="*/ 78 h 167"/>
                <a:gd name="T4" fmla="*/ 48 w 49"/>
                <a:gd name="T5" fmla="*/ 0 h 167"/>
                <a:gd name="T6" fmla="*/ 0 60000 65536"/>
                <a:gd name="T7" fmla="*/ 0 60000 65536"/>
                <a:gd name="T8" fmla="*/ 0 60000 65536"/>
                <a:gd name="T9" fmla="*/ 0 w 49"/>
                <a:gd name="T10" fmla="*/ 0 h 167"/>
                <a:gd name="T11" fmla="*/ 49 w 49"/>
                <a:gd name="T12" fmla="*/ 167 h 167"/>
              </a:gdLst>
              <a:ahLst/>
              <a:cxnLst>
                <a:cxn ang="T6">
                  <a:pos x="T0" y="T1"/>
                </a:cxn>
                <a:cxn ang="T7">
                  <a:pos x="T2" y="T3"/>
                </a:cxn>
                <a:cxn ang="T8">
                  <a:pos x="T4" y="T5"/>
                </a:cxn>
              </a:cxnLst>
              <a:rect l="T9" t="T10" r="T11" b="T12"/>
              <a:pathLst>
                <a:path w="49" h="167">
                  <a:moveTo>
                    <a:pt x="0" y="166"/>
                  </a:moveTo>
                  <a:lnTo>
                    <a:pt x="33" y="78"/>
                  </a:lnTo>
                  <a:lnTo>
                    <a:pt x="48" y="0"/>
                  </a:lnTo>
                </a:path>
              </a:pathLst>
            </a:custGeom>
            <a:noFill/>
            <a:ln w="12700" cap="rnd">
              <a:solidFill>
                <a:srgbClr val="000000"/>
              </a:solidFill>
              <a:round/>
              <a:headEnd/>
              <a:tailEnd/>
            </a:ln>
          </p:spPr>
          <p:txBody>
            <a:bodyPr/>
            <a:lstStyle/>
            <a:p>
              <a:endParaRPr lang="en-US"/>
            </a:p>
          </p:txBody>
        </p:sp>
        <p:sp>
          <p:nvSpPr>
            <p:cNvPr id="47238" name="Line 103"/>
            <p:cNvSpPr>
              <a:spLocks noChangeAspect="1" noChangeShapeType="1"/>
            </p:cNvSpPr>
            <p:nvPr/>
          </p:nvSpPr>
          <p:spPr bwMode="auto">
            <a:xfrm flipH="1" flipV="1">
              <a:off x="485" y="1298"/>
              <a:ext cx="54" cy="118"/>
            </a:xfrm>
            <a:prstGeom prst="line">
              <a:avLst/>
            </a:prstGeom>
            <a:noFill/>
            <a:ln w="12700">
              <a:solidFill>
                <a:srgbClr val="000000"/>
              </a:solidFill>
              <a:round/>
              <a:headEnd/>
              <a:tailEnd/>
            </a:ln>
          </p:spPr>
          <p:txBody>
            <a:bodyPr wrap="none" anchor="ctr"/>
            <a:lstStyle/>
            <a:p>
              <a:endParaRPr lang="en-US"/>
            </a:p>
          </p:txBody>
        </p:sp>
        <p:sp>
          <p:nvSpPr>
            <p:cNvPr id="47239" name="Freeform 104"/>
            <p:cNvSpPr>
              <a:spLocks noChangeAspect="1"/>
            </p:cNvSpPr>
            <p:nvPr/>
          </p:nvSpPr>
          <p:spPr bwMode="auto">
            <a:xfrm>
              <a:off x="409" y="1359"/>
              <a:ext cx="29" cy="117"/>
            </a:xfrm>
            <a:custGeom>
              <a:avLst/>
              <a:gdLst>
                <a:gd name="T0" fmla="*/ 0 w 29"/>
                <a:gd name="T1" fmla="*/ 116 h 117"/>
                <a:gd name="T2" fmla="*/ 6 w 29"/>
                <a:gd name="T3" fmla="*/ 98 h 117"/>
                <a:gd name="T4" fmla="*/ 28 w 29"/>
                <a:gd name="T5" fmla="*/ 0 h 117"/>
                <a:gd name="T6" fmla="*/ 0 60000 65536"/>
                <a:gd name="T7" fmla="*/ 0 60000 65536"/>
                <a:gd name="T8" fmla="*/ 0 60000 65536"/>
                <a:gd name="T9" fmla="*/ 0 w 29"/>
                <a:gd name="T10" fmla="*/ 0 h 117"/>
                <a:gd name="T11" fmla="*/ 29 w 29"/>
                <a:gd name="T12" fmla="*/ 117 h 117"/>
              </a:gdLst>
              <a:ahLst/>
              <a:cxnLst>
                <a:cxn ang="T6">
                  <a:pos x="T0" y="T1"/>
                </a:cxn>
                <a:cxn ang="T7">
                  <a:pos x="T2" y="T3"/>
                </a:cxn>
                <a:cxn ang="T8">
                  <a:pos x="T4" y="T5"/>
                </a:cxn>
              </a:cxnLst>
              <a:rect l="T9" t="T10" r="T11" b="T12"/>
              <a:pathLst>
                <a:path w="29" h="117">
                  <a:moveTo>
                    <a:pt x="0" y="116"/>
                  </a:moveTo>
                  <a:lnTo>
                    <a:pt x="6" y="98"/>
                  </a:lnTo>
                  <a:lnTo>
                    <a:pt x="28" y="0"/>
                  </a:lnTo>
                </a:path>
              </a:pathLst>
            </a:custGeom>
            <a:noFill/>
            <a:ln w="12700" cap="rnd">
              <a:solidFill>
                <a:srgbClr val="000000"/>
              </a:solidFill>
              <a:round/>
              <a:headEnd/>
              <a:tailEnd/>
            </a:ln>
          </p:spPr>
          <p:txBody>
            <a:bodyPr/>
            <a:lstStyle/>
            <a:p>
              <a:endParaRPr lang="en-US"/>
            </a:p>
          </p:txBody>
        </p:sp>
        <p:sp>
          <p:nvSpPr>
            <p:cNvPr id="47240" name="Line 105"/>
            <p:cNvSpPr>
              <a:spLocks noChangeAspect="1" noChangeShapeType="1"/>
            </p:cNvSpPr>
            <p:nvPr/>
          </p:nvSpPr>
          <p:spPr bwMode="auto">
            <a:xfrm flipH="1">
              <a:off x="370" y="1441"/>
              <a:ext cx="13" cy="6"/>
            </a:xfrm>
            <a:prstGeom prst="line">
              <a:avLst/>
            </a:prstGeom>
            <a:noFill/>
            <a:ln w="12700">
              <a:solidFill>
                <a:srgbClr val="000000"/>
              </a:solidFill>
              <a:round/>
              <a:headEnd/>
              <a:tailEnd/>
            </a:ln>
          </p:spPr>
          <p:txBody>
            <a:bodyPr wrap="none" anchor="ctr"/>
            <a:lstStyle/>
            <a:p>
              <a:endParaRPr lang="en-US"/>
            </a:p>
          </p:txBody>
        </p:sp>
        <p:sp>
          <p:nvSpPr>
            <p:cNvPr id="47241" name="Line 106"/>
            <p:cNvSpPr>
              <a:spLocks noChangeAspect="1" noChangeShapeType="1"/>
            </p:cNvSpPr>
            <p:nvPr/>
          </p:nvSpPr>
          <p:spPr bwMode="auto">
            <a:xfrm>
              <a:off x="384" y="1455"/>
              <a:ext cx="41" cy="27"/>
            </a:xfrm>
            <a:prstGeom prst="line">
              <a:avLst/>
            </a:prstGeom>
            <a:noFill/>
            <a:ln w="12700">
              <a:solidFill>
                <a:srgbClr val="000000"/>
              </a:solidFill>
              <a:round/>
              <a:headEnd/>
              <a:tailEnd/>
            </a:ln>
          </p:spPr>
          <p:txBody>
            <a:bodyPr wrap="none" anchor="ctr"/>
            <a:lstStyle/>
            <a:p>
              <a:endParaRPr lang="en-US"/>
            </a:p>
          </p:txBody>
        </p:sp>
        <p:sp>
          <p:nvSpPr>
            <p:cNvPr id="47242" name="Line 107"/>
            <p:cNvSpPr>
              <a:spLocks noChangeAspect="1" noChangeShapeType="1"/>
            </p:cNvSpPr>
            <p:nvPr/>
          </p:nvSpPr>
          <p:spPr bwMode="auto">
            <a:xfrm flipV="1">
              <a:off x="490" y="1506"/>
              <a:ext cx="3" cy="17"/>
            </a:xfrm>
            <a:prstGeom prst="line">
              <a:avLst/>
            </a:prstGeom>
            <a:noFill/>
            <a:ln w="12700">
              <a:solidFill>
                <a:srgbClr val="000000"/>
              </a:solidFill>
              <a:round/>
              <a:headEnd/>
              <a:tailEnd/>
            </a:ln>
          </p:spPr>
          <p:txBody>
            <a:bodyPr wrap="none" anchor="ctr"/>
            <a:lstStyle/>
            <a:p>
              <a:endParaRPr lang="en-US"/>
            </a:p>
          </p:txBody>
        </p:sp>
        <p:sp>
          <p:nvSpPr>
            <p:cNvPr id="47243" name="Freeform 108"/>
            <p:cNvSpPr>
              <a:spLocks noChangeAspect="1"/>
            </p:cNvSpPr>
            <p:nvPr/>
          </p:nvSpPr>
          <p:spPr bwMode="auto">
            <a:xfrm>
              <a:off x="429" y="1487"/>
              <a:ext cx="17" cy="19"/>
            </a:xfrm>
            <a:custGeom>
              <a:avLst/>
              <a:gdLst>
                <a:gd name="T0" fmla="*/ 9 w 17"/>
                <a:gd name="T1" fmla="*/ 18 h 19"/>
                <a:gd name="T2" fmla="*/ 0 w 17"/>
                <a:gd name="T3" fmla="*/ 14 h 19"/>
                <a:gd name="T4" fmla="*/ 1 w 17"/>
                <a:gd name="T5" fmla="*/ 0 h 19"/>
                <a:gd name="T6" fmla="*/ 16 w 17"/>
                <a:gd name="T7" fmla="*/ 5 h 19"/>
                <a:gd name="T8" fmla="*/ 0 60000 65536"/>
                <a:gd name="T9" fmla="*/ 0 60000 65536"/>
                <a:gd name="T10" fmla="*/ 0 60000 65536"/>
                <a:gd name="T11" fmla="*/ 0 60000 65536"/>
                <a:gd name="T12" fmla="*/ 0 w 17"/>
                <a:gd name="T13" fmla="*/ 0 h 19"/>
                <a:gd name="T14" fmla="*/ 17 w 17"/>
                <a:gd name="T15" fmla="*/ 19 h 19"/>
              </a:gdLst>
              <a:ahLst/>
              <a:cxnLst>
                <a:cxn ang="T8">
                  <a:pos x="T0" y="T1"/>
                </a:cxn>
                <a:cxn ang="T9">
                  <a:pos x="T2" y="T3"/>
                </a:cxn>
                <a:cxn ang="T10">
                  <a:pos x="T4" y="T5"/>
                </a:cxn>
                <a:cxn ang="T11">
                  <a:pos x="T6" y="T7"/>
                </a:cxn>
              </a:cxnLst>
              <a:rect l="T12" t="T13" r="T14" b="T15"/>
              <a:pathLst>
                <a:path w="17" h="19">
                  <a:moveTo>
                    <a:pt x="9" y="18"/>
                  </a:moveTo>
                  <a:lnTo>
                    <a:pt x="0" y="14"/>
                  </a:lnTo>
                  <a:lnTo>
                    <a:pt x="1" y="0"/>
                  </a:lnTo>
                  <a:lnTo>
                    <a:pt x="16" y="5"/>
                  </a:lnTo>
                </a:path>
              </a:pathLst>
            </a:custGeom>
            <a:noFill/>
            <a:ln w="12700" cap="rnd">
              <a:solidFill>
                <a:srgbClr val="000000"/>
              </a:solidFill>
              <a:round/>
              <a:headEnd/>
              <a:tailEnd/>
            </a:ln>
          </p:spPr>
          <p:txBody>
            <a:bodyPr/>
            <a:lstStyle/>
            <a:p>
              <a:endParaRPr lang="en-US"/>
            </a:p>
          </p:txBody>
        </p:sp>
        <p:sp>
          <p:nvSpPr>
            <p:cNvPr id="47244" name="Line 109"/>
            <p:cNvSpPr>
              <a:spLocks noChangeAspect="1" noChangeShapeType="1"/>
            </p:cNvSpPr>
            <p:nvPr/>
          </p:nvSpPr>
          <p:spPr bwMode="auto">
            <a:xfrm flipH="1" flipV="1">
              <a:off x="339" y="1427"/>
              <a:ext cx="90" cy="63"/>
            </a:xfrm>
            <a:prstGeom prst="line">
              <a:avLst/>
            </a:prstGeom>
            <a:noFill/>
            <a:ln w="12700">
              <a:noFill/>
              <a:round/>
              <a:headEnd/>
              <a:tailEnd/>
            </a:ln>
          </p:spPr>
          <p:txBody>
            <a:bodyPr wrap="none" anchor="ctr"/>
            <a:lstStyle/>
            <a:p>
              <a:endParaRPr lang="en-US"/>
            </a:p>
          </p:txBody>
        </p:sp>
        <p:sp>
          <p:nvSpPr>
            <p:cNvPr id="47245" name="Freeform 110"/>
            <p:cNvSpPr>
              <a:spLocks noChangeAspect="1"/>
            </p:cNvSpPr>
            <p:nvPr/>
          </p:nvSpPr>
          <p:spPr bwMode="auto">
            <a:xfrm>
              <a:off x="257" y="1490"/>
              <a:ext cx="308" cy="108"/>
            </a:xfrm>
            <a:custGeom>
              <a:avLst/>
              <a:gdLst>
                <a:gd name="T0" fmla="*/ 307 w 308"/>
                <a:gd name="T1" fmla="*/ 66 h 108"/>
                <a:gd name="T2" fmla="*/ 291 w 308"/>
                <a:gd name="T3" fmla="*/ 107 h 108"/>
                <a:gd name="T4" fmla="*/ 158 w 308"/>
                <a:gd name="T5" fmla="*/ 55 h 108"/>
                <a:gd name="T6" fmla="*/ 157 w 308"/>
                <a:gd name="T7" fmla="*/ 54 h 108"/>
                <a:gd name="T8" fmla="*/ 153 w 308"/>
                <a:gd name="T9" fmla="*/ 53 h 108"/>
                <a:gd name="T10" fmla="*/ 148 w 308"/>
                <a:gd name="T11" fmla="*/ 52 h 108"/>
                <a:gd name="T12" fmla="*/ 140 w 308"/>
                <a:gd name="T13" fmla="*/ 48 h 108"/>
                <a:gd name="T14" fmla="*/ 131 w 308"/>
                <a:gd name="T15" fmla="*/ 44 h 108"/>
                <a:gd name="T16" fmla="*/ 121 w 308"/>
                <a:gd name="T17" fmla="*/ 41 h 108"/>
                <a:gd name="T18" fmla="*/ 109 w 308"/>
                <a:gd name="T19" fmla="*/ 36 h 108"/>
                <a:gd name="T20" fmla="*/ 97 w 308"/>
                <a:gd name="T21" fmla="*/ 32 h 108"/>
                <a:gd name="T22" fmla="*/ 84 w 308"/>
                <a:gd name="T23" fmla="*/ 26 h 108"/>
                <a:gd name="T24" fmla="*/ 71 w 308"/>
                <a:gd name="T25" fmla="*/ 22 h 108"/>
                <a:gd name="T26" fmla="*/ 58 w 308"/>
                <a:gd name="T27" fmla="*/ 17 h 108"/>
                <a:gd name="T28" fmla="*/ 45 w 308"/>
                <a:gd name="T29" fmla="*/ 13 h 108"/>
                <a:gd name="T30" fmla="*/ 32 w 308"/>
                <a:gd name="T31" fmla="*/ 8 h 108"/>
                <a:gd name="T32" fmla="*/ 19 w 308"/>
                <a:gd name="T33" fmla="*/ 5 h 108"/>
                <a:gd name="T34" fmla="*/ 9 w 308"/>
                <a:gd name="T35" fmla="*/ 1 h 108"/>
                <a:gd name="T36" fmla="*/ 0 w 308"/>
                <a:gd name="T37" fmla="*/ 0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8"/>
                <a:gd name="T58" fmla="*/ 0 h 108"/>
                <a:gd name="T59" fmla="*/ 308 w 308"/>
                <a:gd name="T60" fmla="*/ 108 h 10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8" h="108">
                  <a:moveTo>
                    <a:pt x="307" y="66"/>
                  </a:moveTo>
                  <a:lnTo>
                    <a:pt x="291" y="107"/>
                  </a:lnTo>
                  <a:lnTo>
                    <a:pt x="158" y="55"/>
                  </a:lnTo>
                  <a:lnTo>
                    <a:pt x="157" y="54"/>
                  </a:lnTo>
                  <a:lnTo>
                    <a:pt x="153" y="53"/>
                  </a:lnTo>
                  <a:lnTo>
                    <a:pt x="148" y="52"/>
                  </a:lnTo>
                  <a:lnTo>
                    <a:pt x="140" y="48"/>
                  </a:lnTo>
                  <a:lnTo>
                    <a:pt x="131" y="44"/>
                  </a:lnTo>
                  <a:lnTo>
                    <a:pt x="121" y="41"/>
                  </a:lnTo>
                  <a:lnTo>
                    <a:pt x="109" y="36"/>
                  </a:lnTo>
                  <a:lnTo>
                    <a:pt x="97" y="32"/>
                  </a:lnTo>
                  <a:lnTo>
                    <a:pt x="84" y="26"/>
                  </a:lnTo>
                  <a:lnTo>
                    <a:pt x="71" y="22"/>
                  </a:lnTo>
                  <a:lnTo>
                    <a:pt x="58" y="17"/>
                  </a:lnTo>
                  <a:lnTo>
                    <a:pt x="45" y="13"/>
                  </a:lnTo>
                  <a:lnTo>
                    <a:pt x="32" y="8"/>
                  </a:lnTo>
                  <a:lnTo>
                    <a:pt x="19" y="5"/>
                  </a:lnTo>
                  <a:lnTo>
                    <a:pt x="9" y="1"/>
                  </a:lnTo>
                  <a:lnTo>
                    <a:pt x="0" y="0"/>
                  </a:lnTo>
                </a:path>
              </a:pathLst>
            </a:custGeom>
            <a:noFill/>
            <a:ln w="12700" cap="rnd">
              <a:solidFill>
                <a:srgbClr val="000000"/>
              </a:solidFill>
              <a:round/>
              <a:headEnd/>
              <a:tailEnd/>
            </a:ln>
          </p:spPr>
          <p:txBody>
            <a:bodyPr/>
            <a:lstStyle/>
            <a:p>
              <a:endParaRPr lang="en-US"/>
            </a:p>
          </p:txBody>
        </p:sp>
        <p:sp>
          <p:nvSpPr>
            <p:cNvPr id="47246" name="Freeform 111"/>
            <p:cNvSpPr>
              <a:spLocks noChangeAspect="1"/>
            </p:cNvSpPr>
            <p:nvPr/>
          </p:nvSpPr>
          <p:spPr bwMode="auto">
            <a:xfrm>
              <a:off x="409" y="1363"/>
              <a:ext cx="112" cy="197"/>
            </a:xfrm>
            <a:custGeom>
              <a:avLst/>
              <a:gdLst>
                <a:gd name="T0" fmla="*/ 111 w 112"/>
                <a:gd name="T1" fmla="*/ 25 h 197"/>
                <a:gd name="T2" fmla="*/ 48 w 112"/>
                <a:gd name="T3" fmla="*/ 0 h 197"/>
                <a:gd name="T4" fmla="*/ 46 w 112"/>
                <a:gd name="T5" fmla="*/ 0 h 197"/>
                <a:gd name="T6" fmla="*/ 44 w 112"/>
                <a:gd name="T7" fmla="*/ 0 h 197"/>
                <a:gd name="T8" fmla="*/ 43 w 112"/>
                <a:gd name="T9" fmla="*/ 1 h 197"/>
                <a:gd name="T10" fmla="*/ 32 w 112"/>
                <a:gd name="T11" fmla="*/ 106 h 197"/>
                <a:gd name="T12" fmla="*/ 25 w 112"/>
                <a:gd name="T13" fmla="*/ 130 h 197"/>
                <a:gd name="T14" fmla="*/ 0 w 112"/>
                <a:gd name="T15" fmla="*/ 196 h 197"/>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97"/>
                <a:gd name="T26" fmla="*/ 112 w 112"/>
                <a:gd name="T27" fmla="*/ 197 h 19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97">
                  <a:moveTo>
                    <a:pt x="111" y="25"/>
                  </a:moveTo>
                  <a:lnTo>
                    <a:pt x="48" y="0"/>
                  </a:lnTo>
                  <a:lnTo>
                    <a:pt x="46" y="0"/>
                  </a:lnTo>
                  <a:lnTo>
                    <a:pt x="44" y="0"/>
                  </a:lnTo>
                  <a:lnTo>
                    <a:pt x="43" y="1"/>
                  </a:lnTo>
                  <a:lnTo>
                    <a:pt x="32" y="106"/>
                  </a:lnTo>
                  <a:lnTo>
                    <a:pt x="25" y="130"/>
                  </a:lnTo>
                  <a:lnTo>
                    <a:pt x="0" y="196"/>
                  </a:lnTo>
                </a:path>
              </a:pathLst>
            </a:custGeom>
            <a:noFill/>
            <a:ln w="12700" cap="rnd">
              <a:solidFill>
                <a:srgbClr val="000000"/>
              </a:solidFill>
              <a:round/>
              <a:headEnd/>
              <a:tailEnd/>
            </a:ln>
          </p:spPr>
          <p:txBody>
            <a:bodyPr/>
            <a:lstStyle/>
            <a:p>
              <a:endParaRPr lang="en-US"/>
            </a:p>
          </p:txBody>
        </p:sp>
        <p:sp>
          <p:nvSpPr>
            <p:cNvPr id="47247" name="Freeform 112"/>
            <p:cNvSpPr>
              <a:spLocks noChangeAspect="1"/>
            </p:cNvSpPr>
            <p:nvPr/>
          </p:nvSpPr>
          <p:spPr bwMode="auto">
            <a:xfrm>
              <a:off x="139" y="1541"/>
              <a:ext cx="134" cy="57"/>
            </a:xfrm>
            <a:custGeom>
              <a:avLst/>
              <a:gdLst>
                <a:gd name="T0" fmla="*/ 0 w 134"/>
                <a:gd name="T1" fmla="*/ 0 h 57"/>
                <a:gd name="T2" fmla="*/ 3 w 134"/>
                <a:gd name="T3" fmla="*/ 0 h 57"/>
                <a:gd name="T4" fmla="*/ 8 w 134"/>
                <a:gd name="T5" fmla="*/ 1 h 57"/>
                <a:gd name="T6" fmla="*/ 11 w 134"/>
                <a:gd name="T7" fmla="*/ 1 h 57"/>
                <a:gd name="T8" fmla="*/ 16 w 134"/>
                <a:gd name="T9" fmla="*/ 2 h 57"/>
                <a:gd name="T10" fmla="*/ 20 w 134"/>
                <a:gd name="T11" fmla="*/ 3 h 57"/>
                <a:gd name="T12" fmla="*/ 24 w 134"/>
                <a:gd name="T13" fmla="*/ 4 h 57"/>
                <a:gd name="T14" fmla="*/ 29 w 134"/>
                <a:gd name="T15" fmla="*/ 4 h 57"/>
                <a:gd name="T16" fmla="*/ 33 w 134"/>
                <a:gd name="T17" fmla="*/ 5 h 57"/>
                <a:gd name="T18" fmla="*/ 37 w 134"/>
                <a:gd name="T19" fmla="*/ 7 h 57"/>
                <a:gd name="T20" fmla="*/ 42 w 134"/>
                <a:gd name="T21" fmla="*/ 8 h 57"/>
                <a:gd name="T22" fmla="*/ 47 w 134"/>
                <a:gd name="T23" fmla="*/ 9 h 57"/>
                <a:gd name="T24" fmla="*/ 52 w 134"/>
                <a:gd name="T25" fmla="*/ 10 h 57"/>
                <a:gd name="T26" fmla="*/ 56 w 134"/>
                <a:gd name="T27" fmla="*/ 11 h 57"/>
                <a:gd name="T28" fmla="*/ 61 w 134"/>
                <a:gd name="T29" fmla="*/ 13 h 57"/>
                <a:gd name="T30" fmla="*/ 65 w 134"/>
                <a:gd name="T31" fmla="*/ 14 h 57"/>
                <a:gd name="T32" fmla="*/ 70 w 134"/>
                <a:gd name="T33" fmla="*/ 16 h 57"/>
                <a:gd name="T34" fmla="*/ 74 w 134"/>
                <a:gd name="T35" fmla="*/ 18 h 57"/>
                <a:gd name="T36" fmla="*/ 79 w 134"/>
                <a:gd name="T37" fmla="*/ 19 h 57"/>
                <a:gd name="T38" fmla="*/ 83 w 134"/>
                <a:gd name="T39" fmla="*/ 21 h 57"/>
                <a:gd name="T40" fmla="*/ 88 w 134"/>
                <a:gd name="T41" fmla="*/ 24 h 57"/>
                <a:gd name="T42" fmla="*/ 92 w 134"/>
                <a:gd name="T43" fmla="*/ 26 h 57"/>
                <a:gd name="T44" fmla="*/ 97 w 134"/>
                <a:gd name="T45" fmla="*/ 28 h 57"/>
                <a:gd name="T46" fmla="*/ 100 w 134"/>
                <a:gd name="T47" fmla="*/ 29 h 57"/>
                <a:gd name="T48" fmla="*/ 104 w 134"/>
                <a:gd name="T49" fmla="*/ 32 h 57"/>
                <a:gd name="T50" fmla="*/ 108 w 134"/>
                <a:gd name="T51" fmla="*/ 35 h 57"/>
                <a:gd name="T52" fmla="*/ 113 w 134"/>
                <a:gd name="T53" fmla="*/ 37 h 57"/>
                <a:gd name="T54" fmla="*/ 116 w 134"/>
                <a:gd name="T55" fmla="*/ 40 h 57"/>
                <a:gd name="T56" fmla="*/ 120 w 134"/>
                <a:gd name="T57" fmla="*/ 43 h 57"/>
                <a:gd name="T58" fmla="*/ 124 w 134"/>
                <a:gd name="T59" fmla="*/ 46 h 57"/>
                <a:gd name="T60" fmla="*/ 126 w 134"/>
                <a:gd name="T61" fmla="*/ 49 h 57"/>
                <a:gd name="T62" fmla="*/ 130 w 134"/>
                <a:gd name="T63" fmla="*/ 52 h 57"/>
                <a:gd name="T64" fmla="*/ 133 w 134"/>
                <a:gd name="T65" fmla="*/ 56 h 57"/>
                <a:gd name="T66" fmla="*/ 133 w 134"/>
                <a:gd name="T67" fmla="*/ 55 h 57"/>
                <a:gd name="T68" fmla="*/ 132 w 134"/>
                <a:gd name="T69" fmla="*/ 55 h 57"/>
                <a:gd name="T70" fmla="*/ 132 w 134"/>
                <a:gd name="T71" fmla="*/ 54 h 57"/>
                <a:gd name="T72" fmla="*/ 131 w 134"/>
                <a:gd name="T73" fmla="*/ 54 h 57"/>
                <a:gd name="T74" fmla="*/ 130 w 134"/>
                <a:gd name="T75" fmla="*/ 54 h 57"/>
                <a:gd name="T76" fmla="*/ 130 w 134"/>
                <a:gd name="T77" fmla="*/ 53 h 57"/>
                <a:gd name="T78" fmla="*/ 129 w 134"/>
                <a:gd name="T79" fmla="*/ 53 h 57"/>
                <a:gd name="T80" fmla="*/ 128 w 134"/>
                <a:gd name="T81" fmla="*/ 52 h 57"/>
                <a:gd name="T82" fmla="*/ 127 w 134"/>
                <a:gd name="T83" fmla="*/ 52 h 57"/>
                <a:gd name="T84" fmla="*/ 126 w 134"/>
                <a:gd name="T85" fmla="*/ 51 h 57"/>
                <a:gd name="T86" fmla="*/ 125 w 134"/>
                <a:gd name="T87" fmla="*/ 51 h 57"/>
                <a:gd name="T88" fmla="*/ 124 w 134"/>
                <a:gd name="T89" fmla="*/ 50 h 57"/>
                <a:gd name="T90" fmla="*/ 123 w 134"/>
                <a:gd name="T91" fmla="*/ 49 h 57"/>
                <a:gd name="T92" fmla="*/ 121 w 134"/>
                <a:gd name="T93" fmla="*/ 48 h 57"/>
                <a:gd name="T94" fmla="*/ 120 w 134"/>
                <a:gd name="T95" fmla="*/ 47 h 57"/>
                <a:gd name="T96" fmla="*/ 118 w 134"/>
                <a:gd name="T97" fmla="*/ 47 h 57"/>
                <a:gd name="T98" fmla="*/ 116 w 134"/>
                <a:gd name="T99" fmla="*/ 46 h 57"/>
                <a:gd name="T100" fmla="*/ 115 w 134"/>
                <a:gd name="T101" fmla="*/ 46 h 57"/>
                <a:gd name="T102" fmla="*/ 113 w 134"/>
                <a:gd name="T103" fmla="*/ 45 h 57"/>
                <a:gd name="T104" fmla="*/ 111 w 134"/>
                <a:gd name="T105" fmla="*/ 44 h 57"/>
                <a:gd name="T106" fmla="*/ 109 w 134"/>
                <a:gd name="T107" fmla="*/ 43 h 57"/>
                <a:gd name="T108" fmla="*/ 107 w 134"/>
                <a:gd name="T109" fmla="*/ 42 h 57"/>
                <a:gd name="T110" fmla="*/ 105 w 134"/>
                <a:gd name="T111" fmla="*/ 41 h 57"/>
                <a:gd name="T112" fmla="*/ 0 w 134"/>
                <a:gd name="T113" fmla="*/ 2 h 57"/>
                <a:gd name="T114" fmla="*/ 0 w 134"/>
                <a:gd name="T115" fmla="*/ 0 h 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4"/>
                <a:gd name="T175" fmla="*/ 0 h 57"/>
                <a:gd name="T176" fmla="*/ 134 w 134"/>
                <a:gd name="T177" fmla="*/ 57 h 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4" h="57">
                  <a:moveTo>
                    <a:pt x="0" y="0"/>
                  </a:moveTo>
                  <a:lnTo>
                    <a:pt x="3" y="0"/>
                  </a:lnTo>
                  <a:lnTo>
                    <a:pt x="8" y="1"/>
                  </a:lnTo>
                  <a:lnTo>
                    <a:pt x="11" y="1"/>
                  </a:lnTo>
                  <a:lnTo>
                    <a:pt x="16" y="2"/>
                  </a:lnTo>
                  <a:lnTo>
                    <a:pt x="20" y="3"/>
                  </a:lnTo>
                  <a:lnTo>
                    <a:pt x="24" y="4"/>
                  </a:lnTo>
                  <a:lnTo>
                    <a:pt x="29" y="4"/>
                  </a:lnTo>
                  <a:lnTo>
                    <a:pt x="33" y="5"/>
                  </a:lnTo>
                  <a:lnTo>
                    <a:pt x="37" y="7"/>
                  </a:lnTo>
                  <a:lnTo>
                    <a:pt x="42" y="8"/>
                  </a:lnTo>
                  <a:lnTo>
                    <a:pt x="47" y="9"/>
                  </a:lnTo>
                  <a:lnTo>
                    <a:pt x="52" y="10"/>
                  </a:lnTo>
                  <a:lnTo>
                    <a:pt x="56" y="11"/>
                  </a:lnTo>
                  <a:lnTo>
                    <a:pt x="61" y="13"/>
                  </a:lnTo>
                  <a:lnTo>
                    <a:pt x="65" y="14"/>
                  </a:lnTo>
                  <a:lnTo>
                    <a:pt x="70" y="16"/>
                  </a:lnTo>
                  <a:lnTo>
                    <a:pt x="74" y="18"/>
                  </a:lnTo>
                  <a:lnTo>
                    <a:pt x="79" y="19"/>
                  </a:lnTo>
                  <a:lnTo>
                    <a:pt x="83" y="21"/>
                  </a:lnTo>
                  <a:lnTo>
                    <a:pt x="88" y="24"/>
                  </a:lnTo>
                  <a:lnTo>
                    <a:pt x="92" y="26"/>
                  </a:lnTo>
                  <a:lnTo>
                    <a:pt x="97" y="28"/>
                  </a:lnTo>
                  <a:lnTo>
                    <a:pt x="100" y="29"/>
                  </a:lnTo>
                  <a:lnTo>
                    <a:pt x="104" y="32"/>
                  </a:lnTo>
                  <a:lnTo>
                    <a:pt x="108" y="35"/>
                  </a:lnTo>
                  <a:lnTo>
                    <a:pt x="113" y="37"/>
                  </a:lnTo>
                  <a:lnTo>
                    <a:pt x="116" y="40"/>
                  </a:lnTo>
                  <a:lnTo>
                    <a:pt x="120" y="43"/>
                  </a:lnTo>
                  <a:lnTo>
                    <a:pt x="124" y="46"/>
                  </a:lnTo>
                  <a:lnTo>
                    <a:pt x="126" y="49"/>
                  </a:lnTo>
                  <a:lnTo>
                    <a:pt x="130" y="52"/>
                  </a:lnTo>
                  <a:lnTo>
                    <a:pt x="133" y="56"/>
                  </a:lnTo>
                  <a:lnTo>
                    <a:pt x="133" y="55"/>
                  </a:lnTo>
                  <a:lnTo>
                    <a:pt x="132" y="55"/>
                  </a:lnTo>
                  <a:lnTo>
                    <a:pt x="132" y="54"/>
                  </a:lnTo>
                  <a:lnTo>
                    <a:pt x="131" y="54"/>
                  </a:lnTo>
                  <a:lnTo>
                    <a:pt x="130" y="54"/>
                  </a:lnTo>
                  <a:lnTo>
                    <a:pt x="130" y="53"/>
                  </a:lnTo>
                  <a:lnTo>
                    <a:pt x="129" y="53"/>
                  </a:lnTo>
                  <a:lnTo>
                    <a:pt x="128" y="52"/>
                  </a:lnTo>
                  <a:lnTo>
                    <a:pt x="127" y="52"/>
                  </a:lnTo>
                  <a:lnTo>
                    <a:pt x="126" y="51"/>
                  </a:lnTo>
                  <a:lnTo>
                    <a:pt x="125" y="51"/>
                  </a:lnTo>
                  <a:lnTo>
                    <a:pt x="124" y="50"/>
                  </a:lnTo>
                  <a:lnTo>
                    <a:pt x="123" y="49"/>
                  </a:lnTo>
                  <a:lnTo>
                    <a:pt x="121" y="48"/>
                  </a:lnTo>
                  <a:lnTo>
                    <a:pt x="120" y="47"/>
                  </a:lnTo>
                  <a:lnTo>
                    <a:pt x="118" y="47"/>
                  </a:lnTo>
                  <a:lnTo>
                    <a:pt x="116" y="46"/>
                  </a:lnTo>
                  <a:lnTo>
                    <a:pt x="115" y="46"/>
                  </a:lnTo>
                  <a:lnTo>
                    <a:pt x="113" y="45"/>
                  </a:lnTo>
                  <a:lnTo>
                    <a:pt x="111" y="44"/>
                  </a:lnTo>
                  <a:lnTo>
                    <a:pt x="109" y="43"/>
                  </a:lnTo>
                  <a:lnTo>
                    <a:pt x="107" y="42"/>
                  </a:lnTo>
                  <a:lnTo>
                    <a:pt x="105" y="41"/>
                  </a:lnTo>
                  <a:lnTo>
                    <a:pt x="0" y="2"/>
                  </a:lnTo>
                  <a:lnTo>
                    <a:pt x="0" y="0"/>
                  </a:lnTo>
                </a:path>
              </a:pathLst>
            </a:custGeom>
            <a:solidFill>
              <a:srgbClr val="BFBFBF"/>
            </a:solidFill>
            <a:ln w="12700" cap="rnd">
              <a:noFill/>
              <a:round/>
              <a:headEnd/>
              <a:tailEnd/>
            </a:ln>
          </p:spPr>
          <p:txBody>
            <a:bodyPr/>
            <a:lstStyle/>
            <a:p>
              <a:endParaRPr lang="en-US"/>
            </a:p>
          </p:txBody>
        </p:sp>
        <p:sp>
          <p:nvSpPr>
            <p:cNvPr id="47248" name="Freeform 113"/>
            <p:cNvSpPr>
              <a:spLocks noChangeAspect="1"/>
            </p:cNvSpPr>
            <p:nvPr/>
          </p:nvSpPr>
          <p:spPr bwMode="auto">
            <a:xfrm>
              <a:off x="200" y="1391"/>
              <a:ext cx="238" cy="122"/>
            </a:xfrm>
            <a:custGeom>
              <a:avLst/>
              <a:gdLst>
                <a:gd name="T0" fmla="*/ 72 w 238"/>
                <a:gd name="T1" fmla="*/ 50 h 122"/>
                <a:gd name="T2" fmla="*/ 81 w 238"/>
                <a:gd name="T3" fmla="*/ 52 h 122"/>
                <a:gd name="T4" fmla="*/ 93 w 238"/>
                <a:gd name="T5" fmla="*/ 57 h 122"/>
                <a:gd name="T6" fmla="*/ 109 w 238"/>
                <a:gd name="T7" fmla="*/ 63 h 122"/>
                <a:gd name="T8" fmla="*/ 127 w 238"/>
                <a:gd name="T9" fmla="*/ 70 h 122"/>
                <a:gd name="T10" fmla="*/ 147 w 238"/>
                <a:gd name="T11" fmla="*/ 78 h 122"/>
                <a:gd name="T12" fmla="*/ 168 w 238"/>
                <a:gd name="T13" fmla="*/ 86 h 122"/>
                <a:gd name="T14" fmla="*/ 189 w 238"/>
                <a:gd name="T15" fmla="*/ 95 h 122"/>
                <a:gd name="T16" fmla="*/ 209 w 238"/>
                <a:gd name="T17" fmla="*/ 105 h 122"/>
                <a:gd name="T18" fmla="*/ 226 w 238"/>
                <a:gd name="T19" fmla="*/ 115 h 122"/>
                <a:gd name="T20" fmla="*/ 236 w 238"/>
                <a:gd name="T21" fmla="*/ 120 h 122"/>
                <a:gd name="T22" fmla="*/ 232 w 238"/>
                <a:gd name="T23" fmla="*/ 116 h 122"/>
                <a:gd name="T24" fmla="*/ 226 w 238"/>
                <a:gd name="T25" fmla="*/ 110 h 122"/>
                <a:gd name="T26" fmla="*/ 218 w 238"/>
                <a:gd name="T27" fmla="*/ 102 h 122"/>
                <a:gd name="T28" fmla="*/ 207 w 238"/>
                <a:gd name="T29" fmla="*/ 92 h 122"/>
                <a:gd name="T30" fmla="*/ 196 w 238"/>
                <a:gd name="T31" fmla="*/ 81 h 122"/>
                <a:gd name="T32" fmla="*/ 185 w 238"/>
                <a:gd name="T33" fmla="*/ 70 h 122"/>
                <a:gd name="T34" fmla="*/ 173 w 238"/>
                <a:gd name="T35" fmla="*/ 60 h 122"/>
                <a:gd name="T36" fmla="*/ 164 w 238"/>
                <a:gd name="T37" fmla="*/ 50 h 122"/>
                <a:gd name="T38" fmla="*/ 154 w 238"/>
                <a:gd name="T39" fmla="*/ 43 h 122"/>
                <a:gd name="T40" fmla="*/ 147 w 238"/>
                <a:gd name="T41" fmla="*/ 37 h 122"/>
                <a:gd name="T42" fmla="*/ 127 w 238"/>
                <a:gd name="T43" fmla="*/ 33 h 122"/>
                <a:gd name="T44" fmla="*/ 128 w 238"/>
                <a:gd name="T45" fmla="*/ 34 h 122"/>
                <a:gd name="T46" fmla="*/ 128 w 238"/>
                <a:gd name="T47" fmla="*/ 37 h 122"/>
                <a:gd name="T48" fmla="*/ 129 w 238"/>
                <a:gd name="T49" fmla="*/ 40 h 122"/>
                <a:gd name="T50" fmla="*/ 130 w 238"/>
                <a:gd name="T51" fmla="*/ 42 h 122"/>
                <a:gd name="T52" fmla="*/ 131 w 238"/>
                <a:gd name="T53" fmla="*/ 44 h 122"/>
                <a:gd name="T54" fmla="*/ 132 w 238"/>
                <a:gd name="T55" fmla="*/ 47 h 122"/>
                <a:gd name="T56" fmla="*/ 133 w 238"/>
                <a:gd name="T57" fmla="*/ 49 h 122"/>
                <a:gd name="T58" fmla="*/ 130 w 238"/>
                <a:gd name="T59" fmla="*/ 48 h 122"/>
                <a:gd name="T60" fmla="*/ 127 w 238"/>
                <a:gd name="T61" fmla="*/ 48 h 122"/>
                <a:gd name="T62" fmla="*/ 125 w 238"/>
                <a:gd name="T63" fmla="*/ 47 h 122"/>
                <a:gd name="T64" fmla="*/ 121 w 238"/>
                <a:gd name="T65" fmla="*/ 46 h 122"/>
                <a:gd name="T66" fmla="*/ 117 w 238"/>
                <a:gd name="T67" fmla="*/ 44 h 122"/>
                <a:gd name="T68" fmla="*/ 113 w 238"/>
                <a:gd name="T69" fmla="*/ 43 h 122"/>
                <a:gd name="T70" fmla="*/ 109 w 238"/>
                <a:gd name="T71" fmla="*/ 43 h 122"/>
                <a:gd name="T72" fmla="*/ 106 w 238"/>
                <a:gd name="T73" fmla="*/ 41 h 122"/>
                <a:gd name="T74" fmla="*/ 103 w 238"/>
                <a:gd name="T75" fmla="*/ 40 h 122"/>
                <a:gd name="T76" fmla="*/ 98 w 238"/>
                <a:gd name="T77" fmla="*/ 37 h 122"/>
                <a:gd name="T78" fmla="*/ 89 w 238"/>
                <a:gd name="T79" fmla="*/ 34 h 122"/>
                <a:gd name="T80" fmla="*/ 78 w 238"/>
                <a:gd name="T81" fmla="*/ 30 h 122"/>
                <a:gd name="T82" fmla="*/ 65 w 238"/>
                <a:gd name="T83" fmla="*/ 25 h 122"/>
                <a:gd name="T84" fmla="*/ 52 w 238"/>
                <a:gd name="T85" fmla="*/ 19 h 122"/>
                <a:gd name="T86" fmla="*/ 38 w 238"/>
                <a:gd name="T87" fmla="*/ 14 h 122"/>
                <a:gd name="T88" fmla="*/ 26 w 238"/>
                <a:gd name="T89" fmla="*/ 9 h 122"/>
                <a:gd name="T90" fmla="*/ 15 w 238"/>
                <a:gd name="T91" fmla="*/ 5 h 122"/>
                <a:gd name="T92" fmla="*/ 6 w 238"/>
                <a:gd name="T93" fmla="*/ 2 h 122"/>
                <a:gd name="T94" fmla="*/ 1 w 238"/>
                <a:gd name="T95" fmla="*/ 0 h 1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38"/>
                <a:gd name="T145" fmla="*/ 0 h 122"/>
                <a:gd name="T146" fmla="*/ 238 w 238"/>
                <a:gd name="T147" fmla="*/ 122 h 12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38" h="122">
                  <a:moveTo>
                    <a:pt x="70" y="49"/>
                  </a:moveTo>
                  <a:lnTo>
                    <a:pt x="71" y="49"/>
                  </a:lnTo>
                  <a:lnTo>
                    <a:pt x="72" y="50"/>
                  </a:lnTo>
                  <a:lnTo>
                    <a:pt x="75" y="51"/>
                  </a:lnTo>
                  <a:lnTo>
                    <a:pt x="77" y="51"/>
                  </a:lnTo>
                  <a:lnTo>
                    <a:pt x="81" y="52"/>
                  </a:lnTo>
                  <a:lnTo>
                    <a:pt x="84" y="54"/>
                  </a:lnTo>
                  <a:lnTo>
                    <a:pt x="88" y="56"/>
                  </a:lnTo>
                  <a:lnTo>
                    <a:pt x="93" y="57"/>
                  </a:lnTo>
                  <a:lnTo>
                    <a:pt x="98" y="59"/>
                  </a:lnTo>
                  <a:lnTo>
                    <a:pt x="103" y="61"/>
                  </a:lnTo>
                  <a:lnTo>
                    <a:pt x="109" y="63"/>
                  </a:lnTo>
                  <a:lnTo>
                    <a:pt x="115" y="66"/>
                  </a:lnTo>
                  <a:lnTo>
                    <a:pt x="121" y="68"/>
                  </a:lnTo>
                  <a:lnTo>
                    <a:pt x="127" y="70"/>
                  </a:lnTo>
                  <a:lnTo>
                    <a:pt x="134" y="73"/>
                  </a:lnTo>
                  <a:lnTo>
                    <a:pt x="140" y="76"/>
                  </a:lnTo>
                  <a:lnTo>
                    <a:pt x="147" y="78"/>
                  </a:lnTo>
                  <a:lnTo>
                    <a:pt x="154" y="81"/>
                  </a:lnTo>
                  <a:lnTo>
                    <a:pt x="161" y="84"/>
                  </a:lnTo>
                  <a:lnTo>
                    <a:pt x="168" y="86"/>
                  </a:lnTo>
                  <a:lnTo>
                    <a:pt x="174" y="90"/>
                  </a:lnTo>
                  <a:lnTo>
                    <a:pt x="182" y="93"/>
                  </a:lnTo>
                  <a:lnTo>
                    <a:pt x="189" y="95"/>
                  </a:lnTo>
                  <a:lnTo>
                    <a:pt x="195" y="99"/>
                  </a:lnTo>
                  <a:lnTo>
                    <a:pt x="202" y="102"/>
                  </a:lnTo>
                  <a:lnTo>
                    <a:pt x="209" y="105"/>
                  </a:lnTo>
                  <a:lnTo>
                    <a:pt x="215" y="109"/>
                  </a:lnTo>
                  <a:lnTo>
                    <a:pt x="220" y="112"/>
                  </a:lnTo>
                  <a:lnTo>
                    <a:pt x="226" y="115"/>
                  </a:lnTo>
                  <a:lnTo>
                    <a:pt x="231" y="118"/>
                  </a:lnTo>
                  <a:lnTo>
                    <a:pt x="237" y="121"/>
                  </a:lnTo>
                  <a:lnTo>
                    <a:pt x="236" y="120"/>
                  </a:lnTo>
                  <a:lnTo>
                    <a:pt x="235" y="119"/>
                  </a:lnTo>
                  <a:lnTo>
                    <a:pt x="234" y="118"/>
                  </a:lnTo>
                  <a:lnTo>
                    <a:pt x="232" y="116"/>
                  </a:lnTo>
                  <a:lnTo>
                    <a:pt x="230" y="114"/>
                  </a:lnTo>
                  <a:lnTo>
                    <a:pt x="228" y="112"/>
                  </a:lnTo>
                  <a:lnTo>
                    <a:pt x="226" y="110"/>
                  </a:lnTo>
                  <a:lnTo>
                    <a:pt x="223" y="107"/>
                  </a:lnTo>
                  <a:lnTo>
                    <a:pt x="219" y="104"/>
                  </a:lnTo>
                  <a:lnTo>
                    <a:pt x="218" y="102"/>
                  </a:lnTo>
                  <a:lnTo>
                    <a:pt x="214" y="98"/>
                  </a:lnTo>
                  <a:lnTo>
                    <a:pt x="210" y="95"/>
                  </a:lnTo>
                  <a:lnTo>
                    <a:pt x="207" y="92"/>
                  </a:lnTo>
                  <a:lnTo>
                    <a:pt x="204" y="88"/>
                  </a:lnTo>
                  <a:lnTo>
                    <a:pt x="200" y="85"/>
                  </a:lnTo>
                  <a:lnTo>
                    <a:pt x="196" y="81"/>
                  </a:lnTo>
                  <a:lnTo>
                    <a:pt x="192" y="77"/>
                  </a:lnTo>
                  <a:lnTo>
                    <a:pt x="189" y="74"/>
                  </a:lnTo>
                  <a:lnTo>
                    <a:pt x="185" y="70"/>
                  </a:lnTo>
                  <a:lnTo>
                    <a:pt x="181" y="67"/>
                  </a:lnTo>
                  <a:lnTo>
                    <a:pt x="177" y="63"/>
                  </a:lnTo>
                  <a:lnTo>
                    <a:pt x="173" y="60"/>
                  </a:lnTo>
                  <a:lnTo>
                    <a:pt x="170" y="56"/>
                  </a:lnTo>
                  <a:lnTo>
                    <a:pt x="166" y="53"/>
                  </a:lnTo>
                  <a:lnTo>
                    <a:pt x="164" y="50"/>
                  </a:lnTo>
                  <a:lnTo>
                    <a:pt x="160" y="48"/>
                  </a:lnTo>
                  <a:lnTo>
                    <a:pt x="157" y="45"/>
                  </a:lnTo>
                  <a:lnTo>
                    <a:pt x="154" y="43"/>
                  </a:lnTo>
                  <a:lnTo>
                    <a:pt x="152" y="40"/>
                  </a:lnTo>
                  <a:lnTo>
                    <a:pt x="149" y="38"/>
                  </a:lnTo>
                  <a:lnTo>
                    <a:pt x="147" y="37"/>
                  </a:lnTo>
                  <a:lnTo>
                    <a:pt x="146" y="39"/>
                  </a:lnTo>
                  <a:lnTo>
                    <a:pt x="127" y="32"/>
                  </a:lnTo>
                  <a:lnTo>
                    <a:pt x="127" y="33"/>
                  </a:lnTo>
                  <a:lnTo>
                    <a:pt x="128" y="34"/>
                  </a:lnTo>
                  <a:lnTo>
                    <a:pt x="127" y="34"/>
                  </a:lnTo>
                  <a:lnTo>
                    <a:pt x="128" y="34"/>
                  </a:lnTo>
                  <a:lnTo>
                    <a:pt x="128" y="35"/>
                  </a:lnTo>
                  <a:lnTo>
                    <a:pt x="128" y="36"/>
                  </a:lnTo>
                  <a:lnTo>
                    <a:pt x="128" y="37"/>
                  </a:lnTo>
                  <a:lnTo>
                    <a:pt x="128" y="38"/>
                  </a:lnTo>
                  <a:lnTo>
                    <a:pt x="129" y="39"/>
                  </a:lnTo>
                  <a:lnTo>
                    <a:pt x="129" y="40"/>
                  </a:lnTo>
                  <a:lnTo>
                    <a:pt x="130" y="40"/>
                  </a:lnTo>
                  <a:lnTo>
                    <a:pt x="130" y="41"/>
                  </a:lnTo>
                  <a:lnTo>
                    <a:pt x="130" y="42"/>
                  </a:lnTo>
                  <a:lnTo>
                    <a:pt x="130" y="43"/>
                  </a:lnTo>
                  <a:lnTo>
                    <a:pt x="131" y="43"/>
                  </a:lnTo>
                  <a:lnTo>
                    <a:pt x="131" y="44"/>
                  </a:lnTo>
                  <a:lnTo>
                    <a:pt x="131" y="45"/>
                  </a:lnTo>
                  <a:lnTo>
                    <a:pt x="132" y="46"/>
                  </a:lnTo>
                  <a:lnTo>
                    <a:pt x="132" y="47"/>
                  </a:lnTo>
                  <a:lnTo>
                    <a:pt x="133" y="48"/>
                  </a:lnTo>
                  <a:lnTo>
                    <a:pt x="134" y="49"/>
                  </a:lnTo>
                  <a:lnTo>
                    <a:pt x="133" y="49"/>
                  </a:lnTo>
                  <a:lnTo>
                    <a:pt x="132" y="49"/>
                  </a:lnTo>
                  <a:lnTo>
                    <a:pt x="131" y="49"/>
                  </a:lnTo>
                  <a:lnTo>
                    <a:pt x="130" y="48"/>
                  </a:lnTo>
                  <a:lnTo>
                    <a:pt x="129" y="48"/>
                  </a:lnTo>
                  <a:lnTo>
                    <a:pt x="128" y="48"/>
                  </a:lnTo>
                  <a:lnTo>
                    <a:pt x="127" y="48"/>
                  </a:lnTo>
                  <a:lnTo>
                    <a:pt x="127" y="47"/>
                  </a:lnTo>
                  <a:lnTo>
                    <a:pt x="126" y="47"/>
                  </a:lnTo>
                  <a:lnTo>
                    <a:pt x="125" y="47"/>
                  </a:lnTo>
                  <a:lnTo>
                    <a:pt x="123" y="46"/>
                  </a:lnTo>
                  <a:lnTo>
                    <a:pt x="122" y="46"/>
                  </a:lnTo>
                  <a:lnTo>
                    <a:pt x="121" y="46"/>
                  </a:lnTo>
                  <a:lnTo>
                    <a:pt x="119" y="45"/>
                  </a:lnTo>
                  <a:lnTo>
                    <a:pt x="118" y="45"/>
                  </a:lnTo>
                  <a:lnTo>
                    <a:pt x="117" y="44"/>
                  </a:lnTo>
                  <a:lnTo>
                    <a:pt x="116" y="44"/>
                  </a:lnTo>
                  <a:lnTo>
                    <a:pt x="114" y="44"/>
                  </a:lnTo>
                  <a:lnTo>
                    <a:pt x="113" y="43"/>
                  </a:lnTo>
                  <a:lnTo>
                    <a:pt x="112" y="43"/>
                  </a:lnTo>
                  <a:lnTo>
                    <a:pt x="110" y="43"/>
                  </a:lnTo>
                  <a:lnTo>
                    <a:pt x="109" y="43"/>
                  </a:lnTo>
                  <a:lnTo>
                    <a:pt x="109" y="42"/>
                  </a:lnTo>
                  <a:lnTo>
                    <a:pt x="107" y="42"/>
                  </a:lnTo>
                  <a:lnTo>
                    <a:pt x="106" y="41"/>
                  </a:lnTo>
                  <a:lnTo>
                    <a:pt x="105" y="41"/>
                  </a:lnTo>
                  <a:lnTo>
                    <a:pt x="104" y="40"/>
                  </a:lnTo>
                  <a:lnTo>
                    <a:pt x="103" y="40"/>
                  </a:lnTo>
                  <a:lnTo>
                    <a:pt x="102" y="39"/>
                  </a:lnTo>
                  <a:lnTo>
                    <a:pt x="100" y="39"/>
                  </a:lnTo>
                  <a:lnTo>
                    <a:pt x="98" y="37"/>
                  </a:lnTo>
                  <a:lnTo>
                    <a:pt x="95" y="36"/>
                  </a:lnTo>
                  <a:lnTo>
                    <a:pt x="92" y="35"/>
                  </a:lnTo>
                  <a:lnTo>
                    <a:pt x="89" y="34"/>
                  </a:lnTo>
                  <a:lnTo>
                    <a:pt x="85" y="33"/>
                  </a:lnTo>
                  <a:lnTo>
                    <a:pt x="82" y="32"/>
                  </a:lnTo>
                  <a:lnTo>
                    <a:pt x="78" y="30"/>
                  </a:lnTo>
                  <a:lnTo>
                    <a:pt x="73" y="28"/>
                  </a:lnTo>
                  <a:lnTo>
                    <a:pt x="69" y="26"/>
                  </a:lnTo>
                  <a:lnTo>
                    <a:pt x="65" y="25"/>
                  </a:lnTo>
                  <a:lnTo>
                    <a:pt x="61" y="23"/>
                  </a:lnTo>
                  <a:lnTo>
                    <a:pt x="55" y="21"/>
                  </a:lnTo>
                  <a:lnTo>
                    <a:pt x="52" y="19"/>
                  </a:lnTo>
                  <a:lnTo>
                    <a:pt x="46" y="17"/>
                  </a:lnTo>
                  <a:lnTo>
                    <a:pt x="43" y="16"/>
                  </a:lnTo>
                  <a:lnTo>
                    <a:pt x="38" y="14"/>
                  </a:lnTo>
                  <a:lnTo>
                    <a:pt x="34" y="13"/>
                  </a:lnTo>
                  <a:lnTo>
                    <a:pt x="29" y="11"/>
                  </a:lnTo>
                  <a:lnTo>
                    <a:pt x="26" y="9"/>
                  </a:lnTo>
                  <a:lnTo>
                    <a:pt x="21" y="8"/>
                  </a:lnTo>
                  <a:lnTo>
                    <a:pt x="18" y="7"/>
                  </a:lnTo>
                  <a:lnTo>
                    <a:pt x="15" y="5"/>
                  </a:lnTo>
                  <a:lnTo>
                    <a:pt x="11" y="4"/>
                  </a:lnTo>
                  <a:lnTo>
                    <a:pt x="9" y="3"/>
                  </a:lnTo>
                  <a:lnTo>
                    <a:pt x="6" y="2"/>
                  </a:lnTo>
                  <a:lnTo>
                    <a:pt x="4" y="1"/>
                  </a:lnTo>
                  <a:lnTo>
                    <a:pt x="2" y="0"/>
                  </a:lnTo>
                  <a:lnTo>
                    <a:pt x="1" y="0"/>
                  </a:lnTo>
                  <a:lnTo>
                    <a:pt x="0" y="0"/>
                  </a:lnTo>
                  <a:lnTo>
                    <a:pt x="70" y="49"/>
                  </a:lnTo>
                </a:path>
              </a:pathLst>
            </a:custGeom>
            <a:solidFill>
              <a:srgbClr val="B2B2B2"/>
            </a:solidFill>
            <a:ln w="12700" cap="rnd">
              <a:noFill/>
              <a:round/>
              <a:headEnd/>
              <a:tailEnd/>
            </a:ln>
          </p:spPr>
          <p:txBody>
            <a:bodyPr/>
            <a:lstStyle/>
            <a:p>
              <a:endParaRPr lang="en-US"/>
            </a:p>
          </p:txBody>
        </p:sp>
        <p:sp>
          <p:nvSpPr>
            <p:cNvPr id="47249" name="Line 114"/>
            <p:cNvSpPr>
              <a:spLocks noChangeAspect="1" noChangeShapeType="1"/>
            </p:cNvSpPr>
            <p:nvPr/>
          </p:nvSpPr>
          <p:spPr bwMode="auto">
            <a:xfrm flipH="1">
              <a:off x="153" y="1533"/>
              <a:ext cx="14" cy="12"/>
            </a:xfrm>
            <a:prstGeom prst="line">
              <a:avLst/>
            </a:prstGeom>
            <a:noFill/>
            <a:ln w="12700">
              <a:solidFill>
                <a:srgbClr val="000000"/>
              </a:solidFill>
              <a:round/>
              <a:headEnd/>
              <a:tailEnd/>
            </a:ln>
          </p:spPr>
          <p:txBody>
            <a:bodyPr wrap="none" anchor="ctr"/>
            <a:lstStyle/>
            <a:p>
              <a:endParaRPr lang="en-US"/>
            </a:p>
          </p:txBody>
        </p:sp>
        <p:sp>
          <p:nvSpPr>
            <p:cNvPr id="47250" name="Freeform 115"/>
            <p:cNvSpPr>
              <a:spLocks noChangeAspect="1"/>
            </p:cNvSpPr>
            <p:nvPr/>
          </p:nvSpPr>
          <p:spPr bwMode="auto">
            <a:xfrm>
              <a:off x="175" y="1535"/>
              <a:ext cx="17" cy="25"/>
            </a:xfrm>
            <a:custGeom>
              <a:avLst/>
              <a:gdLst>
                <a:gd name="T0" fmla="*/ 3 w 17"/>
                <a:gd name="T1" fmla="*/ 0 h 25"/>
                <a:gd name="T2" fmla="*/ 0 w 17"/>
                <a:gd name="T3" fmla="*/ 11 h 25"/>
                <a:gd name="T4" fmla="*/ 16 w 17"/>
                <a:gd name="T5" fmla="*/ 24 h 25"/>
                <a:gd name="T6" fmla="*/ 0 60000 65536"/>
                <a:gd name="T7" fmla="*/ 0 60000 65536"/>
                <a:gd name="T8" fmla="*/ 0 60000 65536"/>
                <a:gd name="T9" fmla="*/ 0 w 17"/>
                <a:gd name="T10" fmla="*/ 0 h 25"/>
                <a:gd name="T11" fmla="*/ 17 w 17"/>
                <a:gd name="T12" fmla="*/ 25 h 25"/>
              </a:gdLst>
              <a:ahLst/>
              <a:cxnLst>
                <a:cxn ang="T6">
                  <a:pos x="T0" y="T1"/>
                </a:cxn>
                <a:cxn ang="T7">
                  <a:pos x="T2" y="T3"/>
                </a:cxn>
                <a:cxn ang="T8">
                  <a:pos x="T4" y="T5"/>
                </a:cxn>
              </a:cxnLst>
              <a:rect l="T9" t="T10" r="T11" b="T12"/>
              <a:pathLst>
                <a:path w="17" h="25">
                  <a:moveTo>
                    <a:pt x="3" y="0"/>
                  </a:moveTo>
                  <a:lnTo>
                    <a:pt x="0" y="11"/>
                  </a:lnTo>
                  <a:lnTo>
                    <a:pt x="16" y="24"/>
                  </a:lnTo>
                </a:path>
              </a:pathLst>
            </a:custGeom>
            <a:noFill/>
            <a:ln w="12700" cap="rnd">
              <a:solidFill>
                <a:srgbClr val="000000"/>
              </a:solidFill>
              <a:round/>
              <a:headEnd/>
              <a:tailEnd/>
            </a:ln>
          </p:spPr>
          <p:txBody>
            <a:bodyPr/>
            <a:lstStyle/>
            <a:p>
              <a:endParaRPr lang="en-US"/>
            </a:p>
          </p:txBody>
        </p:sp>
        <p:sp>
          <p:nvSpPr>
            <p:cNvPr id="47251" name="Line 116"/>
            <p:cNvSpPr>
              <a:spLocks noChangeAspect="1" noChangeShapeType="1"/>
            </p:cNvSpPr>
            <p:nvPr/>
          </p:nvSpPr>
          <p:spPr bwMode="auto">
            <a:xfrm flipH="1" flipV="1">
              <a:off x="199" y="1543"/>
              <a:ext cx="6" cy="2"/>
            </a:xfrm>
            <a:prstGeom prst="line">
              <a:avLst/>
            </a:prstGeom>
            <a:noFill/>
            <a:ln w="12700">
              <a:noFill/>
              <a:round/>
              <a:headEnd/>
              <a:tailEnd/>
            </a:ln>
          </p:spPr>
          <p:txBody>
            <a:bodyPr wrap="none" anchor="ctr"/>
            <a:lstStyle/>
            <a:p>
              <a:endParaRPr lang="en-US"/>
            </a:p>
          </p:txBody>
        </p:sp>
        <p:sp>
          <p:nvSpPr>
            <p:cNvPr id="47252" name="Freeform 117"/>
            <p:cNvSpPr>
              <a:spLocks noChangeAspect="1"/>
            </p:cNvSpPr>
            <p:nvPr/>
          </p:nvSpPr>
          <p:spPr bwMode="auto">
            <a:xfrm>
              <a:off x="247" y="1505"/>
              <a:ext cx="185" cy="88"/>
            </a:xfrm>
            <a:custGeom>
              <a:avLst/>
              <a:gdLst>
                <a:gd name="T0" fmla="*/ 1 w 185"/>
                <a:gd name="T1" fmla="*/ 13 h 88"/>
                <a:gd name="T2" fmla="*/ 5 w 185"/>
                <a:gd name="T3" fmla="*/ 14 h 88"/>
                <a:gd name="T4" fmla="*/ 9 w 185"/>
                <a:gd name="T5" fmla="*/ 16 h 88"/>
                <a:gd name="T6" fmla="*/ 16 w 185"/>
                <a:gd name="T7" fmla="*/ 17 h 88"/>
                <a:gd name="T8" fmla="*/ 22 w 185"/>
                <a:gd name="T9" fmla="*/ 20 h 88"/>
                <a:gd name="T10" fmla="*/ 29 w 185"/>
                <a:gd name="T11" fmla="*/ 22 h 88"/>
                <a:gd name="T12" fmla="*/ 37 w 185"/>
                <a:gd name="T13" fmla="*/ 26 h 88"/>
                <a:gd name="T14" fmla="*/ 45 w 185"/>
                <a:gd name="T15" fmla="*/ 28 h 88"/>
                <a:gd name="T16" fmla="*/ 53 w 185"/>
                <a:gd name="T17" fmla="*/ 31 h 88"/>
                <a:gd name="T18" fmla="*/ 61 w 185"/>
                <a:gd name="T19" fmla="*/ 34 h 88"/>
                <a:gd name="T20" fmla="*/ 69 w 185"/>
                <a:gd name="T21" fmla="*/ 37 h 88"/>
                <a:gd name="T22" fmla="*/ 75 w 185"/>
                <a:gd name="T23" fmla="*/ 40 h 88"/>
                <a:gd name="T24" fmla="*/ 81 w 185"/>
                <a:gd name="T25" fmla="*/ 42 h 88"/>
                <a:gd name="T26" fmla="*/ 86 w 185"/>
                <a:gd name="T27" fmla="*/ 43 h 88"/>
                <a:gd name="T28" fmla="*/ 89 w 185"/>
                <a:gd name="T29" fmla="*/ 44 h 88"/>
                <a:gd name="T30" fmla="*/ 91 w 185"/>
                <a:gd name="T31" fmla="*/ 45 h 88"/>
                <a:gd name="T32" fmla="*/ 95 w 185"/>
                <a:gd name="T33" fmla="*/ 46 h 88"/>
                <a:gd name="T34" fmla="*/ 100 w 185"/>
                <a:gd name="T35" fmla="*/ 49 h 88"/>
                <a:gd name="T36" fmla="*/ 106 w 185"/>
                <a:gd name="T37" fmla="*/ 52 h 88"/>
                <a:gd name="T38" fmla="*/ 113 w 185"/>
                <a:gd name="T39" fmla="*/ 54 h 88"/>
                <a:gd name="T40" fmla="*/ 121 w 185"/>
                <a:gd name="T41" fmla="*/ 57 h 88"/>
                <a:gd name="T42" fmla="*/ 128 w 185"/>
                <a:gd name="T43" fmla="*/ 60 h 88"/>
                <a:gd name="T44" fmla="*/ 136 w 185"/>
                <a:gd name="T45" fmla="*/ 64 h 88"/>
                <a:gd name="T46" fmla="*/ 144 w 185"/>
                <a:gd name="T47" fmla="*/ 68 h 88"/>
                <a:gd name="T48" fmla="*/ 151 w 185"/>
                <a:gd name="T49" fmla="*/ 71 h 88"/>
                <a:gd name="T50" fmla="*/ 158 w 185"/>
                <a:gd name="T51" fmla="*/ 75 h 88"/>
                <a:gd name="T52" fmla="*/ 166 w 185"/>
                <a:gd name="T53" fmla="*/ 78 h 88"/>
                <a:gd name="T54" fmla="*/ 171 w 185"/>
                <a:gd name="T55" fmla="*/ 80 h 88"/>
                <a:gd name="T56" fmla="*/ 176 w 185"/>
                <a:gd name="T57" fmla="*/ 83 h 88"/>
                <a:gd name="T58" fmla="*/ 180 w 185"/>
                <a:gd name="T59" fmla="*/ 85 h 88"/>
                <a:gd name="T60" fmla="*/ 183 w 185"/>
                <a:gd name="T61" fmla="*/ 87 h 88"/>
                <a:gd name="T62" fmla="*/ 178 w 185"/>
                <a:gd name="T63" fmla="*/ 82 h 88"/>
                <a:gd name="T64" fmla="*/ 167 w 185"/>
                <a:gd name="T65" fmla="*/ 74 h 88"/>
                <a:gd name="T66" fmla="*/ 156 w 185"/>
                <a:gd name="T67" fmla="*/ 65 h 88"/>
                <a:gd name="T68" fmla="*/ 143 w 185"/>
                <a:gd name="T69" fmla="*/ 58 h 88"/>
                <a:gd name="T70" fmla="*/ 130 w 185"/>
                <a:gd name="T71" fmla="*/ 50 h 88"/>
                <a:gd name="T72" fmla="*/ 117 w 185"/>
                <a:gd name="T73" fmla="*/ 43 h 88"/>
                <a:gd name="T74" fmla="*/ 103 w 185"/>
                <a:gd name="T75" fmla="*/ 36 h 88"/>
                <a:gd name="T76" fmla="*/ 89 w 185"/>
                <a:gd name="T77" fmla="*/ 30 h 88"/>
                <a:gd name="T78" fmla="*/ 76 w 185"/>
                <a:gd name="T79" fmla="*/ 25 h 88"/>
                <a:gd name="T80" fmla="*/ 63 w 185"/>
                <a:gd name="T81" fmla="*/ 19 h 88"/>
                <a:gd name="T82" fmla="*/ 52 w 185"/>
                <a:gd name="T83" fmla="*/ 16 h 88"/>
                <a:gd name="T84" fmla="*/ 40 w 185"/>
                <a:gd name="T85" fmla="*/ 11 h 88"/>
                <a:gd name="T86" fmla="*/ 30 w 185"/>
                <a:gd name="T87" fmla="*/ 8 h 88"/>
                <a:gd name="T88" fmla="*/ 20 w 185"/>
                <a:gd name="T89" fmla="*/ 5 h 88"/>
                <a:gd name="T90" fmla="*/ 12 w 185"/>
                <a:gd name="T91" fmla="*/ 2 h 88"/>
                <a:gd name="T92" fmla="*/ 7 w 185"/>
                <a:gd name="T93" fmla="*/ 0 h 88"/>
                <a:gd name="T94" fmla="*/ 4 w 185"/>
                <a:gd name="T95" fmla="*/ 1 h 88"/>
                <a:gd name="T96" fmla="*/ 3 w 185"/>
                <a:gd name="T97" fmla="*/ 2 h 88"/>
                <a:gd name="T98" fmla="*/ 3 w 185"/>
                <a:gd name="T99" fmla="*/ 4 h 88"/>
                <a:gd name="T100" fmla="*/ 2 w 185"/>
                <a:gd name="T101" fmla="*/ 5 h 88"/>
                <a:gd name="T102" fmla="*/ 2 w 185"/>
                <a:gd name="T103" fmla="*/ 7 h 88"/>
                <a:gd name="T104" fmla="*/ 1 w 185"/>
                <a:gd name="T105" fmla="*/ 9 h 88"/>
                <a:gd name="T106" fmla="*/ 0 w 185"/>
                <a:gd name="T107" fmla="*/ 10 h 88"/>
                <a:gd name="T108" fmla="*/ 0 w 185"/>
                <a:gd name="T109" fmla="*/ 12 h 88"/>
                <a:gd name="T110" fmla="*/ 0 w 185"/>
                <a:gd name="T111" fmla="*/ 13 h 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5"/>
                <a:gd name="T169" fmla="*/ 0 h 88"/>
                <a:gd name="T170" fmla="*/ 185 w 185"/>
                <a:gd name="T171" fmla="*/ 88 h 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5" h="88">
                  <a:moveTo>
                    <a:pt x="0" y="13"/>
                  </a:moveTo>
                  <a:lnTo>
                    <a:pt x="1" y="13"/>
                  </a:lnTo>
                  <a:lnTo>
                    <a:pt x="2" y="14"/>
                  </a:lnTo>
                  <a:lnTo>
                    <a:pt x="5" y="14"/>
                  </a:lnTo>
                  <a:lnTo>
                    <a:pt x="7" y="15"/>
                  </a:lnTo>
                  <a:lnTo>
                    <a:pt x="9" y="16"/>
                  </a:lnTo>
                  <a:lnTo>
                    <a:pt x="12" y="17"/>
                  </a:lnTo>
                  <a:lnTo>
                    <a:pt x="16" y="17"/>
                  </a:lnTo>
                  <a:lnTo>
                    <a:pt x="18" y="18"/>
                  </a:lnTo>
                  <a:lnTo>
                    <a:pt x="22" y="20"/>
                  </a:lnTo>
                  <a:lnTo>
                    <a:pt x="26" y="21"/>
                  </a:lnTo>
                  <a:lnTo>
                    <a:pt x="29" y="22"/>
                  </a:lnTo>
                  <a:lnTo>
                    <a:pt x="34" y="24"/>
                  </a:lnTo>
                  <a:lnTo>
                    <a:pt x="37" y="26"/>
                  </a:lnTo>
                  <a:lnTo>
                    <a:pt x="42" y="26"/>
                  </a:lnTo>
                  <a:lnTo>
                    <a:pt x="45" y="28"/>
                  </a:lnTo>
                  <a:lnTo>
                    <a:pt x="50" y="30"/>
                  </a:lnTo>
                  <a:lnTo>
                    <a:pt x="53" y="31"/>
                  </a:lnTo>
                  <a:lnTo>
                    <a:pt x="58" y="33"/>
                  </a:lnTo>
                  <a:lnTo>
                    <a:pt x="61" y="34"/>
                  </a:lnTo>
                  <a:lnTo>
                    <a:pt x="65" y="35"/>
                  </a:lnTo>
                  <a:lnTo>
                    <a:pt x="69" y="37"/>
                  </a:lnTo>
                  <a:lnTo>
                    <a:pt x="72" y="38"/>
                  </a:lnTo>
                  <a:lnTo>
                    <a:pt x="75" y="40"/>
                  </a:lnTo>
                  <a:lnTo>
                    <a:pt x="78" y="41"/>
                  </a:lnTo>
                  <a:lnTo>
                    <a:pt x="81" y="42"/>
                  </a:lnTo>
                  <a:lnTo>
                    <a:pt x="84" y="43"/>
                  </a:lnTo>
                  <a:lnTo>
                    <a:pt x="86" y="43"/>
                  </a:lnTo>
                  <a:lnTo>
                    <a:pt x="87" y="44"/>
                  </a:lnTo>
                  <a:lnTo>
                    <a:pt x="89" y="44"/>
                  </a:lnTo>
                  <a:lnTo>
                    <a:pt x="90" y="45"/>
                  </a:lnTo>
                  <a:lnTo>
                    <a:pt x="91" y="45"/>
                  </a:lnTo>
                  <a:lnTo>
                    <a:pt x="93" y="46"/>
                  </a:lnTo>
                  <a:lnTo>
                    <a:pt x="95" y="46"/>
                  </a:lnTo>
                  <a:lnTo>
                    <a:pt x="97" y="47"/>
                  </a:lnTo>
                  <a:lnTo>
                    <a:pt x="100" y="49"/>
                  </a:lnTo>
                  <a:lnTo>
                    <a:pt x="103" y="50"/>
                  </a:lnTo>
                  <a:lnTo>
                    <a:pt x="106" y="52"/>
                  </a:lnTo>
                  <a:lnTo>
                    <a:pt x="110" y="52"/>
                  </a:lnTo>
                  <a:lnTo>
                    <a:pt x="113" y="54"/>
                  </a:lnTo>
                  <a:lnTo>
                    <a:pt x="117" y="55"/>
                  </a:lnTo>
                  <a:lnTo>
                    <a:pt x="121" y="57"/>
                  </a:lnTo>
                  <a:lnTo>
                    <a:pt x="124" y="59"/>
                  </a:lnTo>
                  <a:lnTo>
                    <a:pt x="128" y="60"/>
                  </a:lnTo>
                  <a:lnTo>
                    <a:pt x="131" y="62"/>
                  </a:lnTo>
                  <a:lnTo>
                    <a:pt x="136" y="64"/>
                  </a:lnTo>
                  <a:lnTo>
                    <a:pt x="140" y="66"/>
                  </a:lnTo>
                  <a:lnTo>
                    <a:pt x="144" y="68"/>
                  </a:lnTo>
                  <a:lnTo>
                    <a:pt x="148" y="69"/>
                  </a:lnTo>
                  <a:lnTo>
                    <a:pt x="151" y="71"/>
                  </a:lnTo>
                  <a:lnTo>
                    <a:pt x="156" y="73"/>
                  </a:lnTo>
                  <a:lnTo>
                    <a:pt x="158" y="75"/>
                  </a:lnTo>
                  <a:lnTo>
                    <a:pt x="162" y="77"/>
                  </a:lnTo>
                  <a:lnTo>
                    <a:pt x="166" y="78"/>
                  </a:lnTo>
                  <a:lnTo>
                    <a:pt x="168" y="79"/>
                  </a:lnTo>
                  <a:lnTo>
                    <a:pt x="171" y="80"/>
                  </a:lnTo>
                  <a:lnTo>
                    <a:pt x="174" y="82"/>
                  </a:lnTo>
                  <a:lnTo>
                    <a:pt x="176" y="83"/>
                  </a:lnTo>
                  <a:lnTo>
                    <a:pt x="178" y="84"/>
                  </a:lnTo>
                  <a:lnTo>
                    <a:pt x="180" y="85"/>
                  </a:lnTo>
                  <a:lnTo>
                    <a:pt x="182" y="86"/>
                  </a:lnTo>
                  <a:lnTo>
                    <a:pt x="183" y="87"/>
                  </a:lnTo>
                  <a:lnTo>
                    <a:pt x="184" y="87"/>
                  </a:lnTo>
                  <a:lnTo>
                    <a:pt x="178" y="82"/>
                  </a:lnTo>
                  <a:lnTo>
                    <a:pt x="173" y="78"/>
                  </a:lnTo>
                  <a:lnTo>
                    <a:pt x="167" y="74"/>
                  </a:lnTo>
                  <a:lnTo>
                    <a:pt x="162" y="69"/>
                  </a:lnTo>
                  <a:lnTo>
                    <a:pt x="156" y="65"/>
                  </a:lnTo>
                  <a:lnTo>
                    <a:pt x="149" y="61"/>
                  </a:lnTo>
                  <a:lnTo>
                    <a:pt x="143" y="58"/>
                  </a:lnTo>
                  <a:lnTo>
                    <a:pt x="137" y="53"/>
                  </a:lnTo>
                  <a:lnTo>
                    <a:pt x="130" y="50"/>
                  </a:lnTo>
                  <a:lnTo>
                    <a:pt x="123" y="46"/>
                  </a:lnTo>
                  <a:lnTo>
                    <a:pt x="117" y="43"/>
                  </a:lnTo>
                  <a:lnTo>
                    <a:pt x="110" y="39"/>
                  </a:lnTo>
                  <a:lnTo>
                    <a:pt x="103" y="36"/>
                  </a:lnTo>
                  <a:lnTo>
                    <a:pt x="96" y="34"/>
                  </a:lnTo>
                  <a:lnTo>
                    <a:pt x="89" y="30"/>
                  </a:lnTo>
                  <a:lnTo>
                    <a:pt x="83" y="27"/>
                  </a:lnTo>
                  <a:lnTo>
                    <a:pt x="76" y="25"/>
                  </a:lnTo>
                  <a:lnTo>
                    <a:pt x="70" y="22"/>
                  </a:lnTo>
                  <a:lnTo>
                    <a:pt x="63" y="19"/>
                  </a:lnTo>
                  <a:lnTo>
                    <a:pt x="57" y="17"/>
                  </a:lnTo>
                  <a:lnTo>
                    <a:pt x="52" y="16"/>
                  </a:lnTo>
                  <a:lnTo>
                    <a:pt x="45" y="13"/>
                  </a:lnTo>
                  <a:lnTo>
                    <a:pt x="40" y="11"/>
                  </a:lnTo>
                  <a:lnTo>
                    <a:pt x="35" y="9"/>
                  </a:lnTo>
                  <a:lnTo>
                    <a:pt x="30" y="8"/>
                  </a:lnTo>
                  <a:lnTo>
                    <a:pt x="25" y="6"/>
                  </a:lnTo>
                  <a:lnTo>
                    <a:pt x="20" y="5"/>
                  </a:lnTo>
                  <a:lnTo>
                    <a:pt x="17" y="3"/>
                  </a:lnTo>
                  <a:lnTo>
                    <a:pt x="12" y="2"/>
                  </a:lnTo>
                  <a:lnTo>
                    <a:pt x="9" y="0"/>
                  </a:lnTo>
                  <a:lnTo>
                    <a:pt x="7" y="0"/>
                  </a:lnTo>
                  <a:lnTo>
                    <a:pt x="4" y="0"/>
                  </a:lnTo>
                  <a:lnTo>
                    <a:pt x="4" y="1"/>
                  </a:lnTo>
                  <a:lnTo>
                    <a:pt x="3" y="1"/>
                  </a:lnTo>
                  <a:lnTo>
                    <a:pt x="3" y="2"/>
                  </a:lnTo>
                  <a:lnTo>
                    <a:pt x="3" y="3"/>
                  </a:lnTo>
                  <a:lnTo>
                    <a:pt x="3" y="4"/>
                  </a:lnTo>
                  <a:lnTo>
                    <a:pt x="3" y="5"/>
                  </a:lnTo>
                  <a:lnTo>
                    <a:pt x="2" y="5"/>
                  </a:lnTo>
                  <a:lnTo>
                    <a:pt x="2" y="6"/>
                  </a:lnTo>
                  <a:lnTo>
                    <a:pt x="2" y="7"/>
                  </a:lnTo>
                  <a:lnTo>
                    <a:pt x="1" y="8"/>
                  </a:lnTo>
                  <a:lnTo>
                    <a:pt x="1" y="9"/>
                  </a:lnTo>
                  <a:lnTo>
                    <a:pt x="0" y="9"/>
                  </a:lnTo>
                  <a:lnTo>
                    <a:pt x="0" y="10"/>
                  </a:lnTo>
                  <a:lnTo>
                    <a:pt x="0" y="11"/>
                  </a:lnTo>
                  <a:lnTo>
                    <a:pt x="0" y="12"/>
                  </a:lnTo>
                  <a:lnTo>
                    <a:pt x="0" y="13"/>
                  </a:lnTo>
                </a:path>
              </a:pathLst>
            </a:custGeom>
            <a:solidFill>
              <a:srgbClr val="BFBFBF"/>
            </a:solidFill>
            <a:ln w="12700" cap="rnd">
              <a:noFill/>
              <a:round/>
              <a:headEnd/>
              <a:tailEnd/>
            </a:ln>
          </p:spPr>
          <p:txBody>
            <a:bodyPr/>
            <a:lstStyle/>
            <a:p>
              <a:endParaRPr lang="en-US"/>
            </a:p>
          </p:txBody>
        </p:sp>
        <p:sp>
          <p:nvSpPr>
            <p:cNvPr id="47253" name="Freeform 118"/>
            <p:cNvSpPr>
              <a:spLocks noChangeAspect="1"/>
            </p:cNvSpPr>
            <p:nvPr/>
          </p:nvSpPr>
          <p:spPr bwMode="auto">
            <a:xfrm>
              <a:off x="247" y="1508"/>
              <a:ext cx="96" cy="39"/>
            </a:xfrm>
            <a:custGeom>
              <a:avLst/>
              <a:gdLst>
                <a:gd name="T0" fmla="*/ 91 w 96"/>
                <a:gd name="T1" fmla="*/ 30 h 39"/>
                <a:gd name="T2" fmla="*/ 86 w 96"/>
                <a:gd name="T3" fmla="*/ 28 h 39"/>
                <a:gd name="T4" fmla="*/ 82 w 96"/>
                <a:gd name="T5" fmla="*/ 25 h 39"/>
                <a:gd name="T6" fmla="*/ 75 w 96"/>
                <a:gd name="T7" fmla="*/ 22 h 39"/>
                <a:gd name="T8" fmla="*/ 69 w 96"/>
                <a:gd name="T9" fmla="*/ 20 h 39"/>
                <a:gd name="T10" fmla="*/ 60 w 96"/>
                <a:gd name="T11" fmla="*/ 16 h 39"/>
                <a:gd name="T12" fmla="*/ 53 w 96"/>
                <a:gd name="T13" fmla="*/ 14 h 39"/>
                <a:gd name="T14" fmla="*/ 45 w 96"/>
                <a:gd name="T15" fmla="*/ 12 h 39"/>
                <a:gd name="T16" fmla="*/ 38 w 96"/>
                <a:gd name="T17" fmla="*/ 9 h 39"/>
                <a:gd name="T18" fmla="*/ 30 w 96"/>
                <a:gd name="T19" fmla="*/ 7 h 39"/>
                <a:gd name="T20" fmla="*/ 23 w 96"/>
                <a:gd name="T21" fmla="*/ 5 h 39"/>
                <a:gd name="T22" fmla="*/ 17 w 96"/>
                <a:gd name="T23" fmla="*/ 3 h 39"/>
                <a:gd name="T24" fmla="*/ 12 w 96"/>
                <a:gd name="T25" fmla="*/ 1 h 39"/>
                <a:gd name="T26" fmla="*/ 8 w 96"/>
                <a:gd name="T27" fmla="*/ 0 h 39"/>
                <a:gd name="T28" fmla="*/ 4 w 96"/>
                <a:gd name="T29" fmla="*/ 0 h 39"/>
                <a:gd name="T30" fmla="*/ 0 w 96"/>
                <a:gd name="T31" fmla="*/ 8 h 39"/>
                <a:gd name="T32" fmla="*/ 1 w 96"/>
                <a:gd name="T33" fmla="*/ 9 h 39"/>
                <a:gd name="T34" fmla="*/ 5 w 96"/>
                <a:gd name="T35" fmla="*/ 11 h 39"/>
                <a:gd name="T36" fmla="*/ 10 w 96"/>
                <a:gd name="T37" fmla="*/ 13 h 39"/>
                <a:gd name="T38" fmla="*/ 17 w 96"/>
                <a:gd name="T39" fmla="*/ 15 h 39"/>
                <a:gd name="T40" fmla="*/ 24 w 96"/>
                <a:gd name="T41" fmla="*/ 18 h 39"/>
                <a:gd name="T42" fmla="*/ 32 w 96"/>
                <a:gd name="T43" fmla="*/ 21 h 39"/>
                <a:gd name="T44" fmla="*/ 40 w 96"/>
                <a:gd name="T45" fmla="*/ 23 h 39"/>
                <a:gd name="T46" fmla="*/ 49 w 96"/>
                <a:gd name="T47" fmla="*/ 26 h 39"/>
                <a:gd name="T48" fmla="*/ 57 w 96"/>
                <a:gd name="T49" fmla="*/ 29 h 39"/>
                <a:gd name="T50" fmla="*/ 66 w 96"/>
                <a:gd name="T51" fmla="*/ 31 h 39"/>
                <a:gd name="T52" fmla="*/ 73 w 96"/>
                <a:gd name="T53" fmla="*/ 33 h 39"/>
                <a:gd name="T54" fmla="*/ 79 w 96"/>
                <a:gd name="T55" fmla="*/ 36 h 39"/>
                <a:gd name="T56" fmla="*/ 86 w 96"/>
                <a:gd name="T57" fmla="*/ 37 h 39"/>
                <a:gd name="T58" fmla="*/ 90 w 96"/>
                <a:gd name="T59" fmla="*/ 37 h 39"/>
                <a:gd name="T60" fmla="*/ 93 w 96"/>
                <a:gd name="T61" fmla="*/ 37 h 39"/>
                <a:gd name="T62" fmla="*/ 94 w 96"/>
                <a:gd name="T63" fmla="*/ 36 h 39"/>
                <a:gd name="T64" fmla="*/ 95 w 96"/>
                <a:gd name="T65" fmla="*/ 35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6"/>
                <a:gd name="T100" fmla="*/ 0 h 39"/>
                <a:gd name="T101" fmla="*/ 96 w 96"/>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6" h="39">
                  <a:moveTo>
                    <a:pt x="93" y="32"/>
                  </a:moveTo>
                  <a:lnTo>
                    <a:pt x="91" y="30"/>
                  </a:lnTo>
                  <a:lnTo>
                    <a:pt x="89" y="30"/>
                  </a:lnTo>
                  <a:lnTo>
                    <a:pt x="86" y="28"/>
                  </a:lnTo>
                  <a:lnTo>
                    <a:pt x="85" y="26"/>
                  </a:lnTo>
                  <a:lnTo>
                    <a:pt x="82" y="25"/>
                  </a:lnTo>
                  <a:lnTo>
                    <a:pt x="78" y="23"/>
                  </a:lnTo>
                  <a:lnTo>
                    <a:pt x="75" y="22"/>
                  </a:lnTo>
                  <a:lnTo>
                    <a:pt x="72" y="21"/>
                  </a:lnTo>
                  <a:lnTo>
                    <a:pt x="69" y="20"/>
                  </a:lnTo>
                  <a:lnTo>
                    <a:pt x="65" y="18"/>
                  </a:lnTo>
                  <a:lnTo>
                    <a:pt x="60" y="16"/>
                  </a:lnTo>
                  <a:lnTo>
                    <a:pt x="57" y="15"/>
                  </a:lnTo>
                  <a:lnTo>
                    <a:pt x="53" y="14"/>
                  </a:lnTo>
                  <a:lnTo>
                    <a:pt x="50" y="13"/>
                  </a:lnTo>
                  <a:lnTo>
                    <a:pt x="45" y="12"/>
                  </a:lnTo>
                  <a:lnTo>
                    <a:pt x="42" y="10"/>
                  </a:lnTo>
                  <a:lnTo>
                    <a:pt x="38" y="9"/>
                  </a:lnTo>
                  <a:lnTo>
                    <a:pt x="34" y="8"/>
                  </a:lnTo>
                  <a:lnTo>
                    <a:pt x="30" y="7"/>
                  </a:lnTo>
                  <a:lnTo>
                    <a:pt x="26" y="6"/>
                  </a:lnTo>
                  <a:lnTo>
                    <a:pt x="23" y="5"/>
                  </a:lnTo>
                  <a:lnTo>
                    <a:pt x="20" y="4"/>
                  </a:lnTo>
                  <a:lnTo>
                    <a:pt x="17" y="3"/>
                  </a:lnTo>
                  <a:lnTo>
                    <a:pt x="15" y="2"/>
                  </a:lnTo>
                  <a:lnTo>
                    <a:pt x="12" y="1"/>
                  </a:lnTo>
                  <a:lnTo>
                    <a:pt x="9" y="1"/>
                  </a:lnTo>
                  <a:lnTo>
                    <a:pt x="8" y="0"/>
                  </a:lnTo>
                  <a:lnTo>
                    <a:pt x="6" y="0"/>
                  </a:lnTo>
                  <a:lnTo>
                    <a:pt x="4" y="0"/>
                  </a:lnTo>
                  <a:lnTo>
                    <a:pt x="3" y="0"/>
                  </a:lnTo>
                  <a:lnTo>
                    <a:pt x="0" y="8"/>
                  </a:lnTo>
                  <a:lnTo>
                    <a:pt x="0" y="9"/>
                  </a:lnTo>
                  <a:lnTo>
                    <a:pt x="1" y="9"/>
                  </a:lnTo>
                  <a:lnTo>
                    <a:pt x="3" y="10"/>
                  </a:lnTo>
                  <a:lnTo>
                    <a:pt x="5" y="11"/>
                  </a:lnTo>
                  <a:lnTo>
                    <a:pt x="8" y="12"/>
                  </a:lnTo>
                  <a:lnTo>
                    <a:pt x="10" y="13"/>
                  </a:lnTo>
                  <a:lnTo>
                    <a:pt x="13" y="14"/>
                  </a:lnTo>
                  <a:lnTo>
                    <a:pt x="17" y="15"/>
                  </a:lnTo>
                  <a:lnTo>
                    <a:pt x="20" y="16"/>
                  </a:lnTo>
                  <a:lnTo>
                    <a:pt x="24" y="18"/>
                  </a:lnTo>
                  <a:lnTo>
                    <a:pt x="28" y="19"/>
                  </a:lnTo>
                  <a:lnTo>
                    <a:pt x="32" y="21"/>
                  </a:lnTo>
                  <a:lnTo>
                    <a:pt x="36" y="22"/>
                  </a:lnTo>
                  <a:lnTo>
                    <a:pt x="40" y="23"/>
                  </a:lnTo>
                  <a:lnTo>
                    <a:pt x="44" y="24"/>
                  </a:lnTo>
                  <a:lnTo>
                    <a:pt x="49" y="26"/>
                  </a:lnTo>
                  <a:lnTo>
                    <a:pt x="52" y="28"/>
                  </a:lnTo>
                  <a:lnTo>
                    <a:pt x="57" y="29"/>
                  </a:lnTo>
                  <a:lnTo>
                    <a:pt x="61" y="30"/>
                  </a:lnTo>
                  <a:lnTo>
                    <a:pt x="66" y="31"/>
                  </a:lnTo>
                  <a:lnTo>
                    <a:pt x="69" y="32"/>
                  </a:lnTo>
                  <a:lnTo>
                    <a:pt x="73" y="33"/>
                  </a:lnTo>
                  <a:lnTo>
                    <a:pt x="77" y="34"/>
                  </a:lnTo>
                  <a:lnTo>
                    <a:pt x="79" y="36"/>
                  </a:lnTo>
                  <a:lnTo>
                    <a:pt x="83" y="36"/>
                  </a:lnTo>
                  <a:lnTo>
                    <a:pt x="86" y="37"/>
                  </a:lnTo>
                  <a:lnTo>
                    <a:pt x="88" y="37"/>
                  </a:lnTo>
                  <a:lnTo>
                    <a:pt x="90" y="37"/>
                  </a:lnTo>
                  <a:lnTo>
                    <a:pt x="92" y="38"/>
                  </a:lnTo>
                  <a:lnTo>
                    <a:pt x="93" y="37"/>
                  </a:lnTo>
                  <a:lnTo>
                    <a:pt x="94" y="37"/>
                  </a:lnTo>
                  <a:lnTo>
                    <a:pt x="94" y="36"/>
                  </a:lnTo>
                  <a:lnTo>
                    <a:pt x="95" y="36"/>
                  </a:lnTo>
                  <a:lnTo>
                    <a:pt x="95" y="35"/>
                  </a:lnTo>
                  <a:lnTo>
                    <a:pt x="93" y="32"/>
                  </a:lnTo>
                </a:path>
              </a:pathLst>
            </a:custGeom>
            <a:solidFill>
              <a:srgbClr val="B2B2B2"/>
            </a:solidFill>
            <a:ln w="12700" cap="rnd">
              <a:noFill/>
              <a:round/>
              <a:headEnd/>
              <a:tailEnd/>
            </a:ln>
          </p:spPr>
          <p:txBody>
            <a:bodyPr/>
            <a:lstStyle/>
            <a:p>
              <a:endParaRPr lang="en-US"/>
            </a:p>
          </p:txBody>
        </p:sp>
        <p:sp>
          <p:nvSpPr>
            <p:cNvPr id="47254" name="Freeform 119"/>
            <p:cNvSpPr>
              <a:spLocks noChangeAspect="1"/>
            </p:cNvSpPr>
            <p:nvPr/>
          </p:nvSpPr>
          <p:spPr bwMode="auto">
            <a:xfrm>
              <a:off x="245" y="1507"/>
              <a:ext cx="94" cy="37"/>
            </a:xfrm>
            <a:custGeom>
              <a:avLst/>
              <a:gdLst>
                <a:gd name="T0" fmla="*/ 91 w 94"/>
                <a:gd name="T1" fmla="*/ 31 h 37"/>
                <a:gd name="T2" fmla="*/ 87 w 94"/>
                <a:gd name="T3" fmla="*/ 28 h 37"/>
                <a:gd name="T4" fmla="*/ 83 w 94"/>
                <a:gd name="T5" fmla="*/ 26 h 37"/>
                <a:gd name="T6" fmla="*/ 76 w 94"/>
                <a:gd name="T7" fmla="*/ 23 h 37"/>
                <a:gd name="T8" fmla="*/ 70 w 94"/>
                <a:gd name="T9" fmla="*/ 21 h 37"/>
                <a:gd name="T10" fmla="*/ 63 w 94"/>
                <a:gd name="T11" fmla="*/ 18 h 37"/>
                <a:gd name="T12" fmla="*/ 56 w 94"/>
                <a:gd name="T13" fmla="*/ 15 h 37"/>
                <a:gd name="T14" fmla="*/ 49 w 94"/>
                <a:gd name="T15" fmla="*/ 13 h 37"/>
                <a:gd name="T16" fmla="*/ 41 w 94"/>
                <a:gd name="T17" fmla="*/ 11 h 37"/>
                <a:gd name="T18" fmla="*/ 33 w 94"/>
                <a:gd name="T19" fmla="*/ 8 h 37"/>
                <a:gd name="T20" fmla="*/ 27 w 94"/>
                <a:gd name="T21" fmla="*/ 6 h 37"/>
                <a:gd name="T22" fmla="*/ 20 w 94"/>
                <a:gd name="T23" fmla="*/ 4 h 37"/>
                <a:gd name="T24" fmla="*/ 15 w 94"/>
                <a:gd name="T25" fmla="*/ 3 h 37"/>
                <a:gd name="T26" fmla="*/ 9 w 94"/>
                <a:gd name="T27" fmla="*/ 1 h 37"/>
                <a:gd name="T28" fmla="*/ 6 w 94"/>
                <a:gd name="T29" fmla="*/ 0 h 37"/>
                <a:gd name="T30" fmla="*/ 4 w 94"/>
                <a:gd name="T31" fmla="*/ 0 h 37"/>
                <a:gd name="T32" fmla="*/ 0 w 94"/>
                <a:gd name="T33" fmla="*/ 9 h 37"/>
                <a:gd name="T34" fmla="*/ 3 w 94"/>
                <a:gd name="T35" fmla="*/ 10 h 37"/>
                <a:gd name="T36" fmla="*/ 8 w 94"/>
                <a:gd name="T37" fmla="*/ 12 h 37"/>
                <a:gd name="T38" fmla="*/ 13 w 94"/>
                <a:gd name="T39" fmla="*/ 14 h 37"/>
                <a:gd name="T40" fmla="*/ 20 w 94"/>
                <a:gd name="T41" fmla="*/ 16 h 37"/>
                <a:gd name="T42" fmla="*/ 27 w 94"/>
                <a:gd name="T43" fmla="*/ 19 h 37"/>
                <a:gd name="T44" fmla="*/ 35 w 94"/>
                <a:gd name="T45" fmla="*/ 21 h 37"/>
                <a:gd name="T46" fmla="*/ 43 w 94"/>
                <a:gd name="T47" fmla="*/ 24 h 37"/>
                <a:gd name="T48" fmla="*/ 52 w 94"/>
                <a:gd name="T49" fmla="*/ 27 h 37"/>
                <a:gd name="T50" fmla="*/ 59 w 94"/>
                <a:gd name="T51" fmla="*/ 29 h 37"/>
                <a:gd name="T52" fmla="*/ 67 w 94"/>
                <a:gd name="T53" fmla="*/ 31 h 37"/>
                <a:gd name="T54" fmla="*/ 75 w 94"/>
                <a:gd name="T55" fmla="*/ 34 h 37"/>
                <a:gd name="T56" fmla="*/ 81 w 94"/>
                <a:gd name="T57" fmla="*/ 36 h 37"/>
                <a:gd name="T58" fmla="*/ 85 w 94"/>
                <a:gd name="T59" fmla="*/ 36 h 37"/>
                <a:gd name="T60" fmla="*/ 89 w 94"/>
                <a:gd name="T61" fmla="*/ 36 h 37"/>
                <a:gd name="T62" fmla="*/ 92 w 94"/>
                <a:gd name="T63" fmla="*/ 35 h 37"/>
                <a:gd name="T64" fmla="*/ 93 w 94"/>
                <a:gd name="T65" fmla="*/ 35 h 37"/>
                <a:gd name="T66" fmla="*/ 92 w 94"/>
                <a:gd name="T67" fmla="*/ 34 h 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4"/>
                <a:gd name="T103" fmla="*/ 0 h 37"/>
                <a:gd name="T104" fmla="*/ 94 w 94"/>
                <a:gd name="T105" fmla="*/ 37 h 3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4" h="37">
                  <a:moveTo>
                    <a:pt x="92" y="34"/>
                  </a:moveTo>
                  <a:lnTo>
                    <a:pt x="91" y="31"/>
                  </a:lnTo>
                  <a:lnTo>
                    <a:pt x="89" y="30"/>
                  </a:lnTo>
                  <a:lnTo>
                    <a:pt x="87" y="28"/>
                  </a:lnTo>
                  <a:lnTo>
                    <a:pt x="84" y="28"/>
                  </a:lnTo>
                  <a:lnTo>
                    <a:pt x="83" y="26"/>
                  </a:lnTo>
                  <a:lnTo>
                    <a:pt x="79" y="24"/>
                  </a:lnTo>
                  <a:lnTo>
                    <a:pt x="76" y="23"/>
                  </a:lnTo>
                  <a:lnTo>
                    <a:pt x="74" y="21"/>
                  </a:lnTo>
                  <a:lnTo>
                    <a:pt x="70" y="21"/>
                  </a:lnTo>
                  <a:lnTo>
                    <a:pt x="67" y="19"/>
                  </a:lnTo>
                  <a:lnTo>
                    <a:pt x="63" y="18"/>
                  </a:lnTo>
                  <a:lnTo>
                    <a:pt x="59" y="16"/>
                  </a:lnTo>
                  <a:lnTo>
                    <a:pt x="56" y="15"/>
                  </a:lnTo>
                  <a:lnTo>
                    <a:pt x="51" y="14"/>
                  </a:lnTo>
                  <a:lnTo>
                    <a:pt x="49" y="13"/>
                  </a:lnTo>
                  <a:lnTo>
                    <a:pt x="44" y="12"/>
                  </a:lnTo>
                  <a:lnTo>
                    <a:pt x="41" y="11"/>
                  </a:lnTo>
                  <a:lnTo>
                    <a:pt x="37" y="9"/>
                  </a:lnTo>
                  <a:lnTo>
                    <a:pt x="33" y="8"/>
                  </a:lnTo>
                  <a:lnTo>
                    <a:pt x="30" y="7"/>
                  </a:lnTo>
                  <a:lnTo>
                    <a:pt x="27" y="6"/>
                  </a:lnTo>
                  <a:lnTo>
                    <a:pt x="23" y="5"/>
                  </a:lnTo>
                  <a:lnTo>
                    <a:pt x="20" y="4"/>
                  </a:lnTo>
                  <a:lnTo>
                    <a:pt x="17" y="4"/>
                  </a:lnTo>
                  <a:lnTo>
                    <a:pt x="15" y="3"/>
                  </a:lnTo>
                  <a:lnTo>
                    <a:pt x="12" y="2"/>
                  </a:lnTo>
                  <a:lnTo>
                    <a:pt x="9" y="1"/>
                  </a:lnTo>
                  <a:lnTo>
                    <a:pt x="8" y="0"/>
                  </a:lnTo>
                  <a:lnTo>
                    <a:pt x="6" y="0"/>
                  </a:lnTo>
                  <a:lnTo>
                    <a:pt x="5" y="0"/>
                  </a:lnTo>
                  <a:lnTo>
                    <a:pt x="4" y="0"/>
                  </a:lnTo>
                  <a:lnTo>
                    <a:pt x="3" y="0"/>
                  </a:lnTo>
                  <a:lnTo>
                    <a:pt x="0" y="9"/>
                  </a:lnTo>
                  <a:lnTo>
                    <a:pt x="1" y="9"/>
                  </a:lnTo>
                  <a:lnTo>
                    <a:pt x="3" y="10"/>
                  </a:lnTo>
                  <a:lnTo>
                    <a:pt x="6" y="11"/>
                  </a:lnTo>
                  <a:lnTo>
                    <a:pt x="8" y="12"/>
                  </a:lnTo>
                  <a:lnTo>
                    <a:pt x="10" y="13"/>
                  </a:lnTo>
                  <a:lnTo>
                    <a:pt x="13" y="14"/>
                  </a:lnTo>
                  <a:lnTo>
                    <a:pt x="16" y="15"/>
                  </a:lnTo>
                  <a:lnTo>
                    <a:pt x="20" y="16"/>
                  </a:lnTo>
                  <a:lnTo>
                    <a:pt x="23" y="17"/>
                  </a:lnTo>
                  <a:lnTo>
                    <a:pt x="27" y="19"/>
                  </a:lnTo>
                  <a:lnTo>
                    <a:pt x="31" y="21"/>
                  </a:lnTo>
                  <a:lnTo>
                    <a:pt x="35" y="21"/>
                  </a:lnTo>
                  <a:lnTo>
                    <a:pt x="40" y="23"/>
                  </a:lnTo>
                  <a:lnTo>
                    <a:pt x="43" y="24"/>
                  </a:lnTo>
                  <a:lnTo>
                    <a:pt x="48" y="25"/>
                  </a:lnTo>
                  <a:lnTo>
                    <a:pt x="52" y="27"/>
                  </a:lnTo>
                  <a:lnTo>
                    <a:pt x="56" y="28"/>
                  </a:lnTo>
                  <a:lnTo>
                    <a:pt x="59" y="29"/>
                  </a:lnTo>
                  <a:lnTo>
                    <a:pt x="64" y="30"/>
                  </a:lnTo>
                  <a:lnTo>
                    <a:pt x="67" y="31"/>
                  </a:lnTo>
                  <a:lnTo>
                    <a:pt x="71" y="33"/>
                  </a:lnTo>
                  <a:lnTo>
                    <a:pt x="75" y="34"/>
                  </a:lnTo>
                  <a:lnTo>
                    <a:pt x="78" y="34"/>
                  </a:lnTo>
                  <a:lnTo>
                    <a:pt x="81" y="36"/>
                  </a:lnTo>
                  <a:lnTo>
                    <a:pt x="84" y="36"/>
                  </a:lnTo>
                  <a:lnTo>
                    <a:pt x="85" y="36"/>
                  </a:lnTo>
                  <a:lnTo>
                    <a:pt x="88" y="36"/>
                  </a:lnTo>
                  <a:lnTo>
                    <a:pt x="89" y="36"/>
                  </a:lnTo>
                  <a:lnTo>
                    <a:pt x="91" y="36"/>
                  </a:lnTo>
                  <a:lnTo>
                    <a:pt x="92" y="35"/>
                  </a:lnTo>
                  <a:lnTo>
                    <a:pt x="92" y="36"/>
                  </a:lnTo>
                  <a:lnTo>
                    <a:pt x="93" y="35"/>
                  </a:lnTo>
                  <a:lnTo>
                    <a:pt x="92" y="35"/>
                  </a:lnTo>
                  <a:lnTo>
                    <a:pt x="92" y="34"/>
                  </a:lnTo>
                </a:path>
              </a:pathLst>
            </a:custGeom>
            <a:solidFill>
              <a:srgbClr val="A6A6A6"/>
            </a:solidFill>
            <a:ln w="12700" cap="rnd">
              <a:noFill/>
              <a:round/>
              <a:headEnd/>
              <a:tailEnd/>
            </a:ln>
          </p:spPr>
          <p:txBody>
            <a:bodyPr/>
            <a:lstStyle/>
            <a:p>
              <a:endParaRPr lang="en-US"/>
            </a:p>
          </p:txBody>
        </p:sp>
        <p:sp>
          <p:nvSpPr>
            <p:cNvPr id="47255" name="Freeform 120"/>
            <p:cNvSpPr>
              <a:spLocks noChangeAspect="1"/>
            </p:cNvSpPr>
            <p:nvPr/>
          </p:nvSpPr>
          <p:spPr bwMode="auto">
            <a:xfrm>
              <a:off x="248" y="1508"/>
              <a:ext cx="89" cy="36"/>
            </a:xfrm>
            <a:custGeom>
              <a:avLst/>
              <a:gdLst>
                <a:gd name="T0" fmla="*/ 87 w 89"/>
                <a:gd name="T1" fmla="*/ 30 h 36"/>
                <a:gd name="T2" fmla="*/ 83 w 89"/>
                <a:gd name="T3" fmla="*/ 27 h 36"/>
                <a:gd name="T4" fmla="*/ 79 w 89"/>
                <a:gd name="T5" fmla="*/ 25 h 36"/>
                <a:gd name="T6" fmla="*/ 73 w 89"/>
                <a:gd name="T7" fmla="*/ 22 h 36"/>
                <a:gd name="T8" fmla="*/ 67 w 89"/>
                <a:gd name="T9" fmla="*/ 19 h 36"/>
                <a:gd name="T10" fmla="*/ 61 w 89"/>
                <a:gd name="T11" fmla="*/ 17 h 36"/>
                <a:gd name="T12" fmla="*/ 53 w 89"/>
                <a:gd name="T13" fmla="*/ 14 h 36"/>
                <a:gd name="T14" fmla="*/ 46 w 89"/>
                <a:gd name="T15" fmla="*/ 12 h 36"/>
                <a:gd name="T16" fmla="*/ 38 w 89"/>
                <a:gd name="T17" fmla="*/ 9 h 36"/>
                <a:gd name="T18" fmla="*/ 32 w 89"/>
                <a:gd name="T19" fmla="*/ 8 h 36"/>
                <a:gd name="T20" fmla="*/ 25 w 89"/>
                <a:gd name="T21" fmla="*/ 5 h 36"/>
                <a:gd name="T22" fmla="*/ 19 w 89"/>
                <a:gd name="T23" fmla="*/ 4 h 36"/>
                <a:gd name="T24" fmla="*/ 14 w 89"/>
                <a:gd name="T25" fmla="*/ 2 h 36"/>
                <a:gd name="T26" fmla="*/ 8 w 89"/>
                <a:gd name="T27" fmla="*/ 1 h 36"/>
                <a:gd name="T28" fmla="*/ 6 w 89"/>
                <a:gd name="T29" fmla="*/ 0 h 36"/>
                <a:gd name="T30" fmla="*/ 3 w 89"/>
                <a:gd name="T31" fmla="*/ 0 h 36"/>
                <a:gd name="T32" fmla="*/ 0 w 89"/>
                <a:gd name="T33" fmla="*/ 9 h 36"/>
                <a:gd name="T34" fmla="*/ 4 w 89"/>
                <a:gd name="T35" fmla="*/ 10 h 36"/>
                <a:gd name="T36" fmla="*/ 9 w 89"/>
                <a:gd name="T37" fmla="*/ 12 h 36"/>
                <a:gd name="T38" fmla="*/ 15 w 89"/>
                <a:gd name="T39" fmla="*/ 15 h 36"/>
                <a:gd name="T40" fmla="*/ 22 w 89"/>
                <a:gd name="T41" fmla="*/ 17 h 36"/>
                <a:gd name="T42" fmla="*/ 29 w 89"/>
                <a:gd name="T43" fmla="*/ 19 h 36"/>
                <a:gd name="T44" fmla="*/ 37 w 89"/>
                <a:gd name="T45" fmla="*/ 22 h 36"/>
                <a:gd name="T46" fmla="*/ 45 w 89"/>
                <a:gd name="T47" fmla="*/ 25 h 36"/>
                <a:gd name="T48" fmla="*/ 52 w 89"/>
                <a:gd name="T49" fmla="*/ 27 h 36"/>
                <a:gd name="T50" fmla="*/ 61 w 89"/>
                <a:gd name="T51" fmla="*/ 29 h 36"/>
                <a:gd name="T52" fmla="*/ 68 w 89"/>
                <a:gd name="T53" fmla="*/ 31 h 36"/>
                <a:gd name="T54" fmla="*/ 74 w 89"/>
                <a:gd name="T55" fmla="*/ 33 h 36"/>
                <a:gd name="T56" fmla="*/ 79 w 89"/>
                <a:gd name="T57" fmla="*/ 35 h 36"/>
                <a:gd name="T58" fmla="*/ 83 w 89"/>
                <a:gd name="T59" fmla="*/ 35 h 36"/>
                <a:gd name="T60" fmla="*/ 87 w 89"/>
                <a:gd name="T61" fmla="*/ 35 h 36"/>
                <a:gd name="T62" fmla="*/ 88 w 89"/>
                <a:gd name="T63" fmla="*/ 33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36"/>
                <a:gd name="T98" fmla="*/ 89 w 89"/>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36">
                  <a:moveTo>
                    <a:pt x="88" y="33"/>
                  </a:moveTo>
                  <a:lnTo>
                    <a:pt x="87" y="30"/>
                  </a:lnTo>
                  <a:lnTo>
                    <a:pt x="85" y="29"/>
                  </a:lnTo>
                  <a:lnTo>
                    <a:pt x="83" y="27"/>
                  </a:lnTo>
                  <a:lnTo>
                    <a:pt x="81" y="26"/>
                  </a:lnTo>
                  <a:lnTo>
                    <a:pt x="79" y="25"/>
                  </a:lnTo>
                  <a:lnTo>
                    <a:pt x="76" y="24"/>
                  </a:lnTo>
                  <a:lnTo>
                    <a:pt x="73" y="22"/>
                  </a:lnTo>
                  <a:lnTo>
                    <a:pt x="70" y="20"/>
                  </a:lnTo>
                  <a:lnTo>
                    <a:pt x="67" y="19"/>
                  </a:lnTo>
                  <a:lnTo>
                    <a:pt x="63" y="18"/>
                  </a:lnTo>
                  <a:lnTo>
                    <a:pt x="61" y="17"/>
                  </a:lnTo>
                  <a:lnTo>
                    <a:pt x="57" y="16"/>
                  </a:lnTo>
                  <a:lnTo>
                    <a:pt x="53" y="14"/>
                  </a:lnTo>
                  <a:lnTo>
                    <a:pt x="50" y="13"/>
                  </a:lnTo>
                  <a:lnTo>
                    <a:pt x="46" y="12"/>
                  </a:lnTo>
                  <a:lnTo>
                    <a:pt x="43" y="10"/>
                  </a:lnTo>
                  <a:lnTo>
                    <a:pt x="38" y="9"/>
                  </a:lnTo>
                  <a:lnTo>
                    <a:pt x="35" y="8"/>
                  </a:lnTo>
                  <a:lnTo>
                    <a:pt x="32" y="8"/>
                  </a:lnTo>
                  <a:lnTo>
                    <a:pt x="28" y="7"/>
                  </a:lnTo>
                  <a:lnTo>
                    <a:pt x="25" y="5"/>
                  </a:lnTo>
                  <a:lnTo>
                    <a:pt x="22" y="5"/>
                  </a:lnTo>
                  <a:lnTo>
                    <a:pt x="19" y="4"/>
                  </a:lnTo>
                  <a:lnTo>
                    <a:pt x="16" y="3"/>
                  </a:lnTo>
                  <a:lnTo>
                    <a:pt x="14" y="2"/>
                  </a:lnTo>
                  <a:lnTo>
                    <a:pt x="11" y="2"/>
                  </a:lnTo>
                  <a:lnTo>
                    <a:pt x="8" y="1"/>
                  </a:lnTo>
                  <a:lnTo>
                    <a:pt x="7" y="0"/>
                  </a:lnTo>
                  <a:lnTo>
                    <a:pt x="6" y="0"/>
                  </a:lnTo>
                  <a:lnTo>
                    <a:pt x="4" y="0"/>
                  </a:lnTo>
                  <a:lnTo>
                    <a:pt x="3" y="0"/>
                  </a:lnTo>
                  <a:lnTo>
                    <a:pt x="0" y="8"/>
                  </a:lnTo>
                  <a:lnTo>
                    <a:pt x="0" y="9"/>
                  </a:lnTo>
                  <a:lnTo>
                    <a:pt x="2" y="10"/>
                  </a:lnTo>
                  <a:lnTo>
                    <a:pt x="4" y="10"/>
                  </a:lnTo>
                  <a:lnTo>
                    <a:pt x="7" y="11"/>
                  </a:lnTo>
                  <a:lnTo>
                    <a:pt x="9" y="12"/>
                  </a:lnTo>
                  <a:lnTo>
                    <a:pt x="12" y="13"/>
                  </a:lnTo>
                  <a:lnTo>
                    <a:pt x="15" y="15"/>
                  </a:lnTo>
                  <a:lnTo>
                    <a:pt x="18" y="16"/>
                  </a:lnTo>
                  <a:lnTo>
                    <a:pt x="22" y="17"/>
                  </a:lnTo>
                  <a:lnTo>
                    <a:pt x="26" y="18"/>
                  </a:lnTo>
                  <a:lnTo>
                    <a:pt x="29" y="19"/>
                  </a:lnTo>
                  <a:lnTo>
                    <a:pt x="34" y="21"/>
                  </a:lnTo>
                  <a:lnTo>
                    <a:pt x="37" y="22"/>
                  </a:lnTo>
                  <a:lnTo>
                    <a:pt x="41" y="24"/>
                  </a:lnTo>
                  <a:lnTo>
                    <a:pt x="45" y="25"/>
                  </a:lnTo>
                  <a:lnTo>
                    <a:pt x="49" y="26"/>
                  </a:lnTo>
                  <a:lnTo>
                    <a:pt x="52" y="27"/>
                  </a:lnTo>
                  <a:lnTo>
                    <a:pt x="57" y="28"/>
                  </a:lnTo>
                  <a:lnTo>
                    <a:pt x="61" y="29"/>
                  </a:lnTo>
                  <a:lnTo>
                    <a:pt x="64" y="31"/>
                  </a:lnTo>
                  <a:lnTo>
                    <a:pt x="68" y="31"/>
                  </a:lnTo>
                  <a:lnTo>
                    <a:pt x="71" y="33"/>
                  </a:lnTo>
                  <a:lnTo>
                    <a:pt x="74" y="33"/>
                  </a:lnTo>
                  <a:lnTo>
                    <a:pt x="77" y="34"/>
                  </a:lnTo>
                  <a:lnTo>
                    <a:pt x="79" y="35"/>
                  </a:lnTo>
                  <a:lnTo>
                    <a:pt x="82" y="35"/>
                  </a:lnTo>
                  <a:lnTo>
                    <a:pt x="83" y="35"/>
                  </a:lnTo>
                  <a:lnTo>
                    <a:pt x="85" y="35"/>
                  </a:lnTo>
                  <a:lnTo>
                    <a:pt x="87" y="35"/>
                  </a:lnTo>
                  <a:lnTo>
                    <a:pt x="88" y="34"/>
                  </a:lnTo>
                  <a:lnTo>
                    <a:pt x="88" y="33"/>
                  </a:lnTo>
                </a:path>
              </a:pathLst>
            </a:custGeom>
            <a:solidFill>
              <a:srgbClr val="999999"/>
            </a:solidFill>
            <a:ln w="12700" cap="rnd">
              <a:noFill/>
              <a:round/>
              <a:headEnd/>
              <a:tailEnd/>
            </a:ln>
          </p:spPr>
          <p:txBody>
            <a:bodyPr/>
            <a:lstStyle/>
            <a:p>
              <a:endParaRPr lang="en-US"/>
            </a:p>
          </p:txBody>
        </p:sp>
        <p:sp>
          <p:nvSpPr>
            <p:cNvPr id="47256" name="Freeform 121"/>
            <p:cNvSpPr>
              <a:spLocks noChangeAspect="1"/>
            </p:cNvSpPr>
            <p:nvPr/>
          </p:nvSpPr>
          <p:spPr bwMode="auto">
            <a:xfrm>
              <a:off x="246" y="1509"/>
              <a:ext cx="86" cy="36"/>
            </a:xfrm>
            <a:custGeom>
              <a:avLst/>
              <a:gdLst>
                <a:gd name="T0" fmla="*/ 83 w 86"/>
                <a:gd name="T1" fmla="*/ 29 h 36"/>
                <a:gd name="T2" fmla="*/ 80 w 86"/>
                <a:gd name="T3" fmla="*/ 26 h 36"/>
                <a:gd name="T4" fmla="*/ 76 w 86"/>
                <a:gd name="T5" fmla="*/ 24 h 36"/>
                <a:gd name="T6" fmla="*/ 71 w 86"/>
                <a:gd name="T7" fmla="*/ 21 h 36"/>
                <a:gd name="T8" fmla="*/ 65 w 86"/>
                <a:gd name="T9" fmla="*/ 19 h 36"/>
                <a:gd name="T10" fmla="*/ 58 w 86"/>
                <a:gd name="T11" fmla="*/ 17 h 36"/>
                <a:gd name="T12" fmla="*/ 51 w 86"/>
                <a:gd name="T13" fmla="*/ 14 h 36"/>
                <a:gd name="T14" fmla="*/ 44 w 86"/>
                <a:gd name="T15" fmla="*/ 11 h 36"/>
                <a:gd name="T16" fmla="*/ 38 w 86"/>
                <a:gd name="T17" fmla="*/ 9 h 36"/>
                <a:gd name="T18" fmla="*/ 31 w 86"/>
                <a:gd name="T19" fmla="*/ 8 h 36"/>
                <a:gd name="T20" fmla="*/ 24 w 86"/>
                <a:gd name="T21" fmla="*/ 6 h 36"/>
                <a:gd name="T22" fmla="*/ 18 w 86"/>
                <a:gd name="T23" fmla="*/ 3 h 36"/>
                <a:gd name="T24" fmla="*/ 13 w 86"/>
                <a:gd name="T25" fmla="*/ 2 h 36"/>
                <a:gd name="T26" fmla="*/ 8 w 86"/>
                <a:gd name="T27" fmla="*/ 1 h 36"/>
                <a:gd name="T28" fmla="*/ 5 w 86"/>
                <a:gd name="T29" fmla="*/ 0 h 36"/>
                <a:gd name="T30" fmla="*/ 3 w 86"/>
                <a:gd name="T31" fmla="*/ 0 h 36"/>
                <a:gd name="T32" fmla="*/ 0 w 86"/>
                <a:gd name="T33" fmla="*/ 9 h 36"/>
                <a:gd name="T34" fmla="*/ 3 w 86"/>
                <a:gd name="T35" fmla="*/ 10 h 36"/>
                <a:gd name="T36" fmla="*/ 7 w 86"/>
                <a:gd name="T37" fmla="*/ 12 h 36"/>
                <a:gd name="T38" fmla="*/ 12 w 86"/>
                <a:gd name="T39" fmla="*/ 14 h 36"/>
                <a:gd name="T40" fmla="*/ 17 w 86"/>
                <a:gd name="T41" fmla="*/ 17 h 36"/>
                <a:gd name="T42" fmla="*/ 25 w 86"/>
                <a:gd name="T43" fmla="*/ 19 h 36"/>
                <a:gd name="T44" fmla="*/ 32 w 86"/>
                <a:gd name="T45" fmla="*/ 21 h 36"/>
                <a:gd name="T46" fmla="*/ 40 w 86"/>
                <a:gd name="T47" fmla="*/ 24 h 36"/>
                <a:gd name="T48" fmla="*/ 48 w 86"/>
                <a:gd name="T49" fmla="*/ 26 h 36"/>
                <a:gd name="T50" fmla="*/ 55 w 86"/>
                <a:gd name="T51" fmla="*/ 28 h 36"/>
                <a:gd name="T52" fmla="*/ 62 w 86"/>
                <a:gd name="T53" fmla="*/ 30 h 36"/>
                <a:gd name="T54" fmla="*/ 68 w 86"/>
                <a:gd name="T55" fmla="*/ 32 h 36"/>
                <a:gd name="T56" fmla="*/ 74 w 86"/>
                <a:gd name="T57" fmla="*/ 34 h 36"/>
                <a:gd name="T58" fmla="*/ 78 w 86"/>
                <a:gd name="T59" fmla="*/ 35 h 36"/>
                <a:gd name="T60" fmla="*/ 82 w 86"/>
                <a:gd name="T61" fmla="*/ 35 h 36"/>
                <a:gd name="T62" fmla="*/ 84 w 86"/>
                <a:gd name="T63" fmla="*/ 34 h 36"/>
                <a:gd name="T64" fmla="*/ 84 w 86"/>
                <a:gd name="T65" fmla="*/ 33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6"/>
                <a:gd name="T100" fmla="*/ 0 h 36"/>
                <a:gd name="T101" fmla="*/ 86 w 86"/>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6" h="36">
                  <a:moveTo>
                    <a:pt x="85" y="32"/>
                  </a:moveTo>
                  <a:lnTo>
                    <a:pt x="83" y="29"/>
                  </a:lnTo>
                  <a:lnTo>
                    <a:pt x="82" y="28"/>
                  </a:lnTo>
                  <a:lnTo>
                    <a:pt x="80" y="26"/>
                  </a:lnTo>
                  <a:lnTo>
                    <a:pt x="77" y="26"/>
                  </a:lnTo>
                  <a:lnTo>
                    <a:pt x="76" y="24"/>
                  </a:lnTo>
                  <a:lnTo>
                    <a:pt x="73" y="22"/>
                  </a:lnTo>
                  <a:lnTo>
                    <a:pt x="71" y="21"/>
                  </a:lnTo>
                  <a:lnTo>
                    <a:pt x="68" y="20"/>
                  </a:lnTo>
                  <a:lnTo>
                    <a:pt x="65" y="19"/>
                  </a:lnTo>
                  <a:lnTo>
                    <a:pt x="61" y="17"/>
                  </a:lnTo>
                  <a:lnTo>
                    <a:pt x="58" y="17"/>
                  </a:lnTo>
                  <a:lnTo>
                    <a:pt x="55" y="16"/>
                  </a:lnTo>
                  <a:lnTo>
                    <a:pt x="51" y="14"/>
                  </a:lnTo>
                  <a:lnTo>
                    <a:pt x="48" y="13"/>
                  </a:lnTo>
                  <a:lnTo>
                    <a:pt x="44" y="11"/>
                  </a:lnTo>
                  <a:lnTo>
                    <a:pt x="41" y="10"/>
                  </a:lnTo>
                  <a:lnTo>
                    <a:pt x="38" y="9"/>
                  </a:lnTo>
                  <a:lnTo>
                    <a:pt x="34" y="8"/>
                  </a:lnTo>
                  <a:lnTo>
                    <a:pt x="31" y="8"/>
                  </a:lnTo>
                  <a:lnTo>
                    <a:pt x="27" y="6"/>
                  </a:lnTo>
                  <a:lnTo>
                    <a:pt x="24" y="6"/>
                  </a:lnTo>
                  <a:lnTo>
                    <a:pt x="21" y="5"/>
                  </a:lnTo>
                  <a:lnTo>
                    <a:pt x="18" y="3"/>
                  </a:lnTo>
                  <a:lnTo>
                    <a:pt x="16" y="3"/>
                  </a:lnTo>
                  <a:lnTo>
                    <a:pt x="13" y="2"/>
                  </a:lnTo>
                  <a:lnTo>
                    <a:pt x="10" y="2"/>
                  </a:lnTo>
                  <a:lnTo>
                    <a:pt x="8" y="1"/>
                  </a:lnTo>
                  <a:lnTo>
                    <a:pt x="7" y="0"/>
                  </a:lnTo>
                  <a:lnTo>
                    <a:pt x="5" y="0"/>
                  </a:lnTo>
                  <a:lnTo>
                    <a:pt x="4" y="0"/>
                  </a:lnTo>
                  <a:lnTo>
                    <a:pt x="3" y="0"/>
                  </a:lnTo>
                  <a:lnTo>
                    <a:pt x="2" y="0"/>
                  </a:lnTo>
                  <a:lnTo>
                    <a:pt x="0" y="9"/>
                  </a:lnTo>
                  <a:lnTo>
                    <a:pt x="1" y="10"/>
                  </a:lnTo>
                  <a:lnTo>
                    <a:pt x="3" y="10"/>
                  </a:lnTo>
                  <a:lnTo>
                    <a:pt x="5" y="11"/>
                  </a:lnTo>
                  <a:lnTo>
                    <a:pt x="7" y="12"/>
                  </a:lnTo>
                  <a:lnTo>
                    <a:pt x="9" y="13"/>
                  </a:lnTo>
                  <a:lnTo>
                    <a:pt x="12" y="14"/>
                  </a:lnTo>
                  <a:lnTo>
                    <a:pt x="15" y="16"/>
                  </a:lnTo>
                  <a:lnTo>
                    <a:pt x="17" y="17"/>
                  </a:lnTo>
                  <a:lnTo>
                    <a:pt x="21" y="17"/>
                  </a:lnTo>
                  <a:lnTo>
                    <a:pt x="25" y="19"/>
                  </a:lnTo>
                  <a:lnTo>
                    <a:pt x="28" y="20"/>
                  </a:lnTo>
                  <a:lnTo>
                    <a:pt x="32" y="21"/>
                  </a:lnTo>
                  <a:lnTo>
                    <a:pt x="35" y="23"/>
                  </a:lnTo>
                  <a:lnTo>
                    <a:pt x="40" y="24"/>
                  </a:lnTo>
                  <a:lnTo>
                    <a:pt x="43" y="25"/>
                  </a:lnTo>
                  <a:lnTo>
                    <a:pt x="48" y="26"/>
                  </a:lnTo>
                  <a:lnTo>
                    <a:pt x="51" y="27"/>
                  </a:lnTo>
                  <a:lnTo>
                    <a:pt x="55" y="28"/>
                  </a:lnTo>
                  <a:lnTo>
                    <a:pt x="59" y="30"/>
                  </a:lnTo>
                  <a:lnTo>
                    <a:pt x="62" y="30"/>
                  </a:lnTo>
                  <a:lnTo>
                    <a:pt x="65" y="32"/>
                  </a:lnTo>
                  <a:lnTo>
                    <a:pt x="68" y="32"/>
                  </a:lnTo>
                  <a:lnTo>
                    <a:pt x="71" y="34"/>
                  </a:lnTo>
                  <a:lnTo>
                    <a:pt x="74" y="34"/>
                  </a:lnTo>
                  <a:lnTo>
                    <a:pt x="76" y="34"/>
                  </a:lnTo>
                  <a:lnTo>
                    <a:pt x="78" y="35"/>
                  </a:lnTo>
                  <a:lnTo>
                    <a:pt x="80" y="35"/>
                  </a:lnTo>
                  <a:lnTo>
                    <a:pt x="82" y="35"/>
                  </a:lnTo>
                  <a:lnTo>
                    <a:pt x="83" y="34"/>
                  </a:lnTo>
                  <a:lnTo>
                    <a:pt x="84" y="34"/>
                  </a:lnTo>
                  <a:lnTo>
                    <a:pt x="85" y="33"/>
                  </a:lnTo>
                  <a:lnTo>
                    <a:pt x="84" y="33"/>
                  </a:lnTo>
                  <a:lnTo>
                    <a:pt x="85" y="32"/>
                  </a:lnTo>
                </a:path>
              </a:pathLst>
            </a:custGeom>
            <a:solidFill>
              <a:srgbClr val="8C8C8C"/>
            </a:solidFill>
            <a:ln w="12700" cap="rnd">
              <a:noFill/>
              <a:round/>
              <a:headEnd/>
              <a:tailEnd/>
            </a:ln>
          </p:spPr>
          <p:txBody>
            <a:bodyPr/>
            <a:lstStyle/>
            <a:p>
              <a:endParaRPr lang="en-US"/>
            </a:p>
          </p:txBody>
        </p:sp>
        <p:sp>
          <p:nvSpPr>
            <p:cNvPr id="47257" name="Freeform 122"/>
            <p:cNvSpPr>
              <a:spLocks noChangeAspect="1"/>
            </p:cNvSpPr>
            <p:nvPr/>
          </p:nvSpPr>
          <p:spPr bwMode="auto">
            <a:xfrm>
              <a:off x="200" y="1389"/>
              <a:ext cx="201" cy="103"/>
            </a:xfrm>
            <a:custGeom>
              <a:avLst/>
              <a:gdLst>
                <a:gd name="T0" fmla="*/ 198 w 201"/>
                <a:gd name="T1" fmla="*/ 101 h 103"/>
                <a:gd name="T2" fmla="*/ 193 w 201"/>
                <a:gd name="T3" fmla="*/ 98 h 103"/>
                <a:gd name="T4" fmla="*/ 187 w 201"/>
                <a:gd name="T5" fmla="*/ 94 h 103"/>
                <a:gd name="T6" fmla="*/ 180 w 201"/>
                <a:gd name="T7" fmla="*/ 89 h 103"/>
                <a:gd name="T8" fmla="*/ 170 w 201"/>
                <a:gd name="T9" fmla="*/ 84 h 103"/>
                <a:gd name="T10" fmla="*/ 161 w 201"/>
                <a:gd name="T11" fmla="*/ 78 h 103"/>
                <a:gd name="T12" fmla="*/ 153 w 201"/>
                <a:gd name="T13" fmla="*/ 72 h 103"/>
                <a:gd name="T14" fmla="*/ 144 w 201"/>
                <a:gd name="T15" fmla="*/ 66 h 103"/>
                <a:gd name="T16" fmla="*/ 137 w 201"/>
                <a:gd name="T17" fmla="*/ 61 h 103"/>
                <a:gd name="T18" fmla="*/ 133 w 201"/>
                <a:gd name="T19" fmla="*/ 58 h 103"/>
                <a:gd name="T20" fmla="*/ 130 w 201"/>
                <a:gd name="T21" fmla="*/ 55 h 103"/>
                <a:gd name="T22" fmla="*/ 127 w 201"/>
                <a:gd name="T23" fmla="*/ 53 h 103"/>
                <a:gd name="T24" fmla="*/ 126 w 201"/>
                <a:gd name="T25" fmla="*/ 53 h 103"/>
                <a:gd name="T26" fmla="*/ 123 w 201"/>
                <a:gd name="T27" fmla="*/ 53 h 103"/>
                <a:gd name="T28" fmla="*/ 121 w 201"/>
                <a:gd name="T29" fmla="*/ 53 h 103"/>
                <a:gd name="T30" fmla="*/ 118 w 201"/>
                <a:gd name="T31" fmla="*/ 53 h 103"/>
                <a:gd name="T32" fmla="*/ 114 w 201"/>
                <a:gd name="T33" fmla="*/ 52 h 103"/>
                <a:gd name="T34" fmla="*/ 109 w 201"/>
                <a:gd name="T35" fmla="*/ 51 h 103"/>
                <a:gd name="T36" fmla="*/ 101 w 201"/>
                <a:gd name="T37" fmla="*/ 50 h 103"/>
                <a:gd name="T38" fmla="*/ 92 w 201"/>
                <a:gd name="T39" fmla="*/ 48 h 103"/>
                <a:gd name="T40" fmla="*/ 83 w 201"/>
                <a:gd name="T41" fmla="*/ 45 h 103"/>
                <a:gd name="T42" fmla="*/ 73 w 201"/>
                <a:gd name="T43" fmla="*/ 42 h 103"/>
                <a:gd name="T44" fmla="*/ 62 w 201"/>
                <a:gd name="T45" fmla="*/ 38 h 103"/>
                <a:gd name="T46" fmla="*/ 50 w 201"/>
                <a:gd name="T47" fmla="*/ 33 h 103"/>
                <a:gd name="T48" fmla="*/ 43 w 201"/>
                <a:gd name="T49" fmla="*/ 29 h 103"/>
                <a:gd name="T50" fmla="*/ 39 w 201"/>
                <a:gd name="T51" fmla="*/ 26 h 103"/>
                <a:gd name="T52" fmla="*/ 34 w 201"/>
                <a:gd name="T53" fmla="*/ 23 h 103"/>
                <a:gd name="T54" fmla="*/ 28 w 201"/>
                <a:gd name="T55" fmla="*/ 19 h 103"/>
                <a:gd name="T56" fmla="*/ 22 w 201"/>
                <a:gd name="T57" fmla="*/ 15 h 103"/>
                <a:gd name="T58" fmla="*/ 17 w 201"/>
                <a:gd name="T59" fmla="*/ 10 h 103"/>
                <a:gd name="T60" fmla="*/ 10 w 201"/>
                <a:gd name="T61" fmla="*/ 7 h 103"/>
                <a:gd name="T62" fmla="*/ 6 w 201"/>
                <a:gd name="T63" fmla="*/ 4 h 103"/>
                <a:gd name="T64" fmla="*/ 1 w 201"/>
                <a:gd name="T65" fmla="*/ 1 h 103"/>
                <a:gd name="T66" fmla="*/ 0 w 201"/>
                <a:gd name="T67" fmla="*/ 1 h 103"/>
                <a:gd name="T68" fmla="*/ 1 w 201"/>
                <a:gd name="T69" fmla="*/ 3 h 103"/>
                <a:gd name="T70" fmla="*/ 1 w 201"/>
                <a:gd name="T71" fmla="*/ 6 h 103"/>
                <a:gd name="T72" fmla="*/ 2 w 201"/>
                <a:gd name="T73" fmla="*/ 9 h 103"/>
                <a:gd name="T74" fmla="*/ 1 w 201"/>
                <a:gd name="T75" fmla="*/ 12 h 103"/>
                <a:gd name="T76" fmla="*/ 2 w 201"/>
                <a:gd name="T77" fmla="*/ 15 h 103"/>
                <a:gd name="T78" fmla="*/ 2 w 201"/>
                <a:gd name="T79" fmla="*/ 18 h 103"/>
                <a:gd name="T80" fmla="*/ 3 w 201"/>
                <a:gd name="T81" fmla="*/ 20 h 103"/>
                <a:gd name="T82" fmla="*/ 4 w 201"/>
                <a:gd name="T83" fmla="*/ 22 h 103"/>
                <a:gd name="T84" fmla="*/ 4 w 201"/>
                <a:gd name="T85" fmla="*/ 24 h 103"/>
                <a:gd name="T86" fmla="*/ 6 w 201"/>
                <a:gd name="T87" fmla="*/ 25 h 10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1"/>
                <a:gd name="T133" fmla="*/ 0 h 103"/>
                <a:gd name="T134" fmla="*/ 201 w 201"/>
                <a:gd name="T135" fmla="*/ 103 h 10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1" h="103">
                  <a:moveTo>
                    <a:pt x="200" y="102"/>
                  </a:moveTo>
                  <a:lnTo>
                    <a:pt x="199" y="102"/>
                  </a:lnTo>
                  <a:lnTo>
                    <a:pt x="198" y="101"/>
                  </a:lnTo>
                  <a:lnTo>
                    <a:pt x="197" y="101"/>
                  </a:lnTo>
                  <a:lnTo>
                    <a:pt x="195" y="99"/>
                  </a:lnTo>
                  <a:lnTo>
                    <a:pt x="193" y="98"/>
                  </a:lnTo>
                  <a:lnTo>
                    <a:pt x="191" y="97"/>
                  </a:lnTo>
                  <a:lnTo>
                    <a:pt x="190" y="96"/>
                  </a:lnTo>
                  <a:lnTo>
                    <a:pt x="187" y="94"/>
                  </a:lnTo>
                  <a:lnTo>
                    <a:pt x="184" y="93"/>
                  </a:lnTo>
                  <a:lnTo>
                    <a:pt x="181" y="91"/>
                  </a:lnTo>
                  <a:lnTo>
                    <a:pt x="180" y="89"/>
                  </a:lnTo>
                  <a:lnTo>
                    <a:pt x="176" y="87"/>
                  </a:lnTo>
                  <a:lnTo>
                    <a:pt x="172" y="85"/>
                  </a:lnTo>
                  <a:lnTo>
                    <a:pt x="170" y="84"/>
                  </a:lnTo>
                  <a:lnTo>
                    <a:pt x="167" y="82"/>
                  </a:lnTo>
                  <a:lnTo>
                    <a:pt x="164" y="79"/>
                  </a:lnTo>
                  <a:lnTo>
                    <a:pt x="161" y="78"/>
                  </a:lnTo>
                  <a:lnTo>
                    <a:pt x="158" y="76"/>
                  </a:lnTo>
                  <a:lnTo>
                    <a:pt x="154" y="74"/>
                  </a:lnTo>
                  <a:lnTo>
                    <a:pt x="153" y="72"/>
                  </a:lnTo>
                  <a:lnTo>
                    <a:pt x="149" y="70"/>
                  </a:lnTo>
                  <a:lnTo>
                    <a:pt x="146" y="68"/>
                  </a:lnTo>
                  <a:lnTo>
                    <a:pt x="144" y="66"/>
                  </a:lnTo>
                  <a:lnTo>
                    <a:pt x="142" y="65"/>
                  </a:lnTo>
                  <a:lnTo>
                    <a:pt x="139" y="63"/>
                  </a:lnTo>
                  <a:lnTo>
                    <a:pt x="137" y="61"/>
                  </a:lnTo>
                  <a:lnTo>
                    <a:pt x="136" y="60"/>
                  </a:lnTo>
                  <a:lnTo>
                    <a:pt x="134" y="59"/>
                  </a:lnTo>
                  <a:lnTo>
                    <a:pt x="133" y="58"/>
                  </a:lnTo>
                  <a:lnTo>
                    <a:pt x="132" y="57"/>
                  </a:lnTo>
                  <a:lnTo>
                    <a:pt x="131" y="56"/>
                  </a:lnTo>
                  <a:lnTo>
                    <a:pt x="130" y="55"/>
                  </a:lnTo>
                  <a:lnTo>
                    <a:pt x="129" y="54"/>
                  </a:lnTo>
                  <a:lnTo>
                    <a:pt x="128" y="54"/>
                  </a:lnTo>
                  <a:lnTo>
                    <a:pt x="127" y="53"/>
                  </a:lnTo>
                  <a:lnTo>
                    <a:pt x="127" y="54"/>
                  </a:lnTo>
                  <a:lnTo>
                    <a:pt x="126" y="54"/>
                  </a:lnTo>
                  <a:lnTo>
                    <a:pt x="126" y="53"/>
                  </a:lnTo>
                  <a:lnTo>
                    <a:pt x="124" y="53"/>
                  </a:lnTo>
                  <a:lnTo>
                    <a:pt x="123" y="54"/>
                  </a:lnTo>
                  <a:lnTo>
                    <a:pt x="123" y="53"/>
                  </a:lnTo>
                  <a:lnTo>
                    <a:pt x="122" y="54"/>
                  </a:lnTo>
                  <a:lnTo>
                    <a:pt x="121" y="54"/>
                  </a:lnTo>
                  <a:lnTo>
                    <a:pt x="121" y="53"/>
                  </a:lnTo>
                  <a:lnTo>
                    <a:pt x="120" y="54"/>
                  </a:lnTo>
                  <a:lnTo>
                    <a:pt x="119" y="53"/>
                  </a:lnTo>
                  <a:lnTo>
                    <a:pt x="118" y="53"/>
                  </a:lnTo>
                  <a:lnTo>
                    <a:pt x="117" y="53"/>
                  </a:lnTo>
                  <a:lnTo>
                    <a:pt x="115" y="53"/>
                  </a:lnTo>
                  <a:lnTo>
                    <a:pt x="114" y="52"/>
                  </a:lnTo>
                  <a:lnTo>
                    <a:pt x="112" y="52"/>
                  </a:lnTo>
                  <a:lnTo>
                    <a:pt x="109" y="52"/>
                  </a:lnTo>
                  <a:lnTo>
                    <a:pt x="109" y="51"/>
                  </a:lnTo>
                  <a:lnTo>
                    <a:pt x="106" y="51"/>
                  </a:lnTo>
                  <a:lnTo>
                    <a:pt x="103" y="51"/>
                  </a:lnTo>
                  <a:lnTo>
                    <a:pt x="101" y="50"/>
                  </a:lnTo>
                  <a:lnTo>
                    <a:pt x="99" y="50"/>
                  </a:lnTo>
                  <a:lnTo>
                    <a:pt x="96" y="49"/>
                  </a:lnTo>
                  <a:lnTo>
                    <a:pt x="92" y="48"/>
                  </a:lnTo>
                  <a:lnTo>
                    <a:pt x="90" y="47"/>
                  </a:lnTo>
                  <a:lnTo>
                    <a:pt x="87" y="46"/>
                  </a:lnTo>
                  <a:lnTo>
                    <a:pt x="83" y="45"/>
                  </a:lnTo>
                  <a:lnTo>
                    <a:pt x="81" y="44"/>
                  </a:lnTo>
                  <a:lnTo>
                    <a:pt x="77" y="43"/>
                  </a:lnTo>
                  <a:lnTo>
                    <a:pt x="73" y="42"/>
                  </a:lnTo>
                  <a:lnTo>
                    <a:pt x="70" y="41"/>
                  </a:lnTo>
                  <a:lnTo>
                    <a:pt x="65" y="39"/>
                  </a:lnTo>
                  <a:lnTo>
                    <a:pt x="62" y="38"/>
                  </a:lnTo>
                  <a:lnTo>
                    <a:pt x="58" y="36"/>
                  </a:lnTo>
                  <a:lnTo>
                    <a:pt x="54" y="34"/>
                  </a:lnTo>
                  <a:lnTo>
                    <a:pt x="50" y="33"/>
                  </a:lnTo>
                  <a:lnTo>
                    <a:pt x="45" y="31"/>
                  </a:lnTo>
                  <a:lnTo>
                    <a:pt x="44" y="30"/>
                  </a:lnTo>
                  <a:lnTo>
                    <a:pt x="43" y="29"/>
                  </a:lnTo>
                  <a:lnTo>
                    <a:pt x="42" y="28"/>
                  </a:lnTo>
                  <a:lnTo>
                    <a:pt x="40" y="27"/>
                  </a:lnTo>
                  <a:lnTo>
                    <a:pt x="39" y="26"/>
                  </a:lnTo>
                  <a:lnTo>
                    <a:pt x="37" y="25"/>
                  </a:lnTo>
                  <a:lnTo>
                    <a:pt x="36" y="25"/>
                  </a:lnTo>
                  <a:lnTo>
                    <a:pt x="34" y="23"/>
                  </a:lnTo>
                  <a:lnTo>
                    <a:pt x="32" y="22"/>
                  </a:lnTo>
                  <a:lnTo>
                    <a:pt x="30" y="21"/>
                  </a:lnTo>
                  <a:lnTo>
                    <a:pt x="28" y="19"/>
                  </a:lnTo>
                  <a:lnTo>
                    <a:pt x="27" y="18"/>
                  </a:lnTo>
                  <a:lnTo>
                    <a:pt x="24" y="16"/>
                  </a:lnTo>
                  <a:lnTo>
                    <a:pt x="22" y="15"/>
                  </a:lnTo>
                  <a:lnTo>
                    <a:pt x="20" y="13"/>
                  </a:lnTo>
                  <a:lnTo>
                    <a:pt x="18" y="12"/>
                  </a:lnTo>
                  <a:lnTo>
                    <a:pt x="17" y="10"/>
                  </a:lnTo>
                  <a:lnTo>
                    <a:pt x="14" y="9"/>
                  </a:lnTo>
                  <a:lnTo>
                    <a:pt x="12" y="8"/>
                  </a:lnTo>
                  <a:lnTo>
                    <a:pt x="10" y="7"/>
                  </a:lnTo>
                  <a:lnTo>
                    <a:pt x="9" y="6"/>
                  </a:lnTo>
                  <a:lnTo>
                    <a:pt x="7" y="5"/>
                  </a:lnTo>
                  <a:lnTo>
                    <a:pt x="6" y="4"/>
                  </a:lnTo>
                  <a:lnTo>
                    <a:pt x="4" y="3"/>
                  </a:lnTo>
                  <a:lnTo>
                    <a:pt x="3" y="2"/>
                  </a:lnTo>
                  <a:lnTo>
                    <a:pt x="1" y="1"/>
                  </a:lnTo>
                  <a:lnTo>
                    <a:pt x="0" y="1"/>
                  </a:lnTo>
                  <a:lnTo>
                    <a:pt x="0" y="0"/>
                  </a:lnTo>
                  <a:lnTo>
                    <a:pt x="0" y="1"/>
                  </a:lnTo>
                  <a:lnTo>
                    <a:pt x="0" y="2"/>
                  </a:lnTo>
                  <a:lnTo>
                    <a:pt x="0" y="3"/>
                  </a:lnTo>
                  <a:lnTo>
                    <a:pt x="1" y="3"/>
                  </a:lnTo>
                  <a:lnTo>
                    <a:pt x="1" y="4"/>
                  </a:lnTo>
                  <a:lnTo>
                    <a:pt x="1" y="5"/>
                  </a:lnTo>
                  <a:lnTo>
                    <a:pt x="1" y="6"/>
                  </a:lnTo>
                  <a:lnTo>
                    <a:pt x="1" y="7"/>
                  </a:lnTo>
                  <a:lnTo>
                    <a:pt x="1" y="8"/>
                  </a:lnTo>
                  <a:lnTo>
                    <a:pt x="2" y="9"/>
                  </a:lnTo>
                  <a:lnTo>
                    <a:pt x="1" y="10"/>
                  </a:lnTo>
                  <a:lnTo>
                    <a:pt x="2" y="11"/>
                  </a:lnTo>
                  <a:lnTo>
                    <a:pt x="1" y="12"/>
                  </a:lnTo>
                  <a:lnTo>
                    <a:pt x="1" y="13"/>
                  </a:lnTo>
                  <a:lnTo>
                    <a:pt x="2" y="14"/>
                  </a:lnTo>
                  <a:lnTo>
                    <a:pt x="2" y="15"/>
                  </a:lnTo>
                  <a:lnTo>
                    <a:pt x="1" y="16"/>
                  </a:lnTo>
                  <a:lnTo>
                    <a:pt x="2" y="17"/>
                  </a:lnTo>
                  <a:lnTo>
                    <a:pt x="2" y="18"/>
                  </a:lnTo>
                  <a:lnTo>
                    <a:pt x="2" y="19"/>
                  </a:lnTo>
                  <a:lnTo>
                    <a:pt x="3" y="19"/>
                  </a:lnTo>
                  <a:lnTo>
                    <a:pt x="3" y="20"/>
                  </a:lnTo>
                  <a:lnTo>
                    <a:pt x="3" y="21"/>
                  </a:lnTo>
                  <a:lnTo>
                    <a:pt x="3" y="22"/>
                  </a:lnTo>
                  <a:lnTo>
                    <a:pt x="4" y="22"/>
                  </a:lnTo>
                  <a:lnTo>
                    <a:pt x="3" y="22"/>
                  </a:lnTo>
                  <a:lnTo>
                    <a:pt x="4" y="23"/>
                  </a:lnTo>
                  <a:lnTo>
                    <a:pt x="4" y="24"/>
                  </a:lnTo>
                  <a:lnTo>
                    <a:pt x="5" y="24"/>
                  </a:lnTo>
                  <a:lnTo>
                    <a:pt x="5" y="25"/>
                  </a:lnTo>
                  <a:lnTo>
                    <a:pt x="6" y="25"/>
                  </a:lnTo>
                  <a:lnTo>
                    <a:pt x="32" y="35"/>
                  </a:lnTo>
                  <a:lnTo>
                    <a:pt x="200" y="102"/>
                  </a:lnTo>
                </a:path>
              </a:pathLst>
            </a:custGeom>
            <a:solidFill>
              <a:srgbClr val="999999"/>
            </a:solidFill>
            <a:ln w="12700" cap="rnd">
              <a:noFill/>
              <a:round/>
              <a:headEnd/>
              <a:tailEnd/>
            </a:ln>
          </p:spPr>
          <p:txBody>
            <a:bodyPr/>
            <a:lstStyle/>
            <a:p>
              <a:endParaRPr lang="en-US"/>
            </a:p>
          </p:txBody>
        </p:sp>
        <p:sp>
          <p:nvSpPr>
            <p:cNvPr id="47258" name="Freeform 123"/>
            <p:cNvSpPr>
              <a:spLocks noChangeAspect="1"/>
            </p:cNvSpPr>
            <p:nvPr/>
          </p:nvSpPr>
          <p:spPr bwMode="auto">
            <a:xfrm>
              <a:off x="163" y="1368"/>
              <a:ext cx="170" cy="74"/>
            </a:xfrm>
            <a:custGeom>
              <a:avLst/>
              <a:gdLst>
                <a:gd name="T0" fmla="*/ 0 w 170"/>
                <a:gd name="T1" fmla="*/ 0 h 74"/>
                <a:gd name="T2" fmla="*/ 3 w 170"/>
                <a:gd name="T3" fmla="*/ 3 h 74"/>
                <a:gd name="T4" fmla="*/ 8 w 170"/>
                <a:gd name="T5" fmla="*/ 7 h 74"/>
                <a:gd name="T6" fmla="*/ 14 w 170"/>
                <a:gd name="T7" fmla="*/ 12 h 74"/>
                <a:gd name="T8" fmla="*/ 22 w 170"/>
                <a:gd name="T9" fmla="*/ 18 h 74"/>
                <a:gd name="T10" fmla="*/ 31 w 170"/>
                <a:gd name="T11" fmla="*/ 25 h 74"/>
                <a:gd name="T12" fmla="*/ 42 w 170"/>
                <a:gd name="T13" fmla="*/ 32 h 74"/>
                <a:gd name="T14" fmla="*/ 53 w 170"/>
                <a:gd name="T15" fmla="*/ 39 h 74"/>
                <a:gd name="T16" fmla="*/ 65 w 170"/>
                <a:gd name="T17" fmla="*/ 45 h 74"/>
                <a:gd name="T18" fmla="*/ 79 w 170"/>
                <a:gd name="T19" fmla="*/ 53 h 74"/>
                <a:gd name="T20" fmla="*/ 93 w 170"/>
                <a:gd name="T21" fmla="*/ 59 h 74"/>
                <a:gd name="T22" fmla="*/ 107 w 170"/>
                <a:gd name="T23" fmla="*/ 64 h 74"/>
                <a:gd name="T24" fmla="*/ 123 w 170"/>
                <a:gd name="T25" fmla="*/ 68 h 74"/>
                <a:gd name="T26" fmla="*/ 138 w 170"/>
                <a:gd name="T27" fmla="*/ 72 h 74"/>
                <a:gd name="T28" fmla="*/ 153 w 170"/>
                <a:gd name="T29" fmla="*/ 73 h 74"/>
                <a:gd name="T30" fmla="*/ 169 w 170"/>
                <a:gd name="T31" fmla="*/ 73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0"/>
                <a:gd name="T49" fmla="*/ 0 h 74"/>
                <a:gd name="T50" fmla="*/ 170 w 170"/>
                <a:gd name="T51" fmla="*/ 74 h 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0" h="74">
                  <a:moveTo>
                    <a:pt x="0" y="0"/>
                  </a:moveTo>
                  <a:lnTo>
                    <a:pt x="3" y="3"/>
                  </a:lnTo>
                  <a:lnTo>
                    <a:pt x="8" y="7"/>
                  </a:lnTo>
                  <a:lnTo>
                    <a:pt x="14" y="12"/>
                  </a:lnTo>
                  <a:lnTo>
                    <a:pt x="22" y="18"/>
                  </a:lnTo>
                  <a:lnTo>
                    <a:pt x="31" y="25"/>
                  </a:lnTo>
                  <a:lnTo>
                    <a:pt x="42" y="32"/>
                  </a:lnTo>
                  <a:lnTo>
                    <a:pt x="53" y="39"/>
                  </a:lnTo>
                  <a:lnTo>
                    <a:pt x="65" y="45"/>
                  </a:lnTo>
                  <a:lnTo>
                    <a:pt x="79" y="53"/>
                  </a:lnTo>
                  <a:lnTo>
                    <a:pt x="93" y="59"/>
                  </a:lnTo>
                  <a:lnTo>
                    <a:pt x="107" y="64"/>
                  </a:lnTo>
                  <a:lnTo>
                    <a:pt x="123" y="68"/>
                  </a:lnTo>
                  <a:lnTo>
                    <a:pt x="138" y="72"/>
                  </a:lnTo>
                  <a:lnTo>
                    <a:pt x="153" y="73"/>
                  </a:lnTo>
                  <a:lnTo>
                    <a:pt x="169" y="73"/>
                  </a:lnTo>
                </a:path>
              </a:pathLst>
            </a:custGeom>
            <a:noFill/>
            <a:ln w="12700" cap="rnd">
              <a:solidFill>
                <a:srgbClr val="000000"/>
              </a:solidFill>
              <a:round/>
              <a:headEnd/>
              <a:tailEnd/>
            </a:ln>
          </p:spPr>
          <p:txBody>
            <a:bodyPr/>
            <a:lstStyle/>
            <a:p>
              <a:endParaRPr lang="en-US"/>
            </a:p>
          </p:txBody>
        </p:sp>
        <p:sp>
          <p:nvSpPr>
            <p:cNvPr id="47259" name="Line 124"/>
            <p:cNvSpPr>
              <a:spLocks noChangeAspect="1" noChangeShapeType="1"/>
            </p:cNvSpPr>
            <p:nvPr/>
          </p:nvSpPr>
          <p:spPr bwMode="auto">
            <a:xfrm flipH="1">
              <a:off x="394" y="1475"/>
              <a:ext cx="7" cy="16"/>
            </a:xfrm>
            <a:prstGeom prst="line">
              <a:avLst/>
            </a:prstGeom>
            <a:noFill/>
            <a:ln w="12700">
              <a:noFill/>
              <a:round/>
              <a:headEnd/>
              <a:tailEnd/>
            </a:ln>
          </p:spPr>
          <p:txBody>
            <a:bodyPr wrap="none" anchor="ctr"/>
            <a:lstStyle/>
            <a:p>
              <a:endParaRPr lang="en-US"/>
            </a:p>
          </p:txBody>
        </p:sp>
        <p:sp>
          <p:nvSpPr>
            <p:cNvPr id="47260" name="Freeform 125"/>
            <p:cNvSpPr>
              <a:spLocks noChangeAspect="1"/>
            </p:cNvSpPr>
            <p:nvPr/>
          </p:nvSpPr>
          <p:spPr bwMode="auto">
            <a:xfrm>
              <a:off x="269" y="1441"/>
              <a:ext cx="186" cy="85"/>
            </a:xfrm>
            <a:custGeom>
              <a:avLst/>
              <a:gdLst>
                <a:gd name="T0" fmla="*/ 9 w 186"/>
                <a:gd name="T1" fmla="*/ 1 h 85"/>
                <a:gd name="T2" fmla="*/ 17 w 186"/>
                <a:gd name="T3" fmla="*/ 4 h 85"/>
                <a:gd name="T4" fmla="*/ 27 w 186"/>
                <a:gd name="T5" fmla="*/ 8 h 85"/>
                <a:gd name="T6" fmla="*/ 37 w 186"/>
                <a:gd name="T7" fmla="*/ 12 h 85"/>
                <a:gd name="T8" fmla="*/ 48 w 186"/>
                <a:gd name="T9" fmla="*/ 17 h 85"/>
                <a:gd name="T10" fmla="*/ 61 w 186"/>
                <a:gd name="T11" fmla="*/ 21 h 85"/>
                <a:gd name="T12" fmla="*/ 74 w 186"/>
                <a:gd name="T13" fmla="*/ 27 h 85"/>
                <a:gd name="T14" fmla="*/ 88 w 186"/>
                <a:gd name="T15" fmla="*/ 32 h 85"/>
                <a:gd name="T16" fmla="*/ 101 w 186"/>
                <a:gd name="T17" fmla="*/ 38 h 85"/>
                <a:gd name="T18" fmla="*/ 116 w 186"/>
                <a:gd name="T19" fmla="*/ 44 h 85"/>
                <a:gd name="T20" fmla="*/ 129 w 186"/>
                <a:gd name="T21" fmla="*/ 50 h 85"/>
                <a:gd name="T22" fmla="*/ 141 w 186"/>
                <a:gd name="T23" fmla="*/ 57 h 85"/>
                <a:gd name="T24" fmla="*/ 154 w 186"/>
                <a:gd name="T25" fmla="*/ 63 h 85"/>
                <a:gd name="T26" fmla="*/ 164 w 186"/>
                <a:gd name="T27" fmla="*/ 69 h 85"/>
                <a:gd name="T28" fmla="*/ 174 w 186"/>
                <a:gd name="T29" fmla="*/ 74 h 85"/>
                <a:gd name="T30" fmla="*/ 181 w 186"/>
                <a:gd name="T31" fmla="*/ 81 h 85"/>
                <a:gd name="T32" fmla="*/ 185 w 186"/>
                <a:gd name="T33" fmla="*/ 84 h 85"/>
                <a:gd name="T34" fmla="*/ 181 w 186"/>
                <a:gd name="T35" fmla="*/ 82 h 85"/>
                <a:gd name="T36" fmla="*/ 176 w 186"/>
                <a:gd name="T37" fmla="*/ 81 h 85"/>
                <a:gd name="T38" fmla="*/ 168 w 186"/>
                <a:gd name="T39" fmla="*/ 78 h 85"/>
                <a:gd name="T40" fmla="*/ 159 w 186"/>
                <a:gd name="T41" fmla="*/ 75 h 85"/>
                <a:gd name="T42" fmla="*/ 148 w 186"/>
                <a:gd name="T43" fmla="*/ 72 h 85"/>
                <a:gd name="T44" fmla="*/ 136 w 186"/>
                <a:gd name="T45" fmla="*/ 67 h 85"/>
                <a:gd name="T46" fmla="*/ 122 w 186"/>
                <a:gd name="T47" fmla="*/ 63 h 85"/>
                <a:gd name="T48" fmla="*/ 108 w 186"/>
                <a:gd name="T49" fmla="*/ 58 h 85"/>
                <a:gd name="T50" fmla="*/ 92 w 186"/>
                <a:gd name="T51" fmla="*/ 53 h 85"/>
                <a:gd name="T52" fmla="*/ 78 w 186"/>
                <a:gd name="T53" fmla="*/ 47 h 85"/>
                <a:gd name="T54" fmla="*/ 62 w 186"/>
                <a:gd name="T55" fmla="*/ 42 h 85"/>
                <a:gd name="T56" fmla="*/ 47 w 186"/>
                <a:gd name="T57" fmla="*/ 36 h 85"/>
                <a:gd name="T58" fmla="*/ 32 w 186"/>
                <a:gd name="T59" fmla="*/ 30 h 85"/>
                <a:gd name="T60" fmla="*/ 18 w 186"/>
                <a:gd name="T61" fmla="*/ 25 h 85"/>
                <a:gd name="T62" fmla="*/ 6 w 186"/>
                <a:gd name="T63" fmla="*/ 18 h 85"/>
                <a:gd name="T64" fmla="*/ 6 w 186"/>
                <a:gd name="T65" fmla="*/ 0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85"/>
                <a:gd name="T101" fmla="*/ 186 w 186"/>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85">
                  <a:moveTo>
                    <a:pt x="6" y="0"/>
                  </a:moveTo>
                  <a:lnTo>
                    <a:pt x="9" y="1"/>
                  </a:lnTo>
                  <a:lnTo>
                    <a:pt x="13" y="2"/>
                  </a:lnTo>
                  <a:lnTo>
                    <a:pt x="17" y="4"/>
                  </a:lnTo>
                  <a:lnTo>
                    <a:pt x="21" y="6"/>
                  </a:lnTo>
                  <a:lnTo>
                    <a:pt x="27" y="8"/>
                  </a:lnTo>
                  <a:lnTo>
                    <a:pt x="31" y="9"/>
                  </a:lnTo>
                  <a:lnTo>
                    <a:pt x="37" y="12"/>
                  </a:lnTo>
                  <a:lnTo>
                    <a:pt x="42" y="14"/>
                  </a:lnTo>
                  <a:lnTo>
                    <a:pt x="48" y="17"/>
                  </a:lnTo>
                  <a:lnTo>
                    <a:pt x="55" y="18"/>
                  </a:lnTo>
                  <a:lnTo>
                    <a:pt x="61" y="21"/>
                  </a:lnTo>
                  <a:lnTo>
                    <a:pt x="68" y="24"/>
                  </a:lnTo>
                  <a:lnTo>
                    <a:pt x="74" y="27"/>
                  </a:lnTo>
                  <a:lnTo>
                    <a:pt x="81" y="29"/>
                  </a:lnTo>
                  <a:lnTo>
                    <a:pt x="88" y="32"/>
                  </a:lnTo>
                  <a:lnTo>
                    <a:pt x="95" y="35"/>
                  </a:lnTo>
                  <a:lnTo>
                    <a:pt x="101" y="38"/>
                  </a:lnTo>
                  <a:lnTo>
                    <a:pt x="109" y="42"/>
                  </a:lnTo>
                  <a:lnTo>
                    <a:pt x="116" y="44"/>
                  </a:lnTo>
                  <a:lnTo>
                    <a:pt x="122" y="47"/>
                  </a:lnTo>
                  <a:lnTo>
                    <a:pt x="129" y="50"/>
                  </a:lnTo>
                  <a:lnTo>
                    <a:pt x="136" y="54"/>
                  </a:lnTo>
                  <a:lnTo>
                    <a:pt x="141" y="57"/>
                  </a:lnTo>
                  <a:lnTo>
                    <a:pt x="148" y="60"/>
                  </a:lnTo>
                  <a:lnTo>
                    <a:pt x="154" y="63"/>
                  </a:lnTo>
                  <a:lnTo>
                    <a:pt x="159" y="65"/>
                  </a:lnTo>
                  <a:lnTo>
                    <a:pt x="164" y="69"/>
                  </a:lnTo>
                  <a:lnTo>
                    <a:pt x="169" y="72"/>
                  </a:lnTo>
                  <a:lnTo>
                    <a:pt x="174" y="74"/>
                  </a:lnTo>
                  <a:lnTo>
                    <a:pt x="177" y="77"/>
                  </a:lnTo>
                  <a:lnTo>
                    <a:pt x="181" y="81"/>
                  </a:lnTo>
                  <a:lnTo>
                    <a:pt x="185" y="83"/>
                  </a:lnTo>
                  <a:lnTo>
                    <a:pt x="185" y="84"/>
                  </a:lnTo>
                  <a:lnTo>
                    <a:pt x="183" y="83"/>
                  </a:lnTo>
                  <a:lnTo>
                    <a:pt x="181" y="82"/>
                  </a:lnTo>
                  <a:lnTo>
                    <a:pt x="179" y="81"/>
                  </a:lnTo>
                  <a:lnTo>
                    <a:pt x="176" y="81"/>
                  </a:lnTo>
                  <a:lnTo>
                    <a:pt x="173" y="79"/>
                  </a:lnTo>
                  <a:lnTo>
                    <a:pt x="168" y="78"/>
                  </a:lnTo>
                  <a:lnTo>
                    <a:pt x="165" y="76"/>
                  </a:lnTo>
                  <a:lnTo>
                    <a:pt x="159" y="75"/>
                  </a:lnTo>
                  <a:lnTo>
                    <a:pt x="154" y="74"/>
                  </a:lnTo>
                  <a:lnTo>
                    <a:pt x="148" y="72"/>
                  </a:lnTo>
                  <a:lnTo>
                    <a:pt x="142" y="70"/>
                  </a:lnTo>
                  <a:lnTo>
                    <a:pt x="136" y="67"/>
                  </a:lnTo>
                  <a:lnTo>
                    <a:pt x="129" y="65"/>
                  </a:lnTo>
                  <a:lnTo>
                    <a:pt x="122" y="63"/>
                  </a:lnTo>
                  <a:lnTo>
                    <a:pt x="115" y="61"/>
                  </a:lnTo>
                  <a:lnTo>
                    <a:pt x="108" y="58"/>
                  </a:lnTo>
                  <a:lnTo>
                    <a:pt x="101" y="56"/>
                  </a:lnTo>
                  <a:lnTo>
                    <a:pt x="92" y="53"/>
                  </a:lnTo>
                  <a:lnTo>
                    <a:pt x="85" y="50"/>
                  </a:lnTo>
                  <a:lnTo>
                    <a:pt x="78" y="47"/>
                  </a:lnTo>
                  <a:lnTo>
                    <a:pt x="70" y="45"/>
                  </a:lnTo>
                  <a:lnTo>
                    <a:pt x="62" y="42"/>
                  </a:lnTo>
                  <a:lnTo>
                    <a:pt x="55" y="39"/>
                  </a:lnTo>
                  <a:lnTo>
                    <a:pt x="47" y="36"/>
                  </a:lnTo>
                  <a:lnTo>
                    <a:pt x="40" y="33"/>
                  </a:lnTo>
                  <a:lnTo>
                    <a:pt x="32" y="30"/>
                  </a:lnTo>
                  <a:lnTo>
                    <a:pt x="26" y="28"/>
                  </a:lnTo>
                  <a:lnTo>
                    <a:pt x="18" y="25"/>
                  </a:lnTo>
                  <a:lnTo>
                    <a:pt x="12" y="21"/>
                  </a:lnTo>
                  <a:lnTo>
                    <a:pt x="6" y="18"/>
                  </a:lnTo>
                  <a:lnTo>
                    <a:pt x="0" y="16"/>
                  </a:lnTo>
                  <a:lnTo>
                    <a:pt x="6" y="0"/>
                  </a:lnTo>
                </a:path>
              </a:pathLst>
            </a:custGeom>
            <a:solidFill>
              <a:srgbClr val="BFBFBF"/>
            </a:solidFill>
            <a:ln w="12700" cap="rnd">
              <a:noFill/>
              <a:round/>
              <a:headEnd/>
              <a:tailEnd/>
            </a:ln>
          </p:spPr>
          <p:txBody>
            <a:bodyPr/>
            <a:lstStyle/>
            <a:p>
              <a:endParaRPr lang="en-US"/>
            </a:p>
          </p:txBody>
        </p:sp>
        <p:sp>
          <p:nvSpPr>
            <p:cNvPr id="47261" name="Freeform 126"/>
            <p:cNvSpPr>
              <a:spLocks noChangeAspect="1"/>
            </p:cNvSpPr>
            <p:nvPr/>
          </p:nvSpPr>
          <p:spPr bwMode="auto">
            <a:xfrm>
              <a:off x="270" y="1447"/>
              <a:ext cx="97" cy="39"/>
            </a:xfrm>
            <a:custGeom>
              <a:avLst/>
              <a:gdLst>
                <a:gd name="T0" fmla="*/ 92 w 97"/>
                <a:gd name="T1" fmla="*/ 31 h 39"/>
                <a:gd name="T2" fmla="*/ 87 w 97"/>
                <a:gd name="T3" fmla="*/ 28 h 39"/>
                <a:gd name="T4" fmla="*/ 83 w 97"/>
                <a:gd name="T5" fmla="*/ 26 h 39"/>
                <a:gd name="T6" fmla="*/ 76 w 97"/>
                <a:gd name="T7" fmla="*/ 22 h 39"/>
                <a:gd name="T8" fmla="*/ 69 w 97"/>
                <a:gd name="T9" fmla="*/ 19 h 39"/>
                <a:gd name="T10" fmla="*/ 61 w 97"/>
                <a:gd name="T11" fmla="*/ 17 h 39"/>
                <a:gd name="T12" fmla="*/ 54 w 97"/>
                <a:gd name="T13" fmla="*/ 14 h 39"/>
                <a:gd name="T14" fmla="*/ 46 w 97"/>
                <a:gd name="T15" fmla="*/ 11 h 39"/>
                <a:gd name="T16" fmla="*/ 38 w 97"/>
                <a:gd name="T17" fmla="*/ 9 h 39"/>
                <a:gd name="T18" fmla="*/ 31 w 97"/>
                <a:gd name="T19" fmla="*/ 7 h 39"/>
                <a:gd name="T20" fmla="*/ 24 w 97"/>
                <a:gd name="T21" fmla="*/ 4 h 39"/>
                <a:gd name="T22" fmla="*/ 18 w 97"/>
                <a:gd name="T23" fmla="*/ 3 h 39"/>
                <a:gd name="T24" fmla="*/ 13 w 97"/>
                <a:gd name="T25" fmla="*/ 1 h 39"/>
                <a:gd name="T26" fmla="*/ 8 w 97"/>
                <a:gd name="T27" fmla="*/ 0 h 39"/>
                <a:gd name="T28" fmla="*/ 5 w 97"/>
                <a:gd name="T29" fmla="*/ 0 h 39"/>
                <a:gd name="T30" fmla="*/ 3 w 97"/>
                <a:gd name="T31" fmla="*/ 0 h 39"/>
                <a:gd name="T32" fmla="*/ 2 w 97"/>
                <a:gd name="T33" fmla="*/ 9 h 39"/>
                <a:gd name="T34" fmla="*/ 6 w 97"/>
                <a:gd name="T35" fmla="*/ 10 h 39"/>
                <a:gd name="T36" fmla="*/ 11 w 97"/>
                <a:gd name="T37" fmla="*/ 13 h 39"/>
                <a:gd name="T38" fmla="*/ 17 w 97"/>
                <a:gd name="T39" fmla="*/ 15 h 39"/>
                <a:gd name="T40" fmla="*/ 25 w 97"/>
                <a:gd name="T41" fmla="*/ 18 h 39"/>
                <a:gd name="T42" fmla="*/ 33 w 97"/>
                <a:gd name="T43" fmla="*/ 20 h 39"/>
                <a:gd name="T44" fmla="*/ 41 w 97"/>
                <a:gd name="T45" fmla="*/ 24 h 39"/>
                <a:gd name="T46" fmla="*/ 50 w 97"/>
                <a:gd name="T47" fmla="*/ 27 h 39"/>
                <a:gd name="T48" fmla="*/ 58 w 97"/>
                <a:gd name="T49" fmla="*/ 29 h 39"/>
                <a:gd name="T50" fmla="*/ 66 w 97"/>
                <a:gd name="T51" fmla="*/ 32 h 39"/>
                <a:gd name="T52" fmla="*/ 74 w 97"/>
                <a:gd name="T53" fmla="*/ 34 h 39"/>
                <a:gd name="T54" fmla="*/ 80 w 97"/>
                <a:gd name="T55" fmla="*/ 36 h 39"/>
                <a:gd name="T56" fmla="*/ 87 w 97"/>
                <a:gd name="T57" fmla="*/ 38 h 39"/>
                <a:gd name="T58" fmla="*/ 91 w 97"/>
                <a:gd name="T59" fmla="*/ 38 h 39"/>
                <a:gd name="T60" fmla="*/ 94 w 97"/>
                <a:gd name="T61" fmla="*/ 38 h 39"/>
                <a:gd name="T62" fmla="*/ 96 w 97"/>
                <a:gd name="T63" fmla="*/ 36 h 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7"/>
                <a:gd name="T97" fmla="*/ 0 h 39"/>
                <a:gd name="T98" fmla="*/ 97 w 97"/>
                <a:gd name="T99" fmla="*/ 39 h 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7" h="39">
                  <a:moveTo>
                    <a:pt x="94" y="33"/>
                  </a:moveTo>
                  <a:lnTo>
                    <a:pt x="92" y="31"/>
                  </a:lnTo>
                  <a:lnTo>
                    <a:pt x="90" y="30"/>
                  </a:lnTo>
                  <a:lnTo>
                    <a:pt x="87" y="28"/>
                  </a:lnTo>
                  <a:lnTo>
                    <a:pt x="86" y="27"/>
                  </a:lnTo>
                  <a:lnTo>
                    <a:pt x="83" y="26"/>
                  </a:lnTo>
                  <a:lnTo>
                    <a:pt x="79" y="24"/>
                  </a:lnTo>
                  <a:lnTo>
                    <a:pt x="76" y="22"/>
                  </a:lnTo>
                  <a:lnTo>
                    <a:pt x="73" y="21"/>
                  </a:lnTo>
                  <a:lnTo>
                    <a:pt x="69" y="19"/>
                  </a:lnTo>
                  <a:lnTo>
                    <a:pt x="65" y="19"/>
                  </a:lnTo>
                  <a:lnTo>
                    <a:pt x="61" y="17"/>
                  </a:lnTo>
                  <a:lnTo>
                    <a:pt x="58" y="16"/>
                  </a:lnTo>
                  <a:lnTo>
                    <a:pt x="54" y="14"/>
                  </a:lnTo>
                  <a:lnTo>
                    <a:pt x="51" y="12"/>
                  </a:lnTo>
                  <a:lnTo>
                    <a:pt x="46" y="11"/>
                  </a:lnTo>
                  <a:lnTo>
                    <a:pt x="43" y="10"/>
                  </a:lnTo>
                  <a:lnTo>
                    <a:pt x="38" y="9"/>
                  </a:lnTo>
                  <a:lnTo>
                    <a:pt x="34" y="8"/>
                  </a:lnTo>
                  <a:lnTo>
                    <a:pt x="31" y="7"/>
                  </a:lnTo>
                  <a:lnTo>
                    <a:pt x="27" y="6"/>
                  </a:lnTo>
                  <a:lnTo>
                    <a:pt x="24" y="4"/>
                  </a:lnTo>
                  <a:lnTo>
                    <a:pt x="21" y="4"/>
                  </a:lnTo>
                  <a:lnTo>
                    <a:pt x="18" y="3"/>
                  </a:lnTo>
                  <a:lnTo>
                    <a:pt x="15" y="2"/>
                  </a:lnTo>
                  <a:lnTo>
                    <a:pt x="13" y="1"/>
                  </a:lnTo>
                  <a:lnTo>
                    <a:pt x="10" y="1"/>
                  </a:lnTo>
                  <a:lnTo>
                    <a:pt x="8" y="0"/>
                  </a:lnTo>
                  <a:lnTo>
                    <a:pt x="7" y="0"/>
                  </a:lnTo>
                  <a:lnTo>
                    <a:pt x="5" y="0"/>
                  </a:lnTo>
                  <a:lnTo>
                    <a:pt x="4" y="0"/>
                  </a:lnTo>
                  <a:lnTo>
                    <a:pt x="3" y="0"/>
                  </a:lnTo>
                  <a:lnTo>
                    <a:pt x="0" y="9"/>
                  </a:lnTo>
                  <a:lnTo>
                    <a:pt x="2" y="9"/>
                  </a:lnTo>
                  <a:lnTo>
                    <a:pt x="4" y="10"/>
                  </a:lnTo>
                  <a:lnTo>
                    <a:pt x="6" y="10"/>
                  </a:lnTo>
                  <a:lnTo>
                    <a:pt x="8" y="11"/>
                  </a:lnTo>
                  <a:lnTo>
                    <a:pt x="11" y="13"/>
                  </a:lnTo>
                  <a:lnTo>
                    <a:pt x="14" y="14"/>
                  </a:lnTo>
                  <a:lnTo>
                    <a:pt x="17" y="15"/>
                  </a:lnTo>
                  <a:lnTo>
                    <a:pt x="21" y="17"/>
                  </a:lnTo>
                  <a:lnTo>
                    <a:pt x="25" y="18"/>
                  </a:lnTo>
                  <a:lnTo>
                    <a:pt x="29" y="19"/>
                  </a:lnTo>
                  <a:lnTo>
                    <a:pt x="33" y="20"/>
                  </a:lnTo>
                  <a:lnTo>
                    <a:pt x="37" y="22"/>
                  </a:lnTo>
                  <a:lnTo>
                    <a:pt x="41" y="24"/>
                  </a:lnTo>
                  <a:lnTo>
                    <a:pt x="45" y="25"/>
                  </a:lnTo>
                  <a:lnTo>
                    <a:pt x="50" y="27"/>
                  </a:lnTo>
                  <a:lnTo>
                    <a:pt x="53" y="28"/>
                  </a:lnTo>
                  <a:lnTo>
                    <a:pt x="58" y="29"/>
                  </a:lnTo>
                  <a:lnTo>
                    <a:pt x="61" y="31"/>
                  </a:lnTo>
                  <a:lnTo>
                    <a:pt x="66" y="32"/>
                  </a:lnTo>
                  <a:lnTo>
                    <a:pt x="69" y="33"/>
                  </a:lnTo>
                  <a:lnTo>
                    <a:pt x="74" y="34"/>
                  </a:lnTo>
                  <a:lnTo>
                    <a:pt x="78" y="35"/>
                  </a:lnTo>
                  <a:lnTo>
                    <a:pt x="80" y="36"/>
                  </a:lnTo>
                  <a:lnTo>
                    <a:pt x="84" y="37"/>
                  </a:lnTo>
                  <a:lnTo>
                    <a:pt x="87" y="38"/>
                  </a:lnTo>
                  <a:lnTo>
                    <a:pt x="88" y="38"/>
                  </a:lnTo>
                  <a:lnTo>
                    <a:pt x="91" y="38"/>
                  </a:lnTo>
                  <a:lnTo>
                    <a:pt x="93" y="38"/>
                  </a:lnTo>
                  <a:lnTo>
                    <a:pt x="94" y="38"/>
                  </a:lnTo>
                  <a:lnTo>
                    <a:pt x="95" y="37"/>
                  </a:lnTo>
                  <a:lnTo>
                    <a:pt x="96" y="36"/>
                  </a:lnTo>
                  <a:lnTo>
                    <a:pt x="94" y="33"/>
                  </a:lnTo>
                </a:path>
              </a:pathLst>
            </a:custGeom>
            <a:solidFill>
              <a:srgbClr val="B2B2B2"/>
            </a:solidFill>
            <a:ln w="12700" cap="rnd">
              <a:noFill/>
              <a:round/>
              <a:headEnd/>
              <a:tailEnd/>
            </a:ln>
          </p:spPr>
          <p:txBody>
            <a:bodyPr/>
            <a:lstStyle/>
            <a:p>
              <a:endParaRPr lang="en-US"/>
            </a:p>
          </p:txBody>
        </p:sp>
        <p:sp>
          <p:nvSpPr>
            <p:cNvPr id="47262" name="Freeform 127"/>
            <p:cNvSpPr>
              <a:spLocks noChangeAspect="1"/>
            </p:cNvSpPr>
            <p:nvPr/>
          </p:nvSpPr>
          <p:spPr bwMode="auto">
            <a:xfrm>
              <a:off x="308" y="1439"/>
              <a:ext cx="74" cy="191"/>
            </a:xfrm>
            <a:custGeom>
              <a:avLst/>
              <a:gdLst>
                <a:gd name="T0" fmla="*/ 0 w 74"/>
                <a:gd name="T1" fmla="*/ 190 h 191"/>
                <a:gd name="T2" fmla="*/ 15 w 74"/>
                <a:gd name="T3" fmla="*/ 151 h 191"/>
                <a:gd name="T4" fmla="*/ 15 w 74"/>
                <a:gd name="T5" fmla="*/ 150 h 191"/>
                <a:gd name="T6" fmla="*/ 19 w 74"/>
                <a:gd name="T7" fmla="*/ 150 h 191"/>
                <a:gd name="T8" fmla="*/ 20 w 74"/>
                <a:gd name="T9" fmla="*/ 146 h 191"/>
                <a:gd name="T10" fmla="*/ 25 w 74"/>
                <a:gd name="T11" fmla="*/ 144 h 191"/>
                <a:gd name="T12" fmla="*/ 29 w 74"/>
                <a:gd name="T13" fmla="*/ 143 h 191"/>
                <a:gd name="T14" fmla="*/ 31 w 74"/>
                <a:gd name="T15" fmla="*/ 138 h 191"/>
                <a:gd name="T16" fmla="*/ 33 w 74"/>
                <a:gd name="T17" fmla="*/ 134 h 191"/>
                <a:gd name="T18" fmla="*/ 38 w 74"/>
                <a:gd name="T19" fmla="*/ 130 h 191"/>
                <a:gd name="T20" fmla="*/ 40 w 74"/>
                <a:gd name="T21" fmla="*/ 126 h 191"/>
                <a:gd name="T22" fmla="*/ 38 w 74"/>
                <a:gd name="T23" fmla="*/ 119 h 191"/>
                <a:gd name="T24" fmla="*/ 40 w 74"/>
                <a:gd name="T25" fmla="*/ 115 h 191"/>
                <a:gd name="T26" fmla="*/ 42 w 74"/>
                <a:gd name="T27" fmla="*/ 110 h 191"/>
                <a:gd name="T28" fmla="*/ 44 w 74"/>
                <a:gd name="T29" fmla="*/ 107 h 191"/>
                <a:gd name="T30" fmla="*/ 45 w 74"/>
                <a:gd name="T31" fmla="*/ 103 h 191"/>
                <a:gd name="T32" fmla="*/ 42 w 74"/>
                <a:gd name="T33" fmla="*/ 99 h 191"/>
                <a:gd name="T34" fmla="*/ 44 w 74"/>
                <a:gd name="T35" fmla="*/ 95 h 191"/>
                <a:gd name="T36" fmla="*/ 45 w 74"/>
                <a:gd name="T37" fmla="*/ 94 h 191"/>
                <a:gd name="T38" fmla="*/ 48 w 74"/>
                <a:gd name="T39" fmla="*/ 93 h 191"/>
                <a:gd name="T40" fmla="*/ 50 w 74"/>
                <a:gd name="T41" fmla="*/ 90 h 191"/>
                <a:gd name="T42" fmla="*/ 51 w 74"/>
                <a:gd name="T43" fmla="*/ 86 h 191"/>
                <a:gd name="T44" fmla="*/ 53 w 74"/>
                <a:gd name="T45" fmla="*/ 81 h 191"/>
                <a:gd name="T46" fmla="*/ 54 w 74"/>
                <a:gd name="T47" fmla="*/ 77 h 191"/>
                <a:gd name="T48" fmla="*/ 60 w 74"/>
                <a:gd name="T49" fmla="*/ 73 h 191"/>
                <a:gd name="T50" fmla="*/ 62 w 74"/>
                <a:gd name="T51" fmla="*/ 69 h 191"/>
                <a:gd name="T52" fmla="*/ 60 w 74"/>
                <a:gd name="T53" fmla="*/ 63 h 191"/>
                <a:gd name="T54" fmla="*/ 62 w 74"/>
                <a:gd name="T55" fmla="*/ 58 h 191"/>
                <a:gd name="T56" fmla="*/ 63 w 74"/>
                <a:gd name="T57" fmla="*/ 54 h 191"/>
                <a:gd name="T58" fmla="*/ 62 w 74"/>
                <a:gd name="T59" fmla="*/ 49 h 191"/>
                <a:gd name="T60" fmla="*/ 59 w 74"/>
                <a:gd name="T61" fmla="*/ 45 h 191"/>
                <a:gd name="T62" fmla="*/ 61 w 74"/>
                <a:gd name="T63" fmla="*/ 42 h 191"/>
                <a:gd name="T64" fmla="*/ 57 w 74"/>
                <a:gd name="T65" fmla="*/ 39 h 191"/>
                <a:gd name="T66" fmla="*/ 58 w 74"/>
                <a:gd name="T67" fmla="*/ 38 h 191"/>
                <a:gd name="T68" fmla="*/ 73 w 74"/>
                <a:gd name="T69" fmla="*/ 0 h 19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191"/>
                <a:gd name="T107" fmla="*/ 74 w 74"/>
                <a:gd name="T108" fmla="*/ 191 h 19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191">
                  <a:moveTo>
                    <a:pt x="0" y="190"/>
                  </a:moveTo>
                  <a:lnTo>
                    <a:pt x="15" y="151"/>
                  </a:lnTo>
                  <a:lnTo>
                    <a:pt x="15" y="150"/>
                  </a:lnTo>
                  <a:lnTo>
                    <a:pt x="19" y="150"/>
                  </a:lnTo>
                  <a:lnTo>
                    <a:pt x="20" y="146"/>
                  </a:lnTo>
                  <a:lnTo>
                    <a:pt x="25" y="144"/>
                  </a:lnTo>
                  <a:lnTo>
                    <a:pt x="29" y="143"/>
                  </a:lnTo>
                  <a:lnTo>
                    <a:pt x="31" y="138"/>
                  </a:lnTo>
                  <a:lnTo>
                    <a:pt x="33" y="134"/>
                  </a:lnTo>
                  <a:lnTo>
                    <a:pt x="38" y="130"/>
                  </a:lnTo>
                  <a:lnTo>
                    <a:pt x="40" y="126"/>
                  </a:lnTo>
                  <a:lnTo>
                    <a:pt x="38" y="119"/>
                  </a:lnTo>
                  <a:lnTo>
                    <a:pt x="40" y="115"/>
                  </a:lnTo>
                  <a:lnTo>
                    <a:pt x="42" y="110"/>
                  </a:lnTo>
                  <a:lnTo>
                    <a:pt x="44" y="107"/>
                  </a:lnTo>
                  <a:lnTo>
                    <a:pt x="45" y="103"/>
                  </a:lnTo>
                  <a:lnTo>
                    <a:pt x="42" y="99"/>
                  </a:lnTo>
                  <a:lnTo>
                    <a:pt x="44" y="95"/>
                  </a:lnTo>
                  <a:lnTo>
                    <a:pt x="45" y="94"/>
                  </a:lnTo>
                  <a:lnTo>
                    <a:pt x="48" y="93"/>
                  </a:lnTo>
                  <a:lnTo>
                    <a:pt x="50" y="90"/>
                  </a:lnTo>
                  <a:lnTo>
                    <a:pt x="51" y="86"/>
                  </a:lnTo>
                  <a:lnTo>
                    <a:pt x="53" y="81"/>
                  </a:lnTo>
                  <a:lnTo>
                    <a:pt x="54" y="77"/>
                  </a:lnTo>
                  <a:lnTo>
                    <a:pt x="60" y="73"/>
                  </a:lnTo>
                  <a:lnTo>
                    <a:pt x="62" y="69"/>
                  </a:lnTo>
                  <a:lnTo>
                    <a:pt x="60" y="63"/>
                  </a:lnTo>
                  <a:lnTo>
                    <a:pt x="62" y="58"/>
                  </a:lnTo>
                  <a:lnTo>
                    <a:pt x="63" y="54"/>
                  </a:lnTo>
                  <a:lnTo>
                    <a:pt x="62" y="49"/>
                  </a:lnTo>
                  <a:lnTo>
                    <a:pt x="59" y="45"/>
                  </a:lnTo>
                  <a:lnTo>
                    <a:pt x="61" y="42"/>
                  </a:lnTo>
                  <a:lnTo>
                    <a:pt x="57" y="39"/>
                  </a:lnTo>
                  <a:lnTo>
                    <a:pt x="58" y="38"/>
                  </a:lnTo>
                  <a:lnTo>
                    <a:pt x="73" y="0"/>
                  </a:lnTo>
                </a:path>
              </a:pathLst>
            </a:custGeom>
            <a:noFill/>
            <a:ln w="12700" cap="rnd">
              <a:solidFill>
                <a:srgbClr val="000000"/>
              </a:solidFill>
              <a:round/>
              <a:headEnd/>
              <a:tailEnd/>
            </a:ln>
          </p:spPr>
          <p:txBody>
            <a:bodyPr/>
            <a:lstStyle/>
            <a:p>
              <a:endParaRPr lang="en-US"/>
            </a:p>
          </p:txBody>
        </p:sp>
        <p:sp>
          <p:nvSpPr>
            <p:cNvPr id="47263" name="Freeform 128"/>
            <p:cNvSpPr>
              <a:spLocks noChangeAspect="1"/>
            </p:cNvSpPr>
            <p:nvPr/>
          </p:nvSpPr>
          <p:spPr bwMode="auto">
            <a:xfrm>
              <a:off x="173" y="1298"/>
              <a:ext cx="161" cy="141"/>
            </a:xfrm>
            <a:custGeom>
              <a:avLst/>
              <a:gdLst>
                <a:gd name="T0" fmla="*/ 160 w 161"/>
                <a:gd name="T1" fmla="*/ 140 h 141"/>
                <a:gd name="T2" fmla="*/ 154 w 161"/>
                <a:gd name="T3" fmla="*/ 123 h 141"/>
                <a:gd name="T4" fmla="*/ 124 w 161"/>
                <a:gd name="T5" fmla="*/ 112 h 141"/>
                <a:gd name="T6" fmla="*/ 109 w 161"/>
                <a:gd name="T7" fmla="*/ 70 h 141"/>
                <a:gd name="T8" fmla="*/ 108 w 161"/>
                <a:gd name="T9" fmla="*/ 68 h 141"/>
                <a:gd name="T10" fmla="*/ 107 w 161"/>
                <a:gd name="T11" fmla="*/ 67 h 141"/>
                <a:gd name="T12" fmla="*/ 106 w 161"/>
                <a:gd name="T13" fmla="*/ 65 h 141"/>
                <a:gd name="T14" fmla="*/ 106 w 161"/>
                <a:gd name="T15" fmla="*/ 63 h 141"/>
                <a:gd name="T16" fmla="*/ 105 w 161"/>
                <a:gd name="T17" fmla="*/ 61 h 141"/>
                <a:gd name="T18" fmla="*/ 104 w 161"/>
                <a:gd name="T19" fmla="*/ 60 h 141"/>
                <a:gd name="T20" fmla="*/ 103 w 161"/>
                <a:gd name="T21" fmla="*/ 57 h 141"/>
                <a:gd name="T22" fmla="*/ 101 w 161"/>
                <a:gd name="T23" fmla="*/ 53 h 141"/>
                <a:gd name="T24" fmla="*/ 99 w 161"/>
                <a:gd name="T25" fmla="*/ 52 h 141"/>
                <a:gd name="T26" fmla="*/ 98 w 161"/>
                <a:gd name="T27" fmla="*/ 49 h 141"/>
                <a:gd name="T28" fmla="*/ 97 w 161"/>
                <a:gd name="T29" fmla="*/ 45 h 141"/>
                <a:gd name="T30" fmla="*/ 95 w 161"/>
                <a:gd name="T31" fmla="*/ 43 h 141"/>
                <a:gd name="T32" fmla="*/ 92 w 161"/>
                <a:gd name="T33" fmla="*/ 40 h 141"/>
                <a:gd name="T34" fmla="*/ 90 w 161"/>
                <a:gd name="T35" fmla="*/ 37 h 141"/>
                <a:gd name="T36" fmla="*/ 88 w 161"/>
                <a:gd name="T37" fmla="*/ 34 h 141"/>
                <a:gd name="T38" fmla="*/ 87 w 161"/>
                <a:gd name="T39" fmla="*/ 31 h 141"/>
                <a:gd name="T40" fmla="*/ 85 w 161"/>
                <a:gd name="T41" fmla="*/ 28 h 141"/>
                <a:gd name="T42" fmla="*/ 82 w 161"/>
                <a:gd name="T43" fmla="*/ 26 h 141"/>
                <a:gd name="T44" fmla="*/ 80 w 161"/>
                <a:gd name="T45" fmla="*/ 23 h 141"/>
                <a:gd name="T46" fmla="*/ 78 w 161"/>
                <a:gd name="T47" fmla="*/ 20 h 141"/>
                <a:gd name="T48" fmla="*/ 75 w 161"/>
                <a:gd name="T49" fmla="*/ 17 h 141"/>
                <a:gd name="T50" fmla="*/ 73 w 161"/>
                <a:gd name="T51" fmla="*/ 16 h 141"/>
                <a:gd name="T52" fmla="*/ 71 w 161"/>
                <a:gd name="T53" fmla="*/ 13 h 141"/>
                <a:gd name="T54" fmla="*/ 69 w 161"/>
                <a:gd name="T55" fmla="*/ 11 h 141"/>
                <a:gd name="T56" fmla="*/ 66 w 161"/>
                <a:gd name="T57" fmla="*/ 9 h 141"/>
                <a:gd name="T58" fmla="*/ 63 w 161"/>
                <a:gd name="T59" fmla="*/ 8 h 141"/>
                <a:gd name="T60" fmla="*/ 61 w 161"/>
                <a:gd name="T61" fmla="*/ 7 h 141"/>
                <a:gd name="T62" fmla="*/ 59 w 161"/>
                <a:gd name="T63" fmla="*/ 6 h 141"/>
                <a:gd name="T64" fmla="*/ 56 w 161"/>
                <a:gd name="T65" fmla="*/ 5 h 141"/>
                <a:gd name="T66" fmla="*/ 53 w 161"/>
                <a:gd name="T67" fmla="*/ 5 h 141"/>
                <a:gd name="T68" fmla="*/ 51 w 161"/>
                <a:gd name="T69" fmla="*/ 5 h 141"/>
                <a:gd name="T70" fmla="*/ 49 w 161"/>
                <a:gd name="T71" fmla="*/ 4 h 141"/>
                <a:gd name="T72" fmla="*/ 46 w 161"/>
                <a:gd name="T73" fmla="*/ 4 h 141"/>
                <a:gd name="T74" fmla="*/ 44 w 161"/>
                <a:gd name="T75" fmla="*/ 4 h 141"/>
                <a:gd name="T76" fmla="*/ 42 w 161"/>
                <a:gd name="T77" fmla="*/ 3 h 141"/>
                <a:gd name="T78" fmla="*/ 40 w 161"/>
                <a:gd name="T79" fmla="*/ 3 h 141"/>
                <a:gd name="T80" fmla="*/ 38 w 161"/>
                <a:gd name="T81" fmla="*/ 2 h 141"/>
                <a:gd name="T82" fmla="*/ 35 w 161"/>
                <a:gd name="T83" fmla="*/ 2 h 141"/>
                <a:gd name="T84" fmla="*/ 34 w 161"/>
                <a:gd name="T85" fmla="*/ 1 h 141"/>
                <a:gd name="T86" fmla="*/ 32 w 161"/>
                <a:gd name="T87" fmla="*/ 1 h 141"/>
                <a:gd name="T88" fmla="*/ 30 w 161"/>
                <a:gd name="T89" fmla="*/ 1 h 141"/>
                <a:gd name="T90" fmla="*/ 28 w 161"/>
                <a:gd name="T91" fmla="*/ 1 h 141"/>
                <a:gd name="T92" fmla="*/ 26 w 161"/>
                <a:gd name="T93" fmla="*/ 1 h 141"/>
                <a:gd name="T94" fmla="*/ 25 w 161"/>
                <a:gd name="T95" fmla="*/ 1 h 141"/>
                <a:gd name="T96" fmla="*/ 23 w 161"/>
                <a:gd name="T97" fmla="*/ 1 h 141"/>
                <a:gd name="T98" fmla="*/ 21 w 161"/>
                <a:gd name="T99" fmla="*/ 1 h 141"/>
                <a:gd name="T100" fmla="*/ 20 w 161"/>
                <a:gd name="T101" fmla="*/ 1 h 141"/>
                <a:gd name="T102" fmla="*/ 18 w 161"/>
                <a:gd name="T103" fmla="*/ 0 h 141"/>
                <a:gd name="T104" fmla="*/ 17 w 161"/>
                <a:gd name="T105" fmla="*/ 0 h 141"/>
                <a:gd name="T106" fmla="*/ 15 w 161"/>
                <a:gd name="T107" fmla="*/ 0 h 141"/>
                <a:gd name="T108" fmla="*/ 14 w 161"/>
                <a:gd name="T109" fmla="*/ 0 h 141"/>
                <a:gd name="T110" fmla="*/ 13 w 161"/>
                <a:gd name="T111" fmla="*/ 0 h 141"/>
                <a:gd name="T112" fmla="*/ 12 w 161"/>
                <a:gd name="T113" fmla="*/ 0 h 141"/>
                <a:gd name="T114" fmla="*/ 11 w 161"/>
                <a:gd name="T115" fmla="*/ 0 h 141"/>
                <a:gd name="T116" fmla="*/ 10 w 161"/>
                <a:gd name="T117" fmla="*/ 0 h 141"/>
                <a:gd name="T118" fmla="*/ 9 w 161"/>
                <a:gd name="T119" fmla="*/ 0 h 141"/>
                <a:gd name="T120" fmla="*/ 0 w 161"/>
                <a:gd name="T121" fmla="*/ 58 h 141"/>
                <a:gd name="T122" fmla="*/ 27 w 161"/>
                <a:gd name="T123" fmla="*/ 87 h 141"/>
                <a:gd name="T124" fmla="*/ 160 w 161"/>
                <a:gd name="T125" fmla="*/ 140 h 1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1"/>
                <a:gd name="T190" fmla="*/ 0 h 141"/>
                <a:gd name="T191" fmla="*/ 161 w 161"/>
                <a:gd name="T192" fmla="*/ 141 h 14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1" h="141">
                  <a:moveTo>
                    <a:pt x="160" y="140"/>
                  </a:moveTo>
                  <a:lnTo>
                    <a:pt x="154" y="123"/>
                  </a:lnTo>
                  <a:lnTo>
                    <a:pt x="124" y="112"/>
                  </a:lnTo>
                  <a:lnTo>
                    <a:pt x="109" y="70"/>
                  </a:lnTo>
                  <a:lnTo>
                    <a:pt x="108" y="68"/>
                  </a:lnTo>
                  <a:lnTo>
                    <a:pt x="107" y="67"/>
                  </a:lnTo>
                  <a:lnTo>
                    <a:pt x="106" y="65"/>
                  </a:lnTo>
                  <a:lnTo>
                    <a:pt x="106" y="63"/>
                  </a:lnTo>
                  <a:lnTo>
                    <a:pt x="105" y="61"/>
                  </a:lnTo>
                  <a:lnTo>
                    <a:pt x="104" y="60"/>
                  </a:lnTo>
                  <a:lnTo>
                    <a:pt x="103" y="57"/>
                  </a:lnTo>
                  <a:lnTo>
                    <a:pt x="101" y="53"/>
                  </a:lnTo>
                  <a:lnTo>
                    <a:pt x="99" y="52"/>
                  </a:lnTo>
                  <a:lnTo>
                    <a:pt x="98" y="49"/>
                  </a:lnTo>
                  <a:lnTo>
                    <a:pt x="97" y="45"/>
                  </a:lnTo>
                  <a:lnTo>
                    <a:pt x="95" y="43"/>
                  </a:lnTo>
                  <a:lnTo>
                    <a:pt x="92" y="40"/>
                  </a:lnTo>
                  <a:lnTo>
                    <a:pt x="90" y="37"/>
                  </a:lnTo>
                  <a:lnTo>
                    <a:pt x="88" y="34"/>
                  </a:lnTo>
                  <a:lnTo>
                    <a:pt x="87" y="31"/>
                  </a:lnTo>
                  <a:lnTo>
                    <a:pt x="85" y="28"/>
                  </a:lnTo>
                  <a:lnTo>
                    <a:pt x="82" y="26"/>
                  </a:lnTo>
                  <a:lnTo>
                    <a:pt x="80" y="23"/>
                  </a:lnTo>
                  <a:lnTo>
                    <a:pt x="78" y="20"/>
                  </a:lnTo>
                  <a:lnTo>
                    <a:pt x="75" y="17"/>
                  </a:lnTo>
                  <a:lnTo>
                    <a:pt x="73" y="16"/>
                  </a:lnTo>
                  <a:lnTo>
                    <a:pt x="71" y="13"/>
                  </a:lnTo>
                  <a:lnTo>
                    <a:pt x="69" y="11"/>
                  </a:lnTo>
                  <a:lnTo>
                    <a:pt x="66" y="9"/>
                  </a:lnTo>
                  <a:lnTo>
                    <a:pt x="63" y="8"/>
                  </a:lnTo>
                  <a:lnTo>
                    <a:pt x="61" y="7"/>
                  </a:lnTo>
                  <a:lnTo>
                    <a:pt x="59" y="6"/>
                  </a:lnTo>
                  <a:lnTo>
                    <a:pt x="56" y="5"/>
                  </a:lnTo>
                  <a:lnTo>
                    <a:pt x="53" y="5"/>
                  </a:lnTo>
                  <a:lnTo>
                    <a:pt x="51" y="5"/>
                  </a:lnTo>
                  <a:lnTo>
                    <a:pt x="49" y="4"/>
                  </a:lnTo>
                  <a:lnTo>
                    <a:pt x="46" y="4"/>
                  </a:lnTo>
                  <a:lnTo>
                    <a:pt x="44" y="4"/>
                  </a:lnTo>
                  <a:lnTo>
                    <a:pt x="42" y="3"/>
                  </a:lnTo>
                  <a:lnTo>
                    <a:pt x="40" y="3"/>
                  </a:lnTo>
                  <a:lnTo>
                    <a:pt x="38" y="2"/>
                  </a:lnTo>
                  <a:lnTo>
                    <a:pt x="35" y="2"/>
                  </a:lnTo>
                  <a:lnTo>
                    <a:pt x="34" y="1"/>
                  </a:lnTo>
                  <a:lnTo>
                    <a:pt x="32" y="1"/>
                  </a:lnTo>
                  <a:lnTo>
                    <a:pt x="30" y="1"/>
                  </a:lnTo>
                  <a:lnTo>
                    <a:pt x="28" y="1"/>
                  </a:lnTo>
                  <a:lnTo>
                    <a:pt x="26" y="1"/>
                  </a:lnTo>
                  <a:lnTo>
                    <a:pt x="25" y="1"/>
                  </a:lnTo>
                  <a:lnTo>
                    <a:pt x="23" y="1"/>
                  </a:lnTo>
                  <a:lnTo>
                    <a:pt x="21" y="1"/>
                  </a:lnTo>
                  <a:lnTo>
                    <a:pt x="20" y="1"/>
                  </a:lnTo>
                  <a:lnTo>
                    <a:pt x="18" y="0"/>
                  </a:lnTo>
                  <a:lnTo>
                    <a:pt x="17" y="0"/>
                  </a:lnTo>
                  <a:lnTo>
                    <a:pt x="15" y="0"/>
                  </a:lnTo>
                  <a:lnTo>
                    <a:pt x="14" y="0"/>
                  </a:lnTo>
                  <a:lnTo>
                    <a:pt x="13" y="0"/>
                  </a:lnTo>
                  <a:lnTo>
                    <a:pt x="12" y="0"/>
                  </a:lnTo>
                  <a:lnTo>
                    <a:pt x="11" y="0"/>
                  </a:lnTo>
                  <a:lnTo>
                    <a:pt x="10" y="0"/>
                  </a:lnTo>
                  <a:lnTo>
                    <a:pt x="9" y="0"/>
                  </a:lnTo>
                  <a:lnTo>
                    <a:pt x="0" y="58"/>
                  </a:lnTo>
                  <a:lnTo>
                    <a:pt x="27" y="87"/>
                  </a:lnTo>
                  <a:lnTo>
                    <a:pt x="160" y="140"/>
                  </a:lnTo>
                </a:path>
              </a:pathLst>
            </a:custGeom>
            <a:solidFill>
              <a:srgbClr val="999999"/>
            </a:solidFill>
            <a:ln w="12700" cap="rnd">
              <a:noFill/>
              <a:round/>
              <a:headEnd/>
              <a:tailEnd/>
            </a:ln>
          </p:spPr>
          <p:txBody>
            <a:bodyPr/>
            <a:lstStyle/>
            <a:p>
              <a:endParaRPr lang="en-US"/>
            </a:p>
          </p:txBody>
        </p:sp>
        <p:sp>
          <p:nvSpPr>
            <p:cNvPr id="47264" name="Line 129"/>
            <p:cNvSpPr>
              <a:spLocks noChangeAspect="1" noChangeShapeType="1"/>
            </p:cNvSpPr>
            <p:nvPr/>
          </p:nvSpPr>
          <p:spPr bwMode="auto">
            <a:xfrm>
              <a:off x="233" y="1295"/>
              <a:ext cx="44" cy="111"/>
            </a:xfrm>
            <a:prstGeom prst="line">
              <a:avLst/>
            </a:prstGeom>
            <a:noFill/>
            <a:ln w="12700">
              <a:solidFill>
                <a:srgbClr val="000000"/>
              </a:solidFill>
              <a:round/>
              <a:headEnd/>
              <a:tailEnd/>
            </a:ln>
          </p:spPr>
          <p:txBody>
            <a:bodyPr wrap="none" anchor="ctr"/>
            <a:lstStyle/>
            <a:p>
              <a:endParaRPr lang="en-US"/>
            </a:p>
          </p:txBody>
        </p:sp>
        <p:sp>
          <p:nvSpPr>
            <p:cNvPr id="47265" name="Line 130"/>
            <p:cNvSpPr>
              <a:spLocks noChangeAspect="1" noChangeShapeType="1"/>
            </p:cNvSpPr>
            <p:nvPr/>
          </p:nvSpPr>
          <p:spPr bwMode="auto">
            <a:xfrm flipH="1" flipV="1">
              <a:off x="203" y="1285"/>
              <a:ext cx="26" cy="113"/>
            </a:xfrm>
            <a:prstGeom prst="line">
              <a:avLst/>
            </a:prstGeom>
            <a:noFill/>
            <a:ln w="12700">
              <a:solidFill>
                <a:srgbClr val="000000"/>
              </a:solidFill>
              <a:round/>
              <a:headEnd/>
              <a:tailEnd/>
            </a:ln>
          </p:spPr>
          <p:txBody>
            <a:bodyPr wrap="none" anchor="ctr"/>
            <a:lstStyle/>
            <a:p>
              <a:endParaRPr lang="en-US"/>
            </a:p>
          </p:txBody>
        </p:sp>
        <p:sp>
          <p:nvSpPr>
            <p:cNvPr id="47266" name="Freeform 131"/>
            <p:cNvSpPr>
              <a:spLocks noChangeAspect="1"/>
            </p:cNvSpPr>
            <p:nvPr/>
          </p:nvSpPr>
          <p:spPr bwMode="auto">
            <a:xfrm>
              <a:off x="169" y="1372"/>
              <a:ext cx="132" cy="38"/>
            </a:xfrm>
            <a:custGeom>
              <a:avLst/>
              <a:gdLst>
                <a:gd name="T0" fmla="*/ 0 w 132"/>
                <a:gd name="T1" fmla="*/ 0 h 38"/>
                <a:gd name="T2" fmla="*/ 3 w 132"/>
                <a:gd name="T3" fmla="*/ 0 h 38"/>
                <a:gd name="T4" fmla="*/ 7 w 132"/>
                <a:gd name="T5" fmla="*/ 3 h 38"/>
                <a:gd name="T6" fmla="*/ 13 w 132"/>
                <a:gd name="T7" fmla="*/ 6 h 38"/>
                <a:gd name="T8" fmla="*/ 19 w 132"/>
                <a:gd name="T9" fmla="*/ 9 h 38"/>
                <a:gd name="T10" fmla="*/ 28 w 132"/>
                <a:gd name="T11" fmla="*/ 13 h 38"/>
                <a:gd name="T12" fmla="*/ 37 w 132"/>
                <a:gd name="T13" fmla="*/ 15 h 38"/>
                <a:gd name="T14" fmla="*/ 46 w 132"/>
                <a:gd name="T15" fmla="*/ 20 h 38"/>
                <a:gd name="T16" fmla="*/ 56 w 132"/>
                <a:gd name="T17" fmla="*/ 24 h 38"/>
                <a:gd name="T18" fmla="*/ 66 w 132"/>
                <a:gd name="T19" fmla="*/ 27 h 38"/>
                <a:gd name="T20" fmla="*/ 76 w 132"/>
                <a:gd name="T21" fmla="*/ 30 h 38"/>
                <a:gd name="T22" fmla="*/ 88 w 132"/>
                <a:gd name="T23" fmla="*/ 33 h 38"/>
                <a:gd name="T24" fmla="*/ 99 w 132"/>
                <a:gd name="T25" fmla="*/ 36 h 38"/>
                <a:gd name="T26" fmla="*/ 110 w 132"/>
                <a:gd name="T27" fmla="*/ 37 h 38"/>
                <a:gd name="T28" fmla="*/ 121 w 132"/>
                <a:gd name="T29" fmla="*/ 37 h 38"/>
                <a:gd name="T30" fmla="*/ 131 w 132"/>
                <a:gd name="T31" fmla="*/ 37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2"/>
                <a:gd name="T49" fmla="*/ 0 h 38"/>
                <a:gd name="T50" fmla="*/ 132 w 132"/>
                <a:gd name="T51" fmla="*/ 38 h 3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2" h="38">
                  <a:moveTo>
                    <a:pt x="0" y="0"/>
                  </a:moveTo>
                  <a:lnTo>
                    <a:pt x="3" y="0"/>
                  </a:lnTo>
                  <a:lnTo>
                    <a:pt x="7" y="3"/>
                  </a:lnTo>
                  <a:lnTo>
                    <a:pt x="13" y="6"/>
                  </a:lnTo>
                  <a:lnTo>
                    <a:pt x="19" y="9"/>
                  </a:lnTo>
                  <a:lnTo>
                    <a:pt x="28" y="13"/>
                  </a:lnTo>
                  <a:lnTo>
                    <a:pt x="37" y="15"/>
                  </a:lnTo>
                  <a:lnTo>
                    <a:pt x="46" y="20"/>
                  </a:lnTo>
                  <a:lnTo>
                    <a:pt x="56" y="24"/>
                  </a:lnTo>
                  <a:lnTo>
                    <a:pt x="66" y="27"/>
                  </a:lnTo>
                  <a:lnTo>
                    <a:pt x="76" y="30"/>
                  </a:lnTo>
                  <a:lnTo>
                    <a:pt x="88" y="33"/>
                  </a:lnTo>
                  <a:lnTo>
                    <a:pt x="99" y="36"/>
                  </a:lnTo>
                  <a:lnTo>
                    <a:pt x="110" y="37"/>
                  </a:lnTo>
                  <a:lnTo>
                    <a:pt x="121" y="37"/>
                  </a:lnTo>
                  <a:lnTo>
                    <a:pt x="131" y="37"/>
                  </a:lnTo>
                </a:path>
              </a:pathLst>
            </a:custGeom>
            <a:noFill/>
            <a:ln w="12700" cap="rnd">
              <a:solidFill>
                <a:srgbClr val="000000"/>
              </a:solidFill>
              <a:round/>
              <a:headEnd/>
              <a:tailEnd/>
            </a:ln>
          </p:spPr>
          <p:txBody>
            <a:bodyPr/>
            <a:lstStyle/>
            <a:p>
              <a:endParaRPr lang="en-US"/>
            </a:p>
          </p:txBody>
        </p:sp>
        <p:sp>
          <p:nvSpPr>
            <p:cNvPr id="47267" name="Freeform 132"/>
            <p:cNvSpPr>
              <a:spLocks noChangeAspect="1"/>
            </p:cNvSpPr>
            <p:nvPr/>
          </p:nvSpPr>
          <p:spPr bwMode="auto">
            <a:xfrm>
              <a:off x="666" y="1560"/>
              <a:ext cx="41" cy="83"/>
            </a:xfrm>
            <a:custGeom>
              <a:avLst/>
              <a:gdLst>
                <a:gd name="T0" fmla="*/ 20 w 41"/>
                <a:gd name="T1" fmla="*/ 82 h 83"/>
                <a:gd name="T2" fmla="*/ 40 w 41"/>
                <a:gd name="T3" fmla="*/ 32 h 83"/>
                <a:gd name="T4" fmla="*/ 38 w 41"/>
                <a:gd name="T5" fmla="*/ 29 h 83"/>
                <a:gd name="T6" fmla="*/ 35 w 41"/>
                <a:gd name="T7" fmla="*/ 27 h 83"/>
                <a:gd name="T8" fmla="*/ 33 w 41"/>
                <a:gd name="T9" fmla="*/ 25 h 83"/>
                <a:gd name="T10" fmla="*/ 31 w 41"/>
                <a:gd name="T11" fmla="*/ 23 h 83"/>
                <a:gd name="T12" fmla="*/ 29 w 41"/>
                <a:gd name="T13" fmla="*/ 20 h 83"/>
                <a:gd name="T14" fmla="*/ 26 w 41"/>
                <a:gd name="T15" fmla="*/ 17 h 83"/>
                <a:gd name="T16" fmla="*/ 23 w 41"/>
                <a:gd name="T17" fmla="*/ 16 h 83"/>
                <a:gd name="T18" fmla="*/ 20 w 41"/>
                <a:gd name="T19" fmla="*/ 14 h 83"/>
                <a:gd name="T20" fmla="*/ 1 w 41"/>
                <a:gd name="T21" fmla="*/ 7 h 83"/>
                <a:gd name="T22" fmla="*/ 0 w 41"/>
                <a:gd name="T23" fmla="*/ 6 h 83"/>
                <a:gd name="T24" fmla="*/ 0 w 41"/>
                <a:gd name="T25" fmla="*/ 5 h 83"/>
                <a:gd name="T26" fmla="*/ 0 w 41"/>
                <a:gd name="T27" fmla="*/ 4 h 83"/>
                <a:gd name="T28" fmla="*/ 0 w 41"/>
                <a:gd name="T29" fmla="*/ 3 h 83"/>
                <a:gd name="T30" fmla="*/ 0 w 41"/>
                <a:gd name="T31" fmla="*/ 0 h 8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1"/>
                <a:gd name="T49" fmla="*/ 0 h 83"/>
                <a:gd name="T50" fmla="*/ 41 w 41"/>
                <a:gd name="T51" fmla="*/ 83 h 8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1" h="83">
                  <a:moveTo>
                    <a:pt x="20" y="82"/>
                  </a:moveTo>
                  <a:lnTo>
                    <a:pt x="40" y="32"/>
                  </a:lnTo>
                  <a:lnTo>
                    <a:pt x="38" y="29"/>
                  </a:lnTo>
                  <a:lnTo>
                    <a:pt x="35" y="27"/>
                  </a:lnTo>
                  <a:lnTo>
                    <a:pt x="33" y="25"/>
                  </a:lnTo>
                  <a:lnTo>
                    <a:pt x="31" y="23"/>
                  </a:lnTo>
                  <a:lnTo>
                    <a:pt x="29" y="20"/>
                  </a:lnTo>
                  <a:lnTo>
                    <a:pt x="26" y="17"/>
                  </a:lnTo>
                  <a:lnTo>
                    <a:pt x="23" y="16"/>
                  </a:lnTo>
                  <a:lnTo>
                    <a:pt x="20" y="14"/>
                  </a:lnTo>
                  <a:lnTo>
                    <a:pt x="1" y="7"/>
                  </a:lnTo>
                  <a:lnTo>
                    <a:pt x="0" y="6"/>
                  </a:lnTo>
                  <a:lnTo>
                    <a:pt x="0" y="5"/>
                  </a:lnTo>
                  <a:lnTo>
                    <a:pt x="0" y="4"/>
                  </a:lnTo>
                  <a:lnTo>
                    <a:pt x="0" y="3"/>
                  </a:lnTo>
                  <a:lnTo>
                    <a:pt x="0" y="0"/>
                  </a:lnTo>
                </a:path>
              </a:pathLst>
            </a:custGeom>
            <a:noFill/>
            <a:ln w="12700" cap="rnd">
              <a:solidFill>
                <a:srgbClr val="000000"/>
              </a:solidFill>
              <a:round/>
              <a:headEnd/>
              <a:tailEnd/>
            </a:ln>
          </p:spPr>
          <p:txBody>
            <a:bodyPr/>
            <a:lstStyle/>
            <a:p>
              <a:endParaRPr lang="en-US"/>
            </a:p>
          </p:txBody>
        </p:sp>
        <p:sp>
          <p:nvSpPr>
            <p:cNvPr id="47268" name="Line 133"/>
            <p:cNvSpPr>
              <a:spLocks noChangeAspect="1" noChangeShapeType="1"/>
            </p:cNvSpPr>
            <p:nvPr/>
          </p:nvSpPr>
          <p:spPr bwMode="auto">
            <a:xfrm>
              <a:off x="803" y="1688"/>
              <a:ext cx="30" cy="4"/>
            </a:xfrm>
            <a:prstGeom prst="line">
              <a:avLst/>
            </a:prstGeom>
            <a:noFill/>
            <a:ln w="12700">
              <a:solidFill>
                <a:srgbClr val="000000"/>
              </a:solidFill>
              <a:round/>
              <a:headEnd/>
              <a:tailEnd/>
            </a:ln>
          </p:spPr>
          <p:txBody>
            <a:bodyPr wrap="none" anchor="ctr"/>
            <a:lstStyle/>
            <a:p>
              <a:endParaRPr lang="en-US"/>
            </a:p>
          </p:txBody>
        </p:sp>
        <p:sp>
          <p:nvSpPr>
            <p:cNvPr id="47269" name="Freeform 134"/>
            <p:cNvSpPr>
              <a:spLocks noChangeAspect="1"/>
            </p:cNvSpPr>
            <p:nvPr/>
          </p:nvSpPr>
          <p:spPr bwMode="auto">
            <a:xfrm>
              <a:off x="983" y="1771"/>
              <a:ext cx="18" cy="17"/>
            </a:xfrm>
            <a:custGeom>
              <a:avLst/>
              <a:gdLst>
                <a:gd name="T0" fmla="*/ 5 w 18"/>
                <a:gd name="T1" fmla="*/ 0 h 17"/>
                <a:gd name="T2" fmla="*/ 5 w 18"/>
                <a:gd name="T3" fmla="*/ 1 h 17"/>
                <a:gd name="T4" fmla="*/ 8 w 18"/>
                <a:gd name="T5" fmla="*/ 3 h 17"/>
                <a:gd name="T6" fmla="*/ 8 w 18"/>
                <a:gd name="T7" fmla="*/ 4 h 17"/>
                <a:gd name="T8" fmla="*/ 13 w 18"/>
                <a:gd name="T9" fmla="*/ 6 h 17"/>
                <a:gd name="T10" fmla="*/ 13 w 18"/>
                <a:gd name="T11" fmla="*/ 7 h 17"/>
                <a:gd name="T12" fmla="*/ 12 w 18"/>
                <a:gd name="T13" fmla="*/ 8 h 17"/>
                <a:gd name="T14" fmla="*/ 12 w 18"/>
                <a:gd name="T15" fmla="*/ 9 h 17"/>
                <a:gd name="T16" fmla="*/ 17 w 18"/>
                <a:gd name="T17" fmla="*/ 11 h 17"/>
                <a:gd name="T18" fmla="*/ 16 w 18"/>
                <a:gd name="T19" fmla="*/ 12 h 17"/>
                <a:gd name="T20" fmla="*/ 16 w 18"/>
                <a:gd name="T21" fmla="*/ 13 h 17"/>
                <a:gd name="T22" fmla="*/ 16 w 18"/>
                <a:gd name="T23" fmla="*/ 14 h 17"/>
                <a:gd name="T24" fmla="*/ 15 w 18"/>
                <a:gd name="T25" fmla="*/ 14 h 17"/>
                <a:gd name="T26" fmla="*/ 15 w 18"/>
                <a:gd name="T27" fmla="*/ 15 h 17"/>
                <a:gd name="T28" fmla="*/ 15 w 18"/>
                <a:gd name="T29" fmla="*/ 16 h 17"/>
                <a:gd name="T30" fmla="*/ 10 w 18"/>
                <a:gd name="T31" fmla="*/ 14 h 17"/>
                <a:gd name="T32" fmla="*/ 10 w 18"/>
                <a:gd name="T33" fmla="*/ 15 h 17"/>
                <a:gd name="T34" fmla="*/ 10 w 18"/>
                <a:gd name="T35" fmla="*/ 16 h 17"/>
                <a:gd name="T36" fmla="*/ 9 w 18"/>
                <a:gd name="T37" fmla="*/ 16 h 17"/>
                <a:gd name="T38" fmla="*/ 4 w 18"/>
                <a:gd name="T39" fmla="*/ 15 h 17"/>
                <a:gd name="T40" fmla="*/ 4 w 18"/>
                <a:gd name="T41" fmla="*/ 16 h 17"/>
                <a:gd name="T42" fmla="*/ 0 w 18"/>
                <a:gd name="T43" fmla="*/ 15 h 17"/>
                <a:gd name="T44" fmla="*/ 5 w 18"/>
                <a:gd name="T45" fmla="*/ 0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
                <a:gd name="T70" fmla="*/ 0 h 17"/>
                <a:gd name="T71" fmla="*/ 18 w 18"/>
                <a:gd name="T72" fmla="*/ 17 h 1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 h="17">
                  <a:moveTo>
                    <a:pt x="5" y="0"/>
                  </a:moveTo>
                  <a:lnTo>
                    <a:pt x="5" y="1"/>
                  </a:lnTo>
                  <a:lnTo>
                    <a:pt x="8" y="3"/>
                  </a:lnTo>
                  <a:lnTo>
                    <a:pt x="8" y="4"/>
                  </a:lnTo>
                  <a:lnTo>
                    <a:pt x="13" y="6"/>
                  </a:lnTo>
                  <a:lnTo>
                    <a:pt x="13" y="7"/>
                  </a:lnTo>
                  <a:lnTo>
                    <a:pt x="12" y="8"/>
                  </a:lnTo>
                  <a:lnTo>
                    <a:pt x="12" y="9"/>
                  </a:lnTo>
                  <a:lnTo>
                    <a:pt x="17" y="11"/>
                  </a:lnTo>
                  <a:lnTo>
                    <a:pt x="16" y="12"/>
                  </a:lnTo>
                  <a:lnTo>
                    <a:pt x="16" y="13"/>
                  </a:lnTo>
                  <a:lnTo>
                    <a:pt x="16" y="14"/>
                  </a:lnTo>
                  <a:lnTo>
                    <a:pt x="15" y="14"/>
                  </a:lnTo>
                  <a:lnTo>
                    <a:pt x="15" y="15"/>
                  </a:lnTo>
                  <a:lnTo>
                    <a:pt x="15" y="16"/>
                  </a:lnTo>
                  <a:lnTo>
                    <a:pt x="10" y="14"/>
                  </a:lnTo>
                  <a:lnTo>
                    <a:pt x="10" y="15"/>
                  </a:lnTo>
                  <a:lnTo>
                    <a:pt x="10" y="16"/>
                  </a:lnTo>
                  <a:lnTo>
                    <a:pt x="9" y="16"/>
                  </a:lnTo>
                  <a:lnTo>
                    <a:pt x="4" y="15"/>
                  </a:lnTo>
                  <a:lnTo>
                    <a:pt x="4" y="16"/>
                  </a:lnTo>
                  <a:lnTo>
                    <a:pt x="0" y="15"/>
                  </a:lnTo>
                  <a:lnTo>
                    <a:pt x="5" y="0"/>
                  </a:lnTo>
                </a:path>
              </a:pathLst>
            </a:custGeom>
            <a:solidFill>
              <a:srgbClr val="000000"/>
            </a:solidFill>
            <a:ln w="12700" cap="rnd">
              <a:noFill/>
              <a:round/>
              <a:headEnd/>
              <a:tailEnd/>
            </a:ln>
          </p:spPr>
          <p:txBody>
            <a:bodyPr/>
            <a:lstStyle/>
            <a:p>
              <a:endParaRPr lang="en-US"/>
            </a:p>
          </p:txBody>
        </p:sp>
      </p:grpSp>
      <p:sp>
        <p:nvSpPr>
          <p:cNvPr id="47121" name="Rectangle 135"/>
          <p:cNvSpPr>
            <a:spLocks noChangeArrowheads="1"/>
          </p:cNvSpPr>
          <p:nvPr/>
        </p:nvSpPr>
        <p:spPr bwMode="auto">
          <a:xfrm>
            <a:off x="7316788" y="4413250"/>
            <a:ext cx="1827212" cy="304800"/>
          </a:xfrm>
          <a:prstGeom prst="rect">
            <a:avLst/>
          </a:prstGeom>
          <a:noFill/>
          <a:ln w="9525" algn="ctr">
            <a:noFill/>
            <a:miter lim="800000"/>
            <a:headEnd/>
            <a:tailEnd/>
          </a:ln>
        </p:spPr>
        <p:txBody>
          <a:bodyPr>
            <a:spAutoFit/>
          </a:bodyPr>
          <a:lstStyle/>
          <a:p>
            <a:r>
              <a:rPr lang="en-US" sz="1400" b="1" i="1" u="none"/>
              <a:t>2: I/O via interrupts</a:t>
            </a:r>
          </a:p>
        </p:txBody>
      </p:sp>
      <p:sp>
        <p:nvSpPr>
          <p:cNvPr id="47122" name="Rectangle 136"/>
          <p:cNvSpPr>
            <a:spLocks noChangeArrowheads="1"/>
          </p:cNvSpPr>
          <p:nvPr/>
        </p:nvSpPr>
        <p:spPr bwMode="auto">
          <a:xfrm>
            <a:off x="7477125" y="1728788"/>
            <a:ext cx="1744663" cy="942975"/>
          </a:xfrm>
          <a:prstGeom prst="rect">
            <a:avLst/>
          </a:prstGeom>
          <a:noFill/>
          <a:ln w="9525" algn="ctr">
            <a:noFill/>
            <a:miter lim="800000"/>
            <a:headEnd/>
            <a:tailEnd/>
          </a:ln>
        </p:spPr>
        <p:txBody>
          <a:bodyPr>
            <a:spAutoFit/>
          </a:bodyPr>
          <a:lstStyle/>
          <a:p>
            <a:r>
              <a:rPr lang="en-US" sz="1400" b="1" i="1" u="none"/>
              <a:t>5: Event Channel </a:t>
            </a:r>
          </a:p>
          <a:p>
            <a:r>
              <a:rPr lang="en-US" sz="1400" b="1" i="1" u="none"/>
              <a:t>    pushes events </a:t>
            </a:r>
          </a:p>
          <a:p>
            <a:r>
              <a:rPr lang="en-US" sz="1400" b="1" i="1" u="none"/>
              <a:t>    to  </a:t>
            </a:r>
          </a:p>
          <a:p>
            <a:r>
              <a:rPr lang="en-US" sz="1400" b="1" i="1" u="none"/>
              <a:t>    subscribers(s)</a:t>
            </a:r>
          </a:p>
        </p:txBody>
      </p:sp>
      <p:sp>
        <p:nvSpPr>
          <p:cNvPr id="47123" name="Rectangle 137"/>
          <p:cNvSpPr>
            <a:spLocks noChangeArrowheads="1"/>
          </p:cNvSpPr>
          <p:nvPr/>
        </p:nvSpPr>
        <p:spPr bwMode="auto">
          <a:xfrm>
            <a:off x="7477125" y="871538"/>
            <a:ext cx="1489075" cy="942975"/>
          </a:xfrm>
          <a:prstGeom prst="rect">
            <a:avLst/>
          </a:prstGeom>
          <a:noFill/>
          <a:ln w="9525" algn="ctr">
            <a:noFill/>
            <a:miter lim="800000"/>
            <a:headEnd/>
            <a:tailEnd/>
          </a:ln>
        </p:spPr>
        <p:txBody>
          <a:bodyPr>
            <a:spAutoFit/>
          </a:bodyPr>
          <a:lstStyle/>
          <a:p>
            <a:r>
              <a:rPr lang="en-US" sz="1400" b="1" i="1" u="none"/>
              <a:t>6: Subscribers </a:t>
            </a:r>
          </a:p>
          <a:p>
            <a:r>
              <a:rPr lang="en-US" sz="1400" b="1" i="1" u="none"/>
              <a:t>    perform </a:t>
            </a:r>
          </a:p>
          <a:p>
            <a:r>
              <a:rPr lang="en-US" sz="1400" b="1" i="1" u="none"/>
              <a:t>    avionics </a:t>
            </a:r>
          </a:p>
          <a:p>
            <a:r>
              <a:rPr lang="en-US" sz="1400" b="1" i="1" u="none"/>
              <a:t>    operations</a:t>
            </a:r>
          </a:p>
        </p:txBody>
      </p:sp>
      <p:sp>
        <p:nvSpPr>
          <p:cNvPr id="47124" name="AutoShape 138"/>
          <p:cNvSpPr>
            <a:spLocks noChangeArrowheads="1"/>
          </p:cNvSpPr>
          <p:nvPr/>
        </p:nvSpPr>
        <p:spPr bwMode="auto">
          <a:xfrm>
            <a:off x="4622800" y="3341688"/>
            <a:ext cx="612775" cy="339725"/>
          </a:xfrm>
          <a:prstGeom prst="roundRect">
            <a:avLst>
              <a:gd name="adj" fmla="val 16667"/>
            </a:avLst>
          </a:prstGeom>
          <a:solidFill>
            <a:schemeClr val="folHlink"/>
          </a:solidFill>
          <a:ln w="9525" algn="ctr">
            <a:solidFill>
              <a:schemeClr val="tx1"/>
            </a:solidFill>
            <a:round/>
            <a:headEnd/>
            <a:tailEnd/>
          </a:ln>
        </p:spPr>
        <p:txBody>
          <a:bodyPr anchor="ctr">
            <a:spAutoFit/>
          </a:bodyPr>
          <a:lstStyle/>
          <a:p>
            <a:pPr algn="ctr"/>
            <a:r>
              <a:rPr lang="en-US" sz="1400" b="1" u="none"/>
              <a:t>GPS</a:t>
            </a:r>
          </a:p>
        </p:txBody>
      </p:sp>
      <p:sp>
        <p:nvSpPr>
          <p:cNvPr id="47125" name="AutoShape 139"/>
          <p:cNvSpPr>
            <a:spLocks noChangeArrowheads="1"/>
          </p:cNvSpPr>
          <p:nvPr/>
        </p:nvSpPr>
        <p:spPr bwMode="auto">
          <a:xfrm>
            <a:off x="5600700" y="3341688"/>
            <a:ext cx="484188" cy="339725"/>
          </a:xfrm>
          <a:prstGeom prst="roundRect">
            <a:avLst>
              <a:gd name="adj" fmla="val 16667"/>
            </a:avLst>
          </a:prstGeom>
          <a:solidFill>
            <a:schemeClr val="folHlink"/>
          </a:solidFill>
          <a:ln w="9525" algn="ctr">
            <a:solidFill>
              <a:schemeClr val="tx1"/>
            </a:solidFill>
            <a:round/>
            <a:headEnd/>
            <a:tailEnd/>
          </a:ln>
        </p:spPr>
        <p:txBody>
          <a:bodyPr anchor="ctr">
            <a:spAutoFit/>
          </a:bodyPr>
          <a:lstStyle/>
          <a:p>
            <a:pPr algn="ctr"/>
            <a:r>
              <a:rPr lang="en-US" sz="1400" b="1" u="none"/>
              <a:t>IFF</a:t>
            </a:r>
          </a:p>
        </p:txBody>
      </p:sp>
      <p:sp>
        <p:nvSpPr>
          <p:cNvPr id="47126" name="AutoShape 140"/>
          <p:cNvSpPr>
            <a:spLocks noChangeArrowheads="1"/>
          </p:cNvSpPr>
          <p:nvPr/>
        </p:nvSpPr>
        <p:spPr bwMode="auto">
          <a:xfrm>
            <a:off x="6426200" y="3341688"/>
            <a:ext cx="733425" cy="339725"/>
          </a:xfrm>
          <a:prstGeom prst="roundRect">
            <a:avLst>
              <a:gd name="adj" fmla="val 16667"/>
            </a:avLst>
          </a:prstGeom>
          <a:solidFill>
            <a:schemeClr val="folHlink"/>
          </a:solidFill>
          <a:ln w="9525" algn="ctr">
            <a:solidFill>
              <a:schemeClr val="tx1"/>
            </a:solidFill>
            <a:round/>
            <a:headEnd/>
            <a:tailEnd/>
          </a:ln>
        </p:spPr>
        <p:txBody>
          <a:bodyPr anchor="ctr">
            <a:spAutoFit/>
          </a:bodyPr>
          <a:lstStyle/>
          <a:p>
            <a:pPr algn="ctr"/>
            <a:r>
              <a:rPr lang="en-US" sz="1400" b="1" u="none"/>
              <a:t>FLIR</a:t>
            </a:r>
          </a:p>
        </p:txBody>
      </p:sp>
      <p:sp>
        <p:nvSpPr>
          <p:cNvPr id="47127" name="AutoShape 141"/>
          <p:cNvSpPr>
            <a:spLocks noChangeArrowheads="1"/>
          </p:cNvSpPr>
          <p:nvPr/>
        </p:nvSpPr>
        <p:spPr bwMode="auto">
          <a:xfrm>
            <a:off x="4506913" y="1358900"/>
            <a:ext cx="669925" cy="339725"/>
          </a:xfrm>
          <a:prstGeom prst="roundRect">
            <a:avLst>
              <a:gd name="adj" fmla="val 16667"/>
            </a:avLst>
          </a:prstGeom>
          <a:solidFill>
            <a:srgbClr val="CCFFFF"/>
          </a:solidFill>
          <a:ln w="9525" algn="ctr">
            <a:solidFill>
              <a:schemeClr val="tx1"/>
            </a:solidFill>
            <a:round/>
            <a:headEnd/>
            <a:tailEnd/>
          </a:ln>
        </p:spPr>
        <p:txBody>
          <a:bodyPr anchor="ctr">
            <a:spAutoFit/>
          </a:bodyPr>
          <a:lstStyle/>
          <a:p>
            <a:pPr algn="ctr"/>
            <a:r>
              <a:rPr lang="en-US" sz="1400" b="1" u="none"/>
              <a:t>HUD</a:t>
            </a:r>
          </a:p>
        </p:txBody>
      </p:sp>
      <p:sp>
        <p:nvSpPr>
          <p:cNvPr id="47128" name="AutoShape 142"/>
          <p:cNvSpPr>
            <a:spLocks noChangeArrowheads="1"/>
          </p:cNvSpPr>
          <p:nvPr/>
        </p:nvSpPr>
        <p:spPr bwMode="auto">
          <a:xfrm>
            <a:off x="5232400" y="1416050"/>
            <a:ext cx="596900" cy="339725"/>
          </a:xfrm>
          <a:prstGeom prst="roundRect">
            <a:avLst>
              <a:gd name="adj" fmla="val 16667"/>
            </a:avLst>
          </a:prstGeom>
          <a:solidFill>
            <a:srgbClr val="CCFFFF"/>
          </a:solidFill>
          <a:ln w="9525" algn="ctr">
            <a:solidFill>
              <a:schemeClr val="tx1"/>
            </a:solidFill>
            <a:round/>
            <a:headEnd/>
            <a:tailEnd/>
          </a:ln>
        </p:spPr>
        <p:txBody>
          <a:bodyPr anchor="ctr">
            <a:spAutoFit/>
          </a:bodyPr>
          <a:lstStyle/>
          <a:p>
            <a:pPr algn="ctr"/>
            <a:r>
              <a:rPr lang="en-US" sz="1400" b="1" u="none"/>
              <a:t>Nav</a:t>
            </a:r>
          </a:p>
        </p:txBody>
      </p:sp>
      <p:sp>
        <p:nvSpPr>
          <p:cNvPr id="47129" name="AutoShape 143"/>
          <p:cNvSpPr>
            <a:spLocks noChangeArrowheads="1"/>
          </p:cNvSpPr>
          <p:nvPr/>
        </p:nvSpPr>
        <p:spPr bwMode="auto">
          <a:xfrm>
            <a:off x="5875338" y="1370013"/>
            <a:ext cx="692150" cy="339725"/>
          </a:xfrm>
          <a:prstGeom prst="roundRect">
            <a:avLst>
              <a:gd name="adj" fmla="val 16667"/>
            </a:avLst>
          </a:prstGeom>
          <a:solidFill>
            <a:srgbClr val="CCFFFF"/>
          </a:solidFill>
          <a:ln w="9525" algn="ctr">
            <a:solidFill>
              <a:schemeClr val="tx1"/>
            </a:solidFill>
            <a:round/>
            <a:headEnd/>
            <a:tailEnd/>
          </a:ln>
        </p:spPr>
        <p:txBody>
          <a:bodyPr anchor="ctr">
            <a:spAutoFit/>
          </a:bodyPr>
          <a:lstStyle/>
          <a:p>
            <a:pPr algn="ctr"/>
            <a:r>
              <a:rPr lang="en-US" sz="1400" b="1" u="none"/>
              <a:t>WTS</a:t>
            </a:r>
          </a:p>
        </p:txBody>
      </p:sp>
      <p:sp>
        <p:nvSpPr>
          <p:cNvPr id="47130" name="AutoShape 144"/>
          <p:cNvSpPr>
            <a:spLocks noChangeArrowheads="1"/>
          </p:cNvSpPr>
          <p:nvPr/>
        </p:nvSpPr>
        <p:spPr bwMode="auto">
          <a:xfrm>
            <a:off x="6592888" y="1458913"/>
            <a:ext cx="812800" cy="508000"/>
          </a:xfrm>
          <a:prstGeom prst="roundRect">
            <a:avLst>
              <a:gd name="adj" fmla="val 16667"/>
            </a:avLst>
          </a:prstGeom>
          <a:solidFill>
            <a:srgbClr val="CCFFFF"/>
          </a:solidFill>
          <a:ln w="9525" algn="ctr">
            <a:solidFill>
              <a:schemeClr val="tx1"/>
            </a:solidFill>
            <a:round/>
            <a:headEnd/>
            <a:tailEnd/>
          </a:ln>
        </p:spPr>
        <p:txBody>
          <a:bodyPr anchor="ctr">
            <a:spAutoFit/>
          </a:bodyPr>
          <a:lstStyle/>
          <a:p>
            <a:pPr algn="ctr"/>
            <a:r>
              <a:rPr lang="en-US" sz="1200" b="1" u="none"/>
              <a:t>Air Frame</a:t>
            </a:r>
          </a:p>
        </p:txBody>
      </p:sp>
      <p:sp>
        <p:nvSpPr>
          <p:cNvPr id="47131" name="Rectangle 145"/>
          <p:cNvSpPr>
            <a:spLocks noChangeArrowheads="1"/>
          </p:cNvSpPr>
          <p:nvPr/>
        </p:nvSpPr>
        <p:spPr bwMode="auto">
          <a:xfrm>
            <a:off x="5851525" y="3702050"/>
            <a:ext cx="1049338" cy="274638"/>
          </a:xfrm>
          <a:prstGeom prst="rect">
            <a:avLst/>
          </a:prstGeom>
          <a:noFill/>
          <a:ln w="9525" algn="ctr">
            <a:noFill/>
            <a:miter lim="800000"/>
            <a:headEnd/>
            <a:tailEnd/>
          </a:ln>
        </p:spPr>
        <p:txBody>
          <a:bodyPr wrap="none">
            <a:spAutoFit/>
          </a:bodyPr>
          <a:lstStyle/>
          <a:p>
            <a:r>
              <a:rPr lang="en-US" sz="1200" b="1" u="none"/>
              <a:t>Publishers</a:t>
            </a:r>
            <a:r>
              <a:rPr lang="en-US" sz="1200" u="none"/>
              <a:t>  </a:t>
            </a:r>
          </a:p>
        </p:txBody>
      </p:sp>
      <p:sp>
        <p:nvSpPr>
          <p:cNvPr id="47132" name="Rectangle 146"/>
          <p:cNvSpPr>
            <a:spLocks noChangeArrowheads="1"/>
          </p:cNvSpPr>
          <p:nvPr/>
        </p:nvSpPr>
        <p:spPr bwMode="auto">
          <a:xfrm>
            <a:off x="5413375" y="1096963"/>
            <a:ext cx="1149350" cy="274637"/>
          </a:xfrm>
          <a:prstGeom prst="rect">
            <a:avLst/>
          </a:prstGeom>
          <a:noFill/>
          <a:ln w="9525" algn="ctr">
            <a:noFill/>
            <a:miter lim="800000"/>
            <a:headEnd/>
            <a:tailEnd/>
          </a:ln>
        </p:spPr>
        <p:txBody>
          <a:bodyPr wrap="none">
            <a:spAutoFit/>
          </a:bodyPr>
          <a:lstStyle/>
          <a:p>
            <a:r>
              <a:rPr lang="en-US" sz="1200" b="1" u="none"/>
              <a:t>Subscribers</a:t>
            </a:r>
            <a:r>
              <a:rPr lang="en-US" sz="1200" u="none"/>
              <a:t>  </a:t>
            </a:r>
          </a:p>
        </p:txBody>
      </p:sp>
      <p:sp>
        <p:nvSpPr>
          <p:cNvPr id="47133" name="Line 147"/>
          <p:cNvSpPr>
            <a:spLocks noChangeShapeType="1"/>
          </p:cNvSpPr>
          <p:nvPr/>
        </p:nvSpPr>
        <p:spPr bwMode="auto">
          <a:xfrm flipV="1">
            <a:off x="4995863" y="2765425"/>
            <a:ext cx="492125" cy="576263"/>
          </a:xfrm>
          <a:prstGeom prst="line">
            <a:avLst/>
          </a:prstGeom>
          <a:noFill/>
          <a:ln w="9525">
            <a:solidFill>
              <a:schemeClr val="tx1"/>
            </a:solidFill>
            <a:round/>
            <a:headEnd/>
            <a:tailEnd type="triangle" w="med" len="med"/>
          </a:ln>
        </p:spPr>
        <p:txBody>
          <a:bodyPr>
            <a:spAutoFit/>
          </a:bodyPr>
          <a:lstStyle/>
          <a:p>
            <a:endParaRPr lang="en-US"/>
          </a:p>
        </p:txBody>
      </p:sp>
      <p:sp>
        <p:nvSpPr>
          <p:cNvPr id="47134" name="Line 148"/>
          <p:cNvSpPr>
            <a:spLocks noChangeShapeType="1"/>
          </p:cNvSpPr>
          <p:nvPr/>
        </p:nvSpPr>
        <p:spPr bwMode="auto">
          <a:xfrm flipH="1" flipV="1">
            <a:off x="5818188" y="2765425"/>
            <a:ext cx="0" cy="576263"/>
          </a:xfrm>
          <a:prstGeom prst="line">
            <a:avLst/>
          </a:prstGeom>
          <a:noFill/>
          <a:ln w="9525">
            <a:solidFill>
              <a:schemeClr val="tx1"/>
            </a:solidFill>
            <a:round/>
            <a:headEnd/>
            <a:tailEnd type="triangle" w="med" len="med"/>
          </a:ln>
        </p:spPr>
        <p:txBody>
          <a:bodyPr>
            <a:spAutoFit/>
          </a:bodyPr>
          <a:lstStyle/>
          <a:p>
            <a:endParaRPr lang="en-US"/>
          </a:p>
        </p:txBody>
      </p:sp>
      <p:sp>
        <p:nvSpPr>
          <p:cNvPr id="47135" name="Line 149"/>
          <p:cNvSpPr>
            <a:spLocks noChangeShapeType="1"/>
          </p:cNvSpPr>
          <p:nvPr/>
        </p:nvSpPr>
        <p:spPr bwMode="auto">
          <a:xfrm flipH="1" flipV="1">
            <a:off x="6196013" y="2765425"/>
            <a:ext cx="444500" cy="576263"/>
          </a:xfrm>
          <a:prstGeom prst="line">
            <a:avLst/>
          </a:prstGeom>
          <a:noFill/>
          <a:ln w="9525">
            <a:solidFill>
              <a:schemeClr val="tx1"/>
            </a:solidFill>
            <a:round/>
            <a:headEnd/>
            <a:tailEnd type="triangle" w="med" len="med"/>
          </a:ln>
        </p:spPr>
        <p:txBody>
          <a:bodyPr>
            <a:spAutoFit/>
          </a:bodyPr>
          <a:lstStyle/>
          <a:p>
            <a:endParaRPr lang="en-US"/>
          </a:p>
        </p:txBody>
      </p:sp>
      <p:sp>
        <p:nvSpPr>
          <p:cNvPr id="47136" name="Rectangle 150"/>
          <p:cNvSpPr>
            <a:spLocks noChangeArrowheads="1"/>
          </p:cNvSpPr>
          <p:nvPr/>
        </p:nvSpPr>
        <p:spPr bwMode="auto">
          <a:xfrm>
            <a:off x="5278438" y="2949575"/>
            <a:ext cx="1566862" cy="304800"/>
          </a:xfrm>
          <a:prstGeom prst="rect">
            <a:avLst/>
          </a:prstGeom>
          <a:noFill/>
          <a:ln w="9525" algn="ctr">
            <a:noFill/>
            <a:miter lim="800000"/>
            <a:headEnd/>
            <a:tailEnd/>
          </a:ln>
        </p:spPr>
        <p:txBody>
          <a:bodyPr wrap="none">
            <a:spAutoFit/>
          </a:bodyPr>
          <a:lstStyle/>
          <a:p>
            <a:r>
              <a:rPr lang="en-US" sz="1400" b="1" u="none">
                <a:latin typeface="Courier New" pitchFamily="49" charset="0"/>
              </a:rPr>
              <a:t>push(event)  </a:t>
            </a:r>
          </a:p>
        </p:txBody>
      </p:sp>
      <p:sp>
        <p:nvSpPr>
          <p:cNvPr id="47137" name="Line 151"/>
          <p:cNvSpPr>
            <a:spLocks noChangeShapeType="1"/>
          </p:cNvSpPr>
          <p:nvPr/>
        </p:nvSpPr>
        <p:spPr bwMode="auto">
          <a:xfrm flipH="1" flipV="1">
            <a:off x="4922838" y="1720850"/>
            <a:ext cx="501650" cy="982663"/>
          </a:xfrm>
          <a:prstGeom prst="line">
            <a:avLst/>
          </a:prstGeom>
          <a:noFill/>
          <a:ln w="9525">
            <a:solidFill>
              <a:schemeClr val="tx1"/>
            </a:solidFill>
            <a:round/>
            <a:headEnd/>
            <a:tailEnd type="triangle" w="med" len="med"/>
          </a:ln>
        </p:spPr>
        <p:txBody>
          <a:bodyPr>
            <a:spAutoFit/>
          </a:bodyPr>
          <a:lstStyle/>
          <a:p>
            <a:endParaRPr lang="en-US"/>
          </a:p>
        </p:txBody>
      </p:sp>
      <p:sp>
        <p:nvSpPr>
          <p:cNvPr id="47138" name="Line 152"/>
          <p:cNvSpPr>
            <a:spLocks noChangeShapeType="1"/>
          </p:cNvSpPr>
          <p:nvPr/>
        </p:nvSpPr>
        <p:spPr bwMode="auto">
          <a:xfrm flipH="1" flipV="1">
            <a:off x="5786438" y="1754188"/>
            <a:ext cx="0" cy="463550"/>
          </a:xfrm>
          <a:prstGeom prst="line">
            <a:avLst/>
          </a:prstGeom>
          <a:noFill/>
          <a:ln w="9525">
            <a:solidFill>
              <a:schemeClr val="tx1"/>
            </a:solidFill>
            <a:round/>
            <a:headEnd/>
            <a:tailEnd type="triangle" w="med" len="med"/>
          </a:ln>
        </p:spPr>
        <p:txBody>
          <a:bodyPr>
            <a:spAutoFit/>
          </a:bodyPr>
          <a:lstStyle/>
          <a:p>
            <a:endParaRPr lang="en-US"/>
          </a:p>
        </p:txBody>
      </p:sp>
      <p:sp>
        <p:nvSpPr>
          <p:cNvPr id="47139" name="Line 153"/>
          <p:cNvSpPr>
            <a:spLocks noChangeShapeType="1"/>
          </p:cNvSpPr>
          <p:nvPr/>
        </p:nvSpPr>
        <p:spPr bwMode="auto">
          <a:xfrm flipV="1">
            <a:off x="6264275" y="1976438"/>
            <a:ext cx="787400" cy="492125"/>
          </a:xfrm>
          <a:prstGeom prst="line">
            <a:avLst/>
          </a:prstGeom>
          <a:noFill/>
          <a:ln w="9525">
            <a:solidFill>
              <a:schemeClr val="tx1"/>
            </a:solidFill>
            <a:round/>
            <a:headEnd/>
            <a:tailEnd type="triangle" w="med" len="med"/>
          </a:ln>
        </p:spPr>
        <p:txBody>
          <a:bodyPr>
            <a:spAutoFit/>
          </a:bodyPr>
          <a:lstStyle/>
          <a:p>
            <a:endParaRPr lang="en-US"/>
          </a:p>
        </p:txBody>
      </p:sp>
      <p:sp>
        <p:nvSpPr>
          <p:cNvPr id="47140" name="Rectangle 154"/>
          <p:cNvSpPr>
            <a:spLocks noChangeArrowheads="1"/>
          </p:cNvSpPr>
          <p:nvPr/>
        </p:nvSpPr>
        <p:spPr bwMode="auto">
          <a:xfrm>
            <a:off x="4545013" y="1854200"/>
            <a:ext cx="1566862" cy="304800"/>
          </a:xfrm>
          <a:prstGeom prst="rect">
            <a:avLst/>
          </a:prstGeom>
          <a:noFill/>
          <a:ln w="9525" algn="ctr">
            <a:noFill/>
            <a:miter lim="800000"/>
            <a:headEnd/>
            <a:tailEnd/>
          </a:ln>
        </p:spPr>
        <p:txBody>
          <a:bodyPr wrap="none">
            <a:spAutoFit/>
          </a:bodyPr>
          <a:lstStyle/>
          <a:p>
            <a:r>
              <a:rPr lang="en-US" sz="1400" b="1" u="none">
                <a:latin typeface="Courier New" pitchFamily="49" charset="0"/>
              </a:rPr>
              <a:t>push(event)  </a:t>
            </a:r>
          </a:p>
        </p:txBody>
      </p:sp>
      <p:sp>
        <p:nvSpPr>
          <p:cNvPr id="47141" name="Line 155"/>
          <p:cNvSpPr>
            <a:spLocks noChangeShapeType="1"/>
          </p:cNvSpPr>
          <p:nvPr/>
        </p:nvSpPr>
        <p:spPr bwMode="auto">
          <a:xfrm flipV="1">
            <a:off x="6191250" y="1720850"/>
            <a:ext cx="0" cy="982663"/>
          </a:xfrm>
          <a:prstGeom prst="line">
            <a:avLst/>
          </a:prstGeom>
          <a:noFill/>
          <a:ln w="9525">
            <a:solidFill>
              <a:schemeClr val="tx1"/>
            </a:solidFill>
            <a:round/>
            <a:headEnd/>
            <a:tailEnd type="triangle" w="med" len="med"/>
          </a:ln>
        </p:spPr>
        <p:txBody>
          <a:bodyPr>
            <a:spAutoFit/>
          </a:bodyPr>
          <a:lstStyle/>
          <a:p>
            <a:endParaRPr lang="en-US"/>
          </a:p>
        </p:txBody>
      </p:sp>
      <p:sp>
        <p:nvSpPr>
          <p:cNvPr id="47142" name="AutoShape 156"/>
          <p:cNvSpPr>
            <a:spLocks noChangeArrowheads="1"/>
          </p:cNvSpPr>
          <p:nvPr/>
        </p:nvSpPr>
        <p:spPr bwMode="auto">
          <a:xfrm>
            <a:off x="5341938" y="2185988"/>
            <a:ext cx="985837" cy="574675"/>
          </a:xfrm>
          <a:prstGeom prst="roundRect">
            <a:avLst>
              <a:gd name="adj" fmla="val 16667"/>
            </a:avLst>
          </a:prstGeom>
          <a:solidFill>
            <a:srgbClr val="FF9999"/>
          </a:solidFill>
          <a:ln w="9525" algn="ctr">
            <a:solidFill>
              <a:schemeClr val="tx1"/>
            </a:solidFill>
            <a:round/>
            <a:headEnd/>
            <a:tailEnd/>
          </a:ln>
        </p:spPr>
        <p:txBody>
          <a:bodyPr anchor="ctr">
            <a:spAutoFit/>
          </a:bodyPr>
          <a:lstStyle/>
          <a:p>
            <a:pPr algn="ctr"/>
            <a:r>
              <a:rPr lang="en-US" sz="1400" b="1" u="none"/>
              <a:t>Event Channel</a:t>
            </a:r>
          </a:p>
        </p:txBody>
      </p:sp>
      <p:sp>
        <p:nvSpPr>
          <p:cNvPr id="47143" name="Rectangle 157"/>
          <p:cNvSpPr>
            <a:spLocks noChangeArrowheads="1"/>
          </p:cNvSpPr>
          <p:nvPr/>
        </p:nvSpPr>
        <p:spPr bwMode="auto">
          <a:xfrm>
            <a:off x="7477125" y="2625725"/>
            <a:ext cx="1566863" cy="1155700"/>
          </a:xfrm>
          <a:prstGeom prst="rect">
            <a:avLst/>
          </a:prstGeom>
          <a:noFill/>
          <a:ln w="9525" algn="ctr">
            <a:noFill/>
            <a:miter lim="800000"/>
            <a:headEnd/>
            <a:tailEnd/>
          </a:ln>
        </p:spPr>
        <p:txBody>
          <a:bodyPr>
            <a:spAutoFit/>
          </a:bodyPr>
          <a:lstStyle/>
          <a:p>
            <a:r>
              <a:rPr lang="en-US" sz="1400" b="1" i="1" u="none"/>
              <a:t>4: Sensor </a:t>
            </a:r>
          </a:p>
          <a:p>
            <a:r>
              <a:rPr lang="en-US" sz="1400" b="1" i="1" u="none"/>
              <a:t>    publishers   </a:t>
            </a:r>
          </a:p>
          <a:p>
            <a:r>
              <a:rPr lang="en-US" sz="1400" b="1" i="1" u="none"/>
              <a:t>    push events </a:t>
            </a:r>
          </a:p>
          <a:p>
            <a:r>
              <a:rPr lang="en-US" sz="1400" b="1" i="1" u="none"/>
              <a:t>    to event </a:t>
            </a:r>
          </a:p>
          <a:p>
            <a:r>
              <a:rPr lang="en-US" sz="1400" b="1" i="1" u="none"/>
              <a:t>    channel</a:t>
            </a:r>
          </a:p>
        </p:txBody>
      </p:sp>
      <p:sp>
        <p:nvSpPr>
          <p:cNvPr id="47144" name="Rectangle 158"/>
          <p:cNvSpPr>
            <a:spLocks noChangeArrowheads="1"/>
          </p:cNvSpPr>
          <p:nvPr/>
        </p:nvSpPr>
        <p:spPr bwMode="auto">
          <a:xfrm>
            <a:off x="147638" y="928688"/>
            <a:ext cx="3652837" cy="2898775"/>
          </a:xfrm>
          <a:prstGeom prst="rect">
            <a:avLst/>
          </a:prstGeom>
          <a:noFill/>
          <a:ln w="9525" algn="ctr">
            <a:noFill/>
            <a:miter lim="800000"/>
            <a:headEnd/>
            <a:tailEnd/>
          </a:ln>
        </p:spPr>
        <p:txBody>
          <a:bodyPr>
            <a:spAutoFit/>
          </a:bodyPr>
          <a:lstStyle/>
          <a:p>
            <a:pPr>
              <a:spcBef>
                <a:spcPct val="30000"/>
              </a:spcBef>
            </a:pPr>
            <a:r>
              <a:rPr lang="en-US" sz="2000" u="none"/>
              <a:t>Bold Stroke uses the </a:t>
            </a:r>
            <a:r>
              <a:rPr lang="en-US" sz="2000" b="1" i="1" u="none"/>
              <a:t>Broker</a:t>
            </a:r>
            <a:r>
              <a:rPr lang="en-US" sz="2000" u="none"/>
              <a:t> pattern to shield distributed applications from environment heterogeneity, </a:t>
            </a:r>
            <a:r>
              <a:rPr lang="en-US" sz="2000" i="1" u="none"/>
              <a:t>e.g.,</a:t>
            </a:r>
            <a:r>
              <a:rPr lang="en-US" sz="2000" u="none"/>
              <a:t> </a:t>
            </a:r>
          </a:p>
          <a:p>
            <a:pPr marL="228600" lvl="1" indent="-114300">
              <a:spcBef>
                <a:spcPct val="30000"/>
              </a:spcBef>
              <a:buFontTx/>
              <a:buChar char="•"/>
            </a:pPr>
            <a:r>
              <a:rPr lang="en-US" sz="2000" u="none"/>
              <a:t>Programming languages</a:t>
            </a:r>
          </a:p>
          <a:p>
            <a:pPr marL="228600" lvl="1" indent="-114300">
              <a:spcBef>
                <a:spcPct val="30000"/>
              </a:spcBef>
              <a:buFontTx/>
              <a:buChar char="•"/>
            </a:pPr>
            <a:r>
              <a:rPr lang="en-US" sz="2000" u="none"/>
              <a:t>Operating systems</a:t>
            </a:r>
          </a:p>
          <a:p>
            <a:pPr marL="228600" lvl="1" indent="-114300">
              <a:spcBef>
                <a:spcPct val="30000"/>
              </a:spcBef>
              <a:buFontTx/>
              <a:buChar char="•"/>
            </a:pPr>
            <a:r>
              <a:rPr lang="en-US" sz="2000" u="none"/>
              <a:t>Networking protocols</a:t>
            </a:r>
          </a:p>
          <a:p>
            <a:pPr marL="228600" lvl="1" indent="-114300">
              <a:spcBef>
                <a:spcPct val="30000"/>
              </a:spcBef>
              <a:buFontTx/>
              <a:buChar char="•"/>
            </a:pPr>
            <a:r>
              <a:rPr lang="en-US" sz="2000" u="none"/>
              <a:t>Hardware</a:t>
            </a:r>
          </a:p>
        </p:txBody>
      </p:sp>
      <p:sp>
        <p:nvSpPr>
          <p:cNvPr id="47145" name="Rectangle 159"/>
          <p:cNvSpPr>
            <a:spLocks noChangeArrowheads="1"/>
          </p:cNvSpPr>
          <p:nvPr/>
        </p:nvSpPr>
        <p:spPr bwMode="auto">
          <a:xfrm>
            <a:off x="7477125" y="3711575"/>
            <a:ext cx="1566863" cy="730250"/>
          </a:xfrm>
          <a:prstGeom prst="rect">
            <a:avLst/>
          </a:prstGeom>
          <a:noFill/>
          <a:ln w="9525" algn="ctr">
            <a:noFill/>
            <a:miter lim="800000"/>
            <a:headEnd/>
            <a:tailEnd/>
          </a:ln>
        </p:spPr>
        <p:txBody>
          <a:bodyPr>
            <a:spAutoFit/>
          </a:bodyPr>
          <a:lstStyle/>
          <a:p>
            <a:r>
              <a:rPr lang="en-US" sz="1400" b="1" i="1" u="none"/>
              <a:t>3: Broker</a:t>
            </a:r>
          </a:p>
          <a:p>
            <a:r>
              <a:rPr lang="en-US" sz="1400" b="1" i="1" u="none"/>
              <a:t>    handles I/O </a:t>
            </a:r>
          </a:p>
          <a:p>
            <a:r>
              <a:rPr lang="en-US" sz="1400" b="1" i="1" u="none"/>
              <a:t>    via upcalls</a:t>
            </a:r>
          </a:p>
        </p:txBody>
      </p:sp>
      <p:sp>
        <p:nvSpPr>
          <p:cNvPr id="47146" name="Line 160"/>
          <p:cNvSpPr>
            <a:spLocks noChangeShapeType="1"/>
          </p:cNvSpPr>
          <p:nvPr/>
        </p:nvSpPr>
        <p:spPr bwMode="auto">
          <a:xfrm flipV="1">
            <a:off x="6916738" y="3667125"/>
            <a:ext cx="128587" cy="284163"/>
          </a:xfrm>
          <a:prstGeom prst="line">
            <a:avLst/>
          </a:prstGeom>
          <a:noFill/>
          <a:ln w="9525">
            <a:solidFill>
              <a:schemeClr val="tx1"/>
            </a:solidFill>
            <a:round/>
            <a:headEnd/>
            <a:tailEnd type="triangle" w="med" len="med"/>
          </a:ln>
        </p:spPr>
        <p:txBody>
          <a:bodyPr>
            <a:spAutoFit/>
          </a:bodyPr>
          <a:lstStyle/>
          <a:p>
            <a:endParaRPr lang="en-US"/>
          </a:p>
        </p:txBody>
      </p:sp>
      <p:sp>
        <p:nvSpPr>
          <p:cNvPr id="47147" name="Line 161"/>
          <p:cNvSpPr>
            <a:spLocks noChangeShapeType="1"/>
          </p:cNvSpPr>
          <p:nvPr/>
        </p:nvSpPr>
        <p:spPr bwMode="auto">
          <a:xfrm flipH="1" flipV="1">
            <a:off x="5656263" y="3694113"/>
            <a:ext cx="153987" cy="315912"/>
          </a:xfrm>
          <a:prstGeom prst="line">
            <a:avLst/>
          </a:prstGeom>
          <a:noFill/>
          <a:ln w="9525">
            <a:solidFill>
              <a:schemeClr val="tx1"/>
            </a:solidFill>
            <a:round/>
            <a:headEnd/>
            <a:tailEnd type="triangle" w="med" len="med"/>
          </a:ln>
        </p:spPr>
        <p:txBody>
          <a:bodyPr>
            <a:spAutoFit/>
          </a:bodyPr>
          <a:lstStyle/>
          <a:p>
            <a:endParaRPr lang="en-US"/>
          </a:p>
        </p:txBody>
      </p:sp>
      <p:sp>
        <p:nvSpPr>
          <p:cNvPr id="47148" name="Line 162"/>
          <p:cNvSpPr>
            <a:spLocks noChangeShapeType="1"/>
          </p:cNvSpPr>
          <p:nvPr/>
        </p:nvSpPr>
        <p:spPr bwMode="auto">
          <a:xfrm flipH="1" flipV="1">
            <a:off x="5029200" y="3649663"/>
            <a:ext cx="153988" cy="315912"/>
          </a:xfrm>
          <a:prstGeom prst="line">
            <a:avLst/>
          </a:prstGeom>
          <a:noFill/>
          <a:ln w="9525">
            <a:solidFill>
              <a:schemeClr val="tx1"/>
            </a:solidFill>
            <a:round/>
            <a:headEnd/>
            <a:tailEnd type="triangle" w="med" len="med"/>
          </a:ln>
        </p:spPr>
        <p:txBody>
          <a:bodyPr>
            <a:spAutoFit/>
          </a:bodyPr>
          <a:lstStyle/>
          <a:p>
            <a:endParaRPr lang="en-US"/>
          </a:p>
        </p:txBody>
      </p:sp>
      <p:sp>
        <p:nvSpPr>
          <p:cNvPr id="47149" name="AutoShape 163"/>
          <p:cNvSpPr>
            <a:spLocks noChangeArrowheads="1"/>
          </p:cNvSpPr>
          <p:nvPr/>
        </p:nvSpPr>
        <p:spPr bwMode="auto">
          <a:xfrm>
            <a:off x="4808538" y="3948113"/>
            <a:ext cx="2273300" cy="374650"/>
          </a:xfrm>
          <a:prstGeom prst="roundRect">
            <a:avLst>
              <a:gd name="adj" fmla="val 16667"/>
            </a:avLst>
          </a:prstGeom>
          <a:solidFill>
            <a:srgbClr val="336699"/>
          </a:solidFill>
          <a:ln w="9525" algn="ctr">
            <a:solidFill>
              <a:schemeClr val="tx1"/>
            </a:solidFill>
            <a:round/>
            <a:headEnd/>
            <a:tailEnd/>
          </a:ln>
        </p:spPr>
        <p:txBody>
          <a:bodyPr anchor="ctr">
            <a:spAutoFit/>
          </a:bodyPr>
          <a:lstStyle/>
          <a:p>
            <a:pPr algn="ctr"/>
            <a:r>
              <a:rPr lang="en-US" sz="1600" b="1" u="none">
                <a:solidFill>
                  <a:schemeClr val="bg1"/>
                </a:solidFill>
              </a:rPr>
              <a:t>Broker</a:t>
            </a:r>
          </a:p>
        </p:txBody>
      </p:sp>
      <p:sp>
        <p:nvSpPr>
          <p:cNvPr id="1668260" name="Rectangle 164"/>
          <p:cNvSpPr>
            <a:spLocks noChangeArrowheads="1"/>
          </p:cNvSpPr>
          <p:nvPr/>
        </p:nvSpPr>
        <p:spPr bwMode="auto">
          <a:xfrm>
            <a:off x="147638" y="4392613"/>
            <a:ext cx="4654550" cy="2012950"/>
          </a:xfrm>
          <a:prstGeom prst="rect">
            <a:avLst/>
          </a:prstGeom>
          <a:noFill/>
          <a:ln w="9525" algn="ctr">
            <a:noFill/>
            <a:miter lim="800000"/>
            <a:headEnd/>
            <a:tailEnd/>
          </a:ln>
        </p:spPr>
        <p:txBody>
          <a:bodyPr>
            <a:spAutoFit/>
          </a:bodyPr>
          <a:lstStyle/>
          <a:p>
            <a:pPr>
              <a:spcBef>
                <a:spcPct val="30000"/>
              </a:spcBef>
            </a:pPr>
            <a:r>
              <a:rPr lang="en-US" sz="2000" u="none"/>
              <a:t>A key consideration for implementing the </a:t>
            </a:r>
            <a:r>
              <a:rPr lang="en-US" sz="2000" b="1" i="1" u="none"/>
              <a:t>Broker</a:t>
            </a:r>
            <a:r>
              <a:rPr lang="en-US" sz="2000" u="none"/>
              <a:t> pattern for mission computing applications is </a:t>
            </a:r>
            <a:r>
              <a:rPr lang="en-US" sz="2000" b="1" i="1" u="none"/>
              <a:t>QoS </a:t>
            </a:r>
            <a:r>
              <a:rPr lang="en-US" sz="2000" u="none"/>
              <a:t>support</a:t>
            </a:r>
          </a:p>
          <a:p>
            <a:pPr marL="457200" lvl="2" indent="-114300">
              <a:spcBef>
                <a:spcPct val="30000"/>
              </a:spcBef>
              <a:buFontTx/>
              <a:buChar char="•"/>
            </a:pPr>
            <a:r>
              <a:rPr lang="en-US" sz="2000" u="none"/>
              <a:t>e.g., latency, jitter, priority preservation, dependability, security, etc.</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682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826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Slide Number Placeholder 2"/>
          <p:cNvSpPr>
            <a:spLocks noGrp="1"/>
          </p:cNvSpPr>
          <p:nvPr>
            <p:ph type="sldNum" sz="quarter" idx="10"/>
          </p:nvPr>
        </p:nvSpPr>
        <p:spPr>
          <a:noFill/>
        </p:spPr>
        <p:txBody>
          <a:bodyPr/>
          <a:lstStyle/>
          <a:p>
            <a:fld id="{30DC7BCE-733C-4078-A848-5534D78E7BB4}" type="slidenum">
              <a:rPr lang="en-US" smtClean="0">
                <a:latin typeface="Arial" pitchFamily="34" charset="0"/>
              </a:rPr>
              <a:pPr/>
              <a:t>4</a:t>
            </a:fld>
            <a:endParaRPr lang="en-US" smtClean="0">
              <a:latin typeface="Arial" pitchFamily="34" charset="0"/>
            </a:endParaRPr>
          </a:p>
        </p:txBody>
      </p:sp>
      <p:pic>
        <p:nvPicPr>
          <p:cNvPr id="13315" name="Picture 2" descr="generic-middleware"/>
          <p:cNvPicPr>
            <a:picLocks noChangeAspect="1" noChangeArrowheads="1"/>
          </p:cNvPicPr>
          <p:nvPr/>
        </p:nvPicPr>
        <p:blipFill>
          <a:blip r:embed="rId3" cstate="print"/>
          <a:srcRect/>
          <a:stretch>
            <a:fillRect/>
          </a:stretch>
        </p:blipFill>
        <p:spPr bwMode="auto">
          <a:xfrm>
            <a:off x="9525" y="1039813"/>
            <a:ext cx="6005513" cy="5753100"/>
          </a:xfrm>
          <a:prstGeom prst="rect">
            <a:avLst/>
          </a:prstGeom>
          <a:noFill/>
          <a:ln w="9525">
            <a:noFill/>
            <a:miter lim="800000"/>
            <a:headEnd/>
            <a:tailEnd/>
          </a:ln>
        </p:spPr>
      </p:pic>
      <p:sp>
        <p:nvSpPr>
          <p:cNvPr id="13316" name="Rectangle 3"/>
          <p:cNvSpPr>
            <a:spLocks noGrp="1" noChangeArrowheads="1"/>
          </p:cNvSpPr>
          <p:nvPr>
            <p:ph type="title"/>
          </p:nvPr>
        </p:nvSpPr>
        <p:spPr/>
        <p:txBody>
          <a:bodyPr/>
          <a:lstStyle/>
          <a:p>
            <a:r>
              <a:rPr lang="en-US" smtClean="0"/>
              <a:t>Technology Trends (1/4)</a:t>
            </a:r>
          </a:p>
        </p:txBody>
      </p:sp>
      <p:sp>
        <p:nvSpPr>
          <p:cNvPr id="13317" name="Rectangle 4"/>
          <p:cNvSpPr>
            <a:spLocks noChangeArrowheads="1"/>
          </p:cNvSpPr>
          <p:nvPr/>
        </p:nvSpPr>
        <p:spPr bwMode="auto">
          <a:xfrm>
            <a:off x="5837238" y="962025"/>
            <a:ext cx="3209925" cy="1843088"/>
          </a:xfrm>
          <a:prstGeom prst="rect">
            <a:avLst/>
          </a:prstGeom>
          <a:solidFill>
            <a:srgbClr val="EDFBFF"/>
          </a:solidFill>
          <a:ln w="12700">
            <a:solidFill>
              <a:schemeClr val="tx1"/>
            </a:solidFill>
            <a:miter lim="800000"/>
            <a:headEnd/>
            <a:tailEnd/>
          </a:ln>
        </p:spPr>
        <p:txBody>
          <a:bodyPr>
            <a:spAutoFit/>
          </a:bodyPr>
          <a:lstStyle/>
          <a:p>
            <a:r>
              <a:rPr lang="en-US" sz="2000" b="1" u="none">
                <a:cs typeface="Times New Roman" pitchFamily="18" charset="0"/>
              </a:rPr>
              <a:t>Information technology is being commoditized</a:t>
            </a:r>
            <a:r>
              <a:rPr lang="en-US" sz="2000" u="none">
                <a:cs typeface="Times New Roman" pitchFamily="18" charset="0"/>
              </a:rPr>
              <a:t> </a:t>
            </a:r>
          </a:p>
          <a:p>
            <a:pPr marL="230188" lvl="1" indent="-115888">
              <a:buFontTx/>
              <a:buChar char="•"/>
            </a:pPr>
            <a:r>
              <a:rPr lang="en-US" u="none">
                <a:cs typeface="Times New Roman" pitchFamily="18" charset="0"/>
              </a:rPr>
              <a:t>i.e., hardware &amp; software are getting cheaper, faster, &amp; (generally) better at a fairly predictable rate</a:t>
            </a:r>
            <a:r>
              <a:rPr lang="en-US" sz="2000" u="none"/>
              <a:t> </a:t>
            </a:r>
          </a:p>
        </p:txBody>
      </p:sp>
      <p:sp>
        <p:nvSpPr>
          <p:cNvPr id="1688581" name="Text Box 5"/>
          <p:cNvSpPr txBox="1">
            <a:spLocks noChangeArrowheads="1"/>
          </p:cNvSpPr>
          <p:nvPr/>
        </p:nvSpPr>
        <p:spPr bwMode="auto">
          <a:xfrm>
            <a:off x="6015038" y="2898775"/>
            <a:ext cx="3162300" cy="1247775"/>
          </a:xfrm>
          <a:prstGeom prst="rect">
            <a:avLst/>
          </a:prstGeom>
          <a:noFill/>
          <a:ln w="12700">
            <a:noFill/>
            <a:miter lim="800000"/>
            <a:headEnd/>
            <a:tailEnd/>
          </a:ln>
        </p:spPr>
        <p:txBody>
          <a:bodyPr>
            <a:spAutoFit/>
          </a:bodyPr>
          <a:lstStyle/>
          <a:p>
            <a:pPr>
              <a:lnSpc>
                <a:spcPct val="95000"/>
              </a:lnSpc>
            </a:pPr>
            <a:r>
              <a:rPr lang="en-US" sz="2000" u="none"/>
              <a:t>These advances stem largely from standard hardware &amp; software APIs &amp; protocols, </a:t>
            </a:r>
            <a:r>
              <a:rPr lang="en-US" sz="2000" i="1" u="none"/>
              <a:t>e.g.:</a:t>
            </a:r>
          </a:p>
        </p:txBody>
      </p:sp>
      <p:grpSp>
        <p:nvGrpSpPr>
          <p:cNvPr id="2" name="Group 6"/>
          <p:cNvGrpSpPr>
            <a:grpSpLocks/>
          </p:cNvGrpSpPr>
          <p:nvPr/>
        </p:nvGrpSpPr>
        <p:grpSpPr bwMode="auto">
          <a:xfrm>
            <a:off x="3540125" y="4837113"/>
            <a:ext cx="5602288" cy="1457325"/>
            <a:chOff x="2209" y="3040"/>
            <a:chExt cx="3529" cy="918"/>
          </a:xfrm>
        </p:grpSpPr>
        <p:pic>
          <p:nvPicPr>
            <p:cNvPr id="13341" name="Picture 7" descr="silver"/>
            <p:cNvPicPr>
              <a:picLocks noChangeAspect="1" noChangeArrowheads="1"/>
            </p:cNvPicPr>
            <p:nvPr/>
          </p:nvPicPr>
          <p:blipFill>
            <a:blip r:embed="rId4" cstate="print"/>
            <a:srcRect/>
            <a:stretch>
              <a:fillRect/>
            </a:stretch>
          </p:blipFill>
          <p:spPr bwMode="auto">
            <a:xfrm>
              <a:off x="2209" y="3683"/>
              <a:ext cx="271" cy="275"/>
            </a:xfrm>
            <a:prstGeom prst="rect">
              <a:avLst/>
            </a:prstGeom>
            <a:noFill/>
            <a:ln w="9525">
              <a:noFill/>
              <a:miter lim="800000"/>
              <a:headEnd/>
              <a:tailEnd/>
            </a:ln>
          </p:spPr>
        </p:pic>
        <p:sp>
          <p:nvSpPr>
            <p:cNvPr id="13342" name="Text Box 8"/>
            <p:cNvSpPr txBox="1">
              <a:spLocks noChangeArrowheads="1"/>
            </p:cNvSpPr>
            <p:nvPr/>
          </p:nvSpPr>
          <p:spPr bwMode="auto">
            <a:xfrm>
              <a:off x="3768" y="3040"/>
              <a:ext cx="1970" cy="222"/>
            </a:xfrm>
            <a:prstGeom prst="rect">
              <a:avLst/>
            </a:prstGeom>
            <a:noFill/>
            <a:ln w="12700">
              <a:noFill/>
              <a:miter lim="800000"/>
              <a:headEnd/>
              <a:tailEnd/>
            </a:ln>
          </p:spPr>
          <p:txBody>
            <a:bodyPr>
              <a:spAutoFit/>
            </a:bodyPr>
            <a:lstStyle/>
            <a:p>
              <a:pPr marL="228600" lvl="1" indent="-114300">
                <a:lnSpc>
                  <a:spcPct val="95000"/>
                </a:lnSpc>
                <a:buFontTx/>
                <a:buChar char="•"/>
              </a:pPr>
              <a:r>
                <a:rPr lang="en-US" u="none">
                  <a:solidFill>
                    <a:srgbClr val="201381"/>
                  </a:solidFill>
                </a:rPr>
                <a:t>TCP/IP, GSM, Link16</a:t>
              </a:r>
            </a:p>
          </p:txBody>
        </p:sp>
      </p:grpSp>
      <p:grpSp>
        <p:nvGrpSpPr>
          <p:cNvPr id="3" name="Group 9"/>
          <p:cNvGrpSpPr>
            <a:grpSpLocks/>
          </p:cNvGrpSpPr>
          <p:nvPr/>
        </p:nvGrpSpPr>
        <p:grpSpPr bwMode="auto">
          <a:xfrm>
            <a:off x="3551238" y="5251450"/>
            <a:ext cx="5646737" cy="461963"/>
            <a:chOff x="2216" y="3301"/>
            <a:chExt cx="3557" cy="291"/>
          </a:xfrm>
        </p:grpSpPr>
        <p:pic>
          <p:nvPicPr>
            <p:cNvPr id="13339" name="Picture 10" descr="silver"/>
            <p:cNvPicPr>
              <a:picLocks noChangeAspect="1" noChangeArrowheads="1"/>
            </p:cNvPicPr>
            <p:nvPr/>
          </p:nvPicPr>
          <p:blipFill>
            <a:blip r:embed="rId4" cstate="print"/>
            <a:srcRect/>
            <a:stretch>
              <a:fillRect/>
            </a:stretch>
          </p:blipFill>
          <p:spPr bwMode="auto">
            <a:xfrm>
              <a:off x="2216" y="3317"/>
              <a:ext cx="271" cy="275"/>
            </a:xfrm>
            <a:prstGeom prst="rect">
              <a:avLst/>
            </a:prstGeom>
            <a:noFill/>
            <a:ln w="9525">
              <a:noFill/>
              <a:miter lim="800000"/>
              <a:headEnd/>
              <a:tailEnd/>
            </a:ln>
          </p:spPr>
        </p:pic>
        <p:sp>
          <p:nvSpPr>
            <p:cNvPr id="13340" name="Text Box 11"/>
            <p:cNvSpPr txBox="1">
              <a:spLocks noChangeArrowheads="1"/>
            </p:cNvSpPr>
            <p:nvPr/>
          </p:nvSpPr>
          <p:spPr bwMode="auto">
            <a:xfrm>
              <a:off x="3768" y="3301"/>
              <a:ext cx="2005" cy="222"/>
            </a:xfrm>
            <a:prstGeom prst="rect">
              <a:avLst/>
            </a:prstGeom>
            <a:noFill/>
            <a:ln w="12700">
              <a:noFill/>
              <a:miter lim="800000"/>
              <a:headEnd/>
              <a:tailEnd/>
            </a:ln>
          </p:spPr>
          <p:txBody>
            <a:bodyPr>
              <a:spAutoFit/>
            </a:bodyPr>
            <a:lstStyle/>
            <a:p>
              <a:pPr marL="228600" lvl="1" indent="-114300">
                <a:lnSpc>
                  <a:spcPct val="95000"/>
                </a:lnSpc>
                <a:buFontTx/>
                <a:buChar char="•"/>
              </a:pPr>
              <a:r>
                <a:rPr lang="en-US" u="none">
                  <a:solidFill>
                    <a:srgbClr val="201381"/>
                  </a:solidFill>
                </a:rPr>
                <a:t>POSIX, Windows, &amp; VMs</a:t>
              </a:r>
            </a:p>
          </p:txBody>
        </p:sp>
      </p:grpSp>
      <p:grpSp>
        <p:nvGrpSpPr>
          <p:cNvPr id="4" name="Group 12"/>
          <p:cNvGrpSpPr>
            <a:grpSpLocks/>
          </p:cNvGrpSpPr>
          <p:nvPr/>
        </p:nvGrpSpPr>
        <p:grpSpPr bwMode="auto">
          <a:xfrm>
            <a:off x="42863" y="1936750"/>
            <a:ext cx="8815387" cy="4306888"/>
            <a:chOff x="6" y="1213"/>
            <a:chExt cx="5553" cy="2713"/>
          </a:xfrm>
        </p:grpSpPr>
        <p:grpSp>
          <p:nvGrpSpPr>
            <p:cNvPr id="13332" name="Group 13"/>
            <p:cNvGrpSpPr>
              <a:grpSpLocks/>
            </p:cNvGrpSpPr>
            <p:nvPr/>
          </p:nvGrpSpPr>
          <p:grpSpPr bwMode="auto">
            <a:xfrm>
              <a:off x="6" y="1213"/>
              <a:ext cx="3470" cy="1902"/>
              <a:chOff x="6" y="1213"/>
              <a:chExt cx="3470" cy="1902"/>
            </a:xfrm>
          </p:grpSpPr>
          <p:pic>
            <p:nvPicPr>
              <p:cNvPr id="13334" name="Picture 14" descr="silver"/>
              <p:cNvPicPr>
                <a:picLocks noChangeAspect="1" noChangeArrowheads="1"/>
              </p:cNvPicPr>
              <p:nvPr/>
            </p:nvPicPr>
            <p:blipFill>
              <a:blip r:embed="rId4" cstate="print"/>
              <a:srcRect/>
              <a:stretch>
                <a:fillRect/>
              </a:stretch>
            </p:blipFill>
            <p:spPr bwMode="auto">
              <a:xfrm>
                <a:off x="569" y="2476"/>
                <a:ext cx="271" cy="275"/>
              </a:xfrm>
              <a:prstGeom prst="rect">
                <a:avLst/>
              </a:prstGeom>
              <a:noFill/>
              <a:ln w="9525">
                <a:noFill/>
                <a:miter lim="800000"/>
                <a:headEnd/>
                <a:tailEnd/>
              </a:ln>
            </p:spPr>
          </p:pic>
          <p:pic>
            <p:nvPicPr>
              <p:cNvPr id="13335" name="Picture 15" descr="silver"/>
              <p:cNvPicPr>
                <a:picLocks noChangeAspect="1" noChangeArrowheads="1"/>
              </p:cNvPicPr>
              <p:nvPr/>
            </p:nvPicPr>
            <p:blipFill>
              <a:blip r:embed="rId4" cstate="print"/>
              <a:srcRect/>
              <a:stretch>
                <a:fillRect/>
              </a:stretch>
            </p:blipFill>
            <p:spPr bwMode="auto">
              <a:xfrm>
                <a:off x="6" y="1846"/>
                <a:ext cx="271" cy="275"/>
              </a:xfrm>
              <a:prstGeom prst="rect">
                <a:avLst/>
              </a:prstGeom>
              <a:noFill/>
              <a:ln w="9525">
                <a:noFill/>
                <a:miter lim="800000"/>
                <a:headEnd/>
                <a:tailEnd/>
              </a:ln>
            </p:spPr>
          </p:pic>
          <p:pic>
            <p:nvPicPr>
              <p:cNvPr id="13336" name="Picture 16" descr="silver"/>
              <p:cNvPicPr>
                <a:picLocks noChangeAspect="1" noChangeArrowheads="1"/>
              </p:cNvPicPr>
              <p:nvPr/>
            </p:nvPicPr>
            <p:blipFill>
              <a:blip r:embed="rId4" cstate="print"/>
              <a:srcRect/>
              <a:stretch>
                <a:fillRect/>
              </a:stretch>
            </p:blipFill>
            <p:spPr bwMode="auto">
              <a:xfrm>
                <a:off x="3205" y="1213"/>
                <a:ext cx="271" cy="275"/>
              </a:xfrm>
              <a:prstGeom prst="rect">
                <a:avLst/>
              </a:prstGeom>
              <a:noFill/>
              <a:ln w="9525">
                <a:noFill/>
                <a:miter lim="800000"/>
                <a:headEnd/>
                <a:tailEnd/>
              </a:ln>
            </p:spPr>
          </p:pic>
          <p:pic>
            <p:nvPicPr>
              <p:cNvPr id="13337" name="Picture 17" descr="silver"/>
              <p:cNvPicPr>
                <a:picLocks noChangeAspect="1" noChangeArrowheads="1"/>
              </p:cNvPicPr>
              <p:nvPr/>
            </p:nvPicPr>
            <p:blipFill>
              <a:blip r:embed="rId4" cstate="print"/>
              <a:srcRect/>
              <a:stretch>
                <a:fillRect/>
              </a:stretch>
            </p:blipFill>
            <p:spPr bwMode="auto">
              <a:xfrm>
                <a:off x="3205" y="2156"/>
                <a:ext cx="271" cy="275"/>
              </a:xfrm>
              <a:prstGeom prst="rect">
                <a:avLst/>
              </a:prstGeom>
              <a:noFill/>
              <a:ln w="9525">
                <a:noFill/>
                <a:miter lim="800000"/>
                <a:headEnd/>
                <a:tailEnd/>
              </a:ln>
            </p:spPr>
          </p:pic>
          <p:pic>
            <p:nvPicPr>
              <p:cNvPr id="13338" name="Picture 18" descr="silver"/>
              <p:cNvPicPr>
                <a:picLocks noChangeAspect="1" noChangeArrowheads="1"/>
              </p:cNvPicPr>
              <p:nvPr/>
            </p:nvPicPr>
            <p:blipFill>
              <a:blip r:embed="rId4" cstate="print"/>
              <a:srcRect/>
              <a:stretch>
                <a:fillRect/>
              </a:stretch>
            </p:blipFill>
            <p:spPr bwMode="auto">
              <a:xfrm>
                <a:off x="2798" y="2840"/>
                <a:ext cx="271" cy="275"/>
              </a:xfrm>
              <a:prstGeom prst="rect">
                <a:avLst/>
              </a:prstGeom>
              <a:noFill/>
              <a:ln w="9525">
                <a:noFill/>
                <a:miter lim="800000"/>
                <a:headEnd/>
                <a:tailEnd/>
              </a:ln>
            </p:spPr>
          </p:pic>
        </p:grpSp>
        <p:sp>
          <p:nvSpPr>
            <p:cNvPr id="13333" name="Text Box 19"/>
            <p:cNvSpPr txBox="1">
              <a:spLocks noChangeArrowheads="1"/>
            </p:cNvSpPr>
            <p:nvPr/>
          </p:nvSpPr>
          <p:spPr bwMode="auto">
            <a:xfrm>
              <a:off x="3768" y="3540"/>
              <a:ext cx="1791" cy="386"/>
            </a:xfrm>
            <a:prstGeom prst="rect">
              <a:avLst/>
            </a:prstGeom>
            <a:noFill/>
            <a:ln w="12700">
              <a:noFill/>
              <a:miter lim="800000"/>
              <a:headEnd/>
              <a:tailEnd/>
            </a:ln>
          </p:spPr>
          <p:txBody>
            <a:bodyPr>
              <a:spAutoFit/>
            </a:bodyPr>
            <a:lstStyle/>
            <a:p>
              <a:pPr marL="228600" lvl="1" indent="-114300">
                <a:lnSpc>
                  <a:spcPct val="95000"/>
                </a:lnSpc>
                <a:buFontTx/>
                <a:buChar char="•"/>
              </a:pPr>
              <a:r>
                <a:rPr lang="en-US" u="none">
                  <a:solidFill>
                    <a:srgbClr val="201381"/>
                  </a:solidFill>
                </a:rPr>
                <a:t>Middleware &amp; component models</a:t>
              </a:r>
            </a:p>
          </p:txBody>
        </p:sp>
      </p:grpSp>
      <p:grpSp>
        <p:nvGrpSpPr>
          <p:cNvPr id="6" name="Group 20"/>
          <p:cNvGrpSpPr>
            <a:grpSpLocks/>
          </p:cNvGrpSpPr>
          <p:nvPr/>
        </p:nvGrpSpPr>
        <p:grpSpPr bwMode="auto">
          <a:xfrm>
            <a:off x="936625" y="4168775"/>
            <a:ext cx="8261350" cy="2667000"/>
            <a:chOff x="569" y="2640"/>
            <a:chExt cx="5204" cy="1680"/>
          </a:xfrm>
        </p:grpSpPr>
        <p:pic>
          <p:nvPicPr>
            <p:cNvPr id="13330" name="Picture 21" descr="silver"/>
            <p:cNvPicPr>
              <a:picLocks noChangeAspect="1" noChangeArrowheads="1"/>
            </p:cNvPicPr>
            <p:nvPr/>
          </p:nvPicPr>
          <p:blipFill>
            <a:blip r:embed="rId4" cstate="print"/>
            <a:srcRect/>
            <a:stretch>
              <a:fillRect/>
            </a:stretch>
          </p:blipFill>
          <p:spPr bwMode="auto">
            <a:xfrm>
              <a:off x="569" y="4045"/>
              <a:ext cx="271" cy="275"/>
            </a:xfrm>
            <a:prstGeom prst="rect">
              <a:avLst/>
            </a:prstGeom>
            <a:noFill/>
            <a:ln w="9525">
              <a:noFill/>
              <a:miter lim="800000"/>
              <a:headEnd/>
              <a:tailEnd/>
            </a:ln>
          </p:spPr>
        </p:pic>
        <p:sp>
          <p:nvSpPr>
            <p:cNvPr id="13331" name="Text Box 22"/>
            <p:cNvSpPr txBox="1">
              <a:spLocks noChangeArrowheads="1"/>
            </p:cNvSpPr>
            <p:nvPr/>
          </p:nvSpPr>
          <p:spPr bwMode="auto">
            <a:xfrm>
              <a:off x="3768" y="2640"/>
              <a:ext cx="2005" cy="386"/>
            </a:xfrm>
            <a:prstGeom prst="rect">
              <a:avLst/>
            </a:prstGeom>
            <a:noFill/>
            <a:ln w="12700">
              <a:noFill/>
              <a:miter lim="800000"/>
              <a:headEnd/>
              <a:tailEnd/>
            </a:ln>
          </p:spPr>
          <p:txBody>
            <a:bodyPr>
              <a:spAutoFit/>
            </a:bodyPr>
            <a:lstStyle/>
            <a:p>
              <a:pPr marL="228600" lvl="1" indent="-114300">
                <a:lnSpc>
                  <a:spcPct val="95000"/>
                </a:lnSpc>
                <a:buFontTx/>
                <a:buChar char="•"/>
              </a:pPr>
              <a:r>
                <a:rPr lang="en-US" u="none">
                  <a:solidFill>
                    <a:srgbClr val="201381"/>
                  </a:solidFill>
                </a:rPr>
                <a:t>Intel x86 &amp; Power PC chipsets</a:t>
              </a:r>
            </a:p>
          </p:txBody>
        </p:sp>
      </p:grpSp>
      <p:grpSp>
        <p:nvGrpSpPr>
          <p:cNvPr id="7" name="Group 23"/>
          <p:cNvGrpSpPr>
            <a:grpSpLocks/>
          </p:cNvGrpSpPr>
          <p:nvPr/>
        </p:nvGrpSpPr>
        <p:grpSpPr bwMode="auto">
          <a:xfrm>
            <a:off x="182563" y="2455863"/>
            <a:ext cx="8675687" cy="4402137"/>
            <a:chOff x="94" y="1540"/>
            <a:chExt cx="5465" cy="2773"/>
          </a:xfrm>
        </p:grpSpPr>
        <p:grpSp>
          <p:nvGrpSpPr>
            <p:cNvPr id="13324" name="Group 24"/>
            <p:cNvGrpSpPr>
              <a:grpSpLocks/>
            </p:cNvGrpSpPr>
            <p:nvPr/>
          </p:nvGrpSpPr>
          <p:grpSpPr bwMode="auto">
            <a:xfrm>
              <a:off x="94" y="1540"/>
              <a:ext cx="3670" cy="1575"/>
              <a:chOff x="94" y="1540"/>
              <a:chExt cx="3670" cy="1575"/>
            </a:xfrm>
          </p:grpSpPr>
          <p:pic>
            <p:nvPicPr>
              <p:cNvPr id="13326" name="Picture 25" descr="gold"/>
              <p:cNvPicPr>
                <a:picLocks noChangeAspect="1" noChangeArrowheads="1"/>
              </p:cNvPicPr>
              <p:nvPr/>
            </p:nvPicPr>
            <p:blipFill>
              <a:blip r:embed="rId5" cstate="print"/>
              <a:srcRect/>
              <a:stretch>
                <a:fillRect/>
              </a:stretch>
            </p:blipFill>
            <p:spPr bwMode="auto">
              <a:xfrm>
                <a:off x="94" y="2431"/>
                <a:ext cx="271" cy="275"/>
              </a:xfrm>
              <a:prstGeom prst="rect">
                <a:avLst/>
              </a:prstGeom>
              <a:noFill/>
              <a:ln w="9525">
                <a:noFill/>
                <a:miter lim="800000"/>
                <a:headEnd/>
                <a:tailEnd/>
              </a:ln>
            </p:spPr>
          </p:pic>
          <p:pic>
            <p:nvPicPr>
              <p:cNvPr id="13327" name="Picture 26" descr="gold"/>
              <p:cNvPicPr>
                <a:picLocks noChangeAspect="1" noChangeArrowheads="1"/>
              </p:cNvPicPr>
              <p:nvPr/>
            </p:nvPicPr>
            <p:blipFill>
              <a:blip r:embed="rId5" cstate="print"/>
              <a:srcRect/>
              <a:stretch>
                <a:fillRect/>
              </a:stretch>
            </p:blipFill>
            <p:spPr bwMode="auto">
              <a:xfrm>
                <a:off x="3493" y="2153"/>
                <a:ext cx="271" cy="275"/>
              </a:xfrm>
              <a:prstGeom prst="rect">
                <a:avLst/>
              </a:prstGeom>
              <a:noFill/>
              <a:ln w="9525">
                <a:noFill/>
                <a:miter lim="800000"/>
                <a:headEnd/>
                <a:tailEnd/>
              </a:ln>
            </p:spPr>
          </p:pic>
          <p:pic>
            <p:nvPicPr>
              <p:cNvPr id="13328" name="Picture 27" descr="gold"/>
              <p:cNvPicPr>
                <a:picLocks noChangeAspect="1" noChangeArrowheads="1"/>
              </p:cNvPicPr>
              <p:nvPr/>
            </p:nvPicPr>
            <p:blipFill>
              <a:blip r:embed="rId5" cstate="print"/>
              <a:srcRect/>
              <a:stretch>
                <a:fillRect/>
              </a:stretch>
            </p:blipFill>
            <p:spPr bwMode="auto">
              <a:xfrm>
                <a:off x="3137" y="2840"/>
                <a:ext cx="271" cy="275"/>
              </a:xfrm>
              <a:prstGeom prst="rect">
                <a:avLst/>
              </a:prstGeom>
              <a:noFill/>
              <a:ln w="9525">
                <a:noFill/>
                <a:miter lim="800000"/>
                <a:headEnd/>
                <a:tailEnd/>
              </a:ln>
            </p:spPr>
          </p:pic>
          <p:pic>
            <p:nvPicPr>
              <p:cNvPr id="13329" name="Picture 28" descr="gold"/>
              <p:cNvPicPr>
                <a:picLocks noChangeAspect="1" noChangeArrowheads="1"/>
              </p:cNvPicPr>
              <p:nvPr/>
            </p:nvPicPr>
            <p:blipFill>
              <a:blip r:embed="rId5" cstate="print"/>
              <a:srcRect/>
              <a:stretch>
                <a:fillRect/>
              </a:stretch>
            </p:blipFill>
            <p:spPr bwMode="auto">
              <a:xfrm>
                <a:off x="3210" y="1540"/>
                <a:ext cx="271" cy="275"/>
              </a:xfrm>
              <a:prstGeom prst="rect">
                <a:avLst/>
              </a:prstGeom>
              <a:noFill/>
              <a:ln w="9525">
                <a:noFill/>
                <a:miter lim="800000"/>
                <a:headEnd/>
                <a:tailEnd/>
              </a:ln>
            </p:spPr>
          </p:pic>
        </p:grpSp>
        <p:sp>
          <p:nvSpPr>
            <p:cNvPr id="13325" name="Text Box 29"/>
            <p:cNvSpPr txBox="1">
              <a:spLocks noChangeArrowheads="1"/>
            </p:cNvSpPr>
            <p:nvPr/>
          </p:nvSpPr>
          <p:spPr bwMode="auto">
            <a:xfrm>
              <a:off x="3768" y="3927"/>
              <a:ext cx="1791" cy="386"/>
            </a:xfrm>
            <a:prstGeom prst="rect">
              <a:avLst/>
            </a:prstGeom>
            <a:noFill/>
            <a:ln w="12700">
              <a:noFill/>
              <a:miter lim="800000"/>
              <a:headEnd/>
              <a:tailEnd/>
            </a:ln>
          </p:spPr>
          <p:txBody>
            <a:bodyPr>
              <a:spAutoFit/>
            </a:bodyPr>
            <a:lstStyle/>
            <a:p>
              <a:pPr marL="228600" lvl="1" indent="-114300">
                <a:lnSpc>
                  <a:spcPct val="95000"/>
                </a:lnSpc>
                <a:buFontTx/>
                <a:buChar char="•"/>
              </a:pPr>
              <a:r>
                <a:rPr lang="en-US" u="none">
                  <a:solidFill>
                    <a:srgbClr val="CC0066"/>
                  </a:solidFill>
                </a:rPr>
                <a:t>Quality of service (QoS) aspects</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688581"/>
                                        </p:tgtEl>
                                        <p:attrNameLst>
                                          <p:attrName>style.visibility</p:attrName>
                                        </p:attrNameLst>
                                      </p:cBhvr>
                                      <p:to>
                                        <p:strVal val="visible"/>
                                      </p:to>
                                    </p:set>
                                    <p:animEffect transition="in" filter="wipe(up)">
                                      <p:cBhvr>
                                        <p:cTn id="7" dur="500"/>
                                        <p:tgtEl>
                                          <p:spTgt spid="168858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dissolve">
                                      <p:cBhvr>
                                        <p:cTn id="22" dur="5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dissolve">
                                      <p:cBhvr>
                                        <p:cTn id="27" dur="500"/>
                                        <p:tgtEl>
                                          <p:spTgt spid="4"/>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dissolv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8581" grpId="0" autoUpdateAnimBg="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Slide Number Placeholder 3"/>
          <p:cNvSpPr>
            <a:spLocks noGrp="1"/>
          </p:cNvSpPr>
          <p:nvPr>
            <p:ph type="sldNum" sz="quarter" idx="10"/>
          </p:nvPr>
        </p:nvSpPr>
        <p:spPr>
          <a:noFill/>
        </p:spPr>
        <p:txBody>
          <a:bodyPr/>
          <a:lstStyle/>
          <a:p>
            <a:fld id="{4AE51DC2-F4D0-4F6D-8CE9-6A17C44BDA58}" type="slidenum">
              <a:rPr lang="en-US" smtClean="0">
                <a:latin typeface="Arial" pitchFamily="34" charset="0"/>
              </a:rPr>
              <a:pPr/>
              <a:t>40</a:t>
            </a:fld>
            <a:endParaRPr lang="en-US" smtClean="0">
              <a:latin typeface="Arial" pitchFamily="34" charset="0"/>
            </a:endParaRPr>
          </a:p>
        </p:txBody>
      </p:sp>
      <p:sp>
        <p:nvSpPr>
          <p:cNvPr id="48131" name="Text Box 201"/>
          <p:cNvSpPr txBox="1">
            <a:spLocks noChangeArrowheads="1"/>
          </p:cNvSpPr>
          <p:nvPr/>
        </p:nvSpPr>
        <p:spPr bwMode="auto">
          <a:xfrm>
            <a:off x="4391025" y="1071563"/>
            <a:ext cx="4752975" cy="3203575"/>
          </a:xfrm>
          <a:prstGeom prst="rect">
            <a:avLst/>
          </a:prstGeom>
          <a:noFill/>
          <a:ln w="9525">
            <a:noFill/>
            <a:miter lim="800000"/>
            <a:headEnd/>
            <a:tailEnd/>
          </a:ln>
        </p:spPr>
        <p:txBody>
          <a:bodyPr>
            <a:spAutoFit/>
          </a:bodyPr>
          <a:lstStyle/>
          <a:p>
            <a:pPr marL="173038" indent="-173038">
              <a:spcBef>
                <a:spcPct val="30000"/>
              </a:spcBef>
              <a:buFontTx/>
              <a:buChar char="•"/>
            </a:pPr>
            <a:r>
              <a:rPr lang="en-US" sz="2000" u="none"/>
              <a:t>Enables reuse of software architectures &amp; designs</a:t>
            </a:r>
          </a:p>
          <a:p>
            <a:pPr marL="173038" indent="-173038">
              <a:spcBef>
                <a:spcPct val="30000"/>
              </a:spcBef>
              <a:buFontTx/>
              <a:buChar char="•"/>
            </a:pPr>
            <a:r>
              <a:rPr lang="en-US" sz="2000" u="none"/>
              <a:t>Improves development team communication</a:t>
            </a:r>
          </a:p>
          <a:p>
            <a:pPr marL="173038" indent="-173038">
              <a:spcBef>
                <a:spcPct val="30000"/>
              </a:spcBef>
              <a:buFontTx/>
              <a:buChar char="•"/>
            </a:pPr>
            <a:r>
              <a:rPr lang="en-US" sz="2000" u="none"/>
              <a:t>Convey “best practices” intuitively </a:t>
            </a:r>
          </a:p>
          <a:p>
            <a:pPr marL="173038" indent="-173038">
              <a:spcBef>
                <a:spcPct val="30000"/>
              </a:spcBef>
              <a:buFontTx/>
              <a:buChar char="•"/>
            </a:pPr>
            <a:r>
              <a:rPr lang="en-US" sz="2000" u="none"/>
              <a:t>Transcends language-centric biases/myopia</a:t>
            </a:r>
          </a:p>
          <a:p>
            <a:pPr marL="173038" indent="-173038">
              <a:spcBef>
                <a:spcPct val="30000"/>
              </a:spcBef>
              <a:buFontTx/>
              <a:buChar char="•"/>
            </a:pPr>
            <a:r>
              <a:rPr lang="en-US" sz="2000" u="none"/>
              <a:t>Abstracts away from many unimportant details</a:t>
            </a:r>
          </a:p>
        </p:txBody>
      </p:sp>
      <p:sp>
        <p:nvSpPr>
          <p:cNvPr id="48132" name="Rectangle 202"/>
          <p:cNvSpPr>
            <a:spLocks noChangeArrowheads="1"/>
          </p:cNvSpPr>
          <p:nvPr/>
        </p:nvSpPr>
        <p:spPr bwMode="auto">
          <a:xfrm>
            <a:off x="0" y="203200"/>
            <a:ext cx="9144000" cy="381000"/>
          </a:xfrm>
          <a:prstGeom prst="rect">
            <a:avLst/>
          </a:prstGeom>
          <a:noFill/>
          <a:ln w="9525">
            <a:noFill/>
            <a:miter lim="800000"/>
            <a:headEnd/>
            <a:tailEnd/>
          </a:ln>
        </p:spPr>
        <p:txBody>
          <a:bodyPr anchor="ctr"/>
          <a:lstStyle/>
          <a:p>
            <a:pPr algn="ctr">
              <a:lnSpc>
                <a:spcPct val="95000"/>
              </a:lnSpc>
            </a:pPr>
            <a:r>
              <a:rPr lang="en-US" altLang="en-US" sz="3600" b="1" u="none">
                <a:solidFill>
                  <a:srgbClr val="336699"/>
                </a:solidFill>
              </a:rPr>
              <a:t>Benefits of Patterns</a:t>
            </a:r>
          </a:p>
        </p:txBody>
      </p:sp>
      <p:sp>
        <p:nvSpPr>
          <p:cNvPr id="48133" name="Rectangle 226"/>
          <p:cNvSpPr>
            <a:spLocks noChangeArrowheads="1"/>
          </p:cNvSpPr>
          <p:nvPr/>
        </p:nvSpPr>
        <p:spPr bwMode="auto">
          <a:xfrm>
            <a:off x="6018213" y="5294313"/>
            <a:ext cx="2519362" cy="641350"/>
          </a:xfrm>
          <a:prstGeom prst="rect">
            <a:avLst/>
          </a:prstGeom>
          <a:solidFill>
            <a:schemeClr val="bg1"/>
          </a:solidFill>
          <a:ln w="9525" algn="ctr">
            <a:noFill/>
            <a:miter lim="800000"/>
            <a:headEnd/>
            <a:tailEnd/>
          </a:ln>
        </p:spPr>
        <p:txBody>
          <a:bodyPr>
            <a:spAutoFit/>
          </a:bodyPr>
          <a:lstStyle/>
          <a:p>
            <a:pPr algn="ctr"/>
            <a:r>
              <a:rPr lang="en-US"/>
              <a:t>www.cs.wustl.edu/ ~schmidt/patterns.html</a:t>
            </a:r>
          </a:p>
        </p:txBody>
      </p:sp>
      <p:grpSp>
        <p:nvGrpSpPr>
          <p:cNvPr id="48134" name="Group 449"/>
          <p:cNvGrpSpPr>
            <a:grpSpLocks/>
          </p:cNvGrpSpPr>
          <p:nvPr/>
        </p:nvGrpSpPr>
        <p:grpSpPr bwMode="auto">
          <a:xfrm>
            <a:off x="185738" y="1023938"/>
            <a:ext cx="5699125" cy="5553075"/>
            <a:chOff x="117" y="645"/>
            <a:chExt cx="3590" cy="3498"/>
          </a:xfrm>
        </p:grpSpPr>
        <p:grpSp>
          <p:nvGrpSpPr>
            <p:cNvPr id="48135" name="Group 227"/>
            <p:cNvGrpSpPr>
              <a:grpSpLocks/>
            </p:cNvGrpSpPr>
            <p:nvPr/>
          </p:nvGrpSpPr>
          <p:grpSpPr bwMode="auto">
            <a:xfrm>
              <a:off x="117" y="2828"/>
              <a:ext cx="3590" cy="1315"/>
              <a:chOff x="1193" y="1962"/>
              <a:chExt cx="3590" cy="1315"/>
            </a:xfrm>
          </p:grpSpPr>
          <p:grpSp>
            <p:nvGrpSpPr>
              <p:cNvPr id="48161" name="Group 228"/>
              <p:cNvGrpSpPr>
                <a:grpSpLocks/>
              </p:cNvGrpSpPr>
              <p:nvPr/>
            </p:nvGrpSpPr>
            <p:grpSpPr bwMode="auto">
              <a:xfrm flipH="1">
                <a:off x="1193" y="1962"/>
                <a:ext cx="3590" cy="1315"/>
                <a:chOff x="1530" y="1957"/>
                <a:chExt cx="2639" cy="967"/>
              </a:xfrm>
            </p:grpSpPr>
            <p:grpSp>
              <p:nvGrpSpPr>
                <p:cNvPr id="48179" name="Group 229"/>
                <p:cNvGrpSpPr>
                  <a:grpSpLocks/>
                </p:cNvGrpSpPr>
                <p:nvPr/>
              </p:nvGrpSpPr>
              <p:grpSpPr bwMode="auto">
                <a:xfrm>
                  <a:off x="1530" y="1999"/>
                  <a:ext cx="2639" cy="925"/>
                  <a:chOff x="1530" y="1999"/>
                  <a:chExt cx="2639" cy="925"/>
                </a:xfrm>
              </p:grpSpPr>
              <p:grpSp>
                <p:nvGrpSpPr>
                  <p:cNvPr id="48275" name="Group 230"/>
                  <p:cNvGrpSpPr>
                    <a:grpSpLocks/>
                  </p:cNvGrpSpPr>
                  <p:nvPr/>
                </p:nvGrpSpPr>
                <p:grpSpPr bwMode="auto">
                  <a:xfrm>
                    <a:off x="1530" y="2368"/>
                    <a:ext cx="952" cy="556"/>
                    <a:chOff x="1530" y="2368"/>
                    <a:chExt cx="952" cy="556"/>
                  </a:xfrm>
                </p:grpSpPr>
                <p:sp>
                  <p:nvSpPr>
                    <p:cNvPr id="48353" name="Freeform 231"/>
                    <p:cNvSpPr>
                      <a:spLocks/>
                    </p:cNvSpPr>
                    <p:nvPr/>
                  </p:nvSpPr>
                  <p:spPr bwMode="auto">
                    <a:xfrm>
                      <a:off x="1530" y="2368"/>
                      <a:ext cx="952" cy="125"/>
                    </a:xfrm>
                    <a:custGeom>
                      <a:avLst/>
                      <a:gdLst>
                        <a:gd name="T0" fmla="*/ 952 w 952"/>
                        <a:gd name="T1" fmla="*/ 0 h 125"/>
                        <a:gd name="T2" fmla="*/ 0 w 952"/>
                        <a:gd name="T3" fmla="*/ 4 h 125"/>
                        <a:gd name="T4" fmla="*/ 0 w 952"/>
                        <a:gd name="T5" fmla="*/ 125 h 125"/>
                        <a:gd name="T6" fmla="*/ 952 w 952"/>
                        <a:gd name="T7" fmla="*/ 122 h 125"/>
                        <a:gd name="T8" fmla="*/ 952 w 952"/>
                        <a:gd name="T9" fmla="*/ 0 h 125"/>
                        <a:gd name="T10" fmla="*/ 0 60000 65536"/>
                        <a:gd name="T11" fmla="*/ 0 60000 65536"/>
                        <a:gd name="T12" fmla="*/ 0 60000 65536"/>
                        <a:gd name="T13" fmla="*/ 0 60000 65536"/>
                        <a:gd name="T14" fmla="*/ 0 60000 65536"/>
                        <a:gd name="T15" fmla="*/ 0 w 952"/>
                        <a:gd name="T16" fmla="*/ 0 h 125"/>
                        <a:gd name="T17" fmla="*/ 952 w 952"/>
                        <a:gd name="T18" fmla="*/ 125 h 125"/>
                      </a:gdLst>
                      <a:ahLst/>
                      <a:cxnLst>
                        <a:cxn ang="T10">
                          <a:pos x="T0" y="T1"/>
                        </a:cxn>
                        <a:cxn ang="T11">
                          <a:pos x="T2" y="T3"/>
                        </a:cxn>
                        <a:cxn ang="T12">
                          <a:pos x="T4" y="T5"/>
                        </a:cxn>
                        <a:cxn ang="T13">
                          <a:pos x="T6" y="T7"/>
                        </a:cxn>
                        <a:cxn ang="T14">
                          <a:pos x="T8" y="T9"/>
                        </a:cxn>
                      </a:cxnLst>
                      <a:rect l="T15" t="T16" r="T17" b="T18"/>
                      <a:pathLst>
                        <a:path w="952" h="125">
                          <a:moveTo>
                            <a:pt x="952" y="0"/>
                          </a:moveTo>
                          <a:lnTo>
                            <a:pt x="0" y="4"/>
                          </a:lnTo>
                          <a:lnTo>
                            <a:pt x="0" y="125"/>
                          </a:lnTo>
                          <a:lnTo>
                            <a:pt x="952" y="122"/>
                          </a:lnTo>
                          <a:lnTo>
                            <a:pt x="952" y="0"/>
                          </a:lnTo>
                          <a:close/>
                        </a:path>
                      </a:pathLst>
                    </a:custGeom>
                    <a:solidFill>
                      <a:srgbClr val="FFD67F"/>
                    </a:solidFill>
                    <a:ln w="4763">
                      <a:solidFill>
                        <a:schemeClr val="bg2"/>
                      </a:solidFill>
                      <a:round/>
                      <a:headEnd/>
                      <a:tailEnd/>
                    </a:ln>
                  </p:spPr>
                  <p:txBody>
                    <a:bodyPr/>
                    <a:lstStyle/>
                    <a:p>
                      <a:endParaRPr lang="en-US"/>
                    </a:p>
                  </p:txBody>
                </p:sp>
                <p:sp>
                  <p:nvSpPr>
                    <p:cNvPr id="48354" name="Freeform 232"/>
                    <p:cNvSpPr>
                      <a:spLocks/>
                    </p:cNvSpPr>
                    <p:nvPr/>
                  </p:nvSpPr>
                  <p:spPr bwMode="auto">
                    <a:xfrm>
                      <a:off x="1530" y="2372"/>
                      <a:ext cx="440" cy="552"/>
                    </a:xfrm>
                    <a:custGeom>
                      <a:avLst/>
                      <a:gdLst>
                        <a:gd name="T0" fmla="*/ 0 w 440"/>
                        <a:gd name="T1" fmla="*/ 0 h 552"/>
                        <a:gd name="T2" fmla="*/ 440 w 440"/>
                        <a:gd name="T3" fmla="*/ 430 h 552"/>
                        <a:gd name="T4" fmla="*/ 440 w 440"/>
                        <a:gd name="T5" fmla="*/ 552 h 552"/>
                        <a:gd name="T6" fmla="*/ 0 w 440"/>
                        <a:gd name="T7" fmla="*/ 121 h 552"/>
                        <a:gd name="T8" fmla="*/ 0 w 440"/>
                        <a:gd name="T9" fmla="*/ 0 h 552"/>
                        <a:gd name="T10" fmla="*/ 0 60000 65536"/>
                        <a:gd name="T11" fmla="*/ 0 60000 65536"/>
                        <a:gd name="T12" fmla="*/ 0 60000 65536"/>
                        <a:gd name="T13" fmla="*/ 0 60000 65536"/>
                        <a:gd name="T14" fmla="*/ 0 60000 65536"/>
                        <a:gd name="T15" fmla="*/ 0 w 440"/>
                        <a:gd name="T16" fmla="*/ 0 h 552"/>
                        <a:gd name="T17" fmla="*/ 440 w 440"/>
                        <a:gd name="T18" fmla="*/ 552 h 552"/>
                      </a:gdLst>
                      <a:ahLst/>
                      <a:cxnLst>
                        <a:cxn ang="T10">
                          <a:pos x="T0" y="T1"/>
                        </a:cxn>
                        <a:cxn ang="T11">
                          <a:pos x="T2" y="T3"/>
                        </a:cxn>
                        <a:cxn ang="T12">
                          <a:pos x="T4" y="T5"/>
                        </a:cxn>
                        <a:cxn ang="T13">
                          <a:pos x="T6" y="T7"/>
                        </a:cxn>
                        <a:cxn ang="T14">
                          <a:pos x="T8" y="T9"/>
                        </a:cxn>
                      </a:cxnLst>
                      <a:rect l="T15" t="T16" r="T17" b="T18"/>
                      <a:pathLst>
                        <a:path w="440" h="552">
                          <a:moveTo>
                            <a:pt x="0" y="0"/>
                          </a:moveTo>
                          <a:lnTo>
                            <a:pt x="440" y="430"/>
                          </a:lnTo>
                          <a:lnTo>
                            <a:pt x="440" y="552"/>
                          </a:lnTo>
                          <a:lnTo>
                            <a:pt x="0" y="121"/>
                          </a:lnTo>
                          <a:lnTo>
                            <a:pt x="0" y="0"/>
                          </a:lnTo>
                          <a:close/>
                        </a:path>
                      </a:pathLst>
                    </a:custGeom>
                    <a:solidFill>
                      <a:srgbClr val="FFD67F"/>
                    </a:solidFill>
                    <a:ln w="4763">
                      <a:solidFill>
                        <a:schemeClr val="bg2"/>
                      </a:solidFill>
                      <a:round/>
                      <a:headEnd/>
                      <a:tailEnd/>
                    </a:ln>
                  </p:spPr>
                  <p:txBody>
                    <a:bodyPr/>
                    <a:lstStyle/>
                    <a:p>
                      <a:endParaRPr lang="en-US"/>
                    </a:p>
                  </p:txBody>
                </p:sp>
                <p:sp>
                  <p:nvSpPr>
                    <p:cNvPr id="48355" name="Freeform 233"/>
                    <p:cNvSpPr>
                      <a:spLocks/>
                    </p:cNvSpPr>
                    <p:nvPr/>
                  </p:nvSpPr>
                  <p:spPr bwMode="auto">
                    <a:xfrm>
                      <a:off x="1970" y="2368"/>
                      <a:ext cx="512" cy="556"/>
                    </a:xfrm>
                    <a:custGeom>
                      <a:avLst/>
                      <a:gdLst>
                        <a:gd name="T0" fmla="*/ 0 w 512"/>
                        <a:gd name="T1" fmla="*/ 434 h 556"/>
                        <a:gd name="T2" fmla="*/ 512 w 512"/>
                        <a:gd name="T3" fmla="*/ 0 h 556"/>
                        <a:gd name="T4" fmla="*/ 512 w 512"/>
                        <a:gd name="T5" fmla="*/ 122 h 556"/>
                        <a:gd name="T6" fmla="*/ 0 w 512"/>
                        <a:gd name="T7" fmla="*/ 556 h 556"/>
                        <a:gd name="T8" fmla="*/ 0 w 512"/>
                        <a:gd name="T9" fmla="*/ 434 h 556"/>
                        <a:gd name="T10" fmla="*/ 0 60000 65536"/>
                        <a:gd name="T11" fmla="*/ 0 60000 65536"/>
                        <a:gd name="T12" fmla="*/ 0 60000 65536"/>
                        <a:gd name="T13" fmla="*/ 0 60000 65536"/>
                        <a:gd name="T14" fmla="*/ 0 60000 65536"/>
                        <a:gd name="T15" fmla="*/ 0 w 512"/>
                        <a:gd name="T16" fmla="*/ 0 h 556"/>
                        <a:gd name="T17" fmla="*/ 512 w 512"/>
                        <a:gd name="T18" fmla="*/ 556 h 556"/>
                      </a:gdLst>
                      <a:ahLst/>
                      <a:cxnLst>
                        <a:cxn ang="T10">
                          <a:pos x="T0" y="T1"/>
                        </a:cxn>
                        <a:cxn ang="T11">
                          <a:pos x="T2" y="T3"/>
                        </a:cxn>
                        <a:cxn ang="T12">
                          <a:pos x="T4" y="T5"/>
                        </a:cxn>
                        <a:cxn ang="T13">
                          <a:pos x="T6" y="T7"/>
                        </a:cxn>
                        <a:cxn ang="T14">
                          <a:pos x="T8" y="T9"/>
                        </a:cxn>
                      </a:cxnLst>
                      <a:rect l="T15" t="T16" r="T17" b="T18"/>
                      <a:pathLst>
                        <a:path w="512" h="556">
                          <a:moveTo>
                            <a:pt x="0" y="434"/>
                          </a:moveTo>
                          <a:lnTo>
                            <a:pt x="512" y="0"/>
                          </a:lnTo>
                          <a:lnTo>
                            <a:pt x="512" y="122"/>
                          </a:lnTo>
                          <a:lnTo>
                            <a:pt x="0" y="556"/>
                          </a:lnTo>
                          <a:lnTo>
                            <a:pt x="0" y="434"/>
                          </a:lnTo>
                          <a:close/>
                        </a:path>
                      </a:pathLst>
                    </a:custGeom>
                    <a:solidFill>
                      <a:srgbClr val="FFD67F"/>
                    </a:solidFill>
                    <a:ln w="4763">
                      <a:solidFill>
                        <a:schemeClr val="bg2"/>
                      </a:solidFill>
                      <a:round/>
                      <a:headEnd/>
                      <a:tailEnd/>
                    </a:ln>
                  </p:spPr>
                  <p:txBody>
                    <a:bodyPr/>
                    <a:lstStyle/>
                    <a:p>
                      <a:endParaRPr lang="en-US"/>
                    </a:p>
                  </p:txBody>
                </p:sp>
                <p:sp>
                  <p:nvSpPr>
                    <p:cNvPr id="48356" name="Freeform 234"/>
                    <p:cNvSpPr>
                      <a:spLocks/>
                    </p:cNvSpPr>
                    <p:nvPr/>
                  </p:nvSpPr>
                  <p:spPr bwMode="auto">
                    <a:xfrm>
                      <a:off x="1530" y="2368"/>
                      <a:ext cx="952" cy="434"/>
                    </a:xfrm>
                    <a:custGeom>
                      <a:avLst/>
                      <a:gdLst>
                        <a:gd name="T0" fmla="*/ 952 w 952"/>
                        <a:gd name="T1" fmla="*/ 0 h 434"/>
                        <a:gd name="T2" fmla="*/ 0 w 952"/>
                        <a:gd name="T3" fmla="*/ 4 h 434"/>
                        <a:gd name="T4" fmla="*/ 440 w 952"/>
                        <a:gd name="T5" fmla="*/ 434 h 434"/>
                        <a:gd name="T6" fmla="*/ 952 w 952"/>
                        <a:gd name="T7" fmla="*/ 0 h 434"/>
                        <a:gd name="T8" fmla="*/ 0 60000 65536"/>
                        <a:gd name="T9" fmla="*/ 0 60000 65536"/>
                        <a:gd name="T10" fmla="*/ 0 60000 65536"/>
                        <a:gd name="T11" fmla="*/ 0 60000 65536"/>
                        <a:gd name="T12" fmla="*/ 0 w 952"/>
                        <a:gd name="T13" fmla="*/ 0 h 434"/>
                        <a:gd name="T14" fmla="*/ 952 w 952"/>
                        <a:gd name="T15" fmla="*/ 434 h 434"/>
                      </a:gdLst>
                      <a:ahLst/>
                      <a:cxnLst>
                        <a:cxn ang="T8">
                          <a:pos x="T0" y="T1"/>
                        </a:cxn>
                        <a:cxn ang="T9">
                          <a:pos x="T2" y="T3"/>
                        </a:cxn>
                        <a:cxn ang="T10">
                          <a:pos x="T4" y="T5"/>
                        </a:cxn>
                        <a:cxn ang="T11">
                          <a:pos x="T6" y="T7"/>
                        </a:cxn>
                      </a:cxnLst>
                      <a:rect l="T12" t="T13" r="T14" b="T15"/>
                      <a:pathLst>
                        <a:path w="952" h="434">
                          <a:moveTo>
                            <a:pt x="952" y="0"/>
                          </a:moveTo>
                          <a:lnTo>
                            <a:pt x="0" y="4"/>
                          </a:lnTo>
                          <a:lnTo>
                            <a:pt x="440" y="434"/>
                          </a:lnTo>
                          <a:lnTo>
                            <a:pt x="952" y="0"/>
                          </a:lnTo>
                          <a:close/>
                        </a:path>
                      </a:pathLst>
                    </a:custGeom>
                    <a:solidFill>
                      <a:srgbClr val="FFD67F"/>
                    </a:solidFill>
                    <a:ln w="4763">
                      <a:solidFill>
                        <a:schemeClr val="bg2"/>
                      </a:solidFill>
                      <a:round/>
                      <a:headEnd/>
                      <a:tailEnd/>
                    </a:ln>
                  </p:spPr>
                  <p:txBody>
                    <a:bodyPr/>
                    <a:lstStyle/>
                    <a:p>
                      <a:endParaRPr lang="en-US"/>
                    </a:p>
                  </p:txBody>
                </p:sp>
              </p:grpSp>
              <p:grpSp>
                <p:nvGrpSpPr>
                  <p:cNvPr id="48276" name="Group 235"/>
                  <p:cNvGrpSpPr>
                    <a:grpSpLocks/>
                  </p:cNvGrpSpPr>
                  <p:nvPr/>
                </p:nvGrpSpPr>
                <p:grpSpPr bwMode="auto">
                  <a:xfrm>
                    <a:off x="1967" y="2368"/>
                    <a:ext cx="2202" cy="556"/>
                    <a:chOff x="1967" y="2368"/>
                    <a:chExt cx="2202" cy="556"/>
                  </a:xfrm>
                </p:grpSpPr>
                <p:sp>
                  <p:nvSpPr>
                    <p:cNvPr id="48349" name="Freeform 236"/>
                    <p:cNvSpPr>
                      <a:spLocks/>
                    </p:cNvSpPr>
                    <p:nvPr/>
                  </p:nvSpPr>
                  <p:spPr bwMode="auto">
                    <a:xfrm>
                      <a:off x="2555" y="2368"/>
                      <a:ext cx="1614" cy="556"/>
                    </a:xfrm>
                    <a:custGeom>
                      <a:avLst/>
                      <a:gdLst>
                        <a:gd name="T0" fmla="*/ 1614 w 1614"/>
                        <a:gd name="T1" fmla="*/ 434 h 556"/>
                        <a:gd name="T2" fmla="*/ 0 w 1614"/>
                        <a:gd name="T3" fmla="*/ 0 h 556"/>
                        <a:gd name="T4" fmla="*/ 0 w 1614"/>
                        <a:gd name="T5" fmla="*/ 122 h 556"/>
                        <a:gd name="T6" fmla="*/ 1614 w 1614"/>
                        <a:gd name="T7" fmla="*/ 556 h 556"/>
                        <a:gd name="T8" fmla="*/ 1614 w 1614"/>
                        <a:gd name="T9" fmla="*/ 434 h 556"/>
                        <a:gd name="T10" fmla="*/ 0 60000 65536"/>
                        <a:gd name="T11" fmla="*/ 0 60000 65536"/>
                        <a:gd name="T12" fmla="*/ 0 60000 65536"/>
                        <a:gd name="T13" fmla="*/ 0 60000 65536"/>
                        <a:gd name="T14" fmla="*/ 0 60000 65536"/>
                        <a:gd name="T15" fmla="*/ 0 w 1614"/>
                        <a:gd name="T16" fmla="*/ 0 h 556"/>
                        <a:gd name="T17" fmla="*/ 1614 w 1614"/>
                        <a:gd name="T18" fmla="*/ 556 h 556"/>
                      </a:gdLst>
                      <a:ahLst/>
                      <a:cxnLst>
                        <a:cxn ang="T10">
                          <a:pos x="T0" y="T1"/>
                        </a:cxn>
                        <a:cxn ang="T11">
                          <a:pos x="T2" y="T3"/>
                        </a:cxn>
                        <a:cxn ang="T12">
                          <a:pos x="T4" y="T5"/>
                        </a:cxn>
                        <a:cxn ang="T13">
                          <a:pos x="T6" y="T7"/>
                        </a:cxn>
                        <a:cxn ang="T14">
                          <a:pos x="T8" y="T9"/>
                        </a:cxn>
                      </a:cxnLst>
                      <a:rect l="T15" t="T16" r="T17" b="T18"/>
                      <a:pathLst>
                        <a:path w="1614" h="556">
                          <a:moveTo>
                            <a:pt x="1614" y="434"/>
                          </a:moveTo>
                          <a:lnTo>
                            <a:pt x="0" y="0"/>
                          </a:lnTo>
                          <a:lnTo>
                            <a:pt x="0" y="122"/>
                          </a:lnTo>
                          <a:lnTo>
                            <a:pt x="1614" y="556"/>
                          </a:lnTo>
                          <a:lnTo>
                            <a:pt x="1614" y="434"/>
                          </a:lnTo>
                          <a:close/>
                        </a:path>
                      </a:pathLst>
                    </a:custGeom>
                    <a:solidFill>
                      <a:srgbClr val="FFD67F"/>
                    </a:solidFill>
                    <a:ln w="4763">
                      <a:solidFill>
                        <a:schemeClr val="bg2"/>
                      </a:solidFill>
                      <a:round/>
                      <a:headEnd/>
                      <a:tailEnd/>
                    </a:ln>
                  </p:spPr>
                  <p:txBody>
                    <a:bodyPr/>
                    <a:lstStyle/>
                    <a:p>
                      <a:endParaRPr lang="en-US"/>
                    </a:p>
                  </p:txBody>
                </p:sp>
                <p:sp>
                  <p:nvSpPr>
                    <p:cNvPr id="48350" name="Freeform 237"/>
                    <p:cNvSpPr>
                      <a:spLocks/>
                    </p:cNvSpPr>
                    <p:nvPr/>
                  </p:nvSpPr>
                  <p:spPr bwMode="auto">
                    <a:xfrm>
                      <a:off x="1967" y="2368"/>
                      <a:ext cx="588" cy="556"/>
                    </a:xfrm>
                    <a:custGeom>
                      <a:avLst/>
                      <a:gdLst>
                        <a:gd name="T0" fmla="*/ 588 w 588"/>
                        <a:gd name="T1" fmla="*/ 0 h 556"/>
                        <a:gd name="T2" fmla="*/ 0 w 588"/>
                        <a:gd name="T3" fmla="*/ 434 h 556"/>
                        <a:gd name="T4" fmla="*/ 0 w 588"/>
                        <a:gd name="T5" fmla="*/ 556 h 556"/>
                        <a:gd name="T6" fmla="*/ 588 w 588"/>
                        <a:gd name="T7" fmla="*/ 122 h 556"/>
                        <a:gd name="T8" fmla="*/ 588 w 588"/>
                        <a:gd name="T9" fmla="*/ 0 h 556"/>
                        <a:gd name="T10" fmla="*/ 0 60000 65536"/>
                        <a:gd name="T11" fmla="*/ 0 60000 65536"/>
                        <a:gd name="T12" fmla="*/ 0 60000 65536"/>
                        <a:gd name="T13" fmla="*/ 0 60000 65536"/>
                        <a:gd name="T14" fmla="*/ 0 60000 65536"/>
                        <a:gd name="T15" fmla="*/ 0 w 588"/>
                        <a:gd name="T16" fmla="*/ 0 h 556"/>
                        <a:gd name="T17" fmla="*/ 588 w 588"/>
                        <a:gd name="T18" fmla="*/ 556 h 556"/>
                      </a:gdLst>
                      <a:ahLst/>
                      <a:cxnLst>
                        <a:cxn ang="T10">
                          <a:pos x="T0" y="T1"/>
                        </a:cxn>
                        <a:cxn ang="T11">
                          <a:pos x="T2" y="T3"/>
                        </a:cxn>
                        <a:cxn ang="T12">
                          <a:pos x="T4" y="T5"/>
                        </a:cxn>
                        <a:cxn ang="T13">
                          <a:pos x="T6" y="T7"/>
                        </a:cxn>
                        <a:cxn ang="T14">
                          <a:pos x="T8" y="T9"/>
                        </a:cxn>
                      </a:cxnLst>
                      <a:rect l="T15" t="T16" r="T17" b="T18"/>
                      <a:pathLst>
                        <a:path w="588" h="556">
                          <a:moveTo>
                            <a:pt x="588" y="0"/>
                          </a:moveTo>
                          <a:lnTo>
                            <a:pt x="0" y="434"/>
                          </a:lnTo>
                          <a:lnTo>
                            <a:pt x="0" y="556"/>
                          </a:lnTo>
                          <a:lnTo>
                            <a:pt x="588" y="122"/>
                          </a:lnTo>
                          <a:lnTo>
                            <a:pt x="588" y="0"/>
                          </a:lnTo>
                          <a:close/>
                        </a:path>
                      </a:pathLst>
                    </a:custGeom>
                    <a:solidFill>
                      <a:srgbClr val="FFD67F"/>
                    </a:solidFill>
                    <a:ln w="4763">
                      <a:solidFill>
                        <a:schemeClr val="bg2"/>
                      </a:solidFill>
                      <a:round/>
                      <a:headEnd/>
                      <a:tailEnd/>
                    </a:ln>
                  </p:spPr>
                  <p:txBody>
                    <a:bodyPr/>
                    <a:lstStyle/>
                    <a:p>
                      <a:endParaRPr lang="en-US"/>
                    </a:p>
                  </p:txBody>
                </p:sp>
                <p:sp>
                  <p:nvSpPr>
                    <p:cNvPr id="48351" name="Rectangle 238"/>
                    <p:cNvSpPr>
                      <a:spLocks noChangeArrowheads="1"/>
                    </p:cNvSpPr>
                    <p:nvPr/>
                  </p:nvSpPr>
                  <p:spPr bwMode="auto">
                    <a:xfrm>
                      <a:off x="1967" y="2802"/>
                      <a:ext cx="2202" cy="122"/>
                    </a:xfrm>
                    <a:prstGeom prst="rect">
                      <a:avLst/>
                    </a:prstGeom>
                    <a:solidFill>
                      <a:srgbClr val="FFD67F"/>
                    </a:solidFill>
                    <a:ln w="4763">
                      <a:solidFill>
                        <a:schemeClr val="bg2"/>
                      </a:solidFill>
                      <a:miter lim="800000"/>
                      <a:headEnd/>
                      <a:tailEnd/>
                    </a:ln>
                  </p:spPr>
                  <p:txBody>
                    <a:bodyPr/>
                    <a:lstStyle/>
                    <a:p>
                      <a:endParaRPr lang="en-US"/>
                    </a:p>
                  </p:txBody>
                </p:sp>
                <p:sp>
                  <p:nvSpPr>
                    <p:cNvPr id="48352" name="Freeform 239"/>
                    <p:cNvSpPr>
                      <a:spLocks/>
                    </p:cNvSpPr>
                    <p:nvPr/>
                  </p:nvSpPr>
                  <p:spPr bwMode="auto">
                    <a:xfrm>
                      <a:off x="1967" y="2368"/>
                      <a:ext cx="2202" cy="434"/>
                    </a:xfrm>
                    <a:custGeom>
                      <a:avLst/>
                      <a:gdLst>
                        <a:gd name="T0" fmla="*/ 588 w 2202"/>
                        <a:gd name="T1" fmla="*/ 0 h 434"/>
                        <a:gd name="T2" fmla="*/ 0 w 2202"/>
                        <a:gd name="T3" fmla="*/ 434 h 434"/>
                        <a:gd name="T4" fmla="*/ 2202 w 2202"/>
                        <a:gd name="T5" fmla="*/ 434 h 434"/>
                        <a:gd name="T6" fmla="*/ 588 w 2202"/>
                        <a:gd name="T7" fmla="*/ 0 h 434"/>
                        <a:gd name="T8" fmla="*/ 0 60000 65536"/>
                        <a:gd name="T9" fmla="*/ 0 60000 65536"/>
                        <a:gd name="T10" fmla="*/ 0 60000 65536"/>
                        <a:gd name="T11" fmla="*/ 0 60000 65536"/>
                        <a:gd name="T12" fmla="*/ 0 w 2202"/>
                        <a:gd name="T13" fmla="*/ 0 h 434"/>
                        <a:gd name="T14" fmla="*/ 2202 w 2202"/>
                        <a:gd name="T15" fmla="*/ 434 h 434"/>
                      </a:gdLst>
                      <a:ahLst/>
                      <a:cxnLst>
                        <a:cxn ang="T8">
                          <a:pos x="T0" y="T1"/>
                        </a:cxn>
                        <a:cxn ang="T9">
                          <a:pos x="T2" y="T3"/>
                        </a:cxn>
                        <a:cxn ang="T10">
                          <a:pos x="T4" y="T5"/>
                        </a:cxn>
                        <a:cxn ang="T11">
                          <a:pos x="T6" y="T7"/>
                        </a:cxn>
                      </a:cxnLst>
                      <a:rect l="T12" t="T13" r="T14" b="T15"/>
                      <a:pathLst>
                        <a:path w="2202" h="434">
                          <a:moveTo>
                            <a:pt x="588" y="0"/>
                          </a:moveTo>
                          <a:lnTo>
                            <a:pt x="0" y="434"/>
                          </a:lnTo>
                          <a:lnTo>
                            <a:pt x="2202" y="434"/>
                          </a:lnTo>
                          <a:lnTo>
                            <a:pt x="588" y="0"/>
                          </a:lnTo>
                          <a:close/>
                        </a:path>
                      </a:pathLst>
                    </a:custGeom>
                    <a:solidFill>
                      <a:srgbClr val="FFD67F"/>
                    </a:solidFill>
                    <a:ln w="4763">
                      <a:solidFill>
                        <a:schemeClr val="bg2"/>
                      </a:solidFill>
                      <a:round/>
                      <a:headEnd/>
                      <a:tailEnd/>
                    </a:ln>
                  </p:spPr>
                  <p:txBody>
                    <a:bodyPr/>
                    <a:lstStyle/>
                    <a:p>
                      <a:endParaRPr lang="en-US"/>
                    </a:p>
                  </p:txBody>
                </p:sp>
              </p:grpSp>
              <p:grpSp>
                <p:nvGrpSpPr>
                  <p:cNvPr id="48277" name="Group 240"/>
                  <p:cNvGrpSpPr>
                    <a:grpSpLocks/>
                  </p:cNvGrpSpPr>
                  <p:nvPr/>
                </p:nvGrpSpPr>
                <p:grpSpPr bwMode="auto">
                  <a:xfrm>
                    <a:off x="2689" y="2182"/>
                    <a:ext cx="1455" cy="619"/>
                    <a:chOff x="2689" y="2182"/>
                    <a:chExt cx="1455" cy="619"/>
                  </a:xfrm>
                </p:grpSpPr>
                <p:grpSp>
                  <p:nvGrpSpPr>
                    <p:cNvPr id="48337" name="Group 241"/>
                    <p:cNvGrpSpPr>
                      <a:grpSpLocks/>
                    </p:cNvGrpSpPr>
                    <p:nvPr/>
                  </p:nvGrpSpPr>
                  <p:grpSpPr bwMode="auto">
                    <a:xfrm>
                      <a:off x="2689" y="2182"/>
                      <a:ext cx="1174" cy="337"/>
                      <a:chOff x="2689" y="2182"/>
                      <a:chExt cx="1174" cy="337"/>
                    </a:xfrm>
                  </p:grpSpPr>
                  <p:sp>
                    <p:nvSpPr>
                      <p:cNvPr id="48344" name="Rectangle 242"/>
                      <p:cNvSpPr>
                        <a:spLocks noChangeArrowheads="1"/>
                      </p:cNvSpPr>
                      <p:nvPr/>
                    </p:nvSpPr>
                    <p:spPr bwMode="auto">
                      <a:xfrm>
                        <a:off x="2689" y="2182"/>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48345" name="Freeform 243"/>
                      <p:cNvSpPr>
                        <a:spLocks/>
                      </p:cNvSpPr>
                      <p:nvPr/>
                    </p:nvSpPr>
                    <p:spPr bwMode="auto">
                      <a:xfrm>
                        <a:off x="2689" y="2182"/>
                        <a:ext cx="220" cy="337"/>
                      </a:xfrm>
                      <a:custGeom>
                        <a:avLst/>
                        <a:gdLst>
                          <a:gd name="T0" fmla="*/ 0 w 220"/>
                          <a:gd name="T1" fmla="*/ 0 h 337"/>
                          <a:gd name="T2" fmla="*/ 220 w 220"/>
                          <a:gd name="T3" fmla="*/ 215 h 337"/>
                          <a:gd name="T4" fmla="*/ 220 w 220"/>
                          <a:gd name="T5" fmla="*/ 337 h 337"/>
                          <a:gd name="T6" fmla="*/ 0 w 220"/>
                          <a:gd name="T7" fmla="*/ 122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2"/>
                            </a:lnTo>
                            <a:lnTo>
                              <a:pt x="0" y="0"/>
                            </a:lnTo>
                            <a:close/>
                          </a:path>
                        </a:pathLst>
                      </a:custGeom>
                      <a:solidFill>
                        <a:srgbClr val="BDFFFF"/>
                      </a:solidFill>
                      <a:ln w="3175">
                        <a:solidFill>
                          <a:schemeClr val="bg2"/>
                        </a:solidFill>
                        <a:round/>
                        <a:headEnd/>
                        <a:tailEnd/>
                      </a:ln>
                    </p:spPr>
                    <p:txBody>
                      <a:bodyPr/>
                      <a:lstStyle/>
                      <a:p>
                        <a:endParaRPr lang="en-US"/>
                      </a:p>
                    </p:txBody>
                  </p:sp>
                  <p:sp>
                    <p:nvSpPr>
                      <p:cNvPr id="48346" name="Freeform 244"/>
                      <p:cNvSpPr>
                        <a:spLocks/>
                      </p:cNvSpPr>
                      <p:nvPr/>
                    </p:nvSpPr>
                    <p:spPr bwMode="auto">
                      <a:xfrm>
                        <a:off x="3643" y="2182"/>
                        <a:ext cx="220" cy="337"/>
                      </a:xfrm>
                      <a:custGeom>
                        <a:avLst/>
                        <a:gdLst>
                          <a:gd name="T0" fmla="*/ 220 w 220"/>
                          <a:gd name="T1" fmla="*/ 215 h 337"/>
                          <a:gd name="T2" fmla="*/ 0 w 220"/>
                          <a:gd name="T3" fmla="*/ 0 h 337"/>
                          <a:gd name="T4" fmla="*/ 0 w 220"/>
                          <a:gd name="T5" fmla="*/ 122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2"/>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48347" name="Rectangle 245"/>
                      <p:cNvSpPr>
                        <a:spLocks noChangeArrowheads="1"/>
                      </p:cNvSpPr>
                      <p:nvPr/>
                    </p:nvSpPr>
                    <p:spPr bwMode="auto">
                      <a:xfrm>
                        <a:off x="2909" y="2397"/>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48348" name="Freeform 246"/>
                      <p:cNvSpPr>
                        <a:spLocks/>
                      </p:cNvSpPr>
                      <p:nvPr/>
                    </p:nvSpPr>
                    <p:spPr bwMode="auto">
                      <a:xfrm>
                        <a:off x="2689" y="2182"/>
                        <a:ext cx="1174" cy="215"/>
                      </a:xfrm>
                      <a:custGeom>
                        <a:avLst/>
                        <a:gdLst>
                          <a:gd name="T0" fmla="*/ 954 w 1174"/>
                          <a:gd name="T1" fmla="*/ 0 h 215"/>
                          <a:gd name="T2" fmla="*/ 0 w 1174"/>
                          <a:gd name="T3" fmla="*/ 0 h 215"/>
                          <a:gd name="T4" fmla="*/ 220 w 1174"/>
                          <a:gd name="T5" fmla="*/ 215 h 215"/>
                          <a:gd name="T6" fmla="*/ 1174 w 1174"/>
                          <a:gd name="T7" fmla="*/ 215 h 215"/>
                          <a:gd name="T8" fmla="*/ 954 w 1174"/>
                          <a:gd name="T9" fmla="*/ 0 h 215"/>
                          <a:gd name="T10" fmla="*/ 0 60000 65536"/>
                          <a:gd name="T11" fmla="*/ 0 60000 65536"/>
                          <a:gd name="T12" fmla="*/ 0 60000 65536"/>
                          <a:gd name="T13" fmla="*/ 0 60000 65536"/>
                          <a:gd name="T14" fmla="*/ 0 60000 65536"/>
                          <a:gd name="T15" fmla="*/ 0 w 1174"/>
                          <a:gd name="T16" fmla="*/ 0 h 215"/>
                          <a:gd name="T17" fmla="*/ 1174 w 1174"/>
                          <a:gd name="T18" fmla="*/ 215 h 215"/>
                        </a:gdLst>
                        <a:ahLst/>
                        <a:cxnLst>
                          <a:cxn ang="T10">
                            <a:pos x="T0" y="T1"/>
                          </a:cxn>
                          <a:cxn ang="T11">
                            <a:pos x="T2" y="T3"/>
                          </a:cxn>
                          <a:cxn ang="T12">
                            <a:pos x="T4" y="T5"/>
                          </a:cxn>
                          <a:cxn ang="T13">
                            <a:pos x="T6" y="T7"/>
                          </a:cxn>
                          <a:cxn ang="T14">
                            <a:pos x="T8" y="T9"/>
                          </a:cxn>
                        </a:cxnLst>
                        <a:rect l="T15" t="T16" r="T17" b="T18"/>
                        <a:pathLst>
                          <a:path w="1174" h="215">
                            <a:moveTo>
                              <a:pt x="954" y="0"/>
                            </a:moveTo>
                            <a:lnTo>
                              <a:pt x="0" y="0"/>
                            </a:lnTo>
                            <a:lnTo>
                              <a:pt x="220" y="215"/>
                            </a:lnTo>
                            <a:lnTo>
                              <a:pt x="1174" y="215"/>
                            </a:lnTo>
                            <a:lnTo>
                              <a:pt x="954" y="0"/>
                            </a:lnTo>
                            <a:close/>
                          </a:path>
                        </a:pathLst>
                      </a:custGeom>
                      <a:solidFill>
                        <a:srgbClr val="BDFFFF"/>
                      </a:solidFill>
                      <a:ln w="3175">
                        <a:solidFill>
                          <a:schemeClr val="bg2"/>
                        </a:solidFill>
                        <a:round/>
                        <a:headEnd/>
                        <a:tailEnd/>
                      </a:ln>
                    </p:spPr>
                    <p:txBody>
                      <a:bodyPr/>
                      <a:lstStyle/>
                      <a:p>
                        <a:endParaRPr lang="en-US"/>
                      </a:p>
                    </p:txBody>
                  </p:sp>
                </p:grpSp>
                <p:grpSp>
                  <p:nvGrpSpPr>
                    <p:cNvPr id="48338" name="Group 247"/>
                    <p:cNvGrpSpPr>
                      <a:grpSpLocks/>
                    </p:cNvGrpSpPr>
                    <p:nvPr/>
                  </p:nvGrpSpPr>
                  <p:grpSpPr bwMode="auto">
                    <a:xfrm>
                      <a:off x="2971" y="2464"/>
                      <a:ext cx="1173" cy="337"/>
                      <a:chOff x="2971" y="2464"/>
                      <a:chExt cx="1173" cy="337"/>
                    </a:xfrm>
                  </p:grpSpPr>
                  <p:sp>
                    <p:nvSpPr>
                      <p:cNvPr id="48339" name="Rectangle 248"/>
                      <p:cNvSpPr>
                        <a:spLocks noChangeArrowheads="1"/>
                      </p:cNvSpPr>
                      <p:nvPr/>
                    </p:nvSpPr>
                    <p:spPr bwMode="auto">
                      <a:xfrm>
                        <a:off x="2971" y="2464"/>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48340" name="Freeform 249"/>
                      <p:cNvSpPr>
                        <a:spLocks/>
                      </p:cNvSpPr>
                      <p:nvPr/>
                    </p:nvSpPr>
                    <p:spPr bwMode="auto">
                      <a:xfrm>
                        <a:off x="2971" y="2464"/>
                        <a:ext cx="220" cy="337"/>
                      </a:xfrm>
                      <a:custGeom>
                        <a:avLst/>
                        <a:gdLst>
                          <a:gd name="T0" fmla="*/ 0 w 220"/>
                          <a:gd name="T1" fmla="*/ 0 h 337"/>
                          <a:gd name="T2" fmla="*/ 220 w 220"/>
                          <a:gd name="T3" fmla="*/ 215 h 337"/>
                          <a:gd name="T4" fmla="*/ 220 w 220"/>
                          <a:gd name="T5" fmla="*/ 337 h 337"/>
                          <a:gd name="T6" fmla="*/ 0 w 220"/>
                          <a:gd name="T7" fmla="*/ 121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1"/>
                            </a:lnTo>
                            <a:lnTo>
                              <a:pt x="0" y="0"/>
                            </a:lnTo>
                            <a:close/>
                          </a:path>
                        </a:pathLst>
                      </a:custGeom>
                      <a:solidFill>
                        <a:srgbClr val="BDFFFF"/>
                      </a:solidFill>
                      <a:ln w="3175">
                        <a:solidFill>
                          <a:schemeClr val="bg2"/>
                        </a:solidFill>
                        <a:round/>
                        <a:headEnd/>
                        <a:tailEnd/>
                      </a:ln>
                    </p:spPr>
                    <p:txBody>
                      <a:bodyPr/>
                      <a:lstStyle/>
                      <a:p>
                        <a:endParaRPr lang="en-US"/>
                      </a:p>
                    </p:txBody>
                  </p:sp>
                  <p:sp>
                    <p:nvSpPr>
                      <p:cNvPr id="48341" name="Freeform 250"/>
                      <p:cNvSpPr>
                        <a:spLocks/>
                      </p:cNvSpPr>
                      <p:nvPr/>
                    </p:nvSpPr>
                    <p:spPr bwMode="auto">
                      <a:xfrm>
                        <a:off x="3924" y="2464"/>
                        <a:ext cx="220" cy="337"/>
                      </a:xfrm>
                      <a:custGeom>
                        <a:avLst/>
                        <a:gdLst>
                          <a:gd name="T0" fmla="*/ 220 w 220"/>
                          <a:gd name="T1" fmla="*/ 215 h 337"/>
                          <a:gd name="T2" fmla="*/ 0 w 220"/>
                          <a:gd name="T3" fmla="*/ 0 h 337"/>
                          <a:gd name="T4" fmla="*/ 0 w 220"/>
                          <a:gd name="T5" fmla="*/ 121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1"/>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48342" name="Rectangle 251"/>
                      <p:cNvSpPr>
                        <a:spLocks noChangeArrowheads="1"/>
                      </p:cNvSpPr>
                      <p:nvPr/>
                    </p:nvSpPr>
                    <p:spPr bwMode="auto">
                      <a:xfrm>
                        <a:off x="3191" y="2679"/>
                        <a:ext cx="953" cy="122"/>
                      </a:xfrm>
                      <a:prstGeom prst="rect">
                        <a:avLst/>
                      </a:prstGeom>
                      <a:solidFill>
                        <a:srgbClr val="BDFFFF"/>
                      </a:solidFill>
                      <a:ln w="3175">
                        <a:solidFill>
                          <a:schemeClr val="bg2"/>
                        </a:solidFill>
                        <a:miter lim="800000"/>
                        <a:headEnd/>
                        <a:tailEnd/>
                      </a:ln>
                    </p:spPr>
                    <p:txBody>
                      <a:bodyPr/>
                      <a:lstStyle/>
                      <a:p>
                        <a:endParaRPr lang="en-US"/>
                      </a:p>
                    </p:txBody>
                  </p:sp>
                  <p:sp>
                    <p:nvSpPr>
                      <p:cNvPr id="48343" name="Freeform 252"/>
                      <p:cNvSpPr>
                        <a:spLocks/>
                      </p:cNvSpPr>
                      <p:nvPr/>
                    </p:nvSpPr>
                    <p:spPr bwMode="auto">
                      <a:xfrm>
                        <a:off x="2971" y="2464"/>
                        <a:ext cx="1173" cy="215"/>
                      </a:xfrm>
                      <a:custGeom>
                        <a:avLst/>
                        <a:gdLst>
                          <a:gd name="T0" fmla="*/ 953 w 1173"/>
                          <a:gd name="T1" fmla="*/ 0 h 215"/>
                          <a:gd name="T2" fmla="*/ 0 w 1173"/>
                          <a:gd name="T3" fmla="*/ 0 h 215"/>
                          <a:gd name="T4" fmla="*/ 220 w 1173"/>
                          <a:gd name="T5" fmla="*/ 215 h 215"/>
                          <a:gd name="T6" fmla="*/ 1173 w 1173"/>
                          <a:gd name="T7" fmla="*/ 215 h 215"/>
                          <a:gd name="T8" fmla="*/ 953 w 1173"/>
                          <a:gd name="T9" fmla="*/ 0 h 215"/>
                          <a:gd name="T10" fmla="*/ 0 60000 65536"/>
                          <a:gd name="T11" fmla="*/ 0 60000 65536"/>
                          <a:gd name="T12" fmla="*/ 0 60000 65536"/>
                          <a:gd name="T13" fmla="*/ 0 60000 65536"/>
                          <a:gd name="T14" fmla="*/ 0 60000 65536"/>
                          <a:gd name="T15" fmla="*/ 0 w 1173"/>
                          <a:gd name="T16" fmla="*/ 0 h 215"/>
                          <a:gd name="T17" fmla="*/ 1173 w 1173"/>
                          <a:gd name="T18" fmla="*/ 215 h 215"/>
                        </a:gdLst>
                        <a:ahLst/>
                        <a:cxnLst>
                          <a:cxn ang="T10">
                            <a:pos x="T0" y="T1"/>
                          </a:cxn>
                          <a:cxn ang="T11">
                            <a:pos x="T2" y="T3"/>
                          </a:cxn>
                          <a:cxn ang="T12">
                            <a:pos x="T4" y="T5"/>
                          </a:cxn>
                          <a:cxn ang="T13">
                            <a:pos x="T6" y="T7"/>
                          </a:cxn>
                          <a:cxn ang="T14">
                            <a:pos x="T8" y="T9"/>
                          </a:cxn>
                        </a:cxnLst>
                        <a:rect l="T15" t="T16" r="T17" b="T18"/>
                        <a:pathLst>
                          <a:path w="1173" h="215">
                            <a:moveTo>
                              <a:pt x="953" y="0"/>
                            </a:moveTo>
                            <a:lnTo>
                              <a:pt x="0" y="0"/>
                            </a:lnTo>
                            <a:lnTo>
                              <a:pt x="220" y="215"/>
                            </a:lnTo>
                            <a:lnTo>
                              <a:pt x="1173" y="215"/>
                            </a:lnTo>
                            <a:lnTo>
                              <a:pt x="953" y="0"/>
                            </a:lnTo>
                            <a:close/>
                          </a:path>
                        </a:pathLst>
                      </a:custGeom>
                      <a:solidFill>
                        <a:srgbClr val="BDFFFF"/>
                      </a:solidFill>
                      <a:ln w="3175">
                        <a:solidFill>
                          <a:schemeClr val="bg2"/>
                        </a:solidFill>
                        <a:round/>
                        <a:headEnd/>
                        <a:tailEnd/>
                      </a:ln>
                    </p:spPr>
                    <p:txBody>
                      <a:bodyPr/>
                      <a:lstStyle/>
                      <a:p>
                        <a:endParaRPr lang="en-US"/>
                      </a:p>
                    </p:txBody>
                  </p:sp>
                </p:grpSp>
              </p:grpSp>
              <p:grpSp>
                <p:nvGrpSpPr>
                  <p:cNvPr id="48278" name="Group 253"/>
                  <p:cNvGrpSpPr>
                    <a:grpSpLocks/>
                  </p:cNvGrpSpPr>
                  <p:nvPr/>
                </p:nvGrpSpPr>
                <p:grpSpPr bwMode="auto">
                  <a:xfrm>
                    <a:off x="1549" y="2227"/>
                    <a:ext cx="1174" cy="337"/>
                    <a:chOff x="1549" y="2227"/>
                    <a:chExt cx="1174" cy="337"/>
                  </a:xfrm>
                </p:grpSpPr>
                <p:sp>
                  <p:nvSpPr>
                    <p:cNvPr id="48332" name="Rectangle 254"/>
                    <p:cNvSpPr>
                      <a:spLocks noChangeArrowheads="1"/>
                    </p:cNvSpPr>
                    <p:nvPr/>
                  </p:nvSpPr>
                  <p:spPr bwMode="auto">
                    <a:xfrm>
                      <a:off x="1549" y="2227"/>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48333" name="Freeform 255"/>
                    <p:cNvSpPr>
                      <a:spLocks/>
                    </p:cNvSpPr>
                    <p:nvPr/>
                  </p:nvSpPr>
                  <p:spPr bwMode="auto">
                    <a:xfrm>
                      <a:off x="1549" y="2227"/>
                      <a:ext cx="221" cy="337"/>
                    </a:xfrm>
                    <a:custGeom>
                      <a:avLst/>
                      <a:gdLst>
                        <a:gd name="T0" fmla="*/ 0 w 221"/>
                        <a:gd name="T1" fmla="*/ 0 h 337"/>
                        <a:gd name="T2" fmla="*/ 221 w 221"/>
                        <a:gd name="T3" fmla="*/ 216 h 337"/>
                        <a:gd name="T4" fmla="*/ 221 w 221"/>
                        <a:gd name="T5" fmla="*/ 337 h 337"/>
                        <a:gd name="T6" fmla="*/ 0 w 221"/>
                        <a:gd name="T7" fmla="*/ 122 h 337"/>
                        <a:gd name="T8" fmla="*/ 0 w 221"/>
                        <a:gd name="T9" fmla="*/ 0 h 337"/>
                        <a:gd name="T10" fmla="*/ 0 60000 65536"/>
                        <a:gd name="T11" fmla="*/ 0 60000 65536"/>
                        <a:gd name="T12" fmla="*/ 0 60000 65536"/>
                        <a:gd name="T13" fmla="*/ 0 60000 65536"/>
                        <a:gd name="T14" fmla="*/ 0 60000 65536"/>
                        <a:gd name="T15" fmla="*/ 0 w 221"/>
                        <a:gd name="T16" fmla="*/ 0 h 337"/>
                        <a:gd name="T17" fmla="*/ 221 w 221"/>
                        <a:gd name="T18" fmla="*/ 337 h 337"/>
                      </a:gdLst>
                      <a:ahLst/>
                      <a:cxnLst>
                        <a:cxn ang="T10">
                          <a:pos x="T0" y="T1"/>
                        </a:cxn>
                        <a:cxn ang="T11">
                          <a:pos x="T2" y="T3"/>
                        </a:cxn>
                        <a:cxn ang="T12">
                          <a:pos x="T4" y="T5"/>
                        </a:cxn>
                        <a:cxn ang="T13">
                          <a:pos x="T6" y="T7"/>
                        </a:cxn>
                        <a:cxn ang="T14">
                          <a:pos x="T8" y="T9"/>
                        </a:cxn>
                      </a:cxnLst>
                      <a:rect l="T15" t="T16" r="T17" b="T18"/>
                      <a:pathLst>
                        <a:path w="221" h="337">
                          <a:moveTo>
                            <a:pt x="0" y="0"/>
                          </a:moveTo>
                          <a:lnTo>
                            <a:pt x="221" y="216"/>
                          </a:lnTo>
                          <a:lnTo>
                            <a:pt x="221" y="337"/>
                          </a:lnTo>
                          <a:lnTo>
                            <a:pt x="0" y="122"/>
                          </a:lnTo>
                          <a:lnTo>
                            <a:pt x="0" y="0"/>
                          </a:lnTo>
                          <a:close/>
                        </a:path>
                      </a:pathLst>
                    </a:custGeom>
                    <a:solidFill>
                      <a:srgbClr val="BDFFFF"/>
                    </a:solidFill>
                    <a:ln w="3175">
                      <a:solidFill>
                        <a:schemeClr val="bg2"/>
                      </a:solidFill>
                      <a:round/>
                      <a:headEnd/>
                      <a:tailEnd/>
                    </a:ln>
                  </p:spPr>
                  <p:txBody>
                    <a:bodyPr/>
                    <a:lstStyle/>
                    <a:p>
                      <a:endParaRPr lang="en-US"/>
                    </a:p>
                  </p:txBody>
                </p:sp>
                <p:sp>
                  <p:nvSpPr>
                    <p:cNvPr id="48334" name="Freeform 256"/>
                    <p:cNvSpPr>
                      <a:spLocks/>
                    </p:cNvSpPr>
                    <p:nvPr/>
                  </p:nvSpPr>
                  <p:spPr bwMode="auto">
                    <a:xfrm>
                      <a:off x="2503" y="2227"/>
                      <a:ext cx="220" cy="337"/>
                    </a:xfrm>
                    <a:custGeom>
                      <a:avLst/>
                      <a:gdLst>
                        <a:gd name="T0" fmla="*/ 220 w 220"/>
                        <a:gd name="T1" fmla="*/ 216 h 337"/>
                        <a:gd name="T2" fmla="*/ 0 w 220"/>
                        <a:gd name="T3" fmla="*/ 0 h 337"/>
                        <a:gd name="T4" fmla="*/ 0 w 220"/>
                        <a:gd name="T5" fmla="*/ 122 h 337"/>
                        <a:gd name="T6" fmla="*/ 220 w 220"/>
                        <a:gd name="T7" fmla="*/ 337 h 337"/>
                        <a:gd name="T8" fmla="*/ 220 w 220"/>
                        <a:gd name="T9" fmla="*/ 216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6"/>
                          </a:moveTo>
                          <a:lnTo>
                            <a:pt x="0" y="0"/>
                          </a:lnTo>
                          <a:lnTo>
                            <a:pt x="0" y="122"/>
                          </a:lnTo>
                          <a:lnTo>
                            <a:pt x="220" y="337"/>
                          </a:lnTo>
                          <a:lnTo>
                            <a:pt x="220" y="216"/>
                          </a:lnTo>
                          <a:close/>
                        </a:path>
                      </a:pathLst>
                    </a:custGeom>
                    <a:solidFill>
                      <a:srgbClr val="BDFFFF"/>
                    </a:solidFill>
                    <a:ln w="3175">
                      <a:solidFill>
                        <a:schemeClr val="bg2"/>
                      </a:solidFill>
                      <a:round/>
                      <a:headEnd/>
                      <a:tailEnd/>
                    </a:ln>
                  </p:spPr>
                  <p:txBody>
                    <a:bodyPr/>
                    <a:lstStyle/>
                    <a:p>
                      <a:endParaRPr lang="en-US"/>
                    </a:p>
                  </p:txBody>
                </p:sp>
                <p:sp>
                  <p:nvSpPr>
                    <p:cNvPr id="48335" name="Rectangle 257"/>
                    <p:cNvSpPr>
                      <a:spLocks noChangeArrowheads="1"/>
                    </p:cNvSpPr>
                    <p:nvPr/>
                  </p:nvSpPr>
                  <p:spPr bwMode="auto">
                    <a:xfrm>
                      <a:off x="1770" y="2443"/>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48336" name="Freeform 258"/>
                    <p:cNvSpPr>
                      <a:spLocks/>
                    </p:cNvSpPr>
                    <p:nvPr/>
                  </p:nvSpPr>
                  <p:spPr bwMode="auto">
                    <a:xfrm>
                      <a:off x="1549" y="2227"/>
                      <a:ext cx="1174" cy="216"/>
                    </a:xfrm>
                    <a:custGeom>
                      <a:avLst/>
                      <a:gdLst>
                        <a:gd name="T0" fmla="*/ 954 w 1174"/>
                        <a:gd name="T1" fmla="*/ 0 h 216"/>
                        <a:gd name="T2" fmla="*/ 0 w 1174"/>
                        <a:gd name="T3" fmla="*/ 0 h 216"/>
                        <a:gd name="T4" fmla="*/ 221 w 1174"/>
                        <a:gd name="T5" fmla="*/ 216 h 216"/>
                        <a:gd name="T6" fmla="*/ 1174 w 1174"/>
                        <a:gd name="T7" fmla="*/ 216 h 216"/>
                        <a:gd name="T8" fmla="*/ 954 w 1174"/>
                        <a:gd name="T9" fmla="*/ 0 h 216"/>
                        <a:gd name="T10" fmla="*/ 0 60000 65536"/>
                        <a:gd name="T11" fmla="*/ 0 60000 65536"/>
                        <a:gd name="T12" fmla="*/ 0 60000 65536"/>
                        <a:gd name="T13" fmla="*/ 0 60000 65536"/>
                        <a:gd name="T14" fmla="*/ 0 60000 65536"/>
                        <a:gd name="T15" fmla="*/ 0 w 1174"/>
                        <a:gd name="T16" fmla="*/ 0 h 216"/>
                        <a:gd name="T17" fmla="*/ 1174 w 1174"/>
                        <a:gd name="T18" fmla="*/ 216 h 216"/>
                      </a:gdLst>
                      <a:ahLst/>
                      <a:cxnLst>
                        <a:cxn ang="T10">
                          <a:pos x="T0" y="T1"/>
                        </a:cxn>
                        <a:cxn ang="T11">
                          <a:pos x="T2" y="T3"/>
                        </a:cxn>
                        <a:cxn ang="T12">
                          <a:pos x="T4" y="T5"/>
                        </a:cxn>
                        <a:cxn ang="T13">
                          <a:pos x="T6" y="T7"/>
                        </a:cxn>
                        <a:cxn ang="T14">
                          <a:pos x="T8" y="T9"/>
                        </a:cxn>
                      </a:cxnLst>
                      <a:rect l="T15" t="T16" r="T17" b="T18"/>
                      <a:pathLst>
                        <a:path w="1174" h="216">
                          <a:moveTo>
                            <a:pt x="954" y="0"/>
                          </a:moveTo>
                          <a:lnTo>
                            <a:pt x="0" y="0"/>
                          </a:lnTo>
                          <a:lnTo>
                            <a:pt x="221" y="216"/>
                          </a:lnTo>
                          <a:lnTo>
                            <a:pt x="1174" y="216"/>
                          </a:lnTo>
                          <a:lnTo>
                            <a:pt x="954" y="0"/>
                          </a:lnTo>
                          <a:close/>
                        </a:path>
                      </a:pathLst>
                    </a:custGeom>
                    <a:solidFill>
                      <a:srgbClr val="BDFFFF"/>
                    </a:solidFill>
                    <a:ln w="3175">
                      <a:solidFill>
                        <a:schemeClr val="bg2"/>
                      </a:solidFill>
                      <a:round/>
                      <a:headEnd/>
                      <a:tailEnd/>
                    </a:ln>
                  </p:spPr>
                  <p:txBody>
                    <a:bodyPr/>
                    <a:lstStyle/>
                    <a:p>
                      <a:endParaRPr lang="en-US"/>
                    </a:p>
                  </p:txBody>
                </p:sp>
              </p:grpSp>
              <p:grpSp>
                <p:nvGrpSpPr>
                  <p:cNvPr id="48279" name="Group 259"/>
                  <p:cNvGrpSpPr>
                    <a:grpSpLocks/>
                  </p:cNvGrpSpPr>
                  <p:nvPr/>
                </p:nvGrpSpPr>
                <p:grpSpPr bwMode="auto">
                  <a:xfrm>
                    <a:off x="1786" y="2464"/>
                    <a:ext cx="1173" cy="337"/>
                    <a:chOff x="1786" y="2464"/>
                    <a:chExt cx="1173" cy="337"/>
                  </a:xfrm>
                </p:grpSpPr>
                <p:sp>
                  <p:nvSpPr>
                    <p:cNvPr id="48327" name="Rectangle 260"/>
                    <p:cNvSpPr>
                      <a:spLocks noChangeArrowheads="1"/>
                    </p:cNvSpPr>
                    <p:nvPr/>
                  </p:nvSpPr>
                  <p:spPr bwMode="auto">
                    <a:xfrm>
                      <a:off x="1786" y="2464"/>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48328" name="Freeform 261"/>
                    <p:cNvSpPr>
                      <a:spLocks/>
                    </p:cNvSpPr>
                    <p:nvPr/>
                  </p:nvSpPr>
                  <p:spPr bwMode="auto">
                    <a:xfrm>
                      <a:off x="1786" y="2464"/>
                      <a:ext cx="220" cy="337"/>
                    </a:xfrm>
                    <a:custGeom>
                      <a:avLst/>
                      <a:gdLst>
                        <a:gd name="T0" fmla="*/ 0 w 220"/>
                        <a:gd name="T1" fmla="*/ 0 h 337"/>
                        <a:gd name="T2" fmla="*/ 220 w 220"/>
                        <a:gd name="T3" fmla="*/ 215 h 337"/>
                        <a:gd name="T4" fmla="*/ 220 w 220"/>
                        <a:gd name="T5" fmla="*/ 337 h 337"/>
                        <a:gd name="T6" fmla="*/ 0 w 220"/>
                        <a:gd name="T7" fmla="*/ 121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1"/>
                          </a:lnTo>
                          <a:lnTo>
                            <a:pt x="0" y="0"/>
                          </a:lnTo>
                          <a:close/>
                        </a:path>
                      </a:pathLst>
                    </a:custGeom>
                    <a:solidFill>
                      <a:srgbClr val="BDFFFF"/>
                    </a:solidFill>
                    <a:ln w="3175">
                      <a:solidFill>
                        <a:schemeClr val="bg2"/>
                      </a:solidFill>
                      <a:round/>
                      <a:headEnd/>
                      <a:tailEnd/>
                    </a:ln>
                  </p:spPr>
                  <p:txBody>
                    <a:bodyPr/>
                    <a:lstStyle/>
                    <a:p>
                      <a:endParaRPr lang="en-US"/>
                    </a:p>
                  </p:txBody>
                </p:sp>
                <p:sp>
                  <p:nvSpPr>
                    <p:cNvPr id="48329" name="Freeform 262"/>
                    <p:cNvSpPr>
                      <a:spLocks/>
                    </p:cNvSpPr>
                    <p:nvPr/>
                  </p:nvSpPr>
                  <p:spPr bwMode="auto">
                    <a:xfrm>
                      <a:off x="2739" y="2464"/>
                      <a:ext cx="220" cy="337"/>
                    </a:xfrm>
                    <a:custGeom>
                      <a:avLst/>
                      <a:gdLst>
                        <a:gd name="T0" fmla="*/ 220 w 220"/>
                        <a:gd name="T1" fmla="*/ 215 h 337"/>
                        <a:gd name="T2" fmla="*/ 0 w 220"/>
                        <a:gd name="T3" fmla="*/ 0 h 337"/>
                        <a:gd name="T4" fmla="*/ 0 w 220"/>
                        <a:gd name="T5" fmla="*/ 121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1"/>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48330" name="Rectangle 263"/>
                    <p:cNvSpPr>
                      <a:spLocks noChangeArrowheads="1"/>
                    </p:cNvSpPr>
                    <p:nvPr/>
                  </p:nvSpPr>
                  <p:spPr bwMode="auto">
                    <a:xfrm>
                      <a:off x="2006" y="2679"/>
                      <a:ext cx="953" cy="122"/>
                    </a:xfrm>
                    <a:prstGeom prst="rect">
                      <a:avLst/>
                    </a:prstGeom>
                    <a:solidFill>
                      <a:srgbClr val="BDFFFF"/>
                    </a:solidFill>
                    <a:ln w="3175">
                      <a:solidFill>
                        <a:schemeClr val="bg2"/>
                      </a:solidFill>
                      <a:miter lim="800000"/>
                      <a:headEnd/>
                      <a:tailEnd/>
                    </a:ln>
                  </p:spPr>
                  <p:txBody>
                    <a:bodyPr/>
                    <a:lstStyle/>
                    <a:p>
                      <a:endParaRPr lang="en-US"/>
                    </a:p>
                  </p:txBody>
                </p:sp>
                <p:sp>
                  <p:nvSpPr>
                    <p:cNvPr id="48331" name="Freeform 264"/>
                    <p:cNvSpPr>
                      <a:spLocks/>
                    </p:cNvSpPr>
                    <p:nvPr/>
                  </p:nvSpPr>
                  <p:spPr bwMode="auto">
                    <a:xfrm>
                      <a:off x="1786" y="2464"/>
                      <a:ext cx="1173" cy="215"/>
                    </a:xfrm>
                    <a:custGeom>
                      <a:avLst/>
                      <a:gdLst>
                        <a:gd name="T0" fmla="*/ 953 w 1173"/>
                        <a:gd name="T1" fmla="*/ 0 h 215"/>
                        <a:gd name="T2" fmla="*/ 0 w 1173"/>
                        <a:gd name="T3" fmla="*/ 0 h 215"/>
                        <a:gd name="T4" fmla="*/ 220 w 1173"/>
                        <a:gd name="T5" fmla="*/ 215 h 215"/>
                        <a:gd name="T6" fmla="*/ 1173 w 1173"/>
                        <a:gd name="T7" fmla="*/ 215 h 215"/>
                        <a:gd name="T8" fmla="*/ 953 w 1173"/>
                        <a:gd name="T9" fmla="*/ 0 h 215"/>
                        <a:gd name="T10" fmla="*/ 0 60000 65536"/>
                        <a:gd name="T11" fmla="*/ 0 60000 65536"/>
                        <a:gd name="T12" fmla="*/ 0 60000 65536"/>
                        <a:gd name="T13" fmla="*/ 0 60000 65536"/>
                        <a:gd name="T14" fmla="*/ 0 60000 65536"/>
                        <a:gd name="T15" fmla="*/ 0 w 1173"/>
                        <a:gd name="T16" fmla="*/ 0 h 215"/>
                        <a:gd name="T17" fmla="*/ 1173 w 1173"/>
                        <a:gd name="T18" fmla="*/ 215 h 215"/>
                      </a:gdLst>
                      <a:ahLst/>
                      <a:cxnLst>
                        <a:cxn ang="T10">
                          <a:pos x="T0" y="T1"/>
                        </a:cxn>
                        <a:cxn ang="T11">
                          <a:pos x="T2" y="T3"/>
                        </a:cxn>
                        <a:cxn ang="T12">
                          <a:pos x="T4" y="T5"/>
                        </a:cxn>
                        <a:cxn ang="T13">
                          <a:pos x="T6" y="T7"/>
                        </a:cxn>
                        <a:cxn ang="T14">
                          <a:pos x="T8" y="T9"/>
                        </a:cxn>
                      </a:cxnLst>
                      <a:rect l="T15" t="T16" r="T17" b="T18"/>
                      <a:pathLst>
                        <a:path w="1173" h="215">
                          <a:moveTo>
                            <a:pt x="953" y="0"/>
                          </a:moveTo>
                          <a:lnTo>
                            <a:pt x="0" y="0"/>
                          </a:lnTo>
                          <a:lnTo>
                            <a:pt x="220" y="215"/>
                          </a:lnTo>
                          <a:lnTo>
                            <a:pt x="1173" y="215"/>
                          </a:lnTo>
                          <a:lnTo>
                            <a:pt x="953" y="0"/>
                          </a:lnTo>
                          <a:close/>
                        </a:path>
                      </a:pathLst>
                    </a:custGeom>
                    <a:solidFill>
                      <a:srgbClr val="BDFFFF"/>
                    </a:solidFill>
                    <a:ln w="3175">
                      <a:solidFill>
                        <a:schemeClr val="bg2"/>
                      </a:solidFill>
                      <a:round/>
                      <a:headEnd/>
                      <a:tailEnd/>
                    </a:ln>
                  </p:spPr>
                  <p:txBody>
                    <a:bodyPr/>
                    <a:lstStyle/>
                    <a:p>
                      <a:endParaRPr lang="en-US"/>
                    </a:p>
                  </p:txBody>
                </p:sp>
              </p:grpSp>
              <p:grpSp>
                <p:nvGrpSpPr>
                  <p:cNvPr id="48280" name="Group 265"/>
                  <p:cNvGrpSpPr>
                    <a:grpSpLocks/>
                  </p:cNvGrpSpPr>
                  <p:nvPr/>
                </p:nvGrpSpPr>
                <p:grpSpPr bwMode="auto">
                  <a:xfrm>
                    <a:off x="1593" y="2122"/>
                    <a:ext cx="2521" cy="554"/>
                    <a:chOff x="1593" y="2122"/>
                    <a:chExt cx="2521" cy="554"/>
                  </a:xfrm>
                </p:grpSpPr>
                <p:grpSp>
                  <p:nvGrpSpPr>
                    <p:cNvPr id="48310" name="Group 266"/>
                    <p:cNvGrpSpPr>
                      <a:grpSpLocks/>
                    </p:cNvGrpSpPr>
                    <p:nvPr/>
                  </p:nvGrpSpPr>
                  <p:grpSpPr bwMode="auto">
                    <a:xfrm>
                      <a:off x="2720" y="2122"/>
                      <a:ext cx="1394" cy="554"/>
                      <a:chOff x="2720" y="2122"/>
                      <a:chExt cx="1394" cy="554"/>
                    </a:xfrm>
                  </p:grpSpPr>
                  <p:sp>
                    <p:nvSpPr>
                      <p:cNvPr id="48322" name="Freeform 267"/>
                      <p:cNvSpPr>
                        <a:spLocks/>
                      </p:cNvSpPr>
                      <p:nvPr/>
                    </p:nvSpPr>
                    <p:spPr bwMode="auto">
                      <a:xfrm>
                        <a:off x="2720" y="2122"/>
                        <a:ext cx="955" cy="123"/>
                      </a:xfrm>
                      <a:custGeom>
                        <a:avLst/>
                        <a:gdLst>
                          <a:gd name="T0" fmla="*/ 955 w 955"/>
                          <a:gd name="T1" fmla="*/ 2 h 123"/>
                          <a:gd name="T2" fmla="*/ 0 w 955"/>
                          <a:gd name="T3" fmla="*/ 0 h 123"/>
                          <a:gd name="T4" fmla="*/ 0 w 955"/>
                          <a:gd name="T5" fmla="*/ 122 h 123"/>
                          <a:gd name="T6" fmla="*/ 955 w 955"/>
                          <a:gd name="T7" fmla="*/ 123 h 123"/>
                          <a:gd name="T8" fmla="*/ 955 w 955"/>
                          <a:gd name="T9" fmla="*/ 2 h 123"/>
                          <a:gd name="T10" fmla="*/ 0 60000 65536"/>
                          <a:gd name="T11" fmla="*/ 0 60000 65536"/>
                          <a:gd name="T12" fmla="*/ 0 60000 65536"/>
                          <a:gd name="T13" fmla="*/ 0 60000 65536"/>
                          <a:gd name="T14" fmla="*/ 0 60000 65536"/>
                          <a:gd name="T15" fmla="*/ 0 w 955"/>
                          <a:gd name="T16" fmla="*/ 0 h 123"/>
                          <a:gd name="T17" fmla="*/ 955 w 955"/>
                          <a:gd name="T18" fmla="*/ 123 h 123"/>
                        </a:gdLst>
                        <a:ahLst/>
                        <a:cxnLst>
                          <a:cxn ang="T10">
                            <a:pos x="T0" y="T1"/>
                          </a:cxn>
                          <a:cxn ang="T11">
                            <a:pos x="T2" y="T3"/>
                          </a:cxn>
                          <a:cxn ang="T12">
                            <a:pos x="T4" y="T5"/>
                          </a:cxn>
                          <a:cxn ang="T13">
                            <a:pos x="T6" y="T7"/>
                          </a:cxn>
                          <a:cxn ang="T14">
                            <a:pos x="T8" y="T9"/>
                          </a:cxn>
                        </a:cxnLst>
                        <a:rect l="T15" t="T16" r="T17" b="T18"/>
                        <a:pathLst>
                          <a:path w="955" h="123">
                            <a:moveTo>
                              <a:pt x="955" y="2"/>
                            </a:moveTo>
                            <a:lnTo>
                              <a:pt x="0" y="0"/>
                            </a:lnTo>
                            <a:lnTo>
                              <a:pt x="0" y="122"/>
                            </a:lnTo>
                            <a:lnTo>
                              <a:pt x="955" y="123"/>
                            </a:lnTo>
                            <a:lnTo>
                              <a:pt x="955" y="2"/>
                            </a:lnTo>
                            <a:close/>
                          </a:path>
                        </a:pathLst>
                      </a:custGeom>
                      <a:solidFill>
                        <a:srgbClr val="E6E6E6"/>
                      </a:solidFill>
                      <a:ln w="4763">
                        <a:solidFill>
                          <a:schemeClr val="bg2"/>
                        </a:solidFill>
                        <a:round/>
                        <a:headEnd/>
                        <a:tailEnd/>
                      </a:ln>
                    </p:spPr>
                    <p:txBody>
                      <a:bodyPr/>
                      <a:lstStyle/>
                      <a:p>
                        <a:endParaRPr lang="en-US"/>
                      </a:p>
                    </p:txBody>
                  </p:sp>
                  <p:sp>
                    <p:nvSpPr>
                      <p:cNvPr id="48323" name="Freeform 268"/>
                      <p:cNvSpPr>
                        <a:spLocks/>
                      </p:cNvSpPr>
                      <p:nvPr/>
                    </p:nvSpPr>
                    <p:spPr bwMode="auto">
                      <a:xfrm>
                        <a:off x="2720" y="2122"/>
                        <a:ext cx="903" cy="552"/>
                      </a:xfrm>
                      <a:custGeom>
                        <a:avLst/>
                        <a:gdLst>
                          <a:gd name="T0" fmla="*/ 0 w 903"/>
                          <a:gd name="T1" fmla="*/ 0 h 552"/>
                          <a:gd name="T2" fmla="*/ 903 w 903"/>
                          <a:gd name="T3" fmla="*/ 431 h 552"/>
                          <a:gd name="T4" fmla="*/ 903 w 903"/>
                          <a:gd name="T5" fmla="*/ 552 h 552"/>
                          <a:gd name="T6" fmla="*/ 0 w 903"/>
                          <a:gd name="T7" fmla="*/ 122 h 552"/>
                          <a:gd name="T8" fmla="*/ 0 w 903"/>
                          <a:gd name="T9" fmla="*/ 0 h 552"/>
                          <a:gd name="T10" fmla="*/ 0 60000 65536"/>
                          <a:gd name="T11" fmla="*/ 0 60000 65536"/>
                          <a:gd name="T12" fmla="*/ 0 60000 65536"/>
                          <a:gd name="T13" fmla="*/ 0 60000 65536"/>
                          <a:gd name="T14" fmla="*/ 0 60000 65536"/>
                          <a:gd name="T15" fmla="*/ 0 w 903"/>
                          <a:gd name="T16" fmla="*/ 0 h 552"/>
                          <a:gd name="T17" fmla="*/ 903 w 903"/>
                          <a:gd name="T18" fmla="*/ 552 h 552"/>
                        </a:gdLst>
                        <a:ahLst/>
                        <a:cxnLst>
                          <a:cxn ang="T10">
                            <a:pos x="T0" y="T1"/>
                          </a:cxn>
                          <a:cxn ang="T11">
                            <a:pos x="T2" y="T3"/>
                          </a:cxn>
                          <a:cxn ang="T12">
                            <a:pos x="T4" y="T5"/>
                          </a:cxn>
                          <a:cxn ang="T13">
                            <a:pos x="T6" y="T7"/>
                          </a:cxn>
                          <a:cxn ang="T14">
                            <a:pos x="T8" y="T9"/>
                          </a:cxn>
                        </a:cxnLst>
                        <a:rect l="T15" t="T16" r="T17" b="T18"/>
                        <a:pathLst>
                          <a:path w="903" h="552">
                            <a:moveTo>
                              <a:pt x="0" y="0"/>
                            </a:moveTo>
                            <a:lnTo>
                              <a:pt x="903" y="431"/>
                            </a:lnTo>
                            <a:lnTo>
                              <a:pt x="903" y="552"/>
                            </a:lnTo>
                            <a:lnTo>
                              <a:pt x="0" y="122"/>
                            </a:lnTo>
                            <a:lnTo>
                              <a:pt x="0" y="0"/>
                            </a:lnTo>
                            <a:close/>
                          </a:path>
                        </a:pathLst>
                      </a:custGeom>
                      <a:solidFill>
                        <a:srgbClr val="E6E6E6"/>
                      </a:solidFill>
                      <a:ln w="4763">
                        <a:solidFill>
                          <a:schemeClr val="bg2"/>
                        </a:solidFill>
                        <a:round/>
                        <a:headEnd/>
                        <a:tailEnd/>
                      </a:ln>
                    </p:spPr>
                    <p:txBody>
                      <a:bodyPr/>
                      <a:lstStyle/>
                      <a:p>
                        <a:endParaRPr lang="en-US"/>
                      </a:p>
                    </p:txBody>
                  </p:sp>
                  <p:sp>
                    <p:nvSpPr>
                      <p:cNvPr id="48324" name="Freeform 269"/>
                      <p:cNvSpPr>
                        <a:spLocks/>
                      </p:cNvSpPr>
                      <p:nvPr/>
                    </p:nvSpPr>
                    <p:spPr bwMode="auto">
                      <a:xfrm>
                        <a:off x="3675" y="2124"/>
                        <a:ext cx="439" cy="552"/>
                      </a:xfrm>
                      <a:custGeom>
                        <a:avLst/>
                        <a:gdLst>
                          <a:gd name="T0" fmla="*/ 439 w 439"/>
                          <a:gd name="T1" fmla="*/ 431 h 552"/>
                          <a:gd name="T2" fmla="*/ 0 w 439"/>
                          <a:gd name="T3" fmla="*/ 0 h 552"/>
                          <a:gd name="T4" fmla="*/ 0 w 439"/>
                          <a:gd name="T5" fmla="*/ 121 h 552"/>
                          <a:gd name="T6" fmla="*/ 439 w 439"/>
                          <a:gd name="T7" fmla="*/ 552 h 552"/>
                          <a:gd name="T8" fmla="*/ 439 w 439"/>
                          <a:gd name="T9" fmla="*/ 431 h 552"/>
                          <a:gd name="T10" fmla="*/ 0 60000 65536"/>
                          <a:gd name="T11" fmla="*/ 0 60000 65536"/>
                          <a:gd name="T12" fmla="*/ 0 60000 65536"/>
                          <a:gd name="T13" fmla="*/ 0 60000 65536"/>
                          <a:gd name="T14" fmla="*/ 0 60000 65536"/>
                          <a:gd name="T15" fmla="*/ 0 w 439"/>
                          <a:gd name="T16" fmla="*/ 0 h 552"/>
                          <a:gd name="T17" fmla="*/ 439 w 439"/>
                          <a:gd name="T18" fmla="*/ 552 h 552"/>
                        </a:gdLst>
                        <a:ahLst/>
                        <a:cxnLst>
                          <a:cxn ang="T10">
                            <a:pos x="T0" y="T1"/>
                          </a:cxn>
                          <a:cxn ang="T11">
                            <a:pos x="T2" y="T3"/>
                          </a:cxn>
                          <a:cxn ang="T12">
                            <a:pos x="T4" y="T5"/>
                          </a:cxn>
                          <a:cxn ang="T13">
                            <a:pos x="T6" y="T7"/>
                          </a:cxn>
                          <a:cxn ang="T14">
                            <a:pos x="T8" y="T9"/>
                          </a:cxn>
                        </a:cxnLst>
                        <a:rect l="T15" t="T16" r="T17" b="T18"/>
                        <a:pathLst>
                          <a:path w="439" h="552">
                            <a:moveTo>
                              <a:pt x="439" y="431"/>
                            </a:moveTo>
                            <a:lnTo>
                              <a:pt x="0" y="0"/>
                            </a:lnTo>
                            <a:lnTo>
                              <a:pt x="0" y="121"/>
                            </a:lnTo>
                            <a:lnTo>
                              <a:pt x="439" y="552"/>
                            </a:lnTo>
                            <a:lnTo>
                              <a:pt x="439" y="431"/>
                            </a:lnTo>
                            <a:close/>
                          </a:path>
                        </a:pathLst>
                      </a:custGeom>
                      <a:solidFill>
                        <a:srgbClr val="E6E6E6"/>
                      </a:solidFill>
                      <a:ln w="4763">
                        <a:solidFill>
                          <a:schemeClr val="bg2"/>
                        </a:solidFill>
                        <a:round/>
                        <a:headEnd/>
                        <a:tailEnd/>
                      </a:ln>
                    </p:spPr>
                    <p:txBody>
                      <a:bodyPr/>
                      <a:lstStyle/>
                      <a:p>
                        <a:endParaRPr lang="en-US"/>
                      </a:p>
                    </p:txBody>
                  </p:sp>
                  <p:sp>
                    <p:nvSpPr>
                      <p:cNvPr id="48325" name="Freeform 270"/>
                      <p:cNvSpPr>
                        <a:spLocks/>
                      </p:cNvSpPr>
                      <p:nvPr/>
                    </p:nvSpPr>
                    <p:spPr bwMode="auto">
                      <a:xfrm>
                        <a:off x="3623" y="2553"/>
                        <a:ext cx="491" cy="123"/>
                      </a:xfrm>
                      <a:custGeom>
                        <a:avLst/>
                        <a:gdLst>
                          <a:gd name="T0" fmla="*/ 0 w 491"/>
                          <a:gd name="T1" fmla="*/ 0 h 123"/>
                          <a:gd name="T2" fmla="*/ 491 w 491"/>
                          <a:gd name="T3" fmla="*/ 2 h 123"/>
                          <a:gd name="T4" fmla="*/ 491 w 491"/>
                          <a:gd name="T5" fmla="*/ 123 h 123"/>
                          <a:gd name="T6" fmla="*/ 0 w 491"/>
                          <a:gd name="T7" fmla="*/ 121 h 123"/>
                          <a:gd name="T8" fmla="*/ 0 w 491"/>
                          <a:gd name="T9" fmla="*/ 0 h 123"/>
                          <a:gd name="T10" fmla="*/ 0 60000 65536"/>
                          <a:gd name="T11" fmla="*/ 0 60000 65536"/>
                          <a:gd name="T12" fmla="*/ 0 60000 65536"/>
                          <a:gd name="T13" fmla="*/ 0 60000 65536"/>
                          <a:gd name="T14" fmla="*/ 0 60000 65536"/>
                          <a:gd name="T15" fmla="*/ 0 w 491"/>
                          <a:gd name="T16" fmla="*/ 0 h 123"/>
                          <a:gd name="T17" fmla="*/ 491 w 491"/>
                          <a:gd name="T18" fmla="*/ 123 h 123"/>
                        </a:gdLst>
                        <a:ahLst/>
                        <a:cxnLst>
                          <a:cxn ang="T10">
                            <a:pos x="T0" y="T1"/>
                          </a:cxn>
                          <a:cxn ang="T11">
                            <a:pos x="T2" y="T3"/>
                          </a:cxn>
                          <a:cxn ang="T12">
                            <a:pos x="T4" y="T5"/>
                          </a:cxn>
                          <a:cxn ang="T13">
                            <a:pos x="T6" y="T7"/>
                          </a:cxn>
                          <a:cxn ang="T14">
                            <a:pos x="T8" y="T9"/>
                          </a:cxn>
                        </a:cxnLst>
                        <a:rect l="T15" t="T16" r="T17" b="T18"/>
                        <a:pathLst>
                          <a:path w="491" h="123">
                            <a:moveTo>
                              <a:pt x="0" y="0"/>
                            </a:moveTo>
                            <a:lnTo>
                              <a:pt x="491" y="2"/>
                            </a:lnTo>
                            <a:lnTo>
                              <a:pt x="491" y="123"/>
                            </a:lnTo>
                            <a:lnTo>
                              <a:pt x="0" y="121"/>
                            </a:lnTo>
                            <a:lnTo>
                              <a:pt x="0" y="0"/>
                            </a:lnTo>
                            <a:close/>
                          </a:path>
                        </a:pathLst>
                      </a:custGeom>
                      <a:solidFill>
                        <a:srgbClr val="E6E6E6"/>
                      </a:solidFill>
                      <a:ln w="4763">
                        <a:solidFill>
                          <a:schemeClr val="bg2"/>
                        </a:solidFill>
                        <a:round/>
                        <a:headEnd/>
                        <a:tailEnd/>
                      </a:ln>
                    </p:spPr>
                    <p:txBody>
                      <a:bodyPr/>
                      <a:lstStyle/>
                      <a:p>
                        <a:endParaRPr lang="en-US"/>
                      </a:p>
                    </p:txBody>
                  </p:sp>
                  <p:sp>
                    <p:nvSpPr>
                      <p:cNvPr id="48326" name="Freeform 271"/>
                      <p:cNvSpPr>
                        <a:spLocks/>
                      </p:cNvSpPr>
                      <p:nvPr/>
                    </p:nvSpPr>
                    <p:spPr bwMode="auto">
                      <a:xfrm>
                        <a:off x="2720" y="2122"/>
                        <a:ext cx="1394" cy="433"/>
                      </a:xfrm>
                      <a:custGeom>
                        <a:avLst/>
                        <a:gdLst>
                          <a:gd name="T0" fmla="*/ 955 w 1394"/>
                          <a:gd name="T1" fmla="*/ 2 h 433"/>
                          <a:gd name="T2" fmla="*/ 0 w 1394"/>
                          <a:gd name="T3" fmla="*/ 0 h 433"/>
                          <a:gd name="T4" fmla="*/ 903 w 1394"/>
                          <a:gd name="T5" fmla="*/ 431 h 433"/>
                          <a:gd name="T6" fmla="*/ 1394 w 1394"/>
                          <a:gd name="T7" fmla="*/ 433 h 433"/>
                          <a:gd name="T8" fmla="*/ 955 w 1394"/>
                          <a:gd name="T9" fmla="*/ 2 h 433"/>
                          <a:gd name="T10" fmla="*/ 0 60000 65536"/>
                          <a:gd name="T11" fmla="*/ 0 60000 65536"/>
                          <a:gd name="T12" fmla="*/ 0 60000 65536"/>
                          <a:gd name="T13" fmla="*/ 0 60000 65536"/>
                          <a:gd name="T14" fmla="*/ 0 60000 65536"/>
                          <a:gd name="T15" fmla="*/ 0 w 1394"/>
                          <a:gd name="T16" fmla="*/ 0 h 433"/>
                          <a:gd name="T17" fmla="*/ 1394 w 1394"/>
                          <a:gd name="T18" fmla="*/ 433 h 433"/>
                        </a:gdLst>
                        <a:ahLst/>
                        <a:cxnLst>
                          <a:cxn ang="T10">
                            <a:pos x="T0" y="T1"/>
                          </a:cxn>
                          <a:cxn ang="T11">
                            <a:pos x="T2" y="T3"/>
                          </a:cxn>
                          <a:cxn ang="T12">
                            <a:pos x="T4" y="T5"/>
                          </a:cxn>
                          <a:cxn ang="T13">
                            <a:pos x="T6" y="T7"/>
                          </a:cxn>
                          <a:cxn ang="T14">
                            <a:pos x="T8" y="T9"/>
                          </a:cxn>
                        </a:cxnLst>
                        <a:rect l="T15" t="T16" r="T17" b="T18"/>
                        <a:pathLst>
                          <a:path w="1394" h="433">
                            <a:moveTo>
                              <a:pt x="955" y="2"/>
                            </a:moveTo>
                            <a:lnTo>
                              <a:pt x="0" y="0"/>
                            </a:lnTo>
                            <a:lnTo>
                              <a:pt x="903" y="431"/>
                            </a:lnTo>
                            <a:lnTo>
                              <a:pt x="1394" y="433"/>
                            </a:lnTo>
                            <a:lnTo>
                              <a:pt x="955" y="2"/>
                            </a:lnTo>
                            <a:close/>
                          </a:path>
                        </a:pathLst>
                      </a:custGeom>
                      <a:solidFill>
                        <a:srgbClr val="E6E6E6"/>
                      </a:solidFill>
                      <a:ln w="4763">
                        <a:solidFill>
                          <a:schemeClr val="bg2"/>
                        </a:solidFill>
                        <a:round/>
                        <a:headEnd/>
                        <a:tailEnd/>
                      </a:ln>
                    </p:spPr>
                    <p:txBody>
                      <a:bodyPr/>
                      <a:lstStyle/>
                      <a:p>
                        <a:endParaRPr lang="en-US"/>
                      </a:p>
                    </p:txBody>
                  </p:sp>
                </p:grpSp>
                <p:grpSp>
                  <p:nvGrpSpPr>
                    <p:cNvPr id="48311" name="Group 272"/>
                    <p:cNvGrpSpPr>
                      <a:grpSpLocks/>
                    </p:cNvGrpSpPr>
                    <p:nvPr/>
                  </p:nvGrpSpPr>
                  <p:grpSpPr bwMode="auto">
                    <a:xfrm>
                      <a:off x="1593" y="2122"/>
                      <a:ext cx="949" cy="554"/>
                      <a:chOff x="1593" y="2122"/>
                      <a:chExt cx="949" cy="554"/>
                    </a:xfrm>
                  </p:grpSpPr>
                  <p:sp>
                    <p:nvSpPr>
                      <p:cNvPr id="48317" name="Freeform 273"/>
                      <p:cNvSpPr>
                        <a:spLocks/>
                      </p:cNvSpPr>
                      <p:nvPr/>
                    </p:nvSpPr>
                    <p:spPr bwMode="auto">
                      <a:xfrm>
                        <a:off x="1593" y="2122"/>
                        <a:ext cx="949" cy="123"/>
                      </a:xfrm>
                      <a:custGeom>
                        <a:avLst/>
                        <a:gdLst>
                          <a:gd name="T0" fmla="*/ 949 w 949"/>
                          <a:gd name="T1" fmla="*/ 0 h 123"/>
                          <a:gd name="T2" fmla="*/ 0 w 949"/>
                          <a:gd name="T3" fmla="*/ 2 h 123"/>
                          <a:gd name="T4" fmla="*/ 0 w 949"/>
                          <a:gd name="T5" fmla="*/ 123 h 123"/>
                          <a:gd name="T6" fmla="*/ 949 w 949"/>
                          <a:gd name="T7" fmla="*/ 122 h 123"/>
                          <a:gd name="T8" fmla="*/ 949 w 949"/>
                          <a:gd name="T9" fmla="*/ 0 h 123"/>
                          <a:gd name="T10" fmla="*/ 0 60000 65536"/>
                          <a:gd name="T11" fmla="*/ 0 60000 65536"/>
                          <a:gd name="T12" fmla="*/ 0 60000 65536"/>
                          <a:gd name="T13" fmla="*/ 0 60000 65536"/>
                          <a:gd name="T14" fmla="*/ 0 60000 65536"/>
                          <a:gd name="T15" fmla="*/ 0 w 949"/>
                          <a:gd name="T16" fmla="*/ 0 h 123"/>
                          <a:gd name="T17" fmla="*/ 949 w 949"/>
                          <a:gd name="T18" fmla="*/ 123 h 123"/>
                        </a:gdLst>
                        <a:ahLst/>
                        <a:cxnLst>
                          <a:cxn ang="T10">
                            <a:pos x="T0" y="T1"/>
                          </a:cxn>
                          <a:cxn ang="T11">
                            <a:pos x="T2" y="T3"/>
                          </a:cxn>
                          <a:cxn ang="T12">
                            <a:pos x="T4" y="T5"/>
                          </a:cxn>
                          <a:cxn ang="T13">
                            <a:pos x="T6" y="T7"/>
                          </a:cxn>
                          <a:cxn ang="T14">
                            <a:pos x="T8" y="T9"/>
                          </a:cxn>
                        </a:cxnLst>
                        <a:rect l="T15" t="T16" r="T17" b="T18"/>
                        <a:pathLst>
                          <a:path w="949" h="123">
                            <a:moveTo>
                              <a:pt x="949" y="0"/>
                            </a:moveTo>
                            <a:lnTo>
                              <a:pt x="0" y="2"/>
                            </a:lnTo>
                            <a:lnTo>
                              <a:pt x="0" y="123"/>
                            </a:lnTo>
                            <a:lnTo>
                              <a:pt x="949" y="122"/>
                            </a:lnTo>
                            <a:lnTo>
                              <a:pt x="949" y="0"/>
                            </a:lnTo>
                            <a:close/>
                          </a:path>
                        </a:pathLst>
                      </a:custGeom>
                      <a:solidFill>
                        <a:srgbClr val="E6E6E6"/>
                      </a:solidFill>
                      <a:ln w="4763">
                        <a:solidFill>
                          <a:schemeClr val="bg2"/>
                        </a:solidFill>
                        <a:round/>
                        <a:headEnd/>
                        <a:tailEnd/>
                      </a:ln>
                    </p:spPr>
                    <p:txBody>
                      <a:bodyPr/>
                      <a:lstStyle/>
                      <a:p>
                        <a:endParaRPr lang="en-US"/>
                      </a:p>
                    </p:txBody>
                  </p:sp>
                  <p:sp>
                    <p:nvSpPr>
                      <p:cNvPr id="48318" name="Freeform 274"/>
                      <p:cNvSpPr>
                        <a:spLocks/>
                      </p:cNvSpPr>
                      <p:nvPr/>
                    </p:nvSpPr>
                    <p:spPr bwMode="auto">
                      <a:xfrm>
                        <a:off x="1593" y="2124"/>
                        <a:ext cx="439" cy="552"/>
                      </a:xfrm>
                      <a:custGeom>
                        <a:avLst/>
                        <a:gdLst>
                          <a:gd name="T0" fmla="*/ 0 w 439"/>
                          <a:gd name="T1" fmla="*/ 0 h 552"/>
                          <a:gd name="T2" fmla="*/ 439 w 439"/>
                          <a:gd name="T3" fmla="*/ 431 h 552"/>
                          <a:gd name="T4" fmla="*/ 439 w 439"/>
                          <a:gd name="T5" fmla="*/ 552 h 552"/>
                          <a:gd name="T6" fmla="*/ 0 w 439"/>
                          <a:gd name="T7" fmla="*/ 121 h 552"/>
                          <a:gd name="T8" fmla="*/ 0 w 439"/>
                          <a:gd name="T9" fmla="*/ 0 h 552"/>
                          <a:gd name="T10" fmla="*/ 0 60000 65536"/>
                          <a:gd name="T11" fmla="*/ 0 60000 65536"/>
                          <a:gd name="T12" fmla="*/ 0 60000 65536"/>
                          <a:gd name="T13" fmla="*/ 0 60000 65536"/>
                          <a:gd name="T14" fmla="*/ 0 60000 65536"/>
                          <a:gd name="T15" fmla="*/ 0 w 439"/>
                          <a:gd name="T16" fmla="*/ 0 h 552"/>
                          <a:gd name="T17" fmla="*/ 439 w 439"/>
                          <a:gd name="T18" fmla="*/ 552 h 552"/>
                        </a:gdLst>
                        <a:ahLst/>
                        <a:cxnLst>
                          <a:cxn ang="T10">
                            <a:pos x="T0" y="T1"/>
                          </a:cxn>
                          <a:cxn ang="T11">
                            <a:pos x="T2" y="T3"/>
                          </a:cxn>
                          <a:cxn ang="T12">
                            <a:pos x="T4" y="T5"/>
                          </a:cxn>
                          <a:cxn ang="T13">
                            <a:pos x="T6" y="T7"/>
                          </a:cxn>
                          <a:cxn ang="T14">
                            <a:pos x="T8" y="T9"/>
                          </a:cxn>
                        </a:cxnLst>
                        <a:rect l="T15" t="T16" r="T17" b="T18"/>
                        <a:pathLst>
                          <a:path w="439" h="552">
                            <a:moveTo>
                              <a:pt x="0" y="0"/>
                            </a:moveTo>
                            <a:lnTo>
                              <a:pt x="439" y="431"/>
                            </a:lnTo>
                            <a:lnTo>
                              <a:pt x="439" y="552"/>
                            </a:lnTo>
                            <a:lnTo>
                              <a:pt x="0" y="121"/>
                            </a:lnTo>
                            <a:lnTo>
                              <a:pt x="0" y="0"/>
                            </a:lnTo>
                            <a:close/>
                          </a:path>
                        </a:pathLst>
                      </a:custGeom>
                      <a:solidFill>
                        <a:srgbClr val="E6E6E6"/>
                      </a:solidFill>
                      <a:ln w="4763">
                        <a:solidFill>
                          <a:schemeClr val="bg2"/>
                        </a:solidFill>
                        <a:round/>
                        <a:headEnd/>
                        <a:tailEnd/>
                      </a:ln>
                    </p:spPr>
                    <p:txBody>
                      <a:bodyPr/>
                      <a:lstStyle/>
                      <a:p>
                        <a:endParaRPr lang="en-US"/>
                      </a:p>
                    </p:txBody>
                  </p:sp>
                  <p:sp>
                    <p:nvSpPr>
                      <p:cNvPr id="48319" name="Freeform 275"/>
                      <p:cNvSpPr>
                        <a:spLocks/>
                      </p:cNvSpPr>
                      <p:nvPr/>
                    </p:nvSpPr>
                    <p:spPr bwMode="auto">
                      <a:xfrm>
                        <a:off x="2500" y="2122"/>
                        <a:ext cx="42" cy="552"/>
                      </a:xfrm>
                      <a:custGeom>
                        <a:avLst/>
                        <a:gdLst>
                          <a:gd name="T0" fmla="*/ 0 w 42"/>
                          <a:gd name="T1" fmla="*/ 431 h 552"/>
                          <a:gd name="T2" fmla="*/ 42 w 42"/>
                          <a:gd name="T3" fmla="*/ 0 h 552"/>
                          <a:gd name="T4" fmla="*/ 42 w 42"/>
                          <a:gd name="T5" fmla="*/ 122 h 552"/>
                          <a:gd name="T6" fmla="*/ 0 w 42"/>
                          <a:gd name="T7" fmla="*/ 552 h 552"/>
                          <a:gd name="T8" fmla="*/ 0 w 42"/>
                          <a:gd name="T9" fmla="*/ 431 h 552"/>
                          <a:gd name="T10" fmla="*/ 0 60000 65536"/>
                          <a:gd name="T11" fmla="*/ 0 60000 65536"/>
                          <a:gd name="T12" fmla="*/ 0 60000 65536"/>
                          <a:gd name="T13" fmla="*/ 0 60000 65536"/>
                          <a:gd name="T14" fmla="*/ 0 60000 65536"/>
                          <a:gd name="T15" fmla="*/ 0 w 42"/>
                          <a:gd name="T16" fmla="*/ 0 h 552"/>
                          <a:gd name="T17" fmla="*/ 42 w 42"/>
                          <a:gd name="T18" fmla="*/ 552 h 552"/>
                        </a:gdLst>
                        <a:ahLst/>
                        <a:cxnLst>
                          <a:cxn ang="T10">
                            <a:pos x="T0" y="T1"/>
                          </a:cxn>
                          <a:cxn ang="T11">
                            <a:pos x="T2" y="T3"/>
                          </a:cxn>
                          <a:cxn ang="T12">
                            <a:pos x="T4" y="T5"/>
                          </a:cxn>
                          <a:cxn ang="T13">
                            <a:pos x="T6" y="T7"/>
                          </a:cxn>
                          <a:cxn ang="T14">
                            <a:pos x="T8" y="T9"/>
                          </a:cxn>
                        </a:cxnLst>
                        <a:rect l="T15" t="T16" r="T17" b="T18"/>
                        <a:pathLst>
                          <a:path w="42" h="552">
                            <a:moveTo>
                              <a:pt x="0" y="431"/>
                            </a:moveTo>
                            <a:lnTo>
                              <a:pt x="42" y="0"/>
                            </a:lnTo>
                            <a:lnTo>
                              <a:pt x="42" y="122"/>
                            </a:lnTo>
                            <a:lnTo>
                              <a:pt x="0" y="552"/>
                            </a:lnTo>
                            <a:lnTo>
                              <a:pt x="0" y="431"/>
                            </a:lnTo>
                            <a:close/>
                          </a:path>
                        </a:pathLst>
                      </a:custGeom>
                      <a:solidFill>
                        <a:srgbClr val="E6E6E6"/>
                      </a:solidFill>
                      <a:ln w="4763">
                        <a:solidFill>
                          <a:schemeClr val="bg2"/>
                        </a:solidFill>
                        <a:round/>
                        <a:headEnd/>
                        <a:tailEnd/>
                      </a:ln>
                    </p:spPr>
                    <p:txBody>
                      <a:bodyPr/>
                      <a:lstStyle/>
                      <a:p>
                        <a:endParaRPr lang="en-US"/>
                      </a:p>
                    </p:txBody>
                  </p:sp>
                  <p:sp>
                    <p:nvSpPr>
                      <p:cNvPr id="48320" name="Freeform 276"/>
                      <p:cNvSpPr>
                        <a:spLocks/>
                      </p:cNvSpPr>
                      <p:nvPr/>
                    </p:nvSpPr>
                    <p:spPr bwMode="auto">
                      <a:xfrm>
                        <a:off x="2032" y="2553"/>
                        <a:ext cx="468" cy="123"/>
                      </a:xfrm>
                      <a:custGeom>
                        <a:avLst/>
                        <a:gdLst>
                          <a:gd name="T0" fmla="*/ 0 w 468"/>
                          <a:gd name="T1" fmla="*/ 2 h 123"/>
                          <a:gd name="T2" fmla="*/ 468 w 468"/>
                          <a:gd name="T3" fmla="*/ 0 h 123"/>
                          <a:gd name="T4" fmla="*/ 468 w 468"/>
                          <a:gd name="T5" fmla="*/ 121 h 123"/>
                          <a:gd name="T6" fmla="*/ 0 w 468"/>
                          <a:gd name="T7" fmla="*/ 123 h 123"/>
                          <a:gd name="T8" fmla="*/ 0 w 468"/>
                          <a:gd name="T9" fmla="*/ 2 h 123"/>
                          <a:gd name="T10" fmla="*/ 0 60000 65536"/>
                          <a:gd name="T11" fmla="*/ 0 60000 65536"/>
                          <a:gd name="T12" fmla="*/ 0 60000 65536"/>
                          <a:gd name="T13" fmla="*/ 0 60000 65536"/>
                          <a:gd name="T14" fmla="*/ 0 60000 65536"/>
                          <a:gd name="T15" fmla="*/ 0 w 468"/>
                          <a:gd name="T16" fmla="*/ 0 h 123"/>
                          <a:gd name="T17" fmla="*/ 468 w 468"/>
                          <a:gd name="T18" fmla="*/ 123 h 123"/>
                        </a:gdLst>
                        <a:ahLst/>
                        <a:cxnLst>
                          <a:cxn ang="T10">
                            <a:pos x="T0" y="T1"/>
                          </a:cxn>
                          <a:cxn ang="T11">
                            <a:pos x="T2" y="T3"/>
                          </a:cxn>
                          <a:cxn ang="T12">
                            <a:pos x="T4" y="T5"/>
                          </a:cxn>
                          <a:cxn ang="T13">
                            <a:pos x="T6" y="T7"/>
                          </a:cxn>
                          <a:cxn ang="T14">
                            <a:pos x="T8" y="T9"/>
                          </a:cxn>
                        </a:cxnLst>
                        <a:rect l="T15" t="T16" r="T17" b="T18"/>
                        <a:pathLst>
                          <a:path w="468" h="123">
                            <a:moveTo>
                              <a:pt x="0" y="2"/>
                            </a:moveTo>
                            <a:lnTo>
                              <a:pt x="468" y="0"/>
                            </a:lnTo>
                            <a:lnTo>
                              <a:pt x="468" y="121"/>
                            </a:lnTo>
                            <a:lnTo>
                              <a:pt x="0" y="123"/>
                            </a:lnTo>
                            <a:lnTo>
                              <a:pt x="0" y="2"/>
                            </a:lnTo>
                            <a:close/>
                          </a:path>
                        </a:pathLst>
                      </a:custGeom>
                      <a:solidFill>
                        <a:srgbClr val="E6E6E6"/>
                      </a:solidFill>
                      <a:ln w="4763">
                        <a:solidFill>
                          <a:schemeClr val="bg2"/>
                        </a:solidFill>
                        <a:round/>
                        <a:headEnd/>
                        <a:tailEnd/>
                      </a:ln>
                    </p:spPr>
                    <p:txBody>
                      <a:bodyPr/>
                      <a:lstStyle/>
                      <a:p>
                        <a:endParaRPr lang="en-US"/>
                      </a:p>
                    </p:txBody>
                  </p:sp>
                  <p:sp>
                    <p:nvSpPr>
                      <p:cNvPr id="48321" name="Freeform 277"/>
                      <p:cNvSpPr>
                        <a:spLocks/>
                      </p:cNvSpPr>
                      <p:nvPr/>
                    </p:nvSpPr>
                    <p:spPr bwMode="auto">
                      <a:xfrm>
                        <a:off x="1593" y="2122"/>
                        <a:ext cx="949" cy="433"/>
                      </a:xfrm>
                      <a:custGeom>
                        <a:avLst/>
                        <a:gdLst>
                          <a:gd name="T0" fmla="*/ 949 w 949"/>
                          <a:gd name="T1" fmla="*/ 0 h 433"/>
                          <a:gd name="T2" fmla="*/ 0 w 949"/>
                          <a:gd name="T3" fmla="*/ 2 h 433"/>
                          <a:gd name="T4" fmla="*/ 439 w 949"/>
                          <a:gd name="T5" fmla="*/ 433 h 433"/>
                          <a:gd name="T6" fmla="*/ 907 w 949"/>
                          <a:gd name="T7" fmla="*/ 431 h 433"/>
                          <a:gd name="T8" fmla="*/ 949 w 949"/>
                          <a:gd name="T9" fmla="*/ 0 h 433"/>
                          <a:gd name="T10" fmla="*/ 0 60000 65536"/>
                          <a:gd name="T11" fmla="*/ 0 60000 65536"/>
                          <a:gd name="T12" fmla="*/ 0 60000 65536"/>
                          <a:gd name="T13" fmla="*/ 0 60000 65536"/>
                          <a:gd name="T14" fmla="*/ 0 60000 65536"/>
                          <a:gd name="T15" fmla="*/ 0 w 949"/>
                          <a:gd name="T16" fmla="*/ 0 h 433"/>
                          <a:gd name="T17" fmla="*/ 949 w 949"/>
                          <a:gd name="T18" fmla="*/ 433 h 433"/>
                        </a:gdLst>
                        <a:ahLst/>
                        <a:cxnLst>
                          <a:cxn ang="T10">
                            <a:pos x="T0" y="T1"/>
                          </a:cxn>
                          <a:cxn ang="T11">
                            <a:pos x="T2" y="T3"/>
                          </a:cxn>
                          <a:cxn ang="T12">
                            <a:pos x="T4" y="T5"/>
                          </a:cxn>
                          <a:cxn ang="T13">
                            <a:pos x="T6" y="T7"/>
                          </a:cxn>
                          <a:cxn ang="T14">
                            <a:pos x="T8" y="T9"/>
                          </a:cxn>
                        </a:cxnLst>
                        <a:rect l="T15" t="T16" r="T17" b="T18"/>
                        <a:pathLst>
                          <a:path w="949" h="433">
                            <a:moveTo>
                              <a:pt x="949" y="0"/>
                            </a:moveTo>
                            <a:lnTo>
                              <a:pt x="0" y="2"/>
                            </a:lnTo>
                            <a:lnTo>
                              <a:pt x="439" y="433"/>
                            </a:lnTo>
                            <a:lnTo>
                              <a:pt x="907" y="431"/>
                            </a:lnTo>
                            <a:lnTo>
                              <a:pt x="949" y="0"/>
                            </a:lnTo>
                            <a:close/>
                          </a:path>
                        </a:pathLst>
                      </a:custGeom>
                      <a:solidFill>
                        <a:srgbClr val="E6E6E6"/>
                      </a:solidFill>
                      <a:ln w="4763">
                        <a:solidFill>
                          <a:schemeClr val="bg2"/>
                        </a:solidFill>
                        <a:round/>
                        <a:headEnd/>
                        <a:tailEnd/>
                      </a:ln>
                    </p:spPr>
                    <p:txBody>
                      <a:bodyPr/>
                      <a:lstStyle/>
                      <a:p>
                        <a:endParaRPr lang="en-US"/>
                      </a:p>
                    </p:txBody>
                  </p:sp>
                </p:grpSp>
                <p:grpSp>
                  <p:nvGrpSpPr>
                    <p:cNvPr id="48312" name="Group 278"/>
                    <p:cNvGrpSpPr>
                      <a:grpSpLocks/>
                    </p:cNvGrpSpPr>
                    <p:nvPr/>
                  </p:nvGrpSpPr>
                  <p:grpSpPr bwMode="auto">
                    <a:xfrm>
                      <a:off x="2571" y="2122"/>
                      <a:ext cx="949" cy="552"/>
                      <a:chOff x="2571" y="2122"/>
                      <a:chExt cx="949" cy="552"/>
                    </a:xfrm>
                  </p:grpSpPr>
                  <p:sp>
                    <p:nvSpPr>
                      <p:cNvPr id="48313" name="Freeform 279"/>
                      <p:cNvSpPr>
                        <a:spLocks/>
                      </p:cNvSpPr>
                      <p:nvPr/>
                    </p:nvSpPr>
                    <p:spPr bwMode="auto">
                      <a:xfrm>
                        <a:off x="2613" y="2122"/>
                        <a:ext cx="907" cy="552"/>
                      </a:xfrm>
                      <a:custGeom>
                        <a:avLst/>
                        <a:gdLst>
                          <a:gd name="T0" fmla="*/ 0 w 907"/>
                          <a:gd name="T1" fmla="*/ 0 h 552"/>
                          <a:gd name="T2" fmla="*/ 907 w 907"/>
                          <a:gd name="T3" fmla="*/ 431 h 552"/>
                          <a:gd name="T4" fmla="*/ 907 w 907"/>
                          <a:gd name="T5" fmla="*/ 552 h 552"/>
                          <a:gd name="T6" fmla="*/ 0 w 907"/>
                          <a:gd name="T7" fmla="*/ 122 h 552"/>
                          <a:gd name="T8" fmla="*/ 0 w 907"/>
                          <a:gd name="T9" fmla="*/ 0 h 552"/>
                          <a:gd name="T10" fmla="*/ 0 60000 65536"/>
                          <a:gd name="T11" fmla="*/ 0 60000 65536"/>
                          <a:gd name="T12" fmla="*/ 0 60000 65536"/>
                          <a:gd name="T13" fmla="*/ 0 60000 65536"/>
                          <a:gd name="T14" fmla="*/ 0 60000 65536"/>
                          <a:gd name="T15" fmla="*/ 0 w 907"/>
                          <a:gd name="T16" fmla="*/ 0 h 552"/>
                          <a:gd name="T17" fmla="*/ 907 w 907"/>
                          <a:gd name="T18" fmla="*/ 552 h 552"/>
                        </a:gdLst>
                        <a:ahLst/>
                        <a:cxnLst>
                          <a:cxn ang="T10">
                            <a:pos x="T0" y="T1"/>
                          </a:cxn>
                          <a:cxn ang="T11">
                            <a:pos x="T2" y="T3"/>
                          </a:cxn>
                          <a:cxn ang="T12">
                            <a:pos x="T4" y="T5"/>
                          </a:cxn>
                          <a:cxn ang="T13">
                            <a:pos x="T6" y="T7"/>
                          </a:cxn>
                          <a:cxn ang="T14">
                            <a:pos x="T8" y="T9"/>
                          </a:cxn>
                        </a:cxnLst>
                        <a:rect l="T15" t="T16" r="T17" b="T18"/>
                        <a:pathLst>
                          <a:path w="907" h="552">
                            <a:moveTo>
                              <a:pt x="0" y="0"/>
                            </a:moveTo>
                            <a:lnTo>
                              <a:pt x="907" y="431"/>
                            </a:lnTo>
                            <a:lnTo>
                              <a:pt x="907" y="552"/>
                            </a:lnTo>
                            <a:lnTo>
                              <a:pt x="0" y="122"/>
                            </a:lnTo>
                            <a:lnTo>
                              <a:pt x="0" y="0"/>
                            </a:lnTo>
                            <a:close/>
                          </a:path>
                        </a:pathLst>
                      </a:custGeom>
                      <a:solidFill>
                        <a:srgbClr val="E6E6E6"/>
                      </a:solidFill>
                      <a:ln w="4763">
                        <a:solidFill>
                          <a:schemeClr val="bg2"/>
                        </a:solidFill>
                        <a:round/>
                        <a:headEnd/>
                        <a:tailEnd/>
                      </a:ln>
                    </p:spPr>
                    <p:txBody>
                      <a:bodyPr/>
                      <a:lstStyle/>
                      <a:p>
                        <a:endParaRPr lang="en-US"/>
                      </a:p>
                    </p:txBody>
                  </p:sp>
                  <p:sp>
                    <p:nvSpPr>
                      <p:cNvPr id="48314" name="Freeform 280"/>
                      <p:cNvSpPr>
                        <a:spLocks/>
                      </p:cNvSpPr>
                      <p:nvPr/>
                    </p:nvSpPr>
                    <p:spPr bwMode="auto">
                      <a:xfrm>
                        <a:off x="2571" y="2122"/>
                        <a:ext cx="42" cy="552"/>
                      </a:xfrm>
                      <a:custGeom>
                        <a:avLst/>
                        <a:gdLst>
                          <a:gd name="T0" fmla="*/ 0 w 42"/>
                          <a:gd name="T1" fmla="*/ 431 h 552"/>
                          <a:gd name="T2" fmla="*/ 42 w 42"/>
                          <a:gd name="T3" fmla="*/ 0 h 552"/>
                          <a:gd name="T4" fmla="*/ 42 w 42"/>
                          <a:gd name="T5" fmla="*/ 122 h 552"/>
                          <a:gd name="T6" fmla="*/ 0 w 42"/>
                          <a:gd name="T7" fmla="*/ 552 h 552"/>
                          <a:gd name="T8" fmla="*/ 0 w 42"/>
                          <a:gd name="T9" fmla="*/ 431 h 552"/>
                          <a:gd name="T10" fmla="*/ 0 60000 65536"/>
                          <a:gd name="T11" fmla="*/ 0 60000 65536"/>
                          <a:gd name="T12" fmla="*/ 0 60000 65536"/>
                          <a:gd name="T13" fmla="*/ 0 60000 65536"/>
                          <a:gd name="T14" fmla="*/ 0 60000 65536"/>
                          <a:gd name="T15" fmla="*/ 0 w 42"/>
                          <a:gd name="T16" fmla="*/ 0 h 552"/>
                          <a:gd name="T17" fmla="*/ 42 w 42"/>
                          <a:gd name="T18" fmla="*/ 552 h 552"/>
                        </a:gdLst>
                        <a:ahLst/>
                        <a:cxnLst>
                          <a:cxn ang="T10">
                            <a:pos x="T0" y="T1"/>
                          </a:cxn>
                          <a:cxn ang="T11">
                            <a:pos x="T2" y="T3"/>
                          </a:cxn>
                          <a:cxn ang="T12">
                            <a:pos x="T4" y="T5"/>
                          </a:cxn>
                          <a:cxn ang="T13">
                            <a:pos x="T6" y="T7"/>
                          </a:cxn>
                          <a:cxn ang="T14">
                            <a:pos x="T8" y="T9"/>
                          </a:cxn>
                        </a:cxnLst>
                        <a:rect l="T15" t="T16" r="T17" b="T18"/>
                        <a:pathLst>
                          <a:path w="42" h="552">
                            <a:moveTo>
                              <a:pt x="0" y="431"/>
                            </a:moveTo>
                            <a:lnTo>
                              <a:pt x="42" y="0"/>
                            </a:lnTo>
                            <a:lnTo>
                              <a:pt x="42" y="122"/>
                            </a:lnTo>
                            <a:lnTo>
                              <a:pt x="0" y="552"/>
                            </a:lnTo>
                            <a:lnTo>
                              <a:pt x="0" y="431"/>
                            </a:lnTo>
                            <a:close/>
                          </a:path>
                        </a:pathLst>
                      </a:custGeom>
                      <a:solidFill>
                        <a:srgbClr val="E6E6E6"/>
                      </a:solidFill>
                      <a:ln w="4763">
                        <a:solidFill>
                          <a:schemeClr val="bg2"/>
                        </a:solidFill>
                        <a:round/>
                        <a:headEnd/>
                        <a:tailEnd/>
                      </a:ln>
                    </p:spPr>
                    <p:txBody>
                      <a:bodyPr/>
                      <a:lstStyle/>
                      <a:p>
                        <a:endParaRPr lang="en-US"/>
                      </a:p>
                    </p:txBody>
                  </p:sp>
                  <p:sp>
                    <p:nvSpPr>
                      <p:cNvPr id="48315" name="Rectangle 281"/>
                      <p:cNvSpPr>
                        <a:spLocks noChangeArrowheads="1"/>
                      </p:cNvSpPr>
                      <p:nvPr/>
                    </p:nvSpPr>
                    <p:spPr bwMode="auto">
                      <a:xfrm>
                        <a:off x="2571" y="2553"/>
                        <a:ext cx="949" cy="121"/>
                      </a:xfrm>
                      <a:prstGeom prst="rect">
                        <a:avLst/>
                      </a:prstGeom>
                      <a:solidFill>
                        <a:srgbClr val="E6E6E6"/>
                      </a:solidFill>
                      <a:ln w="4763">
                        <a:solidFill>
                          <a:schemeClr val="bg2"/>
                        </a:solidFill>
                        <a:miter lim="800000"/>
                        <a:headEnd/>
                        <a:tailEnd/>
                      </a:ln>
                    </p:spPr>
                    <p:txBody>
                      <a:bodyPr/>
                      <a:lstStyle/>
                      <a:p>
                        <a:endParaRPr lang="en-US"/>
                      </a:p>
                    </p:txBody>
                  </p:sp>
                  <p:sp>
                    <p:nvSpPr>
                      <p:cNvPr id="48316" name="Freeform 282"/>
                      <p:cNvSpPr>
                        <a:spLocks/>
                      </p:cNvSpPr>
                      <p:nvPr/>
                    </p:nvSpPr>
                    <p:spPr bwMode="auto">
                      <a:xfrm>
                        <a:off x="2571" y="2122"/>
                        <a:ext cx="949" cy="431"/>
                      </a:xfrm>
                      <a:custGeom>
                        <a:avLst/>
                        <a:gdLst>
                          <a:gd name="T0" fmla="*/ 42 w 949"/>
                          <a:gd name="T1" fmla="*/ 0 h 431"/>
                          <a:gd name="T2" fmla="*/ 949 w 949"/>
                          <a:gd name="T3" fmla="*/ 431 h 431"/>
                          <a:gd name="T4" fmla="*/ 0 w 949"/>
                          <a:gd name="T5" fmla="*/ 431 h 431"/>
                          <a:gd name="T6" fmla="*/ 42 w 949"/>
                          <a:gd name="T7" fmla="*/ 0 h 431"/>
                          <a:gd name="T8" fmla="*/ 0 60000 65536"/>
                          <a:gd name="T9" fmla="*/ 0 60000 65536"/>
                          <a:gd name="T10" fmla="*/ 0 60000 65536"/>
                          <a:gd name="T11" fmla="*/ 0 60000 65536"/>
                          <a:gd name="T12" fmla="*/ 0 w 949"/>
                          <a:gd name="T13" fmla="*/ 0 h 431"/>
                          <a:gd name="T14" fmla="*/ 949 w 949"/>
                          <a:gd name="T15" fmla="*/ 431 h 431"/>
                        </a:gdLst>
                        <a:ahLst/>
                        <a:cxnLst>
                          <a:cxn ang="T8">
                            <a:pos x="T0" y="T1"/>
                          </a:cxn>
                          <a:cxn ang="T9">
                            <a:pos x="T2" y="T3"/>
                          </a:cxn>
                          <a:cxn ang="T10">
                            <a:pos x="T4" y="T5"/>
                          </a:cxn>
                          <a:cxn ang="T11">
                            <a:pos x="T6" y="T7"/>
                          </a:cxn>
                        </a:cxnLst>
                        <a:rect l="T12" t="T13" r="T14" b="T15"/>
                        <a:pathLst>
                          <a:path w="949" h="431">
                            <a:moveTo>
                              <a:pt x="42" y="0"/>
                            </a:moveTo>
                            <a:lnTo>
                              <a:pt x="949" y="431"/>
                            </a:lnTo>
                            <a:lnTo>
                              <a:pt x="0" y="431"/>
                            </a:lnTo>
                            <a:lnTo>
                              <a:pt x="42" y="0"/>
                            </a:lnTo>
                            <a:close/>
                          </a:path>
                        </a:pathLst>
                      </a:custGeom>
                      <a:solidFill>
                        <a:srgbClr val="E6E6E6"/>
                      </a:solidFill>
                      <a:ln w="4763">
                        <a:solidFill>
                          <a:schemeClr val="bg2"/>
                        </a:solidFill>
                        <a:round/>
                        <a:headEnd/>
                        <a:tailEnd/>
                      </a:ln>
                    </p:spPr>
                    <p:txBody>
                      <a:bodyPr/>
                      <a:lstStyle/>
                      <a:p>
                        <a:endParaRPr lang="en-US"/>
                      </a:p>
                    </p:txBody>
                  </p:sp>
                </p:grpSp>
              </p:grpSp>
              <p:grpSp>
                <p:nvGrpSpPr>
                  <p:cNvPr id="48281" name="Group 283"/>
                  <p:cNvGrpSpPr>
                    <a:grpSpLocks/>
                  </p:cNvGrpSpPr>
                  <p:nvPr/>
                </p:nvGrpSpPr>
                <p:grpSpPr bwMode="auto">
                  <a:xfrm>
                    <a:off x="1619" y="1999"/>
                    <a:ext cx="2477" cy="552"/>
                    <a:chOff x="1619" y="1999"/>
                    <a:chExt cx="2477" cy="552"/>
                  </a:xfrm>
                </p:grpSpPr>
                <p:grpSp>
                  <p:nvGrpSpPr>
                    <p:cNvPr id="48282" name="Group 284"/>
                    <p:cNvGrpSpPr>
                      <a:grpSpLocks/>
                    </p:cNvGrpSpPr>
                    <p:nvPr/>
                  </p:nvGrpSpPr>
                  <p:grpSpPr bwMode="auto">
                    <a:xfrm>
                      <a:off x="3191" y="1999"/>
                      <a:ext cx="905" cy="552"/>
                      <a:chOff x="3191" y="1999"/>
                      <a:chExt cx="905" cy="552"/>
                    </a:xfrm>
                  </p:grpSpPr>
                  <p:sp>
                    <p:nvSpPr>
                      <p:cNvPr id="48304" name="Rectangle 285"/>
                      <p:cNvSpPr>
                        <a:spLocks noChangeArrowheads="1"/>
                      </p:cNvSpPr>
                      <p:nvPr/>
                    </p:nvSpPr>
                    <p:spPr bwMode="auto">
                      <a:xfrm>
                        <a:off x="3191" y="1999"/>
                        <a:ext cx="479" cy="122"/>
                      </a:xfrm>
                      <a:prstGeom prst="rect">
                        <a:avLst/>
                      </a:prstGeom>
                      <a:solidFill>
                        <a:srgbClr val="CCFFCC"/>
                      </a:solidFill>
                      <a:ln w="4763">
                        <a:solidFill>
                          <a:schemeClr val="bg2"/>
                        </a:solidFill>
                        <a:miter lim="800000"/>
                        <a:headEnd/>
                        <a:tailEnd/>
                      </a:ln>
                    </p:spPr>
                    <p:txBody>
                      <a:bodyPr/>
                      <a:lstStyle/>
                      <a:p>
                        <a:endParaRPr lang="en-US"/>
                      </a:p>
                    </p:txBody>
                  </p:sp>
                  <p:sp>
                    <p:nvSpPr>
                      <p:cNvPr id="48305" name="Freeform 286"/>
                      <p:cNvSpPr>
                        <a:spLocks/>
                      </p:cNvSpPr>
                      <p:nvPr/>
                    </p:nvSpPr>
                    <p:spPr bwMode="auto">
                      <a:xfrm>
                        <a:off x="3670" y="1999"/>
                        <a:ext cx="426" cy="552"/>
                      </a:xfrm>
                      <a:custGeom>
                        <a:avLst/>
                        <a:gdLst>
                          <a:gd name="T0" fmla="*/ 426 w 426"/>
                          <a:gd name="T1" fmla="*/ 431 h 552"/>
                          <a:gd name="T2" fmla="*/ 0 w 426"/>
                          <a:gd name="T3" fmla="*/ 0 h 552"/>
                          <a:gd name="T4" fmla="*/ 0 w 426"/>
                          <a:gd name="T5" fmla="*/ 122 h 552"/>
                          <a:gd name="T6" fmla="*/ 426 w 426"/>
                          <a:gd name="T7" fmla="*/ 552 h 552"/>
                          <a:gd name="T8" fmla="*/ 426 w 426"/>
                          <a:gd name="T9" fmla="*/ 431 h 552"/>
                          <a:gd name="T10" fmla="*/ 0 60000 65536"/>
                          <a:gd name="T11" fmla="*/ 0 60000 65536"/>
                          <a:gd name="T12" fmla="*/ 0 60000 65536"/>
                          <a:gd name="T13" fmla="*/ 0 60000 65536"/>
                          <a:gd name="T14" fmla="*/ 0 60000 65536"/>
                          <a:gd name="T15" fmla="*/ 0 w 426"/>
                          <a:gd name="T16" fmla="*/ 0 h 552"/>
                          <a:gd name="T17" fmla="*/ 426 w 426"/>
                          <a:gd name="T18" fmla="*/ 552 h 552"/>
                        </a:gdLst>
                        <a:ahLst/>
                        <a:cxnLst>
                          <a:cxn ang="T10">
                            <a:pos x="T0" y="T1"/>
                          </a:cxn>
                          <a:cxn ang="T11">
                            <a:pos x="T2" y="T3"/>
                          </a:cxn>
                          <a:cxn ang="T12">
                            <a:pos x="T4" y="T5"/>
                          </a:cxn>
                          <a:cxn ang="T13">
                            <a:pos x="T6" y="T7"/>
                          </a:cxn>
                          <a:cxn ang="T14">
                            <a:pos x="T8" y="T9"/>
                          </a:cxn>
                        </a:cxnLst>
                        <a:rect l="T15" t="T16" r="T17" b="T18"/>
                        <a:pathLst>
                          <a:path w="426" h="552">
                            <a:moveTo>
                              <a:pt x="426" y="431"/>
                            </a:moveTo>
                            <a:lnTo>
                              <a:pt x="0" y="0"/>
                            </a:lnTo>
                            <a:lnTo>
                              <a:pt x="0" y="122"/>
                            </a:lnTo>
                            <a:lnTo>
                              <a:pt x="426" y="552"/>
                            </a:lnTo>
                            <a:lnTo>
                              <a:pt x="426" y="431"/>
                            </a:lnTo>
                            <a:close/>
                          </a:path>
                        </a:pathLst>
                      </a:custGeom>
                      <a:solidFill>
                        <a:srgbClr val="CCFFCC"/>
                      </a:solidFill>
                      <a:ln w="4763">
                        <a:solidFill>
                          <a:schemeClr val="bg2"/>
                        </a:solidFill>
                        <a:round/>
                        <a:headEnd/>
                        <a:tailEnd/>
                      </a:ln>
                    </p:spPr>
                    <p:txBody>
                      <a:bodyPr/>
                      <a:lstStyle/>
                      <a:p>
                        <a:endParaRPr lang="en-US"/>
                      </a:p>
                    </p:txBody>
                  </p:sp>
                  <p:sp>
                    <p:nvSpPr>
                      <p:cNvPr id="48306" name="Freeform 287"/>
                      <p:cNvSpPr>
                        <a:spLocks/>
                      </p:cNvSpPr>
                      <p:nvPr/>
                    </p:nvSpPr>
                    <p:spPr bwMode="auto">
                      <a:xfrm>
                        <a:off x="3191" y="1999"/>
                        <a:ext cx="422" cy="552"/>
                      </a:xfrm>
                      <a:custGeom>
                        <a:avLst/>
                        <a:gdLst>
                          <a:gd name="T0" fmla="*/ 0 w 422"/>
                          <a:gd name="T1" fmla="*/ 0 h 552"/>
                          <a:gd name="T2" fmla="*/ 422 w 422"/>
                          <a:gd name="T3" fmla="*/ 431 h 552"/>
                          <a:gd name="T4" fmla="*/ 422 w 422"/>
                          <a:gd name="T5" fmla="*/ 552 h 552"/>
                          <a:gd name="T6" fmla="*/ 0 w 422"/>
                          <a:gd name="T7" fmla="*/ 122 h 552"/>
                          <a:gd name="T8" fmla="*/ 0 w 422"/>
                          <a:gd name="T9" fmla="*/ 0 h 552"/>
                          <a:gd name="T10" fmla="*/ 0 60000 65536"/>
                          <a:gd name="T11" fmla="*/ 0 60000 65536"/>
                          <a:gd name="T12" fmla="*/ 0 60000 65536"/>
                          <a:gd name="T13" fmla="*/ 0 60000 65536"/>
                          <a:gd name="T14" fmla="*/ 0 60000 65536"/>
                          <a:gd name="T15" fmla="*/ 0 w 422"/>
                          <a:gd name="T16" fmla="*/ 0 h 552"/>
                          <a:gd name="T17" fmla="*/ 422 w 422"/>
                          <a:gd name="T18" fmla="*/ 552 h 552"/>
                        </a:gdLst>
                        <a:ahLst/>
                        <a:cxnLst>
                          <a:cxn ang="T10">
                            <a:pos x="T0" y="T1"/>
                          </a:cxn>
                          <a:cxn ang="T11">
                            <a:pos x="T2" y="T3"/>
                          </a:cxn>
                          <a:cxn ang="T12">
                            <a:pos x="T4" y="T5"/>
                          </a:cxn>
                          <a:cxn ang="T13">
                            <a:pos x="T6" y="T7"/>
                          </a:cxn>
                          <a:cxn ang="T14">
                            <a:pos x="T8" y="T9"/>
                          </a:cxn>
                        </a:cxnLst>
                        <a:rect l="T15" t="T16" r="T17" b="T18"/>
                        <a:pathLst>
                          <a:path w="422" h="552">
                            <a:moveTo>
                              <a:pt x="0" y="0"/>
                            </a:moveTo>
                            <a:lnTo>
                              <a:pt x="422" y="431"/>
                            </a:lnTo>
                            <a:lnTo>
                              <a:pt x="422"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48307" name="Rectangle 288"/>
                      <p:cNvSpPr>
                        <a:spLocks noChangeArrowheads="1"/>
                      </p:cNvSpPr>
                      <p:nvPr/>
                    </p:nvSpPr>
                    <p:spPr bwMode="auto">
                      <a:xfrm>
                        <a:off x="3607" y="2430"/>
                        <a:ext cx="489" cy="121"/>
                      </a:xfrm>
                      <a:prstGeom prst="rect">
                        <a:avLst/>
                      </a:prstGeom>
                      <a:solidFill>
                        <a:srgbClr val="CCFFCC"/>
                      </a:solidFill>
                      <a:ln w="4763">
                        <a:solidFill>
                          <a:schemeClr val="bg2"/>
                        </a:solidFill>
                        <a:miter lim="800000"/>
                        <a:headEnd/>
                        <a:tailEnd/>
                      </a:ln>
                    </p:spPr>
                    <p:txBody>
                      <a:bodyPr/>
                      <a:lstStyle/>
                      <a:p>
                        <a:endParaRPr lang="en-US"/>
                      </a:p>
                    </p:txBody>
                  </p:sp>
                  <p:sp>
                    <p:nvSpPr>
                      <p:cNvPr id="48308" name="Freeform 289"/>
                      <p:cNvSpPr>
                        <a:spLocks/>
                      </p:cNvSpPr>
                      <p:nvPr/>
                    </p:nvSpPr>
                    <p:spPr bwMode="auto">
                      <a:xfrm>
                        <a:off x="3191" y="1999"/>
                        <a:ext cx="905" cy="431"/>
                      </a:xfrm>
                      <a:custGeom>
                        <a:avLst/>
                        <a:gdLst>
                          <a:gd name="T0" fmla="*/ 416 w 905"/>
                          <a:gd name="T1" fmla="*/ 431 h 431"/>
                          <a:gd name="T2" fmla="*/ 905 w 905"/>
                          <a:gd name="T3" fmla="*/ 431 h 431"/>
                          <a:gd name="T4" fmla="*/ 479 w 905"/>
                          <a:gd name="T5" fmla="*/ 0 h 431"/>
                          <a:gd name="T6" fmla="*/ 0 w 905"/>
                          <a:gd name="T7" fmla="*/ 0 h 431"/>
                          <a:gd name="T8" fmla="*/ 422 w 905"/>
                          <a:gd name="T9" fmla="*/ 431 h 431"/>
                          <a:gd name="T10" fmla="*/ 416 w 905"/>
                          <a:gd name="T11" fmla="*/ 431 h 431"/>
                          <a:gd name="T12" fmla="*/ 0 60000 65536"/>
                          <a:gd name="T13" fmla="*/ 0 60000 65536"/>
                          <a:gd name="T14" fmla="*/ 0 60000 65536"/>
                          <a:gd name="T15" fmla="*/ 0 60000 65536"/>
                          <a:gd name="T16" fmla="*/ 0 60000 65536"/>
                          <a:gd name="T17" fmla="*/ 0 60000 65536"/>
                          <a:gd name="T18" fmla="*/ 0 w 905"/>
                          <a:gd name="T19" fmla="*/ 0 h 431"/>
                          <a:gd name="T20" fmla="*/ 905 w 905"/>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5" h="431">
                            <a:moveTo>
                              <a:pt x="416" y="431"/>
                            </a:moveTo>
                            <a:lnTo>
                              <a:pt x="905" y="431"/>
                            </a:lnTo>
                            <a:lnTo>
                              <a:pt x="479" y="0"/>
                            </a:lnTo>
                            <a:lnTo>
                              <a:pt x="0" y="0"/>
                            </a:lnTo>
                            <a:lnTo>
                              <a:pt x="422"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48309" name="Freeform 290"/>
                      <p:cNvSpPr>
                        <a:spLocks/>
                      </p:cNvSpPr>
                      <p:nvPr/>
                    </p:nvSpPr>
                    <p:spPr bwMode="auto">
                      <a:xfrm>
                        <a:off x="3191" y="1999"/>
                        <a:ext cx="905" cy="431"/>
                      </a:xfrm>
                      <a:custGeom>
                        <a:avLst/>
                        <a:gdLst>
                          <a:gd name="T0" fmla="*/ 416 w 905"/>
                          <a:gd name="T1" fmla="*/ 431 h 431"/>
                          <a:gd name="T2" fmla="*/ 905 w 905"/>
                          <a:gd name="T3" fmla="*/ 431 h 431"/>
                          <a:gd name="T4" fmla="*/ 479 w 905"/>
                          <a:gd name="T5" fmla="*/ 0 h 431"/>
                          <a:gd name="T6" fmla="*/ 0 w 905"/>
                          <a:gd name="T7" fmla="*/ 0 h 431"/>
                          <a:gd name="T8" fmla="*/ 422 w 905"/>
                          <a:gd name="T9" fmla="*/ 431 h 431"/>
                          <a:gd name="T10" fmla="*/ 0 60000 65536"/>
                          <a:gd name="T11" fmla="*/ 0 60000 65536"/>
                          <a:gd name="T12" fmla="*/ 0 60000 65536"/>
                          <a:gd name="T13" fmla="*/ 0 60000 65536"/>
                          <a:gd name="T14" fmla="*/ 0 60000 65536"/>
                          <a:gd name="T15" fmla="*/ 0 w 905"/>
                          <a:gd name="T16" fmla="*/ 0 h 431"/>
                          <a:gd name="T17" fmla="*/ 905 w 905"/>
                          <a:gd name="T18" fmla="*/ 431 h 431"/>
                        </a:gdLst>
                        <a:ahLst/>
                        <a:cxnLst>
                          <a:cxn ang="T10">
                            <a:pos x="T0" y="T1"/>
                          </a:cxn>
                          <a:cxn ang="T11">
                            <a:pos x="T2" y="T3"/>
                          </a:cxn>
                          <a:cxn ang="T12">
                            <a:pos x="T4" y="T5"/>
                          </a:cxn>
                          <a:cxn ang="T13">
                            <a:pos x="T6" y="T7"/>
                          </a:cxn>
                          <a:cxn ang="T14">
                            <a:pos x="T8" y="T9"/>
                          </a:cxn>
                        </a:cxnLst>
                        <a:rect l="T15" t="T16" r="T17" b="T18"/>
                        <a:pathLst>
                          <a:path w="905" h="431">
                            <a:moveTo>
                              <a:pt x="416" y="431"/>
                            </a:moveTo>
                            <a:lnTo>
                              <a:pt x="905" y="431"/>
                            </a:lnTo>
                            <a:lnTo>
                              <a:pt x="479" y="0"/>
                            </a:lnTo>
                            <a:lnTo>
                              <a:pt x="0" y="0"/>
                            </a:lnTo>
                            <a:lnTo>
                              <a:pt x="422" y="431"/>
                            </a:lnTo>
                          </a:path>
                        </a:pathLst>
                      </a:custGeom>
                      <a:noFill/>
                      <a:ln w="4763">
                        <a:solidFill>
                          <a:schemeClr val="bg2"/>
                        </a:solidFill>
                        <a:round/>
                        <a:headEnd/>
                        <a:tailEnd/>
                      </a:ln>
                    </p:spPr>
                    <p:txBody>
                      <a:bodyPr/>
                      <a:lstStyle/>
                      <a:p>
                        <a:endParaRPr lang="en-US"/>
                      </a:p>
                    </p:txBody>
                  </p:sp>
                </p:grpSp>
                <p:grpSp>
                  <p:nvGrpSpPr>
                    <p:cNvPr id="48283" name="Group 291"/>
                    <p:cNvGrpSpPr>
                      <a:grpSpLocks/>
                    </p:cNvGrpSpPr>
                    <p:nvPr/>
                  </p:nvGrpSpPr>
                  <p:grpSpPr bwMode="auto">
                    <a:xfrm>
                      <a:off x="2666" y="1999"/>
                      <a:ext cx="905" cy="552"/>
                      <a:chOff x="2666" y="1999"/>
                      <a:chExt cx="905" cy="552"/>
                    </a:xfrm>
                  </p:grpSpPr>
                  <p:sp>
                    <p:nvSpPr>
                      <p:cNvPr id="48298" name="Rectangle 292"/>
                      <p:cNvSpPr>
                        <a:spLocks noChangeArrowheads="1"/>
                      </p:cNvSpPr>
                      <p:nvPr/>
                    </p:nvSpPr>
                    <p:spPr bwMode="auto">
                      <a:xfrm>
                        <a:off x="2666" y="1999"/>
                        <a:ext cx="480" cy="122"/>
                      </a:xfrm>
                      <a:prstGeom prst="rect">
                        <a:avLst/>
                      </a:prstGeom>
                      <a:solidFill>
                        <a:srgbClr val="CCFFCC"/>
                      </a:solidFill>
                      <a:ln w="4763">
                        <a:solidFill>
                          <a:schemeClr val="bg2"/>
                        </a:solidFill>
                        <a:miter lim="800000"/>
                        <a:headEnd/>
                        <a:tailEnd/>
                      </a:ln>
                    </p:spPr>
                    <p:txBody>
                      <a:bodyPr/>
                      <a:lstStyle/>
                      <a:p>
                        <a:endParaRPr lang="en-US"/>
                      </a:p>
                    </p:txBody>
                  </p:sp>
                  <p:sp>
                    <p:nvSpPr>
                      <p:cNvPr id="48299" name="Freeform 293"/>
                      <p:cNvSpPr>
                        <a:spLocks/>
                      </p:cNvSpPr>
                      <p:nvPr/>
                    </p:nvSpPr>
                    <p:spPr bwMode="auto">
                      <a:xfrm>
                        <a:off x="3146" y="1999"/>
                        <a:ext cx="425" cy="552"/>
                      </a:xfrm>
                      <a:custGeom>
                        <a:avLst/>
                        <a:gdLst>
                          <a:gd name="T0" fmla="*/ 425 w 425"/>
                          <a:gd name="T1" fmla="*/ 431 h 552"/>
                          <a:gd name="T2" fmla="*/ 0 w 425"/>
                          <a:gd name="T3" fmla="*/ 0 h 552"/>
                          <a:gd name="T4" fmla="*/ 0 w 425"/>
                          <a:gd name="T5" fmla="*/ 122 h 552"/>
                          <a:gd name="T6" fmla="*/ 425 w 425"/>
                          <a:gd name="T7" fmla="*/ 552 h 552"/>
                          <a:gd name="T8" fmla="*/ 425 w 425"/>
                          <a:gd name="T9" fmla="*/ 431 h 552"/>
                          <a:gd name="T10" fmla="*/ 0 60000 65536"/>
                          <a:gd name="T11" fmla="*/ 0 60000 65536"/>
                          <a:gd name="T12" fmla="*/ 0 60000 65536"/>
                          <a:gd name="T13" fmla="*/ 0 60000 65536"/>
                          <a:gd name="T14" fmla="*/ 0 60000 65536"/>
                          <a:gd name="T15" fmla="*/ 0 w 425"/>
                          <a:gd name="T16" fmla="*/ 0 h 552"/>
                          <a:gd name="T17" fmla="*/ 425 w 425"/>
                          <a:gd name="T18" fmla="*/ 552 h 552"/>
                        </a:gdLst>
                        <a:ahLst/>
                        <a:cxnLst>
                          <a:cxn ang="T10">
                            <a:pos x="T0" y="T1"/>
                          </a:cxn>
                          <a:cxn ang="T11">
                            <a:pos x="T2" y="T3"/>
                          </a:cxn>
                          <a:cxn ang="T12">
                            <a:pos x="T4" y="T5"/>
                          </a:cxn>
                          <a:cxn ang="T13">
                            <a:pos x="T6" y="T7"/>
                          </a:cxn>
                          <a:cxn ang="T14">
                            <a:pos x="T8" y="T9"/>
                          </a:cxn>
                        </a:cxnLst>
                        <a:rect l="T15" t="T16" r="T17" b="T18"/>
                        <a:pathLst>
                          <a:path w="425" h="552">
                            <a:moveTo>
                              <a:pt x="425" y="431"/>
                            </a:moveTo>
                            <a:lnTo>
                              <a:pt x="0" y="0"/>
                            </a:lnTo>
                            <a:lnTo>
                              <a:pt x="0" y="122"/>
                            </a:lnTo>
                            <a:lnTo>
                              <a:pt x="425" y="552"/>
                            </a:lnTo>
                            <a:lnTo>
                              <a:pt x="425" y="431"/>
                            </a:lnTo>
                            <a:close/>
                          </a:path>
                        </a:pathLst>
                      </a:custGeom>
                      <a:solidFill>
                        <a:srgbClr val="CCFFCC"/>
                      </a:solidFill>
                      <a:ln w="4763">
                        <a:solidFill>
                          <a:schemeClr val="bg2"/>
                        </a:solidFill>
                        <a:round/>
                        <a:headEnd/>
                        <a:tailEnd/>
                      </a:ln>
                    </p:spPr>
                    <p:txBody>
                      <a:bodyPr/>
                      <a:lstStyle/>
                      <a:p>
                        <a:endParaRPr lang="en-US"/>
                      </a:p>
                    </p:txBody>
                  </p:sp>
                  <p:sp>
                    <p:nvSpPr>
                      <p:cNvPr id="48300" name="Freeform 294"/>
                      <p:cNvSpPr>
                        <a:spLocks/>
                      </p:cNvSpPr>
                      <p:nvPr/>
                    </p:nvSpPr>
                    <p:spPr bwMode="auto">
                      <a:xfrm>
                        <a:off x="2666" y="1999"/>
                        <a:ext cx="423" cy="552"/>
                      </a:xfrm>
                      <a:custGeom>
                        <a:avLst/>
                        <a:gdLst>
                          <a:gd name="T0" fmla="*/ 0 w 423"/>
                          <a:gd name="T1" fmla="*/ 0 h 552"/>
                          <a:gd name="T2" fmla="*/ 423 w 423"/>
                          <a:gd name="T3" fmla="*/ 431 h 552"/>
                          <a:gd name="T4" fmla="*/ 423 w 423"/>
                          <a:gd name="T5" fmla="*/ 552 h 552"/>
                          <a:gd name="T6" fmla="*/ 0 w 423"/>
                          <a:gd name="T7" fmla="*/ 122 h 552"/>
                          <a:gd name="T8" fmla="*/ 0 w 423"/>
                          <a:gd name="T9" fmla="*/ 0 h 552"/>
                          <a:gd name="T10" fmla="*/ 0 60000 65536"/>
                          <a:gd name="T11" fmla="*/ 0 60000 65536"/>
                          <a:gd name="T12" fmla="*/ 0 60000 65536"/>
                          <a:gd name="T13" fmla="*/ 0 60000 65536"/>
                          <a:gd name="T14" fmla="*/ 0 60000 65536"/>
                          <a:gd name="T15" fmla="*/ 0 w 423"/>
                          <a:gd name="T16" fmla="*/ 0 h 552"/>
                          <a:gd name="T17" fmla="*/ 423 w 423"/>
                          <a:gd name="T18" fmla="*/ 552 h 552"/>
                        </a:gdLst>
                        <a:ahLst/>
                        <a:cxnLst>
                          <a:cxn ang="T10">
                            <a:pos x="T0" y="T1"/>
                          </a:cxn>
                          <a:cxn ang="T11">
                            <a:pos x="T2" y="T3"/>
                          </a:cxn>
                          <a:cxn ang="T12">
                            <a:pos x="T4" y="T5"/>
                          </a:cxn>
                          <a:cxn ang="T13">
                            <a:pos x="T6" y="T7"/>
                          </a:cxn>
                          <a:cxn ang="T14">
                            <a:pos x="T8" y="T9"/>
                          </a:cxn>
                        </a:cxnLst>
                        <a:rect l="T15" t="T16" r="T17" b="T18"/>
                        <a:pathLst>
                          <a:path w="423" h="552">
                            <a:moveTo>
                              <a:pt x="0" y="0"/>
                            </a:moveTo>
                            <a:lnTo>
                              <a:pt x="423" y="431"/>
                            </a:lnTo>
                            <a:lnTo>
                              <a:pt x="423"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48301" name="Rectangle 295"/>
                      <p:cNvSpPr>
                        <a:spLocks noChangeArrowheads="1"/>
                      </p:cNvSpPr>
                      <p:nvPr/>
                    </p:nvSpPr>
                    <p:spPr bwMode="auto">
                      <a:xfrm>
                        <a:off x="3084"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48302" name="Freeform 296"/>
                      <p:cNvSpPr>
                        <a:spLocks/>
                      </p:cNvSpPr>
                      <p:nvPr/>
                    </p:nvSpPr>
                    <p:spPr bwMode="auto">
                      <a:xfrm>
                        <a:off x="2666" y="1999"/>
                        <a:ext cx="905" cy="431"/>
                      </a:xfrm>
                      <a:custGeom>
                        <a:avLst/>
                        <a:gdLst>
                          <a:gd name="T0" fmla="*/ 418 w 905"/>
                          <a:gd name="T1" fmla="*/ 431 h 431"/>
                          <a:gd name="T2" fmla="*/ 905 w 905"/>
                          <a:gd name="T3" fmla="*/ 431 h 431"/>
                          <a:gd name="T4" fmla="*/ 480 w 905"/>
                          <a:gd name="T5" fmla="*/ 0 h 431"/>
                          <a:gd name="T6" fmla="*/ 0 w 905"/>
                          <a:gd name="T7" fmla="*/ 0 h 431"/>
                          <a:gd name="T8" fmla="*/ 423 w 905"/>
                          <a:gd name="T9" fmla="*/ 431 h 431"/>
                          <a:gd name="T10" fmla="*/ 418 w 905"/>
                          <a:gd name="T11" fmla="*/ 431 h 431"/>
                          <a:gd name="T12" fmla="*/ 0 60000 65536"/>
                          <a:gd name="T13" fmla="*/ 0 60000 65536"/>
                          <a:gd name="T14" fmla="*/ 0 60000 65536"/>
                          <a:gd name="T15" fmla="*/ 0 60000 65536"/>
                          <a:gd name="T16" fmla="*/ 0 60000 65536"/>
                          <a:gd name="T17" fmla="*/ 0 60000 65536"/>
                          <a:gd name="T18" fmla="*/ 0 w 905"/>
                          <a:gd name="T19" fmla="*/ 0 h 431"/>
                          <a:gd name="T20" fmla="*/ 905 w 905"/>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5" h="431">
                            <a:moveTo>
                              <a:pt x="418" y="431"/>
                            </a:moveTo>
                            <a:lnTo>
                              <a:pt x="905" y="431"/>
                            </a:lnTo>
                            <a:lnTo>
                              <a:pt x="480" y="0"/>
                            </a:lnTo>
                            <a:lnTo>
                              <a:pt x="0" y="0"/>
                            </a:lnTo>
                            <a:lnTo>
                              <a:pt x="423" y="431"/>
                            </a:lnTo>
                            <a:lnTo>
                              <a:pt x="418" y="431"/>
                            </a:lnTo>
                            <a:close/>
                          </a:path>
                        </a:pathLst>
                      </a:custGeom>
                      <a:solidFill>
                        <a:srgbClr val="CCFFCC"/>
                      </a:solidFill>
                      <a:ln w="9525">
                        <a:solidFill>
                          <a:schemeClr val="bg2"/>
                        </a:solidFill>
                        <a:round/>
                        <a:headEnd/>
                        <a:tailEnd/>
                      </a:ln>
                    </p:spPr>
                    <p:txBody>
                      <a:bodyPr/>
                      <a:lstStyle/>
                      <a:p>
                        <a:endParaRPr lang="en-US"/>
                      </a:p>
                    </p:txBody>
                  </p:sp>
                  <p:sp>
                    <p:nvSpPr>
                      <p:cNvPr id="48303" name="Freeform 297"/>
                      <p:cNvSpPr>
                        <a:spLocks/>
                      </p:cNvSpPr>
                      <p:nvPr/>
                    </p:nvSpPr>
                    <p:spPr bwMode="auto">
                      <a:xfrm>
                        <a:off x="2666" y="1999"/>
                        <a:ext cx="905" cy="431"/>
                      </a:xfrm>
                      <a:custGeom>
                        <a:avLst/>
                        <a:gdLst>
                          <a:gd name="T0" fmla="*/ 418 w 905"/>
                          <a:gd name="T1" fmla="*/ 431 h 431"/>
                          <a:gd name="T2" fmla="*/ 905 w 905"/>
                          <a:gd name="T3" fmla="*/ 431 h 431"/>
                          <a:gd name="T4" fmla="*/ 480 w 905"/>
                          <a:gd name="T5" fmla="*/ 0 h 431"/>
                          <a:gd name="T6" fmla="*/ 0 w 905"/>
                          <a:gd name="T7" fmla="*/ 0 h 431"/>
                          <a:gd name="T8" fmla="*/ 423 w 905"/>
                          <a:gd name="T9" fmla="*/ 431 h 431"/>
                          <a:gd name="T10" fmla="*/ 0 60000 65536"/>
                          <a:gd name="T11" fmla="*/ 0 60000 65536"/>
                          <a:gd name="T12" fmla="*/ 0 60000 65536"/>
                          <a:gd name="T13" fmla="*/ 0 60000 65536"/>
                          <a:gd name="T14" fmla="*/ 0 60000 65536"/>
                          <a:gd name="T15" fmla="*/ 0 w 905"/>
                          <a:gd name="T16" fmla="*/ 0 h 431"/>
                          <a:gd name="T17" fmla="*/ 905 w 905"/>
                          <a:gd name="T18" fmla="*/ 431 h 431"/>
                        </a:gdLst>
                        <a:ahLst/>
                        <a:cxnLst>
                          <a:cxn ang="T10">
                            <a:pos x="T0" y="T1"/>
                          </a:cxn>
                          <a:cxn ang="T11">
                            <a:pos x="T2" y="T3"/>
                          </a:cxn>
                          <a:cxn ang="T12">
                            <a:pos x="T4" y="T5"/>
                          </a:cxn>
                          <a:cxn ang="T13">
                            <a:pos x="T6" y="T7"/>
                          </a:cxn>
                          <a:cxn ang="T14">
                            <a:pos x="T8" y="T9"/>
                          </a:cxn>
                        </a:cxnLst>
                        <a:rect l="T15" t="T16" r="T17" b="T18"/>
                        <a:pathLst>
                          <a:path w="905" h="431">
                            <a:moveTo>
                              <a:pt x="418" y="431"/>
                            </a:moveTo>
                            <a:lnTo>
                              <a:pt x="905" y="431"/>
                            </a:lnTo>
                            <a:lnTo>
                              <a:pt x="480" y="0"/>
                            </a:lnTo>
                            <a:lnTo>
                              <a:pt x="0" y="0"/>
                            </a:lnTo>
                            <a:lnTo>
                              <a:pt x="423" y="431"/>
                            </a:lnTo>
                          </a:path>
                        </a:pathLst>
                      </a:custGeom>
                      <a:noFill/>
                      <a:ln w="4763">
                        <a:solidFill>
                          <a:schemeClr val="bg2"/>
                        </a:solidFill>
                        <a:round/>
                        <a:headEnd/>
                        <a:tailEnd/>
                      </a:ln>
                    </p:spPr>
                    <p:txBody>
                      <a:bodyPr/>
                      <a:lstStyle/>
                      <a:p>
                        <a:endParaRPr lang="en-US"/>
                      </a:p>
                    </p:txBody>
                  </p:sp>
                </p:grpSp>
                <p:grpSp>
                  <p:nvGrpSpPr>
                    <p:cNvPr id="48284" name="Group 298"/>
                    <p:cNvGrpSpPr>
                      <a:grpSpLocks/>
                    </p:cNvGrpSpPr>
                    <p:nvPr/>
                  </p:nvGrpSpPr>
                  <p:grpSpPr bwMode="auto">
                    <a:xfrm>
                      <a:off x="2144" y="1999"/>
                      <a:ext cx="903" cy="552"/>
                      <a:chOff x="2144" y="1999"/>
                      <a:chExt cx="903" cy="552"/>
                    </a:xfrm>
                  </p:grpSpPr>
                  <p:sp>
                    <p:nvSpPr>
                      <p:cNvPr id="48292" name="Rectangle 299"/>
                      <p:cNvSpPr>
                        <a:spLocks noChangeArrowheads="1"/>
                      </p:cNvSpPr>
                      <p:nvPr/>
                    </p:nvSpPr>
                    <p:spPr bwMode="auto">
                      <a:xfrm>
                        <a:off x="2144" y="1999"/>
                        <a:ext cx="477" cy="122"/>
                      </a:xfrm>
                      <a:prstGeom prst="rect">
                        <a:avLst/>
                      </a:prstGeom>
                      <a:solidFill>
                        <a:srgbClr val="CCFFCC"/>
                      </a:solidFill>
                      <a:ln w="4763">
                        <a:solidFill>
                          <a:schemeClr val="bg2"/>
                        </a:solidFill>
                        <a:miter lim="800000"/>
                        <a:headEnd/>
                        <a:tailEnd/>
                      </a:ln>
                    </p:spPr>
                    <p:txBody>
                      <a:bodyPr/>
                      <a:lstStyle/>
                      <a:p>
                        <a:endParaRPr lang="en-US"/>
                      </a:p>
                    </p:txBody>
                  </p:sp>
                  <p:sp>
                    <p:nvSpPr>
                      <p:cNvPr id="48293" name="Freeform 300"/>
                      <p:cNvSpPr>
                        <a:spLocks/>
                      </p:cNvSpPr>
                      <p:nvPr/>
                    </p:nvSpPr>
                    <p:spPr bwMode="auto">
                      <a:xfrm>
                        <a:off x="2621" y="1999"/>
                        <a:ext cx="426" cy="552"/>
                      </a:xfrm>
                      <a:custGeom>
                        <a:avLst/>
                        <a:gdLst>
                          <a:gd name="T0" fmla="*/ 426 w 426"/>
                          <a:gd name="T1" fmla="*/ 431 h 552"/>
                          <a:gd name="T2" fmla="*/ 0 w 426"/>
                          <a:gd name="T3" fmla="*/ 0 h 552"/>
                          <a:gd name="T4" fmla="*/ 0 w 426"/>
                          <a:gd name="T5" fmla="*/ 122 h 552"/>
                          <a:gd name="T6" fmla="*/ 426 w 426"/>
                          <a:gd name="T7" fmla="*/ 552 h 552"/>
                          <a:gd name="T8" fmla="*/ 426 w 426"/>
                          <a:gd name="T9" fmla="*/ 431 h 552"/>
                          <a:gd name="T10" fmla="*/ 0 60000 65536"/>
                          <a:gd name="T11" fmla="*/ 0 60000 65536"/>
                          <a:gd name="T12" fmla="*/ 0 60000 65536"/>
                          <a:gd name="T13" fmla="*/ 0 60000 65536"/>
                          <a:gd name="T14" fmla="*/ 0 60000 65536"/>
                          <a:gd name="T15" fmla="*/ 0 w 426"/>
                          <a:gd name="T16" fmla="*/ 0 h 552"/>
                          <a:gd name="T17" fmla="*/ 426 w 426"/>
                          <a:gd name="T18" fmla="*/ 552 h 552"/>
                        </a:gdLst>
                        <a:ahLst/>
                        <a:cxnLst>
                          <a:cxn ang="T10">
                            <a:pos x="T0" y="T1"/>
                          </a:cxn>
                          <a:cxn ang="T11">
                            <a:pos x="T2" y="T3"/>
                          </a:cxn>
                          <a:cxn ang="T12">
                            <a:pos x="T4" y="T5"/>
                          </a:cxn>
                          <a:cxn ang="T13">
                            <a:pos x="T6" y="T7"/>
                          </a:cxn>
                          <a:cxn ang="T14">
                            <a:pos x="T8" y="T9"/>
                          </a:cxn>
                        </a:cxnLst>
                        <a:rect l="T15" t="T16" r="T17" b="T18"/>
                        <a:pathLst>
                          <a:path w="426" h="552">
                            <a:moveTo>
                              <a:pt x="426" y="431"/>
                            </a:moveTo>
                            <a:lnTo>
                              <a:pt x="0" y="0"/>
                            </a:lnTo>
                            <a:lnTo>
                              <a:pt x="0" y="122"/>
                            </a:lnTo>
                            <a:lnTo>
                              <a:pt x="426" y="552"/>
                            </a:lnTo>
                            <a:lnTo>
                              <a:pt x="426" y="431"/>
                            </a:lnTo>
                            <a:close/>
                          </a:path>
                        </a:pathLst>
                      </a:custGeom>
                      <a:solidFill>
                        <a:srgbClr val="CCFFCC"/>
                      </a:solidFill>
                      <a:ln w="4763">
                        <a:solidFill>
                          <a:schemeClr val="bg2"/>
                        </a:solidFill>
                        <a:round/>
                        <a:headEnd/>
                        <a:tailEnd/>
                      </a:ln>
                    </p:spPr>
                    <p:txBody>
                      <a:bodyPr/>
                      <a:lstStyle/>
                      <a:p>
                        <a:endParaRPr lang="en-US"/>
                      </a:p>
                    </p:txBody>
                  </p:sp>
                  <p:sp>
                    <p:nvSpPr>
                      <p:cNvPr id="48294" name="Freeform 301"/>
                      <p:cNvSpPr>
                        <a:spLocks/>
                      </p:cNvSpPr>
                      <p:nvPr/>
                    </p:nvSpPr>
                    <p:spPr bwMode="auto">
                      <a:xfrm>
                        <a:off x="2144" y="1999"/>
                        <a:ext cx="420" cy="552"/>
                      </a:xfrm>
                      <a:custGeom>
                        <a:avLst/>
                        <a:gdLst>
                          <a:gd name="T0" fmla="*/ 0 w 420"/>
                          <a:gd name="T1" fmla="*/ 0 h 552"/>
                          <a:gd name="T2" fmla="*/ 420 w 420"/>
                          <a:gd name="T3" fmla="*/ 431 h 552"/>
                          <a:gd name="T4" fmla="*/ 420 w 420"/>
                          <a:gd name="T5" fmla="*/ 552 h 552"/>
                          <a:gd name="T6" fmla="*/ 0 w 420"/>
                          <a:gd name="T7" fmla="*/ 122 h 552"/>
                          <a:gd name="T8" fmla="*/ 0 w 420"/>
                          <a:gd name="T9" fmla="*/ 0 h 552"/>
                          <a:gd name="T10" fmla="*/ 0 60000 65536"/>
                          <a:gd name="T11" fmla="*/ 0 60000 65536"/>
                          <a:gd name="T12" fmla="*/ 0 60000 65536"/>
                          <a:gd name="T13" fmla="*/ 0 60000 65536"/>
                          <a:gd name="T14" fmla="*/ 0 60000 65536"/>
                          <a:gd name="T15" fmla="*/ 0 w 420"/>
                          <a:gd name="T16" fmla="*/ 0 h 552"/>
                          <a:gd name="T17" fmla="*/ 420 w 420"/>
                          <a:gd name="T18" fmla="*/ 552 h 552"/>
                        </a:gdLst>
                        <a:ahLst/>
                        <a:cxnLst>
                          <a:cxn ang="T10">
                            <a:pos x="T0" y="T1"/>
                          </a:cxn>
                          <a:cxn ang="T11">
                            <a:pos x="T2" y="T3"/>
                          </a:cxn>
                          <a:cxn ang="T12">
                            <a:pos x="T4" y="T5"/>
                          </a:cxn>
                          <a:cxn ang="T13">
                            <a:pos x="T6" y="T7"/>
                          </a:cxn>
                          <a:cxn ang="T14">
                            <a:pos x="T8" y="T9"/>
                          </a:cxn>
                        </a:cxnLst>
                        <a:rect l="T15" t="T16" r="T17" b="T18"/>
                        <a:pathLst>
                          <a:path w="420" h="552">
                            <a:moveTo>
                              <a:pt x="0" y="0"/>
                            </a:moveTo>
                            <a:lnTo>
                              <a:pt x="420" y="431"/>
                            </a:lnTo>
                            <a:lnTo>
                              <a:pt x="420"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48295" name="Rectangle 302"/>
                      <p:cNvSpPr>
                        <a:spLocks noChangeArrowheads="1"/>
                      </p:cNvSpPr>
                      <p:nvPr/>
                    </p:nvSpPr>
                    <p:spPr bwMode="auto">
                      <a:xfrm>
                        <a:off x="2560"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48296" name="Freeform 303"/>
                      <p:cNvSpPr>
                        <a:spLocks/>
                      </p:cNvSpPr>
                      <p:nvPr/>
                    </p:nvSpPr>
                    <p:spPr bwMode="auto">
                      <a:xfrm>
                        <a:off x="2144" y="1999"/>
                        <a:ext cx="903" cy="431"/>
                      </a:xfrm>
                      <a:custGeom>
                        <a:avLst/>
                        <a:gdLst>
                          <a:gd name="T0" fmla="*/ 416 w 903"/>
                          <a:gd name="T1" fmla="*/ 431 h 431"/>
                          <a:gd name="T2" fmla="*/ 903 w 903"/>
                          <a:gd name="T3" fmla="*/ 431 h 431"/>
                          <a:gd name="T4" fmla="*/ 477 w 903"/>
                          <a:gd name="T5" fmla="*/ 0 h 431"/>
                          <a:gd name="T6" fmla="*/ 0 w 903"/>
                          <a:gd name="T7" fmla="*/ 0 h 431"/>
                          <a:gd name="T8" fmla="*/ 420 w 903"/>
                          <a:gd name="T9" fmla="*/ 431 h 431"/>
                          <a:gd name="T10" fmla="*/ 416 w 903"/>
                          <a:gd name="T11" fmla="*/ 431 h 431"/>
                          <a:gd name="T12" fmla="*/ 0 60000 65536"/>
                          <a:gd name="T13" fmla="*/ 0 60000 65536"/>
                          <a:gd name="T14" fmla="*/ 0 60000 65536"/>
                          <a:gd name="T15" fmla="*/ 0 60000 65536"/>
                          <a:gd name="T16" fmla="*/ 0 60000 65536"/>
                          <a:gd name="T17" fmla="*/ 0 60000 65536"/>
                          <a:gd name="T18" fmla="*/ 0 w 903"/>
                          <a:gd name="T19" fmla="*/ 0 h 431"/>
                          <a:gd name="T20" fmla="*/ 903 w 903"/>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3" h="431">
                            <a:moveTo>
                              <a:pt x="416" y="431"/>
                            </a:moveTo>
                            <a:lnTo>
                              <a:pt x="903" y="431"/>
                            </a:lnTo>
                            <a:lnTo>
                              <a:pt x="477" y="0"/>
                            </a:lnTo>
                            <a:lnTo>
                              <a:pt x="0" y="0"/>
                            </a:lnTo>
                            <a:lnTo>
                              <a:pt x="420"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48297" name="Freeform 304"/>
                      <p:cNvSpPr>
                        <a:spLocks/>
                      </p:cNvSpPr>
                      <p:nvPr/>
                    </p:nvSpPr>
                    <p:spPr bwMode="auto">
                      <a:xfrm>
                        <a:off x="2144" y="1999"/>
                        <a:ext cx="903" cy="431"/>
                      </a:xfrm>
                      <a:custGeom>
                        <a:avLst/>
                        <a:gdLst>
                          <a:gd name="T0" fmla="*/ 416 w 903"/>
                          <a:gd name="T1" fmla="*/ 431 h 431"/>
                          <a:gd name="T2" fmla="*/ 903 w 903"/>
                          <a:gd name="T3" fmla="*/ 431 h 431"/>
                          <a:gd name="T4" fmla="*/ 477 w 903"/>
                          <a:gd name="T5" fmla="*/ 0 h 431"/>
                          <a:gd name="T6" fmla="*/ 0 w 903"/>
                          <a:gd name="T7" fmla="*/ 0 h 431"/>
                          <a:gd name="T8" fmla="*/ 420 w 903"/>
                          <a:gd name="T9" fmla="*/ 431 h 431"/>
                          <a:gd name="T10" fmla="*/ 0 60000 65536"/>
                          <a:gd name="T11" fmla="*/ 0 60000 65536"/>
                          <a:gd name="T12" fmla="*/ 0 60000 65536"/>
                          <a:gd name="T13" fmla="*/ 0 60000 65536"/>
                          <a:gd name="T14" fmla="*/ 0 60000 65536"/>
                          <a:gd name="T15" fmla="*/ 0 w 903"/>
                          <a:gd name="T16" fmla="*/ 0 h 431"/>
                          <a:gd name="T17" fmla="*/ 903 w 903"/>
                          <a:gd name="T18" fmla="*/ 431 h 431"/>
                        </a:gdLst>
                        <a:ahLst/>
                        <a:cxnLst>
                          <a:cxn ang="T10">
                            <a:pos x="T0" y="T1"/>
                          </a:cxn>
                          <a:cxn ang="T11">
                            <a:pos x="T2" y="T3"/>
                          </a:cxn>
                          <a:cxn ang="T12">
                            <a:pos x="T4" y="T5"/>
                          </a:cxn>
                          <a:cxn ang="T13">
                            <a:pos x="T6" y="T7"/>
                          </a:cxn>
                          <a:cxn ang="T14">
                            <a:pos x="T8" y="T9"/>
                          </a:cxn>
                        </a:cxnLst>
                        <a:rect l="T15" t="T16" r="T17" b="T18"/>
                        <a:pathLst>
                          <a:path w="903" h="431">
                            <a:moveTo>
                              <a:pt x="416" y="431"/>
                            </a:moveTo>
                            <a:lnTo>
                              <a:pt x="903" y="431"/>
                            </a:lnTo>
                            <a:lnTo>
                              <a:pt x="477" y="0"/>
                            </a:lnTo>
                            <a:lnTo>
                              <a:pt x="0" y="0"/>
                            </a:lnTo>
                            <a:lnTo>
                              <a:pt x="420" y="431"/>
                            </a:lnTo>
                          </a:path>
                        </a:pathLst>
                      </a:custGeom>
                      <a:noFill/>
                      <a:ln w="4763">
                        <a:solidFill>
                          <a:schemeClr val="bg2"/>
                        </a:solidFill>
                        <a:round/>
                        <a:headEnd/>
                        <a:tailEnd/>
                      </a:ln>
                    </p:spPr>
                    <p:txBody>
                      <a:bodyPr/>
                      <a:lstStyle/>
                      <a:p>
                        <a:endParaRPr lang="en-US"/>
                      </a:p>
                    </p:txBody>
                  </p:sp>
                </p:grpSp>
                <p:grpSp>
                  <p:nvGrpSpPr>
                    <p:cNvPr id="48285" name="Group 305"/>
                    <p:cNvGrpSpPr>
                      <a:grpSpLocks/>
                    </p:cNvGrpSpPr>
                    <p:nvPr/>
                  </p:nvGrpSpPr>
                  <p:grpSpPr bwMode="auto">
                    <a:xfrm>
                      <a:off x="1619" y="1999"/>
                      <a:ext cx="903" cy="552"/>
                      <a:chOff x="1619" y="1999"/>
                      <a:chExt cx="903" cy="552"/>
                    </a:xfrm>
                  </p:grpSpPr>
                  <p:sp>
                    <p:nvSpPr>
                      <p:cNvPr id="48286" name="Rectangle 306"/>
                      <p:cNvSpPr>
                        <a:spLocks noChangeArrowheads="1"/>
                      </p:cNvSpPr>
                      <p:nvPr/>
                    </p:nvSpPr>
                    <p:spPr bwMode="auto">
                      <a:xfrm>
                        <a:off x="1619" y="1999"/>
                        <a:ext cx="479" cy="122"/>
                      </a:xfrm>
                      <a:prstGeom prst="rect">
                        <a:avLst/>
                      </a:prstGeom>
                      <a:solidFill>
                        <a:srgbClr val="CCFFCC"/>
                      </a:solidFill>
                      <a:ln w="4763">
                        <a:solidFill>
                          <a:schemeClr val="bg2"/>
                        </a:solidFill>
                        <a:miter lim="800000"/>
                        <a:headEnd/>
                        <a:tailEnd/>
                      </a:ln>
                    </p:spPr>
                    <p:txBody>
                      <a:bodyPr/>
                      <a:lstStyle/>
                      <a:p>
                        <a:endParaRPr lang="en-US"/>
                      </a:p>
                    </p:txBody>
                  </p:sp>
                  <p:sp>
                    <p:nvSpPr>
                      <p:cNvPr id="48287" name="Freeform 307"/>
                      <p:cNvSpPr>
                        <a:spLocks/>
                      </p:cNvSpPr>
                      <p:nvPr/>
                    </p:nvSpPr>
                    <p:spPr bwMode="auto">
                      <a:xfrm>
                        <a:off x="2098" y="1999"/>
                        <a:ext cx="424" cy="552"/>
                      </a:xfrm>
                      <a:custGeom>
                        <a:avLst/>
                        <a:gdLst>
                          <a:gd name="T0" fmla="*/ 424 w 424"/>
                          <a:gd name="T1" fmla="*/ 431 h 552"/>
                          <a:gd name="T2" fmla="*/ 0 w 424"/>
                          <a:gd name="T3" fmla="*/ 0 h 552"/>
                          <a:gd name="T4" fmla="*/ 0 w 424"/>
                          <a:gd name="T5" fmla="*/ 122 h 552"/>
                          <a:gd name="T6" fmla="*/ 424 w 424"/>
                          <a:gd name="T7" fmla="*/ 552 h 552"/>
                          <a:gd name="T8" fmla="*/ 424 w 424"/>
                          <a:gd name="T9" fmla="*/ 431 h 552"/>
                          <a:gd name="T10" fmla="*/ 0 60000 65536"/>
                          <a:gd name="T11" fmla="*/ 0 60000 65536"/>
                          <a:gd name="T12" fmla="*/ 0 60000 65536"/>
                          <a:gd name="T13" fmla="*/ 0 60000 65536"/>
                          <a:gd name="T14" fmla="*/ 0 60000 65536"/>
                          <a:gd name="T15" fmla="*/ 0 w 424"/>
                          <a:gd name="T16" fmla="*/ 0 h 552"/>
                          <a:gd name="T17" fmla="*/ 424 w 424"/>
                          <a:gd name="T18" fmla="*/ 552 h 552"/>
                        </a:gdLst>
                        <a:ahLst/>
                        <a:cxnLst>
                          <a:cxn ang="T10">
                            <a:pos x="T0" y="T1"/>
                          </a:cxn>
                          <a:cxn ang="T11">
                            <a:pos x="T2" y="T3"/>
                          </a:cxn>
                          <a:cxn ang="T12">
                            <a:pos x="T4" y="T5"/>
                          </a:cxn>
                          <a:cxn ang="T13">
                            <a:pos x="T6" y="T7"/>
                          </a:cxn>
                          <a:cxn ang="T14">
                            <a:pos x="T8" y="T9"/>
                          </a:cxn>
                        </a:cxnLst>
                        <a:rect l="T15" t="T16" r="T17" b="T18"/>
                        <a:pathLst>
                          <a:path w="424" h="552">
                            <a:moveTo>
                              <a:pt x="424" y="431"/>
                            </a:moveTo>
                            <a:lnTo>
                              <a:pt x="0" y="0"/>
                            </a:lnTo>
                            <a:lnTo>
                              <a:pt x="0" y="122"/>
                            </a:lnTo>
                            <a:lnTo>
                              <a:pt x="424" y="552"/>
                            </a:lnTo>
                            <a:lnTo>
                              <a:pt x="424" y="431"/>
                            </a:lnTo>
                            <a:close/>
                          </a:path>
                        </a:pathLst>
                      </a:custGeom>
                      <a:solidFill>
                        <a:srgbClr val="CCFFCC"/>
                      </a:solidFill>
                      <a:ln w="4763">
                        <a:solidFill>
                          <a:schemeClr val="bg2"/>
                        </a:solidFill>
                        <a:round/>
                        <a:headEnd/>
                        <a:tailEnd/>
                      </a:ln>
                    </p:spPr>
                    <p:txBody>
                      <a:bodyPr/>
                      <a:lstStyle/>
                      <a:p>
                        <a:endParaRPr lang="en-US"/>
                      </a:p>
                    </p:txBody>
                  </p:sp>
                  <p:sp>
                    <p:nvSpPr>
                      <p:cNvPr id="48288" name="Freeform 308"/>
                      <p:cNvSpPr>
                        <a:spLocks/>
                      </p:cNvSpPr>
                      <p:nvPr/>
                    </p:nvSpPr>
                    <p:spPr bwMode="auto">
                      <a:xfrm>
                        <a:off x="1619" y="1999"/>
                        <a:ext cx="421" cy="552"/>
                      </a:xfrm>
                      <a:custGeom>
                        <a:avLst/>
                        <a:gdLst>
                          <a:gd name="T0" fmla="*/ 0 w 421"/>
                          <a:gd name="T1" fmla="*/ 0 h 552"/>
                          <a:gd name="T2" fmla="*/ 421 w 421"/>
                          <a:gd name="T3" fmla="*/ 431 h 552"/>
                          <a:gd name="T4" fmla="*/ 421 w 421"/>
                          <a:gd name="T5" fmla="*/ 552 h 552"/>
                          <a:gd name="T6" fmla="*/ 0 w 421"/>
                          <a:gd name="T7" fmla="*/ 122 h 552"/>
                          <a:gd name="T8" fmla="*/ 0 w 421"/>
                          <a:gd name="T9" fmla="*/ 0 h 552"/>
                          <a:gd name="T10" fmla="*/ 0 60000 65536"/>
                          <a:gd name="T11" fmla="*/ 0 60000 65536"/>
                          <a:gd name="T12" fmla="*/ 0 60000 65536"/>
                          <a:gd name="T13" fmla="*/ 0 60000 65536"/>
                          <a:gd name="T14" fmla="*/ 0 60000 65536"/>
                          <a:gd name="T15" fmla="*/ 0 w 421"/>
                          <a:gd name="T16" fmla="*/ 0 h 552"/>
                          <a:gd name="T17" fmla="*/ 421 w 421"/>
                          <a:gd name="T18" fmla="*/ 552 h 552"/>
                        </a:gdLst>
                        <a:ahLst/>
                        <a:cxnLst>
                          <a:cxn ang="T10">
                            <a:pos x="T0" y="T1"/>
                          </a:cxn>
                          <a:cxn ang="T11">
                            <a:pos x="T2" y="T3"/>
                          </a:cxn>
                          <a:cxn ang="T12">
                            <a:pos x="T4" y="T5"/>
                          </a:cxn>
                          <a:cxn ang="T13">
                            <a:pos x="T6" y="T7"/>
                          </a:cxn>
                          <a:cxn ang="T14">
                            <a:pos x="T8" y="T9"/>
                          </a:cxn>
                        </a:cxnLst>
                        <a:rect l="T15" t="T16" r="T17" b="T18"/>
                        <a:pathLst>
                          <a:path w="421" h="552">
                            <a:moveTo>
                              <a:pt x="0" y="0"/>
                            </a:moveTo>
                            <a:lnTo>
                              <a:pt x="421" y="431"/>
                            </a:lnTo>
                            <a:lnTo>
                              <a:pt x="421"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48289" name="Rectangle 309"/>
                      <p:cNvSpPr>
                        <a:spLocks noChangeArrowheads="1"/>
                      </p:cNvSpPr>
                      <p:nvPr/>
                    </p:nvSpPr>
                    <p:spPr bwMode="auto">
                      <a:xfrm>
                        <a:off x="2035"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48290" name="Freeform 310"/>
                      <p:cNvSpPr>
                        <a:spLocks/>
                      </p:cNvSpPr>
                      <p:nvPr/>
                    </p:nvSpPr>
                    <p:spPr bwMode="auto">
                      <a:xfrm>
                        <a:off x="1619" y="1999"/>
                        <a:ext cx="903" cy="431"/>
                      </a:xfrm>
                      <a:custGeom>
                        <a:avLst/>
                        <a:gdLst>
                          <a:gd name="T0" fmla="*/ 416 w 903"/>
                          <a:gd name="T1" fmla="*/ 431 h 431"/>
                          <a:gd name="T2" fmla="*/ 903 w 903"/>
                          <a:gd name="T3" fmla="*/ 431 h 431"/>
                          <a:gd name="T4" fmla="*/ 479 w 903"/>
                          <a:gd name="T5" fmla="*/ 0 h 431"/>
                          <a:gd name="T6" fmla="*/ 0 w 903"/>
                          <a:gd name="T7" fmla="*/ 0 h 431"/>
                          <a:gd name="T8" fmla="*/ 421 w 903"/>
                          <a:gd name="T9" fmla="*/ 431 h 431"/>
                          <a:gd name="T10" fmla="*/ 416 w 903"/>
                          <a:gd name="T11" fmla="*/ 431 h 431"/>
                          <a:gd name="T12" fmla="*/ 0 60000 65536"/>
                          <a:gd name="T13" fmla="*/ 0 60000 65536"/>
                          <a:gd name="T14" fmla="*/ 0 60000 65536"/>
                          <a:gd name="T15" fmla="*/ 0 60000 65536"/>
                          <a:gd name="T16" fmla="*/ 0 60000 65536"/>
                          <a:gd name="T17" fmla="*/ 0 60000 65536"/>
                          <a:gd name="T18" fmla="*/ 0 w 903"/>
                          <a:gd name="T19" fmla="*/ 0 h 431"/>
                          <a:gd name="T20" fmla="*/ 903 w 903"/>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3" h="431">
                            <a:moveTo>
                              <a:pt x="416" y="431"/>
                            </a:moveTo>
                            <a:lnTo>
                              <a:pt x="903" y="431"/>
                            </a:lnTo>
                            <a:lnTo>
                              <a:pt x="479" y="0"/>
                            </a:lnTo>
                            <a:lnTo>
                              <a:pt x="0" y="0"/>
                            </a:lnTo>
                            <a:lnTo>
                              <a:pt x="421"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48291" name="Freeform 311"/>
                      <p:cNvSpPr>
                        <a:spLocks/>
                      </p:cNvSpPr>
                      <p:nvPr/>
                    </p:nvSpPr>
                    <p:spPr bwMode="auto">
                      <a:xfrm>
                        <a:off x="1619" y="1999"/>
                        <a:ext cx="903" cy="431"/>
                      </a:xfrm>
                      <a:custGeom>
                        <a:avLst/>
                        <a:gdLst>
                          <a:gd name="T0" fmla="*/ 416 w 903"/>
                          <a:gd name="T1" fmla="*/ 431 h 431"/>
                          <a:gd name="T2" fmla="*/ 903 w 903"/>
                          <a:gd name="T3" fmla="*/ 431 h 431"/>
                          <a:gd name="T4" fmla="*/ 479 w 903"/>
                          <a:gd name="T5" fmla="*/ 0 h 431"/>
                          <a:gd name="T6" fmla="*/ 0 w 903"/>
                          <a:gd name="T7" fmla="*/ 0 h 431"/>
                          <a:gd name="T8" fmla="*/ 421 w 903"/>
                          <a:gd name="T9" fmla="*/ 431 h 431"/>
                          <a:gd name="T10" fmla="*/ 0 60000 65536"/>
                          <a:gd name="T11" fmla="*/ 0 60000 65536"/>
                          <a:gd name="T12" fmla="*/ 0 60000 65536"/>
                          <a:gd name="T13" fmla="*/ 0 60000 65536"/>
                          <a:gd name="T14" fmla="*/ 0 60000 65536"/>
                          <a:gd name="T15" fmla="*/ 0 w 903"/>
                          <a:gd name="T16" fmla="*/ 0 h 431"/>
                          <a:gd name="T17" fmla="*/ 903 w 903"/>
                          <a:gd name="T18" fmla="*/ 431 h 431"/>
                        </a:gdLst>
                        <a:ahLst/>
                        <a:cxnLst>
                          <a:cxn ang="T10">
                            <a:pos x="T0" y="T1"/>
                          </a:cxn>
                          <a:cxn ang="T11">
                            <a:pos x="T2" y="T3"/>
                          </a:cxn>
                          <a:cxn ang="T12">
                            <a:pos x="T4" y="T5"/>
                          </a:cxn>
                          <a:cxn ang="T13">
                            <a:pos x="T6" y="T7"/>
                          </a:cxn>
                          <a:cxn ang="T14">
                            <a:pos x="T8" y="T9"/>
                          </a:cxn>
                        </a:cxnLst>
                        <a:rect l="T15" t="T16" r="T17" b="T18"/>
                        <a:pathLst>
                          <a:path w="903" h="431">
                            <a:moveTo>
                              <a:pt x="416" y="431"/>
                            </a:moveTo>
                            <a:lnTo>
                              <a:pt x="903" y="431"/>
                            </a:lnTo>
                            <a:lnTo>
                              <a:pt x="479" y="0"/>
                            </a:lnTo>
                            <a:lnTo>
                              <a:pt x="0" y="0"/>
                            </a:lnTo>
                            <a:lnTo>
                              <a:pt x="421" y="431"/>
                            </a:lnTo>
                          </a:path>
                        </a:pathLst>
                      </a:custGeom>
                      <a:noFill/>
                      <a:ln w="4763">
                        <a:solidFill>
                          <a:schemeClr val="bg2"/>
                        </a:solidFill>
                        <a:round/>
                        <a:headEnd/>
                        <a:tailEnd/>
                      </a:ln>
                    </p:spPr>
                    <p:txBody>
                      <a:bodyPr/>
                      <a:lstStyle/>
                      <a:p>
                        <a:endParaRPr lang="en-US"/>
                      </a:p>
                    </p:txBody>
                  </p:sp>
                </p:grpSp>
              </p:grpSp>
            </p:grpSp>
            <p:grpSp>
              <p:nvGrpSpPr>
                <p:cNvPr id="48180" name="Group 312"/>
                <p:cNvGrpSpPr>
                  <a:grpSpLocks/>
                </p:cNvGrpSpPr>
                <p:nvPr/>
              </p:nvGrpSpPr>
              <p:grpSpPr bwMode="auto">
                <a:xfrm>
                  <a:off x="1747" y="1957"/>
                  <a:ext cx="2224" cy="434"/>
                  <a:chOff x="1747" y="1957"/>
                  <a:chExt cx="2224" cy="434"/>
                </a:xfrm>
              </p:grpSpPr>
              <p:grpSp>
                <p:nvGrpSpPr>
                  <p:cNvPr id="48181" name="Group 313"/>
                  <p:cNvGrpSpPr>
                    <a:grpSpLocks/>
                  </p:cNvGrpSpPr>
                  <p:nvPr/>
                </p:nvGrpSpPr>
                <p:grpSpPr bwMode="auto">
                  <a:xfrm>
                    <a:off x="1747" y="1957"/>
                    <a:ext cx="2224" cy="434"/>
                    <a:chOff x="1747" y="1957"/>
                    <a:chExt cx="2224" cy="434"/>
                  </a:xfrm>
                </p:grpSpPr>
                <p:grpSp>
                  <p:nvGrpSpPr>
                    <p:cNvPr id="48219" name="Group 314"/>
                    <p:cNvGrpSpPr>
                      <a:grpSpLocks/>
                    </p:cNvGrpSpPr>
                    <p:nvPr/>
                  </p:nvGrpSpPr>
                  <p:grpSpPr bwMode="auto">
                    <a:xfrm>
                      <a:off x="2563" y="1957"/>
                      <a:ext cx="396" cy="181"/>
                      <a:chOff x="2563" y="1957"/>
                      <a:chExt cx="396" cy="181"/>
                    </a:xfrm>
                  </p:grpSpPr>
                  <p:sp>
                    <p:nvSpPr>
                      <p:cNvPr id="48272" name="Freeform 315"/>
                      <p:cNvSpPr>
                        <a:spLocks/>
                      </p:cNvSpPr>
                      <p:nvPr/>
                    </p:nvSpPr>
                    <p:spPr bwMode="auto">
                      <a:xfrm>
                        <a:off x="2563" y="1957"/>
                        <a:ext cx="86" cy="181"/>
                      </a:xfrm>
                      <a:custGeom>
                        <a:avLst/>
                        <a:gdLst>
                          <a:gd name="T0" fmla="*/ 0 w 86"/>
                          <a:gd name="T1" fmla="*/ 0 h 181"/>
                          <a:gd name="T2" fmla="*/ 86 w 86"/>
                          <a:gd name="T3" fmla="*/ 84 h 181"/>
                          <a:gd name="T4" fmla="*/ 86 w 86"/>
                          <a:gd name="T5" fmla="*/ 181 h 181"/>
                          <a:gd name="T6" fmla="*/ 0 w 86"/>
                          <a:gd name="T7" fmla="*/ 97 h 181"/>
                          <a:gd name="T8" fmla="*/ 0 w 86"/>
                          <a:gd name="T9" fmla="*/ 0 h 181"/>
                          <a:gd name="T10" fmla="*/ 0 60000 65536"/>
                          <a:gd name="T11" fmla="*/ 0 60000 65536"/>
                          <a:gd name="T12" fmla="*/ 0 60000 65536"/>
                          <a:gd name="T13" fmla="*/ 0 60000 65536"/>
                          <a:gd name="T14" fmla="*/ 0 60000 65536"/>
                          <a:gd name="T15" fmla="*/ 0 w 86"/>
                          <a:gd name="T16" fmla="*/ 0 h 181"/>
                          <a:gd name="T17" fmla="*/ 86 w 86"/>
                          <a:gd name="T18" fmla="*/ 181 h 181"/>
                        </a:gdLst>
                        <a:ahLst/>
                        <a:cxnLst>
                          <a:cxn ang="T10">
                            <a:pos x="T0" y="T1"/>
                          </a:cxn>
                          <a:cxn ang="T11">
                            <a:pos x="T2" y="T3"/>
                          </a:cxn>
                          <a:cxn ang="T12">
                            <a:pos x="T4" y="T5"/>
                          </a:cxn>
                          <a:cxn ang="T13">
                            <a:pos x="T6" y="T7"/>
                          </a:cxn>
                          <a:cxn ang="T14">
                            <a:pos x="T8" y="T9"/>
                          </a:cxn>
                        </a:cxnLst>
                        <a:rect l="T15" t="T16" r="T17" b="T18"/>
                        <a:pathLst>
                          <a:path w="86" h="181">
                            <a:moveTo>
                              <a:pt x="0" y="0"/>
                            </a:moveTo>
                            <a:lnTo>
                              <a:pt x="86" y="84"/>
                            </a:lnTo>
                            <a:lnTo>
                              <a:pt x="86" y="181"/>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8273" name="Rectangle 316"/>
                      <p:cNvSpPr>
                        <a:spLocks noChangeArrowheads="1"/>
                      </p:cNvSpPr>
                      <p:nvPr/>
                    </p:nvSpPr>
                    <p:spPr bwMode="auto">
                      <a:xfrm>
                        <a:off x="2649" y="2041"/>
                        <a:ext cx="310" cy="97"/>
                      </a:xfrm>
                      <a:prstGeom prst="rect">
                        <a:avLst/>
                      </a:prstGeom>
                      <a:solidFill>
                        <a:srgbClr val="CDE6FF"/>
                      </a:solidFill>
                      <a:ln w="4763">
                        <a:solidFill>
                          <a:schemeClr val="bg2"/>
                        </a:solidFill>
                        <a:miter lim="800000"/>
                        <a:headEnd/>
                        <a:tailEnd/>
                      </a:ln>
                    </p:spPr>
                    <p:txBody>
                      <a:bodyPr/>
                      <a:lstStyle/>
                      <a:p>
                        <a:endParaRPr lang="en-US"/>
                      </a:p>
                    </p:txBody>
                  </p:sp>
                  <p:sp>
                    <p:nvSpPr>
                      <p:cNvPr id="48274" name="Freeform 317"/>
                      <p:cNvSpPr>
                        <a:spLocks/>
                      </p:cNvSpPr>
                      <p:nvPr/>
                    </p:nvSpPr>
                    <p:spPr bwMode="auto">
                      <a:xfrm>
                        <a:off x="2563" y="1957"/>
                        <a:ext cx="396" cy="84"/>
                      </a:xfrm>
                      <a:custGeom>
                        <a:avLst/>
                        <a:gdLst>
                          <a:gd name="T0" fmla="*/ 311 w 396"/>
                          <a:gd name="T1" fmla="*/ 0 h 84"/>
                          <a:gd name="T2" fmla="*/ 0 w 396"/>
                          <a:gd name="T3" fmla="*/ 0 h 84"/>
                          <a:gd name="T4" fmla="*/ 86 w 396"/>
                          <a:gd name="T5" fmla="*/ 84 h 84"/>
                          <a:gd name="T6" fmla="*/ 396 w 396"/>
                          <a:gd name="T7" fmla="*/ 84 h 84"/>
                          <a:gd name="T8" fmla="*/ 311 w 396"/>
                          <a:gd name="T9" fmla="*/ 0 h 84"/>
                          <a:gd name="T10" fmla="*/ 0 60000 65536"/>
                          <a:gd name="T11" fmla="*/ 0 60000 65536"/>
                          <a:gd name="T12" fmla="*/ 0 60000 65536"/>
                          <a:gd name="T13" fmla="*/ 0 60000 65536"/>
                          <a:gd name="T14" fmla="*/ 0 60000 65536"/>
                          <a:gd name="T15" fmla="*/ 0 w 396"/>
                          <a:gd name="T16" fmla="*/ 0 h 84"/>
                          <a:gd name="T17" fmla="*/ 396 w 396"/>
                          <a:gd name="T18" fmla="*/ 84 h 84"/>
                        </a:gdLst>
                        <a:ahLst/>
                        <a:cxnLst>
                          <a:cxn ang="T10">
                            <a:pos x="T0" y="T1"/>
                          </a:cxn>
                          <a:cxn ang="T11">
                            <a:pos x="T2" y="T3"/>
                          </a:cxn>
                          <a:cxn ang="T12">
                            <a:pos x="T4" y="T5"/>
                          </a:cxn>
                          <a:cxn ang="T13">
                            <a:pos x="T6" y="T7"/>
                          </a:cxn>
                          <a:cxn ang="T14">
                            <a:pos x="T8" y="T9"/>
                          </a:cxn>
                        </a:cxnLst>
                        <a:rect l="T15" t="T16" r="T17" b="T18"/>
                        <a:pathLst>
                          <a:path w="396" h="84">
                            <a:moveTo>
                              <a:pt x="311" y="0"/>
                            </a:moveTo>
                            <a:lnTo>
                              <a:pt x="0" y="0"/>
                            </a:lnTo>
                            <a:lnTo>
                              <a:pt x="86" y="84"/>
                            </a:lnTo>
                            <a:lnTo>
                              <a:pt x="396" y="84"/>
                            </a:lnTo>
                            <a:lnTo>
                              <a:pt x="311" y="0"/>
                            </a:lnTo>
                            <a:close/>
                          </a:path>
                        </a:pathLst>
                      </a:custGeom>
                      <a:solidFill>
                        <a:srgbClr val="CDE6FF"/>
                      </a:solidFill>
                      <a:ln w="4763">
                        <a:solidFill>
                          <a:schemeClr val="bg2"/>
                        </a:solidFill>
                        <a:round/>
                        <a:headEnd/>
                        <a:tailEnd/>
                      </a:ln>
                    </p:spPr>
                    <p:txBody>
                      <a:bodyPr/>
                      <a:lstStyle/>
                      <a:p>
                        <a:endParaRPr lang="en-US"/>
                      </a:p>
                    </p:txBody>
                  </p:sp>
                </p:grpSp>
                <p:grpSp>
                  <p:nvGrpSpPr>
                    <p:cNvPr id="48220" name="Group 318"/>
                    <p:cNvGrpSpPr>
                      <a:grpSpLocks/>
                    </p:cNvGrpSpPr>
                    <p:nvPr/>
                  </p:nvGrpSpPr>
                  <p:grpSpPr bwMode="auto">
                    <a:xfrm>
                      <a:off x="1747" y="1957"/>
                      <a:ext cx="873" cy="181"/>
                      <a:chOff x="1747" y="1957"/>
                      <a:chExt cx="873" cy="181"/>
                    </a:xfrm>
                  </p:grpSpPr>
                  <p:sp>
                    <p:nvSpPr>
                      <p:cNvPr id="48269" name="Freeform 319"/>
                      <p:cNvSpPr>
                        <a:spLocks/>
                      </p:cNvSpPr>
                      <p:nvPr/>
                    </p:nvSpPr>
                    <p:spPr bwMode="auto">
                      <a:xfrm>
                        <a:off x="1747" y="1957"/>
                        <a:ext cx="86" cy="181"/>
                      </a:xfrm>
                      <a:custGeom>
                        <a:avLst/>
                        <a:gdLst>
                          <a:gd name="T0" fmla="*/ 0 w 86"/>
                          <a:gd name="T1" fmla="*/ 0 h 181"/>
                          <a:gd name="T2" fmla="*/ 86 w 86"/>
                          <a:gd name="T3" fmla="*/ 84 h 181"/>
                          <a:gd name="T4" fmla="*/ 86 w 86"/>
                          <a:gd name="T5" fmla="*/ 181 h 181"/>
                          <a:gd name="T6" fmla="*/ 0 w 86"/>
                          <a:gd name="T7" fmla="*/ 97 h 181"/>
                          <a:gd name="T8" fmla="*/ 0 w 86"/>
                          <a:gd name="T9" fmla="*/ 0 h 181"/>
                          <a:gd name="T10" fmla="*/ 0 60000 65536"/>
                          <a:gd name="T11" fmla="*/ 0 60000 65536"/>
                          <a:gd name="T12" fmla="*/ 0 60000 65536"/>
                          <a:gd name="T13" fmla="*/ 0 60000 65536"/>
                          <a:gd name="T14" fmla="*/ 0 60000 65536"/>
                          <a:gd name="T15" fmla="*/ 0 w 86"/>
                          <a:gd name="T16" fmla="*/ 0 h 181"/>
                          <a:gd name="T17" fmla="*/ 86 w 86"/>
                          <a:gd name="T18" fmla="*/ 181 h 181"/>
                        </a:gdLst>
                        <a:ahLst/>
                        <a:cxnLst>
                          <a:cxn ang="T10">
                            <a:pos x="T0" y="T1"/>
                          </a:cxn>
                          <a:cxn ang="T11">
                            <a:pos x="T2" y="T3"/>
                          </a:cxn>
                          <a:cxn ang="T12">
                            <a:pos x="T4" y="T5"/>
                          </a:cxn>
                          <a:cxn ang="T13">
                            <a:pos x="T6" y="T7"/>
                          </a:cxn>
                          <a:cxn ang="T14">
                            <a:pos x="T8" y="T9"/>
                          </a:cxn>
                        </a:cxnLst>
                        <a:rect l="T15" t="T16" r="T17" b="T18"/>
                        <a:pathLst>
                          <a:path w="86" h="181">
                            <a:moveTo>
                              <a:pt x="0" y="0"/>
                            </a:moveTo>
                            <a:lnTo>
                              <a:pt x="86" y="84"/>
                            </a:lnTo>
                            <a:lnTo>
                              <a:pt x="86" y="181"/>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8270" name="Rectangle 320"/>
                      <p:cNvSpPr>
                        <a:spLocks noChangeArrowheads="1"/>
                      </p:cNvSpPr>
                      <p:nvPr/>
                    </p:nvSpPr>
                    <p:spPr bwMode="auto">
                      <a:xfrm>
                        <a:off x="1833" y="2041"/>
                        <a:ext cx="787" cy="97"/>
                      </a:xfrm>
                      <a:prstGeom prst="rect">
                        <a:avLst/>
                      </a:prstGeom>
                      <a:solidFill>
                        <a:srgbClr val="CDE6FF"/>
                      </a:solidFill>
                      <a:ln w="4763">
                        <a:solidFill>
                          <a:schemeClr val="bg2"/>
                        </a:solidFill>
                        <a:miter lim="800000"/>
                        <a:headEnd/>
                        <a:tailEnd/>
                      </a:ln>
                    </p:spPr>
                    <p:txBody>
                      <a:bodyPr/>
                      <a:lstStyle/>
                      <a:p>
                        <a:endParaRPr lang="en-US"/>
                      </a:p>
                    </p:txBody>
                  </p:sp>
                  <p:sp>
                    <p:nvSpPr>
                      <p:cNvPr id="48271" name="Freeform 321"/>
                      <p:cNvSpPr>
                        <a:spLocks/>
                      </p:cNvSpPr>
                      <p:nvPr/>
                    </p:nvSpPr>
                    <p:spPr bwMode="auto">
                      <a:xfrm>
                        <a:off x="1747" y="1957"/>
                        <a:ext cx="873" cy="84"/>
                      </a:xfrm>
                      <a:custGeom>
                        <a:avLst/>
                        <a:gdLst>
                          <a:gd name="T0" fmla="*/ 787 w 873"/>
                          <a:gd name="T1" fmla="*/ 0 h 84"/>
                          <a:gd name="T2" fmla="*/ 0 w 873"/>
                          <a:gd name="T3" fmla="*/ 0 h 84"/>
                          <a:gd name="T4" fmla="*/ 86 w 873"/>
                          <a:gd name="T5" fmla="*/ 84 h 84"/>
                          <a:gd name="T6" fmla="*/ 873 w 873"/>
                          <a:gd name="T7" fmla="*/ 84 h 84"/>
                          <a:gd name="T8" fmla="*/ 787 w 873"/>
                          <a:gd name="T9" fmla="*/ 0 h 84"/>
                          <a:gd name="T10" fmla="*/ 0 60000 65536"/>
                          <a:gd name="T11" fmla="*/ 0 60000 65536"/>
                          <a:gd name="T12" fmla="*/ 0 60000 65536"/>
                          <a:gd name="T13" fmla="*/ 0 60000 65536"/>
                          <a:gd name="T14" fmla="*/ 0 60000 65536"/>
                          <a:gd name="T15" fmla="*/ 0 w 873"/>
                          <a:gd name="T16" fmla="*/ 0 h 84"/>
                          <a:gd name="T17" fmla="*/ 873 w 873"/>
                          <a:gd name="T18" fmla="*/ 84 h 84"/>
                        </a:gdLst>
                        <a:ahLst/>
                        <a:cxnLst>
                          <a:cxn ang="T10">
                            <a:pos x="T0" y="T1"/>
                          </a:cxn>
                          <a:cxn ang="T11">
                            <a:pos x="T2" y="T3"/>
                          </a:cxn>
                          <a:cxn ang="T12">
                            <a:pos x="T4" y="T5"/>
                          </a:cxn>
                          <a:cxn ang="T13">
                            <a:pos x="T6" y="T7"/>
                          </a:cxn>
                          <a:cxn ang="T14">
                            <a:pos x="T8" y="T9"/>
                          </a:cxn>
                        </a:cxnLst>
                        <a:rect l="T15" t="T16" r="T17" b="T18"/>
                        <a:pathLst>
                          <a:path w="873" h="84">
                            <a:moveTo>
                              <a:pt x="787" y="0"/>
                            </a:moveTo>
                            <a:lnTo>
                              <a:pt x="0" y="0"/>
                            </a:lnTo>
                            <a:lnTo>
                              <a:pt x="86" y="84"/>
                            </a:lnTo>
                            <a:lnTo>
                              <a:pt x="873" y="84"/>
                            </a:lnTo>
                            <a:lnTo>
                              <a:pt x="787" y="0"/>
                            </a:lnTo>
                            <a:close/>
                          </a:path>
                        </a:pathLst>
                      </a:custGeom>
                      <a:solidFill>
                        <a:srgbClr val="CDE6FF"/>
                      </a:solidFill>
                      <a:ln w="4763">
                        <a:solidFill>
                          <a:schemeClr val="bg2"/>
                        </a:solidFill>
                        <a:round/>
                        <a:headEnd/>
                        <a:tailEnd/>
                      </a:ln>
                    </p:spPr>
                    <p:txBody>
                      <a:bodyPr/>
                      <a:lstStyle/>
                      <a:p>
                        <a:endParaRPr lang="en-US"/>
                      </a:p>
                    </p:txBody>
                  </p:sp>
                </p:grpSp>
                <p:grpSp>
                  <p:nvGrpSpPr>
                    <p:cNvPr id="48221" name="Group 322"/>
                    <p:cNvGrpSpPr>
                      <a:grpSpLocks/>
                    </p:cNvGrpSpPr>
                    <p:nvPr/>
                  </p:nvGrpSpPr>
                  <p:grpSpPr bwMode="auto">
                    <a:xfrm>
                      <a:off x="3516" y="2077"/>
                      <a:ext cx="227" cy="210"/>
                      <a:chOff x="3516" y="2077"/>
                      <a:chExt cx="227" cy="210"/>
                    </a:xfrm>
                  </p:grpSpPr>
                  <p:sp>
                    <p:nvSpPr>
                      <p:cNvPr id="48266" name="Freeform 323"/>
                      <p:cNvSpPr>
                        <a:spLocks/>
                      </p:cNvSpPr>
                      <p:nvPr/>
                    </p:nvSpPr>
                    <p:spPr bwMode="auto">
                      <a:xfrm>
                        <a:off x="3516" y="2077"/>
                        <a:ext cx="117" cy="210"/>
                      </a:xfrm>
                      <a:custGeom>
                        <a:avLst/>
                        <a:gdLst>
                          <a:gd name="T0" fmla="*/ 0 w 117"/>
                          <a:gd name="T1" fmla="*/ 0 h 210"/>
                          <a:gd name="T2" fmla="*/ 117 w 117"/>
                          <a:gd name="T3" fmla="*/ 113 h 210"/>
                          <a:gd name="T4" fmla="*/ 117 w 117"/>
                          <a:gd name="T5" fmla="*/ 210 h 210"/>
                          <a:gd name="T6" fmla="*/ 0 w 117"/>
                          <a:gd name="T7" fmla="*/ 97 h 210"/>
                          <a:gd name="T8" fmla="*/ 0 w 117"/>
                          <a:gd name="T9" fmla="*/ 0 h 210"/>
                          <a:gd name="T10" fmla="*/ 0 60000 65536"/>
                          <a:gd name="T11" fmla="*/ 0 60000 65536"/>
                          <a:gd name="T12" fmla="*/ 0 60000 65536"/>
                          <a:gd name="T13" fmla="*/ 0 60000 65536"/>
                          <a:gd name="T14" fmla="*/ 0 60000 65536"/>
                          <a:gd name="T15" fmla="*/ 0 w 117"/>
                          <a:gd name="T16" fmla="*/ 0 h 210"/>
                          <a:gd name="T17" fmla="*/ 117 w 117"/>
                          <a:gd name="T18" fmla="*/ 210 h 210"/>
                        </a:gdLst>
                        <a:ahLst/>
                        <a:cxnLst>
                          <a:cxn ang="T10">
                            <a:pos x="T0" y="T1"/>
                          </a:cxn>
                          <a:cxn ang="T11">
                            <a:pos x="T2" y="T3"/>
                          </a:cxn>
                          <a:cxn ang="T12">
                            <a:pos x="T4" y="T5"/>
                          </a:cxn>
                          <a:cxn ang="T13">
                            <a:pos x="T6" y="T7"/>
                          </a:cxn>
                          <a:cxn ang="T14">
                            <a:pos x="T8" y="T9"/>
                          </a:cxn>
                        </a:cxnLst>
                        <a:rect l="T15" t="T16" r="T17" b="T18"/>
                        <a:pathLst>
                          <a:path w="117" h="210">
                            <a:moveTo>
                              <a:pt x="0" y="0"/>
                            </a:moveTo>
                            <a:lnTo>
                              <a:pt x="117" y="113"/>
                            </a:lnTo>
                            <a:lnTo>
                              <a:pt x="117" y="210"/>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8267" name="Rectangle 324"/>
                      <p:cNvSpPr>
                        <a:spLocks noChangeArrowheads="1"/>
                      </p:cNvSpPr>
                      <p:nvPr/>
                    </p:nvSpPr>
                    <p:spPr bwMode="auto">
                      <a:xfrm>
                        <a:off x="3633" y="2190"/>
                        <a:ext cx="110" cy="97"/>
                      </a:xfrm>
                      <a:prstGeom prst="rect">
                        <a:avLst/>
                      </a:prstGeom>
                      <a:solidFill>
                        <a:srgbClr val="CDE6FF"/>
                      </a:solidFill>
                      <a:ln w="4763">
                        <a:solidFill>
                          <a:schemeClr val="bg2"/>
                        </a:solidFill>
                        <a:miter lim="800000"/>
                        <a:headEnd/>
                        <a:tailEnd/>
                      </a:ln>
                    </p:spPr>
                    <p:txBody>
                      <a:bodyPr/>
                      <a:lstStyle/>
                      <a:p>
                        <a:endParaRPr lang="en-US"/>
                      </a:p>
                    </p:txBody>
                  </p:sp>
                  <p:sp>
                    <p:nvSpPr>
                      <p:cNvPr id="48268" name="Freeform 325"/>
                      <p:cNvSpPr>
                        <a:spLocks/>
                      </p:cNvSpPr>
                      <p:nvPr/>
                    </p:nvSpPr>
                    <p:spPr bwMode="auto">
                      <a:xfrm>
                        <a:off x="3516" y="2077"/>
                        <a:ext cx="227" cy="113"/>
                      </a:xfrm>
                      <a:custGeom>
                        <a:avLst/>
                        <a:gdLst>
                          <a:gd name="T0" fmla="*/ 110 w 227"/>
                          <a:gd name="T1" fmla="*/ 0 h 113"/>
                          <a:gd name="T2" fmla="*/ 0 w 227"/>
                          <a:gd name="T3" fmla="*/ 0 h 113"/>
                          <a:gd name="T4" fmla="*/ 117 w 227"/>
                          <a:gd name="T5" fmla="*/ 113 h 113"/>
                          <a:gd name="T6" fmla="*/ 227 w 227"/>
                          <a:gd name="T7" fmla="*/ 113 h 113"/>
                          <a:gd name="T8" fmla="*/ 110 w 227"/>
                          <a:gd name="T9" fmla="*/ 0 h 113"/>
                          <a:gd name="T10" fmla="*/ 0 60000 65536"/>
                          <a:gd name="T11" fmla="*/ 0 60000 65536"/>
                          <a:gd name="T12" fmla="*/ 0 60000 65536"/>
                          <a:gd name="T13" fmla="*/ 0 60000 65536"/>
                          <a:gd name="T14" fmla="*/ 0 60000 65536"/>
                          <a:gd name="T15" fmla="*/ 0 w 227"/>
                          <a:gd name="T16" fmla="*/ 0 h 113"/>
                          <a:gd name="T17" fmla="*/ 227 w 227"/>
                          <a:gd name="T18" fmla="*/ 113 h 113"/>
                        </a:gdLst>
                        <a:ahLst/>
                        <a:cxnLst>
                          <a:cxn ang="T10">
                            <a:pos x="T0" y="T1"/>
                          </a:cxn>
                          <a:cxn ang="T11">
                            <a:pos x="T2" y="T3"/>
                          </a:cxn>
                          <a:cxn ang="T12">
                            <a:pos x="T4" y="T5"/>
                          </a:cxn>
                          <a:cxn ang="T13">
                            <a:pos x="T6" y="T7"/>
                          </a:cxn>
                          <a:cxn ang="T14">
                            <a:pos x="T8" y="T9"/>
                          </a:cxn>
                        </a:cxnLst>
                        <a:rect l="T15" t="T16" r="T17" b="T18"/>
                        <a:pathLst>
                          <a:path w="227" h="113">
                            <a:moveTo>
                              <a:pt x="110" y="0"/>
                            </a:moveTo>
                            <a:lnTo>
                              <a:pt x="0" y="0"/>
                            </a:lnTo>
                            <a:lnTo>
                              <a:pt x="117" y="113"/>
                            </a:lnTo>
                            <a:lnTo>
                              <a:pt x="227" y="113"/>
                            </a:lnTo>
                            <a:lnTo>
                              <a:pt x="110" y="0"/>
                            </a:lnTo>
                            <a:close/>
                          </a:path>
                        </a:pathLst>
                      </a:custGeom>
                      <a:solidFill>
                        <a:srgbClr val="CDE6FF"/>
                      </a:solidFill>
                      <a:ln w="4763">
                        <a:solidFill>
                          <a:schemeClr val="bg2"/>
                        </a:solidFill>
                        <a:round/>
                        <a:headEnd/>
                        <a:tailEnd/>
                      </a:ln>
                    </p:spPr>
                    <p:txBody>
                      <a:bodyPr/>
                      <a:lstStyle/>
                      <a:p>
                        <a:endParaRPr lang="en-US"/>
                      </a:p>
                    </p:txBody>
                  </p:sp>
                </p:grpSp>
                <p:grpSp>
                  <p:nvGrpSpPr>
                    <p:cNvPr id="48222" name="Group 326"/>
                    <p:cNvGrpSpPr>
                      <a:grpSpLocks/>
                    </p:cNvGrpSpPr>
                    <p:nvPr/>
                  </p:nvGrpSpPr>
                  <p:grpSpPr bwMode="auto">
                    <a:xfrm>
                      <a:off x="3364" y="2048"/>
                      <a:ext cx="246" cy="243"/>
                      <a:chOff x="3364" y="2048"/>
                      <a:chExt cx="246" cy="243"/>
                    </a:xfrm>
                  </p:grpSpPr>
                  <p:sp>
                    <p:nvSpPr>
                      <p:cNvPr id="48263" name="Freeform 327"/>
                      <p:cNvSpPr>
                        <a:spLocks/>
                      </p:cNvSpPr>
                      <p:nvPr/>
                    </p:nvSpPr>
                    <p:spPr bwMode="auto">
                      <a:xfrm>
                        <a:off x="3364" y="2048"/>
                        <a:ext cx="149" cy="243"/>
                      </a:xfrm>
                      <a:custGeom>
                        <a:avLst/>
                        <a:gdLst>
                          <a:gd name="T0" fmla="*/ 0 w 149"/>
                          <a:gd name="T1" fmla="*/ 0 h 243"/>
                          <a:gd name="T2" fmla="*/ 149 w 149"/>
                          <a:gd name="T3" fmla="*/ 145 h 243"/>
                          <a:gd name="T4" fmla="*/ 149 w 149"/>
                          <a:gd name="T5" fmla="*/ 243 h 243"/>
                          <a:gd name="T6" fmla="*/ 0 w 149"/>
                          <a:gd name="T7" fmla="*/ 97 h 243"/>
                          <a:gd name="T8" fmla="*/ 0 w 149"/>
                          <a:gd name="T9" fmla="*/ 0 h 243"/>
                          <a:gd name="T10" fmla="*/ 0 60000 65536"/>
                          <a:gd name="T11" fmla="*/ 0 60000 65536"/>
                          <a:gd name="T12" fmla="*/ 0 60000 65536"/>
                          <a:gd name="T13" fmla="*/ 0 60000 65536"/>
                          <a:gd name="T14" fmla="*/ 0 60000 65536"/>
                          <a:gd name="T15" fmla="*/ 0 w 149"/>
                          <a:gd name="T16" fmla="*/ 0 h 243"/>
                          <a:gd name="T17" fmla="*/ 149 w 149"/>
                          <a:gd name="T18" fmla="*/ 243 h 243"/>
                        </a:gdLst>
                        <a:ahLst/>
                        <a:cxnLst>
                          <a:cxn ang="T10">
                            <a:pos x="T0" y="T1"/>
                          </a:cxn>
                          <a:cxn ang="T11">
                            <a:pos x="T2" y="T3"/>
                          </a:cxn>
                          <a:cxn ang="T12">
                            <a:pos x="T4" y="T5"/>
                          </a:cxn>
                          <a:cxn ang="T13">
                            <a:pos x="T6" y="T7"/>
                          </a:cxn>
                          <a:cxn ang="T14">
                            <a:pos x="T8" y="T9"/>
                          </a:cxn>
                        </a:cxnLst>
                        <a:rect l="T15" t="T16" r="T17" b="T18"/>
                        <a:pathLst>
                          <a:path w="149" h="243">
                            <a:moveTo>
                              <a:pt x="0" y="0"/>
                            </a:moveTo>
                            <a:lnTo>
                              <a:pt x="149" y="145"/>
                            </a:lnTo>
                            <a:lnTo>
                              <a:pt x="149" y="243"/>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8264" name="Rectangle 328"/>
                      <p:cNvSpPr>
                        <a:spLocks noChangeArrowheads="1"/>
                      </p:cNvSpPr>
                      <p:nvPr/>
                    </p:nvSpPr>
                    <p:spPr bwMode="auto">
                      <a:xfrm>
                        <a:off x="3513" y="2193"/>
                        <a:ext cx="97" cy="98"/>
                      </a:xfrm>
                      <a:prstGeom prst="rect">
                        <a:avLst/>
                      </a:prstGeom>
                      <a:solidFill>
                        <a:srgbClr val="CDE6FF"/>
                      </a:solidFill>
                      <a:ln w="4763">
                        <a:solidFill>
                          <a:schemeClr val="bg2"/>
                        </a:solidFill>
                        <a:miter lim="800000"/>
                        <a:headEnd/>
                        <a:tailEnd/>
                      </a:ln>
                    </p:spPr>
                    <p:txBody>
                      <a:bodyPr/>
                      <a:lstStyle/>
                      <a:p>
                        <a:endParaRPr lang="en-US"/>
                      </a:p>
                    </p:txBody>
                  </p:sp>
                  <p:sp>
                    <p:nvSpPr>
                      <p:cNvPr id="48265" name="Freeform 329"/>
                      <p:cNvSpPr>
                        <a:spLocks/>
                      </p:cNvSpPr>
                      <p:nvPr/>
                    </p:nvSpPr>
                    <p:spPr bwMode="auto">
                      <a:xfrm>
                        <a:off x="3364" y="2048"/>
                        <a:ext cx="246" cy="145"/>
                      </a:xfrm>
                      <a:custGeom>
                        <a:avLst/>
                        <a:gdLst>
                          <a:gd name="T0" fmla="*/ 97 w 246"/>
                          <a:gd name="T1" fmla="*/ 0 h 145"/>
                          <a:gd name="T2" fmla="*/ 0 w 246"/>
                          <a:gd name="T3" fmla="*/ 0 h 145"/>
                          <a:gd name="T4" fmla="*/ 149 w 246"/>
                          <a:gd name="T5" fmla="*/ 145 h 145"/>
                          <a:gd name="T6" fmla="*/ 246 w 246"/>
                          <a:gd name="T7" fmla="*/ 145 h 145"/>
                          <a:gd name="T8" fmla="*/ 97 w 246"/>
                          <a:gd name="T9" fmla="*/ 0 h 145"/>
                          <a:gd name="T10" fmla="*/ 0 60000 65536"/>
                          <a:gd name="T11" fmla="*/ 0 60000 65536"/>
                          <a:gd name="T12" fmla="*/ 0 60000 65536"/>
                          <a:gd name="T13" fmla="*/ 0 60000 65536"/>
                          <a:gd name="T14" fmla="*/ 0 60000 65536"/>
                          <a:gd name="T15" fmla="*/ 0 w 246"/>
                          <a:gd name="T16" fmla="*/ 0 h 145"/>
                          <a:gd name="T17" fmla="*/ 246 w 246"/>
                          <a:gd name="T18" fmla="*/ 145 h 145"/>
                        </a:gdLst>
                        <a:ahLst/>
                        <a:cxnLst>
                          <a:cxn ang="T10">
                            <a:pos x="T0" y="T1"/>
                          </a:cxn>
                          <a:cxn ang="T11">
                            <a:pos x="T2" y="T3"/>
                          </a:cxn>
                          <a:cxn ang="T12">
                            <a:pos x="T4" y="T5"/>
                          </a:cxn>
                          <a:cxn ang="T13">
                            <a:pos x="T6" y="T7"/>
                          </a:cxn>
                          <a:cxn ang="T14">
                            <a:pos x="T8" y="T9"/>
                          </a:cxn>
                        </a:cxnLst>
                        <a:rect l="T15" t="T16" r="T17" b="T18"/>
                        <a:pathLst>
                          <a:path w="246" h="145">
                            <a:moveTo>
                              <a:pt x="97" y="0"/>
                            </a:moveTo>
                            <a:lnTo>
                              <a:pt x="0" y="0"/>
                            </a:lnTo>
                            <a:lnTo>
                              <a:pt x="149" y="145"/>
                            </a:lnTo>
                            <a:lnTo>
                              <a:pt x="246" y="145"/>
                            </a:lnTo>
                            <a:lnTo>
                              <a:pt x="97" y="0"/>
                            </a:lnTo>
                            <a:close/>
                          </a:path>
                        </a:pathLst>
                      </a:custGeom>
                      <a:solidFill>
                        <a:srgbClr val="CDE6FF"/>
                      </a:solidFill>
                      <a:ln w="4763">
                        <a:solidFill>
                          <a:schemeClr val="bg2"/>
                        </a:solidFill>
                        <a:round/>
                        <a:headEnd/>
                        <a:tailEnd/>
                      </a:ln>
                    </p:spPr>
                    <p:txBody>
                      <a:bodyPr/>
                      <a:lstStyle/>
                      <a:p>
                        <a:endParaRPr lang="en-US"/>
                      </a:p>
                    </p:txBody>
                  </p:sp>
                </p:grpSp>
                <p:grpSp>
                  <p:nvGrpSpPr>
                    <p:cNvPr id="48223" name="Group 330"/>
                    <p:cNvGrpSpPr>
                      <a:grpSpLocks/>
                    </p:cNvGrpSpPr>
                    <p:nvPr/>
                  </p:nvGrpSpPr>
                  <p:grpSpPr bwMode="auto">
                    <a:xfrm>
                      <a:off x="2484" y="2064"/>
                      <a:ext cx="249" cy="243"/>
                      <a:chOff x="2484" y="2064"/>
                      <a:chExt cx="249" cy="243"/>
                    </a:xfrm>
                  </p:grpSpPr>
                  <p:sp>
                    <p:nvSpPr>
                      <p:cNvPr id="48260" name="Freeform 331"/>
                      <p:cNvSpPr>
                        <a:spLocks/>
                      </p:cNvSpPr>
                      <p:nvPr/>
                    </p:nvSpPr>
                    <p:spPr bwMode="auto">
                      <a:xfrm>
                        <a:off x="2484" y="2064"/>
                        <a:ext cx="148" cy="243"/>
                      </a:xfrm>
                      <a:custGeom>
                        <a:avLst/>
                        <a:gdLst>
                          <a:gd name="T0" fmla="*/ 0 w 148"/>
                          <a:gd name="T1" fmla="*/ 0 h 243"/>
                          <a:gd name="T2" fmla="*/ 148 w 148"/>
                          <a:gd name="T3" fmla="*/ 146 h 243"/>
                          <a:gd name="T4" fmla="*/ 148 w 148"/>
                          <a:gd name="T5" fmla="*/ 243 h 243"/>
                          <a:gd name="T6" fmla="*/ 0 w 148"/>
                          <a:gd name="T7" fmla="*/ 97 h 243"/>
                          <a:gd name="T8" fmla="*/ 0 w 148"/>
                          <a:gd name="T9" fmla="*/ 0 h 243"/>
                          <a:gd name="T10" fmla="*/ 0 60000 65536"/>
                          <a:gd name="T11" fmla="*/ 0 60000 65536"/>
                          <a:gd name="T12" fmla="*/ 0 60000 65536"/>
                          <a:gd name="T13" fmla="*/ 0 60000 65536"/>
                          <a:gd name="T14" fmla="*/ 0 60000 65536"/>
                          <a:gd name="T15" fmla="*/ 0 w 148"/>
                          <a:gd name="T16" fmla="*/ 0 h 243"/>
                          <a:gd name="T17" fmla="*/ 148 w 148"/>
                          <a:gd name="T18" fmla="*/ 243 h 243"/>
                        </a:gdLst>
                        <a:ahLst/>
                        <a:cxnLst>
                          <a:cxn ang="T10">
                            <a:pos x="T0" y="T1"/>
                          </a:cxn>
                          <a:cxn ang="T11">
                            <a:pos x="T2" y="T3"/>
                          </a:cxn>
                          <a:cxn ang="T12">
                            <a:pos x="T4" y="T5"/>
                          </a:cxn>
                          <a:cxn ang="T13">
                            <a:pos x="T6" y="T7"/>
                          </a:cxn>
                          <a:cxn ang="T14">
                            <a:pos x="T8" y="T9"/>
                          </a:cxn>
                        </a:cxnLst>
                        <a:rect l="T15" t="T16" r="T17" b="T18"/>
                        <a:pathLst>
                          <a:path w="148" h="243">
                            <a:moveTo>
                              <a:pt x="0" y="0"/>
                            </a:moveTo>
                            <a:lnTo>
                              <a:pt x="148" y="146"/>
                            </a:lnTo>
                            <a:lnTo>
                              <a:pt x="148" y="243"/>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8261" name="Rectangle 332"/>
                      <p:cNvSpPr>
                        <a:spLocks noChangeArrowheads="1"/>
                      </p:cNvSpPr>
                      <p:nvPr/>
                    </p:nvSpPr>
                    <p:spPr bwMode="auto">
                      <a:xfrm>
                        <a:off x="2632" y="2210"/>
                        <a:ext cx="101" cy="97"/>
                      </a:xfrm>
                      <a:prstGeom prst="rect">
                        <a:avLst/>
                      </a:prstGeom>
                      <a:solidFill>
                        <a:srgbClr val="CDE6FF"/>
                      </a:solidFill>
                      <a:ln w="4763">
                        <a:solidFill>
                          <a:schemeClr val="bg2"/>
                        </a:solidFill>
                        <a:miter lim="800000"/>
                        <a:headEnd/>
                        <a:tailEnd/>
                      </a:ln>
                    </p:spPr>
                    <p:txBody>
                      <a:bodyPr/>
                      <a:lstStyle/>
                      <a:p>
                        <a:endParaRPr lang="en-US"/>
                      </a:p>
                    </p:txBody>
                  </p:sp>
                  <p:sp>
                    <p:nvSpPr>
                      <p:cNvPr id="48262" name="Freeform 333"/>
                      <p:cNvSpPr>
                        <a:spLocks/>
                      </p:cNvSpPr>
                      <p:nvPr/>
                    </p:nvSpPr>
                    <p:spPr bwMode="auto">
                      <a:xfrm>
                        <a:off x="2484" y="2064"/>
                        <a:ext cx="249" cy="146"/>
                      </a:xfrm>
                      <a:custGeom>
                        <a:avLst/>
                        <a:gdLst>
                          <a:gd name="T0" fmla="*/ 100 w 249"/>
                          <a:gd name="T1" fmla="*/ 0 h 146"/>
                          <a:gd name="T2" fmla="*/ 0 w 249"/>
                          <a:gd name="T3" fmla="*/ 0 h 146"/>
                          <a:gd name="T4" fmla="*/ 148 w 249"/>
                          <a:gd name="T5" fmla="*/ 146 h 146"/>
                          <a:gd name="T6" fmla="*/ 249 w 249"/>
                          <a:gd name="T7" fmla="*/ 146 h 146"/>
                          <a:gd name="T8" fmla="*/ 100 w 249"/>
                          <a:gd name="T9" fmla="*/ 0 h 146"/>
                          <a:gd name="T10" fmla="*/ 0 60000 65536"/>
                          <a:gd name="T11" fmla="*/ 0 60000 65536"/>
                          <a:gd name="T12" fmla="*/ 0 60000 65536"/>
                          <a:gd name="T13" fmla="*/ 0 60000 65536"/>
                          <a:gd name="T14" fmla="*/ 0 60000 65536"/>
                          <a:gd name="T15" fmla="*/ 0 w 249"/>
                          <a:gd name="T16" fmla="*/ 0 h 146"/>
                          <a:gd name="T17" fmla="*/ 249 w 249"/>
                          <a:gd name="T18" fmla="*/ 146 h 146"/>
                        </a:gdLst>
                        <a:ahLst/>
                        <a:cxnLst>
                          <a:cxn ang="T10">
                            <a:pos x="T0" y="T1"/>
                          </a:cxn>
                          <a:cxn ang="T11">
                            <a:pos x="T2" y="T3"/>
                          </a:cxn>
                          <a:cxn ang="T12">
                            <a:pos x="T4" y="T5"/>
                          </a:cxn>
                          <a:cxn ang="T13">
                            <a:pos x="T6" y="T7"/>
                          </a:cxn>
                          <a:cxn ang="T14">
                            <a:pos x="T8" y="T9"/>
                          </a:cxn>
                        </a:cxnLst>
                        <a:rect l="T15" t="T16" r="T17" b="T18"/>
                        <a:pathLst>
                          <a:path w="249" h="146">
                            <a:moveTo>
                              <a:pt x="100" y="0"/>
                            </a:moveTo>
                            <a:lnTo>
                              <a:pt x="0" y="0"/>
                            </a:lnTo>
                            <a:lnTo>
                              <a:pt x="148" y="146"/>
                            </a:lnTo>
                            <a:lnTo>
                              <a:pt x="249" y="146"/>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48224" name="Group 334"/>
                    <p:cNvGrpSpPr>
                      <a:grpSpLocks/>
                    </p:cNvGrpSpPr>
                    <p:nvPr/>
                  </p:nvGrpSpPr>
                  <p:grpSpPr bwMode="auto">
                    <a:xfrm>
                      <a:off x="2280" y="2054"/>
                      <a:ext cx="281" cy="275"/>
                      <a:chOff x="2280" y="2054"/>
                      <a:chExt cx="281" cy="275"/>
                    </a:xfrm>
                  </p:grpSpPr>
                  <p:sp>
                    <p:nvSpPr>
                      <p:cNvPr id="48257" name="Freeform 335"/>
                      <p:cNvSpPr>
                        <a:spLocks/>
                      </p:cNvSpPr>
                      <p:nvPr/>
                    </p:nvSpPr>
                    <p:spPr bwMode="auto">
                      <a:xfrm>
                        <a:off x="2280" y="2054"/>
                        <a:ext cx="181" cy="275"/>
                      </a:xfrm>
                      <a:custGeom>
                        <a:avLst/>
                        <a:gdLst>
                          <a:gd name="T0" fmla="*/ 0 w 181"/>
                          <a:gd name="T1" fmla="*/ 0 h 275"/>
                          <a:gd name="T2" fmla="*/ 181 w 181"/>
                          <a:gd name="T3" fmla="*/ 178 h 275"/>
                          <a:gd name="T4" fmla="*/ 181 w 181"/>
                          <a:gd name="T5" fmla="*/ 275 h 275"/>
                          <a:gd name="T6" fmla="*/ 0 w 181"/>
                          <a:gd name="T7" fmla="*/ 97 h 275"/>
                          <a:gd name="T8" fmla="*/ 0 w 181"/>
                          <a:gd name="T9" fmla="*/ 0 h 275"/>
                          <a:gd name="T10" fmla="*/ 0 60000 65536"/>
                          <a:gd name="T11" fmla="*/ 0 60000 65536"/>
                          <a:gd name="T12" fmla="*/ 0 60000 65536"/>
                          <a:gd name="T13" fmla="*/ 0 60000 65536"/>
                          <a:gd name="T14" fmla="*/ 0 60000 65536"/>
                          <a:gd name="T15" fmla="*/ 0 w 181"/>
                          <a:gd name="T16" fmla="*/ 0 h 275"/>
                          <a:gd name="T17" fmla="*/ 181 w 181"/>
                          <a:gd name="T18" fmla="*/ 275 h 275"/>
                        </a:gdLst>
                        <a:ahLst/>
                        <a:cxnLst>
                          <a:cxn ang="T10">
                            <a:pos x="T0" y="T1"/>
                          </a:cxn>
                          <a:cxn ang="T11">
                            <a:pos x="T2" y="T3"/>
                          </a:cxn>
                          <a:cxn ang="T12">
                            <a:pos x="T4" y="T5"/>
                          </a:cxn>
                          <a:cxn ang="T13">
                            <a:pos x="T6" y="T7"/>
                          </a:cxn>
                          <a:cxn ang="T14">
                            <a:pos x="T8" y="T9"/>
                          </a:cxn>
                        </a:cxnLst>
                        <a:rect l="T15" t="T16" r="T17" b="T18"/>
                        <a:pathLst>
                          <a:path w="181" h="275">
                            <a:moveTo>
                              <a:pt x="0" y="0"/>
                            </a:moveTo>
                            <a:lnTo>
                              <a:pt x="181" y="178"/>
                            </a:lnTo>
                            <a:lnTo>
                              <a:pt x="181" y="27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8258" name="Rectangle 336"/>
                      <p:cNvSpPr>
                        <a:spLocks noChangeArrowheads="1"/>
                      </p:cNvSpPr>
                      <p:nvPr/>
                    </p:nvSpPr>
                    <p:spPr bwMode="auto">
                      <a:xfrm>
                        <a:off x="2461" y="2232"/>
                        <a:ext cx="100" cy="97"/>
                      </a:xfrm>
                      <a:prstGeom prst="rect">
                        <a:avLst/>
                      </a:prstGeom>
                      <a:solidFill>
                        <a:srgbClr val="CDE6FF"/>
                      </a:solidFill>
                      <a:ln w="4763">
                        <a:solidFill>
                          <a:schemeClr val="bg2"/>
                        </a:solidFill>
                        <a:miter lim="800000"/>
                        <a:headEnd/>
                        <a:tailEnd/>
                      </a:ln>
                    </p:spPr>
                    <p:txBody>
                      <a:bodyPr/>
                      <a:lstStyle/>
                      <a:p>
                        <a:endParaRPr lang="en-US"/>
                      </a:p>
                    </p:txBody>
                  </p:sp>
                  <p:sp>
                    <p:nvSpPr>
                      <p:cNvPr id="48259" name="Freeform 337"/>
                      <p:cNvSpPr>
                        <a:spLocks/>
                      </p:cNvSpPr>
                      <p:nvPr/>
                    </p:nvSpPr>
                    <p:spPr bwMode="auto">
                      <a:xfrm>
                        <a:off x="2280" y="2054"/>
                        <a:ext cx="281" cy="178"/>
                      </a:xfrm>
                      <a:custGeom>
                        <a:avLst/>
                        <a:gdLst>
                          <a:gd name="T0" fmla="*/ 100 w 281"/>
                          <a:gd name="T1" fmla="*/ 0 h 178"/>
                          <a:gd name="T2" fmla="*/ 0 w 281"/>
                          <a:gd name="T3" fmla="*/ 0 h 178"/>
                          <a:gd name="T4" fmla="*/ 181 w 281"/>
                          <a:gd name="T5" fmla="*/ 178 h 178"/>
                          <a:gd name="T6" fmla="*/ 281 w 281"/>
                          <a:gd name="T7" fmla="*/ 178 h 178"/>
                          <a:gd name="T8" fmla="*/ 100 w 281"/>
                          <a:gd name="T9" fmla="*/ 0 h 178"/>
                          <a:gd name="T10" fmla="*/ 0 60000 65536"/>
                          <a:gd name="T11" fmla="*/ 0 60000 65536"/>
                          <a:gd name="T12" fmla="*/ 0 60000 65536"/>
                          <a:gd name="T13" fmla="*/ 0 60000 65536"/>
                          <a:gd name="T14" fmla="*/ 0 60000 65536"/>
                          <a:gd name="T15" fmla="*/ 0 w 281"/>
                          <a:gd name="T16" fmla="*/ 0 h 178"/>
                          <a:gd name="T17" fmla="*/ 281 w 281"/>
                          <a:gd name="T18" fmla="*/ 178 h 178"/>
                        </a:gdLst>
                        <a:ahLst/>
                        <a:cxnLst>
                          <a:cxn ang="T10">
                            <a:pos x="T0" y="T1"/>
                          </a:cxn>
                          <a:cxn ang="T11">
                            <a:pos x="T2" y="T3"/>
                          </a:cxn>
                          <a:cxn ang="T12">
                            <a:pos x="T4" y="T5"/>
                          </a:cxn>
                          <a:cxn ang="T13">
                            <a:pos x="T6" y="T7"/>
                          </a:cxn>
                          <a:cxn ang="T14">
                            <a:pos x="T8" y="T9"/>
                          </a:cxn>
                        </a:cxnLst>
                        <a:rect l="T15" t="T16" r="T17" b="T18"/>
                        <a:pathLst>
                          <a:path w="281" h="178">
                            <a:moveTo>
                              <a:pt x="100" y="0"/>
                            </a:moveTo>
                            <a:lnTo>
                              <a:pt x="0" y="0"/>
                            </a:lnTo>
                            <a:lnTo>
                              <a:pt x="181" y="178"/>
                            </a:lnTo>
                            <a:lnTo>
                              <a:pt x="281" y="178"/>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48225" name="Group 338"/>
                    <p:cNvGrpSpPr>
                      <a:grpSpLocks/>
                    </p:cNvGrpSpPr>
                    <p:nvPr/>
                  </p:nvGrpSpPr>
                  <p:grpSpPr bwMode="auto">
                    <a:xfrm>
                      <a:off x="2011" y="2061"/>
                      <a:ext cx="340" cy="275"/>
                      <a:chOff x="2011" y="2061"/>
                      <a:chExt cx="340" cy="275"/>
                    </a:xfrm>
                  </p:grpSpPr>
                  <p:sp>
                    <p:nvSpPr>
                      <p:cNvPr id="48254" name="Freeform 339"/>
                      <p:cNvSpPr>
                        <a:spLocks/>
                      </p:cNvSpPr>
                      <p:nvPr/>
                    </p:nvSpPr>
                    <p:spPr bwMode="auto">
                      <a:xfrm>
                        <a:off x="2011" y="2061"/>
                        <a:ext cx="181" cy="275"/>
                      </a:xfrm>
                      <a:custGeom>
                        <a:avLst/>
                        <a:gdLst>
                          <a:gd name="T0" fmla="*/ 0 w 181"/>
                          <a:gd name="T1" fmla="*/ 0 h 275"/>
                          <a:gd name="T2" fmla="*/ 181 w 181"/>
                          <a:gd name="T3" fmla="*/ 178 h 275"/>
                          <a:gd name="T4" fmla="*/ 181 w 181"/>
                          <a:gd name="T5" fmla="*/ 275 h 275"/>
                          <a:gd name="T6" fmla="*/ 0 w 181"/>
                          <a:gd name="T7" fmla="*/ 97 h 275"/>
                          <a:gd name="T8" fmla="*/ 0 w 181"/>
                          <a:gd name="T9" fmla="*/ 0 h 275"/>
                          <a:gd name="T10" fmla="*/ 0 60000 65536"/>
                          <a:gd name="T11" fmla="*/ 0 60000 65536"/>
                          <a:gd name="T12" fmla="*/ 0 60000 65536"/>
                          <a:gd name="T13" fmla="*/ 0 60000 65536"/>
                          <a:gd name="T14" fmla="*/ 0 60000 65536"/>
                          <a:gd name="T15" fmla="*/ 0 w 181"/>
                          <a:gd name="T16" fmla="*/ 0 h 275"/>
                          <a:gd name="T17" fmla="*/ 181 w 181"/>
                          <a:gd name="T18" fmla="*/ 275 h 275"/>
                        </a:gdLst>
                        <a:ahLst/>
                        <a:cxnLst>
                          <a:cxn ang="T10">
                            <a:pos x="T0" y="T1"/>
                          </a:cxn>
                          <a:cxn ang="T11">
                            <a:pos x="T2" y="T3"/>
                          </a:cxn>
                          <a:cxn ang="T12">
                            <a:pos x="T4" y="T5"/>
                          </a:cxn>
                          <a:cxn ang="T13">
                            <a:pos x="T6" y="T7"/>
                          </a:cxn>
                          <a:cxn ang="T14">
                            <a:pos x="T8" y="T9"/>
                          </a:cxn>
                        </a:cxnLst>
                        <a:rect l="T15" t="T16" r="T17" b="T18"/>
                        <a:pathLst>
                          <a:path w="181" h="275">
                            <a:moveTo>
                              <a:pt x="0" y="0"/>
                            </a:moveTo>
                            <a:lnTo>
                              <a:pt x="181" y="178"/>
                            </a:lnTo>
                            <a:lnTo>
                              <a:pt x="181" y="27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8255" name="Rectangle 340"/>
                      <p:cNvSpPr>
                        <a:spLocks noChangeArrowheads="1"/>
                      </p:cNvSpPr>
                      <p:nvPr/>
                    </p:nvSpPr>
                    <p:spPr bwMode="auto">
                      <a:xfrm>
                        <a:off x="2192" y="2239"/>
                        <a:ext cx="159" cy="97"/>
                      </a:xfrm>
                      <a:prstGeom prst="rect">
                        <a:avLst/>
                      </a:prstGeom>
                      <a:solidFill>
                        <a:srgbClr val="CDE6FF"/>
                      </a:solidFill>
                      <a:ln w="4763">
                        <a:solidFill>
                          <a:schemeClr val="bg2"/>
                        </a:solidFill>
                        <a:miter lim="800000"/>
                        <a:headEnd/>
                        <a:tailEnd/>
                      </a:ln>
                    </p:spPr>
                    <p:txBody>
                      <a:bodyPr/>
                      <a:lstStyle/>
                      <a:p>
                        <a:endParaRPr lang="en-US"/>
                      </a:p>
                    </p:txBody>
                  </p:sp>
                  <p:sp>
                    <p:nvSpPr>
                      <p:cNvPr id="48256" name="Freeform 341"/>
                      <p:cNvSpPr>
                        <a:spLocks/>
                      </p:cNvSpPr>
                      <p:nvPr/>
                    </p:nvSpPr>
                    <p:spPr bwMode="auto">
                      <a:xfrm>
                        <a:off x="2011" y="2061"/>
                        <a:ext cx="340" cy="178"/>
                      </a:xfrm>
                      <a:custGeom>
                        <a:avLst/>
                        <a:gdLst>
                          <a:gd name="T0" fmla="*/ 158 w 340"/>
                          <a:gd name="T1" fmla="*/ 0 h 178"/>
                          <a:gd name="T2" fmla="*/ 0 w 340"/>
                          <a:gd name="T3" fmla="*/ 0 h 178"/>
                          <a:gd name="T4" fmla="*/ 181 w 340"/>
                          <a:gd name="T5" fmla="*/ 178 h 178"/>
                          <a:gd name="T6" fmla="*/ 340 w 340"/>
                          <a:gd name="T7" fmla="*/ 178 h 178"/>
                          <a:gd name="T8" fmla="*/ 158 w 340"/>
                          <a:gd name="T9" fmla="*/ 0 h 178"/>
                          <a:gd name="T10" fmla="*/ 0 60000 65536"/>
                          <a:gd name="T11" fmla="*/ 0 60000 65536"/>
                          <a:gd name="T12" fmla="*/ 0 60000 65536"/>
                          <a:gd name="T13" fmla="*/ 0 60000 65536"/>
                          <a:gd name="T14" fmla="*/ 0 60000 65536"/>
                          <a:gd name="T15" fmla="*/ 0 w 340"/>
                          <a:gd name="T16" fmla="*/ 0 h 178"/>
                          <a:gd name="T17" fmla="*/ 340 w 340"/>
                          <a:gd name="T18" fmla="*/ 178 h 178"/>
                        </a:gdLst>
                        <a:ahLst/>
                        <a:cxnLst>
                          <a:cxn ang="T10">
                            <a:pos x="T0" y="T1"/>
                          </a:cxn>
                          <a:cxn ang="T11">
                            <a:pos x="T2" y="T3"/>
                          </a:cxn>
                          <a:cxn ang="T12">
                            <a:pos x="T4" y="T5"/>
                          </a:cxn>
                          <a:cxn ang="T13">
                            <a:pos x="T6" y="T7"/>
                          </a:cxn>
                          <a:cxn ang="T14">
                            <a:pos x="T8" y="T9"/>
                          </a:cxn>
                        </a:cxnLst>
                        <a:rect l="T15" t="T16" r="T17" b="T18"/>
                        <a:pathLst>
                          <a:path w="340" h="178">
                            <a:moveTo>
                              <a:pt x="158" y="0"/>
                            </a:moveTo>
                            <a:lnTo>
                              <a:pt x="0" y="0"/>
                            </a:lnTo>
                            <a:lnTo>
                              <a:pt x="181" y="178"/>
                            </a:lnTo>
                            <a:lnTo>
                              <a:pt x="340" y="178"/>
                            </a:lnTo>
                            <a:lnTo>
                              <a:pt x="158" y="0"/>
                            </a:lnTo>
                            <a:close/>
                          </a:path>
                        </a:pathLst>
                      </a:custGeom>
                      <a:solidFill>
                        <a:srgbClr val="CDE6FF"/>
                      </a:solidFill>
                      <a:ln w="4763">
                        <a:solidFill>
                          <a:schemeClr val="bg2"/>
                        </a:solidFill>
                        <a:round/>
                        <a:headEnd/>
                        <a:tailEnd/>
                      </a:ln>
                    </p:spPr>
                    <p:txBody>
                      <a:bodyPr/>
                      <a:lstStyle/>
                      <a:p>
                        <a:endParaRPr lang="en-US"/>
                      </a:p>
                    </p:txBody>
                  </p:sp>
                </p:grpSp>
                <p:grpSp>
                  <p:nvGrpSpPr>
                    <p:cNvPr id="48226" name="Group 342"/>
                    <p:cNvGrpSpPr>
                      <a:grpSpLocks/>
                    </p:cNvGrpSpPr>
                    <p:nvPr/>
                  </p:nvGrpSpPr>
                  <p:grpSpPr bwMode="auto">
                    <a:xfrm>
                      <a:off x="1846" y="2057"/>
                      <a:ext cx="268" cy="263"/>
                      <a:chOff x="1846" y="2057"/>
                      <a:chExt cx="268" cy="263"/>
                    </a:xfrm>
                  </p:grpSpPr>
                  <p:sp>
                    <p:nvSpPr>
                      <p:cNvPr id="48251" name="Freeform 343"/>
                      <p:cNvSpPr>
                        <a:spLocks/>
                      </p:cNvSpPr>
                      <p:nvPr/>
                    </p:nvSpPr>
                    <p:spPr bwMode="auto">
                      <a:xfrm>
                        <a:off x="1846" y="2057"/>
                        <a:ext cx="168" cy="263"/>
                      </a:xfrm>
                      <a:custGeom>
                        <a:avLst/>
                        <a:gdLst>
                          <a:gd name="T0" fmla="*/ 0 w 168"/>
                          <a:gd name="T1" fmla="*/ 0 h 263"/>
                          <a:gd name="T2" fmla="*/ 168 w 168"/>
                          <a:gd name="T3" fmla="*/ 166 h 263"/>
                          <a:gd name="T4" fmla="*/ 168 w 168"/>
                          <a:gd name="T5" fmla="*/ 263 h 263"/>
                          <a:gd name="T6" fmla="*/ 0 w 168"/>
                          <a:gd name="T7" fmla="*/ 98 h 263"/>
                          <a:gd name="T8" fmla="*/ 0 w 168"/>
                          <a:gd name="T9" fmla="*/ 0 h 263"/>
                          <a:gd name="T10" fmla="*/ 0 60000 65536"/>
                          <a:gd name="T11" fmla="*/ 0 60000 65536"/>
                          <a:gd name="T12" fmla="*/ 0 60000 65536"/>
                          <a:gd name="T13" fmla="*/ 0 60000 65536"/>
                          <a:gd name="T14" fmla="*/ 0 60000 65536"/>
                          <a:gd name="T15" fmla="*/ 0 w 168"/>
                          <a:gd name="T16" fmla="*/ 0 h 263"/>
                          <a:gd name="T17" fmla="*/ 168 w 168"/>
                          <a:gd name="T18" fmla="*/ 263 h 263"/>
                        </a:gdLst>
                        <a:ahLst/>
                        <a:cxnLst>
                          <a:cxn ang="T10">
                            <a:pos x="T0" y="T1"/>
                          </a:cxn>
                          <a:cxn ang="T11">
                            <a:pos x="T2" y="T3"/>
                          </a:cxn>
                          <a:cxn ang="T12">
                            <a:pos x="T4" y="T5"/>
                          </a:cxn>
                          <a:cxn ang="T13">
                            <a:pos x="T6" y="T7"/>
                          </a:cxn>
                          <a:cxn ang="T14">
                            <a:pos x="T8" y="T9"/>
                          </a:cxn>
                        </a:cxnLst>
                        <a:rect l="T15" t="T16" r="T17" b="T18"/>
                        <a:pathLst>
                          <a:path w="168" h="263">
                            <a:moveTo>
                              <a:pt x="0" y="0"/>
                            </a:moveTo>
                            <a:lnTo>
                              <a:pt x="168" y="166"/>
                            </a:lnTo>
                            <a:lnTo>
                              <a:pt x="168" y="263"/>
                            </a:lnTo>
                            <a:lnTo>
                              <a:pt x="0" y="98"/>
                            </a:lnTo>
                            <a:lnTo>
                              <a:pt x="0" y="0"/>
                            </a:lnTo>
                            <a:close/>
                          </a:path>
                        </a:pathLst>
                      </a:custGeom>
                      <a:solidFill>
                        <a:srgbClr val="CDE6FF"/>
                      </a:solidFill>
                      <a:ln w="4763">
                        <a:solidFill>
                          <a:schemeClr val="bg2"/>
                        </a:solidFill>
                        <a:round/>
                        <a:headEnd/>
                        <a:tailEnd/>
                      </a:ln>
                    </p:spPr>
                    <p:txBody>
                      <a:bodyPr/>
                      <a:lstStyle/>
                      <a:p>
                        <a:endParaRPr lang="en-US"/>
                      </a:p>
                    </p:txBody>
                  </p:sp>
                  <p:sp>
                    <p:nvSpPr>
                      <p:cNvPr id="48252" name="Rectangle 344"/>
                      <p:cNvSpPr>
                        <a:spLocks noChangeArrowheads="1"/>
                      </p:cNvSpPr>
                      <p:nvPr/>
                    </p:nvSpPr>
                    <p:spPr bwMode="auto">
                      <a:xfrm>
                        <a:off x="2014" y="2223"/>
                        <a:ext cx="100" cy="97"/>
                      </a:xfrm>
                      <a:prstGeom prst="rect">
                        <a:avLst/>
                      </a:prstGeom>
                      <a:solidFill>
                        <a:srgbClr val="CDE6FF"/>
                      </a:solidFill>
                      <a:ln w="4763">
                        <a:solidFill>
                          <a:schemeClr val="bg2"/>
                        </a:solidFill>
                        <a:miter lim="800000"/>
                        <a:headEnd/>
                        <a:tailEnd/>
                      </a:ln>
                    </p:spPr>
                    <p:txBody>
                      <a:bodyPr/>
                      <a:lstStyle/>
                      <a:p>
                        <a:endParaRPr lang="en-US"/>
                      </a:p>
                    </p:txBody>
                  </p:sp>
                  <p:sp>
                    <p:nvSpPr>
                      <p:cNvPr id="48253" name="Freeform 345"/>
                      <p:cNvSpPr>
                        <a:spLocks/>
                      </p:cNvSpPr>
                      <p:nvPr/>
                    </p:nvSpPr>
                    <p:spPr bwMode="auto">
                      <a:xfrm>
                        <a:off x="1846" y="2057"/>
                        <a:ext cx="268" cy="166"/>
                      </a:xfrm>
                      <a:custGeom>
                        <a:avLst/>
                        <a:gdLst>
                          <a:gd name="T0" fmla="*/ 100 w 268"/>
                          <a:gd name="T1" fmla="*/ 0 h 166"/>
                          <a:gd name="T2" fmla="*/ 0 w 268"/>
                          <a:gd name="T3" fmla="*/ 0 h 166"/>
                          <a:gd name="T4" fmla="*/ 168 w 268"/>
                          <a:gd name="T5" fmla="*/ 166 h 166"/>
                          <a:gd name="T6" fmla="*/ 268 w 268"/>
                          <a:gd name="T7" fmla="*/ 166 h 166"/>
                          <a:gd name="T8" fmla="*/ 100 w 268"/>
                          <a:gd name="T9" fmla="*/ 0 h 166"/>
                          <a:gd name="T10" fmla="*/ 0 60000 65536"/>
                          <a:gd name="T11" fmla="*/ 0 60000 65536"/>
                          <a:gd name="T12" fmla="*/ 0 60000 65536"/>
                          <a:gd name="T13" fmla="*/ 0 60000 65536"/>
                          <a:gd name="T14" fmla="*/ 0 60000 65536"/>
                          <a:gd name="T15" fmla="*/ 0 w 268"/>
                          <a:gd name="T16" fmla="*/ 0 h 166"/>
                          <a:gd name="T17" fmla="*/ 268 w 268"/>
                          <a:gd name="T18" fmla="*/ 166 h 166"/>
                        </a:gdLst>
                        <a:ahLst/>
                        <a:cxnLst>
                          <a:cxn ang="T10">
                            <a:pos x="T0" y="T1"/>
                          </a:cxn>
                          <a:cxn ang="T11">
                            <a:pos x="T2" y="T3"/>
                          </a:cxn>
                          <a:cxn ang="T12">
                            <a:pos x="T4" y="T5"/>
                          </a:cxn>
                          <a:cxn ang="T13">
                            <a:pos x="T6" y="T7"/>
                          </a:cxn>
                          <a:cxn ang="T14">
                            <a:pos x="T8" y="T9"/>
                          </a:cxn>
                        </a:cxnLst>
                        <a:rect l="T15" t="T16" r="T17" b="T18"/>
                        <a:pathLst>
                          <a:path w="268" h="166">
                            <a:moveTo>
                              <a:pt x="100" y="0"/>
                            </a:moveTo>
                            <a:lnTo>
                              <a:pt x="0" y="0"/>
                            </a:lnTo>
                            <a:lnTo>
                              <a:pt x="168" y="166"/>
                            </a:lnTo>
                            <a:lnTo>
                              <a:pt x="268" y="166"/>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48227" name="Group 346"/>
                    <p:cNvGrpSpPr>
                      <a:grpSpLocks/>
                    </p:cNvGrpSpPr>
                    <p:nvPr/>
                  </p:nvGrpSpPr>
                  <p:grpSpPr bwMode="auto">
                    <a:xfrm>
                      <a:off x="3513" y="2213"/>
                      <a:ext cx="458" cy="178"/>
                      <a:chOff x="3513" y="2213"/>
                      <a:chExt cx="458" cy="178"/>
                    </a:xfrm>
                  </p:grpSpPr>
                  <p:sp>
                    <p:nvSpPr>
                      <p:cNvPr id="48248" name="Freeform 347"/>
                      <p:cNvSpPr>
                        <a:spLocks/>
                      </p:cNvSpPr>
                      <p:nvPr/>
                    </p:nvSpPr>
                    <p:spPr bwMode="auto">
                      <a:xfrm>
                        <a:off x="3513" y="2213"/>
                        <a:ext cx="83" cy="178"/>
                      </a:xfrm>
                      <a:custGeom>
                        <a:avLst/>
                        <a:gdLst>
                          <a:gd name="T0" fmla="*/ 0 w 83"/>
                          <a:gd name="T1" fmla="*/ 0 h 178"/>
                          <a:gd name="T2" fmla="*/ 83 w 83"/>
                          <a:gd name="T3" fmla="*/ 81 h 178"/>
                          <a:gd name="T4" fmla="*/ 83 w 83"/>
                          <a:gd name="T5" fmla="*/ 178 h 178"/>
                          <a:gd name="T6" fmla="*/ 0 w 83"/>
                          <a:gd name="T7" fmla="*/ 97 h 178"/>
                          <a:gd name="T8" fmla="*/ 0 w 83"/>
                          <a:gd name="T9" fmla="*/ 0 h 178"/>
                          <a:gd name="T10" fmla="*/ 0 60000 65536"/>
                          <a:gd name="T11" fmla="*/ 0 60000 65536"/>
                          <a:gd name="T12" fmla="*/ 0 60000 65536"/>
                          <a:gd name="T13" fmla="*/ 0 60000 65536"/>
                          <a:gd name="T14" fmla="*/ 0 60000 65536"/>
                          <a:gd name="T15" fmla="*/ 0 w 83"/>
                          <a:gd name="T16" fmla="*/ 0 h 178"/>
                          <a:gd name="T17" fmla="*/ 83 w 83"/>
                          <a:gd name="T18" fmla="*/ 178 h 178"/>
                        </a:gdLst>
                        <a:ahLst/>
                        <a:cxnLst>
                          <a:cxn ang="T10">
                            <a:pos x="T0" y="T1"/>
                          </a:cxn>
                          <a:cxn ang="T11">
                            <a:pos x="T2" y="T3"/>
                          </a:cxn>
                          <a:cxn ang="T12">
                            <a:pos x="T4" y="T5"/>
                          </a:cxn>
                          <a:cxn ang="T13">
                            <a:pos x="T6" y="T7"/>
                          </a:cxn>
                          <a:cxn ang="T14">
                            <a:pos x="T8" y="T9"/>
                          </a:cxn>
                        </a:cxnLst>
                        <a:rect l="T15" t="T16" r="T17" b="T18"/>
                        <a:pathLst>
                          <a:path w="83" h="178">
                            <a:moveTo>
                              <a:pt x="0" y="0"/>
                            </a:moveTo>
                            <a:lnTo>
                              <a:pt x="83" y="81"/>
                            </a:lnTo>
                            <a:lnTo>
                              <a:pt x="83" y="17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8249" name="Rectangle 348"/>
                      <p:cNvSpPr>
                        <a:spLocks noChangeArrowheads="1"/>
                      </p:cNvSpPr>
                      <p:nvPr/>
                    </p:nvSpPr>
                    <p:spPr bwMode="auto">
                      <a:xfrm>
                        <a:off x="3596" y="2294"/>
                        <a:ext cx="375" cy="97"/>
                      </a:xfrm>
                      <a:prstGeom prst="rect">
                        <a:avLst/>
                      </a:prstGeom>
                      <a:solidFill>
                        <a:srgbClr val="CDE6FF"/>
                      </a:solidFill>
                      <a:ln w="4763">
                        <a:solidFill>
                          <a:schemeClr val="bg2"/>
                        </a:solidFill>
                        <a:miter lim="800000"/>
                        <a:headEnd/>
                        <a:tailEnd/>
                      </a:ln>
                    </p:spPr>
                    <p:txBody>
                      <a:bodyPr/>
                      <a:lstStyle/>
                      <a:p>
                        <a:endParaRPr lang="en-US"/>
                      </a:p>
                    </p:txBody>
                  </p:sp>
                  <p:sp>
                    <p:nvSpPr>
                      <p:cNvPr id="48250" name="Freeform 349"/>
                      <p:cNvSpPr>
                        <a:spLocks/>
                      </p:cNvSpPr>
                      <p:nvPr/>
                    </p:nvSpPr>
                    <p:spPr bwMode="auto">
                      <a:xfrm>
                        <a:off x="3513" y="2213"/>
                        <a:ext cx="458" cy="81"/>
                      </a:xfrm>
                      <a:custGeom>
                        <a:avLst/>
                        <a:gdLst>
                          <a:gd name="T0" fmla="*/ 376 w 458"/>
                          <a:gd name="T1" fmla="*/ 0 h 81"/>
                          <a:gd name="T2" fmla="*/ 0 w 458"/>
                          <a:gd name="T3" fmla="*/ 0 h 81"/>
                          <a:gd name="T4" fmla="*/ 83 w 458"/>
                          <a:gd name="T5" fmla="*/ 81 h 81"/>
                          <a:gd name="T6" fmla="*/ 458 w 458"/>
                          <a:gd name="T7" fmla="*/ 81 h 81"/>
                          <a:gd name="T8" fmla="*/ 376 w 458"/>
                          <a:gd name="T9" fmla="*/ 0 h 81"/>
                          <a:gd name="T10" fmla="*/ 0 60000 65536"/>
                          <a:gd name="T11" fmla="*/ 0 60000 65536"/>
                          <a:gd name="T12" fmla="*/ 0 60000 65536"/>
                          <a:gd name="T13" fmla="*/ 0 60000 65536"/>
                          <a:gd name="T14" fmla="*/ 0 60000 65536"/>
                          <a:gd name="T15" fmla="*/ 0 w 458"/>
                          <a:gd name="T16" fmla="*/ 0 h 81"/>
                          <a:gd name="T17" fmla="*/ 458 w 458"/>
                          <a:gd name="T18" fmla="*/ 81 h 81"/>
                        </a:gdLst>
                        <a:ahLst/>
                        <a:cxnLst>
                          <a:cxn ang="T10">
                            <a:pos x="T0" y="T1"/>
                          </a:cxn>
                          <a:cxn ang="T11">
                            <a:pos x="T2" y="T3"/>
                          </a:cxn>
                          <a:cxn ang="T12">
                            <a:pos x="T4" y="T5"/>
                          </a:cxn>
                          <a:cxn ang="T13">
                            <a:pos x="T6" y="T7"/>
                          </a:cxn>
                          <a:cxn ang="T14">
                            <a:pos x="T8" y="T9"/>
                          </a:cxn>
                        </a:cxnLst>
                        <a:rect l="T15" t="T16" r="T17" b="T18"/>
                        <a:pathLst>
                          <a:path w="458" h="81">
                            <a:moveTo>
                              <a:pt x="376" y="0"/>
                            </a:moveTo>
                            <a:lnTo>
                              <a:pt x="0" y="0"/>
                            </a:lnTo>
                            <a:lnTo>
                              <a:pt x="83" y="81"/>
                            </a:lnTo>
                            <a:lnTo>
                              <a:pt x="458" y="81"/>
                            </a:lnTo>
                            <a:lnTo>
                              <a:pt x="376" y="0"/>
                            </a:lnTo>
                            <a:close/>
                          </a:path>
                        </a:pathLst>
                      </a:custGeom>
                      <a:solidFill>
                        <a:srgbClr val="CDE6FF"/>
                      </a:solidFill>
                      <a:ln w="4763">
                        <a:solidFill>
                          <a:schemeClr val="bg2"/>
                        </a:solidFill>
                        <a:round/>
                        <a:headEnd/>
                        <a:tailEnd/>
                      </a:ln>
                    </p:spPr>
                    <p:txBody>
                      <a:bodyPr/>
                      <a:lstStyle/>
                      <a:p>
                        <a:endParaRPr lang="en-US"/>
                      </a:p>
                    </p:txBody>
                  </p:sp>
                </p:grpSp>
                <p:grpSp>
                  <p:nvGrpSpPr>
                    <p:cNvPr id="48228" name="Group 350"/>
                    <p:cNvGrpSpPr>
                      <a:grpSpLocks/>
                    </p:cNvGrpSpPr>
                    <p:nvPr/>
                  </p:nvGrpSpPr>
                  <p:grpSpPr bwMode="auto">
                    <a:xfrm>
                      <a:off x="3095" y="2093"/>
                      <a:ext cx="484" cy="298"/>
                      <a:chOff x="3095" y="2093"/>
                      <a:chExt cx="484" cy="298"/>
                    </a:xfrm>
                  </p:grpSpPr>
                  <p:sp>
                    <p:nvSpPr>
                      <p:cNvPr id="48245" name="Freeform 351"/>
                      <p:cNvSpPr>
                        <a:spLocks/>
                      </p:cNvSpPr>
                      <p:nvPr/>
                    </p:nvSpPr>
                    <p:spPr bwMode="auto">
                      <a:xfrm>
                        <a:off x="3095" y="2093"/>
                        <a:ext cx="206" cy="298"/>
                      </a:xfrm>
                      <a:custGeom>
                        <a:avLst/>
                        <a:gdLst>
                          <a:gd name="T0" fmla="*/ 0 w 206"/>
                          <a:gd name="T1" fmla="*/ 0 h 298"/>
                          <a:gd name="T2" fmla="*/ 206 w 206"/>
                          <a:gd name="T3" fmla="*/ 201 h 298"/>
                          <a:gd name="T4" fmla="*/ 206 w 206"/>
                          <a:gd name="T5" fmla="*/ 298 h 298"/>
                          <a:gd name="T6" fmla="*/ 0 w 206"/>
                          <a:gd name="T7" fmla="*/ 97 h 298"/>
                          <a:gd name="T8" fmla="*/ 0 w 206"/>
                          <a:gd name="T9" fmla="*/ 0 h 298"/>
                          <a:gd name="T10" fmla="*/ 0 60000 65536"/>
                          <a:gd name="T11" fmla="*/ 0 60000 65536"/>
                          <a:gd name="T12" fmla="*/ 0 60000 65536"/>
                          <a:gd name="T13" fmla="*/ 0 60000 65536"/>
                          <a:gd name="T14" fmla="*/ 0 60000 65536"/>
                          <a:gd name="T15" fmla="*/ 0 w 206"/>
                          <a:gd name="T16" fmla="*/ 0 h 298"/>
                          <a:gd name="T17" fmla="*/ 206 w 206"/>
                          <a:gd name="T18" fmla="*/ 298 h 298"/>
                        </a:gdLst>
                        <a:ahLst/>
                        <a:cxnLst>
                          <a:cxn ang="T10">
                            <a:pos x="T0" y="T1"/>
                          </a:cxn>
                          <a:cxn ang="T11">
                            <a:pos x="T2" y="T3"/>
                          </a:cxn>
                          <a:cxn ang="T12">
                            <a:pos x="T4" y="T5"/>
                          </a:cxn>
                          <a:cxn ang="T13">
                            <a:pos x="T6" y="T7"/>
                          </a:cxn>
                          <a:cxn ang="T14">
                            <a:pos x="T8" y="T9"/>
                          </a:cxn>
                        </a:cxnLst>
                        <a:rect l="T15" t="T16" r="T17" b="T18"/>
                        <a:pathLst>
                          <a:path w="206" h="298">
                            <a:moveTo>
                              <a:pt x="0" y="0"/>
                            </a:moveTo>
                            <a:lnTo>
                              <a:pt x="206" y="201"/>
                            </a:lnTo>
                            <a:lnTo>
                              <a:pt x="206" y="29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8246" name="Rectangle 352"/>
                      <p:cNvSpPr>
                        <a:spLocks noChangeArrowheads="1"/>
                      </p:cNvSpPr>
                      <p:nvPr/>
                    </p:nvSpPr>
                    <p:spPr bwMode="auto">
                      <a:xfrm>
                        <a:off x="3301" y="2294"/>
                        <a:ext cx="278" cy="97"/>
                      </a:xfrm>
                      <a:prstGeom prst="rect">
                        <a:avLst/>
                      </a:prstGeom>
                      <a:solidFill>
                        <a:srgbClr val="CDE6FF"/>
                      </a:solidFill>
                      <a:ln w="4763">
                        <a:solidFill>
                          <a:schemeClr val="bg2"/>
                        </a:solidFill>
                        <a:miter lim="800000"/>
                        <a:headEnd/>
                        <a:tailEnd/>
                      </a:ln>
                    </p:spPr>
                    <p:txBody>
                      <a:bodyPr/>
                      <a:lstStyle/>
                      <a:p>
                        <a:endParaRPr lang="en-US"/>
                      </a:p>
                    </p:txBody>
                  </p:sp>
                  <p:sp>
                    <p:nvSpPr>
                      <p:cNvPr id="48247" name="Freeform 353"/>
                      <p:cNvSpPr>
                        <a:spLocks/>
                      </p:cNvSpPr>
                      <p:nvPr/>
                    </p:nvSpPr>
                    <p:spPr bwMode="auto">
                      <a:xfrm>
                        <a:off x="3095" y="2093"/>
                        <a:ext cx="484" cy="201"/>
                      </a:xfrm>
                      <a:custGeom>
                        <a:avLst/>
                        <a:gdLst>
                          <a:gd name="T0" fmla="*/ 279 w 484"/>
                          <a:gd name="T1" fmla="*/ 0 h 201"/>
                          <a:gd name="T2" fmla="*/ 0 w 484"/>
                          <a:gd name="T3" fmla="*/ 0 h 201"/>
                          <a:gd name="T4" fmla="*/ 206 w 484"/>
                          <a:gd name="T5" fmla="*/ 201 h 201"/>
                          <a:gd name="T6" fmla="*/ 484 w 484"/>
                          <a:gd name="T7" fmla="*/ 201 h 201"/>
                          <a:gd name="T8" fmla="*/ 279 w 484"/>
                          <a:gd name="T9" fmla="*/ 0 h 201"/>
                          <a:gd name="T10" fmla="*/ 0 60000 65536"/>
                          <a:gd name="T11" fmla="*/ 0 60000 65536"/>
                          <a:gd name="T12" fmla="*/ 0 60000 65536"/>
                          <a:gd name="T13" fmla="*/ 0 60000 65536"/>
                          <a:gd name="T14" fmla="*/ 0 60000 65536"/>
                          <a:gd name="T15" fmla="*/ 0 w 484"/>
                          <a:gd name="T16" fmla="*/ 0 h 201"/>
                          <a:gd name="T17" fmla="*/ 484 w 484"/>
                          <a:gd name="T18" fmla="*/ 201 h 201"/>
                        </a:gdLst>
                        <a:ahLst/>
                        <a:cxnLst>
                          <a:cxn ang="T10">
                            <a:pos x="T0" y="T1"/>
                          </a:cxn>
                          <a:cxn ang="T11">
                            <a:pos x="T2" y="T3"/>
                          </a:cxn>
                          <a:cxn ang="T12">
                            <a:pos x="T4" y="T5"/>
                          </a:cxn>
                          <a:cxn ang="T13">
                            <a:pos x="T6" y="T7"/>
                          </a:cxn>
                          <a:cxn ang="T14">
                            <a:pos x="T8" y="T9"/>
                          </a:cxn>
                        </a:cxnLst>
                        <a:rect l="T15" t="T16" r="T17" b="T18"/>
                        <a:pathLst>
                          <a:path w="484" h="201">
                            <a:moveTo>
                              <a:pt x="279" y="0"/>
                            </a:moveTo>
                            <a:lnTo>
                              <a:pt x="0" y="0"/>
                            </a:lnTo>
                            <a:lnTo>
                              <a:pt x="206" y="201"/>
                            </a:lnTo>
                            <a:lnTo>
                              <a:pt x="484" y="201"/>
                            </a:lnTo>
                            <a:lnTo>
                              <a:pt x="279" y="0"/>
                            </a:lnTo>
                            <a:close/>
                          </a:path>
                        </a:pathLst>
                      </a:custGeom>
                      <a:solidFill>
                        <a:srgbClr val="CDE6FF"/>
                      </a:solidFill>
                      <a:ln w="4763">
                        <a:solidFill>
                          <a:schemeClr val="bg2"/>
                        </a:solidFill>
                        <a:round/>
                        <a:headEnd/>
                        <a:tailEnd/>
                      </a:ln>
                    </p:spPr>
                    <p:txBody>
                      <a:bodyPr/>
                      <a:lstStyle/>
                      <a:p>
                        <a:endParaRPr lang="en-US"/>
                      </a:p>
                    </p:txBody>
                  </p:sp>
                </p:grpSp>
                <p:grpSp>
                  <p:nvGrpSpPr>
                    <p:cNvPr id="48229" name="Group 354"/>
                    <p:cNvGrpSpPr>
                      <a:grpSpLocks/>
                    </p:cNvGrpSpPr>
                    <p:nvPr/>
                  </p:nvGrpSpPr>
                  <p:grpSpPr bwMode="auto">
                    <a:xfrm>
                      <a:off x="3008" y="2226"/>
                      <a:ext cx="277" cy="165"/>
                      <a:chOff x="3008" y="2226"/>
                      <a:chExt cx="277" cy="165"/>
                    </a:xfrm>
                  </p:grpSpPr>
                  <p:sp>
                    <p:nvSpPr>
                      <p:cNvPr id="48242" name="Freeform 355"/>
                      <p:cNvSpPr>
                        <a:spLocks/>
                      </p:cNvSpPr>
                      <p:nvPr/>
                    </p:nvSpPr>
                    <p:spPr bwMode="auto">
                      <a:xfrm>
                        <a:off x="3008" y="2226"/>
                        <a:ext cx="70" cy="165"/>
                      </a:xfrm>
                      <a:custGeom>
                        <a:avLst/>
                        <a:gdLst>
                          <a:gd name="T0" fmla="*/ 0 w 70"/>
                          <a:gd name="T1" fmla="*/ 0 h 165"/>
                          <a:gd name="T2" fmla="*/ 70 w 70"/>
                          <a:gd name="T3" fmla="*/ 68 h 165"/>
                          <a:gd name="T4" fmla="*/ 70 w 70"/>
                          <a:gd name="T5" fmla="*/ 165 h 165"/>
                          <a:gd name="T6" fmla="*/ 0 w 70"/>
                          <a:gd name="T7" fmla="*/ 97 h 165"/>
                          <a:gd name="T8" fmla="*/ 0 w 70"/>
                          <a:gd name="T9" fmla="*/ 0 h 165"/>
                          <a:gd name="T10" fmla="*/ 0 60000 65536"/>
                          <a:gd name="T11" fmla="*/ 0 60000 65536"/>
                          <a:gd name="T12" fmla="*/ 0 60000 65536"/>
                          <a:gd name="T13" fmla="*/ 0 60000 65536"/>
                          <a:gd name="T14" fmla="*/ 0 60000 65536"/>
                          <a:gd name="T15" fmla="*/ 0 w 70"/>
                          <a:gd name="T16" fmla="*/ 0 h 165"/>
                          <a:gd name="T17" fmla="*/ 70 w 70"/>
                          <a:gd name="T18" fmla="*/ 165 h 165"/>
                        </a:gdLst>
                        <a:ahLst/>
                        <a:cxnLst>
                          <a:cxn ang="T10">
                            <a:pos x="T0" y="T1"/>
                          </a:cxn>
                          <a:cxn ang="T11">
                            <a:pos x="T2" y="T3"/>
                          </a:cxn>
                          <a:cxn ang="T12">
                            <a:pos x="T4" y="T5"/>
                          </a:cxn>
                          <a:cxn ang="T13">
                            <a:pos x="T6" y="T7"/>
                          </a:cxn>
                          <a:cxn ang="T14">
                            <a:pos x="T8" y="T9"/>
                          </a:cxn>
                        </a:cxnLst>
                        <a:rect l="T15" t="T16" r="T17" b="T18"/>
                        <a:pathLst>
                          <a:path w="70" h="165">
                            <a:moveTo>
                              <a:pt x="0" y="0"/>
                            </a:moveTo>
                            <a:lnTo>
                              <a:pt x="70" y="68"/>
                            </a:lnTo>
                            <a:lnTo>
                              <a:pt x="70" y="16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8243" name="Rectangle 356"/>
                      <p:cNvSpPr>
                        <a:spLocks noChangeArrowheads="1"/>
                      </p:cNvSpPr>
                      <p:nvPr/>
                    </p:nvSpPr>
                    <p:spPr bwMode="auto">
                      <a:xfrm>
                        <a:off x="3078" y="2294"/>
                        <a:ext cx="207" cy="97"/>
                      </a:xfrm>
                      <a:prstGeom prst="rect">
                        <a:avLst/>
                      </a:prstGeom>
                      <a:solidFill>
                        <a:srgbClr val="CDE6FF"/>
                      </a:solidFill>
                      <a:ln w="4763">
                        <a:solidFill>
                          <a:schemeClr val="bg2"/>
                        </a:solidFill>
                        <a:miter lim="800000"/>
                        <a:headEnd/>
                        <a:tailEnd/>
                      </a:ln>
                    </p:spPr>
                    <p:txBody>
                      <a:bodyPr/>
                      <a:lstStyle/>
                      <a:p>
                        <a:endParaRPr lang="en-US"/>
                      </a:p>
                    </p:txBody>
                  </p:sp>
                  <p:sp>
                    <p:nvSpPr>
                      <p:cNvPr id="48244" name="Freeform 357"/>
                      <p:cNvSpPr>
                        <a:spLocks/>
                      </p:cNvSpPr>
                      <p:nvPr/>
                    </p:nvSpPr>
                    <p:spPr bwMode="auto">
                      <a:xfrm>
                        <a:off x="3008" y="2226"/>
                        <a:ext cx="277" cy="68"/>
                      </a:xfrm>
                      <a:custGeom>
                        <a:avLst/>
                        <a:gdLst>
                          <a:gd name="T0" fmla="*/ 207 w 277"/>
                          <a:gd name="T1" fmla="*/ 0 h 68"/>
                          <a:gd name="T2" fmla="*/ 0 w 277"/>
                          <a:gd name="T3" fmla="*/ 0 h 68"/>
                          <a:gd name="T4" fmla="*/ 70 w 277"/>
                          <a:gd name="T5" fmla="*/ 68 h 68"/>
                          <a:gd name="T6" fmla="*/ 277 w 277"/>
                          <a:gd name="T7" fmla="*/ 68 h 68"/>
                          <a:gd name="T8" fmla="*/ 207 w 277"/>
                          <a:gd name="T9" fmla="*/ 0 h 68"/>
                          <a:gd name="T10" fmla="*/ 0 60000 65536"/>
                          <a:gd name="T11" fmla="*/ 0 60000 65536"/>
                          <a:gd name="T12" fmla="*/ 0 60000 65536"/>
                          <a:gd name="T13" fmla="*/ 0 60000 65536"/>
                          <a:gd name="T14" fmla="*/ 0 60000 65536"/>
                          <a:gd name="T15" fmla="*/ 0 w 277"/>
                          <a:gd name="T16" fmla="*/ 0 h 68"/>
                          <a:gd name="T17" fmla="*/ 277 w 277"/>
                          <a:gd name="T18" fmla="*/ 68 h 68"/>
                        </a:gdLst>
                        <a:ahLst/>
                        <a:cxnLst>
                          <a:cxn ang="T10">
                            <a:pos x="T0" y="T1"/>
                          </a:cxn>
                          <a:cxn ang="T11">
                            <a:pos x="T2" y="T3"/>
                          </a:cxn>
                          <a:cxn ang="T12">
                            <a:pos x="T4" y="T5"/>
                          </a:cxn>
                          <a:cxn ang="T13">
                            <a:pos x="T6" y="T7"/>
                          </a:cxn>
                          <a:cxn ang="T14">
                            <a:pos x="T8" y="T9"/>
                          </a:cxn>
                        </a:cxnLst>
                        <a:rect l="T15" t="T16" r="T17" b="T18"/>
                        <a:pathLst>
                          <a:path w="277" h="68">
                            <a:moveTo>
                              <a:pt x="207" y="0"/>
                            </a:moveTo>
                            <a:lnTo>
                              <a:pt x="0" y="0"/>
                            </a:lnTo>
                            <a:lnTo>
                              <a:pt x="70" y="68"/>
                            </a:lnTo>
                            <a:lnTo>
                              <a:pt x="277" y="68"/>
                            </a:lnTo>
                            <a:lnTo>
                              <a:pt x="207" y="0"/>
                            </a:lnTo>
                            <a:close/>
                          </a:path>
                        </a:pathLst>
                      </a:custGeom>
                      <a:solidFill>
                        <a:srgbClr val="CDE6FF"/>
                      </a:solidFill>
                      <a:ln w="4763">
                        <a:solidFill>
                          <a:schemeClr val="bg2"/>
                        </a:solidFill>
                        <a:round/>
                        <a:headEnd/>
                        <a:tailEnd/>
                      </a:ln>
                    </p:spPr>
                    <p:txBody>
                      <a:bodyPr/>
                      <a:lstStyle/>
                      <a:p>
                        <a:endParaRPr lang="en-US"/>
                      </a:p>
                    </p:txBody>
                  </p:sp>
                </p:grpSp>
                <p:grpSp>
                  <p:nvGrpSpPr>
                    <p:cNvPr id="48230" name="Group 358"/>
                    <p:cNvGrpSpPr>
                      <a:grpSpLocks/>
                    </p:cNvGrpSpPr>
                    <p:nvPr/>
                  </p:nvGrpSpPr>
                  <p:grpSpPr bwMode="auto">
                    <a:xfrm>
                      <a:off x="2765" y="2213"/>
                      <a:ext cx="300" cy="178"/>
                      <a:chOff x="2765" y="2213"/>
                      <a:chExt cx="300" cy="178"/>
                    </a:xfrm>
                  </p:grpSpPr>
                  <p:sp>
                    <p:nvSpPr>
                      <p:cNvPr id="48239" name="Freeform 359"/>
                      <p:cNvSpPr>
                        <a:spLocks/>
                      </p:cNvSpPr>
                      <p:nvPr/>
                    </p:nvSpPr>
                    <p:spPr bwMode="auto">
                      <a:xfrm>
                        <a:off x="2765" y="2213"/>
                        <a:ext cx="83" cy="178"/>
                      </a:xfrm>
                      <a:custGeom>
                        <a:avLst/>
                        <a:gdLst>
                          <a:gd name="T0" fmla="*/ 0 w 83"/>
                          <a:gd name="T1" fmla="*/ 0 h 178"/>
                          <a:gd name="T2" fmla="*/ 83 w 83"/>
                          <a:gd name="T3" fmla="*/ 81 h 178"/>
                          <a:gd name="T4" fmla="*/ 83 w 83"/>
                          <a:gd name="T5" fmla="*/ 178 h 178"/>
                          <a:gd name="T6" fmla="*/ 0 w 83"/>
                          <a:gd name="T7" fmla="*/ 97 h 178"/>
                          <a:gd name="T8" fmla="*/ 0 w 83"/>
                          <a:gd name="T9" fmla="*/ 0 h 178"/>
                          <a:gd name="T10" fmla="*/ 0 60000 65536"/>
                          <a:gd name="T11" fmla="*/ 0 60000 65536"/>
                          <a:gd name="T12" fmla="*/ 0 60000 65536"/>
                          <a:gd name="T13" fmla="*/ 0 60000 65536"/>
                          <a:gd name="T14" fmla="*/ 0 60000 65536"/>
                          <a:gd name="T15" fmla="*/ 0 w 83"/>
                          <a:gd name="T16" fmla="*/ 0 h 178"/>
                          <a:gd name="T17" fmla="*/ 83 w 83"/>
                          <a:gd name="T18" fmla="*/ 178 h 178"/>
                        </a:gdLst>
                        <a:ahLst/>
                        <a:cxnLst>
                          <a:cxn ang="T10">
                            <a:pos x="T0" y="T1"/>
                          </a:cxn>
                          <a:cxn ang="T11">
                            <a:pos x="T2" y="T3"/>
                          </a:cxn>
                          <a:cxn ang="T12">
                            <a:pos x="T4" y="T5"/>
                          </a:cxn>
                          <a:cxn ang="T13">
                            <a:pos x="T6" y="T7"/>
                          </a:cxn>
                          <a:cxn ang="T14">
                            <a:pos x="T8" y="T9"/>
                          </a:cxn>
                        </a:cxnLst>
                        <a:rect l="T15" t="T16" r="T17" b="T18"/>
                        <a:pathLst>
                          <a:path w="83" h="178">
                            <a:moveTo>
                              <a:pt x="0" y="0"/>
                            </a:moveTo>
                            <a:lnTo>
                              <a:pt x="83" y="81"/>
                            </a:lnTo>
                            <a:lnTo>
                              <a:pt x="83" y="17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8240" name="Rectangle 360"/>
                      <p:cNvSpPr>
                        <a:spLocks noChangeArrowheads="1"/>
                      </p:cNvSpPr>
                      <p:nvPr/>
                    </p:nvSpPr>
                    <p:spPr bwMode="auto">
                      <a:xfrm>
                        <a:off x="2848" y="2294"/>
                        <a:ext cx="217" cy="97"/>
                      </a:xfrm>
                      <a:prstGeom prst="rect">
                        <a:avLst/>
                      </a:prstGeom>
                      <a:solidFill>
                        <a:srgbClr val="CDE6FF"/>
                      </a:solidFill>
                      <a:ln w="4763">
                        <a:solidFill>
                          <a:schemeClr val="bg2"/>
                        </a:solidFill>
                        <a:miter lim="800000"/>
                        <a:headEnd/>
                        <a:tailEnd/>
                      </a:ln>
                    </p:spPr>
                    <p:txBody>
                      <a:bodyPr/>
                      <a:lstStyle/>
                      <a:p>
                        <a:endParaRPr lang="en-US"/>
                      </a:p>
                    </p:txBody>
                  </p:sp>
                  <p:sp>
                    <p:nvSpPr>
                      <p:cNvPr id="48241" name="Freeform 361"/>
                      <p:cNvSpPr>
                        <a:spLocks/>
                      </p:cNvSpPr>
                      <p:nvPr/>
                    </p:nvSpPr>
                    <p:spPr bwMode="auto">
                      <a:xfrm>
                        <a:off x="2765" y="2213"/>
                        <a:ext cx="300" cy="81"/>
                      </a:xfrm>
                      <a:custGeom>
                        <a:avLst/>
                        <a:gdLst>
                          <a:gd name="T0" fmla="*/ 217 w 300"/>
                          <a:gd name="T1" fmla="*/ 0 h 81"/>
                          <a:gd name="T2" fmla="*/ 0 w 300"/>
                          <a:gd name="T3" fmla="*/ 0 h 81"/>
                          <a:gd name="T4" fmla="*/ 83 w 300"/>
                          <a:gd name="T5" fmla="*/ 81 h 81"/>
                          <a:gd name="T6" fmla="*/ 300 w 300"/>
                          <a:gd name="T7" fmla="*/ 81 h 81"/>
                          <a:gd name="T8" fmla="*/ 217 w 300"/>
                          <a:gd name="T9" fmla="*/ 0 h 81"/>
                          <a:gd name="T10" fmla="*/ 0 60000 65536"/>
                          <a:gd name="T11" fmla="*/ 0 60000 65536"/>
                          <a:gd name="T12" fmla="*/ 0 60000 65536"/>
                          <a:gd name="T13" fmla="*/ 0 60000 65536"/>
                          <a:gd name="T14" fmla="*/ 0 60000 65536"/>
                          <a:gd name="T15" fmla="*/ 0 w 300"/>
                          <a:gd name="T16" fmla="*/ 0 h 81"/>
                          <a:gd name="T17" fmla="*/ 300 w 300"/>
                          <a:gd name="T18" fmla="*/ 81 h 81"/>
                        </a:gdLst>
                        <a:ahLst/>
                        <a:cxnLst>
                          <a:cxn ang="T10">
                            <a:pos x="T0" y="T1"/>
                          </a:cxn>
                          <a:cxn ang="T11">
                            <a:pos x="T2" y="T3"/>
                          </a:cxn>
                          <a:cxn ang="T12">
                            <a:pos x="T4" y="T5"/>
                          </a:cxn>
                          <a:cxn ang="T13">
                            <a:pos x="T6" y="T7"/>
                          </a:cxn>
                          <a:cxn ang="T14">
                            <a:pos x="T8" y="T9"/>
                          </a:cxn>
                        </a:cxnLst>
                        <a:rect l="T15" t="T16" r="T17" b="T18"/>
                        <a:pathLst>
                          <a:path w="300" h="81">
                            <a:moveTo>
                              <a:pt x="217" y="0"/>
                            </a:moveTo>
                            <a:lnTo>
                              <a:pt x="0" y="0"/>
                            </a:lnTo>
                            <a:lnTo>
                              <a:pt x="83" y="81"/>
                            </a:lnTo>
                            <a:lnTo>
                              <a:pt x="300" y="81"/>
                            </a:lnTo>
                            <a:lnTo>
                              <a:pt x="217" y="0"/>
                            </a:lnTo>
                            <a:close/>
                          </a:path>
                        </a:pathLst>
                      </a:custGeom>
                      <a:solidFill>
                        <a:srgbClr val="CDE6FF"/>
                      </a:solidFill>
                      <a:ln w="4763">
                        <a:solidFill>
                          <a:schemeClr val="bg2"/>
                        </a:solidFill>
                        <a:round/>
                        <a:headEnd/>
                        <a:tailEnd/>
                      </a:ln>
                    </p:spPr>
                    <p:txBody>
                      <a:bodyPr/>
                      <a:lstStyle/>
                      <a:p>
                        <a:endParaRPr lang="en-US"/>
                      </a:p>
                    </p:txBody>
                  </p:sp>
                </p:grpSp>
                <p:grpSp>
                  <p:nvGrpSpPr>
                    <p:cNvPr id="48231" name="Group 362"/>
                    <p:cNvGrpSpPr>
                      <a:grpSpLocks/>
                    </p:cNvGrpSpPr>
                    <p:nvPr/>
                  </p:nvGrpSpPr>
                  <p:grpSpPr bwMode="auto">
                    <a:xfrm>
                      <a:off x="2370" y="2239"/>
                      <a:ext cx="462" cy="152"/>
                      <a:chOff x="2370" y="2239"/>
                      <a:chExt cx="462" cy="152"/>
                    </a:xfrm>
                  </p:grpSpPr>
                  <p:sp>
                    <p:nvSpPr>
                      <p:cNvPr id="48236" name="Freeform 363"/>
                      <p:cNvSpPr>
                        <a:spLocks/>
                      </p:cNvSpPr>
                      <p:nvPr/>
                    </p:nvSpPr>
                    <p:spPr bwMode="auto">
                      <a:xfrm>
                        <a:off x="2370" y="2239"/>
                        <a:ext cx="57" cy="152"/>
                      </a:xfrm>
                      <a:custGeom>
                        <a:avLst/>
                        <a:gdLst>
                          <a:gd name="T0" fmla="*/ 0 w 57"/>
                          <a:gd name="T1" fmla="*/ 0 h 152"/>
                          <a:gd name="T2" fmla="*/ 57 w 57"/>
                          <a:gd name="T3" fmla="*/ 55 h 152"/>
                          <a:gd name="T4" fmla="*/ 57 w 57"/>
                          <a:gd name="T5" fmla="*/ 152 h 152"/>
                          <a:gd name="T6" fmla="*/ 0 w 57"/>
                          <a:gd name="T7" fmla="*/ 97 h 152"/>
                          <a:gd name="T8" fmla="*/ 0 w 57"/>
                          <a:gd name="T9" fmla="*/ 0 h 152"/>
                          <a:gd name="T10" fmla="*/ 0 60000 65536"/>
                          <a:gd name="T11" fmla="*/ 0 60000 65536"/>
                          <a:gd name="T12" fmla="*/ 0 60000 65536"/>
                          <a:gd name="T13" fmla="*/ 0 60000 65536"/>
                          <a:gd name="T14" fmla="*/ 0 60000 65536"/>
                          <a:gd name="T15" fmla="*/ 0 w 57"/>
                          <a:gd name="T16" fmla="*/ 0 h 152"/>
                          <a:gd name="T17" fmla="*/ 57 w 57"/>
                          <a:gd name="T18" fmla="*/ 152 h 152"/>
                        </a:gdLst>
                        <a:ahLst/>
                        <a:cxnLst>
                          <a:cxn ang="T10">
                            <a:pos x="T0" y="T1"/>
                          </a:cxn>
                          <a:cxn ang="T11">
                            <a:pos x="T2" y="T3"/>
                          </a:cxn>
                          <a:cxn ang="T12">
                            <a:pos x="T4" y="T5"/>
                          </a:cxn>
                          <a:cxn ang="T13">
                            <a:pos x="T6" y="T7"/>
                          </a:cxn>
                          <a:cxn ang="T14">
                            <a:pos x="T8" y="T9"/>
                          </a:cxn>
                        </a:cxnLst>
                        <a:rect l="T15" t="T16" r="T17" b="T18"/>
                        <a:pathLst>
                          <a:path w="57" h="152">
                            <a:moveTo>
                              <a:pt x="0" y="0"/>
                            </a:moveTo>
                            <a:lnTo>
                              <a:pt x="57" y="55"/>
                            </a:lnTo>
                            <a:lnTo>
                              <a:pt x="57" y="152"/>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8237" name="Rectangle 364"/>
                      <p:cNvSpPr>
                        <a:spLocks noChangeArrowheads="1"/>
                      </p:cNvSpPr>
                      <p:nvPr/>
                    </p:nvSpPr>
                    <p:spPr bwMode="auto">
                      <a:xfrm>
                        <a:off x="2427" y="2294"/>
                        <a:ext cx="405" cy="97"/>
                      </a:xfrm>
                      <a:prstGeom prst="rect">
                        <a:avLst/>
                      </a:prstGeom>
                      <a:solidFill>
                        <a:srgbClr val="CDE6FF"/>
                      </a:solidFill>
                      <a:ln w="4763">
                        <a:solidFill>
                          <a:schemeClr val="bg2"/>
                        </a:solidFill>
                        <a:miter lim="800000"/>
                        <a:headEnd/>
                        <a:tailEnd/>
                      </a:ln>
                    </p:spPr>
                    <p:txBody>
                      <a:bodyPr/>
                      <a:lstStyle/>
                      <a:p>
                        <a:endParaRPr lang="en-US"/>
                      </a:p>
                    </p:txBody>
                  </p:sp>
                  <p:sp>
                    <p:nvSpPr>
                      <p:cNvPr id="48238" name="Freeform 365"/>
                      <p:cNvSpPr>
                        <a:spLocks/>
                      </p:cNvSpPr>
                      <p:nvPr/>
                    </p:nvSpPr>
                    <p:spPr bwMode="auto">
                      <a:xfrm>
                        <a:off x="2370" y="2239"/>
                        <a:ext cx="462" cy="55"/>
                      </a:xfrm>
                      <a:custGeom>
                        <a:avLst/>
                        <a:gdLst>
                          <a:gd name="T0" fmla="*/ 405 w 462"/>
                          <a:gd name="T1" fmla="*/ 0 h 55"/>
                          <a:gd name="T2" fmla="*/ 0 w 462"/>
                          <a:gd name="T3" fmla="*/ 0 h 55"/>
                          <a:gd name="T4" fmla="*/ 57 w 462"/>
                          <a:gd name="T5" fmla="*/ 55 h 55"/>
                          <a:gd name="T6" fmla="*/ 462 w 462"/>
                          <a:gd name="T7" fmla="*/ 55 h 55"/>
                          <a:gd name="T8" fmla="*/ 405 w 462"/>
                          <a:gd name="T9" fmla="*/ 0 h 55"/>
                          <a:gd name="T10" fmla="*/ 0 60000 65536"/>
                          <a:gd name="T11" fmla="*/ 0 60000 65536"/>
                          <a:gd name="T12" fmla="*/ 0 60000 65536"/>
                          <a:gd name="T13" fmla="*/ 0 60000 65536"/>
                          <a:gd name="T14" fmla="*/ 0 60000 65536"/>
                          <a:gd name="T15" fmla="*/ 0 w 462"/>
                          <a:gd name="T16" fmla="*/ 0 h 55"/>
                          <a:gd name="T17" fmla="*/ 462 w 462"/>
                          <a:gd name="T18" fmla="*/ 55 h 55"/>
                        </a:gdLst>
                        <a:ahLst/>
                        <a:cxnLst>
                          <a:cxn ang="T10">
                            <a:pos x="T0" y="T1"/>
                          </a:cxn>
                          <a:cxn ang="T11">
                            <a:pos x="T2" y="T3"/>
                          </a:cxn>
                          <a:cxn ang="T12">
                            <a:pos x="T4" y="T5"/>
                          </a:cxn>
                          <a:cxn ang="T13">
                            <a:pos x="T6" y="T7"/>
                          </a:cxn>
                          <a:cxn ang="T14">
                            <a:pos x="T8" y="T9"/>
                          </a:cxn>
                        </a:cxnLst>
                        <a:rect l="T15" t="T16" r="T17" b="T18"/>
                        <a:pathLst>
                          <a:path w="462" h="55">
                            <a:moveTo>
                              <a:pt x="405" y="0"/>
                            </a:moveTo>
                            <a:lnTo>
                              <a:pt x="0" y="0"/>
                            </a:lnTo>
                            <a:lnTo>
                              <a:pt x="57" y="55"/>
                            </a:lnTo>
                            <a:lnTo>
                              <a:pt x="462" y="55"/>
                            </a:lnTo>
                            <a:lnTo>
                              <a:pt x="405" y="0"/>
                            </a:lnTo>
                            <a:close/>
                          </a:path>
                        </a:pathLst>
                      </a:custGeom>
                      <a:solidFill>
                        <a:srgbClr val="CDE6FF"/>
                      </a:solidFill>
                      <a:ln w="4763">
                        <a:solidFill>
                          <a:schemeClr val="bg2"/>
                        </a:solidFill>
                        <a:round/>
                        <a:headEnd/>
                        <a:tailEnd/>
                      </a:ln>
                    </p:spPr>
                    <p:txBody>
                      <a:bodyPr/>
                      <a:lstStyle/>
                      <a:p>
                        <a:endParaRPr lang="en-US"/>
                      </a:p>
                    </p:txBody>
                  </p:sp>
                </p:grpSp>
                <p:grpSp>
                  <p:nvGrpSpPr>
                    <p:cNvPr id="48232" name="Group 366"/>
                    <p:cNvGrpSpPr>
                      <a:grpSpLocks/>
                    </p:cNvGrpSpPr>
                    <p:nvPr/>
                  </p:nvGrpSpPr>
                  <p:grpSpPr bwMode="auto">
                    <a:xfrm>
                      <a:off x="2021" y="2236"/>
                      <a:ext cx="396" cy="155"/>
                      <a:chOff x="2021" y="2236"/>
                      <a:chExt cx="396" cy="155"/>
                    </a:xfrm>
                  </p:grpSpPr>
                  <p:sp>
                    <p:nvSpPr>
                      <p:cNvPr id="48233" name="Freeform 367"/>
                      <p:cNvSpPr>
                        <a:spLocks/>
                      </p:cNvSpPr>
                      <p:nvPr/>
                    </p:nvSpPr>
                    <p:spPr bwMode="auto">
                      <a:xfrm>
                        <a:off x="2021" y="2236"/>
                        <a:ext cx="59" cy="155"/>
                      </a:xfrm>
                      <a:custGeom>
                        <a:avLst/>
                        <a:gdLst>
                          <a:gd name="T0" fmla="*/ 0 w 59"/>
                          <a:gd name="T1" fmla="*/ 0 h 155"/>
                          <a:gd name="T2" fmla="*/ 59 w 59"/>
                          <a:gd name="T3" fmla="*/ 58 h 155"/>
                          <a:gd name="T4" fmla="*/ 59 w 59"/>
                          <a:gd name="T5" fmla="*/ 155 h 155"/>
                          <a:gd name="T6" fmla="*/ 0 w 59"/>
                          <a:gd name="T7" fmla="*/ 97 h 155"/>
                          <a:gd name="T8" fmla="*/ 0 w 59"/>
                          <a:gd name="T9" fmla="*/ 0 h 155"/>
                          <a:gd name="T10" fmla="*/ 0 60000 65536"/>
                          <a:gd name="T11" fmla="*/ 0 60000 65536"/>
                          <a:gd name="T12" fmla="*/ 0 60000 65536"/>
                          <a:gd name="T13" fmla="*/ 0 60000 65536"/>
                          <a:gd name="T14" fmla="*/ 0 60000 65536"/>
                          <a:gd name="T15" fmla="*/ 0 w 59"/>
                          <a:gd name="T16" fmla="*/ 0 h 155"/>
                          <a:gd name="T17" fmla="*/ 59 w 59"/>
                          <a:gd name="T18" fmla="*/ 155 h 155"/>
                        </a:gdLst>
                        <a:ahLst/>
                        <a:cxnLst>
                          <a:cxn ang="T10">
                            <a:pos x="T0" y="T1"/>
                          </a:cxn>
                          <a:cxn ang="T11">
                            <a:pos x="T2" y="T3"/>
                          </a:cxn>
                          <a:cxn ang="T12">
                            <a:pos x="T4" y="T5"/>
                          </a:cxn>
                          <a:cxn ang="T13">
                            <a:pos x="T6" y="T7"/>
                          </a:cxn>
                          <a:cxn ang="T14">
                            <a:pos x="T8" y="T9"/>
                          </a:cxn>
                        </a:cxnLst>
                        <a:rect l="T15" t="T16" r="T17" b="T18"/>
                        <a:pathLst>
                          <a:path w="59" h="155">
                            <a:moveTo>
                              <a:pt x="0" y="0"/>
                            </a:moveTo>
                            <a:lnTo>
                              <a:pt x="59" y="58"/>
                            </a:lnTo>
                            <a:lnTo>
                              <a:pt x="59" y="15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8234" name="Rectangle 368"/>
                      <p:cNvSpPr>
                        <a:spLocks noChangeArrowheads="1"/>
                      </p:cNvSpPr>
                      <p:nvPr/>
                    </p:nvSpPr>
                    <p:spPr bwMode="auto">
                      <a:xfrm>
                        <a:off x="2080" y="2294"/>
                        <a:ext cx="337" cy="97"/>
                      </a:xfrm>
                      <a:prstGeom prst="rect">
                        <a:avLst/>
                      </a:prstGeom>
                      <a:solidFill>
                        <a:srgbClr val="CDE6FF"/>
                      </a:solidFill>
                      <a:ln w="4763">
                        <a:solidFill>
                          <a:schemeClr val="bg2"/>
                        </a:solidFill>
                        <a:miter lim="800000"/>
                        <a:headEnd/>
                        <a:tailEnd/>
                      </a:ln>
                    </p:spPr>
                    <p:txBody>
                      <a:bodyPr/>
                      <a:lstStyle/>
                      <a:p>
                        <a:endParaRPr lang="en-US"/>
                      </a:p>
                    </p:txBody>
                  </p:sp>
                  <p:sp>
                    <p:nvSpPr>
                      <p:cNvPr id="48235" name="Freeform 369"/>
                      <p:cNvSpPr>
                        <a:spLocks/>
                      </p:cNvSpPr>
                      <p:nvPr/>
                    </p:nvSpPr>
                    <p:spPr bwMode="auto">
                      <a:xfrm>
                        <a:off x="2021" y="2236"/>
                        <a:ext cx="396" cy="58"/>
                      </a:xfrm>
                      <a:custGeom>
                        <a:avLst/>
                        <a:gdLst>
                          <a:gd name="T0" fmla="*/ 336 w 396"/>
                          <a:gd name="T1" fmla="*/ 0 h 58"/>
                          <a:gd name="T2" fmla="*/ 0 w 396"/>
                          <a:gd name="T3" fmla="*/ 0 h 58"/>
                          <a:gd name="T4" fmla="*/ 59 w 396"/>
                          <a:gd name="T5" fmla="*/ 58 h 58"/>
                          <a:gd name="T6" fmla="*/ 396 w 396"/>
                          <a:gd name="T7" fmla="*/ 58 h 58"/>
                          <a:gd name="T8" fmla="*/ 336 w 396"/>
                          <a:gd name="T9" fmla="*/ 0 h 58"/>
                          <a:gd name="T10" fmla="*/ 0 60000 65536"/>
                          <a:gd name="T11" fmla="*/ 0 60000 65536"/>
                          <a:gd name="T12" fmla="*/ 0 60000 65536"/>
                          <a:gd name="T13" fmla="*/ 0 60000 65536"/>
                          <a:gd name="T14" fmla="*/ 0 60000 65536"/>
                          <a:gd name="T15" fmla="*/ 0 w 396"/>
                          <a:gd name="T16" fmla="*/ 0 h 58"/>
                          <a:gd name="T17" fmla="*/ 396 w 396"/>
                          <a:gd name="T18" fmla="*/ 58 h 58"/>
                        </a:gdLst>
                        <a:ahLst/>
                        <a:cxnLst>
                          <a:cxn ang="T10">
                            <a:pos x="T0" y="T1"/>
                          </a:cxn>
                          <a:cxn ang="T11">
                            <a:pos x="T2" y="T3"/>
                          </a:cxn>
                          <a:cxn ang="T12">
                            <a:pos x="T4" y="T5"/>
                          </a:cxn>
                          <a:cxn ang="T13">
                            <a:pos x="T6" y="T7"/>
                          </a:cxn>
                          <a:cxn ang="T14">
                            <a:pos x="T8" y="T9"/>
                          </a:cxn>
                        </a:cxnLst>
                        <a:rect l="T15" t="T16" r="T17" b="T18"/>
                        <a:pathLst>
                          <a:path w="396" h="58">
                            <a:moveTo>
                              <a:pt x="336" y="0"/>
                            </a:moveTo>
                            <a:lnTo>
                              <a:pt x="0" y="0"/>
                            </a:lnTo>
                            <a:lnTo>
                              <a:pt x="59" y="58"/>
                            </a:lnTo>
                            <a:lnTo>
                              <a:pt x="396" y="58"/>
                            </a:lnTo>
                            <a:lnTo>
                              <a:pt x="336" y="0"/>
                            </a:lnTo>
                            <a:close/>
                          </a:path>
                        </a:pathLst>
                      </a:custGeom>
                      <a:solidFill>
                        <a:srgbClr val="CDE6FF"/>
                      </a:solidFill>
                      <a:ln w="4763">
                        <a:solidFill>
                          <a:schemeClr val="bg2"/>
                        </a:solidFill>
                        <a:round/>
                        <a:headEnd/>
                        <a:tailEnd/>
                      </a:ln>
                    </p:spPr>
                    <p:txBody>
                      <a:bodyPr/>
                      <a:lstStyle/>
                      <a:p>
                        <a:endParaRPr lang="en-US"/>
                      </a:p>
                    </p:txBody>
                  </p:sp>
                </p:grpSp>
              </p:grpSp>
              <p:sp>
                <p:nvSpPr>
                  <p:cNvPr id="48182" name="Line 370"/>
                  <p:cNvSpPr>
                    <a:spLocks noChangeShapeType="1"/>
                  </p:cNvSpPr>
                  <p:nvPr/>
                </p:nvSpPr>
                <p:spPr bwMode="auto">
                  <a:xfrm flipV="1">
                    <a:off x="1829" y="1959"/>
                    <a:ext cx="700" cy="81"/>
                  </a:xfrm>
                  <a:prstGeom prst="line">
                    <a:avLst/>
                  </a:prstGeom>
                  <a:noFill/>
                  <a:ln w="3175">
                    <a:solidFill>
                      <a:schemeClr val="bg2"/>
                    </a:solidFill>
                    <a:round/>
                    <a:headEnd/>
                    <a:tailEnd/>
                  </a:ln>
                </p:spPr>
                <p:txBody>
                  <a:bodyPr/>
                  <a:lstStyle/>
                  <a:p>
                    <a:endParaRPr lang="en-US"/>
                  </a:p>
                </p:txBody>
              </p:sp>
              <p:sp>
                <p:nvSpPr>
                  <p:cNvPr id="48183" name="Line 371"/>
                  <p:cNvSpPr>
                    <a:spLocks noChangeShapeType="1"/>
                  </p:cNvSpPr>
                  <p:nvPr/>
                </p:nvSpPr>
                <p:spPr bwMode="auto">
                  <a:xfrm flipH="1" flipV="1">
                    <a:off x="1752" y="1962"/>
                    <a:ext cx="861" cy="78"/>
                  </a:xfrm>
                  <a:prstGeom prst="line">
                    <a:avLst/>
                  </a:prstGeom>
                  <a:noFill/>
                  <a:ln w="3175">
                    <a:solidFill>
                      <a:schemeClr val="bg2"/>
                    </a:solidFill>
                    <a:round/>
                    <a:headEnd/>
                    <a:tailEnd/>
                  </a:ln>
                </p:spPr>
                <p:txBody>
                  <a:bodyPr/>
                  <a:lstStyle/>
                  <a:p>
                    <a:endParaRPr lang="en-US"/>
                  </a:p>
                </p:txBody>
              </p:sp>
              <p:sp>
                <p:nvSpPr>
                  <p:cNvPr id="48184" name="Oval 372"/>
                  <p:cNvSpPr>
                    <a:spLocks noChangeArrowheads="1"/>
                  </p:cNvSpPr>
                  <p:nvPr/>
                </p:nvSpPr>
                <p:spPr bwMode="auto">
                  <a:xfrm>
                    <a:off x="2114" y="1981"/>
                    <a:ext cx="127" cy="38"/>
                  </a:xfrm>
                  <a:prstGeom prst="ellipse">
                    <a:avLst/>
                  </a:prstGeom>
                  <a:solidFill>
                    <a:srgbClr val="CDE6FF"/>
                  </a:solidFill>
                  <a:ln w="3175">
                    <a:solidFill>
                      <a:schemeClr val="bg2"/>
                    </a:solidFill>
                    <a:round/>
                    <a:headEnd/>
                    <a:tailEnd/>
                  </a:ln>
                </p:spPr>
                <p:txBody>
                  <a:bodyPr/>
                  <a:lstStyle/>
                  <a:p>
                    <a:endParaRPr lang="en-US"/>
                  </a:p>
                </p:txBody>
              </p:sp>
              <p:sp>
                <p:nvSpPr>
                  <p:cNvPr id="48185" name="Line 373"/>
                  <p:cNvSpPr>
                    <a:spLocks noChangeShapeType="1"/>
                  </p:cNvSpPr>
                  <p:nvPr/>
                </p:nvSpPr>
                <p:spPr bwMode="auto">
                  <a:xfrm>
                    <a:off x="2608" y="2002"/>
                    <a:ext cx="311" cy="1"/>
                  </a:xfrm>
                  <a:prstGeom prst="line">
                    <a:avLst/>
                  </a:prstGeom>
                  <a:noFill/>
                  <a:ln w="3175">
                    <a:solidFill>
                      <a:schemeClr val="bg2"/>
                    </a:solidFill>
                    <a:round/>
                    <a:headEnd/>
                    <a:tailEnd/>
                  </a:ln>
                </p:spPr>
                <p:txBody>
                  <a:bodyPr/>
                  <a:lstStyle/>
                  <a:p>
                    <a:endParaRPr lang="en-US"/>
                  </a:p>
                </p:txBody>
              </p:sp>
              <p:sp>
                <p:nvSpPr>
                  <p:cNvPr id="48186" name="Line 374"/>
                  <p:cNvSpPr>
                    <a:spLocks noChangeShapeType="1"/>
                  </p:cNvSpPr>
                  <p:nvPr/>
                </p:nvSpPr>
                <p:spPr bwMode="auto">
                  <a:xfrm flipH="1" flipV="1">
                    <a:off x="2717" y="1959"/>
                    <a:ext cx="81" cy="82"/>
                  </a:xfrm>
                  <a:prstGeom prst="line">
                    <a:avLst/>
                  </a:prstGeom>
                  <a:noFill/>
                  <a:ln w="3175">
                    <a:solidFill>
                      <a:schemeClr val="bg2"/>
                    </a:solidFill>
                    <a:round/>
                    <a:headEnd/>
                    <a:tailEnd/>
                  </a:ln>
                </p:spPr>
                <p:txBody>
                  <a:bodyPr/>
                  <a:lstStyle/>
                  <a:p>
                    <a:endParaRPr lang="en-US"/>
                  </a:p>
                </p:txBody>
              </p:sp>
              <p:sp>
                <p:nvSpPr>
                  <p:cNvPr id="48187" name="Line 375"/>
                  <p:cNvSpPr>
                    <a:spLocks noChangeShapeType="1"/>
                  </p:cNvSpPr>
                  <p:nvPr/>
                </p:nvSpPr>
                <p:spPr bwMode="auto">
                  <a:xfrm>
                    <a:off x="2801" y="2041"/>
                    <a:ext cx="1" cy="97"/>
                  </a:xfrm>
                  <a:prstGeom prst="line">
                    <a:avLst/>
                  </a:prstGeom>
                  <a:noFill/>
                  <a:ln w="3175">
                    <a:solidFill>
                      <a:schemeClr val="bg2"/>
                    </a:solidFill>
                    <a:round/>
                    <a:headEnd/>
                    <a:tailEnd/>
                  </a:ln>
                </p:spPr>
                <p:txBody>
                  <a:bodyPr/>
                  <a:lstStyle/>
                  <a:p>
                    <a:endParaRPr lang="en-US"/>
                  </a:p>
                </p:txBody>
              </p:sp>
              <p:sp>
                <p:nvSpPr>
                  <p:cNvPr id="48188" name="Line 376"/>
                  <p:cNvSpPr>
                    <a:spLocks noChangeShapeType="1"/>
                  </p:cNvSpPr>
                  <p:nvPr/>
                </p:nvSpPr>
                <p:spPr bwMode="auto">
                  <a:xfrm flipV="1">
                    <a:off x="1897" y="2108"/>
                    <a:ext cx="1" cy="94"/>
                  </a:xfrm>
                  <a:prstGeom prst="line">
                    <a:avLst/>
                  </a:prstGeom>
                  <a:noFill/>
                  <a:ln w="3175">
                    <a:solidFill>
                      <a:schemeClr val="bg2"/>
                    </a:solidFill>
                    <a:round/>
                    <a:headEnd/>
                    <a:tailEnd/>
                  </a:ln>
                </p:spPr>
                <p:txBody>
                  <a:bodyPr/>
                  <a:lstStyle/>
                  <a:p>
                    <a:endParaRPr lang="en-US"/>
                  </a:p>
                </p:txBody>
              </p:sp>
              <p:sp>
                <p:nvSpPr>
                  <p:cNvPr id="48189" name="Line 377"/>
                  <p:cNvSpPr>
                    <a:spLocks noChangeShapeType="1"/>
                  </p:cNvSpPr>
                  <p:nvPr/>
                </p:nvSpPr>
                <p:spPr bwMode="auto">
                  <a:xfrm flipV="1">
                    <a:off x="1956" y="2168"/>
                    <a:ext cx="1" cy="93"/>
                  </a:xfrm>
                  <a:prstGeom prst="line">
                    <a:avLst/>
                  </a:prstGeom>
                  <a:noFill/>
                  <a:ln w="3175">
                    <a:solidFill>
                      <a:schemeClr val="bg2"/>
                    </a:solidFill>
                    <a:round/>
                    <a:headEnd/>
                    <a:tailEnd/>
                  </a:ln>
                </p:spPr>
                <p:txBody>
                  <a:bodyPr/>
                  <a:lstStyle/>
                  <a:p>
                    <a:endParaRPr lang="en-US"/>
                  </a:p>
                </p:txBody>
              </p:sp>
              <p:sp>
                <p:nvSpPr>
                  <p:cNvPr id="48190" name="Line 378"/>
                  <p:cNvSpPr>
                    <a:spLocks noChangeShapeType="1"/>
                  </p:cNvSpPr>
                  <p:nvPr/>
                </p:nvSpPr>
                <p:spPr bwMode="auto">
                  <a:xfrm>
                    <a:off x="1897" y="2108"/>
                    <a:ext cx="96" cy="1"/>
                  </a:xfrm>
                  <a:prstGeom prst="line">
                    <a:avLst/>
                  </a:prstGeom>
                  <a:noFill/>
                  <a:ln w="3175">
                    <a:solidFill>
                      <a:schemeClr val="bg2"/>
                    </a:solidFill>
                    <a:round/>
                    <a:headEnd/>
                    <a:tailEnd/>
                  </a:ln>
                </p:spPr>
                <p:txBody>
                  <a:bodyPr/>
                  <a:lstStyle/>
                  <a:p>
                    <a:endParaRPr lang="en-US"/>
                  </a:p>
                </p:txBody>
              </p:sp>
              <p:sp>
                <p:nvSpPr>
                  <p:cNvPr id="48191" name="Line 379"/>
                  <p:cNvSpPr>
                    <a:spLocks noChangeShapeType="1"/>
                  </p:cNvSpPr>
                  <p:nvPr/>
                </p:nvSpPr>
                <p:spPr bwMode="auto">
                  <a:xfrm>
                    <a:off x="1956" y="2168"/>
                    <a:ext cx="100" cy="1"/>
                  </a:xfrm>
                  <a:prstGeom prst="line">
                    <a:avLst/>
                  </a:prstGeom>
                  <a:noFill/>
                  <a:ln w="3175">
                    <a:solidFill>
                      <a:schemeClr val="bg2"/>
                    </a:solidFill>
                    <a:round/>
                    <a:headEnd/>
                    <a:tailEnd/>
                  </a:ln>
                </p:spPr>
                <p:txBody>
                  <a:bodyPr/>
                  <a:lstStyle/>
                  <a:p>
                    <a:endParaRPr lang="en-US"/>
                  </a:p>
                </p:txBody>
              </p:sp>
              <p:sp>
                <p:nvSpPr>
                  <p:cNvPr id="48192" name="Freeform 380"/>
                  <p:cNvSpPr>
                    <a:spLocks/>
                  </p:cNvSpPr>
                  <p:nvPr/>
                </p:nvSpPr>
                <p:spPr bwMode="auto">
                  <a:xfrm>
                    <a:off x="2359" y="2134"/>
                    <a:ext cx="100" cy="92"/>
                  </a:xfrm>
                  <a:custGeom>
                    <a:avLst/>
                    <a:gdLst>
                      <a:gd name="T0" fmla="*/ 0 w 100"/>
                      <a:gd name="T1" fmla="*/ 92 h 92"/>
                      <a:gd name="T2" fmla="*/ 0 w 100"/>
                      <a:gd name="T3" fmla="*/ 0 h 92"/>
                      <a:gd name="T4" fmla="*/ 100 w 100"/>
                      <a:gd name="T5" fmla="*/ 0 h 92"/>
                      <a:gd name="T6" fmla="*/ 0 60000 65536"/>
                      <a:gd name="T7" fmla="*/ 0 60000 65536"/>
                      <a:gd name="T8" fmla="*/ 0 60000 65536"/>
                      <a:gd name="T9" fmla="*/ 0 w 100"/>
                      <a:gd name="T10" fmla="*/ 0 h 92"/>
                      <a:gd name="T11" fmla="*/ 100 w 100"/>
                      <a:gd name="T12" fmla="*/ 92 h 92"/>
                    </a:gdLst>
                    <a:ahLst/>
                    <a:cxnLst>
                      <a:cxn ang="T6">
                        <a:pos x="T0" y="T1"/>
                      </a:cxn>
                      <a:cxn ang="T7">
                        <a:pos x="T2" y="T3"/>
                      </a:cxn>
                      <a:cxn ang="T8">
                        <a:pos x="T4" y="T5"/>
                      </a:cxn>
                    </a:cxnLst>
                    <a:rect l="T9" t="T10" r="T11" b="T12"/>
                    <a:pathLst>
                      <a:path w="100" h="92">
                        <a:moveTo>
                          <a:pt x="0" y="92"/>
                        </a:moveTo>
                        <a:lnTo>
                          <a:pt x="0" y="0"/>
                        </a:lnTo>
                        <a:lnTo>
                          <a:pt x="100" y="0"/>
                        </a:lnTo>
                      </a:path>
                    </a:pathLst>
                  </a:custGeom>
                  <a:noFill/>
                  <a:ln w="3175">
                    <a:solidFill>
                      <a:schemeClr val="bg2"/>
                    </a:solidFill>
                    <a:round/>
                    <a:headEnd/>
                    <a:tailEnd/>
                  </a:ln>
                </p:spPr>
                <p:txBody>
                  <a:bodyPr/>
                  <a:lstStyle/>
                  <a:p>
                    <a:endParaRPr lang="en-US"/>
                  </a:p>
                </p:txBody>
              </p:sp>
              <p:sp>
                <p:nvSpPr>
                  <p:cNvPr id="48193" name="Line 381"/>
                  <p:cNvSpPr>
                    <a:spLocks noChangeShapeType="1"/>
                  </p:cNvSpPr>
                  <p:nvPr/>
                </p:nvSpPr>
                <p:spPr bwMode="auto">
                  <a:xfrm flipV="1">
                    <a:off x="2150" y="2295"/>
                    <a:ext cx="1" cy="94"/>
                  </a:xfrm>
                  <a:prstGeom prst="line">
                    <a:avLst/>
                  </a:prstGeom>
                  <a:noFill/>
                  <a:ln w="4763">
                    <a:solidFill>
                      <a:schemeClr val="bg2"/>
                    </a:solidFill>
                    <a:round/>
                    <a:headEnd/>
                    <a:tailEnd/>
                  </a:ln>
                </p:spPr>
                <p:txBody>
                  <a:bodyPr/>
                  <a:lstStyle/>
                  <a:p>
                    <a:endParaRPr lang="en-US"/>
                  </a:p>
                </p:txBody>
              </p:sp>
              <p:sp>
                <p:nvSpPr>
                  <p:cNvPr id="48194" name="Line 382"/>
                  <p:cNvSpPr>
                    <a:spLocks noChangeShapeType="1"/>
                  </p:cNvSpPr>
                  <p:nvPr/>
                </p:nvSpPr>
                <p:spPr bwMode="auto">
                  <a:xfrm flipV="1">
                    <a:off x="2341" y="2295"/>
                    <a:ext cx="1" cy="94"/>
                  </a:xfrm>
                  <a:prstGeom prst="line">
                    <a:avLst/>
                  </a:prstGeom>
                  <a:noFill/>
                  <a:ln w="4763">
                    <a:solidFill>
                      <a:schemeClr val="bg2"/>
                    </a:solidFill>
                    <a:round/>
                    <a:headEnd/>
                    <a:tailEnd/>
                  </a:ln>
                </p:spPr>
                <p:txBody>
                  <a:bodyPr/>
                  <a:lstStyle/>
                  <a:p>
                    <a:endParaRPr lang="en-US"/>
                  </a:p>
                </p:txBody>
              </p:sp>
              <p:sp>
                <p:nvSpPr>
                  <p:cNvPr id="48195" name="Line 383"/>
                  <p:cNvSpPr>
                    <a:spLocks noChangeShapeType="1"/>
                  </p:cNvSpPr>
                  <p:nvPr/>
                </p:nvSpPr>
                <p:spPr bwMode="auto">
                  <a:xfrm flipV="1">
                    <a:off x="2150" y="2239"/>
                    <a:ext cx="60" cy="56"/>
                  </a:xfrm>
                  <a:prstGeom prst="line">
                    <a:avLst/>
                  </a:prstGeom>
                  <a:noFill/>
                  <a:ln w="4763">
                    <a:solidFill>
                      <a:schemeClr val="bg2"/>
                    </a:solidFill>
                    <a:round/>
                    <a:headEnd/>
                    <a:tailEnd/>
                  </a:ln>
                </p:spPr>
                <p:txBody>
                  <a:bodyPr/>
                  <a:lstStyle/>
                  <a:p>
                    <a:endParaRPr lang="en-US"/>
                  </a:p>
                </p:txBody>
              </p:sp>
              <p:sp>
                <p:nvSpPr>
                  <p:cNvPr id="48196" name="Line 384"/>
                  <p:cNvSpPr>
                    <a:spLocks noChangeShapeType="1"/>
                  </p:cNvSpPr>
                  <p:nvPr/>
                </p:nvSpPr>
                <p:spPr bwMode="auto">
                  <a:xfrm flipH="1" flipV="1">
                    <a:off x="2208" y="2239"/>
                    <a:ext cx="133" cy="56"/>
                  </a:xfrm>
                  <a:prstGeom prst="line">
                    <a:avLst/>
                  </a:prstGeom>
                  <a:noFill/>
                  <a:ln w="4763">
                    <a:solidFill>
                      <a:schemeClr val="bg2"/>
                    </a:solidFill>
                    <a:round/>
                    <a:headEnd/>
                    <a:tailEnd/>
                  </a:ln>
                </p:spPr>
                <p:txBody>
                  <a:bodyPr/>
                  <a:lstStyle/>
                  <a:p>
                    <a:endParaRPr lang="en-US"/>
                  </a:p>
                </p:txBody>
              </p:sp>
              <p:sp>
                <p:nvSpPr>
                  <p:cNvPr id="48197" name="Line 385"/>
                  <p:cNvSpPr>
                    <a:spLocks noChangeShapeType="1"/>
                  </p:cNvSpPr>
                  <p:nvPr/>
                </p:nvSpPr>
                <p:spPr bwMode="auto">
                  <a:xfrm flipV="1">
                    <a:off x="2539" y="2295"/>
                    <a:ext cx="1" cy="94"/>
                  </a:xfrm>
                  <a:prstGeom prst="line">
                    <a:avLst/>
                  </a:prstGeom>
                  <a:noFill/>
                  <a:ln w="4763">
                    <a:solidFill>
                      <a:schemeClr val="bg2"/>
                    </a:solidFill>
                    <a:round/>
                    <a:headEnd/>
                    <a:tailEnd/>
                  </a:ln>
                </p:spPr>
                <p:txBody>
                  <a:bodyPr/>
                  <a:lstStyle/>
                  <a:p>
                    <a:endParaRPr lang="en-US"/>
                  </a:p>
                </p:txBody>
              </p:sp>
              <p:sp>
                <p:nvSpPr>
                  <p:cNvPr id="48198" name="Line 386"/>
                  <p:cNvSpPr>
                    <a:spLocks noChangeShapeType="1"/>
                  </p:cNvSpPr>
                  <p:nvPr/>
                </p:nvSpPr>
                <p:spPr bwMode="auto">
                  <a:xfrm flipV="1">
                    <a:off x="2720" y="2295"/>
                    <a:ext cx="1" cy="94"/>
                  </a:xfrm>
                  <a:prstGeom prst="line">
                    <a:avLst/>
                  </a:prstGeom>
                  <a:noFill/>
                  <a:ln w="4763">
                    <a:solidFill>
                      <a:schemeClr val="bg2"/>
                    </a:solidFill>
                    <a:round/>
                    <a:headEnd/>
                    <a:tailEnd/>
                  </a:ln>
                </p:spPr>
                <p:txBody>
                  <a:bodyPr/>
                  <a:lstStyle/>
                  <a:p>
                    <a:endParaRPr lang="en-US"/>
                  </a:p>
                </p:txBody>
              </p:sp>
              <p:sp>
                <p:nvSpPr>
                  <p:cNvPr id="48199" name="Line 387"/>
                  <p:cNvSpPr>
                    <a:spLocks noChangeShapeType="1"/>
                  </p:cNvSpPr>
                  <p:nvPr/>
                </p:nvSpPr>
                <p:spPr bwMode="auto">
                  <a:xfrm flipV="1">
                    <a:off x="2846" y="2211"/>
                    <a:ext cx="135" cy="84"/>
                  </a:xfrm>
                  <a:prstGeom prst="line">
                    <a:avLst/>
                  </a:prstGeom>
                  <a:noFill/>
                  <a:ln w="4763">
                    <a:solidFill>
                      <a:schemeClr val="bg2"/>
                    </a:solidFill>
                    <a:round/>
                    <a:headEnd/>
                    <a:tailEnd/>
                  </a:ln>
                </p:spPr>
                <p:txBody>
                  <a:bodyPr/>
                  <a:lstStyle/>
                  <a:p>
                    <a:endParaRPr lang="en-US"/>
                  </a:p>
                </p:txBody>
              </p:sp>
              <p:sp>
                <p:nvSpPr>
                  <p:cNvPr id="48200" name="Line 388"/>
                  <p:cNvSpPr>
                    <a:spLocks noChangeShapeType="1"/>
                  </p:cNvSpPr>
                  <p:nvPr/>
                </p:nvSpPr>
                <p:spPr bwMode="auto">
                  <a:xfrm flipV="1">
                    <a:off x="3183" y="2295"/>
                    <a:ext cx="1" cy="94"/>
                  </a:xfrm>
                  <a:prstGeom prst="line">
                    <a:avLst/>
                  </a:prstGeom>
                  <a:noFill/>
                  <a:ln w="4763">
                    <a:solidFill>
                      <a:schemeClr val="bg2"/>
                    </a:solidFill>
                    <a:round/>
                    <a:headEnd/>
                    <a:tailEnd/>
                  </a:ln>
                </p:spPr>
                <p:txBody>
                  <a:bodyPr/>
                  <a:lstStyle/>
                  <a:p>
                    <a:endParaRPr lang="en-US"/>
                  </a:p>
                </p:txBody>
              </p:sp>
              <p:sp>
                <p:nvSpPr>
                  <p:cNvPr id="48201" name="Line 389"/>
                  <p:cNvSpPr>
                    <a:spLocks noChangeShapeType="1"/>
                  </p:cNvSpPr>
                  <p:nvPr/>
                </p:nvSpPr>
                <p:spPr bwMode="auto">
                  <a:xfrm flipV="1">
                    <a:off x="3367" y="2295"/>
                    <a:ext cx="1" cy="94"/>
                  </a:xfrm>
                  <a:prstGeom prst="line">
                    <a:avLst/>
                  </a:prstGeom>
                  <a:noFill/>
                  <a:ln w="4763">
                    <a:solidFill>
                      <a:schemeClr val="bg2"/>
                    </a:solidFill>
                    <a:round/>
                    <a:headEnd/>
                    <a:tailEnd/>
                  </a:ln>
                </p:spPr>
                <p:txBody>
                  <a:bodyPr/>
                  <a:lstStyle/>
                  <a:p>
                    <a:endParaRPr lang="en-US"/>
                  </a:p>
                </p:txBody>
              </p:sp>
              <p:sp>
                <p:nvSpPr>
                  <p:cNvPr id="48202" name="Line 390"/>
                  <p:cNvSpPr>
                    <a:spLocks noChangeShapeType="1"/>
                  </p:cNvSpPr>
                  <p:nvPr/>
                </p:nvSpPr>
                <p:spPr bwMode="auto">
                  <a:xfrm flipV="1">
                    <a:off x="3524" y="2295"/>
                    <a:ext cx="1" cy="94"/>
                  </a:xfrm>
                  <a:prstGeom prst="line">
                    <a:avLst/>
                  </a:prstGeom>
                  <a:noFill/>
                  <a:ln w="4763">
                    <a:solidFill>
                      <a:schemeClr val="bg2"/>
                    </a:solidFill>
                    <a:round/>
                    <a:headEnd/>
                    <a:tailEnd/>
                  </a:ln>
                </p:spPr>
                <p:txBody>
                  <a:bodyPr/>
                  <a:lstStyle/>
                  <a:p>
                    <a:endParaRPr lang="en-US"/>
                  </a:p>
                </p:txBody>
              </p:sp>
              <p:sp>
                <p:nvSpPr>
                  <p:cNvPr id="48203" name="Line 391"/>
                  <p:cNvSpPr>
                    <a:spLocks noChangeShapeType="1"/>
                  </p:cNvSpPr>
                  <p:nvPr/>
                </p:nvSpPr>
                <p:spPr bwMode="auto">
                  <a:xfrm flipV="1">
                    <a:off x="3681" y="2295"/>
                    <a:ext cx="1" cy="94"/>
                  </a:xfrm>
                  <a:prstGeom prst="line">
                    <a:avLst/>
                  </a:prstGeom>
                  <a:noFill/>
                  <a:ln w="4763">
                    <a:solidFill>
                      <a:schemeClr val="bg2"/>
                    </a:solidFill>
                    <a:round/>
                    <a:headEnd/>
                    <a:tailEnd/>
                  </a:ln>
                </p:spPr>
                <p:txBody>
                  <a:bodyPr/>
                  <a:lstStyle/>
                  <a:p>
                    <a:endParaRPr lang="en-US"/>
                  </a:p>
                </p:txBody>
              </p:sp>
              <p:sp>
                <p:nvSpPr>
                  <p:cNvPr id="48204" name="Line 392"/>
                  <p:cNvSpPr>
                    <a:spLocks noChangeShapeType="1"/>
                  </p:cNvSpPr>
                  <p:nvPr/>
                </p:nvSpPr>
                <p:spPr bwMode="auto">
                  <a:xfrm>
                    <a:off x="2560" y="2142"/>
                    <a:ext cx="1" cy="82"/>
                  </a:xfrm>
                  <a:prstGeom prst="line">
                    <a:avLst/>
                  </a:prstGeom>
                  <a:noFill/>
                  <a:ln w="4763">
                    <a:solidFill>
                      <a:schemeClr val="bg2"/>
                    </a:solidFill>
                    <a:round/>
                    <a:headEnd/>
                    <a:tailEnd/>
                  </a:ln>
                </p:spPr>
                <p:txBody>
                  <a:bodyPr/>
                  <a:lstStyle/>
                  <a:p>
                    <a:endParaRPr lang="en-US"/>
                  </a:p>
                </p:txBody>
              </p:sp>
              <p:sp>
                <p:nvSpPr>
                  <p:cNvPr id="48205" name="Line 393"/>
                  <p:cNvSpPr>
                    <a:spLocks noChangeShapeType="1"/>
                  </p:cNvSpPr>
                  <p:nvPr/>
                </p:nvSpPr>
                <p:spPr bwMode="auto">
                  <a:xfrm flipV="1">
                    <a:off x="2560" y="2065"/>
                    <a:ext cx="27" cy="77"/>
                  </a:xfrm>
                  <a:prstGeom prst="line">
                    <a:avLst/>
                  </a:prstGeom>
                  <a:noFill/>
                  <a:ln w="4763">
                    <a:solidFill>
                      <a:schemeClr val="bg2"/>
                    </a:solidFill>
                    <a:round/>
                    <a:headEnd/>
                    <a:tailEnd/>
                  </a:ln>
                </p:spPr>
                <p:txBody>
                  <a:bodyPr/>
                  <a:lstStyle/>
                  <a:p>
                    <a:endParaRPr lang="en-US"/>
                  </a:p>
                </p:txBody>
              </p:sp>
              <p:sp>
                <p:nvSpPr>
                  <p:cNvPr id="48206" name="Line 394"/>
                  <p:cNvSpPr>
                    <a:spLocks noChangeShapeType="1"/>
                  </p:cNvSpPr>
                  <p:nvPr/>
                </p:nvSpPr>
                <p:spPr bwMode="auto">
                  <a:xfrm flipH="1" flipV="1">
                    <a:off x="2564" y="2137"/>
                    <a:ext cx="169" cy="74"/>
                  </a:xfrm>
                  <a:prstGeom prst="line">
                    <a:avLst/>
                  </a:prstGeom>
                  <a:noFill/>
                  <a:ln w="4763">
                    <a:solidFill>
                      <a:schemeClr val="bg2"/>
                    </a:solidFill>
                    <a:round/>
                    <a:headEnd/>
                    <a:tailEnd/>
                  </a:ln>
                </p:spPr>
                <p:txBody>
                  <a:bodyPr/>
                  <a:lstStyle/>
                  <a:p>
                    <a:endParaRPr lang="en-US"/>
                  </a:p>
                </p:txBody>
              </p:sp>
              <p:sp>
                <p:nvSpPr>
                  <p:cNvPr id="48207" name="Line 395"/>
                  <p:cNvSpPr>
                    <a:spLocks noChangeShapeType="1"/>
                  </p:cNvSpPr>
                  <p:nvPr/>
                </p:nvSpPr>
                <p:spPr bwMode="auto">
                  <a:xfrm flipH="1" flipV="1">
                    <a:off x="2378" y="2239"/>
                    <a:ext cx="161" cy="56"/>
                  </a:xfrm>
                  <a:prstGeom prst="line">
                    <a:avLst/>
                  </a:prstGeom>
                  <a:noFill/>
                  <a:ln w="4763">
                    <a:solidFill>
                      <a:schemeClr val="bg2"/>
                    </a:solidFill>
                    <a:round/>
                    <a:headEnd/>
                    <a:tailEnd/>
                  </a:ln>
                </p:spPr>
                <p:txBody>
                  <a:bodyPr/>
                  <a:lstStyle/>
                  <a:p>
                    <a:endParaRPr lang="en-US"/>
                  </a:p>
                </p:txBody>
              </p:sp>
              <p:sp>
                <p:nvSpPr>
                  <p:cNvPr id="48208" name="Line 396"/>
                  <p:cNvSpPr>
                    <a:spLocks noChangeShapeType="1"/>
                  </p:cNvSpPr>
                  <p:nvPr/>
                </p:nvSpPr>
                <p:spPr bwMode="auto">
                  <a:xfrm flipV="1">
                    <a:off x="2720" y="2237"/>
                    <a:ext cx="53" cy="58"/>
                  </a:xfrm>
                  <a:prstGeom prst="line">
                    <a:avLst/>
                  </a:prstGeom>
                  <a:noFill/>
                  <a:ln w="4763">
                    <a:solidFill>
                      <a:schemeClr val="bg2"/>
                    </a:solidFill>
                    <a:round/>
                    <a:headEnd/>
                    <a:tailEnd/>
                  </a:ln>
                </p:spPr>
                <p:txBody>
                  <a:bodyPr/>
                  <a:lstStyle/>
                  <a:p>
                    <a:endParaRPr lang="en-US"/>
                  </a:p>
                </p:txBody>
              </p:sp>
              <p:sp>
                <p:nvSpPr>
                  <p:cNvPr id="48209" name="Freeform 397"/>
                  <p:cNvSpPr>
                    <a:spLocks/>
                  </p:cNvSpPr>
                  <p:nvPr/>
                </p:nvSpPr>
                <p:spPr bwMode="auto">
                  <a:xfrm>
                    <a:off x="2574" y="2244"/>
                    <a:ext cx="52" cy="145"/>
                  </a:xfrm>
                  <a:custGeom>
                    <a:avLst/>
                    <a:gdLst>
                      <a:gd name="T0" fmla="*/ 52 w 52"/>
                      <a:gd name="T1" fmla="*/ 145 h 145"/>
                      <a:gd name="T2" fmla="*/ 52 w 52"/>
                      <a:gd name="T3" fmla="*/ 51 h 145"/>
                      <a:gd name="T4" fmla="*/ 0 w 52"/>
                      <a:gd name="T5" fmla="*/ 0 h 145"/>
                      <a:gd name="T6" fmla="*/ 0 60000 65536"/>
                      <a:gd name="T7" fmla="*/ 0 60000 65536"/>
                      <a:gd name="T8" fmla="*/ 0 60000 65536"/>
                      <a:gd name="T9" fmla="*/ 0 w 52"/>
                      <a:gd name="T10" fmla="*/ 0 h 145"/>
                      <a:gd name="T11" fmla="*/ 52 w 52"/>
                      <a:gd name="T12" fmla="*/ 145 h 145"/>
                    </a:gdLst>
                    <a:ahLst/>
                    <a:cxnLst>
                      <a:cxn ang="T6">
                        <a:pos x="T0" y="T1"/>
                      </a:cxn>
                      <a:cxn ang="T7">
                        <a:pos x="T2" y="T3"/>
                      </a:cxn>
                      <a:cxn ang="T8">
                        <a:pos x="T4" y="T5"/>
                      </a:cxn>
                    </a:cxnLst>
                    <a:rect l="T9" t="T10" r="T11" b="T12"/>
                    <a:pathLst>
                      <a:path w="52" h="145">
                        <a:moveTo>
                          <a:pt x="52" y="145"/>
                        </a:moveTo>
                        <a:lnTo>
                          <a:pt x="52" y="51"/>
                        </a:lnTo>
                        <a:lnTo>
                          <a:pt x="0" y="0"/>
                        </a:lnTo>
                      </a:path>
                    </a:pathLst>
                  </a:custGeom>
                  <a:noFill/>
                  <a:ln w="4763">
                    <a:solidFill>
                      <a:schemeClr val="bg2"/>
                    </a:solidFill>
                    <a:round/>
                    <a:headEnd/>
                    <a:tailEnd/>
                  </a:ln>
                </p:spPr>
                <p:txBody>
                  <a:bodyPr/>
                  <a:lstStyle/>
                  <a:p>
                    <a:endParaRPr lang="en-US"/>
                  </a:p>
                </p:txBody>
              </p:sp>
              <p:sp>
                <p:nvSpPr>
                  <p:cNvPr id="48210" name="Line 398"/>
                  <p:cNvSpPr>
                    <a:spLocks noChangeShapeType="1"/>
                  </p:cNvSpPr>
                  <p:nvPr/>
                </p:nvSpPr>
                <p:spPr bwMode="auto">
                  <a:xfrm flipH="1" flipV="1">
                    <a:off x="2772" y="2213"/>
                    <a:ext cx="291" cy="82"/>
                  </a:xfrm>
                  <a:prstGeom prst="line">
                    <a:avLst/>
                  </a:prstGeom>
                  <a:noFill/>
                  <a:ln w="4763">
                    <a:solidFill>
                      <a:schemeClr val="bg2"/>
                    </a:solidFill>
                    <a:round/>
                    <a:headEnd/>
                    <a:tailEnd/>
                  </a:ln>
                </p:spPr>
                <p:txBody>
                  <a:bodyPr/>
                  <a:lstStyle/>
                  <a:p>
                    <a:endParaRPr lang="en-US"/>
                  </a:p>
                </p:txBody>
              </p:sp>
              <p:sp>
                <p:nvSpPr>
                  <p:cNvPr id="48211" name="Freeform 399"/>
                  <p:cNvSpPr>
                    <a:spLocks/>
                  </p:cNvSpPr>
                  <p:nvPr/>
                </p:nvSpPr>
                <p:spPr bwMode="auto">
                  <a:xfrm>
                    <a:off x="2879" y="2231"/>
                    <a:ext cx="69" cy="40"/>
                  </a:xfrm>
                  <a:custGeom>
                    <a:avLst/>
                    <a:gdLst>
                      <a:gd name="T0" fmla="*/ 69 w 69"/>
                      <a:gd name="T1" fmla="*/ 24 h 40"/>
                      <a:gd name="T2" fmla="*/ 69 w 69"/>
                      <a:gd name="T3" fmla="*/ 27 h 40"/>
                      <a:gd name="T4" fmla="*/ 66 w 69"/>
                      <a:gd name="T5" fmla="*/ 30 h 40"/>
                      <a:gd name="T6" fmla="*/ 63 w 69"/>
                      <a:gd name="T7" fmla="*/ 34 h 40"/>
                      <a:gd name="T8" fmla="*/ 58 w 69"/>
                      <a:gd name="T9" fmla="*/ 37 h 40"/>
                      <a:gd name="T10" fmla="*/ 46 w 69"/>
                      <a:gd name="T11" fmla="*/ 40 h 40"/>
                      <a:gd name="T12" fmla="*/ 32 w 69"/>
                      <a:gd name="T13" fmla="*/ 40 h 40"/>
                      <a:gd name="T14" fmla="*/ 19 w 69"/>
                      <a:gd name="T15" fmla="*/ 39 h 40"/>
                      <a:gd name="T16" fmla="*/ 8 w 69"/>
                      <a:gd name="T17" fmla="*/ 32 h 40"/>
                      <a:gd name="T18" fmla="*/ 4 w 69"/>
                      <a:gd name="T19" fmla="*/ 29 h 40"/>
                      <a:gd name="T20" fmla="*/ 1 w 69"/>
                      <a:gd name="T21" fmla="*/ 26 h 40"/>
                      <a:gd name="T22" fmla="*/ 0 w 69"/>
                      <a:gd name="T23" fmla="*/ 21 h 40"/>
                      <a:gd name="T24" fmla="*/ 0 w 69"/>
                      <a:gd name="T25" fmla="*/ 17 h 40"/>
                      <a:gd name="T26" fmla="*/ 0 w 69"/>
                      <a:gd name="T27" fmla="*/ 13 h 40"/>
                      <a:gd name="T28" fmla="*/ 3 w 69"/>
                      <a:gd name="T29" fmla="*/ 9 h 40"/>
                      <a:gd name="T30" fmla="*/ 6 w 69"/>
                      <a:gd name="T31" fmla="*/ 6 h 40"/>
                      <a:gd name="T32" fmla="*/ 11 w 69"/>
                      <a:gd name="T33" fmla="*/ 5 h 40"/>
                      <a:gd name="T34" fmla="*/ 22 w 69"/>
                      <a:gd name="T35" fmla="*/ 0 h 40"/>
                      <a:gd name="T36" fmla="*/ 37 w 69"/>
                      <a:gd name="T37" fmla="*/ 0 h 40"/>
                      <a:gd name="T38" fmla="*/ 50 w 69"/>
                      <a:gd name="T39" fmla="*/ 3 h 40"/>
                      <a:gd name="T40" fmla="*/ 61 w 69"/>
                      <a:gd name="T41" fmla="*/ 8 h 40"/>
                      <a:gd name="T42" fmla="*/ 64 w 69"/>
                      <a:gd name="T43" fmla="*/ 11 h 40"/>
                      <a:gd name="T44" fmla="*/ 68 w 69"/>
                      <a:gd name="T45" fmla="*/ 16 h 40"/>
                      <a:gd name="T46" fmla="*/ 69 w 69"/>
                      <a:gd name="T47" fmla="*/ 19 h 40"/>
                      <a:gd name="T48" fmla="*/ 69 w 69"/>
                      <a:gd name="T49" fmla="*/ 24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9"/>
                      <a:gd name="T76" fmla="*/ 0 h 40"/>
                      <a:gd name="T77" fmla="*/ 69 w 69"/>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9" h="40">
                        <a:moveTo>
                          <a:pt x="69" y="24"/>
                        </a:moveTo>
                        <a:lnTo>
                          <a:pt x="69" y="27"/>
                        </a:lnTo>
                        <a:lnTo>
                          <a:pt x="66" y="30"/>
                        </a:lnTo>
                        <a:lnTo>
                          <a:pt x="63" y="34"/>
                        </a:lnTo>
                        <a:lnTo>
                          <a:pt x="58" y="37"/>
                        </a:lnTo>
                        <a:lnTo>
                          <a:pt x="46" y="40"/>
                        </a:lnTo>
                        <a:lnTo>
                          <a:pt x="32" y="40"/>
                        </a:lnTo>
                        <a:lnTo>
                          <a:pt x="19" y="39"/>
                        </a:lnTo>
                        <a:lnTo>
                          <a:pt x="8" y="32"/>
                        </a:lnTo>
                        <a:lnTo>
                          <a:pt x="4" y="29"/>
                        </a:lnTo>
                        <a:lnTo>
                          <a:pt x="1" y="26"/>
                        </a:lnTo>
                        <a:lnTo>
                          <a:pt x="0" y="21"/>
                        </a:lnTo>
                        <a:lnTo>
                          <a:pt x="0" y="17"/>
                        </a:lnTo>
                        <a:lnTo>
                          <a:pt x="0" y="13"/>
                        </a:lnTo>
                        <a:lnTo>
                          <a:pt x="3" y="9"/>
                        </a:lnTo>
                        <a:lnTo>
                          <a:pt x="6" y="6"/>
                        </a:lnTo>
                        <a:lnTo>
                          <a:pt x="11" y="5"/>
                        </a:lnTo>
                        <a:lnTo>
                          <a:pt x="22" y="0"/>
                        </a:lnTo>
                        <a:lnTo>
                          <a:pt x="37" y="0"/>
                        </a:lnTo>
                        <a:lnTo>
                          <a:pt x="50" y="3"/>
                        </a:lnTo>
                        <a:lnTo>
                          <a:pt x="61" y="8"/>
                        </a:lnTo>
                        <a:lnTo>
                          <a:pt x="64" y="11"/>
                        </a:lnTo>
                        <a:lnTo>
                          <a:pt x="68" y="16"/>
                        </a:lnTo>
                        <a:lnTo>
                          <a:pt x="69" y="19"/>
                        </a:lnTo>
                        <a:lnTo>
                          <a:pt x="69" y="24"/>
                        </a:lnTo>
                        <a:close/>
                      </a:path>
                    </a:pathLst>
                  </a:custGeom>
                  <a:solidFill>
                    <a:srgbClr val="CDE6FF"/>
                  </a:solidFill>
                  <a:ln w="3175">
                    <a:solidFill>
                      <a:schemeClr val="bg2"/>
                    </a:solidFill>
                    <a:round/>
                    <a:headEnd/>
                    <a:tailEnd/>
                  </a:ln>
                </p:spPr>
                <p:txBody>
                  <a:bodyPr/>
                  <a:lstStyle/>
                  <a:p>
                    <a:endParaRPr lang="en-US"/>
                  </a:p>
                </p:txBody>
              </p:sp>
              <p:sp>
                <p:nvSpPr>
                  <p:cNvPr id="48212" name="Line 400"/>
                  <p:cNvSpPr>
                    <a:spLocks noChangeShapeType="1"/>
                  </p:cNvSpPr>
                  <p:nvPr/>
                </p:nvSpPr>
                <p:spPr bwMode="auto">
                  <a:xfrm flipH="1" flipV="1">
                    <a:off x="3115" y="2227"/>
                    <a:ext cx="68" cy="68"/>
                  </a:xfrm>
                  <a:prstGeom prst="line">
                    <a:avLst/>
                  </a:prstGeom>
                  <a:noFill/>
                  <a:ln w="4763">
                    <a:solidFill>
                      <a:schemeClr val="bg2"/>
                    </a:solidFill>
                    <a:round/>
                    <a:headEnd/>
                    <a:tailEnd/>
                  </a:ln>
                </p:spPr>
                <p:txBody>
                  <a:bodyPr/>
                  <a:lstStyle/>
                  <a:p>
                    <a:endParaRPr lang="en-US"/>
                  </a:p>
                </p:txBody>
              </p:sp>
              <p:sp>
                <p:nvSpPr>
                  <p:cNvPr id="48213" name="Line 401"/>
                  <p:cNvSpPr>
                    <a:spLocks noChangeShapeType="1"/>
                  </p:cNvSpPr>
                  <p:nvPr/>
                </p:nvSpPr>
                <p:spPr bwMode="auto">
                  <a:xfrm flipV="1">
                    <a:off x="3879" y="2295"/>
                    <a:ext cx="1" cy="94"/>
                  </a:xfrm>
                  <a:prstGeom prst="line">
                    <a:avLst/>
                  </a:prstGeom>
                  <a:noFill/>
                  <a:ln w="4763">
                    <a:solidFill>
                      <a:schemeClr val="bg2"/>
                    </a:solidFill>
                    <a:round/>
                    <a:headEnd/>
                    <a:tailEnd/>
                  </a:ln>
                </p:spPr>
                <p:txBody>
                  <a:bodyPr/>
                  <a:lstStyle/>
                  <a:p>
                    <a:endParaRPr lang="en-US"/>
                  </a:p>
                </p:txBody>
              </p:sp>
              <p:sp>
                <p:nvSpPr>
                  <p:cNvPr id="48214" name="Line 402"/>
                  <p:cNvSpPr>
                    <a:spLocks noChangeShapeType="1"/>
                  </p:cNvSpPr>
                  <p:nvPr/>
                </p:nvSpPr>
                <p:spPr bwMode="auto">
                  <a:xfrm flipV="1">
                    <a:off x="3681" y="2213"/>
                    <a:ext cx="149" cy="82"/>
                  </a:xfrm>
                  <a:prstGeom prst="line">
                    <a:avLst/>
                  </a:prstGeom>
                  <a:noFill/>
                  <a:ln w="4763">
                    <a:solidFill>
                      <a:schemeClr val="bg2"/>
                    </a:solidFill>
                    <a:round/>
                    <a:headEnd/>
                    <a:tailEnd/>
                  </a:ln>
                </p:spPr>
                <p:txBody>
                  <a:bodyPr/>
                  <a:lstStyle/>
                  <a:p>
                    <a:endParaRPr lang="en-US"/>
                  </a:p>
                </p:txBody>
              </p:sp>
              <p:sp>
                <p:nvSpPr>
                  <p:cNvPr id="48215" name="Line 403"/>
                  <p:cNvSpPr>
                    <a:spLocks noChangeShapeType="1"/>
                  </p:cNvSpPr>
                  <p:nvPr/>
                </p:nvSpPr>
                <p:spPr bwMode="auto">
                  <a:xfrm flipH="1" flipV="1">
                    <a:off x="3639" y="2213"/>
                    <a:ext cx="240" cy="82"/>
                  </a:xfrm>
                  <a:prstGeom prst="line">
                    <a:avLst/>
                  </a:prstGeom>
                  <a:noFill/>
                  <a:ln w="4763">
                    <a:solidFill>
                      <a:schemeClr val="bg2"/>
                    </a:solidFill>
                    <a:round/>
                    <a:headEnd/>
                    <a:tailEnd/>
                  </a:ln>
                </p:spPr>
                <p:txBody>
                  <a:bodyPr/>
                  <a:lstStyle/>
                  <a:p>
                    <a:endParaRPr lang="en-US"/>
                  </a:p>
                </p:txBody>
              </p:sp>
              <p:sp>
                <p:nvSpPr>
                  <p:cNvPr id="48216" name="Line 404"/>
                  <p:cNvSpPr>
                    <a:spLocks noChangeShapeType="1"/>
                  </p:cNvSpPr>
                  <p:nvPr/>
                </p:nvSpPr>
                <p:spPr bwMode="auto">
                  <a:xfrm flipH="1" flipV="1">
                    <a:off x="3167" y="2095"/>
                    <a:ext cx="200" cy="200"/>
                  </a:xfrm>
                  <a:prstGeom prst="line">
                    <a:avLst/>
                  </a:prstGeom>
                  <a:noFill/>
                  <a:ln w="4763">
                    <a:solidFill>
                      <a:schemeClr val="bg2"/>
                    </a:solidFill>
                    <a:round/>
                    <a:headEnd/>
                    <a:tailEnd/>
                  </a:ln>
                </p:spPr>
                <p:txBody>
                  <a:bodyPr/>
                  <a:lstStyle/>
                  <a:p>
                    <a:endParaRPr lang="en-US"/>
                  </a:p>
                </p:txBody>
              </p:sp>
              <p:sp>
                <p:nvSpPr>
                  <p:cNvPr id="48217" name="Line 405"/>
                  <p:cNvSpPr>
                    <a:spLocks noChangeShapeType="1"/>
                  </p:cNvSpPr>
                  <p:nvPr/>
                </p:nvSpPr>
                <p:spPr bwMode="auto">
                  <a:xfrm flipH="1" flipV="1">
                    <a:off x="3325" y="2098"/>
                    <a:ext cx="199" cy="197"/>
                  </a:xfrm>
                  <a:prstGeom prst="line">
                    <a:avLst/>
                  </a:prstGeom>
                  <a:noFill/>
                  <a:ln w="4763">
                    <a:solidFill>
                      <a:schemeClr val="bg2"/>
                    </a:solidFill>
                    <a:round/>
                    <a:headEnd/>
                    <a:tailEnd/>
                  </a:ln>
                </p:spPr>
                <p:txBody>
                  <a:bodyPr/>
                  <a:lstStyle/>
                  <a:p>
                    <a:endParaRPr lang="en-US"/>
                  </a:p>
                </p:txBody>
              </p:sp>
              <p:sp>
                <p:nvSpPr>
                  <p:cNvPr id="48218" name="Line 406"/>
                  <p:cNvSpPr>
                    <a:spLocks noChangeShapeType="1"/>
                  </p:cNvSpPr>
                  <p:nvPr/>
                </p:nvSpPr>
                <p:spPr bwMode="auto">
                  <a:xfrm flipH="1">
                    <a:off x="3257" y="2185"/>
                    <a:ext cx="153" cy="1"/>
                  </a:xfrm>
                  <a:prstGeom prst="line">
                    <a:avLst/>
                  </a:prstGeom>
                  <a:noFill/>
                  <a:ln w="4763">
                    <a:solidFill>
                      <a:schemeClr val="bg2"/>
                    </a:solidFill>
                    <a:round/>
                    <a:headEnd/>
                    <a:tailEnd/>
                  </a:ln>
                </p:spPr>
                <p:txBody>
                  <a:bodyPr/>
                  <a:lstStyle/>
                  <a:p>
                    <a:endParaRPr lang="en-US"/>
                  </a:p>
                </p:txBody>
              </p:sp>
            </p:grpSp>
          </p:grpSp>
          <p:grpSp>
            <p:nvGrpSpPr>
              <p:cNvPr id="48162" name="Group 407"/>
              <p:cNvGrpSpPr>
                <a:grpSpLocks/>
              </p:cNvGrpSpPr>
              <p:nvPr/>
            </p:nvGrpSpPr>
            <p:grpSpPr bwMode="auto">
              <a:xfrm>
                <a:off x="2059" y="2404"/>
                <a:ext cx="1317" cy="807"/>
                <a:chOff x="2044" y="2211"/>
                <a:chExt cx="1317" cy="807"/>
              </a:xfrm>
            </p:grpSpPr>
            <p:grpSp>
              <p:nvGrpSpPr>
                <p:cNvPr id="48163" name="Group 408"/>
                <p:cNvGrpSpPr>
                  <a:grpSpLocks/>
                </p:cNvGrpSpPr>
                <p:nvPr/>
              </p:nvGrpSpPr>
              <p:grpSpPr bwMode="auto">
                <a:xfrm>
                  <a:off x="2044" y="2373"/>
                  <a:ext cx="1317" cy="645"/>
                  <a:chOff x="2044" y="2373"/>
                  <a:chExt cx="1317" cy="645"/>
                </a:xfrm>
              </p:grpSpPr>
              <p:grpSp>
                <p:nvGrpSpPr>
                  <p:cNvPr id="48167" name="Group 409"/>
                  <p:cNvGrpSpPr>
                    <a:grpSpLocks/>
                  </p:cNvGrpSpPr>
                  <p:nvPr/>
                </p:nvGrpSpPr>
                <p:grpSpPr bwMode="auto">
                  <a:xfrm>
                    <a:off x="2044" y="2883"/>
                    <a:ext cx="1317" cy="135"/>
                    <a:chOff x="2122" y="3017"/>
                    <a:chExt cx="1595" cy="170"/>
                  </a:xfrm>
                </p:grpSpPr>
                <p:sp>
                  <p:nvSpPr>
                    <p:cNvPr id="1767834" name="AutoShape 410"/>
                    <p:cNvSpPr>
                      <a:spLocks noChangeArrowheads="1"/>
                    </p:cNvSpPr>
                    <p:nvPr/>
                  </p:nvSpPr>
                  <p:spPr bwMode="auto">
                    <a:xfrm>
                      <a:off x="2122" y="3017"/>
                      <a:ext cx="1595" cy="170"/>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767835" name="Text Box 411"/>
                    <p:cNvSpPr txBox="1">
                      <a:spLocks noChangeArrowheads="1"/>
                    </p:cNvSpPr>
                    <p:nvPr/>
                  </p:nvSpPr>
                  <p:spPr bwMode="auto">
                    <a:xfrm flipH="1">
                      <a:off x="2139" y="3060"/>
                      <a:ext cx="1564" cy="107"/>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Hardware (CPU, Memory, I/O)</a:t>
                      </a:r>
                      <a:endParaRPr lang="en-US" altLang="en-US" sz="1100" u="none">
                        <a:solidFill>
                          <a:srgbClr val="800000"/>
                        </a:solidFill>
                        <a:latin typeface="Arial" charset="0"/>
                      </a:endParaRPr>
                    </a:p>
                  </p:txBody>
                </p:sp>
              </p:grpSp>
              <p:grpSp>
                <p:nvGrpSpPr>
                  <p:cNvPr id="48168" name="Group 412"/>
                  <p:cNvGrpSpPr>
                    <a:grpSpLocks/>
                  </p:cNvGrpSpPr>
                  <p:nvPr/>
                </p:nvGrpSpPr>
                <p:grpSpPr bwMode="auto">
                  <a:xfrm>
                    <a:off x="2044" y="2713"/>
                    <a:ext cx="1317" cy="135"/>
                    <a:chOff x="2074" y="2723"/>
                    <a:chExt cx="1317" cy="135"/>
                  </a:xfrm>
                </p:grpSpPr>
                <p:sp>
                  <p:nvSpPr>
                    <p:cNvPr id="1767837" name="AutoShape 413"/>
                    <p:cNvSpPr>
                      <a:spLocks noChangeArrowheads="1"/>
                    </p:cNvSpPr>
                    <p:nvPr/>
                  </p:nvSpPr>
                  <p:spPr bwMode="auto">
                    <a:xfrm>
                      <a:off x="2074" y="2723"/>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767838" name="Text Box 414"/>
                    <p:cNvSpPr txBox="1">
                      <a:spLocks noChangeArrowheads="1"/>
                    </p:cNvSpPr>
                    <p:nvPr/>
                  </p:nvSpPr>
                  <p:spPr bwMode="auto">
                    <a:xfrm flipH="1">
                      <a:off x="2088" y="2757"/>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Networking Interfaces</a:t>
                      </a:r>
                      <a:endParaRPr lang="en-US" altLang="en-US" sz="1100" u="none">
                        <a:solidFill>
                          <a:srgbClr val="800000"/>
                        </a:solidFill>
                        <a:latin typeface="Arial" charset="0"/>
                      </a:endParaRPr>
                    </a:p>
                  </p:txBody>
                </p:sp>
              </p:grpSp>
              <p:grpSp>
                <p:nvGrpSpPr>
                  <p:cNvPr id="48169" name="Group 415"/>
                  <p:cNvGrpSpPr>
                    <a:grpSpLocks/>
                  </p:cNvGrpSpPr>
                  <p:nvPr/>
                </p:nvGrpSpPr>
                <p:grpSpPr bwMode="auto">
                  <a:xfrm>
                    <a:off x="2044" y="2543"/>
                    <a:ext cx="1317" cy="135"/>
                    <a:chOff x="2074" y="2558"/>
                    <a:chExt cx="1317" cy="135"/>
                  </a:xfrm>
                </p:grpSpPr>
                <p:sp>
                  <p:nvSpPr>
                    <p:cNvPr id="1767840" name="AutoShape 416"/>
                    <p:cNvSpPr>
                      <a:spLocks noChangeArrowheads="1"/>
                    </p:cNvSpPr>
                    <p:nvPr/>
                  </p:nvSpPr>
                  <p:spPr bwMode="auto">
                    <a:xfrm>
                      <a:off x="2074" y="2558"/>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767841" name="Text Box 417"/>
                    <p:cNvSpPr txBox="1">
                      <a:spLocks noChangeArrowheads="1"/>
                    </p:cNvSpPr>
                    <p:nvPr/>
                  </p:nvSpPr>
                  <p:spPr bwMode="auto">
                    <a:xfrm flipH="1">
                      <a:off x="2088" y="2592"/>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Operating System</a:t>
                      </a:r>
                      <a:endParaRPr lang="en-US" altLang="en-US" sz="1100" u="none">
                        <a:solidFill>
                          <a:srgbClr val="800000"/>
                        </a:solidFill>
                        <a:latin typeface="Arial" charset="0"/>
                      </a:endParaRPr>
                    </a:p>
                  </p:txBody>
                </p:sp>
              </p:grpSp>
              <p:grpSp>
                <p:nvGrpSpPr>
                  <p:cNvPr id="48170" name="Group 418"/>
                  <p:cNvGrpSpPr>
                    <a:grpSpLocks/>
                  </p:cNvGrpSpPr>
                  <p:nvPr/>
                </p:nvGrpSpPr>
                <p:grpSpPr bwMode="auto">
                  <a:xfrm>
                    <a:off x="2044" y="2373"/>
                    <a:ext cx="1317" cy="135"/>
                    <a:chOff x="2074" y="2393"/>
                    <a:chExt cx="1317" cy="135"/>
                  </a:xfrm>
                </p:grpSpPr>
                <p:sp>
                  <p:nvSpPr>
                    <p:cNvPr id="1767843" name="AutoShape 419"/>
                    <p:cNvSpPr>
                      <a:spLocks noChangeArrowheads="1"/>
                    </p:cNvSpPr>
                    <p:nvPr/>
                  </p:nvSpPr>
                  <p:spPr bwMode="auto">
                    <a:xfrm>
                      <a:off x="2074" y="2393"/>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767844" name="Text Box 420"/>
                    <p:cNvSpPr txBox="1">
                      <a:spLocks noChangeArrowheads="1"/>
                    </p:cNvSpPr>
                    <p:nvPr/>
                  </p:nvSpPr>
                  <p:spPr bwMode="auto">
                    <a:xfrm flipH="1">
                      <a:off x="2088" y="2428"/>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Middleware Infrastructure</a:t>
                      </a:r>
                      <a:endParaRPr lang="en-US" altLang="en-US" sz="1100" u="none">
                        <a:solidFill>
                          <a:srgbClr val="800000"/>
                        </a:solidFill>
                        <a:latin typeface="Arial" charset="0"/>
                      </a:endParaRPr>
                    </a:p>
                  </p:txBody>
                </p:sp>
              </p:grpSp>
            </p:grpSp>
            <p:grpSp>
              <p:nvGrpSpPr>
                <p:cNvPr id="48164" name="Group 421"/>
                <p:cNvGrpSpPr>
                  <a:grpSpLocks/>
                </p:cNvGrpSpPr>
                <p:nvPr/>
              </p:nvGrpSpPr>
              <p:grpSpPr bwMode="auto">
                <a:xfrm>
                  <a:off x="2044" y="2211"/>
                  <a:ext cx="1317" cy="135"/>
                  <a:chOff x="2074" y="2393"/>
                  <a:chExt cx="1317" cy="135"/>
                </a:xfrm>
              </p:grpSpPr>
              <p:sp>
                <p:nvSpPr>
                  <p:cNvPr id="1767846" name="AutoShape 422"/>
                  <p:cNvSpPr>
                    <a:spLocks noChangeArrowheads="1"/>
                  </p:cNvSpPr>
                  <p:nvPr/>
                </p:nvSpPr>
                <p:spPr bwMode="auto">
                  <a:xfrm>
                    <a:off x="2074" y="2393"/>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767847" name="Text Box 423"/>
                  <p:cNvSpPr txBox="1">
                    <a:spLocks noChangeArrowheads="1"/>
                  </p:cNvSpPr>
                  <p:nvPr/>
                </p:nvSpPr>
                <p:spPr bwMode="auto">
                  <a:xfrm flipH="1">
                    <a:off x="2088" y="2428"/>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Mission Computing Services</a:t>
                    </a:r>
                    <a:endParaRPr lang="en-US" altLang="en-US" sz="1100" u="none">
                      <a:solidFill>
                        <a:srgbClr val="800000"/>
                      </a:solidFill>
                      <a:latin typeface="Arial" charset="0"/>
                    </a:endParaRPr>
                  </a:p>
                </p:txBody>
              </p:sp>
            </p:grpSp>
          </p:grpSp>
        </p:grpSp>
        <p:sp>
          <p:nvSpPr>
            <p:cNvPr id="48136" name="Freeform 424"/>
            <p:cNvSpPr>
              <a:spLocks/>
            </p:cNvSpPr>
            <p:nvPr/>
          </p:nvSpPr>
          <p:spPr bwMode="auto">
            <a:xfrm flipH="1">
              <a:off x="291" y="2061"/>
              <a:ext cx="2124" cy="1026"/>
            </a:xfrm>
            <a:custGeom>
              <a:avLst/>
              <a:gdLst>
                <a:gd name="T0" fmla="*/ 13389 w 846"/>
                <a:gd name="T1" fmla="*/ 6 h 1032"/>
                <a:gd name="T2" fmla="*/ 472 w 846"/>
                <a:gd name="T3" fmla="*/ 1014 h 1032"/>
                <a:gd name="T4" fmla="*/ 0 w 846"/>
                <a:gd name="T5" fmla="*/ 0 h 1032"/>
                <a:gd name="T6" fmla="*/ 0 60000 65536"/>
                <a:gd name="T7" fmla="*/ 0 60000 65536"/>
                <a:gd name="T8" fmla="*/ 0 60000 65536"/>
                <a:gd name="T9" fmla="*/ 0 w 846"/>
                <a:gd name="T10" fmla="*/ 0 h 1032"/>
                <a:gd name="T11" fmla="*/ 846 w 846"/>
                <a:gd name="T12" fmla="*/ 1032 h 1032"/>
              </a:gdLst>
              <a:ahLst/>
              <a:cxnLst>
                <a:cxn ang="T6">
                  <a:pos x="T0" y="T1"/>
                </a:cxn>
                <a:cxn ang="T7">
                  <a:pos x="T2" y="T3"/>
                </a:cxn>
                <a:cxn ang="T8">
                  <a:pos x="T4" y="T5"/>
                </a:cxn>
              </a:cxnLst>
              <a:rect l="T9" t="T10" r="T11" b="T12"/>
              <a:pathLst>
                <a:path w="846" h="1032">
                  <a:moveTo>
                    <a:pt x="846" y="6"/>
                  </a:moveTo>
                  <a:lnTo>
                    <a:pt x="30" y="1032"/>
                  </a:lnTo>
                  <a:lnTo>
                    <a:pt x="0" y="0"/>
                  </a:lnTo>
                </a:path>
              </a:pathLst>
            </a:custGeom>
            <a:solidFill>
              <a:srgbClr val="0066FF">
                <a:alpha val="50195"/>
              </a:srgbClr>
            </a:solidFill>
            <a:ln w="6350">
              <a:solidFill>
                <a:schemeClr val="bg2"/>
              </a:solidFill>
              <a:round/>
              <a:headEnd/>
              <a:tailEnd/>
            </a:ln>
          </p:spPr>
          <p:txBody>
            <a:bodyPr wrap="none" anchor="ctr"/>
            <a:lstStyle/>
            <a:p>
              <a:endParaRPr lang="en-US"/>
            </a:p>
          </p:txBody>
        </p:sp>
        <p:sp>
          <p:nvSpPr>
            <p:cNvPr id="48137" name="AutoShape 425"/>
            <p:cNvSpPr>
              <a:spLocks noChangeArrowheads="1"/>
            </p:cNvSpPr>
            <p:nvPr/>
          </p:nvSpPr>
          <p:spPr bwMode="auto">
            <a:xfrm>
              <a:off x="183" y="645"/>
              <a:ext cx="2388" cy="1644"/>
            </a:xfrm>
            <a:prstGeom prst="roundRect">
              <a:avLst>
                <a:gd name="adj" fmla="val 16667"/>
              </a:avLst>
            </a:prstGeom>
            <a:solidFill>
              <a:schemeClr val="bg1"/>
            </a:solidFill>
            <a:ln w="9525" algn="ctr">
              <a:solidFill>
                <a:schemeClr val="tx1"/>
              </a:solidFill>
              <a:round/>
              <a:headEnd/>
              <a:tailEnd/>
            </a:ln>
          </p:spPr>
          <p:txBody>
            <a:bodyPr wrap="none" anchor="ctr"/>
            <a:lstStyle/>
            <a:p>
              <a:endParaRPr lang="en-US"/>
            </a:p>
          </p:txBody>
        </p:sp>
        <p:sp>
          <p:nvSpPr>
            <p:cNvPr id="48138" name="AutoShape 426"/>
            <p:cNvSpPr>
              <a:spLocks noChangeArrowheads="1"/>
            </p:cNvSpPr>
            <p:nvPr/>
          </p:nvSpPr>
          <p:spPr bwMode="auto">
            <a:xfrm>
              <a:off x="789" y="1725"/>
              <a:ext cx="388" cy="191"/>
            </a:xfrm>
            <a:prstGeom prst="roundRect">
              <a:avLst>
                <a:gd name="adj" fmla="val 16667"/>
              </a:avLst>
            </a:prstGeom>
            <a:solidFill>
              <a:srgbClr val="FFFF99"/>
            </a:solidFill>
            <a:ln w="9525" algn="ctr">
              <a:solidFill>
                <a:schemeClr val="tx1"/>
              </a:solidFill>
              <a:round/>
              <a:headEnd/>
              <a:tailEnd/>
            </a:ln>
          </p:spPr>
          <p:txBody>
            <a:bodyPr anchor="ctr">
              <a:spAutoFit/>
            </a:bodyPr>
            <a:lstStyle/>
            <a:p>
              <a:pPr algn="ctr"/>
              <a:r>
                <a:rPr lang="en-US" sz="1200" b="1" u="none"/>
                <a:t>GPS</a:t>
              </a:r>
            </a:p>
          </p:txBody>
        </p:sp>
        <p:sp>
          <p:nvSpPr>
            <p:cNvPr id="48139" name="AutoShape 427"/>
            <p:cNvSpPr>
              <a:spLocks noChangeArrowheads="1"/>
            </p:cNvSpPr>
            <p:nvPr/>
          </p:nvSpPr>
          <p:spPr bwMode="auto">
            <a:xfrm>
              <a:off x="1405" y="1725"/>
              <a:ext cx="307" cy="191"/>
            </a:xfrm>
            <a:prstGeom prst="roundRect">
              <a:avLst>
                <a:gd name="adj" fmla="val 16667"/>
              </a:avLst>
            </a:prstGeom>
            <a:solidFill>
              <a:srgbClr val="FFFF99"/>
            </a:solidFill>
            <a:ln w="9525" algn="ctr">
              <a:solidFill>
                <a:schemeClr val="tx1"/>
              </a:solidFill>
              <a:round/>
              <a:headEnd/>
              <a:tailEnd/>
            </a:ln>
          </p:spPr>
          <p:txBody>
            <a:bodyPr anchor="ctr">
              <a:spAutoFit/>
            </a:bodyPr>
            <a:lstStyle/>
            <a:p>
              <a:pPr algn="ctr"/>
              <a:r>
                <a:rPr lang="en-US" sz="1200" b="1" u="none"/>
                <a:t>IFF</a:t>
              </a:r>
            </a:p>
          </p:txBody>
        </p:sp>
        <p:sp>
          <p:nvSpPr>
            <p:cNvPr id="48140" name="AutoShape 428"/>
            <p:cNvSpPr>
              <a:spLocks noChangeArrowheads="1"/>
            </p:cNvSpPr>
            <p:nvPr/>
          </p:nvSpPr>
          <p:spPr bwMode="auto">
            <a:xfrm>
              <a:off x="1925" y="1725"/>
              <a:ext cx="464" cy="191"/>
            </a:xfrm>
            <a:prstGeom prst="roundRect">
              <a:avLst>
                <a:gd name="adj" fmla="val 16667"/>
              </a:avLst>
            </a:prstGeom>
            <a:solidFill>
              <a:srgbClr val="FFFF99"/>
            </a:solidFill>
            <a:ln w="9525" algn="ctr">
              <a:solidFill>
                <a:schemeClr val="tx1"/>
              </a:solidFill>
              <a:round/>
              <a:headEnd/>
              <a:tailEnd/>
            </a:ln>
          </p:spPr>
          <p:txBody>
            <a:bodyPr anchor="ctr">
              <a:spAutoFit/>
            </a:bodyPr>
            <a:lstStyle/>
            <a:p>
              <a:pPr algn="ctr"/>
              <a:r>
                <a:rPr lang="en-US" sz="1200" b="1" u="none"/>
                <a:t>FLIR</a:t>
              </a:r>
            </a:p>
          </p:txBody>
        </p:sp>
        <p:sp>
          <p:nvSpPr>
            <p:cNvPr id="48141" name="AutoShape 429"/>
            <p:cNvSpPr>
              <a:spLocks noChangeArrowheads="1"/>
            </p:cNvSpPr>
            <p:nvPr/>
          </p:nvSpPr>
          <p:spPr bwMode="auto">
            <a:xfrm>
              <a:off x="716" y="918"/>
              <a:ext cx="424" cy="191"/>
            </a:xfrm>
            <a:prstGeom prst="roundRect">
              <a:avLst>
                <a:gd name="adj" fmla="val 16667"/>
              </a:avLst>
            </a:prstGeom>
            <a:solidFill>
              <a:srgbClr val="CCFFFF"/>
            </a:solidFill>
            <a:ln w="9525" algn="ctr">
              <a:solidFill>
                <a:schemeClr val="tx1"/>
              </a:solidFill>
              <a:round/>
              <a:headEnd/>
              <a:tailEnd/>
            </a:ln>
          </p:spPr>
          <p:txBody>
            <a:bodyPr anchor="ctr">
              <a:spAutoFit/>
            </a:bodyPr>
            <a:lstStyle/>
            <a:p>
              <a:pPr algn="ctr"/>
              <a:r>
                <a:rPr lang="en-US" sz="1200" b="1" u="none"/>
                <a:t>HUD</a:t>
              </a:r>
            </a:p>
          </p:txBody>
        </p:sp>
        <p:sp>
          <p:nvSpPr>
            <p:cNvPr id="48142" name="AutoShape 430"/>
            <p:cNvSpPr>
              <a:spLocks noChangeArrowheads="1"/>
            </p:cNvSpPr>
            <p:nvPr/>
          </p:nvSpPr>
          <p:spPr bwMode="auto">
            <a:xfrm>
              <a:off x="1173" y="776"/>
              <a:ext cx="378" cy="191"/>
            </a:xfrm>
            <a:prstGeom prst="roundRect">
              <a:avLst>
                <a:gd name="adj" fmla="val 16667"/>
              </a:avLst>
            </a:prstGeom>
            <a:solidFill>
              <a:srgbClr val="CCFFFF"/>
            </a:solidFill>
            <a:ln w="9525" algn="ctr">
              <a:solidFill>
                <a:schemeClr val="tx1"/>
              </a:solidFill>
              <a:round/>
              <a:headEnd/>
              <a:tailEnd/>
            </a:ln>
          </p:spPr>
          <p:txBody>
            <a:bodyPr anchor="ctr">
              <a:spAutoFit/>
            </a:bodyPr>
            <a:lstStyle/>
            <a:p>
              <a:pPr algn="ctr"/>
              <a:r>
                <a:rPr lang="en-US" sz="1200" b="1" u="none"/>
                <a:t>Nav</a:t>
              </a:r>
            </a:p>
          </p:txBody>
        </p:sp>
        <p:sp>
          <p:nvSpPr>
            <p:cNvPr id="48143" name="AutoShape 431"/>
            <p:cNvSpPr>
              <a:spLocks noChangeArrowheads="1"/>
            </p:cNvSpPr>
            <p:nvPr/>
          </p:nvSpPr>
          <p:spPr bwMode="auto">
            <a:xfrm>
              <a:off x="1578" y="814"/>
              <a:ext cx="437" cy="191"/>
            </a:xfrm>
            <a:prstGeom prst="roundRect">
              <a:avLst>
                <a:gd name="adj" fmla="val 16667"/>
              </a:avLst>
            </a:prstGeom>
            <a:solidFill>
              <a:srgbClr val="CCFFFF"/>
            </a:solidFill>
            <a:ln w="9525" algn="ctr">
              <a:solidFill>
                <a:schemeClr val="tx1"/>
              </a:solidFill>
              <a:round/>
              <a:headEnd/>
              <a:tailEnd/>
            </a:ln>
          </p:spPr>
          <p:txBody>
            <a:bodyPr anchor="ctr">
              <a:spAutoFit/>
            </a:bodyPr>
            <a:lstStyle/>
            <a:p>
              <a:pPr algn="ctr"/>
              <a:r>
                <a:rPr lang="en-US" sz="1200" b="1" u="none"/>
                <a:t>WTS</a:t>
              </a:r>
            </a:p>
          </p:txBody>
        </p:sp>
        <p:sp>
          <p:nvSpPr>
            <p:cNvPr id="48144" name="AutoShape 432"/>
            <p:cNvSpPr>
              <a:spLocks noChangeArrowheads="1"/>
            </p:cNvSpPr>
            <p:nvPr/>
          </p:nvSpPr>
          <p:spPr bwMode="auto">
            <a:xfrm>
              <a:off x="2034" y="904"/>
              <a:ext cx="504" cy="170"/>
            </a:xfrm>
            <a:prstGeom prst="roundRect">
              <a:avLst>
                <a:gd name="adj" fmla="val 16667"/>
              </a:avLst>
            </a:prstGeom>
            <a:solidFill>
              <a:srgbClr val="CCFFFF"/>
            </a:solidFill>
            <a:ln w="9525" algn="ctr">
              <a:solidFill>
                <a:schemeClr val="tx1"/>
              </a:solidFill>
              <a:round/>
              <a:headEnd/>
              <a:tailEnd/>
            </a:ln>
          </p:spPr>
          <p:txBody>
            <a:bodyPr anchor="ctr">
              <a:spAutoFit/>
            </a:bodyPr>
            <a:lstStyle/>
            <a:p>
              <a:pPr algn="ctr"/>
              <a:r>
                <a:rPr lang="en-US" sz="1000" b="1" u="none"/>
                <a:t>Air Frame</a:t>
              </a:r>
            </a:p>
          </p:txBody>
        </p:sp>
        <p:sp>
          <p:nvSpPr>
            <p:cNvPr id="48145" name="Rectangle 433"/>
            <p:cNvSpPr>
              <a:spLocks noChangeArrowheads="1"/>
            </p:cNvSpPr>
            <p:nvPr/>
          </p:nvSpPr>
          <p:spPr bwMode="auto">
            <a:xfrm>
              <a:off x="225" y="1910"/>
              <a:ext cx="661" cy="173"/>
            </a:xfrm>
            <a:prstGeom prst="rect">
              <a:avLst/>
            </a:prstGeom>
            <a:noFill/>
            <a:ln w="9525" algn="ctr">
              <a:noFill/>
              <a:miter lim="800000"/>
              <a:headEnd/>
              <a:tailEnd/>
            </a:ln>
          </p:spPr>
          <p:txBody>
            <a:bodyPr wrap="none">
              <a:spAutoFit/>
            </a:bodyPr>
            <a:lstStyle/>
            <a:p>
              <a:r>
                <a:rPr lang="en-US" sz="1200" b="1" u="none"/>
                <a:t>Publishers</a:t>
              </a:r>
              <a:r>
                <a:rPr lang="en-US" sz="1200" u="none"/>
                <a:t>  </a:t>
              </a:r>
            </a:p>
          </p:txBody>
        </p:sp>
        <p:sp>
          <p:nvSpPr>
            <p:cNvPr id="48146" name="Rectangle 434"/>
            <p:cNvSpPr>
              <a:spLocks noChangeArrowheads="1"/>
            </p:cNvSpPr>
            <p:nvPr/>
          </p:nvSpPr>
          <p:spPr bwMode="auto">
            <a:xfrm>
              <a:off x="341" y="701"/>
              <a:ext cx="724" cy="173"/>
            </a:xfrm>
            <a:prstGeom prst="rect">
              <a:avLst/>
            </a:prstGeom>
            <a:noFill/>
            <a:ln w="9525" algn="ctr">
              <a:noFill/>
              <a:miter lim="800000"/>
              <a:headEnd/>
              <a:tailEnd/>
            </a:ln>
          </p:spPr>
          <p:txBody>
            <a:bodyPr wrap="none">
              <a:spAutoFit/>
            </a:bodyPr>
            <a:lstStyle/>
            <a:p>
              <a:r>
                <a:rPr lang="en-US" sz="1200" b="1" u="none"/>
                <a:t>Subscribers</a:t>
              </a:r>
              <a:r>
                <a:rPr lang="en-US" sz="1200" u="none"/>
                <a:t>  </a:t>
              </a:r>
            </a:p>
          </p:txBody>
        </p:sp>
        <p:sp>
          <p:nvSpPr>
            <p:cNvPr id="48147" name="Line 435"/>
            <p:cNvSpPr>
              <a:spLocks noChangeShapeType="1"/>
            </p:cNvSpPr>
            <p:nvPr/>
          </p:nvSpPr>
          <p:spPr bwMode="auto">
            <a:xfrm flipV="1">
              <a:off x="1024" y="1476"/>
              <a:ext cx="310" cy="266"/>
            </a:xfrm>
            <a:prstGeom prst="line">
              <a:avLst/>
            </a:prstGeom>
            <a:noFill/>
            <a:ln w="9525">
              <a:solidFill>
                <a:schemeClr val="tx1"/>
              </a:solidFill>
              <a:round/>
              <a:headEnd/>
              <a:tailEnd type="triangle" w="med" len="med"/>
            </a:ln>
          </p:spPr>
          <p:txBody>
            <a:bodyPr>
              <a:spAutoFit/>
            </a:bodyPr>
            <a:lstStyle/>
            <a:p>
              <a:endParaRPr lang="en-US"/>
            </a:p>
          </p:txBody>
        </p:sp>
        <p:sp>
          <p:nvSpPr>
            <p:cNvPr id="48148" name="Line 436"/>
            <p:cNvSpPr>
              <a:spLocks noChangeShapeType="1"/>
            </p:cNvSpPr>
            <p:nvPr/>
          </p:nvSpPr>
          <p:spPr bwMode="auto">
            <a:xfrm flipH="1" flipV="1">
              <a:off x="1542" y="1476"/>
              <a:ext cx="0" cy="266"/>
            </a:xfrm>
            <a:prstGeom prst="line">
              <a:avLst/>
            </a:prstGeom>
            <a:noFill/>
            <a:ln w="9525">
              <a:solidFill>
                <a:schemeClr val="tx1"/>
              </a:solidFill>
              <a:round/>
              <a:headEnd/>
              <a:tailEnd type="triangle" w="med" len="med"/>
            </a:ln>
          </p:spPr>
          <p:txBody>
            <a:bodyPr>
              <a:spAutoFit/>
            </a:bodyPr>
            <a:lstStyle/>
            <a:p>
              <a:endParaRPr lang="en-US"/>
            </a:p>
          </p:txBody>
        </p:sp>
        <p:sp>
          <p:nvSpPr>
            <p:cNvPr id="48149" name="Line 437"/>
            <p:cNvSpPr>
              <a:spLocks noChangeShapeType="1"/>
            </p:cNvSpPr>
            <p:nvPr/>
          </p:nvSpPr>
          <p:spPr bwMode="auto">
            <a:xfrm flipH="1" flipV="1">
              <a:off x="1780" y="1476"/>
              <a:ext cx="280" cy="266"/>
            </a:xfrm>
            <a:prstGeom prst="line">
              <a:avLst/>
            </a:prstGeom>
            <a:noFill/>
            <a:ln w="9525">
              <a:solidFill>
                <a:schemeClr val="tx1"/>
              </a:solidFill>
              <a:round/>
              <a:headEnd/>
              <a:tailEnd type="triangle" w="med" len="med"/>
            </a:ln>
          </p:spPr>
          <p:txBody>
            <a:bodyPr>
              <a:spAutoFit/>
            </a:bodyPr>
            <a:lstStyle/>
            <a:p>
              <a:endParaRPr lang="en-US"/>
            </a:p>
          </p:txBody>
        </p:sp>
        <p:sp>
          <p:nvSpPr>
            <p:cNvPr id="48150" name="Rectangle 438"/>
            <p:cNvSpPr>
              <a:spLocks noChangeArrowheads="1"/>
            </p:cNvSpPr>
            <p:nvPr/>
          </p:nvSpPr>
          <p:spPr bwMode="auto">
            <a:xfrm>
              <a:off x="410" y="1522"/>
              <a:ext cx="870" cy="173"/>
            </a:xfrm>
            <a:prstGeom prst="rect">
              <a:avLst/>
            </a:prstGeom>
            <a:noFill/>
            <a:ln w="9525" algn="ctr">
              <a:noFill/>
              <a:miter lim="800000"/>
              <a:headEnd/>
              <a:tailEnd/>
            </a:ln>
          </p:spPr>
          <p:txBody>
            <a:bodyPr wrap="none">
              <a:spAutoFit/>
            </a:bodyPr>
            <a:lstStyle/>
            <a:p>
              <a:r>
                <a:rPr lang="en-US" sz="1200" b="1" u="none">
                  <a:latin typeface="Courier New" pitchFamily="49" charset="0"/>
                </a:rPr>
                <a:t>push(event)  </a:t>
              </a:r>
            </a:p>
          </p:txBody>
        </p:sp>
        <p:sp>
          <p:nvSpPr>
            <p:cNvPr id="48151" name="Line 439"/>
            <p:cNvSpPr>
              <a:spLocks noChangeShapeType="1"/>
            </p:cNvSpPr>
            <p:nvPr/>
          </p:nvSpPr>
          <p:spPr bwMode="auto">
            <a:xfrm flipH="1" flipV="1">
              <a:off x="1069" y="1102"/>
              <a:ext cx="225" cy="345"/>
            </a:xfrm>
            <a:prstGeom prst="line">
              <a:avLst/>
            </a:prstGeom>
            <a:noFill/>
            <a:ln w="9525">
              <a:solidFill>
                <a:schemeClr val="tx1"/>
              </a:solidFill>
              <a:round/>
              <a:headEnd/>
              <a:tailEnd type="triangle" w="med" len="med"/>
            </a:ln>
          </p:spPr>
          <p:txBody>
            <a:bodyPr>
              <a:spAutoFit/>
            </a:bodyPr>
            <a:lstStyle/>
            <a:p>
              <a:endParaRPr lang="en-US"/>
            </a:p>
          </p:txBody>
        </p:sp>
        <p:sp>
          <p:nvSpPr>
            <p:cNvPr id="48152" name="Line 440"/>
            <p:cNvSpPr>
              <a:spLocks noChangeShapeType="1"/>
            </p:cNvSpPr>
            <p:nvPr/>
          </p:nvSpPr>
          <p:spPr bwMode="auto">
            <a:xfrm flipH="1" flipV="1">
              <a:off x="1437" y="966"/>
              <a:ext cx="0" cy="214"/>
            </a:xfrm>
            <a:prstGeom prst="line">
              <a:avLst/>
            </a:prstGeom>
            <a:noFill/>
            <a:ln w="9525">
              <a:solidFill>
                <a:schemeClr val="tx1"/>
              </a:solidFill>
              <a:round/>
              <a:headEnd/>
              <a:tailEnd type="triangle" w="med" len="med"/>
            </a:ln>
          </p:spPr>
          <p:txBody>
            <a:bodyPr>
              <a:spAutoFit/>
            </a:bodyPr>
            <a:lstStyle/>
            <a:p>
              <a:endParaRPr lang="en-US"/>
            </a:p>
          </p:txBody>
        </p:sp>
        <p:sp>
          <p:nvSpPr>
            <p:cNvPr id="48153" name="Line 441"/>
            <p:cNvSpPr>
              <a:spLocks noChangeShapeType="1"/>
            </p:cNvSpPr>
            <p:nvPr/>
          </p:nvSpPr>
          <p:spPr bwMode="auto">
            <a:xfrm flipV="1">
              <a:off x="1823" y="1112"/>
              <a:ext cx="496" cy="227"/>
            </a:xfrm>
            <a:prstGeom prst="line">
              <a:avLst/>
            </a:prstGeom>
            <a:noFill/>
            <a:ln w="9525">
              <a:solidFill>
                <a:schemeClr val="tx1"/>
              </a:solidFill>
              <a:round/>
              <a:headEnd/>
              <a:tailEnd type="triangle" w="med" len="med"/>
            </a:ln>
          </p:spPr>
          <p:txBody>
            <a:bodyPr>
              <a:spAutoFit/>
            </a:bodyPr>
            <a:lstStyle/>
            <a:p>
              <a:endParaRPr lang="en-US"/>
            </a:p>
          </p:txBody>
        </p:sp>
        <p:sp>
          <p:nvSpPr>
            <p:cNvPr id="48154" name="Rectangle 442"/>
            <p:cNvSpPr>
              <a:spLocks noChangeArrowheads="1"/>
            </p:cNvSpPr>
            <p:nvPr/>
          </p:nvSpPr>
          <p:spPr bwMode="auto">
            <a:xfrm>
              <a:off x="373" y="1162"/>
              <a:ext cx="870" cy="173"/>
            </a:xfrm>
            <a:prstGeom prst="rect">
              <a:avLst/>
            </a:prstGeom>
            <a:noFill/>
            <a:ln w="9525" algn="ctr">
              <a:noFill/>
              <a:miter lim="800000"/>
              <a:headEnd/>
              <a:tailEnd/>
            </a:ln>
          </p:spPr>
          <p:txBody>
            <a:bodyPr wrap="none">
              <a:spAutoFit/>
            </a:bodyPr>
            <a:lstStyle/>
            <a:p>
              <a:r>
                <a:rPr lang="en-US" sz="1200" b="1" u="none">
                  <a:latin typeface="Courier New" pitchFamily="49" charset="0"/>
                </a:rPr>
                <a:t>push(event)  </a:t>
              </a:r>
            </a:p>
          </p:txBody>
        </p:sp>
        <p:sp>
          <p:nvSpPr>
            <p:cNvPr id="48155" name="Line 443"/>
            <p:cNvSpPr>
              <a:spLocks noChangeShapeType="1"/>
            </p:cNvSpPr>
            <p:nvPr/>
          </p:nvSpPr>
          <p:spPr bwMode="auto">
            <a:xfrm flipV="1">
              <a:off x="1777" y="993"/>
              <a:ext cx="0" cy="454"/>
            </a:xfrm>
            <a:prstGeom prst="line">
              <a:avLst/>
            </a:prstGeom>
            <a:noFill/>
            <a:ln w="9525">
              <a:solidFill>
                <a:schemeClr val="tx1"/>
              </a:solidFill>
              <a:round/>
              <a:headEnd/>
              <a:tailEnd type="triangle" w="med" len="med"/>
            </a:ln>
          </p:spPr>
          <p:txBody>
            <a:bodyPr>
              <a:spAutoFit/>
            </a:bodyPr>
            <a:lstStyle/>
            <a:p>
              <a:endParaRPr lang="en-US"/>
            </a:p>
          </p:txBody>
        </p:sp>
        <p:sp>
          <p:nvSpPr>
            <p:cNvPr id="48156" name="AutoShape 444"/>
            <p:cNvSpPr>
              <a:spLocks noChangeArrowheads="1"/>
            </p:cNvSpPr>
            <p:nvPr/>
          </p:nvSpPr>
          <p:spPr bwMode="auto">
            <a:xfrm>
              <a:off x="1240" y="1182"/>
              <a:ext cx="625" cy="319"/>
            </a:xfrm>
            <a:prstGeom prst="roundRect">
              <a:avLst>
                <a:gd name="adj" fmla="val 16667"/>
              </a:avLst>
            </a:prstGeom>
            <a:solidFill>
              <a:srgbClr val="FF9999"/>
            </a:solidFill>
            <a:ln w="9525" algn="ctr">
              <a:solidFill>
                <a:schemeClr val="tx1"/>
              </a:solidFill>
              <a:round/>
              <a:headEnd/>
              <a:tailEnd/>
            </a:ln>
          </p:spPr>
          <p:txBody>
            <a:bodyPr anchor="ctr">
              <a:spAutoFit/>
            </a:bodyPr>
            <a:lstStyle/>
            <a:p>
              <a:pPr algn="ctr"/>
              <a:r>
                <a:rPr lang="en-US" sz="1200" b="1" u="none"/>
                <a:t>Event Channel</a:t>
              </a:r>
            </a:p>
          </p:txBody>
        </p:sp>
        <p:sp>
          <p:nvSpPr>
            <p:cNvPr id="48157" name="Line 445"/>
            <p:cNvSpPr>
              <a:spLocks noChangeShapeType="1"/>
            </p:cNvSpPr>
            <p:nvPr/>
          </p:nvSpPr>
          <p:spPr bwMode="auto">
            <a:xfrm flipV="1">
              <a:off x="2234" y="1917"/>
              <a:ext cx="81" cy="131"/>
            </a:xfrm>
            <a:prstGeom prst="line">
              <a:avLst/>
            </a:prstGeom>
            <a:noFill/>
            <a:ln w="9525">
              <a:solidFill>
                <a:schemeClr val="tx1"/>
              </a:solidFill>
              <a:round/>
              <a:headEnd/>
              <a:tailEnd type="triangle" w="med" len="med"/>
            </a:ln>
          </p:spPr>
          <p:txBody>
            <a:bodyPr>
              <a:spAutoFit/>
            </a:bodyPr>
            <a:lstStyle/>
            <a:p>
              <a:endParaRPr lang="en-US"/>
            </a:p>
          </p:txBody>
        </p:sp>
        <p:sp>
          <p:nvSpPr>
            <p:cNvPr id="48158" name="Line 446"/>
            <p:cNvSpPr>
              <a:spLocks noChangeShapeType="1"/>
            </p:cNvSpPr>
            <p:nvPr/>
          </p:nvSpPr>
          <p:spPr bwMode="auto">
            <a:xfrm flipH="1" flipV="1">
              <a:off x="1440" y="1929"/>
              <a:ext cx="97" cy="146"/>
            </a:xfrm>
            <a:prstGeom prst="line">
              <a:avLst/>
            </a:prstGeom>
            <a:noFill/>
            <a:ln w="9525">
              <a:solidFill>
                <a:schemeClr val="tx1"/>
              </a:solidFill>
              <a:round/>
              <a:headEnd/>
              <a:tailEnd type="triangle" w="med" len="med"/>
            </a:ln>
          </p:spPr>
          <p:txBody>
            <a:bodyPr>
              <a:spAutoFit/>
            </a:bodyPr>
            <a:lstStyle/>
            <a:p>
              <a:endParaRPr lang="en-US"/>
            </a:p>
          </p:txBody>
        </p:sp>
        <p:sp>
          <p:nvSpPr>
            <p:cNvPr id="48159" name="Line 447"/>
            <p:cNvSpPr>
              <a:spLocks noChangeShapeType="1"/>
            </p:cNvSpPr>
            <p:nvPr/>
          </p:nvSpPr>
          <p:spPr bwMode="auto">
            <a:xfrm flipH="1" flipV="1">
              <a:off x="1045" y="1909"/>
              <a:ext cx="97" cy="145"/>
            </a:xfrm>
            <a:prstGeom prst="line">
              <a:avLst/>
            </a:prstGeom>
            <a:noFill/>
            <a:ln w="9525">
              <a:solidFill>
                <a:schemeClr val="tx1"/>
              </a:solidFill>
              <a:round/>
              <a:headEnd/>
              <a:tailEnd type="triangle" w="med" len="med"/>
            </a:ln>
          </p:spPr>
          <p:txBody>
            <a:bodyPr>
              <a:spAutoFit/>
            </a:bodyPr>
            <a:lstStyle/>
            <a:p>
              <a:endParaRPr lang="en-US"/>
            </a:p>
          </p:txBody>
        </p:sp>
        <p:sp>
          <p:nvSpPr>
            <p:cNvPr id="48160" name="AutoShape 448"/>
            <p:cNvSpPr>
              <a:spLocks noChangeArrowheads="1"/>
            </p:cNvSpPr>
            <p:nvPr/>
          </p:nvSpPr>
          <p:spPr bwMode="auto">
            <a:xfrm>
              <a:off x="906" y="2028"/>
              <a:ext cx="1434" cy="212"/>
            </a:xfrm>
            <a:prstGeom prst="roundRect">
              <a:avLst>
                <a:gd name="adj" fmla="val 16667"/>
              </a:avLst>
            </a:prstGeom>
            <a:solidFill>
              <a:srgbClr val="336699"/>
            </a:solidFill>
            <a:ln w="9525" algn="ctr">
              <a:solidFill>
                <a:schemeClr val="tx1"/>
              </a:solidFill>
              <a:round/>
              <a:headEnd/>
              <a:tailEnd/>
            </a:ln>
          </p:spPr>
          <p:txBody>
            <a:bodyPr anchor="ctr">
              <a:spAutoFit/>
            </a:bodyPr>
            <a:lstStyle/>
            <a:p>
              <a:pPr algn="ctr"/>
              <a:r>
                <a:rPr lang="en-US" sz="1400" b="1" u="none">
                  <a:solidFill>
                    <a:schemeClr val="bg1"/>
                  </a:solidFill>
                </a:rPr>
                <a:t>Broker</a:t>
              </a:r>
            </a:p>
          </p:txBody>
        </p:sp>
      </p:grpSp>
    </p:spTree>
  </p:cSld>
  <p:clrMapOvr>
    <a:masterClrMapping/>
  </p:clrMapOvr>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Slide Number Placeholder 3"/>
          <p:cNvSpPr>
            <a:spLocks noGrp="1"/>
          </p:cNvSpPr>
          <p:nvPr>
            <p:ph type="sldNum" sz="quarter" idx="10"/>
          </p:nvPr>
        </p:nvSpPr>
        <p:spPr>
          <a:noFill/>
        </p:spPr>
        <p:txBody>
          <a:bodyPr/>
          <a:lstStyle/>
          <a:p>
            <a:fld id="{46DD70DB-991B-4438-B256-08C56676DA30}" type="slidenum">
              <a:rPr lang="en-US" smtClean="0">
                <a:latin typeface="Arial" pitchFamily="34" charset="0"/>
              </a:rPr>
              <a:pPr/>
              <a:t>41</a:t>
            </a:fld>
            <a:endParaRPr lang="en-US" smtClean="0">
              <a:latin typeface="Arial" pitchFamily="34" charset="0"/>
            </a:endParaRPr>
          </a:p>
        </p:txBody>
      </p:sp>
      <p:sp>
        <p:nvSpPr>
          <p:cNvPr id="49155" name="Text Box 201"/>
          <p:cNvSpPr txBox="1">
            <a:spLocks noChangeArrowheads="1"/>
          </p:cNvSpPr>
          <p:nvPr/>
        </p:nvSpPr>
        <p:spPr bwMode="auto">
          <a:xfrm>
            <a:off x="4505325" y="1384300"/>
            <a:ext cx="3914775" cy="2470150"/>
          </a:xfrm>
          <a:prstGeom prst="rect">
            <a:avLst/>
          </a:prstGeom>
          <a:noFill/>
          <a:ln w="9525">
            <a:noFill/>
            <a:miter lim="800000"/>
            <a:headEnd/>
            <a:tailEnd/>
          </a:ln>
        </p:spPr>
        <p:txBody>
          <a:bodyPr>
            <a:spAutoFit/>
          </a:bodyPr>
          <a:lstStyle/>
          <a:p>
            <a:pPr marL="173038" indent="-173038">
              <a:spcBef>
                <a:spcPct val="40000"/>
              </a:spcBef>
              <a:buFontTx/>
              <a:buChar char="•"/>
            </a:pPr>
            <a:r>
              <a:rPr lang="en-US" sz="2000" u="none"/>
              <a:t>Require significant tedious &amp; error-prone human effort to handcraft pattern implementations</a:t>
            </a:r>
          </a:p>
          <a:p>
            <a:pPr marL="173038" indent="-173038">
              <a:spcBef>
                <a:spcPct val="40000"/>
              </a:spcBef>
              <a:buFontTx/>
              <a:buChar char="•"/>
            </a:pPr>
            <a:r>
              <a:rPr lang="en-US" sz="2000" u="none"/>
              <a:t>Can be deceptively simple</a:t>
            </a:r>
          </a:p>
          <a:p>
            <a:pPr marL="173038" indent="-173038">
              <a:spcBef>
                <a:spcPct val="40000"/>
              </a:spcBef>
              <a:buFontTx/>
              <a:buChar char="•"/>
            </a:pPr>
            <a:r>
              <a:rPr lang="en-US" sz="2000" u="none"/>
              <a:t>Leaves some important details unresolved</a:t>
            </a:r>
          </a:p>
        </p:txBody>
      </p:sp>
      <p:sp>
        <p:nvSpPr>
          <p:cNvPr id="49156" name="Rectangle 202"/>
          <p:cNvSpPr>
            <a:spLocks noChangeArrowheads="1"/>
          </p:cNvSpPr>
          <p:nvPr/>
        </p:nvSpPr>
        <p:spPr bwMode="auto">
          <a:xfrm>
            <a:off x="0" y="204788"/>
            <a:ext cx="9144000" cy="381000"/>
          </a:xfrm>
          <a:prstGeom prst="rect">
            <a:avLst/>
          </a:prstGeom>
          <a:noFill/>
          <a:ln w="9525">
            <a:noFill/>
            <a:miter lim="800000"/>
            <a:headEnd/>
            <a:tailEnd/>
          </a:ln>
        </p:spPr>
        <p:txBody>
          <a:bodyPr anchor="ctr"/>
          <a:lstStyle/>
          <a:p>
            <a:pPr algn="ctr">
              <a:lnSpc>
                <a:spcPct val="95000"/>
              </a:lnSpc>
            </a:pPr>
            <a:r>
              <a:rPr lang="en-US" altLang="en-US" sz="3600" b="1" u="none">
                <a:solidFill>
                  <a:srgbClr val="336699"/>
                </a:solidFill>
              </a:rPr>
              <a:t>Limitations of Patterns</a:t>
            </a:r>
          </a:p>
        </p:txBody>
      </p:sp>
      <p:sp>
        <p:nvSpPr>
          <p:cNvPr id="49157" name="Rectangle 226"/>
          <p:cNvSpPr>
            <a:spLocks noChangeArrowheads="1"/>
          </p:cNvSpPr>
          <p:nvPr/>
        </p:nvSpPr>
        <p:spPr bwMode="auto">
          <a:xfrm>
            <a:off x="6018213" y="5294313"/>
            <a:ext cx="2519362" cy="641350"/>
          </a:xfrm>
          <a:prstGeom prst="rect">
            <a:avLst/>
          </a:prstGeom>
          <a:solidFill>
            <a:schemeClr val="bg1"/>
          </a:solidFill>
          <a:ln w="9525" algn="ctr">
            <a:noFill/>
            <a:miter lim="800000"/>
            <a:headEnd/>
            <a:tailEnd/>
          </a:ln>
        </p:spPr>
        <p:txBody>
          <a:bodyPr>
            <a:spAutoFit/>
          </a:bodyPr>
          <a:lstStyle/>
          <a:p>
            <a:pPr algn="ctr"/>
            <a:r>
              <a:rPr lang="en-US"/>
              <a:t>www.cs.wustl.edu/ ~schmidt/patterns.html</a:t>
            </a:r>
          </a:p>
        </p:txBody>
      </p:sp>
      <p:grpSp>
        <p:nvGrpSpPr>
          <p:cNvPr id="49158" name="Group 1115"/>
          <p:cNvGrpSpPr>
            <a:grpSpLocks/>
          </p:cNvGrpSpPr>
          <p:nvPr/>
        </p:nvGrpSpPr>
        <p:grpSpPr bwMode="auto">
          <a:xfrm>
            <a:off x="185738" y="1023938"/>
            <a:ext cx="5699125" cy="5553075"/>
            <a:chOff x="117" y="645"/>
            <a:chExt cx="3590" cy="3498"/>
          </a:xfrm>
        </p:grpSpPr>
        <p:grpSp>
          <p:nvGrpSpPr>
            <p:cNvPr id="49159" name="Group 1116"/>
            <p:cNvGrpSpPr>
              <a:grpSpLocks/>
            </p:cNvGrpSpPr>
            <p:nvPr/>
          </p:nvGrpSpPr>
          <p:grpSpPr bwMode="auto">
            <a:xfrm>
              <a:off x="117" y="2828"/>
              <a:ext cx="3590" cy="1315"/>
              <a:chOff x="1193" y="1962"/>
              <a:chExt cx="3590" cy="1315"/>
            </a:xfrm>
          </p:grpSpPr>
          <p:grpSp>
            <p:nvGrpSpPr>
              <p:cNvPr id="49185" name="Group 1117"/>
              <p:cNvGrpSpPr>
                <a:grpSpLocks/>
              </p:cNvGrpSpPr>
              <p:nvPr/>
            </p:nvGrpSpPr>
            <p:grpSpPr bwMode="auto">
              <a:xfrm flipH="1">
                <a:off x="1193" y="1962"/>
                <a:ext cx="3590" cy="1315"/>
                <a:chOff x="1530" y="1957"/>
                <a:chExt cx="2639" cy="967"/>
              </a:xfrm>
            </p:grpSpPr>
            <p:grpSp>
              <p:nvGrpSpPr>
                <p:cNvPr id="49203" name="Group 1118"/>
                <p:cNvGrpSpPr>
                  <a:grpSpLocks/>
                </p:cNvGrpSpPr>
                <p:nvPr/>
              </p:nvGrpSpPr>
              <p:grpSpPr bwMode="auto">
                <a:xfrm>
                  <a:off x="1530" y="1999"/>
                  <a:ext cx="2639" cy="925"/>
                  <a:chOff x="1530" y="1999"/>
                  <a:chExt cx="2639" cy="925"/>
                </a:xfrm>
              </p:grpSpPr>
              <p:grpSp>
                <p:nvGrpSpPr>
                  <p:cNvPr id="49299" name="Group 1119"/>
                  <p:cNvGrpSpPr>
                    <a:grpSpLocks/>
                  </p:cNvGrpSpPr>
                  <p:nvPr/>
                </p:nvGrpSpPr>
                <p:grpSpPr bwMode="auto">
                  <a:xfrm>
                    <a:off x="1530" y="2368"/>
                    <a:ext cx="952" cy="556"/>
                    <a:chOff x="1530" y="2368"/>
                    <a:chExt cx="952" cy="556"/>
                  </a:xfrm>
                </p:grpSpPr>
                <p:sp>
                  <p:nvSpPr>
                    <p:cNvPr id="49377" name="Freeform 1120"/>
                    <p:cNvSpPr>
                      <a:spLocks/>
                    </p:cNvSpPr>
                    <p:nvPr/>
                  </p:nvSpPr>
                  <p:spPr bwMode="auto">
                    <a:xfrm>
                      <a:off x="1530" y="2368"/>
                      <a:ext cx="952" cy="125"/>
                    </a:xfrm>
                    <a:custGeom>
                      <a:avLst/>
                      <a:gdLst>
                        <a:gd name="T0" fmla="*/ 952 w 952"/>
                        <a:gd name="T1" fmla="*/ 0 h 125"/>
                        <a:gd name="T2" fmla="*/ 0 w 952"/>
                        <a:gd name="T3" fmla="*/ 4 h 125"/>
                        <a:gd name="T4" fmla="*/ 0 w 952"/>
                        <a:gd name="T5" fmla="*/ 125 h 125"/>
                        <a:gd name="T6" fmla="*/ 952 w 952"/>
                        <a:gd name="T7" fmla="*/ 122 h 125"/>
                        <a:gd name="T8" fmla="*/ 952 w 952"/>
                        <a:gd name="T9" fmla="*/ 0 h 125"/>
                        <a:gd name="T10" fmla="*/ 0 60000 65536"/>
                        <a:gd name="T11" fmla="*/ 0 60000 65536"/>
                        <a:gd name="T12" fmla="*/ 0 60000 65536"/>
                        <a:gd name="T13" fmla="*/ 0 60000 65536"/>
                        <a:gd name="T14" fmla="*/ 0 60000 65536"/>
                        <a:gd name="T15" fmla="*/ 0 w 952"/>
                        <a:gd name="T16" fmla="*/ 0 h 125"/>
                        <a:gd name="T17" fmla="*/ 952 w 952"/>
                        <a:gd name="T18" fmla="*/ 125 h 125"/>
                      </a:gdLst>
                      <a:ahLst/>
                      <a:cxnLst>
                        <a:cxn ang="T10">
                          <a:pos x="T0" y="T1"/>
                        </a:cxn>
                        <a:cxn ang="T11">
                          <a:pos x="T2" y="T3"/>
                        </a:cxn>
                        <a:cxn ang="T12">
                          <a:pos x="T4" y="T5"/>
                        </a:cxn>
                        <a:cxn ang="T13">
                          <a:pos x="T6" y="T7"/>
                        </a:cxn>
                        <a:cxn ang="T14">
                          <a:pos x="T8" y="T9"/>
                        </a:cxn>
                      </a:cxnLst>
                      <a:rect l="T15" t="T16" r="T17" b="T18"/>
                      <a:pathLst>
                        <a:path w="952" h="125">
                          <a:moveTo>
                            <a:pt x="952" y="0"/>
                          </a:moveTo>
                          <a:lnTo>
                            <a:pt x="0" y="4"/>
                          </a:lnTo>
                          <a:lnTo>
                            <a:pt x="0" y="125"/>
                          </a:lnTo>
                          <a:lnTo>
                            <a:pt x="952" y="122"/>
                          </a:lnTo>
                          <a:lnTo>
                            <a:pt x="952" y="0"/>
                          </a:lnTo>
                          <a:close/>
                        </a:path>
                      </a:pathLst>
                    </a:custGeom>
                    <a:solidFill>
                      <a:srgbClr val="FFD67F"/>
                    </a:solidFill>
                    <a:ln w="4763">
                      <a:solidFill>
                        <a:schemeClr val="bg2"/>
                      </a:solidFill>
                      <a:round/>
                      <a:headEnd/>
                      <a:tailEnd/>
                    </a:ln>
                  </p:spPr>
                  <p:txBody>
                    <a:bodyPr/>
                    <a:lstStyle/>
                    <a:p>
                      <a:endParaRPr lang="en-US"/>
                    </a:p>
                  </p:txBody>
                </p:sp>
                <p:sp>
                  <p:nvSpPr>
                    <p:cNvPr id="49378" name="Freeform 1121"/>
                    <p:cNvSpPr>
                      <a:spLocks/>
                    </p:cNvSpPr>
                    <p:nvPr/>
                  </p:nvSpPr>
                  <p:spPr bwMode="auto">
                    <a:xfrm>
                      <a:off x="1530" y="2372"/>
                      <a:ext cx="440" cy="552"/>
                    </a:xfrm>
                    <a:custGeom>
                      <a:avLst/>
                      <a:gdLst>
                        <a:gd name="T0" fmla="*/ 0 w 440"/>
                        <a:gd name="T1" fmla="*/ 0 h 552"/>
                        <a:gd name="T2" fmla="*/ 440 w 440"/>
                        <a:gd name="T3" fmla="*/ 430 h 552"/>
                        <a:gd name="T4" fmla="*/ 440 w 440"/>
                        <a:gd name="T5" fmla="*/ 552 h 552"/>
                        <a:gd name="T6" fmla="*/ 0 w 440"/>
                        <a:gd name="T7" fmla="*/ 121 h 552"/>
                        <a:gd name="T8" fmla="*/ 0 w 440"/>
                        <a:gd name="T9" fmla="*/ 0 h 552"/>
                        <a:gd name="T10" fmla="*/ 0 60000 65536"/>
                        <a:gd name="T11" fmla="*/ 0 60000 65536"/>
                        <a:gd name="T12" fmla="*/ 0 60000 65536"/>
                        <a:gd name="T13" fmla="*/ 0 60000 65536"/>
                        <a:gd name="T14" fmla="*/ 0 60000 65536"/>
                        <a:gd name="T15" fmla="*/ 0 w 440"/>
                        <a:gd name="T16" fmla="*/ 0 h 552"/>
                        <a:gd name="T17" fmla="*/ 440 w 440"/>
                        <a:gd name="T18" fmla="*/ 552 h 552"/>
                      </a:gdLst>
                      <a:ahLst/>
                      <a:cxnLst>
                        <a:cxn ang="T10">
                          <a:pos x="T0" y="T1"/>
                        </a:cxn>
                        <a:cxn ang="T11">
                          <a:pos x="T2" y="T3"/>
                        </a:cxn>
                        <a:cxn ang="T12">
                          <a:pos x="T4" y="T5"/>
                        </a:cxn>
                        <a:cxn ang="T13">
                          <a:pos x="T6" y="T7"/>
                        </a:cxn>
                        <a:cxn ang="T14">
                          <a:pos x="T8" y="T9"/>
                        </a:cxn>
                      </a:cxnLst>
                      <a:rect l="T15" t="T16" r="T17" b="T18"/>
                      <a:pathLst>
                        <a:path w="440" h="552">
                          <a:moveTo>
                            <a:pt x="0" y="0"/>
                          </a:moveTo>
                          <a:lnTo>
                            <a:pt x="440" y="430"/>
                          </a:lnTo>
                          <a:lnTo>
                            <a:pt x="440" y="552"/>
                          </a:lnTo>
                          <a:lnTo>
                            <a:pt x="0" y="121"/>
                          </a:lnTo>
                          <a:lnTo>
                            <a:pt x="0" y="0"/>
                          </a:lnTo>
                          <a:close/>
                        </a:path>
                      </a:pathLst>
                    </a:custGeom>
                    <a:solidFill>
                      <a:srgbClr val="FFD67F"/>
                    </a:solidFill>
                    <a:ln w="4763">
                      <a:solidFill>
                        <a:schemeClr val="bg2"/>
                      </a:solidFill>
                      <a:round/>
                      <a:headEnd/>
                      <a:tailEnd/>
                    </a:ln>
                  </p:spPr>
                  <p:txBody>
                    <a:bodyPr/>
                    <a:lstStyle/>
                    <a:p>
                      <a:endParaRPr lang="en-US"/>
                    </a:p>
                  </p:txBody>
                </p:sp>
                <p:sp>
                  <p:nvSpPr>
                    <p:cNvPr id="49379" name="Freeform 1122"/>
                    <p:cNvSpPr>
                      <a:spLocks/>
                    </p:cNvSpPr>
                    <p:nvPr/>
                  </p:nvSpPr>
                  <p:spPr bwMode="auto">
                    <a:xfrm>
                      <a:off x="1970" y="2368"/>
                      <a:ext cx="512" cy="556"/>
                    </a:xfrm>
                    <a:custGeom>
                      <a:avLst/>
                      <a:gdLst>
                        <a:gd name="T0" fmla="*/ 0 w 512"/>
                        <a:gd name="T1" fmla="*/ 434 h 556"/>
                        <a:gd name="T2" fmla="*/ 512 w 512"/>
                        <a:gd name="T3" fmla="*/ 0 h 556"/>
                        <a:gd name="T4" fmla="*/ 512 w 512"/>
                        <a:gd name="T5" fmla="*/ 122 h 556"/>
                        <a:gd name="T6" fmla="*/ 0 w 512"/>
                        <a:gd name="T7" fmla="*/ 556 h 556"/>
                        <a:gd name="T8" fmla="*/ 0 w 512"/>
                        <a:gd name="T9" fmla="*/ 434 h 556"/>
                        <a:gd name="T10" fmla="*/ 0 60000 65536"/>
                        <a:gd name="T11" fmla="*/ 0 60000 65536"/>
                        <a:gd name="T12" fmla="*/ 0 60000 65536"/>
                        <a:gd name="T13" fmla="*/ 0 60000 65536"/>
                        <a:gd name="T14" fmla="*/ 0 60000 65536"/>
                        <a:gd name="T15" fmla="*/ 0 w 512"/>
                        <a:gd name="T16" fmla="*/ 0 h 556"/>
                        <a:gd name="T17" fmla="*/ 512 w 512"/>
                        <a:gd name="T18" fmla="*/ 556 h 556"/>
                      </a:gdLst>
                      <a:ahLst/>
                      <a:cxnLst>
                        <a:cxn ang="T10">
                          <a:pos x="T0" y="T1"/>
                        </a:cxn>
                        <a:cxn ang="T11">
                          <a:pos x="T2" y="T3"/>
                        </a:cxn>
                        <a:cxn ang="T12">
                          <a:pos x="T4" y="T5"/>
                        </a:cxn>
                        <a:cxn ang="T13">
                          <a:pos x="T6" y="T7"/>
                        </a:cxn>
                        <a:cxn ang="T14">
                          <a:pos x="T8" y="T9"/>
                        </a:cxn>
                      </a:cxnLst>
                      <a:rect l="T15" t="T16" r="T17" b="T18"/>
                      <a:pathLst>
                        <a:path w="512" h="556">
                          <a:moveTo>
                            <a:pt x="0" y="434"/>
                          </a:moveTo>
                          <a:lnTo>
                            <a:pt x="512" y="0"/>
                          </a:lnTo>
                          <a:lnTo>
                            <a:pt x="512" y="122"/>
                          </a:lnTo>
                          <a:lnTo>
                            <a:pt x="0" y="556"/>
                          </a:lnTo>
                          <a:lnTo>
                            <a:pt x="0" y="434"/>
                          </a:lnTo>
                          <a:close/>
                        </a:path>
                      </a:pathLst>
                    </a:custGeom>
                    <a:solidFill>
                      <a:srgbClr val="FFD67F"/>
                    </a:solidFill>
                    <a:ln w="4763">
                      <a:solidFill>
                        <a:schemeClr val="bg2"/>
                      </a:solidFill>
                      <a:round/>
                      <a:headEnd/>
                      <a:tailEnd/>
                    </a:ln>
                  </p:spPr>
                  <p:txBody>
                    <a:bodyPr/>
                    <a:lstStyle/>
                    <a:p>
                      <a:endParaRPr lang="en-US"/>
                    </a:p>
                  </p:txBody>
                </p:sp>
                <p:sp>
                  <p:nvSpPr>
                    <p:cNvPr id="49380" name="Freeform 1123"/>
                    <p:cNvSpPr>
                      <a:spLocks/>
                    </p:cNvSpPr>
                    <p:nvPr/>
                  </p:nvSpPr>
                  <p:spPr bwMode="auto">
                    <a:xfrm>
                      <a:off x="1530" y="2368"/>
                      <a:ext cx="952" cy="434"/>
                    </a:xfrm>
                    <a:custGeom>
                      <a:avLst/>
                      <a:gdLst>
                        <a:gd name="T0" fmla="*/ 952 w 952"/>
                        <a:gd name="T1" fmla="*/ 0 h 434"/>
                        <a:gd name="T2" fmla="*/ 0 w 952"/>
                        <a:gd name="T3" fmla="*/ 4 h 434"/>
                        <a:gd name="T4" fmla="*/ 440 w 952"/>
                        <a:gd name="T5" fmla="*/ 434 h 434"/>
                        <a:gd name="T6" fmla="*/ 952 w 952"/>
                        <a:gd name="T7" fmla="*/ 0 h 434"/>
                        <a:gd name="T8" fmla="*/ 0 60000 65536"/>
                        <a:gd name="T9" fmla="*/ 0 60000 65536"/>
                        <a:gd name="T10" fmla="*/ 0 60000 65536"/>
                        <a:gd name="T11" fmla="*/ 0 60000 65536"/>
                        <a:gd name="T12" fmla="*/ 0 w 952"/>
                        <a:gd name="T13" fmla="*/ 0 h 434"/>
                        <a:gd name="T14" fmla="*/ 952 w 952"/>
                        <a:gd name="T15" fmla="*/ 434 h 434"/>
                      </a:gdLst>
                      <a:ahLst/>
                      <a:cxnLst>
                        <a:cxn ang="T8">
                          <a:pos x="T0" y="T1"/>
                        </a:cxn>
                        <a:cxn ang="T9">
                          <a:pos x="T2" y="T3"/>
                        </a:cxn>
                        <a:cxn ang="T10">
                          <a:pos x="T4" y="T5"/>
                        </a:cxn>
                        <a:cxn ang="T11">
                          <a:pos x="T6" y="T7"/>
                        </a:cxn>
                      </a:cxnLst>
                      <a:rect l="T12" t="T13" r="T14" b="T15"/>
                      <a:pathLst>
                        <a:path w="952" h="434">
                          <a:moveTo>
                            <a:pt x="952" y="0"/>
                          </a:moveTo>
                          <a:lnTo>
                            <a:pt x="0" y="4"/>
                          </a:lnTo>
                          <a:lnTo>
                            <a:pt x="440" y="434"/>
                          </a:lnTo>
                          <a:lnTo>
                            <a:pt x="952" y="0"/>
                          </a:lnTo>
                          <a:close/>
                        </a:path>
                      </a:pathLst>
                    </a:custGeom>
                    <a:solidFill>
                      <a:srgbClr val="FFD67F"/>
                    </a:solidFill>
                    <a:ln w="4763">
                      <a:solidFill>
                        <a:schemeClr val="bg2"/>
                      </a:solidFill>
                      <a:round/>
                      <a:headEnd/>
                      <a:tailEnd/>
                    </a:ln>
                  </p:spPr>
                  <p:txBody>
                    <a:bodyPr/>
                    <a:lstStyle/>
                    <a:p>
                      <a:endParaRPr lang="en-US"/>
                    </a:p>
                  </p:txBody>
                </p:sp>
              </p:grpSp>
              <p:grpSp>
                <p:nvGrpSpPr>
                  <p:cNvPr id="49300" name="Group 1124"/>
                  <p:cNvGrpSpPr>
                    <a:grpSpLocks/>
                  </p:cNvGrpSpPr>
                  <p:nvPr/>
                </p:nvGrpSpPr>
                <p:grpSpPr bwMode="auto">
                  <a:xfrm>
                    <a:off x="1967" y="2368"/>
                    <a:ext cx="2202" cy="556"/>
                    <a:chOff x="1967" y="2368"/>
                    <a:chExt cx="2202" cy="556"/>
                  </a:xfrm>
                </p:grpSpPr>
                <p:sp>
                  <p:nvSpPr>
                    <p:cNvPr id="49373" name="Freeform 1125"/>
                    <p:cNvSpPr>
                      <a:spLocks/>
                    </p:cNvSpPr>
                    <p:nvPr/>
                  </p:nvSpPr>
                  <p:spPr bwMode="auto">
                    <a:xfrm>
                      <a:off x="2555" y="2368"/>
                      <a:ext cx="1614" cy="556"/>
                    </a:xfrm>
                    <a:custGeom>
                      <a:avLst/>
                      <a:gdLst>
                        <a:gd name="T0" fmla="*/ 1614 w 1614"/>
                        <a:gd name="T1" fmla="*/ 434 h 556"/>
                        <a:gd name="T2" fmla="*/ 0 w 1614"/>
                        <a:gd name="T3" fmla="*/ 0 h 556"/>
                        <a:gd name="T4" fmla="*/ 0 w 1614"/>
                        <a:gd name="T5" fmla="*/ 122 h 556"/>
                        <a:gd name="T6" fmla="*/ 1614 w 1614"/>
                        <a:gd name="T7" fmla="*/ 556 h 556"/>
                        <a:gd name="T8" fmla="*/ 1614 w 1614"/>
                        <a:gd name="T9" fmla="*/ 434 h 556"/>
                        <a:gd name="T10" fmla="*/ 0 60000 65536"/>
                        <a:gd name="T11" fmla="*/ 0 60000 65536"/>
                        <a:gd name="T12" fmla="*/ 0 60000 65536"/>
                        <a:gd name="T13" fmla="*/ 0 60000 65536"/>
                        <a:gd name="T14" fmla="*/ 0 60000 65536"/>
                        <a:gd name="T15" fmla="*/ 0 w 1614"/>
                        <a:gd name="T16" fmla="*/ 0 h 556"/>
                        <a:gd name="T17" fmla="*/ 1614 w 1614"/>
                        <a:gd name="T18" fmla="*/ 556 h 556"/>
                      </a:gdLst>
                      <a:ahLst/>
                      <a:cxnLst>
                        <a:cxn ang="T10">
                          <a:pos x="T0" y="T1"/>
                        </a:cxn>
                        <a:cxn ang="T11">
                          <a:pos x="T2" y="T3"/>
                        </a:cxn>
                        <a:cxn ang="T12">
                          <a:pos x="T4" y="T5"/>
                        </a:cxn>
                        <a:cxn ang="T13">
                          <a:pos x="T6" y="T7"/>
                        </a:cxn>
                        <a:cxn ang="T14">
                          <a:pos x="T8" y="T9"/>
                        </a:cxn>
                      </a:cxnLst>
                      <a:rect l="T15" t="T16" r="T17" b="T18"/>
                      <a:pathLst>
                        <a:path w="1614" h="556">
                          <a:moveTo>
                            <a:pt x="1614" y="434"/>
                          </a:moveTo>
                          <a:lnTo>
                            <a:pt x="0" y="0"/>
                          </a:lnTo>
                          <a:lnTo>
                            <a:pt x="0" y="122"/>
                          </a:lnTo>
                          <a:lnTo>
                            <a:pt x="1614" y="556"/>
                          </a:lnTo>
                          <a:lnTo>
                            <a:pt x="1614" y="434"/>
                          </a:lnTo>
                          <a:close/>
                        </a:path>
                      </a:pathLst>
                    </a:custGeom>
                    <a:solidFill>
                      <a:srgbClr val="FFD67F"/>
                    </a:solidFill>
                    <a:ln w="4763">
                      <a:solidFill>
                        <a:schemeClr val="bg2"/>
                      </a:solidFill>
                      <a:round/>
                      <a:headEnd/>
                      <a:tailEnd/>
                    </a:ln>
                  </p:spPr>
                  <p:txBody>
                    <a:bodyPr/>
                    <a:lstStyle/>
                    <a:p>
                      <a:endParaRPr lang="en-US"/>
                    </a:p>
                  </p:txBody>
                </p:sp>
                <p:sp>
                  <p:nvSpPr>
                    <p:cNvPr id="49374" name="Freeform 1126"/>
                    <p:cNvSpPr>
                      <a:spLocks/>
                    </p:cNvSpPr>
                    <p:nvPr/>
                  </p:nvSpPr>
                  <p:spPr bwMode="auto">
                    <a:xfrm>
                      <a:off x="1967" y="2368"/>
                      <a:ext cx="588" cy="556"/>
                    </a:xfrm>
                    <a:custGeom>
                      <a:avLst/>
                      <a:gdLst>
                        <a:gd name="T0" fmla="*/ 588 w 588"/>
                        <a:gd name="T1" fmla="*/ 0 h 556"/>
                        <a:gd name="T2" fmla="*/ 0 w 588"/>
                        <a:gd name="T3" fmla="*/ 434 h 556"/>
                        <a:gd name="T4" fmla="*/ 0 w 588"/>
                        <a:gd name="T5" fmla="*/ 556 h 556"/>
                        <a:gd name="T6" fmla="*/ 588 w 588"/>
                        <a:gd name="T7" fmla="*/ 122 h 556"/>
                        <a:gd name="T8" fmla="*/ 588 w 588"/>
                        <a:gd name="T9" fmla="*/ 0 h 556"/>
                        <a:gd name="T10" fmla="*/ 0 60000 65536"/>
                        <a:gd name="T11" fmla="*/ 0 60000 65536"/>
                        <a:gd name="T12" fmla="*/ 0 60000 65536"/>
                        <a:gd name="T13" fmla="*/ 0 60000 65536"/>
                        <a:gd name="T14" fmla="*/ 0 60000 65536"/>
                        <a:gd name="T15" fmla="*/ 0 w 588"/>
                        <a:gd name="T16" fmla="*/ 0 h 556"/>
                        <a:gd name="T17" fmla="*/ 588 w 588"/>
                        <a:gd name="T18" fmla="*/ 556 h 556"/>
                      </a:gdLst>
                      <a:ahLst/>
                      <a:cxnLst>
                        <a:cxn ang="T10">
                          <a:pos x="T0" y="T1"/>
                        </a:cxn>
                        <a:cxn ang="T11">
                          <a:pos x="T2" y="T3"/>
                        </a:cxn>
                        <a:cxn ang="T12">
                          <a:pos x="T4" y="T5"/>
                        </a:cxn>
                        <a:cxn ang="T13">
                          <a:pos x="T6" y="T7"/>
                        </a:cxn>
                        <a:cxn ang="T14">
                          <a:pos x="T8" y="T9"/>
                        </a:cxn>
                      </a:cxnLst>
                      <a:rect l="T15" t="T16" r="T17" b="T18"/>
                      <a:pathLst>
                        <a:path w="588" h="556">
                          <a:moveTo>
                            <a:pt x="588" y="0"/>
                          </a:moveTo>
                          <a:lnTo>
                            <a:pt x="0" y="434"/>
                          </a:lnTo>
                          <a:lnTo>
                            <a:pt x="0" y="556"/>
                          </a:lnTo>
                          <a:lnTo>
                            <a:pt x="588" y="122"/>
                          </a:lnTo>
                          <a:lnTo>
                            <a:pt x="588" y="0"/>
                          </a:lnTo>
                          <a:close/>
                        </a:path>
                      </a:pathLst>
                    </a:custGeom>
                    <a:solidFill>
                      <a:srgbClr val="FFD67F"/>
                    </a:solidFill>
                    <a:ln w="4763">
                      <a:solidFill>
                        <a:schemeClr val="bg2"/>
                      </a:solidFill>
                      <a:round/>
                      <a:headEnd/>
                      <a:tailEnd/>
                    </a:ln>
                  </p:spPr>
                  <p:txBody>
                    <a:bodyPr/>
                    <a:lstStyle/>
                    <a:p>
                      <a:endParaRPr lang="en-US"/>
                    </a:p>
                  </p:txBody>
                </p:sp>
                <p:sp>
                  <p:nvSpPr>
                    <p:cNvPr id="49375" name="Rectangle 1127"/>
                    <p:cNvSpPr>
                      <a:spLocks noChangeArrowheads="1"/>
                    </p:cNvSpPr>
                    <p:nvPr/>
                  </p:nvSpPr>
                  <p:spPr bwMode="auto">
                    <a:xfrm>
                      <a:off x="1967" y="2802"/>
                      <a:ext cx="2202" cy="122"/>
                    </a:xfrm>
                    <a:prstGeom prst="rect">
                      <a:avLst/>
                    </a:prstGeom>
                    <a:solidFill>
                      <a:srgbClr val="FFD67F"/>
                    </a:solidFill>
                    <a:ln w="4763">
                      <a:solidFill>
                        <a:schemeClr val="bg2"/>
                      </a:solidFill>
                      <a:miter lim="800000"/>
                      <a:headEnd/>
                      <a:tailEnd/>
                    </a:ln>
                  </p:spPr>
                  <p:txBody>
                    <a:bodyPr/>
                    <a:lstStyle/>
                    <a:p>
                      <a:endParaRPr lang="en-US"/>
                    </a:p>
                  </p:txBody>
                </p:sp>
                <p:sp>
                  <p:nvSpPr>
                    <p:cNvPr id="49376" name="Freeform 1128"/>
                    <p:cNvSpPr>
                      <a:spLocks/>
                    </p:cNvSpPr>
                    <p:nvPr/>
                  </p:nvSpPr>
                  <p:spPr bwMode="auto">
                    <a:xfrm>
                      <a:off x="1967" y="2368"/>
                      <a:ext cx="2202" cy="434"/>
                    </a:xfrm>
                    <a:custGeom>
                      <a:avLst/>
                      <a:gdLst>
                        <a:gd name="T0" fmla="*/ 588 w 2202"/>
                        <a:gd name="T1" fmla="*/ 0 h 434"/>
                        <a:gd name="T2" fmla="*/ 0 w 2202"/>
                        <a:gd name="T3" fmla="*/ 434 h 434"/>
                        <a:gd name="T4" fmla="*/ 2202 w 2202"/>
                        <a:gd name="T5" fmla="*/ 434 h 434"/>
                        <a:gd name="T6" fmla="*/ 588 w 2202"/>
                        <a:gd name="T7" fmla="*/ 0 h 434"/>
                        <a:gd name="T8" fmla="*/ 0 60000 65536"/>
                        <a:gd name="T9" fmla="*/ 0 60000 65536"/>
                        <a:gd name="T10" fmla="*/ 0 60000 65536"/>
                        <a:gd name="T11" fmla="*/ 0 60000 65536"/>
                        <a:gd name="T12" fmla="*/ 0 w 2202"/>
                        <a:gd name="T13" fmla="*/ 0 h 434"/>
                        <a:gd name="T14" fmla="*/ 2202 w 2202"/>
                        <a:gd name="T15" fmla="*/ 434 h 434"/>
                      </a:gdLst>
                      <a:ahLst/>
                      <a:cxnLst>
                        <a:cxn ang="T8">
                          <a:pos x="T0" y="T1"/>
                        </a:cxn>
                        <a:cxn ang="T9">
                          <a:pos x="T2" y="T3"/>
                        </a:cxn>
                        <a:cxn ang="T10">
                          <a:pos x="T4" y="T5"/>
                        </a:cxn>
                        <a:cxn ang="T11">
                          <a:pos x="T6" y="T7"/>
                        </a:cxn>
                      </a:cxnLst>
                      <a:rect l="T12" t="T13" r="T14" b="T15"/>
                      <a:pathLst>
                        <a:path w="2202" h="434">
                          <a:moveTo>
                            <a:pt x="588" y="0"/>
                          </a:moveTo>
                          <a:lnTo>
                            <a:pt x="0" y="434"/>
                          </a:lnTo>
                          <a:lnTo>
                            <a:pt x="2202" y="434"/>
                          </a:lnTo>
                          <a:lnTo>
                            <a:pt x="588" y="0"/>
                          </a:lnTo>
                          <a:close/>
                        </a:path>
                      </a:pathLst>
                    </a:custGeom>
                    <a:solidFill>
                      <a:srgbClr val="FFD67F"/>
                    </a:solidFill>
                    <a:ln w="4763">
                      <a:solidFill>
                        <a:schemeClr val="bg2"/>
                      </a:solidFill>
                      <a:round/>
                      <a:headEnd/>
                      <a:tailEnd/>
                    </a:ln>
                  </p:spPr>
                  <p:txBody>
                    <a:bodyPr/>
                    <a:lstStyle/>
                    <a:p>
                      <a:endParaRPr lang="en-US"/>
                    </a:p>
                  </p:txBody>
                </p:sp>
              </p:grpSp>
              <p:grpSp>
                <p:nvGrpSpPr>
                  <p:cNvPr id="49301" name="Group 1129"/>
                  <p:cNvGrpSpPr>
                    <a:grpSpLocks/>
                  </p:cNvGrpSpPr>
                  <p:nvPr/>
                </p:nvGrpSpPr>
                <p:grpSpPr bwMode="auto">
                  <a:xfrm>
                    <a:off x="2689" y="2182"/>
                    <a:ext cx="1455" cy="619"/>
                    <a:chOff x="2689" y="2182"/>
                    <a:chExt cx="1455" cy="619"/>
                  </a:xfrm>
                </p:grpSpPr>
                <p:grpSp>
                  <p:nvGrpSpPr>
                    <p:cNvPr id="49361" name="Group 1130"/>
                    <p:cNvGrpSpPr>
                      <a:grpSpLocks/>
                    </p:cNvGrpSpPr>
                    <p:nvPr/>
                  </p:nvGrpSpPr>
                  <p:grpSpPr bwMode="auto">
                    <a:xfrm>
                      <a:off x="2689" y="2182"/>
                      <a:ext cx="1174" cy="337"/>
                      <a:chOff x="2689" y="2182"/>
                      <a:chExt cx="1174" cy="337"/>
                    </a:xfrm>
                  </p:grpSpPr>
                  <p:sp>
                    <p:nvSpPr>
                      <p:cNvPr id="49368" name="Rectangle 1131"/>
                      <p:cNvSpPr>
                        <a:spLocks noChangeArrowheads="1"/>
                      </p:cNvSpPr>
                      <p:nvPr/>
                    </p:nvSpPr>
                    <p:spPr bwMode="auto">
                      <a:xfrm>
                        <a:off x="2689" y="2182"/>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49369" name="Freeform 1132"/>
                      <p:cNvSpPr>
                        <a:spLocks/>
                      </p:cNvSpPr>
                      <p:nvPr/>
                    </p:nvSpPr>
                    <p:spPr bwMode="auto">
                      <a:xfrm>
                        <a:off x="2689" y="2182"/>
                        <a:ext cx="220" cy="337"/>
                      </a:xfrm>
                      <a:custGeom>
                        <a:avLst/>
                        <a:gdLst>
                          <a:gd name="T0" fmla="*/ 0 w 220"/>
                          <a:gd name="T1" fmla="*/ 0 h 337"/>
                          <a:gd name="T2" fmla="*/ 220 w 220"/>
                          <a:gd name="T3" fmla="*/ 215 h 337"/>
                          <a:gd name="T4" fmla="*/ 220 w 220"/>
                          <a:gd name="T5" fmla="*/ 337 h 337"/>
                          <a:gd name="T6" fmla="*/ 0 w 220"/>
                          <a:gd name="T7" fmla="*/ 122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2"/>
                            </a:lnTo>
                            <a:lnTo>
                              <a:pt x="0" y="0"/>
                            </a:lnTo>
                            <a:close/>
                          </a:path>
                        </a:pathLst>
                      </a:custGeom>
                      <a:solidFill>
                        <a:srgbClr val="BDFFFF"/>
                      </a:solidFill>
                      <a:ln w="3175">
                        <a:solidFill>
                          <a:schemeClr val="bg2"/>
                        </a:solidFill>
                        <a:round/>
                        <a:headEnd/>
                        <a:tailEnd/>
                      </a:ln>
                    </p:spPr>
                    <p:txBody>
                      <a:bodyPr/>
                      <a:lstStyle/>
                      <a:p>
                        <a:endParaRPr lang="en-US"/>
                      </a:p>
                    </p:txBody>
                  </p:sp>
                  <p:sp>
                    <p:nvSpPr>
                      <p:cNvPr id="49370" name="Freeform 1133"/>
                      <p:cNvSpPr>
                        <a:spLocks/>
                      </p:cNvSpPr>
                      <p:nvPr/>
                    </p:nvSpPr>
                    <p:spPr bwMode="auto">
                      <a:xfrm>
                        <a:off x="3643" y="2182"/>
                        <a:ext cx="220" cy="337"/>
                      </a:xfrm>
                      <a:custGeom>
                        <a:avLst/>
                        <a:gdLst>
                          <a:gd name="T0" fmla="*/ 220 w 220"/>
                          <a:gd name="T1" fmla="*/ 215 h 337"/>
                          <a:gd name="T2" fmla="*/ 0 w 220"/>
                          <a:gd name="T3" fmla="*/ 0 h 337"/>
                          <a:gd name="T4" fmla="*/ 0 w 220"/>
                          <a:gd name="T5" fmla="*/ 122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2"/>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49371" name="Rectangle 1134"/>
                      <p:cNvSpPr>
                        <a:spLocks noChangeArrowheads="1"/>
                      </p:cNvSpPr>
                      <p:nvPr/>
                    </p:nvSpPr>
                    <p:spPr bwMode="auto">
                      <a:xfrm>
                        <a:off x="2909" y="2397"/>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49372" name="Freeform 1135"/>
                      <p:cNvSpPr>
                        <a:spLocks/>
                      </p:cNvSpPr>
                      <p:nvPr/>
                    </p:nvSpPr>
                    <p:spPr bwMode="auto">
                      <a:xfrm>
                        <a:off x="2689" y="2182"/>
                        <a:ext cx="1174" cy="215"/>
                      </a:xfrm>
                      <a:custGeom>
                        <a:avLst/>
                        <a:gdLst>
                          <a:gd name="T0" fmla="*/ 954 w 1174"/>
                          <a:gd name="T1" fmla="*/ 0 h 215"/>
                          <a:gd name="T2" fmla="*/ 0 w 1174"/>
                          <a:gd name="T3" fmla="*/ 0 h 215"/>
                          <a:gd name="T4" fmla="*/ 220 w 1174"/>
                          <a:gd name="T5" fmla="*/ 215 h 215"/>
                          <a:gd name="T6" fmla="*/ 1174 w 1174"/>
                          <a:gd name="T7" fmla="*/ 215 h 215"/>
                          <a:gd name="T8" fmla="*/ 954 w 1174"/>
                          <a:gd name="T9" fmla="*/ 0 h 215"/>
                          <a:gd name="T10" fmla="*/ 0 60000 65536"/>
                          <a:gd name="T11" fmla="*/ 0 60000 65536"/>
                          <a:gd name="T12" fmla="*/ 0 60000 65536"/>
                          <a:gd name="T13" fmla="*/ 0 60000 65536"/>
                          <a:gd name="T14" fmla="*/ 0 60000 65536"/>
                          <a:gd name="T15" fmla="*/ 0 w 1174"/>
                          <a:gd name="T16" fmla="*/ 0 h 215"/>
                          <a:gd name="T17" fmla="*/ 1174 w 1174"/>
                          <a:gd name="T18" fmla="*/ 215 h 215"/>
                        </a:gdLst>
                        <a:ahLst/>
                        <a:cxnLst>
                          <a:cxn ang="T10">
                            <a:pos x="T0" y="T1"/>
                          </a:cxn>
                          <a:cxn ang="T11">
                            <a:pos x="T2" y="T3"/>
                          </a:cxn>
                          <a:cxn ang="T12">
                            <a:pos x="T4" y="T5"/>
                          </a:cxn>
                          <a:cxn ang="T13">
                            <a:pos x="T6" y="T7"/>
                          </a:cxn>
                          <a:cxn ang="T14">
                            <a:pos x="T8" y="T9"/>
                          </a:cxn>
                        </a:cxnLst>
                        <a:rect l="T15" t="T16" r="T17" b="T18"/>
                        <a:pathLst>
                          <a:path w="1174" h="215">
                            <a:moveTo>
                              <a:pt x="954" y="0"/>
                            </a:moveTo>
                            <a:lnTo>
                              <a:pt x="0" y="0"/>
                            </a:lnTo>
                            <a:lnTo>
                              <a:pt x="220" y="215"/>
                            </a:lnTo>
                            <a:lnTo>
                              <a:pt x="1174" y="215"/>
                            </a:lnTo>
                            <a:lnTo>
                              <a:pt x="954" y="0"/>
                            </a:lnTo>
                            <a:close/>
                          </a:path>
                        </a:pathLst>
                      </a:custGeom>
                      <a:solidFill>
                        <a:srgbClr val="BDFFFF"/>
                      </a:solidFill>
                      <a:ln w="3175">
                        <a:solidFill>
                          <a:schemeClr val="bg2"/>
                        </a:solidFill>
                        <a:round/>
                        <a:headEnd/>
                        <a:tailEnd/>
                      </a:ln>
                    </p:spPr>
                    <p:txBody>
                      <a:bodyPr/>
                      <a:lstStyle/>
                      <a:p>
                        <a:endParaRPr lang="en-US"/>
                      </a:p>
                    </p:txBody>
                  </p:sp>
                </p:grpSp>
                <p:grpSp>
                  <p:nvGrpSpPr>
                    <p:cNvPr id="49362" name="Group 1136"/>
                    <p:cNvGrpSpPr>
                      <a:grpSpLocks/>
                    </p:cNvGrpSpPr>
                    <p:nvPr/>
                  </p:nvGrpSpPr>
                  <p:grpSpPr bwMode="auto">
                    <a:xfrm>
                      <a:off x="2971" y="2464"/>
                      <a:ext cx="1173" cy="337"/>
                      <a:chOff x="2971" y="2464"/>
                      <a:chExt cx="1173" cy="337"/>
                    </a:xfrm>
                  </p:grpSpPr>
                  <p:sp>
                    <p:nvSpPr>
                      <p:cNvPr id="49363" name="Rectangle 1137"/>
                      <p:cNvSpPr>
                        <a:spLocks noChangeArrowheads="1"/>
                      </p:cNvSpPr>
                      <p:nvPr/>
                    </p:nvSpPr>
                    <p:spPr bwMode="auto">
                      <a:xfrm>
                        <a:off x="2971" y="2464"/>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49364" name="Freeform 1138"/>
                      <p:cNvSpPr>
                        <a:spLocks/>
                      </p:cNvSpPr>
                      <p:nvPr/>
                    </p:nvSpPr>
                    <p:spPr bwMode="auto">
                      <a:xfrm>
                        <a:off x="2971" y="2464"/>
                        <a:ext cx="220" cy="337"/>
                      </a:xfrm>
                      <a:custGeom>
                        <a:avLst/>
                        <a:gdLst>
                          <a:gd name="T0" fmla="*/ 0 w 220"/>
                          <a:gd name="T1" fmla="*/ 0 h 337"/>
                          <a:gd name="T2" fmla="*/ 220 w 220"/>
                          <a:gd name="T3" fmla="*/ 215 h 337"/>
                          <a:gd name="T4" fmla="*/ 220 w 220"/>
                          <a:gd name="T5" fmla="*/ 337 h 337"/>
                          <a:gd name="T6" fmla="*/ 0 w 220"/>
                          <a:gd name="T7" fmla="*/ 121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1"/>
                            </a:lnTo>
                            <a:lnTo>
                              <a:pt x="0" y="0"/>
                            </a:lnTo>
                            <a:close/>
                          </a:path>
                        </a:pathLst>
                      </a:custGeom>
                      <a:solidFill>
                        <a:srgbClr val="BDFFFF"/>
                      </a:solidFill>
                      <a:ln w="3175">
                        <a:solidFill>
                          <a:schemeClr val="bg2"/>
                        </a:solidFill>
                        <a:round/>
                        <a:headEnd/>
                        <a:tailEnd/>
                      </a:ln>
                    </p:spPr>
                    <p:txBody>
                      <a:bodyPr/>
                      <a:lstStyle/>
                      <a:p>
                        <a:endParaRPr lang="en-US"/>
                      </a:p>
                    </p:txBody>
                  </p:sp>
                  <p:sp>
                    <p:nvSpPr>
                      <p:cNvPr id="49365" name="Freeform 1139"/>
                      <p:cNvSpPr>
                        <a:spLocks/>
                      </p:cNvSpPr>
                      <p:nvPr/>
                    </p:nvSpPr>
                    <p:spPr bwMode="auto">
                      <a:xfrm>
                        <a:off x="3924" y="2464"/>
                        <a:ext cx="220" cy="337"/>
                      </a:xfrm>
                      <a:custGeom>
                        <a:avLst/>
                        <a:gdLst>
                          <a:gd name="T0" fmla="*/ 220 w 220"/>
                          <a:gd name="T1" fmla="*/ 215 h 337"/>
                          <a:gd name="T2" fmla="*/ 0 w 220"/>
                          <a:gd name="T3" fmla="*/ 0 h 337"/>
                          <a:gd name="T4" fmla="*/ 0 w 220"/>
                          <a:gd name="T5" fmla="*/ 121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1"/>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49366" name="Rectangle 1140"/>
                      <p:cNvSpPr>
                        <a:spLocks noChangeArrowheads="1"/>
                      </p:cNvSpPr>
                      <p:nvPr/>
                    </p:nvSpPr>
                    <p:spPr bwMode="auto">
                      <a:xfrm>
                        <a:off x="3191" y="2679"/>
                        <a:ext cx="953" cy="122"/>
                      </a:xfrm>
                      <a:prstGeom prst="rect">
                        <a:avLst/>
                      </a:prstGeom>
                      <a:solidFill>
                        <a:srgbClr val="BDFFFF"/>
                      </a:solidFill>
                      <a:ln w="3175">
                        <a:solidFill>
                          <a:schemeClr val="bg2"/>
                        </a:solidFill>
                        <a:miter lim="800000"/>
                        <a:headEnd/>
                        <a:tailEnd/>
                      </a:ln>
                    </p:spPr>
                    <p:txBody>
                      <a:bodyPr/>
                      <a:lstStyle/>
                      <a:p>
                        <a:endParaRPr lang="en-US"/>
                      </a:p>
                    </p:txBody>
                  </p:sp>
                  <p:sp>
                    <p:nvSpPr>
                      <p:cNvPr id="49367" name="Freeform 1141"/>
                      <p:cNvSpPr>
                        <a:spLocks/>
                      </p:cNvSpPr>
                      <p:nvPr/>
                    </p:nvSpPr>
                    <p:spPr bwMode="auto">
                      <a:xfrm>
                        <a:off x="2971" y="2464"/>
                        <a:ext cx="1173" cy="215"/>
                      </a:xfrm>
                      <a:custGeom>
                        <a:avLst/>
                        <a:gdLst>
                          <a:gd name="T0" fmla="*/ 953 w 1173"/>
                          <a:gd name="T1" fmla="*/ 0 h 215"/>
                          <a:gd name="T2" fmla="*/ 0 w 1173"/>
                          <a:gd name="T3" fmla="*/ 0 h 215"/>
                          <a:gd name="T4" fmla="*/ 220 w 1173"/>
                          <a:gd name="T5" fmla="*/ 215 h 215"/>
                          <a:gd name="T6" fmla="*/ 1173 w 1173"/>
                          <a:gd name="T7" fmla="*/ 215 h 215"/>
                          <a:gd name="T8" fmla="*/ 953 w 1173"/>
                          <a:gd name="T9" fmla="*/ 0 h 215"/>
                          <a:gd name="T10" fmla="*/ 0 60000 65536"/>
                          <a:gd name="T11" fmla="*/ 0 60000 65536"/>
                          <a:gd name="T12" fmla="*/ 0 60000 65536"/>
                          <a:gd name="T13" fmla="*/ 0 60000 65536"/>
                          <a:gd name="T14" fmla="*/ 0 60000 65536"/>
                          <a:gd name="T15" fmla="*/ 0 w 1173"/>
                          <a:gd name="T16" fmla="*/ 0 h 215"/>
                          <a:gd name="T17" fmla="*/ 1173 w 1173"/>
                          <a:gd name="T18" fmla="*/ 215 h 215"/>
                        </a:gdLst>
                        <a:ahLst/>
                        <a:cxnLst>
                          <a:cxn ang="T10">
                            <a:pos x="T0" y="T1"/>
                          </a:cxn>
                          <a:cxn ang="T11">
                            <a:pos x="T2" y="T3"/>
                          </a:cxn>
                          <a:cxn ang="T12">
                            <a:pos x="T4" y="T5"/>
                          </a:cxn>
                          <a:cxn ang="T13">
                            <a:pos x="T6" y="T7"/>
                          </a:cxn>
                          <a:cxn ang="T14">
                            <a:pos x="T8" y="T9"/>
                          </a:cxn>
                        </a:cxnLst>
                        <a:rect l="T15" t="T16" r="T17" b="T18"/>
                        <a:pathLst>
                          <a:path w="1173" h="215">
                            <a:moveTo>
                              <a:pt x="953" y="0"/>
                            </a:moveTo>
                            <a:lnTo>
                              <a:pt x="0" y="0"/>
                            </a:lnTo>
                            <a:lnTo>
                              <a:pt x="220" y="215"/>
                            </a:lnTo>
                            <a:lnTo>
                              <a:pt x="1173" y="215"/>
                            </a:lnTo>
                            <a:lnTo>
                              <a:pt x="953" y="0"/>
                            </a:lnTo>
                            <a:close/>
                          </a:path>
                        </a:pathLst>
                      </a:custGeom>
                      <a:solidFill>
                        <a:srgbClr val="BDFFFF"/>
                      </a:solidFill>
                      <a:ln w="3175">
                        <a:solidFill>
                          <a:schemeClr val="bg2"/>
                        </a:solidFill>
                        <a:round/>
                        <a:headEnd/>
                        <a:tailEnd/>
                      </a:ln>
                    </p:spPr>
                    <p:txBody>
                      <a:bodyPr/>
                      <a:lstStyle/>
                      <a:p>
                        <a:endParaRPr lang="en-US"/>
                      </a:p>
                    </p:txBody>
                  </p:sp>
                </p:grpSp>
              </p:grpSp>
              <p:grpSp>
                <p:nvGrpSpPr>
                  <p:cNvPr id="49302" name="Group 1142"/>
                  <p:cNvGrpSpPr>
                    <a:grpSpLocks/>
                  </p:cNvGrpSpPr>
                  <p:nvPr/>
                </p:nvGrpSpPr>
                <p:grpSpPr bwMode="auto">
                  <a:xfrm>
                    <a:off x="1549" y="2227"/>
                    <a:ext cx="1174" cy="337"/>
                    <a:chOff x="1549" y="2227"/>
                    <a:chExt cx="1174" cy="337"/>
                  </a:xfrm>
                </p:grpSpPr>
                <p:sp>
                  <p:nvSpPr>
                    <p:cNvPr id="49356" name="Rectangle 1143"/>
                    <p:cNvSpPr>
                      <a:spLocks noChangeArrowheads="1"/>
                    </p:cNvSpPr>
                    <p:nvPr/>
                  </p:nvSpPr>
                  <p:spPr bwMode="auto">
                    <a:xfrm>
                      <a:off x="1549" y="2227"/>
                      <a:ext cx="954" cy="122"/>
                    </a:xfrm>
                    <a:prstGeom prst="rect">
                      <a:avLst/>
                    </a:prstGeom>
                    <a:solidFill>
                      <a:srgbClr val="BDFFFF"/>
                    </a:solidFill>
                    <a:ln w="3175">
                      <a:solidFill>
                        <a:schemeClr val="bg2"/>
                      </a:solidFill>
                      <a:miter lim="800000"/>
                      <a:headEnd/>
                      <a:tailEnd/>
                    </a:ln>
                  </p:spPr>
                  <p:txBody>
                    <a:bodyPr/>
                    <a:lstStyle/>
                    <a:p>
                      <a:endParaRPr lang="en-US"/>
                    </a:p>
                  </p:txBody>
                </p:sp>
                <p:sp>
                  <p:nvSpPr>
                    <p:cNvPr id="49357" name="Freeform 1144"/>
                    <p:cNvSpPr>
                      <a:spLocks/>
                    </p:cNvSpPr>
                    <p:nvPr/>
                  </p:nvSpPr>
                  <p:spPr bwMode="auto">
                    <a:xfrm>
                      <a:off x="1549" y="2227"/>
                      <a:ext cx="221" cy="337"/>
                    </a:xfrm>
                    <a:custGeom>
                      <a:avLst/>
                      <a:gdLst>
                        <a:gd name="T0" fmla="*/ 0 w 221"/>
                        <a:gd name="T1" fmla="*/ 0 h 337"/>
                        <a:gd name="T2" fmla="*/ 221 w 221"/>
                        <a:gd name="T3" fmla="*/ 216 h 337"/>
                        <a:gd name="T4" fmla="*/ 221 w 221"/>
                        <a:gd name="T5" fmla="*/ 337 h 337"/>
                        <a:gd name="T6" fmla="*/ 0 w 221"/>
                        <a:gd name="T7" fmla="*/ 122 h 337"/>
                        <a:gd name="T8" fmla="*/ 0 w 221"/>
                        <a:gd name="T9" fmla="*/ 0 h 337"/>
                        <a:gd name="T10" fmla="*/ 0 60000 65536"/>
                        <a:gd name="T11" fmla="*/ 0 60000 65536"/>
                        <a:gd name="T12" fmla="*/ 0 60000 65536"/>
                        <a:gd name="T13" fmla="*/ 0 60000 65536"/>
                        <a:gd name="T14" fmla="*/ 0 60000 65536"/>
                        <a:gd name="T15" fmla="*/ 0 w 221"/>
                        <a:gd name="T16" fmla="*/ 0 h 337"/>
                        <a:gd name="T17" fmla="*/ 221 w 221"/>
                        <a:gd name="T18" fmla="*/ 337 h 337"/>
                      </a:gdLst>
                      <a:ahLst/>
                      <a:cxnLst>
                        <a:cxn ang="T10">
                          <a:pos x="T0" y="T1"/>
                        </a:cxn>
                        <a:cxn ang="T11">
                          <a:pos x="T2" y="T3"/>
                        </a:cxn>
                        <a:cxn ang="T12">
                          <a:pos x="T4" y="T5"/>
                        </a:cxn>
                        <a:cxn ang="T13">
                          <a:pos x="T6" y="T7"/>
                        </a:cxn>
                        <a:cxn ang="T14">
                          <a:pos x="T8" y="T9"/>
                        </a:cxn>
                      </a:cxnLst>
                      <a:rect l="T15" t="T16" r="T17" b="T18"/>
                      <a:pathLst>
                        <a:path w="221" h="337">
                          <a:moveTo>
                            <a:pt x="0" y="0"/>
                          </a:moveTo>
                          <a:lnTo>
                            <a:pt x="221" y="216"/>
                          </a:lnTo>
                          <a:lnTo>
                            <a:pt x="221" y="337"/>
                          </a:lnTo>
                          <a:lnTo>
                            <a:pt x="0" y="122"/>
                          </a:lnTo>
                          <a:lnTo>
                            <a:pt x="0" y="0"/>
                          </a:lnTo>
                          <a:close/>
                        </a:path>
                      </a:pathLst>
                    </a:custGeom>
                    <a:solidFill>
                      <a:srgbClr val="BDFFFF"/>
                    </a:solidFill>
                    <a:ln w="3175">
                      <a:solidFill>
                        <a:schemeClr val="bg2"/>
                      </a:solidFill>
                      <a:round/>
                      <a:headEnd/>
                      <a:tailEnd/>
                    </a:ln>
                  </p:spPr>
                  <p:txBody>
                    <a:bodyPr/>
                    <a:lstStyle/>
                    <a:p>
                      <a:endParaRPr lang="en-US"/>
                    </a:p>
                  </p:txBody>
                </p:sp>
                <p:sp>
                  <p:nvSpPr>
                    <p:cNvPr id="49358" name="Freeform 1145"/>
                    <p:cNvSpPr>
                      <a:spLocks/>
                    </p:cNvSpPr>
                    <p:nvPr/>
                  </p:nvSpPr>
                  <p:spPr bwMode="auto">
                    <a:xfrm>
                      <a:off x="2503" y="2227"/>
                      <a:ext cx="220" cy="337"/>
                    </a:xfrm>
                    <a:custGeom>
                      <a:avLst/>
                      <a:gdLst>
                        <a:gd name="T0" fmla="*/ 220 w 220"/>
                        <a:gd name="T1" fmla="*/ 216 h 337"/>
                        <a:gd name="T2" fmla="*/ 0 w 220"/>
                        <a:gd name="T3" fmla="*/ 0 h 337"/>
                        <a:gd name="T4" fmla="*/ 0 w 220"/>
                        <a:gd name="T5" fmla="*/ 122 h 337"/>
                        <a:gd name="T6" fmla="*/ 220 w 220"/>
                        <a:gd name="T7" fmla="*/ 337 h 337"/>
                        <a:gd name="T8" fmla="*/ 220 w 220"/>
                        <a:gd name="T9" fmla="*/ 216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6"/>
                          </a:moveTo>
                          <a:lnTo>
                            <a:pt x="0" y="0"/>
                          </a:lnTo>
                          <a:lnTo>
                            <a:pt x="0" y="122"/>
                          </a:lnTo>
                          <a:lnTo>
                            <a:pt x="220" y="337"/>
                          </a:lnTo>
                          <a:lnTo>
                            <a:pt x="220" y="216"/>
                          </a:lnTo>
                          <a:close/>
                        </a:path>
                      </a:pathLst>
                    </a:custGeom>
                    <a:solidFill>
                      <a:srgbClr val="BDFFFF"/>
                    </a:solidFill>
                    <a:ln w="3175">
                      <a:solidFill>
                        <a:schemeClr val="bg2"/>
                      </a:solidFill>
                      <a:round/>
                      <a:headEnd/>
                      <a:tailEnd/>
                    </a:ln>
                  </p:spPr>
                  <p:txBody>
                    <a:bodyPr/>
                    <a:lstStyle/>
                    <a:p>
                      <a:endParaRPr lang="en-US"/>
                    </a:p>
                  </p:txBody>
                </p:sp>
                <p:sp>
                  <p:nvSpPr>
                    <p:cNvPr id="49359" name="Rectangle 1146"/>
                    <p:cNvSpPr>
                      <a:spLocks noChangeArrowheads="1"/>
                    </p:cNvSpPr>
                    <p:nvPr/>
                  </p:nvSpPr>
                  <p:spPr bwMode="auto">
                    <a:xfrm>
                      <a:off x="1770" y="2443"/>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49360" name="Freeform 1147"/>
                    <p:cNvSpPr>
                      <a:spLocks/>
                    </p:cNvSpPr>
                    <p:nvPr/>
                  </p:nvSpPr>
                  <p:spPr bwMode="auto">
                    <a:xfrm>
                      <a:off x="1549" y="2227"/>
                      <a:ext cx="1174" cy="216"/>
                    </a:xfrm>
                    <a:custGeom>
                      <a:avLst/>
                      <a:gdLst>
                        <a:gd name="T0" fmla="*/ 954 w 1174"/>
                        <a:gd name="T1" fmla="*/ 0 h 216"/>
                        <a:gd name="T2" fmla="*/ 0 w 1174"/>
                        <a:gd name="T3" fmla="*/ 0 h 216"/>
                        <a:gd name="T4" fmla="*/ 221 w 1174"/>
                        <a:gd name="T5" fmla="*/ 216 h 216"/>
                        <a:gd name="T6" fmla="*/ 1174 w 1174"/>
                        <a:gd name="T7" fmla="*/ 216 h 216"/>
                        <a:gd name="T8" fmla="*/ 954 w 1174"/>
                        <a:gd name="T9" fmla="*/ 0 h 216"/>
                        <a:gd name="T10" fmla="*/ 0 60000 65536"/>
                        <a:gd name="T11" fmla="*/ 0 60000 65536"/>
                        <a:gd name="T12" fmla="*/ 0 60000 65536"/>
                        <a:gd name="T13" fmla="*/ 0 60000 65536"/>
                        <a:gd name="T14" fmla="*/ 0 60000 65536"/>
                        <a:gd name="T15" fmla="*/ 0 w 1174"/>
                        <a:gd name="T16" fmla="*/ 0 h 216"/>
                        <a:gd name="T17" fmla="*/ 1174 w 1174"/>
                        <a:gd name="T18" fmla="*/ 216 h 216"/>
                      </a:gdLst>
                      <a:ahLst/>
                      <a:cxnLst>
                        <a:cxn ang="T10">
                          <a:pos x="T0" y="T1"/>
                        </a:cxn>
                        <a:cxn ang="T11">
                          <a:pos x="T2" y="T3"/>
                        </a:cxn>
                        <a:cxn ang="T12">
                          <a:pos x="T4" y="T5"/>
                        </a:cxn>
                        <a:cxn ang="T13">
                          <a:pos x="T6" y="T7"/>
                        </a:cxn>
                        <a:cxn ang="T14">
                          <a:pos x="T8" y="T9"/>
                        </a:cxn>
                      </a:cxnLst>
                      <a:rect l="T15" t="T16" r="T17" b="T18"/>
                      <a:pathLst>
                        <a:path w="1174" h="216">
                          <a:moveTo>
                            <a:pt x="954" y="0"/>
                          </a:moveTo>
                          <a:lnTo>
                            <a:pt x="0" y="0"/>
                          </a:lnTo>
                          <a:lnTo>
                            <a:pt x="221" y="216"/>
                          </a:lnTo>
                          <a:lnTo>
                            <a:pt x="1174" y="216"/>
                          </a:lnTo>
                          <a:lnTo>
                            <a:pt x="954" y="0"/>
                          </a:lnTo>
                          <a:close/>
                        </a:path>
                      </a:pathLst>
                    </a:custGeom>
                    <a:solidFill>
                      <a:srgbClr val="BDFFFF"/>
                    </a:solidFill>
                    <a:ln w="3175">
                      <a:solidFill>
                        <a:schemeClr val="bg2"/>
                      </a:solidFill>
                      <a:round/>
                      <a:headEnd/>
                      <a:tailEnd/>
                    </a:ln>
                  </p:spPr>
                  <p:txBody>
                    <a:bodyPr/>
                    <a:lstStyle/>
                    <a:p>
                      <a:endParaRPr lang="en-US"/>
                    </a:p>
                  </p:txBody>
                </p:sp>
              </p:grpSp>
              <p:grpSp>
                <p:nvGrpSpPr>
                  <p:cNvPr id="49303" name="Group 1148"/>
                  <p:cNvGrpSpPr>
                    <a:grpSpLocks/>
                  </p:cNvGrpSpPr>
                  <p:nvPr/>
                </p:nvGrpSpPr>
                <p:grpSpPr bwMode="auto">
                  <a:xfrm>
                    <a:off x="1786" y="2464"/>
                    <a:ext cx="1173" cy="337"/>
                    <a:chOff x="1786" y="2464"/>
                    <a:chExt cx="1173" cy="337"/>
                  </a:xfrm>
                </p:grpSpPr>
                <p:sp>
                  <p:nvSpPr>
                    <p:cNvPr id="49351" name="Rectangle 1149"/>
                    <p:cNvSpPr>
                      <a:spLocks noChangeArrowheads="1"/>
                    </p:cNvSpPr>
                    <p:nvPr/>
                  </p:nvSpPr>
                  <p:spPr bwMode="auto">
                    <a:xfrm>
                      <a:off x="1786" y="2464"/>
                      <a:ext cx="953" cy="121"/>
                    </a:xfrm>
                    <a:prstGeom prst="rect">
                      <a:avLst/>
                    </a:prstGeom>
                    <a:solidFill>
                      <a:srgbClr val="BDFFFF"/>
                    </a:solidFill>
                    <a:ln w="3175">
                      <a:solidFill>
                        <a:schemeClr val="bg2"/>
                      </a:solidFill>
                      <a:miter lim="800000"/>
                      <a:headEnd/>
                      <a:tailEnd/>
                    </a:ln>
                  </p:spPr>
                  <p:txBody>
                    <a:bodyPr/>
                    <a:lstStyle/>
                    <a:p>
                      <a:endParaRPr lang="en-US"/>
                    </a:p>
                  </p:txBody>
                </p:sp>
                <p:sp>
                  <p:nvSpPr>
                    <p:cNvPr id="49352" name="Freeform 1150"/>
                    <p:cNvSpPr>
                      <a:spLocks/>
                    </p:cNvSpPr>
                    <p:nvPr/>
                  </p:nvSpPr>
                  <p:spPr bwMode="auto">
                    <a:xfrm>
                      <a:off x="1786" y="2464"/>
                      <a:ext cx="220" cy="337"/>
                    </a:xfrm>
                    <a:custGeom>
                      <a:avLst/>
                      <a:gdLst>
                        <a:gd name="T0" fmla="*/ 0 w 220"/>
                        <a:gd name="T1" fmla="*/ 0 h 337"/>
                        <a:gd name="T2" fmla="*/ 220 w 220"/>
                        <a:gd name="T3" fmla="*/ 215 h 337"/>
                        <a:gd name="T4" fmla="*/ 220 w 220"/>
                        <a:gd name="T5" fmla="*/ 337 h 337"/>
                        <a:gd name="T6" fmla="*/ 0 w 220"/>
                        <a:gd name="T7" fmla="*/ 121 h 337"/>
                        <a:gd name="T8" fmla="*/ 0 w 220"/>
                        <a:gd name="T9" fmla="*/ 0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0" y="0"/>
                          </a:moveTo>
                          <a:lnTo>
                            <a:pt x="220" y="215"/>
                          </a:lnTo>
                          <a:lnTo>
                            <a:pt x="220" y="337"/>
                          </a:lnTo>
                          <a:lnTo>
                            <a:pt x="0" y="121"/>
                          </a:lnTo>
                          <a:lnTo>
                            <a:pt x="0" y="0"/>
                          </a:lnTo>
                          <a:close/>
                        </a:path>
                      </a:pathLst>
                    </a:custGeom>
                    <a:solidFill>
                      <a:srgbClr val="BDFFFF"/>
                    </a:solidFill>
                    <a:ln w="3175">
                      <a:solidFill>
                        <a:schemeClr val="bg2"/>
                      </a:solidFill>
                      <a:round/>
                      <a:headEnd/>
                      <a:tailEnd/>
                    </a:ln>
                  </p:spPr>
                  <p:txBody>
                    <a:bodyPr/>
                    <a:lstStyle/>
                    <a:p>
                      <a:endParaRPr lang="en-US"/>
                    </a:p>
                  </p:txBody>
                </p:sp>
                <p:sp>
                  <p:nvSpPr>
                    <p:cNvPr id="49353" name="Freeform 1151"/>
                    <p:cNvSpPr>
                      <a:spLocks/>
                    </p:cNvSpPr>
                    <p:nvPr/>
                  </p:nvSpPr>
                  <p:spPr bwMode="auto">
                    <a:xfrm>
                      <a:off x="2739" y="2464"/>
                      <a:ext cx="220" cy="337"/>
                    </a:xfrm>
                    <a:custGeom>
                      <a:avLst/>
                      <a:gdLst>
                        <a:gd name="T0" fmla="*/ 220 w 220"/>
                        <a:gd name="T1" fmla="*/ 215 h 337"/>
                        <a:gd name="T2" fmla="*/ 0 w 220"/>
                        <a:gd name="T3" fmla="*/ 0 h 337"/>
                        <a:gd name="T4" fmla="*/ 0 w 220"/>
                        <a:gd name="T5" fmla="*/ 121 h 337"/>
                        <a:gd name="T6" fmla="*/ 220 w 220"/>
                        <a:gd name="T7" fmla="*/ 337 h 337"/>
                        <a:gd name="T8" fmla="*/ 220 w 220"/>
                        <a:gd name="T9" fmla="*/ 215 h 337"/>
                        <a:gd name="T10" fmla="*/ 0 60000 65536"/>
                        <a:gd name="T11" fmla="*/ 0 60000 65536"/>
                        <a:gd name="T12" fmla="*/ 0 60000 65536"/>
                        <a:gd name="T13" fmla="*/ 0 60000 65536"/>
                        <a:gd name="T14" fmla="*/ 0 60000 65536"/>
                        <a:gd name="T15" fmla="*/ 0 w 220"/>
                        <a:gd name="T16" fmla="*/ 0 h 337"/>
                        <a:gd name="T17" fmla="*/ 220 w 220"/>
                        <a:gd name="T18" fmla="*/ 337 h 337"/>
                      </a:gdLst>
                      <a:ahLst/>
                      <a:cxnLst>
                        <a:cxn ang="T10">
                          <a:pos x="T0" y="T1"/>
                        </a:cxn>
                        <a:cxn ang="T11">
                          <a:pos x="T2" y="T3"/>
                        </a:cxn>
                        <a:cxn ang="T12">
                          <a:pos x="T4" y="T5"/>
                        </a:cxn>
                        <a:cxn ang="T13">
                          <a:pos x="T6" y="T7"/>
                        </a:cxn>
                        <a:cxn ang="T14">
                          <a:pos x="T8" y="T9"/>
                        </a:cxn>
                      </a:cxnLst>
                      <a:rect l="T15" t="T16" r="T17" b="T18"/>
                      <a:pathLst>
                        <a:path w="220" h="337">
                          <a:moveTo>
                            <a:pt x="220" y="215"/>
                          </a:moveTo>
                          <a:lnTo>
                            <a:pt x="0" y="0"/>
                          </a:lnTo>
                          <a:lnTo>
                            <a:pt x="0" y="121"/>
                          </a:lnTo>
                          <a:lnTo>
                            <a:pt x="220" y="337"/>
                          </a:lnTo>
                          <a:lnTo>
                            <a:pt x="220" y="215"/>
                          </a:lnTo>
                          <a:close/>
                        </a:path>
                      </a:pathLst>
                    </a:custGeom>
                    <a:solidFill>
                      <a:srgbClr val="BDFFFF"/>
                    </a:solidFill>
                    <a:ln w="3175">
                      <a:solidFill>
                        <a:schemeClr val="bg2"/>
                      </a:solidFill>
                      <a:round/>
                      <a:headEnd/>
                      <a:tailEnd/>
                    </a:ln>
                  </p:spPr>
                  <p:txBody>
                    <a:bodyPr/>
                    <a:lstStyle/>
                    <a:p>
                      <a:endParaRPr lang="en-US"/>
                    </a:p>
                  </p:txBody>
                </p:sp>
                <p:sp>
                  <p:nvSpPr>
                    <p:cNvPr id="49354" name="Rectangle 1152"/>
                    <p:cNvSpPr>
                      <a:spLocks noChangeArrowheads="1"/>
                    </p:cNvSpPr>
                    <p:nvPr/>
                  </p:nvSpPr>
                  <p:spPr bwMode="auto">
                    <a:xfrm>
                      <a:off x="2006" y="2679"/>
                      <a:ext cx="953" cy="122"/>
                    </a:xfrm>
                    <a:prstGeom prst="rect">
                      <a:avLst/>
                    </a:prstGeom>
                    <a:solidFill>
                      <a:srgbClr val="BDFFFF"/>
                    </a:solidFill>
                    <a:ln w="3175">
                      <a:solidFill>
                        <a:schemeClr val="bg2"/>
                      </a:solidFill>
                      <a:miter lim="800000"/>
                      <a:headEnd/>
                      <a:tailEnd/>
                    </a:ln>
                  </p:spPr>
                  <p:txBody>
                    <a:bodyPr/>
                    <a:lstStyle/>
                    <a:p>
                      <a:endParaRPr lang="en-US"/>
                    </a:p>
                  </p:txBody>
                </p:sp>
                <p:sp>
                  <p:nvSpPr>
                    <p:cNvPr id="49355" name="Freeform 1153"/>
                    <p:cNvSpPr>
                      <a:spLocks/>
                    </p:cNvSpPr>
                    <p:nvPr/>
                  </p:nvSpPr>
                  <p:spPr bwMode="auto">
                    <a:xfrm>
                      <a:off x="1786" y="2464"/>
                      <a:ext cx="1173" cy="215"/>
                    </a:xfrm>
                    <a:custGeom>
                      <a:avLst/>
                      <a:gdLst>
                        <a:gd name="T0" fmla="*/ 953 w 1173"/>
                        <a:gd name="T1" fmla="*/ 0 h 215"/>
                        <a:gd name="T2" fmla="*/ 0 w 1173"/>
                        <a:gd name="T3" fmla="*/ 0 h 215"/>
                        <a:gd name="T4" fmla="*/ 220 w 1173"/>
                        <a:gd name="T5" fmla="*/ 215 h 215"/>
                        <a:gd name="T6" fmla="*/ 1173 w 1173"/>
                        <a:gd name="T7" fmla="*/ 215 h 215"/>
                        <a:gd name="T8" fmla="*/ 953 w 1173"/>
                        <a:gd name="T9" fmla="*/ 0 h 215"/>
                        <a:gd name="T10" fmla="*/ 0 60000 65536"/>
                        <a:gd name="T11" fmla="*/ 0 60000 65536"/>
                        <a:gd name="T12" fmla="*/ 0 60000 65536"/>
                        <a:gd name="T13" fmla="*/ 0 60000 65536"/>
                        <a:gd name="T14" fmla="*/ 0 60000 65536"/>
                        <a:gd name="T15" fmla="*/ 0 w 1173"/>
                        <a:gd name="T16" fmla="*/ 0 h 215"/>
                        <a:gd name="T17" fmla="*/ 1173 w 1173"/>
                        <a:gd name="T18" fmla="*/ 215 h 215"/>
                      </a:gdLst>
                      <a:ahLst/>
                      <a:cxnLst>
                        <a:cxn ang="T10">
                          <a:pos x="T0" y="T1"/>
                        </a:cxn>
                        <a:cxn ang="T11">
                          <a:pos x="T2" y="T3"/>
                        </a:cxn>
                        <a:cxn ang="T12">
                          <a:pos x="T4" y="T5"/>
                        </a:cxn>
                        <a:cxn ang="T13">
                          <a:pos x="T6" y="T7"/>
                        </a:cxn>
                        <a:cxn ang="T14">
                          <a:pos x="T8" y="T9"/>
                        </a:cxn>
                      </a:cxnLst>
                      <a:rect l="T15" t="T16" r="T17" b="T18"/>
                      <a:pathLst>
                        <a:path w="1173" h="215">
                          <a:moveTo>
                            <a:pt x="953" y="0"/>
                          </a:moveTo>
                          <a:lnTo>
                            <a:pt x="0" y="0"/>
                          </a:lnTo>
                          <a:lnTo>
                            <a:pt x="220" y="215"/>
                          </a:lnTo>
                          <a:lnTo>
                            <a:pt x="1173" y="215"/>
                          </a:lnTo>
                          <a:lnTo>
                            <a:pt x="953" y="0"/>
                          </a:lnTo>
                          <a:close/>
                        </a:path>
                      </a:pathLst>
                    </a:custGeom>
                    <a:solidFill>
                      <a:srgbClr val="BDFFFF"/>
                    </a:solidFill>
                    <a:ln w="3175">
                      <a:solidFill>
                        <a:schemeClr val="bg2"/>
                      </a:solidFill>
                      <a:round/>
                      <a:headEnd/>
                      <a:tailEnd/>
                    </a:ln>
                  </p:spPr>
                  <p:txBody>
                    <a:bodyPr/>
                    <a:lstStyle/>
                    <a:p>
                      <a:endParaRPr lang="en-US"/>
                    </a:p>
                  </p:txBody>
                </p:sp>
              </p:grpSp>
              <p:grpSp>
                <p:nvGrpSpPr>
                  <p:cNvPr id="49304" name="Group 1154"/>
                  <p:cNvGrpSpPr>
                    <a:grpSpLocks/>
                  </p:cNvGrpSpPr>
                  <p:nvPr/>
                </p:nvGrpSpPr>
                <p:grpSpPr bwMode="auto">
                  <a:xfrm>
                    <a:off x="1593" y="2122"/>
                    <a:ext cx="2521" cy="554"/>
                    <a:chOff x="1593" y="2122"/>
                    <a:chExt cx="2521" cy="554"/>
                  </a:xfrm>
                </p:grpSpPr>
                <p:grpSp>
                  <p:nvGrpSpPr>
                    <p:cNvPr id="49334" name="Group 1155"/>
                    <p:cNvGrpSpPr>
                      <a:grpSpLocks/>
                    </p:cNvGrpSpPr>
                    <p:nvPr/>
                  </p:nvGrpSpPr>
                  <p:grpSpPr bwMode="auto">
                    <a:xfrm>
                      <a:off x="2720" y="2122"/>
                      <a:ext cx="1394" cy="554"/>
                      <a:chOff x="2720" y="2122"/>
                      <a:chExt cx="1394" cy="554"/>
                    </a:xfrm>
                  </p:grpSpPr>
                  <p:sp>
                    <p:nvSpPr>
                      <p:cNvPr id="49346" name="Freeform 1156"/>
                      <p:cNvSpPr>
                        <a:spLocks/>
                      </p:cNvSpPr>
                      <p:nvPr/>
                    </p:nvSpPr>
                    <p:spPr bwMode="auto">
                      <a:xfrm>
                        <a:off x="2720" y="2122"/>
                        <a:ext cx="955" cy="123"/>
                      </a:xfrm>
                      <a:custGeom>
                        <a:avLst/>
                        <a:gdLst>
                          <a:gd name="T0" fmla="*/ 955 w 955"/>
                          <a:gd name="T1" fmla="*/ 2 h 123"/>
                          <a:gd name="T2" fmla="*/ 0 w 955"/>
                          <a:gd name="T3" fmla="*/ 0 h 123"/>
                          <a:gd name="T4" fmla="*/ 0 w 955"/>
                          <a:gd name="T5" fmla="*/ 122 h 123"/>
                          <a:gd name="T6" fmla="*/ 955 w 955"/>
                          <a:gd name="T7" fmla="*/ 123 h 123"/>
                          <a:gd name="T8" fmla="*/ 955 w 955"/>
                          <a:gd name="T9" fmla="*/ 2 h 123"/>
                          <a:gd name="T10" fmla="*/ 0 60000 65536"/>
                          <a:gd name="T11" fmla="*/ 0 60000 65536"/>
                          <a:gd name="T12" fmla="*/ 0 60000 65536"/>
                          <a:gd name="T13" fmla="*/ 0 60000 65536"/>
                          <a:gd name="T14" fmla="*/ 0 60000 65536"/>
                          <a:gd name="T15" fmla="*/ 0 w 955"/>
                          <a:gd name="T16" fmla="*/ 0 h 123"/>
                          <a:gd name="T17" fmla="*/ 955 w 955"/>
                          <a:gd name="T18" fmla="*/ 123 h 123"/>
                        </a:gdLst>
                        <a:ahLst/>
                        <a:cxnLst>
                          <a:cxn ang="T10">
                            <a:pos x="T0" y="T1"/>
                          </a:cxn>
                          <a:cxn ang="T11">
                            <a:pos x="T2" y="T3"/>
                          </a:cxn>
                          <a:cxn ang="T12">
                            <a:pos x="T4" y="T5"/>
                          </a:cxn>
                          <a:cxn ang="T13">
                            <a:pos x="T6" y="T7"/>
                          </a:cxn>
                          <a:cxn ang="T14">
                            <a:pos x="T8" y="T9"/>
                          </a:cxn>
                        </a:cxnLst>
                        <a:rect l="T15" t="T16" r="T17" b="T18"/>
                        <a:pathLst>
                          <a:path w="955" h="123">
                            <a:moveTo>
                              <a:pt x="955" y="2"/>
                            </a:moveTo>
                            <a:lnTo>
                              <a:pt x="0" y="0"/>
                            </a:lnTo>
                            <a:lnTo>
                              <a:pt x="0" y="122"/>
                            </a:lnTo>
                            <a:lnTo>
                              <a:pt x="955" y="123"/>
                            </a:lnTo>
                            <a:lnTo>
                              <a:pt x="955" y="2"/>
                            </a:lnTo>
                            <a:close/>
                          </a:path>
                        </a:pathLst>
                      </a:custGeom>
                      <a:solidFill>
                        <a:srgbClr val="E6E6E6"/>
                      </a:solidFill>
                      <a:ln w="4763">
                        <a:solidFill>
                          <a:schemeClr val="bg2"/>
                        </a:solidFill>
                        <a:round/>
                        <a:headEnd/>
                        <a:tailEnd/>
                      </a:ln>
                    </p:spPr>
                    <p:txBody>
                      <a:bodyPr/>
                      <a:lstStyle/>
                      <a:p>
                        <a:endParaRPr lang="en-US"/>
                      </a:p>
                    </p:txBody>
                  </p:sp>
                  <p:sp>
                    <p:nvSpPr>
                      <p:cNvPr id="49347" name="Freeform 1157"/>
                      <p:cNvSpPr>
                        <a:spLocks/>
                      </p:cNvSpPr>
                      <p:nvPr/>
                    </p:nvSpPr>
                    <p:spPr bwMode="auto">
                      <a:xfrm>
                        <a:off x="2720" y="2122"/>
                        <a:ext cx="903" cy="552"/>
                      </a:xfrm>
                      <a:custGeom>
                        <a:avLst/>
                        <a:gdLst>
                          <a:gd name="T0" fmla="*/ 0 w 903"/>
                          <a:gd name="T1" fmla="*/ 0 h 552"/>
                          <a:gd name="T2" fmla="*/ 903 w 903"/>
                          <a:gd name="T3" fmla="*/ 431 h 552"/>
                          <a:gd name="T4" fmla="*/ 903 w 903"/>
                          <a:gd name="T5" fmla="*/ 552 h 552"/>
                          <a:gd name="T6" fmla="*/ 0 w 903"/>
                          <a:gd name="T7" fmla="*/ 122 h 552"/>
                          <a:gd name="T8" fmla="*/ 0 w 903"/>
                          <a:gd name="T9" fmla="*/ 0 h 552"/>
                          <a:gd name="T10" fmla="*/ 0 60000 65536"/>
                          <a:gd name="T11" fmla="*/ 0 60000 65536"/>
                          <a:gd name="T12" fmla="*/ 0 60000 65536"/>
                          <a:gd name="T13" fmla="*/ 0 60000 65536"/>
                          <a:gd name="T14" fmla="*/ 0 60000 65536"/>
                          <a:gd name="T15" fmla="*/ 0 w 903"/>
                          <a:gd name="T16" fmla="*/ 0 h 552"/>
                          <a:gd name="T17" fmla="*/ 903 w 903"/>
                          <a:gd name="T18" fmla="*/ 552 h 552"/>
                        </a:gdLst>
                        <a:ahLst/>
                        <a:cxnLst>
                          <a:cxn ang="T10">
                            <a:pos x="T0" y="T1"/>
                          </a:cxn>
                          <a:cxn ang="T11">
                            <a:pos x="T2" y="T3"/>
                          </a:cxn>
                          <a:cxn ang="T12">
                            <a:pos x="T4" y="T5"/>
                          </a:cxn>
                          <a:cxn ang="T13">
                            <a:pos x="T6" y="T7"/>
                          </a:cxn>
                          <a:cxn ang="T14">
                            <a:pos x="T8" y="T9"/>
                          </a:cxn>
                        </a:cxnLst>
                        <a:rect l="T15" t="T16" r="T17" b="T18"/>
                        <a:pathLst>
                          <a:path w="903" h="552">
                            <a:moveTo>
                              <a:pt x="0" y="0"/>
                            </a:moveTo>
                            <a:lnTo>
                              <a:pt x="903" y="431"/>
                            </a:lnTo>
                            <a:lnTo>
                              <a:pt x="903" y="552"/>
                            </a:lnTo>
                            <a:lnTo>
                              <a:pt x="0" y="122"/>
                            </a:lnTo>
                            <a:lnTo>
                              <a:pt x="0" y="0"/>
                            </a:lnTo>
                            <a:close/>
                          </a:path>
                        </a:pathLst>
                      </a:custGeom>
                      <a:solidFill>
                        <a:srgbClr val="E6E6E6"/>
                      </a:solidFill>
                      <a:ln w="4763">
                        <a:solidFill>
                          <a:schemeClr val="bg2"/>
                        </a:solidFill>
                        <a:round/>
                        <a:headEnd/>
                        <a:tailEnd/>
                      </a:ln>
                    </p:spPr>
                    <p:txBody>
                      <a:bodyPr/>
                      <a:lstStyle/>
                      <a:p>
                        <a:endParaRPr lang="en-US"/>
                      </a:p>
                    </p:txBody>
                  </p:sp>
                  <p:sp>
                    <p:nvSpPr>
                      <p:cNvPr id="49348" name="Freeform 1158"/>
                      <p:cNvSpPr>
                        <a:spLocks/>
                      </p:cNvSpPr>
                      <p:nvPr/>
                    </p:nvSpPr>
                    <p:spPr bwMode="auto">
                      <a:xfrm>
                        <a:off x="3675" y="2124"/>
                        <a:ext cx="439" cy="552"/>
                      </a:xfrm>
                      <a:custGeom>
                        <a:avLst/>
                        <a:gdLst>
                          <a:gd name="T0" fmla="*/ 439 w 439"/>
                          <a:gd name="T1" fmla="*/ 431 h 552"/>
                          <a:gd name="T2" fmla="*/ 0 w 439"/>
                          <a:gd name="T3" fmla="*/ 0 h 552"/>
                          <a:gd name="T4" fmla="*/ 0 w 439"/>
                          <a:gd name="T5" fmla="*/ 121 h 552"/>
                          <a:gd name="T6" fmla="*/ 439 w 439"/>
                          <a:gd name="T7" fmla="*/ 552 h 552"/>
                          <a:gd name="T8" fmla="*/ 439 w 439"/>
                          <a:gd name="T9" fmla="*/ 431 h 552"/>
                          <a:gd name="T10" fmla="*/ 0 60000 65536"/>
                          <a:gd name="T11" fmla="*/ 0 60000 65536"/>
                          <a:gd name="T12" fmla="*/ 0 60000 65536"/>
                          <a:gd name="T13" fmla="*/ 0 60000 65536"/>
                          <a:gd name="T14" fmla="*/ 0 60000 65536"/>
                          <a:gd name="T15" fmla="*/ 0 w 439"/>
                          <a:gd name="T16" fmla="*/ 0 h 552"/>
                          <a:gd name="T17" fmla="*/ 439 w 439"/>
                          <a:gd name="T18" fmla="*/ 552 h 552"/>
                        </a:gdLst>
                        <a:ahLst/>
                        <a:cxnLst>
                          <a:cxn ang="T10">
                            <a:pos x="T0" y="T1"/>
                          </a:cxn>
                          <a:cxn ang="T11">
                            <a:pos x="T2" y="T3"/>
                          </a:cxn>
                          <a:cxn ang="T12">
                            <a:pos x="T4" y="T5"/>
                          </a:cxn>
                          <a:cxn ang="T13">
                            <a:pos x="T6" y="T7"/>
                          </a:cxn>
                          <a:cxn ang="T14">
                            <a:pos x="T8" y="T9"/>
                          </a:cxn>
                        </a:cxnLst>
                        <a:rect l="T15" t="T16" r="T17" b="T18"/>
                        <a:pathLst>
                          <a:path w="439" h="552">
                            <a:moveTo>
                              <a:pt x="439" y="431"/>
                            </a:moveTo>
                            <a:lnTo>
                              <a:pt x="0" y="0"/>
                            </a:lnTo>
                            <a:lnTo>
                              <a:pt x="0" y="121"/>
                            </a:lnTo>
                            <a:lnTo>
                              <a:pt x="439" y="552"/>
                            </a:lnTo>
                            <a:lnTo>
                              <a:pt x="439" y="431"/>
                            </a:lnTo>
                            <a:close/>
                          </a:path>
                        </a:pathLst>
                      </a:custGeom>
                      <a:solidFill>
                        <a:srgbClr val="E6E6E6"/>
                      </a:solidFill>
                      <a:ln w="4763">
                        <a:solidFill>
                          <a:schemeClr val="bg2"/>
                        </a:solidFill>
                        <a:round/>
                        <a:headEnd/>
                        <a:tailEnd/>
                      </a:ln>
                    </p:spPr>
                    <p:txBody>
                      <a:bodyPr/>
                      <a:lstStyle/>
                      <a:p>
                        <a:endParaRPr lang="en-US"/>
                      </a:p>
                    </p:txBody>
                  </p:sp>
                  <p:sp>
                    <p:nvSpPr>
                      <p:cNvPr id="49349" name="Freeform 1159"/>
                      <p:cNvSpPr>
                        <a:spLocks/>
                      </p:cNvSpPr>
                      <p:nvPr/>
                    </p:nvSpPr>
                    <p:spPr bwMode="auto">
                      <a:xfrm>
                        <a:off x="3623" y="2553"/>
                        <a:ext cx="491" cy="123"/>
                      </a:xfrm>
                      <a:custGeom>
                        <a:avLst/>
                        <a:gdLst>
                          <a:gd name="T0" fmla="*/ 0 w 491"/>
                          <a:gd name="T1" fmla="*/ 0 h 123"/>
                          <a:gd name="T2" fmla="*/ 491 w 491"/>
                          <a:gd name="T3" fmla="*/ 2 h 123"/>
                          <a:gd name="T4" fmla="*/ 491 w 491"/>
                          <a:gd name="T5" fmla="*/ 123 h 123"/>
                          <a:gd name="T6" fmla="*/ 0 w 491"/>
                          <a:gd name="T7" fmla="*/ 121 h 123"/>
                          <a:gd name="T8" fmla="*/ 0 w 491"/>
                          <a:gd name="T9" fmla="*/ 0 h 123"/>
                          <a:gd name="T10" fmla="*/ 0 60000 65536"/>
                          <a:gd name="T11" fmla="*/ 0 60000 65536"/>
                          <a:gd name="T12" fmla="*/ 0 60000 65536"/>
                          <a:gd name="T13" fmla="*/ 0 60000 65536"/>
                          <a:gd name="T14" fmla="*/ 0 60000 65536"/>
                          <a:gd name="T15" fmla="*/ 0 w 491"/>
                          <a:gd name="T16" fmla="*/ 0 h 123"/>
                          <a:gd name="T17" fmla="*/ 491 w 491"/>
                          <a:gd name="T18" fmla="*/ 123 h 123"/>
                        </a:gdLst>
                        <a:ahLst/>
                        <a:cxnLst>
                          <a:cxn ang="T10">
                            <a:pos x="T0" y="T1"/>
                          </a:cxn>
                          <a:cxn ang="T11">
                            <a:pos x="T2" y="T3"/>
                          </a:cxn>
                          <a:cxn ang="T12">
                            <a:pos x="T4" y="T5"/>
                          </a:cxn>
                          <a:cxn ang="T13">
                            <a:pos x="T6" y="T7"/>
                          </a:cxn>
                          <a:cxn ang="T14">
                            <a:pos x="T8" y="T9"/>
                          </a:cxn>
                        </a:cxnLst>
                        <a:rect l="T15" t="T16" r="T17" b="T18"/>
                        <a:pathLst>
                          <a:path w="491" h="123">
                            <a:moveTo>
                              <a:pt x="0" y="0"/>
                            </a:moveTo>
                            <a:lnTo>
                              <a:pt x="491" y="2"/>
                            </a:lnTo>
                            <a:lnTo>
                              <a:pt x="491" y="123"/>
                            </a:lnTo>
                            <a:lnTo>
                              <a:pt x="0" y="121"/>
                            </a:lnTo>
                            <a:lnTo>
                              <a:pt x="0" y="0"/>
                            </a:lnTo>
                            <a:close/>
                          </a:path>
                        </a:pathLst>
                      </a:custGeom>
                      <a:solidFill>
                        <a:srgbClr val="E6E6E6"/>
                      </a:solidFill>
                      <a:ln w="4763">
                        <a:solidFill>
                          <a:schemeClr val="bg2"/>
                        </a:solidFill>
                        <a:round/>
                        <a:headEnd/>
                        <a:tailEnd/>
                      </a:ln>
                    </p:spPr>
                    <p:txBody>
                      <a:bodyPr/>
                      <a:lstStyle/>
                      <a:p>
                        <a:endParaRPr lang="en-US"/>
                      </a:p>
                    </p:txBody>
                  </p:sp>
                  <p:sp>
                    <p:nvSpPr>
                      <p:cNvPr id="49350" name="Freeform 1160"/>
                      <p:cNvSpPr>
                        <a:spLocks/>
                      </p:cNvSpPr>
                      <p:nvPr/>
                    </p:nvSpPr>
                    <p:spPr bwMode="auto">
                      <a:xfrm>
                        <a:off x="2720" y="2122"/>
                        <a:ext cx="1394" cy="433"/>
                      </a:xfrm>
                      <a:custGeom>
                        <a:avLst/>
                        <a:gdLst>
                          <a:gd name="T0" fmla="*/ 955 w 1394"/>
                          <a:gd name="T1" fmla="*/ 2 h 433"/>
                          <a:gd name="T2" fmla="*/ 0 w 1394"/>
                          <a:gd name="T3" fmla="*/ 0 h 433"/>
                          <a:gd name="T4" fmla="*/ 903 w 1394"/>
                          <a:gd name="T5" fmla="*/ 431 h 433"/>
                          <a:gd name="T6" fmla="*/ 1394 w 1394"/>
                          <a:gd name="T7" fmla="*/ 433 h 433"/>
                          <a:gd name="T8" fmla="*/ 955 w 1394"/>
                          <a:gd name="T9" fmla="*/ 2 h 433"/>
                          <a:gd name="T10" fmla="*/ 0 60000 65536"/>
                          <a:gd name="T11" fmla="*/ 0 60000 65536"/>
                          <a:gd name="T12" fmla="*/ 0 60000 65536"/>
                          <a:gd name="T13" fmla="*/ 0 60000 65536"/>
                          <a:gd name="T14" fmla="*/ 0 60000 65536"/>
                          <a:gd name="T15" fmla="*/ 0 w 1394"/>
                          <a:gd name="T16" fmla="*/ 0 h 433"/>
                          <a:gd name="T17" fmla="*/ 1394 w 1394"/>
                          <a:gd name="T18" fmla="*/ 433 h 433"/>
                        </a:gdLst>
                        <a:ahLst/>
                        <a:cxnLst>
                          <a:cxn ang="T10">
                            <a:pos x="T0" y="T1"/>
                          </a:cxn>
                          <a:cxn ang="T11">
                            <a:pos x="T2" y="T3"/>
                          </a:cxn>
                          <a:cxn ang="T12">
                            <a:pos x="T4" y="T5"/>
                          </a:cxn>
                          <a:cxn ang="T13">
                            <a:pos x="T6" y="T7"/>
                          </a:cxn>
                          <a:cxn ang="T14">
                            <a:pos x="T8" y="T9"/>
                          </a:cxn>
                        </a:cxnLst>
                        <a:rect l="T15" t="T16" r="T17" b="T18"/>
                        <a:pathLst>
                          <a:path w="1394" h="433">
                            <a:moveTo>
                              <a:pt x="955" y="2"/>
                            </a:moveTo>
                            <a:lnTo>
                              <a:pt x="0" y="0"/>
                            </a:lnTo>
                            <a:lnTo>
                              <a:pt x="903" y="431"/>
                            </a:lnTo>
                            <a:lnTo>
                              <a:pt x="1394" y="433"/>
                            </a:lnTo>
                            <a:lnTo>
                              <a:pt x="955" y="2"/>
                            </a:lnTo>
                            <a:close/>
                          </a:path>
                        </a:pathLst>
                      </a:custGeom>
                      <a:solidFill>
                        <a:srgbClr val="E6E6E6"/>
                      </a:solidFill>
                      <a:ln w="4763">
                        <a:solidFill>
                          <a:schemeClr val="bg2"/>
                        </a:solidFill>
                        <a:round/>
                        <a:headEnd/>
                        <a:tailEnd/>
                      </a:ln>
                    </p:spPr>
                    <p:txBody>
                      <a:bodyPr/>
                      <a:lstStyle/>
                      <a:p>
                        <a:endParaRPr lang="en-US"/>
                      </a:p>
                    </p:txBody>
                  </p:sp>
                </p:grpSp>
                <p:grpSp>
                  <p:nvGrpSpPr>
                    <p:cNvPr id="49335" name="Group 1161"/>
                    <p:cNvGrpSpPr>
                      <a:grpSpLocks/>
                    </p:cNvGrpSpPr>
                    <p:nvPr/>
                  </p:nvGrpSpPr>
                  <p:grpSpPr bwMode="auto">
                    <a:xfrm>
                      <a:off x="1593" y="2122"/>
                      <a:ext cx="949" cy="554"/>
                      <a:chOff x="1593" y="2122"/>
                      <a:chExt cx="949" cy="554"/>
                    </a:xfrm>
                  </p:grpSpPr>
                  <p:sp>
                    <p:nvSpPr>
                      <p:cNvPr id="49341" name="Freeform 1162"/>
                      <p:cNvSpPr>
                        <a:spLocks/>
                      </p:cNvSpPr>
                      <p:nvPr/>
                    </p:nvSpPr>
                    <p:spPr bwMode="auto">
                      <a:xfrm>
                        <a:off x="1593" y="2122"/>
                        <a:ext cx="949" cy="123"/>
                      </a:xfrm>
                      <a:custGeom>
                        <a:avLst/>
                        <a:gdLst>
                          <a:gd name="T0" fmla="*/ 949 w 949"/>
                          <a:gd name="T1" fmla="*/ 0 h 123"/>
                          <a:gd name="T2" fmla="*/ 0 w 949"/>
                          <a:gd name="T3" fmla="*/ 2 h 123"/>
                          <a:gd name="T4" fmla="*/ 0 w 949"/>
                          <a:gd name="T5" fmla="*/ 123 h 123"/>
                          <a:gd name="T6" fmla="*/ 949 w 949"/>
                          <a:gd name="T7" fmla="*/ 122 h 123"/>
                          <a:gd name="T8" fmla="*/ 949 w 949"/>
                          <a:gd name="T9" fmla="*/ 0 h 123"/>
                          <a:gd name="T10" fmla="*/ 0 60000 65536"/>
                          <a:gd name="T11" fmla="*/ 0 60000 65536"/>
                          <a:gd name="T12" fmla="*/ 0 60000 65536"/>
                          <a:gd name="T13" fmla="*/ 0 60000 65536"/>
                          <a:gd name="T14" fmla="*/ 0 60000 65536"/>
                          <a:gd name="T15" fmla="*/ 0 w 949"/>
                          <a:gd name="T16" fmla="*/ 0 h 123"/>
                          <a:gd name="T17" fmla="*/ 949 w 949"/>
                          <a:gd name="T18" fmla="*/ 123 h 123"/>
                        </a:gdLst>
                        <a:ahLst/>
                        <a:cxnLst>
                          <a:cxn ang="T10">
                            <a:pos x="T0" y="T1"/>
                          </a:cxn>
                          <a:cxn ang="T11">
                            <a:pos x="T2" y="T3"/>
                          </a:cxn>
                          <a:cxn ang="T12">
                            <a:pos x="T4" y="T5"/>
                          </a:cxn>
                          <a:cxn ang="T13">
                            <a:pos x="T6" y="T7"/>
                          </a:cxn>
                          <a:cxn ang="T14">
                            <a:pos x="T8" y="T9"/>
                          </a:cxn>
                        </a:cxnLst>
                        <a:rect l="T15" t="T16" r="T17" b="T18"/>
                        <a:pathLst>
                          <a:path w="949" h="123">
                            <a:moveTo>
                              <a:pt x="949" y="0"/>
                            </a:moveTo>
                            <a:lnTo>
                              <a:pt x="0" y="2"/>
                            </a:lnTo>
                            <a:lnTo>
                              <a:pt x="0" y="123"/>
                            </a:lnTo>
                            <a:lnTo>
                              <a:pt x="949" y="122"/>
                            </a:lnTo>
                            <a:lnTo>
                              <a:pt x="949" y="0"/>
                            </a:lnTo>
                            <a:close/>
                          </a:path>
                        </a:pathLst>
                      </a:custGeom>
                      <a:solidFill>
                        <a:srgbClr val="E6E6E6"/>
                      </a:solidFill>
                      <a:ln w="4763">
                        <a:solidFill>
                          <a:schemeClr val="bg2"/>
                        </a:solidFill>
                        <a:round/>
                        <a:headEnd/>
                        <a:tailEnd/>
                      </a:ln>
                    </p:spPr>
                    <p:txBody>
                      <a:bodyPr/>
                      <a:lstStyle/>
                      <a:p>
                        <a:endParaRPr lang="en-US"/>
                      </a:p>
                    </p:txBody>
                  </p:sp>
                  <p:sp>
                    <p:nvSpPr>
                      <p:cNvPr id="49342" name="Freeform 1163"/>
                      <p:cNvSpPr>
                        <a:spLocks/>
                      </p:cNvSpPr>
                      <p:nvPr/>
                    </p:nvSpPr>
                    <p:spPr bwMode="auto">
                      <a:xfrm>
                        <a:off x="1593" y="2124"/>
                        <a:ext cx="439" cy="552"/>
                      </a:xfrm>
                      <a:custGeom>
                        <a:avLst/>
                        <a:gdLst>
                          <a:gd name="T0" fmla="*/ 0 w 439"/>
                          <a:gd name="T1" fmla="*/ 0 h 552"/>
                          <a:gd name="T2" fmla="*/ 439 w 439"/>
                          <a:gd name="T3" fmla="*/ 431 h 552"/>
                          <a:gd name="T4" fmla="*/ 439 w 439"/>
                          <a:gd name="T5" fmla="*/ 552 h 552"/>
                          <a:gd name="T6" fmla="*/ 0 w 439"/>
                          <a:gd name="T7" fmla="*/ 121 h 552"/>
                          <a:gd name="T8" fmla="*/ 0 w 439"/>
                          <a:gd name="T9" fmla="*/ 0 h 552"/>
                          <a:gd name="T10" fmla="*/ 0 60000 65536"/>
                          <a:gd name="T11" fmla="*/ 0 60000 65536"/>
                          <a:gd name="T12" fmla="*/ 0 60000 65536"/>
                          <a:gd name="T13" fmla="*/ 0 60000 65536"/>
                          <a:gd name="T14" fmla="*/ 0 60000 65536"/>
                          <a:gd name="T15" fmla="*/ 0 w 439"/>
                          <a:gd name="T16" fmla="*/ 0 h 552"/>
                          <a:gd name="T17" fmla="*/ 439 w 439"/>
                          <a:gd name="T18" fmla="*/ 552 h 552"/>
                        </a:gdLst>
                        <a:ahLst/>
                        <a:cxnLst>
                          <a:cxn ang="T10">
                            <a:pos x="T0" y="T1"/>
                          </a:cxn>
                          <a:cxn ang="T11">
                            <a:pos x="T2" y="T3"/>
                          </a:cxn>
                          <a:cxn ang="T12">
                            <a:pos x="T4" y="T5"/>
                          </a:cxn>
                          <a:cxn ang="T13">
                            <a:pos x="T6" y="T7"/>
                          </a:cxn>
                          <a:cxn ang="T14">
                            <a:pos x="T8" y="T9"/>
                          </a:cxn>
                        </a:cxnLst>
                        <a:rect l="T15" t="T16" r="T17" b="T18"/>
                        <a:pathLst>
                          <a:path w="439" h="552">
                            <a:moveTo>
                              <a:pt x="0" y="0"/>
                            </a:moveTo>
                            <a:lnTo>
                              <a:pt x="439" y="431"/>
                            </a:lnTo>
                            <a:lnTo>
                              <a:pt x="439" y="552"/>
                            </a:lnTo>
                            <a:lnTo>
                              <a:pt x="0" y="121"/>
                            </a:lnTo>
                            <a:lnTo>
                              <a:pt x="0" y="0"/>
                            </a:lnTo>
                            <a:close/>
                          </a:path>
                        </a:pathLst>
                      </a:custGeom>
                      <a:solidFill>
                        <a:srgbClr val="E6E6E6"/>
                      </a:solidFill>
                      <a:ln w="4763">
                        <a:solidFill>
                          <a:schemeClr val="bg2"/>
                        </a:solidFill>
                        <a:round/>
                        <a:headEnd/>
                        <a:tailEnd/>
                      </a:ln>
                    </p:spPr>
                    <p:txBody>
                      <a:bodyPr/>
                      <a:lstStyle/>
                      <a:p>
                        <a:endParaRPr lang="en-US"/>
                      </a:p>
                    </p:txBody>
                  </p:sp>
                  <p:sp>
                    <p:nvSpPr>
                      <p:cNvPr id="49343" name="Freeform 1164"/>
                      <p:cNvSpPr>
                        <a:spLocks/>
                      </p:cNvSpPr>
                      <p:nvPr/>
                    </p:nvSpPr>
                    <p:spPr bwMode="auto">
                      <a:xfrm>
                        <a:off x="2500" y="2122"/>
                        <a:ext cx="42" cy="552"/>
                      </a:xfrm>
                      <a:custGeom>
                        <a:avLst/>
                        <a:gdLst>
                          <a:gd name="T0" fmla="*/ 0 w 42"/>
                          <a:gd name="T1" fmla="*/ 431 h 552"/>
                          <a:gd name="T2" fmla="*/ 42 w 42"/>
                          <a:gd name="T3" fmla="*/ 0 h 552"/>
                          <a:gd name="T4" fmla="*/ 42 w 42"/>
                          <a:gd name="T5" fmla="*/ 122 h 552"/>
                          <a:gd name="T6" fmla="*/ 0 w 42"/>
                          <a:gd name="T7" fmla="*/ 552 h 552"/>
                          <a:gd name="T8" fmla="*/ 0 w 42"/>
                          <a:gd name="T9" fmla="*/ 431 h 552"/>
                          <a:gd name="T10" fmla="*/ 0 60000 65536"/>
                          <a:gd name="T11" fmla="*/ 0 60000 65536"/>
                          <a:gd name="T12" fmla="*/ 0 60000 65536"/>
                          <a:gd name="T13" fmla="*/ 0 60000 65536"/>
                          <a:gd name="T14" fmla="*/ 0 60000 65536"/>
                          <a:gd name="T15" fmla="*/ 0 w 42"/>
                          <a:gd name="T16" fmla="*/ 0 h 552"/>
                          <a:gd name="T17" fmla="*/ 42 w 42"/>
                          <a:gd name="T18" fmla="*/ 552 h 552"/>
                        </a:gdLst>
                        <a:ahLst/>
                        <a:cxnLst>
                          <a:cxn ang="T10">
                            <a:pos x="T0" y="T1"/>
                          </a:cxn>
                          <a:cxn ang="T11">
                            <a:pos x="T2" y="T3"/>
                          </a:cxn>
                          <a:cxn ang="T12">
                            <a:pos x="T4" y="T5"/>
                          </a:cxn>
                          <a:cxn ang="T13">
                            <a:pos x="T6" y="T7"/>
                          </a:cxn>
                          <a:cxn ang="T14">
                            <a:pos x="T8" y="T9"/>
                          </a:cxn>
                        </a:cxnLst>
                        <a:rect l="T15" t="T16" r="T17" b="T18"/>
                        <a:pathLst>
                          <a:path w="42" h="552">
                            <a:moveTo>
                              <a:pt x="0" y="431"/>
                            </a:moveTo>
                            <a:lnTo>
                              <a:pt x="42" y="0"/>
                            </a:lnTo>
                            <a:lnTo>
                              <a:pt x="42" y="122"/>
                            </a:lnTo>
                            <a:lnTo>
                              <a:pt x="0" y="552"/>
                            </a:lnTo>
                            <a:lnTo>
                              <a:pt x="0" y="431"/>
                            </a:lnTo>
                            <a:close/>
                          </a:path>
                        </a:pathLst>
                      </a:custGeom>
                      <a:solidFill>
                        <a:srgbClr val="E6E6E6"/>
                      </a:solidFill>
                      <a:ln w="4763">
                        <a:solidFill>
                          <a:schemeClr val="bg2"/>
                        </a:solidFill>
                        <a:round/>
                        <a:headEnd/>
                        <a:tailEnd/>
                      </a:ln>
                    </p:spPr>
                    <p:txBody>
                      <a:bodyPr/>
                      <a:lstStyle/>
                      <a:p>
                        <a:endParaRPr lang="en-US"/>
                      </a:p>
                    </p:txBody>
                  </p:sp>
                  <p:sp>
                    <p:nvSpPr>
                      <p:cNvPr id="49344" name="Freeform 1165"/>
                      <p:cNvSpPr>
                        <a:spLocks/>
                      </p:cNvSpPr>
                      <p:nvPr/>
                    </p:nvSpPr>
                    <p:spPr bwMode="auto">
                      <a:xfrm>
                        <a:off x="2032" y="2553"/>
                        <a:ext cx="468" cy="123"/>
                      </a:xfrm>
                      <a:custGeom>
                        <a:avLst/>
                        <a:gdLst>
                          <a:gd name="T0" fmla="*/ 0 w 468"/>
                          <a:gd name="T1" fmla="*/ 2 h 123"/>
                          <a:gd name="T2" fmla="*/ 468 w 468"/>
                          <a:gd name="T3" fmla="*/ 0 h 123"/>
                          <a:gd name="T4" fmla="*/ 468 w 468"/>
                          <a:gd name="T5" fmla="*/ 121 h 123"/>
                          <a:gd name="T6" fmla="*/ 0 w 468"/>
                          <a:gd name="T7" fmla="*/ 123 h 123"/>
                          <a:gd name="T8" fmla="*/ 0 w 468"/>
                          <a:gd name="T9" fmla="*/ 2 h 123"/>
                          <a:gd name="T10" fmla="*/ 0 60000 65536"/>
                          <a:gd name="T11" fmla="*/ 0 60000 65536"/>
                          <a:gd name="T12" fmla="*/ 0 60000 65536"/>
                          <a:gd name="T13" fmla="*/ 0 60000 65536"/>
                          <a:gd name="T14" fmla="*/ 0 60000 65536"/>
                          <a:gd name="T15" fmla="*/ 0 w 468"/>
                          <a:gd name="T16" fmla="*/ 0 h 123"/>
                          <a:gd name="T17" fmla="*/ 468 w 468"/>
                          <a:gd name="T18" fmla="*/ 123 h 123"/>
                        </a:gdLst>
                        <a:ahLst/>
                        <a:cxnLst>
                          <a:cxn ang="T10">
                            <a:pos x="T0" y="T1"/>
                          </a:cxn>
                          <a:cxn ang="T11">
                            <a:pos x="T2" y="T3"/>
                          </a:cxn>
                          <a:cxn ang="T12">
                            <a:pos x="T4" y="T5"/>
                          </a:cxn>
                          <a:cxn ang="T13">
                            <a:pos x="T6" y="T7"/>
                          </a:cxn>
                          <a:cxn ang="T14">
                            <a:pos x="T8" y="T9"/>
                          </a:cxn>
                        </a:cxnLst>
                        <a:rect l="T15" t="T16" r="T17" b="T18"/>
                        <a:pathLst>
                          <a:path w="468" h="123">
                            <a:moveTo>
                              <a:pt x="0" y="2"/>
                            </a:moveTo>
                            <a:lnTo>
                              <a:pt x="468" y="0"/>
                            </a:lnTo>
                            <a:lnTo>
                              <a:pt x="468" y="121"/>
                            </a:lnTo>
                            <a:lnTo>
                              <a:pt x="0" y="123"/>
                            </a:lnTo>
                            <a:lnTo>
                              <a:pt x="0" y="2"/>
                            </a:lnTo>
                            <a:close/>
                          </a:path>
                        </a:pathLst>
                      </a:custGeom>
                      <a:solidFill>
                        <a:srgbClr val="E6E6E6"/>
                      </a:solidFill>
                      <a:ln w="4763">
                        <a:solidFill>
                          <a:schemeClr val="bg2"/>
                        </a:solidFill>
                        <a:round/>
                        <a:headEnd/>
                        <a:tailEnd/>
                      </a:ln>
                    </p:spPr>
                    <p:txBody>
                      <a:bodyPr/>
                      <a:lstStyle/>
                      <a:p>
                        <a:endParaRPr lang="en-US"/>
                      </a:p>
                    </p:txBody>
                  </p:sp>
                  <p:sp>
                    <p:nvSpPr>
                      <p:cNvPr id="49345" name="Freeform 1166"/>
                      <p:cNvSpPr>
                        <a:spLocks/>
                      </p:cNvSpPr>
                      <p:nvPr/>
                    </p:nvSpPr>
                    <p:spPr bwMode="auto">
                      <a:xfrm>
                        <a:off x="1593" y="2122"/>
                        <a:ext cx="949" cy="433"/>
                      </a:xfrm>
                      <a:custGeom>
                        <a:avLst/>
                        <a:gdLst>
                          <a:gd name="T0" fmla="*/ 949 w 949"/>
                          <a:gd name="T1" fmla="*/ 0 h 433"/>
                          <a:gd name="T2" fmla="*/ 0 w 949"/>
                          <a:gd name="T3" fmla="*/ 2 h 433"/>
                          <a:gd name="T4" fmla="*/ 439 w 949"/>
                          <a:gd name="T5" fmla="*/ 433 h 433"/>
                          <a:gd name="T6" fmla="*/ 907 w 949"/>
                          <a:gd name="T7" fmla="*/ 431 h 433"/>
                          <a:gd name="T8" fmla="*/ 949 w 949"/>
                          <a:gd name="T9" fmla="*/ 0 h 433"/>
                          <a:gd name="T10" fmla="*/ 0 60000 65536"/>
                          <a:gd name="T11" fmla="*/ 0 60000 65536"/>
                          <a:gd name="T12" fmla="*/ 0 60000 65536"/>
                          <a:gd name="T13" fmla="*/ 0 60000 65536"/>
                          <a:gd name="T14" fmla="*/ 0 60000 65536"/>
                          <a:gd name="T15" fmla="*/ 0 w 949"/>
                          <a:gd name="T16" fmla="*/ 0 h 433"/>
                          <a:gd name="T17" fmla="*/ 949 w 949"/>
                          <a:gd name="T18" fmla="*/ 433 h 433"/>
                        </a:gdLst>
                        <a:ahLst/>
                        <a:cxnLst>
                          <a:cxn ang="T10">
                            <a:pos x="T0" y="T1"/>
                          </a:cxn>
                          <a:cxn ang="T11">
                            <a:pos x="T2" y="T3"/>
                          </a:cxn>
                          <a:cxn ang="T12">
                            <a:pos x="T4" y="T5"/>
                          </a:cxn>
                          <a:cxn ang="T13">
                            <a:pos x="T6" y="T7"/>
                          </a:cxn>
                          <a:cxn ang="T14">
                            <a:pos x="T8" y="T9"/>
                          </a:cxn>
                        </a:cxnLst>
                        <a:rect l="T15" t="T16" r="T17" b="T18"/>
                        <a:pathLst>
                          <a:path w="949" h="433">
                            <a:moveTo>
                              <a:pt x="949" y="0"/>
                            </a:moveTo>
                            <a:lnTo>
                              <a:pt x="0" y="2"/>
                            </a:lnTo>
                            <a:lnTo>
                              <a:pt x="439" y="433"/>
                            </a:lnTo>
                            <a:lnTo>
                              <a:pt x="907" y="431"/>
                            </a:lnTo>
                            <a:lnTo>
                              <a:pt x="949" y="0"/>
                            </a:lnTo>
                            <a:close/>
                          </a:path>
                        </a:pathLst>
                      </a:custGeom>
                      <a:solidFill>
                        <a:srgbClr val="E6E6E6"/>
                      </a:solidFill>
                      <a:ln w="4763">
                        <a:solidFill>
                          <a:schemeClr val="bg2"/>
                        </a:solidFill>
                        <a:round/>
                        <a:headEnd/>
                        <a:tailEnd/>
                      </a:ln>
                    </p:spPr>
                    <p:txBody>
                      <a:bodyPr/>
                      <a:lstStyle/>
                      <a:p>
                        <a:endParaRPr lang="en-US"/>
                      </a:p>
                    </p:txBody>
                  </p:sp>
                </p:grpSp>
                <p:grpSp>
                  <p:nvGrpSpPr>
                    <p:cNvPr id="49336" name="Group 1167"/>
                    <p:cNvGrpSpPr>
                      <a:grpSpLocks/>
                    </p:cNvGrpSpPr>
                    <p:nvPr/>
                  </p:nvGrpSpPr>
                  <p:grpSpPr bwMode="auto">
                    <a:xfrm>
                      <a:off x="2571" y="2122"/>
                      <a:ext cx="949" cy="552"/>
                      <a:chOff x="2571" y="2122"/>
                      <a:chExt cx="949" cy="552"/>
                    </a:xfrm>
                  </p:grpSpPr>
                  <p:sp>
                    <p:nvSpPr>
                      <p:cNvPr id="49337" name="Freeform 1168"/>
                      <p:cNvSpPr>
                        <a:spLocks/>
                      </p:cNvSpPr>
                      <p:nvPr/>
                    </p:nvSpPr>
                    <p:spPr bwMode="auto">
                      <a:xfrm>
                        <a:off x="2613" y="2122"/>
                        <a:ext cx="907" cy="552"/>
                      </a:xfrm>
                      <a:custGeom>
                        <a:avLst/>
                        <a:gdLst>
                          <a:gd name="T0" fmla="*/ 0 w 907"/>
                          <a:gd name="T1" fmla="*/ 0 h 552"/>
                          <a:gd name="T2" fmla="*/ 907 w 907"/>
                          <a:gd name="T3" fmla="*/ 431 h 552"/>
                          <a:gd name="T4" fmla="*/ 907 w 907"/>
                          <a:gd name="T5" fmla="*/ 552 h 552"/>
                          <a:gd name="T6" fmla="*/ 0 w 907"/>
                          <a:gd name="T7" fmla="*/ 122 h 552"/>
                          <a:gd name="T8" fmla="*/ 0 w 907"/>
                          <a:gd name="T9" fmla="*/ 0 h 552"/>
                          <a:gd name="T10" fmla="*/ 0 60000 65536"/>
                          <a:gd name="T11" fmla="*/ 0 60000 65536"/>
                          <a:gd name="T12" fmla="*/ 0 60000 65536"/>
                          <a:gd name="T13" fmla="*/ 0 60000 65536"/>
                          <a:gd name="T14" fmla="*/ 0 60000 65536"/>
                          <a:gd name="T15" fmla="*/ 0 w 907"/>
                          <a:gd name="T16" fmla="*/ 0 h 552"/>
                          <a:gd name="T17" fmla="*/ 907 w 907"/>
                          <a:gd name="T18" fmla="*/ 552 h 552"/>
                        </a:gdLst>
                        <a:ahLst/>
                        <a:cxnLst>
                          <a:cxn ang="T10">
                            <a:pos x="T0" y="T1"/>
                          </a:cxn>
                          <a:cxn ang="T11">
                            <a:pos x="T2" y="T3"/>
                          </a:cxn>
                          <a:cxn ang="T12">
                            <a:pos x="T4" y="T5"/>
                          </a:cxn>
                          <a:cxn ang="T13">
                            <a:pos x="T6" y="T7"/>
                          </a:cxn>
                          <a:cxn ang="T14">
                            <a:pos x="T8" y="T9"/>
                          </a:cxn>
                        </a:cxnLst>
                        <a:rect l="T15" t="T16" r="T17" b="T18"/>
                        <a:pathLst>
                          <a:path w="907" h="552">
                            <a:moveTo>
                              <a:pt x="0" y="0"/>
                            </a:moveTo>
                            <a:lnTo>
                              <a:pt x="907" y="431"/>
                            </a:lnTo>
                            <a:lnTo>
                              <a:pt x="907" y="552"/>
                            </a:lnTo>
                            <a:lnTo>
                              <a:pt x="0" y="122"/>
                            </a:lnTo>
                            <a:lnTo>
                              <a:pt x="0" y="0"/>
                            </a:lnTo>
                            <a:close/>
                          </a:path>
                        </a:pathLst>
                      </a:custGeom>
                      <a:solidFill>
                        <a:srgbClr val="E6E6E6"/>
                      </a:solidFill>
                      <a:ln w="4763">
                        <a:solidFill>
                          <a:schemeClr val="bg2"/>
                        </a:solidFill>
                        <a:round/>
                        <a:headEnd/>
                        <a:tailEnd/>
                      </a:ln>
                    </p:spPr>
                    <p:txBody>
                      <a:bodyPr/>
                      <a:lstStyle/>
                      <a:p>
                        <a:endParaRPr lang="en-US"/>
                      </a:p>
                    </p:txBody>
                  </p:sp>
                  <p:sp>
                    <p:nvSpPr>
                      <p:cNvPr id="49338" name="Freeform 1169"/>
                      <p:cNvSpPr>
                        <a:spLocks/>
                      </p:cNvSpPr>
                      <p:nvPr/>
                    </p:nvSpPr>
                    <p:spPr bwMode="auto">
                      <a:xfrm>
                        <a:off x="2571" y="2122"/>
                        <a:ext cx="42" cy="552"/>
                      </a:xfrm>
                      <a:custGeom>
                        <a:avLst/>
                        <a:gdLst>
                          <a:gd name="T0" fmla="*/ 0 w 42"/>
                          <a:gd name="T1" fmla="*/ 431 h 552"/>
                          <a:gd name="T2" fmla="*/ 42 w 42"/>
                          <a:gd name="T3" fmla="*/ 0 h 552"/>
                          <a:gd name="T4" fmla="*/ 42 w 42"/>
                          <a:gd name="T5" fmla="*/ 122 h 552"/>
                          <a:gd name="T6" fmla="*/ 0 w 42"/>
                          <a:gd name="T7" fmla="*/ 552 h 552"/>
                          <a:gd name="T8" fmla="*/ 0 w 42"/>
                          <a:gd name="T9" fmla="*/ 431 h 552"/>
                          <a:gd name="T10" fmla="*/ 0 60000 65536"/>
                          <a:gd name="T11" fmla="*/ 0 60000 65536"/>
                          <a:gd name="T12" fmla="*/ 0 60000 65536"/>
                          <a:gd name="T13" fmla="*/ 0 60000 65536"/>
                          <a:gd name="T14" fmla="*/ 0 60000 65536"/>
                          <a:gd name="T15" fmla="*/ 0 w 42"/>
                          <a:gd name="T16" fmla="*/ 0 h 552"/>
                          <a:gd name="T17" fmla="*/ 42 w 42"/>
                          <a:gd name="T18" fmla="*/ 552 h 552"/>
                        </a:gdLst>
                        <a:ahLst/>
                        <a:cxnLst>
                          <a:cxn ang="T10">
                            <a:pos x="T0" y="T1"/>
                          </a:cxn>
                          <a:cxn ang="T11">
                            <a:pos x="T2" y="T3"/>
                          </a:cxn>
                          <a:cxn ang="T12">
                            <a:pos x="T4" y="T5"/>
                          </a:cxn>
                          <a:cxn ang="T13">
                            <a:pos x="T6" y="T7"/>
                          </a:cxn>
                          <a:cxn ang="T14">
                            <a:pos x="T8" y="T9"/>
                          </a:cxn>
                        </a:cxnLst>
                        <a:rect l="T15" t="T16" r="T17" b="T18"/>
                        <a:pathLst>
                          <a:path w="42" h="552">
                            <a:moveTo>
                              <a:pt x="0" y="431"/>
                            </a:moveTo>
                            <a:lnTo>
                              <a:pt x="42" y="0"/>
                            </a:lnTo>
                            <a:lnTo>
                              <a:pt x="42" y="122"/>
                            </a:lnTo>
                            <a:lnTo>
                              <a:pt x="0" y="552"/>
                            </a:lnTo>
                            <a:lnTo>
                              <a:pt x="0" y="431"/>
                            </a:lnTo>
                            <a:close/>
                          </a:path>
                        </a:pathLst>
                      </a:custGeom>
                      <a:solidFill>
                        <a:srgbClr val="E6E6E6"/>
                      </a:solidFill>
                      <a:ln w="4763">
                        <a:solidFill>
                          <a:schemeClr val="bg2"/>
                        </a:solidFill>
                        <a:round/>
                        <a:headEnd/>
                        <a:tailEnd/>
                      </a:ln>
                    </p:spPr>
                    <p:txBody>
                      <a:bodyPr/>
                      <a:lstStyle/>
                      <a:p>
                        <a:endParaRPr lang="en-US"/>
                      </a:p>
                    </p:txBody>
                  </p:sp>
                  <p:sp>
                    <p:nvSpPr>
                      <p:cNvPr id="49339" name="Rectangle 1170"/>
                      <p:cNvSpPr>
                        <a:spLocks noChangeArrowheads="1"/>
                      </p:cNvSpPr>
                      <p:nvPr/>
                    </p:nvSpPr>
                    <p:spPr bwMode="auto">
                      <a:xfrm>
                        <a:off x="2571" y="2553"/>
                        <a:ext cx="949" cy="121"/>
                      </a:xfrm>
                      <a:prstGeom prst="rect">
                        <a:avLst/>
                      </a:prstGeom>
                      <a:solidFill>
                        <a:srgbClr val="E6E6E6"/>
                      </a:solidFill>
                      <a:ln w="4763">
                        <a:solidFill>
                          <a:schemeClr val="bg2"/>
                        </a:solidFill>
                        <a:miter lim="800000"/>
                        <a:headEnd/>
                        <a:tailEnd/>
                      </a:ln>
                    </p:spPr>
                    <p:txBody>
                      <a:bodyPr/>
                      <a:lstStyle/>
                      <a:p>
                        <a:endParaRPr lang="en-US"/>
                      </a:p>
                    </p:txBody>
                  </p:sp>
                  <p:sp>
                    <p:nvSpPr>
                      <p:cNvPr id="49340" name="Freeform 1171"/>
                      <p:cNvSpPr>
                        <a:spLocks/>
                      </p:cNvSpPr>
                      <p:nvPr/>
                    </p:nvSpPr>
                    <p:spPr bwMode="auto">
                      <a:xfrm>
                        <a:off x="2571" y="2122"/>
                        <a:ext cx="949" cy="431"/>
                      </a:xfrm>
                      <a:custGeom>
                        <a:avLst/>
                        <a:gdLst>
                          <a:gd name="T0" fmla="*/ 42 w 949"/>
                          <a:gd name="T1" fmla="*/ 0 h 431"/>
                          <a:gd name="T2" fmla="*/ 949 w 949"/>
                          <a:gd name="T3" fmla="*/ 431 h 431"/>
                          <a:gd name="T4" fmla="*/ 0 w 949"/>
                          <a:gd name="T5" fmla="*/ 431 h 431"/>
                          <a:gd name="T6" fmla="*/ 42 w 949"/>
                          <a:gd name="T7" fmla="*/ 0 h 431"/>
                          <a:gd name="T8" fmla="*/ 0 60000 65536"/>
                          <a:gd name="T9" fmla="*/ 0 60000 65536"/>
                          <a:gd name="T10" fmla="*/ 0 60000 65536"/>
                          <a:gd name="T11" fmla="*/ 0 60000 65536"/>
                          <a:gd name="T12" fmla="*/ 0 w 949"/>
                          <a:gd name="T13" fmla="*/ 0 h 431"/>
                          <a:gd name="T14" fmla="*/ 949 w 949"/>
                          <a:gd name="T15" fmla="*/ 431 h 431"/>
                        </a:gdLst>
                        <a:ahLst/>
                        <a:cxnLst>
                          <a:cxn ang="T8">
                            <a:pos x="T0" y="T1"/>
                          </a:cxn>
                          <a:cxn ang="T9">
                            <a:pos x="T2" y="T3"/>
                          </a:cxn>
                          <a:cxn ang="T10">
                            <a:pos x="T4" y="T5"/>
                          </a:cxn>
                          <a:cxn ang="T11">
                            <a:pos x="T6" y="T7"/>
                          </a:cxn>
                        </a:cxnLst>
                        <a:rect l="T12" t="T13" r="T14" b="T15"/>
                        <a:pathLst>
                          <a:path w="949" h="431">
                            <a:moveTo>
                              <a:pt x="42" y="0"/>
                            </a:moveTo>
                            <a:lnTo>
                              <a:pt x="949" y="431"/>
                            </a:lnTo>
                            <a:lnTo>
                              <a:pt x="0" y="431"/>
                            </a:lnTo>
                            <a:lnTo>
                              <a:pt x="42" y="0"/>
                            </a:lnTo>
                            <a:close/>
                          </a:path>
                        </a:pathLst>
                      </a:custGeom>
                      <a:solidFill>
                        <a:srgbClr val="E6E6E6"/>
                      </a:solidFill>
                      <a:ln w="4763">
                        <a:solidFill>
                          <a:schemeClr val="bg2"/>
                        </a:solidFill>
                        <a:round/>
                        <a:headEnd/>
                        <a:tailEnd/>
                      </a:ln>
                    </p:spPr>
                    <p:txBody>
                      <a:bodyPr/>
                      <a:lstStyle/>
                      <a:p>
                        <a:endParaRPr lang="en-US"/>
                      </a:p>
                    </p:txBody>
                  </p:sp>
                </p:grpSp>
              </p:grpSp>
              <p:grpSp>
                <p:nvGrpSpPr>
                  <p:cNvPr id="49305" name="Group 1172"/>
                  <p:cNvGrpSpPr>
                    <a:grpSpLocks/>
                  </p:cNvGrpSpPr>
                  <p:nvPr/>
                </p:nvGrpSpPr>
                <p:grpSpPr bwMode="auto">
                  <a:xfrm>
                    <a:off x="1619" y="1999"/>
                    <a:ext cx="2477" cy="552"/>
                    <a:chOff x="1619" y="1999"/>
                    <a:chExt cx="2477" cy="552"/>
                  </a:xfrm>
                </p:grpSpPr>
                <p:grpSp>
                  <p:nvGrpSpPr>
                    <p:cNvPr id="49306" name="Group 1173"/>
                    <p:cNvGrpSpPr>
                      <a:grpSpLocks/>
                    </p:cNvGrpSpPr>
                    <p:nvPr/>
                  </p:nvGrpSpPr>
                  <p:grpSpPr bwMode="auto">
                    <a:xfrm>
                      <a:off x="3191" y="1999"/>
                      <a:ext cx="905" cy="552"/>
                      <a:chOff x="3191" y="1999"/>
                      <a:chExt cx="905" cy="552"/>
                    </a:xfrm>
                  </p:grpSpPr>
                  <p:sp>
                    <p:nvSpPr>
                      <p:cNvPr id="49328" name="Rectangle 1174"/>
                      <p:cNvSpPr>
                        <a:spLocks noChangeArrowheads="1"/>
                      </p:cNvSpPr>
                      <p:nvPr/>
                    </p:nvSpPr>
                    <p:spPr bwMode="auto">
                      <a:xfrm>
                        <a:off x="3191" y="1999"/>
                        <a:ext cx="479" cy="122"/>
                      </a:xfrm>
                      <a:prstGeom prst="rect">
                        <a:avLst/>
                      </a:prstGeom>
                      <a:solidFill>
                        <a:srgbClr val="CCFFCC"/>
                      </a:solidFill>
                      <a:ln w="4763">
                        <a:solidFill>
                          <a:schemeClr val="bg2"/>
                        </a:solidFill>
                        <a:miter lim="800000"/>
                        <a:headEnd/>
                        <a:tailEnd/>
                      </a:ln>
                    </p:spPr>
                    <p:txBody>
                      <a:bodyPr/>
                      <a:lstStyle/>
                      <a:p>
                        <a:endParaRPr lang="en-US"/>
                      </a:p>
                    </p:txBody>
                  </p:sp>
                  <p:sp>
                    <p:nvSpPr>
                      <p:cNvPr id="49329" name="Freeform 1175"/>
                      <p:cNvSpPr>
                        <a:spLocks/>
                      </p:cNvSpPr>
                      <p:nvPr/>
                    </p:nvSpPr>
                    <p:spPr bwMode="auto">
                      <a:xfrm>
                        <a:off x="3670" y="1999"/>
                        <a:ext cx="426" cy="552"/>
                      </a:xfrm>
                      <a:custGeom>
                        <a:avLst/>
                        <a:gdLst>
                          <a:gd name="T0" fmla="*/ 426 w 426"/>
                          <a:gd name="T1" fmla="*/ 431 h 552"/>
                          <a:gd name="T2" fmla="*/ 0 w 426"/>
                          <a:gd name="T3" fmla="*/ 0 h 552"/>
                          <a:gd name="T4" fmla="*/ 0 w 426"/>
                          <a:gd name="T5" fmla="*/ 122 h 552"/>
                          <a:gd name="T6" fmla="*/ 426 w 426"/>
                          <a:gd name="T7" fmla="*/ 552 h 552"/>
                          <a:gd name="T8" fmla="*/ 426 w 426"/>
                          <a:gd name="T9" fmla="*/ 431 h 552"/>
                          <a:gd name="T10" fmla="*/ 0 60000 65536"/>
                          <a:gd name="T11" fmla="*/ 0 60000 65536"/>
                          <a:gd name="T12" fmla="*/ 0 60000 65536"/>
                          <a:gd name="T13" fmla="*/ 0 60000 65536"/>
                          <a:gd name="T14" fmla="*/ 0 60000 65536"/>
                          <a:gd name="T15" fmla="*/ 0 w 426"/>
                          <a:gd name="T16" fmla="*/ 0 h 552"/>
                          <a:gd name="T17" fmla="*/ 426 w 426"/>
                          <a:gd name="T18" fmla="*/ 552 h 552"/>
                        </a:gdLst>
                        <a:ahLst/>
                        <a:cxnLst>
                          <a:cxn ang="T10">
                            <a:pos x="T0" y="T1"/>
                          </a:cxn>
                          <a:cxn ang="T11">
                            <a:pos x="T2" y="T3"/>
                          </a:cxn>
                          <a:cxn ang="T12">
                            <a:pos x="T4" y="T5"/>
                          </a:cxn>
                          <a:cxn ang="T13">
                            <a:pos x="T6" y="T7"/>
                          </a:cxn>
                          <a:cxn ang="T14">
                            <a:pos x="T8" y="T9"/>
                          </a:cxn>
                        </a:cxnLst>
                        <a:rect l="T15" t="T16" r="T17" b="T18"/>
                        <a:pathLst>
                          <a:path w="426" h="552">
                            <a:moveTo>
                              <a:pt x="426" y="431"/>
                            </a:moveTo>
                            <a:lnTo>
                              <a:pt x="0" y="0"/>
                            </a:lnTo>
                            <a:lnTo>
                              <a:pt x="0" y="122"/>
                            </a:lnTo>
                            <a:lnTo>
                              <a:pt x="426" y="552"/>
                            </a:lnTo>
                            <a:lnTo>
                              <a:pt x="426" y="431"/>
                            </a:lnTo>
                            <a:close/>
                          </a:path>
                        </a:pathLst>
                      </a:custGeom>
                      <a:solidFill>
                        <a:srgbClr val="CCFFCC"/>
                      </a:solidFill>
                      <a:ln w="4763">
                        <a:solidFill>
                          <a:schemeClr val="bg2"/>
                        </a:solidFill>
                        <a:round/>
                        <a:headEnd/>
                        <a:tailEnd/>
                      </a:ln>
                    </p:spPr>
                    <p:txBody>
                      <a:bodyPr/>
                      <a:lstStyle/>
                      <a:p>
                        <a:endParaRPr lang="en-US"/>
                      </a:p>
                    </p:txBody>
                  </p:sp>
                  <p:sp>
                    <p:nvSpPr>
                      <p:cNvPr id="49330" name="Freeform 1176"/>
                      <p:cNvSpPr>
                        <a:spLocks/>
                      </p:cNvSpPr>
                      <p:nvPr/>
                    </p:nvSpPr>
                    <p:spPr bwMode="auto">
                      <a:xfrm>
                        <a:off x="3191" y="1999"/>
                        <a:ext cx="422" cy="552"/>
                      </a:xfrm>
                      <a:custGeom>
                        <a:avLst/>
                        <a:gdLst>
                          <a:gd name="T0" fmla="*/ 0 w 422"/>
                          <a:gd name="T1" fmla="*/ 0 h 552"/>
                          <a:gd name="T2" fmla="*/ 422 w 422"/>
                          <a:gd name="T3" fmla="*/ 431 h 552"/>
                          <a:gd name="T4" fmla="*/ 422 w 422"/>
                          <a:gd name="T5" fmla="*/ 552 h 552"/>
                          <a:gd name="T6" fmla="*/ 0 w 422"/>
                          <a:gd name="T7" fmla="*/ 122 h 552"/>
                          <a:gd name="T8" fmla="*/ 0 w 422"/>
                          <a:gd name="T9" fmla="*/ 0 h 552"/>
                          <a:gd name="T10" fmla="*/ 0 60000 65536"/>
                          <a:gd name="T11" fmla="*/ 0 60000 65536"/>
                          <a:gd name="T12" fmla="*/ 0 60000 65536"/>
                          <a:gd name="T13" fmla="*/ 0 60000 65536"/>
                          <a:gd name="T14" fmla="*/ 0 60000 65536"/>
                          <a:gd name="T15" fmla="*/ 0 w 422"/>
                          <a:gd name="T16" fmla="*/ 0 h 552"/>
                          <a:gd name="T17" fmla="*/ 422 w 422"/>
                          <a:gd name="T18" fmla="*/ 552 h 552"/>
                        </a:gdLst>
                        <a:ahLst/>
                        <a:cxnLst>
                          <a:cxn ang="T10">
                            <a:pos x="T0" y="T1"/>
                          </a:cxn>
                          <a:cxn ang="T11">
                            <a:pos x="T2" y="T3"/>
                          </a:cxn>
                          <a:cxn ang="T12">
                            <a:pos x="T4" y="T5"/>
                          </a:cxn>
                          <a:cxn ang="T13">
                            <a:pos x="T6" y="T7"/>
                          </a:cxn>
                          <a:cxn ang="T14">
                            <a:pos x="T8" y="T9"/>
                          </a:cxn>
                        </a:cxnLst>
                        <a:rect l="T15" t="T16" r="T17" b="T18"/>
                        <a:pathLst>
                          <a:path w="422" h="552">
                            <a:moveTo>
                              <a:pt x="0" y="0"/>
                            </a:moveTo>
                            <a:lnTo>
                              <a:pt x="422" y="431"/>
                            </a:lnTo>
                            <a:lnTo>
                              <a:pt x="422"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49331" name="Rectangle 1177"/>
                      <p:cNvSpPr>
                        <a:spLocks noChangeArrowheads="1"/>
                      </p:cNvSpPr>
                      <p:nvPr/>
                    </p:nvSpPr>
                    <p:spPr bwMode="auto">
                      <a:xfrm>
                        <a:off x="3607" y="2430"/>
                        <a:ext cx="489" cy="121"/>
                      </a:xfrm>
                      <a:prstGeom prst="rect">
                        <a:avLst/>
                      </a:prstGeom>
                      <a:solidFill>
                        <a:srgbClr val="CCFFCC"/>
                      </a:solidFill>
                      <a:ln w="4763">
                        <a:solidFill>
                          <a:schemeClr val="bg2"/>
                        </a:solidFill>
                        <a:miter lim="800000"/>
                        <a:headEnd/>
                        <a:tailEnd/>
                      </a:ln>
                    </p:spPr>
                    <p:txBody>
                      <a:bodyPr/>
                      <a:lstStyle/>
                      <a:p>
                        <a:endParaRPr lang="en-US"/>
                      </a:p>
                    </p:txBody>
                  </p:sp>
                  <p:sp>
                    <p:nvSpPr>
                      <p:cNvPr id="49332" name="Freeform 1178"/>
                      <p:cNvSpPr>
                        <a:spLocks/>
                      </p:cNvSpPr>
                      <p:nvPr/>
                    </p:nvSpPr>
                    <p:spPr bwMode="auto">
                      <a:xfrm>
                        <a:off x="3191" y="1999"/>
                        <a:ext cx="905" cy="431"/>
                      </a:xfrm>
                      <a:custGeom>
                        <a:avLst/>
                        <a:gdLst>
                          <a:gd name="T0" fmla="*/ 416 w 905"/>
                          <a:gd name="T1" fmla="*/ 431 h 431"/>
                          <a:gd name="T2" fmla="*/ 905 w 905"/>
                          <a:gd name="T3" fmla="*/ 431 h 431"/>
                          <a:gd name="T4" fmla="*/ 479 w 905"/>
                          <a:gd name="T5" fmla="*/ 0 h 431"/>
                          <a:gd name="T6" fmla="*/ 0 w 905"/>
                          <a:gd name="T7" fmla="*/ 0 h 431"/>
                          <a:gd name="T8" fmla="*/ 422 w 905"/>
                          <a:gd name="T9" fmla="*/ 431 h 431"/>
                          <a:gd name="T10" fmla="*/ 416 w 905"/>
                          <a:gd name="T11" fmla="*/ 431 h 431"/>
                          <a:gd name="T12" fmla="*/ 0 60000 65536"/>
                          <a:gd name="T13" fmla="*/ 0 60000 65536"/>
                          <a:gd name="T14" fmla="*/ 0 60000 65536"/>
                          <a:gd name="T15" fmla="*/ 0 60000 65536"/>
                          <a:gd name="T16" fmla="*/ 0 60000 65536"/>
                          <a:gd name="T17" fmla="*/ 0 60000 65536"/>
                          <a:gd name="T18" fmla="*/ 0 w 905"/>
                          <a:gd name="T19" fmla="*/ 0 h 431"/>
                          <a:gd name="T20" fmla="*/ 905 w 905"/>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5" h="431">
                            <a:moveTo>
                              <a:pt x="416" y="431"/>
                            </a:moveTo>
                            <a:lnTo>
                              <a:pt x="905" y="431"/>
                            </a:lnTo>
                            <a:lnTo>
                              <a:pt x="479" y="0"/>
                            </a:lnTo>
                            <a:lnTo>
                              <a:pt x="0" y="0"/>
                            </a:lnTo>
                            <a:lnTo>
                              <a:pt x="422"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49333" name="Freeform 1179"/>
                      <p:cNvSpPr>
                        <a:spLocks/>
                      </p:cNvSpPr>
                      <p:nvPr/>
                    </p:nvSpPr>
                    <p:spPr bwMode="auto">
                      <a:xfrm>
                        <a:off x="3191" y="1999"/>
                        <a:ext cx="905" cy="431"/>
                      </a:xfrm>
                      <a:custGeom>
                        <a:avLst/>
                        <a:gdLst>
                          <a:gd name="T0" fmla="*/ 416 w 905"/>
                          <a:gd name="T1" fmla="*/ 431 h 431"/>
                          <a:gd name="T2" fmla="*/ 905 w 905"/>
                          <a:gd name="T3" fmla="*/ 431 h 431"/>
                          <a:gd name="T4" fmla="*/ 479 w 905"/>
                          <a:gd name="T5" fmla="*/ 0 h 431"/>
                          <a:gd name="T6" fmla="*/ 0 w 905"/>
                          <a:gd name="T7" fmla="*/ 0 h 431"/>
                          <a:gd name="T8" fmla="*/ 422 w 905"/>
                          <a:gd name="T9" fmla="*/ 431 h 431"/>
                          <a:gd name="T10" fmla="*/ 0 60000 65536"/>
                          <a:gd name="T11" fmla="*/ 0 60000 65536"/>
                          <a:gd name="T12" fmla="*/ 0 60000 65536"/>
                          <a:gd name="T13" fmla="*/ 0 60000 65536"/>
                          <a:gd name="T14" fmla="*/ 0 60000 65536"/>
                          <a:gd name="T15" fmla="*/ 0 w 905"/>
                          <a:gd name="T16" fmla="*/ 0 h 431"/>
                          <a:gd name="T17" fmla="*/ 905 w 905"/>
                          <a:gd name="T18" fmla="*/ 431 h 431"/>
                        </a:gdLst>
                        <a:ahLst/>
                        <a:cxnLst>
                          <a:cxn ang="T10">
                            <a:pos x="T0" y="T1"/>
                          </a:cxn>
                          <a:cxn ang="T11">
                            <a:pos x="T2" y="T3"/>
                          </a:cxn>
                          <a:cxn ang="T12">
                            <a:pos x="T4" y="T5"/>
                          </a:cxn>
                          <a:cxn ang="T13">
                            <a:pos x="T6" y="T7"/>
                          </a:cxn>
                          <a:cxn ang="T14">
                            <a:pos x="T8" y="T9"/>
                          </a:cxn>
                        </a:cxnLst>
                        <a:rect l="T15" t="T16" r="T17" b="T18"/>
                        <a:pathLst>
                          <a:path w="905" h="431">
                            <a:moveTo>
                              <a:pt x="416" y="431"/>
                            </a:moveTo>
                            <a:lnTo>
                              <a:pt x="905" y="431"/>
                            </a:lnTo>
                            <a:lnTo>
                              <a:pt x="479" y="0"/>
                            </a:lnTo>
                            <a:lnTo>
                              <a:pt x="0" y="0"/>
                            </a:lnTo>
                            <a:lnTo>
                              <a:pt x="422" y="431"/>
                            </a:lnTo>
                          </a:path>
                        </a:pathLst>
                      </a:custGeom>
                      <a:noFill/>
                      <a:ln w="4763">
                        <a:solidFill>
                          <a:schemeClr val="bg2"/>
                        </a:solidFill>
                        <a:round/>
                        <a:headEnd/>
                        <a:tailEnd/>
                      </a:ln>
                    </p:spPr>
                    <p:txBody>
                      <a:bodyPr/>
                      <a:lstStyle/>
                      <a:p>
                        <a:endParaRPr lang="en-US"/>
                      </a:p>
                    </p:txBody>
                  </p:sp>
                </p:grpSp>
                <p:grpSp>
                  <p:nvGrpSpPr>
                    <p:cNvPr id="49307" name="Group 1180"/>
                    <p:cNvGrpSpPr>
                      <a:grpSpLocks/>
                    </p:cNvGrpSpPr>
                    <p:nvPr/>
                  </p:nvGrpSpPr>
                  <p:grpSpPr bwMode="auto">
                    <a:xfrm>
                      <a:off x="2666" y="1999"/>
                      <a:ext cx="905" cy="552"/>
                      <a:chOff x="2666" y="1999"/>
                      <a:chExt cx="905" cy="552"/>
                    </a:xfrm>
                  </p:grpSpPr>
                  <p:sp>
                    <p:nvSpPr>
                      <p:cNvPr id="49322" name="Rectangle 1181"/>
                      <p:cNvSpPr>
                        <a:spLocks noChangeArrowheads="1"/>
                      </p:cNvSpPr>
                      <p:nvPr/>
                    </p:nvSpPr>
                    <p:spPr bwMode="auto">
                      <a:xfrm>
                        <a:off x="2666" y="1999"/>
                        <a:ext cx="480" cy="122"/>
                      </a:xfrm>
                      <a:prstGeom prst="rect">
                        <a:avLst/>
                      </a:prstGeom>
                      <a:solidFill>
                        <a:srgbClr val="CCFFCC"/>
                      </a:solidFill>
                      <a:ln w="4763">
                        <a:solidFill>
                          <a:schemeClr val="bg2"/>
                        </a:solidFill>
                        <a:miter lim="800000"/>
                        <a:headEnd/>
                        <a:tailEnd/>
                      </a:ln>
                    </p:spPr>
                    <p:txBody>
                      <a:bodyPr/>
                      <a:lstStyle/>
                      <a:p>
                        <a:endParaRPr lang="en-US"/>
                      </a:p>
                    </p:txBody>
                  </p:sp>
                  <p:sp>
                    <p:nvSpPr>
                      <p:cNvPr id="49323" name="Freeform 1182"/>
                      <p:cNvSpPr>
                        <a:spLocks/>
                      </p:cNvSpPr>
                      <p:nvPr/>
                    </p:nvSpPr>
                    <p:spPr bwMode="auto">
                      <a:xfrm>
                        <a:off x="3146" y="1999"/>
                        <a:ext cx="425" cy="552"/>
                      </a:xfrm>
                      <a:custGeom>
                        <a:avLst/>
                        <a:gdLst>
                          <a:gd name="T0" fmla="*/ 425 w 425"/>
                          <a:gd name="T1" fmla="*/ 431 h 552"/>
                          <a:gd name="T2" fmla="*/ 0 w 425"/>
                          <a:gd name="T3" fmla="*/ 0 h 552"/>
                          <a:gd name="T4" fmla="*/ 0 w 425"/>
                          <a:gd name="T5" fmla="*/ 122 h 552"/>
                          <a:gd name="T6" fmla="*/ 425 w 425"/>
                          <a:gd name="T7" fmla="*/ 552 h 552"/>
                          <a:gd name="T8" fmla="*/ 425 w 425"/>
                          <a:gd name="T9" fmla="*/ 431 h 552"/>
                          <a:gd name="T10" fmla="*/ 0 60000 65536"/>
                          <a:gd name="T11" fmla="*/ 0 60000 65536"/>
                          <a:gd name="T12" fmla="*/ 0 60000 65536"/>
                          <a:gd name="T13" fmla="*/ 0 60000 65536"/>
                          <a:gd name="T14" fmla="*/ 0 60000 65536"/>
                          <a:gd name="T15" fmla="*/ 0 w 425"/>
                          <a:gd name="T16" fmla="*/ 0 h 552"/>
                          <a:gd name="T17" fmla="*/ 425 w 425"/>
                          <a:gd name="T18" fmla="*/ 552 h 552"/>
                        </a:gdLst>
                        <a:ahLst/>
                        <a:cxnLst>
                          <a:cxn ang="T10">
                            <a:pos x="T0" y="T1"/>
                          </a:cxn>
                          <a:cxn ang="T11">
                            <a:pos x="T2" y="T3"/>
                          </a:cxn>
                          <a:cxn ang="T12">
                            <a:pos x="T4" y="T5"/>
                          </a:cxn>
                          <a:cxn ang="T13">
                            <a:pos x="T6" y="T7"/>
                          </a:cxn>
                          <a:cxn ang="T14">
                            <a:pos x="T8" y="T9"/>
                          </a:cxn>
                        </a:cxnLst>
                        <a:rect l="T15" t="T16" r="T17" b="T18"/>
                        <a:pathLst>
                          <a:path w="425" h="552">
                            <a:moveTo>
                              <a:pt x="425" y="431"/>
                            </a:moveTo>
                            <a:lnTo>
                              <a:pt x="0" y="0"/>
                            </a:lnTo>
                            <a:lnTo>
                              <a:pt x="0" y="122"/>
                            </a:lnTo>
                            <a:lnTo>
                              <a:pt x="425" y="552"/>
                            </a:lnTo>
                            <a:lnTo>
                              <a:pt x="425" y="431"/>
                            </a:lnTo>
                            <a:close/>
                          </a:path>
                        </a:pathLst>
                      </a:custGeom>
                      <a:solidFill>
                        <a:srgbClr val="CCFFCC"/>
                      </a:solidFill>
                      <a:ln w="4763">
                        <a:solidFill>
                          <a:schemeClr val="bg2"/>
                        </a:solidFill>
                        <a:round/>
                        <a:headEnd/>
                        <a:tailEnd/>
                      </a:ln>
                    </p:spPr>
                    <p:txBody>
                      <a:bodyPr/>
                      <a:lstStyle/>
                      <a:p>
                        <a:endParaRPr lang="en-US"/>
                      </a:p>
                    </p:txBody>
                  </p:sp>
                  <p:sp>
                    <p:nvSpPr>
                      <p:cNvPr id="49324" name="Freeform 1183"/>
                      <p:cNvSpPr>
                        <a:spLocks/>
                      </p:cNvSpPr>
                      <p:nvPr/>
                    </p:nvSpPr>
                    <p:spPr bwMode="auto">
                      <a:xfrm>
                        <a:off x="2666" y="1999"/>
                        <a:ext cx="423" cy="552"/>
                      </a:xfrm>
                      <a:custGeom>
                        <a:avLst/>
                        <a:gdLst>
                          <a:gd name="T0" fmla="*/ 0 w 423"/>
                          <a:gd name="T1" fmla="*/ 0 h 552"/>
                          <a:gd name="T2" fmla="*/ 423 w 423"/>
                          <a:gd name="T3" fmla="*/ 431 h 552"/>
                          <a:gd name="T4" fmla="*/ 423 w 423"/>
                          <a:gd name="T5" fmla="*/ 552 h 552"/>
                          <a:gd name="T6" fmla="*/ 0 w 423"/>
                          <a:gd name="T7" fmla="*/ 122 h 552"/>
                          <a:gd name="T8" fmla="*/ 0 w 423"/>
                          <a:gd name="T9" fmla="*/ 0 h 552"/>
                          <a:gd name="T10" fmla="*/ 0 60000 65536"/>
                          <a:gd name="T11" fmla="*/ 0 60000 65536"/>
                          <a:gd name="T12" fmla="*/ 0 60000 65536"/>
                          <a:gd name="T13" fmla="*/ 0 60000 65536"/>
                          <a:gd name="T14" fmla="*/ 0 60000 65536"/>
                          <a:gd name="T15" fmla="*/ 0 w 423"/>
                          <a:gd name="T16" fmla="*/ 0 h 552"/>
                          <a:gd name="T17" fmla="*/ 423 w 423"/>
                          <a:gd name="T18" fmla="*/ 552 h 552"/>
                        </a:gdLst>
                        <a:ahLst/>
                        <a:cxnLst>
                          <a:cxn ang="T10">
                            <a:pos x="T0" y="T1"/>
                          </a:cxn>
                          <a:cxn ang="T11">
                            <a:pos x="T2" y="T3"/>
                          </a:cxn>
                          <a:cxn ang="T12">
                            <a:pos x="T4" y="T5"/>
                          </a:cxn>
                          <a:cxn ang="T13">
                            <a:pos x="T6" y="T7"/>
                          </a:cxn>
                          <a:cxn ang="T14">
                            <a:pos x="T8" y="T9"/>
                          </a:cxn>
                        </a:cxnLst>
                        <a:rect l="T15" t="T16" r="T17" b="T18"/>
                        <a:pathLst>
                          <a:path w="423" h="552">
                            <a:moveTo>
                              <a:pt x="0" y="0"/>
                            </a:moveTo>
                            <a:lnTo>
                              <a:pt x="423" y="431"/>
                            </a:lnTo>
                            <a:lnTo>
                              <a:pt x="423"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49325" name="Rectangle 1184"/>
                      <p:cNvSpPr>
                        <a:spLocks noChangeArrowheads="1"/>
                      </p:cNvSpPr>
                      <p:nvPr/>
                    </p:nvSpPr>
                    <p:spPr bwMode="auto">
                      <a:xfrm>
                        <a:off x="3084"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49326" name="Freeform 1185"/>
                      <p:cNvSpPr>
                        <a:spLocks/>
                      </p:cNvSpPr>
                      <p:nvPr/>
                    </p:nvSpPr>
                    <p:spPr bwMode="auto">
                      <a:xfrm>
                        <a:off x="2666" y="1999"/>
                        <a:ext cx="905" cy="431"/>
                      </a:xfrm>
                      <a:custGeom>
                        <a:avLst/>
                        <a:gdLst>
                          <a:gd name="T0" fmla="*/ 418 w 905"/>
                          <a:gd name="T1" fmla="*/ 431 h 431"/>
                          <a:gd name="T2" fmla="*/ 905 w 905"/>
                          <a:gd name="T3" fmla="*/ 431 h 431"/>
                          <a:gd name="T4" fmla="*/ 480 w 905"/>
                          <a:gd name="T5" fmla="*/ 0 h 431"/>
                          <a:gd name="T6" fmla="*/ 0 w 905"/>
                          <a:gd name="T7" fmla="*/ 0 h 431"/>
                          <a:gd name="T8" fmla="*/ 423 w 905"/>
                          <a:gd name="T9" fmla="*/ 431 h 431"/>
                          <a:gd name="T10" fmla="*/ 418 w 905"/>
                          <a:gd name="T11" fmla="*/ 431 h 431"/>
                          <a:gd name="T12" fmla="*/ 0 60000 65536"/>
                          <a:gd name="T13" fmla="*/ 0 60000 65536"/>
                          <a:gd name="T14" fmla="*/ 0 60000 65536"/>
                          <a:gd name="T15" fmla="*/ 0 60000 65536"/>
                          <a:gd name="T16" fmla="*/ 0 60000 65536"/>
                          <a:gd name="T17" fmla="*/ 0 60000 65536"/>
                          <a:gd name="T18" fmla="*/ 0 w 905"/>
                          <a:gd name="T19" fmla="*/ 0 h 431"/>
                          <a:gd name="T20" fmla="*/ 905 w 905"/>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5" h="431">
                            <a:moveTo>
                              <a:pt x="418" y="431"/>
                            </a:moveTo>
                            <a:lnTo>
                              <a:pt x="905" y="431"/>
                            </a:lnTo>
                            <a:lnTo>
                              <a:pt x="480" y="0"/>
                            </a:lnTo>
                            <a:lnTo>
                              <a:pt x="0" y="0"/>
                            </a:lnTo>
                            <a:lnTo>
                              <a:pt x="423" y="431"/>
                            </a:lnTo>
                            <a:lnTo>
                              <a:pt x="418" y="431"/>
                            </a:lnTo>
                            <a:close/>
                          </a:path>
                        </a:pathLst>
                      </a:custGeom>
                      <a:solidFill>
                        <a:srgbClr val="CCFFCC"/>
                      </a:solidFill>
                      <a:ln w="9525">
                        <a:solidFill>
                          <a:schemeClr val="bg2"/>
                        </a:solidFill>
                        <a:round/>
                        <a:headEnd/>
                        <a:tailEnd/>
                      </a:ln>
                    </p:spPr>
                    <p:txBody>
                      <a:bodyPr/>
                      <a:lstStyle/>
                      <a:p>
                        <a:endParaRPr lang="en-US"/>
                      </a:p>
                    </p:txBody>
                  </p:sp>
                  <p:sp>
                    <p:nvSpPr>
                      <p:cNvPr id="49327" name="Freeform 1186"/>
                      <p:cNvSpPr>
                        <a:spLocks/>
                      </p:cNvSpPr>
                      <p:nvPr/>
                    </p:nvSpPr>
                    <p:spPr bwMode="auto">
                      <a:xfrm>
                        <a:off x="2666" y="1999"/>
                        <a:ext cx="905" cy="431"/>
                      </a:xfrm>
                      <a:custGeom>
                        <a:avLst/>
                        <a:gdLst>
                          <a:gd name="T0" fmla="*/ 418 w 905"/>
                          <a:gd name="T1" fmla="*/ 431 h 431"/>
                          <a:gd name="T2" fmla="*/ 905 w 905"/>
                          <a:gd name="T3" fmla="*/ 431 h 431"/>
                          <a:gd name="T4" fmla="*/ 480 w 905"/>
                          <a:gd name="T5" fmla="*/ 0 h 431"/>
                          <a:gd name="T6" fmla="*/ 0 w 905"/>
                          <a:gd name="T7" fmla="*/ 0 h 431"/>
                          <a:gd name="T8" fmla="*/ 423 w 905"/>
                          <a:gd name="T9" fmla="*/ 431 h 431"/>
                          <a:gd name="T10" fmla="*/ 0 60000 65536"/>
                          <a:gd name="T11" fmla="*/ 0 60000 65536"/>
                          <a:gd name="T12" fmla="*/ 0 60000 65536"/>
                          <a:gd name="T13" fmla="*/ 0 60000 65536"/>
                          <a:gd name="T14" fmla="*/ 0 60000 65536"/>
                          <a:gd name="T15" fmla="*/ 0 w 905"/>
                          <a:gd name="T16" fmla="*/ 0 h 431"/>
                          <a:gd name="T17" fmla="*/ 905 w 905"/>
                          <a:gd name="T18" fmla="*/ 431 h 431"/>
                        </a:gdLst>
                        <a:ahLst/>
                        <a:cxnLst>
                          <a:cxn ang="T10">
                            <a:pos x="T0" y="T1"/>
                          </a:cxn>
                          <a:cxn ang="T11">
                            <a:pos x="T2" y="T3"/>
                          </a:cxn>
                          <a:cxn ang="T12">
                            <a:pos x="T4" y="T5"/>
                          </a:cxn>
                          <a:cxn ang="T13">
                            <a:pos x="T6" y="T7"/>
                          </a:cxn>
                          <a:cxn ang="T14">
                            <a:pos x="T8" y="T9"/>
                          </a:cxn>
                        </a:cxnLst>
                        <a:rect l="T15" t="T16" r="T17" b="T18"/>
                        <a:pathLst>
                          <a:path w="905" h="431">
                            <a:moveTo>
                              <a:pt x="418" y="431"/>
                            </a:moveTo>
                            <a:lnTo>
                              <a:pt x="905" y="431"/>
                            </a:lnTo>
                            <a:lnTo>
                              <a:pt x="480" y="0"/>
                            </a:lnTo>
                            <a:lnTo>
                              <a:pt x="0" y="0"/>
                            </a:lnTo>
                            <a:lnTo>
                              <a:pt x="423" y="431"/>
                            </a:lnTo>
                          </a:path>
                        </a:pathLst>
                      </a:custGeom>
                      <a:noFill/>
                      <a:ln w="4763">
                        <a:solidFill>
                          <a:schemeClr val="bg2"/>
                        </a:solidFill>
                        <a:round/>
                        <a:headEnd/>
                        <a:tailEnd/>
                      </a:ln>
                    </p:spPr>
                    <p:txBody>
                      <a:bodyPr/>
                      <a:lstStyle/>
                      <a:p>
                        <a:endParaRPr lang="en-US"/>
                      </a:p>
                    </p:txBody>
                  </p:sp>
                </p:grpSp>
                <p:grpSp>
                  <p:nvGrpSpPr>
                    <p:cNvPr id="49308" name="Group 1187"/>
                    <p:cNvGrpSpPr>
                      <a:grpSpLocks/>
                    </p:cNvGrpSpPr>
                    <p:nvPr/>
                  </p:nvGrpSpPr>
                  <p:grpSpPr bwMode="auto">
                    <a:xfrm>
                      <a:off x="2144" y="1999"/>
                      <a:ext cx="903" cy="552"/>
                      <a:chOff x="2144" y="1999"/>
                      <a:chExt cx="903" cy="552"/>
                    </a:xfrm>
                  </p:grpSpPr>
                  <p:sp>
                    <p:nvSpPr>
                      <p:cNvPr id="49316" name="Rectangle 1188"/>
                      <p:cNvSpPr>
                        <a:spLocks noChangeArrowheads="1"/>
                      </p:cNvSpPr>
                      <p:nvPr/>
                    </p:nvSpPr>
                    <p:spPr bwMode="auto">
                      <a:xfrm>
                        <a:off x="2144" y="1999"/>
                        <a:ext cx="477" cy="122"/>
                      </a:xfrm>
                      <a:prstGeom prst="rect">
                        <a:avLst/>
                      </a:prstGeom>
                      <a:solidFill>
                        <a:srgbClr val="CCFFCC"/>
                      </a:solidFill>
                      <a:ln w="4763">
                        <a:solidFill>
                          <a:schemeClr val="bg2"/>
                        </a:solidFill>
                        <a:miter lim="800000"/>
                        <a:headEnd/>
                        <a:tailEnd/>
                      </a:ln>
                    </p:spPr>
                    <p:txBody>
                      <a:bodyPr/>
                      <a:lstStyle/>
                      <a:p>
                        <a:endParaRPr lang="en-US"/>
                      </a:p>
                    </p:txBody>
                  </p:sp>
                  <p:sp>
                    <p:nvSpPr>
                      <p:cNvPr id="49317" name="Freeform 1189"/>
                      <p:cNvSpPr>
                        <a:spLocks/>
                      </p:cNvSpPr>
                      <p:nvPr/>
                    </p:nvSpPr>
                    <p:spPr bwMode="auto">
                      <a:xfrm>
                        <a:off x="2621" y="1999"/>
                        <a:ext cx="426" cy="552"/>
                      </a:xfrm>
                      <a:custGeom>
                        <a:avLst/>
                        <a:gdLst>
                          <a:gd name="T0" fmla="*/ 426 w 426"/>
                          <a:gd name="T1" fmla="*/ 431 h 552"/>
                          <a:gd name="T2" fmla="*/ 0 w 426"/>
                          <a:gd name="T3" fmla="*/ 0 h 552"/>
                          <a:gd name="T4" fmla="*/ 0 w 426"/>
                          <a:gd name="T5" fmla="*/ 122 h 552"/>
                          <a:gd name="T6" fmla="*/ 426 w 426"/>
                          <a:gd name="T7" fmla="*/ 552 h 552"/>
                          <a:gd name="T8" fmla="*/ 426 w 426"/>
                          <a:gd name="T9" fmla="*/ 431 h 552"/>
                          <a:gd name="T10" fmla="*/ 0 60000 65536"/>
                          <a:gd name="T11" fmla="*/ 0 60000 65536"/>
                          <a:gd name="T12" fmla="*/ 0 60000 65536"/>
                          <a:gd name="T13" fmla="*/ 0 60000 65536"/>
                          <a:gd name="T14" fmla="*/ 0 60000 65536"/>
                          <a:gd name="T15" fmla="*/ 0 w 426"/>
                          <a:gd name="T16" fmla="*/ 0 h 552"/>
                          <a:gd name="T17" fmla="*/ 426 w 426"/>
                          <a:gd name="T18" fmla="*/ 552 h 552"/>
                        </a:gdLst>
                        <a:ahLst/>
                        <a:cxnLst>
                          <a:cxn ang="T10">
                            <a:pos x="T0" y="T1"/>
                          </a:cxn>
                          <a:cxn ang="T11">
                            <a:pos x="T2" y="T3"/>
                          </a:cxn>
                          <a:cxn ang="T12">
                            <a:pos x="T4" y="T5"/>
                          </a:cxn>
                          <a:cxn ang="T13">
                            <a:pos x="T6" y="T7"/>
                          </a:cxn>
                          <a:cxn ang="T14">
                            <a:pos x="T8" y="T9"/>
                          </a:cxn>
                        </a:cxnLst>
                        <a:rect l="T15" t="T16" r="T17" b="T18"/>
                        <a:pathLst>
                          <a:path w="426" h="552">
                            <a:moveTo>
                              <a:pt x="426" y="431"/>
                            </a:moveTo>
                            <a:lnTo>
                              <a:pt x="0" y="0"/>
                            </a:lnTo>
                            <a:lnTo>
                              <a:pt x="0" y="122"/>
                            </a:lnTo>
                            <a:lnTo>
                              <a:pt x="426" y="552"/>
                            </a:lnTo>
                            <a:lnTo>
                              <a:pt x="426" y="431"/>
                            </a:lnTo>
                            <a:close/>
                          </a:path>
                        </a:pathLst>
                      </a:custGeom>
                      <a:solidFill>
                        <a:srgbClr val="CCFFCC"/>
                      </a:solidFill>
                      <a:ln w="4763">
                        <a:solidFill>
                          <a:schemeClr val="bg2"/>
                        </a:solidFill>
                        <a:round/>
                        <a:headEnd/>
                        <a:tailEnd/>
                      </a:ln>
                    </p:spPr>
                    <p:txBody>
                      <a:bodyPr/>
                      <a:lstStyle/>
                      <a:p>
                        <a:endParaRPr lang="en-US"/>
                      </a:p>
                    </p:txBody>
                  </p:sp>
                  <p:sp>
                    <p:nvSpPr>
                      <p:cNvPr id="49318" name="Freeform 1190"/>
                      <p:cNvSpPr>
                        <a:spLocks/>
                      </p:cNvSpPr>
                      <p:nvPr/>
                    </p:nvSpPr>
                    <p:spPr bwMode="auto">
                      <a:xfrm>
                        <a:off x="2144" y="1999"/>
                        <a:ext cx="420" cy="552"/>
                      </a:xfrm>
                      <a:custGeom>
                        <a:avLst/>
                        <a:gdLst>
                          <a:gd name="T0" fmla="*/ 0 w 420"/>
                          <a:gd name="T1" fmla="*/ 0 h 552"/>
                          <a:gd name="T2" fmla="*/ 420 w 420"/>
                          <a:gd name="T3" fmla="*/ 431 h 552"/>
                          <a:gd name="T4" fmla="*/ 420 w 420"/>
                          <a:gd name="T5" fmla="*/ 552 h 552"/>
                          <a:gd name="T6" fmla="*/ 0 w 420"/>
                          <a:gd name="T7" fmla="*/ 122 h 552"/>
                          <a:gd name="T8" fmla="*/ 0 w 420"/>
                          <a:gd name="T9" fmla="*/ 0 h 552"/>
                          <a:gd name="T10" fmla="*/ 0 60000 65536"/>
                          <a:gd name="T11" fmla="*/ 0 60000 65536"/>
                          <a:gd name="T12" fmla="*/ 0 60000 65536"/>
                          <a:gd name="T13" fmla="*/ 0 60000 65536"/>
                          <a:gd name="T14" fmla="*/ 0 60000 65536"/>
                          <a:gd name="T15" fmla="*/ 0 w 420"/>
                          <a:gd name="T16" fmla="*/ 0 h 552"/>
                          <a:gd name="T17" fmla="*/ 420 w 420"/>
                          <a:gd name="T18" fmla="*/ 552 h 552"/>
                        </a:gdLst>
                        <a:ahLst/>
                        <a:cxnLst>
                          <a:cxn ang="T10">
                            <a:pos x="T0" y="T1"/>
                          </a:cxn>
                          <a:cxn ang="T11">
                            <a:pos x="T2" y="T3"/>
                          </a:cxn>
                          <a:cxn ang="T12">
                            <a:pos x="T4" y="T5"/>
                          </a:cxn>
                          <a:cxn ang="T13">
                            <a:pos x="T6" y="T7"/>
                          </a:cxn>
                          <a:cxn ang="T14">
                            <a:pos x="T8" y="T9"/>
                          </a:cxn>
                        </a:cxnLst>
                        <a:rect l="T15" t="T16" r="T17" b="T18"/>
                        <a:pathLst>
                          <a:path w="420" h="552">
                            <a:moveTo>
                              <a:pt x="0" y="0"/>
                            </a:moveTo>
                            <a:lnTo>
                              <a:pt x="420" y="431"/>
                            </a:lnTo>
                            <a:lnTo>
                              <a:pt x="420"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49319" name="Rectangle 1191"/>
                      <p:cNvSpPr>
                        <a:spLocks noChangeArrowheads="1"/>
                      </p:cNvSpPr>
                      <p:nvPr/>
                    </p:nvSpPr>
                    <p:spPr bwMode="auto">
                      <a:xfrm>
                        <a:off x="2560"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49320" name="Freeform 1192"/>
                      <p:cNvSpPr>
                        <a:spLocks/>
                      </p:cNvSpPr>
                      <p:nvPr/>
                    </p:nvSpPr>
                    <p:spPr bwMode="auto">
                      <a:xfrm>
                        <a:off x="2144" y="1999"/>
                        <a:ext cx="903" cy="431"/>
                      </a:xfrm>
                      <a:custGeom>
                        <a:avLst/>
                        <a:gdLst>
                          <a:gd name="T0" fmla="*/ 416 w 903"/>
                          <a:gd name="T1" fmla="*/ 431 h 431"/>
                          <a:gd name="T2" fmla="*/ 903 w 903"/>
                          <a:gd name="T3" fmla="*/ 431 h 431"/>
                          <a:gd name="T4" fmla="*/ 477 w 903"/>
                          <a:gd name="T5" fmla="*/ 0 h 431"/>
                          <a:gd name="T6" fmla="*/ 0 w 903"/>
                          <a:gd name="T7" fmla="*/ 0 h 431"/>
                          <a:gd name="T8" fmla="*/ 420 w 903"/>
                          <a:gd name="T9" fmla="*/ 431 h 431"/>
                          <a:gd name="T10" fmla="*/ 416 w 903"/>
                          <a:gd name="T11" fmla="*/ 431 h 431"/>
                          <a:gd name="T12" fmla="*/ 0 60000 65536"/>
                          <a:gd name="T13" fmla="*/ 0 60000 65536"/>
                          <a:gd name="T14" fmla="*/ 0 60000 65536"/>
                          <a:gd name="T15" fmla="*/ 0 60000 65536"/>
                          <a:gd name="T16" fmla="*/ 0 60000 65536"/>
                          <a:gd name="T17" fmla="*/ 0 60000 65536"/>
                          <a:gd name="T18" fmla="*/ 0 w 903"/>
                          <a:gd name="T19" fmla="*/ 0 h 431"/>
                          <a:gd name="T20" fmla="*/ 903 w 903"/>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3" h="431">
                            <a:moveTo>
                              <a:pt x="416" y="431"/>
                            </a:moveTo>
                            <a:lnTo>
                              <a:pt x="903" y="431"/>
                            </a:lnTo>
                            <a:lnTo>
                              <a:pt x="477" y="0"/>
                            </a:lnTo>
                            <a:lnTo>
                              <a:pt x="0" y="0"/>
                            </a:lnTo>
                            <a:lnTo>
                              <a:pt x="420"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49321" name="Freeform 1193"/>
                      <p:cNvSpPr>
                        <a:spLocks/>
                      </p:cNvSpPr>
                      <p:nvPr/>
                    </p:nvSpPr>
                    <p:spPr bwMode="auto">
                      <a:xfrm>
                        <a:off x="2144" y="1999"/>
                        <a:ext cx="903" cy="431"/>
                      </a:xfrm>
                      <a:custGeom>
                        <a:avLst/>
                        <a:gdLst>
                          <a:gd name="T0" fmla="*/ 416 w 903"/>
                          <a:gd name="T1" fmla="*/ 431 h 431"/>
                          <a:gd name="T2" fmla="*/ 903 w 903"/>
                          <a:gd name="T3" fmla="*/ 431 h 431"/>
                          <a:gd name="T4" fmla="*/ 477 w 903"/>
                          <a:gd name="T5" fmla="*/ 0 h 431"/>
                          <a:gd name="T6" fmla="*/ 0 w 903"/>
                          <a:gd name="T7" fmla="*/ 0 h 431"/>
                          <a:gd name="T8" fmla="*/ 420 w 903"/>
                          <a:gd name="T9" fmla="*/ 431 h 431"/>
                          <a:gd name="T10" fmla="*/ 0 60000 65536"/>
                          <a:gd name="T11" fmla="*/ 0 60000 65536"/>
                          <a:gd name="T12" fmla="*/ 0 60000 65536"/>
                          <a:gd name="T13" fmla="*/ 0 60000 65536"/>
                          <a:gd name="T14" fmla="*/ 0 60000 65536"/>
                          <a:gd name="T15" fmla="*/ 0 w 903"/>
                          <a:gd name="T16" fmla="*/ 0 h 431"/>
                          <a:gd name="T17" fmla="*/ 903 w 903"/>
                          <a:gd name="T18" fmla="*/ 431 h 431"/>
                        </a:gdLst>
                        <a:ahLst/>
                        <a:cxnLst>
                          <a:cxn ang="T10">
                            <a:pos x="T0" y="T1"/>
                          </a:cxn>
                          <a:cxn ang="T11">
                            <a:pos x="T2" y="T3"/>
                          </a:cxn>
                          <a:cxn ang="T12">
                            <a:pos x="T4" y="T5"/>
                          </a:cxn>
                          <a:cxn ang="T13">
                            <a:pos x="T6" y="T7"/>
                          </a:cxn>
                          <a:cxn ang="T14">
                            <a:pos x="T8" y="T9"/>
                          </a:cxn>
                        </a:cxnLst>
                        <a:rect l="T15" t="T16" r="T17" b="T18"/>
                        <a:pathLst>
                          <a:path w="903" h="431">
                            <a:moveTo>
                              <a:pt x="416" y="431"/>
                            </a:moveTo>
                            <a:lnTo>
                              <a:pt x="903" y="431"/>
                            </a:lnTo>
                            <a:lnTo>
                              <a:pt x="477" y="0"/>
                            </a:lnTo>
                            <a:lnTo>
                              <a:pt x="0" y="0"/>
                            </a:lnTo>
                            <a:lnTo>
                              <a:pt x="420" y="431"/>
                            </a:lnTo>
                          </a:path>
                        </a:pathLst>
                      </a:custGeom>
                      <a:noFill/>
                      <a:ln w="4763">
                        <a:solidFill>
                          <a:schemeClr val="bg2"/>
                        </a:solidFill>
                        <a:round/>
                        <a:headEnd/>
                        <a:tailEnd/>
                      </a:ln>
                    </p:spPr>
                    <p:txBody>
                      <a:bodyPr/>
                      <a:lstStyle/>
                      <a:p>
                        <a:endParaRPr lang="en-US"/>
                      </a:p>
                    </p:txBody>
                  </p:sp>
                </p:grpSp>
                <p:grpSp>
                  <p:nvGrpSpPr>
                    <p:cNvPr id="49309" name="Group 1194"/>
                    <p:cNvGrpSpPr>
                      <a:grpSpLocks/>
                    </p:cNvGrpSpPr>
                    <p:nvPr/>
                  </p:nvGrpSpPr>
                  <p:grpSpPr bwMode="auto">
                    <a:xfrm>
                      <a:off x="1619" y="1999"/>
                      <a:ext cx="903" cy="552"/>
                      <a:chOff x="1619" y="1999"/>
                      <a:chExt cx="903" cy="552"/>
                    </a:xfrm>
                  </p:grpSpPr>
                  <p:sp>
                    <p:nvSpPr>
                      <p:cNvPr id="49310" name="Rectangle 1195"/>
                      <p:cNvSpPr>
                        <a:spLocks noChangeArrowheads="1"/>
                      </p:cNvSpPr>
                      <p:nvPr/>
                    </p:nvSpPr>
                    <p:spPr bwMode="auto">
                      <a:xfrm>
                        <a:off x="1619" y="1999"/>
                        <a:ext cx="479" cy="122"/>
                      </a:xfrm>
                      <a:prstGeom prst="rect">
                        <a:avLst/>
                      </a:prstGeom>
                      <a:solidFill>
                        <a:srgbClr val="CCFFCC"/>
                      </a:solidFill>
                      <a:ln w="4763">
                        <a:solidFill>
                          <a:schemeClr val="bg2"/>
                        </a:solidFill>
                        <a:miter lim="800000"/>
                        <a:headEnd/>
                        <a:tailEnd/>
                      </a:ln>
                    </p:spPr>
                    <p:txBody>
                      <a:bodyPr/>
                      <a:lstStyle/>
                      <a:p>
                        <a:endParaRPr lang="en-US"/>
                      </a:p>
                    </p:txBody>
                  </p:sp>
                  <p:sp>
                    <p:nvSpPr>
                      <p:cNvPr id="49311" name="Freeform 1196"/>
                      <p:cNvSpPr>
                        <a:spLocks/>
                      </p:cNvSpPr>
                      <p:nvPr/>
                    </p:nvSpPr>
                    <p:spPr bwMode="auto">
                      <a:xfrm>
                        <a:off x="2098" y="1999"/>
                        <a:ext cx="424" cy="552"/>
                      </a:xfrm>
                      <a:custGeom>
                        <a:avLst/>
                        <a:gdLst>
                          <a:gd name="T0" fmla="*/ 424 w 424"/>
                          <a:gd name="T1" fmla="*/ 431 h 552"/>
                          <a:gd name="T2" fmla="*/ 0 w 424"/>
                          <a:gd name="T3" fmla="*/ 0 h 552"/>
                          <a:gd name="T4" fmla="*/ 0 w 424"/>
                          <a:gd name="T5" fmla="*/ 122 h 552"/>
                          <a:gd name="T6" fmla="*/ 424 w 424"/>
                          <a:gd name="T7" fmla="*/ 552 h 552"/>
                          <a:gd name="T8" fmla="*/ 424 w 424"/>
                          <a:gd name="T9" fmla="*/ 431 h 552"/>
                          <a:gd name="T10" fmla="*/ 0 60000 65536"/>
                          <a:gd name="T11" fmla="*/ 0 60000 65536"/>
                          <a:gd name="T12" fmla="*/ 0 60000 65536"/>
                          <a:gd name="T13" fmla="*/ 0 60000 65536"/>
                          <a:gd name="T14" fmla="*/ 0 60000 65536"/>
                          <a:gd name="T15" fmla="*/ 0 w 424"/>
                          <a:gd name="T16" fmla="*/ 0 h 552"/>
                          <a:gd name="T17" fmla="*/ 424 w 424"/>
                          <a:gd name="T18" fmla="*/ 552 h 552"/>
                        </a:gdLst>
                        <a:ahLst/>
                        <a:cxnLst>
                          <a:cxn ang="T10">
                            <a:pos x="T0" y="T1"/>
                          </a:cxn>
                          <a:cxn ang="T11">
                            <a:pos x="T2" y="T3"/>
                          </a:cxn>
                          <a:cxn ang="T12">
                            <a:pos x="T4" y="T5"/>
                          </a:cxn>
                          <a:cxn ang="T13">
                            <a:pos x="T6" y="T7"/>
                          </a:cxn>
                          <a:cxn ang="T14">
                            <a:pos x="T8" y="T9"/>
                          </a:cxn>
                        </a:cxnLst>
                        <a:rect l="T15" t="T16" r="T17" b="T18"/>
                        <a:pathLst>
                          <a:path w="424" h="552">
                            <a:moveTo>
                              <a:pt x="424" y="431"/>
                            </a:moveTo>
                            <a:lnTo>
                              <a:pt x="0" y="0"/>
                            </a:lnTo>
                            <a:lnTo>
                              <a:pt x="0" y="122"/>
                            </a:lnTo>
                            <a:lnTo>
                              <a:pt x="424" y="552"/>
                            </a:lnTo>
                            <a:lnTo>
                              <a:pt x="424" y="431"/>
                            </a:lnTo>
                            <a:close/>
                          </a:path>
                        </a:pathLst>
                      </a:custGeom>
                      <a:solidFill>
                        <a:srgbClr val="CCFFCC"/>
                      </a:solidFill>
                      <a:ln w="4763">
                        <a:solidFill>
                          <a:schemeClr val="bg2"/>
                        </a:solidFill>
                        <a:round/>
                        <a:headEnd/>
                        <a:tailEnd/>
                      </a:ln>
                    </p:spPr>
                    <p:txBody>
                      <a:bodyPr/>
                      <a:lstStyle/>
                      <a:p>
                        <a:endParaRPr lang="en-US"/>
                      </a:p>
                    </p:txBody>
                  </p:sp>
                  <p:sp>
                    <p:nvSpPr>
                      <p:cNvPr id="49312" name="Freeform 1197"/>
                      <p:cNvSpPr>
                        <a:spLocks/>
                      </p:cNvSpPr>
                      <p:nvPr/>
                    </p:nvSpPr>
                    <p:spPr bwMode="auto">
                      <a:xfrm>
                        <a:off x="1619" y="1999"/>
                        <a:ext cx="421" cy="552"/>
                      </a:xfrm>
                      <a:custGeom>
                        <a:avLst/>
                        <a:gdLst>
                          <a:gd name="T0" fmla="*/ 0 w 421"/>
                          <a:gd name="T1" fmla="*/ 0 h 552"/>
                          <a:gd name="T2" fmla="*/ 421 w 421"/>
                          <a:gd name="T3" fmla="*/ 431 h 552"/>
                          <a:gd name="T4" fmla="*/ 421 w 421"/>
                          <a:gd name="T5" fmla="*/ 552 h 552"/>
                          <a:gd name="T6" fmla="*/ 0 w 421"/>
                          <a:gd name="T7" fmla="*/ 122 h 552"/>
                          <a:gd name="T8" fmla="*/ 0 w 421"/>
                          <a:gd name="T9" fmla="*/ 0 h 552"/>
                          <a:gd name="T10" fmla="*/ 0 60000 65536"/>
                          <a:gd name="T11" fmla="*/ 0 60000 65536"/>
                          <a:gd name="T12" fmla="*/ 0 60000 65536"/>
                          <a:gd name="T13" fmla="*/ 0 60000 65536"/>
                          <a:gd name="T14" fmla="*/ 0 60000 65536"/>
                          <a:gd name="T15" fmla="*/ 0 w 421"/>
                          <a:gd name="T16" fmla="*/ 0 h 552"/>
                          <a:gd name="T17" fmla="*/ 421 w 421"/>
                          <a:gd name="T18" fmla="*/ 552 h 552"/>
                        </a:gdLst>
                        <a:ahLst/>
                        <a:cxnLst>
                          <a:cxn ang="T10">
                            <a:pos x="T0" y="T1"/>
                          </a:cxn>
                          <a:cxn ang="T11">
                            <a:pos x="T2" y="T3"/>
                          </a:cxn>
                          <a:cxn ang="T12">
                            <a:pos x="T4" y="T5"/>
                          </a:cxn>
                          <a:cxn ang="T13">
                            <a:pos x="T6" y="T7"/>
                          </a:cxn>
                          <a:cxn ang="T14">
                            <a:pos x="T8" y="T9"/>
                          </a:cxn>
                        </a:cxnLst>
                        <a:rect l="T15" t="T16" r="T17" b="T18"/>
                        <a:pathLst>
                          <a:path w="421" h="552">
                            <a:moveTo>
                              <a:pt x="0" y="0"/>
                            </a:moveTo>
                            <a:lnTo>
                              <a:pt x="421" y="431"/>
                            </a:lnTo>
                            <a:lnTo>
                              <a:pt x="421" y="552"/>
                            </a:lnTo>
                            <a:lnTo>
                              <a:pt x="0" y="122"/>
                            </a:lnTo>
                            <a:lnTo>
                              <a:pt x="0" y="0"/>
                            </a:lnTo>
                            <a:close/>
                          </a:path>
                        </a:pathLst>
                      </a:custGeom>
                      <a:solidFill>
                        <a:srgbClr val="CCFFCC"/>
                      </a:solidFill>
                      <a:ln w="4763">
                        <a:solidFill>
                          <a:schemeClr val="bg2"/>
                        </a:solidFill>
                        <a:round/>
                        <a:headEnd/>
                        <a:tailEnd/>
                      </a:ln>
                    </p:spPr>
                    <p:txBody>
                      <a:bodyPr/>
                      <a:lstStyle/>
                      <a:p>
                        <a:endParaRPr lang="en-US"/>
                      </a:p>
                    </p:txBody>
                  </p:sp>
                  <p:sp>
                    <p:nvSpPr>
                      <p:cNvPr id="49313" name="Rectangle 1198"/>
                      <p:cNvSpPr>
                        <a:spLocks noChangeArrowheads="1"/>
                      </p:cNvSpPr>
                      <p:nvPr/>
                    </p:nvSpPr>
                    <p:spPr bwMode="auto">
                      <a:xfrm>
                        <a:off x="2035" y="2430"/>
                        <a:ext cx="487" cy="121"/>
                      </a:xfrm>
                      <a:prstGeom prst="rect">
                        <a:avLst/>
                      </a:prstGeom>
                      <a:solidFill>
                        <a:srgbClr val="CCFFCC"/>
                      </a:solidFill>
                      <a:ln w="4763">
                        <a:solidFill>
                          <a:schemeClr val="bg2"/>
                        </a:solidFill>
                        <a:miter lim="800000"/>
                        <a:headEnd/>
                        <a:tailEnd/>
                      </a:ln>
                    </p:spPr>
                    <p:txBody>
                      <a:bodyPr/>
                      <a:lstStyle/>
                      <a:p>
                        <a:endParaRPr lang="en-US"/>
                      </a:p>
                    </p:txBody>
                  </p:sp>
                  <p:sp>
                    <p:nvSpPr>
                      <p:cNvPr id="49314" name="Freeform 1199"/>
                      <p:cNvSpPr>
                        <a:spLocks/>
                      </p:cNvSpPr>
                      <p:nvPr/>
                    </p:nvSpPr>
                    <p:spPr bwMode="auto">
                      <a:xfrm>
                        <a:off x="1619" y="1999"/>
                        <a:ext cx="903" cy="431"/>
                      </a:xfrm>
                      <a:custGeom>
                        <a:avLst/>
                        <a:gdLst>
                          <a:gd name="T0" fmla="*/ 416 w 903"/>
                          <a:gd name="T1" fmla="*/ 431 h 431"/>
                          <a:gd name="T2" fmla="*/ 903 w 903"/>
                          <a:gd name="T3" fmla="*/ 431 h 431"/>
                          <a:gd name="T4" fmla="*/ 479 w 903"/>
                          <a:gd name="T5" fmla="*/ 0 h 431"/>
                          <a:gd name="T6" fmla="*/ 0 w 903"/>
                          <a:gd name="T7" fmla="*/ 0 h 431"/>
                          <a:gd name="T8" fmla="*/ 421 w 903"/>
                          <a:gd name="T9" fmla="*/ 431 h 431"/>
                          <a:gd name="T10" fmla="*/ 416 w 903"/>
                          <a:gd name="T11" fmla="*/ 431 h 431"/>
                          <a:gd name="T12" fmla="*/ 0 60000 65536"/>
                          <a:gd name="T13" fmla="*/ 0 60000 65536"/>
                          <a:gd name="T14" fmla="*/ 0 60000 65536"/>
                          <a:gd name="T15" fmla="*/ 0 60000 65536"/>
                          <a:gd name="T16" fmla="*/ 0 60000 65536"/>
                          <a:gd name="T17" fmla="*/ 0 60000 65536"/>
                          <a:gd name="T18" fmla="*/ 0 w 903"/>
                          <a:gd name="T19" fmla="*/ 0 h 431"/>
                          <a:gd name="T20" fmla="*/ 903 w 903"/>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903" h="431">
                            <a:moveTo>
                              <a:pt x="416" y="431"/>
                            </a:moveTo>
                            <a:lnTo>
                              <a:pt x="903" y="431"/>
                            </a:lnTo>
                            <a:lnTo>
                              <a:pt x="479" y="0"/>
                            </a:lnTo>
                            <a:lnTo>
                              <a:pt x="0" y="0"/>
                            </a:lnTo>
                            <a:lnTo>
                              <a:pt x="421" y="431"/>
                            </a:lnTo>
                            <a:lnTo>
                              <a:pt x="416" y="431"/>
                            </a:lnTo>
                            <a:close/>
                          </a:path>
                        </a:pathLst>
                      </a:custGeom>
                      <a:solidFill>
                        <a:srgbClr val="CCFFCC"/>
                      </a:solidFill>
                      <a:ln w="9525">
                        <a:solidFill>
                          <a:schemeClr val="bg2"/>
                        </a:solidFill>
                        <a:round/>
                        <a:headEnd/>
                        <a:tailEnd/>
                      </a:ln>
                    </p:spPr>
                    <p:txBody>
                      <a:bodyPr/>
                      <a:lstStyle/>
                      <a:p>
                        <a:endParaRPr lang="en-US"/>
                      </a:p>
                    </p:txBody>
                  </p:sp>
                  <p:sp>
                    <p:nvSpPr>
                      <p:cNvPr id="49315" name="Freeform 1200"/>
                      <p:cNvSpPr>
                        <a:spLocks/>
                      </p:cNvSpPr>
                      <p:nvPr/>
                    </p:nvSpPr>
                    <p:spPr bwMode="auto">
                      <a:xfrm>
                        <a:off x="1619" y="1999"/>
                        <a:ext cx="903" cy="431"/>
                      </a:xfrm>
                      <a:custGeom>
                        <a:avLst/>
                        <a:gdLst>
                          <a:gd name="T0" fmla="*/ 416 w 903"/>
                          <a:gd name="T1" fmla="*/ 431 h 431"/>
                          <a:gd name="T2" fmla="*/ 903 w 903"/>
                          <a:gd name="T3" fmla="*/ 431 h 431"/>
                          <a:gd name="T4" fmla="*/ 479 w 903"/>
                          <a:gd name="T5" fmla="*/ 0 h 431"/>
                          <a:gd name="T6" fmla="*/ 0 w 903"/>
                          <a:gd name="T7" fmla="*/ 0 h 431"/>
                          <a:gd name="T8" fmla="*/ 421 w 903"/>
                          <a:gd name="T9" fmla="*/ 431 h 431"/>
                          <a:gd name="T10" fmla="*/ 0 60000 65536"/>
                          <a:gd name="T11" fmla="*/ 0 60000 65536"/>
                          <a:gd name="T12" fmla="*/ 0 60000 65536"/>
                          <a:gd name="T13" fmla="*/ 0 60000 65536"/>
                          <a:gd name="T14" fmla="*/ 0 60000 65536"/>
                          <a:gd name="T15" fmla="*/ 0 w 903"/>
                          <a:gd name="T16" fmla="*/ 0 h 431"/>
                          <a:gd name="T17" fmla="*/ 903 w 903"/>
                          <a:gd name="T18" fmla="*/ 431 h 431"/>
                        </a:gdLst>
                        <a:ahLst/>
                        <a:cxnLst>
                          <a:cxn ang="T10">
                            <a:pos x="T0" y="T1"/>
                          </a:cxn>
                          <a:cxn ang="T11">
                            <a:pos x="T2" y="T3"/>
                          </a:cxn>
                          <a:cxn ang="T12">
                            <a:pos x="T4" y="T5"/>
                          </a:cxn>
                          <a:cxn ang="T13">
                            <a:pos x="T6" y="T7"/>
                          </a:cxn>
                          <a:cxn ang="T14">
                            <a:pos x="T8" y="T9"/>
                          </a:cxn>
                        </a:cxnLst>
                        <a:rect l="T15" t="T16" r="T17" b="T18"/>
                        <a:pathLst>
                          <a:path w="903" h="431">
                            <a:moveTo>
                              <a:pt x="416" y="431"/>
                            </a:moveTo>
                            <a:lnTo>
                              <a:pt x="903" y="431"/>
                            </a:lnTo>
                            <a:lnTo>
                              <a:pt x="479" y="0"/>
                            </a:lnTo>
                            <a:lnTo>
                              <a:pt x="0" y="0"/>
                            </a:lnTo>
                            <a:lnTo>
                              <a:pt x="421" y="431"/>
                            </a:lnTo>
                          </a:path>
                        </a:pathLst>
                      </a:custGeom>
                      <a:noFill/>
                      <a:ln w="4763">
                        <a:solidFill>
                          <a:schemeClr val="bg2"/>
                        </a:solidFill>
                        <a:round/>
                        <a:headEnd/>
                        <a:tailEnd/>
                      </a:ln>
                    </p:spPr>
                    <p:txBody>
                      <a:bodyPr/>
                      <a:lstStyle/>
                      <a:p>
                        <a:endParaRPr lang="en-US"/>
                      </a:p>
                    </p:txBody>
                  </p:sp>
                </p:grpSp>
              </p:grpSp>
            </p:grpSp>
            <p:grpSp>
              <p:nvGrpSpPr>
                <p:cNvPr id="49204" name="Group 1201"/>
                <p:cNvGrpSpPr>
                  <a:grpSpLocks/>
                </p:cNvGrpSpPr>
                <p:nvPr/>
              </p:nvGrpSpPr>
              <p:grpSpPr bwMode="auto">
                <a:xfrm>
                  <a:off x="1747" y="1957"/>
                  <a:ext cx="2224" cy="434"/>
                  <a:chOff x="1747" y="1957"/>
                  <a:chExt cx="2224" cy="434"/>
                </a:xfrm>
              </p:grpSpPr>
              <p:grpSp>
                <p:nvGrpSpPr>
                  <p:cNvPr id="49205" name="Group 1202"/>
                  <p:cNvGrpSpPr>
                    <a:grpSpLocks/>
                  </p:cNvGrpSpPr>
                  <p:nvPr/>
                </p:nvGrpSpPr>
                <p:grpSpPr bwMode="auto">
                  <a:xfrm>
                    <a:off x="1747" y="1957"/>
                    <a:ext cx="2224" cy="434"/>
                    <a:chOff x="1747" y="1957"/>
                    <a:chExt cx="2224" cy="434"/>
                  </a:xfrm>
                </p:grpSpPr>
                <p:grpSp>
                  <p:nvGrpSpPr>
                    <p:cNvPr id="49243" name="Group 1203"/>
                    <p:cNvGrpSpPr>
                      <a:grpSpLocks/>
                    </p:cNvGrpSpPr>
                    <p:nvPr/>
                  </p:nvGrpSpPr>
                  <p:grpSpPr bwMode="auto">
                    <a:xfrm>
                      <a:off x="2563" y="1957"/>
                      <a:ext cx="396" cy="181"/>
                      <a:chOff x="2563" y="1957"/>
                      <a:chExt cx="396" cy="181"/>
                    </a:xfrm>
                  </p:grpSpPr>
                  <p:sp>
                    <p:nvSpPr>
                      <p:cNvPr id="49296" name="Freeform 1204"/>
                      <p:cNvSpPr>
                        <a:spLocks/>
                      </p:cNvSpPr>
                      <p:nvPr/>
                    </p:nvSpPr>
                    <p:spPr bwMode="auto">
                      <a:xfrm>
                        <a:off x="2563" y="1957"/>
                        <a:ext cx="86" cy="181"/>
                      </a:xfrm>
                      <a:custGeom>
                        <a:avLst/>
                        <a:gdLst>
                          <a:gd name="T0" fmla="*/ 0 w 86"/>
                          <a:gd name="T1" fmla="*/ 0 h 181"/>
                          <a:gd name="T2" fmla="*/ 86 w 86"/>
                          <a:gd name="T3" fmla="*/ 84 h 181"/>
                          <a:gd name="T4" fmla="*/ 86 w 86"/>
                          <a:gd name="T5" fmla="*/ 181 h 181"/>
                          <a:gd name="T6" fmla="*/ 0 w 86"/>
                          <a:gd name="T7" fmla="*/ 97 h 181"/>
                          <a:gd name="T8" fmla="*/ 0 w 86"/>
                          <a:gd name="T9" fmla="*/ 0 h 181"/>
                          <a:gd name="T10" fmla="*/ 0 60000 65536"/>
                          <a:gd name="T11" fmla="*/ 0 60000 65536"/>
                          <a:gd name="T12" fmla="*/ 0 60000 65536"/>
                          <a:gd name="T13" fmla="*/ 0 60000 65536"/>
                          <a:gd name="T14" fmla="*/ 0 60000 65536"/>
                          <a:gd name="T15" fmla="*/ 0 w 86"/>
                          <a:gd name="T16" fmla="*/ 0 h 181"/>
                          <a:gd name="T17" fmla="*/ 86 w 86"/>
                          <a:gd name="T18" fmla="*/ 181 h 181"/>
                        </a:gdLst>
                        <a:ahLst/>
                        <a:cxnLst>
                          <a:cxn ang="T10">
                            <a:pos x="T0" y="T1"/>
                          </a:cxn>
                          <a:cxn ang="T11">
                            <a:pos x="T2" y="T3"/>
                          </a:cxn>
                          <a:cxn ang="T12">
                            <a:pos x="T4" y="T5"/>
                          </a:cxn>
                          <a:cxn ang="T13">
                            <a:pos x="T6" y="T7"/>
                          </a:cxn>
                          <a:cxn ang="T14">
                            <a:pos x="T8" y="T9"/>
                          </a:cxn>
                        </a:cxnLst>
                        <a:rect l="T15" t="T16" r="T17" b="T18"/>
                        <a:pathLst>
                          <a:path w="86" h="181">
                            <a:moveTo>
                              <a:pt x="0" y="0"/>
                            </a:moveTo>
                            <a:lnTo>
                              <a:pt x="86" y="84"/>
                            </a:lnTo>
                            <a:lnTo>
                              <a:pt x="86" y="181"/>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9297" name="Rectangle 1205"/>
                      <p:cNvSpPr>
                        <a:spLocks noChangeArrowheads="1"/>
                      </p:cNvSpPr>
                      <p:nvPr/>
                    </p:nvSpPr>
                    <p:spPr bwMode="auto">
                      <a:xfrm>
                        <a:off x="2649" y="2041"/>
                        <a:ext cx="310" cy="97"/>
                      </a:xfrm>
                      <a:prstGeom prst="rect">
                        <a:avLst/>
                      </a:prstGeom>
                      <a:solidFill>
                        <a:srgbClr val="CDE6FF"/>
                      </a:solidFill>
                      <a:ln w="4763">
                        <a:solidFill>
                          <a:schemeClr val="bg2"/>
                        </a:solidFill>
                        <a:miter lim="800000"/>
                        <a:headEnd/>
                        <a:tailEnd/>
                      </a:ln>
                    </p:spPr>
                    <p:txBody>
                      <a:bodyPr/>
                      <a:lstStyle/>
                      <a:p>
                        <a:endParaRPr lang="en-US"/>
                      </a:p>
                    </p:txBody>
                  </p:sp>
                  <p:sp>
                    <p:nvSpPr>
                      <p:cNvPr id="49298" name="Freeform 1206"/>
                      <p:cNvSpPr>
                        <a:spLocks/>
                      </p:cNvSpPr>
                      <p:nvPr/>
                    </p:nvSpPr>
                    <p:spPr bwMode="auto">
                      <a:xfrm>
                        <a:off x="2563" y="1957"/>
                        <a:ext cx="396" cy="84"/>
                      </a:xfrm>
                      <a:custGeom>
                        <a:avLst/>
                        <a:gdLst>
                          <a:gd name="T0" fmla="*/ 311 w 396"/>
                          <a:gd name="T1" fmla="*/ 0 h 84"/>
                          <a:gd name="T2" fmla="*/ 0 w 396"/>
                          <a:gd name="T3" fmla="*/ 0 h 84"/>
                          <a:gd name="T4" fmla="*/ 86 w 396"/>
                          <a:gd name="T5" fmla="*/ 84 h 84"/>
                          <a:gd name="T6" fmla="*/ 396 w 396"/>
                          <a:gd name="T7" fmla="*/ 84 h 84"/>
                          <a:gd name="T8" fmla="*/ 311 w 396"/>
                          <a:gd name="T9" fmla="*/ 0 h 84"/>
                          <a:gd name="T10" fmla="*/ 0 60000 65536"/>
                          <a:gd name="T11" fmla="*/ 0 60000 65536"/>
                          <a:gd name="T12" fmla="*/ 0 60000 65536"/>
                          <a:gd name="T13" fmla="*/ 0 60000 65536"/>
                          <a:gd name="T14" fmla="*/ 0 60000 65536"/>
                          <a:gd name="T15" fmla="*/ 0 w 396"/>
                          <a:gd name="T16" fmla="*/ 0 h 84"/>
                          <a:gd name="T17" fmla="*/ 396 w 396"/>
                          <a:gd name="T18" fmla="*/ 84 h 84"/>
                        </a:gdLst>
                        <a:ahLst/>
                        <a:cxnLst>
                          <a:cxn ang="T10">
                            <a:pos x="T0" y="T1"/>
                          </a:cxn>
                          <a:cxn ang="T11">
                            <a:pos x="T2" y="T3"/>
                          </a:cxn>
                          <a:cxn ang="T12">
                            <a:pos x="T4" y="T5"/>
                          </a:cxn>
                          <a:cxn ang="T13">
                            <a:pos x="T6" y="T7"/>
                          </a:cxn>
                          <a:cxn ang="T14">
                            <a:pos x="T8" y="T9"/>
                          </a:cxn>
                        </a:cxnLst>
                        <a:rect l="T15" t="T16" r="T17" b="T18"/>
                        <a:pathLst>
                          <a:path w="396" h="84">
                            <a:moveTo>
                              <a:pt x="311" y="0"/>
                            </a:moveTo>
                            <a:lnTo>
                              <a:pt x="0" y="0"/>
                            </a:lnTo>
                            <a:lnTo>
                              <a:pt x="86" y="84"/>
                            </a:lnTo>
                            <a:lnTo>
                              <a:pt x="396" y="84"/>
                            </a:lnTo>
                            <a:lnTo>
                              <a:pt x="311" y="0"/>
                            </a:lnTo>
                            <a:close/>
                          </a:path>
                        </a:pathLst>
                      </a:custGeom>
                      <a:solidFill>
                        <a:srgbClr val="CDE6FF"/>
                      </a:solidFill>
                      <a:ln w="4763">
                        <a:solidFill>
                          <a:schemeClr val="bg2"/>
                        </a:solidFill>
                        <a:round/>
                        <a:headEnd/>
                        <a:tailEnd/>
                      </a:ln>
                    </p:spPr>
                    <p:txBody>
                      <a:bodyPr/>
                      <a:lstStyle/>
                      <a:p>
                        <a:endParaRPr lang="en-US"/>
                      </a:p>
                    </p:txBody>
                  </p:sp>
                </p:grpSp>
                <p:grpSp>
                  <p:nvGrpSpPr>
                    <p:cNvPr id="49244" name="Group 1207"/>
                    <p:cNvGrpSpPr>
                      <a:grpSpLocks/>
                    </p:cNvGrpSpPr>
                    <p:nvPr/>
                  </p:nvGrpSpPr>
                  <p:grpSpPr bwMode="auto">
                    <a:xfrm>
                      <a:off x="1747" y="1957"/>
                      <a:ext cx="873" cy="181"/>
                      <a:chOff x="1747" y="1957"/>
                      <a:chExt cx="873" cy="181"/>
                    </a:xfrm>
                  </p:grpSpPr>
                  <p:sp>
                    <p:nvSpPr>
                      <p:cNvPr id="49293" name="Freeform 1208"/>
                      <p:cNvSpPr>
                        <a:spLocks/>
                      </p:cNvSpPr>
                      <p:nvPr/>
                    </p:nvSpPr>
                    <p:spPr bwMode="auto">
                      <a:xfrm>
                        <a:off x="1747" y="1957"/>
                        <a:ext cx="86" cy="181"/>
                      </a:xfrm>
                      <a:custGeom>
                        <a:avLst/>
                        <a:gdLst>
                          <a:gd name="T0" fmla="*/ 0 w 86"/>
                          <a:gd name="T1" fmla="*/ 0 h 181"/>
                          <a:gd name="T2" fmla="*/ 86 w 86"/>
                          <a:gd name="T3" fmla="*/ 84 h 181"/>
                          <a:gd name="T4" fmla="*/ 86 w 86"/>
                          <a:gd name="T5" fmla="*/ 181 h 181"/>
                          <a:gd name="T6" fmla="*/ 0 w 86"/>
                          <a:gd name="T7" fmla="*/ 97 h 181"/>
                          <a:gd name="T8" fmla="*/ 0 w 86"/>
                          <a:gd name="T9" fmla="*/ 0 h 181"/>
                          <a:gd name="T10" fmla="*/ 0 60000 65536"/>
                          <a:gd name="T11" fmla="*/ 0 60000 65536"/>
                          <a:gd name="T12" fmla="*/ 0 60000 65536"/>
                          <a:gd name="T13" fmla="*/ 0 60000 65536"/>
                          <a:gd name="T14" fmla="*/ 0 60000 65536"/>
                          <a:gd name="T15" fmla="*/ 0 w 86"/>
                          <a:gd name="T16" fmla="*/ 0 h 181"/>
                          <a:gd name="T17" fmla="*/ 86 w 86"/>
                          <a:gd name="T18" fmla="*/ 181 h 181"/>
                        </a:gdLst>
                        <a:ahLst/>
                        <a:cxnLst>
                          <a:cxn ang="T10">
                            <a:pos x="T0" y="T1"/>
                          </a:cxn>
                          <a:cxn ang="T11">
                            <a:pos x="T2" y="T3"/>
                          </a:cxn>
                          <a:cxn ang="T12">
                            <a:pos x="T4" y="T5"/>
                          </a:cxn>
                          <a:cxn ang="T13">
                            <a:pos x="T6" y="T7"/>
                          </a:cxn>
                          <a:cxn ang="T14">
                            <a:pos x="T8" y="T9"/>
                          </a:cxn>
                        </a:cxnLst>
                        <a:rect l="T15" t="T16" r="T17" b="T18"/>
                        <a:pathLst>
                          <a:path w="86" h="181">
                            <a:moveTo>
                              <a:pt x="0" y="0"/>
                            </a:moveTo>
                            <a:lnTo>
                              <a:pt x="86" y="84"/>
                            </a:lnTo>
                            <a:lnTo>
                              <a:pt x="86" y="181"/>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9294" name="Rectangle 1209"/>
                      <p:cNvSpPr>
                        <a:spLocks noChangeArrowheads="1"/>
                      </p:cNvSpPr>
                      <p:nvPr/>
                    </p:nvSpPr>
                    <p:spPr bwMode="auto">
                      <a:xfrm>
                        <a:off x="1833" y="2041"/>
                        <a:ext cx="787" cy="97"/>
                      </a:xfrm>
                      <a:prstGeom prst="rect">
                        <a:avLst/>
                      </a:prstGeom>
                      <a:solidFill>
                        <a:srgbClr val="CDE6FF"/>
                      </a:solidFill>
                      <a:ln w="4763">
                        <a:solidFill>
                          <a:schemeClr val="bg2"/>
                        </a:solidFill>
                        <a:miter lim="800000"/>
                        <a:headEnd/>
                        <a:tailEnd/>
                      </a:ln>
                    </p:spPr>
                    <p:txBody>
                      <a:bodyPr/>
                      <a:lstStyle/>
                      <a:p>
                        <a:endParaRPr lang="en-US"/>
                      </a:p>
                    </p:txBody>
                  </p:sp>
                  <p:sp>
                    <p:nvSpPr>
                      <p:cNvPr id="49295" name="Freeform 1210"/>
                      <p:cNvSpPr>
                        <a:spLocks/>
                      </p:cNvSpPr>
                      <p:nvPr/>
                    </p:nvSpPr>
                    <p:spPr bwMode="auto">
                      <a:xfrm>
                        <a:off x="1747" y="1957"/>
                        <a:ext cx="873" cy="84"/>
                      </a:xfrm>
                      <a:custGeom>
                        <a:avLst/>
                        <a:gdLst>
                          <a:gd name="T0" fmla="*/ 787 w 873"/>
                          <a:gd name="T1" fmla="*/ 0 h 84"/>
                          <a:gd name="T2" fmla="*/ 0 w 873"/>
                          <a:gd name="T3" fmla="*/ 0 h 84"/>
                          <a:gd name="T4" fmla="*/ 86 w 873"/>
                          <a:gd name="T5" fmla="*/ 84 h 84"/>
                          <a:gd name="T6" fmla="*/ 873 w 873"/>
                          <a:gd name="T7" fmla="*/ 84 h 84"/>
                          <a:gd name="T8" fmla="*/ 787 w 873"/>
                          <a:gd name="T9" fmla="*/ 0 h 84"/>
                          <a:gd name="T10" fmla="*/ 0 60000 65536"/>
                          <a:gd name="T11" fmla="*/ 0 60000 65536"/>
                          <a:gd name="T12" fmla="*/ 0 60000 65536"/>
                          <a:gd name="T13" fmla="*/ 0 60000 65536"/>
                          <a:gd name="T14" fmla="*/ 0 60000 65536"/>
                          <a:gd name="T15" fmla="*/ 0 w 873"/>
                          <a:gd name="T16" fmla="*/ 0 h 84"/>
                          <a:gd name="T17" fmla="*/ 873 w 873"/>
                          <a:gd name="T18" fmla="*/ 84 h 84"/>
                        </a:gdLst>
                        <a:ahLst/>
                        <a:cxnLst>
                          <a:cxn ang="T10">
                            <a:pos x="T0" y="T1"/>
                          </a:cxn>
                          <a:cxn ang="T11">
                            <a:pos x="T2" y="T3"/>
                          </a:cxn>
                          <a:cxn ang="T12">
                            <a:pos x="T4" y="T5"/>
                          </a:cxn>
                          <a:cxn ang="T13">
                            <a:pos x="T6" y="T7"/>
                          </a:cxn>
                          <a:cxn ang="T14">
                            <a:pos x="T8" y="T9"/>
                          </a:cxn>
                        </a:cxnLst>
                        <a:rect l="T15" t="T16" r="T17" b="T18"/>
                        <a:pathLst>
                          <a:path w="873" h="84">
                            <a:moveTo>
                              <a:pt x="787" y="0"/>
                            </a:moveTo>
                            <a:lnTo>
                              <a:pt x="0" y="0"/>
                            </a:lnTo>
                            <a:lnTo>
                              <a:pt x="86" y="84"/>
                            </a:lnTo>
                            <a:lnTo>
                              <a:pt x="873" y="84"/>
                            </a:lnTo>
                            <a:lnTo>
                              <a:pt x="787" y="0"/>
                            </a:lnTo>
                            <a:close/>
                          </a:path>
                        </a:pathLst>
                      </a:custGeom>
                      <a:solidFill>
                        <a:srgbClr val="CDE6FF"/>
                      </a:solidFill>
                      <a:ln w="4763">
                        <a:solidFill>
                          <a:schemeClr val="bg2"/>
                        </a:solidFill>
                        <a:round/>
                        <a:headEnd/>
                        <a:tailEnd/>
                      </a:ln>
                    </p:spPr>
                    <p:txBody>
                      <a:bodyPr/>
                      <a:lstStyle/>
                      <a:p>
                        <a:endParaRPr lang="en-US"/>
                      </a:p>
                    </p:txBody>
                  </p:sp>
                </p:grpSp>
                <p:grpSp>
                  <p:nvGrpSpPr>
                    <p:cNvPr id="49245" name="Group 1211"/>
                    <p:cNvGrpSpPr>
                      <a:grpSpLocks/>
                    </p:cNvGrpSpPr>
                    <p:nvPr/>
                  </p:nvGrpSpPr>
                  <p:grpSpPr bwMode="auto">
                    <a:xfrm>
                      <a:off x="3516" y="2077"/>
                      <a:ext cx="227" cy="210"/>
                      <a:chOff x="3516" y="2077"/>
                      <a:chExt cx="227" cy="210"/>
                    </a:xfrm>
                  </p:grpSpPr>
                  <p:sp>
                    <p:nvSpPr>
                      <p:cNvPr id="49290" name="Freeform 1212"/>
                      <p:cNvSpPr>
                        <a:spLocks/>
                      </p:cNvSpPr>
                      <p:nvPr/>
                    </p:nvSpPr>
                    <p:spPr bwMode="auto">
                      <a:xfrm>
                        <a:off x="3516" y="2077"/>
                        <a:ext cx="117" cy="210"/>
                      </a:xfrm>
                      <a:custGeom>
                        <a:avLst/>
                        <a:gdLst>
                          <a:gd name="T0" fmla="*/ 0 w 117"/>
                          <a:gd name="T1" fmla="*/ 0 h 210"/>
                          <a:gd name="T2" fmla="*/ 117 w 117"/>
                          <a:gd name="T3" fmla="*/ 113 h 210"/>
                          <a:gd name="T4" fmla="*/ 117 w 117"/>
                          <a:gd name="T5" fmla="*/ 210 h 210"/>
                          <a:gd name="T6" fmla="*/ 0 w 117"/>
                          <a:gd name="T7" fmla="*/ 97 h 210"/>
                          <a:gd name="T8" fmla="*/ 0 w 117"/>
                          <a:gd name="T9" fmla="*/ 0 h 210"/>
                          <a:gd name="T10" fmla="*/ 0 60000 65536"/>
                          <a:gd name="T11" fmla="*/ 0 60000 65536"/>
                          <a:gd name="T12" fmla="*/ 0 60000 65536"/>
                          <a:gd name="T13" fmla="*/ 0 60000 65536"/>
                          <a:gd name="T14" fmla="*/ 0 60000 65536"/>
                          <a:gd name="T15" fmla="*/ 0 w 117"/>
                          <a:gd name="T16" fmla="*/ 0 h 210"/>
                          <a:gd name="T17" fmla="*/ 117 w 117"/>
                          <a:gd name="T18" fmla="*/ 210 h 210"/>
                        </a:gdLst>
                        <a:ahLst/>
                        <a:cxnLst>
                          <a:cxn ang="T10">
                            <a:pos x="T0" y="T1"/>
                          </a:cxn>
                          <a:cxn ang="T11">
                            <a:pos x="T2" y="T3"/>
                          </a:cxn>
                          <a:cxn ang="T12">
                            <a:pos x="T4" y="T5"/>
                          </a:cxn>
                          <a:cxn ang="T13">
                            <a:pos x="T6" y="T7"/>
                          </a:cxn>
                          <a:cxn ang="T14">
                            <a:pos x="T8" y="T9"/>
                          </a:cxn>
                        </a:cxnLst>
                        <a:rect l="T15" t="T16" r="T17" b="T18"/>
                        <a:pathLst>
                          <a:path w="117" h="210">
                            <a:moveTo>
                              <a:pt x="0" y="0"/>
                            </a:moveTo>
                            <a:lnTo>
                              <a:pt x="117" y="113"/>
                            </a:lnTo>
                            <a:lnTo>
                              <a:pt x="117" y="210"/>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9291" name="Rectangle 1213"/>
                      <p:cNvSpPr>
                        <a:spLocks noChangeArrowheads="1"/>
                      </p:cNvSpPr>
                      <p:nvPr/>
                    </p:nvSpPr>
                    <p:spPr bwMode="auto">
                      <a:xfrm>
                        <a:off x="3633" y="2190"/>
                        <a:ext cx="110" cy="97"/>
                      </a:xfrm>
                      <a:prstGeom prst="rect">
                        <a:avLst/>
                      </a:prstGeom>
                      <a:solidFill>
                        <a:srgbClr val="CDE6FF"/>
                      </a:solidFill>
                      <a:ln w="4763">
                        <a:solidFill>
                          <a:schemeClr val="bg2"/>
                        </a:solidFill>
                        <a:miter lim="800000"/>
                        <a:headEnd/>
                        <a:tailEnd/>
                      </a:ln>
                    </p:spPr>
                    <p:txBody>
                      <a:bodyPr/>
                      <a:lstStyle/>
                      <a:p>
                        <a:endParaRPr lang="en-US"/>
                      </a:p>
                    </p:txBody>
                  </p:sp>
                  <p:sp>
                    <p:nvSpPr>
                      <p:cNvPr id="49292" name="Freeform 1214"/>
                      <p:cNvSpPr>
                        <a:spLocks/>
                      </p:cNvSpPr>
                      <p:nvPr/>
                    </p:nvSpPr>
                    <p:spPr bwMode="auto">
                      <a:xfrm>
                        <a:off x="3516" y="2077"/>
                        <a:ext cx="227" cy="113"/>
                      </a:xfrm>
                      <a:custGeom>
                        <a:avLst/>
                        <a:gdLst>
                          <a:gd name="T0" fmla="*/ 110 w 227"/>
                          <a:gd name="T1" fmla="*/ 0 h 113"/>
                          <a:gd name="T2" fmla="*/ 0 w 227"/>
                          <a:gd name="T3" fmla="*/ 0 h 113"/>
                          <a:gd name="T4" fmla="*/ 117 w 227"/>
                          <a:gd name="T5" fmla="*/ 113 h 113"/>
                          <a:gd name="T6" fmla="*/ 227 w 227"/>
                          <a:gd name="T7" fmla="*/ 113 h 113"/>
                          <a:gd name="T8" fmla="*/ 110 w 227"/>
                          <a:gd name="T9" fmla="*/ 0 h 113"/>
                          <a:gd name="T10" fmla="*/ 0 60000 65536"/>
                          <a:gd name="T11" fmla="*/ 0 60000 65536"/>
                          <a:gd name="T12" fmla="*/ 0 60000 65536"/>
                          <a:gd name="T13" fmla="*/ 0 60000 65536"/>
                          <a:gd name="T14" fmla="*/ 0 60000 65536"/>
                          <a:gd name="T15" fmla="*/ 0 w 227"/>
                          <a:gd name="T16" fmla="*/ 0 h 113"/>
                          <a:gd name="T17" fmla="*/ 227 w 227"/>
                          <a:gd name="T18" fmla="*/ 113 h 113"/>
                        </a:gdLst>
                        <a:ahLst/>
                        <a:cxnLst>
                          <a:cxn ang="T10">
                            <a:pos x="T0" y="T1"/>
                          </a:cxn>
                          <a:cxn ang="T11">
                            <a:pos x="T2" y="T3"/>
                          </a:cxn>
                          <a:cxn ang="T12">
                            <a:pos x="T4" y="T5"/>
                          </a:cxn>
                          <a:cxn ang="T13">
                            <a:pos x="T6" y="T7"/>
                          </a:cxn>
                          <a:cxn ang="T14">
                            <a:pos x="T8" y="T9"/>
                          </a:cxn>
                        </a:cxnLst>
                        <a:rect l="T15" t="T16" r="T17" b="T18"/>
                        <a:pathLst>
                          <a:path w="227" h="113">
                            <a:moveTo>
                              <a:pt x="110" y="0"/>
                            </a:moveTo>
                            <a:lnTo>
                              <a:pt x="0" y="0"/>
                            </a:lnTo>
                            <a:lnTo>
                              <a:pt x="117" y="113"/>
                            </a:lnTo>
                            <a:lnTo>
                              <a:pt x="227" y="113"/>
                            </a:lnTo>
                            <a:lnTo>
                              <a:pt x="110" y="0"/>
                            </a:lnTo>
                            <a:close/>
                          </a:path>
                        </a:pathLst>
                      </a:custGeom>
                      <a:solidFill>
                        <a:srgbClr val="CDE6FF"/>
                      </a:solidFill>
                      <a:ln w="4763">
                        <a:solidFill>
                          <a:schemeClr val="bg2"/>
                        </a:solidFill>
                        <a:round/>
                        <a:headEnd/>
                        <a:tailEnd/>
                      </a:ln>
                    </p:spPr>
                    <p:txBody>
                      <a:bodyPr/>
                      <a:lstStyle/>
                      <a:p>
                        <a:endParaRPr lang="en-US"/>
                      </a:p>
                    </p:txBody>
                  </p:sp>
                </p:grpSp>
                <p:grpSp>
                  <p:nvGrpSpPr>
                    <p:cNvPr id="49246" name="Group 1215"/>
                    <p:cNvGrpSpPr>
                      <a:grpSpLocks/>
                    </p:cNvGrpSpPr>
                    <p:nvPr/>
                  </p:nvGrpSpPr>
                  <p:grpSpPr bwMode="auto">
                    <a:xfrm>
                      <a:off x="3364" y="2048"/>
                      <a:ext cx="246" cy="243"/>
                      <a:chOff x="3364" y="2048"/>
                      <a:chExt cx="246" cy="243"/>
                    </a:xfrm>
                  </p:grpSpPr>
                  <p:sp>
                    <p:nvSpPr>
                      <p:cNvPr id="49287" name="Freeform 1216"/>
                      <p:cNvSpPr>
                        <a:spLocks/>
                      </p:cNvSpPr>
                      <p:nvPr/>
                    </p:nvSpPr>
                    <p:spPr bwMode="auto">
                      <a:xfrm>
                        <a:off x="3364" y="2048"/>
                        <a:ext cx="149" cy="243"/>
                      </a:xfrm>
                      <a:custGeom>
                        <a:avLst/>
                        <a:gdLst>
                          <a:gd name="T0" fmla="*/ 0 w 149"/>
                          <a:gd name="T1" fmla="*/ 0 h 243"/>
                          <a:gd name="T2" fmla="*/ 149 w 149"/>
                          <a:gd name="T3" fmla="*/ 145 h 243"/>
                          <a:gd name="T4" fmla="*/ 149 w 149"/>
                          <a:gd name="T5" fmla="*/ 243 h 243"/>
                          <a:gd name="T6" fmla="*/ 0 w 149"/>
                          <a:gd name="T7" fmla="*/ 97 h 243"/>
                          <a:gd name="T8" fmla="*/ 0 w 149"/>
                          <a:gd name="T9" fmla="*/ 0 h 243"/>
                          <a:gd name="T10" fmla="*/ 0 60000 65536"/>
                          <a:gd name="T11" fmla="*/ 0 60000 65536"/>
                          <a:gd name="T12" fmla="*/ 0 60000 65536"/>
                          <a:gd name="T13" fmla="*/ 0 60000 65536"/>
                          <a:gd name="T14" fmla="*/ 0 60000 65536"/>
                          <a:gd name="T15" fmla="*/ 0 w 149"/>
                          <a:gd name="T16" fmla="*/ 0 h 243"/>
                          <a:gd name="T17" fmla="*/ 149 w 149"/>
                          <a:gd name="T18" fmla="*/ 243 h 243"/>
                        </a:gdLst>
                        <a:ahLst/>
                        <a:cxnLst>
                          <a:cxn ang="T10">
                            <a:pos x="T0" y="T1"/>
                          </a:cxn>
                          <a:cxn ang="T11">
                            <a:pos x="T2" y="T3"/>
                          </a:cxn>
                          <a:cxn ang="T12">
                            <a:pos x="T4" y="T5"/>
                          </a:cxn>
                          <a:cxn ang="T13">
                            <a:pos x="T6" y="T7"/>
                          </a:cxn>
                          <a:cxn ang="T14">
                            <a:pos x="T8" y="T9"/>
                          </a:cxn>
                        </a:cxnLst>
                        <a:rect l="T15" t="T16" r="T17" b="T18"/>
                        <a:pathLst>
                          <a:path w="149" h="243">
                            <a:moveTo>
                              <a:pt x="0" y="0"/>
                            </a:moveTo>
                            <a:lnTo>
                              <a:pt x="149" y="145"/>
                            </a:lnTo>
                            <a:lnTo>
                              <a:pt x="149" y="243"/>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9288" name="Rectangle 1217"/>
                      <p:cNvSpPr>
                        <a:spLocks noChangeArrowheads="1"/>
                      </p:cNvSpPr>
                      <p:nvPr/>
                    </p:nvSpPr>
                    <p:spPr bwMode="auto">
                      <a:xfrm>
                        <a:off x="3513" y="2193"/>
                        <a:ext cx="97" cy="98"/>
                      </a:xfrm>
                      <a:prstGeom prst="rect">
                        <a:avLst/>
                      </a:prstGeom>
                      <a:solidFill>
                        <a:srgbClr val="CDE6FF"/>
                      </a:solidFill>
                      <a:ln w="4763">
                        <a:solidFill>
                          <a:schemeClr val="bg2"/>
                        </a:solidFill>
                        <a:miter lim="800000"/>
                        <a:headEnd/>
                        <a:tailEnd/>
                      </a:ln>
                    </p:spPr>
                    <p:txBody>
                      <a:bodyPr/>
                      <a:lstStyle/>
                      <a:p>
                        <a:endParaRPr lang="en-US"/>
                      </a:p>
                    </p:txBody>
                  </p:sp>
                  <p:sp>
                    <p:nvSpPr>
                      <p:cNvPr id="49289" name="Freeform 1218"/>
                      <p:cNvSpPr>
                        <a:spLocks/>
                      </p:cNvSpPr>
                      <p:nvPr/>
                    </p:nvSpPr>
                    <p:spPr bwMode="auto">
                      <a:xfrm>
                        <a:off x="3364" y="2048"/>
                        <a:ext cx="246" cy="145"/>
                      </a:xfrm>
                      <a:custGeom>
                        <a:avLst/>
                        <a:gdLst>
                          <a:gd name="T0" fmla="*/ 97 w 246"/>
                          <a:gd name="T1" fmla="*/ 0 h 145"/>
                          <a:gd name="T2" fmla="*/ 0 w 246"/>
                          <a:gd name="T3" fmla="*/ 0 h 145"/>
                          <a:gd name="T4" fmla="*/ 149 w 246"/>
                          <a:gd name="T5" fmla="*/ 145 h 145"/>
                          <a:gd name="T6" fmla="*/ 246 w 246"/>
                          <a:gd name="T7" fmla="*/ 145 h 145"/>
                          <a:gd name="T8" fmla="*/ 97 w 246"/>
                          <a:gd name="T9" fmla="*/ 0 h 145"/>
                          <a:gd name="T10" fmla="*/ 0 60000 65536"/>
                          <a:gd name="T11" fmla="*/ 0 60000 65536"/>
                          <a:gd name="T12" fmla="*/ 0 60000 65536"/>
                          <a:gd name="T13" fmla="*/ 0 60000 65536"/>
                          <a:gd name="T14" fmla="*/ 0 60000 65536"/>
                          <a:gd name="T15" fmla="*/ 0 w 246"/>
                          <a:gd name="T16" fmla="*/ 0 h 145"/>
                          <a:gd name="T17" fmla="*/ 246 w 246"/>
                          <a:gd name="T18" fmla="*/ 145 h 145"/>
                        </a:gdLst>
                        <a:ahLst/>
                        <a:cxnLst>
                          <a:cxn ang="T10">
                            <a:pos x="T0" y="T1"/>
                          </a:cxn>
                          <a:cxn ang="T11">
                            <a:pos x="T2" y="T3"/>
                          </a:cxn>
                          <a:cxn ang="T12">
                            <a:pos x="T4" y="T5"/>
                          </a:cxn>
                          <a:cxn ang="T13">
                            <a:pos x="T6" y="T7"/>
                          </a:cxn>
                          <a:cxn ang="T14">
                            <a:pos x="T8" y="T9"/>
                          </a:cxn>
                        </a:cxnLst>
                        <a:rect l="T15" t="T16" r="T17" b="T18"/>
                        <a:pathLst>
                          <a:path w="246" h="145">
                            <a:moveTo>
                              <a:pt x="97" y="0"/>
                            </a:moveTo>
                            <a:lnTo>
                              <a:pt x="0" y="0"/>
                            </a:lnTo>
                            <a:lnTo>
                              <a:pt x="149" y="145"/>
                            </a:lnTo>
                            <a:lnTo>
                              <a:pt x="246" y="145"/>
                            </a:lnTo>
                            <a:lnTo>
                              <a:pt x="97" y="0"/>
                            </a:lnTo>
                            <a:close/>
                          </a:path>
                        </a:pathLst>
                      </a:custGeom>
                      <a:solidFill>
                        <a:srgbClr val="CDE6FF"/>
                      </a:solidFill>
                      <a:ln w="4763">
                        <a:solidFill>
                          <a:schemeClr val="bg2"/>
                        </a:solidFill>
                        <a:round/>
                        <a:headEnd/>
                        <a:tailEnd/>
                      </a:ln>
                    </p:spPr>
                    <p:txBody>
                      <a:bodyPr/>
                      <a:lstStyle/>
                      <a:p>
                        <a:endParaRPr lang="en-US"/>
                      </a:p>
                    </p:txBody>
                  </p:sp>
                </p:grpSp>
                <p:grpSp>
                  <p:nvGrpSpPr>
                    <p:cNvPr id="49247" name="Group 1219"/>
                    <p:cNvGrpSpPr>
                      <a:grpSpLocks/>
                    </p:cNvGrpSpPr>
                    <p:nvPr/>
                  </p:nvGrpSpPr>
                  <p:grpSpPr bwMode="auto">
                    <a:xfrm>
                      <a:off x="2484" y="2064"/>
                      <a:ext cx="249" cy="243"/>
                      <a:chOff x="2484" y="2064"/>
                      <a:chExt cx="249" cy="243"/>
                    </a:xfrm>
                  </p:grpSpPr>
                  <p:sp>
                    <p:nvSpPr>
                      <p:cNvPr id="49284" name="Freeform 1220"/>
                      <p:cNvSpPr>
                        <a:spLocks/>
                      </p:cNvSpPr>
                      <p:nvPr/>
                    </p:nvSpPr>
                    <p:spPr bwMode="auto">
                      <a:xfrm>
                        <a:off x="2484" y="2064"/>
                        <a:ext cx="148" cy="243"/>
                      </a:xfrm>
                      <a:custGeom>
                        <a:avLst/>
                        <a:gdLst>
                          <a:gd name="T0" fmla="*/ 0 w 148"/>
                          <a:gd name="T1" fmla="*/ 0 h 243"/>
                          <a:gd name="T2" fmla="*/ 148 w 148"/>
                          <a:gd name="T3" fmla="*/ 146 h 243"/>
                          <a:gd name="T4" fmla="*/ 148 w 148"/>
                          <a:gd name="T5" fmla="*/ 243 h 243"/>
                          <a:gd name="T6" fmla="*/ 0 w 148"/>
                          <a:gd name="T7" fmla="*/ 97 h 243"/>
                          <a:gd name="T8" fmla="*/ 0 w 148"/>
                          <a:gd name="T9" fmla="*/ 0 h 243"/>
                          <a:gd name="T10" fmla="*/ 0 60000 65536"/>
                          <a:gd name="T11" fmla="*/ 0 60000 65536"/>
                          <a:gd name="T12" fmla="*/ 0 60000 65536"/>
                          <a:gd name="T13" fmla="*/ 0 60000 65536"/>
                          <a:gd name="T14" fmla="*/ 0 60000 65536"/>
                          <a:gd name="T15" fmla="*/ 0 w 148"/>
                          <a:gd name="T16" fmla="*/ 0 h 243"/>
                          <a:gd name="T17" fmla="*/ 148 w 148"/>
                          <a:gd name="T18" fmla="*/ 243 h 243"/>
                        </a:gdLst>
                        <a:ahLst/>
                        <a:cxnLst>
                          <a:cxn ang="T10">
                            <a:pos x="T0" y="T1"/>
                          </a:cxn>
                          <a:cxn ang="T11">
                            <a:pos x="T2" y="T3"/>
                          </a:cxn>
                          <a:cxn ang="T12">
                            <a:pos x="T4" y="T5"/>
                          </a:cxn>
                          <a:cxn ang="T13">
                            <a:pos x="T6" y="T7"/>
                          </a:cxn>
                          <a:cxn ang="T14">
                            <a:pos x="T8" y="T9"/>
                          </a:cxn>
                        </a:cxnLst>
                        <a:rect l="T15" t="T16" r="T17" b="T18"/>
                        <a:pathLst>
                          <a:path w="148" h="243">
                            <a:moveTo>
                              <a:pt x="0" y="0"/>
                            </a:moveTo>
                            <a:lnTo>
                              <a:pt x="148" y="146"/>
                            </a:lnTo>
                            <a:lnTo>
                              <a:pt x="148" y="243"/>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9285" name="Rectangle 1221"/>
                      <p:cNvSpPr>
                        <a:spLocks noChangeArrowheads="1"/>
                      </p:cNvSpPr>
                      <p:nvPr/>
                    </p:nvSpPr>
                    <p:spPr bwMode="auto">
                      <a:xfrm>
                        <a:off x="2632" y="2210"/>
                        <a:ext cx="101" cy="97"/>
                      </a:xfrm>
                      <a:prstGeom prst="rect">
                        <a:avLst/>
                      </a:prstGeom>
                      <a:solidFill>
                        <a:srgbClr val="CDE6FF"/>
                      </a:solidFill>
                      <a:ln w="4763">
                        <a:solidFill>
                          <a:schemeClr val="bg2"/>
                        </a:solidFill>
                        <a:miter lim="800000"/>
                        <a:headEnd/>
                        <a:tailEnd/>
                      </a:ln>
                    </p:spPr>
                    <p:txBody>
                      <a:bodyPr/>
                      <a:lstStyle/>
                      <a:p>
                        <a:endParaRPr lang="en-US"/>
                      </a:p>
                    </p:txBody>
                  </p:sp>
                  <p:sp>
                    <p:nvSpPr>
                      <p:cNvPr id="49286" name="Freeform 1222"/>
                      <p:cNvSpPr>
                        <a:spLocks/>
                      </p:cNvSpPr>
                      <p:nvPr/>
                    </p:nvSpPr>
                    <p:spPr bwMode="auto">
                      <a:xfrm>
                        <a:off x="2484" y="2064"/>
                        <a:ext cx="249" cy="146"/>
                      </a:xfrm>
                      <a:custGeom>
                        <a:avLst/>
                        <a:gdLst>
                          <a:gd name="T0" fmla="*/ 100 w 249"/>
                          <a:gd name="T1" fmla="*/ 0 h 146"/>
                          <a:gd name="T2" fmla="*/ 0 w 249"/>
                          <a:gd name="T3" fmla="*/ 0 h 146"/>
                          <a:gd name="T4" fmla="*/ 148 w 249"/>
                          <a:gd name="T5" fmla="*/ 146 h 146"/>
                          <a:gd name="T6" fmla="*/ 249 w 249"/>
                          <a:gd name="T7" fmla="*/ 146 h 146"/>
                          <a:gd name="T8" fmla="*/ 100 w 249"/>
                          <a:gd name="T9" fmla="*/ 0 h 146"/>
                          <a:gd name="T10" fmla="*/ 0 60000 65536"/>
                          <a:gd name="T11" fmla="*/ 0 60000 65536"/>
                          <a:gd name="T12" fmla="*/ 0 60000 65536"/>
                          <a:gd name="T13" fmla="*/ 0 60000 65536"/>
                          <a:gd name="T14" fmla="*/ 0 60000 65536"/>
                          <a:gd name="T15" fmla="*/ 0 w 249"/>
                          <a:gd name="T16" fmla="*/ 0 h 146"/>
                          <a:gd name="T17" fmla="*/ 249 w 249"/>
                          <a:gd name="T18" fmla="*/ 146 h 146"/>
                        </a:gdLst>
                        <a:ahLst/>
                        <a:cxnLst>
                          <a:cxn ang="T10">
                            <a:pos x="T0" y="T1"/>
                          </a:cxn>
                          <a:cxn ang="T11">
                            <a:pos x="T2" y="T3"/>
                          </a:cxn>
                          <a:cxn ang="T12">
                            <a:pos x="T4" y="T5"/>
                          </a:cxn>
                          <a:cxn ang="T13">
                            <a:pos x="T6" y="T7"/>
                          </a:cxn>
                          <a:cxn ang="T14">
                            <a:pos x="T8" y="T9"/>
                          </a:cxn>
                        </a:cxnLst>
                        <a:rect l="T15" t="T16" r="T17" b="T18"/>
                        <a:pathLst>
                          <a:path w="249" h="146">
                            <a:moveTo>
                              <a:pt x="100" y="0"/>
                            </a:moveTo>
                            <a:lnTo>
                              <a:pt x="0" y="0"/>
                            </a:lnTo>
                            <a:lnTo>
                              <a:pt x="148" y="146"/>
                            </a:lnTo>
                            <a:lnTo>
                              <a:pt x="249" y="146"/>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49248" name="Group 1223"/>
                    <p:cNvGrpSpPr>
                      <a:grpSpLocks/>
                    </p:cNvGrpSpPr>
                    <p:nvPr/>
                  </p:nvGrpSpPr>
                  <p:grpSpPr bwMode="auto">
                    <a:xfrm>
                      <a:off x="2280" y="2054"/>
                      <a:ext cx="281" cy="275"/>
                      <a:chOff x="2280" y="2054"/>
                      <a:chExt cx="281" cy="275"/>
                    </a:xfrm>
                  </p:grpSpPr>
                  <p:sp>
                    <p:nvSpPr>
                      <p:cNvPr id="49281" name="Freeform 1224"/>
                      <p:cNvSpPr>
                        <a:spLocks/>
                      </p:cNvSpPr>
                      <p:nvPr/>
                    </p:nvSpPr>
                    <p:spPr bwMode="auto">
                      <a:xfrm>
                        <a:off x="2280" y="2054"/>
                        <a:ext cx="181" cy="275"/>
                      </a:xfrm>
                      <a:custGeom>
                        <a:avLst/>
                        <a:gdLst>
                          <a:gd name="T0" fmla="*/ 0 w 181"/>
                          <a:gd name="T1" fmla="*/ 0 h 275"/>
                          <a:gd name="T2" fmla="*/ 181 w 181"/>
                          <a:gd name="T3" fmla="*/ 178 h 275"/>
                          <a:gd name="T4" fmla="*/ 181 w 181"/>
                          <a:gd name="T5" fmla="*/ 275 h 275"/>
                          <a:gd name="T6" fmla="*/ 0 w 181"/>
                          <a:gd name="T7" fmla="*/ 97 h 275"/>
                          <a:gd name="T8" fmla="*/ 0 w 181"/>
                          <a:gd name="T9" fmla="*/ 0 h 275"/>
                          <a:gd name="T10" fmla="*/ 0 60000 65536"/>
                          <a:gd name="T11" fmla="*/ 0 60000 65536"/>
                          <a:gd name="T12" fmla="*/ 0 60000 65536"/>
                          <a:gd name="T13" fmla="*/ 0 60000 65536"/>
                          <a:gd name="T14" fmla="*/ 0 60000 65536"/>
                          <a:gd name="T15" fmla="*/ 0 w 181"/>
                          <a:gd name="T16" fmla="*/ 0 h 275"/>
                          <a:gd name="T17" fmla="*/ 181 w 181"/>
                          <a:gd name="T18" fmla="*/ 275 h 275"/>
                        </a:gdLst>
                        <a:ahLst/>
                        <a:cxnLst>
                          <a:cxn ang="T10">
                            <a:pos x="T0" y="T1"/>
                          </a:cxn>
                          <a:cxn ang="T11">
                            <a:pos x="T2" y="T3"/>
                          </a:cxn>
                          <a:cxn ang="T12">
                            <a:pos x="T4" y="T5"/>
                          </a:cxn>
                          <a:cxn ang="T13">
                            <a:pos x="T6" y="T7"/>
                          </a:cxn>
                          <a:cxn ang="T14">
                            <a:pos x="T8" y="T9"/>
                          </a:cxn>
                        </a:cxnLst>
                        <a:rect l="T15" t="T16" r="T17" b="T18"/>
                        <a:pathLst>
                          <a:path w="181" h="275">
                            <a:moveTo>
                              <a:pt x="0" y="0"/>
                            </a:moveTo>
                            <a:lnTo>
                              <a:pt x="181" y="178"/>
                            </a:lnTo>
                            <a:lnTo>
                              <a:pt x="181" y="27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9282" name="Rectangle 1225"/>
                      <p:cNvSpPr>
                        <a:spLocks noChangeArrowheads="1"/>
                      </p:cNvSpPr>
                      <p:nvPr/>
                    </p:nvSpPr>
                    <p:spPr bwMode="auto">
                      <a:xfrm>
                        <a:off x="2461" y="2232"/>
                        <a:ext cx="100" cy="97"/>
                      </a:xfrm>
                      <a:prstGeom prst="rect">
                        <a:avLst/>
                      </a:prstGeom>
                      <a:solidFill>
                        <a:srgbClr val="CDE6FF"/>
                      </a:solidFill>
                      <a:ln w="4763">
                        <a:solidFill>
                          <a:schemeClr val="bg2"/>
                        </a:solidFill>
                        <a:miter lim="800000"/>
                        <a:headEnd/>
                        <a:tailEnd/>
                      </a:ln>
                    </p:spPr>
                    <p:txBody>
                      <a:bodyPr/>
                      <a:lstStyle/>
                      <a:p>
                        <a:endParaRPr lang="en-US"/>
                      </a:p>
                    </p:txBody>
                  </p:sp>
                  <p:sp>
                    <p:nvSpPr>
                      <p:cNvPr id="49283" name="Freeform 1226"/>
                      <p:cNvSpPr>
                        <a:spLocks/>
                      </p:cNvSpPr>
                      <p:nvPr/>
                    </p:nvSpPr>
                    <p:spPr bwMode="auto">
                      <a:xfrm>
                        <a:off x="2280" y="2054"/>
                        <a:ext cx="281" cy="178"/>
                      </a:xfrm>
                      <a:custGeom>
                        <a:avLst/>
                        <a:gdLst>
                          <a:gd name="T0" fmla="*/ 100 w 281"/>
                          <a:gd name="T1" fmla="*/ 0 h 178"/>
                          <a:gd name="T2" fmla="*/ 0 w 281"/>
                          <a:gd name="T3" fmla="*/ 0 h 178"/>
                          <a:gd name="T4" fmla="*/ 181 w 281"/>
                          <a:gd name="T5" fmla="*/ 178 h 178"/>
                          <a:gd name="T6" fmla="*/ 281 w 281"/>
                          <a:gd name="T7" fmla="*/ 178 h 178"/>
                          <a:gd name="T8" fmla="*/ 100 w 281"/>
                          <a:gd name="T9" fmla="*/ 0 h 178"/>
                          <a:gd name="T10" fmla="*/ 0 60000 65536"/>
                          <a:gd name="T11" fmla="*/ 0 60000 65536"/>
                          <a:gd name="T12" fmla="*/ 0 60000 65536"/>
                          <a:gd name="T13" fmla="*/ 0 60000 65536"/>
                          <a:gd name="T14" fmla="*/ 0 60000 65536"/>
                          <a:gd name="T15" fmla="*/ 0 w 281"/>
                          <a:gd name="T16" fmla="*/ 0 h 178"/>
                          <a:gd name="T17" fmla="*/ 281 w 281"/>
                          <a:gd name="T18" fmla="*/ 178 h 178"/>
                        </a:gdLst>
                        <a:ahLst/>
                        <a:cxnLst>
                          <a:cxn ang="T10">
                            <a:pos x="T0" y="T1"/>
                          </a:cxn>
                          <a:cxn ang="T11">
                            <a:pos x="T2" y="T3"/>
                          </a:cxn>
                          <a:cxn ang="T12">
                            <a:pos x="T4" y="T5"/>
                          </a:cxn>
                          <a:cxn ang="T13">
                            <a:pos x="T6" y="T7"/>
                          </a:cxn>
                          <a:cxn ang="T14">
                            <a:pos x="T8" y="T9"/>
                          </a:cxn>
                        </a:cxnLst>
                        <a:rect l="T15" t="T16" r="T17" b="T18"/>
                        <a:pathLst>
                          <a:path w="281" h="178">
                            <a:moveTo>
                              <a:pt x="100" y="0"/>
                            </a:moveTo>
                            <a:lnTo>
                              <a:pt x="0" y="0"/>
                            </a:lnTo>
                            <a:lnTo>
                              <a:pt x="181" y="178"/>
                            </a:lnTo>
                            <a:lnTo>
                              <a:pt x="281" y="178"/>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49249" name="Group 1227"/>
                    <p:cNvGrpSpPr>
                      <a:grpSpLocks/>
                    </p:cNvGrpSpPr>
                    <p:nvPr/>
                  </p:nvGrpSpPr>
                  <p:grpSpPr bwMode="auto">
                    <a:xfrm>
                      <a:off x="2011" y="2061"/>
                      <a:ext cx="340" cy="275"/>
                      <a:chOff x="2011" y="2061"/>
                      <a:chExt cx="340" cy="275"/>
                    </a:xfrm>
                  </p:grpSpPr>
                  <p:sp>
                    <p:nvSpPr>
                      <p:cNvPr id="49278" name="Freeform 1228"/>
                      <p:cNvSpPr>
                        <a:spLocks/>
                      </p:cNvSpPr>
                      <p:nvPr/>
                    </p:nvSpPr>
                    <p:spPr bwMode="auto">
                      <a:xfrm>
                        <a:off x="2011" y="2061"/>
                        <a:ext cx="181" cy="275"/>
                      </a:xfrm>
                      <a:custGeom>
                        <a:avLst/>
                        <a:gdLst>
                          <a:gd name="T0" fmla="*/ 0 w 181"/>
                          <a:gd name="T1" fmla="*/ 0 h 275"/>
                          <a:gd name="T2" fmla="*/ 181 w 181"/>
                          <a:gd name="T3" fmla="*/ 178 h 275"/>
                          <a:gd name="T4" fmla="*/ 181 w 181"/>
                          <a:gd name="T5" fmla="*/ 275 h 275"/>
                          <a:gd name="T6" fmla="*/ 0 w 181"/>
                          <a:gd name="T7" fmla="*/ 97 h 275"/>
                          <a:gd name="T8" fmla="*/ 0 w 181"/>
                          <a:gd name="T9" fmla="*/ 0 h 275"/>
                          <a:gd name="T10" fmla="*/ 0 60000 65536"/>
                          <a:gd name="T11" fmla="*/ 0 60000 65536"/>
                          <a:gd name="T12" fmla="*/ 0 60000 65536"/>
                          <a:gd name="T13" fmla="*/ 0 60000 65536"/>
                          <a:gd name="T14" fmla="*/ 0 60000 65536"/>
                          <a:gd name="T15" fmla="*/ 0 w 181"/>
                          <a:gd name="T16" fmla="*/ 0 h 275"/>
                          <a:gd name="T17" fmla="*/ 181 w 181"/>
                          <a:gd name="T18" fmla="*/ 275 h 275"/>
                        </a:gdLst>
                        <a:ahLst/>
                        <a:cxnLst>
                          <a:cxn ang="T10">
                            <a:pos x="T0" y="T1"/>
                          </a:cxn>
                          <a:cxn ang="T11">
                            <a:pos x="T2" y="T3"/>
                          </a:cxn>
                          <a:cxn ang="T12">
                            <a:pos x="T4" y="T5"/>
                          </a:cxn>
                          <a:cxn ang="T13">
                            <a:pos x="T6" y="T7"/>
                          </a:cxn>
                          <a:cxn ang="T14">
                            <a:pos x="T8" y="T9"/>
                          </a:cxn>
                        </a:cxnLst>
                        <a:rect l="T15" t="T16" r="T17" b="T18"/>
                        <a:pathLst>
                          <a:path w="181" h="275">
                            <a:moveTo>
                              <a:pt x="0" y="0"/>
                            </a:moveTo>
                            <a:lnTo>
                              <a:pt x="181" y="178"/>
                            </a:lnTo>
                            <a:lnTo>
                              <a:pt x="181" y="27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9279" name="Rectangle 1229"/>
                      <p:cNvSpPr>
                        <a:spLocks noChangeArrowheads="1"/>
                      </p:cNvSpPr>
                      <p:nvPr/>
                    </p:nvSpPr>
                    <p:spPr bwMode="auto">
                      <a:xfrm>
                        <a:off x="2192" y="2239"/>
                        <a:ext cx="159" cy="97"/>
                      </a:xfrm>
                      <a:prstGeom prst="rect">
                        <a:avLst/>
                      </a:prstGeom>
                      <a:solidFill>
                        <a:srgbClr val="CDE6FF"/>
                      </a:solidFill>
                      <a:ln w="4763">
                        <a:solidFill>
                          <a:schemeClr val="bg2"/>
                        </a:solidFill>
                        <a:miter lim="800000"/>
                        <a:headEnd/>
                        <a:tailEnd/>
                      </a:ln>
                    </p:spPr>
                    <p:txBody>
                      <a:bodyPr/>
                      <a:lstStyle/>
                      <a:p>
                        <a:endParaRPr lang="en-US"/>
                      </a:p>
                    </p:txBody>
                  </p:sp>
                  <p:sp>
                    <p:nvSpPr>
                      <p:cNvPr id="49280" name="Freeform 1230"/>
                      <p:cNvSpPr>
                        <a:spLocks/>
                      </p:cNvSpPr>
                      <p:nvPr/>
                    </p:nvSpPr>
                    <p:spPr bwMode="auto">
                      <a:xfrm>
                        <a:off x="2011" y="2061"/>
                        <a:ext cx="340" cy="178"/>
                      </a:xfrm>
                      <a:custGeom>
                        <a:avLst/>
                        <a:gdLst>
                          <a:gd name="T0" fmla="*/ 158 w 340"/>
                          <a:gd name="T1" fmla="*/ 0 h 178"/>
                          <a:gd name="T2" fmla="*/ 0 w 340"/>
                          <a:gd name="T3" fmla="*/ 0 h 178"/>
                          <a:gd name="T4" fmla="*/ 181 w 340"/>
                          <a:gd name="T5" fmla="*/ 178 h 178"/>
                          <a:gd name="T6" fmla="*/ 340 w 340"/>
                          <a:gd name="T7" fmla="*/ 178 h 178"/>
                          <a:gd name="T8" fmla="*/ 158 w 340"/>
                          <a:gd name="T9" fmla="*/ 0 h 178"/>
                          <a:gd name="T10" fmla="*/ 0 60000 65536"/>
                          <a:gd name="T11" fmla="*/ 0 60000 65536"/>
                          <a:gd name="T12" fmla="*/ 0 60000 65536"/>
                          <a:gd name="T13" fmla="*/ 0 60000 65536"/>
                          <a:gd name="T14" fmla="*/ 0 60000 65536"/>
                          <a:gd name="T15" fmla="*/ 0 w 340"/>
                          <a:gd name="T16" fmla="*/ 0 h 178"/>
                          <a:gd name="T17" fmla="*/ 340 w 340"/>
                          <a:gd name="T18" fmla="*/ 178 h 178"/>
                        </a:gdLst>
                        <a:ahLst/>
                        <a:cxnLst>
                          <a:cxn ang="T10">
                            <a:pos x="T0" y="T1"/>
                          </a:cxn>
                          <a:cxn ang="T11">
                            <a:pos x="T2" y="T3"/>
                          </a:cxn>
                          <a:cxn ang="T12">
                            <a:pos x="T4" y="T5"/>
                          </a:cxn>
                          <a:cxn ang="T13">
                            <a:pos x="T6" y="T7"/>
                          </a:cxn>
                          <a:cxn ang="T14">
                            <a:pos x="T8" y="T9"/>
                          </a:cxn>
                        </a:cxnLst>
                        <a:rect l="T15" t="T16" r="T17" b="T18"/>
                        <a:pathLst>
                          <a:path w="340" h="178">
                            <a:moveTo>
                              <a:pt x="158" y="0"/>
                            </a:moveTo>
                            <a:lnTo>
                              <a:pt x="0" y="0"/>
                            </a:lnTo>
                            <a:lnTo>
                              <a:pt x="181" y="178"/>
                            </a:lnTo>
                            <a:lnTo>
                              <a:pt x="340" y="178"/>
                            </a:lnTo>
                            <a:lnTo>
                              <a:pt x="158" y="0"/>
                            </a:lnTo>
                            <a:close/>
                          </a:path>
                        </a:pathLst>
                      </a:custGeom>
                      <a:solidFill>
                        <a:srgbClr val="CDE6FF"/>
                      </a:solidFill>
                      <a:ln w="4763">
                        <a:solidFill>
                          <a:schemeClr val="bg2"/>
                        </a:solidFill>
                        <a:round/>
                        <a:headEnd/>
                        <a:tailEnd/>
                      </a:ln>
                    </p:spPr>
                    <p:txBody>
                      <a:bodyPr/>
                      <a:lstStyle/>
                      <a:p>
                        <a:endParaRPr lang="en-US"/>
                      </a:p>
                    </p:txBody>
                  </p:sp>
                </p:grpSp>
                <p:grpSp>
                  <p:nvGrpSpPr>
                    <p:cNvPr id="49250" name="Group 1231"/>
                    <p:cNvGrpSpPr>
                      <a:grpSpLocks/>
                    </p:cNvGrpSpPr>
                    <p:nvPr/>
                  </p:nvGrpSpPr>
                  <p:grpSpPr bwMode="auto">
                    <a:xfrm>
                      <a:off x="1846" y="2057"/>
                      <a:ext cx="268" cy="263"/>
                      <a:chOff x="1846" y="2057"/>
                      <a:chExt cx="268" cy="263"/>
                    </a:xfrm>
                  </p:grpSpPr>
                  <p:sp>
                    <p:nvSpPr>
                      <p:cNvPr id="49275" name="Freeform 1232"/>
                      <p:cNvSpPr>
                        <a:spLocks/>
                      </p:cNvSpPr>
                      <p:nvPr/>
                    </p:nvSpPr>
                    <p:spPr bwMode="auto">
                      <a:xfrm>
                        <a:off x="1846" y="2057"/>
                        <a:ext cx="168" cy="263"/>
                      </a:xfrm>
                      <a:custGeom>
                        <a:avLst/>
                        <a:gdLst>
                          <a:gd name="T0" fmla="*/ 0 w 168"/>
                          <a:gd name="T1" fmla="*/ 0 h 263"/>
                          <a:gd name="T2" fmla="*/ 168 w 168"/>
                          <a:gd name="T3" fmla="*/ 166 h 263"/>
                          <a:gd name="T4" fmla="*/ 168 w 168"/>
                          <a:gd name="T5" fmla="*/ 263 h 263"/>
                          <a:gd name="T6" fmla="*/ 0 w 168"/>
                          <a:gd name="T7" fmla="*/ 98 h 263"/>
                          <a:gd name="T8" fmla="*/ 0 w 168"/>
                          <a:gd name="T9" fmla="*/ 0 h 263"/>
                          <a:gd name="T10" fmla="*/ 0 60000 65536"/>
                          <a:gd name="T11" fmla="*/ 0 60000 65536"/>
                          <a:gd name="T12" fmla="*/ 0 60000 65536"/>
                          <a:gd name="T13" fmla="*/ 0 60000 65536"/>
                          <a:gd name="T14" fmla="*/ 0 60000 65536"/>
                          <a:gd name="T15" fmla="*/ 0 w 168"/>
                          <a:gd name="T16" fmla="*/ 0 h 263"/>
                          <a:gd name="T17" fmla="*/ 168 w 168"/>
                          <a:gd name="T18" fmla="*/ 263 h 263"/>
                        </a:gdLst>
                        <a:ahLst/>
                        <a:cxnLst>
                          <a:cxn ang="T10">
                            <a:pos x="T0" y="T1"/>
                          </a:cxn>
                          <a:cxn ang="T11">
                            <a:pos x="T2" y="T3"/>
                          </a:cxn>
                          <a:cxn ang="T12">
                            <a:pos x="T4" y="T5"/>
                          </a:cxn>
                          <a:cxn ang="T13">
                            <a:pos x="T6" y="T7"/>
                          </a:cxn>
                          <a:cxn ang="T14">
                            <a:pos x="T8" y="T9"/>
                          </a:cxn>
                        </a:cxnLst>
                        <a:rect l="T15" t="T16" r="T17" b="T18"/>
                        <a:pathLst>
                          <a:path w="168" h="263">
                            <a:moveTo>
                              <a:pt x="0" y="0"/>
                            </a:moveTo>
                            <a:lnTo>
                              <a:pt x="168" y="166"/>
                            </a:lnTo>
                            <a:lnTo>
                              <a:pt x="168" y="263"/>
                            </a:lnTo>
                            <a:lnTo>
                              <a:pt x="0" y="98"/>
                            </a:lnTo>
                            <a:lnTo>
                              <a:pt x="0" y="0"/>
                            </a:lnTo>
                            <a:close/>
                          </a:path>
                        </a:pathLst>
                      </a:custGeom>
                      <a:solidFill>
                        <a:srgbClr val="CDE6FF"/>
                      </a:solidFill>
                      <a:ln w="4763">
                        <a:solidFill>
                          <a:schemeClr val="bg2"/>
                        </a:solidFill>
                        <a:round/>
                        <a:headEnd/>
                        <a:tailEnd/>
                      </a:ln>
                    </p:spPr>
                    <p:txBody>
                      <a:bodyPr/>
                      <a:lstStyle/>
                      <a:p>
                        <a:endParaRPr lang="en-US"/>
                      </a:p>
                    </p:txBody>
                  </p:sp>
                  <p:sp>
                    <p:nvSpPr>
                      <p:cNvPr id="49276" name="Rectangle 1233"/>
                      <p:cNvSpPr>
                        <a:spLocks noChangeArrowheads="1"/>
                      </p:cNvSpPr>
                      <p:nvPr/>
                    </p:nvSpPr>
                    <p:spPr bwMode="auto">
                      <a:xfrm>
                        <a:off x="2014" y="2223"/>
                        <a:ext cx="100" cy="97"/>
                      </a:xfrm>
                      <a:prstGeom prst="rect">
                        <a:avLst/>
                      </a:prstGeom>
                      <a:solidFill>
                        <a:srgbClr val="CDE6FF"/>
                      </a:solidFill>
                      <a:ln w="4763">
                        <a:solidFill>
                          <a:schemeClr val="bg2"/>
                        </a:solidFill>
                        <a:miter lim="800000"/>
                        <a:headEnd/>
                        <a:tailEnd/>
                      </a:ln>
                    </p:spPr>
                    <p:txBody>
                      <a:bodyPr/>
                      <a:lstStyle/>
                      <a:p>
                        <a:endParaRPr lang="en-US"/>
                      </a:p>
                    </p:txBody>
                  </p:sp>
                  <p:sp>
                    <p:nvSpPr>
                      <p:cNvPr id="49277" name="Freeform 1234"/>
                      <p:cNvSpPr>
                        <a:spLocks/>
                      </p:cNvSpPr>
                      <p:nvPr/>
                    </p:nvSpPr>
                    <p:spPr bwMode="auto">
                      <a:xfrm>
                        <a:off x="1846" y="2057"/>
                        <a:ext cx="268" cy="166"/>
                      </a:xfrm>
                      <a:custGeom>
                        <a:avLst/>
                        <a:gdLst>
                          <a:gd name="T0" fmla="*/ 100 w 268"/>
                          <a:gd name="T1" fmla="*/ 0 h 166"/>
                          <a:gd name="T2" fmla="*/ 0 w 268"/>
                          <a:gd name="T3" fmla="*/ 0 h 166"/>
                          <a:gd name="T4" fmla="*/ 168 w 268"/>
                          <a:gd name="T5" fmla="*/ 166 h 166"/>
                          <a:gd name="T6" fmla="*/ 268 w 268"/>
                          <a:gd name="T7" fmla="*/ 166 h 166"/>
                          <a:gd name="T8" fmla="*/ 100 w 268"/>
                          <a:gd name="T9" fmla="*/ 0 h 166"/>
                          <a:gd name="T10" fmla="*/ 0 60000 65536"/>
                          <a:gd name="T11" fmla="*/ 0 60000 65536"/>
                          <a:gd name="T12" fmla="*/ 0 60000 65536"/>
                          <a:gd name="T13" fmla="*/ 0 60000 65536"/>
                          <a:gd name="T14" fmla="*/ 0 60000 65536"/>
                          <a:gd name="T15" fmla="*/ 0 w 268"/>
                          <a:gd name="T16" fmla="*/ 0 h 166"/>
                          <a:gd name="T17" fmla="*/ 268 w 268"/>
                          <a:gd name="T18" fmla="*/ 166 h 166"/>
                        </a:gdLst>
                        <a:ahLst/>
                        <a:cxnLst>
                          <a:cxn ang="T10">
                            <a:pos x="T0" y="T1"/>
                          </a:cxn>
                          <a:cxn ang="T11">
                            <a:pos x="T2" y="T3"/>
                          </a:cxn>
                          <a:cxn ang="T12">
                            <a:pos x="T4" y="T5"/>
                          </a:cxn>
                          <a:cxn ang="T13">
                            <a:pos x="T6" y="T7"/>
                          </a:cxn>
                          <a:cxn ang="T14">
                            <a:pos x="T8" y="T9"/>
                          </a:cxn>
                        </a:cxnLst>
                        <a:rect l="T15" t="T16" r="T17" b="T18"/>
                        <a:pathLst>
                          <a:path w="268" h="166">
                            <a:moveTo>
                              <a:pt x="100" y="0"/>
                            </a:moveTo>
                            <a:lnTo>
                              <a:pt x="0" y="0"/>
                            </a:lnTo>
                            <a:lnTo>
                              <a:pt x="168" y="166"/>
                            </a:lnTo>
                            <a:lnTo>
                              <a:pt x="268" y="166"/>
                            </a:lnTo>
                            <a:lnTo>
                              <a:pt x="100" y="0"/>
                            </a:lnTo>
                            <a:close/>
                          </a:path>
                        </a:pathLst>
                      </a:custGeom>
                      <a:solidFill>
                        <a:srgbClr val="CDE6FF"/>
                      </a:solidFill>
                      <a:ln w="4763">
                        <a:solidFill>
                          <a:schemeClr val="bg2"/>
                        </a:solidFill>
                        <a:round/>
                        <a:headEnd/>
                        <a:tailEnd/>
                      </a:ln>
                    </p:spPr>
                    <p:txBody>
                      <a:bodyPr/>
                      <a:lstStyle/>
                      <a:p>
                        <a:endParaRPr lang="en-US"/>
                      </a:p>
                    </p:txBody>
                  </p:sp>
                </p:grpSp>
                <p:grpSp>
                  <p:nvGrpSpPr>
                    <p:cNvPr id="49251" name="Group 1235"/>
                    <p:cNvGrpSpPr>
                      <a:grpSpLocks/>
                    </p:cNvGrpSpPr>
                    <p:nvPr/>
                  </p:nvGrpSpPr>
                  <p:grpSpPr bwMode="auto">
                    <a:xfrm>
                      <a:off x="3513" y="2213"/>
                      <a:ext cx="458" cy="178"/>
                      <a:chOff x="3513" y="2213"/>
                      <a:chExt cx="458" cy="178"/>
                    </a:xfrm>
                  </p:grpSpPr>
                  <p:sp>
                    <p:nvSpPr>
                      <p:cNvPr id="49272" name="Freeform 1236"/>
                      <p:cNvSpPr>
                        <a:spLocks/>
                      </p:cNvSpPr>
                      <p:nvPr/>
                    </p:nvSpPr>
                    <p:spPr bwMode="auto">
                      <a:xfrm>
                        <a:off x="3513" y="2213"/>
                        <a:ext cx="83" cy="178"/>
                      </a:xfrm>
                      <a:custGeom>
                        <a:avLst/>
                        <a:gdLst>
                          <a:gd name="T0" fmla="*/ 0 w 83"/>
                          <a:gd name="T1" fmla="*/ 0 h 178"/>
                          <a:gd name="T2" fmla="*/ 83 w 83"/>
                          <a:gd name="T3" fmla="*/ 81 h 178"/>
                          <a:gd name="T4" fmla="*/ 83 w 83"/>
                          <a:gd name="T5" fmla="*/ 178 h 178"/>
                          <a:gd name="T6" fmla="*/ 0 w 83"/>
                          <a:gd name="T7" fmla="*/ 97 h 178"/>
                          <a:gd name="T8" fmla="*/ 0 w 83"/>
                          <a:gd name="T9" fmla="*/ 0 h 178"/>
                          <a:gd name="T10" fmla="*/ 0 60000 65536"/>
                          <a:gd name="T11" fmla="*/ 0 60000 65536"/>
                          <a:gd name="T12" fmla="*/ 0 60000 65536"/>
                          <a:gd name="T13" fmla="*/ 0 60000 65536"/>
                          <a:gd name="T14" fmla="*/ 0 60000 65536"/>
                          <a:gd name="T15" fmla="*/ 0 w 83"/>
                          <a:gd name="T16" fmla="*/ 0 h 178"/>
                          <a:gd name="T17" fmla="*/ 83 w 83"/>
                          <a:gd name="T18" fmla="*/ 178 h 178"/>
                        </a:gdLst>
                        <a:ahLst/>
                        <a:cxnLst>
                          <a:cxn ang="T10">
                            <a:pos x="T0" y="T1"/>
                          </a:cxn>
                          <a:cxn ang="T11">
                            <a:pos x="T2" y="T3"/>
                          </a:cxn>
                          <a:cxn ang="T12">
                            <a:pos x="T4" y="T5"/>
                          </a:cxn>
                          <a:cxn ang="T13">
                            <a:pos x="T6" y="T7"/>
                          </a:cxn>
                          <a:cxn ang="T14">
                            <a:pos x="T8" y="T9"/>
                          </a:cxn>
                        </a:cxnLst>
                        <a:rect l="T15" t="T16" r="T17" b="T18"/>
                        <a:pathLst>
                          <a:path w="83" h="178">
                            <a:moveTo>
                              <a:pt x="0" y="0"/>
                            </a:moveTo>
                            <a:lnTo>
                              <a:pt x="83" y="81"/>
                            </a:lnTo>
                            <a:lnTo>
                              <a:pt x="83" y="17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9273" name="Rectangle 1237"/>
                      <p:cNvSpPr>
                        <a:spLocks noChangeArrowheads="1"/>
                      </p:cNvSpPr>
                      <p:nvPr/>
                    </p:nvSpPr>
                    <p:spPr bwMode="auto">
                      <a:xfrm>
                        <a:off x="3596" y="2294"/>
                        <a:ext cx="375" cy="97"/>
                      </a:xfrm>
                      <a:prstGeom prst="rect">
                        <a:avLst/>
                      </a:prstGeom>
                      <a:solidFill>
                        <a:srgbClr val="CDE6FF"/>
                      </a:solidFill>
                      <a:ln w="4763">
                        <a:solidFill>
                          <a:schemeClr val="bg2"/>
                        </a:solidFill>
                        <a:miter lim="800000"/>
                        <a:headEnd/>
                        <a:tailEnd/>
                      </a:ln>
                    </p:spPr>
                    <p:txBody>
                      <a:bodyPr/>
                      <a:lstStyle/>
                      <a:p>
                        <a:endParaRPr lang="en-US"/>
                      </a:p>
                    </p:txBody>
                  </p:sp>
                  <p:sp>
                    <p:nvSpPr>
                      <p:cNvPr id="49274" name="Freeform 1238"/>
                      <p:cNvSpPr>
                        <a:spLocks/>
                      </p:cNvSpPr>
                      <p:nvPr/>
                    </p:nvSpPr>
                    <p:spPr bwMode="auto">
                      <a:xfrm>
                        <a:off x="3513" y="2213"/>
                        <a:ext cx="458" cy="81"/>
                      </a:xfrm>
                      <a:custGeom>
                        <a:avLst/>
                        <a:gdLst>
                          <a:gd name="T0" fmla="*/ 376 w 458"/>
                          <a:gd name="T1" fmla="*/ 0 h 81"/>
                          <a:gd name="T2" fmla="*/ 0 w 458"/>
                          <a:gd name="T3" fmla="*/ 0 h 81"/>
                          <a:gd name="T4" fmla="*/ 83 w 458"/>
                          <a:gd name="T5" fmla="*/ 81 h 81"/>
                          <a:gd name="T6" fmla="*/ 458 w 458"/>
                          <a:gd name="T7" fmla="*/ 81 h 81"/>
                          <a:gd name="T8" fmla="*/ 376 w 458"/>
                          <a:gd name="T9" fmla="*/ 0 h 81"/>
                          <a:gd name="T10" fmla="*/ 0 60000 65536"/>
                          <a:gd name="T11" fmla="*/ 0 60000 65536"/>
                          <a:gd name="T12" fmla="*/ 0 60000 65536"/>
                          <a:gd name="T13" fmla="*/ 0 60000 65536"/>
                          <a:gd name="T14" fmla="*/ 0 60000 65536"/>
                          <a:gd name="T15" fmla="*/ 0 w 458"/>
                          <a:gd name="T16" fmla="*/ 0 h 81"/>
                          <a:gd name="T17" fmla="*/ 458 w 458"/>
                          <a:gd name="T18" fmla="*/ 81 h 81"/>
                        </a:gdLst>
                        <a:ahLst/>
                        <a:cxnLst>
                          <a:cxn ang="T10">
                            <a:pos x="T0" y="T1"/>
                          </a:cxn>
                          <a:cxn ang="T11">
                            <a:pos x="T2" y="T3"/>
                          </a:cxn>
                          <a:cxn ang="T12">
                            <a:pos x="T4" y="T5"/>
                          </a:cxn>
                          <a:cxn ang="T13">
                            <a:pos x="T6" y="T7"/>
                          </a:cxn>
                          <a:cxn ang="T14">
                            <a:pos x="T8" y="T9"/>
                          </a:cxn>
                        </a:cxnLst>
                        <a:rect l="T15" t="T16" r="T17" b="T18"/>
                        <a:pathLst>
                          <a:path w="458" h="81">
                            <a:moveTo>
                              <a:pt x="376" y="0"/>
                            </a:moveTo>
                            <a:lnTo>
                              <a:pt x="0" y="0"/>
                            </a:lnTo>
                            <a:lnTo>
                              <a:pt x="83" y="81"/>
                            </a:lnTo>
                            <a:lnTo>
                              <a:pt x="458" y="81"/>
                            </a:lnTo>
                            <a:lnTo>
                              <a:pt x="376" y="0"/>
                            </a:lnTo>
                            <a:close/>
                          </a:path>
                        </a:pathLst>
                      </a:custGeom>
                      <a:solidFill>
                        <a:srgbClr val="CDE6FF"/>
                      </a:solidFill>
                      <a:ln w="4763">
                        <a:solidFill>
                          <a:schemeClr val="bg2"/>
                        </a:solidFill>
                        <a:round/>
                        <a:headEnd/>
                        <a:tailEnd/>
                      </a:ln>
                    </p:spPr>
                    <p:txBody>
                      <a:bodyPr/>
                      <a:lstStyle/>
                      <a:p>
                        <a:endParaRPr lang="en-US"/>
                      </a:p>
                    </p:txBody>
                  </p:sp>
                </p:grpSp>
                <p:grpSp>
                  <p:nvGrpSpPr>
                    <p:cNvPr id="49252" name="Group 1239"/>
                    <p:cNvGrpSpPr>
                      <a:grpSpLocks/>
                    </p:cNvGrpSpPr>
                    <p:nvPr/>
                  </p:nvGrpSpPr>
                  <p:grpSpPr bwMode="auto">
                    <a:xfrm>
                      <a:off x="3095" y="2093"/>
                      <a:ext cx="484" cy="298"/>
                      <a:chOff x="3095" y="2093"/>
                      <a:chExt cx="484" cy="298"/>
                    </a:xfrm>
                  </p:grpSpPr>
                  <p:sp>
                    <p:nvSpPr>
                      <p:cNvPr id="49269" name="Freeform 1240"/>
                      <p:cNvSpPr>
                        <a:spLocks/>
                      </p:cNvSpPr>
                      <p:nvPr/>
                    </p:nvSpPr>
                    <p:spPr bwMode="auto">
                      <a:xfrm>
                        <a:off x="3095" y="2093"/>
                        <a:ext cx="206" cy="298"/>
                      </a:xfrm>
                      <a:custGeom>
                        <a:avLst/>
                        <a:gdLst>
                          <a:gd name="T0" fmla="*/ 0 w 206"/>
                          <a:gd name="T1" fmla="*/ 0 h 298"/>
                          <a:gd name="T2" fmla="*/ 206 w 206"/>
                          <a:gd name="T3" fmla="*/ 201 h 298"/>
                          <a:gd name="T4" fmla="*/ 206 w 206"/>
                          <a:gd name="T5" fmla="*/ 298 h 298"/>
                          <a:gd name="T6" fmla="*/ 0 w 206"/>
                          <a:gd name="T7" fmla="*/ 97 h 298"/>
                          <a:gd name="T8" fmla="*/ 0 w 206"/>
                          <a:gd name="T9" fmla="*/ 0 h 298"/>
                          <a:gd name="T10" fmla="*/ 0 60000 65536"/>
                          <a:gd name="T11" fmla="*/ 0 60000 65536"/>
                          <a:gd name="T12" fmla="*/ 0 60000 65536"/>
                          <a:gd name="T13" fmla="*/ 0 60000 65536"/>
                          <a:gd name="T14" fmla="*/ 0 60000 65536"/>
                          <a:gd name="T15" fmla="*/ 0 w 206"/>
                          <a:gd name="T16" fmla="*/ 0 h 298"/>
                          <a:gd name="T17" fmla="*/ 206 w 206"/>
                          <a:gd name="T18" fmla="*/ 298 h 298"/>
                        </a:gdLst>
                        <a:ahLst/>
                        <a:cxnLst>
                          <a:cxn ang="T10">
                            <a:pos x="T0" y="T1"/>
                          </a:cxn>
                          <a:cxn ang="T11">
                            <a:pos x="T2" y="T3"/>
                          </a:cxn>
                          <a:cxn ang="T12">
                            <a:pos x="T4" y="T5"/>
                          </a:cxn>
                          <a:cxn ang="T13">
                            <a:pos x="T6" y="T7"/>
                          </a:cxn>
                          <a:cxn ang="T14">
                            <a:pos x="T8" y="T9"/>
                          </a:cxn>
                        </a:cxnLst>
                        <a:rect l="T15" t="T16" r="T17" b="T18"/>
                        <a:pathLst>
                          <a:path w="206" h="298">
                            <a:moveTo>
                              <a:pt x="0" y="0"/>
                            </a:moveTo>
                            <a:lnTo>
                              <a:pt x="206" y="201"/>
                            </a:lnTo>
                            <a:lnTo>
                              <a:pt x="206" y="29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9270" name="Rectangle 1241"/>
                      <p:cNvSpPr>
                        <a:spLocks noChangeArrowheads="1"/>
                      </p:cNvSpPr>
                      <p:nvPr/>
                    </p:nvSpPr>
                    <p:spPr bwMode="auto">
                      <a:xfrm>
                        <a:off x="3301" y="2294"/>
                        <a:ext cx="278" cy="97"/>
                      </a:xfrm>
                      <a:prstGeom prst="rect">
                        <a:avLst/>
                      </a:prstGeom>
                      <a:solidFill>
                        <a:srgbClr val="CDE6FF"/>
                      </a:solidFill>
                      <a:ln w="4763">
                        <a:solidFill>
                          <a:schemeClr val="bg2"/>
                        </a:solidFill>
                        <a:miter lim="800000"/>
                        <a:headEnd/>
                        <a:tailEnd/>
                      </a:ln>
                    </p:spPr>
                    <p:txBody>
                      <a:bodyPr/>
                      <a:lstStyle/>
                      <a:p>
                        <a:endParaRPr lang="en-US"/>
                      </a:p>
                    </p:txBody>
                  </p:sp>
                  <p:sp>
                    <p:nvSpPr>
                      <p:cNvPr id="49271" name="Freeform 1242"/>
                      <p:cNvSpPr>
                        <a:spLocks/>
                      </p:cNvSpPr>
                      <p:nvPr/>
                    </p:nvSpPr>
                    <p:spPr bwMode="auto">
                      <a:xfrm>
                        <a:off x="3095" y="2093"/>
                        <a:ext cx="484" cy="201"/>
                      </a:xfrm>
                      <a:custGeom>
                        <a:avLst/>
                        <a:gdLst>
                          <a:gd name="T0" fmla="*/ 279 w 484"/>
                          <a:gd name="T1" fmla="*/ 0 h 201"/>
                          <a:gd name="T2" fmla="*/ 0 w 484"/>
                          <a:gd name="T3" fmla="*/ 0 h 201"/>
                          <a:gd name="T4" fmla="*/ 206 w 484"/>
                          <a:gd name="T5" fmla="*/ 201 h 201"/>
                          <a:gd name="T6" fmla="*/ 484 w 484"/>
                          <a:gd name="T7" fmla="*/ 201 h 201"/>
                          <a:gd name="T8" fmla="*/ 279 w 484"/>
                          <a:gd name="T9" fmla="*/ 0 h 201"/>
                          <a:gd name="T10" fmla="*/ 0 60000 65536"/>
                          <a:gd name="T11" fmla="*/ 0 60000 65536"/>
                          <a:gd name="T12" fmla="*/ 0 60000 65536"/>
                          <a:gd name="T13" fmla="*/ 0 60000 65536"/>
                          <a:gd name="T14" fmla="*/ 0 60000 65536"/>
                          <a:gd name="T15" fmla="*/ 0 w 484"/>
                          <a:gd name="T16" fmla="*/ 0 h 201"/>
                          <a:gd name="T17" fmla="*/ 484 w 484"/>
                          <a:gd name="T18" fmla="*/ 201 h 201"/>
                        </a:gdLst>
                        <a:ahLst/>
                        <a:cxnLst>
                          <a:cxn ang="T10">
                            <a:pos x="T0" y="T1"/>
                          </a:cxn>
                          <a:cxn ang="T11">
                            <a:pos x="T2" y="T3"/>
                          </a:cxn>
                          <a:cxn ang="T12">
                            <a:pos x="T4" y="T5"/>
                          </a:cxn>
                          <a:cxn ang="T13">
                            <a:pos x="T6" y="T7"/>
                          </a:cxn>
                          <a:cxn ang="T14">
                            <a:pos x="T8" y="T9"/>
                          </a:cxn>
                        </a:cxnLst>
                        <a:rect l="T15" t="T16" r="T17" b="T18"/>
                        <a:pathLst>
                          <a:path w="484" h="201">
                            <a:moveTo>
                              <a:pt x="279" y="0"/>
                            </a:moveTo>
                            <a:lnTo>
                              <a:pt x="0" y="0"/>
                            </a:lnTo>
                            <a:lnTo>
                              <a:pt x="206" y="201"/>
                            </a:lnTo>
                            <a:lnTo>
                              <a:pt x="484" y="201"/>
                            </a:lnTo>
                            <a:lnTo>
                              <a:pt x="279" y="0"/>
                            </a:lnTo>
                            <a:close/>
                          </a:path>
                        </a:pathLst>
                      </a:custGeom>
                      <a:solidFill>
                        <a:srgbClr val="CDE6FF"/>
                      </a:solidFill>
                      <a:ln w="4763">
                        <a:solidFill>
                          <a:schemeClr val="bg2"/>
                        </a:solidFill>
                        <a:round/>
                        <a:headEnd/>
                        <a:tailEnd/>
                      </a:ln>
                    </p:spPr>
                    <p:txBody>
                      <a:bodyPr/>
                      <a:lstStyle/>
                      <a:p>
                        <a:endParaRPr lang="en-US"/>
                      </a:p>
                    </p:txBody>
                  </p:sp>
                </p:grpSp>
                <p:grpSp>
                  <p:nvGrpSpPr>
                    <p:cNvPr id="49253" name="Group 1243"/>
                    <p:cNvGrpSpPr>
                      <a:grpSpLocks/>
                    </p:cNvGrpSpPr>
                    <p:nvPr/>
                  </p:nvGrpSpPr>
                  <p:grpSpPr bwMode="auto">
                    <a:xfrm>
                      <a:off x="3008" y="2226"/>
                      <a:ext cx="277" cy="165"/>
                      <a:chOff x="3008" y="2226"/>
                      <a:chExt cx="277" cy="165"/>
                    </a:xfrm>
                  </p:grpSpPr>
                  <p:sp>
                    <p:nvSpPr>
                      <p:cNvPr id="49266" name="Freeform 1244"/>
                      <p:cNvSpPr>
                        <a:spLocks/>
                      </p:cNvSpPr>
                      <p:nvPr/>
                    </p:nvSpPr>
                    <p:spPr bwMode="auto">
                      <a:xfrm>
                        <a:off x="3008" y="2226"/>
                        <a:ext cx="70" cy="165"/>
                      </a:xfrm>
                      <a:custGeom>
                        <a:avLst/>
                        <a:gdLst>
                          <a:gd name="T0" fmla="*/ 0 w 70"/>
                          <a:gd name="T1" fmla="*/ 0 h 165"/>
                          <a:gd name="T2" fmla="*/ 70 w 70"/>
                          <a:gd name="T3" fmla="*/ 68 h 165"/>
                          <a:gd name="T4" fmla="*/ 70 w 70"/>
                          <a:gd name="T5" fmla="*/ 165 h 165"/>
                          <a:gd name="T6" fmla="*/ 0 w 70"/>
                          <a:gd name="T7" fmla="*/ 97 h 165"/>
                          <a:gd name="T8" fmla="*/ 0 w 70"/>
                          <a:gd name="T9" fmla="*/ 0 h 165"/>
                          <a:gd name="T10" fmla="*/ 0 60000 65536"/>
                          <a:gd name="T11" fmla="*/ 0 60000 65536"/>
                          <a:gd name="T12" fmla="*/ 0 60000 65536"/>
                          <a:gd name="T13" fmla="*/ 0 60000 65536"/>
                          <a:gd name="T14" fmla="*/ 0 60000 65536"/>
                          <a:gd name="T15" fmla="*/ 0 w 70"/>
                          <a:gd name="T16" fmla="*/ 0 h 165"/>
                          <a:gd name="T17" fmla="*/ 70 w 70"/>
                          <a:gd name="T18" fmla="*/ 165 h 165"/>
                        </a:gdLst>
                        <a:ahLst/>
                        <a:cxnLst>
                          <a:cxn ang="T10">
                            <a:pos x="T0" y="T1"/>
                          </a:cxn>
                          <a:cxn ang="T11">
                            <a:pos x="T2" y="T3"/>
                          </a:cxn>
                          <a:cxn ang="T12">
                            <a:pos x="T4" y="T5"/>
                          </a:cxn>
                          <a:cxn ang="T13">
                            <a:pos x="T6" y="T7"/>
                          </a:cxn>
                          <a:cxn ang="T14">
                            <a:pos x="T8" y="T9"/>
                          </a:cxn>
                        </a:cxnLst>
                        <a:rect l="T15" t="T16" r="T17" b="T18"/>
                        <a:pathLst>
                          <a:path w="70" h="165">
                            <a:moveTo>
                              <a:pt x="0" y="0"/>
                            </a:moveTo>
                            <a:lnTo>
                              <a:pt x="70" y="68"/>
                            </a:lnTo>
                            <a:lnTo>
                              <a:pt x="70" y="16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9267" name="Rectangle 1245"/>
                      <p:cNvSpPr>
                        <a:spLocks noChangeArrowheads="1"/>
                      </p:cNvSpPr>
                      <p:nvPr/>
                    </p:nvSpPr>
                    <p:spPr bwMode="auto">
                      <a:xfrm>
                        <a:off x="3078" y="2294"/>
                        <a:ext cx="207" cy="97"/>
                      </a:xfrm>
                      <a:prstGeom prst="rect">
                        <a:avLst/>
                      </a:prstGeom>
                      <a:solidFill>
                        <a:srgbClr val="CDE6FF"/>
                      </a:solidFill>
                      <a:ln w="4763">
                        <a:solidFill>
                          <a:schemeClr val="bg2"/>
                        </a:solidFill>
                        <a:miter lim="800000"/>
                        <a:headEnd/>
                        <a:tailEnd/>
                      </a:ln>
                    </p:spPr>
                    <p:txBody>
                      <a:bodyPr/>
                      <a:lstStyle/>
                      <a:p>
                        <a:endParaRPr lang="en-US"/>
                      </a:p>
                    </p:txBody>
                  </p:sp>
                  <p:sp>
                    <p:nvSpPr>
                      <p:cNvPr id="49268" name="Freeform 1246"/>
                      <p:cNvSpPr>
                        <a:spLocks/>
                      </p:cNvSpPr>
                      <p:nvPr/>
                    </p:nvSpPr>
                    <p:spPr bwMode="auto">
                      <a:xfrm>
                        <a:off x="3008" y="2226"/>
                        <a:ext cx="277" cy="68"/>
                      </a:xfrm>
                      <a:custGeom>
                        <a:avLst/>
                        <a:gdLst>
                          <a:gd name="T0" fmla="*/ 207 w 277"/>
                          <a:gd name="T1" fmla="*/ 0 h 68"/>
                          <a:gd name="T2" fmla="*/ 0 w 277"/>
                          <a:gd name="T3" fmla="*/ 0 h 68"/>
                          <a:gd name="T4" fmla="*/ 70 w 277"/>
                          <a:gd name="T5" fmla="*/ 68 h 68"/>
                          <a:gd name="T6" fmla="*/ 277 w 277"/>
                          <a:gd name="T7" fmla="*/ 68 h 68"/>
                          <a:gd name="T8" fmla="*/ 207 w 277"/>
                          <a:gd name="T9" fmla="*/ 0 h 68"/>
                          <a:gd name="T10" fmla="*/ 0 60000 65536"/>
                          <a:gd name="T11" fmla="*/ 0 60000 65536"/>
                          <a:gd name="T12" fmla="*/ 0 60000 65536"/>
                          <a:gd name="T13" fmla="*/ 0 60000 65536"/>
                          <a:gd name="T14" fmla="*/ 0 60000 65536"/>
                          <a:gd name="T15" fmla="*/ 0 w 277"/>
                          <a:gd name="T16" fmla="*/ 0 h 68"/>
                          <a:gd name="T17" fmla="*/ 277 w 277"/>
                          <a:gd name="T18" fmla="*/ 68 h 68"/>
                        </a:gdLst>
                        <a:ahLst/>
                        <a:cxnLst>
                          <a:cxn ang="T10">
                            <a:pos x="T0" y="T1"/>
                          </a:cxn>
                          <a:cxn ang="T11">
                            <a:pos x="T2" y="T3"/>
                          </a:cxn>
                          <a:cxn ang="T12">
                            <a:pos x="T4" y="T5"/>
                          </a:cxn>
                          <a:cxn ang="T13">
                            <a:pos x="T6" y="T7"/>
                          </a:cxn>
                          <a:cxn ang="T14">
                            <a:pos x="T8" y="T9"/>
                          </a:cxn>
                        </a:cxnLst>
                        <a:rect l="T15" t="T16" r="T17" b="T18"/>
                        <a:pathLst>
                          <a:path w="277" h="68">
                            <a:moveTo>
                              <a:pt x="207" y="0"/>
                            </a:moveTo>
                            <a:lnTo>
                              <a:pt x="0" y="0"/>
                            </a:lnTo>
                            <a:lnTo>
                              <a:pt x="70" y="68"/>
                            </a:lnTo>
                            <a:lnTo>
                              <a:pt x="277" y="68"/>
                            </a:lnTo>
                            <a:lnTo>
                              <a:pt x="207" y="0"/>
                            </a:lnTo>
                            <a:close/>
                          </a:path>
                        </a:pathLst>
                      </a:custGeom>
                      <a:solidFill>
                        <a:srgbClr val="CDE6FF"/>
                      </a:solidFill>
                      <a:ln w="4763">
                        <a:solidFill>
                          <a:schemeClr val="bg2"/>
                        </a:solidFill>
                        <a:round/>
                        <a:headEnd/>
                        <a:tailEnd/>
                      </a:ln>
                    </p:spPr>
                    <p:txBody>
                      <a:bodyPr/>
                      <a:lstStyle/>
                      <a:p>
                        <a:endParaRPr lang="en-US"/>
                      </a:p>
                    </p:txBody>
                  </p:sp>
                </p:grpSp>
                <p:grpSp>
                  <p:nvGrpSpPr>
                    <p:cNvPr id="49254" name="Group 1247"/>
                    <p:cNvGrpSpPr>
                      <a:grpSpLocks/>
                    </p:cNvGrpSpPr>
                    <p:nvPr/>
                  </p:nvGrpSpPr>
                  <p:grpSpPr bwMode="auto">
                    <a:xfrm>
                      <a:off x="2765" y="2213"/>
                      <a:ext cx="300" cy="178"/>
                      <a:chOff x="2765" y="2213"/>
                      <a:chExt cx="300" cy="178"/>
                    </a:xfrm>
                  </p:grpSpPr>
                  <p:sp>
                    <p:nvSpPr>
                      <p:cNvPr id="49263" name="Freeform 1248"/>
                      <p:cNvSpPr>
                        <a:spLocks/>
                      </p:cNvSpPr>
                      <p:nvPr/>
                    </p:nvSpPr>
                    <p:spPr bwMode="auto">
                      <a:xfrm>
                        <a:off x="2765" y="2213"/>
                        <a:ext cx="83" cy="178"/>
                      </a:xfrm>
                      <a:custGeom>
                        <a:avLst/>
                        <a:gdLst>
                          <a:gd name="T0" fmla="*/ 0 w 83"/>
                          <a:gd name="T1" fmla="*/ 0 h 178"/>
                          <a:gd name="T2" fmla="*/ 83 w 83"/>
                          <a:gd name="T3" fmla="*/ 81 h 178"/>
                          <a:gd name="T4" fmla="*/ 83 w 83"/>
                          <a:gd name="T5" fmla="*/ 178 h 178"/>
                          <a:gd name="T6" fmla="*/ 0 w 83"/>
                          <a:gd name="T7" fmla="*/ 97 h 178"/>
                          <a:gd name="T8" fmla="*/ 0 w 83"/>
                          <a:gd name="T9" fmla="*/ 0 h 178"/>
                          <a:gd name="T10" fmla="*/ 0 60000 65536"/>
                          <a:gd name="T11" fmla="*/ 0 60000 65536"/>
                          <a:gd name="T12" fmla="*/ 0 60000 65536"/>
                          <a:gd name="T13" fmla="*/ 0 60000 65536"/>
                          <a:gd name="T14" fmla="*/ 0 60000 65536"/>
                          <a:gd name="T15" fmla="*/ 0 w 83"/>
                          <a:gd name="T16" fmla="*/ 0 h 178"/>
                          <a:gd name="T17" fmla="*/ 83 w 83"/>
                          <a:gd name="T18" fmla="*/ 178 h 178"/>
                        </a:gdLst>
                        <a:ahLst/>
                        <a:cxnLst>
                          <a:cxn ang="T10">
                            <a:pos x="T0" y="T1"/>
                          </a:cxn>
                          <a:cxn ang="T11">
                            <a:pos x="T2" y="T3"/>
                          </a:cxn>
                          <a:cxn ang="T12">
                            <a:pos x="T4" y="T5"/>
                          </a:cxn>
                          <a:cxn ang="T13">
                            <a:pos x="T6" y="T7"/>
                          </a:cxn>
                          <a:cxn ang="T14">
                            <a:pos x="T8" y="T9"/>
                          </a:cxn>
                        </a:cxnLst>
                        <a:rect l="T15" t="T16" r="T17" b="T18"/>
                        <a:pathLst>
                          <a:path w="83" h="178">
                            <a:moveTo>
                              <a:pt x="0" y="0"/>
                            </a:moveTo>
                            <a:lnTo>
                              <a:pt x="83" y="81"/>
                            </a:lnTo>
                            <a:lnTo>
                              <a:pt x="83" y="178"/>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9264" name="Rectangle 1249"/>
                      <p:cNvSpPr>
                        <a:spLocks noChangeArrowheads="1"/>
                      </p:cNvSpPr>
                      <p:nvPr/>
                    </p:nvSpPr>
                    <p:spPr bwMode="auto">
                      <a:xfrm>
                        <a:off x="2848" y="2294"/>
                        <a:ext cx="217" cy="97"/>
                      </a:xfrm>
                      <a:prstGeom prst="rect">
                        <a:avLst/>
                      </a:prstGeom>
                      <a:solidFill>
                        <a:srgbClr val="CDE6FF"/>
                      </a:solidFill>
                      <a:ln w="4763">
                        <a:solidFill>
                          <a:schemeClr val="bg2"/>
                        </a:solidFill>
                        <a:miter lim="800000"/>
                        <a:headEnd/>
                        <a:tailEnd/>
                      </a:ln>
                    </p:spPr>
                    <p:txBody>
                      <a:bodyPr/>
                      <a:lstStyle/>
                      <a:p>
                        <a:endParaRPr lang="en-US"/>
                      </a:p>
                    </p:txBody>
                  </p:sp>
                  <p:sp>
                    <p:nvSpPr>
                      <p:cNvPr id="49265" name="Freeform 1250"/>
                      <p:cNvSpPr>
                        <a:spLocks/>
                      </p:cNvSpPr>
                      <p:nvPr/>
                    </p:nvSpPr>
                    <p:spPr bwMode="auto">
                      <a:xfrm>
                        <a:off x="2765" y="2213"/>
                        <a:ext cx="300" cy="81"/>
                      </a:xfrm>
                      <a:custGeom>
                        <a:avLst/>
                        <a:gdLst>
                          <a:gd name="T0" fmla="*/ 217 w 300"/>
                          <a:gd name="T1" fmla="*/ 0 h 81"/>
                          <a:gd name="T2" fmla="*/ 0 w 300"/>
                          <a:gd name="T3" fmla="*/ 0 h 81"/>
                          <a:gd name="T4" fmla="*/ 83 w 300"/>
                          <a:gd name="T5" fmla="*/ 81 h 81"/>
                          <a:gd name="T6" fmla="*/ 300 w 300"/>
                          <a:gd name="T7" fmla="*/ 81 h 81"/>
                          <a:gd name="T8" fmla="*/ 217 w 300"/>
                          <a:gd name="T9" fmla="*/ 0 h 81"/>
                          <a:gd name="T10" fmla="*/ 0 60000 65536"/>
                          <a:gd name="T11" fmla="*/ 0 60000 65536"/>
                          <a:gd name="T12" fmla="*/ 0 60000 65536"/>
                          <a:gd name="T13" fmla="*/ 0 60000 65536"/>
                          <a:gd name="T14" fmla="*/ 0 60000 65536"/>
                          <a:gd name="T15" fmla="*/ 0 w 300"/>
                          <a:gd name="T16" fmla="*/ 0 h 81"/>
                          <a:gd name="T17" fmla="*/ 300 w 300"/>
                          <a:gd name="T18" fmla="*/ 81 h 81"/>
                        </a:gdLst>
                        <a:ahLst/>
                        <a:cxnLst>
                          <a:cxn ang="T10">
                            <a:pos x="T0" y="T1"/>
                          </a:cxn>
                          <a:cxn ang="T11">
                            <a:pos x="T2" y="T3"/>
                          </a:cxn>
                          <a:cxn ang="T12">
                            <a:pos x="T4" y="T5"/>
                          </a:cxn>
                          <a:cxn ang="T13">
                            <a:pos x="T6" y="T7"/>
                          </a:cxn>
                          <a:cxn ang="T14">
                            <a:pos x="T8" y="T9"/>
                          </a:cxn>
                        </a:cxnLst>
                        <a:rect l="T15" t="T16" r="T17" b="T18"/>
                        <a:pathLst>
                          <a:path w="300" h="81">
                            <a:moveTo>
                              <a:pt x="217" y="0"/>
                            </a:moveTo>
                            <a:lnTo>
                              <a:pt x="0" y="0"/>
                            </a:lnTo>
                            <a:lnTo>
                              <a:pt x="83" y="81"/>
                            </a:lnTo>
                            <a:lnTo>
                              <a:pt x="300" y="81"/>
                            </a:lnTo>
                            <a:lnTo>
                              <a:pt x="217" y="0"/>
                            </a:lnTo>
                            <a:close/>
                          </a:path>
                        </a:pathLst>
                      </a:custGeom>
                      <a:solidFill>
                        <a:srgbClr val="CDE6FF"/>
                      </a:solidFill>
                      <a:ln w="4763">
                        <a:solidFill>
                          <a:schemeClr val="bg2"/>
                        </a:solidFill>
                        <a:round/>
                        <a:headEnd/>
                        <a:tailEnd/>
                      </a:ln>
                    </p:spPr>
                    <p:txBody>
                      <a:bodyPr/>
                      <a:lstStyle/>
                      <a:p>
                        <a:endParaRPr lang="en-US"/>
                      </a:p>
                    </p:txBody>
                  </p:sp>
                </p:grpSp>
                <p:grpSp>
                  <p:nvGrpSpPr>
                    <p:cNvPr id="49255" name="Group 1251"/>
                    <p:cNvGrpSpPr>
                      <a:grpSpLocks/>
                    </p:cNvGrpSpPr>
                    <p:nvPr/>
                  </p:nvGrpSpPr>
                  <p:grpSpPr bwMode="auto">
                    <a:xfrm>
                      <a:off x="2370" y="2239"/>
                      <a:ext cx="462" cy="152"/>
                      <a:chOff x="2370" y="2239"/>
                      <a:chExt cx="462" cy="152"/>
                    </a:xfrm>
                  </p:grpSpPr>
                  <p:sp>
                    <p:nvSpPr>
                      <p:cNvPr id="49260" name="Freeform 1252"/>
                      <p:cNvSpPr>
                        <a:spLocks/>
                      </p:cNvSpPr>
                      <p:nvPr/>
                    </p:nvSpPr>
                    <p:spPr bwMode="auto">
                      <a:xfrm>
                        <a:off x="2370" y="2239"/>
                        <a:ext cx="57" cy="152"/>
                      </a:xfrm>
                      <a:custGeom>
                        <a:avLst/>
                        <a:gdLst>
                          <a:gd name="T0" fmla="*/ 0 w 57"/>
                          <a:gd name="T1" fmla="*/ 0 h 152"/>
                          <a:gd name="T2" fmla="*/ 57 w 57"/>
                          <a:gd name="T3" fmla="*/ 55 h 152"/>
                          <a:gd name="T4" fmla="*/ 57 w 57"/>
                          <a:gd name="T5" fmla="*/ 152 h 152"/>
                          <a:gd name="T6" fmla="*/ 0 w 57"/>
                          <a:gd name="T7" fmla="*/ 97 h 152"/>
                          <a:gd name="T8" fmla="*/ 0 w 57"/>
                          <a:gd name="T9" fmla="*/ 0 h 152"/>
                          <a:gd name="T10" fmla="*/ 0 60000 65536"/>
                          <a:gd name="T11" fmla="*/ 0 60000 65536"/>
                          <a:gd name="T12" fmla="*/ 0 60000 65536"/>
                          <a:gd name="T13" fmla="*/ 0 60000 65536"/>
                          <a:gd name="T14" fmla="*/ 0 60000 65536"/>
                          <a:gd name="T15" fmla="*/ 0 w 57"/>
                          <a:gd name="T16" fmla="*/ 0 h 152"/>
                          <a:gd name="T17" fmla="*/ 57 w 57"/>
                          <a:gd name="T18" fmla="*/ 152 h 152"/>
                        </a:gdLst>
                        <a:ahLst/>
                        <a:cxnLst>
                          <a:cxn ang="T10">
                            <a:pos x="T0" y="T1"/>
                          </a:cxn>
                          <a:cxn ang="T11">
                            <a:pos x="T2" y="T3"/>
                          </a:cxn>
                          <a:cxn ang="T12">
                            <a:pos x="T4" y="T5"/>
                          </a:cxn>
                          <a:cxn ang="T13">
                            <a:pos x="T6" y="T7"/>
                          </a:cxn>
                          <a:cxn ang="T14">
                            <a:pos x="T8" y="T9"/>
                          </a:cxn>
                        </a:cxnLst>
                        <a:rect l="T15" t="T16" r="T17" b="T18"/>
                        <a:pathLst>
                          <a:path w="57" h="152">
                            <a:moveTo>
                              <a:pt x="0" y="0"/>
                            </a:moveTo>
                            <a:lnTo>
                              <a:pt x="57" y="55"/>
                            </a:lnTo>
                            <a:lnTo>
                              <a:pt x="57" y="152"/>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9261" name="Rectangle 1253"/>
                      <p:cNvSpPr>
                        <a:spLocks noChangeArrowheads="1"/>
                      </p:cNvSpPr>
                      <p:nvPr/>
                    </p:nvSpPr>
                    <p:spPr bwMode="auto">
                      <a:xfrm>
                        <a:off x="2427" y="2294"/>
                        <a:ext cx="405" cy="97"/>
                      </a:xfrm>
                      <a:prstGeom prst="rect">
                        <a:avLst/>
                      </a:prstGeom>
                      <a:solidFill>
                        <a:srgbClr val="CDE6FF"/>
                      </a:solidFill>
                      <a:ln w="4763">
                        <a:solidFill>
                          <a:schemeClr val="bg2"/>
                        </a:solidFill>
                        <a:miter lim="800000"/>
                        <a:headEnd/>
                        <a:tailEnd/>
                      </a:ln>
                    </p:spPr>
                    <p:txBody>
                      <a:bodyPr/>
                      <a:lstStyle/>
                      <a:p>
                        <a:endParaRPr lang="en-US"/>
                      </a:p>
                    </p:txBody>
                  </p:sp>
                  <p:sp>
                    <p:nvSpPr>
                      <p:cNvPr id="49262" name="Freeform 1254"/>
                      <p:cNvSpPr>
                        <a:spLocks/>
                      </p:cNvSpPr>
                      <p:nvPr/>
                    </p:nvSpPr>
                    <p:spPr bwMode="auto">
                      <a:xfrm>
                        <a:off x="2370" y="2239"/>
                        <a:ext cx="462" cy="55"/>
                      </a:xfrm>
                      <a:custGeom>
                        <a:avLst/>
                        <a:gdLst>
                          <a:gd name="T0" fmla="*/ 405 w 462"/>
                          <a:gd name="T1" fmla="*/ 0 h 55"/>
                          <a:gd name="T2" fmla="*/ 0 w 462"/>
                          <a:gd name="T3" fmla="*/ 0 h 55"/>
                          <a:gd name="T4" fmla="*/ 57 w 462"/>
                          <a:gd name="T5" fmla="*/ 55 h 55"/>
                          <a:gd name="T6" fmla="*/ 462 w 462"/>
                          <a:gd name="T7" fmla="*/ 55 h 55"/>
                          <a:gd name="T8" fmla="*/ 405 w 462"/>
                          <a:gd name="T9" fmla="*/ 0 h 55"/>
                          <a:gd name="T10" fmla="*/ 0 60000 65536"/>
                          <a:gd name="T11" fmla="*/ 0 60000 65536"/>
                          <a:gd name="T12" fmla="*/ 0 60000 65536"/>
                          <a:gd name="T13" fmla="*/ 0 60000 65536"/>
                          <a:gd name="T14" fmla="*/ 0 60000 65536"/>
                          <a:gd name="T15" fmla="*/ 0 w 462"/>
                          <a:gd name="T16" fmla="*/ 0 h 55"/>
                          <a:gd name="T17" fmla="*/ 462 w 462"/>
                          <a:gd name="T18" fmla="*/ 55 h 55"/>
                        </a:gdLst>
                        <a:ahLst/>
                        <a:cxnLst>
                          <a:cxn ang="T10">
                            <a:pos x="T0" y="T1"/>
                          </a:cxn>
                          <a:cxn ang="T11">
                            <a:pos x="T2" y="T3"/>
                          </a:cxn>
                          <a:cxn ang="T12">
                            <a:pos x="T4" y="T5"/>
                          </a:cxn>
                          <a:cxn ang="T13">
                            <a:pos x="T6" y="T7"/>
                          </a:cxn>
                          <a:cxn ang="T14">
                            <a:pos x="T8" y="T9"/>
                          </a:cxn>
                        </a:cxnLst>
                        <a:rect l="T15" t="T16" r="T17" b="T18"/>
                        <a:pathLst>
                          <a:path w="462" h="55">
                            <a:moveTo>
                              <a:pt x="405" y="0"/>
                            </a:moveTo>
                            <a:lnTo>
                              <a:pt x="0" y="0"/>
                            </a:lnTo>
                            <a:lnTo>
                              <a:pt x="57" y="55"/>
                            </a:lnTo>
                            <a:lnTo>
                              <a:pt x="462" y="55"/>
                            </a:lnTo>
                            <a:lnTo>
                              <a:pt x="405" y="0"/>
                            </a:lnTo>
                            <a:close/>
                          </a:path>
                        </a:pathLst>
                      </a:custGeom>
                      <a:solidFill>
                        <a:srgbClr val="CDE6FF"/>
                      </a:solidFill>
                      <a:ln w="4763">
                        <a:solidFill>
                          <a:schemeClr val="bg2"/>
                        </a:solidFill>
                        <a:round/>
                        <a:headEnd/>
                        <a:tailEnd/>
                      </a:ln>
                    </p:spPr>
                    <p:txBody>
                      <a:bodyPr/>
                      <a:lstStyle/>
                      <a:p>
                        <a:endParaRPr lang="en-US"/>
                      </a:p>
                    </p:txBody>
                  </p:sp>
                </p:grpSp>
                <p:grpSp>
                  <p:nvGrpSpPr>
                    <p:cNvPr id="49256" name="Group 1255"/>
                    <p:cNvGrpSpPr>
                      <a:grpSpLocks/>
                    </p:cNvGrpSpPr>
                    <p:nvPr/>
                  </p:nvGrpSpPr>
                  <p:grpSpPr bwMode="auto">
                    <a:xfrm>
                      <a:off x="2021" y="2236"/>
                      <a:ext cx="396" cy="155"/>
                      <a:chOff x="2021" y="2236"/>
                      <a:chExt cx="396" cy="155"/>
                    </a:xfrm>
                  </p:grpSpPr>
                  <p:sp>
                    <p:nvSpPr>
                      <p:cNvPr id="49257" name="Freeform 1256"/>
                      <p:cNvSpPr>
                        <a:spLocks/>
                      </p:cNvSpPr>
                      <p:nvPr/>
                    </p:nvSpPr>
                    <p:spPr bwMode="auto">
                      <a:xfrm>
                        <a:off x="2021" y="2236"/>
                        <a:ext cx="59" cy="155"/>
                      </a:xfrm>
                      <a:custGeom>
                        <a:avLst/>
                        <a:gdLst>
                          <a:gd name="T0" fmla="*/ 0 w 59"/>
                          <a:gd name="T1" fmla="*/ 0 h 155"/>
                          <a:gd name="T2" fmla="*/ 59 w 59"/>
                          <a:gd name="T3" fmla="*/ 58 h 155"/>
                          <a:gd name="T4" fmla="*/ 59 w 59"/>
                          <a:gd name="T5" fmla="*/ 155 h 155"/>
                          <a:gd name="T6" fmla="*/ 0 w 59"/>
                          <a:gd name="T7" fmla="*/ 97 h 155"/>
                          <a:gd name="T8" fmla="*/ 0 w 59"/>
                          <a:gd name="T9" fmla="*/ 0 h 155"/>
                          <a:gd name="T10" fmla="*/ 0 60000 65536"/>
                          <a:gd name="T11" fmla="*/ 0 60000 65536"/>
                          <a:gd name="T12" fmla="*/ 0 60000 65536"/>
                          <a:gd name="T13" fmla="*/ 0 60000 65536"/>
                          <a:gd name="T14" fmla="*/ 0 60000 65536"/>
                          <a:gd name="T15" fmla="*/ 0 w 59"/>
                          <a:gd name="T16" fmla="*/ 0 h 155"/>
                          <a:gd name="T17" fmla="*/ 59 w 59"/>
                          <a:gd name="T18" fmla="*/ 155 h 155"/>
                        </a:gdLst>
                        <a:ahLst/>
                        <a:cxnLst>
                          <a:cxn ang="T10">
                            <a:pos x="T0" y="T1"/>
                          </a:cxn>
                          <a:cxn ang="T11">
                            <a:pos x="T2" y="T3"/>
                          </a:cxn>
                          <a:cxn ang="T12">
                            <a:pos x="T4" y="T5"/>
                          </a:cxn>
                          <a:cxn ang="T13">
                            <a:pos x="T6" y="T7"/>
                          </a:cxn>
                          <a:cxn ang="T14">
                            <a:pos x="T8" y="T9"/>
                          </a:cxn>
                        </a:cxnLst>
                        <a:rect l="T15" t="T16" r="T17" b="T18"/>
                        <a:pathLst>
                          <a:path w="59" h="155">
                            <a:moveTo>
                              <a:pt x="0" y="0"/>
                            </a:moveTo>
                            <a:lnTo>
                              <a:pt x="59" y="58"/>
                            </a:lnTo>
                            <a:lnTo>
                              <a:pt x="59" y="155"/>
                            </a:lnTo>
                            <a:lnTo>
                              <a:pt x="0" y="97"/>
                            </a:lnTo>
                            <a:lnTo>
                              <a:pt x="0" y="0"/>
                            </a:lnTo>
                            <a:close/>
                          </a:path>
                        </a:pathLst>
                      </a:custGeom>
                      <a:solidFill>
                        <a:srgbClr val="CDE6FF"/>
                      </a:solidFill>
                      <a:ln w="4763">
                        <a:solidFill>
                          <a:schemeClr val="bg2"/>
                        </a:solidFill>
                        <a:round/>
                        <a:headEnd/>
                        <a:tailEnd/>
                      </a:ln>
                    </p:spPr>
                    <p:txBody>
                      <a:bodyPr/>
                      <a:lstStyle/>
                      <a:p>
                        <a:endParaRPr lang="en-US"/>
                      </a:p>
                    </p:txBody>
                  </p:sp>
                  <p:sp>
                    <p:nvSpPr>
                      <p:cNvPr id="49258" name="Rectangle 1257"/>
                      <p:cNvSpPr>
                        <a:spLocks noChangeArrowheads="1"/>
                      </p:cNvSpPr>
                      <p:nvPr/>
                    </p:nvSpPr>
                    <p:spPr bwMode="auto">
                      <a:xfrm>
                        <a:off x="2080" y="2294"/>
                        <a:ext cx="337" cy="97"/>
                      </a:xfrm>
                      <a:prstGeom prst="rect">
                        <a:avLst/>
                      </a:prstGeom>
                      <a:solidFill>
                        <a:srgbClr val="CDE6FF"/>
                      </a:solidFill>
                      <a:ln w="4763">
                        <a:solidFill>
                          <a:schemeClr val="bg2"/>
                        </a:solidFill>
                        <a:miter lim="800000"/>
                        <a:headEnd/>
                        <a:tailEnd/>
                      </a:ln>
                    </p:spPr>
                    <p:txBody>
                      <a:bodyPr/>
                      <a:lstStyle/>
                      <a:p>
                        <a:endParaRPr lang="en-US"/>
                      </a:p>
                    </p:txBody>
                  </p:sp>
                  <p:sp>
                    <p:nvSpPr>
                      <p:cNvPr id="49259" name="Freeform 1258"/>
                      <p:cNvSpPr>
                        <a:spLocks/>
                      </p:cNvSpPr>
                      <p:nvPr/>
                    </p:nvSpPr>
                    <p:spPr bwMode="auto">
                      <a:xfrm>
                        <a:off x="2021" y="2236"/>
                        <a:ext cx="396" cy="58"/>
                      </a:xfrm>
                      <a:custGeom>
                        <a:avLst/>
                        <a:gdLst>
                          <a:gd name="T0" fmla="*/ 336 w 396"/>
                          <a:gd name="T1" fmla="*/ 0 h 58"/>
                          <a:gd name="T2" fmla="*/ 0 w 396"/>
                          <a:gd name="T3" fmla="*/ 0 h 58"/>
                          <a:gd name="T4" fmla="*/ 59 w 396"/>
                          <a:gd name="T5" fmla="*/ 58 h 58"/>
                          <a:gd name="T6" fmla="*/ 396 w 396"/>
                          <a:gd name="T7" fmla="*/ 58 h 58"/>
                          <a:gd name="T8" fmla="*/ 336 w 396"/>
                          <a:gd name="T9" fmla="*/ 0 h 58"/>
                          <a:gd name="T10" fmla="*/ 0 60000 65536"/>
                          <a:gd name="T11" fmla="*/ 0 60000 65536"/>
                          <a:gd name="T12" fmla="*/ 0 60000 65536"/>
                          <a:gd name="T13" fmla="*/ 0 60000 65536"/>
                          <a:gd name="T14" fmla="*/ 0 60000 65536"/>
                          <a:gd name="T15" fmla="*/ 0 w 396"/>
                          <a:gd name="T16" fmla="*/ 0 h 58"/>
                          <a:gd name="T17" fmla="*/ 396 w 396"/>
                          <a:gd name="T18" fmla="*/ 58 h 58"/>
                        </a:gdLst>
                        <a:ahLst/>
                        <a:cxnLst>
                          <a:cxn ang="T10">
                            <a:pos x="T0" y="T1"/>
                          </a:cxn>
                          <a:cxn ang="T11">
                            <a:pos x="T2" y="T3"/>
                          </a:cxn>
                          <a:cxn ang="T12">
                            <a:pos x="T4" y="T5"/>
                          </a:cxn>
                          <a:cxn ang="T13">
                            <a:pos x="T6" y="T7"/>
                          </a:cxn>
                          <a:cxn ang="T14">
                            <a:pos x="T8" y="T9"/>
                          </a:cxn>
                        </a:cxnLst>
                        <a:rect l="T15" t="T16" r="T17" b="T18"/>
                        <a:pathLst>
                          <a:path w="396" h="58">
                            <a:moveTo>
                              <a:pt x="336" y="0"/>
                            </a:moveTo>
                            <a:lnTo>
                              <a:pt x="0" y="0"/>
                            </a:lnTo>
                            <a:lnTo>
                              <a:pt x="59" y="58"/>
                            </a:lnTo>
                            <a:lnTo>
                              <a:pt x="396" y="58"/>
                            </a:lnTo>
                            <a:lnTo>
                              <a:pt x="336" y="0"/>
                            </a:lnTo>
                            <a:close/>
                          </a:path>
                        </a:pathLst>
                      </a:custGeom>
                      <a:solidFill>
                        <a:srgbClr val="CDE6FF"/>
                      </a:solidFill>
                      <a:ln w="4763">
                        <a:solidFill>
                          <a:schemeClr val="bg2"/>
                        </a:solidFill>
                        <a:round/>
                        <a:headEnd/>
                        <a:tailEnd/>
                      </a:ln>
                    </p:spPr>
                    <p:txBody>
                      <a:bodyPr/>
                      <a:lstStyle/>
                      <a:p>
                        <a:endParaRPr lang="en-US"/>
                      </a:p>
                    </p:txBody>
                  </p:sp>
                </p:grpSp>
              </p:grpSp>
              <p:sp>
                <p:nvSpPr>
                  <p:cNvPr id="49206" name="Line 1259"/>
                  <p:cNvSpPr>
                    <a:spLocks noChangeShapeType="1"/>
                  </p:cNvSpPr>
                  <p:nvPr/>
                </p:nvSpPr>
                <p:spPr bwMode="auto">
                  <a:xfrm flipV="1">
                    <a:off x="1829" y="1959"/>
                    <a:ext cx="700" cy="81"/>
                  </a:xfrm>
                  <a:prstGeom prst="line">
                    <a:avLst/>
                  </a:prstGeom>
                  <a:noFill/>
                  <a:ln w="3175">
                    <a:solidFill>
                      <a:schemeClr val="bg2"/>
                    </a:solidFill>
                    <a:round/>
                    <a:headEnd/>
                    <a:tailEnd/>
                  </a:ln>
                </p:spPr>
                <p:txBody>
                  <a:bodyPr/>
                  <a:lstStyle/>
                  <a:p>
                    <a:endParaRPr lang="en-US"/>
                  </a:p>
                </p:txBody>
              </p:sp>
              <p:sp>
                <p:nvSpPr>
                  <p:cNvPr id="49207" name="Line 1260"/>
                  <p:cNvSpPr>
                    <a:spLocks noChangeShapeType="1"/>
                  </p:cNvSpPr>
                  <p:nvPr/>
                </p:nvSpPr>
                <p:spPr bwMode="auto">
                  <a:xfrm flipH="1" flipV="1">
                    <a:off x="1752" y="1962"/>
                    <a:ext cx="861" cy="78"/>
                  </a:xfrm>
                  <a:prstGeom prst="line">
                    <a:avLst/>
                  </a:prstGeom>
                  <a:noFill/>
                  <a:ln w="3175">
                    <a:solidFill>
                      <a:schemeClr val="bg2"/>
                    </a:solidFill>
                    <a:round/>
                    <a:headEnd/>
                    <a:tailEnd/>
                  </a:ln>
                </p:spPr>
                <p:txBody>
                  <a:bodyPr/>
                  <a:lstStyle/>
                  <a:p>
                    <a:endParaRPr lang="en-US"/>
                  </a:p>
                </p:txBody>
              </p:sp>
              <p:sp>
                <p:nvSpPr>
                  <p:cNvPr id="49208" name="Oval 1261"/>
                  <p:cNvSpPr>
                    <a:spLocks noChangeArrowheads="1"/>
                  </p:cNvSpPr>
                  <p:nvPr/>
                </p:nvSpPr>
                <p:spPr bwMode="auto">
                  <a:xfrm>
                    <a:off x="2114" y="1981"/>
                    <a:ext cx="127" cy="38"/>
                  </a:xfrm>
                  <a:prstGeom prst="ellipse">
                    <a:avLst/>
                  </a:prstGeom>
                  <a:solidFill>
                    <a:srgbClr val="CDE6FF"/>
                  </a:solidFill>
                  <a:ln w="3175">
                    <a:solidFill>
                      <a:schemeClr val="bg2"/>
                    </a:solidFill>
                    <a:round/>
                    <a:headEnd/>
                    <a:tailEnd/>
                  </a:ln>
                </p:spPr>
                <p:txBody>
                  <a:bodyPr/>
                  <a:lstStyle/>
                  <a:p>
                    <a:endParaRPr lang="en-US"/>
                  </a:p>
                </p:txBody>
              </p:sp>
              <p:sp>
                <p:nvSpPr>
                  <p:cNvPr id="49209" name="Line 1262"/>
                  <p:cNvSpPr>
                    <a:spLocks noChangeShapeType="1"/>
                  </p:cNvSpPr>
                  <p:nvPr/>
                </p:nvSpPr>
                <p:spPr bwMode="auto">
                  <a:xfrm>
                    <a:off x="2608" y="2002"/>
                    <a:ext cx="311" cy="1"/>
                  </a:xfrm>
                  <a:prstGeom prst="line">
                    <a:avLst/>
                  </a:prstGeom>
                  <a:noFill/>
                  <a:ln w="3175">
                    <a:solidFill>
                      <a:schemeClr val="bg2"/>
                    </a:solidFill>
                    <a:round/>
                    <a:headEnd/>
                    <a:tailEnd/>
                  </a:ln>
                </p:spPr>
                <p:txBody>
                  <a:bodyPr/>
                  <a:lstStyle/>
                  <a:p>
                    <a:endParaRPr lang="en-US"/>
                  </a:p>
                </p:txBody>
              </p:sp>
              <p:sp>
                <p:nvSpPr>
                  <p:cNvPr id="49210" name="Line 1263"/>
                  <p:cNvSpPr>
                    <a:spLocks noChangeShapeType="1"/>
                  </p:cNvSpPr>
                  <p:nvPr/>
                </p:nvSpPr>
                <p:spPr bwMode="auto">
                  <a:xfrm flipH="1" flipV="1">
                    <a:off x="2717" y="1959"/>
                    <a:ext cx="81" cy="82"/>
                  </a:xfrm>
                  <a:prstGeom prst="line">
                    <a:avLst/>
                  </a:prstGeom>
                  <a:noFill/>
                  <a:ln w="3175">
                    <a:solidFill>
                      <a:schemeClr val="bg2"/>
                    </a:solidFill>
                    <a:round/>
                    <a:headEnd/>
                    <a:tailEnd/>
                  </a:ln>
                </p:spPr>
                <p:txBody>
                  <a:bodyPr/>
                  <a:lstStyle/>
                  <a:p>
                    <a:endParaRPr lang="en-US"/>
                  </a:p>
                </p:txBody>
              </p:sp>
              <p:sp>
                <p:nvSpPr>
                  <p:cNvPr id="49211" name="Line 1264"/>
                  <p:cNvSpPr>
                    <a:spLocks noChangeShapeType="1"/>
                  </p:cNvSpPr>
                  <p:nvPr/>
                </p:nvSpPr>
                <p:spPr bwMode="auto">
                  <a:xfrm>
                    <a:off x="2801" y="2041"/>
                    <a:ext cx="1" cy="97"/>
                  </a:xfrm>
                  <a:prstGeom prst="line">
                    <a:avLst/>
                  </a:prstGeom>
                  <a:noFill/>
                  <a:ln w="3175">
                    <a:solidFill>
                      <a:schemeClr val="bg2"/>
                    </a:solidFill>
                    <a:round/>
                    <a:headEnd/>
                    <a:tailEnd/>
                  </a:ln>
                </p:spPr>
                <p:txBody>
                  <a:bodyPr/>
                  <a:lstStyle/>
                  <a:p>
                    <a:endParaRPr lang="en-US"/>
                  </a:p>
                </p:txBody>
              </p:sp>
              <p:sp>
                <p:nvSpPr>
                  <p:cNvPr id="49212" name="Line 1265"/>
                  <p:cNvSpPr>
                    <a:spLocks noChangeShapeType="1"/>
                  </p:cNvSpPr>
                  <p:nvPr/>
                </p:nvSpPr>
                <p:spPr bwMode="auto">
                  <a:xfrm flipV="1">
                    <a:off x="1897" y="2108"/>
                    <a:ext cx="1" cy="94"/>
                  </a:xfrm>
                  <a:prstGeom prst="line">
                    <a:avLst/>
                  </a:prstGeom>
                  <a:noFill/>
                  <a:ln w="3175">
                    <a:solidFill>
                      <a:schemeClr val="bg2"/>
                    </a:solidFill>
                    <a:round/>
                    <a:headEnd/>
                    <a:tailEnd/>
                  </a:ln>
                </p:spPr>
                <p:txBody>
                  <a:bodyPr/>
                  <a:lstStyle/>
                  <a:p>
                    <a:endParaRPr lang="en-US"/>
                  </a:p>
                </p:txBody>
              </p:sp>
              <p:sp>
                <p:nvSpPr>
                  <p:cNvPr id="49213" name="Line 1266"/>
                  <p:cNvSpPr>
                    <a:spLocks noChangeShapeType="1"/>
                  </p:cNvSpPr>
                  <p:nvPr/>
                </p:nvSpPr>
                <p:spPr bwMode="auto">
                  <a:xfrm flipV="1">
                    <a:off x="1956" y="2168"/>
                    <a:ext cx="1" cy="93"/>
                  </a:xfrm>
                  <a:prstGeom prst="line">
                    <a:avLst/>
                  </a:prstGeom>
                  <a:noFill/>
                  <a:ln w="3175">
                    <a:solidFill>
                      <a:schemeClr val="bg2"/>
                    </a:solidFill>
                    <a:round/>
                    <a:headEnd/>
                    <a:tailEnd/>
                  </a:ln>
                </p:spPr>
                <p:txBody>
                  <a:bodyPr/>
                  <a:lstStyle/>
                  <a:p>
                    <a:endParaRPr lang="en-US"/>
                  </a:p>
                </p:txBody>
              </p:sp>
              <p:sp>
                <p:nvSpPr>
                  <p:cNvPr id="49214" name="Line 1267"/>
                  <p:cNvSpPr>
                    <a:spLocks noChangeShapeType="1"/>
                  </p:cNvSpPr>
                  <p:nvPr/>
                </p:nvSpPr>
                <p:spPr bwMode="auto">
                  <a:xfrm>
                    <a:off x="1897" y="2108"/>
                    <a:ext cx="96" cy="1"/>
                  </a:xfrm>
                  <a:prstGeom prst="line">
                    <a:avLst/>
                  </a:prstGeom>
                  <a:noFill/>
                  <a:ln w="3175">
                    <a:solidFill>
                      <a:schemeClr val="bg2"/>
                    </a:solidFill>
                    <a:round/>
                    <a:headEnd/>
                    <a:tailEnd/>
                  </a:ln>
                </p:spPr>
                <p:txBody>
                  <a:bodyPr/>
                  <a:lstStyle/>
                  <a:p>
                    <a:endParaRPr lang="en-US"/>
                  </a:p>
                </p:txBody>
              </p:sp>
              <p:sp>
                <p:nvSpPr>
                  <p:cNvPr id="49215" name="Line 1268"/>
                  <p:cNvSpPr>
                    <a:spLocks noChangeShapeType="1"/>
                  </p:cNvSpPr>
                  <p:nvPr/>
                </p:nvSpPr>
                <p:spPr bwMode="auto">
                  <a:xfrm>
                    <a:off x="1956" y="2168"/>
                    <a:ext cx="100" cy="1"/>
                  </a:xfrm>
                  <a:prstGeom prst="line">
                    <a:avLst/>
                  </a:prstGeom>
                  <a:noFill/>
                  <a:ln w="3175">
                    <a:solidFill>
                      <a:schemeClr val="bg2"/>
                    </a:solidFill>
                    <a:round/>
                    <a:headEnd/>
                    <a:tailEnd/>
                  </a:ln>
                </p:spPr>
                <p:txBody>
                  <a:bodyPr/>
                  <a:lstStyle/>
                  <a:p>
                    <a:endParaRPr lang="en-US"/>
                  </a:p>
                </p:txBody>
              </p:sp>
              <p:sp>
                <p:nvSpPr>
                  <p:cNvPr id="49216" name="Freeform 1269"/>
                  <p:cNvSpPr>
                    <a:spLocks/>
                  </p:cNvSpPr>
                  <p:nvPr/>
                </p:nvSpPr>
                <p:spPr bwMode="auto">
                  <a:xfrm>
                    <a:off x="2359" y="2134"/>
                    <a:ext cx="100" cy="92"/>
                  </a:xfrm>
                  <a:custGeom>
                    <a:avLst/>
                    <a:gdLst>
                      <a:gd name="T0" fmla="*/ 0 w 100"/>
                      <a:gd name="T1" fmla="*/ 92 h 92"/>
                      <a:gd name="T2" fmla="*/ 0 w 100"/>
                      <a:gd name="T3" fmla="*/ 0 h 92"/>
                      <a:gd name="T4" fmla="*/ 100 w 100"/>
                      <a:gd name="T5" fmla="*/ 0 h 92"/>
                      <a:gd name="T6" fmla="*/ 0 60000 65536"/>
                      <a:gd name="T7" fmla="*/ 0 60000 65536"/>
                      <a:gd name="T8" fmla="*/ 0 60000 65536"/>
                      <a:gd name="T9" fmla="*/ 0 w 100"/>
                      <a:gd name="T10" fmla="*/ 0 h 92"/>
                      <a:gd name="T11" fmla="*/ 100 w 100"/>
                      <a:gd name="T12" fmla="*/ 92 h 92"/>
                    </a:gdLst>
                    <a:ahLst/>
                    <a:cxnLst>
                      <a:cxn ang="T6">
                        <a:pos x="T0" y="T1"/>
                      </a:cxn>
                      <a:cxn ang="T7">
                        <a:pos x="T2" y="T3"/>
                      </a:cxn>
                      <a:cxn ang="T8">
                        <a:pos x="T4" y="T5"/>
                      </a:cxn>
                    </a:cxnLst>
                    <a:rect l="T9" t="T10" r="T11" b="T12"/>
                    <a:pathLst>
                      <a:path w="100" h="92">
                        <a:moveTo>
                          <a:pt x="0" y="92"/>
                        </a:moveTo>
                        <a:lnTo>
                          <a:pt x="0" y="0"/>
                        </a:lnTo>
                        <a:lnTo>
                          <a:pt x="100" y="0"/>
                        </a:lnTo>
                      </a:path>
                    </a:pathLst>
                  </a:custGeom>
                  <a:noFill/>
                  <a:ln w="3175">
                    <a:solidFill>
                      <a:schemeClr val="bg2"/>
                    </a:solidFill>
                    <a:round/>
                    <a:headEnd/>
                    <a:tailEnd/>
                  </a:ln>
                </p:spPr>
                <p:txBody>
                  <a:bodyPr/>
                  <a:lstStyle/>
                  <a:p>
                    <a:endParaRPr lang="en-US"/>
                  </a:p>
                </p:txBody>
              </p:sp>
              <p:sp>
                <p:nvSpPr>
                  <p:cNvPr id="49217" name="Line 1270"/>
                  <p:cNvSpPr>
                    <a:spLocks noChangeShapeType="1"/>
                  </p:cNvSpPr>
                  <p:nvPr/>
                </p:nvSpPr>
                <p:spPr bwMode="auto">
                  <a:xfrm flipV="1">
                    <a:off x="2150" y="2295"/>
                    <a:ext cx="1" cy="94"/>
                  </a:xfrm>
                  <a:prstGeom prst="line">
                    <a:avLst/>
                  </a:prstGeom>
                  <a:noFill/>
                  <a:ln w="4763">
                    <a:solidFill>
                      <a:schemeClr val="bg2"/>
                    </a:solidFill>
                    <a:round/>
                    <a:headEnd/>
                    <a:tailEnd/>
                  </a:ln>
                </p:spPr>
                <p:txBody>
                  <a:bodyPr/>
                  <a:lstStyle/>
                  <a:p>
                    <a:endParaRPr lang="en-US"/>
                  </a:p>
                </p:txBody>
              </p:sp>
              <p:sp>
                <p:nvSpPr>
                  <p:cNvPr id="49218" name="Line 1271"/>
                  <p:cNvSpPr>
                    <a:spLocks noChangeShapeType="1"/>
                  </p:cNvSpPr>
                  <p:nvPr/>
                </p:nvSpPr>
                <p:spPr bwMode="auto">
                  <a:xfrm flipV="1">
                    <a:off x="2341" y="2295"/>
                    <a:ext cx="1" cy="94"/>
                  </a:xfrm>
                  <a:prstGeom prst="line">
                    <a:avLst/>
                  </a:prstGeom>
                  <a:noFill/>
                  <a:ln w="4763">
                    <a:solidFill>
                      <a:schemeClr val="bg2"/>
                    </a:solidFill>
                    <a:round/>
                    <a:headEnd/>
                    <a:tailEnd/>
                  </a:ln>
                </p:spPr>
                <p:txBody>
                  <a:bodyPr/>
                  <a:lstStyle/>
                  <a:p>
                    <a:endParaRPr lang="en-US"/>
                  </a:p>
                </p:txBody>
              </p:sp>
              <p:sp>
                <p:nvSpPr>
                  <p:cNvPr id="49219" name="Line 1272"/>
                  <p:cNvSpPr>
                    <a:spLocks noChangeShapeType="1"/>
                  </p:cNvSpPr>
                  <p:nvPr/>
                </p:nvSpPr>
                <p:spPr bwMode="auto">
                  <a:xfrm flipV="1">
                    <a:off x="2150" y="2239"/>
                    <a:ext cx="60" cy="56"/>
                  </a:xfrm>
                  <a:prstGeom prst="line">
                    <a:avLst/>
                  </a:prstGeom>
                  <a:noFill/>
                  <a:ln w="4763">
                    <a:solidFill>
                      <a:schemeClr val="bg2"/>
                    </a:solidFill>
                    <a:round/>
                    <a:headEnd/>
                    <a:tailEnd/>
                  </a:ln>
                </p:spPr>
                <p:txBody>
                  <a:bodyPr/>
                  <a:lstStyle/>
                  <a:p>
                    <a:endParaRPr lang="en-US"/>
                  </a:p>
                </p:txBody>
              </p:sp>
              <p:sp>
                <p:nvSpPr>
                  <p:cNvPr id="49220" name="Line 1273"/>
                  <p:cNvSpPr>
                    <a:spLocks noChangeShapeType="1"/>
                  </p:cNvSpPr>
                  <p:nvPr/>
                </p:nvSpPr>
                <p:spPr bwMode="auto">
                  <a:xfrm flipH="1" flipV="1">
                    <a:off x="2208" y="2239"/>
                    <a:ext cx="133" cy="56"/>
                  </a:xfrm>
                  <a:prstGeom prst="line">
                    <a:avLst/>
                  </a:prstGeom>
                  <a:noFill/>
                  <a:ln w="4763">
                    <a:solidFill>
                      <a:schemeClr val="bg2"/>
                    </a:solidFill>
                    <a:round/>
                    <a:headEnd/>
                    <a:tailEnd/>
                  </a:ln>
                </p:spPr>
                <p:txBody>
                  <a:bodyPr/>
                  <a:lstStyle/>
                  <a:p>
                    <a:endParaRPr lang="en-US"/>
                  </a:p>
                </p:txBody>
              </p:sp>
              <p:sp>
                <p:nvSpPr>
                  <p:cNvPr id="49221" name="Line 1274"/>
                  <p:cNvSpPr>
                    <a:spLocks noChangeShapeType="1"/>
                  </p:cNvSpPr>
                  <p:nvPr/>
                </p:nvSpPr>
                <p:spPr bwMode="auto">
                  <a:xfrm flipV="1">
                    <a:off x="2539" y="2295"/>
                    <a:ext cx="1" cy="94"/>
                  </a:xfrm>
                  <a:prstGeom prst="line">
                    <a:avLst/>
                  </a:prstGeom>
                  <a:noFill/>
                  <a:ln w="4763">
                    <a:solidFill>
                      <a:schemeClr val="bg2"/>
                    </a:solidFill>
                    <a:round/>
                    <a:headEnd/>
                    <a:tailEnd/>
                  </a:ln>
                </p:spPr>
                <p:txBody>
                  <a:bodyPr/>
                  <a:lstStyle/>
                  <a:p>
                    <a:endParaRPr lang="en-US"/>
                  </a:p>
                </p:txBody>
              </p:sp>
              <p:sp>
                <p:nvSpPr>
                  <p:cNvPr id="49222" name="Line 1275"/>
                  <p:cNvSpPr>
                    <a:spLocks noChangeShapeType="1"/>
                  </p:cNvSpPr>
                  <p:nvPr/>
                </p:nvSpPr>
                <p:spPr bwMode="auto">
                  <a:xfrm flipV="1">
                    <a:off x="2720" y="2295"/>
                    <a:ext cx="1" cy="94"/>
                  </a:xfrm>
                  <a:prstGeom prst="line">
                    <a:avLst/>
                  </a:prstGeom>
                  <a:noFill/>
                  <a:ln w="4763">
                    <a:solidFill>
                      <a:schemeClr val="bg2"/>
                    </a:solidFill>
                    <a:round/>
                    <a:headEnd/>
                    <a:tailEnd/>
                  </a:ln>
                </p:spPr>
                <p:txBody>
                  <a:bodyPr/>
                  <a:lstStyle/>
                  <a:p>
                    <a:endParaRPr lang="en-US"/>
                  </a:p>
                </p:txBody>
              </p:sp>
              <p:sp>
                <p:nvSpPr>
                  <p:cNvPr id="49223" name="Line 1276"/>
                  <p:cNvSpPr>
                    <a:spLocks noChangeShapeType="1"/>
                  </p:cNvSpPr>
                  <p:nvPr/>
                </p:nvSpPr>
                <p:spPr bwMode="auto">
                  <a:xfrm flipV="1">
                    <a:off x="2846" y="2211"/>
                    <a:ext cx="135" cy="84"/>
                  </a:xfrm>
                  <a:prstGeom prst="line">
                    <a:avLst/>
                  </a:prstGeom>
                  <a:noFill/>
                  <a:ln w="4763">
                    <a:solidFill>
                      <a:schemeClr val="bg2"/>
                    </a:solidFill>
                    <a:round/>
                    <a:headEnd/>
                    <a:tailEnd/>
                  </a:ln>
                </p:spPr>
                <p:txBody>
                  <a:bodyPr/>
                  <a:lstStyle/>
                  <a:p>
                    <a:endParaRPr lang="en-US"/>
                  </a:p>
                </p:txBody>
              </p:sp>
              <p:sp>
                <p:nvSpPr>
                  <p:cNvPr id="49224" name="Line 1277"/>
                  <p:cNvSpPr>
                    <a:spLocks noChangeShapeType="1"/>
                  </p:cNvSpPr>
                  <p:nvPr/>
                </p:nvSpPr>
                <p:spPr bwMode="auto">
                  <a:xfrm flipV="1">
                    <a:off x="3183" y="2295"/>
                    <a:ext cx="1" cy="94"/>
                  </a:xfrm>
                  <a:prstGeom prst="line">
                    <a:avLst/>
                  </a:prstGeom>
                  <a:noFill/>
                  <a:ln w="4763">
                    <a:solidFill>
                      <a:schemeClr val="bg2"/>
                    </a:solidFill>
                    <a:round/>
                    <a:headEnd/>
                    <a:tailEnd/>
                  </a:ln>
                </p:spPr>
                <p:txBody>
                  <a:bodyPr/>
                  <a:lstStyle/>
                  <a:p>
                    <a:endParaRPr lang="en-US"/>
                  </a:p>
                </p:txBody>
              </p:sp>
              <p:sp>
                <p:nvSpPr>
                  <p:cNvPr id="49225" name="Line 1278"/>
                  <p:cNvSpPr>
                    <a:spLocks noChangeShapeType="1"/>
                  </p:cNvSpPr>
                  <p:nvPr/>
                </p:nvSpPr>
                <p:spPr bwMode="auto">
                  <a:xfrm flipV="1">
                    <a:off x="3367" y="2295"/>
                    <a:ext cx="1" cy="94"/>
                  </a:xfrm>
                  <a:prstGeom prst="line">
                    <a:avLst/>
                  </a:prstGeom>
                  <a:noFill/>
                  <a:ln w="4763">
                    <a:solidFill>
                      <a:schemeClr val="bg2"/>
                    </a:solidFill>
                    <a:round/>
                    <a:headEnd/>
                    <a:tailEnd/>
                  </a:ln>
                </p:spPr>
                <p:txBody>
                  <a:bodyPr/>
                  <a:lstStyle/>
                  <a:p>
                    <a:endParaRPr lang="en-US"/>
                  </a:p>
                </p:txBody>
              </p:sp>
              <p:sp>
                <p:nvSpPr>
                  <p:cNvPr id="49226" name="Line 1279"/>
                  <p:cNvSpPr>
                    <a:spLocks noChangeShapeType="1"/>
                  </p:cNvSpPr>
                  <p:nvPr/>
                </p:nvSpPr>
                <p:spPr bwMode="auto">
                  <a:xfrm flipV="1">
                    <a:off x="3524" y="2295"/>
                    <a:ext cx="1" cy="94"/>
                  </a:xfrm>
                  <a:prstGeom prst="line">
                    <a:avLst/>
                  </a:prstGeom>
                  <a:noFill/>
                  <a:ln w="4763">
                    <a:solidFill>
                      <a:schemeClr val="bg2"/>
                    </a:solidFill>
                    <a:round/>
                    <a:headEnd/>
                    <a:tailEnd/>
                  </a:ln>
                </p:spPr>
                <p:txBody>
                  <a:bodyPr/>
                  <a:lstStyle/>
                  <a:p>
                    <a:endParaRPr lang="en-US"/>
                  </a:p>
                </p:txBody>
              </p:sp>
              <p:sp>
                <p:nvSpPr>
                  <p:cNvPr id="49227" name="Line 1280"/>
                  <p:cNvSpPr>
                    <a:spLocks noChangeShapeType="1"/>
                  </p:cNvSpPr>
                  <p:nvPr/>
                </p:nvSpPr>
                <p:spPr bwMode="auto">
                  <a:xfrm flipV="1">
                    <a:off x="3681" y="2295"/>
                    <a:ext cx="1" cy="94"/>
                  </a:xfrm>
                  <a:prstGeom prst="line">
                    <a:avLst/>
                  </a:prstGeom>
                  <a:noFill/>
                  <a:ln w="4763">
                    <a:solidFill>
                      <a:schemeClr val="bg2"/>
                    </a:solidFill>
                    <a:round/>
                    <a:headEnd/>
                    <a:tailEnd/>
                  </a:ln>
                </p:spPr>
                <p:txBody>
                  <a:bodyPr/>
                  <a:lstStyle/>
                  <a:p>
                    <a:endParaRPr lang="en-US"/>
                  </a:p>
                </p:txBody>
              </p:sp>
              <p:sp>
                <p:nvSpPr>
                  <p:cNvPr id="49228" name="Line 1281"/>
                  <p:cNvSpPr>
                    <a:spLocks noChangeShapeType="1"/>
                  </p:cNvSpPr>
                  <p:nvPr/>
                </p:nvSpPr>
                <p:spPr bwMode="auto">
                  <a:xfrm>
                    <a:off x="2560" y="2142"/>
                    <a:ext cx="1" cy="82"/>
                  </a:xfrm>
                  <a:prstGeom prst="line">
                    <a:avLst/>
                  </a:prstGeom>
                  <a:noFill/>
                  <a:ln w="4763">
                    <a:solidFill>
                      <a:schemeClr val="bg2"/>
                    </a:solidFill>
                    <a:round/>
                    <a:headEnd/>
                    <a:tailEnd/>
                  </a:ln>
                </p:spPr>
                <p:txBody>
                  <a:bodyPr/>
                  <a:lstStyle/>
                  <a:p>
                    <a:endParaRPr lang="en-US"/>
                  </a:p>
                </p:txBody>
              </p:sp>
              <p:sp>
                <p:nvSpPr>
                  <p:cNvPr id="49229" name="Line 1282"/>
                  <p:cNvSpPr>
                    <a:spLocks noChangeShapeType="1"/>
                  </p:cNvSpPr>
                  <p:nvPr/>
                </p:nvSpPr>
                <p:spPr bwMode="auto">
                  <a:xfrm flipV="1">
                    <a:off x="2560" y="2065"/>
                    <a:ext cx="27" cy="77"/>
                  </a:xfrm>
                  <a:prstGeom prst="line">
                    <a:avLst/>
                  </a:prstGeom>
                  <a:noFill/>
                  <a:ln w="4763">
                    <a:solidFill>
                      <a:schemeClr val="bg2"/>
                    </a:solidFill>
                    <a:round/>
                    <a:headEnd/>
                    <a:tailEnd/>
                  </a:ln>
                </p:spPr>
                <p:txBody>
                  <a:bodyPr/>
                  <a:lstStyle/>
                  <a:p>
                    <a:endParaRPr lang="en-US"/>
                  </a:p>
                </p:txBody>
              </p:sp>
              <p:sp>
                <p:nvSpPr>
                  <p:cNvPr id="49230" name="Line 1283"/>
                  <p:cNvSpPr>
                    <a:spLocks noChangeShapeType="1"/>
                  </p:cNvSpPr>
                  <p:nvPr/>
                </p:nvSpPr>
                <p:spPr bwMode="auto">
                  <a:xfrm flipH="1" flipV="1">
                    <a:off x="2564" y="2137"/>
                    <a:ext cx="169" cy="74"/>
                  </a:xfrm>
                  <a:prstGeom prst="line">
                    <a:avLst/>
                  </a:prstGeom>
                  <a:noFill/>
                  <a:ln w="4763">
                    <a:solidFill>
                      <a:schemeClr val="bg2"/>
                    </a:solidFill>
                    <a:round/>
                    <a:headEnd/>
                    <a:tailEnd/>
                  </a:ln>
                </p:spPr>
                <p:txBody>
                  <a:bodyPr/>
                  <a:lstStyle/>
                  <a:p>
                    <a:endParaRPr lang="en-US"/>
                  </a:p>
                </p:txBody>
              </p:sp>
              <p:sp>
                <p:nvSpPr>
                  <p:cNvPr id="49231" name="Line 1284"/>
                  <p:cNvSpPr>
                    <a:spLocks noChangeShapeType="1"/>
                  </p:cNvSpPr>
                  <p:nvPr/>
                </p:nvSpPr>
                <p:spPr bwMode="auto">
                  <a:xfrm flipH="1" flipV="1">
                    <a:off x="2378" y="2239"/>
                    <a:ext cx="161" cy="56"/>
                  </a:xfrm>
                  <a:prstGeom prst="line">
                    <a:avLst/>
                  </a:prstGeom>
                  <a:noFill/>
                  <a:ln w="4763">
                    <a:solidFill>
                      <a:schemeClr val="bg2"/>
                    </a:solidFill>
                    <a:round/>
                    <a:headEnd/>
                    <a:tailEnd/>
                  </a:ln>
                </p:spPr>
                <p:txBody>
                  <a:bodyPr/>
                  <a:lstStyle/>
                  <a:p>
                    <a:endParaRPr lang="en-US"/>
                  </a:p>
                </p:txBody>
              </p:sp>
              <p:sp>
                <p:nvSpPr>
                  <p:cNvPr id="49232" name="Line 1285"/>
                  <p:cNvSpPr>
                    <a:spLocks noChangeShapeType="1"/>
                  </p:cNvSpPr>
                  <p:nvPr/>
                </p:nvSpPr>
                <p:spPr bwMode="auto">
                  <a:xfrm flipV="1">
                    <a:off x="2720" y="2237"/>
                    <a:ext cx="53" cy="58"/>
                  </a:xfrm>
                  <a:prstGeom prst="line">
                    <a:avLst/>
                  </a:prstGeom>
                  <a:noFill/>
                  <a:ln w="4763">
                    <a:solidFill>
                      <a:schemeClr val="bg2"/>
                    </a:solidFill>
                    <a:round/>
                    <a:headEnd/>
                    <a:tailEnd/>
                  </a:ln>
                </p:spPr>
                <p:txBody>
                  <a:bodyPr/>
                  <a:lstStyle/>
                  <a:p>
                    <a:endParaRPr lang="en-US"/>
                  </a:p>
                </p:txBody>
              </p:sp>
              <p:sp>
                <p:nvSpPr>
                  <p:cNvPr id="49233" name="Freeform 1286"/>
                  <p:cNvSpPr>
                    <a:spLocks/>
                  </p:cNvSpPr>
                  <p:nvPr/>
                </p:nvSpPr>
                <p:spPr bwMode="auto">
                  <a:xfrm>
                    <a:off x="2574" y="2244"/>
                    <a:ext cx="52" cy="145"/>
                  </a:xfrm>
                  <a:custGeom>
                    <a:avLst/>
                    <a:gdLst>
                      <a:gd name="T0" fmla="*/ 52 w 52"/>
                      <a:gd name="T1" fmla="*/ 145 h 145"/>
                      <a:gd name="T2" fmla="*/ 52 w 52"/>
                      <a:gd name="T3" fmla="*/ 51 h 145"/>
                      <a:gd name="T4" fmla="*/ 0 w 52"/>
                      <a:gd name="T5" fmla="*/ 0 h 145"/>
                      <a:gd name="T6" fmla="*/ 0 60000 65536"/>
                      <a:gd name="T7" fmla="*/ 0 60000 65536"/>
                      <a:gd name="T8" fmla="*/ 0 60000 65536"/>
                      <a:gd name="T9" fmla="*/ 0 w 52"/>
                      <a:gd name="T10" fmla="*/ 0 h 145"/>
                      <a:gd name="T11" fmla="*/ 52 w 52"/>
                      <a:gd name="T12" fmla="*/ 145 h 145"/>
                    </a:gdLst>
                    <a:ahLst/>
                    <a:cxnLst>
                      <a:cxn ang="T6">
                        <a:pos x="T0" y="T1"/>
                      </a:cxn>
                      <a:cxn ang="T7">
                        <a:pos x="T2" y="T3"/>
                      </a:cxn>
                      <a:cxn ang="T8">
                        <a:pos x="T4" y="T5"/>
                      </a:cxn>
                    </a:cxnLst>
                    <a:rect l="T9" t="T10" r="T11" b="T12"/>
                    <a:pathLst>
                      <a:path w="52" h="145">
                        <a:moveTo>
                          <a:pt x="52" y="145"/>
                        </a:moveTo>
                        <a:lnTo>
                          <a:pt x="52" y="51"/>
                        </a:lnTo>
                        <a:lnTo>
                          <a:pt x="0" y="0"/>
                        </a:lnTo>
                      </a:path>
                    </a:pathLst>
                  </a:custGeom>
                  <a:noFill/>
                  <a:ln w="4763">
                    <a:solidFill>
                      <a:schemeClr val="bg2"/>
                    </a:solidFill>
                    <a:round/>
                    <a:headEnd/>
                    <a:tailEnd/>
                  </a:ln>
                </p:spPr>
                <p:txBody>
                  <a:bodyPr/>
                  <a:lstStyle/>
                  <a:p>
                    <a:endParaRPr lang="en-US"/>
                  </a:p>
                </p:txBody>
              </p:sp>
              <p:sp>
                <p:nvSpPr>
                  <p:cNvPr id="49234" name="Line 1287"/>
                  <p:cNvSpPr>
                    <a:spLocks noChangeShapeType="1"/>
                  </p:cNvSpPr>
                  <p:nvPr/>
                </p:nvSpPr>
                <p:spPr bwMode="auto">
                  <a:xfrm flipH="1" flipV="1">
                    <a:off x="2772" y="2213"/>
                    <a:ext cx="291" cy="82"/>
                  </a:xfrm>
                  <a:prstGeom prst="line">
                    <a:avLst/>
                  </a:prstGeom>
                  <a:noFill/>
                  <a:ln w="4763">
                    <a:solidFill>
                      <a:schemeClr val="bg2"/>
                    </a:solidFill>
                    <a:round/>
                    <a:headEnd/>
                    <a:tailEnd/>
                  </a:ln>
                </p:spPr>
                <p:txBody>
                  <a:bodyPr/>
                  <a:lstStyle/>
                  <a:p>
                    <a:endParaRPr lang="en-US"/>
                  </a:p>
                </p:txBody>
              </p:sp>
              <p:sp>
                <p:nvSpPr>
                  <p:cNvPr id="49235" name="Freeform 1288"/>
                  <p:cNvSpPr>
                    <a:spLocks/>
                  </p:cNvSpPr>
                  <p:nvPr/>
                </p:nvSpPr>
                <p:spPr bwMode="auto">
                  <a:xfrm>
                    <a:off x="2879" y="2231"/>
                    <a:ext cx="69" cy="40"/>
                  </a:xfrm>
                  <a:custGeom>
                    <a:avLst/>
                    <a:gdLst>
                      <a:gd name="T0" fmla="*/ 69 w 69"/>
                      <a:gd name="T1" fmla="*/ 24 h 40"/>
                      <a:gd name="T2" fmla="*/ 69 w 69"/>
                      <a:gd name="T3" fmla="*/ 27 h 40"/>
                      <a:gd name="T4" fmla="*/ 66 w 69"/>
                      <a:gd name="T5" fmla="*/ 30 h 40"/>
                      <a:gd name="T6" fmla="*/ 63 w 69"/>
                      <a:gd name="T7" fmla="*/ 34 h 40"/>
                      <a:gd name="T8" fmla="*/ 58 w 69"/>
                      <a:gd name="T9" fmla="*/ 37 h 40"/>
                      <a:gd name="T10" fmla="*/ 46 w 69"/>
                      <a:gd name="T11" fmla="*/ 40 h 40"/>
                      <a:gd name="T12" fmla="*/ 32 w 69"/>
                      <a:gd name="T13" fmla="*/ 40 h 40"/>
                      <a:gd name="T14" fmla="*/ 19 w 69"/>
                      <a:gd name="T15" fmla="*/ 39 h 40"/>
                      <a:gd name="T16" fmla="*/ 8 w 69"/>
                      <a:gd name="T17" fmla="*/ 32 h 40"/>
                      <a:gd name="T18" fmla="*/ 4 w 69"/>
                      <a:gd name="T19" fmla="*/ 29 h 40"/>
                      <a:gd name="T20" fmla="*/ 1 w 69"/>
                      <a:gd name="T21" fmla="*/ 26 h 40"/>
                      <a:gd name="T22" fmla="*/ 0 w 69"/>
                      <a:gd name="T23" fmla="*/ 21 h 40"/>
                      <a:gd name="T24" fmla="*/ 0 w 69"/>
                      <a:gd name="T25" fmla="*/ 17 h 40"/>
                      <a:gd name="T26" fmla="*/ 0 w 69"/>
                      <a:gd name="T27" fmla="*/ 13 h 40"/>
                      <a:gd name="T28" fmla="*/ 3 w 69"/>
                      <a:gd name="T29" fmla="*/ 9 h 40"/>
                      <a:gd name="T30" fmla="*/ 6 w 69"/>
                      <a:gd name="T31" fmla="*/ 6 h 40"/>
                      <a:gd name="T32" fmla="*/ 11 w 69"/>
                      <a:gd name="T33" fmla="*/ 5 h 40"/>
                      <a:gd name="T34" fmla="*/ 22 w 69"/>
                      <a:gd name="T35" fmla="*/ 0 h 40"/>
                      <a:gd name="T36" fmla="*/ 37 w 69"/>
                      <a:gd name="T37" fmla="*/ 0 h 40"/>
                      <a:gd name="T38" fmla="*/ 50 w 69"/>
                      <a:gd name="T39" fmla="*/ 3 h 40"/>
                      <a:gd name="T40" fmla="*/ 61 w 69"/>
                      <a:gd name="T41" fmla="*/ 8 h 40"/>
                      <a:gd name="T42" fmla="*/ 64 w 69"/>
                      <a:gd name="T43" fmla="*/ 11 h 40"/>
                      <a:gd name="T44" fmla="*/ 68 w 69"/>
                      <a:gd name="T45" fmla="*/ 16 h 40"/>
                      <a:gd name="T46" fmla="*/ 69 w 69"/>
                      <a:gd name="T47" fmla="*/ 19 h 40"/>
                      <a:gd name="T48" fmla="*/ 69 w 69"/>
                      <a:gd name="T49" fmla="*/ 24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9"/>
                      <a:gd name="T76" fmla="*/ 0 h 40"/>
                      <a:gd name="T77" fmla="*/ 69 w 69"/>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9" h="40">
                        <a:moveTo>
                          <a:pt x="69" y="24"/>
                        </a:moveTo>
                        <a:lnTo>
                          <a:pt x="69" y="27"/>
                        </a:lnTo>
                        <a:lnTo>
                          <a:pt x="66" y="30"/>
                        </a:lnTo>
                        <a:lnTo>
                          <a:pt x="63" y="34"/>
                        </a:lnTo>
                        <a:lnTo>
                          <a:pt x="58" y="37"/>
                        </a:lnTo>
                        <a:lnTo>
                          <a:pt x="46" y="40"/>
                        </a:lnTo>
                        <a:lnTo>
                          <a:pt x="32" y="40"/>
                        </a:lnTo>
                        <a:lnTo>
                          <a:pt x="19" y="39"/>
                        </a:lnTo>
                        <a:lnTo>
                          <a:pt x="8" y="32"/>
                        </a:lnTo>
                        <a:lnTo>
                          <a:pt x="4" y="29"/>
                        </a:lnTo>
                        <a:lnTo>
                          <a:pt x="1" y="26"/>
                        </a:lnTo>
                        <a:lnTo>
                          <a:pt x="0" y="21"/>
                        </a:lnTo>
                        <a:lnTo>
                          <a:pt x="0" y="17"/>
                        </a:lnTo>
                        <a:lnTo>
                          <a:pt x="0" y="13"/>
                        </a:lnTo>
                        <a:lnTo>
                          <a:pt x="3" y="9"/>
                        </a:lnTo>
                        <a:lnTo>
                          <a:pt x="6" y="6"/>
                        </a:lnTo>
                        <a:lnTo>
                          <a:pt x="11" y="5"/>
                        </a:lnTo>
                        <a:lnTo>
                          <a:pt x="22" y="0"/>
                        </a:lnTo>
                        <a:lnTo>
                          <a:pt x="37" y="0"/>
                        </a:lnTo>
                        <a:lnTo>
                          <a:pt x="50" y="3"/>
                        </a:lnTo>
                        <a:lnTo>
                          <a:pt x="61" y="8"/>
                        </a:lnTo>
                        <a:lnTo>
                          <a:pt x="64" y="11"/>
                        </a:lnTo>
                        <a:lnTo>
                          <a:pt x="68" y="16"/>
                        </a:lnTo>
                        <a:lnTo>
                          <a:pt x="69" y="19"/>
                        </a:lnTo>
                        <a:lnTo>
                          <a:pt x="69" y="24"/>
                        </a:lnTo>
                        <a:close/>
                      </a:path>
                    </a:pathLst>
                  </a:custGeom>
                  <a:solidFill>
                    <a:srgbClr val="CDE6FF"/>
                  </a:solidFill>
                  <a:ln w="3175">
                    <a:solidFill>
                      <a:schemeClr val="bg2"/>
                    </a:solidFill>
                    <a:round/>
                    <a:headEnd/>
                    <a:tailEnd/>
                  </a:ln>
                </p:spPr>
                <p:txBody>
                  <a:bodyPr/>
                  <a:lstStyle/>
                  <a:p>
                    <a:endParaRPr lang="en-US"/>
                  </a:p>
                </p:txBody>
              </p:sp>
              <p:sp>
                <p:nvSpPr>
                  <p:cNvPr id="49236" name="Line 1289"/>
                  <p:cNvSpPr>
                    <a:spLocks noChangeShapeType="1"/>
                  </p:cNvSpPr>
                  <p:nvPr/>
                </p:nvSpPr>
                <p:spPr bwMode="auto">
                  <a:xfrm flipH="1" flipV="1">
                    <a:off x="3115" y="2227"/>
                    <a:ext cx="68" cy="68"/>
                  </a:xfrm>
                  <a:prstGeom prst="line">
                    <a:avLst/>
                  </a:prstGeom>
                  <a:noFill/>
                  <a:ln w="4763">
                    <a:solidFill>
                      <a:schemeClr val="bg2"/>
                    </a:solidFill>
                    <a:round/>
                    <a:headEnd/>
                    <a:tailEnd/>
                  </a:ln>
                </p:spPr>
                <p:txBody>
                  <a:bodyPr/>
                  <a:lstStyle/>
                  <a:p>
                    <a:endParaRPr lang="en-US"/>
                  </a:p>
                </p:txBody>
              </p:sp>
              <p:sp>
                <p:nvSpPr>
                  <p:cNvPr id="49237" name="Line 1290"/>
                  <p:cNvSpPr>
                    <a:spLocks noChangeShapeType="1"/>
                  </p:cNvSpPr>
                  <p:nvPr/>
                </p:nvSpPr>
                <p:spPr bwMode="auto">
                  <a:xfrm flipV="1">
                    <a:off x="3879" y="2295"/>
                    <a:ext cx="1" cy="94"/>
                  </a:xfrm>
                  <a:prstGeom prst="line">
                    <a:avLst/>
                  </a:prstGeom>
                  <a:noFill/>
                  <a:ln w="4763">
                    <a:solidFill>
                      <a:schemeClr val="bg2"/>
                    </a:solidFill>
                    <a:round/>
                    <a:headEnd/>
                    <a:tailEnd/>
                  </a:ln>
                </p:spPr>
                <p:txBody>
                  <a:bodyPr/>
                  <a:lstStyle/>
                  <a:p>
                    <a:endParaRPr lang="en-US"/>
                  </a:p>
                </p:txBody>
              </p:sp>
              <p:sp>
                <p:nvSpPr>
                  <p:cNvPr id="49238" name="Line 1291"/>
                  <p:cNvSpPr>
                    <a:spLocks noChangeShapeType="1"/>
                  </p:cNvSpPr>
                  <p:nvPr/>
                </p:nvSpPr>
                <p:spPr bwMode="auto">
                  <a:xfrm flipV="1">
                    <a:off x="3681" y="2213"/>
                    <a:ext cx="149" cy="82"/>
                  </a:xfrm>
                  <a:prstGeom prst="line">
                    <a:avLst/>
                  </a:prstGeom>
                  <a:noFill/>
                  <a:ln w="4763">
                    <a:solidFill>
                      <a:schemeClr val="bg2"/>
                    </a:solidFill>
                    <a:round/>
                    <a:headEnd/>
                    <a:tailEnd/>
                  </a:ln>
                </p:spPr>
                <p:txBody>
                  <a:bodyPr/>
                  <a:lstStyle/>
                  <a:p>
                    <a:endParaRPr lang="en-US"/>
                  </a:p>
                </p:txBody>
              </p:sp>
              <p:sp>
                <p:nvSpPr>
                  <p:cNvPr id="49239" name="Line 1292"/>
                  <p:cNvSpPr>
                    <a:spLocks noChangeShapeType="1"/>
                  </p:cNvSpPr>
                  <p:nvPr/>
                </p:nvSpPr>
                <p:spPr bwMode="auto">
                  <a:xfrm flipH="1" flipV="1">
                    <a:off x="3639" y="2213"/>
                    <a:ext cx="240" cy="82"/>
                  </a:xfrm>
                  <a:prstGeom prst="line">
                    <a:avLst/>
                  </a:prstGeom>
                  <a:noFill/>
                  <a:ln w="4763">
                    <a:solidFill>
                      <a:schemeClr val="bg2"/>
                    </a:solidFill>
                    <a:round/>
                    <a:headEnd/>
                    <a:tailEnd/>
                  </a:ln>
                </p:spPr>
                <p:txBody>
                  <a:bodyPr/>
                  <a:lstStyle/>
                  <a:p>
                    <a:endParaRPr lang="en-US"/>
                  </a:p>
                </p:txBody>
              </p:sp>
              <p:sp>
                <p:nvSpPr>
                  <p:cNvPr id="49240" name="Line 1293"/>
                  <p:cNvSpPr>
                    <a:spLocks noChangeShapeType="1"/>
                  </p:cNvSpPr>
                  <p:nvPr/>
                </p:nvSpPr>
                <p:spPr bwMode="auto">
                  <a:xfrm flipH="1" flipV="1">
                    <a:off x="3167" y="2095"/>
                    <a:ext cx="200" cy="200"/>
                  </a:xfrm>
                  <a:prstGeom prst="line">
                    <a:avLst/>
                  </a:prstGeom>
                  <a:noFill/>
                  <a:ln w="4763">
                    <a:solidFill>
                      <a:schemeClr val="bg2"/>
                    </a:solidFill>
                    <a:round/>
                    <a:headEnd/>
                    <a:tailEnd/>
                  </a:ln>
                </p:spPr>
                <p:txBody>
                  <a:bodyPr/>
                  <a:lstStyle/>
                  <a:p>
                    <a:endParaRPr lang="en-US"/>
                  </a:p>
                </p:txBody>
              </p:sp>
              <p:sp>
                <p:nvSpPr>
                  <p:cNvPr id="49241" name="Line 1294"/>
                  <p:cNvSpPr>
                    <a:spLocks noChangeShapeType="1"/>
                  </p:cNvSpPr>
                  <p:nvPr/>
                </p:nvSpPr>
                <p:spPr bwMode="auto">
                  <a:xfrm flipH="1" flipV="1">
                    <a:off x="3325" y="2098"/>
                    <a:ext cx="199" cy="197"/>
                  </a:xfrm>
                  <a:prstGeom prst="line">
                    <a:avLst/>
                  </a:prstGeom>
                  <a:noFill/>
                  <a:ln w="4763">
                    <a:solidFill>
                      <a:schemeClr val="bg2"/>
                    </a:solidFill>
                    <a:round/>
                    <a:headEnd/>
                    <a:tailEnd/>
                  </a:ln>
                </p:spPr>
                <p:txBody>
                  <a:bodyPr/>
                  <a:lstStyle/>
                  <a:p>
                    <a:endParaRPr lang="en-US"/>
                  </a:p>
                </p:txBody>
              </p:sp>
              <p:sp>
                <p:nvSpPr>
                  <p:cNvPr id="49242" name="Line 1295"/>
                  <p:cNvSpPr>
                    <a:spLocks noChangeShapeType="1"/>
                  </p:cNvSpPr>
                  <p:nvPr/>
                </p:nvSpPr>
                <p:spPr bwMode="auto">
                  <a:xfrm flipH="1">
                    <a:off x="3257" y="2185"/>
                    <a:ext cx="153" cy="1"/>
                  </a:xfrm>
                  <a:prstGeom prst="line">
                    <a:avLst/>
                  </a:prstGeom>
                  <a:noFill/>
                  <a:ln w="4763">
                    <a:solidFill>
                      <a:schemeClr val="bg2"/>
                    </a:solidFill>
                    <a:round/>
                    <a:headEnd/>
                    <a:tailEnd/>
                  </a:ln>
                </p:spPr>
                <p:txBody>
                  <a:bodyPr/>
                  <a:lstStyle/>
                  <a:p>
                    <a:endParaRPr lang="en-US"/>
                  </a:p>
                </p:txBody>
              </p:sp>
            </p:grpSp>
          </p:grpSp>
          <p:grpSp>
            <p:nvGrpSpPr>
              <p:cNvPr id="49186" name="Group 1296"/>
              <p:cNvGrpSpPr>
                <a:grpSpLocks/>
              </p:cNvGrpSpPr>
              <p:nvPr/>
            </p:nvGrpSpPr>
            <p:grpSpPr bwMode="auto">
              <a:xfrm>
                <a:off x="2059" y="2404"/>
                <a:ext cx="1317" cy="807"/>
                <a:chOff x="2044" y="2211"/>
                <a:chExt cx="1317" cy="807"/>
              </a:xfrm>
            </p:grpSpPr>
            <p:grpSp>
              <p:nvGrpSpPr>
                <p:cNvPr id="49187" name="Group 1297"/>
                <p:cNvGrpSpPr>
                  <a:grpSpLocks/>
                </p:cNvGrpSpPr>
                <p:nvPr/>
              </p:nvGrpSpPr>
              <p:grpSpPr bwMode="auto">
                <a:xfrm>
                  <a:off x="2044" y="2373"/>
                  <a:ext cx="1317" cy="645"/>
                  <a:chOff x="2044" y="2373"/>
                  <a:chExt cx="1317" cy="645"/>
                </a:xfrm>
              </p:grpSpPr>
              <p:grpSp>
                <p:nvGrpSpPr>
                  <p:cNvPr id="49191" name="Group 1298"/>
                  <p:cNvGrpSpPr>
                    <a:grpSpLocks/>
                  </p:cNvGrpSpPr>
                  <p:nvPr/>
                </p:nvGrpSpPr>
                <p:grpSpPr bwMode="auto">
                  <a:xfrm>
                    <a:off x="2044" y="2883"/>
                    <a:ext cx="1317" cy="135"/>
                    <a:chOff x="2122" y="3017"/>
                    <a:chExt cx="1595" cy="170"/>
                  </a:xfrm>
                </p:grpSpPr>
                <p:sp>
                  <p:nvSpPr>
                    <p:cNvPr id="1771795" name="AutoShape 1299"/>
                    <p:cNvSpPr>
                      <a:spLocks noChangeArrowheads="1"/>
                    </p:cNvSpPr>
                    <p:nvPr/>
                  </p:nvSpPr>
                  <p:spPr bwMode="auto">
                    <a:xfrm>
                      <a:off x="2122" y="3017"/>
                      <a:ext cx="1595" cy="170"/>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771796" name="Text Box 1300"/>
                    <p:cNvSpPr txBox="1">
                      <a:spLocks noChangeArrowheads="1"/>
                    </p:cNvSpPr>
                    <p:nvPr/>
                  </p:nvSpPr>
                  <p:spPr bwMode="auto">
                    <a:xfrm flipH="1">
                      <a:off x="2139" y="3060"/>
                      <a:ext cx="1564" cy="107"/>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Hardware (CPU, Memory, I/O)</a:t>
                      </a:r>
                      <a:endParaRPr lang="en-US" altLang="en-US" sz="1100" u="none">
                        <a:solidFill>
                          <a:srgbClr val="800000"/>
                        </a:solidFill>
                        <a:latin typeface="Arial" charset="0"/>
                      </a:endParaRPr>
                    </a:p>
                  </p:txBody>
                </p:sp>
              </p:grpSp>
              <p:grpSp>
                <p:nvGrpSpPr>
                  <p:cNvPr id="49192" name="Group 1301"/>
                  <p:cNvGrpSpPr>
                    <a:grpSpLocks/>
                  </p:cNvGrpSpPr>
                  <p:nvPr/>
                </p:nvGrpSpPr>
                <p:grpSpPr bwMode="auto">
                  <a:xfrm>
                    <a:off x="2044" y="2713"/>
                    <a:ext cx="1317" cy="135"/>
                    <a:chOff x="2074" y="2723"/>
                    <a:chExt cx="1317" cy="135"/>
                  </a:xfrm>
                </p:grpSpPr>
                <p:sp>
                  <p:nvSpPr>
                    <p:cNvPr id="1771798" name="AutoShape 1302"/>
                    <p:cNvSpPr>
                      <a:spLocks noChangeArrowheads="1"/>
                    </p:cNvSpPr>
                    <p:nvPr/>
                  </p:nvSpPr>
                  <p:spPr bwMode="auto">
                    <a:xfrm>
                      <a:off x="2074" y="2723"/>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771799" name="Text Box 1303"/>
                    <p:cNvSpPr txBox="1">
                      <a:spLocks noChangeArrowheads="1"/>
                    </p:cNvSpPr>
                    <p:nvPr/>
                  </p:nvSpPr>
                  <p:spPr bwMode="auto">
                    <a:xfrm flipH="1">
                      <a:off x="2088" y="2757"/>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Networking Interfaces</a:t>
                      </a:r>
                      <a:endParaRPr lang="en-US" altLang="en-US" sz="1100" u="none">
                        <a:solidFill>
                          <a:srgbClr val="800000"/>
                        </a:solidFill>
                        <a:latin typeface="Arial" charset="0"/>
                      </a:endParaRPr>
                    </a:p>
                  </p:txBody>
                </p:sp>
              </p:grpSp>
              <p:grpSp>
                <p:nvGrpSpPr>
                  <p:cNvPr id="49193" name="Group 1304"/>
                  <p:cNvGrpSpPr>
                    <a:grpSpLocks/>
                  </p:cNvGrpSpPr>
                  <p:nvPr/>
                </p:nvGrpSpPr>
                <p:grpSpPr bwMode="auto">
                  <a:xfrm>
                    <a:off x="2044" y="2543"/>
                    <a:ext cx="1317" cy="135"/>
                    <a:chOff x="2074" y="2558"/>
                    <a:chExt cx="1317" cy="135"/>
                  </a:xfrm>
                </p:grpSpPr>
                <p:sp>
                  <p:nvSpPr>
                    <p:cNvPr id="1771801" name="AutoShape 1305"/>
                    <p:cNvSpPr>
                      <a:spLocks noChangeArrowheads="1"/>
                    </p:cNvSpPr>
                    <p:nvPr/>
                  </p:nvSpPr>
                  <p:spPr bwMode="auto">
                    <a:xfrm>
                      <a:off x="2074" y="2558"/>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771802" name="Text Box 1306"/>
                    <p:cNvSpPr txBox="1">
                      <a:spLocks noChangeArrowheads="1"/>
                    </p:cNvSpPr>
                    <p:nvPr/>
                  </p:nvSpPr>
                  <p:spPr bwMode="auto">
                    <a:xfrm flipH="1">
                      <a:off x="2088" y="2592"/>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Operating System</a:t>
                      </a:r>
                      <a:endParaRPr lang="en-US" altLang="en-US" sz="1100" u="none">
                        <a:solidFill>
                          <a:srgbClr val="800000"/>
                        </a:solidFill>
                        <a:latin typeface="Arial" charset="0"/>
                      </a:endParaRPr>
                    </a:p>
                  </p:txBody>
                </p:sp>
              </p:grpSp>
              <p:grpSp>
                <p:nvGrpSpPr>
                  <p:cNvPr id="49194" name="Group 1307"/>
                  <p:cNvGrpSpPr>
                    <a:grpSpLocks/>
                  </p:cNvGrpSpPr>
                  <p:nvPr/>
                </p:nvGrpSpPr>
                <p:grpSpPr bwMode="auto">
                  <a:xfrm>
                    <a:off x="2044" y="2373"/>
                    <a:ext cx="1317" cy="135"/>
                    <a:chOff x="2074" y="2393"/>
                    <a:chExt cx="1317" cy="135"/>
                  </a:xfrm>
                </p:grpSpPr>
                <p:sp>
                  <p:nvSpPr>
                    <p:cNvPr id="1771804" name="AutoShape 1308"/>
                    <p:cNvSpPr>
                      <a:spLocks noChangeArrowheads="1"/>
                    </p:cNvSpPr>
                    <p:nvPr/>
                  </p:nvSpPr>
                  <p:spPr bwMode="auto">
                    <a:xfrm>
                      <a:off x="2074" y="2393"/>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771805" name="Text Box 1309"/>
                    <p:cNvSpPr txBox="1">
                      <a:spLocks noChangeArrowheads="1"/>
                    </p:cNvSpPr>
                    <p:nvPr/>
                  </p:nvSpPr>
                  <p:spPr bwMode="auto">
                    <a:xfrm flipH="1">
                      <a:off x="2088" y="2428"/>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Middleware Infrastructure</a:t>
                      </a:r>
                      <a:endParaRPr lang="en-US" altLang="en-US" sz="1100" u="none">
                        <a:solidFill>
                          <a:srgbClr val="800000"/>
                        </a:solidFill>
                        <a:latin typeface="Arial" charset="0"/>
                      </a:endParaRPr>
                    </a:p>
                  </p:txBody>
                </p:sp>
              </p:grpSp>
            </p:grpSp>
            <p:grpSp>
              <p:nvGrpSpPr>
                <p:cNvPr id="49188" name="Group 1310"/>
                <p:cNvGrpSpPr>
                  <a:grpSpLocks/>
                </p:cNvGrpSpPr>
                <p:nvPr/>
              </p:nvGrpSpPr>
              <p:grpSpPr bwMode="auto">
                <a:xfrm>
                  <a:off x="2044" y="2211"/>
                  <a:ext cx="1317" cy="135"/>
                  <a:chOff x="2074" y="2393"/>
                  <a:chExt cx="1317" cy="135"/>
                </a:xfrm>
              </p:grpSpPr>
              <p:sp>
                <p:nvSpPr>
                  <p:cNvPr id="1771807" name="AutoShape 1311"/>
                  <p:cNvSpPr>
                    <a:spLocks noChangeArrowheads="1"/>
                  </p:cNvSpPr>
                  <p:nvPr/>
                </p:nvSpPr>
                <p:spPr bwMode="auto">
                  <a:xfrm>
                    <a:off x="2074" y="2393"/>
                    <a:ext cx="1317" cy="135"/>
                  </a:xfrm>
                  <a:prstGeom prst="plaque">
                    <a:avLst>
                      <a:gd name="adj" fmla="val 16667"/>
                    </a:avLst>
                  </a:prstGeom>
                  <a:gradFill rotWithShape="0">
                    <a:gsLst>
                      <a:gs pos="0">
                        <a:srgbClr val="FFCC00"/>
                      </a:gs>
                      <a:gs pos="50000">
                        <a:srgbClr val="FFCC00">
                          <a:gamma/>
                          <a:tint val="41961"/>
                          <a:invGamma/>
                        </a:srgbClr>
                      </a:gs>
                      <a:gs pos="100000">
                        <a:srgbClr val="FFCC00"/>
                      </a:gs>
                    </a:gsLst>
                    <a:lin ang="0" scaled="1"/>
                  </a:gradFill>
                  <a:ln w="9525">
                    <a:solidFill>
                      <a:schemeClr val="tx1"/>
                    </a:solidFill>
                    <a:miter lim="800000"/>
                    <a:headEnd/>
                    <a:tailEnd/>
                  </a:ln>
                  <a:effectLst>
                    <a:outerShdw dist="35921" dir="2700000" algn="ctr" rotWithShape="0">
                      <a:schemeClr val="tx2">
                        <a:alpha val="50000"/>
                      </a:schemeClr>
                    </a:outerShdw>
                  </a:effectLst>
                </p:spPr>
                <p:txBody>
                  <a:bodyPr wrap="none" anchor="ctr"/>
                  <a:lstStyle/>
                  <a:p>
                    <a:pPr>
                      <a:defRPr/>
                    </a:pPr>
                    <a:endParaRPr lang="en-US">
                      <a:latin typeface="Arial" charset="0"/>
                    </a:endParaRPr>
                  </a:p>
                </p:txBody>
              </p:sp>
              <p:sp>
                <p:nvSpPr>
                  <p:cNvPr id="1771808" name="Text Box 1312"/>
                  <p:cNvSpPr txBox="1">
                    <a:spLocks noChangeArrowheads="1"/>
                  </p:cNvSpPr>
                  <p:nvPr/>
                </p:nvSpPr>
                <p:spPr bwMode="auto">
                  <a:xfrm flipH="1">
                    <a:off x="2088" y="2428"/>
                    <a:ext cx="1291" cy="85"/>
                  </a:xfrm>
                  <a:prstGeom prst="rect">
                    <a:avLst/>
                  </a:prstGeom>
                  <a:noFill/>
                  <a:ln w="9525">
                    <a:noFill/>
                    <a:miter lim="800000"/>
                    <a:headEnd/>
                    <a:tailEnd/>
                  </a:ln>
                  <a:effectLst>
                    <a:outerShdw algn="ctr" rotWithShape="0">
                      <a:schemeClr val="bg1"/>
                    </a:outerShdw>
                  </a:effectLst>
                </p:spPr>
                <p:txBody>
                  <a:bodyPr lIns="0" tIns="0" rIns="0" bIns="0">
                    <a:spAutoFit/>
                  </a:bodyPr>
                  <a:lstStyle/>
                  <a:p>
                    <a:pPr algn="ctr">
                      <a:lnSpc>
                        <a:spcPct val="80000"/>
                      </a:lnSpc>
                      <a:defRPr/>
                    </a:pPr>
                    <a:r>
                      <a:rPr lang="en-US" altLang="en-US" sz="1100" b="1" u="none">
                        <a:solidFill>
                          <a:srgbClr val="800000"/>
                        </a:solidFill>
                        <a:latin typeface="Arial" charset="0"/>
                      </a:rPr>
                      <a:t>Mission Computing Services</a:t>
                    </a:r>
                    <a:endParaRPr lang="en-US" altLang="en-US" sz="1100" u="none">
                      <a:solidFill>
                        <a:srgbClr val="800000"/>
                      </a:solidFill>
                      <a:latin typeface="Arial" charset="0"/>
                    </a:endParaRPr>
                  </a:p>
                </p:txBody>
              </p:sp>
            </p:grpSp>
          </p:grpSp>
        </p:grpSp>
        <p:sp>
          <p:nvSpPr>
            <p:cNvPr id="49160" name="Freeform 1313"/>
            <p:cNvSpPr>
              <a:spLocks/>
            </p:cNvSpPr>
            <p:nvPr/>
          </p:nvSpPr>
          <p:spPr bwMode="auto">
            <a:xfrm flipH="1">
              <a:off x="291" y="2061"/>
              <a:ext cx="2124" cy="1026"/>
            </a:xfrm>
            <a:custGeom>
              <a:avLst/>
              <a:gdLst>
                <a:gd name="T0" fmla="*/ 13389 w 846"/>
                <a:gd name="T1" fmla="*/ 6 h 1032"/>
                <a:gd name="T2" fmla="*/ 472 w 846"/>
                <a:gd name="T3" fmla="*/ 1014 h 1032"/>
                <a:gd name="T4" fmla="*/ 0 w 846"/>
                <a:gd name="T5" fmla="*/ 0 h 1032"/>
                <a:gd name="T6" fmla="*/ 0 60000 65536"/>
                <a:gd name="T7" fmla="*/ 0 60000 65536"/>
                <a:gd name="T8" fmla="*/ 0 60000 65536"/>
                <a:gd name="T9" fmla="*/ 0 w 846"/>
                <a:gd name="T10" fmla="*/ 0 h 1032"/>
                <a:gd name="T11" fmla="*/ 846 w 846"/>
                <a:gd name="T12" fmla="*/ 1032 h 1032"/>
              </a:gdLst>
              <a:ahLst/>
              <a:cxnLst>
                <a:cxn ang="T6">
                  <a:pos x="T0" y="T1"/>
                </a:cxn>
                <a:cxn ang="T7">
                  <a:pos x="T2" y="T3"/>
                </a:cxn>
                <a:cxn ang="T8">
                  <a:pos x="T4" y="T5"/>
                </a:cxn>
              </a:cxnLst>
              <a:rect l="T9" t="T10" r="T11" b="T12"/>
              <a:pathLst>
                <a:path w="846" h="1032">
                  <a:moveTo>
                    <a:pt x="846" y="6"/>
                  </a:moveTo>
                  <a:lnTo>
                    <a:pt x="30" y="1032"/>
                  </a:lnTo>
                  <a:lnTo>
                    <a:pt x="0" y="0"/>
                  </a:lnTo>
                </a:path>
              </a:pathLst>
            </a:custGeom>
            <a:solidFill>
              <a:srgbClr val="0066FF">
                <a:alpha val="50195"/>
              </a:srgbClr>
            </a:solidFill>
            <a:ln w="6350">
              <a:solidFill>
                <a:schemeClr val="bg2"/>
              </a:solidFill>
              <a:round/>
              <a:headEnd/>
              <a:tailEnd/>
            </a:ln>
          </p:spPr>
          <p:txBody>
            <a:bodyPr wrap="none" anchor="ctr"/>
            <a:lstStyle/>
            <a:p>
              <a:endParaRPr lang="en-US"/>
            </a:p>
          </p:txBody>
        </p:sp>
        <p:sp>
          <p:nvSpPr>
            <p:cNvPr id="49161" name="AutoShape 1314"/>
            <p:cNvSpPr>
              <a:spLocks noChangeArrowheads="1"/>
            </p:cNvSpPr>
            <p:nvPr/>
          </p:nvSpPr>
          <p:spPr bwMode="auto">
            <a:xfrm>
              <a:off x="183" y="645"/>
              <a:ext cx="2388" cy="1644"/>
            </a:xfrm>
            <a:prstGeom prst="roundRect">
              <a:avLst>
                <a:gd name="adj" fmla="val 16667"/>
              </a:avLst>
            </a:prstGeom>
            <a:solidFill>
              <a:schemeClr val="bg1"/>
            </a:solidFill>
            <a:ln w="9525" algn="ctr">
              <a:solidFill>
                <a:schemeClr val="tx1"/>
              </a:solidFill>
              <a:round/>
              <a:headEnd/>
              <a:tailEnd/>
            </a:ln>
          </p:spPr>
          <p:txBody>
            <a:bodyPr wrap="none" anchor="ctr"/>
            <a:lstStyle/>
            <a:p>
              <a:endParaRPr lang="en-US"/>
            </a:p>
          </p:txBody>
        </p:sp>
        <p:sp>
          <p:nvSpPr>
            <p:cNvPr id="49162" name="AutoShape 1315"/>
            <p:cNvSpPr>
              <a:spLocks noChangeArrowheads="1"/>
            </p:cNvSpPr>
            <p:nvPr/>
          </p:nvSpPr>
          <p:spPr bwMode="auto">
            <a:xfrm>
              <a:off x="789" y="1725"/>
              <a:ext cx="388" cy="191"/>
            </a:xfrm>
            <a:prstGeom prst="roundRect">
              <a:avLst>
                <a:gd name="adj" fmla="val 16667"/>
              </a:avLst>
            </a:prstGeom>
            <a:solidFill>
              <a:srgbClr val="FFFF99"/>
            </a:solidFill>
            <a:ln w="9525" algn="ctr">
              <a:solidFill>
                <a:schemeClr val="tx1"/>
              </a:solidFill>
              <a:round/>
              <a:headEnd/>
              <a:tailEnd/>
            </a:ln>
          </p:spPr>
          <p:txBody>
            <a:bodyPr anchor="ctr">
              <a:spAutoFit/>
            </a:bodyPr>
            <a:lstStyle/>
            <a:p>
              <a:pPr algn="ctr"/>
              <a:r>
                <a:rPr lang="en-US" sz="1200" b="1" u="none"/>
                <a:t>GPS</a:t>
              </a:r>
            </a:p>
          </p:txBody>
        </p:sp>
        <p:sp>
          <p:nvSpPr>
            <p:cNvPr id="49163" name="AutoShape 1316"/>
            <p:cNvSpPr>
              <a:spLocks noChangeArrowheads="1"/>
            </p:cNvSpPr>
            <p:nvPr/>
          </p:nvSpPr>
          <p:spPr bwMode="auto">
            <a:xfrm>
              <a:off x="1405" y="1725"/>
              <a:ext cx="307" cy="191"/>
            </a:xfrm>
            <a:prstGeom prst="roundRect">
              <a:avLst>
                <a:gd name="adj" fmla="val 16667"/>
              </a:avLst>
            </a:prstGeom>
            <a:solidFill>
              <a:srgbClr val="FFFF99"/>
            </a:solidFill>
            <a:ln w="9525" algn="ctr">
              <a:solidFill>
                <a:schemeClr val="tx1"/>
              </a:solidFill>
              <a:round/>
              <a:headEnd/>
              <a:tailEnd/>
            </a:ln>
          </p:spPr>
          <p:txBody>
            <a:bodyPr anchor="ctr">
              <a:spAutoFit/>
            </a:bodyPr>
            <a:lstStyle/>
            <a:p>
              <a:pPr algn="ctr"/>
              <a:r>
                <a:rPr lang="en-US" sz="1200" b="1" u="none"/>
                <a:t>IFF</a:t>
              </a:r>
            </a:p>
          </p:txBody>
        </p:sp>
        <p:sp>
          <p:nvSpPr>
            <p:cNvPr id="49164" name="AutoShape 1317"/>
            <p:cNvSpPr>
              <a:spLocks noChangeArrowheads="1"/>
            </p:cNvSpPr>
            <p:nvPr/>
          </p:nvSpPr>
          <p:spPr bwMode="auto">
            <a:xfrm>
              <a:off x="1925" y="1725"/>
              <a:ext cx="464" cy="191"/>
            </a:xfrm>
            <a:prstGeom prst="roundRect">
              <a:avLst>
                <a:gd name="adj" fmla="val 16667"/>
              </a:avLst>
            </a:prstGeom>
            <a:solidFill>
              <a:srgbClr val="FFFF99"/>
            </a:solidFill>
            <a:ln w="9525" algn="ctr">
              <a:solidFill>
                <a:schemeClr val="tx1"/>
              </a:solidFill>
              <a:round/>
              <a:headEnd/>
              <a:tailEnd/>
            </a:ln>
          </p:spPr>
          <p:txBody>
            <a:bodyPr anchor="ctr">
              <a:spAutoFit/>
            </a:bodyPr>
            <a:lstStyle/>
            <a:p>
              <a:pPr algn="ctr"/>
              <a:r>
                <a:rPr lang="en-US" sz="1200" b="1" u="none"/>
                <a:t>FLIR</a:t>
              </a:r>
            </a:p>
          </p:txBody>
        </p:sp>
        <p:sp>
          <p:nvSpPr>
            <p:cNvPr id="49165" name="AutoShape 1318"/>
            <p:cNvSpPr>
              <a:spLocks noChangeArrowheads="1"/>
            </p:cNvSpPr>
            <p:nvPr/>
          </p:nvSpPr>
          <p:spPr bwMode="auto">
            <a:xfrm>
              <a:off x="716" y="918"/>
              <a:ext cx="424" cy="191"/>
            </a:xfrm>
            <a:prstGeom prst="roundRect">
              <a:avLst>
                <a:gd name="adj" fmla="val 16667"/>
              </a:avLst>
            </a:prstGeom>
            <a:solidFill>
              <a:srgbClr val="CCFFFF"/>
            </a:solidFill>
            <a:ln w="9525" algn="ctr">
              <a:solidFill>
                <a:schemeClr val="tx1"/>
              </a:solidFill>
              <a:round/>
              <a:headEnd/>
              <a:tailEnd/>
            </a:ln>
          </p:spPr>
          <p:txBody>
            <a:bodyPr anchor="ctr">
              <a:spAutoFit/>
            </a:bodyPr>
            <a:lstStyle/>
            <a:p>
              <a:pPr algn="ctr"/>
              <a:r>
                <a:rPr lang="en-US" sz="1200" b="1" u="none"/>
                <a:t>HUD</a:t>
              </a:r>
            </a:p>
          </p:txBody>
        </p:sp>
        <p:sp>
          <p:nvSpPr>
            <p:cNvPr id="49166" name="AutoShape 1319"/>
            <p:cNvSpPr>
              <a:spLocks noChangeArrowheads="1"/>
            </p:cNvSpPr>
            <p:nvPr/>
          </p:nvSpPr>
          <p:spPr bwMode="auto">
            <a:xfrm>
              <a:off x="1173" y="776"/>
              <a:ext cx="378" cy="191"/>
            </a:xfrm>
            <a:prstGeom prst="roundRect">
              <a:avLst>
                <a:gd name="adj" fmla="val 16667"/>
              </a:avLst>
            </a:prstGeom>
            <a:solidFill>
              <a:srgbClr val="CCFFFF"/>
            </a:solidFill>
            <a:ln w="9525" algn="ctr">
              <a:solidFill>
                <a:schemeClr val="tx1"/>
              </a:solidFill>
              <a:round/>
              <a:headEnd/>
              <a:tailEnd/>
            </a:ln>
          </p:spPr>
          <p:txBody>
            <a:bodyPr anchor="ctr">
              <a:spAutoFit/>
            </a:bodyPr>
            <a:lstStyle/>
            <a:p>
              <a:pPr algn="ctr"/>
              <a:r>
                <a:rPr lang="en-US" sz="1200" b="1" u="none"/>
                <a:t>Nav</a:t>
              </a:r>
            </a:p>
          </p:txBody>
        </p:sp>
        <p:sp>
          <p:nvSpPr>
            <p:cNvPr id="49167" name="AutoShape 1320"/>
            <p:cNvSpPr>
              <a:spLocks noChangeArrowheads="1"/>
            </p:cNvSpPr>
            <p:nvPr/>
          </p:nvSpPr>
          <p:spPr bwMode="auto">
            <a:xfrm>
              <a:off x="1578" y="814"/>
              <a:ext cx="437" cy="191"/>
            </a:xfrm>
            <a:prstGeom prst="roundRect">
              <a:avLst>
                <a:gd name="adj" fmla="val 16667"/>
              </a:avLst>
            </a:prstGeom>
            <a:solidFill>
              <a:srgbClr val="CCFFFF"/>
            </a:solidFill>
            <a:ln w="9525" algn="ctr">
              <a:solidFill>
                <a:schemeClr val="tx1"/>
              </a:solidFill>
              <a:round/>
              <a:headEnd/>
              <a:tailEnd/>
            </a:ln>
          </p:spPr>
          <p:txBody>
            <a:bodyPr anchor="ctr">
              <a:spAutoFit/>
            </a:bodyPr>
            <a:lstStyle/>
            <a:p>
              <a:pPr algn="ctr"/>
              <a:r>
                <a:rPr lang="en-US" sz="1200" b="1" u="none"/>
                <a:t>WTS</a:t>
              </a:r>
            </a:p>
          </p:txBody>
        </p:sp>
        <p:sp>
          <p:nvSpPr>
            <p:cNvPr id="49168" name="AutoShape 1321"/>
            <p:cNvSpPr>
              <a:spLocks noChangeArrowheads="1"/>
            </p:cNvSpPr>
            <p:nvPr/>
          </p:nvSpPr>
          <p:spPr bwMode="auto">
            <a:xfrm>
              <a:off x="2034" y="904"/>
              <a:ext cx="504" cy="170"/>
            </a:xfrm>
            <a:prstGeom prst="roundRect">
              <a:avLst>
                <a:gd name="adj" fmla="val 16667"/>
              </a:avLst>
            </a:prstGeom>
            <a:solidFill>
              <a:srgbClr val="CCFFFF"/>
            </a:solidFill>
            <a:ln w="9525" algn="ctr">
              <a:solidFill>
                <a:schemeClr val="tx1"/>
              </a:solidFill>
              <a:round/>
              <a:headEnd/>
              <a:tailEnd/>
            </a:ln>
          </p:spPr>
          <p:txBody>
            <a:bodyPr anchor="ctr">
              <a:spAutoFit/>
            </a:bodyPr>
            <a:lstStyle/>
            <a:p>
              <a:pPr algn="ctr"/>
              <a:r>
                <a:rPr lang="en-US" sz="1000" b="1" u="none"/>
                <a:t>Air Frame</a:t>
              </a:r>
            </a:p>
          </p:txBody>
        </p:sp>
        <p:sp>
          <p:nvSpPr>
            <p:cNvPr id="49169" name="Rectangle 1322"/>
            <p:cNvSpPr>
              <a:spLocks noChangeArrowheads="1"/>
            </p:cNvSpPr>
            <p:nvPr/>
          </p:nvSpPr>
          <p:spPr bwMode="auto">
            <a:xfrm>
              <a:off x="225" y="1910"/>
              <a:ext cx="661" cy="173"/>
            </a:xfrm>
            <a:prstGeom prst="rect">
              <a:avLst/>
            </a:prstGeom>
            <a:noFill/>
            <a:ln w="9525" algn="ctr">
              <a:noFill/>
              <a:miter lim="800000"/>
              <a:headEnd/>
              <a:tailEnd/>
            </a:ln>
          </p:spPr>
          <p:txBody>
            <a:bodyPr wrap="none">
              <a:spAutoFit/>
            </a:bodyPr>
            <a:lstStyle/>
            <a:p>
              <a:r>
                <a:rPr lang="en-US" sz="1200" b="1" u="none"/>
                <a:t>Publishers</a:t>
              </a:r>
              <a:r>
                <a:rPr lang="en-US" sz="1200" u="none"/>
                <a:t>  </a:t>
              </a:r>
            </a:p>
          </p:txBody>
        </p:sp>
        <p:sp>
          <p:nvSpPr>
            <p:cNvPr id="49170" name="Rectangle 1323"/>
            <p:cNvSpPr>
              <a:spLocks noChangeArrowheads="1"/>
            </p:cNvSpPr>
            <p:nvPr/>
          </p:nvSpPr>
          <p:spPr bwMode="auto">
            <a:xfrm>
              <a:off x="341" y="701"/>
              <a:ext cx="724" cy="173"/>
            </a:xfrm>
            <a:prstGeom prst="rect">
              <a:avLst/>
            </a:prstGeom>
            <a:noFill/>
            <a:ln w="9525" algn="ctr">
              <a:noFill/>
              <a:miter lim="800000"/>
              <a:headEnd/>
              <a:tailEnd/>
            </a:ln>
          </p:spPr>
          <p:txBody>
            <a:bodyPr wrap="none">
              <a:spAutoFit/>
            </a:bodyPr>
            <a:lstStyle/>
            <a:p>
              <a:r>
                <a:rPr lang="en-US" sz="1200" b="1" u="none"/>
                <a:t>Subscribers</a:t>
              </a:r>
              <a:r>
                <a:rPr lang="en-US" sz="1200" u="none"/>
                <a:t>  </a:t>
              </a:r>
            </a:p>
          </p:txBody>
        </p:sp>
        <p:sp>
          <p:nvSpPr>
            <p:cNvPr id="49171" name="Line 1324"/>
            <p:cNvSpPr>
              <a:spLocks noChangeShapeType="1"/>
            </p:cNvSpPr>
            <p:nvPr/>
          </p:nvSpPr>
          <p:spPr bwMode="auto">
            <a:xfrm flipV="1">
              <a:off x="1024" y="1476"/>
              <a:ext cx="310" cy="266"/>
            </a:xfrm>
            <a:prstGeom prst="line">
              <a:avLst/>
            </a:prstGeom>
            <a:noFill/>
            <a:ln w="9525">
              <a:solidFill>
                <a:schemeClr val="tx1"/>
              </a:solidFill>
              <a:round/>
              <a:headEnd/>
              <a:tailEnd type="triangle" w="med" len="med"/>
            </a:ln>
          </p:spPr>
          <p:txBody>
            <a:bodyPr>
              <a:spAutoFit/>
            </a:bodyPr>
            <a:lstStyle/>
            <a:p>
              <a:endParaRPr lang="en-US"/>
            </a:p>
          </p:txBody>
        </p:sp>
        <p:sp>
          <p:nvSpPr>
            <p:cNvPr id="49172" name="Line 1325"/>
            <p:cNvSpPr>
              <a:spLocks noChangeShapeType="1"/>
            </p:cNvSpPr>
            <p:nvPr/>
          </p:nvSpPr>
          <p:spPr bwMode="auto">
            <a:xfrm flipH="1" flipV="1">
              <a:off x="1542" y="1476"/>
              <a:ext cx="0" cy="266"/>
            </a:xfrm>
            <a:prstGeom prst="line">
              <a:avLst/>
            </a:prstGeom>
            <a:noFill/>
            <a:ln w="9525">
              <a:solidFill>
                <a:schemeClr val="tx1"/>
              </a:solidFill>
              <a:round/>
              <a:headEnd/>
              <a:tailEnd type="triangle" w="med" len="med"/>
            </a:ln>
          </p:spPr>
          <p:txBody>
            <a:bodyPr>
              <a:spAutoFit/>
            </a:bodyPr>
            <a:lstStyle/>
            <a:p>
              <a:endParaRPr lang="en-US"/>
            </a:p>
          </p:txBody>
        </p:sp>
        <p:sp>
          <p:nvSpPr>
            <p:cNvPr id="49173" name="Line 1326"/>
            <p:cNvSpPr>
              <a:spLocks noChangeShapeType="1"/>
            </p:cNvSpPr>
            <p:nvPr/>
          </p:nvSpPr>
          <p:spPr bwMode="auto">
            <a:xfrm flipH="1" flipV="1">
              <a:off x="1780" y="1476"/>
              <a:ext cx="280" cy="266"/>
            </a:xfrm>
            <a:prstGeom prst="line">
              <a:avLst/>
            </a:prstGeom>
            <a:noFill/>
            <a:ln w="9525">
              <a:solidFill>
                <a:schemeClr val="tx1"/>
              </a:solidFill>
              <a:round/>
              <a:headEnd/>
              <a:tailEnd type="triangle" w="med" len="med"/>
            </a:ln>
          </p:spPr>
          <p:txBody>
            <a:bodyPr>
              <a:spAutoFit/>
            </a:bodyPr>
            <a:lstStyle/>
            <a:p>
              <a:endParaRPr lang="en-US"/>
            </a:p>
          </p:txBody>
        </p:sp>
        <p:sp>
          <p:nvSpPr>
            <p:cNvPr id="49174" name="Rectangle 1327"/>
            <p:cNvSpPr>
              <a:spLocks noChangeArrowheads="1"/>
            </p:cNvSpPr>
            <p:nvPr/>
          </p:nvSpPr>
          <p:spPr bwMode="auto">
            <a:xfrm>
              <a:off x="410" y="1522"/>
              <a:ext cx="870" cy="173"/>
            </a:xfrm>
            <a:prstGeom prst="rect">
              <a:avLst/>
            </a:prstGeom>
            <a:noFill/>
            <a:ln w="9525" algn="ctr">
              <a:noFill/>
              <a:miter lim="800000"/>
              <a:headEnd/>
              <a:tailEnd/>
            </a:ln>
          </p:spPr>
          <p:txBody>
            <a:bodyPr wrap="none">
              <a:spAutoFit/>
            </a:bodyPr>
            <a:lstStyle/>
            <a:p>
              <a:r>
                <a:rPr lang="en-US" sz="1200" b="1" u="none">
                  <a:latin typeface="Courier New" pitchFamily="49" charset="0"/>
                </a:rPr>
                <a:t>push(event)  </a:t>
              </a:r>
            </a:p>
          </p:txBody>
        </p:sp>
        <p:sp>
          <p:nvSpPr>
            <p:cNvPr id="49175" name="Line 1328"/>
            <p:cNvSpPr>
              <a:spLocks noChangeShapeType="1"/>
            </p:cNvSpPr>
            <p:nvPr/>
          </p:nvSpPr>
          <p:spPr bwMode="auto">
            <a:xfrm flipH="1" flipV="1">
              <a:off x="1069" y="1102"/>
              <a:ext cx="225" cy="345"/>
            </a:xfrm>
            <a:prstGeom prst="line">
              <a:avLst/>
            </a:prstGeom>
            <a:noFill/>
            <a:ln w="9525">
              <a:solidFill>
                <a:schemeClr val="tx1"/>
              </a:solidFill>
              <a:round/>
              <a:headEnd/>
              <a:tailEnd type="triangle" w="med" len="med"/>
            </a:ln>
          </p:spPr>
          <p:txBody>
            <a:bodyPr>
              <a:spAutoFit/>
            </a:bodyPr>
            <a:lstStyle/>
            <a:p>
              <a:endParaRPr lang="en-US"/>
            </a:p>
          </p:txBody>
        </p:sp>
        <p:sp>
          <p:nvSpPr>
            <p:cNvPr id="49176" name="Line 1329"/>
            <p:cNvSpPr>
              <a:spLocks noChangeShapeType="1"/>
            </p:cNvSpPr>
            <p:nvPr/>
          </p:nvSpPr>
          <p:spPr bwMode="auto">
            <a:xfrm flipH="1" flipV="1">
              <a:off x="1437" y="966"/>
              <a:ext cx="0" cy="214"/>
            </a:xfrm>
            <a:prstGeom prst="line">
              <a:avLst/>
            </a:prstGeom>
            <a:noFill/>
            <a:ln w="9525">
              <a:solidFill>
                <a:schemeClr val="tx1"/>
              </a:solidFill>
              <a:round/>
              <a:headEnd/>
              <a:tailEnd type="triangle" w="med" len="med"/>
            </a:ln>
          </p:spPr>
          <p:txBody>
            <a:bodyPr>
              <a:spAutoFit/>
            </a:bodyPr>
            <a:lstStyle/>
            <a:p>
              <a:endParaRPr lang="en-US"/>
            </a:p>
          </p:txBody>
        </p:sp>
        <p:sp>
          <p:nvSpPr>
            <p:cNvPr id="49177" name="Line 1330"/>
            <p:cNvSpPr>
              <a:spLocks noChangeShapeType="1"/>
            </p:cNvSpPr>
            <p:nvPr/>
          </p:nvSpPr>
          <p:spPr bwMode="auto">
            <a:xfrm flipV="1">
              <a:off x="1823" y="1112"/>
              <a:ext cx="496" cy="227"/>
            </a:xfrm>
            <a:prstGeom prst="line">
              <a:avLst/>
            </a:prstGeom>
            <a:noFill/>
            <a:ln w="9525">
              <a:solidFill>
                <a:schemeClr val="tx1"/>
              </a:solidFill>
              <a:round/>
              <a:headEnd/>
              <a:tailEnd type="triangle" w="med" len="med"/>
            </a:ln>
          </p:spPr>
          <p:txBody>
            <a:bodyPr>
              <a:spAutoFit/>
            </a:bodyPr>
            <a:lstStyle/>
            <a:p>
              <a:endParaRPr lang="en-US"/>
            </a:p>
          </p:txBody>
        </p:sp>
        <p:sp>
          <p:nvSpPr>
            <p:cNvPr id="49178" name="Rectangle 1331"/>
            <p:cNvSpPr>
              <a:spLocks noChangeArrowheads="1"/>
            </p:cNvSpPr>
            <p:nvPr/>
          </p:nvSpPr>
          <p:spPr bwMode="auto">
            <a:xfrm>
              <a:off x="373" y="1162"/>
              <a:ext cx="870" cy="173"/>
            </a:xfrm>
            <a:prstGeom prst="rect">
              <a:avLst/>
            </a:prstGeom>
            <a:noFill/>
            <a:ln w="9525" algn="ctr">
              <a:noFill/>
              <a:miter lim="800000"/>
              <a:headEnd/>
              <a:tailEnd/>
            </a:ln>
          </p:spPr>
          <p:txBody>
            <a:bodyPr wrap="none">
              <a:spAutoFit/>
            </a:bodyPr>
            <a:lstStyle/>
            <a:p>
              <a:r>
                <a:rPr lang="en-US" sz="1200" b="1" u="none">
                  <a:latin typeface="Courier New" pitchFamily="49" charset="0"/>
                </a:rPr>
                <a:t>push(event)  </a:t>
              </a:r>
            </a:p>
          </p:txBody>
        </p:sp>
        <p:sp>
          <p:nvSpPr>
            <p:cNvPr id="49179" name="Line 1332"/>
            <p:cNvSpPr>
              <a:spLocks noChangeShapeType="1"/>
            </p:cNvSpPr>
            <p:nvPr/>
          </p:nvSpPr>
          <p:spPr bwMode="auto">
            <a:xfrm flipV="1">
              <a:off x="1777" y="993"/>
              <a:ext cx="0" cy="454"/>
            </a:xfrm>
            <a:prstGeom prst="line">
              <a:avLst/>
            </a:prstGeom>
            <a:noFill/>
            <a:ln w="9525">
              <a:solidFill>
                <a:schemeClr val="tx1"/>
              </a:solidFill>
              <a:round/>
              <a:headEnd/>
              <a:tailEnd type="triangle" w="med" len="med"/>
            </a:ln>
          </p:spPr>
          <p:txBody>
            <a:bodyPr>
              <a:spAutoFit/>
            </a:bodyPr>
            <a:lstStyle/>
            <a:p>
              <a:endParaRPr lang="en-US"/>
            </a:p>
          </p:txBody>
        </p:sp>
        <p:sp>
          <p:nvSpPr>
            <p:cNvPr id="49180" name="AutoShape 1333"/>
            <p:cNvSpPr>
              <a:spLocks noChangeArrowheads="1"/>
            </p:cNvSpPr>
            <p:nvPr/>
          </p:nvSpPr>
          <p:spPr bwMode="auto">
            <a:xfrm>
              <a:off x="1240" y="1182"/>
              <a:ext cx="625" cy="319"/>
            </a:xfrm>
            <a:prstGeom prst="roundRect">
              <a:avLst>
                <a:gd name="adj" fmla="val 16667"/>
              </a:avLst>
            </a:prstGeom>
            <a:solidFill>
              <a:srgbClr val="FF9999"/>
            </a:solidFill>
            <a:ln w="9525" algn="ctr">
              <a:solidFill>
                <a:schemeClr val="tx1"/>
              </a:solidFill>
              <a:round/>
              <a:headEnd/>
              <a:tailEnd/>
            </a:ln>
          </p:spPr>
          <p:txBody>
            <a:bodyPr anchor="ctr">
              <a:spAutoFit/>
            </a:bodyPr>
            <a:lstStyle/>
            <a:p>
              <a:pPr algn="ctr"/>
              <a:r>
                <a:rPr lang="en-US" sz="1200" b="1" u="none"/>
                <a:t>Event Channel</a:t>
              </a:r>
            </a:p>
          </p:txBody>
        </p:sp>
        <p:sp>
          <p:nvSpPr>
            <p:cNvPr id="49181" name="Line 1334"/>
            <p:cNvSpPr>
              <a:spLocks noChangeShapeType="1"/>
            </p:cNvSpPr>
            <p:nvPr/>
          </p:nvSpPr>
          <p:spPr bwMode="auto">
            <a:xfrm flipV="1">
              <a:off x="2234" y="1917"/>
              <a:ext cx="81" cy="131"/>
            </a:xfrm>
            <a:prstGeom prst="line">
              <a:avLst/>
            </a:prstGeom>
            <a:noFill/>
            <a:ln w="9525">
              <a:solidFill>
                <a:schemeClr val="tx1"/>
              </a:solidFill>
              <a:round/>
              <a:headEnd/>
              <a:tailEnd type="triangle" w="med" len="med"/>
            </a:ln>
          </p:spPr>
          <p:txBody>
            <a:bodyPr>
              <a:spAutoFit/>
            </a:bodyPr>
            <a:lstStyle/>
            <a:p>
              <a:endParaRPr lang="en-US"/>
            </a:p>
          </p:txBody>
        </p:sp>
        <p:sp>
          <p:nvSpPr>
            <p:cNvPr id="49182" name="Line 1335"/>
            <p:cNvSpPr>
              <a:spLocks noChangeShapeType="1"/>
            </p:cNvSpPr>
            <p:nvPr/>
          </p:nvSpPr>
          <p:spPr bwMode="auto">
            <a:xfrm flipH="1" flipV="1">
              <a:off x="1440" y="1929"/>
              <a:ext cx="97" cy="146"/>
            </a:xfrm>
            <a:prstGeom prst="line">
              <a:avLst/>
            </a:prstGeom>
            <a:noFill/>
            <a:ln w="9525">
              <a:solidFill>
                <a:schemeClr val="tx1"/>
              </a:solidFill>
              <a:round/>
              <a:headEnd/>
              <a:tailEnd type="triangle" w="med" len="med"/>
            </a:ln>
          </p:spPr>
          <p:txBody>
            <a:bodyPr>
              <a:spAutoFit/>
            </a:bodyPr>
            <a:lstStyle/>
            <a:p>
              <a:endParaRPr lang="en-US"/>
            </a:p>
          </p:txBody>
        </p:sp>
        <p:sp>
          <p:nvSpPr>
            <p:cNvPr id="49183" name="Line 1336"/>
            <p:cNvSpPr>
              <a:spLocks noChangeShapeType="1"/>
            </p:cNvSpPr>
            <p:nvPr/>
          </p:nvSpPr>
          <p:spPr bwMode="auto">
            <a:xfrm flipH="1" flipV="1">
              <a:off x="1045" y="1909"/>
              <a:ext cx="97" cy="145"/>
            </a:xfrm>
            <a:prstGeom prst="line">
              <a:avLst/>
            </a:prstGeom>
            <a:noFill/>
            <a:ln w="9525">
              <a:solidFill>
                <a:schemeClr val="tx1"/>
              </a:solidFill>
              <a:round/>
              <a:headEnd/>
              <a:tailEnd type="triangle" w="med" len="med"/>
            </a:ln>
          </p:spPr>
          <p:txBody>
            <a:bodyPr>
              <a:spAutoFit/>
            </a:bodyPr>
            <a:lstStyle/>
            <a:p>
              <a:endParaRPr lang="en-US"/>
            </a:p>
          </p:txBody>
        </p:sp>
        <p:sp>
          <p:nvSpPr>
            <p:cNvPr id="49184" name="AutoShape 1337"/>
            <p:cNvSpPr>
              <a:spLocks noChangeArrowheads="1"/>
            </p:cNvSpPr>
            <p:nvPr/>
          </p:nvSpPr>
          <p:spPr bwMode="auto">
            <a:xfrm>
              <a:off x="906" y="2028"/>
              <a:ext cx="1434" cy="212"/>
            </a:xfrm>
            <a:prstGeom prst="roundRect">
              <a:avLst>
                <a:gd name="adj" fmla="val 16667"/>
              </a:avLst>
            </a:prstGeom>
            <a:solidFill>
              <a:srgbClr val="336699"/>
            </a:solidFill>
            <a:ln w="9525" algn="ctr">
              <a:solidFill>
                <a:schemeClr val="tx1"/>
              </a:solidFill>
              <a:round/>
              <a:headEnd/>
              <a:tailEnd/>
            </a:ln>
          </p:spPr>
          <p:txBody>
            <a:bodyPr anchor="ctr">
              <a:spAutoFit/>
            </a:bodyPr>
            <a:lstStyle/>
            <a:p>
              <a:pPr algn="ctr"/>
              <a:r>
                <a:rPr lang="en-US" sz="1400" b="1" u="none">
                  <a:solidFill>
                    <a:schemeClr val="bg1"/>
                  </a:solidFill>
                </a:rPr>
                <a:t>Broker</a:t>
              </a:r>
            </a:p>
          </p:txBody>
        </p:sp>
      </p:grpSp>
    </p:spTree>
  </p:cSld>
  <p:clrMapOvr>
    <a:masterClrMapping/>
  </p:clrMapOvr>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 name="Slide Number Placeholder 3"/>
          <p:cNvSpPr>
            <a:spLocks noGrp="1"/>
          </p:cNvSpPr>
          <p:nvPr>
            <p:ph type="sldNum" sz="quarter" idx="10"/>
          </p:nvPr>
        </p:nvSpPr>
        <p:spPr>
          <a:noFill/>
        </p:spPr>
        <p:txBody>
          <a:bodyPr/>
          <a:lstStyle/>
          <a:p>
            <a:fld id="{3E8C586A-6562-448B-A546-E5B2B2A41492}" type="slidenum">
              <a:rPr lang="en-US" smtClean="0">
                <a:latin typeface="Arial" pitchFamily="34" charset="0"/>
              </a:rPr>
              <a:pPr/>
              <a:t>42</a:t>
            </a:fld>
            <a:endParaRPr lang="en-US" smtClean="0">
              <a:latin typeface="Arial" pitchFamily="34" charset="0"/>
            </a:endParaRPr>
          </a:p>
        </p:txBody>
      </p:sp>
      <p:sp>
        <p:nvSpPr>
          <p:cNvPr id="3076" name="Rectangle 2"/>
          <p:cNvSpPr>
            <a:spLocks noGrp="1" noChangeArrowheads="1"/>
          </p:cNvSpPr>
          <p:nvPr>
            <p:ph type="title"/>
          </p:nvPr>
        </p:nvSpPr>
        <p:spPr>
          <a:xfrm>
            <a:off x="28575" y="-41275"/>
            <a:ext cx="9063038" cy="914400"/>
          </a:xfrm>
        </p:spPr>
        <p:txBody>
          <a:bodyPr/>
          <a:lstStyle/>
          <a:p>
            <a:pPr>
              <a:lnSpc>
                <a:spcPct val="80000"/>
              </a:lnSpc>
            </a:pPr>
            <a:r>
              <a:rPr lang="de-DE" sz="3200" smtClean="0"/>
              <a:t>Software Design Abstractions for </a:t>
            </a:r>
            <a:br>
              <a:rPr lang="de-DE" sz="3200" smtClean="0"/>
            </a:br>
            <a:r>
              <a:rPr lang="de-DE" sz="3200" smtClean="0"/>
              <a:t>Concurrent &amp; Networked Applications</a:t>
            </a:r>
            <a:endParaRPr lang="en-US" sz="3200" smtClean="0"/>
          </a:p>
        </p:txBody>
      </p:sp>
      <p:sp>
        <p:nvSpPr>
          <p:cNvPr id="3077" name="Rectangle 3"/>
          <p:cNvSpPr>
            <a:spLocks noGrp="1" noChangeArrowheads="1"/>
          </p:cNvSpPr>
          <p:nvPr>
            <p:ph type="body" idx="1"/>
          </p:nvPr>
        </p:nvSpPr>
        <p:spPr>
          <a:xfrm>
            <a:off x="50800" y="889000"/>
            <a:ext cx="3990975" cy="2760663"/>
          </a:xfrm>
          <a:solidFill>
            <a:schemeClr val="folHlink"/>
          </a:solidFill>
          <a:ln>
            <a:solidFill>
              <a:schemeClr val="tx1"/>
            </a:solidFill>
          </a:ln>
        </p:spPr>
        <p:txBody>
          <a:bodyPr/>
          <a:lstStyle/>
          <a:p>
            <a:pPr marL="114300" indent="-114300">
              <a:lnSpc>
                <a:spcPct val="95000"/>
              </a:lnSpc>
              <a:spcBef>
                <a:spcPct val="0"/>
              </a:spcBef>
              <a:buClr>
                <a:schemeClr val="tx1"/>
              </a:buClr>
              <a:buSzTx/>
              <a:buFontTx/>
              <a:buNone/>
            </a:pPr>
            <a:r>
              <a:rPr lang="en-US" sz="2400" smtClean="0">
                <a:solidFill>
                  <a:schemeClr val="tx1"/>
                </a:solidFill>
              </a:rPr>
              <a:t>Problem</a:t>
            </a:r>
          </a:p>
          <a:p>
            <a:pPr marL="114300" indent="-114300">
              <a:lnSpc>
                <a:spcPct val="95000"/>
              </a:lnSpc>
              <a:spcBef>
                <a:spcPct val="0"/>
              </a:spcBef>
              <a:buClr>
                <a:schemeClr val="tx1"/>
              </a:buClr>
              <a:buSzTx/>
              <a:buFontTx/>
              <a:buChar char="•"/>
            </a:pPr>
            <a:r>
              <a:rPr lang="en-US" sz="2000" b="0" smtClean="0">
                <a:solidFill>
                  <a:schemeClr val="tx1"/>
                </a:solidFill>
              </a:rPr>
              <a:t>Distributed app &amp; middleware functionality is subject to change since it’s often reused in unforeseen contexts, e.g., </a:t>
            </a:r>
          </a:p>
          <a:p>
            <a:pPr marL="342900" lvl="1" indent="-114300">
              <a:lnSpc>
                <a:spcPct val="95000"/>
              </a:lnSpc>
              <a:spcBef>
                <a:spcPct val="0"/>
              </a:spcBef>
              <a:buClr>
                <a:schemeClr val="tx1"/>
              </a:buClr>
              <a:buSzTx/>
              <a:buFontTx/>
              <a:buChar char="•"/>
            </a:pPr>
            <a:r>
              <a:rPr lang="en-US" sz="2000" smtClean="0">
                <a:solidFill>
                  <a:schemeClr val="tx1"/>
                </a:solidFill>
              </a:rPr>
              <a:t>Accessed from different clients</a:t>
            </a:r>
          </a:p>
          <a:p>
            <a:pPr marL="342900" lvl="1" indent="-114300">
              <a:lnSpc>
                <a:spcPct val="95000"/>
              </a:lnSpc>
              <a:spcBef>
                <a:spcPct val="0"/>
              </a:spcBef>
              <a:buClr>
                <a:schemeClr val="tx1"/>
              </a:buClr>
              <a:buSzTx/>
              <a:buFontTx/>
              <a:buChar char="•"/>
            </a:pPr>
            <a:r>
              <a:rPr lang="en-US" sz="2000" smtClean="0">
                <a:solidFill>
                  <a:schemeClr val="tx1"/>
                </a:solidFill>
              </a:rPr>
              <a:t>Run on different platforms</a:t>
            </a:r>
          </a:p>
          <a:p>
            <a:pPr marL="342900" lvl="1" indent="-114300">
              <a:lnSpc>
                <a:spcPct val="95000"/>
              </a:lnSpc>
              <a:spcBef>
                <a:spcPct val="0"/>
              </a:spcBef>
              <a:buClr>
                <a:schemeClr val="tx1"/>
              </a:buClr>
              <a:buSzTx/>
              <a:buFontTx/>
              <a:buChar char="•"/>
            </a:pPr>
            <a:r>
              <a:rPr lang="en-US" sz="2000" smtClean="0">
                <a:solidFill>
                  <a:schemeClr val="tx1"/>
                </a:solidFill>
              </a:rPr>
              <a:t>Configured into different run-time contexts</a:t>
            </a:r>
          </a:p>
        </p:txBody>
      </p:sp>
      <p:pic>
        <p:nvPicPr>
          <p:cNvPr id="3078" name="Picture 15" descr="client"/>
          <p:cNvPicPr>
            <a:picLocks noChangeAspect="1" noChangeArrowheads="1"/>
          </p:cNvPicPr>
          <p:nvPr/>
        </p:nvPicPr>
        <p:blipFill>
          <a:blip r:embed="rId4" cstate="print"/>
          <a:srcRect/>
          <a:stretch>
            <a:fillRect/>
          </a:stretch>
        </p:blipFill>
        <p:spPr bwMode="auto">
          <a:xfrm>
            <a:off x="4389438" y="1035050"/>
            <a:ext cx="4597400" cy="2662238"/>
          </a:xfrm>
          <a:prstGeom prst="rect">
            <a:avLst/>
          </a:prstGeom>
          <a:noFill/>
          <a:ln w="9525">
            <a:noFill/>
            <a:miter lim="800000"/>
            <a:headEnd/>
            <a:tailEnd/>
          </a:ln>
        </p:spPr>
      </p:pic>
      <p:grpSp>
        <p:nvGrpSpPr>
          <p:cNvPr id="2" name="Group 45"/>
          <p:cNvGrpSpPr>
            <a:grpSpLocks/>
          </p:cNvGrpSpPr>
          <p:nvPr/>
        </p:nvGrpSpPr>
        <p:grpSpPr bwMode="auto">
          <a:xfrm>
            <a:off x="5202238" y="1717675"/>
            <a:ext cx="2887662" cy="1231900"/>
            <a:chOff x="3325" y="980"/>
            <a:chExt cx="1819" cy="776"/>
          </a:xfrm>
        </p:grpSpPr>
        <p:grpSp>
          <p:nvGrpSpPr>
            <p:cNvPr id="3097" name="Group 16"/>
            <p:cNvGrpSpPr>
              <a:grpSpLocks/>
            </p:cNvGrpSpPr>
            <p:nvPr/>
          </p:nvGrpSpPr>
          <p:grpSpPr bwMode="auto">
            <a:xfrm>
              <a:off x="3325" y="980"/>
              <a:ext cx="1819" cy="776"/>
              <a:chOff x="479" y="4108"/>
              <a:chExt cx="2883" cy="496"/>
            </a:xfrm>
          </p:grpSpPr>
          <p:sp>
            <p:nvSpPr>
              <p:cNvPr id="3099" name="Oval 17"/>
              <p:cNvSpPr>
                <a:spLocks noChangeArrowheads="1"/>
              </p:cNvSpPr>
              <p:nvPr/>
            </p:nvSpPr>
            <p:spPr bwMode="auto">
              <a:xfrm>
                <a:off x="2062" y="4155"/>
                <a:ext cx="876"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3100" name="Oval 18"/>
              <p:cNvSpPr>
                <a:spLocks noChangeArrowheads="1"/>
              </p:cNvSpPr>
              <p:nvPr/>
            </p:nvSpPr>
            <p:spPr bwMode="auto">
              <a:xfrm>
                <a:off x="2250" y="4181"/>
                <a:ext cx="877"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3101" name="Oval 19"/>
              <p:cNvSpPr>
                <a:spLocks noChangeArrowheads="1"/>
              </p:cNvSpPr>
              <p:nvPr/>
            </p:nvSpPr>
            <p:spPr bwMode="auto">
              <a:xfrm>
                <a:off x="2484" y="4195"/>
                <a:ext cx="878"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3102" name="Oval 20"/>
              <p:cNvSpPr>
                <a:spLocks noChangeArrowheads="1"/>
              </p:cNvSpPr>
              <p:nvPr/>
            </p:nvSpPr>
            <p:spPr bwMode="auto">
              <a:xfrm>
                <a:off x="2233" y="4333"/>
                <a:ext cx="878"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3103" name="Oval 21"/>
              <p:cNvSpPr>
                <a:spLocks noChangeArrowheads="1"/>
              </p:cNvSpPr>
              <p:nvPr/>
            </p:nvSpPr>
            <p:spPr bwMode="auto">
              <a:xfrm>
                <a:off x="1983" y="4406"/>
                <a:ext cx="878"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3104" name="Oval 22"/>
              <p:cNvSpPr>
                <a:spLocks noChangeArrowheads="1"/>
              </p:cNvSpPr>
              <p:nvPr/>
            </p:nvSpPr>
            <p:spPr bwMode="auto">
              <a:xfrm>
                <a:off x="1545" y="4437"/>
                <a:ext cx="877"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3105" name="Oval 23"/>
              <p:cNvSpPr>
                <a:spLocks noChangeArrowheads="1"/>
              </p:cNvSpPr>
              <p:nvPr/>
            </p:nvSpPr>
            <p:spPr bwMode="auto">
              <a:xfrm>
                <a:off x="1043" y="4395"/>
                <a:ext cx="878"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3106" name="Oval 24"/>
              <p:cNvSpPr>
                <a:spLocks noChangeArrowheads="1"/>
              </p:cNvSpPr>
              <p:nvPr/>
            </p:nvSpPr>
            <p:spPr bwMode="auto">
              <a:xfrm>
                <a:off x="760" y="4343"/>
                <a:ext cx="878"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3107" name="Oval 25"/>
              <p:cNvSpPr>
                <a:spLocks noChangeArrowheads="1"/>
              </p:cNvSpPr>
              <p:nvPr/>
            </p:nvSpPr>
            <p:spPr bwMode="auto">
              <a:xfrm>
                <a:off x="479" y="4211"/>
                <a:ext cx="878"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3108" name="Oval 26"/>
              <p:cNvSpPr>
                <a:spLocks noChangeArrowheads="1"/>
              </p:cNvSpPr>
              <p:nvPr/>
            </p:nvSpPr>
            <p:spPr bwMode="auto">
              <a:xfrm>
                <a:off x="667" y="4244"/>
                <a:ext cx="878"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3109" name="Oval 27"/>
              <p:cNvSpPr>
                <a:spLocks noChangeArrowheads="1"/>
              </p:cNvSpPr>
              <p:nvPr/>
            </p:nvSpPr>
            <p:spPr bwMode="auto">
              <a:xfrm>
                <a:off x="980" y="4165"/>
                <a:ext cx="878" cy="168"/>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3110" name="Oval 28"/>
              <p:cNvSpPr>
                <a:spLocks noChangeArrowheads="1"/>
              </p:cNvSpPr>
              <p:nvPr/>
            </p:nvSpPr>
            <p:spPr bwMode="auto">
              <a:xfrm>
                <a:off x="1341" y="4108"/>
                <a:ext cx="878"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3111" name="Oval 29"/>
              <p:cNvSpPr>
                <a:spLocks noChangeArrowheads="1"/>
              </p:cNvSpPr>
              <p:nvPr/>
            </p:nvSpPr>
            <p:spPr bwMode="auto">
              <a:xfrm>
                <a:off x="1591" y="4139"/>
                <a:ext cx="878"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3112" name="Oval 30"/>
              <p:cNvSpPr>
                <a:spLocks noChangeArrowheads="1"/>
              </p:cNvSpPr>
              <p:nvPr/>
            </p:nvSpPr>
            <p:spPr bwMode="auto">
              <a:xfrm>
                <a:off x="793" y="4165"/>
                <a:ext cx="2288" cy="381"/>
              </a:xfrm>
              <a:prstGeom prst="ellipse">
                <a:avLst/>
              </a:prstGeom>
              <a:solidFill>
                <a:srgbClr val="336699"/>
              </a:solidFill>
              <a:ln w="12700">
                <a:noFill/>
                <a:round/>
                <a:headEnd/>
                <a:tailEnd/>
              </a:ln>
            </p:spPr>
            <p:txBody>
              <a:bodyPr rot="10800000" wrap="none" anchor="ctr"/>
              <a:lstStyle/>
              <a:p>
                <a:endParaRPr lang="en-US"/>
              </a:p>
            </p:txBody>
          </p:sp>
        </p:grpSp>
        <p:sp>
          <p:nvSpPr>
            <p:cNvPr id="3098" name="Text Box 31"/>
            <p:cNvSpPr txBox="1">
              <a:spLocks noChangeArrowheads="1"/>
            </p:cNvSpPr>
            <p:nvPr/>
          </p:nvSpPr>
          <p:spPr bwMode="auto">
            <a:xfrm>
              <a:off x="3638" y="1231"/>
              <a:ext cx="1220" cy="250"/>
            </a:xfrm>
            <a:prstGeom prst="rect">
              <a:avLst/>
            </a:prstGeom>
            <a:noFill/>
            <a:ln w="12700">
              <a:noFill/>
              <a:miter lim="800000"/>
              <a:headEnd/>
              <a:tailEnd/>
            </a:ln>
          </p:spPr>
          <p:txBody>
            <a:bodyPr wrap="none">
              <a:spAutoFit/>
            </a:bodyPr>
            <a:lstStyle/>
            <a:p>
              <a:r>
                <a:rPr lang="en-US" sz="2000" b="1" u="none">
                  <a:solidFill>
                    <a:schemeClr val="bg1"/>
                  </a:solidFill>
                </a:rPr>
                <a:t>MIDDLEWARE</a:t>
              </a:r>
            </a:p>
          </p:txBody>
        </p:sp>
      </p:grpSp>
      <p:grpSp>
        <p:nvGrpSpPr>
          <p:cNvPr id="4" name="Group 68"/>
          <p:cNvGrpSpPr>
            <a:grpSpLocks/>
          </p:cNvGrpSpPr>
          <p:nvPr/>
        </p:nvGrpSpPr>
        <p:grpSpPr bwMode="auto">
          <a:xfrm>
            <a:off x="190500" y="4160838"/>
            <a:ext cx="8707438" cy="2298700"/>
            <a:chOff x="120" y="2621"/>
            <a:chExt cx="5485" cy="1448"/>
          </a:xfrm>
        </p:grpSpPr>
        <p:sp>
          <p:nvSpPr>
            <p:cNvPr id="1596449" name="Rectangle 33"/>
            <p:cNvSpPr>
              <a:spLocks noChangeArrowheads="1"/>
            </p:cNvSpPr>
            <p:nvPr/>
          </p:nvSpPr>
          <p:spPr bwMode="auto">
            <a:xfrm>
              <a:off x="120" y="2621"/>
              <a:ext cx="2421" cy="1448"/>
            </a:xfrm>
            <a:prstGeom prst="rect">
              <a:avLst/>
            </a:prstGeom>
            <a:solidFill>
              <a:srgbClr val="CCFF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buClr>
                  <a:schemeClr val="tx1"/>
                </a:buClr>
                <a:defRPr/>
              </a:pPr>
              <a:r>
                <a:rPr lang="de-DE" sz="2400" b="1" u="none">
                  <a:latin typeface="Arial" charset="0"/>
                </a:rPr>
                <a:t>Solution</a:t>
              </a:r>
            </a:p>
            <a:p>
              <a:pPr marL="114300" indent="-114300">
                <a:buClr>
                  <a:schemeClr val="tx1"/>
                </a:buClr>
                <a:buFontTx/>
                <a:buChar char="•"/>
                <a:defRPr/>
              </a:pPr>
              <a:r>
                <a:rPr lang="de-DE" sz="2000" u="none">
                  <a:latin typeface="Arial" charset="0"/>
                </a:rPr>
                <a:t>Don‘t structure distributed applications &amp; middleware as a monolithic spagetti</a:t>
              </a:r>
            </a:p>
            <a:p>
              <a:pPr marL="114300" indent="-114300">
                <a:buClr>
                  <a:schemeClr val="tx1"/>
                </a:buClr>
                <a:buFontTx/>
                <a:buChar char="•"/>
                <a:defRPr/>
              </a:pPr>
              <a:r>
                <a:rPr lang="de-DE" sz="2000" u="none">
                  <a:latin typeface="Arial" charset="0"/>
                </a:rPr>
                <a:t>Instead, decompose them into modular </a:t>
              </a:r>
              <a:r>
                <a:rPr lang="de-DE" sz="2000" i="1" u="none">
                  <a:latin typeface="Arial" charset="0"/>
                </a:rPr>
                <a:t>classes</a:t>
              </a:r>
              <a:r>
                <a:rPr lang="de-DE" sz="2000" u="none">
                  <a:latin typeface="Arial" charset="0"/>
                </a:rPr>
                <a:t>, </a:t>
              </a:r>
              <a:r>
                <a:rPr lang="de-DE" sz="2000" i="1" u="none">
                  <a:latin typeface="Arial" charset="0"/>
                </a:rPr>
                <a:t>frameworks</a:t>
              </a:r>
              <a:r>
                <a:rPr lang="de-DE" sz="2000" u="none">
                  <a:latin typeface="Arial" charset="0"/>
                </a:rPr>
                <a:t>, &amp; </a:t>
              </a:r>
              <a:r>
                <a:rPr lang="de-DE" sz="2000" i="1" u="none">
                  <a:latin typeface="Arial" charset="0"/>
                </a:rPr>
                <a:t>components</a:t>
              </a:r>
            </a:p>
          </p:txBody>
        </p:sp>
        <p:sp>
          <p:nvSpPr>
            <p:cNvPr id="3082" name="AutoShape 57"/>
            <p:cNvSpPr>
              <a:spLocks noChangeArrowheads="1"/>
            </p:cNvSpPr>
            <p:nvPr/>
          </p:nvSpPr>
          <p:spPr bwMode="auto">
            <a:xfrm>
              <a:off x="3994" y="3227"/>
              <a:ext cx="259" cy="248"/>
            </a:xfrm>
            <a:prstGeom prst="rightArrow">
              <a:avLst>
                <a:gd name="adj1" fmla="val 50000"/>
                <a:gd name="adj2" fmla="val 26109"/>
              </a:avLst>
            </a:prstGeom>
            <a:solidFill>
              <a:schemeClr val="accent1"/>
            </a:solidFill>
            <a:ln w="9525">
              <a:solidFill>
                <a:schemeClr val="tx1"/>
              </a:solidFill>
              <a:miter lim="800000"/>
              <a:headEnd/>
              <a:tailEnd/>
            </a:ln>
          </p:spPr>
          <p:txBody>
            <a:bodyPr wrap="none" anchor="ctr"/>
            <a:lstStyle/>
            <a:p>
              <a:endParaRPr lang="en-US"/>
            </a:p>
          </p:txBody>
        </p:sp>
        <p:grpSp>
          <p:nvGrpSpPr>
            <p:cNvPr id="3083" name="Group 67"/>
            <p:cNvGrpSpPr>
              <a:grpSpLocks/>
            </p:cNvGrpSpPr>
            <p:nvPr/>
          </p:nvGrpSpPr>
          <p:grpSpPr bwMode="auto">
            <a:xfrm>
              <a:off x="2796" y="2705"/>
              <a:ext cx="1026" cy="1292"/>
              <a:chOff x="2766" y="2705"/>
              <a:chExt cx="1026" cy="1292"/>
            </a:xfrm>
          </p:grpSpPr>
          <p:graphicFrame>
            <p:nvGraphicFramePr>
              <p:cNvPr id="3074" name="Object 58"/>
              <p:cNvGraphicFramePr>
                <a:graphicFrameLocks noChangeAspect="1"/>
              </p:cNvGraphicFramePr>
              <p:nvPr/>
            </p:nvGraphicFramePr>
            <p:xfrm>
              <a:off x="2766" y="3276"/>
              <a:ext cx="1026" cy="721"/>
            </p:xfrm>
            <a:graphic>
              <a:graphicData uri="http://schemas.openxmlformats.org/presentationml/2006/ole">
                <mc:AlternateContent xmlns:mc="http://schemas.openxmlformats.org/markup-compatibility/2006">
                  <mc:Choice xmlns:v="urn:schemas-microsoft-com:vml" Requires="v">
                    <p:oleObj spid="_x0000_s3127" name="Photo Editor Photo" r:id="rId5" imgW="5477640" imgH="3847619" progId="">
                      <p:embed/>
                    </p:oleObj>
                  </mc:Choice>
                  <mc:Fallback>
                    <p:oleObj name="Photo Editor Photo" r:id="rId5" imgW="5477640" imgH="3847619" progId="">
                      <p:embed/>
                      <p:pic>
                        <p:nvPicPr>
                          <p:cNvPr id="0" name="Object 5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66" y="3276"/>
                            <a:ext cx="1026" cy="7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3096" name="Picture 59" descr="spaghetti illustration"/>
              <p:cNvPicPr>
                <a:picLocks noChangeAspect="1" noChangeArrowheads="1"/>
              </p:cNvPicPr>
              <p:nvPr/>
            </p:nvPicPr>
            <p:blipFill>
              <a:blip r:embed="rId7" cstate="print">
                <a:clrChange>
                  <a:clrFrom>
                    <a:srgbClr val="FDFFFF"/>
                  </a:clrFrom>
                  <a:clrTo>
                    <a:srgbClr val="FDFFFF">
                      <a:alpha val="0"/>
                    </a:srgbClr>
                  </a:clrTo>
                </a:clrChange>
              </a:blip>
              <a:srcRect/>
              <a:stretch>
                <a:fillRect/>
              </a:stretch>
            </p:blipFill>
            <p:spPr bwMode="auto">
              <a:xfrm>
                <a:off x="2788" y="2705"/>
                <a:ext cx="981" cy="620"/>
              </a:xfrm>
              <a:prstGeom prst="rect">
                <a:avLst/>
              </a:prstGeom>
              <a:noFill/>
              <a:ln w="9525">
                <a:noFill/>
                <a:miter lim="800000"/>
                <a:headEnd/>
                <a:tailEnd/>
              </a:ln>
            </p:spPr>
          </p:pic>
        </p:grpSp>
        <p:grpSp>
          <p:nvGrpSpPr>
            <p:cNvPr id="3084" name="Group 66"/>
            <p:cNvGrpSpPr>
              <a:grpSpLocks/>
            </p:cNvGrpSpPr>
            <p:nvPr/>
          </p:nvGrpSpPr>
          <p:grpSpPr bwMode="auto">
            <a:xfrm>
              <a:off x="4412" y="2736"/>
              <a:ext cx="1193" cy="1230"/>
              <a:chOff x="4412" y="2748"/>
              <a:chExt cx="1193" cy="1230"/>
            </a:xfrm>
          </p:grpSpPr>
          <p:grpSp>
            <p:nvGrpSpPr>
              <p:cNvPr id="3085" name="Group 47"/>
              <p:cNvGrpSpPr>
                <a:grpSpLocks/>
              </p:cNvGrpSpPr>
              <p:nvPr/>
            </p:nvGrpSpPr>
            <p:grpSpPr bwMode="auto">
              <a:xfrm>
                <a:off x="4415" y="2748"/>
                <a:ext cx="1188" cy="573"/>
                <a:chOff x="4210" y="2374"/>
                <a:chExt cx="1468" cy="759"/>
              </a:xfrm>
            </p:grpSpPr>
            <p:sp>
              <p:nvSpPr>
                <p:cNvPr id="3087" name="Freeform 48"/>
                <p:cNvSpPr>
                  <a:spLocks/>
                </p:cNvSpPr>
                <p:nvPr/>
              </p:nvSpPr>
              <p:spPr bwMode="auto">
                <a:xfrm>
                  <a:off x="4621" y="2376"/>
                  <a:ext cx="610" cy="270"/>
                </a:xfrm>
                <a:custGeom>
                  <a:avLst/>
                  <a:gdLst>
                    <a:gd name="T0" fmla="*/ 27 w 1221"/>
                    <a:gd name="T1" fmla="*/ 0 h 540"/>
                    <a:gd name="T2" fmla="*/ 26 w 1221"/>
                    <a:gd name="T3" fmla="*/ 4 h 540"/>
                    <a:gd name="T4" fmla="*/ 28 w 1221"/>
                    <a:gd name="T5" fmla="*/ 8 h 540"/>
                    <a:gd name="T6" fmla="*/ 30 w 1221"/>
                    <a:gd name="T7" fmla="*/ 12 h 540"/>
                    <a:gd name="T8" fmla="*/ 31 w 1221"/>
                    <a:gd name="T9" fmla="*/ 17 h 540"/>
                    <a:gd name="T10" fmla="*/ 31 w 1221"/>
                    <a:gd name="T11" fmla="*/ 20 h 540"/>
                    <a:gd name="T12" fmla="*/ 29 w 1221"/>
                    <a:gd name="T13" fmla="*/ 23 h 540"/>
                    <a:gd name="T14" fmla="*/ 25 w 1221"/>
                    <a:gd name="T15" fmla="*/ 25 h 540"/>
                    <a:gd name="T16" fmla="*/ 21 w 1221"/>
                    <a:gd name="T17" fmla="*/ 24 h 540"/>
                    <a:gd name="T18" fmla="*/ 16 w 1221"/>
                    <a:gd name="T19" fmla="*/ 21 h 540"/>
                    <a:gd name="T20" fmla="*/ 12 w 1221"/>
                    <a:gd name="T21" fmla="*/ 19 h 540"/>
                    <a:gd name="T22" fmla="*/ 8 w 1221"/>
                    <a:gd name="T23" fmla="*/ 19 h 540"/>
                    <a:gd name="T24" fmla="*/ 4 w 1221"/>
                    <a:gd name="T25" fmla="*/ 21 h 540"/>
                    <a:gd name="T26" fmla="*/ 1 w 1221"/>
                    <a:gd name="T27" fmla="*/ 25 h 540"/>
                    <a:gd name="T28" fmla="*/ 0 w 1221"/>
                    <a:gd name="T29" fmla="*/ 31 h 540"/>
                    <a:gd name="T30" fmla="*/ 1 w 1221"/>
                    <a:gd name="T31" fmla="*/ 36 h 540"/>
                    <a:gd name="T32" fmla="*/ 4 w 1221"/>
                    <a:gd name="T33" fmla="*/ 40 h 540"/>
                    <a:gd name="T34" fmla="*/ 10 w 1221"/>
                    <a:gd name="T35" fmla="*/ 43 h 540"/>
                    <a:gd name="T36" fmla="*/ 18 w 1221"/>
                    <a:gd name="T37" fmla="*/ 44 h 540"/>
                    <a:gd name="T38" fmla="*/ 24 w 1221"/>
                    <a:gd name="T39" fmla="*/ 44 h 540"/>
                    <a:gd name="T40" fmla="*/ 28 w 1221"/>
                    <a:gd name="T41" fmla="*/ 48 h 540"/>
                    <a:gd name="T42" fmla="*/ 27 w 1221"/>
                    <a:gd name="T43" fmla="*/ 52 h 540"/>
                    <a:gd name="T44" fmla="*/ 24 w 1221"/>
                    <a:gd name="T45" fmla="*/ 58 h 540"/>
                    <a:gd name="T46" fmla="*/ 23 w 1221"/>
                    <a:gd name="T47" fmla="*/ 63 h 540"/>
                    <a:gd name="T48" fmla="*/ 31 w 1221"/>
                    <a:gd name="T49" fmla="*/ 64 h 540"/>
                    <a:gd name="T50" fmla="*/ 39 w 1221"/>
                    <a:gd name="T51" fmla="*/ 65 h 540"/>
                    <a:gd name="T52" fmla="*/ 51 w 1221"/>
                    <a:gd name="T53" fmla="*/ 65 h 540"/>
                    <a:gd name="T54" fmla="*/ 57 w 1221"/>
                    <a:gd name="T55" fmla="*/ 63 h 540"/>
                    <a:gd name="T56" fmla="*/ 61 w 1221"/>
                    <a:gd name="T57" fmla="*/ 61 h 540"/>
                    <a:gd name="T58" fmla="*/ 61 w 1221"/>
                    <a:gd name="T59" fmla="*/ 56 h 540"/>
                    <a:gd name="T60" fmla="*/ 60 w 1221"/>
                    <a:gd name="T61" fmla="*/ 51 h 540"/>
                    <a:gd name="T62" fmla="*/ 63 w 1221"/>
                    <a:gd name="T63" fmla="*/ 48 h 540"/>
                    <a:gd name="T64" fmla="*/ 70 w 1221"/>
                    <a:gd name="T65" fmla="*/ 46 h 540"/>
                    <a:gd name="T66" fmla="*/ 77 w 1221"/>
                    <a:gd name="T67" fmla="*/ 45 h 540"/>
                    <a:gd name="T68" fmla="*/ 83 w 1221"/>
                    <a:gd name="T69" fmla="*/ 46 h 540"/>
                    <a:gd name="T70" fmla="*/ 88 w 1221"/>
                    <a:gd name="T71" fmla="*/ 50 h 540"/>
                    <a:gd name="T72" fmla="*/ 89 w 1221"/>
                    <a:gd name="T73" fmla="*/ 54 h 540"/>
                    <a:gd name="T74" fmla="*/ 86 w 1221"/>
                    <a:gd name="T75" fmla="*/ 59 h 540"/>
                    <a:gd name="T76" fmla="*/ 86 w 1221"/>
                    <a:gd name="T77" fmla="*/ 65 h 540"/>
                    <a:gd name="T78" fmla="*/ 90 w 1221"/>
                    <a:gd name="T79" fmla="*/ 67 h 540"/>
                    <a:gd name="T80" fmla="*/ 97 w 1221"/>
                    <a:gd name="T81" fmla="*/ 68 h 540"/>
                    <a:gd name="T82" fmla="*/ 106 w 1221"/>
                    <a:gd name="T83" fmla="*/ 67 h 540"/>
                    <a:gd name="T84" fmla="*/ 116 w 1221"/>
                    <a:gd name="T85" fmla="*/ 66 h 540"/>
                    <a:gd name="T86" fmla="*/ 130 w 1221"/>
                    <a:gd name="T87" fmla="*/ 62 h 540"/>
                    <a:gd name="T88" fmla="*/ 127 w 1221"/>
                    <a:gd name="T89" fmla="*/ 58 h 540"/>
                    <a:gd name="T90" fmla="*/ 126 w 1221"/>
                    <a:gd name="T91" fmla="*/ 51 h 540"/>
                    <a:gd name="T92" fmla="*/ 127 w 1221"/>
                    <a:gd name="T93" fmla="*/ 45 h 540"/>
                    <a:gd name="T94" fmla="*/ 132 w 1221"/>
                    <a:gd name="T95" fmla="*/ 39 h 540"/>
                    <a:gd name="T96" fmla="*/ 138 w 1221"/>
                    <a:gd name="T97" fmla="*/ 35 h 540"/>
                    <a:gd name="T98" fmla="*/ 144 w 1221"/>
                    <a:gd name="T99" fmla="*/ 33 h 540"/>
                    <a:gd name="T100" fmla="*/ 149 w 1221"/>
                    <a:gd name="T101" fmla="*/ 29 h 540"/>
                    <a:gd name="T102" fmla="*/ 152 w 1221"/>
                    <a:gd name="T103" fmla="*/ 24 h 540"/>
                    <a:gd name="T104" fmla="*/ 151 w 1221"/>
                    <a:gd name="T105" fmla="*/ 18 h 540"/>
                    <a:gd name="T106" fmla="*/ 146 w 1221"/>
                    <a:gd name="T107" fmla="*/ 15 h 540"/>
                    <a:gd name="T108" fmla="*/ 141 w 1221"/>
                    <a:gd name="T109" fmla="*/ 17 h 540"/>
                    <a:gd name="T110" fmla="*/ 137 w 1221"/>
                    <a:gd name="T111" fmla="*/ 21 h 540"/>
                    <a:gd name="T112" fmla="*/ 131 w 1221"/>
                    <a:gd name="T113" fmla="*/ 23 h 540"/>
                    <a:gd name="T114" fmla="*/ 126 w 1221"/>
                    <a:gd name="T115" fmla="*/ 20 h 540"/>
                    <a:gd name="T116" fmla="*/ 124 w 1221"/>
                    <a:gd name="T117" fmla="*/ 15 h 540"/>
                    <a:gd name="T118" fmla="*/ 125 w 1221"/>
                    <a:gd name="T119" fmla="*/ 9 h 540"/>
                    <a:gd name="T120" fmla="*/ 127 w 1221"/>
                    <a:gd name="T121" fmla="*/ 3 h 5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21"/>
                    <a:gd name="T184" fmla="*/ 0 h 540"/>
                    <a:gd name="T185" fmla="*/ 1221 w 1221"/>
                    <a:gd name="T186" fmla="*/ 540 h 5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21" h="540">
                      <a:moveTo>
                        <a:pt x="1023" y="15"/>
                      </a:moveTo>
                      <a:lnTo>
                        <a:pt x="1033" y="0"/>
                      </a:lnTo>
                      <a:lnTo>
                        <a:pt x="217" y="0"/>
                      </a:lnTo>
                      <a:lnTo>
                        <a:pt x="211" y="8"/>
                      </a:lnTo>
                      <a:lnTo>
                        <a:pt x="208" y="21"/>
                      </a:lnTo>
                      <a:lnTo>
                        <a:pt x="208" y="34"/>
                      </a:lnTo>
                      <a:lnTo>
                        <a:pt x="211" y="45"/>
                      </a:lnTo>
                      <a:lnTo>
                        <a:pt x="218" y="58"/>
                      </a:lnTo>
                      <a:lnTo>
                        <a:pt x="225" y="69"/>
                      </a:lnTo>
                      <a:lnTo>
                        <a:pt x="231" y="78"/>
                      </a:lnTo>
                      <a:lnTo>
                        <a:pt x="239" y="88"/>
                      </a:lnTo>
                      <a:lnTo>
                        <a:pt x="244" y="99"/>
                      </a:lnTo>
                      <a:lnTo>
                        <a:pt x="250" y="111"/>
                      </a:lnTo>
                      <a:lnTo>
                        <a:pt x="253" y="122"/>
                      </a:lnTo>
                      <a:lnTo>
                        <a:pt x="255" y="134"/>
                      </a:lnTo>
                      <a:lnTo>
                        <a:pt x="255" y="144"/>
                      </a:lnTo>
                      <a:lnTo>
                        <a:pt x="254" y="155"/>
                      </a:lnTo>
                      <a:lnTo>
                        <a:pt x="252" y="162"/>
                      </a:lnTo>
                      <a:lnTo>
                        <a:pt x="249" y="174"/>
                      </a:lnTo>
                      <a:lnTo>
                        <a:pt x="245" y="183"/>
                      </a:lnTo>
                      <a:lnTo>
                        <a:pt x="239" y="190"/>
                      </a:lnTo>
                      <a:lnTo>
                        <a:pt x="231" y="197"/>
                      </a:lnTo>
                      <a:lnTo>
                        <a:pt x="222" y="202"/>
                      </a:lnTo>
                      <a:lnTo>
                        <a:pt x="207" y="205"/>
                      </a:lnTo>
                      <a:lnTo>
                        <a:pt x="194" y="204"/>
                      </a:lnTo>
                      <a:lnTo>
                        <a:pt x="182" y="200"/>
                      </a:lnTo>
                      <a:lnTo>
                        <a:pt x="168" y="194"/>
                      </a:lnTo>
                      <a:lnTo>
                        <a:pt x="152" y="187"/>
                      </a:lnTo>
                      <a:lnTo>
                        <a:pt x="142" y="180"/>
                      </a:lnTo>
                      <a:lnTo>
                        <a:pt x="131" y="172"/>
                      </a:lnTo>
                      <a:lnTo>
                        <a:pt x="121" y="166"/>
                      </a:lnTo>
                      <a:lnTo>
                        <a:pt x="111" y="160"/>
                      </a:lnTo>
                      <a:lnTo>
                        <a:pt x="101" y="155"/>
                      </a:lnTo>
                      <a:lnTo>
                        <a:pt x="90" y="152"/>
                      </a:lnTo>
                      <a:lnTo>
                        <a:pt x="77" y="151"/>
                      </a:lnTo>
                      <a:lnTo>
                        <a:pt x="66" y="153"/>
                      </a:lnTo>
                      <a:lnTo>
                        <a:pt x="54" y="157"/>
                      </a:lnTo>
                      <a:lnTo>
                        <a:pt x="45" y="163"/>
                      </a:lnTo>
                      <a:lnTo>
                        <a:pt x="34" y="170"/>
                      </a:lnTo>
                      <a:lnTo>
                        <a:pt x="24" y="181"/>
                      </a:lnTo>
                      <a:lnTo>
                        <a:pt x="16" y="192"/>
                      </a:lnTo>
                      <a:lnTo>
                        <a:pt x="8" y="207"/>
                      </a:lnTo>
                      <a:lnTo>
                        <a:pt x="4" y="221"/>
                      </a:lnTo>
                      <a:lnTo>
                        <a:pt x="0" y="234"/>
                      </a:lnTo>
                      <a:lnTo>
                        <a:pt x="1" y="249"/>
                      </a:lnTo>
                      <a:lnTo>
                        <a:pt x="3" y="263"/>
                      </a:lnTo>
                      <a:lnTo>
                        <a:pt x="7" y="278"/>
                      </a:lnTo>
                      <a:lnTo>
                        <a:pt x="12" y="290"/>
                      </a:lnTo>
                      <a:lnTo>
                        <a:pt x="19" y="304"/>
                      </a:lnTo>
                      <a:lnTo>
                        <a:pt x="27" y="314"/>
                      </a:lnTo>
                      <a:lnTo>
                        <a:pt x="37" y="323"/>
                      </a:lnTo>
                      <a:lnTo>
                        <a:pt x="49" y="332"/>
                      </a:lnTo>
                      <a:lnTo>
                        <a:pt x="65" y="341"/>
                      </a:lnTo>
                      <a:lnTo>
                        <a:pt x="82" y="347"/>
                      </a:lnTo>
                      <a:lnTo>
                        <a:pt x="100" y="351"/>
                      </a:lnTo>
                      <a:lnTo>
                        <a:pt x="121" y="353"/>
                      </a:lnTo>
                      <a:lnTo>
                        <a:pt x="145" y="352"/>
                      </a:lnTo>
                      <a:lnTo>
                        <a:pt x="163" y="351"/>
                      </a:lnTo>
                      <a:lnTo>
                        <a:pt x="180" y="350"/>
                      </a:lnTo>
                      <a:lnTo>
                        <a:pt x="196" y="353"/>
                      </a:lnTo>
                      <a:lnTo>
                        <a:pt x="208" y="359"/>
                      </a:lnTo>
                      <a:lnTo>
                        <a:pt x="218" y="370"/>
                      </a:lnTo>
                      <a:lnTo>
                        <a:pt x="224" y="384"/>
                      </a:lnTo>
                      <a:lnTo>
                        <a:pt x="225" y="397"/>
                      </a:lnTo>
                      <a:lnTo>
                        <a:pt x="224" y="408"/>
                      </a:lnTo>
                      <a:lnTo>
                        <a:pt x="220" y="422"/>
                      </a:lnTo>
                      <a:lnTo>
                        <a:pt x="213" y="438"/>
                      </a:lnTo>
                      <a:lnTo>
                        <a:pt x="207" y="451"/>
                      </a:lnTo>
                      <a:lnTo>
                        <a:pt x="199" y="467"/>
                      </a:lnTo>
                      <a:lnTo>
                        <a:pt x="190" y="482"/>
                      </a:lnTo>
                      <a:lnTo>
                        <a:pt x="179" y="503"/>
                      </a:lnTo>
                      <a:lnTo>
                        <a:pt x="191" y="505"/>
                      </a:lnTo>
                      <a:lnTo>
                        <a:pt x="209" y="507"/>
                      </a:lnTo>
                      <a:lnTo>
                        <a:pt x="227" y="509"/>
                      </a:lnTo>
                      <a:lnTo>
                        <a:pt x="248" y="512"/>
                      </a:lnTo>
                      <a:lnTo>
                        <a:pt x="268" y="514"/>
                      </a:lnTo>
                      <a:lnTo>
                        <a:pt x="291" y="517"/>
                      </a:lnTo>
                      <a:lnTo>
                        <a:pt x="314" y="519"/>
                      </a:lnTo>
                      <a:lnTo>
                        <a:pt x="340" y="520"/>
                      </a:lnTo>
                      <a:lnTo>
                        <a:pt x="390" y="520"/>
                      </a:lnTo>
                      <a:lnTo>
                        <a:pt x="408" y="519"/>
                      </a:lnTo>
                      <a:lnTo>
                        <a:pt x="425" y="518"/>
                      </a:lnTo>
                      <a:lnTo>
                        <a:pt x="445" y="515"/>
                      </a:lnTo>
                      <a:lnTo>
                        <a:pt x="461" y="510"/>
                      </a:lnTo>
                      <a:lnTo>
                        <a:pt x="474" y="504"/>
                      </a:lnTo>
                      <a:lnTo>
                        <a:pt x="484" y="496"/>
                      </a:lnTo>
                      <a:lnTo>
                        <a:pt x="491" y="489"/>
                      </a:lnTo>
                      <a:lnTo>
                        <a:pt x="494" y="481"/>
                      </a:lnTo>
                      <a:lnTo>
                        <a:pt x="494" y="469"/>
                      </a:lnTo>
                      <a:lnTo>
                        <a:pt x="491" y="454"/>
                      </a:lnTo>
                      <a:lnTo>
                        <a:pt x="486" y="440"/>
                      </a:lnTo>
                      <a:lnTo>
                        <a:pt x="481" y="427"/>
                      </a:lnTo>
                      <a:lnTo>
                        <a:pt x="481" y="414"/>
                      </a:lnTo>
                      <a:lnTo>
                        <a:pt x="487" y="403"/>
                      </a:lnTo>
                      <a:lnTo>
                        <a:pt x="496" y="393"/>
                      </a:lnTo>
                      <a:lnTo>
                        <a:pt x="509" y="385"/>
                      </a:lnTo>
                      <a:lnTo>
                        <a:pt x="525" y="379"/>
                      </a:lnTo>
                      <a:lnTo>
                        <a:pt x="542" y="373"/>
                      </a:lnTo>
                      <a:lnTo>
                        <a:pt x="560" y="370"/>
                      </a:lnTo>
                      <a:lnTo>
                        <a:pt x="581" y="367"/>
                      </a:lnTo>
                      <a:lnTo>
                        <a:pt x="599" y="365"/>
                      </a:lnTo>
                      <a:lnTo>
                        <a:pt x="618" y="365"/>
                      </a:lnTo>
                      <a:lnTo>
                        <a:pt x="635" y="366"/>
                      </a:lnTo>
                      <a:lnTo>
                        <a:pt x="652" y="370"/>
                      </a:lnTo>
                      <a:lnTo>
                        <a:pt x="669" y="375"/>
                      </a:lnTo>
                      <a:lnTo>
                        <a:pt x="684" y="383"/>
                      </a:lnTo>
                      <a:lnTo>
                        <a:pt x="696" y="391"/>
                      </a:lnTo>
                      <a:lnTo>
                        <a:pt x="708" y="401"/>
                      </a:lnTo>
                      <a:lnTo>
                        <a:pt x="713" y="411"/>
                      </a:lnTo>
                      <a:lnTo>
                        <a:pt x="715" y="422"/>
                      </a:lnTo>
                      <a:lnTo>
                        <a:pt x="712" y="434"/>
                      </a:lnTo>
                      <a:lnTo>
                        <a:pt x="706" y="444"/>
                      </a:lnTo>
                      <a:lnTo>
                        <a:pt x="697" y="461"/>
                      </a:lnTo>
                      <a:lnTo>
                        <a:pt x="691" y="474"/>
                      </a:lnTo>
                      <a:lnTo>
                        <a:pt x="686" y="488"/>
                      </a:lnTo>
                      <a:lnTo>
                        <a:pt x="686" y="500"/>
                      </a:lnTo>
                      <a:lnTo>
                        <a:pt x="691" y="513"/>
                      </a:lnTo>
                      <a:lnTo>
                        <a:pt x="701" y="522"/>
                      </a:lnTo>
                      <a:lnTo>
                        <a:pt x="711" y="527"/>
                      </a:lnTo>
                      <a:lnTo>
                        <a:pt x="725" y="532"/>
                      </a:lnTo>
                      <a:lnTo>
                        <a:pt x="742" y="536"/>
                      </a:lnTo>
                      <a:lnTo>
                        <a:pt x="759" y="538"/>
                      </a:lnTo>
                      <a:lnTo>
                        <a:pt x="780" y="540"/>
                      </a:lnTo>
                      <a:lnTo>
                        <a:pt x="804" y="540"/>
                      </a:lnTo>
                      <a:lnTo>
                        <a:pt x="823" y="537"/>
                      </a:lnTo>
                      <a:lnTo>
                        <a:pt x="852" y="535"/>
                      </a:lnTo>
                      <a:lnTo>
                        <a:pt x="881" y="531"/>
                      </a:lnTo>
                      <a:lnTo>
                        <a:pt x="906" y="527"/>
                      </a:lnTo>
                      <a:lnTo>
                        <a:pt x="930" y="523"/>
                      </a:lnTo>
                      <a:lnTo>
                        <a:pt x="959" y="517"/>
                      </a:lnTo>
                      <a:lnTo>
                        <a:pt x="993" y="510"/>
                      </a:lnTo>
                      <a:lnTo>
                        <a:pt x="1041" y="500"/>
                      </a:lnTo>
                      <a:lnTo>
                        <a:pt x="1035" y="489"/>
                      </a:lnTo>
                      <a:lnTo>
                        <a:pt x="1029" y="477"/>
                      </a:lnTo>
                      <a:lnTo>
                        <a:pt x="1023" y="464"/>
                      </a:lnTo>
                      <a:lnTo>
                        <a:pt x="1017" y="450"/>
                      </a:lnTo>
                      <a:lnTo>
                        <a:pt x="1013" y="434"/>
                      </a:lnTo>
                      <a:lnTo>
                        <a:pt x="1010" y="415"/>
                      </a:lnTo>
                      <a:lnTo>
                        <a:pt x="1011" y="398"/>
                      </a:lnTo>
                      <a:lnTo>
                        <a:pt x="1014" y="381"/>
                      </a:lnTo>
                      <a:lnTo>
                        <a:pt x="1022" y="362"/>
                      </a:lnTo>
                      <a:lnTo>
                        <a:pt x="1032" y="344"/>
                      </a:lnTo>
                      <a:lnTo>
                        <a:pt x="1043" y="327"/>
                      </a:lnTo>
                      <a:lnTo>
                        <a:pt x="1057" y="314"/>
                      </a:lnTo>
                      <a:lnTo>
                        <a:pt x="1073" y="304"/>
                      </a:lnTo>
                      <a:lnTo>
                        <a:pt x="1089" y="295"/>
                      </a:lnTo>
                      <a:lnTo>
                        <a:pt x="1106" y="287"/>
                      </a:lnTo>
                      <a:lnTo>
                        <a:pt x="1122" y="281"/>
                      </a:lnTo>
                      <a:lnTo>
                        <a:pt x="1139" y="274"/>
                      </a:lnTo>
                      <a:lnTo>
                        <a:pt x="1159" y="264"/>
                      </a:lnTo>
                      <a:lnTo>
                        <a:pt x="1172" y="258"/>
                      </a:lnTo>
                      <a:lnTo>
                        <a:pt x="1185" y="248"/>
                      </a:lnTo>
                      <a:lnTo>
                        <a:pt x="1196" y="238"/>
                      </a:lnTo>
                      <a:lnTo>
                        <a:pt x="1206" y="227"/>
                      </a:lnTo>
                      <a:lnTo>
                        <a:pt x="1213" y="213"/>
                      </a:lnTo>
                      <a:lnTo>
                        <a:pt x="1219" y="199"/>
                      </a:lnTo>
                      <a:lnTo>
                        <a:pt x="1221" y="183"/>
                      </a:lnTo>
                      <a:lnTo>
                        <a:pt x="1218" y="167"/>
                      </a:lnTo>
                      <a:lnTo>
                        <a:pt x="1210" y="151"/>
                      </a:lnTo>
                      <a:lnTo>
                        <a:pt x="1200" y="139"/>
                      </a:lnTo>
                      <a:lnTo>
                        <a:pt x="1187" y="129"/>
                      </a:lnTo>
                      <a:lnTo>
                        <a:pt x="1171" y="124"/>
                      </a:lnTo>
                      <a:lnTo>
                        <a:pt x="1157" y="124"/>
                      </a:lnTo>
                      <a:lnTo>
                        <a:pt x="1143" y="129"/>
                      </a:lnTo>
                      <a:lnTo>
                        <a:pt x="1128" y="139"/>
                      </a:lnTo>
                      <a:lnTo>
                        <a:pt x="1118" y="150"/>
                      </a:lnTo>
                      <a:lnTo>
                        <a:pt x="1107" y="162"/>
                      </a:lnTo>
                      <a:lnTo>
                        <a:pt x="1096" y="174"/>
                      </a:lnTo>
                      <a:lnTo>
                        <a:pt x="1085" y="181"/>
                      </a:lnTo>
                      <a:lnTo>
                        <a:pt x="1071" y="184"/>
                      </a:lnTo>
                      <a:lnTo>
                        <a:pt x="1052" y="184"/>
                      </a:lnTo>
                      <a:lnTo>
                        <a:pt x="1037" y="181"/>
                      </a:lnTo>
                      <a:lnTo>
                        <a:pt x="1026" y="171"/>
                      </a:lnTo>
                      <a:lnTo>
                        <a:pt x="1015" y="162"/>
                      </a:lnTo>
                      <a:lnTo>
                        <a:pt x="1007" y="151"/>
                      </a:lnTo>
                      <a:lnTo>
                        <a:pt x="1001" y="137"/>
                      </a:lnTo>
                      <a:lnTo>
                        <a:pt x="998" y="123"/>
                      </a:lnTo>
                      <a:lnTo>
                        <a:pt x="997" y="108"/>
                      </a:lnTo>
                      <a:lnTo>
                        <a:pt x="998" y="92"/>
                      </a:lnTo>
                      <a:lnTo>
                        <a:pt x="1001" y="76"/>
                      </a:lnTo>
                      <a:lnTo>
                        <a:pt x="1006" y="56"/>
                      </a:lnTo>
                      <a:lnTo>
                        <a:pt x="1012" y="38"/>
                      </a:lnTo>
                      <a:lnTo>
                        <a:pt x="1016" y="27"/>
                      </a:lnTo>
                      <a:lnTo>
                        <a:pt x="1023" y="15"/>
                      </a:lnTo>
                      <a:close/>
                    </a:path>
                  </a:pathLst>
                </a:custGeom>
                <a:solidFill>
                  <a:srgbClr val="5F009F"/>
                </a:solidFill>
                <a:ln w="6350">
                  <a:solidFill>
                    <a:srgbClr val="000000"/>
                  </a:solidFill>
                  <a:round/>
                  <a:headEnd/>
                  <a:tailEnd/>
                </a:ln>
              </p:spPr>
              <p:txBody>
                <a:bodyPr/>
                <a:lstStyle/>
                <a:p>
                  <a:endParaRPr lang="en-US"/>
                </a:p>
              </p:txBody>
            </p:sp>
            <p:sp>
              <p:nvSpPr>
                <p:cNvPr id="3088" name="Freeform 49"/>
                <p:cNvSpPr>
                  <a:spLocks/>
                </p:cNvSpPr>
                <p:nvPr/>
              </p:nvSpPr>
              <p:spPr bwMode="auto">
                <a:xfrm>
                  <a:off x="5116" y="2606"/>
                  <a:ext cx="488" cy="345"/>
                </a:xfrm>
                <a:custGeom>
                  <a:avLst/>
                  <a:gdLst>
                    <a:gd name="T0" fmla="*/ 11 w 976"/>
                    <a:gd name="T1" fmla="*/ 69 h 691"/>
                    <a:gd name="T2" fmla="*/ 18 w 976"/>
                    <a:gd name="T3" fmla="*/ 71 h 691"/>
                    <a:gd name="T4" fmla="*/ 25 w 976"/>
                    <a:gd name="T5" fmla="*/ 71 h 691"/>
                    <a:gd name="T6" fmla="*/ 31 w 976"/>
                    <a:gd name="T7" fmla="*/ 68 h 691"/>
                    <a:gd name="T8" fmla="*/ 40 w 976"/>
                    <a:gd name="T9" fmla="*/ 66 h 691"/>
                    <a:gd name="T10" fmla="*/ 46 w 976"/>
                    <a:gd name="T11" fmla="*/ 69 h 691"/>
                    <a:gd name="T12" fmla="*/ 45 w 976"/>
                    <a:gd name="T13" fmla="*/ 76 h 691"/>
                    <a:gd name="T14" fmla="*/ 46 w 976"/>
                    <a:gd name="T15" fmla="*/ 83 h 691"/>
                    <a:gd name="T16" fmla="*/ 54 w 976"/>
                    <a:gd name="T17" fmla="*/ 86 h 691"/>
                    <a:gd name="T18" fmla="*/ 63 w 976"/>
                    <a:gd name="T19" fmla="*/ 85 h 691"/>
                    <a:gd name="T20" fmla="*/ 72 w 976"/>
                    <a:gd name="T21" fmla="*/ 82 h 691"/>
                    <a:gd name="T22" fmla="*/ 75 w 976"/>
                    <a:gd name="T23" fmla="*/ 75 h 691"/>
                    <a:gd name="T24" fmla="*/ 77 w 976"/>
                    <a:gd name="T25" fmla="*/ 68 h 691"/>
                    <a:gd name="T26" fmla="*/ 84 w 976"/>
                    <a:gd name="T27" fmla="*/ 64 h 691"/>
                    <a:gd name="T28" fmla="*/ 94 w 976"/>
                    <a:gd name="T29" fmla="*/ 64 h 691"/>
                    <a:gd name="T30" fmla="*/ 103 w 976"/>
                    <a:gd name="T31" fmla="*/ 64 h 691"/>
                    <a:gd name="T32" fmla="*/ 107 w 976"/>
                    <a:gd name="T33" fmla="*/ 5 h 691"/>
                    <a:gd name="T34" fmla="*/ 99 w 976"/>
                    <a:gd name="T35" fmla="*/ 1 h 691"/>
                    <a:gd name="T36" fmla="*/ 89 w 976"/>
                    <a:gd name="T37" fmla="*/ 0 h 691"/>
                    <a:gd name="T38" fmla="*/ 76 w 976"/>
                    <a:gd name="T39" fmla="*/ 0 h 691"/>
                    <a:gd name="T40" fmla="*/ 67 w 976"/>
                    <a:gd name="T41" fmla="*/ 1 h 691"/>
                    <a:gd name="T42" fmla="*/ 62 w 976"/>
                    <a:gd name="T43" fmla="*/ 5 h 691"/>
                    <a:gd name="T44" fmla="*/ 65 w 976"/>
                    <a:gd name="T45" fmla="*/ 9 h 691"/>
                    <a:gd name="T46" fmla="*/ 61 w 976"/>
                    <a:gd name="T47" fmla="*/ 14 h 691"/>
                    <a:gd name="T48" fmla="*/ 55 w 976"/>
                    <a:gd name="T49" fmla="*/ 18 h 691"/>
                    <a:gd name="T50" fmla="*/ 48 w 976"/>
                    <a:gd name="T51" fmla="*/ 19 h 691"/>
                    <a:gd name="T52" fmla="*/ 41 w 976"/>
                    <a:gd name="T53" fmla="*/ 18 h 691"/>
                    <a:gd name="T54" fmla="*/ 37 w 976"/>
                    <a:gd name="T55" fmla="*/ 15 h 691"/>
                    <a:gd name="T56" fmla="*/ 38 w 976"/>
                    <a:gd name="T57" fmla="*/ 10 h 691"/>
                    <a:gd name="T58" fmla="*/ 41 w 976"/>
                    <a:gd name="T59" fmla="*/ 5 h 691"/>
                    <a:gd name="T60" fmla="*/ 39 w 976"/>
                    <a:gd name="T61" fmla="*/ 1 h 691"/>
                    <a:gd name="T62" fmla="*/ 30 w 976"/>
                    <a:gd name="T63" fmla="*/ 0 h 691"/>
                    <a:gd name="T64" fmla="*/ 15 w 976"/>
                    <a:gd name="T65" fmla="*/ 1 h 691"/>
                    <a:gd name="T66" fmla="*/ 6 w 976"/>
                    <a:gd name="T67" fmla="*/ 3 h 691"/>
                    <a:gd name="T68" fmla="*/ 8 w 976"/>
                    <a:gd name="T69" fmla="*/ 10 h 691"/>
                    <a:gd name="T70" fmla="*/ 6 w 976"/>
                    <a:gd name="T71" fmla="*/ 16 h 691"/>
                    <a:gd name="T72" fmla="*/ 3 w 976"/>
                    <a:gd name="T73" fmla="*/ 23 h 691"/>
                    <a:gd name="T74" fmla="*/ 1 w 976"/>
                    <a:gd name="T75" fmla="*/ 31 h 691"/>
                    <a:gd name="T76" fmla="*/ 2 w 976"/>
                    <a:gd name="T77" fmla="*/ 37 h 691"/>
                    <a:gd name="T78" fmla="*/ 9 w 976"/>
                    <a:gd name="T79" fmla="*/ 38 h 691"/>
                    <a:gd name="T80" fmla="*/ 14 w 976"/>
                    <a:gd name="T81" fmla="*/ 33 h 691"/>
                    <a:gd name="T82" fmla="*/ 18 w 976"/>
                    <a:gd name="T83" fmla="*/ 27 h 691"/>
                    <a:gd name="T84" fmla="*/ 24 w 976"/>
                    <a:gd name="T85" fmla="*/ 25 h 691"/>
                    <a:gd name="T86" fmla="*/ 30 w 976"/>
                    <a:gd name="T87" fmla="*/ 28 h 691"/>
                    <a:gd name="T88" fmla="*/ 31 w 976"/>
                    <a:gd name="T89" fmla="*/ 35 h 691"/>
                    <a:gd name="T90" fmla="*/ 29 w 976"/>
                    <a:gd name="T91" fmla="*/ 42 h 691"/>
                    <a:gd name="T92" fmla="*/ 23 w 976"/>
                    <a:gd name="T93" fmla="*/ 47 h 691"/>
                    <a:gd name="T94" fmla="*/ 15 w 976"/>
                    <a:gd name="T95" fmla="*/ 49 h 691"/>
                    <a:gd name="T96" fmla="*/ 9 w 976"/>
                    <a:gd name="T97" fmla="*/ 52 h 691"/>
                    <a:gd name="T98" fmla="*/ 5 w 976"/>
                    <a:gd name="T99" fmla="*/ 58 h 691"/>
                    <a:gd name="T100" fmla="*/ 5 w 976"/>
                    <a:gd name="T101" fmla="*/ 65 h 6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76"/>
                    <a:gd name="T154" fmla="*/ 0 h 691"/>
                    <a:gd name="T155" fmla="*/ 976 w 976"/>
                    <a:gd name="T156" fmla="*/ 691 h 69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76" h="691">
                      <a:moveTo>
                        <a:pt x="39" y="562"/>
                      </a:moveTo>
                      <a:lnTo>
                        <a:pt x="51" y="559"/>
                      </a:lnTo>
                      <a:lnTo>
                        <a:pt x="68" y="556"/>
                      </a:lnTo>
                      <a:lnTo>
                        <a:pt x="81" y="558"/>
                      </a:lnTo>
                      <a:lnTo>
                        <a:pt x="95" y="560"/>
                      </a:lnTo>
                      <a:lnTo>
                        <a:pt x="109" y="563"/>
                      </a:lnTo>
                      <a:lnTo>
                        <a:pt x="123" y="567"/>
                      </a:lnTo>
                      <a:lnTo>
                        <a:pt x="139" y="570"/>
                      </a:lnTo>
                      <a:lnTo>
                        <a:pt x="152" y="572"/>
                      </a:lnTo>
                      <a:lnTo>
                        <a:pt x="168" y="573"/>
                      </a:lnTo>
                      <a:lnTo>
                        <a:pt x="184" y="572"/>
                      </a:lnTo>
                      <a:lnTo>
                        <a:pt x="197" y="569"/>
                      </a:lnTo>
                      <a:lnTo>
                        <a:pt x="212" y="565"/>
                      </a:lnTo>
                      <a:lnTo>
                        <a:pt x="227" y="559"/>
                      </a:lnTo>
                      <a:lnTo>
                        <a:pt x="240" y="553"/>
                      </a:lnTo>
                      <a:lnTo>
                        <a:pt x="254" y="547"/>
                      </a:lnTo>
                      <a:lnTo>
                        <a:pt x="268" y="541"/>
                      </a:lnTo>
                      <a:lnTo>
                        <a:pt x="284" y="536"/>
                      </a:lnTo>
                      <a:lnTo>
                        <a:pt x="297" y="533"/>
                      </a:lnTo>
                      <a:lnTo>
                        <a:pt x="313" y="532"/>
                      </a:lnTo>
                      <a:lnTo>
                        <a:pt x="327" y="534"/>
                      </a:lnTo>
                      <a:lnTo>
                        <a:pt x="341" y="538"/>
                      </a:lnTo>
                      <a:lnTo>
                        <a:pt x="354" y="546"/>
                      </a:lnTo>
                      <a:lnTo>
                        <a:pt x="362" y="553"/>
                      </a:lnTo>
                      <a:lnTo>
                        <a:pt x="366" y="567"/>
                      </a:lnTo>
                      <a:lnTo>
                        <a:pt x="364" y="581"/>
                      </a:lnTo>
                      <a:lnTo>
                        <a:pt x="360" y="597"/>
                      </a:lnTo>
                      <a:lnTo>
                        <a:pt x="354" y="615"/>
                      </a:lnTo>
                      <a:lnTo>
                        <a:pt x="349" y="629"/>
                      </a:lnTo>
                      <a:lnTo>
                        <a:pt x="350" y="643"/>
                      </a:lnTo>
                      <a:lnTo>
                        <a:pt x="356" y="658"/>
                      </a:lnTo>
                      <a:lnTo>
                        <a:pt x="366" y="669"/>
                      </a:lnTo>
                      <a:lnTo>
                        <a:pt x="376" y="676"/>
                      </a:lnTo>
                      <a:lnTo>
                        <a:pt x="391" y="680"/>
                      </a:lnTo>
                      <a:lnTo>
                        <a:pt x="406" y="684"/>
                      </a:lnTo>
                      <a:lnTo>
                        <a:pt x="428" y="688"/>
                      </a:lnTo>
                      <a:lnTo>
                        <a:pt x="446" y="690"/>
                      </a:lnTo>
                      <a:lnTo>
                        <a:pt x="469" y="691"/>
                      </a:lnTo>
                      <a:lnTo>
                        <a:pt x="489" y="689"/>
                      </a:lnTo>
                      <a:lnTo>
                        <a:pt x="508" y="685"/>
                      </a:lnTo>
                      <a:lnTo>
                        <a:pt x="527" y="680"/>
                      </a:lnTo>
                      <a:lnTo>
                        <a:pt x="545" y="674"/>
                      </a:lnTo>
                      <a:lnTo>
                        <a:pt x="558" y="667"/>
                      </a:lnTo>
                      <a:lnTo>
                        <a:pt x="571" y="659"/>
                      </a:lnTo>
                      <a:lnTo>
                        <a:pt x="582" y="650"/>
                      </a:lnTo>
                      <a:lnTo>
                        <a:pt x="591" y="638"/>
                      </a:lnTo>
                      <a:lnTo>
                        <a:pt x="596" y="624"/>
                      </a:lnTo>
                      <a:lnTo>
                        <a:pt x="597" y="601"/>
                      </a:lnTo>
                      <a:lnTo>
                        <a:pt x="597" y="584"/>
                      </a:lnTo>
                      <a:lnTo>
                        <a:pt x="600" y="569"/>
                      </a:lnTo>
                      <a:lnTo>
                        <a:pt x="606" y="557"/>
                      </a:lnTo>
                      <a:lnTo>
                        <a:pt x="616" y="547"/>
                      </a:lnTo>
                      <a:lnTo>
                        <a:pt x="626" y="538"/>
                      </a:lnTo>
                      <a:lnTo>
                        <a:pt x="639" y="530"/>
                      </a:lnTo>
                      <a:lnTo>
                        <a:pt x="652" y="524"/>
                      </a:lnTo>
                      <a:lnTo>
                        <a:pt x="671" y="518"/>
                      </a:lnTo>
                      <a:lnTo>
                        <a:pt x="688" y="516"/>
                      </a:lnTo>
                      <a:lnTo>
                        <a:pt x="707" y="514"/>
                      </a:lnTo>
                      <a:lnTo>
                        <a:pt x="726" y="513"/>
                      </a:lnTo>
                      <a:lnTo>
                        <a:pt x="747" y="512"/>
                      </a:lnTo>
                      <a:lnTo>
                        <a:pt x="769" y="513"/>
                      </a:lnTo>
                      <a:lnTo>
                        <a:pt x="787" y="514"/>
                      </a:lnTo>
                      <a:lnTo>
                        <a:pt x="802" y="516"/>
                      </a:lnTo>
                      <a:lnTo>
                        <a:pt x="819" y="518"/>
                      </a:lnTo>
                      <a:lnTo>
                        <a:pt x="834" y="520"/>
                      </a:lnTo>
                      <a:lnTo>
                        <a:pt x="851" y="521"/>
                      </a:lnTo>
                      <a:lnTo>
                        <a:pt x="976" y="525"/>
                      </a:lnTo>
                      <a:lnTo>
                        <a:pt x="851" y="41"/>
                      </a:lnTo>
                      <a:lnTo>
                        <a:pt x="833" y="31"/>
                      </a:lnTo>
                      <a:lnTo>
                        <a:pt x="821" y="24"/>
                      </a:lnTo>
                      <a:lnTo>
                        <a:pt x="806" y="18"/>
                      </a:lnTo>
                      <a:lnTo>
                        <a:pt x="789" y="12"/>
                      </a:lnTo>
                      <a:lnTo>
                        <a:pt x="771" y="8"/>
                      </a:lnTo>
                      <a:lnTo>
                        <a:pt x="751" y="5"/>
                      </a:lnTo>
                      <a:lnTo>
                        <a:pt x="727" y="2"/>
                      </a:lnTo>
                      <a:lnTo>
                        <a:pt x="706" y="1"/>
                      </a:lnTo>
                      <a:lnTo>
                        <a:pt x="684" y="0"/>
                      </a:lnTo>
                      <a:lnTo>
                        <a:pt x="660" y="0"/>
                      </a:lnTo>
                      <a:lnTo>
                        <a:pt x="631" y="0"/>
                      </a:lnTo>
                      <a:lnTo>
                        <a:pt x="608" y="2"/>
                      </a:lnTo>
                      <a:lnTo>
                        <a:pt x="586" y="4"/>
                      </a:lnTo>
                      <a:lnTo>
                        <a:pt x="566" y="6"/>
                      </a:lnTo>
                      <a:lnTo>
                        <a:pt x="548" y="10"/>
                      </a:lnTo>
                      <a:lnTo>
                        <a:pt x="533" y="14"/>
                      </a:lnTo>
                      <a:lnTo>
                        <a:pt x="521" y="19"/>
                      </a:lnTo>
                      <a:lnTo>
                        <a:pt x="511" y="25"/>
                      </a:lnTo>
                      <a:lnTo>
                        <a:pt x="504" y="31"/>
                      </a:lnTo>
                      <a:lnTo>
                        <a:pt x="500" y="41"/>
                      </a:lnTo>
                      <a:lnTo>
                        <a:pt x="500" y="50"/>
                      </a:lnTo>
                      <a:lnTo>
                        <a:pt x="505" y="59"/>
                      </a:lnTo>
                      <a:lnTo>
                        <a:pt x="511" y="67"/>
                      </a:lnTo>
                      <a:lnTo>
                        <a:pt x="515" y="76"/>
                      </a:lnTo>
                      <a:lnTo>
                        <a:pt x="515" y="88"/>
                      </a:lnTo>
                      <a:lnTo>
                        <a:pt x="509" y="98"/>
                      </a:lnTo>
                      <a:lnTo>
                        <a:pt x="501" y="108"/>
                      </a:lnTo>
                      <a:lnTo>
                        <a:pt x="488" y="119"/>
                      </a:lnTo>
                      <a:lnTo>
                        <a:pt x="476" y="128"/>
                      </a:lnTo>
                      <a:lnTo>
                        <a:pt x="464" y="134"/>
                      </a:lnTo>
                      <a:lnTo>
                        <a:pt x="451" y="139"/>
                      </a:lnTo>
                      <a:lnTo>
                        <a:pt x="438" y="145"/>
                      </a:lnTo>
                      <a:lnTo>
                        <a:pt x="424" y="149"/>
                      </a:lnTo>
                      <a:lnTo>
                        <a:pt x="409" y="152"/>
                      </a:lnTo>
                      <a:lnTo>
                        <a:pt x="395" y="154"/>
                      </a:lnTo>
                      <a:lnTo>
                        <a:pt x="383" y="157"/>
                      </a:lnTo>
                      <a:lnTo>
                        <a:pt x="366" y="157"/>
                      </a:lnTo>
                      <a:lnTo>
                        <a:pt x="352" y="154"/>
                      </a:lnTo>
                      <a:lnTo>
                        <a:pt x="338" y="152"/>
                      </a:lnTo>
                      <a:lnTo>
                        <a:pt x="326" y="148"/>
                      </a:lnTo>
                      <a:lnTo>
                        <a:pt x="313" y="143"/>
                      </a:lnTo>
                      <a:lnTo>
                        <a:pt x="302" y="137"/>
                      </a:lnTo>
                      <a:lnTo>
                        <a:pt x="294" y="130"/>
                      </a:lnTo>
                      <a:lnTo>
                        <a:pt x="291" y="123"/>
                      </a:lnTo>
                      <a:lnTo>
                        <a:pt x="290" y="116"/>
                      </a:lnTo>
                      <a:lnTo>
                        <a:pt x="291" y="105"/>
                      </a:lnTo>
                      <a:lnTo>
                        <a:pt x="294" y="95"/>
                      </a:lnTo>
                      <a:lnTo>
                        <a:pt x="302" y="83"/>
                      </a:lnTo>
                      <a:lnTo>
                        <a:pt x="311" y="71"/>
                      </a:lnTo>
                      <a:lnTo>
                        <a:pt x="318" y="62"/>
                      </a:lnTo>
                      <a:lnTo>
                        <a:pt x="323" y="55"/>
                      </a:lnTo>
                      <a:lnTo>
                        <a:pt x="327" y="44"/>
                      </a:lnTo>
                      <a:lnTo>
                        <a:pt x="330" y="33"/>
                      </a:lnTo>
                      <a:lnTo>
                        <a:pt x="327" y="23"/>
                      </a:lnTo>
                      <a:lnTo>
                        <a:pt x="321" y="15"/>
                      </a:lnTo>
                      <a:lnTo>
                        <a:pt x="310" y="8"/>
                      </a:lnTo>
                      <a:lnTo>
                        <a:pt x="297" y="5"/>
                      </a:lnTo>
                      <a:lnTo>
                        <a:pt x="285" y="2"/>
                      </a:lnTo>
                      <a:lnTo>
                        <a:pt x="268" y="0"/>
                      </a:lnTo>
                      <a:lnTo>
                        <a:pt x="233" y="0"/>
                      </a:lnTo>
                      <a:lnTo>
                        <a:pt x="207" y="2"/>
                      </a:lnTo>
                      <a:lnTo>
                        <a:pt x="184" y="5"/>
                      </a:lnTo>
                      <a:lnTo>
                        <a:pt x="153" y="9"/>
                      </a:lnTo>
                      <a:lnTo>
                        <a:pt x="125" y="14"/>
                      </a:lnTo>
                      <a:lnTo>
                        <a:pt x="94" y="19"/>
                      </a:lnTo>
                      <a:lnTo>
                        <a:pt x="74" y="23"/>
                      </a:lnTo>
                      <a:lnTo>
                        <a:pt x="56" y="27"/>
                      </a:lnTo>
                      <a:lnTo>
                        <a:pt x="47" y="31"/>
                      </a:lnTo>
                      <a:lnTo>
                        <a:pt x="50" y="41"/>
                      </a:lnTo>
                      <a:lnTo>
                        <a:pt x="54" y="56"/>
                      </a:lnTo>
                      <a:lnTo>
                        <a:pt x="56" y="70"/>
                      </a:lnTo>
                      <a:lnTo>
                        <a:pt x="57" y="82"/>
                      </a:lnTo>
                      <a:lnTo>
                        <a:pt x="55" y="95"/>
                      </a:lnTo>
                      <a:lnTo>
                        <a:pt x="52" y="106"/>
                      </a:lnTo>
                      <a:lnTo>
                        <a:pt x="48" y="119"/>
                      </a:lnTo>
                      <a:lnTo>
                        <a:pt x="44" y="129"/>
                      </a:lnTo>
                      <a:lnTo>
                        <a:pt x="39" y="144"/>
                      </a:lnTo>
                      <a:lnTo>
                        <a:pt x="33" y="160"/>
                      </a:lnTo>
                      <a:lnTo>
                        <a:pt x="27" y="175"/>
                      </a:lnTo>
                      <a:lnTo>
                        <a:pt x="18" y="190"/>
                      </a:lnTo>
                      <a:lnTo>
                        <a:pt x="13" y="205"/>
                      </a:lnTo>
                      <a:lnTo>
                        <a:pt x="9" y="217"/>
                      </a:lnTo>
                      <a:lnTo>
                        <a:pt x="5" y="230"/>
                      </a:lnTo>
                      <a:lnTo>
                        <a:pt x="1" y="248"/>
                      </a:lnTo>
                      <a:lnTo>
                        <a:pt x="0" y="263"/>
                      </a:lnTo>
                      <a:lnTo>
                        <a:pt x="2" y="276"/>
                      </a:lnTo>
                      <a:lnTo>
                        <a:pt x="6" y="290"/>
                      </a:lnTo>
                      <a:lnTo>
                        <a:pt x="13" y="299"/>
                      </a:lnTo>
                      <a:lnTo>
                        <a:pt x="22" y="307"/>
                      </a:lnTo>
                      <a:lnTo>
                        <a:pt x="35" y="311"/>
                      </a:lnTo>
                      <a:lnTo>
                        <a:pt x="48" y="311"/>
                      </a:lnTo>
                      <a:lnTo>
                        <a:pt x="66" y="308"/>
                      </a:lnTo>
                      <a:lnTo>
                        <a:pt x="81" y="301"/>
                      </a:lnTo>
                      <a:lnTo>
                        <a:pt x="94" y="293"/>
                      </a:lnTo>
                      <a:lnTo>
                        <a:pt x="105" y="280"/>
                      </a:lnTo>
                      <a:lnTo>
                        <a:pt x="112" y="264"/>
                      </a:lnTo>
                      <a:lnTo>
                        <a:pt x="114" y="249"/>
                      </a:lnTo>
                      <a:lnTo>
                        <a:pt x="119" y="236"/>
                      </a:lnTo>
                      <a:lnTo>
                        <a:pt x="127" y="225"/>
                      </a:lnTo>
                      <a:lnTo>
                        <a:pt x="137" y="216"/>
                      </a:lnTo>
                      <a:lnTo>
                        <a:pt x="150" y="209"/>
                      </a:lnTo>
                      <a:lnTo>
                        <a:pt x="163" y="206"/>
                      </a:lnTo>
                      <a:lnTo>
                        <a:pt x="174" y="205"/>
                      </a:lnTo>
                      <a:lnTo>
                        <a:pt x="188" y="205"/>
                      </a:lnTo>
                      <a:lnTo>
                        <a:pt x="203" y="207"/>
                      </a:lnTo>
                      <a:lnTo>
                        <a:pt x="215" y="211"/>
                      </a:lnTo>
                      <a:lnTo>
                        <a:pt x="227" y="217"/>
                      </a:lnTo>
                      <a:lnTo>
                        <a:pt x="238" y="227"/>
                      </a:lnTo>
                      <a:lnTo>
                        <a:pt x="246" y="238"/>
                      </a:lnTo>
                      <a:lnTo>
                        <a:pt x="253" y="253"/>
                      </a:lnTo>
                      <a:lnTo>
                        <a:pt x="255" y="267"/>
                      </a:lnTo>
                      <a:lnTo>
                        <a:pt x="254" y="281"/>
                      </a:lnTo>
                      <a:lnTo>
                        <a:pt x="250" y="296"/>
                      </a:lnTo>
                      <a:lnTo>
                        <a:pt x="244" y="311"/>
                      </a:lnTo>
                      <a:lnTo>
                        <a:pt x="236" y="325"/>
                      </a:lnTo>
                      <a:lnTo>
                        <a:pt x="225" y="339"/>
                      </a:lnTo>
                      <a:lnTo>
                        <a:pt x="214" y="350"/>
                      </a:lnTo>
                      <a:lnTo>
                        <a:pt x="201" y="363"/>
                      </a:lnTo>
                      <a:lnTo>
                        <a:pt x="190" y="372"/>
                      </a:lnTo>
                      <a:lnTo>
                        <a:pt x="177" y="380"/>
                      </a:lnTo>
                      <a:lnTo>
                        <a:pt x="166" y="384"/>
                      </a:lnTo>
                      <a:lnTo>
                        <a:pt x="150" y="388"/>
                      </a:lnTo>
                      <a:lnTo>
                        <a:pt x="137" y="390"/>
                      </a:lnTo>
                      <a:lnTo>
                        <a:pt x="123" y="393"/>
                      </a:lnTo>
                      <a:lnTo>
                        <a:pt x="111" y="397"/>
                      </a:lnTo>
                      <a:lnTo>
                        <a:pt x="95" y="405"/>
                      </a:lnTo>
                      <a:lnTo>
                        <a:pt x="82" y="413"/>
                      </a:lnTo>
                      <a:lnTo>
                        <a:pt x="72" y="422"/>
                      </a:lnTo>
                      <a:lnTo>
                        <a:pt x="60" y="433"/>
                      </a:lnTo>
                      <a:lnTo>
                        <a:pt x="52" y="444"/>
                      </a:lnTo>
                      <a:lnTo>
                        <a:pt x="43" y="458"/>
                      </a:lnTo>
                      <a:lnTo>
                        <a:pt x="38" y="470"/>
                      </a:lnTo>
                      <a:lnTo>
                        <a:pt x="33" y="485"/>
                      </a:lnTo>
                      <a:lnTo>
                        <a:pt x="31" y="499"/>
                      </a:lnTo>
                      <a:lnTo>
                        <a:pt x="31" y="511"/>
                      </a:lnTo>
                      <a:lnTo>
                        <a:pt x="33" y="527"/>
                      </a:lnTo>
                      <a:lnTo>
                        <a:pt x="36" y="545"/>
                      </a:lnTo>
                      <a:lnTo>
                        <a:pt x="39" y="562"/>
                      </a:lnTo>
                      <a:close/>
                    </a:path>
                  </a:pathLst>
                </a:custGeom>
                <a:solidFill>
                  <a:srgbClr val="00FFFF"/>
                </a:solidFill>
                <a:ln w="6350">
                  <a:solidFill>
                    <a:srgbClr val="000000"/>
                  </a:solidFill>
                  <a:round/>
                  <a:headEnd/>
                  <a:tailEnd/>
                </a:ln>
              </p:spPr>
              <p:txBody>
                <a:bodyPr/>
                <a:lstStyle/>
                <a:p>
                  <a:endParaRPr lang="en-US"/>
                </a:p>
              </p:txBody>
            </p:sp>
            <p:sp>
              <p:nvSpPr>
                <p:cNvPr id="3089" name="Freeform 50"/>
                <p:cNvSpPr>
                  <a:spLocks/>
                </p:cNvSpPr>
                <p:nvPr/>
              </p:nvSpPr>
              <p:spPr bwMode="auto">
                <a:xfrm>
                  <a:off x="4663" y="2551"/>
                  <a:ext cx="583" cy="368"/>
                </a:xfrm>
                <a:custGeom>
                  <a:avLst/>
                  <a:gdLst>
                    <a:gd name="T0" fmla="*/ 121 w 1165"/>
                    <a:gd name="T1" fmla="*/ 26 h 735"/>
                    <a:gd name="T2" fmla="*/ 117 w 1165"/>
                    <a:gd name="T3" fmla="*/ 36 h 735"/>
                    <a:gd name="T4" fmla="*/ 114 w 1165"/>
                    <a:gd name="T5" fmla="*/ 46 h 735"/>
                    <a:gd name="T6" fmla="*/ 119 w 1165"/>
                    <a:gd name="T7" fmla="*/ 53 h 735"/>
                    <a:gd name="T8" fmla="*/ 128 w 1165"/>
                    <a:gd name="T9" fmla="*/ 48 h 735"/>
                    <a:gd name="T10" fmla="*/ 132 w 1165"/>
                    <a:gd name="T11" fmla="*/ 40 h 735"/>
                    <a:gd name="T12" fmla="*/ 141 w 1165"/>
                    <a:gd name="T13" fmla="*/ 40 h 735"/>
                    <a:gd name="T14" fmla="*/ 146 w 1165"/>
                    <a:gd name="T15" fmla="*/ 46 h 735"/>
                    <a:gd name="T16" fmla="*/ 144 w 1165"/>
                    <a:gd name="T17" fmla="*/ 53 h 735"/>
                    <a:gd name="T18" fmla="*/ 137 w 1165"/>
                    <a:gd name="T19" fmla="*/ 61 h 735"/>
                    <a:gd name="T20" fmla="*/ 128 w 1165"/>
                    <a:gd name="T21" fmla="*/ 63 h 735"/>
                    <a:gd name="T22" fmla="*/ 121 w 1165"/>
                    <a:gd name="T23" fmla="*/ 68 h 735"/>
                    <a:gd name="T24" fmla="*/ 118 w 1165"/>
                    <a:gd name="T25" fmla="*/ 78 h 735"/>
                    <a:gd name="T26" fmla="*/ 117 w 1165"/>
                    <a:gd name="T27" fmla="*/ 82 h 735"/>
                    <a:gd name="T28" fmla="*/ 108 w 1165"/>
                    <a:gd name="T29" fmla="*/ 82 h 735"/>
                    <a:gd name="T30" fmla="*/ 96 w 1165"/>
                    <a:gd name="T31" fmla="*/ 85 h 735"/>
                    <a:gd name="T32" fmla="*/ 84 w 1165"/>
                    <a:gd name="T33" fmla="*/ 90 h 735"/>
                    <a:gd name="T34" fmla="*/ 71 w 1165"/>
                    <a:gd name="T35" fmla="*/ 92 h 735"/>
                    <a:gd name="T36" fmla="*/ 63 w 1165"/>
                    <a:gd name="T37" fmla="*/ 87 h 735"/>
                    <a:gd name="T38" fmla="*/ 67 w 1165"/>
                    <a:gd name="T39" fmla="*/ 80 h 735"/>
                    <a:gd name="T40" fmla="*/ 78 w 1165"/>
                    <a:gd name="T41" fmla="*/ 76 h 735"/>
                    <a:gd name="T42" fmla="*/ 85 w 1165"/>
                    <a:gd name="T43" fmla="*/ 71 h 735"/>
                    <a:gd name="T44" fmla="*/ 80 w 1165"/>
                    <a:gd name="T45" fmla="*/ 66 h 735"/>
                    <a:gd name="T46" fmla="*/ 69 w 1165"/>
                    <a:gd name="T47" fmla="*/ 67 h 735"/>
                    <a:gd name="T48" fmla="*/ 58 w 1165"/>
                    <a:gd name="T49" fmla="*/ 71 h 735"/>
                    <a:gd name="T50" fmla="*/ 46 w 1165"/>
                    <a:gd name="T51" fmla="*/ 78 h 735"/>
                    <a:gd name="T52" fmla="*/ 32 w 1165"/>
                    <a:gd name="T53" fmla="*/ 82 h 735"/>
                    <a:gd name="T54" fmla="*/ 18 w 1165"/>
                    <a:gd name="T55" fmla="*/ 83 h 735"/>
                    <a:gd name="T56" fmla="*/ 25 w 1165"/>
                    <a:gd name="T57" fmla="*/ 75 h 735"/>
                    <a:gd name="T58" fmla="*/ 30 w 1165"/>
                    <a:gd name="T59" fmla="*/ 66 h 735"/>
                    <a:gd name="T60" fmla="*/ 28 w 1165"/>
                    <a:gd name="T61" fmla="*/ 58 h 735"/>
                    <a:gd name="T62" fmla="*/ 21 w 1165"/>
                    <a:gd name="T63" fmla="*/ 58 h 735"/>
                    <a:gd name="T64" fmla="*/ 16 w 1165"/>
                    <a:gd name="T65" fmla="*/ 65 h 735"/>
                    <a:gd name="T66" fmla="*/ 7 w 1165"/>
                    <a:gd name="T67" fmla="*/ 68 h 735"/>
                    <a:gd name="T68" fmla="*/ 1 w 1165"/>
                    <a:gd name="T69" fmla="*/ 62 h 735"/>
                    <a:gd name="T70" fmla="*/ 2 w 1165"/>
                    <a:gd name="T71" fmla="*/ 54 h 735"/>
                    <a:gd name="T72" fmla="*/ 11 w 1165"/>
                    <a:gd name="T73" fmla="*/ 48 h 735"/>
                    <a:gd name="T74" fmla="*/ 17 w 1165"/>
                    <a:gd name="T75" fmla="*/ 40 h 735"/>
                    <a:gd name="T76" fmla="*/ 13 w 1165"/>
                    <a:gd name="T77" fmla="*/ 28 h 735"/>
                    <a:gd name="T78" fmla="*/ 12 w 1165"/>
                    <a:gd name="T79" fmla="*/ 18 h 735"/>
                    <a:gd name="T80" fmla="*/ 23 w 1165"/>
                    <a:gd name="T81" fmla="*/ 19 h 735"/>
                    <a:gd name="T82" fmla="*/ 41 w 1165"/>
                    <a:gd name="T83" fmla="*/ 20 h 735"/>
                    <a:gd name="T84" fmla="*/ 50 w 1165"/>
                    <a:gd name="T85" fmla="*/ 17 h 735"/>
                    <a:gd name="T86" fmla="*/ 50 w 1165"/>
                    <a:gd name="T87" fmla="*/ 10 h 735"/>
                    <a:gd name="T88" fmla="*/ 53 w 1165"/>
                    <a:gd name="T89" fmla="*/ 3 h 735"/>
                    <a:gd name="T90" fmla="*/ 65 w 1165"/>
                    <a:gd name="T91" fmla="*/ 0 h 735"/>
                    <a:gd name="T92" fmla="*/ 75 w 1165"/>
                    <a:gd name="T93" fmla="*/ 3 h 735"/>
                    <a:gd name="T94" fmla="*/ 79 w 1165"/>
                    <a:gd name="T95" fmla="*/ 9 h 735"/>
                    <a:gd name="T96" fmla="*/ 75 w 1165"/>
                    <a:gd name="T97" fmla="*/ 17 h 735"/>
                    <a:gd name="T98" fmla="*/ 82 w 1165"/>
                    <a:gd name="T99" fmla="*/ 22 h 735"/>
                    <a:gd name="T100" fmla="*/ 96 w 1165"/>
                    <a:gd name="T101" fmla="*/ 22 h 735"/>
                    <a:gd name="T102" fmla="*/ 114 w 1165"/>
                    <a:gd name="T103" fmla="*/ 19 h 7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65"/>
                    <a:gd name="T157" fmla="*/ 0 h 735"/>
                    <a:gd name="T158" fmla="*/ 1165 w 1165"/>
                    <a:gd name="T159" fmla="*/ 735 h 73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65" h="735">
                      <a:moveTo>
                        <a:pt x="958" y="146"/>
                      </a:moveTo>
                      <a:lnTo>
                        <a:pt x="962" y="164"/>
                      </a:lnTo>
                      <a:lnTo>
                        <a:pt x="965" y="178"/>
                      </a:lnTo>
                      <a:lnTo>
                        <a:pt x="966" y="190"/>
                      </a:lnTo>
                      <a:lnTo>
                        <a:pt x="963" y="202"/>
                      </a:lnTo>
                      <a:lnTo>
                        <a:pt x="958" y="219"/>
                      </a:lnTo>
                      <a:lnTo>
                        <a:pt x="952" y="237"/>
                      </a:lnTo>
                      <a:lnTo>
                        <a:pt x="946" y="253"/>
                      </a:lnTo>
                      <a:lnTo>
                        <a:pt x="940" y="269"/>
                      </a:lnTo>
                      <a:lnTo>
                        <a:pt x="931" y="288"/>
                      </a:lnTo>
                      <a:lnTo>
                        <a:pt x="924" y="304"/>
                      </a:lnTo>
                      <a:lnTo>
                        <a:pt x="919" y="317"/>
                      </a:lnTo>
                      <a:lnTo>
                        <a:pt x="914" y="335"/>
                      </a:lnTo>
                      <a:lnTo>
                        <a:pt x="909" y="351"/>
                      </a:lnTo>
                      <a:lnTo>
                        <a:pt x="908" y="366"/>
                      </a:lnTo>
                      <a:lnTo>
                        <a:pt x="911" y="382"/>
                      </a:lnTo>
                      <a:lnTo>
                        <a:pt x="916" y="397"/>
                      </a:lnTo>
                      <a:lnTo>
                        <a:pt x="926" y="409"/>
                      </a:lnTo>
                      <a:lnTo>
                        <a:pt x="937" y="416"/>
                      </a:lnTo>
                      <a:lnTo>
                        <a:pt x="952" y="417"/>
                      </a:lnTo>
                      <a:lnTo>
                        <a:pt x="969" y="416"/>
                      </a:lnTo>
                      <a:lnTo>
                        <a:pt x="982" y="411"/>
                      </a:lnTo>
                      <a:lnTo>
                        <a:pt x="996" y="405"/>
                      </a:lnTo>
                      <a:lnTo>
                        <a:pt x="1007" y="396"/>
                      </a:lnTo>
                      <a:lnTo>
                        <a:pt x="1017" y="383"/>
                      </a:lnTo>
                      <a:lnTo>
                        <a:pt x="1022" y="369"/>
                      </a:lnTo>
                      <a:lnTo>
                        <a:pt x="1024" y="354"/>
                      </a:lnTo>
                      <a:lnTo>
                        <a:pt x="1031" y="339"/>
                      </a:lnTo>
                      <a:lnTo>
                        <a:pt x="1040" y="327"/>
                      </a:lnTo>
                      <a:lnTo>
                        <a:pt x="1054" y="318"/>
                      </a:lnTo>
                      <a:lnTo>
                        <a:pt x="1067" y="313"/>
                      </a:lnTo>
                      <a:lnTo>
                        <a:pt x="1081" y="311"/>
                      </a:lnTo>
                      <a:lnTo>
                        <a:pt x="1092" y="310"/>
                      </a:lnTo>
                      <a:lnTo>
                        <a:pt x="1107" y="312"/>
                      </a:lnTo>
                      <a:lnTo>
                        <a:pt x="1121" y="316"/>
                      </a:lnTo>
                      <a:lnTo>
                        <a:pt x="1135" y="321"/>
                      </a:lnTo>
                      <a:lnTo>
                        <a:pt x="1144" y="331"/>
                      </a:lnTo>
                      <a:lnTo>
                        <a:pt x="1152" y="341"/>
                      </a:lnTo>
                      <a:lnTo>
                        <a:pt x="1160" y="351"/>
                      </a:lnTo>
                      <a:lnTo>
                        <a:pt x="1164" y="364"/>
                      </a:lnTo>
                      <a:lnTo>
                        <a:pt x="1165" y="376"/>
                      </a:lnTo>
                      <a:lnTo>
                        <a:pt x="1163" y="390"/>
                      </a:lnTo>
                      <a:lnTo>
                        <a:pt x="1159" y="401"/>
                      </a:lnTo>
                      <a:lnTo>
                        <a:pt x="1156" y="410"/>
                      </a:lnTo>
                      <a:lnTo>
                        <a:pt x="1151" y="422"/>
                      </a:lnTo>
                      <a:lnTo>
                        <a:pt x="1140" y="438"/>
                      </a:lnTo>
                      <a:lnTo>
                        <a:pt x="1129" y="450"/>
                      </a:lnTo>
                      <a:lnTo>
                        <a:pt x="1117" y="462"/>
                      </a:lnTo>
                      <a:lnTo>
                        <a:pt x="1104" y="474"/>
                      </a:lnTo>
                      <a:lnTo>
                        <a:pt x="1089" y="484"/>
                      </a:lnTo>
                      <a:lnTo>
                        <a:pt x="1077" y="489"/>
                      </a:lnTo>
                      <a:lnTo>
                        <a:pt x="1064" y="492"/>
                      </a:lnTo>
                      <a:lnTo>
                        <a:pt x="1046" y="495"/>
                      </a:lnTo>
                      <a:lnTo>
                        <a:pt x="1034" y="498"/>
                      </a:lnTo>
                      <a:lnTo>
                        <a:pt x="1019" y="503"/>
                      </a:lnTo>
                      <a:lnTo>
                        <a:pt x="1005" y="510"/>
                      </a:lnTo>
                      <a:lnTo>
                        <a:pt x="993" y="517"/>
                      </a:lnTo>
                      <a:lnTo>
                        <a:pt x="984" y="526"/>
                      </a:lnTo>
                      <a:lnTo>
                        <a:pt x="973" y="534"/>
                      </a:lnTo>
                      <a:lnTo>
                        <a:pt x="964" y="544"/>
                      </a:lnTo>
                      <a:lnTo>
                        <a:pt x="955" y="558"/>
                      </a:lnTo>
                      <a:lnTo>
                        <a:pt x="948" y="572"/>
                      </a:lnTo>
                      <a:lnTo>
                        <a:pt x="943" y="587"/>
                      </a:lnTo>
                      <a:lnTo>
                        <a:pt x="940" y="604"/>
                      </a:lnTo>
                      <a:lnTo>
                        <a:pt x="940" y="618"/>
                      </a:lnTo>
                      <a:lnTo>
                        <a:pt x="943" y="635"/>
                      </a:lnTo>
                      <a:lnTo>
                        <a:pt x="946" y="649"/>
                      </a:lnTo>
                      <a:lnTo>
                        <a:pt x="948" y="664"/>
                      </a:lnTo>
                      <a:lnTo>
                        <a:pt x="941" y="661"/>
                      </a:lnTo>
                      <a:lnTo>
                        <a:pt x="929" y="656"/>
                      </a:lnTo>
                      <a:lnTo>
                        <a:pt x="918" y="652"/>
                      </a:lnTo>
                      <a:lnTo>
                        <a:pt x="906" y="650"/>
                      </a:lnTo>
                      <a:lnTo>
                        <a:pt x="892" y="648"/>
                      </a:lnTo>
                      <a:lnTo>
                        <a:pt x="877" y="649"/>
                      </a:lnTo>
                      <a:lnTo>
                        <a:pt x="860" y="652"/>
                      </a:lnTo>
                      <a:lnTo>
                        <a:pt x="844" y="655"/>
                      </a:lnTo>
                      <a:lnTo>
                        <a:pt x="824" y="660"/>
                      </a:lnTo>
                      <a:lnTo>
                        <a:pt x="803" y="666"/>
                      </a:lnTo>
                      <a:lnTo>
                        <a:pt x="784" y="673"/>
                      </a:lnTo>
                      <a:lnTo>
                        <a:pt x="764" y="680"/>
                      </a:lnTo>
                      <a:lnTo>
                        <a:pt x="748" y="687"/>
                      </a:lnTo>
                      <a:lnTo>
                        <a:pt x="730" y="695"/>
                      </a:lnTo>
                      <a:lnTo>
                        <a:pt x="711" y="702"/>
                      </a:lnTo>
                      <a:lnTo>
                        <a:pt x="692" y="708"/>
                      </a:lnTo>
                      <a:lnTo>
                        <a:pt x="669" y="717"/>
                      </a:lnTo>
                      <a:lnTo>
                        <a:pt x="645" y="725"/>
                      </a:lnTo>
                      <a:lnTo>
                        <a:pt x="628" y="730"/>
                      </a:lnTo>
                      <a:lnTo>
                        <a:pt x="605" y="733"/>
                      </a:lnTo>
                      <a:lnTo>
                        <a:pt x="586" y="735"/>
                      </a:lnTo>
                      <a:lnTo>
                        <a:pt x="562" y="733"/>
                      </a:lnTo>
                      <a:lnTo>
                        <a:pt x="545" y="730"/>
                      </a:lnTo>
                      <a:lnTo>
                        <a:pt x="528" y="725"/>
                      </a:lnTo>
                      <a:lnTo>
                        <a:pt x="517" y="718"/>
                      </a:lnTo>
                      <a:lnTo>
                        <a:pt x="509" y="707"/>
                      </a:lnTo>
                      <a:lnTo>
                        <a:pt x="503" y="693"/>
                      </a:lnTo>
                      <a:lnTo>
                        <a:pt x="503" y="681"/>
                      </a:lnTo>
                      <a:lnTo>
                        <a:pt x="508" y="669"/>
                      </a:lnTo>
                      <a:lnTo>
                        <a:pt x="514" y="658"/>
                      </a:lnTo>
                      <a:lnTo>
                        <a:pt x="523" y="647"/>
                      </a:lnTo>
                      <a:lnTo>
                        <a:pt x="535" y="636"/>
                      </a:lnTo>
                      <a:lnTo>
                        <a:pt x="551" y="624"/>
                      </a:lnTo>
                      <a:lnTo>
                        <a:pt x="567" y="617"/>
                      </a:lnTo>
                      <a:lnTo>
                        <a:pt x="587" y="611"/>
                      </a:lnTo>
                      <a:lnTo>
                        <a:pt x="602" y="607"/>
                      </a:lnTo>
                      <a:lnTo>
                        <a:pt x="617" y="602"/>
                      </a:lnTo>
                      <a:lnTo>
                        <a:pt x="635" y="596"/>
                      </a:lnTo>
                      <a:lnTo>
                        <a:pt x="651" y="587"/>
                      </a:lnTo>
                      <a:lnTo>
                        <a:pt x="665" y="580"/>
                      </a:lnTo>
                      <a:lnTo>
                        <a:pt x="674" y="572"/>
                      </a:lnTo>
                      <a:lnTo>
                        <a:pt x="677" y="563"/>
                      </a:lnTo>
                      <a:lnTo>
                        <a:pt x="675" y="553"/>
                      </a:lnTo>
                      <a:lnTo>
                        <a:pt x="668" y="542"/>
                      </a:lnTo>
                      <a:lnTo>
                        <a:pt x="656" y="534"/>
                      </a:lnTo>
                      <a:lnTo>
                        <a:pt x="647" y="529"/>
                      </a:lnTo>
                      <a:lnTo>
                        <a:pt x="637" y="526"/>
                      </a:lnTo>
                      <a:lnTo>
                        <a:pt x="620" y="524"/>
                      </a:lnTo>
                      <a:lnTo>
                        <a:pt x="601" y="524"/>
                      </a:lnTo>
                      <a:lnTo>
                        <a:pt x="581" y="525"/>
                      </a:lnTo>
                      <a:lnTo>
                        <a:pt x="563" y="527"/>
                      </a:lnTo>
                      <a:lnTo>
                        <a:pt x="546" y="530"/>
                      </a:lnTo>
                      <a:lnTo>
                        <a:pt x="530" y="534"/>
                      </a:lnTo>
                      <a:lnTo>
                        <a:pt x="514" y="539"/>
                      </a:lnTo>
                      <a:lnTo>
                        <a:pt x="494" y="546"/>
                      </a:lnTo>
                      <a:lnTo>
                        <a:pt x="477" y="555"/>
                      </a:lnTo>
                      <a:lnTo>
                        <a:pt x="461" y="562"/>
                      </a:lnTo>
                      <a:lnTo>
                        <a:pt x="441" y="573"/>
                      </a:lnTo>
                      <a:lnTo>
                        <a:pt x="421" y="585"/>
                      </a:lnTo>
                      <a:lnTo>
                        <a:pt x="403" y="596"/>
                      </a:lnTo>
                      <a:lnTo>
                        <a:pt x="385" y="607"/>
                      </a:lnTo>
                      <a:lnTo>
                        <a:pt x="365" y="618"/>
                      </a:lnTo>
                      <a:lnTo>
                        <a:pt x="345" y="627"/>
                      </a:lnTo>
                      <a:lnTo>
                        <a:pt x="324" y="636"/>
                      </a:lnTo>
                      <a:lnTo>
                        <a:pt x="301" y="643"/>
                      </a:lnTo>
                      <a:lnTo>
                        <a:pt x="279" y="648"/>
                      </a:lnTo>
                      <a:lnTo>
                        <a:pt x="252" y="652"/>
                      </a:lnTo>
                      <a:lnTo>
                        <a:pt x="230" y="655"/>
                      </a:lnTo>
                      <a:lnTo>
                        <a:pt x="200" y="658"/>
                      </a:lnTo>
                      <a:lnTo>
                        <a:pt x="177" y="660"/>
                      </a:lnTo>
                      <a:lnTo>
                        <a:pt x="155" y="659"/>
                      </a:lnTo>
                      <a:lnTo>
                        <a:pt x="140" y="659"/>
                      </a:lnTo>
                      <a:lnTo>
                        <a:pt x="145" y="648"/>
                      </a:lnTo>
                      <a:lnTo>
                        <a:pt x="155" y="635"/>
                      </a:lnTo>
                      <a:lnTo>
                        <a:pt x="167" y="622"/>
                      </a:lnTo>
                      <a:lnTo>
                        <a:pt x="179" y="609"/>
                      </a:lnTo>
                      <a:lnTo>
                        <a:pt x="195" y="593"/>
                      </a:lnTo>
                      <a:lnTo>
                        <a:pt x="207" y="581"/>
                      </a:lnTo>
                      <a:lnTo>
                        <a:pt x="217" y="569"/>
                      </a:lnTo>
                      <a:lnTo>
                        <a:pt x="226" y="554"/>
                      </a:lnTo>
                      <a:lnTo>
                        <a:pt x="233" y="538"/>
                      </a:lnTo>
                      <a:lnTo>
                        <a:pt x="237" y="522"/>
                      </a:lnTo>
                      <a:lnTo>
                        <a:pt x="240" y="507"/>
                      </a:lnTo>
                      <a:lnTo>
                        <a:pt x="238" y="489"/>
                      </a:lnTo>
                      <a:lnTo>
                        <a:pt x="234" y="478"/>
                      </a:lnTo>
                      <a:lnTo>
                        <a:pt x="225" y="468"/>
                      </a:lnTo>
                      <a:lnTo>
                        <a:pt x="218" y="461"/>
                      </a:lnTo>
                      <a:lnTo>
                        <a:pt x="209" y="456"/>
                      </a:lnTo>
                      <a:lnTo>
                        <a:pt x="199" y="454"/>
                      </a:lnTo>
                      <a:lnTo>
                        <a:pt x="187" y="453"/>
                      </a:lnTo>
                      <a:lnTo>
                        <a:pt x="176" y="456"/>
                      </a:lnTo>
                      <a:lnTo>
                        <a:pt x="165" y="463"/>
                      </a:lnTo>
                      <a:lnTo>
                        <a:pt x="156" y="473"/>
                      </a:lnTo>
                      <a:lnTo>
                        <a:pt x="146" y="484"/>
                      </a:lnTo>
                      <a:lnTo>
                        <a:pt x="138" y="496"/>
                      </a:lnTo>
                      <a:lnTo>
                        <a:pt x="130" y="507"/>
                      </a:lnTo>
                      <a:lnTo>
                        <a:pt x="121" y="517"/>
                      </a:lnTo>
                      <a:lnTo>
                        <a:pt x="110" y="527"/>
                      </a:lnTo>
                      <a:lnTo>
                        <a:pt x="97" y="534"/>
                      </a:lnTo>
                      <a:lnTo>
                        <a:pt x="84" y="537"/>
                      </a:lnTo>
                      <a:lnTo>
                        <a:pt x="69" y="539"/>
                      </a:lnTo>
                      <a:lnTo>
                        <a:pt x="55" y="537"/>
                      </a:lnTo>
                      <a:lnTo>
                        <a:pt x="41" y="533"/>
                      </a:lnTo>
                      <a:lnTo>
                        <a:pt x="27" y="525"/>
                      </a:lnTo>
                      <a:lnTo>
                        <a:pt x="17" y="517"/>
                      </a:lnTo>
                      <a:lnTo>
                        <a:pt x="9" y="504"/>
                      </a:lnTo>
                      <a:lnTo>
                        <a:pt x="4" y="490"/>
                      </a:lnTo>
                      <a:lnTo>
                        <a:pt x="1" y="477"/>
                      </a:lnTo>
                      <a:lnTo>
                        <a:pt x="0" y="462"/>
                      </a:lnTo>
                      <a:lnTo>
                        <a:pt x="2" y="450"/>
                      </a:lnTo>
                      <a:lnTo>
                        <a:pt x="7" y="439"/>
                      </a:lnTo>
                      <a:lnTo>
                        <a:pt x="16" y="426"/>
                      </a:lnTo>
                      <a:lnTo>
                        <a:pt x="28" y="414"/>
                      </a:lnTo>
                      <a:lnTo>
                        <a:pt x="43" y="405"/>
                      </a:lnTo>
                      <a:lnTo>
                        <a:pt x="55" y="399"/>
                      </a:lnTo>
                      <a:lnTo>
                        <a:pt x="71" y="391"/>
                      </a:lnTo>
                      <a:lnTo>
                        <a:pt x="86" y="382"/>
                      </a:lnTo>
                      <a:lnTo>
                        <a:pt x="100" y="372"/>
                      </a:lnTo>
                      <a:lnTo>
                        <a:pt x="113" y="360"/>
                      </a:lnTo>
                      <a:lnTo>
                        <a:pt x="124" y="347"/>
                      </a:lnTo>
                      <a:lnTo>
                        <a:pt x="129" y="329"/>
                      </a:lnTo>
                      <a:lnTo>
                        <a:pt x="131" y="313"/>
                      </a:lnTo>
                      <a:lnTo>
                        <a:pt x="130" y="297"/>
                      </a:lnTo>
                      <a:lnTo>
                        <a:pt x="127" y="280"/>
                      </a:lnTo>
                      <a:lnTo>
                        <a:pt x="121" y="263"/>
                      </a:lnTo>
                      <a:lnTo>
                        <a:pt x="111" y="242"/>
                      </a:lnTo>
                      <a:lnTo>
                        <a:pt x="103" y="224"/>
                      </a:lnTo>
                      <a:lnTo>
                        <a:pt x="94" y="204"/>
                      </a:lnTo>
                      <a:lnTo>
                        <a:pt x="90" y="183"/>
                      </a:lnTo>
                      <a:lnTo>
                        <a:pt x="90" y="167"/>
                      </a:lnTo>
                      <a:lnTo>
                        <a:pt x="92" y="150"/>
                      </a:lnTo>
                      <a:lnTo>
                        <a:pt x="93" y="137"/>
                      </a:lnTo>
                      <a:lnTo>
                        <a:pt x="105" y="140"/>
                      </a:lnTo>
                      <a:lnTo>
                        <a:pt x="123" y="142"/>
                      </a:lnTo>
                      <a:lnTo>
                        <a:pt x="141" y="144"/>
                      </a:lnTo>
                      <a:lnTo>
                        <a:pt x="162" y="147"/>
                      </a:lnTo>
                      <a:lnTo>
                        <a:pt x="182" y="149"/>
                      </a:lnTo>
                      <a:lnTo>
                        <a:pt x="205" y="152"/>
                      </a:lnTo>
                      <a:lnTo>
                        <a:pt x="228" y="154"/>
                      </a:lnTo>
                      <a:lnTo>
                        <a:pt x="254" y="155"/>
                      </a:lnTo>
                      <a:lnTo>
                        <a:pt x="304" y="155"/>
                      </a:lnTo>
                      <a:lnTo>
                        <a:pt x="322" y="154"/>
                      </a:lnTo>
                      <a:lnTo>
                        <a:pt x="339" y="153"/>
                      </a:lnTo>
                      <a:lnTo>
                        <a:pt x="359" y="150"/>
                      </a:lnTo>
                      <a:lnTo>
                        <a:pt x="375" y="145"/>
                      </a:lnTo>
                      <a:lnTo>
                        <a:pt x="387" y="139"/>
                      </a:lnTo>
                      <a:lnTo>
                        <a:pt x="398" y="131"/>
                      </a:lnTo>
                      <a:lnTo>
                        <a:pt x="405" y="124"/>
                      </a:lnTo>
                      <a:lnTo>
                        <a:pt x="408" y="116"/>
                      </a:lnTo>
                      <a:lnTo>
                        <a:pt x="408" y="104"/>
                      </a:lnTo>
                      <a:lnTo>
                        <a:pt x="405" y="89"/>
                      </a:lnTo>
                      <a:lnTo>
                        <a:pt x="400" y="75"/>
                      </a:lnTo>
                      <a:lnTo>
                        <a:pt x="395" y="62"/>
                      </a:lnTo>
                      <a:lnTo>
                        <a:pt x="395" y="49"/>
                      </a:lnTo>
                      <a:lnTo>
                        <a:pt x="401" y="38"/>
                      </a:lnTo>
                      <a:lnTo>
                        <a:pt x="410" y="28"/>
                      </a:lnTo>
                      <a:lnTo>
                        <a:pt x="423" y="20"/>
                      </a:lnTo>
                      <a:lnTo>
                        <a:pt x="439" y="13"/>
                      </a:lnTo>
                      <a:lnTo>
                        <a:pt x="456" y="8"/>
                      </a:lnTo>
                      <a:lnTo>
                        <a:pt x="474" y="5"/>
                      </a:lnTo>
                      <a:lnTo>
                        <a:pt x="495" y="2"/>
                      </a:lnTo>
                      <a:lnTo>
                        <a:pt x="513" y="0"/>
                      </a:lnTo>
                      <a:lnTo>
                        <a:pt x="532" y="0"/>
                      </a:lnTo>
                      <a:lnTo>
                        <a:pt x="549" y="1"/>
                      </a:lnTo>
                      <a:lnTo>
                        <a:pt x="566" y="5"/>
                      </a:lnTo>
                      <a:lnTo>
                        <a:pt x="582" y="10"/>
                      </a:lnTo>
                      <a:lnTo>
                        <a:pt x="598" y="18"/>
                      </a:lnTo>
                      <a:lnTo>
                        <a:pt x="610" y="26"/>
                      </a:lnTo>
                      <a:lnTo>
                        <a:pt x="621" y="36"/>
                      </a:lnTo>
                      <a:lnTo>
                        <a:pt x="627" y="46"/>
                      </a:lnTo>
                      <a:lnTo>
                        <a:pt x="629" y="57"/>
                      </a:lnTo>
                      <a:lnTo>
                        <a:pt x="626" y="69"/>
                      </a:lnTo>
                      <a:lnTo>
                        <a:pt x="620" y="79"/>
                      </a:lnTo>
                      <a:lnTo>
                        <a:pt x="611" y="95"/>
                      </a:lnTo>
                      <a:lnTo>
                        <a:pt x="605" y="109"/>
                      </a:lnTo>
                      <a:lnTo>
                        <a:pt x="600" y="123"/>
                      </a:lnTo>
                      <a:lnTo>
                        <a:pt x="600" y="135"/>
                      </a:lnTo>
                      <a:lnTo>
                        <a:pt x="605" y="148"/>
                      </a:lnTo>
                      <a:lnTo>
                        <a:pt x="615" y="157"/>
                      </a:lnTo>
                      <a:lnTo>
                        <a:pt x="625" y="162"/>
                      </a:lnTo>
                      <a:lnTo>
                        <a:pt x="639" y="167"/>
                      </a:lnTo>
                      <a:lnTo>
                        <a:pt x="656" y="171"/>
                      </a:lnTo>
                      <a:lnTo>
                        <a:pt x="673" y="173"/>
                      </a:lnTo>
                      <a:lnTo>
                        <a:pt x="694" y="175"/>
                      </a:lnTo>
                      <a:lnTo>
                        <a:pt x="718" y="175"/>
                      </a:lnTo>
                      <a:lnTo>
                        <a:pt x="737" y="172"/>
                      </a:lnTo>
                      <a:lnTo>
                        <a:pt x="766" y="170"/>
                      </a:lnTo>
                      <a:lnTo>
                        <a:pt x="795" y="166"/>
                      </a:lnTo>
                      <a:lnTo>
                        <a:pt x="820" y="162"/>
                      </a:lnTo>
                      <a:lnTo>
                        <a:pt x="844" y="158"/>
                      </a:lnTo>
                      <a:lnTo>
                        <a:pt x="873" y="152"/>
                      </a:lnTo>
                      <a:lnTo>
                        <a:pt x="907" y="145"/>
                      </a:lnTo>
                      <a:lnTo>
                        <a:pt x="955" y="135"/>
                      </a:lnTo>
                      <a:lnTo>
                        <a:pt x="958" y="146"/>
                      </a:lnTo>
                      <a:close/>
                    </a:path>
                  </a:pathLst>
                </a:custGeom>
                <a:solidFill>
                  <a:srgbClr val="008000"/>
                </a:solidFill>
                <a:ln w="6350">
                  <a:solidFill>
                    <a:srgbClr val="000000"/>
                  </a:solidFill>
                  <a:round/>
                  <a:headEnd/>
                  <a:tailEnd/>
                </a:ln>
              </p:spPr>
              <p:txBody>
                <a:bodyPr/>
                <a:lstStyle/>
                <a:p>
                  <a:endParaRPr lang="en-US"/>
                </a:p>
              </p:txBody>
            </p:sp>
            <p:sp>
              <p:nvSpPr>
                <p:cNvPr id="3090" name="Freeform 51"/>
                <p:cNvSpPr>
                  <a:spLocks/>
                </p:cNvSpPr>
                <p:nvPr/>
              </p:nvSpPr>
              <p:spPr bwMode="auto">
                <a:xfrm>
                  <a:off x="4318" y="2374"/>
                  <a:ext cx="428" cy="326"/>
                </a:xfrm>
                <a:custGeom>
                  <a:avLst/>
                  <a:gdLst>
                    <a:gd name="T0" fmla="*/ 102 w 858"/>
                    <a:gd name="T1" fmla="*/ 0 h 652"/>
                    <a:gd name="T2" fmla="*/ 101 w 858"/>
                    <a:gd name="T3" fmla="*/ 5 h 652"/>
                    <a:gd name="T4" fmla="*/ 103 w 858"/>
                    <a:gd name="T5" fmla="*/ 9 h 652"/>
                    <a:gd name="T6" fmla="*/ 105 w 858"/>
                    <a:gd name="T7" fmla="*/ 12 h 652"/>
                    <a:gd name="T8" fmla="*/ 107 w 858"/>
                    <a:gd name="T9" fmla="*/ 17 h 652"/>
                    <a:gd name="T10" fmla="*/ 106 w 858"/>
                    <a:gd name="T11" fmla="*/ 20 h 652"/>
                    <a:gd name="T12" fmla="*/ 105 w 858"/>
                    <a:gd name="T13" fmla="*/ 23 h 652"/>
                    <a:gd name="T14" fmla="*/ 101 w 858"/>
                    <a:gd name="T15" fmla="*/ 25 h 652"/>
                    <a:gd name="T16" fmla="*/ 96 w 858"/>
                    <a:gd name="T17" fmla="*/ 24 h 652"/>
                    <a:gd name="T18" fmla="*/ 91 w 858"/>
                    <a:gd name="T19" fmla="*/ 21 h 652"/>
                    <a:gd name="T20" fmla="*/ 87 w 858"/>
                    <a:gd name="T21" fmla="*/ 20 h 652"/>
                    <a:gd name="T22" fmla="*/ 83 w 858"/>
                    <a:gd name="T23" fmla="*/ 20 h 652"/>
                    <a:gd name="T24" fmla="*/ 79 w 858"/>
                    <a:gd name="T25" fmla="*/ 21 h 652"/>
                    <a:gd name="T26" fmla="*/ 76 w 858"/>
                    <a:gd name="T27" fmla="*/ 25 h 652"/>
                    <a:gd name="T28" fmla="*/ 75 w 858"/>
                    <a:gd name="T29" fmla="*/ 31 h 652"/>
                    <a:gd name="T30" fmla="*/ 76 w 858"/>
                    <a:gd name="T31" fmla="*/ 37 h 652"/>
                    <a:gd name="T32" fmla="*/ 79 w 858"/>
                    <a:gd name="T33" fmla="*/ 41 h 652"/>
                    <a:gd name="T34" fmla="*/ 85 w 858"/>
                    <a:gd name="T35" fmla="*/ 43 h 652"/>
                    <a:gd name="T36" fmla="*/ 93 w 858"/>
                    <a:gd name="T37" fmla="*/ 44 h 652"/>
                    <a:gd name="T38" fmla="*/ 99 w 858"/>
                    <a:gd name="T39" fmla="*/ 44 h 652"/>
                    <a:gd name="T40" fmla="*/ 103 w 858"/>
                    <a:gd name="T41" fmla="*/ 48 h 652"/>
                    <a:gd name="T42" fmla="*/ 102 w 858"/>
                    <a:gd name="T43" fmla="*/ 52 h 652"/>
                    <a:gd name="T44" fmla="*/ 100 w 858"/>
                    <a:gd name="T45" fmla="*/ 58 h 652"/>
                    <a:gd name="T46" fmla="*/ 90 w 858"/>
                    <a:gd name="T47" fmla="*/ 62 h 652"/>
                    <a:gd name="T48" fmla="*/ 80 w 858"/>
                    <a:gd name="T49" fmla="*/ 61 h 652"/>
                    <a:gd name="T50" fmla="*/ 69 w 858"/>
                    <a:gd name="T51" fmla="*/ 60 h 652"/>
                    <a:gd name="T52" fmla="*/ 63 w 858"/>
                    <a:gd name="T53" fmla="*/ 61 h 652"/>
                    <a:gd name="T54" fmla="*/ 61 w 858"/>
                    <a:gd name="T55" fmla="*/ 65 h 652"/>
                    <a:gd name="T56" fmla="*/ 62 w 858"/>
                    <a:gd name="T57" fmla="*/ 69 h 652"/>
                    <a:gd name="T58" fmla="*/ 63 w 858"/>
                    <a:gd name="T59" fmla="*/ 73 h 652"/>
                    <a:gd name="T60" fmla="*/ 61 w 858"/>
                    <a:gd name="T61" fmla="*/ 78 h 652"/>
                    <a:gd name="T62" fmla="*/ 56 w 858"/>
                    <a:gd name="T63" fmla="*/ 81 h 652"/>
                    <a:gd name="T64" fmla="*/ 51 w 858"/>
                    <a:gd name="T65" fmla="*/ 82 h 652"/>
                    <a:gd name="T66" fmla="*/ 45 w 858"/>
                    <a:gd name="T67" fmla="*/ 82 h 652"/>
                    <a:gd name="T68" fmla="*/ 41 w 858"/>
                    <a:gd name="T69" fmla="*/ 81 h 652"/>
                    <a:gd name="T70" fmla="*/ 38 w 858"/>
                    <a:gd name="T71" fmla="*/ 78 h 652"/>
                    <a:gd name="T72" fmla="*/ 35 w 858"/>
                    <a:gd name="T73" fmla="*/ 74 h 652"/>
                    <a:gd name="T74" fmla="*/ 32 w 858"/>
                    <a:gd name="T75" fmla="*/ 70 h 652"/>
                    <a:gd name="T76" fmla="*/ 28 w 858"/>
                    <a:gd name="T77" fmla="*/ 67 h 652"/>
                    <a:gd name="T78" fmla="*/ 22 w 858"/>
                    <a:gd name="T79" fmla="*/ 65 h 652"/>
                    <a:gd name="T80" fmla="*/ 15 w 858"/>
                    <a:gd name="T81" fmla="*/ 65 h 652"/>
                    <a:gd name="T82" fmla="*/ 8 w 858"/>
                    <a:gd name="T83" fmla="*/ 66 h 652"/>
                    <a:gd name="T84" fmla="*/ 0 w 858"/>
                    <a:gd name="T85" fmla="*/ 67 h 65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8"/>
                    <a:gd name="T130" fmla="*/ 0 h 652"/>
                    <a:gd name="T131" fmla="*/ 858 w 858"/>
                    <a:gd name="T132" fmla="*/ 652 h 65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8" h="652">
                      <a:moveTo>
                        <a:pt x="0" y="535"/>
                      </a:moveTo>
                      <a:lnTo>
                        <a:pt x="113" y="0"/>
                      </a:lnTo>
                      <a:lnTo>
                        <a:pt x="820" y="0"/>
                      </a:lnTo>
                      <a:lnTo>
                        <a:pt x="814" y="8"/>
                      </a:lnTo>
                      <a:lnTo>
                        <a:pt x="811" y="21"/>
                      </a:lnTo>
                      <a:lnTo>
                        <a:pt x="811" y="34"/>
                      </a:lnTo>
                      <a:lnTo>
                        <a:pt x="814" y="45"/>
                      </a:lnTo>
                      <a:lnTo>
                        <a:pt x="821" y="58"/>
                      </a:lnTo>
                      <a:lnTo>
                        <a:pt x="828" y="69"/>
                      </a:lnTo>
                      <a:lnTo>
                        <a:pt x="834" y="78"/>
                      </a:lnTo>
                      <a:lnTo>
                        <a:pt x="842" y="88"/>
                      </a:lnTo>
                      <a:lnTo>
                        <a:pt x="847" y="99"/>
                      </a:lnTo>
                      <a:lnTo>
                        <a:pt x="853" y="111"/>
                      </a:lnTo>
                      <a:lnTo>
                        <a:pt x="856" y="122"/>
                      </a:lnTo>
                      <a:lnTo>
                        <a:pt x="858" y="134"/>
                      </a:lnTo>
                      <a:lnTo>
                        <a:pt x="858" y="144"/>
                      </a:lnTo>
                      <a:lnTo>
                        <a:pt x="857" y="155"/>
                      </a:lnTo>
                      <a:lnTo>
                        <a:pt x="855" y="162"/>
                      </a:lnTo>
                      <a:lnTo>
                        <a:pt x="852" y="174"/>
                      </a:lnTo>
                      <a:lnTo>
                        <a:pt x="848" y="183"/>
                      </a:lnTo>
                      <a:lnTo>
                        <a:pt x="842" y="190"/>
                      </a:lnTo>
                      <a:lnTo>
                        <a:pt x="834" y="197"/>
                      </a:lnTo>
                      <a:lnTo>
                        <a:pt x="825" y="202"/>
                      </a:lnTo>
                      <a:lnTo>
                        <a:pt x="810" y="205"/>
                      </a:lnTo>
                      <a:lnTo>
                        <a:pt x="797" y="204"/>
                      </a:lnTo>
                      <a:lnTo>
                        <a:pt x="785" y="200"/>
                      </a:lnTo>
                      <a:lnTo>
                        <a:pt x="771" y="194"/>
                      </a:lnTo>
                      <a:lnTo>
                        <a:pt x="755" y="187"/>
                      </a:lnTo>
                      <a:lnTo>
                        <a:pt x="745" y="180"/>
                      </a:lnTo>
                      <a:lnTo>
                        <a:pt x="734" y="172"/>
                      </a:lnTo>
                      <a:lnTo>
                        <a:pt x="724" y="166"/>
                      </a:lnTo>
                      <a:lnTo>
                        <a:pt x="714" y="160"/>
                      </a:lnTo>
                      <a:lnTo>
                        <a:pt x="704" y="155"/>
                      </a:lnTo>
                      <a:lnTo>
                        <a:pt x="693" y="152"/>
                      </a:lnTo>
                      <a:lnTo>
                        <a:pt x="680" y="151"/>
                      </a:lnTo>
                      <a:lnTo>
                        <a:pt x="669" y="153"/>
                      </a:lnTo>
                      <a:lnTo>
                        <a:pt x="657" y="157"/>
                      </a:lnTo>
                      <a:lnTo>
                        <a:pt x="648" y="163"/>
                      </a:lnTo>
                      <a:lnTo>
                        <a:pt x="637" y="170"/>
                      </a:lnTo>
                      <a:lnTo>
                        <a:pt x="627" y="181"/>
                      </a:lnTo>
                      <a:lnTo>
                        <a:pt x="619" y="192"/>
                      </a:lnTo>
                      <a:lnTo>
                        <a:pt x="611" y="207"/>
                      </a:lnTo>
                      <a:lnTo>
                        <a:pt x="607" y="221"/>
                      </a:lnTo>
                      <a:lnTo>
                        <a:pt x="603" y="234"/>
                      </a:lnTo>
                      <a:lnTo>
                        <a:pt x="604" y="249"/>
                      </a:lnTo>
                      <a:lnTo>
                        <a:pt x="606" y="263"/>
                      </a:lnTo>
                      <a:lnTo>
                        <a:pt x="610" y="278"/>
                      </a:lnTo>
                      <a:lnTo>
                        <a:pt x="615" y="290"/>
                      </a:lnTo>
                      <a:lnTo>
                        <a:pt x="622" y="304"/>
                      </a:lnTo>
                      <a:lnTo>
                        <a:pt x="630" y="314"/>
                      </a:lnTo>
                      <a:lnTo>
                        <a:pt x="640" y="323"/>
                      </a:lnTo>
                      <a:lnTo>
                        <a:pt x="652" y="332"/>
                      </a:lnTo>
                      <a:lnTo>
                        <a:pt x="668" y="341"/>
                      </a:lnTo>
                      <a:lnTo>
                        <a:pt x="685" y="347"/>
                      </a:lnTo>
                      <a:lnTo>
                        <a:pt x="703" y="351"/>
                      </a:lnTo>
                      <a:lnTo>
                        <a:pt x="724" y="353"/>
                      </a:lnTo>
                      <a:lnTo>
                        <a:pt x="748" y="352"/>
                      </a:lnTo>
                      <a:lnTo>
                        <a:pt x="766" y="351"/>
                      </a:lnTo>
                      <a:lnTo>
                        <a:pt x="783" y="350"/>
                      </a:lnTo>
                      <a:lnTo>
                        <a:pt x="799" y="353"/>
                      </a:lnTo>
                      <a:lnTo>
                        <a:pt x="811" y="359"/>
                      </a:lnTo>
                      <a:lnTo>
                        <a:pt x="821" y="370"/>
                      </a:lnTo>
                      <a:lnTo>
                        <a:pt x="827" y="384"/>
                      </a:lnTo>
                      <a:lnTo>
                        <a:pt x="828" y="397"/>
                      </a:lnTo>
                      <a:lnTo>
                        <a:pt x="827" y="408"/>
                      </a:lnTo>
                      <a:lnTo>
                        <a:pt x="823" y="422"/>
                      </a:lnTo>
                      <a:lnTo>
                        <a:pt x="816" y="438"/>
                      </a:lnTo>
                      <a:lnTo>
                        <a:pt x="810" y="451"/>
                      </a:lnTo>
                      <a:lnTo>
                        <a:pt x="802" y="467"/>
                      </a:lnTo>
                      <a:lnTo>
                        <a:pt x="793" y="482"/>
                      </a:lnTo>
                      <a:lnTo>
                        <a:pt x="784" y="498"/>
                      </a:lnTo>
                      <a:lnTo>
                        <a:pt x="721" y="498"/>
                      </a:lnTo>
                      <a:lnTo>
                        <a:pt x="698" y="496"/>
                      </a:lnTo>
                      <a:lnTo>
                        <a:pt x="674" y="494"/>
                      </a:lnTo>
                      <a:lnTo>
                        <a:pt x="647" y="492"/>
                      </a:lnTo>
                      <a:lnTo>
                        <a:pt x="618" y="489"/>
                      </a:lnTo>
                      <a:lnTo>
                        <a:pt x="584" y="486"/>
                      </a:lnTo>
                      <a:lnTo>
                        <a:pt x="557" y="484"/>
                      </a:lnTo>
                      <a:lnTo>
                        <a:pt x="538" y="485"/>
                      </a:lnTo>
                      <a:lnTo>
                        <a:pt x="519" y="488"/>
                      </a:lnTo>
                      <a:lnTo>
                        <a:pt x="508" y="492"/>
                      </a:lnTo>
                      <a:lnTo>
                        <a:pt x="499" y="498"/>
                      </a:lnTo>
                      <a:lnTo>
                        <a:pt x="492" y="507"/>
                      </a:lnTo>
                      <a:lnTo>
                        <a:pt x="489" y="516"/>
                      </a:lnTo>
                      <a:lnTo>
                        <a:pt x="491" y="525"/>
                      </a:lnTo>
                      <a:lnTo>
                        <a:pt x="495" y="535"/>
                      </a:lnTo>
                      <a:lnTo>
                        <a:pt x="502" y="548"/>
                      </a:lnTo>
                      <a:lnTo>
                        <a:pt x="508" y="559"/>
                      </a:lnTo>
                      <a:lnTo>
                        <a:pt x="511" y="571"/>
                      </a:lnTo>
                      <a:lnTo>
                        <a:pt x="511" y="584"/>
                      </a:lnTo>
                      <a:lnTo>
                        <a:pt x="508" y="596"/>
                      </a:lnTo>
                      <a:lnTo>
                        <a:pt x="501" y="607"/>
                      </a:lnTo>
                      <a:lnTo>
                        <a:pt x="493" y="617"/>
                      </a:lnTo>
                      <a:lnTo>
                        <a:pt x="481" y="627"/>
                      </a:lnTo>
                      <a:lnTo>
                        <a:pt x="468" y="635"/>
                      </a:lnTo>
                      <a:lnTo>
                        <a:pt x="454" y="641"/>
                      </a:lnTo>
                      <a:lnTo>
                        <a:pt x="438" y="645"/>
                      </a:lnTo>
                      <a:lnTo>
                        <a:pt x="424" y="648"/>
                      </a:lnTo>
                      <a:lnTo>
                        <a:pt x="408" y="650"/>
                      </a:lnTo>
                      <a:lnTo>
                        <a:pt x="394" y="652"/>
                      </a:lnTo>
                      <a:lnTo>
                        <a:pt x="381" y="652"/>
                      </a:lnTo>
                      <a:lnTo>
                        <a:pt x="367" y="650"/>
                      </a:lnTo>
                      <a:lnTo>
                        <a:pt x="355" y="648"/>
                      </a:lnTo>
                      <a:lnTo>
                        <a:pt x="344" y="645"/>
                      </a:lnTo>
                      <a:lnTo>
                        <a:pt x="335" y="642"/>
                      </a:lnTo>
                      <a:lnTo>
                        <a:pt x="324" y="636"/>
                      </a:lnTo>
                      <a:lnTo>
                        <a:pt x="316" y="630"/>
                      </a:lnTo>
                      <a:lnTo>
                        <a:pt x="309" y="620"/>
                      </a:lnTo>
                      <a:lnTo>
                        <a:pt x="300" y="610"/>
                      </a:lnTo>
                      <a:lnTo>
                        <a:pt x="293" y="600"/>
                      </a:lnTo>
                      <a:lnTo>
                        <a:pt x="285" y="591"/>
                      </a:lnTo>
                      <a:lnTo>
                        <a:pt x="277" y="578"/>
                      </a:lnTo>
                      <a:lnTo>
                        <a:pt x="269" y="567"/>
                      </a:lnTo>
                      <a:lnTo>
                        <a:pt x="259" y="556"/>
                      </a:lnTo>
                      <a:lnTo>
                        <a:pt x="247" y="545"/>
                      </a:lnTo>
                      <a:lnTo>
                        <a:pt x="236" y="536"/>
                      </a:lnTo>
                      <a:lnTo>
                        <a:pt x="224" y="529"/>
                      </a:lnTo>
                      <a:lnTo>
                        <a:pt x="210" y="524"/>
                      </a:lnTo>
                      <a:lnTo>
                        <a:pt x="196" y="520"/>
                      </a:lnTo>
                      <a:lnTo>
                        <a:pt x="178" y="517"/>
                      </a:lnTo>
                      <a:lnTo>
                        <a:pt x="157" y="516"/>
                      </a:lnTo>
                      <a:lnTo>
                        <a:pt x="140" y="515"/>
                      </a:lnTo>
                      <a:lnTo>
                        <a:pt x="123" y="515"/>
                      </a:lnTo>
                      <a:lnTo>
                        <a:pt x="104" y="516"/>
                      </a:lnTo>
                      <a:lnTo>
                        <a:pt x="86" y="519"/>
                      </a:lnTo>
                      <a:lnTo>
                        <a:pt x="68" y="522"/>
                      </a:lnTo>
                      <a:lnTo>
                        <a:pt x="47" y="526"/>
                      </a:lnTo>
                      <a:lnTo>
                        <a:pt x="27" y="530"/>
                      </a:lnTo>
                      <a:lnTo>
                        <a:pt x="0" y="535"/>
                      </a:lnTo>
                      <a:close/>
                    </a:path>
                  </a:pathLst>
                </a:custGeom>
                <a:solidFill>
                  <a:srgbClr val="00BF9F"/>
                </a:solidFill>
                <a:ln w="6350">
                  <a:solidFill>
                    <a:srgbClr val="000000"/>
                  </a:solidFill>
                  <a:round/>
                  <a:headEnd/>
                  <a:tailEnd/>
                </a:ln>
              </p:spPr>
              <p:txBody>
                <a:bodyPr/>
                <a:lstStyle/>
                <a:p>
                  <a:endParaRPr lang="en-US"/>
                </a:p>
              </p:txBody>
            </p:sp>
            <p:sp>
              <p:nvSpPr>
                <p:cNvPr id="3091" name="Freeform 52"/>
                <p:cNvSpPr>
                  <a:spLocks/>
                </p:cNvSpPr>
                <p:nvPr/>
              </p:nvSpPr>
              <p:spPr bwMode="auto">
                <a:xfrm>
                  <a:off x="5123" y="2378"/>
                  <a:ext cx="424" cy="312"/>
                </a:xfrm>
                <a:custGeom>
                  <a:avLst/>
                  <a:gdLst>
                    <a:gd name="T0" fmla="*/ 5 w 848"/>
                    <a:gd name="T1" fmla="*/ 0 h 626"/>
                    <a:gd name="T2" fmla="*/ 106 w 848"/>
                    <a:gd name="T3" fmla="*/ 63 h 626"/>
                    <a:gd name="T4" fmla="*/ 103 w 848"/>
                    <a:gd name="T5" fmla="*/ 61 h 626"/>
                    <a:gd name="T6" fmla="*/ 99 w 848"/>
                    <a:gd name="T7" fmla="*/ 60 h 626"/>
                    <a:gd name="T8" fmla="*/ 94 w 848"/>
                    <a:gd name="T9" fmla="*/ 59 h 626"/>
                    <a:gd name="T10" fmla="*/ 88 w 848"/>
                    <a:gd name="T11" fmla="*/ 58 h 626"/>
                    <a:gd name="T12" fmla="*/ 83 w 848"/>
                    <a:gd name="T13" fmla="*/ 58 h 626"/>
                    <a:gd name="T14" fmla="*/ 76 w 848"/>
                    <a:gd name="T15" fmla="*/ 58 h 626"/>
                    <a:gd name="T16" fmla="*/ 71 w 848"/>
                    <a:gd name="T17" fmla="*/ 59 h 626"/>
                    <a:gd name="T18" fmla="*/ 67 w 848"/>
                    <a:gd name="T19" fmla="*/ 60 h 626"/>
                    <a:gd name="T20" fmla="*/ 63 w 848"/>
                    <a:gd name="T21" fmla="*/ 61 h 626"/>
                    <a:gd name="T22" fmla="*/ 62 w 848"/>
                    <a:gd name="T23" fmla="*/ 63 h 626"/>
                    <a:gd name="T24" fmla="*/ 62 w 848"/>
                    <a:gd name="T25" fmla="*/ 65 h 626"/>
                    <a:gd name="T26" fmla="*/ 64 w 848"/>
                    <a:gd name="T27" fmla="*/ 68 h 626"/>
                    <a:gd name="T28" fmla="*/ 63 w 848"/>
                    <a:gd name="T29" fmla="*/ 70 h 626"/>
                    <a:gd name="T30" fmla="*/ 60 w 848"/>
                    <a:gd name="T31" fmla="*/ 73 h 626"/>
                    <a:gd name="T32" fmla="*/ 57 w 848"/>
                    <a:gd name="T33" fmla="*/ 75 h 626"/>
                    <a:gd name="T34" fmla="*/ 54 w 848"/>
                    <a:gd name="T35" fmla="*/ 76 h 626"/>
                    <a:gd name="T36" fmla="*/ 51 w 848"/>
                    <a:gd name="T37" fmla="*/ 77 h 626"/>
                    <a:gd name="T38" fmla="*/ 48 w 848"/>
                    <a:gd name="T39" fmla="*/ 78 h 626"/>
                    <a:gd name="T40" fmla="*/ 44 w 848"/>
                    <a:gd name="T41" fmla="*/ 77 h 626"/>
                    <a:gd name="T42" fmla="*/ 41 w 848"/>
                    <a:gd name="T43" fmla="*/ 77 h 626"/>
                    <a:gd name="T44" fmla="*/ 38 w 848"/>
                    <a:gd name="T45" fmla="*/ 75 h 626"/>
                    <a:gd name="T46" fmla="*/ 36 w 848"/>
                    <a:gd name="T47" fmla="*/ 73 h 626"/>
                    <a:gd name="T48" fmla="*/ 36 w 848"/>
                    <a:gd name="T49" fmla="*/ 71 h 626"/>
                    <a:gd name="T50" fmla="*/ 38 w 848"/>
                    <a:gd name="T51" fmla="*/ 68 h 626"/>
                    <a:gd name="T52" fmla="*/ 40 w 848"/>
                    <a:gd name="T53" fmla="*/ 66 h 626"/>
                    <a:gd name="T54" fmla="*/ 41 w 848"/>
                    <a:gd name="T55" fmla="*/ 64 h 626"/>
                    <a:gd name="T56" fmla="*/ 41 w 848"/>
                    <a:gd name="T57" fmla="*/ 61 h 626"/>
                    <a:gd name="T58" fmla="*/ 39 w 848"/>
                    <a:gd name="T59" fmla="*/ 59 h 626"/>
                    <a:gd name="T60" fmla="*/ 36 w 848"/>
                    <a:gd name="T61" fmla="*/ 58 h 626"/>
                    <a:gd name="T62" fmla="*/ 28 w 848"/>
                    <a:gd name="T63" fmla="*/ 58 h 626"/>
                    <a:gd name="T64" fmla="*/ 23 w 848"/>
                    <a:gd name="T65" fmla="*/ 59 h 626"/>
                    <a:gd name="T66" fmla="*/ 15 w 848"/>
                    <a:gd name="T67" fmla="*/ 60 h 626"/>
                    <a:gd name="T68" fmla="*/ 9 w 848"/>
                    <a:gd name="T69" fmla="*/ 61 h 626"/>
                    <a:gd name="T70" fmla="*/ 6 w 848"/>
                    <a:gd name="T71" fmla="*/ 62 h 626"/>
                    <a:gd name="T72" fmla="*/ 4 w 848"/>
                    <a:gd name="T73" fmla="*/ 59 h 626"/>
                    <a:gd name="T74" fmla="*/ 3 w 848"/>
                    <a:gd name="T75" fmla="*/ 56 h 626"/>
                    <a:gd name="T76" fmla="*/ 2 w 848"/>
                    <a:gd name="T77" fmla="*/ 51 h 626"/>
                    <a:gd name="T78" fmla="*/ 3 w 848"/>
                    <a:gd name="T79" fmla="*/ 47 h 626"/>
                    <a:gd name="T80" fmla="*/ 5 w 848"/>
                    <a:gd name="T81" fmla="*/ 42 h 626"/>
                    <a:gd name="T82" fmla="*/ 7 w 848"/>
                    <a:gd name="T83" fmla="*/ 39 h 626"/>
                    <a:gd name="T84" fmla="*/ 12 w 848"/>
                    <a:gd name="T85" fmla="*/ 36 h 626"/>
                    <a:gd name="T86" fmla="*/ 15 w 848"/>
                    <a:gd name="T87" fmla="*/ 35 h 626"/>
                    <a:gd name="T88" fmla="*/ 21 w 848"/>
                    <a:gd name="T89" fmla="*/ 33 h 626"/>
                    <a:gd name="T90" fmla="*/ 24 w 848"/>
                    <a:gd name="T91" fmla="*/ 31 h 626"/>
                    <a:gd name="T92" fmla="*/ 27 w 848"/>
                    <a:gd name="T93" fmla="*/ 28 h 626"/>
                    <a:gd name="T94" fmla="*/ 27 w 848"/>
                    <a:gd name="T95" fmla="*/ 24 h 626"/>
                    <a:gd name="T96" fmla="*/ 27 w 848"/>
                    <a:gd name="T97" fmla="*/ 20 h 626"/>
                    <a:gd name="T98" fmla="*/ 26 w 848"/>
                    <a:gd name="T99" fmla="*/ 17 h 626"/>
                    <a:gd name="T100" fmla="*/ 22 w 848"/>
                    <a:gd name="T101" fmla="*/ 15 h 626"/>
                    <a:gd name="T102" fmla="*/ 19 w 848"/>
                    <a:gd name="T103" fmla="*/ 16 h 626"/>
                    <a:gd name="T104" fmla="*/ 15 w 848"/>
                    <a:gd name="T105" fmla="*/ 18 h 626"/>
                    <a:gd name="T106" fmla="*/ 13 w 848"/>
                    <a:gd name="T107" fmla="*/ 21 h 626"/>
                    <a:gd name="T108" fmla="*/ 10 w 848"/>
                    <a:gd name="T109" fmla="*/ 23 h 626"/>
                    <a:gd name="T110" fmla="*/ 5 w 848"/>
                    <a:gd name="T111" fmla="*/ 22 h 626"/>
                    <a:gd name="T112" fmla="*/ 3 w 848"/>
                    <a:gd name="T113" fmla="*/ 20 h 626"/>
                    <a:gd name="T114" fmla="*/ 1 w 848"/>
                    <a:gd name="T115" fmla="*/ 17 h 626"/>
                    <a:gd name="T116" fmla="*/ 0 w 848"/>
                    <a:gd name="T117" fmla="*/ 13 h 626"/>
                    <a:gd name="T118" fmla="*/ 1 w 848"/>
                    <a:gd name="T119" fmla="*/ 9 h 626"/>
                    <a:gd name="T120" fmla="*/ 2 w 848"/>
                    <a:gd name="T121" fmla="*/ 4 h 626"/>
                    <a:gd name="T122" fmla="*/ 3 w 848"/>
                    <a:gd name="T123" fmla="*/ 1 h 6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8"/>
                    <a:gd name="T187" fmla="*/ 0 h 626"/>
                    <a:gd name="T188" fmla="*/ 848 w 848"/>
                    <a:gd name="T189" fmla="*/ 626 h 6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8" h="626">
                      <a:moveTo>
                        <a:pt x="26" y="15"/>
                      </a:moveTo>
                      <a:lnTo>
                        <a:pt x="36" y="0"/>
                      </a:lnTo>
                      <a:lnTo>
                        <a:pt x="707" y="0"/>
                      </a:lnTo>
                      <a:lnTo>
                        <a:pt x="848" y="510"/>
                      </a:lnTo>
                      <a:lnTo>
                        <a:pt x="830" y="500"/>
                      </a:lnTo>
                      <a:lnTo>
                        <a:pt x="818" y="493"/>
                      </a:lnTo>
                      <a:lnTo>
                        <a:pt x="803" y="487"/>
                      </a:lnTo>
                      <a:lnTo>
                        <a:pt x="786" y="481"/>
                      </a:lnTo>
                      <a:lnTo>
                        <a:pt x="768" y="477"/>
                      </a:lnTo>
                      <a:lnTo>
                        <a:pt x="748" y="474"/>
                      </a:lnTo>
                      <a:lnTo>
                        <a:pt x="724" y="471"/>
                      </a:lnTo>
                      <a:lnTo>
                        <a:pt x="703" y="470"/>
                      </a:lnTo>
                      <a:lnTo>
                        <a:pt x="681" y="469"/>
                      </a:lnTo>
                      <a:lnTo>
                        <a:pt x="657" y="469"/>
                      </a:lnTo>
                      <a:lnTo>
                        <a:pt x="628" y="469"/>
                      </a:lnTo>
                      <a:lnTo>
                        <a:pt x="605" y="471"/>
                      </a:lnTo>
                      <a:lnTo>
                        <a:pt x="583" y="473"/>
                      </a:lnTo>
                      <a:lnTo>
                        <a:pt x="563" y="475"/>
                      </a:lnTo>
                      <a:lnTo>
                        <a:pt x="545" y="479"/>
                      </a:lnTo>
                      <a:lnTo>
                        <a:pt x="530" y="483"/>
                      </a:lnTo>
                      <a:lnTo>
                        <a:pt x="518" y="488"/>
                      </a:lnTo>
                      <a:lnTo>
                        <a:pt x="508" y="494"/>
                      </a:lnTo>
                      <a:lnTo>
                        <a:pt x="501" y="500"/>
                      </a:lnTo>
                      <a:lnTo>
                        <a:pt x="497" y="510"/>
                      </a:lnTo>
                      <a:lnTo>
                        <a:pt x="497" y="519"/>
                      </a:lnTo>
                      <a:lnTo>
                        <a:pt x="502" y="528"/>
                      </a:lnTo>
                      <a:lnTo>
                        <a:pt x="508" y="536"/>
                      </a:lnTo>
                      <a:lnTo>
                        <a:pt x="512" y="545"/>
                      </a:lnTo>
                      <a:lnTo>
                        <a:pt x="512" y="557"/>
                      </a:lnTo>
                      <a:lnTo>
                        <a:pt x="506" y="567"/>
                      </a:lnTo>
                      <a:lnTo>
                        <a:pt x="498" y="577"/>
                      </a:lnTo>
                      <a:lnTo>
                        <a:pt x="485" y="588"/>
                      </a:lnTo>
                      <a:lnTo>
                        <a:pt x="473" y="597"/>
                      </a:lnTo>
                      <a:lnTo>
                        <a:pt x="461" y="603"/>
                      </a:lnTo>
                      <a:lnTo>
                        <a:pt x="448" y="608"/>
                      </a:lnTo>
                      <a:lnTo>
                        <a:pt x="435" y="614"/>
                      </a:lnTo>
                      <a:lnTo>
                        <a:pt x="421" y="618"/>
                      </a:lnTo>
                      <a:lnTo>
                        <a:pt x="406" y="621"/>
                      </a:lnTo>
                      <a:lnTo>
                        <a:pt x="392" y="623"/>
                      </a:lnTo>
                      <a:lnTo>
                        <a:pt x="380" y="626"/>
                      </a:lnTo>
                      <a:lnTo>
                        <a:pt x="363" y="626"/>
                      </a:lnTo>
                      <a:lnTo>
                        <a:pt x="349" y="623"/>
                      </a:lnTo>
                      <a:lnTo>
                        <a:pt x="335" y="621"/>
                      </a:lnTo>
                      <a:lnTo>
                        <a:pt x="323" y="617"/>
                      </a:lnTo>
                      <a:lnTo>
                        <a:pt x="310" y="612"/>
                      </a:lnTo>
                      <a:lnTo>
                        <a:pt x="299" y="606"/>
                      </a:lnTo>
                      <a:lnTo>
                        <a:pt x="291" y="599"/>
                      </a:lnTo>
                      <a:lnTo>
                        <a:pt x="288" y="592"/>
                      </a:lnTo>
                      <a:lnTo>
                        <a:pt x="287" y="585"/>
                      </a:lnTo>
                      <a:lnTo>
                        <a:pt x="288" y="574"/>
                      </a:lnTo>
                      <a:lnTo>
                        <a:pt x="291" y="564"/>
                      </a:lnTo>
                      <a:lnTo>
                        <a:pt x="299" y="552"/>
                      </a:lnTo>
                      <a:lnTo>
                        <a:pt x="308" y="540"/>
                      </a:lnTo>
                      <a:lnTo>
                        <a:pt x="315" y="531"/>
                      </a:lnTo>
                      <a:lnTo>
                        <a:pt x="320" y="524"/>
                      </a:lnTo>
                      <a:lnTo>
                        <a:pt x="324" y="513"/>
                      </a:lnTo>
                      <a:lnTo>
                        <a:pt x="327" y="502"/>
                      </a:lnTo>
                      <a:lnTo>
                        <a:pt x="324" y="492"/>
                      </a:lnTo>
                      <a:lnTo>
                        <a:pt x="318" y="484"/>
                      </a:lnTo>
                      <a:lnTo>
                        <a:pt x="307" y="477"/>
                      </a:lnTo>
                      <a:lnTo>
                        <a:pt x="294" y="474"/>
                      </a:lnTo>
                      <a:lnTo>
                        <a:pt x="282" y="471"/>
                      </a:lnTo>
                      <a:lnTo>
                        <a:pt x="265" y="469"/>
                      </a:lnTo>
                      <a:lnTo>
                        <a:pt x="230" y="469"/>
                      </a:lnTo>
                      <a:lnTo>
                        <a:pt x="204" y="471"/>
                      </a:lnTo>
                      <a:lnTo>
                        <a:pt x="181" y="474"/>
                      </a:lnTo>
                      <a:lnTo>
                        <a:pt x="150" y="478"/>
                      </a:lnTo>
                      <a:lnTo>
                        <a:pt x="122" y="483"/>
                      </a:lnTo>
                      <a:lnTo>
                        <a:pt x="91" y="488"/>
                      </a:lnTo>
                      <a:lnTo>
                        <a:pt x="69" y="492"/>
                      </a:lnTo>
                      <a:lnTo>
                        <a:pt x="53" y="495"/>
                      </a:lnTo>
                      <a:lnTo>
                        <a:pt x="44" y="500"/>
                      </a:lnTo>
                      <a:lnTo>
                        <a:pt x="38" y="489"/>
                      </a:lnTo>
                      <a:lnTo>
                        <a:pt x="32" y="477"/>
                      </a:lnTo>
                      <a:lnTo>
                        <a:pt x="26" y="464"/>
                      </a:lnTo>
                      <a:lnTo>
                        <a:pt x="20" y="450"/>
                      </a:lnTo>
                      <a:lnTo>
                        <a:pt x="16" y="434"/>
                      </a:lnTo>
                      <a:lnTo>
                        <a:pt x="13" y="415"/>
                      </a:lnTo>
                      <a:lnTo>
                        <a:pt x="14" y="398"/>
                      </a:lnTo>
                      <a:lnTo>
                        <a:pt x="17" y="381"/>
                      </a:lnTo>
                      <a:lnTo>
                        <a:pt x="25" y="362"/>
                      </a:lnTo>
                      <a:lnTo>
                        <a:pt x="35" y="344"/>
                      </a:lnTo>
                      <a:lnTo>
                        <a:pt x="46" y="327"/>
                      </a:lnTo>
                      <a:lnTo>
                        <a:pt x="60" y="314"/>
                      </a:lnTo>
                      <a:lnTo>
                        <a:pt x="76" y="304"/>
                      </a:lnTo>
                      <a:lnTo>
                        <a:pt x="92" y="295"/>
                      </a:lnTo>
                      <a:lnTo>
                        <a:pt x="109" y="287"/>
                      </a:lnTo>
                      <a:lnTo>
                        <a:pt x="125" y="281"/>
                      </a:lnTo>
                      <a:lnTo>
                        <a:pt x="142" y="274"/>
                      </a:lnTo>
                      <a:lnTo>
                        <a:pt x="162" y="264"/>
                      </a:lnTo>
                      <a:lnTo>
                        <a:pt x="175" y="258"/>
                      </a:lnTo>
                      <a:lnTo>
                        <a:pt x="188" y="248"/>
                      </a:lnTo>
                      <a:lnTo>
                        <a:pt x="199" y="238"/>
                      </a:lnTo>
                      <a:lnTo>
                        <a:pt x="209" y="227"/>
                      </a:lnTo>
                      <a:lnTo>
                        <a:pt x="216" y="213"/>
                      </a:lnTo>
                      <a:lnTo>
                        <a:pt x="222" y="199"/>
                      </a:lnTo>
                      <a:lnTo>
                        <a:pt x="224" y="183"/>
                      </a:lnTo>
                      <a:lnTo>
                        <a:pt x="221" y="167"/>
                      </a:lnTo>
                      <a:lnTo>
                        <a:pt x="213" y="151"/>
                      </a:lnTo>
                      <a:lnTo>
                        <a:pt x="203" y="139"/>
                      </a:lnTo>
                      <a:lnTo>
                        <a:pt x="190" y="129"/>
                      </a:lnTo>
                      <a:lnTo>
                        <a:pt x="174" y="124"/>
                      </a:lnTo>
                      <a:lnTo>
                        <a:pt x="160" y="124"/>
                      </a:lnTo>
                      <a:lnTo>
                        <a:pt x="146" y="129"/>
                      </a:lnTo>
                      <a:lnTo>
                        <a:pt x="131" y="139"/>
                      </a:lnTo>
                      <a:lnTo>
                        <a:pt x="121" y="150"/>
                      </a:lnTo>
                      <a:lnTo>
                        <a:pt x="110" y="162"/>
                      </a:lnTo>
                      <a:lnTo>
                        <a:pt x="99" y="174"/>
                      </a:lnTo>
                      <a:lnTo>
                        <a:pt x="88" y="181"/>
                      </a:lnTo>
                      <a:lnTo>
                        <a:pt x="74" y="184"/>
                      </a:lnTo>
                      <a:lnTo>
                        <a:pt x="55" y="184"/>
                      </a:lnTo>
                      <a:lnTo>
                        <a:pt x="40" y="181"/>
                      </a:lnTo>
                      <a:lnTo>
                        <a:pt x="29" y="171"/>
                      </a:lnTo>
                      <a:lnTo>
                        <a:pt x="18" y="162"/>
                      </a:lnTo>
                      <a:lnTo>
                        <a:pt x="10" y="151"/>
                      </a:lnTo>
                      <a:lnTo>
                        <a:pt x="4" y="137"/>
                      </a:lnTo>
                      <a:lnTo>
                        <a:pt x="1" y="123"/>
                      </a:lnTo>
                      <a:lnTo>
                        <a:pt x="0" y="108"/>
                      </a:lnTo>
                      <a:lnTo>
                        <a:pt x="1" y="92"/>
                      </a:lnTo>
                      <a:lnTo>
                        <a:pt x="4" y="76"/>
                      </a:lnTo>
                      <a:lnTo>
                        <a:pt x="9" y="56"/>
                      </a:lnTo>
                      <a:lnTo>
                        <a:pt x="15" y="38"/>
                      </a:lnTo>
                      <a:lnTo>
                        <a:pt x="19" y="27"/>
                      </a:lnTo>
                      <a:lnTo>
                        <a:pt x="26" y="15"/>
                      </a:lnTo>
                      <a:close/>
                    </a:path>
                  </a:pathLst>
                </a:custGeom>
                <a:solidFill>
                  <a:srgbClr val="FF5F00"/>
                </a:solidFill>
                <a:ln w="6350">
                  <a:solidFill>
                    <a:srgbClr val="000000"/>
                  </a:solidFill>
                  <a:round/>
                  <a:headEnd/>
                  <a:tailEnd/>
                </a:ln>
              </p:spPr>
              <p:txBody>
                <a:bodyPr/>
                <a:lstStyle/>
                <a:p>
                  <a:endParaRPr lang="en-US"/>
                </a:p>
              </p:txBody>
            </p:sp>
            <p:sp>
              <p:nvSpPr>
                <p:cNvPr id="3092" name="Freeform 53"/>
                <p:cNvSpPr>
                  <a:spLocks/>
                </p:cNvSpPr>
                <p:nvPr/>
              </p:nvSpPr>
              <p:spPr bwMode="auto">
                <a:xfrm>
                  <a:off x="4258" y="2616"/>
                  <a:ext cx="525" cy="354"/>
                </a:xfrm>
                <a:custGeom>
                  <a:avLst/>
                  <a:gdLst>
                    <a:gd name="T0" fmla="*/ 1 w 1050"/>
                    <a:gd name="T1" fmla="*/ 72 h 709"/>
                    <a:gd name="T2" fmla="*/ 11 w 1050"/>
                    <a:gd name="T3" fmla="*/ 70 h 709"/>
                    <a:gd name="T4" fmla="*/ 22 w 1050"/>
                    <a:gd name="T5" fmla="*/ 67 h 709"/>
                    <a:gd name="T6" fmla="*/ 33 w 1050"/>
                    <a:gd name="T7" fmla="*/ 64 h 709"/>
                    <a:gd name="T8" fmla="*/ 39 w 1050"/>
                    <a:gd name="T9" fmla="*/ 63 h 709"/>
                    <a:gd name="T10" fmla="*/ 46 w 1050"/>
                    <a:gd name="T11" fmla="*/ 65 h 709"/>
                    <a:gd name="T12" fmla="*/ 49 w 1050"/>
                    <a:gd name="T13" fmla="*/ 68 h 709"/>
                    <a:gd name="T14" fmla="*/ 49 w 1050"/>
                    <a:gd name="T15" fmla="*/ 72 h 709"/>
                    <a:gd name="T16" fmla="*/ 45 w 1050"/>
                    <a:gd name="T17" fmla="*/ 77 h 709"/>
                    <a:gd name="T18" fmla="*/ 45 w 1050"/>
                    <a:gd name="T19" fmla="*/ 82 h 709"/>
                    <a:gd name="T20" fmla="*/ 48 w 1050"/>
                    <a:gd name="T21" fmla="*/ 86 h 709"/>
                    <a:gd name="T22" fmla="*/ 54 w 1050"/>
                    <a:gd name="T23" fmla="*/ 88 h 709"/>
                    <a:gd name="T24" fmla="*/ 59 w 1050"/>
                    <a:gd name="T25" fmla="*/ 88 h 709"/>
                    <a:gd name="T26" fmla="*/ 66 w 1050"/>
                    <a:gd name="T27" fmla="*/ 85 h 709"/>
                    <a:gd name="T28" fmla="*/ 69 w 1050"/>
                    <a:gd name="T29" fmla="*/ 81 h 709"/>
                    <a:gd name="T30" fmla="*/ 71 w 1050"/>
                    <a:gd name="T31" fmla="*/ 76 h 709"/>
                    <a:gd name="T32" fmla="*/ 73 w 1050"/>
                    <a:gd name="T33" fmla="*/ 72 h 709"/>
                    <a:gd name="T34" fmla="*/ 80 w 1050"/>
                    <a:gd name="T35" fmla="*/ 70 h 709"/>
                    <a:gd name="T36" fmla="*/ 89 w 1050"/>
                    <a:gd name="T37" fmla="*/ 68 h 709"/>
                    <a:gd name="T38" fmla="*/ 106 w 1050"/>
                    <a:gd name="T39" fmla="*/ 66 h 709"/>
                    <a:gd name="T40" fmla="*/ 119 w 1050"/>
                    <a:gd name="T41" fmla="*/ 66 h 709"/>
                    <a:gd name="T42" fmla="*/ 122 w 1050"/>
                    <a:gd name="T43" fmla="*/ 62 h 709"/>
                    <a:gd name="T44" fmla="*/ 126 w 1050"/>
                    <a:gd name="T45" fmla="*/ 58 h 709"/>
                    <a:gd name="T46" fmla="*/ 130 w 1050"/>
                    <a:gd name="T47" fmla="*/ 53 h 709"/>
                    <a:gd name="T48" fmla="*/ 131 w 1050"/>
                    <a:gd name="T49" fmla="*/ 49 h 709"/>
                    <a:gd name="T50" fmla="*/ 130 w 1050"/>
                    <a:gd name="T51" fmla="*/ 43 h 709"/>
                    <a:gd name="T52" fmla="*/ 126 w 1050"/>
                    <a:gd name="T53" fmla="*/ 41 h 709"/>
                    <a:gd name="T54" fmla="*/ 122 w 1050"/>
                    <a:gd name="T55" fmla="*/ 42 h 709"/>
                    <a:gd name="T56" fmla="*/ 118 w 1050"/>
                    <a:gd name="T57" fmla="*/ 47 h 709"/>
                    <a:gd name="T58" fmla="*/ 113 w 1050"/>
                    <a:gd name="T59" fmla="*/ 51 h 709"/>
                    <a:gd name="T60" fmla="*/ 107 w 1050"/>
                    <a:gd name="T61" fmla="*/ 51 h 709"/>
                    <a:gd name="T62" fmla="*/ 103 w 1050"/>
                    <a:gd name="T63" fmla="*/ 49 h 709"/>
                    <a:gd name="T64" fmla="*/ 101 w 1050"/>
                    <a:gd name="T65" fmla="*/ 46 h 709"/>
                    <a:gd name="T66" fmla="*/ 101 w 1050"/>
                    <a:gd name="T67" fmla="*/ 41 h 709"/>
                    <a:gd name="T68" fmla="*/ 104 w 1050"/>
                    <a:gd name="T69" fmla="*/ 36 h 709"/>
                    <a:gd name="T70" fmla="*/ 110 w 1050"/>
                    <a:gd name="T71" fmla="*/ 33 h 709"/>
                    <a:gd name="T72" fmla="*/ 115 w 1050"/>
                    <a:gd name="T73" fmla="*/ 30 h 709"/>
                    <a:gd name="T74" fmla="*/ 117 w 1050"/>
                    <a:gd name="T75" fmla="*/ 24 h 709"/>
                    <a:gd name="T76" fmla="*/ 116 w 1050"/>
                    <a:gd name="T77" fmla="*/ 18 h 709"/>
                    <a:gd name="T78" fmla="*/ 113 w 1050"/>
                    <a:gd name="T79" fmla="*/ 11 h 709"/>
                    <a:gd name="T80" fmla="*/ 112 w 1050"/>
                    <a:gd name="T81" fmla="*/ 5 h 709"/>
                    <a:gd name="T82" fmla="*/ 109 w 1050"/>
                    <a:gd name="T83" fmla="*/ 1 h 709"/>
                    <a:gd name="T84" fmla="*/ 96 w 1050"/>
                    <a:gd name="T85" fmla="*/ 1 h 709"/>
                    <a:gd name="T86" fmla="*/ 85 w 1050"/>
                    <a:gd name="T87" fmla="*/ 0 h 709"/>
                    <a:gd name="T88" fmla="*/ 78 w 1050"/>
                    <a:gd name="T89" fmla="*/ 1 h 709"/>
                    <a:gd name="T90" fmla="*/ 76 w 1050"/>
                    <a:gd name="T91" fmla="*/ 4 h 709"/>
                    <a:gd name="T92" fmla="*/ 78 w 1050"/>
                    <a:gd name="T93" fmla="*/ 8 h 709"/>
                    <a:gd name="T94" fmla="*/ 79 w 1050"/>
                    <a:gd name="T95" fmla="*/ 12 h 709"/>
                    <a:gd name="T96" fmla="*/ 77 w 1050"/>
                    <a:gd name="T97" fmla="*/ 16 h 709"/>
                    <a:gd name="T98" fmla="*/ 72 w 1050"/>
                    <a:gd name="T99" fmla="*/ 19 h 709"/>
                    <a:gd name="T100" fmla="*/ 66 w 1050"/>
                    <a:gd name="T101" fmla="*/ 20 h 709"/>
                    <a:gd name="T102" fmla="*/ 61 w 1050"/>
                    <a:gd name="T103" fmla="*/ 20 h 709"/>
                    <a:gd name="T104" fmla="*/ 57 w 1050"/>
                    <a:gd name="T105" fmla="*/ 19 h 709"/>
                    <a:gd name="T106" fmla="*/ 54 w 1050"/>
                    <a:gd name="T107" fmla="*/ 17 h 709"/>
                    <a:gd name="T108" fmla="*/ 51 w 1050"/>
                    <a:gd name="T109" fmla="*/ 13 h 709"/>
                    <a:gd name="T110" fmla="*/ 47 w 1050"/>
                    <a:gd name="T111" fmla="*/ 9 h 709"/>
                    <a:gd name="T112" fmla="*/ 43 w 1050"/>
                    <a:gd name="T113" fmla="*/ 5 h 709"/>
                    <a:gd name="T114" fmla="*/ 37 w 1050"/>
                    <a:gd name="T115" fmla="*/ 4 h 709"/>
                    <a:gd name="T116" fmla="*/ 30 w 1050"/>
                    <a:gd name="T117" fmla="*/ 3 h 709"/>
                    <a:gd name="T118" fmla="*/ 23 w 1050"/>
                    <a:gd name="T119" fmla="*/ 4 h 709"/>
                    <a:gd name="T120" fmla="*/ 15 w 1050"/>
                    <a:gd name="T121" fmla="*/ 6 h 70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50"/>
                    <a:gd name="T184" fmla="*/ 0 h 709"/>
                    <a:gd name="T185" fmla="*/ 1050 w 1050"/>
                    <a:gd name="T186" fmla="*/ 709 h 70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50" h="709">
                      <a:moveTo>
                        <a:pt x="123" y="51"/>
                      </a:moveTo>
                      <a:lnTo>
                        <a:pt x="0" y="579"/>
                      </a:lnTo>
                      <a:lnTo>
                        <a:pt x="15" y="578"/>
                      </a:lnTo>
                      <a:lnTo>
                        <a:pt x="33" y="576"/>
                      </a:lnTo>
                      <a:lnTo>
                        <a:pt x="65" y="570"/>
                      </a:lnTo>
                      <a:lnTo>
                        <a:pt x="88" y="565"/>
                      </a:lnTo>
                      <a:lnTo>
                        <a:pt x="118" y="559"/>
                      </a:lnTo>
                      <a:lnTo>
                        <a:pt x="151" y="551"/>
                      </a:lnTo>
                      <a:lnTo>
                        <a:pt x="182" y="541"/>
                      </a:lnTo>
                      <a:lnTo>
                        <a:pt x="210" y="531"/>
                      </a:lnTo>
                      <a:lnTo>
                        <a:pt x="243" y="520"/>
                      </a:lnTo>
                      <a:lnTo>
                        <a:pt x="265" y="515"/>
                      </a:lnTo>
                      <a:lnTo>
                        <a:pt x="283" y="512"/>
                      </a:lnTo>
                      <a:lnTo>
                        <a:pt x="300" y="511"/>
                      </a:lnTo>
                      <a:lnTo>
                        <a:pt x="315" y="511"/>
                      </a:lnTo>
                      <a:lnTo>
                        <a:pt x="338" y="514"/>
                      </a:lnTo>
                      <a:lnTo>
                        <a:pt x="353" y="517"/>
                      </a:lnTo>
                      <a:lnTo>
                        <a:pt x="369" y="522"/>
                      </a:lnTo>
                      <a:lnTo>
                        <a:pt x="381" y="528"/>
                      </a:lnTo>
                      <a:lnTo>
                        <a:pt x="389" y="535"/>
                      </a:lnTo>
                      <a:lnTo>
                        <a:pt x="395" y="546"/>
                      </a:lnTo>
                      <a:lnTo>
                        <a:pt x="397" y="555"/>
                      </a:lnTo>
                      <a:lnTo>
                        <a:pt x="396" y="566"/>
                      </a:lnTo>
                      <a:lnTo>
                        <a:pt x="392" y="577"/>
                      </a:lnTo>
                      <a:lnTo>
                        <a:pt x="382" y="592"/>
                      </a:lnTo>
                      <a:lnTo>
                        <a:pt x="371" y="608"/>
                      </a:lnTo>
                      <a:lnTo>
                        <a:pt x="365" y="623"/>
                      </a:lnTo>
                      <a:lnTo>
                        <a:pt x="362" y="635"/>
                      </a:lnTo>
                      <a:lnTo>
                        <a:pt x="361" y="647"/>
                      </a:lnTo>
                      <a:lnTo>
                        <a:pt x="362" y="656"/>
                      </a:lnTo>
                      <a:lnTo>
                        <a:pt x="367" y="668"/>
                      </a:lnTo>
                      <a:lnTo>
                        <a:pt x="377" y="681"/>
                      </a:lnTo>
                      <a:lnTo>
                        <a:pt x="389" y="691"/>
                      </a:lnTo>
                      <a:lnTo>
                        <a:pt x="401" y="698"/>
                      </a:lnTo>
                      <a:lnTo>
                        <a:pt x="417" y="703"/>
                      </a:lnTo>
                      <a:lnTo>
                        <a:pt x="434" y="707"/>
                      </a:lnTo>
                      <a:lnTo>
                        <a:pt x="447" y="709"/>
                      </a:lnTo>
                      <a:lnTo>
                        <a:pt x="462" y="707"/>
                      </a:lnTo>
                      <a:lnTo>
                        <a:pt x="477" y="704"/>
                      </a:lnTo>
                      <a:lnTo>
                        <a:pt x="491" y="699"/>
                      </a:lnTo>
                      <a:lnTo>
                        <a:pt x="507" y="692"/>
                      </a:lnTo>
                      <a:lnTo>
                        <a:pt x="523" y="683"/>
                      </a:lnTo>
                      <a:lnTo>
                        <a:pt x="537" y="674"/>
                      </a:lnTo>
                      <a:lnTo>
                        <a:pt x="548" y="664"/>
                      </a:lnTo>
                      <a:lnTo>
                        <a:pt x="557" y="653"/>
                      </a:lnTo>
                      <a:lnTo>
                        <a:pt x="564" y="640"/>
                      </a:lnTo>
                      <a:lnTo>
                        <a:pt x="568" y="625"/>
                      </a:lnTo>
                      <a:lnTo>
                        <a:pt x="570" y="608"/>
                      </a:lnTo>
                      <a:lnTo>
                        <a:pt x="576" y="595"/>
                      </a:lnTo>
                      <a:lnTo>
                        <a:pt x="580" y="588"/>
                      </a:lnTo>
                      <a:lnTo>
                        <a:pt x="589" y="581"/>
                      </a:lnTo>
                      <a:lnTo>
                        <a:pt x="604" y="574"/>
                      </a:lnTo>
                      <a:lnTo>
                        <a:pt x="625" y="567"/>
                      </a:lnTo>
                      <a:lnTo>
                        <a:pt x="646" y="561"/>
                      </a:lnTo>
                      <a:lnTo>
                        <a:pt x="666" y="555"/>
                      </a:lnTo>
                      <a:lnTo>
                        <a:pt x="686" y="550"/>
                      </a:lnTo>
                      <a:lnTo>
                        <a:pt x="716" y="544"/>
                      </a:lnTo>
                      <a:lnTo>
                        <a:pt x="757" y="537"/>
                      </a:lnTo>
                      <a:lnTo>
                        <a:pt x="803" y="533"/>
                      </a:lnTo>
                      <a:lnTo>
                        <a:pt x="854" y="533"/>
                      </a:lnTo>
                      <a:lnTo>
                        <a:pt x="903" y="533"/>
                      </a:lnTo>
                      <a:lnTo>
                        <a:pt x="948" y="538"/>
                      </a:lnTo>
                      <a:lnTo>
                        <a:pt x="954" y="529"/>
                      </a:lnTo>
                      <a:lnTo>
                        <a:pt x="960" y="519"/>
                      </a:lnTo>
                      <a:lnTo>
                        <a:pt x="969" y="510"/>
                      </a:lnTo>
                      <a:lnTo>
                        <a:pt x="980" y="498"/>
                      </a:lnTo>
                      <a:lnTo>
                        <a:pt x="988" y="490"/>
                      </a:lnTo>
                      <a:lnTo>
                        <a:pt x="1000" y="477"/>
                      </a:lnTo>
                      <a:lnTo>
                        <a:pt x="1011" y="465"/>
                      </a:lnTo>
                      <a:lnTo>
                        <a:pt x="1020" y="456"/>
                      </a:lnTo>
                      <a:lnTo>
                        <a:pt x="1029" y="445"/>
                      </a:lnTo>
                      <a:lnTo>
                        <a:pt x="1037" y="431"/>
                      </a:lnTo>
                      <a:lnTo>
                        <a:pt x="1040" y="421"/>
                      </a:lnTo>
                      <a:lnTo>
                        <a:pt x="1045" y="406"/>
                      </a:lnTo>
                      <a:lnTo>
                        <a:pt x="1049" y="394"/>
                      </a:lnTo>
                      <a:lnTo>
                        <a:pt x="1050" y="377"/>
                      </a:lnTo>
                      <a:lnTo>
                        <a:pt x="1046" y="364"/>
                      </a:lnTo>
                      <a:lnTo>
                        <a:pt x="1039" y="351"/>
                      </a:lnTo>
                      <a:lnTo>
                        <a:pt x="1032" y="342"/>
                      </a:lnTo>
                      <a:lnTo>
                        <a:pt x="1022" y="337"/>
                      </a:lnTo>
                      <a:lnTo>
                        <a:pt x="1012" y="333"/>
                      </a:lnTo>
                      <a:lnTo>
                        <a:pt x="1000" y="333"/>
                      </a:lnTo>
                      <a:lnTo>
                        <a:pt x="989" y="333"/>
                      </a:lnTo>
                      <a:lnTo>
                        <a:pt x="976" y="341"/>
                      </a:lnTo>
                      <a:lnTo>
                        <a:pt x="966" y="353"/>
                      </a:lnTo>
                      <a:lnTo>
                        <a:pt x="955" y="366"/>
                      </a:lnTo>
                      <a:lnTo>
                        <a:pt x="944" y="382"/>
                      </a:lnTo>
                      <a:lnTo>
                        <a:pt x="932" y="396"/>
                      </a:lnTo>
                      <a:lnTo>
                        <a:pt x="919" y="406"/>
                      </a:lnTo>
                      <a:lnTo>
                        <a:pt x="904" y="413"/>
                      </a:lnTo>
                      <a:lnTo>
                        <a:pt x="887" y="418"/>
                      </a:lnTo>
                      <a:lnTo>
                        <a:pt x="875" y="418"/>
                      </a:lnTo>
                      <a:lnTo>
                        <a:pt x="862" y="415"/>
                      </a:lnTo>
                      <a:lnTo>
                        <a:pt x="852" y="412"/>
                      </a:lnTo>
                      <a:lnTo>
                        <a:pt x="841" y="408"/>
                      </a:lnTo>
                      <a:lnTo>
                        <a:pt x="830" y="399"/>
                      </a:lnTo>
                      <a:lnTo>
                        <a:pt x="823" y="391"/>
                      </a:lnTo>
                      <a:lnTo>
                        <a:pt x="817" y="380"/>
                      </a:lnTo>
                      <a:lnTo>
                        <a:pt x="814" y="370"/>
                      </a:lnTo>
                      <a:lnTo>
                        <a:pt x="810" y="354"/>
                      </a:lnTo>
                      <a:lnTo>
                        <a:pt x="809" y="339"/>
                      </a:lnTo>
                      <a:lnTo>
                        <a:pt x="812" y="328"/>
                      </a:lnTo>
                      <a:lnTo>
                        <a:pt x="819" y="316"/>
                      </a:lnTo>
                      <a:lnTo>
                        <a:pt x="825" y="306"/>
                      </a:lnTo>
                      <a:lnTo>
                        <a:pt x="836" y="293"/>
                      </a:lnTo>
                      <a:lnTo>
                        <a:pt x="852" y="285"/>
                      </a:lnTo>
                      <a:lnTo>
                        <a:pt x="863" y="279"/>
                      </a:lnTo>
                      <a:lnTo>
                        <a:pt x="882" y="269"/>
                      </a:lnTo>
                      <a:lnTo>
                        <a:pt x="901" y="258"/>
                      </a:lnTo>
                      <a:lnTo>
                        <a:pt x="912" y="249"/>
                      </a:lnTo>
                      <a:lnTo>
                        <a:pt x="922" y="241"/>
                      </a:lnTo>
                      <a:lnTo>
                        <a:pt x="934" y="226"/>
                      </a:lnTo>
                      <a:lnTo>
                        <a:pt x="938" y="209"/>
                      </a:lnTo>
                      <a:lnTo>
                        <a:pt x="940" y="193"/>
                      </a:lnTo>
                      <a:lnTo>
                        <a:pt x="941" y="179"/>
                      </a:lnTo>
                      <a:lnTo>
                        <a:pt x="937" y="160"/>
                      </a:lnTo>
                      <a:lnTo>
                        <a:pt x="932" y="146"/>
                      </a:lnTo>
                      <a:lnTo>
                        <a:pt x="925" y="129"/>
                      </a:lnTo>
                      <a:lnTo>
                        <a:pt x="917" y="114"/>
                      </a:lnTo>
                      <a:lnTo>
                        <a:pt x="909" y="94"/>
                      </a:lnTo>
                      <a:lnTo>
                        <a:pt x="902" y="78"/>
                      </a:lnTo>
                      <a:lnTo>
                        <a:pt x="900" y="63"/>
                      </a:lnTo>
                      <a:lnTo>
                        <a:pt x="899" y="47"/>
                      </a:lnTo>
                      <a:lnTo>
                        <a:pt x="901" y="32"/>
                      </a:lnTo>
                      <a:lnTo>
                        <a:pt x="901" y="15"/>
                      </a:lnTo>
                      <a:lnTo>
                        <a:pt x="872" y="13"/>
                      </a:lnTo>
                      <a:lnTo>
                        <a:pt x="833" y="13"/>
                      </a:lnTo>
                      <a:lnTo>
                        <a:pt x="797" y="10"/>
                      </a:lnTo>
                      <a:lnTo>
                        <a:pt x="770" y="8"/>
                      </a:lnTo>
                      <a:lnTo>
                        <a:pt x="741" y="5"/>
                      </a:lnTo>
                      <a:lnTo>
                        <a:pt x="707" y="2"/>
                      </a:lnTo>
                      <a:lnTo>
                        <a:pt x="680" y="0"/>
                      </a:lnTo>
                      <a:lnTo>
                        <a:pt x="661" y="1"/>
                      </a:lnTo>
                      <a:lnTo>
                        <a:pt x="642" y="4"/>
                      </a:lnTo>
                      <a:lnTo>
                        <a:pt x="631" y="8"/>
                      </a:lnTo>
                      <a:lnTo>
                        <a:pt x="622" y="14"/>
                      </a:lnTo>
                      <a:lnTo>
                        <a:pt x="615" y="23"/>
                      </a:lnTo>
                      <a:lnTo>
                        <a:pt x="612" y="32"/>
                      </a:lnTo>
                      <a:lnTo>
                        <a:pt x="614" y="41"/>
                      </a:lnTo>
                      <a:lnTo>
                        <a:pt x="618" y="51"/>
                      </a:lnTo>
                      <a:lnTo>
                        <a:pt x="625" y="64"/>
                      </a:lnTo>
                      <a:lnTo>
                        <a:pt x="631" y="75"/>
                      </a:lnTo>
                      <a:lnTo>
                        <a:pt x="634" y="87"/>
                      </a:lnTo>
                      <a:lnTo>
                        <a:pt x="634" y="100"/>
                      </a:lnTo>
                      <a:lnTo>
                        <a:pt x="631" y="112"/>
                      </a:lnTo>
                      <a:lnTo>
                        <a:pt x="624" y="123"/>
                      </a:lnTo>
                      <a:lnTo>
                        <a:pt x="616" y="133"/>
                      </a:lnTo>
                      <a:lnTo>
                        <a:pt x="604" y="143"/>
                      </a:lnTo>
                      <a:lnTo>
                        <a:pt x="591" y="151"/>
                      </a:lnTo>
                      <a:lnTo>
                        <a:pt x="577" y="157"/>
                      </a:lnTo>
                      <a:lnTo>
                        <a:pt x="561" y="161"/>
                      </a:lnTo>
                      <a:lnTo>
                        <a:pt x="547" y="164"/>
                      </a:lnTo>
                      <a:lnTo>
                        <a:pt x="531" y="166"/>
                      </a:lnTo>
                      <a:lnTo>
                        <a:pt x="517" y="168"/>
                      </a:lnTo>
                      <a:lnTo>
                        <a:pt x="504" y="168"/>
                      </a:lnTo>
                      <a:lnTo>
                        <a:pt x="490" y="166"/>
                      </a:lnTo>
                      <a:lnTo>
                        <a:pt x="478" y="164"/>
                      </a:lnTo>
                      <a:lnTo>
                        <a:pt x="467" y="161"/>
                      </a:lnTo>
                      <a:lnTo>
                        <a:pt x="458" y="158"/>
                      </a:lnTo>
                      <a:lnTo>
                        <a:pt x="447" y="152"/>
                      </a:lnTo>
                      <a:lnTo>
                        <a:pt x="439" y="146"/>
                      </a:lnTo>
                      <a:lnTo>
                        <a:pt x="432" y="136"/>
                      </a:lnTo>
                      <a:lnTo>
                        <a:pt x="423" y="126"/>
                      </a:lnTo>
                      <a:lnTo>
                        <a:pt x="416" y="116"/>
                      </a:lnTo>
                      <a:lnTo>
                        <a:pt x="408" y="107"/>
                      </a:lnTo>
                      <a:lnTo>
                        <a:pt x="400" y="94"/>
                      </a:lnTo>
                      <a:lnTo>
                        <a:pt x="392" y="83"/>
                      </a:lnTo>
                      <a:lnTo>
                        <a:pt x="382" y="72"/>
                      </a:lnTo>
                      <a:lnTo>
                        <a:pt x="370" y="61"/>
                      </a:lnTo>
                      <a:lnTo>
                        <a:pt x="359" y="52"/>
                      </a:lnTo>
                      <a:lnTo>
                        <a:pt x="347" y="45"/>
                      </a:lnTo>
                      <a:lnTo>
                        <a:pt x="333" y="40"/>
                      </a:lnTo>
                      <a:lnTo>
                        <a:pt x="319" y="36"/>
                      </a:lnTo>
                      <a:lnTo>
                        <a:pt x="301" y="33"/>
                      </a:lnTo>
                      <a:lnTo>
                        <a:pt x="280" y="32"/>
                      </a:lnTo>
                      <a:lnTo>
                        <a:pt x="263" y="31"/>
                      </a:lnTo>
                      <a:lnTo>
                        <a:pt x="246" y="31"/>
                      </a:lnTo>
                      <a:lnTo>
                        <a:pt x="227" y="32"/>
                      </a:lnTo>
                      <a:lnTo>
                        <a:pt x="209" y="35"/>
                      </a:lnTo>
                      <a:lnTo>
                        <a:pt x="191" y="38"/>
                      </a:lnTo>
                      <a:lnTo>
                        <a:pt x="170" y="42"/>
                      </a:lnTo>
                      <a:lnTo>
                        <a:pt x="150" y="46"/>
                      </a:lnTo>
                      <a:lnTo>
                        <a:pt x="123" y="51"/>
                      </a:lnTo>
                      <a:close/>
                    </a:path>
                  </a:pathLst>
                </a:custGeom>
                <a:solidFill>
                  <a:srgbClr val="FF00FF"/>
                </a:solidFill>
                <a:ln w="6350">
                  <a:solidFill>
                    <a:srgbClr val="000000"/>
                  </a:solidFill>
                  <a:round/>
                  <a:headEnd/>
                  <a:tailEnd/>
                </a:ln>
              </p:spPr>
              <p:txBody>
                <a:bodyPr/>
                <a:lstStyle/>
                <a:p>
                  <a:endParaRPr lang="en-US"/>
                </a:p>
              </p:txBody>
            </p:sp>
            <p:sp>
              <p:nvSpPr>
                <p:cNvPr id="3093" name="Freeform 54"/>
                <p:cNvSpPr>
                  <a:spLocks/>
                </p:cNvSpPr>
                <p:nvPr/>
              </p:nvSpPr>
              <p:spPr bwMode="auto">
                <a:xfrm>
                  <a:off x="4666" y="2815"/>
                  <a:ext cx="505" cy="318"/>
                </a:xfrm>
                <a:custGeom>
                  <a:avLst/>
                  <a:gdLst>
                    <a:gd name="T0" fmla="*/ 113 w 1009"/>
                    <a:gd name="T1" fmla="*/ 16 h 635"/>
                    <a:gd name="T2" fmla="*/ 104 w 1009"/>
                    <a:gd name="T3" fmla="*/ 17 h 635"/>
                    <a:gd name="T4" fmla="*/ 94 w 1009"/>
                    <a:gd name="T5" fmla="*/ 21 h 635"/>
                    <a:gd name="T6" fmla="*/ 82 w 1009"/>
                    <a:gd name="T7" fmla="*/ 25 h 635"/>
                    <a:gd name="T8" fmla="*/ 72 w 1009"/>
                    <a:gd name="T9" fmla="*/ 27 h 635"/>
                    <a:gd name="T10" fmla="*/ 65 w 1009"/>
                    <a:gd name="T11" fmla="*/ 25 h 635"/>
                    <a:gd name="T12" fmla="*/ 63 w 1009"/>
                    <a:gd name="T13" fmla="*/ 21 h 635"/>
                    <a:gd name="T14" fmla="*/ 67 w 1009"/>
                    <a:gd name="T15" fmla="*/ 15 h 635"/>
                    <a:gd name="T16" fmla="*/ 74 w 1009"/>
                    <a:gd name="T17" fmla="*/ 11 h 635"/>
                    <a:gd name="T18" fmla="*/ 82 w 1009"/>
                    <a:gd name="T19" fmla="*/ 9 h 635"/>
                    <a:gd name="T20" fmla="*/ 85 w 1009"/>
                    <a:gd name="T21" fmla="*/ 4 h 635"/>
                    <a:gd name="T22" fmla="*/ 80 w 1009"/>
                    <a:gd name="T23" fmla="*/ 1 h 635"/>
                    <a:gd name="T24" fmla="*/ 70 w 1009"/>
                    <a:gd name="T25" fmla="*/ 1 h 635"/>
                    <a:gd name="T26" fmla="*/ 61 w 1009"/>
                    <a:gd name="T27" fmla="*/ 4 h 635"/>
                    <a:gd name="T28" fmla="*/ 50 w 1009"/>
                    <a:gd name="T29" fmla="*/ 10 h 635"/>
                    <a:gd name="T30" fmla="*/ 39 w 1009"/>
                    <a:gd name="T31" fmla="*/ 15 h 635"/>
                    <a:gd name="T32" fmla="*/ 28 w 1009"/>
                    <a:gd name="T33" fmla="*/ 17 h 635"/>
                    <a:gd name="T34" fmla="*/ 18 w 1009"/>
                    <a:gd name="T35" fmla="*/ 17 h 635"/>
                    <a:gd name="T36" fmla="*/ 21 w 1009"/>
                    <a:gd name="T37" fmla="*/ 28 h 635"/>
                    <a:gd name="T38" fmla="*/ 23 w 1009"/>
                    <a:gd name="T39" fmla="*/ 37 h 635"/>
                    <a:gd name="T40" fmla="*/ 21 w 1009"/>
                    <a:gd name="T41" fmla="*/ 42 h 635"/>
                    <a:gd name="T42" fmla="*/ 16 w 1009"/>
                    <a:gd name="T43" fmla="*/ 43 h 635"/>
                    <a:gd name="T44" fmla="*/ 11 w 1009"/>
                    <a:gd name="T45" fmla="*/ 41 h 635"/>
                    <a:gd name="T46" fmla="*/ 5 w 1009"/>
                    <a:gd name="T47" fmla="*/ 40 h 635"/>
                    <a:gd name="T48" fmla="*/ 1 w 1009"/>
                    <a:gd name="T49" fmla="*/ 44 h 635"/>
                    <a:gd name="T50" fmla="*/ 1 w 1009"/>
                    <a:gd name="T51" fmla="*/ 50 h 635"/>
                    <a:gd name="T52" fmla="*/ 4 w 1009"/>
                    <a:gd name="T53" fmla="*/ 57 h 635"/>
                    <a:gd name="T54" fmla="*/ 11 w 1009"/>
                    <a:gd name="T55" fmla="*/ 60 h 635"/>
                    <a:gd name="T56" fmla="*/ 20 w 1009"/>
                    <a:gd name="T57" fmla="*/ 60 h 635"/>
                    <a:gd name="T58" fmla="*/ 23 w 1009"/>
                    <a:gd name="T59" fmla="*/ 64 h 635"/>
                    <a:gd name="T60" fmla="*/ 20 w 1009"/>
                    <a:gd name="T61" fmla="*/ 71 h 635"/>
                    <a:gd name="T62" fmla="*/ 15 w 1009"/>
                    <a:gd name="T63" fmla="*/ 78 h 635"/>
                    <a:gd name="T64" fmla="*/ 117 w 1009"/>
                    <a:gd name="T65" fmla="*/ 77 h 635"/>
                    <a:gd name="T66" fmla="*/ 120 w 1009"/>
                    <a:gd name="T67" fmla="*/ 71 h 635"/>
                    <a:gd name="T68" fmla="*/ 125 w 1009"/>
                    <a:gd name="T69" fmla="*/ 67 h 635"/>
                    <a:gd name="T70" fmla="*/ 126 w 1009"/>
                    <a:gd name="T71" fmla="*/ 60 h 635"/>
                    <a:gd name="T72" fmla="*/ 123 w 1009"/>
                    <a:gd name="T73" fmla="*/ 56 h 635"/>
                    <a:gd name="T74" fmla="*/ 117 w 1009"/>
                    <a:gd name="T75" fmla="*/ 55 h 635"/>
                    <a:gd name="T76" fmla="*/ 109 w 1009"/>
                    <a:gd name="T77" fmla="*/ 57 h 635"/>
                    <a:gd name="T78" fmla="*/ 101 w 1009"/>
                    <a:gd name="T79" fmla="*/ 57 h 635"/>
                    <a:gd name="T80" fmla="*/ 95 w 1009"/>
                    <a:gd name="T81" fmla="*/ 53 h 635"/>
                    <a:gd name="T82" fmla="*/ 97 w 1009"/>
                    <a:gd name="T83" fmla="*/ 47 h 635"/>
                    <a:gd name="T84" fmla="*/ 102 w 1009"/>
                    <a:gd name="T85" fmla="*/ 43 h 635"/>
                    <a:gd name="T86" fmla="*/ 109 w 1009"/>
                    <a:gd name="T87" fmla="*/ 42 h 635"/>
                    <a:gd name="T88" fmla="*/ 116 w 1009"/>
                    <a:gd name="T89" fmla="*/ 39 h 635"/>
                    <a:gd name="T90" fmla="*/ 119 w 1009"/>
                    <a:gd name="T91" fmla="*/ 34 h 635"/>
                    <a:gd name="T92" fmla="*/ 119 w 1009"/>
                    <a:gd name="T93" fmla="*/ 26 h 635"/>
                    <a:gd name="T94" fmla="*/ 118 w 1009"/>
                    <a:gd name="T95" fmla="*/ 17 h 6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09"/>
                    <a:gd name="T145" fmla="*/ 0 h 635"/>
                    <a:gd name="T146" fmla="*/ 1009 w 1009"/>
                    <a:gd name="T147" fmla="*/ 635 h 63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09" h="635">
                      <a:moveTo>
                        <a:pt x="937" y="134"/>
                      </a:moveTo>
                      <a:lnTo>
                        <a:pt x="929" y="130"/>
                      </a:lnTo>
                      <a:lnTo>
                        <a:pt x="913" y="126"/>
                      </a:lnTo>
                      <a:lnTo>
                        <a:pt x="897" y="124"/>
                      </a:lnTo>
                      <a:lnTo>
                        <a:pt x="881" y="126"/>
                      </a:lnTo>
                      <a:lnTo>
                        <a:pt x="861" y="129"/>
                      </a:lnTo>
                      <a:lnTo>
                        <a:pt x="845" y="131"/>
                      </a:lnTo>
                      <a:lnTo>
                        <a:pt x="826" y="136"/>
                      </a:lnTo>
                      <a:lnTo>
                        <a:pt x="808" y="141"/>
                      </a:lnTo>
                      <a:lnTo>
                        <a:pt x="786" y="149"/>
                      </a:lnTo>
                      <a:lnTo>
                        <a:pt x="765" y="156"/>
                      </a:lnTo>
                      <a:lnTo>
                        <a:pt x="746" y="165"/>
                      </a:lnTo>
                      <a:lnTo>
                        <a:pt x="726" y="173"/>
                      </a:lnTo>
                      <a:lnTo>
                        <a:pt x="702" y="182"/>
                      </a:lnTo>
                      <a:lnTo>
                        <a:pt x="680" y="190"/>
                      </a:lnTo>
                      <a:lnTo>
                        <a:pt x="654" y="198"/>
                      </a:lnTo>
                      <a:lnTo>
                        <a:pt x="629" y="205"/>
                      </a:lnTo>
                      <a:lnTo>
                        <a:pt x="612" y="209"/>
                      </a:lnTo>
                      <a:lnTo>
                        <a:pt x="595" y="211"/>
                      </a:lnTo>
                      <a:lnTo>
                        <a:pt x="575" y="211"/>
                      </a:lnTo>
                      <a:lnTo>
                        <a:pt x="555" y="208"/>
                      </a:lnTo>
                      <a:lnTo>
                        <a:pt x="541" y="205"/>
                      </a:lnTo>
                      <a:lnTo>
                        <a:pt x="530" y="200"/>
                      </a:lnTo>
                      <a:lnTo>
                        <a:pt x="520" y="194"/>
                      </a:lnTo>
                      <a:lnTo>
                        <a:pt x="513" y="188"/>
                      </a:lnTo>
                      <a:lnTo>
                        <a:pt x="509" y="179"/>
                      </a:lnTo>
                      <a:lnTo>
                        <a:pt x="504" y="170"/>
                      </a:lnTo>
                      <a:lnTo>
                        <a:pt x="504" y="161"/>
                      </a:lnTo>
                      <a:lnTo>
                        <a:pt x="508" y="150"/>
                      </a:lnTo>
                      <a:lnTo>
                        <a:pt x="513" y="138"/>
                      </a:lnTo>
                      <a:lnTo>
                        <a:pt x="520" y="129"/>
                      </a:lnTo>
                      <a:lnTo>
                        <a:pt x="529" y="118"/>
                      </a:lnTo>
                      <a:lnTo>
                        <a:pt x="538" y="112"/>
                      </a:lnTo>
                      <a:lnTo>
                        <a:pt x="551" y="102"/>
                      </a:lnTo>
                      <a:lnTo>
                        <a:pt x="568" y="93"/>
                      </a:lnTo>
                      <a:lnTo>
                        <a:pt x="585" y="87"/>
                      </a:lnTo>
                      <a:lnTo>
                        <a:pt x="603" y="83"/>
                      </a:lnTo>
                      <a:lnTo>
                        <a:pt x="618" y="78"/>
                      </a:lnTo>
                      <a:lnTo>
                        <a:pt x="636" y="72"/>
                      </a:lnTo>
                      <a:lnTo>
                        <a:pt x="650" y="65"/>
                      </a:lnTo>
                      <a:lnTo>
                        <a:pt x="663" y="57"/>
                      </a:lnTo>
                      <a:lnTo>
                        <a:pt x="674" y="49"/>
                      </a:lnTo>
                      <a:lnTo>
                        <a:pt x="678" y="39"/>
                      </a:lnTo>
                      <a:lnTo>
                        <a:pt x="676" y="28"/>
                      </a:lnTo>
                      <a:lnTo>
                        <a:pt x="669" y="17"/>
                      </a:lnTo>
                      <a:lnTo>
                        <a:pt x="661" y="10"/>
                      </a:lnTo>
                      <a:lnTo>
                        <a:pt x="651" y="5"/>
                      </a:lnTo>
                      <a:lnTo>
                        <a:pt x="639" y="1"/>
                      </a:lnTo>
                      <a:lnTo>
                        <a:pt x="622" y="0"/>
                      </a:lnTo>
                      <a:lnTo>
                        <a:pt x="606" y="0"/>
                      </a:lnTo>
                      <a:lnTo>
                        <a:pt x="582" y="1"/>
                      </a:lnTo>
                      <a:lnTo>
                        <a:pt x="559" y="3"/>
                      </a:lnTo>
                      <a:lnTo>
                        <a:pt x="543" y="7"/>
                      </a:lnTo>
                      <a:lnTo>
                        <a:pt x="521" y="13"/>
                      </a:lnTo>
                      <a:lnTo>
                        <a:pt x="497" y="21"/>
                      </a:lnTo>
                      <a:lnTo>
                        <a:pt x="481" y="30"/>
                      </a:lnTo>
                      <a:lnTo>
                        <a:pt x="461" y="40"/>
                      </a:lnTo>
                      <a:lnTo>
                        <a:pt x="443" y="49"/>
                      </a:lnTo>
                      <a:lnTo>
                        <a:pt x="423" y="61"/>
                      </a:lnTo>
                      <a:lnTo>
                        <a:pt x="395" y="78"/>
                      </a:lnTo>
                      <a:lnTo>
                        <a:pt x="375" y="90"/>
                      </a:lnTo>
                      <a:lnTo>
                        <a:pt x="358" y="100"/>
                      </a:lnTo>
                      <a:lnTo>
                        <a:pt x="333" y="110"/>
                      </a:lnTo>
                      <a:lnTo>
                        <a:pt x="310" y="117"/>
                      </a:lnTo>
                      <a:lnTo>
                        <a:pt x="287" y="123"/>
                      </a:lnTo>
                      <a:lnTo>
                        <a:pt x="262" y="127"/>
                      </a:lnTo>
                      <a:lnTo>
                        <a:pt x="238" y="131"/>
                      </a:lnTo>
                      <a:lnTo>
                        <a:pt x="218" y="133"/>
                      </a:lnTo>
                      <a:lnTo>
                        <a:pt x="197" y="135"/>
                      </a:lnTo>
                      <a:lnTo>
                        <a:pt x="176" y="135"/>
                      </a:lnTo>
                      <a:lnTo>
                        <a:pt x="156" y="136"/>
                      </a:lnTo>
                      <a:lnTo>
                        <a:pt x="139" y="135"/>
                      </a:lnTo>
                      <a:lnTo>
                        <a:pt x="141" y="152"/>
                      </a:lnTo>
                      <a:lnTo>
                        <a:pt x="146" y="173"/>
                      </a:lnTo>
                      <a:lnTo>
                        <a:pt x="152" y="195"/>
                      </a:lnTo>
                      <a:lnTo>
                        <a:pt x="162" y="220"/>
                      </a:lnTo>
                      <a:lnTo>
                        <a:pt x="169" y="241"/>
                      </a:lnTo>
                      <a:lnTo>
                        <a:pt x="178" y="258"/>
                      </a:lnTo>
                      <a:lnTo>
                        <a:pt x="183" y="275"/>
                      </a:lnTo>
                      <a:lnTo>
                        <a:pt x="184" y="291"/>
                      </a:lnTo>
                      <a:lnTo>
                        <a:pt x="183" y="305"/>
                      </a:lnTo>
                      <a:lnTo>
                        <a:pt x="178" y="317"/>
                      </a:lnTo>
                      <a:lnTo>
                        <a:pt x="172" y="326"/>
                      </a:lnTo>
                      <a:lnTo>
                        <a:pt x="166" y="334"/>
                      </a:lnTo>
                      <a:lnTo>
                        <a:pt x="157" y="340"/>
                      </a:lnTo>
                      <a:lnTo>
                        <a:pt x="148" y="343"/>
                      </a:lnTo>
                      <a:lnTo>
                        <a:pt x="140" y="345"/>
                      </a:lnTo>
                      <a:lnTo>
                        <a:pt x="128" y="344"/>
                      </a:lnTo>
                      <a:lnTo>
                        <a:pt x="119" y="341"/>
                      </a:lnTo>
                      <a:lnTo>
                        <a:pt x="107" y="338"/>
                      </a:lnTo>
                      <a:lnTo>
                        <a:pt x="99" y="334"/>
                      </a:lnTo>
                      <a:lnTo>
                        <a:pt x="87" y="328"/>
                      </a:lnTo>
                      <a:lnTo>
                        <a:pt x="78" y="323"/>
                      </a:lnTo>
                      <a:lnTo>
                        <a:pt x="68" y="319"/>
                      </a:lnTo>
                      <a:lnTo>
                        <a:pt x="58" y="315"/>
                      </a:lnTo>
                      <a:lnTo>
                        <a:pt x="39" y="315"/>
                      </a:lnTo>
                      <a:lnTo>
                        <a:pt x="28" y="319"/>
                      </a:lnTo>
                      <a:lnTo>
                        <a:pt x="19" y="325"/>
                      </a:lnTo>
                      <a:lnTo>
                        <a:pt x="13" y="334"/>
                      </a:lnTo>
                      <a:lnTo>
                        <a:pt x="7" y="345"/>
                      </a:lnTo>
                      <a:lnTo>
                        <a:pt x="3" y="357"/>
                      </a:lnTo>
                      <a:lnTo>
                        <a:pt x="0" y="369"/>
                      </a:lnTo>
                      <a:lnTo>
                        <a:pt x="0" y="383"/>
                      </a:lnTo>
                      <a:lnTo>
                        <a:pt x="2" y="396"/>
                      </a:lnTo>
                      <a:lnTo>
                        <a:pt x="5" y="410"/>
                      </a:lnTo>
                      <a:lnTo>
                        <a:pt x="12" y="423"/>
                      </a:lnTo>
                      <a:lnTo>
                        <a:pt x="19" y="438"/>
                      </a:lnTo>
                      <a:lnTo>
                        <a:pt x="29" y="452"/>
                      </a:lnTo>
                      <a:lnTo>
                        <a:pt x="41" y="460"/>
                      </a:lnTo>
                      <a:lnTo>
                        <a:pt x="55" y="469"/>
                      </a:lnTo>
                      <a:lnTo>
                        <a:pt x="68" y="476"/>
                      </a:lnTo>
                      <a:lnTo>
                        <a:pt x="84" y="479"/>
                      </a:lnTo>
                      <a:lnTo>
                        <a:pt x="97" y="482"/>
                      </a:lnTo>
                      <a:lnTo>
                        <a:pt x="118" y="482"/>
                      </a:lnTo>
                      <a:lnTo>
                        <a:pt x="134" y="480"/>
                      </a:lnTo>
                      <a:lnTo>
                        <a:pt x="153" y="479"/>
                      </a:lnTo>
                      <a:lnTo>
                        <a:pt x="168" y="479"/>
                      </a:lnTo>
                      <a:lnTo>
                        <a:pt x="177" y="485"/>
                      </a:lnTo>
                      <a:lnTo>
                        <a:pt x="180" y="495"/>
                      </a:lnTo>
                      <a:lnTo>
                        <a:pt x="180" y="506"/>
                      </a:lnTo>
                      <a:lnTo>
                        <a:pt x="175" y="522"/>
                      </a:lnTo>
                      <a:lnTo>
                        <a:pt x="170" y="537"/>
                      </a:lnTo>
                      <a:lnTo>
                        <a:pt x="164" y="550"/>
                      </a:lnTo>
                      <a:lnTo>
                        <a:pt x="156" y="568"/>
                      </a:lnTo>
                      <a:lnTo>
                        <a:pt x="146" y="583"/>
                      </a:lnTo>
                      <a:lnTo>
                        <a:pt x="137" y="598"/>
                      </a:lnTo>
                      <a:lnTo>
                        <a:pt x="126" y="612"/>
                      </a:lnTo>
                      <a:lnTo>
                        <a:pt x="118" y="623"/>
                      </a:lnTo>
                      <a:lnTo>
                        <a:pt x="100" y="635"/>
                      </a:lnTo>
                      <a:lnTo>
                        <a:pt x="932" y="634"/>
                      </a:lnTo>
                      <a:lnTo>
                        <a:pt x="933" y="621"/>
                      </a:lnTo>
                      <a:lnTo>
                        <a:pt x="936" y="609"/>
                      </a:lnTo>
                      <a:lnTo>
                        <a:pt x="941" y="598"/>
                      </a:lnTo>
                      <a:lnTo>
                        <a:pt x="945" y="588"/>
                      </a:lnTo>
                      <a:lnTo>
                        <a:pt x="951" y="578"/>
                      </a:lnTo>
                      <a:lnTo>
                        <a:pt x="959" y="567"/>
                      </a:lnTo>
                      <a:lnTo>
                        <a:pt x="968" y="557"/>
                      </a:lnTo>
                      <a:lnTo>
                        <a:pt x="976" y="548"/>
                      </a:lnTo>
                      <a:lnTo>
                        <a:pt x="987" y="538"/>
                      </a:lnTo>
                      <a:lnTo>
                        <a:pt x="995" y="530"/>
                      </a:lnTo>
                      <a:lnTo>
                        <a:pt x="1001" y="520"/>
                      </a:lnTo>
                      <a:lnTo>
                        <a:pt x="1006" y="509"/>
                      </a:lnTo>
                      <a:lnTo>
                        <a:pt x="1009" y="494"/>
                      </a:lnTo>
                      <a:lnTo>
                        <a:pt x="1008" y="480"/>
                      </a:lnTo>
                      <a:lnTo>
                        <a:pt x="1005" y="470"/>
                      </a:lnTo>
                      <a:lnTo>
                        <a:pt x="1000" y="461"/>
                      </a:lnTo>
                      <a:lnTo>
                        <a:pt x="993" y="453"/>
                      </a:lnTo>
                      <a:lnTo>
                        <a:pt x="984" y="446"/>
                      </a:lnTo>
                      <a:lnTo>
                        <a:pt x="973" y="442"/>
                      </a:lnTo>
                      <a:lnTo>
                        <a:pt x="960" y="439"/>
                      </a:lnTo>
                      <a:lnTo>
                        <a:pt x="946" y="438"/>
                      </a:lnTo>
                      <a:lnTo>
                        <a:pt x="930" y="439"/>
                      </a:lnTo>
                      <a:lnTo>
                        <a:pt x="916" y="441"/>
                      </a:lnTo>
                      <a:lnTo>
                        <a:pt x="902" y="444"/>
                      </a:lnTo>
                      <a:lnTo>
                        <a:pt x="883" y="449"/>
                      </a:lnTo>
                      <a:lnTo>
                        <a:pt x="868" y="453"/>
                      </a:lnTo>
                      <a:lnTo>
                        <a:pt x="851" y="456"/>
                      </a:lnTo>
                      <a:lnTo>
                        <a:pt x="832" y="458"/>
                      </a:lnTo>
                      <a:lnTo>
                        <a:pt x="816" y="458"/>
                      </a:lnTo>
                      <a:lnTo>
                        <a:pt x="803" y="455"/>
                      </a:lnTo>
                      <a:lnTo>
                        <a:pt x="789" y="451"/>
                      </a:lnTo>
                      <a:lnTo>
                        <a:pt x="777" y="445"/>
                      </a:lnTo>
                      <a:lnTo>
                        <a:pt x="767" y="437"/>
                      </a:lnTo>
                      <a:lnTo>
                        <a:pt x="760" y="424"/>
                      </a:lnTo>
                      <a:lnTo>
                        <a:pt x="757" y="411"/>
                      </a:lnTo>
                      <a:lnTo>
                        <a:pt x="759" y="398"/>
                      </a:lnTo>
                      <a:lnTo>
                        <a:pt x="764" y="384"/>
                      </a:lnTo>
                      <a:lnTo>
                        <a:pt x="769" y="374"/>
                      </a:lnTo>
                      <a:lnTo>
                        <a:pt x="778" y="364"/>
                      </a:lnTo>
                      <a:lnTo>
                        <a:pt x="789" y="355"/>
                      </a:lnTo>
                      <a:lnTo>
                        <a:pt x="799" y="348"/>
                      </a:lnTo>
                      <a:lnTo>
                        <a:pt x="811" y="341"/>
                      </a:lnTo>
                      <a:lnTo>
                        <a:pt x="824" y="337"/>
                      </a:lnTo>
                      <a:lnTo>
                        <a:pt x="837" y="334"/>
                      </a:lnTo>
                      <a:lnTo>
                        <a:pt x="851" y="332"/>
                      </a:lnTo>
                      <a:lnTo>
                        <a:pt x="869" y="329"/>
                      </a:lnTo>
                      <a:lnTo>
                        <a:pt x="887" y="327"/>
                      </a:lnTo>
                      <a:lnTo>
                        <a:pt x="903" y="324"/>
                      </a:lnTo>
                      <a:lnTo>
                        <a:pt x="918" y="318"/>
                      </a:lnTo>
                      <a:lnTo>
                        <a:pt x="928" y="311"/>
                      </a:lnTo>
                      <a:lnTo>
                        <a:pt x="937" y="301"/>
                      </a:lnTo>
                      <a:lnTo>
                        <a:pt x="945" y="291"/>
                      </a:lnTo>
                      <a:lnTo>
                        <a:pt x="949" y="281"/>
                      </a:lnTo>
                      <a:lnTo>
                        <a:pt x="952" y="267"/>
                      </a:lnTo>
                      <a:lnTo>
                        <a:pt x="953" y="250"/>
                      </a:lnTo>
                      <a:lnTo>
                        <a:pt x="951" y="237"/>
                      </a:lnTo>
                      <a:lnTo>
                        <a:pt x="950" y="220"/>
                      </a:lnTo>
                      <a:lnTo>
                        <a:pt x="949" y="201"/>
                      </a:lnTo>
                      <a:lnTo>
                        <a:pt x="948" y="177"/>
                      </a:lnTo>
                      <a:lnTo>
                        <a:pt x="948" y="155"/>
                      </a:lnTo>
                      <a:lnTo>
                        <a:pt x="949" y="141"/>
                      </a:lnTo>
                      <a:lnTo>
                        <a:pt x="937" y="134"/>
                      </a:lnTo>
                      <a:close/>
                    </a:path>
                  </a:pathLst>
                </a:custGeom>
                <a:solidFill>
                  <a:srgbClr val="FFFF00"/>
                </a:solidFill>
                <a:ln w="6350">
                  <a:solidFill>
                    <a:srgbClr val="000000"/>
                  </a:solidFill>
                  <a:round/>
                  <a:headEnd/>
                  <a:tailEnd/>
                </a:ln>
              </p:spPr>
              <p:txBody>
                <a:bodyPr/>
                <a:lstStyle/>
                <a:p>
                  <a:endParaRPr lang="en-US"/>
                </a:p>
              </p:txBody>
            </p:sp>
            <p:sp>
              <p:nvSpPr>
                <p:cNvPr id="3094" name="Freeform 55"/>
                <p:cNvSpPr>
                  <a:spLocks/>
                </p:cNvSpPr>
                <p:nvPr/>
              </p:nvSpPr>
              <p:spPr bwMode="auto">
                <a:xfrm>
                  <a:off x="4210" y="2867"/>
                  <a:ext cx="546" cy="265"/>
                </a:xfrm>
                <a:custGeom>
                  <a:avLst/>
                  <a:gdLst>
                    <a:gd name="T0" fmla="*/ 12 w 1092"/>
                    <a:gd name="T1" fmla="*/ 8 h 531"/>
                    <a:gd name="T2" fmla="*/ 17 w 1092"/>
                    <a:gd name="T3" fmla="*/ 8 h 531"/>
                    <a:gd name="T4" fmla="*/ 23 w 1092"/>
                    <a:gd name="T5" fmla="*/ 6 h 531"/>
                    <a:gd name="T6" fmla="*/ 31 w 1092"/>
                    <a:gd name="T7" fmla="*/ 5 h 531"/>
                    <a:gd name="T8" fmla="*/ 38 w 1092"/>
                    <a:gd name="T9" fmla="*/ 2 h 531"/>
                    <a:gd name="T10" fmla="*/ 45 w 1092"/>
                    <a:gd name="T11" fmla="*/ 0 h 531"/>
                    <a:gd name="T12" fmla="*/ 49 w 1092"/>
                    <a:gd name="T13" fmla="*/ 0 h 531"/>
                    <a:gd name="T14" fmla="*/ 54 w 1092"/>
                    <a:gd name="T15" fmla="*/ 0 h 531"/>
                    <a:gd name="T16" fmla="*/ 58 w 1092"/>
                    <a:gd name="T17" fmla="*/ 1 h 531"/>
                    <a:gd name="T18" fmla="*/ 61 w 1092"/>
                    <a:gd name="T19" fmla="*/ 3 h 531"/>
                    <a:gd name="T20" fmla="*/ 62 w 1092"/>
                    <a:gd name="T21" fmla="*/ 5 h 531"/>
                    <a:gd name="T22" fmla="*/ 61 w 1092"/>
                    <a:gd name="T23" fmla="*/ 8 h 531"/>
                    <a:gd name="T24" fmla="*/ 58 w 1092"/>
                    <a:gd name="T25" fmla="*/ 12 h 531"/>
                    <a:gd name="T26" fmla="*/ 57 w 1092"/>
                    <a:gd name="T27" fmla="*/ 15 h 531"/>
                    <a:gd name="T28" fmla="*/ 57 w 1092"/>
                    <a:gd name="T29" fmla="*/ 18 h 531"/>
                    <a:gd name="T30" fmla="*/ 59 w 1092"/>
                    <a:gd name="T31" fmla="*/ 21 h 531"/>
                    <a:gd name="T32" fmla="*/ 62 w 1092"/>
                    <a:gd name="T33" fmla="*/ 23 h 531"/>
                    <a:gd name="T34" fmla="*/ 67 w 1092"/>
                    <a:gd name="T35" fmla="*/ 24 h 531"/>
                    <a:gd name="T36" fmla="*/ 70 w 1092"/>
                    <a:gd name="T37" fmla="*/ 24 h 531"/>
                    <a:gd name="T38" fmla="*/ 74 w 1092"/>
                    <a:gd name="T39" fmla="*/ 23 h 531"/>
                    <a:gd name="T40" fmla="*/ 78 w 1092"/>
                    <a:gd name="T41" fmla="*/ 21 h 531"/>
                    <a:gd name="T42" fmla="*/ 81 w 1092"/>
                    <a:gd name="T43" fmla="*/ 19 h 531"/>
                    <a:gd name="T44" fmla="*/ 83 w 1092"/>
                    <a:gd name="T45" fmla="*/ 16 h 531"/>
                    <a:gd name="T46" fmla="*/ 83 w 1092"/>
                    <a:gd name="T47" fmla="*/ 12 h 531"/>
                    <a:gd name="T48" fmla="*/ 85 w 1092"/>
                    <a:gd name="T49" fmla="*/ 9 h 531"/>
                    <a:gd name="T50" fmla="*/ 88 w 1092"/>
                    <a:gd name="T51" fmla="*/ 7 h 531"/>
                    <a:gd name="T52" fmla="*/ 93 w 1092"/>
                    <a:gd name="T53" fmla="*/ 6 h 531"/>
                    <a:gd name="T54" fmla="*/ 98 w 1092"/>
                    <a:gd name="T55" fmla="*/ 4 h 531"/>
                    <a:gd name="T56" fmla="*/ 107 w 1092"/>
                    <a:gd name="T57" fmla="*/ 3 h 531"/>
                    <a:gd name="T58" fmla="*/ 119 w 1092"/>
                    <a:gd name="T59" fmla="*/ 2 h 531"/>
                    <a:gd name="T60" fmla="*/ 132 w 1092"/>
                    <a:gd name="T61" fmla="*/ 3 h 531"/>
                    <a:gd name="T62" fmla="*/ 132 w 1092"/>
                    <a:gd name="T63" fmla="*/ 7 h 531"/>
                    <a:gd name="T64" fmla="*/ 134 w 1092"/>
                    <a:gd name="T65" fmla="*/ 13 h 531"/>
                    <a:gd name="T66" fmla="*/ 136 w 1092"/>
                    <a:gd name="T67" fmla="*/ 18 h 531"/>
                    <a:gd name="T68" fmla="*/ 137 w 1092"/>
                    <a:gd name="T69" fmla="*/ 22 h 531"/>
                    <a:gd name="T70" fmla="*/ 136 w 1092"/>
                    <a:gd name="T71" fmla="*/ 25 h 531"/>
                    <a:gd name="T72" fmla="*/ 135 w 1092"/>
                    <a:gd name="T73" fmla="*/ 27 h 531"/>
                    <a:gd name="T74" fmla="*/ 133 w 1092"/>
                    <a:gd name="T75" fmla="*/ 29 h 531"/>
                    <a:gd name="T76" fmla="*/ 129 w 1092"/>
                    <a:gd name="T77" fmla="*/ 28 h 531"/>
                    <a:gd name="T78" fmla="*/ 125 w 1092"/>
                    <a:gd name="T79" fmla="*/ 27 h 531"/>
                    <a:gd name="T80" fmla="*/ 122 w 1092"/>
                    <a:gd name="T81" fmla="*/ 26 h 531"/>
                    <a:gd name="T82" fmla="*/ 119 w 1092"/>
                    <a:gd name="T83" fmla="*/ 25 h 531"/>
                    <a:gd name="T84" fmla="*/ 117 w 1092"/>
                    <a:gd name="T85" fmla="*/ 26 h 531"/>
                    <a:gd name="T86" fmla="*/ 115 w 1092"/>
                    <a:gd name="T87" fmla="*/ 28 h 531"/>
                    <a:gd name="T88" fmla="*/ 113 w 1092"/>
                    <a:gd name="T89" fmla="*/ 31 h 531"/>
                    <a:gd name="T90" fmla="*/ 113 w 1092"/>
                    <a:gd name="T91" fmla="*/ 34 h 531"/>
                    <a:gd name="T92" fmla="*/ 114 w 1092"/>
                    <a:gd name="T93" fmla="*/ 38 h 531"/>
                    <a:gd name="T94" fmla="*/ 116 w 1092"/>
                    <a:gd name="T95" fmla="*/ 42 h 531"/>
                    <a:gd name="T96" fmla="*/ 118 w 1092"/>
                    <a:gd name="T97" fmla="*/ 44 h 531"/>
                    <a:gd name="T98" fmla="*/ 122 w 1092"/>
                    <a:gd name="T99" fmla="*/ 46 h 531"/>
                    <a:gd name="T100" fmla="*/ 126 w 1092"/>
                    <a:gd name="T101" fmla="*/ 47 h 531"/>
                    <a:gd name="T102" fmla="*/ 131 w 1092"/>
                    <a:gd name="T103" fmla="*/ 47 h 531"/>
                    <a:gd name="T104" fmla="*/ 135 w 1092"/>
                    <a:gd name="T105" fmla="*/ 46 h 531"/>
                    <a:gd name="T106" fmla="*/ 136 w 1092"/>
                    <a:gd name="T107" fmla="*/ 48 h 531"/>
                    <a:gd name="T108" fmla="*/ 136 w 1092"/>
                    <a:gd name="T109" fmla="*/ 50 h 531"/>
                    <a:gd name="T110" fmla="*/ 135 w 1092"/>
                    <a:gd name="T111" fmla="*/ 53 h 531"/>
                    <a:gd name="T112" fmla="*/ 133 w 1092"/>
                    <a:gd name="T113" fmla="*/ 57 h 531"/>
                    <a:gd name="T114" fmla="*/ 131 w 1092"/>
                    <a:gd name="T115" fmla="*/ 61 h 531"/>
                    <a:gd name="T116" fmla="*/ 127 w 1092"/>
                    <a:gd name="T117" fmla="*/ 65 h 531"/>
                    <a:gd name="T118" fmla="*/ 0 w 1092"/>
                    <a:gd name="T119" fmla="*/ 66 h 5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531"/>
                    <a:gd name="T182" fmla="*/ 1092 w 1092"/>
                    <a:gd name="T183" fmla="*/ 531 h 53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531">
                      <a:moveTo>
                        <a:pt x="0" y="529"/>
                      </a:moveTo>
                      <a:lnTo>
                        <a:pt x="99" y="68"/>
                      </a:lnTo>
                      <a:lnTo>
                        <a:pt x="114" y="67"/>
                      </a:lnTo>
                      <a:lnTo>
                        <a:pt x="132" y="65"/>
                      </a:lnTo>
                      <a:lnTo>
                        <a:pt x="163" y="59"/>
                      </a:lnTo>
                      <a:lnTo>
                        <a:pt x="187" y="54"/>
                      </a:lnTo>
                      <a:lnTo>
                        <a:pt x="217" y="48"/>
                      </a:lnTo>
                      <a:lnTo>
                        <a:pt x="250" y="40"/>
                      </a:lnTo>
                      <a:lnTo>
                        <a:pt x="281" y="30"/>
                      </a:lnTo>
                      <a:lnTo>
                        <a:pt x="310" y="20"/>
                      </a:lnTo>
                      <a:lnTo>
                        <a:pt x="343" y="9"/>
                      </a:lnTo>
                      <a:lnTo>
                        <a:pt x="365" y="4"/>
                      </a:lnTo>
                      <a:lnTo>
                        <a:pt x="383" y="1"/>
                      </a:lnTo>
                      <a:lnTo>
                        <a:pt x="399" y="0"/>
                      </a:lnTo>
                      <a:lnTo>
                        <a:pt x="415" y="0"/>
                      </a:lnTo>
                      <a:lnTo>
                        <a:pt x="437" y="3"/>
                      </a:lnTo>
                      <a:lnTo>
                        <a:pt x="453" y="6"/>
                      </a:lnTo>
                      <a:lnTo>
                        <a:pt x="469" y="11"/>
                      </a:lnTo>
                      <a:lnTo>
                        <a:pt x="481" y="17"/>
                      </a:lnTo>
                      <a:lnTo>
                        <a:pt x="489" y="24"/>
                      </a:lnTo>
                      <a:lnTo>
                        <a:pt x="495" y="35"/>
                      </a:lnTo>
                      <a:lnTo>
                        <a:pt x="497" y="44"/>
                      </a:lnTo>
                      <a:lnTo>
                        <a:pt x="496" y="55"/>
                      </a:lnTo>
                      <a:lnTo>
                        <a:pt x="492" y="66"/>
                      </a:lnTo>
                      <a:lnTo>
                        <a:pt x="482" y="81"/>
                      </a:lnTo>
                      <a:lnTo>
                        <a:pt x="471" y="98"/>
                      </a:lnTo>
                      <a:lnTo>
                        <a:pt x="465" y="113"/>
                      </a:lnTo>
                      <a:lnTo>
                        <a:pt x="462" y="125"/>
                      </a:lnTo>
                      <a:lnTo>
                        <a:pt x="461" y="137"/>
                      </a:lnTo>
                      <a:lnTo>
                        <a:pt x="462" y="146"/>
                      </a:lnTo>
                      <a:lnTo>
                        <a:pt x="467" y="158"/>
                      </a:lnTo>
                      <a:lnTo>
                        <a:pt x="476" y="171"/>
                      </a:lnTo>
                      <a:lnTo>
                        <a:pt x="489" y="182"/>
                      </a:lnTo>
                      <a:lnTo>
                        <a:pt x="501" y="189"/>
                      </a:lnTo>
                      <a:lnTo>
                        <a:pt x="516" y="194"/>
                      </a:lnTo>
                      <a:lnTo>
                        <a:pt x="534" y="198"/>
                      </a:lnTo>
                      <a:lnTo>
                        <a:pt x="547" y="200"/>
                      </a:lnTo>
                      <a:lnTo>
                        <a:pt x="563" y="198"/>
                      </a:lnTo>
                      <a:lnTo>
                        <a:pt x="578" y="195"/>
                      </a:lnTo>
                      <a:lnTo>
                        <a:pt x="592" y="190"/>
                      </a:lnTo>
                      <a:lnTo>
                        <a:pt x="608" y="183"/>
                      </a:lnTo>
                      <a:lnTo>
                        <a:pt x="624" y="173"/>
                      </a:lnTo>
                      <a:lnTo>
                        <a:pt x="638" y="164"/>
                      </a:lnTo>
                      <a:lnTo>
                        <a:pt x="649" y="154"/>
                      </a:lnTo>
                      <a:lnTo>
                        <a:pt x="658" y="143"/>
                      </a:lnTo>
                      <a:lnTo>
                        <a:pt x="665" y="130"/>
                      </a:lnTo>
                      <a:lnTo>
                        <a:pt x="669" y="115"/>
                      </a:lnTo>
                      <a:lnTo>
                        <a:pt x="671" y="98"/>
                      </a:lnTo>
                      <a:lnTo>
                        <a:pt x="677" y="84"/>
                      </a:lnTo>
                      <a:lnTo>
                        <a:pt x="681" y="77"/>
                      </a:lnTo>
                      <a:lnTo>
                        <a:pt x="690" y="70"/>
                      </a:lnTo>
                      <a:lnTo>
                        <a:pt x="705" y="63"/>
                      </a:lnTo>
                      <a:lnTo>
                        <a:pt x="726" y="56"/>
                      </a:lnTo>
                      <a:lnTo>
                        <a:pt x="747" y="50"/>
                      </a:lnTo>
                      <a:lnTo>
                        <a:pt x="767" y="44"/>
                      </a:lnTo>
                      <a:lnTo>
                        <a:pt x="787" y="39"/>
                      </a:lnTo>
                      <a:lnTo>
                        <a:pt x="817" y="33"/>
                      </a:lnTo>
                      <a:lnTo>
                        <a:pt x="859" y="26"/>
                      </a:lnTo>
                      <a:lnTo>
                        <a:pt x="905" y="22"/>
                      </a:lnTo>
                      <a:lnTo>
                        <a:pt x="956" y="22"/>
                      </a:lnTo>
                      <a:lnTo>
                        <a:pt x="1005" y="22"/>
                      </a:lnTo>
                      <a:lnTo>
                        <a:pt x="1050" y="27"/>
                      </a:lnTo>
                      <a:lnTo>
                        <a:pt x="1052" y="41"/>
                      </a:lnTo>
                      <a:lnTo>
                        <a:pt x="1055" y="57"/>
                      </a:lnTo>
                      <a:lnTo>
                        <a:pt x="1061" y="80"/>
                      </a:lnTo>
                      <a:lnTo>
                        <a:pt x="1071" y="105"/>
                      </a:lnTo>
                      <a:lnTo>
                        <a:pt x="1080" y="131"/>
                      </a:lnTo>
                      <a:lnTo>
                        <a:pt x="1086" y="149"/>
                      </a:lnTo>
                      <a:lnTo>
                        <a:pt x="1090" y="167"/>
                      </a:lnTo>
                      <a:lnTo>
                        <a:pt x="1092" y="182"/>
                      </a:lnTo>
                      <a:lnTo>
                        <a:pt x="1091" y="193"/>
                      </a:lnTo>
                      <a:lnTo>
                        <a:pt x="1087" y="206"/>
                      </a:lnTo>
                      <a:lnTo>
                        <a:pt x="1081" y="216"/>
                      </a:lnTo>
                      <a:lnTo>
                        <a:pt x="1076" y="222"/>
                      </a:lnTo>
                      <a:lnTo>
                        <a:pt x="1069" y="227"/>
                      </a:lnTo>
                      <a:lnTo>
                        <a:pt x="1058" y="232"/>
                      </a:lnTo>
                      <a:lnTo>
                        <a:pt x="1045" y="233"/>
                      </a:lnTo>
                      <a:lnTo>
                        <a:pt x="1032" y="230"/>
                      </a:lnTo>
                      <a:lnTo>
                        <a:pt x="1019" y="226"/>
                      </a:lnTo>
                      <a:lnTo>
                        <a:pt x="1005" y="220"/>
                      </a:lnTo>
                      <a:lnTo>
                        <a:pt x="994" y="213"/>
                      </a:lnTo>
                      <a:lnTo>
                        <a:pt x="983" y="209"/>
                      </a:lnTo>
                      <a:lnTo>
                        <a:pt x="971" y="205"/>
                      </a:lnTo>
                      <a:lnTo>
                        <a:pt x="958" y="203"/>
                      </a:lnTo>
                      <a:lnTo>
                        <a:pt x="947" y="204"/>
                      </a:lnTo>
                      <a:lnTo>
                        <a:pt x="936" y="209"/>
                      </a:lnTo>
                      <a:lnTo>
                        <a:pt x="927" y="217"/>
                      </a:lnTo>
                      <a:lnTo>
                        <a:pt x="920" y="227"/>
                      </a:lnTo>
                      <a:lnTo>
                        <a:pt x="914" y="240"/>
                      </a:lnTo>
                      <a:lnTo>
                        <a:pt x="911" y="251"/>
                      </a:lnTo>
                      <a:lnTo>
                        <a:pt x="908" y="261"/>
                      </a:lnTo>
                      <a:lnTo>
                        <a:pt x="907" y="275"/>
                      </a:lnTo>
                      <a:lnTo>
                        <a:pt x="910" y="292"/>
                      </a:lnTo>
                      <a:lnTo>
                        <a:pt x="915" y="308"/>
                      </a:lnTo>
                      <a:lnTo>
                        <a:pt x="923" y="322"/>
                      </a:lnTo>
                      <a:lnTo>
                        <a:pt x="932" y="336"/>
                      </a:lnTo>
                      <a:lnTo>
                        <a:pt x="937" y="343"/>
                      </a:lnTo>
                      <a:lnTo>
                        <a:pt x="949" y="353"/>
                      </a:lnTo>
                      <a:lnTo>
                        <a:pt x="961" y="363"/>
                      </a:lnTo>
                      <a:lnTo>
                        <a:pt x="976" y="371"/>
                      </a:lnTo>
                      <a:lnTo>
                        <a:pt x="994" y="376"/>
                      </a:lnTo>
                      <a:lnTo>
                        <a:pt x="1009" y="378"/>
                      </a:lnTo>
                      <a:lnTo>
                        <a:pt x="1028" y="379"/>
                      </a:lnTo>
                      <a:lnTo>
                        <a:pt x="1046" y="377"/>
                      </a:lnTo>
                      <a:lnTo>
                        <a:pt x="1061" y="376"/>
                      </a:lnTo>
                      <a:lnTo>
                        <a:pt x="1076" y="375"/>
                      </a:lnTo>
                      <a:lnTo>
                        <a:pt x="1084" y="379"/>
                      </a:lnTo>
                      <a:lnTo>
                        <a:pt x="1087" y="386"/>
                      </a:lnTo>
                      <a:lnTo>
                        <a:pt x="1088" y="393"/>
                      </a:lnTo>
                      <a:lnTo>
                        <a:pt x="1087" y="400"/>
                      </a:lnTo>
                      <a:lnTo>
                        <a:pt x="1083" y="415"/>
                      </a:lnTo>
                      <a:lnTo>
                        <a:pt x="1078" y="427"/>
                      </a:lnTo>
                      <a:lnTo>
                        <a:pt x="1072" y="442"/>
                      </a:lnTo>
                      <a:lnTo>
                        <a:pt x="1062" y="460"/>
                      </a:lnTo>
                      <a:lnTo>
                        <a:pt x="1052" y="477"/>
                      </a:lnTo>
                      <a:lnTo>
                        <a:pt x="1042" y="493"/>
                      </a:lnTo>
                      <a:lnTo>
                        <a:pt x="1030" y="510"/>
                      </a:lnTo>
                      <a:lnTo>
                        <a:pt x="1019" y="522"/>
                      </a:lnTo>
                      <a:lnTo>
                        <a:pt x="1008" y="531"/>
                      </a:lnTo>
                      <a:lnTo>
                        <a:pt x="0" y="529"/>
                      </a:lnTo>
                      <a:close/>
                    </a:path>
                  </a:pathLst>
                </a:custGeom>
                <a:solidFill>
                  <a:srgbClr val="9F3FDF"/>
                </a:solidFill>
                <a:ln w="6350">
                  <a:solidFill>
                    <a:srgbClr val="000000"/>
                  </a:solidFill>
                  <a:round/>
                  <a:headEnd/>
                  <a:tailEnd/>
                </a:ln>
              </p:spPr>
              <p:txBody>
                <a:bodyPr/>
                <a:lstStyle/>
                <a:p>
                  <a:endParaRPr lang="en-US"/>
                </a:p>
              </p:txBody>
            </p:sp>
            <p:sp>
              <p:nvSpPr>
                <p:cNvPr id="3095" name="Freeform 56"/>
                <p:cNvSpPr>
                  <a:spLocks/>
                </p:cNvSpPr>
                <p:nvPr/>
              </p:nvSpPr>
              <p:spPr bwMode="auto">
                <a:xfrm>
                  <a:off x="5038" y="2860"/>
                  <a:ext cx="640" cy="271"/>
                </a:xfrm>
                <a:custGeom>
                  <a:avLst/>
                  <a:gdLst>
                    <a:gd name="T0" fmla="*/ 28 w 1279"/>
                    <a:gd name="T1" fmla="*/ 5 h 542"/>
                    <a:gd name="T2" fmla="*/ 33 w 1279"/>
                    <a:gd name="T3" fmla="*/ 6 h 542"/>
                    <a:gd name="T4" fmla="*/ 39 w 1279"/>
                    <a:gd name="T5" fmla="*/ 7 h 542"/>
                    <a:gd name="T6" fmla="*/ 44 w 1279"/>
                    <a:gd name="T7" fmla="*/ 7 h 542"/>
                    <a:gd name="T8" fmla="*/ 50 w 1279"/>
                    <a:gd name="T9" fmla="*/ 5 h 542"/>
                    <a:gd name="T10" fmla="*/ 55 w 1279"/>
                    <a:gd name="T11" fmla="*/ 3 h 542"/>
                    <a:gd name="T12" fmla="*/ 61 w 1279"/>
                    <a:gd name="T13" fmla="*/ 2 h 542"/>
                    <a:gd name="T14" fmla="*/ 65 w 1279"/>
                    <a:gd name="T15" fmla="*/ 5 h 542"/>
                    <a:gd name="T16" fmla="*/ 65 w 1279"/>
                    <a:gd name="T17" fmla="*/ 10 h 542"/>
                    <a:gd name="T18" fmla="*/ 64 w 1279"/>
                    <a:gd name="T19" fmla="*/ 17 h 542"/>
                    <a:gd name="T20" fmla="*/ 67 w 1279"/>
                    <a:gd name="T21" fmla="*/ 20 h 542"/>
                    <a:gd name="T22" fmla="*/ 73 w 1279"/>
                    <a:gd name="T23" fmla="*/ 22 h 542"/>
                    <a:gd name="T24" fmla="*/ 81 w 1279"/>
                    <a:gd name="T25" fmla="*/ 22 h 542"/>
                    <a:gd name="T26" fmla="*/ 88 w 1279"/>
                    <a:gd name="T27" fmla="*/ 20 h 542"/>
                    <a:gd name="T28" fmla="*/ 93 w 1279"/>
                    <a:gd name="T29" fmla="*/ 17 h 542"/>
                    <a:gd name="T30" fmla="*/ 94 w 1279"/>
                    <a:gd name="T31" fmla="*/ 11 h 542"/>
                    <a:gd name="T32" fmla="*/ 96 w 1279"/>
                    <a:gd name="T33" fmla="*/ 5 h 542"/>
                    <a:gd name="T34" fmla="*/ 100 w 1279"/>
                    <a:gd name="T35" fmla="*/ 2 h 542"/>
                    <a:gd name="T36" fmla="*/ 106 w 1279"/>
                    <a:gd name="T37" fmla="*/ 1 h 542"/>
                    <a:gd name="T38" fmla="*/ 113 w 1279"/>
                    <a:gd name="T39" fmla="*/ 0 h 542"/>
                    <a:gd name="T40" fmla="*/ 120 w 1279"/>
                    <a:gd name="T41" fmla="*/ 1 h 542"/>
                    <a:gd name="T42" fmla="*/ 126 w 1279"/>
                    <a:gd name="T43" fmla="*/ 1 h 542"/>
                    <a:gd name="T44" fmla="*/ 22 w 1279"/>
                    <a:gd name="T45" fmla="*/ 68 h 542"/>
                    <a:gd name="T46" fmla="*/ 23 w 1279"/>
                    <a:gd name="T47" fmla="*/ 63 h 542"/>
                    <a:gd name="T48" fmla="*/ 26 w 1279"/>
                    <a:gd name="T49" fmla="*/ 59 h 542"/>
                    <a:gd name="T50" fmla="*/ 29 w 1279"/>
                    <a:gd name="T51" fmla="*/ 55 h 542"/>
                    <a:gd name="T52" fmla="*/ 32 w 1279"/>
                    <a:gd name="T53" fmla="*/ 51 h 542"/>
                    <a:gd name="T54" fmla="*/ 31 w 1279"/>
                    <a:gd name="T55" fmla="*/ 47 h 542"/>
                    <a:gd name="T56" fmla="*/ 29 w 1279"/>
                    <a:gd name="T57" fmla="*/ 44 h 542"/>
                    <a:gd name="T58" fmla="*/ 24 w 1279"/>
                    <a:gd name="T59" fmla="*/ 43 h 542"/>
                    <a:gd name="T60" fmla="*/ 19 w 1279"/>
                    <a:gd name="T61" fmla="*/ 43 h 542"/>
                    <a:gd name="T62" fmla="*/ 12 w 1279"/>
                    <a:gd name="T63" fmla="*/ 45 h 542"/>
                    <a:gd name="T64" fmla="*/ 6 w 1279"/>
                    <a:gd name="T65" fmla="*/ 45 h 542"/>
                    <a:gd name="T66" fmla="*/ 2 w 1279"/>
                    <a:gd name="T67" fmla="*/ 42 h 542"/>
                    <a:gd name="T68" fmla="*/ 1 w 1279"/>
                    <a:gd name="T69" fmla="*/ 38 h 542"/>
                    <a:gd name="T70" fmla="*/ 3 w 1279"/>
                    <a:gd name="T71" fmla="*/ 34 h 542"/>
                    <a:gd name="T72" fmla="*/ 7 w 1279"/>
                    <a:gd name="T73" fmla="*/ 30 h 542"/>
                    <a:gd name="T74" fmla="*/ 12 w 1279"/>
                    <a:gd name="T75" fmla="*/ 29 h 542"/>
                    <a:gd name="T76" fmla="*/ 19 w 1279"/>
                    <a:gd name="T77" fmla="*/ 28 h 542"/>
                    <a:gd name="T78" fmla="*/ 23 w 1279"/>
                    <a:gd name="T79" fmla="*/ 25 h 542"/>
                    <a:gd name="T80" fmla="*/ 25 w 1279"/>
                    <a:gd name="T81" fmla="*/ 21 h 542"/>
                    <a:gd name="T82" fmla="*/ 25 w 1279"/>
                    <a:gd name="T83" fmla="*/ 15 h 542"/>
                    <a:gd name="T84" fmla="*/ 24 w 1279"/>
                    <a:gd name="T85" fmla="*/ 8 h 5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79"/>
                    <a:gd name="T130" fmla="*/ 0 h 542"/>
                    <a:gd name="T131" fmla="*/ 1279 w 1279"/>
                    <a:gd name="T132" fmla="*/ 542 h 5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79" h="542">
                      <a:moveTo>
                        <a:pt x="194" y="50"/>
                      </a:moveTo>
                      <a:lnTo>
                        <a:pt x="206" y="47"/>
                      </a:lnTo>
                      <a:lnTo>
                        <a:pt x="223" y="44"/>
                      </a:lnTo>
                      <a:lnTo>
                        <a:pt x="237" y="45"/>
                      </a:lnTo>
                      <a:lnTo>
                        <a:pt x="250" y="48"/>
                      </a:lnTo>
                      <a:lnTo>
                        <a:pt x="264" y="51"/>
                      </a:lnTo>
                      <a:lnTo>
                        <a:pt x="278" y="55"/>
                      </a:lnTo>
                      <a:lnTo>
                        <a:pt x="294" y="58"/>
                      </a:lnTo>
                      <a:lnTo>
                        <a:pt x="307" y="60"/>
                      </a:lnTo>
                      <a:lnTo>
                        <a:pt x="323" y="61"/>
                      </a:lnTo>
                      <a:lnTo>
                        <a:pt x="339" y="60"/>
                      </a:lnTo>
                      <a:lnTo>
                        <a:pt x="352" y="57"/>
                      </a:lnTo>
                      <a:lnTo>
                        <a:pt x="367" y="53"/>
                      </a:lnTo>
                      <a:lnTo>
                        <a:pt x="382" y="47"/>
                      </a:lnTo>
                      <a:lnTo>
                        <a:pt x="395" y="41"/>
                      </a:lnTo>
                      <a:lnTo>
                        <a:pt x="409" y="35"/>
                      </a:lnTo>
                      <a:lnTo>
                        <a:pt x="423" y="29"/>
                      </a:lnTo>
                      <a:lnTo>
                        <a:pt x="439" y="24"/>
                      </a:lnTo>
                      <a:lnTo>
                        <a:pt x="452" y="21"/>
                      </a:lnTo>
                      <a:lnTo>
                        <a:pt x="468" y="20"/>
                      </a:lnTo>
                      <a:lnTo>
                        <a:pt x="482" y="22"/>
                      </a:lnTo>
                      <a:lnTo>
                        <a:pt x="496" y="26"/>
                      </a:lnTo>
                      <a:lnTo>
                        <a:pt x="509" y="34"/>
                      </a:lnTo>
                      <a:lnTo>
                        <a:pt x="517" y="41"/>
                      </a:lnTo>
                      <a:lnTo>
                        <a:pt x="521" y="55"/>
                      </a:lnTo>
                      <a:lnTo>
                        <a:pt x="519" y="69"/>
                      </a:lnTo>
                      <a:lnTo>
                        <a:pt x="515" y="85"/>
                      </a:lnTo>
                      <a:lnTo>
                        <a:pt x="509" y="103"/>
                      </a:lnTo>
                      <a:lnTo>
                        <a:pt x="504" y="117"/>
                      </a:lnTo>
                      <a:lnTo>
                        <a:pt x="505" y="131"/>
                      </a:lnTo>
                      <a:lnTo>
                        <a:pt x="511" y="146"/>
                      </a:lnTo>
                      <a:lnTo>
                        <a:pt x="521" y="157"/>
                      </a:lnTo>
                      <a:lnTo>
                        <a:pt x="531" y="164"/>
                      </a:lnTo>
                      <a:lnTo>
                        <a:pt x="546" y="168"/>
                      </a:lnTo>
                      <a:lnTo>
                        <a:pt x="561" y="172"/>
                      </a:lnTo>
                      <a:lnTo>
                        <a:pt x="583" y="176"/>
                      </a:lnTo>
                      <a:lnTo>
                        <a:pt x="601" y="178"/>
                      </a:lnTo>
                      <a:lnTo>
                        <a:pt x="624" y="179"/>
                      </a:lnTo>
                      <a:lnTo>
                        <a:pt x="644" y="177"/>
                      </a:lnTo>
                      <a:lnTo>
                        <a:pt x="663" y="173"/>
                      </a:lnTo>
                      <a:lnTo>
                        <a:pt x="682" y="168"/>
                      </a:lnTo>
                      <a:lnTo>
                        <a:pt x="700" y="162"/>
                      </a:lnTo>
                      <a:lnTo>
                        <a:pt x="713" y="155"/>
                      </a:lnTo>
                      <a:lnTo>
                        <a:pt x="726" y="147"/>
                      </a:lnTo>
                      <a:lnTo>
                        <a:pt x="737" y="138"/>
                      </a:lnTo>
                      <a:lnTo>
                        <a:pt x="746" y="126"/>
                      </a:lnTo>
                      <a:lnTo>
                        <a:pt x="751" y="112"/>
                      </a:lnTo>
                      <a:lnTo>
                        <a:pt x="752" y="89"/>
                      </a:lnTo>
                      <a:lnTo>
                        <a:pt x="752" y="72"/>
                      </a:lnTo>
                      <a:lnTo>
                        <a:pt x="755" y="57"/>
                      </a:lnTo>
                      <a:lnTo>
                        <a:pt x="761" y="45"/>
                      </a:lnTo>
                      <a:lnTo>
                        <a:pt x="771" y="35"/>
                      </a:lnTo>
                      <a:lnTo>
                        <a:pt x="781" y="26"/>
                      </a:lnTo>
                      <a:lnTo>
                        <a:pt x="794" y="18"/>
                      </a:lnTo>
                      <a:lnTo>
                        <a:pt x="807" y="12"/>
                      </a:lnTo>
                      <a:lnTo>
                        <a:pt x="826" y="6"/>
                      </a:lnTo>
                      <a:lnTo>
                        <a:pt x="843" y="4"/>
                      </a:lnTo>
                      <a:lnTo>
                        <a:pt x="862" y="2"/>
                      </a:lnTo>
                      <a:lnTo>
                        <a:pt x="881" y="1"/>
                      </a:lnTo>
                      <a:lnTo>
                        <a:pt x="902" y="0"/>
                      </a:lnTo>
                      <a:lnTo>
                        <a:pt x="924" y="1"/>
                      </a:lnTo>
                      <a:lnTo>
                        <a:pt x="942" y="2"/>
                      </a:lnTo>
                      <a:lnTo>
                        <a:pt x="957" y="4"/>
                      </a:lnTo>
                      <a:lnTo>
                        <a:pt x="974" y="6"/>
                      </a:lnTo>
                      <a:lnTo>
                        <a:pt x="989" y="8"/>
                      </a:lnTo>
                      <a:lnTo>
                        <a:pt x="1006" y="9"/>
                      </a:lnTo>
                      <a:lnTo>
                        <a:pt x="1131" y="13"/>
                      </a:lnTo>
                      <a:lnTo>
                        <a:pt x="1279" y="542"/>
                      </a:lnTo>
                      <a:lnTo>
                        <a:pt x="175" y="541"/>
                      </a:lnTo>
                      <a:lnTo>
                        <a:pt x="176" y="527"/>
                      </a:lnTo>
                      <a:lnTo>
                        <a:pt x="179" y="515"/>
                      </a:lnTo>
                      <a:lnTo>
                        <a:pt x="184" y="504"/>
                      </a:lnTo>
                      <a:lnTo>
                        <a:pt x="188" y="494"/>
                      </a:lnTo>
                      <a:lnTo>
                        <a:pt x="194" y="484"/>
                      </a:lnTo>
                      <a:lnTo>
                        <a:pt x="202" y="473"/>
                      </a:lnTo>
                      <a:lnTo>
                        <a:pt x="211" y="463"/>
                      </a:lnTo>
                      <a:lnTo>
                        <a:pt x="219" y="454"/>
                      </a:lnTo>
                      <a:lnTo>
                        <a:pt x="230" y="444"/>
                      </a:lnTo>
                      <a:lnTo>
                        <a:pt x="238" y="436"/>
                      </a:lnTo>
                      <a:lnTo>
                        <a:pt x="244" y="426"/>
                      </a:lnTo>
                      <a:lnTo>
                        <a:pt x="249" y="415"/>
                      </a:lnTo>
                      <a:lnTo>
                        <a:pt x="252" y="400"/>
                      </a:lnTo>
                      <a:lnTo>
                        <a:pt x="251" y="386"/>
                      </a:lnTo>
                      <a:lnTo>
                        <a:pt x="248" y="376"/>
                      </a:lnTo>
                      <a:lnTo>
                        <a:pt x="243" y="367"/>
                      </a:lnTo>
                      <a:lnTo>
                        <a:pt x="236" y="359"/>
                      </a:lnTo>
                      <a:lnTo>
                        <a:pt x="227" y="352"/>
                      </a:lnTo>
                      <a:lnTo>
                        <a:pt x="216" y="348"/>
                      </a:lnTo>
                      <a:lnTo>
                        <a:pt x="203" y="345"/>
                      </a:lnTo>
                      <a:lnTo>
                        <a:pt x="189" y="344"/>
                      </a:lnTo>
                      <a:lnTo>
                        <a:pt x="173" y="345"/>
                      </a:lnTo>
                      <a:lnTo>
                        <a:pt x="159" y="347"/>
                      </a:lnTo>
                      <a:lnTo>
                        <a:pt x="145" y="350"/>
                      </a:lnTo>
                      <a:lnTo>
                        <a:pt x="126" y="355"/>
                      </a:lnTo>
                      <a:lnTo>
                        <a:pt x="111" y="359"/>
                      </a:lnTo>
                      <a:lnTo>
                        <a:pt x="94" y="362"/>
                      </a:lnTo>
                      <a:lnTo>
                        <a:pt x="75" y="364"/>
                      </a:lnTo>
                      <a:lnTo>
                        <a:pt x="59" y="364"/>
                      </a:lnTo>
                      <a:lnTo>
                        <a:pt x="46" y="361"/>
                      </a:lnTo>
                      <a:lnTo>
                        <a:pt x="32" y="357"/>
                      </a:lnTo>
                      <a:lnTo>
                        <a:pt x="20" y="351"/>
                      </a:lnTo>
                      <a:lnTo>
                        <a:pt x="10" y="343"/>
                      </a:lnTo>
                      <a:lnTo>
                        <a:pt x="3" y="330"/>
                      </a:lnTo>
                      <a:lnTo>
                        <a:pt x="0" y="317"/>
                      </a:lnTo>
                      <a:lnTo>
                        <a:pt x="2" y="304"/>
                      </a:lnTo>
                      <a:lnTo>
                        <a:pt x="7" y="290"/>
                      </a:lnTo>
                      <a:lnTo>
                        <a:pt x="12" y="280"/>
                      </a:lnTo>
                      <a:lnTo>
                        <a:pt x="21" y="270"/>
                      </a:lnTo>
                      <a:lnTo>
                        <a:pt x="32" y="261"/>
                      </a:lnTo>
                      <a:lnTo>
                        <a:pt x="42" y="254"/>
                      </a:lnTo>
                      <a:lnTo>
                        <a:pt x="54" y="247"/>
                      </a:lnTo>
                      <a:lnTo>
                        <a:pt x="67" y="243"/>
                      </a:lnTo>
                      <a:lnTo>
                        <a:pt x="80" y="240"/>
                      </a:lnTo>
                      <a:lnTo>
                        <a:pt x="94" y="238"/>
                      </a:lnTo>
                      <a:lnTo>
                        <a:pt x="112" y="235"/>
                      </a:lnTo>
                      <a:lnTo>
                        <a:pt x="130" y="233"/>
                      </a:lnTo>
                      <a:lnTo>
                        <a:pt x="146" y="230"/>
                      </a:lnTo>
                      <a:lnTo>
                        <a:pt x="161" y="224"/>
                      </a:lnTo>
                      <a:lnTo>
                        <a:pt x="171" y="217"/>
                      </a:lnTo>
                      <a:lnTo>
                        <a:pt x="180" y="207"/>
                      </a:lnTo>
                      <a:lnTo>
                        <a:pt x="188" y="197"/>
                      </a:lnTo>
                      <a:lnTo>
                        <a:pt x="192" y="187"/>
                      </a:lnTo>
                      <a:lnTo>
                        <a:pt x="195" y="173"/>
                      </a:lnTo>
                      <a:lnTo>
                        <a:pt x="196" y="156"/>
                      </a:lnTo>
                      <a:lnTo>
                        <a:pt x="195" y="141"/>
                      </a:lnTo>
                      <a:lnTo>
                        <a:pt x="194" y="124"/>
                      </a:lnTo>
                      <a:lnTo>
                        <a:pt x="193" y="107"/>
                      </a:lnTo>
                      <a:lnTo>
                        <a:pt x="192" y="86"/>
                      </a:lnTo>
                      <a:lnTo>
                        <a:pt x="191" y="69"/>
                      </a:lnTo>
                      <a:lnTo>
                        <a:pt x="192" y="58"/>
                      </a:lnTo>
                      <a:lnTo>
                        <a:pt x="194" y="50"/>
                      </a:lnTo>
                      <a:close/>
                    </a:path>
                  </a:pathLst>
                </a:custGeom>
                <a:solidFill>
                  <a:srgbClr val="0000FF"/>
                </a:solidFill>
                <a:ln w="6350">
                  <a:solidFill>
                    <a:srgbClr val="000000"/>
                  </a:solidFill>
                  <a:round/>
                  <a:headEnd/>
                  <a:tailEnd/>
                </a:ln>
              </p:spPr>
              <p:txBody>
                <a:bodyPr/>
                <a:lstStyle/>
                <a:p>
                  <a:endParaRPr lang="en-US"/>
                </a:p>
              </p:txBody>
            </p:sp>
          </p:grpSp>
          <p:pic>
            <p:nvPicPr>
              <p:cNvPr id="3086" name="Picture 63" descr="krones"/>
              <p:cNvPicPr>
                <a:picLocks noChangeAspect="1" noChangeArrowheads="1"/>
              </p:cNvPicPr>
              <p:nvPr/>
            </p:nvPicPr>
            <p:blipFill>
              <a:blip r:embed="rId8" cstate="print"/>
              <a:srcRect/>
              <a:stretch>
                <a:fillRect/>
              </a:stretch>
            </p:blipFill>
            <p:spPr bwMode="auto">
              <a:xfrm>
                <a:off x="4412" y="3380"/>
                <a:ext cx="1193" cy="598"/>
              </a:xfrm>
              <a:prstGeom prst="rect">
                <a:avLst/>
              </a:prstGeom>
              <a:noFill/>
              <a:ln w="9525">
                <a:noFill/>
                <a:miter lim="800000"/>
                <a:headEnd/>
                <a:tailEnd/>
              </a:ln>
            </p:spPr>
          </p:pic>
        </p:gr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499"/>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Slide Number Placeholder 3"/>
          <p:cNvSpPr>
            <a:spLocks noGrp="1"/>
          </p:cNvSpPr>
          <p:nvPr>
            <p:ph type="sldNum" sz="quarter" idx="10"/>
          </p:nvPr>
        </p:nvSpPr>
        <p:spPr>
          <a:noFill/>
        </p:spPr>
        <p:txBody>
          <a:bodyPr/>
          <a:lstStyle/>
          <a:p>
            <a:fld id="{6C7A7E88-AFA1-4D90-B879-2E428F47A3B8}" type="slidenum">
              <a:rPr lang="en-US" smtClean="0">
                <a:latin typeface="Arial" pitchFamily="34" charset="0"/>
              </a:rPr>
              <a:pPr/>
              <a:t>43</a:t>
            </a:fld>
            <a:endParaRPr lang="en-US" smtClean="0">
              <a:latin typeface="Arial" pitchFamily="34" charset="0"/>
            </a:endParaRPr>
          </a:p>
        </p:txBody>
      </p:sp>
      <p:sp>
        <p:nvSpPr>
          <p:cNvPr id="50179" name="Rectangle 2"/>
          <p:cNvSpPr>
            <a:spLocks noGrp="1" noChangeArrowheads="1"/>
          </p:cNvSpPr>
          <p:nvPr>
            <p:ph type="title"/>
          </p:nvPr>
        </p:nvSpPr>
        <p:spPr>
          <a:xfrm>
            <a:off x="520700" y="-38100"/>
            <a:ext cx="7924800" cy="914400"/>
          </a:xfrm>
        </p:spPr>
        <p:txBody>
          <a:bodyPr/>
          <a:lstStyle/>
          <a:p>
            <a:r>
              <a:rPr lang="en-US" smtClean="0"/>
              <a:t>Overview of Frameworks</a:t>
            </a:r>
          </a:p>
        </p:txBody>
      </p:sp>
      <p:sp>
        <p:nvSpPr>
          <p:cNvPr id="50180" name="Rectangle 3"/>
          <p:cNvSpPr>
            <a:spLocks noChangeArrowheads="1"/>
          </p:cNvSpPr>
          <p:nvPr/>
        </p:nvSpPr>
        <p:spPr bwMode="auto">
          <a:xfrm>
            <a:off x="2170113" y="949325"/>
            <a:ext cx="4184650" cy="457200"/>
          </a:xfrm>
          <a:prstGeom prst="rect">
            <a:avLst/>
          </a:prstGeom>
          <a:noFill/>
          <a:ln w="9525" algn="ctr">
            <a:noFill/>
            <a:miter lim="800000"/>
            <a:headEnd/>
            <a:tailEnd/>
          </a:ln>
        </p:spPr>
        <p:txBody>
          <a:bodyPr wrap="none">
            <a:spAutoFit/>
          </a:bodyPr>
          <a:lstStyle/>
          <a:p>
            <a:r>
              <a:rPr lang="en-US" sz="2400" b="1" u="none"/>
              <a:t>Framework Characteristics </a:t>
            </a:r>
          </a:p>
        </p:txBody>
      </p:sp>
      <p:sp>
        <p:nvSpPr>
          <p:cNvPr id="50181" name="Freeform 4"/>
          <p:cNvSpPr>
            <a:spLocks/>
          </p:cNvSpPr>
          <p:nvPr/>
        </p:nvSpPr>
        <p:spPr bwMode="auto">
          <a:xfrm>
            <a:off x="3408363" y="2811463"/>
            <a:ext cx="1912937" cy="877887"/>
          </a:xfrm>
          <a:custGeom>
            <a:avLst/>
            <a:gdLst>
              <a:gd name="T0" fmla="*/ 2147483647 w 1221"/>
              <a:gd name="T1" fmla="*/ 0 h 540"/>
              <a:gd name="T2" fmla="*/ 2147483647 w 1221"/>
              <a:gd name="T3" fmla="*/ 2147483647 h 540"/>
              <a:gd name="T4" fmla="*/ 2147483647 w 1221"/>
              <a:gd name="T5" fmla="*/ 2147483647 h 540"/>
              <a:gd name="T6" fmla="*/ 2147483647 w 1221"/>
              <a:gd name="T7" fmla="*/ 2147483647 h 540"/>
              <a:gd name="T8" fmla="*/ 2147483647 w 1221"/>
              <a:gd name="T9" fmla="*/ 2147483647 h 540"/>
              <a:gd name="T10" fmla="*/ 2147483647 w 1221"/>
              <a:gd name="T11" fmla="*/ 2147483647 h 540"/>
              <a:gd name="T12" fmla="*/ 2147483647 w 1221"/>
              <a:gd name="T13" fmla="*/ 2147483647 h 540"/>
              <a:gd name="T14" fmla="*/ 2147483647 w 1221"/>
              <a:gd name="T15" fmla="*/ 2147483647 h 540"/>
              <a:gd name="T16" fmla="*/ 2147483647 w 1221"/>
              <a:gd name="T17" fmla="*/ 2147483647 h 540"/>
              <a:gd name="T18" fmla="*/ 2147483647 w 1221"/>
              <a:gd name="T19" fmla="*/ 2147483647 h 540"/>
              <a:gd name="T20" fmla="*/ 2147483647 w 1221"/>
              <a:gd name="T21" fmla="*/ 2147483647 h 540"/>
              <a:gd name="T22" fmla="*/ 2147483647 w 1221"/>
              <a:gd name="T23" fmla="*/ 2147483647 h 540"/>
              <a:gd name="T24" fmla="*/ 2147483647 w 1221"/>
              <a:gd name="T25" fmla="*/ 2147483647 h 540"/>
              <a:gd name="T26" fmla="*/ 2147483647 w 1221"/>
              <a:gd name="T27" fmla="*/ 2147483647 h 540"/>
              <a:gd name="T28" fmla="*/ 2147483647 w 1221"/>
              <a:gd name="T29" fmla="*/ 2147483647 h 540"/>
              <a:gd name="T30" fmla="*/ 2147483647 w 1221"/>
              <a:gd name="T31" fmla="*/ 2147483647 h 540"/>
              <a:gd name="T32" fmla="*/ 2147483647 w 1221"/>
              <a:gd name="T33" fmla="*/ 2147483647 h 540"/>
              <a:gd name="T34" fmla="*/ 2147483647 w 1221"/>
              <a:gd name="T35" fmla="*/ 2147483647 h 540"/>
              <a:gd name="T36" fmla="*/ 2147483647 w 1221"/>
              <a:gd name="T37" fmla="*/ 2147483647 h 540"/>
              <a:gd name="T38" fmla="*/ 2147483647 w 1221"/>
              <a:gd name="T39" fmla="*/ 2147483647 h 540"/>
              <a:gd name="T40" fmla="*/ 2147483647 w 1221"/>
              <a:gd name="T41" fmla="*/ 2147483647 h 540"/>
              <a:gd name="T42" fmla="*/ 2147483647 w 1221"/>
              <a:gd name="T43" fmla="*/ 2147483647 h 540"/>
              <a:gd name="T44" fmla="*/ 2147483647 w 1221"/>
              <a:gd name="T45" fmla="*/ 2147483647 h 540"/>
              <a:gd name="T46" fmla="*/ 2147483647 w 1221"/>
              <a:gd name="T47" fmla="*/ 2147483647 h 540"/>
              <a:gd name="T48" fmla="*/ 2147483647 w 1221"/>
              <a:gd name="T49" fmla="*/ 2147483647 h 540"/>
              <a:gd name="T50" fmla="*/ 2147483647 w 1221"/>
              <a:gd name="T51" fmla="*/ 2147483647 h 540"/>
              <a:gd name="T52" fmla="*/ 2147483647 w 1221"/>
              <a:gd name="T53" fmla="*/ 2147483647 h 540"/>
              <a:gd name="T54" fmla="*/ 2147483647 w 1221"/>
              <a:gd name="T55" fmla="*/ 2147483647 h 540"/>
              <a:gd name="T56" fmla="*/ 2147483647 w 1221"/>
              <a:gd name="T57" fmla="*/ 2147483647 h 540"/>
              <a:gd name="T58" fmla="*/ 2147483647 w 1221"/>
              <a:gd name="T59" fmla="*/ 2147483647 h 540"/>
              <a:gd name="T60" fmla="*/ 2147483647 w 1221"/>
              <a:gd name="T61" fmla="*/ 2147483647 h 540"/>
              <a:gd name="T62" fmla="*/ 2147483647 w 1221"/>
              <a:gd name="T63" fmla="*/ 2147483647 h 540"/>
              <a:gd name="T64" fmla="*/ 2147483647 w 1221"/>
              <a:gd name="T65" fmla="*/ 2147483647 h 540"/>
              <a:gd name="T66" fmla="*/ 2147483647 w 1221"/>
              <a:gd name="T67" fmla="*/ 2147483647 h 540"/>
              <a:gd name="T68" fmla="*/ 2147483647 w 1221"/>
              <a:gd name="T69" fmla="*/ 2147483647 h 540"/>
              <a:gd name="T70" fmla="*/ 2147483647 w 1221"/>
              <a:gd name="T71" fmla="*/ 2147483647 h 540"/>
              <a:gd name="T72" fmla="*/ 2147483647 w 1221"/>
              <a:gd name="T73" fmla="*/ 2147483647 h 540"/>
              <a:gd name="T74" fmla="*/ 2147483647 w 1221"/>
              <a:gd name="T75" fmla="*/ 2147483647 h 540"/>
              <a:gd name="T76" fmla="*/ 2147483647 w 1221"/>
              <a:gd name="T77" fmla="*/ 2147483647 h 540"/>
              <a:gd name="T78" fmla="*/ 2147483647 w 1221"/>
              <a:gd name="T79" fmla="*/ 2147483647 h 540"/>
              <a:gd name="T80" fmla="*/ 2147483647 w 1221"/>
              <a:gd name="T81" fmla="*/ 2147483647 h 540"/>
              <a:gd name="T82" fmla="*/ 2147483647 w 1221"/>
              <a:gd name="T83" fmla="*/ 2147483647 h 540"/>
              <a:gd name="T84" fmla="*/ 2147483647 w 1221"/>
              <a:gd name="T85" fmla="*/ 2147483647 h 540"/>
              <a:gd name="T86" fmla="*/ 2147483647 w 1221"/>
              <a:gd name="T87" fmla="*/ 2147483647 h 540"/>
              <a:gd name="T88" fmla="*/ 2147483647 w 1221"/>
              <a:gd name="T89" fmla="*/ 2147483647 h 540"/>
              <a:gd name="T90" fmla="*/ 2147483647 w 1221"/>
              <a:gd name="T91" fmla="*/ 2147483647 h 540"/>
              <a:gd name="T92" fmla="*/ 2147483647 w 1221"/>
              <a:gd name="T93" fmla="*/ 2147483647 h 540"/>
              <a:gd name="T94" fmla="*/ 2147483647 w 1221"/>
              <a:gd name="T95" fmla="*/ 2147483647 h 540"/>
              <a:gd name="T96" fmla="*/ 2147483647 w 1221"/>
              <a:gd name="T97" fmla="*/ 2147483647 h 540"/>
              <a:gd name="T98" fmla="*/ 2147483647 w 1221"/>
              <a:gd name="T99" fmla="*/ 2147483647 h 540"/>
              <a:gd name="T100" fmla="*/ 2147483647 w 1221"/>
              <a:gd name="T101" fmla="*/ 2147483647 h 540"/>
              <a:gd name="T102" fmla="*/ 2147483647 w 1221"/>
              <a:gd name="T103" fmla="*/ 2147483647 h 540"/>
              <a:gd name="T104" fmla="*/ 2147483647 w 1221"/>
              <a:gd name="T105" fmla="*/ 2147483647 h 540"/>
              <a:gd name="T106" fmla="*/ 2147483647 w 1221"/>
              <a:gd name="T107" fmla="*/ 2147483647 h 540"/>
              <a:gd name="T108" fmla="*/ 2147483647 w 1221"/>
              <a:gd name="T109" fmla="*/ 2147483647 h 540"/>
              <a:gd name="T110" fmla="*/ 2147483647 w 1221"/>
              <a:gd name="T111" fmla="*/ 2147483647 h 540"/>
              <a:gd name="T112" fmla="*/ 2147483647 w 1221"/>
              <a:gd name="T113" fmla="*/ 2147483647 h 540"/>
              <a:gd name="T114" fmla="*/ 2147483647 w 1221"/>
              <a:gd name="T115" fmla="*/ 2147483647 h 540"/>
              <a:gd name="T116" fmla="*/ 2147483647 w 1221"/>
              <a:gd name="T117" fmla="*/ 2147483647 h 540"/>
              <a:gd name="T118" fmla="*/ 2147483647 w 1221"/>
              <a:gd name="T119" fmla="*/ 2147483647 h 540"/>
              <a:gd name="T120" fmla="*/ 2147483647 w 1221"/>
              <a:gd name="T121" fmla="*/ 2147483647 h 5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21"/>
              <a:gd name="T184" fmla="*/ 0 h 540"/>
              <a:gd name="T185" fmla="*/ 1221 w 1221"/>
              <a:gd name="T186" fmla="*/ 540 h 5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21" h="540">
                <a:moveTo>
                  <a:pt x="1023" y="15"/>
                </a:moveTo>
                <a:lnTo>
                  <a:pt x="1033" y="0"/>
                </a:lnTo>
                <a:lnTo>
                  <a:pt x="217" y="0"/>
                </a:lnTo>
                <a:lnTo>
                  <a:pt x="211" y="8"/>
                </a:lnTo>
                <a:lnTo>
                  <a:pt x="208" y="21"/>
                </a:lnTo>
                <a:lnTo>
                  <a:pt x="208" y="34"/>
                </a:lnTo>
                <a:lnTo>
                  <a:pt x="211" y="45"/>
                </a:lnTo>
                <a:lnTo>
                  <a:pt x="218" y="58"/>
                </a:lnTo>
                <a:lnTo>
                  <a:pt x="225" y="69"/>
                </a:lnTo>
                <a:lnTo>
                  <a:pt x="231" y="78"/>
                </a:lnTo>
                <a:lnTo>
                  <a:pt x="239" y="88"/>
                </a:lnTo>
                <a:lnTo>
                  <a:pt x="244" y="99"/>
                </a:lnTo>
                <a:lnTo>
                  <a:pt x="250" y="111"/>
                </a:lnTo>
                <a:lnTo>
                  <a:pt x="253" y="122"/>
                </a:lnTo>
                <a:lnTo>
                  <a:pt x="255" y="134"/>
                </a:lnTo>
                <a:lnTo>
                  <a:pt x="255" y="144"/>
                </a:lnTo>
                <a:lnTo>
                  <a:pt x="254" y="155"/>
                </a:lnTo>
                <a:lnTo>
                  <a:pt x="252" y="162"/>
                </a:lnTo>
                <a:lnTo>
                  <a:pt x="249" y="174"/>
                </a:lnTo>
                <a:lnTo>
                  <a:pt x="245" y="183"/>
                </a:lnTo>
                <a:lnTo>
                  <a:pt x="239" y="190"/>
                </a:lnTo>
                <a:lnTo>
                  <a:pt x="231" y="197"/>
                </a:lnTo>
                <a:lnTo>
                  <a:pt x="222" y="202"/>
                </a:lnTo>
                <a:lnTo>
                  <a:pt x="207" y="205"/>
                </a:lnTo>
                <a:lnTo>
                  <a:pt x="194" y="204"/>
                </a:lnTo>
                <a:lnTo>
                  <a:pt x="182" y="200"/>
                </a:lnTo>
                <a:lnTo>
                  <a:pt x="168" y="194"/>
                </a:lnTo>
                <a:lnTo>
                  <a:pt x="152" y="187"/>
                </a:lnTo>
                <a:lnTo>
                  <a:pt x="142" y="180"/>
                </a:lnTo>
                <a:lnTo>
                  <a:pt x="131" y="172"/>
                </a:lnTo>
                <a:lnTo>
                  <a:pt x="121" y="166"/>
                </a:lnTo>
                <a:lnTo>
                  <a:pt x="111" y="160"/>
                </a:lnTo>
                <a:lnTo>
                  <a:pt x="101" y="155"/>
                </a:lnTo>
                <a:lnTo>
                  <a:pt x="90" y="152"/>
                </a:lnTo>
                <a:lnTo>
                  <a:pt x="77" y="151"/>
                </a:lnTo>
                <a:lnTo>
                  <a:pt x="66" y="153"/>
                </a:lnTo>
                <a:lnTo>
                  <a:pt x="54" y="157"/>
                </a:lnTo>
                <a:lnTo>
                  <a:pt x="45" y="163"/>
                </a:lnTo>
                <a:lnTo>
                  <a:pt x="34" y="170"/>
                </a:lnTo>
                <a:lnTo>
                  <a:pt x="24" y="181"/>
                </a:lnTo>
                <a:lnTo>
                  <a:pt x="16" y="192"/>
                </a:lnTo>
                <a:lnTo>
                  <a:pt x="8" y="207"/>
                </a:lnTo>
                <a:lnTo>
                  <a:pt x="4" y="221"/>
                </a:lnTo>
                <a:lnTo>
                  <a:pt x="0" y="234"/>
                </a:lnTo>
                <a:lnTo>
                  <a:pt x="1" y="249"/>
                </a:lnTo>
                <a:lnTo>
                  <a:pt x="3" y="263"/>
                </a:lnTo>
                <a:lnTo>
                  <a:pt x="7" y="278"/>
                </a:lnTo>
                <a:lnTo>
                  <a:pt x="12" y="290"/>
                </a:lnTo>
                <a:lnTo>
                  <a:pt x="19" y="304"/>
                </a:lnTo>
                <a:lnTo>
                  <a:pt x="27" y="314"/>
                </a:lnTo>
                <a:lnTo>
                  <a:pt x="37" y="323"/>
                </a:lnTo>
                <a:lnTo>
                  <a:pt x="49" y="332"/>
                </a:lnTo>
                <a:lnTo>
                  <a:pt x="65" y="341"/>
                </a:lnTo>
                <a:lnTo>
                  <a:pt x="82" y="347"/>
                </a:lnTo>
                <a:lnTo>
                  <a:pt x="100" y="351"/>
                </a:lnTo>
                <a:lnTo>
                  <a:pt x="121" y="353"/>
                </a:lnTo>
                <a:lnTo>
                  <a:pt x="145" y="352"/>
                </a:lnTo>
                <a:lnTo>
                  <a:pt x="163" y="351"/>
                </a:lnTo>
                <a:lnTo>
                  <a:pt x="180" y="350"/>
                </a:lnTo>
                <a:lnTo>
                  <a:pt x="196" y="353"/>
                </a:lnTo>
                <a:lnTo>
                  <a:pt x="208" y="359"/>
                </a:lnTo>
                <a:lnTo>
                  <a:pt x="218" y="370"/>
                </a:lnTo>
                <a:lnTo>
                  <a:pt x="224" y="384"/>
                </a:lnTo>
                <a:lnTo>
                  <a:pt x="225" y="397"/>
                </a:lnTo>
                <a:lnTo>
                  <a:pt x="224" y="408"/>
                </a:lnTo>
                <a:lnTo>
                  <a:pt x="220" y="422"/>
                </a:lnTo>
                <a:lnTo>
                  <a:pt x="213" y="438"/>
                </a:lnTo>
                <a:lnTo>
                  <a:pt x="207" y="451"/>
                </a:lnTo>
                <a:lnTo>
                  <a:pt x="199" y="467"/>
                </a:lnTo>
                <a:lnTo>
                  <a:pt x="190" y="482"/>
                </a:lnTo>
                <a:lnTo>
                  <a:pt x="179" y="503"/>
                </a:lnTo>
                <a:lnTo>
                  <a:pt x="191" y="505"/>
                </a:lnTo>
                <a:lnTo>
                  <a:pt x="209" y="507"/>
                </a:lnTo>
                <a:lnTo>
                  <a:pt x="227" y="509"/>
                </a:lnTo>
                <a:lnTo>
                  <a:pt x="248" y="512"/>
                </a:lnTo>
                <a:lnTo>
                  <a:pt x="268" y="514"/>
                </a:lnTo>
                <a:lnTo>
                  <a:pt x="291" y="517"/>
                </a:lnTo>
                <a:lnTo>
                  <a:pt x="314" y="519"/>
                </a:lnTo>
                <a:lnTo>
                  <a:pt x="340" y="520"/>
                </a:lnTo>
                <a:lnTo>
                  <a:pt x="390" y="520"/>
                </a:lnTo>
                <a:lnTo>
                  <a:pt x="408" y="519"/>
                </a:lnTo>
                <a:lnTo>
                  <a:pt x="425" y="518"/>
                </a:lnTo>
                <a:lnTo>
                  <a:pt x="445" y="515"/>
                </a:lnTo>
                <a:lnTo>
                  <a:pt x="461" y="510"/>
                </a:lnTo>
                <a:lnTo>
                  <a:pt x="474" y="504"/>
                </a:lnTo>
                <a:lnTo>
                  <a:pt x="484" y="496"/>
                </a:lnTo>
                <a:lnTo>
                  <a:pt x="491" y="489"/>
                </a:lnTo>
                <a:lnTo>
                  <a:pt x="494" y="481"/>
                </a:lnTo>
                <a:lnTo>
                  <a:pt x="494" y="469"/>
                </a:lnTo>
                <a:lnTo>
                  <a:pt x="491" y="454"/>
                </a:lnTo>
                <a:lnTo>
                  <a:pt x="486" y="440"/>
                </a:lnTo>
                <a:lnTo>
                  <a:pt x="481" y="427"/>
                </a:lnTo>
                <a:lnTo>
                  <a:pt x="481" y="414"/>
                </a:lnTo>
                <a:lnTo>
                  <a:pt x="487" y="403"/>
                </a:lnTo>
                <a:lnTo>
                  <a:pt x="496" y="393"/>
                </a:lnTo>
                <a:lnTo>
                  <a:pt x="509" y="385"/>
                </a:lnTo>
                <a:lnTo>
                  <a:pt x="525" y="379"/>
                </a:lnTo>
                <a:lnTo>
                  <a:pt x="542" y="373"/>
                </a:lnTo>
                <a:lnTo>
                  <a:pt x="560" y="370"/>
                </a:lnTo>
                <a:lnTo>
                  <a:pt x="581" y="367"/>
                </a:lnTo>
                <a:lnTo>
                  <a:pt x="599" y="365"/>
                </a:lnTo>
                <a:lnTo>
                  <a:pt x="618" y="365"/>
                </a:lnTo>
                <a:lnTo>
                  <a:pt x="635" y="366"/>
                </a:lnTo>
                <a:lnTo>
                  <a:pt x="652" y="370"/>
                </a:lnTo>
                <a:lnTo>
                  <a:pt x="669" y="375"/>
                </a:lnTo>
                <a:lnTo>
                  <a:pt x="684" y="383"/>
                </a:lnTo>
                <a:lnTo>
                  <a:pt x="696" y="391"/>
                </a:lnTo>
                <a:lnTo>
                  <a:pt x="708" y="401"/>
                </a:lnTo>
                <a:lnTo>
                  <a:pt x="713" y="411"/>
                </a:lnTo>
                <a:lnTo>
                  <a:pt x="715" y="422"/>
                </a:lnTo>
                <a:lnTo>
                  <a:pt x="712" y="434"/>
                </a:lnTo>
                <a:lnTo>
                  <a:pt x="706" y="444"/>
                </a:lnTo>
                <a:lnTo>
                  <a:pt x="697" y="461"/>
                </a:lnTo>
                <a:lnTo>
                  <a:pt x="691" y="474"/>
                </a:lnTo>
                <a:lnTo>
                  <a:pt x="686" y="488"/>
                </a:lnTo>
                <a:lnTo>
                  <a:pt x="686" y="500"/>
                </a:lnTo>
                <a:lnTo>
                  <a:pt x="691" y="513"/>
                </a:lnTo>
                <a:lnTo>
                  <a:pt x="701" y="522"/>
                </a:lnTo>
                <a:lnTo>
                  <a:pt x="711" y="527"/>
                </a:lnTo>
                <a:lnTo>
                  <a:pt x="725" y="532"/>
                </a:lnTo>
                <a:lnTo>
                  <a:pt x="742" y="536"/>
                </a:lnTo>
                <a:lnTo>
                  <a:pt x="759" y="538"/>
                </a:lnTo>
                <a:lnTo>
                  <a:pt x="780" y="540"/>
                </a:lnTo>
                <a:lnTo>
                  <a:pt x="804" y="540"/>
                </a:lnTo>
                <a:lnTo>
                  <a:pt x="823" y="537"/>
                </a:lnTo>
                <a:lnTo>
                  <a:pt x="852" y="535"/>
                </a:lnTo>
                <a:lnTo>
                  <a:pt x="881" y="531"/>
                </a:lnTo>
                <a:lnTo>
                  <a:pt x="906" y="527"/>
                </a:lnTo>
                <a:lnTo>
                  <a:pt x="930" y="523"/>
                </a:lnTo>
                <a:lnTo>
                  <a:pt x="959" y="517"/>
                </a:lnTo>
                <a:lnTo>
                  <a:pt x="993" y="510"/>
                </a:lnTo>
                <a:lnTo>
                  <a:pt x="1041" y="500"/>
                </a:lnTo>
                <a:lnTo>
                  <a:pt x="1035" y="489"/>
                </a:lnTo>
                <a:lnTo>
                  <a:pt x="1029" y="477"/>
                </a:lnTo>
                <a:lnTo>
                  <a:pt x="1023" y="464"/>
                </a:lnTo>
                <a:lnTo>
                  <a:pt x="1017" y="450"/>
                </a:lnTo>
                <a:lnTo>
                  <a:pt x="1013" y="434"/>
                </a:lnTo>
                <a:lnTo>
                  <a:pt x="1010" y="415"/>
                </a:lnTo>
                <a:lnTo>
                  <a:pt x="1011" y="398"/>
                </a:lnTo>
                <a:lnTo>
                  <a:pt x="1014" y="381"/>
                </a:lnTo>
                <a:lnTo>
                  <a:pt x="1022" y="362"/>
                </a:lnTo>
                <a:lnTo>
                  <a:pt x="1032" y="344"/>
                </a:lnTo>
                <a:lnTo>
                  <a:pt x="1043" y="327"/>
                </a:lnTo>
                <a:lnTo>
                  <a:pt x="1057" y="314"/>
                </a:lnTo>
                <a:lnTo>
                  <a:pt x="1073" y="304"/>
                </a:lnTo>
                <a:lnTo>
                  <a:pt x="1089" y="295"/>
                </a:lnTo>
                <a:lnTo>
                  <a:pt x="1106" y="287"/>
                </a:lnTo>
                <a:lnTo>
                  <a:pt x="1122" y="281"/>
                </a:lnTo>
                <a:lnTo>
                  <a:pt x="1139" y="274"/>
                </a:lnTo>
                <a:lnTo>
                  <a:pt x="1159" y="264"/>
                </a:lnTo>
                <a:lnTo>
                  <a:pt x="1172" y="258"/>
                </a:lnTo>
                <a:lnTo>
                  <a:pt x="1185" y="248"/>
                </a:lnTo>
                <a:lnTo>
                  <a:pt x="1196" y="238"/>
                </a:lnTo>
                <a:lnTo>
                  <a:pt x="1206" y="227"/>
                </a:lnTo>
                <a:lnTo>
                  <a:pt x="1213" y="213"/>
                </a:lnTo>
                <a:lnTo>
                  <a:pt x="1219" y="199"/>
                </a:lnTo>
                <a:lnTo>
                  <a:pt x="1221" y="183"/>
                </a:lnTo>
                <a:lnTo>
                  <a:pt x="1218" y="167"/>
                </a:lnTo>
                <a:lnTo>
                  <a:pt x="1210" y="151"/>
                </a:lnTo>
                <a:lnTo>
                  <a:pt x="1200" y="139"/>
                </a:lnTo>
                <a:lnTo>
                  <a:pt x="1187" y="129"/>
                </a:lnTo>
                <a:lnTo>
                  <a:pt x="1171" y="124"/>
                </a:lnTo>
                <a:lnTo>
                  <a:pt x="1157" y="124"/>
                </a:lnTo>
                <a:lnTo>
                  <a:pt x="1143" y="129"/>
                </a:lnTo>
                <a:lnTo>
                  <a:pt x="1128" y="139"/>
                </a:lnTo>
                <a:lnTo>
                  <a:pt x="1118" y="150"/>
                </a:lnTo>
                <a:lnTo>
                  <a:pt x="1107" y="162"/>
                </a:lnTo>
                <a:lnTo>
                  <a:pt x="1096" y="174"/>
                </a:lnTo>
                <a:lnTo>
                  <a:pt x="1085" y="181"/>
                </a:lnTo>
                <a:lnTo>
                  <a:pt x="1071" y="184"/>
                </a:lnTo>
                <a:lnTo>
                  <a:pt x="1052" y="184"/>
                </a:lnTo>
                <a:lnTo>
                  <a:pt x="1037" y="181"/>
                </a:lnTo>
                <a:lnTo>
                  <a:pt x="1026" y="171"/>
                </a:lnTo>
                <a:lnTo>
                  <a:pt x="1015" y="162"/>
                </a:lnTo>
                <a:lnTo>
                  <a:pt x="1007" y="151"/>
                </a:lnTo>
                <a:lnTo>
                  <a:pt x="1001" y="137"/>
                </a:lnTo>
                <a:lnTo>
                  <a:pt x="998" y="123"/>
                </a:lnTo>
                <a:lnTo>
                  <a:pt x="997" y="108"/>
                </a:lnTo>
                <a:lnTo>
                  <a:pt x="998" y="92"/>
                </a:lnTo>
                <a:lnTo>
                  <a:pt x="1001" y="76"/>
                </a:lnTo>
                <a:lnTo>
                  <a:pt x="1006" y="56"/>
                </a:lnTo>
                <a:lnTo>
                  <a:pt x="1012" y="38"/>
                </a:lnTo>
                <a:lnTo>
                  <a:pt x="1016" y="27"/>
                </a:lnTo>
                <a:lnTo>
                  <a:pt x="1023" y="15"/>
                </a:lnTo>
                <a:close/>
              </a:path>
            </a:pathLst>
          </a:custGeom>
          <a:solidFill>
            <a:schemeClr val="folHlink"/>
          </a:solidFill>
          <a:ln w="6350">
            <a:solidFill>
              <a:srgbClr val="000000"/>
            </a:solidFill>
            <a:round/>
            <a:headEnd/>
            <a:tailEnd/>
          </a:ln>
        </p:spPr>
        <p:txBody>
          <a:bodyPr/>
          <a:lstStyle/>
          <a:p>
            <a:endParaRPr lang="en-US"/>
          </a:p>
        </p:txBody>
      </p:sp>
      <p:sp>
        <p:nvSpPr>
          <p:cNvPr id="50182" name="Freeform 5"/>
          <p:cNvSpPr>
            <a:spLocks/>
          </p:cNvSpPr>
          <p:nvPr/>
        </p:nvSpPr>
        <p:spPr bwMode="auto">
          <a:xfrm>
            <a:off x="6019800" y="3919538"/>
            <a:ext cx="1535113" cy="1127125"/>
          </a:xfrm>
          <a:custGeom>
            <a:avLst/>
            <a:gdLst>
              <a:gd name="T0" fmla="*/ 2147483647 w 976"/>
              <a:gd name="T1" fmla="*/ 2147483647 h 691"/>
              <a:gd name="T2" fmla="*/ 2147483647 w 976"/>
              <a:gd name="T3" fmla="*/ 2147483647 h 691"/>
              <a:gd name="T4" fmla="*/ 2147483647 w 976"/>
              <a:gd name="T5" fmla="*/ 2147483647 h 691"/>
              <a:gd name="T6" fmla="*/ 2147483647 w 976"/>
              <a:gd name="T7" fmla="*/ 2147483647 h 691"/>
              <a:gd name="T8" fmla="*/ 2147483647 w 976"/>
              <a:gd name="T9" fmla="*/ 2147483647 h 691"/>
              <a:gd name="T10" fmla="*/ 2147483647 w 976"/>
              <a:gd name="T11" fmla="*/ 2147483647 h 691"/>
              <a:gd name="T12" fmla="*/ 2147483647 w 976"/>
              <a:gd name="T13" fmla="*/ 2147483647 h 691"/>
              <a:gd name="T14" fmla="*/ 2147483647 w 976"/>
              <a:gd name="T15" fmla="*/ 2147483647 h 691"/>
              <a:gd name="T16" fmla="*/ 2147483647 w 976"/>
              <a:gd name="T17" fmla="*/ 2147483647 h 691"/>
              <a:gd name="T18" fmla="*/ 2147483647 w 976"/>
              <a:gd name="T19" fmla="*/ 2147483647 h 691"/>
              <a:gd name="T20" fmla="*/ 2147483647 w 976"/>
              <a:gd name="T21" fmla="*/ 2147483647 h 691"/>
              <a:gd name="T22" fmla="*/ 2147483647 w 976"/>
              <a:gd name="T23" fmla="*/ 2147483647 h 691"/>
              <a:gd name="T24" fmla="*/ 2147483647 w 976"/>
              <a:gd name="T25" fmla="*/ 2147483647 h 691"/>
              <a:gd name="T26" fmla="*/ 2147483647 w 976"/>
              <a:gd name="T27" fmla="*/ 2147483647 h 691"/>
              <a:gd name="T28" fmla="*/ 2147483647 w 976"/>
              <a:gd name="T29" fmla="*/ 2147483647 h 691"/>
              <a:gd name="T30" fmla="*/ 2147483647 w 976"/>
              <a:gd name="T31" fmla="*/ 2147483647 h 691"/>
              <a:gd name="T32" fmla="*/ 2147483647 w 976"/>
              <a:gd name="T33" fmla="*/ 2147483647 h 691"/>
              <a:gd name="T34" fmla="*/ 2147483647 w 976"/>
              <a:gd name="T35" fmla="*/ 2147483647 h 691"/>
              <a:gd name="T36" fmla="*/ 2147483647 w 976"/>
              <a:gd name="T37" fmla="*/ 2147483647 h 691"/>
              <a:gd name="T38" fmla="*/ 2147483647 w 976"/>
              <a:gd name="T39" fmla="*/ 2147483647 h 691"/>
              <a:gd name="T40" fmla="*/ 2147483647 w 976"/>
              <a:gd name="T41" fmla="*/ 2147483647 h 691"/>
              <a:gd name="T42" fmla="*/ 2147483647 w 976"/>
              <a:gd name="T43" fmla="*/ 2147483647 h 691"/>
              <a:gd name="T44" fmla="*/ 2147483647 w 976"/>
              <a:gd name="T45" fmla="*/ 2147483647 h 691"/>
              <a:gd name="T46" fmla="*/ 2147483647 w 976"/>
              <a:gd name="T47" fmla="*/ 2147483647 h 691"/>
              <a:gd name="T48" fmla="*/ 2147483647 w 976"/>
              <a:gd name="T49" fmla="*/ 2147483647 h 691"/>
              <a:gd name="T50" fmla="*/ 2147483647 w 976"/>
              <a:gd name="T51" fmla="*/ 2147483647 h 691"/>
              <a:gd name="T52" fmla="*/ 2147483647 w 976"/>
              <a:gd name="T53" fmla="*/ 2147483647 h 691"/>
              <a:gd name="T54" fmla="*/ 2147483647 w 976"/>
              <a:gd name="T55" fmla="*/ 2147483647 h 691"/>
              <a:gd name="T56" fmla="*/ 2147483647 w 976"/>
              <a:gd name="T57" fmla="*/ 2147483647 h 691"/>
              <a:gd name="T58" fmla="*/ 2147483647 w 976"/>
              <a:gd name="T59" fmla="*/ 2147483647 h 691"/>
              <a:gd name="T60" fmla="*/ 2147483647 w 976"/>
              <a:gd name="T61" fmla="*/ 2147483647 h 691"/>
              <a:gd name="T62" fmla="*/ 2147483647 w 976"/>
              <a:gd name="T63" fmla="*/ 0 h 691"/>
              <a:gd name="T64" fmla="*/ 2147483647 w 976"/>
              <a:gd name="T65" fmla="*/ 2147483647 h 691"/>
              <a:gd name="T66" fmla="*/ 2147483647 w 976"/>
              <a:gd name="T67" fmla="*/ 2147483647 h 691"/>
              <a:gd name="T68" fmla="*/ 2147483647 w 976"/>
              <a:gd name="T69" fmla="*/ 2147483647 h 691"/>
              <a:gd name="T70" fmla="*/ 2147483647 w 976"/>
              <a:gd name="T71" fmla="*/ 2147483647 h 691"/>
              <a:gd name="T72" fmla="*/ 2147483647 w 976"/>
              <a:gd name="T73" fmla="*/ 2147483647 h 691"/>
              <a:gd name="T74" fmla="*/ 2147483647 w 976"/>
              <a:gd name="T75" fmla="*/ 2147483647 h 691"/>
              <a:gd name="T76" fmla="*/ 2147483647 w 976"/>
              <a:gd name="T77" fmla="*/ 2147483647 h 691"/>
              <a:gd name="T78" fmla="*/ 2147483647 w 976"/>
              <a:gd name="T79" fmla="*/ 2147483647 h 691"/>
              <a:gd name="T80" fmla="*/ 2147483647 w 976"/>
              <a:gd name="T81" fmla="*/ 2147483647 h 691"/>
              <a:gd name="T82" fmla="*/ 2147483647 w 976"/>
              <a:gd name="T83" fmla="*/ 2147483647 h 691"/>
              <a:gd name="T84" fmla="*/ 2147483647 w 976"/>
              <a:gd name="T85" fmla="*/ 2147483647 h 691"/>
              <a:gd name="T86" fmla="*/ 2147483647 w 976"/>
              <a:gd name="T87" fmla="*/ 2147483647 h 691"/>
              <a:gd name="T88" fmla="*/ 2147483647 w 976"/>
              <a:gd name="T89" fmla="*/ 2147483647 h 691"/>
              <a:gd name="T90" fmla="*/ 2147483647 w 976"/>
              <a:gd name="T91" fmla="*/ 2147483647 h 691"/>
              <a:gd name="T92" fmla="*/ 2147483647 w 976"/>
              <a:gd name="T93" fmla="*/ 2147483647 h 691"/>
              <a:gd name="T94" fmla="*/ 2147483647 w 976"/>
              <a:gd name="T95" fmla="*/ 2147483647 h 691"/>
              <a:gd name="T96" fmla="*/ 2147483647 w 976"/>
              <a:gd name="T97" fmla="*/ 2147483647 h 691"/>
              <a:gd name="T98" fmla="*/ 2147483647 w 976"/>
              <a:gd name="T99" fmla="*/ 2147483647 h 691"/>
              <a:gd name="T100" fmla="*/ 2147483647 w 976"/>
              <a:gd name="T101" fmla="*/ 2147483647 h 6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76"/>
              <a:gd name="T154" fmla="*/ 0 h 691"/>
              <a:gd name="T155" fmla="*/ 976 w 976"/>
              <a:gd name="T156" fmla="*/ 691 h 69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76" h="691">
                <a:moveTo>
                  <a:pt x="39" y="562"/>
                </a:moveTo>
                <a:lnTo>
                  <a:pt x="51" y="559"/>
                </a:lnTo>
                <a:lnTo>
                  <a:pt x="68" y="556"/>
                </a:lnTo>
                <a:lnTo>
                  <a:pt x="81" y="558"/>
                </a:lnTo>
                <a:lnTo>
                  <a:pt x="95" y="560"/>
                </a:lnTo>
                <a:lnTo>
                  <a:pt x="109" y="563"/>
                </a:lnTo>
                <a:lnTo>
                  <a:pt x="123" y="567"/>
                </a:lnTo>
                <a:lnTo>
                  <a:pt x="139" y="570"/>
                </a:lnTo>
                <a:lnTo>
                  <a:pt x="152" y="572"/>
                </a:lnTo>
                <a:lnTo>
                  <a:pt x="168" y="573"/>
                </a:lnTo>
                <a:lnTo>
                  <a:pt x="184" y="572"/>
                </a:lnTo>
                <a:lnTo>
                  <a:pt x="197" y="569"/>
                </a:lnTo>
                <a:lnTo>
                  <a:pt x="212" y="565"/>
                </a:lnTo>
                <a:lnTo>
                  <a:pt x="227" y="559"/>
                </a:lnTo>
                <a:lnTo>
                  <a:pt x="240" y="553"/>
                </a:lnTo>
                <a:lnTo>
                  <a:pt x="254" y="547"/>
                </a:lnTo>
                <a:lnTo>
                  <a:pt x="268" y="541"/>
                </a:lnTo>
                <a:lnTo>
                  <a:pt x="284" y="536"/>
                </a:lnTo>
                <a:lnTo>
                  <a:pt x="297" y="533"/>
                </a:lnTo>
                <a:lnTo>
                  <a:pt x="313" y="532"/>
                </a:lnTo>
                <a:lnTo>
                  <a:pt x="327" y="534"/>
                </a:lnTo>
                <a:lnTo>
                  <a:pt x="341" y="538"/>
                </a:lnTo>
                <a:lnTo>
                  <a:pt x="354" y="546"/>
                </a:lnTo>
                <a:lnTo>
                  <a:pt x="362" y="553"/>
                </a:lnTo>
                <a:lnTo>
                  <a:pt x="366" y="567"/>
                </a:lnTo>
                <a:lnTo>
                  <a:pt x="364" y="581"/>
                </a:lnTo>
                <a:lnTo>
                  <a:pt x="360" y="597"/>
                </a:lnTo>
                <a:lnTo>
                  <a:pt x="354" y="615"/>
                </a:lnTo>
                <a:lnTo>
                  <a:pt x="349" y="629"/>
                </a:lnTo>
                <a:lnTo>
                  <a:pt x="350" y="643"/>
                </a:lnTo>
                <a:lnTo>
                  <a:pt x="356" y="658"/>
                </a:lnTo>
                <a:lnTo>
                  <a:pt x="366" y="669"/>
                </a:lnTo>
                <a:lnTo>
                  <a:pt x="376" y="676"/>
                </a:lnTo>
                <a:lnTo>
                  <a:pt x="391" y="680"/>
                </a:lnTo>
                <a:lnTo>
                  <a:pt x="406" y="684"/>
                </a:lnTo>
                <a:lnTo>
                  <a:pt x="428" y="688"/>
                </a:lnTo>
                <a:lnTo>
                  <a:pt x="446" y="690"/>
                </a:lnTo>
                <a:lnTo>
                  <a:pt x="469" y="691"/>
                </a:lnTo>
                <a:lnTo>
                  <a:pt x="489" y="689"/>
                </a:lnTo>
                <a:lnTo>
                  <a:pt x="508" y="685"/>
                </a:lnTo>
                <a:lnTo>
                  <a:pt x="527" y="680"/>
                </a:lnTo>
                <a:lnTo>
                  <a:pt x="545" y="674"/>
                </a:lnTo>
                <a:lnTo>
                  <a:pt x="558" y="667"/>
                </a:lnTo>
                <a:lnTo>
                  <a:pt x="571" y="659"/>
                </a:lnTo>
                <a:lnTo>
                  <a:pt x="582" y="650"/>
                </a:lnTo>
                <a:lnTo>
                  <a:pt x="591" y="638"/>
                </a:lnTo>
                <a:lnTo>
                  <a:pt x="596" y="624"/>
                </a:lnTo>
                <a:lnTo>
                  <a:pt x="597" y="601"/>
                </a:lnTo>
                <a:lnTo>
                  <a:pt x="597" y="584"/>
                </a:lnTo>
                <a:lnTo>
                  <a:pt x="600" y="569"/>
                </a:lnTo>
                <a:lnTo>
                  <a:pt x="606" y="557"/>
                </a:lnTo>
                <a:lnTo>
                  <a:pt x="616" y="547"/>
                </a:lnTo>
                <a:lnTo>
                  <a:pt x="626" y="538"/>
                </a:lnTo>
                <a:lnTo>
                  <a:pt x="639" y="530"/>
                </a:lnTo>
                <a:lnTo>
                  <a:pt x="652" y="524"/>
                </a:lnTo>
                <a:lnTo>
                  <a:pt x="671" y="518"/>
                </a:lnTo>
                <a:lnTo>
                  <a:pt x="688" y="516"/>
                </a:lnTo>
                <a:lnTo>
                  <a:pt x="707" y="514"/>
                </a:lnTo>
                <a:lnTo>
                  <a:pt x="726" y="513"/>
                </a:lnTo>
                <a:lnTo>
                  <a:pt x="747" y="512"/>
                </a:lnTo>
                <a:lnTo>
                  <a:pt x="769" y="513"/>
                </a:lnTo>
                <a:lnTo>
                  <a:pt x="787" y="514"/>
                </a:lnTo>
                <a:lnTo>
                  <a:pt x="802" y="516"/>
                </a:lnTo>
                <a:lnTo>
                  <a:pt x="819" y="518"/>
                </a:lnTo>
                <a:lnTo>
                  <a:pt x="834" y="520"/>
                </a:lnTo>
                <a:lnTo>
                  <a:pt x="851" y="521"/>
                </a:lnTo>
                <a:lnTo>
                  <a:pt x="976" y="525"/>
                </a:lnTo>
                <a:lnTo>
                  <a:pt x="851" y="41"/>
                </a:lnTo>
                <a:lnTo>
                  <a:pt x="833" y="31"/>
                </a:lnTo>
                <a:lnTo>
                  <a:pt x="821" y="24"/>
                </a:lnTo>
                <a:lnTo>
                  <a:pt x="806" y="18"/>
                </a:lnTo>
                <a:lnTo>
                  <a:pt x="789" y="12"/>
                </a:lnTo>
                <a:lnTo>
                  <a:pt x="771" y="8"/>
                </a:lnTo>
                <a:lnTo>
                  <a:pt x="751" y="5"/>
                </a:lnTo>
                <a:lnTo>
                  <a:pt x="727" y="2"/>
                </a:lnTo>
                <a:lnTo>
                  <a:pt x="706" y="1"/>
                </a:lnTo>
                <a:lnTo>
                  <a:pt x="684" y="0"/>
                </a:lnTo>
                <a:lnTo>
                  <a:pt x="660" y="0"/>
                </a:lnTo>
                <a:lnTo>
                  <a:pt x="631" y="0"/>
                </a:lnTo>
                <a:lnTo>
                  <a:pt x="608" y="2"/>
                </a:lnTo>
                <a:lnTo>
                  <a:pt x="586" y="4"/>
                </a:lnTo>
                <a:lnTo>
                  <a:pt x="566" y="6"/>
                </a:lnTo>
                <a:lnTo>
                  <a:pt x="548" y="10"/>
                </a:lnTo>
                <a:lnTo>
                  <a:pt x="533" y="14"/>
                </a:lnTo>
                <a:lnTo>
                  <a:pt x="521" y="19"/>
                </a:lnTo>
                <a:lnTo>
                  <a:pt x="511" y="25"/>
                </a:lnTo>
                <a:lnTo>
                  <a:pt x="504" y="31"/>
                </a:lnTo>
                <a:lnTo>
                  <a:pt x="500" y="41"/>
                </a:lnTo>
                <a:lnTo>
                  <a:pt x="500" y="50"/>
                </a:lnTo>
                <a:lnTo>
                  <a:pt x="505" y="59"/>
                </a:lnTo>
                <a:lnTo>
                  <a:pt x="511" y="67"/>
                </a:lnTo>
                <a:lnTo>
                  <a:pt x="515" y="76"/>
                </a:lnTo>
                <a:lnTo>
                  <a:pt x="515" y="88"/>
                </a:lnTo>
                <a:lnTo>
                  <a:pt x="509" y="98"/>
                </a:lnTo>
                <a:lnTo>
                  <a:pt x="501" y="108"/>
                </a:lnTo>
                <a:lnTo>
                  <a:pt x="488" y="119"/>
                </a:lnTo>
                <a:lnTo>
                  <a:pt x="476" y="128"/>
                </a:lnTo>
                <a:lnTo>
                  <a:pt x="464" y="134"/>
                </a:lnTo>
                <a:lnTo>
                  <a:pt x="451" y="139"/>
                </a:lnTo>
                <a:lnTo>
                  <a:pt x="438" y="145"/>
                </a:lnTo>
                <a:lnTo>
                  <a:pt x="424" y="149"/>
                </a:lnTo>
                <a:lnTo>
                  <a:pt x="409" y="152"/>
                </a:lnTo>
                <a:lnTo>
                  <a:pt x="395" y="154"/>
                </a:lnTo>
                <a:lnTo>
                  <a:pt x="383" y="157"/>
                </a:lnTo>
                <a:lnTo>
                  <a:pt x="366" y="157"/>
                </a:lnTo>
                <a:lnTo>
                  <a:pt x="352" y="154"/>
                </a:lnTo>
                <a:lnTo>
                  <a:pt x="338" y="152"/>
                </a:lnTo>
                <a:lnTo>
                  <a:pt x="326" y="148"/>
                </a:lnTo>
                <a:lnTo>
                  <a:pt x="313" y="143"/>
                </a:lnTo>
                <a:lnTo>
                  <a:pt x="302" y="137"/>
                </a:lnTo>
                <a:lnTo>
                  <a:pt x="294" y="130"/>
                </a:lnTo>
                <a:lnTo>
                  <a:pt x="291" y="123"/>
                </a:lnTo>
                <a:lnTo>
                  <a:pt x="290" y="116"/>
                </a:lnTo>
                <a:lnTo>
                  <a:pt x="291" y="105"/>
                </a:lnTo>
                <a:lnTo>
                  <a:pt x="294" y="95"/>
                </a:lnTo>
                <a:lnTo>
                  <a:pt x="302" y="83"/>
                </a:lnTo>
                <a:lnTo>
                  <a:pt x="311" y="71"/>
                </a:lnTo>
                <a:lnTo>
                  <a:pt x="318" y="62"/>
                </a:lnTo>
                <a:lnTo>
                  <a:pt x="323" y="55"/>
                </a:lnTo>
                <a:lnTo>
                  <a:pt x="327" y="44"/>
                </a:lnTo>
                <a:lnTo>
                  <a:pt x="330" y="33"/>
                </a:lnTo>
                <a:lnTo>
                  <a:pt x="327" y="23"/>
                </a:lnTo>
                <a:lnTo>
                  <a:pt x="321" y="15"/>
                </a:lnTo>
                <a:lnTo>
                  <a:pt x="310" y="8"/>
                </a:lnTo>
                <a:lnTo>
                  <a:pt x="297" y="5"/>
                </a:lnTo>
                <a:lnTo>
                  <a:pt x="285" y="2"/>
                </a:lnTo>
                <a:lnTo>
                  <a:pt x="268" y="0"/>
                </a:lnTo>
                <a:lnTo>
                  <a:pt x="233" y="0"/>
                </a:lnTo>
                <a:lnTo>
                  <a:pt x="207" y="2"/>
                </a:lnTo>
                <a:lnTo>
                  <a:pt x="184" y="5"/>
                </a:lnTo>
                <a:lnTo>
                  <a:pt x="153" y="9"/>
                </a:lnTo>
                <a:lnTo>
                  <a:pt x="125" y="14"/>
                </a:lnTo>
                <a:lnTo>
                  <a:pt x="94" y="19"/>
                </a:lnTo>
                <a:lnTo>
                  <a:pt x="74" y="23"/>
                </a:lnTo>
                <a:lnTo>
                  <a:pt x="56" y="27"/>
                </a:lnTo>
                <a:lnTo>
                  <a:pt x="47" y="31"/>
                </a:lnTo>
                <a:lnTo>
                  <a:pt x="50" y="41"/>
                </a:lnTo>
                <a:lnTo>
                  <a:pt x="54" y="56"/>
                </a:lnTo>
                <a:lnTo>
                  <a:pt x="56" y="70"/>
                </a:lnTo>
                <a:lnTo>
                  <a:pt x="57" y="82"/>
                </a:lnTo>
                <a:lnTo>
                  <a:pt x="55" y="95"/>
                </a:lnTo>
                <a:lnTo>
                  <a:pt x="52" y="106"/>
                </a:lnTo>
                <a:lnTo>
                  <a:pt x="48" y="119"/>
                </a:lnTo>
                <a:lnTo>
                  <a:pt x="44" y="129"/>
                </a:lnTo>
                <a:lnTo>
                  <a:pt x="39" y="144"/>
                </a:lnTo>
                <a:lnTo>
                  <a:pt x="33" y="160"/>
                </a:lnTo>
                <a:lnTo>
                  <a:pt x="27" y="175"/>
                </a:lnTo>
                <a:lnTo>
                  <a:pt x="18" y="190"/>
                </a:lnTo>
                <a:lnTo>
                  <a:pt x="13" y="205"/>
                </a:lnTo>
                <a:lnTo>
                  <a:pt x="9" y="217"/>
                </a:lnTo>
                <a:lnTo>
                  <a:pt x="5" y="230"/>
                </a:lnTo>
                <a:lnTo>
                  <a:pt x="1" y="248"/>
                </a:lnTo>
                <a:lnTo>
                  <a:pt x="0" y="263"/>
                </a:lnTo>
                <a:lnTo>
                  <a:pt x="2" y="276"/>
                </a:lnTo>
                <a:lnTo>
                  <a:pt x="6" y="290"/>
                </a:lnTo>
                <a:lnTo>
                  <a:pt x="13" y="299"/>
                </a:lnTo>
                <a:lnTo>
                  <a:pt x="22" y="307"/>
                </a:lnTo>
                <a:lnTo>
                  <a:pt x="35" y="311"/>
                </a:lnTo>
                <a:lnTo>
                  <a:pt x="48" y="311"/>
                </a:lnTo>
                <a:lnTo>
                  <a:pt x="66" y="308"/>
                </a:lnTo>
                <a:lnTo>
                  <a:pt x="81" y="301"/>
                </a:lnTo>
                <a:lnTo>
                  <a:pt x="94" y="293"/>
                </a:lnTo>
                <a:lnTo>
                  <a:pt x="105" y="280"/>
                </a:lnTo>
                <a:lnTo>
                  <a:pt x="112" y="264"/>
                </a:lnTo>
                <a:lnTo>
                  <a:pt x="114" y="249"/>
                </a:lnTo>
                <a:lnTo>
                  <a:pt x="119" y="236"/>
                </a:lnTo>
                <a:lnTo>
                  <a:pt x="127" y="225"/>
                </a:lnTo>
                <a:lnTo>
                  <a:pt x="137" y="216"/>
                </a:lnTo>
                <a:lnTo>
                  <a:pt x="150" y="209"/>
                </a:lnTo>
                <a:lnTo>
                  <a:pt x="163" y="206"/>
                </a:lnTo>
                <a:lnTo>
                  <a:pt x="174" y="205"/>
                </a:lnTo>
                <a:lnTo>
                  <a:pt x="188" y="205"/>
                </a:lnTo>
                <a:lnTo>
                  <a:pt x="203" y="207"/>
                </a:lnTo>
                <a:lnTo>
                  <a:pt x="215" y="211"/>
                </a:lnTo>
                <a:lnTo>
                  <a:pt x="227" y="217"/>
                </a:lnTo>
                <a:lnTo>
                  <a:pt x="238" y="227"/>
                </a:lnTo>
                <a:lnTo>
                  <a:pt x="246" y="238"/>
                </a:lnTo>
                <a:lnTo>
                  <a:pt x="253" y="253"/>
                </a:lnTo>
                <a:lnTo>
                  <a:pt x="255" y="267"/>
                </a:lnTo>
                <a:lnTo>
                  <a:pt x="254" y="281"/>
                </a:lnTo>
                <a:lnTo>
                  <a:pt x="250" y="296"/>
                </a:lnTo>
                <a:lnTo>
                  <a:pt x="244" y="311"/>
                </a:lnTo>
                <a:lnTo>
                  <a:pt x="236" y="325"/>
                </a:lnTo>
                <a:lnTo>
                  <a:pt x="225" y="339"/>
                </a:lnTo>
                <a:lnTo>
                  <a:pt x="214" y="350"/>
                </a:lnTo>
                <a:lnTo>
                  <a:pt x="201" y="363"/>
                </a:lnTo>
                <a:lnTo>
                  <a:pt x="190" y="372"/>
                </a:lnTo>
                <a:lnTo>
                  <a:pt x="177" y="380"/>
                </a:lnTo>
                <a:lnTo>
                  <a:pt x="166" y="384"/>
                </a:lnTo>
                <a:lnTo>
                  <a:pt x="150" y="388"/>
                </a:lnTo>
                <a:lnTo>
                  <a:pt x="137" y="390"/>
                </a:lnTo>
                <a:lnTo>
                  <a:pt x="123" y="393"/>
                </a:lnTo>
                <a:lnTo>
                  <a:pt x="111" y="397"/>
                </a:lnTo>
                <a:lnTo>
                  <a:pt x="95" y="405"/>
                </a:lnTo>
                <a:lnTo>
                  <a:pt x="82" y="413"/>
                </a:lnTo>
                <a:lnTo>
                  <a:pt x="72" y="422"/>
                </a:lnTo>
                <a:lnTo>
                  <a:pt x="60" y="433"/>
                </a:lnTo>
                <a:lnTo>
                  <a:pt x="52" y="444"/>
                </a:lnTo>
                <a:lnTo>
                  <a:pt x="43" y="458"/>
                </a:lnTo>
                <a:lnTo>
                  <a:pt x="38" y="470"/>
                </a:lnTo>
                <a:lnTo>
                  <a:pt x="33" y="485"/>
                </a:lnTo>
                <a:lnTo>
                  <a:pt x="31" y="499"/>
                </a:lnTo>
                <a:lnTo>
                  <a:pt x="31" y="511"/>
                </a:lnTo>
                <a:lnTo>
                  <a:pt x="33" y="527"/>
                </a:lnTo>
                <a:lnTo>
                  <a:pt x="36" y="545"/>
                </a:lnTo>
                <a:lnTo>
                  <a:pt x="39" y="562"/>
                </a:lnTo>
                <a:close/>
              </a:path>
            </a:pathLst>
          </a:custGeom>
          <a:solidFill>
            <a:srgbClr val="00FFFF"/>
          </a:solidFill>
          <a:ln w="6350">
            <a:solidFill>
              <a:srgbClr val="000000"/>
            </a:solidFill>
            <a:round/>
            <a:headEnd/>
            <a:tailEnd/>
          </a:ln>
        </p:spPr>
        <p:txBody>
          <a:bodyPr/>
          <a:lstStyle/>
          <a:p>
            <a:endParaRPr lang="en-US"/>
          </a:p>
        </p:txBody>
      </p:sp>
      <p:sp>
        <p:nvSpPr>
          <p:cNvPr id="50183" name="Freeform 6"/>
          <p:cNvSpPr>
            <a:spLocks/>
          </p:cNvSpPr>
          <p:nvPr/>
        </p:nvSpPr>
        <p:spPr bwMode="auto">
          <a:xfrm>
            <a:off x="3890963" y="4291013"/>
            <a:ext cx="1828800" cy="1196975"/>
          </a:xfrm>
          <a:custGeom>
            <a:avLst/>
            <a:gdLst>
              <a:gd name="T0" fmla="*/ 2147483647 w 1165"/>
              <a:gd name="T1" fmla="*/ 2147483647 h 735"/>
              <a:gd name="T2" fmla="*/ 2147483647 w 1165"/>
              <a:gd name="T3" fmla="*/ 2147483647 h 735"/>
              <a:gd name="T4" fmla="*/ 2147483647 w 1165"/>
              <a:gd name="T5" fmla="*/ 2147483647 h 735"/>
              <a:gd name="T6" fmla="*/ 2147483647 w 1165"/>
              <a:gd name="T7" fmla="*/ 2147483647 h 735"/>
              <a:gd name="T8" fmla="*/ 2147483647 w 1165"/>
              <a:gd name="T9" fmla="*/ 2147483647 h 735"/>
              <a:gd name="T10" fmla="*/ 2147483647 w 1165"/>
              <a:gd name="T11" fmla="*/ 2147483647 h 735"/>
              <a:gd name="T12" fmla="*/ 2147483647 w 1165"/>
              <a:gd name="T13" fmla="*/ 2147483647 h 735"/>
              <a:gd name="T14" fmla="*/ 2147483647 w 1165"/>
              <a:gd name="T15" fmla="*/ 2147483647 h 735"/>
              <a:gd name="T16" fmla="*/ 2147483647 w 1165"/>
              <a:gd name="T17" fmla="*/ 2147483647 h 735"/>
              <a:gd name="T18" fmla="*/ 2147483647 w 1165"/>
              <a:gd name="T19" fmla="*/ 2147483647 h 735"/>
              <a:gd name="T20" fmla="*/ 2147483647 w 1165"/>
              <a:gd name="T21" fmla="*/ 2147483647 h 735"/>
              <a:gd name="T22" fmla="*/ 2147483647 w 1165"/>
              <a:gd name="T23" fmla="*/ 2147483647 h 735"/>
              <a:gd name="T24" fmla="*/ 2147483647 w 1165"/>
              <a:gd name="T25" fmla="*/ 2147483647 h 735"/>
              <a:gd name="T26" fmla="*/ 2147483647 w 1165"/>
              <a:gd name="T27" fmla="*/ 2147483647 h 735"/>
              <a:gd name="T28" fmla="*/ 2147483647 w 1165"/>
              <a:gd name="T29" fmla="*/ 2147483647 h 735"/>
              <a:gd name="T30" fmla="*/ 2147483647 w 1165"/>
              <a:gd name="T31" fmla="*/ 2147483647 h 735"/>
              <a:gd name="T32" fmla="*/ 2147483647 w 1165"/>
              <a:gd name="T33" fmla="*/ 2147483647 h 735"/>
              <a:gd name="T34" fmla="*/ 2147483647 w 1165"/>
              <a:gd name="T35" fmla="*/ 2147483647 h 735"/>
              <a:gd name="T36" fmla="*/ 2147483647 w 1165"/>
              <a:gd name="T37" fmla="*/ 2147483647 h 735"/>
              <a:gd name="T38" fmla="*/ 2147483647 w 1165"/>
              <a:gd name="T39" fmla="*/ 2147483647 h 735"/>
              <a:gd name="T40" fmla="*/ 2147483647 w 1165"/>
              <a:gd name="T41" fmla="*/ 2147483647 h 735"/>
              <a:gd name="T42" fmla="*/ 2147483647 w 1165"/>
              <a:gd name="T43" fmla="*/ 2147483647 h 735"/>
              <a:gd name="T44" fmla="*/ 2147483647 w 1165"/>
              <a:gd name="T45" fmla="*/ 2147483647 h 735"/>
              <a:gd name="T46" fmla="*/ 2147483647 w 1165"/>
              <a:gd name="T47" fmla="*/ 2147483647 h 735"/>
              <a:gd name="T48" fmla="*/ 2147483647 w 1165"/>
              <a:gd name="T49" fmla="*/ 2147483647 h 735"/>
              <a:gd name="T50" fmla="*/ 2147483647 w 1165"/>
              <a:gd name="T51" fmla="*/ 2147483647 h 735"/>
              <a:gd name="T52" fmla="*/ 2147483647 w 1165"/>
              <a:gd name="T53" fmla="*/ 2147483647 h 735"/>
              <a:gd name="T54" fmla="*/ 2147483647 w 1165"/>
              <a:gd name="T55" fmla="*/ 2147483647 h 735"/>
              <a:gd name="T56" fmla="*/ 2147483647 w 1165"/>
              <a:gd name="T57" fmla="*/ 2147483647 h 735"/>
              <a:gd name="T58" fmla="*/ 2147483647 w 1165"/>
              <a:gd name="T59" fmla="*/ 2147483647 h 735"/>
              <a:gd name="T60" fmla="*/ 2147483647 w 1165"/>
              <a:gd name="T61" fmla="*/ 2147483647 h 735"/>
              <a:gd name="T62" fmla="*/ 2147483647 w 1165"/>
              <a:gd name="T63" fmla="*/ 2147483647 h 735"/>
              <a:gd name="T64" fmla="*/ 2147483647 w 1165"/>
              <a:gd name="T65" fmla="*/ 2147483647 h 735"/>
              <a:gd name="T66" fmla="*/ 2147483647 w 1165"/>
              <a:gd name="T67" fmla="*/ 2147483647 h 735"/>
              <a:gd name="T68" fmla="*/ 2147483647 w 1165"/>
              <a:gd name="T69" fmla="*/ 2147483647 h 735"/>
              <a:gd name="T70" fmla="*/ 2147483647 w 1165"/>
              <a:gd name="T71" fmla="*/ 2147483647 h 735"/>
              <a:gd name="T72" fmla="*/ 2147483647 w 1165"/>
              <a:gd name="T73" fmla="*/ 2147483647 h 735"/>
              <a:gd name="T74" fmla="*/ 2147483647 w 1165"/>
              <a:gd name="T75" fmla="*/ 2147483647 h 735"/>
              <a:gd name="T76" fmla="*/ 2147483647 w 1165"/>
              <a:gd name="T77" fmla="*/ 2147483647 h 735"/>
              <a:gd name="T78" fmla="*/ 2147483647 w 1165"/>
              <a:gd name="T79" fmla="*/ 2147483647 h 735"/>
              <a:gd name="T80" fmla="*/ 2147483647 w 1165"/>
              <a:gd name="T81" fmla="*/ 2147483647 h 735"/>
              <a:gd name="T82" fmla="*/ 2147483647 w 1165"/>
              <a:gd name="T83" fmla="*/ 2147483647 h 735"/>
              <a:gd name="T84" fmla="*/ 2147483647 w 1165"/>
              <a:gd name="T85" fmla="*/ 2147483647 h 735"/>
              <a:gd name="T86" fmla="*/ 2147483647 w 1165"/>
              <a:gd name="T87" fmla="*/ 2147483647 h 735"/>
              <a:gd name="T88" fmla="*/ 2147483647 w 1165"/>
              <a:gd name="T89" fmla="*/ 2147483647 h 735"/>
              <a:gd name="T90" fmla="*/ 2147483647 w 1165"/>
              <a:gd name="T91" fmla="*/ 0 h 735"/>
              <a:gd name="T92" fmla="*/ 2147483647 w 1165"/>
              <a:gd name="T93" fmla="*/ 2147483647 h 735"/>
              <a:gd name="T94" fmla="*/ 2147483647 w 1165"/>
              <a:gd name="T95" fmla="*/ 2147483647 h 735"/>
              <a:gd name="T96" fmla="*/ 2147483647 w 1165"/>
              <a:gd name="T97" fmla="*/ 2147483647 h 735"/>
              <a:gd name="T98" fmla="*/ 2147483647 w 1165"/>
              <a:gd name="T99" fmla="*/ 2147483647 h 735"/>
              <a:gd name="T100" fmla="*/ 2147483647 w 1165"/>
              <a:gd name="T101" fmla="*/ 2147483647 h 735"/>
              <a:gd name="T102" fmla="*/ 2147483647 w 1165"/>
              <a:gd name="T103" fmla="*/ 2147483647 h 7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65"/>
              <a:gd name="T157" fmla="*/ 0 h 735"/>
              <a:gd name="T158" fmla="*/ 1165 w 1165"/>
              <a:gd name="T159" fmla="*/ 735 h 73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65" h="735">
                <a:moveTo>
                  <a:pt x="958" y="146"/>
                </a:moveTo>
                <a:lnTo>
                  <a:pt x="962" y="164"/>
                </a:lnTo>
                <a:lnTo>
                  <a:pt x="965" y="178"/>
                </a:lnTo>
                <a:lnTo>
                  <a:pt x="966" y="190"/>
                </a:lnTo>
                <a:lnTo>
                  <a:pt x="963" y="202"/>
                </a:lnTo>
                <a:lnTo>
                  <a:pt x="958" y="219"/>
                </a:lnTo>
                <a:lnTo>
                  <a:pt x="952" y="237"/>
                </a:lnTo>
                <a:lnTo>
                  <a:pt x="946" y="253"/>
                </a:lnTo>
                <a:lnTo>
                  <a:pt x="940" y="269"/>
                </a:lnTo>
                <a:lnTo>
                  <a:pt x="931" y="288"/>
                </a:lnTo>
                <a:lnTo>
                  <a:pt x="924" y="304"/>
                </a:lnTo>
                <a:lnTo>
                  <a:pt x="919" y="317"/>
                </a:lnTo>
                <a:lnTo>
                  <a:pt x="914" y="335"/>
                </a:lnTo>
                <a:lnTo>
                  <a:pt x="909" y="351"/>
                </a:lnTo>
                <a:lnTo>
                  <a:pt x="908" y="366"/>
                </a:lnTo>
                <a:lnTo>
                  <a:pt x="911" y="382"/>
                </a:lnTo>
                <a:lnTo>
                  <a:pt x="916" y="397"/>
                </a:lnTo>
                <a:lnTo>
                  <a:pt x="926" y="409"/>
                </a:lnTo>
                <a:lnTo>
                  <a:pt x="937" y="416"/>
                </a:lnTo>
                <a:lnTo>
                  <a:pt x="952" y="417"/>
                </a:lnTo>
                <a:lnTo>
                  <a:pt x="969" y="416"/>
                </a:lnTo>
                <a:lnTo>
                  <a:pt x="982" y="411"/>
                </a:lnTo>
                <a:lnTo>
                  <a:pt x="996" y="405"/>
                </a:lnTo>
                <a:lnTo>
                  <a:pt x="1007" y="396"/>
                </a:lnTo>
                <a:lnTo>
                  <a:pt x="1017" y="383"/>
                </a:lnTo>
                <a:lnTo>
                  <a:pt x="1022" y="369"/>
                </a:lnTo>
                <a:lnTo>
                  <a:pt x="1024" y="354"/>
                </a:lnTo>
                <a:lnTo>
                  <a:pt x="1031" y="339"/>
                </a:lnTo>
                <a:lnTo>
                  <a:pt x="1040" y="327"/>
                </a:lnTo>
                <a:lnTo>
                  <a:pt x="1054" y="318"/>
                </a:lnTo>
                <a:lnTo>
                  <a:pt x="1067" y="313"/>
                </a:lnTo>
                <a:lnTo>
                  <a:pt x="1081" y="311"/>
                </a:lnTo>
                <a:lnTo>
                  <a:pt x="1092" y="310"/>
                </a:lnTo>
                <a:lnTo>
                  <a:pt x="1107" y="312"/>
                </a:lnTo>
                <a:lnTo>
                  <a:pt x="1121" y="316"/>
                </a:lnTo>
                <a:lnTo>
                  <a:pt x="1135" y="321"/>
                </a:lnTo>
                <a:lnTo>
                  <a:pt x="1144" y="331"/>
                </a:lnTo>
                <a:lnTo>
                  <a:pt x="1152" y="341"/>
                </a:lnTo>
                <a:lnTo>
                  <a:pt x="1160" y="351"/>
                </a:lnTo>
                <a:lnTo>
                  <a:pt x="1164" y="364"/>
                </a:lnTo>
                <a:lnTo>
                  <a:pt x="1165" y="376"/>
                </a:lnTo>
                <a:lnTo>
                  <a:pt x="1163" y="390"/>
                </a:lnTo>
                <a:lnTo>
                  <a:pt x="1159" y="401"/>
                </a:lnTo>
                <a:lnTo>
                  <a:pt x="1156" y="410"/>
                </a:lnTo>
                <a:lnTo>
                  <a:pt x="1151" y="422"/>
                </a:lnTo>
                <a:lnTo>
                  <a:pt x="1140" y="438"/>
                </a:lnTo>
                <a:lnTo>
                  <a:pt x="1129" y="450"/>
                </a:lnTo>
                <a:lnTo>
                  <a:pt x="1117" y="462"/>
                </a:lnTo>
                <a:lnTo>
                  <a:pt x="1104" y="474"/>
                </a:lnTo>
                <a:lnTo>
                  <a:pt x="1089" y="484"/>
                </a:lnTo>
                <a:lnTo>
                  <a:pt x="1077" y="489"/>
                </a:lnTo>
                <a:lnTo>
                  <a:pt x="1064" y="492"/>
                </a:lnTo>
                <a:lnTo>
                  <a:pt x="1046" y="495"/>
                </a:lnTo>
                <a:lnTo>
                  <a:pt x="1034" y="498"/>
                </a:lnTo>
                <a:lnTo>
                  <a:pt x="1019" y="503"/>
                </a:lnTo>
                <a:lnTo>
                  <a:pt x="1005" y="510"/>
                </a:lnTo>
                <a:lnTo>
                  <a:pt x="993" y="517"/>
                </a:lnTo>
                <a:lnTo>
                  <a:pt x="984" y="526"/>
                </a:lnTo>
                <a:lnTo>
                  <a:pt x="973" y="534"/>
                </a:lnTo>
                <a:lnTo>
                  <a:pt x="964" y="544"/>
                </a:lnTo>
                <a:lnTo>
                  <a:pt x="955" y="558"/>
                </a:lnTo>
                <a:lnTo>
                  <a:pt x="948" y="572"/>
                </a:lnTo>
                <a:lnTo>
                  <a:pt x="943" y="587"/>
                </a:lnTo>
                <a:lnTo>
                  <a:pt x="940" y="604"/>
                </a:lnTo>
                <a:lnTo>
                  <a:pt x="940" y="618"/>
                </a:lnTo>
                <a:lnTo>
                  <a:pt x="943" y="635"/>
                </a:lnTo>
                <a:lnTo>
                  <a:pt x="946" y="649"/>
                </a:lnTo>
                <a:lnTo>
                  <a:pt x="948" y="664"/>
                </a:lnTo>
                <a:lnTo>
                  <a:pt x="941" y="661"/>
                </a:lnTo>
                <a:lnTo>
                  <a:pt x="929" y="656"/>
                </a:lnTo>
                <a:lnTo>
                  <a:pt x="918" y="652"/>
                </a:lnTo>
                <a:lnTo>
                  <a:pt x="906" y="650"/>
                </a:lnTo>
                <a:lnTo>
                  <a:pt x="892" y="648"/>
                </a:lnTo>
                <a:lnTo>
                  <a:pt x="877" y="649"/>
                </a:lnTo>
                <a:lnTo>
                  <a:pt x="860" y="652"/>
                </a:lnTo>
                <a:lnTo>
                  <a:pt x="844" y="655"/>
                </a:lnTo>
                <a:lnTo>
                  <a:pt x="824" y="660"/>
                </a:lnTo>
                <a:lnTo>
                  <a:pt x="803" y="666"/>
                </a:lnTo>
                <a:lnTo>
                  <a:pt x="784" y="673"/>
                </a:lnTo>
                <a:lnTo>
                  <a:pt x="764" y="680"/>
                </a:lnTo>
                <a:lnTo>
                  <a:pt x="748" y="687"/>
                </a:lnTo>
                <a:lnTo>
                  <a:pt x="730" y="695"/>
                </a:lnTo>
                <a:lnTo>
                  <a:pt x="711" y="702"/>
                </a:lnTo>
                <a:lnTo>
                  <a:pt x="692" y="708"/>
                </a:lnTo>
                <a:lnTo>
                  <a:pt x="669" y="717"/>
                </a:lnTo>
                <a:lnTo>
                  <a:pt x="645" y="725"/>
                </a:lnTo>
                <a:lnTo>
                  <a:pt x="628" y="730"/>
                </a:lnTo>
                <a:lnTo>
                  <a:pt x="605" y="733"/>
                </a:lnTo>
                <a:lnTo>
                  <a:pt x="586" y="735"/>
                </a:lnTo>
                <a:lnTo>
                  <a:pt x="562" y="733"/>
                </a:lnTo>
                <a:lnTo>
                  <a:pt x="545" y="730"/>
                </a:lnTo>
                <a:lnTo>
                  <a:pt x="528" y="725"/>
                </a:lnTo>
                <a:lnTo>
                  <a:pt x="517" y="718"/>
                </a:lnTo>
                <a:lnTo>
                  <a:pt x="509" y="707"/>
                </a:lnTo>
                <a:lnTo>
                  <a:pt x="503" y="693"/>
                </a:lnTo>
                <a:lnTo>
                  <a:pt x="503" y="681"/>
                </a:lnTo>
                <a:lnTo>
                  <a:pt x="508" y="669"/>
                </a:lnTo>
                <a:lnTo>
                  <a:pt x="514" y="658"/>
                </a:lnTo>
                <a:lnTo>
                  <a:pt x="523" y="647"/>
                </a:lnTo>
                <a:lnTo>
                  <a:pt x="535" y="636"/>
                </a:lnTo>
                <a:lnTo>
                  <a:pt x="551" y="624"/>
                </a:lnTo>
                <a:lnTo>
                  <a:pt x="567" y="617"/>
                </a:lnTo>
                <a:lnTo>
                  <a:pt x="587" y="611"/>
                </a:lnTo>
                <a:lnTo>
                  <a:pt x="602" y="607"/>
                </a:lnTo>
                <a:lnTo>
                  <a:pt x="617" y="602"/>
                </a:lnTo>
                <a:lnTo>
                  <a:pt x="635" y="596"/>
                </a:lnTo>
                <a:lnTo>
                  <a:pt x="651" y="587"/>
                </a:lnTo>
                <a:lnTo>
                  <a:pt x="665" y="580"/>
                </a:lnTo>
                <a:lnTo>
                  <a:pt x="674" y="572"/>
                </a:lnTo>
                <a:lnTo>
                  <a:pt x="677" y="563"/>
                </a:lnTo>
                <a:lnTo>
                  <a:pt x="675" y="553"/>
                </a:lnTo>
                <a:lnTo>
                  <a:pt x="668" y="542"/>
                </a:lnTo>
                <a:lnTo>
                  <a:pt x="656" y="534"/>
                </a:lnTo>
                <a:lnTo>
                  <a:pt x="647" y="529"/>
                </a:lnTo>
                <a:lnTo>
                  <a:pt x="637" y="526"/>
                </a:lnTo>
                <a:lnTo>
                  <a:pt x="620" y="524"/>
                </a:lnTo>
                <a:lnTo>
                  <a:pt x="601" y="524"/>
                </a:lnTo>
                <a:lnTo>
                  <a:pt x="581" y="525"/>
                </a:lnTo>
                <a:lnTo>
                  <a:pt x="563" y="527"/>
                </a:lnTo>
                <a:lnTo>
                  <a:pt x="546" y="530"/>
                </a:lnTo>
                <a:lnTo>
                  <a:pt x="530" y="534"/>
                </a:lnTo>
                <a:lnTo>
                  <a:pt x="514" y="539"/>
                </a:lnTo>
                <a:lnTo>
                  <a:pt x="494" y="546"/>
                </a:lnTo>
                <a:lnTo>
                  <a:pt x="477" y="555"/>
                </a:lnTo>
                <a:lnTo>
                  <a:pt x="461" y="562"/>
                </a:lnTo>
                <a:lnTo>
                  <a:pt x="441" y="573"/>
                </a:lnTo>
                <a:lnTo>
                  <a:pt x="421" y="585"/>
                </a:lnTo>
                <a:lnTo>
                  <a:pt x="403" y="596"/>
                </a:lnTo>
                <a:lnTo>
                  <a:pt x="385" y="607"/>
                </a:lnTo>
                <a:lnTo>
                  <a:pt x="365" y="618"/>
                </a:lnTo>
                <a:lnTo>
                  <a:pt x="345" y="627"/>
                </a:lnTo>
                <a:lnTo>
                  <a:pt x="324" y="636"/>
                </a:lnTo>
                <a:lnTo>
                  <a:pt x="301" y="643"/>
                </a:lnTo>
                <a:lnTo>
                  <a:pt x="279" y="648"/>
                </a:lnTo>
                <a:lnTo>
                  <a:pt x="252" y="652"/>
                </a:lnTo>
                <a:lnTo>
                  <a:pt x="230" y="655"/>
                </a:lnTo>
                <a:lnTo>
                  <a:pt x="200" y="658"/>
                </a:lnTo>
                <a:lnTo>
                  <a:pt x="177" y="660"/>
                </a:lnTo>
                <a:lnTo>
                  <a:pt x="155" y="659"/>
                </a:lnTo>
                <a:lnTo>
                  <a:pt x="140" y="659"/>
                </a:lnTo>
                <a:lnTo>
                  <a:pt x="145" y="648"/>
                </a:lnTo>
                <a:lnTo>
                  <a:pt x="155" y="635"/>
                </a:lnTo>
                <a:lnTo>
                  <a:pt x="167" y="622"/>
                </a:lnTo>
                <a:lnTo>
                  <a:pt x="179" y="609"/>
                </a:lnTo>
                <a:lnTo>
                  <a:pt x="195" y="593"/>
                </a:lnTo>
                <a:lnTo>
                  <a:pt x="207" y="581"/>
                </a:lnTo>
                <a:lnTo>
                  <a:pt x="217" y="569"/>
                </a:lnTo>
                <a:lnTo>
                  <a:pt x="226" y="554"/>
                </a:lnTo>
                <a:lnTo>
                  <a:pt x="233" y="538"/>
                </a:lnTo>
                <a:lnTo>
                  <a:pt x="237" y="522"/>
                </a:lnTo>
                <a:lnTo>
                  <a:pt x="240" y="507"/>
                </a:lnTo>
                <a:lnTo>
                  <a:pt x="238" y="489"/>
                </a:lnTo>
                <a:lnTo>
                  <a:pt x="234" y="478"/>
                </a:lnTo>
                <a:lnTo>
                  <a:pt x="225" y="468"/>
                </a:lnTo>
                <a:lnTo>
                  <a:pt x="218" y="461"/>
                </a:lnTo>
                <a:lnTo>
                  <a:pt x="209" y="456"/>
                </a:lnTo>
                <a:lnTo>
                  <a:pt x="199" y="454"/>
                </a:lnTo>
                <a:lnTo>
                  <a:pt x="187" y="453"/>
                </a:lnTo>
                <a:lnTo>
                  <a:pt x="176" y="456"/>
                </a:lnTo>
                <a:lnTo>
                  <a:pt x="165" y="463"/>
                </a:lnTo>
                <a:lnTo>
                  <a:pt x="156" y="473"/>
                </a:lnTo>
                <a:lnTo>
                  <a:pt x="146" y="484"/>
                </a:lnTo>
                <a:lnTo>
                  <a:pt x="138" y="496"/>
                </a:lnTo>
                <a:lnTo>
                  <a:pt x="130" y="507"/>
                </a:lnTo>
                <a:lnTo>
                  <a:pt x="121" y="517"/>
                </a:lnTo>
                <a:lnTo>
                  <a:pt x="110" y="527"/>
                </a:lnTo>
                <a:lnTo>
                  <a:pt x="97" y="534"/>
                </a:lnTo>
                <a:lnTo>
                  <a:pt x="84" y="537"/>
                </a:lnTo>
                <a:lnTo>
                  <a:pt x="69" y="539"/>
                </a:lnTo>
                <a:lnTo>
                  <a:pt x="55" y="537"/>
                </a:lnTo>
                <a:lnTo>
                  <a:pt x="41" y="533"/>
                </a:lnTo>
                <a:lnTo>
                  <a:pt x="27" y="525"/>
                </a:lnTo>
                <a:lnTo>
                  <a:pt x="17" y="517"/>
                </a:lnTo>
                <a:lnTo>
                  <a:pt x="9" y="504"/>
                </a:lnTo>
                <a:lnTo>
                  <a:pt x="4" y="490"/>
                </a:lnTo>
                <a:lnTo>
                  <a:pt x="1" y="477"/>
                </a:lnTo>
                <a:lnTo>
                  <a:pt x="0" y="462"/>
                </a:lnTo>
                <a:lnTo>
                  <a:pt x="2" y="450"/>
                </a:lnTo>
                <a:lnTo>
                  <a:pt x="7" y="439"/>
                </a:lnTo>
                <a:lnTo>
                  <a:pt x="16" y="426"/>
                </a:lnTo>
                <a:lnTo>
                  <a:pt x="28" y="414"/>
                </a:lnTo>
                <a:lnTo>
                  <a:pt x="43" y="405"/>
                </a:lnTo>
                <a:lnTo>
                  <a:pt x="55" y="399"/>
                </a:lnTo>
                <a:lnTo>
                  <a:pt x="71" y="391"/>
                </a:lnTo>
                <a:lnTo>
                  <a:pt x="86" y="382"/>
                </a:lnTo>
                <a:lnTo>
                  <a:pt x="100" y="372"/>
                </a:lnTo>
                <a:lnTo>
                  <a:pt x="113" y="360"/>
                </a:lnTo>
                <a:lnTo>
                  <a:pt x="124" y="347"/>
                </a:lnTo>
                <a:lnTo>
                  <a:pt x="129" y="329"/>
                </a:lnTo>
                <a:lnTo>
                  <a:pt x="131" y="313"/>
                </a:lnTo>
                <a:lnTo>
                  <a:pt x="130" y="297"/>
                </a:lnTo>
                <a:lnTo>
                  <a:pt x="127" y="280"/>
                </a:lnTo>
                <a:lnTo>
                  <a:pt x="121" y="263"/>
                </a:lnTo>
                <a:lnTo>
                  <a:pt x="111" y="242"/>
                </a:lnTo>
                <a:lnTo>
                  <a:pt x="103" y="224"/>
                </a:lnTo>
                <a:lnTo>
                  <a:pt x="94" y="204"/>
                </a:lnTo>
                <a:lnTo>
                  <a:pt x="90" y="183"/>
                </a:lnTo>
                <a:lnTo>
                  <a:pt x="90" y="167"/>
                </a:lnTo>
                <a:lnTo>
                  <a:pt x="92" y="150"/>
                </a:lnTo>
                <a:lnTo>
                  <a:pt x="93" y="137"/>
                </a:lnTo>
                <a:lnTo>
                  <a:pt x="105" y="140"/>
                </a:lnTo>
                <a:lnTo>
                  <a:pt x="123" y="142"/>
                </a:lnTo>
                <a:lnTo>
                  <a:pt x="141" y="144"/>
                </a:lnTo>
                <a:lnTo>
                  <a:pt x="162" y="147"/>
                </a:lnTo>
                <a:lnTo>
                  <a:pt x="182" y="149"/>
                </a:lnTo>
                <a:lnTo>
                  <a:pt x="205" y="152"/>
                </a:lnTo>
                <a:lnTo>
                  <a:pt x="228" y="154"/>
                </a:lnTo>
                <a:lnTo>
                  <a:pt x="254" y="155"/>
                </a:lnTo>
                <a:lnTo>
                  <a:pt x="304" y="155"/>
                </a:lnTo>
                <a:lnTo>
                  <a:pt x="322" y="154"/>
                </a:lnTo>
                <a:lnTo>
                  <a:pt x="339" y="153"/>
                </a:lnTo>
                <a:lnTo>
                  <a:pt x="359" y="150"/>
                </a:lnTo>
                <a:lnTo>
                  <a:pt x="375" y="145"/>
                </a:lnTo>
                <a:lnTo>
                  <a:pt x="387" y="139"/>
                </a:lnTo>
                <a:lnTo>
                  <a:pt x="398" y="131"/>
                </a:lnTo>
                <a:lnTo>
                  <a:pt x="405" y="124"/>
                </a:lnTo>
                <a:lnTo>
                  <a:pt x="408" y="116"/>
                </a:lnTo>
                <a:lnTo>
                  <a:pt x="408" y="104"/>
                </a:lnTo>
                <a:lnTo>
                  <a:pt x="405" y="89"/>
                </a:lnTo>
                <a:lnTo>
                  <a:pt x="400" y="75"/>
                </a:lnTo>
                <a:lnTo>
                  <a:pt x="395" y="62"/>
                </a:lnTo>
                <a:lnTo>
                  <a:pt x="395" y="49"/>
                </a:lnTo>
                <a:lnTo>
                  <a:pt x="401" y="38"/>
                </a:lnTo>
                <a:lnTo>
                  <a:pt x="410" y="28"/>
                </a:lnTo>
                <a:lnTo>
                  <a:pt x="423" y="20"/>
                </a:lnTo>
                <a:lnTo>
                  <a:pt x="439" y="13"/>
                </a:lnTo>
                <a:lnTo>
                  <a:pt x="456" y="8"/>
                </a:lnTo>
                <a:lnTo>
                  <a:pt x="474" y="5"/>
                </a:lnTo>
                <a:lnTo>
                  <a:pt x="495" y="2"/>
                </a:lnTo>
                <a:lnTo>
                  <a:pt x="513" y="0"/>
                </a:lnTo>
                <a:lnTo>
                  <a:pt x="532" y="0"/>
                </a:lnTo>
                <a:lnTo>
                  <a:pt x="549" y="1"/>
                </a:lnTo>
                <a:lnTo>
                  <a:pt x="566" y="5"/>
                </a:lnTo>
                <a:lnTo>
                  <a:pt x="582" y="10"/>
                </a:lnTo>
                <a:lnTo>
                  <a:pt x="598" y="18"/>
                </a:lnTo>
                <a:lnTo>
                  <a:pt x="610" y="26"/>
                </a:lnTo>
                <a:lnTo>
                  <a:pt x="621" y="36"/>
                </a:lnTo>
                <a:lnTo>
                  <a:pt x="627" y="46"/>
                </a:lnTo>
                <a:lnTo>
                  <a:pt x="629" y="57"/>
                </a:lnTo>
                <a:lnTo>
                  <a:pt x="626" y="69"/>
                </a:lnTo>
                <a:lnTo>
                  <a:pt x="620" y="79"/>
                </a:lnTo>
                <a:lnTo>
                  <a:pt x="611" y="95"/>
                </a:lnTo>
                <a:lnTo>
                  <a:pt x="605" y="109"/>
                </a:lnTo>
                <a:lnTo>
                  <a:pt x="600" y="123"/>
                </a:lnTo>
                <a:lnTo>
                  <a:pt x="600" y="135"/>
                </a:lnTo>
                <a:lnTo>
                  <a:pt x="605" y="148"/>
                </a:lnTo>
                <a:lnTo>
                  <a:pt x="615" y="157"/>
                </a:lnTo>
                <a:lnTo>
                  <a:pt x="625" y="162"/>
                </a:lnTo>
                <a:lnTo>
                  <a:pt x="639" y="167"/>
                </a:lnTo>
                <a:lnTo>
                  <a:pt x="656" y="171"/>
                </a:lnTo>
                <a:lnTo>
                  <a:pt x="673" y="173"/>
                </a:lnTo>
                <a:lnTo>
                  <a:pt x="694" y="175"/>
                </a:lnTo>
                <a:lnTo>
                  <a:pt x="718" y="175"/>
                </a:lnTo>
                <a:lnTo>
                  <a:pt x="737" y="172"/>
                </a:lnTo>
                <a:lnTo>
                  <a:pt x="766" y="170"/>
                </a:lnTo>
                <a:lnTo>
                  <a:pt x="795" y="166"/>
                </a:lnTo>
                <a:lnTo>
                  <a:pt x="820" y="162"/>
                </a:lnTo>
                <a:lnTo>
                  <a:pt x="844" y="158"/>
                </a:lnTo>
                <a:lnTo>
                  <a:pt x="873" y="152"/>
                </a:lnTo>
                <a:lnTo>
                  <a:pt x="907" y="145"/>
                </a:lnTo>
                <a:lnTo>
                  <a:pt x="955" y="135"/>
                </a:lnTo>
                <a:lnTo>
                  <a:pt x="958" y="146"/>
                </a:lnTo>
                <a:close/>
              </a:path>
            </a:pathLst>
          </a:custGeom>
          <a:solidFill>
            <a:srgbClr val="336699"/>
          </a:solidFill>
          <a:ln w="6350">
            <a:solidFill>
              <a:srgbClr val="000000"/>
            </a:solidFill>
            <a:round/>
            <a:headEnd/>
            <a:tailEnd/>
          </a:ln>
        </p:spPr>
        <p:txBody>
          <a:bodyPr/>
          <a:lstStyle/>
          <a:p>
            <a:endParaRPr lang="en-US"/>
          </a:p>
        </p:txBody>
      </p:sp>
      <p:sp>
        <p:nvSpPr>
          <p:cNvPr id="50184" name="Freeform 7"/>
          <p:cNvSpPr>
            <a:spLocks/>
          </p:cNvSpPr>
          <p:nvPr/>
        </p:nvSpPr>
        <p:spPr bwMode="auto">
          <a:xfrm>
            <a:off x="2197100" y="2740025"/>
            <a:ext cx="1347788" cy="1063625"/>
          </a:xfrm>
          <a:custGeom>
            <a:avLst/>
            <a:gdLst>
              <a:gd name="T0" fmla="*/ 2147483647 w 858"/>
              <a:gd name="T1" fmla="*/ 0 h 652"/>
              <a:gd name="T2" fmla="*/ 2147483647 w 858"/>
              <a:gd name="T3" fmla="*/ 2147483647 h 652"/>
              <a:gd name="T4" fmla="*/ 2147483647 w 858"/>
              <a:gd name="T5" fmla="*/ 2147483647 h 652"/>
              <a:gd name="T6" fmla="*/ 2147483647 w 858"/>
              <a:gd name="T7" fmla="*/ 2147483647 h 652"/>
              <a:gd name="T8" fmla="*/ 2147483647 w 858"/>
              <a:gd name="T9" fmla="*/ 2147483647 h 652"/>
              <a:gd name="T10" fmla="*/ 2147483647 w 858"/>
              <a:gd name="T11" fmla="*/ 2147483647 h 652"/>
              <a:gd name="T12" fmla="*/ 2147483647 w 858"/>
              <a:gd name="T13" fmla="*/ 2147483647 h 652"/>
              <a:gd name="T14" fmla="*/ 2147483647 w 858"/>
              <a:gd name="T15" fmla="*/ 2147483647 h 652"/>
              <a:gd name="T16" fmla="*/ 2147483647 w 858"/>
              <a:gd name="T17" fmla="*/ 2147483647 h 652"/>
              <a:gd name="T18" fmla="*/ 2147483647 w 858"/>
              <a:gd name="T19" fmla="*/ 2147483647 h 652"/>
              <a:gd name="T20" fmla="*/ 2147483647 w 858"/>
              <a:gd name="T21" fmla="*/ 2147483647 h 652"/>
              <a:gd name="T22" fmla="*/ 2147483647 w 858"/>
              <a:gd name="T23" fmla="*/ 2147483647 h 652"/>
              <a:gd name="T24" fmla="*/ 2147483647 w 858"/>
              <a:gd name="T25" fmla="*/ 2147483647 h 652"/>
              <a:gd name="T26" fmla="*/ 2147483647 w 858"/>
              <a:gd name="T27" fmla="*/ 2147483647 h 652"/>
              <a:gd name="T28" fmla="*/ 2147483647 w 858"/>
              <a:gd name="T29" fmla="*/ 2147483647 h 652"/>
              <a:gd name="T30" fmla="*/ 2147483647 w 858"/>
              <a:gd name="T31" fmla="*/ 2147483647 h 652"/>
              <a:gd name="T32" fmla="*/ 2147483647 w 858"/>
              <a:gd name="T33" fmla="*/ 2147483647 h 652"/>
              <a:gd name="T34" fmla="*/ 2147483647 w 858"/>
              <a:gd name="T35" fmla="*/ 2147483647 h 652"/>
              <a:gd name="T36" fmla="*/ 2147483647 w 858"/>
              <a:gd name="T37" fmla="*/ 2147483647 h 652"/>
              <a:gd name="T38" fmla="*/ 2147483647 w 858"/>
              <a:gd name="T39" fmla="*/ 2147483647 h 652"/>
              <a:gd name="T40" fmla="*/ 2147483647 w 858"/>
              <a:gd name="T41" fmla="*/ 2147483647 h 652"/>
              <a:gd name="T42" fmla="*/ 2147483647 w 858"/>
              <a:gd name="T43" fmla="*/ 2147483647 h 652"/>
              <a:gd name="T44" fmla="*/ 2147483647 w 858"/>
              <a:gd name="T45" fmla="*/ 2147483647 h 652"/>
              <a:gd name="T46" fmla="*/ 2147483647 w 858"/>
              <a:gd name="T47" fmla="*/ 2147483647 h 652"/>
              <a:gd name="T48" fmla="*/ 2147483647 w 858"/>
              <a:gd name="T49" fmla="*/ 2147483647 h 652"/>
              <a:gd name="T50" fmla="*/ 2147483647 w 858"/>
              <a:gd name="T51" fmla="*/ 2147483647 h 652"/>
              <a:gd name="T52" fmla="*/ 2147483647 w 858"/>
              <a:gd name="T53" fmla="*/ 2147483647 h 652"/>
              <a:gd name="T54" fmla="*/ 2147483647 w 858"/>
              <a:gd name="T55" fmla="*/ 2147483647 h 652"/>
              <a:gd name="T56" fmla="*/ 2147483647 w 858"/>
              <a:gd name="T57" fmla="*/ 2147483647 h 652"/>
              <a:gd name="T58" fmla="*/ 2147483647 w 858"/>
              <a:gd name="T59" fmla="*/ 2147483647 h 652"/>
              <a:gd name="T60" fmla="*/ 2147483647 w 858"/>
              <a:gd name="T61" fmla="*/ 2147483647 h 652"/>
              <a:gd name="T62" fmla="*/ 2147483647 w 858"/>
              <a:gd name="T63" fmla="*/ 2147483647 h 652"/>
              <a:gd name="T64" fmla="*/ 2147483647 w 858"/>
              <a:gd name="T65" fmla="*/ 2147483647 h 652"/>
              <a:gd name="T66" fmla="*/ 2147483647 w 858"/>
              <a:gd name="T67" fmla="*/ 2147483647 h 652"/>
              <a:gd name="T68" fmla="*/ 2147483647 w 858"/>
              <a:gd name="T69" fmla="*/ 2147483647 h 652"/>
              <a:gd name="T70" fmla="*/ 2147483647 w 858"/>
              <a:gd name="T71" fmla="*/ 2147483647 h 652"/>
              <a:gd name="T72" fmla="*/ 2147483647 w 858"/>
              <a:gd name="T73" fmla="*/ 2147483647 h 652"/>
              <a:gd name="T74" fmla="*/ 2147483647 w 858"/>
              <a:gd name="T75" fmla="*/ 2147483647 h 652"/>
              <a:gd name="T76" fmla="*/ 2147483647 w 858"/>
              <a:gd name="T77" fmla="*/ 2147483647 h 652"/>
              <a:gd name="T78" fmla="*/ 2147483647 w 858"/>
              <a:gd name="T79" fmla="*/ 2147483647 h 652"/>
              <a:gd name="T80" fmla="*/ 2147483647 w 858"/>
              <a:gd name="T81" fmla="*/ 2147483647 h 652"/>
              <a:gd name="T82" fmla="*/ 2147483647 w 858"/>
              <a:gd name="T83" fmla="*/ 2147483647 h 652"/>
              <a:gd name="T84" fmla="*/ 0 w 858"/>
              <a:gd name="T85" fmla="*/ 2147483647 h 65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8"/>
              <a:gd name="T130" fmla="*/ 0 h 652"/>
              <a:gd name="T131" fmla="*/ 858 w 858"/>
              <a:gd name="T132" fmla="*/ 652 h 65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8" h="652">
                <a:moveTo>
                  <a:pt x="0" y="535"/>
                </a:moveTo>
                <a:lnTo>
                  <a:pt x="113" y="0"/>
                </a:lnTo>
                <a:lnTo>
                  <a:pt x="820" y="0"/>
                </a:lnTo>
                <a:lnTo>
                  <a:pt x="814" y="8"/>
                </a:lnTo>
                <a:lnTo>
                  <a:pt x="811" y="21"/>
                </a:lnTo>
                <a:lnTo>
                  <a:pt x="811" y="34"/>
                </a:lnTo>
                <a:lnTo>
                  <a:pt x="814" y="45"/>
                </a:lnTo>
                <a:lnTo>
                  <a:pt x="821" y="58"/>
                </a:lnTo>
                <a:lnTo>
                  <a:pt x="828" y="69"/>
                </a:lnTo>
                <a:lnTo>
                  <a:pt x="834" y="78"/>
                </a:lnTo>
                <a:lnTo>
                  <a:pt x="842" y="88"/>
                </a:lnTo>
                <a:lnTo>
                  <a:pt x="847" y="99"/>
                </a:lnTo>
                <a:lnTo>
                  <a:pt x="853" y="111"/>
                </a:lnTo>
                <a:lnTo>
                  <a:pt x="856" y="122"/>
                </a:lnTo>
                <a:lnTo>
                  <a:pt x="858" y="134"/>
                </a:lnTo>
                <a:lnTo>
                  <a:pt x="858" y="144"/>
                </a:lnTo>
                <a:lnTo>
                  <a:pt x="857" y="155"/>
                </a:lnTo>
                <a:lnTo>
                  <a:pt x="855" y="162"/>
                </a:lnTo>
                <a:lnTo>
                  <a:pt x="852" y="174"/>
                </a:lnTo>
                <a:lnTo>
                  <a:pt x="848" y="183"/>
                </a:lnTo>
                <a:lnTo>
                  <a:pt x="842" y="190"/>
                </a:lnTo>
                <a:lnTo>
                  <a:pt x="834" y="197"/>
                </a:lnTo>
                <a:lnTo>
                  <a:pt x="825" y="202"/>
                </a:lnTo>
                <a:lnTo>
                  <a:pt x="810" y="205"/>
                </a:lnTo>
                <a:lnTo>
                  <a:pt x="797" y="204"/>
                </a:lnTo>
                <a:lnTo>
                  <a:pt x="785" y="200"/>
                </a:lnTo>
                <a:lnTo>
                  <a:pt x="771" y="194"/>
                </a:lnTo>
                <a:lnTo>
                  <a:pt x="755" y="187"/>
                </a:lnTo>
                <a:lnTo>
                  <a:pt x="745" y="180"/>
                </a:lnTo>
                <a:lnTo>
                  <a:pt x="734" y="172"/>
                </a:lnTo>
                <a:lnTo>
                  <a:pt x="724" y="166"/>
                </a:lnTo>
                <a:lnTo>
                  <a:pt x="714" y="160"/>
                </a:lnTo>
                <a:lnTo>
                  <a:pt x="704" y="155"/>
                </a:lnTo>
                <a:lnTo>
                  <a:pt x="693" y="152"/>
                </a:lnTo>
                <a:lnTo>
                  <a:pt x="680" y="151"/>
                </a:lnTo>
                <a:lnTo>
                  <a:pt x="669" y="153"/>
                </a:lnTo>
                <a:lnTo>
                  <a:pt x="657" y="157"/>
                </a:lnTo>
                <a:lnTo>
                  <a:pt x="648" y="163"/>
                </a:lnTo>
                <a:lnTo>
                  <a:pt x="637" y="170"/>
                </a:lnTo>
                <a:lnTo>
                  <a:pt x="627" y="181"/>
                </a:lnTo>
                <a:lnTo>
                  <a:pt x="619" y="192"/>
                </a:lnTo>
                <a:lnTo>
                  <a:pt x="611" y="207"/>
                </a:lnTo>
                <a:lnTo>
                  <a:pt x="607" y="221"/>
                </a:lnTo>
                <a:lnTo>
                  <a:pt x="603" y="234"/>
                </a:lnTo>
                <a:lnTo>
                  <a:pt x="604" y="249"/>
                </a:lnTo>
                <a:lnTo>
                  <a:pt x="606" y="263"/>
                </a:lnTo>
                <a:lnTo>
                  <a:pt x="610" y="278"/>
                </a:lnTo>
                <a:lnTo>
                  <a:pt x="615" y="290"/>
                </a:lnTo>
                <a:lnTo>
                  <a:pt x="622" y="304"/>
                </a:lnTo>
                <a:lnTo>
                  <a:pt x="630" y="314"/>
                </a:lnTo>
                <a:lnTo>
                  <a:pt x="640" y="323"/>
                </a:lnTo>
                <a:lnTo>
                  <a:pt x="652" y="332"/>
                </a:lnTo>
                <a:lnTo>
                  <a:pt x="668" y="341"/>
                </a:lnTo>
                <a:lnTo>
                  <a:pt x="685" y="347"/>
                </a:lnTo>
                <a:lnTo>
                  <a:pt x="703" y="351"/>
                </a:lnTo>
                <a:lnTo>
                  <a:pt x="724" y="353"/>
                </a:lnTo>
                <a:lnTo>
                  <a:pt x="748" y="352"/>
                </a:lnTo>
                <a:lnTo>
                  <a:pt x="766" y="351"/>
                </a:lnTo>
                <a:lnTo>
                  <a:pt x="783" y="350"/>
                </a:lnTo>
                <a:lnTo>
                  <a:pt x="799" y="353"/>
                </a:lnTo>
                <a:lnTo>
                  <a:pt x="811" y="359"/>
                </a:lnTo>
                <a:lnTo>
                  <a:pt x="821" y="370"/>
                </a:lnTo>
                <a:lnTo>
                  <a:pt x="827" y="384"/>
                </a:lnTo>
                <a:lnTo>
                  <a:pt x="828" y="397"/>
                </a:lnTo>
                <a:lnTo>
                  <a:pt x="827" y="408"/>
                </a:lnTo>
                <a:lnTo>
                  <a:pt x="823" y="422"/>
                </a:lnTo>
                <a:lnTo>
                  <a:pt x="816" y="438"/>
                </a:lnTo>
                <a:lnTo>
                  <a:pt x="810" y="451"/>
                </a:lnTo>
                <a:lnTo>
                  <a:pt x="802" y="467"/>
                </a:lnTo>
                <a:lnTo>
                  <a:pt x="793" y="482"/>
                </a:lnTo>
                <a:lnTo>
                  <a:pt x="784" y="498"/>
                </a:lnTo>
                <a:lnTo>
                  <a:pt x="721" y="498"/>
                </a:lnTo>
                <a:lnTo>
                  <a:pt x="698" y="496"/>
                </a:lnTo>
                <a:lnTo>
                  <a:pt x="674" y="494"/>
                </a:lnTo>
                <a:lnTo>
                  <a:pt x="647" y="492"/>
                </a:lnTo>
                <a:lnTo>
                  <a:pt x="618" y="489"/>
                </a:lnTo>
                <a:lnTo>
                  <a:pt x="584" y="486"/>
                </a:lnTo>
                <a:lnTo>
                  <a:pt x="557" y="484"/>
                </a:lnTo>
                <a:lnTo>
                  <a:pt x="538" y="485"/>
                </a:lnTo>
                <a:lnTo>
                  <a:pt x="519" y="488"/>
                </a:lnTo>
                <a:lnTo>
                  <a:pt x="508" y="492"/>
                </a:lnTo>
                <a:lnTo>
                  <a:pt x="499" y="498"/>
                </a:lnTo>
                <a:lnTo>
                  <a:pt x="492" y="507"/>
                </a:lnTo>
                <a:lnTo>
                  <a:pt x="489" y="516"/>
                </a:lnTo>
                <a:lnTo>
                  <a:pt x="491" y="525"/>
                </a:lnTo>
                <a:lnTo>
                  <a:pt x="495" y="535"/>
                </a:lnTo>
                <a:lnTo>
                  <a:pt x="502" y="548"/>
                </a:lnTo>
                <a:lnTo>
                  <a:pt x="508" y="559"/>
                </a:lnTo>
                <a:lnTo>
                  <a:pt x="511" y="571"/>
                </a:lnTo>
                <a:lnTo>
                  <a:pt x="511" y="584"/>
                </a:lnTo>
                <a:lnTo>
                  <a:pt x="508" y="596"/>
                </a:lnTo>
                <a:lnTo>
                  <a:pt x="501" y="607"/>
                </a:lnTo>
                <a:lnTo>
                  <a:pt x="493" y="617"/>
                </a:lnTo>
                <a:lnTo>
                  <a:pt x="481" y="627"/>
                </a:lnTo>
                <a:lnTo>
                  <a:pt x="468" y="635"/>
                </a:lnTo>
                <a:lnTo>
                  <a:pt x="454" y="641"/>
                </a:lnTo>
                <a:lnTo>
                  <a:pt x="438" y="645"/>
                </a:lnTo>
                <a:lnTo>
                  <a:pt x="424" y="648"/>
                </a:lnTo>
                <a:lnTo>
                  <a:pt x="408" y="650"/>
                </a:lnTo>
                <a:lnTo>
                  <a:pt x="394" y="652"/>
                </a:lnTo>
                <a:lnTo>
                  <a:pt x="381" y="652"/>
                </a:lnTo>
                <a:lnTo>
                  <a:pt x="367" y="650"/>
                </a:lnTo>
                <a:lnTo>
                  <a:pt x="355" y="648"/>
                </a:lnTo>
                <a:lnTo>
                  <a:pt x="344" y="645"/>
                </a:lnTo>
                <a:lnTo>
                  <a:pt x="335" y="642"/>
                </a:lnTo>
                <a:lnTo>
                  <a:pt x="324" y="636"/>
                </a:lnTo>
                <a:lnTo>
                  <a:pt x="316" y="630"/>
                </a:lnTo>
                <a:lnTo>
                  <a:pt x="309" y="620"/>
                </a:lnTo>
                <a:lnTo>
                  <a:pt x="300" y="610"/>
                </a:lnTo>
                <a:lnTo>
                  <a:pt x="293" y="600"/>
                </a:lnTo>
                <a:lnTo>
                  <a:pt x="285" y="591"/>
                </a:lnTo>
                <a:lnTo>
                  <a:pt x="277" y="578"/>
                </a:lnTo>
                <a:lnTo>
                  <a:pt x="269" y="567"/>
                </a:lnTo>
                <a:lnTo>
                  <a:pt x="259" y="556"/>
                </a:lnTo>
                <a:lnTo>
                  <a:pt x="247" y="545"/>
                </a:lnTo>
                <a:lnTo>
                  <a:pt x="236" y="536"/>
                </a:lnTo>
                <a:lnTo>
                  <a:pt x="224" y="529"/>
                </a:lnTo>
                <a:lnTo>
                  <a:pt x="210" y="524"/>
                </a:lnTo>
                <a:lnTo>
                  <a:pt x="196" y="520"/>
                </a:lnTo>
                <a:lnTo>
                  <a:pt x="178" y="517"/>
                </a:lnTo>
                <a:lnTo>
                  <a:pt x="157" y="516"/>
                </a:lnTo>
                <a:lnTo>
                  <a:pt x="140" y="515"/>
                </a:lnTo>
                <a:lnTo>
                  <a:pt x="123" y="515"/>
                </a:lnTo>
                <a:lnTo>
                  <a:pt x="104" y="516"/>
                </a:lnTo>
                <a:lnTo>
                  <a:pt x="86" y="519"/>
                </a:lnTo>
                <a:lnTo>
                  <a:pt x="68" y="522"/>
                </a:lnTo>
                <a:lnTo>
                  <a:pt x="47" y="526"/>
                </a:lnTo>
                <a:lnTo>
                  <a:pt x="27" y="530"/>
                </a:lnTo>
                <a:lnTo>
                  <a:pt x="0" y="535"/>
                </a:lnTo>
                <a:close/>
              </a:path>
            </a:pathLst>
          </a:custGeom>
          <a:solidFill>
            <a:srgbClr val="00BF9F"/>
          </a:solidFill>
          <a:ln w="6350">
            <a:solidFill>
              <a:srgbClr val="000000"/>
            </a:solidFill>
            <a:round/>
            <a:headEnd/>
            <a:tailEnd/>
          </a:ln>
        </p:spPr>
        <p:txBody>
          <a:bodyPr/>
          <a:lstStyle/>
          <a:p>
            <a:endParaRPr lang="en-US"/>
          </a:p>
        </p:txBody>
      </p:sp>
      <p:sp>
        <p:nvSpPr>
          <p:cNvPr id="50185" name="Freeform 8"/>
          <p:cNvSpPr>
            <a:spLocks/>
          </p:cNvSpPr>
          <p:nvPr/>
        </p:nvSpPr>
        <p:spPr bwMode="auto">
          <a:xfrm>
            <a:off x="5448300" y="2830513"/>
            <a:ext cx="1335088" cy="1017587"/>
          </a:xfrm>
          <a:custGeom>
            <a:avLst/>
            <a:gdLst>
              <a:gd name="T0" fmla="*/ 2147483647 w 848"/>
              <a:gd name="T1" fmla="*/ 0 h 626"/>
              <a:gd name="T2" fmla="*/ 2147483647 w 848"/>
              <a:gd name="T3" fmla="*/ 2147483647 h 626"/>
              <a:gd name="T4" fmla="*/ 2147483647 w 848"/>
              <a:gd name="T5" fmla="*/ 2147483647 h 626"/>
              <a:gd name="T6" fmla="*/ 2147483647 w 848"/>
              <a:gd name="T7" fmla="*/ 2147483647 h 626"/>
              <a:gd name="T8" fmla="*/ 2147483647 w 848"/>
              <a:gd name="T9" fmla="*/ 2147483647 h 626"/>
              <a:gd name="T10" fmla="*/ 2147483647 w 848"/>
              <a:gd name="T11" fmla="*/ 2147483647 h 626"/>
              <a:gd name="T12" fmla="*/ 2147483647 w 848"/>
              <a:gd name="T13" fmla="*/ 2147483647 h 626"/>
              <a:gd name="T14" fmla="*/ 2147483647 w 848"/>
              <a:gd name="T15" fmla="*/ 2147483647 h 626"/>
              <a:gd name="T16" fmla="*/ 2147483647 w 848"/>
              <a:gd name="T17" fmla="*/ 2147483647 h 626"/>
              <a:gd name="T18" fmla="*/ 2147483647 w 848"/>
              <a:gd name="T19" fmla="*/ 2147483647 h 626"/>
              <a:gd name="T20" fmla="*/ 2147483647 w 848"/>
              <a:gd name="T21" fmla="*/ 2147483647 h 626"/>
              <a:gd name="T22" fmla="*/ 2147483647 w 848"/>
              <a:gd name="T23" fmla="*/ 2147483647 h 626"/>
              <a:gd name="T24" fmla="*/ 2147483647 w 848"/>
              <a:gd name="T25" fmla="*/ 2147483647 h 626"/>
              <a:gd name="T26" fmla="*/ 2147483647 w 848"/>
              <a:gd name="T27" fmla="*/ 2147483647 h 626"/>
              <a:gd name="T28" fmla="*/ 2147483647 w 848"/>
              <a:gd name="T29" fmla="*/ 2147483647 h 626"/>
              <a:gd name="T30" fmla="*/ 2147483647 w 848"/>
              <a:gd name="T31" fmla="*/ 2147483647 h 626"/>
              <a:gd name="T32" fmla="*/ 2147483647 w 848"/>
              <a:gd name="T33" fmla="*/ 2147483647 h 626"/>
              <a:gd name="T34" fmla="*/ 2147483647 w 848"/>
              <a:gd name="T35" fmla="*/ 2147483647 h 626"/>
              <a:gd name="T36" fmla="*/ 2147483647 w 848"/>
              <a:gd name="T37" fmla="*/ 2147483647 h 626"/>
              <a:gd name="T38" fmla="*/ 2147483647 w 848"/>
              <a:gd name="T39" fmla="*/ 2147483647 h 626"/>
              <a:gd name="T40" fmla="*/ 2147483647 w 848"/>
              <a:gd name="T41" fmla="*/ 2147483647 h 626"/>
              <a:gd name="T42" fmla="*/ 2147483647 w 848"/>
              <a:gd name="T43" fmla="*/ 2147483647 h 626"/>
              <a:gd name="T44" fmla="*/ 2147483647 w 848"/>
              <a:gd name="T45" fmla="*/ 2147483647 h 626"/>
              <a:gd name="T46" fmla="*/ 2147483647 w 848"/>
              <a:gd name="T47" fmla="*/ 2147483647 h 626"/>
              <a:gd name="T48" fmla="*/ 2147483647 w 848"/>
              <a:gd name="T49" fmla="*/ 2147483647 h 626"/>
              <a:gd name="T50" fmla="*/ 2147483647 w 848"/>
              <a:gd name="T51" fmla="*/ 2147483647 h 626"/>
              <a:gd name="T52" fmla="*/ 2147483647 w 848"/>
              <a:gd name="T53" fmla="*/ 2147483647 h 626"/>
              <a:gd name="T54" fmla="*/ 2147483647 w 848"/>
              <a:gd name="T55" fmla="*/ 2147483647 h 626"/>
              <a:gd name="T56" fmla="*/ 2147483647 w 848"/>
              <a:gd name="T57" fmla="*/ 2147483647 h 626"/>
              <a:gd name="T58" fmla="*/ 2147483647 w 848"/>
              <a:gd name="T59" fmla="*/ 2147483647 h 626"/>
              <a:gd name="T60" fmla="*/ 2147483647 w 848"/>
              <a:gd name="T61" fmla="*/ 2147483647 h 626"/>
              <a:gd name="T62" fmla="*/ 2147483647 w 848"/>
              <a:gd name="T63" fmla="*/ 2147483647 h 626"/>
              <a:gd name="T64" fmla="*/ 2147483647 w 848"/>
              <a:gd name="T65" fmla="*/ 2147483647 h 626"/>
              <a:gd name="T66" fmla="*/ 2147483647 w 848"/>
              <a:gd name="T67" fmla="*/ 2147483647 h 626"/>
              <a:gd name="T68" fmla="*/ 2147483647 w 848"/>
              <a:gd name="T69" fmla="*/ 2147483647 h 626"/>
              <a:gd name="T70" fmla="*/ 2147483647 w 848"/>
              <a:gd name="T71" fmla="*/ 2147483647 h 626"/>
              <a:gd name="T72" fmla="*/ 2147483647 w 848"/>
              <a:gd name="T73" fmla="*/ 2147483647 h 626"/>
              <a:gd name="T74" fmla="*/ 2147483647 w 848"/>
              <a:gd name="T75" fmla="*/ 2147483647 h 626"/>
              <a:gd name="T76" fmla="*/ 2147483647 w 848"/>
              <a:gd name="T77" fmla="*/ 2147483647 h 626"/>
              <a:gd name="T78" fmla="*/ 2147483647 w 848"/>
              <a:gd name="T79" fmla="*/ 2147483647 h 626"/>
              <a:gd name="T80" fmla="*/ 2147483647 w 848"/>
              <a:gd name="T81" fmla="*/ 2147483647 h 626"/>
              <a:gd name="T82" fmla="*/ 2147483647 w 848"/>
              <a:gd name="T83" fmla="*/ 2147483647 h 626"/>
              <a:gd name="T84" fmla="*/ 2147483647 w 848"/>
              <a:gd name="T85" fmla="*/ 2147483647 h 626"/>
              <a:gd name="T86" fmla="*/ 2147483647 w 848"/>
              <a:gd name="T87" fmla="*/ 2147483647 h 626"/>
              <a:gd name="T88" fmla="*/ 2147483647 w 848"/>
              <a:gd name="T89" fmla="*/ 2147483647 h 626"/>
              <a:gd name="T90" fmla="*/ 2147483647 w 848"/>
              <a:gd name="T91" fmla="*/ 2147483647 h 626"/>
              <a:gd name="T92" fmla="*/ 2147483647 w 848"/>
              <a:gd name="T93" fmla="*/ 2147483647 h 626"/>
              <a:gd name="T94" fmla="*/ 2147483647 w 848"/>
              <a:gd name="T95" fmla="*/ 2147483647 h 626"/>
              <a:gd name="T96" fmla="*/ 2147483647 w 848"/>
              <a:gd name="T97" fmla="*/ 2147483647 h 626"/>
              <a:gd name="T98" fmla="*/ 2147483647 w 848"/>
              <a:gd name="T99" fmla="*/ 2147483647 h 626"/>
              <a:gd name="T100" fmla="*/ 2147483647 w 848"/>
              <a:gd name="T101" fmla="*/ 2147483647 h 626"/>
              <a:gd name="T102" fmla="*/ 2147483647 w 848"/>
              <a:gd name="T103" fmla="*/ 2147483647 h 626"/>
              <a:gd name="T104" fmla="*/ 2147483647 w 848"/>
              <a:gd name="T105" fmla="*/ 2147483647 h 626"/>
              <a:gd name="T106" fmla="*/ 2147483647 w 848"/>
              <a:gd name="T107" fmla="*/ 2147483647 h 626"/>
              <a:gd name="T108" fmla="*/ 2147483647 w 848"/>
              <a:gd name="T109" fmla="*/ 2147483647 h 626"/>
              <a:gd name="T110" fmla="*/ 2147483647 w 848"/>
              <a:gd name="T111" fmla="*/ 2147483647 h 626"/>
              <a:gd name="T112" fmla="*/ 2147483647 w 848"/>
              <a:gd name="T113" fmla="*/ 2147483647 h 626"/>
              <a:gd name="T114" fmla="*/ 2147483647 w 848"/>
              <a:gd name="T115" fmla="*/ 2147483647 h 626"/>
              <a:gd name="T116" fmla="*/ 0 w 848"/>
              <a:gd name="T117" fmla="*/ 2147483647 h 626"/>
              <a:gd name="T118" fmla="*/ 2147483647 w 848"/>
              <a:gd name="T119" fmla="*/ 2147483647 h 626"/>
              <a:gd name="T120" fmla="*/ 2147483647 w 848"/>
              <a:gd name="T121" fmla="*/ 2147483647 h 626"/>
              <a:gd name="T122" fmla="*/ 2147483647 w 848"/>
              <a:gd name="T123" fmla="*/ 2147483647 h 6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8"/>
              <a:gd name="T187" fmla="*/ 0 h 626"/>
              <a:gd name="T188" fmla="*/ 848 w 848"/>
              <a:gd name="T189" fmla="*/ 626 h 6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8" h="626">
                <a:moveTo>
                  <a:pt x="26" y="15"/>
                </a:moveTo>
                <a:lnTo>
                  <a:pt x="36" y="0"/>
                </a:lnTo>
                <a:lnTo>
                  <a:pt x="707" y="0"/>
                </a:lnTo>
                <a:lnTo>
                  <a:pt x="848" y="510"/>
                </a:lnTo>
                <a:lnTo>
                  <a:pt x="830" y="500"/>
                </a:lnTo>
                <a:lnTo>
                  <a:pt x="818" y="493"/>
                </a:lnTo>
                <a:lnTo>
                  <a:pt x="803" y="487"/>
                </a:lnTo>
                <a:lnTo>
                  <a:pt x="786" y="481"/>
                </a:lnTo>
                <a:lnTo>
                  <a:pt x="768" y="477"/>
                </a:lnTo>
                <a:lnTo>
                  <a:pt x="748" y="474"/>
                </a:lnTo>
                <a:lnTo>
                  <a:pt x="724" y="471"/>
                </a:lnTo>
                <a:lnTo>
                  <a:pt x="703" y="470"/>
                </a:lnTo>
                <a:lnTo>
                  <a:pt x="681" y="469"/>
                </a:lnTo>
                <a:lnTo>
                  <a:pt x="657" y="469"/>
                </a:lnTo>
                <a:lnTo>
                  <a:pt x="628" y="469"/>
                </a:lnTo>
                <a:lnTo>
                  <a:pt x="605" y="471"/>
                </a:lnTo>
                <a:lnTo>
                  <a:pt x="583" y="473"/>
                </a:lnTo>
                <a:lnTo>
                  <a:pt x="563" y="475"/>
                </a:lnTo>
                <a:lnTo>
                  <a:pt x="545" y="479"/>
                </a:lnTo>
                <a:lnTo>
                  <a:pt x="530" y="483"/>
                </a:lnTo>
                <a:lnTo>
                  <a:pt x="518" y="488"/>
                </a:lnTo>
                <a:lnTo>
                  <a:pt x="508" y="494"/>
                </a:lnTo>
                <a:lnTo>
                  <a:pt x="501" y="500"/>
                </a:lnTo>
                <a:lnTo>
                  <a:pt x="497" y="510"/>
                </a:lnTo>
                <a:lnTo>
                  <a:pt x="497" y="519"/>
                </a:lnTo>
                <a:lnTo>
                  <a:pt x="502" y="528"/>
                </a:lnTo>
                <a:lnTo>
                  <a:pt x="508" y="536"/>
                </a:lnTo>
                <a:lnTo>
                  <a:pt x="512" y="545"/>
                </a:lnTo>
                <a:lnTo>
                  <a:pt x="512" y="557"/>
                </a:lnTo>
                <a:lnTo>
                  <a:pt x="506" y="567"/>
                </a:lnTo>
                <a:lnTo>
                  <a:pt x="498" y="577"/>
                </a:lnTo>
                <a:lnTo>
                  <a:pt x="485" y="588"/>
                </a:lnTo>
                <a:lnTo>
                  <a:pt x="473" y="597"/>
                </a:lnTo>
                <a:lnTo>
                  <a:pt x="461" y="603"/>
                </a:lnTo>
                <a:lnTo>
                  <a:pt x="448" y="608"/>
                </a:lnTo>
                <a:lnTo>
                  <a:pt x="435" y="614"/>
                </a:lnTo>
                <a:lnTo>
                  <a:pt x="421" y="618"/>
                </a:lnTo>
                <a:lnTo>
                  <a:pt x="406" y="621"/>
                </a:lnTo>
                <a:lnTo>
                  <a:pt x="392" y="623"/>
                </a:lnTo>
                <a:lnTo>
                  <a:pt x="380" y="626"/>
                </a:lnTo>
                <a:lnTo>
                  <a:pt x="363" y="626"/>
                </a:lnTo>
                <a:lnTo>
                  <a:pt x="349" y="623"/>
                </a:lnTo>
                <a:lnTo>
                  <a:pt x="335" y="621"/>
                </a:lnTo>
                <a:lnTo>
                  <a:pt x="323" y="617"/>
                </a:lnTo>
                <a:lnTo>
                  <a:pt x="310" y="612"/>
                </a:lnTo>
                <a:lnTo>
                  <a:pt x="299" y="606"/>
                </a:lnTo>
                <a:lnTo>
                  <a:pt x="291" y="599"/>
                </a:lnTo>
                <a:lnTo>
                  <a:pt x="288" y="592"/>
                </a:lnTo>
                <a:lnTo>
                  <a:pt x="287" y="585"/>
                </a:lnTo>
                <a:lnTo>
                  <a:pt x="288" y="574"/>
                </a:lnTo>
                <a:lnTo>
                  <a:pt x="291" y="564"/>
                </a:lnTo>
                <a:lnTo>
                  <a:pt x="299" y="552"/>
                </a:lnTo>
                <a:lnTo>
                  <a:pt x="308" y="540"/>
                </a:lnTo>
                <a:lnTo>
                  <a:pt x="315" y="531"/>
                </a:lnTo>
                <a:lnTo>
                  <a:pt x="320" y="524"/>
                </a:lnTo>
                <a:lnTo>
                  <a:pt x="324" y="513"/>
                </a:lnTo>
                <a:lnTo>
                  <a:pt x="327" y="502"/>
                </a:lnTo>
                <a:lnTo>
                  <a:pt x="324" y="492"/>
                </a:lnTo>
                <a:lnTo>
                  <a:pt x="318" y="484"/>
                </a:lnTo>
                <a:lnTo>
                  <a:pt x="307" y="477"/>
                </a:lnTo>
                <a:lnTo>
                  <a:pt x="294" y="474"/>
                </a:lnTo>
                <a:lnTo>
                  <a:pt x="282" y="471"/>
                </a:lnTo>
                <a:lnTo>
                  <a:pt x="265" y="469"/>
                </a:lnTo>
                <a:lnTo>
                  <a:pt x="230" y="469"/>
                </a:lnTo>
                <a:lnTo>
                  <a:pt x="204" y="471"/>
                </a:lnTo>
                <a:lnTo>
                  <a:pt x="181" y="474"/>
                </a:lnTo>
                <a:lnTo>
                  <a:pt x="150" y="478"/>
                </a:lnTo>
                <a:lnTo>
                  <a:pt x="122" y="483"/>
                </a:lnTo>
                <a:lnTo>
                  <a:pt x="91" y="488"/>
                </a:lnTo>
                <a:lnTo>
                  <a:pt x="69" y="492"/>
                </a:lnTo>
                <a:lnTo>
                  <a:pt x="53" y="495"/>
                </a:lnTo>
                <a:lnTo>
                  <a:pt x="44" y="500"/>
                </a:lnTo>
                <a:lnTo>
                  <a:pt x="38" y="489"/>
                </a:lnTo>
                <a:lnTo>
                  <a:pt x="32" y="477"/>
                </a:lnTo>
                <a:lnTo>
                  <a:pt x="26" y="464"/>
                </a:lnTo>
                <a:lnTo>
                  <a:pt x="20" y="450"/>
                </a:lnTo>
                <a:lnTo>
                  <a:pt x="16" y="434"/>
                </a:lnTo>
                <a:lnTo>
                  <a:pt x="13" y="415"/>
                </a:lnTo>
                <a:lnTo>
                  <a:pt x="14" y="398"/>
                </a:lnTo>
                <a:lnTo>
                  <a:pt x="17" y="381"/>
                </a:lnTo>
                <a:lnTo>
                  <a:pt x="25" y="362"/>
                </a:lnTo>
                <a:lnTo>
                  <a:pt x="35" y="344"/>
                </a:lnTo>
                <a:lnTo>
                  <a:pt x="46" y="327"/>
                </a:lnTo>
                <a:lnTo>
                  <a:pt x="60" y="314"/>
                </a:lnTo>
                <a:lnTo>
                  <a:pt x="76" y="304"/>
                </a:lnTo>
                <a:lnTo>
                  <a:pt x="92" y="295"/>
                </a:lnTo>
                <a:lnTo>
                  <a:pt x="109" y="287"/>
                </a:lnTo>
                <a:lnTo>
                  <a:pt x="125" y="281"/>
                </a:lnTo>
                <a:lnTo>
                  <a:pt x="142" y="274"/>
                </a:lnTo>
                <a:lnTo>
                  <a:pt x="162" y="264"/>
                </a:lnTo>
                <a:lnTo>
                  <a:pt x="175" y="258"/>
                </a:lnTo>
                <a:lnTo>
                  <a:pt x="188" y="248"/>
                </a:lnTo>
                <a:lnTo>
                  <a:pt x="199" y="238"/>
                </a:lnTo>
                <a:lnTo>
                  <a:pt x="209" y="227"/>
                </a:lnTo>
                <a:lnTo>
                  <a:pt x="216" y="213"/>
                </a:lnTo>
                <a:lnTo>
                  <a:pt x="222" y="199"/>
                </a:lnTo>
                <a:lnTo>
                  <a:pt x="224" y="183"/>
                </a:lnTo>
                <a:lnTo>
                  <a:pt x="221" y="167"/>
                </a:lnTo>
                <a:lnTo>
                  <a:pt x="213" y="151"/>
                </a:lnTo>
                <a:lnTo>
                  <a:pt x="203" y="139"/>
                </a:lnTo>
                <a:lnTo>
                  <a:pt x="190" y="129"/>
                </a:lnTo>
                <a:lnTo>
                  <a:pt x="174" y="124"/>
                </a:lnTo>
                <a:lnTo>
                  <a:pt x="160" y="124"/>
                </a:lnTo>
                <a:lnTo>
                  <a:pt x="146" y="129"/>
                </a:lnTo>
                <a:lnTo>
                  <a:pt x="131" y="139"/>
                </a:lnTo>
                <a:lnTo>
                  <a:pt x="121" y="150"/>
                </a:lnTo>
                <a:lnTo>
                  <a:pt x="110" y="162"/>
                </a:lnTo>
                <a:lnTo>
                  <a:pt x="99" y="174"/>
                </a:lnTo>
                <a:lnTo>
                  <a:pt x="88" y="181"/>
                </a:lnTo>
                <a:lnTo>
                  <a:pt x="74" y="184"/>
                </a:lnTo>
                <a:lnTo>
                  <a:pt x="55" y="184"/>
                </a:lnTo>
                <a:lnTo>
                  <a:pt x="40" y="181"/>
                </a:lnTo>
                <a:lnTo>
                  <a:pt x="29" y="171"/>
                </a:lnTo>
                <a:lnTo>
                  <a:pt x="18" y="162"/>
                </a:lnTo>
                <a:lnTo>
                  <a:pt x="10" y="151"/>
                </a:lnTo>
                <a:lnTo>
                  <a:pt x="4" y="137"/>
                </a:lnTo>
                <a:lnTo>
                  <a:pt x="1" y="123"/>
                </a:lnTo>
                <a:lnTo>
                  <a:pt x="0" y="108"/>
                </a:lnTo>
                <a:lnTo>
                  <a:pt x="1" y="92"/>
                </a:lnTo>
                <a:lnTo>
                  <a:pt x="4" y="76"/>
                </a:lnTo>
                <a:lnTo>
                  <a:pt x="9" y="56"/>
                </a:lnTo>
                <a:lnTo>
                  <a:pt x="15" y="38"/>
                </a:lnTo>
                <a:lnTo>
                  <a:pt x="19" y="27"/>
                </a:lnTo>
                <a:lnTo>
                  <a:pt x="26" y="15"/>
                </a:lnTo>
                <a:close/>
              </a:path>
            </a:pathLst>
          </a:custGeom>
          <a:solidFill>
            <a:srgbClr val="FF5F00"/>
          </a:solidFill>
          <a:ln w="6350">
            <a:solidFill>
              <a:srgbClr val="000000"/>
            </a:solidFill>
            <a:round/>
            <a:headEnd/>
            <a:tailEnd/>
          </a:ln>
        </p:spPr>
        <p:txBody>
          <a:bodyPr/>
          <a:lstStyle/>
          <a:p>
            <a:endParaRPr lang="en-US"/>
          </a:p>
        </p:txBody>
      </p:sp>
      <p:sp>
        <p:nvSpPr>
          <p:cNvPr id="50186" name="Freeform 9"/>
          <p:cNvSpPr>
            <a:spLocks/>
          </p:cNvSpPr>
          <p:nvPr/>
        </p:nvSpPr>
        <p:spPr bwMode="auto">
          <a:xfrm>
            <a:off x="1824038" y="4160838"/>
            <a:ext cx="1651000" cy="1154112"/>
          </a:xfrm>
          <a:custGeom>
            <a:avLst/>
            <a:gdLst>
              <a:gd name="T0" fmla="*/ 2147483647 w 1050"/>
              <a:gd name="T1" fmla="*/ 2147483647 h 709"/>
              <a:gd name="T2" fmla="*/ 2147483647 w 1050"/>
              <a:gd name="T3" fmla="*/ 2147483647 h 709"/>
              <a:gd name="T4" fmla="*/ 2147483647 w 1050"/>
              <a:gd name="T5" fmla="*/ 2147483647 h 709"/>
              <a:gd name="T6" fmla="*/ 2147483647 w 1050"/>
              <a:gd name="T7" fmla="*/ 2147483647 h 709"/>
              <a:gd name="T8" fmla="*/ 2147483647 w 1050"/>
              <a:gd name="T9" fmla="*/ 2147483647 h 709"/>
              <a:gd name="T10" fmla="*/ 2147483647 w 1050"/>
              <a:gd name="T11" fmla="*/ 2147483647 h 709"/>
              <a:gd name="T12" fmla="*/ 2147483647 w 1050"/>
              <a:gd name="T13" fmla="*/ 2147483647 h 709"/>
              <a:gd name="T14" fmla="*/ 2147483647 w 1050"/>
              <a:gd name="T15" fmla="*/ 2147483647 h 709"/>
              <a:gd name="T16" fmla="*/ 2147483647 w 1050"/>
              <a:gd name="T17" fmla="*/ 2147483647 h 709"/>
              <a:gd name="T18" fmla="*/ 2147483647 w 1050"/>
              <a:gd name="T19" fmla="*/ 2147483647 h 709"/>
              <a:gd name="T20" fmla="*/ 2147483647 w 1050"/>
              <a:gd name="T21" fmla="*/ 2147483647 h 709"/>
              <a:gd name="T22" fmla="*/ 2147483647 w 1050"/>
              <a:gd name="T23" fmla="*/ 2147483647 h 709"/>
              <a:gd name="T24" fmla="*/ 2147483647 w 1050"/>
              <a:gd name="T25" fmla="*/ 2147483647 h 709"/>
              <a:gd name="T26" fmla="*/ 2147483647 w 1050"/>
              <a:gd name="T27" fmla="*/ 2147483647 h 709"/>
              <a:gd name="T28" fmla="*/ 2147483647 w 1050"/>
              <a:gd name="T29" fmla="*/ 2147483647 h 709"/>
              <a:gd name="T30" fmla="*/ 2147483647 w 1050"/>
              <a:gd name="T31" fmla="*/ 2147483647 h 709"/>
              <a:gd name="T32" fmla="*/ 2147483647 w 1050"/>
              <a:gd name="T33" fmla="*/ 2147483647 h 709"/>
              <a:gd name="T34" fmla="*/ 2147483647 w 1050"/>
              <a:gd name="T35" fmla="*/ 2147483647 h 709"/>
              <a:gd name="T36" fmla="*/ 2147483647 w 1050"/>
              <a:gd name="T37" fmla="*/ 2147483647 h 709"/>
              <a:gd name="T38" fmla="*/ 2147483647 w 1050"/>
              <a:gd name="T39" fmla="*/ 2147483647 h 709"/>
              <a:gd name="T40" fmla="*/ 2147483647 w 1050"/>
              <a:gd name="T41" fmla="*/ 2147483647 h 709"/>
              <a:gd name="T42" fmla="*/ 2147483647 w 1050"/>
              <a:gd name="T43" fmla="*/ 2147483647 h 709"/>
              <a:gd name="T44" fmla="*/ 2147483647 w 1050"/>
              <a:gd name="T45" fmla="*/ 2147483647 h 709"/>
              <a:gd name="T46" fmla="*/ 2147483647 w 1050"/>
              <a:gd name="T47" fmla="*/ 2147483647 h 709"/>
              <a:gd name="T48" fmla="*/ 2147483647 w 1050"/>
              <a:gd name="T49" fmla="*/ 2147483647 h 709"/>
              <a:gd name="T50" fmla="*/ 2147483647 w 1050"/>
              <a:gd name="T51" fmla="*/ 2147483647 h 709"/>
              <a:gd name="T52" fmla="*/ 2147483647 w 1050"/>
              <a:gd name="T53" fmla="*/ 2147483647 h 709"/>
              <a:gd name="T54" fmla="*/ 2147483647 w 1050"/>
              <a:gd name="T55" fmla="*/ 2147483647 h 709"/>
              <a:gd name="T56" fmla="*/ 2147483647 w 1050"/>
              <a:gd name="T57" fmla="*/ 2147483647 h 709"/>
              <a:gd name="T58" fmla="*/ 2147483647 w 1050"/>
              <a:gd name="T59" fmla="*/ 2147483647 h 709"/>
              <a:gd name="T60" fmla="*/ 2147483647 w 1050"/>
              <a:gd name="T61" fmla="*/ 2147483647 h 709"/>
              <a:gd name="T62" fmla="*/ 2147483647 w 1050"/>
              <a:gd name="T63" fmla="*/ 2147483647 h 709"/>
              <a:gd name="T64" fmla="*/ 2147483647 w 1050"/>
              <a:gd name="T65" fmla="*/ 2147483647 h 709"/>
              <a:gd name="T66" fmla="*/ 2147483647 w 1050"/>
              <a:gd name="T67" fmla="*/ 2147483647 h 709"/>
              <a:gd name="T68" fmla="*/ 2147483647 w 1050"/>
              <a:gd name="T69" fmla="*/ 2147483647 h 709"/>
              <a:gd name="T70" fmla="*/ 2147483647 w 1050"/>
              <a:gd name="T71" fmla="*/ 2147483647 h 709"/>
              <a:gd name="T72" fmla="*/ 2147483647 w 1050"/>
              <a:gd name="T73" fmla="*/ 2147483647 h 709"/>
              <a:gd name="T74" fmla="*/ 2147483647 w 1050"/>
              <a:gd name="T75" fmla="*/ 2147483647 h 709"/>
              <a:gd name="T76" fmla="*/ 2147483647 w 1050"/>
              <a:gd name="T77" fmla="*/ 2147483647 h 709"/>
              <a:gd name="T78" fmla="*/ 2147483647 w 1050"/>
              <a:gd name="T79" fmla="*/ 2147483647 h 709"/>
              <a:gd name="T80" fmla="*/ 2147483647 w 1050"/>
              <a:gd name="T81" fmla="*/ 2147483647 h 709"/>
              <a:gd name="T82" fmla="*/ 2147483647 w 1050"/>
              <a:gd name="T83" fmla="*/ 2147483647 h 709"/>
              <a:gd name="T84" fmla="*/ 2147483647 w 1050"/>
              <a:gd name="T85" fmla="*/ 2147483647 h 709"/>
              <a:gd name="T86" fmla="*/ 2147483647 w 1050"/>
              <a:gd name="T87" fmla="*/ 0 h 709"/>
              <a:gd name="T88" fmla="*/ 2147483647 w 1050"/>
              <a:gd name="T89" fmla="*/ 2147483647 h 709"/>
              <a:gd name="T90" fmla="*/ 2147483647 w 1050"/>
              <a:gd name="T91" fmla="*/ 2147483647 h 709"/>
              <a:gd name="T92" fmla="*/ 2147483647 w 1050"/>
              <a:gd name="T93" fmla="*/ 2147483647 h 709"/>
              <a:gd name="T94" fmla="*/ 2147483647 w 1050"/>
              <a:gd name="T95" fmla="*/ 2147483647 h 709"/>
              <a:gd name="T96" fmla="*/ 2147483647 w 1050"/>
              <a:gd name="T97" fmla="*/ 2147483647 h 709"/>
              <a:gd name="T98" fmla="*/ 2147483647 w 1050"/>
              <a:gd name="T99" fmla="*/ 2147483647 h 709"/>
              <a:gd name="T100" fmla="*/ 2147483647 w 1050"/>
              <a:gd name="T101" fmla="*/ 2147483647 h 709"/>
              <a:gd name="T102" fmla="*/ 2147483647 w 1050"/>
              <a:gd name="T103" fmla="*/ 2147483647 h 709"/>
              <a:gd name="T104" fmla="*/ 2147483647 w 1050"/>
              <a:gd name="T105" fmla="*/ 2147483647 h 709"/>
              <a:gd name="T106" fmla="*/ 2147483647 w 1050"/>
              <a:gd name="T107" fmla="*/ 2147483647 h 709"/>
              <a:gd name="T108" fmla="*/ 2147483647 w 1050"/>
              <a:gd name="T109" fmla="*/ 2147483647 h 709"/>
              <a:gd name="T110" fmla="*/ 2147483647 w 1050"/>
              <a:gd name="T111" fmla="*/ 2147483647 h 709"/>
              <a:gd name="T112" fmla="*/ 2147483647 w 1050"/>
              <a:gd name="T113" fmla="*/ 2147483647 h 709"/>
              <a:gd name="T114" fmla="*/ 2147483647 w 1050"/>
              <a:gd name="T115" fmla="*/ 2147483647 h 709"/>
              <a:gd name="T116" fmla="*/ 2147483647 w 1050"/>
              <a:gd name="T117" fmla="*/ 2147483647 h 709"/>
              <a:gd name="T118" fmla="*/ 2147483647 w 1050"/>
              <a:gd name="T119" fmla="*/ 2147483647 h 709"/>
              <a:gd name="T120" fmla="*/ 2147483647 w 1050"/>
              <a:gd name="T121" fmla="*/ 2147483647 h 70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50"/>
              <a:gd name="T184" fmla="*/ 0 h 709"/>
              <a:gd name="T185" fmla="*/ 1050 w 1050"/>
              <a:gd name="T186" fmla="*/ 709 h 70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50" h="709">
                <a:moveTo>
                  <a:pt x="123" y="51"/>
                </a:moveTo>
                <a:lnTo>
                  <a:pt x="0" y="579"/>
                </a:lnTo>
                <a:lnTo>
                  <a:pt x="15" y="578"/>
                </a:lnTo>
                <a:lnTo>
                  <a:pt x="33" y="576"/>
                </a:lnTo>
                <a:lnTo>
                  <a:pt x="65" y="570"/>
                </a:lnTo>
                <a:lnTo>
                  <a:pt x="88" y="565"/>
                </a:lnTo>
                <a:lnTo>
                  <a:pt x="118" y="559"/>
                </a:lnTo>
                <a:lnTo>
                  <a:pt x="151" y="551"/>
                </a:lnTo>
                <a:lnTo>
                  <a:pt x="182" y="541"/>
                </a:lnTo>
                <a:lnTo>
                  <a:pt x="210" y="531"/>
                </a:lnTo>
                <a:lnTo>
                  <a:pt x="243" y="520"/>
                </a:lnTo>
                <a:lnTo>
                  <a:pt x="265" y="515"/>
                </a:lnTo>
                <a:lnTo>
                  <a:pt x="283" y="512"/>
                </a:lnTo>
                <a:lnTo>
                  <a:pt x="300" y="511"/>
                </a:lnTo>
                <a:lnTo>
                  <a:pt x="315" y="511"/>
                </a:lnTo>
                <a:lnTo>
                  <a:pt x="338" y="514"/>
                </a:lnTo>
                <a:lnTo>
                  <a:pt x="353" y="517"/>
                </a:lnTo>
                <a:lnTo>
                  <a:pt x="369" y="522"/>
                </a:lnTo>
                <a:lnTo>
                  <a:pt x="381" y="528"/>
                </a:lnTo>
                <a:lnTo>
                  <a:pt x="389" y="535"/>
                </a:lnTo>
                <a:lnTo>
                  <a:pt x="395" y="546"/>
                </a:lnTo>
                <a:lnTo>
                  <a:pt x="397" y="555"/>
                </a:lnTo>
                <a:lnTo>
                  <a:pt x="396" y="566"/>
                </a:lnTo>
                <a:lnTo>
                  <a:pt x="392" y="577"/>
                </a:lnTo>
                <a:lnTo>
                  <a:pt x="382" y="592"/>
                </a:lnTo>
                <a:lnTo>
                  <a:pt x="371" y="608"/>
                </a:lnTo>
                <a:lnTo>
                  <a:pt x="365" y="623"/>
                </a:lnTo>
                <a:lnTo>
                  <a:pt x="362" y="635"/>
                </a:lnTo>
                <a:lnTo>
                  <a:pt x="361" y="647"/>
                </a:lnTo>
                <a:lnTo>
                  <a:pt x="362" y="656"/>
                </a:lnTo>
                <a:lnTo>
                  <a:pt x="367" y="668"/>
                </a:lnTo>
                <a:lnTo>
                  <a:pt x="377" y="681"/>
                </a:lnTo>
                <a:lnTo>
                  <a:pt x="389" y="691"/>
                </a:lnTo>
                <a:lnTo>
                  <a:pt x="401" y="698"/>
                </a:lnTo>
                <a:lnTo>
                  <a:pt x="417" y="703"/>
                </a:lnTo>
                <a:lnTo>
                  <a:pt x="434" y="707"/>
                </a:lnTo>
                <a:lnTo>
                  <a:pt x="447" y="709"/>
                </a:lnTo>
                <a:lnTo>
                  <a:pt x="462" y="707"/>
                </a:lnTo>
                <a:lnTo>
                  <a:pt x="477" y="704"/>
                </a:lnTo>
                <a:lnTo>
                  <a:pt x="491" y="699"/>
                </a:lnTo>
                <a:lnTo>
                  <a:pt x="507" y="692"/>
                </a:lnTo>
                <a:lnTo>
                  <a:pt x="523" y="683"/>
                </a:lnTo>
                <a:lnTo>
                  <a:pt x="537" y="674"/>
                </a:lnTo>
                <a:lnTo>
                  <a:pt x="548" y="664"/>
                </a:lnTo>
                <a:lnTo>
                  <a:pt x="557" y="653"/>
                </a:lnTo>
                <a:lnTo>
                  <a:pt x="564" y="640"/>
                </a:lnTo>
                <a:lnTo>
                  <a:pt x="568" y="625"/>
                </a:lnTo>
                <a:lnTo>
                  <a:pt x="570" y="608"/>
                </a:lnTo>
                <a:lnTo>
                  <a:pt x="576" y="595"/>
                </a:lnTo>
                <a:lnTo>
                  <a:pt x="580" y="588"/>
                </a:lnTo>
                <a:lnTo>
                  <a:pt x="589" y="581"/>
                </a:lnTo>
                <a:lnTo>
                  <a:pt x="604" y="574"/>
                </a:lnTo>
                <a:lnTo>
                  <a:pt x="625" y="567"/>
                </a:lnTo>
                <a:lnTo>
                  <a:pt x="646" y="561"/>
                </a:lnTo>
                <a:lnTo>
                  <a:pt x="666" y="555"/>
                </a:lnTo>
                <a:lnTo>
                  <a:pt x="686" y="550"/>
                </a:lnTo>
                <a:lnTo>
                  <a:pt x="716" y="544"/>
                </a:lnTo>
                <a:lnTo>
                  <a:pt x="757" y="537"/>
                </a:lnTo>
                <a:lnTo>
                  <a:pt x="803" y="533"/>
                </a:lnTo>
                <a:lnTo>
                  <a:pt x="854" y="533"/>
                </a:lnTo>
                <a:lnTo>
                  <a:pt x="903" y="533"/>
                </a:lnTo>
                <a:lnTo>
                  <a:pt x="948" y="538"/>
                </a:lnTo>
                <a:lnTo>
                  <a:pt x="954" y="529"/>
                </a:lnTo>
                <a:lnTo>
                  <a:pt x="960" y="519"/>
                </a:lnTo>
                <a:lnTo>
                  <a:pt x="969" y="510"/>
                </a:lnTo>
                <a:lnTo>
                  <a:pt x="980" y="498"/>
                </a:lnTo>
                <a:lnTo>
                  <a:pt x="988" y="490"/>
                </a:lnTo>
                <a:lnTo>
                  <a:pt x="1000" y="477"/>
                </a:lnTo>
                <a:lnTo>
                  <a:pt x="1011" y="465"/>
                </a:lnTo>
                <a:lnTo>
                  <a:pt x="1020" y="456"/>
                </a:lnTo>
                <a:lnTo>
                  <a:pt x="1029" y="445"/>
                </a:lnTo>
                <a:lnTo>
                  <a:pt x="1037" y="431"/>
                </a:lnTo>
                <a:lnTo>
                  <a:pt x="1040" y="421"/>
                </a:lnTo>
                <a:lnTo>
                  <a:pt x="1045" y="406"/>
                </a:lnTo>
                <a:lnTo>
                  <a:pt x="1049" y="394"/>
                </a:lnTo>
                <a:lnTo>
                  <a:pt x="1050" y="377"/>
                </a:lnTo>
                <a:lnTo>
                  <a:pt x="1046" y="364"/>
                </a:lnTo>
                <a:lnTo>
                  <a:pt x="1039" y="351"/>
                </a:lnTo>
                <a:lnTo>
                  <a:pt x="1032" y="342"/>
                </a:lnTo>
                <a:lnTo>
                  <a:pt x="1022" y="337"/>
                </a:lnTo>
                <a:lnTo>
                  <a:pt x="1012" y="333"/>
                </a:lnTo>
                <a:lnTo>
                  <a:pt x="1000" y="333"/>
                </a:lnTo>
                <a:lnTo>
                  <a:pt x="989" y="333"/>
                </a:lnTo>
                <a:lnTo>
                  <a:pt x="976" y="341"/>
                </a:lnTo>
                <a:lnTo>
                  <a:pt x="966" y="353"/>
                </a:lnTo>
                <a:lnTo>
                  <a:pt x="955" y="366"/>
                </a:lnTo>
                <a:lnTo>
                  <a:pt x="944" y="382"/>
                </a:lnTo>
                <a:lnTo>
                  <a:pt x="932" y="396"/>
                </a:lnTo>
                <a:lnTo>
                  <a:pt x="919" y="406"/>
                </a:lnTo>
                <a:lnTo>
                  <a:pt x="904" y="413"/>
                </a:lnTo>
                <a:lnTo>
                  <a:pt x="887" y="418"/>
                </a:lnTo>
                <a:lnTo>
                  <a:pt x="875" y="418"/>
                </a:lnTo>
                <a:lnTo>
                  <a:pt x="862" y="415"/>
                </a:lnTo>
                <a:lnTo>
                  <a:pt x="852" y="412"/>
                </a:lnTo>
                <a:lnTo>
                  <a:pt x="841" y="408"/>
                </a:lnTo>
                <a:lnTo>
                  <a:pt x="830" y="399"/>
                </a:lnTo>
                <a:lnTo>
                  <a:pt x="823" y="391"/>
                </a:lnTo>
                <a:lnTo>
                  <a:pt x="817" y="380"/>
                </a:lnTo>
                <a:lnTo>
                  <a:pt x="814" y="370"/>
                </a:lnTo>
                <a:lnTo>
                  <a:pt x="810" y="354"/>
                </a:lnTo>
                <a:lnTo>
                  <a:pt x="809" y="339"/>
                </a:lnTo>
                <a:lnTo>
                  <a:pt x="812" y="328"/>
                </a:lnTo>
                <a:lnTo>
                  <a:pt x="819" y="316"/>
                </a:lnTo>
                <a:lnTo>
                  <a:pt x="825" y="306"/>
                </a:lnTo>
                <a:lnTo>
                  <a:pt x="836" y="293"/>
                </a:lnTo>
                <a:lnTo>
                  <a:pt x="852" y="285"/>
                </a:lnTo>
                <a:lnTo>
                  <a:pt x="863" y="279"/>
                </a:lnTo>
                <a:lnTo>
                  <a:pt x="882" y="269"/>
                </a:lnTo>
                <a:lnTo>
                  <a:pt x="901" y="258"/>
                </a:lnTo>
                <a:lnTo>
                  <a:pt x="912" y="249"/>
                </a:lnTo>
                <a:lnTo>
                  <a:pt x="922" y="241"/>
                </a:lnTo>
                <a:lnTo>
                  <a:pt x="934" y="226"/>
                </a:lnTo>
                <a:lnTo>
                  <a:pt x="938" y="209"/>
                </a:lnTo>
                <a:lnTo>
                  <a:pt x="940" y="193"/>
                </a:lnTo>
                <a:lnTo>
                  <a:pt x="941" y="179"/>
                </a:lnTo>
                <a:lnTo>
                  <a:pt x="937" y="160"/>
                </a:lnTo>
                <a:lnTo>
                  <a:pt x="932" y="146"/>
                </a:lnTo>
                <a:lnTo>
                  <a:pt x="925" y="129"/>
                </a:lnTo>
                <a:lnTo>
                  <a:pt x="917" y="114"/>
                </a:lnTo>
                <a:lnTo>
                  <a:pt x="909" y="94"/>
                </a:lnTo>
                <a:lnTo>
                  <a:pt x="902" y="78"/>
                </a:lnTo>
                <a:lnTo>
                  <a:pt x="900" y="63"/>
                </a:lnTo>
                <a:lnTo>
                  <a:pt x="899" y="47"/>
                </a:lnTo>
                <a:lnTo>
                  <a:pt x="901" y="32"/>
                </a:lnTo>
                <a:lnTo>
                  <a:pt x="901" y="15"/>
                </a:lnTo>
                <a:lnTo>
                  <a:pt x="872" y="13"/>
                </a:lnTo>
                <a:lnTo>
                  <a:pt x="833" y="13"/>
                </a:lnTo>
                <a:lnTo>
                  <a:pt x="797" y="10"/>
                </a:lnTo>
                <a:lnTo>
                  <a:pt x="770" y="8"/>
                </a:lnTo>
                <a:lnTo>
                  <a:pt x="741" y="5"/>
                </a:lnTo>
                <a:lnTo>
                  <a:pt x="707" y="2"/>
                </a:lnTo>
                <a:lnTo>
                  <a:pt x="680" y="0"/>
                </a:lnTo>
                <a:lnTo>
                  <a:pt x="661" y="1"/>
                </a:lnTo>
                <a:lnTo>
                  <a:pt x="642" y="4"/>
                </a:lnTo>
                <a:lnTo>
                  <a:pt x="631" y="8"/>
                </a:lnTo>
                <a:lnTo>
                  <a:pt x="622" y="14"/>
                </a:lnTo>
                <a:lnTo>
                  <a:pt x="615" y="23"/>
                </a:lnTo>
                <a:lnTo>
                  <a:pt x="612" y="32"/>
                </a:lnTo>
                <a:lnTo>
                  <a:pt x="614" y="41"/>
                </a:lnTo>
                <a:lnTo>
                  <a:pt x="618" y="51"/>
                </a:lnTo>
                <a:lnTo>
                  <a:pt x="625" y="64"/>
                </a:lnTo>
                <a:lnTo>
                  <a:pt x="631" y="75"/>
                </a:lnTo>
                <a:lnTo>
                  <a:pt x="634" y="87"/>
                </a:lnTo>
                <a:lnTo>
                  <a:pt x="634" y="100"/>
                </a:lnTo>
                <a:lnTo>
                  <a:pt x="631" y="112"/>
                </a:lnTo>
                <a:lnTo>
                  <a:pt x="624" y="123"/>
                </a:lnTo>
                <a:lnTo>
                  <a:pt x="616" y="133"/>
                </a:lnTo>
                <a:lnTo>
                  <a:pt x="604" y="143"/>
                </a:lnTo>
                <a:lnTo>
                  <a:pt x="591" y="151"/>
                </a:lnTo>
                <a:lnTo>
                  <a:pt x="577" y="157"/>
                </a:lnTo>
                <a:lnTo>
                  <a:pt x="561" y="161"/>
                </a:lnTo>
                <a:lnTo>
                  <a:pt x="547" y="164"/>
                </a:lnTo>
                <a:lnTo>
                  <a:pt x="531" y="166"/>
                </a:lnTo>
                <a:lnTo>
                  <a:pt x="517" y="168"/>
                </a:lnTo>
                <a:lnTo>
                  <a:pt x="504" y="168"/>
                </a:lnTo>
                <a:lnTo>
                  <a:pt x="490" y="166"/>
                </a:lnTo>
                <a:lnTo>
                  <a:pt x="478" y="164"/>
                </a:lnTo>
                <a:lnTo>
                  <a:pt x="467" y="161"/>
                </a:lnTo>
                <a:lnTo>
                  <a:pt x="458" y="158"/>
                </a:lnTo>
                <a:lnTo>
                  <a:pt x="447" y="152"/>
                </a:lnTo>
                <a:lnTo>
                  <a:pt x="439" y="146"/>
                </a:lnTo>
                <a:lnTo>
                  <a:pt x="432" y="136"/>
                </a:lnTo>
                <a:lnTo>
                  <a:pt x="423" y="126"/>
                </a:lnTo>
                <a:lnTo>
                  <a:pt x="416" y="116"/>
                </a:lnTo>
                <a:lnTo>
                  <a:pt x="408" y="107"/>
                </a:lnTo>
                <a:lnTo>
                  <a:pt x="400" y="94"/>
                </a:lnTo>
                <a:lnTo>
                  <a:pt x="392" y="83"/>
                </a:lnTo>
                <a:lnTo>
                  <a:pt x="382" y="72"/>
                </a:lnTo>
                <a:lnTo>
                  <a:pt x="370" y="61"/>
                </a:lnTo>
                <a:lnTo>
                  <a:pt x="359" y="52"/>
                </a:lnTo>
                <a:lnTo>
                  <a:pt x="347" y="45"/>
                </a:lnTo>
                <a:lnTo>
                  <a:pt x="333" y="40"/>
                </a:lnTo>
                <a:lnTo>
                  <a:pt x="319" y="36"/>
                </a:lnTo>
                <a:lnTo>
                  <a:pt x="301" y="33"/>
                </a:lnTo>
                <a:lnTo>
                  <a:pt x="280" y="32"/>
                </a:lnTo>
                <a:lnTo>
                  <a:pt x="263" y="31"/>
                </a:lnTo>
                <a:lnTo>
                  <a:pt x="246" y="31"/>
                </a:lnTo>
                <a:lnTo>
                  <a:pt x="227" y="32"/>
                </a:lnTo>
                <a:lnTo>
                  <a:pt x="209" y="35"/>
                </a:lnTo>
                <a:lnTo>
                  <a:pt x="191" y="38"/>
                </a:lnTo>
                <a:lnTo>
                  <a:pt x="170" y="42"/>
                </a:lnTo>
                <a:lnTo>
                  <a:pt x="150" y="46"/>
                </a:lnTo>
                <a:lnTo>
                  <a:pt x="123" y="51"/>
                </a:lnTo>
                <a:close/>
              </a:path>
            </a:pathLst>
          </a:custGeom>
          <a:solidFill>
            <a:srgbClr val="FF00FF"/>
          </a:solidFill>
          <a:ln w="6350">
            <a:solidFill>
              <a:srgbClr val="000000"/>
            </a:solidFill>
            <a:round/>
            <a:headEnd/>
            <a:tailEnd/>
          </a:ln>
        </p:spPr>
        <p:txBody>
          <a:bodyPr/>
          <a:lstStyle/>
          <a:p>
            <a:endParaRPr lang="en-US"/>
          </a:p>
        </p:txBody>
      </p:sp>
      <p:sp>
        <p:nvSpPr>
          <p:cNvPr id="50187" name="Freeform 10"/>
          <p:cNvSpPr>
            <a:spLocks/>
          </p:cNvSpPr>
          <p:nvPr/>
        </p:nvSpPr>
        <p:spPr bwMode="auto">
          <a:xfrm>
            <a:off x="3630613" y="5649913"/>
            <a:ext cx="1589087" cy="1038225"/>
          </a:xfrm>
          <a:custGeom>
            <a:avLst/>
            <a:gdLst>
              <a:gd name="T0" fmla="*/ 2147483647 w 1009"/>
              <a:gd name="T1" fmla="*/ 2147483647 h 635"/>
              <a:gd name="T2" fmla="*/ 2147483647 w 1009"/>
              <a:gd name="T3" fmla="*/ 2147483647 h 635"/>
              <a:gd name="T4" fmla="*/ 2147483647 w 1009"/>
              <a:gd name="T5" fmla="*/ 2147483647 h 635"/>
              <a:gd name="T6" fmla="*/ 2147483647 w 1009"/>
              <a:gd name="T7" fmla="*/ 2147483647 h 635"/>
              <a:gd name="T8" fmla="*/ 2147483647 w 1009"/>
              <a:gd name="T9" fmla="*/ 2147483647 h 635"/>
              <a:gd name="T10" fmla="*/ 2147483647 w 1009"/>
              <a:gd name="T11" fmla="*/ 2147483647 h 635"/>
              <a:gd name="T12" fmla="*/ 2147483647 w 1009"/>
              <a:gd name="T13" fmla="*/ 2147483647 h 635"/>
              <a:gd name="T14" fmla="*/ 2147483647 w 1009"/>
              <a:gd name="T15" fmla="*/ 2147483647 h 635"/>
              <a:gd name="T16" fmla="*/ 2147483647 w 1009"/>
              <a:gd name="T17" fmla="*/ 2147483647 h 635"/>
              <a:gd name="T18" fmla="*/ 2147483647 w 1009"/>
              <a:gd name="T19" fmla="*/ 2147483647 h 635"/>
              <a:gd name="T20" fmla="*/ 2147483647 w 1009"/>
              <a:gd name="T21" fmla="*/ 2147483647 h 635"/>
              <a:gd name="T22" fmla="*/ 2147483647 w 1009"/>
              <a:gd name="T23" fmla="*/ 2147483647 h 635"/>
              <a:gd name="T24" fmla="*/ 2147483647 w 1009"/>
              <a:gd name="T25" fmla="*/ 2147483647 h 635"/>
              <a:gd name="T26" fmla="*/ 2147483647 w 1009"/>
              <a:gd name="T27" fmla="*/ 2147483647 h 635"/>
              <a:gd name="T28" fmla="*/ 2147483647 w 1009"/>
              <a:gd name="T29" fmla="*/ 2147483647 h 635"/>
              <a:gd name="T30" fmla="*/ 2147483647 w 1009"/>
              <a:gd name="T31" fmla="*/ 2147483647 h 635"/>
              <a:gd name="T32" fmla="*/ 2147483647 w 1009"/>
              <a:gd name="T33" fmla="*/ 2147483647 h 635"/>
              <a:gd name="T34" fmla="*/ 2147483647 w 1009"/>
              <a:gd name="T35" fmla="*/ 2147483647 h 635"/>
              <a:gd name="T36" fmla="*/ 2147483647 w 1009"/>
              <a:gd name="T37" fmla="*/ 2147483647 h 635"/>
              <a:gd name="T38" fmla="*/ 2147483647 w 1009"/>
              <a:gd name="T39" fmla="*/ 2147483647 h 635"/>
              <a:gd name="T40" fmla="*/ 2147483647 w 1009"/>
              <a:gd name="T41" fmla="*/ 2147483647 h 635"/>
              <a:gd name="T42" fmla="*/ 2147483647 w 1009"/>
              <a:gd name="T43" fmla="*/ 2147483647 h 635"/>
              <a:gd name="T44" fmla="*/ 2147483647 w 1009"/>
              <a:gd name="T45" fmla="*/ 2147483647 h 635"/>
              <a:gd name="T46" fmla="*/ 2147483647 w 1009"/>
              <a:gd name="T47" fmla="*/ 2147483647 h 635"/>
              <a:gd name="T48" fmla="*/ 2147483647 w 1009"/>
              <a:gd name="T49" fmla="*/ 2147483647 h 635"/>
              <a:gd name="T50" fmla="*/ 2147483647 w 1009"/>
              <a:gd name="T51" fmla="*/ 2147483647 h 635"/>
              <a:gd name="T52" fmla="*/ 2147483647 w 1009"/>
              <a:gd name="T53" fmla="*/ 2147483647 h 635"/>
              <a:gd name="T54" fmla="*/ 2147483647 w 1009"/>
              <a:gd name="T55" fmla="*/ 2147483647 h 635"/>
              <a:gd name="T56" fmla="*/ 2147483647 w 1009"/>
              <a:gd name="T57" fmla="*/ 2147483647 h 635"/>
              <a:gd name="T58" fmla="*/ 2147483647 w 1009"/>
              <a:gd name="T59" fmla="*/ 2147483647 h 635"/>
              <a:gd name="T60" fmla="*/ 2147483647 w 1009"/>
              <a:gd name="T61" fmla="*/ 2147483647 h 635"/>
              <a:gd name="T62" fmla="*/ 2147483647 w 1009"/>
              <a:gd name="T63" fmla="*/ 2147483647 h 635"/>
              <a:gd name="T64" fmla="*/ 2147483647 w 1009"/>
              <a:gd name="T65" fmla="*/ 2147483647 h 635"/>
              <a:gd name="T66" fmla="*/ 2147483647 w 1009"/>
              <a:gd name="T67" fmla="*/ 2147483647 h 635"/>
              <a:gd name="T68" fmla="*/ 2147483647 w 1009"/>
              <a:gd name="T69" fmla="*/ 2147483647 h 635"/>
              <a:gd name="T70" fmla="*/ 2147483647 w 1009"/>
              <a:gd name="T71" fmla="*/ 2147483647 h 635"/>
              <a:gd name="T72" fmla="*/ 2147483647 w 1009"/>
              <a:gd name="T73" fmla="*/ 2147483647 h 635"/>
              <a:gd name="T74" fmla="*/ 2147483647 w 1009"/>
              <a:gd name="T75" fmla="*/ 2147483647 h 635"/>
              <a:gd name="T76" fmla="*/ 2147483647 w 1009"/>
              <a:gd name="T77" fmla="*/ 2147483647 h 635"/>
              <a:gd name="T78" fmla="*/ 2147483647 w 1009"/>
              <a:gd name="T79" fmla="*/ 2147483647 h 635"/>
              <a:gd name="T80" fmla="*/ 2147483647 w 1009"/>
              <a:gd name="T81" fmla="*/ 2147483647 h 635"/>
              <a:gd name="T82" fmla="*/ 2147483647 w 1009"/>
              <a:gd name="T83" fmla="*/ 2147483647 h 635"/>
              <a:gd name="T84" fmla="*/ 2147483647 w 1009"/>
              <a:gd name="T85" fmla="*/ 2147483647 h 635"/>
              <a:gd name="T86" fmla="*/ 2147483647 w 1009"/>
              <a:gd name="T87" fmla="*/ 2147483647 h 635"/>
              <a:gd name="T88" fmla="*/ 2147483647 w 1009"/>
              <a:gd name="T89" fmla="*/ 2147483647 h 635"/>
              <a:gd name="T90" fmla="*/ 2147483647 w 1009"/>
              <a:gd name="T91" fmla="*/ 2147483647 h 635"/>
              <a:gd name="T92" fmla="*/ 2147483647 w 1009"/>
              <a:gd name="T93" fmla="*/ 2147483647 h 635"/>
              <a:gd name="T94" fmla="*/ 2147483647 w 1009"/>
              <a:gd name="T95" fmla="*/ 2147483647 h 6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09"/>
              <a:gd name="T145" fmla="*/ 0 h 635"/>
              <a:gd name="T146" fmla="*/ 1009 w 1009"/>
              <a:gd name="T147" fmla="*/ 635 h 63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09" h="635">
                <a:moveTo>
                  <a:pt x="937" y="134"/>
                </a:moveTo>
                <a:lnTo>
                  <a:pt x="929" y="130"/>
                </a:lnTo>
                <a:lnTo>
                  <a:pt x="913" y="126"/>
                </a:lnTo>
                <a:lnTo>
                  <a:pt x="897" y="124"/>
                </a:lnTo>
                <a:lnTo>
                  <a:pt x="881" y="126"/>
                </a:lnTo>
                <a:lnTo>
                  <a:pt x="861" y="129"/>
                </a:lnTo>
                <a:lnTo>
                  <a:pt x="845" y="131"/>
                </a:lnTo>
                <a:lnTo>
                  <a:pt x="826" y="136"/>
                </a:lnTo>
                <a:lnTo>
                  <a:pt x="808" y="141"/>
                </a:lnTo>
                <a:lnTo>
                  <a:pt x="786" y="149"/>
                </a:lnTo>
                <a:lnTo>
                  <a:pt x="765" y="156"/>
                </a:lnTo>
                <a:lnTo>
                  <a:pt x="746" y="165"/>
                </a:lnTo>
                <a:lnTo>
                  <a:pt x="726" y="173"/>
                </a:lnTo>
                <a:lnTo>
                  <a:pt x="702" y="182"/>
                </a:lnTo>
                <a:lnTo>
                  <a:pt x="680" y="190"/>
                </a:lnTo>
                <a:lnTo>
                  <a:pt x="654" y="198"/>
                </a:lnTo>
                <a:lnTo>
                  <a:pt x="629" y="205"/>
                </a:lnTo>
                <a:lnTo>
                  <a:pt x="612" y="209"/>
                </a:lnTo>
                <a:lnTo>
                  <a:pt x="595" y="211"/>
                </a:lnTo>
                <a:lnTo>
                  <a:pt x="575" y="211"/>
                </a:lnTo>
                <a:lnTo>
                  <a:pt x="555" y="208"/>
                </a:lnTo>
                <a:lnTo>
                  <a:pt x="541" y="205"/>
                </a:lnTo>
                <a:lnTo>
                  <a:pt x="530" y="200"/>
                </a:lnTo>
                <a:lnTo>
                  <a:pt x="520" y="194"/>
                </a:lnTo>
                <a:lnTo>
                  <a:pt x="513" y="188"/>
                </a:lnTo>
                <a:lnTo>
                  <a:pt x="509" y="179"/>
                </a:lnTo>
                <a:lnTo>
                  <a:pt x="504" y="170"/>
                </a:lnTo>
                <a:lnTo>
                  <a:pt x="504" y="161"/>
                </a:lnTo>
                <a:lnTo>
                  <a:pt x="508" y="150"/>
                </a:lnTo>
                <a:lnTo>
                  <a:pt x="513" y="138"/>
                </a:lnTo>
                <a:lnTo>
                  <a:pt x="520" y="129"/>
                </a:lnTo>
                <a:lnTo>
                  <a:pt x="529" y="118"/>
                </a:lnTo>
                <a:lnTo>
                  <a:pt x="538" y="112"/>
                </a:lnTo>
                <a:lnTo>
                  <a:pt x="551" y="102"/>
                </a:lnTo>
                <a:lnTo>
                  <a:pt x="568" y="93"/>
                </a:lnTo>
                <a:lnTo>
                  <a:pt x="585" y="87"/>
                </a:lnTo>
                <a:lnTo>
                  <a:pt x="603" y="83"/>
                </a:lnTo>
                <a:lnTo>
                  <a:pt x="618" y="78"/>
                </a:lnTo>
                <a:lnTo>
                  <a:pt x="636" y="72"/>
                </a:lnTo>
                <a:lnTo>
                  <a:pt x="650" y="65"/>
                </a:lnTo>
                <a:lnTo>
                  <a:pt x="663" y="57"/>
                </a:lnTo>
                <a:lnTo>
                  <a:pt x="674" y="49"/>
                </a:lnTo>
                <a:lnTo>
                  <a:pt x="678" y="39"/>
                </a:lnTo>
                <a:lnTo>
                  <a:pt x="676" y="28"/>
                </a:lnTo>
                <a:lnTo>
                  <a:pt x="669" y="17"/>
                </a:lnTo>
                <a:lnTo>
                  <a:pt x="661" y="10"/>
                </a:lnTo>
                <a:lnTo>
                  <a:pt x="651" y="5"/>
                </a:lnTo>
                <a:lnTo>
                  <a:pt x="639" y="1"/>
                </a:lnTo>
                <a:lnTo>
                  <a:pt x="622" y="0"/>
                </a:lnTo>
                <a:lnTo>
                  <a:pt x="606" y="0"/>
                </a:lnTo>
                <a:lnTo>
                  <a:pt x="582" y="1"/>
                </a:lnTo>
                <a:lnTo>
                  <a:pt x="559" y="3"/>
                </a:lnTo>
                <a:lnTo>
                  <a:pt x="543" y="7"/>
                </a:lnTo>
                <a:lnTo>
                  <a:pt x="521" y="13"/>
                </a:lnTo>
                <a:lnTo>
                  <a:pt x="497" y="21"/>
                </a:lnTo>
                <a:lnTo>
                  <a:pt x="481" y="30"/>
                </a:lnTo>
                <a:lnTo>
                  <a:pt x="461" y="40"/>
                </a:lnTo>
                <a:lnTo>
                  <a:pt x="443" y="49"/>
                </a:lnTo>
                <a:lnTo>
                  <a:pt x="423" y="61"/>
                </a:lnTo>
                <a:lnTo>
                  <a:pt x="395" y="78"/>
                </a:lnTo>
                <a:lnTo>
                  <a:pt x="375" y="90"/>
                </a:lnTo>
                <a:lnTo>
                  <a:pt x="358" y="100"/>
                </a:lnTo>
                <a:lnTo>
                  <a:pt x="333" y="110"/>
                </a:lnTo>
                <a:lnTo>
                  <a:pt x="310" y="117"/>
                </a:lnTo>
                <a:lnTo>
                  <a:pt x="287" y="123"/>
                </a:lnTo>
                <a:lnTo>
                  <a:pt x="262" y="127"/>
                </a:lnTo>
                <a:lnTo>
                  <a:pt x="238" y="131"/>
                </a:lnTo>
                <a:lnTo>
                  <a:pt x="218" y="133"/>
                </a:lnTo>
                <a:lnTo>
                  <a:pt x="197" y="135"/>
                </a:lnTo>
                <a:lnTo>
                  <a:pt x="176" y="135"/>
                </a:lnTo>
                <a:lnTo>
                  <a:pt x="156" y="136"/>
                </a:lnTo>
                <a:lnTo>
                  <a:pt x="139" y="135"/>
                </a:lnTo>
                <a:lnTo>
                  <a:pt x="141" y="152"/>
                </a:lnTo>
                <a:lnTo>
                  <a:pt x="146" y="173"/>
                </a:lnTo>
                <a:lnTo>
                  <a:pt x="152" y="195"/>
                </a:lnTo>
                <a:lnTo>
                  <a:pt x="162" y="220"/>
                </a:lnTo>
                <a:lnTo>
                  <a:pt x="169" y="241"/>
                </a:lnTo>
                <a:lnTo>
                  <a:pt x="178" y="258"/>
                </a:lnTo>
                <a:lnTo>
                  <a:pt x="183" y="275"/>
                </a:lnTo>
                <a:lnTo>
                  <a:pt x="184" y="291"/>
                </a:lnTo>
                <a:lnTo>
                  <a:pt x="183" y="305"/>
                </a:lnTo>
                <a:lnTo>
                  <a:pt x="178" y="317"/>
                </a:lnTo>
                <a:lnTo>
                  <a:pt x="172" y="326"/>
                </a:lnTo>
                <a:lnTo>
                  <a:pt x="166" y="334"/>
                </a:lnTo>
                <a:lnTo>
                  <a:pt x="157" y="340"/>
                </a:lnTo>
                <a:lnTo>
                  <a:pt x="148" y="343"/>
                </a:lnTo>
                <a:lnTo>
                  <a:pt x="140" y="345"/>
                </a:lnTo>
                <a:lnTo>
                  <a:pt x="128" y="344"/>
                </a:lnTo>
                <a:lnTo>
                  <a:pt x="119" y="341"/>
                </a:lnTo>
                <a:lnTo>
                  <a:pt x="107" y="338"/>
                </a:lnTo>
                <a:lnTo>
                  <a:pt x="99" y="334"/>
                </a:lnTo>
                <a:lnTo>
                  <a:pt x="87" y="328"/>
                </a:lnTo>
                <a:lnTo>
                  <a:pt x="78" y="323"/>
                </a:lnTo>
                <a:lnTo>
                  <a:pt x="68" y="319"/>
                </a:lnTo>
                <a:lnTo>
                  <a:pt x="58" y="315"/>
                </a:lnTo>
                <a:lnTo>
                  <a:pt x="39" y="315"/>
                </a:lnTo>
                <a:lnTo>
                  <a:pt x="28" y="319"/>
                </a:lnTo>
                <a:lnTo>
                  <a:pt x="19" y="325"/>
                </a:lnTo>
                <a:lnTo>
                  <a:pt x="13" y="334"/>
                </a:lnTo>
                <a:lnTo>
                  <a:pt x="7" y="345"/>
                </a:lnTo>
                <a:lnTo>
                  <a:pt x="3" y="357"/>
                </a:lnTo>
                <a:lnTo>
                  <a:pt x="0" y="369"/>
                </a:lnTo>
                <a:lnTo>
                  <a:pt x="0" y="383"/>
                </a:lnTo>
                <a:lnTo>
                  <a:pt x="2" y="396"/>
                </a:lnTo>
                <a:lnTo>
                  <a:pt x="5" y="410"/>
                </a:lnTo>
                <a:lnTo>
                  <a:pt x="12" y="423"/>
                </a:lnTo>
                <a:lnTo>
                  <a:pt x="19" y="438"/>
                </a:lnTo>
                <a:lnTo>
                  <a:pt x="29" y="452"/>
                </a:lnTo>
                <a:lnTo>
                  <a:pt x="41" y="460"/>
                </a:lnTo>
                <a:lnTo>
                  <a:pt x="55" y="469"/>
                </a:lnTo>
                <a:lnTo>
                  <a:pt x="68" y="476"/>
                </a:lnTo>
                <a:lnTo>
                  <a:pt x="84" y="479"/>
                </a:lnTo>
                <a:lnTo>
                  <a:pt x="97" y="482"/>
                </a:lnTo>
                <a:lnTo>
                  <a:pt x="118" y="482"/>
                </a:lnTo>
                <a:lnTo>
                  <a:pt x="134" y="480"/>
                </a:lnTo>
                <a:lnTo>
                  <a:pt x="153" y="479"/>
                </a:lnTo>
                <a:lnTo>
                  <a:pt x="168" y="479"/>
                </a:lnTo>
                <a:lnTo>
                  <a:pt x="177" y="485"/>
                </a:lnTo>
                <a:lnTo>
                  <a:pt x="180" y="495"/>
                </a:lnTo>
                <a:lnTo>
                  <a:pt x="180" y="506"/>
                </a:lnTo>
                <a:lnTo>
                  <a:pt x="175" y="522"/>
                </a:lnTo>
                <a:lnTo>
                  <a:pt x="170" y="537"/>
                </a:lnTo>
                <a:lnTo>
                  <a:pt x="164" y="550"/>
                </a:lnTo>
                <a:lnTo>
                  <a:pt x="156" y="568"/>
                </a:lnTo>
                <a:lnTo>
                  <a:pt x="146" y="583"/>
                </a:lnTo>
                <a:lnTo>
                  <a:pt x="137" y="598"/>
                </a:lnTo>
                <a:lnTo>
                  <a:pt x="126" y="612"/>
                </a:lnTo>
                <a:lnTo>
                  <a:pt x="118" y="623"/>
                </a:lnTo>
                <a:lnTo>
                  <a:pt x="100" y="635"/>
                </a:lnTo>
                <a:lnTo>
                  <a:pt x="932" y="634"/>
                </a:lnTo>
                <a:lnTo>
                  <a:pt x="933" y="621"/>
                </a:lnTo>
                <a:lnTo>
                  <a:pt x="936" y="609"/>
                </a:lnTo>
                <a:lnTo>
                  <a:pt x="941" y="598"/>
                </a:lnTo>
                <a:lnTo>
                  <a:pt x="945" y="588"/>
                </a:lnTo>
                <a:lnTo>
                  <a:pt x="951" y="578"/>
                </a:lnTo>
                <a:lnTo>
                  <a:pt x="959" y="567"/>
                </a:lnTo>
                <a:lnTo>
                  <a:pt x="968" y="557"/>
                </a:lnTo>
                <a:lnTo>
                  <a:pt x="976" y="548"/>
                </a:lnTo>
                <a:lnTo>
                  <a:pt x="987" y="538"/>
                </a:lnTo>
                <a:lnTo>
                  <a:pt x="995" y="530"/>
                </a:lnTo>
                <a:lnTo>
                  <a:pt x="1001" y="520"/>
                </a:lnTo>
                <a:lnTo>
                  <a:pt x="1006" y="509"/>
                </a:lnTo>
                <a:lnTo>
                  <a:pt x="1009" y="494"/>
                </a:lnTo>
                <a:lnTo>
                  <a:pt x="1008" y="480"/>
                </a:lnTo>
                <a:lnTo>
                  <a:pt x="1005" y="470"/>
                </a:lnTo>
                <a:lnTo>
                  <a:pt x="1000" y="461"/>
                </a:lnTo>
                <a:lnTo>
                  <a:pt x="993" y="453"/>
                </a:lnTo>
                <a:lnTo>
                  <a:pt x="984" y="446"/>
                </a:lnTo>
                <a:lnTo>
                  <a:pt x="973" y="442"/>
                </a:lnTo>
                <a:lnTo>
                  <a:pt x="960" y="439"/>
                </a:lnTo>
                <a:lnTo>
                  <a:pt x="946" y="438"/>
                </a:lnTo>
                <a:lnTo>
                  <a:pt x="930" y="439"/>
                </a:lnTo>
                <a:lnTo>
                  <a:pt x="916" y="441"/>
                </a:lnTo>
                <a:lnTo>
                  <a:pt x="902" y="444"/>
                </a:lnTo>
                <a:lnTo>
                  <a:pt x="883" y="449"/>
                </a:lnTo>
                <a:lnTo>
                  <a:pt x="868" y="453"/>
                </a:lnTo>
                <a:lnTo>
                  <a:pt x="851" y="456"/>
                </a:lnTo>
                <a:lnTo>
                  <a:pt x="832" y="458"/>
                </a:lnTo>
                <a:lnTo>
                  <a:pt x="816" y="458"/>
                </a:lnTo>
                <a:lnTo>
                  <a:pt x="803" y="455"/>
                </a:lnTo>
                <a:lnTo>
                  <a:pt x="789" y="451"/>
                </a:lnTo>
                <a:lnTo>
                  <a:pt x="777" y="445"/>
                </a:lnTo>
                <a:lnTo>
                  <a:pt x="767" y="437"/>
                </a:lnTo>
                <a:lnTo>
                  <a:pt x="760" y="424"/>
                </a:lnTo>
                <a:lnTo>
                  <a:pt x="757" y="411"/>
                </a:lnTo>
                <a:lnTo>
                  <a:pt x="759" y="398"/>
                </a:lnTo>
                <a:lnTo>
                  <a:pt x="764" y="384"/>
                </a:lnTo>
                <a:lnTo>
                  <a:pt x="769" y="374"/>
                </a:lnTo>
                <a:lnTo>
                  <a:pt x="778" y="364"/>
                </a:lnTo>
                <a:lnTo>
                  <a:pt x="789" y="355"/>
                </a:lnTo>
                <a:lnTo>
                  <a:pt x="799" y="348"/>
                </a:lnTo>
                <a:lnTo>
                  <a:pt x="811" y="341"/>
                </a:lnTo>
                <a:lnTo>
                  <a:pt x="824" y="337"/>
                </a:lnTo>
                <a:lnTo>
                  <a:pt x="837" y="334"/>
                </a:lnTo>
                <a:lnTo>
                  <a:pt x="851" y="332"/>
                </a:lnTo>
                <a:lnTo>
                  <a:pt x="869" y="329"/>
                </a:lnTo>
                <a:lnTo>
                  <a:pt x="887" y="327"/>
                </a:lnTo>
                <a:lnTo>
                  <a:pt x="903" y="324"/>
                </a:lnTo>
                <a:lnTo>
                  <a:pt x="918" y="318"/>
                </a:lnTo>
                <a:lnTo>
                  <a:pt x="928" y="311"/>
                </a:lnTo>
                <a:lnTo>
                  <a:pt x="937" y="301"/>
                </a:lnTo>
                <a:lnTo>
                  <a:pt x="945" y="291"/>
                </a:lnTo>
                <a:lnTo>
                  <a:pt x="949" y="281"/>
                </a:lnTo>
                <a:lnTo>
                  <a:pt x="952" y="267"/>
                </a:lnTo>
                <a:lnTo>
                  <a:pt x="953" y="250"/>
                </a:lnTo>
                <a:lnTo>
                  <a:pt x="951" y="237"/>
                </a:lnTo>
                <a:lnTo>
                  <a:pt x="950" y="220"/>
                </a:lnTo>
                <a:lnTo>
                  <a:pt x="949" y="201"/>
                </a:lnTo>
                <a:lnTo>
                  <a:pt x="948" y="177"/>
                </a:lnTo>
                <a:lnTo>
                  <a:pt x="948" y="155"/>
                </a:lnTo>
                <a:lnTo>
                  <a:pt x="949" y="141"/>
                </a:lnTo>
                <a:lnTo>
                  <a:pt x="937" y="134"/>
                </a:lnTo>
                <a:close/>
              </a:path>
            </a:pathLst>
          </a:custGeom>
          <a:solidFill>
            <a:srgbClr val="339966"/>
          </a:solidFill>
          <a:ln w="6350">
            <a:solidFill>
              <a:srgbClr val="000000"/>
            </a:solidFill>
            <a:round/>
            <a:headEnd/>
            <a:tailEnd/>
          </a:ln>
        </p:spPr>
        <p:txBody>
          <a:bodyPr/>
          <a:lstStyle/>
          <a:p>
            <a:endParaRPr lang="en-US"/>
          </a:p>
        </p:txBody>
      </p:sp>
      <p:sp>
        <p:nvSpPr>
          <p:cNvPr id="50188" name="Freeform 11"/>
          <p:cNvSpPr>
            <a:spLocks/>
          </p:cNvSpPr>
          <p:nvPr/>
        </p:nvSpPr>
        <p:spPr bwMode="auto">
          <a:xfrm>
            <a:off x="1824038" y="5649913"/>
            <a:ext cx="1716087" cy="863600"/>
          </a:xfrm>
          <a:custGeom>
            <a:avLst/>
            <a:gdLst>
              <a:gd name="T0" fmla="*/ 2147483647 w 1092"/>
              <a:gd name="T1" fmla="*/ 2147483647 h 531"/>
              <a:gd name="T2" fmla="*/ 2147483647 w 1092"/>
              <a:gd name="T3" fmla="*/ 2147483647 h 531"/>
              <a:gd name="T4" fmla="*/ 2147483647 w 1092"/>
              <a:gd name="T5" fmla="*/ 2147483647 h 531"/>
              <a:gd name="T6" fmla="*/ 2147483647 w 1092"/>
              <a:gd name="T7" fmla="*/ 2147483647 h 531"/>
              <a:gd name="T8" fmla="*/ 2147483647 w 1092"/>
              <a:gd name="T9" fmla="*/ 2147483647 h 531"/>
              <a:gd name="T10" fmla="*/ 2147483647 w 1092"/>
              <a:gd name="T11" fmla="*/ 2147483647 h 531"/>
              <a:gd name="T12" fmla="*/ 2147483647 w 1092"/>
              <a:gd name="T13" fmla="*/ 0 h 531"/>
              <a:gd name="T14" fmla="*/ 2147483647 w 1092"/>
              <a:gd name="T15" fmla="*/ 2147483647 h 531"/>
              <a:gd name="T16" fmla="*/ 2147483647 w 1092"/>
              <a:gd name="T17" fmla="*/ 2147483647 h 531"/>
              <a:gd name="T18" fmla="*/ 2147483647 w 1092"/>
              <a:gd name="T19" fmla="*/ 2147483647 h 531"/>
              <a:gd name="T20" fmla="*/ 2147483647 w 1092"/>
              <a:gd name="T21" fmla="*/ 2147483647 h 531"/>
              <a:gd name="T22" fmla="*/ 2147483647 w 1092"/>
              <a:gd name="T23" fmla="*/ 2147483647 h 531"/>
              <a:gd name="T24" fmla="*/ 2147483647 w 1092"/>
              <a:gd name="T25" fmla="*/ 2147483647 h 531"/>
              <a:gd name="T26" fmla="*/ 2147483647 w 1092"/>
              <a:gd name="T27" fmla="*/ 2147483647 h 531"/>
              <a:gd name="T28" fmla="*/ 2147483647 w 1092"/>
              <a:gd name="T29" fmla="*/ 2147483647 h 531"/>
              <a:gd name="T30" fmla="*/ 2147483647 w 1092"/>
              <a:gd name="T31" fmla="*/ 2147483647 h 531"/>
              <a:gd name="T32" fmla="*/ 2147483647 w 1092"/>
              <a:gd name="T33" fmla="*/ 2147483647 h 531"/>
              <a:gd name="T34" fmla="*/ 2147483647 w 1092"/>
              <a:gd name="T35" fmla="*/ 2147483647 h 531"/>
              <a:gd name="T36" fmla="*/ 2147483647 w 1092"/>
              <a:gd name="T37" fmla="*/ 2147483647 h 531"/>
              <a:gd name="T38" fmla="*/ 2147483647 w 1092"/>
              <a:gd name="T39" fmla="*/ 2147483647 h 531"/>
              <a:gd name="T40" fmla="*/ 2147483647 w 1092"/>
              <a:gd name="T41" fmla="*/ 2147483647 h 531"/>
              <a:gd name="T42" fmla="*/ 2147483647 w 1092"/>
              <a:gd name="T43" fmla="*/ 2147483647 h 531"/>
              <a:gd name="T44" fmla="*/ 2147483647 w 1092"/>
              <a:gd name="T45" fmla="*/ 2147483647 h 531"/>
              <a:gd name="T46" fmla="*/ 2147483647 w 1092"/>
              <a:gd name="T47" fmla="*/ 2147483647 h 531"/>
              <a:gd name="T48" fmla="*/ 2147483647 w 1092"/>
              <a:gd name="T49" fmla="*/ 2147483647 h 531"/>
              <a:gd name="T50" fmla="*/ 2147483647 w 1092"/>
              <a:gd name="T51" fmla="*/ 2147483647 h 531"/>
              <a:gd name="T52" fmla="*/ 2147483647 w 1092"/>
              <a:gd name="T53" fmla="*/ 2147483647 h 531"/>
              <a:gd name="T54" fmla="*/ 2147483647 w 1092"/>
              <a:gd name="T55" fmla="*/ 2147483647 h 531"/>
              <a:gd name="T56" fmla="*/ 2147483647 w 1092"/>
              <a:gd name="T57" fmla="*/ 2147483647 h 531"/>
              <a:gd name="T58" fmla="*/ 2147483647 w 1092"/>
              <a:gd name="T59" fmla="*/ 2147483647 h 531"/>
              <a:gd name="T60" fmla="*/ 2147483647 w 1092"/>
              <a:gd name="T61" fmla="*/ 2147483647 h 531"/>
              <a:gd name="T62" fmla="*/ 2147483647 w 1092"/>
              <a:gd name="T63" fmla="*/ 2147483647 h 531"/>
              <a:gd name="T64" fmla="*/ 2147483647 w 1092"/>
              <a:gd name="T65" fmla="*/ 2147483647 h 531"/>
              <a:gd name="T66" fmla="*/ 2147483647 w 1092"/>
              <a:gd name="T67" fmla="*/ 2147483647 h 531"/>
              <a:gd name="T68" fmla="*/ 2147483647 w 1092"/>
              <a:gd name="T69" fmla="*/ 2147483647 h 531"/>
              <a:gd name="T70" fmla="*/ 2147483647 w 1092"/>
              <a:gd name="T71" fmla="*/ 2147483647 h 531"/>
              <a:gd name="T72" fmla="*/ 2147483647 w 1092"/>
              <a:gd name="T73" fmla="*/ 2147483647 h 531"/>
              <a:gd name="T74" fmla="*/ 2147483647 w 1092"/>
              <a:gd name="T75" fmla="*/ 2147483647 h 531"/>
              <a:gd name="T76" fmla="*/ 2147483647 w 1092"/>
              <a:gd name="T77" fmla="*/ 2147483647 h 531"/>
              <a:gd name="T78" fmla="*/ 2147483647 w 1092"/>
              <a:gd name="T79" fmla="*/ 2147483647 h 531"/>
              <a:gd name="T80" fmla="*/ 2147483647 w 1092"/>
              <a:gd name="T81" fmla="*/ 2147483647 h 531"/>
              <a:gd name="T82" fmla="*/ 2147483647 w 1092"/>
              <a:gd name="T83" fmla="*/ 2147483647 h 531"/>
              <a:gd name="T84" fmla="*/ 2147483647 w 1092"/>
              <a:gd name="T85" fmla="*/ 2147483647 h 531"/>
              <a:gd name="T86" fmla="*/ 2147483647 w 1092"/>
              <a:gd name="T87" fmla="*/ 2147483647 h 531"/>
              <a:gd name="T88" fmla="*/ 2147483647 w 1092"/>
              <a:gd name="T89" fmla="*/ 2147483647 h 531"/>
              <a:gd name="T90" fmla="*/ 2147483647 w 1092"/>
              <a:gd name="T91" fmla="*/ 2147483647 h 531"/>
              <a:gd name="T92" fmla="*/ 2147483647 w 1092"/>
              <a:gd name="T93" fmla="*/ 2147483647 h 531"/>
              <a:gd name="T94" fmla="*/ 2147483647 w 1092"/>
              <a:gd name="T95" fmla="*/ 2147483647 h 531"/>
              <a:gd name="T96" fmla="*/ 2147483647 w 1092"/>
              <a:gd name="T97" fmla="*/ 2147483647 h 531"/>
              <a:gd name="T98" fmla="*/ 2147483647 w 1092"/>
              <a:gd name="T99" fmla="*/ 2147483647 h 531"/>
              <a:gd name="T100" fmla="*/ 2147483647 w 1092"/>
              <a:gd name="T101" fmla="*/ 2147483647 h 531"/>
              <a:gd name="T102" fmla="*/ 2147483647 w 1092"/>
              <a:gd name="T103" fmla="*/ 2147483647 h 531"/>
              <a:gd name="T104" fmla="*/ 2147483647 w 1092"/>
              <a:gd name="T105" fmla="*/ 2147483647 h 531"/>
              <a:gd name="T106" fmla="*/ 2147483647 w 1092"/>
              <a:gd name="T107" fmla="*/ 2147483647 h 531"/>
              <a:gd name="T108" fmla="*/ 2147483647 w 1092"/>
              <a:gd name="T109" fmla="*/ 2147483647 h 531"/>
              <a:gd name="T110" fmla="*/ 2147483647 w 1092"/>
              <a:gd name="T111" fmla="*/ 2147483647 h 531"/>
              <a:gd name="T112" fmla="*/ 2147483647 w 1092"/>
              <a:gd name="T113" fmla="*/ 2147483647 h 531"/>
              <a:gd name="T114" fmla="*/ 2147483647 w 1092"/>
              <a:gd name="T115" fmla="*/ 2147483647 h 531"/>
              <a:gd name="T116" fmla="*/ 2147483647 w 1092"/>
              <a:gd name="T117" fmla="*/ 2147483647 h 531"/>
              <a:gd name="T118" fmla="*/ 0 w 1092"/>
              <a:gd name="T119" fmla="*/ 2147483647 h 5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531"/>
              <a:gd name="T182" fmla="*/ 1092 w 1092"/>
              <a:gd name="T183" fmla="*/ 531 h 53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531">
                <a:moveTo>
                  <a:pt x="0" y="529"/>
                </a:moveTo>
                <a:lnTo>
                  <a:pt x="99" y="68"/>
                </a:lnTo>
                <a:lnTo>
                  <a:pt x="114" y="67"/>
                </a:lnTo>
                <a:lnTo>
                  <a:pt x="132" y="65"/>
                </a:lnTo>
                <a:lnTo>
                  <a:pt x="163" y="59"/>
                </a:lnTo>
                <a:lnTo>
                  <a:pt x="187" y="54"/>
                </a:lnTo>
                <a:lnTo>
                  <a:pt x="217" y="48"/>
                </a:lnTo>
                <a:lnTo>
                  <a:pt x="250" y="40"/>
                </a:lnTo>
                <a:lnTo>
                  <a:pt x="281" y="30"/>
                </a:lnTo>
                <a:lnTo>
                  <a:pt x="310" y="20"/>
                </a:lnTo>
                <a:lnTo>
                  <a:pt x="343" y="9"/>
                </a:lnTo>
                <a:lnTo>
                  <a:pt x="365" y="4"/>
                </a:lnTo>
                <a:lnTo>
                  <a:pt x="383" y="1"/>
                </a:lnTo>
                <a:lnTo>
                  <a:pt x="399" y="0"/>
                </a:lnTo>
                <a:lnTo>
                  <a:pt x="415" y="0"/>
                </a:lnTo>
                <a:lnTo>
                  <a:pt x="437" y="3"/>
                </a:lnTo>
                <a:lnTo>
                  <a:pt x="453" y="6"/>
                </a:lnTo>
                <a:lnTo>
                  <a:pt x="469" y="11"/>
                </a:lnTo>
                <a:lnTo>
                  <a:pt x="481" y="17"/>
                </a:lnTo>
                <a:lnTo>
                  <a:pt x="489" y="24"/>
                </a:lnTo>
                <a:lnTo>
                  <a:pt x="495" y="35"/>
                </a:lnTo>
                <a:lnTo>
                  <a:pt x="497" y="44"/>
                </a:lnTo>
                <a:lnTo>
                  <a:pt x="496" y="55"/>
                </a:lnTo>
                <a:lnTo>
                  <a:pt x="492" y="66"/>
                </a:lnTo>
                <a:lnTo>
                  <a:pt x="482" y="81"/>
                </a:lnTo>
                <a:lnTo>
                  <a:pt x="471" y="98"/>
                </a:lnTo>
                <a:lnTo>
                  <a:pt x="465" y="113"/>
                </a:lnTo>
                <a:lnTo>
                  <a:pt x="462" y="125"/>
                </a:lnTo>
                <a:lnTo>
                  <a:pt x="461" y="137"/>
                </a:lnTo>
                <a:lnTo>
                  <a:pt x="462" y="146"/>
                </a:lnTo>
                <a:lnTo>
                  <a:pt x="467" y="158"/>
                </a:lnTo>
                <a:lnTo>
                  <a:pt x="476" y="171"/>
                </a:lnTo>
                <a:lnTo>
                  <a:pt x="489" y="182"/>
                </a:lnTo>
                <a:lnTo>
                  <a:pt x="501" y="189"/>
                </a:lnTo>
                <a:lnTo>
                  <a:pt x="516" y="194"/>
                </a:lnTo>
                <a:lnTo>
                  <a:pt x="534" y="198"/>
                </a:lnTo>
                <a:lnTo>
                  <a:pt x="547" y="200"/>
                </a:lnTo>
                <a:lnTo>
                  <a:pt x="563" y="198"/>
                </a:lnTo>
                <a:lnTo>
                  <a:pt x="578" y="195"/>
                </a:lnTo>
                <a:lnTo>
                  <a:pt x="592" y="190"/>
                </a:lnTo>
                <a:lnTo>
                  <a:pt x="608" y="183"/>
                </a:lnTo>
                <a:lnTo>
                  <a:pt x="624" y="173"/>
                </a:lnTo>
                <a:lnTo>
                  <a:pt x="638" y="164"/>
                </a:lnTo>
                <a:lnTo>
                  <a:pt x="649" y="154"/>
                </a:lnTo>
                <a:lnTo>
                  <a:pt x="658" y="143"/>
                </a:lnTo>
                <a:lnTo>
                  <a:pt x="665" y="130"/>
                </a:lnTo>
                <a:lnTo>
                  <a:pt x="669" y="115"/>
                </a:lnTo>
                <a:lnTo>
                  <a:pt x="671" y="98"/>
                </a:lnTo>
                <a:lnTo>
                  <a:pt x="677" y="84"/>
                </a:lnTo>
                <a:lnTo>
                  <a:pt x="681" y="77"/>
                </a:lnTo>
                <a:lnTo>
                  <a:pt x="690" y="70"/>
                </a:lnTo>
                <a:lnTo>
                  <a:pt x="705" y="63"/>
                </a:lnTo>
                <a:lnTo>
                  <a:pt x="726" y="56"/>
                </a:lnTo>
                <a:lnTo>
                  <a:pt x="747" y="50"/>
                </a:lnTo>
                <a:lnTo>
                  <a:pt x="767" y="44"/>
                </a:lnTo>
                <a:lnTo>
                  <a:pt x="787" y="39"/>
                </a:lnTo>
                <a:lnTo>
                  <a:pt x="817" y="33"/>
                </a:lnTo>
                <a:lnTo>
                  <a:pt x="859" y="26"/>
                </a:lnTo>
                <a:lnTo>
                  <a:pt x="905" y="22"/>
                </a:lnTo>
                <a:lnTo>
                  <a:pt x="956" y="22"/>
                </a:lnTo>
                <a:lnTo>
                  <a:pt x="1005" y="22"/>
                </a:lnTo>
                <a:lnTo>
                  <a:pt x="1050" y="27"/>
                </a:lnTo>
                <a:lnTo>
                  <a:pt x="1052" y="41"/>
                </a:lnTo>
                <a:lnTo>
                  <a:pt x="1055" y="57"/>
                </a:lnTo>
                <a:lnTo>
                  <a:pt x="1061" y="80"/>
                </a:lnTo>
                <a:lnTo>
                  <a:pt x="1071" y="105"/>
                </a:lnTo>
                <a:lnTo>
                  <a:pt x="1080" y="131"/>
                </a:lnTo>
                <a:lnTo>
                  <a:pt x="1086" y="149"/>
                </a:lnTo>
                <a:lnTo>
                  <a:pt x="1090" y="167"/>
                </a:lnTo>
                <a:lnTo>
                  <a:pt x="1092" y="182"/>
                </a:lnTo>
                <a:lnTo>
                  <a:pt x="1091" y="193"/>
                </a:lnTo>
                <a:lnTo>
                  <a:pt x="1087" y="206"/>
                </a:lnTo>
                <a:lnTo>
                  <a:pt x="1081" y="216"/>
                </a:lnTo>
                <a:lnTo>
                  <a:pt x="1076" y="222"/>
                </a:lnTo>
                <a:lnTo>
                  <a:pt x="1069" y="227"/>
                </a:lnTo>
                <a:lnTo>
                  <a:pt x="1058" y="232"/>
                </a:lnTo>
                <a:lnTo>
                  <a:pt x="1045" y="233"/>
                </a:lnTo>
                <a:lnTo>
                  <a:pt x="1032" y="230"/>
                </a:lnTo>
                <a:lnTo>
                  <a:pt x="1019" y="226"/>
                </a:lnTo>
                <a:lnTo>
                  <a:pt x="1005" y="220"/>
                </a:lnTo>
                <a:lnTo>
                  <a:pt x="994" y="213"/>
                </a:lnTo>
                <a:lnTo>
                  <a:pt x="983" y="209"/>
                </a:lnTo>
                <a:lnTo>
                  <a:pt x="971" y="205"/>
                </a:lnTo>
                <a:lnTo>
                  <a:pt x="958" y="203"/>
                </a:lnTo>
                <a:lnTo>
                  <a:pt x="947" y="204"/>
                </a:lnTo>
                <a:lnTo>
                  <a:pt x="936" y="209"/>
                </a:lnTo>
                <a:lnTo>
                  <a:pt x="927" y="217"/>
                </a:lnTo>
                <a:lnTo>
                  <a:pt x="920" y="227"/>
                </a:lnTo>
                <a:lnTo>
                  <a:pt x="914" y="240"/>
                </a:lnTo>
                <a:lnTo>
                  <a:pt x="911" y="251"/>
                </a:lnTo>
                <a:lnTo>
                  <a:pt x="908" y="261"/>
                </a:lnTo>
                <a:lnTo>
                  <a:pt x="907" y="275"/>
                </a:lnTo>
                <a:lnTo>
                  <a:pt x="910" y="292"/>
                </a:lnTo>
                <a:lnTo>
                  <a:pt x="915" y="308"/>
                </a:lnTo>
                <a:lnTo>
                  <a:pt x="923" y="322"/>
                </a:lnTo>
                <a:lnTo>
                  <a:pt x="932" y="336"/>
                </a:lnTo>
                <a:lnTo>
                  <a:pt x="937" y="343"/>
                </a:lnTo>
                <a:lnTo>
                  <a:pt x="949" y="353"/>
                </a:lnTo>
                <a:lnTo>
                  <a:pt x="961" y="363"/>
                </a:lnTo>
                <a:lnTo>
                  <a:pt x="976" y="371"/>
                </a:lnTo>
                <a:lnTo>
                  <a:pt x="994" y="376"/>
                </a:lnTo>
                <a:lnTo>
                  <a:pt x="1009" y="378"/>
                </a:lnTo>
                <a:lnTo>
                  <a:pt x="1028" y="379"/>
                </a:lnTo>
                <a:lnTo>
                  <a:pt x="1046" y="377"/>
                </a:lnTo>
                <a:lnTo>
                  <a:pt x="1061" y="376"/>
                </a:lnTo>
                <a:lnTo>
                  <a:pt x="1076" y="375"/>
                </a:lnTo>
                <a:lnTo>
                  <a:pt x="1084" y="379"/>
                </a:lnTo>
                <a:lnTo>
                  <a:pt x="1087" y="386"/>
                </a:lnTo>
                <a:lnTo>
                  <a:pt x="1088" y="393"/>
                </a:lnTo>
                <a:lnTo>
                  <a:pt x="1087" y="400"/>
                </a:lnTo>
                <a:lnTo>
                  <a:pt x="1083" y="415"/>
                </a:lnTo>
                <a:lnTo>
                  <a:pt x="1078" y="427"/>
                </a:lnTo>
                <a:lnTo>
                  <a:pt x="1072" y="442"/>
                </a:lnTo>
                <a:lnTo>
                  <a:pt x="1062" y="460"/>
                </a:lnTo>
                <a:lnTo>
                  <a:pt x="1052" y="477"/>
                </a:lnTo>
                <a:lnTo>
                  <a:pt x="1042" y="493"/>
                </a:lnTo>
                <a:lnTo>
                  <a:pt x="1030" y="510"/>
                </a:lnTo>
                <a:lnTo>
                  <a:pt x="1019" y="522"/>
                </a:lnTo>
                <a:lnTo>
                  <a:pt x="1008" y="531"/>
                </a:lnTo>
                <a:lnTo>
                  <a:pt x="0" y="529"/>
                </a:lnTo>
                <a:close/>
              </a:path>
            </a:pathLst>
          </a:custGeom>
          <a:solidFill>
            <a:srgbClr val="9F3FDF"/>
          </a:solidFill>
          <a:ln w="6350">
            <a:solidFill>
              <a:srgbClr val="000000"/>
            </a:solidFill>
            <a:round/>
            <a:headEnd/>
            <a:tailEnd/>
          </a:ln>
        </p:spPr>
        <p:txBody>
          <a:bodyPr/>
          <a:lstStyle/>
          <a:p>
            <a:endParaRPr lang="en-US"/>
          </a:p>
        </p:txBody>
      </p:sp>
      <p:sp>
        <p:nvSpPr>
          <p:cNvPr id="50189" name="Freeform 12"/>
          <p:cNvSpPr>
            <a:spLocks/>
          </p:cNvSpPr>
          <p:nvPr/>
        </p:nvSpPr>
        <p:spPr bwMode="auto">
          <a:xfrm>
            <a:off x="5453063" y="5414963"/>
            <a:ext cx="2014537" cy="879475"/>
          </a:xfrm>
          <a:custGeom>
            <a:avLst/>
            <a:gdLst>
              <a:gd name="T0" fmla="*/ 2147483647 w 1279"/>
              <a:gd name="T1" fmla="*/ 2147483647 h 542"/>
              <a:gd name="T2" fmla="*/ 2147483647 w 1279"/>
              <a:gd name="T3" fmla="*/ 2147483647 h 542"/>
              <a:gd name="T4" fmla="*/ 2147483647 w 1279"/>
              <a:gd name="T5" fmla="*/ 2147483647 h 542"/>
              <a:gd name="T6" fmla="*/ 2147483647 w 1279"/>
              <a:gd name="T7" fmla="*/ 2147483647 h 542"/>
              <a:gd name="T8" fmla="*/ 2147483647 w 1279"/>
              <a:gd name="T9" fmla="*/ 2147483647 h 542"/>
              <a:gd name="T10" fmla="*/ 2147483647 w 1279"/>
              <a:gd name="T11" fmla="*/ 2147483647 h 542"/>
              <a:gd name="T12" fmla="*/ 2147483647 w 1279"/>
              <a:gd name="T13" fmla="*/ 2147483647 h 542"/>
              <a:gd name="T14" fmla="*/ 2147483647 w 1279"/>
              <a:gd name="T15" fmla="*/ 2147483647 h 542"/>
              <a:gd name="T16" fmla="*/ 2147483647 w 1279"/>
              <a:gd name="T17" fmla="*/ 2147483647 h 542"/>
              <a:gd name="T18" fmla="*/ 2147483647 w 1279"/>
              <a:gd name="T19" fmla="*/ 2147483647 h 542"/>
              <a:gd name="T20" fmla="*/ 2147483647 w 1279"/>
              <a:gd name="T21" fmla="*/ 2147483647 h 542"/>
              <a:gd name="T22" fmla="*/ 2147483647 w 1279"/>
              <a:gd name="T23" fmla="*/ 2147483647 h 542"/>
              <a:gd name="T24" fmla="*/ 2147483647 w 1279"/>
              <a:gd name="T25" fmla="*/ 2147483647 h 542"/>
              <a:gd name="T26" fmla="*/ 2147483647 w 1279"/>
              <a:gd name="T27" fmla="*/ 2147483647 h 542"/>
              <a:gd name="T28" fmla="*/ 2147483647 w 1279"/>
              <a:gd name="T29" fmla="*/ 2147483647 h 542"/>
              <a:gd name="T30" fmla="*/ 2147483647 w 1279"/>
              <a:gd name="T31" fmla="*/ 2147483647 h 542"/>
              <a:gd name="T32" fmla="*/ 2147483647 w 1279"/>
              <a:gd name="T33" fmla="*/ 2147483647 h 542"/>
              <a:gd name="T34" fmla="*/ 2147483647 w 1279"/>
              <a:gd name="T35" fmla="*/ 2147483647 h 542"/>
              <a:gd name="T36" fmla="*/ 2147483647 w 1279"/>
              <a:gd name="T37" fmla="*/ 2147483647 h 542"/>
              <a:gd name="T38" fmla="*/ 2147483647 w 1279"/>
              <a:gd name="T39" fmla="*/ 0 h 542"/>
              <a:gd name="T40" fmla="*/ 2147483647 w 1279"/>
              <a:gd name="T41" fmla="*/ 2147483647 h 542"/>
              <a:gd name="T42" fmla="*/ 2147483647 w 1279"/>
              <a:gd name="T43" fmla="*/ 2147483647 h 542"/>
              <a:gd name="T44" fmla="*/ 2147483647 w 1279"/>
              <a:gd name="T45" fmla="*/ 2147483647 h 542"/>
              <a:gd name="T46" fmla="*/ 2147483647 w 1279"/>
              <a:gd name="T47" fmla="*/ 2147483647 h 542"/>
              <a:gd name="T48" fmla="*/ 2147483647 w 1279"/>
              <a:gd name="T49" fmla="*/ 2147483647 h 542"/>
              <a:gd name="T50" fmla="*/ 2147483647 w 1279"/>
              <a:gd name="T51" fmla="*/ 2147483647 h 542"/>
              <a:gd name="T52" fmla="*/ 2147483647 w 1279"/>
              <a:gd name="T53" fmla="*/ 2147483647 h 542"/>
              <a:gd name="T54" fmla="*/ 2147483647 w 1279"/>
              <a:gd name="T55" fmla="*/ 2147483647 h 542"/>
              <a:gd name="T56" fmla="*/ 2147483647 w 1279"/>
              <a:gd name="T57" fmla="*/ 2147483647 h 542"/>
              <a:gd name="T58" fmla="*/ 2147483647 w 1279"/>
              <a:gd name="T59" fmla="*/ 2147483647 h 542"/>
              <a:gd name="T60" fmla="*/ 2147483647 w 1279"/>
              <a:gd name="T61" fmla="*/ 2147483647 h 542"/>
              <a:gd name="T62" fmla="*/ 2147483647 w 1279"/>
              <a:gd name="T63" fmla="*/ 2147483647 h 542"/>
              <a:gd name="T64" fmla="*/ 2147483647 w 1279"/>
              <a:gd name="T65" fmla="*/ 2147483647 h 542"/>
              <a:gd name="T66" fmla="*/ 2147483647 w 1279"/>
              <a:gd name="T67" fmla="*/ 2147483647 h 542"/>
              <a:gd name="T68" fmla="*/ 2147483647 w 1279"/>
              <a:gd name="T69" fmla="*/ 2147483647 h 542"/>
              <a:gd name="T70" fmla="*/ 2147483647 w 1279"/>
              <a:gd name="T71" fmla="*/ 2147483647 h 542"/>
              <a:gd name="T72" fmla="*/ 2147483647 w 1279"/>
              <a:gd name="T73" fmla="*/ 2147483647 h 542"/>
              <a:gd name="T74" fmla="*/ 2147483647 w 1279"/>
              <a:gd name="T75" fmla="*/ 2147483647 h 542"/>
              <a:gd name="T76" fmla="*/ 2147483647 w 1279"/>
              <a:gd name="T77" fmla="*/ 2147483647 h 542"/>
              <a:gd name="T78" fmla="*/ 2147483647 w 1279"/>
              <a:gd name="T79" fmla="*/ 2147483647 h 542"/>
              <a:gd name="T80" fmla="*/ 2147483647 w 1279"/>
              <a:gd name="T81" fmla="*/ 2147483647 h 542"/>
              <a:gd name="T82" fmla="*/ 2147483647 w 1279"/>
              <a:gd name="T83" fmla="*/ 2147483647 h 542"/>
              <a:gd name="T84" fmla="*/ 2147483647 w 1279"/>
              <a:gd name="T85" fmla="*/ 2147483647 h 5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79"/>
              <a:gd name="T130" fmla="*/ 0 h 542"/>
              <a:gd name="T131" fmla="*/ 1279 w 1279"/>
              <a:gd name="T132" fmla="*/ 542 h 5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79" h="542">
                <a:moveTo>
                  <a:pt x="194" y="50"/>
                </a:moveTo>
                <a:lnTo>
                  <a:pt x="206" y="47"/>
                </a:lnTo>
                <a:lnTo>
                  <a:pt x="223" y="44"/>
                </a:lnTo>
                <a:lnTo>
                  <a:pt x="237" y="45"/>
                </a:lnTo>
                <a:lnTo>
                  <a:pt x="250" y="48"/>
                </a:lnTo>
                <a:lnTo>
                  <a:pt x="264" y="51"/>
                </a:lnTo>
                <a:lnTo>
                  <a:pt x="278" y="55"/>
                </a:lnTo>
                <a:lnTo>
                  <a:pt x="294" y="58"/>
                </a:lnTo>
                <a:lnTo>
                  <a:pt x="307" y="60"/>
                </a:lnTo>
                <a:lnTo>
                  <a:pt x="323" y="61"/>
                </a:lnTo>
                <a:lnTo>
                  <a:pt x="339" y="60"/>
                </a:lnTo>
                <a:lnTo>
                  <a:pt x="352" y="57"/>
                </a:lnTo>
                <a:lnTo>
                  <a:pt x="367" y="53"/>
                </a:lnTo>
                <a:lnTo>
                  <a:pt x="382" y="47"/>
                </a:lnTo>
                <a:lnTo>
                  <a:pt x="395" y="41"/>
                </a:lnTo>
                <a:lnTo>
                  <a:pt x="409" y="35"/>
                </a:lnTo>
                <a:lnTo>
                  <a:pt x="423" y="29"/>
                </a:lnTo>
                <a:lnTo>
                  <a:pt x="439" y="24"/>
                </a:lnTo>
                <a:lnTo>
                  <a:pt x="452" y="21"/>
                </a:lnTo>
                <a:lnTo>
                  <a:pt x="468" y="20"/>
                </a:lnTo>
                <a:lnTo>
                  <a:pt x="482" y="22"/>
                </a:lnTo>
                <a:lnTo>
                  <a:pt x="496" y="26"/>
                </a:lnTo>
                <a:lnTo>
                  <a:pt x="509" y="34"/>
                </a:lnTo>
                <a:lnTo>
                  <a:pt x="517" y="41"/>
                </a:lnTo>
                <a:lnTo>
                  <a:pt x="521" y="55"/>
                </a:lnTo>
                <a:lnTo>
                  <a:pt x="519" y="69"/>
                </a:lnTo>
                <a:lnTo>
                  <a:pt x="515" y="85"/>
                </a:lnTo>
                <a:lnTo>
                  <a:pt x="509" y="103"/>
                </a:lnTo>
                <a:lnTo>
                  <a:pt x="504" y="117"/>
                </a:lnTo>
                <a:lnTo>
                  <a:pt x="505" y="131"/>
                </a:lnTo>
                <a:lnTo>
                  <a:pt x="511" y="146"/>
                </a:lnTo>
                <a:lnTo>
                  <a:pt x="521" y="157"/>
                </a:lnTo>
                <a:lnTo>
                  <a:pt x="531" y="164"/>
                </a:lnTo>
                <a:lnTo>
                  <a:pt x="546" y="168"/>
                </a:lnTo>
                <a:lnTo>
                  <a:pt x="561" y="172"/>
                </a:lnTo>
                <a:lnTo>
                  <a:pt x="583" y="176"/>
                </a:lnTo>
                <a:lnTo>
                  <a:pt x="601" y="178"/>
                </a:lnTo>
                <a:lnTo>
                  <a:pt x="624" y="179"/>
                </a:lnTo>
                <a:lnTo>
                  <a:pt x="644" y="177"/>
                </a:lnTo>
                <a:lnTo>
                  <a:pt x="663" y="173"/>
                </a:lnTo>
                <a:lnTo>
                  <a:pt x="682" y="168"/>
                </a:lnTo>
                <a:lnTo>
                  <a:pt x="700" y="162"/>
                </a:lnTo>
                <a:lnTo>
                  <a:pt x="713" y="155"/>
                </a:lnTo>
                <a:lnTo>
                  <a:pt x="726" y="147"/>
                </a:lnTo>
                <a:lnTo>
                  <a:pt x="737" y="138"/>
                </a:lnTo>
                <a:lnTo>
                  <a:pt x="746" y="126"/>
                </a:lnTo>
                <a:lnTo>
                  <a:pt x="751" y="112"/>
                </a:lnTo>
                <a:lnTo>
                  <a:pt x="752" y="89"/>
                </a:lnTo>
                <a:lnTo>
                  <a:pt x="752" y="72"/>
                </a:lnTo>
                <a:lnTo>
                  <a:pt x="755" y="57"/>
                </a:lnTo>
                <a:lnTo>
                  <a:pt x="761" y="45"/>
                </a:lnTo>
                <a:lnTo>
                  <a:pt x="771" y="35"/>
                </a:lnTo>
                <a:lnTo>
                  <a:pt x="781" y="26"/>
                </a:lnTo>
                <a:lnTo>
                  <a:pt x="794" y="18"/>
                </a:lnTo>
                <a:lnTo>
                  <a:pt x="807" y="12"/>
                </a:lnTo>
                <a:lnTo>
                  <a:pt x="826" y="6"/>
                </a:lnTo>
                <a:lnTo>
                  <a:pt x="843" y="4"/>
                </a:lnTo>
                <a:lnTo>
                  <a:pt x="862" y="2"/>
                </a:lnTo>
                <a:lnTo>
                  <a:pt x="881" y="1"/>
                </a:lnTo>
                <a:lnTo>
                  <a:pt x="902" y="0"/>
                </a:lnTo>
                <a:lnTo>
                  <a:pt x="924" y="1"/>
                </a:lnTo>
                <a:lnTo>
                  <a:pt x="942" y="2"/>
                </a:lnTo>
                <a:lnTo>
                  <a:pt x="957" y="4"/>
                </a:lnTo>
                <a:lnTo>
                  <a:pt x="974" y="6"/>
                </a:lnTo>
                <a:lnTo>
                  <a:pt x="989" y="8"/>
                </a:lnTo>
                <a:lnTo>
                  <a:pt x="1006" y="9"/>
                </a:lnTo>
                <a:lnTo>
                  <a:pt x="1131" y="13"/>
                </a:lnTo>
                <a:lnTo>
                  <a:pt x="1279" y="542"/>
                </a:lnTo>
                <a:lnTo>
                  <a:pt x="175" y="541"/>
                </a:lnTo>
                <a:lnTo>
                  <a:pt x="176" y="527"/>
                </a:lnTo>
                <a:lnTo>
                  <a:pt x="179" y="515"/>
                </a:lnTo>
                <a:lnTo>
                  <a:pt x="184" y="504"/>
                </a:lnTo>
                <a:lnTo>
                  <a:pt x="188" y="494"/>
                </a:lnTo>
                <a:lnTo>
                  <a:pt x="194" y="484"/>
                </a:lnTo>
                <a:lnTo>
                  <a:pt x="202" y="473"/>
                </a:lnTo>
                <a:lnTo>
                  <a:pt x="211" y="463"/>
                </a:lnTo>
                <a:lnTo>
                  <a:pt x="219" y="454"/>
                </a:lnTo>
                <a:lnTo>
                  <a:pt x="230" y="444"/>
                </a:lnTo>
                <a:lnTo>
                  <a:pt x="238" y="436"/>
                </a:lnTo>
                <a:lnTo>
                  <a:pt x="244" y="426"/>
                </a:lnTo>
                <a:lnTo>
                  <a:pt x="249" y="415"/>
                </a:lnTo>
                <a:lnTo>
                  <a:pt x="252" y="400"/>
                </a:lnTo>
                <a:lnTo>
                  <a:pt x="251" y="386"/>
                </a:lnTo>
                <a:lnTo>
                  <a:pt x="248" y="376"/>
                </a:lnTo>
                <a:lnTo>
                  <a:pt x="243" y="367"/>
                </a:lnTo>
                <a:lnTo>
                  <a:pt x="236" y="359"/>
                </a:lnTo>
                <a:lnTo>
                  <a:pt x="227" y="352"/>
                </a:lnTo>
                <a:lnTo>
                  <a:pt x="216" y="348"/>
                </a:lnTo>
                <a:lnTo>
                  <a:pt x="203" y="345"/>
                </a:lnTo>
                <a:lnTo>
                  <a:pt x="189" y="344"/>
                </a:lnTo>
                <a:lnTo>
                  <a:pt x="173" y="345"/>
                </a:lnTo>
                <a:lnTo>
                  <a:pt x="159" y="347"/>
                </a:lnTo>
                <a:lnTo>
                  <a:pt x="145" y="350"/>
                </a:lnTo>
                <a:lnTo>
                  <a:pt x="126" y="355"/>
                </a:lnTo>
                <a:lnTo>
                  <a:pt x="111" y="359"/>
                </a:lnTo>
                <a:lnTo>
                  <a:pt x="94" y="362"/>
                </a:lnTo>
                <a:lnTo>
                  <a:pt x="75" y="364"/>
                </a:lnTo>
                <a:lnTo>
                  <a:pt x="59" y="364"/>
                </a:lnTo>
                <a:lnTo>
                  <a:pt x="46" y="361"/>
                </a:lnTo>
                <a:lnTo>
                  <a:pt x="32" y="357"/>
                </a:lnTo>
                <a:lnTo>
                  <a:pt x="20" y="351"/>
                </a:lnTo>
                <a:lnTo>
                  <a:pt x="10" y="343"/>
                </a:lnTo>
                <a:lnTo>
                  <a:pt x="3" y="330"/>
                </a:lnTo>
                <a:lnTo>
                  <a:pt x="0" y="317"/>
                </a:lnTo>
                <a:lnTo>
                  <a:pt x="2" y="304"/>
                </a:lnTo>
                <a:lnTo>
                  <a:pt x="7" y="290"/>
                </a:lnTo>
                <a:lnTo>
                  <a:pt x="12" y="280"/>
                </a:lnTo>
                <a:lnTo>
                  <a:pt x="21" y="270"/>
                </a:lnTo>
                <a:lnTo>
                  <a:pt x="32" y="261"/>
                </a:lnTo>
                <a:lnTo>
                  <a:pt x="42" y="254"/>
                </a:lnTo>
                <a:lnTo>
                  <a:pt x="54" y="247"/>
                </a:lnTo>
                <a:lnTo>
                  <a:pt x="67" y="243"/>
                </a:lnTo>
                <a:lnTo>
                  <a:pt x="80" y="240"/>
                </a:lnTo>
                <a:lnTo>
                  <a:pt x="94" y="238"/>
                </a:lnTo>
                <a:lnTo>
                  <a:pt x="112" y="235"/>
                </a:lnTo>
                <a:lnTo>
                  <a:pt x="130" y="233"/>
                </a:lnTo>
                <a:lnTo>
                  <a:pt x="146" y="230"/>
                </a:lnTo>
                <a:lnTo>
                  <a:pt x="161" y="224"/>
                </a:lnTo>
                <a:lnTo>
                  <a:pt x="171" y="217"/>
                </a:lnTo>
                <a:lnTo>
                  <a:pt x="180" y="207"/>
                </a:lnTo>
                <a:lnTo>
                  <a:pt x="188" y="197"/>
                </a:lnTo>
                <a:lnTo>
                  <a:pt x="192" y="187"/>
                </a:lnTo>
                <a:lnTo>
                  <a:pt x="195" y="173"/>
                </a:lnTo>
                <a:lnTo>
                  <a:pt x="196" y="156"/>
                </a:lnTo>
                <a:lnTo>
                  <a:pt x="195" y="141"/>
                </a:lnTo>
                <a:lnTo>
                  <a:pt x="194" y="124"/>
                </a:lnTo>
                <a:lnTo>
                  <a:pt x="193" y="107"/>
                </a:lnTo>
                <a:lnTo>
                  <a:pt x="192" y="86"/>
                </a:lnTo>
                <a:lnTo>
                  <a:pt x="191" y="69"/>
                </a:lnTo>
                <a:lnTo>
                  <a:pt x="192" y="58"/>
                </a:lnTo>
                <a:lnTo>
                  <a:pt x="194" y="50"/>
                </a:lnTo>
                <a:close/>
              </a:path>
            </a:pathLst>
          </a:custGeom>
          <a:solidFill>
            <a:srgbClr val="0000FF"/>
          </a:solidFill>
          <a:ln w="6350">
            <a:solidFill>
              <a:srgbClr val="000000"/>
            </a:solidFill>
            <a:round/>
            <a:headEnd/>
            <a:tailEnd/>
          </a:ln>
        </p:spPr>
        <p:txBody>
          <a:bodyPr/>
          <a:lstStyle/>
          <a:p>
            <a:endParaRPr lang="en-US"/>
          </a:p>
        </p:txBody>
      </p:sp>
      <p:grpSp>
        <p:nvGrpSpPr>
          <p:cNvPr id="2" name="Group 13"/>
          <p:cNvGrpSpPr>
            <a:grpSpLocks/>
          </p:cNvGrpSpPr>
          <p:nvPr/>
        </p:nvGrpSpPr>
        <p:grpSpPr bwMode="auto">
          <a:xfrm>
            <a:off x="0" y="1500188"/>
            <a:ext cx="7124700" cy="4710112"/>
            <a:chOff x="0" y="945"/>
            <a:chExt cx="4488" cy="2967"/>
          </a:xfrm>
        </p:grpSpPr>
        <p:sp>
          <p:nvSpPr>
            <p:cNvPr id="50208" name="Rectangle 14"/>
            <p:cNvSpPr>
              <a:spLocks noChangeArrowheads="1"/>
            </p:cNvSpPr>
            <p:nvPr/>
          </p:nvSpPr>
          <p:spPr bwMode="auto">
            <a:xfrm>
              <a:off x="104" y="1778"/>
              <a:ext cx="1335" cy="366"/>
            </a:xfrm>
            <a:prstGeom prst="rect">
              <a:avLst/>
            </a:prstGeom>
            <a:noFill/>
            <a:ln w="9525" algn="ctr">
              <a:noFill/>
              <a:miter lim="800000"/>
              <a:headEnd/>
              <a:tailEnd/>
            </a:ln>
          </p:spPr>
          <p:txBody>
            <a:bodyPr>
              <a:spAutoFit/>
            </a:bodyPr>
            <a:lstStyle/>
            <a:p>
              <a:pPr algn="ctr"/>
              <a:r>
                <a:rPr lang="en-US" sz="1600" i="1" u="none"/>
                <a:t>Application-specific functionality </a:t>
              </a:r>
            </a:p>
          </p:txBody>
        </p:sp>
        <p:grpSp>
          <p:nvGrpSpPr>
            <p:cNvPr id="50209" name="Group 15"/>
            <p:cNvGrpSpPr>
              <a:grpSpLocks/>
            </p:cNvGrpSpPr>
            <p:nvPr/>
          </p:nvGrpSpPr>
          <p:grpSpPr bwMode="auto">
            <a:xfrm>
              <a:off x="0" y="945"/>
              <a:ext cx="4488" cy="2967"/>
              <a:chOff x="0" y="945"/>
              <a:chExt cx="4488" cy="2967"/>
            </a:xfrm>
          </p:grpSpPr>
          <p:sp>
            <p:nvSpPr>
              <p:cNvPr id="50210" name="Rectangle 16"/>
              <p:cNvSpPr>
                <a:spLocks noChangeArrowheads="1"/>
              </p:cNvSpPr>
              <p:nvPr/>
            </p:nvSpPr>
            <p:spPr bwMode="auto">
              <a:xfrm>
                <a:off x="0" y="945"/>
                <a:ext cx="2068" cy="691"/>
              </a:xfrm>
              <a:prstGeom prst="rect">
                <a:avLst/>
              </a:prstGeom>
              <a:noFill/>
              <a:ln w="9525" algn="ctr">
                <a:noFill/>
                <a:miter lim="800000"/>
                <a:headEnd/>
                <a:tailEnd/>
              </a:ln>
            </p:spPr>
            <p:txBody>
              <a:bodyPr>
                <a:spAutoFit/>
              </a:bodyPr>
              <a:lstStyle/>
              <a:p>
                <a:pPr marL="114300" indent="-114300">
                  <a:buFontTx/>
                  <a:buChar char="•"/>
                </a:pPr>
                <a:r>
                  <a:rPr lang="en-US" sz="2200" u="none"/>
                  <a:t>Frameworks exhibit “inversion of control” at runtime via callbacks</a:t>
                </a:r>
              </a:p>
            </p:txBody>
          </p:sp>
          <p:grpSp>
            <p:nvGrpSpPr>
              <p:cNvPr id="50211" name="Group 17"/>
              <p:cNvGrpSpPr>
                <a:grpSpLocks/>
              </p:cNvGrpSpPr>
              <p:nvPr/>
            </p:nvGrpSpPr>
            <p:grpSpPr bwMode="auto">
              <a:xfrm>
                <a:off x="4226" y="3632"/>
                <a:ext cx="262" cy="236"/>
                <a:chOff x="5189" y="2684"/>
                <a:chExt cx="262" cy="236"/>
              </a:xfrm>
            </p:grpSpPr>
            <p:grpSp>
              <p:nvGrpSpPr>
                <p:cNvPr id="50224" name="Group 18"/>
                <p:cNvGrpSpPr>
                  <a:grpSpLocks/>
                </p:cNvGrpSpPr>
                <p:nvPr/>
              </p:nvGrpSpPr>
              <p:grpSpPr bwMode="auto">
                <a:xfrm>
                  <a:off x="5189" y="2684"/>
                  <a:ext cx="262" cy="236"/>
                  <a:chOff x="5189" y="2684"/>
                  <a:chExt cx="262" cy="236"/>
                </a:xfrm>
              </p:grpSpPr>
              <p:sp>
                <p:nvSpPr>
                  <p:cNvPr id="50226" name="AutoShape 19"/>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133 w 21600"/>
                      <a:gd name="T25" fmla="*/ 3203 h 21600"/>
                      <a:gd name="T26" fmla="*/ 18467 w 21600"/>
                      <a:gd name="T27" fmla="*/ 1839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bg1"/>
                  </a:solidFill>
                  <a:ln w="9525" algn="ctr">
                    <a:solidFill>
                      <a:schemeClr val="tx1"/>
                    </a:solidFill>
                    <a:round/>
                    <a:headEnd/>
                    <a:tailEnd/>
                  </a:ln>
                </p:spPr>
                <p:txBody>
                  <a:bodyPr anchor="ctr">
                    <a:spAutoFit/>
                  </a:bodyPr>
                  <a:lstStyle/>
                  <a:p>
                    <a:endParaRPr lang="en-US"/>
                  </a:p>
                </p:txBody>
              </p:sp>
              <p:sp>
                <p:nvSpPr>
                  <p:cNvPr id="50227" name="AutoShape 20"/>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33 w 21600"/>
                      <a:gd name="T19" fmla="*/ 3203 h 21600"/>
                      <a:gd name="T20" fmla="*/ 18467 w 21600"/>
                      <a:gd name="T21" fmla="*/ 1839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chemeClr val="bg1"/>
                  </a:solidFill>
                  <a:ln w="9525" algn="ctr">
                    <a:solidFill>
                      <a:schemeClr val="tx1"/>
                    </a:solidFill>
                    <a:miter lim="800000"/>
                    <a:headEnd/>
                    <a:tailEnd/>
                  </a:ln>
                </p:spPr>
                <p:txBody>
                  <a:bodyPr wrap="none" anchor="ctr">
                    <a:spAutoFit/>
                  </a:bodyPr>
                  <a:lstStyle/>
                  <a:p>
                    <a:endParaRPr lang="en-US"/>
                  </a:p>
                </p:txBody>
              </p:sp>
            </p:grpSp>
            <p:sp>
              <p:nvSpPr>
                <p:cNvPr id="50225" name="Rectangle 21"/>
                <p:cNvSpPr>
                  <a:spLocks noChangeArrowheads="1"/>
                </p:cNvSpPr>
                <p:nvPr/>
              </p:nvSpPr>
              <p:spPr bwMode="auto">
                <a:xfrm>
                  <a:off x="5193" y="2791"/>
                  <a:ext cx="59" cy="27"/>
                </a:xfrm>
                <a:prstGeom prst="rect">
                  <a:avLst/>
                </a:prstGeom>
                <a:solidFill>
                  <a:schemeClr val="bg1"/>
                </a:solidFill>
                <a:ln w="9525" algn="ctr">
                  <a:noFill/>
                  <a:miter lim="800000"/>
                  <a:headEnd/>
                  <a:tailEnd/>
                </a:ln>
              </p:spPr>
              <p:txBody>
                <a:bodyPr anchor="ctr">
                  <a:spAutoFit/>
                </a:bodyPr>
                <a:lstStyle/>
                <a:p>
                  <a:endParaRPr lang="en-US"/>
                </a:p>
              </p:txBody>
            </p:sp>
          </p:grpSp>
          <p:grpSp>
            <p:nvGrpSpPr>
              <p:cNvPr id="50212" name="Group 22"/>
              <p:cNvGrpSpPr>
                <a:grpSpLocks/>
              </p:cNvGrpSpPr>
              <p:nvPr/>
            </p:nvGrpSpPr>
            <p:grpSpPr bwMode="auto">
              <a:xfrm>
                <a:off x="1279" y="3623"/>
                <a:ext cx="262" cy="236"/>
                <a:chOff x="5189" y="2684"/>
                <a:chExt cx="262" cy="236"/>
              </a:xfrm>
            </p:grpSpPr>
            <p:grpSp>
              <p:nvGrpSpPr>
                <p:cNvPr id="50220" name="Group 23"/>
                <p:cNvGrpSpPr>
                  <a:grpSpLocks/>
                </p:cNvGrpSpPr>
                <p:nvPr/>
              </p:nvGrpSpPr>
              <p:grpSpPr bwMode="auto">
                <a:xfrm>
                  <a:off x="5189" y="2684"/>
                  <a:ext cx="262" cy="236"/>
                  <a:chOff x="5189" y="2684"/>
                  <a:chExt cx="262" cy="236"/>
                </a:xfrm>
              </p:grpSpPr>
              <p:sp>
                <p:nvSpPr>
                  <p:cNvPr id="50222" name="AutoShape 24"/>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133 w 21600"/>
                      <a:gd name="T25" fmla="*/ 3203 h 21600"/>
                      <a:gd name="T26" fmla="*/ 18467 w 21600"/>
                      <a:gd name="T27" fmla="*/ 1839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bg1"/>
                  </a:solidFill>
                  <a:ln w="9525" algn="ctr">
                    <a:solidFill>
                      <a:schemeClr val="tx1"/>
                    </a:solidFill>
                    <a:round/>
                    <a:headEnd/>
                    <a:tailEnd/>
                  </a:ln>
                </p:spPr>
                <p:txBody>
                  <a:bodyPr anchor="ctr">
                    <a:spAutoFit/>
                  </a:bodyPr>
                  <a:lstStyle/>
                  <a:p>
                    <a:endParaRPr lang="en-US"/>
                  </a:p>
                </p:txBody>
              </p:sp>
              <p:sp>
                <p:nvSpPr>
                  <p:cNvPr id="50223" name="AutoShape 25"/>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33 w 21600"/>
                      <a:gd name="T19" fmla="*/ 3203 h 21600"/>
                      <a:gd name="T20" fmla="*/ 18467 w 21600"/>
                      <a:gd name="T21" fmla="*/ 1839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chemeClr val="bg1"/>
                  </a:solidFill>
                  <a:ln w="9525" algn="ctr">
                    <a:solidFill>
                      <a:schemeClr val="tx1"/>
                    </a:solidFill>
                    <a:miter lim="800000"/>
                    <a:headEnd/>
                    <a:tailEnd/>
                  </a:ln>
                </p:spPr>
                <p:txBody>
                  <a:bodyPr wrap="none" anchor="ctr">
                    <a:spAutoFit/>
                  </a:bodyPr>
                  <a:lstStyle/>
                  <a:p>
                    <a:endParaRPr lang="en-US"/>
                  </a:p>
                </p:txBody>
              </p:sp>
            </p:grpSp>
            <p:sp>
              <p:nvSpPr>
                <p:cNvPr id="50221" name="Rectangle 26"/>
                <p:cNvSpPr>
                  <a:spLocks noChangeArrowheads="1"/>
                </p:cNvSpPr>
                <p:nvPr/>
              </p:nvSpPr>
              <p:spPr bwMode="auto">
                <a:xfrm>
                  <a:off x="5193" y="2791"/>
                  <a:ext cx="59" cy="27"/>
                </a:xfrm>
                <a:prstGeom prst="rect">
                  <a:avLst/>
                </a:prstGeom>
                <a:solidFill>
                  <a:schemeClr val="bg1"/>
                </a:solidFill>
                <a:ln w="9525" algn="ctr">
                  <a:noFill/>
                  <a:miter lim="800000"/>
                  <a:headEnd/>
                  <a:tailEnd/>
                </a:ln>
              </p:spPr>
              <p:txBody>
                <a:bodyPr anchor="ctr">
                  <a:spAutoFit/>
                </a:bodyPr>
                <a:lstStyle/>
                <a:p>
                  <a:endParaRPr lang="en-US"/>
                </a:p>
              </p:txBody>
            </p:sp>
          </p:grpSp>
          <p:grpSp>
            <p:nvGrpSpPr>
              <p:cNvPr id="50213" name="Group 27"/>
              <p:cNvGrpSpPr>
                <a:grpSpLocks/>
              </p:cNvGrpSpPr>
              <p:nvPr/>
            </p:nvGrpSpPr>
            <p:grpSpPr bwMode="auto">
              <a:xfrm>
                <a:off x="2502" y="3676"/>
                <a:ext cx="262" cy="236"/>
                <a:chOff x="5189" y="2684"/>
                <a:chExt cx="262" cy="236"/>
              </a:xfrm>
            </p:grpSpPr>
            <p:grpSp>
              <p:nvGrpSpPr>
                <p:cNvPr id="50216" name="Group 28"/>
                <p:cNvGrpSpPr>
                  <a:grpSpLocks/>
                </p:cNvGrpSpPr>
                <p:nvPr/>
              </p:nvGrpSpPr>
              <p:grpSpPr bwMode="auto">
                <a:xfrm>
                  <a:off x="5189" y="2684"/>
                  <a:ext cx="262" cy="236"/>
                  <a:chOff x="5189" y="2684"/>
                  <a:chExt cx="262" cy="236"/>
                </a:xfrm>
              </p:grpSpPr>
              <p:sp>
                <p:nvSpPr>
                  <p:cNvPr id="50218" name="AutoShape 29"/>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133 w 21600"/>
                      <a:gd name="T25" fmla="*/ 3203 h 21600"/>
                      <a:gd name="T26" fmla="*/ 18467 w 21600"/>
                      <a:gd name="T27" fmla="*/ 1839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bg1"/>
                  </a:solidFill>
                  <a:ln w="9525" algn="ctr">
                    <a:solidFill>
                      <a:schemeClr val="tx1"/>
                    </a:solidFill>
                    <a:round/>
                    <a:headEnd/>
                    <a:tailEnd/>
                  </a:ln>
                </p:spPr>
                <p:txBody>
                  <a:bodyPr anchor="ctr">
                    <a:spAutoFit/>
                  </a:bodyPr>
                  <a:lstStyle/>
                  <a:p>
                    <a:endParaRPr lang="en-US"/>
                  </a:p>
                </p:txBody>
              </p:sp>
              <p:sp>
                <p:nvSpPr>
                  <p:cNvPr id="50219" name="AutoShape 30"/>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33 w 21600"/>
                      <a:gd name="T19" fmla="*/ 3203 h 21600"/>
                      <a:gd name="T20" fmla="*/ 18467 w 21600"/>
                      <a:gd name="T21" fmla="*/ 1839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chemeClr val="bg1"/>
                  </a:solidFill>
                  <a:ln w="9525" algn="ctr">
                    <a:solidFill>
                      <a:schemeClr val="tx1"/>
                    </a:solidFill>
                    <a:miter lim="800000"/>
                    <a:headEnd/>
                    <a:tailEnd/>
                  </a:ln>
                </p:spPr>
                <p:txBody>
                  <a:bodyPr wrap="none" anchor="ctr">
                    <a:spAutoFit/>
                  </a:bodyPr>
                  <a:lstStyle/>
                  <a:p>
                    <a:endParaRPr lang="en-US"/>
                  </a:p>
                </p:txBody>
              </p:sp>
            </p:grpSp>
            <p:sp>
              <p:nvSpPr>
                <p:cNvPr id="50217" name="Rectangle 31"/>
                <p:cNvSpPr>
                  <a:spLocks noChangeArrowheads="1"/>
                </p:cNvSpPr>
                <p:nvPr/>
              </p:nvSpPr>
              <p:spPr bwMode="auto">
                <a:xfrm>
                  <a:off x="5193" y="2791"/>
                  <a:ext cx="59" cy="27"/>
                </a:xfrm>
                <a:prstGeom prst="rect">
                  <a:avLst/>
                </a:prstGeom>
                <a:solidFill>
                  <a:schemeClr val="bg1"/>
                </a:solidFill>
                <a:ln w="9525" algn="ctr">
                  <a:noFill/>
                  <a:miter lim="800000"/>
                  <a:headEnd/>
                  <a:tailEnd/>
                </a:ln>
              </p:spPr>
              <p:txBody>
                <a:bodyPr anchor="ctr">
                  <a:spAutoFit/>
                </a:bodyPr>
                <a:lstStyle/>
                <a:p>
                  <a:endParaRPr lang="en-US"/>
                </a:p>
              </p:txBody>
            </p:sp>
          </p:grpSp>
          <p:sp>
            <p:nvSpPr>
              <p:cNvPr id="50214" name="Line 32"/>
              <p:cNvSpPr>
                <a:spLocks noChangeShapeType="1"/>
              </p:cNvSpPr>
              <p:nvPr/>
            </p:nvSpPr>
            <p:spPr bwMode="auto">
              <a:xfrm flipV="1">
                <a:off x="2153" y="2296"/>
                <a:ext cx="242" cy="1284"/>
              </a:xfrm>
              <a:prstGeom prst="line">
                <a:avLst/>
              </a:prstGeom>
              <a:noFill/>
              <a:ln w="9525">
                <a:solidFill>
                  <a:schemeClr val="tx1"/>
                </a:solidFill>
                <a:round/>
                <a:headEnd/>
                <a:tailEnd type="triangle" w="med" len="med"/>
              </a:ln>
            </p:spPr>
            <p:txBody>
              <a:bodyPr>
                <a:spAutoFit/>
              </a:bodyPr>
              <a:lstStyle/>
              <a:p>
                <a:endParaRPr lang="en-US"/>
              </a:p>
            </p:txBody>
          </p:sp>
          <p:sp>
            <p:nvSpPr>
              <p:cNvPr id="50215" name="Line 33"/>
              <p:cNvSpPr>
                <a:spLocks noChangeShapeType="1"/>
              </p:cNvSpPr>
              <p:nvPr/>
            </p:nvSpPr>
            <p:spPr bwMode="auto">
              <a:xfrm flipH="1" flipV="1">
                <a:off x="3526" y="2280"/>
                <a:ext cx="275" cy="1180"/>
              </a:xfrm>
              <a:prstGeom prst="line">
                <a:avLst/>
              </a:prstGeom>
              <a:noFill/>
              <a:ln w="9525">
                <a:solidFill>
                  <a:schemeClr val="tx1"/>
                </a:solidFill>
                <a:round/>
                <a:headEnd/>
                <a:tailEnd type="triangle" w="med" len="med"/>
              </a:ln>
            </p:spPr>
            <p:txBody>
              <a:bodyPr>
                <a:spAutoFit/>
              </a:bodyPr>
              <a:lstStyle/>
              <a:p>
                <a:endParaRPr lang="en-US"/>
              </a:p>
            </p:txBody>
          </p:sp>
        </p:grpSp>
      </p:grpSp>
      <p:grpSp>
        <p:nvGrpSpPr>
          <p:cNvPr id="10" name="Group 34"/>
          <p:cNvGrpSpPr>
            <a:grpSpLocks/>
          </p:cNvGrpSpPr>
          <p:nvPr/>
        </p:nvGrpSpPr>
        <p:grpSpPr bwMode="auto">
          <a:xfrm>
            <a:off x="1827213" y="1500188"/>
            <a:ext cx="5824537" cy="5002212"/>
            <a:chOff x="1151" y="945"/>
            <a:chExt cx="3669" cy="3151"/>
          </a:xfrm>
        </p:grpSpPr>
        <p:sp>
          <p:nvSpPr>
            <p:cNvPr id="50200" name="Rectangle 35"/>
            <p:cNvSpPr>
              <a:spLocks noChangeArrowheads="1"/>
            </p:cNvSpPr>
            <p:nvPr/>
          </p:nvSpPr>
          <p:spPr bwMode="auto">
            <a:xfrm>
              <a:off x="1264" y="3873"/>
              <a:ext cx="791" cy="212"/>
            </a:xfrm>
            <a:prstGeom prst="rect">
              <a:avLst/>
            </a:prstGeom>
            <a:noFill/>
            <a:ln w="9525" algn="ctr">
              <a:noFill/>
              <a:miter lim="800000"/>
              <a:headEnd/>
              <a:tailEnd/>
            </a:ln>
          </p:spPr>
          <p:txBody>
            <a:bodyPr wrap="none">
              <a:spAutoFit/>
            </a:bodyPr>
            <a:lstStyle/>
            <a:p>
              <a:r>
                <a:rPr lang="en-US" sz="1600" u="none">
                  <a:solidFill>
                    <a:schemeClr val="bg1"/>
                  </a:solidFill>
                </a:rPr>
                <a:t>Networking </a:t>
              </a:r>
            </a:p>
          </p:txBody>
        </p:sp>
        <p:sp>
          <p:nvSpPr>
            <p:cNvPr id="50201" name="Rectangle 36"/>
            <p:cNvSpPr>
              <a:spLocks noChangeArrowheads="1"/>
            </p:cNvSpPr>
            <p:nvPr/>
          </p:nvSpPr>
          <p:spPr bwMode="auto">
            <a:xfrm>
              <a:off x="2419" y="3884"/>
              <a:ext cx="663" cy="212"/>
            </a:xfrm>
            <a:prstGeom prst="rect">
              <a:avLst/>
            </a:prstGeom>
            <a:noFill/>
            <a:ln w="9525" algn="ctr">
              <a:noFill/>
              <a:miter lim="800000"/>
              <a:headEnd/>
              <a:tailEnd/>
            </a:ln>
          </p:spPr>
          <p:txBody>
            <a:bodyPr wrap="none">
              <a:spAutoFit/>
            </a:bodyPr>
            <a:lstStyle/>
            <a:p>
              <a:r>
                <a:rPr lang="en-US" sz="1600" u="none">
                  <a:solidFill>
                    <a:schemeClr val="bg1"/>
                  </a:solidFill>
                </a:rPr>
                <a:t>Database</a:t>
              </a:r>
            </a:p>
          </p:txBody>
        </p:sp>
        <p:sp>
          <p:nvSpPr>
            <p:cNvPr id="50202" name="Rectangle 37"/>
            <p:cNvSpPr>
              <a:spLocks noChangeArrowheads="1"/>
            </p:cNvSpPr>
            <p:nvPr/>
          </p:nvSpPr>
          <p:spPr bwMode="auto">
            <a:xfrm>
              <a:off x="3792" y="3658"/>
              <a:ext cx="380" cy="212"/>
            </a:xfrm>
            <a:prstGeom prst="rect">
              <a:avLst/>
            </a:prstGeom>
            <a:noFill/>
            <a:ln w="9525" algn="ctr">
              <a:noFill/>
              <a:miter lim="800000"/>
              <a:headEnd/>
              <a:tailEnd/>
            </a:ln>
          </p:spPr>
          <p:txBody>
            <a:bodyPr wrap="none">
              <a:spAutoFit/>
            </a:bodyPr>
            <a:lstStyle/>
            <a:p>
              <a:r>
                <a:rPr lang="en-US" sz="1600" u="none">
                  <a:solidFill>
                    <a:schemeClr val="bg1"/>
                  </a:solidFill>
                </a:rPr>
                <a:t>GUI </a:t>
              </a:r>
            </a:p>
          </p:txBody>
        </p:sp>
        <p:grpSp>
          <p:nvGrpSpPr>
            <p:cNvPr id="50203" name="Group 38"/>
            <p:cNvGrpSpPr>
              <a:grpSpLocks/>
            </p:cNvGrpSpPr>
            <p:nvPr/>
          </p:nvGrpSpPr>
          <p:grpSpPr bwMode="auto">
            <a:xfrm>
              <a:off x="1151" y="945"/>
              <a:ext cx="3669" cy="2224"/>
              <a:chOff x="1151" y="945"/>
              <a:chExt cx="3669" cy="2224"/>
            </a:xfrm>
          </p:grpSpPr>
          <p:sp>
            <p:nvSpPr>
              <p:cNvPr id="50204" name="Rectangle 39"/>
              <p:cNvSpPr>
                <a:spLocks noChangeArrowheads="1"/>
              </p:cNvSpPr>
              <p:nvPr/>
            </p:nvSpPr>
            <p:spPr bwMode="auto">
              <a:xfrm>
                <a:off x="1988" y="945"/>
                <a:ext cx="2315" cy="691"/>
              </a:xfrm>
              <a:prstGeom prst="rect">
                <a:avLst/>
              </a:prstGeom>
              <a:noFill/>
              <a:ln w="9525" algn="ctr">
                <a:noFill/>
                <a:miter lim="800000"/>
                <a:headEnd/>
                <a:tailEnd/>
              </a:ln>
            </p:spPr>
            <p:txBody>
              <a:bodyPr>
                <a:spAutoFit/>
              </a:bodyPr>
              <a:lstStyle/>
              <a:p>
                <a:pPr marL="114300" indent="-114300">
                  <a:buFontTx/>
                  <a:buChar char="•"/>
                </a:pPr>
                <a:r>
                  <a:rPr lang="en-US" sz="2200" u="none"/>
                  <a:t>Frameworks provide integrated domain-specific structures &amp; functionality</a:t>
                </a:r>
              </a:p>
            </p:txBody>
          </p:sp>
          <p:sp>
            <p:nvSpPr>
              <p:cNvPr id="50205" name="Rectangle 40"/>
              <p:cNvSpPr>
                <a:spLocks noChangeArrowheads="1"/>
              </p:cNvSpPr>
              <p:nvPr/>
            </p:nvSpPr>
            <p:spPr bwMode="auto">
              <a:xfrm>
                <a:off x="1151" y="2767"/>
                <a:ext cx="915" cy="366"/>
              </a:xfrm>
              <a:prstGeom prst="rect">
                <a:avLst/>
              </a:prstGeom>
              <a:noFill/>
              <a:ln w="9525" algn="ctr">
                <a:noFill/>
                <a:miter lim="800000"/>
                <a:headEnd/>
                <a:tailEnd/>
              </a:ln>
            </p:spPr>
            <p:txBody>
              <a:bodyPr>
                <a:spAutoFit/>
              </a:bodyPr>
              <a:lstStyle/>
              <a:p>
                <a:pPr algn="ctr"/>
                <a:r>
                  <a:rPr lang="en-US" sz="1600" u="none"/>
                  <a:t>Mission Computing</a:t>
                </a:r>
              </a:p>
            </p:txBody>
          </p:sp>
          <p:sp>
            <p:nvSpPr>
              <p:cNvPr id="50206" name="Rectangle 41"/>
              <p:cNvSpPr>
                <a:spLocks noChangeArrowheads="1"/>
              </p:cNvSpPr>
              <p:nvPr/>
            </p:nvSpPr>
            <p:spPr bwMode="auto">
              <a:xfrm>
                <a:off x="2529" y="2957"/>
                <a:ext cx="842" cy="212"/>
              </a:xfrm>
              <a:prstGeom prst="rect">
                <a:avLst/>
              </a:prstGeom>
              <a:noFill/>
              <a:ln w="9525" algn="ctr">
                <a:noFill/>
                <a:miter lim="800000"/>
                <a:headEnd/>
                <a:tailEnd/>
              </a:ln>
            </p:spPr>
            <p:txBody>
              <a:bodyPr wrap="none">
                <a:spAutoFit/>
              </a:bodyPr>
              <a:lstStyle/>
              <a:p>
                <a:r>
                  <a:rPr lang="en-US" sz="1600" u="none">
                    <a:solidFill>
                      <a:schemeClr val="bg1"/>
                    </a:solidFill>
                  </a:rPr>
                  <a:t>E-commerce</a:t>
                </a:r>
              </a:p>
            </p:txBody>
          </p:sp>
          <p:sp>
            <p:nvSpPr>
              <p:cNvPr id="50207" name="Rectangle 42"/>
              <p:cNvSpPr>
                <a:spLocks noChangeArrowheads="1"/>
              </p:cNvSpPr>
              <p:nvPr/>
            </p:nvSpPr>
            <p:spPr bwMode="auto">
              <a:xfrm>
                <a:off x="3905" y="2614"/>
                <a:ext cx="915" cy="366"/>
              </a:xfrm>
              <a:prstGeom prst="rect">
                <a:avLst/>
              </a:prstGeom>
              <a:noFill/>
              <a:ln w="9525" algn="ctr">
                <a:noFill/>
                <a:miter lim="800000"/>
                <a:headEnd/>
                <a:tailEnd/>
              </a:ln>
            </p:spPr>
            <p:txBody>
              <a:bodyPr>
                <a:spAutoFit/>
              </a:bodyPr>
              <a:lstStyle/>
              <a:p>
                <a:pPr algn="ctr"/>
                <a:r>
                  <a:rPr lang="en-US" sz="1600" u="none"/>
                  <a:t>Scientific</a:t>
                </a:r>
              </a:p>
              <a:p>
                <a:pPr algn="ctr"/>
                <a:r>
                  <a:rPr lang="en-US" sz="1600" u="none"/>
                  <a:t>Visualization</a:t>
                </a:r>
              </a:p>
            </p:txBody>
          </p:sp>
        </p:grpSp>
      </p:grpSp>
      <p:grpSp>
        <p:nvGrpSpPr>
          <p:cNvPr id="12" name="Group 43"/>
          <p:cNvGrpSpPr>
            <a:grpSpLocks/>
          </p:cNvGrpSpPr>
          <p:nvPr/>
        </p:nvGrpSpPr>
        <p:grpSpPr bwMode="auto">
          <a:xfrm>
            <a:off x="2930525" y="1500188"/>
            <a:ext cx="6213475" cy="4592637"/>
            <a:chOff x="1846" y="945"/>
            <a:chExt cx="3914" cy="2893"/>
          </a:xfrm>
        </p:grpSpPr>
        <p:sp>
          <p:nvSpPr>
            <p:cNvPr id="50193" name="Rectangle 44"/>
            <p:cNvSpPr>
              <a:spLocks noChangeArrowheads="1"/>
            </p:cNvSpPr>
            <p:nvPr/>
          </p:nvSpPr>
          <p:spPr bwMode="auto">
            <a:xfrm>
              <a:off x="4222" y="945"/>
              <a:ext cx="1538" cy="691"/>
            </a:xfrm>
            <a:prstGeom prst="rect">
              <a:avLst/>
            </a:prstGeom>
            <a:noFill/>
            <a:ln w="9525" algn="ctr">
              <a:noFill/>
              <a:miter lim="800000"/>
              <a:headEnd/>
              <a:tailEnd/>
            </a:ln>
          </p:spPr>
          <p:txBody>
            <a:bodyPr>
              <a:spAutoFit/>
            </a:bodyPr>
            <a:lstStyle/>
            <a:p>
              <a:pPr marL="114300" indent="-114300">
                <a:buFontTx/>
                <a:buChar char="•"/>
              </a:pPr>
              <a:r>
                <a:rPr lang="en-US" sz="2200" u="none"/>
                <a:t>Frameworks are “semi-complete” applications</a:t>
              </a:r>
            </a:p>
          </p:txBody>
        </p:sp>
        <p:sp>
          <p:nvSpPr>
            <p:cNvPr id="50194" name="AutoShape 45"/>
            <p:cNvSpPr>
              <a:spLocks noChangeAspect="1" noChangeArrowheads="1"/>
            </p:cNvSpPr>
            <p:nvPr/>
          </p:nvSpPr>
          <p:spPr bwMode="auto">
            <a:xfrm flipH="1" flipV="1">
              <a:off x="1846" y="2617"/>
              <a:ext cx="184" cy="25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269 h 21600"/>
                <a:gd name="T17" fmla="*/ 610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50195" name="AutoShape 46"/>
            <p:cNvSpPr>
              <a:spLocks noChangeAspect="1" noChangeArrowheads="1"/>
            </p:cNvSpPr>
            <p:nvPr/>
          </p:nvSpPr>
          <p:spPr bwMode="auto">
            <a:xfrm flipH="1" flipV="1">
              <a:off x="2832" y="2720"/>
              <a:ext cx="184" cy="25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269 h 21600"/>
                <a:gd name="T17" fmla="*/ 610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50196" name="AutoShape 47"/>
            <p:cNvSpPr>
              <a:spLocks noChangeAspect="1" noChangeArrowheads="1"/>
            </p:cNvSpPr>
            <p:nvPr/>
          </p:nvSpPr>
          <p:spPr bwMode="auto">
            <a:xfrm flipH="1" flipV="1">
              <a:off x="4407" y="2378"/>
              <a:ext cx="184" cy="25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269 h 21600"/>
                <a:gd name="T17" fmla="*/ 610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50197" name="AutoShape 48"/>
            <p:cNvSpPr>
              <a:spLocks noChangeAspect="1" noChangeArrowheads="1"/>
            </p:cNvSpPr>
            <p:nvPr/>
          </p:nvSpPr>
          <p:spPr bwMode="auto">
            <a:xfrm flipH="1" flipV="1">
              <a:off x="1851" y="3492"/>
              <a:ext cx="184" cy="25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269 h 21600"/>
                <a:gd name="T17" fmla="*/ 610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50198" name="AutoShape 49"/>
            <p:cNvSpPr>
              <a:spLocks noChangeAspect="1" noChangeArrowheads="1"/>
            </p:cNvSpPr>
            <p:nvPr/>
          </p:nvSpPr>
          <p:spPr bwMode="auto">
            <a:xfrm flipH="1" flipV="1">
              <a:off x="3026" y="3582"/>
              <a:ext cx="184" cy="25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269 h 21600"/>
                <a:gd name="T17" fmla="*/ 610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50199" name="AutoShape 50"/>
            <p:cNvSpPr>
              <a:spLocks noChangeAspect="1" noChangeArrowheads="1"/>
            </p:cNvSpPr>
            <p:nvPr/>
          </p:nvSpPr>
          <p:spPr bwMode="auto">
            <a:xfrm flipH="1" flipV="1">
              <a:off x="4372" y="3312"/>
              <a:ext cx="184" cy="25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269 h 21600"/>
                <a:gd name="T17" fmla="*/ 610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Slide Number Placeholder 3"/>
          <p:cNvSpPr>
            <a:spLocks noGrp="1"/>
          </p:cNvSpPr>
          <p:nvPr>
            <p:ph type="sldNum" sz="quarter" idx="10"/>
          </p:nvPr>
        </p:nvSpPr>
        <p:spPr>
          <a:noFill/>
        </p:spPr>
        <p:txBody>
          <a:bodyPr/>
          <a:lstStyle/>
          <a:p>
            <a:fld id="{C9A1CE9D-23BB-4982-9D3D-CEDA0C907FE7}" type="slidenum">
              <a:rPr lang="en-US" smtClean="0">
                <a:latin typeface="Arial" pitchFamily="34" charset="0"/>
              </a:rPr>
              <a:pPr/>
              <a:t>44</a:t>
            </a:fld>
            <a:endParaRPr lang="en-US" smtClean="0">
              <a:latin typeface="Arial" pitchFamily="34" charset="0"/>
            </a:endParaRPr>
          </a:p>
        </p:txBody>
      </p:sp>
      <p:sp>
        <p:nvSpPr>
          <p:cNvPr id="51203" name="Rectangle 2"/>
          <p:cNvSpPr>
            <a:spLocks noGrp="1" noChangeArrowheads="1"/>
          </p:cNvSpPr>
          <p:nvPr>
            <p:ph type="title"/>
          </p:nvPr>
        </p:nvSpPr>
        <p:spPr>
          <a:xfrm>
            <a:off x="127000" y="-53975"/>
            <a:ext cx="8864600" cy="914400"/>
          </a:xfrm>
        </p:spPr>
        <p:txBody>
          <a:bodyPr/>
          <a:lstStyle/>
          <a:p>
            <a:pPr>
              <a:lnSpc>
                <a:spcPct val="80000"/>
              </a:lnSpc>
            </a:pPr>
            <a:r>
              <a:rPr lang="en-US" sz="3200" smtClean="0"/>
              <a:t>Comparing Class Libraries, </a:t>
            </a:r>
            <a:br>
              <a:rPr lang="en-US" sz="3200" smtClean="0"/>
            </a:br>
            <a:r>
              <a:rPr lang="en-US" sz="3200" smtClean="0"/>
              <a:t>Frameworks, &amp; Components</a:t>
            </a:r>
          </a:p>
        </p:txBody>
      </p:sp>
      <p:grpSp>
        <p:nvGrpSpPr>
          <p:cNvPr id="2" name="Group 3"/>
          <p:cNvGrpSpPr>
            <a:grpSpLocks/>
          </p:cNvGrpSpPr>
          <p:nvPr/>
        </p:nvGrpSpPr>
        <p:grpSpPr bwMode="auto">
          <a:xfrm>
            <a:off x="4614863" y="3967163"/>
            <a:ext cx="4545012" cy="2827337"/>
            <a:chOff x="2907" y="2499"/>
            <a:chExt cx="2863" cy="1781"/>
          </a:xfrm>
        </p:grpSpPr>
        <p:sp>
          <p:nvSpPr>
            <p:cNvPr id="51387" name="Rectangle 4"/>
            <p:cNvSpPr>
              <a:spLocks noChangeArrowheads="1"/>
            </p:cNvSpPr>
            <p:nvPr/>
          </p:nvSpPr>
          <p:spPr bwMode="auto">
            <a:xfrm>
              <a:off x="2907" y="2499"/>
              <a:ext cx="1095" cy="393"/>
            </a:xfrm>
            <a:prstGeom prst="rect">
              <a:avLst/>
            </a:prstGeom>
            <a:noFill/>
            <a:ln w="12700">
              <a:noFill/>
              <a:miter lim="800000"/>
              <a:headEnd/>
              <a:tailEnd/>
            </a:ln>
          </p:spPr>
          <p:txBody>
            <a:bodyPr anchor="ctr"/>
            <a:lstStyle/>
            <a:p>
              <a:pPr algn="ctr">
                <a:buClr>
                  <a:srgbClr val="006699"/>
                </a:buClr>
                <a:buSzPct val="85000"/>
                <a:buFont typeface="Wingdings" pitchFamily="2" charset="2"/>
                <a:buNone/>
              </a:pPr>
              <a:r>
                <a:rPr lang="en-US" sz="1600" u="none">
                  <a:solidFill>
                    <a:srgbClr val="336699"/>
                  </a:solidFill>
                </a:rPr>
                <a:t>Class </a:t>
              </a:r>
            </a:p>
            <a:p>
              <a:pPr algn="ctr">
                <a:buClr>
                  <a:srgbClr val="006699"/>
                </a:buClr>
                <a:buSzPct val="85000"/>
                <a:buFont typeface="Wingdings" pitchFamily="2" charset="2"/>
                <a:buNone/>
              </a:pPr>
              <a:r>
                <a:rPr lang="en-US" sz="1600" u="none">
                  <a:solidFill>
                    <a:srgbClr val="336699"/>
                  </a:solidFill>
                </a:rPr>
                <a:t>Libraries</a:t>
              </a:r>
            </a:p>
          </p:txBody>
        </p:sp>
        <p:sp>
          <p:nvSpPr>
            <p:cNvPr id="51388" name="Rectangle 5"/>
            <p:cNvSpPr>
              <a:spLocks noChangeArrowheads="1"/>
            </p:cNvSpPr>
            <p:nvPr/>
          </p:nvSpPr>
          <p:spPr bwMode="auto">
            <a:xfrm>
              <a:off x="3763" y="2499"/>
              <a:ext cx="1095" cy="393"/>
            </a:xfrm>
            <a:prstGeom prst="rect">
              <a:avLst/>
            </a:prstGeom>
            <a:noFill/>
            <a:ln w="12700">
              <a:noFill/>
              <a:miter lim="800000"/>
              <a:headEnd/>
              <a:tailEnd/>
            </a:ln>
          </p:spPr>
          <p:txBody>
            <a:bodyPr anchor="ctr"/>
            <a:lstStyle/>
            <a:p>
              <a:pPr algn="ctr">
                <a:spcBef>
                  <a:spcPct val="75000"/>
                </a:spcBef>
                <a:buClr>
                  <a:srgbClr val="006699"/>
                </a:buClr>
                <a:buSzPct val="85000"/>
                <a:buFont typeface="Wingdings" pitchFamily="2" charset="2"/>
                <a:buNone/>
              </a:pPr>
              <a:r>
                <a:rPr lang="en-US" sz="1600" u="none">
                  <a:solidFill>
                    <a:srgbClr val="336699"/>
                  </a:solidFill>
                </a:rPr>
                <a:t>Frameworks</a:t>
              </a:r>
            </a:p>
          </p:txBody>
        </p:sp>
        <p:sp>
          <p:nvSpPr>
            <p:cNvPr id="51389" name="Rectangle 6"/>
            <p:cNvSpPr>
              <a:spLocks noChangeArrowheads="1"/>
            </p:cNvSpPr>
            <p:nvPr/>
          </p:nvSpPr>
          <p:spPr bwMode="auto">
            <a:xfrm>
              <a:off x="4700" y="2890"/>
              <a:ext cx="1020" cy="207"/>
            </a:xfrm>
            <a:prstGeom prst="rect">
              <a:avLst/>
            </a:prstGeom>
            <a:solidFill>
              <a:schemeClr val="bg1"/>
            </a:solidFill>
            <a:ln w="12700">
              <a:noFill/>
              <a:miter lim="800000"/>
              <a:headEnd/>
              <a:tailEnd/>
            </a:ln>
          </p:spPr>
          <p:txBody>
            <a:bodyPr/>
            <a:lstStyle/>
            <a:p>
              <a:pPr algn="ctr">
                <a:spcBef>
                  <a:spcPct val="75000"/>
                </a:spcBef>
                <a:buClr>
                  <a:srgbClr val="006699"/>
                </a:buClr>
                <a:buSzPct val="85000"/>
                <a:buFont typeface="Wingdings" pitchFamily="2" charset="2"/>
                <a:buNone/>
              </a:pPr>
              <a:r>
                <a:rPr lang="en-US" sz="1400" u="none"/>
                <a:t>Macro-level</a:t>
              </a:r>
            </a:p>
          </p:txBody>
        </p:sp>
        <p:sp>
          <p:nvSpPr>
            <p:cNvPr id="51390" name="Rectangle 7"/>
            <p:cNvSpPr>
              <a:spLocks noChangeArrowheads="1"/>
            </p:cNvSpPr>
            <p:nvPr/>
          </p:nvSpPr>
          <p:spPr bwMode="auto">
            <a:xfrm>
              <a:off x="3883" y="2890"/>
              <a:ext cx="817" cy="207"/>
            </a:xfrm>
            <a:prstGeom prst="rect">
              <a:avLst/>
            </a:prstGeom>
            <a:solidFill>
              <a:schemeClr val="bg1"/>
            </a:solidFill>
            <a:ln w="12700">
              <a:noFill/>
              <a:miter lim="800000"/>
              <a:headEnd/>
              <a:tailEnd/>
            </a:ln>
          </p:spPr>
          <p:txBody>
            <a:bodyPr/>
            <a:lstStyle/>
            <a:p>
              <a:pPr algn="ctr">
                <a:spcBef>
                  <a:spcPct val="75000"/>
                </a:spcBef>
                <a:buClr>
                  <a:srgbClr val="006699"/>
                </a:buClr>
                <a:buSzPct val="85000"/>
                <a:buFont typeface="Wingdings" pitchFamily="2" charset="2"/>
                <a:buNone/>
              </a:pPr>
              <a:r>
                <a:rPr lang="en-US" sz="1400" u="none"/>
                <a:t>Meso-level</a:t>
              </a:r>
            </a:p>
          </p:txBody>
        </p:sp>
        <p:sp>
          <p:nvSpPr>
            <p:cNvPr id="51391" name="Rectangle 8"/>
            <p:cNvSpPr>
              <a:spLocks noChangeArrowheads="1"/>
            </p:cNvSpPr>
            <p:nvPr/>
          </p:nvSpPr>
          <p:spPr bwMode="auto">
            <a:xfrm>
              <a:off x="2986" y="2890"/>
              <a:ext cx="897" cy="207"/>
            </a:xfrm>
            <a:prstGeom prst="rect">
              <a:avLst/>
            </a:prstGeom>
            <a:solidFill>
              <a:schemeClr val="bg1"/>
            </a:solidFill>
            <a:ln w="12700">
              <a:noFill/>
              <a:miter lim="800000"/>
              <a:headEnd/>
              <a:tailEnd/>
            </a:ln>
          </p:spPr>
          <p:txBody>
            <a:bodyPr/>
            <a:lstStyle/>
            <a:p>
              <a:pPr algn="ctr">
                <a:spcBef>
                  <a:spcPct val="75000"/>
                </a:spcBef>
                <a:buClr>
                  <a:srgbClr val="006699"/>
                </a:buClr>
                <a:buSzPct val="85000"/>
                <a:buFont typeface="Wingdings" pitchFamily="2" charset="2"/>
                <a:buNone/>
              </a:pPr>
              <a:r>
                <a:rPr lang="en-US" sz="1400" u="none"/>
                <a:t>Micro-level</a:t>
              </a:r>
            </a:p>
          </p:txBody>
        </p:sp>
        <p:sp>
          <p:nvSpPr>
            <p:cNvPr id="51392" name="Rectangle 9"/>
            <p:cNvSpPr>
              <a:spLocks noChangeArrowheads="1"/>
            </p:cNvSpPr>
            <p:nvPr/>
          </p:nvSpPr>
          <p:spPr bwMode="auto">
            <a:xfrm>
              <a:off x="4700" y="3935"/>
              <a:ext cx="1020" cy="345"/>
            </a:xfrm>
            <a:prstGeom prst="rect">
              <a:avLst/>
            </a:prstGeom>
            <a:solidFill>
              <a:schemeClr val="bg1"/>
            </a:solidFill>
            <a:ln w="12700">
              <a:noFill/>
              <a:miter lim="800000"/>
              <a:headEnd/>
              <a:tailEnd/>
            </a:ln>
          </p:spPr>
          <p:txBody>
            <a:bodyPr/>
            <a:lstStyle/>
            <a:p>
              <a:pPr algn="ctr">
                <a:spcBef>
                  <a:spcPct val="75000"/>
                </a:spcBef>
                <a:buClr>
                  <a:srgbClr val="006699"/>
                </a:buClr>
                <a:buSzPct val="85000"/>
                <a:buFont typeface="Wingdings" pitchFamily="2" charset="2"/>
                <a:buNone/>
              </a:pPr>
              <a:r>
                <a:rPr lang="en-US" sz="1400" u="none"/>
                <a:t>Borrow caller’s thread</a:t>
              </a:r>
            </a:p>
          </p:txBody>
        </p:sp>
        <p:sp>
          <p:nvSpPr>
            <p:cNvPr id="51393" name="Rectangle 10"/>
            <p:cNvSpPr>
              <a:spLocks noChangeArrowheads="1"/>
            </p:cNvSpPr>
            <p:nvPr/>
          </p:nvSpPr>
          <p:spPr bwMode="auto">
            <a:xfrm>
              <a:off x="3883" y="3935"/>
              <a:ext cx="817" cy="345"/>
            </a:xfrm>
            <a:prstGeom prst="rect">
              <a:avLst/>
            </a:prstGeom>
            <a:solidFill>
              <a:schemeClr val="bg1"/>
            </a:solidFill>
            <a:ln w="12700">
              <a:noFill/>
              <a:miter lim="800000"/>
              <a:headEnd/>
              <a:tailEnd/>
            </a:ln>
          </p:spPr>
          <p:txBody>
            <a:bodyPr/>
            <a:lstStyle/>
            <a:p>
              <a:pPr algn="ctr">
                <a:spcBef>
                  <a:spcPct val="75000"/>
                </a:spcBef>
                <a:buClr>
                  <a:srgbClr val="006699"/>
                </a:buClr>
                <a:buSzPct val="85000"/>
                <a:buFont typeface="Wingdings" pitchFamily="2" charset="2"/>
                <a:buNone/>
              </a:pPr>
              <a:r>
                <a:rPr lang="en-US" sz="1400" u="none"/>
                <a:t>Inversion of control</a:t>
              </a:r>
            </a:p>
          </p:txBody>
        </p:sp>
        <p:sp>
          <p:nvSpPr>
            <p:cNvPr id="51394" name="Rectangle 11"/>
            <p:cNvSpPr>
              <a:spLocks noChangeArrowheads="1"/>
            </p:cNvSpPr>
            <p:nvPr/>
          </p:nvSpPr>
          <p:spPr bwMode="auto">
            <a:xfrm>
              <a:off x="2986" y="3935"/>
              <a:ext cx="897" cy="345"/>
            </a:xfrm>
            <a:prstGeom prst="rect">
              <a:avLst/>
            </a:prstGeom>
            <a:solidFill>
              <a:schemeClr val="bg1"/>
            </a:solidFill>
            <a:ln w="12700">
              <a:noFill/>
              <a:miter lim="800000"/>
              <a:headEnd/>
              <a:tailEnd/>
            </a:ln>
          </p:spPr>
          <p:txBody>
            <a:bodyPr/>
            <a:lstStyle/>
            <a:p>
              <a:pPr algn="ctr">
                <a:spcBef>
                  <a:spcPct val="75000"/>
                </a:spcBef>
                <a:buClr>
                  <a:srgbClr val="006699"/>
                </a:buClr>
                <a:buSzPct val="85000"/>
                <a:buFont typeface="Wingdings" pitchFamily="2" charset="2"/>
                <a:buNone/>
              </a:pPr>
              <a:r>
                <a:rPr lang="en-US" sz="1400" u="none"/>
                <a:t>Borrow caller’s thread</a:t>
              </a:r>
            </a:p>
          </p:txBody>
        </p:sp>
        <p:sp>
          <p:nvSpPr>
            <p:cNvPr id="51395" name="Rectangle 12"/>
            <p:cNvSpPr>
              <a:spLocks noChangeArrowheads="1"/>
            </p:cNvSpPr>
            <p:nvPr/>
          </p:nvSpPr>
          <p:spPr bwMode="auto">
            <a:xfrm>
              <a:off x="4656" y="3596"/>
              <a:ext cx="1112" cy="345"/>
            </a:xfrm>
            <a:prstGeom prst="rect">
              <a:avLst/>
            </a:prstGeom>
            <a:solidFill>
              <a:schemeClr val="bg1"/>
            </a:solidFill>
            <a:ln w="12700">
              <a:noFill/>
              <a:miter lim="800000"/>
              <a:headEnd/>
              <a:tailEnd/>
            </a:ln>
          </p:spPr>
          <p:txBody>
            <a:bodyPr/>
            <a:lstStyle/>
            <a:p>
              <a:pPr algn="ctr">
                <a:lnSpc>
                  <a:spcPct val="110000"/>
                </a:lnSpc>
                <a:spcBef>
                  <a:spcPct val="75000"/>
                </a:spcBef>
                <a:buClr>
                  <a:srgbClr val="006699"/>
                </a:buClr>
                <a:buSzPct val="85000"/>
                <a:buFont typeface="Wingdings" pitchFamily="2" charset="2"/>
                <a:buNone/>
              </a:pPr>
              <a:r>
                <a:rPr lang="en-US" sz="1200" b="1" u="none"/>
                <a:t>Domain-specific or Domain-independent</a:t>
              </a:r>
            </a:p>
          </p:txBody>
        </p:sp>
        <p:sp>
          <p:nvSpPr>
            <p:cNvPr id="51396" name="Rectangle 13"/>
            <p:cNvSpPr>
              <a:spLocks noChangeArrowheads="1"/>
            </p:cNvSpPr>
            <p:nvPr/>
          </p:nvSpPr>
          <p:spPr bwMode="auto">
            <a:xfrm>
              <a:off x="3883" y="3590"/>
              <a:ext cx="817" cy="345"/>
            </a:xfrm>
            <a:prstGeom prst="rect">
              <a:avLst/>
            </a:prstGeom>
            <a:solidFill>
              <a:schemeClr val="bg1"/>
            </a:solidFill>
            <a:ln w="12700">
              <a:noFill/>
              <a:miter lim="800000"/>
              <a:headEnd/>
              <a:tailEnd/>
            </a:ln>
          </p:spPr>
          <p:txBody>
            <a:bodyPr/>
            <a:lstStyle/>
            <a:p>
              <a:pPr algn="ctr">
                <a:spcBef>
                  <a:spcPct val="75000"/>
                </a:spcBef>
                <a:buClr>
                  <a:srgbClr val="006699"/>
                </a:buClr>
                <a:buSzPct val="85000"/>
                <a:buFont typeface="Wingdings" pitchFamily="2" charset="2"/>
                <a:buNone/>
              </a:pPr>
              <a:r>
                <a:rPr lang="en-US" sz="1400" u="none"/>
                <a:t>Domain-specific</a:t>
              </a:r>
            </a:p>
          </p:txBody>
        </p:sp>
        <p:sp>
          <p:nvSpPr>
            <p:cNvPr id="51397" name="Rectangle 14"/>
            <p:cNvSpPr>
              <a:spLocks noChangeArrowheads="1"/>
            </p:cNvSpPr>
            <p:nvPr/>
          </p:nvSpPr>
          <p:spPr bwMode="auto">
            <a:xfrm>
              <a:off x="2986" y="3590"/>
              <a:ext cx="897" cy="345"/>
            </a:xfrm>
            <a:prstGeom prst="rect">
              <a:avLst/>
            </a:prstGeom>
            <a:solidFill>
              <a:schemeClr val="bg1"/>
            </a:solidFill>
            <a:ln w="12700">
              <a:noFill/>
              <a:miter lim="800000"/>
              <a:headEnd/>
              <a:tailEnd/>
            </a:ln>
          </p:spPr>
          <p:txBody>
            <a:bodyPr/>
            <a:lstStyle/>
            <a:p>
              <a:pPr algn="ctr">
                <a:spcBef>
                  <a:spcPct val="75000"/>
                </a:spcBef>
                <a:buClr>
                  <a:srgbClr val="006699"/>
                </a:buClr>
                <a:buSzPct val="85000"/>
                <a:buFont typeface="Wingdings" pitchFamily="2" charset="2"/>
                <a:buNone/>
              </a:pPr>
              <a:r>
                <a:rPr lang="en-US" sz="1400" u="none"/>
                <a:t>Domain-independent</a:t>
              </a:r>
              <a:endParaRPr lang="en-US" u="none">
                <a:solidFill>
                  <a:srgbClr val="336699"/>
                </a:solidFill>
              </a:endParaRPr>
            </a:p>
          </p:txBody>
        </p:sp>
        <p:sp>
          <p:nvSpPr>
            <p:cNvPr id="51398" name="Rectangle 15"/>
            <p:cNvSpPr>
              <a:spLocks noChangeArrowheads="1"/>
            </p:cNvSpPr>
            <p:nvPr/>
          </p:nvSpPr>
          <p:spPr bwMode="auto">
            <a:xfrm>
              <a:off x="4700" y="3097"/>
              <a:ext cx="1020" cy="493"/>
            </a:xfrm>
            <a:prstGeom prst="rect">
              <a:avLst/>
            </a:prstGeom>
            <a:solidFill>
              <a:schemeClr val="bg1"/>
            </a:solidFill>
            <a:ln w="12700">
              <a:noFill/>
              <a:miter lim="800000"/>
              <a:headEnd/>
              <a:tailEnd/>
            </a:ln>
          </p:spPr>
          <p:txBody>
            <a:bodyPr/>
            <a:lstStyle/>
            <a:p>
              <a:pPr algn="ctr">
                <a:spcBef>
                  <a:spcPct val="75000"/>
                </a:spcBef>
                <a:buClr>
                  <a:srgbClr val="006699"/>
                </a:buClr>
                <a:buSzPct val="85000"/>
                <a:buFont typeface="Wingdings" pitchFamily="2" charset="2"/>
                <a:buNone/>
              </a:pPr>
              <a:r>
                <a:rPr lang="en-US" sz="1400" u="none"/>
                <a:t>Stand-alone composition entities</a:t>
              </a:r>
            </a:p>
          </p:txBody>
        </p:sp>
        <p:sp>
          <p:nvSpPr>
            <p:cNvPr id="51399" name="Rectangle 16"/>
            <p:cNvSpPr>
              <a:spLocks noChangeArrowheads="1"/>
            </p:cNvSpPr>
            <p:nvPr/>
          </p:nvSpPr>
          <p:spPr bwMode="auto">
            <a:xfrm>
              <a:off x="3883" y="3097"/>
              <a:ext cx="817" cy="493"/>
            </a:xfrm>
            <a:prstGeom prst="rect">
              <a:avLst/>
            </a:prstGeom>
            <a:solidFill>
              <a:schemeClr val="bg1"/>
            </a:solidFill>
            <a:ln w="12700">
              <a:noFill/>
              <a:miter lim="800000"/>
              <a:headEnd/>
              <a:tailEnd/>
            </a:ln>
          </p:spPr>
          <p:txBody>
            <a:bodyPr/>
            <a:lstStyle/>
            <a:p>
              <a:pPr algn="ctr">
                <a:spcBef>
                  <a:spcPct val="75000"/>
                </a:spcBef>
                <a:buClr>
                  <a:srgbClr val="006699"/>
                </a:buClr>
                <a:buSzPct val="85000"/>
                <a:buFont typeface="Wingdings" pitchFamily="2" charset="2"/>
                <a:buNone/>
              </a:pPr>
              <a:r>
                <a:rPr lang="en-US" sz="1400" u="none"/>
                <a:t>“Semi-complete” applications</a:t>
              </a:r>
            </a:p>
          </p:txBody>
        </p:sp>
        <p:sp>
          <p:nvSpPr>
            <p:cNvPr id="51400" name="Rectangle 17"/>
            <p:cNvSpPr>
              <a:spLocks noChangeArrowheads="1"/>
            </p:cNvSpPr>
            <p:nvPr/>
          </p:nvSpPr>
          <p:spPr bwMode="auto">
            <a:xfrm>
              <a:off x="2986" y="3097"/>
              <a:ext cx="897" cy="493"/>
            </a:xfrm>
            <a:prstGeom prst="rect">
              <a:avLst/>
            </a:prstGeom>
            <a:solidFill>
              <a:schemeClr val="bg1"/>
            </a:solidFill>
            <a:ln w="12700">
              <a:noFill/>
              <a:miter lim="800000"/>
              <a:headEnd/>
              <a:tailEnd/>
            </a:ln>
          </p:spPr>
          <p:txBody>
            <a:bodyPr/>
            <a:lstStyle/>
            <a:p>
              <a:pPr algn="ctr">
                <a:spcBef>
                  <a:spcPct val="75000"/>
                </a:spcBef>
                <a:buClr>
                  <a:srgbClr val="006699"/>
                </a:buClr>
                <a:buSzPct val="85000"/>
                <a:buFont typeface="Wingdings" pitchFamily="2" charset="2"/>
                <a:buNone/>
              </a:pPr>
              <a:r>
                <a:rPr lang="en-US" sz="1400" u="none"/>
                <a:t>Stand-alone language entities</a:t>
              </a:r>
            </a:p>
          </p:txBody>
        </p:sp>
        <p:sp>
          <p:nvSpPr>
            <p:cNvPr id="51401" name="Line 18"/>
            <p:cNvSpPr>
              <a:spLocks noChangeShapeType="1"/>
            </p:cNvSpPr>
            <p:nvPr/>
          </p:nvSpPr>
          <p:spPr bwMode="auto">
            <a:xfrm>
              <a:off x="2986" y="2890"/>
              <a:ext cx="2734" cy="0"/>
            </a:xfrm>
            <a:prstGeom prst="line">
              <a:avLst/>
            </a:prstGeom>
            <a:noFill/>
            <a:ln w="28575" cap="sq">
              <a:solidFill>
                <a:schemeClr val="tx1"/>
              </a:solidFill>
              <a:round/>
              <a:headEnd/>
              <a:tailEnd/>
            </a:ln>
          </p:spPr>
          <p:txBody>
            <a:bodyPr wrap="none"/>
            <a:lstStyle/>
            <a:p>
              <a:endParaRPr lang="en-US"/>
            </a:p>
          </p:txBody>
        </p:sp>
        <p:sp>
          <p:nvSpPr>
            <p:cNvPr id="51402" name="Line 19"/>
            <p:cNvSpPr>
              <a:spLocks noChangeShapeType="1"/>
            </p:cNvSpPr>
            <p:nvPr/>
          </p:nvSpPr>
          <p:spPr bwMode="auto">
            <a:xfrm>
              <a:off x="2986" y="3590"/>
              <a:ext cx="2734" cy="0"/>
            </a:xfrm>
            <a:prstGeom prst="line">
              <a:avLst/>
            </a:prstGeom>
            <a:noFill/>
            <a:ln w="12700">
              <a:solidFill>
                <a:schemeClr val="tx1"/>
              </a:solidFill>
              <a:round/>
              <a:headEnd/>
              <a:tailEnd/>
            </a:ln>
          </p:spPr>
          <p:txBody>
            <a:bodyPr wrap="none"/>
            <a:lstStyle/>
            <a:p>
              <a:endParaRPr lang="en-US"/>
            </a:p>
          </p:txBody>
        </p:sp>
        <p:sp>
          <p:nvSpPr>
            <p:cNvPr id="51403" name="Line 20"/>
            <p:cNvSpPr>
              <a:spLocks noChangeShapeType="1"/>
            </p:cNvSpPr>
            <p:nvPr/>
          </p:nvSpPr>
          <p:spPr bwMode="auto">
            <a:xfrm>
              <a:off x="2986" y="3935"/>
              <a:ext cx="2734" cy="0"/>
            </a:xfrm>
            <a:prstGeom prst="line">
              <a:avLst/>
            </a:prstGeom>
            <a:noFill/>
            <a:ln w="12700">
              <a:solidFill>
                <a:schemeClr val="tx1"/>
              </a:solidFill>
              <a:round/>
              <a:headEnd/>
              <a:tailEnd/>
            </a:ln>
          </p:spPr>
          <p:txBody>
            <a:bodyPr wrap="none"/>
            <a:lstStyle/>
            <a:p>
              <a:endParaRPr lang="en-US"/>
            </a:p>
          </p:txBody>
        </p:sp>
        <p:sp>
          <p:nvSpPr>
            <p:cNvPr id="51404" name="Line 21"/>
            <p:cNvSpPr>
              <a:spLocks noChangeShapeType="1"/>
            </p:cNvSpPr>
            <p:nvPr/>
          </p:nvSpPr>
          <p:spPr bwMode="auto">
            <a:xfrm>
              <a:off x="2986" y="4280"/>
              <a:ext cx="2734" cy="0"/>
            </a:xfrm>
            <a:prstGeom prst="line">
              <a:avLst/>
            </a:prstGeom>
            <a:noFill/>
            <a:ln w="28575" cap="sq">
              <a:solidFill>
                <a:schemeClr val="tx1"/>
              </a:solidFill>
              <a:round/>
              <a:headEnd/>
              <a:tailEnd/>
            </a:ln>
          </p:spPr>
          <p:txBody>
            <a:bodyPr wrap="none"/>
            <a:lstStyle/>
            <a:p>
              <a:endParaRPr lang="en-US"/>
            </a:p>
          </p:txBody>
        </p:sp>
        <p:sp>
          <p:nvSpPr>
            <p:cNvPr id="51405" name="Line 22"/>
            <p:cNvSpPr>
              <a:spLocks noChangeShapeType="1"/>
            </p:cNvSpPr>
            <p:nvPr/>
          </p:nvSpPr>
          <p:spPr bwMode="auto">
            <a:xfrm>
              <a:off x="2986" y="2890"/>
              <a:ext cx="0" cy="1390"/>
            </a:xfrm>
            <a:prstGeom prst="line">
              <a:avLst/>
            </a:prstGeom>
            <a:noFill/>
            <a:ln w="28575" cap="sq">
              <a:solidFill>
                <a:schemeClr val="tx1"/>
              </a:solidFill>
              <a:round/>
              <a:headEnd/>
              <a:tailEnd/>
            </a:ln>
          </p:spPr>
          <p:txBody>
            <a:bodyPr wrap="none"/>
            <a:lstStyle/>
            <a:p>
              <a:endParaRPr lang="en-US"/>
            </a:p>
          </p:txBody>
        </p:sp>
        <p:sp>
          <p:nvSpPr>
            <p:cNvPr id="51406" name="Line 23"/>
            <p:cNvSpPr>
              <a:spLocks noChangeShapeType="1"/>
            </p:cNvSpPr>
            <p:nvPr/>
          </p:nvSpPr>
          <p:spPr bwMode="auto">
            <a:xfrm>
              <a:off x="3883" y="2890"/>
              <a:ext cx="0" cy="1390"/>
            </a:xfrm>
            <a:prstGeom prst="line">
              <a:avLst/>
            </a:prstGeom>
            <a:noFill/>
            <a:ln w="12700">
              <a:solidFill>
                <a:schemeClr val="tx1"/>
              </a:solidFill>
              <a:round/>
              <a:headEnd/>
              <a:tailEnd/>
            </a:ln>
          </p:spPr>
          <p:txBody>
            <a:bodyPr wrap="none"/>
            <a:lstStyle/>
            <a:p>
              <a:endParaRPr lang="en-US"/>
            </a:p>
          </p:txBody>
        </p:sp>
        <p:sp>
          <p:nvSpPr>
            <p:cNvPr id="51407" name="Line 24"/>
            <p:cNvSpPr>
              <a:spLocks noChangeShapeType="1"/>
            </p:cNvSpPr>
            <p:nvPr/>
          </p:nvSpPr>
          <p:spPr bwMode="auto">
            <a:xfrm>
              <a:off x="4700" y="2890"/>
              <a:ext cx="0" cy="1390"/>
            </a:xfrm>
            <a:prstGeom prst="line">
              <a:avLst/>
            </a:prstGeom>
            <a:noFill/>
            <a:ln w="12700">
              <a:solidFill>
                <a:schemeClr val="tx1"/>
              </a:solidFill>
              <a:round/>
              <a:headEnd/>
              <a:tailEnd/>
            </a:ln>
          </p:spPr>
          <p:txBody>
            <a:bodyPr wrap="none"/>
            <a:lstStyle/>
            <a:p>
              <a:endParaRPr lang="en-US"/>
            </a:p>
          </p:txBody>
        </p:sp>
        <p:sp>
          <p:nvSpPr>
            <p:cNvPr id="51408" name="Line 25"/>
            <p:cNvSpPr>
              <a:spLocks noChangeShapeType="1"/>
            </p:cNvSpPr>
            <p:nvPr/>
          </p:nvSpPr>
          <p:spPr bwMode="auto">
            <a:xfrm>
              <a:off x="5720" y="2890"/>
              <a:ext cx="0" cy="1390"/>
            </a:xfrm>
            <a:prstGeom prst="line">
              <a:avLst/>
            </a:prstGeom>
            <a:noFill/>
            <a:ln w="28575" cap="sq">
              <a:solidFill>
                <a:schemeClr val="tx1"/>
              </a:solidFill>
              <a:round/>
              <a:headEnd/>
              <a:tailEnd/>
            </a:ln>
          </p:spPr>
          <p:txBody>
            <a:bodyPr wrap="none"/>
            <a:lstStyle/>
            <a:p>
              <a:endParaRPr lang="en-US"/>
            </a:p>
          </p:txBody>
        </p:sp>
        <p:sp>
          <p:nvSpPr>
            <p:cNvPr id="51409" name="Line 26"/>
            <p:cNvSpPr>
              <a:spLocks noChangeShapeType="1"/>
            </p:cNvSpPr>
            <p:nvPr/>
          </p:nvSpPr>
          <p:spPr bwMode="auto">
            <a:xfrm>
              <a:off x="2986" y="3097"/>
              <a:ext cx="2734" cy="0"/>
            </a:xfrm>
            <a:prstGeom prst="line">
              <a:avLst/>
            </a:prstGeom>
            <a:noFill/>
            <a:ln w="12700">
              <a:solidFill>
                <a:schemeClr val="tx1"/>
              </a:solidFill>
              <a:round/>
              <a:headEnd/>
              <a:tailEnd/>
            </a:ln>
          </p:spPr>
          <p:txBody>
            <a:bodyPr wrap="none"/>
            <a:lstStyle/>
            <a:p>
              <a:endParaRPr lang="en-US"/>
            </a:p>
          </p:txBody>
        </p:sp>
        <p:sp>
          <p:nvSpPr>
            <p:cNvPr id="51410" name="Rectangle 27"/>
            <p:cNvSpPr>
              <a:spLocks noChangeArrowheads="1"/>
            </p:cNvSpPr>
            <p:nvPr/>
          </p:nvSpPr>
          <p:spPr bwMode="auto">
            <a:xfrm>
              <a:off x="4675" y="2499"/>
              <a:ext cx="1095" cy="393"/>
            </a:xfrm>
            <a:prstGeom prst="rect">
              <a:avLst/>
            </a:prstGeom>
            <a:noFill/>
            <a:ln w="12700">
              <a:noFill/>
              <a:miter lim="800000"/>
              <a:headEnd/>
              <a:tailEnd/>
            </a:ln>
          </p:spPr>
          <p:txBody>
            <a:bodyPr anchor="ctr"/>
            <a:lstStyle/>
            <a:p>
              <a:pPr algn="ctr">
                <a:spcBef>
                  <a:spcPct val="75000"/>
                </a:spcBef>
                <a:buClr>
                  <a:srgbClr val="006699"/>
                </a:buClr>
                <a:buSzPct val="85000"/>
                <a:buFont typeface="Wingdings" pitchFamily="2" charset="2"/>
                <a:buNone/>
              </a:pPr>
              <a:r>
                <a:rPr lang="en-US" sz="1600" u="none">
                  <a:solidFill>
                    <a:srgbClr val="336699"/>
                  </a:solidFill>
                </a:rPr>
                <a:t>Components</a:t>
              </a:r>
            </a:p>
          </p:txBody>
        </p:sp>
      </p:grpSp>
      <p:grpSp>
        <p:nvGrpSpPr>
          <p:cNvPr id="51205" name="Group 28"/>
          <p:cNvGrpSpPr>
            <a:grpSpLocks/>
          </p:cNvGrpSpPr>
          <p:nvPr/>
        </p:nvGrpSpPr>
        <p:grpSpPr bwMode="auto">
          <a:xfrm>
            <a:off x="604838" y="812800"/>
            <a:ext cx="2992437" cy="2790825"/>
            <a:chOff x="381" y="512"/>
            <a:chExt cx="1885" cy="1758"/>
          </a:xfrm>
        </p:grpSpPr>
        <p:sp>
          <p:nvSpPr>
            <p:cNvPr id="51350" name="Rectangle 29"/>
            <p:cNvSpPr>
              <a:spLocks noChangeArrowheads="1"/>
            </p:cNvSpPr>
            <p:nvPr/>
          </p:nvSpPr>
          <p:spPr bwMode="auto">
            <a:xfrm>
              <a:off x="465" y="512"/>
              <a:ext cx="1717" cy="212"/>
            </a:xfrm>
            <a:prstGeom prst="rect">
              <a:avLst/>
            </a:prstGeom>
            <a:noFill/>
            <a:ln w="12700">
              <a:noFill/>
              <a:miter lim="800000"/>
              <a:headEnd/>
              <a:tailEnd/>
            </a:ln>
          </p:spPr>
          <p:txBody>
            <a:bodyPr wrap="none">
              <a:spAutoFit/>
            </a:bodyPr>
            <a:lstStyle/>
            <a:p>
              <a:r>
                <a:rPr lang="en-US" sz="1600" b="1" u="none"/>
                <a:t>Class Library Architecture</a:t>
              </a:r>
            </a:p>
          </p:txBody>
        </p:sp>
        <p:grpSp>
          <p:nvGrpSpPr>
            <p:cNvPr id="51351" name="Group 30"/>
            <p:cNvGrpSpPr>
              <a:grpSpLocks/>
            </p:cNvGrpSpPr>
            <p:nvPr/>
          </p:nvGrpSpPr>
          <p:grpSpPr bwMode="auto">
            <a:xfrm>
              <a:off x="465" y="705"/>
              <a:ext cx="1718" cy="1029"/>
              <a:chOff x="471" y="705"/>
              <a:chExt cx="1718" cy="1029"/>
            </a:xfrm>
          </p:grpSpPr>
          <p:sp>
            <p:nvSpPr>
              <p:cNvPr id="51353" name="Rectangle 31"/>
              <p:cNvSpPr>
                <a:spLocks noChangeArrowheads="1"/>
              </p:cNvSpPr>
              <p:nvPr/>
            </p:nvSpPr>
            <p:spPr bwMode="auto">
              <a:xfrm>
                <a:off x="1396" y="923"/>
                <a:ext cx="364" cy="170"/>
              </a:xfrm>
              <a:prstGeom prst="rect">
                <a:avLst/>
              </a:prstGeom>
              <a:solidFill>
                <a:srgbClr val="D5D5D5"/>
              </a:solidFill>
              <a:ln w="12700">
                <a:solidFill>
                  <a:schemeClr val="tx1"/>
                </a:solidFill>
                <a:miter lim="800000"/>
                <a:headEnd/>
                <a:tailEnd/>
              </a:ln>
            </p:spPr>
            <p:txBody>
              <a:bodyPr wrap="none">
                <a:spAutoFit/>
              </a:bodyPr>
              <a:lstStyle/>
              <a:p>
                <a:pPr algn="ctr">
                  <a:lnSpc>
                    <a:spcPct val="90000"/>
                  </a:lnSpc>
                </a:pPr>
                <a:r>
                  <a:rPr lang="en-US" sz="1200" u="none"/>
                  <a:t>ADTs</a:t>
                </a:r>
              </a:p>
            </p:txBody>
          </p:sp>
          <p:sp>
            <p:nvSpPr>
              <p:cNvPr id="51354" name="Rectangle 32"/>
              <p:cNvSpPr>
                <a:spLocks noChangeArrowheads="1"/>
              </p:cNvSpPr>
              <p:nvPr/>
            </p:nvSpPr>
            <p:spPr bwMode="auto">
              <a:xfrm>
                <a:off x="1366" y="1181"/>
                <a:ext cx="422" cy="169"/>
              </a:xfrm>
              <a:prstGeom prst="rect">
                <a:avLst/>
              </a:prstGeom>
              <a:solidFill>
                <a:srgbClr val="D5D5D5"/>
              </a:solidFill>
              <a:ln w="12700">
                <a:solidFill>
                  <a:schemeClr val="tx1"/>
                </a:solidFill>
                <a:miter lim="800000"/>
                <a:headEnd/>
                <a:tailEnd/>
              </a:ln>
            </p:spPr>
            <p:txBody>
              <a:bodyPr wrap="none">
                <a:spAutoFit/>
              </a:bodyPr>
              <a:lstStyle/>
              <a:p>
                <a:pPr algn="ctr">
                  <a:lnSpc>
                    <a:spcPct val="90000"/>
                  </a:lnSpc>
                </a:pPr>
                <a:r>
                  <a:rPr lang="en-US" sz="1200" u="none"/>
                  <a:t>Strings</a:t>
                </a:r>
              </a:p>
            </p:txBody>
          </p:sp>
          <p:sp>
            <p:nvSpPr>
              <p:cNvPr id="51355" name="Rectangle 33"/>
              <p:cNvSpPr>
                <a:spLocks noChangeArrowheads="1"/>
              </p:cNvSpPr>
              <p:nvPr/>
            </p:nvSpPr>
            <p:spPr bwMode="auto">
              <a:xfrm>
                <a:off x="1399" y="1467"/>
                <a:ext cx="374" cy="170"/>
              </a:xfrm>
              <a:prstGeom prst="rect">
                <a:avLst/>
              </a:prstGeom>
              <a:solidFill>
                <a:srgbClr val="D5D5D5"/>
              </a:solidFill>
              <a:ln w="12700">
                <a:solidFill>
                  <a:schemeClr val="tx1"/>
                </a:solidFill>
                <a:miter lim="800000"/>
                <a:headEnd/>
                <a:tailEnd/>
              </a:ln>
            </p:spPr>
            <p:txBody>
              <a:bodyPr wrap="none">
                <a:spAutoFit/>
              </a:bodyPr>
              <a:lstStyle/>
              <a:p>
                <a:pPr algn="ctr">
                  <a:lnSpc>
                    <a:spcPct val="90000"/>
                  </a:lnSpc>
                </a:pPr>
                <a:r>
                  <a:rPr lang="en-US" sz="1200" u="none"/>
                  <a:t>Locks</a:t>
                </a:r>
              </a:p>
            </p:txBody>
          </p:sp>
          <p:sp>
            <p:nvSpPr>
              <p:cNvPr id="51356" name="Rectangle 34"/>
              <p:cNvSpPr>
                <a:spLocks noChangeArrowheads="1"/>
              </p:cNvSpPr>
              <p:nvPr/>
            </p:nvSpPr>
            <p:spPr bwMode="auto">
              <a:xfrm>
                <a:off x="1834" y="1543"/>
                <a:ext cx="284" cy="170"/>
              </a:xfrm>
              <a:prstGeom prst="rect">
                <a:avLst/>
              </a:prstGeom>
              <a:solidFill>
                <a:srgbClr val="D5D5D5"/>
              </a:solidFill>
              <a:ln w="12700">
                <a:solidFill>
                  <a:schemeClr val="tx1"/>
                </a:solidFill>
                <a:miter lim="800000"/>
                <a:headEnd/>
                <a:tailEnd/>
              </a:ln>
            </p:spPr>
            <p:txBody>
              <a:bodyPr wrap="none">
                <a:spAutoFit/>
              </a:bodyPr>
              <a:lstStyle/>
              <a:p>
                <a:pPr algn="ctr">
                  <a:lnSpc>
                    <a:spcPct val="90000"/>
                  </a:lnSpc>
                </a:pPr>
                <a:r>
                  <a:rPr lang="en-US" sz="1200" u="none"/>
                  <a:t>IPC</a:t>
                </a:r>
              </a:p>
            </p:txBody>
          </p:sp>
          <p:sp>
            <p:nvSpPr>
              <p:cNvPr id="51357" name="Rectangle 35"/>
              <p:cNvSpPr>
                <a:spLocks noChangeArrowheads="1"/>
              </p:cNvSpPr>
              <p:nvPr/>
            </p:nvSpPr>
            <p:spPr bwMode="auto">
              <a:xfrm>
                <a:off x="1841" y="827"/>
                <a:ext cx="337" cy="170"/>
              </a:xfrm>
              <a:prstGeom prst="rect">
                <a:avLst/>
              </a:prstGeom>
              <a:solidFill>
                <a:srgbClr val="D5D5D5"/>
              </a:solidFill>
              <a:ln w="12700">
                <a:solidFill>
                  <a:schemeClr val="tx1"/>
                </a:solidFill>
                <a:miter lim="800000"/>
                <a:headEnd/>
                <a:tailEnd/>
              </a:ln>
            </p:spPr>
            <p:txBody>
              <a:bodyPr wrap="none">
                <a:spAutoFit/>
              </a:bodyPr>
              <a:lstStyle/>
              <a:p>
                <a:pPr algn="ctr">
                  <a:lnSpc>
                    <a:spcPct val="90000"/>
                  </a:lnSpc>
                </a:pPr>
                <a:r>
                  <a:rPr lang="en-US" sz="1200" u="none"/>
                  <a:t>Math</a:t>
                </a:r>
              </a:p>
            </p:txBody>
          </p:sp>
          <p:sp>
            <p:nvSpPr>
              <p:cNvPr id="51358" name="Rectangle 36"/>
              <p:cNvSpPr>
                <a:spLocks noChangeArrowheads="1"/>
              </p:cNvSpPr>
              <p:nvPr/>
            </p:nvSpPr>
            <p:spPr bwMode="auto">
              <a:xfrm>
                <a:off x="1282" y="705"/>
                <a:ext cx="561" cy="196"/>
              </a:xfrm>
              <a:prstGeom prst="rect">
                <a:avLst/>
              </a:prstGeom>
              <a:noFill/>
              <a:ln w="12700">
                <a:noFill/>
                <a:miter lim="800000"/>
                <a:headEnd/>
                <a:tailEnd/>
              </a:ln>
            </p:spPr>
            <p:txBody>
              <a:bodyPr wrap="none">
                <a:spAutoFit/>
              </a:bodyPr>
              <a:lstStyle/>
              <a:p>
                <a:pPr algn="ctr">
                  <a:lnSpc>
                    <a:spcPct val="90000"/>
                  </a:lnSpc>
                </a:pPr>
                <a:r>
                  <a:rPr lang="en-US" sz="800" b="1" u="none"/>
                  <a:t>LOCAL </a:t>
                </a:r>
              </a:p>
              <a:p>
                <a:pPr algn="ctr">
                  <a:lnSpc>
                    <a:spcPct val="90000"/>
                  </a:lnSpc>
                </a:pPr>
                <a:r>
                  <a:rPr lang="en-US" sz="800" b="1" u="none"/>
                  <a:t>INVOCATIONS</a:t>
                </a:r>
              </a:p>
            </p:txBody>
          </p:sp>
          <p:sp>
            <p:nvSpPr>
              <p:cNvPr id="51359" name="Line 37"/>
              <p:cNvSpPr>
                <a:spLocks noChangeShapeType="1"/>
              </p:cNvSpPr>
              <p:nvPr/>
            </p:nvSpPr>
            <p:spPr bwMode="auto">
              <a:xfrm>
                <a:off x="1106" y="1014"/>
                <a:ext cx="276" cy="0"/>
              </a:xfrm>
              <a:prstGeom prst="line">
                <a:avLst/>
              </a:prstGeom>
              <a:noFill/>
              <a:ln w="12700">
                <a:solidFill>
                  <a:schemeClr val="tx1"/>
                </a:solidFill>
                <a:round/>
                <a:headEnd/>
                <a:tailEnd type="triangle" w="med" len="med"/>
              </a:ln>
            </p:spPr>
            <p:txBody>
              <a:bodyPr wrap="none"/>
              <a:lstStyle/>
              <a:p>
                <a:endParaRPr lang="en-US"/>
              </a:p>
            </p:txBody>
          </p:sp>
          <p:sp>
            <p:nvSpPr>
              <p:cNvPr id="51360" name="Line 38"/>
              <p:cNvSpPr>
                <a:spLocks noChangeShapeType="1"/>
              </p:cNvSpPr>
              <p:nvPr/>
            </p:nvSpPr>
            <p:spPr bwMode="auto">
              <a:xfrm>
                <a:off x="1067" y="1259"/>
                <a:ext cx="276" cy="0"/>
              </a:xfrm>
              <a:prstGeom prst="line">
                <a:avLst/>
              </a:prstGeom>
              <a:noFill/>
              <a:ln w="12700">
                <a:solidFill>
                  <a:schemeClr val="tx1"/>
                </a:solidFill>
                <a:round/>
                <a:headEnd/>
                <a:tailEnd type="triangle" w="med" len="med"/>
              </a:ln>
            </p:spPr>
            <p:txBody>
              <a:bodyPr wrap="none"/>
              <a:lstStyle/>
              <a:p>
                <a:endParaRPr lang="en-US"/>
              </a:p>
            </p:txBody>
          </p:sp>
          <p:sp>
            <p:nvSpPr>
              <p:cNvPr id="51361" name="Line 39"/>
              <p:cNvSpPr>
                <a:spLocks noChangeShapeType="1"/>
              </p:cNvSpPr>
              <p:nvPr/>
            </p:nvSpPr>
            <p:spPr bwMode="auto">
              <a:xfrm>
                <a:off x="1106" y="1474"/>
                <a:ext cx="276" cy="0"/>
              </a:xfrm>
              <a:prstGeom prst="line">
                <a:avLst/>
              </a:prstGeom>
              <a:noFill/>
              <a:ln w="12700">
                <a:solidFill>
                  <a:schemeClr val="tx1"/>
                </a:solidFill>
                <a:round/>
                <a:headEnd/>
                <a:tailEnd type="triangle" w="med" len="med"/>
              </a:ln>
            </p:spPr>
            <p:txBody>
              <a:bodyPr wrap="none"/>
              <a:lstStyle/>
              <a:p>
                <a:endParaRPr lang="en-US"/>
              </a:p>
            </p:txBody>
          </p:sp>
          <p:sp>
            <p:nvSpPr>
              <p:cNvPr id="51362" name="Rectangle 40"/>
              <p:cNvSpPr>
                <a:spLocks noChangeArrowheads="1"/>
              </p:cNvSpPr>
              <p:nvPr/>
            </p:nvSpPr>
            <p:spPr bwMode="auto">
              <a:xfrm>
                <a:off x="502" y="719"/>
                <a:ext cx="691" cy="1015"/>
              </a:xfrm>
              <a:prstGeom prst="rect">
                <a:avLst/>
              </a:prstGeom>
              <a:solidFill>
                <a:schemeClr val="folHlink"/>
              </a:solidFill>
              <a:ln w="12700">
                <a:solidFill>
                  <a:schemeClr val="tx1"/>
                </a:solidFill>
                <a:miter lim="800000"/>
                <a:headEnd/>
                <a:tailEnd/>
              </a:ln>
            </p:spPr>
            <p:txBody>
              <a:bodyPr wrap="none" anchor="ctr"/>
              <a:lstStyle/>
              <a:p>
                <a:endParaRPr lang="en-US"/>
              </a:p>
            </p:txBody>
          </p:sp>
          <p:grpSp>
            <p:nvGrpSpPr>
              <p:cNvPr id="51363" name="Group 41"/>
              <p:cNvGrpSpPr>
                <a:grpSpLocks noChangeAspect="1"/>
              </p:cNvGrpSpPr>
              <p:nvPr/>
            </p:nvGrpSpPr>
            <p:grpSpPr bwMode="auto">
              <a:xfrm>
                <a:off x="571" y="1062"/>
                <a:ext cx="577" cy="275"/>
                <a:chOff x="347" y="1532"/>
                <a:chExt cx="2151" cy="496"/>
              </a:xfrm>
            </p:grpSpPr>
            <p:sp>
              <p:nvSpPr>
                <p:cNvPr id="51373" name="Oval 42"/>
                <p:cNvSpPr>
                  <a:spLocks noChangeAspect="1" noChangeArrowheads="1"/>
                </p:cNvSpPr>
                <p:nvPr/>
              </p:nvSpPr>
              <p:spPr bwMode="auto">
                <a:xfrm>
                  <a:off x="1528" y="1579"/>
                  <a:ext cx="654" cy="167"/>
                </a:xfrm>
                <a:prstGeom prst="ellipse">
                  <a:avLst/>
                </a:prstGeom>
                <a:solidFill>
                  <a:schemeClr val="bg1"/>
                </a:solidFill>
                <a:ln w="12700">
                  <a:solidFill>
                    <a:schemeClr val="tx1"/>
                  </a:solidFill>
                  <a:round/>
                  <a:headEnd/>
                  <a:tailEnd/>
                </a:ln>
              </p:spPr>
              <p:txBody>
                <a:bodyPr rot="10800000" wrap="none" anchor="ctr"/>
                <a:lstStyle/>
                <a:p>
                  <a:endParaRPr lang="en-US"/>
                </a:p>
              </p:txBody>
            </p:sp>
            <p:sp>
              <p:nvSpPr>
                <p:cNvPr id="51374" name="Oval 43"/>
                <p:cNvSpPr>
                  <a:spLocks noChangeAspect="1" noChangeArrowheads="1"/>
                </p:cNvSpPr>
                <p:nvPr/>
              </p:nvSpPr>
              <p:spPr bwMode="auto">
                <a:xfrm>
                  <a:off x="1668" y="1605"/>
                  <a:ext cx="655" cy="167"/>
                </a:xfrm>
                <a:prstGeom prst="ellipse">
                  <a:avLst/>
                </a:prstGeom>
                <a:solidFill>
                  <a:schemeClr val="bg1"/>
                </a:solidFill>
                <a:ln w="12700">
                  <a:solidFill>
                    <a:schemeClr val="tx1"/>
                  </a:solidFill>
                  <a:round/>
                  <a:headEnd/>
                  <a:tailEnd/>
                </a:ln>
              </p:spPr>
              <p:txBody>
                <a:bodyPr rot="10800000" wrap="none" anchor="ctr"/>
                <a:lstStyle/>
                <a:p>
                  <a:endParaRPr lang="en-US"/>
                </a:p>
              </p:txBody>
            </p:sp>
            <p:sp>
              <p:nvSpPr>
                <p:cNvPr id="51375" name="Oval 44"/>
                <p:cNvSpPr>
                  <a:spLocks noChangeAspect="1" noChangeArrowheads="1"/>
                </p:cNvSpPr>
                <p:nvPr/>
              </p:nvSpPr>
              <p:spPr bwMode="auto">
                <a:xfrm>
                  <a:off x="1843" y="1619"/>
                  <a:ext cx="655" cy="167"/>
                </a:xfrm>
                <a:prstGeom prst="ellipse">
                  <a:avLst/>
                </a:prstGeom>
                <a:solidFill>
                  <a:schemeClr val="bg1"/>
                </a:solidFill>
                <a:ln w="12700">
                  <a:solidFill>
                    <a:schemeClr val="tx1"/>
                  </a:solidFill>
                  <a:round/>
                  <a:headEnd/>
                  <a:tailEnd/>
                </a:ln>
              </p:spPr>
              <p:txBody>
                <a:bodyPr rot="10800000" wrap="none" anchor="ctr"/>
                <a:lstStyle/>
                <a:p>
                  <a:endParaRPr lang="en-US"/>
                </a:p>
              </p:txBody>
            </p:sp>
            <p:sp>
              <p:nvSpPr>
                <p:cNvPr id="51376" name="Oval 45"/>
                <p:cNvSpPr>
                  <a:spLocks noChangeAspect="1" noChangeArrowheads="1"/>
                </p:cNvSpPr>
                <p:nvPr/>
              </p:nvSpPr>
              <p:spPr bwMode="auto">
                <a:xfrm>
                  <a:off x="1656" y="1757"/>
                  <a:ext cx="655" cy="167"/>
                </a:xfrm>
                <a:prstGeom prst="ellipse">
                  <a:avLst/>
                </a:prstGeom>
                <a:solidFill>
                  <a:schemeClr val="bg1"/>
                </a:solidFill>
                <a:ln w="12700">
                  <a:solidFill>
                    <a:schemeClr val="tx1"/>
                  </a:solidFill>
                  <a:round/>
                  <a:headEnd/>
                  <a:tailEnd/>
                </a:ln>
              </p:spPr>
              <p:txBody>
                <a:bodyPr rot="10800000" wrap="none" anchor="ctr"/>
                <a:lstStyle/>
                <a:p>
                  <a:endParaRPr lang="en-US"/>
                </a:p>
              </p:txBody>
            </p:sp>
            <p:sp>
              <p:nvSpPr>
                <p:cNvPr id="51377" name="Oval 46"/>
                <p:cNvSpPr>
                  <a:spLocks noChangeAspect="1" noChangeArrowheads="1"/>
                </p:cNvSpPr>
                <p:nvPr/>
              </p:nvSpPr>
              <p:spPr bwMode="auto">
                <a:xfrm>
                  <a:off x="1469" y="1830"/>
                  <a:ext cx="655" cy="167"/>
                </a:xfrm>
                <a:prstGeom prst="ellipse">
                  <a:avLst/>
                </a:prstGeom>
                <a:solidFill>
                  <a:schemeClr val="bg1"/>
                </a:solidFill>
                <a:ln w="12700">
                  <a:solidFill>
                    <a:schemeClr val="tx1"/>
                  </a:solidFill>
                  <a:round/>
                  <a:headEnd/>
                  <a:tailEnd/>
                </a:ln>
              </p:spPr>
              <p:txBody>
                <a:bodyPr rot="10800000" wrap="none" anchor="ctr"/>
                <a:lstStyle/>
                <a:p>
                  <a:endParaRPr lang="en-US"/>
                </a:p>
              </p:txBody>
            </p:sp>
            <p:sp>
              <p:nvSpPr>
                <p:cNvPr id="51378" name="Oval 47"/>
                <p:cNvSpPr>
                  <a:spLocks noChangeAspect="1" noChangeArrowheads="1"/>
                </p:cNvSpPr>
                <p:nvPr/>
              </p:nvSpPr>
              <p:spPr bwMode="auto">
                <a:xfrm>
                  <a:off x="1142" y="1861"/>
                  <a:ext cx="655" cy="167"/>
                </a:xfrm>
                <a:prstGeom prst="ellipse">
                  <a:avLst/>
                </a:prstGeom>
                <a:solidFill>
                  <a:schemeClr val="bg1"/>
                </a:solidFill>
                <a:ln w="12700">
                  <a:solidFill>
                    <a:schemeClr val="tx1"/>
                  </a:solidFill>
                  <a:round/>
                  <a:headEnd/>
                  <a:tailEnd/>
                </a:ln>
              </p:spPr>
              <p:txBody>
                <a:bodyPr rot="10800000" wrap="none" anchor="ctr"/>
                <a:lstStyle/>
                <a:p>
                  <a:endParaRPr lang="en-US"/>
                </a:p>
              </p:txBody>
            </p:sp>
            <p:sp>
              <p:nvSpPr>
                <p:cNvPr id="51379" name="Oval 48"/>
                <p:cNvSpPr>
                  <a:spLocks noChangeAspect="1" noChangeArrowheads="1"/>
                </p:cNvSpPr>
                <p:nvPr/>
              </p:nvSpPr>
              <p:spPr bwMode="auto">
                <a:xfrm>
                  <a:off x="768" y="1819"/>
                  <a:ext cx="655" cy="167"/>
                </a:xfrm>
                <a:prstGeom prst="ellipse">
                  <a:avLst/>
                </a:prstGeom>
                <a:solidFill>
                  <a:schemeClr val="bg1"/>
                </a:solidFill>
                <a:ln w="12700">
                  <a:solidFill>
                    <a:schemeClr val="tx1"/>
                  </a:solidFill>
                  <a:round/>
                  <a:headEnd/>
                  <a:tailEnd/>
                </a:ln>
              </p:spPr>
              <p:txBody>
                <a:bodyPr rot="10800000" wrap="none" anchor="ctr"/>
                <a:lstStyle/>
                <a:p>
                  <a:endParaRPr lang="en-US"/>
                </a:p>
              </p:txBody>
            </p:sp>
            <p:sp>
              <p:nvSpPr>
                <p:cNvPr id="51380" name="Oval 49"/>
                <p:cNvSpPr>
                  <a:spLocks noChangeAspect="1" noChangeArrowheads="1"/>
                </p:cNvSpPr>
                <p:nvPr/>
              </p:nvSpPr>
              <p:spPr bwMode="auto">
                <a:xfrm>
                  <a:off x="557" y="1767"/>
                  <a:ext cx="655" cy="167"/>
                </a:xfrm>
                <a:prstGeom prst="ellipse">
                  <a:avLst/>
                </a:prstGeom>
                <a:solidFill>
                  <a:schemeClr val="bg1"/>
                </a:solidFill>
                <a:ln w="12700">
                  <a:solidFill>
                    <a:schemeClr val="tx1"/>
                  </a:solidFill>
                  <a:round/>
                  <a:headEnd/>
                  <a:tailEnd/>
                </a:ln>
              </p:spPr>
              <p:txBody>
                <a:bodyPr rot="10800000" wrap="none" anchor="ctr"/>
                <a:lstStyle/>
                <a:p>
                  <a:endParaRPr lang="en-US"/>
                </a:p>
              </p:txBody>
            </p:sp>
            <p:sp>
              <p:nvSpPr>
                <p:cNvPr id="51381" name="Oval 50"/>
                <p:cNvSpPr>
                  <a:spLocks noChangeAspect="1" noChangeArrowheads="1"/>
                </p:cNvSpPr>
                <p:nvPr/>
              </p:nvSpPr>
              <p:spPr bwMode="auto">
                <a:xfrm>
                  <a:off x="347" y="1635"/>
                  <a:ext cx="655" cy="167"/>
                </a:xfrm>
                <a:prstGeom prst="ellipse">
                  <a:avLst/>
                </a:prstGeom>
                <a:solidFill>
                  <a:schemeClr val="bg1"/>
                </a:solidFill>
                <a:ln w="12700">
                  <a:solidFill>
                    <a:schemeClr val="tx1"/>
                  </a:solidFill>
                  <a:round/>
                  <a:headEnd/>
                  <a:tailEnd/>
                </a:ln>
              </p:spPr>
              <p:txBody>
                <a:bodyPr rot="10800000" wrap="none" anchor="ctr"/>
                <a:lstStyle/>
                <a:p>
                  <a:endParaRPr lang="en-US"/>
                </a:p>
              </p:txBody>
            </p:sp>
            <p:sp>
              <p:nvSpPr>
                <p:cNvPr id="51382" name="Oval 51"/>
                <p:cNvSpPr>
                  <a:spLocks noChangeAspect="1" noChangeArrowheads="1"/>
                </p:cNvSpPr>
                <p:nvPr/>
              </p:nvSpPr>
              <p:spPr bwMode="auto">
                <a:xfrm>
                  <a:off x="487" y="1668"/>
                  <a:ext cx="655" cy="167"/>
                </a:xfrm>
                <a:prstGeom prst="ellipse">
                  <a:avLst/>
                </a:prstGeom>
                <a:solidFill>
                  <a:schemeClr val="bg1"/>
                </a:solidFill>
                <a:ln w="12700">
                  <a:solidFill>
                    <a:schemeClr val="tx1"/>
                  </a:solidFill>
                  <a:round/>
                  <a:headEnd/>
                  <a:tailEnd/>
                </a:ln>
              </p:spPr>
              <p:txBody>
                <a:bodyPr rot="10800000" wrap="none" anchor="ctr"/>
                <a:lstStyle/>
                <a:p>
                  <a:endParaRPr lang="en-US"/>
                </a:p>
              </p:txBody>
            </p:sp>
            <p:sp>
              <p:nvSpPr>
                <p:cNvPr id="51383" name="Oval 52"/>
                <p:cNvSpPr>
                  <a:spLocks noChangeAspect="1" noChangeArrowheads="1"/>
                </p:cNvSpPr>
                <p:nvPr/>
              </p:nvSpPr>
              <p:spPr bwMode="auto">
                <a:xfrm>
                  <a:off x="721" y="1589"/>
                  <a:ext cx="655" cy="168"/>
                </a:xfrm>
                <a:prstGeom prst="ellipse">
                  <a:avLst/>
                </a:prstGeom>
                <a:solidFill>
                  <a:schemeClr val="bg1"/>
                </a:solidFill>
                <a:ln w="12700">
                  <a:solidFill>
                    <a:schemeClr val="tx1"/>
                  </a:solidFill>
                  <a:round/>
                  <a:headEnd/>
                  <a:tailEnd/>
                </a:ln>
              </p:spPr>
              <p:txBody>
                <a:bodyPr rot="10800000" wrap="none" anchor="ctr"/>
                <a:lstStyle/>
                <a:p>
                  <a:endParaRPr lang="en-US"/>
                </a:p>
              </p:txBody>
            </p:sp>
            <p:sp>
              <p:nvSpPr>
                <p:cNvPr id="51384" name="Oval 53"/>
                <p:cNvSpPr>
                  <a:spLocks noChangeAspect="1" noChangeArrowheads="1"/>
                </p:cNvSpPr>
                <p:nvPr/>
              </p:nvSpPr>
              <p:spPr bwMode="auto">
                <a:xfrm>
                  <a:off x="990" y="1532"/>
                  <a:ext cx="655" cy="167"/>
                </a:xfrm>
                <a:prstGeom prst="ellipse">
                  <a:avLst/>
                </a:prstGeom>
                <a:solidFill>
                  <a:schemeClr val="bg1"/>
                </a:solidFill>
                <a:ln w="12700">
                  <a:solidFill>
                    <a:schemeClr val="tx1"/>
                  </a:solidFill>
                  <a:round/>
                  <a:headEnd/>
                  <a:tailEnd/>
                </a:ln>
              </p:spPr>
              <p:txBody>
                <a:bodyPr rot="10800000" wrap="none" anchor="ctr"/>
                <a:lstStyle/>
                <a:p>
                  <a:endParaRPr lang="en-US"/>
                </a:p>
              </p:txBody>
            </p:sp>
            <p:sp>
              <p:nvSpPr>
                <p:cNvPr id="51385" name="Oval 54"/>
                <p:cNvSpPr>
                  <a:spLocks noChangeAspect="1" noChangeArrowheads="1"/>
                </p:cNvSpPr>
                <p:nvPr/>
              </p:nvSpPr>
              <p:spPr bwMode="auto">
                <a:xfrm>
                  <a:off x="1177" y="1563"/>
                  <a:ext cx="655" cy="167"/>
                </a:xfrm>
                <a:prstGeom prst="ellipse">
                  <a:avLst/>
                </a:prstGeom>
                <a:solidFill>
                  <a:schemeClr val="bg1"/>
                </a:solidFill>
                <a:ln w="12700">
                  <a:solidFill>
                    <a:schemeClr val="tx1"/>
                  </a:solidFill>
                  <a:round/>
                  <a:headEnd/>
                  <a:tailEnd/>
                </a:ln>
              </p:spPr>
              <p:txBody>
                <a:bodyPr rot="10800000" wrap="none" anchor="ctr"/>
                <a:lstStyle/>
                <a:p>
                  <a:endParaRPr lang="en-US"/>
                </a:p>
              </p:txBody>
            </p:sp>
            <p:sp>
              <p:nvSpPr>
                <p:cNvPr id="51386" name="Oval 55"/>
                <p:cNvSpPr>
                  <a:spLocks noChangeAspect="1" noChangeArrowheads="1"/>
                </p:cNvSpPr>
                <p:nvPr/>
              </p:nvSpPr>
              <p:spPr bwMode="auto">
                <a:xfrm>
                  <a:off x="581" y="1589"/>
                  <a:ext cx="1707" cy="381"/>
                </a:xfrm>
                <a:prstGeom prst="ellipse">
                  <a:avLst/>
                </a:prstGeom>
                <a:solidFill>
                  <a:schemeClr val="bg1"/>
                </a:solidFill>
                <a:ln w="12700">
                  <a:noFill/>
                  <a:round/>
                  <a:headEnd/>
                  <a:tailEnd/>
                </a:ln>
              </p:spPr>
              <p:txBody>
                <a:bodyPr rot="10800000" wrap="none" anchor="ctr"/>
                <a:lstStyle/>
                <a:p>
                  <a:endParaRPr lang="en-US"/>
                </a:p>
              </p:txBody>
            </p:sp>
          </p:grpSp>
          <p:grpSp>
            <p:nvGrpSpPr>
              <p:cNvPr id="51364" name="Group 56"/>
              <p:cNvGrpSpPr>
                <a:grpSpLocks/>
              </p:cNvGrpSpPr>
              <p:nvPr/>
            </p:nvGrpSpPr>
            <p:grpSpPr bwMode="auto">
              <a:xfrm>
                <a:off x="560" y="1369"/>
                <a:ext cx="305" cy="328"/>
                <a:chOff x="1182" y="2028"/>
                <a:chExt cx="380" cy="395"/>
              </a:xfrm>
            </p:grpSpPr>
            <p:sp>
              <p:nvSpPr>
                <p:cNvPr id="51370" name="Oval 57"/>
                <p:cNvSpPr>
                  <a:spLocks noChangeArrowheads="1"/>
                </p:cNvSpPr>
                <p:nvPr/>
              </p:nvSpPr>
              <p:spPr bwMode="auto">
                <a:xfrm>
                  <a:off x="1182" y="2028"/>
                  <a:ext cx="364" cy="383"/>
                </a:xfrm>
                <a:prstGeom prst="ellipse">
                  <a:avLst/>
                </a:prstGeom>
                <a:solidFill>
                  <a:schemeClr val="folHlink"/>
                </a:solidFill>
                <a:ln w="12700">
                  <a:solidFill>
                    <a:schemeClr val="tx1"/>
                  </a:solidFill>
                  <a:round/>
                  <a:headEnd/>
                  <a:tailEnd/>
                </a:ln>
              </p:spPr>
              <p:txBody>
                <a:bodyPr wrap="none" anchor="ctr"/>
                <a:lstStyle/>
                <a:p>
                  <a:endParaRPr lang="en-US"/>
                </a:p>
              </p:txBody>
            </p:sp>
            <p:sp>
              <p:nvSpPr>
                <p:cNvPr id="51371" name="Line 58"/>
                <p:cNvSpPr>
                  <a:spLocks noChangeShapeType="1"/>
                </p:cNvSpPr>
                <p:nvPr/>
              </p:nvSpPr>
              <p:spPr bwMode="auto">
                <a:xfrm>
                  <a:off x="1541" y="2244"/>
                  <a:ext cx="0" cy="24"/>
                </a:xfrm>
                <a:prstGeom prst="line">
                  <a:avLst/>
                </a:prstGeom>
                <a:noFill/>
                <a:ln w="12700">
                  <a:solidFill>
                    <a:schemeClr val="tx1"/>
                  </a:solidFill>
                  <a:round/>
                  <a:headEnd/>
                  <a:tailEnd type="triangle" w="med" len="med"/>
                </a:ln>
              </p:spPr>
              <p:txBody>
                <a:bodyPr wrap="none"/>
                <a:lstStyle/>
                <a:p>
                  <a:endParaRPr lang="en-US"/>
                </a:p>
              </p:txBody>
            </p:sp>
            <p:sp>
              <p:nvSpPr>
                <p:cNvPr id="51372" name="Rectangle 59"/>
                <p:cNvSpPr>
                  <a:spLocks noChangeArrowheads="1"/>
                </p:cNvSpPr>
                <p:nvPr/>
              </p:nvSpPr>
              <p:spPr bwMode="auto">
                <a:xfrm>
                  <a:off x="1338" y="2268"/>
                  <a:ext cx="224" cy="155"/>
                </a:xfrm>
                <a:prstGeom prst="rect">
                  <a:avLst/>
                </a:prstGeom>
                <a:solidFill>
                  <a:schemeClr val="folHlink"/>
                </a:solidFill>
                <a:ln w="12700">
                  <a:noFill/>
                  <a:miter lim="800000"/>
                  <a:headEnd/>
                  <a:tailEnd/>
                </a:ln>
              </p:spPr>
              <p:txBody>
                <a:bodyPr wrap="none" anchor="ctr"/>
                <a:lstStyle/>
                <a:p>
                  <a:endParaRPr lang="en-US"/>
                </a:p>
              </p:txBody>
            </p:sp>
          </p:grpSp>
          <p:sp>
            <p:nvSpPr>
              <p:cNvPr id="51365" name="Rectangle 60"/>
              <p:cNvSpPr>
                <a:spLocks noChangeArrowheads="1"/>
              </p:cNvSpPr>
              <p:nvPr/>
            </p:nvSpPr>
            <p:spPr bwMode="auto">
              <a:xfrm>
                <a:off x="471" y="754"/>
                <a:ext cx="761" cy="317"/>
              </a:xfrm>
              <a:prstGeom prst="rect">
                <a:avLst/>
              </a:prstGeom>
              <a:noFill/>
              <a:ln w="12700">
                <a:noFill/>
                <a:miter lim="800000"/>
                <a:headEnd/>
                <a:tailEnd/>
              </a:ln>
            </p:spPr>
            <p:txBody>
              <a:bodyPr wrap="none">
                <a:spAutoFit/>
              </a:bodyPr>
              <a:lstStyle/>
              <a:p>
                <a:pPr algn="ctr">
                  <a:lnSpc>
                    <a:spcPct val="90000"/>
                  </a:lnSpc>
                </a:pPr>
                <a:r>
                  <a:rPr lang="en-US" sz="1000" b="1" u="none"/>
                  <a:t>APPLICATION-</a:t>
                </a:r>
              </a:p>
              <a:p>
                <a:pPr algn="ctr">
                  <a:lnSpc>
                    <a:spcPct val="90000"/>
                  </a:lnSpc>
                </a:pPr>
                <a:r>
                  <a:rPr lang="en-US" sz="1000" b="1" u="none"/>
                  <a:t>SPECIFIC</a:t>
                </a:r>
              </a:p>
              <a:p>
                <a:pPr algn="ctr">
                  <a:lnSpc>
                    <a:spcPct val="90000"/>
                  </a:lnSpc>
                </a:pPr>
                <a:r>
                  <a:rPr lang="en-US" sz="1000" b="1" u="none"/>
                  <a:t>FUNCTIONALITY</a:t>
                </a:r>
              </a:p>
            </p:txBody>
          </p:sp>
          <p:sp>
            <p:nvSpPr>
              <p:cNvPr id="51366" name="Rectangle 61"/>
              <p:cNvSpPr>
                <a:spLocks noChangeArrowheads="1"/>
              </p:cNvSpPr>
              <p:nvPr/>
            </p:nvSpPr>
            <p:spPr bwMode="auto">
              <a:xfrm>
                <a:off x="526" y="1453"/>
                <a:ext cx="355" cy="212"/>
              </a:xfrm>
              <a:prstGeom prst="rect">
                <a:avLst/>
              </a:prstGeom>
              <a:noFill/>
              <a:ln w="12700">
                <a:noFill/>
                <a:miter lim="800000"/>
                <a:headEnd/>
                <a:tailEnd/>
              </a:ln>
            </p:spPr>
            <p:txBody>
              <a:bodyPr wrap="none">
                <a:spAutoFit/>
              </a:bodyPr>
              <a:lstStyle/>
              <a:p>
                <a:pPr algn="ctr">
                  <a:lnSpc>
                    <a:spcPct val="90000"/>
                  </a:lnSpc>
                </a:pPr>
                <a:r>
                  <a:rPr lang="en-US" sz="900" b="1" u="none"/>
                  <a:t>EVENT</a:t>
                </a:r>
              </a:p>
              <a:p>
                <a:pPr algn="ctr">
                  <a:lnSpc>
                    <a:spcPct val="90000"/>
                  </a:lnSpc>
                </a:pPr>
                <a:r>
                  <a:rPr lang="en-US" sz="900" b="1" u="none"/>
                  <a:t>LOOP</a:t>
                </a:r>
              </a:p>
            </p:txBody>
          </p:sp>
          <p:sp>
            <p:nvSpPr>
              <p:cNvPr id="51367" name="Rectangle 62"/>
              <p:cNvSpPr>
                <a:spLocks noChangeArrowheads="1"/>
              </p:cNvSpPr>
              <p:nvPr/>
            </p:nvSpPr>
            <p:spPr bwMode="auto">
              <a:xfrm>
                <a:off x="877" y="1423"/>
                <a:ext cx="325" cy="212"/>
              </a:xfrm>
              <a:prstGeom prst="rect">
                <a:avLst/>
              </a:prstGeom>
              <a:noFill/>
              <a:ln w="12700">
                <a:noFill/>
                <a:miter lim="800000"/>
                <a:headEnd/>
                <a:tailEnd/>
              </a:ln>
            </p:spPr>
            <p:txBody>
              <a:bodyPr wrap="none">
                <a:spAutoFit/>
              </a:bodyPr>
              <a:lstStyle/>
              <a:p>
                <a:pPr algn="ctr">
                  <a:lnSpc>
                    <a:spcPct val="90000"/>
                  </a:lnSpc>
                </a:pPr>
                <a:r>
                  <a:rPr lang="en-US" sz="900" b="1" i="1" u="none"/>
                  <a:t>GLUE</a:t>
                </a:r>
              </a:p>
              <a:p>
                <a:pPr algn="ctr">
                  <a:lnSpc>
                    <a:spcPct val="90000"/>
                  </a:lnSpc>
                </a:pPr>
                <a:r>
                  <a:rPr lang="en-US" sz="900" b="1" i="1" u="none"/>
                  <a:t>CODE</a:t>
                </a:r>
              </a:p>
            </p:txBody>
          </p:sp>
          <p:sp>
            <p:nvSpPr>
              <p:cNvPr id="51368" name="Rectangle 63"/>
              <p:cNvSpPr>
                <a:spLocks noChangeArrowheads="1"/>
              </p:cNvSpPr>
              <p:nvPr/>
            </p:nvSpPr>
            <p:spPr bwMode="auto">
              <a:xfrm>
                <a:off x="1863" y="1073"/>
                <a:ext cx="326" cy="170"/>
              </a:xfrm>
              <a:prstGeom prst="rect">
                <a:avLst/>
              </a:prstGeom>
              <a:solidFill>
                <a:srgbClr val="D5D5D5"/>
              </a:solidFill>
              <a:ln w="12700">
                <a:solidFill>
                  <a:schemeClr val="tx1"/>
                </a:solidFill>
                <a:miter lim="800000"/>
                <a:headEnd/>
                <a:tailEnd/>
              </a:ln>
            </p:spPr>
            <p:txBody>
              <a:bodyPr wrap="none">
                <a:spAutoFit/>
              </a:bodyPr>
              <a:lstStyle/>
              <a:p>
                <a:pPr algn="ctr">
                  <a:lnSpc>
                    <a:spcPct val="90000"/>
                  </a:lnSpc>
                </a:pPr>
                <a:r>
                  <a:rPr lang="en-US" sz="1200" u="none"/>
                  <a:t>Files</a:t>
                </a:r>
              </a:p>
            </p:txBody>
          </p:sp>
          <p:sp>
            <p:nvSpPr>
              <p:cNvPr id="51369" name="Rectangle 64"/>
              <p:cNvSpPr>
                <a:spLocks noChangeArrowheads="1"/>
              </p:cNvSpPr>
              <p:nvPr/>
            </p:nvSpPr>
            <p:spPr bwMode="auto">
              <a:xfrm>
                <a:off x="1883" y="1316"/>
                <a:ext cx="295" cy="170"/>
              </a:xfrm>
              <a:prstGeom prst="rect">
                <a:avLst/>
              </a:prstGeom>
              <a:solidFill>
                <a:srgbClr val="D5D5D5"/>
              </a:solidFill>
              <a:ln w="12700">
                <a:solidFill>
                  <a:schemeClr val="tx1"/>
                </a:solidFill>
                <a:miter lim="800000"/>
                <a:headEnd/>
                <a:tailEnd/>
              </a:ln>
            </p:spPr>
            <p:txBody>
              <a:bodyPr wrap="none">
                <a:spAutoFit/>
              </a:bodyPr>
              <a:lstStyle/>
              <a:p>
                <a:pPr algn="ctr">
                  <a:lnSpc>
                    <a:spcPct val="90000"/>
                  </a:lnSpc>
                </a:pPr>
                <a:r>
                  <a:rPr lang="en-US" sz="1200" u="none"/>
                  <a:t>GUI</a:t>
                </a:r>
              </a:p>
            </p:txBody>
          </p:sp>
        </p:grpSp>
        <p:sp>
          <p:nvSpPr>
            <p:cNvPr id="51352" name="Rectangle 65"/>
            <p:cNvSpPr>
              <a:spLocks noChangeArrowheads="1"/>
            </p:cNvSpPr>
            <p:nvPr/>
          </p:nvSpPr>
          <p:spPr bwMode="auto">
            <a:xfrm>
              <a:off x="381" y="1750"/>
              <a:ext cx="1885" cy="520"/>
            </a:xfrm>
            <a:prstGeom prst="rect">
              <a:avLst/>
            </a:prstGeom>
            <a:noFill/>
            <a:ln w="12700">
              <a:noFill/>
              <a:miter lim="800000"/>
              <a:headEnd/>
              <a:tailEnd/>
            </a:ln>
          </p:spPr>
          <p:txBody>
            <a:bodyPr>
              <a:spAutoFit/>
            </a:bodyPr>
            <a:lstStyle/>
            <a:p>
              <a:pPr algn="ctr"/>
              <a:r>
                <a:rPr lang="en-US" sz="1600" u="none"/>
                <a:t>A </a:t>
              </a:r>
              <a:r>
                <a:rPr lang="en-US" sz="1600" b="1" i="1" u="none"/>
                <a:t>class</a:t>
              </a:r>
              <a:r>
                <a:rPr lang="en-US" sz="1600" u="none"/>
                <a:t> is a unit of abstraction &amp; implementation in an OO programming language</a:t>
              </a:r>
            </a:p>
          </p:txBody>
        </p:sp>
      </p:grpSp>
      <p:grpSp>
        <p:nvGrpSpPr>
          <p:cNvPr id="7" name="Group 66"/>
          <p:cNvGrpSpPr>
            <a:grpSpLocks/>
          </p:cNvGrpSpPr>
          <p:nvPr/>
        </p:nvGrpSpPr>
        <p:grpSpPr bwMode="auto">
          <a:xfrm>
            <a:off x="31750" y="3408363"/>
            <a:ext cx="4646613" cy="3490912"/>
            <a:chOff x="20" y="2147"/>
            <a:chExt cx="2927" cy="2199"/>
          </a:xfrm>
        </p:grpSpPr>
        <p:sp>
          <p:nvSpPr>
            <p:cNvPr id="51300" name="Text Box 67"/>
            <p:cNvSpPr txBox="1">
              <a:spLocks noChangeArrowheads="1"/>
            </p:cNvSpPr>
            <p:nvPr/>
          </p:nvSpPr>
          <p:spPr bwMode="auto">
            <a:xfrm>
              <a:off x="536" y="2324"/>
              <a:ext cx="1589" cy="212"/>
            </a:xfrm>
            <a:prstGeom prst="rect">
              <a:avLst/>
            </a:prstGeom>
            <a:noFill/>
            <a:ln w="12700">
              <a:noFill/>
              <a:miter lim="800000"/>
              <a:headEnd/>
              <a:tailEnd/>
            </a:ln>
          </p:spPr>
          <p:txBody>
            <a:bodyPr wrap="none">
              <a:spAutoFit/>
            </a:bodyPr>
            <a:lstStyle/>
            <a:p>
              <a:r>
                <a:rPr lang="en-US" sz="1600" b="1" u="none"/>
                <a:t>Framework Architecture</a:t>
              </a:r>
            </a:p>
          </p:txBody>
        </p:sp>
        <p:pic>
          <p:nvPicPr>
            <p:cNvPr id="51301" name="Picture 68" descr="fwork"/>
            <p:cNvPicPr>
              <a:picLocks noChangeAspect="1" noChangeArrowheads="1"/>
            </p:cNvPicPr>
            <p:nvPr/>
          </p:nvPicPr>
          <p:blipFill>
            <a:blip r:embed="rId3" cstate="print"/>
            <a:srcRect/>
            <a:stretch>
              <a:fillRect/>
            </a:stretch>
          </p:blipFill>
          <p:spPr bwMode="auto">
            <a:xfrm>
              <a:off x="145" y="2599"/>
              <a:ext cx="1936" cy="1110"/>
            </a:xfrm>
            <a:prstGeom prst="rect">
              <a:avLst/>
            </a:prstGeom>
            <a:noFill/>
            <a:ln w="9525">
              <a:noFill/>
              <a:miter lim="800000"/>
              <a:headEnd/>
              <a:tailEnd/>
            </a:ln>
          </p:spPr>
        </p:pic>
        <p:sp>
          <p:nvSpPr>
            <p:cNvPr id="51302" name="Rectangle 69"/>
            <p:cNvSpPr>
              <a:spLocks noChangeArrowheads="1"/>
            </p:cNvSpPr>
            <p:nvPr/>
          </p:nvSpPr>
          <p:spPr bwMode="auto">
            <a:xfrm>
              <a:off x="20" y="2588"/>
              <a:ext cx="584" cy="1003"/>
            </a:xfrm>
            <a:prstGeom prst="rect">
              <a:avLst/>
            </a:prstGeom>
            <a:solidFill>
              <a:schemeClr val="bg1"/>
            </a:solidFill>
            <a:ln w="12700">
              <a:solidFill>
                <a:schemeClr val="bg1"/>
              </a:solidFill>
              <a:miter lim="800000"/>
              <a:headEnd/>
              <a:tailEnd/>
            </a:ln>
          </p:spPr>
          <p:txBody>
            <a:bodyPr wrap="none" anchor="ctr"/>
            <a:lstStyle/>
            <a:p>
              <a:endParaRPr lang="en-US"/>
            </a:p>
          </p:txBody>
        </p:sp>
        <p:sp>
          <p:nvSpPr>
            <p:cNvPr id="51303" name="Text Box 70"/>
            <p:cNvSpPr txBox="1">
              <a:spLocks noChangeArrowheads="1"/>
            </p:cNvSpPr>
            <p:nvPr/>
          </p:nvSpPr>
          <p:spPr bwMode="auto">
            <a:xfrm>
              <a:off x="176" y="2704"/>
              <a:ext cx="406" cy="181"/>
            </a:xfrm>
            <a:prstGeom prst="rect">
              <a:avLst/>
            </a:prstGeom>
            <a:solidFill>
              <a:srgbClr val="CCCCCC"/>
            </a:solidFill>
            <a:ln w="12700">
              <a:solidFill>
                <a:schemeClr val="tx1"/>
              </a:solidFill>
              <a:miter lim="800000"/>
              <a:headEnd/>
              <a:tailEnd/>
            </a:ln>
          </p:spPr>
          <p:txBody>
            <a:bodyPr>
              <a:spAutoFit/>
            </a:bodyPr>
            <a:lstStyle/>
            <a:p>
              <a:pPr>
                <a:spcBef>
                  <a:spcPct val="50000"/>
                </a:spcBef>
              </a:pPr>
              <a:r>
                <a:rPr lang="en-US" sz="1200" u="none"/>
                <a:t>ADTs</a:t>
              </a:r>
            </a:p>
          </p:txBody>
        </p:sp>
        <p:sp>
          <p:nvSpPr>
            <p:cNvPr id="51304" name="Text Box 71"/>
            <p:cNvSpPr txBox="1">
              <a:spLocks noChangeArrowheads="1"/>
            </p:cNvSpPr>
            <p:nvPr/>
          </p:nvSpPr>
          <p:spPr bwMode="auto">
            <a:xfrm>
              <a:off x="175" y="3436"/>
              <a:ext cx="407" cy="181"/>
            </a:xfrm>
            <a:prstGeom prst="rect">
              <a:avLst/>
            </a:prstGeom>
            <a:solidFill>
              <a:srgbClr val="CCCCCC"/>
            </a:solidFill>
            <a:ln w="12700">
              <a:solidFill>
                <a:schemeClr val="tx1"/>
              </a:solidFill>
              <a:miter lim="800000"/>
              <a:headEnd/>
              <a:tailEnd/>
            </a:ln>
          </p:spPr>
          <p:txBody>
            <a:bodyPr>
              <a:spAutoFit/>
            </a:bodyPr>
            <a:lstStyle/>
            <a:p>
              <a:pPr>
                <a:spcBef>
                  <a:spcPct val="50000"/>
                </a:spcBef>
              </a:pPr>
              <a:r>
                <a:rPr lang="en-US" sz="1200" u="none"/>
                <a:t>Locks</a:t>
              </a:r>
            </a:p>
          </p:txBody>
        </p:sp>
        <p:sp>
          <p:nvSpPr>
            <p:cNvPr id="51305" name="Text Box 72"/>
            <p:cNvSpPr txBox="1">
              <a:spLocks noChangeArrowheads="1"/>
            </p:cNvSpPr>
            <p:nvPr/>
          </p:nvSpPr>
          <p:spPr bwMode="auto">
            <a:xfrm>
              <a:off x="160" y="2904"/>
              <a:ext cx="422" cy="181"/>
            </a:xfrm>
            <a:prstGeom prst="rect">
              <a:avLst/>
            </a:prstGeom>
            <a:solidFill>
              <a:srgbClr val="CCCCCC"/>
            </a:solidFill>
            <a:ln w="12700">
              <a:solidFill>
                <a:schemeClr val="tx1"/>
              </a:solidFill>
              <a:miter lim="800000"/>
              <a:headEnd/>
              <a:tailEnd/>
            </a:ln>
          </p:spPr>
          <p:txBody>
            <a:bodyPr wrap="none">
              <a:spAutoFit/>
            </a:bodyPr>
            <a:lstStyle/>
            <a:p>
              <a:r>
                <a:rPr lang="en-US" sz="1200" u="none"/>
                <a:t>Strings</a:t>
              </a:r>
            </a:p>
          </p:txBody>
        </p:sp>
        <p:sp>
          <p:nvSpPr>
            <p:cNvPr id="51306" name="Text Box 73"/>
            <p:cNvSpPr txBox="1">
              <a:spLocks noChangeArrowheads="1"/>
            </p:cNvSpPr>
            <p:nvPr/>
          </p:nvSpPr>
          <p:spPr bwMode="auto">
            <a:xfrm>
              <a:off x="256" y="3234"/>
              <a:ext cx="326" cy="181"/>
            </a:xfrm>
            <a:prstGeom prst="rect">
              <a:avLst/>
            </a:prstGeom>
            <a:solidFill>
              <a:srgbClr val="CCCCCC"/>
            </a:solidFill>
            <a:ln w="12700">
              <a:solidFill>
                <a:schemeClr val="tx1"/>
              </a:solidFill>
              <a:miter lim="800000"/>
              <a:headEnd/>
              <a:tailEnd/>
            </a:ln>
          </p:spPr>
          <p:txBody>
            <a:bodyPr>
              <a:spAutoFit/>
            </a:bodyPr>
            <a:lstStyle/>
            <a:p>
              <a:r>
                <a:rPr lang="en-US" sz="1200" u="none"/>
                <a:t>Files</a:t>
              </a:r>
            </a:p>
          </p:txBody>
        </p:sp>
        <p:sp>
          <p:nvSpPr>
            <p:cNvPr id="51307" name="Rectangle 74"/>
            <p:cNvSpPr>
              <a:spLocks noChangeArrowheads="1"/>
            </p:cNvSpPr>
            <p:nvPr/>
          </p:nvSpPr>
          <p:spPr bwMode="auto">
            <a:xfrm>
              <a:off x="512" y="3124"/>
              <a:ext cx="247" cy="56"/>
            </a:xfrm>
            <a:prstGeom prst="rect">
              <a:avLst/>
            </a:prstGeom>
            <a:solidFill>
              <a:schemeClr val="bg1"/>
            </a:solidFill>
            <a:ln w="12700">
              <a:noFill/>
              <a:miter lim="800000"/>
              <a:headEnd/>
              <a:tailEnd/>
            </a:ln>
          </p:spPr>
          <p:txBody>
            <a:bodyPr wrap="none" anchor="ctr"/>
            <a:lstStyle/>
            <a:p>
              <a:endParaRPr lang="en-US"/>
            </a:p>
          </p:txBody>
        </p:sp>
        <p:sp>
          <p:nvSpPr>
            <p:cNvPr id="51308" name="Text Box 75"/>
            <p:cNvSpPr txBox="1">
              <a:spLocks noChangeArrowheads="1"/>
            </p:cNvSpPr>
            <p:nvPr/>
          </p:nvSpPr>
          <p:spPr bwMode="auto">
            <a:xfrm>
              <a:off x="328" y="3092"/>
              <a:ext cx="405" cy="135"/>
            </a:xfrm>
            <a:prstGeom prst="rect">
              <a:avLst/>
            </a:prstGeom>
            <a:noFill/>
            <a:ln w="12700">
              <a:noFill/>
              <a:miter lim="800000"/>
              <a:headEnd/>
              <a:tailEnd/>
            </a:ln>
          </p:spPr>
          <p:txBody>
            <a:bodyPr>
              <a:spAutoFit/>
            </a:bodyPr>
            <a:lstStyle/>
            <a:p>
              <a:r>
                <a:rPr lang="en-US" sz="800" b="1" u="none"/>
                <a:t>INVOKES</a:t>
              </a:r>
            </a:p>
          </p:txBody>
        </p:sp>
        <p:sp>
          <p:nvSpPr>
            <p:cNvPr id="51309" name="Rectangle 76"/>
            <p:cNvSpPr>
              <a:spLocks noChangeArrowheads="1"/>
            </p:cNvSpPr>
            <p:nvPr/>
          </p:nvSpPr>
          <p:spPr bwMode="auto">
            <a:xfrm>
              <a:off x="20" y="3826"/>
              <a:ext cx="2621" cy="520"/>
            </a:xfrm>
            <a:prstGeom prst="rect">
              <a:avLst/>
            </a:prstGeom>
            <a:noFill/>
            <a:ln w="12700">
              <a:noFill/>
              <a:miter lim="800000"/>
              <a:headEnd/>
              <a:tailEnd/>
            </a:ln>
          </p:spPr>
          <p:txBody>
            <a:bodyPr>
              <a:spAutoFit/>
            </a:bodyPr>
            <a:lstStyle/>
            <a:p>
              <a:pPr algn="ctr"/>
              <a:r>
                <a:rPr lang="en-US" sz="1600" u="none"/>
                <a:t>A </a:t>
              </a:r>
              <a:r>
                <a:rPr lang="en-US" sz="1600" b="1" i="1" u="none"/>
                <a:t>framework</a:t>
              </a:r>
              <a:r>
                <a:rPr lang="en-US" sz="1600" u="none"/>
                <a:t> is an integrated set of classes that collaborate to produce a reusable architecture for a family of applications</a:t>
              </a:r>
            </a:p>
          </p:txBody>
        </p:sp>
        <p:grpSp>
          <p:nvGrpSpPr>
            <p:cNvPr id="51310" name="Group 77"/>
            <p:cNvGrpSpPr>
              <a:grpSpLocks/>
            </p:cNvGrpSpPr>
            <p:nvPr/>
          </p:nvGrpSpPr>
          <p:grpSpPr bwMode="auto">
            <a:xfrm>
              <a:off x="2452" y="2147"/>
              <a:ext cx="495" cy="495"/>
              <a:chOff x="2676" y="1636"/>
              <a:chExt cx="495" cy="495"/>
            </a:xfrm>
          </p:grpSpPr>
          <p:sp>
            <p:nvSpPr>
              <p:cNvPr id="1670222" name="Line 78"/>
              <p:cNvSpPr>
                <a:spLocks noChangeShapeType="1"/>
              </p:cNvSpPr>
              <p:nvPr/>
            </p:nvSpPr>
            <p:spPr bwMode="auto">
              <a:xfrm>
                <a:off x="2923" y="1636"/>
                <a:ext cx="0" cy="495"/>
              </a:xfrm>
              <a:prstGeom prst="line">
                <a:avLst/>
              </a:prstGeom>
              <a:noFill/>
              <a:ln w="38100">
                <a:solidFill>
                  <a:schemeClr val="tx1"/>
                </a:solidFill>
                <a:round/>
                <a:headEnd/>
                <a:tailEnd/>
              </a:ln>
              <a:effectLst>
                <a:outerShdw dist="35921" dir="2700000" algn="ctr" rotWithShape="0">
                  <a:schemeClr val="bg2"/>
                </a:outerShdw>
              </a:effectLst>
            </p:spPr>
            <p:txBody>
              <a:bodyPr wrap="none"/>
              <a:lstStyle/>
              <a:p>
                <a:pPr>
                  <a:defRPr/>
                </a:pPr>
                <a:endParaRPr lang="en-US">
                  <a:latin typeface="Arial" charset="0"/>
                </a:endParaRPr>
              </a:p>
            </p:txBody>
          </p:sp>
          <p:sp>
            <p:nvSpPr>
              <p:cNvPr id="1670223" name="Line 79"/>
              <p:cNvSpPr>
                <a:spLocks noChangeShapeType="1"/>
              </p:cNvSpPr>
              <p:nvPr/>
            </p:nvSpPr>
            <p:spPr bwMode="auto">
              <a:xfrm rot="-5400000">
                <a:off x="2924" y="1636"/>
                <a:ext cx="0" cy="495"/>
              </a:xfrm>
              <a:prstGeom prst="line">
                <a:avLst/>
              </a:prstGeom>
              <a:noFill/>
              <a:ln w="38100">
                <a:solidFill>
                  <a:schemeClr val="tx1"/>
                </a:solidFill>
                <a:round/>
                <a:headEnd/>
                <a:tailEnd/>
              </a:ln>
              <a:effectLst>
                <a:outerShdw dist="35921" dir="2700000" algn="ctr" rotWithShape="0">
                  <a:schemeClr val="bg2"/>
                </a:outerShdw>
              </a:effectLst>
            </p:spPr>
            <p:txBody>
              <a:bodyPr wrap="none"/>
              <a:lstStyle/>
              <a:p>
                <a:pPr>
                  <a:defRPr/>
                </a:pPr>
                <a:endParaRPr lang="en-US">
                  <a:latin typeface="Arial" charset="0"/>
                </a:endParaRPr>
              </a:p>
            </p:txBody>
          </p:sp>
        </p:grpSp>
        <p:sp>
          <p:nvSpPr>
            <p:cNvPr id="51311" name="Rectangle 80"/>
            <p:cNvSpPr>
              <a:spLocks noChangeArrowheads="1"/>
            </p:cNvSpPr>
            <p:nvPr/>
          </p:nvSpPr>
          <p:spPr bwMode="auto">
            <a:xfrm>
              <a:off x="771" y="2586"/>
              <a:ext cx="1355" cy="1132"/>
            </a:xfrm>
            <a:prstGeom prst="rect">
              <a:avLst/>
            </a:prstGeom>
            <a:solidFill>
              <a:schemeClr val="bg1"/>
            </a:solidFill>
            <a:ln w="9525" algn="ctr">
              <a:noFill/>
              <a:miter lim="800000"/>
              <a:headEnd/>
              <a:tailEnd/>
            </a:ln>
          </p:spPr>
          <p:txBody>
            <a:bodyPr anchor="ctr">
              <a:spAutoFit/>
            </a:bodyPr>
            <a:lstStyle/>
            <a:p>
              <a:endParaRPr lang="en-US"/>
            </a:p>
          </p:txBody>
        </p:sp>
        <p:sp>
          <p:nvSpPr>
            <p:cNvPr id="51312" name="Rectangle 81"/>
            <p:cNvSpPr>
              <a:spLocks noChangeArrowheads="1"/>
            </p:cNvSpPr>
            <p:nvPr/>
          </p:nvSpPr>
          <p:spPr bwMode="auto">
            <a:xfrm>
              <a:off x="853" y="2682"/>
              <a:ext cx="600" cy="212"/>
            </a:xfrm>
            <a:prstGeom prst="rect">
              <a:avLst/>
            </a:prstGeom>
            <a:noFill/>
            <a:ln w="9525" algn="ctr">
              <a:noFill/>
              <a:miter lim="800000"/>
              <a:headEnd/>
              <a:tailEnd/>
            </a:ln>
          </p:spPr>
          <p:txBody>
            <a:bodyPr wrap="none">
              <a:spAutoFit/>
            </a:bodyPr>
            <a:lstStyle/>
            <a:p>
              <a:r>
                <a:rPr lang="en-US" sz="1600" u="none">
                  <a:solidFill>
                    <a:schemeClr val="bg1"/>
                  </a:solidFill>
                </a:rPr>
                <a:t>Reactor </a:t>
              </a:r>
            </a:p>
          </p:txBody>
        </p:sp>
        <p:grpSp>
          <p:nvGrpSpPr>
            <p:cNvPr id="51313" name="Group 82"/>
            <p:cNvGrpSpPr>
              <a:grpSpLocks/>
            </p:cNvGrpSpPr>
            <p:nvPr/>
          </p:nvGrpSpPr>
          <p:grpSpPr bwMode="auto">
            <a:xfrm>
              <a:off x="2022" y="2960"/>
              <a:ext cx="765" cy="526"/>
              <a:chOff x="1679" y="2960"/>
              <a:chExt cx="765" cy="526"/>
            </a:xfrm>
          </p:grpSpPr>
          <p:sp>
            <p:nvSpPr>
              <p:cNvPr id="51341" name="Freeform 83"/>
              <p:cNvSpPr>
                <a:spLocks/>
              </p:cNvSpPr>
              <p:nvPr/>
            </p:nvSpPr>
            <p:spPr bwMode="auto">
              <a:xfrm>
                <a:off x="1679" y="2960"/>
                <a:ext cx="765" cy="526"/>
              </a:xfrm>
              <a:custGeom>
                <a:avLst/>
                <a:gdLst>
                  <a:gd name="T0" fmla="*/ 38 w 976"/>
                  <a:gd name="T1" fmla="*/ 247 h 691"/>
                  <a:gd name="T2" fmla="*/ 67 w 976"/>
                  <a:gd name="T3" fmla="*/ 251 h 691"/>
                  <a:gd name="T4" fmla="*/ 95 w 976"/>
                  <a:gd name="T5" fmla="*/ 251 h 691"/>
                  <a:gd name="T6" fmla="*/ 122 w 976"/>
                  <a:gd name="T7" fmla="*/ 241 h 691"/>
                  <a:gd name="T8" fmla="*/ 150 w 976"/>
                  <a:gd name="T9" fmla="*/ 234 h 691"/>
                  <a:gd name="T10" fmla="*/ 175 w 976"/>
                  <a:gd name="T11" fmla="*/ 244 h 691"/>
                  <a:gd name="T12" fmla="*/ 170 w 976"/>
                  <a:gd name="T13" fmla="*/ 271 h 691"/>
                  <a:gd name="T14" fmla="*/ 176 w 976"/>
                  <a:gd name="T15" fmla="*/ 295 h 691"/>
                  <a:gd name="T16" fmla="*/ 206 w 976"/>
                  <a:gd name="T17" fmla="*/ 304 h 691"/>
                  <a:gd name="T18" fmla="*/ 245 w 976"/>
                  <a:gd name="T19" fmla="*/ 302 h 691"/>
                  <a:gd name="T20" fmla="*/ 275 w 976"/>
                  <a:gd name="T21" fmla="*/ 291 h 691"/>
                  <a:gd name="T22" fmla="*/ 288 w 976"/>
                  <a:gd name="T23" fmla="*/ 265 h 691"/>
                  <a:gd name="T24" fmla="*/ 297 w 976"/>
                  <a:gd name="T25" fmla="*/ 241 h 691"/>
                  <a:gd name="T26" fmla="*/ 323 w 976"/>
                  <a:gd name="T27" fmla="*/ 228 h 691"/>
                  <a:gd name="T28" fmla="*/ 360 w 976"/>
                  <a:gd name="T29" fmla="*/ 226 h 691"/>
                  <a:gd name="T30" fmla="*/ 394 w 976"/>
                  <a:gd name="T31" fmla="*/ 228 h 691"/>
                  <a:gd name="T32" fmla="*/ 410 w 976"/>
                  <a:gd name="T33" fmla="*/ 18 h 691"/>
                  <a:gd name="T34" fmla="*/ 379 w 976"/>
                  <a:gd name="T35" fmla="*/ 5 h 691"/>
                  <a:gd name="T36" fmla="*/ 339 w 976"/>
                  <a:gd name="T37" fmla="*/ 1 h 691"/>
                  <a:gd name="T38" fmla="*/ 293 w 976"/>
                  <a:gd name="T39" fmla="*/ 2 h 691"/>
                  <a:gd name="T40" fmla="*/ 257 w 976"/>
                  <a:gd name="T41" fmla="*/ 6 h 691"/>
                  <a:gd name="T42" fmla="*/ 241 w 976"/>
                  <a:gd name="T43" fmla="*/ 18 h 691"/>
                  <a:gd name="T44" fmla="*/ 248 w 976"/>
                  <a:gd name="T45" fmla="*/ 33 h 691"/>
                  <a:gd name="T46" fmla="*/ 235 w 976"/>
                  <a:gd name="T47" fmla="*/ 53 h 691"/>
                  <a:gd name="T48" fmla="*/ 211 w 976"/>
                  <a:gd name="T49" fmla="*/ 64 h 691"/>
                  <a:gd name="T50" fmla="*/ 184 w 976"/>
                  <a:gd name="T51" fmla="*/ 69 h 691"/>
                  <a:gd name="T52" fmla="*/ 158 w 976"/>
                  <a:gd name="T53" fmla="*/ 65 h 691"/>
                  <a:gd name="T54" fmla="*/ 140 w 976"/>
                  <a:gd name="T55" fmla="*/ 55 h 691"/>
                  <a:gd name="T56" fmla="*/ 146 w 976"/>
                  <a:gd name="T57" fmla="*/ 37 h 691"/>
                  <a:gd name="T58" fmla="*/ 158 w 976"/>
                  <a:gd name="T59" fmla="*/ 19 h 691"/>
                  <a:gd name="T60" fmla="*/ 149 w 976"/>
                  <a:gd name="T61" fmla="*/ 4 h 691"/>
                  <a:gd name="T62" fmla="*/ 112 w 976"/>
                  <a:gd name="T63" fmla="*/ 0 h 691"/>
                  <a:gd name="T64" fmla="*/ 60 w 976"/>
                  <a:gd name="T65" fmla="*/ 6 h 691"/>
                  <a:gd name="T66" fmla="*/ 23 w 976"/>
                  <a:gd name="T67" fmla="*/ 14 h 691"/>
                  <a:gd name="T68" fmla="*/ 27 w 976"/>
                  <a:gd name="T69" fmla="*/ 36 h 691"/>
                  <a:gd name="T70" fmla="*/ 21 w 976"/>
                  <a:gd name="T71" fmla="*/ 57 h 691"/>
                  <a:gd name="T72" fmla="*/ 9 w 976"/>
                  <a:gd name="T73" fmla="*/ 84 h 691"/>
                  <a:gd name="T74" fmla="*/ 1 w 976"/>
                  <a:gd name="T75" fmla="*/ 110 h 691"/>
                  <a:gd name="T76" fmla="*/ 6 w 976"/>
                  <a:gd name="T77" fmla="*/ 132 h 691"/>
                  <a:gd name="T78" fmla="*/ 32 w 976"/>
                  <a:gd name="T79" fmla="*/ 135 h 691"/>
                  <a:gd name="T80" fmla="*/ 54 w 976"/>
                  <a:gd name="T81" fmla="*/ 116 h 691"/>
                  <a:gd name="T82" fmla="*/ 66 w 976"/>
                  <a:gd name="T83" fmla="*/ 95 h 691"/>
                  <a:gd name="T84" fmla="*/ 90 w 976"/>
                  <a:gd name="T85" fmla="*/ 91 h 691"/>
                  <a:gd name="T86" fmla="*/ 115 w 976"/>
                  <a:gd name="T87" fmla="*/ 100 h 691"/>
                  <a:gd name="T88" fmla="*/ 122 w 976"/>
                  <a:gd name="T89" fmla="*/ 124 h 691"/>
                  <a:gd name="T90" fmla="*/ 108 w 976"/>
                  <a:gd name="T91" fmla="*/ 149 h 691"/>
                  <a:gd name="T92" fmla="*/ 85 w 976"/>
                  <a:gd name="T93" fmla="*/ 167 h 691"/>
                  <a:gd name="T94" fmla="*/ 59 w 976"/>
                  <a:gd name="T95" fmla="*/ 174 h 691"/>
                  <a:gd name="T96" fmla="*/ 34 w 976"/>
                  <a:gd name="T97" fmla="*/ 186 h 691"/>
                  <a:gd name="T98" fmla="*/ 19 w 976"/>
                  <a:gd name="T99" fmla="*/ 208 h 691"/>
                  <a:gd name="T100" fmla="*/ 16 w 976"/>
                  <a:gd name="T101" fmla="*/ 232 h 6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76"/>
                  <a:gd name="T154" fmla="*/ 0 h 691"/>
                  <a:gd name="T155" fmla="*/ 976 w 976"/>
                  <a:gd name="T156" fmla="*/ 691 h 69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76" h="691">
                    <a:moveTo>
                      <a:pt x="39" y="562"/>
                    </a:moveTo>
                    <a:lnTo>
                      <a:pt x="51" y="559"/>
                    </a:lnTo>
                    <a:lnTo>
                      <a:pt x="68" y="556"/>
                    </a:lnTo>
                    <a:lnTo>
                      <a:pt x="81" y="558"/>
                    </a:lnTo>
                    <a:lnTo>
                      <a:pt x="95" y="560"/>
                    </a:lnTo>
                    <a:lnTo>
                      <a:pt x="109" y="563"/>
                    </a:lnTo>
                    <a:lnTo>
                      <a:pt x="123" y="567"/>
                    </a:lnTo>
                    <a:lnTo>
                      <a:pt x="139" y="570"/>
                    </a:lnTo>
                    <a:lnTo>
                      <a:pt x="152" y="572"/>
                    </a:lnTo>
                    <a:lnTo>
                      <a:pt x="168" y="573"/>
                    </a:lnTo>
                    <a:lnTo>
                      <a:pt x="184" y="572"/>
                    </a:lnTo>
                    <a:lnTo>
                      <a:pt x="197" y="569"/>
                    </a:lnTo>
                    <a:lnTo>
                      <a:pt x="212" y="565"/>
                    </a:lnTo>
                    <a:lnTo>
                      <a:pt x="227" y="559"/>
                    </a:lnTo>
                    <a:lnTo>
                      <a:pt x="240" y="553"/>
                    </a:lnTo>
                    <a:lnTo>
                      <a:pt x="254" y="547"/>
                    </a:lnTo>
                    <a:lnTo>
                      <a:pt x="268" y="541"/>
                    </a:lnTo>
                    <a:lnTo>
                      <a:pt x="284" y="536"/>
                    </a:lnTo>
                    <a:lnTo>
                      <a:pt x="297" y="533"/>
                    </a:lnTo>
                    <a:lnTo>
                      <a:pt x="313" y="532"/>
                    </a:lnTo>
                    <a:lnTo>
                      <a:pt x="327" y="534"/>
                    </a:lnTo>
                    <a:lnTo>
                      <a:pt x="341" y="538"/>
                    </a:lnTo>
                    <a:lnTo>
                      <a:pt x="354" y="546"/>
                    </a:lnTo>
                    <a:lnTo>
                      <a:pt x="362" y="553"/>
                    </a:lnTo>
                    <a:lnTo>
                      <a:pt x="366" y="567"/>
                    </a:lnTo>
                    <a:lnTo>
                      <a:pt x="364" y="581"/>
                    </a:lnTo>
                    <a:lnTo>
                      <a:pt x="360" y="597"/>
                    </a:lnTo>
                    <a:lnTo>
                      <a:pt x="354" y="615"/>
                    </a:lnTo>
                    <a:lnTo>
                      <a:pt x="349" y="629"/>
                    </a:lnTo>
                    <a:lnTo>
                      <a:pt x="350" y="643"/>
                    </a:lnTo>
                    <a:lnTo>
                      <a:pt x="356" y="658"/>
                    </a:lnTo>
                    <a:lnTo>
                      <a:pt x="366" y="669"/>
                    </a:lnTo>
                    <a:lnTo>
                      <a:pt x="376" y="676"/>
                    </a:lnTo>
                    <a:lnTo>
                      <a:pt x="391" y="680"/>
                    </a:lnTo>
                    <a:lnTo>
                      <a:pt x="406" y="684"/>
                    </a:lnTo>
                    <a:lnTo>
                      <a:pt x="428" y="688"/>
                    </a:lnTo>
                    <a:lnTo>
                      <a:pt x="446" y="690"/>
                    </a:lnTo>
                    <a:lnTo>
                      <a:pt x="469" y="691"/>
                    </a:lnTo>
                    <a:lnTo>
                      <a:pt x="489" y="689"/>
                    </a:lnTo>
                    <a:lnTo>
                      <a:pt x="508" y="685"/>
                    </a:lnTo>
                    <a:lnTo>
                      <a:pt x="527" y="680"/>
                    </a:lnTo>
                    <a:lnTo>
                      <a:pt x="545" y="674"/>
                    </a:lnTo>
                    <a:lnTo>
                      <a:pt x="558" y="667"/>
                    </a:lnTo>
                    <a:lnTo>
                      <a:pt x="571" y="659"/>
                    </a:lnTo>
                    <a:lnTo>
                      <a:pt x="582" y="650"/>
                    </a:lnTo>
                    <a:lnTo>
                      <a:pt x="591" y="638"/>
                    </a:lnTo>
                    <a:lnTo>
                      <a:pt x="596" y="624"/>
                    </a:lnTo>
                    <a:lnTo>
                      <a:pt x="597" y="601"/>
                    </a:lnTo>
                    <a:lnTo>
                      <a:pt x="597" y="584"/>
                    </a:lnTo>
                    <a:lnTo>
                      <a:pt x="600" y="569"/>
                    </a:lnTo>
                    <a:lnTo>
                      <a:pt x="606" y="557"/>
                    </a:lnTo>
                    <a:lnTo>
                      <a:pt x="616" y="547"/>
                    </a:lnTo>
                    <a:lnTo>
                      <a:pt x="626" y="538"/>
                    </a:lnTo>
                    <a:lnTo>
                      <a:pt x="639" y="530"/>
                    </a:lnTo>
                    <a:lnTo>
                      <a:pt x="652" y="524"/>
                    </a:lnTo>
                    <a:lnTo>
                      <a:pt x="671" y="518"/>
                    </a:lnTo>
                    <a:lnTo>
                      <a:pt x="688" y="516"/>
                    </a:lnTo>
                    <a:lnTo>
                      <a:pt x="707" y="514"/>
                    </a:lnTo>
                    <a:lnTo>
                      <a:pt x="726" y="513"/>
                    </a:lnTo>
                    <a:lnTo>
                      <a:pt x="747" y="512"/>
                    </a:lnTo>
                    <a:lnTo>
                      <a:pt x="769" y="513"/>
                    </a:lnTo>
                    <a:lnTo>
                      <a:pt x="787" y="514"/>
                    </a:lnTo>
                    <a:lnTo>
                      <a:pt x="802" y="516"/>
                    </a:lnTo>
                    <a:lnTo>
                      <a:pt x="819" y="518"/>
                    </a:lnTo>
                    <a:lnTo>
                      <a:pt x="834" y="520"/>
                    </a:lnTo>
                    <a:lnTo>
                      <a:pt x="851" y="521"/>
                    </a:lnTo>
                    <a:lnTo>
                      <a:pt x="976" y="525"/>
                    </a:lnTo>
                    <a:lnTo>
                      <a:pt x="851" y="41"/>
                    </a:lnTo>
                    <a:lnTo>
                      <a:pt x="833" y="31"/>
                    </a:lnTo>
                    <a:lnTo>
                      <a:pt x="821" y="24"/>
                    </a:lnTo>
                    <a:lnTo>
                      <a:pt x="806" y="18"/>
                    </a:lnTo>
                    <a:lnTo>
                      <a:pt x="789" y="12"/>
                    </a:lnTo>
                    <a:lnTo>
                      <a:pt x="771" y="8"/>
                    </a:lnTo>
                    <a:lnTo>
                      <a:pt x="751" y="5"/>
                    </a:lnTo>
                    <a:lnTo>
                      <a:pt x="727" y="2"/>
                    </a:lnTo>
                    <a:lnTo>
                      <a:pt x="706" y="1"/>
                    </a:lnTo>
                    <a:lnTo>
                      <a:pt x="684" y="0"/>
                    </a:lnTo>
                    <a:lnTo>
                      <a:pt x="660" y="0"/>
                    </a:lnTo>
                    <a:lnTo>
                      <a:pt x="631" y="0"/>
                    </a:lnTo>
                    <a:lnTo>
                      <a:pt x="608" y="2"/>
                    </a:lnTo>
                    <a:lnTo>
                      <a:pt x="586" y="4"/>
                    </a:lnTo>
                    <a:lnTo>
                      <a:pt x="566" y="6"/>
                    </a:lnTo>
                    <a:lnTo>
                      <a:pt x="548" y="10"/>
                    </a:lnTo>
                    <a:lnTo>
                      <a:pt x="533" y="14"/>
                    </a:lnTo>
                    <a:lnTo>
                      <a:pt x="521" y="19"/>
                    </a:lnTo>
                    <a:lnTo>
                      <a:pt x="511" y="25"/>
                    </a:lnTo>
                    <a:lnTo>
                      <a:pt x="504" y="31"/>
                    </a:lnTo>
                    <a:lnTo>
                      <a:pt x="500" y="41"/>
                    </a:lnTo>
                    <a:lnTo>
                      <a:pt x="500" y="50"/>
                    </a:lnTo>
                    <a:lnTo>
                      <a:pt x="505" y="59"/>
                    </a:lnTo>
                    <a:lnTo>
                      <a:pt x="511" y="67"/>
                    </a:lnTo>
                    <a:lnTo>
                      <a:pt x="515" y="76"/>
                    </a:lnTo>
                    <a:lnTo>
                      <a:pt x="515" y="88"/>
                    </a:lnTo>
                    <a:lnTo>
                      <a:pt x="509" y="98"/>
                    </a:lnTo>
                    <a:lnTo>
                      <a:pt x="501" y="108"/>
                    </a:lnTo>
                    <a:lnTo>
                      <a:pt x="488" y="119"/>
                    </a:lnTo>
                    <a:lnTo>
                      <a:pt x="476" y="128"/>
                    </a:lnTo>
                    <a:lnTo>
                      <a:pt x="464" y="134"/>
                    </a:lnTo>
                    <a:lnTo>
                      <a:pt x="451" y="139"/>
                    </a:lnTo>
                    <a:lnTo>
                      <a:pt x="438" y="145"/>
                    </a:lnTo>
                    <a:lnTo>
                      <a:pt x="424" y="149"/>
                    </a:lnTo>
                    <a:lnTo>
                      <a:pt x="409" y="152"/>
                    </a:lnTo>
                    <a:lnTo>
                      <a:pt x="395" y="154"/>
                    </a:lnTo>
                    <a:lnTo>
                      <a:pt x="383" y="157"/>
                    </a:lnTo>
                    <a:lnTo>
                      <a:pt x="366" y="157"/>
                    </a:lnTo>
                    <a:lnTo>
                      <a:pt x="352" y="154"/>
                    </a:lnTo>
                    <a:lnTo>
                      <a:pt x="338" y="152"/>
                    </a:lnTo>
                    <a:lnTo>
                      <a:pt x="326" y="148"/>
                    </a:lnTo>
                    <a:lnTo>
                      <a:pt x="313" y="143"/>
                    </a:lnTo>
                    <a:lnTo>
                      <a:pt x="302" y="137"/>
                    </a:lnTo>
                    <a:lnTo>
                      <a:pt x="294" y="130"/>
                    </a:lnTo>
                    <a:lnTo>
                      <a:pt x="291" y="123"/>
                    </a:lnTo>
                    <a:lnTo>
                      <a:pt x="290" y="116"/>
                    </a:lnTo>
                    <a:lnTo>
                      <a:pt x="291" y="105"/>
                    </a:lnTo>
                    <a:lnTo>
                      <a:pt x="294" y="95"/>
                    </a:lnTo>
                    <a:lnTo>
                      <a:pt x="302" y="83"/>
                    </a:lnTo>
                    <a:lnTo>
                      <a:pt x="311" y="71"/>
                    </a:lnTo>
                    <a:lnTo>
                      <a:pt x="318" y="62"/>
                    </a:lnTo>
                    <a:lnTo>
                      <a:pt x="323" y="55"/>
                    </a:lnTo>
                    <a:lnTo>
                      <a:pt x="327" y="44"/>
                    </a:lnTo>
                    <a:lnTo>
                      <a:pt x="330" y="33"/>
                    </a:lnTo>
                    <a:lnTo>
                      <a:pt x="327" y="23"/>
                    </a:lnTo>
                    <a:lnTo>
                      <a:pt x="321" y="15"/>
                    </a:lnTo>
                    <a:lnTo>
                      <a:pt x="310" y="8"/>
                    </a:lnTo>
                    <a:lnTo>
                      <a:pt x="297" y="5"/>
                    </a:lnTo>
                    <a:lnTo>
                      <a:pt x="285" y="2"/>
                    </a:lnTo>
                    <a:lnTo>
                      <a:pt x="268" y="0"/>
                    </a:lnTo>
                    <a:lnTo>
                      <a:pt x="233" y="0"/>
                    </a:lnTo>
                    <a:lnTo>
                      <a:pt x="207" y="2"/>
                    </a:lnTo>
                    <a:lnTo>
                      <a:pt x="184" y="5"/>
                    </a:lnTo>
                    <a:lnTo>
                      <a:pt x="153" y="9"/>
                    </a:lnTo>
                    <a:lnTo>
                      <a:pt x="125" y="14"/>
                    </a:lnTo>
                    <a:lnTo>
                      <a:pt x="94" y="19"/>
                    </a:lnTo>
                    <a:lnTo>
                      <a:pt x="74" y="23"/>
                    </a:lnTo>
                    <a:lnTo>
                      <a:pt x="56" y="27"/>
                    </a:lnTo>
                    <a:lnTo>
                      <a:pt x="47" y="31"/>
                    </a:lnTo>
                    <a:lnTo>
                      <a:pt x="50" y="41"/>
                    </a:lnTo>
                    <a:lnTo>
                      <a:pt x="54" y="56"/>
                    </a:lnTo>
                    <a:lnTo>
                      <a:pt x="56" y="70"/>
                    </a:lnTo>
                    <a:lnTo>
                      <a:pt x="57" y="82"/>
                    </a:lnTo>
                    <a:lnTo>
                      <a:pt x="55" y="95"/>
                    </a:lnTo>
                    <a:lnTo>
                      <a:pt x="52" y="106"/>
                    </a:lnTo>
                    <a:lnTo>
                      <a:pt x="48" y="119"/>
                    </a:lnTo>
                    <a:lnTo>
                      <a:pt x="44" y="129"/>
                    </a:lnTo>
                    <a:lnTo>
                      <a:pt x="39" y="144"/>
                    </a:lnTo>
                    <a:lnTo>
                      <a:pt x="33" y="160"/>
                    </a:lnTo>
                    <a:lnTo>
                      <a:pt x="27" y="175"/>
                    </a:lnTo>
                    <a:lnTo>
                      <a:pt x="18" y="190"/>
                    </a:lnTo>
                    <a:lnTo>
                      <a:pt x="13" y="205"/>
                    </a:lnTo>
                    <a:lnTo>
                      <a:pt x="9" y="217"/>
                    </a:lnTo>
                    <a:lnTo>
                      <a:pt x="5" y="230"/>
                    </a:lnTo>
                    <a:lnTo>
                      <a:pt x="1" y="248"/>
                    </a:lnTo>
                    <a:lnTo>
                      <a:pt x="0" y="263"/>
                    </a:lnTo>
                    <a:lnTo>
                      <a:pt x="2" y="276"/>
                    </a:lnTo>
                    <a:lnTo>
                      <a:pt x="6" y="290"/>
                    </a:lnTo>
                    <a:lnTo>
                      <a:pt x="13" y="299"/>
                    </a:lnTo>
                    <a:lnTo>
                      <a:pt x="22" y="307"/>
                    </a:lnTo>
                    <a:lnTo>
                      <a:pt x="35" y="311"/>
                    </a:lnTo>
                    <a:lnTo>
                      <a:pt x="48" y="311"/>
                    </a:lnTo>
                    <a:lnTo>
                      <a:pt x="66" y="308"/>
                    </a:lnTo>
                    <a:lnTo>
                      <a:pt x="81" y="301"/>
                    </a:lnTo>
                    <a:lnTo>
                      <a:pt x="94" y="293"/>
                    </a:lnTo>
                    <a:lnTo>
                      <a:pt x="105" y="280"/>
                    </a:lnTo>
                    <a:lnTo>
                      <a:pt x="112" y="264"/>
                    </a:lnTo>
                    <a:lnTo>
                      <a:pt x="114" y="249"/>
                    </a:lnTo>
                    <a:lnTo>
                      <a:pt x="119" y="236"/>
                    </a:lnTo>
                    <a:lnTo>
                      <a:pt x="127" y="225"/>
                    </a:lnTo>
                    <a:lnTo>
                      <a:pt x="137" y="216"/>
                    </a:lnTo>
                    <a:lnTo>
                      <a:pt x="150" y="209"/>
                    </a:lnTo>
                    <a:lnTo>
                      <a:pt x="163" y="206"/>
                    </a:lnTo>
                    <a:lnTo>
                      <a:pt x="174" y="205"/>
                    </a:lnTo>
                    <a:lnTo>
                      <a:pt x="188" y="205"/>
                    </a:lnTo>
                    <a:lnTo>
                      <a:pt x="203" y="207"/>
                    </a:lnTo>
                    <a:lnTo>
                      <a:pt x="215" y="211"/>
                    </a:lnTo>
                    <a:lnTo>
                      <a:pt x="227" y="217"/>
                    </a:lnTo>
                    <a:lnTo>
                      <a:pt x="238" y="227"/>
                    </a:lnTo>
                    <a:lnTo>
                      <a:pt x="246" y="238"/>
                    </a:lnTo>
                    <a:lnTo>
                      <a:pt x="253" y="253"/>
                    </a:lnTo>
                    <a:lnTo>
                      <a:pt x="255" y="267"/>
                    </a:lnTo>
                    <a:lnTo>
                      <a:pt x="254" y="281"/>
                    </a:lnTo>
                    <a:lnTo>
                      <a:pt x="250" y="296"/>
                    </a:lnTo>
                    <a:lnTo>
                      <a:pt x="244" y="311"/>
                    </a:lnTo>
                    <a:lnTo>
                      <a:pt x="236" y="325"/>
                    </a:lnTo>
                    <a:lnTo>
                      <a:pt x="225" y="339"/>
                    </a:lnTo>
                    <a:lnTo>
                      <a:pt x="214" y="350"/>
                    </a:lnTo>
                    <a:lnTo>
                      <a:pt x="201" y="363"/>
                    </a:lnTo>
                    <a:lnTo>
                      <a:pt x="190" y="372"/>
                    </a:lnTo>
                    <a:lnTo>
                      <a:pt x="177" y="380"/>
                    </a:lnTo>
                    <a:lnTo>
                      <a:pt x="166" y="384"/>
                    </a:lnTo>
                    <a:lnTo>
                      <a:pt x="150" y="388"/>
                    </a:lnTo>
                    <a:lnTo>
                      <a:pt x="137" y="390"/>
                    </a:lnTo>
                    <a:lnTo>
                      <a:pt x="123" y="393"/>
                    </a:lnTo>
                    <a:lnTo>
                      <a:pt x="111" y="397"/>
                    </a:lnTo>
                    <a:lnTo>
                      <a:pt x="95" y="405"/>
                    </a:lnTo>
                    <a:lnTo>
                      <a:pt x="82" y="413"/>
                    </a:lnTo>
                    <a:lnTo>
                      <a:pt x="72" y="422"/>
                    </a:lnTo>
                    <a:lnTo>
                      <a:pt x="60" y="433"/>
                    </a:lnTo>
                    <a:lnTo>
                      <a:pt x="52" y="444"/>
                    </a:lnTo>
                    <a:lnTo>
                      <a:pt x="43" y="458"/>
                    </a:lnTo>
                    <a:lnTo>
                      <a:pt x="38" y="470"/>
                    </a:lnTo>
                    <a:lnTo>
                      <a:pt x="33" y="485"/>
                    </a:lnTo>
                    <a:lnTo>
                      <a:pt x="31" y="499"/>
                    </a:lnTo>
                    <a:lnTo>
                      <a:pt x="31" y="511"/>
                    </a:lnTo>
                    <a:lnTo>
                      <a:pt x="33" y="527"/>
                    </a:lnTo>
                    <a:lnTo>
                      <a:pt x="36" y="545"/>
                    </a:lnTo>
                    <a:lnTo>
                      <a:pt x="39" y="562"/>
                    </a:lnTo>
                    <a:close/>
                  </a:path>
                </a:pathLst>
              </a:custGeom>
              <a:solidFill>
                <a:srgbClr val="00FFFF"/>
              </a:solidFill>
              <a:ln w="6350">
                <a:solidFill>
                  <a:srgbClr val="000000"/>
                </a:solidFill>
                <a:round/>
                <a:headEnd/>
                <a:tailEnd/>
              </a:ln>
            </p:spPr>
            <p:txBody>
              <a:bodyPr/>
              <a:lstStyle/>
              <a:p>
                <a:endParaRPr lang="en-US"/>
              </a:p>
            </p:txBody>
          </p:sp>
          <p:grpSp>
            <p:nvGrpSpPr>
              <p:cNvPr id="51342" name="Group 84"/>
              <p:cNvGrpSpPr>
                <a:grpSpLocks/>
              </p:cNvGrpSpPr>
              <p:nvPr/>
            </p:nvGrpSpPr>
            <p:grpSpPr bwMode="auto">
              <a:xfrm>
                <a:off x="2108" y="3058"/>
                <a:ext cx="262" cy="236"/>
                <a:chOff x="5189" y="2684"/>
                <a:chExt cx="262" cy="236"/>
              </a:xfrm>
            </p:grpSpPr>
            <p:grpSp>
              <p:nvGrpSpPr>
                <p:cNvPr id="51344" name="Group 85"/>
                <p:cNvGrpSpPr>
                  <a:grpSpLocks/>
                </p:cNvGrpSpPr>
                <p:nvPr/>
              </p:nvGrpSpPr>
              <p:grpSpPr bwMode="auto">
                <a:xfrm>
                  <a:off x="5189" y="2684"/>
                  <a:ext cx="262" cy="236"/>
                  <a:chOff x="5189" y="2684"/>
                  <a:chExt cx="262" cy="236"/>
                </a:xfrm>
              </p:grpSpPr>
              <p:sp>
                <p:nvSpPr>
                  <p:cNvPr id="51346" name="AutoShape 86"/>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133 w 21600"/>
                      <a:gd name="T25" fmla="*/ 3203 h 21600"/>
                      <a:gd name="T26" fmla="*/ 18467 w 21600"/>
                      <a:gd name="T27" fmla="*/ 1839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bg1"/>
                  </a:solidFill>
                  <a:ln w="9525" algn="ctr">
                    <a:solidFill>
                      <a:schemeClr val="tx1"/>
                    </a:solidFill>
                    <a:round/>
                    <a:headEnd/>
                    <a:tailEnd/>
                  </a:ln>
                </p:spPr>
                <p:txBody>
                  <a:bodyPr anchor="ctr">
                    <a:spAutoFit/>
                  </a:bodyPr>
                  <a:lstStyle/>
                  <a:p>
                    <a:endParaRPr lang="en-US"/>
                  </a:p>
                </p:txBody>
              </p:sp>
              <p:sp>
                <p:nvSpPr>
                  <p:cNvPr id="51347" name="AutoShape 87"/>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33 w 21600"/>
                      <a:gd name="T19" fmla="*/ 3203 h 21600"/>
                      <a:gd name="T20" fmla="*/ 18467 w 21600"/>
                      <a:gd name="T21" fmla="*/ 1839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chemeClr val="bg1"/>
                  </a:solidFill>
                  <a:ln w="9525" algn="ctr">
                    <a:solidFill>
                      <a:schemeClr val="tx1"/>
                    </a:solidFill>
                    <a:miter lim="800000"/>
                    <a:headEnd/>
                    <a:tailEnd/>
                  </a:ln>
                </p:spPr>
                <p:txBody>
                  <a:bodyPr wrap="none" anchor="ctr">
                    <a:spAutoFit/>
                  </a:bodyPr>
                  <a:lstStyle/>
                  <a:p>
                    <a:endParaRPr lang="en-US"/>
                  </a:p>
                </p:txBody>
              </p:sp>
            </p:grpSp>
            <p:sp>
              <p:nvSpPr>
                <p:cNvPr id="51345" name="Rectangle 88"/>
                <p:cNvSpPr>
                  <a:spLocks noChangeArrowheads="1"/>
                </p:cNvSpPr>
                <p:nvPr/>
              </p:nvSpPr>
              <p:spPr bwMode="auto">
                <a:xfrm>
                  <a:off x="5193" y="2791"/>
                  <a:ext cx="59" cy="27"/>
                </a:xfrm>
                <a:prstGeom prst="rect">
                  <a:avLst/>
                </a:prstGeom>
                <a:solidFill>
                  <a:schemeClr val="bg1"/>
                </a:solidFill>
                <a:ln w="9525" algn="ctr">
                  <a:noFill/>
                  <a:miter lim="800000"/>
                  <a:headEnd/>
                  <a:tailEnd/>
                </a:ln>
              </p:spPr>
              <p:txBody>
                <a:bodyPr anchor="ctr">
                  <a:spAutoFit/>
                </a:bodyPr>
                <a:lstStyle/>
                <a:p>
                  <a:endParaRPr lang="en-US"/>
                </a:p>
              </p:txBody>
            </p:sp>
          </p:grpSp>
          <p:sp>
            <p:nvSpPr>
              <p:cNvPr id="51343" name="Rectangle 89"/>
              <p:cNvSpPr>
                <a:spLocks noChangeArrowheads="1"/>
              </p:cNvSpPr>
              <p:nvPr/>
            </p:nvSpPr>
            <p:spPr bwMode="auto">
              <a:xfrm>
                <a:off x="1843" y="3144"/>
                <a:ext cx="287" cy="173"/>
              </a:xfrm>
              <a:prstGeom prst="rect">
                <a:avLst/>
              </a:prstGeom>
              <a:noFill/>
              <a:ln w="9525" algn="ctr">
                <a:noFill/>
                <a:miter lim="800000"/>
                <a:headEnd/>
                <a:tailEnd/>
              </a:ln>
            </p:spPr>
            <p:txBody>
              <a:bodyPr wrap="none">
                <a:spAutoFit/>
              </a:bodyPr>
              <a:lstStyle/>
              <a:p>
                <a:r>
                  <a:rPr lang="en-US" sz="1200" b="1" u="none"/>
                  <a:t>GUI</a:t>
                </a:r>
              </a:p>
            </p:txBody>
          </p:sp>
        </p:grpSp>
        <p:sp>
          <p:nvSpPr>
            <p:cNvPr id="51314" name="Line 90"/>
            <p:cNvSpPr>
              <a:spLocks noChangeShapeType="1"/>
            </p:cNvSpPr>
            <p:nvPr/>
          </p:nvSpPr>
          <p:spPr bwMode="auto">
            <a:xfrm>
              <a:off x="756" y="3581"/>
              <a:ext cx="701" cy="0"/>
            </a:xfrm>
            <a:prstGeom prst="line">
              <a:avLst/>
            </a:prstGeom>
            <a:noFill/>
            <a:ln w="9525">
              <a:solidFill>
                <a:schemeClr val="bg2"/>
              </a:solidFill>
              <a:round/>
              <a:headEnd/>
              <a:tailEnd/>
            </a:ln>
          </p:spPr>
          <p:txBody>
            <a:bodyPr>
              <a:spAutoFit/>
            </a:bodyPr>
            <a:lstStyle/>
            <a:p>
              <a:endParaRPr lang="en-US"/>
            </a:p>
          </p:txBody>
        </p:sp>
        <p:sp>
          <p:nvSpPr>
            <p:cNvPr id="51315" name="Line 91"/>
            <p:cNvSpPr>
              <a:spLocks noChangeShapeType="1"/>
            </p:cNvSpPr>
            <p:nvPr/>
          </p:nvSpPr>
          <p:spPr bwMode="auto">
            <a:xfrm>
              <a:off x="774" y="3211"/>
              <a:ext cx="701" cy="0"/>
            </a:xfrm>
            <a:prstGeom prst="line">
              <a:avLst/>
            </a:prstGeom>
            <a:noFill/>
            <a:ln w="9525">
              <a:solidFill>
                <a:schemeClr val="bg2"/>
              </a:solidFill>
              <a:round/>
              <a:headEnd/>
              <a:tailEnd/>
            </a:ln>
          </p:spPr>
          <p:txBody>
            <a:bodyPr>
              <a:spAutoFit/>
            </a:bodyPr>
            <a:lstStyle/>
            <a:p>
              <a:endParaRPr lang="en-US"/>
            </a:p>
          </p:txBody>
        </p:sp>
        <p:sp>
          <p:nvSpPr>
            <p:cNvPr id="51316" name="Line 92"/>
            <p:cNvSpPr>
              <a:spLocks noChangeShapeType="1"/>
            </p:cNvSpPr>
            <p:nvPr/>
          </p:nvSpPr>
          <p:spPr bwMode="auto">
            <a:xfrm>
              <a:off x="765" y="3085"/>
              <a:ext cx="701" cy="0"/>
            </a:xfrm>
            <a:prstGeom prst="line">
              <a:avLst/>
            </a:prstGeom>
            <a:noFill/>
            <a:ln w="9525">
              <a:solidFill>
                <a:schemeClr val="bg2"/>
              </a:solidFill>
              <a:round/>
              <a:headEnd/>
              <a:tailEnd/>
            </a:ln>
          </p:spPr>
          <p:txBody>
            <a:bodyPr>
              <a:spAutoFit/>
            </a:bodyPr>
            <a:lstStyle/>
            <a:p>
              <a:endParaRPr lang="en-US"/>
            </a:p>
          </p:txBody>
        </p:sp>
        <p:sp>
          <p:nvSpPr>
            <p:cNvPr id="51317" name="Line 93"/>
            <p:cNvSpPr>
              <a:spLocks noChangeShapeType="1"/>
            </p:cNvSpPr>
            <p:nvPr/>
          </p:nvSpPr>
          <p:spPr bwMode="auto">
            <a:xfrm>
              <a:off x="756" y="2721"/>
              <a:ext cx="701" cy="0"/>
            </a:xfrm>
            <a:prstGeom prst="line">
              <a:avLst/>
            </a:prstGeom>
            <a:noFill/>
            <a:ln w="9525">
              <a:solidFill>
                <a:schemeClr val="bg2"/>
              </a:solidFill>
              <a:round/>
              <a:headEnd/>
              <a:tailEnd/>
            </a:ln>
          </p:spPr>
          <p:txBody>
            <a:bodyPr>
              <a:spAutoFit/>
            </a:bodyPr>
            <a:lstStyle/>
            <a:p>
              <a:endParaRPr lang="en-US"/>
            </a:p>
          </p:txBody>
        </p:sp>
        <p:grpSp>
          <p:nvGrpSpPr>
            <p:cNvPr id="51318" name="Group 94"/>
            <p:cNvGrpSpPr>
              <a:grpSpLocks/>
            </p:cNvGrpSpPr>
            <p:nvPr/>
          </p:nvGrpSpPr>
          <p:grpSpPr bwMode="auto">
            <a:xfrm>
              <a:off x="1315" y="3371"/>
              <a:ext cx="968" cy="484"/>
              <a:chOff x="636" y="3378"/>
              <a:chExt cx="968" cy="484"/>
            </a:xfrm>
          </p:grpSpPr>
          <p:sp>
            <p:nvSpPr>
              <p:cNvPr id="51334" name="Freeform 95"/>
              <p:cNvSpPr>
                <a:spLocks/>
              </p:cNvSpPr>
              <p:nvPr/>
            </p:nvSpPr>
            <p:spPr bwMode="auto">
              <a:xfrm>
                <a:off x="636" y="3378"/>
                <a:ext cx="792" cy="484"/>
              </a:xfrm>
              <a:custGeom>
                <a:avLst/>
                <a:gdLst>
                  <a:gd name="T0" fmla="*/ 434 w 1009"/>
                  <a:gd name="T1" fmla="*/ 55 h 635"/>
                  <a:gd name="T2" fmla="*/ 400 w 1009"/>
                  <a:gd name="T3" fmla="*/ 60 h 635"/>
                  <a:gd name="T4" fmla="*/ 361 w 1009"/>
                  <a:gd name="T5" fmla="*/ 73 h 635"/>
                  <a:gd name="T6" fmla="*/ 316 w 1009"/>
                  <a:gd name="T7" fmla="*/ 88 h 635"/>
                  <a:gd name="T8" fmla="*/ 278 w 1009"/>
                  <a:gd name="T9" fmla="*/ 94 h 635"/>
                  <a:gd name="T10" fmla="*/ 251 w 1009"/>
                  <a:gd name="T11" fmla="*/ 86 h 635"/>
                  <a:gd name="T12" fmla="*/ 244 w 1009"/>
                  <a:gd name="T13" fmla="*/ 72 h 635"/>
                  <a:gd name="T14" fmla="*/ 256 w 1009"/>
                  <a:gd name="T15" fmla="*/ 53 h 635"/>
                  <a:gd name="T16" fmla="*/ 283 w 1009"/>
                  <a:gd name="T17" fmla="*/ 38 h 635"/>
                  <a:gd name="T18" fmla="*/ 314 w 1009"/>
                  <a:gd name="T19" fmla="*/ 29 h 635"/>
                  <a:gd name="T20" fmla="*/ 327 w 1009"/>
                  <a:gd name="T21" fmla="*/ 12 h 635"/>
                  <a:gd name="T22" fmla="*/ 309 w 1009"/>
                  <a:gd name="T23" fmla="*/ 1 h 635"/>
                  <a:gd name="T24" fmla="*/ 271 w 1009"/>
                  <a:gd name="T25" fmla="*/ 2 h 635"/>
                  <a:gd name="T26" fmla="*/ 233 w 1009"/>
                  <a:gd name="T27" fmla="*/ 14 h 635"/>
                  <a:gd name="T28" fmla="*/ 191 w 1009"/>
                  <a:gd name="T29" fmla="*/ 34 h 635"/>
                  <a:gd name="T30" fmla="*/ 150 w 1009"/>
                  <a:gd name="T31" fmla="*/ 52 h 635"/>
                  <a:gd name="T32" fmla="*/ 105 w 1009"/>
                  <a:gd name="T33" fmla="*/ 59 h 635"/>
                  <a:gd name="T34" fmla="*/ 68 w 1009"/>
                  <a:gd name="T35" fmla="*/ 60 h 635"/>
                  <a:gd name="T36" fmla="*/ 78 w 1009"/>
                  <a:gd name="T37" fmla="*/ 98 h 635"/>
                  <a:gd name="T38" fmla="*/ 89 w 1009"/>
                  <a:gd name="T39" fmla="*/ 129 h 635"/>
                  <a:gd name="T40" fmla="*/ 80 w 1009"/>
                  <a:gd name="T41" fmla="*/ 148 h 635"/>
                  <a:gd name="T42" fmla="*/ 61 w 1009"/>
                  <a:gd name="T43" fmla="*/ 152 h 635"/>
                  <a:gd name="T44" fmla="*/ 42 w 1009"/>
                  <a:gd name="T45" fmla="*/ 146 h 635"/>
                  <a:gd name="T46" fmla="*/ 19 w 1009"/>
                  <a:gd name="T47" fmla="*/ 139 h 635"/>
                  <a:gd name="T48" fmla="*/ 3 w 1009"/>
                  <a:gd name="T49" fmla="*/ 152 h 635"/>
                  <a:gd name="T50" fmla="*/ 2 w 1009"/>
                  <a:gd name="T51" fmla="*/ 175 h 635"/>
                  <a:gd name="T52" fmla="*/ 14 w 1009"/>
                  <a:gd name="T53" fmla="*/ 200 h 635"/>
                  <a:gd name="T54" fmla="*/ 41 w 1009"/>
                  <a:gd name="T55" fmla="*/ 212 h 635"/>
                  <a:gd name="T56" fmla="*/ 74 w 1009"/>
                  <a:gd name="T57" fmla="*/ 212 h 635"/>
                  <a:gd name="T58" fmla="*/ 87 w 1009"/>
                  <a:gd name="T59" fmla="*/ 224 h 635"/>
                  <a:gd name="T60" fmla="*/ 75 w 1009"/>
                  <a:gd name="T61" fmla="*/ 252 h 635"/>
                  <a:gd name="T62" fmla="*/ 57 w 1009"/>
                  <a:gd name="T63" fmla="*/ 276 h 635"/>
                  <a:gd name="T64" fmla="*/ 453 w 1009"/>
                  <a:gd name="T65" fmla="*/ 270 h 635"/>
                  <a:gd name="T66" fmla="*/ 464 w 1009"/>
                  <a:gd name="T67" fmla="*/ 251 h 635"/>
                  <a:gd name="T68" fmla="*/ 481 w 1009"/>
                  <a:gd name="T69" fmla="*/ 235 h 635"/>
                  <a:gd name="T70" fmla="*/ 487 w 1009"/>
                  <a:gd name="T71" fmla="*/ 213 h 635"/>
                  <a:gd name="T72" fmla="*/ 476 w 1009"/>
                  <a:gd name="T73" fmla="*/ 197 h 635"/>
                  <a:gd name="T74" fmla="*/ 450 w 1009"/>
                  <a:gd name="T75" fmla="*/ 194 h 635"/>
                  <a:gd name="T76" fmla="*/ 420 w 1009"/>
                  <a:gd name="T77" fmla="*/ 200 h 635"/>
                  <a:gd name="T78" fmla="*/ 389 w 1009"/>
                  <a:gd name="T79" fmla="*/ 201 h 635"/>
                  <a:gd name="T80" fmla="*/ 368 w 1009"/>
                  <a:gd name="T81" fmla="*/ 188 h 635"/>
                  <a:gd name="T82" fmla="*/ 372 w 1009"/>
                  <a:gd name="T83" fmla="*/ 165 h 635"/>
                  <a:gd name="T84" fmla="*/ 392 w 1009"/>
                  <a:gd name="T85" fmla="*/ 151 h 635"/>
                  <a:gd name="T86" fmla="*/ 420 w 1009"/>
                  <a:gd name="T87" fmla="*/ 146 h 635"/>
                  <a:gd name="T88" fmla="*/ 448 w 1009"/>
                  <a:gd name="T89" fmla="*/ 138 h 635"/>
                  <a:gd name="T90" fmla="*/ 460 w 1009"/>
                  <a:gd name="T91" fmla="*/ 118 h 635"/>
                  <a:gd name="T92" fmla="*/ 459 w 1009"/>
                  <a:gd name="T93" fmla="*/ 89 h 635"/>
                  <a:gd name="T94" fmla="*/ 453 w 1009"/>
                  <a:gd name="T95" fmla="*/ 59 h 6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09"/>
                  <a:gd name="T145" fmla="*/ 0 h 635"/>
                  <a:gd name="T146" fmla="*/ 1009 w 1009"/>
                  <a:gd name="T147" fmla="*/ 635 h 63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09" h="635">
                    <a:moveTo>
                      <a:pt x="937" y="134"/>
                    </a:moveTo>
                    <a:lnTo>
                      <a:pt x="929" y="130"/>
                    </a:lnTo>
                    <a:lnTo>
                      <a:pt x="913" y="126"/>
                    </a:lnTo>
                    <a:lnTo>
                      <a:pt x="897" y="124"/>
                    </a:lnTo>
                    <a:lnTo>
                      <a:pt x="881" y="126"/>
                    </a:lnTo>
                    <a:lnTo>
                      <a:pt x="861" y="129"/>
                    </a:lnTo>
                    <a:lnTo>
                      <a:pt x="845" y="131"/>
                    </a:lnTo>
                    <a:lnTo>
                      <a:pt x="826" y="136"/>
                    </a:lnTo>
                    <a:lnTo>
                      <a:pt x="808" y="141"/>
                    </a:lnTo>
                    <a:lnTo>
                      <a:pt x="786" y="149"/>
                    </a:lnTo>
                    <a:lnTo>
                      <a:pt x="765" y="156"/>
                    </a:lnTo>
                    <a:lnTo>
                      <a:pt x="746" y="165"/>
                    </a:lnTo>
                    <a:lnTo>
                      <a:pt x="726" y="173"/>
                    </a:lnTo>
                    <a:lnTo>
                      <a:pt x="702" y="182"/>
                    </a:lnTo>
                    <a:lnTo>
                      <a:pt x="680" y="190"/>
                    </a:lnTo>
                    <a:lnTo>
                      <a:pt x="654" y="198"/>
                    </a:lnTo>
                    <a:lnTo>
                      <a:pt x="629" y="205"/>
                    </a:lnTo>
                    <a:lnTo>
                      <a:pt x="612" y="209"/>
                    </a:lnTo>
                    <a:lnTo>
                      <a:pt x="595" y="211"/>
                    </a:lnTo>
                    <a:lnTo>
                      <a:pt x="575" y="211"/>
                    </a:lnTo>
                    <a:lnTo>
                      <a:pt x="555" y="208"/>
                    </a:lnTo>
                    <a:lnTo>
                      <a:pt x="541" y="205"/>
                    </a:lnTo>
                    <a:lnTo>
                      <a:pt x="530" y="200"/>
                    </a:lnTo>
                    <a:lnTo>
                      <a:pt x="520" y="194"/>
                    </a:lnTo>
                    <a:lnTo>
                      <a:pt x="513" y="188"/>
                    </a:lnTo>
                    <a:lnTo>
                      <a:pt x="509" y="179"/>
                    </a:lnTo>
                    <a:lnTo>
                      <a:pt x="504" y="170"/>
                    </a:lnTo>
                    <a:lnTo>
                      <a:pt x="504" y="161"/>
                    </a:lnTo>
                    <a:lnTo>
                      <a:pt x="508" y="150"/>
                    </a:lnTo>
                    <a:lnTo>
                      <a:pt x="513" y="138"/>
                    </a:lnTo>
                    <a:lnTo>
                      <a:pt x="520" y="129"/>
                    </a:lnTo>
                    <a:lnTo>
                      <a:pt x="529" y="118"/>
                    </a:lnTo>
                    <a:lnTo>
                      <a:pt x="538" y="112"/>
                    </a:lnTo>
                    <a:lnTo>
                      <a:pt x="551" y="102"/>
                    </a:lnTo>
                    <a:lnTo>
                      <a:pt x="568" y="93"/>
                    </a:lnTo>
                    <a:lnTo>
                      <a:pt x="585" y="87"/>
                    </a:lnTo>
                    <a:lnTo>
                      <a:pt x="603" y="83"/>
                    </a:lnTo>
                    <a:lnTo>
                      <a:pt x="618" y="78"/>
                    </a:lnTo>
                    <a:lnTo>
                      <a:pt x="636" y="72"/>
                    </a:lnTo>
                    <a:lnTo>
                      <a:pt x="650" y="65"/>
                    </a:lnTo>
                    <a:lnTo>
                      <a:pt x="663" y="57"/>
                    </a:lnTo>
                    <a:lnTo>
                      <a:pt x="674" y="49"/>
                    </a:lnTo>
                    <a:lnTo>
                      <a:pt x="678" y="39"/>
                    </a:lnTo>
                    <a:lnTo>
                      <a:pt x="676" y="28"/>
                    </a:lnTo>
                    <a:lnTo>
                      <a:pt x="669" y="17"/>
                    </a:lnTo>
                    <a:lnTo>
                      <a:pt x="661" y="10"/>
                    </a:lnTo>
                    <a:lnTo>
                      <a:pt x="651" y="5"/>
                    </a:lnTo>
                    <a:lnTo>
                      <a:pt x="639" y="1"/>
                    </a:lnTo>
                    <a:lnTo>
                      <a:pt x="622" y="0"/>
                    </a:lnTo>
                    <a:lnTo>
                      <a:pt x="606" y="0"/>
                    </a:lnTo>
                    <a:lnTo>
                      <a:pt x="582" y="1"/>
                    </a:lnTo>
                    <a:lnTo>
                      <a:pt x="559" y="3"/>
                    </a:lnTo>
                    <a:lnTo>
                      <a:pt x="543" y="7"/>
                    </a:lnTo>
                    <a:lnTo>
                      <a:pt x="521" y="13"/>
                    </a:lnTo>
                    <a:lnTo>
                      <a:pt x="497" y="21"/>
                    </a:lnTo>
                    <a:lnTo>
                      <a:pt x="481" y="30"/>
                    </a:lnTo>
                    <a:lnTo>
                      <a:pt x="461" y="40"/>
                    </a:lnTo>
                    <a:lnTo>
                      <a:pt x="443" y="49"/>
                    </a:lnTo>
                    <a:lnTo>
                      <a:pt x="423" y="61"/>
                    </a:lnTo>
                    <a:lnTo>
                      <a:pt x="395" y="78"/>
                    </a:lnTo>
                    <a:lnTo>
                      <a:pt x="375" y="90"/>
                    </a:lnTo>
                    <a:lnTo>
                      <a:pt x="358" y="100"/>
                    </a:lnTo>
                    <a:lnTo>
                      <a:pt x="333" y="110"/>
                    </a:lnTo>
                    <a:lnTo>
                      <a:pt x="310" y="117"/>
                    </a:lnTo>
                    <a:lnTo>
                      <a:pt x="287" y="123"/>
                    </a:lnTo>
                    <a:lnTo>
                      <a:pt x="262" y="127"/>
                    </a:lnTo>
                    <a:lnTo>
                      <a:pt x="238" y="131"/>
                    </a:lnTo>
                    <a:lnTo>
                      <a:pt x="218" y="133"/>
                    </a:lnTo>
                    <a:lnTo>
                      <a:pt x="197" y="135"/>
                    </a:lnTo>
                    <a:lnTo>
                      <a:pt x="176" y="135"/>
                    </a:lnTo>
                    <a:lnTo>
                      <a:pt x="156" y="136"/>
                    </a:lnTo>
                    <a:lnTo>
                      <a:pt x="139" y="135"/>
                    </a:lnTo>
                    <a:lnTo>
                      <a:pt x="141" y="152"/>
                    </a:lnTo>
                    <a:lnTo>
                      <a:pt x="146" y="173"/>
                    </a:lnTo>
                    <a:lnTo>
                      <a:pt x="152" y="195"/>
                    </a:lnTo>
                    <a:lnTo>
                      <a:pt x="162" y="220"/>
                    </a:lnTo>
                    <a:lnTo>
                      <a:pt x="169" y="241"/>
                    </a:lnTo>
                    <a:lnTo>
                      <a:pt x="178" y="258"/>
                    </a:lnTo>
                    <a:lnTo>
                      <a:pt x="183" y="275"/>
                    </a:lnTo>
                    <a:lnTo>
                      <a:pt x="184" y="291"/>
                    </a:lnTo>
                    <a:lnTo>
                      <a:pt x="183" y="305"/>
                    </a:lnTo>
                    <a:lnTo>
                      <a:pt x="178" y="317"/>
                    </a:lnTo>
                    <a:lnTo>
                      <a:pt x="172" y="326"/>
                    </a:lnTo>
                    <a:lnTo>
                      <a:pt x="166" y="334"/>
                    </a:lnTo>
                    <a:lnTo>
                      <a:pt x="157" y="340"/>
                    </a:lnTo>
                    <a:lnTo>
                      <a:pt x="148" y="343"/>
                    </a:lnTo>
                    <a:lnTo>
                      <a:pt x="140" y="345"/>
                    </a:lnTo>
                    <a:lnTo>
                      <a:pt x="128" y="344"/>
                    </a:lnTo>
                    <a:lnTo>
                      <a:pt x="119" y="341"/>
                    </a:lnTo>
                    <a:lnTo>
                      <a:pt x="107" y="338"/>
                    </a:lnTo>
                    <a:lnTo>
                      <a:pt x="99" y="334"/>
                    </a:lnTo>
                    <a:lnTo>
                      <a:pt x="87" y="328"/>
                    </a:lnTo>
                    <a:lnTo>
                      <a:pt x="78" y="323"/>
                    </a:lnTo>
                    <a:lnTo>
                      <a:pt x="68" y="319"/>
                    </a:lnTo>
                    <a:lnTo>
                      <a:pt x="58" y="315"/>
                    </a:lnTo>
                    <a:lnTo>
                      <a:pt x="39" y="315"/>
                    </a:lnTo>
                    <a:lnTo>
                      <a:pt x="28" y="319"/>
                    </a:lnTo>
                    <a:lnTo>
                      <a:pt x="19" y="325"/>
                    </a:lnTo>
                    <a:lnTo>
                      <a:pt x="13" y="334"/>
                    </a:lnTo>
                    <a:lnTo>
                      <a:pt x="7" y="345"/>
                    </a:lnTo>
                    <a:lnTo>
                      <a:pt x="3" y="357"/>
                    </a:lnTo>
                    <a:lnTo>
                      <a:pt x="0" y="369"/>
                    </a:lnTo>
                    <a:lnTo>
                      <a:pt x="0" y="383"/>
                    </a:lnTo>
                    <a:lnTo>
                      <a:pt x="2" y="396"/>
                    </a:lnTo>
                    <a:lnTo>
                      <a:pt x="5" y="410"/>
                    </a:lnTo>
                    <a:lnTo>
                      <a:pt x="12" y="423"/>
                    </a:lnTo>
                    <a:lnTo>
                      <a:pt x="19" y="438"/>
                    </a:lnTo>
                    <a:lnTo>
                      <a:pt x="29" y="452"/>
                    </a:lnTo>
                    <a:lnTo>
                      <a:pt x="41" y="460"/>
                    </a:lnTo>
                    <a:lnTo>
                      <a:pt x="55" y="469"/>
                    </a:lnTo>
                    <a:lnTo>
                      <a:pt x="68" y="476"/>
                    </a:lnTo>
                    <a:lnTo>
                      <a:pt x="84" y="479"/>
                    </a:lnTo>
                    <a:lnTo>
                      <a:pt x="97" y="482"/>
                    </a:lnTo>
                    <a:lnTo>
                      <a:pt x="118" y="482"/>
                    </a:lnTo>
                    <a:lnTo>
                      <a:pt x="134" y="480"/>
                    </a:lnTo>
                    <a:lnTo>
                      <a:pt x="153" y="479"/>
                    </a:lnTo>
                    <a:lnTo>
                      <a:pt x="168" y="479"/>
                    </a:lnTo>
                    <a:lnTo>
                      <a:pt x="177" y="485"/>
                    </a:lnTo>
                    <a:lnTo>
                      <a:pt x="180" y="495"/>
                    </a:lnTo>
                    <a:lnTo>
                      <a:pt x="180" y="506"/>
                    </a:lnTo>
                    <a:lnTo>
                      <a:pt x="175" y="522"/>
                    </a:lnTo>
                    <a:lnTo>
                      <a:pt x="170" y="537"/>
                    </a:lnTo>
                    <a:lnTo>
                      <a:pt x="164" y="550"/>
                    </a:lnTo>
                    <a:lnTo>
                      <a:pt x="156" y="568"/>
                    </a:lnTo>
                    <a:lnTo>
                      <a:pt x="146" y="583"/>
                    </a:lnTo>
                    <a:lnTo>
                      <a:pt x="137" y="598"/>
                    </a:lnTo>
                    <a:lnTo>
                      <a:pt x="126" y="612"/>
                    </a:lnTo>
                    <a:lnTo>
                      <a:pt x="118" y="623"/>
                    </a:lnTo>
                    <a:lnTo>
                      <a:pt x="100" y="635"/>
                    </a:lnTo>
                    <a:lnTo>
                      <a:pt x="932" y="634"/>
                    </a:lnTo>
                    <a:lnTo>
                      <a:pt x="933" y="621"/>
                    </a:lnTo>
                    <a:lnTo>
                      <a:pt x="936" y="609"/>
                    </a:lnTo>
                    <a:lnTo>
                      <a:pt x="941" y="598"/>
                    </a:lnTo>
                    <a:lnTo>
                      <a:pt x="945" y="588"/>
                    </a:lnTo>
                    <a:lnTo>
                      <a:pt x="951" y="578"/>
                    </a:lnTo>
                    <a:lnTo>
                      <a:pt x="959" y="567"/>
                    </a:lnTo>
                    <a:lnTo>
                      <a:pt x="968" y="557"/>
                    </a:lnTo>
                    <a:lnTo>
                      <a:pt x="976" y="548"/>
                    </a:lnTo>
                    <a:lnTo>
                      <a:pt x="987" y="538"/>
                    </a:lnTo>
                    <a:lnTo>
                      <a:pt x="995" y="530"/>
                    </a:lnTo>
                    <a:lnTo>
                      <a:pt x="1001" y="520"/>
                    </a:lnTo>
                    <a:lnTo>
                      <a:pt x="1006" y="509"/>
                    </a:lnTo>
                    <a:lnTo>
                      <a:pt x="1009" y="494"/>
                    </a:lnTo>
                    <a:lnTo>
                      <a:pt x="1008" y="480"/>
                    </a:lnTo>
                    <a:lnTo>
                      <a:pt x="1005" y="470"/>
                    </a:lnTo>
                    <a:lnTo>
                      <a:pt x="1000" y="461"/>
                    </a:lnTo>
                    <a:lnTo>
                      <a:pt x="993" y="453"/>
                    </a:lnTo>
                    <a:lnTo>
                      <a:pt x="984" y="446"/>
                    </a:lnTo>
                    <a:lnTo>
                      <a:pt x="973" y="442"/>
                    </a:lnTo>
                    <a:lnTo>
                      <a:pt x="960" y="439"/>
                    </a:lnTo>
                    <a:lnTo>
                      <a:pt x="946" y="438"/>
                    </a:lnTo>
                    <a:lnTo>
                      <a:pt x="930" y="439"/>
                    </a:lnTo>
                    <a:lnTo>
                      <a:pt x="916" y="441"/>
                    </a:lnTo>
                    <a:lnTo>
                      <a:pt x="902" y="444"/>
                    </a:lnTo>
                    <a:lnTo>
                      <a:pt x="883" y="449"/>
                    </a:lnTo>
                    <a:lnTo>
                      <a:pt x="868" y="453"/>
                    </a:lnTo>
                    <a:lnTo>
                      <a:pt x="851" y="456"/>
                    </a:lnTo>
                    <a:lnTo>
                      <a:pt x="832" y="458"/>
                    </a:lnTo>
                    <a:lnTo>
                      <a:pt x="816" y="458"/>
                    </a:lnTo>
                    <a:lnTo>
                      <a:pt x="803" y="455"/>
                    </a:lnTo>
                    <a:lnTo>
                      <a:pt x="789" y="451"/>
                    </a:lnTo>
                    <a:lnTo>
                      <a:pt x="777" y="445"/>
                    </a:lnTo>
                    <a:lnTo>
                      <a:pt x="767" y="437"/>
                    </a:lnTo>
                    <a:lnTo>
                      <a:pt x="760" y="424"/>
                    </a:lnTo>
                    <a:lnTo>
                      <a:pt x="757" y="411"/>
                    </a:lnTo>
                    <a:lnTo>
                      <a:pt x="759" y="398"/>
                    </a:lnTo>
                    <a:lnTo>
                      <a:pt x="764" y="384"/>
                    </a:lnTo>
                    <a:lnTo>
                      <a:pt x="769" y="374"/>
                    </a:lnTo>
                    <a:lnTo>
                      <a:pt x="778" y="364"/>
                    </a:lnTo>
                    <a:lnTo>
                      <a:pt x="789" y="355"/>
                    </a:lnTo>
                    <a:lnTo>
                      <a:pt x="799" y="348"/>
                    </a:lnTo>
                    <a:lnTo>
                      <a:pt x="811" y="341"/>
                    </a:lnTo>
                    <a:lnTo>
                      <a:pt x="824" y="337"/>
                    </a:lnTo>
                    <a:lnTo>
                      <a:pt x="837" y="334"/>
                    </a:lnTo>
                    <a:lnTo>
                      <a:pt x="851" y="332"/>
                    </a:lnTo>
                    <a:lnTo>
                      <a:pt x="869" y="329"/>
                    </a:lnTo>
                    <a:lnTo>
                      <a:pt x="887" y="327"/>
                    </a:lnTo>
                    <a:lnTo>
                      <a:pt x="903" y="324"/>
                    </a:lnTo>
                    <a:lnTo>
                      <a:pt x="918" y="318"/>
                    </a:lnTo>
                    <a:lnTo>
                      <a:pt x="928" y="311"/>
                    </a:lnTo>
                    <a:lnTo>
                      <a:pt x="937" y="301"/>
                    </a:lnTo>
                    <a:lnTo>
                      <a:pt x="945" y="291"/>
                    </a:lnTo>
                    <a:lnTo>
                      <a:pt x="949" y="281"/>
                    </a:lnTo>
                    <a:lnTo>
                      <a:pt x="952" y="267"/>
                    </a:lnTo>
                    <a:lnTo>
                      <a:pt x="953" y="250"/>
                    </a:lnTo>
                    <a:lnTo>
                      <a:pt x="951" y="237"/>
                    </a:lnTo>
                    <a:lnTo>
                      <a:pt x="950" y="220"/>
                    </a:lnTo>
                    <a:lnTo>
                      <a:pt x="949" y="201"/>
                    </a:lnTo>
                    <a:lnTo>
                      <a:pt x="948" y="177"/>
                    </a:lnTo>
                    <a:lnTo>
                      <a:pt x="948" y="155"/>
                    </a:lnTo>
                    <a:lnTo>
                      <a:pt x="949" y="141"/>
                    </a:lnTo>
                    <a:lnTo>
                      <a:pt x="937" y="134"/>
                    </a:lnTo>
                    <a:close/>
                  </a:path>
                </a:pathLst>
              </a:custGeom>
              <a:solidFill>
                <a:srgbClr val="339966"/>
              </a:solidFill>
              <a:ln w="6350">
                <a:solidFill>
                  <a:srgbClr val="000000"/>
                </a:solidFill>
                <a:round/>
                <a:headEnd/>
                <a:tailEnd/>
              </a:ln>
            </p:spPr>
            <p:txBody>
              <a:bodyPr/>
              <a:lstStyle/>
              <a:p>
                <a:endParaRPr lang="en-US"/>
              </a:p>
            </p:txBody>
          </p:sp>
          <p:grpSp>
            <p:nvGrpSpPr>
              <p:cNvPr id="51335" name="Group 96"/>
              <p:cNvGrpSpPr>
                <a:grpSpLocks/>
              </p:cNvGrpSpPr>
              <p:nvPr/>
            </p:nvGrpSpPr>
            <p:grpSpPr bwMode="auto">
              <a:xfrm>
                <a:off x="1342" y="3580"/>
                <a:ext cx="262" cy="236"/>
                <a:chOff x="5189" y="2684"/>
                <a:chExt cx="262" cy="236"/>
              </a:xfrm>
            </p:grpSpPr>
            <p:grpSp>
              <p:nvGrpSpPr>
                <p:cNvPr id="51337" name="Group 97"/>
                <p:cNvGrpSpPr>
                  <a:grpSpLocks/>
                </p:cNvGrpSpPr>
                <p:nvPr/>
              </p:nvGrpSpPr>
              <p:grpSpPr bwMode="auto">
                <a:xfrm>
                  <a:off x="5189" y="2684"/>
                  <a:ext cx="262" cy="236"/>
                  <a:chOff x="5189" y="2684"/>
                  <a:chExt cx="262" cy="236"/>
                </a:xfrm>
              </p:grpSpPr>
              <p:sp>
                <p:nvSpPr>
                  <p:cNvPr id="51339" name="AutoShape 98"/>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133 w 21600"/>
                      <a:gd name="T25" fmla="*/ 3203 h 21600"/>
                      <a:gd name="T26" fmla="*/ 18467 w 21600"/>
                      <a:gd name="T27" fmla="*/ 1839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bg1"/>
                  </a:solidFill>
                  <a:ln w="9525" algn="ctr">
                    <a:solidFill>
                      <a:schemeClr val="tx1"/>
                    </a:solidFill>
                    <a:round/>
                    <a:headEnd/>
                    <a:tailEnd/>
                  </a:ln>
                </p:spPr>
                <p:txBody>
                  <a:bodyPr anchor="ctr">
                    <a:spAutoFit/>
                  </a:bodyPr>
                  <a:lstStyle/>
                  <a:p>
                    <a:endParaRPr lang="en-US"/>
                  </a:p>
                </p:txBody>
              </p:sp>
              <p:sp>
                <p:nvSpPr>
                  <p:cNvPr id="51340" name="AutoShape 99"/>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33 w 21600"/>
                      <a:gd name="T19" fmla="*/ 3203 h 21600"/>
                      <a:gd name="T20" fmla="*/ 18467 w 21600"/>
                      <a:gd name="T21" fmla="*/ 1839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chemeClr val="bg1"/>
                  </a:solidFill>
                  <a:ln w="9525" algn="ctr">
                    <a:solidFill>
                      <a:schemeClr val="tx1"/>
                    </a:solidFill>
                    <a:miter lim="800000"/>
                    <a:headEnd/>
                    <a:tailEnd/>
                  </a:ln>
                </p:spPr>
                <p:txBody>
                  <a:bodyPr wrap="none" anchor="ctr">
                    <a:spAutoFit/>
                  </a:bodyPr>
                  <a:lstStyle/>
                  <a:p>
                    <a:endParaRPr lang="en-US"/>
                  </a:p>
                </p:txBody>
              </p:sp>
            </p:grpSp>
            <p:sp>
              <p:nvSpPr>
                <p:cNvPr id="51338" name="Rectangle 100"/>
                <p:cNvSpPr>
                  <a:spLocks noChangeArrowheads="1"/>
                </p:cNvSpPr>
                <p:nvPr/>
              </p:nvSpPr>
              <p:spPr bwMode="auto">
                <a:xfrm>
                  <a:off x="5193" y="2791"/>
                  <a:ext cx="59" cy="27"/>
                </a:xfrm>
                <a:prstGeom prst="rect">
                  <a:avLst/>
                </a:prstGeom>
                <a:solidFill>
                  <a:schemeClr val="bg1"/>
                </a:solidFill>
                <a:ln w="9525" algn="ctr">
                  <a:noFill/>
                  <a:miter lim="800000"/>
                  <a:headEnd/>
                  <a:tailEnd/>
                </a:ln>
              </p:spPr>
              <p:txBody>
                <a:bodyPr anchor="ctr">
                  <a:spAutoFit/>
                </a:bodyPr>
                <a:lstStyle/>
                <a:p>
                  <a:endParaRPr lang="en-US"/>
                </a:p>
              </p:txBody>
            </p:sp>
          </p:grpSp>
          <p:sp>
            <p:nvSpPr>
              <p:cNvPr id="51336" name="Rectangle 101"/>
              <p:cNvSpPr>
                <a:spLocks noChangeArrowheads="1"/>
              </p:cNvSpPr>
              <p:nvPr/>
            </p:nvSpPr>
            <p:spPr bwMode="auto">
              <a:xfrm>
                <a:off x="720" y="3621"/>
                <a:ext cx="583" cy="154"/>
              </a:xfrm>
              <a:prstGeom prst="rect">
                <a:avLst/>
              </a:prstGeom>
              <a:noFill/>
              <a:ln w="9525" algn="ctr">
                <a:noFill/>
                <a:miter lim="800000"/>
                <a:headEnd/>
                <a:tailEnd/>
              </a:ln>
            </p:spPr>
            <p:txBody>
              <a:bodyPr wrap="none">
                <a:spAutoFit/>
              </a:bodyPr>
              <a:lstStyle/>
              <a:p>
                <a:r>
                  <a:rPr lang="en-US" sz="1000" b="1" u="none">
                    <a:solidFill>
                      <a:schemeClr val="bg1"/>
                    </a:solidFill>
                  </a:rPr>
                  <a:t>DATABASE </a:t>
                </a:r>
              </a:p>
            </p:txBody>
          </p:sp>
        </p:grpSp>
        <p:grpSp>
          <p:nvGrpSpPr>
            <p:cNvPr id="51319" name="Group 102"/>
            <p:cNvGrpSpPr>
              <a:grpSpLocks/>
            </p:cNvGrpSpPr>
            <p:nvPr/>
          </p:nvGrpSpPr>
          <p:grpSpPr bwMode="auto">
            <a:xfrm>
              <a:off x="1214" y="2514"/>
              <a:ext cx="1000" cy="410"/>
              <a:chOff x="752" y="2514"/>
              <a:chExt cx="1000" cy="410"/>
            </a:xfrm>
          </p:grpSpPr>
          <p:sp>
            <p:nvSpPr>
              <p:cNvPr id="51327" name="Freeform 103"/>
              <p:cNvSpPr>
                <a:spLocks/>
              </p:cNvSpPr>
              <p:nvPr/>
            </p:nvSpPr>
            <p:spPr bwMode="auto">
              <a:xfrm>
                <a:off x="752" y="2514"/>
                <a:ext cx="953" cy="410"/>
              </a:xfrm>
              <a:custGeom>
                <a:avLst/>
                <a:gdLst>
                  <a:gd name="T0" fmla="*/ 103 w 1221"/>
                  <a:gd name="T1" fmla="*/ 0 h 540"/>
                  <a:gd name="T2" fmla="*/ 98 w 1221"/>
                  <a:gd name="T3" fmla="*/ 15 h 540"/>
                  <a:gd name="T4" fmla="*/ 107 w 1221"/>
                  <a:gd name="T5" fmla="*/ 30 h 540"/>
                  <a:gd name="T6" fmla="*/ 116 w 1221"/>
                  <a:gd name="T7" fmla="*/ 43 h 540"/>
                  <a:gd name="T8" fmla="*/ 121 w 1221"/>
                  <a:gd name="T9" fmla="*/ 58 h 540"/>
                  <a:gd name="T10" fmla="*/ 120 w 1221"/>
                  <a:gd name="T11" fmla="*/ 71 h 540"/>
                  <a:gd name="T12" fmla="*/ 114 w 1221"/>
                  <a:gd name="T13" fmla="*/ 83 h 540"/>
                  <a:gd name="T14" fmla="*/ 98 w 1221"/>
                  <a:gd name="T15" fmla="*/ 90 h 540"/>
                  <a:gd name="T16" fmla="*/ 80 w 1221"/>
                  <a:gd name="T17" fmla="*/ 85 h 540"/>
                  <a:gd name="T18" fmla="*/ 62 w 1221"/>
                  <a:gd name="T19" fmla="*/ 75 h 540"/>
                  <a:gd name="T20" fmla="*/ 48 w 1221"/>
                  <a:gd name="T21" fmla="*/ 68 h 540"/>
                  <a:gd name="T22" fmla="*/ 32 w 1221"/>
                  <a:gd name="T23" fmla="*/ 67 h 540"/>
                  <a:gd name="T24" fmla="*/ 16 w 1221"/>
                  <a:gd name="T25" fmla="*/ 74 h 540"/>
                  <a:gd name="T26" fmla="*/ 4 w 1221"/>
                  <a:gd name="T27" fmla="*/ 90 h 540"/>
                  <a:gd name="T28" fmla="*/ 1 w 1221"/>
                  <a:gd name="T29" fmla="*/ 109 h 540"/>
                  <a:gd name="T30" fmla="*/ 5 w 1221"/>
                  <a:gd name="T31" fmla="*/ 127 h 540"/>
                  <a:gd name="T32" fmla="*/ 18 w 1221"/>
                  <a:gd name="T33" fmla="*/ 141 h 540"/>
                  <a:gd name="T34" fmla="*/ 39 w 1221"/>
                  <a:gd name="T35" fmla="*/ 152 h 540"/>
                  <a:gd name="T36" fmla="*/ 69 w 1221"/>
                  <a:gd name="T37" fmla="*/ 154 h 540"/>
                  <a:gd name="T38" fmla="*/ 93 w 1221"/>
                  <a:gd name="T39" fmla="*/ 154 h 540"/>
                  <a:gd name="T40" fmla="*/ 107 w 1221"/>
                  <a:gd name="T41" fmla="*/ 169 h 540"/>
                  <a:gd name="T42" fmla="*/ 105 w 1221"/>
                  <a:gd name="T43" fmla="*/ 184 h 540"/>
                  <a:gd name="T44" fmla="*/ 94 w 1221"/>
                  <a:gd name="T45" fmla="*/ 205 h 540"/>
                  <a:gd name="T46" fmla="*/ 91 w 1221"/>
                  <a:gd name="T47" fmla="*/ 221 h 540"/>
                  <a:gd name="T48" fmla="*/ 118 w 1221"/>
                  <a:gd name="T49" fmla="*/ 224 h 540"/>
                  <a:gd name="T50" fmla="*/ 149 w 1221"/>
                  <a:gd name="T51" fmla="*/ 227 h 540"/>
                  <a:gd name="T52" fmla="*/ 194 w 1221"/>
                  <a:gd name="T53" fmla="*/ 227 h 540"/>
                  <a:gd name="T54" fmla="*/ 219 w 1221"/>
                  <a:gd name="T55" fmla="*/ 223 h 540"/>
                  <a:gd name="T56" fmla="*/ 233 w 1221"/>
                  <a:gd name="T57" fmla="*/ 214 h 540"/>
                  <a:gd name="T58" fmla="*/ 233 w 1221"/>
                  <a:gd name="T59" fmla="*/ 199 h 540"/>
                  <a:gd name="T60" fmla="*/ 229 w 1221"/>
                  <a:gd name="T61" fmla="*/ 181 h 540"/>
                  <a:gd name="T62" fmla="*/ 242 w 1221"/>
                  <a:gd name="T63" fmla="*/ 169 h 540"/>
                  <a:gd name="T64" fmla="*/ 266 w 1221"/>
                  <a:gd name="T65" fmla="*/ 162 h 540"/>
                  <a:gd name="T66" fmla="*/ 293 w 1221"/>
                  <a:gd name="T67" fmla="*/ 159 h 540"/>
                  <a:gd name="T68" fmla="*/ 318 w 1221"/>
                  <a:gd name="T69" fmla="*/ 164 h 540"/>
                  <a:gd name="T70" fmla="*/ 337 w 1221"/>
                  <a:gd name="T71" fmla="*/ 175 h 540"/>
                  <a:gd name="T72" fmla="*/ 339 w 1221"/>
                  <a:gd name="T73" fmla="*/ 191 h 540"/>
                  <a:gd name="T74" fmla="*/ 329 w 1221"/>
                  <a:gd name="T75" fmla="*/ 207 h 540"/>
                  <a:gd name="T76" fmla="*/ 329 w 1221"/>
                  <a:gd name="T77" fmla="*/ 225 h 540"/>
                  <a:gd name="T78" fmla="*/ 345 w 1221"/>
                  <a:gd name="T79" fmla="*/ 233 h 540"/>
                  <a:gd name="T80" fmla="*/ 371 w 1221"/>
                  <a:gd name="T81" fmla="*/ 236 h 540"/>
                  <a:gd name="T82" fmla="*/ 405 w 1221"/>
                  <a:gd name="T83" fmla="*/ 234 h 540"/>
                  <a:gd name="T84" fmla="*/ 443 w 1221"/>
                  <a:gd name="T85" fmla="*/ 229 h 540"/>
                  <a:gd name="T86" fmla="*/ 496 w 1221"/>
                  <a:gd name="T87" fmla="*/ 219 h 540"/>
                  <a:gd name="T88" fmla="*/ 486 w 1221"/>
                  <a:gd name="T89" fmla="*/ 203 h 540"/>
                  <a:gd name="T90" fmla="*/ 480 w 1221"/>
                  <a:gd name="T91" fmla="*/ 181 h 540"/>
                  <a:gd name="T92" fmla="*/ 486 w 1221"/>
                  <a:gd name="T93" fmla="*/ 159 h 540"/>
                  <a:gd name="T94" fmla="*/ 503 w 1221"/>
                  <a:gd name="T95" fmla="*/ 137 h 540"/>
                  <a:gd name="T96" fmla="*/ 526 w 1221"/>
                  <a:gd name="T97" fmla="*/ 126 h 540"/>
                  <a:gd name="T98" fmla="*/ 551 w 1221"/>
                  <a:gd name="T99" fmla="*/ 115 h 540"/>
                  <a:gd name="T100" fmla="*/ 568 w 1221"/>
                  <a:gd name="T101" fmla="*/ 104 h 540"/>
                  <a:gd name="T102" fmla="*/ 579 w 1221"/>
                  <a:gd name="T103" fmla="*/ 87 h 540"/>
                  <a:gd name="T104" fmla="*/ 575 w 1221"/>
                  <a:gd name="T105" fmla="*/ 66 h 540"/>
                  <a:gd name="T106" fmla="*/ 557 w 1221"/>
                  <a:gd name="T107" fmla="*/ 54 h 540"/>
                  <a:gd name="T108" fmla="*/ 536 w 1221"/>
                  <a:gd name="T109" fmla="*/ 61 h 540"/>
                  <a:gd name="T110" fmla="*/ 521 w 1221"/>
                  <a:gd name="T111" fmla="*/ 76 h 540"/>
                  <a:gd name="T112" fmla="*/ 500 w 1221"/>
                  <a:gd name="T113" fmla="*/ 80 h 540"/>
                  <a:gd name="T114" fmla="*/ 482 w 1221"/>
                  <a:gd name="T115" fmla="*/ 71 h 540"/>
                  <a:gd name="T116" fmla="*/ 475 w 1221"/>
                  <a:gd name="T117" fmla="*/ 54 h 540"/>
                  <a:gd name="T118" fmla="*/ 476 w 1221"/>
                  <a:gd name="T119" fmla="*/ 33 h 540"/>
                  <a:gd name="T120" fmla="*/ 483 w 1221"/>
                  <a:gd name="T121" fmla="*/ 11 h 5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21"/>
                  <a:gd name="T184" fmla="*/ 0 h 540"/>
                  <a:gd name="T185" fmla="*/ 1221 w 1221"/>
                  <a:gd name="T186" fmla="*/ 540 h 5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21" h="540">
                    <a:moveTo>
                      <a:pt x="1023" y="15"/>
                    </a:moveTo>
                    <a:lnTo>
                      <a:pt x="1033" y="0"/>
                    </a:lnTo>
                    <a:lnTo>
                      <a:pt x="217" y="0"/>
                    </a:lnTo>
                    <a:lnTo>
                      <a:pt x="211" y="8"/>
                    </a:lnTo>
                    <a:lnTo>
                      <a:pt x="208" y="21"/>
                    </a:lnTo>
                    <a:lnTo>
                      <a:pt x="208" y="34"/>
                    </a:lnTo>
                    <a:lnTo>
                      <a:pt x="211" y="45"/>
                    </a:lnTo>
                    <a:lnTo>
                      <a:pt x="218" y="58"/>
                    </a:lnTo>
                    <a:lnTo>
                      <a:pt x="225" y="69"/>
                    </a:lnTo>
                    <a:lnTo>
                      <a:pt x="231" y="78"/>
                    </a:lnTo>
                    <a:lnTo>
                      <a:pt x="239" y="88"/>
                    </a:lnTo>
                    <a:lnTo>
                      <a:pt x="244" y="99"/>
                    </a:lnTo>
                    <a:lnTo>
                      <a:pt x="250" y="111"/>
                    </a:lnTo>
                    <a:lnTo>
                      <a:pt x="253" y="122"/>
                    </a:lnTo>
                    <a:lnTo>
                      <a:pt x="255" y="134"/>
                    </a:lnTo>
                    <a:lnTo>
                      <a:pt x="255" y="144"/>
                    </a:lnTo>
                    <a:lnTo>
                      <a:pt x="254" y="155"/>
                    </a:lnTo>
                    <a:lnTo>
                      <a:pt x="252" y="162"/>
                    </a:lnTo>
                    <a:lnTo>
                      <a:pt x="249" y="174"/>
                    </a:lnTo>
                    <a:lnTo>
                      <a:pt x="245" y="183"/>
                    </a:lnTo>
                    <a:lnTo>
                      <a:pt x="239" y="190"/>
                    </a:lnTo>
                    <a:lnTo>
                      <a:pt x="231" y="197"/>
                    </a:lnTo>
                    <a:lnTo>
                      <a:pt x="222" y="202"/>
                    </a:lnTo>
                    <a:lnTo>
                      <a:pt x="207" y="205"/>
                    </a:lnTo>
                    <a:lnTo>
                      <a:pt x="194" y="204"/>
                    </a:lnTo>
                    <a:lnTo>
                      <a:pt x="182" y="200"/>
                    </a:lnTo>
                    <a:lnTo>
                      <a:pt x="168" y="194"/>
                    </a:lnTo>
                    <a:lnTo>
                      <a:pt x="152" y="187"/>
                    </a:lnTo>
                    <a:lnTo>
                      <a:pt x="142" y="180"/>
                    </a:lnTo>
                    <a:lnTo>
                      <a:pt x="131" y="172"/>
                    </a:lnTo>
                    <a:lnTo>
                      <a:pt x="121" y="166"/>
                    </a:lnTo>
                    <a:lnTo>
                      <a:pt x="111" y="160"/>
                    </a:lnTo>
                    <a:lnTo>
                      <a:pt x="101" y="155"/>
                    </a:lnTo>
                    <a:lnTo>
                      <a:pt x="90" y="152"/>
                    </a:lnTo>
                    <a:lnTo>
                      <a:pt x="77" y="151"/>
                    </a:lnTo>
                    <a:lnTo>
                      <a:pt x="66" y="153"/>
                    </a:lnTo>
                    <a:lnTo>
                      <a:pt x="54" y="157"/>
                    </a:lnTo>
                    <a:lnTo>
                      <a:pt x="45" y="163"/>
                    </a:lnTo>
                    <a:lnTo>
                      <a:pt x="34" y="170"/>
                    </a:lnTo>
                    <a:lnTo>
                      <a:pt x="24" y="181"/>
                    </a:lnTo>
                    <a:lnTo>
                      <a:pt x="16" y="192"/>
                    </a:lnTo>
                    <a:lnTo>
                      <a:pt x="8" y="207"/>
                    </a:lnTo>
                    <a:lnTo>
                      <a:pt x="4" y="221"/>
                    </a:lnTo>
                    <a:lnTo>
                      <a:pt x="0" y="234"/>
                    </a:lnTo>
                    <a:lnTo>
                      <a:pt x="1" y="249"/>
                    </a:lnTo>
                    <a:lnTo>
                      <a:pt x="3" y="263"/>
                    </a:lnTo>
                    <a:lnTo>
                      <a:pt x="7" y="278"/>
                    </a:lnTo>
                    <a:lnTo>
                      <a:pt x="12" y="290"/>
                    </a:lnTo>
                    <a:lnTo>
                      <a:pt x="19" y="304"/>
                    </a:lnTo>
                    <a:lnTo>
                      <a:pt x="27" y="314"/>
                    </a:lnTo>
                    <a:lnTo>
                      <a:pt x="37" y="323"/>
                    </a:lnTo>
                    <a:lnTo>
                      <a:pt x="49" y="332"/>
                    </a:lnTo>
                    <a:lnTo>
                      <a:pt x="65" y="341"/>
                    </a:lnTo>
                    <a:lnTo>
                      <a:pt x="82" y="347"/>
                    </a:lnTo>
                    <a:lnTo>
                      <a:pt x="100" y="351"/>
                    </a:lnTo>
                    <a:lnTo>
                      <a:pt x="121" y="353"/>
                    </a:lnTo>
                    <a:lnTo>
                      <a:pt x="145" y="352"/>
                    </a:lnTo>
                    <a:lnTo>
                      <a:pt x="163" y="351"/>
                    </a:lnTo>
                    <a:lnTo>
                      <a:pt x="180" y="350"/>
                    </a:lnTo>
                    <a:lnTo>
                      <a:pt x="196" y="353"/>
                    </a:lnTo>
                    <a:lnTo>
                      <a:pt x="208" y="359"/>
                    </a:lnTo>
                    <a:lnTo>
                      <a:pt x="218" y="370"/>
                    </a:lnTo>
                    <a:lnTo>
                      <a:pt x="224" y="384"/>
                    </a:lnTo>
                    <a:lnTo>
                      <a:pt x="225" y="397"/>
                    </a:lnTo>
                    <a:lnTo>
                      <a:pt x="224" y="408"/>
                    </a:lnTo>
                    <a:lnTo>
                      <a:pt x="220" y="422"/>
                    </a:lnTo>
                    <a:lnTo>
                      <a:pt x="213" y="438"/>
                    </a:lnTo>
                    <a:lnTo>
                      <a:pt x="207" y="451"/>
                    </a:lnTo>
                    <a:lnTo>
                      <a:pt x="199" y="467"/>
                    </a:lnTo>
                    <a:lnTo>
                      <a:pt x="190" y="482"/>
                    </a:lnTo>
                    <a:lnTo>
                      <a:pt x="179" y="503"/>
                    </a:lnTo>
                    <a:lnTo>
                      <a:pt x="191" y="505"/>
                    </a:lnTo>
                    <a:lnTo>
                      <a:pt x="209" y="507"/>
                    </a:lnTo>
                    <a:lnTo>
                      <a:pt x="227" y="509"/>
                    </a:lnTo>
                    <a:lnTo>
                      <a:pt x="248" y="512"/>
                    </a:lnTo>
                    <a:lnTo>
                      <a:pt x="268" y="514"/>
                    </a:lnTo>
                    <a:lnTo>
                      <a:pt x="291" y="517"/>
                    </a:lnTo>
                    <a:lnTo>
                      <a:pt x="314" y="519"/>
                    </a:lnTo>
                    <a:lnTo>
                      <a:pt x="340" y="520"/>
                    </a:lnTo>
                    <a:lnTo>
                      <a:pt x="390" y="520"/>
                    </a:lnTo>
                    <a:lnTo>
                      <a:pt x="408" y="519"/>
                    </a:lnTo>
                    <a:lnTo>
                      <a:pt x="425" y="518"/>
                    </a:lnTo>
                    <a:lnTo>
                      <a:pt x="445" y="515"/>
                    </a:lnTo>
                    <a:lnTo>
                      <a:pt x="461" y="510"/>
                    </a:lnTo>
                    <a:lnTo>
                      <a:pt x="474" y="504"/>
                    </a:lnTo>
                    <a:lnTo>
                      <a:pt x="484" y="496"/>
                    </a:lnTo>
                    <a:lnTo>
                      <a:pt x="491" y="489"/>
                    </a:lnTo>
                    <a:lnTo>
                      <a:pt x="494" y="481"/>
                    </a:lnTo>
                    <a:lnTo>
                      <a:pt x="494" y="469"/>
                    </a:lnTo>
                    <a:lnTo>
                      <a:pt x="491" y="454"/>
                    </a:lnTo>
                    <a:lnTo>
                      <a:pt x="486" y="440"/>
                    </a:lnTo>
                    <a:lnTo>
                      <a:pt x="481" y="427"/>
                    </a:lnTo>
                    <a:lnTo>
                      <a:pt x="481" y="414"/>
                    </a:lnTo>
                    <a:lnTo>
                      <a:pt x="487" y="403"/>
                    </a:lnTo>
                    <a:lnTo>
                      <a:pt x="496" y="393"/>
                    </a:lnTo>
                    <a:lnTo>
                      <a:pt x="509" y="385"/>
                    </a:lnTo>
                    <a:lnTo>
                      <a:pt x="525" y="379"/>
                    </a:lnTo>
                    <a:lnTo>
                      <a:pt x="542" y="373"/>
                    </a:lnTo>
                    <a:lnTo>
                      <a:pt x="560" y="370"/>
                    </a:lnTo>
                    <a:lnTo>
                      <a:pt x="581" y="367"/>
                    </a:lnTo>
                    <a:lnTo>
                      <a:pt x="599" y="365"/>
                    </a:lnTo>
                    <a:lnTo>
                      <a:pt x="618" y="365"/>
                    </a:lnTo>
                    <a:lnTo>
                      <a:pt x="635" y="366"/>
                    </a:lnTo>
                    <a:lnTo>
                      <a:pt x="652" y="370"/>
                    </a:lnTo>
                    <a:lnTo>
                      <a:pt x="669" y="375"/>
                    </a:lnTo>
                    <a:lnTo>
                      <a:pt x="684" y="383"/>
                    </a:lnTo>
                    <a:lnTo>
                      <a:pt x="696" y="391"/>
                    </a:lnTo>
                    <a:lnTo>
                      <a:pt x="708" y="401"/>
                    </a:lnTo>
                    <a:lnTo>
                      <a:pt x="713" y="411"/>
                    </a:lnTo>
                    <a:lnTo>
                      <a:pt x="715" y="422"/>
                    </a:lnTo>
                    <a:lnTo>
                      <a:pt x="712" y="434"/>
                    </a:lnTo>
                    <a:lnTo>
                      <a:pt x="706" y="444"/>
                    </a:lnTo>
                    <a:lnTo>
                      <a:pt x="697" y="461"/>
                    </a:lnTo>
                    <a:lnTo>
                      <a:pt x="691" y="474"/>
                    </a:lnTo>
                    <a:lnTo>
                      <a:pt x="686" y="488"/>
                    </a:lnTo>
                    <a:lnTo>
                      <a:pt x="686" y="500"/>
                    </a:lnTo>
                    <a:lnTo>
                      <a:pt x="691" y="513"/>
                    </a:lnTo>
                    <a:lnTo>
                      <a:pt x="701" y="522"/>
                    </a:lnTo>
                    <a:lnTo>
                      <a:pt x="711" y="527"/>
                    </a:lnTo>
                    <a:lnTo>
                      <a:pt x="725" y="532"/>
                    </a:lnTo>
                    <a:lnTo>
                      <a:pt x="742" y="536"/>
                    </a:lnTo>
                    <a:lnTo>
                      <a:pt x="759" y="538"/>
                    </a:lnTo>
                    <a:lnTo>
                      <a:pt x="780" y="540"/>
                    </a:lnTo>
                    <a:lnTo>
                      <a:pt x="804" y="540"/>
                    </a:lnTo>
                    <a:lnTo>
                      <a:pt x="823" y="537"/>
                    </a:lnTo>
                    <a:lnTo>
                      <a:pt x="852" y="535"/>
                    </a:lnTo>
                    <a:lnTo>
                      <a:pt x="881" y="531"/>
                    </a:lnTo>
                    <a:lnTo>
                      <a:pt x="906" y="527"/>
                    </a:lnTo>
                    <a:lnTo>
                      <a:pt x="930" y="523"/>
                    </a:lnTo>
                    <a:lnTo>
                      <a:pt x="959" y="517"/>
                    </a:lnTo>
                    <a:lnTo>
                      <a:pt x="993" y="510"/>
                    </a:lnTo>
                    <a:lnTo>
                      <a:pt x="1041" y="500"/>
                    </a:lnTo>
                    <a:lnTo>
                      <a:pt x="1035" y="489"/>
                    </a:lnTo>
                    <a:lnTo>
                      <a:pt x="1029" y="477"/>
                    </a:lnTo>
                    <a:lnTo>
                      <a:pt x="1023" y="464"/>
                    </a:lnTo>
                    <a:lnTo>
                      <a:pt x="1017" y="450"/>
                    </a:lnTo>
                    <a:lnTo>
                      <a:pt x="1013" y="434"/>
                    </a:lnTo>
                    <a:lnTo>
                      <a:pt x="1010" y="415"/>
                    </a:lnTo>
                    <a:lnTo>
                      <a:pt x="1011" y="398"/>
                    </a:lnTo>
                    <a:lnTo>
                      <a:pt x="1014" y="381"/>
                    </a:lnTo>
                    <a:lnTo>
                      <a:pt x="1022" y="362"/>
                    </a:lnTo>
                    <a:lnTo>
                      <a:pt x="1032" y="344"/>
                    </a:lnTo>
                    <a:lnTo>
                      <a:pt x="1043" y="327"/>
                    </a:lnTo>
                    <a:lnTo>
                      <a:pt x="1057" y="314"/>
                    </a:lnTo>
                    <a:lnTo>
                      <a:pt x="1073" y="304"/>
                    </a:lnTo>
                    <a:lnTo>
                      <a:pt x="1089" y="295"/>
                    </a:lnTo>
                    <a:lnTo>
                      <a:pt x="1106" y="287"/>
                    </a:lnTo>
                    <a:lnTo>
                      <a:pt x="1122" y="281"/>
                    </a:lnTo>
                    <a:lnTo>
                      <a:pt x="1139" y="274"/>
                    </a:lnTo>
                    <a:lnTo>
                      <a:pt x="1159" y="264"/>
                    </a:lnTo>
                    <a:lnTo>
                      <a:pt x="1172" y="258"/>
                    </a:lnTo>
                    <a:lnTo>
                      <a:pt x="1185" y="248"/>
                    </a:lnTo>
                    <a:lnTo>
                      <a:pt x="1196" y="238"/>
                    </a:lnTo>
                    <a:lnTo>
                      <a:pt x="1206" y="227"/>
                    </a:lnTo>
                    <a:lnTo>
                      <a:pt x="1213" y="213"/>
                    </a:lnTo>
                    <a:lnTo>
                      <a:pt x="1219" y="199"/>
                    </a:lnTo>
                    <a:lnTo>
                      <a:pt x="1221" y="183"/>
                    </a:lnTo>
                    <a:lnTo>
                      <a:pt x="1218" y="167"/>
                    </a:lnTo>
                    <a:lnTo>
                      <a:pt x="1210" y="151"/>
                    </a:lnTo>
                    <a:lnTo>
                      <a:pt x="1200" y="139"/>
                    </a:lnTo>
                    <a:lnTo>
                      <a:pt x="1187" y="129"/>
                    </a:lnTo>
                    <a:lnTo>
                      <a:pt x="1171" y="124"/>
                    </a:lnTo>
                    <a:lnTo>
                      <a:pt x="1157" y="124"/>
                    </a:lnTo>
                    <a:lnTo>
                      <a:pt x="1143" y="129"/>
                    </a:lnTo>
                    <a:lnTo>
                      <a:pt x="1128" y="139"/>
                    </a:lnTo>
                    <a:lnTo>
                      <a:pt x="1118" y="150"/>
                    </a:lnTo>
                    <a:lnTo>
                      <a:pt x="1107" y="162"/>
                    </a:lnTo>
                    <a:lnTo>
                      <a:pt x="1096" y="174"/>
                    </a:lnTo>
                    <a:lnTo>
                      <a:pt x="1085" y="181"/>
                    </a:lnTo>
                    <a:lnTo>
                      <a:pt x="1071" y="184"/>
                    </a:lnTo>
                    <a:lnTo>
                      <a:pt x="1052" y="184"/>
                    </a:lnTo>
                    <a:lnTo>
                      <a:pt x="1037" y="181"/>
                    </a:lnTo>
                    <a:lnTo>
                      <a:pt x="1026" y="171"/>
                    </a:lnTo>
                    <a:lnTo>
                      <a:pt x="1015" y="162"/>
                    </a:lnTo>
                    <a:lnTo>
                      <a:pt x="1007" y="151"/>
                    </a:lnTo>
                    <a:lnTo>
                      <a:pt x="1001" y="137"/>
                    </a:lnTo>
                    <a:lnTo>
                      <a:pt x="998" y="123"/>
                    </a:lnTo>
                    <a:lnTo>
                      <a:pt x="997" y="108"/>
                    </a:lnTo>
                    <a:lnTo>
                      <a:pt x="998" y="92"/>
                    </a:lnTo>
                    <a:lnTo>
                      <a:pt x="1001" y="76"/>
                    </a:lnTo>
                    <a:lnTo>
                      <a:pt x="1006" y="56"/>
                    </a:lnTo>
                    <a:lnTo>
                      <a:pt x="1012" y="38"/>
                    </a:lnTo>
                    <a:lnTo>
                      <a:pt x="1016" y="27"/>
                    </a:lnTo>
                    <a:lnTo>
                      <a:pt x="1023" y="15"/>
                    </a:lnTo>
                    <a:close/>
                  </a:path>
                </a:pathLst>
              </a:custGeom>
              <a:solidFill>
                <a:srgbClr val="336699"/>
              </a:solidFill>
              <a:ln w="6350">
                <a:solidFill>
                  <a:srgbClr val="000000"/>
                </a:solidFill>
                <a:round/>
                <a:headEnd/>
                <a:tailEnd/>
              </a:ln>
            </p:spPr>
            <p:txBody>
              <a:bodyPr/>
              <a:lstStyle/>
              <a:p>
                <a:endParaRPr lang="en-US"/>
              </a:p>
            </p:txBody>
          </p:sp>
          <p:grpSp>
            <p:nvGrpSpPr>
              <p:cNvPr id="51328" name="Group 104"/>
              <p:cNvGrpSpPr>
                <a:grpSpLocks/>
              </p:cNvGrpSpPr>
              <p:nvPr/>
            </p:nvGrpSpPr>
            <p:grpSpPr bwMode="auto">
              <a:xfrm>
                <a:off x="1490" y="2537"/>
                <a:ext cx="262" cy="236"/>
                <a:chOff x="5189" y="2684"/>
                <a:chExt cx="262" cy="236"/>
              </a:xfrm>
            </p:grpSpPr>
            <p:grpSp>
              <p:nvGrpSpPr>
                <p:cNvPr id="51330" name="Group 105"/>
                <p:cNvGrpSpPr>
                  <a:grpSpLocks/>
                </p:cNvGrpSpPr>
                <p:nvPr/>
              </p:nvGrpSpPr>
              <p:grpSpPr bwMode="auto">
                <a:xfrm>
                  <a:off x="5189" y="2684"/>
                  <a:ext cx="262" cy="236"/>
                  <a:chOff x="5189" y="2684"/>
                  <a:chExt cx="262" cy="236"/>
                </a:xfrm>
              </p:grpSpPr>
              <p:sp>
                <p:nvSpPr>
                  <p:cNvPr id="51332" name="AutoShape 106"/>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133 w 21600"/>
                      <a:gd name="T25" fmla="*/ 3203 h 21600"/>
                      <a:gd name="T26" fmla="*/ 18467 w 21600"/>
                      <a:gd name="T27" fmla="*/ 1839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bg1"/>
                  </a:solidFill>
                  <a:ln w="9525" algn="ctr">
                    <a:solidFill>
                      <a:schemeClr val="tx1"/>
                    </a:solidFill>
                    <a:round/>
                    <a:headEnd/>
                    <a:tailEnd/>
                  </a:ln>
                </p:spPr>
                <p:txBody>
                  <a:bodyPr anchor="ctr">
                    <a:spAutoFit/>
                  </a:bodyPr>
                  <a:lstStyle/>
                  <a:p>
                    <a:endParaRPr lang="en-US"/>
                  </a:p>
                </p:txBody>
              </p:sp>
              <p:sp>
                <p:nvSpPr>
                  <p:cNvPr id="51333" name="AutoShape 107"/>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33 w 21600"/>
                      <a:gd name="T19" fmla="*/ 3203 h 21600"/>
                      <a:gd name="T20" fmla="*/ 18467 w 21600"/>
                      <a:gd name="T21" fmla="*/ 1839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chemeClr val="bg1"/>
                  </a:solidFill>
                  <a:ln w="9525" algn="ctr">
                    <a:solidFill>
                      <a:schemeClr val="tx1"/>
                    </a:solidFill>
                    <a:miter lim="800000"/>
                    <a:headEnd/>
                    <a:tailEnd/>
                  </a:ln>
                </p:spPr>
                <p:txBody>
                  <a:bodyPr wrap="none" anchor="ctr">
                    <a:spAutoFit/>
                  </a:bodyPr>
                  <a:lstStyle/>
                  <a:p>
                    <a:endParaRPr lang="en-US"/>
                  </a:p>
                </p:txBody>
              </p:sp>
            </p:grpSp>
            <p:sp>
              <p:nvSpPr>
                <p:cNvPr id="51331" name="Rectangle 108"/>
                <p:cNvSpPr>
                  <a:spLocks noChangeArrowheads="1"/>
                </p:cNvSpPr>
                <p:nvPr/>
              </p:nvSpPr>
              <p:spPr bwMode="auto">
                <a:xfrm>
                  <a:off x="5193" y="2791"/>
                  <a:ext cx="59" cy="27"/>
                </a:xfrm>
                <a:prstGeom prst="rect">
                  <a:avLst/>
                </a:prstGeom>
                <a:solidFill>
                  <a:schemeClr val="bg1"/>
                </a:solidFill>
                <a:ln w="9525" algn="ctr">
                  <a:noFill/>
                  <a:miter lim="800000"/>
                  <a:headEnd/>
                  <a:tailEnd/>
                </a:ln>
              </p:spPr>
              <p:txBody>
                <a:bodyPr anchor="ctr">
                  <a:spAutoFit/>
                </a:bodyPr>
                <a:lstStyle/>
                <a:p>
                  <a:endParaRPr lang="en-US"/>
                </a:p>
              </p:txBody>
            </p:sp>
          </p:grpSp>
          <p:sp>
            <p:nvSpPr>
              <p:cNvPr id="51329" name="Rectangle 109"/>
              <p:cNvSpPr>
                <a:spLocks noChangeArrowheads="1"/>
              </p:cNvSpPr>
              <p:nvPr/>
            </p:nvSpPr>
            <p:spPr bwMode="auto">
              <a:xfrm>
                <a:off x="890" y="2651"/>
                <a:ext cx="672" cy="154"/>
              </a:xfrm>
              <a:prstGeom prst="rect">
                <a:avLst/>
              </a:prstGeom>
              <a:noFill/>
              <a:ln w="9525" algn="ctr">
                <a:noFill/>
                <a:miter lim="800000"/>
                <a:headEnd/>
                <a:tailEnd/>
              </a:ln>
            </p:spPr>
            <p:txBody>
              <a:bodyPr wrap="none">
                <a:spAutoFit/>
              </a:bodyPr>
              <a:lstStyle/>
              <a:p>
                <a:r>
                  <a:rPr lang="en-US" sz="1000" b="1" u="none">
                    <a:solidFill>
                      <a:schemeClr val="bg1"/>
                    </a:solidFill>
                  </a:rPr>
                  <a:t>NETWORKING</a:t>
                </a:r>
              </a:p>
            </p:txBody>
          </p:sp>
        </p:grpSp>
        <p:grpSp>
          <p:nvGrpSpPr>
            <p:cNvPr id="51320" name="Group 110"/>
            <p:cNvGrpSpPr>
              <a:grpSpLocks/>
            </p:cNvGrpSpPr>
            <p:nvPr/>
          </p:nvGrpSpPr>
          <p:grpSpPr bwMode="auto">
            <a:xfrm>
              <a:off x="764" y="2842"/>
              <a:ext cx="1031" cy="651"/>
              <a:chOff x="764" y="2863"/>
              <a:chExt cx="1031" cy="651"/>
            </a:xfrm>
          </p:grpSpPr>
          <p:sp>
            <p:nvSpPr>
              <p:cNvPr id="51325" name="Freeform 111"/>
              <p:cNvSpPr>
                <a:spLocks/>
              </p:cNvSpPr>
              <p:nvPr/>
            </p:nvSpPr>
            <p:spPr bwMode="auto">
              <a:xfrm>
                <a:off x="764" y="2863"/>
                <a:ext cx="1016" cy="651"/>
              </a:xfrm>
              <a:custGeom>
                <a:avLst/>
                <a:gdLst>
                  <a:gd name="T0" fmla="*/ 639 w 1165"/>
                  <a:gd name="T1" fmla="*/ 141 h 735"/>
                  <a:gd name="T2" fmla="*/ 617 w 1165"/>
                  <a:gd name="T3" fmla="*/ 200 h 735"/>
                  <a:gd name="T4" fmla="*/ 603 w 1165"/>
                  <a:gd name="T5" fmla="*/ 254 h 735"/>
                  <a:gd name="T6" fmla="*/ 631 w 1165"/>
                  <a:gd name="T7" fmla="*/ 290 h 735"/>
                  <a:gd name="T8" fmla="*/ 675 w 1165"/>
                  <a:gd name="T9" fmla="*/ 266 h 735"/>
                  <a:gd name="T10" fmla="*/ 699 w 1165"/>
                  <a:gd name="T11" fmla="*/ 221 h 735"/>
                  <a:gd name="T12" fmla="*/ 744 w 1165"/>
                  <a:gd name="T13" fmla="*/ 220 h 735"/>
                  <a:gd name="T14" fmla="*/ 772 w 1165"/>
                  <a:gd name="T15" fmla="*/ 252 h 735"/>
                  <a:gd name="T16" fmla="*/ 764 w 1165"/>
                  <a:gd name="T17" fmla="*/ 293 h 735"/>
                  <a:gd name="T18" fmla="*/ 722 w 1165"/>
                  <a:gd name="T19" fmla="*/ 337 h 735"/>
                  <a:gd name="T20" fmla="*/ 676 w 1165"/>
                  <a:gd name="T21" fmla="*/ 350 h 735"/>
                  <a:gd name="T22" fmla="*/ 639 w 1165"/>
                  <a:gd name="T23" fmla="*/ 378 h 735"/>
                  <a:gd name="T24" fmla="*/ 624 w 1165"/>
                  <a:gd name="T25" fmla="*/ 429 h 735"/>
                  <a:gd name="T26" fmla="*/ 616 w 1165"/>
                  <a:gd name="T27" fmla="*/ 456 h 735"/>
                  <a:gd name="T28" fmla="*/ 570 w 1165"/>
                  <a:gd name="T29" fmla="*/ 453 h 735"/>
                  <a:gd name="T30" fmla="*/ 507 w 1165"/>
                  <a:gd name="T31" fmla="*/ 472 h 735"/>
                  <a:gd name="T32" fmla="*/ 443 w 1165"/>
                  <a:gd name="T33" fmla="*/ 498 h 735"/>
                  <a:gd name="T34" fmla="*/ 372 w 1165"/>
                  <a:gd name="T35" fmla="*/ 509 h 735"/>
                  <a:gd name="T36" fmla="*/ 334 w 1165"/>
                  <a:gd name="T37" fmla="*/ 482 h 735"/>
                  <a:gd name="T38" fmla="*/ 355 w 1165"/>
                  <a:gd name="T39" fmla="*/ 442 h 735"/>
                  <a:gd name="T40" fmla="*/ 409 w 1165"/>
                  <a:gd name="T41" fmla="*/ 418 h 735"/>
                  <a:gd name="T42" fmla="*/ 449 w 1165"/>
                  <a:gd name="T43" fmla="*/ 391 h 735"/>
                  <a:gd name="T44" fmla="*/ 423 w 1165"/>
                  <a:gd name="T45" fmla="*/ 366 h 735"/>
                  <a:gd name="T46" fmla="*/ 362 w 1165"/>
                  <a:gd name="T47" fmla="*/ 368 h 735"/>
                  <a:gd name="T48" fmla="*/ 306 w 1165"/>
                  <a:gd name="T49" fmla="*/ 391 h 735"/>
                  <a:gd name="T50" fmla="*/ 242 w 1165"/>
                  <a:gd name="T51" fmla="*/ 429 h 735"/>
                  <a:gd name="T52" fmla="*/ 167 w 1165"/>
                  <a:gd name="T53" fmla="*/ 453 h 735"/>
                  <a:gd name="T54" fmla="*/ 92 w 1165"/>
                  <a:gd name="T55" fmla="*/ 458 h 735"/>
                  <a:gd name="T56" fmla="*/ 129 w 1165"/>
                  <a:gd name="T57" fmla="*/ 412 h 735"/>
                  <a:gd name="T58" fmla="*/ 158 w 1165"/>
                  <a:gd name="T59" fmla="*/ 362 h 735"/>
                  <a:gd name="T60" fmla="*/ 145 w 1165"/>
                  <a:gd name="T61" fmla="*/ 320 h 735"/>
                  <a:gd name="T62" fmla="*/ 110 w 1165"/>
                  <a:gd name="T63" fmla="*/ 322 h 735"/>
                  <a:gd name="T64" fmla="*/ 80 w 1165"/>
                  <a:gd name="T65" fmla="*/ 360 h 735"/>
                  <a:gd name="T66" fmla="*/ 37 w 1165"/>
                  <a:gd name="T67" fmla="*/ 374 h 735"/>
                  <a:gd name="T68" fmla="*/ 3 w 1165"/>
                  <a:gd name="T69" fmla="*/ 340 h 735"/>
                  <a:gd name="T70" fmla="*/ 10 w 1165"/>
                  <a:gd name="T71" fmla="*/ 296 h 735"/>
                  <a:gd name="T72" fmla="*/ 57 w 1165"/>
                  <a:gd name="T73" fmla="*/ 265 h 735"/>
                  <a:gd name="T74" fmla="*/ 86 w 1165"/>
                  <a:gd name="T75" fmla="*/ 217 h 735"/>
                  <a:gd name="T76" fmla="*/ 68 w 1165"/>
                  <a:gd name="T77" fmla="*/ 155 h 735"/>
                  <a:gd name="T78" fmla="*/ 62 w 1165"/>
                  <a:gd name="T79" fmla="*/ 95 h 735"/>
                  <a:gd name="T80" fmla="*/ 121 w 1165"/>
                  <a:gd name="T81" fmla="*/ 104 h 735"/>
                  <a:gd name="T82" fmla="*/ 214 w 1165"/>
                  <a:gd name="T83" fmla="*/ 106 h 735"/>
                  <a:gd name="T84" fmla="*/ 264 w 1165"/>
                  <a:gd name="T85" fmla="*/ 91 h 735"/>
                  <a:gd name="T86" fmla="*/ 265 w 1165"/>
                  <a:gd name="T87" fmla="*/ 51 h 735"/>
                  <a:gd name="T88" fmla="*/ 281 w 1165"/>
                  <a:gd name="T89" fmla="*/ 14 h 735"/>
                  <a:gd name="T90" fmla="*/ 340 w 1165"/>
                  <a:gd name="T91" fmla="*/ 0 h 735"/>
                  <a:gd name="T92" fmla="*/ 397 w 1165"/>
                  <a:gd name="T93" fmla="*/ 12 h 735"/>
                  <a:gd name="T94" fmla="*/ 415 w 1165"/>
                  <a:gd name="T95" fmla="*/ 48 h 735"/>
                  <a:gd name="T96" fmla="*/ 398 w 1165"/>
                  <a:gd name="T97" fmla="*/ 94 h 735"/>
                  <a:gd name="T98" fmla="*/ 435 w 1165"/>
                  <a:gd name="T99" fmla="*/ 119 h 735"/>
                  <a:gd name="T100" fmla="*/ 508 w 1165"/>
                  <a:gd name="T101" fmla="*/ 119 h 735"/>
                  <a:gd name="T102" fmla="*/ 602 w 1165"/>
                  <a:gd name="T103" fmla="*/ 100 h 7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65"/>
                  <a:gd name="T157" fmla="*/ 0 h 735"/>
                  <a:gd name="T158" fmla="*/ 1165 w 1165"/>
                  <a:gd name="T159" fmla="*/ 735 h 73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65" h="735">
                    <a:moveTo>
                      <a:pt x="958" y="146"/>
                    </a:moveTo>
                    <a:lnTo>
                      <a:pt x="962" y="164"/>
                    </a:lnTo>
                    <a:lnTo>
                      <a:pt x="965" y="178"/>
                    </a:lnTo>
                    <a:lnTo>
                      <a:pt x="966" y="190"/>
                    </a:lnTo>
                    <a:lnTo>
                      <a:pt x="963" y="202"/>
                    </a:lnTo>
                    <a:lnTo>
                      <a:pt x="958" y="219"/>
                    </a:lnTo>
                    <a:lnTo>
                      <a:pt x="952" y="237"/>
                    </a:lnTo>
                    <a:lnTo>
                      <a:pt x="946" y="253"/>
                    </a:lnTo>
                    <a:lnTo>
                      <a:pt x="940" y="269"/>
                    </a:lnTo>
                    <a:lnTo>
                      <a:pt x="931" y="288"/>
                    </a:lnTo>
                    <a:lnTo>
                      <a:pt x="924" y="304"/>
                    </a:lnTo>
                    <a:lnTo>
                      <a:pt x="919" y="317"/>
                    </a:lnTo>
                    <a:lnTo>
                      <a:pt x="914" y="335"/>
                    </a:lnTo>
                    <a:lnTo>
                      <a:pt x="909" y="351"/>
                    </a:lnTo>
                    <a:lnTo>
                      <a:pt x="908" y="366"/>
                    </a:lnTo>
                    <a:lnTo>
                      <a:pt x="911" y="382"/>
                    </a:lnTo>
                    <a:lnTo>
                      <a:pt x="916" y="397"/>
                    </a:lnTo>
                    <a:lnTo>
                      <a:pt x="926" y="409"/>
                    </a:lnTo>
                    <a:lnTo>
                      <a:pt x="937" y="416"/>
                    </a:lnTo>
                    <a:lnTo>
                      <a:pt x="952" y="417"/>
                    </a:lnTo>
                    <a:lnTo>
                      <a:pt x="969" y="416"/>
                    </a:lnTo>
                    <a:lnTo>
                      <a:pt x="982" y="411"/>
                    </a:lnTo>
                    <a:lnTo>
                      <a:pt x="996" y="405"/>
                    </a:lnTo>
                    <a:lnTo>
                      <a:pt x="1007" y="396"/>
                    </a:lnTo>
                    <a:lnTo>
                      <a:pt x="1017" y="383"/>
                    </a:lnTo>
                    <a:lnTo>
                      <a:pt x="1022" y="369"/>
                    </a:lnTo>
                    <a:lnTo>
                      <a:pt x="1024" y="354"/>
                    </a:lnTo>
                    <a:lnTo>
                      <a:pt x="1031" y="339"/>
                    </a:lnTo>
                    <a:lnTo>
                      <a:pt x="1040" y="327"/>
                    </a:lnTo>
                    <a:lnTo>
                      <a:pt x="1054" y="318"/>
                    </a:lnTo>
                    <a:lnTo>
                      <a:pt x="1067" y="313"/>
                    </a:lnTo>
                    <a:lnTo>
                      <a:pt x="1081" y="311"/>
                    </a:lnTo>
                    <a:lnTo>
                      <a:pt x="1092" y="310"/>
                    </a:lnTo>
                    <a:lnTo>
                      <a:pt x="1107" y="312"/>
                    </a:lnTo>
                    <a:lnTo>
                      <a:pt x="1121" y="316"/>
                    </a:lnTo>
                    <a:lnTo>
                      <a:pt x="1135" y="321"/>
                    </a:lnTo>
                    <a:lnTo>
                      <a:pt x="1144" y="331"/>
                    </a:lnTo>
                    <a:lnTo>
                      <a:pt x="1152" y="341"/>
                    </a:lnTo>
                    <a:lnTo>
                      <a:pt x="1160" y="351"/>
                    </a:lnTo>
                    <a:lnTo>
                      <a:pt x="1164" y="364"/>
                    </a:lnTo>
                    <a:lnTo>
                      <a:pt x="1165" y="376"/>
                    </a:lnTo>
                    <a:lnTo>
                      <a:pt x="1163" y="390"/>
                    </a:lnTo>
                    <a:lnTo>
                      <a:pt x="1159" y="401"/>
                    </a:lnTo>
                    <a:lnTo>
                      <a:pt x="1156" y="410"/>
                    </a:lnTo>
                    <a:lnTo>
                      <a:pt x="1151" y="422"/>
                    </a:lnTo>
                    <a:lnTo>
                      <a:pt x="1140" y="438"/>
                    </a:lnTo>
                    <a:lnTo>
                      <a:pt x="1129" y="450"/>
                    </a:lnTo>
                    <a:lnTo>
                      <a:pt x="1117" y="462"/>
                    </a:lnTo>
                    <a:lnTo>
                      <a:pt x="1104" y="474"/>
                    </a:lnTo>
                    <a:lnTo>
                      <a:pt x="1089" y="484"/>
                    </a:lnTo>
                    <a:lnTo>
                      <a:pt x="1077" y="489"/>
                    </a:lnTo>
                    <a:lnTo>
                      <a:pt x="1064" y="492"/>
                    </a:lnTo>
                    <a:lnTo>
                      <a:pt x="1046" y="495"/>
                    </a:lnTo>
                    <a:lnTo>
                      <a:pt x="1034" y="498"/>
                    </a:lnTo>
                    <a:lnTo>
                      <a:pt x="1019" y="503"/>
                    </a:lnTo>
                    <a:lnTo>
                      <a:pt x="1005" y="510"/>
                    </a:lnTo>
                    <a:lnTo>
                      <a:pt x="993" y="517"/>
                    </a:lnTo>
                    <a:lnTo>
                      <a:pt x="984" y="526"/>
                    </a:lnTo>
                    <a:lnTo>
                      <a:pt x="973" y="534"/>
                    </a:lnTo>
                    <a:lnTo>
                      <a:pt x="964" y="544"/>
                    </a:lnTo>
                    <a:lnTo>
                      <a:pt x="955" y="558"/>
                    </a:lnTo>
                    <a:lnTo>
                      <a:pt x="948" y="572"/>
                    </a:lnTo>
                    <a:lnTo>
                      <a:pt x="943" y="587"/>
                    </a:lnTo>
                    <a:lnTo>
                      <a:pt x="940" y="604"/>
                    </a:lnTo>
                    <a:lnTo>
                      <a:pt x="940" y="618"/>
                    </a:lnTo>
                    <a:lnTo>
                      <a:pt x="943" y="635"/>
                    </a:lnTo>
                    <a:lnTo>
                      <a:pt x="946" y="649"/>
                    </a:lnTo>
                    <a:lnTo>
                      <a:pt x="948" y="664"/>
                    </a:lnTo>
                    <a:lnTo>
                      <a:pt x="941" y="661"/>
                    </a:lnTo>
                    <a:lnTo>
                      <a:pt x="929" y="656"/>
                    </a:lnTo>
                    <a:lnTo>
                      <a:pt x="918" y="652"/>
                    </a:lnTo>
                    <a:lnTo>
                      <a:pt x="906" y="650"/>
                    </a:lnTo>
                    <a:lnTo>
                      <a:pt x="892" y="648"/>
                    </a:lnTo>
                    <a:lnTo>
                      <a:pt x="877" y="649"/>
                    </a:lnTo>
                    <a:lnTo>
                      <a:pt x="860" y="652"/>
                    </a:lnTo>
                    <a:lnTo>
                      <a:pt x="844" y="655"/>
                    </a:lnTo>
                    <a:lnTo>
                      <a:pt x="824" y="660"/>
                    </a:lnTo>
                    <a:lnTo>
                      <a:pt x="803" y="666"/>
                    </a:lnTo>
                    <a:lnTo>
                      <a:pt x="784" y="673"/>
                    </a:lnTo>
                    <a:lnTo>
                      <a:pt x="764" y="680"/>
                    </a:lnTo>
                    <a:lnTo>
                      <a:pt x="748" y="687"/>
                    </a:lnTo>
                    <a:lnTo>
                      <a:pt x="730" y="695"/>
                    </a:lnTo>
                    <a:lnTo>
                      <a:pt x="711" y="702"/>
                    </a:lnTo>
                    <a:lnTo>
                      <a:pt x="692" y="708"/>
                    </a:lnTo>
                    <a:lnTo>
                      <a:pt x="669" y="717"/>
                    </a:lnTo>
                    <a:lnTo>
                      <a:pt x="645" y="725"/>
                    </a:lnTo>
                    <a:lnTo>
                      <a:pt x="628" y="730"/>
                    </a:lnTo>
                    <a:lnTo>
                      <a:pt x="605" y="733"/>
                    </a:lnTo>
                    <a:lnTo>
                      <a:pt x="586" y="735"/>
                    </a:lnTo>
                    <a:lnTo>
                      <a:pt x="562" y="733"/>
                    </a:lnTo>
                    <a:lnTo>
                      <a:pt x="545" y="730"/>
                    </a:lnTo>
                    <a:lnTo>
                      <a:pt x="528" y="725"/>
                    </a:lnTo>
                    <a:lnTo>
                      <a:pt x="517" y="718"/>
                    </a:lnTo>
                    <a:lnTo>
                      <a:pt x="509" y="707"/>
                    </a:lnTo>
                    <a:lnTo>
                      <a:pt x="503" y="693"/>
                    </a:lnTo>
                    <a:lnTo>
                      <a:pt x="503" y="681"/>
                    </a:lnTo>
                    <a:lnTo>
                      <a:pt x="508" y="669"/>
                    </a:lnTo>
                    <a:lnTo>
                      <a:pt x="514" y="658"/>
                    </a:lnTo>
                    <a:lnTo>
                      <a:pt x="523" y="647"/>
                    </a:lnTo>
                    <a:lnTo>
                      <a:pt x="535" y="636"/>
                    </a:lnTo>
                    <a:lnTo>
                      <a:pt x="551" y="624"/>
                    </a:lnTo>
                    <a:lnTo>
                      <a:pt x="567" y="617"/>
                    </a:lnTo>
                    <a:lnTo>
                      <a:pt x="587" y="611"/>
                    </a:lnTo>
                    <a:lnTo>
                      <a:pt x="602" y="607"/>
                    </a:lnTo>
                    <a:lnTo>
                      <a:pt x="617" y="602"/>
                    </a:lnTo>
                    <a:lnTo>
                      <a:pt x="635" y="596"/>
                    </a:lnTo>
                    <a:lnTo>
                      <a:pt x="651" y="587"/>
                    </a:lnTo>
                    <a:lnTo>
                      <a:pt x="665" y="580"/>
                    </a:lnTo>
                    <a:lnTo>
                      <a:pt x="674" y="572"/>
                    </a:lnTo>
                    <a:lnTo>
                      <a:pt x="677" y="563"/>
                    </a:lnTo>
                    <a:lnTo>
                      <a:pt x="675" y="553"/>
                    </a:lnTo>
                    <a:lnTo>
                      <a:pt x="668" y="542"/>
                    </a:lnTo>
                    <a:lnTo>
                      <a:pt x="656" y="534"/>
                    </a:lnTo>
                    <a:lnTo>
                      <a:pt x="647" y="529"/>
                    </a:lnTo>
                    <a:lnTo>
                      <a:pt x="637" y="526"/>
                    </a:lnTo>
                    <a:lnTo>
                      <a:pt x="620" y="524"/>
                    </a:lnTo>
                    <a:lnTo>
                      <a:pt x="601" y="524"/>
                    </a:lnTo>
                    <a:lnTo>
                      <a:pt x="581" y="525"/>
                    </a:lnTo>
                    <a:lnTo>
                      <a:pt x="563" y="527"/>
                    </a:lnTo>
                    <a:lnTo>
                      <a:pt x="546" y="530"/>
                    </a:lnTo>
                    <a:lnTo>
                      <a:pt x="530" y="534"/>
                    </a:lnTo>
                    <a:lnTo>
                      <a:pt x="514" y="539"/>
                    </a:lnTo>
                    <a:lnTo>
                      <a:pt x="494" y="546"/>
                    </a:lnTo>
                    <a:lnTo>
                      <a:pt x="477" y="555"/>
                    </a:lnTo>
                    <a:lnTo>
                      <a:pt x="461" y="562"/>
                    </a:lnTo>
                    <a:lnTo>
                      <a:pt x="441" y="573"/>
                    </a:lnTo>
                    <a:lnTo>
                      <a:pt x="421" y="585"/>
                    </a:lnTo>
                    <a:lnTo>
                      <a:pt x="403" y="596"/>
                    </a:lnTo>
                    <a:lnTo>
                      <a:pt x="385" y="607"/>
                    </a:lnTo>
                    <a:lnTo>
                      <a:pt x="365" y="618"/>
                    </a:lnTo>
                    <a:lnTo>
                      <a:pt x="345" y="627"/>
                    </a:lnTo>
                    <a:lnTo>
                      <a:pt x="324" y="636"/>
                    </a:lnTo>
                    <a:lnTo>
                      <a:pt x="301" y="643"/>
                    </a:lnTo>
                    <a:lnTo>
                      <a:pt x="279" y="648"/>
                    </a:lnTo>
                    <a:lnTo>
                      <a:pt x="252" y="652"/>
                    </a:lnTo>
                    <a:lnTo>
                      <a:pt x="230" y="655"/>
                    </a:lnTo>
                    <a:lnTo>
                      <a:pt x="200" y="658"/>
                    </a:lnTo>
                    <a:lnTo>
                      <a:pt x="177" y="660"/>
                    </a:lnTo>
                    <a:lnTo>
                      <a:pt x="155" y="659"/>
                    </a:lnTo>
                    <a:lnTo>
                      <a:pt x="140" y="659"/>
                    </a:lnTo>
                    <a:lnTo>
                      <a:pt x="145" y="648"/>
                    </a:lnTo>
                    <a:lnTo>
                      <a:pt x="155" y="635"/>
                    </a:lnTo>
                    <a:lnTo>
                      <a:pt x="167" y="622"/>
                    </a:lnTo>
                    <a:lnTo>
                      <a:pt x="179" y="609"/>
                    </a:lnTo>
                    <a:lnTo>
                      <a:pt x="195" y="593"/>
                    </a:lnTo>
                    <a:lnTo>
                      <a:pt x="207" y="581"/>
                    </a:lnTo>
                    <a:lnTo>
                      <a:pt x="217" y="569"/>
                    </a:lnTo>
                    <a:lnTo>
                      <a:pt x="226" y="554"/>
                    </a:lnTo>
                    <a:lnTo>
                      <a:pt x="233" y="538"/>
                    </a:lnTo>
                    <a:lnTo>
                      <a:pt x="237" y="522"/>
                    </a:lnTo>
                    <a:lnTo>
                      <a:pt x="240" y="507"/>
                    </a:lnTo>
                    <a:lnTo>
                      <a:pt x="238" y="489"/>
                    </a:lnTo>
                    <a:lnTo>
                      <a:pt x="234" y="478"/>
                    </a:lnTo>
                    <a:lnTo>
                      <a:pt x="225" y="468"/>
                    </a:lnTo>
                    <a:lnTo>
                      <a:pt x="218" y="461"/>
                    </a:lnTo>
                    <a:lnTo>
                      <a:pt x="209" y="456"/>
                    </a:lnTo>
                    <a:lnTo>
                      <a:pt x="199" y="454"/>
                    </a:lnTo>
                    <a:lnTo>
                      <a:pt x="187" y="453"/>
                    </a:lnTo>
                    <a:lnTo>
                      <a:pt x="176" y="456"/>
                    </a:lnTo>
                    <a:lnTo>
                      <a:pt x="165" y="463"/>
                    </a:lnTo>
                    <a:lnTo>
                      <a:pt x="156" y="473"/>
                    </a:lnTo>
                    <a:lnTo>
                      <a:pt x="146" y="484"/>
                    </a:lnTo>
                    <a:lnTo>
                      <a:pt x="138" y="496"/>
                    </a:lnTo>
                    <a:lnTo>
                      <a:pt x="130" y="507"/>
                    </a:lnTo>
                    <a:lnTo>
                      <a:pt x="121" y="517"/>
                    </a:lnTo>
                    <a:lnTo>
                      <a:pt x="110" y="527"/>
                    </a:lnTo>
                    <a:lnTo>
                      <a:pt x="97" y="534"/>
                    </a:lnTo>
                    <a:lnTo>
                      <a:pt x="84" y="537"/>
                    </a:lnTo>
                    <a:lnTo>
                      <a:pt x="69" y="539"/>
                    </a:lnTo>
                    <a:lnTo>
                      <a:pt x="55" y="537"/>
                    </a:lnTo>
                    <a:lnTo>
                      <a:pt x="41" y="533"/>
                    </a:lnTo>
                    <a:lnTo>
                      <a:pt x="27" y="525"/>
                    </a:lnTo>
                    <a:lnTo>
                      <a:pt x="17" y="517"/>
                    </a:lnTo>
                    <a:lnTo>
                      <a:pt x="9" y="504"/>
                    </a:lnTo>
                    <a:lnTo>
                      <a:pt x="4" y="490"/>
                    </a:lnTo>
                    <a:lnTo>
                      <a:pt x="1" y="477"/>
                    </a:lnTo>
                    <a:lnTo>
                      <a:pt x="0" y="462"/>
                    </a:lnTo>
                    <a:lnTo>
                      <a:pt x="2" y="450"/>
                    </a:lnTo>
                    <a:lnTo>
                      <a:pt x="7" y="439"/>
                    </a:lnTo>
                    <a:lnTo>
                      <a:pt x="16" y="426"/>
                    </a:lnTo>
                    <a:lnTo>
                      <a:pt x="28" y="414"/>
                    </a:lnTo>
                    <a:lnTo>
                      <a:pt x="43" y="405"/>
                    </a:lnTo>
                    <a:lnTo>
                      <a:pt x="55" y="399"/>
                    </a:lnTo>
                    <a:lnTo>
                      <a:pt x="71" y="391"/>
                    </a:lnTo>
                    <a:lnTo>
                      <a:pt x="86" y="382"/>
                    </a:lnTo>
                    <a:lnTo>
                      <a:pt x="100" y="372"/>
                    </a:lnTo>
                    <a:lnTo>
                      <a:pt x="113" y="360"/>
                    </a:lnTo>
                    <a:lnTo>
                      <a:pt x="124" y="347"/>
                    </a:lnTo>
                    <a:lnTo>
                      <a:pt x="129" y="329"/>
                    </a:lnTo>
                    <a:lnTo>
                      <a:pt x="131" y="313"/>
                    </a:lnTo>
                    <a:lnTo>
                      <a:pt x="130" y="297"/>
                    </a:lnTo>
                    <a:lnTo>
                      <a:pt x="127" y="280"/>
                    </a:lnTo>
                    <a:lnTo>
                      <a:pt x="121" y="263"/>
                    </a:lnTo>
                    <a:lnTo>
                      <a:pt x="111" y="242"/>
                    </a:lnTo>
                    <a:lnTo>
                      <a:pt x="103" y="224"/>
                    </a:lnTo>
                    <a:lnTo>
                      <a:pt x="94" y="204"/>
                    </a:lnTo>
                    <a:lnTo>
                      <a:pt x="90" y="183"/>
                    </a:lnTo>
                    <a:lnTo>
                      <a:pt x="90" y="167"/>
                    </a:lnTo>
                    <a:lnTo>
                      <a:pt x="92" y="150"/>
                    </a:lnTo>
                    <a:lnTo>
                      <a:pt x="93" y="137"/>
                    </a:lnTo>
                    <a:lnTo>
                      <a:pt x="105" y="140"/>
                    </a:lnTo>
                    <a:lnTo>
                      <a:pt x="123" y="142"/>
                    </a:lnTo>
                    <a:lnTo>
                      <a:pt x="141" y="144"/>
                    </a:lnTo>
                    <a:lnTo>
                      <a:pt x="162" y="147"/>
                    </a:lnTo>
                    <a:lnTo>
                      <a:pt x="182" y="149"/>
                    </a:lnTo>
                    <a:lnTo>
                      <a:pt x="205" y="152"/>
                    </a:lnTo>
                    <a:lnTo>
                      <a:pt x="228" y="154"/>
                    </a:lnTo>
                    <a:lnTo>
                      <a:pt x="254" y="155"/>
                    </a:lnTo>
                    <a:lnTo>
                      <a:pt x="304" y="155"/>
                    </a:lnTo>
                    <a:lnTo>
                      <a:pt x="322" y="154"/>
                    </a:lnTo>
                    <a:lnTo>
                      <a:pt x="339" y="153"/>
                    </a:lnTo>
                    <a:lnTo>
                      <a:pt x="359" y="150"/>
                    </a:lnTo>
                    <a:lnTo>
                      <a:pt x="375" y="145"/>
                    </a:lnTo>
                    <a:lnTo>
                      <a:pt x="387" y="139"/>
                    </a:lnTo>
                    <a:lnTo>
                      <a:pt x="398" y="131"/>
                    </a:lnTo>
                    <a:lnTo>
                      <a:pt x="405" y="124"/>
                    </a:lnTo>
                    <a:lnTo>
                      <a:pt x="408" y="116"/>
                    </a:lnTo>
                    <a:lnTo>
                      <a:pt x="408" y="104"/>
                    </a:lnTo>
                    <a:lnTo>
                      <a:pt x="405" y="89"/>
                    </a:lnTo>
                    <a:lnTo>
                      <a:pt x="400" y="75"/>
                    </a:lnTo>
                    <a:lnTo>
                      <a:pt x="395" y="62"/>
                    </a:lnTo>
                    <a:lnTo>
                      <a:pt x="395" y="49"/>
                    </a:lnTo>
                    <a:lnTo>
                      <a:pt x="401" y="38"/>
                    </a:lnTo>
                    <a:lnTo>
                      <a:pt x="410" y="28"/>
                    </a:lnTo>
                    <a:lnTo>
                      <a:pt x="423" y="20"/>
                    </a:lnTo>
                    <a:lnTo>
                      <a:pt x="439" y="13"/>
                    </a:lnTo>
                    <a:lnTo>
                      <a:pt x="456" y="8"/>
                    </a:lnTo>
                    <a:lnTo>
                      <a:pt x="474" y="5"/>
                    </a:lnTo>
                    <a:lnTo>
                      <a:pt x="495" y="2"/>
                    </a:lnTo>
                    <a:lnTo>
                      <a:pt x="513" y="0"/>
                    </a:lnTo>
                    <a:lnTo>
                      <a:pt x="532" y="0"/>
                    </a:lnTo>
                    <a:lnTo>
                      <a:pt x="549" y="1"/>
                    </a:lnTo>
                    <a:lnTo>
                      <a:pt x="566" y="5"/>
                    </a:lnTo>
                    <a:lnTo>
                      <a:pt x="582" y="10"/>
                    </a:lnTo>
                    <a:lnTo>
                      <a:pt x="598" y="18"/>
                    </a:lnTo>
                    <a:lnTo>
                      <a:pt x="610" y="26"/>
                    </a:lnTo>
                    <a:lnTo>
                      <a:pt x="621" y="36"/>
                    </a:lnTo>
                    <a:lnTo>
                      <a:pt x="627" y="46"/>
                    </a:lnTo>
                    <a:lnTo>
                      <a:pt x="629" y="57"/>
                    </a:lnTo>
                    <a:lnTo>
                      <a:pt x="626" y="69"/>
                    </a:lnTo>
                    <a:lnTo>
                      <a:pt x="620" y="79"/>
                    </a:lnTo>
                    <a:lnTo>
                      <a:pt x="611" y="95"/>
                    </a:lnTo>
                    <a:lnTo>
                      <a:pt x="605" y="109"/>
                    </a:lnTo>
                    <a:lnTo>
                      <a:pt x="600" y="123"/>
                    </a:lnTo>
                    <a:lnTo>
                      <a:pt x="600" y="135"/>
                    </a:lnTo>
                    <a:lnTo>
                      <a:pt x="605" y="148"/>
                    </a:lnTo>
                    <a:lnTo>
                      <a:pt x="615" y="157"/>
                    </a:lnTo>
                    <a:lnTo>
                      <a:pt x="625" y="162"/>
                    </a:lnTo>
                    <a:lnTo>
                      <a:pt x="639" y="167"/>
                    </a:lnTo>
                    <a:lnTo>
                      <a:pt x="656" y="171"/>
                    </a:lnTo>
                    <a:lnTo>
                      <a:pt x="673" y="173"/>
                    </a:lnTo>
                    <a:lnTo>
                      <a:pt x="694" y="175"/>
                    </a:lnTo>
                    <a:lnTo>
                      <a:pt x="718" y="175"/>
                    </a:lnTo>
                    <a:lnTo>
                      <a:pt x="737" y="172"/>
                    </a:lnTo>
                    <a:lnTo>
                      <a:pt x="766" y="170"/>
                    </a:lnTo>
                    <a:lnTo>
                      <a:pt x="795" y="166"/>
                    </a:lnTo>
                    <a:lnTo>
                      <a:pt x="820" y="162"/>
                    </a:lnTo>
                    <a:lnTo>
                      <a:pt x="844" y="158"/>
                    </a:lnTo>
                    <a:lnTo>
                      <a:pt x="873" y="152"/>
                    </a:lnTo>
                    <a:lnTo>
                      <a:pt x="907" y="145"/>
                    </a:lnTo>
                    <a:lnTo>
                      <a:pt x="955" y="135"/>
                    </a:lnTo>
                    <a:lnTo>
                      <a:pt x="958" y="146"/>
                    </a:lnTo>
                    <a:close/>
                  </a:path>
                </a:pathLst>
              </a:custGeom>
              <a:solidFill>
                <a:schemeClr val="folHlink"/>
              </a:solidFill>
              <a:ln w="6350">
                <a:solidFill>
                  <a:srgbClr val="000000"/>
                </a:solidFill>
                <a:round/>
                <a:headEnd/>
                <a:tailEnd/>
              </a:ln>
            </p:spPr>
            <p:txBody>
              <a:bodyPr/>
              <a:lstStyle/>
              <a:p>
                <a:endParaRPr lang="en-US"/>
              </a:p>
            </p:txBody>
          </p:sp>
          <p:sp>
            <p:nvSpPr>
              <p:cNvPr id="51326" name="Rectangle 112"/>
              <p:cNvSpPr>
                <a:spLocks noChangeArrowheads="1"/>
              </p:cNvSpPr>
              <p:nvPr/>
            </p:nvSpPr>
            <p:spPr bwMode="auto">
              <a:xfrm>
                <a:off x="926" y="2997"/>
                <a:ext cx="869" cy="346"/>
              </a:xfrm>
              <a:prstGeom prst="rect">
                <a:avLst/>
              </a:prstGeom>
              <a:noFill/>
              <a:ln w="9525" algn="ctr">
                <a:noFill/>
                <a:miter lim="800000"/>
                <a:headEnd/>
                <a:tailEnd/>
              </a:ln>
            </p:spPr>
            <p:txBody>
              <a:bodyPr>
                <a:spAutoFit/>
              </a:bodyPr>
              <a:lstStyle/>
              <a:p>
                <a:r>
                  <a:rPr lang="en-US" sz="1000" b="1" u="none"/>
                  <a:t>APPLICATION-SPECIFIC FUNCTIONALITY</a:t>
                </a:r>
              </a:p>
            </p:txBody>
          </p:sp>
        </p:grpSp>
        <p:sp>
          <p:nvSpPr>
            <p:cNvPr id="51321" name="Line 113"/>
            <p:cNvSpPr>
              <a:spLocks noChangeShapeType="1"/>
            </p:cNvSpPr>
            <p:nvPr/>
          </p:nvSpPr>
          <p:spPr bwMode="auto">
            <a:xfrm flipH="1">
              <a:off x="1597" y="2900"/>
              <a:ext cx="308" cy="137"/>
            </a:xfrm>
            <a:prstGeom prst="line">
              <a:avLst/>
            </a:prstGeom>
            <a:noFill/>
            <a:ln w="9525">
              <a:solidFill>
                <a:schemeClr val="tx1"/>
              </a:solidFill>
              <a:round/>
              <a:headEnd/>
              <a:tailEnd type="triangle" w="med" len="med"/>
            </a:ln>
          </p:spPr>
          <p:txBody>
            <a:bodyPr>
              <a:spAutoFit/>
            </a:bodyPr>
            <a:lstStyle/>
            <a:p>
              <a:endParaRPr lang="en-US"/>
            </a:p>
          </p:txBody>
        </p:sp>
        <p:sp>
          <p:nvSpPr>
            <p:cNvPr id="51322" name="Line 114"/>
            <p:cNvSpPr>
              <a:spLocks noChangeShapeType="1"/>
            </p:cNvSpPr>
            <p:nvPr/>
          </p:nvSpPr>
          <p:spPr bwMode="auto">
            <a:xfrm flipH="1">
              <a:off x="1765" y="3133"/>
              <a:ext cx="249" cy="0"/>
            </a:xfrm>
            <a:prstGeom prst="line">
              <a:avLst/>
            </a:prstGeom>
            <a:noFill/>
            <a:ln w="9525">
              <a:solidFill>
                <a:schemeClr val="tx1"/>
              </a:solidFill>
              <a:round/>
              <a:headEnd/>
              <a:tailEnd type="triangle" w="med" len="med"/>
            </a:ln>
          </p:spPr>
          <p:txBody>
            <a:bodyPr>
              <a:spAutoFit/>
            </a:bodyPr>
            <a:lstStyle/>
            <a:p>
              <a:endParaRPr lang="en-US"/>
            </a:p>
          </p:txBody>
        </p:sp>
        <p:sp>
          <p:nvSpPr>
            <p:cNvPr id="51323" name="Line 115"/>
            <p:cNvSpPr>
              <a:spLocks noChangeShapeType="1"/>
            </p:cNvSpPr>
            <p:nvPr/>
          </p:nvSpPr>
          <p:spPr bwMode="auto">
            <a:xfrm flipH="1" flipV="1">
              <a:off x="1750" y="3268"/>
              <a:ext cx="255" cy="203"/>
            </a:xfrm>
            <a:prstGeom prst="line">
              <a:avLst/>
            </a:prstGeom>
            <a:noFill/>
            <a:ln w="9525">
              <a:solidFill>
                <a:schemeClr val="tx1"/>
              </a:solidFill>
              <a:round/>
              <a:headEnd/>
              <a:tailEnd type="triangle" w="med" len="med"/>
            </a:ln>
          </p:spPr>
          <p:txBody>
            <a:bodyPr>
              <a:spAutoFit/>
            </a:bodyPr>
            <a:lstStyle/>
            <a:p>
              <a:endParaRPr lang="en-US"/>
            </a:p>
          </p:txBody>
        </p:sp>
        <p:sp>
          <p:nvSpPr>
            <p:cNvPr id="51324" name="Rectangle 116"/>
            <p:cNvSpPr>
              <a:spLocks noChangeArrowheads="1"/>
            </p:cNvSpPr>
            <p:nvPr/>
          </p:nvSpPr>
          <p:spPr bwMode="auto">
            <a:xfrm>
              <a:off x="1724" y="3173"/>
              <a:ext cx="461" cy="125"/>
            </a:xfrm>
            <a:prstGeom prst="rect">
              <a:avLst/>
            </a:prstGeom>
            <a:noFill/>
            <a:ln w="9525" algn="ctr">
              <a:noFill/>
              <a:miter lim="800000"/>
              <a:headEnd/>
              <a:tailEnd/>
            </a:ln>
          </p:spPr>
          <p:txBody>
            <a:bodyPr wrap="none">
              <a:spAutoFit/>
            </a:bodyPr>
            <a:lstStyle/>
            <a:p>
              <a:r>
                <a:rPr lang="en-US" sz="700" b="1" u="none"/>
                <a:t>CALLBACKS</a:t>
              </a:r>
            </a:p>
          </p:txBody>
        </p:sp>
      </p:grpSp>
      <p:grpSp>
        <p:nvGrpSpPr>
          <p:cNvPr id="19" name="Group 117"/>
          <p:cNvGrpSpPr>
            <a:grpSpLocks/>
          </p:cNvGrpSpPr>
          <p:nvPr/>
        </p:nvGrpSpPr>
        <p:grpSpPr bwMode="auto">
          <a:xfrm>
            <a:off x="4829175" y="803275"/>
            <a:ext cx="3887788" cy="3038475"/>
            <a:chOff x="3042" y="506"/>
            <a:chExt cx="2449" cy="1914"/>
          </a:xfrm>
        </p:grpSpPr>
        <p:grpSp>
          <p:nvGrpSpPr>
            <p:cNvPr id="51208" name="Group 118"/>
            <p:cNvGrpSpPr>
              <a:grpSpLocks noChangeAspect="1"/>
            </p:cNvGrpSpPr>
            <p:nvPr/>
          </p:nvGrpSpPr>
          <p:grpSpPr bwMode="auto">
            <a:xfrm>
              <a:off x="3042" y="1423"/>
              <a:ext cx="2257" cy="524"/>
              <a:chOff x="35" y="3044"/>
              <a:chExt cx="2820" cy="655"/>
            </a:xfrm>
          </p:grpSpPr>
          <p:sp>
            <p:nvSpPr>
              <p:cNvPr id="51296" name="AutoShape 119"/>
              <p:cNvSpPr>
                <a:spLocks noChangeAspect="1" noChangeArrowheads="1"/>
              </p:cNvSpPr>
              <p:nvPr/>
            </p:nvSpPr>
            <p:spPr bwMode="auto">
              <a:xfrm>
                <a:off x="35" y="3327"/>
                <a:ext cx="2820" cy="372"/>
              </a:xfrm>
              <a:prstGeom prst="leftRightArrow">
                <a:avLst>
                  <a:gd name="adj1" fmla="val 45917"/>
                  <a:gd name="adj2" fmla="val 46361"/>
                </a:avLst>
              </a:prstGeom>
              <a:solidFill>
                <a:srgbClr val="336699"/>
              </a:solidFill>
              <a:ln w="9525">
                <a:solidFill>
                  <a:schemeClr val="tx1"/>
                </a:solidFill>
                <a:miter lim="800000"/>
                <a:headEnd/>
                <a:tailEnd/>
              </a:ln>
            </p:spPr>
            <p:txBody>
              <a:bodyPr wrap="none" anchor="ctr"/>
              <a:lstStyle/>
              <a:p>
                <a:pPr algn="ctr"/>
                <a:r>
                  <a:rPr lang="en-GB" b="1" u="none">
                    <a:solidFill>
                      <a:schemeClr val="bg1"/>
                    </a:solidFill>
                  </a:rPr>
                  <a:t> </a:t>
                </a:r>
                <a:r>
                  <a:rPr lang="en-GB" sz="1400" b="1" u="none">
                    <a:solidFill>
                      <a:schemeClr val="bg1"/>
                    </a:solidFill>
                  </a:rPr>
                  <a:t>Middleware Bus</a:t>
                </a:r>
              </a:p>
            </p:txBody>
          </p:sp>
          <p:grpSp>
            <p:nvGrpSpPr>
              <p:cNvPr id="51297" name="Group 120"/>
              <p:cNvGrpSpPr>
                <a:grpSpLocks noChangeAspect="1"/>
              </p:cNvGrpSpPr>
              <p:nvPr/>
            </p:nvGrpSpPr>
            <p:grpSpPr bwMode="auto">
              <a:xfrm>
                <a:off x="1292" y="3044"/>
                <a:ext cx="305" cy="354"/>
                <a:chOff x="1278" y="3044"/>
                <a:chExt cx="305" cy="354"/>
              </a:xfrm>
            </p:grpSpPr>
            <p:sp>
              <p:nvSpPr>
                <p:cNvPr id="51298" name="Line 121"/>
                <p:cNvSpPr>
                  <a:spLocks noChangeAspect="1" noChangeShapeType="1"/>
                </p:cNvSpPr>
                <p:nvPr/>
              </p:nvSpPr>
              <p:spPr bwMode="auto">
                <a:xfrm>
                  <a:off x="1278" y="3044"/>
                  <a:ext cx="0" cy="354"/>
                </a:xfrm>
                <a:prstGeom prst="line">
                  <a:avLst/>
                </a:prstGeom>
                <a:noFill/>
                <a:ln w="28575">
                  <a:solidFill>
                    <a:schemeClr val="tx1"/>
                  </a:solidFill>
                  <a:round/>
                  <a:headEnd/>
                  <a:tailEnd type="triangle" w="med" len="med"/>
                </a:ln>
              </p:spPr>
              <p:txBody>
                <a:bodyPr wrap="none" anchor="ctr"/>
                <a:lstStyle/>
                <a:p>
                  <a:endParaRPr lang="en-US"/>
                </a:p>
              </p:txBody>
            </p:sp>
            <p:sp>
              <p:nvSpPr>
                <p:cNvPr id="51299" name="Line 122"/>
                <p:cNvSpPr>
                  <a:spLocks noChangeAspect="1" noChangeShapeType="1"/>
                </p:cNvSpPr>
                <p:nvPr/>
              </p:nvSpPr>
              <p:spPr bwMode="auto">
                <a:xfrm>
                  <a:off x="1583" y="3044"/>
                  <a:ext cx="0" cy="354"/>
                </a:xfrm>
                <a:prstGeom prst="line">
                  <a:avLst/>
                </a:prstGeom>
                <a:noFill/>
                <a:ln w="28575">
                  <a:solidFill>
                    <a:schemeClr val="tx1"/>
                  </a:solidFill>
                  <a:round/>
                  <a:headEnd/>
                  <a:tailEnd type="triangle" w="med" len="med"/>
                </a:ln>
              </p:spPr>
              <p:txBody>
                <a:bodyPr wrap="none" anchor="ctr"/>
                <a:lstStyle/>
                <a:p>
                  <a:endParaRPr lang="en-US"/>
                </a:p>
              </p:txBody>
            </p:sp>
          </p:grpSp>
        </p:grpSp>
        <p:sp>
          <p:nvSpPr>
            <p:cNvPr id="51209" name="Rectangle 123"/>
            <p:cNvSpPr>
              <a:spLocks noChangeArrowheads="1"/>
            </p:cNvSpPr>
            <p:nvPr/>
          </p:nvSpPr>
          <p:spPr bwMode="auto">
            <a:xfrm>
              <a:off x="3492" y="506"/>
              <a:ext cx="1616" cy="212"/>
            </a:xfrm>
            <a:prstGeom prst="rect">
              <a:avLst/>
            </a:prstGeom>
            <a:noFill/>
            <a:ln w="12700">
              <a:noFill/>
              <a:miter lim="800000"/>
              <a:headEnd/>
              <a:tailEnd/>
            </a:ln>
          </p:spPr>
          <p:txBody>
            <a:bodyPr wrap="none">
              <a:spAutoFit/>
            </a:bodyPr>
            <a:lstStyle/>
            <a:p>
              <a:r>
                <a:rPr lang="en-US" sz="1600" b="1" u="none"/>
                <a:t>Component Architecture</a:t>
              </a:r>
            </a:p>
          </p:txBody>
        </p:sp>
        <p:sp>
          <p:nvSpPr>
            <p:cNvPr id="51210" name="Rectangle 124"/>
            <p:cNvSpPr>
              <a:spLocks noChangeArrowheads="1"/>
            </p:cNvSpPr>
            <p:nvPr/>
          </p:nvSpPr>
          <p:spPr bwMode="auto">
            <a:xfrm>
              <a:off x="3044" y="1900"/>
              <a:ext cx="2447" cy="520"/>
            </a:xfrm>
            <a:prstGeom prst="rect">
              <a:avLst/>
            </a:prstGeom>
            <a:noFill/>
            <a:ln w="12700">
              <a:noFill/>
              <a:miter lim="800000"/>
              <a:headEnd/>
              <a:tailEnd/>
            </a:ln>
          </p:spPr>
          <p:txBody>
            <a:bodyPr>
              <a:spAutoFit/>
            </a:bodyPr>
            <a:lstStyle/>
            <a:p>
              <a:pPr algn="ctr"/>
              <a:r>
                <a:rPr lang="en-US" sz="1600" u="none"/>
                <a:t>A </a:t>
              </a:r>
              <a:r>
                <a:rPr lang="en-US" sz="1600" b="1" i="1" u="none"/>
                <a:t>component</a:t>
              </a:r>
              <a:r>
                <a:rPr lang="en-US" sz="1600" u="none"/>
                <a:t> is an encapsulation unit with one or more interfaces that provide clients with access to its services</a:t>
              </a:r>
            </a:p>
          </p:txBody>
        </p:sp>
        <p:grpSp>
          <p:nvGrpSpPr>
            <p:cNvPr id="51211" name="Group 125"/>
            <p:cNvGrpSpPr>
              <a:grpSpLocks/>
            </p:cNvGrpSpPr>
            <p:nvPr/>
          </p:nvGrpSpPr>
          <p:grpSpPr bwMode="auto">
            <a:xfrm>
              <a:off x="3079" y="725"/>
              <a:ext cx="2145" cy="899"/>
              <a:chOff x="3038" y="748"/>
              <a:chExt cx="2453" cy="1322"/>
            </a:xfrm>
          </p:grpSpPr>
          <p:grpSp>
            <p:nvGrpSpPr>
              <p:cNvPr id="51217" name="Group 126"/>
              <p:cNvGrpSpPr>
                <a:grpSpLocks/>
              </p:cNvGrpSpPr>
              <p:nvPr/>
            </p:nvGrpSpPr>
            <p:grpSpPr bwMode="auto">
              <a:xfrm>
                <a:off x="3080" y="1046"/>
                <a:ext cx="229" cy="137"/>
                <a:chOff x="1884" y="3349"/>
                <a:chExt cx="379" cy="204"/>
              </a:xfrm>
            </p:grpSpPr>
            <p:sp>
              <p:nvSpPr>
                <p:cNvPr id="51294" name="Line 127"/>
                <p:cNvSpPr>
                  <a:spLocks noChangeShapeType="1"/>
                </p:cNvSpPr>
                <p:nvPr/>
              </p:nvSpPr>
              <p:spPr bwMode="auto">
                <a:xfrm flipH="1" flipV="1">
                  <a:off x="2053" y="3451"/>
                  <a:ext cx="210" cy="0"/>
                </a:xfrm>
                <a:prstGeom prst="line">
                  <a:avLst/>
                </a:prstGeom>
                <a:noFill/>
                <a:ln w="9525">
                  <a:solidFill>
                    <a:schemeClr val="tx1"/>
                  </a:solidFill>
                  <a:round/>
                  <a:headEnd/>
                  <a:tailEnd/>
                </a:ln>
              </p:spPr>
              <p:txBody>
                <a:bodyPr wrap="none" anchor="ctr"/>
                <a:lstStyle/>
                <a:p>
                  <a:endParaRPr lang="en-US"/>
                </a:p>
              </p:txBody>
            </p:sp>
            <p:sp>
              <p:nvSpPr>
                <p:cNvPr id="51295" name="Oval 128"/>
                <p:cNvSpPr>
                  <a:spLocks noChangeArrowheads="1"/>
                </p:cNvSpPr>
                <p:nvPr/>
              </p:nvSpPr>
              <p:spPr bwMode="auto">
                <a:xfrm>
                  <a:off x="1884" y="3349"/>
                  <a:ext cx="203" cy="204"/>
                </a:xfrm>
                <a:prstGeom prst="ellipse">
                  <a:avLst/>
                </a:prstGeom>
                <a:solidFill>
                  <a:schemeClr val="accent2"/>
                </a:solidFill>
                <a:ln w="9525">
                  <a:solidFill>
                    <a:schemeClr val="tx1"/>
                  </a:solidFill>
                  <a:round/>
                  <a:headEnd/>
                  <a:tailEnd/>
                </a:ln>
              </p:spPr>
              <p:txBody>
                <a:bodyPr wrap="none" anchor="ctr"/>
                <a:lstStyle/>
                <a:p>
                  <a:endParaRPr lang="en-US"/>
                </a:p>
              </p:txBody>
            </p:sp>
          </p:grpSp>
          <p:grpSp>
            <p:nvGrpSpPr>
              <p:cNvPr id="51218" name="Group 129"/>
              <p:cNvGrpSpPr>
                <a:grpSpLocks/>
              </p:cNvGrpSpPr>
              <p:nvPr/>
            </p:nvGrpSpPr>
            <p:grpSpPr bwMode="auto">
              <a:xfrm>
                <a:off x="4567" y="1198"/>
                <a:ext cx="229" cy="137"/>
                <a:chOff x="1884" y="3349"/>
                <a:chExt cx="379" cy="204"/>
              </a:xfrm>
            </p:grpSpPr>
            <p:sp>
              <p:nvSpPr>
                <p:cNvPr id="51292" name="Line 130"/>
                <p:cNvSpPr>
                  <a:spLocks noChangeShapeType="1"/>
                </p:cNvSpPr>
                <p:nvPr/>
              </p:nvSpPr>
              <p:spPr bwMode="auto">
                <a:xfrm flipH="1" flipV="1">
                  <a:off x="2053" y="3451"/>
                  <a:ext cx="210" cy="0"/>
                </a:xfrm>
                <a:prstGeom prst="line">
                  <a:avLst/>
                </a:prstGeom>
                <a:noFill/>
                <a:ln w="9525">
                  <a:solidFill>
                    <a:schemeClr val="tx1"/>
                  </a:solidFill>
                  <a:round/>
                  <a:headEnd/>
                  <a:tailEnd/>
                </a:ln>
              </p:spPr>
              <p:txBody>
                <a:bodyPr wrap="none" anchor="ctr"/>
                <a:lstStyle/>
                <a:p>
                  <a:endParaRPr lang="en-US"/>
                </a:p>
              </p:txBody>
            </p:sp>
            <p:sp>
              <p:nvSpPr>
                <p:cNvPr id="51293" name="Oval 131"/>
                <p:cNvSpPr>
                  <a:spLocks noChangeArrowheads="1"/>
                </p:cNvSpPr>
                <p:nvPr/>
              </p:nvSpPr>
              <p:spPr bwMode="auto">
                <a:xfrm>
                  <a:off x="1884" y="3349"/>
                  <a:ext cx="203" cy="204"/>
                </a:xfrm>
                <a:prstGeom prst="ellipse">
                  <a:avLst/>
                </a:prstGeom>
                <a:solidFill>
                  <a:schemeClr val="accent2"/>
                </a:solidFill>
                <a:ln w="9525">
                  <a:solidFill>
                    <a:schemeClr val="tx1"/>
                  </a:solidFill>
                  <a:round/>
                  <a:headEnd/>
                  <a:tailEnd/>
                </a:ln>
              </p:spPr>
              <p:txBody>
                <a:bodyPr wrap="none" anchor="ctr"/>
                <a:lstStyle/>
                <a:p>
                  <a:endParaRPr lang="en-US"/>
                </a:p>
              </p:txBody>
            </p:sp>
          </p:grpSp>
          <p:grpSp>
            <p:nvGrpSpPr>
              <p:cNvPr id="51219" name="Group 132"/>
              <p:cNvGrpSpPr>
                <a:grpSpLocks/>
              </p:cNvGrpSpPr>
              <p:nvPr/>
            </p:nvGrpSpPr>
            <p:grpSpPr bwMode="auto">
              <a:xfrm rot="5400000">
                <a:off x="3547" y="773"/>
                <a:ext cx="173" cy="123"/>
                <a:chOff x="204" y="3349"/>
                <a:chExt cx="259" cy="204"/>
              </a:xfrm>
            </p:grpSpPr>
            <p:sp>
              <p:nvSpPr>
                <p:cNvPr id="51290" name="Line 133"/>
                <p:cNvSpPr>
                  <a:spLocks noChangeShapeType="1"/>
                </p:cNvSpPr>
                <p:nvPr/>
              </p:nvSpPr>
              <p:spPr bwMode="auto">
                <a:xfrm flipH="1" flipV="1">
                  <a:off x="253" y="3451"/>
                  <a:ext cx="210" cy="0"/>
                </a:xfrm>
                <a:prstGeom prst="line">
                  <a:avLst/>
                </a:prstGeom>
                <a:noFill/>
                <a:ln w="9525">
                  <a:solidFill>
                    <a:schemeClr val="tx1"/>
                  </a:solidFill>
                  <a:round/>
                  <a:headEnd/>
                  <a:tailEnd/>
                </a:ln>
              </p:spPr>
              <p:txBody>
                <a:bodyPr wrap="none" anchor="ctr"/>
                <a:lstStyle/>
                <a:p>
                  <a:endParaRPr lang="en-US"/>
                </a:p>
              </p:txBody>
            </p:sp>
            <p:sp>
              <p:nvSpPr>
                <p:cNvPr id="51291" name="Oval 134"/>
                <p:cNvSpPr>
                  <a:spLocks noChangeArrowheads="1"/>
                </p:cNvSpPr>
                <p:nvPr/>
              </p:nvSpPr>
              <p:spPr bwMode="auto">
                <a:xfrm>
                  <a:off x="204" y="3349"/>
                  <a:ext cx="203" cy="204"/>
                </a:xfrm>
                <a:prstGeom prst="ellipse">
                  <a:avLst/>
                </a:prstGeom>
                <a:solidFill>
                  <a:srgbClr val="333399"/>
                </a:solidFill>
                <a:ln w="9525">
                  <a:solidFill>
                    <a:schemeClr val="tx1"/>
                  </a:solidFill>
                  <a:round/>
                  <a:headEnd/>
                  <a:tailEnd/>
                </a:ln>
              </p:spPr>
              <p:txBody>
                <a:bodyPr wrap="none" anchor="ctr"/>
                <a:lstStyle/>
                <a:p>
                  <a:endParaRPr lang="en-US"/>
                </a:p>
              </p:txBody>
            </p:sp>
          </p:grpSp>
          <p:grpSp>
            <p:nvGrpSpPr>
              <p:cNvPr id="51220" name="Group 135"/>
              <p:cNvGrpSpPr>
                <a:grpSpLocks/>
              </p:cNvGrpSpPr>
              <p:nvPr/>
            </p:nvGrpSpPr>
            <p:grpSpPr bwMode="auto">
              <a:xfrm>
                <a:off x="3038" y="1835"/>
                <a:ext cx="228" cy="129"/>
                <a:chOff x="2765" y="3760"/>
                <a:chExt cx="378" cy="192"/>
              </a:xfrm>
            </p:grpSpPr>
            <p:sp>
              <p:nvSpPr>
                <p:cNvPr id="51288" name="Line 136"/>
                <p:cNvSpPr>
                  <a:spLocks noChangeShapeType="1"/>
                </p:cNvSpPr>
                <p:nvPr/>
              </p:nvSpPr>
              <p:spPr bwMode="auto">
                <a:xfrm flipH="1" flipV="1">
                  <a:off x="2948" y="3855"/>
                  <a:ext cx="195" cy="0"/>
                </a:xfrm>
                <a:prstGeom prst="line">
                  <a:avLst/>
                </a:prstGeom>
                <a:noFill/>
                <a:ln w="9525">
                  <a:solidFill>
                    <a:schemeClr val="tx1"/>
                  </a:solidFill>
                  <a:round/>
                  <a:headEnd/>
                  <a:tailEnd/>
                </a:ln>
              </p:spPr>
              <p:txBody>
                <a:bodyPr wrap="none" anchor="ctr"/>
                <a:lstStyle/>
                <a:p>
                  <a:endParaRPr lang="en-US"/>
                </a:p>
              </p:txBody>
            </p:sp>
            <p:sp>
              <p:nvSpPr>
                <p:cNvPr id="51289" name="AutoShape 137"/>
                <p:cNvSpPr>
                  <a:spLocks noChangeArrowheads="1"/>
                </p:cNvSpPr>
                <p:nvPr/>
              </p:nvSpPr>
              <p:spPr bwMode="auto">
                <a:xfrm>
                  <a:off x="2765" y="3760"/>
                  <a:ext cx="195" cy="192"/>
                </a:xfrm>
                <a:prstGeom prst="chevron">
                  <a:avLst>
                    <a:gd name="adj" fmla="val 25391"/>
                  </a:avLst>
                </a:prstGeom>
                <a:solidFill>
                  <a:srgbClr val="FF0000"/>
                </a:solidFill>
                <a:ln w="9525">
                  <a:solidFill>
                    <a:schemeClr val="tx1"/>
                  </a:solidFill>
                  <a:miter lim="800000"/>
                  <a:headEnd/>
                  <a:tailEnd/>
                </a:ln>
              </p:spPr>
              <p:txBody>
                <a:bodyPr wrap="none" anchor="ctr"/>
                <a:lstStyle/>
                <a:p>
                  <a:endParaRPr lang="en-US"/>
                </a:p>
              </p:txBody>
            </p:sp>
          </p:grpSp>
          <p:sp>
            <p:nvSpPr>
              <p:cNvPr id="51221" name="AutoShape 138"/>
              <p:cNvSpPr>
                <a:spLocks noChangeArrowheads="1"/>
              </p:cNvSpPr>
              <p:nvPr/>
            </p:nvSpPr>
            <p:spPr bwMode="auto">
              <a:xfrm>
                <a:off x="3298" y="925"/>
                <a:ext cx="527" cy="364"/>
              </a:xfrm>
              <a:prstGeom prst="roundRect">
                <a:avLst>
                  <a:gd name="adj" fmla="val 16667"/>
                </a:avLst>
              </a:prstGeom>
              <a:solidFill>
                <a:srgbClr val="99CCFF"/>
              </a:solidFill>
              <a:ln w="9525">
                <a:solidFill>
                  <a:schemeClr val="tx1"/>
                </a:solidFill>
                <a:round/>
                <a:headEnd/>
                <a:tailEnd/>
              </a:ln>
            </p:spPr>
            <p:txBody>
              <a:bodyPr wrap="none" anchor="ctr" anchorCtr="1"/>
              <a:lstStyle/>
              <a:p>
                <a:pPr algn="ctr"/>
                <a:r>
                  <a:rPr lang="en-US" sz="1200" u="none"/>
                  <a:t>Naming</a:t>
                </a:r>
                <a:endParaRPr lang="en-GB" sz="1200" u="none"/>
              </a:p>
            </p:txBody>
          </p:sp>
          <p:grpSp>
            <p:nvGrpSpPr>
              <p:cNvPr id="51222" name="Group 139"/>
              <p:cNvGrpSpPr>
                <a:grpSpLocks/>
              </p:cNvGrpSpPr>
              <p:nvPr/>
            </p:nvGrpSpPr>
            <p:grpSpPr bwMode="auto">
              <a:xfrm>
                <a:off x="4429" y="1137"/>
                <a:ext cx="296" cy="257"/>
                <a:chOff x="1431" y="3508"/>
                <a:chExt cx="489" cy="384"/>
              </a:xfrm>
            </p:grpSpPr>
            <p:grpSp>
              <p:nvGrpSpPr>
                <p:cNvPr id="51284" name="Group 140"/>
                <p:cNvGrpSpPr>
                  <a:grpSpLocks/>
                </p:cNvGrpSpPr>
                <p:nvPr/>
              </p:nvGrpSpPr>
              <p:grpSpPr bwMode="auto">
                <a:xfrm>
                  <a:off x="1431" y="3679"/>
                  <a:ext cx="151" cy="54"/>
                  <a:chOff x="1431" y="3679"/>
                  <a:chExt cx="151" cy="54"/>
                </a:xfrm>
              </p:grpSpPr>
              <p:sp>
                <p:nvSpPr>
                  <p:cNvPr id="51286" name="Line 141"/>
                  <p:cNvSpPr>
                    <a:spLocks noChangeShapeType="1"/>
                  </p:cNvSpPr>
                  <p:nvPr/>
                </p:nvSpPr>
                <p:spPr bwMode="auto">
                  <a:xfrm flipH="1">
                    <a:off x="1469" y="3706"/>
                    <a:ext cx="113" cy="4"/>
                  </a:xfrm>
                  <a:prstGeom prst="line">
                    <a:avLst/>
                  </a:prstGeom>
                  <a:noFill/>
                  <a:ln w="9525">
                    <a:solidFill>
                      <a:schemeClr val="tx1"/>
                    </a:solidFill>
                    <a:round/>
                    <a:headEnd/>
                    <a:tailEnd/>
                  </a:ln>
                </p:spPr>
                <p:txBody>
                  <a:bodyPr wrap="none" anchor="ctr"/>
                  <a:lstStyle/>
                  <a:p>
                    <a:endParaRPr lang="en-US"/>
                  </a:p>
                </p:txBody>
              </p:sp>
              <p:sp>
                <p:nvSpPr>
                  <p:cNvPr id="51287" name="Rectangle 142"/>
                  <p:cNvSpPr>
                    <a:spLocks noChangeArrowheads="1"/>
                  </p:cNvSpPr>
                  <p:nvPr/>
                </p:nvSpPr>
                <p:spPr bwMode="auto">
                  <a:xfrm>
                    <a:off x="1431" y="3679"/>
                    <a:ext cx="56" cy="54"/>
                  </a:xfrm>
                  <a:prstGeom prst="rect">
                    <a:avLst/>
                  </a:prstGeom>
                  <a:solidFill>
                    <a:srgbClr val="FFFF00"/>
                  </a:solidFill>
                  <a:ln w="9525">
                    <a:solidFill>
                      <a:schemeClr val="tx1"/>
                    </a:solidFill>
                    <a:miter lim="800000"/>
                    <a:headEnd/>
                    <a:tailEnd/>
                  </a:ln>
                </p:spPr>
                <p:txBody>
                  <a:bodyPr wrap="none" anchor="ctr"/>
                  <a:lstStyle/>
                  <a:p>
                    <a:endParaRPr lang="en-US"/>
                  </a:p>
                </p:txBody>
              </p:sp>
            </p:grpSp>
            <p:sp>
              <p:nvSpPr>
                <p:cNvPr id="51285" name="AutoShape 143"/>
                <p:cNvSpPr>
                  <a:spLocks noChangeArrowheads="1"/>
                </p:cNvSpPr>
                <p:nvPr/>
              </p:nvSpPr>
              <p:spPr bwMode="auto">
                <a:xfrm rot="-5400000">
                  <a:off x="1560" y="3532"/>
                  <a:ext cx="384" cy="33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4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FF00"/>
                </a:solidFill>
                <a:ln w="9525">
                  <a:solidFill>
                    <a:schemeClr val="tx1"/>
                  </a:solidFill>
                  <a:miter lim="800000"/>
                  <a:headEnd/>
                  <a:tailEnd/>
                </a:ln>
              </p:spPr>
              <p:txBody>
                <a:bodyPr wrap="none" anchor="ctr"/>
                <a:lstStyle/>
                <a:p>
                  <a:endParaRPr lang="en-US"/>
                </a:p>
              </p:txBody>
            </p:sp>
          </p:grpSp>
          <p:sp>
            <p:nvSpPr>
              <p:cNvPr id="51223" name="AutoShape 144"/>
              <p:cNvSpPr>
                <a:spLocks noChangeArrowheads="1"/>
              </p:cNvSpPr>
              <p:nvPr/>
            </p:nvSpPr>
            <p:spPr bwMode="auto">
              <a:xfrm>
                <a:off x="4813" y="1694"/>
                <a:ext cx="552" cy="341"/>
              </a:xfrm>
              <a:prstGeom prst="roundRect">
                <a:avLst>
                  <a:gd name="adj" fmla="val 16667"/>
                </a:avLst>
              </a:prstGeom>
              <a:solidFill>
                <a:srgbClr val="99CCFF"/>
              </a:solidFill>
              <a:ln w="9525">
                <a:solidFill>
                  <a:schemeClr val="tx1"/>
                </a:solidFill>
                <a:round/>
                <a:headEnd/>
                <a:tailEnd/>
              </a:ln>
            </p:spPr>
            <p:txBody>
              <a:bodyPr wrap="none" anchor="ctr" anchorCtr="1"/>
              <a:lstStyle/>
              <a:p>
                <a:pPr algn="ctr"/>
                <a:r>
                  <a:rPr lang="en-US" sz="1200" u="none"/>
                  <a:t>Locking</a:t>
                </a:r>
                <a:endParaRPr lang="en-GB" sz="1200" u="none"/>
              </a:p>
            </p:txBody>
          </p:sp>
          <p:sp>
            <p:nvSpPr>
              <p:cNvPr id="51224" name="AutoShape 145"/>
              <p:cNvSpPr>
                <a:spLocks noChangeArrowheads="1"/>
              </p:cNvSpPr>
              <p:nvPr/>
            </p:nvSpPr>
            <p:spPr bwMode="auto">
              <a:xfrm>
                <a:off x="3279" y="1653"/>
                <a:ext cx="546" cy="364"/>
              </a:xfrm>
              <a:prstGeom prst="roundRect">
                <a:avLst>
                  <a:gd name="adj" fmla="val 16667"/>
                </a:avLst>
              </a:prstGeom>
              <a:solidFill>
                <a:srgbClr val="99CCFF"/>
              </a:solidFill>
              <a:ln w="9525">
                <a:solidFill>
                  <a:schemeClr val="tx1"/>
                </a:solidFill>
                <a:round/>
                <a:headEnd/>
                <a:tailEnd/>
              </a:ln>
            </p:spPr>
            <p:txBody>
              <a:bodyPr wrap="none" anchor="ctr" anchorCtr="1"/>
              <a:lstStyle/>
              <a:p>
                <a:pPr algn="ctr"/>
                <a:r>
                  <a:rPr lang="en-US" sz="1200" u="none"/>
                  <a:t>Logging</a:t>
                </a:r>
                <a:endParaRPr lang="en-GB" sz="1200" u="none"/>
              </a:p>
            </p:txBody>
          </p:sp>
          <p:grpSp>
            <p:nvGrpSpPr>
              <p:cNvPr id="51225" name="Group 146"/>
              <p:cNvGrpSpPr>
                <a:grpSpLocks/>
              </p:cNvGrpSpPr>
              <p:nvPr/>
            </p:nvGrpSpPr>
            <p:grpSpPr bwMode="auto">
              <a:xfrm>
                <a:off x="3963" y="1046"/>
                <a:ext cx="229" cy="129"/>
                <a:chOff x="2765" y="3760"/>
                <a:chExt cx="378" cy="192"/>
              </a:xfrm>
            </p:grpSpPr>
            <p:sp>
              <p:nvSpPr>
                <p:cNvPr id="51282" name="Line 147"/>
                <p:cNvSpPr>
                  <a:spLocks noChangeShapeType="1"/>
                </p:cNvSpPr>
                <p:nvPr/>
              </p:nvSpPr>
              <p:spPr bwMode="auto">
                <a:xfrm flipH="1" flipV="1">
                  <a:off x="2948" y="3855"/>
                  <a:ext cx="195" cy="0"/>
                </a:xfrm>
                <a:prstGeom prst="line">
                  <a:avLst/>
                </a:prstGeom>
                <a:noFill/>
                <a:ln w="9525">
                  <a:solidFill>
                    <a:schemeClr val="tx1"/>
                  </a:solidFill>
                  <a:round/>
                  <a:headEnd/>
                  <a:tailEnd/>
                </a:ln>
              </p:spPr>
              <p:txBody>
                <a:bodyPr wrap="none" anchor="ctr"/>
                <a:lstStyle/>
                <a:p>
                  <a:endParaRPr lang="en-US"/>
                </a:p>
              </p:txBody>
            </p:sp>
            <p:sp>
              <p:nvSpPr>
                <p:cNvPr id="51283" name="AutoShape 148"/>
                <p:cNvSpPr>
                  <a:spLocks noChangeArrowheads="1"/>
                </p:cNvSpPr>
                <p:nvPr/>
              </p:nvSpPr>
              <p:spPr bwMode="auto">
                <a:xfrm>
                  <a:off x="2765" y="3760"/>
                  <a:ext cx="195" cy="192"/>
                </a:xfrm>
                <a:prstGeom prst="chevron">
                  <a:avLst>
                    <a:gd name="adj" fmla="val 25391"/>
                  </a:avLst>
                </a:prstGeom>
                <a:solidFill>
                  <a:srgbClr val="FF0000"/>
                </a:solidFill>
                <a:ln w="9525">
                  <a:solidFill>
                    <a:schemeClr val="tx1"/>
                  </a:solidFill>
                  <a:miter lim="800000"/>
                  <a:headEnd/>
                  <a:tailEnd/>
                </a:ln>
              </p:spPr>
              <p:txBody>
                <a:bodyPr wrap="none" anchor="ctr"/>
                <a:lstStyle/>
                <a:p>
                  <a:endParaRPr lang="en-US"/>
                </a:p>
              </p:txBody>
            </p:sp>
          </p:grpSp>
          <p:grpSp>
            <p:nvGrpSpPr>
              <p:cNvPr id="51226" name="Group 149"/>
              <p:cNvGrpSpPr>
                <a:grpSpLocks/>
              </p:cNvGrpSpPr>
              <p:nvPr/>
            </p:nvGrpSpPr>
            <p:grpSpPr bwMode="auto">
              <a:xfrm>
                <a:off x="3744" y="1046"/>
                <a:ext cx="245" cy="129"/>
                <a:chOff x="2039" y="3708"/>
                <a:chExt cx="405" cy="192"/>
              </a:xfrm>
            </p:grpSpPr>
            <p:sp>
              <p:nvSpPr>
                <p:cNvPr id="51279" name="Line 150"/>
                <p:cNvSpPr>
                  <a:spLocks noChangeShapeType="1"/>
                </p:cNvSpPr>
                <p:nvPr/>
              </p:nvSpPr>
              <p:spPr bwMode="auto">
                <a:xfrm flipH="1" flipV="1">
                  <a:off x="2121" y="3804"/>
                  <a:ext cx="165" cy="0"/>
                </a:xfrm>
                <a:prstGeom prst="line">
                  <a:avLst/>
                </a:prstGeom>
                <a:noFill/>
                <a:ln w="9525">
                  <a:solidFill>
                    <a:schemeClr val="tx1"/>
                  </a:solidFill>
                  <a:round/>
                  <a:headEnd/>
                  <a:tailEnd/>
                </a:ln>
              </p:spPr>
              <p:txBody>
                <a:bodyPr wrap="none" anchor="ctr"/>
                <a:lstStyle/>
                <a:p>
                  <a:endParaRPr lang="en-US"/>
                </a:p>
              </p:txBody>
            </p:sp>
            <p:sp>
              <p:nvSpPr>
                <p:cNvPr id="51280" name="Rectangle 151"/>
                <p:cNvSpPr>
                  <a:spLocks noChangeArrowheads="1"/>
                </p:cNvSpPr>
                <p:nvPr/>
              </p:nvSpPr>
              <p:spPr bwMode="auto">
                <a:xfrm>
                  <a:off x="2039" y="3758"/>
                  <a:ext cx="81" cy="92"/>
                </a:xfrm>
                <a:prstGeom prst="rect">
                  <a:avLst/>
                </a:prstGeom>
                <a:solidFill>
                  <a:schemeClr val="accent1"/>
                </a:solidFill>
                <a:ln w="9525">
                  <a:solidFill>
                    <a:schemeClr val="tx1"/>
                  </a:solidFill>
                  <a:miter lim="800000"/>
                  <a:headEnd/>
                  <a:tailEnd/>
                </a:ln>
              </p:spPr>
              <p:txBody>
                <a:bodyPr wrap="none" anchor="ctr"/>
                <a:lstStyle/>
                <a:p>
                  <a:endParaRPr lang="en-US"/>
                </a:p>
              </p:txBody>
            </p:sp>
            <p:sp>
              <p:nvSpPr>
                <p:cNvPr id="51281" name="AutoShape 152"/>
                <p:cNvSpPr>
                  <a:spLocks noChangeArrowheads="1"/>
                </p:cNvSpPr>
                <p:nvPr/>
              </p:nvSpPr>
              <p:spPr bwMode="auto">
                <a:xfrm>
                  <a:off x="2260" y="3708"/>
                  <a:ext cx="184" cy="192"/>
                </a:xfrm>
                <a:prstGeom prst="homePlate">
                  <a:avLst>
                    <a:gd name="adj" fmla="val 25000"/>
                  </a:avLst>
                </a:prstGeom>
                <a:solidFill>
                  <a:schemeClr val="accent1"/>
                </a:solidFill>
                <a:ln w="9525">
                  <a:solidFill>
                    <a:schemeClr val="tx1"/>
                  </a:solidFill>
                  <a:miter lim="800000"/>
                  <a:headEnd/>
                  <a:tailEnd/>
                </a:ln>
              </p:spPr>
              <p:txBody>
                <a:bodyPr wrap="none" anchor="ctr"/>
                <a:lstStyle/>
                <a:p>
                  <a:endParaRPr lang="en-US"/>
                </a:p>
              </p:txBody>
            </p:sp>
          </p:grpSp>
          <p:sp>
            <p:nvSpPr>
              <p:cNvPr id="51227" name="AutoShape 153"/>
              <p:cNvSpPr>
                <a:spLocks noChangeArrowheads="1"/>
              </p:cNvSpPr>
              <p:nvPr/>
            </p:nvSpPr>
            <p:spPr bwMode="auto">
              <a:xfrm>
                <a:off x="4704" y="955"/>
                <a:ext cx="509" cy="304"/>
              </a:xfrm>
              <a:prstGeom prst="roundRect">
                <a:avLst>
                  <a:gd name="adj" fmla="val 16667"/>
                </a:avLst>
              </a:prstGeom>
              <a:solidFill>
                <a:srgbClr val="99CCFF"/>
              </a:solidFill>
              <a:ln w="9525">
                <a:solidFill>
                  <a:schemeClr val="tx1"/>
                </a:solidFill>
                <a:round/>
                <a:headEnd/>
                <a:tailEnd/>
              </a:ln>
            </p:spPr>
            <p:txBody>
              <a:bodyPr wrap="none" anchor="ctr" anchorCtr="1"/>
              <a:lstStyle/>
              <a:p>
                <a:pPr algn="ctr"/>
                <a:endParaRPr lang="en-GB" sz="2400" b="1" u="none">
                  <a:latin typeface="Times New Roman" pitchFamily="18" charset="0"/>
                </a:endParaRPr>
              </a:p>
            </p:txBody>
          </p:sp>
          <p:sp>
            <p:nvSpPr>
              <p:cNvPr id="51228" name="AutoShape 154"/>
              <p:cNvSpPr>
                <a:spLocks noChangeArrowheads="1"/>
              </p:cNvSpPr>
              <p:nvPr/>
            </p:nvSpPr>
            <p:spPr bwMode="auto">
              <a:xfrm>
                <a:off x="4128" y="955"/>
                <a:ext cx="192" cy="880"/>
              </a:xfrm>
              <a:prstGeom prst="roundRect">
                <a:avLst>
                  <a:gd name="adj" fmla="val 16667"/>
                </a:avLst>
              </a:prstGeom>
              <a:solidFill>
                <a:schemeClr val="folHlink"/>
              </a:solidFill>
              <a:ln w="9525">
                <a:solidFill>
                  <a:schemeClr val="tx1"/>
                </a:solidFill>
                <a:round/>
                <a:headEnd/>
                <a:tailEnd/>
              </a:ln>
            </p:spPr>
            <p:txBody>
              <a:bodyPr wrap="none" anchor="ctr" anchorCtr="1"/>
              <a:lstStyle/>
              <a:p>
                <a:pPr algn="ctr"/>
                <a:endParaRPr lang="en-GB" sz="2400" b="1" u="none">
                  <a:latin typeface="Times New Roman" pitchFamily="18" charset="0"/>
                </a:endParaRPr>
              </a:p>
            </p:txBody>
          </p:sp>
          <p:sp>
            <p:nvSpPr>
              <p:cNvPr id="51229" name="AutoShape 155"/>
              <p:cNvSpPr>
                <a:spLocks noChangeArrowheads="1"/>
              </p:cNvSpPr>
              <p:nvPr/>
            </p:nvSpPr>
            <p:spPr bwMode="auto">
              <a:xfrm>
                <a:off x="4210" y="1046"/>
                <a:ext cx="192" cy="880"/>
              </a:xfrm>
              <a:prstGeom prst="roundRect">
                <a:avLst>
                  <a:gd name="adj" fmla="val 16667"/>
                </a:avLst>
              </a:prstGeom>
              <a:solidFill>
                <a:schemeClr val="folHlink"/>
              </a:solidFill>
              <a:ln w="9525">
                <a:solidFill>
                  <a:schemeClr val="tx1"/>
                </a:solidFill>
                <a:round/>
                <a:headEnd/>
                <a:tailEnd/>
              </a:ln>
            </p:spPr>
            <p:txBody>
              <a:bodyPr wrap="none" anchor="ctr" anchorCtr="1"/>
              <a:lstStyle/>
              <a:p>
                <a:pPr algn="ctr"/>
                <a:endParaRPr lang="en-GB" sz="2400" b="1" u="none">
                  <a:latin typeface="Times New Roman" pitchFamily="18" charset="0"/>
                </a:endParaRPr>
              </a:p>
            </p:txBody>
          </p:sp>
          <p:sp>
            <p:nvSpPr>
              <p:cNvPr id="51230" name="AutoShape 156"/>
              <p:cNvSpPr>
                <a:spLocks noChangeArrowheads="1"/>
              </p:cNvSpPr>
              <p:nvPr/>
            </p:nvSpPr>
            <p:spPr bwMode="auto">
              <a:xfrm>
                <a:off x="4292" y="1137"/>
                <a:ext cx="192" cy="880"/>
              </a:xfrm>
              <a:prstGeom prst="roundRect">
                <a:avLst>
                  <a:gd name="adj" fmla="val 16667"/>
                </a:avLst>
              </a:prstGeom>
              <a:solidFill>
                <a:schemeClr val="folHlink"/>
              </a:solidFill>
              <a:ln w="9525">
                <a:solidFill>
                  <a:schemeClr val="tx1"/>
                </a:solidFill>
                <a:round/>
                <a:headEnd/>
                <a:tailEnd/>
              </a:ln>
            </p:spPr>
            <p:txBody>
              <a:bodyPr wrap="none" anchor="ctr" anchorCtr="1"/>
              <a:lstStyle/>
              <a:p>
                <a:pPr algn="ctr"/>
                <a:endParaRPr lang="en-GB" sz="2400" b="1" u="none">
                  <a:latin typeface="Times New Roman" pitchFamily="18" charset="0"/>
                </a:endParaRPr>
              </a:p>
            </p:txBody>
          </p:sp>
          <p:grpSp>
            <p:nvGrpSpPr>
              <p:cNvPr id="51231" name="Group 157"/>
              <p:cNvGrpSpPr>
                <a:grpSpLocks/>
              </p:cNvGrpSpPr>
              <p:nvPr/>
            </p:nvGrpSpPr>
            <p:grpSpPr bwMode="auto">
              <a:xfrm rot="5400000">
                <a:off x="4130" y="803"/>
                <a:ext cx="173" cy="123"/>
                <a:chOff x="204" y="3349"/>
                <a:chExt cx="259" cy="204"/>
              </a:xfrm>
            </p:grpSpPr>
            <p:sp>
              <p:nvSpPr>
                <p:cNvPr id="51277" name="Line 158"/>
                <p:cNvSpPr>
                  <a:spLocks noChangeShapeType="1"/>
                </p:cNvSpPr>
                <p:nvPr/>
              </p:nvSpPr>
              <p:spPr bwMode="auto">
                <a:xfrm flipH="1" flipV="1">
                  <a:off x="253" y="3451"/>
                  <a:ext cx="210" cy="0"/>
                </a:xfrm>
                <a:prstGeom prst="line">
                  <a:avLst/>
                </a:prstGeom>
                <a:noFill/>
                <a:ln w="9525">
                  <a:solidFill>
                    <a:schemeClr val="tx1"/>
                  </a:solidFill>
                  <a:round/>
                  <a:headEnd/>
                  <a:tailEnd/>
                </a:ln>
              </p:spPr>
              <p:txBody>
                <a:bodyPr wrap="none" anchor="ctr"/>
                <a:lstStyle/>
                <a:p>
                  <a:endParaRPr lang="en-US"/>
                </a:p>
              </p:txBody>
            </p:sp>
            <p:sp>
              <p:nvSpPr>
                <p:cNvPr id="51278" name="Oval 159"/>
                <p:cNvSpPr>
                  <a:spLocks noChangeArrowheads="1"/>
                </p:cNvSpPr>
                <p:nvPr/>
              </p:nvSpPr>
              <p:spPr bwMode="auto">
                <a:xfrm>
                  <a:off x="204" y="3349"/>
                  <a:ext cx="203" cy="204"/>
                </a:xfrm>
                <a:prstGeom prst="ellipse">
                  <a:avLst/>
                </a:prstGeom>
                <a:solidFill>
                  <a:srgbClr val="333399"/>
                </a:solidFill>
                <a:ln w="9525">
                  <a:solidFill>
                    <a:schemeClr val="tx1"/>
                  </a:solidFill>
                  <a:round/>
                  <a:headEnd/>
                  <a:tailEnd/>
                </a:ln>
              </p:spPr>
              <p:txBody>
                <a:bodyPr wrap="none" anchor="ctr"/>
                <a:lstStyle/>
                <a:p>
                  <a:endParaRPr lang="en-US"/>
                </a:p>
              </p:txBody>
            </p:sp>
          </p:grpSp>
          <p:grpSp>
            <p:nvGrpSpPr>
              <p:cNvPr id="51232" name="Group 160"/>
              <p:cNvGrpSpPr>
                <a:grpSpLocks/>
              </p:cNvGrpSpPr>
              <p:nvPr/>
            </p:nvGrpSpPr>
            <p:grpSpPr bwMode="auto">
              <a:xfrm rot="5400000">
                <a:off x="4212" y="894"/>
                <a:ext cx="173" cy="123"/>
                <a:chOff x="204" y="3349"/>
                <a:chExt cx="259" cy="204"/>
              </a:xfrm>
            </p:grpSpPr>
            <p:sp>
              <p:nvSpPr>
                <p:cNvPr id="51275" name="Line 161"/>
                <p:cNvSpPr>
                  <a:spLocks noChangeShapeType="1"/>
                </p:cNvSpPr>
                <p:nvPr/>
              </p:nvSpPr>
              <p:spPr bwMode="auto">
                <a:xfrm flipH="1" flipV="1">
                  <a:off x="253" y="3451"/>
                  <a:ext cx="210" cy="0"/>
                </a:xfrm>
                <a:prstGeom prst="line">
                  <a:avLst/>
                </a:prstGeom>
                <a:noFill/>
                <a:ln w="9525">
                  <a:solidFill>
                    <a:schemeClr val="tx1"/>
                  </a:solidFill>
                  <a:round/>
                  <a:headEnd/>
                  <a:tailEnd/>
                </a:ln>
              </p:spPr>
              <p:txBody>
                <a:bodyPr wrap="none" anchor="ctr"/>
                <a:lstStyle/>
                <a:p>
                  <a:endParaRPr lang="en-US"/>
                </a:p>
              </p:txBody>
            </p:sp>
            <p:sp>
              <p:nvSpPr>
                <p:cNvPr id="51276" name="Oval 162"/>
                <p:cNvSpPr>
                  <a:spLocks noChangeArrowheads="1"/>
                </p:cNvSpPr>
                <p:nvPr/>
              </p:nvSpPr>
              <p:spPr bwMode="auto">
                <a:xfrm>
                  <a:off x="204" y="3349"/>
                  <a:ext cx="203" cy="204"/>
                </a:xfrm>
                <a:prstGeom prst="ellipse">
                  <a:avLst/>
                </a:prstGeom>
                <a:solidFill>
                  <a:srgbClr val="333399"/>
                </a:solidFill>
                <a:ln w="9525">
                  <a:solidFill>
                    <a:schemeClr val="tx1"/>
                  </a:solidFill>
                  <a:round/>
                  <a:headEnd/>
                  <a:tailEnd/>
                </a:ln>
              </p:spPr>
              <p:txBody>
                <a:bodyPr wrap="none" anchor="ctr"/>
                <a:lstStyle/>
                <a:p>
                  <a:endParaRPr lang="en-US"/>
                </a:p>
              </p:txBody>
            </p:sp>
          </p:grpSp>
          <p:grpSp>
            <p:nvGrpSpPr>
              <p:cNvPr id="51233" name="Group 163"/>
              <p:cNvGrpSpPr>
                <a:grpSpLocks/>
              </p:cNvGrpSpPr>
              <p:nvPr/>
            </p:nvGrpSpPr>
            <p:grpSpPr bwMode="auto">
              <a:xfrm rot="5400000">
                <a:off x="4294" y="985"/>
                <a:ext cx="173" cy="124"/>
                <a:chOff x="204" y="3349"/>
                <a:chExt cx="259" cy="204"/>
              </a:xfrm>
            </p:grpSpPr>
            <p:sp>
              <p:nvSpPr>
                <p:cNvPr id="51273" name="Line 164"/>
                <p:cNvSpPr>
                  <a:spLocks noChangeShapeType="1"/>
                </p:cNvSpPr>
                <p:nvPr/>
              </p:nvSpPr>
              <p:spPr bwMode="auto">
                <a:xfrm flipH="1" flipV="1">
                  <a:off x="253" y="3451"/>
                  <a:ext cx="210" cy="0"/>
                </a:xfrm>
                <a:prstGeom prst="line">
                  <a:avLst/>
                </a:prstGeom>
                <a:noFill/>
                <a:ln w="9525">
                  <a:solidFill>
                    <a:schemeClr val="tx1"/>
                  </a:solidFill>
                  <a:round/>
                  <a:headEnd/>
                  <a:tailEnd/>
                </a:ln>
              </p:spPr>
              <p:txBody>
                <a:bodyPr wrap="none" anchor="ctr"/>
                <a:lstStyle/>
                <a:p>
                  <a:endParaRPr lang="en-US"/>
                </a:p>
              </p:txBody>
            </p:sp>
            <p:sp>
              <p:nvSpPr>
                <p:cNvPr id="51274" name="Oval 165"/>
                <p:cNvSpPr>
                  <a:spLocks noChangeArrowheads="1"/>
                </p:cNvSpPr>
                <p:nvPr/>
              </p:nvSpPr>
              <p:spPr bwMode="auto">
                <a:xfrm>
                  <a:off x="204" y="3349"/>
                  <a:ext cx="203" cy="204"/>
                </a:xfrm>
                <a:prstGeom prst="ellipse">
                  <a:avLst/>
                </a:prstGeom>
                <a:solidFill>
                  <a:srgbClr val="333399"/>
                </a:solidFill>
                <a:ln w="9525">
                  <a:solidFill>
                    <a:schemeClr val="tx1"/>
                  </a:solidFill>
                  <a:round/>
                  <a:headEnd/>
                  <a:tailEnd/>
                </a:ln>
              </p:spPr>
              <p:txBody>
                <a:bodyPr wrap="none" anchor="ctr"/>
                <a:lstStyle/>
                <a:p>
                  <a:endParaRPr lang="en-US"/>
                </a:p>
              </p:txBody>
            </p:sp>
          </p:grpSp>
          <p:sp>
            <p:nvSpPr>
              <p:cNvPr id="51234" name="AutoShape 166"/>
              <p:cNvSpPr>
                <a:spLocks noChangeArrowheads="1"/>
              </p:cNvSpPr>
              <p:nvPr/>
            </p:nvSpPr>
            <p:spPr bwMode="auto">
              <a:xfrm>
                <a:off x="4786" y="1046"/>
                <a:ext cx="557" cy="304"/>
              </a:xfrm>
              <a:prstGeom prst="roundRect">
                <a:avLst>
                  <a:gd name="adj" fmla="val 16667"/>
                </a:avLst>
              </a:prstGeom>
              <a:solidFill>
                <a:srgbClr val="99CCFF"/>
              </a:solidFill>
              <a:ln w="9525">
                <a:solidFill>
                  <a:schemeClr val="tx1"/>
                </a:solidFill>
                <a:round/>
                <a:headEnd/>
                <a:tailEnd/>
              </a:ln>
            </p:spPr>
            <p:txBody>
              <a:bodyPr wrap="none" anchor="ctr" anchorCtr="1"/>
              <a:lstStyle/>
              <a:p>
                <a:pPr algn="ctr"/>
                <a:endParaRPr lang="en-GB" sz="2400" b="1" u="none">
                  <a:latin typeface="Times New Roman" pitchFamily="18" charset="0"/>
                </a:endParaRPr>
              </a:p>
            </p:txBody>
          </p:sp>
          <p:sp>
            <p:nvSpPr>
              <p:cNvPr id="51235" name="AutoShape 167"/>
              <p:cNvSpPr>
                <a:spLocks noChangeArrowheads="1"/>
              </p:cNvSpPr>
              <p:nvPr/>
            </p:nvSpPr>
            <p:spPr bwMode="auto">
              <a:xfrm>
                <a:off x="4868" y="1137"/>
                <a:ext cx="623" cy="304"/>
              </a:xfrm>
              <a:prstGeom prst="roundRect">
                <a:avLst>
                  <a:gd name="adj" fmla="val 16667"/>
                </a:avLst>
              </a:prstGeom>
              <a:solidFill>
                <a:srgbClr val="99CCFF"/>
              </a:solidFill>
              <a:ln w="9525">
                <a:solidFill>
                  <a:schemeClr val="tx1"/>
                </a:solidFill>
                <a:round/>
                <a:headEnd/>
                <a:tailEnd/>
              </a:ln>
            </p:spPr>
            <p:txBody>
              <a:bodyPr wrap="none" anchor="ctr" anchorCtr="1"/>
              <a:lstStyle/>
              <a:p>
                <a:pPr algn="ctr"/>
                <a:r>
                  <a:rPr lang="en-US" sz="1200" u="none"/>
                  <a:t>Events</a:t>
                </a:r>
                <a:endParaRPr lang="en-GB" sz="1200" u="none"/>
              </a:p>
            </p:txBody>
          </p:sp>
          <p:grpSp>
            <p:nvGrpSpPr>
              <p:cNvPr id="51236" name="Group 168"/>
              <p:cNvGrpSpPr>
                <a:grpSpLocks/>
              </p:cNvGrpSpPr>
              <p:nvPr/>
            </p:nvGrpSpPr>
            <p:grpSpPr bwMode="auto">
              <a:xfrm rot="5400000">
                <a:off x="4706" y="807"/>
                <a:ext cx="173" cy="123"/>
                <a:chOff x="204" y="3349"/>
                <a:chExt cx="259" cy="204"/>
              </a:xfrm>
            </p:grpSpPr>
            <p:sp>
              <p:nvSpPr>
                <p:cNvPr id="51271" name="Line 169"/>
                <p:cNvSpPr>
                  <a:spLocks noChangeShapeType="1"/>
                </p:cNvSpPr>
                <p:nvPr/>
              </p:nvSpPr>
              <p:spPr bwMode="auto">
                <a:xfrm flipH="1" flipV="1">
                  <a:off x="253" y="3451"/>
                  <a:ext cx="210" cy="0"/>
                </a:xfrm>
                <a:prstGeom prst="line">
                  <a:avLst/>
                </a:prstGeom>
                <a:noFill/>
                <a:ln w="9525">
                  <a:solidFill>
                    <a:schemeClr val="tx1"/>
                  </a:solidFill>
                  <a:round/>
                  <a:headEnd/>
                  <a:tailEnd/>
                </a:ln>
              </p:spPr>
              <p:txBody>
                <a:bodyPr wrap="none" anchor="ctr"/>
                <a:lstStyle/>
                <a:p>
                  <a:endParaRPr lang="en-US"/>
                </a:p>
              </p:txBody>
            </p:sp>
            <p:sp>
              <p:nvSpPr>
                <p:cNvPr id="51272" name="Oval 170"/>
                <p:cNvSpPr>
                  <a:spLocks noChangeArrowheads="1"/>
                </p:cNvSpPr>
                <p:nvPr/>
              </p:nvSpPr>
              <p:spPr bwMode="auto">
                <a:xfrm>
                  <a:off x="204" y="3349"/>
                  <a:ext cx="203" cy="204"/>
                </a:xfrm>
                <a:prstGeom prst="ellipse">
                  <a:avLst/>
                </a:prstGeom>
                <a:solidFill>
                  <a:srgbClr val="333399"/>
                </a:solidFill>
                <a:ln w="9525">
                  <a:solidFill>
                    <a:schemeClr val="tx1"/>
                  </a:solidFill>
                  <a:round/>
                  <a:headEnd/>
                  <a:tailEnd/>
                </a:ln>
              </p:spPr>
              <p:txBody>
                <a:bodyPr wrap="none" anchor="ctr"/>
                <a:lstStyle/>
                <a:p>
                  <a:endParaRPr lang="en-US"/>
                </a:p>
              </p:txBody>
            </p:sp>
          </p:grpSp>
          <p:grpSp>
            <p:nvGrpSpPr>
              <p:cNvPr id="51237" name="Group 171"/>
              <p:cNvGrpSpPr>
                <a:grpSpLocks/>
              </p:cNvGrpSpPr>
              <p:nvPr/>
            </p:nvGrpSpPr>
            <p:grpSpPr bwMode="auto">
              <a:xfrm rot="5400000">
                <a:off x="4788" y="898"/>
                <a:ext cx="173" cy="124"/>
                <a:chOff x="204" y="3349"/>
                <a:chExt cx="259" cy="204"/>
              </a:xfrm>
            </p:grpSpPr>
            <p:sp>
              <p:nvSpPr>
                <p:cNvPr id="51269" name="Line 172"/>
                <p:cNvSpPr>
                  <a:spLocks noChangeShapeType="1"/>
                </p:cNvSpPr>
                <p:nvPr/>
              </p:nvSpPr>
              <p:spPr bwMode="auto">
                <a:xfrm flipH="1" flipV="1">
                  <a:off x="253" y="3451"/>
                  <a:ext cx="210" cy="0"/>
                </a:xfrm>
                <a:prstGeom prst="line">
                  <a:avLst/>
                </a:prstGeom>
                <a:noFill/>
                <a:ln w="9525">
                  <a:solidFill>
                    <a:schemeClr val="tx1"/>
                  </a:solidFill>
                  <a:round/>
                  <a:headEnd/>
                  <a:tailEnd/>
                </a:ln>
              </p:spPr>
              <p:txBody>
                <a:bodyPr wrap="none" anchor="ctr"/>
                <a:lstStyle/>
                <a:p>
                  <a:endParaRPr lang="en-US"/>
                </a:p>
              </p:txBody>
            </p:sp>
            <p:sp>
              <p:nvSpPr>
                <p:cNvPr id="51270" name="Oval 173"/>
                <p:cNvSpPr>
                  <a:spLocks noChangeArrowheads="1"/>
                </p:cNvSpPr>
                <p:nvPr/>
              </p:nvSpPr>
              <p:spPr bwMode="auto">
                <a:xfrm>
                  <a:off x="204" y="3349"/>
                  <a:ext cx="203" cy="204"/>
                </a:xfrm>
                <a:prstGeom prst="ellipse">
                  <a:avLst/>
                </a:prstGeom>
                <a:solidFill>
                  <a:srgbClr val="333399"/>
                </a:solidFill>
                <a:ln w="9525">
                  <a:solidFill>
                    <a:schemeClr val="tx1"/>
                  </a:solidFill>
                  <a:round/>
                  <a:headEnd/>
                  <a:tailEnd/>
                </a:ln>
              </p:spPr>
              <p:txBody>
                <a:bodyPr wrap="none" anchor="ctr"/>
                <a:lstStyle/>
                <a:p>
                  <a:endParaRPr lang="en-US"/>
                </a:p>
              </p:txBody>
            </p:sp>
          </p:grpSp>
          <p:grpSp>
            <p:nvGrpSpPr>
              <p:cNvPr id="51238" name="Group 174"/>
              <p:cNvGrpSpPr>
                <a:grpSpLocks/>
              </p:cNvGrpSpPr>
              <p:nvPr/>
            </p:nvGrpSpPr>
            <p:grpSpPr bwMode="auto">
              <a:xfrm rot="5400000">
                <a:off x="4870" y="989"/>
                <a:ext cx="173" cy="124"/>
                <a:chOff x="204" y="3349"/>
                <a:chExt cx="259" cy="204"/>
              </a:xfrm>
            </p:grpSpPr>
            <p:sp>
              <p:nvSpPr>
                <p:cNvPr id="51267" name="Line 175"/>
                <p:cNvSpPr>
                  <a:spLocks noChangeShapeType="1"/>
                </p:cNvSpPr>
                <p:nvPr/>
              </p:nvSpPr>
              <p:spPr bwMode="auto">
                <a:xfrm flipH="1" flipV="1">
                  <a:off x="253" y="3451"/>
                  <a:ext cx="210" cy="0"/>
                </a:xfrm>
                <a:prstGeom prst="line">
                  <a:avLst/>
                </a:prstGeom>
                <a:noFill/>
                <a:ln w="9525">
                  <a:solidFill>
                    <a:schemeClr val="tx1"/>
                  </a:solidFill>
                  <a:round/>
                  <a:headEnd/>
                  <a:tailEnd/>
                </a:ln>
              </p:spPr>
              <p:txBody>
                <a:bodyPr wrap="none" anchor="ctr"/>
                <a:lstStyle/>
                <a:p>
                  <a:endParaRPr lang="en-US"/>
                </a:p>
              </p:txBody>
            </p:sp>
            <p:sp>
              <p:nvSpPr>
                <p:cNvPr id="51268" name="Oval 176"/>
                <p:cNvSpPr>
                  <a:spLocks noChangeArrowheads="1"/>
                </p:cNvSpPr>
                <p:nvPr/>
              </p:nvSpPr>
              <p:spPr bwMode="auto">
                <a:xfrm>
                  <a:off x="204" y="3349"/>
                  <a:ext cx="203" cy="204"/>
                </a:xfrm>
                <a:prstGeom prst="ellipse">
                  <a:avLst/>
                </a:prstGeom>
                <a:solidFill>
                  <a:srgbClr val="333399"/>
                </a:solidFill>
                <a:ln w="9525">
                  <a:solidFill>
                    <a:schemeClr val="tx1"/>
                  </a:solidFill>
                  <a:round/>
                  <a:headEnd/>
                  <a:tailEnd/>
                </a:ln>
              </p:spPr>
              <p:txBody>
                <a:bodyPr wrap="none" anchor="ctr"/>
                <a:lstStyle/>
                <a:p>
                  <a:endParaRPr lang="en-US"/>
                </a:p>
              </p:txBody>
            </p:sp>
          </p:grpSp>
          <p:grpSp>
            <p:nvGrpSpPr>
              <p:cNvPr id="51239" name="Group 177"/>
              <p:cNvGrpSpPr>
                <a:grpSpLocks/>
              </p:cNvGrpSpPr>
              <p:nvPr/>
            </p:nvGrpSpPr>
            <p:grpSpPr bwMode="auto">
              <a:xfrm>
                <a:off x="3771" y="1623"/>
                <a:ext cx="296" cy="257"/>
                <a:chOff x="1431" y="3508"/>
                <a:chExt cx="489" cy="384"/>
              </a:xfrm>
            </p:grpSpPr>
            <p:grpSp>
              <p:nvGrpSpPr>
                <p:cNvPr id="51263" name="Group 178"/>
                <p:cNvGrpSpPr>
                  <a:grpSpLocks/>
                </p:cNvGrpSpPr>
                <p:nvPr/>
              </p:nvGrpSpPr>
              <p:grpSpPr bwMode="auto">
                <a:xfrm>
                  <a:off x="1431" y="3679"/>
                  <a:ext cx="151" cy="54"/>
                  <a:chOff x="1431" y="3679"/>
                  <a:chExt cx="151" cy="54"/>
                </a:xfrm>
              </p:grpSpPr>
              <p:sp>
                <p:nvSpPr>
                  <p:cNvPr id="51265" name="Line 179"/>
                  <p:cNvSpPr>
                    <a:spLocks noChangeShapeType="1"/>
                  </p:cNvSpPr>
                  <p:nvPr/>
                </p:nvSpPr>
                <p:spPr bwMode="auto">
                  <a:xfrm flipH="1">
                    <a:off x="1469" y="3706"/>
                    <a:ext cx="113" cy="4"/>
                  </a:xfrm>
                  <a:prstGeom prst="line">
                    <a:avLst/>
                  </a:prstGeom>
                  <a:noFill/>
                  <a:ln w="9525">
                    <a:solidFill>
                      <a:schemeClr val="tx1"/>
                    </a:solidFill>
                    <a:round/>
                    <a:headEnd/>
                    <a:tailEnd/>
                  </a:ln>
                </p:spPr>
                <p:txBody>
                  <a:bodyPr wrap="none" anchor="ctr"/>
                  <a:lstStyle/>
                  <a:p>
                    <a:endParaRPr lang="en-US"/>
                  </a:p>
                </p:txBody>
              </p:sp>
              <p:sp>
                <p:nvSpPr>
                  <p:cNvPr id="51266" name="Rectangle 180"/>
                  <p:cNvSpPr>
                    <a:spLocks noChangeArrowheads="1"/>
                  </p:cNvSpPr>
                  <p:nvPr/>
                </p:nvSpPr>
                <p:spPr bwMode="auto">
                  <a:xfrm>
                    <a:off x="1431" y="3679"/>
                    <a:ext cx="56" cy="54"/>
                  </a:xfrm>
                  <a:prstGeom prst="rect">
                    <a:avLst/>
                  </a:prstGeom>
                  <a:solidFill>
                    <a:srgbClr val="FFFF00"/>
                  </a:solidFill>
                  <a:ln w="9525">
                    <a:solidFill>
                      <a:schemeClr val="tx1"/>
                    </a:solidFill>
                    <a:miter lim="800000"/>
                    <a:headEnd/>
                    <a:tailEnd/>
                  </a:ln>
                </p:spPr>
                <p:txBody>
                  <a:bodyPr wrap="none" anchor="ctr"/>
                  <a:lstStyle/>
                  <a:p>
                    <a:endParaRPr lang="en-US"/>
                  </a:p>
                </p:txBody>
              </p:sp>
            </p:grpSp>
            <p:sp>
              <p:nvSpPr>
                <p:cNvPr id="51264" name="AutoShape 181"/>
                <p:cNvSpPr>
                  <a:spLocks noChangeArrowheads="1"/>
                </p:cNvSpPr>
                <p:nvPr/>
              </p:nvSpPr>
              <p:spPr bwMode="auto">
                <a:xfrm rot="-5400000">
                  <a:off x="1560" y="3532"/>
                  <a:ext cx="384" cy="33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4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FF00"/>
                </a:solidFill>
                <a:ln w="9525">
                  <a:solidFill>
                    <a:schemeClr val="tx1"/>
                  </a:solidFill>
                  <a:miter lim="800000"/>
                  <a:headEnd/>
                  <a:tailEnd/>
                </a:ln>
              </p:spPr>
              <p:txBody>
                <a:bodyPr wrap="none" anchor="ctr"/>
                <a:lstStyle/>
                <a:p>
                  <a:endParaRPr lang="en-US"/>
                </a:p>
              </p:txBody>
            </p:sp>
          </p:grpSp>
          <p:grpSp>
            <p:nvGrpSpPr>
              <p:cNvPr id="51240" name="Group 182"/>
              <p:cNvGrpSpPr>
                <a:grpSpLocks/>
              </p:cNvGrpSpPr>
              <p:nvPr/>
            </p:nvGrpSpPr>
            <p:grpSpPr bwMode="auto">
              <a:xfrm>
                <a:off x="3908" y="1684"/>
                <a:ext cx="229" cy="136"/>
                <a:chOff x="1884" y="3349"/>
                <a:chExt cx="379" cy="204"/>
              </a:xfrm>
            </p:grpSpPr>
            <p:sp>
              <p:nvSpPr>
                <p:cNvPr id="51261" name="Line 183"/>
                <p:cNvSpPr>
                  <a:spLocks noChangeShapeType="1"/>
                </p:cNvSpPr>
                <p:nvPr/>
              </p:nvSpPr>
              <p:spPr bwMode="auto">
                <a:xfrm flipH="1" flipV="1">
                  <a:off x="2053" y="3451"/>
                  <a:ext cx="210" cy="0"/>
                </a:xfrm>
                <a:prstGeom prst="line">
                  <a:avLst/>
                </a:prstGeom>
                <a:noFill/>
                <a:ln w="9525">
                  <a:solidFill>
                    <a:schemeClr val="tx1"/>
                  </a:solidFill>
                  <a:round/>
                  <a:headEnd/>
                  <a:tailEnd/>
                </a:ln>
              </p:spPr>
              <p:txBody>
                <a:bodyPr wrap="none" anchor="ctr"/>
                <a:lstStyle/>
                <a:p>
                  <a:endParaRPr lang="en-US"/>
                </a:p>
              </p:txBody>
            </p:sp>
            <p:sp>
              <p:nvSpPr>
                <p:cNvPr id="51262" name="Oval 184"/>
                <p:cNvSpPr>
                  <a:spLocks noChangeArrowheads="1"/>
                </p:cNvSpPr>
                <p:nvPr/>
              </p:nvSpPr>
              <p:spPr bwMode="auto">
                <a:xfrm>
                  <a:off x="1884" y="3349"/>
                  <a:ext cx="203" cy="204"/>
                </a:xfrm>
                <a:prstGeom prst="ellipse">
                  <a:avLst/>
                </a:prstGeom>
                <a:solidFill>
                  <a:schemeClr val="accent2"/>
                </a:solidFill>
                <a:ln w="9525">
                  <a:solidFill>
                    <a:schemeClr val="tx1"/>
                  </a:solidFill>
                  <a:round/>
                  <a:headEnd/>
                  <a:tailEnd/>
                </a:ln>
              </p:spPr>
              <p:txBody>
                <a:bodyPr wrap="none" anchor="ctr"/>
                <a:lstStyle/>
                <a:p>
                  <a:endParaRPr lang="en-US"/>
                </a:p>
              </p:txBody>
            </p:sp>
          </p:grpSp>
          <p:grpSp>
            <p:nvGrpSpPr>
              <p:cNvPr id="51241" name="Group 185"/>
              <p:cNvGrpSpPr>
                <a:grpSpLocks/>
              </p:cNvGrpSpPr>
              <p:nvPr/>
            </p:nvGrpSpPr>
            <p:grpSpPr bwMode="auto">
              <a:xfrm>
                <a:off x="4429" y="1726"/>
                <a:ext cx="296" cy="257"/>
                <a:chOff x="1431" y="3508"/>
                <a:chExt cx="489" cy="384"/>
              </a:xfrm>
            </p:grpSpPr>
            <p:grpSp>
              <p:nvGrpSpPr>
                <p:cNvPr id="51257" name="Group 186"/>
                <p:cNvGrpSpPr>
                  <a:grpSpLocks/>
                </p:cNvGrpSpPr>
                <p:nvPr/>
              </p:nvGrpSpPr>
              <p:grpSpPr bwMode="auto">
                <a:xfrm>
                  <a:off x="1431" y="3679"/>
                  <a:ext cx="151" cy="54"/>
                  <a:chOff x="1431" y="3679"/>
                  <a:chExt cx="151" cy="54"/>
                </a:xfrm>
              </p:grpSpPr>
              <p:sp>
                <p:nvSpPr>
                  <p:cNvPr id="51259" name="Line 187"/>
                  <p:cNvSpPr>
                    <a:spLocks noChangeShapeType="1"/>
                  </p:cNvSpPr>
                  <p:nvPr/>
                </p:nvSpPr>
                <p:spPr bwMode="auto">
                  <a:xfrm flipH="1">
                    <a:off x="1469" y="3706"/>
                    <a:ext cx="113" cy="4"/>
                  </a:xfrm>
                  <a:prstGeom prst="line">
                    <a:avLst/>
                  </a:prstGeom>
                  <a:noFill/>
                  <a:ln w="9525">
                    <a:solidFill>
                      <a:schemeClr val="tx1"/>
                    </a:solidFill>
                    <a:round/>
                    <a:headEnd/>
                    <a:tailEnd/>
                  </a:ln>
                </p:spPr>
                <p:txBody>
                  <a:bodyPr wrap="none" anchor="ctr"/>
                  <a:lstStyle/>
                  <a:p>
                    <a:endParaRPr lang="en-US"/>
                  </a:p>
                </p:txBody>
              </p:sp>
              <p:sp>
                <p:nvSpPr>
                  <p:cNvPr id="51260" name="Rectangle 188"/>
                  <p:cNvSpPr>
                    <a:spLocks noChangeArrowheads="1"/>
                  </p:cNvSpPr>
                  <p:nvPr/>
                </p:nvSpPr>
                <p:spPr bwMode="auto">
                  <a:xfrm>
                    <a:off x="1431" y="3679"/>
                    <a:ext cx="56" cy="54"/>
                  </a:xfrm>
                  <a:prstGeom prst="rect">
                    <a:avLst/>
                  </a:prstGeom>
                  <a:solidFill>
                    <a:srgbClr val="FFFF00"/>
                  </a:solidFill>
                  <a:ln w="9525">
                    <a:solidFill>
                      <a:schemeClr val="tx1"/>
                    </a:solidFill>
                    <a:miter lim="800000"/>
                    <a:headEnd/>
                    <a:tailEnd/>
                  </a:ln>
                </p:spPr>
                <p:txBody>
                  <a:bodyPr wrap="none" anchor="ctr"/>
                  <a:lstStyle/>
                  <a:p>
                    <a:endParaRPr lang="en-US"/>
                  </a:p>
                </p:txBody>
              </p:sp>
            </p:grpSp>
            <p:sp>
              <p:nvSpPr>
                <p:cNvPr id="51258" name="AutoShape 189"/>
                <p:cNvSpPr>
                  <a:spLocks noChangeArrowheads="1"/>
                </p:cNvSpPr>
                <p:nvPr/>
              </p:nvSpPr>
              <p:spPr bwMode="auto">
                <a:xfrm rot="-5400000">
                  <a:off x="1560" y="3532"/>
                  <a:ext cx="384" cy="33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4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FF00"/>
                </a:solidFill>
                <a:ln w="9525">
                  <a:solidFill>
                    <a:schemeClr val="tx1"/>
                  </a:solidFill>
                  <a:miter lim="800000"/>
                  <a:headEnd/>
                  <a:tailEnd/>
                </a:ln>
              </p:spPr>
              <p:txBody>
                <a:bodyPr wrap="none" anchor="ctr"/>
                <a:lstStyle/>
                <a:p>
                  <a:endParaRPr lang="en-US"/>
                </a:p>
              </p:txBody>
            </p:sp>
          </p:grpSp>
          <p:grpSp>
            <p:nvGrpSpPr>
              <p:cNvPr id="51242" name="Group 190"/>
              <p:cNvGrpSpPr>
                <a:grpSpLocks/>
              </p:cNvGrpSpPr>
              <p:nvPr/>
            </p:nvGrpSpPr>
            <p:grpSpPr bwMode="auto">
              <a:xfrm>
                <a:off x="4567" y="1786"/>
                <a:ext cx="229" cy="137"/>
                <a:chOff x="1884" y="3349"/>
                <a:chExt cx="379" cy="204"/>
              </a:xfrm>
            </p:grpSpPr>
            <p:sp>
              <p:nvSpPr>
                <p:cNvPr id="51255" name="Line 191"/>
                <p:cNvSpPr>
                  <a:spLocks noChangeShapeType="1"/>
                </p:cNvSpPr>
                <p:nvPr/>
              </p:nvSpPr>
              <p:spPr bwMode="auto">
                <a:xfrm flipH="1" flipV="1">
                  <a:off x="2053" y="3451"/>
                  <a:ext cx="210" cy="0"/>
                </a:xfrm>
                <a:prstGeom prst="line">
                  <a:avLst/>
                </a:prstGeom>
                <a:noFill/>
                <a:ln w="9525">
                  <a:solidFill>
                    <a:schemeClr val="tx1"/>
                  </a:solidFill>
                  <a:round/>
                  <a:headEnd/>
                  <a:tailEnd/>
                </a:ln>
              </p:spPr>
              <p:txBody>
                <a:bodyPr wrap="none" anchor="ctr"/>
                <a:lstStyle/>
                <a:p>
                  <a:endParaRPr lang="en-US"/>
                </a:p>
              </p:txBody>
            </p:sp>
            <p:sp>
              <p:nvSpPr>
                <p:cNvPr id="51256" name="Oval 192"/>
                <p:cNvSpPr>
                  <a:spLocks noChangeArrowheads="1"/>
                </p:cNvSpPr>
                <p:nvPr/>
              </p:nvSpPr>
              <p:spPr bwMode="auto">
                <a:xfrm>
                  <a:off x="1884" y="3349"/>
                  <a:ext cx="203" cy="204"/>
                </a:xfrm>
                <a:prstGeom prst="ellipse">
                  <a:avLst/>
                </a:prstGeom>
                <a:solidFill>
                  <a:schemeClr val="accent2"/>
                </a:solidFill>
                <a:ln w="9525">
                  <a:solidFill>
                    <a:schemeClr val="tx1"/>
                  </a:solidFill>
                  <a:round/>
                  <a:headEnd/>
                  <a:tailEnd/>
                </a:ln>
              </p:spPr>
              <p:txBody>
                <a:bodyPr wrap="none" anchor="ctr"/>
                <a:lstStyle/>
                <a:p>
                  <a:endParaRPr lang="en-US"/>
                </a:p>
              </p:txBody>
            </p:sp>
          </p:grpSp>
          <p:grpSp>
            <p:nvGrpSpPr>
              <p:cNvPr id="51243" name="Group 193"/>
              <p:cNvGrpSpPr>
                <a:grpSpLocks/>
              </p:cNvGrpSpPr>
              <p:nvPr/>
            </p:nvGrpSpPr>
            <p:grpSpPr bwMode="auto">
              <a:xfrm>
                <a:off x="3898" y="1350"/>
                <a:ext cx="230" cy="137"/>
                <a:chOff x="1884" y="3349"/>
                <a:chExt cx="379" cy="204"/>
              </a:xfrm>
            </p:grpSpPr>
            <p:sp>
              <p:nvSpPr>
                <p:cNvPr id="51253" name="Line 194"/>
                <p:cNvSpPr>
                  <a:spLocks noChangeShapeType="1"/>
                </p:cNvSpPr>
                <p:nvPr/>
              </p:nvSpPr>
              <p:spPr bwMode="auto">
                <a:xfrm flipH="1" flipV="1">
                  <a:off x="2053" y="3451"/>
                  <a:ext cx="210" cy="0"/>
                </a:xfrm>
                <a:prstGeom prst="line">
                  <a:avLst/>
                </a:prstGeom>
                <a:noFill/>
                <a:ln w="9525">
                  <a:solidFill>
                    <a:schemeClr val="tx1"/>
                  </a:solidFill>
                  <a:round/>
                  <a:headEnd/>
                  <a:tailEnd/>
                </a:ln>
              </p:spPr>
              <p:txBody>
                <a:bodyPr wrap="none" anchor="ctr"/>
                <a:lstStyle/>
                <a:p>
                  <a:endParaRPr lang="en-US"/>
                </a:p>
              </p:txBody>
            </p:sp>
            <p:sp>
              <p:nvSpPr>
                <p:cNvPr id="51254" name="Oval 195"/>
                <p:cNvSpPr>
                  <a:spLocks noChangeArrowheads="1"/>
                </p:cNvSpPr>
                <p:nvPr/>
              </p:nvSpPr>
              <p:spPr bwMode="auto">
                <a:xfrm>
                  <a:off x="1884" y="3349"/>
                  <a:ext cx="203" cy="204"/>
                </a:xfrm>
                <a:prstGeom prst="ellipse">
                  <a:avLst/>
                </a:prstGeom>
                <a:solidFill>
                  <a:schemeClr val="accent2"/>
                </a:solidFill>
                <a:ln w="9525">
                  <a:solidFill>
                    <a:schemeClr val="tx1"/>
                  </a:solidFill>
                  <a:round/>
                  <a:headEnd/>
                  <a:tailEnd/>
                </a:ln>
              </p:spPr>
              <p:txBody>
                <a:bodyPr wrap="none" anchor="ctr"/>
                <a:lstStyle/>
                <a:p>
                  <a:endParaRPr lang="en-US"/>
                </a:p>
              </p:txBody>
            </p:sp>
          </p:grpSp>
          <p:grpSp>
            <p:nvGrpSpPr>
              <p:cNvPr id="51244" name="Group 196"/>
              <p:cNvGrpSpPr>
                <a:grpSpLocks/>
              </p:cNvGrpSpPr>
              <p:nvPr/>
            </p:nvGrpSpPr>
            <p:grpSpPr bwMode="auto">
              <a:xfrm rot="5400000">
                <a:off x="3547" y="1496"/>
                <a:ext cx="174" cy="123"/>
                <a:chOff x="204" y="3349"/>
                <a:chExt cx="259" cy="204"/>
              </a:xfrm>
            </p:grpSpPr>
            <p:sp>
              <p:nvSpPr>
                <p:cNvPr id="51251" name="Line 197"/>
                <p:cNvSpPr>
                  <a:spLocks noChangeShapeType="1"/>
                </p:cNvSpPr>
                <p:nvPr/>
              </p:nvSpPr>
              <p:spPr bwMode="auto">
                <a:xfrm flipH="1" flipV="1">
                  <a:off x="253" y="3451"/>
                  <a:ext cx="210" cy="0"/>
                </a:xfrm>
                <a:prstGeom prst="line">
                  <a:avLst/>
                </a:prstGeom>
                <a:noFill/>
                <a:ln w="9525">
                  <a:solidFill>
                    <a:schemeClr val="tx1"/>
                  </a:solidFill>
                  <a:round/>
                  <a:headEnd/>
                  <a:tailEnd/>
                </a:ln>
              </p:spPr>
              <p:txBody>
                <a:bodyPr wrap="none" anchor="ctr"/>
                <a:lstStyle/>
                <a:p>
                  <a:endParaRPr lang="en-US"/>
                </a:p>
              </p:txBody>
            </p:sp>
            <p:sp>
              <p:nvSpPr>
                <p:cNvPr id="51252" name="Oval 198"/>
                <p:cNvSpPr>
                  <a:spLocks noChangeArrowheads="1"/>
                </p:cNvSpPr>
                <p:nvPr/>
              </p:nvSpPr>
              <p:spPr bwMode="auto">
                <a:xfrm>
                  <a:off x="204" y="3349"/>
                  <a:ext cx="203" cy="204"/>
                </a:xfrm>
                <a:prstGeom prst="ellipse">
                  <a:avLst/>
                </a:prstGeom>
                <a:solidFill>
                  <a:srgbClr val="333399"/>
                </a:solidFill>
                <a:ln w="9525">
                  <a:solidFill>
                    <a:schemeClr val="tx1"/>
                  </a:solidFill>
                  <a:round/>
                  <a:headEnd/>
                  <a:tailEnd/>
                </a:ln>
              </p:spPr>
              <p:txBody>
                <a:bodyPr wrap="none" anchor="ctr"/>
                <a:lstStyle/>
                <a:p>
                  <a:endParaRPr lang="en-US"/>
                </a:p>
              </p:txBody>
            </p:sp>
          </p:grpSp>
          <p:grpSp>
            <p:nvGrpSpPr>
              <p:cNvPr id="51245" name="Group 199"/>
              <p:cNvGrpSpPr>
                <a:grpSpLocks/>
              </p:cNvGrpSpPr>
              <p:nvPr/>
            </p:nvGrpSpPr>
            <p:grpSpPr bwMode="auto">
              <a:xfrm rot="5400000">
                <a:off x="4877" y="1537"/>
                <a:ext cx="174" cy="123"/>
                <a:chOff x="204" y="3349"/>
                <a:chExt cx="259" cy="204"/>
              </a:xfrm>
            </p:grpSpPr>
            <p:sp>
              <p:nvSpPr>
                <p:cNvPr id="51249" name="Line 200"/>
                <p:cNvSpPr>
                  <a:spLocks noChangeShapeType="1"/>
                </p:cNvSpPr>
                <p:nvPr/>
              </p:nvSpPr>
              <p:spPr bwMode="auto">
                <a:xfrm flipH="1" flipV="1">
                  <a:off x="253" y="3451"/>
                  <a:ext cx="210" cy="0"/>
                </a:xfrm>
                <a:prstGeom prst="line">
                  <a:avLst/>
                </a:prstGeom>
                <a:noFill/>
                <a:ln w="9525">
                  <a:solidFill>
                    <a:schemeClr val="tx1"/>
                  </a:solidFill>
                  <a:round/>
                  <a:headEnd/>
                  <a:tailEnd/>
                </a:ln>
              </p:spPr>
              <p:txBody>
                <a:bodyPr wrap="none" anchor="ctr"/>
                <a:lstStyle/>
                <a:p>
                  <a:endParaRPr lang="en-US"/>
                </a:p>
              </p:txBody>
            </p:sp>
            <p:sp>
              <p:nvSpPr>
                <p:cNvPr id="51250" name="Oval 201"/>
                <p:cNvSpPr>
                  <a:spLocks noChangeArrowheads="1"/>
                </p:cNvSpPr>
                <p:nvPr/>
              </p:nvSpPr>
              <p:spPr bwMode="auto">
                <a:xfrm>
                  <a:off x="204" y="3349"/>
                  <a:ext cx="203" cy="204"/>
                </a:xfrm>
                <a:prstGeom prst="ellipse">
                  <a:avLst/>
                </a:prstGeom>
                <a:solidFill>
                  <a:srgbClr val="333399"/>
                </a:solidFill>
                <a:ln w="9525">
                  <a:solidFill>
                    <a:schemeClr val="tx1"/>
                  </a:solidFill>
                  <a:round/>
                  <a:headEnd/>
                  <a:tailEnd/>
                </a:ln>
              </p:spPr>
              <p:txBody>
                <a:bodyPr wrap="none" anchor="ctr"/>
                <a:lstStyle/>
                <a:p>
                  <a:endParaRPr lang="en-US"/>
                </a:p>
              </p:txBody>
            </p:sp>
          </p:grpSp>
          <p:sp>
            <p:nvSpPr>
              <p:cNvPr id="51246" name="Rectangle 202"/>
              <p:cNvSpPr>
                <a:spLocks noChangeArrowheads="1"/>
              </p:cNvSpPr>
              <p:nvPr/>
            </p:nvSpPr>
            <p:spPr bwMode="auto">
              <a:xfrm>
                <a:off x="3579" y="1987"/>
                <a:ext cx="109" cy="61"/>
              </a:xfrm>
              <a:prstGeom prst="rect">
                <a:avLst/>
              </a:prstGeom>
              <a:solidFill>
                <a:schemeClr val="tx2"/>
              </a:solidFill>
              <a:ln w="9525">
                <a:solidFill>
                  <a:schemeClr val="tx1"/>
                </a:solidFill>
                <a:miter lim="800000"/>
                <a:headEnd/>
                <a:tailEnd/>
              </a:ln>
            </p:spPr>
            <p:txBody>
              <a:bodyPr wrap="none" anchor="ctr"/>
              <a:lstStyle/>
              <a:p>
                <a:endParaRPr lang="en-US"/>
              </a:p>
            </p:txBody>
          </p:sp>
          <p:sp>
            <p:nvSpPr>
              <p:cNvPr id="51247" name="Rectangle 203"/>
              <p:cNvSpPr>
                <a:spLocks noChangeArrowheads="1"/>
              </p:cNvSpPr>
              <p:nvPr/>
            </p:nvSpPr>
            <p:spPr bwMode="auto">
              <a:xfrm>
                <a:off x="4346" y="1987"/>
                <a:ext cx="110" cy="61"/>
              </a:xfrm>
              <a:prstGeom prst="rect">
                <a:avLst/>
              </a:prstGeom>
              <a:solidFill>
                <a:schemeClr val="tx2"/>
              </a:solidFill>
              <a:ln w="9525">
                <a:solidFill>
                  <a:schemeClr val="tx1"/>
                </a:solidFill>
                <a:miter lim="800000"/>
                <a:headEnd/>
                <a:tailEnd/>
              </a:ln>
            </p:spPr>
            <p:txBody>
              <a:bodyPr wrap="none" anchor="ctr"/>
              <a:lstStyle/>
              <a:p>
                <a:endParaRPr lang="en-US"/>
              </a:p>
            </p:txBody>
          </p:sp>
          <p:sp>
            <p:nvSpPr>
              <p:cNvPr id="51248" name="Rectangle 204"/>
              <p:cNvSpPr>
                <a:spLocks noChangeArrowheads="1"/>
              </p:cNvSpPr>
              <p:nvPr/>
            </p:nvSpPr>
            <p:spPr bwMode="auto">
              <a:xfrm>
                <a:off x="5023" y="2009"/>
                <a:ext cx="109" cy="61"/>
              </a:xfrm>
              <a:prstGeom prst="rect">
                <a:avLst/>
              </a:prstGeom>
              <a:solidFill>
                <a:schemeClr val="tx2"/>
              </a:solidFill>
              <a:ln w="9525">
                <a:solidFill>
                  <a:schemeClr val="tx1"/>
                </a:solidFill>
                <a:miter lim="800000"/>
                <a:headEnd/>
                <a:tailEnd/>
              </a:ln>
            </p:spPr>
            <p:txBody>
              <a:bodyPr wrap="none" anchor="ctr"/>
              <a:lstStyle/>
              <a:p>
                <a:endParaRPr lang="en-US"/>
              </a:p>
            </p:txBody>
          </p:sp>
        </p:grpSp>
        <p:grpSp>
          <p:nvGrpSpPr>
            <p:cNvPr id="51212" name="Group 205"/>
            <p:cNvGrpSpPr>
              <a:grpSpLocks/>
            </p:cNvGrpSpPr>
            <p:nvPr/>
          </p:nvGrpSpPr>
          <p:grpSpPr bwMode="auto">
            <a:xfrm>
              <a:off x="5109" y="1640"/>
              <a:ext cx="262" cy="236"/>
              <a:chOff x="5189" y="2684"/>
              <a:chExt cx="262" cy="236"/>
            </a:xfrm>
          </p:grpSpPr>
          <p:grpSp>
            <p:nvGrpSpPr>
              <p:cNvPr id="51213" name="Group 206"/>
              <p:cNvGrpSpPr>
                <a:grpSpLocks/>
              </p:cNvGrpSpPr>
              <p:nvPr/>
            </p:nvGrpSpPr>
            <p:grpSpPr bwMode="auto">
              <a:xfrm>
                <a:off x="5189" y="2684"/>
                <a:ext cx="262" cy="236"/>
                <a:chOff x="5189" y="2684"/>
                <a:chExt cx="262" cy="236"/>
              </a:xfrm>
            </p:grpSpPr>
            <p:sp>
              <p:nvSpPr>
                <p:cNvPr id="51215" name="AutoShape 207"/>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133 w 21600"/>
                    <a:gd name="T25" fmla="*/ 3203 h 21600"/>
                    <a:gd name="T26" fmla="*/ 18467 w 21600"/>
                    <a:gd name="T27" fmla="*/ 1839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bg1"/>
                </a:solidFill>
                <a:ln w="9525" algn="ctr">
                  <a:solidFill>
                    <a:schemeClr val="tx1"/>
                  </a:solidFill>
                  <a:round/>
                  <a:headEnd/>
                  <a:tailEnd/>
                </a:ln>
              </p:spPr>
              <p:txBody>
                <a:bodyPr anchor="ctr">
                  <a:spAutoFit/>
                </a:bodyPr>
                <a:lstStyle/>
                <a:p>
                  <a:endParaRPr lang="en-US"/>
                </a:p>
              </p:txBody>
            </p:sp>
            <p:sp>
              <p:nvSpPr>
                <p:cNvPr id="51216" name="AutoShape 208"/>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33 w 21600"/>
                    <a:gd name="T19" fmla="*/ 3203 h 21600"/>
                    <a:gd name="T20" fmla="*/ 18467 w 21600"/>
                    <a:gd name="T21" fmla="*/ 1839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chemeClr val="bg1"/>
                </a:solidFill>
                <a:ln w="9525" algn="ctr">
                  <a:solidFill>
                    <a:schemeClr val="tx1"/>
                  </a:solidFill>
                  <a:miter lim="800000"/>
                  <a:headEnd/>
                  <a:tailEnd/>
                </a:ln>
              </p:spPr>
              <p:txBody>
                <a:bodyPr wrap="none" anchor="ctr">
                  <a:spAutoFit/>
                </a:bodyPr>
                <a:lstStyle/>
                <a:p>
                  <a:endParaRPr lang="en-US"/>
                </a:p>
              </p:txBody>
            </p:sp>
          </p:grpSp>
          <p:sp>
            <p:nvSpPr>
              <p:cNvPr id="51214" name="Rectangle 209"/>
              <p:cNvSpPr>
                <a:spLocks noChangeArrowheads="1"/>
              </p:cNvSpPr>
              <p:nvPr/>
            </p:nvSpPr>
            <p:spPr bwMode="auto">
              <a:xfrm>
                <a:off x="5193" y="2791"/>
                <a:ext cx="59" cy="27"/>
              </a:xfrm>
              <a:prstGeom prst="rect">
                <a:avLst/>
              </a:prstGeom>
              <a:solidFill>
                <a:schemeClr val="bg1"/>
              </a:solidFill>
              <a:ln w="9525" algn="ctr">
                <a:noFill/>
                <a:miter lim="800000"/>
                <a:headEnd/>
                <a:tailEnd/>
              </a:ln>
            </p:spPr>
            <p:txBody>
              <a:bodyPr anchor="ctr">
                <a:spAutoFit/>
              </a:bodyPr>
              <a:lstStyle/>
              <a:p>
                <a:endParaRPr lang="en-US"/>
              </a:p>
            </p:txBody>
          </p:sp>
        </p:gr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Slide Number Placeholder 3"/>
          <p:cNvSpPr>
            <a:spLocks noGrp="1"/>
          </p:cNvSpPr>
          <p:nvPr>
            <p:ph type="sldNum" sz="quarter" idx="10"/>
          </p:nvPr>
        </p:nvSpPr>
        <p:spPr>
          <a:noFill/>
        </p:spPr>
        <p:txBody>
          <a:bodyPr/>
          <a:lstStyle/>
          <a:p>
            <a:fld id="{682CCAB7-9E61-4BA8-A0C4-ABE2F2EEC191}" type="slidenum">
              <a:rPr lang="en-US" smtClean="0">
                <a:latin typeface="Arial" pitchFamily="34" charset="0"/>
              </a:rPr>
              <a:pPr/>
              <a:t>45</a:t>
            </a:fld>
            <a:endParaRPr lang="en-US" smtClean="0">
              <a:latin typeface="Arial" pitchFamily="34" charset="0"/>
            </a:endParaRPr>
          </a:p>
        </p:txBody>
      </p:sp>
      <p:sp>
        <p:nvSpPr>
          <p:cNvPr id="52227" name="Rectangle 2"/>
          <p:cNvSpPr>
            <a:spLocks noGrp="1" noChangeArrowheads="1"/>
          </p:cNvSpPr>
          <p:nvPr>
            <p:ph type="title"/>
          </p:nvPr>
        </p:nvSpPr>
        <p:spPr>
          <a:xfrm>
            <a:off x="9525" y="-25400"/>
            <a:ext cx="9134475" cy="914400"/>
          </a:xfrm>
        </p:spPr>
        <p:txBody>
          <a:bodyPr/>
          <a:lstStyle/>
          <a:p>
            <a:pPr>
              <a:lnSpc>
                <a:spcPct val="80000"/>
              </a:lnSpc>
            </a:pPr>
            <a:r>
              <a:rPr lang="en-US" smtClean="0"/>
              <a:t>Using Frameworks Effectively</a:t>
            </a:r>
          </a:p>
        </p:txBody>
      </p:sp>
      <p:sp>
        <p:nvSpPr>
          <p:cNvPr id="52228" name="Text Box 3"/>
          <p:cNvSpPr txBox="1">
            <a:spLocks noChangeArrowheads="1"/>
          </p:cNvSpPr>
          <p:nvPr/>
        </p:nvSpPr>
        <p:spPr bwMode="auto">
          <a:xfrm>
            <a:off x="165100" y="931863"/>
            <a:ext cx="8850313" cy="2328862"/>
          </a:xfrm>
          <a:prstGeom prst="rect">
            <a:avLst/>
          </a:prstGeom>
          <a:solidFill>
            <a:schemeClr val="folHlink"/>
          </a:solidFill>
          <a:ln w="12700">
            <a:solidFill>
              <a:schemeClr val="tx1"/>
            </a:solidFill>
            <a:miter lim="800000"/>
            <a:headEnd/>
            <a:tailEnd/>
          </a:ln>
        </p:spPr>
        <p:txBody>
          <a:bodyPr>
            <a:spAutoFit/>
          </a:bodyPr>
          <a:lstStyle/>
          <a:p>
            <a:pPr marL="109538" indent="-109538">
              <a:spcBef>
                <a:spcPct val="10000"/>
              </a:spcBef>
            </a:pPr>
            <a:r>
              <a:rPr lang="en-US" sz="2000" b="1" u="none"/>
              <a:t>Observations</a:t>
            </a:r>
          </a:p>
          <a:p>
            <a:pPr marL="109538" indent="-109538">
              <a:spcBef>
                <a:spcPct val="10000"/>
              </a:spcBef>
              <a:buFontTx/>
              <a:buChar char="•"/>
            </a:pPr>
            <a:r>
              <a:rPr lang="en-US" sz="2000" u="none"/>
              <a:t>Frameworks are powerful, but hard to develop &amp; use effectively by application developers</a:t>
            </a:r>
          </a:p>
          <a:p>
            <a:pPr marL="339725" lvl="1" indent="-109538">
              <a:spcBef>
                <a:spcPct val="10000"/>
              </a:spcBef>
              <a:buFontTx/>
              <a:buChar char="•"/>
            </a:pPr>
            <a:r>
              <a:rPr lang="en-US" sz="2000" u="none"/>
              <a:t>It’s often better to use &amp; customize COTS frameworks than to develop in-house frameworks</a:t>
            </a:r>
          </a:p>
          <a:p>
            <a:pPr marL="109538" indent="-109538">
              <a:spcBef>
                <a:spcPct val="10000"/>
              </a:spcBef>
              <a:buFontTx/>
              <a:buChar char="•"/>
            </a:pPr>
            <a:r>
              <a:rPr lang="en-US" sz="2000" u="none"/>
              <a:t>Components are easier for application developers to use, but aren’t as powerful or flexible as frameworks</a:t>
            </a:r>
          </a:p>
        </p:txBody>
      </p:sp>
      <p:grpSp>
        <p:nvGrpSpPr>
          <p:cNvPr id="2" name="Group 4"/>
          <p:cNvGrpSpPr>
            <a:grpSpLocks/>
          </p:cNvGrpSpPr>
          <p:nvPr/>
        </p:nvGrpSpPr>
        <p:grpSpPr bwMode="auto">
          <a:xfrm>
            <a:off x="277813" y="3821113"/>
            <a:ext cx="8488362" cy="2409825"/>
            <a:chOff x="175" y="2407"/>
            <a:chExt cx="5347" cy="1518"/>
          </a:xfrm>
        </p:grpSpPr>
        <p:pic>
          <p:nvPicPr>
            <p:cNvPr id="52230" name="Picture 5" descr="funnel"/>
            <p:cNvPicPr>
              <a:picLocks noChangeAspect="1" noChangeArrowheads="1"/>
            </p:cNvPicPr>
            <p:nvPr/>
          </p:nvPicPr>
          <p:blipFill>
            <a:blip r:embed="rId3" cstate="print"/>
            <a:srcRect/>
            <a:stretch>
              <a:fillRect/>
            </a:stretch>
          </p:blipFill>
          <p:spPr bwMode="auto">
            <a:xfrm>
              <a:off x="1508" y="2407"/>
              <a:ext cx="4014" cy="1518"/>
            </a:xfrm>
            <a:prstGeom prst="rect">
              <a:avLst/>
            </a:prstGeom>
            <a:noFill/>
            <a:ln w="9525">
              <a:noFill/>
              <a:miter lim="800000"/>
              <a:headEnd/>
              <a:tailEnd/>
            </a:ln>
          </p:spPr>
        </p:pic>
        <p:sp>
          <p:nvSpPr>
            <p:cNvPr id="52231" name="Rectangle 6"/>
            <p:cNvSpPr>
              <a:spLocks noChangeArrowheads="1"/>
            </p:cNvSpPr>
            <p:nvPr/>
          </p:nvSpPr>
          <p:spPr bwMode="auto">
            <a:xfrm>
              <a:off x="175" y="3080"/>
              <a:ext cx="1788" cy="826"/>
            </a:xfrm>
            <a:prstGeom prst="rect">
              <a:avLst/>
            </a:prstGeom>
            <a:noFill/>
            <a:ln w="12700">
              <a:noFill/>
              <a:miter lim="800000"/>
              <a:headEnd/>
              <a:tailEnd/>
            </a:ln>
          </p:spPr>
          <p:txBody>
            <a:bodyPr>
              <a:spAutoFit/>
            </a:bodyPr>
            <a:lstStyle/>
            <a:p>
              <a:pPr algn="ctr"/>
              <a:r>
                <a:rPr lang="en-US" sz="2000" u="none"/>
                <a:t>Successful projects are therefore often organized using the “funnel” model</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1" name="Slide Number Placeholder 3"/>
          <p:cNvSpPr>
            <a:spLocks noGrp="1"/>
          </p:cNvSpPr>
          <p:nvPr>
            <p:ph type="sldNum" sz="quarter" idx="10"/>
          </p:nvPr>
        </p:nvSpPr>
        <p:spPr>
          <a:noFill/>
        </p:spPr>
        <p:txBody>
          <a:bodyPr/>
          <a:lstStyle/>
          <a:p>
            <a:fld id="{82E9C012-5C2B-413D-93AD-80020DF72839}" type="slidenum">
              <a:rPr lang="en-US" smtClean="0">
                <a:latin typeface="Arial" pitchFamily="34" charset="0"/>
              </a:rPr>
              <a:pPr/>
              <a:t>46</a:t>
            </a:fld>
            <a:endParaRPr lang="en-US" smtClean="0">
              <a:latin typeface="Arial" pitchFamily="34" charset="0"/>
            </a:endParaRPr>
          </a:p>
        </p:txBody>
      </p:sp>
      <p:sp>
        <p:nvSpPr>
          <p:cNvPr id="4102" name="Rectangle 2"/>
          <p:cNvSpPr>
            <a:spLocks noGrp="1" noChangeArrowheads="1"/>
          </p:cNvSpPr>
          <p:nvPr>
            <p:ph type="title"/>
          </p:nvPr>
        </p:nvSpPr>
        <p:spPr>
          <a:xfrm>
            <a:off x="512763" y="-38100"/>
            <a:ext cx="7924800" cy="914400"/>
          </a:xfrm>
        </p:spPr>
        <p:txBody>
          <a:bodyPr/>
          <a:lstStyle/>
          <a:p>
            <a:r>
              <a:rPr lang="en-US" smtClean="0"/>
              <a:t>Overview of the ACE Frameworks</a:t>
            </a:r>
          </a:p>
        </p:txBody>
      </p:sp>
      <p:sp>
        <p:nvSpPr>
          <p:cNvPr id="4103" name="Text Box 3"/>
          <p:cNvSpPr txBox="1">
            <a:spLocks noChangeArrowheads="1"/>
          </p:cNvSpPr>
          <p:nvPr/>
        </p:nvSpPr>
        <p:spPr bwMode="auto">
          <a:xfrm>
            <a:off x="5999163" y="914400"/>
            <a:ext cx="3144837" cy="4265613"/>
          </a:xfrm>
          <a:prstGeom prst="rect">
            <a:avLst/>
          </a:prstGeom>
          <a:noFill/>
          <a:ln w="12700">
            <a:noFill/>
            <a:miter lim="800000"/>
            <a:headEnd/>
            <a:tailEnd/>
          </a:ln>
        </p:spPr>
        <p:txBody>
          <a:bodyPr>
            <a:spAutoFit/>
          </a:bodyPr>
          <a:lstStyle/>
          <a:p>
            <a:pPr marL="111125" indent="-111125">
              <a:spcBef>
                <a:spcPct val="10000"/>
              </a:spcBef>
            </a:pPr>
            <a:r>
              <a:rPr lang="en-US" sz="2000" b="1" u="none"/>
              <a:t>Features</a:t>
            </a:r>
          </a:p>
          <a:p>
            <a:pPr marL="111125" indent="-111125">
              <a:spcBef>
                <a:spcPct val="10000"/>
              </a:spcBef>
              <a:buFontTx/>
              <a:buChar char="•"/>
            </a:pPr>
            <a:r>
              <a:rPr lang="en-US" sz="2000" u="none"/>
              <a:t>Open-source</a:t>
            </a:r>
          </a:p>
          <a:p>
            <a:pPr marL="111125" indent="-111125">
              <a:spcBef>
                <a:spcPct val="10000"/>
              </a:spcBef>
              <a:buFontTx/>
              <a:buChar char="•"/>
            </a:pPr>
            <a:r>
              <a:rPr lang="en-US" sz="2000" u="none"/>
              <a:t>6+ integrated frameworks</a:t>
            </a:r>
          </a:p>
          <a:p>
            <a:pPr marL="111125" indent="-111125">
              <a:spcBef>
                <a:spcPct val="10000"/>
              </a:spcBef>
              <a:buFontTx/>
              <a:buChar char="•"/>
            </a:pPr>
            <a:r>
              <a:rPr lang="en-US" sz="2000" u="none"/>
              <a:t>250,000+ lines of C++</a:t>
            </a:r>
          </a:p>
          <a:p>
            <a:pPr marL="111125" indent="-111125">
              <a:spcBef>
                <a:spcPct val="10000"/>
              </a:spcBef>
              <a:buFontTx/>
              <a:buChar char="•"/>
            </a:pPr>
            <a:r>
              <a:rPr lang="en-US" sz="2000" u="none"/>
              <a:t>60+ person-years of effort</a:t>
            </a:r>
          </a:p>
          <a:p>
            <a:pPr marL="111125" indent="-111125">
              <a:spcBef>
                <a:spcPct val="10000"/>
              </a:spcBef>
              <a:buFontTx/>
              <a:buChar char="•"/>
            </a:pPr>
            <a:r>
              <a:rPr lang="en-US" sz="2000" u="none"/>
              <a:t>Ported to Windows, UNIX, &amp; real-time operating systems</a:t>
            </a:r>
          </a:p>
          <a:p>
            <a:pPr marL="346075" lvl="1" indent="-112713">
              <a:spcBef>
                <a:spcPct val="10000"/>
              </a:spcBef>
              <a:buFontTx/>
              <a:buChar char="•"/>
            </a:pPr>
            <a:r>
              <a:rPr lang="en-US" sz="2000" i="1" u="none"/>
              <a:t>e.g.,</a:t>
            </a:r>
            <a:r>
              <a:rPr lang="en-US" sz="2000" u="none"/>
              <a:t> VxWorks, pSoS, LynxOS, Chorus, QNX</a:t>
            </a:r>
          </a:p>
          <a:p>
            <a:pPr marL="111125" indent="-111125">
              <a:spcBef>
                <a:spcPct val="10000"/>
              </a:spcBef>
              <a:buFontTx/>
              <a:buChar char="•"/>
            </a:pPr>
            <a:r>
              <a:rPr lang="en-US" sz="2000" u="none"/>
              <a:t>Large user community</a:t>
            </a:r>
          </a:p>
        </p:txBody>
      </p:sp>
      <p:sp>
        <p:nvSpPr>
          <p:cNvPr id="4104" name="Text Box 4"/>
          <p:cNvSpPr txBox="1">
            <a:spLocks noChangeArrowheads="1"/>
          </p:cNvSpPr>
          <p:nvPr/>
        </p:nvSpPr>
        <p:spPr bwMode="auto">
          <a:xfrm>
            <a:off x="544513" y="6124575"/>
            <a:ext cx="5078412" cy="396875"/>
          </a:xfrm>
          <a:prstGeom prst="rect">
            <a:avLst/>
          </a:prstGeom>
          <a:noFill/>
          <a:ln w="12700">
            <a:noFill/>
            <a:miter lim="800000"/>
            <a:headEnd/>
            <a:tailEnd/>
          </a:ln>
        </p:spPr>
        <p:txBody>
          <a:bodyPr>
            <a:spAutoFit/>
          </a:bodyPr>
          <a:lstStyle/>
          <a:p>
            <a:pPr marL="346075" lvl="1" indent="-112713"/>
            <a:r>
              <a:rPr lang="en-US" sz="2000" b="1" u="none">
                <a:solidFill>
                  <a:schemeClr val="tx2"/>
                </a:solidFill>
              </a:rPr>
              <a:t>www.cs.wustl.edu/~schmidt/</a:t>
            </a:r>
            <a:r>
              <a:rPr lang="en-US" sz="2000" b="1" u="none"/>
              <a:t>ACE.html</a:t>
            </a:r>
          </a:p>
        </p:txBody>
      </p:sp>
      <p:pic>
        <p:nvPicPr>
          <p:cNvPr id="4105" name="Picture 5" descr="ace-copy"/>
          <p:cNvPicPr>
            <a:picLocks noChangeAspect="1" noChangeArrowheads="1"/>
          </p:cNvPicPr>
          <p:nvPr/>
        </p:nvPicPr>
        <p:blipFill>
          <a:blip r:embed="rId4" cstate="print"/>
          <a:srcRect/>
          <a:stretch>
            <a:fillRect/>
          </a:stretch>
        </p:blipFill>
        <p:spPr bwMode="auto">
          <a:xfrm>
            <a:off x="6537325" y="5153025"/>
            <a:ext cx="1938338" cy="1704975"/>
          </a:xfrm>
          <a:prstGeom prst="rect">
            <a:avLst/>
          </a:prstGeom>
          <a:noFill/>
          <a:ln w="9525">
            <a:noFill/>
            <a:miter lim="800000"/>
            <a:headEnd/>
            <a:tailEnd/>
          </a:ln>
        </p:spPr>
      </p:pic>
      <p:grpSp>
        <p:nvGrpSpPr>
          <p:cNvPr id="4106" name="Group 6"/>
          <p:cNvGrpSpPr>
            <a:grpSpLocks/>
          </p:cNvGrpSpPr>
          <p:nvPr/>
        </p:nvGrpSpPr>
        <p:grpSpPr bwMode="auto">
          <a:xfrm>
            <a:off x="271463" y="1014413"/>
            <a:ext cx="5624512" cy="4986337"/>
            <a:chOff x="171" y="639"/>
            <a:chExt cx="3543" cy="3141"/>
          </a:xfrm>
        </p:grpSpPr>
        <p:pic>
          <p:nvPicPr>
            <p:cNvPr id="4107" name="Picture 7" descr="air-success"/>
            <p:cNvPicPr>
              <a:picLocks noChangeAspect="1" noChangeArrowheads="1"/>
            </p:cNvPicPr>
            <p:nvPr/>
          </p:nvPicPr>
          <p:blipFill>
            <a:blip r:embed="rId5" cstate="print"/>
            <a:srcRect/>
            <a:stretch>
              <a:fillRect/>
            </a:stretch>
          </p:blipFill>
          <p:spPr bwMode="auto">
            <a:xfrm>
              <a:off x="171" y="950"/>
              <a:ext cx="532" cy="792"/>
            </a:xfrm>
            <a:prstGeom prst="rect">
              <a:avLst/>
            </a:prstGeom>
            <a:noFill/>
            <a:ln w="9525">
              <a:noFill/>
              <a:miter lim="800000"/>
              <a:headEnd/>
              <a:tailEnd/>
            </a:ln>
          </p:spPr>
        </p:pic>
        <p:sp>
          <p:nvSpPr>
            <p:cNvPr id="4108" name="Freeform 8"/>
            <p:cNvSpPr>
              <a:spLocks/>
            </p:cNvSpPr>
            <p:nvPr/>
          </p:nvSpPr>
          <p:spPr bwMode="auto">
            <a:xfrm>
              <a:off x="2834" y="2187"/>
              <a:ext cx="855" cy="649"/>
            </a:xfrm>
            <a:custGeom>
              <a:avLst/>
              <a:gdLst>
                <a:gd name="T0" fmla="*/ 54 w 976"/>
                <a:gd name="T1" fmla="*/ 462 h 691"/>
                <a:gd name="T2" fmla="*/ 94 w 976"/>
                <a:gd name="T3" fmla="*/ 471 h 691"/>
                <a:gd name="T4" fmla="*/ 133 w 976"/>
                <a:gd name="T5" fmla="*/ 471 h 691"/>
                <a:gd name="T6" fmla="*/ 171 w 976"/>
                <a:gd name="T7" fmla="*/ 454 h 691"/>
                <a:gd name="T8" fmla="*/ 210 w 976"/>
                <a:gd name="T9" fmla="*/ 441 h 691"/>
                <a:gd name="T10" fmla="*/ 244 w 976"/>
                <a:gd name="T11" fmla="*/ 457 h 691"/>
                <a:gd name="T12" fmla="*/ 238 w 976"/>
                <a:gd name="T13" fmla="*/ 510 h 691"/>
                <a:gd name="T14" fmla="*/ 246 w 976"/>
                <a:gd name="T15" fmla="*/ 554 h 691"/>
                <a:gd name="T16" fmla="*/ 288 w 976"/>
                <a:gd name="T17" fmla="*/ 570 h 691"/>
                <a:gd name="T18" fmla="*/ 342 w 976"/>
                <a:gd name="T19" fmla="*/ 567 h 691"/>
                <a:gd name="T20" fmla="*/ 384 w 976"/>
                <a:gd name="T21" fmla="*/ 546 h 691"/>
                <a:gd name="T22" fmla="*/ 401 w 976"/>
                <a:gd name="T23" fmla="*/ 498 h 691"/>
                <a:gd name="T24" fmla="*/ 414 w 976"/>
                <a:gd name="T25" fmla="*/ 454 h 691"/>
                <a:gd name="T26" fmla="*/ 451 w 976"/>
                <a:gd name="T27" fmla="*/ 429 h 691"/>
                <a:gd name="T28" fmla="*/ 502 w 976"/>
                <a:gd name="T29" fmla="*/ 425 h 691"/>
                <a:gd name="T30" fmla="*/ 550 w 976"/>
                <a:gd name="T31" fmla="*/ 429 h 691"/>
                <a:gd name="T32" fmla="*/ 572 w 976"/>
                <a:gd name="T33" fmla="*/ 35 h 691"/>
                <a:gd name="T34" fmla="*/ 530 w 976"/>
                <a:gd name="T35" fmla="*/ 9 h 691"/>
                <a:gd name="T36" fmla="*/ 474 w 976"/>
                <a:gd name="T37" fmla="*/ 1 h 691"/>
                <a:gd name="T38" fmla="*/ 409 w 976"/>
                <a:gd name="T39" fmla="*/ 2 h 691"/>
                <a:gd name="T40" fmla="*/ 358 w 976"/>
                <a:gd name="T41" fmla="*/ 11 h 691"/>
                <a:gd name="T42" fmla="*/ 336 w 976"/>
                <a:gd name="T43" fmla="*/ 35 h 691"/>
                <a:gd name="T44" fmla="*/ 346 w 976"/>
                <a:gd name="T45" fmla="*/ 63 h 691"/>
                <a:gd name="T46" fmla="*/ 329 w 976"/>
                <a:gd name="T47" fmla="*/ 99 h 691"/>
                <a:gd name="T48" fmla="*/ 294 w 976"/>
                <a:gd name="T49" fmla="*/ 120 h 691"/>
                <a:gd name="T50" fmla="*/ 258 w 976"/>
                <a:gd name="T51" fmla="*/ 130 h 691"/>
                <a:gd name="T52" fmla="*/ 220 w 976"/>
                <a:gd name="T53" fmla="*/ 123 h 691"/>
                <a:gd name="T54" fmla="*/ 195 w 976"/>
                <a:gd name="T55" fmla="*/ 102 h 691"/>
                <a:gd name="T56" fmla="*/ 203 w 976"/>
                <a:gd name="T57" fmla="*/ 69 h 691"/>
                <a:gd name="T58" fmla="*/ 220 w 976"/>
                <a:gd name="T59" fmla="*/ 37 h 691"/>
                <a:gd name="T60" fmla="*/ 208 w 976"/>
                <a:gd name="T61" fmla="*/ 8 h 691"/>
                <a:gd name="T62" fmla="*/ 157 w 976"/>
                <a:gd name="T63" fmla="*/ 0 h 691"/>
                <a:gd name="T64" fmla="*/ 84 w 976"/>
                <a:gd name="T65" fmla="*/ 11 h 691"/>
                <a:gd name="T66" fmla="*/ 32 w 976"/>
                <a:gd name="T67" fmla="*/ 25 h 691"/>
                <a:gd name="T68" fmla="*/ 39 w 976"/>
                <a:gd name="T69" fmla="*/ 68 h 691"/>
                <a:gd name="T70" fmla="*/ 30 w 976"/>
                <a:gd name="T71" fmla="*/ 107 h 691"/>
                <a:gd name="T72" fmla="*/ 12 w 976"/>
                <a:gd name="T73" fmla="*/ 157 h 691"/>
                <a:gd name="T74" fmla="*/ 1 w 976"/>
                <a:gd name="T75" fmla="*/ 206 h 691"/>
                <a:gd name="T76" fmla="*/ 9 w 976"/>
                <a:gd name="T77" fmla="*/ 248 h 691"/>
                <a:gd name="T78" fmla="*/ 45 w 976"/>
                <a:gd name="T79" fmla="*/ 255 h 691"/>
                <a:gd name="T80" fmla="*/ 75 w 976"/>
                <a:gd name="T81" fmla="*/ 219 h 691"/>
                <a:gd name="T82" fmla="*/ 92 w 976"/>
                <a:gd name="T83" fmla="*/ 179 h 691"/>
                <a:gd name="T84" fmla="*/ 127 w 976"/>
                <a:gd name="T85" fmla="*/ 170 h 691"/>
                <a:gd name="T86" fmla="*/ 159 w 976"/>
                <a:gd name="T87" fmla="*/ 188 h 691"/>
                <a:gd name="T88" fmla="*/ 171 w 976"/>
                <a:gd name="T89" fmla="*/ 233 h 691"/>
                <a:gd name="T90" fmla="*/ 152 w 976"/>
                <a:gd name="T91" fmla="*/ 281 h 691"/>
                <a:gd name="T92" fmla="*/ 119 w 976"/>
                <a:gd name="T93" fmla="*/ 315 h 691"/>
                <a:gd name="T94" fmla="*/ 83 w 976"/>
                <a:gd name="T95" fmla="*/ 326 h 691"/>
                <a:gd name="T96" fmla="*/ 48 w 976"/>
                <a:gd name="T97" fmla="*/ 349 h 691"/>
                <a:gd name="T98" fmla="*/ 25 w 976"/>
                <a:gd name="T99" fmla="*/ 389 h 691"/>
                <a:gd name="T100" fmla="*/ 22 w 976"/>
                <a:gd name="T101" fmla="*/ 437 h 6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76"/>
                <a:gd name="T154" fmla="*/ 0 h 691"/>
                <a:gd name="T155" fmla="*/ 976 w 976"/>
                <a:gd name="T156" fmla="*/ 691 h 69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76" h="691">
                  <a:moveTo>
                    <a:pt x="39" y="562"/>
                  </a:moveTo>
                  <a:lnTo>
                    <a:pt x="51" y="559"/>
                  </a:lnTo>
                  <a:lnTo>
                    <a:pt x="68" y="556"/>
                  </a:lnTo>
                  <a:lnTo>
                    <a:pt x="81" y="558"/>
                  </a:lnTo>
                  <a:lnTo>
                    <a:pt x="95" y="560"/>
                  </a:lnTo>
                  <a:lnTo>
                    <a:pt x="109" y="563"/>
                  </a:lnTo>
                  <a:lnTo>
                    <a:pt x="123" y="567"/>
                  </a:lnTo>
                  <a:lnTo>
                    <a:pt x="139" y="570"/>
                  </a:lnTo>
                  <a:lnTo>
                    <a:pt x="152" y="572"/>
                  </a:lnTo>
                  <a:lnTo>
                    <a:pt x="168" y="573"/>
                  </a:lnTo>
                  <a:lnTo>
                    <a:pt x="184" y="572"/>
                  </a:lnTo>
                  <a:lnTo>
                    <a:pt x="197" y="569"/>
                  </a:lnTo>
                  <a:lnTo>
                    <a:pt x="212" y="565"/>
                  </a:lnTo>
                  <a:lnTo>
                    <a:pt x="227" y="559"/>
                  </a:lnTo>
                  <a:lnTo>
                    <a:pt x="240" y="553"/>
                  </a:lnTo>
                  <a:lnTo>
                    <a:pt x="254" y="547"/>
                  </a:lnTo>
                  <a:lnTo>
                    <a:pt x="268" y="541"/>
                  </a:lnTo>
                  <a:lnTo>
                    <a:pt x="284" y="536"/>
                  </a:lnTo>
                  <a:lnTo>
                    <a:pt x="297" y="533"/>
                  </a:lnTo>
                  <a:lnTo>
                    <a:pt x="313" y="532"/>
                  </a:lnTo>
                  <a:lnTo>
                    <a:pt x="327" y="534"/>
                  </a:lnTo>
                  <a:lnTo>
                    <a:pt x="341" y="538"/>
                  </a:lnTo>
                  <a:lnTo>
                    <a:pt x="354" y="546"/>
                  </a:lnTo>
                  <a:lnTo>
                    <a:pt x="362" y="553"/>
                  </a:lnTo>
                  <a:lnTo>
                    <a:pt x="366" y="567"/>
                  </a:lnTo>
                  <a:lnTo>
                    <a:pt x="364" y="581"/>
                  </a:lnTo>
                  <a:lnTo>
                    <a:pt x="360" y="597"/>
                  </a:lnTo>
                  <a:lnTo>
                    <a:pt x="354" y="615"/>
                  </a:lnTo>
                  <a:lnTo>
                    <a:pt x="349" y="629"/>
                  </a:lnTo>
                  <a:lnTo>
                    <a:pt x="350" y="643"/>
                  </a:lnTo>
                  <a:lnTo>
                    <a:pt x="356" y="658"/>
                  </a:lnTo>
                  <a:lnTo>
                    <a:pt x="366" y="669"/>
                  </a:lnTo>
                  <a:lnTo>
                    <a:pt x="376" y="676"/>
                  </a:lnTo>
                  <a:lnTo>
                    <a:pt x="391" y="680"/>
                  </a:lnTo>
                  <a:lnTo>
                    <a:pt x="406" y="684"/>
                  </a:lnTo>
                  <a:lnTo>
                    <a:pt x="428" y="688"/>
                  </a:lnTo>
                  <a:lnTo>
                    <a:pt x="446" y="690"/>
                  </a:lnTo>
                  <a:lnTo>
                    <a:pt x="469" y="691"/>
                  </a:lnTo>
                  <a:lnTo>
                    <a:pt x="489" y="689"/>
                  </a:lnTo>
                  <a:lnTo>
                    <a:pt x="508" y="685"/>
                  </a:lnTo>
                  <a:lnTo>
                    <a:pt x="527" y="680"/>
                  </a:lnTo>
                  <a:lnTo>
                    <a:pt x="545" y="674"/>
                  </a:lnTo>
                  <a:lnTo>
                    <a:pt x="558" y="667"/>
                  </a:lnTo>
                  <a:lnTo>
                    <a:pt x="571" y="659"/>
                  </a:lnTo>
                  <a:lnTo>
                    <a:pt x="582" y="650"/>
                  </a:lnTo>
                  <a:lnTo>
                    <a:pt x="591" y="638"/>
                  </a:lnTo>
                  <a:lnTo>
                    <a:pt x="596" y="624"/>
                  </a:lnTo>
                  <a:lnTo>
                    <a:pt x="597" y="601"/>
                  </a:lnTo>
                  <a:lnTo>
                    <a:pt x="597" y="584"/>
                  </a:lnTo>
                  <a:lnTo>
                    <a:pt x="600" y="569"/>
                  </a:lnTo>
                  <a:lnTo>
                    <a:pt x="606" y="557"/>
                  </a:lnTo>
                  <a:lnTo>
                    <a:pt x="616" y="547"/>
                  </a:lnTo>
                  <a:lnTo>
                    <a:pt x="626" y="538"/>
                  </a:lnTo>
                  <a:lnTo>
                    <a:pt x="639" y="530"/>
                  </a:lnTo>
                  <a:lnTo>
                    <a:pt x="652" y="524"/>
                  </a:lnTo>
                  <a:lnTo>
                    <a:pt x="671" y="518"/>
                  </a:lnTo>
                  <a:lnTo>
                    <a:pt x="688" y="516"/>
                  </a:lnTo>
                  <a:lnTo>
                    <a:pt x="707" y="514"/>
                  </a:lnTo>
                  <a:lnTo>
                    <a:pt x="726" y="513"/>
                  </a:lnTo>
                  <a:lnTo>
                    <a:pt x="747" y="512"/>
                  </a:lnTo>
                  <a:lnTo>
                    <a:pt x="769" y="513"/>
                  </a:lnTo>
                  <a:lnTo>
                    <a:pt x="787" y="514"/>
                  </a:lnTo>
                  <a:lnTo>
                    <a:pt x="802" y="516"/>
                  </a:lnTo>
                  <a:lnTo>
                    <a:pt x="819" y="518"/>
                  </a:lnTo>
                  <a:lnTo>
                    <a:pt x="834" y="520"/>
                  </a:lnTo>
                  <a:lnTo>
                    <a:pt x="851" y="521"/>
                  </a:lnTo>
                  <a:lnTo>
                    <a:pt x="976" y="525"/>
                  </a:lnTo>
                  <a:lnTo>
                    <a:pt x="851" y="41"/>
                  </a:lnTo>
                  <a:lnTo>
                    <a:pt x="833" y="31"/>
                  </a:lnTo>
                  <a:lnTo>
                    <a:pt x="821" y="24"/>
                  </a:lnTo>
                  <a:lnTo>
                    <a:pt x="806" y="18"/>
                  </a:lnTo>
                  <a:lnTo>
                    <a:pt x="789" y="12"/>
                  </a:lnTo>
                  <a:lnTo>
                    <a:pt x="771" y="8"/>
                  </a:lnTo>
                  <a:lnTo>
                    <a:pt x="751" y="5"/>
                  </a:lnTo>
                  <a:lnTo>
                    <a:pt x="727" y="2"/>
                  </a:lnTo>
                  <a:lnTo>
                    <a:pt x="706" y="1"/>
                  </a:lnTo>
                  <a:lnTo>
                    <a:pt x="684" y="0"/>
                  </a:lnTo>
                  <a:lnTo>
                    <a:pt x="660" y="0"/>
                  </a:lnTo>
                  <a:lnTo>
                    <a:pt x="631" y="0"/>
                  </a:lnTo>
                  <a:lnTo>
                    <a:pt x="608" y="2"/>
                  </a:lnTo>
                  <a:lnTo>
                    <a:pt x="586" y="4"/>
                  </a:lnTo>
                  <a:lnTo>
                    <a:pt x="566" y="6"/>
                  </a:lnTo>
                  <a:lnTo>
                    <a:pt x="548" y="10"/>
                  </a:lnTo>
                  <a:lnTo>
                    <a:pt x="533" y="14"/>
                  </a:lnTo>
                  <a:lnTo>
                    <a:pt x="521" y="19"/>
                  </a:lnTo>
                  <a:lnTo>
                    <a:pt x="511" y="25"/>
                  </a:lnTo>
                  <a:lnTo>
                    <a:pt x="504" y="31"/>
                  </a:lnTo>
                  <a:lnTo>
                    <a:pt x="500" y="41"/>
                  </a:lnTo>
                  <a:lnTo>
                    <a:pt x="500" y="50"/>
                  </a:lnTo>
                  <a:lnTo>
                    <a:pt x="505" y="59"/>
                  </a:lnTo>
                  <a:lnTo>
                    <a:pt x="511" y="67"/>
                  </a:lnTo>
                  <a:lnTo>
                    <a:pt x="515" y="76"/>
                  </a:lnTo>
                  <a:lnTo>
                    <a:pt x="515" y="88"/>
                  </a:lnTo>
                  <a:lnTo>
                    <a:pt x="509" y="98"/>
                  </a:lnTo>
                  <a:lnTo>
                    <a:pt x="501" y="108"/>
                  </a:lnTo>
                  <a:lnTo>
                    <a:pt x="488" y="119"/>
                  </a:lnTo>
                  <a:lnTo>
                    <a:pt x="476" y="128"/>
                  </a:lnTo>
                  <a:lnTo>
                    <a:pt x="464" y="134"/>
                  </a:lnTo>
                  <a:lnTo>
                    <a:pt x="451" y="139"/>
                  </a:lnTo>
                  <a:lnTo>
                    <a:pt x="438" y="145"/>
                  </a:lnTo>
                  <a:lnTo>
                    <a:pt x="424" y="149"/>
                  </a:lnTo>
                  <a:lnTo>
                    <a:pt x="409" y="152"/>
                  </a:lnTo>
                  <a:lnTo>
                    <a:pt x="395" y="154"/>
                  </a:lnTo>
                  <a:lnTo>
                    <a:pt x="383" y="157"/>
                  </a:lnTo>
                  <a:lnTo>
                    <a:pt x="366" y="157"/>
                  </a:lnTo>
                  <a:lnTo>
                    <a:pt x="352" y="154"/>
                  </a:lnTo>
                  <a:lnTo>
                    <a:pt x="338" y="152"/>
                  </a:lnTo>
                  <a:lnTo>
                    <a:pt x="326" y="148"/>
                  </a:lnTo>
                  <a:lnTo>
                    <a:pt x="313" y="143"/>
                  </a:lnTo>
                  <a:lnTo>
                    <a:pt x="302" y="137"/>
                  </a:lnTo>
                  <a:lnTo>
                    <a:pt x="294" y="130"/>
                  </a:lnTo>
                  <a:lnTo>
                    <a:pt x="291" y="123"/>
                  </a:lnTo>
                  <a:lnTo>
                    <a:pt x="290" y="116"/>
                  </a:lnTo>
                  <a:lnTo>
                    <a:pt x="291" y="105"/>
                  </a:lnTo>
                  <a:lnTo>
                    <a:pt x="294" y="95"/>
                  </a:lnTo>
                  <a:lnTo>
                    <a:pt x="302" y="83"/>
                  </a:lnTo>
                  <a:lnTo>
                    <a:pt x="311" y="71"/>
                  </a:lnTo>
                  <a:lnTo>
                    <a:pt x="318" y="62"/>
                  </a:lnTo>
                  <a:lnTo>
                    <a:pt x="323" y="55"/>
                  </a:lnTo>
                  <a:lnTo>
                    <a:pt x="327" y="44"/>
                  </a:lnTo>
                  <a:lnTo>
                    <a:pt x="330" y="33"/>
                  </a:lnTo>
                  <a:lnTo>
                    <a:pt x="327" y="23"/>
                  </a:lnTo>
                  <a:lnTo>
                    <a:pt x="321" y="15"/>
                  </a:lnTo>
                  <a:lnTo>
                    <a:pt x="310" y="8"/>
                  </a:lnTo>
                  <a:lnTo>
                    <a:pt x="297" y="5"/>
                  </a:lnTo>
                  <a:lnTo>
                    <a:pt x="285" y="2"/>
                  </a:lnTo>
                  <a:lnTo>
                    <a:pt x="268" y="0"/>
                  </a:lnTo>
                  <a:lnTo>
                    <a:pt x="233" y="0"/>
                  </a:lnTo>
                  <a:lnTo>
                    <a:pt x="207" y="2"/>
                  </a:lnTo>
                  <a:lnTo>
                    <a:pt x="184" y="5"/>
                  </a:lnTo>
                  <a:lnTo>
                    <a:pt x="153" y="9"/>
                  </a:lnTo>
                  <a:lnTo>
                    <a:pt x="125" y="14"/>
                  </a:lnTo>
                  <a:lnTo>
                    <a:pt x="94" y="19"/>
                  </a:lnTo>
                  <a:lnTo>
                    <a:pt x="74" y="23"/>
                  </a:lnTo>
                  <a:lnTo>
                    <a:pt x="56" y="27"/>
                  </a:lnTo>
                  <a:lnTo>
                    <a:pt x="47" y="31"/>
                  </a:lnTo>
                  <a:lnTo>
                    <a:pt x="50" y="41"/>
                  </a:lnTo>
                  <a:lnTo>
                    <a:pt x="54" y="56"/>
                  </a:lnTo>
                  <a:lnTo>
                    <a:pt x="56" y="70"/>
                  </a:lnTo>
                  <a:lnTo>
                    <a:pt x="57" y="82"/>
                  </a:lnTo>
                  <a:lnTo>
                    <a:pt x="55" y="95"/>
                  </a:lnTo>
                  <a:lnTo>
                    <a:pt x="52" y="106"/>
                  </a:lnTo>
                  <a:lnTo>
                    <a:pt x="48" y="119"/>
                  </a:lnTo>
                  <a:lnTo>
                    <a:pt x="44" y="129"/>
                  </a:lnTo>
                  <a:lnTo>
                    <a:pt x="39" y="144"/>
                  </a:lnTo>
                  <a:lnTo>
                    <a:pt x="33" y="160"/>
                  </a:lnTo>
                  <a:lnTo>
                    <a:pt x="27" y="175"/>
                  </a:lnTo>
                  <a:lnTo>
                    <a:pt x="18" y="190"/>
                  </a:lnTo>
                  <a:lnTo>
                    <a:pt x="13" y="205"/>
                  </a:lnTo>
                  <a:lnTo>
                    <a:pt x="9" y="217"/>
                  </a:lnTo>
                  <a:lnTo>
                    <a:pt x="5" y="230"/>
                  </a:lnTo>
                  <a:lnTo>
                    <a:pt x="1" y="248"/>
                  </a:lnTo>
                  <a:lnTo>
                    <a:pt x="0" y="263"/>
                  </a:lnTo>
                  <a:lnTo>
                    <a:pt x="2" y="276"/>
                  </a:lnTo>
                  <a:lnTo>
                    <a:pt x="6" y="290"/>
                  </a:lnTo>
                  <a:lnTo>
                    <a:pt x="13" y="299"/>
                  </a:lnTo>
                  <a:lnTo>
                    <a:pt x="22" y="307"/>
                  </a:lnTo>
                  <a:lnTo>
                    <a:pt x="35" y="311"/>
                  </a:lnTo>
                  <a:lnTo>
                    <a:pt x="48" y="311"/>
                  </a:lnTo>
                  <a:lnTo>
                    <a:pt x="66" y="308"/>
                  </a:lnTo>
                  <a:lnTo>
                    <a:pt x="81" y="301"/>
                  </a:lnTo>
                  <a:lnTo>
                    <a:pt x="94" y="293"/>
                  </a:lnTo>
                  <a:lnTo>
                    <a:pt x="105" y="280"/>
                  </a:lnTo>
                  <a:lnTo>
                    <a:pt x="112" y="264"/>
                  </a:lnTo>
                  <a:lnTo>
                    <a:pt x="114" y="249"/>
                  </a:lnTo>
                  <a:lnTo>
                    <a:pt x="119" y="236"/>
                  </a:lnTo>
                  <a:lnTo>
                    <a:pt x="127" y="225"/>
                  </a:lnTo>
                  <a:lnTo>
                    <a:pt x="137" y="216"/>
                  </a:lnTo>
                  <a:lnTo>
                    <a:pt x="150" y="209"/>
                  </a:lnTo>
                  <a:lnTo>
                    <a:pt x="163" y="206"/>
                  </a:lnTo>
                  <a:lnTo>
                    <a:pt x="174" y="205"/>
                  </a:lnTo>
                  <a:lnTo>
                    <a:pt x="188" y="205"/>
                  </a:lnTo>
                  <a:lnTo>
                    <a:pt x="203" y="207"/>
                  </a:lnTo>
                  <a:lnTo>
                    <a:pt x="215" y="211"/>
                  </a:lnTo>
                  <a:lnTo>
                    <a:pt x="227" y="217"/>
                  </a:lnTo>
                  <a:lnTo>
                    <a:pt x="238" y="227"/>
                  </a:lnTo>
                  <a:lnTo>
                    <a:pt x="246" y="238"/>
                  </a:lnTo>
                  <a:lnTo>
                    <a:pt x="253" y="253"/>
                  </a:lnTo>
                  <a:lnTo>
                    <a:pt x="255" y="267"/>
                  </a:lnTo>
                  <a:lnTo>
                    <a:pt x="254" y="281"/>
                  </a:lnTo>
                  <a:lnTo>
                    <a:pt x="250" y="296"/>
                  </a:lnTo>
                  <a:lnTo>
                    <a:pt x="244" y="311"/>
                  </a:lnTo>
                  <a:lnTo>
                    <a:pt x="236" y="325"/>
                  </a:lnTo>
                  <a:lnTo>
                    <a:pt x="225" y="339"/>
                  </a:lnTo>
                  <a:lnTo>
                    <a:pt x="214" y="350"/>
                  </a:lnTo>
                  <a:lnTo>
                    <a:pt x="201" y="363"/>
                  </a:lnTo>
                  <a:lnTo>
                    <a:pt x="190" y="372"/>
                  </a:lnTo>
                  <a:lnTo>
                    <a:pt x="177" y="380"/>
                  </a:lnTo>
                  <a:lnTo>
                    <a:pt x="166" y="384"/>
                  </a:lnTo>
                  <a:lnTo>
                    <a:pt x="150" y="388"/>
                  </a:lnTo>
                  <a:lnTo>
                    <a:pt x="137" y="390"/>
                  </a:lnTo>
                  <a:lnTo>
                    <a:pt x="123" y="393"/>
                  </a:lnTo>
                  <a:lnTo>
                    <a:pt x="111" y="397"/>
                  </a:lnTo>
                  <a:lnTo>
                    <a:pt x="95" y="405"/>
                  </a:lnTo>
                  <a:lnTo>
                    <a:pt x="82" y="413"/>
                  </a:lnTo>
                  <a:lnTo>
                    <a:pt x="72" y="422"/>
                  </a:lnTo>
                  <a:lnTo>
                    <a:pt x="60" y="433"/>
                  </a:lnTo>
                  <a:lnTo>
                    <a:pt x="52" y="444"/>
                  </a:lnTo>
                  <a:lnTo>
                    <a:pt x="43" y="458"/>
                  </a:lnTo>
                  <a:lnTo>
                    <a:pt x="38" y="470"/>
                  </a:lnTo>
                  <a:lnTo>
                    <a:pt x="33" y="485"/>
                  </a:lnTo>
                  <a:lnTo>
                    <a:pt x="31" y="499"/>
                  </a:lnTo>
                  <a:lnTo>
                    <a:pt x="31" y="511"/>
                  </a:lnTo>
                  <a:lnTo>
                    <a:pt x="33" y="527"/>
                  </a:lnTo>
                  <a:lnTo>
                    <a:pt x="36" y="545"/>
                  </a:lnTo>
                  <a:lnTo>
                    <a:pt x="39" y="562"/>
                  </a:lnTo>
                  <a:close/>
                </a:path>
              </a:pathLst>
            </a:custGeom>
            <a:solidFill>
              <a:srgbClr val="00FFFF"/>
            </a:solidFill>
            <a:ln w="6350">
              <a:solidFill>
                <a:srgbClr val="000000"/>
              </a:solidFill>
              <a:round/>
              <a:headEnd/>
              <a:tailEnd/>
            </a:ln>
          </p:spPr>
          <p:txBody>
            <a:bodyPr/>
            <a:lstStyle/>
            <a:p>
              <a:endParaRPr lang="en-US"/>
            </a:p>
          </p:txBody>
        </p:sp>
        <p:sp>
          <p:nvSpPr>
            <p:cNvPr id="4109" name="Freeform 9"/>
            <p:cNvSpPr>
              <a:spLocks/>
            </p:cNvSpPr>
            <p:nvPr/>
          </p:nvSpPr>
          <p:spPr bwMode="auto">
            <a:xfrm>
              <a:off x="1647" y="2401"/>
              <a:ext cx="1019" cy="689"/>
            </a:xfrm>
            <a:custGeom>
              <a:avLst/>
              <a:gdLst>
                <a:gd name="T0" fmla="*/ 644 w 1165"/>
                <a:gd name="T1" fmla="*/ 166 h 735"/>
                <a:gd name="T2" fmla="*/ 623 w 1165"/>
                <a:gd name="T3" fmla="*/ 237 h 735"/>
                <a:gd name="T4" fmla="*/ 607 w 1165"/>
                <a:gd name="T5" fmla="*/ 302 h 735"/>
                <a:gd name="T6" fmla="*/ 638 w 1165"/>
                <a:gd name="T7" fmla="*/ 344 h 735"/>
                <a:gd name="T8" fmla="*/ 680 w 1165"/>
                <a:gd name="T9" fmla="*/ 316 h 735"/>
                <a:gd name="T10" fmla="*/ 705 w 1165"/>
                <a:gd name="T11" fmla="*/ 262 h 735"/>
                <a:gd name="T12" fmla="*/ 750 w 1165"/>
                <a:gd name="T13" fmla="*/ 260 h 735"/>
                <a:gd name="T14" fmla="*/ 778 w 1165"/>
                <a:gd name="T15" fmla="*/ 300 h 735"/>
                <a:gd name="T16" fmla="*/ 771 w 1165"/>
                <a:gd name="T17" fmla="*/ 348 h 735"/>
                <a:gd name="T18" fmla="*/ 729 w 1165"/>
                <a:gd name="T19" fmla="*/ 399 h 735"/>
                <a:gd name="T20" fmla="*/ 681 w 1165"/>
                <a:gd name="T21" fmla="*/ 414 h 735"/>
                <a:gd name="T22" fmla="*/ 645 w 1165"/>
                <a:gd name="T23" fmla="*/ 448 h 735"/>
                <a:gd name="T24" fmla="*/ 629 w 1165"/>
                <a:gd name="T25" fmla="*/ 509 h 735"/>
                <a:gd name="T26" fmla="*/ 622 w 1165"/>
                <a:gd name="T27" fmla="*/ 541 h 735"/>
                <a:gd name="T28" fmla="*/ 576 w 1165"/>
                <a:gd name="T29" fmla="*/ 537 h 735"/>
                <a:gd name="T30" fmla="*/ 511 w 1165"/>
                <a:gd name="T31" fmla="*/ 560 h 735"/>
                <a:gd name="T32" fmla="*/ 448 w 1165"/>
                <a:gd name="T33" fmla="*/ 591 h 735"/>
                <a:gd name="T34" fmla="*/ 376 w 1165"/>
                <a:gd name="T35" fmla="*/ 604 h 735"/>
                <a:gd name="T36" fmla="*/ 337 w 1165"/>
                <a:gd name="T37" fmla="*/ 571 h 735"/>
                <a:gd name="T38" fmla="*/ 358 w 1165"/>
                <a:gd name="T39" fmla="*/ 524 h 735"/>
                <a:gd name="T40" fmla="*/ 413 w 1165"/>
                <a:gd name="T41" fmla="*/ 496 h 735"/>
                <a:gd name="T42" fmla="*/ 453 w 1165"/>
                <a:gd name="T43" fmla="*/ 464 h 735"/>
                <a:gd name="T44" fmla="*/ 426 w 1165"/>
                <a:gd name="T45" fmla="*/ 433 h 735"/>
                <a:gd name="T46" fmla="*/ 366 w 1165"/>
                <a:gd name="T47" fmla="*/ 437 h 735"/>
                <a:gd name="T48" fmla="*/ 308 w 1165"/>
                <a:gd name="T49" fmla="*/ 463 h 735"/>
                <a:gd name="T50" fmla="*/ 244 w 1165"/>
                <a:gd name="T51" fmla="*/ 509 h 735"/>
                <a:gd name="T52" fmla="*/ 168 w 1165"/>
                <a:gd name="T53" fmla="*/ 537 h 735"/>
                <a:gd name="T54" fmla="*/ 94 w 1165"/>
                <a:gd name="T55" fmla="*/ 543 h 735"/>
                <a:gd name="T56" fmla="*/ 131 w 1165"/>
                <a:gd name="T57" fmla="*/ 488 h 735"/>
                <a:gd name="T58" fmla="*/ 158 w 1165"/>
                <a:gd name="T59" fmla="*/ 429 h 735"/>
                <a:gd name="T60" fmla="*/ 146 w 1165"/>
                <a:gd name="T61" fmla="*/ 380 h 735"/>
                <a:gd name="T62" fmla="*/ 110 w 1165"/>
                <a:gd name="T63" fmla="*/ 382 h 735"/>
                <a:gd name="T64" fmla="*/ 81 w 1165"/>
                <a:gd name="T65" fmla="*/ 427 h 735"/>
                <a:gd name="T66" fmla="*/ 37 w 1165"/>
                <a:gd name="T67" fmla="*/ 442 h 735"/>
                <a:gd name="T68" fmla="*/ 3 w 1165"/>
                <a:gd name="T69" fmla="*/ 403 h 735"/>
                <a:gd name="T70" fmla="*/ 10 w 1165"/>
                <a:gd name="T71" fmla="*/ 351 h 735"/>
                <a:gd name="T72" fmla="*/ 58 w 1165"/>
                <a:gd name="T73" fmla="*/ 315 h 735"/>
                <a:gd name="T74" fmla="*/ 88 w 1165"/>
                <a:gd name="T75" fmla="*/ 258 h 735"/>
                <a:gd name="T76" fmla="*/ 69 w 1165"/>
                <a:gd name="T77" fmla="*/ 185 h 735"/>
                <a:gd name="T78" fmla="*/ 62 w 1165"/>
                <a:gd name="T79" fmla="*/ 112 h 735"/>
                <a:gd name="T80" fmla="*/ 122 w 1165"/>
                <a:gd name="T81" fmla="*/ 123 h 735"/>
                <a:gd name="T82" fmla="*/ 216 w 1165"/>
                <a:gd name="T83" fmla="*/ 127 h 735"/>
                <a:gd name="T84" fmla="*/ 266 w 1165"/>
                <a:gd name="T85" fmla="*/ 108 h 735"/>
                <a:gd name="T86" fmla="*/ 268 w 1165"/>
                <a:gd name="T87" fmla="*/ 62 h 735"/>
                <a:gd name="T88" fmla="*/ 283 w 1165"/>
                <a:gd name="T89" fmla="*/ 17 h 735"/>
                <a:gd name="T90" fmla="*/ 344 w 1165"/>
                <a:gd name="T91" fmla="*/ 0 h 735"/>
                <a:gd name="T92" fmla="*/ 400 w 1165"/>
                <a:gd name="T93" fmla="*/ 15 h 735"/>
                <a:gd name="T94" fmla="*/ 419 w 1165"/>
                <a:gd name="T95" fmla="*/ 57 h 735"/>
                <a:gd name="T96" fmla="*/ 401 w 1165"/>
                <a:gd name="T97" fmla="*/ 112 h 735"/>
                <a:gd name="T98" fmla="*/ 439 w 1165"/>
                <a:gd name="T99" fmla="*/ 141 h 735"/>
                <a:gd name="T100" fmla="*/ 513 w 1165"/>
                <a:gd name="T101" fmla="*/ 140 h 735"/>
                <a:gd name="T102" fmla="*/ 607 w 1165"/>
                <a:gd name="T103" fmla="*/ 119 h 7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65"/>
                <a:gd name="T157" fmla="*/ 0 h 735"/>
                <a:gd name="T158" fmla="*/ 1165 w 1165"/>
                <a:gd name="T159" fmla="*/ 735 h 73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65" h="735">
                  <a:moveTo>
                    <a:pt x="958" y="146"/>
                  </a:moveTo>
                  <a:lnTo>
                    <a:pt x="962" y="164"/>
                  </a:lnTo>
                  <a:lnTo>
                    <a:pt x="965" y="178"/>
                  </a:lnTo>
                  <a:lnTo>
                    <a:pt x="966" y="190"/>
                  </a:lnTo>
                  <a:lnTo>
                    <a:pt x="963" y="202"/>
                  </a:lnTo>
                  <a:lnTo>
                    <a:pt x="958" y="219"/>
                  </a:lnTo>
                  <a:lnTo>
                    <a:pt x="952" y="237"/>
                  </a:lnTo>
                  <a:lnTo>
                    <a:pt x="946" y="253"/>
                  </a:lnTo>
                  <a:lnTo>
                    <a:pt x="940" y="269"/>
                  </a:lnTo>
                  <a:lnTo>
                    <a:pt x="931" y="288"/>
                  </a:lnTo>
                  <a:lnTo>
                    <a:pt x="924" y="304"/>
                  </a:lnTo>
                  <a:lnTo>
                    <a:pt x="919" y="317"/>
                  </a:lnTo>
                  <a:lnTo>
                    <a:pt x="914" y="335"/>
                  </a:lnTo>
                  <a:lnTo>
                    <a:pt x="909" y="351"/>
                  </a:lnTo>
                  <a:lnTo>
                    <a:pt x="908" y="366"/>
                  </a:lnTo>
                  <a:lnTo>
                    <a:pt x="911" y="382"/>
                  </a:lnTo>
                  <a:lnTo>
                    <a:pt x="916" y="397"/>
                  </a:lnTo>
                  <a:lnTo>
                    <a:pt x="926" y="409"/>
                  </a:lnTo>
                  <a:lnTo>
                    <a:pt x="937" y="416"/>
                  </a:lnTo>
                  <a:lnTo>
                    <a:pt x="952" y="417"/>
                  </a:lnTo>
                  <a:lnTo>
                    <a:pt x="969" y="416"/>
                  </a:lnTo>
                  <a:lnTo>
                    <a:pt x="982" y="411"/>
                  </a:lnTo>
                  <a:lnTo>
                    <a:pt x="996" y="405"/>
                  </a:lnTo>
                  <a:lnTo>
                    <a:pt x="1007" y="396"/>
                  </a:lnTo>
                  <a:lnTo>
                    <a:pt x="1017" y="383"/>
                  </a:lnTo>
                  <a:lnTo>
                    <a:pt x="1022" y="369"/>
                  </a:lnTo>
                  <a:lnTo>
                    <a:pt x="1024" y="354"/>
                  </a:lnTo>
                  <a:lnTo>
                    <a:pt x="1031" y="339"/>
                  </a:lnTo>
                  <a:lnTo>
                    <a:pt x="1040" y="327"/>
                  </a:lnTo>
                  <a:lnTo>
                    <a:pt x="1054" y="318"/>
                  </a:lnTo>
                  <a:lnTo>
                    <a:pt x="1067" y="313"/>
                  </a:lnTo>
                  <a:lnTo>
                    <a:pt x="1081" y="311"/>
                  </a:lnTo>
                  <a:lnTo>
                    <a:pt x="1092" y="310"/>
                  </a:lnTo>
                  <a:lnTo>
                    <a:pt x="1107" y="312"/>
                  </a:lnTo>
                  <a:lnTo>
                    <a:pt x="1121" y="316"/>
                  </a:lnTo>
                  <a:lnTo>
                    <a:pt x="1135" y="321"/>
                  </a:lnTo>
                  <a:lnTo>
                    <a:pt x="1144" y="331"/>
                  </a:lnTo>
                  <a:lnTo>
                    <a:pt x="1152" y="341"/>
                  </a:lnTo>
                  <a:lnTo>
                    <a:pt x="1160" y="351"/>
                  </a:lnTo>
                  <a:lnTo>
                    <a:pt x="1164" y="364"/>
                  </a:lnTo>
                  <a:lnTo>
                    <a:pt x="1165" y="376"/>
                  </a:lnTo>
                  <a:lnTo>
                    <a:pt x="1163" y="390"/>
                  </a:lnTo>
                  <a:lnTo>
                    <a:pt x="1159" y="401"/>
                  </a:lnTo>
                  <a:lnTo>
                    <a:pt x="1156" y="410"/>
                  </a:lnTo>
                  <a:lnTo>
                    <a:pt x="1151" y="422"/>
                  </a:lnTo>
                  <a:lnTo>
                    <a:pt x="1140" y="438"/>
                  </a:lnTo>
                  <a:lnTo>
                    <a:pt x="1129" y="450"/>
                  </a:lnTo>
                  <a:lnTo>
                    <a:pt x="1117" y="462"/>
                  </a:lnTo>
                  <a:lnTo>
                    <a:pt x="1104" y="474"/>
                  </a:lnTo>
                  <a:lnTo>
                    <a:pt x="1089" y="484"/>
                  </a:lnTo>
                  <a:lnTo>
                    <a:pt x="1077" y="489"/>
                  </a:lnTo>
                  <a:lnTo>
                    <a:pt x="1064" y="492"/>
                  </a:lnTo>
                  <a:lnTo>
                    <a:pt x="1046" y="495"/>
                  </a:lnTo>
                  <a:lnTo>
                    <a:pt x="1034" y="498"/>
                  </a:lnTo>
                  <a:lnTo>
                    <a:pt x="1019" y="503"/>
                  </a:lnTo>
                  <a:lnTo>
                    <a:pt x="1005" y="510"/>
                  </a:lnTo>
                  <a:lnTo>
                    <a:pt x="993" y="517"/>
                  </a:lnTo>
                  <a:lnTo>
                    <a:pt x="984" y="526"/>
                  </a:lnTo>
                  <a:lnTo>
                    <a:pt x="973" y="534"/>
                  </a:lnTo>
                  <a:lnTo>
                    <a:pt x="964" y="544"/>
                  </a:lnTo>
                  <a:lnTo>
                    <a:pt x="955" y="558"/>
                  </a:lnTo>
                  <a:lnTo>
                    <a:pt x="948" y="572"/>
                  </a:lnTo>
                  <a:lnTo>
                    <a:pt x="943" y="587"/>
                  </a:lnTo>
                  <a:lnTo>
                    <a:pt x="940" y="604"/>
                  </a:lnTo>
                  <a:lnTo>
                    <a:pt x="940" y="618"/>
                  </a:lnTo>
                  <a:lnTo>
                    <a:pt x="943" y="635"/>
                  </a:lnTo>
                  <a:lnTo>
                    <a:pt x="946" y="649"/>
                  </a:lnTo>
                  <a:lnTo>
                    <a:pt x="948" y="664"/>
                  </a:lnTo>
                  <a:lnTo>
                    <a:pt x="941" y="661"/>
                  </a:lnTo>
                  <a:lnTo>
                    <a:pt x="929" y="656"/>
                  </a:lnTo>
                  <a:lnTo>
                    <a:pt x="918" y="652"/>
                  </a:lnTo>
                  <a:lnTo>
                    <a:pt x="906" y="650"/>
                  </a:lnTo>
                  <a:lnTo>
                    <a:pt x="892" y="648"/>
                  </a:lnTo>
                  <a:lnTo>
                    <a:pt x="877" y="649"/>
                  </a:lnTo>
                  <a:lnTo>
                    <a:pt x="860" y="652"/>
                  </a:lnTo>
                  <a:lnTo>
                    <a:pt x="844" y="655"/>
                  </a:lnTo>
                  <a:lnTo>
                    <a:pt x="824" y="660"/>
                  </a:lnTo>
                  <a:lnTo>
                    <a:pt x="803" y="666"/>
                  </a:lnTo>
                  <a:lnTo>
                    <a:pt x="784" y="673"/>
                  </a:lnTo>
                  <a:lnTo>
                    <a:pt x="764" y="680"/>
                  </a:lnTo>
                  <a:lnTo>
                    <a:pt x="748" y="687"/>
                  </a:lnTo>
                  <a:lnTo>
                    <a:pt x="730" y="695"/>
                  </a:lnTo>
                  <a:lnTo>
                    <a:pt x="711" y="702"/>
                  </a:lnTo>
                  <a:lnTo>
                    <a:pt x="692" y="708"/>
                  </a:lnTo>
                  <a:lnTo>
                    <a:pt x="669" y="717"/>
                  </a:lnTo>
                  <a:lnTo>
                    <a:pt x="645" y="725"/>
                  </a:lnTo>
                  <a:lnTo>
                    <a:pt x="628" y="730"/>
                  </a:lnTo>
                  <a:lnTo>
                    <a:pt x="605" y="733"/>
                  </a:lnTo>
                  <a:lnTo>
                    <a:pt x="586" y="735"/>
                  </a:lnTo>
                  <a:lnTo>
                    <a:pt x="562" y="733"/>
                  </a:lnTo>
                  <a:lnTo>
                    <a:pt x="545" y="730"/>
                  </a:lnTo>
                  <a:lnTo>
                    <a:pt x="528" y="725"/>
                  </a:lnTo>
                  <a:lnTo>
                    <a:pt x="517" y="718"/>
                  </a:lnTo>
                  <a:lnTo>
                    <a:pt x="509" y="707"/>
                  </a:lnTo>
                  <a:lnTo>
                    <a:pt x="503" y="693"/>
                  </a:lnTo>
                  <a:lnTo>
                    <a:pt x="503" y="681"/>
                  </a:lnTo>
                  <a:lnTo>
                    <a:pt x="508" y="669"/>
                  </a:lnTo>
                  <a:lnTo>
                    <a:pt x="514" y="658"/>
                  </a:lnTo>
                  <a:lnTo>
                    <a:pt x="523" y="647"/>
                  </a:lnTo>
                  <a:lnTo>
                    <a:pt x="535" y="636"/>
                  </a:lnTo>
                  <a:lnTo>
                    <a:pt x="551" y="624"/>
                  </a:lnTo>
                  <a:lnTo>
                    <a:pt x="567" y="617"/>
                  </a:lnTo>
                  <a:lnTo>
                    <a:pt x="587" y="611"/>
                  </a:lnTo>
                  <a:lnTo>
                    <a:pt x="602" y="607"/>
                  </a:lnTo>
                  <a:lnTo>
                    <a:pt x="617" y="602"/>
                  </a:lnTo>
                  <a:lnTo>
                    <a:pt x="635" y="596"/>
                  </a:lnTo>
                  <a:lnTo>
                    <a:pt x="651" y="587"/>
                  </a:lnTo>
                  <a:lnTo>
                    <a:pt x="665" y="580"/>
                  </a:lnTo>
                  <a:lnTo>
                    <a:pt x="674" y="572"/>
                  </a:lnTo>
                  <a:lnTo>
                    <a:pt x="677" y="563"/>
                  </a:lnTo>
                  <a:lnTo>
                    <a:pt x="675" y="553"/>
                  </a:lnTo>
                  <a:lnTo>
                    <a:pt x="668" y="542"/>
                  </a:lnTo>
                  <a:lnTo>
                    <a:pt x="656" y="534"/>
                  </a:lnTo>
                  <a:lnTo>
                    <a:pt x="647" y="529"/>
                  </a:lnTo>
                  <a:lnTo>
                    <a:pt x="637" y="526"/>
                  </a:lnTo>
                  <a:lnTo>
                    <a:pt x="620" y="524"/>
                  </a:lnTo>
                  <a:lnTo>
                    <a:pt x="601" y="524"/>
                  </a:lnTo>
                  <a:lnTo>
                    <a:pt x="581" y="525"/>
                  </a:lnTo>
                  <a:lnTo>
                    <a:pt x="563" y="527"/>
                  </a:lnTo>
                  <a:lnTo>
                    <a:pt x="546" y="530"/>
                  </a:lnTo>
                  <a:lnTo>
                    <a:pt x="530" y="534"/>
                  </a:lnTo>
                  <a:lnTo>
                    <a:pt x="514" y="539"/>
                  </a:lnTo>
                  <a:lnTo>
                    <a:pt x="494" y="546"/>
                  </a:lnTo>
                  <a:lnTo>
                    <a:pt x="477" y="555"/>
                  </a:lnTo>
                  <a:lnTo>
                    <a:pt x="461" y="562"/>
                  </a:lnTo>
                  <a:lnTo>
                    <a:pt x="441" y="573"/>
                  </a:lnTo>
                  <a:lnTo>
                    <a:pt x="421" y="585"/>
                  </a:lnTo>
                  <a:lnTo>
                    <a:pt x="403" y="596"/>
                  </a:lnTo>
                  <a:lnTo>
                    <a:pt x="385" y="607"/>
                  </a:lnTo>
                  <a:lnTo>
                    <a:pt x="365" y="618"/>
                  </a:lnTo>
                  <a:lnTo>
                    <a:pt x="345" y="627"/>
                  </a:lnTo>
                  <a:lnTo>
                    <a:pt x="324" y="636"/>
                  </a:lnTo>
                  <a:lnTo>
                    <a:pt x="301" y="643"/>
                  </a:lnTo>
                  <a:lnTo>
                    <a:pt x="279" y="648"/>
                  </a:lnTo>
                  <a:lnTo>
                    <a:pt x="252" y="652"/>
                  </a:lnTo>
                  <a:lnTo>
                    <a:pt x="230" y="655"/>
                  </a:lnTo>
                  <a:lnTo>
                    <a:pt x="200" y="658"/>
                  </a:lnTo>
                  <a:lnTo>
                    <a:pt x="177" y="660"/>
                  </a:lnTo>
                  <a:lnTo>
                    <a:pt x="155" y="659"/>
                  </a:lnTo>
                  <a:lnTo>
                    <a:pt x="140" y="659"/>
                  </a:lnTo>
                  <a:lnTo>
                    <a:pt x="145" y="648"/>
                  </a:lnTo>
                  <a:lnTo>
                    <a:pt x="155" y="635"/>
                  </a:lnTo>
                  <a:lnTo>
                    <a:pt x="167" y="622"/>
                  </a:lnTo>
                  <a:lnTo>
                    <a:pt x="179" y="609"/>
                  </a:lnTo>
                  <a:lnTo>
                    <a:pt x="195" y="593"/>
                  </a:lnTo>
                  <a:lnTo>
                    <a:pt x="207" y="581"/>
                  </a:lnTo>
                  <a:lnTo>
                    <a:pt x="217" y="569"/>
                  </a:lnTo>
                  <a:lnTo>
                    <a:pt x="226" y="554"/>
                  </a:lnTo>
                  <a:lnTo>
                    <a:pt x="233" y="538"/>
                  </a:lnTo>
                  <a:lnTo>
                    <a:pt x="237" y="522"/>
                  </a:lnTo>
                  <a:lnTo>
                    <a:pt x="240" y="507"/>
                  </a:lnTo>
                  <a:lnTo>
                    <a:pt x="238" y="489"/>
                  </a:lnTo>
                  <a:lnTo>
                    <a:pt x="234" y="478"/>
                  </a:lnTo>
                  <a:lnTo>
                    <a:pt x="225" y="468"/>
                  </a:lnTo>
                  <a:lnTo>
                    <a:pt x="218" y="461"/>
                  </a:lnTo>
                  <a:lnTo>
                    <a:pt x="209" y="456"/>
                  </a:lnTo>
                  <a:lnTo>
                    <a:pt x="199" y="454"/>
                  </a:lnTo>
                  <a:lnTo>
                    <a:pt x="187" y="453"/>
                  </a:lnTo>
                  <a:lnTo>
                    <a:pt x="176" y="456"/>
                  </a:lnTo>
                  <a:lnTo>
                    <a:pt x="165" y="463"/>
                  </a:lnTo>
                  <a:lnTo>
                    <a:pt x="156" y="473"/>
                  </a:lnTo>
                  <a:lnTo>
                    <a:pt x="146" y="484"/>
                  </a:lnTo>
                  <a:lnTo>
                    <a:pt x="138" y="496"/>
                  </a:lnTo>
                  <a:lnTo>
                    <a:pt x="130" y="507"/>
                  </a:lnTo>
                  <a:lnTo>
                    <a:pt x="121" y="517"/>
                  </a:lnTo>
                  <a:lnTo>
                    <a:pt x="110" y="527"/>
                  </a:lnTo>
                  <a:lnTo>
                    <a:pt x="97" y="534"/>
                  </a:lnTo>
                  <a:lnTo>
                    <a:pt x="84" y="537"/>
                  </a:lnTo>
                  <a:lnTo>
                    <a:pt x="69" y="539"/>
                  </a:lnTo>
                  <a:lnTo>
                    <a:pt x="55" y="537"/>
                  </a:lnTo>
                  <a:lnTo>
                    <a:pt x="41" y="533"/>
                  </a:lnTo>
                  <a:lnTo>
                    <a:pt x="27" y="525"/>
                  </a:lnTo>
                  <a:lnTo>
                    <a:pt x="17" y="517"/>
                  </a:lnTo>
                  <a:lnTo>
                    <a:pt x="9" y="504"/>
                  </a:lnTo>
                  <a:lnTo>
                    <a:pt x="4" y="490"/>
                  </a:lnTo>
                  <a:lnTo>
                    <a:pt x="1" y="477"/>
                  </a:lnTo>
                  <a:lnTo>
                    <a:pt x="0" y="462"/>
                  </a:lnTo>
                  <a:lnTo>
                    <a:pt x="2" y="450"/>
                  </a:lnTo>
                  <a:lnTo>
                    <a:pt x="7" y="439"/>
                  </a:lnTo>
                  <a:lnTo>
                    <a:pt x="16" y="426"/>
                  </a:lnTo>
                  <a:lnTo>
                    <a:pt x="28" y="414"/>
                  </a:lnTo>
                  <a:lnTo>
                    <a:pt x="43" y="405"/>
                  </a:lnTo>
                  <a:lnTo>
                    <a:pt x="55" y="399"/>
                  </a:lnTo>
                  <a:lnTo>
                    <a:pt x="71" y="391"/>
                  </a:lnTo>
                  <a:lnTo>
                    <a:pt x="86" y="382"/>
                  </a:lnTo>
                  <a:lnTo>
                    <a:pt x="100" y="372"/>
                  </a:lnTo>
                  <a:lnTo>
                    <a:pt x="113" y="360"/>
                  </a:lnTo>
                  <a:lnTo>
                    <a:pt x="124" y="347"/>
                  </a:lnTo>
                  <a:lnTo>
                    <a:pt x="129" y="329"/>
                  </a:lnTo>
                  <a:lnTo>
                    <a:pt x="131" y="313"/>
                  </a:lnTo>
                  <a:lnTo>
                    <a:pt x="130" y="297"/>
                  </a:lnTo>
                  <a:lnTo>
                    <a:pt x="127" y="280"/>
                  </a:lnTo>
                  <a:lnTo>
                    <a:pt x="121" y="263"/>
                  </a:lnTo>
                  <a:lnTo>
                    <a:pt x="111" y="242"/>
                  </a:lnTo>
                  <a:lnTo>
                    <a:pt x="103" y="224"/>
                  </a:lnTo>
                  <a:lnTo>
                    <a:pt x="94" y="204"/>
                  </a:lnTo>
                  <a:lnTo>
                    <a:pt x="90" y="183"/>
                  </a:lnTo>
                  <a:lnTo>
                    <a:pt x="90" y="167"/>
                  </a:lnTo>
                  <a:lnTo>
                    <a:pt x="92" y="150"/>
                  </a:lnTo>
                  <a:lnTo>
                    <a:pt x="93" y="137"/>
                  </a:lnTo>
                  <a:lnTo>
                    <a:pt x="105" y="140"/>
                  </a:lnTo>
                  <a:lnTo>
                    <a:pt x="123" y="142"/>
                  </a:lnTo>
                  <a:lnTo>
                    <a:pt x="141" y="144"/>
                  </a:lnTo>
                  <a:lnTo>
                    <a:pt x="162" y="147"/>
                  </a:lnTo>
                  <a:lnTo>
                    <a:pt x="182" y="149"/>
                  </a:lnTo>
                  <a:lnTo>
                    <a:pt x="205" y="152"/>
                  </a:lnTo>
                  <a:lnTo>
                    <a:pt x="228" y="154"/>
                  </a:lnTo>
                  <a:lnTo>
                    <a:pt x="254" y="155"/>
                  </a:lnTo>
                  <a:lnTo>
                    <a:pt x="304" y="155"/>
                  </a:lnTo>
                  <a:lnTo>
                    <a:pt x="322" y="154"/>
                  </a:lnTo>
                  <a:lnTo>
                    <a:pt x="339" y="153"/>
                  </a:lnTo>
                  <a:lnTo>
                    <a:pt x="359" y="150"/>
                  </a:lnTo>
                  <a:lnTo>
                    <a:pt x="375" y="145"/>
                  </a:lnTo>
                  <a:lnTo>
                    <a:pt x="387" y="139"/>
                  </a:lnTo>
                  <a:lnTo>
                    <a:pt x="398" y="131"/>
                  </a:lnTo>
                  <a:lnTo>
                    <a:pt x="405" y="124"/>
                  </a:lnTo>
                  <a:lnTo>
                    <a:pt x="408" y="116"/>
                  </a:lnTo>
                  <a:lnTo>
                    <a:pt x="408" y="104"/>
                  </a:lnTo>
                  <a:lnTo>
                    <a:pt x="405" y="89"/>
                  </a:lnTo>
                  <a:lnTo>
                    <a:pt x="400" y="75"/>
                  </a:lnTo>
                  <a:lnTo>
                    <a:pt x="395" y="62"/>
                  </a:lnTo>
                  <a:lnTo>
                    <a:pt x="395" y="49"/>
                  </a:lnTo>
                  <a:lnTo>
                    <a:pt x="401" y="38"/>
                  </a:lnTo>
                  <a:lnTo>
                    <a:pt x="410" y="28"/>
                  </a:lnTo>
                  <a:lnTo>
                    <a:pt x="423" y="20"/>
                  </a:lnTo>
                  <a:lnTo>
                    <a:pt x="439" y="13"/>
                  </a:lnTo>
                  <a:lnTo>
                    <a:pt x="456" y="8"/>
                  </a:lnTo>
                  <a:lnTo>
                    <a:pt x="474" y="5"/>
                  </a:lnTo>
                  <a:lnTo>
                    <a:pt x="495" y="2"/>
                  </a:lnTo>
                  <a:lnTo>
                    <a:pt x="513" y="0"/>
                  </a:lnTo>
                  <a:lnTo>
                    <a:pt x="532" y="0"/>
                  </a:lnTo>
                  <a:lnTo>
                    <a:pt x="549" y="1"/>
                  </a:lnTo>
                  <a:lnTo>
                    <a:pt x="566" y="5"/>
                  </a:lnTo>
                  <a:lnTo>
                    <a:pt x="582" y="10"/>
                  </a:lnTo>
                  <a:lnTo>
                    <a:pt x="598" y="18"/>
                  </a:lnTo>
                  <a:lnTo>
                    <a:pt x="610" y="26"/>
                  </a:lnTo>
                  <a:lnTo>
                    <a:pt x="621" y="36"/>
                  </a:lnTo>
                  <a:lnTo>
                    <a:pt x="627" y="46"/>
                  </a:lnTo>
                  <a:lnTo>
                    <a:pt x="629" y="57"/>
                  </a:lnTo>
                  <a:lnTo>
                    <a:pt x="626" y="69"/>
                  </a:lnTo>
                  <a:lnTo>
                    <a:pt x="620" y="79"/>
                  </a:lnTo>
                  <a:lnTo>
                    <a:pt x="611" y="95"/>
                  </a:lnTo>
                  <a:lnTo>
                    <a:pt x="605" y="109"/>
                  </a:lnTo>
                  <a:lnTo>
                    <a:pt x="600" y="123"/>
                  </a:lnTo>
                  <a:lnTo>
                    <a:pt x="600" y="135"/>
                  </a:lnTo>
                  <a:lnTo>
                    <a:pt x="605" y="148"/>
                  </a:lnTo>
                  <a:lnTo>
                    <a:pt x="615" y="157"/>
                  </a:lnTo>
                  <a:lnTo>
                    <a:pt x="625" y="162"/>
                  </a:lnTo>
                  <a:lnTo>
                    <a:pt x="639" y="167"/>
                  </a:lnTo>
                  <a:lnTo>
                    <a:pt x="656" y="171"/>
                  </a:lnTo>
                  <a:lnTo>
                    <a:pt x="673" y="173"/>
                  </a:lnTo>
                  <a:lnTo>
                    <a:pt x="694" y="175"/>
                  </a:lnTo>
                  <a:lnTo>
                    <a:pt x="718" y="175"/>
                  </a:lnTo>
                  <a:lnTo>
                    <a:pt x="737" y="172"/>
                  </a:lnTo>
                  <a:lnTo>
                    <a:pt x="766" y="170"/>
                  </a:lnTo>
                  <a:lnTo>
                    <a:pt x="795" y="166"/>
                  </a:lnTo>
                  <a:lnTo>
                    <a:pt x="820" y="162"/>
                  </a:lnTo>
                  <a:lnTo>
                    <a:pt x="844" y="158"/>
                  </a:lnTo>
                  <a:lnTo>
                    <a:pt x="873" y="152"/>
                  </a:lnTo>
                  <a:lnTo>
                    <a:pt x="907" y="145"/>
                  </a:lnTo>
                  <a:lnTo>
                    <a:pt x="955" y="135"/>
                  </a:lnTo>
                  <a:lnTo>
                    <a:pt x="958" y="146"/>
                  </a:lnTo>
                  <a:close/>
                </a:path>
              </a:pathLst>
            </a:custGeom>
            <a:solidFill>
              <a:srgbClr val="336699"/>
            </a:solidFill>
            <a:ln w="6350">
              <a:solidFill>
                <a:srgbClr val="000000"/>
              </a:solidFill>
              <a:round/>
              <a:headEnd/>
              <a:tailEnd/>
            </a:ln>
          </p:spPr>
          <p:txBody>
            <a:bodyPr/>
            <a:lstStyle/>
            <a:p>
              <a:endParaRPr lang="en-US"/>
            </a:p>
          </p:txBody>
        </p:sp>
        <p:sp>
          <p:nvSpPr>
            <p:cNvPr id="4110" name="Freeform 10"/>
            <p:cNvSpPr>
              <a:spLocks/>
            </p:cNvSpPr>
            <p:nvPr/>
          </p:nvSpPr>
          <p:spPr bwMode="auto">
            <a:xfrm>
              <a:off x="703" y="1509"/>
              <a:ext cx="751" cy="612"/>
            </a:xfrm>
            <a:custGeom>
              <a:avLst/>
              <a:gdLst>
                <a:gd name="T0" fmla="*/ 550 w 858"/>
                <a:gd name="T1" fmla="*/ 0 h 652"/>
                <a:gd name="T2" fmla="*/ 544 w 858"/>
                <a:gd name="T3" fmla="*/ 28 h 652"/>
                <a:gd name="T4" fmla="*/ 556 w 858"/>
                <a:gd name="T5" fmla="*/ 57 h 652"/>
                <a:gd name="T6" fmla="*/ 568 w 858"/>
                <a:gd name="T7" fmla="*/ 82 h 652"/>
                <a:gd name="T8" fmla="*/ 575 w 858"/>
                <a:gd name="T9" fmla="*/ 111 h 652"/>
                <a:gd name="T10" fmla="*/ 573 w 858"/>
                <a:gd name="T11" fmla="*/ 134 h 652"/>
                <a:gd name="T12" fmla="*/ 565 w 858"/>
                <a:gd name="T13" fmla="*/ 157 h 652"/>
                <a:gd name="T14" fmla="*/ 544 w 858"/>
                <a:gd name="T15" fmla="*/ 169 h 652"/>
                <a:gd name="T16" fmla="*/ 517 w 858"/>
                <a:gd name="T17" fmla="*/ 161 h 652"/>
                <a:gd name="T18" fmla="*/ 492 w 858"/>
                <a:gd name="T19" fmla="*/ 142 h 652"/>
                <a:gd name="T20" fmla="*/ 472 w 858"/>
                <a:gd name="T21" fmla="*/ 128 h 652"/>
                <a:gd name="T22" fmla="*/ 449 w 858"/>
                <a:gd name="T23" fmla="*/ 127 h 652"/>
                <a:gd name="T24" fmla="*/ 427 w 858"/>
                <a:gd name="T25" fmla="*/ 141 h 652"/>
                <a:gd name="T26" fmla="*/ 410 w 858"/>
                <a:gd name="T27" fmla="*/ 171 h 652"/>
                <a:gd name="T28" fmla="*/ 405 w 858"/>
                <a:gd name="T29" fmla="*/ 207 h 652"/>
                <a:gd name="T30" fmla="*/ 412 w 858"/>
                <a:gd name="T31" fmla="*/ 239 h 652"/>
                <a:gd name="T32" fmla="*/ 429 w 858"/>
                <a:gd name="T33" fmla="*/ 267 h 652"/>
                <a:gd name="T34" fmla="*/ 460 w 858"/>
                <a:gd name="T35" fmla="*/ 287 h 652"/>
                <a:gd name="T36" fmla="*/ 502 w 858"/>
                <a:gd name="T37" fmla="*/ 291 h 652"/>
                <a:gd name="T38" fmla="*/ 536 w 858"/>
                <a:gd name="T39" fmla="*/ 292 h 652"/>
                <a:gd name="T40" fmla="*/ 555 w 858"/>
                <a:gd name="T41" fmla="*/ 317 h 652"/>
                <a:gd name="T42" fmla="*/ 551 w 858"/>
                <a:gd name="T43" fmla="*/ 349 h 652"/>
                <a:gd name="T44" fmla="*/ 537 w 858"/>
                <a:gd name="T45" fmla="*/ 386 h 652"/>
                <a:gd name="T46" fmla="*/ 483 w 858"/>
                <a:gd name="T47" fmla="*/ 411 h 652"/>
                <a:gd name="T48" fmla="*/ 433 w 858"/>
                <a:gd name="T49" fmla="*/ 407 h 652"/>
                <a:gd name="T50" fmla="*/ 374 w 858"/>
                <a:gd name="T51" fmla="*/ 400 h 652"/>
                <a:gd name="T52" fmla="*/ 341 w 858"/>
                <a:gd name="T53" fmla="*/ 407 h 652"/>
                <a:gd name="T54" fmla="*/ 328 w 858"/>
                <a:gd name="T55" fmla="*/ 426 h 652"/>
                <a:gd name="T56" fmla="*/ 336 w 858"/>
                <a:gd name="T57" fmla="*/ 452 h 652"/>
                <a:gd name="T58" fmla="*/ 342 w 858"/>
                <a:gd name="T59" fmla="*/ 482 h 652"/>
                <a:gd name="T60" fmla="*/ 331 w 858"/>
                <a:gd name="T61" fmla="*/ 510 h 652"/>
                <a:gd name="T62" fmla="*/ 304 w 858"/>
                <a:gd name="T63" fmla="*/ 530 h 652"/>
                <a:gd name="T64" fmla="*/ 273 w 858"/>
                <a:gd name="T65" fmla="*/ 538 h 652"/>
                <a:gd name="T66" fmla="*/ 246 w 858"/>
                <a:gd name="T67" fmla="*/ 538 h 652"/>
                <a:gd name="T68" fmla="*/ 224 w 858"/>
                <a:gd name="T69" fmla="*/ 531 h 652"/>
                <a:gd name="T70" fmla="*/ 207 w 858"/>
                <a:gd name="T71" fmla="*/ 513 h 652"/>
                <a:gd name="T72" fmla="*/ 191 w 858"/>
                <a:gd name="T73" fmla="*/ 489 h 652"/>
                <a:gd name="T74" fmla="*/ 174 w 858"/>
                <a:gd name="T75" fmla="*/ 460 h 652"/>
                <a:gd name="T76" fmla="*/ 151 w 858"/>
                <a:gd name="T77" fmla="*/ 438 h 652"/>
                <a:gd name="T78" fmla="*/ 120 w 858"/>
                <a:gd name="T79" fmla="*/ 427 h 652"/>
                <a:gd name="T80" fmla="*/ 83 w 858"/>
                <a:gd name="T81" fmla="*/ 425 h 652"/>
                <a:gd name="T82" fmla="*/ 46 w 858"/>
                <a:gd name="T83" fmla="*/ 432 h 652"/>
                <a:gd name="T84" fmla="*/ 0 w 858"/>
                <a:gd name="T85" fmla="*/ 442 h 65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8"/>
                <a:gd name="T130" fmla="*/ 0 h 652"/>
                <a:gd name="T131" fmla="*/ 858 w 858"/>
                <a:gd name="T132" fmla="*/ 652 h 65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8" h="652">
                  <a:moveTo>
                    <a:pt x="0" y="535"/>
                  </a:moveTo>
                  <a:lnTo>
                    <a:pt x="113" y="0"/>
                  </a:lnTo>
                  <a:lnTo>
                    <a:pt x="820" y="0"/>
                  </a:lnTo>
                  <a:lnTo>
                    <a:pt x="814" y="8"/>
                  </a:lnTo>
                  <a:lnTo>
                    <a:pt x="811" y="21"/>
                  </a:lnTo>
                  <a:lnTo>
                    <a:pt x="811" y="34"/>
                  </a:lnTo>
                  <a:lnTo>
                    <a:pt x="814" y="45"/>
                  </a:lnTo>
                  <a:lnTo>
                    <a:pt x="821" y="58"/>
                  </a:lnTo>
                  <a:lnTo>
                    <a:pt x="828" y="69"/>
                  </a:lnTo>
                  <a:lnTo>
                    <a:pt x="834" y="78"/>
                  </a:lnTo>
                  <a:lnTo>
                    <a:pt x="842" y="88"/>
                  </a:lnTo>
                  <a:lnTo>
                    <a:pt x="847" y="99"/>
                  </a:lnTo>
                  <a:lnTo>
                    <a:pt x="853" y="111"/>
                  </a:lnTo>
                  <a:lnTo>
                    <a:pt x="856" y="122"/>
                  </a:lnTo>
                  <a:lnTo>
                    <a:pt x="858" y="134"/>
                  </a:lnTo>
                  <a:lnTo>
                    <a:pt x="858" y="144"/>
                  </a:lnTo>
                  <a:lnTo>
                    <a:pt x="857" y="155"/>
                  </a:lnTo>
                  <a:lnTo>
                    <a:pt x="855" y="162"/>
                  </a:lnTo>
                  <a:lnTo>
                    <a:pt x="852" y="174"/>
                  </a:lnTo>
                  <a:lnTo>
                    <a:pt x="848" y="183"/>
                  </a:lnTo>
                  <a:lnTo>
                    <a:pt x="842" y="190"/>
                  </a:lnTo>
                  <a:lnTo>
                    <a:pt x="834" y="197"/>
                  </a:lnTo>
                  <a:lnTo>
                    <a:pt x="825" y="202"/>
                  </a:lnTo>
                  <a:lnTo>
                    <a:pt x="810" y="205"/>
                  </a:lnTo>
                  <a:lnTo>
                    <a:pt x="797" y="204"/>
                  </a:lnTo>
                  <a:lnTo>
                    <a:pt x="785" y="200"/>
                  </a:lnTo>
                  <a:lnTo>
                    <a:pt x="771" y="194"/>
                  </a:lnTo>
                  <a:lnTo>
                    <a:pt x="755" y="187"/>
                  </a:lnTo>
                  <a:lnTo>
                    <a:pt x="745" y="180"/>
                  </a:lnTo>
                  <a:lnTo>
                    <a:pt x="734" y="172"/>
                  </a:lnTo>
                  <a:lnTo>
                    <a:pt x="724" y="166"/>
                  </a:lnTo>
                  <a:lnTo>
                    <a:pt x="714" y="160"/>
                  </a:lnTo>
                  <a:lnTo>
                    <a:pt x="704" y="155"/>
                  </a:lnTo>
                  <a:lnTo>
                    <a:pt x="693" y="152"/>
                  </a:lnTo>
                  <a:lnTo>
                    <a:pt x="680" y="151"/>
                  </a:lnTo>
                  <a:lnTo>
                    <a:pt x="669" y="153"/>
                  </a:lnTo>
                  <a:lnTo>
                    <a:pt x="657" y="157"/>
                  </a:lnTo>
                  <a:lnTo>
                    <a:pt x="648" y="163"/>
                  </a:lnTo>
                  <a:lnTo>
                    <a:pt x="637" y="170"/>
                  </a:lnTo>
                  <a:lnTo>
                    <a:pt x="627" y="181"/>
                  </a:lnTo>
                  <a:lnTo>
                    <a:pt x="619" y="192"/>
                  </a:lnTo>
                  <a:lnTo>
                    <a:pt x="611" y="207"/>
                  </a:lnTo>
                  <a:lnTo>
                    <a:pt x="607" y="221"/>
                  </a:lnTo>
                  <a:lnTo>
                    <a:pt x="603" y="234"/>
                  </a:lnTo>
                  <a:lnTo>
                    <a:pt x="604" y="249"/>
                  </a:lnTo>
                  <a:lnTo>
                    <a:pt x="606" y="263"/>
                  </a:lnTo>
                  <a:lnTo>
                    <a:pt x="610" y="278"/>
                  </a:lnTo>
                  <a:lnTo>
                    <a:pt x="615" y="290"/>
                  </a:lnTo>
                  <a:lnTo>
                    <a:pt x="622" y="304"/>
                  </a:lnTo>
                  <a:lnTo>
                    <a:pt x="630" y="314"/>
                  </a:lnTo>
                  <a:lnTo>
                    <a:pt x="640" y="323"/>
                  </a:lnTo>
                  <a:lnTo>
                    <a:pt x="652" y="332"/>
                  </a:lnTo>
                  <a:lnTo>
                    <a:pt x="668" y="341"/>
                  </a:lnTo>
                  <a:lnTo>
                    <a:pt x="685" y="347"/>
                  </a:lnTo>
                  <a:lnTo>
                    <a:pt x="703" y="351"/>
                  </a:lnTo>
                  <a:lnTo>
                    <a:pt x="724" y="353"/>
                  </a:lnTo>
                  <a:lnTo>
                    <a:pt x="748" y="352"/>
                  </a:lnTo>
                  <a:lnTo>
                    <a:pt x="766" y="351"/>
                  </a:lnTo>
                  <a:lnTo>
                    <a:pt x="783" y="350"/>
                  </a:lnTo>
                  <a:lnTo>
                    <a:pt x="799" y="353"/>
                  </a:lnTo>
                  <a:lnTo>
                    <a:pt x="811" y="359"/>
                  </a:lnTo>
                  <a:lnTo>
                    <a:pt x="821" y="370"/>
                  </a:lnTo>
                  <a:lnTo>
                    <a:pt x="827" y="384"/>
                  </a:lnTo>
                  <a:lnTo>
                    <a:pt x="828" y="397"/>
                  </a:lnTo>
                  <a:lnTo>
                    <a:pt x="827" y="408"/>
                  </a:lnTo>
                  <a:lnTo>
                    <a:pt x="823" y="422"/>
                  </a:lnTo>
                  <a:lnTo>
                    <a:pt x="816" y="438"/>
                  </a:lnTo>
                  <a:lnTo>
                    <a:pt x="810" y="451"/>
                  </a:lnTo>
                  <a:lnTo>
                    <a:pt x="802" y="467"/>
                  </a:lnTo>
                  <a:lnTo>
                    <a:pt x="793" y="482"/>
                  </a:lnTo>
                  <a:lnTo>
                    <a:pt x="784" y="498"/>
                  </a:lnTo>
                  <a:lnTo>
                    <a:pt x="721" y="498"/>
                  </a:lnTo>
                  <a:lnTo>
                    <a:pt x="698" y="496"/>
                  </a:lnTo>
                  <a:lnTo>
                    <a:pt x="674" y="494"/>
                  </a:lnTo>
                  <a:lnTo>
                    <a:pt x="647" y="492"/>
                  </a:lnTo>
                  <a:lnTo>
                    <a:pt x="618" y="489"/>
                  </a:lnTo>
                  <a:lnTo>
                    <a:pt x="584" y="486"/>
                  </a:lnTo>
                  <a:lnTo>
                    <a:pt x="557" y="484"/>
                  </a:lnTo>
                  <a:lnTo>
                    <a:pt x="538" y="485"/>
                  </a:lnTo>
                  <a:lnTo>
                    <a:pt x="519" y="488"/>
                  </a:lnTo>
                  <a:lnTo>
                    <a:pt x="508" y="492"/>
                  </a:lnTo>
                  <a:lnTo>
                    <a:pt x="499" y="498"/>
                  </a:lnTo>
                  <a:lnTo>
                    <a:pt x="492" y="507"/>
                  </a:lnTo>
                  <a:lnTo>
                    <a:pt x="489" y="516"/>
                  </a:lnTo>
                  <a:lnTo>
                    <a:pt x="491" y="525"/>
                  </a:lnTo>
                  <a:lnTo>
                    <a:pt x="495" y="535"/>
                  </a:lnTo>
                  <a:lnTo>
                    <a:pt x="502" y="548"/>
                  </a:lnTo>
                  <a:lnTo>
                    <a:pt x="508" y="559"/>
                  </a:lnTo>
                  <a:lnTo>
                    <a:pt x="511" y="571"/>
                  </a:lnTo>
                  <a:lnTo>
                    <a:pt x="511" y="584"/>
                  </a:lnTo>
                  <a:lnTo>
                    <a:pt x="508" y="596"/>
                  </a:lnTo>
                  <a:lnTo>
                    <a:pt x="501" y="607"/>
                  </a:lnTo>
                  <a:lnTo>
                    <a:pt x="493" y="617"/>
                  </a:lnTo>
                  <a:lnTo>
                    <a:pt x="481" y="627"/>
                  </a:lnTo>
                  <a:lnTo>
                    <a:pt x="468" y="635"/>
                  </a:lnTo>
                  <a:lnTo>
                    <a:pt x="454" y="641"/>
                  </a:lnTo>
                  <a:lnTo>
                    <a:pt x="438" y="645"/>
                  </a:lnTo>
                  <a:lnTo>
                    <a:pt x="424" y="648"/>
                  </a:lnTo>
                  <a:lnTo>
                    <a:pt x="408" y="650"/>
                  </a:lnTo>
                  <a:lnTo>
                    <a:pt x="394" y="652"/>
                  </a:lnTo>
                  <a:lnTo>
                    <a:pt x="381" y="652"/>
                  </a:lnTo>
                  <a:lnTo>
                    <a:pt x="367" y="650"/>
                  </a:lnTo>
                  <a:lnTo>
                    <a:pt x="355" y="648"/>
                  </a:lnTo>
                  <a:lnTo>
                    <a:pt x="344" y="645"/>
                  </a:lnTo>
                  <a:lnTo>
                    <a:pt x="335" y="642"/>
                  </a:lnTo>
                  <a:lnTo>
                    <a:pt x="324" y="636"/>
                  </a:lnTo>
                  <a:lnTo>
                    <a:pt x="316" y="630"/>
                  </a:lnTo>
                  <a:lnTo>
                    <a:pt x="309" y="620"/>
                  </a:lnTo>
                  <a:lnTo>
                    <a:pt x="300" y="610"/>
                  </a:lnTo>
                  <a:lnTo>
                    <a:pt x="293" y="600"/>
                  </a:lnTo>
                  <a:lnTo>
                    <a:pt x="285" y="591"/>
                  </a:lnTo>
                  <a:lnTo>
                    <a:pt x="277" y="578"/>
                  </a:lnTo>
                  <a:lnTo>
                    <a:pt x="269" y="567"/>
                  </a:lnTo>
                  <a:lnTo>
                    <a:pt x="259" y="556"/>
                  </a:lnTo>
                  <a:lnTo>
                    <a:pt x="247" y="545"/>
                  </a:lnTo>
                  <a:lnTo>
                    <a:pt x="236" y="536"/>
                  </a:lnTo>
                  <a:lnTo>
                    <a:pt x="224" y="529"/>
                  </a:lnTo>
                  <a:lnTo>
                    <a:pt x="210" y="524"/>
                  </a:lnTo>
                  <a:lnTo>
                    <a:pt x="196" y="520"/>
                  </a:lnTo>
                  <a:lnTo>
                    <a:pt x="178" y="517"/>
                  </a:lnTo>
                  <a:lnTo>
                    <a:pt x="157" y="516"/>
                  </a:lnTo>
                  <a:lnTo>
                    <a:pt x="140" y="515"/>
                  </a:lnTo>
                  <a:lnTo>
                    <a:pt x="123" y="515"/>
                  </a:lnTo>
                  <a:lnTo>
                    <a:pt x="104" y="516"/>
                  </a:lnTo>
                  <a:lnTo>
                    <a:pt x="86" y="519"/>
                  </a:lnTo>
                  <a:lnTo>
                    <a:pt x="68" y="522"/>
                  </a:lnTo>
                  <a:lnTo>
                    <a:pt x="47" y="526"/>
                  </a:lnTo>
                  <a:lnTo>
                    <a:pt x="27" y="530"/>
                  </a:lnTo>
                  <a:lnTo>
                    <a:pt x="0" y="535"/>
                  </a:lnTo>
                  <a:close/>
                </a:path>
              </a:pathLst>
            </a:custGeom>
            <a:solidFill>
              <a:srgbClr val="00BF9F"/>
            </a:solidFill>
            <a:ln w="6350">
              <a:solidFill>
                <a:srgbClr val="000000"/>
              </a:solidFill>
              <a:round/>
              <a:headEnd/>
              <a:tailEnd/>
            </a:ln>
          </p:spPr>
          <p:txBody>
            <a:bodyPr/>
            <a:lstStyle/>
            <a:p>
              <a:endParaRPr lang="en-US"/>
            </a:p>
          </p:txBody>
        </p:sp>
        <p:sp>
          <p:nvSpPr>
            <p:cNvPr id="4111" name="Freeform 11"/>
            <p:cNvSpPr>
              <a:spLocks/>
            </p:cNvSpPr>
            <p:nvPr/>
          </p:nvSpPr>
          <p:spPr bwMode="auto">
            <a:xfrm>
              <a:off x="2515" y="1561"/>
              <a:ext cx="744" cy="585"/>
            </a:xfrm>
            <a:custGeom>
              <a:avLst/>
              <a:gdLst>
                <a:gd name="T0" fmla="*/ 25 w 848"/>
                <a:gd name="T1" fmla="*/ 0 h 626"/>
                <a:gd name="T2" fmla="*/ 573 w 848"/>
                <a:gd name="T3" fmla="*/ 417 h 626"/>
                <a:gd name="T4" fmla="*/ 553 w 848"/>
                <a:gd name="T5" fmla="*/ 403 h 626"/>
                <a:gd name="T6" fmla="*/ 531 w 848"/>
                <a:gd name="T7" fmla="*/ 392 h 626"/>
                <a:gd name="T8" fmla="*/ 505 w 848"/>
                <a:gd name="T9" fmla="*/ 387 h 626"/>
                <a:gd name="T10" fmla="*/ 475 w 848"/>
                <a:gd name="T11" fmla="*/ 383 h 626"/>
                <a:gd name="T12" fmla="*/ 443 w 848"/>
                <a:gd name="T13" fmla="*/ 382 h 626"/>
                <a:gd name="T14" fmla="*/ 409 w 848"/>
                <a:gd name="T15" fmla="*/ 384 h 626"/>
                <a:gd name="T16" fmla="*/ 380 w 848"/>
                <a:gd name="T17" fmla="*/ 388 h 626"/>
                <a:gd name="T18" fmla="*/ 358 w 848"/>
                <a:gd name="T19" fmla="*/ 393 h 626"/>
                <a:gd name="T20" fmla="*/ 343 w 848"/>
                <a:gd name="T21" fmla="*/ 404 h 626"/>
                <a:gd name="T22" fmla="*/ 336 w 848"/>
                <a:gd name="T23" fmla="*/ 417 h 626"/>
                <a:gd name="T24" fmla="*/ 339 w 848"/>
                <a:gd name="T25" fmla="*/ 431 h 626"/>
                <a:gd name="T26" fmla="*/ 346 w 848"/>
                <a:gd name="T27" fmla="*/ 445 h 626"/>
                <a:gd name="T28" fmla="*/ 342 w 848"/>
                <a:gd name="T29" fmla="*/ 463 h 626"/>
                <a:gd name="T30" fmla="*/ 328 w 848"/>
                <a:gd name="T31" fmla="*/ 479 h 626"/>
                <a:gd name="T32" fmla="*/ 311 w 848"/>
                <a:gd name="T33" fmla="*/ 492 h 626"/>
                <a:gd name="T34" fmla="*/ 294 w 848"/>
                <a:gd name="T35" fmla="*/ 501 h 626"/>
                <a:gd name="T36" fmla="*/ 274 w 848"/>
                <a:gd name="T37" fmla="*/ 507 h 626"/>
                <a:gd name="T38" fmla="*/ 256 w 848"/>
                <a:gd name="T39" fmla="*/ 511 h 626"/>
                <a:gd name="T40" fmla="*/ 235 w 848"/>
                <a:gd name="T41" fmla="*/ 508 h 626"/>
                <a:gd name="T42" fmla="*/ 218 w 848"/>
                <a:gd name="T43" fmla="*/ 504 h 626"/>
                <a:gd name="T44" fmla="*/ 202 w 848"/>
                <a:gd name="T45" fmla="*/ 494 h 626"/>
                <a:gd name="T46" fmla="*/ 195 w 848"/>
                <a:gd name="T47" fmla="*/ 483 h 626"/>
                <a:gd name="T48" fmla="*/ 195 w 848"/>
                <a:gd name="T49" fmla="*/ 468 h 626"/>
                <a:gd name="T50" fmla="*/ 202 w 848"/>
                <a:gd name="T51" fmla="*/ 450 h 626"/>
                <a:gd name="T52" fmla="*/ 212 w 848"/>
                <a:gd name="T53" fmla="*/ 434 h 626"/>
                <a:gd name="T54" fmla="*/ 218 w 848"/>
                <a:gd name="T55" fmla="*/ 419 h 626"/>
                <a:gd name="T56" fmla="*/ 218 w 848"/>
                <a:gd name="T57" fmla="*/ 402 h 626"/>
                <a:gd name="T58" fmla="*/ 207 w 848"/>
                <a:gd name="T59" fmla="*/ 390 h 626"/>
                <a:gd name="T60" fmla="*/ 190 w 848"/>
                <a:gd name="T61" fmla="*/ 384 h 626"/>
                <a:gd name="T62" fmla="*/ 155 w 848"/>
                <a:gd name="T63" fmla="*/ 382 h 626"/>
                <a:gd name="T64" fmla="*/ 123 w 848"/>
                <a:gd name="T65" fmla="*/ 387 h 626"/>
                <a:gd name="T66" fmla="*/ 82 w 848"/>
                <a:gd name="T67" fmla="*/ 393 h 626"/>
                <a:gd name="T68" fmla="*/ 47 w 848"/>
                <a:gd name="T69" fmla="*/ 402 h 626"/>
                <a:gd name="T70" fmla="*/ 30 w 848"/>
                <a:gd name="T71" fmla="*/ 407 h 626"/>
                <a:gd name="T72" fmla="*/ 22 w 848"/>
                <a:gd name="T73" fmla="*/ 390 h 626"/>
                <a:gd name="T74" fmla="*/ 14 w 848"/>
                <a:gd name="T75" fmla="*/ 367 h 626"/>
                <a:gd name="T76" fmla="*/ 9 w 848"/>
                <a:gd name="T77" fmla="*/ 339 h 626"/>
                <a:gd name="T78" fmla="*/ 11 w 848"/>
                <a:gd name="T79" fmla="*/ 311 h 626"/>
                <a:gd name="T80" fmla="*/ 24 w 848"/>
                <a:gd name="T81" fmla="*/ 280 h 626"/>
                <a:gd name="T82" fmla="*/ 41 w 848"/>
                <a:gd name="T83" fmla="*/ 256 h 626"/>
                <a:gd name="T84" fmla="*/ 62 w 848"/>
                <a:gd name="T85" fmla="*/ 241 h 626"/>
                <a:gd name="T86" fmla="*/ 85 w 848"/>
                <a:gd name="T87" fmla="*/ 230 h 626"/>
                <a:gd name="T88" fmla="*/ 110 w 848"/>
                <a:gd name="T89" fmla="*/ 216 h 626"/>
                <a:gd name="T90" fmla="*/ 127 w 848"/>
                <a:gd name="T91" fmla="*/ 203 h 626"/>
                <a:gd name="T92" fmla="*/ 141 w 848"/>
                <a:gd name="T93" fmla="*/ 185 h 626"/>
                <a:gd name="T94" fmla="*/ 150 w 848"/>
                <a:gd name="T95" fmla="*/ 163 h 626"/>
                <a:gd name="T96" fmla="*/ 149 w 848"/>
                <a:gd name="T97" fmla="*/ 136 h 626"/>
                <a:gd name="T98" fmla="*/ 137 w 848"/>
                <a:gd name="T99" fmla="*/ 113 h 626"/>
                <a:gd name="T100" fmla="*/ 118 w 848"/>
                <a:gd name="T101" fmla="*/ 101 h 626"/>
                <a:gd name="T102" fmla="*/ 98 w 848"/>
                <a:gd name="T103" fmla="*/ 106 h 626"/>
                <a:gd name="T104" fmla="*/ 82 w 848"/>
                <a:gd name="T105" fmla="*/ 122 h 626"/>
                <a:gd name="T106" fmla="*/ 67 w 848"/>
                <a:gd name="T107" fmla="*/ 142 h 626"/>
                <a:gd name="T108" fmla="*/ 50 w 848"/>
                <a:gd name="T109" fmla="*/ 150 h 626"/>
                <a:gd name="T110" fmla="*/ 27 w 848"/>
                <a:gd name="T111" fmla="*/ 148 h 626"/>
                <a:gd name="T112" fmla="*/ 12 w 848"/>
                <a:gd name="T113" fmla="*/ 132 h 626"/>
                <a:gd name="T114" fmla="*/ 4 w 848"/>
                <a:gd name="T115" fmla="*/ 112 h 626"/>
                <a:gd name="T116" fmla="*/ 0 w 848"/>
                <a:gd name="T117" fmla="*/ 88 h 626"/>
                <a:gd name="T118" fmla="*/ 4 w 848"/>
                <a:gd name="T119" fmla="*/ 62 h 626"/>
                <a:gd name="T120" fmla="*/ 10 w 848"/>
                <a:gd name="T121" fmla="*/ 32 h 626"/>
                <a:gd name="T122" fmla="*/ 18 w 848"/>
                <a:gd name="T123" fmla="*/ 12 h 6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8"/>
                <a:gd name="T187" fmla="*/ 0 h 626"/>
                <a:gd name="T188" fmla="*/ 848 w 848"/>
                <a:gd name="T189" fmla="*/ 626 h 6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8" h="626">
                  <a:moveTo>
                    <a:pt x="26" y="15"/>
                  </a:moveTo>
                  <a:lnTo>
                    <a:pt x="36" y="0"/>
                  </a:lnTo>
                  <a:lnTo>
                    <a:pt x="707" y="0"/>
                  </a:lnTo>
                  <a:lnTo>
                    <a:pt x="848" y="510"/>
                  </a:lnTo>
                  <a:lnTo>
                    <a:pt x="830" y="500"/>
                  </a:lnTo>
                  <a:lnTo>
                    <a:pt x="818" y="493"/>
                  </a:lnTo>
                  <a:lnTo>
                    <a:pt x="803" y="487"/>
                  </a:lnTo>
                  <a:lnTo>
                    <a:pt x="786" y="481"/>
                  </a:lnTo>
                  <a:lnTo>
                    <a:pt x="768" y="477"/>
                  </a:lnTo>
                  <a:lnTo>
                    <a:pt x="748" y="474"/>
                  </a:lnTo>
                  <a:lnTo>
                    <a:pt x="724" y="471"/>
                  </a:lnTo>
                  <a:lnTo>
                    <a:pt x="703" y="470"/>
                  </a:lnTo>
                  <a:lnTo>
                    <a:pt x="681" y="469"/>
                  </a:lnTo>
                  <a:lnTo>
                    <a:pt x="657" y="469"/>
                  </a:lnTo>
                  <a:lnTo>
                    <a:pt x="628" y="469"/>
                  </a:lnTo>
                  <a:lnTo>
                    <a:pt x="605" y="471"/>
                  </a:lnTo>
                  <a:lnTo>
                    <a:pt x="583" y="473"/>
                  </a:lnTo>
                  <a:lnTo>
                    <a:pt x="563" y="475"/>
                  </a:lnTo>
                  <a:lnTo>
                    <a:pt x="545" y="479"/>
                  </a:lnTo>
                  <a:lnTo>
                    <a:pt x="530" y="483"/>
                  </a:lnTo>
                  <a:lnTo>
                    <a:pt x="518" y="488"/>
                  </a:lnTo>
                  <a:lnTo>
                    <a:pt x="508" y="494"/>
                  </a:lnTo>
                  <a:lnTo>
                    <a:pt x="501" y="500"/>
                  </a:lnTo>
                  <a:lnTo>
                    <a:pt x="497" y="510"/>
                  </a:lnTo>
                  <a:lnTo>
                    <a:pt x="497" y="519"/>
                  </a:lnTo>
                  <a:lnTo>
                    <a:pt x="502" y="528"/>
                  </a:lnTo>
                  <a:lnTo>
                    <a:pt x="508" y="536"/>
                  </a:lnTo>
                  <a:lnTo>
                    <a:pt x="512" y="545"/>
                  </a:lnTo>
                  <a:lnTo>
                    <a:pt x="512" y="557"/>
                  </a:lnTo>
                  <a:lnTo>
                    <a:pt x="506" y="567"/>
                  </a:lnTo>
                  <a:lnTo>
                    <a:pt x="498" y="577"/>
                  </a:lnTo>
                  <a:lnTo>
                    <a:pt x="485" y="588"/>
                  </a:lnTo>
                  <a:lnTo>
                    <a:pt x="473" y="597"/>
                  </a:lnTo>
                  <a:lnTo>
                    <a:pt x="461" y="603"/>
                  </a:lnTo>
                  <a:lnTo>
                    <a:pt x="448" y="608"/>
                  </a:lnTo>
                  <a:lnTo>
                    <a:pt x="435" y="614"/>
                  </a:lnTo>
                  <a:lnTo>
                    <a:pt x="421" y="618"/>
                  </a:lnTo>
                  <a:lnTo>
                    <a:pt x="406" y="621"/>
                  </a:lnTo>
                  <a:lnTo>
                    <a:pt x="392" y="623"/>
                  </a:lnTo>
                  <a:lnTo>
                    <a:pt x="380" y="626"/>
                  </a:lnTo>
                  <a:lnTo>
                    <a:pt x="363" y="626"/>
                  </a:lnTo>
                  <a:lnTo>
                    <a:pt x="349" y="623"/>
                  </a:lnTo>
                  <a:lnTo>
                    <a:pt x="335" y="621"/>
                  </a:lnTo>
                  <a:lnTo>
                    <a:pt x="323" y="617"/>
                  </a:lnTo>
                  <a:lnTo>
                    <a:pt x="310" y="612"/>
                  </a:lnTo>
                  <a:lnTo>
                    <a:pt x="299" y="606"/>
                  </a:lnTo>
                  <a:lnTo>
                    <a:pt x="291" y="599"/>
                  </a:lnTo>
                  <a:lnTo>
                    <a:pt x="288" y="592"/>
                  </a:lnTo>
                  <a:lnTo>
                    <a:pt x="287" y="585"/>
                  </a:lnTo>
                  <a:lnTo>
                    <a:pt x="288" y="574"/>
                  </a:lnTo>
                  <a:lnTo>
                    <a:pt x="291" y="564"/>
                  </a:lnTo>
                  <a:lnTo>
                    <a:pt x="299" y="552"/>
                  </a:lnTo>
                  <a:lnTo>
                    <a:pt x="308" y="540"/>
                  </a:lnTo>
                  <a:lnTo>
                    <a:pt x="315" y="531"/>
                  </a:lnTo>
                  <a:lnTo>
                    <a:pt x="320" y="524"/>
                  </a:lnTo>
                  <a:lnTo>
                    <a:pt x="324" y="513"/>
                  </a:lnTo>
                  <a:lnTo>
                    <a:pt x="327" y="502"/>
                  </a:lnTo>
                  <a:lnTo>
                    <a:pt x="324" y="492"/>
                  </a:lnTo>
                  <a:lnTo>
                    <a:pt x="318" y="484"/>
                  </a:lnTo>
                  <a:lnTo>
                    <a:pt x="307" y="477"/>
                  </a:lnTo>
                  <a:lnTo>
                    <a:pt x="294" y="474"/>
                  </a:lnTo>
                  <a:lnTo>
                    <a:pt x="282" y="471"/>
                  </a:lnTo>
                  <a:lnTo>
                    <a:pt x="265" y="469"/>
                  </a:lnTo>
                  <a:lnTo>
                    <a:pt x="230" y="469"/>
                  </a:lnTo>
                  <a:lnTo>
                    <a:pt x="204" y="471"/>
                  </a:lnTo>
                  <a:lnTo>
                    <a:pt x="181" y="474"/>
                  </a:lnTo>
                  <a:lnTo>
                    <a:pt x="150" y="478"/>
                  </a:lnTo>
                  <a:lnTo>
                    <a:pt x="122" y="483"/>
                  </a:lnTo>
                  <a:lnTo>
                    <a:pt x="91" y="488"/>
                  </a:lnTo>
                  <a:lnTo>
                    <a:pt x="69" y="492"/>
                  </a:lnTo>
                  <a:lnTo>
                    <a:pt x="53" y="495"/>
                  </a:lnTo>
                  <a:lnTo>
                    <a:pt x="44" y="500"/>
                  </a:lnTo>
                  <a:lnTo>
                    <a:pt x="38" y="489"/>
                  </a:lnTo>
                  <a:lnTo>
                    <a:pt x="32" y="477"/>
                  </a:lnTo>
                  <a:lnTo>
                    <a:pt x="26" y="464"/>
                  </a:lnTo>
                  <a:lnTo>
                    <a:pt x="20" y="450"/>
                  </a:lnTo>
                  <a:lnTo>
                    <a:pt x="16" y="434"/>
                  </a:lnTo>
                  <a:lnTo>
                    <a:pt x="13" y="415"/>
                  </a:lnTo>
                  <a:lnTo>
                    <a:pt x="14" y="398"/>
                  </a:lnTo>
                  <a:lnTo>
                    <a:pt x="17" y="381"/>
                  </a:lnTo>
                  <a:lnTo>
                    <a:pt x="25" y="362"/>
                  </a:lnTo>
                  <a:lnTo>
                    <a:pt x="35" y="344"/>
                  </a:lnTo>
                  <a:lnTo>
                    <a:pt x="46" y="327"/>
                  </a:lnTo>
                  <a:lnTo>
                    <a:pt x="60" y="314"/>
                  </a:lnTo>
                  <a:lnTo>
                    <a:pt x="76" y="304"/>
                  </a:lnTo>
                  <a:lnTo>
                    <a:pt x="92" y="295"/>
                  </a:lnTo>
                  <a:lnTo>
                    <a:pt x="109" y="287"/>
                  </a:lnTo>
                  <a:lnTo>
                    <a:pt x="125" y="281"/>
                  </a:lnTo>
                  <a:lnTo>
                    <a:pt x="142" y="274"/>
                  </a:lnTo>
                  <a:lnTo>
                    <a:pt x="162" y="264"/>
                  </a:lnTo>
                  <a:lnTo>
                    <a:pt x="175" y="258"/>
                  </a:lnTo>
                  <a:lnTo>
                    <a:pt x="188" y="248"/>
                  </a:lnTo>
                  <a:lnTo>
                    <a:pt x="199" y="238"/>
                  </a:lnTo>
                  <a:lnTo>
                    <a:pt x="209" y="227"/>
                  </a:lnTo>
                  <a:lnTo>
                    <a:pt x="216" y="213"/>
                  </a:lnTo>
                  <a:lnTo>
                    <a:pt x="222" y="199"/>
                  </a:lnTo>
                  <a:lnTo>
                    <a:pt x="224" y="183"/>
                  </a:lnTo>
                  <a:lnTo>
                    <a:pt x="221" y="167"/>
                  </a:lnTo>
                  <a:lnTo>
                    <a:pt x="213" y="151"/>
                  </a:lnTo>
                  <a:lnTo>
                    <a:pt x="203" y="139"/>
                  </a:lnTo>
                  <a:lnTo>
                    <a:pt x="190" y="129"/>
                  </a:lnTo>
                  <a:lnTo>
                    <a:pt x="174" y="124"/>
                  </a:lnTo>
                  <a:lnTo>
                    <a:pt x="160" y="124"/>
                  </a:lnTo>
                  <a:lnTo>
                    <a:pt x="146" y="129"/>
                  </a:lnTo>
                  <a:lnTo>
                    <a:pt x="131" y="139"/>
                  </a:lnTo>
                  <a:lnTo>
                    <a:pt x="121" y="150"/>
                  </a:lnTo>
                  <a:lnTo>
                    <a:pt x="110" y="162"/>
                  </a:lnTo>
                  <a:lnTo>
                    <a:pt x="99" y="174"/>
                  </a:lnTo>
                  <a:lnTo>
                    <a:pt x="88" y="181"/>
                  </a:lnTo>
                  <a:lnTo>
                    <a:pt x="74" y="184"/>
                  </a:lnTo>
                  <a:lnTo>
                    <a:pt x="55" y="184"/>
                  </a:lnTo>
                  <a:lnTo>
                    <a:pt x="40" y="181"/>
                  </a:lnTo>
                  <a:lnTo>
                    <a:pt x="29" y="171"/>
                  </a:lnTo>
                  <a:lnTo>
                    <a:pt x="18" y="162"/>
                  </a:lnTo>
                  <a:lnTo>
                    <a:pt x="10" y="151"/>
                  </a:lnTo>
                  <a:lnTo>
                    <a:pt x="4" y="137"/>
                  </a:lnTo>
                  <a:lnTo>
                    <a:pt x="1" y="123"/>
                  </a:lnTo>
                  <a:lnTo>
                    <a:pt x="0" y="108"/>
                  </a:lnTo>
                  <a:lnTo>
                    <a:pt x="1" y="92"/>
                  </a:lnTo>
                  <a:lnTo>
                    <a:pt x="4" y="76"/>
                  </a:lnTo>
                  <a:lnTo>
                    <a:pt x="9" y="56"/>
                  </a:lnTo>
                  <a:lnTo>
                    <a:pt x="15" y="38"/>
                  </a:lnTo>
                  <a:lnTo>
                    <a:pt x="19" y="27"/>
                  </a:lnTo>
                  <a:lnTo>
                    <a:pt x="26" y="15"/>
                  </a:lnTo>
                  <a:close/>
                </a:path>
              </a:pathLst>
            </a:custGeom>
            <a:solidFill>
              <a:srgbClr val="FF5F00"/>
            </a:solidFill>
            <a:ln w="6350">
              <a:solidFill>
                <a:srgbClr val="000000"/>
              </a:solidFill>
              <a:round/>
              <a:headEnd/>
              <a:tailEnd/>
            </a:ln>
          </p:spPr>
          <p:txBody>
            <a:bodyPr/>
            <a:lstStyle/>
            <a:p>
              <a:endParaRPr lang="en-US"/>
            </a:p>
          </p:txBody>
        </p:sp>
        <p:sp>
          <p:nvSpPr>
            <p:cNvPr id="4112" name="Freeform 12"/>
            <p:cNvSpPr>
              <a:spLocks/>
            </p:cNvSpPr>
            <p:nvPr/>
          </p:nvSpPr>
          <p:spPr bwMode="auto">
            <a:xfrm>
              <a:off x="495" y="2326"/>
              <a:ext cx="920" cy="664"/>
            </a:xfrm>
            <a:custGeom>
              <a:avLst/>
              <a:gdLst>
                <a:gd name="T0" fmla="*/ 10 w 1050"/>
                <a:gd name="T1" fmla="*/ 475 h 709"/>
                <a:gd name="T2" fmla="*/ 59 w 1050"/>
                <a:gd name="T3" fmla="*/ 464 h 709"/>
                <a:gd name="T4" fmla="*/ 122 w 1050"/>
                <a:gd name="T5" fmla="*/ 445 h 709"/>
                <a:gd name="T6" fmla="*/ 178 w 1050"/>
                <a:gd name="T7" fmla="*/ 422 h 709"/>
                <a:gd name="T8" fmla="*/ 212 w 1050"/>
                <a:gd name="T9" fmla="*/ 421 h 709"/>
                <a:gd name="T10" fmla="*/ 248 w 1050"/>
                <a:gd name="T11" fmla="*/ 429 h 709"/>
                <a:gd name="T12" fmla="*/ 265 w 1050"/>
                <a:gd name="T13" fmla="*/ 449 h 709"/>
                <a:gd name="T14" fmla="*/ 264 w 1050"/>
                <a:gd name="T15" fmla="*/ 474 h 709"/>
                <a:gd name="T16" fmla="*/ 245 w 1050"/>
                <a:gd name="T17" fmla="*/ 511 h 709"/>
                <a:gd name="T18" fmla="*/ 244 w 1050"/>
                <a:gd name="T19" fmla="*/ 539 h 709"/>
                <a:gd name="T20" fmla="*/ 262 w 1050"/>
                <a:gd name="T21" fmla="*/ 568 h 709"/>
                <a:gd name="T22" fmla="*/ 292 w 1050"/>
                <a:gd name="T23" fmla="*/ 581 h 709"/>
                <a:gd name="T24" fmla="*/ 321 w 1050"/>
                <a:gd name="T25" fmla="*/ 578 h 709"/>
                <a:gd name="T26" fmla="*/ 351 w 1050"/>
                <a:gd name="T27" fmla="*/ 561 h 709"/>
                <a:gd name="T28" fmla="*/ 375 w 1050"/>
                <a:gd name="T29" fmla="*/ 537 h 709"/>
                <a:gd name="T30" fmla="*/ 383 w 1050"/>
                <a:gd name="T31" fmla="*/ 499 h 709"/>
                <a:gd name="T32" fmla="*/ 396 w 1050"/>
                <a:gd name="T33" fmla="*/ 477 h 709"/>
                <a:gd name="T34" fmla="*/ 435 w 1050"/>
                <a:gd name="T35" fmla="*/ 461 h 709"/>
                <a:gd name="T36" fmla="*/ 481 w 1050"/>
                <a:gd name="T37" fmla="*/ 447 h 709"/>
                <a:gd name="T38" fmla="*/ 574 w 1050"/>
                <a:gd name="T39" fmla="*/ 437 h 709"/>
                <a:gd name="T40" fmla="*/ 641 w 1050"/>
                <a:gd name="T41" fmla="*/ 435 h 709"/>
                <a:gd name="T42" fmla="*/ 660 w 1050"/>
                <a:gd name="T43" fmla="*/ 408 h 709"/>
                <a:gd name="T44" fmla="*/ 680 w 1050"/>
                <a:gd name="T45" fmla="*/ 381 h 709"/>
                <a:gd name="T46" fmla="*/ 697 w 1050"/>
                <a:gd name="T47" fmla="*/ 354 h 709"/>
                <a:gd name="T48" fmla="*/ 705 w 1050"/>
                <a:gd name="T49" fmla="*/ 324 h 709"/>
                <a:gd name="T50" fmla="*/ 698 w 1050"/>
                <a:gd name="T51" fmla="*/ 288 h 709"/>
                <a:gd name="T52" fmla="*/ 681 w 1050"/>
                <a:gd name="T53" fmla="*/ 273 h 709"/>
                <a:gd name="T54" fmla="*/ 656 w 1050"/>
                <a:gd name="T55" fmla="*/ 280 h 709"/>
                <a:gd name="T56" fmla="*/ 635 w 1050"/>
                <a:gd name="T57" fmla="*/ 314 h 709"/>
                <a:gd name="T58" fmla="*/ 608 w 1050"/>
                <a:gd name="T59" fmla="*/ 339 h 709"/>
                <a:gd name="T60" fmla="*/ 580 w 1050"/>
                <a:gd name="T61" fmla="*/ 341 h 709"/>
                <a:gd name="T62" fmla="*/ 558 w 1050"/>
                <a:gd name="T63" fmla="*/ 328 h 709"/>
                <a:gd name="T64" fmla="*/ 548 w 1050"/>
                <a:gd name="T65" fmla="*/ 304 h 709"/>
                <a:gd name="T66" fmla="*/ 546 w 1050"/>
                <a:gd name="T67" fmla="*/ 270 h 709"/>
                <a:gd name="T68" fmla="*/ 562 w 1050"/>
                <a:gd name="T69" fmla="*/ 241 h 709"/>
                <a:gd name="T70" fmla="*/ 593 w 1050"/>
                <a:gd name="T71" fmla="*/ 221 h 709"/>
                <a:gd name="T72" fmla="*/ 620 w 1050"/>
                <a:gd name="T73" fmla="*/ 199 h 709"/>
                <a:gd name="T74" fmla="*/ 633 w 1050"/>
                <a:gd name="T75" fmla="*/ 159 h 709"/>
                <a:gd name="T76" fmla="*/ 627 w 1050"/>
                <a:gd name="T77" fmla="*/ 120 h 709"/>
                <a:gd name="T78" fmla="*/ 611 w 1050"/>
                <a:gd name="T79" fmla="*/ 77 h 709"/>
                <a:gd name="T80" fmla="*/ 605 w 1050"/>
                <a:gd name="T81" fmla="*/ 38 h 709"/>
                <a:gd name="T82" fmla="*/ 586 w 1050"/>
                <a:gd name="T83" fmla="*/ 10 h 709"/>
                <a:gd name="T84" fmla="*/ 518 w 1050"/>
                <a:gd name="T85" fmla="*/ 7 h 709"/>
                <a:gd name="T86" fmla="*/ 457 w 1050"/>
                <a:gd name="T87" fmla="*/ 0 h 709"/>
                <a:gd name="T88" fmla="*/ 425 w 1050"/>
                <a:gd name="T89" fmla="*/ 7 h 709"/>
                <a:gd name="T90" fmla="*/ 412 w 1050"/>
                <a:gd name="T91" fmla="*/ 26 h 709"/>
                <a:gd name="T92" fmla="*/ 421 w 1050"/>
                <a:gd name="T93" fmla="*/ 52 h 709"/>
                <a:gd name="T94" fmla="*/ 427 w 1050"/>
                <a:gd name="T95" fmla="*/ 82 h 709"/>
                <a:gd name="T96" fmla="*/ 414 w 1050"/>
                <a:gd name="T97" fmla="*/ 110 h 709"/>
                <a:gd name="T98" fmla="*/ 388 w 1050"/>
                <a:gd name="T99" fmla="*/ 129 h 709"/>
                <a:gd name="T100" fmla="*/ 357 w 1050"/>
                <a:gd name="T101" fmla="*/ 136 h 709"/>
                <a:gd name="T102" fmla="*/ 329 w 1050"/>
                <a:gd name="T103" fmla="*/ 136 h 709"/>
                <a:gd name="T104" fmla="*/ 308 w 1050"/>
                <a:gd name="T105" fmla="*/ 130 h 709"/>
                <a:gd name="T106" fmla="*/ 291 w 1050"/>
                <a:gd name="T107" fmla="*/ 111 h 709"/>
                <a:gd name="T108" fmla="*/ 274 w 1050"/>
                <a:gd name="T109" fmla="*/ 88 h 709"/>
                <a:gd name="T110" fmla="*/ 258 w 1050"/>
                <a:gd name="T111" fmla="*/ 59 h 709"/>
                <a:gd name="T112" fmla="*/ 233 w 1050"/>
                <a:gd name="T113" fmla="*/ 37 h 709"/>
                <a:gd name="T114" fmla="*/ 202 w 1050"/>
                <a:gd name="T115" fmla="*/ 27 h 709"/>
                <a:gd name="T116" fmla="*/ 166 w 1050"/>
                <a:gd name="T117" fmla="*/ 25 h 709"/>
                <a:gd name="T118" fmla="*/ 128 w 1050"/>
                <a:gd name="T119" fmla="*/ 32 h 709"/>
                <a:gd name="T120" fmla="*/ 83 w 1050"/>
                <a:gd name="T121" fmla="*/ 42 h 70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50"/>
                <a:gd name="T184" fmla="*/ 0 h 709"/>
                <a:gd name="T185" fmla="*/ 1050 w 1050"/>
                <a:gd name="T186" fmla="*/ 709 h 70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50" h="709">
                  <a:moveTo>
                    <a:pt x="123" y="51"/>
                  </a:moveTo>
                  <a:lnTo>
                    <a:pt x="0" y="579"/>
                  </a:lnTo>
                  <a:lnTo>
                    <a:pt x="15" y="578"/>
                  </a:lnTo>
                  <a:lnTo>
                    <a:pt x="33" y="576"/>
                  </a:lnTo>
                  <a:lnTo>
                    <a:pt x="65" y="570"/>
                  </a:lnTo>
                  <a:lnTo>
                    <a:pt x="88" y="565"/>
                  </a:lnTo>
                  <a:lnTo>
                    <a:pt x="118" y="559"/>
                  </a:lnTo>
                  <a:lnTo>
                    <a:pt x="151" y="551"/>
                  </a:lnTo>
                  <a:lnTo>
                    <a:pt x="182" y="541"/>
                  </a:lnTo>
                  <a:lnTo>
                    <a:pt x="210" y="531"/>
                  </a:lnTo>
                  <a:lnTo>
                    <a:pt x="243" y="520"/>
                  </a:lnTo>
                  <a:lnTo>
                    <a:pt x="265" y="515"/>
                  </a:lnTo>
                  <a:lnTo>
                    <a:pt x="283" y="512"/>
                  </a:lnTo>
                  <a:lnTo>
                    <a:pt x="300" y="511"/>
                  </a:lnTo>
                  <a:lnTo>
                    <a:pt x="315" y="511"/>
                  </a:lnTo>
                  <a:lnTo>
                    <a:pt x="338" y="514"/>
                  </a:lnTo>
                  <a:lnTo>
                    <a:pt x="353" y="517"/>
                  </a:lnTo>
                  <a:lnTo>
                    <a:pt x="369" y="522"/>
                  </a:lnTo>
                  <a:lnTo>
                    <a:pt x="381" y="528"/>
                  </a:lnTo>
                  <a:lnTo>
                    <a:pt x="389" y="535"/>
                  </a:lnTo>
                  <a:lnTo>
                    <a:pt x="395" y="546"/>
                  </a:lnTo>
                  <a:lnTo>
                    <a:pt x="397" y="555"/>
                  </a:lnTo>
                  <a:lnTo>
                    <a:pt x="396" y="566"/>
                  </a:lnTo>
                  <a:lnTo>
                    <a:pt x="392" y="577"/>
                  </a:lnTo>
                  <a:lnTo>
                    <a:pt x="382" y="592"/>
                  </a:lnTo>
                  <a:lnTo>
                    <a:pt x="371" y="608"/>
                  </a:lnTo>
                  <a:lnTo>
                    <a:pt x="365" y="623"/>
                  </a:lnTo>
                  <a:lnTo>
                    <a:pt x="362" y="635"/>
                  </a:lnTo>
                  <a:lnTo>
                    <a:pt x="361" y="647"/>
                  </a:lnTo>
                  <a:lnTo>
                    <a:pt x="362" y="656"/>
                  </a:lnTo>
                  <a:lnTo>
                    <a:pt x="367" y="668"/>
                  </a:lnTo>
                  <a:lnTo>
                    <a:pt x="377" y="681"/>
                  </a:lnTo>
                  <a:lnTo>
                    <a:pt x="389" y="691"/>
                  </a:lnTo>
                  <a:lnTo>
                    <a:pt x="401" y="698"/>
                  </a:lnTo>
                  <a:lnTo>
                    <a:pt x="417" y="703"/>
                  </a:lnTo>
                  <a:lnTo>
                    <a:pt x="434" y="707"/>
                  </a:lnTo>
                  <a:lnTo>
                    <a:pt x="447" y="709"/>
                  </a:lnTo>
                  <a:lnTo>
                    <a:pt x="462" y="707"/>
                  </a:lnTo>
                  <a:lnTo>
                    <a:pt x="477" y="704"/>
                  </a:lnTo>
                  <a:lnTo>
                    <a:pt x="491" y="699"/>
                  </a:lnTo>
                  <a:lnTo>
                    <a:pt x="507" y="692"/>
                  </a:lnTo>
                  <a:lnTo>
                    <a:pt x="523" y="683"/>
                  </a:lnTo>
                  <a:lnTo>
                    <a:pt x="537" y="674"/>
                  </a:lnTo>
                  <a:lnTo>
                    <a:pt x="548" y="664"/>
                  </a:lnTo>
                  <a:lnTo>
                    <a:pt x="557" y="653"/>
                  </a:lnTo>
                  <a:lnTo>
                    <a:pt x="564" y="640"/>
                  </a:lnTo>
                  <a:lnTo>
                    <a:pt x="568" y="625"/>
                  </a:lnTo>
                  <a:lnTo>
                    <a:pt x="570" y="608"/>
                  </a:lnTo>
                  <a:lnTo>
                    <a:pt x="576" y="595"/>
                  </a:lnTo>
                  <a:lnTo>
                    <a:pt x="580" y="588"/>
                  </a:lnTo>
                  <a:lnTo>
                    <a:pt x="589" y="581"/>
                  </a:lnTo>
                  <a:lnTo>
                    <a:pt x="604" y="574"/>
                  </a:lnTo>
                  <a:lnTo>
                    <a:pt x="625" y="567"/>
                  </a:lnTo>
                  <a:lnTo>
                    <a:pt x="646" y="561"/>
                  </a:lnTo>
                  <a:lnTo>
                    <a:pt x="666" y="555"/>
                  </a:lnTo>
                  <a:lnTo>
                    <a:pt x="686" y="550"/>
                  </a:lnTo>
                  <a:lnTo>
                    <a:pt x="716" y="544"/>
                  </a:lnTo>
                  <a:lnTo>
                    <a:pt x="757" y="537"/>
                  </a:lnTo>
                  <a:lnTo>
                    <a:pt x="803" y="533"/>
                  </a:lnTo>
                  <a:lnTo>
                    <a:pt x="854" y="533"/>
                  </a:lnTo>
                  <a:lnTo>
                    <a:pt x="903" y="533"/>
                  </a:lnTo>
                  <a:lnTo>
                    <a:pt x="948" y="538"/>
                  </a:lnTo>
                  <a:lnTo>
                    <a:pt x="954" y="529"/>
                  </a:lnTo>
                  <a:lnTo>
                    <a:pt x="960" y="519"/>
                  </a:lnTo>
                  <a:lnTo>
                    <a:pt x="969" y="510"/>
                  </a:lnTo>
                  <a:lnTo>
                    <a:pt x="980" y="498"/>
                  </a:lnTo>
                  <a:lnTo>
                    <a:pt x="988" y="490"/>
                  </a:lnTo>
                  <a:lnTo>
                    <a:pt x="1000" y="477"/>
                  </a:lnTo>
                  <a:lnTo>
                    <a:pt x="1011" y="465"/>
                  </a:lnTo>
                  <a:lnTo>
                    <a:pt x="1020" y="456"/>
                  </a:lnTo>
                  <a:lnTo>
                    <a:pt x="1029" y="445"/>
                  </a:lnTo>
                  <a:lnTo>
                    <a:pt x="1037" y="431"/>
                  </a:lnTo>
                  <a:lnTo>
                    <a:pt x="1040" y="421"/>
                  </a:lnTo>
                  <a:lnTo>
                    <a:pt x="1045" y="406"/>
                  </a:lnTo>
                  <a:lnTo>
                    <a:pt x="1049" y="394"/>
                  </a:lnTo>
                  <a:lnTo>
                    <a:pt x="1050" y="377"/>
                  </a:lnTo>
                  <a:lnTo>
                    <a:pt x="1046" y="364"/>
                  </a:lnTo>
                  <a:lnTo>
                    <a:pt x="1039" y="351"/>
                  </a:lnTo>
                  <a:lnTo>
                    <a:pt x="1032" y="342"/>
                  </a:lnTo>
                  <a:lnTo>
                    <a:pt x="1022" y="337"/>
                  </a:lnTo>
                  <a:lnTo>
                    <a:pt x="1012" y="333"/>
                  </a:lnTo>
                  <a:lnTo>
                    <a:pt x="1000" y="333"/>
                  </a:lnTo>
                  <a:lnTo>
                    <a:pt x="989" y="333"/>
                  </a:lnTo>
                  <a:lnTo>
                    <a:pt x="976" y="341"/>
                  </a:lnTo>
                  <a:lnTo>
                    <a:pt x="966" y="353"/>
                  </a:lnTo>
                  <a:lnTo>
                    <a:pt x="955" y="366"/>
                  </a:lnTo>
                  <a:lnTo>
                    <a:pt x="944" y="382"/>
                  </a:lnTo>
                  <a:lnTo>
                    <a:pt x="932" y="396"/>
                  </a:lnTo>
                  <a:lnTo>
                    <a:pt x="919" y="406"/>
                  </a:lnTo>
                  <a:lnTo>
                    <a:pt x="904" y="413"/>
                  </a:lnTo>
                  <a:lnTo>
                    <a:pt x="887" y="418"/>
                  </a:lnTo>
                  <a:lnTo>
                    <a:pt x="875" y="418"/>
                  </a:lnTo>
                  <a:lnTo>
                    <a:pt x="862" y="415"/>
                  </a:lnTo>
                  <a:lnTo>
                    <a:pt x="852" y="412"/>
                  </a:lnTo>
                  <a:lnTo>
                    <a:pt x="841" y="408"/>
                  </a:lnTo>
                  <a:lnTo>
                    <a:pt x="830" y="399"/>
                  </a:lnTo>
                  <a:lnTo>
                    <a:pt x="823" y="391"/>
                  </a:lnTo>
                  <a:lnTo>
                    <a:pt x="817" y="380"/>
                  </a:lnTo>
                  <a:lnTo>
                    <a:pt x="814" y="370"/>
                  </a:lnTo>
                  <a:lnTo>
                    <a:pt x="810" y="354"/>
                  </a:lnTo>
                  <a:lnTo>
                    <a:pt x="809" y="339"/>
                  </a:lnTo>
                  <a:lnTo>
                    <a:pt x="812" y="328"/>
                  </a:lnTo>
                  <a:lnTo>
                    <a:pt x="819" y="316"/>
                  </a:lnTo>
                  <a:lnTo>
                    <a:pt x="825" y="306"/>
                  </a:lnTo>
                  <a:lnTo>
                    <a:pt x="836" y="293"/>
                  </a:lnTo>
                  <a:lnTo>
                    <a:pt x="852" y="285"/>
                  </a:lnTo>
                  <a:lnTo>
                    <a:pt x="863" y="279"/>
                  </a:lnTo>
                  <a:lnTo>
                    <a:pt x="882" y="269"/>
                  </a:lnTo>
                  <a:lnTo>
                    <a:pt x="901" y="258"/>
                  </a:lnTo>
                  <a:lnTo>
                    <a:pt x="912" y="249"/>
                  </a:lnTo>
                  <a:lnTo>
                    <a:pt x="922" y="241"/>
                  </a:lnTo>
                  <a:lnTo>
                    <a:pt x="934" y="226"/>
                  </a:lnTo>
                  <a:lnTo>
                    <a:pt x="938" y="209"/>
                  </a:lnTo>
                  <a:lnTo>
                    <a:pt x="940" y="193"/>
                  </a:lnTo>
                  <a:lnTo>
                    <a:pt x="941" y="179"/>
                  </a:lnTo>
                  <a:lnTo>
                    <a:pt x="937" y="160"/>
                  </a:lnTo>
                  <a:lnTo>
                    <a:pt x="932" y="146"/>
                  </a:lnTo>
                  <a:lnTo>
                    <a:pt x="925" y="129"/>
                  </a:lnTo>
                  <a:lnTo>
                    <a:pt x="917" y="114"/>
                  </a:lnTo>
                  <a:lnTo>
                    <a:pt x="909" y="94"/>
                  </a:lnTo>
                  <a:lnTo>
                    <a:pt x="902" y="78"/>
                  </a:lnTo>
                  <a:lnTo>
                    <a:pt x="900" y="63"/>
                  </a:lnTo>
                  <a:lnTo>
                    <a:pt x="899" y="47"/>
                  </a:lnTo>
                  <a:lnTo>
                    <a:pt x="901" y="32"/>
                  </a:lnTo>
                  <a:lnTo>
                    <a:pt x="901" y="15"/>
                  </a:lnTo>
                  <a:lnTo>
                    <a:pt x="872" y="13"/>
                  </a:lnTo>
                  <a:lnTo>
                    <a:pt x="833" y="13"/>
                  </a:lnTo>
                  <a:lnTo>
                    <a:pt x="797" y="10"/>
                  </a:lnTo>
                  <a:lnTo>
                    <a:pt x="770" y="8"/>
                  </a:lnTo>
                  <a:lnTo>
                    <a:pt x="741" y="5"/>
                  </a:lnTo>
                  <a:lnTo>
                    <a:pt x="707" y="2"/>
                  </a:lnTo>
                  <a:lnTo>
                    <a:pt x="680" y="0"/>
                  </a:lnTo>
                  <a:lnTo>
                    <a:pt x="661" y="1"/>
                  </a:lnTo>
                  <a:lnTo>
                    <a:pt x="642" y="4"/>
                  </a:lnTo>
                  <a:lnTo>
                    <a:pt x="631" y="8"/>
                  </a:lnTo>
                  <a:lnTo>
                    <a:pt x="622" y="14"/>
                  </a:lnTo>
                  <a:lnTo>
                    <a:pt x="615" y="23"/>
                  </a:lnTo>
                  <a:lnTo>
                    <a:pt x="612" y="32"/>
                  </a:lnTo>
                  <a:lnTo>
                    <a:pt x="614" y="41"/>
                  </a:lnTo>
                  <a:lnTo>
                    <a:pt x="618" y="51"/>
                  </a:lnTo>
                  <a:lnTo>
                    <a:pt x="625" y="64"/>
                  </a:lnTo>
                  <a:lnTo>
                    <a:pt x="631" y="75"/>
                  </a:lnTo>
                  <a:lnTo>
                    <a:pt x="634" y="87"/>
                  </a:lnTo>
                  <a:lnTo>
                    <a:pt x="634" y="100"/>
                  </a:lnTo>
                  <a:lnTo>
                    <a:pt x="631" y="112"/>
                  </a:lnTo>
                  <a:lnTo>
                    <a:pt x="624" y="123"/>
                  </a:lnTo>
                  <a:lnTo>
                    <a:pt x="616" y="133"/>
                  </a:lnTo>
                  <a:lnTo>
                    <a:pt x="604" y="143"/>
                  </a:lnTo>
                  <a:lnTo>
                    <a:pt x="591" y="151"/>
                  </a:lnTo>
                  <a:lnTo>
                    <a:pt x="577" y="157"/>
                  </a:lnTo>
                  <a:lnTo>
                    <a:pt x="561" y="161"/>
                  </a:lnTo>
                  <a:lnTo>
                    <a:pt x="547" y="164"/>
                  </a:lnTo>
                  <a:lnTo>
                    <a:pt x="531" y="166"/>
                  </a:lnTo>
                  <a:lnTo>
                    <a:pt x="517" y="168"/>
                  </a:lnTo>
                  <a:lnTo>
                    <a:pt x="504" y="168"/>
                  </a:lnTo>
                  <a:lnTo>
                    <a:pt x="490" y="166"/>
                  </a:lnTo>
                  <a:lnTo>
                    <a:pt x="478" y="164"/>
                  </a:lnTo>
                  <a:lnTo>
                    <a:pt x="467" y="161"/>
                  </a:lnTo>
                  <a:lnTo>
                    <a:pt x="458" y="158"/>
                  </a:lnTo>
                  <a:lnTo>
                    <a:pt x="447" y="152"/>
                  </a:lnTo>
                  <a:lnTo>
                    <a:pt x="439" y="146"/>
                  </a:lnTo>
                  <a:lnTo>
                    <a:pt x="432" y="136"/>
                  </a:lnTo>
                  <a:lnTo>
                    <a:pt x="423" y="126"/>
                  </a:lnTo>
                  <a:lnTo>
                    <a:pt x="416" y="116"/>
                  </a:lnTo>
                  <a:lnTo>
                    <a:pt x="408" y="107"/>
                  </a:lnTo>
                  <a:lnTo>
                    <a:pt x="400" y="94"/>
                  </a:lnTo>
                  <a:lnTo>
                    <a:pt x="392" y="83"/>
                  </a:lnTo>
                  <a:lnTo>
                    <a:pt x="382" y="72"/>
                  </a:lnTo>
                  <a:lnTo>
                    <a:pt x="370" y="61"/>
                  </a:lnTo>
                  <a:lnTo>
                    <a:pt x="359" y="52"/>
                  </a:lnTo>
                  <a:lnTo>
                    <a:pt x="347" y="45"/>
                  </a:lnTo>
                  <a:lnTo>
                    <a:pt x="333" y="40"/>
                  </a:lnTo>
                  <a:lnTo>
                    <a:pt x="319" y="36"/>
                  </a:lnTo>
                  <a:lnTo>
                    <a:pt x="301" y="33"/>
                  </a:lnTo>
                  <a:lnTo>
                    <a:pt x="280" y="32"/>
                  </a:lnTo>
                  <a:lnTo>
                    <a:pt x="263" y="31"/>
                  </a:lnTo>
                  <a:lnTo>
                    <a:pt x="246" y="31"/>
                  </a:lnTo>
                  <a:lnTo>
                    <a:pt x="227" y="32"/>
                  </a:lnTo>
                  <a:lnTo>
                    <a:pt x="209" y="35"/>
                  </a:lnTo>
                  <a:lnTo>
                    <a:pt x="191" y="38"/>
                  </a:lnTo>
                  <a:lnTo>
                    <a:pt x="170" y="42"/>
                  </a:lnTo>
                  <a:lnTo>
                    <a:pt x="150" y="46"/>
                  </a:lnTo>
                  <a:lnTo>
                    <a:pt x="123" y="51"/>
                  </a:lnTo>
                  <a:close/>
                </a:path>
              </a:pathLst>
            </a:custGeom>
            <a:solidFill>
              <a:srgbClr val="FF00FF"/>
            </a:solidFill>
            <a:ln w="6350">
              <a:solidFill>
                <a:srgbClr val="000000"/>
              </a:solidFill>
              <a:round/>
              <a:headEnd/>
              <a:tailEnd/>
            </a:ln>
          </p:spPr>
          <p:txBody>
            <a:bodyPr/>
            <a:lstStyle/>
            <a:p>
              <a:endParaRPr lang="en-US"/>
            </a:p>
          </p:txBody>
        </p:sp>
        <p:sp>
          <p:nvSpPr>
            <p:cNvPr id="4113" name="Line 13"/>
            <p:cNvSpPr>
              <a:spLocks noChangeShapeType="1"/>
            </p:cNvSpPr>
            <p:nvPr/>
          </p:nvSpPr>
          <p:spPr bwMode="auto">
            <a:xfrm flipV="1">
              <a:off x="1383" y="2029"/>
              <a:ext cx="214" cy="1173"/>
            </a:xfrm>
            <a:prstGeom prst="line">
              <a:avLst/>
            </a:prstGeom>
            <a:noFill/>
            <a:ln w="9525">
              <a:solidFill>
                <a:schemeClr val="tx1"/>
              </a:solidFill>
              <a:round/>
              <a:headEnd/>
              <a:tailEnd type="triangle" w="med" len="med"/>
            </a:ln>
          </p:spPr>
          <p:txBody>
            <a:bodyPr>
              <a:spAutoFit/>
            </a:bodyPr>
            <a:lstStyle/>
            <a:p>
              <a:endParaRPr lang="en-US"/>
            </a:p>
          </p:txBody>
        </p:sp>
        <p:sp>
          <p:nvSpPr>
            <p:cNvPr id="4114" name="Line 14"/>
            <p:cNvSpPr>
              <a:spLocks noChangeShapeType="1"/>
            </p:cNvSpPr>
            <p:nvPr/>
          </p:nvSpPr>
          <p:spPr bwMode="auto">
            <a:xfrm flipH="1" flipV="1">
              <a:off x="2598" y="2015"/>
              <a:ext cx="244" cy="1077"/>
            </a:xfrm>
            <a:prstGeom prst="line">
              <a:avLst/>
            </a:prstGeom>
            <a:noFill/>
            <a:ln w="9525">
              <a:solidFill>
                <a:schemeClr val="tx1"/>
              </a:solidFill>
              <a:round/>
              <a:headEnd/>
              <a:tailEnd type="triangle" w="med" len="med"/>
            </a:ln>
          </p:spPr>
          <p:txBody>
            <a:bodyPr>
              <a:spAutoFit/>
            </a:bodyPr>
            <a:lstStyle/>
            <a:p>
              <a:endParaRPr lang="en-US"/>
            </a:p>
          </p:txBody>
        </p:sp>
        <p:sp>
          <p:nvSpPr>
            <p:cNvPr id="4115" name="Rectangle 15"/>
            <p:cNvSpPr>
              <a:spLocks noChangeArrowheads="1"/>
            </p:cNvSpPr>
            <p:nvPr/>
          </p:nvSpPr>
          <p:spPr bwMode="auto">
            <a:xfrm>
              <a:off x="497" y="2460"/>
              <a:ext cx="809" cy="326"/>
            </a:xfrm>
            <a:prstGeom prst="rect">
              <a:avLst/>
            </a:prstGeom>
            <a:noFill/>
            <a:ln w="9525" algn="ctr">
              <a:noFill/>
              <a:miter lim="800000"/>
              <a:headEnd/>
              <a:tailEnd/>
            </a:ln>
          </p:spPr>
          <p:txBody>
            <a:bodyPr>
              <a:spAutoFit/>
            </a:bodyPr>
            <a:lstStyle/>
            <a:p>
              <a:pPr algn="ctr"/>
              <a:r>
                <a:rPr lang="en-US" sz="1400" b="1" u="none"/>
                <a:t>Acceptor Connector</a:t>
              </a:r>
            </a:p>
          </p:txBody>
        </p:sp>
        <p:sp>
          <p:nvSpPr>
            <p:cNvPr id="4116" name="Rectangle 16"/>
            <p:cNvSpPr>
              <a:spLocks noChangeArrowheads="1"/>
            </p:cNvSpPr>
            <p:nvPr/>
          </p:nvSpPr>
          <p:spPr bwMode="auto">
            <a:xfrm>
              <a:off x="1777" y="2614"/>
              <a:ext cx="792" cy="326"/>
            </a:xfrm>
            <a:prstGeom prst="rect">
              <a:avLst/>
            </a:prstGeom>
            <a:noFill/>
            <a:ln w="9525" algn="ctr">
              <a:noFill/>
              <a:miter lim="800000"/>
              <a:headEnd/>
              <a:tailEnd/>
            </a:ln>
          </p:spPr>
          <p:txBody>
            <a:bodyPr wrap="none">
              <a:spAutoFit/>
            </a:bodyPr>
            <a:lstStyle/>
            <a:p>
              <a:pPr algn="ctr"/>
              <a:r>
                <a:rPr lang="en-US" sz="1400" b="1" u="none">
                  <a:solidFill>
                    <a:schemeClr val="bg1"/>
                  </a:solidFill>
                </a:rPr>
                <a:t>Service</a:t>
              </a:r>
            </a:p>
            <a:p>
              <a:pPr algn="ctr"/>
              <a:r>
                <a:rPr lang="en-US" sz="1400" b="1" u="none">
                  <a:solidFill>
                    <a:schemeClr val="bg1"/>
                  </a:solidFill>
                </a:rPr>
                <a:t>Configurator</a:t>
              </a:r>
            </a:p>
          </p:txBody>
        </p:sp>
        <p:sp>
          <p:nvSpPr>
            <p:cNvPr id="4117" name="Rectangle 17"/>
            <p:cNvSpPr>
              <a:spLocks noChangeArrowheads="1"/>
            </p:cNvSpPr>
            <p:nvPr/>
          </p:nvSpPr>
          <p:spPr bwMode="auto">
            <a:xfrm>
              <a:off x="2904" y="2410"/>
              <a:ext cx="810" cy="192"/>
            </a:xfrm>
            <a:prstGeom prst="rect">
              <a:avLst/>
            </a:prstGeom>
            <a:noFill/>
            <a:ln w="9525" algn="ctr">
              <a:noFill/>
              <a:miter lim="800000"/>
              <a:headEnd/>
              <a:tailEnd/>
            </a:ln>
          </p:spPr>
          <p:txBody>
            <a:bodyPr>
              <a:spAutoFit/>
            </a:bodyPr>
            <a:lstStyle/>
            <a:p>
              <a:pPr algn="ctr"/>
              <a:r>
                <a:rPr lang="en-US" sz="1400" b="1" u="none"/>
                <a:t>Stream</a:t>
              </a:r>
            </a:p>
          </p:txBody>
        </p:sp>
        <p:sp>
          <p:nvSpPr>
            <p:cNvPr id="4118" name="AutoShape 18"/>
            <p:cNvSpPr>
              <a:spLocks noChangeAspect="1" noChangeArrowheads="1"/>
            </p:cNvSpPr>
            <p:nvPr/>
          </p:nvSpPr>
          <p:spPr bwMode="auto">
            <a:xfrm flipH="1" flipV="1">
              <a:off x="1112" y="2323"/>
              <a:ext cx="163" cy="23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343 h 21600"/>
                <a:gd name="T17" fmla="*/ 6096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4119" name="AutoShape 19"/>
            <p:cNvSpPr>
              <a:spLocks noChangeAspect="1" noChangeArrowheads="1"/>
            </p:cNvSpPr>
            <p:nvPr/>
          </p:nvSpPr>
          <p:spPr bwMode="auto">
            <a:xfrm flipH="1" flipV="1">
              <a:off x="1984" y="2417"/>
              <a:ext cx="163" cy="23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343 h 21600"/>
                <a:gd name="T17" fmla="*/ 6096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4120" name="AutoShape 20"/>
            <p:cNvSpPr>
              <a:spLocks noChangeAspect="1" noChangeArrowheads="1"/>
            </p:cNvSpPr>
            <p:nvPr/>
          </p:nvSpPr>
          <p:spPr bwMode="auto">
            <a:xfrm flipH="1" flipV="1">
              <a:off x="3378" y="2104"/>
              <a:ext cx="163" cy="23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308 h 21600"/>
                <a:gd name="T17" fmla="*/ 6096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4121" name="Freeform 21"/>
            <p:cNvSpPr>
              <a:spLocks/>
            </p:cNvSpPr>
            <p:nvPr/>
          </p:nvSpPr>
          <p:spPr bwMode="auto">
            <a:xfrm>
              <a:off x="1378" y="1550"/>
              <a:ext cx="1066" cy="505"/>
            </a:xfrm>
            <a:custGeom>
              <a:avLst/>
              <a:gdLst>
                <a:gd name="T0" fmla="*/ 144 w 1221"/>
                <a:gd name="T1" fmla="*/ 0 h 540"/>
                <a:gd name="T2" fmla="*/ 139 w 1221"/>
                <a:gd name="T3" fmla="*/ 28 h 540"/>
                <a:gd name="T4" fmla="*/ 149 w 1221"/>
                <a:gd name="T5" fmla="*/ 57 h 540"/>
                <a:gd name="T6" fmla="*/ 162 w 1221"/>
                <a:gd name="T7" fmla="*/ 81 h 540"/>
                <a:gd name="T8" fmla="*/ 170 w 1221"/>
                <a:gd name="T9" fmla="*/ 109 h 540"/>
                <a:gd name="T10" fmla="*/ 168 w 1221"/>
                <a:gd name="T11" fmla="*/ 132 h 540"/>
                <a:gd name="T12" fmla="*/ 159 w 1221"/>
                <a:gd name="T13" fmla="*/ 155 h 540"/>
                <a:gd name="T14" fmla="*/ 138 w 1221"/>
                <a:gd name="T15" fmla="*/ 168 h 540"/>
                <a:gd name="T16" fmla="*/ 112 w 1221"/>
                <a:gd name="T17" fmla="*/ 158 h 540"/>
                <a:gd name="T18" fmla="*/ 87 w 1221"/>
                <a:gd name="T19" fmla="*/ 141 h 540"/>
                <a:gd name="T20" fmla="*/ 67 w 1221"/>
                <a:gd name="T21" fmla="*/ 127 h 540"/>
                <a:gd name="T22" fmla="*/ 45 w 1221"/>
                <a:gd name="T23" fmla="*/ 125 h 540"/>
                <a:gd name="T24" fmla="*/ 23 w 1221"/>
                <a:gd name="T25" fmla="*/ 139 h 540"/>
                <a:gd name="T26" fmla="*/ 5 w 1221"/>
                <a:gd name="T27" fmla="*/ 169 h 540"/>
                <a:gd name="T28" fmla="*/ 1 w 1221"/>
                <a:gd name="T29" fmla="*/ 204 h 540"/>
                <a:gd name="T30" fmla="*/ 8 w 1221"/>
                <a:gd name="T31" fmla="*/ 237 h 540"/>
                <a:gd name="T32" fmla="*/ 24 w 1221"/>
                <a:gd name="T33" fmla="*/ 264 h 540"/>
                <a:gd name="T34" fmla="*/ 55 w 1221"/>
                <a:gd name="T35" fmla="*/ 284 h 540"/>
                <a:gd name="T36" fmla="*/ 97 w 1221"/>
                <a:gd name="T37" fmla="*/ 288 h 540"/>
                <a:gd name="T38" fmla="*/ 130 w 1221"/>
                <a:gd name="T39" fmla="*/ 289 h 540"/>
                <a:gd name="T40" fmla="*/ 149 w 1221"/>
                <a:gd name="T41" fmla="*/ 314 h 540"/>
                <a:gd name="T42" fmla="*/ 147 w 1221"/>
                <a:gd name="T43" fmla="*/ 345 h 540"/>
                <a:gd name="T44" fmla="*/ 133 w 1221"/>
                <a:gd name="T45" fmla="*/ 382 h 540"/>
                <a:gd name="T46" fmla="*/ 127 w 1221"/>
                <a:gd name="T47" fmla="*/ 412 h 540"/>
                <a:gd name="T48" fmla="*/ 165 w 1221"/>
                <a:gd name="T49" fmla="*/ 419 h 540"/>
                <a:gd name="T50" fmla="*/ 209 w 1221"/>
                <a:gd name="T51" fmla="*/ 425 h 540"/>
                <a:gd name="T52" fmla="*/ 272 w 1221"/>
                <a:gd name="T53" fmla="*/ 425 h 540"/>
                <a:gd name="T54" fmla="*/ 306 w 1221"/>
                <a:gd name="T55" fmla="*/ 417 h 540"/>
                <a:gd name="T56" fmla="*/ 327 w 1221"/>
                <a:gd name="T57" fmla="*/ 399 h 540"/>
                <a:gd name="T58" fmla="*/ 327 w 1221"/>
                <a:gd name="T59" fmla="*/ 371 h 540"/>
                <a:gd name="T60" fmla="*/ 320 w 1221"/>
                <a:gd name="T61" fmla="*/ 339 h 540"/>
                <a:gd name="T62" fmla="*/ 339 w 1221"/>
                <a:gd name="T63" fmla="*/ 315 h 540"/>
                <a:gd name="T64" fmla="*/ 373 w 1221"/>
                <a:gd name="T65" fmla="*/ 303 h 540"/>
                <a:gd name="T66" fmla="*/ 411 w 1221"/>
                <a:gd name="T67" fmla="*/ 298 h 540"/>
                <a:gd name="T68" fmla="*/ 445 w 1221"/>
                <a:gd name="T69" fmla="*/ 307 h 540"/>
                <a:gd name="T70" fmla="*/ 471 w 1221"/>
                <a:gd name="T71" fmla="*/ 328 h 540"/>
                <a:gd name="T72" fmla="*/ 474 w 1221"/>
                <a:gd name="T73" fmla="*/ 355 h 540"/>
                <a:gd name="T74" fmla="*/ 459 w 1221"/>
                <a:gd name="T75" fmla="*/ 387 h 540"/>
                <a:gd name="T76" fmla="*/ 459 w 1221"/>
                <a:gd name="T77" fmla="*/ 420 h 540"/>
                <a:gd name="T78" fmla="*/ 483 w 1221"/>
                <a:gd name="T79" fmla="*/ 436 h 540"/>
                <a:gd name="T80" fmla="*/ 519 w 1221"/>
                <a:gd name="T81" fmla="*/ 441 h 540"/>
                <a:gd name="T82" fmla="*/ 567 w 1221"/>
                <a:gd name="T83" fmla="*/ 438 h 540"/>
                <a:gd name="T84" fmla="*/ 619 w 1221"/>
                <a:gd name="T85" fmla="*/ 427 h 540"/>
                <a:gd name="T86" fmla="*/ 693 w 1221"/>
                <a:gd name="T87" fmla="*/ 410 h 540"/>
                <a:gd name="T88" fmla="*/ 681 w 1221"/>
                <a:gd name="T89" fmla="*/ 380 h 540"/>
                <a:gd name="T90" fmla="*/ 672 w 1221"/>
                <a:gd name="T91" fmla="*/ 339 h 540"/>
                <a:gd name="T92" fmla="*/ 680 w 1221"/>
                <a:gd name="T93" fmla="*/ 296 h 540"/>
                <a:gd name="T94" fmla="*/ 704 w 1221"/>
                <a:gd name="T95" fmla="*/ 257 h 540"/>
                <a:gd name="T96" fmla="*/ 736 w 1221"/>
                <a:gd name="T97" fmla="*/ 235 h 540"/>
                <a:gd name="T98" fmla="*/ 772 w 1221"/>
                <a:gd name="T99" fmla="*/ 216 h 540"/>
                <a:gd name="T100" fmla="*/ 795 w 1221"/>
                <a:gd name="T101" fmla="*/ 195 h 540"/>
                <a:gd name="T102" fmla="*/ 811 w 1221"/>
                <a:gd name="T103" fmla="*/ 163 h 540"/>
                <a:gd name="T104" fmla="*/ 805 w 1221"/>
                <a:gd name="T105" fmla="*/ 123 h 540"/>
                <a:gd name="T106" fmla="*/ 779 w 1221"/>
                <a:gd name="T107" fmla="*/ 101 h 540"/>
                <a:gd name="T108" fmla="*/ 751 w 1221"/>
                <a:gd name="T109" fmla="*/ 114 h 540"/>
                <a:gd name="T110" fmla="*/ 730 w 1221"/>
                <a:gd name="T111" fmla="*/ 142 h 540"/>
                <a:gd name="T112" fmla="*/ 699 w 1221"/>
                <a:gd name="T113" fmla="*/ 151 h 540"/>
                <a:gd name="T114" fmla="*/ 676 w 1221"/>
                <a:gd name="T115" fmla="*/ 132 h 540"/>
                <a:gd name="T116" fmla="*/ 664 w 1221"/>
                <a:gd name="T117" fmla="*/ 101 h 540"/>
                <a:gd name="T118" fmla="*/ 666 w 1221"/>
                <a:gd name="T119" fmla="*/ 62 h 540"/>
                <a:gd name="T120" fmla="*/ 676 w 1221"/>
                <a:gd name="T121" fmla="*/ 22 h 5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21"/>
                <a:gd name="T184" fmla="*/ 0 h 540"/>
                <a:gd name="T185" fmla="*/ 1221 w 1221"/>
                <a:gd name="T186" fmla="*/ 540 h 5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21" h="540">
                  <a:moveTo>
                    <a:pt x="1023" y="15"/>
                  </a:moveTo>
                  <a:lnTo>
                    <a:pt x="1033" y="0"/>
                  </a:lnTo>
                  <a:lnTo>
                    <a:pt x="217" y="0"/>
                  </a:lnTo>
                  <a:lnTo>
                    <a:pt x="211" y="8"/>
                  </a:lnTo>
                  <a:lnTo>
                    <a:pt x="208" y="21"/>
                  </a:lnTo>
                  <a:lnTo>
                    <a:pt x="208" y="34"/>
                  </a:lnTo>
                  <a:lnTo>
                    <a:pt x="211" y="45"/>
                  </a:lnTo>
                  <a:lnTo>
                    <a:pt x="218" y="58"/>
                  </a:lnTo>
                  <a:lnTo>
                    <a:pt x="225" y="69"/>
                  </a:lnTo>
                  <a:lnTo>
                    <a:pt x="231" y="78"/>
                  </a:lnTo>
                  <a:lnTo>
                    <a:pt x="239" y="88"/>
                  </a:lnTo>
                  <a:lnTo>
                    <a:pt x="244" y="99"/>
                  </a:lnTo>
                  <a:lnTo>
                    <a:pt x="250" y="111"/>
                  </a:lnTo>
                  <a:lnTo>
                    <a:pt x="253" y="122"/>
                  </a:lnTo>
                  <a:lnTo>
                    <a:pt x="255" y="134"/>
                  </a:lnTo>
                  <a:lnTo>
                    <a:pt x="255" y="144"/>
                  </a:lnTo>
                  <a:lnTo>
                    <a:pt x="254" y="155"/>
                  </a:lnTo>
                  <a:lnTo>
                    <a:pt x="252" y="162"/>
                  </a:lnTo>
                  <a:lnTo>
                    <a:pt x="249" y="174"/>
                  </a:lnTo>
                  <a:lnTo>
                    <a:pt x="245" y="183"/>
                  </a:lnTo>
                  <a:lnTo>
                    <a:pt x="239" y="190"/>
                  </a:lnTo>
                  <a:lnTo>
                    <a:pt x="231" y="197"/>
                  </a:lnTo>
                  <a:lnTo>
                    <a:pt x="222" y="202"/>
                  </a:lnTo>
                  <a:lnTo>
                    <a:pt x="207" y="205"/>
                  </a:lnTo>
                  <a:lnTo>
                    <a:pt x="194" y="204"/>
                  </a:lnTo>
                  <a:lnTo>
                    <a:pt x="182" y="200"/>
                  </a:lnTo>
                  <a:lnTo>
                    <a:pt x="168" y="194"/>
                  </a:lnTo>
                  <a:lnTo>
                    <a:pt x="152" y="187"/>
                  </a:lnTo>
                  <a:lnTo>
                    <a:pt x="142" y="180"/>
                  </a:lnTo>
                  <a:lnTo>
                    <a:pt x="131" y="172"/>
                  </a:lnTo>
                  <a:lnTo>
                    <a:pt x="121" y="166"/>
                  </a:lnTo>
                  <a:lnTo>
                    <a:pt x="111" y="160"/>
                  </a:lnTo>
                  <a:lnTo>
                    <a:pt x="101" y="155"/>
                  </a:lnTo>
                  <a:lnTo>
                    <a:pt x="90" y="152"/>
                  </a:lnTo>
                  <a:lnTo>
                    <a:pt x="77" y="151"/>
                  </a:lnTo>
                  <a:lnTo>
                    <a:pt x="66" y="153"/>
                  </a:lnTo>
                  <a:lnTo>
                    <a:pt x="54" y="157"/>
                  </a:lnTo>
                  <a:lnTo>
                    <a:pt x="45" y="163"/>
                  </a:lnTo>
                  <a:lnTo>
                    <a:pt x="34" y="170"/>
                  </a:lnTo>
                  <a:lnTo>
                    <a:pt x="24" y="181"/>
                  </a:lnTo>
                  <a:lnTo>
                    <a:pt x="16" y="192"/>
                  </a:lnTo>
                  <a:lnTo>
                    <a:pt x="8" y="207"/>
                  </a:lnTo>
                  <a:lnTo>
                    <a:pt x="4" y="221"/>
                  </a:lnTo>
                  <a:lnTo>
                    <a:pt x="0" y="234"/>
                  </a:lnTo>
                  <a:lnTo>
                    <a:pt x="1" y="249"/>
                  </a:lnTo>
                  <a:lnTo>
                    <a:pt x="3" y="263"/>
                  </a:lnTo>
                  <a:lnTo>
                    <a:pt x="7" y="278"/>
                  </a:lnTo>
                  <a:lnTo>
                    <a:pt x="12" y="290"/>
                  </a:lnTo>
                  <a:lnTo>
                    <a:pt x="19" y="304"/>
                  </a:lnTo>
                  <a:lnTo>
                    <a:pt x="27" y="314"/>
                  </a:lnTo>
                  <a:lnTo>
                    <a:pt x="37" y="323"/>
                  </a:lnTo>
                  <a:lnTo>
                    <a:pt x="49" y="332"/>
                  </a:lnTo>
                  <a:lnTo>
                    <a:pt x="65" y="341"/>
                  </a:lnTo>
                  <a:lnTo>
                    <a:pt x="82" y="347"/>
                  </a:lnTo>
                  <a:lnTo>
                    <a:pt x="100" y="351"/>
                  </a:lnTo>
                  <a:lnTo>
                    <a:pt x="121" y="353"/>
                  </a:lnTo>
                  <a:lnTo>
                    <a:pt x="145" y="352"/>
                  </a:lnTo>
                  <a:lnTo>
                    <a:pt x="163" y="351"/>
                  </a:lnTo>
                  <a:lnTo>
                    <a:pt x="180" y="350"/>
                  </a:lnTo>
                  <a:lnTo>
                    <a:pt x="196" y="353"/>
                  </a:lnTo>
                  <a:lnTo>
                    <a:pt x="208" y="359"/>
                  </a:lnTo>
                  <a:lnTo>
                    <a:pt x="218" y="370"/>
                  </a:lnTo>
                  <a:lnTo>
                    <a:pt x="224" y="384"/>
                  </a:lnTo>
                  <a:lnTo>
                    <a:pt x="225" y="397"/>
                  </a:lnTo>
                  <a:lnTo>
                    <a:pt x="224" y="408"/>
                  </a:lnTo>
                  <a:lnTo>
                    <a:pt x="220" y="422"/>
                  </a:lnTo>
                  <a:lnTo>
                    <a:pt x="213" y="438"/>
                  </a:lnTo>
                  <a:lnTo>
                    <a:pt x="207" y="451"/>
                  </a:lnTo>
                  <a:lnTo>
                    <a:pt x="199" y="467"/>
                  </a:lnTo>
                  <a:lnTo>
                    <a:pt x="190" y="482"/>
                  </a:lnTo>
                  <a:lnTo>
                    <a:pt x="179" y="503"/>
                  </a:lnTo>
                  <a:lnTo>
                    <a:pt x="191" y="505"/>
                  </a:lnTo>
                  <a:lnTo>
                    <a:pt x="209" y="507"/>
                  </a:lnTo>
                  <a:lnTo>
                    <a:pt x="227" y="509"/>
                  </a:lnTo>
                  <a:lnTo>
                    <a:pt x="248" y="512"/>
                  </a:lnTo>
                  <a:lnTo>
                    <a:pt x="268" y="514"/>
                  </a:lnTo>
                  <a:lnTo>
                    <a:pt x="291" y="517"/>
                  </a:lnTo>
                  <a:lnTo>
                    <a:pt x="314" y="519"/>
                  </a:lnTo>
                  <a:lnTo>
                    <a:pt x="340" y="520"/>
                  </a:lnTo>
                  <a:lnTo>
                    <a:pt x="390" y="520"/>
                  </a:lnTo>
                  <a:lnTo>
                    <a:pt x="408" y="519"/>
                  </a:lnTo>
                  <a:lnTo>
                    <a:pt x="425" y="518"/>
                  </a:lnTo>
                  <a:lnTo>
                    <a:pt x="445" y="515"/>
                  </a:lnTo>
                  <a:lnTo>
                    <a:pt x="461" y="510"/>
                  </a:lnTo>
                  <a:lnTo>
                    <a:pt x="474" y="504"/>
                  </a:lnTo>
                  <a:lnTo>
                    <a:pt x="484" y="496"/>
                  </a:lnTo>
                  <a:lnTo>
                    <a:pt x="491" y="489"/>
                  </a:lnTo>
                  <a:lnTo>
                    <a:pt x="494" y="481"/>
                  </a:lnTo>
                  <a:lnTo>
                    <a:pt x="494" y="469"/>
                  </a:lnTo>
                  <a:lnTo>
                    <a:pt x="491" y="454"/>
                  </a:lnTo>
                  <a:lnTo>
                    <a:pt x="486" y="440"/>
                  </a:lnTo>
                  <a:lnTo>
                    <a:pt x="481" y="427"/>
                  </a:lnTo>
                  <a:lnTo>
                    <a:pt x="481" y="414"/>
                  </a:lnTo>
                  <a:lnTo>
                    <a:pt x="487" y="403"/>
                  </a:lnTo>
                  <a:lnTo>
                    <a:pt x="496" y="393"/>
                  </a:lnTo>
                  <a:lnTo>
                    <a:pt x="509" y="385"/>
                  </a:lnTo>
                  <a:lnTo>
                    <a:pt x="525" y="379"/>
                  </a:lnTo>
                  <a:lnTo>
                    <a:pt x="542" y="373"/>
                  </a:lnTo>
                  <a:lnTo>
                    <a:pt x="560" y="370"/>
                  </a:lnTo>
                  <a:lnTo>
                    <a:pt x="581" y="367"/>
                  </a:lnTo>
                  <a:lnTo>
                    <a:pt x="599" y="365"/>
                  </a:lnTo>
                  <a:lnTo>
                    <a:pt x="618" y="365"/>
                  </a:lnTo>
                  <a:lnTo>
                    <a:pt x="635" y="366"/>
                  </a:lnTo>
                  <a:lnTo>
                    <a:pt x="652" y="370"/>
                  </a:lnTo>
                  <a:lnTo>
                    <a:pt x="669" y="375"/>
                  </a:lnTo>
                  <a:lnTo>
                    <a:pt x="684" y="383"/>
                  </a:lnTo>
                  <a:lnTo>
                    <a:pt x="696" y="391"/>
                  </a:lnTo>
                  <a:lnTo>
                    <a:pt x="708" y="401"/>
                  </a:lnTo>
                  <a:lnTo>
                    <a:pt x="713" y="411"/>
                  </a:lnTo>
                  <a:lnTo>
                    <a:pt x="715" y="422"/>
                  </a:lnTo>
                  <a:lnTo>
                    <a:pt x="712" y="434"/>
                  </a:lnTo>
                  <a:lnTo>
                    <a:pt x="706" y="444"/>
                  </a:lnTo>
                  <a:lnTo>
                    <a:pt x="697" y="461"/>
                  </a:lnTo>
                  <a:lnTo>
                    <a:pt x="691" y="474"/>
                  </a:lnTo>
                  <a:lnTo>
                    <a:pt x="686" y="488"/>
                  </a:lnTo>
                  <a:lnTo>
                    <a:pt x="686" y="500"/>
                  </a:lnTo>
                  <a:lnTo>
                    <a:pt x="691" y="513"/>
                  </a:lnTo>
                  <a:lnTo>
                    <a:pt x="701" y="522"/>
                  </a:lnTo>
                  <a:lnTo>
                    <a:pt x="711" y="527"/>
                  </a:lnTo>
                  <a:lnTo>
                    <a:pt x="725" y="532"/>
                  </a:lnTo>
                  <a:lnTo>
                    <a:pt x="742" y="536"/>
                  </a:lnTo>
                  <a:lnTo>
                    <a:pt x="759" y="538"/>
                  </a:lnTo>
                  <a:lnTo>
                    <a:pt x="780" y="540"/>
                  </a:lnTo>
                  <a:lnTo>
                    <a:pt x="804" y="540"/>
                  </a:lnTo>
                  <a:lnTo>
                    <a:pt x="823" y="537"/>
                  </a:lnTo>
                  <a:lnTo>
                    <a:pt x="852" y="535"/>
                  </a:lnTo>
                  <a:lnTo>
                    <a:pt x="881" y="531"/>
                  </a:lnTo>
                  <a:lnTo>
                    <a:pt x="906" y="527"/>
                  </a:lnTo>
                  <a:lnTo>
                    <a:pt x="930" y="523"/>
                  </a:lnTo>
                  <a:lnTo>
                    <a:pt x="959" y="517"/>
                  </a:lnTo>
                  <a:lnTo>
                    <a:pt x="993" y="510"/>
                  </a:lnTo>
                  <a:lnTo>
                    <a:pt x="1041" y="500"/>
                  </a:lnTo>
                  <a:lnTo>
                    <a:pt x="1035" y="489"/>
                  </a:lnTo>
                  <a:lnTo>
                    <a:pt x="1029" y="477"/>
                  </a:lnTo>
                  <a:lnTo>
                    <a:pt x="1023" y="464"/>
                  </a:lnTo>
                  <a:lnTo>
                    <a:pt x="1017" y="450"/>
                  </a:lnTo>
                  <a:lnTo>
                    <a:pt x="1013" y="434"/>
                  </a:lnTo>
                  <a:lnTo>
                    <a:pt x="1010" y="415"/>
                  </a:lnTo>
                  <a:lnTo>
                    <a:pt x="1011" y="398"/>
                  </a:lnTo>
                  <a:lnTo>
                    <a:pt x="1014" y="381"/>
                  </a:lnTo>
                  <a:lnTo>
                    <a:pt x="1022" y="362"/>
                  </a:lnTo>
                  <a:lnTo>
                    <a:pt x="1032" y="344"/>
                  </a:lnTo>
                  <a:lnTo>
                    <a:pt x="1043" y="327"/>
                  </a:lnTo>
                  <a:lnTo>
                    <a:pt x="1057" y="314"/>
                  </a:lnTo>
                  <a:lnTo>
                    <a:pt x="1073" y="304"/>
                  </a:lnTo>
                  <a:lnTo>
                    <a:pt x="1089" y="295"/>
                  </a:lnTo>
                  <a:lnTo>
                    <a:pt x="1106" y="287"/>
                  </a:lnTo>
                  <a:lnTo>
                    <a:pt x="1122" y="281"/>
                  </a:lnTo>
                  <a:lnTo>
                    <a:pt x="1139" y="274"/>
                  </a:lnTo>
                  <a:lnTo>
                    <a:pt x="1159" y="264"/>
                  </a:lnTo>
                  <a:lnTo>
                    <a:pt x="1172" y="258"/>
                  </a:lnTo>
                  <a:lnTo>
                    <a:pt x="1185" y="248"/>
                  </a:lnTo>
                  <a:lnTo>
                    <a:pt x="1196" y="238"/>
                  </a:lnTo>
                  <a:lnTo>
                    <a:pt x="1206" y="227"/>
                  </a:lnTo>
                  <a:lnTo>
                    <a:pt x="1213" y="213"/>
                  </a:lnTo>
                  <a:lnTo>
                    <a:pt x="1219" y="199"/>
                  </a:lnTo>
                  <a:lnTo>
                    <a:pt x="1221" y="183"/>
                  </a:lnTo>
                  <a:lnTo>
                    <a:pt x="1218" y="167"/>
                  </a:lnTo>
                  <a:lnTo>
                    <a:pt x="1210" y="151"/>
                  </a:lnTo>
                  <a:lnTo>
                    <a:pt x="1200" y="139"/>
                  </a:lnTo>
                  <a:lnTo>
                    <a:pt x="1187" y="129"/>
                  </a:lnTo>
                  <a:lnTo>
                    <a:pt x="1171" y="124"/>
                  </a:lnTo>
                  <a:lnTo>
                    <a:pt x="1157" y="124"/>
                  </a:lnTo>
                  <a:lnTo>
                    <a:pt x="1143" y="129"/>
                  </a:lnTo>
                  <a:lnTo>
                    <a:pt x="1128" y="139"/>
                  </a:lnTo>
                  <a:lnTo>
                    <a:pt x="1118" y="150"/>
                  </a:lnTo>
                  <a:lnTo>
                    <a:pt x="1107" y="162"/>
                  </a:lnTo>
                  <a:lnTo>
                    <a:pt x="1096" y="174"/>
                  </a:lnTo>
                  <a:lnTo>
                    <a:pt x="1085" y="181"/>
                  </a:lnTo>
                  <a:lnTo>
                    <a:pt x="1071" y="184"/>
                  </a:lnTo>
                  <a:lnTo>
                    <a:pt x="1052" y="184"/>
                  </a:lnTo>
                  <a:lnTo>
                    <a:pt x="1037" y="181"/>
                  </a:lnTo>
                  <a:lnTo>
                    <a:pt x="1026" y="171"/>
                  </a:lnTo>
                  <a:lnTo>
                    <a:pt x="1015" y="162"/>
                  </a:lnTo>
                  <a:lnTo>
                    <a:pt x="1007" y="151"/>
                  </a:lnTo>
                  <a:lnTo>
                    <a:pt x="1001" y="137"/>
                  </a:lnTo>
                  <a:lnTo>
                    <a:pt x="998" y="123"/>
                  </a:lnTo>
                  <a:lnTo>
                    <a:pt x="997" y="108"/>
                  </a:lnTo>
                  <a:lnTo>
                    <a:pt x="998" y="92"/>
                  </a:lnTo>
                  <a:lnTo>
                    <a:pt x="1001" y="76"/>
                  </a:lnTo>
                  <a:lnTo>
                    <a:pt x="1006" y="56"/>
                  </a:lnTo>
                  <a:lnTo>
                    <a:pt x="1012" y="38"/>
                  </a:lnTo>
                  <a:lnTo>
                    <a:pt x="1016" y="27"/>
                  </a:lnTo>
                  <a:lnTo>
                    <a:pt x="1023" y="15"/>
                  </a:lnTo>
                  <a:close/>
                </a:path>
              </a:pathLst>
            </a:custGeom>
            <a:solidFill>
              <a:schemeClr val="folHlink"/>
            </a:solidFill>
            <a:ln w="6350">
              <a:solidFill>
                <a:srgbClr val="000000"/>
              </a:solidFill>
              <a:round/>
              <a:headEnd/>
              <a:tailEnd/>
            </a:ln>
          </p:spPr>
          <p:txBody>
            <a:bodyPr/>
            <a:lstStyle/>
            <a:p>
              <a:endParaRPr lang="en-US"/>
            </a:p>
          </p:txBody>
        </p:sp>
        <p:sp>
          <p:nvSpPr>
            <p:cNvPr id="4122" name="Freeform 22"/>
            <p:cNvSpPr>
              <a:spLocks/>
            </p:cNvSpPr>
            <p:nvPr/>
          </p:nvSpPr>
          <p:spPr bwMode="auto">
            <a:xfrm>
              <a:off x="1502" y="3183"/>
              <a:ext cx="886" cy="597"/>
            </a:xfrm>
            <a:custGeom>
              <a:avLst/>
              <a:gdLst>
                <a:gd name="T0" fmla="*/ 608 w 1009"/>
                <a:gd name="T1" fmla="*/ 103 h 635"/>
                <a:gd name="T2" fmla="*/ 559 w 1009"/>
                <a:gd name="T3" fmla="*/ 113 h 635"/>
                <a:gd name="T4" fmla="*/ 505 w 1009"/>
                <a:gd name="T5" fmla="*/ 137 h 635"/>
                <a:gd name="T6" fmla="*/ 443 w 1009"/>
                <a:gd name="T7" fmla="*/ 165 h 635"/>
                <a:gd name="T8" fmla="*/ 389 w 1009"/>
                <a:gd name="T9" fmla="*/ 175 h 635"/>
                <a:gd name="T10" fmla="*/ 352 w 1009"/>
                <a:gd name="T11" fmla="*/ 161 h 635"/>
                <a:gd name="T12" fmla="*/ 342 w 1009"/>
                <a:gd name="T13" fmla="*/ 134 h 635"/>
                <a:gd name="T14" fmla="*/ 358 w 1009"/>
                <a:gd name="T15" fmla="*/ 98 h 635"/>
                <a:gd name="T16" fmla="*/ 396 w 1009"/>
                <a:gd name="T17" fmla="*/ 72 h 635"/>
                <a:gd name="T18" fmla="*/ 440 w 1009"/>
                <a:gd name="T19" fmla="*/ 54 h 635"/>
                <a:gd name="T20" fmla="*/ 458 w 1009"/>
                <a:gd name="T21" fmla="*/ 23 h 635"/>
                <a:gd name="T22" fmla="*/ 433 w 1009"/>
                <a:gd name="T23" fmla="*/ 1 h 635"/>
                <a:gd name="T24" fmla="*/ 378 w 1009"/>
                <a:gd name="T25" fmla="*/ 3 h 635"/>
                <a:gd name="T26" fmla="*/ 326 w 1009"/>
                <a:gd name="T27" fmla="*/ 24 h 635"/>
                <a:gd name="T28" fmla="*/ 268 w 1009"/>
                <a:gd name="T29" fmla="*/ 65 h 635"/>
                <a:gd name="T30" fmla="*/ 210 w 1009"/>
                <a:gd name="T31" fmla="*/ 97 h 635"/>
                <a:gd name="T32" fmla="*/ 148 w 1009"/>
                <a:gd name="T33" fmla="*/ 111 h 635"/>
                <a:gd name="T34" fmla="*/ 94 w 1009"/>
                <a:gd name="T35" fmla="*/ 112 h 635"/>
                <a:gd name="T36" fmla="*/ 110 w 1009"/>
                <a:gd name="T37" fmla="*/ 183 h 635"/>
                <a:gd name="T38" fmla="*/ 125 w 1009"/>
                <a:gd name="T39" fmla="*/ 243 h 635"/>
                <a:gd name="T40" fmla="*/ 112 w 1009"/>
                <a:gd name="T41" fmla="*/ 277 h 635"/>
                <a:gd name="T42" fmla="*/ 86 w 1009"/>
                <a:gd name="T43" fmla="*/ 286 h 635"/>
                <a:gd name="T44" fmla="*/ 59 w 1009"/>
                <a:gd name="T45" fmla="*/ 273 h 635"/>
                <a:gd name="T46" fmla="*/ 26 w 1009"/>
                <a:gd name="T47" fmla="*/ 261 h 635"/>
                <a:gd name="T48" fmla="*/ 4 w 1009"/>
                <a:gd name="T49" fmla="*/ 287 h 635"/>
                <a:gd name="T50" fmla="*/ 2 w 1009"/>
                <a:gd name="T51" fmla="*/ 329 h 635"/>
                <a:gd name="T52" fmla="*/ 19 w 1009"/>
                <a:gd name="T53" fmla="*/ 376 h 635"/>
                <a:gd name="T54" fmla="*/ 57 w 1009"/>
                <a:gd name="T55" fmla="*/ 398 h 635"/>
                <a:gd name="T56" fmla="*/ 104 w 1009"/>
                <a:gd name="T57" fmla="*/ 398 h 635"/>
                <a:gd name="T58" fmla="*/ 122 w 1009"/>
                <a:gd name="T59" fmla="*/ 421 h 635"/>
                <a:gd name="T60" fmla="*/ 105 w 1009"/>
                <a:gd name="T61" fmla="*/ 472 h 635"/>
                <a:gd name="T62" fmla="*/ 80 w 1009"/>
                <a:gd name="T63" fmla="*/ 518 h 635"/>
                <a:gd name="T64" fmla="*/ 634 w 1009"/>
                <a:gd name="T65" fmla="*/ 507 h 635"/>
                <a:gd name="T66" fmla="*/ 649 w 1009"/>
                <a:gd name="T67" fmla="*/ 471 h 635"/>
                <a:gd name="T68" fmla="*/ 674 w 1009"/>
                <a:gd name="T69" fmla="*/ 440 h 635"/>
                <a:gd name="T70" fmla="*/ 682 w 1009"/>
                <a:gd name="T71" fmla="*/ 399 h 635"/>
                <a:gd name="T72" fmla="*/ 666 w 1009"/>
                <a:gd name="T73" fmla="*/ 370 h 635"/>
                <a:gd name="T74" fmla="*/ 630 w 1009"/>
                <a:gd name="T75" fmla="*/ 365 h 635"/>
                <a:gd name="T76" fmla="*/ 587 w 1009"/>
                <a:gd name="T77" fmla="*/ 377 h 635"/>
                <a:gd name="T78" fmla="*/ 544 w 1009"/>
                <a:gd name="T79" fmla="*/ 378 h 635"/>
                <a:gd name="T80" fmla="*/ 515 w 1009"/>
                <a:gd name="T81" fmla="*/ 353 h 635"/>
                <a:gd name="T82" fmla="*/ 521 w 1009"/>
                <a:gd name="T83" fmla="*/ 311 h 635"/>
                <a:gd name="T84" fmla="*/ 549 w 1009"/>
                <a:gd name="T85" fmla="*/ 284 h 635"/>
                <a:gd name="T86" fmla="*/ 588 w 1009"/>
                <a:gd name="T87" fmla="*/ 274 h 635"/>
                <a:gd name="T88" fmla="*/ 629 w 1009"/>
                <a:gd name="T89" fmla="*/ 259 h 635"/>
                <a:gd name="T90" fmla="*/ 645 w 1009"/>
                <a:gd name="T91" fmla="*/ 222 h 635"/>
                <a:gd name="T92" fmla="*/ 642 w 1009"/>
                <a:gd name="T93" fmla="*/ 167 h 635"/>
                <a:gd name="T94" fmla="*/ 635 w 1009"/>
                <a:gd name="T95" fmla="*/ 111 h 6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09"/>
                <a:gd name="T145" fmla="*/ 0 h 635"/>
                <a:gd name="T146" fmla="*/ 1009 w 1009"/>
                <a:gd name="T147" fmla="*/ 635 h 63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09" h="635">
                  <a:moveTo>
                    <a:pt x="937" y="134"/>
                  </a:moveTo>
                  <a:lnTo>
                    <a:pt x="929" y="130"/>
                  </a:lnTo>
                  <a:lnTo>
                    <a:pt x="913" y="126"/>
                  </a:lnTo>
                  <a:lnTo>
                    <a:pt x="897" y="124"/>
                  </a:lnTo>
                  <a:lnTo>
                    <a:pt x="881" y="126"/>
                  </a:lnTo>
                  <a:lnTo>
                    <a:pt x="861" y="129"/>
                  </a:lnTo>
                  <a:lnTo>
                    <a:pt x="845" y="131"/>
                  </a:lnTo>
                  <a:lnTo>
                    <a:pt x="826" y="136"/>
                  </a:lnTo>
                  <a:lnTo>
                    <a:pt x="808" y="141"/>
                  </a:lnTo>
                  <a:lnTo>
                    <a:pt x="786" y="149"/>
                  </a:lnTo>
                  <a:lnTo>
                    <a:pt x="765" y="156"/>
                  </a:lnTo>
                  <a:lnTo>
                    <a:pt x="746" y="165"/>
                  </a:lnTo>
                  <a:lnTo>
                    <a:pt x="726" y="173"/>
                  </a:lnTo>
                  <a:lnTo>
                    <a:pt x="702" y="182"/>
                  </a:lnTo>
                  <a:lnTo>
                    <a:pt x="680" y="190"/>
                  </a:lnTo>
                  <a:lnTo>
                    <a:pt x="654" y="198"/>
                  </a:lnTo>
                  <a:lnTo>
                    <a:pt x="629" y="205"/>
                  </a:lnTo>
                  <a:lnTo>
                    <a:pt x="612" y="209"/>
                  </a:lnTo>
                  <a:lnTo>
                    <a:pt x="595" y="211"/>
                  </a:lnTo>
                  <a:lnTo>
                    <a:pt x="575" y="211"/>
                  </a:lnTo>
                  <a:lnTo>
                    <a:pt x="555" y="208"/>
                  </a:lnTo>
                  <a:lnTo>
                    <a:pt x="541" y="205"/>
                  </a:lnTo>
                  <a:lnTo>
                    <a:pt x="530" y="200"/>
                  </a:lnTo>
                  <a:lnTo>
                    <a:pt x="520" y="194"/>
                  </a:lnTo>
                  <a:lnTo>
                    <a:pt x="513" y="188"/>
                  </a:lnTo>
                  <a:lnTo>
                    <a:pt x="509" y="179"/>
                  </a:lnTo>
                  <a:lnTo>
                    <a:pt x="504" y="170"/>
                  </a:lnTo>
                  <a:lnTo>
                    <a:pt x="504" y="161"/>
                  </a:lnTo>
                  <a:lnTo>
                    <a:pt x="508" y="150"/>
                  </a:lnTo>
                  <a:lnTo>
                    <a:pt x="513" y="138"/>
                  </a:lnTo>
                  <a:lnTo>
                    <a:pt x="520" y="129"/>
                  </a:lnTo>
                  <a:lnTo>
                    <a:pt x="529" y="118"/>
                  </a:lnTo>
                  <a:lnTo>
                    <a:pt x="538" y="112"/>
                  </a:lnTo>
                  <a:lnTo>
                    <a:pt x="551" y="102"/>
                  </a:lnTo>
                  <a:lnTo>
                    <a:pt x="568" y="93"/>
                  </a:lnTo>
                  <a:lnTo>
                    <a:pt x="585" y="87"/>
                  </a:lnTo>
                  <a:lnTo>
                    <a:pt x="603" y="83"/>
                  </a:lnTo>
                  <a:lnTo>
                    <a:pt x="618" y="78"/>
                  </a:lnTo>
                  <a:lnTo>
                    <a:pt x="636" y="72"/>
                  </a:lnTo>
                  <a:lnTo>
                    <a:pt x="650" y="65"/>
                  </a:lnTo>
                  <a:lnTo>
                    <a:pt x="663" y="57"/>
                  </a:lnTo>
                  <a:lnTo>
                    <a:pt x="674" y="49"/>
                  </a:lnTo>
                  <a:lnTo>
                    <a:pt x="678" y="39"/>
                  </a:lnTo>
                  <a:lnTo>
                    <a:pt x="676" y="28"/>
                  </a:lnTo>
                  <a:lnTo>
                    <a:pt x="669" y="17"/>
                  </a:lnTo>
                  <a:lnTo>
                    <a:pt x="661" y="10"/>
                  </a:lnTo>
                  <a:lnTo>
                    <a:pt x="651" y="5"/>
                  </a:lnTo>
                  <a:lnTo>
                    <a:pt x="639" y="1"/>
                  </a:lnTo>
                  <a:lnTo>
                    <a:pt x="622" y="0"/>
                  </a:lnTo>
                  <a:lnTo>
                    <a:pt x="606" y="0"/>
                  </a:lnTo>
                  <a:lnTo>
                    <a:pt x="582" y="1"/>
                  </a:lnTo>
                  <a:lnTo>
                    <a:pt x="559" y="3"/>
                  </a:lnTo>
                  <a:lnTo>
                    <a:pt x="543" y="7"/>
                  </a:lnTo>
                  <a:lnTo>
                    <a:pt x="521" y="13"/>
                  </a:lnTo>
                  <a:lnTo>
                    <a:pt x="497" y="21"/>
                  </a:lnTo>
                  <a:lnTo>
                    <a:pt x="481" y="30"/>
                  </a:lnTo>
                  <a:lnTo>
                    <a:pt x="461" y="40"/>
                  </a:lnTo>
                  <a:lnTo>
                    <a:pt x="443" y="49"/>
                  </a:lnTo>
                  <a:lnTo>
                    <a:pt x="423" y="61"/>
                  </a:lnTo>
                  <a:lnTo>
                    <a:pt x="395" y="78"/>
                  </a:lnTo>
                  <a:lnTo>
                    <a:pt x="375" y="90"/>
                  </a:lnTo>
                  <a:lnTo>
                    <a:pt x="358" y="100"/>
                  </a:lnTo>
                  <a:lnTo>
                    <a:pt x="333" y="110"/>
                  </a:lnTo>
                  <a:lnTo>
                    <a:pt x="310" y="117"/>
                  </a:lnTo>
                  <a:lnTo>
                    <a:pt x="287" y="123"/>
                  </a:lnTo>
                  <a:lnTo>
                    <a:pt x="262" y="127"/>
                  </a:lnTo>
                  <a:lnTo>
                    <a:pt x="238" y="131"/>
                  </a:lnTo>
                  <a:lnTo>
                    <a:pt x="218" y="133"/>
                  </a:lnTo>
                  <a:lnTo>
                    <a:pt x="197" y="135"/>
                  </a:lnTo>
                  <a:lnTo>
                    <a:pt x="176" y="135"/>
                  </a:lnTo>
                  <a:lnTo>
                    <a:pt x="156" y="136"/>
                  </a:lnTo>
                  <a:lnTo>
                    <a:pt x="139" y="135"/>
                  </a:lnTo>
                  <a:lnTo>
                    <a:pt x="141" y="152"/>
                  </a:lnTo>
                  <a:lnTo>
                    <a:pt x="146" y="173"/>
                  </a:lnTo>
                  <a:lnTo>
                    <a:pt x="152" y="195"/>
                  </a:lnTo>
                  <a:lnTo>
                    <a:pt x="162" y="220"/>
                  </a:lnTo>
                  <a:lnTo>
                    <a:pt x="169" y="241"/>
                  </a:lnTo>
                  <a:lnTo>
                    <a:pt x="178" y="258"/>
                  </a:lnTo>
                  <a:lnTo>
                    <a:pt x="183" y="275"/>
                  </a:lnTo>
                  <a:lnTo>
                    <a:pt x="184" y="291"/>
                  </a:lnTo>
                  <a:lnTo>
                    <a:pt x="183" y="305"/>
                  </a:lnTo>
                  <a:lnTo>
                    <a:pt x="178" y="317"/>
                  </a:lnTo>
                  <a:lnTo>
                    <a:pt x="172" y="326"/>
                  </a:lnTo>
                  <a:lnTo>
                    <a:pt x="166" y="334"/>
                  </a:lnTo>
                  <a:lnTo>
                    <a:pt x="157" y="340"/>
                  </a:lnTo>
                  <a:lnTo>
                    <a:pt x="148" y="343"/>
                  </a:lnTo>
                  <a:lnTo>
                    <a:pt x="140" y="345"/>
                  </a:lnTo>
                  <a:lnTo>
                    <a:pt x="128" y="344"/>
                  </a:lnTo>
                  <a:lnTo>
                    <a:pt x="119" y="341"/>
                  </a:lnTo>
                  <a:lnTo>
                    <a:pt x="107" y="338"/>
                  </a:lnTo>
                  <a:lnTo>
                    <a:pt x="99" y="334"/>
                  </a:lnTo>
                  <a:lnTo>
                    <a:pt x="87" y="328"/>
                  </a:lnTo>
                  <a:lnTo>
                    <a:pt x="78" y="323"/>
                  </a:lnTo>
                  <a:lnTo>
                    <a:pt x="68" y="319"/>
                  </a:lnTo>
                  <a:lnTo>
                    <a:pt x="58" y="315"/>
                  </a:lnTo>
                  <a:lnTo>
                    <a:pt x="39" y="315"/>
                  </a:lnTo>
                  <a:lnTo>
                    <a:pt x="28" y="319"/>
                  </a:lnTo>
                  <a:lnTo>
                    <a:pt x="19" y="325"/>
                  </a:lnTo>
                  <a:lnTo>
                    <a:pt x="13" y="334"/>
                  </a:lnTo>
                  <a:lnTo>
                    <a:pt x="7" y="345"/>
                  </a:lnTo>
                  <a:lnTo>
                    <a:pt x="3" y="357"/>
                  </a:lnTo>
                  <a:lnTo>
                    <a:pt x="0" y="369"/>
                  </a:lnTo>
                  <a:lnTo>
                    <a:pt x="0" y="383"/>
                  </a:lnTo>
                  <a:lnTo>
                    <a:pt x="2" y="396"/>
                  </a:lnTo>
                  <a:lnTo>
                    <a:pt x="5" y="410"/>
                  </a:lnTo>
                  <a:lnTo>
                    <a:pt x="12" y="423"/>
                  </a:lnTo>
                  <a:lnTo>
                    <a:pt x="19" y="438"/>
                  </a:lnTo>
                  <a:lnTo>
                    <a:pt x="29" y="452"/>
                  </a:lnTo>
                  <a:lnTo>
                    <a:pt x="41" y="460"/>
                  </a:lnTo>
                  <a:lnTo>
                    <a:pt x="55" y="469"/>
                  </a:lnTo>
                  <a:lnTo>
                    <a:pt x="68" y="476"/>
                  </a:lnTo>
                  <a:lnTo>
                    <a:pt x="84" y="479"/>
                  </a:lnTo>
                  <a:lnTo>
                    <a:pt x="97" y="482"/>
                  </a:lnTo>
                  <a:lnTo>
                    <a:pt x="118" y="482"/>
                  </a:lnTo>
                  <a:lnTo>
                    <a:pt x="134" y="480"/>
                  </a:lnTo>
                  <a:lnTo>
                    <a:pt x="153" y="479"/>
                  </a:lnTo>
                  <a:lnTo>
                    <a:pt x="168" y="479"/>
                  </a:lnTo>
                  <a:lnTo>
                    <a:pt x="177" y="485"/>
                  </a:lnTo>
                  <a:lnTo>
                    <a:pt x="180" y="495"/>
                  </a:lnTo>
                  <a:lnTo>
                    <a:pt x="180" y="506"/>
                  </a:lnTo>
                  <a:lnTo>
                    <a:pt x="175" y="522"/>
                  </a:lnTo>
                  <a:lnTo>
                    <a:pt x="170" y="537"/>
                  </a:lnTo>
                  <a:lnTo>
                    <a:pt x="164" y="550"/>
                  </a:lnTo>
                  <a:lnTo>
                    <a:pt x="156" y="568"/>
                  </a:lnTo>
                  <a:lnTo>
                    <a:pt x="146" y="583"/>
                  </a:lnTo>
                  <a:lnTo>
                    <a:pt x="137" y="598"/>
                  </a:lnTo>
                  <a:lnTo>
                    <a:pt x="126" y="612"/>
                  </a:lnTo>
                  <a:lnTo>
                    <a:pt x="118" y="623"/>
                  </a:lnTo>
                  <a:lnTo>
                    <a:pt x="100" y="635"/>
                  </a:lnTo>
                  <a:lnTo>
                    <a:pt x="932" y="634"/>
                  </a:lnTo>
                  <a:lnTo>
                    <a:pt x="933" y="621"/>
                  </a:lnTo>
                  <a:lnTo>
                    <a:pt x="936" y="609"/>
                  </a:lnTo>
                  <a:lnTo>
                    <a:pt x="941" y="598"/>
                  </a:lnTo>
                  <a:lnTo>
                    <a:pt x="945" y="588"/>
                  </a:lnTo>
                  <a:lnTo>
                    <a:pt x="951" y="578"/>
                  </a:lnTo>
                  <a:lnTo>
                    <a:pt x="959" y="567"/>
                  </a:lnTo>
                  <a:lnTo>
                    <a:pt x="968" y="557"/>
                  </a:lnTo>
                  <a:lnTo>
                    <a:pt x="976" y="548"/>
                  </a:lnTo>
                  <a:lnTo>
                    <a:pt x="987" y="538"/>
                  </a:lnTo>
                  <a:lnTo>
                    <a:pt x="995" y="530"/>
                  </a:lnTo>
                  <a:lnTo>
                    <a:pt x="1001" y="520"/>
                  </a:lnTo>
                  <a:lnTo>
                    <a:pt x="1006" y="509"/>
                  </a:lnTo>
                  <a:lnTo>
                    <a:pt x="1009" y="494"/>
                  </a:lnTo>
                  <a:lnTo>
                    <a:pt x="1008" y="480"/>
                  </a:lnTo>
                  <a:lnTo>
                    <a:pt x="1005" y="470"/>
                  </a:lnTo>
                  <a:lnTo>
                    <a:pt x="1000" y="461"/>
                  </a:lnTo>
                  <a:lnTo>
                    <a:pt x="993" y="453"/>
                  </a:lnTo>
                  <a:lnTo>
                    <a:pt x="984" y="446"/>
                  </a:lnTo>
                  <a:lnTo>
                    <a:pt x="973" y="442"/>
                  </a:lnTo>
                  <a:lnTo>
                    <a:pt x="960" y="439"/>
                  </a:lnTo>
                  <a:lnTo>
                    <a:pt x="946" y="438"/>
                  </a:lnTo>
                  <a:lnTo>
                    <a:pt x="930" y="439"/>
                  </a:lnTo>
                  <a:lnTo>
                    <a:pt x="916" y="441"/>
                  </a:lnTo>
                  <a:lnTo>
                    <a:pt x="902" y="444"/>
                  </a:lnTo>
                  <a:lnTo>
                    <a:pt x="883" y="449"/>
                  </a:lnTo>
                  <a:lnTo>
                    <a:pt x="868" y="453"/>
                  </a:lnTo>
                  <a:lnTo>
                    <a:pt x="851" y="456"/>
                  </a:lnTo>
                  <a:lnTo>
                    <a:pt x="832" y="458"/>
                  </a:lnTo>
                  <a:lnTo>
                    <a:pt x="816" y="458"/>
                  </a:lnTo>
                  <a:lnTo>
                    <a:pt x="803" y="455"/>
                  </a:lnTo>
                  <a:lnTo>
                    <a:pt x="789" y="451"/>
                  </a:lnTo>
                  <a:lnTo>
                    <a:pt x="777" y="445"/>
                  </a:lnTo>
                  <a:lnTo>
                    <a:pt x="767" y="437"/>
                  </a:lnTo>
                  <a:lnTo>
                    <a:pt x="760" y="424"/>
                  </a:lnTo>
                  <a:lnTo>
                    <a:pt x="757" y="411"/>
                  </a:lnTo>
                  <a:lnTo>
                    <a:pt x="759" y="398"/>
                  </a:lnTo>
                  <a:lnTo>
                    <a:pt x="764" y="384"/>
                  </a:lnTo>
                  <a:lnTo>
                    <a:pt x="769" y="374"/>
                  </a:lnTo>
                  <a:lnTo>
                    <a:pt x="778" y="364"/>
                  </a:lnTo>
                  <a:lnTo>
                    <a:pt x="789" y="355"/>
                  </a:lnTo>
                  <a:lnTo>
                    <a:pt x="799" y="348"/>
                  </a:lnTo>
                  <a:lnTo>
                    <a:pt x="811" y="341"/>
                  </a:lnTo>
                  <a:lnTo>
                    <a:pt x="824" y="337"/>
                  </a:lnTo>
                  <a:lnTo>
                    <a:pt x="837" y="334"/>
                  </a:lnTo>
                  <a:lnTo>
                    <a:pt x="851" y="332"/>
                  </a:lnTo>
                  <a:lnTo>
                    <a:pt x="869" y="329"/>
                  </a:lnTo>
                  <a:lnTo>
                    <a:pt x="887" y="327"/>
                  </a:lnTo>
                  <a:lnTo>
                    <a:pt x="903" y="324"/>
                  </a:lnTo>
                  <a:lnTo>
                    <a:pt x="918" y="318"/>
                  </a:lnTo>
                  <a:lnTo>
                    <a:pt x="928" y="311"/>
                  </a:lnTo>
                  <a:lnTo>
                    <a:pt x="937" y="301"/>
                  </a:lnTo>
                  <a:lnTo>
                    <a:pt x="945" y="291"/>
                  </a:lnTo>
                  <a:lnTo>
                    <a:pt x="949" y="281"/>
                  </a:lnTo>
                  <a:lnTo>
                    <a:pt x="952" y="267"/>
                  </a:lnTo>
                  <a:lnTo>
                    <a:pt x="953" y="250"/>
                  </a:lnTo>
                  <a:lnTo>
                    <a:pt x="951" y="237"/>
                  </a:lnTo>
                  <a:lnTo>
                    <a:pt x="950" y="220"/>
                  </a:lnTo>
                  <a:lnTo>
                    <a:pt x="949" y="201"/>
                  </a:lnTo>
                  <a:lnTo>
                    <a:pt x="948" y="177"/>
                  </a:lnTo>
                  <a:lnTo>
                    <a:pt x="948" y="155"/>
                  </a:lnTo>
                  <a:lnTo>
                    <a:pt x="949" y="141"/>
                  </a:lnTo>
                  <a:lnTo>
                    <a:pt x="937" y="134"/>
                  </a:lnTo>
                  <a:close/>
                </a:path>
              </a:pathLst>
            </a:custGeom>
            <a:solidFill>
              <a:srgbClr val="339966"/>
            </a:solidFill>
            <a:ln w="6350">
              <a:solidFill>
                <a:srgbClr val="000000"/>
              </a:solidFill>
              <a:round/>
              <a:headEnd/>
              <a:tailEnd/>
            </a:ln>
          </p:spPr>
          <p:txBody>
            <a:bodyPr/>
            <a:lstStyle/>
            <a:p>
              <a:endParaRPr lang="en-US"/>
            </a:p>
          </p:txBody>
        </p:sp>
        <p:sp>
          <p:nvSpPr>
            <p:cNvPr id="4123" name="Freeform 23"/>
            <p:cNvSpPr>
              <a:spLocks/>
            </p:cNvSpPr>
            <p:nvPr/>
          </p:nvSpPr>
          <p:spPr bwMode="auto">
            <a:xfrm>
              <a:off x="495" y="3183"/>
              <a:ext cx="956" cy="497"/>
            </a:xfrm>
            <a:custGeom>
              <a:avLst/>
              <a:gdLst>
                <a:gd name="T0" fmla="*/ 67 w 1092"/>
                <a:gd name="T1" fmla="*/ 56 h 531"/>
                <a:gd name="T2" fmla="*/ 89 w 1092"/>
                <a:gd name="T3" fmla="*/ 53 h 531"/>
                <a:gd name="T4" fmla="*/ 126 w 1092"/>
                <a:gd name="T5" fmla="*/ 45 h 531"/>
                <a:gd name="T6" fmla="*/ 168 w 1092"/>
                <a:gd name="T7" fmla="*/ 33 h 531"/>
                <a:gd name="T8" fmla="*/ 207 w 1092"/>
                <a:gd name="T9" fmla="*/ 17 h 531"/>
                <a:gd name="T10" fmla="*/ 245 w 1092"/>
                <a:gd name="T11" fmla="*/ 4 h 531"/>
                <a:gd name="T12" fmla="*/ 268 w 1092"/>
                <a:gd name="T13" fmla="*/ 0 h 531"/>
                <a:gd name="T14" fmla="*/ 293 w 1092"/>
                <a:gd name="T15" fmla="*/ 3 h 531"/>
                <a:gd name="T16" fmla="*/ 315 w 1092"/>
                <a:gd name="T17" fmla="*/ 8 h 531"/>
                <a:gd name="T18" fmla="*/ 328 w 1092"/>
                <a:gd name="T19" fmla="*/ 20 h 531"/>
                <a:gd name="T20" fmla="*/ 334 w 1092"/>
                <a:gd name="T21" fmla="*/ 36 h 531"/>
                <a:gd name="T22" fmla="*/ 330 w 1092"/>
                <a:gd name="T23" fmla="*/ 54 h 531"/>
                <a:gd name="T24" fmla="*/ 316 w 1092"/>
                <a:gd name="T25" fmla="*/ 80 h 531"/>
                <a:gd name="T26" fmla="*/ 310 w 1092"/>
                <a:gd name="T27" fmla="*/ 103 h 531"/>
                <a:gd name="T28" fmla="*/ 310 w 1092"/>
                <a:gd name="T29" fmla="*/ 120 h 531"/>
                <a:gd name="T30" fmla="*/ 320 w 1092"/>
                <a:gd name="T31" fmla="*/ 140 h 531"/>
                <a:gd name="T32" fmla="*/ 336 w 1092"/>
                <a:gd name="T33" fmla="*/ 155 h 531"/>
                <a:gd name="T34" fmla="*/ 358 w 1092"/>
                <a:gd name="T35" fmla="*/ 162 h 531"/>
                <a:gd name="T36" fmla="*/ 378 w 1092"/>
                <a:gd name="T37" fmla="*/ 162 h 531"/>
                <a:gd name="T38" fmla="*/ 397 w 1092"/>
                <a:gd name="T39" fmla="*/ 156 h 531"/>
                <a:gd name="T40" fmla="*/ 418 w 1092"/>
                <a:gd name="T41" fmla="*/ 142 h 531"/>
                <a:gd name="T42" fmla="*/ 435 w 1092"/>
                <a:gd name="T43" fmla="*/ 126 h 531"/>
                <a:gd name="T44" fmla="*/ 446 w 1092"/>
                <a:gd name="T45" fmla="*/ 107 h 531"/>
                <a:gd name="T46" fmla="*/ 450 w 1092"/>
                <a:gd name="T47" fmla="*/ 80 h 531"/>
                <a:gd name="T48" fmla="*/ 457 w 1092"/>
                <a:gd name="T49" fmla="*/ 63 h 531"/>
                <a:gd name="T50" fmla="*/ 473 w 1092"/>
                <a:gd name="T51" fmla="*/ 51 h 531"/>
                <a:gd name="T52" fmla="*/ 502 w 1092"/>
                <a:gd name="T53" fmla="*/ 41 h 531"/>
                <a:gd name="T54" fmla="*/ 528 w 1092"/>
                <a:gd name="T55" fmla="*/ 33 h 531"/>
                <a:gd name="T56" fmla="*/ 576 w 1092"/>
                <a:gd name="T57" fmla="*/ 21 h 531"/>
                <a:gd name="T58" fmla="*/ 642 w 1092"/>
                <a:gd name="T59" fmla="*/ 19 h 531"/>
                <a:gd name="T60" fmla="*/ 705 w 1092"/>
                <a:gd name="T61" fmla="*/ 22 h 531"/>
                <a:gd name="T62" fmla="*/ 708 w 1092"/>
                <a:gd name="T63" fmla="*/ 47 h 531"/>
                <a:gd name="T64" fmla="*/ 719 w 1092"/>
                <a:gd name="T65" fmla="*/ 86 h 531"/>
                <a:gd name="T66" fmla="*/ 729 w 1092"/>
                <a:gd name="T67" fmla="*/ 122 h 531"/>
                <a:gd name="T68" fmla="*/ 733 w 1092"/>
                <a:gd name="T69" fmla="*/ 149 h 531"/>
                <a:gd name="T70" fmla="*/ 729 w 1092"/>
                <a:gd name="T71" fmla="*/ 169 h 531"/>
                <a:gd name="T72" fmla="*/ 722 w 1092"/>
                <a:gd name="T73" fmla="*/ 183 h 531"/>
                <a:gd name="T74" fmla="*/ 710 w 1092"/>
                <a:gd name="T75" fmla="*/ 190 h 531"/>
                <a:gd name="T76" fmla="*/ 692 w 1092"/>
                <a:gd name="T77" fmla="*/ 188 h 531"/>
                <a:gd name="T78" fmla="*/ 674 w 1092"/>
                <a:gd name="T79" fmla="*/ 181 h 531"/>
                <a:gd name="T80" fmla="*/ 660 w 1092"/>
                <a:gd name="T81" fmla="*/ 171 h 531"/>
                <a:gd name="T82" fmla="*/ 643 w 1092"/>
                <a:gd name="T83" fmla="*/ 167 h 531"/>
                <a:gd name="T84" fmla="*/ 628 w 1092"/>
                <a:gd name="T85" fmla="*/ 171 h 531"/>
                <a:gd name="T86" fmla="*/ 617 w 1092"/>
                <a:gd name="T87" fmla="*/ 185 h 531"/>
                <a:gd name="T88" fmla="*/ 612 w 1092"/>
                <a:gd name="T89" fmla="*/ 206 h 531"/>
                <a:gd name="T90" fmla="*/ 608 w 1092"/>
                <a:gd name="T91" fmla="*/ 226 h 531"/>
                <a:gd name="T92" fmla="*/ 614 w 1092"/>
                <a:gd name="T93" fmla="*/ 253 h 531"/>
                <a:gd name="T94" fmla="*/ 625 w 1092"/>
                <a:gd name="T95" fmla="*/ 275 h 531"/>
                <a:gd name="T96" fmla="*/ 637 w 1092"/>
                <a:gd name="T97" fmla="*/ 289 h 531"/>
                <a:gd name="T98" fmla="*/ 655 w 1092"/>
                <a:gd name="T99" fmla="*/ 304 h 531"/>
                <a:gd name="T100" fmla="*/ 677 w 1092"/>
                <a:gd name="T101" fmla="*/ 310 h 531"/>
                <a:gd name="T102" fmla="*/ 702 w 1092"/>
                <a:gd name="T103" fmla="*/ 309 h 531"/>
                <a:gd name="T104" fmla="*/ 722 w 1092"/>
                <a:gd name="T105" fmla="*/ 308 h 531"/>
                <a:gd name="T106" fmla="*/ 729 w 1092"/>
                <a:gd name="T107" fmla="*/ 316 h 531"/>
                <a:gd name="T108" fmla="*/ 729 w 1092"/>
                <a:gd name="T109" fmla="*/ 328 h 531"/>
                <a:gd name="T110" fmla="*/ 723 w 1092"/>
                <a:gd name="T111" fmla="*/ 350 h 531"/>
                <a:gd name="T112" fmla="*/ 713 w 1092"/>
                <a:gd name="T113" fmla="*/ 377 h 531"/>
                <a:gd name="T114" fmla="*/ 699 w 1092"/>
                <a:gd name="T115" fmla="*/ 403 h 531"/>
                <a:gd name="T116" fmla="*/ 684 w 1092"/>
                <a:gd name="T117" fmla="*/ 429 h 531"/>
                <a:gd name="T118" fmla="*/ 0 w 1092"/>
                <a:gd name="T119" fmla="*/ 433 h 5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531"/>
                <a:gd name="T182" fmla="*/ 1092 w 1092"/>
                <a:gd name="T183" fmla="*/ 531 h 53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531">
                  <a:moveTo>
                    <a:pt x="0" y="529"/>
                  </a:moveTo>
                  <a:lnTo>
                    <a:pt x="99" y="68"/>
                  </a:lnTo>
                  <a:lnTo>
                    <a:pt x="114" y="67"/>
                  </a:lnTo>
                  <a:lnTo>
                    <a:pt x="132" y="65"/>
                  </a:lnTo>
                  <a:lnTo>
                    <a:pt x="163" y="59"/>
                  </a:lnTo>
                  <a:lnTo>
                    <a:pt x="187" y="54"/>
                  </a:lnTo>
                  <a:lnTo>
                    <a:pt x="217" y="48"/>
                  </a:lnTo>
                  <a:lnTo>
                    <a:pt x="250" y="40"/>
                  </a:lnTo>
                  <a:lnTo>
                    <a:pt x="281" y="30"/>
                  </a:lnTo>
                  <a:lnTo>
                    <a:pt x="310" y="20"/>
                  </a:lnTo>
                  <a:lnTo>
                    <a:pt x="343" y="9"/>
                  </a:lnTo>
                  <a:lnTo>
                    <a:pt x="365" y="4"/>
                  </a:lnTo>
                  <a:lnTo>
                    <a:pt x="383" y="1"/>
                  </a:lnTo>
                  <a:lnTo>
                    <a:pt x="399" y="0"/>
                  </a:lnTo>
                  <a:lnTo>
                    <a:pt x="415" y="0"/>
                  </a:lnTo>
                  <a:lnTo>
                    <a:pt x="437" y="3"/>
                  </a:lnTo>
                  <a:lnTo>
                    <a:pt x="453" y="6"/>
                  </a:lnTo>
                  <a:lnTo>
                    <a:pt x="469" y="11"/>
                  </a:lnTo>
                  <a:lnTo>
                    <a:pt x="481" y="17"/>
                  </a:lnTo>
                  <a:lnTo>
                    <a:pt x="489" y="24"/>
                  </a:lnTo>
                  <a:lnTo>
                    <a:pt x="495" y="35"/>
                  </a:lnTo>
                  <a:lnTo>
                    <a:pt x="497" y="44"/>
                  </a:lnTo>
                  <a:lnTo>
                    <a:pt x="496" y="55"/>
                  </a:lnTo>
                  <a:lnTo>
                    <a:pt x="492" y="66"/>
                  </a:lnTo>
                  <a:lnTo>
                    <a:pt x="482" y="81"/>
                  </a:lnTo>
                  <a:lnTo>
                    <a:pt x="471" y="98"/>
                  </a:lnTo>
                  <a:lnTo>
                    <a:pt x="465" y="113"/>
                  </a:lnTo>
                  <a:lnTo>
                    <a:pt x="462" y="125"/>
                  </a:lnTo>
                  <a:lnTo>
                    <a:pt x="461" y="137"/>
                  </a:lnTo>
                  <a:lnTo>
                    <a:pt x="462" y="146"/>
                  </a:lnTo>
                  <a:lnTo>
                    <a:pt x="467" y="158"/>
                  </a:lnTo>
                  <a:lnTo>
                    <a:pt x="476" y="171"/>
                  </a:lnTo>
                  <a:lnTo>
                    <a:pt x="489" y="182"/>
                  </a:lnTo>
                  <a:lnTo>
                    <a:pt x="501" y="189"/>
                  </a:lnTo>
                  <a:lnTo>
                    <a:pt x="516" y="194"/>
                  </a:lnTo>
                  <a:lnTo>
                    <a:pt x="534" y="198"/>
                  </a:lnTo>
                  <a:lnTo>
                    <a:pt x="547" y="200"/>
                  </a:lnTo>
                  <a:lnTo>
                    <a:pt x="563" y="198"/>
                  </a:lnTo>
                  <a:lnTo>
                    <a:pt x="578" y="195"/>
                  </a:lnTo>
                  <a:lnTo>
                    <a:pt x="592" y="190"/>
                  </a:lnTo>
                  <a:lnTo>
                    <a:pt x="608" y="183"/>
                  </a:lnTo>
                  <a:lnTo>
                    <a:pt x="624" y="173"/>
                  </a:lnTo>
                  <a:lnTo>
                    <a:pt x="638" y="164"/>
                  </a:lnTo>
                  <a:lnTo>
                    <a:pt x="649" y="154"/>
                  </a:lnTo>
                  <a:lnTo>
                    <a:pt x="658" y="143"/>
                  </a:lnTo>
                  <a:lnTo>
                    <a:pt x="665" y="130"/>
                  </a:lnTo>
                  <a:lnTo>
                    <a:pt x="669" y="115"/>
                  </a:lnTo>
                  <a:lnTo>
                    <a:pt x="671" y="98"/>
                  </a:lnTo>
                  <a:lnTo>
                    <a:pt x="677" y="84"/>
                  </a:lnTo>
                  <a:lnTo>
                    <a:pt x="681" y="77"/>
                  </a:lnTo>
                  <a:lnTo>
                    <a:pt x="690" y="70"/>
                  </a:lnTo>
                  <a:lnTo>
                    <a:pt x="705" y="63"/>
                  </a:lnTo>
                  <a:lnTo>
                    <a:pt x="726" y="56"/>
                  </a:lnTo>
                  <a:lnTo>
                    <a:pt x="747" y="50"/>
                  </a:lnTo>
                  <a:lnTo>
                    <a:pt x="767" y="44"/>
                  </a:lnTo>
                  <a:lnTo>
                    <a:pt x="787" y="39"/>
                  </a:lnTo>
                  <a:lnTo>
                    <a:pt x="817" y="33"/>
                  </a:lnTo>
                  <a:lnTo>
                    <a:pt x="859" y="26"/>
                  </a:lnTo>
                  <a:lnTo>
                    <a:pt x="905" y="22"/>
                  </a:lnTo>
                  <a:lnTo>
                    <a:pt x="956" y="22"/>
                  </a:lnTo>
                  <a:lnTo>
                    <a:pt x="1005" y="22"/>
                  </a:lnTo>
                  <a:lnTo>
                    <a:pt x="1050" y="27"/>
                  </a:lnTo>
                  <a:lnTo>
                    <a:pt x="1052" y="41"/>
                  </a:lnTo>
                  <a:lnTo>
                    <a:pt x="1055" y="57"/>
                  </a:lnTo>
                  <a:lnTo>
                    <a:pt x="1061" y="80"/>
                  </a:lnTo>
                  <a:lnTo>
                    <a:pt x="1071" y="105"/>
                  </a:lnTo>
                  <a:lnTo>
                    <a:pt x="1080" y="131"/>
                  </a:lnTo>
                  <a:lnTo>
                    <a:pt x="1086" y="149"/>
                  </a:lnTo>
                  <a:lnTo>
                    <a:pt x="1090" y="167"/>
                  </a:lnTo>
                  <a:lnTo>
                    <a:pt x="1092" y="182"/>
                  </a:lnTo>
                  <a:lnTo>
                    <a:pt x="1091" y="193"/>
                  </a:lnTo>
                  <a:lnTo>
                    <a:pt x="1087" y="206"/>
                  </a:lnTo>
                  <a:lnTo>
                    <a:pt x="1081" y="216"/>
                  </a:lnTo>
                  <a:lnTo>
                    <a:pt x="1076" y="222"/>
                  </a:lnTo>
                  <a:lnTo>
                    <a:pt x="1069" y="227"/>
                  </a:lnTo>
                  <a:lnTo>
                    <a:pt x="1058" y="232"/>
                  </a:lnTo>
                  <a:lnTo>
                    <a:pt x="1045" y="233"/>
                  </a:lnTo>
                  <a:lnTo>
                    <a:pt x="1032" y="230"/>
                  </a:lnTo>
                  <a:lnTo>
                    <a:pt x="1019" y="226"/>
                  </a:lnTo>
                  <a:lnTo>
                    <a:pt x="1005" y="220"/>
                  </a:lnTo>
                  <a:lnTo>
                    <a:pt x="994" y="213"/>
                  </a:lnTo>
                  <a:lnTo>
                    <a:pt x="983" y="209"/>
                  </a:lnTo>
                  <a:lnTo>
                    <a:pt x="971" y="205"/>
                  </a:lnTo>
                  <a:lnTo>
                    <a:pt x="958" y="203"/>
                  </a:lnTo>
                  <a:lnTo>
                    <a:pt x="947" y="204"/>
                  </a:lnTo>
                  <a:lnTo>
                    <a:pt x="936" y="209"/>
                  </a:lnTo>
                  <a:lnTo>
                    <a:pt x="927" y="217"/>
                  </a:lnTo>
                  <a:lnTo>
                    <a:pt x="920" y="227"/>
                  </a:lnTo>
                  <a:lnTo>
                    <a:pt x="914" y="240"/>
                  </a:lnTo>
                  <a:lnTo>
                    <a:pt x="911" y="251"/>
                  </a:lnTo>
                  <a:lnTo>
                    <a:pt x="908" y="261"/>
                  </a:lnTo>
                  <a:lnTo>
                    <a:pt x="907" y="275"/>
                  </a:lnTo>
                  <a:lnTo>
                    <a:pt x="910" y="292"/>
                  </a:lnTo>
                  <a:lnTo>
                    <a:pt x="915" y="308"/>
                  </a:lnTo>
                  <a:lnTo>
                    <a:pt x="923" y="322"/>
                  </a:lnTo>
                  <a:lnTo>
                    <a:pt x="932" y="336"/>
                  </a:lnTo>
                  <a:lnTo>
                    <a:pt x="937" y="343"/>
                  </a:lnTo>
                  <a:lnTo>
                    <a:pt x="949" y="353"/>
                  </a:lnTo>
                  <a:lnTo>
                    <a:pt x="961" y="363"/>
                  </a:lnTo>
                  <a:lnTo>
                    <a:pt x="976" y="371"/>
                  </a:lnTo>
                  <a:lnTo>
                    <a:pt x="994" y="376"/>
                  </a:lnTo>
                  <a:lnTo>
                    <a:pt x="1009" y="378"/>
                  </a:lnTo>
                  <a:lnTo>
                    <a:pt x="1028" y="379"/>
                  </a:lnTo>
                  <a:lnTo>
                    <a:pt x="1046" y="377"/>
                  </a:lnTo>
                  <a:lnTo>
                    <a:pt x="1061" y="376"/>
                  </a:lnTo>
                  <a:lnTo>
                    <a:pt x="1076" y="375"/>
                  </a:lnTo>
                  <a:lnTo>
                    <a:pt x="1084" y="379"/>
                  </a:lnTo>
                  <a:lnTo>
                    <a:pt x="1087" y="386"/>
                  </a:lnTo>
                  <a:lnTo>
                    <a:pt x="1088" y="393"/>
                  </a:lnTo>
                  <a:lnTo>
                    <a:pt x="1087" y="400"/>
                  </a:lnTo>
                  <a:lnTo>
                    <a:pt x="1083" y="415"/>
                  </a:lnTo>
                  <a:lnTo>
                    <a:pt x="1078" y="427"/>
                  </a:lnTo>
                  <a:lnTo>
                    <a:pt x="1072" y="442"/>
                  </a:lnTo>
                  <a:lnTo>
                    <a:pt x="1062" y="460"/>
                  </a:lnTo>
                  <a:lnTo>
                    <a:pt x="1052" y="477"/>
                  </a:lnTo>
                  <a:lnTo>
                    <a:pt x="1042" y="493"/>
                  </a:lnTo>
                  <a:lnTo>
                    <a:pt x="1030" y="510"/>
                  </a:lnTo>
                  <a:lnTo>
                    <a:pt x="1019" y="522"/>
                  </a:lnTo>
                  <a:lnTo>
                    <a:pt x="1008" y="531"/>
                  </a:lnTo>
                  <a:lnTo>
                    <a:pt x="0" y="529"/>
                  </a:lnTo>
                  <a:close/>
                </a:path>
              </a:pathLst>
            </a:custGeom>
            <a:solidFill>
              <a:srgbClr val="9F3FDF"/>
            </a:solidFill>
            <a:ln w="6350">
              <a:solidFill>
                <a:srgbClr val="000000"/>
              </a:solidFill>
              <a:round/>
              <a:headEnd/>
              <a:tailEnd/>
            </a:ln>
          </p:spPr>
          <p:txBody>
            <a:bodyPr/>
            <a:lstStyle/>
            <a:p>
              <a:endParaRPr lang="en-US"/>
            </a:p>
          </p:txBody>
        </p:sp>
        <p:sp>
          <p:nvSpPr>
            <p:cNvPr id="4124" name="Freeform 24"/>
            <p:cNvSpPr>
              <a:spLocks/>
            </p:cNvSpPr>
            <p:nvPr/>
          </p:nvSpPr>
          <p:spPr bwMode="auto">
            <a:xfrm>
              <a:off x="2518" y="3048"/>
              <a:ext cx="1123" cy="506"/>
            </a:xfrm>
            <a:custGeom>
              <a:avLst/>
              <a:gdLst>
                <a:gd name="T0" fmla="*/ 151 w 1279"/>
                <a:gd name="T1" fmla="*/ 35 h 542"/>
                <a:gd name="T2" fmla="*/ 179 w 1279"/>
                <a:gd name="T3" fmla="*/ 42 h 542"/>
                <a:gd name="T4" fmla="*/ 208 w 1279"/>
                <a:gd name="T5" fmla="*/ 49 h 542"/>
                <a:gd name="T6" fmla="*/ 238 w 1279"/>
                <a:gd name="T7" fmla="*/ 46 h 542"/>
                <a:gd name="T8" fmla="*/ 268 w 1279"/>
                <a:gd name="T9" fmla="*/ 33 h 542"/>
                <a:gd name="T10" fmla="*/ 297 w 1279"/>
                <a:gd name="T11" fmla="*/ 20 h 542"/>
                <a:gd name="T12" fmla="*/ 326 w 1279"/>
                <a:gd name="T13" fmla="*/ 19 h 542"/>
                <a:gd name="T14" fmla="*/ 350 w 1279"/>
                <a:gd name="T15" fmla="*/ 33 h 542"/>
                <a:gd name="T16" fmla="*/ 349 w 1279"/>
                <a:gd name="T17" fmla="*/ 69 h 542"/>
                <a:gd name="T18" fmla="*/ 342 w 1279"/>
                <a:gd name="T19" fmla="*/ 106 h 542"/>
                <a:gd name="T20" fmla="*/ 359 w 1279"/>
                <a:gd name="T21" fmla="*/ 134 h 542"/>
                <a:gd name="T22" fmla="*/ 395 w 1279"/>
                <a:gd name="T23" fmla="*/ 143 h 542"/>
                <a:gd name="T24" fmla="*/ 436 w 1279"/>
                <a:gd name="T25" fmla="*/ 144 h 542"/>
                <a:gd name="T26" fmla="*/ 474 w 1279"/>
                <a:gd name="T27" fmla="*/ 132 h 542"/>
                <a:gd name="T28" fmla="*/ 499 w 1279"/>
                <a:gd name="T29" fmla="*/ 112 h 542"/>
                <a:gd name="T30" fmla="*/ 508 w 1279"/>
                <a:gd name="T31" fmla="*/ 72 h 542"/>
                <a:gd name="T32" fmla="*/ 515 w 1279"/>
                <a:gd name="T33" fmla="*/ 36 h 542"/>
                <a:gd name="T34" fmla="*/ 537 w 1279"/>
                <a:gd name="T35" fmla="*/ 15 h 542"/>
                <a:gd name="T36" fmla="*/ 571 w 1279"/>
                <a:gd name="T37" fmla="*/ 4 h 542"/>
                <a:gd name="T38" fmla="*/ 610 w 1279"/>
                <a:gd name="T39" fmla="*/ 0 h 542"/>
                <a:gd name="T40" fmla="*/ 648 w 1279"/>
                <a:gd name="T41" fmla="*/ 4 h 542"/>
                <a:gd name="T42" fmla="*/ 680 w 1279"/>
                <a:gd name="T43" fmla="*/ 7 h 542"/>
                <a:gd name="T44" fmla="*/ 119 w 1279"/>
                <a:gd name="T45" fmla="*/ 440 h 542"/>
                <a:gd name="T46" fmla="*/ 125 w 1279"/>
                <a:gd name="T47" fmla="*/ 411 h 542"/>
                <a:gd name="T48" fmla="*/ 136 w 1279"/>
                <a:gd name="T49" fmla="*/ 386 h 542"/>
                <a:gd name="T50" fmla="*/ 155 w 1279"/>
                <a:gd name="T51" fmla="*/ 361 h 542"/>
                <a:gd name="T52" fmla="*/ 169 w 1279"/>
                <a:gd name="T53" fmla="*/ 337 h 542"/>
                <a:gd name="T54" fmla="*/ 168 w 1279"/>
                <a:gd name="T55" fmla="*/ 306 h 542"/>
                <a:gd name="T56" fmla="*/ 154 w 1279"/>
                <a:gd name="T57" fmla="*/ 287 h 542"/>
                <a:gd name="T58" fmla="*/ 128 w 1279"/>
                <a:gd name="T59" fmla="*/ 280 h 542"/>
                <a:gd name="T60" fmla="*/ 98 w 1279"/>
                <a:gd name="T61" fmla="*/ 285 h 542"/>
                <a:gd name="T62" fmla="*/ 64 w 1279"/>
                <a:gd name="T63" fmla="*/ 295 h 542"/>
                <a:gd name="T64" fmla="*/ 31 w 1279"/>
                <a:gd name="T65" fmla="*/ 294 h 542"/>
                <a:gd name="T66" fmla="*/ 7 w 1279"/>
                <a:gd name="T67" fmla="*/ 279 h 542"/>
                <a:gd name="T68" fmla="*/ 2 w 1279"/>
                <a:gd name="T69" fmla="*/ 247 h 542"/>
                <a:gd name="T70" fmla="*/ 14 w 1279"/>
                <a:gd name="T71" fmla="*/ 219 h 542"/>
                <a:gd name="T72" fmla="*/ 36 w 1279"/>
                <a:gd name="T73" fmla="*/ 202 h 542"/>
                <a:gd name="T74" fmla="*/ 64 w 1279"/>
                <a:gd name="T75" fmla="*/ 193 h 542"/>
                <a:gd name="T76" fmla="*/ 98 w 1279"/>
                <a:gd name="T77" fmla="*/ 188 h 542"/>
                <a:gd name="T78" fmla="*/ 122 w 1279"/>
                <a:gd name="T79" fmla="*/ 168 h 542"/>
                <a:gd name="T80" fmla="*/ 132 w 1279"/>
                <a:gd name="T81" fmla="*/ 141 h 542"/>
                <a:gd name="T82" fmla="*/ 131 w 1279"/>
                <a:gd name="T83" fmla="*/ 101 h 542"/>
                <a:gd name="T84" fmla="*/ 130 w 1279"/>
                <a:gd name="T85" fmla="*/ 56 h 5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79"/>
                <a:gd name="T130" fmla="*/ 0 h 542"/>
                <a:gd name="T131" fmla="*/ 1279 w 1279"/>
                <a:gd name="T132" fmla="*/ 542 h 5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79" h="542">
                  <a:moveTo>
                    <a:pt x="194" y="50"/>
                  </a:moveTo>
                  <a:lnTo>
                    <a:pt x="206" y="47"/>
                  </a:lnTo>
                  <a:lnTo>
                    <a:pt x="223" y="44"/>
                  </a:lnTo>
                  <a:lnTo>
                    <a:pt x="237" y="45"/>
                  </a:lnTo>
                  <a:lnTo>
                    <a:pt x="250" y="48"/>
                  </a:lnTo>
                  <a:lnTo>
                    <a:pt x="264" y="51"/>
                  </a:lnTo>
                  <a:lnTo>
                    <a:pt x="278" y="55"/>
                  </a:lnTo>
                  <a:lnTo>
                    <a:pt x="294" y="58"/>
                  </a:lnTo>
                  <a:lnTo>
                    <a:pt x="307" y="60"/>
                  </a:lnTo>
                  <a:lnTo>
                    <a:pt x="323" y="61"/>
                  </a:lnTo>
                  <a:lnTo>
                    <a:pt x="339" y="60"/>
                  </a:lnTo>
                  <a:lnTo>
                    <a:pt x="352" y="57"/>
                  </a:lnTo>
                  <a:lnTo>
                    <a:pt x="367" y="53"/>
                  </a:lnTo>
                  <a:lnTo>
                    <a:pt x="382" y="47"/>
                  </a:lnTo>
                  <a:lnTo>
                    <a:pt x="395" y="41"/>
                  </a:lnTo>
                  <a:lnTo>
                    <a:pt x="409" y="35"/>
                  </a:lnTo>
                  <a:lnTo>
                    <a:pt x="423" y="29"/>
                  </a:lnTo>
                  <a:lnTo>
                    <a:pt x="439" y="24"/>
                  </a:lnTo>
                  <a:lnTo>
                    <a:pt x="452" y="21"/>
                  </a:lnTo>
                  <a:lnTo>
                    <a:pt x="468" y="20"/>
                  </a:lnTo>
                  <a:lnTo>
                    <a:pt x="482" y="22"/>
                  </a:lnTo>
                  <a:lnTo>
                    <a:pt x="496" y="26"/>
                  </a:lnTo>
                  <a:lnTo>
                    <a:pt x="509" y="34"/>
                  </a:lnTo>
                  <a:lnTo>
                    <a:pt x="517" y="41"/>
                  </a:lnTo>
                  <a:lnTo>
                    <a:pt x="521" y="55"/>
                  </a:lnTo>
                  <a:lnTo>
                    <a:pt x="519" y="69"/>
                  </a:lnTo>
                  <a:lnTo>
                    <a:pt x="515" y="85"/>
                  </a:lnTo>
                  <a:lnTo>
                    <a:pt x="509" y="103"/>
                  </a:lnTo>
                  <a:lnTo>
                    <a:pt x="504" y="117"/>
                  </a:lnTo>
                  <a:lnTo>
                    <a:pt x="505" y="131"/>
                  </a:lnTo>
                  <a:lnTo>
                    <a:pt x="511" y="146"/>
                  </a:lnTo>
                  <a:lnTo>
                    <a:pt x="521" y="157"/>
                  </a:lnTo>
                  <a:lnTo>
                    <a:pt x="531" y="164"/>
                  </a:lnTo>
                  <a:lnTo>
                    <a:pt x="546" y="168"/>
                  </a:lnTo>
                  <a:lnTo>
                    <a:pt x="561" y="172"/>
                  </a:lnTo>
                  <a:lnTo>
                    <a:pt x="583" y="176"/>
                  </a:lnTo>
                  <a:lnTo>
                    <a:pt x="601" y="178"/>
                  </a:lnTo>
                  <a:lnTo>
                    <a:pt x="624" y="179"/>
                  </a:lnTo>
                  <a:lnTo>
                    <a:pt x="644" y="177"/>
                  </a:lnTo>
                  <a:lnTo>
                    <a:pt x="663" y="173"/>
                  </a:lnTo>
                  <a:lnTo>
                    <a:pt x="682" y="168"/>
                  </a:lnTo>
                  <a:lnTo>
                    <a:pt x="700" y="162"/>
                  </a:lnTo>
                  <a:lnTo>
                    <a:pt x="713" y="155"/>
                  </a:lnTo>
                  <a:lnTo>
                    <a:pt x="726" y="147"/>
                  </a:lnTo>
                  <a:lnTo>
                    <a:pt x="737" y="138"/>
                  </a:lnTo>
                  <a:lnTo>
                    <a:pt x="746" y="126"/>
                  </a:lnTo>
                  <a:lnTo>
                    <a:pt x="751" y="112"/>
                  </a:lnTo>
                  <a:lnTo>
                    <a:pt x="752" y="89"/>
                  </a:lnTo>
                  <a:lnTo>
                    <a:pt x="752" y="72"/>
                  </a:lnTo>
                  <a:lnTo>
                    <a:pt x="755" y="57"/>
                  </a:lnTo>
                  <a:lnTo>
                    <a:pt x="761" y="45"/>
                  </a:lnTo>
                  <a:lnTo>
                    <a:pt x="771" y="35"/>
                  </a:lnTo>
                  <a:lnTo>
                    <a:pt x="781" y="26"/>
                  </a:lnTo>
                  <a:lnTo>
                    <a:pt x="794" y="18"/>
                  </a:lnTo>
                  <a:lnTo>
                    <a:pt x="807" y="12"/>
                  </a:lnTo>
                  <a:lnTo>
                    <a:pt x="826" y="6"/>
                  </a:lnTo>
                  <a:lnTo>
                    <a:pt x="843" y="4"/>
                  </a:lnTo>
                  <a:lnTo>
                    <a:pt x="862" y="2"/>
                  </a:lnTo>
                  <a:lnTo>
                    <a:pt x="881" y="1"/>
                  </a:lnTo>
                  <a:lnTo>
                    <a:pt x="902" y="0"/>
                  </a:lnTo>
                  <a:lnTo>
                    <a:pt x="924" y="1"/>
                  </a:lnTo>
                  <a:lnTo>
                    <a:pt x="942" y="2"/>
                  </a:lnTo>
                  <a:lnTo>
                    <a:pt x="957" y="4"/>
                  </a:lnTo>
                  <a:lnTo>
                    <a:pt x="974" y="6"/>
                  </a:lnTo>
                  <a:lnTo>
                    <a:pt x="989" y="8"/>
                  </a:lnTo>
                  <a:lnTo>
                    <a:pt x="1006" y="9"/>
                  </a:lnTo>
                  <a:lnTo>
                    <a:pt x="1131" y="13"/>
                  </a:lnTo>
                  <a:lnTo>
                    <a:pt x="1279" y="542"/>
                  </a:lnTo>
                  <a:lnTo>
                    <a:pt x="175" y="541"/>
                  </a:lnTo>
                  <a:lnTo>
                    <a:pt x="176" y="527"/>
                  </a:lnTo>
                  <a:lnTo>
                    <a:pt x="179" y="515"/>
                  </a:lnTo>
                  <a:lnTo>
                    <a:pt x="184" y="504"/>
                  </a:lnTo>
                  <a:lnTo>
                    <a:pt x="188" y="494"/>
                  </a:lnTo>
                  <a:lnTo>
                    <a:pt x="194" y="484"/>
                  </a:lnTo>
                  <a:lnTo>
                    <a:pt x="202" y="473"/>
                  </a:lnTo>
                  <a:lnTo>
                    <a:pt x="211" y="463"/>
                  </a:lnTo>
                  <a:lnTo>
                    <a:pt x="219" y="454"/>
                  </a:lnTo>
                  <a:lnTo>
                    <a:pt x="230" y="444"/>
                  </a:lnTo>
                  <a:lnTo>
                    <a:pt x="238" y="436"/>
                  </a:lnTo>
                  <a:lnTo>
                    <a:pt x="244" y="426"/>
                  </a:lnTo>
                  <a:lnTo>
                    <a:pt x="249" y="415"/>
                  </a:lnTo>
                  <a:lnTo>
                    <a:pt x="252" y="400"/>
                  </a:lnTo>
                  <a:lnTo>
                    <a:pt x="251" y="386"/>
                  </a:lnTo>
                  <a:lnTo>
                    <a:pt x="248" y="376"/>
                  </a:lnTo>
                  <a:lnTo>
                    <a:pt x="243" y="367"/>
                  </a:lnTo>
                  <a:lnTo>
                    <a:pt x="236" y="359"/>
                  </a:lnTo>
                  <a:lnTo>
                    <a:pt x="227" y="352"/>
                  </a:lnTo>
                  <a:lnTo>
                    <a:pt x="216" y="348"/>
                  </a:lnTo>
                  <a:lnTo>
                    <a:pt x="203" y="345"/>
                  </a:lnTo>
                  <a:lnTo>
                    <a:pt x="189" y="344"/>
                  </a:lnTo>
                  <a:lnTo>
                    <a:pt x="173" y="345"/>
                  </a:lnTo>
                  <a:lnTo>
                    <a:pt x="159" y="347"/>
                  </a:lnTo>
                  <a:lnTo>
                    <a:pt x="145" y="350"/>
                  </a:lnTo>
                  <a:lnTo>
                    <a:pt x="126" y="355"/>
                  </a:lnTo>
                  <a:lnTo>
                    <a:pt x="111" y="359"/>
                  </a:lnTo>
                  <a:lnTo>
                    <a:pt x="94" y="362"/>
                  </a:lnTo>
                  <a:lnTo>
                    <a:pt x="75" y="364"/>
                  </a:lnTo>
                  <a:lnTo>
                    <a:pt x="59" y="364"/>
                  </a:lnTo>
                  <a:lnTo>
                    <a:pt x="46" y="361"/>
                  </a:lnTo>
                  <a:lnTo>
                    <a:pt x="32" y="357"/>
                  </a:lnTo>
                  <a:lnTo>
                    <a:pt x="20" y="351"/>
                  </a:lnTo>
                  <a:lnTo>
                    <a:pt x="10" y="343"/>
                  </a:lnTo>
                  <a:lnTo>
                    <a:pt x="3" y="330"/>
                  </a:lnTo>
                  <a:lnTo>
                    <a:pt x="0" y="317"/>
                  </a:lnTo>
                  <a:lnTo>
                    <a:pt x="2" y="304"/>
                  </a:lnTo>
                  <a:lnTo>
                    <a:pt x="7" y="290"/>
                  </a:lnTo>
                  <a:lnTo>
                    <a:pt x="12" y="280"/>
                  </a:lnTo>
                  <a:lnTo>
                    <a:pt x="21" y="270"/>
                  </a:lnTo>
                  <a:lnTo>
                    <a:pt x="32" y="261"/>
                  </a:lnTo>
                  <a:lnTo>
                    <a:pt x="42" y="254"/>
                  </a:lnTo>
                  <a:lnTo>
                    <a:pt x="54" y="247"/>
                  </a:lnTo>
                  <a:lnTo>
                    <a:pt x="67" y="243"/>
                  </a:lnTo>
                  <a:lnTo>
                    <a:pt x="80" y="240"/>
                  </a:lnTo>
                  <a:lnTo>
                    <a:pt x="94" y="238"/>
                  </a:lnTo>
                  <a:lnTo>
                    <a:pt x="112" y="235"/>
                  </a:lnTo>
                  <a:lnTo>
                    <a:pt x="130" y="233"/>
                  </a:lnTo>
                  <a:lnTo>
                    <a:pt x="146" y="230"/>
                  </a:lnTo>
                  <a:lnTo>
                    <a:pt x="161" y="224"/>
                  </a:lnTo>
                  <a:lnTo>
                    <a:pt x="171" y="217"/>
                  </a:lnTo>
                  <a:lnTo>
                    <a:pt x="180" y="207"/>
                  </a:lnTo>
                  <a:lnTo>
                    <a:pt x="188" y="197"/>
                  </a:lnTo>
                  <a:lnTo>
                    <a:pt x="192" y="187"/>
                  </a:lnTo>
                  <a:lnTo>
                    <a:pt x="195" y="173"/>
                  </a:lnTo>
                  <a:lnTo>
                    <a:pt x="196" y="156"/>
                  </a:lnTo>
                  <a:lnTo>
                    <a:pt x="195" y="141"/>
                  </a:lnTo>
                  <a:lnTo>
                    <a:pt x="194" y="124"/>
                  </a:lnTo>
                  <a:lnTo>
                    <a:pt x="193" y="107"/>
                  </a:lnTo>
                  <a:lnTo>
                    <a:pt x="192" y="86"/>
                  </a:lnTo>
                  <a:lnTo>
                    <a:pt x="191" y="69"/>
                  </a:lnTo>
                  <a:lnTo>
                    <a:pt x="192" y="58"/>
                  </a:lnTo>
                  <a:lnTo>
                    <a:pt x="194" y="50"/>
                  </a:lnTo>
                  <a:close/>
                </a:path>
              </a:pathLst>
            </a:custGeom>
            <a:solidFill>
              <a:srgbClr val="0000FF"/>
            </a:solidFill>
            <a:ln w="6350">
              <a:solidFill>
                <a:srgbClr val="000000"/>
              </a:solidFill>
              <a:round/>
              <a:headEnd/>
              <a:tailEnd/>
            </a:ln>
          </p:spPr>
          <p:txBody>
            <a:bodyPr/>
            <a:lstStyle/>
            <a:p>
              <a:endParaRPr lang="en-US"/>
            </a:p>
          </p:txBody>
        </p:sp>
        <p:sp>
          <p:nvSpPr>
            <p:cNvPr id="4125" name="Rectangle 25"/>
            <p:cNvSpPr>
              <a:spLocks noChangeArrowheads="1"/>
            </p:cNvSpPr>
            <p:nvPr/>
          </p:nvSpPr>
          <p:spPr bwMode="auto">
            <a:xfrm>
              <a:off x="597" y="3487"/>
              <a:ext cx="563" cy="192"/>
            </a:xfrm>
            <a:prstGeom prst="rect">
              <a:avLst/>
            </a:prstGeom>
            <a:noFill/>
            <a:ln w="9525" algn="ctr">
              <a:noFill/>
              <a:miter lim="800000"/>
              <a:headEnd/>
              <a:tailEnd/>
            </a:ln>
          </p:spPr>
          <p:txBody>
            <a:bodyPr wrap="none">
              <a:spAutoFit/>
            </a:bodyPr>
            <a:lstStyle/>
            <a:p>
              <a:r>
                <a:rPr lang="en-US" sz="1400" b="1" u="none">
                  <a:solidFill>
                    <a:schemeClr val="bg1"/>
                  </a:solidFill>
                </a:rPr>
                <a:t>Reactor </a:t>
              </a:r>
            </a:p>
          </p:txBody>
        </p:sp>
        <p:sp>
          <p:nvSpPr>
            <p:cNvPr id="4126" name="Rectangle 26"/>
            <p:cNvSpPr>
              <a:spLocks noChangeArrowheads="1"/>
            </p:cNvSpPr>
            <p:nvPr/>
          </p:nvSpPr>
          <p:spPr bwMode="auto">
            <a:xfrm>
              <a:off x="1654" y="3532"/>
              <a:ext cx="576" cy="192"/>
            </a:xfrm>
            <a:prstGeom prst="rect">
              <a:avLst/>
            </a:prstGeom>
            <a:noFill/>
            <a:ln w="9525" algn="ctr">
              <a:noFill/>
              <a:miter lim="800000"/>
              <a:headEnd/>
              <a:tailEnd/>
            </a:ln>
          </p:spPr>
          <p:txBody>
            <a:bodyPr wrap="none">
              <a:spAutoFit/>
            </a:bodyPr>
            <a:lstStyle/>
            <a:p>
              <a:r>
                <a:rPr lang="en-US" sz="1400" b="1" u="none">
                  <a:solidFill>
                    <a:schemeClr val="bg1"/>
                  </a:solidFill>
                </a:rPr>
                <a:t>Proactor</a:t>
              </a:r>
            </a:p>
          </p:txBody>
        </p:sp>
        <p:sp>
          <p:nvSpPr>
            <p:cNvPr id="4127" name="Rectangle 27"/>
            <p:cNvSpPr>
              <a:spLocks noChangeArrowheads="1"/>
            </p:cNvSpPr>
            <p:nvPr/>
          </p:nvSpPr>
          <p:spPr bwMode="auto">
            <a:xfrm>
              <a:off x="2834" y="3290"/>
              <a:ext cx="401" cy="192"/>
            </a:xfrm>
            <a:prstGeom prst="rect">
              <a:avLst/>
            </a:prstGeom>
            <a:noFill/>
            <a:ln w="9525" algn="ctr">
              <a:noFill/>
              <a:miter lim="800000"/>
              <a:headEnd/>
              <a:tailEnd/>
            </a:ln>
          </p:spPr>
          <p:txBody>
            <a:bodyPr wrap="none">
              <a:spAutoFit/>
            </a:bodyPr>
            <a:lstStyle/>
            <a:p>
              <a:r>
                <a:rPr lang="en-US" sz="1400" b="1" u="none">
                  <a:solidFill>
                    <a:schemeClr val="bg1"/>
                  </a:solidFill>
                </a:rPr>
                <a:t>Task </a:t>
              </a:r>
            </a:p>
          </p:txBody>
        </p:sp>
        <p:grpSp>
          <p:nvGrpSpPr>
            <p:cNvPr id="4128" name="Group 28"/>
            <p:cNvGrpSpPr>
              <a:grpSpLocks/>
            </p:cNvGrpSpPr>
            <p:nvPr/>
          </p:nvGrpSpPr>
          <p:grpSpPr bwMode="auto">
            <a:xfrm>
              <a:off x="3218" y="3249"/>
              <a:ext cx="231" cy="216"/>
              <a:chOff x="5189" y="2684"/>
              <a:chExt cx="262" cy="236"/>
            </a:xfrm>
          </p:grpSpPr>
          <p:grpSp>
            <p:nvGrpSpPr>
              <p:cNvPr id="4146" name="Group 29"/>
              <p:cNvGrpSpPr>
                <a:grpSpLocks/>
              </p:cNvGrpSpPr>
              <p:nvPr/>
            </p:nvGrpSpPr>
            <p:grpSpPr bwMode="auto">
              <a:xfrm>
                <a:off x="5189" y="2684"/>
                <a:ext cx="262" cy="236"/>
                <a:chOff x="5189" y="2684"/>
                <a:chExt cx="262" cy="236"/>
              </a:xfrm>
            </p:grpSpPr>
            <p:sp>
              <p:nvSpPr>
                <p:cNvPr id="4148" name="AutoShape 30"/>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133 w 21600"/>
                    <a:gd name="T25" fmla="*/ 3203 h 21600"/>
                    <a:gd name="T26" fmla="*/ 18467 w 21600"/>
                    <a:gd name="T27" fmla="*/ 1839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bg1"/>
                </a:solidFill>
                <a:ln w="9525" algn="ctr">
                  <a:solidFill>
                    <a:schemeClr val="tx1"/>
                  </a:solidFill>
                  <a:round/>
                  <a:headEnd/>
                  <a:tailEnd/>
                </a:ln>
              </p:spPr>
              <p:txBody>
                <a:bodyPr anchor="ctr">
                  <a:spAutoFit/>
                </a:bodyPr>
                <a:lstStyle/>
                <a:p>
                  <a:endParaRPr lang="en-US"/>
                </a:p>
              </p:txBody>
            </p:sp>
            <p:sp>
              <p:nvSpPr>
                <p:cNvPr id="4149" name="AutoShape 31"/>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33 w 21600"/>
                    <a:gd name="T19" fmla="*/ 3203 h 21600"/>
                    <a:gd name="T20" fmla="*/ 18467 w 21600"/>
                    <a:gd name="T21" fmla="*/ 1839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chemeClr val="bg1"/>
                </a:solidFill>
                <a:ln w="9525" algn="ctr">
                  <a:solidFill>
                    <a:schemeClr val="tx1"/>
                  </a:solidFill>
                  <a:miter lim="800000"/>
                  <a:headEnd/>
                  <a:tailEnd/>
                </a:ln>
              </p:spPr>
              <p:txBody>
                <a:bodyPr wrap="none" anchor="ctr">
                  <a:spAutoFit/>
                </a:bodyPr>
                <a:lstStyle/>
                <a:p>
                  <a:endParaRPr lang="en-US"/>
                </a:p>
              </p:txBody>
            </p:sp>
          </p:grpSp>
          <p:sp>
            <p:nvSpPr>
              <p:cNvPr id="4147" name="Rectangle 32"/>
              <p:cNvSpPr>
                <a:spLocks noChangeArrowheads="1"/>
              </p:cNvSpPr>
              <p:nvPr/>
            </p:nvSpPr>
            <p:spPr bwMode="auto">
              <a:xfrm>
                <a:off x="5193" y="2791"/>
                <a:ext cx="59" cy="27"/>
              </a:xfrm>
              <a:prstGeom prst="rect">
                <a:avLst/>
              </a:prstGeom>
              <a:solidFill>
                <a:schemeClr val="bg1"/>
              </a:solidFill>
              <a:ln w="9525" algn="ctr">
                <a:noFill/>
                <a:miter lim="800000"/>
                <a:headEnd/>
                <a:tailEnd/>
              </a:ln>
            </p:spPr>
            <p:txBody>
              <a:bodyPr anchor="ctr">
                <a:spAutoFit/>
              </a:bodyPr>
              <a:lstStyle/>
              <a:p>
                <a:endParaRPr lang="en-US"/>
              </a:p>
            </p:txBody>
          </p:sp>
        </p:grpSp>
        <p:grpSp>
          <p:nvGrpSpPr>
            <p:cNvPr id="4129" name="Group 33"/>
            <p:cNvGrpSpPr>
              <a:grpSpLocks/>
            </p:cNvGrpSpPr>
            <p:nvPr/>
          </p:nvGrpSpPr>
          <p:grpSpPr bwMode="auto">
            <a:xfrm>
              <a:off x="610" y="3241"/>
              <a:ext cx="232" cy="216"/>
              <a:chOff x="5189" y="2684"/>
              <a:chExt cx="262" cy="236"/>
            </a:xfrm>
          </p:grpSpPr>
          <p:grpSp>
            <p:nvGrpSpPr>
              <p:cNvPr id="4142" name="Group 34"/>
              <p:cNvGrpSpPr>
                <a:grpSpLocks/>
              </p:cNvGrpSpPr>
              <p:nvPr/>
            </p:nvGrpSpPr>
            <p:grpSpPr bwMode="auto">
              <a:xfrm>
                <a:off x="5189" y="2684"/>
                <a:ext cx="262" cy="236"/>
                <a:chOff x="5189" y="2684"/>
                <a:chExt cx="262" cy="236"/>
              </a:xfrm>
            </p:grpSpPr>
            <p:sp>
              <p:nvSpPr>
                <p:cNvPr id="4144" name="AutoShape 35"/>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133 w 21600"/>
                    <a:gd name="T25" fmla="*/ 3203 h 21600"/>
                    <a:gd name="T26" fmla="*/ 18467 w 21600"/>
                    <a:gd name="T27" fmla="*/ 1839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bg1"/>
                </a:solidFill>
                <a:ln w="9525" algn="ctr">
                  <a:solidFill>
                    <a:schemeClr val="tx1"/>
                  </a:solidFill>
                  <a:round/>
                  <a:headEnd/>
                  <a:tailEnd/>
                </a:ln>
              </p:spPr>
              <p:txBody>
                <a:bodyPr anchor="ctr">
                  <a:spAutoFit/>
                </a:bodyPr>
                <a:lstStyle/>
                <a:p>
                  <a:endParaRPr lang="en-US"/>
                </a:p>
              </p:txBody>
            </p:sp>
            <p:sp>
              <p:nvSpPr>
                <p:cNvPr id="4145" name="AutoShape 36"/>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33 w 21600"/>
                    <a:gd name="T19" fmla="*/ 3203 h 21600"/>
                    <a:gd name="T20" fmla="*/ 18467 w 21600"/>
                    <a:gd name="T21" fmla="*/ 1839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chemeClr val="bg1"/>
                </a:solidFill>
                <a:ln w="9525" algn="ctr">
                  <a:solidFill>
                    <a:schemeClr val="tx1"/>
                  </a:solidFill>
                  <a:miter lim="800000"/>
                  <a:headEnd/>
                  <a:tailEnd/>
                </a:ln>
              </p:spPr>
              <p:txBody>
                <a:bodyPr wrap="none" anchor="ctr">
                  <a:spAutoFit/>
                </a:bodyPr>
                <a:lstStyle/>
                <a:p>
                  <a:endParaRPr lang="en-US"/>
                </a:p>
              </p:txBody>
            </p:sp>
          </p:grpSp>
          <p:sp>
            <p:nvSpPr>
              <p:cNvPr id="4143" name="Rectangle 37"/>
              <p:cNvSpPr>
                <a:spLocks noChangeArrowheads="1"/>
              </p:cNvSpPr>
              <p:nvPr/>
            </p:nvSpPr>
            <p:spPr bwMode="auto">
              <a:xfrm>
                <a:off x="5193" y="2791"/>
                <a:ext cx="59" cy="27"/>
              </a:xfrm>
              <a:prstGeom prst="rect">
                <a:avLst/>
              </a:prstGeom>
              <a:solidFill>
                <a:schemeClr val="bg1"/>
              </a:solidFill>
              <a:ln w="9525" algn="ctr">
                <a:noFill/>
                <a:miter lim="800000"/>
                <a:headEnd/>
                <a:tailEnd/>
              </a:ln>
            </p:spPr>
            <p:txBody>
              <a:bodyPr anchor="ctr">
                <a:spAutoFit/>
              </a:bodyPr>
              <a:lstStyle/>
              <a:p>
                <a:endParaRPr lang="en-US"/>
              </a:p>
            </p:txBody>
          </p:sp>
        </p:grpSp>
        <p:grpSp>
          <p:nvGrpSpPr>
            <p:cNvPr id="4130" name="Group 38"/>
            <p:cNvGrpSpPr>
              <a:grpSpLocks/>
            </p:cNvGrpSpPr>
            <p:nvPr/>
          </p:nvGrpSpPr>
          <p:grpSpPr bwMode="auto">
            <a:xfrm>
              <a:off x="1692" y="3290"/>
              <a:ext cx="232" cy="215"/>
              <a:chOff x="5189" y="2684"/>
              <a:chExt cx="262" cy="236"/>
            </a:xfrm>
          </p:grpSpPr>
          <p:grpSp>
            <p:nvGrpSpPr>
              <p:cNvPr id="4138" name="Group 39"/>
              <p:cNvGrpSpPr>
                <a:grpSpLocks/>
              </p:cNvGrpSpPr>
              <p:nvPr/>
            </p:nvGrpSpPr>
            <p:grpSpPr bwMode="auto">
              <a:xfrm>
                <a:off x="5189" y="2684"/>
                <a:ext cx="262" cy="236"/>
                <a:chOff x="5189" y="2684"/>
                <a:chExt cx="262" cy="236"/>
              </a:xfrm>
            </p:grpSpPr>
            <p:sp>
              <p:nvSpPr>
                <p:cNvPr id="4140" name="AutoShape 40"/>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133 w 21600"/>
                    <a:gd name="T25" fmla="*/ 3203 h 21600"/>
                    <a:gd name="T26" fmla="*/ 18467 w 21600"/>
                    <a:gd name="T27" fmla="*/ 1839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bg1"/>
                </a:solidFill>
                <a:ln w="9525" algn="ctr">
                  <a:solidFill>
                    <a:schemeClr val="tx1"/>
                  </a:solidFill>
                  <a:round/>
                  <a:headEnd/>
                  <a:tailEnd/>
                </a:ln>
              </p:spPr>
              <p:txBody>
                <a:bodyPr anchor="ctr">
                  <a:spAutoFit/>
                </a:bodyPr>
                <a:lstStyle/>
                <a:p>
                  <a:endParaRPr lang="en-US"/>
                </a:p>
              </p:txBody>
            </p:sp>
            <p:sp>
              <p:nvSpPr>
                <p:cNvPr id="4141" name="AutoShape 41"/>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33 w 21600"/>
                    <a:gd name="T19" fmla="*/ 3203 h 21600"/>
                    <a:gd name="T20" fmla="*/ 18467 w 21600"/>
                    <a:gd name="T21" fmla="*/ 1839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chemeClr val="bg1"/>
                </a:solidFill>
                <a:ln w="9525" algn="ctr">
                  <a:solidFill>
                    <a:schemeClr val="tx1"/>
                  </a:solidFill>
                  <a:miter lim="800000"/>
                  <a:headEnd/>
                  <a:tailEnd/>
                </a:ln>
              </p:spPr>
              <p:txBody>
                <a:bodyPr wrap="none" anchor="ctr">
                  <a:spAutoFit/>
                </a:bodyPr>
                <a:lstStyle/>
                <a:p>
                  <a:endParaRPr lang="en-US"/>
                </a:p>
              </p:txBody>
            </p:sp>
          </p:grpSp>
          <p:sp>
            <p:nvSpPr>
              <p:cNvPr id="4139" name="Rectangle 42"/>
              <p:cNvSpPr>
                <a:spLocks noChangeArrowheads="1"/>
              </p:cNvSpPr>
              <p:nvPr/>
            </p:nvSpPr>
            <p:spPr bwMode="auto">
              <a:xfrm>
                <a:off x="5193" y="2791"/>
                <a:ext cx="59" cy="27"/>
              </a:xfrm>
              <a:prstGeom prst="rect">
                <a:avLst/>
              </a:prstGeom>
              <a:solidFill>
                <a:schemeClr val="bg1"/>
              </a:solidFill>
              <a:ln w="9525" algn="ctr">
                <a:noFill/>
                <a:miter lim="800000"/>
                <a:headEnd/>
                <a:tailEnd/>
              </a:ln>
            </p:spPr>
            <p:txBody>
              <a:bodyPr anchor="ctr">
                <a:spAutoFit/>
              </a:bodyPr>
              <a:lstStyle/>
              <a:p>
                <a:endParaRPr lang="en-US"/>
              </a:p>
            </p:txBody>
          </p:sp>
        </p:grpSp>
        <p:sp>
          <p:nvSpPr>
            <p:cNvPr id="4131" name="AutoShape 43"/>
            <p:cNvSpPr>
              <a:spLocks noChangeAspect="1" noChangeArrowheads="1"/>
            </p:cNvSpPr>
            <p:nvPr/>
          </p:nvSpPr>
          <p:spPr bwMode="auto">
            <a:xfrm flipH="1" flipV="1">
              <a:off x="1116" y="3122"/>
              <a:ext cx="163" cy="23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343 h 21600"/>
                <a:gd name="T17" fmla="*/ 6096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4132" name="AutoShape 44"/>
            <p:cNvSpPr>
              <a:spLocks noChangeAspect="1" noChangeArrowheads="1"/>
            </p:cNvSpPr>
            <p:nvPr/>
          </p:nvSpPr>
          <p:spPr bwMode="auto">
            <a:xfrm flipH="1" flipV="1">
              <a:off x="2156" y="3204"/>
              <a:ext cx="163" cy="23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308 h 21600"/>
                <a:gd name="T17" fmla="*/ 6096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4133" name="AutoShape 45"/>
            <p:cNvSpPr>
              <a:spLocks noChangeAspect="1" noChangeArrowheads="1"/>
            </p:cNvSpPr>
            <p:nvPr/>
          </p:nvSpPr>
          <p:spPr bwMode="auto">
            <a:xfrm flipH="1" flipV="1">
              <a:off x="3347" y="2957"/>
              <a:ext cx="163" cy="23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308 h 21600"/>
                <a:gd name="T17" fmla="*/ 6096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4134" name="Rectangle 46"/>
            <p:cNvSpPr>
              <a:spLocks noChangeArrowheads="1"/>
            </p:cNvSpPr>
            <p:nvPr/>
          </p:nvSpPr>
          <p:spPr bwMode="auto">
            <a:xfrm>
              <a:off x="1185" y="1535"/>
              <a:ext cx="1465" cy="421"/>
            </a:xfrm>
            <a:prstGeom prst="rect">
              <a:avLst/>
            </a:prstGeom>
            <a:noFill/>
            <a:ln w="9525" algn="ctr">
              <a:noFill/>
              <a:miter lim="800000"/>
              <a:headEnd/>
              <a:tailEnd/>
            </a:ln>
          </p:spPr>
          <p:txBody>
            <a:bodyPr>
              <a:spAutoFit/>
            </a:bodyPr>
            <a:lstStyle/>
            <a:p>
              <a:pPr algn="ctr">
                <a:lnSpc>
                  <a:spcPct val="90000"/>
                </a:lnSpc>
              </a:pPr>
              <a:r>
                <a:rPr lang="en-US" sz="1400" b="1" i="1" u="none"/>
                <a:t>Application-</a:t>
              </a:r>
            </a:p>
            <a:p>
              <a:pPr algn="ctr">
                <a:lnSpc>
                  <a:spcPct val="90000"/>
                </a:lnSpc>
              </a:pPr>
              <a:r>
                <a:rPr lang="en-US" sz="1400" b="1" i="1" u="none"/>
                <a:t>specific </a:t>
              </a:r>
            </a:p>
            <a:p>
              <a:pPr algn="ctr">
                <a:lnSpc>
                  <a:spcPct val="90000"/>
                </a:lnSpc>
              </a:pPr>
              <a:r>
                <a:rPr lang="en-US" sz="1400" b="1" i="1" u="none"/>
                <a:t>functionality </a:t>
              </a:r>
            </a:p>
          </p:txBody>
        </p:sp>
        <p:pic>
          <p:nvPicPr>
            <p:cNvPr id="4135" name="Picture 47" descr="Slide1"/>
            <p:cNvPicPr>
              <a:picLocks noChangeAspect="1" noChangeArrowheads="1"/>
            </p:cNvPicPr>
            <p:nvPr/>
          </p:nvPicPr>
          <p:blipFill>
            <a:blip r:embed="rId6" cstate="print"/>
            <a:srcRect/>
            <a:stretch>
              <a:fillRect/>
            </a:stretch>
          </p:blipFill>
          <p:spPr bwMode="auto">
            <a:xfrm>
              <a:off x="807" y="697"/>
              <a:ext cx="877" cy="499"/>
            </a:xfrm>
            <a:prstGeom prst="rect">
              <a:avLst/>
            </a:prstGeom>
            <a:noFill/>
            <a:ln w="9525">
              <a:noFill/>
              <a:miter lim="800000"/>
              <a:headEnd/>
              <a:tailEnd/>
            </a:ln>
          </p:spPr>
        </p:pic>
        <p:graphicFrame>
          <p:nvGraphicFramePr>
            <p:cNvPr id="4098" name="Object 48"/>
            <p:cNvGraphicFramePr>
              <a:graphicFrameLocks noChangeAspect="1"/>
            </p:cNvGraphicFramePr>
            <p:nvPr/>
          </p:nvGraphicFramePr>
          <p:xfrm>
            <a:off x="2975" y="803"/>
            <a:ext cx="665" cy="578"/>
          </p:xfrm>
          <a:graphic>
            <a:graphicData uri="http://schemas.openxmlformats.org/presentationml/2006/ole">
              <mc:AlternateContent xmlns:mc="http://schemas.openxmlformats.org/markup-compatibility/2006">
                <mc:Choice xmlns:v="urn:schemas-microsoft-com:vml" Requires="v">
                  <p:oleObj spid="_x0000_s4257" name="Visio" r:id="rId7" imgW="7846397" imgH="6827520" progId="">
                    <p:embed/>
                  </p:oleObj>
                </mc:Choice>
                <mc:Fallback>
                  <p:oleObj name="Visio" r:id="rId7" imgW="7846397" imgH="6827520" progId="">
                    <p:embed/>
                    <p:pic>
                      <p:nvPicPr>
                        <p:cNvPr id="0" name="Object 4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75" y="803"/>
                          <a:ext cx="665" cy="5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4136" name="Picture 49" descr="Hand Held SAR"/>
            <p:cNvPicPr>
              <a:picLocks noChangeAspect="1" noChangeArrowheads="1"/>
            </p:cNvPicPr>
            <p:nvPr/>
          </p:nvPicPr>
          <p:blipFill>
            <a:blip r:embed="rId9" cstate="print"/>
            <a:srcRect/>
            <a:stretch>
              <a:fillRect/>
            </a:stretch>
          </p:blipFill>
          <p:spPr bwMode="auto">
            <a:xfrm>
              <a:off x="1668" y="1135"/>
              <a:ext cx="504" cy="390"/>
            </a:xfrm>
            <a:prstGeom prst="rect">
              <a:avLst/>
            </a:prstGeom>
            <a:noFill/>
            <a:ln w="9525">
              <a:noFill/>
              <a:miter lim="800000"/>
              <a:headEnd/>
              <a:tailEnd/>
            </a:ln>
          </p:spPr>
        </p:pic>
        <p:graphicFrame>
          <p:nvGraphicFramePr>
            <p:cNvPr id="4099" name="Object 50"/>
            <p:cNvGraphicFramePr>
              <a:graphicFrameLocks noChangeAspect="1"/>
            </p:cNvGraphicFramePr>
            <p:nvPr/>
          </p:nvGraphicFramePr>
          <p:xfrm>
            <a:off x="2168" y="639"/>
            <a:ext cx="525" cy="207"/>
          </p:xfrm>
          <a:graphic>
            <a:graphicData uri="http://schemas.openxmlformats.org/presentationml/2006/ole">
              <mc:AlternateContent xmlns:mc="http://schemas.openxmlformats.org/markup-compatibility/2006">
                <mc:Choice xmlns:v="urn:schemas-microsoft-com:vml" Requires="v">
                  <p:oleObj spid="_x0000_s4258" name="Clip" r:id="rId10" imgW="4479840" imgH="3108240" progId="">
                    <p:embed/>
                  </p:oleObj>
                </mc:Choice>
                <mc:Fallback>
                  <p:oleObj name="Clip" r:id="rId10" imgW="4479840" imgH="3108240" progId="">
                    <p:embed/>
                    <p:pic>
                      <p:nvPicPr>
                        <p:cNvPr id="0" name="Object 50"/>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168" y="639"/>
                          <a:ext cx="525" cy="2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4100" name="Object 51"/>
            <p:cNvGraphicFramePr>
              <a:graphicFrameLocks noChangeAspect="1"/>
            </p:cNvGraphicFramePr>
            <p:nvPr/>
          </p:nvGraphicFramePr>
          <p:xfrm>
            <a:off x="2512" y="1138"/>
            <a:ext cx="258" cy="329"/>
          </p:xfrm>
          <a:graphic>
            <a:graphicData uri="http://schemas.openxmlformats.org/presentationml/2006/ole">
              <mc:AlternateContent xmlns:mc="http://schemas.openxmlformats.org/markup-compatibility/2006">
                <mc:Choice xmlns:v="urn:schemas-microsoft-com:vml" Requires="v">
                  <p:oleObj spid="_x0000_s4259" r:id="rId12" imgW="793287" imgH="1017346" progId="">
                    <p:embed/>
                  </p:oleObj>
                </mc:Choice>
                <mc:Fallback>
                  <p:oleObj r:id="rId12" imgW="793287" imgH="1017346" progId="">
                    <p:embed/>
                    <p:pic>
                      <p:nvPicPr>
                        <p:cNvPr id="0" name="Object 51"/>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512" y="1138"/>
                          <a:ext cx="258" cy="32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37" name="Freeform 52"/>
            <p:cNvSpPr>
              <a:spLocks/>
            </p:cNvSpPr>
            <p:nvPr/>
          </p:nvSpPr>
          <p:spPr bwMode="auto">
            <a:xfrm>
              <a:off x="2319" y="820"/>
              <a:ext cx="288" cy="360"/>
            </a:xfrm>
            <a:custGeom>
              <a:avLst/>
              <a:gdLst>
                <a:gd name="T0" fmla="*/ 0 w 400"/>
                <a:gd name="T1" fmla="*/ 0 h 307"/>
                <a:gd name="T2" fmla="*/ 86 w 400"/>
                <a:gd name="T3" fmla="*/ 303 h 307"/>
                <a:gd name="T4" fmla="*/ 74 w 400"/>
                <a:gd name="T5" fmla="*/ 226 h 307"/>
                <a:gd name="T6" fmla="*/ 149 w 400"/>
                <a:gd name="T7" fmla="*/ 494 h 307"/>
                <a:gd name="T8" fmla="*/ 91 w 400"/>
                <a:gd name="T9" fmla="*/ 324 h 307"/>
                <a:gd name="T10" fmla="*/ 97 w 400"/>
                <a:gd name="T11" fmla="*/ 380 h 307"/>
                <a:gd name="T12" fmla="*/ 0 w 400"/>
                <a:gd name="T13" fmla="*/ 0 h 307"/>
                <a:gd name="T14" fmla="*/ 0 60000 65536"/>
                <a:gd name="T15" fmla="*/ 0 60000 65536"/>
                <a:gd name="T16" fmla="*/ 0 60000 65536"/>
                <a:gd name="T17" fmla="*/ 0 60000 65536"/>
                <a:gd name="T18" fmla="*/ 0 60000 65536"/>
                <a:gd name="T19" fmla="*/ 0 60000 65536"/>
                <a:gd name="T20" fmla="*/ 0 60000 65536"/>
                <a:gd name="T21" fmla="*/ 0 w 400"/>
                <a:gd name="T22" fmla="*/ 0 h 307"/>
                <a:gd name="T23" fmla="*/ 400 w 400"/>
                <a:gd name="T24" fmla="*/ 307 h 30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0" h="307">
                  <a:moveTo>
                    <a:pt x="0" y="0"/>
                  </a:moveTo>
                  <a:lnTo>
                    <a:pt x="230" y="188"/>
                  </a:lnTo>
                  <a:lnTo>
                    <a:pt x="199" y="141"/>
                  </a:lnTo>
                  <a:lnTo>
                    <a:pt x="399" y="306"/>
                  </a:lnTo>
                  <a:lnTo>
                    <a:pt x="245" y="200"/>
                  </a:lnTo>
                  <a:lnTo>
                    <a:pt x="261" y="235"/>
                  </a:lnTo>
                  <a:lnTo>
                    <a:pt x="0" y="0"/>
                  </a:lnTo>
                </a:path>
              </a:pathLst>
            </a:custGeom>
            <a:solidFill>
              <a:srgbClr val="FFFF00"/>
            </a:solidFill>
            <a:ln w="12700" cap="rnd">
              <a:solidFill>
                <a:srgbClr val="000000"/>
              </a:solidFill>
              <a:round/>
              <a:headEnd type="none" w="sm" len="sm"/>
              <a:tailEnd type="none" w="sm" len="sm"/>
            </a:ln>
          </p:spPr>
          <p:txBody>
            <a:bodyPr/>
            <a:lstStyle/>
            <a:p>
              <a:endParaRPr lang="en-US"/>
            </a:p>
          </p:txBody>
        </p:sp>
      </p:grpSp>
    </p:spTree>
  </p:cSld>
  <p:clrMapOvr>
    <a:masterClrMapping/>
  </p:clrMapOvr>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Number Placeholder 3"/>
          <p:cNvSpPr>
            <a:spLocks noGrp="1"/>
          </p:cNvSpPr>
          <p:nvPr>
            <p:ph type="sldNum" sz="quarter" idx="10"/>
          </p:nvPr>
        </p:nvSpPr>
        <p:spPr>
          <a:noFill/>
        </p:spPr>
        <p:txBody>
          <a:bodyPr/>
          <a:lstStyle/>
          <a:p>
            <a:fld id="{C7898D56-565B-4FAE-8375-D7BA0957CFB1}" type="slidenum">
              <a:rPr lang="en-US" smtClean="0">
                <a:latin typeface="Arial" pitchFamily="34" charset="0"/>
              </a:rPr>
              <a:pPr/>
              <a:t>47</a:t>
            </a:fld>
            <a:endParaRPr lang="en-US" smtClean="0">
              <a:latin typeface="Arial" pitchFamily="34" charset="0"/>
            </a:endParaRPr>
          </a:p>
        </p:txBody>
      </p:sp>
      <p:sp>
        <p:nvSpPr>
          <p:cNvPr id="53251" name="Rectangle 3"/>
          <p:cNvSpPr>
            <a:spLocks noGrp="1" noChangeArrowheads="1"/>
          </p:cNvSpPr>
          <p:nvPr>
            <p:ph type="title"/>
          </p:nvPr>
        </p:nvSpPr>
        <p:spPr>
          <a:xfrm>
            <a:off x="635000" y="-38100"/>
            <a:ext cx="7924800" cy="914400"/>
          </a:xfrm>
        </p:spPr>
        <p:txBody>
          <a:bodyPr/>
          <a:lstStyle/>
          <a:p>
            <a:r>
              <a:rPr lang="en-US" smtClean="0"/>
              <a:t>The Layered Architecture of ACE</a:t>
            </a:r>
          </a:p>
        </p:txBody>
      </p:sp>
      <p:pic>
        <p:nvPicPr>
          <p:cNvPr id="53252" name="Picture 4" descr="layer3"/>
          <p:cNvPicPr>
            <a:picLocks noChangeAspect="1" noChangeArrowheads="1"/>
          </p:cNvPicPr>
          <p:nvPr/>
        </p:nvPicPr>
        <p:blipFill>
          <a:blip r:embed="rId3" cstate="print"/>
          <a:srcRect/>
          <a:stretch>
            <a:fillRect/>
          </a:stretch>
        </p:blipFill>
        <p:spPr bwMode="auto">
          <a:xfrm>
            <a:off x="12700" y="854075"/>
            <a:ext cx="7099300" cy="4967288"/>
          </a:xfrm>
          <a:prstGeom prst="rect">
            <a:avLst/>
          </a:prstGeom>
          <a:noFill/>
          <a:ln w="9525">
            <a:noFill/>
            <a:miter lim="800000"/>
            <a:headEnd/>
            <a:tailEnd/>
          </a:ln>
        </p:spPr>
      </p:pic>
      <p:sp>
        <p:nvSpPr>
          <p:cNvPr id="53253" name="Text Box 5"/>
          <p:cNvSpPr txBox="1">
            <a:spLocks noChangeArrowheads="1"/>
          </p:cNvSpPr>
          <p:nvPr/>
        </p:nvSpPr>
        <p:spPr bwMode="auto">
          <a:xfrm>
            <a:off x="7059613" y="792163"/>
            <a:ext cx="2135187" cy="2955925"/>
          </a:xfrm>
          <a:prstGeom prst="rect">
            <a:avLst/>
          </a:prstGeom>
          <a:noFill/>
          <a:ln w="12700">
            <a:noFill/>
            <a:miter lim="800000"/>
            <a:headEnd/>
            <a:tailEnd/>
          </a:ln>
        </p:spPr>
        <p:txBody>
          <a:bodyPr>
            <a:spAutoFit/>
          </a:bodyPr>
          <a:lstStyle/>
          <a:p>
            <a:pPr marL="111125" indent="-111125">
              <a:lnSpc>
                <a:spcPct val="95000"/>
              </a:lnSpc>
            </a:pPr>
            <a:r>
              <a:rPr lang="en-US" b="1" u="none"/>
              <a:t>Features</a:t>
            </a:r>
          </a:p>
          <a:p>
            <a:pPr marL="111125" indent="-111125">
              <a:lnSpc>
                <a:spcPct val="95000"/>
              </a:lnSpc>
              <a:buFontTx/>
              <a:buChar char="•"/>
            </a:pPr>
            <a:r>
              <a:rPr lang="en-US" u="none"/>
              <a:t>Open-source</a:t>
            </a:r>
          </a:p>
          <a:p>
            <a:pPr marL="111125" indent="-111125">
              <a:lnSpc>
                <a:spcPct val="95000"/>
              </a:lnSpc>
              <a:buFontTx/>
              <a:buChar char="•"/>
            </a:pPr>
            <a:r>
              <a:rPr lang="en-US" u="none"/>
              <a:t>250,000+ lines of C++</a:t>
            </a:r>
          </a:p>
          <a:p>
            <a:pPr marL="111125" indent="-111125">
              <a:lnSpc>
                <a:spcPct val="95000"/>
              </a:lnSpc>
              <a:buFontTx/>
              <a:buChar char="•"/>
            </a:pPr>
            <a:r>
              <a:rPr lang="en-US" u="none"/>
              <a:t>40+ person-years of effort</a:t>
            </a:r>
          </a:p>
          <a:p>
            <a:pPr marL="111125" indent="-111125">
              <a:lnSpc>
                <a:spcPct val="95000"/>
              </a:lnSpc>
              <a:buFontTx/>
              <a:buChar char="•"/>
            </a:pPr>
            <a:r>
              <a:rPr lang="en-US" u="none"/>
              <a:t>Ported to Win32, UNIX, &amp; RTOSs</a:t>
            </a:r>
          </a:p>
          <a:p>
            <a:pPr marL="346075" lvl="1" indent="-112713">
              <a:lnSpc>
                <a:spcPct val="95000"/>
              </a:lnSpc>
              <a:buFontTx/>
              <a:buChar char="•"/>
            </a:pPr>
            <a:r>
              <a:rPr lang="en-US" i="1" u="none"/>
              <a:t>e.g.,</a:t>
            </a:r>
            <a:r>
              <a:rPr lang="en-US" u="none"/>
              <a:t> VxWorks, pSoS, LynxOS, Chorus, QNX</a:t>
            </a:r>
          </a:p>
        </p:txBody>
      </p:sp>
      <p:sp>
        <p:nvSpPr>
          <p:cNvPr id="1599494" name="Text Box 6"/>
          <p:cNvSpPr txBox="1">
            <a:spLocks noChangeArrowheads="1"/>
          </p:cNvSpPr>
          <p:nvPr/>
        </p:nvSpPr>
        <p:spPr bwMode="auto">
          <a:xfrm>
            <a:off x="34925" y="5891213"/>
            <a:ext cx="4252913" cy="928687"/>
          </a:xfrm>
          <a:prstGeom prst="rect">
            <a:avLst/>
          </a:prstGeom>
          <a:solidFill>
            <a:schemeClr val="folHlink"/>
          </a:solidFill>
          <a:ln w="12700">
            <a:solidFill>
              <a:schemeClr val="tx1"/>
            </a:solidFill>
            <a:miter lim="800000"/>
            <a:headEnd/>
            <a:tailEnd/>
          </a:ln>
        </p:spPr>
        <p:txBody>
          <a:bodyPr>
            <a:spAutoFit/>
          </a:bodyPr>
          <a:lstStyle/>
          <a:p>
            <a:pPr marL="111125" indent="-111125">
              <a:buFontTx/>
              <a:buChar char="•"/>
            </a:pPr>
            <a:r>
              <a:rPr lang="en-US" b="1" u="none"/>
              <a:t>Large open-source user community</a:t>
            </a:r>
          </a:p>
          <a:p>
            <a:pPr marL="346075" lvl="1" indent="-112713">
              <a:buFontTx/>
              <a:buChar char="•"/>
            </a:pPr>
            <a:r>
              <a:rPr lang="en-US" u="none">
                <a:solidFill>
                  <a:schemeClr val="tx2"/>
                </a:solidFill>
              </a:rPr>
              <a:t>www.cs.wustl.edu/~schmidt/</a:t>
            </a:r>
            <a:r>
              <a:rPr lang="en-US" u="none"/>
              <a:t>ACE-users.html</a:t>
            </a:r>
          </a:p>
        </p:txBody>
      </p:sp>
      <p:sp>
        <p:nvSpPr>
          <p:cNvPr id="1599495" name="Text Box 7"/>
          <p:cNvSpPr txBox="1">
            <a:spLocks noChangeArrowheads="1"/>
          </p:cNvSpPr>
          <p:nvPr/>
        </p:nvSpPr>
        <p:spPr bwMode="auto">
          <a:xfrm>
            <a:off x="4567238" y="6156325"/>
            <a:ext cx="3962400" cy="654050"/>
          </a:xfrm>
          <a:prstGeom prst="rect">
            <a:avLst/>
          </a:prstGeom>
          <a:solidFill>
            <a:schemeClr val="folHlink"/>
          </a:solidFill>
          <a:ln w="12700">
            <a:solidFill>
              <a:schemeClr val="tx1"/>
            </a:solidFill>
            <a:miter lim="800000"/>
            <a:headEnd/>
            <a:tailEnd/>
          </a:ln>
        </p:spPr>
        <p:txBody>
          <a:bodyPr>
            <a:spAutoFit/>
          </a:bodyPr>
          <a:lstStyle/>
          <a:p>
            <a:pPr marL="111125" indent="-111125">
              <a:buFontTx/>
              <a:buChar char="•"/>
            </a:pPr>
            <a:r>
              <a:rPr lang="en-US" b="1" u="none"/>
              <a:t>Commercial support by Riverace</a:t>
            </a:r>
          </a:p>
          <a:p>
            <a:pPr marL="346075" lvl="1" indent="-112713">
              <a:buFontTx/>
              <a:buChar char="•"/>
            </a:pPr>
            <a:r>
              <a:rPr lang="en-US" u="none"/>
              <a:t> www.riverace.com/</a:t>
            </a:r>
          </a:p>
        </p:txBody>
      </p:sp>
      <p:sp>
        <p:nvSpPr>
          <p:cNvPr id="53256" name="Rectangle 8"/>
          <p:cNvSpPr>
            <a:spLocks noChangeArrowheads="1"/>
          </p:cNvSpPr>
          <p:nvPr/>
        </p:nvSpPr>
        <p:spPr bwMode="auto">
          <a:xfrm>
            <a:off x="1089025" y="798513"/>
            <a:ext cx="3883025" cy="336550"/>
          </a:xfrm>
          <a:prstGeom prst="rect">
            <a:avLst/>
          </a:prstGeom>
          <a:noFill/>
          <a:ln w="12700">
            <a:noFill/>
            <a:miter lim="800000"/>
            <a:headEnd/>
            <a:tailEnd/>
          </a:ln>
        </p:spPr>
        <p:txBody>
          <a:bodyPr>
            <a:spAutoFit/>
          </a:bodyPr>
          <a:lstStyle/>
          <a:p>
            <a:r>
              <a:rPr lang="en-US" sz="1600" b="1" u="none"/>
              <a:t>www.cs.wustl.edu/~schmidt/ACE.html</a:t>
            </a:r>
          </a:p>
        </p:txBody>
      </p:sp>
      <p:sp>
        <p:nvSpPr>
          <p:cNvPr id="1599497" name="AutoShape 9"/>
          <p:cNvSpPr>
            <a:spLocks noChangeArrowheads="1"/>
          </p:cNvSpPr>
          <p:nvPr/>
        </p:nvSpPr>
        <p:spPr bwMode="auto">
          <a:xfrm>
            <a:off x="0" y="3986213"/>
            <a:ext cx="346075" cy="223837"/>
          </a:xfrm>
          <a:prstGeom prst="rightArrow">
            <a:avLst>
              <a:gd name="adj1" fmla="val 50000"/>
              <a:gd name="adj2" fmla="val 38653"/>
            </a:avLst>
          </a:prstGeom>
          <a:solidFill>
            <a:schemeClr val="accent1"/>
          </a:solidFill>
          <a:ln w="12700">
            <a:solidFill>
              <a:schemeClr val="tx1"/>
            </a:solidFill>
            <a:miter lim="800000"/>
            <a:headEnd/>
            <a:tailEnd/>
          </a:ln>
        </p:spPr>
        <p:txBody>
          <a:bodyPr rot="10800000" wrap="none" anchor="ctr"/>
          <a:lstStyle/>
          <a:p>
            <a:endParaRPr lang="en-US"/>
          </a:p>
        </p:txBody>
      </p:sp>
      <p:sp>
        <p:nvSpPr>
          <p:cNvPr id="1599498" name="AutoShape 10"/>
          <p:cNvSpPr>
            <a:spLocks noChangeArrowheads="1"/>
          </p:cNvSpPr>
          <p:nvPr/>
        </p:nvSpPr>
        <p:spPr bwMode="auto">
          <a:xfrm>
            <a:off x="0" y="4408488"/>
            <a:ext cx="346075" cy="223837"/>
          </a:xfrm>
          <a:prstGeom prst="rightArrow">
            <a:avLst>
              <a:gd name="adj1" fmla="val 50000"/>
              <a:gd name="adj2" fmla="val 38653"/>
            </a:avLst>
          </a:prstGeom>
          <a:solidFill>
            <a:schemeClr val="accent1"/>
          </a:solidFill>
          <a:ln w="12700">
            <a:solidFill>
              <a:schemeClr val="tx1"/>
            </a:solidFill>
            <a:miter lim="800000"/>
            <a:headEnd/>
            <a:tailEnd/>
          </a:ln>
        </p:spPr>
        <p:txBody>
          <a:bodyPr rot="10800000" wrap="none" anchor="ctr"/>
          <a:lstStyle/>
          <a:p>
            <a:endParaRPr lang="en-US"/>
          </a:p>
        </p:txBody>
      </p:sp>
      <p:sp>
        <p:nvSpPr>
          <p:cNvPr id="1599499" name="AutoShape 11"/>
          <p:cNvSpPr>
            <a:spLocks noChangeArrowheads="1"/>
          </p:cNvSpPr>
          <p:nvPr/>
        </p:nvSpPr>
        <p:spPr bwMode="auto">
          <a:xfrm>
            <a:off x="0" y="2943225"/>
            <a:ext cx="346075" cy="223838"/>
          </a:xfrm>
          <a:prstGeom prst="rightArrow">
            <a:avLst>
              <a:gd name="adj1" fmla="val 50000"/>
              <a:gd name="adj2" fmla="val 38652"/>
            </a:avLst>
          </a:prstGeom>
          <a:solidFill>
            <a:schemeClr val="accent1"/>
          </a:solidFill>
          <a:ln w="12700">
            <a:solidFill>
              <a:schemeClr val="tx1"/>
            </a:solidFill>
            <a:miter lim="800000"/>
            <a:headEnd/>
            <a:tailEnd/>
          </a:ln>
        </p:spPr>
        <p:txBody>
          <a:bodyPr rot="10800000" wrap="none" anchor="ctr"/>
          <a:lstStyle/>
          <a:p>
            <a:endParaRPr lang="en-US"/>
          </a:p>
        </p:txBody>
      </p:sp>
      <p:sp>
        <p:nvSpPr>
          <p:cNvPr id="1599500" name="AutoShape 12"/>
          <p:cNvSpPr>
            <a:spLocks noChangeArrowheads="1"/>
          </p:cNvSpPr>
          <p:nvPr/>
        </p:nvSpPr>
        <p:spPr bwMode="auto">
          <a:xfrm>
            <a:off x="0" y="1624013"/>
            <a:ext cx="346075" cy="223837"/>
          </a:xfrm>
          <a:prstGeom prst="rightArrow">
            <a:avLst>
              <a:gd name="adj1" fmla="val 50000"/>
              <a:gd name="adj2" fmla="val 38653"/>
            </a:avLst>
          </a:prstGeom>
          <a:solidFill>
            <a:schemeClr val="accent1"/>
          </a:solidFill>
          <a:ln w="12700">
            <a:solidFill>
              <a:schemeClr val="tx1"/>
            </a:solidFill>
            <a:miter lim="800000"/>
            <a:headEnd/>
            <a:tailEnd/>
          </a:ln>
        </p:spPr>
        <p:txBody>
          <a:bodyPr rot="10800000" wrap="none" anchor="ctr"/>
          <a:lstStyle/>
          <a:p>
            <a:endParaRPr lang="en-US"/>
          </a:p>
        </p:txBody>
      </p:sp>
      <p:pic>
        <p:nvPicPr>
          <p:cNvPr id="1599501" name="Picture 13" descr="schmidt"/>
          <p:cNvPicPr>
            <a:picLocks noChangeAspect="1" noChangeArrowheads="1"/>
          </p:cNvPicPr>
          <p:nvPr/>
        </p:nvPicPr>
        <p:blipFill>
          <a:blip r:embed="rId4" cstate="print"/>
          <a:srcRect/>
          <a:stretch>
            <a:fillRect/>
          </a:stretch>
        </p:blipFill>
        <p:spPr bwMode="auto">
          <a:xfrm>
            <a:off x="6797675" y="3683000"/>
            <a:ext cx="1290638" cy="1620838"/>
          </a:xfrm>
          <a:prstGeom prst="rect">
            <a:avLst/>
          </a:prstGeom>
          <a:noFill/>
          <a:effectLst>
            <a:outerShdw dist="35921" dir="2700000" algn="ctr" rotWithShape="0">
              <a:srgbClr val="808080"/>
            </a:outerShdw>
          </a:effectLst>
        </p:spPr>
      </p:pic>
      <p:pic>
        <p:nvPicPr>
          <p:cNvPr id="1599502" name="Picture 14" descr="Schmidt1"/>
          <p:cNvPicPr>
            <a:picLocks noChangeAspect="1" noChangeArrowheads="1"/>
          </p:cNvPicPr>
          <p:nvPr/>
        </p:nvPicPr>
        <p:blipFill>
          <a:blip r:embed="rId5" cstate="print"/>
          <a:srcRect/>
          <a:stretch>
            <a:fillRect/>
          </a:stretch>
        </p:blipFill>
        <p:spPr bwMode="auto">
          <a:xfrm>
            <a:off x="7708900" y="4443413"/>
            <a:ext cx="1397000" cy="1619250"/>
          </a:xfrm>
          <a:prstGeom prst="rect">
            <a:avLst/>
          </a:prstGeom>
          <a:noFill/>
          <a:effectLst>
            <a:outerShdw dist="35921" dir="2700000" algn="ctr" rotWithShape="0">
              <a:srgbClr val="808080"/>
            </a:outerShdw>
          </a:effec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599498"/>
                                        </p:tgtEl>
                                        <p:attrNameLst>
                                          <p:attrName>style.visibility</p:attrName>
                                        </p:attrNameLst>
                                      </p:cBhvr>
                                      <p:to>
                                        <p:strVal val="visible"/>
                                      </p:to>
                                    </p:set>
                                    <p:anim calcmode="lin" valueType="num">
                                      <p:cBhvr additive="base">
                                        <p:cTn id="7" dur="500" fill="hold"/>
                                        <p:tgtEl>
                                          <p:spTgt spid="1599498"/>
                                        </p:tgtEl>
                                        <p:attrNameLst>
                                          <p:attrName>ppt_x</p:attrName>
                                        </p:attrNameLst>
                                      </p:cBhvr>
                                      <p:tavLst>
                                        <p:tav tm="0">
                                          <p:val>
                                            <p:strVal val="#ppt_x"/>
                                          </p:val>
                                        </p:tav>
                                        <p:tav tm="100000">
                                          <p:val>
                                            <p:strVal val="#ppt_x"/>
                                          </p:val>
                                        </p:tav>
                                      </p:tavLst>
                                    </p:anim>
                                    <p:anim calcmode="lin" valueType="num">
                                      <p:cBhvr additive="base">
                                        <p:cTn id="8" dur="500" fill="hold"/>
                                        <p:tgtEl>
                                          <p:spTgt spid="159949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599497"/>
                                        </p:tgtEl>
                                        <p:attrNameLst>
                                          <p:attrName>style.visibility</p:attrName>
                                        </p:attrNameLst>
                                      </p:cBhvr>
                                      <p:to>
                                        <p:strVal val="visible"/>
                                      </p:to>
                                    </p:set>
                                    <p:anim calcmode="lin" valueType="num">
                                      <p:cBhvr additive="base">
                                        <p:cTn id="13" dur="500" fill="hold"/>
                                        <p:tgtEl>
                                          <p:spTgt spid="1599497"/>
                                        </p:tgtEl>
                                        <p:attrNameLst>
                                          <p:attrName>ppt_x</p:attrName>
                                        </p:attrNameLst>
                                      </p:cBhvr>
                                      <p:tavLst>
                                        <p:tav tm="0">
                                          <p:val>
                                            <p:strVal val="#ppt_x"/>
                                          </p:val>
                                        </p:tav>
                                        <p:tav tm="100000">
                                          <p:val>
                                            <p:strVal val="#ppt_x"/>
                                          </p:val>
                                        </p:tav>
                                      </p:tavLst>
                                    </p:anim>
                                    <p:anim calcmode="lin" valueType="num">
                                      <p:cBhvr additive="base">
                                        <p:cTn id="14" dur="500" fill="hold"/>
                                        <p:tgtEl>
                                          <p:spTgt spid="1599497"/>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599499"/>
                                        </p:tgtEl>
                                        <p:attrNameLst>
                                          <p:attrName>style.visibility</p:attrName>
                                        </p:attrNameLst>
                                      </p:cBhvr>
                                      <p:to>
                                        <p:strVal val="visible"/>
                                      </p:to>
                                    </p:set>
                                    <p:anim calcmode="lin" valueType="num">
                                      <p:cBhvr additive="base">
                                        <p:cTn id="19" dur="500" fill="hold"/>
                                        <p:tgtEl>
                                          <p:spTgt spid="1599499"/>
                                        </p:tgtEl>
                                        <p:attrNameLst>
                                          <p:attrName>ppt_x</p:attrName>
                                        </p:attrNameLst>
                                      </p:cBhvr>
                                      <p:tavLst>
                                        <p:tav tm="0">
                                          <p:val>
                                            <p:strVal val="#ppt_x"/>
                                          </p:val>
                                        </p:tav>
                                        <p:tav tm="100000">
                                          <p:val>
                                            <p:strVal val="#ppt_x"/>
                                          </p:val>
                                        </p:tav>
                                      </p:tavLst>
                                    </p:anim>
                                    <p:anim calcmode="lin" valueType="num">
                                      <p:cBhvr additive="base">
                                        <p:cTn id="20" dur="500" fill="hold"/>
                                        <p:tgtEl>
                                          <p:spTgt spid="159949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599500"/>
                                        </p:tgtEl>
                                        <p:attrNameLst>
                                          <p:attrName>style.visibility</p:attrName>
                                        </p:attrNameLst>
                                      </p:cBhvr>
                                      <p:to>
                                        <p:strVal val="visible"/>
                                      </p:to>
                                    </p:set>
                                    <p:anim calcmode="lin" valueType="num">
                                      <p:cBhvr additive="base">
                                        <p:cTn id="25" dur="500" fill="hold"/>
                                        <p:tgtEl>
                                          <p:spTgt spid="1599500"/>
                                        </p:tgtEl>
                                        <p:attrNameLst>
                                          <p:attrName>ppt_x</p:attrName>
                                        </p:attrNameLst>
                                      </p:cBhvr>
                                      <p:tavLst>
                                        <p:tav tm="0">
                                          <p:val>
                                            <p:strVal val="#ppt_x"/>
                                          </p:val>
                                        </p:tav>
                                        <p:tav tm="100000">
                                          <p:val>
                                            <p:strVal val="#ppt_x"/>
                                          </p:val>
                                        </p:tav>
                                      </p:tavLst>
                                    </p:anim>
                                    <p:anim calcmode="lin" valueType="num">
                                      <p:cBhvr additive="base">
                                        <p:cTn id="26" dur="500" fill="hold"/>
                                        <p:tgtEl>
                                          <p:spTgt spid="1599500"/>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1599494"/>
                                        </p:tgtEl>
                                        <p:attrNameLst>
                                          <p:attrName>style.visibility</p:attrName>
                                        </p:attrNameLst>
                                      </p:cBhvr>
                                      <p:to>
                                        <p:strVal val="visible"/>
                                      </p:to>
                                    </p:set>
                                    <p:animEffect transition="in" filter="wipe(up)">
                                      <p:cBhvr>
                                        <p:cTn id="31" dur="500"/>
                                        <p:tgtEl>
                                          <p:spTgt spid="1599494"/>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grpId="0" nodeType="clickEffect">
                                  <p:stCondLst>
                                    <p:cond delay="0"/>
                                  </p:stCondLst>
                                  <p:childTnLst>
                                    <p:set>
                                      <p:cBhvr>
                                        <p:cTn id="35" dur="1" fill="hold">
                                          <p:stCondLst>
                                            <p:cond delay="0"/>
                                          </p:stCondLst>
                                        </p:cTn>
                                        <p:tgtEl>
                                          <p:spTgt spid="1599495"/>
                                        </p:tgtEl>
                                        <p:attrNameLst>
                                          <p:attrName>style.visibility</p:attrName>
                                        </p:attrNameLst>
                                      </p:cBhvr>
                                      <p:to>
                                        <p:strVal val="visible"/>
                                      </p:to>
                                    </p:set>
                                    <p:animEffect transition="in" filter="wipe(up)">
                                      <p:cBhvr>
                                        <p:cTn id="36" dur="500"/>
                                        <p:tgtEl>
                                          <p:spTgt spid="15994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9494" grpId="0" animBg="1" autoUpdateAnimBg="0"/>
      <p:bldP spid="1599495" grpId="0" animBg="1" autoUpdateAnimBg="0"/>
      <p:bldP spid="1599497" grpId="0" animBg="1"/>
      <p:bldP spid="1599498" grpId="0" animBg="1"/>
      <p:bldP spid="1599499" grpId="0" animBg="1"/>
      <p:bldP spid="1599500"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Slide Number Placeholder 2"/>
          <p:cNvSpPr>
            <a:spLocks noGrp="1"/>
          </p:cNvSpPr>
          <p:nvPr>
            <p:ph type="sldNum" sz="quarter" idx="10"/>
          </p:nvPr>
        </p:nvSpPr>
        <p:spPr>
          <a:noFill/>
        </p:spPr>
        <p:txBody>
          <a:bodyPr/>
          <a:lstStyle/>
          <a:p>
            <a:fld id="{A9C55949-3CA6-4328-856B-EE9F0204517C}" type="slidenum">
              <a:rPr lang="en-US" smtClean="0">
                <a:latin typeface="Arial" pitchFamily="34" charset="0"/>
              </a:rPr>
              <a:pPr/>
              <a:t>48</a:t>
            </a:fld>
            <a:endParaRPr lang="en-US" smtClean="0">
              <a:latin typeface="Arial" pitchFamily="34" charset="0"/>
            </a:endParaRPr>
          </a:p>
        </p:txBody>
      </p:sp>
      <p:grpSp>
        <p:nvGrpSpPr>
          <p:cNvPr id="2" name="Group 6"/>
          <p:cNvGrpSpPr>
            <a:grpSpLocks/>
          </p:cNvGrpSpPr>
          <p:nvPr/>
        </p:nvGrpSpPr>
        <p:grpSpPr bwMode="auto">
          <a:xfrm>
            <a:off x="-76200" y="938213"/>
            <a:ext cx="4743450" cy="3732212"/>
            <a:chOff x="-40" y="567"/>
            <a:chExt cx="2988" cy="2351"/>
          </a:xfrm>
        </p:grpSpPr>
        <p:pic>
          <p:nvPicPr>
            <p:cNvPr id="54288" name="Picture 7" descr="Presentation1"/>
            <p:cNvPicPr>
              <a:picLocks noChangeAspect="1" noChangeArrowheads="1"/>
            </p:cNvPicPr>
            <p:nvPr/>
          </p:nvPicPr>
          <p:blipFill>
            <a:blip r:embed="rId3" cstate="print"/>
            <a:srcRect/>
            <a:stretch>
              <a:fillRect/>
            </a:stretch>
          </p:blipFill>
          <p:spPr bwMode="auto">
            <a:xfrm>
              <a:off x="-40" y="676"/>
              <a:ext cx="2988" cy="2242"/>
            </a:xfrm>
            <a:prstGeom prst="rect">
              <a:avLst/>
            </a:prstGeom>
            <a:noFill/>
            <a:ln w="9525">
              <a:noFill/>
              <a:miter lim="800000"/>
              <a:headEnd/>
              <a:tailEnd/>
            </a:ln>
          </p:spPr>
        </p:pic>
        <p:sp>
          <p:nvSpPr>
            <p:cNvPr id="54289" name="Text Box 8"/>
            <p:cNvSpPr txBox="1">
              <a:spLocks noChangeArrowheads="1"/>
            </p:cNvSpPr>
            <p:nvPr/>
          </p:nvSpPr>
          <p:spPr bwMode="auto">
            <a:xfrm>
              <a:off x="390" y="567"/>
              <a:ext cx="1868" cy="231"/>
            </a:xfrm>
            <a:prstGeom prst="rect">
              <a:avLst/>
            </a:prstGeom>
            <a:noFill/>
            <a:ln w="12700">
              <a:noFill/>
              <a:miter lim="800000"/>
              <a:headEnd/>
              <a:tailEnd/>
            </a:ln>
          </p:spPr>
          <p:txBody>
            <a:bodyPr wrap="none">
              <a:spAutoFit/>
            </a:bodyPr>
            <a:lstStyle/>
            <a:p>
              <a:r>
                <a:rPr lang="en-US" b="1" u="none"/>
                <a:t>Service Access &amp; Control</a:t>
              </a:r>
            </a:p>
          </p:txBody>
        </p:sp>
      </p:grpSp>
      <p:grpSp>
        <p:nvGrpSpPr>
          <p:cNvPr id="3" name="Group 2"/>
          <p:cNvGrpSpPr>
            <a:grpSpLocks/>
          </p:cNvGrpSpPr>
          <p:nvPr/>
        </p:nvGrpSpPr>
        <p:grpSpPr bwMode="auto">
          <a:xfrm>
            <a:off x="5257800" y="898525"/>
            <a:ext cx="5494338" cy="4459288"/>
            <a:chOff x="3320" y="542"/>
            <a:chExt cx="3461" cy="2809"/>
          </a:xfrm>
        </p:grpSpPr>
        <p:pic>
          <p:nvPicPr>
            <p:cNvPr id="54286" name="Picture 3" descr="Presentation1"/>
            <p:cNvPicPr>
              <a:picLocks noChangeAspect="1" noChangeArrowheads="1"/>
            </p:cNvPicPr>
            <p:nvPr/>
          </p:nvPicPr>
          <p:blipFill>
            <a:blip r:embed="rId4" cstate="print"/>
            <a:srcRect/>
            <a:stretch>
              <a:fillRect/>
            </a:stretch>
          </p:blipFill>
          <p:spPr bwMode="auto">
            <a:xfrm>
              <a:off x="3320" y="756"/>
              <a:ext cx="3461" cy="2595"/>
            </a:xfrm>
            <a:prstGeom prst="rect">
              <a:avLst/>
            </a:prstGeom>
            <a:noFill/>
            <a:ln w="9525">
              <a:noFill/>
              <a:miter lim="800000"/>
              <a:headEnd/>
              <a:tailEnd/>
            </a:ln>
          </p:spPr>
        </p:pic>
        <p:sp>
          <p:nvSpPr>
            <p:cNvPr id="54287" name="Text Box 4"/>
            <p:cNvSpPr txBox="1">
              <a:spLocks noChangeArrowheads="1"/>
            </p:cNvSpPr>
            <p:nvPr/>
          </p:nvSpPr>
          <p:spPr bwMode="auto">
            <a:xfrm>
              <a:off x="3695" y="542"/>
              <a:ext cx="1164" cy="231"/>
            </a:xfrm>
            <a:prstGeom prst="rect">
              <a:avLst/>
            </a:prstGeom>
            <a:noFill/>
            <a:ln w="12700">
              <a:noFill/>
              <a:miter lim="800000"/>
              <a:headEnd/>
              <a:tailEnd/>
            </a:ln>
          </p:spPr>
          <p:txBody>
            <a:bodyPr wrap="none">
              <a:spAutoFit/>
            </a:bodyPr>
            <a:lstStyle/>
            <a:p>
              <a:r>
                <a:rPr lang="en-US" b="1" u="none"/>
                <a:t>Event Handling</a:t>
              </a:r>
            </a:p>
          </p:txBody>
        </p:sp>
      </p:grpSp>
      <p:pic>
        <p:nvPicPr>
          <p:cNvPr id="1600524" name="Picture 12" descr="Presentation1"/>
          <p:cNvPicPr>
            <a:picLocks noChangeAspect="1" noChangeArrowheads="1"/>
          </p:cNvPicPr>
          <p:nvPr/>
        </p:nvPicPr>
        <p:blipFill>
          <a:blip r:embed="rId5" cstate="print"/>
          <a:srcRect/>
          <a:stretch>
            <a:fillRect/>
          </a:stretch>
        </p:blipFill>
        <p:spPr bwMode="auto">
          <a:xfrm>
            <a:off x="4559300" y="1238250"/>
            <a:ext cx="4579938" cy="3433763"/>
          </a:xfrm>
          <a:prstGeom prst="rect">
            <a:avLst/>
          </a:prstGeom>
          <a:noFill/>
          <a:ln w="9525">
            <a:noFill/>
            <a:miter lim="800000"/>
            <a:headEnd/>
            <a:tailEnd/>
          </a:ln>
        </p:spPr>
      </p:pic>
      <p:sp>
        <p:nvSpPr>
          <p:cNvPr id="54278" name="Rectangle 5"/>
          <p:cNvSpPr>
            <a:spLocks noChangeArrowheads="1"/>
          </p:cNvSpPr>
          <p:nvPr/>
        </p:nvSpPr>
        <p:spPr bwMode="auto">
          <a:xfrm>
            <a:off x="911225" y="0"/>
            <a:ext cx="7924800" cy="914400"/>
          </a:xfrm>
          <a:prstGeom prst="rect">
            <a:avLst/>
          </a:prstGeom>
          <a:noFill/>
          <a:ln w="9525">
            <a:noFill/>
            <a:miter lim="800000"/>
            <a:headEnd/>
            <a:tailEnd/>
          </a:ln>
        </p:spPr>
        <p:txBody>
          <a:bodyPr lIns="92075" tIns="46038" rIns="92075" bIns="46038" anchor="ctr"/>
          <a:lstStyle/>
          <a:p>
            <a:pPr algn="ctr">
              <a:lnSpc>
                <a:spcPct val="95000"/>
              </a:lnSpc>
            </a:pPr>
            <a:endParaRPr lang="en-US" sz="3600" b="1" u="none">
              <a:solidFill>
                <a:srgbClr val="336699"/>
              </a:solidFill>
            </a:endParaRPr>
          </a:p>
        </p:txBody>
      </p:sp>
      <p:grpSp>
        <p:nvGrpSpPr>
          <p:cNvPr id="4" name="Group 9"/>
          <p:cNvGrpSpPr>
            <a:grpSpLocks noChangeAspect="1"/>
          </p:cNvGrpSpPr>
          <p:nvPr/>
        </p:nvGrpSpPr>
        <p:grpSpPr bwMode="auto">
          <a:xfrm>
            <a:off x="-584200" y="4048125"/>
            <a:ext cx="5329238" cy="4165600"/>
            <a:chOff x="-328" y="2526"/>
            <a:chExt cx="3461" cy="2705"/>
          </a:xfrm>
        </p:grpSpPr>
        <p:pic>
          <p:nvPicPr>
            <p:cNvPr id="54284" name="Picture 10" descr="Presentation1"/>
            <p:cNvPicPr>
              <a:picLocks noChangeAspect="1" noChangeArrowheads="1"/>
            </p:cNvPicPr>
            <p:nvPr/>
          </p:nvPicPr>
          <p:blipFill>
            <a:blip r:embed="rId6" cstate="print"/>
            <a:srcRect/>
            <a:stretch>
              <a:fillRect/>
            </a:stretch>
          </p:blipFill>
          <p:spPr bwMode="auto">
            <a:xfrm>
              <a:off x="-328" y="2636"/>
              <a:ext cx="3461" cy="2595"/>
            </a:xfrm>
            <a:prstGeom prst="rect">
              <a:avLst/>
            </a:prstGeom>
            <a:noFill/>
            <a:ln w="9525">
              <a:noFill/>
              <a:miter lim="800000"/>
              <a:headEnd/>
              <a:tailEnd/>
            </a:ln>
          </p:spPr>
        </p:pic>
        <p:sp>
          <p:nvSpPr>
            <p:cNvPr id="54285" name="Text Box 11"/>
            <p:cNvSpPr txBox="1">
              <a:spLocks noChangeAspect="1" noChangeArrowheads="1"/>
            </p:cNvSpPr>
            <p:nvPr/>
          </p:nvSpPr>
          <p:spPr bwMode="auto">
            <a:xfrm>
              <a:off x="1022" y="2526"/>
              <a:ext cx="1035" cy="238"/>
            </a:xfrm>
            <a:prstGeom prst="rect">
              <a:avLst/>
            </a:prstGeom>
            <a:noFill/>
            <a:ln w="12700">
              <a:noFill/>
              <a:miter lim="800000"/>
              <a:headEnd/>
              <a:tailEnd/>
            </a:ln>
          </p:spPr>
          <p:txBody>
            <a:bodyPr wrap="none">
              <a:spAutoFit/>
            </a:bodyPr>
            <a:lstStyle/>
            <a:p>
              <a:r>
                <a:rPr lang="en-US" b="1" u="none"/>
                <a:t>Concurrency</a:t>
              </a:r>
            </a:p>
          </p:txBody>
        </p:sp>
      </p:grpSp>
      <p:sp>
        <p:nvSpPr>
          <p:cNvPr id="54280" name="Rectangle 16"/>
          <p:cNvSpPr>
            <a:spLocks noGrp="1" noChangeArrowheads="1"/>
          </p:cNvSpPr>
          <p:nvPr>
            <p:ph type="title"/>
          </p:nvPr>
        </p:nvSpPr>
        <p:spPr>
          <a:xfrm>
            <a:off x="365125" y="-38100"/>
            <a:ext cx="8394700" cy="914400"/>
          </a:xfrm>
        </p:spPr>
        <p:txBody>
          <a:bodyPr/>
          <a:lstStyle/>
          <a:p>
            <a:r>
              <a:rPr lang="en-US" sz="4000" smtClean="0"/>
              <a:t>Key Capabilities Provided by ACE</a:t>
            </a:r>
          </a:p>
        </p:txBody>
      </p:sp>
      <p:grpSp>
        <p:nvGrpSpPr>
          <p:cNvPr id="5" name="Group 13"/>
          <p:cNvGrpSpPr>
            <a:grpSpLocks/>
          </p:cNvGrpSpPr>
          <p:nvPr/>
        </p:nvGrpSpPr>
        <p:grpSpPr bwMode="auto">
          <a:xfrm>
            <a:off x="4570413" y="4076700"/>
            <a:ext cx="5905500" cy="4541838"/>
            <a:chOff x="2912" y="2521"/>
            <a:chExt cx="3743" cy="2884"/>
          </a:xfrm>
        </p:grpSpPr>
        <p:pic>
          <p:nvPicPr>
            <p:cNvPr id="54282" name="Picture 14" descr="Presentation1"/>
            <p:cNvPicPr>
              <a:picLocks noChangeAspect="1" noChangeArrowheads="1"/>
            </p:cNvPicPr>
            <p:nvPr/>
          </p:nvPicPr>
          <p:blipFill>
            <a:blip r:embed="rId7" cstate="print"/>
            <a:srcRect/>
            <a:stretch>
              <a:fillRect/>
            </a:stretch>
          </p:blipFill>
          <p:spPr bwMode="auto">
            <a:xfrm>
              <a:off x="2912" y="2598"/>
              <a:ext cx="3743" cy="2807"/>
            </a:xfrm>
            <a:prstGeom prst="rect">
              <a:avLst/>
            </a:prstGeom>
            <a:noFill/>
            <a:ln w="9525">
              <a:noFill/>
              <a:miter lim="800000"/>
              <a:headEnd/>
              <a:tailEnd/>
            </a:ln>
          </p:spPr>
        </p:pic>
        <p:sp>
          <p:nvSpPr>
            <p:cNvPr id="54283" name="Text Box 15"/>
            <p:cNvSpPr txBox="1">
              <a:spLocks noChangeArrowheads="1"/>
            </p:cNvSpPr>
            <p:nvPr/>
          </p:nvSpPr>
          <p:spPr bwMode="auto">
            <a:xfrm>
              <a:off x="3677" y="2521"/>
              <a:ext cx="1243" cy="233"/>
            </a:xfrm>
            <a:prstGeom prst="rect">
              <a:avLst/>
            </a:prstGeom>
            <a:noFill/>
            <a:ln w="12700">
              <a:noFill/>
              <a:miter lim="800000"/>
              <a:headEnd/>
              <a:tailEnd/>
            </a:ln>
          </p:spPr>
          <p:txBody>
            <a:bodyPr wrap="none">
              <a:spAutoFit/>
            </a:bodyPr>
            <a:lstStyle/>
            <a:p>
              <a:r>
                <a:rPr lang="en-US" b="1" u="none"/>
                <a:t>Synchronization</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160052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499"/>
                                          </p:stCondLst>
                                        </p:cTn>
                                        <p:tgtEl>
                                          <p:spTgt spid="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499"/>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Slide Number Placeholder 2"/>
          <p:cNvSpPr>
            <a:spLocks noGrp="1"/>
          </p:cNvSpPr>
          <p:nvPr>
            <p:ph type="sldNum" sz="quarter" idx="10"/>
          </p:nvPr>
        </p:nvSpPr>
        <p:spPr>
          <a:noFill/>
        </p:spPr>
        <p:txBody>
          <a:bodyPr/>
          <a:lstStyle/>
          <a:p>
            <a:fld id="{C3A6ECA7-6147-4C25-AFBF-C9C4F581298D}" type="slidenum">
              <a:rPr lang="en-US" smtClean="0">
                <a:latin typeface="Arial" pitchFamily="34" charset="0"/>
              </a:rPr>
              <a:pPr/>
              <a:t>49</a:t>
            </a:fld>
            <a:endParaRPr lang="en-US" smtClean="0">
              <a:latin typeface="Arial" pitchFamily="34" charset="0"/>
            </a:endParaRPr>
          </a:p>
        </p:txBody>
      </p:sp>
      <p:pic>
        <p:nvPicPr>
          <p:cNvPr id="55299" name="Picture 2" descr="Presentation1"/>
          <p:cNvPicPr>
            <a:picLocks noChangeAspect="1" noChangeArrowheads="1"/>
          </p:cNvPicPr>
          <p:nvPr/>
        </p:nvPicPr>
        <p:blipFill>
          <a:blip r:embed="rId3" cstate="print"/>
          <a:srcRect/>
          <a:stretch>
            <a:fillRect/>
          </a:stretch>
        </p:blipFill>
        <p:spPr bwMode="auto">
          <a:xfrm>
            <a:off x="12700" y="895350"/>
            <a:ext cx="9113838" cy="6834188"/>
          </a:xfrm>
          <a:prstGeom prst="rect">
            <a:avLst/>
          </a:prstGeom>
          <a:noFill/>
          <a:ln w="9525">
            <a:noFill/>
            <a:miter lim="800000"/>
            <a:headEnd/>
            <a:tailEnd/>
          </a:ln>
        </p:spPr>
      </p:pic>
      <p:sp>
        <p:nvSpPr>
          <p:cNvPr id="55300" name="Text Box 3"/>
          <p:cNvSpPr txBox="1">
            <a:spLocks noChangeArrowheads="1"/>
          </p:cNvSpPr>
          <p:nvPr/>
        </p:nvSpPr>
        <p:spPr bwMode="auto">
          <a:xfrm>
            <a:off x="6232525" y="923925"/>
            <a:ext cx="2911475" cy="3554413"/>
          </a:xfrm>
          <a:prstGeom prst="rect">
            <a:avLst/>
          </a:prstGeom>
          <a:noFill/>
          <a:ln w="12700">
            <a:noFill/>
            <a:miter lim="800000"/>
            <a:headEnd/>
            <a:tailEnd/>
          </a:ln>
        </p:spPr>
        <p:txBody>
          <a:bodyPr>
            <a:spAutoFit/>
          </a:bodyPr>
          <a:lstStyle/>
          <a:p>
            <a:pPr>
              <a:spcBef>
                <a:spcPct val="20000"/>
              </a:spcBef>
            </a:pPr>
            <a:r>
              <a:rPr lang="en-US" b="1" u="none"/>
              <a:t>Pattern Benefits</a:t>
            </a:r>
            <a:endParaRPr lang="en-US" u="none"/>
          </a:p>
          <a:p>
            <a:pPr marL="230188" lvl="1" indent="-115888">
              <a:spcBef>
                <a:spcPct val="20000"/>
              </a:spcBef>
              <a:buFontTx/>
              <a:buChar char="•"/>
            </a:pPr>
            <a:r>
              <a:rPr lang="en-US" u="none"/>
              <a:t>Preserve crucial design information used by applications &amp; middleware frameworks &amp; components</a:t>
            </a:r>
          </a:p>
          <a:p>
            <a:pPr marL="230188" lvl="1" indent="-115888">
              <a:spcBef>
                <a:spcPct val="20000"/>
              </a:spcBef>
              <a:buFontTx/>
              <a:buChar char="•"/>
            </a:pPr>
            <a:r>
              <a:rPr lang="en-US" u="none"/>
              <a:t>Facilitate reuse of proven software designs &amp; architectures</a:t>
            </a:r>
          </a:p>
          <a:p>
            <a:pPr marL="230188" lvl="1" indent="-115888">
              <a:spcBef>
                <a:spcPct val="20000"/>
              </a:spcBef>
              <a:buFontTx/>
              <a:buChar char="•"/>
            </a:pPr>
            <a:r>
              <a:rPr lang="en-US" u="none"/>
              <a:t>Guide design choices for application developers</a:t>
            </a:r>
          </a:p>
        </p:txBody>
      </p:sp>
      <p:sp>
        <p:nvSpPr>
          <p:cNvPr id="55301" name="Rectangle 4"/>
          <p:cNvSpPr>
            <a:spLocks noGrp="1" noChangeArrowheads="1"/>
          </p:cNvSpPr>
          <p:nvPr>
            <p:ph type="title"/>
          </p:nvPr>
        </p:nvSpPr>
        <p:spPr>
          <a:xfrm>
            <a:off x="641350" y="-38100"/>
            <a:ext cx="7924800" cy="914400"/>
          </a:xfrm>
        </p:spPr>
        <p:txBody>
          <a:bodyPr/>
          <a:lstStyle/>
          <a:p>
            <a:r>
              <a:rPr lang="en-US" smtClean="0"/>
              <a:t>The POSA2 Pattern Language</a:t>
            </a:r>
          </a:p>
        </p:txBody>
      </p:sp>
      <p:pic>
        <p:nvPicPr>
          <p:cNvPr id="1675269" name="Picture 5" descr="POSA2_E"/>
          <p:cNvPicPr>
            <a:picLocks noChangeAspect="1" noChangeArrowheads="1"/>
          </p:cNvPicPr>
          <p:nvPr/>
        </p:nvPicPr>
        <p:blipFill>
          <a:blip r:embed="rId4" cstate="print"/>
          <a:srcRect/>
          <a:stretch>
            <a:fillRect/>
          </a:stretch>
        </p:blipFill>
        <p:spPr bwMode="auto">
          <a:xfrm>
            <a:off x="6824663" y="4586288"/>
            <a:ext cx="1555750" cy="2087562"/>
          </a:xfrm>
          <a:prstGeom prst="rect">
            <a:avLst/>
          </a:prstGeom>
          <a:noFill/>
          <a:effectLst>
            <a:outerShdw dist="35921" dir="2700000" algn="ctr" rotWithShape="0">
              <a:srgbClr val="808080"/>
            </a:outerShdw>
          </a:effectLst>
        </p:spPr>
      </p:pic>
    </p:spTree>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Number Placeholder 2"/>
          <p:cNvSpPr>
            <a:spLocks noGrp="1"/>
          </p:cNvSpPr>
          <p:nvPr>
            <p:ph type="sldNum" sz="quarter" idx="10"/>
          </p:nvPr>
        </p:nvSpPr>
        <p:spPr>
          <a:noFill/>
        </p:spPr>
        <p:txBody>
          <a:bodyPr/>
          <a:lstStyle/>
          <a:p>
            <a:fld id="{D5D92449-F661-47D1-BCC6-65A77F06F69C}" type="slidenum">
              <a:rPr lang="en-US" smtClean="0">
                <a:latin typeface="Arial" pitchFamily="34" charset="0"/>
              </a:rPr>
              <a:pPr/>
              <a:t>5</a:t>
            </a:fld>
            <a:endParaRPr lang="en-US" smtClean="0">
              <a:latin typeface="Arial" pitchFamily="34" charset="0"/>
            </a:endParaRPr>
          </a:p>
        </p:txBody>
      </p:sp>
      <p:sp>
        <p:nvSpPr>
          <p:cNvPr id="1689602" name="AutoShape 2"/>
          <p:cNvSpPr>
            <a:spLocks noChangeArrowheads="1"/>
          </p:cNvSpPr>
          <p:nvPr/>
        </p:nvSpPr>
        <p:spPr bwMode="auto">
          <a:xfrm>
            <a:off x="1946275" y="2452688"/>
            <a:ext cx="4846638" cy="3738562"/>
          </a:xfrm>
          <a:prstGeom prst="star5">
            <a:avLst/>
          </a:prstGeom>
          <a:solidFill>
            <a:srgbClr val="D8D8D8"/>
          </a:solidFill>
          <a:ln w="9525" algn="ctr">
            <a:noFill/>
            <a:miter lim="800000"/>
            <a:headEnd/>
            <a:tailEnd/>
          </a:ln>
          <a:effectLst/>
        </p:spPr>
        <p:txBody>
          <a:bodyPr wrap="none" anchor="ctr">
            <a:spAutoFit/>
          </a:bodyPr>
          <a:lstStyle/>
          <a:p>
            <a:pPr>
              <a:defRPr/>
            </a:pPr>
            <a:endParaRPr lang="en-US">
              <a:latin typeface="Arial" charset="0"/>
            </a:endParaRPr>
          </a:p>
        </p:txBody>
      </p:sp>
      <p:sp>
        <p:nvSpPr>
          <p:cNvPr id="14340" name="Rectangle 3"/>
          <p:cNvSpPr>
            <a:spLocks noGrp="1" noChangeArrowheads="1"/>
          </p:cNvSpPr>
          <p:nvPr>
            <p:ph type="title"/>
          </p:nvPr>
        </p:nvSpPr>
        <p:spPr/>
        <p:txBody>
          <a:bodyPr/>
          <a:lstStyle/>
          <a:p>
            <a:r>
              <a:rPr lang="en-US" smtClean="0"/>
              <a:t>Technology Trends (2/4)</a:t>
            </a:r>
          </a:p>
        </p:txBody>
      </p:sp>
      <p:grpSp>
        <p:nvGrpSpPr>
          <p:cNvPr id="14341" name="Group 4"/>
          <p:cNvGrpSpPr>
            <a:grpSpLocks/>
          </p:cNvGrpSpPr>
          <p:nvPr/>
        </p:nvGrpSpPr>
        <p:grpSpPr bwMode="auto">
          <a:xfrm>
            <a:off x="3203575" y="1809750"/>
            <a:ext cx="3540125" cy="1281113"/>
            <a:chOff x="1998" y="1140"/>
            <a:chExt cx="2230" cy="807"/>
          </a:xfrm>
        </p:grpSpPr>
        <p:pic>
          <p:nvPicPr>
            <p:cNvPr id="14368" name="Picture 5" descr="krones"/>
            <p:cNvPicPr>
              <a:picLocks noChangeAspect="1" noChangeArrowheads="1"/>
            </p:cNvPicPr>
            <p:nvPr/>
          </p:nvPicPr>
          <p:blipFill>
            <a:blip r:embed="rId3" cstate="print"/>
            <a:srcRect/>
            <a:stretch>
              <a:fillRect/>
            </a:stretch>
          </p:blipFill>
          <p:spPr bwMode="auto">
            <a:xfrm>
              <a:off x="1998" y="1140"/>
              <a:ext cx="1421" cy="807"/>
            </a:xfrm>
            <a:prstGeom prst="rect">
              <a:avLst/>
            </a:prstGeom>
            <a:noFill/>
            <a:ln w="9525">
              <a:noFill/>
              <a:miter lim="800000"/>
              <a:headEnd/>
              <a:tailEnd/>
            </a:ln>
          </p:spPr>
        </p:pic>
        <p:sp>
          <p:nvSpPr>
            <p:cNvPr id="14369" name="Text Box 6"/>
            <p:cNvSpPr txBox="1">
              <a:spLocks noChangeArrowheads="1"/>
            </p:cNvSpPr>
            <p:nvPr/>
          </p:nvSpPr>
          <p:spPr bwMode="auto">
            <a:xfrm>
              <a:off x="3382" y="1216"/>
              <a:ext cx="846" cy="594"/>
            </a:xfrm>
            <a:prstGeom prst="rect">
              <a:avLst/>
            </a:prstGeom>
            <a:noFill/>
            <a:ln w="12700">
              <a:noFill/>
              <a:miter lim="800000"/>
              <a:headEnd/>
              <a:tailEnd/>
            </a:ln>
          </p:spPr>
          <p:txBody>
            <a:bodyPr>
              <a:spAutoFit/>
            </a:bodyPr>
            <a:lstStyle/>
            <a:p>
              <a:r>
                <a:rPr lang="en-US" sz="1400" b="1" u="none"/>
                <a:t>Process Automation Quality Control</a:t>
              </a:r>
            </a:p>
          </p:txBody>
        </p:sp>
      </p:grpSp>
      <p:grpSp>
        <p:nvGrpSpPr>
          <p:cNvPr id="14342" name="Group 7"/>
          <p:cNvGrpSpPr>
            <a:grpSpLocks/>
          </p:cNvGrpSpPr>
          <p:nvPr/>
        </p:nvGrpSpPr>
        <p:grpSpPr bwMode="auto">
          <a:xfrm>
            <a:off x="49213" y="2033588"/>
            <a:ext cx="1897062" cy="3024187"/>
            <a:chOff x="31" y="1281"/>
            <a:chExt cx="1195" cy="1905"/>
          </a:xfrm>
        </p:grpSpPr>
        <p:pic>
          <p:nvPicPr>
            <p:cNvPr id="14366" name="Picture 8" descr="air-success"/>
            <p:cNvPicPr>
              <a:picLocks noChangeAspect="1" noChangeArrowheads="1"/>
            </p:cNvPicPr>
            <p:nvPr/>
          </p:nvPicPr>
          <p:blipFill>
            <a:blip r:embed="rId4" cstate="print"/>
            <a:srcRect/>
            <a:stretch>
              <a:fillRect/>
            </a:stretch>
          </p:blipFill>
          <p:spPr bwMode="auto">
            <a:xfrm>
              <a:off x="139" y="1607"/>
              <a:ext cx="979" cy="1579"/>
            </a:xfrm>
            <a:prstGeom prst="rect">
              <a:avLst/>
            </a:prstGeom>
            <a:noFill/>
            <a:ln w="9525">
              <a:noFill/>
              <a:miter lim="800000"/>
              <a:headEnd/>
              <a:tailEnd/>
            </a:ln>
          </p:spPr>
        </p:pic>
        <p:sp>
          <p:nvSpPr>
            <p:cNvPr id="14367" name="Text Box 9"/>
            <p:cNvSpPr txBox="1">
              <a:spLocks noChangeArrowheads="1"/>
            </p:cNvSpPr>
            <p:nvPr/>
          </p:nvSpPr>
          <p:spPr bwMode="auto">
            <a:xfrm>
              <a:off x="31" y="1281"/>
              <a:ext cx="1195" cy="326"/>
            </a:xfrm>
            <a:prstGeom prst="rect">
              <a:avLst/>
            </a:prstGeom>
            <a:noFill/>
            <a:ln w="12700">
              <a:noFill/>
              <a:miter lim="800000"/>
              <a:headEnd/>
              <a:tailEnd/>
            </a:ln>
          </p:spPr>
          <p:txBody>
            <a:bodyPr>
              <a:spAutoFit/>
            </a:bodyPr>
            <a:lstStyle/>
            <a:p>
              <a:pPr algn="ctr"/>
              <a:r>
                <a:rPr lang="en-US" sz="1400" b="1" u="none"/>
                <a:t>Avionics Mission Computing</a:t>
              </a:r>
            </a:p>
          </p:txBody>
        </p:sp>
      </p:grpSp>
      <p:grpSp>
        <p:nvGrpSpPr>
          <p:cNvPr id="14343" name="Group 10"/>
          <p:cNvGrpSpPr>
            <a:grpSpLocks/>
          </p:cNvGrpSpPr>
          <p:nvPr/>
        </p:nvGrpSpPr>
        <p:grpSpPr bwMode="auto">
          <a:xfrm>
            <a:off x="6129338" y="4337050"/>
            <a:ext cx="2543175" cy="2452688"/>
            <a:chOff x="3861" y="2732"/>
            <a:chExt cx="1602" cy="1545"/>
          </a:xfrm>
        </p:grpSpPr>
        <p:grpSp>
          <p:nvGrpSpPr>
            <p:cNvPr id="14360" name="Group 11"/>
            <p:cNvGrpSpPr>
              <a:grpSpLocks/>
            </p:cNvGrpSpPr>
            <p:nvPr/>
          </p:nvGrpSpPr>
          <p:grpSpPr bwMode="auto">
            <a:xfrm>
              <a:off x="3861" y="2912"/>
              <a:ext cx="1602" cy="1365"/>
              <a:chOff x="3861" y="2912"/>
              <a:chExt cx="1602" cy="1365"/>
            </a:xfrm>
          </p:grpSpPr>
          <p:pic>
            <p:nvPicPr>
              <p:cNvPr id="14362" name="Picture 12" descr="Telemedicine"/>
              <p:cNvPicPr>
                <a:picLocks noChangeAspect="1" noChangeArrowheads="1"/>
              </p:cNvPicPr>
              <p:nvPr/>
            </p:nvPicPr>
            <p:blipFill>
              <a:blip r:embed="rId5" cstate="print"/>
              <a:srcRect/>
              <a:stretch>
                <a:fillRect/>
              </a:stretch>
            </p:blipFill>
            <p:spPr bwMode="auto">
              <a:xfrm>
                <a:off x="3908" y="2912"/>
                <a:ext cx="1555" cy="1359"/>
              </a:xfrm>
              <a:prstGeom prst="rect">
                <a:avLst/>
              </a:prstGeom>
              <a:noFill/>
              <a:ln w="9525">
                <a:noFill/>
                <a:miter lim="800000"/>
                <a:headEnd/>
                <a:tailEnd/>
              </a:ln>
            </p:spPr>
          </p:pic>
          <p:sp>
            <p:nvSpPr>
              <p:cNvPr id="14363" name="Rectangle 13"/>
              <p:cNvSpPr>
                <a:spLocks noChangeArrowheads="1"/>
              </p:cNvSpPr>
              <p:nvPr/>
            </p:nvSpPr>
            <p:spPr bwMode="auto">
              <a:xfrm>
                <a:off x="4065" y="3761"/>
                <a:ext cx="446" cy="136"/>
              </a:xfrm>
              <a:prstGeom prst="rect">
                <a:avLst/>
              </a:prstGeom>
              <a:solidFill>
                <a:schemeClr val="bg1"/>
              </a:solidFill>
              <a:ln w="9525">
                <a:noFill/>
                <a:miter lim="800000"/>
                <a:headEnd/>
                <a:tailEnd/>
              </a:ln>
            </p:spPr>
            <p:txBody>
              <a:bodyPr wrap="none" anchor="ctr"/>
              <a:lstStyle/>
              <a:p>
                <a:endParaRPr lang="en-US"/>
              </a:p>
            </p:txBody>
          </p:sp>
          <p:sp>
            <p:nvSpPr>
              <p:cNvPr id="14364" name="Rectangle 14"/>
              <p:cNvSpPr>
                <a:spLocks noChangeArrowheads="1"/>
              </p:cNvSpPr>
              <p:nvPr/>
            </p:nvSpPr>
            <p:spPr bwMode="auto">
              <a:xfrm>
                <a:off x="4538" y="4060"/>
                <a:ext cx="446" cy="217"/>
              </a:xfrm>
              <a:prstGeom prst="rect">
                <a:avLst/>
              </a:prstGeom>
              <a:solidFill>
                <a:schemeClr val="bg1"/>
              </a:solidFill>
              <a:ln w="9525">
                <a:noFill/>
                <a:miter lim="800000"/>
                <a:headEnd/>
                <a:tailEnd/>
              </a:ln>
            </p:spPr>
            <p:txBody>
              <a:bodyPr wrap="none" anchor="ctr"/>
              <a:lstStyle/>
              <a:p>
                <a:endParaRPr lang="en-US"/>
              </a:p>
            </p:txBody>
          </p:sp>
          <p:sp>
            <p:nvSpPr>
              <p:cNvPr id="14365" name="Text Box 15"/>
              <p:cNvSpPr txBox="1">
                <a:spLocks noChangeArrowheads="1"/>
              </p:cNvSpPr>
              <p:nvPr/>
            </p:nvSpPr>
            <p:spPr bwMode="auto">
              <a:xfrm>
                <a:off x="3861" y="3900"/>
                <a:ext cx="811" cy="352"/>
              </a:xfrm>
              <a:prstGeom prst="rect">
                <a:avLst/>
              </a:prstGeom>
              <a:solidFill>
                <a:schemeClr val="bg1"/>
              </a:solidFill>
              <a:ln w="9525">
                <a:solidFill>
                  <a:schemeClr val="tx1"/>
                </a:solidFill>
                <a:miter lim="800000"/>
                <a:headEnd/>
                <a:tailEnd/>
              </a:ln>
            </p:spPr>
            <p:txBody>
              <a:bodyPr>
                <a:spAutoFit/>
              </a:bodyPr>
              <a:lstStyle/>
              <a:p>
                <a:pPr algn="ctr" eaLnBrk="1" hangingPunct="1"/>
                <a:r>
                  <a:rPr lang="en-US" sz="1000" u="none"/>
                  <a:t>Modalities</a:t>
                </a:r>
              </a:p>
              <a:p>
                <a:pPr algn="ctr" eaLnBrk="1" hangingPunct="1"/>
                <a:r>
                  <a:rPr lang="en-US" sz="1000" u="none"/>
                  <a:t>e.g., MRI, CT, CR, Ultrasound, etc.</a:t>
                </a:r>
              </a:p>
            </p:txBody>
          </p:sp>
        </p:grpSp>
        <p:sp>
          <p:nvSpPr>
            <p:cNvPr id="14361" name="Text Box 16"/>
            <p:cNvSpPr txBox="1">
              <a:spLocks noChangeArrowheads="1"/>
            </p:cNvSpPr>
            <p:nvPr/>
          </p:nvSpPr>
          <p:spPr bwMode="auto">
            <a:xfrm>
              <a:off x="3908" y="2732"/>
              <a:ext cx="1555" cy="192"/>
            </a:xfrm>
            <a:prstGeom prst="rect">
              <a:avLst/>
            </a:prstGeom>
            <a:noFill/>
            <a:ln w="12700">
              <a:noFill/>
              <a:miter lim="800000"/>
              <a:headEnd/>
              <a:tailEnd/>
            </a:ln>
          </p:spPr>
          <p:txBody>
            <a:bodyPr wrap="none">
              <a:spAutoFit/>
            </a:bodyPr>
            <a:lstStyle/>
            <a:p>
              <a:r>
                <a:rPr lang="en-US" sz="1400" b="1" u="none"/>
                <a:t>Electronic Medical Imaging</a:t>
              </a:r>
            </a:p>
          </p:txBody>
        </p:sp>
      </p:grpSp>
      <p:grpSp>
        <p:nvGrpSpPr>
          <p:cNvPr id="14344" name="Group 17"/>
          <p:cNvGrpSpPr>
            <a:grpSpLocks/>
          </p:cNvGrpSpPr>
          <p:nvPr/>
        </p:nvGrpSpPr>
        <p:grpSpPr bwMode="auto">
          <a:xfrm>
            <a:off x="301625" y="5534025"/>
            <a:ext cx="2540000" cy="1323975"/>
            <a:chOff x="190" y="3486"/>
            <a:chExt cx="1600" cy="834"/>
          </a:xfrm>
        </p:grpSpPr>
        <p:pic>
          <p:nvPicPr>
            <p:cNvPr id="14358" name="Picture 18" descr="JTT_WEB_PIC_2"/>
            <p:cNvPicPr>
              <a:picLocks noChangeAspect="1" noChangeArrowheads="1"/>
            </p:cNvPicPr>
            <p:nvPr/>
          </p:nvPicPr>
          <p:blipFill>
            <a:blip r:embed="rId6" cstate="print"/>
            <a:srcRect/>
            <a:stretch>
              <a:fillRect/>
            </a:stretch>
          </p:blipFill>
          <p:spPr bwMode="auto">
            <a:xfrm>
              <a:off x="871" y="3486"/>
              <a:ext cx="919" cy="834"/>
            </a:xfrm>
            <a:prstGeom prst="rect">
              <a:avLst/>
            </a:prstGeom>
            <a:noFill/>
            <a:ln w="9525">
              <a:noFill/>
              <a:miter lim="800000"/>
              <a:headEnd/>
              <a:tailEnd/>
            </a:ln>
          </p:spPr>
        </p:pic>
        <p:sp>
          <p:nvSpPr>
            <p:cNvPr id="14359" name="Text Box 19"/>
            <p:cNvSpPr txBox="1">
              <a:spLocks noChangeArrowheads="1"/>
            </p:cNvSpPr>
            <p:nvPr/>
          </p:nvSpPr>
          <p:spPr bwMode="auto">
            <a:xfrm>
              <a:off x="190" y="3573"/>
              <a:ext cx="747" cy="460"/>
            </a:xfrm>
            <a:prstGeom prst="rect">
              <a:avLst/>
            </a:prstGeom>
            <a:noFill/>
            <a:ln w="12700">
              <a:noFill/>
              <a:miter lim="800000"/>
              <a:headEnd/>
              <a:tailEnd/>
            </a:ln>
          </p:spPr>
          <p:txBody>
            <a:bodyPr>
              <a:spAutoFit/>
            </a:bodyPr>
            <a:lstStyle/>
            <a:p>
              <a:pPr algn="ctr"/>
              <a:r>
                <a:rPr lang="en-US" sz="1400" b="1" u="none"/>
                <a:t>Software Defined Radio</a:t>
              </a:r>
            </a:p>
          </p:txBody>
        </p:sp>
      </p:grpSp>
      <p:sp>
        <p:nvSpPr>
          <p:cNvPr id="14345" name="Freeform 20"/>
          <p:cNvSpPr>
            <a:spLocks/>
          </p:cNvSpPr>
          <p:nvPr/>
        </p:nvSpPr>
        <p:spPr bwMode="auto">
          <a:xfrm>
            <a:off x="3832225" y="3995738"/>
            <a:ext cx="938213" cy="484187"/>
          </a:xfrm>
          <a:custGeom>
            <a:avLst/>
            <a:gdLst>
              <a:gd name="T0" fmla="*/ 2147483647 w 1221"/>
              <a:gd name="T1" fmla="*/ 0 h 540"/>
              <a:gd name="T2" fmla="*/ 2147483647 w 1221"/>
              <a:gd name="T3" fmla="*/ 2147483647 h 540"/>
              <a:gd name="T4" fmla="*/ 2147483647 w 1221"/>
              <a:gd name="T5" fmla="*/ 2147483647 h 540"/>
              <a:gd name="T6" fmla="*/ 2147483647 w 1221"/>
              <a:gd name="T7" fmla="*/ 2147483647 h 540"/>
              <a:gd name="T8" fmla="*/ 2147483647 w 1221"/>
              <a:gd name="T9" fmla="*/ 2147483647 h 540"/>
              <a:gd name="T10" fmla="*/ 2147483647 w 1221"/>
              <a:gd name="T11" fmla="*/ 2147483647 h 540"/>
              <a:gd name="T12" fmla="*/ 2147483647 w 1221"/>
              <a:gd name="T13" fmla="*/ 2147483647 h 540"/>
              <a:gd name="T14" fmla="*/ 2147483647 w 1221"/>
              <a:gd name="T15" fmla="*/ 2147483647 h 540"/>
              <a:gd name="T16" fmla="*/ 2147483647 w 1221"/>
              <a:gd name="T17" fmla="*/ 2147483647 h 540"/>
              <a:gd name="T18" fmla="*/ 2147483647 w 1221"/>
              <a:gd name="T19" fmla="*/ 2147483647 h 540"/>
              <a:gd name="T20" fmla="*/ 2147483647 w 1221"/>
              <a:gd name="T21" fmla="*/ 2147483647 h 540"/>
              <a:gd name="T22" fmla="*/ 2147483647 w 1221"/>
              <a:gd name="T23" fmla="*/ 2147483647 h 540"/>
              <a:gd name="T24" fmla="*/ 2147483647 w 1221"/>
              <a:gd name="T25" fmla="*/ 2147483647 h 540"/>
              <a:gd name="T26" fmla="*/ 2147483647 w 1221"/>
              <a:gd name="T27" fmla="*/ 2147483647 h 540"/>
              <a:gd name="T28" fmla="*/ 453453491 w 1221"/>
              <a:gd name="T29" fmla="*/ 2147483647 h 540"/>
              <a:gd name="T30" fmla="*/ 2147483647 w 1221"/>
              <a:gd name="T31" fmla="*/ 2147483647 h 540"/>
              <a:gd name="T32" fmla="*/ 2147483647 w 1221"/>
              <a:gd name="T33" fmla="*/ 2147483647 h 540"/>
              <a:gd name="T34" fmla="*/ 2147483647 w 1221"/>
              <a:gd name="T35" fmla="*/ 2147483647 h 540"/>
              <a:gd name="T36" fmla="*/ 2147483647 w 1221"/>
              <a:gd name="T37" fmla="*/ 2147483647 h 540"/>
              <a:gd name="T38" fmla="*/ 2147483647 w 1221"/>
              <a:gd name="T39" fmla="*/ 2147483647 h 540"/>
              <a:gd name="T40" fmla="*/ 2147483647 w 1221"/>
              <a:gd name="T41" fmla="*/ 2147483647 h 540"/>
              <a:gd name="T42" fmla="*/ 2147483647 w 1221"/>
              <a:gd name="T43" fmla="*/ 2147483647 h 540"/>
              <a:gd name="T44" fmla="*/ 2147483647 w 1221"/>
              <a:gd name="T45" fmla="*/ 2147483647 h 540"/>
              <a:gd name="T46" fmla="*/ 2147483647 w 1221"/>
              <a:gd name="T47" fmla="*/ 2147483647 h 540"/>
              <a:gd name="T48" fmla="*/ 2147483647 w 1221"/>
              <a:gd name="T49" fmla="*/ 2147483647 h 540"/>
              <a:gd name="T50" fmla="*/ 2147483647 w 1221"/>
              <a:gd name="T51" fmla="*/ 2147483647 h 540"/>
              <a:gd name="T52" fmla="*/ 2147483647 w 1221"/>
              <a:gd name="T53" fmla="*/ 2147483647 h 540"/>
              <a:gd name="T54" fmla="*/ 2147483647 w 1221"/>
              <a:gd name="T55" fmla="*/ 2147483647 h 540"/>
              <a:gd name="T56" fmla="*/ 2147483647 w 1221"/>
              <a:gd name="T57" fmla="*/ 2147483647 h 540"/>
              <a:gd name="T58" fmla="*/ 2147483647 w 1221"/>
              <a:gd name="T59" fmla="*/ 2147483647 h 540"/>
              <a:gd name="T60" fmla="*/ 2147483647 w 1221"/>
              <a:gd name="T61" fmla="*/ 2147483647 h 540"/>
              <a:gd name="T62" fmla="*/ 2147483647 w 1221"/>
              <a:gd name="T63" fmla="*/ 2147483647 h 540"/>
              <a:gd name="T64" fmla="*/ 2147483647 w 1221"/>
              <a:gd name="T65" fmla="*/ 2147483647 h 540"/>
              <a:gd name="T66" fmla="*/ 2147483647 w 1221"/>
              <a:gd name="T67" fmla="*/ 2147483647 h 540"/>
              <a:gd name="T68" fmla="*/ 2147483647 w 1221"/>
              <a:gd name="T69" fmla="*/ 2147483647 h 540"/>
              <a:gd name="T70" fmla="*/ 2147483647 w 1221"/>
              <a:gd name="T71" fmla="*/ 2147483647 h 540"/>
              <a:gd name="T72" fmla="*/ 2147483647 w 1221"/>
              <a:gd name="T73" fmla="*/ 2147483647 h 540"/>
              <a:gd name="T74" fmla="*/ 2147483647 w 1221"/>
              <a:gd name="T75" fmla="*/ 2147483647 h 540"/>
              <a:gd name="T76" fmla="*/ 2147483647 w 1221"/>
              <a:gd name="T77" fmla="*/ 2147483647 h 540"/>
              <a:gd name="T78" fmla="*/ 2147483647 w 1221"/>
              <a:gd name="T79" fmla="*/ 2147483647 h 540"/>
              <a:gd name="T80" fmla="*/ 2147483647 w 1221"/>
              <a:gd name="T81" fmla="*/ 2147483647 h 540"/>
              <a:gd name="T82" fmla="*/ 2147483647 w 1221"/>
              <a:gd name="T83" fmla="*/ 2147483647 h 540"/>
              <a:gd name="T84" fmla="*/ 2147483647 w 1221"/>
              <a:gd name="T85" fmla="*/ 2147483647 h 540"/>
              <a:gd name="T86" fmla="*/ 2147483647 w 1221"/>
              <a:gd name="T87" fmla="*/ 2147483647 h 540"/>
              <a:gd name="T88" fmla="*/ 2147483647 w 1221"/>
              <a:gd name="T89" fmla="*/ 2147483647 h 540"/>
              <a:gd name="T90" fmla="*/ 2147483647 w 1221"/>
              <a:gd name="T91" fmla="*/ 2147483647 h 540"/>
              <a:gd name="T92" fmla="*/ 2147483647 w 1221"/>
              <a:gd name="T93" fmla="*/ 2147483647 h 540"/>
              <a:gd name="T94" fmla="*/ 2147483647 w 1221"/>
              <a:gd name="T95" fmla="*/ 2147483647 h 540"/>
              <a:gd name="T96" fmla="*/ 2147483647 w 1221"/>
              <a:gd name="T97" fmla="*/ 2147483647 h 540"/>
              <a:gd name="T98" fmla="*/ 2147483647 w 1221"/>
              <a:gd name="T99" fmla="*/ 2147483647 h 540"/>
              <a:gd name="T100" fmla="*/ 2147483647 w 1221"/>
              <a:gd name="T101" fmla="*/ 2147483647 h 540"/>
              <a:gd name="T102" fmla="*/ 2147483647 w 1221"/>
              <a:gd name="T103" fmla="*/ 2147483647 h 540"/>
              <a:gd name="T104" fmla="*/ 2147483647 w 1221"/>
              <a:gd name="T105" fmla="*/ 2147483647 h 540"/>
              <a:gd name="T106" fmla="*/ 2147483647 w 1221"/>
              <a:gd name="T107" fmla="*/ 2147483647 h 540"/>
              <a:gd name="T108" fmla="*/ 2147483647 w 1221"/>
              <a:gd name="T109" fmla="*/ 2147483647 h 540"/>
              <a:gd name="T110" fmla="*/ 2147483647 w 1221"/>
              <a:gd name="T111" fmla="*/ 2147483647 h 540"/>
              <a:gd name="T112" fmla="*/ 2147483647 w 1221"/>
              <a:gd name="T113" fmla="*/ 2147483647 h 540"/>
              <a:gd name="T114" fmla="*/ 2147483647 w 1221"/>
              <a:gd name="T115" fmla="*/ 2147483647 h 540"/>
              <a:gd name="T116" fmla="*/ 2147483647 w 1221"/>
              <a:gd name="T117" fmla="*/ 2147483647 h 540"/>
              <a:gd name="T118" fmla="*/ 2147483647 w 1221"/>
              <a:gd name="T119" fmla="*/ 2147483647 h 540"/>
              <a:gd name="T120" fmla="*/ 2147483647 w 1221"/>
              <a:gd name="T121" fmla="*/ 2147483647 h 5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21"/>
              <a:gd name="T184" fmla="*/ 0 h 540"/>
              <a:gd name="T185" fmla="*/ 1221 w 1221"/>
              <a:gd name="T186" fmla="*/ 540 h 5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21" h="540">
                <a:moveTo>
                  <a:pt x="1023" y="15"/>
                </a:moveTo>
                <a:lnTo>
                  <a:pt x="1033" y="0"/>
                </a:lnTo>
                <a:lnTo>
                  <a:pt x="217" y="0"/>
                </a:lnTo>
                <a:lnTo>
                  <a:pt x="211" y="8"/>
                </a:lnTo>
                <a:lnTo>
                  <a:pt x="208" y="21"/>
                </a:lnTo>
                <a:lnTo>
                  <a:pt x="208" y="34"/>
                </a:lnTo>
                <a:lnTo>
                  <a:pt x="211" y="45"/>
                </a:lnTo>
                <a:lnTo>
                  <a:pt x="218" y="58"/>
                </a:lnTo>
                <a:lnTo>
                  <a:pt x="225" y="69"/>
                </a:lnTo>
                <a:lnTo>
                  <a:pt x="231" y="78"/>
                </a:lnTo>
                <a:lnTo>
                  <a:pt x="239" y="88"/>
                </a:lnTo>
                <a:lnTo>
                  <a:pt x="244" y="99"/>
                </a:lnTo>
                <a:lnTo>
                  <a:pt x="250" y="111"/>
                </a:lnTo>
                <a:lnTo>
                  <a:pt x="253" y="122"/>
                </a:lnTo>
                <a:lnTo>
                  <a:pt x="255" y="134"/>
                </a:lnTo>
                <a:lnTo>
                  <a:pt x="255" y="144"/>
                </a:lnTo>
                <a:lnTo>
                  <a:pt x="254" y="155"/>
                </a:lnTo>
                <a:lnTo>
                  <a:pt x="252" y="162"/>
                </a:lnTo>
                <a:lnTo>
                  <a:pt x="249" y="174"/>
                </a:lnTo>
                <a:lnTo>
                  <a:pt x="245" y="183"/>
                </a:lnTo>
                <a:lnTo>
                  <a:pt x="239" y="190"/>
                </a:lnTo>
                <a:lnTo>
                  <a:pt x="231" y="197"/>
                </a:lnTo>
                <a:lnTo>
                  <a:pt x="222" y="202"/>
                </a:lnTo>
                <a:lnTo>
                  <a:pt x="207" y="205"/>
                </a:lnTo>
                <a:lnTo>
                  <a:pt x="194" y="204"/>
                </a:lnTo>
                <a:lnTo>
                  <a:pt x="182" y="200"/>
                </a:lnTo>
                <a:lnTo>
                  <a:pt x="168" y="194"/>
                </a:lnTo>
                <a:lnTo>
                  <a:pt x="152" y="187"/>
                </a:lnTo>
                <a:lnTo>
                  <a:pt x="142" y="180"/>
                </a:lnTo>
                <a:lnTo>
                  <a:pt x="131" y="172"/>
                </a:lnTo>
                <a:lnTo>
                  <a:pt x="121" y="166"/>
                </a:lnTo>
                <a:lnTo>
                  <a:pt x="111" y="160"/>
                </a:lnTo>
                <a:lnTo>
                  <a:pt x="101" y="155"/>
                </a:lnTo>
                <a:lnTo>
                  <a:pt x="90" y="152"/>
                </a:lnTo>
                <a:lnTo>
                  <a:pt x="77" y="151"/>
                </a:lnTo>
                <a:lnTo>
                  <a:pt x="66" y="153"/>
                </a:lnTo>
                <a:lnTo>
                  <a:pt x="54" y="157"/>
                </a:lnTo>
                <a:lnTo>
                  <a:pt x="45" y="163"/>
                </a:lnTo>
                <a:lnTo>
                  <a:pt x="34" y="170"/>
                </a:lnTo>
                <a:lnTo>
                  <a:pt x="24" y="181"/>
                </a:lnTo>
                <a:lnTo>
                  <a:pt x="16" y="192"/>
                </a:lnTo>
                <a:lnTo>
                  <a:pt x="8" y="207"/>
                </a:lnTo>
                <a:lnTo>
                  <a:pt x="4" y="221"/>
                </a:lnTo>
                <a:lnTo>
                  <a:pt x="0" y="234"/>
                </a:lnTo>
                <a:lnTo>
                  <a:pt x="1" y="249"/>
                </a:lnTo>
                <a:lnTo>
                  <a:pt x="3" y="263"/>
                </a:lnTo>
                <a:lnTo>
                  <a:pt x="7" y="278"/>
                </a:lnTo>
                <a:lnTo>
                  <a:pt x="12" y="290"/>
                </a:lnTo>
                <a:lnTo>
                  <a:pt x="19" y="304"/>
                </a:lnTo>
                <a:lnTo>
                  <a:pt x="27" y="314"/>
                </a:lnTo>
                <a:lnTo>
                  <a:pt x="37" y="323"/>
                </a:lnTo>
                <a:lnTo>
                  <a:pt x="49" y="332"/>
                </a:lnTo>
                <a:lnTo>
                  <a:pt x="65" y="341"/>
                </a:lnTo>
                <a:lnTo>
                  <a:pt x="82" y="347"/>
                </a:lnTo>
                <a:lnTo>
                  <a:pt x="100" y="351"/>
                </a:lnTo>
                <a:lnTo>
                  <a:pt x="121" y="353"/>
                </a:lnTo>
                <a:lnTo>
                  <a:pt x="145" y="352"/>
                </a:lnTo>
                <a:lnTo>
                  <a:pt x="163" y="351"/>
                </a:lnTo>
                <a:lnTo>
                  <a:pt x="180" y="350"/>
                </a:lnTo>
                <a:lnTo>
                  <a:pt x="196" y="353"/>
                </a:lnTo>
                <a:lnTo>
                  <a:pt x="208" y="359"/>
                </a:lnTo>
                <a:lnTo>
                  <a:pt x="218" y="370"/>
                </a:lnTo>
                <a:lnTo>
                  <a:pt x="224" y="384"/>
                </a:lnTo>
                <a:lnTo>
                  <a:pt x="225" y="397"/>
                </a:lnTo>
                <a:lnTo>
                  <a:pt x="224" y="408"/>
                </a:lnTo>
                <a:lnTo>
                  <a:pt x="220" y="422"/>
                </a:lnTo>
                <a:lnTo>
                  <a:pt x="213" y="438"/>
                </a:lnTo>
                <a:lnTo>
                  <a:pt x="207" y="451"/>
                </a:lnTo>
                <a:lnTo>
                  <a:pt x="199" y="467"/>
                </a:lnTo>
                <a:lnTo>
                  <a:pt x="190" y="482"/>
                </a:lnTo>
                <a:lnTo>
                  <a:pt x="179" y="503"/>
                </a:lnTo>
                <a:lnTo>
                  <a:pt x="191" y="505"/>
                </a:lnTo>
                <a:lnTo>
                  <a:pt x="209" y="507"/>
                </a:lnTo>
                <a:lnTo>
                  <a:pt x="227" y="509"/>
                </a:lnTo>
                <a:lnTo>
                  <a:pt x="248" y="512"/>
                </a:lnTo>
                <a:lnTo>
                  <a:pt x="268" y="514"/>
                </a:lnTo>
                <a:lnTo>
                  <a:pt x="291" y="517"/>
                </a:lnTo>
                <a:lnTo>
                  <a:pt x="314" y="519"/>
                </a:lnTo>
                <a:lnTo>
                  <a:pt x="340" y="520"/>
                </a:lnTo>
                <a:lnTo>
                  <a:pt x="390" y="520"/>
                </a:lnTo>
                <a:lnTo>
                  <a:pt x="408" y="519"/>
                </a:lnTo>
                <a:lnTo>
                  <a:pt x="425" y="518"/>
                </a:lnTo>
                <a:lnTo>
                  <a:pt x="445" y="515"/>
                </a:lnTo>
                <a:lnTo>
                  <a:pt x="461" y="510"/>
                </a:lnTo>
                <a:lnTo>
                  <a:pt x="474" y="504"/>
                </a:lnTo>
                <a:lnTo>
                  <a:pt x="484" y="496"/>
                </a:lnTo>
                <a:lnTo>
                  <a:pt x="491" y="489"/>
                </a:lnTo>
                <a:lnTo>
                  <a:pt x="494" y="481"/>
                </a:lnTo>
                <a:lnTo>
                  <a:pt x="494" y="469"/>
                </a:lnTo>
                <a:lnTo>
                  <a:pt x="491" y="454"/>
                </a:lnTo>
                <a:lnTo>
                  <a:pt x="486" y="440"/>
                </a:lnTo>
                <a:lnTo>
                  <a:pt x="481" y="427"/>
                </a:lnTo>
                <a:lnTo>
                  <a:pt x="481" y="414"/>
                </a:lnTo>
                <a:lnTo>
                  <a:pt x="487" y="403"/>
                </a:lnTo>
                <a:lnTo>
                  <a:pt x="496" y="393"/>
                </a:lnTo>
                <a:lnTo>
                  <a:pt x="509" y="385"/>
                </a:lnTo>
                <a:lnTo>
                  <a:pt x="525" y="379"/>
                </a:lnTo>
                <a:lnTo>
                  <a:pt x="542" y="373"/>
                </a:lnTo>
                <a:lnTo>
                  <a:pt x="560" y="370"/>
                </a:lnTo>
                <a:lnTo>
                  <a:pt x="581" y="367"/>
                </a:lnTo>
                <a:lnTo>
                  <a:pt x="599" y="365"/>
                </a:lnTo>
                <a:lnTo>
                  <a:pt x="618" y="365"/>
                </a:lnTo>
                <a:lnTo>
                  <a:pt x="635" y="366"/>
                </a:lnTo>
                <a:lnTo>
                  <a:pt x="652" y="370"/>
                </a:lnTo>
                <a:lnTo>
                  <a:pt x="669" y="375"/>
                </a:lnTo>
                <a:lnTo>
                  <a:pt x="684" y="383"/>
                </a:lnTo>
                <a:lnTo>
                  <a:pt x="696" y="391"/>
                </a:lnTo>
                <a:lnTo>
                  <a:pt x="708" y="401"/>
                </a:lnTo>
                <a:lnTo>
                  <a:pt x="713" y="411"/>
                </a:lnTo>
                <a:lnTo>
                  <a:pt x="715" y="422"/>
                </a:lnTo>
                <a:lnTo>
                  <a:pt x="712" y="434"/>
                </a:lnTo>
                <a:lnTo>
                  <a:pt x="706" y="444"/>
                </a:lnTo>
                <a:lnTo>
                  <a:pt x="697" y="461"/>
                </a:lnTo>
                <a:lnTo>
                  <a:pt x="691" y="474"/>
                </a:lnTo>
                <a:lnTo>
                  <a:pt x="686" y="488"/>
                </a:lnTo>
                <a:lnTo>
                  <a:pt x="686" y="500"/>
                </a:lnTo>
                <a:lnTo>
                  <a:pt x="691" y="513"/>
                </a:lnTo>
                <a:lnTo>
                  <a:pt x="701" y="522"/>
                </a:lnTo>
                <a:lnTo>
                  <a:pt x="711" y="527"/>
                </a:lnTo>
                <a:lnTo>
                  <a:pt x="725" y="532"/>
                </a:lnTo>
                <a:lnTo>
                  <a:pt x="742" y="536"/>
                </a:lnTo>
                <a:lnTo>
                  <a:pt x="759" y="538"/>
                </a:lnTo>
                <a:lnTo>
                  <a:pt x="780" y="540"/>
                </a:lnTo>
                <a:lnTo>
                  <a:pt x="804" y="540"/>
                </a:lnTo>
                <a:lnTo>
                  <a:pt x="823" y="537"/>
                </a:lnTo>
                <a:lnTo>
                  <a:pt x="852" y="535"/>
                </a:lnTo>
                <a:lnTo>
                  <a:pt x="881" y="531"/>
                </a:lnTo>
                <a:lnTo>
                  <a:pt x="906" y="527"/>
                </a:lnTo>
                <a:lnTo>
                  <a:pt x="930" y="523"/>
                </a:lnTo>
                <a:lnTo>
                  <a:pt x="959" y="517"/>
                </a:lnTo>
                <a:lnTo>
                  <a:pt x="993" y="510"/>
                </a:lnTo>
                <a:lnTo>
                  <a:pt x="1041" y="500"/>
                </a:lnTo>
                <a:lnTo>
                  <a:pt x="1035" y="489"/>
                </a:lnTo>
                <a:lnTo>
                  <a:pt x="1029" y="477"/>
                </a:lnTo>
                <a:lnTo>
                  <a:pt x="1023" y="464"/>
                </a:lnTo>
                <a:lnTo>
                  <a:pt x="1017" y="450"/>
                </a:lnTo>
                <a:lnTo>
                  <a:pt x="1013" y="434"/>
                </a:lnTo>
                <a:lnTo>
                  <a:pt x="1010" y="415"/>
                </a:lnTo>
                <a:lnTo>
                  <a:pt x="1011" y="398"/>
                </a:lnTo>
                <a:lnTo>
                  <a:pt x="1014" y="381"/>
                </a:lnTo>
                <a:lnTo>
                  <a:pt x="1022" y="362"/>
                </a:lnTo>
                <a:lnTo>
                  <a:pt x="1032" y="344"/>
                </a:lnTo>
                <a:lnTo>
                  <a:pt x="1043" y="327"/>
                </a:lnTo>
                <a:lnTo>
                  <a:pt x="1057" y="314"/>
                </a:lnTo>
                <a:lnTo>
                  <a:pt x="1073" y="304"/>
                </a:lnTo>
                <a:lnTo>
                  <a:pt x="1089" y="295"/>
                </a:lnTo>
                <a:lnTo>
                  <a:pt x="1106" y="287"/>
                </a:lnTo>
                <a:lnTo>
                  <a:pt x="1122" y="281"/>
                </a:lnTo>
                <a:lnTo>
                  <a:pt x="1139" y="274"/>
                </a:lnTo>
                <a:lnTo>
                  <a:pt x="1159" y="264"/>
                </a:lnTo>
                <a:lnTo>
                  <a:pt x="1172" y="258"/>
                </a:lnTo>
                <a:lnTo>
                  <a:pt x="1185" y="248"/>
                </a:lnTo>
                <a:lnTo>
                  <a:pt x="1196" y="238"/>
                </a:lnTo>
                <a:lnTo>
                  <a:pt x="1206" y="227"/>
                </a:lnTo>
                <a:lnTo>
                  <a:pt x="1213" y="213"/>
                </a:lnTo>
                <a:lnTo>
                  <a:pt x="1219" y="199"/>
                </a:lnTo>
                <a:lnTo>
                  <a:pt x="1221" y="183"/>
                </a:lnTo>
                <a:lnTo>
                  <a:pt x="1218" y="167"/>
                </a:lnTo>
                <a:lnTo>
                  <a:pt x="1210" y="151"/>
                </a:lnTo>
                <a:lnTo>
                  <a:pt x="1200" y="139"/>
                </a:lnTo>
                <a:lnTo>
                  <a:pt x="1187" y="129"/>
                </a:lnTo>
                <a:lnTo>
                  <a:pt x="1171" y="124"/>
                </a:lnTo>
                <a:lnTo>
                  <a:pt x="1157" y="124"/>
                </a:lnTo>
                <a:lnTo>
                  <a:pt x="1143" y="129"/>
                </a:lnTo>
                <a:lnTo>
                  <a:pt x="1128" y="139"/>
                </a:lnTo>
                <a:lnTo>
                  <a:pt x="1118" y="150"/>
                </a:lnTo>
                <a:lnTo>
                  <a:pt x="1107" y="162"/>
                </a:lnTo>
                <a:lnTo>
                  <a:pt x="1096" y="174"/>
                </a:lnTo>
                <a:lnTo>
                  <a:pt x="1085" y="181"/>
                </a:lnTo>
                <a:lnTo>
                  <a:pt x="1071" y="184"/>
                </a:lnTo>
                <a:lnTo>
                  <a:pt x="1052" y="184"/>
                </a:lnTo>
                <a:lnTo>
                  <a:pt x="1037" y="181"/>
                </a:lnTo>
                <a:lnTo>
                  <a:pt x="1026" y="171"/>
                </a:lnTo>
                <a:lnTo>
                  <a:pt x="1015" y="162"/>
                </a:lnTo>
                <a:lnTo>
                  <a:pt x="1007" y="151"/>
                </a:lnTo>
                <a:lnTo>
                  <a:pt x="1001" y="137"/>
                </a:lnTo>
                <a:lnTo>
                  <a:pt x="998" y="123"/>
                </a:lnTo>
                <a:lnTo>
                  <a:pt x="997" y="108"/>
                </a:lnTo>
                <a:lnTo>
                  <a:pt x="998" y="92"/>
                </a:lnTo>
                <a:lnTo>
                  <a:pt x="1001" y="76"/>
                </a:lnTo>
                <a:lnTo>
                  <a:pt x="1006" y="56"/>
                </a:lnTo>
                <a:lnTo>
                  <a:pt x="1012" y="38"/>
                </a:lnTo>
                <a:lnTo>
                  <a:pt x="1016" y="27"/>
                </a:lnTo>
                <a:lnTo>
                  <a:pt x="1023" y="15"/>
                </a:lnTo>
                <a:close/>
              </a:path>
            </a:pathLst>
          </a:custGeom>
          <a:solidFill>
            <a:srgbClr val="5F009F"/>
          </a:solidFill>
          <a:ln w="6350">
            <a:solidFill>
              <a:srgbClr val="000000"/>
            </a:solidFill>
            <a:round/>
            <a:headEnd/>
            <a:tailEnd/>
          </a:ln>
        </p:spPr>
        <p:txBody>
          <a:bodyPr/>
          <a:lstStyle/>
          <a:p>
            <a:endParaRPr lang="en-US"/>
          </a:p>
        </p:txBody>
      </p:sp>
      <p:sp>
        <p:nvSpPr>
          <p:cNvPr id="14346" name="Freeform 21"/>
          <p:cNvSpPr>
            <a:spLocks/>
          </p:cNvSpPr>
          <p:nvPr/>
        </p:nvSpPr>
        <p:spPr bwMode="auto">
          <a:xfrm>
            <a:off x="5184775" y="4337050"/>
            <a:ext cx="752475" cy="622300"/>
          </a:xfrm>
          <a:custGeom>
            <a:avLst/>
            <a:gdLst>
              <a:gd name="T0" fmla="*/ 2147483647 w 976"/>
              <a:gd name="T1" fmla="*/ 2147483647 h 691"/>
              <a:gd name="T2" fmla="*/ 2147483647 w 976"/>
              <a:gd name="T3" fmla="*/ 2147483647 h 691"/>
              <a:gd name="T4" fmla="*/ 2147483647 w 976"/>
              <a:gd name="T5" fmla="*/ 2147483647 h 691"/>
              <a:gd name="T6" fmla="*/ 2147483647 w 976"/>
              <a:gd name="T7" fmla="*/ 2147483647 h 691"/>
              <a:gd name="T8" fmla="*/ 2147483647 w 976"/>
              <a:gd name="T9" fmla="*/ 2147483647 h 691"/>
              <a:gd name="T10" fmla="*/ 2147483647 w 976"/>
              <a:gd name="T11" fmla="*/ 2147483647 h 691"/>
              <a:gd name="T12" fmla="*/ 2147483647 w 976"/>
              <a:gd name="T13" fmla="*/ 2147483647 h 691"/>
              <a:gd name="T14" fmla="*/ 2147483647 w 976"/>
              <a:gd name="T15" fmla="*/ 2147483647 h 691"/>
              <a:gd name="T16" fmla="*/ 2147483647 w 976"/>
              <a:gd name="T17" fmla="*/ 2147483647 h 691"/>
              <a:gd name="T18" fmla="*/ 2147483647 w 976"/>
              <a:gd name="T19" fmla="*/ 2147483647 h 691"/>
              <a:gd name="T20" fmla="*/ 2147483647 w 976"/>
              <a:gd name="T21" fmla="*/ 2147483647 h 691"/>
              <a:gd name="T22" fmla="*/ 2147483647 w 976"/>
              <a:gd name="T23" fmla="*/ 2147483647 h 691"/>
              <a:gd name="T24" fmla="*/ 2147483647 w 976"/>
              <a:gd name="T25" fmla="*/ 2147483647 h 691"/>
              <a:gd name="T26" fmla="*/ 2147483647 w 976"/>
              <a:gd name="T27" fmla="*/ 2147483647 h 691"/>
              <a:gd name="T28" fmla="*/ 2147483647 w 976"/>
              <a:gd name="T29" fmla="*/ 2147483647 h 691"/>
              <a:gd name="T30" fmla="*/ 2147483647 w 976"/>
              <a:gd name="T31" fmla="*/ 2147483647 h 691"/>
              <a:gd name="T32" fmla="*/ 2147483647 w 976"/>
              <a:gd name="T33" fmla="*/ 2147483647 h 691"/>
              <a:gd name="T34" fmla="*/ 2147483647 w 976"/>
              <a:gd name="T35" fmla="*/ 2147483647 h 691"/>
              <a:gd name="T36" fmla="*/ 2147483647 w 976"/>
              <a:gd name="T37" fmla="*/ 730748575 h 691"/>
              <a:gd name="T38" fmla="*/ 2147483647 w 976"/>
              <a:gd name="T39" fmla="*/ 1460686630 h 691"/>
              <a:gd name="T40" fmla="*/ 2147483647 w 976"/>
              <a:gd name="T41" fmla="*/ 2147483647 h 691"/>
              <a:gd name="T42" fmla="*/ 2147483647 w 976"/>
              <a:gd name="T43" fmla="*/ 2147483647 h 691"/>
              <a:gd name="T44" fmla="*/ 2147483647 w 976"/>
              <a:gd name="T45" fmla="*/ 2147483647 h 691"/>
              <a:gd name="T46" fmla="*/ 2147483647 w 976"/>
              <a:gd name="T47" fmla="*/ 2147483647 h 691"/>
              <a:gd name="T48" fmla="*/ 2147483647 w 976"/>
              <a:gd name="T49" fmla="*/ 2147483647 h 691"/>
              <a:gd name="T50" fmla="*/ 2147483647 w 976"/>
              <a:gd name="T51" fmla="*/ 2147483647 h 691"/>
              <a:gd name="T52" fmla="*/ 2147483647 w 976"/>
              <a:gd name="T53" fmla="*/ 2147483647 h 691"/>
              <a:gd name="T54" fmla="*/ 2147483647 w 976"/>
              <a:gd name="T55" fmla="*/ 2147483647 h 691"/>
              <a:gd name="T56" fmla="*/ 2147483647 w 976"/>
              <a:gd name="T57" fmla="*/ 2147483647 h 691"/>
              <a:gd name="T58" fmla="*/ 2147483647 w 976"/>
              <a:gd name="T59" fmla="*/ 2147483647 h 691"/>
              <a:gd name="T60" fmla="*/ 2147483647 w 976"/>
              <a:gd name="T61" fmla="*/ 2147483647 h 691"/>
              <a:gd name="T62" fmla="*/ 2147483647 w 976"/>
              <a:gd name="T63" fmla="*/ 0 h 691"/>
              <a:gd name="T64" fmla="*/ 2147483647 w 976"/>
              <a:gd name="T65" fmla="*/ 2147483647 h 691"/>
              <a:gd name="T66" fmla="*/ 2147483647 w 976"/>
              <a:gd name="T67" fmla="*/ 2147483647 h 691"/>
              <a:gd name="T68" fmla="*/ 2147483647 w 976"/>
              <a:gd name="T69" fmla="*/ 2147483647 h 691"/>
              <a:gd name="T70" fmla="*/ 2147483647 w 976"/>
              <a:gd name="T71" fmla="*/ 2147483647 h 691"/>
              <a:gd name="T72" fmla="*/ 2147483647 w 976"/>
              <a:gd name="T73" fmla="*/ 2147483647 h 691"/>
              <a:gd name="T74" fmla="*/ 458288192 w 976"/>
              <a:gd name="T75" fmla="*/ 2147483647 h 691"/>
              <a:gd name="T76" fmla="*/ 2147483647 w 976"/>
              <a:gd name="T77" fmla="*/ 2147483647 h 691"/>
              <a:gd name="T78" fmla="*/ 2147483647 w 976"/>
              <a:gd name="T79" fmla="*/ 2147483647 h 691"/>
              <a:gd name="T80" fmla="*/ 2147483647 w 976"/>
              <a:gd name="T81" fmla="*/ 2147483647 h 691"/>
              <a:gd name="T82" fmla="*/ 2147483647 w 976"/>
              <a:gd name="T83" fmla="*/ 2147483647 h 691"/>
              <a:gd name="T84" fmla="*/ 2147483647 w 976"/>
              <a:gd name="T85" fmla="*/ 2147483647 h 691"/>
              <a:gd name="T86" fmla="*/ 2147483647 w 976"/>
              <a:gd name="T87" fmla="*/ 2147483647 h 691"/>
              <a:gd name="T88" fmla="*/ 2147483647 w 976"/>
              <a:gd name="T89" fmla="*/ 2147483647 h 691"/>
              <a:gd name="T90" fmla="*/ 2147483647 w 976"/>
              <a:gd name="T91" fmla="*/ 2147483647 h 691"/>
              <a:gd name="T92" fmla="*/ 2147483647 w 976"/>
              <a:gd name="T93" fmla="*/ 2147483647 h 691"/>
              <a:gd name="T94" fmla="*/ 2147483647 w 976"/>
              <a:gd name="T95" fmla="*/ 2147483647 h 691"/>
              <a:gd name="T96" fmla="*/ 2147483647 w 976"/>
              <a:gd name="T97" fmla="*/ 2147483647 h 691"/>
              <a:gd name="T98" fmla="*/ 2147483647 w 976"/>
              <a:gd name="T99" fmla="*/ 2147483647 h 691"/>
              <a:gd name="T100" fmla="*/ 2147483647 w 976"/>
              <a:gd name="T101" fmla="*/ 2147483647 h 6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76"/>
              <a:gd name="T154" fmla="*/ 0 h 691"/>
              <a:gd name="T155" fmla="*/ 976 w 976"/>
              <a:gd name="T156" fmla="*/ 691 h 69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76" h="691">
                <a:moveTo>
                  <a:pt x="39" y="562"/>
                </a:moveTo>
                <a:lnTo>
                  <a:pt x="51" y="559"/>
                </a:lnTo>
                <a:lnTo>
                  <a:pt x="68" y="556"/>
                </a:lnTo>
                <a:lnTo>
                  <a:pt x="81" y="558"/>
                </a:lnTo>
                <a:lnTo>
                  <a:pt x="95" y="560"/>
                </a:lnTo>
                <a:lnTo>
                  <a:pt x="109" y="563"/>
                </a:lnTo>
                <a:lnTo>
                  <a:pt x="123" y="567"/>
                </a:lnTo>
                <a:lnTo>
                  <a:pt x="139" y="570"/>
                </a:lnTo>
                <a:lnTo>
                  <a:pt x="152" y="572"/>
                </a:lnTo>
                <a:lnTo>
                  <a:pt x="168" y="573"/>
                </a:lnTo>
                <a:lnTo>
                  <a:pt x="184" y="572"/>
                </a:lnTo>
                <a:lnTo>
                  <a:pt x="197" y="569"/>
                </a:lnTo>
                <a:lnTo>
                  <a:pt x="212" y="565"/>
                </a:lnTo>
                <a:lnTo>
                  <a:pt x="227" y="559"/>
                </a:lnTo>
                <a:lnTo>
                  <a:pt x="240" y="553"/>
                </a:lnTo>
                <a:lnTo>
                  <a:pt x="254" y="547"/>
                </a:lnTo>
                <a:lnTo>
                  <a:pt x="268" y="541"/>
                </a:lnTo>
                <a:lnTo>
                  <a:pt x="284" y="536"/>
                </a:lnTo>
                <a:lnTo>
                  <a:pt x="297" y="533"/>
                </a:lnTo>
                <a:lnTo>
                  <a:pt x="313" y="532"/>
                </a:lnTo>
                <a:lnTo>
                  <a:pt x="327" y="534"/>
                </a:lnTo>
                <a:lnTo>
                  <a:pt x="341" y="538"/>
                </a:lnTo>
                <a:lnTo>
                  <a:pt x="354" y="546"/>
                </a:lnTo>
                <a:lnTo>
                  <a:pt x="362" y="553"/>
                </a:lnTo>
                <a:lnTo>
                  <a:pt x="366" y="567"/>
                </a:lnTo>
                <a:lnTo>
                  <a:pt x="364" y="581"/>
                </a:lnTo>
                <a:lnTo>
                  <a:pt x="360" y="597"/>
                </a:lnTo>
                <a:lnTo>
                  <a:pt x="354" y="615"/>
                </a:lnTo>
                <a:lnTo>
                  <a:pt x="349" y="629"/>
                </a:lnTo>
                <a:lnTo>
                  <a:pt x="350" y="643"/>
                </a:lnTo>
                <a:lnTo>
                  <a:pt x="356" y="658"/>
                </a:lnTo>
                <a:lnTo>
                  <a:pt x="366" y="669"/>
                </a:lnTo>
                <a:lnTo>
                  <a:pt x="376" y="676"/>
                </a:lnTo>
                <a:lnTo>
                  <a:pt x="391" y="680"/>
                </a:lnTo>
                <a:lnTo>
                  <a:pt x="406" y="684"/>
                </a:lnTo>
                <a:lnTo>
                  <a:pt x="428" y="688"/>
                </a:lnTo>
                <a:lnTo>
                  <a:pt x="446" y="690"/>
                </a:lnTo>
                <a:lnTo>
                  <a:pt x="469" y="691"/>
                </a:lnTo>
                <a:lnTo>
                  <a:pt x="489" y="689"/>
                </a:lnTo>
                <a:lnTo>
                  <a:pt x="508" y="685"/>
                </a:lnTo>
                <a:lnTo>
                  <a:pt x="527" y="680"/>
                </a:lnTo>
                <a:lnTo>
                  <a:pt x="545" y="674"/>
                </a:lnTo>
                <a:lnTo>
                  <a:pt x="558" y="667"/>
                </a:lnTo>
                <a:lnTo>
                  <a:pt x="571" y="659"/>
                </a:lnTo>
                <a:lnTo>
                  <a:pt x="582" y="650"/>
                </a:lnTo>
                <a:lnTo>
                  <a:pt x="591" y="638"/>
                </a:lnTo>
                <a:lnTo>
                  <a:pt x="596" y="624"/>
                </a:lnTo>
                <a:lnTo>
                  <a:pt x="597" y="601"/>
                </a:lnTo>
                <a:lnTo>
                  <a:pt x="597" y="584"/>
                </a:lnTo>
                <a:lnTo>
                  <a:pt x="600" y="569"/>
                </a:lnTo>
                <a:lnTo>
                  <a:pt x="606" y="557"/>
                </a:lnTo>
                <a:lnTo>
                  <a:pt x="616" y="547"/>
                </a:lnTo>
                <a:lnTo>
                  <a:pt x="626" y="538"/>
                </a:lnTo>
                <a:lnTo>
                  <a:pt x="639" y="530"/>
                </a:lnTo>
                <a:lnTo>
                  <a:pt x="652" y="524"/>
                </a:lnTo>
                <a:lnTo>
                  <a:pt x="671" y="518"/>
                </a:lnTo>
                <a:lnTo>
                  <a:pt x="688" y="516"/>
                </a:lnTo>
                <a:lnTo>
                  <a:pt x="707" y="514"/>
                </a:lnTo>
                <a:lnTo>
                  <a:pt x="726" y="513"/>
                </a:lnTo>
                <a:lnTo>
                  <a:pt x="747" y="512"/>
                </a:lnTo>
                <a:lnTo>
                  <a:pt x="769" y="513"/>
                </a:lnTo>
                <a:lnTo>
                  <a:pt x="787" y="514"/>
                </a:lnTo>
                <a:lnTo>
                  <a:pt x="802" y="516"/>
                </a:lnTo>
                <a:lnTo>
                  <a:pt x="819" y="518"/>
                </a:lnTo>
                <a:lnTo>
                  <a:pt x="834" y="520"/>
                </a:lnTo>
                <a:lnTo>
                  <a:pt x="851" y="521"/>
                </a:lnTo>
                <a:lnTo>
                  <a:pt x="976" y="525"/>
                </a:lnTo>
                <a:lnTo>
                  <a:pt x="851" y="41"/>
                </a:lnTo>
                <a:lnTo>
                  <a:pt x="833" y="31"/>
                </a:lnTo>
                <a:lnTo>
                  <a:pt x="821" y="24"/>
                </a:lnTo>
                <a:lnTo>
                  <a:pt x="806" y="18"/>
                </a:lnTo>
                <a:lnTo>
                  <a:pt x="789" y="12"/>
                </a:lnTo>
                <a:lnTo>
                  <a:pt x="771" y="8"/>
                </a:lnTo>
                <a:lnTo>
                  <a:pt x="751" y="5"/>
                </a:lnTo>
                <a:lnTo>
                  <a:pt x="727" y="2"/>
                </a:lnTo>
                <a:lnTo>
                  <a:pt x="706" y="1"/>
                </a:lnTo>
                <a:lnTo>
                  <a:pt x="684" y="0"/>
                </a:lnTo>
                <a:lnTo>
                  <a:pt x="660" y="0"/>
                </a:lnTo>
                <a:lnTo>
                  <a:pt x="631" y="0"/>
                </a:lnTo>
                <a:lnTo>
                  <a:pt x="608" y="2"/>
                </a:lnTo>
                <a:lnTo>
                  <a:pt x="586" y="4"/>
                </a:lnTo>
                <a:lnTo>
                  <a:pt x="566" y="6"/>
                </a:lnTo>
                <a:lnTo>
                  <a:pt x="548" y="10"/>
                </a:lnTo>
                <a:lnTo>
                  <a:pt x="533" y="14"/>
                </a:lnTo>
                <a:lnTo>
                  <a:pt x="521" y="19"/>
                </a:lnTo>
                <a:lnTo>
                  <a:pt x="511" y="25"/>
                </a:lnTo>
                <a:lnTo>
                  <a:pt x="504" y="31"/>
                </a:lnTo>
                <a:lnTo>
                  <a:pt x="500" y="41"/>
                </a:lnTo>
                <a:lnTo>
                  <a:pt x="500" y="50"/>
                </a:lnTo>
                <a:lnTo>
                  <a:pt x="505" y="59"/>
                </a:lnTo>
                <a:lnTo>
                  <a:pt x="511" y="67"/>
                </a:lnTo>
                <a:lnTo>
                  <a:pt x="515" y="76"/>
                </a:lnTo>
                <a:lnTo>
                  <a:pt x="515" y="88"/>
                </a:lnTo>
                <a:lnTo>
                  <a:pt x="509" y="98"/>
                </a:lnTo>
                <a:lnTo>
                  <a:pt x="501" y="108"/>
                </a:lnTo>
                <a:lnTo>
                  <a:pt x="488" y="119"/>
                </a:lnTo>
                <a:lnTo>
                  <a:pt x="476" y="128"/>
                </a:lnTo>
                <a:lnTo>
                  <a:pt x="464" y="134"/>
                </a:lnTo>
                <a:lnTo>
                  <a:pt x="451" y="139"/>
                </a:lnTo>
                <a:lnTo>
                  <a:pt x="438" y="145"/>
                </a:lnTo>
                <a:lnTo>
                  <a:pt x="424" y="149"/>
                </a:lnTo>
                <a:lnTo>
                  <a:pt x="409" y="152"/>
                </a:lnTo>
                <a:lnTo>
                  <a:pt x="395" y="154"/>
                </a:lnTo>
                <a:lnTo>
                  <a:pt x="383" y="157"/>
                </a:lnTo>
                <a:lnTo>
                  <a:pt x="366" y="157"/>
                </a:lnTo>
                <a:lnTo>
                  <a:pt x="352" y="154"/>
                </a:lnTo>
                <a:lnTo>
                  <a:pt x="338" y="152"/>
                </a:lnTo>
                <a:lnTo>
                  <a:pt x="326" y="148"/>
                </a:lnTo>
                <a:lnTo>
                  <a:pt x="313" y="143"/>
                </a:lnTo>
                <a:lnTo>
                  <a:pt x="302" y="137"/>
                </a:lnTo>
                <a:lnTo>
                  <a:pt x="294" y="130"/>
                </a:lnTo>
                <a:lnTo>
                  <a:pt x="291" y="123"/>
                </a:lnTo>
                <a:lnTo>
                  <a:pt x="290" y="116"/>
                </a:lnTo>
                <a:lnTo>
                  <a:pt x="291" y="105"/>
                </a:lnTo>
                <a:lnTo>
                  <a:pt x="294" y="95"/>
                </a:lnTo>
                <a:lnTo>
                  <a:pt x="302" y="83"/>
                </a:lnTo>
                <a:lnTo>
                  <a:pt x="311" y="71"/>
                </a:lnTo>
                <a:lnTo>
                  <a:pt x="318" y="62"/>
                </a:lnTo>
                <a:lnTo>
                  <a:pt x="323" y="55"/>
                </a:lnTo>
                <a:lnTo>
                  <a:pt x="327" y="44"/>
                </a:lnTo>
                <a:lnTo>
                  <a:pt x="330" y="33"/>
                </a:lnTo>
                <a:lnTo>
                  <a:pt x="327" y="23"/>
                </a:lnTo>
                <a:lnTo>
                  <a:pt x="321" y="15"/>
                </a:lnTo>
                <a:lnTo>
                  <a:pt x="310" y="8"/>
                </a:lnTo>
                <a:lnTo>
                  <a:pt x="297" y="5"/>
                </a:lnTo>
                <a:lnTo>
                  <a:pt x="285" y="2"/>
                </a:lnTo>
                <a:lnTo>
                  <a:pt x="268" y="0"/>
                </a:lnTo>
                <a:lnTo>
                  <a:pt x="233" y="0"/>
                </a:lnTo>
                <a:lnTo>
                  <a:pt x="207" y="2"/>
                </a:lnTo>
                <a:lnTo>
                  <a:pt x="184" y="5"/>
                </a:lnTo>
                <a:lnTo>
                  <a:pt x="153" y="9"/>
                </a:lnTo>
                <a:lnTo>
                  <a:pt x="125" y="14"/>
                </a:lnTo>
                <a:lnTo>
                  <a:pt x="94" y="19"/>
                </a:lnTo>
                <a:lnTo>
                  <a:pt x="74" y="23"/>
                </a:lnTo>
                <a:lnTo>
                  <a:pt x="56" y="27"/>
                </a:lnTo>
                <a:lnTo>
                  <a:pt x="47" y="31"/>
                </a:lnTo>
                <a:lnTo>
                  <a:pt x="50" y="41"/>
                </a:lnTo>
                <a:lnTo>
                  <a:pt x="54" y="56"/>
                </a:lnTo>
                <a:lnTo>
                  <a:pt x="56" y="70"/>
                </a:lnTo>
                <a:lnTo>
                  <a:pt x="57" y="82"/>
                </a:lnTo>
                <a:lnTo>
                  <a:pt x="55" y="95"/>
                </a:lnTo>
                <a:lnTo>
                  <a:pt x="52" y="106"/>
                </a:lnTo>
                <a:lnTo>
                  <a:pt x="48" y="119"/>
                </a:lnTo>
                <a:lnTo>
                  <a:pt x="44" y="129"/>
                </a:lnTo>
                <a:lnTo>
                  <a:pt x="39" y="144"/>
                </a:lnTo>
                <a:lnTo>
                  <a:pt x="33" y="160"/>
                </a:lnTo>
                <a:lnTo>
                  <a:pt x="27" y="175"/>
                </a:lnTo>
                <a:lnTo>
                  <a:pt x="18" y="190"/>
                </a:lnTo>
                <a:lnTo>
                  <a:pt x="13" y="205"/>
                </a:lnTo>
                <a:lnTo>
                  <a:pt x="9" y="217"/>
                </a:lnTo>
                <a:lnTo>
                  <a:pt x="5" y="230"/>
                </a:lnTo>
                <a:lnTo>
                  <a:pt x="1" y="248"/>
                </a:lnTo>
                <a:lnTo>
                  <a:pt x="0" y="263"/>
                </a:lnTo>
                <a:lnTo>
                  <a:pt x="2" y="276"/>
                </a:lnTo>
                <a:lnTo>
                  <a:pt x="6" y="290"/>
                </a:lnTo>
                <a:lnTo>
                  <a:pt x="13" y="299"/>
                </a:lnTo>
                <a:lnTo>
                  <a:pt x="22" y="307"/>
                </a:lnTo>
                <a:lnTo>
                  <a:pt x="35" y="311"/>
                </a:lnTo>
                <a:lnTo>
                  <a:pt x="48" y="311"/>
                </a:lnTo>
                <a:lnTo>
                  <a:pt x="66" y="308"/>
                </a:lnTo>
                <a:lnTo>
                  <a:pt x="81" y="301"/>
                </a:lnTo>
                <a:lnTo>
                  <a:pt x="94" y="293"/>
                </a:lnTo>
                <a:lnTo>
                  <a:pt x="105" y="280"/>
                </a:lnTo>
                <a:lnTo>
                  <a:pt x="112" y="264"/>
                </a:lnTo>
                <a:lnTo>
                  <a:pt x="114" y="249"/>
                </a:lnTo>
                <a:lnTo>
                  <a:pt x="119" y="236"/>
                </a:lnTo>
                <a:lnTo>
                  <a:pt x="127" y="225"/>
                </a:lnTo>
                <a:lnTo>
                  <a:pt x="137" y="216"/>
                </a:lnTo>
                <a:lnTo>
                  <a:pt x="150" y="209"/>
                </a:lnTo>
                <a:lnTo>
                  <a:pt x="163" y="206"/>
                </a:lnTo>
                <a:lnTo>
                  <a:pt x="174" y="205"/>
                </a:lnTo>
                <a:lnTo>
                  <a:pt x="188" y="205"/>
                </a:lnTo>
                <a:lnTo>
                  <a:pt x="203" y="207"/>
                </a:lnTo>
                <a:lnTo>
                  <a:pt x="215" y="211"/>
                </a:lnTo>
                <a:lnTo>
                  <a:pt x="227" y="217"/>
                </a:lnTo>
                <a:lnTo>
                  <a:pt x="238" y="227"/>
                </a:lnTo>
                <a:lnTo>
                  <a:pt x="246" y="238"/>
                </a:lnTo>
                <a:lnTo>
                  <a:pt x="253" y="253"/>
                </a:lnTo>
                <a:lnTo>
                  <a:pt x="255" y="267"/>
                </a:lnTo>
                <a:lnTo>
                  <a:pt x="254" y="281"/>
                </a:lnTo>
                <a:lnTo>
                  <a:pt x="250" y="296"/>
                </a:lnTo>
                <a:lnTo>
                  <a:pt x="244" y="311"/>
                </a:lnTo>
                <a:lnTo>
                  <a:pt x="236" y="325"/>
                </a:lnTo>
                <a:lnTo>
                  <a:pt x="225" y="339"/>
                </a:lnTo>
                <a:lnTo>
                  <a:pt x="214" y="350"/>
                </a:lnTo>
                <a:lnTo>
                  <a:pt x="201" y="363"/>
                </a:lnTo>
                <a:lnTo>
                  <a:pt x="190" y="372"/>
                </a:lnTo>
                <a:lnTo>
                  <a:pt x="177" y="380"/>
                </a:lnTo>
                <a:lnTo>
                  <a:pt x="166" y="384"/>
                </a:lnTo>
                <a:lnTo>
                  <a:pt x="150" y="388"/>
                </a:lnTo>
                <a:lnTo>
                  <a:pt x="137" y="390"/>
                </a:lnTo>
                <a:lnTo>
                  <a:pt x="123" y="393"/>
                </a:lnTo>
                <a:lnTo>
                  <a:pt x="111" y="397"/>
                </a:lnTo>
                <a:lnTo>
                  <a:pt x="95" y="405"/>
                </a:lnTo>
                <a:lnTo>
                  <a:pt x="82" y="413"/>
                </a:lnTo>
                <a:lnTo>
                  <a:pt x="72" y="422"/>
                </a:lnTo>
                <a:lnTo>
                  <a:pt x="60" y="433"/>
                </a:lnTo>
                <a:lnTo>
                  <a:pt x="52" y="444"/>
                </a:lnTo>
                <a:lnTo>
                  <a:pt x="43" y="458"/>
                </a:lnTo>
                <a:lnTo>
                  <a:pt x="38" y="470"/>
                </a:lnTo>
                <a:lnTo>
                  <a:pt x="33" y="485"/>
                </a:lnTo>
                <a:lnTo>
                  <a:pt x="31" y="499"/>
                </a:lnTo>
                <a:lnTo>
                  <a:pt x="31" y="511"/>
                </a:lnTo>
                <a:lnTo>
                  <a:pt x="33" y="527"/>
                </a:lnTo>
                <a:lnTo>
                  <a:pt x="36" y="545"/>
                </a:lnTo>
                <a:lnTo>
                  <a:pt x="39" y="562"/>
                </a:lnTo>
                <a:close/>
              </a:path>
            </a:pathLst>
          </a:custGeom>
          <a:solidFill>
            <a:srgbClr val="00FFFF"/>
          </a:solidFill>
          <a:ln w="6350">
            <a:solidFill>
              <a:srgbClr val="000000"/>
            </a:solidFill>
            <a:round/>
            <a:headEnd/>
            <a:tailEnd/>
          </a:ln>
        </p:spPr>
        <p:txBody>
          <a:bodyPr/>
          <a:lstStyle/>
          <a:p>
            <a:endParaRPr lang="en-US"/>
          </a:p>
        </p:txBody>
      </p:sp>
      <p:sp>
        <p:nvSpPr>
          <p:cNvPr id="14347" name="Freeform 22"/>
          <p:cNvSpPr>
            <a:spLocks/>
          </p:cNvSpPr>
          <p:nvPr/>
        </p:nvSpPr>
        <p:spPr bwMode="auto">
          <a:xfrm>
            <a:off x="4287838" y="4502150"/>
            <a:ext cx="896937" cy="660400"/>
          </a:xfrm>
          <a:custGeom>
            <a:avLst/>
            <a:gdLst>
              <a:gd name="T0" fmla="*/ 2147483647 w 1165"/>
              <a:gd name="T1" fmla="*/ 2147483647 h 735"/>
              <a:gd name="T2" fmla="*/ 2147483647 w 1165"/>
              <a:gd name="T3" fmla="*/ 2147483647 h 735"/>
              <a:gd name="T4" fmla="*/ 2147483647 w 1165"/>
              <a:gd name="T5" fmla="*/ 2147483647 h 735"/>
              <a:gd name="T6" fmla="*/ 2147483647 w 1165"/>
              <a:gd name="T7" fmla="*/ 2147483647 h 735"/>
              <a:gd name="T8" fmla="*/ 2147483647 w 1165"/>
              <a:gd name="T9" fmla="*/ 2147483647 h 735"/>
              <a:gd name="T10" fmla="*/ 2147483647 w 1165"/>
              <a:gd name="T11" fmla="*/ 2147483647 h 735"/>
              <a:gd name="T12" fmla="*/ 2147483647 w 1165"/>
              <a:gd name="T13" fmla="*/ 2147483647 h 735"/>
              <a:gd name="T14" fmla="*/ 2147483647 w 1165"/>
              <a:gd name="T15" fmla="*/ 2147483647 h 735"/>
              <a:gd name="T16" fmla="*/ 2147483647 w 1165"/>
              <a:gd name="T17" fmla="*/ 2147483647 h 735"/>
              <a:gd name="T18" fmla="*/ 2147483647 w 1165"/>
              <a:gd name="T19" fmla="*/ 2147483647 h 735"/>
              <a:gd name="T20" fmla="*/ 2147483647 w 1165"/>
              <a:gd name="T21" fmla="*/ 2147483647 h 735"/>
              <a:gd name="T22" fmla="*/ 2147483647 w 1165"/>
              <a:gd name="T23" fmla="*/ 2147483647 h 735"/>
              <a:gd name="T24" fmla="*/ 2147483647 w 1165"/>
              <a:gd name="T25" fmla="*/ 2147483647 h 735"/>
              <a:gd name="T26" fmla="*/ 2147483647 w 1165"/>
              <a:gd name="T27" fmla="*/ 2147483647 h 735"/>
              <a:gd name="T28" fmla="*/ 2147483647 w 1165"/>
              <a:gd name="T29" fmla="*/ 2147483647 h 735"/>
              <a:gd name="T30" fmla="*/ 2147483647 w 1165"/>
              <a:gd name="T31" fmla="*/ 2147483647 h 735"/>
              <a:gd name="T32" fmla="*/ 2147483647 w 1165"/>
              <a:gd name="T33" fmla="*/ 2147483647 h 735"/>
              <a:gd name="T34" fmla="*/ 2147483647 w 1165"/>
              <a:gd name="T35" fmla="*/ 2147483647 h 735"/>
              <a:gd name="T36" fmla="*/ 2147483647 w 1165"/>
              <a:gd name="T37" fmla="*/ 2147483647 h 735"/>
              <a:gd name="T38" fmla="*/ 2147483647 w 1165"/>
              <a:gd name="T39" fmla="*/ 2147483647 h 735"/>
              <a:gd name="T40" fmla="*/ 2147483647 w 1165"/>
              <a:gd name="T41" fmla="*/ 2147483647 h 735"/>
              <a:gd name="T42" fmla="*/ 2147483647 w 1165"/>
              <a:gd name="T43" fmla="*/ 2147483647 h 735"/>
              <a:gd name="T44" fmla="*/ 2147483647 w 1165"/>
              <a:gd name="T45" fmla="*/ 2147483647 h 735"/>
              <a:gd name="T46" fmla="*/ 2147483647 w 1165"/>
              <a:gd name="T47" fmla="*/ 2147483647 h 735"/>
              <a:gd name="T48" fmla="*/ 2147483647 w 1165"/>
              <a:gd name="T49" fmla="*/ 2147483647 h 735"/>
              <a:gd name="T50" fmla="*/ 2147483647 w 1165"/>
              <a:gd name="T51" fmla="*/ 2147483647 h 735"/>
              <a:gd name="T52" fmla="*/ 2147483647 w 1165"/>
              <a:gd name="T53" fmla="*/ 2147483647 h 735"/>
              <a:gd name="T54" fmla="*/ 2147483647 w 1165"/>
              <a:gd name="T55" fmla="*/ 2147483647 h 735"/>
              <a:gd name="T56" fmla="*/ 2147483647 w 1165"/>
              <a:gd name="T57" fmla="*/ 2147483647 h 735"/>
              <a:gd name="T58" fmla="*/ 2147483647 w 1165"/>
              <a:gd name="T59" fmla="*/ 2147483647 h 735"/>
              <a:gd name="T60" fmla="*/ 2147483647 w 1165"/>
              <a:gd name="T61" fmla="*/ 2147483647 h 735"/>
              <a:gd name="T62" fmla="*/ 2147483647 w 1165"/>
              <a:gd name="T63" fmla="*/ 2147483647 h 735"/>
              <a:gd name="T64" fmla="*/ 2147483647 w 1165"/>
              <a:gd name="T65" fmla="*/ 2147483647 h 735"/>
              <a:gd name="T66" fmla="*/ 2147483647 w 1165"/>
              <a:gd name="T67" fmla="*/ 2147483647 h 735"/>
              <a:gd name="T68" fmla="*/ 1825670999 w 1165"/>
              <a:gd name="T69" fmla="*/ 2147483647 h 735"/>
              <a:gd name="T70" fmla="*/ 2147483647 w 1165"/>
              <a:gd name="T71" fmla="*/ 2147483647 h 735"/>
              <a:gd name="T72" fmla="*/ 2147483647 w 1165"/>
              <a:gd name="T73" fmla="*/ 2147483647 h 735"/>
              <a:gd name="T74" fmla="*/ 2147483647 w 1165"/>
              <a:gd name="T75" fmla="*/ 2147483647 h 735"/>
              <a:gd name="T76" fmla="*/ 2147483647 w 1165"/>
              <a:gd name="T77" fmla="*/ 2147483647 h 735"/>
              <a:gd name="T78" fmla="*/ 2147483647 w 1165"/>
              <a:gd name="T79" fmla="*/ 2147483647 h 735"/>
              <a:gd name="T80" fmla="*/ 2147483647 w 1165"/>
              <a:gd name="T81" fmla="*/ 2147483647 h 735"/>
              <a:gd name="T82" fmla="*/ 2147483647 w 1165"/>
              <a:gd name="T83" fmla="*/ 2147483647 h 735"/>
              <a:gd name="T84" fmla="*/ 2147483647 w 1165"/>
              <a:gd name="T85" fmla="*/ 2147483647 h 735"/>
              <a:gd name="T86" fmla="*/ 2147483647 w 1165"/>
              <a:gd name="T87" fmla="*/ 2147483647 h 735"/>
              <a:gd name="T88" fmla="*/ 2147483647 w 1165"/>
              <a:gd name="T89" fmla="*/ 2147483647 h 735"/>
              <a:gd name="T90" fmla="*/ 2147483647 w 1165"/>
              <a:gd name="T91" fmla="*/ 0 h 735"/>
              <a:gd name="T92" fmla="*/ 2147483647 w 1165"/>
              <a:gd name="T93" fmla="*/ 2147483647 h 735"/>
              <a:gd name="T94" fmla="*/ 2147483647 w 1165"/>
              <a:gd name="T95" fmla="*/ 2147483647 h 735"/>
              <a:gd name="T96" fmla="*/ 2147483647 w 1165"/>
              <a:gd name="T97" fmla="*/ 2147483647 h 735"/>
              <a:gd name="T98" fmla="*/ 2147483647 w 1165"/>
              <a:gd name="T99" fmla="*/ 2147483647 h 735"/>
              <a:gd name="T100" fmla="*/ 2147483647 w 1165"/>
              <a:gd name="T101" fmla="*/ 2147483647 h 735"/>
              <a:gd name="T102" fmla="*/ 2147483647 w 1165"/>
              <a:gd name="T103" fmla="*/ 2147483647 h 7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65"/>
              <a:gd name="T157" fmla="*/ 0 h 735"/>
              <a:gd name="T158" fmla="*/ 1165 w 1165"/>
              <a:gd name="T159" fmla="*/ 735 h 73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65" h="735">
                <a:moveTo>
                  <a:pt x="958" y="146"/>
                </a:moveTo>
                <a:lnTo>
                  <a:pt x="962" y="164"/>
                </a:lnTo>
                <a:lnTo>
                  <a:pt x="965" y="178"/>
                </a:lnTo>
                <a:lnTo>
                  <a:pt x="966" y="190"/>
                </a:lnTo>
                <a:lnTo>
                  <a:pt x="963" y="202"/>
                </a:lnTo>
                <a:lnTo>
                  <a:pt x="958" y="219"/>
                </a:lnTo>
                <a:lnTo>
                  <a:pt x="952" y="237"/>
                </a:lnTo>
                <a:lnTo>
                  <a:pt x="946" y="253"/>
                </a:lnTo>
                <a:lnTo>
                  <a:pt x="940" y="269"/>
                </a:lnTo>
                <a:lnTo>
                  <a:pt x="931" y="288"/>
                </a:lnTo>
                <a:lnTo>
                  <a:pt x="924" y="304"/>
                </a:lnTo>
                <a:lnTo>
                  <a:pt x="919" y="317"/>
                </a:lnTo>
                <a:lnTo>
                  <a:pt x="914" y="335"/>
                </a:lnTo>
                <a:lnTo>
                  <a:pt x="909" y="351"/>
                </a:lnTo>
                <a:lnTo>
                  <a:pt x="908" y="366"/>
                </a:lnTo>
                <a:lnTo>
                  <a:pt x="911" y="382"/>
                </a:lnTo>
                <a:lnTo>
                  <a:pt x="916" y="397"/>
                </a:lnTo>
                <a:lnTo>
                  <a:pt x="926" y="409"/>
                </a:lnTo>
                <a:lnTo>
                  <a:pt x="937" y="416"/>
                </a:lnTo>
                <a:lnTo>
                  <a:pt x="952" y="417"/>
                </a:lnTo>
                <a:lnTo>
                  <a:pt x="969" y="416"/>
                </a:lnTo>
                <a:lnTo>
                  <a:pt x="982" y="411"/>
                </a:lnTo>
                <a:lnTo>
                  <a:pt x="996" y="405"/>
                </a:lnTo>
                <a:lnTo>
                  <a:pt x="1007" y="396"/>
                </a:lnTo>
                <a:lnTo>
                  <a:pt x="1017" y="383"/>
                </a:lnTo>
                <a:lnTo>
                  <a:pt x="1022" y="369"/>
                </a:lnTo>
                <a:lnTo>
                  <a:pt x="1024" y="354"/>
                </a:lnTo>
                <a:lnTo>
                  <a:pt x="1031" y="339"/>
                </a:lnTo>
                <a:lnTo>
                  <a:pt x="1040" y="327"/>
                </a:lnTo>
                <a:lnTo>
                  <a:pt x="1054" y="318"/>
                </a:lnTo>
                <a:lnTo>
                  <a:pt x="1067" y="313"/>
                </a:lnTo>
                <a:lnTo>
                  <a:pt x="1081" y="311"/>
                </a:lnTo>
                <a:lnTo>
                  <a:pt x="1092" y="310"/>
                </a:lnTo>
                <a:lnTo>
                  <a:pt x="1107" y="312"/>
                </a:lnTo>
                <a:lnTo>
                  <a:pt x="1121" y="316"/>
                </a:lnTo>
                <a:lnTo>
                  <a:pt x="1135" y="321"/>
                </a:lnTo>
                <a:lnTo>
                  <a:pt x="1144" y="331"/>
                </a:lnTo>
                <a:lnTo>
                  <a:pt x="1152" y="341"/>
                </a:lnTo>
                <a:lnTo>
                  <a:pt x="1160" y="351"/>
                </a:lnTo>
                <a:lnTo>
                  <a:pt x="1164" y="364"/>
                </a:lnTo>
                <a:lnTo>
                  <a:pt x="1165" y="376"/>
                </a:lnTo>
                <a:lnTo>
                  <a:pt x="1163" y="390"/>
                </a:lnTo>
                <a:lnTo>
                  <a:pt x="1159" y="401"/>
                </a:lnTo>
                <a:lnTo>
                  <a:pt x="1156" y="410"/>
                </a:lnTo>
                <a:lnTo>
                  <a:pt x="1151" y="422"/>
                </a:lnTo>
                <a:lnTo>
                  <a:pt x="1140" y="438"/>
                </a:lnTo>
                <a:lnTo>
                  <a:pt x="1129" y="450"/>
                </a:lnTo>
                <a:lnTo>
                  <a:pt x="1117" y="462"/>
                </a:lnTo>
                <a:lnTo>
                  <a:pt x="1104" y="474"/>
                </a:lnTo>
                <a:lnTo>
                  <a:pt x="1089" y="484"/>
                </a:lnTo>
                <a:lnTo>
                  <a:pt x="1077" y="489"/>
                </a:lnTo>
                <a:lnTo>
                  <a:pt x="1064" y="492"/>
                </a:lnTo>
                <a:lnTo>
                  <a:pt x="1046" y="495"/>
                </a:lnTo>
                <a:lnTo>
                  <a:pt x="1034" y="498"/>
                </a:lnTo>
                <a:lnTo>
                  <a:pt x="1019" y="503"/>
                </a:lnTo>
                <a:lnTo>
                  <a:pt x="1005" y="510"/>
                </a:lnTo>
                <a:lnTo>
                  <a:pt x="993" y="517"/>
                </a:lnTo>
                <a:lnTo>
                  <a:pt x="984" y="526"/>
                </a:lnTo>
                <a:lnTo>
                  <a:pt x="973" y="534"/>
                </a:lnTo>
                <a:lnTo>
                  <a:pt x="964" y="544"/>
                </a:lnTo>
                <a:lnTo>
                  <a:pt x="955" y="558"/>
                </a:lnTo>
                <a:lnTo>
                  <a:pt x="948" y="572"/>
                </a:lnTo>
                <a:lnTo>
                  <a:pt x="943" y="587"/>
                </a:lnTo>
                <a:lnTo>
                  <a:pt x="940" y="604"/>
                </a:lnTo>
                <a:lnTo>
                  <a:pt x="940" y="618"/>
                </a:lnTo>
                <a:lnTo>
                  <a:pt x="943" y="635"/>
                </a:lnTo>
                <a:lnTo>
                  <a:pt x="946" y="649"/>
                </a:lnTo>
                <a:lnTo>
                  <a:pt x="948" y="664"/>
                </a:lnTo>
                <a:lnTo>
                  <a:pt x="941" y="661"/>
                </a:lnTo>
                <a:lnTo>
                  <a:pt x="929" y="656"/>
                </a:lnTo>
                <a:lnTo>
                  <a:pt x="918" y="652"/>
                </a:lnTo>
                <a:lnTo>
                  <a:pt x="906" y="650"/>
                </a:lnTo>
                <a:lnTo>
                  <a:pt x="892" y="648"/>
                </a:lnTo>
                <a:lnTo>
                  <a:pt x="877" y="649"/>
                </a:lnTo>
                <a:lnTo>
                  <a:pt x="860" y="652"/>
                </a:lnTo>
                <a:lnTo>
                  <a:pt x="844" y="655"/>
                </a:lnTo>
                <a:lnTo>
                  <a:pt x="824" y="660"/>
                </a:lnTo>
                <a:lnTo>
                  <a:pt x="803" y="666"/>
                </a:lnTo>
                <a:lnTo>
                  <a:pt x="784" y="673"/>
                </a:lnTo>
                <a:lnTo>
                  <a:pt x="764" y="680"/>
                </a:lnTo>
                <a:lnTo>
                  <a:pt x="748" y="687"/>
                </a:lnTo>
                <a:lnTo>
                  <a:pt x="730" y="695"/>
                </a:lnTo>
                <a:lnTo>
                  <a:pt x="711" y="702"/>
                </a:lnTo>
                <a:lnTo>
                  <a:pt x="692" y="708"/>
                </a:lnTo>
                <a:lnTo>
                  <a:pt x="669" y="717"/>
                </a:lnTo>
                <a:lnTo>
                  <a:pt x="645" y="725"/>
                </a:lnTo>
                <a:lnTo>
                  <a:pt x="628" y="730"/>
                </a:lnTo>
                <a:lnTo>
                  <a:pt x="605" y="733"/>
                </a:lnTo>
                <a:lnTo>
                  <a:pt x="586" y="735"/>
                </a:lnTo>
                <a:lnTo>
                  <a:pt x="562" y="733"/>
                </a:lnTo>
                <a:lnTo>
                  <a:pt x="545" y="730"/>
                </a:lnTo>
                <a:lnTo>
                  <a:pt x="528" y="725"/>
                </a:lnTo>
                <a:lnTo>
                  <a:pt x="517" y="718"/>
                </a:lnTo>
                <a:lnTo>
                  <a:pt x="509" y="707"/>
                </a:lnTo>
                <a:lnTo>
                  <a:pt x="503" y="693"/>
                </a:lnTo>
                <a:lnTo>
                  <a:pt x="503" y="681"/>
                </a:lnTo>
                <a:lnTo>
                  <a:pt x="508" y="669"/>
                </a:lnTo>
                <a:lnTo>
                  <a:pt x="514" y="658"/>
                </a:lnTo>
                <a:lnTo>
                  <a:pt x="523" y="647"/>
                </a:lnTo>
                <a:lnTo>
                  <a:pt x="535" y="636"/>
                </a:lnTo>
                <a:lnTo>
                  <a:pt x="551" y="624"/>
                </a:lnTo>
                <a:lnTo>
                  <a:pt x="567" y="617"/>
                </a:lnTo>
                <a:lnTo>
                  <a:pt x="587" y="611"/>
                </a:lnTo>
                <a:lnTo>
                  <a:pt x="602" y="607"/>
                </a:lnTo>
                <a:lnTo>
                  <a:pt x="617" y="602"/>
                </a:lnTo>
                <a:lnTo>
                  <a:pt x="635" y="596"/>
                </a:lnTo>
                <a:lnTo>
                  <a:pt x="651" y="587"/>
                </a:lnTo>
                <a:lnTo>
                  <a:pt x="665" y="580"/>
                </a:lnTo>
                <a:lnTo>
                  <a:pt x="674" y="572"/>
                </a:lnTo>
                <a:lnTo>
                  <a:pt x="677" y="563"/>
                </a:lnTo>
                <a:lnTo>
                  <a:pt x="675" y="553"/>
                </a:lnTo>
                <a:lnTo>
                  <a:pt x="668" y="542"/>
                </a:lnTo>
                <a:lnTo>
                  <a:pt x="656" y="534"/>
                </a:lnTo>
                <a:lnTo>
                  <a:pt x="647" y="529"/>
                </a:lnTo>
                <a:lnTo>
                  <a:pt x="637" y="526"/>
                </a:lnTo>
                <a:lnTo>
                  <a:pt x="620" y="524"/>
                </a:lnTo>
                <a:lnTo>
                  <a:pt x="601" y="524"/>
                </a:lnTo>
                <a:lnTo>
                  <a:pt x="581" y="525"/>
                </a:lnTo>
                <a:lnTo>
                  <a:pt x="563" y="527"/>
                </a:lnTo>
                <a:lnTo>
                  <a:pt x="546" y="530"/>
                </a:lnTo>
                <a:lnTo>
                  <a:pt x="530" y="534"/>
                </a:lnTo>
                <a:lnTo>
                  <a:pt x="514" y="539"/>
                </a:lnTo>
                <a:lnTo>
                  <a:pt x="494" y="546"/>
                </a:lnTo>
                <a:lnTo>
                  <a:pt x="477" y="555"/>
                </a:lnTo>
                <a:lnTo>
                  <a:pt x="461" y="562"/>
                </a:lnTo>
                <a:lnTo>
                  <a:pt x="441" y="573"/>
                </a:lnTo>
                <a:lnTo>
                  <a:pt x="421" y="585"/>
                </a:lnTo>
                <a:lnTo>
                  <a:pt x="403" y="596"/>
                </a:lnTo>
                <a:lnTo>
                  <a:pt x="385" y="607"/>
                </a:lnTo>
                <a:lnTo>
                  <a:pt x="365" y="618"/>
                </a:lnTo>
                <a:lnTo>
                  <a:pt x="345" y="627"/>
                </a:lnTo>
                <a:lnTo>
                  <a:pt x="324" y="636"/>
                </a:lnTo>
                <a:lnTo>
                  <a:pt x="301" y="643"/>
                </a:lnTo>
                <a:lnTo>
                  <a:pt x="279" y="648"/>
                </a:lnTo>
                <a:lnTo>
                  <a:pt x="252" y="652"/>
                </a:lnTo>
                <a:lnTo>
                  <a:pt x="230" y="655"/>
                </a:lnTo>
                <a:lnTo>
                  <a:pt x="200" y="658"/>
                </a:lnTo>
                <a:lnTo>
                  <a:pt x="177" y="660"/>
                </a:lnTo>
                <a:lnTo>
                  <a:pt x="155" y="659"/>
                </a:lnTo>
                <a:lnTo>
                  <a:pt x="140" y="659"/>
                </a:lnTo>
                <a:lnTo>
                  <a:pt x="145" y="648"/>
                </a:lnTo>
                <a:lnTo>
                  <a:pt x="155" y="635"/>
                </a:lnTo>
                <a:lnTo>
                  <a:pt x="167" y="622"/>
                </a:lnTo>
                <a:lnTo>
                  <a:pt x="179" y="609"/>
                </a:lnTo>
                <a:lnTo>
                  <a:pt x="195" y="593"/>
                </a:lnTo>
                <a:lnTo>
                  <a:pt x="207" y="581"/>
                </a:lnTo>
                <a:lnTo>
                  <a:pt x="217" y="569"/>
                </a:lnTo>
                <a:lnTo>
                  <a:pt x="226" y="554"/>
                </a:lnTo>
                <a:lnTo>
                  <a:pt x="233" y="538"/>
                </a:lnTo>
                <a:lnTo>
                  <a:pt x="237" y="522"/>
                </a:lnTo>
                <a:lnTo>
                  <a:pt x="240" y="507"/>
                </a:lnTo>
                <a:lnTo>
                  <a:pt x="238" y="489"/>
                </a:lnTo>
                <a:lnTo>
                  <a:pt x="234" y="478"/>
                </a:lnTo>
                <a:lnTo>
                  <a:pt x="225" y="468"/>
                </a:lnTo>
                <a:lnTo>
                  <a:pt x="218" y="461"/>
                </a:lnTo>
                <a:lnTo>
                  <a:pt x="209" y="456"/>
                </a:lnTo>
                <a:lnTo>
                  <a:pt x="199" y="454"/>
                </a:lnTo>
                <a:lnTo>
                  <a:pt x="187" y="453"/>
                </a:lnTo>
                <a:lnTo>
                  <a:pt x="176" y="456"/>
                </a:lnTo>
                <a:lnTo>
                  <a:pt x="165" y="463"/>
                </a:lnTo>
                <a:lnTo>
                  <a:pt x="156" y="473"/>
                </a:lnTo>
                <a:lnTo>
                  <a:pt x="146" y="484"/>
                </a:lnTo>
                <a:lnTo>
                  <a:pt x="138" y="496"/>
                </a:lnTo>
                <a:lnTo>
                  <a:pt x="130" y="507"/>
                </a:lnTo>
                <a:lnTo>
                  <a:pt x="121" y="517"/>
                </a:lnTo>
                <a:lnTo>
                  <a:pt x="110" y="527"/>
                </a:lnTo>
                <a:lnTo>
                  <a:pt x="97" y="534"/>
                </a:lnTo>
                <a:lnTo>
                  <a:pt x="84" y="537"/>
                </a:lnTo>
                <a:lnTo>
                  <a:pt x="69" y="539"/>
                </a:lnTo>
                <a:lnTo>
                  <a:pt x="55" y="537"/>
                </a:lnTo>
                <a:lnTo>
                  <a:pt x="41" y="533"/>
                </a:lnTo>
                <a:lnTo>
                  <a:pt x="27" y="525"/>
                </a:lnTo>
                <a:lnTo>
                  <a:pt x="17" y="517"/>
                </a:lnTo>
                <a:lnTo>
                  <a:pt x="9" y="504"/>
                </a:lnTo>
                <a:lnTo>
                  <a:pt x="4" y="490"/>
                </a:lnTo>
                <a:lnTo>
                  <a:pt x="1" y="477"/>
                </a:lnTo>
                <a:lnTo>
                  <a:pt x="0" y="462"/>
                </a:lnTo>
                <a:lnTo>
                  <a:pt x="2" y="450"/>
                </a:lnTo>
                <a:lnTo>
                  <a:pt x="7" y="439"/>
                </a:lnTo>
                <a:lnTo>
                  <a:pt x="16" y="426"/>
                </a:lnTo>
                <a:lnTo>
                  <a:pt x="28" y="414"/>
                </a:lnTo>
                <a:lnTo>
                  <a:pt x="43" y="405"/>
                </a:lnTo>
                <a:lnTo>
                  <a:pt x="55" y="399"/>
                </a:lnTo>
                <a:lnTo>
                  <a:pt x="71" y="391"/>
                </a:lnTo>
                <a:lnTo>
                  <a:pt x="86" y="382"/>
                </a:lnTo>
                <a:lnTo>
                  <a:pt x="100" y="372"/>
                </a:lnTo>
                <a:lnTo>
                  <a:pt x="113" y="360"/>
                </a:lnTo>
                <a:lnTo>
                  <a:pt x="124" y="347"/>
                </a:lnTo>
                <a:lnTo>
                  <a:pt x="129" y="329"/>
                </a:lnTo>
                <a:lnTo>
                  <a:pt x="131" y="313"/>
                </a:lnTo>
                <a:lnTo>
                  <a:pt x="130" y="297"/>
                </a:lnTo>
                <a:lnTo>
                  <a:pt x="127" y="280"/>
                </a:lnTo>
                <a:lnTo>
                  <a:pt x="121" y="263"/>
                </a:lnTo>
                <a:lnTo>
                  <a:pt x="111" y="242"/>
                </a:lnTo>
                <a:lnTo>
                  <a:pt x="103" y="224"/>
                </a:lnTo>
                <a:lnTo>
                  <a:pt x="94" y="204"/>
                </a:lnTo>
                <a:lnTo>
                  <a:pt x="90" y="183"/>
                </a:lnTo>
                <a:lnTo>
                  <a:pt x="90" y="167"/>
                </a:lnTo>
                <a:lnTo>
                  <a:pt x="92" y="150"/>
                </a:lnTo>
                <a:lnTo>
                  <a:pt x="93" y="137"/>
                </a:lnTo>
                <a:lnTo>
                  <a:pt x="105" y="140"/>
                </a:lnTo>
                <a:lnTo>
                  <a:pt x="123" y="142"/>
                </a:lnTo>
                <a:lnTo>
                  <a:pt x="141" y="144"/>
                </a:lnTo>
                <a:lnTo>
                  <a:pt x="162" y="147"/>
                </a:lnTo>
                <a:lnTo>
                  <a:pt x="182" y="149"/>
                </a:lnTo>
                <a:lnTo>
                  <a:pt x="205" y="152"/>
                </a:lnTo>
                <a:lnTo>
                  <a:pt x="228" y="154"/>
                </a:lnTo>
                <a:lnTo>
                  <a:pt x="254" y="155"/>
                </a:lnTo>
                <a:lnTo>
                  <a:pt x="304" y="155"/>
                </a:lnTo>
                <a:lnTo>
                  <a:pt x="322" y="154"/>
                </a:lnTo>
                <a:lnTo>
                  <a:pt x="339" y="153"/>
                </a:lnTo>
                <a:lnTo>
                  <a:pt x="359" y="150"/>
                </a:lnTo>
                <a:lnTo>
                  <a:pt x="375" y="145"/>
                </a:lnTo>
                <a:lnTo>
                  <a:pt x="387" y="139"/>
                </a:lnTo>
                <a:lnTo>
                  <a:pt x="398" y="131"/>
                </a:lnTo>
                <a:lnTo>
                  <a:pt x="405" y="124"/>
                </a:lnTo>
                <a:lnTo>
                  <a:pt x="408" y="116"/>
                </a:lnTo>
                <a:lnTo>
                  <a:pt x="408" y="104"/>
                </a:lnTo>
                <a:lnTo>
                  <a:pt x="405" y="89"/>
                </a:lnTo>
                <a:lnTo>
                  <a:pt x="400" y="75"/>
                </a:lnTo>
                <a:lnTo>
                  <a:pt x="395" y="62"/>
                </a:lnTo>
                <a:lnTo>
                  <a:pt x="395" y="49"/>
                </a:lnTo>
                <a:lnTo>
                  <a:pt x="401" y="38"/>
                </a:lnTo>
                <a:lnTo>
                  <a:pt x="410" y="28"/>
                </a:lnTo>
                <a:lnTo>
                  <a:pt x="423" y="20"/>
                </a:lnTo>
                <a:lnTo>
                  <a:pt x="439" y="13"/>
                </a:lnTo>
                <a:lnTo>
                  <a:pt x="456" y="8"/>
                </a:lnTo>
                <a:lnTo>
                  <a:pt x="474" y="5"/>
                </a:lnTo>
                <a:lnTo>
                  <a:pt x="495" y="2"/>
                </a:lnTo>
                <a:lnTo>
                  <a:pt x="513" y="0"/>
                </a:lnTo>
                <a:lnTo>
                  <a:pt x="532" y="0"/>
                </a:lnTo>
                <a:lnTo>
                  <a:pt x="549" y="1"/>
                </a:lnTo>
                <a:lnTo>
                  <a:pt x="566" y="5"/>
                </a:lnTo>
                <a:lnTo>
                  <a:pt x="582" y="10"/>
                </a:lnTo>
                <a:lnTo>
                  <a:pt x="598" y="18"/>
                </a:lnTo>
                <a:lnTo>
                  <a:pt x="610" y="26"/>
                </a:lnTo>
                <a:lnTo>
                  <a:pt x="621" y="36"/>
                </a:lnTo>
                <a:lnTo>
                  <a:pt x="627" y="46"/>
                </a:lnTo>
                <a:lnTo>
                  <a:pt x="629" y="57"/>
                </a:lnTo>
                <a:lnTo>
                  <a:pt x="626" y="69"/>
                </a:lnTo>
                <a:lnTo>
                  <a:pt x="620" y="79"/>
                </a:lnTo>
                <a:lnTo>
                  <a:pt x="611" y="95"/>
                </a:lnTo>
                <a:lnTo>
                  <a:pt x="605" y="109"/>
                </a:lnTo>
                <a:lnTo>
                  <a:pt x="600" y="123"/>
                </a:lnTo>
                <a:lnTo>
                  <a:pt x="600" y="135"/>
                </a:lnTo>
                <a:lnTo>
                  <a:pt x="605" y="148"/>
                </a:lnTo>
                <a:lnTo>
                  <a:pt x="615" y="157"/>
                </a:lnTo>
                <a:lnTo>
                  <a:pt x="625" y="162"/>
                </a:lnTo>
                <a:lnTo>
                  <a:pt x="639" y="167"/>
                </a:lnTo>
                <a:lnTo>
                  <a:pt x="656" y="171"/>
                </a:lnTo>
                <a:lnTo>
                  <a:pt x="673" y="173"/>
                </a:lnTo>
                <a:lnTo>
                  <a:pt x="694" y="175"/>
                </a:lnTo>
                <a:lnTo>
                  <a:pt x="718" y="175"/>
                </a:lnTo>
                <a:lnTo>
                  <a:pt x="737" y="172"/>
                </a:lnTo>
                <a:lnTo>
                  <a:pt x="766" y="170"/>
                </a:lnTo>
                <a:lnTo>
                  <a:pt x="795" y="166"/>
                </a:lnTo>
                <a:lnTo>
                  <a:pt x="820" y="162"/>
                </a:lnTo>
                <a:lnTo>
                  <a:pt x="844" y="158"/>
                </a:lnTo>
                <a:lnTo>
                  <a:pt x="873" y="152"/>
                </a:lnTo>
                <a:lnTo>
                  <a:pt x="907" y="145"/>
                </a:lnTo>
                <a:lnTo>
                  <a:pt x="955" y="135"/>
                </a:lnTo>
                <a:lnTo>
                  <a:pt x="958" y="146"/>
                </a:lnTo>
                <a:close/>
              </a:path>
            </a:pathLst>
          </a:custGeom>
          <a:solidFill>
            <a:srgbClr val="008000"/>
          </a:solidFill>
          <a:ln w="6350">
            <a:solidFill>
              <a:srgbClr val="000000"/>
            </a:solidFill>
            <a:round/>
            <a:headEnd/>
            <a:tailEnd/>
          </a:ln>
        </p:spPr>
        <p:txBody>
          <a:bodyPr/>
          <a:lstStyle/>
          <a:p>
            <a:endParaRPr lang="en-US"/>
          </a:p>
        </p:txBody>
      </p:sp>
      <p:sp>
        <p:nvSpPr>
          <p:cNvPr id="14348" name="Freeform 23"/>
          <p:cNvSpPr>
            <a:spLocks/>
          </p:cNvSpPr>
          <p:nvPr/>
        </p:nvSpPr>
        <p:spPr bwMode="auto">
          <a:xfrm>
            <a:off x="3171825" y="3705225"/>
            <a:ext cx="660400" cy="587375"/>
          </a:xfrm>
          <a:custGeom>
            <a:avLst/>
            <a:gdLst>
              <a:gd name="T0" fmla="*/ 2147483647 w 858"/>
              <a:gd name="T1" fmla="*/ 0 h 652"/>
              <a:gd name="T2" fmla="*/ 2147483647 w 858"/>
              <a:gd name="T3" fmla="*/ 2147483647 h 652"/>
              <a:gd name="T4" fmla="*/ 2147483647 w 858"/>
              <a:gd name="T5" fmla="*/ 2147483647 h 652"/>
              <a:gd name="T6" fmla="*/ 2147483647 w 858"/>
              <a:gd name="T7" fmla="*/ 2147483647 h 652"/>
              <a:gd name="T8" fmla="*/ 2147483647 w 858"/>
              <a:gd name="T9" fmla="*/ 2147483647 h 652"/>
              <a:gd name="T10" fmla="*/ 2147483647 w 858"/>
              <a:gd name="T11" fmla="*/ 2147483647 h 652"/>
              <a:gd name="T12" fmla="*/ 2147483647 w 858"/>
              <a:gd name="T13" fmla="*/ 2147483647 h 652"/>
              <a:gd name="T14" fmla="*/ 2147483647 w 858"/>
              <a:gd name="T15" fmla="*/ 2147483647 h 652"/>
              <a:gd name="T16" fmla="*/ 2147483647 w 858"/>
              <a:gd name="T17" fmla="*/ 2147483647 h 652"/>
              <a:gd name="T18" fmla="*/ 2147483647 w 858"/>
              <a:gd name="T19" fmla="*/ 2147483647 h 652"/>
              <a:gd name="T20" fmla="*/ 2147483647 w 858"/>
              <a:gd name="T21" fmla="*/ 2147483647 h 652"/>
              <a:gd name="T22" fmla="*/ 2147483647 w 858"/>
              <a:gd name="T23" fmla="*/ 2147483647 h 652"/>
              <a:gd name="T24" fmla="*/ 2147483647 w 858"/>
              <a:gd name="T25" fmla="*/ 2147483647 h 652"/>
              <a:gd name="T26" fmla="*/ 2147483647 w 858"/>
              <a:gd name="T27" fmla="*/ 2147483647 h 652"/>
              <a:gd name="T28" fmla="*/ 2147483647 w 858"/>
              <a:gd name="T29" fmla="*/ 2147483647 h 652"/>
              <a:gd name="T30" fmla="*/ 2147483647 w 858"/>
              <a:gd name="T31" fmla="*/ 2147483647 h 652"/>
              <a:gd name="T32" fmla="*/ 2147483647 w 858"/>
              <a:gd name="T33" fmla="*/ 2147483647 h 652"/>
              <a:gd name="T34" fmla="*/ 2147483647 w 858"/>
              <a:gd name="T35" fmla="*/ 2147483647 h 652"/>
              <a:gd name="T36" fmla="*/ 2147483647 w 858"/>
              <a:gd name="T37" fmla="*/ 2147483647 h 652"/>
              <a:gd name="T38" fmla="*/ 2147483647 w 858"/>
              <a:gd name="T39" fmla="*/ 2147483647 h 652"/>
              <a:gd name="T40" fmla="*/ 2147483647 w 858"/>
              <a:gd name="T41" fmla="*/ 2147483647 h 652"/>
              <a:gd name="T42" fmla="*/ 2147483647 w 858"/>
              <a:gd name="T43" fmla="*/ 2147483647 h 652"/>
              <a:gd name="T44" fmla="*/ 2147483647 w 858"/>
              <a:gd name="T45" fmla="*/ 2147483647 h 652"/>
              <a:gd name="T46" fmla="*/ 2147483647 w 858"/>
              <a:gd name="T47" fmla="*/ 2147483647 h 652"/>
              <a:gd name="T48" fmla="*/ 2147483647 w 858"/>
              <a:gd name="T49" fmla="*/ 2147483647 h 652"/>
              <a:gd name="T50" fmla="*/ 2147483647 w 858"/>
              <a:gd name="T51" fmla="*/ 2147483647 h 652"/>
              <a:gd name="T52" fmla="*/ 2147483647 w 858"/>
              <a:gd name="T53" fmla="*/ 2147483647 h 652"/>
              <a:gd name="T54" fmla="*/ 2147483647 w 858"/>
              <a:gd name="T55" fmla="*/ 2147483647 h 652"/>
              <a:gd name="T56" fmla="*/ 2147483647 w 858"/>
              <a:gd name="T57" fmla="*/ 2147483647 h 652"/>
              <a:gd name="T58" fmla="*/ 2147483647 w 858"/>
              <a:gd name="T59" fmla="*/ 2147483647 h 652"/>
              <a:gd name="T60" fmla="*/ 2147483647 w 858"/>
              <a:gd name="T61" fmla="*/ 2147483647 h 652"/>
              <a:gd name="T62" fmla="*/ 2147483647 w 858"/>
              <a:gd name="T63" fmla="*/ 2147483647 h 652"/>
              <a:gd name="T64" fmla="*/ 2147483647 w 858"/>
              <a:gd name="T65" fmla="*/ 2147483647 h 652"/>
              <a:gd name="T66" fmla="*/ 2147483647 w 858"/>
              <a:gd name="T67" fmla="*/ 2147483647 h 652"/>
              <a:gd name="T68" fmla="*/ 2147483647 w 858"/>
              <a:gd name="T69" fmla="*/ 2147483647 h 652"/>
              <a:gd name="T70" fmla="*/ 2147483647 w 858"/>
              <a:gd name="T71" fmla="*/ 2147483647 h 652"/>
              <a:gd name="T72" fmla="*/ 2147483647 w 858"/>
              <a:gd name="T73" fmla="*/ 2147483647 h 652"/>
              <a:gd name="T74" fmla="*/ 2147483647 w 858"/>
              <a:gd name="T75" fmla="*/ 2147483647 h 652"/>
              <a:gd name="T76" fmla="*/ 2147483647 w 858"/>
              <a:gd name="T77" fmla="*/ 2147483647 h 652"/>
              <a:gd name="T78" fmla="*/ 2147483647 w 858"/>
              <a:gd name="T79" fmla="*/ 2147483647 h 652"/>
              <a:gd name="T80" fmla="*/ 2147483647 w 858"/>
              <a:gd name="T81" fmla="*/ 2147483647 h 652"/>
              <a:gd name="T82" fmla="*/ 2147483647 w 858"/>
              <a:gd name="T83" fmla="*/ 2147483647 h 652"/>
              <a:gd name="T84" fmla="*/ 0 w 858"/>
              <a:gd name="T85" fmla="*/ 2147483647 h 65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8"/>
              <a:gd name="T130" fmla="*/ 0 h 652"/>
              <a:gd name="T131" fmla="*/ 858 w 858"/>
              <a:gd name="T132" fmla="*/ 652 h 65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8" h="652">
                <a:moveTo>
                  <a:pt x="0" y="535"/>
                </a:moveTo>
                <a:lnTo>
                  <a:pt x="113" y="0"/>
                </a:lnTo>
                <a:lnTo>
                  <a:pt x="820" y="0"/>
                </a:lnTo>
                <a:lnTo>
                  <a:pt x="814" y="8"/>
                </a:lnTo>
                <a:lnTo>
                  <a:pt x="811" y="21"/>
                </a:lnTo>
                <a:lnTo>
                  <a:pt x="811" y="34"/>
                </a:lnTo>
                <a:lnTo>
                  <a:pt x="814" y="45"/>
                </a:lnTo>
                <a:lnTo>
                  <a:pt x="821" y="58"/>
                </a:lnTo>
                <a:lnTo>
                  <a:pt x="828" y="69"/>
                </a:lnTo>
                <a:lnTo>
                  <a:pt x="834" y="78"/>
                </a:lnTo>
                <a:lnTo>
                  <a:pt x="842" y="88"/>
                </a:lnTo>
                <a:lnTo>
                  <a:pt x="847" y="99"/>
                </a:lnTo>
                <a:lnTo>
                  <a:pt x="853" y="111"/>
                </a:lnTo>
                <a:lnTo>
                  <a:pt x="856" y="122"/>
                </a:lnTo>
                <a:lnTo>
                  <a:pt x="858" y="134"/>
                </a:lnTo>
                <a:lnTo>
                  <a:pt x="858" y="144"/>
                </a:lnTo>
                <a:lnTo>
                  <a:pt x="857" y="155"/>
                </a:lnTo>
                <a:lnTo>
                  <a:pt x="855" y="162"/>
                </a:lnTo>
                <a:lnTo>
                  <a:pt x="852" y="174"/>
                </a:lnTo>
                <a:lnTo>
                  <a:pt x="848" y="183"/>
                </a:lnTo>
                <a:lnTo>
                  <a:pt x="842" y="190"/>
                </a:lnTo>
                <a:lnTo>
                  <a:pt x="834" y="197"/>
                </a:lnTo>
                <a:lnTo>
                  <a:pt x="825" y="202"/>
                </a:lnTo>
                <a:lnTo>
                  <a:pt x="810" y="205"/>
                </a:lnTo>
                <a:lnTo>
                  <a:pt x="797" y="204"/>
                </a:lnTo>
                <a:lnTo>
                  <a:pt x="785" y="200"/>
                </a:lnTo>
                <a:lnTo>
                  <a:pt x="771" y="194"/>
                </a:lnTo>
                <a:lnTo>
                  <a:pt x="755" y="187"/>
                </a:lnTo>
                <a:lnTo>
                  <a:pt x="745" y="180"/>
                </a:lnTo>
                <a:lnTo>
                  <a:pt x="734" y="172"/>
                </a:lnTo>
                <a:lnTo>
                  <a:pt x="724" y="166"/>
                </a:lnTo>
                <a:lnTo>
                  <a:pt x="714" y="160"/>
                </a:lnTo>
                <a:lnTo>
                  <a:pt x="704" y="155"/>
                </a:lnTo>
                <a:lnTo>
                  <a:pt x="693" y="152"/>
                </a:lnTo>
                <a:lnTo>
                  <a:pt x="680" y="151"/>
                </a:lnTo>
                <a:lnTo>
                  <a:pt x="669" y="153"/>
                </a:lnTo>
                <a:lnTo>
                  <a:pt x="657" y="157"/>
                </a:lnTo>
                <a:lnTo>
                  <a:pt x="648" y="163"/>
                </a:lnTo>
                <a:lnTo>
                  <a:pt x="637" y="170"/>
                </a:lnTo>
                <a:lnTo>
                  <a:pt x="627" y="181"/>
                </a:lnTo>
                <a:lnTo>
                  <a:pt x="619" y="192"/>
                </a:lnTo>
                <a:lnTo>
                  <a:pt x="611" y="207"/>
                </a:lnTo>
                <a:lnTo>
                  <a:pt x="607" y="221"/>
                </a:lnTo>
                <a:lnTo>
                  <a:pt x="603" y="234"/>
                </a:lnTo>
                <a:lnTo>
                  <a:pt x="604" y="249"/>
                </a:lnTo>
                <a:lnTo>
                  <a:pt x="606" y="263"/>
                </a:lnTo>
                <a:lnTo>
                  <a:pt x="610" y="278"/>
                </a:lnTo>
                <a:lnTo>
                  <a:pt x="615" y="290"/>
                </a:lnTo>
                <a:lnTo>
                  <a:pt x="622" y="304"/>
                </a:lnTo>
                <a:lnTo>
                  <a:pt x="630" y="314"/>
                </a:lnTo>
                <a:lnTo>
                  <a:pt x="640" y="323"/>
                </a:lnTo>
                <a:lnTo>
                  <a:pt x="652" y="332"/>
                </a:lnTo>
                <a:lnTo>
                  <a:pt x="668" y="341"/>
                </a:lnTo>
                <a:lnTo>
                  <a:pt x="685" y="347"/>
                </a:lnTo>
                <a:lnTo>
                  <a:pt x="703" y="351"/>
                </a:lnTo>
                <a:lnTo>
                  <a:pt x="724" y="353"/>
                </a:lnTo>
                <a:lnTo>
                  <a:pt x="748" y="352"/>
                </a:lnTo>
                <a:lnTo>
                  <a:pt x="766" y="351"/>
                </a:lnTo>
                <a:lnTo>
                  <a:pt x="783" y="350"/>
                </a:lnTo>
                <a:lnTo>
                  <a:pt x="799" y="353"/>
                </a:lnTo>
                <a:lnTo>
                  <a:pt x="811" y="359"/>
                </a:lnTo>
                <a:lnTo>
                  <a:pt x="821" y="370"/>
                </a:lnTo>
                <a:lnTo>
                  <a:pt x="827" y="384"/>
                </a:lnTo>
                <a:lnTo>
                  <a:pt x="828" y="397"/>
                </a:lnTo>
                <a:lnTo>
                  <a:pt x="827" y="408"/>
                </a:lnTo>
                <a:lnTo>
                  <a:pt x="823" y="422"/>
                </a:lnTo>
                <a:lnTo>
                  <a:pt x="816" y="438"/>
                </a:lnTo>
                <a:lnTo>
                  <a:pt x="810" y="451"/>
                </a:lnTo>
                <a:lnTo>
                  <a:pt x="802" y="467"/>
                </a:lnTo>
                <a:lnTo>
                  <a:pt x="793" y="482"/>
                </a:lnTo>
                <a:lnTo>
                  <a:pt x="784" y="498"/>
                </a:lnTo>
                <a:lnTo>
                  <a:pt x="721" y="498"/>
                </a:lnTo>
                <a:lnTo>
                  <a:pt x="698" y="496"/>
                </a:lnTo>
                <a:lnTo>
                  <a:pt x="674" y="494"/>
                </a:lnTo>
                <a:lnTo>
                  <a:pt x="647" y="492"/>
                </a:lnTo>
                <a:lnTo>
                  <a:pt x="618" y="489"/>
                </a:lnTo>
                <a:lnTo>
                  <a:pt x="584" y="486"/>
                </a:lnTo>
                <a:lnTo>
                  <a:pt x="557" y="484"/>
                </a:lnTo>
                <a:lnTo>
                  <a:pt x="538" y="485"/>
                </a:lnTo>
                <a:lnTo>
                  <a:pt x="519" y="488"/>
                </a:lnTo>
                <a:lnTo>
                  <a:pt x="508" y="492"/>
                </a:lnTo>
                <a:lnTo>
                  <a:pt x="499" y="498"/>
                </a:lnTo>
                <a:lnTo>
                  <a:pt x="492" y="507"/>
                </a:lnTo>
                <a:lnTo>
                  <a:pt x="489" y="516"/>
                </a:lnTo>
                <a:lnTo>
                  <a:pt x="491" y="525"/>
                </a:lnTo>
                <a:lnTo>
                  <a:pt x="495" y="535"/>
                </a:lnTo>
                <a:lnTo>
                  <a:pt x="502" y="548"/>
                </a:lnTo>
                <a:lnTo>
                  <a:pt x="508" y="559"/>
                </a:lnTo>
                <a:lnTo>
                  <a:pt x="511" y="571"/>
                </a:lnTo>
                <a:lnTo>
                  <a:pt x="511" y="584"/>
                </a:lnTo>
                <a:lnTo>
                  <a:pt x="508" y="596"/>
                </a:lnTo>
                <a:lnTo>
                  <a:pt x="501" y="607"/>
                </a:lnTo>
                <a:lnTo>
                  <a:pt x="493" y="617"/>
                </a:lnTo>
                <a:lnTo>
                  <a:pt x="481" y="627"/>
                </a:lnTo>
                <a:lnTo>
                  <a:pt x="468" y="635"/>
                </a:lnTo>
                <a:lnTo>
                  <a:pt x="454" y="641"/>
                </a:lnTo>
                <a:lnTo>
                  <a:pt x="438" y="645"/>
                </a:lnTo>
                <a:lnTo>
                  <a:pt x="424" y="648"/>
                </a:lnTo>
                <a:lnTo>
                  <a:pt x="408" y="650"/>
                </a:lnTo>
                <a:lnTo>
                  <a:pt x="394" y="652"/>
                </a:lnTo>
                <a:lnTo>
                  <a:pt x="381" y="652"/>
                </a:lnTo>
                <a:lnTo>
                  <a:pt x="367" y="650"/>
                </a:lnTo>
                <a:lnTo>
                  <a:pt x="355" y="648"/>
                </a:lnTo>
                <a:lnTo>
                  <a:pt x="344" y="645"/>
                </a:lnTo>
                <a:lnTo>
                  <a:pt x="335" y="642"/>
                </a:lnTo>
                <a:lnTo>
                  <a:pt x="324" y="636"/>
                </a:lnTo>
                <a:lnTo>
                  <a:pt x="316" y="630"/>
                </a:lnTo>
                <a:lnTo>
                  <a:pt x="309" y="620"/>
                </a:lnTo>
                <a:lnTo>
                  <a:pt x="300" y="610"/>
                </a:lnTo>
                <a:lnTo>
                  <a:pt x="293" y="600"/>
                </a:lnTo>
                <a:lnTo>
                  <a:pt x="285" y="591"/>
                </a:lnTo>
                <a:lnTo>
                  <a:pt x="277" y="578"/>
                </a:lnTo>
                <a:lnTo>
                  <a:pt x="269" y="567"/>
                </a:lnTo>
                <a:lnTo>
                  <a:pt x="259" y="556"/>
                </a:lnTo>
                <a:lnTo>
                  <a:pt x="247" y="545"/>
                </a:lnTo>
                <a:lnTo>
                  <a:pt x="236" y="536"/>
                </a:lnTo>
                <a:lnTo>
                  <a:pt x="224" y="529"/>
                </a:lnTo>
                <a:lnTo>
                  <a:pt x="210" y="524"/>
                </a:lnTo>
                <a:lnTo>
                  <a:pt x="196" y="520"/>
                </a:lnTo>
                <a:lnTo>
                  <a:pt x="178" y="517"/>
                </a:lnTo>
                <a:lnTo>
                  <a:pt x="157" y="516"/>
                </a:lnTo>
                <a:lnTo>
                  <a:pt x="140" y="515"/>
                </a:lnTo>
                <a:lnTo>
                  <a:pt x="123" y="515"/>
                </a:lnTo>
                <a:lnTo>
                  <a:pt x="104" y="516"/>
                </a:lnTo>
                <a:lnTo>
                  <a:pt x="86" y="519"/>
                </a:lnTo>
                <a:lnTo>
                  <a:pt x="68" y="522"/>
                </a:lnTo>
                <a:lnTo>
                  <a:pt x="47" y="526"/>
                </a:lnTo>
                <a:lnTo>
                  <a:pt x="27" y="530"/>
                </a:lnTo>
                <a:lnTo>
                  <a:pt x="0" y="535"/>
                </a:lnTo>
                <a:close/>
              </a:path>
            </a:pathLst>
          </a:custGeom>
          <a:solidFill>
            <a:srgbClr val="00BF9F"/>
          </a:solidFill>
          <a:ln w="6350">
            <a:solidFill>
              <a:srgbClr val="000000"/>
            </a:solidFill>
            <a:round/>
            <a:headEnd/>
            <a:tailEnd/>
          </a:ln>
        </p:spPr>
        <p:txBody>
          <a:bodyPr/>
          <a:lstStyle/>
          <a:p>
            <a:endParaRPr lang="en-US"/>
          </a:p>
        </p:txBody>
      </p:sp>
      <p:sp>
        <p:nvSpPr>
          <p:cNvPr id="14349" name="Freeform 24"/>
          <p:cNvSpPr>
            <a:spLocks/>
          </p:cNvSpPr>
          <p:nvPr/>
        </p:nvSpPr>
        <p:spPr bwMode="auto">
          <a:xfrm>
            <a:off x="4906963" y="3676650"/>
            <a:ext cx="654050" cy="561975"/>
          </a:xfrm>
          <a:custGeom>
            <a:avLst/>
            <a:gdLst>
              <a:gd name="T0" fmla="*/ 2147483647 w 848"/>
              <a:gd name="T1" fmla="*/ 0 h 626"/>
              <a:gd name="T2" fmla="*/ 2147483647 w 848"/>
              <a:gd name="T3" fmla="*/ 2147483647 h 626"/>
              <a:gd name="T4" fmla="*/ 2147483647 w 848"/>
              <a:gd name="T5" fmla="*/ 2147483647 h 626"/>
              <a:gd name="T6" fmla="*/ 2147483647 w 848"/>
              <a:gd name="T7" fmla="*/ 2147483647 h 626"/>
              <a:gd name="T8" fmla="*/ 2147483647 w 848"/>
              <a:gd name="T9" fmla="*/ 2147483647 h 626"/>
              <a:gd name="T10" fmla="*/ 2147483647 w 848"/>
              <a:gd name="T11" fmla="*/ 2147483647 h 626"/>
              <a:gd name="T12" fmla="*/ 2147483647 w 848"/>
              <a:gd name="T13" fmla="*/ 2147483647 h 626"/>
              <a:gd name="T14" fmla="*/ 2147483647 w 848"/>
              <a:gd name="T15" fmla="*/ 2147483647 h 626"/>
              <a:gd name="T16" fmla="*/ 2147483647 w 848"/>
              <a:gd name="T17" fmla="*/ 2147483647 h 626"/>
              <a:gd name="T18" fmla="*/ 2147483647 w 848"/>
              <a:gd name="T19" fmla="*/ 2147483647 h 626"/>
              <a:gd name="T20" fmla="*/ 2147483647 w 848"/>
              <a:gd name="T21" fmla="*/ 2147483647 h 626"/>
              <a:gd name="T22" fmla="*/ 2147483647 w 848"/>
              <a:gd name="T23" fmla="*/ 2147483647 h 626"/>
              <a:gd name="T24" fmla="*/ 2147483647 w 848"/>
              <a:gd name="T25" fmla="*/ 2147483647 h 626"/>
              <a:gd name="T26" fmla="*/ 2147483647 w 848"/>
              <a:gd name="T27" fmla="*/ 2147483647 h 626"/>
              <a:gd name="T28" fmla="*/ 2147483647 w 848"/>
              <a:gd name="T29" fmla="*/ 2147483647 h 626"/>
              <a:gd name="T30" fmla="*/ 2147483647 w 848"/>
              <a:gd name="T31" fmla="*/ 2147483647 h 626"/>
              <a:gd name="T32" fmla="*/ 2147483647 w 848"/>
              <a:gd name="T33" fmla="*/ 2147483647 h 626"/>
              <a:gd name="T34" fmla="*/ 2147483647 w 848"/>
              <a:gd name="T35" fmla="*/ 2147483647 h 626"/>
              <a:gd name="T36" fmla="*/ 2147483647 w 848"/>
              <a:gd name="T37" fmla="*/ 2147483647 h 626"/>
              <a:gd name="T38" fmla="*/ 2147483647 w 848"/>
              <a:gd name="T39" fmla="*/ 2147483647 h 626"/>
              <a:gd name="T40" fmla="*/ 2147483647 w 848"/>
              <a:gd name="T41" fmla="*/ 2147483647 h 626"/>
              <a:gd name="T42" fmla="*/ 2147483647 w 848"/>
              <a:gd name="T43" fmla="*/ 2147483647 h 626"/>
              <a:gd name="T44" fmla="*/ 2147483647 w 848"/>
              <a:gd name="T45" fmla="*/ 2147483647 h 626"/>
              <a:gd name="T46" fmla="*/ 2147483647 w 848"/>
              <a:gd name="T47" fmla="*/ 2147483647 h 626"/>
              <a:gd name="T48" fmla="*/ 2147483647 w 848"/>
              <a:gd name="T49" fmla="*/ 2147483647 h 626"/>
              <a:gd name="T50" fmla="*/ 2147483647 w 848"/>
              <a:gd name="T51" fmla="*/ 2147483647 h 626"/>
              <a:gd name="T52" fmla="*/ 2147483647 w 848"/>
              <a:gd name="T53" fmla="*/ 2147483647 h 626"/>
              <a:gd name="T54" fmla="*/ 2147483647 w 848"/>
              <a:gd name="T55" fmla="*/ 2147483647 h 626"/>
              <a:gd name="T56" fmla="*/ 2147483647 w 848"/>
              <a:gd name="T57" fmla="*/ 2147483647 h 626"/>
              <a:gd name="T58" fmla="*/ 2147483647 w 848"/>
              <a:gd name="T59" fmla="*/ 2147483647 h 626"/>
              <a:gd name="T60" fmla="*/ 2147483647 w 848"/>
              <a:gd name="T61" fmla="*/ 2147483647 h 626"/>
              <a:gd name="T62" fmla="*/ 2147483647 w 848"/>
              <a:gd name="T63" fmla="*/ 2147483647 h 626"/>
              <a:gd name="T64" fmla="*/ 2147483647 w 848"/>
              <a:gd name="T65" fmla="*/ 2147483647 h 626"/>
              <a:gd name="T66" fmla="*/ 2147483647 w 848"/>
              <a:gd name="T67" fmla="*/ 2147483647 h 626"/>
              <a:gd name="T68" fmla="*/ 2147483647 w 848"/>
              <a:gd name="T69" fmla="*/ 2147483647 h 626"/>
              <a:gd name="T70" fmla="*/ 2147483647 w 848"/>
              <a:gd name="T71" fmla="*/ 2147483647 h 626"/>
              <a:gd name="T72" fmla="*/ 2147483647 w 848"/>
              <a:gd name="T73" fmla="*/ 2147483647 h 626"/>
              <a:gd name="T74" fmla="*/ 2147483647 w 848"/>
              <a:gd name="T75" fmla="*/ 2147483647 h 626"/>
              <a:gd name="T76" fmla="*/ 2147483647 w 848"/>
              <a:gd name="T77" fmla="*/ 2147483647 h 626"/>
              <a:gd name="T78" fmla="*/ 2147483647 w 848"/>
              <a:gd name="T79" fmla="*/ 2147483647 h 626"/>
              <a:gd name="T80" fmla="*/ 2147483647 w 848"/>
              <a:gd name="T81" fmla="*/ 2147483647 h 626"/>
              <a:gd name="T82" fmla="*/ 2147483647 w 848"/>
              <a:gd name="T83" fmla="*/ 2147483647 h 626"/>
              <a:gd name="T84" fmla="*/ 2147483647 w 848"/>
              <a:gd name="T85" fmla="*/ 2147483647 h 626"/>
              <a:gd name="T86" fmla="*/ 2147483647 w 848"/>
              <a:gd name="T87" fmla="*/ 2147483647 h 626"/>
              <a:gd name="T88" fmla="*/ 2147483647 w 848"/>
              <a:gd name="T89" fmla="*/ 2147483647 h 626"/>
              <a:gd name="T90" fmla="*/ 2147483647 w 848"/>
              <a:gd name="T91" fmla="*/ 2147483647 h 626"/>
              <a:gd name="T92" fmla="*/ 2147483647 w 848"/>
              <a:gd name="T93" fmla="*/ 2147483647 h 626"/>
              <a:gd name="T94" fmla="*/ 2147483647 w 848"/>
              <a:gd name="T95" fmla="*/ 2147483647 h 626"/>
              <a:gd name="T96" fmla="*/ 2147483647 w 848"/>
              <a:gd name="T97" fmla="*/ 2147483647 h 626"/>
              <a:gd name="T98" fmla="*/ 2147483647 w 848"/>
              <a:gd name="T99" fmla="*/ 2147483647 h 626"/>
              <a:gd name="T100" fmla="*/ 2147483647 w 848"/>
              <a:gd name="T101" fmla="*/ 2147483647 h 626"/>
              <a:gd name="T102" fmla="*/ 2147483647 w 848"/>
              <a:gd name="T103" fmla="*/ 2147483647 h 626"/>
              <a:gd name="T104" fmla="*/ 2147483647 w 848"/>
              <a:gd name="T105" fmla="*/ 2147483647 h 626"/>
              <a:gd name="T106" fmla="*/ 2147483647 w 848"/>
              <a:gd name="T107" fmla="*/ 2147483647 h 626"/>
              <a:gd name="T108" fmla="*/ 2147483647 w 848"/>
              <a:gd name="T109" fmla="*/ 2147483647 h 626"/>
              <a:gd name="T110" fmla="*/ 2147483647 w 848"/>
              <a:gd name="T111" fmla="*/ 2147483647 h 626"/>
              <a:gd name="T112" fmla="*/ 2147483647 w 848"/>
              <a:gd name="T113" fmla="*/ 2147483647 h 626"/>
              <a:gd name="T114" fmla="*/ 1835207468 w 848"/>
              <a:gd name="T115" fmla="*/ 2147483647 h 626"/>
              <a:gd name="T116" fmla="*/ 0 w 848"/>
              <a:gd name="T117" fmla="*/ 2147483647 h 626"/>
              <a:gd name="T118" fmla="*/ 1835207468 w 848"/>
              <a:gd name="T119" fmla="*/ 2147483647 h 626"/>
              <a:gd name="T120" fmla="*/ 2147483647 w 848"/>
              <a:gd name="T121" fmla="*/ 2147483647 h 626"/>
              <a:gd name="T122" fmla="*/ 2147483647 w 848"/>
              <a:gd name="T123" fmla="*/ 2147483647 h 6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8"/>
              <a:gd name="T187" fmla="*/ 0 h 626"/>
              <a:gd name="T188" fmla="*/ 848 w 848"/>
              <a:gd name="T189" fmla="*/ 626 h 6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8" h="626">
                <a:moveTo>
                  <a:pt x="26" y="15"/>
                </a:moveTo>
                <a:lnTo>
                  <a:pt x="36" y="0"/>
                </a:lnTo>
                <a:lnTo>
                  <a:pt x="707" y="0"/>
                </a:lnTo>
                <a:lnTo>
                  <a:pt x="848" y="510"/>
                </a:lnTo>
                <a:lnTo>
                  <a:pt x="830" y="500"/>
                </a:lnTo>
                <a:lnTo>
                  <a:pt x="818" y="493"/>
                </a:lnTo>
                <a:lnTo>
                  <a:pt x="803" y="487"/>
                </a:lnTo>
                <a:lnTo>
                  <a:pt x="786" y="481"/>
                </a:lnTo>
                <a:lnTo>
                  <a:pt x="768" y="477"/>
                </a:lnTo>
                <a:lnTo>
                  <a:pt x="748" y="474"/>
                </a:lnTo>
                <a:lnTo>
                  <a:pt x="724" y="471"/>
                </a:lnTo>
                <a:lnTo>
                  <a:pt x="703" y="470"/>
                </a:lnTo>
                <a:lnTo>
                  <a:pt x="681" y="469"/>
                </a:lnTo>
                <a:lnTo>
                  <a:pt x="657" y="469"/>
                </a:lnTo>
                <a:lnTo>
                  <a:pt x="628" y="469"/>
                </a:lnTo>
                <a:lnTo>
                  <a:pt x="605" y="471"/>
                </a:lnTo>
                <a:lnTo>
                  <a:pt x="583" y="473"/>
                </a:lnTo>
                <a:lnTo>
                  <a:pt x="563" y="475"/>
                </a:lnTo>
                <a:lnTo>
                  <a:pt x="545" y="479"/>
                </a:lnTo>
                <a:lnTo>
                  <a:pt x="530" y="483"/>
                </a:lnTo>
                <a:lnTo>
                  <a:pt x="518" y="488"/>
                </a:lnTo>
                <a:lnTo>
                  <a:pt x="508" y="494"/>
                </a:lnTo>
                <a:lnTo>
                  <a:pt x="501" y="500"/>
                </a:lnTo>
                <a:lnTo>
                  <a:pt x="497" y="510"/>
                </a:lnTo>
                <a:lnTo>
                  <a:pt x="497" y="519"/>
                </a:lnTo>
                <a:lnTo>
                  <a:pt x="502" y="528"/>
                </a:lnTo>
                <a:lnTo>
                  <a:pt x="508" y="536"/>
                </a:lnTo>
                <a:lnTo>
                  <a:pt x="512" y="545"/>
                </a:lnTo>
                <a:lnTo>
                  <a:pt x="512" y="557"/>
                </a:lnTo>
                <a:lnTo>
                  <a:pt x="506" y="567"/>
                </a:lnTo>
                <a:lnTo>
                  <a:pt x="498" y="577"/>
                </a:lnTo>
                <a:lnTo>
                  <a:pt x="485" y="588"/>
                </a:lnTo>
                <a:lnTo>
                  <a:pt x="473" y="597"/>
                </a:lnTo>
                <a:lnTo>
                  <a:pt x="461" y="603"/>
                </a:lnTo>
                <a:lnTo>
                  <a:pt x="448" y="608"/>
                </a:lnTo>
                <a:lnTo>
                  <a:pt x="435" y="614"/>
                </a:lnTo>
                <a:lnTo>
                  <a:pt x="421" y="618"/>
                </a:lnTo>
                <a:lnTo>
                  <a:pt x="406" y="621"/>
                </a:lnTo>
                <a:lnTo>
                  <a:pt x="392" y="623"/>
                </a:lnTo>
                <a:lnTo>
                  <a:pt x="380" y="626"/>
                </a:lnTo>
                <a:lnTo>
                  <a:pt x="363" y="626"/>
                </a:lnTo>
                <a:lnTo>
                  <a:pt x="349" y="623"/>
                </a:lnTo>
                <a:lnTo>
                  <a:pt x="335" y="621"/>
                </a:lnTo>
                <a:lnTo>
                  <a:pt x="323" y="617"/>
                </a:lnTo>
                <a:lnTo>
                  <a:pt x="310" y="612"/>
                </a:lnTo>
                <a:lnTo>
                  <a:pt x="299" y="606"/>
                </a:lnTo>
                <a:lnTo>
                  <a:pt x="291" y="599"/>
                </a:lnTo>
                <a:lnTo>
                  <a:pt x="288" y="592"/>
                </a:lnTo>
                <a:lnTo>
                  <a:pt x="287" y="585"/>
                </a:lnTo>
                <a:lnTo>
                  <a:pt x="288" y="574"/>
                </a:lnTo>
                <a:lnTo>
                  <a:pt x="291" y="564"/>
                </a:lnTo>
                <a:lnTo>
                  <a:pt x="299" y="552"/>
                </a:lnTo>
                <a:lnTo>
                  <a:pt x="308" y="540"/>
                </a:lnTo>
                <a:lnTo>
                  <a:pt x="315" y="531"/>
                </a:lnTo>
                <a:lnTo>
                  <a:pt x="320" y="524"/>
                </a:lnTo>
                <a:lnTo>
                  <a:pt x="324" y="513"/>
                </a:lnTo>
                <a:lnTo>
                  <a:pt x="327" y="502"/>
                </a:lnTo>
                <a:lnTo>
                  <a:pt x="324" y="492"/>
                </a:lnTo>
                <a:lnTo>
                  <a:pt x="318" y="484"/>
                </a:lnTo>
                <a:lnTo>
                  <a:pt x="307" y="477"/>
                </a:lnTo>
                <a:lnTo>
                  <a:pt x="294" y="474"/>
                </a:lnTo>
                <a:lnTo>
                  <a:pt x="282" y="471"/>
                </a:lnTo>
                <a:lnTo>
                  <a:pt x="265" y="469"/>
                </a:lnTo>
                <a:lnTo>
                  <a:pt x="230" y="469"/>
                </a:lnTo>
                <a:lnTo>
                  <a:pt x="204" y="471"/>
                </a:lnTo>
                <a:lnTo>
                  <a:pt x="181" y="474"/>
                </a:lnTo>
                <a:lnTo>
                  <a:pt x="150" y="478"/>
                </a:lnTo>
                <a:lnTo>
                  <a:pt x="122" y="483"/>
                </a:lnTo>
                <a:lnTo>
                  <a:pt x="91" y="488"/>
                </a:lnTo>
                <a:lnTo>
                  <a:pt x="69" y="492"/>
                </a:lnTo>
                <a:lnTo>
                  <a:pt x="53" y="495"/>
                </a:lnTo>
                <a:lnTo>
                  <a:pt x="44" y="500"/>
                </a:lnTo>
                <a:lnTo>
                  <a:pt x="38" y="489"/>
                </a:lnTo>
                <a:lnTo>
                  <a:pt x="32" y="477"/>
                </a:lnTo>
                <a:lnTo>
                  <a:pt x="26" y="464"/>
                </a:lnTo>
                <a:lnTo>
                  <a:pt x="20" y="450"/>
                </a:lnTo>
                <a:lnTo>
                  <a:pt x="16" y="434"/>
                </a:lnTo>
                <a:lnTo>
                  <a:pt x="13" y="415"/>
                </a:lnTo>
                <a:lnTo>
                  <a:pt x="14" y="398"/>
                </a:lnTo>
                <a:lnTo>
                  <a:pt x="17" y="381"/>
                </a:lnTo>
                <a:lnTo>
                  <a:pt x="25" y="362"/>
                </a:lnTo>
                <a:lnTo>
                  <a:pt x="35" y="344"/>
                </a:lnTo>
                <a:lnTo>
                  <a:pt x="46" y="327"/>
                </a:lnTo>
                <a:lnTo>
                  <a:pt x="60" y="314"/>
                </a:lnTo>
                <a:lnTo>
                  <a:pt x="76" y="304"/>
                </a:lnTo>
                <a:lnTo>
                  <a:pt x="92" y="295"/>
                </a:lnTo>
                <a:lnTo>
                  <a:pt x="109" y="287"/>
                </a:lnTo>
                <a:lnTo>
                  <a:pt x="125" y="281"/>
                </a:lnTo>
                <a:lnTo>
                  <a:pt x="142" y="274"/>
                </a:lnTo>
                <a:lnTo>
                  <a:pt x="162" y="264"/>
                </a:lnTo>
                <a:lnTo>
                  <a:pt x="175" y="258"/>
                </a:lnTo>
                <a:lnTo>
                  <a:pt x="188" y="248"/>
                </a:lnTo>
                <a:lnTo>
                  <a:pt x="199" y="238"/>
                </a:lnTo>
                <a:lnTo>
                  <a:pt x="209" y="227"/>
                </a:lnTo>
                <a:lnTo>
                  <a:pt x="216" y="213"/>
                </a:lnTo>
                <a:lnTo>
                  <a:pt x="222" y="199"/>
                </a:lnTo>
                <a:lnTo>
                  <a:pt x="224" y="183"/>
                </a:lnTo>
                <a:lnTo>
                  <a:pt x="221" y="167"/>
                </a:lnTo>
                <a:lnTo>
                  <a:pt x="213" y="151"/>
                </a:lnTo>
                <a:lnTo>
                  <a:pt x="203" y="139"/>
                </a:lnTo>
                <a:lnTo>
                  <a:pt x="190" y="129"/>
                </a:lnTo>
                <a:lnTo>
                  <a:pt x="174" y="124"/>
                </a:lnTo>
                <a:lnTo>
                  <a:pt x="160" y="124"/>
                </a:lnTo>
                <a:lnTo>
                  <a:pt x="146" y="129"/>
                </a:lnTo>
                <a:lnTo>
                  <a:pt x="131" y="139"/>
                </a:lnTo>
                <a:lnTo>
                  <a:pt x="121" y="150"/>
                </a:lnTo>
                <a:lnTo>
                  <a:pt x="110" y="162"/>
                </a:lnTo>
                <a:lnTo>
                  <a:pt x="99" y="174"/>
                </a:lnTo>
                <a:lnTo>
                  <a:pt x="88" y="181"/>
                </a:lnTo>
                <a:lnTo>
                  <a:pt x="74" y="184"/>
                </a:lnTo>
                <a:lnTo>
                  <a:pt x="55" y="184"/>
                </a:lnTo>
                <a:lnTo>
                  <a:pt x="40" y="181"/>
                </a:lnTo>
                <a:lnTo>
                  <a:pt x="29" y="171"/>
                </a:lnTo>
                <a:lnTo>
                  <a:pt x="18" y="162"/>
                </a:lnTo>
                <a:lnTo>
                  <a:pt x="10" y="151"/>
                </a:lnTo>
                <a:lnTo>
                  <a:pt x="4" y="137"/>
                </a:lnTo>
                <a:lnTo>
                  <a:pt x="1" y="123"/>
                </a:lnTo>
                <a:lnTo>
                  <a:pt x="0" y="108"/>
                </a:lnTo>
                <a:lnTo>
                  <a:pt x="1" y="92"/>
                </a:lnTo>
                <a:lnTo>
                  <a:pt x="4" y="76"/>
                </a:lnTo>
                <a:lnTo>
                  <a:pt x="9" y="56"/>
                </a:lnTo>
                <a:lnTo>
                  <a:pt x="15" y="38"/>
                </a:lnTo>
                <a:lnTo>
                  <a:pt x="19" y="27"/>
                </a:lnTo>
                <a:lnTo>
                  <a:pt x="26" y="15"/>
                </a:lnTo>
                <a:close/>
              </a:path>
            </a:pathLst>
          </a:custGeom>
          <a:solidFill>
            <a:srgbClr val="FF5F00"/>
          </a:solidFill>
          <a:ln w="6350">
            <a:solidFill>
              <a:srgbClr val="000000"/>
            </a:solidFill>
            <a:round/>
            <a:headEnd/>
            <a:tailEnd/>
          </a:ln>
        </p:spPr>
        <p:txBody>
          <a:bodyPr/>
          <a:lstStyle/>
          <a:p>
            <a:endParaRPr lang="en-US"/>
          </a:p>
        </p:txBody>
      </p:sp>
      <p:sp>
        <p:nvSpPr>
          <p:cNvPr id="14350" name="Freeform 25"/>
          <p:cNvSpPr>
            <a:spLocks/>
          </p:cNvSpPr>
          <p:nvPr/>
        </p:nvSpPr>
        <p:spPr bwMode="auto">
          <a:xfrm>
            <a:off x="3127375" y="4525963"/>
            <a:ext cx="809625" cy="636587"/>
          </a:xfrm>
          <a:custGeom>
            <a:avLst/>
            <a:gdLst>
              <a:gd name="T0" fmla="*/ 2147483647 w 1050"/>
              <a:gd name="T1" fmla="*/ 2147483647 h 709"/>
              <a:gd name="T2" fmla="*/ 2147483647 w 1050"/>
              <a:gd name="T3" fmla="*/ 2147483647 h 709"/>
              <a:gd name="T4" fmla="*/ 2147483647 w 1050"/>
              <a:gd name="T5" fmla="*/ 2147483647 h 709"/>
              <a:gd name="T6" fmla="*/ 2147483647 w 1050"/>
              <a:gd name="T7" fmla="*/ 2147483647 h 709"/>
              <a:gd name="T8" fmla="*/ 2147483647 w 1050"/>
              <a:gd name="T9" fmla="*/ 2147483647 h 709"/>
              <a:gd name="T10" fmla="*/ 2147483647 w 1050"/>
              <a:gd name="T11" fmla="*/ 2147483647 h 709"/>
              <a:gd name="T12" fmla="*/ 2147483647 w 1050"/>
              <a:gd name="T13" fmla="*/ 2147483647 h 709"/>
              <a:gd name="T14" fmla="*/ 2147483647 w 1050"/>
              <a:gd name="T15" fmla="*/ 2147483647 h 709"/>
              <a:gd name="T16" fmla="*/ 2147483647 w 1050"/>
              <a:gd name="T17" fmla="*/ 2147483647 h 709"/>
              <a:gd name="T18" fmla="*/ 2147483647 w 1050"/>
              <a:gd name="T19" fmla="*/ 2147483647 h 709"/>
              <a:gd name="T20" fmla="*/ 2147483647 w 1050"/>
              <a:gd name="T21" fmla="*/ 2147483647 h 709"/>
              <a:gd name="T22" fmla="*/ 2147483647 w 1050"/>
              <a:gd name="T23" fmla="*/ 2147483647 h 709"/>
              <a:gd name="T24" fmla="*/ 2147483647 w 1050"/>
              <a:gd name="T25" fmla="*/ 2147483647 h 709"/>
              <a:gd name="T26" fmla="*/ 2147483647 w 1050"/>
              <a:gd name="T27" fmla="*/ 2147483647 h 709"/>
              <a:gd name="T28" fmla="*/ 2147483647 w 1050"/>
              <a:gd name="T29" fmla="*/ 2147483647 h 709"/>
              <a:gd name="T30" fmla="*/ 2147483647 w 1050"/>
              <a:gd name="T31" fmla="*/ 2147483647 h 709"/>
              <a:gd name="T32" fmla="*/ 2147483647 w 1050"/>
              <a:gd name="T33" fmla="*/ 2147483647 h 709"/>
              <a:gd name="T34" fmla="*/ 2147483647 w 1050"/>
              <a:gd name="T35" fmla="*/ 2147483647 h 709"/>
              <a:gd name="T36" fmla="*/ 2147483647 w 1050"/>
              <a:gd name="T37" fmla="*/ 2147483647 h 709"/>
              <a:gd name="T38" fmla="*/ 2147483647 w 1050"/>
              <a:gd name="T39" fmla="*/ 2147483647 h 709"/>
              <a:gd name="T40" fmla="*/ 2147483647 w 1050"/>
              <a:gd name="T41" fmla="*/ 2147483647 h 709"/>
              <a:gd name="T42" fmla="*/ 2147483647 w 1050"/>
              <a:gd name="T43" fmla="*/ 2147483647 h 709"/>
              <a:gd name="T44" fmla="*/ 2147483647 w 1050"/>
              <a:gd name="T45" fmla="*/ 2147483647 h 709"/>
              <a:gd name="T46" fmla="*/ 2147483647 w 1050"/>
              <a:gd name="T47" fmla="*/ 2147483647 h 709"/>
              <a:gd name="T48" fmla="*/ 2147483647 w 1050"/>
              <a:gd name="T49" fmla="*/ 2147483647 h 709"/>
              <a:gd name="T50" fmla="*/ 2147483647 w 1050"/>
              <a:gd name="T51" fmla="*/ 2147483647 h 709"/>
              <a:gd name="T52" fmla="*/ 2147483647 w 1050"/>
              <a:gd name="T53" fmla="*/ 2147483647 h 709"/>
              <a:gd name="T54" fmla="*/ 2147483647 w 1050"/>
              <a:gd name="T55" fmla="*/ 2147483647 h 709"/>
              <a:gd name="T56" fmla="*/ 2147483647 w 1050"/>
              <a:gd name="T57" fmla="*/ 2147483647 h 709"/>
              <a:gd name="T58" fmla="*/ 2147483647 w 1050"/>
              <a:gd name="T59" fmla="*/ 2147483647 h 709"/>
              <a:gd name="T60" fmla="*/ 2147483647 w 1050"/>
              <a:gd name="T61" fmla="*/ 2147483647 h 709"/>
              <a:gd name="T62" fmla="*/ 2147483647 w 1050"/>
              <a:gd name="T63" fmla="*/ 2147483647 h 709"/>
              <a:gd name="T64" fmla="*/ 2147483647 w 1050"/>
              <a:gd name="T65" fmla="*/ 2147483647 h 709"/>
              <a:gd name="T66" fmla="*/ 2147483647 w 1050"/>
              <a:gd name="T67" fmla="*/ 2147483647 h 709"/>
              <a:gd name="T68" fmla="*/ 2147483647 w 1050"/>
              <a:gd name="T69" fmla="*/ 2147483647 h 709"/>
              <a:gd name="T70" fmla="*/ 2147483647 w 1050"/>
              <a:gd name="T71" fmla="*/ 2147483647 h 709"/>
              <a:gd name="T72" fmla="*/ 2147483647 w 1050"/>
              <a:gd name="T73" fmla="*/ 2147483647 h 709"/>
              <a:gd name="T74" fmla="*/ 2147483647 w 1050"/>
              <a:gd name="T75" fmla="*/ 2147483647 h 709"/>
              <a:gd name="T76" fmla="*/ 2147483647 w 1050"/>
              <a:gd name="T77" fmla="*/ 2147483647 h 709"/>
              <a:gd name="T78" fmla="*/ 2147483647 w 1050"/>
              <a:gd name="T79" fmla="*/ 2147483647 h 709"/>
              <a:gd name="T80" fmla="*/ 2147483647 w 1050"/>
              <a:gd name="T81" fmla="*/ 2147483647 h 709"/>
              <a:gd name="T82" fmla="*/ 2147483647 w 1050"/>
              <a:gd name="T83" fmla="*/ 2147483647 h 709"/>
              <a:gd name="T84" fmla="*/ 2147483647 w 1050"/>
              <a:gd name="T85" fmla="*/ 2147483647 h 709"/>
              <a:gd name="T86" fmla="*/ 2147483647 w 1050"/>
              <a:gd name="T87" fmla="*/ 0 h 709"/>
              <a:gd name="T88" fmla="*/ 2147483647 w 1050"/>
              <a:gd name="T89" fmla="*/ 2147483647 h 709"/>
              <a:gd name="T90" fmla="*/ 2147483647 w 1050"/>
              <a:gd name="T91" fmla="*/ 2147483647 h 709"/>
              <a:gd name="T92" fmla="*/ 2147483647 w 1050"/>
              <a:gd name="T93" fmla="*/ 2147483647 h 709"/>
              <a:gd name="T94" fmla="*/ 2147483647 w 1050"/>
              <a:gd name="T95" fmla="*/ 2147483647 h 709"/>
              <a:gd name="T96" fmla="*/ 2147483647 w 1050"/>
              <a:gd name="T97" fmla="*/ 2147483647 h 709"/>
              <a:gd name="T98" fmla="*/ 2147483647 w 1050"/>
              <a:gd name="T99" fmla="*/ 2147483647 h 709"/>
              <a:gd name="T100" fmla="*/ 2147483647 w 1050"/>
              <a:gd name="T101" fmla="*/ 2147483647 h 709"/>
              <a:gd name="T102" fmla="*/ 2147483647 w 1050"/>
              <a:gd name="T103" fmla="*/ 2147483647 h 709"/>
              <a:gd name="T104" fmla="*/ 2147483647 w 1050"/>
              <a:gd name="T105" fmla="*/ 2147483647 h 709"/>
              <a:gd name="T106" fmla="*/ 2147483647 w 1050"/>
              <a:gd name="T107" fmla="*/ 2147483647 h 709"/>
              <a:gd name="T108" fmla="*/ 2147483647 w 1050"/>
              <a:gd name="T109" fmla="*/ 2147483647 h 709"/>
              <a:gd name="T110" fmla="*/ 2147483647 w 1050"/>
              <a:gd name="T111" fmla="*/ 2147483647 h 709"/>
              <a:gd name="T112" fmla="*/ 2147483647 w 1050"/>
              <a:gd name="T113" fmla="*/ 2147483647 h 709"/>
              <a:gd name="T114" fmla="*/ 2147483647 w 1050"/>
              <a:gd name="T115" fmla="*/ 2147483647 h 709"/>
              <a:gd name="T116" fmla="*/ 2147483647 w 1050"/>
              <a:gd name="T117" fmla="*/ 2147483647 h 709"/>
              <a:gd name="T118" fmla="*/ 2147483647 w 1050"/>
              <a:gd name="T119" fmla="*/ 2147483647 h 709"/>
              <a:gd name="T120" fmla="*/ 2147483647 w 1050"/>
              <a:gd name="T121" fmla="*/ 2147483647 h 70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50"/>
              <a:gd name="T184" fmla="*/ 0 h 709"/>
              <a:gd name="T185" fmla="*/ 1050 w 1050"/>
              <a:gd name="T186" fmla="*/ 709 h 70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50" h="709">
                <a:moveTo>
                  <a:pt x="123" y="51"/>
                </a:moveTo>
                <a:lnTo>
                  <a:pt x="0" y="579"/>
                </a:lnTo>
                <a:lnTo>
                  <a:pt x="15" y="578"/>
                </a:lnTo>
                <a:lnTo>
                  <a:pt x="33" y="576"/>
                </a:lnTo>
                <a:lnTo>
                  <a:pt x="65" y="570"/>
                </a:lnTo>
                <a:lnTo>
                  <a:pt x="88" y="565"/>
                </a:lnTo>
                <a:lnTo>
                  <a:pt x="118" y="559"/>
                </a:lnTo>
                <a:lnTo>
                  <a:pt x="151" y="551"/>
                </a:lnTo>
                <a:lnTo>
                  <a:pt x="182" y="541"/>
                </a:lnTo>
                <a:lnTo>
                  <a:pt x="210" y="531"/>
                </a:lnTo>
                <a:lnTo>
                  <a:pt x="243" y="520"/>
                </a:lnTo>
                <a:lnTo>
                  <a:pt x="265" y="515"/>
                </a:lnTo>
                <a:lnTo>
                  <a:pt x="283" y="512"/>
                </a:lnTo>
                <a:lnTo>
                  <a:pt x="300" y="511"/>
                </a:lnTo>
                <a:lnTo>
                  <a:pt x="315" y="511"/>
                </a:lnTo>
                <a:lnTo>
                  <a:pt x="338" y="514"/>
                </a:lnTo>
                <a:lnTo>
                  <a:pt x="353" y="517"/>
                </a:lnTo>
                <a:lnTo>
                  <a:pt x="369" y="522"/>
                </a:lnTo>
                <a:lnTo>
                  <a:pt x="381" y="528"/>
                </a:lnTo>
                <a:lnTo>
                  <a:pt x="389" y="535"/>
                </a:lnTo>
                <a:lnTo>
                  <a:pt x="395" y="546"/>
                </a:lnTo>
                <a:lnTo>
                  <a:pt x="397" y="555"/>
                </a:lnTo>
                <a:lnTo>
                  <a:pt x="396" y="566"/>
                </a:lnTo>
                <a:lnTo>
                  <a:pt x="392" y="577"/>
                </a:lnTo>
                <a:lnTo>
                  <a:pt x="382" y="592"/>
                </a:lnTo>
                <a:lnTo>
                  <a:pt x="371" y="608"/>
                </a:lnTo>
                <a:lnTo>
                  <a:pt x="365" y="623"/>
                </a:lnTo>
                <a:lnTo>
                  <a:pt x="362" y="635"/>
                </a:lnTo>
                <a:lnTo>
                  <a:pt x="361" y="647"/>
                </a:lnTo>
                <a:lnTo>
                  <a:pt x="362" y="656"/>
                </a:lnTo>
                <a:lnTo>
                  <a:pt x="367" y="668"/>
                </a:lnTo>
                <a:lnTo>
                  <a:pt x="377" y="681"/>
                </a:lnTo>
                <a:lnTo>
                  <a:pt x="389" y="691"/>
                </a:lnTo>
                <a:lnTo>
                  <a:pt x="401" y="698"/>
                </a:lnTo>
                <a:lnTo>
                  <a:pt x="417" y="703"/>
                </a:lnTo>
                <a:lnTo>
                  <a:pt x="434" y="707"/>
                </a:lnTo>
                <a:lnTo>
                  <a:pt x="447" y="709"/>
                </a:lnTo>
                <a:lnTo>
                  <a:pt x="462" y="707"/>
                </a:lnTo>
                <a:lnTo>
                  <a:pt x="477" y="704"/>
                </a:lnTo>
                <a:lnTo>
                  <a:pt x="491" y="699"/>
                </a:lnTo>
                <a:lnTo>
                  <a:pt x="507" y="692"/>
                </a:lnTo>
                <a:lnTo>
                  <a:pt x="523" y="683"/>
                </a:lnTo>
                <a:lnTo>
                  <a:pt x="537" y="674"/>
                </a:lnTo>
                <a:lnTo>
                  <a:pt x="548" y="664"/>
                </a:lnTo>
                <a:lnTo>
                  <a:pt x="557" y="653"/>
                </a:lnTo>
                <a:lnTo>
                  <a:pt x="564" y="640"/>
                </a:lnTo>
                <a:lnTo>
                  <a:pt x="568" y="625"/>
                </a:lnTo>
                <a:lnTo>
                  <a:pt x="570" y="608"/>
                </a:lnTo>
                <a:lnTo>
                  <a:pt x="576" y="595"/>
                </a:lnTo>
                <a:lnTo>
                  <a:pt x="580" y="588"/>
                </a:lnTo>
                <a:lnTo>
                  <a:pt x="589" y="581"/>
                </a:lnTo>
                <a:lnTo>
                  <a:pt x="604" y="574"/>
                </a:lnTo>
                <a:lnTo>
                  <a:pt x="625" y="567"/>
                </a:lnTo>
                <a:lnTo>
                  <a:pt x="646" y="561"/>
                </a:lnTo>
                <a:lnTo>
                  <a:pt x="666" y="555"/>
                </a:lnTo>
                <a:lnTo>
                  <a:pt x="686" y="550"/>
                </a:lnTo>
                <a:lnTo>
                  <a:pt x="716" y="544"/>
                </a:lnTo>
                <a:lnTo>
                  <a:pt x="757" y="537"/>
                </a:lnTo>
                <a:lnTo>
                  <a:pt x="803" y="533"/>
                </a:lnTo>
                <a:lnTo>
                  <a:pt x="854" y="533"/>
                </a:lnTo>
                <a:lnTo>
                  <a:pt x="903" y="533"/>
                </a:lnTo>
                <a:lnTo>
                  <a:pt x="948" y="538"/>
                </a:lnTo>
                <a:lnTo>
                  <a:pt x="954" y="529"/>
                </a:lnTo>
                <a:lnTo>
                  <a:pt x="960" y="519"/>
                </a:lnTo>
                <a:lnTo>
                  <a:pt x="969" y="510"/>
                </a:lnTo>
                <a:lnTo>
                  <a:pt x="980" y="498"/>
                </a:lnTo>
                <a:lnTo>
                  <a:pt x="988" y="490"/>
                </a:lnTo>
                <a:lnTo>
                  <a:pt x="1000" y="477"/>
                </a:lnTo>
                <a:lnTo>
                  <a:pt x="1011" y="465"/>
                </a:lnTo>
                <a:lnTo>
                  <a:pt x="1020" y="456"/>
                </a:lnTo>
                <a:lnTo>
                  <a:pt x="1029" y="445"/>
                </a:lnTo>
                <a:lnTo>
                  <a:pt x="1037" y="431"/>
                </a:lnTo>
                <a:lnTo>
                  <a:pt x="1040" y="421"/>
                </a:lnTo>
                <a:lnTo>
                  <a:pt x="1045" y="406"/>
                </a:lnTo>
                <a:lnTo>
                  <a:pt x="1049" y="394"/>
                </a:lnTo>
                <a:lnTo>
                  <a:pt x="1050" y="377"/>
                </a:lnTo>
                <a:lnTo>
                  <a:pt x="1046" y="364"/>
                </a:lnTo>
                <a:lnTo>
                  <a:pt x="1039" y="351"/>
                </a:lnTo>
                <a:lnTo>
                  <a:pt x="1032" y="342"/>
                </a:lnTo>
                <a:lnTo>
                  <a:pt x="1022" y="337"/>
                </a:lnTo>
                <a:lnTo>
                  <a:pt x="1012" y="333"/>
                </a:lnTo>
                <a:lnTo>
                  <a:pt x="1000" y="333"/>
                </a:lnTo>
                <a:lnTo>
                  <a:pt x="989" y="333"/>
                </a:lnTo>
                <a:lnTo>
                  <a:pt x="976" y="341"/>
                </a:lnTo>
                <a:lnTo>
                  <a:pt x="966" y="353"/>
                </a:lnTo>
                <a:lnTo>
                  <a:pt x="955" y="366"/>
                </a:lnTo>
                <a:lnTo>
                  <a:pt x="944" y="382"/>
                </a:lnTo>
                <a:lnTo>
                  <a:pt x="932" y="396"/>
                </a:lnTo>
                <a:lnTo>
                  <a:pt x="919" y="406"/>
                </a:lnTo>
                <a:lnTo>
                  <a:pt x="904" y="413"/>
                </a:lnTo>
                <a:lnTo>
                  <a:pt x="887" y="418"/>
                </a:lnTo>
                <a:lnTo>
                  <a:pt x="875" y="418"/>
                </a:lnTo>
                <a:lnTo>
                  <a:pt x="862" y="415"/>
                </a:lnTo>
                <a:lnTo>
                  <a:pt x="852" y="412"/>
                </a:lnTo>
                <a:lnTo>
                  <a:pt x="841" y="408"/>
                </a:lnTo>
                <a:lnTo>
                  <a:pt x="830" y="399"/>
                </a:lnTo>
                <a:lnTo>
                  <a:pt x="823" y="391"/>
                </a:lnTo>
                <a:lnTo>
                  <a:pt x="817" y="380"/>
                </a:lnTo>
                <a:lnTo>
                  <a:pt x="814" y="370"/>
                </a:lnTo>
                <a:lnTo>
                  <a:pt x="810" y="354"/>
                </a:lnTo>
                <a:lnTo>
                  <a:pt x="809" y="339"/>
                </a:lnTo>
                <a:lnTo>
                  <a:pt x="812" y="328"/>
                </a:lnTo>
                <a:lnTo>
                  <a:pt x="819" y="316"/>
                </a:lnTo>
                <a:lnTo>
                  <a:pt x="825" y="306"/>
                </a:lnTo>
                <a:lnTo>
                  <a:pt x="836" y="293"/>
                </a:lnTo>
                <a:lnTo>
                  <a:pt x="852" y="285"/>
                </a:lnTo>
                <a:lnTo>
                  <a:pt x="863" y="279"/>
                </a:lnTo>
                <a:lnTo>
                  <a:pt x="882" y="269"/>
                </a:lnTo>
                <a:lnTo>
                  <a:pt x="901" y="258"/>
                </a:lnTo>
                <a:lnTo>
                  <a:pt x="912" y="249"/>
                </a:lnTo>
                <a:lnTo>
                  <a:pt x="922" y="241"/>
                </a:lnTo>
                <a:lnTo>
                  <a:pt x="934" y="226"/>
                </a:lnTo>
                <a:lnTo>
                  <a:pt x="938" y="209"/>
                </a:lnTo>
                <a:lnTo>
                  <a:pt x="940" y="193"/>
                </a:lnTo>
                <a:lnTo>
                  <a:pt x="941" y="179"/>
                </a:lnTo>
                <a:lnTo>
                  <a:pt x="937" y="160"/>
                </a:lnTo>
                <a:lnTo>
                  <a:pt x="932" y="146"/>
                </a:lnTo>
                <a:lnTo>
                  <a:pt x="925" y="129"/>
                </a:lnTo>
                <a:lnTo>
                  <a:pt x="917" y="114"/>
                </a:lnTo>
                <a:lnTo>
                  <a:pt x="909" y="94"/>
                </a:lnTo>
                <a:lnTo>
                  <a:pt x="902" y="78"/>
                </a:lnTo>
                <a:lnTo>
                  <a:pt x="900" y="63"/>
                </a:lnTo>
                <a:lnTo>
                  <a:pt x="899" y="47"/>
                </a:lnTo>
                <a:lnTo>
                  <a:pt x="901" y="32"/>
                </a:lnTo>
                <a:lnTo>
                  <a:pt x="901" y="15"/>
                </a:lnTo>
                <a:lnTo>
                  <a:pt x="872" y="13"/>
                </a:lnTo>
                <a:lnTo>
                  <a:pt x="833" y="13"/>
                </a:lnTo>
                <a:lnTo>
                  <a:pt x="797" y="10"/>
                </a:lnTo>
                <a:lnTo>
                  <a:pt x="770" y="8"/>
                </a:lnTo>
                <a:lnTo>
                  <a:pt x="741" y="5"/>
                </a:lnTo>
                <a:lnTo>
                  <a:pt x="707" y="2"/>
                </a:lnTo>
                <a:lnTo>
                  <a:pt x="680" y="0"/>
                </a:lnTo>
                <a:lnTo>
                  <a:pt x="661" y="1"/>
                </a:lnTo>
                <a:lnTo>
                  <a:pt x="642" y="4"/>
                </a:lnTo>
                <a:lnTo>
                  <a:pt x="631" y="8"/>
                </a:lnTo>
                <a:lnTo>
                  <a:pt x="622" y="14"/>
                </a:lnTo>
                <a:lnTo>
                  <a:pt x="615" y="23"/>
                </a:lnTo>
                <a:lnTo>
                  <a:pt x="612" y="32"/>
                </a:lnTo>
                <a:lnTo>
                  <a:pt x="614" y="41"/>
                </a:lnTo>
                <a:lnTo>
                  <a:pt x="618" y="51"/>
                </a:lnTo>
                <a:lnTo>
                  <a:pt x="625" y="64"/>
                </a:lnTo>
                <a:lnTo>
                  <a:pt x="631" y="75"/>
                </a:lnTo>
                <a:lnTo>
                  <a:pt x="634" y="87"/>
                </a:lnTo>
                <a:lnTo>
                  <a:pt x="634" y="100"/>
                </a:lnTo>
                <a:lnTo>
                  <a:pt x="631" y="112"/>
                </a:lnTo>
                <a:lnTo>
                  <a:pt x="624" y="123"/>
                </a:lnTo>
                <a:lnTo>
                  <a:pt x="616" y="133"/>
                </a:lnTo>
                <a:lnTo>
                  <a:pt x="604" y="143"/>
                </a:lnTo>
                <a:lnTo>
                  <a:pt x="591" y="151"/>
                </a:lnTo>
                <a:lnTo>
                  <a:pt x="577" y="157"/>
                </a:lnTo>
                <a:lnTo>
                  <a:pt x="561" y="161"/>
                </a:lnTo>
                <a:lnTo>
                  <a:pt x="547" y="164"/>
                </a:lnTo>
                <a:lnTo>
                  <a:pt x="531" y="166"/>
                </a:lnTo>
                <a:lnTo>
                  <a:pt x="517" y="168"/>
                </a:lnTo>
                <a:lnTo>
                  <a:pt x="504" y="168"/>
                </a:lnTo>
                <a:lnTo>
                  <a:pt x="490" y="166"/>
                </a:lnTo>
                <a:lnTo>
                  <a:pt x="478" y="164"/>
                </a:lnTo>
                <a:lnTo>
                  <a:pt x="467" y="161"/>
                </a:lnTo>
                <a:lnTo>
                  <a:pt x="458" y="158"/>
                </a:lnTo>
                <a:lnTo>
                  <a:pt x="447" y="152"/>
                </a:lnTo>
                <a:lnTo>
                  <a:pt x="439" y="146"/>
                </a:lnTo>
                <a:lnTo>
                  <a:pt x="432" y="136"/>
                </a:lnTo>
                <a:lnTo>
                  <a:pt x="423" y="126"/>
                </a:lnTo>
                <a:lnTo>
                  <a:pt x="416" y="116"/>
                </a:lnTo>
                <a:lnTo>
                  <a:pt x="408" y="107"/>
                </a:lnTo>
                <a:lnTo>
                  <a:pt x="400" y="94"/>
                </a:lnTo>
                <a:lnTo>
                  <a:pt x="392" y="83"/>
                </a:lnTo>
                <a:lnTo>
                  <a:pt x="382" y="72"/>
                </a:lnTo>
                <a:lnTo>
                  <a:pt x="370" y="61"/>
                </a:lnTo>
                <a:lnTo>
                  <a:pt x="359" y="52"/>
                </a:lnTo>
                <a:lnTo>
                  <a:pt x="347" y="45"/>
                </a:lnTo>
                <a:lnTo>
                  <a:pt x="333" y="40"/>
                </a:lnTo>
                <a:lnTo>
                  <a:pt x="319" y="36"/>
                </a:lnTo>
                <a:lnTo>
                  <a:pt x="301" y="33"/>
                </a:lnTo>
                <a:lnTo>
                  <a:pt x="280" y="32"/>
                </a:lnTo>
                <a:lnTo>
                  <a:pt x="263" y="31"/>
                </a:lnTo>
                <a:lnTo>
                  <a:pt x="246" y="31"/>
                </a:lnTo>
                <a:lnTo>
                  <a:pt x="227" y="32"/>
                </a:lnTo>
                <a:lnTo>
                  <a:pt x="209" y="35"/>
                </a:lnTo>
                <a:lnTo>
                  <a:pt x="191" y="38"/>
                </a:lnTo>
                <a:lnTo>
                  <a:pt x="170" y="42"/>
                </a:lnTo>
                <a:lnTo>
                  <a:pt x="150" y="46"/>
                </a:lnTo>
                <a:lnTo>
                  <a:pt x="123" y="51"/>
                </a:lnTo>
                <a:close/>
              </a:path>
            </a:pathLst>
          </a:custGeom>
          <a:solidFill>
            <a:srgbClr val="FF00FF"/>
          </a:solidFill>
          <a:ln w="6350">
            <a:solidFill>
              <a:srgbClr val="000000"/>
            </a:solidFill>
            <a:round/>
            <a:headEnd/>
            <a:tailEnd/>
          </a:ln>
        </p:spPr>
        <p:txBody>
          <a:bodyPr/>
          <a:lstStyle/>
          <a:p>
            <a:endParaRPr lang="en-US"/>
          </a:p>
        </p:txBody>
      </p:sp>
      <p:sp>
        <p:nvSpPr>
          <p:cNvPr id="14351" name="Freeform 26"/>
          <p:cNvSpPr>
            <a:spLocks/>
          </p:cNvSpPr>
          <p:nvPr/>
        </p:nvSpPr>
        <p:spPr bwMode="auto">
          <a:xfrm>
            <a:off x="4013200" y="5292725"/>
            <a:ext cx="779463" cy="573088"/>
          </a:xfrm>
          <a:custGeom>
            <a:avLst/>
            <a:gdLst>
              <a:gd name="T0" fmla="*/ 2147483647 w 1009"/>
              <a:gd name="T1" fmla="*/ 2147483647 h 635"/>
              <a:gd name="T2" fmla="*/ 2147483647 w 1009"/>
              <a:gd name="T3" fmla="*/ 2147483647 h 635"/>
              <a:gd name="T4" fmla="*/ 2147483647 w 1009"/>
              <a:gd name="T5" fmla="*/ 2147483647 h 635"/>
              <a:gd name="T6" fmla="*/ 2147483647 w 1009"/>
              <a:gd name="T7" fmla="*/ 2147483647 h 635"/>
              <a:gd name="T8" fmla="*/ 2147483647 w 1009"/>
              <a:gd name="T9" fmla="*/ 2147483647 h 635"/>
              <a:gd name="T10" fmla="*/ 2147483647 w 1009"/>
              <a:gd name="T11" fmla="*/ 2147483647 h 635"/>
              <a:gd name="T12" fmla="*/ 2147483647 w 1009"/>
              <a:gd name="T13" fmla="*/ 2147483647 h 635"/>
              <a:gd name="T14" fmla="*/ 2147483647 w 1009"/>
              <a:gd name="T15" fmla="*/ 2147483647 h 635"/>
              <a:gd name="T16" fmla="*/ 2147483647 w 1009"/>
              <a:gd name="T17" fmla="*/ 2147483647 h 635"/>
              <a:gd name="T18" fmla="*/ 2147483647 w 1009"/>
              <a:gd name="T19" fmla="*/ 2147483647 h 635"/>
              <a:gd name="T20" fmla="*/ 2147483647 w 1009"/>
              <a:gd name="T21" fmla="*/ 2147483647 h 635"/>
              <a:gd name="T22" fmla="*/ 2147483647 w 1009"/>
              <a:gd name="T23" fmla="*/ 735500180 h 635"/>
              <a:gd name="T24" fmla="*/ 2147483647 w 1009"/>
              <a:gd name="T25" fmla="*/ 2147483647 h 635"/>
              <a:gd name="T26" fmla="*/ 2147483647 w 1009"/>
              <a:gd name="T27" fmla="*/ 2147483647 h 635"/>
              <a:gd name="T28" fmla="*/ 2147483647 w 1009"/>
              <a:gd name="T29" fmla="*/ 2147483647 h 635"/>
              <a:gd name="T30" fmla="*/ 2147483647 w 1009"/>
              <a:gd name="T31" fmla="*/ 2147483647 h 635"/>
              <a:gd name="T32" fmla="*/ 2147483647 w 1009"/>
              <a:gd name="T33" fmla="*/ 2147483647 h 635"/>
              <a:gd name="T34" fmla="*/ 2147483647 w 1009"/>
              <a:gd name="T35" fmla="*/ 2147483647 h 635"/>
              <a:gd name="T36" fmla="*/ 2147483647 w 1009"/>
              <a:gd name="T37" fmla="*/ 2147483647 h 635"/>
              <a:gd name="T38" fmla="*/ 2147483647 w 1009"/>
              <a:gd name="T39" fmla="*/ 2147483647 h 635"/>
              <a:gd name="T40" fmla="*/ 2147483647 w 1009"/>
              <a:gd name="T41" fmla="*/ 2147483647 h 635"/>
              <a:gd name="T42" fmla="*/ 2147483647 w 1009"/>
              <a:gd name="T43" fmla="*/ 2147483647 h 635"/>
              <a:gd name="T44" fmla="*/ 2147483647 w 1009"/>
              <a:gd name="T45" fmla="*/ 2147483647 h 635"/>
              <a:gd name="T46" fmla="*/ 2147483647 w 1009"/>
              <a:gd name="T47" fmla="*/ 2147483647 h 635"/>
              <a:gd name="T48" fmla="*/ 2147483647 w 1009"/>
              <a:gd name="T49" fmla="*/ 2147483647 h 635"/>
              <a:gd name="T50" fmla="*/ 922013736 w 1009"/>
              <a:gd name="T51" fmla="*/ 2147483647 h 635"/>
              <a:gd name="T52" fmla="*/ 2147483647 w 1009"/>
              <a:gd name="T53" fmla="*/ 2147483647 h 635"/>
              <a:gd name="T54" fmla="*/ 2147483647 w 1009"/>
              <a:gd name="T55" fmla="*/ 2147483647 h 635"/>
              <a:gd name="T56" fmla="*/ 2147483647 w 1009"/>
              <a:gd name="T57" fmla="*/ 2147483647 h 635"/>
              <a:gd name="T58" fmla="*/ 2147483647 w 1009"/>
              <a:gd name="T59" fmla="*/ 2147483647 h 635"/>
              <a:gd name="T60" fmla="*/ 2147483647 w 1009"/>
              <a:gd name="T61" fmla="*/ 2147483647 h 635"/>
              <a:gd name="T62" fmla="*/ 2147483647 w 1009"/>
              <a:gd name="T63" fmla="*/ 2147483647 h 635"/>
              <a:gd name="T64" fmla="*/ 2147483647 w 1009"/>
              <a:gd name="T65" fmla="*/ 2147483647 h 635"/>
              <a:gd name="T66" fmla="*/ 2147483647 w 1009"/>
              <a:gd name="T67" fmla="*/ 2147483647 h 635"/>
              <a:gd name="T68" fmla="*/ 2147483647 w 1009"/>
              <a:gd name="T69" fmla="*/ 2147483647 h 635"/>
              <a:gd name="T70" fmla="*/ 2147483647 w 1009"/>
              <a:gd name="T71" fmla="*/ 2147483647 h 635"/>
              <a:gd name="T72" fmla="*/ 2147483647 w 1009"/>
              <a:gd name="T73" fmla="*/ 2147483647 h 635"/>
              <a:gd name="T74" fmla="*/ 2147483647 w 1009"/>
              <a:gd name="T75" fmla="*/ 2147483647 h 635"/>
              <a:gd name="T76" fmla="*/ 2147483647 w 1009"/>
              <a:gd name="T77" fmla="*/ 2147483647 h 635"/>
              <a:gd name="T78" fmla="*/ 2147483647 w 1009"/>
              <a:gd name="T79" fmla="*/ 2147483647 h 635"/>
              <a:gd name="T80" fmla="*/ 2147483647 w 1009"/>
              <a:gd name="T81" fmla="*/ 2147483647 h 635"/>
              <a:gd name="T82" fmla="*/ 2147483647 w 1009"/>
              <a:gd name="T83" fmla="*/ 2147483647 h 635"/>
              <a:gd name="T84" fmla="*/ 2147483647 w 1009"/>
              <a:gd name="T85" fmla="*/ 2147483647 h 635"/>
              <a:gd name="T86" fmla="*/ 2147483647 w 1009"/>
              <a:gd name="T87" fmla="*/ 2147483647 h 635"/>
              <a:gd name="T88" fmla="*/ 2147483647 w 1009"/>
              <a:gd name="T89" fmla="*/ 2147483647 h 635"/>
              <a:gd name="T90" fmla="*/ 2147483647 w 1009"/>
              <a:gd name="T91" fmla="*/ 2147483647 h 635"/>
              <a:gd name="T92" fmla="*/ 2147483647 w 1009"/>
              <a:gd name="T93" fmla="*/ 2147483647 h 635"/>
              <a:gd name="T94" fmla="*/ 2147483647 w 1009"/>
              <a:gd name="T95" fmla="*/ 2147483647 h 6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09"/>
              <a:gd name="T145" fmla="*/ 0 h 635"/>
              <a:gd name="T146" fmla="*/ 1009 w 1009"/>
              <a:gd name="T147" fmla="*/ 635 h 63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09" h="635">
                <a:moveTo>
                  <a:pt x="937" y="134"/>
                </a:moveTo>
                <a:lnTo>
                  <a:pt x="929" y="130"/>
                </a:lnTo>
                <a:lnTo>
                  <a:pt x="913" y="126"/>
                </a:lnTo>
                <a:lnTo>
                  <a:pt x="897" y="124"/>
                </a:lnTo>
                <a:lnTo>
                  <a:pt x="881" y="126"/>
                </a:lnTo>
                <a:lnTo>
                  <a:pt x="861" y="129"/>
                </a:lnTo>
                <a:lnTo>
                  <a:pt x="845" y="131"/>
                </a:lnTo>
                <a:lnTo>
                  <a:pt x="826" y="136"/>
                </a:lnTo>
                <a:lnTo>
                  <a:pt x="808" y="141"/>
                </a:lnTo>
                <a:lnTo>
                  <a:pt x="786" y="149"/>
                </a:lnTo>
                <a:lnTo>
                  <a:pt x="765" y="156"/>
                </a:lnTo>
                <a:lnTo>
                  <a:pt x="746" y="165"/>
                </a:lnTo>
                <a:lnTo>
                  <a:pt x="726" y="173"/>
                </a:lnTo>
                <a:lnTo>
                  <a:pt x="702" y="182"/>
                </a:lnTo>
                <a:lnTo>
                  <a:pt x="680" y="190"/>
                </a:lnTo>
                <a:lnTo>
                  <a:pt x="654" y="198"/>
                </a:lnTo>
                <a:lnTo>
                  <a:pt x="629" y="205"/>
                </a:lnTo>
                <a:lnTo>
                  <a:pt x="612" y="209"/>
                </a:lnTo>
                <a:lnTo>
                  <a:pt x="595" y="211"/>
                </a:lnTo>
                <a:lnTo>
                  <a:pt x="575" y="211"/>
                </a:lnTo>
                <a:lnTo>
                  <a:pt x="555" y="208"/>
                </a:lnTo>
                <a:lnTo>
                  <a:pt x="541" y="205"/>
                </a:lnTo>
                <a:lnTo>
                  <a:pt x="530" y="200"/>
                </a:lnTo>
                <a:lnTo>
                  <a:pt x="520" y="194"/>
                </a:lnTo>
                <a:lnTo>
                  <a:pt x="513" y="188"/>
                </a:lnTo>
                <a:lnTo>
                  <a:pt x="509" y="179"/>
                </a:lnTo>
                <a:lnTo>
                  <a:pt x="504" y="170"/>
                </a:lnTo>
                <a:lnTo>
                  <a:pt x="504" y="161"/>
                </a:lnTo>
                <a:lnTo>
                  <a:pt x="508" y="150"/>
                </a:lnTo>
                <a:lnTo>
                  <a:pt x="513" y="138"/>
                </a:lnTo>
                <a:lnTo>
                  <a:pt x="520" y="129"/>
                </a:lnTo>
                <a:lnTo>
                  <a:pt x="529" y="118"/>
                </a:lnTo>
                <a:lnTo>
                  <a:pt x="538" y="112"/>
                </a:lnTo>
                <a:lnTo>
                  <a:pt x="551" y="102"/>
                </a:lnTo>
                <a:lnTo>
                  <a:pt x="568" y="93"/>
                </a:lnTo>
                <a:lnTo>
                  <a:pt x="585" y="87"/>
                </a:lnTo>
                <a:lnTo>
                  <a:pt x="603" y="83"/>
                </a:lnTo>
                <a:lnTo>
                  <a:pt x="618" y="78"/>
                </a:lnTo>
                <a:lnTo>
                  <a:pt x="636" y="72"/>
                </a:lnTo>
                <a:lnTo>
                  <a:pt x="650" y="65"/>
                </a:lnTo>
                <a:lnTo>
                  <a:pt x="663" y="57"/>
                </a:lnTo>
                <a:lnTo>
                  <a:pt x="674" y="49"/>
                </a:lnTo>
                <a:lnTo>
                  <a:pt x="678" y="39"/>
                </a:lnTo>
                <a:lnTo>
                  <a:pt x="676" y="28"/>
                </a:lnTo>
                <a:lnTo>
                  <a:pt x="669" y="17"/>
                </a:lnTo>
                <a:lnTo>
                  <a:pt x="661" y="10"/>
                </a:lnTo>
                <a:lnTo>
                  <a:pt x="651" y="5"/>
                </a:lnTo>
                <a:lnTo>
                  <a:pt x="639" y="1"/>
                </a:lnTo>
                <a:lnTo>
                  <a:pt x="622" y="0"/>
                </a:lnTo>
                <a:lnTo>
                  <a:pt x="606" y="0"/>
                </a:lnTo>
                <a:lnTo>
                  <a:pt x="582" y="1"/>
                </a:lnTo>
                <a:lnTo>
                  <a:pt x="559" y="3"/>
                </a:lnTo>
                <a:lnTo>
                  <a:pt x="543" y="7"/>
                </a:lnTo>
                <a:lnTo>
                  <a:pt x="521" y="13"/>
                </a:lnTo>
                <a:lnTo>
                  <a:pt x="497" y="21"/>
                </a:lnTo>
                <a:lnTo>
                  <a:pt x="481" y="30"/>
                </a:lnTo>
                <a:lnTo>
                  <a:pt x="461" y="40"/>
                </a:lnTo>
                <a:lnTo>
                  <a:pt x="443" y="49"/>
                </a:lnTo>
                <a:lnTo>
                  <a:pt x="423" y="61"/>
                </a:lnTo>
                <a:lnTo>
                  <a:pt x="395" y="78"/>
                </a:lnTo>
                <a:lnTo>
                  <a:pt x="375" y="90"/>
                </a:lnTo>
                <a:lnTo>
                  <a:pt x="358" y="100"/>
                </a:lnTo>
                <a:lnTo>
                  <a:pt x="333" y="110"/>
                </a:lnTo>
                <a:lnTo>
                  <a:pt x="310" y="117"/>
                </a:lnTo>
                <a:lnTo>
                  <a:pt x="287" y="123"/>
                </a:lnTo>
                <a:lnTo>
                  <a:pt x="262" y="127"/>
                </a:lnTo>
                <a:lnTo>
                  <a:pt x="238" y="131"/>
                </a:lnTo>
                <a:lnTo>
                  <a:pt x="218" y="133"/>
                </a:lnTo>
                <a:lnTo>
                  <a:pt x="197" y="135"/>
                </a:lnTo>
                <a:lnTo>
                  <a:pt x="176" y="135"/>
                </a:lnTo>
                <a:lnTo>
                  <a:pt x="156" y="136"/>
                </a:lnTo>
                <a:lnTo>
                  <a:pt x="139" y="135"/>
                </a:lnTo>
                <a:lnTo>
                  <a:pt x="141" y="152"/>
                </a:lnTo>
                <a:lnTo>
                  <a:pt x="146" y="173"/>
                </a:lnTo>
                <a:lnTo>
                  <a:pt x="152" y="195"/>
                </a:lnTo>
                <a:lnTo>
                  <a:pt x="162" y="220"/>
                </a:lnTo>
                <a:lnTo>
                  <a:pt x="169" y="241"/>
                </a:lnTo>
                <a:lnTo>
                  <a:pt x="178" y="258"/>
                </a:lnTo>
                <a:lnTo>
                  <a:pt x="183" y="275"/>
                </a:lnTo>
                <a:lnTo>
                  <a:pt x="184" y="291"/>
                </a:lnTo>
                <a:lnTo>
                  <a:pt x="183" y="305"/>
                </a:lnTo>
                <a:lnTo>
                  <a:pt x="178" y="317"/>
                </a:lnTo>
                <a:lnTo>
                  <a:pt x="172" y="326"/>
                </a:lnTo>
                <a:lnTo>
                  <a:pt x="166" y="334"/>
                </a:lnTo>
                <a:lnTo>
                  <a:pt x="157" y="340"/>
                </a:lnTo>
                <a:lnTo>
                  <a:pt x="148" y="343"/>
                </a:lnTo>
                <a:lnTo>
                  <a:pt x="140" y="345"/>
                </a:lnTo>
                <a:lnTo>
                  <a:pt x="128" y="344"/>
                </a:lnTo>
                <a:lnTo>
                  <a:pt x="119" y="341"/>
                </a:lnTo>
                <a:lnTo>
                  <a:pt x="107" y="338"/>
                </a:lnTo>
                <a:lnTo>
                  <a:pt x="99" y="334"/>
                </a:lnTo>
                <a:lnTo>
                  <a:pt x="87" y="328"/>
                </a:lnTo>
                <a:lnTo>
                  <a:pt x="78" y="323"/>
                </a:lnTo>
                <a:lnTo>
                  <a:pt x="68" y="319"/>
                </a:lnTo>
                <a:lnTo>
                  <a:pt x="58" y="315"/>
                </a:lnTo>
                <a:lnTo>
                  <a:pt x="39" y="315"/>
                </a:lnTo>
                <a:lnTo>
                  <a:pt x="28" y="319"/>
                </a:lnTo>
                <a:lnTo>
                  <a:pt x="19" y="325"/>
                </a:lnTo>
                <a:lnTo>
                  <a:pt x="13" y="334"/>
                </a:lnTo>
                <a:lnTo>
                  <a:pt x="7" y="345"/>
                </a:lnTo>
                <a:lnTo>
                  <a:pt x="3" y="357"/>
                </a:lnTo>
                <a:lnTo>
                  <a:pt x="0" y="369"/>
                </a:lnTo>
                <a:lnTo>
                  <a:pt x="0" y="383"/>
                </a:lnTo>
                <a:lnTo>
                  <a:pt x="2" y="396"/>
                </a:lnTo>
                <a:lnTo>
                  <a:pt x="5" y="410"/>
                </a:lnTo>
                <a:lnTo>
                  <a:pt x="12" y="423"/>
                </a:lnTo>
                <a:lnTo>
                  <a:pt x="19" y="438"/>
                </a:lnTo>
                <a:lnTo>
                  <a:pt x="29" y="452"/>
                </a:lnTo>
                <a:lnTo>
                  <a:pt x="41" y="460"/>
                </a:lnTo>
                <a:lnTo>
                  <a:pt x="55" y="469"/>
                </a:lnTo>
                <a:lnTo>
                  <a:pt x="68" y="476"/>
                </a:lnTo>
                <a:lnTo>
                  <a:pt x="84" y="479"/>
                </a:lnTo>
                <a:lnTo>
                  <a:pt x="97" y="482"/>
                </a:lnTo>
                <a:lnTo>
                  <a:pt x="118" y="482"/>
                </a:lnTo>
                <a:lnTo>
                  <a:pt x="134" y="480"/>
                </a:lnTo>
                <a:lnTo>
                  <a:pt x="153" y="479"/>
                </a:lnTo>
                <a:lnTo>
                  <a:pt x="168" y="479"/>
                </a:lnTo>
                <a:lnTo>
                  <a:pt x="177" y="485"/>
                </a:lnTo>
                <a:lnTo>
                  <a:pt x="180" y="495"/>
                </a:lnTo>
                <a:lnTo>
                  <a:pt x="180" y="506"/>
                </a:lnTo>
                <a:lnTo>
                  <a:pt x="175" y="522"/>
                </a:lnTo>
                <a:lnTo>
                  <a:pt x="170" y="537"/>
                </a:lnTo>
                <a:lnTo>
                  <a:pt x="164" y="550"/>
                </a:lnTo>
                <a:lnTo>
                  <a:pt x="156" y="568"/>
                </a:lnTo>
                <a:lnTo>
                  <a:pt x="146" y="583"/>
                </a:lnTo>
                <a:lnTo>
                  <a:pt x="137" y="598"/>
                </a:lnTo>
                <a:lnTo>
                  <a:pt x="126" y="612"/>
                </a:lnTo>
                <a:lnTo>
                  <a:pt x="118" y="623"/>
                </a:lnTo>
                <a:lnTo>
                  <a:pt x="100" y="635"/>
                </a:lnTo>
                <a:lnTo>
                  <a:pt x="932" y="634"/>
                </a:lnTo>
                <a:lnTo>
                  <a:pt x="933" y="621"/>
                </a:lnTo>
                <a:lnTo>
                  <a:pt x="936" y="609"/>
                </a:lnTo>
                <a:lnTo>
                  <a:pt x="941" y="598"/>
                </a:lnTo>
                <a:lnTo>
                  <a:pt x="945" y="588"/>
                </a:lnTo>
                <a:lnTo>
                  <a:pt x="951" y="578"/>
                </a:lnTo>
                <a:lnTo>
                  <a:pt x="959" y="567"/>
                </a:lnTo>
                <a:lnTo>
                  <a:pt x="968" y="557"/>
                </a:lnTo>
                <a:lnTo>
                  <a:pt x="976" y="548"/>
                </a:lnTo>
                <a:lnTo>
                  <a:pt x="987" y="538"/>
                </a:lnTo>
                <a:lnTo>
                  <a:pt x="995" y="530"/>
                </a:lnTo>
                <a:lnTo>
                  <a:pt x="1001" y="520"/>
                </a:lnTo>
                <a:lnTo>
                  <a:pt x="1006" y="509"/>
                </a:lnTo>
                <a:lnTo>
                  <a:pt x="1009" y="494"/>
                </a:lnTo>
                <a:lnTo>
                  <a:pt x="1008" y="480"/>
                </a:lnTo>
                <a:lnTo>
                  <a:pt x="1005" y="470"/>
                </a:lnTo>
                <a:lnTo>
                  <a:pt x="1000" y="461"/>
                </a:lnTo>
                <a:lnTo>
                  <a:pt x="993" y="453"/>
                </a:lnTo>
                <a:lnTo>
                  <a:pt x="984" y="446"/>
                </a:lnTo>
                <a:lnTo>
                  <a:pt x="973" y="442"/>
                </a:lnTo>
                <a:lnTo>
                  <a:pt x="960" y="439"/>
                </a:lnTo>
                <a:lnTo>
                  <a:pt x="946" y="438"/>
                </a:lnTo>
                <a:lnTo>
                  <a:pt x="930" y="439"/>
                </a:lnTo>
                <a:lnTo>
                  <a:pt x="916" y="441"/>
                </a:lnTo>
                <a:lnTo>
                  <a:pt x="902" y="444"/>
                </a:lnTo>
                <a:lnTo>
                  <a:pt x="883" y="449"/>
                </a:lnTo>
                <a:lnTo>
                  <a:pt x="868" y="453"/>
                </a:lnTo>
                <a:lnTo>
                  <a:pt x="851" y="456"/>
                </a:lnTo>
                <a:lnTo>
                  <a:pt x="832" y="458"/>
                </a:lnTo>
                <a:lnTo>
                  <a:pt x="816" y="458"/>
                </a:lnTo>
                <a:lnTo>
                  <a:pt x="803" y="455"/>
                </a:lnTo>
                <a:lnTo>
                  <a:pt x="789" y="451"/>
                </a:lnTo>
                <a:lnTo>
                  <a:pt x="777" y="445"/>
                </a:lnTo>
                <a:lnTo>
                  <a:pt x="767" y="437"/>
                </a:lnTo>
                <a:lnTo>
                  <a:pt x="760" y="424"/>
                </a:lnTo>
                <a:lnTo>
                  <a:pt x="757" y="411"/>
                </a:lnTo>
                <a:lnTo>
                  <a:pt x="759" y="398"/>
                </a:lnTo>
                <a:lnTo>
                  <a:pt x="764" y="384"/>
                </a:lnTo>
                <a:lnTo>
                  <a:pt x="769" y="374"/>
                </a:lnTo>
                <a:lnTo>
                  <a:pt x="778" y="364"/>
                </a:lnTo>
                <a:lnTo>
                  <a:pt x="789" y="355"/>
                </a:lnTo>
                <a:lnTo>
                  <a:pt x="799" y="348"/>
                </a:lnTo>
                <a:lnTo>
                  <a:pt x="811" y="341"/>
                </a:lnTo>
                <a:lnTo>
                  <a:pt x="824" y="337"/>
                </a:lnTo>
                <a:lnTo>
                  <a:pt x="837" y="334"/>
                </a:lnTo>
                <a:lnTo>
                  <a:pt x="851" y="332"/>
                </a:lnTo>
                <a:lnTo>
                  <a:pt x="869" y="329"/>
                </a:lnTo>
                <a:lnTo>
                  <a:pt x="887" y="327"/>
                </a:lnTo>
                <a:lnTo>
                  <a:pt x="903" y="324"/>
                </a:lnTo>
                <a:lnTo>
                  <a:pt x="918" y="318"/>
                </a:lnTo>
                <a:lnTo>
                  <a:pt x="928" y="311"/>
                </a:lnTo>
                <a:lnTo>
                  <a:pt x="937" y="301"/>
                </a:lnTo>
                <a:lnTo>
                  <a:pt x="945" y="291"/>
                </a:lnTo>
                <a:lnTo>
                  <a:pt x="949" y="281"/>
                </a:lnTo>
                <a:lnTo>
                  <a:pt x="952" y="267"/>
                </a:lnTo>
                <a:lnTo>
                  <a:pt x="953" y="250"/>
                </a:lnTo>
                <a:lnTo>
                  <a:pt x="951" y="237"/>
                </a:lnTo>
                <a:lnTo>
                  <a:pt x="950" y="220"/>
                </a:lnTo>
                <a:lnTo>
                  <a:pt x="949" y="201"/>
                </a:lnTo>
                <a:lnTo>
                  <a:pt x="948" y="177"/>
                </a:lnTo>
                <a:lnTo>
                  <a:pt x="948" y="155"/>
                </a:lnTo>
                <a:lnTo>
                  <a:pt x="949" y="141"/>
                </a:lnTo>
                <a:lnTo>
                  <a:pt x="937" y="134"/>
                </a:lnTo>
                <a:close/>
              </a:path>
            </a:pathLst>
          </a:custGeom>
          <a:solidFill>
            <a:srgbClr val="FFFF00"/>
          </a:solidFill>
          <a:ln w="6350">
            <a:solidFill>
              <a:srgbClr val="000000"/>
            </a:solidFill>
            <a:round/>
            <a:headEnd/>
            <a:tailEnd/>
          </a:ln>
        </p:spPr>
        <p:txBody>
          <a:bodyPr/>
          <a:lstStyle/>
          <a:p>
            <a:endParaRPr lang="en-US"/>
          </a:p>
        </p:txBody>
      </p:sp>
      <p:sp>
        <p:nvSpPr>
          <p:cNvPr id="14352" name="Freeform 27"/>
          <p:cNvSpPr>
            <a:spLocks/>
          </p:cNvSpPr>
          <p:nvPr/>
        </p:nvSpPr>
        <p:spPr bwMode="auto">
          <a:xfrm>
            <a:off x="3127375" y="5292725"/>
            <a:ext cx="841375" cy="476250"/>
          </a:xfrm>
          <a:custGeom>
            <a:avLst/>
            <a:gdLst>
              <a:gd name="T0" fmla="*/ 2147483647 w 1092"/>
              <a:gd name="T1" fmla="*/ 2147483647 h 531"/>
              <a:gd name="T2" fmla="*/ 2147483647 w 1092"/>
              <a:gd name="T3" fmla="*/ 2147483647 h 531"/>
              <a:gd name="T4" fmla="*/ 2147483647 w 1092"/>
              <a:gd name="T5" fmla="*/ 2147483647 h 531"/>
              <a:gd name="T6" fmla="*/ 2147483647 w 1092"/>
              <a:gd name="T7" fmla="*/ 2147483647 h 531"/>
              <a:gd name="T8" fmla="*/ 2147483647 w 1092"/>
              <a:gd name="T9" fmla="*/ 2147483647 h 531"/>
              <a:gd name="T10" fmla="*/ 2147483647 w 1092"/>
              <a:gd name="T11" fmla="*/ 2147483647 h 531"/>
              <a:gd name="T12" fmla="*/ 2147483647 w 1092"/>
              <a:gd name="T13" fmla="*/ 0 h 531"/>
              <a:gd name="T14" fmla="*/ 2147483647 w 1092"/>
              <a:gd name="T15" fmla="*/ 2147483647 h 531"/>
              <a:gd name="T16" fmla="*/ 2147483647 w 1092"/>
              <a:gd name="T17" fmla="*/ 2147483647 h 531"/>
              <a:gd name="T18" fmla="*/ 2147483647 w 1092"/>
              <a:gd name="T19" fmla="*/ 2147483647 h 531"/>
              <a:gd name="T20" fmla="*/ 2147483647 w 1092"/>
              <a:gd name="T21" fmla="*/ 2147483647 h 531"/>
              <a:gd name="T22" fmla="*/ 2147483647 w 1092"/>
              <a:gd name="T23" fmla="*/ 2147483647 h 531"/>
              <a:gd name="T24" fmla="*/ 2147483647 w 1092"/>
              <a:gd name="T25" fmla="*/ 2147483647 h 531"/>
              <a:gd name="T26" fmla="*/ 2147483647 w 1092"/>
              <a:gd name="T27" fmla="*/ 2147483647 h 531"/>
              <a:gd name="T28" fmla="*/ 2147483647 w 1092"/>
              <a:gd name="T29" fmla="*/ 2147483647 h 531"/>
              <a:gd name="T30" fmla="*/ 2147483647 w 1092"/>
              <a:gd name="T31" fmla="*/ 2147483647 h 531"/>
              <a:gd name="T32" fmla="*/ 2147483647 w 1092"/>
              <a:gd name="T33" fmla="*/ 2147483647 h 531"/>
              <a:gd name="T34" fmla="*/ 2147483647 w 1092"/>
              <a:gd name="T35" fmla="*/ 2147483647 h 531"/>
              <a:gd name="T36" fmla="*/ 2147483647 w 1092"/>
              <a:gd name="T37" fmla="*/ 2147483647 h 531"/>
              <a:gd name="T38" fmla="*/ 2147483647 w 1092"/>
              <a:gd name="T39" fmla="*/ 2147483647 h 531"/>
              <a:gd name="T40" fmla="*/ 2147483647 w 1092"/>
              <a:gd name="T41" fmla="*/ 2147483647 h 531"/>
              <a:gd name="T42" fmla="*/ 2147483647 w 1092"/>
              <a:gd name="T43" fmla="*/ 2147483647 h 531"/>
              <a:gd name="T44" fmla="*/ 2147483647 w 1092"/>
              <a:gd name="T45" fmla="*/ 2147483647 h 531"/>
              <a:gd name="T46" fmla="*/ 2147483647 w 1092"/>
              <a:gd name="T47" fmla="*/ 2147483647 h 531"/>
              <a:gd name="T48" fmla="*/ 2147483647 w 1092"/>
              <a:gd name="T49" fmla="*/ 2147483647 h 531"/>
              <a:gd name="T50" fmla="*/ 2147483647 w 1092"/>
              <a:gd name="T51" fmla="*/ 2147483647 h 531"/>
              <a:gd name="T52" fmla="*/ 2147483647 w 1092"/>
              <a:gd name="T53" fmla="*/ 2147483647 h 531"/>
              <a:gd name="T54" fmla="*/ 2147483647 w 1092"/>
              <a:gd name="T55" fmla="*/ 2147483647 h 531"/>
              <a:gd name="T56" fmla="*/ 2147483647 w 1092"/>
              <a:gd name="T57" fmla="*/ 2147483647 h 531"/>
              <a:gd name="T58" fmla="*/ 2147483647 w 1092"/>
              <a:gd name="T59" fmla="*/ 2147483647 h 531"/>
              <a:gd name="T60" fmla="*/ 2147483647 w 1092"/>
              <a:gd name="T61" fmla="*/ 2147483647 h 531"/>
              <a:gd name="T62" fmla="*/ 2147483647 w 1092"/>
              <a:gd name="T63" fmla="*/ 2147483647 h 531"/>
              <a:gd name="T64" fmla="*/ 2147483647 w 1092"/>
              <a:gd name="T65" fmla="*/ 2147483647 h 531"/>
              <a:gd name="T66" fmla="*/ 2147483647 w 1092"/>
              <a:gd name="T67" fmla="*/ 2147483647 h 531"/>
              <a:gd name="T68" fmla="*/ 2147483647 w 1092"/>
              <a:gd name="T69" fmla="*/ 2147483647 h 531"/>
              <a:gd name="T70" fmla="*/ 2147483647 w 1092"/>
              <a:gd name="T71" fmla="*/ 2147483647 h 531"/>
              <a:gd name="T72" fmla="*/ 2147483647 w 1092"/>
              <a:gd name="T73" fmla="*/ 2147483647 h 531"/>
              <a:gd name="T74" fmla="*/ 2147483647 w 1092"/>
              <a:gd name="T75" fmla="*/ 2147483647 h 531"/>
              <a:gd name="T76" fmla="*/ 2147483647 w 1092"/>
              <a:gd name="T77" fmla="*/ 2147483647 h 531"/>
              <a:gd name="T78" fmla="*/ 2147483647 w 1092"/>
              <a:gd name="T79" fmla="*/ 2147483647 h 531"/>
              <a:gd name="T80" fmla="*/ 2147483647 w 1092"/>
              <a:gd name="T81" fmla="*/ 2147483647 h 531"/>
              <a:gd name="T82" fmla="*/ 2147483647 w 1092"/>
              <a:gd name="T83" fmla="*/ 2147483647 h 531"/>
              <a:gd name="T84" fmla="*/ 2147483647 w 1092"/>
              <a:gd name="T85" fmla="*/ 2147483647 h 531"/>
              <a:gd name="T86" fmla="*/ 2147483647 w 1092"/>
              <a:gd name="T87" fmla="*/ 2147483647 h 531"/>
              <a:gd name="T88" fmla="*/ 2147483647 w 1092"/>
              <a:gd name="T89" fmla="*/ 2147483647 h 531"/>
              <a:gd name="T90" fmla="*/ 2147483647 w 1092"/>
              <a:gd name="T91" fmla="*/ 2147483647 h 531"/>
              <a:gd name="T92" fmla="*/ 2147483647 w 1092"/>
              <a:gd name="T93" fmla="*/ 2147483647 h 531"/>
              <a:gd name="T94" fmla="*/ 2147483647 w 1092"/>
              <a:gd name="T95" fmla="*/ 2147483647 h 531"/>
              <a:gd name="T96" fmla="*/ 2147483647 w 1092"/>
              <a:gd name="T97" fmla="*/ 2147483647 h 531"/>
              <a:gd name="T98" fmla="*/ 2147483647 w 1092"/>
              <a:gd name="T99" fmla="*/ 2147483647 h 531"/>
              <a:gd name="T100" fmla="*/ 2147483647 w 1092"/>
              <a:gd name="T101" fmla="*/ 2147483647 h 531"/>
              <a:gd name="T102" fmla="*/ 2147483647 w 1092"/>
              <a:gd name="T103" fmla="*/ 2147483647 h 531"/>
              <a:gd name="T104" fmla="*/ 2147483647 w 1092"/>
              <a:gd name="T105" fmla="*/ 2147483647 h 531"/>
              <a:gd name="T106" fmla="*/ 2147483647 w 1092"/>
              <a:gd name="T107" fmla="*/ 2147483647 h 531"/>
              <a:gd name="T108" fmla="*/ 2147483647 w 1092"/>
              <a:gd name="T109" fmla="*/ 2147483647 h 531"/>
              <a:gd name="T110" fmla="*/ 2147483647 w 1092"/>
              <a:gd name="T111" fmla="*/ 2147483647 h 531"/>
              <a:gd name="T112" fmla="*/ 2147483647 w 1092"/>
              <a:gd name="T113" fmla="*/ 2147483647 h 531"/>
              <a:gd name="T114" fmla="*/ 2147483647 w 1092"/>
              <a:gd name="T115" fmla="*/ 2147483647 h 531"/>
              <a:gd name="T116" fmla="*/ 2147483647 w 1092"/>
              <a:gd name="T117" fmla="*/ 2147483647 h 531"/>
              <a:gd name="T118" fmla="*/ 0 w 1092"/>
              <a:gd name="T119" fmla="*/ 2147483647 h 5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531"/>
              <a:gd name="T182" fmla="*/ 1092 w 1092"/>
              <a:gd name="T183" fmla="*/ 531 h 53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531">
                <a:moveTo>
                  <a:pt x="0" y="529"/>
                </a:moveTo>
                <a:lnTo>
                  <a:pt x="99" y="68"/>
                </a:lnTo>
                <a:lnTo>
                  <a:pt x="114" y="67"/>
                </a:lnTo>
                <a:lnTo>
                  <a:pt x="132" y="65"/>
                </a:lnTo>
                <a:lnTo>
                  <a:pt x="163" y="59"/>
                </a:lnTo>
                <a:lnTo>
                  <a:pt x="187" y="54"/>
                </a:lnTo>
                <a:lnTo>
                  <a:pt x="217" y="48"/>
                </a:lnTo>
                <a:lnTo>
                  <a:pt x="250" y="40"/>
                </a:lnTo>
                <a:lnTo>
                  <a:pt x="281" y="30"/>
                </a:lnTo>
                <a:lnTo>
                  <a:pt x="310" y="20"/>
                </a:lnTo>
                <a:lnTo>
                  <a:pt x="343" y="9"/>
                </a:lnTo>
                <a:lnTo>
                  <a:pt x="365" y="4"/>
                </a:lnTo>
                <a:lnTo>
                  <a:pt x="383" y="1"/>
                </a:lnTo>
                <a:lnTo>
                  <a:pt x="399" y="0"/>
                </a:lnTo>
                <a:lnTo>
                  <a:pt x="415" y="0"/>
                </a:lnTo>
                <a:lnTo>
                  <a:pt x="437" y="3"/>
                </a:lnTo>
                <a:lnTo>
                  <a:pt x="453" y="6"/>
                </a:lnTo>
                <a:lnTo>
                  <a:pt x="469" y="11"/>
                </a:lnTo>
                <a:lnTo>
                  <a:pt x="481" y="17"/>
                </a:lnTo>
                <a:lnTo>
                  <a:pt x="489" y="24"/>
                </a:lnTo>
                <a:lnTo>
                  <a:pt x="495" y="35"/>
                </a:lnTo>
                <a:lnTo>
                  <a:pt x="497" y="44"/>
                </a:lnTo>
                <a:lnTo>
                  <a:pt x="496" y="55"/>
                </a:lnTo>
                <a:lnTo>
                  <a:pt x="492" y="66"/>
                </a:lnTo>
                <a:lnTo>
                  <a:pt x="482" y="81"/>
                </a:lnTo>
                <a:lnTo>
                  <a:pt x="471" y="98"/>
                </a:lnTo>
                <a:lnTo>
                  <a:pt x="465" y="113"/>
                </a:lnTo>
                <a:lnTo>
                  <a:pt x="462" y="125"/>
                </a:lnTo>
                <a:lnTo>
                  <a:pt x="461" y="137"/>
                </a:lnTo>
                <a:lnTo>
                  <a:pt x="462" y="146"/>
                </a:lnTo>
                <a:lnTo>
                  <a:pt x="467" y="158"/>
                </a:lnTo>
                <a:lnTo>
                  <a:pt x="476" y="171"/>
                </a:lnTo>
                <a:lnTo>
                  <a:pt x="489" y="182"/>
                </a:lnTo>
                <a:lnTo>
                  <a:pt x="501" y="189"/>
                </a:lnTo>
                <a:lnTo>
                  <a:pt x="516" y="194"/>
                </a:lnTo>
                <a:lnTo>
                  <a:pt x="534" y="198"/>
                </a:lnTo>
                <a:lnTo>
                  <a:pt x="547" y="200"/>
                </a:lnTo>
                <a:lnTo>
                  <a:pt x="563" y="198"/>
                </a:lnTo>
                <a:lnTo>
                  <a:pt x="578" y="195"/>
                </a:lnTo>
                <a:lnTo>
                  <a:pt x="592" y="190"/>
                </a:lnTo>
                <a:lnTo>
                  <a:pt x="608" y="183"/>
                </a:lnTo>
                <a:lnTo>
                  <a:pt x="624" y="173"/>
                </a:lnTo>
                <a:lnTo>
                  <a:pt x="638" y="164"/>
                </a:lnTo>
                <a:lnTo>
                  <a:pt x="649" y="154"/>
                </a:lnTo>
                <a:lnTo>
                  <a:pt x="658" y="143"/>
                </a:lnTo>
                <a:lnTo>
                  <a:pt x="665" y="130"/>
                </a:lnTo>
                <a:lnTo>
                  <a:pt x="669" y="115"/>
                </a:lnTo>
                <a:lnTo>
                  <a:pt x="671" y="98"/>
                </a:lnTo>
                <a:lnTo>
                  <a:pt x="677" y="84"/>
                </a:lnTo>
                <a:lnTo>
                  <a:pt x="681" y="77"/>
                </a:lnTo>
                <a:lnTo>
                  <a:pt x="690" y="70"/>
                </a:lnTo>
                <a:lnTo>
                  <a:pt x="705" y="63"/>
                </a:lnTo>
                <a:lnTo>
                  <a:pt x="726" y="56"/>
                </a:lnTo>
                <a:lnTo>
                  <a:pt x="747" y="50"/>
                </a:lnTo>
                <a:lnTo>
                  <a:pt x="767" y="44"/>
                </a:lnTo>
                <a:lnTo>
                  <a:pt x="787" y="39"/>
                </a:lnTo>
                <a:lnTo>
                  <a:pt x="817" y="33"/>
                </a:lnTo>
                <a:lnTo>
                  <a:pt x="859" y="26"/>
                </a:lnTo>
                <a:lnTo>
                  <a:pt x="905" y="22"/>
                </a:lnTo>
                <a:lnTo>
                  <a:pt x="956" y="22"/>
                </a:lnTo>
                <a:lnTo>
                  <a:pt x="1005" y="22"/>
                </a:lnTo>
                <a:lnTo>
                  <a:pt x="1050" y="27"/>
                </a:lnTo>
                <a:lnTo>
                  <a:pt x="1052" y="41"/>
                </a:lnTo>
                <a:lnTo>
                  <a:pt x="1055" y="57"/>
                </a:lnTo>
                <a:lnTo>
                  <a:pt x="1061" y="80"/>
                </a:lnTo>
                <a:lnTo>
                  <a:pt x="1071" y="105"/>
                </a:lnTo>
                <a:lnTo>
                  <a:pt x="1080" y="131"/>
                </a:lnTo>
                <a:lnTo>
                  <a:pt x="1086" y="149"/>
                </a:lnTo>
                <a:lnTo>
                  <a:pt x="1090" y="167"/>
                </a:lnTo>
                <a:lnTo>
                  <a:pt x="1092" y="182"/>
                </a:lnTo>
                <a:lnTo>
                  <a:pt x="1091" y="193"/>
                </a:lnTo>
                <a:lnTo>
                  <a:pt x="1087" y="206"/>
                </a:lnTo>
                <a:lnTo>
                  <a:pt x="1081" y="216"/>
                </a:lnTo>
                <a:lnTo>
                  <a:pt x="1076" y="222"/>
                </a:lnTo>
                <a:lnTo>
                  <a:pt x="1069" y="227"/>
                </a:lnTo>
                <a:lnTo>
                  <a:pt x="1058" y="232"/>
                </a:lnTo>
                <a:lnTo>
                  <a:pt x="1045" y="233"/>
                </a:lnTo>
                <a:lnTo>
                  <a:pt x="1032" y="230"/>
                </a:lnTo>
                <a:lnTo>
                  <a:pt x="1019" y="226"/>
                </a:lnTo>
                <a:lnTo>
                  <a:pt x="1005" y="220"/>
                </a:lnTo>
                <a:lnTo>
                  <a:pt x="994" y="213"/>
                </a:lnTo>
                <a:lnTo>
                  <a:pt x="983" y="209"/>
                </a:lnTo>
                <a:lnTo>
                  <a:pt x="971" y="205"/>
                </a:lnTo>
                <a:lnTo>
                  <a:pt x="958" y="203"/>
                </a:lnTo>
                <a:lnTo>
                  <a:pt x="947" y="204"/>
                </a:lnTo>
                <a:lnTo>
                  <a:pt x="936" y="209"/>
                </a:lnTo>
                <a:lnTo>
                  <a:pt x="927" y="217"/>
                </a:lnTo>
                <a:lnTo>
                  <a:pt x="920" y="227"/>
                </a:lnTo>
                <a:lnTo>
                  <a:pt x="914" y="240"/>
                </a:lnTo>
                <a:lnTo>
                  <a:pt x="911" y="251"/>
                </a:lnTo>
                <a:lnTo>
                  <a:pt x="908" y="261"/>
                </a:lnTo>
                <a:lnTo>
                  <a:pt x="907" y="275"/>
                </a:lnTo>
                <a:lnTo>
                  <a:pt x="910" y="292"/>
                </a:lnTo>
                <a:lnTo>
                  <a:pt x="915" y="308"/>
                </a:lnTo>
                <a:lnTo>
                  <a:pt x="923" y="322"/>
                </a:lnTo>
                <a:lnTo>
                  <a:pt x="932" y="336"/>
                </a:lnTo>
                <a:lnTo>
                  <a:pt x="937" y="343"/>
                </a:lnTo>
                <a:lnTo>
                  <a:pt x="949" y="353"/>
                </a:lnTo>
                <a:lnTo>
                  <a:pt x="961" y="363"/>
                </a:lnTo>
                <a:lnTo>
                  <a:pt x="976" y="371"/>
                </a:lnTo>
                <a:lnTo>
                  <a:pt x="994" y="376"/>
                </a:lnTo>
                <a:lnTo>
                  <a:pt x="1009" y="378"/>
                </a:lnTo>
                <a:lnTo>
                  <a:pt x="1028" y="379"/>
                </a:lnTo>
                <a:lnTo>
                  <a:pt x="1046" y="377"/>
                </a:lnTo>
                <a:lnTo>
                  <a:pt x="1061" y="376"/>
                </a:lnTo>
                <a:lnTo>
                  <a:pt x="1076" y="375"/>
                </a:lnTo>
                <a:lnTo>
                  <a:pt x="1084" y="379"/>
                </a:lnTo>
                <a:lnTo>
                  <a:pt x="1087" y="386"/>
                </a:lnTo>
                <a:lnTo>
                  <a:pt x="1088" y="393"/>
                </a:lnTo>
                <a:lnTo>
                  <a:pt x="1087" y="400"/>
                </a:lnTo>
                <a:lnTo>
                  <a:pt x="1083" y="415"/>
                </a:lnTo>
                <a:lnTo>
                  <a:pt x="1078" y="427"/>
                </a:lnTo>
                <a:lnTo>
                  <a:pt x="1072" y="442"/>
                </a:lnTo>
                <a:lnTo>
                  <a:pt x="1062" y="460"/>
                </a:lnTo>
                <a:lnTo>
                  <a:pt x="1052" y="477"/>
                </a:lnTo>
                <a:lnTo>
                  <a:pt x="1042" y="493"/>
                </a:lnTo>
                <a:lnTo>
                  <a:pt x="1030" y="510"/>
                </a:lnTo>
                <a:lnTo>
                  <a:pt x="1019" y="522"/>
                </a:lnTo>
                <a:lnTo>
                  <a:pt x="1008" y="531"/>
                </a:lnTo>
                <a:lnTo>
                  <a:pt x="0" y="529"/>
                </a:lnTo>
                <a:close/>
              </a:path>
            </a:pathLst>
          </a:custGeom>
          <a:solidFill>
            <a:srgbClr val="9F3FDF"/>
          </a:solidFill>
          <a:ln w="6350">
            <a:solidFill>
              <a:srgbClr val="000000"/>
            </a:solidFill>
            <a:round/>
            <a:headEnd/>
            <a:tailEnd/>
          </a:ln>
        </p:spPr>
        <p:txBody>
          <a:bodyPr/>
          <a:lstStyle/>
          <a:p>
            <a:endParaRPr lang="en-US"/>
          </a:p>
        </p:txBody>
      </p:sp>
      <p:sp>
        <p:nvSpPr>
          <p:cNvPr id="14353" name="Freeform 28"/>
          <p:cNvSpPr>
            <a:spLocks/>
          </p:cNvSpPr>
          <p:nvPr/>
        </p:nvSpPr>
        <p:spPr bwMode="auto">
          <a:xfrm>
            <a:off x="4906963" y="5162550"/>
            <a:ext cx="987425" cy="485775"/>
          </a:xfrm>
          <a:custGeom>
            <a:avLst/>
            <a:gdLst>
              <a:gd name="T0" fmla="*/ 2147483647 w 1279"/>
              <a:gd name="T1" fmla="*/ 2147483647 h 542"/>
              <a:gd name="T2" fmla="*/ 2147483647 w 1279"/>
              <a:gd name="T3" fmla="*/ 2147483647 h 542"/>
              <a:gd name="T4" fmla="*/ 2147483647 w 1279"/>
              <a:gd name="T5" fmla="*/ 2147483647 h 542"/>
              <a:gd name="T6" fmla="*/ 2147483647 w 1279"/>
              <a:gd name="T7" fmla="*/ 2147483647 h 542"/>
              <a:gd name="T8" fmla="*/ 2147483647 w 1279"/>
              <a:gd name="T9" fmla="*/ 2147483647 h 542"/>
              <a:gd name="T10" fmla="*/ 2147483647 w 1279"/>
              <a:gd name="T11" fmla="*/ 2147483647 h 542"/>
              <a:gd name="T12" fmla="*/ 2147483647 w 1279"/>
              <a:gd name="T13" fmla="*/ 2147483647 h 542"/>
              <a:gd name="T14" fmla="*/ 2147483647 w 1279"/>
              <a:gd name="T15" fmla="*/ 2147483647 h 542"/>
              <a:gd name="T16" fmla="*/ 2147483647 w 1279"/>
              <a:gd name="T17" fmla="*/ 2147483647 h 542"/>
              <a:gd name="T18" fmla="*/ 2147483647 w 1279"/>
              <a:gd name="T19" fmla="*/ 2147483647 h 542"/>
              <a:gd name="T20" fmla="*/ 2147483647 w 1279"/>
              <a:gd name="T21" fmla="*/ 2147483647 h 542"/>
              <a:gd name="T22" fmla="*/ 2147483647 w 1279"/>
              <a:gd name="T23" fmla="*/ 2147483647 h 542"/>
              <a:gd name="T24" fmla="*/ 2147483647 w 1279"/>
              <a:gd name="T25" fmla="*/ 2147483647 h 542"/>
              <a:gd name="T26" fmla="*/ 2147483647 w 1279"/>
              <a:gd name="T27" fmla="*/ 2147483647 h 542"/>
              <a:gd name="T28" fmla="*/ 2147483647 w 1279"/>
              <a:gd name="T29" fmla="*/ 2147483647 h 542"/>
              <a:gd name="T30" fmla="*/ 2147483647 w 1279"/>
              <a:gd name="T31" fmla="*/ 2147483647 h 542"/>
              <a:gd name="T32" fmla="*/ 2147483647 w 1279"/>
              <a:gd name="T33" fmla="*/ 2147483647 h 542"/>
              <a:gd name="T34" fmla="*/ 2147483647 w 1279"/>
              <a:gd name="T35" fmla="*/ 2147483647 h 542"/>
              <a:gd name="T36" fmla="*/ 2147483647 w 1279"/>
              <a:gd name="T37" fmla="*/ 2147483647 h 542"/>
              <a:gd name="T38" fmla="*/ 2147483647 w 1279"/>
              <a:gd name="T39" fmla="*/ 0 h 542"/>
              <a:gd name="T40" fmla="*/ 2147483647 w 1279"/>
              <a:gd name="T41" fmla="*/ 2147483647 h 542"/>
              <a:gd name="T42" fmla="*/ 2147483647 w 1279"/>
              <a:gd name="T43" fmla="*/ 2147483647 h 542"/>
              <a:gd name="T44" fmla="*/ 2147483647 w 1279"/>
              <a:gd name="T45" fmla="*/ 2147483647 h 542"/>
              <a:gd name="T46" fmla="*/ 2147483647 w 1279"/>
              <a:gd name="T47" fmla="*/ 2147483647 h 542"/>
              <a:gd name="T48" fmla="*/ 2147483647 w 1279"/>
              <a:gd name="T49" fmla="*/ 2147483647 h 542"/>
              <a:gd name="T50" fmla="*/ 2147483647 w 1279"/>
              <a:gd name="T51" fmla="*/ 2147483647 h 542"/>
              <a:gd name="T52" fmla="*/ 2147483647 w 1279"/>
              <a:gd name="T53" fmla="*/ 2147483647 h 542"/>
              <a:gd name="T54" fmla="*/ 2147483647 w 1279"/>
              <a:gd name="T55" fmla="*/ 2147483647 h 542"/>
              <a:gd name="T56" fmla="*/ 2147483647 w 1279"/>
              <a:gd name="T57" fmla="*/ 2147483647 h 542"/>
              <a:gd name="T58" fmla="*/ 2147483647 w 1279"/>
              <a:gd name="T59" fmla="*/ 2147483647 h 542"/>
              <a:gd name="T60" fmla="*/ 2147483647 w 1279"/>
              <a:gd name="T61" fmla="*/ 2147483647 h 542"/>
              <a:gd name="T62" fmla="*/ 2147483647 w 1279"/>
              <a:gd name="T63" fmla="*/ 2147483647 h 542"/>
              <a:gd name="T64" fmla="*/ 2147483647 w 1279"/>
              <a:gd name="T65" fmla="*/ 2147483647 h 542"/>
              <a:gd name="T66" fmla="*/ 2147483647 w 1279"/>
              <a:gd name="T67" fmla="*/ 2147483647 h 542"/>
              <a:gd name="T68" fmla="*/ 920268554 w 1279"/>
              <a:gd name="T69" fmla="*/ 2147483647 h 542"/>
              <a:gd name="T70" fmla="*/ 2147483647 w 1279"/>
              <a:gd name="T71" fmla="*/ 2147483647 h 542"/>
              <a:gd name="T72" fmla="*/ 2147483647 w 1279"/>
              <a:gd name="T73" fmla="*/ 2147483647 h 542"/>
              <a:gd name="T74" fmla="*/ 2147483647 w 1279"/>
              <a:gd name="T75" fmla="*/ 2147483647 h 542"/>
              <a:gd name="T76" fmla="*/ 2147483647 w 1279"/>
              <a:gd name="T77" fmla="*/ 2147483647 h 542"/>
              <a:gd name="T78" fmla="*/ 2147483647 w 1279"/>
              <a:gd name="T79" fmla="*/ 2147483647 h 542"/>
              <a:gd name="T80" fmla="*/ 2147483647 w 1279"/>
              <a:gd name="T81" fmla="*/ 2147483647 h 542"/>
              <a:gd name="T82" fmla="*/ 2147483647 w 1279"/>
              <a:gd name="T83" fmla="*/ 2147483647 h 542"/>
              <a:gd name="T84" fmla="*/ 2147483647 w 1279"/>
              <a:gd name="T85" fmla="*/ 2147483647 h 5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79"/>
              <a:gd name="T130" fmla="*/ 0 h 542"/>
              <a:gd name="T131" fmla="*/ 1279 w 1279"/>
              <a:gd name="T132" fmla="*/ 542 h 5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79" h="542">
                <a:moveTo>
                  <a:pt x="194" y="50"/>
                </a:moveTo>
                <a:lnTo>
                  <a:pt x="206" y="47"/>
                </a:lnTo>
                <a:lnTo>
                  <a:pt x="223" y="44"/>
                </a:lnTo>
                <a:lnTo>
                  <a:pt x="237" y="45"/>
                </a:lnTo>
                <a:lnTo>
                  <a:pt x="250" y="48"/>
                </a:lnTo>
                <a:lnTo>
                  <a:pt x="264" y="51"/>
                </a:lnTo>
                <a:lnTo>
                  <a:pt x="278" y="55"/>
                </a:lnTo>
                <a:lnTo>
                  <a:pt x="294" y="58"/>
                </a:lnTo>
                <a:lnTo>
                  <a:pt x="307" y="60"/>
                </a:lnTo>
                <a:lnTo>
                  <a:pt x="323" y="61"/>
                </a:lnTo>
                <a:lnTo>
                  <a:pt x="339" y="60"/>
                </a:lnTo>
                <a:lnTo>
                  <a:pt x="352" y="57"/>
                </a:lnTo>
                <a:lnTo>
                  <a:pt x="367" y="53"/>
                </a:lnTo>
                <a:lnTo>
                  <a:pt x="382" y="47"/>
                </a:lnTo>
                <a:lnTo>
                  <a:pt x="395" y="41"/>
                </a:lnTo>
                <a:lnTo>
                  <a:pt x="409" y="35"/>
                </a:lnTo>
                <a:lnTo>
                  <a:pt x="423" y="29"/>
                </a:lnTo>
                <a:lnTo>
                  <a:pt x="439" y="24"/>
                </a:lnTo>
                <a:lnTo>
                  <a:pt x="452" y="21"/>
                </a:lnTo>
                <a:lnTo>
                  <a:pt x="468" y="20"/>
                </a:lnTo>
                <a:lnTo>
                  <a:pt x="482" y="22"/>
                </a:lnTo>
                <a:lnTo>
                  <a:pt x="496" y="26"/>
                </a:lnTo>
                <a:lnTo>
                  <a:pt x="509" y="34"/>
                </a:lnTo>
                <a:lnTo>
                  <a:pt x="517" y="41"/>
                </a:lnTo>
                <a:lnTo>
                  <a:pt x="521" y="55"/>
                </a:lnTo>
                <a:lnTo>
                  <a:pt x="519" y="69"/>
                </a:lnTo>
                <a:lnTo>
                  <a:pt x="515" y="85"/>
                </a:lnTo>
                <a:lnTo>
                  <a:pt x="509" y="103"/>
                </a:lnTo>
                <a:lnTo>
                  <a:pt x="504" y="117"/>
                </a:lnTo>
                <a:lnTo>
                  <a:pt x="505" y="131"/>
                </a:lnTo>
                <a:lnTo>
                  <a:pt x="511" y="146"/>
                </a:lnTo>
                <a:lnTo>
                  <a:pt x="521" y="157"/>
                </a:lnTo>
                <a:lnTo>
                  <a:pt x="531" y="164"/>
                </a:lnTo>
                <a:lnTo>
                  <a:pt x="546" y="168"/>
                </a:lnTo>
                <a:lnTo>
                  <a:pt x="561" y="172"/>
                </a:lnTo>
                <a:lnTo>
                  <a:pt x="583" y="176"/>
                </a:lnTo>
                <a:lnTo>
                  <a:pt x="601" y="178"/>
                </a:lnTo>
                <a:lnTo>
                  <a:pt x="624" y="179"/>
                </a:lnTo>
                <a:lnTo>
                  <a:pt x="644" y="177"/>
                </a:lnTo>
                <a:lnTo>
                  <a:pt x="663" y="173"/>
                </a:lnTo>
                <a:lnTo>
                  <a:pt x="682" y="168"/>
                </a:lnTo>
                <a:lnTo>
                  <a:pt x="700" y="162"/>
                </a:lnTo>
                <a:lnTo>
                  <a:pt x="713" y="155"/>
                </a:lnTo>
                <a:lnTo>
                  <a:pt x="726" y="147"/>
                </a:lnTo>
                <a:lnTo>
                  <a:pt x="737" y="138"/>
                </a:lnTo>
                <a:lnTo>
                  <a:pt x="746" y="126"/>
                </a:lnTo>
                <a:lnTo>
                  <a:pt x="751" y="112"/>
                </a:lnTo>
                <a:lnTo>
                  <a:pt x="752" y="89"/>
                </a:lnTo>
                <a:lnTo>
                  <a:pt x="752" y="72"/>
                </a:lnTo>
                <a:lnTo>
                  <a:pt x="755" y="57"/>
                </a:lnTo>
                <a:lnTo>
                  <a:pt x="761" y="45"/>
                </a:lnTo>
                <a:lnTo>
                  <a:pt x="771" y="35"/>
                </a:lnTo>
                <a:lnTo>
                  <a:pt x="781" y="26"/>
                </a:lnTo>
                <a:lnTo>
                  <a:pt x="794" y="18"/>
                </a:lnTo>
                <a:lnTo>
                  <a:pt x="807" y="12"/>
                </a:lnTo>
                <a:lnTo>
                  <a:pt x="826" y="6"/>
                </a:lnTo>
                <a:lnTo>
                  <a:pt x="843" y="4"/>
                </a:lnTo>
                <a:lnTo>
                  <a:pt x="862" y="2"/>
                </a:lnTo>
                <a:lnTo>
                  <a:pt x="881" y="1"/>
                </a:lnTo>
                <a:lnTo>
                  <a:pt x="902" y="0"/>
                </a:lnTo>
                <a:lnTo>
                  <a:pt x="924" y="1"/>
                </a:lnTo>
                <a:lnTo>
                  <a:pt x="942" y="2"/>
                </a:lnTo>
                <a:lnTo>
                  <a:pt x="957" y="4"/>
                </a:lnTo>
                <a:lnTo>
                  <a:pt x="974" y="6"/>
                </a:lnTo>
                <a:lnTo>
                  <a:pt x="989" y="8"/>
                </a:lnTo>
                <a:lnTo>
                  <a:pt x="1006" y="9"/>
                </a:lnTo>
                <a:lnTo>
                  <a:pt x="1131" y="13"/>
                </a:lnTo>
                <a:lnTo>
                  <a:pt x="1279" y="542"/>
                </a:lnTo>
                <a:lnTo>
                  <a:pt x="175" y="541"/>
                </a:lnTo>
                <a:lnTo>
                  <a:pt x="176" y="527"/>
                </a:lnTo>
                <a:lnTo>
                  <a:pt x="179" y="515"/>
                </a:lnTo>
                <a:lnTo>
                  <a:pt x="184" y="504"/>
                </a:lnTo>
                <a:lnTo>
                  <a:pt x="188" y="494"/>
                </a:lnTo>
                <a:lnTo>
                  <a:pt x="194" y="484"/>
                </a:lnTo>
                <a:lnTo>
                  <a:pt x="202" y="473"/>
                </a:lnTo>
                <a:lnTo>
                  <a:pt x="211" y="463"/>
                </a:lnTo>
                <a:lnTo>
                  <a:pt x="219" y="454"/>
                </a:lnTo>
                <a:lnTo>
                  <a:pt x="230" y="444"/>
                </a:lnTo>
                <a:lnTo>
                  <a:pt x="238" y="436"/>
                </a:lnTo>
                <a:lnTo>
                  <a:pt x="244" y="426"/>
                </a:lnTo>
                <a:lnTo>
                  <a:pt x="249" y="415"/>
                </a:lnTo>
                <a:lnTo>
                  <a:pt x="252" y="400"/>
                </a:lnTo>
                <a:lnTo>
                  <a:pt x="251" y="386"/>
                </a:lnTo>
                <a:lnTo>
                  <a:pt x="248" y="376"/>
                </a:lnTo>
                <a:lnTo>
                  <a:pt x="243" y="367"/>
                </a:lnTo>
                <a:lnTo>
                  <a:pt x="236" y="359"/>
                </a:lnTo>
                <a:lnTo>
                  <a:pt x="227" y="352"/>
                </a:lnTo>
                <a:lnTo>
                  <a:pt x="216" y="348"/>
                </a:lnTo>
                <a:lnTo>
                  <a:pt x="203" y="345"/>
                </a:lnTo>
                <a:lnTo>
                  <a:pt x="189" y="344"/>
                </a:lnTo>
                <a:lnTo>
                  <a:pt x="173" y="345"/>
                </a:lnTo>
                <a:lnTo>
                  <a:pt x="159" y="347"/>
                </a:lnTo>
                <a:lnTo>
                  <a:pt x="145" y="350"/>
                </a:lnTo>
                <a:lnTo>
                  <a:pt x="126" y="355"/>
                </a:lnTo>
                <a:lnTo>
                  <a:pt x="111" y="359"/>
                </a:lnTo>
                <a:lnTo>
                  <a:pt x="94" y="362"/>
                </a:lnTo>
                <a:lnTo>
                  <a:pt x="75" y="364"/>
                </a:lnTo>
                <a:lnTo>
                  <a:pt x="59" y="364"/>
                </a:lnTo>
                <a:lnTo>
                  <a:pt x="46" y="361"/>
                </a:lnTo>
                <a:lnTo>
                  <a:pt x="32" y="357"/>
                </a:lnTo>
                <a:lnTo>
                  <a:pt x="20" y="351"/>
                </a:lnTo>
                <a:lnTo>
                  <a:pt x="10" y="343"/>
                </a:lnTo>
                <a:lnTo>
                  <a:pt x="3" y="330"/>
                </a:lnTo>
                <a:lnTo>
                  <a:pt x="0" y="317"/>
                </a:lnTo>
                <a:lnTo>
                  <a:pt x="2" y="304"/>
                </a:lnTo>
                <a:lnTo>
                  <a:pt x="7" y="290"/>
                </a:lnTo>
                <a:lnTo>
                  <a:pt x="12" y="280"/>
                </a:lnTo>
                <a:lnTo>
                  <a:pt x="21" y="270"/>
                </a:lnTo>
                <a:lnTo>
                  <a:pt x="32" y="261"/>
                </a:lnTo>
                <a:lnTo>
                  <a:pt x="42" y="254"/>
                </a:lnTo>
                <a:lnTo>
                  <a:pt x="54" y="247"/>
                </a:lnTo>
                <a:lnTo>
                  <a:pt x="67" y="243"/>
                </a:lnTo>
                <a:lnTo>
                  <a:pt x="80" y="240"/>
                </a:lnTo>
                <a:lnTo>
                  <a:pt x="94" y="238"/>
                </a:lnTo>
                <a:lnTo>
                  <a:pt x="112" y="235"/>
                </a:lnTo>
                <a:lnTo>
                  <a:pt x="130" y="233"/>
                </a:lnTo>
                <a:lnTo>
                  <a:pt x="146" y="230"/>
                </a:lnTo>
                <a:lnTo>
                  <a:pt x="161" y="224"/>
                </a:lnTo>
                <a:lnTo>
                  <a:pt x="171" y="217"/>
                </a:lnTo>
                <a:lnTo>
                  <a:pt x="180" y="207"/>
                </a:lnTo>
                <a:lnTo>
                  <a:pt x="188" y="197"/>
                </a:lnTo>
                <a:lnTo>
                  <a:pt x="192" y="187"/>
                </a:lnTo>
                <a:lnTo>
                  <a:pt x="195" y="173"/>
                </a:lnTo>
                <a:lnTo>
                  <a:pt x="196" y="156"/>
                </a:lnTo>
                <a:lnTo>
                  <a:pt x="195" y="141"/>
                </a:lnTo>
                <a:lnTo>
                  <a:pt x="194" y="124"/>
                </a:lnTo>
                <a:lnTo>
                  <a:pt x="193" y="107"/>
                </a:lnTo>
                <a:lnTo>
                  <a:pt x="192" y="86"/>
                </a:lnTo>
                <a:lnTo>
                  <a:pt x="191" y="69"/>
                </a:lnTo>
                <a:lnTo>
                  <a:pt x="192" y="58"/>
                </a:lnTo>
                <a:lnTo>
                  <a:pt x="194" y="50"/>
                </a:lnTo>
                <a:close/>
              </a:path>
            </a:pathLst>
          </a:custGeom>
          <a:solidFill>
            <a:srgbClr val="0000FF"/>
          </a:solidFill>
          <a:ln w="6350">
            <a:solidFill>
              <a:srgbClr val="000000"/>
            </a:solidFill>
            <a:round/>
            <a:headEnd/>
            <a:tailEnd/>
          </a:ln>
        </p:spPr>
        <p:txBody>
          <a:bodyPr/>
          <a:lstStyle/>
          <a:p>
            <a:endParaRPr lang="en-US"/>
          </a:p>
        </p:txBody>
      </p:sp>
      <p:grpSp>
        <p:nvGrpSpPr>
          <p:cNvPr id="14354" name="Group 29"/>
          <p:cNvGrpSpPr>
            <a:grpSpLocks/>
          </p:cNvGrpSpPr>
          <p:nvPr/>
        </p:nvGrpSpPr>
        <p:grpSpPr bwMode="auto">
          <a:xfrm>
            <a:off x="6978650" y="2033588"/>
            <a:ext cx="1795463" cy="2001837"/>
            <a:chOff x="4396" y="1281"/>
            <a:chExt cx="1131" cy="1261"/>
          </a:xfrm>
        </p:grpSpPr>
        <p:pic>
          <p:nvPicPr>
            <p:cNvPr id="14356" name="Picture 30" descr="rolling_mill"/>
            <p:cNvPicPr>
              <a:picLocks noChangeAspect="1" noChangeArrowheads="1"/>
            </p:cNvPicPr>
            <p:nvPr/>
          </p:nvPicPr>
          <p:blipFill>
            <a:blip r:embed="rId7" cstate="print"/>
            <a:srcRect/>
            <a:stretch>
              <a:fillRect/>
            </a:stretch>
          </p:blipFill>
          <p:spPr bwMode="auto">
            <a:xfrm>
              <a:off x="4396" y="1464"/>
              <a:ext cx="1131" cy="1078"/>
            </a:xfrm>
            <a:prstGeom prst="rect">
              <a:avLst/>
            </a:prstGeom>
            <a:noFill/>
            <a:ln w="9525">
              <a:noFill/>
              <a:miter lim="800000"/>
              <a:headEnd/>
              <a:tailEnd/>
            </a:ln>
          </p:spPr>
        </p:pic>
        <p:sp>
          <p:nvSpPr>
            <p:cNvPr id="14357" name="Text Box 31"/>
            <p:cNvSpPr txBox="1">
              <a:spLocks noChangeArrowheads="1"/>
            </p:cNvSpPr>
            <p:nvPr/>
          </p:nvSpPr>
          <p:spPr bwMode="auto">
            <a:xfrm>
              <a:off x="4416" y="1281"/>
              <a:ext cx="1091" cy="192"/>
            </a:xfrm>
            <a:prstGeom prst="rect">
              <a:avLst/>
            </a:prstGeom>
            <a:noFill/>
            <a:ln w="12700">
              <a:noFill/>
              <a:miter lim="800000"/>
              <a:headEnd/>
              <a:tailEnd/>
            </a:ln>
          </p:spPr>
          <p:txBody>
            <a:bodyPr>
              <a:spAutoFit/>
            </a:bodyPr>
            <a:lstStyle/>
            <a:p>
              <a:pPr algn="ctr"/>
              <a:r>
                <a:rPr lang="en-US" sz="1400" b="1" u="none"/>
                <a:t>Hot Rolling Mills</a:t>
              </a:r>
            </a:p>
          </p:txBody>
        </p:sp>
      </p:grpSp>
      <p:sp>
        <p:nvSpPr>
          <p:cNvPr id="14355" name="Rectangle 32"/>
          <p:cNvSpPr>
            <a:spLocks noChangeArrowheads="1"/>
          </p:cNvSpPr>
          <p:nvPr/>
        </p:nvSpPr>
        <p:spPr bwMode="auto">
          <a:xfrm>
            <a:off x="357188" y="865188"/>
            <a:ext cx="8458200" cy="958850"/>
          </a:xfrm>
          <a:prstGeom prst="rect">
            <a:avLst/>
          </a:prstGeom>
          <a:solidFill>
            <a:srgbClr val="EDFBFF"/>
          </a:solidFill>
          <a:ln w="12700">
            <a:solidFill>
              <a:schemeClr val="tx1"/>
            </a:solidFill>
            <a:miter lim="800000"/>
            <a:headEnd/>
            <a:tailEnd/>
          </a:ln>
        </p:spPr>
        <p:txBody>
          <a:bodyPr>
            <a:spAutoFit/>
          </a:bodyPr>
          <a:lstStyle/>
          <a:p>
            <a:r>
              <a:rPr lang="en-US" sz="2000" b="1" u="none">
                <a:cs typeface="Times New Roman" pitchFamily="18" charset="0"/>
              </a:rPr>
              <a:t>Growing acceptance of a network-centric component paradigm</a:t>
            </a:r>
          </a:p>
          <a:p>
            <a:pPr marL="230188" lvl="1" indent="-115888">
              <a:buFontTx/>
              <a:buChar char="•"/>
            </a:pPr>
            <a:r>
              <a:rPr lang="en-US" u="none">
                <a:cs typeface="Times New Roman" pitchFamily="18" charset="0"/>
              </a:rPr>
              <a:t>i.e., distributed applications with a range of QoS needs are constructed by integrating components &amp; frameworks via various communication mechanisms</a:t>
            </a:r>
            <a:endParaRPr lang="en-US" u="none"/>
          </a:p>
        </p:txBody>
      </p:sp>
    </p:spTree>
  </p:cSld>
  <p:clrMapOvr>
    <a:masterClrMapping/>
  </p:clrMapOvr>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Slide Number Placeholder 2"/>
          <p:cNvSpPr>
            <a:spLocks noGrp="1"/>
          </p:cNvSpPr>
          <p:nvPr>
            <p:ph type="sldNum" sz="quarter" idx="10"/>
          </p:nvPr>
        </p:nvSpPr>
        <p:spPr>
          <a:noFill/>
        </p:spPr>
        <p:txBody>
          <a:bodyPr/>
          <a:lstStyle/>
          <a:p>
            <a:fld id="{DAA19A17-36E5-44DF-B49E-C428913F0AD0}" type="slidenum">
              <a:rPr lang="en-US" smtClean="0">
                <a:latin typeface="Arial" pitchFamily="34" charset="0"/>
              </a:rPr>
              <a:pPr/>
              <a:t>50</a:t>
            </a:fld>
            <a:endParaRPr lang="en-US" smtClean="0">
              <a:latin typeface="Arial" pitchFamily="34" charset="0"/>
            </a:endParaRPr>
          </a:p>
        </p:txBody>
      </p:sp>
      <p:sp>
        <p:nvSpPr>
          <p:cNvPr id="56323" name="Rectangle 2"/>
          <p:cNvSpPr>
            <a:spLocks noGrp="1" noChangeArrowheads="1"/>
          </p:cNvSpPr>
          <p:nvPr>
            <p:ph type="title"/>
          </p:nvPr>
        </p:nvSpPr>
        <p:spPr>
          <a:xfrm>
            <a:off x="574675" y="-38100"/>
            <a:ext cx="7924800" cy="914400"/>
          </a:xfrm>
        </p:spPr>
        <p:txBody>
          <a:bodyPr/>
          <a:lstStyle/>
          <a:p>
            <a:r>
              <a:rPr lang="en-US" smtClean="0"/>
              <a:t>POSA2 Pattern Abstracts</a:t>
            </a:r>
          </a:p>
        </p:txBody>
      </p:sp>
      <p:sp>
        <p:nvSpPr>
          <p:cNvPr id="56324" name="Rectangle 3"/>
          <p:cNvSpPr>
            <a:spLocks noChangeArrowheads="1"/>
          </p:cNvSpPr>
          <p:nvPr/>
        </p:nvSpPr>
        <p:spPr bwMode="auto">
          <a:xfrm>
            <a:off x="47625" y="881063"/>
            <a:ext cx="4662488" cy="5911850"/>
          </a:xfrm>
          <a:prstGeom prst="rect">
            <a:avLst/>
          </a:prstGeom>
          <a:noFill/>
          <a:ln w="12700">
            <a:noFill/>
            <a:miter lim="800000"/>
            <a:headEnd/>
            <a:tailEnd/>
          </a:ln>
        </p:spPr>
        <p:txBody>
          <a:bodyPr>
            <a:spAutoFit/>
          </a:bodyPr>
          <a:lstStyle/>
          <a:p>
            <a:pPr>
              <a:lnSpc>
                <a:spcPct val="95000"/>
              </a:lnSpc>
              <a:spcBef>
                <a:spcPct val="50000"/>
              </a:spcBef>
            </a:pPr>
            <a:r>
              <a:rPr lang="en-US" sz="1600" b="1" u="none"/>
              <a:t>Service Access &amp; Configuration Patterns</a:t>
            </a:r>
            <a:endParaRPr lang="en-US" sz="1600" u="none"/>
          </a:p>
          <a:p>
            <a:pPr>
              <a:lnSpc>
                <a:spcPct val="95000"/>
              </a:lnSpc>
              <a:spcBef>
                <a:spcPct val="50000"/>
              </a:spcBef>
            </a:pPr>
            <a:r>
              <a:rPr lang="en-US" sz="1600" u="none"/>
              <a:t>The </a:t>
            </a:r>
            <a:r>
              <a:rPr lang="en-US" sz="1600" i="1" u="none"/>
              <a:t>Wrapper Facade</a:t>
            </a:r>
            <a:r>
              <a:rPr lang="en-US" sz="1600" u="none"/>
              <a:t> design pattern encapsulates the functions &amp; data provided by existing non-object-oriented APIs within more concise, robust, portable, maintainable, &amp; cohesive object-oriented class interfaces.</a:t>
            </a:r>
          </a:p>
          <a:p>
            <a:pPr>
              <a:lnSpc>
                <a:spcPct val="95000"/>
              </a:lnSpc>
              <a:spcBef>
                <a:spcPct val="50000"/>
              </a:spcBef>
            </a:pPr>
            <a:r>
              <a:rPr lang="en-US" sz="1600" u="none">
                <a:solidFill>
                  <a:srgbClr val="003399"/>
                </a:solidFill>
              </a:rPr>
              <a:t>The </a:t>
            </a:r>
            <a:r>
              <a:rPr lang="en-US" sz="1600" i="1" u="none">
                <a:solidFill>
                  <a:srgbClr val="003399"/>
                </a:solidFill>
              </a:rPr>
              <a:t>Component Configurator</a:t>
            </a:r>
            <a:r>
              <a:rPr lang="en-US" sz="1600" u="none">
                <a:solidFill>
                  <a:srgbClr val="003399"/>
                </a:solidFill>
              </a:rPr>
              <a:t> design pattern allows an application to link &amp; unlink its component implementations at run-time without having to modify, recompile, or statically relink the application. Component Configurator further supports the reconfiguration of components into different application processes without having to shut down &amp; re-start running processes.</a:t>
            </a:r>
          </a:p>
          <a:p>
            <a:pPr>
              <a:lnSpc>
                <a:spcPct val="95000"/>
              </a:lnSpc>
              <a:spcBef>
                <a:spcPct val="50000"/>
              </a:spcBef>
            </a:pPr>
            <a:r>
              <a:rPr lang="en-US" sz="1600" u="none"/>
              <a:t>The </a:t>
            </a:r>
            <a:r>
              <a:rPr lang="en-US" sz="1600" i="1" u="none"/>
              <a:t>Interceptor </a:t>
            </a:r>
            <a:r>
              <a:rPr lang="en-US" sz="1600" u="none"/>
              <a:t>architectural pattern allows services to be added transparently to a framework &amp; triggered automatically when certain events occur.</a:t>
            </a:r>
          </a:p>
          <a:p>
            <a:pPr>
              <a:lnSpc>
                <a:spcPct val="95000"/>
              </a:lnSpc>
              <a:spcBef>
                <a:spcPct val="50000"/>
              </a:spcBef>
            </a:pPr>
            <a:r>
              <a:rPr lang="en-US" sz="1600" u="none">
                <a:solidFill>
                  <a:srgbClr val="003399"/>
                </a:solidFill>
              </a:rPr>
              <a:t>The </a:t>
            </a:r>
            <a:r>
              <a:rPr lang="en-US" sz="1600" i="1" u="none">
                <a:solidFill>
                  <a:srgbClr val="003399"/>
                </a:solidFill>
              </a:rPr>
              <a:t>Extension Interface</a:t>
            </a:r>
            <a:r>
              <a:rPr lang="en-US" sz="1600" u="none">
                <a:solidFill>
                  <a:srgbClr val="003399"/>
                </a:solidFill>
              </a:rPr>
              <a:t> design pattern allows multiple interfaces to be exported by a component, to prevent bloating of interfaces &amp; breaking of client code when developers extend or modify the functionality of the component.</a:t>
            </a:r>
          </a:p>
        </p:txBody>
      </p:sp>
      <p:sp>
        <p:nvSpPr>
          <p:cNvPr id="56325" name="Rectangle 4"/>
          <p:cNvSpPr>
            <a:spLocks noChangeArrowheads="1"/>
          </p:cNvSpPr>
          <p:nvPr/>
        </p:nvSpPr>
        <p:spPr bwMode="auto">
          <a:xfrm>
            <a:off x="4727575" y="881063"/>
            <a:ext cx="4397375" cy="5911850"/>
          </a:xfrm>
          <a:prstGeom prst="rect">
            <a:avLst/>
          </a:prstGeom>
          <a:noFill/>
          <a:ln w="12700">
            <a:noFill/>
            <a:miter lim="800000"/>
            <a:headEnd/>
            <a:tailEnd/>
          </a:ln>
        </p:spPr>
        <p:txBody>
          <a:bodyPr>
            <a:spAutoFit/>
          </a:bodyPr>
          <a:lstStyle/>
          <a:p>
            <a:pPr>
              <a:lnSpc>
                <a:spcPct val="95000"/>
              </a:lnSpc>
              <a:spcBef>
                <a:spcPct val="50000"/>
              </a:spcBef>
            </a:pPr>
            <a:r>
              <a:rPr lang="en-US" sz="1600" b="1" u="none"/>
              <a:t>Event Handling Patterns</a:t>
            </a:r>
            <a:endParaRPr lang="en-US" sz="1600" u="none"/>
          </a:p>
          <a:p>
            <a:pPr>
              <a:lnSpc>
                <a:spcPct val="95000"/>
              </a:lnSpc>
              <a:spcBef>
                <a:spcPct val="50000"/>
              </a:spcBef>
            </a:pPr>
            <a:r>
              <a:rPr lang="en-US" sz="1600" u="none"/>
              <a:t>The </a:t>
            </a:r>
            <a:r>
              <a:rPr lang="en-US" sz="1600" i="1" u="none"/>
              <a:t>Reactor </a:t>
            </a:r>
            <a:r>
              <a:rPr lang="en-US" sz="1600" u="none"/>
              <a:t>architectural pattern allows event-driven applications to demultiplex &amp; dispatch service requests that are delivered to an application from one or more clients.</a:t>
            </a:r>
          </a:p>
          <a:p>
            <a:pPr>
              <a:lnSpc>
                <a:spcPct val="95000"/>
              </a:lnSpc>
              <a:spcBef>
                <a:spcPct val="50000"/>
              </a:spcBef>
            </a:pPr>
            <a:r>
              <a:rPr lang="en-US" sz="1600" u="none">
                <a:solidFill>
                  <a:srgbClr val="003399"/>
                </a:solidFill>
              </a:rPr>
              <a:t>The </a:t>
            </a:r>
            <a:r>
              <a:rPr lang="en-US" sz="1600" i="1" u="none">
                <a:solidFill>
                  <a:srgbClr val="003399"/>
                </a:solidFill>
              </a:rPr>
              <a:t>Proactor</a:t>
            </a:r>
            <a:r>
              <a:rPr lang="en-US" sz="1600" u="none">
                <a:solidFill>
                  <a:srgbClr val="003399"/>
                </a:solidFill>
              </a:rPr>
              <a:t> architectural pattern allows event-driven applications to efficiently demultiplex &amp; dispatch service requests triggered by the completion of asynchronous operations, to achieve the performance benefits of concurrency without incurring certain of its liabilities.</a:t>
            </a:r>
          </a:p>
          <a:p>
            <a:pPr>
              <a:lnSpc>
                <a:spcPct val="95000"/>
              </a:lnSpc>
              <a:spcBef>
                <a:spcPct val="50000"/>
              </a:spcBef>
            </a:pPr>
            <a:r>
              <a:rPr lang="en-US" sz="1600" u="none"/>
              <a:t>The </a:t>
            </a:r>
            <a:r>
              <a:rPr lang="en-US" sz="1600" i="1" u="none"/>
              <a:t>Asynchronous Completion Token</a:t>
            </a:r>
            <a:r>
              <a:rPr lang="en-US" sz="1600" u="none"/>
              <a:t> design pattern allows an application to demultiplex &amp; process efficiently the responses of asynchronous operations it invokes on services.</a:t>
            </a:r>
          </a:p>
          <a:p>
            <a:pPr>
              <a:lnSpc>
                <a:spcPct val="95000"/>
              </a:lnSpc>
              <a:spcBef>
                <a:spcPct val="50000"/>
              </a:spcBef>
            </a:pPr>
            <a:r>
              <a:rPr lang="en-US" sz="1600" u="none">
                <a:solidFill>
                  <a:srgbClr val="003399"/>
                </a:solidFill>
              </a:rPr>
              <a:t>The </a:t>
            </a:r>
            <a:r>
              <a:rPr lang="en-US" sz="1600" i="1" u="none">
                <a:solidFill>
                  <a:srgbClr val="003399"/>
                </a:solidFill>
              </a:rPr>
              <a:t>Acceptor-Connector</a:t>
            </a:r>
            <a:r>
              <a:rPr lang="en-US" sz="1600" u="none">
                <a:solidFill>
                  <a:srgbClr val="003399"/>
                </a:solidFill>
              </a:rPr>
              <a:t> design pattern decouples the connection &amp; initialization of cooperating peer services in a networked system from the processing performed by the peer services after they are connected &amp; initialized.</a:t>
            </a:r>
          </a:p>
        </p:txBody>
      </p:sp>
    </p:spTree>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Number Placeholder 2"/>
          <p:cNvSpPr>
            <a:spLocks noGrp="1"/>
          </p:cNvSpPr>
          <p:nvPr>
            <p:ph type="sldNum" sz="quarter" idx="10"/>
          </p:nvPr>
        </p:nvSpPr>
        <p:spPr>
          <a:noFill/>
        </p:spPr>
        <p:txBody>
          <a:bodyPr/>
          <a:lstStyle/>
          <a:p>
            <a:fld id="{BC018822-593A-4CAE-B9CE-B8B52C229250}" type="slidenum">
              <a:rPr lang="en-US" smtClean="0">
                <a:latin typeface="Arial" pitchFamily="34" charset="0"/>
              </a:rPr>
              <a:pPr/>
              <a:t>51</a:t>
            </a:fld>
            <a:endParaRPr lang="en-US" smtClean="0">
              <a:latin typeface="Arial" pitchFamily="34" charset="0"/>
            </a:endParaRPr>
          </a:p>
        </p:txBody>
      </p:sp>
      <p:sp>
        <p:nvSpPr>
          <p:cNvPr id="57347" name="Rectangle 2"/>
          <p:cNvSpPr>
            <a:spLocks noChangeArrowheads="1"/>
          </p:cNvSpPr>
          <p:nvPr/>
        </p:nvSpPr>
        <p:spPr bwMode="auto">
          <a:xfrm>
            <a:off x="0" y="6534150"/>
            <a:ext cx="752475" cy="304800"/>
          </a:xfrm>
          <a:prstGeom prst="rect">
            <a:avLst/>
          </a:prstGeom>
          <a:solidFill>
            <a:schemeClr val="bg1"/>
          </a:solidFill>
          <a:ln w="12700">
            <a:solidFill>
              <a:schemeClr val="bg1"/>
            </a:solidFill>
            <a:miter lim="800000"/>
            <a:headEnd/>
            <a:tailEnd/>
          </a:ln>
        </p:spPr>
        <p:txBody>
          <a:bodyPr rot="10800000" wrap="none" anchor="ctr"/>
          <a:lstStyle/>
          <a:p>
            <a:endParaRPr lang="en-US"/>
          </a:p>
        </p:txBody>
      </p:sp>
      <p:sp>
        <p:nvSpPr>
          <p:cNvPr id="57348" name="Rectangle 3"/>
          <p:cNvSpPr>
            <a:spLocks noGrp="1" noChangeArrowheads="1"/>
          </p:cNvSpPr>
          <p:nvPr>
            <p:ph type="title"/>
          </p:nvPr>
        </p:nvSpPr>
        <p:spPr>
          <a:xfrm>
            <a:off x="325438" y="-38100"/>
            <a:ext cx="8589962" cy="914400"/>
          </a:xfrm>
        </p:spPr>
        <p:txBody>
          <a:bodyPr/>
          <a:lstStyle/>
          <a:p>
            <a:r>
              <a:rPr lang="en-US" sz="4000" smtClean="0"/>
              <a:t>POSA2 Pattern Abstracts </a:t>
            </a:r>
            <a:r>
              <a:rPr lang="en-US" smtClean="0"/>
              <a:t>(cont’d)</a:t>
            </a:r>
          </a:p>
        </p:txBody>
      </p:sp>
      <p:sp>
        <p:nvSpPr>
          <p:cNvPr id="57349" name="Rectangle 4"/>
          <p:cNvSpPr>
            <a:spLocks noChangeArrowheads="1"/>
          </p:cNvSpPr>
          <p:nvPr/>
        </p:nvSpPr>
        <p:spPr bwMode="auto">
          <a:xfrm>
            <a:off x="-47625" y="838200"/>
            <a:ext cx="3783013" cy="5826125"/>
          </a:xfrm>
          <a:prstGeom prst="rect">
            <a:avLst/>
          </a:prstGeom>
          <a:noFill/>
          <a:ln w="12700">
            <a:noFill/>
            <a:miter lim="800000"/>
            <a:headEnd/>
            <a:tailEnd/>
          </a:ln>
        </p:spPr>
        <p:txBody>
          <a:bodyPr>
            <a:spAutoFit/>
          </a:bodyPr>
          <a:lstStyle/>
          <a:p>
            <a:pPr>
              <a:lnSpc>
                <a:spcPct val="90000"/>
              </a:lnSpc>
              <a:spcBef>
                <a:spcPct val="45000"/>
              </a:spcBef>
            </a:pPr>
            <a:r>
              <a:rPr lang="en-US" sz="1600" b="1" u="none"/>
              <a:t>Synchronization Patterns</a:t>
            </a:r>
            <a:endParaRPr lang="en-US" sz="1600" u="none"/>
          </a:p>
          <a:p>
            <a:pPr>
              <a:lnSpc>
                <a:spcPct val="90000"/>
              </a:lnSpc>
              <a:spcBef>
                <a:spcPct val="45000"/>
              </a:spcBef>
            </a:pPr>
            <a:r>
              <a:rPr lang="en-US" sz="1600" u="none"/>
              <a:t>The </a:t>
            </a:r>
            <a:r>
              <a:rPr lang="en-US" sz="1600" i="1" u="none"/>
              <a:t>Scoped Locking</a:t>
            </a:r>
            <a:r>
              <a:rPr lang="en-US" sz="1600" u="none"/>
              <a:t> C++ idiom ensures that a lock is acquired when control enters a scope &amp; released automatically when control leaves the scope, regardless of the return path from the scope.</a:t>
            </a:r>
          </a:p>
          <a:p>
            <a:pPr>
              <a:lnSpc>
                <a:spcPct val="90000"/>
              </a:lnSpc>
              <a:spcBef>
                <a:spcPct val="45000"/>
              </a:spcBef>
            </a:pPr>
            <a:r>
              <a:rPr lang="en-US" sz="1600" u="none">
                <a:solidFill>
                  <a:srgbClr val="003399"/>
                </a:solidFill>
              </a:rPr>
              <a:t>The </a:t>
            </a:r>
            <a:r>
              <a:rPr lang="en-US" sz="1600" i="1" u="none">
                <a:solidFill>
                  <a:srgbClr val="003399"/>
                </a:solidFill>
              </a:rPr>
              <a:t>Strategized Lockin</a:t>
            </a:r>
            <a:r>
              <a:rPr lang="en-US" sz="1600" u="none">
                <a:solidFill>
                  <a:srgbClr val="003399"/>
                </a:solidFill>
              </a:rPr>
              <a:t>g design pattern parameterizes synchronization mechanisms that protect a component’s critical sections from concurrent access.</a:t>
            </a:r>
          </a:p>
          <a:p>
            <a:pPr>
              <a:lnSpc>
                <a:spcPct val="90000"/>
              </a:lnSpc>
              <a:spcBef>
                <a:spcPct val="45000"/>
              </a:spcBef>
            </a:pPr>
            <a:r>
              <a:rPr lang="en-US" sz="1600" u="none"/>
              <a:t>The </a:t>
            </a:r>
            <a:r>
              <a:rPr lang="en-US" sz="1600" i="1" u="none"/>
              <a:t>Thread-Safe Interface </a:t>
            </a:r>
            <a:r>
              <a:rPr lang="en-US" sz="1600" u="none"/>
              <a:t>design pattern minimizes locking overhead &amp; ensures that intra-component method calls do not incur ‘self-deadlock’ by trying to reacquire a lock that is held by the component already.</a:t>
            </a:r>
          </a:p>
          <a:p>
            <a:pPr>
              <a:lnSpc>
                <a:spcPct val="90000"/>
              </a:lnSpc>
              <a:spcBef>
                <a:spcPct val="45000"/>
              </a:spcBef>
            </a:pPr>
            <a:r>
              <a:rPr lang="en-US" sz="1600" u="none">
                <a:solidFill>
                  <a:srgbClr val="003399"/>
                </a:solidFill>
              </a:rPr>
              <a:t>The </a:t>
            </a:r>
            <a:r>
              <a:rPr lang="en-US" sz="1600" i="1" u="none">
                <a:solidFill>
                  <a:srgbClr val="003399"/>
                </a:solidFill>
              </a:rPr>
              <a:t>Double-Checked Locking Optimization</a:t>
            </a:r>
            <a:r>
              <a:rPr lang="en-US" sz="1600" u="none">
                <a:solidFill>
                  <a:srgbClr val="003399"/>
                </a:solidFill>
              </a:rPr>
              <a:t> design pattern reduces contention &amp; synchronization overhead whenever critical sections of code must acquire locks in a thread-safe manner just once during program execution.</a:t>
            </a:r>
          </a:p>
        </p:txBody>
      </p:sp>
      <p:sp>
        <p:nvSpPr>
          <p:cNvPr id="57350" name="Rectangle 5"/>
          <p:cNvSpPr>
            <a:spLocks noChangeArrowheads="1"/>
          </p:cNvSpPr>
          <p:nvPr/>
        </p:nvSpPr>
        <p:spPr bwMode="auto">
          <a:xfrm>
            <a:off x="3717925" y="841375"/>
            <a:ext cx="5568950" cy="5935663"/>
          </a:xfrm>
          <a:prstGeom prst="rect">
            <a:avLst/>
          </a:prstGeom>
          <a:noFill/>
          <a:ln w="12700">
            <a:noFill/>
            <a:miter lim="800000"/>
            <a:headEnd/>
            <a:tailEnd/>
          </a:ln>
        </p:spPr>
        <p:txBody>
          <a:bodyPr>
            <a:spAutoFit/>
          </a:bodyPr>
          <a:lstStyle/>
          <a:p>
            <a:pPr>
              <a:lnSpc>
                <a:spcPct val="90000"/>
              </a:lnSpc>
              <a:spcBef>
                <a:spcPct val="45000"/>
              </a:spcBef>
            </a:pPr>
            <a:r>
              <a:rPr lang="en-US" sz="1600" b="1" u="none"/>
              <a:t>Concurrency Patterns</a:t>
            </a:r>
            <a:endParaRPr lang="en-US" sz="1600" u="none"/>
          </a:p>
          <a:p>
            <a:pPr>
              <a:lnSpc>
                <a:spcPct val="90000"/>
              </a:lnSpc>
              <a:spcBef>
                <a:spcPct val="45000"/>
              </a:spcBef>
            </a:pPr>
            <a:r>
              <a:rPr lang="en-US" sz="1600" u="none"/>
              <a:t>The </a:t>
            </a:r>
            <a:r>
              <a:rPr lang="en-US" sz="1600" i="1" u="none"/>
              <a:t>Active Object</a:t>
            </a:r>
            <a:r>
              <a:rPr lang="en-US" sz="1600" u="none"/>
              <a:t> design pattern decouples method execution from method invocation to enhance concurrency &amp; simplify synchronized access to objects that reside in their own threads of control.</a:t>
            </a:r>
          </a:p>
          <a:p>
            <a:pPr>
              <a:lnSpc>
                <a:spcPct val="90000"/>
              </a:lnSpc>
              <a:spcBef>
                <a:spcPct val="45000"/>
              </a:spcBef>
            </a:pPr>
            <a:r>
              <a:rPr lang="en-US" sz="1600" u="none">
                <a:solidFill>
                  <a:srgbClr val="003399"/>
                </a:solidFill>
              </a:rPr>
              <a:t>The </a:t>
            </a:r>
            <a:r>
              <a:rPr lang="en-US" sz="1600" i="1" u="none">
                <a:solidFill>
                  <a:srgbClr val="003399"/>
                </a:solidFill>
              </a:rPr>
              <a:t>Monitor Object</a:t>
            </a:r>
            <a:r>
              <a:rPr lang="en-US" sz="1600" u="none">
                <a:solidFill>
                  <a:srgbClr val="003399"/>
                </a:solidFill>
              </a:rPr>
              <a:t> design pattern synchronizes concurrent method execution to ensure that only one method at a time runs within an object. It also allows an object’s methods to cooperatively schedule their execution sequences.</a:t>
            </a:r>
          </a:p>
          <a:p>
            <a:pPr>
              <a:lnSpc>
                <a:spcPct val="90000"/>
              </a:lnSpc>
              <a:spcBef>
                <a:spcPct val="45000"/>
              </a:spcBef>
            </a:pPr>
            <a:r>
              <a:rPr lang="en-US" sz="1600" u="none"/>
              <a:t>The </a:t>
            </a:r>
            <a:r>
              <a:rPr lang="en-US" sz="1600" i="1" u="none"/>
              <a:t>Half-Sync/Half-Async</a:t>
            </a:r>
            <a:r>
              <a:rPr lang="en-US" sz="1600" u="none"/>
              <a:t> architectural pattern decouples asynchronous &amp; synchronous service processing in concurrent systems, to simplify programming without unduly reducing performance. The pattern introduces two intercommunicating layers, one for asynchronous &amp; one for synchronous service processing.</a:t>
            </a:r>
          </a:p>
          <a:p>
            <a:pPr>
              <a:lnSpc>
                <a:spcPct val="90000"/>
              </a:lnSpc>
              <a:spcBef>
                <a:spcPct val="45000"/>
              </a:spcBef>
            </a:pPr>
            <a:r>
              <a:rPr lang="en-US" sz="1600" u="none">
                <a:solidFill>
                  <a:srgbClr val="003399"/>
                </a:solidFill>
              </a:rPr>
              <a:t>The </a:t>
            </a:r>
            <a:r>
              <a:rPr lang="en-US" sz="1600" i="1" u="none">
                <a:solidFill>
                  <a:srgbClr val="003399"/>
                </a:solidFill>
              </a:rPr>
              <a:t>Leader/Followers</a:t>
            </a:r>
            <a:r>
              <a:rPr lang="en-US" sz="1600" u="none">
                <a:solidFill>
                  <a:srgbClr val="003399"/>
                </a:solidFill>
              </a:rPr>
              <a:t> architectural pattern provides an efficient concurrency model where multiple threads take turns sharing a set of event sources in order to detect, demultiplex, dispatch, &amp; process service requests that occur on the event sources.</a:t>
            </a:r>
          </a:p>
          <a:p>
            <a:pPr>
              <a:lnSpc>
                <a:spcPct val="90000"/>
              </a:lnSpc>
              <a:spcBef>
                <a:spcPct val="45000"/>
              </a:spcBef>
            </a:pPr>
            <a:r>
              <a:rPr lang="en-US" sz="1600" u="none"/>
              <a:t>The </a:t>
            </a:r>
            <a:r>
              <a:rPr lang="en-US" sz="1600" i="1" u="none"/>
              <a:t>Thread-Specific Storage</a:t>
            </a:r>
            <a:r>
              <a:rPr lang="en-US" sz="1600" u="none"/>
              <a:t> design pattern allows multiple threads to use one ‘logically global’ access point to retrieve an object that is local to a thread, without incurring locking overhead on each object access.</a:t>
            </a:r>
          </a:p>
        </p:txBody>
      </p:sp>
    </p:spTree>
  </p:cSld>
  <p:clrMapOvr>
    <a:masterClrMapping/>
  </p:clrMapOvr>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8370" name="Slide Number Placeholder 4"/>
          <p:cNvSpPr>
            <a:spLocks noGrp="1"/>
          </p:cNvSpPr>
          <p:nvPr>
            <p:ph type="sldNum" sz="quarter" idx="10"/>
          </p:nvPr>
        </p:nvSpPr>
        <p:spPr>
          <a:noFill/>
        </p:spPr>
        <p:txBody>
          <a:bodyPr/>
          <a:lstStyle/>
          <a:p>
            <a:fld id="{504F1FF3-D003-4DA6-B802-62D41435FD4E}" type="slidenum">
              <a:rPr lang="en-US" smtClean="0">
                <a:latin typeface="Arial" pitchFamily="34" charset="0"/>
              </a:rPr>
              <a:pPr/>
              <a:t>52</a:t>
            </a:fld>
            <a:endParaRPr lang="en-US" smtClean="0">
              <a:latin typeface="Arial" pitchFamily="34" charset="0"/>
            </a:endParaRPr>
          </a:p>
        </p:txBody>
      </p:sp>
      <p:pic>
        <p:nvPicPr>
          <p:cNvPr id="58371" name="Picture 2" descr="corbaopt0"/>
          <p:cNvPicPr>
            <a:picLocks noChangeAspect="1" noChangeArrowheads="1"/>
          </p:cNvPicPr>
          <p:nvPr/>
        </p:nvPicPr>
        <p:blipFill>
          <a:blip r:embed="rId3" cstate="print"/>
          <a:srcRect/>
          <a:stretch>
            <a:fillRect/>
          </a:stretch>
        </p:blipFill>
        <p:spPr bwMode="auto">
          <a:xfrm>
            <a:off x="0" y="1243013"/>
            <a:ext cx="5556250" cy="4933950"/>
          </a:xfrm>
          <a:prstGeom prst="rect">
            <a:avLst/>
          </a:prstGeom>
          <a:noFill/>
          <a:ln w="9525">
            <a:noFill/>
            <a:miter lim="800000"/>
            <a:headEnd/>
            <a:tailEnd/>
          </a:ln>
        </p:spPr>
      </p:pic>
      <p:sp>
        <p:nvSpPr>
          <p:cNvPr id="58372" name="Rectangle 3"/>
          <p:cNvSpPr>
            <a:spLocks noGrp="1" noChangeArrowheads="1"/>
          </p:cNvSpPr>
          <p:nvPr>
            <p:ph type="title"/>
          </p:nvPr>
        </p:nvSpPr>
        <p:spPr>
          <a:xfrm>
            <a:off x="0" y="19050"/>
            <a:ext cx="9144000" cy="762000"/>
          </a:xfrm>
        </p:spPr>
        <p:txBody>
          <a:bodyPr/>
          <a:lstStyle/>
          <a:p>
            <a:pPr>
              <a:lnSpc>
                <a:spcPct val="85000"/>
              </a:lnSpc>
            </a:pPr>
            <a:r>
              <a:rPr lang="en-US" sz="3200" smtClean="0"/>
              <a:t>Implementing the Broker Pattern </a:t>
            </a:r>
            <a:br>
              <a:rPr lang="en-US" sz="3200" smtClean="0"/>
            </a:br>
            <a:r>
              <a:rPr lang="en-US" sz="3200" smtClean="0"/>
              <a:t>for Bold Stroke Avionics</a:t>
            </a:r>
          </a:p>
        </p:txBody>
      </p:sp>
      <p:sp>
        <p:nvSpPr>
          <p:cNvPr id="1676292" name="Rectangle 4"/>
          <p:cNvSpPr>
            <a:spLocks noGrp="1" noChangeArrowheads="1"/>
          </p:cNvSpPr>
          <p:nvPr>
            <p:ph type="body" sz="half" idx="2"/>
          </p:nvPr>
        </p:nvSpPr>
        <p:spPr>
          <a:xfrm>
            <a:off x="5634038" y="1011238"/>
            <a:ext cx="3587750" cy="1738312"/>
          </a:xfrm>
        </p:spPr>
        <p:txBody>
          <a:bodyPr/>
          <a:lstStyle/>
          <a:p>
            <a:pPr marL="115888" indent="-115888">
              <a:spcBef>
                <a:spcPct val="40000"/>
              </a:spcBef>
              <a:buClr>
                <a:schemeClr val="tx1"/>
              </a:buClr>
              <a:buSzTx/>
              <a:buFontTx/>
              <a:buChar char="•"/>
            </a:pPr>
            <a:r>
              <a:rPr lang="en-US" sz="2000" smtClean="0">
                <a:solidFill>
                  <a:schemeClr val="tx1"/>
                </a:solidFill>
              </a:rPr>
              <a:t>CORBA</a:t>
            </a:r>
            <a:r>
              <a:rPr lang="en-US" sz="2000" b="0" smtClean="0">
                <a:solidFill>
                  <a:schemeClr val="tx1"/>
                </a:solidFill>
              </a:rPr>
              <a:t> is a distribution middleware standard</a:t>
            </a:r>
          </a:p>
          <a:p>
            <a:pPr marL="115888" indent="-115888">
              <a:spcBef>
                <a:spcPct val="40000"/>
              </a:spcBef>
              <a:buClr>
                <a:schemeClr val="tx1"/>
              </a:buClr>
              <a:buSzTx/>
              <a:buFontTx/>
              <a:buChar char="•"/>
            </a:pPr>
            <a:r>
              <a:rPr lang="en-US" sz="2000" i="1" smtClean="0">
                <a:solidFill>
                  <a:schemeClr val="tx1"/>
                </a:solidFill>
              </a:rPr>
              <a:t>Real-time CORBA</a:t>
            </a:r>
            <a:r>
              <a:rPr lang="en-US" sz="2000" b="0" smtClean="0">
                <a:solidFill>
                  <a:schemeClr val="tx1"/>
                </a:solidFill>
              </a:rPr>
              <a:t> adds QoS to classic CORBA to control:</a:t>
            </a:r>
          </a:p>
        </p:txBody>
      </p:sp>
      <p:sp>
        <p:nvSpPr>
          <p:cNvPr id="58374" name="Rectangle 5"/>
          <p:cNvSpPr>
            <a:spLocks noChangeArrowheads="1"/>
          </p:cNvSpPr>
          <p:nvPr/>
        </p:nvSpPr>
        <p:spPr bwMode="auto">
          <a:xfrm>
            <a:off x="1989138" y="6305550"/>
            <a:ext cx="1860550" cy="396875"/>
          </a:xfrm>
          <a:prstGeom prst="rect">
            <a:avLst/>
          </a:prstGeom>
          <a:noFill/>
          <a:ln w="19050">
            <a:noFill/>
            <a:miter lim="800000"/>
            <a:headEnd/>
            <a:tailEnd/>
          </a:ln>
        </p:spPr>
        <p:txBody>
          <a:bodyPr wrap="none">
            <a:spAutoFit/>
          </a:bodyPr>
          <a:lstStyle/>
          <a:p>
            <a:pPr algn="ctr" eaLnBrk="1" hangingPunct="1"/>
            <a:r>
              <a:rPr lang="en-US" sz="2000" b="1" u="none"/>
              <a:t>www.omg.org</a:t>
            </a:r>
          </a:p>
        </p:txBody>
      </p:sp>
      <p:sp>
        <p:nvSpPr>
          <p:cNvPr id="1676294" name="Rectangle 6"/>
          <p:cNvSpPr>
            <a:spLocks noChangeArrowheads="1"/>
          </p:cNvSpPr>
          <p:nvPr/>
        </p:nvSpPr>
        <p:spPr bwMode="auto">
          <a:xfrm>
            <a:off x="5695950" y="4243388"/>
            <a:ext cx="3324225" cy="396875"/>
          </a:xfrm>
          <a:prstGeom prst="rect">
            <a:avLst/>
          </a:prstGeom>
          <a:noFill/>
          <a:ln w="9525">
            <a:noFill/>
            <a:miter lim="800000"/>
            <a:headEnd/>
            <a:tailEnd/>
          </a:ln>
        </p:spPr>
        <p:txBody>
          <a:bodyPr>
            <a:spAutoFit/>
          </a:bodyPr>
          <a:lstStyle/>
          <a:p>
            <a:pPr marL="231775" lvl="1" indent="-117475">
              <a:buClr>
                <a:schemeClr val="tx1"/>
              </a:buClr>
            </a:pPr>
            <a:r>
              <a:rPr lang="en-US" sz="2000" i="1" u="none"/>
              <a:t>3. </a:t>
            </a:r>
            <a:r>
              <a:rPr lang="en-US" sz="2000" b="1" i="1" u="none"/>
              <a:t>Memory Resources</a:t>
            </a:r>
            <a:endParaRPr lang="en-US" sz="2000" u="none"/>
          </a:p>
        </p:txBody>
      </p:sp>
      <p:sp>
        <p:nvSpPr>
          <p:cNvPr id="1676295" name="Rectangle 7"/>
          <p:cNvSpPr>
            <a:spLocks noChangeArrowheads="1"/>
          </p:cNvSpPr>
          <p:nvPr/>
        </p:nvSpPr>
        <p:spPr bwMode="auto">
          <a:xfrm>
            <a:off x="5634038" y="4764088"/>
            <a:ext cx="3509962" cy="1616075"/>
          </a:xfrm>
          <a:prstGeom prst="rect">
            <a:avLst/>
          </a:prstGeom>
          <a:noFill/>
          <a:ln w="9525">
            <a:noFill/>
            <a:miter lim="800000"/>
            <a:headEnd/>
            <a:tailEnd/>
          </a:ln>
        </p:spPr>
        <p:txBody>
          <a:bodyPr>
            <a:spAutoFit/>
          </a:bodyPr>
          <a:lstStyle/>
          <a:p>
            <a:pPr marL="111125" indent="-111125">
              <a:spcAft>
                <a:spcPct val="50000"/>
              </a:spcAft>
              <a:buClr>
                <a:schemeClr val="tx1"/>
              </a:buClr>
              <a:buFontTx/>
              <a:buChar char="•"/>
            </a:pPr>
            <a:r>
              <a:rPr lang="en-US" sz="2000" u="none"/>
              <a:t>These capabilities address some (but by no means all) important DRE application development &amp; QoS-enforcement challenges</a:t>
            </a:r>
          </a:p>
        </p:txBody>
      </p:sp>
      <p:sp>
        <p:nvSpPr>
          <p:cNvPr id="1676296" name="Rectangle 8"/>
          <p:cNvSpPr>
            <a:spLocks noChangeArrowheads="1"/>
          </p:cNvSpPr>
          <p:nvPr/>
        </p:nvSpPr>
        <p:spPr bwMode="auto">
          <a:xfrm>
            <a:off x="5795963" y="3489325"/>
            <a:ext cx="3348037" cy="701675"/>
          </a:xfrm>
          <a:prstGeom prst="rect">
            <a:avLst/>
          </a:prstGeom>
          <a:noFill/>
          <a:ln w="9525">
            <a:noFill/>
            <a:miter lim="800000"/>
            <a:headEnd/>
            <a:tailEnd/>
          </a:ln>
        </p:spPr>
        <p:txBody>
          <a:bodyPr>
            <a:spAutoFit/>
          </a:bodyPr>
          <a:lstStyle/>
          <a:p>
            <a:pPr>
              <a:buClr>
                <a:schemeClr val="tx1"/>
              </a:buClr>
            </a:pPr>
            <a:r>
              <a:rPr lang="en-US" sz="2000" i="1" u="none"/>
              <a:t>2. </a:t>
            </a:r>
            <a:r>
              <a:rPr lang="en-US" sz="2000" b="1" i="1" u="none"/>
              <a:t>Communication </a:t>
            </a:r>
          </a:p>
          <a:p>
            <a:pPr>
              <a:buClr>
                <a:schemeClr val="tx1"/>
              </a:buClr>
            </a:pPr>
            <a:r>
              <a:rPr lang="en-US" sz="2000" b="1" i="1" u="none"/>
              <a:t>    Resources</a:t>
            </a:r>
          </a:p>
        </p:txBody>
      </p:sp>
      <p:grpSp>
        <p:nvGrpSpPr>
          <p:cNvPr id="2" name="Group 9"/>
          <p:cNvGrpSpPr>
            <a:grpSpLocks/>
          </p:cNvGrpSpPr>
          <p:nvPr/>
        </p:nvGrpSpPr>
        <p:grpSpPr bwMode="auto">
          <a:xfrm>
            <a:off x="131763" y="3719513"/>
            <a:ext cx="3298825" cy="1944687"/>
            <a:chOff x="83" y="2343"/>
            <a:chExt cx="2078" cy="1225"/>
          </a:xfrm>
        </p:grpSpPr>
        <p:sp>
          <p:nvSpPr>
            <p:cNvPr id="58387" name="Rectangle 10"/>
            <p:cNvSpPr>
              <a:spLocks noChangeArrowheads="1"/>
            </p:cNvSpPr>
            <p:nvPr/>
          </p:nvSpPr>
          <p:spPr bwMode="auto">
            <a:xfrm>
              <a:off x="1412" y="3202"/>
              <a:ext cx="749" cy="366"/>
            </a:xfrm>
            <a:prstGeom prst="rect">
              <a:avLst/>
            </a:prstGeom>
            <a:noFill/>
            <a:ln w="19050">
              <a:noFill/>
              <a:miter lim="800000"/>
              <a:headEnd/>
              <a:tailEnd/>
            </a:ln>
          </p:spPr>
          <p:txBody>
            <a:bodyPr wrap="none">
              <a:spAutoFit/>
            </a:bodyPr>
            <a:lstStyle/>
            <a:p>
              <a:pPr algn="ctr" eaLnBrk="1" hangingPunct="1"/>
              <a:r>
                <a:rPr lang="en-US" sz="1600" b="1" i="1" u="none">
                  <a:solidFill>
                    <a:srgbClr val="CC0066"/>
                  </a:solidFill>
                </a:rPr>
                <a:t>Protocol</a:t>
              </a:r>
            </a:p>
            <a:p>
              <a:pPr algn="ctr" eaLnBrk="1" hangingPunct="1"/>
              <a:r>
                <a:rPr lang="en-US" sz="1600" b="1" i="1" u="none">
                  <a:solidFill>
                    <a:srgbClr val="CC0066"/>
                  </a:solidFill>
                </a:rPr>
                <a:t>Properties</a:t>
              </a:r>
            </a:p>
          </p:txBody>
        </p:sp>
        <p:sp>
          <p:nvSpPr>
            <p:cNvPr id="58388" name="Rectangle 11"/>
            <p:cNvSpPr>
              <a:spLocks noChangeArrowheads="1"/>
            </p:cNvSpPr>
            <p:nvPr/>
          </p:nvSpPr>
          <p:spPr bwMode="auto">
            <a:xfrm>
              <a:off x="83" y="2343"/>
              <a:ext cx="1084" cy="212"/>
            </a:xfrm>
            <a:prstGeom prst="rect">
              <a:avLst/>
            </a:prstGeom>
            <a:noFill/>
            <a:ln w="19050">
              <a:noFill/>
              <a:miter lim="800000"/>
              <a:headEnd/>
              <a:tailEnd/>
            </a:ln>
          </p:spPr>
          <p:txBody>
            <a:bodyPr wrap="none">
              <a:spAutoFit/>
            </a:bodyPr>
            <a:lstStyle/>
            <a:p>
              <a:pPr algn="ctr" eaLnBrk="1" hangingPunct="1"/>
              <a:r>
                <a:rPr lang="en-US" sz="1600" b="1" i="1" u="none">
                  <a:solidFill>
                    <a:srgbClr val="CC0066"/>
                  </a:solidFill>
                </a:rPr>
                <a:t>Explicit Binding</a:t>
              </a:r>
            </a:p>
          </p:txBody>
        </p:sp>
      </p:grpSp>
      <p:grpSp>
        <p:nvGrpSpPr>
          <p:cNvPr id="3" name="Group 12"/>
          <p:cNvGrpSpPr>
            <a:grpSpLocks/>
          </p:cNvGrpSpPr>
          <p:nvPr/>
        </p:nvGrpSpPr>
        <p:grpSpPr bwMode="auto">
          <a:xfrm>
            <a:off x="30163" y="876300"/>
            <a:ext cx="5324475" cy="3736975"/>
            <a:chOff x="19" y="552"/>
            <a:chExt cx="3354" cy="2354"/>
          </a:xfrm>
        </p:grpSpPr>
        <p:sp>
          <p:nvSpPr>
            <p:cNvPr id="58382" name="Rectangle 13"/>
            <p:cNvSpPr>
              <a:spLocks noChangeArrowheads="1"/>
            </p:cNvSpPr>
            <p:nvPr/>
          </p:nvSpPr>
          <p:spPr bwMode="auto">
            <a:xfrm>
              <a:off x="19" y="552"/>
              <a:ext cx="3354" cy="212"/>
            </a:xfrm>
            <a:prstGeom prst="rect">
              <a:avLst/>
            </a:prstGeom>
            <a:noFill/>
            <a:ln w="19050">
              <a:noFill/>
              <a:miter lim="800000"/>
              <a:headEnd/>
              <a:tailEnd/>
            </a:ln>
          </p:spPr>
          <p:txBody>
            <a:bodyPr wrap="none">
              <a:spAutoFit/>
            </a:bodyPr>
            <a:lstStyle/>
            <a:p>
              <a:pPr algn="ctr" eaLnBrk="1" hangingPunct="1"/>
              <a:r>
                <a:rPr lang="en-US" sz="1600" b="1" i="1" u="none">
                  <a:solidFill>
                    <a:srgbClr val="CC0066"/>
                  </a:solidFill>
                </a:rPr>
                <a:t>Client Propagation &amp; Server Declared Priority Models</a:t>
              </a:r>
            </a:p>
          </p:txBody>
        </p:sp>
        <p:sp>
          <p:nvSpPr>
            <p:cNvPr id="58383" name="Rectangle 14"/>
            <p:cNvSpPr>
              <a:spLocks noChangeArrowheads="1"/>
            </p:cNvSpPr>
            <p:nvPr/>
          </p:nvSpPr>
          <p:spPr bwMode="auto">
            <a:xfrm>
              <a:off x="1409" y="2694"/>
              <a:ext cx="1220" cy="212"/>
            </a:xfrm>
            <a:prstGeom prst="rect">
              <a:avLst/>
            </a:prstGeom>
            <a:noFill/>
            <a:ln w="19050">
              <a:noFill/>
              <a:miter lim="800000"/>
              <a:headEnd/>
              <a:tailEnd/>
            </a:ln>
          </p:spPr>
          <p:txBody>
            <a:bodyPr wrap="none">
              <a:spAutoFit/>
            </a:bodyPr>
            <a:lstStyle/>
            <a:p>
              <a:pPr algn="ctr" eaLnBrk="1" hangingPunct="1"/>
              <a:r>
                <a:rPr lang="en-US" sz="1600" b="1" i="1" u="none">
                  <a:solidFill>
                    <a:schemeClr val="bg1"/>
                  </a:solidFill>
                </a:rPr>
                <a:t>Portable Priorities</a:t>
              </a:r>
            </a:p>
          </p:txBody>
        </p:sp>
        <p:sp>
          <p:nvSpPr>
            <p:cNvPr id="58384" name="Rectangle 15"/>
            <p:cNvSpPr>
              <a:spLocks noChangeArrowheads="1"/>
            </p:cNvSpPr>
            <p:nvPr/>
          </p:nvSpPr>
          <p:spPr bwMode="auto">
            <a:xfrm>
              <a:off x="2012" y="2346"/>
              <a:ext cx="926" cy="212"/>
            </a:xfrm>
            <a:prstGeom prst="rect">
              <a:avLst/>
            </a:prstGeom>
            <a:noFill/>
            <a:ln w="19050">
              <a:noFill/>
              <a:miter lim="800000"/>
              <a:headEnd/>
              <a:tailEnd/>
            </a:ln>
          </p:spPr>
          <p:txBody>
            <a:bodyPr wrap="none">
              <a:spAutoFit/>
            </a:bodyPr>
            <a:lstStyle/>
            <a:p>
              <a:pPr algn="ctr" eaLnBrk="1" hangingPunct="1"/>
              <a:r>
                <a:rPr lang="en-US" sz="1600" b="1" i="1" u="none">
                  <a:solidFill>
                    <a:srgbClr val="CC0066"/>
                  </a:solidFill>
                </a:rPr>
                <a:t>Thread Pools</a:t>
              </a:r>
            </a:p>
          </p:txBody>
        </p:sp>
        <p:sp>
          <p:nvSpPr>
            <p:cNvPr id="58385" name="Rectangle 16"/>
            <p:cNvSpPr>
              <a:spLocks noChangeArrowheads="1"/>
            </p:cNvSpPr>
            <p:nvPr/>
          </p:nvSpPr>
          <p:spPr bwMode="auto">
            <a:xfrm>
              <a:off x="500" y="1426"/>
              <a:ext cx="1226" cy="366"/>
            </a:xfrm>
            <a:prstGeom prst="rect">
              <a:avLst/>
            </a:prstGeom>
            <a:noFill/>
            <a:ln w="19050">
              <a:noFill/>
              <a:miter lim="800000"/>
              <a:headEnd/>
              <a:tailEnd/>
            </a:ln>
          </p:spPr>
          <p:txBody>
            <a:bodyPr wrap="none">
              <a:spAutoFit/>
            </a:bodyPr>
            <a:lstStyle/>
            <a:p>
              <a:pPr algn="ctr" eaLnBrk="1" hangingPunct="1"/>
              <a:r>
                <a:rPr lang="en-US" sz="1600" b="1" i="1" u="none">
                  <a:solidFill>
                    <a:srgbClr val="CC0066"/>
                  </a:solidFill>
                </a:rPr>
                <a:t>Static Scheduling </a:t>
              </a:r>
            </a:p>
            <a:p>
              <a:pPr algn="ctr" eaLnBrk="1" hangingPunct="1"/>
              <a:r>
                <a:rPr lang="en-US" sz="1600" b="1" i="1" u="none">
                  <a:solidFill>
                    <a:srgbClr val="CC0066"/>
                  </a:solidFill>
                </a:rPr>
                <a:t>Service</a:t>
              </a:r>
            </a:p>
          </p:txBody>
        </p:sp>
        <p:sp>
          <p:nvSpPr>
            <p:cNvPr id="58386" name="Rectangle 17"/>
            <p:cNvSpPr>
              <a:spLocks noChangeArrowheads="1"/>
            </p:cNvSpPr>
            <p:nvPr/>
          </p:nvSpPr>
          <p:spPr bwMode="auto">
            <a:xfrm>
              <a:off x="2018" y="1428"/>
              <a:ext cx="947" cy="366"/>
            </a:xfrm>
            <a:prstGeom prst="rect">
              <a:avLst/>
            </a:prstGeom>
            <a:noFill/>
            <a:ln w="19050">
              <a:noFill/>
              <a:miter lim="800000"/>
              <a:headEnd/>
              <a:tailEnd/>
            </a:ln>
          </p:spPr>
          <p:txBody>
            <a:bodyPr wrap="none">
              <a:spAutoFit/>
            </a:bodyPr>
            <a:lstStyle/>
            <a:p>
              <a:pPr algn="ctr" eaLnBrk="1" hangingPunct="1"/>
              <a:r>
                <a:rPr lang="en-US" sz="1600" b="1" i="1" u="none">
                  <a:solidFill>
                    <a:srgbClr val="CC0066"/>
                  </a:solidFill>
                </a:rPr>
                <a:t>Standard</a:t>
              </a:r>
            </a:p>
            <a:p>
              <a:pPr algn="ctr" eaLnBrk="1" hangingPunct="1"/>
              <a:r>
                <a:rPr lang="en-US" sz="1600" b="1" i="1" u="none">
                  <a:solidFill>
                    <a:srgbClr val="CC0066"/>
                  </a:solidFill>
                </a:rPr>
                <a:t>Synchonizers</a:t>
              </a:r>
            </a:p>
          </p:txBody>
        </p:sp>
      </p:grpSp>
      <p:sp>
        <p:nvSpPr>
          <p:cNvPr id="1676306" name="Rectangle 18"/>
          <p:cNvSpPr>
            <a:spLocks noChangeArrowheads="1"/>
          </p:cNvSpPr>
          <p:nvPr/>
        </p:nvSpPr>
        <p:spPr bwMode="auto">
          <a:xfrm>
            <a:off x="5673725" y="2747963"/>
            <a:ext cx="3176588" cy="701675"/>
          </a:xfrm>
          <a:prstGeom prst="rect">
            <a:avLst/>
          </a:prstGeom>
          <a:noFill/>
          <a:ln w="9525">
            <a:noFill/>
            <a:miter lim="800000"/>
            <a:headEnd/>
            <a:tailEnd/>
          </a:ln>
        </p:spPr>
        <p:txBody>
          <a:bodyPr>
            <a:spAutoFit/>
          </a:bodyPr>
          <a:lstStyle/>
          <a:p>
            <a:pPr marL="396875" lvl="1" indent="-282575">
              <a:buClr>
                <a:schemeClr val="tx1"/>
              </a:buClr>
            </a:pPr>
            <a:r>
              <a:rPr lang="en-US" sz="2000" i="1" u="none"/>
              <a:t>1. </a:t>
            </a:r>
            <a:r>
              <a:rPr lang="en-US" sz="2000" b="1" i="1" u="none"/>
              <a:t>Processor Resources</a:t>
            </a:r>
          </a:p>
        </p:txBody>
      </p:sp>
      <p:sp>
        <p:nvSpPr>
          <p:cNvPr id="1676307" name="Rectangle 19"/>
          <p:cNvSpPr>
            <a:spLocks noChangeArrowheads="1"/>
          </p:cNvSpPr>
          <p:nvPr/>
        </p:nvSpPr>
        <p:spPr bwMode="auto">
          <a:xfrm>
            <a:off x="4278313" y="2846388"/>
            <a:ext cx="1520825" cy="581025"/>
          </a:xfrm>
          <a:prstGeom prst="rect">
            <a:avLst/>
          </a:prstGeom>
          <a:noFill/>
          <a:ln w="9525">
            <a:noFill/>
            <a:miter lim="800000"/>
            <a:headEnd/>
            <a:tailEnd/>
          </a:ln>
        </p:spPr>
        <p:txBody>
          <a:bodyPr>
            <a:spAutoFit/>
          </a:bodyPr>
          <a:lstStyle/>
          <a:p>
            <a:pPr algn="ctr" eaLnBrk="1" hangingPunct="1"/>
            <a:r>
              <a:rPr lang="en-US" sz="1600" b="1" i="1" u="none">
                <a:solidFill>
                  <a:srgbClr val="CC0066"/>
                </a:solidFill>
              </a:rPr>
              <a:t>Request </a:t>
            </a:r>
          </a:p>
          <a:p>
            <a:pPr algn="ctr" eaLnBrk="1" hangingPunct="1"/>
            <a:r>
              <a:rPr lang="en-US" sz="1600" b="1" i="1" u="none">
                <a:solidFill>
                  <a:srgbClr val="CC0066"/>
                </a:solidFill>
              </a:rPr>
              <a:t>Buffering</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676292">
                                            <p:txEl>
                                              <p:pRg st="0" end="0"/>
                                            </p:txEl>
                                          </p:spTgt>
                                        </p:tgtEl>
                                        <p:attrNameLst>
                                          <p:attrName>style.visibility</p:attrName>
                                        </p:attrNameLst>
                                      </p:cBhvr>
                                      <p:to>
                                        <p:strVal val="visible"/>
                                      </p:to>
                                    </p:set>
                                    <p:animEffect transition="in" filter="wipe(up)">
                                      <p:cBhvr>
                                        <p:cTn id="7" dur="500"/>
                                        <p:tgtEl>
                                          <p:spTgt spid="167629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676292">
                                            <p:txEl>
                                              <p:pRg st="1" end="1"/>
                                            </p:txEl>
                                          </p:spTgt>
                                        </p:tgtEl>
                                        <p:attrNameLst>
                                          <p:attrName>style.visibility</p:attrName>
                                        </p:attrNameLst>
                                      </p:cBhvr>
                                      <p:to>
                                        <p:strVal val="visible"/>
                                      </p:to>
                                    </p:set>
                                    <p:animEffect transition="in" filter="wipe(up)">
                                      <p:cBhvr>
                                        <p:cTn id="12" dur="500"/>
                                        <p:tgtEl>
                                          <p:spTgt spid="167629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676306"/>
                                        </p:tgtEl>
                                        <p:attrNameLst>
                                          <p:attrName>style.visibility</p:attrName>
                                        </p:attrNameLst>
                                      </p:cBhvr>
                                      <p:to>
                                        <p:strVal val="visible"/>
                                      </p:to>
                                    </p:set>
                                    <p:animEffect transition="in" filter="wipe(up)">
                                      <p:cBhvr>
                                        <p:cTn id="17" dur="500"/>
                                        <p:tgtEl>
                                          <p:spTgt spid="1676306"/>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dissolve">
                                      <p:cBhvr>
                                        <p:cTn id="21" dur="500"/>
                                        <p:tgtEl>
                                          <p:spTgt spid="3"/>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1676296"/>
                                        </p:tgtEl>
                                        <p:attrNameLst>
                                          <p:attrName>style.visibility</p:attrName>
                                        </p:attrNameLst>
                                      </p:cBhvr>
                                      <p:to>
                                        <p:strVal val="visible"/>
                                      </p:to>
                                    </p:set>
                                    <p:animEffect transition="in" filter="wipe(up)">
                                      <p:cBhvr>
                                        <p:cTn id="26" dur="500"/>
                                        <p:tgtEl>
                                          <p:spTgt spid="1676296"/>
                                        </p:tgtEl>
                                      </p:cBhvr>
                                    </p:animEffect>
                                  </p:childTnLst>
                                </p:cTn>
                              </p:par>
                            </p:childTnLst>
                          </p:cTn>
                        </p:par>
                        <p:par>
                          <p:cTn id="27" fill="hold">
                            <p:stCondLst>
                              <p:cond delay="500"/>
                            </p:stCondLst>
                            <p:childTnLst>
                              <p:par>
                                <p:cTn id="28" presetID="9" presetClass="entr" presetSubtype="0" fill="hold" nodeType="after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dissolve">
                                      <p:cBhvr>
                                        <p:cTn id="30" dur="500"/>
                                        <p:tgtEl>
                                          <p:spTgt spid="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0" nodeType="clickEffect">
                                  <p:stCondLst>
                                    <p:cond delay="0"/>
                                  </p:stCondLst>
                                  <p:childTnLst>
                                    <p:set>
                                      <p:cBhvr>
                                        <p:cTn id="34" dur="1" fill="hold">
                                          <p:stCondLst>
                                            <p:cond delay="0"/>
                                          </p:stCondLst>
                                        </p:cTn>
                                        <p:tgtEl>
                                          <p:spTgt spid="1676294"/>
                                        </p:tgtEl>
                                        <p:attrNameLst>
                                          <p:attrName>style.visibility</p:attrName>
                                        </p:attrNameLst>
                                      </p:cBhvr>
                                      <p:to>
                                        <p:strVal val="visible"/>
                                      </p:to>
                                    </p:set>
                                    <p:animEffect transition="in" filter="wipe(up)">
                                      <p:cBhvr>
                                        <p:cTn id="35" dur="500"/>
                                        <p:tgtEl>
                                          <p:spTgt spid="1676294"/>
                                        </p:tgtEl>
                                      </p:cBhvr>
                                    </p:animEffect>
                                  </p:childTnLst>
                                </p:cTn>
                              </p:par>
                            </p:childTnLst>
                          </p:cTn>
                        </p:par>
                        <p:par>
                          <p:cTn id="36" fill="hold">
                            <p:stCondLst>
                              <p:cond delay="500"/>
                            </p:stCondLst>
                            <p:childTnLst>
                              <p:par>
                                <p:cTn id="37" presetID="9" presetClass="entr" presetSubtype="0" fill="hold" grpId="0" nodeType="afterEffect">
                                  <p:stCondLst>
                                    <p:cond delay="0"/>
                                  </p:stCondLst>
                                  <p:childTnLst>
                                    <p:set>
                                      <p:cBhvr>
                                        <p:cTn id="38" dur="1" fill="hold">
                                          <p:stCondLst>
                                            <p:cond delay="0"/>
                                          </p:stCondLst>
                                        </p:cTn>
                                        <p:tgtEl>
                                          <p:spTgt spid="1676307"/>
                                        </p:tgtEl>
                                        <p:attrNameLst>
                                          <p:attrName>style.visibility</p:attrName>
                                        </p:attrNameLst>
                                      </p:cBhvr>
                                      <p:to>
                                        <p:strVal val="visible"/>
                                      </p:to>
                                    </p:set>
                                    <p:animEffect transition="in" filter="dissolve">
                                      <p:cBhvr>
                                        <p:cTn id="39" dur="500"/>
                                        <p:tgtEl>
                                          <p:spTgt spid="1676307"/>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1676295"/>
                                        </p:tgtEl>
                                        <p:attrNameLst>
                                          <p:attrName>style.visibility</p:attrName>
                                        </p:attrNameLst>
                                      </p:cBhvr>
                                      <p:to>
                                        <p:strVal val="visible"/>
                                      </p:to>
                                    </p:set>
                                    <p:animEffect transition="in" filter="wipe(up)">
                                      <p:cBhvr>
                                        <p:cTn id="44" dur="500"/>
                                        <p:tgtEl>
                                          <p:spTgt spid="16762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6292" grpId="0" build="p" autoUpdateAnimBg="0"/>
      <p:bldP spid="1676294" grpId="0" autoUpdateAnimBg="0"/>
      <p:bldP spid="1676295" grpId="0" autoUpdateAnimBg="0"/>
      <p:bldP spid="1676296" grpId="0" autoUpdateAnimBg="0"/>
      <p:bldP spid="1676306" grpId="0" autoUpdateAnimBg="0"/>
      <p:bldP spid="1676307" grpId="0"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Number Placeholder 2"/>
          <p:cNvSpPr>
            <a:spLocks noGrp="1"/>
          </p:cNvSpPr>
          <p:nvPr>
            <p:ph type="sldNum" sz="quarter" idx="10"/>
          </p:nvPr>
        </p:nvSpPr>
        <p:spPr>
          <a:noFill/>
        </p:spPr>
        <p:txBody>
          <a:bodyPr/>
          <a:lstStyle/>
          <a:p>
            <a:fld id="{392465F3-8202-48AB-A518-80CD532DF040}" type="slidenum">
              <a:rPr lang="en-US" smtClean="0">
                <a:latin typeface="Arial" pitchFamily="34" charset="0"/>
              </a:rPr>
              <a:pPr/>
              <a:t>53</a:t>
            </a:fld>
            <a:endParaRPr lang="en-US" smtClean="0">
              <a:latin typeface="Arial" pitchFamily="34" charset="0"/>
            </a:endParaRPr>
          </a:p>
        </p:txBody>
      </p:sp>
      <p:pic>
        <p:nvPicPr>
          <p:cNvPr id="1604610" name="Picture 2" descr="oc"/>
          <p:cNvPicPr preferRelativeResize="0">
            <a:picLocks noChangeAspect="1" noChangeArrowheads="1"/>
          </p:cNvPicPr>
          <p:nvPr/>
        </p:nvPicPr>
        <p:blipFill>
          <a:blip r:embed="rId3" cstate="print"/>
          <a:srcRect/>
          <a:stretch>
            <a:fillRect/>
          </a:stretch>
        </p:blipFill>
        <p:spPr bwMode="auto">
          <a:xfrm>
            <a:off x="19050" y="4276725"/>
            <a:ext cx="6746875" cy="1466850"/>
          </a:xfrm>
          <a:prstGeom prst="rect">
            <a:avLst/>
          </a:prstGeom>
          <a:noFill/>
          <a:ln w="9525">
            <a:noFill/>
            <a:miter lim="800000"/>
            <a:headEnd/>
            <a:tailEnd/>
          </a:ln>
        </p:spPr>
      </p:pic>
      <p:pic>
        <p:nvPicPr>
          <p:cNvPr id="1604611" name="Picture 3" descr="poa"/>
          <p:cNvPicPr>
            <a:picLocks noChangeAspect="1" noChangeArrowheads="1"/>
          </p:cNvPicPr>
          <p:nvPr/>
        </p:nvPicPr>
        <p:blipFill>
          <a:blip r:embed="rId4" cstate="print"/>
          <a:srcRect/>
          <a:stretch>
            <a:fillRect/>
          </a:stretch>
        </p:blipFill>
        <p:spPr bwMode="auto">
          <a:xfrm>
            <a:off x="3824288" y="3797300"/>
            <a:ext cx="2806700" cy="565150"/>
          </a:xfrm>
          <a:prstGeom prst="rect">
            <a:avLst/>
          </a:prstGeom>
          <a:noFill/>
          <a:ln w="9525">
            <a:noFill/>
            <a:miter lim="800000"/>
            <a:headEnd/>
            <a:tailEnd/>
          </a:ln>
        </p:spPr>
      </p:pic>
      <p:sp>
        <p:nvSpPr>
          <p:cNvPr id="59397" name="Rectangle 4"/>
          <p:cNvSpPr>
            <a:spLocks noGrp="1" noChangeArrowheads="1"/>
          </p:cNvSpPr>
          <p:nvPr>
            <p:ph type="title"/>
          </p:nvPr>
        </p:nvSpPr>
        <p:spPr>
          <a:xfrm>
            <a:off x="63500" y="-63500"/>
            <a:ext cx="9144000" cy="914400"/>
          </a:xfrm>
        </p:spPr>
        <p:txBody>
          <a:bodyPr/>
          <a:lstStyle/>
          <a:p>
            <a:pPr algn="l">
              <a:lnSpc>
                <a:spcPct val="85000"/>
              </a:lnSpc>
            </a:pPr>
            <a:r>
              <a:rPr lang="en-US" sz="2000" i="1" smtClean="0"/>
              <a:t>Example of Applying Patterns &amp; Frameworks to Middleware</a:t>
            </a:r>
            <a:r>
              <a:rPr lang="en-US" sz="2000" smtClean="0"/>
              <a:t>:</a:t>
            </a:r>
            <a:r>
              <a:rPr lang="en-US" smtClean="0"/>
              <a:t/>
            </a:r>
            <a:br>
              <a:rPr lang="en-US" smtClean="0"/>
            </a:br>
            <a:r>
              <a:rPr lang="en-US" smtClean="0"/>
              <a:t>Real-time CORBA &amp; The ACE ORB (TAO)</a:t>
            </a:r>
          </a:p>
        </p:txBody>
      </p:sp>
      <p:grpSp>
        <p:nvGrpSpPr>
          <p:cNvPr id="2" name="Group 5"/>
          <p:cNvGrpSpPr>
            <a:grpSpLocks noChangeAspect="1"/>
          </p:cNvGrpSpPr>
          <p:nvPr/>
        </p:nvGrpSpPr>
        <p:grpSpPr bwMode="auto">
          <a:xfrm>
            <a:off x="1531938" y="4783138"/>
            <a:ext cx="2266950" cy="1100137"/>
            <a:chOff x="1220" y="2991"/>
            <a:chExt cx="1298" cy="630"/>
          </a:xfrm>
        </p:grpSpPr>
        <p:sp>
          <p:nvSpPr>
            <p:cNvPr id="59418" name="Rectangle 6"/>
            <p:cNvSpPr>
              <a:spLocks noChangeAspect="1" noChangeArrowheads="1"/>
            </p:cNvSpPr>
            <p:nvPr/>
          </p:nvSpPr>
          <p:spPr bwMode="auto">
            <a:xfrm>
              <a:off x="1220" y="2991"/>
              <a:ext cx="1298" cy="630"/>
            </a:xfrm>
            <a:prstGeom prst="rect">
              <a:avLst/>
            </a:prstGeom>
            <a:solidFill>
              <a:schemeClr val="bg1"/>
            </a:solidFill>
            <a:ln w="12700">
              <a:solidFill>
                <a:schemeClr val="bg1"/>
              </a:solidFill>
              <a:miter lim="800000"/>
              <a:headEnd/>
              <a:tailEnd/>
            </a:ln>
          </p:spPr>
          <p:txBody>
            <a:bodyPr rot="10800000" wrap="none" anchor="ctr"/>
            <a:lstStyle/>
            <a:p>
              <a:endParaRPr lang="en-US"/>
            </a:p>
          </p:txBody>
        </p:sp>
        <p:pic>
          <p:nvPicPr>
            <p:cNvPr id="59419" name="Picture 7" descr="TAO1"/>
            <p:cNvPicPr preferRelativeResize="0">
              <a:picLocks noChangeAspect="1" noChangeArrowheads="1"/>
            </p:cNvPicPr>
            <p:nvPr/>
          </p:nvPicPr>
          <p:blipFill>
            <a:blip r:embed="rId5" cstate="print"/>
            <a:srcRect/>
            <a:stretch>
              <a:fillRect/>
            </a:stretch>
          </p:blipFill>
          <p:spPr bwMode="auto">
            <a:xfrm>
              <a:off x="1253" y="3051"/>
              <a:ext cx="1255" cy="552"/>
            </a:xfrm>
            <a:prstGeom prst="rect">
              <a:avLst/>
            </a:prstGeom>
            <a:noFill/>
            <a:ln w="9525">
              <a:noFill/>
              <a:miter lim="800000"/>
              <a:headEnd/>
              <a:tailEnd/>
            </a:ln>
          </p:spPr>
        </p:pic>
      </p:grpSp>
      <p:pic>
        <p:nvPicPr>
          <p:cNvPr id="1604616" name="Picture 8" descr="cs"/>
          <p:cNvPicPr preferRelativeResize="0">
            <a:picLocks noChangeAspect="1" noChangeArrowheads="1"/>
          </p:cNvPicPr>
          <p:nvPr/>
        </p:nvPicPr>
        <p:blipFill>
          <a:blip r:embed="rId6" cstate="print"/>
          <a:srcRect/>
          <a:stretch>
            <a:fillRect/>
          </a:stretch>
        </p:blipFill>
        <p:spPr bwMode="auto">
          <a:xfrm>
            <a:off x="295275" y="1138238"/>
            <a:ext cx="5661025" cy="1079500"/>
          </a:xfrm>
          <a:prstGeom prst="rect">
            <a:avLst/>
          </a:prstGeom>
          <a:noFill/>
          <a:ln w="9525">
            <a:noFill/>
            <a:miter lim="800000"/>
            <a:headEnd/>
            <a:tailEnd/>
          </a:ln>
        </p:spPr>
      </p:pic>
      <p:grpSp>
        <p:nvGrpSpPr>
          <p:cNvPr id="3" name="Group 9"/>
          <p:cNvGrpSpPr>
            <a:grpSpLocks/>
          </p:cNvGrpSpPr>
          <p:nvPr/>
        </p:nvGrpSpPr>
        <p:grpSpPr bwMode="auto">
          <a:xfrm>
            <a:off x="452438" y="2171700"/>
            <a:ext cx="4911725" cy="1779588"/>
            <a:chOff x="477" y="1312"/>
            <a:chExt cx="3094" cy="1121"/>
          </a:xfrm>
        </p:grpSpPr>
        <p:pic>
          <p:nvPicPr>
            <p:cNvPr id="59415" name="Picture 10" descr="ss"/>
            <p:cNvPicPr preferRelativeResize="0">
              <a:picLocks noChangeAspect="1" noChangeArrowheads="1"/>
            </p:cNvPicPr>
            <p:nvPr/>
          </p:nvPicPr>
          <p:blipFill>
            <a:blip r:embed="rId7" cstate="print"/>
            <a:srcRect/>
            <a:stretch>
              <a:fillRect/>
            </a:stretch>
          </p:blipFill>
          <p:spPr bwMode="auto">
            <a:xfrm>
              <a:off x="477" y="1685"/>
              <a:ext cx="3094" cy="748"/>
            </a:xfrm>
            <a:prstGeom prst="rect">
              <a:avLst/>
            </a:prstGeom>
            <a:noFill/>
            <a:ln w="9525">
              <a:noFill/>
              <a:miter lim="800000"/>
              <a:headEnd/>
              <a:tailEnd/>
            </a:ln>
          </p:spPr>
        </p:pic>
        <p:sp>
          <p:nvSpPr>
            <p:cNvPr id="59416" name="Line 11"/>
            <p:cNvSpPr>
              <a:spLocks noChangeAspect="1" noChangeShapeType="1"/>
            </p:cNvSpPr>
            <p:nvPr/>
          </p:nvSpPr>
          <p:spPr bwMode="auto">
            <a:xfrm flipV="1">
              <a:off x="3275" y="1328"/>
              <a:ext cx="0" cy="738"/>
            </a:xfrm>
            <a:prstGeom prst="line">
              <a:avLst/>
            </a:prstGeom>
            <a:noFill/>
            <a:ln w="19050">
              <a:solidFill>
                <a:schemeClr val="tx1"/>
              </a:solidFill>
              <a:round/>
              <a:headEnd/>
              <a:tailEnd type="triangle" w="med" len="med"/>
            </a:ln>
          </p:spPr>
          <p:txBody>
            <a:bodyPr rot="10800000" wrap="none" anchor="ctr"/>
            <a:lstStyle/>
            <a:p>
              <a:endParaRPr lang="en-US"/>
            </a:p>
          </p:txBody>
        </p:sp>
        <p:sp>
          <p:nvSpPr>
            <p:cNvPr id="59417" name="Line 12"/>
            <p:cNvSpPr>
              <a:spLocks noChangeAspect="1" noChangeShapeType="1"/>
            </p:cNvSpPr>
            <p:nvPr/>
          </p:nvSpPr>
          <p:spPr bwMode="auto">
            <a:xfrm flipH="1">
              <a:off x="727" y="1312"/>
              <a:ext cx="7" cy="360"/>
            </a:xfrm>
            <a:prstGeom prst="line">
              <a:avLst/>
            </a:prstGeom>
            <a:noFill/>
            <a:ln w="19050">
              <a:solidFill>
                <a:schemeClr val="tx1"/>
              </a:solidFill>
              <a:round/>
              <a:headEnd/>
              <a:tailEnd type="triangle" w="med" len="med"/>
            </a:ln>
          </p:spPr>
          <p:txBody>
            <a:bodyPr rot="10800000" wrap="none" anchor="ctr"/>
            <a:lstStyle/>
            <a:p>
              <a:endParaRPr lang="en-US"/>
            </a:p>
          </p:txBody>
        </p:sp>
      </p:grpSp>
      <p:pic>
        <p:nvPicPr>
          <p:cNvPr id="59401" name="Picture 14" descr="tao-copy"/>
          <p:cNvPicPr>
            <a:picLocks noChangeAspect="1" noChangeArrowheads="1"/>
          </p:cNvPicPr>
          <p:nvPr/>
        </p:nvPicPr>
        <p:blipFill>
          <a:blip r:embed="rId8" cstate="print"/>
          <a:srcRect/>
          <a:stretch>
            <a:fillRect/>
          </a:stretch>
        </p:blipFill>
        <p:spPr bwMode="auto">
          <a:xfrm>
            <a:off x="6896100" y="4241800"/>
            <a:ext cx="2057400" cy="1587500"/>
          </a:xfrm>
          <a:prstGeom prst="rect">
            <a:avLst/>
          </a:prstGeom>
          <a:noFill/>
          <a:ln w="9525">
            <a:noFill/>
            <a:miter lim="800000"/>
            <a:headEnd/>
            <a:tailEnd/>
          </a:ln>
        </p:spPr>
      </p:pic>
      <p:sp>
        <p:nvSpPr>
          <p:cNvPr id="59402" name="Text Box 15"/>
          <p:cNvSpPr txBox="1">
            <a:spLocks noChangeArrowheads="1"/>
          </p:cNvSpPr>
          <p:nvPr/>
        </p:nvSpPr>
        <p:spPr bwMode="auto">
          <a:xfrm>
            <a:off x="6505575" y="800100"/>
            <a:ext cx="2714625" cy="3387725"/>
          </a:xfrm>
          <a:prstGeom prst="rect">
            <a:avLst/>
          </a:prstGeom>
          <a:noFill/>
          <a:ln w="12700">
            <a:noFill/>
            <a:miter lim="800000"/>
            <a:headEnd/>
            <a:tailEnd/>
          </a:ln>
        </p:spPr>
        <p:txBody>
          <a:bodyPr>
            <a:spAutoFit/>
          </a:bodyPr>
          <a:lstStyle/>
          <a:p>
            <a:pPr marL="111125" indent="-111125"/>
            <a:r>
              <a:rPr lang="en-US" b="1" u="none"/>
              <a:t>TAO Features</a:t>
            </a:r>
          </a:p>
          <a:p>
            <a:pPr marL="111125" indent="-111125">
              <a:buFontTx/>
              <a:buChar char="•"/>
            </a:pPr>
            <a:r>
              <a:rPr lang="en-US" u="none"/>
              <a:t>Open-source</a:t>
            </a:r>
          </a:p>
          <a:p>
            <a:pPr marL="111125" indent="-111125">
              <a:buFontTx/>
              <a:buChar char="•"/>
            </a:pPr>
            <a:r>
              <a:rPr lang="en-US" u="none"/>
              <a:t>500,000+ lines of C++ </a:t>
            </a:r>
          </a:p>
          <a:p>
            <a:pPr marL="111125" indent="-111125">
              <a:buFontTx/>
              <a:buChar char="•"/>
            </a:pPr>
            <a:r>
              <a:rPr lang="en-US" u="none"/>
              <a:t>ACE/patterns-based</a:t>
            </a:r>
          </a:p>
          <a:p>
            <a:pPr marL="111125" indent="-111125">
              <a:buFontTx/>
              <a:buChar char="•"/>
            </a:pPr>
            <a:r>
              <a:rPr lang="en-US" u="none"/>
              <a:t>50+ person-years of effort</a:t>
            </a:r>
          </a:p>
          <a:p>
            <a:pPr marL="111125" indent="-111125">
              <a:buFontTx/>
              <a:buChar char="•"/>
            </a:pPr>
            <a:r>
              <a:rPr lang="en-US" u="none"/>
              <a:t>Ported to UNIX, Win32, MVS, &amp; many RT &amp; embedded OSs</a:t>
            </a:r>
          </a:p>
          <a:p>
            <a:pPr marL="346075" lvl="1" indent="-112713">
              <a:buFontTx/>
              <a:buChar char="•"/>
            </a:pPr>
            <a:r>
              <a:rPr lang="en-US" i="1" u="none"/>
              <a:t>e.g.,</a:t>
            </a:r>
            <a:r>
              <a:rPr lang="en-US" u="none"/>
              <a:t> VxWorks, LynxOS, Chorus, QNX</a:t>
            </a:r>
          </a:p>
        </p:txBody>
      </p:sp>
      <p:sp>
        <p:nvSpPr>
          <p:cNvPr id="59403" name="Rectangle 16"/>
          <p:cNvSpPr>
            <a:spLocks noChangeArrowheads="1"/>
          </p:cNvSpPr>
          <p:nvPr/>
        </p:nvSpPr>
        <p:spPr bwMode="auto">
          <a:xfrm>
            <a:off x="-3175" y="831850"/>
            <a:ext cx="4030663" cy="366713"/>
          </a:xfrm>
          <a:prstGeom prst="rect">
            <a:avLst/>
          </a:prstGeom>
          <a:noFill/>
          <a:ln w="12700">
            <a:noFill/>
            <a:miter lim="800000"/>
            <a:headEnd/>
            <a:tailEnd/>
          </a:ln>
        </p:spPr>
        <p:txBody>
          <a:bodyPr>
            <a:spAutoFit/>
          </a:bodyPr>
          <a:lstStyle/>
          <a:p>
            <a:r>
              <a:rPr lang="en-US" u="none"/>
              <a:t>www.cs.wustl.edu/~schmidt/TAO.html</a:t>
            </a:r>
          </a:p>
        </p:txBody>
      </p:sp>
      <p:pic>
        <p:nvPicPr>
          <p:cNvPr id="1604625" name="Picture 17" descr="TAO3"/>
          <p:cNvPicPr preferRelativeResize="0">
            <a:picLocks noChangeAspect="1" noChangeArrowheads="1"/>
          </p:cNvPicPr>
          <p:nvPr/>
        </p:nvPicPr>
        <p:blipFill>
          <a:blip r:embed="rId9" cstate="print"/>
          <a:srcRect/>
          <a:stretch>
            <a:fillRect/>
          </a:stretch>
        </p:blipFill>
        <p:spPr bwMode="auto">
          <a:xfrm>
            <a:off x="3970338" y="923925"/>
            <a:ext cx="2563812" cy="2336800"/>
          </a:xfrm>
          <a:prstGeom prst="rect">
            <a:avLst/>
          </a:prstGeom>
          <a:noFill/>
          <a:ln w="9525">
            <a:noFill/>
            <a:miter lim="800000"/>
            <a:headEnd/>
            <a:tailEnd/>
          </a:ln>
        </p:spPr>
      </p:pic>
      <p:sp>
        <p:nvSpPr>
          <p:cNvPr id="1604632" name="Text Box 24"/>
          <p:cNvSpPr txBox="1">
            <a:spLocks noChangeArrowheads="1"/>
          </p:cNvSpPr>
          <p:nvPr/>
        </p:nvSpPr>
        <p:spPr bwMode="auto">
          <a:xfrm>
            <a:off x="63500" y="5899150"/>
            <a:ext cx="4256088" cy="847725"/>
          </a:xfrm>
          <a:prstGeom prst="rect">
            <a:avLst/>
          </a:prstGeom>
          <a:solidFill>
            <a:schemeClr val="folHlink"/>
          </a:solidFill>
          <a:ln w="12700">
            <a:solidFill>
              <a:schemeClr val="tx1"/>
            </a:solidFill>
            <a:miter lim="800000"/>
            <a:headEnd/>
            <a:tailEnd/>
          </a:ln>
        </p:spPr>
        <p:txBody>
          <a:bodyPr>
            <a:spAutoFit/>
          </a:bodyPr>
          <a:lstStyle/>
          <a:p>
            <a:pPr marL="111125" indent="-111125">
              <a:lnSpc>
                <a:spcPct val="90000"/>
              </a:lnSpc>
              <a:buFontTx/>
              <a:buChar char="•"/>
            </a:pPr>
            <a:r>
              <a:rPr lang="en-US" b="1" u="none"/>
              <a:t>Large open-source user community</a:t>
            </a:r>
          </a:p>
          <a:p>
            <a:pPr marL="339725" lvl="1" indent="-109538">
              <a:lnSpc>
                <a:spcPct val="90000"/>
              </a:lnSpc>
              <a:buFontTx/>
              <a:buChar char="•"/>
            </a:pPr>
            <a:r>
              <a:rPr lang="en-US" u="none">
                <a:solidFill>
                  <a:schemeClr val="tx2"/>
                </a:solidFill>
                <a:hlinkClick r:id="rId10"/>
              </a:rPr>
              <a:t>www.cs.wustl.edu/~schmidt/</a:t>
            </a:r>
            <a:r>
              <a:rPr lang="en-US" u="none">
                <a:hlinkClick r:id="rId10"/>
              </a:rPr>
              <a:t>TAO-users.html</a:t>
            </a:r>
            <a:r>
              <a:rPr lang="en-US" u="none"/>
              <a:t> </a:t>
            </a:r>
          </a:p>
        </p:txBody>
      </p:sp>
      <p:sp>
        <p:nvSpPr>
          <p:cNvPr id="1604633" name="Text Box 25"/>
          <p:cNvSpPr txBox="1">
            <a:spLocks noChangeArrowheads="1"/>
          </p:cNvSpPr>
          <p:nvPr/>
        </p:nvSpPr>
        <p:spPr bwMode="auto">
          <a:xfrm>
            <a:off x="4416425" y="5889625"/>
            <a:ext cx="4608513" cy="847725"/>
          </a:xfrm>
          <a:prstGeom prst="rect">
            <a:avLst/>
          </a:prstGeom>
          <a:solidFill>
            <a:schemeClr val="folHlink"/>
          </a:solidFill>
          <a:ln w="12700">
            <a:solidFill>
              <a:schemeClr val="tx1"/>
            </a:solidFill>
            <a:miter lim="800000"/>
            <a:headEnd/>
            <a:tailEnd/>
          </a:ln>
        </p:spPr>
        <p:txBody>
          <a:bodyPr>
            <a:spAutoFit/>
          </a:bodyPr>
          <a:lstStyle/>
          <a:p>
            <a:pPr marL="111125" indent="-111125">
              <a:lnSpc>
                <a:spcPct val="90000"/>
              </a:lnSpc>
              <a:buFontTx/>
              <a:buChar char="•"/>
            </a:pPr>
            <a:r>
              <a:rPr lang="en-US" b="1" u="none"/>
              <a:t>Commercially supported</a:t>
            </a:r>
          </a:p>
          <a:p>
            <a:pPr marL="347663" lvl="1" indent="-119063">
              <a:lnSpc>
                <a:spcPct val="90000"/>
              </a:lnSpc>
              <a:buFontTx/>
              <a:buChar char="•"/>
            </a:pPr>
            <a:r>
              <a:rPr lang="en-US" u="none">
                <a:hlinkClick r:id="rId11"/>
              </a:rPr>
              <a:t>www.theaceorb.com</a:t>
            </a:r>
            <a:r>
              <a:rPr lang="en-US" u="none"/>
              <a:t>, </a:t>
            </a:r>
            <a:r>
              <a:rPr lang="en-US" u="none">
                <a:hlinkClick r:id="rId12"/>
              </a:rPr>
              <a:t>www.remedy.nl</a:t>
            </a:r>
            <a:r>
              <a:rPr lang="en-US" u="none"/>
              <a:t>, </a:t>
            </a:r>
            <a:r>
              <a:rPr lang="en-US" u="none">
                <a:hlinkClick r:id="rId13"/>
              </a:rPr>
              <a:t>www.prismtechnologies.com</a:t>
            </a:r>
            <a:r>
              <a:rPr lang="en-US" u="none"/>
              <a:t> </a:t>
            </a:r>
          </a:p>
        </p:txBody>
      </p:sp>
      <p:grpSp>
        <p:nvGrpSpPr>
          <p:cNvPr id="4" name="Group 27"/>
          <p:cNvGrpSpPr>
            <a:grpSpLocks/>
          </p:cNvGrpSpPr>
          <p:nvPr/>
        </p:nvGrpSpPr>
        <p:grpSpPr bwMode="auto">
          <a:xfrm>
            <a:off x="190500" y="2390775"/>
            <a:ext cx="6324600" cy="2370138"/>
            <a:chOff x="120" y="1506"/>
            <a:chExt cx="3984" cy="1493"/>
          </a:xfrm>
        </p:grpSpPr>
        <p:sp>
          <p:nvSpPr>
            <p:cNvPr id="59408" name="Text Box 18"/>
            <p:cNvSpPr txBox="1">
              <a:spLocks noChangeArrowheads="1"/>
            </p:cNvSpPr>
            <p:nvPr/>
          </p:nvSpPr>
          <p:spPr bwMode="auto">
            <a:xfrm>
              <a:off x="120" y="2292"/>
              <a:ext cx="772" cy="404"/>
            </a:xfrm>
            <a:prstGeom prst="rect">
              <a:avLst/>
            </a:prstGeom>
            <a:solidFill>
              <a:schemeClr val="bg1"/>
            </a:solidFill>
            <a:ln w="12700">
              <a:noFill/>
              <a:miter lim="800000"/>
              <a:headEnd/>
              <a:tailEnd/>
            </a:ln>
          </p:spPr>
          <p:txBody>
            <a:bodyPr wrap="none">
              <a:spAutoFit/>
            </a:bodyPr>
            <a:lstStyle/>
            <a:p>
              <a:pPr algn="ctr"/>
              <a:r>
                <a:rPr lang="en-US" u="none">
                  <a:solidFill>
                    <a:srgbClr val="F10903"/>
                  </a:solidFill>
                </a:rPr>
                <a:t>Protocol </a:t>
              </a:r>
            </a:p>
            <a:p>
              <a:pPr algn="ctr"/>
              <a:r>
                <a:rPr lang="en-US" u="none">
                  <a:solidFill>
                    <a:srgbClr val="F10903"/>
                  </a:solidFill>
                </a:rPr>
                <a:t>Properties</a:t>
              </a:r>
            </a:p>
          </p:txBody>
        </p:sp>
        <p:sp>
          <p:nvSpPr>
            <p:cNvPr id="59409" name="Text Box 19"/>
            <p:cNvSpPr txBox="1">
              <a:spLocks noChangeArrowheads="1"/>
            </p:cNvSpPr>
            <p:nvPr/>
          </p:nvSpPr>
          <p:spPr bwMode="auto">
            <a:xfrm>
              <a:off x="1096" y="2490"/>
              <a:ext cx="1092" cy="231"/>
            </a:xfrm>
            <a:prstGeom prst="rect">
              <a:avLst/>
            </a:prstGeom>
            <a:noFill/>
            <a:ln w="12700">
              <a:noFill/>
              <a:miter lim="800000"/>
              <a:headEnd/>
              <a:tailEnd/>
            </a:ln>
          </p:spPr>
          <p:txBody>
            <a:bodyPr wrap="none">
              <a:spAutoFit/>
            </a:bodyPr>
            <a:lstStyle/>
            <a:p>
              <a:r>
                <a:rPr lang="en-US" u="none">
                  <a:solidFill>
                    <a:srgbClr val="F10903"/>
                  </a:solidFill>
                </a:rPr>
                <a:t>Explicit Binding</a:t>
              </a:r>
            </a:p>
          </p:txBody>
        </p:sp>
        <p:sp>
          <p:nvSpPr>
            <p:cNvPr id="59410" name="Text Box 20"/>
            <p:cNvSpPr txBox="1">
              <a:spLocks noChangeArrowheads="1"/>
            </p:cNvSpPr>
            <p:nvPr/>
          </p:nvSpPr>
          <p:spPr bwMode="auto">
            <a:xfrm>
              <a:off x="3492" y="2032"/>
              <a:ext cx="612" cy="370"/>
            </a:xfrm>
            <a:prstGeom prst="rect">
              <a:avLst/>
            </a:prstGeom>
            <a:noFill/>
            <a:ln w="12700">
              <a:noFill/>
              <a:miter lim="800000"/>
              <a:headEnd/>
              <a:tailEnd/>
            </a:ln>
          </p:spPr>
          <p:txBody>
            <a:bodyPr wrap="none">
              <a:spAutoFit/>
            </a:bodyPr>
            <a:lstStyle/>
            <a:p>
              <a:pPr algn="ctr">
                <a:lnSpc>
                  <a:spcPct val="90000"/>
                </a:lnSpc>
              </a:pPr>
              <a:r>
                <a:rPr lang="en-US" u="none">
                  <a:solidFill>
                    <a:srgbClr val="F10903"/>
                  </a:solidFill>
                </a:rPr>
                <a:t>Thread </a:t>
              </a:r>
            </a:p>
            <a:p>
              <a:pPr algn="ctr">
                <a:lnSpc>
                  <a:spcPct val="90000"/>
                </a:lnSpc>
              </a:pPr>
              <a:r>
                <a:rPr lang="en-US" u="none">
                  <a:solidFill>
                    <a:srgbClr val="F10903"/>
                  </a:solidFill>
                </a:rPr>
                <a:t>Pools</a:t>
              </a:r>
            </a:p>
          </p:txBody>
        </p:sp>
        <p:sp>
          <p:nvSpPr>
            <p:cNvPr id="59411" name="Text Box 21"/>
            <p:cNvSpPr txBox="1">
              <a:spLocks noChangeArrowheads="1"/>
            </p:cNvSpPr>
            <p:nvPr/>
          </p:nvSpPr>
          <p:spPr bwMode="auto">
            <a:xfrm>
              <a:off x="909" y="1834"/>
              <a:ext cx="1627" cy="231"/>
            </a:xfrm>
            <a:prstGeom prst="rect">
              <a:avLst/>
            </a:prstGeom>
            <a:noFill/>
            <a:ln w="12700">
              <a:noFill/>
              <a:miter lim="800000"/>
              <a:headEnd/>
              <a:tailEnd/>
            </a:ln>
          </p:spPr>
          <p:txBody>
            <a:bodyPr>
              <a:spAutoFit/>
            </a:bodyPr>
            <a:lstStyle/>
            <a:p>
              <a:pPr algn="ctr"/>
              <a:r>
                <a:rPr lang="en-US" u="none">
                  <a:solidFill>
                    <a:srgbClr val="F10903"/>
                  </a:solidFill>
                </a:rPr>
                <a:t>Scheduling Service</a:t>
              </a:r>
            </a:p>
          </p:txBody>
        </p:sp>
        <p:sp>
          <p:nvSpPr>
            <p:cNvPr id="59412" name="Text Box 22"/>
            <p:cNvSpPr txBox="1">
              <a:spLocks noChangeArrowheads="1"/>
            </p:cNvSpPr>
            <p:nvPr/>
          </p:nvSpPr>
          <p:spPr bwMode="auto">
            <a:xfrm>
              <a:off x="939" y="2162"/>
              <a:ext cx="1652" cy="231"/>
            </a:xfrm>
            <a:prstGeom prst="rect">
              <a:avLst/>
            </a:prstGeom>
            <a:noFill/>
            <a:ln w="12700">
              <a:noFill/>
              <a:miter lim="800000"/>
              <a:headEnd/>
              <a:tailEnd/>
            </a:ln>
          </p:spPr>
          <p:txBody>
            <a:bodyPr wrap="none">
              <a:spAutoFit/>
            </a:bodyPr>
            <a:lstStyle/>
            <a:p>
              <a:pPr algn="ctr"/>
              <a:r>
                <a:rPr lang="en-US" u="none">
                  <a:solidFill>
                    <a:srgbClr val="F10903"/>
                  </a:solidFill>
                </a:rPr>
                <a:t>Standard Synchronizers</a:t>
              </a:r>
            </a:p>
          </p:txBody>
        </p:sp>
        <p:sp>
          <p:nvSpPr>
            <p:cNvPr id="59413" name="Text Box 23"/>
            <p:cNvSpPr txBox="1">
              <a:spLocks noChangeArrowheads="1"/>
            </p:cNvSpPr>
            <p:nvPr/>
          </p:nvSpPr>
          <p:spPr bwMode="auto">
            <a:xfrm>
              <a:off x="2520" y="2760"/>
              <a:ext cx="1266" cy="239"/>
            </a:xfrm>
            <a:prstGeom prst="rect">
              <a:avLst/>
            </a:prstGeom>
            <a:solidFill>
              <a:schemeClr val="bg1"/>
            </a:solidFill>
            <a:ln w="12700">
              <a:solidFill>
                <a:schemeClr val="tx1"/>
              </a:solidFill>
              <a:miter lim="800000"/>
              <a:headEnd/>
              <a:tailEnd/>
            </a:ln>
          </p:spPr>
          <p:txBody>
            <a:bodyPr>
              <a:spAutoFit/>
            </a:bodyPr>
            <a:lstStyle/>
            <a:p>
              <a:r>
                <a:rPr lang="en-US" u="none">
                  <a:solidFill>
                    <a:srgbClr val="F10903"/>
                  </a:solidFill>
                </a:rPr>
                <a:t>Portable Priorities</a:t>
              </a:r>
            </a:p>
          </p:txBody>
        </p:sp>
        <p:sp>
          <p:nvSpPr>
            <p:cNvPr id="59414" name="Text Box 26"/>
            <p:cNvSpPr txBox="1">
              <a:spLocks noChangeArrowheads="1"/>
            </p:cNvSpPr>
            <p:nvPr/>
          </p:nvSpPr>
          <p:spPr bwMode="auto">
            <a:xfrm>
              <a:off x="564" y="1506"/>
              <a:ext cx="2148" cy="231"/>
            </a:xfrm>
            <a:prstGeom prst="rect">
              <a:avLst/>
            </a:prstGeom>
            <a:solidFill>
              <a:schemeClr val="bg1"/>
            </a:solidFill>
            <a:ln w="12700">
              <a:noFill/>
              <a:miter lim="800000"/>
              <a:headEnd/>
              <a:tailEnd/>
            </a:ln>
          </p:spPr>
          <p:txBody>
            <a:bodyPr>
              <a:spAutoFit/>
            </a:bodyPr>
            <a:lstStyle/>
            <a:p>
              <a:r>
                <a:rPr lang="en-US" u="none">
                  <a:solidFill>
                    <a:srgbClr val="F10903"/>
                  </a:solidFill>
                </a:rPr>
                <a:t>End-to-end Priority Propagation</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604616"/>
                                        </p:tgtEl>
                                        <p:attrNameLst>
                                          <p:attrName>style.visibility</p:attrName>
                                        </p:attrNameLst>
                                      </p:cBhvr>
                                      <p:to>
                                        <p:strVal val="visible"/>
                                      </p:to>
                                    </p:set>
                                    <p:anim calcmode="lin" valueType="num">
                                      <p:cBhvr>
                                        <p:cTn id="7" dur="500" fill="hold"/>
                                        <p:tgtEl>
                                          <p:spTgt spid="1604616"/>
                                        </p:tgtEl>
                                        <p:attrNameLst>
                                          <p:attrName>ppt_w</p:attrName>
                                        </p:attrNameLst>
                                      </p:cBhvr>
                                      <p:tavLst>
                                        <p:tav tm="0">
                                          <p:val>
                                            <p:fltVal val="0"/>
                                          </p:val>
                                        </p:tav>
                                        <p:tav tm="100000">
                                          <p:val>
                                            <p:strVal val="#ppt_w"/>
                                          </p:val>
                                        </p:tav>
                                      </p:tavLst>
                                    </p:anim>
                                    <p:anim calcmode="lin" valueType="num">
                                      <p:cBhvr>
                                        <p:cTn id="8" dur="500" fill="hold"/>
                                        <p:tgtEl>
                                          <p:spTgt spid="160461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1604610"/>
                                        </p:tgtEl>
                                        <p:attrNameLst>
                                          <p:attrName>style.visibility</p:attrName>
                                        </p:attrNameLst>
                                      </p:cBhvr>
                                      <p:to>
                                        <p:strVal val="visible"/>
                                      </p:to>
                                    </p:set>
                                    <p:anim calcmode="lin" valueType="num">
                                      <p:cBhvr>
                                        <p:cTn id="13" dur="500" fill="hold"/>
                                        <p:tgtEl>
                                          <p:spTgt spid="1604610"/>
                                        </p:tgtEl>
                                        <p:attrNameLst>
                                          <p:attrName>ppt_w</p:attrName>
                                        </p:attrNameLst>
                                      </p:cBhvr>
                                      <p:tavLst>
                                        <p:tav tm="0">
                                          <p:val>
                                            <p:fltVal val="0"/>
                                          </p:val>
                                        </p:tav>
                                        <p:tav tm="100000">
                                          <p:val>
                                            <p:strVal val="#ppt_w"/>
                                          </p:val>
                                        </p:tav>
                                      </p:tavLst>
                                    </p:anim>
                                    <p:anim calcmode="lin" valueType="num">
                                      <p:cBhvr>
                                        <p:cTn id="14" dur="500" fill="hold"/>
                                        <p:tgtEl>
                                          <p:spTgt spid="1604610"/>
                                        </p:tgtEl>
                                        <p:attrNameLst>
                                          <p:attrName>ppt_h</p:attrName>
                                        </p:attrNameLst>
                                      </p:cBhvr>
                                      <p:tavLst>
                                        <p:tav tm="0">
                                          <p:val>
                                            <p:fltVal val="0"/>
                                          </p:val>
                                        </p:tav>
                                        <p:tav tm="100000">
                                          <p:val>
                                            <p:strVal val="#ppt_h"/>
                                          </p:val>
                                        </p:tav>
                                      </p:tavLst>
                                    </p:anim>
                                  </p:childTnLst>
                                </p:cTn>
                              </p:par>
                            </p:childTnLst>
                          </p:cTn>
                        </p:par>
                        <p:par>
                          <p:cTn id="15" fill="hold">
                            <p:stCondLst>
                              <p:cond delay="500"/>
                            </p:stCondLst>
                            <p:childTnLst>
                              <p:par>
                                <p:cTn id="16" presetID="2" presetClass="entr" presetSubtype="4"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additive="base">
                                        <p:cTn id="18" dur="500" fill="hold"/>
                                        <p:tgtEl>
                                          <p:spTgt spid="2"/>
                                        </p:tgtEl>
                                        <p:attrNameLst>
                                          <p:attrName>ppt_x</p:attrName>
                                        </p:attrNameLst>
                                      </p:cBhvr>
                                      <p:tavLst>
                                        <p:tav tm="0">
                                          <p:val>
                                            <p:strVal val="#ppt_x"/>
                                          </p:val>
                                        </p:tav>
                                        <p:tav tm="100000">
                                          <p:val>
                                            <p:strVal val="#ppt_x"/>
                                          </p:val>
                                        </p:tav>
                                      </p:tavLst>
                                    </p:anim>
                                    <p:anim calcmode="lin" valueType="num">
                                      <p:cBhvr additive="base">
                                        <p:cTn id="19"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3" presetClass="entr" presetSubtype="16" fill="hold" nodeType="clickEffect">
                                  <p:stCondLst>
                                    <p:cond delay="0"/>
                                  </p:stCondLst>
                                  <p:childTnLst>
                                    <p:set>
                                      <p:cBhvr>
                                        <p:cTn id="23" dur="1" fill="hold">
                                          <p:stCondLst>
                                            <p:cond delay="0"/>
                                          </p:stCondLst>
                                        </p:cTn>
                                        <p:tgtEl>
                                          <p:spTgt spid="1604611"/>
                                        </p:tgtEl>
                                        <p:attrNameLst>
                                          <p:attrName>style.visibility</p:attrName>
                                        </p:attrNameLst>
                                      </p:cBhvr>
                                      <p:to>
                                        <p:strVal val="visible"/>
                                      </p:to>
                                    </p:set>
                                    <p:anim calcmode="lin" valueType="num">
                                      <p:cBhvr>
                                        <p:cTn id="24" dur="500" fill="hold"/>
                                        <p:tgtEl>
                                          <p:spTgt spid="1604611"/>
                                        </p:tgtEl>
                                        <p:attrNameLst>
                                          <p:attrName>ppt_w</p:attrName>
                                        </p:attrNameLst>
                                      </p:cBhvr>
                                      <p:tavLst>
                                        <p:tav tm="0">
                                          <p:val>
                                            <p:fltVal val="0"/>
                                          </p:val>
                                        </p:tav>
                                        <p:tav tm="100000">
                                          <p:val>
                                            <p:strVal val="#ppt_w"/>
                                          </p:val>
                                        </p:tav>
                                      </p:tavLst>
                                    </p:anim>
                                    <p:anim calcmode="lin" valueType="num">
                                      <p:cBhvr>
                                        <p:cTn id="25" dur="500" fill="hold"/>
                                        <p:tgtEl>
                                          <p:spTgt spid="1604611"/>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23" presetClass="entr" presetSubtype="16" fill="hold" nodeType="clickEffect">
                                  <p:stCondLst>
                                    <p:cond delay="0"/>
                                  </p:stCondLst>
                                  <p:childTnLst>
                                    <p:set>
                                      <p:cBhvr>
                                        <p:cTn id="29" dur="1" fill="hold">
                                          <p:stCondLst>
                                            <p:cond delay="0"/>
                                          </p:stCondLst>
                                        </p:cTn>
                                        <p:tgtEl>
                                          <p:spTgt spid="3"/>
                                        </p:tgtEl>
                                        <p:attrNameLst>
                                          <p:attrName>style.visibility</p:attrName>
                                        </p:attrNameLst>
                                      </p:cBhvr>
                                      <p:to>
                                        <p:strVal val="visible"/>
                                      </p:to>
                                    </p:set>
                                    <p:anim calcmode="lin" valueType="num">
                                      <p:cBhvr>
                                        <p:cTn id="30" dur="500" fill="hold"/>
                                        <p:tgtEl>
                                          <p:spTgt spid="3"/>
                                        </p:tgtEl>
                                        <p:attrNameLst>
                                          <p:attrName>ppt_w</p:attrName>
                                        </p:attrNameLst>
                                      </p:cBhvr>
                                      <p:tavLst>
                                        <p:tav tm="0">
                                          <p:val>
                                            <p:fltVal val="0"/>
                                          </p:val>
                                        </p:tav>
                                        <p:tav tm="100000">
                                          <p:val>
                                            <p:strVal val="#ppt_w"/>
                                          </p:val>
                                        </p:tav>
                                      </p:tavLst>
                                    </p:anim>
                                    <p:anim calcmode="lin" valueType="num">
                                      <p:cBhvr>
                                        <p:cTn id="31"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4"/>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2" presetClass="entr" presetSubtype="1" fill="hold" nodeType="clickEffect">
                                  <p:stCondLst>
                                    <p:cond delay="0"/>
                                  </p:stCondLst>
                                  <p:childTnLst>
                                    <p:set>
                                      <p:cBhvr>
                                        <p:cTn id="39" dur="1" fill="hold">
                                          <p:stCondLst>
                                            <p:cond delay="0"/>
                                          </p:stCondLst>
                                        </p:cTn>
                                        <p:tgtEl>
                                          <p:spTgt spid="1604625"/>
                                        </p:tgtEl>
                                        <p:attrNameLst>
                                          <p:attrName>style.visibility</p:attrName>
                                        </p:attrNameLst>
                                      </p:cBhvr>
                                      <p:to>
                                        <p:strVal val="visible"/>
                                      </p:to>
                                    </p:set>
                                    <p:anim calcmode="lin" valueType="num">
                                      <p:cBhvr additive="base">
                                        <p:cTn id="40" dur="500" fill="hold"/>
                                        <p:tgtEl>
                                          <p:spTgt spid="1604625"/>
                                        </p:tgtEl>
                                        <p:attrNameLst>
                                          <p:attrName>ppt_x</p:attrName>
                                        </p:attrNameLst>
                                      </p:cBhvr>
                                      <p:tavLst>
                                        <p:tav tm="0">
                                          <p:val>
                                            <p:strVal val="#ppt_x"/>
                                          </p:val>
                                        </p:tav>
                                        <p:tav tm="100000">
                                          <p:val>
                                            <p:strVal val="#ppt_x"/>
                                          </p:val>
                                        </p:tav>
                                      </p:tavLst>
                                    </p:anim>
                                    <p:anim calcmode="lin" valueType="num">
                                      <p:cBhvr additive="base">
                                        <p:cTn id="41" dur="500" fill="hold"/>
                                        <p:tgtEl>
                                          <p:spTgt spid="1604625"/>
                                        </p:tgtEl>
                                        <p:attrNameLst>
                                          <p:attrName>ppt_y</p:attrName>
                                        </p:attrNameLst>
                                      </p:cBhvr>
                                      <p:tavLst>
                                        <p:tav tm="0">
                                          <p:val>
                                            <p:strVal val="0-#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2" presetClass="entr" presetSubtype="1" fill="hold" grpId="0" nodeType="clickEffect">
                                  <p:stCondLst>
                                    <p:cond delay="0"/>
                                  </p:stCondLst>
                                  <p:childTnLst>
                                    <p:set>
                                      <p:cBhvr>
                                        <p:cTn id="45" dur="1" fill="hold">
                                          <p:stCondLst>
                                            <p:cond delay="0"/>
                                          </p:stCondLst>
                                        </p:cTn>
                                        <p:tgtEl>
                                          <p:spTgt spid="1604632"/>
                                        </p:tgtEl>
                                        <p:attrNameLst>
                                          <p:attrName>style.visibility</p:attrName>
                                        </p:attrNameLst>
                                      </p:cBhvr>
                                      <p:to>
                                        <p:strVal val="visible"/>
                                      </p:to>
                                    </p:set>
                                    <p:animEffect transition="in" filter="wipe(up)">
                                      <p:cBhvr>
                                        <p:cTn id="46" dur="500"/>
                                        <p:tgtEl>
                                          <p:spTgt spid="1604632"/>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grpId="0" nodeType="clickEffect">
                                  <p:stCondLst>
                                    <p:cond delay="0"/>
                                  </p:stCondLst>
                                  <p:childTnLst>
                                    <p:set>
                                      <p:cBhvr>
                                        <p:cTn id="50" dur="1" fill="hold">
                                          <p:stCondLst>
                                            <p:cond delay="0"/>
                                          </p:stCondLst>
                                        </p:cTn>
                                        <p:tgtEl>
                                          <p:spTgt spid="1604633"/>
                                        </p:tgtEl>
                                        <p:attrNameLst>
                                          <p:attrName>style.visibility</p:attrName>
                                        </p:attrNameLst>
                                      </p:cBhvr>
                                      <p:to>
                                        <p:strVal val="visible"/>
                                      </p:to>
                                    </p:set>
                                    <p:animEffect transition="in" filter="wipe(up)">
                                      <p:cBhvr>
                                        <p:cTn id="51" dur="500"/>
                                        <p:tgtEl>
                                          <p:spTgt spid="16046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4632" grpId="0" animBg="1" autoUpdateAnimBg="0"/>
      <p:bldP spid="1604633" grpId="0" animBg="1"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Slide Number Placeholder 2"/>
          <p:cNvSpPr>
            <a:spLocks noGrp="1"/>
          </p:cNvSpPr>
          <p:nvPr>
            <p:ph type="sldNum" sz="quarter" idx="10"/>
          </p:nvPr>
        </p:nvSpPr>
        <p:spPr>
          <a:noFill/>
        </p:spPr>
        <p:txBody>
          <a:bodyPr/>
          <a:lstStyle/>
          <a:p>
            <a:fld id="{379ACF6C-4C63-4305-8F79-0C10970202FD}" type="slidenum">
              <a:rPr lang="en-US" smtClean="0">
                <a:latin typeface="Arial" pitchFamily="34" charset="0"/>
              </a:rPr>
              <a:pPr/>
              <a:t>54</a:t>
            </a:fld>
            <a:endParaRPr lang="en-US" smtClean="0">
              <a:latin typeface="Arial" pitchFamily="34" charset="0"/>
            </a:endParaRPr>
          </a:p>
        </p:txBody>
      </p:sp>
      <p:sp>
        <p:nvSpPr>
          <p:cNvPr id="60419" name="Rectangle 2"/>
          <p:cNvSpPr>
            <a:spLocks noGrp="1" noChangeArrowheads="1"/>
          </p:cNvSpPr>
          <p:nvPr>
            <p:ph type="title"/>
          </p:nvPr>
        </p:nvSpPr>
        <p:spPr>
          <a:xfrm>
            <a:off x="420688" y="-38100"/>
            <a:ext cx="7924800" cy="914400"/>
          </a:xfrm>
        </p:spPr>
        <p:txBody>
          <a:bodyPr/>
          <a:lstStyle/>
          <a:p>
            <a:r>
              <a:rPr lang="en-US" smtClean="0"/>
              <a:t>Key Patterns Used in TAO</a:t>
            </a:r>
          </a:p>
        </p:txBody>
      </p:sp>
      <p:pic>
        <p:nvPicPr>
          <p:cNvPr id="60420" name="Picture 3" descr="corba12"/>
          <p:cNvPicPr>
            <a:picLocks noChangeAspect="1" noChangeArrowheads="1"/>
          </p:cNvPicPr>
          <p:nvPr/>
        </p:nvPicPr>
        <p:blipFill>
          <a:blip r:embed="rId3" cstate="print"/>
          <a:srcRect/>
          <a:stretch>
            <a:fillRect/>
          </a:stretch>
        </p:blipFill>
        <p:spPr bwMode="auto">
          <a:xfrm>
            <a:off x="74613" y="931863"/>
            <a:ext cx="5432425" cy="5238750"/>
          </a:xfrm>
          <a:prstGeom prst="rect">
            <a:avLst/>
          </a:prstGeom>
          <a:noFill/>
          <a:ln w="9525">
            <a:noFill/>
            <a:miter lim="800000"/>
            <a:headEnd/>
            <a:tailEnd/>
          </a:ln>
        </p:spPr>
      </p:pic>
      <p:sp>
        <p:nvSpPr>
          <p:cNvPr id="60421" name="Rectangle 4"/>
          <p:cNvSpPr>
            <a:spLocks noChangeArrowheads="1"/>
          </p:cNvSpPr>
          <p:nvPr/>
        </p:nvSpPr>
        <p:spPr bwMode="auto">
          <a:xfrm>
            <a:off x="-333375" y="6375400"/>
            <a:ext cx="6415088" cy="336550"/>
          </a:xfrm>
          <a:prstGeom prst="rect">
            <a:avLst/>
          </a:prstGeom>
          <a:noFill/>
          <a:ln w="19050">
            <a:noFill/>
            <a:miter lim="800000"/>
            <a:headEnd/>
            <a:tailEnd/>
          </a:ln>
        </p:spPr>
        <p:txBody>
          <a:bodyPr>
            <a:spAutoFit/>
          </a:bodyPr>
          <a:lstStyle/>
          <a:p>
            <a:pPr algn="ctr" eaLnBrk="1" hangingPunct="1"/>
            <a:r>
              <a:rPr lang="en-US" sz="1600" b="1" u="none"/>
              <a:t>www.cs.wustl.edu/~schmidt/PDF/ORB-patterns.pdf</a:t>
            </a:r>
          </a:p>
        </p:txBody>
      </p:sp>
      <p:sp>
        <p:nvSpPr>
          <p:cNvPr id="60422" name="Rectangle 5"/>
          <p:cNvSpPr>
            <a:spLocks noChangeArrowheads="1"/>
          </p:cNvSpPr>
          <p:nvPr/>
        </p:nvSpPr>
        <p:spPr bwMode="auto">
          <a:xfrm>
            <a:off x="5529263" y="1004888"/>
            <a:ext cx="3614737" cy="5513387"/>
          </a:xfrm>
          <a:prstGeom prst="rect">
            <a:avLst/>
          </a:prstGeom>
          <a:noFill/>
          <a:ln w="9525" algn="ctr">
            <a:noFill/>
            <a:miter lim="800000"/>
            <a:headEnd/>
            <a:tailEnd/>
          </a:ln>
        </p:spPr>
        <p:txBody>
          <a:bodyPr>
            <a:spAutoFit/>
          </a:bodyPr>
          <a:lstStyle/>
          <a:p>
            <a:pPr marL="114300" indent="-114300">
              <a:spcBef>
                <a:spcPct val="25000"/>
              </a:spcBef>
              <a:buFontTx/>
              <a:buChar char="•"/>
            </a:pPr>
            <a:r>
              <a:rPr lang="en-US" b="1" i="1" u="none"/>
              <a:t>Wrapper facades</a:t>
            </a:r>
            <a:r>
              <a:rPr lang="en-US" u="none"/>
              <a:t> enhance portability</a:t>
            </a:r>
          </a:p>
          <a:p>
            <a:pPr marL="114300" indent="-114300">
              <a:spcBef>
                <a:spcPct val="25000"/>
              </a:spcBef>
              <a:buFontTx/>
              <a:buChar char="•"/>
            </a:pPr>
            <a:r>
              <a:rPr lang="en-US" b="1" i="1" u="none"/>
              <a:t>Proxies &amp; adapters </a:t>
            </a:r>
            <a:r>
              <a:rPr lang="en-US" u="none"/>
              <a:t>simplify client &amp; server applications, respectively</a:t>
            </a:r>
          </a:p>
          <a:p>
            <a:pPr marL="114300" indent="-114300">
              <a:spcBef>
                <a:spcPct val="25000"/>
              </a:spcBef>
              <a:buFontTx/>
              <a:buChar char="•"/>
            </a:pPr>
            <a:r>
              <a:rPr lang="en-US" b="1" i="1" u="none"/>
              <a:t>Component Configurator</a:t>
            </a:r>
            <a:r>
              <a:rPr lang="en-US" u="none"/>
              <a:t> dynamically configures </a:t>
            </a:r>
            <a:r>
              <a:rPr lang="en-US" b="1" i="1" u="none"/>
              <a:t>Factories</a:t>
            </a:r>
          </a:p>
          <a:p>
            <a:pPr marL="114300" indent="-114300">
              <a:spcBef>
                <a:spcPct val="25000"/>
              </a:spcBef>
              <a:buFontTx/>
              <a:buChar char="•"/>
            </a:pPr>
            <a:r>
              <a:rPr lang="en-US" b="1" i="1" u="none"/>
              <a:t>Factories</a:t>
            </a:r>
            <a:r>
              <a:rPr lang="en-US" u="none"/>
              <a:t> produce </a:t>
            </a:r>
            <a:r>
              <a:rPr lang="en-US" b="1" i="1" u="none"/>
              <a:t>Strategies</a:t>
            </a:r>
          </a:p>
          <a:p>
            <a:pPr marL="114300" indent="-114300">
              <a:spcBef>
                <a:spcPct val="25000"/>
              </a:spcBef>
              <a:buFontTx/>
              <a:buChar char="•"/>
            </a:pPr>
            <a:r>
              <a:rPr lang="en-US" b="1" i="1" u="none"/>
              <a:t>Strategies</a:t>
            </a:r>
            <a:r>
              <a:rPr lang="en-US" u="none"/>
              <a:t> implement interchangeable policies</a:t>
            </a:r>
          </a:p>
          <a:p>
            <a:pPr marL="114300" indent="-114300">
              <a:spcBef>
                <a:spcPct val="25000"/>
              </a:spcBef>
              <a:buFontTx/>
              <a:buChar char="•"/>
            </a:pPr>
            <a:r>
              <a:rPr lang="en-US" u="none"/>
              <a:t>Concurrency strategies use </a:t>
            </a:r>
            <a:r>
              <a:rPr lang="en-US" b="1" i="1" u="none"/>
              <a:t>Reactor</a:t>
            </a:r>
            <a:r>
              <a:rPr lang="en-US" u="none"/>
              <a:t> &amp; </a:t>
            </a:r>
            <a:r>
              <a:rPr lang="en-US" b="1" i="1" u="none"/>
              <a:t>Leader/Followers</a:t>
            </a:r>
          </a:p>
          <a:p>
            <a:pPr marL="114300" indent="-114300">
              <a:spcBef>
                <a:spcPct val="25000"/>
              </a:spcBef>
              <a:buFontTx/>
              <a:buChar char="•"/>
            </a:pPr>
            <a:r>
              <a:rPr lang="en-US" b="1" i="1" u="none"/>
              <a:t>Acceptor-Connector</a:t>
            </a:r>
            <a:r>
              <a:rPr lang="en-US" u="none"/>
              <a:t> decouples connection management from request processing</a:t>
            </a:r>
          </a:p>
          <a:p>
            <a:pPr marL="114300" indent="-114300">
              <a:spcBef>
                <a:spcPct val="25000"/>
              </a:spcBef>
              <a:buFontTx/>
              <a:buChar char="•"/>
            </a:pPr>
            <a:r>
              <a:rPr lang="en-US" b="1" i="1" u="none"/>
              <a:t>Managers</a:t>
            </a:r>
            <a:r>
              <a:rPr lang="en-US" u="none"/>
              <a:t> optimize request demultiplexing</a:t>
            </a:r>
          </a:p>
        </p:txBody>
      </p:sp>
    </p:spTree>
  </p:cSld>
  <p:clrMapOvr>
    <a:masterClrMapping/>
  </p:clrMapOvr>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Slide Number Placeholder 3"/>
          <p:cNvSpPr>
            <a:spLocks noGrp="1"/>
          </p:cNvSpPr>
          <p:nvPr>
            <p:ph type="sldNum" sz="quarter" idx="10"/>
          </p:nvPr>
        </p:nvSpPr>
        <p:spPr>
          <a:noFill/>
        </p:spPr>
        <p:txBody>
          <a:bodyPr/>
          <a:lstStyle/>
          <a:p>
            <a:fld id="{70EDEE1A-6955-480B-927E-C3967C3BB117}" type="slidenum">
              <a:rPr lang="en-US" smtClean="0">
                <a:latin typeface="Arial" pitchFamily="34" charset="0"/>
              </a:rPr>
              <a:pPr/>
              <a:t>55</a:t>
            </a:fld>
            <a:endParaRPr lang="en-US" smtClean="0">
              <a:latin typeface="Arial" pitchFamily="34" charset="0"/>
            </a:endParaRPr>
          </a:p>
        </p:txBody>
      </p:sp>
      <p:pic>
        <p:nvPicPr>
          <p:cNvPr id="61443" name="Picture 2" descr="corbaopt0"/>
          <p:cNvPicPr>
            <a:picLocks noChangeAspect="1" noChangeArrowheads="1"/>
          </p:cNvPicPr>
          <p:nvPr/>
        </p:nvPicPr>
        <p:blipFill>
          <a:blip r:embed="rId3" cstate="print"/>
          <a:srcRect/>
          <a:stretch>
            <a:fillRect/>
          </a:stretch>
        </p:blipFill>
        <p:spPr bwMode="auto">
          <a:xfrm>
            <a:off x="1731963" y="2592388"/>
            <a:ext cx="4271962" cy="3794125"/>
          </a:xfrm>
          <a:prstGeom prst="rect">
            <a:avLst/>
          </a:prstGeom>
          <a:noFill/>
          <a:ln w="9525">
            <a:noFill/>
            <a:miter lim="800000"/>
            <a:headEnd/>
            <a:tailEnd/>
          </a:ln>
        </p:spPr>
      </p:pic>
      <p:sp>
        <p:nvSpPr>
          <p:cNvPr id="61444" name="Rectangle 3"/>
          <p:cNvSpPr>
            <a:spLocks noGrp="1" noChangeArrowheads="1"/>
          </p:cNvSpPr>
          <p:nvPr>
            <p:ph type="title"/>
          </p:nvPr>
        </p:nvSpPr>
        <p:spPr>
          <a:xfrm>
            <a:off x="14288" y="227013"/>
            <a:ext cx="9144000" cy="381000"/>
          </a:xfrm>
        </p:spPr>
        <p:txBody>
          <a:bodyPr/>
          <a:lstStyle/>
          <a:p>
            <a:pPr>
              <a:lnSpc>
                <a:spcPct val="85000"/>
              </a:lnSpc>
            </a:pPr>
            <a:r>
              <a:rPr lang="en-US" sz="3200" smtClean="0"/>
              <a:t>Enhancing ORB Flexibility </a:t>
            </a:r>
            <a:br>
              <a:rPr lang="en-US" sz="3200" smtClean="0"/>
            </a:br>
            <a:r>
              <a:rPr lang="en-US" sz="3200" smtClean="0"/>
              <a:t>w/the Strategy Pattern</a:t>
            </a:r>
            <a:r>
              <a:rPr lang="en-US" smtClean="0"/>
              <a:t> </a:t>
            </a:r>
          </a:p>
        </p:txBody>
      </p:sp>
      <p:graphicFrame>
        <p:nvGraphicFramePr>
          <p:cNvPr id="1681412" name="Group 4"/>
          <p:cNvGraphicFramePr>
            <a:graphicFrameLocks noGrp="1"/>
          </p:cNvGraphicFramePr>
          <p:nvPr/>
        </p:nvGraphicFramePr>
        <p:xfrm>
          <a:off x="63500" y="871538"/>
          <a:ext cx="9009063" cy="1607185"/>
        </p:xfrm>
        <a:graphic>
          <a:graphicData uri="http://schemas.openxmlformats.org/drawingml/2006/table">
            <a:tbl>
              <a:tblPr/>
              <a:tblGrid>
                <a:gridCol w="1619250"/>
                <a:gridCol w="4343400"/>
                <a:gridCol w="3046413"/>
              </a:tblGrid>
              <a:tr h="228600">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800" b="1" i="0" u="none" strike="noStrike" cap="none" normalizeH="0" baseline="0" smtClean="0">
                          <a:ln>
                            <a:noFill/>
                          </a:ln>
                          <a:solidFill>
                            <a:schemeClr val="bg1"/>
                          </a:solidFill>
                          <a:effectLst/>
                          <a:latin typeface="Arial" charset="0"/>
                        </a:rPr>
                        <a:t>Context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800" b="1" i="0" u="none" strike="noStrike" cap="none" normalizeH="0" baseline="0" smtClean="0">
                          <a:ln>
                            <a:noFill/>
                          </a:ln>
                          <a:solidFill>
                            <a:schemeClr val="bg1"/>
                          </a:solidFill>
                          <a:effectLst/>
                          <a:latin typeface="Arial" charset="0"/>
                        </a:rPr>
                        <a:t>Problem</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800" b="1" i="0" u="none" strike="noStrike" cap="none" normalizeH="0" baseline="0" smtClean="0">
                          <a:ln>
                            <a:noFill/>
                          </a:ln>
                          <a:solidFill>
                            <a:schemeClr val="bg1"/>
                          </a:solidFill>
                          <a:effectLst/>
                          <a:latin typeface="Arial" charset="0"/>
                        </a:rPr>
                        <a:t>Solution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r>
              <a:tr h="1241425">
                <a:tc>
                  <a:txBody>
                    <a:bodyPr/>
                    <a:lstStyle/>
                    <a:p>
                      <a:pPr marL="112713" marR="0" lvl="0" indent="-112713" algn="l" defTabSz="914400" rtl="0" eaLnBrk="0" fontAlgn="base" latinLnBrk="0" hangingPunct="0">
                        <a:lnSpc>
                          <a:spcPct val="100000"/>
                        </a:lnSpc>
                        <a:spcBef>
                          <a:spcPct val="75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Multi-domain resuable middleware framework</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112713" marR="0" lvl="0" indent="-112713"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Flexible ORBs must support multiple event &amp; request demuxing, scheduling, (de)marshaling, connection mgmt, request transfer, &amp; concurrency policies</a:t>
                      </a:r>
                      <a:endParaRPr kumimoji="0" lang="en-US" sz="1800" b="1"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112713" marR="0" lvl="0" indent="-112713" algn="l" defTabSz="914400" rtl="0" eaLnBrk="0" fontAlgn="base" latinLnBrk="0" hangingPunct="0">
                        <a:lnSpc>
                          <a:spcPct val="100000"/>
                        </a:lnSpc>
                        <a:spcBef>
                          <a:spcPct val="75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Apply the </a:t>
                      </a:r>
                      <a:r>
                        <a:rPr kumimoji="0" lang="en-US" sz="1800" b="1" i="1" u="none" strike="noStrike" cap="none" normalizeH="0" baseline="0" smtClean="0">
                          <a:ln>
                            <a:noFill/>
                          </a:ln>
                          <a:solidFill>
                            <a:schemeClr val="tx1"/>
                          </a:solidFill>
                          <a:effectLst/>
                          <a:latin typeface="Arial" charset="0"/>
                        </a:rPr>
                        <a:t>Strategy</a:t>
                      </a:r>
                      <a:r>
                        <a:rPr kumimoji="0" lang="en-US" sz="1800" b="0" i="0" u="none" strike="noStrike" cap="none" normalizeH="0" baseline="0" smtClean="0">
                          <a:ln>
                            <a:noFill/>
                          </a:ln>
                          <a:solidFill>
                            <a:schemeClr val="tx1"/>
                          </a:solidFill>
                          <a:effectLst/>
                          <a:latin typeface="Arial" charset="0"/>
                        </a:rPr>
                        <a:t> pattern to factory out commonality amongst variable ORB algorithms &amp; policies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pSp>
        <p:nvGrpSpPr>
          <p:cNvPr id="2" name="Group 18"/>
          <p:cNvGrpSpPr>
            <a:grpSpLocks/>
          </p:cNvGrpSpPr>
          <p:nvPr/>
        </p:nvGrpSpPr>
        <p:grpSpPr bwMode="auto">
          <a:xfrm>
            <a:off x="0" y="2762250"/>
            <a:ext cx="8826500" cy="4095750"/>
            <a:chOff x="0" y="1740"/>
            <a:chExt cx="5560" cy="2580"/>
          </a:xfrm>
        </p:grpSpPr>
        <p:pic>
          <p:nvPicPr>
            <p:cNvPr id="61460" name="Picture 19" descr="RT_Pluggable_Protocols"/>
            <p:cNvPicPr>
              <a:picLocks noChangeAspect="1" noChangeArrowheads="1"/>
            </p:cNvPicPr>
            <p:nvPr/>
          </p:nvPicPr>
          <p:blipFill>
            <a:blip r:embed="rId4" cstate="print"/>
            <a:srcRect/>
            <a:stretch>
              <a:fillRect/>
            </a:stretch>
          </p:blipFill>
          <p:spPr bwMode="auto">
            <a:xfrm>
              <a:off x="967" y="4072"/>
              <a:ext cx="3423" cy="248"/>
            </a:xfrm>
            <a:prstGeom prst="rect">
              <a:avLst/>
            </a:prstGeom>
            <a:noFill/>
            <a:ln w="9525">
              <a:noFill/>
              <a:miter lim="800000"/>
              <a:headEnd/>
              <a:tailEnd/>
            </a:ln>
          </p:spPr>
        </p:pic>
        <p:sp>
          <p:nvSpPr>
            <p:cNvPr id="61461" name="AutoShape 20"/>
            <p:cNvSpPr>
              <a:spLocks noChangeArrowheads="1"/>
            </p:cNvSpPr>
            <p:nvPr/>
          </p:nvSpPr>
          <p:spPr bwMode="auto">
            <a:xfrm>
              <a:off x="4669" y="2736"/>
              <a:ext cx="891" cy="507"/>
            </a:xfrm>
            <a:prstGeom prst="wedgeRoundRectCallout">
              <a:avLst>
                <a:gd name="adj1" fmla="val -225194"/>
                <a:gd name="adj2" fmla="val 21204"/>
                <a:gd name="adj3" fmla="val 16667"/>
              </a:avLst>
            </a:prstGeom>
            <a:solidFill>
              <a:srgbClr val="FFFF99"/>
            </a:solidFill>
            <a:ln w="19050">
              <a:solidFill>
                <a:schemeClr val="tx1"/>
              </a:solidFill>
              <a:miter lim="800000"/>
              <a:headEnd/>
              <a:tailEnd/>
            </a:ln>
          </p:spPr>
          <p:txBody>
            <a:bodyPr/>
            <a:lstStyle/>
            <a:p>
              <a:pPr eaLnBrk="1" hangingPunct="1"/>
              <a:r>
                <a:rPr lang="en-US" sz="1400" b="1" u="none">
                  <a:solidFill>
                    <a:srgbClr val="990000"/>
                  </a:solidFill>
                </a:rPr>
                <a:t>Hook for the concurrency strategy</a:t>
              </a:r>
            </a:p>
          </p:txBody>
        </p:sp>
        <p:sp>
          <p:nvSpPr>
            <p:cNvPr id="61462" name="AutoShape 21"/>
            <p:cNvSpPr>
              <a:spLocks noChangeArrowheads="1"/>
            </p:cNvSpPr>
            <p:nvPr/>
          </p:nvSpPr>
          <p:spPr bwMode="auto">
            <a:xfrm>
              <a:off x="4269" y="1821"/>
              <a:ext cx="808" cy="620"/>
            </a:xfrm>
            <a:prstGeom prst="wedgeRoundRectCallout">
              <a:avLst>
                <a:gd name="adj1" fmla="val -97028"/>
                <a:gd name="adj2" fmla="val 110644"/>
                <a:gd name="adj3" fmla="val 16667"/>
              </a:avLst>
            </a:prstGeom>
            <a:solidFill>
              <a:srgbClr val="FFFF99"/>
            </a:solidFill>
            <a:ln w="19050">
              <a:solidFill>
                <a:schemeClr val="tx1"/>
              </a:solidFill>
              <a:miter lim="800000"/>
              <a:headEnd/>
              <a:tailEnd/>
            </a:ln>
          </p:spPr>
          <p:txBody>
            <a:bodyPr/>
            <a:lstStyle/>
            <a:p>
              <a:pPr eaLnBrk="1" hangingPunct="1"/>
              <a:r>
                <a:rPr lang="en-US" sz="1400" b="1" u="none">
                  <a:solidFill>
                    <a:srgbClr val="990000"/>
                  </a:solidFill>
                </a:rPr>
                <a:t>Hook for the request demuxing strategy</a:t>
              </a:r>
            </a:p>
          </p:txBody>
        </p:sp>
        <p:sp>
          <p:nvSpPr>
            <p:cNvPr id="61463" name="AutoShape 22"/>
            <p:cNvSpPr>
              <a:spLocks noChangeArrowheads="1"/>
            </p:cNvSpPr>
            <p:nvPr/>
          </p:nvSpPr>
          <p:spPr bwMode="auto">
            <a:xfrm>
              <a:off x="99" y="1740"/>
              <a:ext cx="774" cy="529"/>
            </a:xfrm>
            <a:prstGeom prst="wedgeRoundRectCallout">
              <a:avLst>
                <a:gd name="adj1" fmla="val 112144"/>
                <a:gd name="adj2" fmla="val 123157"/>
                <a:gd name="adj3" fmla="val 16667"/>
              </a:avLst>
            </a:prstGeom>
            <a:solidFill>
              <a:srgbClr val="FFFF99"/>
            </a:solidFill>
            <a:ln w="19050">
              <a:solidFill>
                <a:schemeClr val="tx1"/>
              </a:solidFill>
              <a:miter lim="800000"/>
              <a:headEnd/>
              <a:tailEnd/>
            </a:ln>
          </p:spPr>
          <p:txBody>
            <a:bodyPr/>
            <a:lstStyle/>
            <a:p>
              <a:pPr eaLnBrk="1" hangingPunct="1"/>
              <a:r>
                <a:rPr lang="en-US" sz="1400" b="1" u="none">
                  <a:solidFill>
                    <a:srgbClr val="990000"/>
                  </a:solidFill>
                </a:rPr>
                <a:t>Hook for marshaling strategy</a:t>
              </a:r>
            </a:p>
          </p:txBody>
        </p:sp>
        <p:sp>
          <p:nvSpPr>
            <p:cNvPr id="61464" name="AutoShape 23"/>
            <p:cNvSpPr>
              <a:spLocks noChangeArrowheads="1"/>
            </p:cNvSpPr>
            <p:nvPr/>
          </p:nvSpPr>
          <p:spPr bwMode="auto">
            <a:xfrm>
              <a:off x="0" y="2673"/>
              <a:ext cx="890" cy="658"/>
            </a:xfrm>
            <a:prstGeom prst="wedgeRoundRectCallout">
              <a:avLst>
                <a:gd name="adj1" fmla="val 97639"/>
                <a:gd name="adj2" fmla="val 19148"/>
                <a:gd name="adj3" fmla="val 16667"/>
              </a:avLst>
            </a:prstGeom>
            <a:solidFill>
              <a:srgbClr val="FFFF99"/>
            </a:solidFill>
            <a:ln w="19050">
              <a:solidFill>
                <a:schemeClr val="tx1"/>
              </a:solidFill>
              <a:miter lim="800000"/>
              <a:headEnd/>
              <a:tailEnd/>
            </a:ln>
          </p:spPr>
          <p:txBody>
            <a:bodyPr/>
            <a:lstStyle/>
            <a:p>
              <a:pPr eaLnBrk="1" hangingPunct="1"/>
              <a:r>
                <a:rPr lang="en-US" sz="1400" b="1" u="none">
                  <a:solidFill>
                    <a:srgbClr val="990000"/>
                  </a:solidFill>
                </a:rPr>
                <a:t>Hook for the connection management strategy</a:t>
              </a:r>
            </a:p>
          </p:txBody>
        </p:sp>
        <p:sp>
          <p:nvSpPr>
            <p:cNvPr id="61465" name="AutoShape 24"/>
            <p:cNvSpPr>
              <a:spLocks noChangeArrowheads="1"/>
            </p:cNvSpPr>
            <p:nvPr/>
          </p:nvSpPr>
          <p:spPr bwMode="auto">
            <a:xfrm>
              <a:off x="4550" y="3470"/>
              <a:ext cx="841" cy="651"/>
            </a:xfrm>
            <a:prstGeom prst="wedgeRoundRectCallout">
              <a:avLst>
                <a:gd name="adj1" fmla="val -186505"/>
                <a:gd name="adj2" fmla="val -62750"/>
                <a:gd name="adj3" fmla="val 16667"/>
              </a:avLst>
            </a:prstGeom>
            <a:solidFill>
              <a:srgbClr val="FFFF99"/>
            </a:solidFill>
            <a:ln w="19050">
              <a:solidFill>
                <a:schemeClr val="tx1"/>
              </a:solidFill>
              <a:miter lim="800000"/>
              <a:headEnd/>
              <a:tailEnd/>
            </a:ln>
          </p:spPr>
          <p:txBody>
            <a:bodyPr/>
            <a:lstStyle/>
            <a:p>
              <a:pPr eaLnBrk="1" hangingPunct="1"/>
              <a:r>
                <a:rPr lang="en-US" sz="1400" b="1" u="none">
                  <a:solidFill>
                    <a:srgbClr val="990000"/>
                  </a:solidFill>
                </a:rPr>
                <a:t>Hook for the underlying transport strategy</a:t>
              </a:r>
            </a:p>
          </p:txBody>
        </p:sp>
        <p:sp>
          <p:nvSpPr>
            <p:cNvPr id="61466" name="AutoShape 25"/>
            <p:cNvSpPr>
              <a:spLocks noChangeArrowheads="1"/>
            </p:cNvSpPr>
            <p:nvPr/>
          </p:nvSpPr>
          <p:spPr bwMode="auto">
            <a:xfrm>
              <a:off x="1800" y="2199"/>
              <a:ext cx="1202" cy="386"/>
            </a:xfrm>
            <a:prstGeom prst="wedgeRoundRectCallout">
              <a:avLst>
                <a:gd name="adj1" fmla="val 30866"/>
                <a:gd name="adj2" fmla="val 221505"/>
                <a:gd name="adj3" fmla="val 16667"/>
              </a:avLst>
            </a:prstGeom>
            <a:solidFill>
              <a:srgbClr val="FFFF99"/>
            </a:solidFill>
            <a:ln w="19050">
              <a:solidFill>
                <a:schemeClr val="tx1"/>
              </a:solidFill>
              <a:miter lim="800000"/>
              <a:headEnd/>
              <a:tailEnd/>
            </a:ln>
          </p:spPr>
          <p:txBody>
            <a:bodyPr/>
            <a:lstStyle/>
            <a:p>
              <a:pPr eaLnBrk="1" hangingPunct="1"/>
              <a:r>
                <a:rPr lang="en-US" sz="1400" b="1" u="none">
                  <a:solidFill>
                    <a:srgbClr val="990000"/>
                  </a:solidFill>
                </a:rPr>
                <a:t>Hook for the event demuxing strategy</a:t>
              </a:r>
            </a:p>
          </p:txBody>
        </p:sp>
        <p:sp>
          <p:nvSpPr>
            <p:cNvPr id="61467" name="AutoShape 26"/>
            <p:cNvSpPr>
              <a:spLocks noChangeAspect="1" noChangeArrowheads="1"/>
            </p:cNvSpPr>
            <p:nvPr/>
          </p:nvSpPr>
          <p:spPr bwMode="auto">
            <a:xfrm flipH="1" flipV="1">
              <a:off x="1285" y="2579"/>
              <a:ext cx="184" cy="25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269 h 21600"/>
                <a:gd name="T17" fmla="*/ 610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61468" name="AutoShape 27"/>
            <p:cNvSpPr>
              <a:spLocks noChangeAspect="1" noChangeArrowheads="1"/>
            </p:cNvSpPr>
            <p:nvPr/>
          </p:nvSpPr>
          <p:spPr bwMode="auto">
            <a:xfrm flipH="1" flipV="1">
              <a:off x="1216" y="3056"/>
              <a:ext cx="184" cy="25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269 h 21600"/>
                <a:gd name="T17" fmla="*/ 610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61469" name="AutoShape 28"/>
            <p:cNvSpPr>
              <a:spLocks noChangeAspect="1" noChangeArrowheads="1"/>
            </p:cNvSpPr>
            <p:nvPr/>
          </p:nvSpPr>
          <p:spPr bwMode="auto">
            <a:xfrm flipH="1" flipV="1">
              <a:off x="2697" y="3163"/>
              <a:ext cx="184" cy="25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269 h 21600"/>
                <a:gd name="T17" fmla="*/ 610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61470" name="AutoShape 29"/>
            <p:cNvSpPr>
              <a:spLocks noChangeAspect="1" noChangeArrowheads="1"/>
            </p:cNvSpPr>
            <p:nvPr/>
          </p:nvSpPr>
          <p:spPr bwMode="auto">
            <a:xfrm flipH="1" flipV="1">
              <a:off x="3166" y="3163"/>
              <a:ext cx="184" cy="25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269 h 21600"/>
                <a:gd name="T17" fmla="*/ 610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61471" name="AutoShape 30"/>
            <p:cNvSpPr>
              <a:spLocks noChangeAspect="1" noChangeArrowheads="1"/>
            </p:cNvSpPr>
            <p:nvPr/>
          </p:nvSpPr>
          <p:spPr bwMode="auto">
            <a:xfrm flipH="1" flipV="1">
              <a:off x="2902" y="2908"/>
              <a:ext cx="184" cy="25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269 h 21600"/>
                <a:gd name="T17" fmla="*/ 610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61472" name="AutoShape 31"/>
            <p:cNvSpPr>
              <a:spLocks noChangeAspect="1" noChangeArrowheads="1"/>
            </p:cNvSpPr>
            <p:nvPr/>
          </p:nvSpPr>
          <p:spPr bwMode="auto">
            <a:xfrm flipH="1" flipV="1">
              <a:off x="3724" y="2660"/>
              <a:ext cx="184" cy="25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269 h 21600"/>
                <a:gd name="T17" fmla="*/ 610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Slide Number Placeholder 3"/>
          <p:cNvSpPr>
            <a:spLocks noGrp="1"/>
          </p:cNvSpPr>
          <p:nvPr>
            <p:ph type="sldNum" sz="quarter" idx="10"/>
          </p:nvPr>
        </p:nvSpPr>
        <p:spPr>
          <a:noFill/>
        </p:spPr>
        <p:txBody>
          <a:bodyPr/>
          <a:lstStyle/>
          <a:p>
            <a:fld id="{25788BAA-78EA-46B7-8E85-3D9C4704997A}" type="slidenum">
              <a:rPr lang="en-US" smtClean="0">
                <a:latin typeface="Arial" pitchFamily="34" charset="0"/>
              </a:rPr>
              <a:pPr/>
              <a:t>56</a:t>
            </a:fld>
            <a:endParaRPr lang="en-US" smtClean="0">
              <a:latin typeface="Arial" pitchFamily="34" charset="0"/>
            </a:endParaRPr>
          </a:p>
        </p:txBody>
      </p:sp>
      <p:sp>
        <p:nvSpPr>
          <p:cNvPr id="62467" name="Rectangle 2"/>
          <p:cNvSpPr>
            <a:spLocks noGrp="1" noChangeArrowheads="1"/>
          </p:cNvSpPr>
          <p:nvPr>
            <p:ph type="title"/>
          </p:nvPr>
        </p:nvSpPr>
        <p:spPr>
          <a:xfrm>
            <a:off x="-46038" y="227013"/>
            <a:ext cx="9144001" cy="381000"/>
          </a:xfrm>
        </p:spPr>
        <p:txBody>
          <a:bodyPr/>
          <a:lstStyle/>
          <a:p>
            <a:pPr>
              <a:lnSpc>
                <a:spcPct val="85000"/>
              </a:lnSpc>
            </a:pPr>
            <a:r>
              <a:rPr lang="en-US" sz="3200" smtClean="0"/>
              <a:t>Consolidating Strategies with </a:t>
            </a:r>
            <a:br>
              <a:rPr lang="en-US" sz="3200" smtClean="0"/>
            </a:br>
            <a:r>
              <a:rPr lang="en-US" sz="3200" smtClean="0"/>
              <a:t>the Abstract Factory Pattern</a:t>
            </a:r>
          </a:p>
        </p:txBody>
      </p:sp>
      <p:sp>
        <p:nvSpPr>
          <p:cNvPr id="62468" name="Rectangle 3"/>
          <p:cNvSpPr>
            <a:spLocks noChangeArrowheads="1"/>
          </p:cNvSpPr>
          <p:nvPr/>
        </p:nvSpPr>
        <p:spPr bwMode="auto">
          <a:xfrm>
            <a:off x="5210175" y="1531938"/>
            <a:ext cx="3579813" cy="366712"/>
          </a:xfrm>
          <a:prstGeom prst="rect">
            <a:avLst/>
          </a:prstGeom>
          <a:noFill/>
          <a:ln w="9525" algn="ctr">
            <a:noFill/>
            <a:miter lim="800000"/>
            <a:headEnd/>
            <a:tailEnd/>
          </a:ln>
        </p:spPr>
        <p:txBody>
          <a:bodyPr>
            <a:spAutoFit/>
          </a:bodyPr>
          <a:lstStyle/>
          <a:p>
            <a:endParaRPr lang="en-US" u="none"/>
          </a:p>
        </p:txBody>
      </p:sp>
      <p:graphicFrame>
        <p:nvGraphicFramePr>
          <p:cNvPr id="1682436" name="Group 4"/>
          <p:cNvGraphicFramePr>
            <a:graphicFrameLocks noGrp="1"/>
          </p:cNvGraphicFramePr>
          <p:nvPr/>
        </p:nvGraphicFramePr>
        <p:xfrm>
          <a:off x="63500" y="854075"/>
          <a:ext cx="9009063" cy="2397760"/>
        </p:xfrm>
        <a:graphic>
          <a:graphicData uri="http://schemas.openxmlformats.org/drawingml/2006/table">
            <a:tbl>
              <a:tblPr/>
              <a:tblGrid>
                <a:gridCol w="1741488"/>
                <a:gridCol w="4449762"/>
                <a:gridCol w="2817813"/>
              </a:tblGrid>
              <a:tr h="196850">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800" b="1" i="0" u="none" strike="noStrike" cap="none" normalizeH="0" baseline="0" smtClean="0">
                          <a:ln>
                            <a:noFill/>
                          </a:ln>
                          <a:solidFill>
                            <a:schemeClr val="bg1"/>
                          </a:solidFill>
                          <a:effectLst/>
                          <a:latin typeface="Arial" charset="0"/>
                        </a:rPr>
                        <a:t>Context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800" b="1" i="0" u="none" strike="noStrike" cap="none" normalizeH="0" baseline="0" smtClean="0">
                          <a:ln>
                            <a:noFill/>
                          </a:ln>
                          <a:solidFill>
                            <a:schemeClr val="bg1"/>
                          </a:solidFill>
                          <a:effectLst/>
                          <a:latin typeface="Arial" charset="0"/>
                        </a:rPr>
                        <a:t>Problem</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800" b="1" i="0" u="none" strike="noStrike" cap="none" normalizeH="0" baseline="0" smtClean="0">
                          <a:ln>
                            <a:noFill/>
                          </a:ln>
                          <a:solidFill>
                            <a:schemeClr val="bg1"/>
                          </a:solidFill>
                          <a:effectLst/>
                          <a:latin typeface="Arial" charset="0"/>
                        </a:rPr>
                        <a:t>Solution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r>
              <a:tr h="2032000">
                <a:tc>
                  <a:txBody>
                    <a:bodyPr/>
                    <a:lstStyle/>
                    <a:p>
                      <a:pPr marL="112713" marR="0" lvl="0" indent="-112713" algn="l" defTabSz="914400" rtl="0" eaLnBrk="0" fontAlgn="base" latinLnBrk="0" hangingPunct="0">
                        <a:lnSpc>
                          <a:spcPct val="100000"/>
                        </a:lnSpc>
                        <a:spcBef>
                          <a:spcPct val="75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A heavily strategized framework or application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112713" marR="0" lvl="0" indent="-112713"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Aggressive use of Strategy pattern creates a configuration nightmare</a:t>
                      </a:r>
                    </a:p>
                    <a:p>
                      <a:pPr marL="344488" marR="0" lvl="1" indent="-111125" algn="l" defTabSz="914400" rtl="0" eaLnBrk="0" fontAlgn="base" latinLnBrk="0" hangingPunct="0">
                        <a:lnSpc>
                          <a:spcPct val="100000"/>
                        </a:lnSpc>
                        <a:spcBef>
                          <a:spcPct val="10000"/>
                        </a:spcBef>
                        <a:spcAft>
                          <a:spcPct val="0"/>
                        </a:spcAft>
                        <a:buClr>
                          <a:schemeClr val="tx1"/>
                        </a:buClr>
                        <a:buSzTx/>
                        <a:buFontTx/>
                        <a:buChar char="•"/>
                        <a:tabLst/>
                      </a:pPr>
                      <a:r>
                        <a:rPr kumimoji="0" lang="en-US" sz="1600" b="0" i="0" u="none" strike="noStrike" cap="none" normalizeH="0" baseline="0" smtClean="0">
                          <a:ln>
                            <a:noFill/>
                          </a:ln>
                          <a:solidFill>
                            <a:schemeClr val="tx1"/>
                          </a:solidFill>
                          <a:effectLst/>
                          <a:latin typeface="Arial" charset="0"/>
                        </a:rPr>
                        <a:t>Managing many individual strategies is hard</a:t>
                      </a:r>
                    </a:p>
                    <a:p>
                      <a:pPr marL="344488" marR="0" lvl="1" indent="-111125" algn="l" defTabSz="914400" rtl="0" eaLnBrk="0" fontAlgn="base" latinLnBrk="0" hangingPunct="0">
                        <a:lnSpc>
                          <a:spcPct val="100000"/>
                        </a:lnSpc>
                        <a:spcBef>
                          <a:spcPct val="10000"/>
                        </a:spcBef>
                        <a:spcAft>
                          <a:spcPct val="0"/>
                        </a:spcAft>
                        <a:buClr>
                          <a:schemeClr val="tx1"/>
                        </a:buClr>
                        <a:buSzTx/>
                        <a:buFontTx/>
                        <a:buChar char="•"/>
                        <a:tabLst/>
                      </a:pPr>
                      <a:r>
                        <a:rPr kumimoji="0" lang="en-US" sz="1600" b="0" i="0" u="none" strike="noStrike" cap="none" normalizeH="0" baseline="0" smtClean="0">
                          <a:ln>
                            <a:noFill/>
                          </a:ln>
                          <a:solidFill>
                            <a:schemeClr val="tx1"/>
                          </a:solidFill>
                          <a:effectLst/>
                          <a:latin typeface="Arial" charset="0"/>
                        </a:rPr>
                        <a:t>It’s hard to ensure that groups of semantically compatible strategies are configured</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112713" marR="0" lvl="0" indent="-112713" algn="l" defTabSz="914400" rtl="0" eaLnBrk="0" fontAlgn="base" latinLnBrk="0" hangingPunct="0">
                        <a:lnSpc>
                          <a:spcPct val="100000"/>
                        </a:lnSpc>
                        <a:spcBef>
                          <a:spcPct val="75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Apply the </a:t>
                      </a:r>
                      <a:r>
                        <a:rPr kumimoji="0" lang="en-US" sz="1800" b="1" i="1" u="none" strike="noStrike" cap="none" normalizeH="0" baseline="0" smtClean="0">
                          <a:ln>
                            <a:noFill/>
                          </a:ln>
                          <a:solidFill>
                            <a:schemeClr val="tx1"/>
                          </a:solidFill>
                          <a:effectLst/>
                          <a:latin typeface="Arial" charset="0"/>
                        </a:rPr>
                        <a:t>Abstract Factory</a:t>
                      </a:r>
                      <a:r>
                        <a:rPr kumimoji="0" lang="en-US" sz="1800" b="0" i="0" u="none" strike="noStrike" cap="none" normalizeH="0" baseline="0" smtClean="0">
                          <a:ln>
                            <a:noFill/>
                          </a:ln>
                          <a:solidFill>
                            <a:schemeClr val="tx1"/>
                          </a:solidFill>
                          <a:effectLst/>
                          <a:latin typeface="Arial" charset="0"/>
                        </a:rPr>
                        <a:t> pattern to consolidate multiple ORB strategies into semantically compatible configurations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62483" name="Picture 18" descr="corbaopt0"/>
          <p:cNvPicPr>
            <a:picLocks noChangeAspect="1" noChangeArrowheads="1"/>
          </p:cNvPicPr>
          <p:nvPr/>
        </p:nvPicPr>
        <p:blipFill>
          <a:blip r:embed="rId3" cstate="print"/>
          <a:srcRect/>
          <a:stretch>
            <a:fillRect/>
          </a:stretch>
        </p:blipFill>
        <p:spPr bwMode="auto">
          <a:xfrm>
            <a:off x="4984750" y="3284538"/>
            <a:ext cx="3794125" cy="3368675"/>
          </a:xfrm>
          <a:prstGeom prst="rect">
            <a:avLst/>
          </a:prstGeom>
          <a:noFill/>
          <a:ln w="9525">
            <a:noFill/>
            <a:miter lim="800000"/>
            <a:headEnd/>
            <a:tailEnd/>
          </a:ln>
        </p:spPr>
      </p:pic>
      <p:grpSp>
        <p:nvGrpSpPr>
          <p:cNvPr id="2" name="Group 19"/>
          <p:cNvGrpSpPr>
            <a:grpSpLocks/>
          </p:cNvGrpSpPr>
          <p:nvPr/>
        </p:nvGrpSpPr>
        <p:grpSpPr bwMode="auto">
          <a:xfrm>
            <a:off x="33338" y="3427413"/>
            <a:ext cx="8864600" cy="3259137"/>
            <a:chOff x="0" y="2159"/>
            <a:chExt cx="5584" cy="2053"/>
          </a:xfrm>
        </p:grpSpPr>
        <p:grpSp>
          <p:nvGrpSpPr>
            <p:cNvPr id="62485" name="Group 20"/>
            <p:cNvGrpSpPr>
              <a:grpSpLocks/>
            </p:cNvGrpSpPr>
            <p:nvPr/>
          </p:nvGrpSpPr>
          <p:grpSpPr bwMode="auto">
            <a:xfrm>
              <a:off x="0" y="2159"/>
              <a:ext cx="5584" cy="2053"/>
              <a:chOff x="0" y="2159"/>
              <a:chExt cx="5584" cy="2053"/>
            </a:xfrm>
          </p:grpSpPr>
          <p:pic>
            <p:nvPicPr>
              <p:cNvPr id="62487" name="Picture 21" descr="corba16"/>
              <p:cNvPicPr>
                <a:picLocks noChangeAspect="1" noChangeArrowheads="1"/>
              </p:cNvPicPr>
              <p:nvPr/>
            </p:nvPicPr>
            <p:blipFill>
              <a:blip r:embed="rId4" cstate="print"/>
              <a:srcRect/>
              <a:stretch>
                <a:fillRect/>
              </a:stretch>
            </p:blipFill>
            <p:spPr bwMode="auto">
              <a:xfrm>
                <a:off x="126" y="2159"/>
                <a:ext cx="2771" cy="1750"/>
              </a:xfrm>
              <a:prstGeom prst="rect">
                <a:avLst/>
              </a:prstGeom>
              <a:noFill/>
              <a:ln w="9525">
                <a:noFill/>
                <a:miter lim="800000"/>
                <a:headEnd/>
                <a:tailEnd/>
              </a:ln>
            </p:spPr>
          </p:pic>
          <p:sp>
            <p:nvSpPr>
              <p:cNvPr id="62488" name="Rectangle 22"/>
              <p:cNvSpPr>
                <a:spLocks noChangeArrowheads="1"/>
              </p:cNvSpPr>
              <p:nvPr/>
            </p:nvSpPr>
            <p:spPr bwMode="auto">
              <a:xfrm>
                <a:off x="0" y="3975"/>
                <a:ext cx="3074" cy="237"/>
              </a:xfrm>
              <a:prstGeom prst="rect">
                <a:avLst/>
              </a:prstGeom>
              <a:solidFill>
                <a:schemeClr val="folHlink"/>
              </a:solidFill>
              <a:ln w="9525" algn="ctr">
                <a:solidFill>
                  <a:schemeClr val="tx1"/>
                </a:solidFill>
                <a:miter lim="800000"/>
                <a:headEnd/>
                <a:tailEnd/>
              </a:ln>
            </p:spPr>
            <p:txBody>
              <a:bodyPr wrap="none">
                <a:spAutoFit/>
              </a:bodyPr>
              <a:lstStyle/>
              <a:p>
                <a:r>
                  <a:rPr lang="en-US" u="none"/>
                  <a:t>Concrete factories create groups of strategies </a:t>
                </a:r>
              </a:p>
            </p:txBody>
          </p:sp>
          <p:grpSp>
            <p:nvGrpSpPr>
              <p:cNvPr id="62489" name="Group 23"/>
              <p:cNvGrpSpPr>
                <a:grpSpLocks/>
              </p:cNvGrpSpPr>
              <p:nvPr/>
            </p:nvGrpSpPr>
            <p:grpSpPr bwMode="auto">
              <a:xfrm>
                <a:off x="3194" y="2886"/>
                <a:ext cx="2390" cy="713"/>
                <a:chOff x="3194" y="2886"/>
                <a:chExt cx="2390" cy="713"/>
              </a:xfrm>
            </p:grpSpPr>
            <p:sp>
              <p:nvSpPr>
                <p:cNvPr id="62490" name="AutoShape 24"/>
                <p:cNvSpPr>
                  <a:spLocks noChangeAspect="1" noChangeArrowheads="1"/>
                </p:cNvSpPr>
                <p:nvPr/>
              </p:nvSpPr>
              <p:spPr bwMode="auto">
                <a:xfrm flipH="1" flipV="1">
                  <a:off x="3253" y="2886"/>
                  <a:ext cx="156" cy="21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262 h 21600"/>
                    <a:gd name="T17" fmla="*/ 6092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62491" name="AutoShape 25"/>
                <p:cNvSpPr>
                  <a:spLocks noChangeAspect="1" noChangeArrowheads="1"/>
                </p:cNvSpPr>
                <p:nvPr/>
              </p:nvSpPr>
              <p:spPr bwMode="auto">
                <a:xfrm flipH="1" flipV="1">
                  <a:off x="3194" y="3291"/>
                  <a:ext cx="156" cy="21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262 h 21600"/>
                    <a:gd name="T17" fmla="*/ 6092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62492" name="AutoShape 26"/>
                <p:cNvSpPr>
                  <a:spLocks noChangeAspect="1" noChangeArrowheads="1"/>
                </p:cNvSpPr>
                <p:nvPr/>
              </p:nvSpPr>
              <p:spPr bwMode="auto">
                <a:xfrm flipH="1" flipV="1">
                  <a:off x="4479" y="3382"/>
                  <a:ext cx="156" cy="21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262 h 21600"/>
                    <a:gd name="T17" fmla="*/ 6092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62493" name="AutoShape 27"/>
                <p:cNvSpPr>
                  <a:spLocks noChangeAspect="1" noChangeArrowheads="1"/>
                </p:cNvSpPr>
                <p:nvPr/>
              </p:nvSpPr>
              <p:spPr bwMode="auto">
                <a:xfrm flipH="1" flipV="1">
                  <a:off x="4920" y="3382"/>
                  <a:ext cx="156" cy="21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262 h 21600"/>
                    <a:gd name="T17" fmla="*/ 6092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62494" name="AutoShape 28"/>
                <p:cNvSpPr>
                  <a:spLocks noChangeAspect="1" noChangeArrowheads="1"/>
                </p:cNvSpPr>
                <p:nvPr/>
              </p:nvSpPr>
              <p:spPr bwMode="auto">
                <a:xfrm flipH="1" flipV="1">
                  <a:off x="4705" y="3182"/>
                  <a:ext cx="156" cy="21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323 h 21600"/>
                    <a:gd name="T17" fmla="*/ 6092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62495" name="AutoShape 29"/>
                <p:cNvSpPr>
                  <a:spLocks noChangeAspect="1" noChangeArrowheads="1"/>
                </p:cNvSpPr>
                <p:nvPr/>
              </p:nvSpPr>
              <p:spPr bwMode="auto">
                <a:xfrm flipH="1" flipV="1">
                  <a:off x="5428" y="2942"/>
                  <a:ext cx="156" cy="21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323 h 21600"/>
                    <a:gd name="T17" fmla="*/ 6092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grpSp>
        </p:grpSp>
        <p:sp>
          <p:nvSpPr>
            <p:cNvPr id="62486" name="AutoShape 30"/>
            <p:cNvSpPr>
              <a:spLocks noChangeArrowheads="1"/>
            </p:cNvSpPr>
            <p:nvPr/>
          </p:nvSpPr>
          <p:spPr bwMode="auto">
            <a:xfrm>
              <a:off x="2665" y="3326"/>
              <a:ext cx="441" cy="243"/>
            </a:xfrm>
            <a:prstGeom prst="rightArrow">
              <a:avLst>
                <a:gd name="adj1" fmla="val 50000"/>
                <a:gd name="adj2" fmla="val 45370"/>
              </a:avLst>
            </a:prstGeom>
            <a:solidFill>
              <a:schemeClr val="accent1"/>
            </a:solidFill>
            <a:ln w="9525" algn="ctr">
              <a:solidFill>
                <a:schemeClr val="tx1"/>
              </a:solidFill>
              <a:miter lim="800000"/>
              <a:headEnd/>
              <a:tailEnd/>
            </a:ln>
          </p:spPr>
          <p:txBody>
            <a:bodyPr wrap="none" anchor="ctr">
              <a:spAutoFit/>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Slide Number Placeholder 3"/>
          <p:cNvSpPr>
            <a:spLocks noGrp="1"/>
          </p:cNvSpPr>
          <p:nvPr>
            <p:ph type="sldNum" sz="quarter" idx="10"/>
          </p:nvPr>
        </p:nvSpPr>
        <p:spPr>
          <a:noFill/>
        </p:spPr>
        <p:txBody>
          <a:bodyPr/>
          <a:lstStyle/>
          <a:p>
            <a:fld id="{F6D2F69B-79FC-4961-8DEF-FBFE6DA625B5}" type="slidenum">
              <a:rPr lang="en-US" smtClean="0">
                <a:latin typeface="Arial" pitchFamily="34" charset="0"/>
              </a:rPr>
              <a:pPr/>
              <a:t>57</a:t>
            </a:fld>
            <a:endParaRPr lang="en-US" smtClean="0">
              <a:latin typeface="Arial" pitchFamily="34" charset="0"/>
            </a:endParaRPr>
          </a:p>
        </p:txBody>
      </p:sp>
      <p:sp>
        <p:nvSpPr>
          <p:cNvPr id="63491" name="Rectangle 2"/>
          <p:cNvSpPr>
            <a:spLocks noGrp="1" noChangeArrowheads="1"/>
          </p:cNvSpPr>
          <p:nvPr>
            <p:ph type="title"/>
          </p:nvPr>
        </p:nvSpPr>
        <p:spPr>
          <a:xfrm>
            <a:off x="-46038" y="227013"/>
            <a:ext cx="9144001" cy="381000"/>
          </a:xfrm>
        </p:spPr>
        <p:txBody>
          <a:bodyPr/>
          <a:lstStyle/>
          <a:p>
            <a:pPr>
              <a:lnSpc>
                <a:spcPct val="85000"/>
              </a:lnSpc>
            </a:pPr>
            <a:r>
              <a:rPr lang="en-US" sz="3200" smtClean="0"/>
              <a:t>Dynamically Configuring Factories </a:t>
            </a:r>
            <a:br>
              <a:rPr lang="en-US" sz="3200" smtClean="0"/>
            </a:br>
            <a:r>
              <a:rPr lang="en-US" sz="3200" smtClean="0"/>
              <a:t>w/the Component Configurator Pattern</a:t>
            </a:r>
          </a:p>
        </p:txBody>
      </p:sp>
      <p:graphicFrame>
        <p:nvGraphicFramePr>
          <p:cNvPr id="1683459" name="Group 3"/>
          <p:cNvGraphicFramePr>
            <a:graphicFrameLocks noGrp="1"/>
          </p:cNvGraphicFramePr>
          <p:nvPr/>
        </p:nvGraphicFramePr>
        <p:xfrm>
          <a:off x="63500" y="854075"/>
          <a:ext cx="9009063" cy="2157984"/>
        </p:xfrm>
        <a:graphic>
          <a:graphicData uri="http://schemas.openxmlformats.org/drawingml/2006/table">
            <a:tbl>
              <a:tblPr/>
              <a:tblGrid>
                <a:gridCol w="1670050"/>
                <a:gridCol w="4649788"/>
                <a:gridCol w="2689225"/>
              </a:tblGrid>
              <a:tr h="196850">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800" b="1" i="0" u="none" strike="noStrike" cap="none" normalizeH="0" baseline="0" smtClean="0">
                          <a:ln>
                            <a:noFill/>
                          </a:ln>
                          <a:solidFill>
                            <a:schemeClr val="bg1"/>
                          </a:solidFill>
                          <a:effectLst/>
                          <a:latin typeface="Arial" charset="0"/>
                        </a:rPr>
                        <a:t>Context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800" b="1" i="0" u="none" strike="noStrike" cap="none" normalizeH="0" baseline="0" smtClean="0">
                          <a:ln>
                            <a:noFill/>
                          </a:ln>
                          <a:solidFill>
                            <a:schemeClr val="bg1"/>
                          </a:solidFill>
                          <a:effectLst/>
                          <a:latin typeface="Arial" charset="0"/>
                        </a:rPr>
                        <a:t>Problem</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1800" b="1" i="0" u="none" strike="noStrike" cap="none" normalizeH="0" baseline="0" smtClean="0">
                          <a:ln>
                            <a:noFill/>
                          </a:ln>
                          <a:solidFill>
                            <a:schemeClr val="bg1"/>
                          </a:solidFill>
                          <a:effectLst/>
                          <a:latin typeface="Arial" charset="0"/>
                        </a:rPr>
                        <a:t>Solution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r>
              <a:tr h="1585913">
                <a:tc>
                  <a:txBody>
                    <a:bodyPr/>
                    <a:lstStyle/>
                    <a:p>
                      <a:pPr marL="112713" marR="0" lvl="0" indent="-112713" algn="l" defTabSz="914400" rtl="0" eaLnBrk="0" fontAlgn="base" latinLnBrk="0" hangingPunct="0">
                        <a:lnSpc>
                          <a:spcPct val="100000"/>
                        </a:lnSpc>
                        <a:spcBef>
                          <a:spcPct val="75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Resource constrained &amp; highly dynamic environments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112713" marR="0" lvl="0" indent="-112713"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Prematurely commiting to a particular ORB configuration is inflexible &amp; inefficient</a:t>
                      </a:r>
                    </a:p>
                    <a:p>
                      <a:pPr marL="344488" marR="0" lvl="1" indent="-111125"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Certain decisions can’t be made until runtime</a:t>
                      </a:r>
                    </a:p>
                    <a:p>
                      <a:pPr marL="344488" marR="0" lvl="1" indent="-111125" algn="l" defTabSz="914400" rtl="0" eaLnBrk="0" fontAlgn="base" latinLnBrk="0" hangingPunct="0">
                        <a:lnSpc>
                          <a:spcPct val="100000"/>
                        </a:lnSpc>
                        <a:spcBef>
                          <a:spcPct val="10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Forcing users to pay for components they don’t use is undesirable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112713" marR="0" lvl="0" indent="-112713" algn="l" defTabSz="914400" rtl="0" eaLnBrk="0" fontAlgn="base" latinLnBrk="0" hangingPunct="0">
                        <a:lnSpc>
                          <a:spcPct val="100000"/>
                        </a:lnSpc>
                        <a:spcBef>
                          <a:spcPct val="75000"/>
                        </a:spcBef>
                        <a:spcAft>
                          <a:spcPct val="0"/>
                        </a:spcAft>
                        <a:buClr>
                          <a:schemeClr val="tx1"/>
                        </a:buClr>
                        <a:buSzTx/>
                        <a:buFontTx/>
                        <a:buChar char="•"/>
                        <a:tabLst/>
                      </a:pPr>
                      <a:r>
                        <a:rPr kumimoji="0" lang="en-US" sz="1800" b="0" i="0" u="none" strike="noStrike" cap="none" normalizeH="0" baseline="0" smtClean="0">
                          <a:ln>
                            <a:noFill/>
                          </a:ln>
                          <a:solidFill>
                            <a:schemeClr val="tx1"/>
                          </a:solidFill>
                          <a:effectLst/>
                          <a:latin typeface="Arial" charset="0"/>
                        </a:rPr>
                        <a:t>Apply the </a:t>
                      </a:r>
                      <a:r>
                        <a:rPr kumimoji="0" lang="en-US" sz="1800" b="1" i="1" u="none" strike="noStrike" cap="none" normalizeH="0" baseline="0" smtClean="0">
                          <a:ln>
                            <a:noFill/>
                          </a:ln>
                          <a:solidFill>
                            <a:schemeClr val="tx1"/>
                          </a:solidFill>
                          <a:effectLst/>
                          <a:latin typeface="Arial" charset="0"/>
                        </a:rPr>
                        <a:t>Component Configurator</a:t>
                      </a:r>
                      <a:r>
                        <a:rPr kumimoji="0" lang="en-US" sz="1800" b="0" i="0" u="none" strike="noStrike" cap="none" normalizeH="0" baseline="0" smtClean="0">
                          <a:ln>
                            <a:noFill/>
                          </a:ln>
                          <a:solidFill>
                            <a:schemeClr val="tx1"/>
                          </a:solidFill>
                          <a:effectLst/>
                          <a:latin typeface="Arial" charset="0"/>
                        </a:rPr>
                        <a:t> pattern to assemble the desired ORB factories (&amp; thus strategies) dynamically</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pSp>
        <p:nvGrpSpPr>
          <p:cNvPr id="2" name="Group 17"/>
          <p:cNvGrpSpPr>
            <a:grpSpLocks/>
          </p:cNvGrpSpPr>
          <p:nvPr/>
        </p:nvGrpSpPr>
        <p:grpSpPr bwMode="auto">
          <a:xfrm>
            <a:off x="290513" y="3235325"/>
            <a:ext cx="8637587" cy="3394075"/>
            <a:chOff x="183" y="2038"/>
            <a:chExt cx="5441" cy="2138"/>
          </a:xfrm>
        </p:grpSpPr>
        <p:pic>
          <p:nvPicPr>
            <p:cNvPr id="63507" name="Picture 18" descr="corba_taosvcconfig"/>
            <p:cNvPicPr>
              <a:picLocks noChangeAspect="1" noChangeArrowheads="1"/>
            </p:cNvPicPr>
            <p:nvPr/>
          </p:nvPicPr>
          <p:blipFill>
            <a:blip r:embed="rId3" cstate="print"/>
            <a:srcRect/>
            <a:stretch>
              <a:fillRect/>
            </a:stretch>
          </p:blipFill>
          <p:spPr bwMode="auto">
            <a:xfrm>
              <a:off x="183" y="2038"/>
              <a:ext cx="3433" cy="2138"/>
            </a:xfrm>
            <a:prstGeom prst="rect">
              <a:avLst/>
            </a:prstGeom>
            <a:noFill/>
            <a:ln w="9525">
              <a:noFill/>
              <a:miter lim="800000"/>
              <a:headEnd/>
              <a:tailEnd/>
            </a:ln>
          </p:spPr>
        </p:pic>
        <p:sp>
          <p:nvSpPr>
            <p:cNvPr id="63508" name="Rectangle 19"/>
            <p:cNvSpPr>
              <a:spLocks noChangeArrowheads="1"/>
            </p:cNvSpPr>
            <p:nvPr/>
          </p:nvSpPr>
          <p:spPr bwMode="auto">
            <a:xfrm>
              <a:off x="3736" y="2465"/>
              <a:ext cx="1888" cy="1494"/>
            </a:xfrm>
            <a:prstGeom prst="rect">
              <a:avLst/>
            </a:prstGeom>
            <a:noFill/>
            <a:ln w="9525" algn="ctr">
              <a:noFill/>
              <a:miter lim="800000"/>
              <a:headEnd/>
              <a:tailEnd/>
            </a:ln>
          </p:spPr>
          <p:txBody>
            <a:bodyPr>
              <a:spAutoFit/>
            </a:bodyPr>
            <a:lstStyle/>
            <a:p>
              <a:pPr marL="112713" indent="-112713">
                <a:spcBef>
                  <a:spcPct val="30000"/>
                </a:spcBef>
                <a:buFontTx/>
                <a:buChar char="•"/>
              </a:pPr>
              <a:r>
                <a:rPr lang="en-US" u="none"/>
                <a:t>ORB strategies are decoupled from when the strategy implementations are configured into an ORB</a:t>
              </a:r>
            </a:p>
            <a:p>
              <a:pPr marL="112713" indent="-112713">
                <a:spcBef>
                  <a:spcPct val="30000"/>
                </a:spcBef>
                <a:buFontTx/>
                <a:buChar char="•"/>
              </a:pPr>
              <a:r>
                <a:rPr lang="en-US" u="none"/>
                <a:t>This pattern can reduce the memory footprint of an ORB </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Slide Number Placeholder 2"/>
          <p:cNvSpPr>
            <a:spLocks noGrp="1"/>
          </p:cNvSpPr>
          <p:nvPr>
            <p:ph type="sldNum" sz="quarter" idx="10"/>
          </p:nvPr>
        </p:nvSpPr>
        <p:spPr>
          <a:noFill/>
        </p:spPr>
        <p:txBody>
          <a:bodyPr/>
          <a:lstStyle/>
          <a:p>
            <a:fld id="{A0E5EAD6-BBFA-403D-B2F2-605FDDF306ED}" type="slidenum">
              <a:rPr lang="en-US" smtClean="0">
                <a:latin typeface="Arial" pitchFamily="34" charset="0"/>
              </a:rPr>
              <a:pPr/>
              <a:t>58</a:t>
            </a:fld>
            <a:endParaRPr lang="en-US" smtClean="0">
              <a:latin typeface="Arial" pitchFamily="34" charset="0"/>
            </a:endParaRPr>
          </a:p>
        </p:txBody>
      </p:sp>
      <p:sp>
        <p:nvSpPr>
          <p:cNvPr id="64515" name="Rectangle 2"/>
          <p:cNvSpPr>
            <a:spLocks noGrp="1" noChangeArrowheads="1"/>
          </p:cNvSpPr>
          <p:nvPr>
            <p:ph type="title"/>
          </p:nvPr>
        </p:nvSpPr>
        <p:spPr>
          <a:xfrm>
            <a:off x="431800" y="-38100"/>
            <a:ext cx="7924800" cy="914400"/>
          </a:xfrm>
        </p:spPr>
        <p:txBody>
          <a:bodyPr/>
          <a:lstStyle/>
          <a:p>
            <a:r>
              <a:rPr lang="en-US" smtClean="0"/>
              <a:t>ACE Frameworks Used in TAO</a:t>
            </a:r>
          </a:p>
        </p:txBody>
      </p:sp>
      <p:pic>
        <p:nvPicPr>
          <p:cNvPr id="64516" name="Picture 3" descr="taofwork"/>
          <p:cNvPicPr>
            <a:picLocks noChangeAspect="1" noChangeArrowheads="1"/>
          </p:cNvPicPr>
          <p:nvPr/>
        </p:nvPicPr>
        <p:blipFill>
          <a:blip r:embed="rId3" cstate="print"/>
          <a:srcRect/>
          <a:stretch>
            <a:fillRect/>
          </a:stretch>
        </p:blipFill>
        <p:spPr bwMode="auto">
          <a:xfrm>
            <a:off x="-485775" y="852488"/>
            <a:ext cx="5916613" cy="6027737"/>
          </a:xfrm>
          <a:prstGeom prst="rect">
            <a:avLst/>
          </a:prstGeom>
          <a:noFill/>
          <a:ln w="9525">
            <a:noFill/>
            <a:miter lim="800000"/>
            <a:headEnd/>
            <a:tailEnd/>
          </a:ln>
        </p:spPr>
      </p:pic>
      <p:sp>
        <p:nvSpPr>
          <p:cNvPr id="64517" name="Rectangle 4"/>
          <p:cNvSpPr>
            <a:spLocks noChangeArrowheads="1"/>
          </p:cNvSpPr>
          <p:nvPr/>
        </p:nvSpPr>
        <p:spPr bwMode="auto">
          <a:xfrm>
            <a:off x="5492750" y="1265238"/>
            <a:ext cx="3562350" cy="5502275"/>
          </a:xfrm>
          <a:prstGeom prst="rect">
            <a:avLst/>
          </a:prstGeom>
          <a:noFill/>
          <a:ln w="9525" algn="ctr">
            <a:noFill/>
            <a:miter lim="800000"/>
            <a:headEnd/>
            <a:tailEnd/>
          </a:ln>
        </p:spPr>
        <p:txBody>
          <a:bodyPr>
            <a:spAutoFit/>
          </a:bodyPr>
          <a:lstStyle/>
          <a:p>
            <a:pPr marL="114300" indent="-114300">
              <a:spcBef>
                <a:spcPct val="25000"/>
              </a:spcBef>
              <a:buFontTx/>
              <a:buChar char="•"/>
            </a:pPr>
            <a:r>
              <a:rPr lang="en-US" b="1" i="1" u="none"/>
              <a:t>Reactor </a:t>
            </a:r>
            <a:r>
              <a:rPr lang="en-US" u="none"/>
              <a:t>drives the ORB event loop</a:t>
            </a:r>
          </a:p>
          <a:p>
            <a:pPr marL="342900" lvl="1" indent="-114300">
              <a:spcBef>
                <a:spcPct val="25000"/>
              </a:spcBef>
              <a:buFontTx/>
              <a:buChar char="•"/>
            </a:pPr>
            <a:r>
              <a:rPr lang="en-US" u="none"/>
              <a:t>Implements the </a:t>
            </a:r>
            <a:r>
              <a:rPr lang="en-US" b="1" i="1" u="none"/>
              <a:t>Reactor</a:t>
            </a:r>
            <a:r>
              <a:rPr lang="en-US" u="none"/>
              <a:t> &amp; </a:t>
            </a:r>
            <a:r>
              <a:rPr lang="en-US" b="1" i="1" u="none"/>
              <a:t>Leader/Followers </a:t>
            </a:r>
            <a:r>
              <a:rPr lang="en-US" u="none"/>
              <a:t>patterns</a:t>
            </a:r>
          </a:p>
          <a:p>
            <a:pPr marL="114300" indent="-114300">
              <a:spcBef>
                <a:spcPct val="35000"/>
              </a:spcBef>
              <a:buFontTx/>
              <a:buChar char="•"/>
            </a:pPr>
            <a:r>
              <a:rPr lang="en-US" b="1" i="1" u="none"/>
              <a:t>Acceptor-Connector</a:t>
            </a:r>
            <a:r>
              <a:rPr lang="en-US" u="none"/>
              <a:t> decouples passive/active connection roles from GIOP request processing</a:t>
            </a:r>
          </a:p>
          <a:p>
            <a:pPr marL="342900" lvl="1" indent="-114300">
              <a:spcBef>
                <a:spcPct val="25000"/>
              </a:spcBef>
              <a:buFontTx/>
              <a:buChar char="•"/>
            </a:pPr>
            <a:r>
              <a:rPr lang="en-US" u="none"/>
              <a:t>Implements the </a:t>
            </a:r>
            <a:r>
              <a:rPr lang="en-US" b="1" i="1" u="none"/>
              <a:t>Acceptor-Connector</a:t>
            </a:r>
            <a:r>
              <a:rPr lang="en-US" u="none"/>
              <a:t> &amp; </a:t>
            </a:r>
            <a:r>
              <a:rPr lang="en-US" b="1" i="1" u="none"/>
              <a:t>Strategy </a:t>
            </a:r>
            <a:r>
              <a:rPr lang="en-US" u="none"/>
              <a:t>patterns</a:t>
            </a:r>
          </a:p>
          <a:p>
            <a:pPr marL="114300" indent="-114300">
              <a:spcBef>
                <a:spcPct val="35000"/>
              </a:spcBef>
              <a:buFontTx/>
              <a:buChar char="•"/>
            </a:pPr>
            <a:r>
              <a:rPr lang="en-US" b="1" i="1" u="none"/>
              <a:t>Service Configurator</a:t>
            </a:r>
            <a:r>
              <a:rPr lang="en-US" u="none"/>
              <a:t> dynamically configures ORB strategies</a:t>
            </a:r>
          </a:p>
          <a:p>
            <a:pPr marL="342900" lvl="1" indent="-114300">
              <a:spcBef>
                <a:spcPct val="25000"/>
              </a:spcBef>
              <a:buFontTx/>
              <a:buChar char="•"/>
            </a:pPr>
            <a:r>
              <a:rPr lang="en-US" u="none"/>
              <a:t>Implements the </a:t>
            </a:r>
            <a:r>
              <a:rPr lang="en-US" b="1" i="1" u="none"/>
              <a:t>Component Configurator </a:t>
            </a:r>
            <a:r>
              <a:rPr lang="en-US" u="none"/>
              <a:t>&amp;</a:t>
            </a:r>
            <a:r>
              <a:rPr lang="en-US" b="1" i="1" u="none"/>
              <a:t> Abstract Factory </a:t>
            </a:r>
            <a:r>
              <a:rPr lang="en-US" u="none"/>
              <a:t>patterns</a:t>
            </a:r>
          </a:p>
          <a:p>
            <a:pPr marL="114300" indent="-114300">
              <a:spcBef>
                <a:spcPct val="25000"/>
              </a:spcBef>
            </a:pPr>
            <a:endParaRPr lang="en-US" u="none"/>
          </a:p>
        </p:txBody>
      </p:sp>
      <p:sp>
        <p:nvSpPr>
          <p:cNvPr id="64518" name="Rectangle 5"/>
          <p:cNvSpPr>
            <a:spLocks noChangeArrowheads="1"/>
          </p:cNvSpPr>
          <p:nvPr/>
        </p:nvSpPr>
        <p:spPr bwMode="auto">
          <a:xfrm>
            <a:off x="-134938" y="6453188"/>
            <a:ext cx="5822951" cy="336550"/>
          </a:xfrm>
          <a:prstGeom prst="rect">
            <a:avLst/>
          </a:prstGeom>
          <a:noFill/>
          <a:ln w="19050">
            <a:noFill/>
            <a:miter lim="800000"/>
            <a:headEnd/>
            <a:tailEnd/>
          </a:ln>
        </p:spPr>
        <p:txBody>
          <a:bodyPr>
            <a:spAutoFit/>
          </a:bodyPr>
          <a:lstStyle/>
          <a:p>
            <a:pPr algn="ctr" eaLnBrk="1" hangingPunct="1"/>
            <a:r>
              <a:rPr lang="en-US" sz="1600" b="1" u="none"/>
              <a:t>www.cs.wustl.edu/~schmidt/PDF/ICSE-03.pdf</a:t>
            </a:r>
          </a:p>
        </p:txBody>
      </p:sp>
    </p:spTree>
  </p:cSld>
  <p:clrMapOvr>
    <a:masterClrMapping/>
  </p:clrMapOv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Slide Number Placeholder 2"/>
          <p:cNvSpPr>
            <a:spLocks noGrp="1"/>
          </p:cNvSpPr>
          <p:nvPr>
            <p:ph type="sldNum" sz="quarter" idx="10"/>
          </p:nvPr>
        </p:nvSpPr>
        <p:spPr>
          <a:noFill/>
        </p:spPr>
        <p:txBody>
          <a:bodyPr/>
          <a:lstStyle/>
          <a:p>
            <a:fld id="{E6031575-0D36-4EB2-B51D-8E3C365CC874}" type="slidenum">
              <a:rPr lang="en-US" smtClean="0">
                <a:latin typeface="Arial" pitchFamily="34" charset="0"/>
              </a:rPr>
              <a:pPr/>
              <a:t>59</a:t>
            </a:fld>
            <a:endParaRPr lang="en-US" smtClean="0">
              <a:latin typeface="Arial" pitchFamily="34" charset="0"/>
            </a:endParaRPr>
          </a:p>
        </p:txBody>
      </p:sp>
      <p:sp>
        <p:nvSpPr>
          <p:cNvPr id="65539" name="Rectangle 2"/>
          <p:cNvSpPr>
            <a:spLocks noGrp="1" noChangeArrowheads="1"/>
          </p:cNvSpPr>
          <p:nvPr>
            <p:ph type="title"/>
          </p:nvPr>
        </p:nvSpPr>
        <p:spPr/>
        <p:txBody>
          <a:bodyPr/>
          <a:lstStyle/>
          <a:p>
            <a:pPr>
              <a:lnSpc>
                <a:spcPct val="85000"/>
              </a:lnSpc>
            </a:pPr>
            <a:r>
              <a:rPr lang="en-US" sz="3200" smtClean="0"/>
              <a:t>Summary of Pattern, Framework, </a:t>
            </a:r>
            <a:br>
              <a:rPr lang="en-US" sz="3200" smtClean="0"/>
            </a:br>
            <a:r>
              <a:rPr lang="en-US" sz="3200" smtClean="0"/>
              <a:t>&amp; Middleware Synergies</a:t>
            </a:r>
          </a:p>
        </p:txBody>
      </p:sp>
      <p:sp>
        <p:nvSpPr>
          <p:cNvPr id="65540" name="Rectangle 3"/>
          <p:cNvSpPr>
            <a:spLocks noChangeArrowheads="1"/>
          </p:cNvSpPr>
          <p:nvPr/>
        </p:nvSpPr>
        <p:spPr bwMode="auto">
          <a:xfrm>
            <a:off x="66675" y="898525"/>
            <a:ext cx="8997950" cy="406400"/>
          </a:xfrm>
          <a:prstGeom prst="rect">
            <a:avLst/>
          </a:prstGeom>
          <a:solidFill>
            <a:schemeClr val="folHlink"/>
          </a:solidFill>
          <a:ln w="9525" algn="ctr">
            <a:solidFill>
              <a:schemeClr val="tx1"/>
            </a:solidFill>
            <a:miter lim="800000"/>
            <a:headEnd/>
            <a:tailEnd/>
          </a:ln>
        </p:spPr>
        <p:txBody>
          <a:bodyPr>
            <a:spAutoFit/>
          </a:bodyPr>
          <a:lstStyle/>
          <a:p>
            <a:pPr marL="114300" indent="-114300" algn="ctr">
              <a:spcBef>
                <a:spcPct val="25000"/>
              </a:spcBef>
            </a:pPr>
            <a:r>
              <a:rPr lang="en-US" sz="2000" b="1" u="none"/>
              <a:t>These technologies codify expertise of skilled researchers &amp; developers</a:t>
            </a:r>
          </a:p>
        </p:txBody>
      </p:sp>
      <p:grpSp>
        <p:nvGrpSpPr>
          <p:cNvPr id="2" name="Group 4"/>
          <p:cNvGrpSpPr>
            <a:grpSpLocks/>
          </p:cNvGrpSpPr>
          <p:nvPr/>
        </p:nvGrpSpPr>
        <p:grpSpPr bwMode="auto">
          <a:xfrm>
            <a:off x="2819400" y="1352550"/>
            <a:ext cx="4413250" cy="5265738"/>
            <a:chOff x="1776" y="852"/>
            <a:chExt cx="2780" cy="3317"/>
          </a:xfrm>
        </p:grpSpPr>
        <p:pic>
          <p:nvPicPr>
            <p:cNvPr id="65588" name="Picture 5" descr="Presentation1"/>
            <p:cNvPicPr>
              <a:picLocks noChangeAspect="1" noChangeArrowheads="1"/>
            </p:cNvPicPr>
            <p:nvPr/>
          </p:nvPicPr>
          <p:blipFill>
            <a:blip r:embed="rId3" cstate="print"/>
            <a:srcRect/>
            <a:stretch>
              <a:fillRect/>
            </a:stretch>
          </p:blipFill>
          <p:spPr bwMode="auto">
            <a:xfrm>
              <a:off x="1881" y="2163"/>
              <a:ext cx="2675" cy="2006"/>
            </a:xfrm>
            <a:prstGeom prst="rect">
              <a:avLst/>
            </a:prstGeom>
            <a:noFill/>
            <a:ln w="9525">
              <a:noFill/>
              <a:miter lim="800000"/>
              <a:headEnd/>
              <a:tailEnd/>
            </a:ln>
          </p:spPr>
        </p:pic>
        <p:sp>
          <p:nvSpPr>
            <p:cNvPr id="65589" name="Rectangle 6"/>
            <p:cNvSpPr>
              <a:spLocks noChangeArrowheads="1"/>
            </p:cNvSpPr>
            <p:nvPr/>
          </p:nvSpPr>
          <p:spPr bwMode="auto">
            <a:xfrm>
              <a:off x="1776" y="852"/>
              <a:ext cx="2106" cy="1485"/>
            </a:xfrm>
            <a:prstGeom prst="rect">
              <a:avLst/>
            </a:prstGeom>
            <a:noFill/>
            <a:ln w="9525" algn="ctr">
              <a:noFill/>
              <a:miter lim="800000"/>
              <a:headEnd/>
              <a:tailEnd/>
            </a:ln>
          </p:spPr>
          <p:txBody>
            <a:bodyPr>
              <a:spAutoFit/>
            </a:bodyPr>
            <a:lstStyle/>
            <a:p>
              <a:pPr marL="114300" indent="-114300">
                <a:spcBef>
                  <a:spcPct val="25000"/>
                </a:spcBef>
                <a:buFontTx/>
                <a:buChar char="•"/>
              </a:pPr>
              <a:r>
                <a:rPr lang="en-US" u="none"/>
                <a:t>Patterns codify expertise in the form of reusable architecture design themes &amp; styles, which can be reused event when algorithms, components implementations, or frameworks cannot</a:t>
              </a:r>
            </a:p>
            <a:p>
              <a:pPr marL="114300" indent="-114300">
                <a:spcBef>
                  <a:spcPct val="25000"/>
                </a:spcBef>
              </a:pPr>
              <a:endParaRPr lang="en-US" u="none"/>
            </a:p>
          </p:txBody>
        </p:sp>
      </p:grpSp>
      <p:grpSp>
        <p:nvGrpSpPr>
          <p:cNvPr id="3" name="Group 7"/>
          <p:cNvGrpSpPr>
            <a:grpSpLocks/>
          </p:cNvGrpSpPr>
          <p:nvPr/>
        </p:nvGrpSpPr>
        <p:grpSpPr bwMode="auto">
          <a:xfrm>
            <a:off x="0" y="1352550"/>
            <a:ext cx="3124200" cy="4498975"/>
            <a:chOff x="0" y="852"/>
            <a:chExt cx="1968" cy="2834"/>
          </a:xfrm>
        </p:grpSpPr>
        <p:sp>
          <p:nvSpPr>
            <p:cNvPr id="65547" name="Rectangle 8"/>
            <p:cNvSpPr>
              <a:spLocks noChangeArrowheads="1"/>
            </p:cNvSpPr>
            <p:nvPr/>
          </p:nvSpPr>
          <p:spPr bwMode="auto">
            <a:xfrm>
              <a:off x="0" y="852"/>
              <a:ext cx="1968" cy="1312"/>
            </a:xfrm>
            <a:prstGeom prst="rect">
              <a:avLst/>
            </a:prstGeom>
            <a:noFill/>
            <a:ln w="9525" algn="ctr">
              <a:noFill/>
              <a:miter lim="800000"/>
              <a:headEnd/>
              <a:tailEnd/>
            </a:ln>
          </p:spPr>
          <p:txBody>
            <a:bodyPr>
              <a:spAutoFit/>
            </a:bodyPr>
            <a:lstStyle/>
            <a:p>
              <a:pPr marL="114300" indent="-114300">
                <a:spcBef>
                  <a:spcPct val="25000"/>
                </a:spcBef>
                <a:buFontTx/>
                <a:buChar char="•"/>
              </a:pPr>
              <a:r>
                <a:rPr lang="en-US" u="none"/>
                <a:t>Frameworks codify expertise in the form of reusable algorithms, component implementations, &amp; extensible architectures</a:t>
              </a:r>
            </a:p>
            <a:p>
              <a:pPr marL="114300" indent="-114300">
                <a:spcBef>
                  <a:spcPct val="25000"/>
                </a:spcBef>
              </a:pPr>
              <a:endParaRPr lang="en-US" u="none"/>
            </a:p>
          </p:txBody>
        </p:sp>
        <p:grpSp>
          <p:nvGrpSpPr>
            <p:cNvPr id="65548" name="Group 9"/>
            <p:cNvGrpSpPr>
              <a:grpSpLocks/>
            </p:cNvGrpSpPr>
            <p:nvPr/>
          </p:nvGrpSpPr>
          <p:grpSpPr bwMode="auto">
            <a:xfrm>
              <a:off x="31" y="2053"/>
              <a:ext cx="1682" cy="1633"/>
              <a:chOff x="85" y="2053"/>
              <a:chExt cx="1682" cy="1633"/>
            </a:xfrm>
          </p:grpSpPr>
          <p:sp>
            <p:nvSpPr>
              <p:cNvPr id="65549" name="Freeform 10"/>
              <p:cNvSpPr>
                <a:spLocks/>
              </p:cNvSpPr>
              <p:nvPr/>
            </p:nvSpPr>
            <p:spPr bwMode="auto">
              <a:xfrm>
                <a:off x="1307" y="2706"/>
                <a:ext cx="447" cy="395"/>
              </a:xfrm>
              <a:custGeom>
                <a:avLst/>
                <a:gdLst>
                  <a:gd name="T0" fmla="*/ 8 w 976"/>
                  <a:gd name="T1" fmla="*/ 104 h 691"/>
                  <a:gd name="T2" fmla="*/ 13 w 976"/>
                  <a:gd name="T3" fmla="*/ 106 h 691"/>
                  <a:gd name="T4" fmla="*/ 19 w 976"/>
                  <a:gd name="T5" fmla="*/ 106 h 691"/>
                  <a:gd name="T6" fmla="*/ 24 w 976"/>
                  <a:gd name="T7" fmla="*/ 102 h 691"/>
                  <a:gd name="T8" fmla="*/ 30 w 976"/>
                  <a:gd name="T9" fmla="*/ 99 h 691"/>
                  <a:gd name="T10" fmla="*/ 35 w 976"/>
                  <a:gd name="T11" fmla="*/ 103 h 691"/>
                  <a:gd name="T12" fmla="*/ 34 w 976"/>
                  <a:gd name="T13" fmla="*/ 115 h 691"/>
                  <a:gd name="T14" fmla="*/ 35 w 976"/>
                  <a:gd name="T15" fmla="*/ 125 h 691"/>
                  <a:gd name="T16" fmla="*/ 41 w 976"/>
                  <a:gd name="T17" fmla="*/ 129 h 691"/>
                  <a:gd name="T18" fmla="*/ 49 w 976"/>
                  <a:gd name="T19" fmla="*/ 128 h 691"/>
                  <a:gd name="T20" fmla="*/ 55 w 976"/>
                  <a:gd name="T21" fmla="*/ 123 h 691"/>
                  <a:gd name="T22" fmla="*/ 57 w 976"/>
                  <a:gd name="T23" fmla="*/ 113 h 691"/>
                  <a:gd name="T24" fmla="*/ 59 w 976"/>
                  <a:gd name="T25" fmla="*/ 102 h 691"/>
                  <a:gd name="T26" fmla="*/ 65 w 976"/>
                  <a:gd name="T27" fmla="*/ 97 h 691"/>
                  <a:gd name="T28" fmla="*/ 72 w 976"/>
                  <a:gd name="T29" fmla="*/ 95 h 691"/>
                  <a:gd name="T30" fmla="*/ 79 w 976"/>
                  <a:gd name="T31" fmla="*/ 97 h 691"/>
                  <a:gd name="T32" fmla="*/ 82 w 976"/>
                  <a:gd name="T33" fmla="*/ 7 h 691"/>
                  <a:gd name="T34" fmla="*/ 76 w 976"/>
                  <a:gd name="T35" fmla="*/ 2 h 691"/>
                  <a:gd name="T36" fmla="*/ 68 w 976"/>
                  <a:gd name="T37" fmla="*/ 1 h 691"/>
                  <a:gd name="T38" fmla="*/ 58 w 976"/>
                  <a:gd name="T39" fmla="*/ 1 h 691"/>
                  <a:gd name="T40" fmla="*/ 51 w 976"/>
                  <a:gd name="T41" fmla="*/ 3 h 691"/>
                  <a:gd name="T42" fmla="*/ 48 w 976"/>
                  <a:gd name="T43" fmla="*/ 7 h 691"/>
                  <a:gd name="T44" fmla="*/ 49 w 976"/>
                  <a:gd name="T45" fmla="*/ 14 h 691"/>
                  <a:gd name="T46" fmla="*/ 47 w 976"/>
                  <a:gd name="T47" fmla="*/ 22 h 691"/>
                  <a:gd name="T48" fmla="*/ 42 w 976"/>
                  <a:gd name="T49" fmla="*/ 27 h 691"/>
                  <a:gd name="T50" fmla="*/ 37 w 976"/>
                  <a:gd name="T51" fmla="*/ 29 h 691"/>
                  <a:gd name="T52" fmla="*/ 31 w 976"/>
                  <a:gd name="T53" fmla="*/ 28 h 691"/>
                  <a:gd name="T54" fmla="*/ 28 w 976"/>
                  <a:gd name="T55" fmla="*/ 23 h 691"/>
                  <a:gd name="T56" fmla="*/ 29 w 976"/>
                  <a:gd name="T57" fmla="*/ 15 h 691"/>
                  <a:gd name="T58" fmla="*/ 32 w 976"/>
                  <a:gd name="T59" fmla="*/ 8 h 691"/>
                  <a:gd name="T60" fmla="*/ 30 w 976"/>
                  <a:gd name="T61" fmla="*/ 2 h 691"/>
                  <a:gd name="T62" fmla="*/ 22 w 976"/>
                  <a:gd name="T63" fmla="*/ 0 h 691"/>
                  <a:gd name="T64" fmla="*/ 12 w 976"/>
                  <a:gd name="T65" fmla="*/ 3 h 691"/>
                  <a:gd name="T66" fmla="*/ 5 w 976"/>
                  <a:gd name="T67" fmla="*/ 6 h 691"/>
                  <a:gd name="T68" fmla="*/ 5 w 976"/>
                  <a:gd name="T69" fmla="*/ 15 h 691"/>
                  <a:gd name="T70" fmla="*/ 4 w 976"/>
                  <a:gd name="T71" fmla="*/ 24 h 691"/>
                  <a:gd name="T72" fmla="*/ 2 w 976"/>
                  <a:gd name="T73" fmla="*/ 35 h 691"/>
                  <a:gd name="T74" fmla="*/ 0 w 976"/>
                  <a:gd name="T75" fmla="*/ 46 h 691"/>
                  <a:gd name="T76" fmla="*/ 1 w 976"/>
                  <a:gd name="T77" fmla="*/ 56 h 691"/>
                  <a:gd name="T78" fmla="*/ 6 w 976"/>
                  <a:gd name="T79" fmla="*/ 58 h 691"/>
                  <a:gd name="T80" fmla="*/ 11 w 976"/>
                  <a:gd name="T81" fmla="*/ 49 h 691"/>
                  <a:gd name="T82" fmla="*/ 13 w 976"/>
                  <a:gd name="T83" fmla="*/ 40 h 691"/>
                  <a:gd name="T84" fmla="*/ 18 w 976"/>
                  <a:gd name="T85" fmla="*/ 38 h 691"/>
                  <a:gd name="T86" fmla="*/ 23 w 976"/>
                  <a:gd name="T87" fmla="*/ 42 h 691"/>
                  <a:gd name="T88" fmla="*/ 24 w 976"/>
                  <a:gd name="T89" fmla="*/ 53 h 691"/>
                  <a:gd name="T90" fmla="*/ 22 w 976"/>
                  <a:gd name="T91" fmla="*/ 63 h 691"/>
                  <a:gd name="T92" fmla="*/ 17 w 976"/>
                  <a:gd name="T93" fmla="*/ 71 h 691"/>
                  <a:gd name="T94" fmla="*/ 12 w 976"/>
                  <a:gd name="T95" fmla="*/ 74 h 691"/>
                  <a:gd name="T96" fmla="*/ 7 w 976"/>
                  <a:gd name="T97" fmla="*/ 79 h 691"/>
                  <a:gd name="T98" fmla="*/ 4 w 976"/>
                  <a:gd name="T99" fmla="*/ 88 h 691"/>
                  <a:gd name="T100" fmla="*/ 3 w 976"/>
                  <a:gd name="T101" fmla="*/ 98 h 6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76"/>
                  <a:gd name="T154" fmla="*/ 0 h 691"/>
                  <a:gd name="T155" fmla="*/ 976 w 976"/>
                  <a:gd name="T156" fmla="*/ 691 h 69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76" h="691">
                    <a:moveTo>
                      <a:pt x="39" y="562"/>
                    </a:moveTo>
                    <a:lnTo>
                      <a:pt x="51" y="559"/>
                    </a:lnTo>
                    <a:lnTo>
                      <a:pt x="68" y="556"/>
                    </a:lnTo>
                    <a:lnTo>
                      <a:pt x="81" y="558"/>
                    </a:lnTo>
                    <a:lnTo>
                      <a:pt x="95" y="560"/>
                    </a:lnTo>
                    <a:lnTo>
                      <a:pt x="109" y="563"/>
                    </a:lnTo>
                    <a:lnTo>
                      <a:pt x="123" y="567"/>
                    </a:lnTo>
                    <a:lnTo>
                      <a:pt x="139" y="570"/>
                    </a:lnTo>
                    <a:lnTo>
                      <a:pt x="152" y="572"/>
                    </a:lnTo>
                    <a:lnTo>
                      <a:pt x="168" y="573"/>
                    </a:lnTo>
                    <a:lnTo>
                      <a:pt x="184" y="572"/>
                    </a:lnTo>
                    <a:lnTo>
                      <a:pt x="197" y="569"/>
                    </a:lnTo>
                    <a:lnTo>
                      <a:pt x="212" y="565"/>
                    </a:lnTo>
                    <a:lnTo>
                      <a:pt x="227" y="559"/>
                    </a:lnTo>
                    <a:lnTo>
                      <a:pt x="240" y="553"/>
                    </a:lnTo>
                    <a:lnTo>
                      <a:pt x="254" y="547"/>
                    </a:lnTo>
                    <a:lnTo>
                      <a:pt x="268" y="541"/>
                    </a:lnTo>
                    <a:lnTo>
                      <a:pt x="284" y="536"/>
                    </a:lnTo>
                    <a:lnTo>
                      <a:pt x="297" y="533"/>
                    </a:lnTo>
                    <a:lnTo>
                      <a:pt x="313" y="532"/>
                    </a:lnTo>
                    <a:lnTo>
                      <a:pt x="327" y="534"/>
                    </a:lnTo>
                    <a:lnTo>
                      <a:pt x="341" y="538"/>
                    </a:lnTo>
                    <a:lnTo>
                      <a:pt x="354" y="546"/>
                    </a:lnTo>
                    <a:lnTo>
                      <a:pt x="362" y="553"/>
                    </a:lnTo>
                    <a:lnTo>
                      <a:pt x="366" y="567"/>
                    </a:lnTo>
                    <a:lnTo>
                      <a:pt x="364" y="581"/>
                    </a:lnTo>
                    <a:lnTo>
                      <a:pt x="360" y="597"/>
                    </a:lnTo>
                    <a:lnTo>
                      <a:pt x="354" y="615"/>
                    </a:lnTo>
                    <a:lnTo>
                      <a:pt x="349" y="629"/>
                    </a:lnTo>
                    <a:lnTo>
                      <a:pt x="350" y="643"/>
                    </a:lnTo>
                    <a:lnTo>
                      <a:pt x="356" y="658"/>
                    </a:lnTo>
                    <a:lnTo>
                      <a:pt x="366" y="669"/>
                    </a:lnTo>
                    <a:lnTo>
                      <a:pt x="376" y="676"/>
                    </a:lnTo>
                    <a:lnTo>
                      <a:pt x="391" y="680"/>
                    </a:lnTo>
                    <a:lnTo>
                      <a:pt x="406" y="684"/>
                    </a:lnTo>
                    <a:lnTo>
                      <a:pt x="428" y="688"/>
                    </a:lnTo>
                    <a:lnTo>
                      <a:pt x="446" y="690"/>
                    </a:lnTo>
                    <a:lnTo>
                      <a:pt x="469" y="691"/>
                    </a:lnTo>
                    <a:lnTo>
                      <a:pt x="489" y="689"/>
                    </a:lnTo>
                    <a:lnTo>
                      <a:pt x="508" y="685"/>
                    </a:lnTo>
                    <a:lnTo>
                      <a:pt x="527" y="680"/>
                    </a:lnTo>
                    <a:lnTo>
                      <a:pt x="545" y="674"/>
                    </a:lnTo>
                    <a:lnTo>
                      <a:pt x="558" y="667"/>
                    </a:lnTo>
                    <a:lnTo>
                      <a:pt x="571" y="659"/>
                    </a:lnTo>
                    <a:lnTo>
                      <a:pt x="582" y="650"/>
                    </a:lnTo>
                    <a:lnTo>
                      <a:pt x="591" y="638"/>
                    </a:lnTo>
                    <a:lnTo>
                      <a:pt x="596" y="624"/>
                    </a:lnTo>
                    <a:lnTo>
                      <a:pt x="597" y="601"/>
                    </a:lnTo>
                    <a:lnTo>
                      <a:pt x="597" y="584"/>
                    </a:lnTo>
                    <a:lnTo>
                      <a:pt x="600" y="569"/>
                    </a:lnTo>
                    <a:lnTo>
                      <a:pt x="606" y="557"/>
                    </a:lnTo>
                    <a:lnTo>
                      <a:pt x="616" y="547"/>
                    </a:lnTo>
                    <a:lnTo>
                      <a:pt x="626" y="538"/>
                    </a:lnTo>
                    <a:lnTo>
                      <a:pt x="639" y="530"/>
                    </a:lnTo>
                    <a:lnTo>
                      <a:pt x="652" y="524"/>
                    </a:lnTo>
                    <a:lnTo>
                      <a:pt x="671" y="518"/>
                    </a:lnTo>
                    <a:lnTo>
                      <a:pt x="688" y="516"/>
                    </a:lnTo>
                    <a:lnTo>
                      <a:pt x="707" y="514"/>
                    </a:lnTo>
                    <a:lnTo>
                      <a:pt x="726" y="513"/>
                    </a:lnTo>
                    <a:lnTo>
                      <a:pt x="747" y="512"/>
                    </a:lnTo>
                    <a:lnTo>
                      <a:pt x="769" y="513"/>
                    </a:lnTo>
                    <a:lnTo>
                      <a:pt x="787" y="514"/>
                    </a:lnTo>
                    <a:lnTo>
                      <a:pt x="802" y="516"/>
                    </a:lnTo>
                    <a:lnTo>
                      <a:pt x="819" y="518"/>
                    </a:lnTo>
                    <a:lnTo>
                      <a:pt x="834" y="520"/>
                    </a:lnTo>
                    <a:lnTo>
                      <a:pt x="851" y="521"/>
                    </a:lnTo>
                    <a:lnTo>
                      <a:pt x="976" y="525"/>
                    </a:lnTo>
                    <a:lnTo>
                      <a:pt x="851" y="41"/>
                    </a:lnTo>
                    <a:lnTo>
                      <a:pt x="833" y="31"/>
                    </a:lnTo>
                    <a:lnTo>
                      <a:pt x="821" y="24"/>
                    </a:lnTo>
                    <a:lnTo>
                      <a:pt x="806" y="18"/>
                    </a:lnTo>
                    <a:lnTo>
                      <a:pt x="789" y="12"/>
                    </a:lnTo>
                    <a:lnTo>
                      <a:pt x="771" y="8"/>
                    </a:lnTo>
                    <a:lnTo>
                      <a:pt x="751" y="5"/>
                    </a:lnTo>
                    <a:lnTo>
                      <a:pt x="727" y="2"/>
                    </a:lnTo>
                    <a:lnTo>
                      <a:pt x="706" y="1"/>
                    </a:lnTo>
                    <a:lnTo>
                      <a:pt x="684" y="0"/>
                    </a:lnTo>
                    <a:lnTo>
                      <a:pt x="660" y="0"/>
                    </a:lnTo>
                    <a:lnTo>
                      <a:pt x="631" y="0"/>
                    </a:lnTo>
                    <a:lnTo>
                      <a:pt x="608" y="2"/>
                    </a:lnTo>
                    <a:lnTo>
                      <a:pt x="586" y="4"/>
                    </a:lnTo>
                    <a:lnTo>
                      <a:pt x="566" y="6"/>
                    </a:lnTo>
                    <a:lnTo>
                      <a:pt x="548" y="10"/>
                    </a:lnTo>
                    <a:lnTo>
                      <a:pt x="533" y="14"/>
                    </a:lnTo>
                    <a:lnTo>
                      <a:pt x="521" y="19"/>
                    </a:lnTo>
                    <a:lnTo>
                      <a:pt x="511" y="25"/>
                    </a:lnTo>
                    <a:lnTo>
                      <a:pt x="504" y="31"/>
                    </a:lnTo>
                    <a:lnTo>
                      <a:pt x="500" y="41"/>
                    </a:lnTo>
                    <a:lnTo>
                      <a:pt x="500" y="50"/>
                    </a:lnTo>
                    <a:lnTo>
                      <a:pt x="505" y="59"/>
                    </a:lnTo>
                    <a:lnTo>
                      <a:pt x="511" y="67"/>
                    </a:lnTo>
                    <a:lnTo>
                      <a:pt x="515" y="76"/>
                    </a:lnTo>
                    <a:lnTo>
                      <a:pt x="515" y="88"/>
                    </a:lnTo>
                    <a:lnTo>
                      <a:pt x="509" y="98"/>
                    </a:lnTo>
                    <a:lnTo>
                      <a:pt x="501" y="108"/>
                    </a:lnTo>
                    <a:lnTo>
                      <a:pt x="488" y="119"/>
                    </a:lnTo>
                    <a:lnTo>
                      <a:pt x="476" y="128"/>
                    </a:lnTo>
                    <a:lnTo>
                      <a:pt x="464" y="134"/>
                    </a:lnTo>
                    <a:lnTo>
                      <a:pt x="451" y="139"/>
                    </a:lnTo>
                    <a:lnTo>
                      <a:pt x="438" y="145"/>
                    </a:lnTo>
                    <a:lnTo>
                      <a:pt x="424" y="149"/>
                    </a:lnTo>
                    <a:lnTo>
                      <a:pt x="409" y="152"/>
                    </a:lnTo>
                    <a:lnTo>
                      <a:pt x="395" y="154"/>
                    </a:lnTo>
                    <a:lnTo>
                      <a:pt x="383" y="157"/>
                    </a:lnTo>
                    <a:lnTo>
                      <a:pt x="366" y="157"/>
                    </a:lnTo>
                    <a:lnTo>
                      <a:pt x="352" y="154"/>
                    </a:lnTo>
                    <a:lnTo>
                      <a:pt x="338" y="152"/>
                    </a:lnTo>
                    <a:lnTo>
                      <a:pt x="326" y="148"/>
                    </a:lnTo>
                    <a:lnTo>
                      <a:pt x="313" y="143"/>
                    </a:lnTo>
                    <a:lnTo>
                      <a:pt x="302" y="137"/>
                    </a:lnTo>
                    <a:lnTo>
                      <a:pt x="294" y="130"/>
                    </a:lnTo>
                    <a:lnTo>
                      <a:pt x="291" y="123"/>
                    </a:lnTo>
                    <a:lnTo>
                      <a:pt x="290" y="116"/>
                    </a:lnTo>
                    <a:lnTo>
                      <a:pt x="291" y="105"/>
                    </a:lnTo>
                    <a:lnTo>
                      <a:pt x="294" y="95"/>
                    </a:lnTo>
                    <a:lnTo>
                      <a:pt x="302" y="83"/>
                    </a:lnTo>
                    <a:lnTo>
                      <a:pt x="311" y="71"/>
                    </a:lnTo>
                    <a:lnTo>
                      <a:pt x="318" y="62"/>
                    </a:lnTo>
                    <a:lnTo>
                      <a:pt x="323" y="55"/>
                    </a:lnTo>
                    <a:lnTo>
                      <a:pt x="327" y="44"/>
                    </a:lnTo>
                    <a:lnTo>
                      <a:pt x="330" y="33"/>
                    </a:lnTo>
                    <a:lnTo>
                      <a:pt x="327" y="23"/>
                    </a:lnTo>
                    <a:lnTo>
                      <a:pt x="321" y="15"/>
                    </a:lnTo>
                    <a:lnTo>
                      <a:pt x="310" y="8"/>
                    </a:lnTo>
                    <a:lnTo>
                      <a:pt x="297" y="5"/>
                    </a:lnTo>
                    <a:lnTo>
                      <a:pt x="285" y="2"/>
                    </a:lnTo>
                    <a:lnTo>
                      <a:pt x="268" y="0"/>
                    </a:lnTo>
                    <a:lnTo>
                      <a:pt x="233" y="0"/>
                    </a:lnTo>
                    <a:lnTo>
                      <a:pt x="207" y="2"/>
                    </a:lnTo>
                    <a:lnTo>
                      <a:pt x="184" y="5"/>
                    </a:lnTo>
                    <a:lnTo>
                      <a:pt x="153" y="9"/>
                    </a:lnTo>
                    <a:lnTo>
                      <a:pt x="125" y="14"/>
                    </a:lnTo>
                    <a:lnTo>
                      <a:pt x="94" y="19"/>
                    </a:lnTo>
                    <a:lnTo>
                      <a:pt x="74" y="23"/>
                    </a:lnTo>
                    <a:lnTo>
                      <a:pt x="56" y="27"/>
                    </a:lnTo>
                    <a:lnTo>
                      <a:pt x="47" y="31"/>
                    </a:lnTo>
                    <a:lnTo>
                      <a:pt x="50" y="41"/>
                    </a:lnTo>
                    <a:lnTo>
                      <a:pt x="54" y="56"/>
                    </a:lnTo>
                    <a:lnTo>
                      <a:pt x="56" y="70"/>
                    </a:lnTo>
                    <a:lnTo>
                      <a:pt x="57" y="82"/>
                    </a:lnTo>
                    <a:lnTo>
                      <a:pt x="55" y="95"/>
                    </a:lnTo>
                    <a:lnTo>
                      <a:pt x="52" y="106"/>
                    </a:lnTo>
                    <a:lnTo>
                      <a:pt x="48" y="119"/>
                    </a:lnTo>
                    <a:lnTo>
                      <a:pt x="44" y="129"/>
                    </a:lnTo>
                    <a:lnTo>
                      <a:pt x="39" y="144"/>
                    </a:lnTo>
                    <a:lnTo>
                      <a:pt x="33" y="160"/>
                    </a:lnTo>
                    <a:lnTo>
                      <a:pt x="27" y="175"/>
                    </a:lnTo>
                    <a:lnTo>
                      <a:pt x="18" y="190"/>
                    </a:lnTo>
                    <a:lnTo>
                      <a:pt x="13" y="205"/>
                    </a:lnTo>
                    <a:lnTo>
                      <a:pt x="9" y="217"/>
                    </a:lnTo>
                    <a:lnTo>
                      <a:pt x="5" y="230"/>
                    </a:lnTo>
                    <a:lnTo>
                      <a:pt x="1" y="248"/>
                    </a:lnTo>
                    <a:lnTo>
                      <a:pt x="0" y="263"/>
                    </a:lnTo>
                    <a:lnTo>
                      <a:pt x="2" y="276"/>
                    </a:lnTo>
                    <a:lnTo>
                      <a:pt x="6" y="290"/>
                    </a:lnTo>
                    <a:lnTo>
                      <a:pt x="13" y="299"/>
                    </a:lnTo>
                    <a:lnTo>
                      <a:pt x="22" y="307"/>
                    </a:lnTo>
                    <a:lnTo>
                      <a:pt x="35" y="311"/>
                    </a:lnTo>
                    <a:lnTo>
                      <a:pt x="48" y="311"/>
                    </a:lnTo>
                    <a:lnTo>
                      <a:pt x="66" y="308"/>
                    </a:lnTo>
                    <a:lnTo>
                      <a:pt x="81" y="301"/>
                    </a:lnTo>
                    <a:lnTo>
                      <a:pt x="94" y="293"/>
                    </a:lnTo>
                    <a:lnTo>
                      <a:pt x="105" y="280"/>
                    </a:lnTo>
                    <a:lnTo>
                      <a:pt x="112" y="264"/>
                    </a:lnTo>
                    <a:lnTo>
                      <a:pt x="114" y="249"/>
                    </a:lnTo>
                    <a:lnTo>
                      <a:pt x="119" y="236"/>
                    </a:lnTo>
                    <a:lnTo>
                      <a:pt x="127" y="225"/>
                    </a:lnTo>
                    <a:lnTo>
                      <a:pt x="137" y="216"/>
                    </a:lnTo>
                    <a:lnTo>
                      <a:pt x="150" y="209"/>
                    </a:lnTo>
                    <a:lnTo>
                      <a:pt x="163" y="206"/>
                    </a:lnTo>
                    <a:lnTo>
                      <a:pt x="174" y="205"/>
                    </a:lnTo>
                    <a:lnTo>
                      <a:pt x="188" y="205"/>
                    </a:lnTo>
                    <a:lnTo>
                      <a:pt x="203" y="207"/>
                    </a:lnTo>
                    <a:lnTo>
                      <a:pt x="215" y="211"/>
                    </a:lnTo>
                    <a:lnTo>
                      <a:pt x="227" y="217"/>
                    </a:lnTo>
                    <a:lnTo>
                      <a:pt x="238" y="227"/>
                    </a:lnTo>
                    <a:lnTo>
                      <a:pt x="246" y="238"/>
                    </a:lnTo>
                    <a:lnTo>
                      <a:pt x="253" y="253"/>
                    </a:lnTo>
                    <a:lnTo>
                      <a:pt x="255" y="267"/>
                    </a:lnTo>
                    <a:lnTo>
                      <a:pt x="254" y="281"/>
                    </a:lnTo>
                    <a:lnTo>
                      <a:pt x="250" y="296"/>
                    </a:lnTo>
                    <a:lnTo>
                      <a:pt x="244" y="311"/>
                    </a:lnTo>
                    <a:lnTo>
                      <a:pt x="236" y="325"/>
                    </a:lnTo>
                    <a:lnTo>
                      <a:pt x="225" y="339"/>
                    </a:lnTo>
                    <a:lnTo>
                      <a:pt x="214" y="350"/>
                    </a:lnTo>
                    <a:lnTo>
                      <a:pt x="201" y="363"/>
                    </a:lnTo>
                    <a:lnTo>
                      <a:pt x="190" y="372"/>
                    </a:lnTo>
                    <a:lnTo>
                      <a:pt x="177" y="380"/>
                    </a:lnTo>
                    <a:lnTo>
                      <a:pt x="166" y="384"/>
                    </a:lnTo>
                    <a:lnTo>
                      <a:pt x="150" y="388"/>
                    </a:lnTo>
                    <a:lnTo>
                      <a:pt x="137" y="390"/>
                    </a:lnTo>
                    <a:lnTo>
                      <a:pt x="123" y="393"/>
                    </a:lnTo>
                    <a:lnTo>
                      <a:pt x="111" y="397"/>
                    </a:lnTo>
                    <a:lnTo>
                      <a:pt x="95" y="405"/>
                    </a:lnTo>
                    <a:lnTo>
                      <a:pt x="82" y="413"/>
                    </a:lnTo>
                    <a:lnTo>
                      <a:pt x="72" y="422"/>
                    </a:lnTo>
                    <a:lnTo>
                      <a:pt x="60" y="433"/>
                    </a:lnTo>
                    <a:lnTo>
                      <a:pt x="52" y="444"/>
                    </a:lnTo>
                    <a:lnTo>
                      <a:pt x="43" y="458"/>
                    </a:lnTo>
                    <a:lnTo>
                      <a:pt x="38" y="470"/>
                    </a:lnTo>
                    <a:lnTo>
                      <a:pt x="33" y="485"/>
                    </a:lnTo>
                    <a:lnTo>
                      <a:pt x="31" y="499"/>
                    </a:lnTo>
                    <a:lnTo>
                      <a:pt x="31" y="511"/>
                    </a:lnTo>
                    <a:lnTo>
                      <a:pt x="33" y="527"/>
                    </a:lnTo>
                    <a:lnTo>
                      <a:pt x="36" y="545"/>
                    </a:lnTo>
                    <a:lnTo>
                      <a:pt x="39" y="562"/>
                    </a:lnTo>
                    <a:close/>
                  </a:path>
                </a:pathLst>
              </a:custGeom>
              <a:solidFill>
                <a:srgbClr val="00FFFF"/>
              </a:solidFill>
              <a:ln w="6350">
                <a:solidFill>
                  <a:srgbClr val="000000"/>
                </a:solidFill>
                <a:round/>
                <a:headEnd/>
                <a:tailEnd/>
              </a:ln>
            </p:spPr>
            <p:txBody>
              <a:bodyPr/>
              <a:lstStyle/>
              <a:p>
                <a:endParaRPr lang="en-US"/>
              </a:p>
            </p:txBody>
          </p:sp>
          <p:sp>
            <p:nvSpPr>
              <p:cNvPr id="65550" name="Freeform 11"/>
              <p:cNvSpPr>
                <a:spLocks/>
              </p:cNvSpPr>
              <p:nvPr/>
            </p:nvSpPr>
            <p:spPr bwMode="auto">
              <a:xfrm>
                <a:off x="687" y="2836"/>
                <a:ext cx="533" cy="420"/>
              </a:xfrm>
              <a:custGeom>
                <a:avLst/>
                <a:gdLst>
                  <a:gd name="T0" fmla="*/ 92 w 1165"/>
                  <a:gd name="T1" fmla="*/ 38 h 735"/>
                  <a:gd name="T2" fmla="*/ 89 w 1165"/>
                  <a:gd name="T3" fmla="*/ 54 h 735"/>
                  <a:gd name="T4" fmla="*/ 87 w 1165"/>
                  <a:gd name="T5" fmla="*/ 68 h 735"/>
                  <a:gd name="T6" fmla="*/ 91 w 1165"/>
                  <a:gd name="T7" fmla="*/ 78 h 735"/>
                  <a:gd name="T8" fmla="*/ 97 w 1165"/>
                  <a:gd name="T9" fmla="*/ 71 h 735"/>
                  <a:gd name="T10" fmla="*/ 101 w 1165"/>
                  <a:gd name="T11" fmla="*/ 59 h 735"/>
                  <a:gd name="T12" fmla="*/ 108 w 1165"/>
                  <a:gd name="T13" fmla="*/ 59 h 735"/>
                  <a:gd name="T14" fmla="*/ 112 w 1165"/>
                  <a:gd name="T15" fmla="*/ 68 h 735"/>
                  <a:gd name="T16" fmla="*/ 110 w 1165"/>
                  <a:gd name="T17" fmla="*/ 79 h 735"/>
                  <a:gd name="T18" fmla="*/ 104 w 1165"/>
                  <a:gd name="T19" fmla="*/ 90 h 735"/>
                  <a:gd name="T20" fmla="*/ 97 w 1165"/>
                  <a:gd name="T21" fmla="*/ 94 h 735"/>
                  <a:gd name="T22" fmla="*/ 92 w 1165"/>
                  <a:gd name="T23" fmla="*/ 102 h 735"/>
                  <a:gd name="T24" fmla="*/ 90 w 1165"/>
                  <a:gd name="T25" fmla="*/ 115 h 735"/>
                  <a:gd name="T26" fmla="*/ 89 w 1165"/>
                  <a:gd name="T27" fmla="*/ 122 h 735"/>
                  <a:gd name="T28" fmla="*/ 82 w 1165"/>
                  <a:gd name="T29" fmla="*/ 122 h 735"/>
                  <a:gd name="T30" fmla="*/ 73 w 1165"/>
                  <a:gd name="T31" fmla="*/ 127 h 735"/>
                  <a:gd name="T32" fmla="*/ 64 w 1165"/>
                  <a:gd name="T33" fmla="*/ 134 h 735"/>
                  <a:gd name="T34" fmla="*/ 54 w 1165"/>
                  <a:gd name="T35" fmla="*/ 137 h 735"/>
                  <a:gd name="T36" fmla="*/ 48 w 1165"/>
                  <a:gd name="T37" fmla="*/ 129 h 735"/>
                  <a:gd name="T38" fmla="*/ 51 w 1165"/>
                  <a:gd name="T39" fmla="*/ 118 h 735"/>
                  <a:gd name="T40" fmla="*/ 59 w 1165"/>
                  <a:gd name="T41" fmla="*/ 113 h 735"/>
                  <a:gd name="T42" fmla="*/ 65 w 1165"/>
                  <a:gd name="T43" fmla="*/ 105 h 735"/>
                  <a:gd name="T44" fmla="*/ 61 w 1165"/>
                  <a:gd name="T45" fmla="*/ 98 h 735"/>
                  <a:gd name="T46" fmla="*/ 52 w 1165"/>
                  <a:gd name="T47" fmla="*/ 99 h 735"/>
                  <a:gd name="T48" fmla="*/ 44 w 1165"/>
                  <a:gd name="T49" fmla="*/ 105 h 735"/>
                  <a:gd name="T50" fmla="*/ 35 w 1165"/>
                  <a:gd name="T51" fmla="*/ 115 h 735"/>
                  <a:gd name="T52" fmla="*/ 24 w 1165"/>
                  <a:gd name="T53" fmla="*/ 122 h 735"/>
                  <a:gd name="T54" fmla="*/ 13 w 1165"/>
                  <a:gd name="T55" fmla="*/ 123 h 735"/>
                  <a:gd name="T56" fmla="*/ 19 w 1165"/>
                  <a:gd name="T57" fmla="*/ 111 h 735"/>
                  <a:gd name="T58" fmla="*/ 22 w 1165"/>
                  <a:gd name="T59" fmla="*/ 97 h 735"/>
                  <a:gd name="T60" fmla="*/ 21 w 1165"/>
                  <a:gd name="T61" fmla="*/ 86 h 735"/>
                  <a:gd name="T62" fmla="*/ 16 w 1165"/>
                  <a:gd name="T63" fmla="*/ 86 h 735"/>
                  <a:gd name="T64" fmla="*/ 11 w 1165"/>
                  <a:gd name="T65" fmla="*/ 97 h 735"/>
                  <a:gd name="T66" fmla="*/ 5 w 1165"/>
                  <a:gd name="T67" fmla="*/ 100 h 735"/>
                  <a:gd name="T68" fmla="*/ 0 w 1165"/>
                  <a:gd name="T69" fmla="*/ 91 h 735"/>
                  <a:gd name="T70" fmla="*/ 1 w 1165"/>
                  <a:gd name="T71" fmla="*/ 79 h 735"/>
                  <a:gd name="T72" fmla="*/ 8 w 1165"/>
                  <a:gd name="T73" fmla="*/ 71 h 735"/>
                  <a:gd name="T74" fmla="*/ 12 w 1165"/>
                  <a:gd name="T75" fmla="*/ 58 h 735"/>
                  <a:gd name="T76" fmla="*/ 10 w 1165"/>
                  <a:gd name="T77" fmla="*/ 42 h 735"/>
                  <a:gd name="T78" fmla="*/ 9 w 1165"/>
                  <a:gd name="T79" fmla="*/ 26 h 735"/>
                  <a:gd name="T80" fmla="*/ 17 w 1165"/>
                  <a:gd name="T81" fmla="*/ 28 h 735"/>
                  <a:gd name="T82" fmla="*/ 31 w 1165"/>
                  <a:gd name="T83" fmla="*/ 29 h 735"/>
                  <a:gd name="T84" fmla="*/ 38 w 1165"/>
                  <a:gd name="T85" fmla="*/ 25 h 735"/>
                  <a:gd name="T86" fmla="*/ 38 w 1165"/>
                  <a:gd name="T87" fmla="*/ 14 h 735"/>
                  <a:gd name="T88" fmla="*/ 41 w 1165"/>
                  <a:gd name="T89" fmla="*/ 3 h 735"/>
                  <a:gd name="T90" fmla="*/ 49 w 1165"/>
                  <a:gd name="T91" fmla="*/ 0 h 735"/>
                  <a:gd name="T92" fmla="*/ 57 w 1165"/>
                  <a:gd name="T93" fmla="*/ 3 h 735"/>
                  <a:gd name="T94" fmla="*/ 60 w 1165"/>
                  <a:gd name="T95" fmla="*/ 13 h 735"/>
                  <a:gd name="T96" fmla="*/ 58 w 1165"/>
                  <a:gd name="T97" fmla="*/ 25 h 735"/>
                  <a:gd name="T98" fmla="*/ 63 w 1165"/>
                  <a:gd name="T99" fmla="*/ 32 h 735"/>
                  <a:gd name="T100" fmla="*/ 73 w 1165"/>
                  <a:gd name="T101" fmla="*/ 31 h 735"/>
                  <a:gd name="T102" fmla="*/ 87 w 1165"/>
                  <a:gd name="T103" fmla="*/ 27 h 7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65"/>
                  <a:gd name="T157" fmla="*/ 0 h 735"/>
                  <a:gd name="T158" fmla="*/ 1165 w 1165"/>
                  <a:gd name="T159" fmla="*/ 735 h 73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65" h="735">
                    <a:moveTo>
                      <a:pt x="958" y="146"/>
                    </a:moveTo>
                    <a:lnTo>
                      <a:pt x="962" y="164"/>
                    </a:lnTo>
                    <a:lnTo>
                      <a:pt x="965" y="178"/>
                    </a:lnTo>
                    <a:lnTo>
                      <a:pt x="966" y="190"/>
                    </a:lnTo>
                    <a:lnTo>
                      <a:pt x="963" y="202"/>
                    </a:lnTo>
                    <a:lnTo>
                      <a:pt x="958" y="219"/>
                    </a:lnTo>
                    <a:lnTo>
                      <a:pt x="952" y="237"/>
                    </a:lnTo>
                    <a:lnTo>
                      <a:pt x="946" y="253"/>
                    </a:lnTo>
                    <a:lnTo>
                      <a:pt x="940" y="269"/>
                    </a:lnTo>
                    <a:lnTo>
                      <a:pt x="931" y="288"/>
                    </a:lnTo>
                    <a:lnTo>
                      <a:pt x="924" y="304"/>
                    </a:lnTo>
                    <a:lnTo>
                      <a:pt x="919" y="317"/>
                    </a:lnTo>
                    <a:lnTo>
                      <a:pt x="914" y="335"/>
                    </a:lnTo>
                    <a:lnTo>
                      <a:pt x="909" y="351"/>
                    </a:lnTo>
                    <a:lnTo>
                      <a:pt x="908" y="366"/>
                    </a:lnTo>
                    <a:lnTo>
                      <a:pt x="911" y="382"/>
                    </a:lnTo>
                    <a:lnTo>
                      <a:pt x="916" y="397"/>
                    </a:lnTo>
                    <a:lnTo>
                      <a:pt x="926" y="409"/>
                    </a:lnTo>
                    <a:lnTo>
                      <a:pt x="937" y="416"/>
                    </a:lnTo>
                    <a:lnTo>
                      <a:pt x="952" y="417"/>
                    </a:lnTo>
                    <a:lnTo>
                      <a:pt x="969" y="416"/>
                    </a:lnTo>
                    <a:lnTo>
                      <a:pt x="982" y="411"/>
                    </a:lnTo>
                    <a:lnTo>
                      <a:pt x="996" y="405"/>
                    </a:lnTo>
                    <a:lnTo>
                      <a:pt x="1007" y="396"/>
                    </a:lnTo>
                    <a:lnTo>
                      <a:pt x="1017" y="383"/>
                    </a:lnTo>
                    <a:lnTo>
                      <a:pt x="1022" y="369"/>
                    </a:lnTo>
                    <a:lnTo>
                      <a:pt x="1024" y="354"/>
                    </a:lnTo>
                    <a:lnTo>
                      <a:pt x="1031" y="339"/>
                    </a:lnTo>
                    <a:lnTo>
                      <a:pt x="1040" y="327"/>
                    </a:lnTo>
                    <a:lnTo>
                      <a:pt x="1054" y="318"/>
                    </a:lnTo>
                    <a:lnTo>
                      <a:pt x="1067" y="313"/>
                    </a:lnTo>
                    <a:lnTo>
                      <a:pt x="1081" y="311"/>
                    </a:lnTo>
                    <a:lnTo>
                      <a:pt x="1092" y="310"/>
                    </a:lnTo>
                    <a:lnTo>
                      <a:pt x="1107" y="312"/>
                    </a:lnTo>
                    <a:lnTo>
                      <a:pt x="1121" y="316"/>
                    </a:lnTo>
                    <a:lnTo>
                      <a:pt x="1135" y="321"/>
                    </a:lnTo>
                    <a:lnTo>
                      <a:pt x="1144" y="331"/>
                    </a:lnTo>
                    <a:lnTo>
                      <a:pt x="1152" y="341"/>
                    </a:lnTo>
                    <a:lnTo>
                      <a:pt x="1160" y="351"/>
                    </a:lnTo>
                    <a:lnTo>
                      <a:pt x="1164" y="364"/>
                    </a:lnTo>
                    <a:lnTo>
                      <a:pt x="1165" y="376"/>
                    </a:lnTo>
                    <a:lnTo>
                      <a:pt x="1163" y="390"/>
                    </a:lnTo>
                    <a:lnTo>
                      <a:pt x="1159" y="401"/>
                    </a:lnTo>
                    <a:lnTo>
                      <a:pt x="1156" y="410"/>
                    </a:lnTo>
                    <a:lnTo>
                      <a:pt x="1151" y="422"/>
                    </a:lnTo>
                    <a:lnTo>
                      <a:pt x="1140" y="438"/>
                    </a:lnTo>
                    <a:lnTo>
                      <a:pt x="1129" y="450"/>
                    </a:lnTo>
                    <a:lnTo>
                      <a:pt x="1117" y="462"/>
                    </a:lnTo>
                    <a:lnTo>
                      <a:pt x="1104" y="474"/>
                    </a:lnTo>
                    <a:lnTo>
                      <a:pt x="1089" y="484"/>
                    </a:lnTo>
                    <a:lnTo>
                      <a:pt x="1077" y="489"/>
                    </a:lnTo>
                    <a:lnTo>
                      <a:pt x="1064" y="492"/>
                    </a:lnTo>
                    <a:lnTo>
                      <a:pt x="1046" y="495"/>
                    </a:lnTo>
                    <a:lnTo>
                      <a:pt x="1034" y="498"/>
                    </a:lnTo>
                    <a:lnTo>
                      <a:pt x="1019" y="503"/>
                    </a:lnTo>
                    <a:lnTo>
                      <a:pt x="1005" y="510"/>
                    </a:lnTo>
                    <a:lnTo>
                      <a:pt x="993" y="517"/>
                    </a:lnTo>
                    <a:lnTo>
                      <a:pt x="984" y="526"/>
                    </a:lnTo>
                    <a:lnTo>
                      <a:pt x="973" y="534"/>
                    </a:lnTo>
                    <a:lnTo>
                      <a:pt x="964" y="544"/>
                    </a:lnTo>
                    <a:lnTo>
                      <a:pt x="955" y="558"/>
                    </a:lnTo>
                    <a:lnTo>
                      <a:pt x="948" y="572"/>
                    </a:lnTo>
                    <a:lnTo>
                      <a:pt x="943" y="587"/>
                    </a:lnTo>
                    <a:lnTo>
                      <a:pt x="940" y="604"/>
                    </a:lnTo>
                    <a:lnTo>
                      <a:pt x="940" y="618"/>
                    </a:lnTo>
                    <a:lnTo>
                      <a:pt x="943" y="635"/>
                    </a:lnTo>
                    <a:lnTo>
                      <a:pt x="946" y="649"/>
                    </a:lnTo>
                    <a:lnTo>
                      <a:pt x="948" y="664"/>
                    </a:lnTo>
                    <a:lnTo>
                      <a:pt x="941" y="661"/>
                    </a:lnTo>
                    <a:lnTo>
                      <a:pt x="929" y="656"/>
                    </a:lnTo>
                    <a:lnTo>
                      <a:pt x="918" y="652"/>
                    </a:lnTo>
                    <a:lnTo>
                      <a:pt x="906" y="650"/>
                    </a:lnTo>
                    <a:lnTo>
                      <a:pt x="892" y="648"/>
                    </a:lnTo>
                    <a:lnTo>
                      <a:pt x="877" y="649"/>
                    </a:lnTo>
                    <a:lnTo>
                      <a:pt x="860" y="652"/>
                    </a:lnTo>
                    <a:lnTo>
                      <a:pt x="844" y="655"/>
                    </a:lnTo>
                    <a:lnTo>
                      <a:pt x="824" y="660"/>
                    </a:lnTo>
                    <a:lnTo>
                      <a:pt x="803" y="666"/>
                    </a:lnTo>
                    <a:lnTo>
                      <a:pt x="784" y="673"/>
                    </a:lnTo>
                    <a:lnTo>
                      <a:pt x="764" y="680"/>
                    </a:lnTo>
                    <a:lnTo>
                      <a:pt x="748" y="687"/>
                    </a:lnTo>
                    <a:lnTo>
                      <a:pt x="730" y="695"/>
                    </a:lnTo>
                    <a:lnTo>
                      <a:pt x="711" y="702"/>
                    </a:lnTo>
                    <a:lnTo>
                      <a:pt x="692" y="708"/>
                    </a:lnTo>
                    <a:lnTo>
                      <a:pt x="669" y="717"/>
                    </a:lnTo>
                    <a:lnTo>
                      <a:pt x="645" y="725"/>
                    </a:lnTo>
                    <a:lnTo>
                      <a:pt x="628" y="730"/>
                    </a:lnTo>
                    <a:lnTo>
                      <a:pt x="605" y="733"/>
                    </a:lnTo>
                    <a:lnTo>
                      <a:pt x="586" y="735"/>
                    </a:lnTo>
                    <a:lnTo>
                      <a:pt x="562" y="733"/>
                    </a:lnTo>
                    <a:lnTo>
                      <a:pt x="545" y="730"/>
                    </a:lnTo>
                    <a:lnTo>
                      <a:pt x="528" y="725"/>
                    </a:lnTo>
                    <a:lnTo>
                      <a:pt x="517" y="718"/>
                    </a:lnTo>
                    <a:lnTo>
                      <a:pt x="509" y="707"/>
                    </a:lnTo>
                    <a:lnTo>
                      <a:pt x="503" y="693"/>
                    </a:lnTo>
                    <a:lnTo>
                      <a:pt x="503" y="681"/>
                    </a:lnTo>
                    <a:lnTo>
                      <a:pt x="508" y="669"/>
                    </a:lnTo>
                    <a:lnTo>
                      <a:pt x="514" y="658"/>
                    </a:lnTo>
                    <a:lnTo>
                      <a:pt x="523" y="647"/>
                    </a:lnTo>
                    <a:lnTo>
                      <a:pt x="535" y="636"/>
                    </a:lnTo>
                    <a:lnTo>
                      <a:pt x="551" y="624"/>
                    </a:lnTo>
                    <a:lnTo>
                      <a:pt x="567" y="617"/>
                    </a:lnTo>
                    <a:lnTo>
                      <a:pt x="587" y="611"/>
                    </a:lnTo>
                    <a:lnTo>
                      <a:pt x="602" y="607"/>
                    </a:lnTo>
                    <a:lnTo>
                      <a:pt x="617" y="602"/>
                    </a:lnTo>
                    <a:lnTo>
                      <a:pt x="635" y="596"/>
                    </a:lnTo>
                    <a:lnTo>
                      <a:pt x="651" y="587"/>
                    </a:lnTo>
                    <a:lnTo>
                      <a:pt x="665" y="580"/>
                    </a:lnTo>
                    <a:lnTo>
                      <a:pt x="674" y="572"/>
                    </a:lnTo>
                    <a:lnTo>
                      <a:pt x="677" y="563"/>
                    </a:lnTo>
                    <a:lnTo>
                      <a:pt x="675" y="553"/>
                    </a:lnTo>
                    <a:lnTo>
                      <a:pt x="668" y="542"/>
                    </a:lnTo>
                    <a:lnTo>
                      <a:pt x="656" y="534"/>
                    </a:lnTo>
                    <a:lnTo>
                      <a:pt x="647" y="529"/>
                    </a:lnTo>
                    <a:lnTo>
                      <a:pt x="637" y="526"/>
                    </a:lnTo>
                    <a:lnTo>
                      <a:pt x="620" y="524"/>
                    </a:lnTo>
                    <a:lnTo>
                      <a:pt x="601" y="524"/>
                    </a:lnTo>
                    <a:lnTo>
                      <a:pt x="581" y="525"/>
                    </a:lnTo>
                    <a:lnTo>
                      <a:pt x="563" y="527"/>
                    </a:lnTo>
                    <a:lnTo>
                      <a:pt x="546" y="530"/>
                    </a:lnTo>
                    <a:lnTo>
                      <a:pt x="530" y="534"/>
                    </a:lnTo>
                    <a:lnTo>
                      <a:pt x="514" y="539"/>
                    </a:lnTo>
                    <a:lnTo>
                      <a:pt x="494" y="546"/>
                    </a:lnTo>
                    <a:lnTo>
                      <a:pt x="477" y="555"/>
                    </a:lnTo>
                    <a:lnTo>
                      <a:pt x="461" y="562"/>
                    </a:lnTo>
                    <a:lnTo>
                      <a:pt x="441" y="573"/>
                    </a:lnTo>
                    <a:lnTo>
                      <a:pt x="421" y="585"/>
                    </a:lnTo>
                    <a:lnTo>
                      <a:pt x="403" y="596"/>
                    </a:lnTo>
                    <a:lnTo>
                      <a:pt x="385" y="607"/>
                    </a:lnTo>
                    <a:lnTo>
                      <a:pt x="365" y="618"/>
                    </a:lnTo>
                    <a:lnTo>
                      <a:pt x="345" y="627"/>
                    </a:lnTo>
                    <a:lnTo>
                      <a:pt x="324" y="636"/>
                    </a:lnTo>
                    <a:lnTo>
                      <a:pt x="301" y="643"/>
                    </a:lnTo>
                    <a:lnTo>
                      <a:pt x="279" y="648"/>
                    </a:lnTo>
                    <a:lnTo>
                      <a:pt x="252" y="652"/>
                    </a:lnTo>
                    <a:lnTo>
                      <a:pt x="230" y="655"/>
                    </a:lnTo>
                    <a:lnTo>
                      <a:pt x="200" y="658"/>
                    </a:lnTo>
                    <a:lnTo>
                      <a:pt x="177" y="660"/>
                    </a:lnTo>
                    <a:lnTo>
                      <a:pt x="155" y="659"/>
                    </a:lnTo>
                    <a:lnTo>
                      <a:pt x="140" y="659"/>
                    </a:lnTo>
                    <a:lnTo>
                      <a:pt x="145" y="648"/>
                    </a:lnTo>
                    <a:lnTo>
                      <a:pt x="155" y="635"/>
                    </a:lnTo>
                    <a:lnTo>
                      <a:pt x="167" y="622"/>
                    </a:lnTo>
                    <a:lnTo>
                      <a:pt x="179" y="609"/>
                    </a:lnTo>
                    <a:lnTo>
                      <a:pt x="195" y="593"/>
                    </a:lnTo>
                    <a:lnTo>
                      <a:pt x="207" y="581"/>
                    </a:lnTo>
                    <a:lnTo>
                      <a:pt x="217" y="569"/>
                    </a:lnTo>
                    <a:lnTo>
                      <a:pt x="226" y="554"/>
                    </a:lnTo>
                    <a:lnTo>
                      <a:pt x="233" y="538"/>
                    </a:lnTo>
                    <a:lnTo>
                      <a:pt x="237" y="522"/>
                    </a:lnTo>
                    <a:lnTo>
                      <a:pt x="240" y="507"/>
                    </a:lnTo>
                    <a:lnTo>
                      <a:pt x="238" y="489"/>
                    </a:lnTo>
                    <a:lnTo>
                      <a:pt x="234" y="478"/>
                    </a:lnTo>
                    <a:lnTo>
                      <a:pt x="225" y="468"/>
                    </a:lnTo>
                    <a:lnTo>
                      <a:pt x="218" y="461"/>
                    </a:lnTo>
                    <a:lnTo>
                      <a:pt x="209" y="456"/>
                    </a:lnTo>
                    <a:lnTo>
                      <a:pt x="199" y="454"/>
                    </a:lnTo>
                    <a:lnTo>
                      <a:pt x="187" y="453"/>
                    </a:lnTo>
                    <a:lnTo>
                      <a:pt x="176" y="456"/>
                    </a:lnTo>
                    <a:lnTo>
                      <a:pt x="165" y="463"/>
                    </a:lnTo>
                    <a:lnTo>
                      <a:pt x="156" y="473"/>
                    </a:lnTo>
                    <a:lnTo>
                      <a:pt x="146" y="484"/>
                    </a:lnTo>
                    <a:lnTo>
                      <a:pt x="138" y="496"/>
                    </a:lnTo>
                    <a:lnTo>
                      <a:pt x="130" y="507"/>
                    </a:lnTo>
                    <a:lnTo>
                      <a:pt x="121" y="517"/>
                    </a:lnTo>
                    <a:lnTo>
                      <a:pt x="110" y="527"/>
                    </a:lnTo>
                    <a:lnTo>
                      <a:pt x="97" y="534"/>
                    </a:lnTo>
                    <a:lnTo>
                      <a:pt x="84" y="537"/>
                    </a:lnTo>
                    <a:lnTo>
                      <a:pt x="69" y="539"/>
                    </a:lnTo>
                    <a:lnTo>
                      <a:pt x="55" y="537"/>
                    </a:lnTo>
                    <a:lnTo>
                      <a:pt x="41" y="533"/>
                    </a:lnTo>
                    <a:lnTo>
                      <a:pt x="27" y="525"/>
                    </a:lnTo>
                    <a:lnTo>
                      <a:pt x="17" y="517"/>
                    </a:lnTo>
                    <a:lnTo>
                      <a:pt x="9" y="504"/>
                    </a:lnTo>
                    <a:lnTo>
                      <a:pt x="4" y="490"/>
                    </a:lnTo>
                    <a:lnTo>
                      <a:pt x="1" y="477"/>
                    </a:lnTo>
                    <a:lnTo>
                      <a:pt x="0" y="462"/>
                    </a:lnTo>
                    <a:lnTo>
                      <a:pt x="2" y="450"/>
                    </a:lnTo>
                    <a:lnTo>
                      <a:pt x="7" y="439"/>
                    </a:lnTo>
                    <a:lnTo>
                      <a:pt x="16" y="426"/>
                    </a:lnTo>
                    <a:lnTo>
                      <a:pt x="28" y="414"/>
                    </a:lnTo>
                    <a:lnTo>
                      <a:pt x="43" y="405"/>
                    </a:lnTo>
                    <a:lnTo>
                      <a:pt x="55" y="399"/>
                    </a:lnTo>
                    <a:lnTo>
                      <a:pt x="71" y="391"/>
                    </a:lnTo>
                    <a:lnTo>
                      <a:pt x="86" y="382"/>
                    </a:lnTo>
                    <a:lnTo>
                      <a:pt x="100" y="372"/>
                    </a:lnTo>
                    <a:lnTo>
                      <a:pt x="113" y="360"/>
                    </a:lnTo>
                    <a:lnTo>
                      <a:pt x="124" y="347"/>
                    </a:lnTo>
                    <a:lnTo>
                      <a:pt x="129" y="329"/>
                    </a:lnTo>
                    <a:lnTo>
                      <a:pt x="131" y="313"/>
                    </a:lnTo>
                    <a:lnTo>
                      <a:pt x="130" y="297"/>
                    </a:lnTo>
                    <a:lnTo>
                      <a:pt x="127" y="280"/>
                    </a:lnTo>
                    <a:lnTo>
                      <a:pt x="121" y="263"/>
                    </a:lnTo>
                    <a:lnTo>
                      <a:pt x="111" y="242"/>
                    </a:lnTo>
                    <a:lnTo>
                      <a:pt x="103" y="224"/>
                    </a:lnTo>
                    <a:lnTo>
                      <a:pt x="94" y="204"/>
                    </a:lnTo>
                    <a:lnTo>
                      <a:pt x="90" y="183"/>
                    </a:lnTo>
                    <a:lnTo>
                      <a:pt x="90" y="167"/>
                    </a:lnTo>
                    <a:lnTo>
                      <a:pt x="92" y="150"/>
                    </a:lnTo>
                    <a:lnTo>
                      <a:pt x="93" y="137"/>
                    </a:lnTo>
                    <a:lnTo>
                      <a:pt x="105" y="140"/>
                    </a:lnTo>
                    <a:lnTo>
                      <a:pt x="123" y="142"/>
                    </a:lnTo>
                    <a:lnTo>
                      <a:pt x="141" y="144"/>
                    </a:lnTo>
                    <a:lnTo>
                      <a:pt x="162" y="147"/>
                    </a:lnTo>
                    <a:lnTo>
                      <a:pt x="182" y="149"/>
                    </a:lnTo>
                    <a:lnTo>
                      <a:pt x="205" y="152"/>
                    </a:lnTo>
                    <a:lnTo>
                      <a:pt x="228" y="154"/>
                    </a:lnTo>
                    <a:lnTo>
                      <a:pt x="254" y="155"/>
                    </a:lnTo>
                    <a:lnTo>
                      <a:pt x="304" y="155"/>
                    </a:lnTo>
                    <a:lnTo>
                      <a:pt x="322" y="154"/>
                    </a:lnTo>
                    <a:lnTo>
                      <a:pt x="339" y="153"/>
                    </a:lnTo>
                    <a:lnTo>
                      <a:pt x="359" y="150"/>
                    </a:lnTo>
                    <a:lnTo>
                      <a:pt x="375" y="145"/>
                    </a:lnTo>
                    <a:lnTo>
                      <a:pt x="387" y="139"/>
                    </a:lnTo>
                    <a:lnTo>
                      <a:pt x="398" y="131"/>
                    </a:lnTo>
                    <a:lnTo>
                      <a:pt x="405" y="124"/>
                    </a:lnTo>
                    <a:lnTo>
                      <a:pt x="408" y="116"/>
                    </a:lnTo>
                    <a:lnTo>
                      <a:pt x="408" y="104"/>
                    </a:lnTo>
                    <a:lnTo>
                      <a:pt x="405" y="89"/>
                    </a:lnTo>
                    <a:lnTo>
                      <a:pt x="400" y="75"/>
                    </a:lnTo>
                    <a:lnTo>
                      <a:pt x="395" y="62"/>
                    </a:lnTo>
                    <a:lnTo>
                      <a:pt x="395" y="49"/>
                    </a:lnTo>
                    <a:lnTo>
                      <a:pt x="401" y="38"/>
                    </a:lnTo>
                    <a:lnTo>
                      <a:pt x="410" y="28"/>
                    </a:lnTo>
                    <a:lnTo>
                      <a:pt x="423" y="20"/>
                    </a:lnTo>
                    <a:lnTo>
                      <a:pt x="439" y="13"/>
                    </a:lnTo>
                    <a:lnTo>
                      <a:pt x="456" y="8"/>
                    </a:lnTo>
                    <a:lnTo>
                      <a:pt x="474" y="5"/>
                    </a:lnTo>
                    <a:lnTo>
                      <a:pt x="495" y="2"/>
                    </a:lnTo>
                    <a:lnTo>
                      <a:pt x="513" y="0"/>
                    </a:lnTo>
                    <a:lnTo>
                      <a:pt x="532" y="0"/>
                    </a:lnTo>
                    <a:lnTo>
                      <a:pt x="549" y="1"/>
                    </a:lnTo>
                    <a:lnTo>
                      <a:pt x="566" y="5"/>
                    </a:lnTo>
                    <a:lnTo>
                      <a:pt x="582" y="10"/>
                    </a:lnTo>
                    <a:lnTo>
                      <a:pt x="598" y="18"/>
                    </a:lnTo>
                    <a:lnTo>
                      <a:pt x="610" y="26"/>
                    </a:lnTo>
                    <a:lnTo>
                      <a:pt x="621" y="36"/>
                    </a:lnTo>
                    <a:lnTo>
                      <a:pt x="627" y="46"/>
                    </a:lnTo>
                    <a:lnTo>
                      <a:pt x="629" y="57"/>
                    </a:lnTo>
                    <a:lnTo>
                      <a:pt x="626" y="69"/>
                    </a:lnTo>
                    <a:lnTo>
                      <a:pt x="620" y="79"/>
                    </a:lnTo>
                    <a:lnTo>
                      <a:pt x="611" y="95"/>
                    </a:lnTo>
                    <a:lnTo>
                      <a:pt x="605" y="109"/>
                    </a:lnTo>
                    <a:lnTo>
                      <a:pt x="600" y="123"/>
                    </a:lnTo>
                    <a:lnTo>
                      <a:pt x="600" y="135"/>
                    </a:lnTo>
                    <a:lnTo>
                      <a:pt x="605" y="148"/>
                    </a:lnTo>
                    <a:lnTo>
                      <a:pt x="615" y="157"/>
                    </a:lnTo>
                    <a:lnTo>
                      <a:pt x="625" y="162"/>
                    </a:lnTo>
                    <a:lnTo>
                      <a:pt x="639" y="167"/>
                    </a:lnTo>
                    <a:lnTo>
                      <a:pt x="656" y="171"/>
                    </a:lnTo>
                    <a:lnTo>
                      <a:pt x="673" y="173"/>
                    </a:lnTo>
                    <a:lnTo>
                      <a:pt x="694" y="175"/>
                    </a:lnTo>
                    <a:lnTo>
                      <a:pt x="718" y="175"/>
                    </a:lnTo>
                    <a:lnTo>
                      <a:pt x="737" y="172"/>
                    </a:lnTo>
                    <a:lnTo>
                      <a:pt x="766" y="170"/>
                    </a:lnTo>
                    <a:lnTo>
                      <a:pt x="795" y="166"/>
                    </a:lnTo>
                    <a:lnTo>
                      <a:pt x="820" y="162"/>
                    </a:lnTo>
                    <a:lnTo>
                      <a:pt x="844" y="158"/>
                    </a:lnTo>
                    <a:lnTo>
                      <a:pt x="873" y="152"/>
                    </a:lnTo>
                    <a:lnTo>
                      <a:pt x="907" y="145"/>
                    </a:lnTo>
                    <a:lnTo>
                      <a:pt x="955" y="135"/>
                    </a:lnTo>
                    <a:lnTo>
                      <a:pt x="958" y="146"/>
                    </a:lnTo>
                    <a:close/>
                  </a:path>
                </a:pathLst>
              </a:custGeom>
              <a:solidFill>
                <a:srgbClr val="336699"/>
              </a:solidFill>
              <a:ln w="6350">
                <a:solidFill>
                  <a:srgbClr val="000000"/>
                </a:solidFill>
                <a:round/>
                <a:headEnd/>
                <a:tailEnd/>
              </a:ln>
            </p:spPr>
            <p:txBody>
              <a:bodyPr/>
              <a:lstStyle/>
              <a:p>
                <a:endParaRPr lang="en-US"/>
              </a:p>
            </p:txBody>
          </p:sp>
          <p:sp>
            <p:nvSpPr>
              <p:cNvPr id="65551" name="Freeform 12"/>
              <p:cNvSpPr>
                <a:spLocks/>
              </p:cNvSpPr>
              <p:nvPr/>
            </p:nvSpPr>
            <p:spPr bwMode="auto">
              <a:xfrm>
                <a:off x="194" y="2293"/>
                <a:ext cx="392" cy="373"/>
              </a:xfrm>
              <a:custGeom>
                <a:avLst/>
                <a:gdLst>
                  <a:gd name="T0" fmla="*/ 78 w 858"/>
                  <a:gd name="T1" fmla="*/ 0 h 652"/>
                  <a:gd name="T2" fmla="*/ 78 w 858"/>
                  <a:gd name="T3" fmla="*/ 6 h 652"/>
                  <a:gd name="T4" fmla="*/ 79 w 858"/>
                  <a:gd name="T5" fmla="*/ 13 h 652"/>
                  <a:gd name="T6" fmla="*/ 81 w 858"/>
                  <a:gd name="T7" fmla="*/ 19 h 652"/>
                  <a:gd name="T8" fmla="*/ 82 w 858"/>
                  <a:gd name="T9" fmla="*/ 25 h 652"/>
                  <a:gd name="T10" fmla="*/ 82 w 858"/>
                  <a:gd name="T11" fmla="*/ 30 h 652"/>
                  <a:gd name="T12" fmla="*/ 80 w 858"/>
                  <a:gd name="T13" fmla="*/ 35 h 652"/>
                  <a:gd name="T14" fmla="*/ 77 w 858"/>
                  <a:gd name="T15" fmla="*/ 38 h 652"/>
                  <a:gd name="T16" fmla="*/ 74 w 858"/>
                  <a:gd name="T17" fmla="*/ 37 h 652"/>
                  <a:gd name="T18" fmla="*/ 70 w 858"/>
                  <a:gd name="T19" fmla="*/ 32 h 652"/>
                  <a:gd name="T20" fmla="*/ 67 w 858"/>
                  <a:gd name="T21" fmla="*/ 29 h 652"/>
                  <a:gd name="T22" fmla="*/ 64 w 858"/>
                  <a:gd name="T23" fmla="*/ 29 h 652"/>
                  <a:gd name="T24" fmla="*/ 61 w 858"/>
                  <a:gd name="T25" fmla="*/ 31 h 652"/>
                  <a:gd name="T26" fmla="*/ 58 w 858"/>
                  <a:gd name="T27" fmla="*/ 39 h 652"/>
                  <a:gd name="T28" fmla="*/ 58 w 858"/>
                  <a:gd name="T29" fmla="*/ 46 h 652"/>
                  <a:gd name="T30" fmla="*/ 58 w 858"/>
                  <a:gd name="T31" fmla="*/ 54 h 652"/>
                  <a:gd name="T32" fmla="*/ 61 w 858"/>
                  <a:gd name="T33" fmla="*/ 61 h 652"/>
                  <a:gd name="T34" fmla="*/ 65 w 858"/>
                  <a:gd name="T35" fmla="*/ 65 h 652"/>
                  <a:gd name="T36" fmla="*/ 71 w 858"/>
                  <a:gd name="T37" fmla="*/ 66 h 652"/>
                  <a:gd name="T38" fmla="*/ 76 w 858"/>
                  <a:gd name="T39" fmla="*/ 66 h 652"/>
                  <a:gd name="T40" fmla="*/ 79 w 858"/>
                  <a:gd name="T41" fmla="*/ 72 h 652"/>
                  <a:gd name="T42" fmla="*/ 79 w 858"/>
                  <a:gd name="T43" fmla="*/ 79 h 652"/>
                  <a:gd name="T44" fmla="*/ 76 w 858"/>
                  <a:gd name="T45" fmla="*/ 88 h 652"/>
                  <a:gd name="T46" fmla="*/ 69 w 858"/>
                  <a:gd name="T47" fmla="*/ 93 h 652"/>
                  <a:gd name="T48" fmla="*/ 62 w 858"/>
                  <a:gd name="T49" fmla="*/ 92 h 652"/>
                  <a:gd name="T50" fmla="*/ 53 w 858"/>
                  <a:gd name="T51" fmla="*/ 90 h 652"/>
                  <a:gd name="T52" fmla="*/ 48 w 858"/>
                  <a:gd name="T53" fmla="*/ 92 h 652"/>
                  <a:gd name="T54" fmla="*/ 47 w 858"/>
                  <a:gd name="T55" fmla="*/ 97 h 652"/>
                  <a:gd name="T56" fmla="*/ 48 w 858"/>
                  <a:gd name="T57" fmla="*/ 103 h 652"/>
                  <a:gd name="T58" fmla="*/ 48 w 858"/>
                  <a:gd name="T59" fmla="*/ 109 h 652"/>
                  <a:gd name="T60" fmla="*/ 47 w 858"/>
                  <a:gd name="T61" fmla="*/ 116 h 652"/>
                  <a:gd name="T62" fmla="*/ 43 w 858"/>
                  <a:gd name="T63" fmla="*/ 120 h 652"/>
                  <a:gd name="T64" fmla="*/ 39 w 858"/>
                  <a:gd name="T65" fmla="*/ 122 h 652"/>
                  <a:gd name="T66" fmla="*/ 35 w 858"/>
                  <a:gd name="T67" fmla="*/ 122 h 652"/>
                  <a:gd name="T68" fmla="*/ 32 w 858"/>
                  <a:gd name="T69" fmla="*/ 120 h 652"/>
                  <a:gd name="T70" fmla="*/ 29 w 858"/>
                  <a:gd name="T71" fmla="*/ 116 h 652"/>
                  <a:gd name="T72" fmla="*/ 27 w 858"/>
                  <a:gd name="T73" fmla="*/ 110 h 652"/>
                  <a:gd name="T74" fmla="*/ 25 w 858"/>
                  <a:gd name="T75" fmla="*/ 104 h 652"/>
                  <a:gd name="T76" fmla="*/ 21 w 858"/>
                  <a:gd name="T77" fmla="*/ 99 h 652"/>
                  <a:gd name="T78" fmla="*/ 17 w 858"/>
                  <a:gd name="T79" fmla="*/ 97 h 652"/>
                  <a:gd name="T80" fmla="*/ 12 w 858"/>
                  <a:gd name="T81" fmla="*/ 97 h 652"/>
                  <a:gd name="T82" fmla="*/ 6 w 858"/>
                  <a:gd name="T83" fmla="*/ 98 h 652"/>
                  <a:gd name="T84" fmla="*/ 0 w 858"/>
                  <a:gd name="T85" fmla="*/ 100 h 65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8"/>
                  <a:gd name="T130" fmla="*/ 0 h 652"/>
                  <a:gd name="T131" fmla="*/ 858 w 858"/>
                  <a:gd name="T132" fmla="*/ 652 h 65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8" h="652">
                    <a:moveTo>
                      <a:pt x="0" y="535"/>
                    </a:moveTo>
                    <a:lnTo>
                      <a:pt x="113" y="0"/>
                    </a:lnTo>
                    <a:lnTo>
                      <a:pt x="820" y="0"/>
                    </a:lnTo>
                    <a:lnTo>
                      <a:pt x="814" y="8"/>
                    </a:lnTo>
                    <a:lnTo>
                      <a:pt x="811" y="21"/>
                    </a:lnTo>
                    <a:lnTo>
                      <a:pt x="811" y="34"/>
                    </a:lnTo>
                    <a:lnTo>
                      <a:pt x="814" y="45"/>
                    </a:lnTo>
                    <a:lnTo>
                      <a:pt x="821" y="58"/>
                    </a:lnTo>
                    <a:lnTo>
                      <a:pt x="828" y="69"/>
                    </a:lnTo>
                    <a:lnTo>
                      <a:pt x="834" y="78"/>
                    </a:lnTo>
                    <a:lnTo>
                      <a:pt x="842" y="88"/>
                    </a:lnTo>
                    <a:lnTo>
                      <a:pt x="847" y="99"/>
                    </a:lnTo>
                    <a:lnTo>
                      <a:pt x="853" y="111"/>
                    </a:lnTo>
                    <a:lnTo>
                      <a:pt x="856" y="122"/>
                    </a:lnTo>
                    <a:lnTo>
                      <a:pt x="858" y="134"/>
                    </a:lnTo>
                    <a:lnTo>
                      <a:pt x="858" y="144"/>
                    </a:lnTo>
                    <a:lnTo>
                      <a:pt x="857" y="155"/>
                    </a:lnTo>
                    <a:lnTo>
                      <a:pt x="855" y="162"/>
                    </a:lnTo>
                    <a:lnTo>
                      <a:pt x="852" y="174"/>
                    </a:lnTo>
                    <a:lnTo>
                      <a:pt x="848" y="183"/>
                    </a:lnTo>
                    <a:lnTo>
                      <a:pt x="842" y="190"/>
                    </a:lnTo>
                    <a:lnTo>
                      <a:pt x="834" y="197"/>
                    </a:lnTo>
                    <a:lnTo>
                      <a:pt x="825" y="202"/>
                    </a:lnTo>
                    <a:lnTo>
                      <a:pt x="810" y="205"/>
                    </a:lnTo>
                    <a:lnTo>
                      <a:pt x="797" y="204"/>
                    </a:lnTo>
                    <a:lnTo>
                      <a:pt x="785" y="200"/>
                    </a:lnTo>
                    <a:lnTo>
                      <a:pt x="771" y="194"/>
                    </a:lnTo>
                    <a:lnTo>
                      <a:pt x="755" y="187"/>
                    </a:lnTo>
                    <a:lnTo>
                      <a:pt x="745" y="180"/>
                    </a:lnTo>
                    <a:lnTo>
                      <a:pt x="734" y="172"/>
                    </a:lnTo>
                    <a:lnTo>
                      <a:pt x="724" y="166"/>
                    </a:lnTo>
                    <a:lnTo>
                      <a:pt x="714" y="160"/>
                    </a:lnTo>
                    <a:lnTo>
                      <a:pt x="704" y="155"/>
                    </a:lnTo>
                    <a:lnTo>
                      <a:pt x="693" y="152"/>
                    </a:lnTo>
                    <a:lnTo>
                      <a:pt x="680" y="151"/>
                    </a:lnTo>
                    <a:lnTo>
                      <a:pt x="669" y="153"/>
                    </a:lnTo>
                    <a:lnTo>
                      <a:pt x="657" y="157"/>
                    </a:lnTo>
                    <a:lnTo>
                      <a:pt x="648" y="163"/>
                    </a:lnTo>
                    <a:lnTo>
                      <a:pt x="637" y="170"/>
                    </a:lnTo>
                    <a:lnTo>
                      <a:pt x="627" y="181"/>
                    </a:lnTo>
                    <a:lnTo>
                      <a:pt x="619" y="192"/>
                    </a:lnTo>
                    <a:lnTo>
                      <a:pt x="611" y="207"/>
                    </a:lnTo>
                    <a:lnTo>
                      <a:pt x="607" y="221"/>
                    </a:lnTo>
                    <a:lnTo>
                      <a:pt x="603" y="234"/>
                    </a:lnTo>
                    <a:lnTo>
                      <a:pt x="604" y="249"/>
                    </a:lnTo>
                    <a:lnTo>
                      <a:pt x="606" y="263"/>
                    </a:lnTo>
                    <a:lnTo>
                      <a:pt x="610" y="278"/>
                    </a:lnTo>
                    <a:lnTo>
                      <a:pt x="615" y="290"/>
                    </a:lnTo>
                    <a:lnTo>
                      <a:pt x="622" y="304"/>
                    </a:lnTo>
                    <a:lnTo>
                      <a:pt x="630" y="314"/>
                    </a:lnTo>
                    <a:lnTo>
                      <a:pt x="640" y="323"/>
                    </a:lnTo>
                    <a:lnTo>
                      <a:pt x="652" y="332"/>
                    </a:lnTo>
                    <a:lnTo>
                      <a:pt x="668" y="341"/>
                    </a:lnTo>
                    <a:lnTo>
                      <a:pt x="685" y="347"/>
                    </a:lnTo>
                    <a:lnTo>
                      <a:pt x="703" y="351"/>
                    </a:lnTo>
                    <a:lnTo>
                      <a:pt x="724" y="353"/>
                    </a:lnTo>
                    <a:lnTo>
                      <a:pt x="748" y="352"/>
                    </a:lnTo>
                    <a:lnTo>
                      <a:pt x="766" y="351"/>
                    </a:lnTo>
                    <a:lnTo>
                      <a:pt x="783" y="350"/>
                    </a:lnTo>
                    <a:lnTo>
                      <a:pt x="799" y="353"/>
                    </a:lnTo>
                    <a:lnTo>
                      <a:pt x="811" y="359"/>
                    </a:lnTo>
                    <a:lnTo>
                      <a:pt x="821" y="370"/>
                    </a:lnTo>
                    <a:lnTo>
                      <a:pt x="827" y="384"/>
                    </a:lnTo>
                    <a:lnTo>
                      <a:pt x="828" y="397"/>
                    </a:lnTo>
                    <a:lnTo>
                      <a:pt x="827" y="408"/>
                    </a:lnTo>
                    <a:lnTo>
                      <a:pt x="823" y="422"/>
                    </a:lnTo>
                    <a:lnTo>
                      <a:pt x="816" y="438"/>
                    </a:lnTo>
                    <a:lnTo>
                      <a:pt x="810" y="451"/>
                    </a:lnTo>
                    <a:lnTo>
                      <a:pt x="802" y="467"/>
                    </a:lnTo>
                    <a:lnTo>
                      <a:pt x="793" y="482"/>
                    </a:lnTo>
                    <a:lnTo>
                      <a:pt x="784" y="498"/>
                    </a:lnTo>
                    <a:lnTo>
                      <a:pt x="721" y="498"/>
                    </a:lnTo>
                    <a:lnTo>
                      <a:pt x="698" y="496"/>
                    </a:lnTo>
                    <a:lnTo>
                      <a:pt x="674" y="494"/>
                    </a:lnTo>
                    <a:lnTo>
                      <a:pt x="647" y="492"/>
                    </a:lnTo>
                    <a:lnTo>
                      <a:pt x="618" y="489"/>
                    </a:lnTo>
                    <a:lnTo>
                      <a:pt x="584" y="486"/>
                    </a:lnTo>
                    <a:lnTo>
                      <a:pt x="557" y="484"/>
                    </a:lnTo>
                    <a:lnTo>
                      <a:pt x="538" y="485"/>
                    </a:lnTo>
                    <a:lnTo>
                      <a:pt x="519" y="488"/>
                    </a:lnTo>
                    <a:lnTo>
                      <a:pt x="508" y="492"/>
                    </a:lnTo>
                    <a:lnTo>
                      <a:pt x="499" y="498"/>
                    </a:lnTo>
                    <a:lnTo>
                      <a:pt x="492" y="507"/>
                    </a:lnTo>
                    <a:lnTo>
                      <a:pt x="489" y="516"/>
                    </a:lnTo>
                    <a:lnTo>
                      <a:pt x="491" y="525"/>
                    </a:lnTo>
                    <a:lnTo>
                      <a:pt x="495" y="535"/>
                    </a:lnTo>
                    <a:lnTo>
                      <a:pt x="502" y="548"/>
                    </a:lnTo>
                    <a:lnTo>
                      <a:pt x="508" y="559"/>
                    </a:lnTo>
                    <a:lnTo>
                      <a:pt x="511" y="571"/>
                    </a:lnTo>
                    <a:lnTo>
                      <a:pt x="511" y="584"/>
                    </a:lnTo>
                    <a:lnTo>
                      <a:pt x="508" y="596"/>
                    </a:lnTo>
                    <a:lnTo>
                      <a:pt x="501" y="607"/>
                    </a:lnTo>
                    <a:lnTo>
                      <a:pt x="493" y="617"/>
                    </a:lnTo>
                    <a:lnTo>
                      <a:pt x="481" y="627"/>
                    </a:lnTo>
                    <a:lnTo>
                      <a:pt x="468" y="635"/>
                    </a:lnTo>
                    <a:lnTo>
                      <a:pt x="454" y="641"/>
                    </a:lnTo>
                    <a:lnTo>
                      <a:pt x="438" y="645"/>
                    </a:lnTo>
                    <a:lnTo>
                      <a:pt x="424" y="648"/>
                    </a:lnTo>
                    <a:lnTo>
                      <a:pt x="408" y="650"/>
                    </a:lnTo>
                    <a:lnTo>
                      <a:pt x="394" y="652"/>
                    </a:lnTo>
                    <a:lnTo>
                      <a:pt x="381" y="652"/>
                    </a:lnTo>
                    <a:lnTo>
                      <a:pt x="367" y="650"/>
                    </a:lnTo>
                    <a:lnTo>
                      <a:pt x="355" y="648"/>
                    </a:lnTo>
                    <a:lnTo>
                      <a:pt x="344" y="645"/>
                    </a:lnTo>
                    <a:lnTo>
                      <a:pt x="335" y="642"/>
                    </a:lnTo>
                    <a:lnTo>
                      <a:pt x="324" y="636"/>
                    </a:lnTo>
                    <a:lnTo>
                      <a:pt x="316" y="630"/>
                    </a:lnTo>
                    <a:lnTo>
                      <a:pt x="309" y="620"/>
                    </a:lnTo>
                    <a:lnTo>
                      <a:pt x="300" y="610"/>
                    </a:lnTo>
                    <a:lnTo>
                      <a:pt x="293" y="600"/>
                    </a:lnTo>
                    <a:lnTo>
                      <a:pt x="285" y="591"/>
                    </a:lnTo>
                    <a:lnTo>
                      <a:pt x="277" y="578"/>
                    </a:lnTo>
                    <a:lnTo>
                      <a:pt x="269" y="567"/>
                    </a:lnTo>
                    <a:lnTo>
                      <a:pt x="259" y="556"/>
                    </a:lnTo>
                    <a:lnTo>
                      <a:pt x="247" y="545"/>
                    </a:lnTo>
                    <a:lnTo>
                      <a:pt x="236" y="536"/>
                    </a:lnTo>
                    <a:lnTo>
                      <a:pt x="224" y="529"/>
                    </a:lnTo>
                    <a:lnTo>
                      <a:pt x="210" y="524"/>
                    </a:lnTo>
                    <a:lnTo>
                      <a:pt x="196" y="520"/>
                    </a:lnTo>
                    <a:lnTo>
                      <a:pt x="178" y="517"/>
                    </a:lnTo>
                    <a:lnTo>
                      <a:pt x="157" y="516"/>
                    </a:lnTo>
                    <a:lnTo>
                      <a:pt x="140" y="515"/>
                    </a:lnTo>
                    <a:lnTo>
                      <a:pt x="123" y="515"/>
                    </a:lnTo>
                    <a:lnTo>
                      <a:pt x="104" y="516"/>
                    </a:lnTo>
                    <a:lnTo>
                      <a:pt x="86" y="519"/>
                    </a:lnTo>
                    <a:lnTo>
                      <a:pt x="68" y="522"/>
                    </a:lnTo>
                    <a:lnTo>
                      <a:pt x="47" y="526"/>
                    </a:lnTo>
                    <a:lnTo>
                      <a:pt x="27" y="530"/>
                    </a:lnTo>
                    <a:lnTo>
                      <a:pt x="0" y="535"/>
                    </a:lnTo>
                    <a:close/>
                  </a:path>
                </a:pathLst>
              </a:custGeom>
              <a:solidFill>
                <a:srgbClr val="00BF9F"/>
              </a:solidFill>
              <a:ln w="6350">
                <a:solidFill>
                  <a:srgbClr val="000000"/>
                </a:solidFill>
                <a:round/>
                <a:headEnd/>
                <a:tailEnd/>
              </a:ln>
            </p:spPr>
            <p:txBody>
              <a:bodyPr/>
              <a:lstStyle/>
              <a:p>
                <a:endParaRPr lang="en-US"/>
              </a:p>
            </p:txBody>
          </p:sp>
          <p:sp>
            <p:nvSpPr>
              <p:cNvPr id="65552" name="Freeform 13"/>
              <p:cNvSpPr>
                <a:spLocks/>
              </p:cNvSpPr>
              <p:nvPr/>
            </p:nvSpPr>
            <p:spPr bwMode="auto">
              <a:xfrm>
                <a:off x="1141" y="2325"/>
                <a:ext cx="388" cy="356"/>
              </a:xfrm>
              <a:custGeom>
                <a:avLst/>
                <a:gdLst>
                  <a:gd name="T0" fmla="*/ 3 w 848"/>
                  <a:gd name="T1" fmla="*/ 0 h 626"/>
                  <a:gd name="T2" fmla="*/ 81 w 848"/>
                  <a:gd name="T3" fmla="*/ 94 h 626"/>
                  <a:gd name="T4" fmla="*/ 78 w 848"/>
                  <a:gd name="T5" fmla="*/ 90 h 626"/>
                  <a:gd name="T6" fmla="*/ 75 w 848"/>
                  <a:gd name="T7" fmla="*/ 89 h 626"/>
                  <a:gd name="T8" fmla="*/ 71 w 848"/>
                  <a:gd name="T9" fmla="*/ 88 h 626"/>
                  <a:gd name="T10" fmla="*/ 67 w 848"/>
                  <a:gd name="T11" fmla="*/ 86 h 626"/>
                  <a:gd name="T12" fmla="*/ 63 w 848"/>
                  <a:gd name="T13" fmla="*/ 86 h 626"/>
                  <a:gd name="T14" fmla="*/ 58 w 848"/>
                  <a:gd name="T15" fmla="*/ 86 h 626"/>
                  <a:gd name="T16" fmla="*/ 54 w 848"/>
                  <a:gd name="T17" fmla="*/ 88 h 626"/>
                  <a:gd name="T18" fmla="*/ 51 w 848"/>
                  <a:gd name="T19" fmla="*/ 89 h 626"/>
                  <a:gd name="T20" fmla="*/ 49 w 848"/>
                  <a:gd name="T21" fmla="*/ 91 h 626"/>
                  <a:gd name="T22" fmla="*/ 48 w 848"/>
                  <a:gd name="T23" fmla="*/ 94 h 626"/>
                  <a:gd name="T24" fmla="*/ 48 w 848"/>
                  <a:gd name="T25" fmla="*/ 97 h 626"/>
                  <a:gd name="T26" fmla="*/ 49 w 848"/>
                  <a:gd name="T27" fmla="*/ 100 h 626"/>
                  <a:gd name="T28" fmla="*/ 49 w 848"/>
                  <a:gd name="T29" fmla="*/ 104 h 626"/>
                  <a:gd name="T30" fmla="*/ 47 w 848"/>
                  <a:gd name="T31" fmla="*/ 108 h 626"/>
                  <a:gd name="T32" fmla="*/ 44 w 848"/>
                  <a:gd name="T33" fmla="*/ 111 h 626"/>
                  <a:gd name="T34" fmla="*/ 42 w 848"/>
                  <a:gd name="T35" fmla="*/ 113 h 626"/>
                  <a:gd name="T36" fmla="*/ 39 w 848"/>
                  <a:gd name="T37" fmla="*/ 114 h 626"/>
                  <a:gd name="T38" fmla="*/ 37 w 848"/>
                  <a:gd name="T39" fmla="*/ 115 h 626"/>
                  <a:gd name="T40" fmla="*/ 33 w 848"/>
                  <a:gd name="T41" fmla="*/ 114 h 626"/>
                  <a:gd name="T42" fmla="*/ 31 w 848"/>
                  <a:gd name="T43" fmla="*/ 114 h 626"/>
                  <a:gd name="T44" fmla="*/ 29 w 848"/>
                  <a:gd name="T45" fmla="*/ 111 h 626"/>
                  <a:gd name="T46" fmla="*/ 27 w 848"/>
                  <a:gd name="T47" fmla="*/ 109 h 626"/>
                  <a:gd name="T48" fmla="*/ 27 w 848"/>
                  <a:gd name="T49" fmla="*/ 105 h 626"/>
                  <a:gd name="T50" fmla="*/ 29 w 848"/>
                  <a:gd name="T51" fmla="*/ 102 h 626"/>
                  <a:gd name="T52" fmla="*/ 30 w 848"/>
                  <a:gd name="T53" fmla="*/ 98 h 626"/>
                  <a:gd name="T54" fmla="*/ 31 w 848"/>
                  <a:gd name="T55" fmla="*/ 94 h 626"/>
                  <a:gd name="T56" fmla="*/ 31 w 848"/>
                  <a:gd name="T57" fmla="*/ 90 h 626"/>
                  <a:gd name="T58" fmla="*/ 29 w 848"/>
                  <a:gd name="T59" fmla="*/ 88 h 626"/>
                  <a:gd name="T60" fmla="*/ 27 w 848"/>
                  <a:gd name="T61" fmla="*/ 86 h 626"/>
                  <a:gd name="T62" fmla="*/ 22 w 848"/>
                  <a:gd name="T63" fmla="*/ 86 h 626"/>
                  <a:gd name="T64" fmla="*/ 17 w 848"/>
                  <a:gd name="T65" fmla="*/ 88 h 626"/>
                  <a:gd name="T66" fmla="*/ 12 w 848"/>
                  <a:gd name="T67" fmla="*/ 89 h 626"/>
                  <a:gd name="T68" fmla="*/ 7 w 848"/>
                  <a:gd name="T69" fmla="*/ 90 h 626"/>
                  <a:gd name="T70" fmla="*/ 4 w 848"/>
                  <a:gd name="T71" fmla="*/ 92 h 626"/>
                  <a:gd name="T72" fmla="*/ 3 w 848"/>
                  <a:gd name="T73" fmla="*/ 88 h 626"/>
                  <a:gd name="T74" fmla="*/ 2 w 848"/>
                  <a:gd name="T75" fmla="*/ 83 h 626"/>
                  <a:gd name="T76" fmla="*/ 1 w 848"/>
                  <a:gd name="T77" fmla="*/ 76 h 626"/>
                  <a:gd name="T78" fmla="*/ 2 w 848"/>
                  <a:gd name="T79" fmla="*/ 70 h 626"/>
                  <a:gd name="T80" fmla="*/ 3 w 848"/>
                  <a:gd name="T81" fmla="*/ 63 h 626"/>
                  <a:gd name="T82" fmla="*/ 5 w 848"/>
                  <a:gd name="T83" fmla="*/ 58 h 626"/>
                  <a:gd name="T84" fmla="*/ 9 w 848"/>
                  <a:gd name="T85" fmla="*/ 55 h 626"/>
                  <a:gd name="T86" fmla="*/ 12 w 848"/>
                  <a:gd name="T87" fmla="*/ 52 h 626"/>
                  <a:gd name="T88" fmla="*/ 16 w 848"/>
                  <a:gd name="T89" fmla="*/ 48 h 626"/>
                  <a:gd name="T90" fmla="*/ 18 w 848"/>
                  <a:gd name="T91" fmla="*/ 45 h 626"/>
                  <a:gd name="T92" fmla="*/ 20 w 848"/>
                  <a:gd name="T93" fmla="*/ 42 h 626"/>
                  <a:gd name="T94" fmla="*/ 22 w 848"/>
                  <a:gd name="T95" fmla="*/ 36 h 626"/>
                  <a:gd name="T96" fmla="*/ 21 w 848"/>
                  <a:gd name="T97" fmla="*/ 31 h 626"/>
                  <a:gd name="T98" fmla="*/ 20 w 848"/>
                  <a:gd name="T99" fmla="*/ 26 h 626"/>
                  <a:gd name="T100" fmla="*/ 17 w 848"/>
                  <a:gd name="T101" fmla="*/ 23 h 626"/>
                  <a:gd name="T102" fmla="*/ 14 w 848"/>
                  <a:gd name="T103" fmla="*/ 24 h 626"/>
                  <a:gd name="T104" fmla="*/ 11 w 848"/>
                  <a:gd name="T105" fmla="*/ 27 h 626"/>
                  <a:gd name="T106" fmla="*/ 10 w 848"/>
                  <a:gd name="T107" fmla="*/ 32 h 626"/>
                  <a:gd name="T108" fmla="*/ 7 w 848"/>
                  <a:gd name="T109" fmla="*/ 34 h 626"/>
                  <a:gd name="T110" fmla="*/ 4 w 848"/>
                  <a:gd name="T111" fmla="*/ 34 h 626"/>
                  <a:gd name="T112" fmla="*/ 2 w 848"/>
                  <a:gd name="T113" fmla="*/ 30 h 626"/>
                  <a:gd name="T114" fmla="*/ 0 w 848"/>
                  <a:gd name="T115" fmla="*/ 25 h 626"/>
                  <a:gd name="T116" fmla="*/ 0 w 848"/>
                  <a:gd name="T117" fmla="*/ 20 h 626"/>
                  <a:gd name="T118" fmla="*/ 0 w 848"/>
                  <a:gd name="T119" fmla="*/ 14 h 626"/>
                  <a:gd name="T120" fmla="*/ 1 w 848"/>
                  <a:gd name="T121" fmla="*/ 7 h 626"/>
                  <a:gd name="T122" fmla="*/ 2 w 848"/>
                  <a:gd name="T123" fmla="*/ 3 h 6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8"/>
                  <a:gd name="T187" fmla="*/ 0 h 626"/>
                  <a:gd name="T188" fmla="*/ 848 w 848"/>
                  <a:gd name="T189" fmla="*/ 626 h 6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8" h="626">
                    <a:moveTo>
                      <a:pt x="26" y="15"/>
                    </a:moveTo>
                    <a:lnTo>
                      <a:pt x="36" y="0"/>
                    </a:lnTo>
                    <a:lnTo>
                      <a:pt x="707" y="0"/>
                    </a:lnTo>
                    <a:lnTo>
                      <a:pt x="848" y="510"/>
                    </a:lnTo>
                    <a:lnTo>
                      <a:pt x="830" y="500"/>
                    </a:lnTo>
                    <a:lnTo>
                      <a:pt x="818" y="493"/>
                    </a:lnTo>
                    <a:lnTo>
                      <a:pt x="803" y="487"/>
                    </a:lnTo>
                    <a:lnTo>
                      <a:pt x="786" y="481"/>
                    </a:lnTo>
                    <a:lnTo>
                      <a:pt x="768" y="477"/>
                    </a:lnTo>
                    <a:lnTo>
                      <a:pt x="748" y="474"/>
                    </a:lnTo>
                    <a:lnTo>
                      <a:pt x="724" y="471"/>
                    </a:lnTo>
                    <a:lnTo>
                      <a:pt x="703" y="470"/>
                    </a:lnTo>
                    <a:lnTo>
                      <a:pt x="681" y="469"/>
                    </a:lnTo>
                    <a:lnTo>
                      <a:pt x="657" y="469"/>
                    </a:lnTo>
                    <a:lnTo>
                      <a:pt x="628" y="469"/>
                    </a:lnTo>
                    <a:lnTo>
                      <a:pt x="605" y="471"/>
                    </a:lnTo>
                    <a:lnTo>
                      <a:pt x="583" y="473"/>
                    </a:lnTo>
                    <a:lnTo>
                      <a:pt x="563" y="475"/>
                    </a:lnTo>
                    <a:lnTo>
                      <a:pt x="545" y="479"/>
                    </a:lnTo>
                    <a:lnTo>
                      <a:pt x="530" y="483"/>
                    </a:lnTo>
                    <a:lnTo>
                      <a:pt x="518" y="488"/>
                    </a:lnTo>
                    <a:lnTo>
                      <a:pt x="508" y="494"/>
                    </a:lnTo>
                    <a:lnTo>
                      <a:pt x="501" y="500"/>
                    </a:lnTo>
                    <a:lnTo>
                      <a:pt x="497" y="510"/>
                    </a:lnTo>
                    <a:lnTo>
                      <a:pt x="497" y="519"/>
                    </a:lnTo>
                    <a:lnTo>
                      <a:pt x="502" y="528"/>
                    </a:lnTo>
                    <a:lnTo>
                      <a:pt x="508" y="536"/>
                    </a:lnTo>
                    <a:lnTo>
                      <a:pt x="512" y="545"/>
                    </a:lnTo>
                    <a:lnTo>
                      <a:pt x="512" y="557"/>
                    </a:lnTo>
                    <a:lnTo>
                      <a:pt x="506" y="567"/>
                    </a:lnTo>
                    <a:lnTo>
                      <a:pt x="498" y="577"/>
                    </a:lnTo>
                    <a:lnTo>
                      <a:pt x="485" y="588"/>
                    </a:lnTo>
                    <a:lnTo>
                      <a:pt x="473" y="597"/>
                    </a:lnTo>
                    <a:lnTo>
                      <a:pt x="461" y="603"/>
                    </a:lnTo>
                    <a:lnTo>
                      <a:pt x="448" y="608"/>
                    </a:lnTo>
                    <a:lnTo>
                      <a:pt x="435" y="614"/>
                    </a:lnTo>
                    <a:lnTo>
                      <a:pt x="421" y="618"/>
                    </a:lnTo>
                    <a:lnTo>
                      <a:pt x="406" y="621"/>
                    </a:lnTo>
                    <a:lnTo>
                      <a:pt x="392" y="623"/>
                    </a:lnTo>
                    <a:lnTo>
                      <a:pt x="380" y="626"/>
                    </a:lnTo>
                    <a:lnTo>
                      <a:pt x="363" y="626"/>
                    </a:lnTo>
                    <a:lnTo>
                      <a:pt x="349" y="623"/>
                    </a:lnTo>
                    <a:lnTo>
                      <a:pt x="335" y="621"/>
                    </a:lnTo>
                    <a:lnTo>
                      <a:pt x="323" y="617"/>
                    </a:lnTo>
                    <a:lnTo>
                      <a:pt x="310" y="612"/>
                    </a:lnTo>
                    <a:lnTo>
                      <a:pt x="299" y="606"/>
                    </a:lnTo>
                    <a:lnTo>
                      <a:pt x="291" y="599"/>
                    </a:lnTo>
                    <a:lnTo>
                      <a:pt x="288" y="592"/>
                    </a:lnTo>
                    <a:lnTo>
                      <a:pt x="287" y="585"/>
                    </a:lnTo>
                    <a:lnTo>
                      <a:pt x="288" y="574"/>
                    </a:lnTo>
                    <a:lnTo>
                      <a:pt x="291" y="564"/>
                    </a:lnTo>
                    <a:lnTo>
                      <a:pt x="299" y="552"/>
                    </a:lnTo>
                    <a:lnTo>
                      <a:pt x="308" y="540"/>
                    </a:lnTo>
                    <a:lnTo>
                      <a:pt x="315" y="531"/>
                    </a:lnTo>
                    <a:lnTo>
                      <a:pt x="320" y="524"/>
                    </a:lnTo>
                    <a:lnTo>
                      <a:pt x="324" y="513"/>
                    </a:lnTo>
                    <a:lnTo>
                      <a:pt x="327" y="502"/>
                    </a:lnTo>
                    <a:lnTo>
                      <a:pt x="324" y="492"/>
                    </a:lnTo>
                    <a:lnTo>
                      <a:pt x="318" y="484"/>
                    </a:lnTo>
                    <a:lnTo>
                      <a:pt x="307" y="477"/>
                    </a:lnTo>
                    <a:lnTo>
                      <a:pt x="294" y="474"/>
                    </a:lnTo>
                    <a:lnTo>
                      <a:pt x="282" y="471"/>
                    </a:lnTo>
                    <a:lnTo>
                      <a:pt x="265" y="469"/>
                    </a:lnTo>
                    <a:lnTo>
                      <a:pt x="230" y="469"/>
                    </a:lnTo>
                    <a:lnTo>
                      <a:pt x="204" y="471"/>
                    </a:lnTo>
                    <a:lnTo>
                      <a:pt x="181" y="474"/>
                    </a:lnTo>
                    <a:lnTo>
                      <a:pt x="150" y="478"/>
                    </a:lnTo>
                    <a:lnTo>
                      <a:pt x="122" y="483"/>
                    </a:lnTo>
                    <a:lnTo>
                      <a:pt x="91" y="488"/>
                    </a:lnTo>
                    <a:lnTo>
                      <a:pt x="69" y="492"/>
                    </a:lnTo>
                    <a:lnTo>
                      <a:pt x="53" y="495"/>
                    </a:lnTo>
                    <a:lnTo>
                      <a:pt x="44" y="500"/>
                    </a:lnTo>
                    <a:lnTo>
                      <a:pt x="38" y="489"/>
                    </a:lnTo>
                    <a:lnTo>
                      <a:pt x="32" y="477"/>
                    </a:lnTo>
                    <a:lnTo>
                      <a:pt x="26" y="464"/>
                    </a:lnTo>
                    <a:lnTo>
                      <a:pt x="20" y="450"/>
                    </a:lnTo>
                    <a:lnTo>
                      <a:pt x="16" y="434"/>
                    </a:lnTo>
                    <a:lnTo>
                      <a:pt x="13" y="415"/>
                    </a:lnTo>
                    <a:lnTo>
                      <a:pt x="14" y="398"/>
                    </a:lnTo>
                    <a:lnTo>
                      <a:pt x="17" y="381"/>
                    </a:lnTo>
                    <a:lnTo>
                      <a:pt x="25" y="362"/>
                    </a:lnTo>
                    <a:lnTo>
                      <a:pt x="35" y="344"/>
                    </a:lnTo>
                    <a:lnTo>
                      <a:pt x="46" y="327"/>
                    </a:lnTo>
                    <a:lnTo>
                      <a:pt x="60" y="314"/>
                    </a:lnTo>
                    <a:lnTo>
                      <a:pt x="76" y="304"/>
                    </a:lnTo>
                    <a:lnTo>
                      <a:pt x="92" y="295"/>
                    </a:lnTo>
                    <a:lnTo>
                      <a:pt x="109" y="287"/>
                    </a:lnTo>
                    <a:lnTo>
                      <a:pt x="125" y="281"/>
                    </a:lnTo>
                    <a:lnTo>
                      <a:pt x="142" y="274"/>
                    </a:lnTo>
                    <a:lnTo>
                      <a:pt x="162" y="264"/>
                    </a:lnTo>
                    <a:lnTo>
                      <a:pt x="175" y="258"/>
                    </a:lnTo>
                    <a:lnTo>
                      <a:pt x="188" y="248"/>
                    </a:lnTo>
                    <a:lnTo>
                      <a:pt x="199" y="238"/>
                    </a:lnTo>
                    <a:lnTo>
                      <a:pt x="209" y="227"/>
                    </a:lnTo>
                    <a:lnTo>
                      <a:pt x="216" y="213"/>
                    </a:lnTo>
                    <a:lnTo>
                      <a:pt x="222" y="199"/>
                    </a:lnTo>
                    <a:lnTo>
                      <a:pt x="224" y="183"/>
                    </a:lnTo>
                    <a:lnTo>
                      <a:pt x="221" y="167"/>
                    </a:lnTo>
                    <a:lnTo>
                      <a:pt x="213" y="151"/>
                    </a:lnTo>
                    <a:lnTo>
                      <a:pt x="203" y="139"/>
                    </a:lnTo>
                    <a:lnTo>
                      <a:pt x="190" y="129"/>
                    </a:lnTo>
                    <a:lnTo>
                      <a:pt x="174" y="124"/>
                    </a:lnTo>
                    <a:lnTo>
                      <a:pt x="160" y="124"/>
                    </a:lnTo>
                    <a:lnTo>
                      <a:pt x="146" y="129"/>
                    </a:lnTo>
                    <a:lnTo>
                      <a:pt x="131" y="139"/>
                    </a:lnTo>
                    <a:lnTo>
                      <a:pt x="121" y="150"/>
                    </a:lnTo>
                    <a:lnTo>
                      <a:pt x="110" y="162"/>
                    </a:lnTo>
                    <a:lnTo>
                      <a:pt x="99" y="174"/>
                    </a:lnTo>
                    <a:lnTo>
                      <a:pt x="88" y="181"/>
                    </a:lnTo>
                    <a:lnTo>
                      <a:pt x="74" y="184"/>
                    </a:lnTo>
                    <a:lnTo>
                      <a:pt x="55" y="184"/>
                    </a:lnTo>
                    <a:lnTo>
                      <a:pt x="40" y="181"/>
                    </a:lnTo>
                    <a:lnTo>
                      <a:pt x="29" y="171"/>
                    </a:lnTo>
                    <a:lnTo>
                      <a:pt x="18" y="162"/>
                    </a:lnTo>
                    <a:lnTo>
                      <a:pt x="10" y="151"/>
                    </a:lnTo>
                    <a:lnTo>
                      <a:pt x="4" y="137"/>
                    </a:lnTo>
                    <a:lnTo>
                      <a:pt x="1" y="123"/>
                    </a:lnTo>
                    <a:lnTo>
                      <a:pt x="0" y="108"/>
                    </a:lnTo>
                    <a:lnTo>
                      <a:pt x="1" y="92"/>
                    </a:lnTo>
                    <a:lnTo>
                      <a:pt x="4" y="76"/>
                    </a:lnTo>
                    <a:lnTo>
                      <a:pt x="9" y="56"/>
                    </a:lnTo>
                    <a:lnTo>
                      <a:pt x="15" y="38"/>
                    </a:lnTo>
                    <a:lnTo>
                      <a:pt x="19" y="27"/>
                    </a:lnTo>
                    <a:lnTo>
                      <a:pt x="26" y="15"/>
                    </a:lnTo>
                    <a:close/>
                  </a:path>
                </a:pathLst>
              </a:custGeom>
              <a:solidFill>
                <a:srgbClr val="FF5F00"/>
              </a:solidFill>
              <a:ln w="6350">
                <a:solidFill>
                  <a:srgbClr val="000000"/>
                </a:solidFill>
                <a:round/>
                <a:headEnd/>
                <a:tailEnd/>
              </a:ln>
            </p:spPr>
            <p:txBody>
              <a:bodyPr/>
              <a:lstStyle/>
              <a:p>
                <a:endParaRPr lang="en-US"/>
              </a:p>
            </p:txBody>
          </p:sp>
          <p:sp>
            <p:nvSpPr>
              <p:cNvPr id="65553" name="Freeform 14"/>
              <p:cNvSpPr>
                <a:spLocks/>
              </p:cNvSpPr>
              <p:nvPr/>
            </p:nvSpPr>
            <p:spPr bwMode="auto">
              <a:xfrm>
                <a:off x="85" y="2791"/>
                <a:ext cx="481" cy="404"/>
              </a:xfrm>
              <a:custGeom>
                <a:avLst/>
                <a:gdLst>
                  <a:gd name="T0" fmla="*/ 1 w 1050"/>
                  <a:gd name="T1" fmla="*/ 107 h 709"/>
                  <a:gd name="T2" fmla="*/ 8 w 1050"/>
                  <a:gd name="T3" fmla="*/ 104 h 709"/>
                  <a:gd name="T4" fmla="*/ 17 w 1050"/>
                  <a:gd name="T5" fmla="*/ 100 h 709"/>
                  <a:gd name="T6" fmla="*/ 25 w 1050"/>
                  <a:gd name="T7" fmla="*/ 95 h 709"/>
                  <a:gd name="T8" fmla="*/ 30 w 1050"/>
                  <a:gd name="T9" fmla="*/ 95 h 709"/>
                  <a:gd name="T10" fmla="*/ 35 w 1050"/>
                  <a:gd name="T11" fmla="*/ 96 h 709"/>
                  <a:gd name="T12" fmla="*/ 38 w 1050"/>
                  <a:gd name="T13" fmla="*/ 101 h 709"/>
                  <a:gd name="T14" fmla="*/ 38 w 1050"/>
                  <a:gd name="T15" fmla="*/ 107 h 709"/>
                  <a:gd name="T16" fmla="*/ 35 w 1050"/>
                  <a:gd name="T17" fmla="*/ 115 h 709"/>
                  <a:gd name="T18" fmla="*/ 35 w 1050"/>
                  <a:gd name="T19" fmla="*/ 121 h 709"/>
                  <a:gd name="T20" fmla="*/ 38 w 1050"/>
                  <a:gd name="T21" fmla="*/ 128 h 709"/>
                  <a:gd name="T22" fmla="*/ 42 w 1050"/>
                  <a:gd name="T23" fmla="*/ 131 h 709"/>
                  <a:gd name="T24" fmla="*/ 46 w 1050"/>
                  <a:gd name="T25" fmla="*/ 130 h 709"/>
                  <a:gd name="T26" fmla="*/ 50 w 1050"/>
                  <a:gd name="T27" fmla="*/ 126 h 709"/>
                  <a:gd name="T28" fmla="*/ 54 w 1050"/>
                  <a:gd name="T29" fmla="*/ 121 h 709"/>
                  <a:gd name="T30" fmla="*/ 55 w 1050"/>
                  <a:gd name="T31" fmla="*/ 112 h 709"/>
                  <a:gd name="T32" fmla="*/ 57 w 1050"/>
                  <a:gd name="T33" fmla="*/ 108 h 709"/>
                  <a:gd name="T34" fmla="*/ 62 w 1050"/>
                  <a:gd name="T35" fmla="*/ 104 h 709"/>
                  <a:gd name="T36" fmla="*/ 69 w 1050"/>
                  <a:gd name="T37" fmla="*/ 101 h 709"/>
                  <a:gd name="T38" fmla="*/ 82 w 1050"/>
                  <a:gd name="T39" fmla="*/ 99 h 709"/>
                  <a:gd name="T40" fmla="*/ 92 w 1050"/>
                  <a:gd name="T41" fmla="*/ 98 h 709"/>
                  <a:gd name="T42" fmla="*/ 94 w 1050"/>
                  <a:gd name="T43" fmla="*/ 92 h 709"/>
                  <a:gd name="T44" fmla="*/ 97 w 1050"/>
                  <a:gd name="T45" fmla="*/ 86 h 709"/>
                  <a:gd name="T46" fmla="*/ 100 w 1050"/>
                  <a:gd name="T47" fmla="*/ 80 h 709"/>
                  <a:gd name="T48" fmla="*/ 101 w 1050"/>
                  <a:gd name="T49" fmla="*/ 73 h 709"/>
                  <a:gd name="T50" fmla="*/ 100 w 1050"/>
                  <a:gd name="T51" fmla="*/ 65 h 709"/>
                  <a:gd name="T52" fmla="*/ 98 w 1050"/>
                  <a:gd name="T53" fmla="*/ 62 h 709"/>
                  <a:gd name="T54" fmla="*/ 94 w 1050"/>
                  <a:gd name="T55" fmla="*/ 63 h 709"/>
                  <a:gd name="T56" fmla="*/ 91 w 1050"/>
                  <a:gd name="T57" fmla="*/ 71 h 709"/>
                  <a:gd name="T58" fmla="*/ 87 w 1050"/>
                  <a:gd name="T59" fmla="*/ 76 h 709"/>
                  <a:gd name="T60" fmla="*/ 83 w 1050"/>
                  <a:gd name="T61" fmla="*/ 76 h 709"/>
                  <a:gd name="T62" fmla="*/ 80 w 1050"/>
                  <a:gd name="T63" fmla="*/ 74 h 709"/>
                  <a:gd name="T64" fmla="*/ 78 w 1050"/>
                  <a:gd name="T65" fmla="*/ 68 h 709"/>
                  <a:gd name="T66" fmla="*/ 78 w 1050"/>
                  <a:gd name="T67" fmla="*/ 61 h 709"/>
                  <a:gd name="T68" fmla="*/ 80 w 1050"/>
                  <a:gd name="T69" fmla="*/ 54 h 709"/>
                  <a:gd name="T70" fmla="*/ 85 w 1050"/>
                  <a:gd name="T71" fmla="*/ 50 h 709"/>
                  <a:gd name="T72" fmla="*/ 88 w 1050"/>
                  <a:gd name="T73" fmla="*/ 44 h 709"/>
                  <a:gd name="T74" fmla="*/ 90 w 1050"/>
                  <a:gd name="T75" fmla="*/ 36 h 709"/>
                  <a:gd name="T76" fmla="*/ 90 w 1050"/>
                  <a:gd name="T77" fmla="*/ 27 h 709"/>
                  <a:gd name="T78" fmla="*/ 87 w 1050"/>
                  <a:gd name="T79" fmla="*/ 18 h 709"/>
                  <a:gd name="T80" fmla="*/ 87 w 1050"/>
                  <a:gd name="T81" fmla="*/ 9 h 709"/>
                  <a:gd name="T82" fmla="*/ 84 w 1050"/>
                  <a:gd name="T83" fmla="*/ 2 h 709"/>
                  <a:gd name="T84" fmla="*/ 74 w 1050"/>
                  <a:gd name="T85" fmla="*/ 2 h 709"/>
                  <a:gd name="T86" fmla="*/ 66 w 1050"/>
                  <a:gd name="T87" fmla="*/ 0 h 709"/>
                  <a:gd name="T88" fmla="*/ 60 w 1050"/>
                  <a:gd name="T89" fmla="*/ 2 h 709"/>
                  <a:gd name="T90" fmla="*/ 59 w 1050"/>
                  <a:gd name="T91" fmla="*/ 6 h 709"/>
                  <a:gd name="T92" fmla="*/ 60 w 1050"/>
                  <a:gd name="T93" fmla="*/ 12 h 709"/>
                  <a:gd name="T94" fmla="*/ 61 w 1050"/>
                  <a:gd name="T95" fmla="*/ 18 h 709"/>
                  <a:gd name="T96" fmla="*/ 59 w 1050"/>
                  <a:gd name="T97" fmla="*/ 25 h 709"/>
                  <a:gd name="T98" fmla="*/ 55 w 1050"/>
                  <a:gd name="T99" fmla="*/ 29 h 709"/>
                  <a:gd name="T100" fmla="*/ 51 w 1050"/>
                  <a:gd name="T101" fmla="*/ 31 h 709"/>
                  <a:gd name="T102" fmla="*/ 47 w 1050"/>
                  <a:gd name="T103" fmla="*/ 31 h 709"/>
                  <a:gd name="T104" fmla="*/ 44 w 1050"/>
                  <a:gd name="T105" fmla="*/ 29 h 709"/>
                  <a:gd name="T106" fmla="*/ 42 w 1050"/>
                  <a:gd name="T107" fmla="*/ 25 h 709"/>
                  <a:gd name="T108" fmla="*/ 39 w 1050"/>
                  <a:gd name="T109" fmla="*/ 20 h 709"/>
                  <a:gd name="T110" fmla="*/ 37 w 1050"/>
                  <a:gd name="T111" fmla="*/ 13 h 709"/>
                  <a:gd name="T112" fmla="*/ 33 w 1050"/>
                  <a:gd name="T113" fmla="*/ 9 h 709"/>
                  <a:gd name="T114" fmla="*/ 29 w 1050"/>
                  <a:gd name="T115" fmla="*/ 6 h 709"/>
                  <a:gd name="T116" fmla="*/ 24 w 1050"/>
                  <a:gd name="T117" fmla="*/ 6 h 709"/>
                  <a:gd name="T118" fmla="*/ 18 w 1050"/>
                  <a:gd name="T119" fmla="*/ 7 h 709"/>
                  <a:gd name="T120" fmla="*/ 12 w 1050"/>
                  <a:gd name="T121" fmla="*/ 10 h 70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50"/>
                  <a:gd name="T184" fmla="*/ 0 h 709"/>
                  <a:gd name="T185" fmla="*/ 1050 w 1050"/>
                  <a:gd name="T186" fmla="*/ 709 h 70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50" h="709">
                    <a:moveTo>
                      <a:pt x="123" y="51"/>
                    </a:moveTo>
                    <a:lnTo>
                      <a:pt x="0" y="579"/>
                    </a:lnTo>
                    <a:lnTo>
                      <a:pt x="15" y="578"/>
                    </a:lnTo>
                    <a:lnTo>
                      <a:pt x="33" y="576"/>
                    </a:lnTo>
                    <a:lnTo>
                      <a:pt x="65" y="570"/>
                    </a:lnTo>
                    <a:lnTo>
                      <a:pt x="88" y="565"/>
                    </a:lnTo>
                    <a:lnTo>
                      <a:pt x="118" y="559"/>
                    </a:lnTo>
                    <a:lnTo>
                      <a:pt x="151" y="551"/>
                    </a:lnTo>
                    <a:lnTo>
                      <a:pt x="182" y="541"/>
                    </a:lnTo>
                    <a:lnTo>
                      <a:pt x="210" y="531"/>
                    </a:lnTo>
                    <a:lnTo>
                      <a:pt x="243" y="520"/>
                    </a:lnTo>
                    <a:lnTo>
                      <a:pt x="265" y="515"/>
                    </a:lnTo>
                    <a:lnTo>
                      <a:pt x="283" y="512"/>
                    </a:lnTo>
                    <a:lnTo>
                      <a:pt x="300" y="511"/>
                    </a:lnTo>
                    <a:lnTo>
                      <a:pt x="315" y="511"/>
                    </a:lnTo>
                    <a:lnTo>
                      <a:pt x="338" y="514"/>
                    </a:lnTo>
                    <a:lnTo>
                      <a:pt x="353" y="517"/>
                    </a:lnTo>
                    <a:lnTo>
                      <a:pt x="369" y="522"/>
                    </a:lnTo>
                    <a:lnTo>
                      <a:pt x="381" y="528"/>
                    </a:lnTo>
                    <a:lnTo>
                      <a:pt x="389" y="535"/>
                    </a:lnTo>
                    <a:lnTo>
                      <a:pt x="395" y="546"/>
                    </a:lnTo>
                    <a:lnTo>
                      <a:pt x="397" y="555"/>
                    </a:lnTo>
                    <a:lnTo>
                      <a:pt x="396" y="566"/>
                    </a:lnTo>
                    <a:lnTo>
                      <a:pt x="392" y="577"/>
                    </a:lnTo>
                    <a:lnTo>
                      <a:pt x="382" y="592"/>
                    </a:lnTo>
                    <a:lnTo>
                      <a:pt x="371" y="608"/>
                    </a:lnTo>
                    <a:lnTo>
                      <a:pt x="365" y="623"/>
                    </a:lnTo>
                    <a:lnTo>
                      <a:pt x="362" y="635"/>
                    </a:lnTo>
                    <a:lnTo>
                      <a:pt x="361" y="647"/>
                    </a:lnTo>
                    <a:lnTo>
                      <a:pt x="362" y="656"/>
                    </a:lnTo>
                    <a:lnTo>
                      <a:pt x="367" y="668"/>
                    </a:lnTo>
                    <a:lnTo>
                      <a:pt x="377" y="681"/>
                    </a:lnTo>
                    <a:lnTo>
                      <a:pt x="389" y="691"/>
                    </a:lnTo>
                    <a:lnTo>
                      <a:pt x="401" y="698"/>
                    </a:lnTo>
                    <a:lnTo>
                      <a:pt x="417" y="703"/>
                    </a:lnTo>
                    <a:lnTo>
                      <a:pt x="434" y="707"/>
                    </a:lnTo>
                    <a:lnTo>
                      <a:pt x="447" y="709"/>
                    </a:lnTo>
                    <a:lnTo>
                      <a:pt x="462" y="707"/>
                    </a:lnTo>
                    <a:lnTo>
                      <a:pt x="477" y="704"/>
                    </a:lnTo>
                    <a:lnTo>
                      <a:pt x="491" y="699"/>
                    </a:lnTo>
                    <a:lnTo>
                      <a:pt x="507" y="692"/>
                    </a:lnTo>
                    <a:lnTo>
                      <a:pt x="523" y="683"/>
                    </a:lnTo>
                    <a:lnTo>
                      <a:pt x="537" y="674"/>
                    </a:lnTo>
                    <a:lnTo>
                      <a:pt x="548" y="664"/>
                    </a:lnTo>
                    <a:lnTo>
                      <a:pt x="557" y="653"/>
                    </a:lnTo>
                    <a:lnTo>
                      <a:pt x="564" y="640"/>
                    </a:lnTo>
                    <a:lnTo>
                      <a:pt x="568" y="625"/>
                    </a:lnTo>
                    <a:lnTo>
                      <a:pt x="570" y="608"/>
                    </a:lnTo>
                    <a:lnTo>
                      <a:pt x="576" y="595"/>
                    </a:lnTo>
                    <a:lnTo>
                      <a:pt x="580" y="588"/>
                    </a:lnTo>
                    <a:lnTo>
                      <a:pt x="589" y="581"/>
                    </a:lnTo>
                    <a:lnTo>
                      <a:pt x="604" y="574"/>
                    </a:lnTo>
                    <a:lnTo>
                      <a:pt x="625" y="567"/>
                    </a:lnTo>
                    <a:lnTo>
                      <a:pt x="646" y="561"/>
                    </a:lnTo>
                    <a:lnTo>
                      <a:pt x="666" y="555"/>
                    </a:lnTo>
                    <a:lnTo>
                      <a:pt x="686" y="550"/>
                    </a:lnTo>
                    <a:lnTo>
                      <a:pt x="716" y="544"/>
                    </a:lnTo>
                    <a:lnTo>
                      <a:pt x="757" y="537"/>
                    </a:lnTo>
                    <a:lnTo>
                      <a:pt x="803" y="533"/>
                    </a:lnTo>
                    <a:lnTo>
                      <a:pt x="854" y="533"/>
                    </a:lnTo>
                    <a:lnTo>
                      <a:pt x="903" y="533"/>
                    </a:lnTo>
                    <a:lnTo>
                      <a:pt x="948" y="538"/>
                    </a:lnTo>
                    <a:lnTo>
                      <a:pt x="954" y="529"/>
                    </a:lnTo>
                    <a:lnTo>
                      <a:pt x="960" y="519"/>
                    </a:lnTo>
                    <a:lnTo>
                      <a:pt x="969" y="510"/>
                    </a:lnTo>
                    <a:lnTo>
                      <a:pt x="980" y="498"/>
                    </a:lnTo>
                    <a:lnTo>
                      <a:pt x="988" y="490"/>
                    </a:lnTo>
                    <a:lnTo>
                      <a:pt x="1000" y="477"/>
                    </a:lnTo>
                    <a:lnTo>
                      <a:pt x="1011" y="465"/>
                    </a:lnTo>
                    <a:lnTo>
                      <a:pt x="1020" y="456"/>
                    </a:lnTo>
                    <a:lnTo>
                      <a:pt x="1029" y="445"/>
                    </a:lnTo>
                    <a:lnTo>
                      <a:pt x="1037" y="431"/>
                    </a:lnTo>
                    <a:lnTo>
                      <a:pt x="1040" y="421"/>
                    </a:lnTo>
                    <a:lnTo>
                      <a:pt x="1045" y="406"/>
                    </a:lnTo>
                    <a:lnTo>
                      <a:pt x="1049" y="394"/>
                    </a:lnTo>
                    <a:lnTo>
                      <a:pt x="1050" y="377"/>
                    </a:lnTo>
                    <a:lnTo>
                      <a:pt x="1046" y="364"/>
                    </a:lnTo>
                    <a:lnTo>
                      <a:pt x="1039" y="351"/>
                    </a:lnTo>
                    <a:lnTo>
                      <a:pt x="1032" y="342"/>
                    </a:lnTo>
                    <a:lnTo>
                      <a:pt x="1022" y="337"/>
                    </a:lnTo>
                    <a:lnTo>
                      <a:pt x="1012" y="333"/>
                    </a:lnTo>
                    <a:lnTo>
                      <a:pt x="1000" y="333"/>
                    </a:lnTo>
                    <a:lnTo>
                      <a:pt x="989" y="333"/>
                    </a:lnTo>
                    <a:lnTo>
                      <a:pt x="976" y="341"/>
                    </a:lnTo>
                    <a:lnTo>
                      <a:pt x="966" y="353"/>
                    </a:lnTo>
                    <a:lnTo>
                      <a:pt x="955" y="366"/>
                    </a:lnTo>
                    <a:lnTo>
                      <a:pt x="944" y="382"/>
                    </a:lnTo>
                    <a:lnTo>
                      <a:pt x="932" y="396"/>
                    </a:lnTo>
                    <a:lnTo>
                      <a:pt x="919" y="406"/>
                    </a:lnTo>
                    <a:lnTo>
                      <a:pt x="904" y="413"/>
                    </a:lnTo>
                    <a:lnTo>
                      <a:pt x="887" y="418"/>
                    </a:lnTo>
                    <a:lnTo>
                      <a:pt x="875" y="418"/>
                    </a:lnTo>
                    <a:lnTo>
                      <a:pt x="862" y="415"/>
                    </a:lnTo>
                    <a:lnTo>
                      <a:pt x="852" y="412"/>
                    </a:lnTo>
                    <a:lnTo>
                      <a:pt x="841" y="408"/>
                    </a:lnTo>
                    <a:lnTo>
                      <a:pt x="830" y="399"/>
                    </a:lnTo>
                    <a:lnTo>
                      <a:pt x="823" y="391"/>
                    </a:lnTo>
                    <a:lnTo>
                      <a:pt x="817" y="380"/>
                    </a:lnTo>
                    <a:lnTo>
                      <a:pt x="814" y="370"/>
                    </a:lnTo>
                    <a:lnTo>
                      <a:pt x="810" y="354"/>
                    </a:lnTo>
                    <a:lnTo>
                      <a:pt x="809" y="339"/>
                    </a:lnTo>
                    <a:lnTo>
                      <a:pt x="812" y="328"/>
                    </a:lnTo>
                    <a:lnTo>
                      <a:pt x="819" y="316"/>
                    </a:lnTo>
                    <a:lnTo>
                      <a:pt x="825" y="306"/>
                    </a:lnTo>
                    <a:lnTo>
                      <a:pt x="836" y="293"/>
                    </a:lnTo>
                    <a:lnTo>
                      <a:pt x="852" y="285"/>
                    </a:lnTo>
                    <a:lnTo>
                      <a:pt x="863" y="279"/>
                    </a:lnTo>
                    <a:lnTo>
                      <a:pt x="882" y="269"/>
                    </a:lnTo>
                    <a:lnTo>
                      <a:pt x="901" y="258"/>
                    </a:lnTo>
                    <a:lnTo>
                      <a:pt x="912" y="249"/>
                    </a:lnTo>
                    <a:lnTo>
                      <a:pt x="922" y="241"/>
                    </a:lnTo>
                    <a:lnTo>
                      <a:pt x="934" y="226"/>
                    </a:lnTo>
                    <a:lnTo>
                      <a:pt x="938" y="209"/>
                    </a:lnTo>
                    <a:lnTo>
                      <a:pt x="940" y="193"/>
                    </a:lnTo>
                    <a:lnTo>
                      <a:pt x="941" y="179"/>
                    </a:lnTo>
                    <a:lnTo>
                      <a:pt x="937" y="160"/>
                    </a:lnTo>
                    <a:lnTo>
                      <a:pt x="932" y="146"/>
                    </a:lnTo>
                    <a:lnTo>
                      <a:pt x="925" y="129"/>
                    </a:lnTo>
                    <a:lnTo>
                      <a:pt x="917" y="114"/>
                    </a:lnTo>
                    <a:lnTo>
                      <a:pt x="909" y="94"/>
                    </a:lnTo>
                    <a:lnTo>
                      <a:pt x="902" y="78"/>
                    </a:lnTo>
                    <a:lnTo>
                      <a:pt x="900" y="63"/>
                    </a:lnTo>
                    <a:lnTo>
                      <a:pt x="899" y="47"/>
                    </a:lnTo>
                    <a:lnTo>
                      <a:pt x="901" y="32"/>
                    </a:lnTo>
                    <a:lnTo>
                      <a:pt x="901" y="15"/>
                    </a:lnTo>
                    <a:lnTo>
                      <a:pt x="872" y="13"/>
                    </a:lnTo>
                    <a:lnTo>
                      <a:pt x="833" y="13"/>
                    </a:lnTo>
                    <a:lnTo>
                      <a:pt x="797" y="10"/>
                    </a:lnTo>
                    <a:lnTo>
                      <a:pt x="770" y="8"/>
                    </a:lnTo>
                    <a:lnTo>
                      <a:pt x="741" y="5"/>
                    </a:lnTo>
                    <a:lnTo>
                      <a:pt x="707" y="2"/>
                    </a:lnTo>
                    <a:lnTo>
                      <a:pt x="680" y="0"/>
                    </a:lnTo>
                    <a:lnTo>
                      <a:pt x="661" y="1"/>
                    </a:lnTo>
                    <a:lnTo>
                      <a:pt x="642" y="4"/>
                    </a:lnTo>
                    <a:lnTo>
                      <a:pt x="631" y="8"/>
                    </a:lnTo>
                    <a:lnTo>
                      <a:pt x="622" y="14"/>
                    </a:lnTo>
                    <a:lnTo>
                      <a:pt x="615" y="23"/>
                    </a:lnTo>
                    <a:lnTo>
                      <a:pt x="612" y="32"/>
                    </a:lnTo>
                    <a:lnTo>
                      <a:pt x="614" y="41"/>
                    </a:lnTo>
                    <a:lnTo>
                      <a:pt x="618" y="51"/>
                    </a:lnTo>
                    <a:lnTo>
                      <a:pt x="625" y="64"/>
                    </a:lnTo>
                    <a:lnTo>
                      <a:pt x="631" y="75"/>
                    </a:lnTo>
                    <a:lnTo>
                      <a:pt x="634" y="87"/>
                    </a:lnTo>
                    <a:lnTo>
                      <a:pt x="634" y="100"/>
                    </a:lnTo>
                    <a:lnTo>
                      <a:pt x="631" y="112"/>
                    </a:lnTo>
                    <a:lnTo>
                      <a:pt x="624" y="123"/>
                    </a:lnTo>
                    <a:lnTo>
                      <a:pt x="616" y="133"/>
                    </a:lnTo>
                    <a:lnTo>
                      <a:pt x="604" y="143"/>
                    </a:lnTo>
                    <a:lnTo>
                      <a:pt x="591" y="151"/>
                    </a:lnTo>
                    <a:lnTo>
                      <a:pt x="577" y="157"/>
                    </a:lnTo>
                    <a:lnTo>
                      <a:pt x="561" y="161"/>
                    </a:lnTo>
                    <a:lnTo>
                      <a:pt x="547" y="164"/>
                    </a:lnTo>
                    <a:lnTo>
                      <a:pt x="531" y="166"/>
                    </a:lnTo>
                    <a:lnTo>
                      <a:pt x="517" y="168"/>
                    </a:lnTo>
                    <a:lnTo>
                      <a:pt x="504" y="168"/>
                    </a:lnTo>
                    <a:lnTo>
                      <a:pt x="490" y="166"/>
                    </a:lnTo>
                    <a:lnTo>
                      <a:pt x="478" y="164"/>
                    </a:lnTo>
                    <a:lnTo>
                      <a:pt x="467" y="161"/>
                    </a:lnTo>
                    <a:lnTo>
                      <a:pt x="458" y="158"/>
                    </a:lnTo>
                    <a:lnTo>
                      <a:pt x="447" y="152"/>
                    </a:lnTo>
                    <a:lnTo>
                      <a:pt x="439" y="146"/>
                    </a:lnTo>
                    <a:lnTo>
                      <a:pt x="432" y="136"/>
                    </a:lnTo>
                    <a:lnTo>
                      <a:pt x="423" y="126"/>
                    </a:lnTo>
                    <a:lnTo>
                      <a:pt x="416" y="116"/>
                    </a:lnTo>
                    <a:lnTo>
                      <a:pt x="408" y="107"/>
                    </a:lnTo>
                    <a:lnTo>
                      <a:pt x="400" y="94"/>
                    </a:lnTo>
                    <a:lnTo>
                      <a:pt x="392" y="83"/>
                    </a:lnTo>
                    <a:lnTo>
                      <a:pt x="382" y="72"/>
                    </a:lnTo>
                    <a:lnTo>
                      <a:pt x="370" y="61"/>
                    </a:lnTo>
                    <a:lnTo>
                      <a:pt x="359" y="52"/>
                    </a:lnTo>
                    <a:lnTo>
                      <a:pt x="347" y="45"/>
                    </a:lnTo>
                    <a:lnTo>
                      <a:pt x="333" y="40"/>
                    </a:lnTo>
                    <a:lnTo>
                      <a:pt x="319" y="36"/>
                    </a:lnTo>
                    <a:lnTo>
                      <a:pt x="301" y="33"/>
                    </a:lnTo>
                    <a:lnTo>
                      <a:pt x="280" y="32"/>
                    </a:lnTo>
                    <a:lnTo>
                      <a:pt x="263" y="31"/>
                    </a:lnTo>
                    <a:lnTo>
                      <a:pt x="246" y="31"/>
                    </a:lnTo>
                    <a:lnTo>
                      <a:pt x="227" y="32"/>
                    </a:lnTo>
                    <a:lnTo>
                      <a:pt x="209" y="35"/>
                    </a:lnTo>
                    <a:lnTo>
                      <a:pt x="191" y="38"/>
                    </a:lnTo>
                    <a:lnTo>
                      <a:pt x="170" y="42"/>
                    </a:lnTo>
                    <a:lnTo>
                      <a:pt x="150" y="46"/>
                    </a:lnTo>
                    <a:lnTo>
                      <a:pt x="123" y="51"/>
                    </a:lnTo>
                    <a:close/>
                  </a:path>
                </a:pathLst>
              </a:custGeom>
              <a:solidFill>
                <a:srgbClr val="FF00FF"/>
              </a:solidFill>
              <a:ln w="6350">
                <a:solidFill>
                  <a:srgbClr val="000000"/>
                </a:solidFill>
                <a:round/>
                <a:headEnd/>
                <a:tailEnd/>
              </a:ln>
            </p:spPr>
            <p:txBody>
              <a:bodyPr/>
              <a:lstStyle/>
              <a:p>
                <a:endParaRPr lang="en-US"/>
              </a:p>
            </p:txBody>
          </p:sp>
          <p:sp>
            <p:nvSpPr>
              <p:cNvPr id="65554" name="Rectangle 15"/>
              <p:cNvSpPr>
                <a:spLocks noChangeArrowheads="1"/>
              </p:cNvSpPr>
              <p:nvPr/>
            </p:nvSpPr>
            <p:spPr bwMode="auto">
              <a:xfrm>
                <a:off x="558" y="2053"/>
                <a:ext cx="852" cy="230"/>
              </a:xfrm>
              <a:prstGeom prst="rect">
                <a:avLst/>
              </a:prstGeom>
              <a:noFill/>
              <a:ln w="9525" algn="ctr">
                <a:noFill/>
                <a:miter lim="800000"/>
                <a:headEnd/>
                <a:tailEnd/>
              </a:ln>
            </p:spPr>
            <p:txBody>
              <a:bodyPr>
                <a:spAutoFit/>
              </a:bodyPr>
              <a:lstStyle/>
              <a:p>
                <a:pPr algn="ctr"/>
                <a:r>
                  <a:rPr lang="en-US" sz="900" b="1" i="1" u="none"/>
                  <a:t>Application-specific functionality </a:t>
                </a:r>
              </a:p>
            </p:txBody>
          </p:sp>
          <p:sp>
            <p:nvSpPr>
              <p:cNvPr id="65555" name="Line 16"/>
              <p:cNvSpPr>
                <a:spLocks noChangeShapeType="1"/>
              </p:cNvSpPr>
              <p:nvPr/>
            </p:nvSpPr>
            <p:spPr bwMode="auto">
              <a:xfrm flipV="1">
                <a:off x="549" y="2610"/>
                <a:ext cx="112" cy="714"/>
              </a:xfrm>
              <a:prstGeom prst="line">
                <a:avLst/>
              </a:prstGeom>
              <a:noFill/>
              <a:ln w="9525">
                <a:solidFill>
                  <a:schemeClr val="tx1"/>
                </a:solidFill>
                <a:round/>
                <a:headEnd/>
                <a:tailEnd type="triangle" w="med" len="med"/>
              </a:ln>
            </p:spPr>
            <p:txBody>
              <a:bodyPr>
                <a:spAutoFit/>
              </a:bodyPr>
              <a:lstStyle/>
              <a:p>
                <a:endParaRPr lang="en-US"/>
              </a:p>
            </p:txBody>
          </p:sp>
          <p:sp>
            <p:nvSpPr>
              <p:cNvPr id="65556" name="Line 17"/>
              <p:cNvSpPr>
                <a:spLocks noChangeShapeType="1"/>
              </p:cNvSpPr>
              <p:nvPr/>
            </p:nvSpPr>
            <p:spPr bwMode="auto">
              <a:xfrm flipH="1" flipV="1">
                <a:off x="1184" y="2601"/>
                <a:ext cx="127" cy="656"/>
              </a:xfrm>
              <a:prstGeom prst="line">
                <a:avLst/>
              </a:prstGeom>
              <a:noFill/>
              <a:ln w="9525">
                <a:solidFill>
                  <a:schemeClr val="tx1"/>
                </a:solidFill>
                <a:round/>
                <a:headEnd/>
                <a:tailEnd type="triangle" w="med" len="med"/>
              </a:ln>
            </p:spPr>
            <p:txBody>
              <a:bodyPr>
                <a:spAutoFit/>
              </a:bodyPr>
              <a:lstStyle/>
              <a:p>
                <a:endParaRPr lang="en-US"/>
              </a:p>
            </p:txBody>
          </p:sp>
          <p:sp>
            <p:nvSpPr>
              <p:cNvPr id="65557" name="Rectangle 18"/>
              <p:cNvSpPr>
                <a:spLocks noChangeArrowheads="1"/>
              </p:cNvSpPr>
              <p:nvPr/>
            </p:nvSpPr>
            <p:spPr bwMode="auto">
              <a:xfrm>
                <a:off x="86" y="2872"/>
                <a:ext cx="422" cy="289"/>
              </a:xfrm>
              <a:prstGeom prst="rect">
                <a:avLst/>
              </a:prstGeom>
              <a:noFill/>
              <a:ln w="9525" algn="ctr">
                <a:noFill/>
                <a:miter lim="800000"/>
                <a:headEnd/>
                <a:tailEnd/>
              </a:ln>
            </p:spPr>
            <p:txBody>
              <a:bodyPr>
                <a:spAutoFit/>
              </a:bodyPr>
              <a:lstStyle/>
              <a:p>
                <a:pPr algn="ctr"/>
                <a:r>
                  <a:rPr lang="en-US" sz="800" b="1" u="none"/>
                  <a:t>Acceptor Connector</a:t>
                </a:r>
              </a:p>
            </p:txBody>
          </p:sp>
          <p:sp>
            <p:nvSpPr>
              <p:cNvPr id="65558" name="Rectangle 19"/>
              <p:cNvSpPr>
                <a:spLocks noChangeArrowheads="1"/>
              </p:cNvSpPr>
              <p:nvPr/>
            </p:nvSpPr>
            <p:spPr bwMode="auto">
              <a:xfrm>
                <a:off x="720" y="2949"/>
                <a:ext cx="503" cy="212"/>
              </a:xfrm>
              <a:prstGeom prst="rect">
                <a:avLst/>
              </a:prstGeom>
              <a:noFill/>
              <a:ln w="9525" algn="ctr">
                <a:noFill/>
                <a:miter lim="800000"/>
                <a:headEnd/>
                <a:tailEnd/>
              </a:ln>
            </p:spPr>
            <p:txBody>
              <a:bodyPr wrap="none">
                <a:spAutoFit/>
              </a:bodyPr>
              <a:lstStyle/>
              <a:p>
                <a:r>
                  <a:rPr lang="en-US" sz="800" b="1" u="none">
                    <a:solidFill>
                      <a:schemeClr val="bg1"/>
                    </a:solidFill>
                  </a:rPr>
                  <a:t>Component</a:t>
                </a:r>
              </a:p>
              <a:p>
                <a:r>
                  <a:rPr lang="en-US" sz="800" b="1" u="none">
                    <a:solidFill>
                      <a:schemeClr val="bg1"/>
                    </a:solidFill>
                  </a:rPr>
                  <a:t>Configurator</a:t>
                </a:r>
              </a:p>
            </p:txBody>
          </p:sp>
          <p:sp>
            <p:nvSpPr>
              <p:cNvPr id="65559" name="Rectangle 20"/>
              <p:cNvSpPr>
                <a:spLocks noChangeArrowheads="1"/>
              </p:cNvSpPr>
              <p:nvPr/>
            </p:nvSpPr>
            <p:spPr bwMode="auto">
              <a:xfrm>
                <a:off x="1344" y="2842"/>
                <a:ext cx="423" cy="135"/>
              </a:xfrm>
              <a:prstGeom prst="rect">
                <a:avLst/>
              </a:prstGeom>
              <a:noFill/>
              <a:ln w="9525" algn="ctr">
                <a:noFill/>
                <a:miter lim="800000"/>
                <a:headEnd/>
                <a:tailEnd/>
              </a:ln>
            </p:spPr>
            <p:txBody>
              <a:bodyPr>
                <a:spAutoFit/>
              </a:bodyPr>
              <a:lstStyle/>
              <a:p>
                <a:pPr algn="ctr"/>
                <a:r>
                  <a:rPr lang="en-US" sz="800" b="1" u="none"/>
                  <a:t>Stream</a:t>
                </a:r>
              </a:p>
            </p:txBody>
          </p:sp>
          <p:sp>
            <p:nvSpPr>
              <p:cNvPr id="65560" name="AutoShape 21"/>
              <p:cNvSpPr>
                <a:spLocks noChangeAspect="1" noChangeArrowheads="1"/>
              </p:cNvSpPr>
              <p:nvPr/>
            </p:nvSpPr>
            <p:spPr bwMode="auto">
              <a:xfrm flipH="1" flipV="1">
                <a:off x="407" y="2789"/>
                <a:ext cx="85" cy="14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366 h 21600"/>
                  <a:gd name="T17" fmla="*/ 6099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65561" name="AutoShape 22"/>
              <p:cNvSpPr>
                <a:spLocks noChangeAspect="1" noChangeArrowheads="1"/>
              </p:cNvSpPr>
              <p:nvPr/>
            </p:nvSpPr>
            <p:spPr bwMode="auto">
              <a:xfrm flipH="1" flipV="1">
                <a:off x="863" y="2846"/>
                <a:ext cx="85" cy="14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366 h 21600"/>
                  <a:gd name="T17" fmla="*/ 6099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65562" name="AutoShape 23"/>
              <p:cNvSpPr>
                <a:spLocks noChangeAspect="1" noChangeArrowheads="1"/>
              </p:cNvSpPr>
              <p:nvPr/>
            </p:nvSpPr>
            <p:spPr bwMode="auto">
              <a:xfrm flipH="1" flipV="1">
                <a:off x="1591" y="2656"/>
                <a:ext cx="85" cy="14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366 h 21600"/>
                  <a:gd name="T17" fmla="*/ 6099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65563" name="Freeform 24"/>
              <p:cNvSpPr>
                <a:spLocks/>
              </p:cNvSpPr>
              <p:nvPr/>
            </p:nvSpPr>
            <p:spPr bwMode="auto">
              <a:xfrm>
                <a:off x="546" y="2318"/>
                <a:ext cx="558" cy="308"/>
              </a:xfrm>
              <a:custGeom>
                <a:avLst/>
                <a:gdLst>
                  <a:gd name="T0" fmla="*/ 21 w 1221"/>
                  <a:gd name="T1" fmla="*/ 0 h 540"/>
                  <a:gd name="T2" fmla="*/ 20 w 1221"/>
                  <a:gd name="T3" fmla="*/ 6 h 540"/>
                  <a:gd name="T4" fmla="*/ 21 w 1221"/>
                  <a:gd name="T5" fmla="*/ 13 h 540"/>
                  <a:gd name="T6" fmla="*/ 23 w 1221"/>
                  <a:gd name="T7" fmla="*/ 18 h 540"/>
                  <a:gd name="T8" fmla="*/ 24 w 1221"/>
                  <a:gd name="T9" fmla="*/ 25 h 540"/>
                  <a:gd name="T10" fmla="*/ 24 w 1221"/>
                  <a:gd name="T11" fmla="*/ 30 h 540"/>
                  <a:gd name="T12" fmla="*/ 23 w 1221"/>
                  <a:gd name="T13" fmla="*/ 35 h 540"/>
                  <a:gd name="T14" fmla="*/ 20 w 1221"/>
                  <a:gd name="T15" fmla="*/ 38 h 540"/>
                  <a:gd name="T16" fmla="*/ 16 w 1221"/>
                  <a:gd name="T17" fmla="*/ 36 h 540"/>
                  <a:gd name="T18" fmla="*/ 12 w 1221"/>
                  <a:gd name="T19" fmla="*/ 32 h 540"/>
                  <a:gd name="T20" fmla="*/ 10 w 1221"/>
                  <a:gd name="T21" fmla="*/ 29 h 540"/>
                  <a:gd name="T22" fmla="*/ 6 w 1221"/>
                  <a:gd name="T23" fmla="*/ 29 h 540"/>
                  <a:gd name="T24" fmla="*/ 3 w 1221"/>
                  <a:gd name="T25" fmla="*/ 31 h 540"/>
                  <a:gd name="T26" fmla="*/ 1 w 1221"/>
                  <a:gd name="T27" fmla="*/ 38 h 540"/>
                  <a:gd name="T28" fmla="*/ 0 w 1221"/>
                  <a:gd name="T29" fmla="*/ 46 h 540"/>
                  <a:gd name="T30" fmla="*/ 1 w 1221"/>
                  <a:gd name="T31" fmla="*/ 54 h 540"/>
                  <a:gd name="T32" fmla="*/ 4 w 1221"/>
                  <a:gd name="T33" fmla="*/ 60 h 540"/>
                  <a:gd name="T34" fmla="*/ 8 w 1221"/>
                  <a:gd name="T35" fmla="*/ 64 h 540"/>
                  <a:gd name="T36" fmla="*/ 14 w 1221"/>
                  <a:gd name="T37" fmla="*/ 66 h 540"/>
                  <a:gd name="T38" fmla="*/ 19 w 1221"/>
                  <a:gd name="T39" fmla="*/ 66 h 540"/>
                  <a:gd name="T40" fmla="*/ 21 w 1221"/>
                  <a:gd name="T41" fmla="*/ 71 h 540"/>
                  <a:gd name="T42" fmla="*/ 21 w 1221"/>
                  <a:gd name="T43" fmla="*/ 78 h 540"/>
                  <a:gd name="T44" fmla="*/ 19 w 1221"/>
                  <a:gd name="T45" fmla="*/ 87 h 540"/>
                  <a:gd name="T46" fmla="*/ 18 w 1221"/>
                  <a:gd name="T47" fmla="*/ 94 h 540"/>
                  <a:gd name="T48" fmla="*/ 24 w 1221"/>
                  <a:gd name="T49" fmla="*/ 95 h 540"/>
                  <a:gd name="T50" fmla="*/ 30 w 1221"/>
                  <a:gd name="T51" fmla="*/ 96 h 540"/>
                  <a:gd name="T52" fmla="*/ 39 w 1221"/>
                  <a:gd name="T53" fmla="*/ 96 h 540"/>
                  <a:gd name="T54" fmla="*/ 44 w 1221"/>
                  <a:gd name="T55" fmla="*/ 95 h 540"/>
                  <a:gd name="T56" fmla="*/ 47 w 1221"/>
                  <a:gd name="T57" fmla="*/ 91 h 540"/>
                  <a:gd name="T58" fmla="*/ 47 w 1221"/>
                  <a:gd name="T59" fmla="*/ 84 h 540"/>
                  <a:gd name="T60" fmla="*/ 46 w 1221"/>
                  <a:gd name="T61" fmla="*/ 77 h 540"/>
                  <a:gd name="T62" fmla="*/ 48 w 1221"/>
                  <a:gd name="T63" fmla="*/ 71 h 540"/>
                  <a:gd name="T64" fmla="*/ 53 w 1221"/>
                  <a:gd name="T65" fmla="*/ 68 h 540"/>
                  <a:gd name="T66" fmla="*/ 59 w 1221"/>
                  <a:gd name="T67" fmla="*/ 68 h 540"/>
                  <a:gd name="T68" fmla="*/ 64 w 1221"/>
                  <a:gd name="T69" fmla="*/ 70 h 540"/>
                  <a:gd name="T70" fmla="*/ 68 w 1221"/>
                  <a:gd name="T71" fmla="*/ 75 h 540"/>
                  <a:gd name="T72" fmla="*/ 68 w 1221"/>
                  <a:gd name="T73" fmla="*/ 80 h 540"/>
                  <a:gd name="T74" fmla="*/ 66 w 1221"/>
                  <a:gd name="T75" fmla="*/ 88 h 540"/>
                  <a:gd name="T76" fmla="*/ 66 w 1221"/>
                  <a:gd name="T77" fmla="*/ 95 h 540"/>
                  <a:gd name="T78" fmla="*/ 69 w 1221"/>
                  <a:gd name="T79" fmla="*/ 99 h 540"/>
                  <a:gd name="T80" fmla="*/ 74 w 1221"/>
                  <a:gd name="T81" fmla="*/ 100 h 540"/>
                  <a:gd name="T82" fmla="*/ 81 w 1221"/>
                  <a:gd name="T83" fmla="*/ 99 h 540"/>
                  <a:gd name="T84" fmla="*/ 89 w 1221"/>
                  <a:gd name="T85" fmla="*/ 97 h 540"/>
                  <a:gd name="T86" fmla="*/ 100 w 1221"/>
                  <a:gd name="T87" fmla="*/ 93 h 540"/>
                  <a:gd name="T88" fmla="*/ 98 w 1221"/>
                  <a:gd name="T89" fmla="*/ 86 h 540"/>
                  <a:gd name="T90" fmla="*/ 96 w 1221"/>
                  <a:gd name="T91" fmla="*/ 77 h 540"/>
                  <a:gd name="T92" fmla="*/ 97 w 1221"/>
                  <a:gd name="T93" fmla="*/ 67 h 540"/>
                  <a:gd name="T94" fmla="*/ 101 w 1221"/>
                  <a:gd name="T95" fmla="*/ 58 h 540"/>
                  <a:gd name="T96" fmla="*/ 106 w 1221"/>
                  <a:gd name="T97" fmla="*/ 54 h 540"/>
                  <a:gd name="T98" fmla="*/ 111 w 1221"/>
                  <a:gd name="T99" fmla="*/ 49 h 540"/>
                  <a:gd name="T100" fmla="*/ 114 w 1221"/>
                  <a:gd name="T101" fmla="*/ 44 h 540"/>
                  <a:gd name="T102" fmla="*/ 117 w 1221"/>
                  <a:gd name="T103" fmla="*/ 37 h 540"/>
                  <a:gd name="T104" fmla="*/ 116 w 1221"/>
                  <a:gd name="T105" fmla="*/ 28 h 540"/>
                  <a:gd name="T106" fmla="*/ 112 w 1221"/>
                  <a:gd name="T107" fmla="*/ 23 h 540"/>
                  <a:gd name="T108" fmla="*/ 107 w 1221"/>
                  <a:gd name="T109" fmla="*/ 26 h 540"/>
                  <a:gd name="T110" fmla="*/ 105 w 1221"/>
                  <a:gd name="T111" fmla="*/ 32 h 540"/>
                  <a:gd name="T112" fmla="*/ 101 w 1221"/>
                  <a:gd name="T113" fmla="*/ 34 h 540"/>
                  <a:gd name="T114" fmla="*/ 97 w 1221"/>
                  <a:gd name="T115" fmla="*/ 30 h 540"/>
                  <a:gd name="T116" fmla="*/ 95 w 1221"/>
                  <a:gd name="T117" fmla="*/ 23 h 540"/>
                  <a:gd name="T118" fmla="*/ 96 w 1221"/>
                  <a:gd name="T119" fmla="*/ 14 h 540"/>
                  <a:gd name="T120" fmla="*/ 97 w 1221"/>
                  <a:gd name="T121" fmla="*/ 5 h 5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21"/>
                  <a:gd name="T184" fmla="*/ 0 h 540"/>
                  <a:gd name="T185" fmla="*/ 1221 w 1221"/>
                  <a:gd name="T186" fmla="*/ 540 h 5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21" h="540">
                    <a:moveTo>
                      <a:pt x="1023" y="15"/>
                    </a:moveTo>
                    <a:lnTo>
                      <a:pt x="1033" y="0"/>
                    </a:lnTo>
                    <a:lnTo>
                      <a:pt x="217" y="0"/>
                    </a:lnTo>
                    <a:lnTo>
                      <a:pt x="211" y="8"/>
                    </a:lnTo>
                    <a:lnTo>
                      <a:pt x="208" y="21"/>
                    </a:lnTo>
                    <a:lnTo>
                      <a:pt x="208" y="34"/>
                    </a:lnTo>
                    <a:lnTo>
                      <a:pt x="211" y="45"/>
                    </a:lnTo>
                    <a:lnTo>
                      <a:pt x="218" y="58"/>
                    </a:lnTo>
                    <a:lnTo>
                      <a:pt x="225" y="69"/>
                    </a:lnTo>
                    <a:lnTo>
                      <a:pt x="231" y="78"/>
                    </a:lnTo>
                    <a:lnTo>
                      <a:pt x="239" y="88"/>
                    </a:lnTo>
                    <a:lnTo>
                      <a:pt x="244" y="99"/>
                    </a:lnTo>
                    <a:lnTo>
                      <a:pt x="250" y="111"/>
                    </a:lnTo>
                    <a:lnTo>
                      <a:pt x="253" y="122"/>
                    </a:lnTo>
                    <a:lnTo>
                      <a:pt x="255" y="134"/>
                    </a:lnTo>
                    <a:lnTo>
                      <a:pt x="255" y="144"/>
                    </a:lnTo>
                    <a:lnTo>
                      <a:pt x="254" y="155"/>
                    </a:lnTo>
                    <a:lnTo>
                      <a:pt x="252" y="162"/>
                    </a:lnTo>
                    <a:lnTo>
                      <a:pt x="249" y="174"/>
                    </a:lnTo>
                    <a:lnTo>
                      <a:pt x="245" y="183"/>
                    </a:lnTo>
                    <a:lnTo>
                      <a:pt x="239" y="190"/>
                    </a:lnTo>
                    <a:lnTo>
                      <a:pt x="231" y="197"/>
                    </a:lnTo>
                    <a:lnTo>
                      <a:pt x="222" y="202"/>
                    </a:lnTo>
                    <a:lnTo>
                      <a:pt x="207" y="205"/>
                    </a:lnTo>
                    <a:lnTo>
                      <a:pt x="194" y="204"/>
                    </a:lnTo>
                    <a:lnTo>
                      <a:pt x="182" y="200"/>
                    </a:lnTo>
                    <a:lnTo>
                      <a:pt x="168" y="194"/>
                    </a:lnTo>
                    <a:lnTo>
                      <a:pt x="152" y="187"/>
                    </a:lnTo>
                    <a:lnTo>
                      <a:pt x="142" y="180"/>
                    </a:lnTo>
                    <a:lnTo>
                      <a:pt x="131" y="172"/>
                    </a:lnTo>
                    <a:lnTo>
                      <a:pt x="121" y="166"/>
                    </a:lnTo>
                    <a:lnTo>
                      <a:pt x="111" y="160"/>
                    </a:lnTo>
                    <a:lnTo>
                      <a:pt x="101" y="155"/>
                    </a:lnTo>
                    <a:lnTo>
                      <a:pt x="90" y="152"/>
                    </a:lnTo>
                    <a:lnTo>
                      <a:pt x="77" y="151"/>
                    </a:lnTo>
                    <a:lnTo>
                      <a:pt x="66" y="153"/>
                    </a:lnTo>
                    <a:lnTo>
                      <a:pt x="54" y="157"/>
                    </a:lnTo>
                    <a:lnTo>
                      <a:pt x="45" y="163"/>
                    </a:lnTo>
                    <a:lnTo>
                      <a:pt x="34" y="170"/>
                    </a:lnTo>
                    <a:lnTo>
                      <a:pt x="24" y="181"/>
                    </a:lnTo>
                    <a:lnTo>
                      <a:pt x="16" y="192"/>
                    </a:lnTo>
                    <a:lnTo>
                      <a:pt x="8" y="207"/>
                    </a:lnTo>
                    <a:lnTo>
                      <a:pt x="4" y="221"/>
                    </a:lnTo>
                    <a:lnTo>
                      <a:pt x="0" y="234"/>
                    </a:lnTo>
                    <a:lnTo>
                      <a:pt x="1" y="249"/>
                    </a:lnTo>
                    <a:lnTo>
                      <a:pt x="3" y="263"/>
                    </a:lnTo>
                    <a:lnTo>
                      <a:pt x="7" y="278"/>
                    </a:lnTo>
                    <a:lnTo>
                      <a:pt x="12" y="290"/>
                    </a:lnTo>
                    <a:lnTo>
                      <a:pt x="19" y="304"/>
                    </a:lnTo>
                    <a:lnTo>
                      <a:pt x="27" y="314"/>
                    </a:lnTo>
                    <a:lnTo>
                      <a:pt x="37" y="323"/>
                    </a:lnTo>
                    <a:lnTo>
                      <a:pt x="49" y="332"/>
                    </a:lnTo>
                    <a:lnTo>
                      <a:pt x="65" y="341"/>
                    </a:lnTo>
                    <a:lnTo>
                      <a:pt x="82" y="347"/>
                    </a:lnTo>
                    <a:lnTo>
                      <a:pt x="100" y="351"/>
                    </a:lnTo>
                    <a:lnTo>
                      <a:pt x="121" y="353"/>
                    </a:lnTo>
                    <a:lnTo>
                      <a:pt x="145" y="352"/>
                    </a:lnTo>
                    <a:lnTo>
                      <a:pt x="163" y="351"/>
                    </a:lnTo>
                    <a:lnTo>
                      <a:pt x="180" y="350"/>
                    </a:lnTo>
                    <a:lnTo>
                      <a:pt x="196" y="353"/>
                    </a:lnTo>
                    <a:lnTo>
                      <a:pt x="208" y="359"/>
                    </a:lnTo>
                    <a:lnTo>
                      <a:pt x="218" y="370"/>
                    </a:lnTo>
                    <a:lnTo>
                      <a:pt x="224" y="384"/>
                    </a:lnTo>
                    <a:lnTo>
                      <a:pt x="225" y="397"/>
                    </a:lnTo>
                    <a:lnTo>
                      <a:pt x="224" y="408"/>
                    </a:lnTo>
                    <a:lnTo>
                      <a:pt x="220" y="422"/>
                    </a:lnTo>
                    <a:lnTo>
                      <a:pt x="213" y="438"/>
                    </a:lnTo>
                    <a:lnTo>
                      <a:pt x="207" y="451"/>
                    </a:lnTo>
                    <a:lnTo>
                      <a:pt x="199" y="467"/>
                    </a:lnTo>
                    <a:lnTo>
                      <a:pt x="190" y="482"/>
                    </a:lnTo>
                    <a:lnTo>
                      <a:pt x="179" y="503"/>
                    </a:lnTo>
                    <a:lnTo>
                      <a:pt x="191" y="505"/>
                    </a:lnTo>
                    <a:lnTo>
                      <a:pt x="209" y="507"/>
                    </a:lnTo>
                    <a:lnTo>
                      <a:pt x="227" y="509"/>
                    </a:lnTo>
                    <a:lnTo>
                      <a:pt x="248" y="512"/>
                    </a:lnTo>
                    <a:lnTo>
                      <a:pt x="268" y="514"/>
                    </a:lnTo>
                    <a:lnTo>
                      <a:pt x="291" y="517"/>
                    </a:lnTo>
                    <a:lnTo>
                      <a:pt x="314" y="519"/>
                    </a:lnTo>
                    <a:lnTo>
                      <a:pt x="340" y="520"/>
                    </a:lnTo>
                    <a:lnTo>
                      <a:pt x="390" y="520"/>
                    </a:lnTo>
                    <a:lnTo>
                      <a:pt x="408" y="519"/>
                    </a:lnTo>
                    <a:lnTo>
                      <a:pt x="425" y="518"/>
                    </a:lnTo>
                    <a:lnTo>
                      <a:pt x="445" y="515"/>
                    </a:lnTo>
                    <a:lnTo>
                      <a:pt x="461" y="510"/>
                    </a:lnTo>
                    <a:lnTo>
                      <a:pt x="474" y="504"/>
                    </a:lnTo>
                    <a:lnTo>
                      <a:pt x="484" y="496"/>
                    </a:lnTo>
                    <a:lnTo>
                      <a:pt x="491" y="489"/>
                    </a:lnTo>
                    <a:lnTo>
                      <a:pt x="494" y="481"/>
                    </a:lnTo>
                    <a:lnTo>
                      <a:pt x="494" y="469"/>
                    </a:lnTo>
                    <a:lnTo>
                      <a:pt x="491" y="454"/>
                    </a:lnTo>
                    <a:lnTo>
                      <a:pt x="486" y="440"/>
                    </a:lnTo>
                    <a:lnTo>
                      <a:pt x="481" y="427"/>
                    </a:lnTo>
                    <a:lnTo>
                      <a:pt x="481" y="414"/>
                    </a:lnTo>
                    <a:lnTo>
                      <a:pt x="487" y="403"/>
                    </a:lnTo>
                    <a:lnTo>
                      <a:pt x="496" y="393"/>
                    </a:lnTo>
                    <a:lnTo>
                      <a:pt x="509" y="385"/>
                    </a:lnTo>
                    <a:lnTo>
                      <a:pt x="525" y="379"/>
                    </a:lnTo>
                    <a:lnTo>
                      <a:pt x="542" y="373"/>
                    </a:lnTo>
                    <a:lnTo>
                      <a:pt x="560" y="370"/>
                    </a:lnTo>
                    <a:lnTo>
                      <a:pt x="581" y="367"/>
                    </a:lnTo>
                    <a:lnTo>
                      <a:pt x="599" y="365"/>
                    </a:lnTo>
                    <a:lnTo>
                      <a:pt x="618" y="365"/>
                    </a:lnTo>
                    <a:lnTo>
                      <a:pt x="635" y="366"/>
                    </a:lnTo>
                    <a:lnTo>
                      <a:pt x="652" y="370"/>
                    </a:lnTo>
                    <a:lnTo>
                      <a:pt x="669" y="375"/>
                    </a:lnTo>
                    <a:lnTo>
                      <a:pt x="684" y="383"/>
                    </a:lnTo>
                    <a:lnTo>
                      <a:pt x="696" y="391"/>
                    </a:lnTo>
                    <a:lnTo>
                      <a:pt x="708" y="401"/>
                    </a:lnTo>
                    <a:lnTo>
                      <a:pt x="713" y="411"/>
                    </a:lnTo>
                    <a:lnTo>
                      <a:pt x="715" y="422"/>
                    </a:lnTo>
                    <a:lnTo>
                      <a:pt x="712" y="434"/>
                    </a:lnTo>
                    <a:lnTo>
                      <a:pt x="706" y="444"/>
                    </a:lnTo>
                    <a:lnTo>
                      <a:pt x="697" y="461"/>
                    </a:lnTo>
                    <a:lnTo>
                      <a:pt x="691" y="474"/>
                    </a:lnTo>
                    <a:lnTo>
                      <a:pt x="686" y="488"/>
                    </a:lnTo>
                    <a:lnTo>
                      <a:pt x="686" y="500"/>
                    </a:lnTo>
                    <a:lnTo>
                      <a:pt x="691" y="513"/>
                    </a:lnTo>
                    <a:lnTo>
                      <a:pt x="701" y="522"/>
                    </a:lnTo>
                    <a:lnTo>
                      <a:pt x="711" y="527"/>
                    </a:lnTo>
                    <a:lnTo>
                      <a:pt x="725" y="532"/>
                    </a:lnTo>
                    <a:lnTo>
                      <a:pt x="742" y="536"/>
                    </a:lnTo>
                    <a:lnTo>
                      <a:pt x="759" y="538"/>
                    </a:lnTo>
                    <a:lnTo>
                      <a:pt x="780" y="540"/>
                    </a:lnTo>
                    <a:lnTo>
                      <a:pt x="804" y="540"/>
                    </a:lnTo>
                    <a:lnTo>
                      <a:pt x="823" y="537"/>
                    </a:lnTo>
                    <a:lnTo>
                      <a:pt x="852" y="535"/>
                    </a:lnTo>
                    <a:lnTo>
                      <a:pt x="881" y="531"/>
                    </a:lnTo>
                    <a:lnTo>
                      <a:pt x="906" y="527"/>
                    </a:lnTo>
                    <a:lnTo>
                      <a:pt x="930" y="523"/>
                    </a:lnTo>
                    <a:lnTo>
                      <a:pt x="959" y="517"/>
                    </a:lnTo>
                    <a:lnTo>
                      <a:pt x="993" y="510"/>
                    </a:lnTo>
                    <a:lnTo>
                      <a:pt x="1041" y="500"/>
                    </a:lnTo>
                    <a:lnTo>
                      <a:pt x="1035" y="489"/>
                    </a:lnTo>
                    <a:lnTo>
                      <a:pt x="1029" y="477"/>
                    </a:lnTo>
                    <a:lnTo>
                      <a:pt x="1023" y="464"/>
                    </a:lnTo>
                    <a:lnTo>
                      <a:pt x="1017" y="450"/>
                    </a:lnTo>
                    <a:lnTo>
                      <a:pt x="1013" y="434"/>
                    </a:lnTo>
                    <a:lnTo>
                      <a:pt x="1010" y="415"/>
                    </a:lnTo>
                    <a:lnTo>
                      <a:pt x="1011" y="398"/>
                    </a:lnTo>
                    <a:lnTo>
                      <a:pt x="1014" y="381"/>
                    </a:lnTo>
                    <a:lnTo>
                      <a:pt x="1022" y="362"/>
                    </a:lnTo>
                    <a:lnTo>
                      <a:pt x="1032" y="344"/>
                    </a:lnTo>
                    <a:lnTo>
                      <a:pt x="1043" y="327"/>
                    </a:lnTo>
                    <a:lnTo>
                      <a:pt x="1057" y="314"/>
                    </a:lnTo>
                    <a:lnTo>
                      <a:pt x="1073" y="304"/>
                    </a:lnTo>
                    <a:lnTo>
                      <a:pt x="1089" y="295"/>
                    </a:lnTo>
                    <a:lnTo>
                      <a:pt x="1106" y="287"/>
                    </a:lnTo>
                    <a:lnTo>
                      <a:pt x="1122" y="281"/>
                    </a:lnTo>
                    <a:lnTo>
                      <a:pt x="1139" y="274"/>
                    </a:lnTo>
                    <a:lnTo>
                      <a:pt x="1159" y="264"/>
                    </a:lnTo>
                    <a:lnTo>
                      <a:pt x="1172" y="258"/>
                    </a:lnTo>
                    <a:lnTo>
                      <a:pt x="1185" y="248"/>
                    </a:lnTo>
                    <a:lnTo>
                      <a:pt x="1196" y="238"/>
                    </a:lnTo>
                    <a:lnTo>
                      <a:pt x="1206" y="227"/>
                    </a:lnTo>
                    <a:lnTo>
                      <a:pt x="1213" y="213"/>
                    </a:lnTo>
                    <a:lnTo>
                      <a:pt x="1219" y="199"/>
                    </a:lnTo>
                    <a:lnTo>
                      <a:pt x="1221" y="183"/>
                    </a:lnTo>
                    <a:lnTo>
                      <a:pt x="1218" y="167"/>
                    </a:lnTo>
                    <a:lnTo>
                      <a:pt x="1210" y="151"/>
                    </a:lnTo>
                    <a:lnTo>
                      <a:pt x="1200" y="139"/>
                    </a:lnTo>
                    <a:lnTo>
                      <a:pt x="1187" y="129"/>
                    </a:lnTo>
                    <a:lnTo>
                      <a:pt x="1171" y="124"/>
                    </a:lnTo>
                    <a:lnTo>
                      <a:pt x="1157" y="124"/>
                    </a:lnTo>
                    <a:lnTo>
                      <a:pt x="1143" y="129"/>
                    </a:lnTo>
                    <a:lnTo>
                      <a:pt x="1128" y="139"/>
                    </a:lnTo>
                    <a:lnTo>
                      <a:pt x="1118" y="150"/>
                    </a:lnTo>
                    <a:lnTo>
                      <a:pt x="1107" y="162"/>
                    </a:lnTo>
                    <a:lnTo>
                      <a:pt x="1096" y="174"/>
                    </a:lnTo>
                    <a:lnTo>
                      <a:pt x="1085" y="181"/>
                    </a:lnTo>
                    <a:lnTo>
                      <a:pt x="1071" y="184"/>
                    </a:lnTo>
                    <a:lnTo>
                      <a:pt x="1052" y="184"/>
                    </a:lnTo>
                    <a:lnTo>
                      <a:pt x="1037" y="181"/>
                    </a:lnTo>
                    <a:lnTo>
                      <a:pt x="1026" y="171"/>
                    </a:lnTo>
                    <a:lnTo>
                      <a:pt x="1015" y="162"/>
                    </a:lnTo>
                    <a:lnTo>
                      <a:pt x="1007" y="151"/>
                    </a:lnTo>
                    <a:lnTo>
                      <a:pt x="1001" y="137"/>
                    </a:lnTo>
                    <a:lnTo>
                      <a:pt x="998" y="123"/>
                    </a:lnTo>
                    <a:lnTo>
                      <a:pt x="997" y="108"/>
                    </a:lnTo>
                    <a:lnTo>
                      <a:pt x="998" y="92"/>
                    </a:lnTo>
                    <a:lnTo>
                      <a:pt x="1001" y="76"/>
                    </a:lnTo>
                    <a:lnTo>
                      <a:pt x="1006" y="56"/>
                    </a:lnTo>
                    <a:lnTo>
                      <a:pt x="1012" y="38"/>
                    </a:lnTo>
                    <a:lnTo>
                      <a:pt x="1016" y="27"/>
                    </a:lnTo>
                    <a:lnTo>
                      <a:pt x="1023" y="15"/>
                    </a:lnTo>
                    <a:close/>
                  </a:path>
                </a:pathLst>
              </a:custGeom>
              <a:solidFill>
                <a:schemeClr val="folHlink"/>
              </a:solidFill>
              <a:ln w="6350">
                <a:solidFill>
                  <a:srgbClr val="000000"/>
                </a:solidFill>
                <a:round/>
                <a:headEnd/>
                <a:tailEnd/>
              </a:ln>
            </p:spPr>
            <p:txBody>
              <a:bodyPr/>
              <a:lstStyle/>
              <a:p>
                <a:endParaRPr lang="en-US"/>
              </a:p>
            </p:txBody>
          </p:sp>
          <p:sp>
            <p:nvSpPr>
              <p:cNvPr id="65564" name="Freeform 25"/>
              <p:cNvSpPr>
                <a:spLocks/>
              </p:cNvSpPr>
              <p:nvPr/>
            </p:nvSpPr>
            <p:spPr bwMode="auto">
              <a:xfrm>
                <a:off x="611" y="3312"/>
                <a:ext cx="463" cy="364"/>
              </a:xfrm>
              <a:custGeom>
                <a:avLst/>
                <a:gdLst>
                  <a:gd name="T0" fmla="*/ 87 w 1009"/>
                  <a:gd name="T1" fmla="*/ 24 h 635"/>
                  <a:gd name="T2" fmla="*/ 80 w 1009"/>
                  <a:gd name="T3" fmla="*/ 26 h 635"/>
                  <a:gd name="T4" fmla="*/ 72 w 1009"/>
                  <a:gd name="T5" fmla="*/ 31 h 635"/>
                  <a:gd name="T6" fmla="*/ 63 w 1009"/>
                  <a:gd name="T7" fmla="*/ 37 h 635"/>
                  <a:gd name="T8" fmla="*/ 56 w 1009"/>
                  <a:gd name="T9" fmla="*/ 40 h 635"/>
                  <a:gd name="T10" fmla="*/ 50 w 1009"/>
                  <a:gd name="T11" fmla="*/ 37 h 635"/>
                  <a:gd name="T12" fmla="*/ 49 w 1009"/>
                  <a:gd name="T13" fmla="*/ 30 h 635"/>
                  <a:gd name="T14" fmla="*/ 51 w 1009"/>
                  <a:gd name="T15" fmla="*/ 22 h 635"/>
                  <a:gd name="T16" fmla="*/ 56 w 1009"/>
                  <a:gd name="T17" fmla="*/ 17 h 635"/>
                  <a:gd name="T18" fmla="*/ 63 w 1009"/>
                  <a:gd name="T19" fmla="*/ 12 h 635"/>
                  <a:gd name="T20" fmla="*/ 65 w 1009"/>
                  <a:gd name="T21" fmla="*/ 5 h 635"/>
                  <a:gd name="T22" fmla="*/ 61 w 1009"/>
                  <a:gd name="T23" fmla="*/ 1 h 635"/>
                  <a:gd name="T24" fmla="*/ 54 w 1009"/>
                  <a:gd name="T25" fmla="*/ 1 h 635"/>
                  <a:gd name="T26" fmla="*/ 46 w 1009"/>
                  <a:gd name="T27" fmla="*/ 6 h 635"/>
                  <a:gd name="T28" fmla="*/ 38 w 1009"/>
                  <a:gd name="T29" fmla="*/ 15 h 635"/>
                  <a:gd name="T30" fmla="*/ 30 w 1009"/>
                  <a:gd name="T31" fmla="*/ 22 h 635"/>
                  <a:gd name="T32" fmla="*/ 21 w 1009"/>
                  <a:gd name="T33" fmla="*/ 25 h 635"/>
                  <a:gd name="T34" fmla="*/ 13 w 1009"/>
                  <a:gd name="T35" fmla="*/ 25 h 635"/>
                  <a:gd name="T36" fmla="*/ 16 w 1009"/>
                  <a:gd name="T37" fmla="*/ 41 h 635"/>
                  <a:gd name="T38" fmla="*/ 18 w 1009"/>
                  <a:gd name="T39" fmla="*/ 55 h 635"/>
                  <a:gd name="T40" fmla="*/ 16 w 1009"/>
                  <a:gd name="T41" fmla="*/ 62 h 635"/>
                  <a:gd name="T42" fmla="*/ 12 w 1009"/>
                  <a:gd name="T43" fmla="*/ 65 h 635"/>
                  <a:gd name="T44" fmla="*/ 8 w 1009"/>
                  <a:gd name="T45" fmla="*/ 62 h 635"/>
                  <a:gd name="T46" fmla="*/ 4 w 1009"/>
                  <a:gd name="T47" fmla="*/ 60 h 635"/>
                  <a:gd name="T48" fmla="*/ 0 w 1009"/>
                  <a:gd name="T49" fmla="*/ 65 h 635"/>
                  <a:gd name="T50" fmla="*/ 0 w 1009"/>
                  <a:gd name="T51" fmla="*/ 75 h 635"/>
                  <a:gd name="T52" fmla="*/ 3 w 1009"/>
                  <a:gd name="T53" fmla="*/ 85 h 635"/>
                  <a:gd name="T54" fmla="*/ 8 w 1009"/>
                  <a:gd name="T55" fmla="*/ 91 h 635"/>
                  <a:gd name="T56" fmla="*/ 15 w 1009"/>
                  <a:gd name="T57" fmla="*/ 91 h 635"/>
                  <a:gd name="T58" fmla="*/ 17 w 1009"/>
                  <a:gd name="T59" fmla="*/ 95 h 635"/>
                  <a:gd name="T60" fmla="*/ 15 w 1009"/>
                  <a:gd name="T61" fmla="*/ 107 h 635"/>
                  <a:gd name="T62" fmla="*/ 11 w 1009"/>
                  <a:gd name="T63" fmla="*/ 118 h 635"/>
                  <a:gd name="T64" fmla="*/ 90 w 1009"/>
                  <a:gd name="T65" fmla="*/ 115 h 635"/>
                  <a:gd name="T66" fmla="*/ 93 w 1009"/>
                  <a:gd name="T67" fmla="*/ 107 h 635"/>
                  <a:gd name="T68" fmla="*/ 96 w 1009"/>
                  <a:gd name="T69" fmla="*/ 100 h 635"/>
                  <a:gd name="T70" fmla="*/ 97 w 1009"/>
                  <a:gd name="T71" fmla="*/ 91 h 635"/>
                  <a:gd name="T72" fmla="*/ 95 w 1009"/>
                  <a:gd name="T73" fmla="*/ 84 h 635"/>
                  <a:gd name="T74" fmla="*/ 90 w 1009"/>
                  <a:gd name="T75" fmla="*/ 83 h 635"/>
                  <a:gd name="T76" fmla="*/ 84 w 1009"/>
                  <a:gd name="T77" fmla="*/ 85 h 635"/>
                  <a:gd name="T78" fmla="*/ 78 w 1009"/>
                  <a:gd name="T79" fmla="*/ 86 h 635"/>
                  <a:gd name="T80" fmla="*/ 73 w 1009"/>
                  <a:gd name="T81" fmla="*/ 80 h 635"/>
                  <a:gd name="T82" fmla="*/ 74 w 1009"/>
                  <a:gd name="T83" fmla="*/ 71 h 635"/>
                  <a:gd name="T84" fmla="*/ 78 w 1009"/>
                  <a:gd name="T85" fmla="*/ 64 h 635"/>
                  <a:gd name="T86" fmla="*/ 84 w 1009"/>
                  <a:gd name="T87" fmla="*/ 62 h 635"/>
                  <a:gd name="T88" fmla="*/ 89 w 1009"/>
                  <a:gd name="T89" fmla="*/ 58 h 635"/>
                  <a:gd name="T90" fmla="*/ 92 w 1009"/>
                  <a:gd name="T91" fmla="*/ 50 h 635"/>
                  <a:gd name="T92" fmla="*/ 92 w 1009"/>
                  <a:gd name="T93" fmla="*/ 38 h 635"/>
                  <a:gd name="T94" fmla="*/ 90 w 1009"/>
                  <a:gd name="T95" fmla="*/ 25 h 6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09"/>
                  <a:gd name="T145" fmla="*/ 0 h 635"/>
                  <a:gd name="T146" fmla="*/ 1009 w 1009"/>
                  <a:gd name="T147" fmla="*/ 635 h 63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09" h="635">
                    <a:moveTo>
                      <a:pt x="937" y="134"/>
                    </a:moveTo>
                    <a:lnTo>
                      <a:pt x="929" y="130"/>
                    </a:lnTo>
                    <a:lnTo>
                      <a:pt x="913" y="126"/>
                    </a:lnTo>
                    <a:lnTo>
                      <a:pt x="897" y="124"/>
                    </a:lnTo>
                    <a:lnTo>
                      <a:pt x="881" y="126"/>
                    </a:lnTo>
                    <a:lnTo>
                      <a:pt x="861" y="129"/>
                    </a:lnTo>
                    <a:lnTo>
                      <a:pt x="845" y="131"/>
                    </a:lnTo>
                    <a:lnTo>
                      <a:pt x="826" y="136"/>
                    </a:lnTo>
                    <a:lnTo>
                      <a:pt x="808" y="141"/>
                    </a:lnTo>
                    <a:lnTo>
                      <a:pt x="786" y="149"/>
                    </a:lnTo>
                    <a:lnTo>
                      <a:pt x="765" y="156"/>
                    </a:lnTo>
                    <a:lnTo>
                      <a:pt x="746" y="165"/>
                    </a:lnTo>
                    <a:lnTo>
                      <a:pt x="726" y="173"/>
                    </a:lnTo>
                    <a:lnTo>
                      <a:pt x="702" y="182"/>
                    </a:lnTo>
                    <a:lnTo>
                      <a:pt x="680" y="190"/>
                    </a:lnTo>
                    <a:lnTo>
                      <a:pt x="654" y="198"/>
                    </a:lnTo>
                    <a:lnTo>
                      <a:pt x="629" y="205"/>
                    </a:lnTo>
                    <a:lnTo>
                      <a:pt x="612" y="209"/>
                    </a:lnTo>
                    <a:lnTo>
                      <a:pt x="595" y="211"/>
                    </a:lnTo>
                    <a:lnTo>
                      <a:pt x="575" y="211"/>
                    </a:lnTo>
                    <a:lnTo>
                      <a:pt x="555" y="208"/>
                    </a:lnTo>
                    <a:lnTo>
                      <a:pt x="541" y="205"/>
                    </a:lnTo>
                    <a:lnTo>
                      <a:pt x="530" y="200"/>
                    </a:lnTo>
                    <a:lnTo>
                      <a:pt x="520" y="194"/>
                    </a:lnTo>
                    <a:lnTo>
                      <a:pt x="513" y="188"/>
                    </a:lnTo>
                    <a:lnTo>
                      <a:pt x="509" y="179"/>
                    </a:lnTo>
                    <a:lnTo>
                      <a:pt x="504" y="170"/>
                    </a:lnTo>
                    <a:lnTo>
                      <a:pt x="504" y="161"/>
                    </a:lnTo>
                    <a:lnTo>
                      <a:pt x="508" y="150"/>
                    </a:lnTo>
                    <a:lnTo>
                      <a:pt x="513" y="138"/>
                    </a:lnTo>
                    <a:lnTo>
                      <a:pt x="520" y="129"/>
                    </a:lnTo>
                    <a:lnTo>
                      <a:pt x="529" y="118"/>
                    </a:lnTo>
                    <a:lnTo>
                      <a:pt x="538" y="112"/>
                    </a:lnTo>
                    <a:lnTo>
                      <a:pt x="551" y="102"/>
                    </a:lnTo>
                    <a:lnTo>
                      <a:pt x="568" y="93"/>
                    </a:lnTo>
                    <a:lnTo>
                      <a:pt x="585" y="87"/>
                    </a:lnTo>
                    <a:lnTo>
                      <a:pt x="603" y="83"/>
                    </a:lnTo>
                    <a:lnTo>
                      <a:pt x="618" y="78"/>
                    </a:lnTo>
                    <a:lnTo>
                      <a:pt x="636" y="72"/>
                    </a:lnTo>
                    <a:lnTo>
                      <a:pt x="650" y="65"/>
                    </a:lnTo>
                    <a:lnTo>
                      <a:pt x="663" y="57"/>
                    </a:lnTo>
                    <a:lnTo>
                      <a:pt x="674" y="49"/>
                    </a:lnTo>
                    <a:lnTo>
                      <a:pt x="678" y="39"/>
                    </a:lnTo>
                    <a:lnTo>
                      <a:pt x="676" y="28"/>
                    </a:lnTo>
                    <a:lnTo>
                      <a:pt x="669" y="17"/>
                    </a:lnTo>
                    <a:lnTo>
                      <a:pt x="661" y="10"/>
                    </a:lnTo>
                    <a:lnTo>
                      <a:pt x="651" y="5"/>
                    </a:lnTo>
                    <a:lnTo>
                      <a:pt x="639" y="1"/>
                    </a:lnTo>
                    <a:lnTo>
                      <a:pt x="622" y="0"/>
                    </a:lnTo>
                    <a:lnTo>
                      <a:pt x="606" y="0"/>
                    </a:lnTo>
                    <a:lnTo>
                      <a:pt x="582" y="1"/>
                    </a:lnTo>
                    <a:lnTo>
                      <a:pt x="559" y="3"/>
                    </a:lnTo>
                    <a:lnTo>
                      <a:pt x="543" y="7"/>
                    </a:lnTo>
                    <a:lnTo>
                      <a:pt x="521" y="13"/>
                    </a:lnTo>
                    <a:lnTo>
                      <a:pt x="497" y="21"/>
                    </a:lnTo>
                    <a:lnTo>
                      <a:pt x="481" y="30"/>
                    </a:lnTo>
                    <a:lnTo>
                      <a:pt x="461" y="40"/>
                    </a:lnTo>
                    <a:lnTo>
                      <a:pt x="443" y="49"/>
                    </a:lnTo>
                    <a:lnTo>
                      <a:pt x="423" y="61"/>
                    </a:lnTo>
                    <a:lnTo>
                      <a:pt x="395" y="78"/>
                    </a:lnTo>
                    <a:lnTo>
                      <a:pt x="375" y="90"/>
                    </a:lnTo>
                    <a:lnTo>
                      <a:pt x="358" y="100"/>
                    </a:lnTo>
                    <a:lnTo>
                      <a:pt x="333" y="110"/>
                    </a:lnTo>
                    <a:lnTo>
                      <a:pt x="310" y="117"/>
                    </a:lnTo>
                    <a:lnTo>
                      <a:pt x="287" y="123"/>
                    </a:lnTo>
                    <a:lnTo>
                      <a:pt x="262" y="127"/>
                    </a:lnTo>
                    <a:lnTo>
                      <a:pt x="238" y="131"/>
                    </a:lnTo>
                    <a:lnTo>
                      <a:pt x="218" y="133"/>
                    </a:lnTo>
                    <a:lnTo>
                      <a:pt x="197" y="135"/>
                    </a:lnTo>
                    <a:lnTo>
                      <a:pt x="176" y="135"/>
                    </a:lnTo>
                    <a:lnTo>
                      <a:pt x="156" y="136"/>
                    </a:lnTo>
                    <a:lnTo>
                      <a:pt x="139" y="135"/>
                    </a:lnTo>
                    <a:lnTo>
                      <a:pt x="141" y="152"/>
                    </a:lnTo>
                    <a:lnTo>
                      <a:pt x="146" y="173"/>
                    </a:lnTo>
                    <a:lnTo>
                      <a:pt x="152" y="195"/>
                    </a:lnTo>
                    <a:lnTo>
                      <a:pt x="162" y="220"/>
                    </a:lnTo>
                    <a:lnTo>
                      <a:pt x="169" y="241"/>
                    </a:lnTo>
                    <a:lnTo>
                      <a:pt x="178" y="258"/>
                    </a:lnTo>
                    <a:lnTo>
                      <a:pt x="183" y="275"/>
                    </a:lnTo>
                    <a:lnTo>
                      <a:pt x="184" y="291"/>
                    </a:lnTo>
                    <a:lnTo>
                      <a:pt x="183" y="305"/>
                    </a:lnTo>
                    <a:lnTo>
                      <a:pt x="178" y="317"/>
                    </a:lnTo>
                    <a:lnTo>
                      <a:pt x="172" y="326"/>
                    </a:lnTo>
                    <a:lnTo>
                      <a:pt x="166" y="334"/>
                    </a:lnTo>
                    <a:lnTo>
                      <a:pt x="157" y="340"/>
                    </a:lnTo>
                    <a:lnTo>
                      <a:pt x="148" y="343"/>
                    </a:lnTo>
                    <a:lnTo>
                      <a:pt x="140" y="345"/>
                    </a:lnTo>
                    <a:lnTo>
                      <a:pt x="128" y="344"/>
                    </a:lnTo>
                    <a:lnTo>
                      <a:pt x="119" y="341"/>
                    </a:lnTo>
                    <a:lnTo>
                      <a:pt x="107" y="338"/>
                    </a:lnTo>
                    <a:lnTo>
                      <a:pt x="99" y="334"/>
                    </a:lnTo>
                    <a:lnTo>
                      <a:pt x="87" y="328"/>
                    </a:lnTo>
                    <a:lnTo>
                      <a:pt x="78" y="323"/>
                    </a:lnTo>
                    <a:lnTo>
                      <a:pt x="68" y="319"/>
                    </a:lnTo>
                    <a:lnTo>
                      <a:pt x="58" y="315"/>
                    </a:lnTo>
                    <a:lnTo>
                      <a:pt x="39" y="315"/>
                    </a:lnTo>
                    <a:lnTo>
                      <a:pt x="28" y="319"/>
                    </a:lnTo>
                    <a:lnTo>
                      <a:pt x="19" y="325"/>
                    </a:lnTo>
                    <a:lnTo>
                      <a:pt x="13" y="334"/>
                    </a:lnTo>
                    <a:lnTo>
                      <a:pt x="7" y="345"/>
                    </a:lnTo>
                    <a:lnTo>
                      <a:pt x="3" y="357"/>
                    </a:lnTo>
                    <a:lnTo>
                      <a:pt x="0" y="369"/>
                    </a:lnTo>
                    <a:lnTo>
                      <a:pt x="0" y="383"/>
                    </a:lnTo>
                    <a:lnTo>
                      <a:pt x="2" y="396"/>
                    </a:lnTo>
                    <a:lnTo>
                      <a:pt x="5" y="410"/>
                    </a:lnTo>
                    <a:lnTo>
                      <a:pt x="12" y="423"/>
                    </a:lnTo>
                    <a:lnTo>
                      <a:pt x="19" y="438"/>
                    </a:lnTo>
                    <a:lnTo>
                      <a:pt x="29" y="452"/>
                    </a:lnTo>
                    <a:lnTo>
                      <a:pt x="41" y="460"/>
                    </a:lnTo>
                    <a:lnTo>
                      <a:pt x="55" y="469"/>
                    </a:lnTo>
                    <a:lnTo>
                      <a:pt x="68" y="476"/>
                    </a:lnTo>
                    <a:lnTo>
                      <a:pt x="84" y="479"/>
                    </a:lnTo>
                    <a:lnTo>
                      <a:pt x="97" y="482"/>
                    </a:lnTo>
                    <a:lnTo>
                      <a:pt x="118" y="482"/>
                    </a:lnTo>
                    <a:lnTo>
                      <a:pt x="134" y="480"/>
                    </a:lnTo>
                    <a:lnTo>
                      <a:pt x="153" y="479"/>
                    </a:lnTo>
                    <a:lnTo>
                      <a:pt x="168" y="479"/>
                    </a:lnTo>
                    <a:lnTo>
                      <a:pt x="177" y="485"/>
                    </a:lnTo>
                    <a:lnTo>
                      <a:pt x="180" y="495"/>
                    </a:lnTo>
                    <a:lnTo>
                      <a:pt x="180" y="506"/>
                    </a:lnTo>
                    <a:lnTo>
                      <a:pt x="175" y="522"/>
                    </a:lnTo>
                    <a:lnTo>
                      <a:pt x="170" y="537"/>
                    </a:lnTo>
                    <a:lnTo>
                      <a:pt x="164" y="550"/>
                    </a:lnTo>
                    <a:lnTo>
                      <a:pt x="156" y="568"/>
                    </a:lnTo>
                    <a:lnTo>
                      <a:pt x="146" y="583"/>
                    </a:lnTo>
                    <a:lnTo>
                      <a:pt x="137" y="598"/>
                    </a:lnTo>
                    <a:lnTo>
                      <a:pt x="126" y="612"/>
                    </a:lnTo>
                    <a:lnTo>
                      <a:pt x="118" y="623"/>
                    </a:lnTo>
                    <a:lnTo>
                      <a:pt x="100" y="635"/>
                    </a:lnTo>
                    <a:lnTo>
                      <a:pt x="932" y="634"/>
                    </a:lnTo>
                    <a:lnTo>
                      <a:pt x="933" y="621"/>
                    </a:lnTo>
                    <a:lnTo>
                      <a:pt x="936" y="609"/>
                    </a:lnTo>
                    <a:lnTo>
                      <a:pt x="941" y="598"/>
                    </a:lnTo>
                    <a:lnTo>
                      <a:pt x="945" y="588"/>
                    </a:lnTo>
                    <a:lnTo>
                      <a:pt x="951" y="578"/>
                    </a:lnTo>
                    <a:lnTo>
                      <a:pt x="959" y="567"/>
                    </a:lnTo>
                    <a:lnTo>
                      <a:pt x="968" y="557"/>
                    </a:lnTo>
                    <a:lnTo>
                      <a:pt x="976" y="548"/>
                    </a:lnTo>
                    <a:lnTo>
                      <a:pt x="987" y="538"/>
                    </a:lnTo>
                    <a:lnTo>
                      <a:pt x="995" y="530"/>
                    </a:lnTo>
                    <a:lnTo>
                      <a:pt x="1001" y="520"/>
                    </a:lnTo>
                    <a:lnTo>
                      <a:pt x="1006" y="509"/>
                    </a:lnTo>
                    <a:lnTo>
                      <a:pt x="1009" y="494"/>
                    </a:lnTo>
                    <a:lnTo>
                      <a:pt x="1008" y="480"/>
                    </a:lnTo>
                    <a:lnTo>
                      <a:pt x="1005" y="470"/>
                    </a:lnTo>
                    <a:lnTo>
                      <a:pt x="1000" y="461"/>
                    </a:lnTo>
                    <a:lnTo>
                      <a:pt x="993" y="453"/>
                    </a:lnTo>
                    <a:lnTo>
                      <a:pt x="984" y="446"/>
                    </a:lnTo>
                    <a:lnTo>
                      <a:pt x="973" y="442"/>
                    </a:lnTo>
                    <a:lnTo>
                      <a:pt x="960" y="439"/>
                    </a:lnTo>
                    <a:lnTo>
                      <a:pt x="946" y="438"/>
                    </a:lnTo>
                    <a:lnTo>
                      <a:pt x="930" y="439"/>
                    </a:lnTo>
                    <a:lnTo>
                      <a:pt x="916" y="441"/>
                    </a:lnTo>
                    <a:lnTo>
                      <a:pt x="902" y="444"/>
                    </a:lnTo>
                    <a:lnTo>
                      <a:pt x="883" y="449"/>
                    </a:lnTo>
                    <a:lnTo>
                      <a:pt x="868" y="453"/>
                    </a:lnTo>
                    <a:lnTo>
                      <a:pt x="851" y="456"/>
                    </a:lnTo>
                    <a:lnTo>
                      <a:pt x="832" y="458"/>
                    </a:lnTo>
                    <a:lnTo>
                      <a:pt x="816" y="458"/>
                    </a:lnTo>
                    <a:lnTo>
                      <a:pt x="803" y="455"/>
                    </a:lnTo>
                    <a:lnTo>
                      <a:pt x="789" y="451"/>
                    </a:lnTo>
                    <a:lnTo>
                      <a:pt x="777" y="445"/>
                    </a:lnTo>
                    <a:lnTo>
                      <a:pt x="767" y="437"/>
                    </a:lnTo>
                    <a:lnTo>
                      <a:pt x="760" y="424"/>
                    </a:lnTo>
                    <a:lnTo>
                      <a:pt x="757" y="411"/>
                    </a:lnTo>
                    <a:lnTo>
                      <a:pt x="759" y="398"/>
                    </a:lnTo>
                    <a:lnTo>
                      <a:pt x="764" y="384"/>
                    </a:lnTo>
                    <a:lnTo>
                      <a:pt x="769" y="374"/>
                    </a:lnTo>
                    <a:lnTo>
                      <a:pt x="778" y="364"/>
                    </a:lnTo>
                    <a:lnTo>
                      <a:pt x="789" y="355"/>
                    </a:lnTo>
                    <a:lnTo>
                      <a:pt x="799" y="348"/>
                    </a:lnTo>
                    <a:lnTo>
                      <a:pt x="811" y="341"/>
                    </a:lnTo>
                    <a:lnTo>
                      <a:pt x="824" y="337"/>
                    </a:lnTo>
                    <a:lnTo>
                      <a:pt x="837" y="334"/>
                    </a:lnTo>
                    <a:lnTo>
                      <a:pt x="851" y="332"/>
                    </a:lnTo>
                    <a:lnTo>
                      <a:pt x="869" y="329"/>
                    </a:lnTo>
                    <a:lnTo>
                      <a:pt x="887" y="327"/>
                    </a:lnTo>
                    <a:lnTo>
                      <a:pt x="903" y="324"/>
                    </a:lnTo>
                    <a:lnTo>
                      <a:pt x="918" y="318"/>
                    </a:lnTo>
                    <a:lnTo>
                      <a:pt x="928" y="311"/>
                    </a:lnTo>
                    <a:lnTo>
                      <a:pt x="937" y="301"/>
                    </a:lnTo>
                    <a:lnTo>
                      <a:pt x="945" y="291"/>
                    </a:lnTo>
                    <a:lnTo>
                      <a:pt x="949" y="281"/>
                    </a:lnTo>
                    <a:lnTo>
                      <a:pt x="952" y="267"/>
                    </a:lnTo>
                    <a:lnTo>
                      <a:pt x="953" y="250"/>
                    </a:lnTo>
                    <a:lnTo>
                      <a:pt x="951" y="237"/>
                    </a:lnTo>
                    <a:lnTo>
                      <a:pt x="950" y="220"/>
                    </a:lnTo>
                    <a:lnTo>
                      <a:pt x="949" y="201"/>
                    </a:lnTo>
                    <a:lnTo>
                      <a:pt x="948" y="177"/>
                    </a:lnTo>
                    <a:lnTo>
                      <a:pt x="948" y="155"/>
                    </a:lnTo>
                    <a:lnTo>
                      <a:pt x="949" y="141"/>
                    </a:lnTo>
                    <a:lnTo>
                      <a:pt x="937" y="134"/>
                    </a:lnTo>
                    <a:close/>
                  </a:path>
                </a:pathLst>
              </a:custGeom>
              <a:solidFill>
                <a:srgbClr val="339966"/>
              </a:solidFill>
              <a:ln w="6350">
                <a:solidFill>
                  <a:srgbClr val="000000"/>
                </a:solidFill>
                <a:round/>
                <a:headEnd/>
                <a:tailEnd/>
              </a:ln>
            </p:spPr>
            <p:txBody>
              <a:bodyPr/>
              <a:lstStyle/>
              <a:p>
                <a:endParaRPr lang="en-US"/>
              </a:p>
            </p:txBody>
          </p:sp>
          <p:sp>
            <p:nvSpPr>
              <p:cNvPr id="65565" name="Freeform 26"/>
              <p:cNvSpPr>
                <a:spLocks/>
              </p:cNvSpPr>
              <p:nvPr/>
            </p:nvSpPr>
            <p:spPr bwMode="auto">
              <a:xfrm>
                <a:off x="85" y="3312"/>
                <a:ext cx="500" cy="303"/>
              </a:xfrm>
              <a:custGeom>
                <a:avLst/>
                <a:gdLst>
                  <a:gd name="T0" fmla="*/ 10 w 1092"/>
                  <a:gd name="T1" fmla="*/ 13 h 531"/>
                  <a:gd name="T2" fmla="*/ 12 w 1092"/>
                  <a:gd name="T3" fmla="*/ 12 h 531"/>
                  <a:gd name="T4" fmla="*/ 18 w 1092"/>
                  <a:gd name="T5" fmla="*/ 10 h 531"/>
                  <a:gd name="T6" fmla="*/ 24 w 1092"/>
                  <a:gd name="T7" fmla="*/ 7 h 531"/>
                  <a:gd name="T8" fmla="*/ 30 w 1092"/>
                  <a:gd name="T9" fmla="*/ 3 h 531"/>
                  <a:gd name="T10" fmla="*/ 35 w 1092"/>
                  <a:gd name="T11" fmla="*/ 1 h 531"/>
                  <a:gd name="T12" fmla="*/ 38 w 1092"/>
                  <a:gd name="T13" fmla="*/ 0 h 531"/>
                  <a:gd name="T14" fmla="*/ 42 w 1092"/>
                  <a:gd name="T15" fmla="*/ 1 h 531"/>
                  <a:gd name="T16" fmla="*/ 45 w 1092"/>
                  <a:gd name="T17" fmla="*/ 2 h 531"/>
                  <a:gd name="T18" fmla="*/ 47 w 1092"/>
                  <a:gd name="T19" fmla="*/ 5 h 531"/>
                  <a:gd name="T20" fmla="*/ 48 w 1092"/>
                  <a:gd name="T21" fmla="*/ 8 h 531"/>
                  <a:gd name="T22" fmla="*/ 47 w 1092"/>
                  <a:gd name="T23" fmla="*/ 13 h 531"/>
                  <a:gd name="T24" fmla="*/ 45 w 1092"/>
                  <a:gd name="T25" fmla="*/ 18 h 531"/>
                  <a:gd name="T26" fmla="*/ 44 w 1092"/>
                  <a:gd name="T27" fmla="*/ 23 h 531"/>
                  <a:gd name="T28" fmla="*/ 44 w 1092"/>
                  <a:gd name="T29" fmla="*/ 27 h 531"/>
                  <a:gd name="T30" fmla="*/ 46 w 1092"/>
                  <a:gd name="T31" fmla="*/ 32 h 531"/>
                  <a:gd name="T32" fmla="*/ 48 w 1092"/>
                  <a:gd name="T33" fmla="*/ 35 h 531"/>
                  <a:gd name="T34" fmla="*/ 51 w 1092"/>
                  <a:gd name="T35" fmla="*/ 37 h 531"/>
                  <a:gd name="T36" fmla="*/ 54 w 1092"/>
                  <a:gd name="T37" fmla="*/ 37 h 531"/>
                  <a:gd name="T38" fmla="*/ 57 w 1092"/>
                  <a:gd name="T39" fmla="*/ 35 h 531"/>
                  <a:gd name="T40" fmla="*/ 60 w 1092"/>
                  <a:gd name="T41" fmla="*/ 32 h 531"/>
                  <a:gd name="T42" fmla="*/ 62 w 1092"/>
                  <a:gd name="T43" fmla="*/ 29 h 531"/>
                  <a:gd name="T44" fmla="*/ 64 w 1092"/>
                  <a:gd name="T45" fmla="*/ 24 h 531"/>
                  <a:gd name="T46" fmla="*/ 65 w 1092"/>
                  <a:gd name="T47" fmla="*/ 18 h 531"/>
                  <a:gd name="T48" fmla="*/ 65 w 1092"/>
                  <a:gd name="T49" fmla="*/ 14 h 531"/>
                  <a:gd name="T50" fmla="*/ 68 w 1092"/>
                  <a:gd name="T51" fmla="*/ 12 h 531"/>
                  <a:gd name="T52" fmla="*/ 72 w 1092"/>
                  <a:gd name="T53" fmla="*/ 10 h 531"/>
                  <a:gd name="T54" fmla="*/ 76 w 1092"/>
                  <a:gd name="T55" fmla="*/ 7 h 531"/>
                  <a:gd name="T56" fmla="*/ 82 w 1092"/>
                  <a:gd name="T57" fmla="*/ 5 h 531"/>
                  <a:gd name="T58" fmla="*/ 92 w 1092"/>
                  <a:gd name="T59" fmla="*/ 4 h 531"/>
                  <a:gd name="T60" fmla="*/ 101 w 1092"/>
                  <a:gd name="T61" fmla="*/ 5 h 531"/>
                  <a:gd name="T62" fmla="*/ 101 w 1092"/>
                  <a:gd name="T63" fmla="*/ 11 h 531"/>
                  <a:gd name="T64" fmla="*/ 103 w 1092"/>
                  <a:gd name="T65" fmla="*/ 19 h 531"/>
                  <a:gd name="T66" fmla="*/ 104 w 1092"/>
                  <a:gd name="T67" fmla="*/ 28 h 531"/>
                  <a:gd name="T68" fmla="*/ 105 w 1092"/>
                  <a:gd name="T69" fmla="*/ 34 h 531"/>
                  <a:gd name="T70" fmla="*/ 104 w 1092"/>
                  <a:gd name="T71" fmla="*/ 38 h 531"/>
                  <a:gd name="T72" fmla="*/ 103 w 1092"/>
                  <a:gd name="T73" fmla="*/ 41 h 531"/>
                  <a:gd name="T74" fmla="*/ 102 w 1092"/>
                  <a:gd name="T75" fmla="*/ 43 h 531"/>
                  <a:gd name="T76" fmla="*/ 99 w 1092"/>
                  <a:gd name="T77" fmla="*/ 43 h 531"/>
                  <a:gd name="T78" fmla="*/ 97 w 1092"/>
                  <a:gd name="T79" fmla="*/ 41 h 531"/>
                  <a:gd name="T80" fmla="*/ 94 w 1092"/>
                  <a:gd name="T81" fmla="*/ 39 h 531"/>
                  <a:gd name="T82" fmla="*/ 92 w 1092"/>
                  <a:gd name="T83" fmla="*/ 38 h 531"/>
                  <a:gd name="T84" fmla="*/ 90 w 1092"/>
                  <a:gd name="T85" fmla="*/ 39 h 531"/>
                  <a:gd name="T86" fmla="*/ 88 w 1092"/>
                  <a:gd name="T87" fmla="*/ 42 h 531"/>
                  <a:gd name="T88" fmla="*/ 87 w 1092"/>
                  <a:gd name="T89" fmla="*/ 47 h 531"/>
                  <a:gd name="T90" fmla="*/ 87 w 1092"/>
                  <a:gd name="T91" fmla="*/ 51 h 531"/>
                  <a:gd name="T92" fmla="*/ 88 w 1092"/>
                  <a:gd name="T93" fmla="*/ 57 h 531"/>
                  <a:gd name="T94" fmla="*/ 90 w 1092"/>
                  <a:gd name="T95" fmla="*/ 63 h 531"/>
                  <a:gd name="T96" fmla="*/ 91 w 1092"/>
                  <a:gd name="T97" fmla="*/ 66 h 531"/>
                  <a:gd name="T98" fmla="*/ 94 w 1092"/>
                  <a:gd name="T99" fmla="*/ 69 h 531"/>
                  <a:gd name="T100" fmla="*/ 97 w 1092"/>
                  <a:gd name="T101" fmla="*/ 70 h 531"/>
                  <a:gd name="T102" fmla="*/ 100 w 1092"/>
                  <a:gd name="T103" fmla="*/ 70 h 531"/>
                  <a:gd name="T104" fmla="*/ 103 w 1092"/>
                  <a:gd name="T105" fmla="*/ 70 h 531"/>
                  <a:gd name="T106" fmla="*/ 104 w 1092"/>
                  <a:gd name="T107" fmla="*/ 72 h 531"/>
                  <a:gd name="T108" fmla="*/ 104 w 1092"/>
                  <a:gd name="T109" fmla="*/ 74 h 531"/>
                  <a:gd name="T110" fmla="*/ 103 w 1092"/>
                  <a:gd name="T111" fmla="*/ 79 h 531"/>
                  <a:gd name="T112" fmla="*/ 102 w 1092"/>
                  <a:gd name="T113" fmla="*/ 86 h 531"/>
                  <a:gd name="T114" fmla="*/ 100 w 1092"/>
                  <a:gd name="T115" fmla="*/ 91 h 531"/>
                  <a:gd name="T116" fmla="*/ 98 w 1092"/>
                  <a:gd name="T117" fmla="*/ 97 h 531"/>
                  <a:gd name="T118" fmla="*/ 0 w 1092"/>
                  <a:gd name="T119" fmla="*/ 98 h 5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531"/>
                  <a:gd name="T182" fmla="*/ 1092 w 1092"/>
                  <a:gd name="T183" fmla="*/ 531 h 53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531">
                    <a:moveTo>
                      <a:pt x="0" y="529"/>
                    </a:moveTo>
                    <a:lnTo>
                      <a:pt x="99" y="68"/>
                    </a:lnTo>
                    <a:lnTo>
                      <a:pt x="114" y="67"/>
                    </a:lnTo>
                    <a:lnTo>
                      <a:pt x="132" y="65"/>
                    </a:lnTo>
                    <a:lnTo>
                      <a:pt x="163" y="59"/>
                    </a:lnTo>
                    <a:lnTo>
                      <a:pt x="187" y="54"/>
                    </a:lnTo>
                    <a:lnTo>
                      <a:pt x="217" y="48"/>
                    </a:lnTo>
                    <a:lnTo>
                      <a:pt x="250" y="40"/>
                    </a:lnTo>
                    <a:lnTo>
                      <a:pt x="281" y="30"/>
                    </a:lnTo>
                    <a:lnTo>
                      <a:pt x="310" y="20"/>
                    </a:lnTo>
                    <a:lnTo>
                      <a:pt x="343" y="9"/>
                    </a:lnTo>
                    <a:lnTo>
                      <a:pt x="365" y="4"/>
                    </a:lnTo>
                    <a:lnTo>
                      <a:pt x="383" y="1"/>
                    </a:lnTo>
                    <a:lnTo>
                      <a:pt x="399" y="0"/>
                    </a:lnTo>
                    <a:lnTo>
                      <a:pt x="415" y="0"/>
                    </a:lnTo>
                    <a:lnTo>
                      <a:pt x="437" y="3"/>
                    </a:lnTo>
                    <a:lnTo>
                      <a:pt x="453" y="6"/>
                    </a:lnTo>
                    <a:lnTo>
                      <a:pt x="469" y="11"/>
                    </a:lnTo>
                    <a:lnTo>
                      <a:pt x="481" y="17"/>
                    </a:lnTo>
                    <a:lnTo>
                      <a:pt x="489" y="24"/>
                    </a:lnTo>
                    <a:lnTo>
                      <a:pt x="495" y="35"/>
                    </a:lnTo>
                    <a:lnTo>
                      <a:pt x="497" y="44"/>
                    </a:lnTo>
                    <a:lnTo>
                      <a:pt x="496" y="55"/>
                    </a:lnTo>
                    <a:lnTo>
                      <a:pt x="492" y="66"/>
                    </a:lnTo>
                    <a:lnTo>
                      <a:pt x="482" y="81"/>
                    </a:lnTo>
                    <a:lnTo>
                      <a:pt x="471" y="98"/>
                    </a:lnTo>
                    <a:lnTo>
                      <a:pt x="465" y="113"/>
                    </a:lnTo>
                    <a:lnTo>
                      <a:pt x="462" y="125"/>
                    </a:lnTo>
                    <a:lnTo>
                      <a:pt x="461" y="137"/>
                    </a:lnTo>
                    <a:lnTo>
                      <a:pt x="462" y="146"/>
                    </a:lnTo>
                    <a:lnTo>
                      <a:pt x="467" y="158"/>
                    </a:lnTo>
                    <a:lnTo>
                      <a:pt x="476" y="171"/>
                    </a:lnTo>
                    <a:lnTo>
                      <a:pt x="489" y="182"/>
                    </a:lnTo>
                    <a:lnTo>
                      <a:pt x="501" y="189"/>
                    </a:lnTo>
                    <a:lnTo>
                      <a:pt x="516" y="194"/>
                    </a:lnTo>
                    <a:lnTo>
                      <a:pt x="534" y="198"/>
                    </a:lnTo>
                    <a:lnTo>
                      <a:pt x="547" y="200"/>
                    </a:lnTo>
                    <a:lnTo>
                      <a:pt x="563" y="198"/>
                    </a:lnTo>
                    <a:lnTo>
                      <a:pt x="578" y="195"/>
                    </a:lnTo>
                    <a:lnTo>
                      <a:pt x="592" y="190"/>
                    </a:lnTo>
                    <a:lnTo>
                      <a:pt x="608" y="183"/>
                    </a:lnTo>
                    <a:lnTo>
                      <a:pt x="624" y="173"/>
                    </a:lnTo>
                    <a:lnTo>
                      <a:pt x="638" y="164"/>
                    </a:lnTo>
                    <a:lnTo>
                      <a:pt x="649" y="154"/>
                    </a:lnTo>
                    <a:lnTo>
                      <a:pt x="658" y="143"/>
                    </a:lnTo>
                    <a:lnTo>
                      <a:pt x="665" y="130"/>
                    </a:lnTo>
                    <a:lnTo>
                      <a:pt x="669" y="115"/>
                    </a:lnTo>
                    <a:lnTo>
                      <a:pt x="671" y="98"/>
                    </a:lnTo>
                    <a:lnTo>
                      <a:pt x="677" y="84"/>
                    </a:lnTo>
                    <a:lnTo>
                      <a:pt x="681" y="77"/>
                    </a:lnTo>
                    <a:lnTo>
                      <a:pt x="690" y="70"/>
                    </a:lnTo>
                    <a:lnTo>
                      <a:pt x="705" y="63"/>
                    </a:lnTo>
                    <a:lnTo>
                      <a:pt x="726" y="56"/>
                    </a:lnTo>
                    <a:lnTo>
                      <a:pt x="747" y="50"/>
                    </a:lnTo>
                    <a:lnTo>
                      <a:pt x="767" y="44"/>
                    </a:lnTo>
                    <a:lnTo>
                      <a:pt x="787" y="39"/>
                    </a:lnTo>
                    <a:lnTo>
                      <a:pt x="817" y="33"/>
                    </a:lnTo>
                    <a:lnTo>
                      <a:pt x="859" y="26"/>
                    </a:lnTo>
                    <a:lnTo>
                      <a:pt x="905" y="22"/>
                    </a:lnTo>
                    <a:lnTo>
                      <a:pt x="956" y="22"/>
                    </a:lnTo>
                    <a:lnTo>
                      <a:pt x="1005" y="22"/>
                    </a:lnTo>
                    <a:lnTo>
                      <a:pt x="1050" y="27"/>
                    </a:lnTo>
                    <a:lnTo>
                      <a:pt x="1052" y="41"/>
                    </a:lnTo>
                    <a:lnTo>
                      <a:pt x="1055" y="57"/>
                    </a:lnTo>
                    <a:lnTo>
                      <a:pt x="1061" y="80"/>
                    </a:lnTo>
                    <a:lnTo>
                      <a:pt x="1071" y="105"/>
                    </a:lnTo>
                    <a:lnTo>
                      <a:pt x="1080" y="131"/>
                    </a:lnTo>
                    <a:lnTo>
                      <a:pt x="1086" y="149"/>
                    </a:lnTo>
                    <a:lnTo>
                      <a:pt x="1090" y="167"/>
                    </a:lnTo>
                    <a:lnTo>
                      <a:pt x="1092" y="182"/>
                    </a:lnTo>
                    <a:lnTo>
                      <a:pt x="1091" y="193"/>
                    </a:lnTo>
                    <a:lnTo>
                      <a:pt x="1087" y="206"/>
                    </a:lnTo>
                    <a:lnTo>
                      <a:pt x="1081" y="216"/>
                    </a:lnTo>
                    <a:lnTo>
                      <a:pt x="1076" y="222"/>
                    </a:lnTo>
                    <a:lnTo>
                      <a:pt x="1069" y="227"/>
                    </a:lnTo>
                    <a:lnTo>
                      <a:pt x="1058" y="232"/>
                    </a:lnTo>
                    <a:lnTo>
                      <a:pt x="1045" y="233"/>
                    </a:lnTo>
                    <a:lnTo>
                      <a:pt x="1032" y="230"/>
                    </a:lnTo>
                    <a:lnTo>
                      <a:pt x="1019" y="226"/>
                    </a:lnTo>
                    <a:lnTo>
                      <a:pt x="1005" y="220"/>
                    </a:lnTo>
                    <a:lnTo>
                      <a:pt x="994" y="213"/>
                    </a:lnTo>
                    <a:lnTo>
                      <a:pt x="983" y="209"/>
                    </a:lnTo>
                    <a:lnTo>
                      <a:pt x="971" y="205"/>
                    </a:lnTo>
                    <a:lnTo>
                      <a:pt x="958" y="203"/>
                    </a:lnTo>
                    <a:lnTo>
                      <a:pt x="947" y="204"/>
                    </a:lnTo>
                    <a:lnTo>
                      <a:pt x="936" y="209"/>
                    </a:lnTo>
                    <a:lnTo>
                      <a:pt x="927" y="217"/>
                    </a:lnTo>
                    <a:lnTo>
                      <a:pt x="920" y="227"/>
                    </a:lnTo>
                    <a:lnTo>
                      <a:pt x="914" y="240"/>
                    </a:lnTo>
                    <a:lnTo>
                      <a:pt x="911" y="251"/>
                    </a:lnTo>
                    <a:lnTo>
                      <a:pt x="908" y="261"/>
                    </a:lnTo>
                    <a:lnTo>
                      <a:pt x="907" y="275"/>
                    </a:lnTo>
                    <a:lnTo>
                      <a:pt x="910" y="292"/>
                    </a:lnTo>
                    <a:lnTo>
                      <a:pt x="915" y="308"/>
                    </a:lnTo>
                    <a:lnTo>
                      <a:pt x="923" y="322"/>
                    </a:lnTo>
                    <a:lnTo>
                      <a:pt x="932" y="336"/>
                    </a:lnTo>
                    <a:lnTo>
                      <a:pt x="937" y="343"/>
                    </a:lnTo>
                    <a:lnTo>
                      <a:pt x="949" y="353"/>
                    </a:lnTo>
                    <a:lnTo>
                      <a:pt x="961" y="363"/>
                    </a:lnTo>
                    <a:lnTo>
                      <a:pt x="976" y="371"/>
                    </a:lnTo>
                    <a:lnTo>
                      <a:pt x="994" y="376"/>
                    </a:lnTo>
                    <a:lnTo>
                      <a:pt x="1009" y="378"/>
                    </a:lnTo>
                    <a:lnTo>
                      <a:pt x="1028" y="379"/>
                    </a:lnTo>
                    <a:lnTo>
                      <a:pt x="1046" y="377"/>
                    </a:lnTo>
                    <a:lnTo>
                      <a:pt x="1061" y="376"/>
                    </a:lnTo>
                    <a:lnTo>
                      <a:pt x="1076" y="375"/>
                    </a:lnTo>
                    <a:lnTo>
                      <a:pt x="1084" y="379"/>
                    </a:lnTo>
                    <a:lnTo>
                      <a:pt x="1087" y="386"/>
                    </a:lnTo>
                    <a:lnTo>
                      <a:pt x="1088" y="393"/>
                    </a:lnTo>
                    <a:lnTo>
                      <a:pt x="1087" y="400"/>
                    </a:lnTo>
                    <a:lnTo>
                      <a:pt x="1083" y="415"/>
                    </a:lnTo>
                    <a:lnTo>
                      <a:pt x="1078" y="427"/>
                    </a:lnTo>
                    <a:lnTo>
                      <a:pt x="1072" y="442"/>
                    </a:lnTo>
                    <a:lnTo>
                      <a:pt x="1062" y="460"/>
                    </a:lnTo>
                    <a:lnTo>
                      <a:pt x="1052" y="477"/>
                    </a:lnTo>
                    <a:lnTo>
                      <a:pt x="1042" y="493"/>
                    </a:lnTo>
                    <a:lnTo>
                      <a:pt x="1030" y="510"/>
                    </a:lnTo>
                    <a:lnTo>
                      <a:pt x="1019" y="522"/>
                    </a:lnTo>
                    <a:lnTo>
                      <a:pt x="1008" y="531"/>
                    </a:lnTo>
                    <a:lnTo>
                      <a:pt x="0" y="529"/>
                    </a:lnTo>
                    <a:close/>
                  </a:path>
                </a:pathLst>
              </a:custGeom>
              <a:solidFill>
                <a:srgbClr val="9F3FDF"/>
              </a:solidFill>
              <a:ln w="6350">
                <a:solidFill>
                  <a:srgbClr val="000000"/>
                </a:solidFill>
                <a:round/>
                <a:headEnd/>
                <a:tailEnd/>
              </a:ln>
            </p:spPr>
            <p:txBody>
              <a:bodyPr/>
              <a:lstStyle/>
              <a:p>
                <a:endParaRPr lang="en-US"/>
              </a:p>
            </p:txBody>
          </p:sp>
          <p:sp>
            <p:nvSpPr>
              <p:cNvPr id="65566" name="Freeform 27"/>
              <p:cNvSpPr>
                <a:spLocks/>
              </p:cNvSpPr>
              <p:nvPr/>
            </p:nvSpPr>
            <p:spPr bwMode="auto">
              <a:xfrm>
                <a:off x="1142" y="3244"/>
                <a:ext cx="587" cy="308"/>
              </a:xfrm>
              <a:custGeom>
                <a:avLst/>
                <a:gdLst>
                  <a:gd name="T0" fmla="*/ 22 w 1279"/>
                  <a:gd name="T1" fmla="*/ 8 h 542"/>
                  <a:gd name="T2" fmla="*/ 26 w 1279"/>
                  <a:gd name="T3" fmla="*/ 9 h 542"/>
                  <a:gd name="T4" fmla="*/ 30 w 1279"/>
                  <a:gd name="T5" fmla="*/ 11 h 542"/>
                  <a:gd name="T6" fmla="*/ 34 w 1279"/>
                  <a:gd name="T7" fmla="*/ 10 h 542"/>
                  <a:gd name="T8" fmla="*/ 38 w 1279"/>
                  <a:gd name="T9" fmla="*/ 7 h 542"/>
                  <a:gd name="T10" fmla="*/ 42 w 1279"/>
                  <a:gd name="T11" fmla="*/ 5 h 542"/>
                  <a:gd name="T12" fmla="*/ 46 w 1279"/>
                  <a:gd name="T13" fmla="*/ 4 h 542"/>
                  <a:gd name="T14" fmla="*/ 50 w 1279"/>
                  <a:gd name="T15" fmla="*/ 7 h 542"/>
                  <a:gd name="T16" fmla="*/ 50 w 1279"/>
                  <a:gd name="T17" fmla="*/ 15 h 542"/>
                  <a:gd name="T18" fmla="*/ 49 w 1279"/>
                  <a:gd name="T19" fmla="*/ 24 h 542"/>
                  <a:gd name="T20" fmla="*/ 51 w 1279"/>
                  <a:gd name="T21" fmla="*/ 30 h 542"/>
                  <a:gd name="T22" fmla="*/ 56 w 1279"/>
                  <a:gd name="T23" fmla="*/ 32 h 542"/>
                  <a:gd name="T24" fmla="*/ 62 w 1279"/>
                  <a:gd name="T25" fmla="*/ 32 h 542"/>
                  <a:gd name="T26" fmla="*/ 67 w 1279"/>
                  <a:gd name="T27" fmla="*/ 30 h 542"/>
                  <a:gd name="T28" fmla="*/ 71 w 1279"/>
                  <a:gd name="T29" fmla="*/ 25 h 542"/>
                  <a:gd name="T30" fmla="*/ 73 w 1279"/>
                  <a:gd name="T31" fmla="*/ 16 h 542"/>
                  <a:gd name="T32" fmla="*/ 73 w 1279"/>
                  <a:gd name="T33" fmla="*/ 9 h 542"/>
                  <a:gd name="T34" fmla="*/ 77 w 1279"/>
                  <a:gd name="T35" fmla="*/ 3 h 542"/>
                  <a:gd name="T36" fmla="*/ 82 w 1279"/>
                  <a:gd name="T37" fmla="*/ 1 h 542"/>
                  <a:gd name="T38" fmla="*/ 87 w 1279"/>
                  <a:gd name="T39" fmla="*/ 0 h 542"/>
                  <a:gd name="T40" fmla="*/ 92 w 1279"/>
                  <a:gd name="T41" fmla="*/ 1 h 542"/>
                  <a:gd name="T42" fmla="*/ 97 w 1279"/>
                  <a:gd name="T43" fmla="*/ 2 h 542"/>
                  <a:gd name="T44" fmla="*/ 17 w 1279"/>
                  <a:gd name="T45" fmla="*/ 99 h 542"/>
                  <a:gd name="T46" fmla="*/ 18 w 1279"/>
                  <a:gd name="T47" fmla="*/ 93 h 542"/>
                  <a:gd name="T48" fmla="*/ 20 w 1279"/>
                  <a:gd name="T49" fmla="*/ 87 h 542"/>
                  <a:gd name="T50" fmla="*/ 22 w 1279"/>
                  <a:gd name="T51" fmla="*/ 81 h 542"/>
                  <a:gd name="T52" fmla="*/ 24 w 1279"/>
                  <a:gd name="T53" fmla="*/ 76 h 542"/>
                  <a:gd name="T54" fmla="*/ 24 w 1279"/>
                  <a:gd name="T55" fmla="*/ 69 h 542"/>
                  <a:gd name="T56" fmla="*/ 22 w 1279"/>
                  <a:gd name="T57" fmla="*/ 65 h 542"/>
                  <a:gd name="T58" fmla="*/ 18 w 1279"/>
                  <a:gd name="T59" fmla="*/ 63 h 542"/>
                  <a:gd name="T60" fmla="*/ 14 w 1279"/>
                  <a:gd name="T61" fmla="*/ 64 h 542"/>
                  <a:gd name="T62" fmla="*/ 9 w 1279"/>
                  <a:gd name="T63" fmla="*/ 66 h 542"/>
                  <a:gd name="T64" fmla="*/ 5 w 1279"/>
                  <a:gd name="T65" fmla="*/ 66 h 542"/>
                  <a:gd name="T66" fmla="*/ 1 w 1279"/>
                  <a:gd name="T67" fmla="*/ 63 h 542"/>
                  <a:gd name="T68" fmla="*/ 0 w 1279"/>
                  <a:gd name="T69" fmla="*/ 56 h 542"/>
                  <a:gd name="T70" fmla="*/ 2 w 1279"/>
                  <a:gd name="T71" fmla="*/ 49 h 542"/>
                  <a:gd name="T72" fmla="*/ 5 w 1279"/>
                  <a:gd name="T73" fmla="*/ 45 h 542"/>
                  <a:gd name="T74" fmla="*/ 9 w 1279"/>
                  <a:gd name="T75" fmla="*/ 44 h 542"/>
                  <a:gd name="T76" fmla="*/ 14 w 1279"/>
                  <a:gd name="T77" fmla="*/ 42 h 542"/>
                  <a:gd name="T78" fmla="*/ 17 w 1279"/>
                  <a:gd name="T79" fmla="*/ 38 h 542"/>
                  <a:gd name="T80" fmla="*/ 19 w 1279"/>
                  <a:gd name="T81" fmla="*/ 32 h 542"/>
                  <a:gd name="T82" fmla="*/ 19 w 1279"/>
                  <a:gd name="T83" fmla="*/ 23 h 542"/>
                  <a:gd name="T84" fmla="*/ 18 w 1279"/>
                  <a:gd name="T85" fmla="*/ 13 h 5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79"/>
                  <a:gd name="T130" fmla="*/ 0 h 542"/>
                  <a:gd name="T131" fmla="*/ 1279 w 1279"/>
                  <a:gd name="T132" fmla="*/ 542 h 5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79" h="542">
                    <a:moveTo>
                      <a:pt x="194" y="50"/>
                    </a:moveTo>
                    <a:lnTo>
                      <a:pt x="206" y="47"/>
                    </a:lnTo>
                    <a:lnTo>
                      <a:pt x="223" y="44"/>
                    </a:lnTo>
                    <a:lnTo>
                      <a:pt x="237" y="45"/>
                    </a:lnTo>
                    <a:lnTo>
                      <a:pt x="250" y="48"/>
                    </a:lnTo>
                    <a:lnTo>
                      <a:pt x="264" y="51"/>
                    </a:lnTo>
                    <a:lnTo>
                      <a:pt x="278" y="55"/>
                    </a:lnTo>
                    <a:lnTo>
                      <a:pt x="294" y="58"/>
                    </a:lnTo>
                    <a:lnTo>
                      <a:pt x="307" y="60"/>
                    </a:lnTo>
                    <a:lnTo>
                      <a:pt x="323" y="61"/>
                    </a:lnTo>
                    <a:lnTo>
                      <a:pt x="339" y="60"/>
                    </a:lnTo>
                    <a:lnTo>
                      <a:pt x="352" y="57"/>
                    </a:lnTo>
                    <a:lnTo>
                      <a:pt x="367" y="53"/>
                    </a:lnTo>
                    <a:lnTo>
                      <a:pt x="382" y="47"/>
                    </a:lnTo>
                    <a:lnTo>
                      <a:pt x="395" y="41"/>
                    </a:lnTo>
                    <a:lnTo>
                      <a:pt x="409" y="35"/>
                    </a:lnTo>
                    <a:lnTo>
                      <a:pt x="423" y="29"/>
                    </a:lnTo>
                    <a:lnTo>
                      <a:pt x="439" y="24"/>
                    </a:lnTo>
                    <a:lnTo>
                      <a:pt x="452" y="21"/>
                    </a:lnTo>
                    <a:lnTo>
                      <a:pt x="468" y="20"/>
                    </a:lnTo>
                    <a:lnTo>
                      <a:pt x="482" y="22"/>
                    </a:lnTo>
                    <a:lnTo>
                      <a:pt x="496" y="26"/>
                    </a:lnTo>
                    <a:lnTo>
                      <a:pt x="509" y="34"/>
                    </a:lnTo>
                    <a:lnTo>
                      <a:pt x="517" y="41"/>
                    </a:lnTo>
                    <a:lnTo>
                      <a:pt x="521" y="55"/>
                    </a:lnTo>
                    <a:lnTo>
                      <a:pt x="519" y="69"/>
                    </a:lnTo>
                    <a:lnTo>
                      <a:pt x="515" y="85"/>
                    </a:lnTo>
                    <a:lnTo>
                      <a:pt x="509" y="103"/>
                    </a:lnTo>
                    <a:lnTo>
                      <a:pt x="504" y="117"/>
                    </a:lnTo>
                    <a:lnTo>
                      <a:pt x="505" y="131"/>
                    </a:lnTo>
                    <a:lnTo>
                      <a:pt x="511" y="146"/>
                    </a:lnTo>
                    <a:lnTo>
                      <a:pt x="521" y="157"/>
                    </a:lnTo>
                    <a:lnTo>
                      <a:pt x="531" y="164"/>
                    </a:lnTo>
                    <a:lnTo>
                      <a:pt x="546" y="168"/>
                    </a:lnTo>
                    <a:lnTo>
                      <a:pt x="561" y="172"/>
                    </a:lnTo>
                    <a:lnTo>
                      <a:pt x="583" y="176"/>
                    </a:lnTo>
                    <a:lnTo>
                      <a:pt x="601" y="178"/>
                    </a:lnTo>
                    <a:lnTo>
                      <a:pt x="624" y="179"/>
                    </a:lnTo>
                    <a:lnTo>
                      <a:pt x="644" y="177"/>
                    </a:lnTo>
                    <a:lnTo>
                      <a:pt x="663" y="173"/>
                    </a:lnTo>
                    <a:lnTo>
                      <a:pt x="682" y="168"/>
                    </a:lnTo>
                    <a:lnTo>
                      <a:pt x="700" y="162"/>
                    </a:lnTo>
                    <a:lnTo>
                      <a:pt x="713" y="155"/>
                    </a:lnTo>
                    <a:lnTo>
                      <a:pt x="726" y="147"/>
                    </a:lnTo>
                    <a:lnTo>
                      <a:pt x="737" y="138"/>
                    </a:lnTo>
                    <a:lnTo>
                      <a:pt x="746" y="126"/>
                    </a:lnTo>
                    <a:lnTo>
                      <a:pt x="751" y="112"/>
                    </a:lnTo>
                    <a:lnTo>
                      <a:pt x="752" y="89"/>
                    </a:lnTo>
                    <a:lnTo>
                      <a:pt x="752" y="72"/>
                    </a:lnTo>
                    <a:lnTo>
                      <a:pt x="755" y="57"/>
                    </a:lnTo>
                    <a:lnTo>
                      <a:pt x="761" y="45"/>
                    </a:lnTo>
                    <a:lnTo>
                      <a:pt x="771" y="35"/>
                    </a:lnTo>
                    <a:lnTo>
                      <a:pt x="781" y="26"/>
                    </a:lnTo>
                    <a:lnTo>
                      <a:pt x="794" y="18"/>
                    </a:lnTo>
                    <a:lnTo>
                      <a:pt x="807" y="12"/>
                    </a:lnTo>
                    <a:lnTo>
                      <a:pt x="826" y="6"/>
                    </a:lnTo>
                    <a:lnTo>
                      <a:pt x="843" y="4"/>
                    </a:lnTo>
                    <a:lnTo>
                      <a:pt x="862" y="2"/>
                    </a:lnTo>
                    <a:lnTo>
                      <a:pt x="881" y="1"/>
                    </a:lnTo>
                    <a:lnTo>
                      <a:pt x="902" y="0"/>
                    </a:lnTo>
                    <a:lnTo>
                      <a:pt x="924" y="1"/>
                    </a:lnTo>
                    <a:lnTo>
                      <a:pt x="942" y="2"/>
                    </a:lnTo>
                    <a:lnTo>
                      <a:pt x="957" y="4"/>
                    </a:lnTo>
                    <a:lnTo>
                      <a:pt x="974" y="6"/>
                    </a:lnTo>
                    <a:lnTo>
                      <a:pt x="989" y="8"/>
                    </a:lnTo>
                    <a:lnTo>
                      <a:pt x="1006" y="9"/>
                    </a:lnTo>
                    <a:lnTo>
                      <a:pt x="1131" y="13"/>
                    </a:lnTo>
                    <a:lnTo>
                      <a:pt x="1279" y="542"/>
                    </a:lnTo>
                    <a:lnTo>
                      <a:pt x="175" y="541"/>
                    </a:lnTo>
                    <a:lnTo>
                      <a:pt x="176" y="527"/>
                    </a:lnTo>
                    <a:lnTo>
                      <a:pt x="179" y="515"/>
                    </a:lnTo>
                    <a:lnTo>
                      <a:pt x="184" y="504"/>
                    </a:lnTo>
                    <a:lnTo>
                      <a:pt x="188" y="494"/>
                    </a:lnTo>
                    <a:lnTo>
                      <a:pt x="194" y="484"/>
                    </a:lnTo>
                    <a:lnTo>
                      <a:pt x="202" y="473"/>
                    </a:lnTo>
                    <a:lnTo>
                      <a:pt x="211" y="463"/>
                    </a:lnTo>
                    <a:lnTo>
                      <a:pt x="219" y="454"/>
                    </a:lnTo>
                    <a:lnTo>
                      <a:pt x="230" y="444"/>
                    </a:lnTo>
                    <a:lnTo>
                      <a:pt x="238" y="436"/>
                    </a:lnTo>
                    <a:lnTo>
                      <a:pt x="244" y="426"/>
                    </a:lnTo>
                    <a:lnTo>
                      <a:pt x="249" y="415"/>
                    </a:lnTo>
                    <a:lnTo>
                      <a:pt x="252" y="400"/>
                    </a:lnTo>
                    <a:lnTo>
                      <a:pt x="251" y="386"/>
                    </a:lnTo>
                    <a:lnTo>
                      <a:pt x="248" y="376"/>
                    </a:lnTo>
                    <a:lnTo>
                      <a:pt x="243" y="367"/>
                    </a:lnTo>
                    <a:lnTo>
                      <a:pt x="236" y="359"/>
                    </a:lnTo>
                    <a:lnTo>
                      <a:pt x="227" y="352"/>
                    </a:lnTo>
                    <a:lnTo>
                      <a:pt x="216" y="348"/>
                    </a:lnTo>
                    <a:lnTo>
                      <a:pt x="203" y="345"/>
                    </a:lnTo>
                    <a:lnTo>
                      <a:pt x="189" y="344"/>
                    </a:lnTo>
                    <a:lnTo>
                      <a:pt x="173" y="345"/>
                    </a:lnTo>
                    <a:lnTo>
                      <a:pt x="159" y="347"/>
                    </a:lnTo>
                    <a:lnTo>
                      <a:pt x="145" y="350"/>
                    </a:lnTo>
                    <a:lnTo>
                      <a:pt x="126" y="355"/>
                    </a:lnTo>
                    <a:lnTo>
                      <a:pt x="111" y="359"/>
                    </a:lnTo>
                    <a:lnTo>
                      <a:pt x="94" y="362"/>
                    </a:lnTo>
                    <a:lnTo>
                      <a:pt x="75" y="364"/>
                    </a:lnTo>
                    <a:lnTo>
                      <a:pt x="59" y="364"/>
                    </a:lnTo>
                    <a:lnTo>
                      <a:pt x="46" y="361"/>
                    </a:lnTo>
                    <a:lnTo>
                      <a:pt x="32" y="357"/>
                    </a:lnTo>
                    <a:lnTo>
                      <a:pt x="20" y="351"/>
                    </a:lnTo>
                    <a:lnTo>
                      <a:pt x="10" y="343"/>
                    </a:lnTo>
                    <a:lnTo>
                      <a:pt x="3" y="330"/>
                    </a:lnTo>
                    <a:lnTo>
                      <a:pt x="0" y="317"/>
                    </a:lnTo>
                    <a:lnTo>
                      <a:pt x="2" y="304"/>
                    </a:lnTo>
                    <a:lnTo>
                      <a:pt x="7" y="290"/>
                    </a:lnTo>
                    <a:lnTo>
                      <a:pt x="12" y="280"/>
                    </a:lnTo>
                    <a:lnTo>
                      <a:pt x="21" y="270"/>
                    </a:lnTo>
                    <a:lnTo>
                      <a:pt x="32" y="261"/>
                    </a:lnTo>
                    <a:lnTo>
                      <a:pt x="42" y="254"/>
                    </a:lnTo>
                    <a:lnTo>
                      <a:pt x="54" y="247"/>
                    </a:lnTo>
                    <a:lnTo>
                      <a:pt x="67" y="243"/>
                    </a:lnTo>
                    <a:lnTo>
                      <a:pt x="80" y="240"/>
                    </a:lnTo>
                    <a:lnTo>
                      <a:pt x="94" y="238"/>
                    </a:lnTo>
                    <a:lnTo>
                      <a:pt x="112" y="235"/>
                    </a:lnTo>
                    <a:lnTo>
                      <a:pt x="130" y="233"/>
                    </a:lnTo>
                    <a:lnTo>
                      <a:pt x="146" y="230"/>
                    </a:lnTo>
                    <a:lnTo>
                      <a:pt x="161" y="224"/>
                    </a:lnTo>
                    <a:lnTo>
                      <a:pt x="171" y="217"/>
                    </a:lnTo>
                    <a:lnTo>
                      <a:pt x="180" y="207"/>
                    </a:lnTo>
                    <a:lnTo>
                      <a:pt x="188" y="197"/>
                    </a:lnTo>
                    <a:lnTo>
                      <a:pt x="192" y="187"/>
                    </a:lnTo>
                    <a:lnTo>
                      <a:pt x="195" y="173"/>
                    </a:lnTo>
                    <a:lnTo>
                      <a:pt x="196" y="156"/>
                    </a:lnTo>
                    <a:lnTo>
                      <a:pt x="195" y="141"/>
                    </a:lnTo>
                    <a:lnTo>
                      <a:pt x="194" y="124"/>
                    </a:lnTo>
                    <a:lnTo>
                      <a:pt x="193" y="107"/>
                    </a:lnTo>
                    <a:lnTo>
                      <a:pt x="192" y="86"/>
                    </a:lnTo>
                    <a:lnTo>
                      <a:pt x="191" y="69"/>
                    </a:lnTo>
                    <a:lnTo>
                      <a:pt x="192" y="58"/>
                    </a:lnTo>
                    <a:lnTo>
                      <a:pt x="194" y="50"/>
                    </a:lnTo>
                    <a:close/>
                  </a:path>
                </a:pathLst>
              </a:custGeom>
              <a:solidFill>
                <a:srgbClr val="0000FF"/>
              </a:solidFill>
              <a:ln w="6350">
                <a:solidFill>
                  <a:srgbClr val="000000"/>
                </a:solidFill>
                <a:round/>
                <a:headEnd/>
                <a:tailEnd/>
              </a:ln>
            </p:spPr>
            <p:txBody>
              <a:bodyPr/>
              <a:lstStyle/>
              <a:p>
                <a:endParaRPr lang="en-US"/>
              </a:p>
            </p:txBody>
          </p:sp>
          <p:sp>
            <p:nvSpPr>
              <p:cNvPr id="65567" name="Rectangle 28"/>
              <p:cNvSpPr>
                <a:spLocks noChangeArrowheads="1"/>
              </p:cNvSpPr>
              <p:nvPr/>
            </p:nvSpPr>
            <p:spPr bwMode="auto">
              <a:xfrm>
                <a:off x="138" y="3447"/>
                <a:ext cx="373" cy="135"/>
              </a:xfrm>
              <a:prstGeom prst="rect">
                <a:avLst/>
              </a:prstGeom>
              <a:noFill/>
              <a:ln w="9525" algn="ctr">
                <a:noFill/>
                <a:miter lim="800000"/>
                <a:headEnd/>
                <a:tailEnd/>
              </a:ln>
            </p:spPr>
            <p:txBody>
              <a:bodyPr wrap="none">
                <a:spAutoFit/>
              </a:bodyPr>
              <a:lstStyle/>
              <a:p>
                <a:r>
                  <a:rPr lang="en-US" sz="800" b="1" u="none">
                    <a:solidFill>
                      <a:schemeClr val="bg1"/>
                    </a:solidFill>
                  </a:rPr>
                  <a:t>Reactor </a:t>
                </a:r>
              </a:p>
            </p:txBody>
          </p:sp>
          <p:sp>
            <p:nvSpPr>
              <p:cNvPr id="65568" name="Rectangle 29"/>
              <p:cNvSpPr>
                <a:spLocks noChangeArrowheads="1"/>
              </p:cNvSpPr>
              <p:nvPr/>
            </p:nvSpPr>
            <p:spPr bwMode="auto">
              <a:xfrm>
                <a:off x="672" y="3551"/>
                <a:ext cx="380" cy="135"/>
              </a:xfrm>
              <a:prstGeom prst="rect">
                <a:avLst/>
              </a:prstGeom>
              <a:noFill/>
              <a:ln w="9525" algn="ctr">
                <a:noFill/>
                <a:miter lim="800000"/>
                <a:headEnd/>
                <a:tailEnd/>
              </a:ln>
            </p:spPr>
            <p:txBody>
              <a:bodyPr wrap="none">
                <a:spAutoFit/>
              </a:bodyPr>
              <a:lstStyle/>
              <a:p>
                <a:r>
                  <a:rPr lang="en-US" sz="800" b="1" u="none">
                    <a:solidFill>
                      <a:schemeClr val="bg1"/>
                    </a:solidFill>
                  </a:rPr>
                  <a:t>Proactor</a:t>
                </a:r>
              </a:p>
            </p:txBody>
          </p:sp>
          <p:sp>
            <p:nvSpPr>
              <p:cNvPr id="65569" name="Rectangle 30"/>
              <p:cNvSpPr>
                <a:spLocks noChangeArrowheads="1"/>
              </p:cNvSpPr>
              <p:nvPr/>
            </p:nvSpPr>
            <p:spPr bwMode="auto">
              <a:xfrm>
                <a:off x="1265" y="3403"/>
                <a:ext cx="281" cy="135"/>
              </a:xfrm>
              <a:prstGeom prst="rect">
                <a:avLst/>
              </a:prstGeom>
              <a:noFill/>
              <a:ln w="9525" algn="ctr">
                <a:noFill/>
                <a:miter lim="800000"/>
                <a:headEnd/>
                <a:tailEnd/>
              </a:ln>
            </p:spPr>
            <p:txBody>
              <a:bodyPr wrap="none">
                <a:spAutoFit/>
              </a:bodyPr>
              <a:lstStyle/>
              <a:p>
                <a:r>
                  <a:rPr lang="en-US" sz="800" b="1" u="none">
                    <a:solidFill>
                      <a:schemeClr val="bg1"/>
                    </a:solidFill>
                  </a:rPr>
                  <a:t>Task </a:t>
                </a:r>
              </a:p>
            </p:txBody>
          </p:sp>
          <p:grpSp>
            <p:nvGrpSpPr>
              <p:cNvPr id="65570" name="Group 31"/>
              <p:cNvGrpSpPr>
                <a:grpSpLocks/>
              </p:cNvGrpSpPr>
              <p:nvPr/>
            </p:nvGrpSpPr>
            <p:grpSpPr bwMode="auto">
              <a:xfrm>
                <a:off x="1508" y="3353"/>
                <a:ext cx="121" cy="131"/>
                <a:chOff x="5189" y="2684"/>
                <a:chExt cx="262" cy="236"/>
              </a:xfrm>
            </p:grpSpPr>
            <p:grpSp>
              <p:nvGrpSpPr>
                <p:cNvPr id="65584" name="Group 32"/>
                <p:cNvGrpSpPr>
                  <a:grpSpLocks/>
                </p:cNvGrpSpPr>
                <p:nvPr/>
              </p:nvGrpSpPr>
              <p:grpSpPr bwMode="auto">
                <a:xfrm>
                  <a:off x="5189" y="2684"/>
                  <a:ext cx="262" cy="236"/>
                  <a:chOff x="5189" y="2684"/>
                  <a:chExt cx="262" cy="236"/>
                </a:xfrm>
              </p:grpSpPr>
              <p:sp>
                <p:nvSpPr>
                  <p:cNvPr id="65586" name="AutoShape 33"/>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133 w 21600"/>
                      <a:gd name="T25" fmla="*/ 3203 h 21600"/>
                      <a:gd name="T26" fmla="*/ 18467 w 21600"/>
                      <a:gd name="T27" fmla="*/ 1839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bg1"/>
                  </a:solidFill>
                  <a:ln w="9525" algn="ctr">
                    <a:solidFill>
                      <a:schemeClr val="tx1"/>
                    </a:solidFill>
                    <a:round/>
                    <a:headEnd/>
                    <a:tailEnd/>
                  </a:ln>
                </p:spPr>
                <p:txBody>
                  <a:bodyPr anchor="ctr">
                    <a:spAutoFit/>
                  </a:bodyPr>
                  <a:lstStyle/>
                  <a:p>
                    <a:endParaRPr lang="en-US"/>
                  </a:p>
                </p:txBody>
              </p:sp>
              <p:sp>
                <p:nvSpPr>
                  <p:cNvPr id="65587" name="AutoShape 34"/>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33 w 21600"/>
                      <a:gd name="T19" fmla="*/ 3203 h 21600"/>
                      <a:gd name="T20" fmla="*/ 18467 w 21600"/>
                      <a:gd name="T21" fmla="*/ 1839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chemeClr val="bg1"/>
                  </a:solidFill>
                  <a:ln w="9525" algn="ctr">
                    <a:solidFill>
                      <a:schemeClr val="tx1"/>
                    </a:solidFill>
                    <a:miter lim="800000"/>
                    <a:headEnd/>
                    <a:tailEnd/>
                  </a:ln>
                </p:spPr>
                <p:txBody>
                  <a:bodyPr wrap="none" anchor="ctr">
                    <a:spAutoFit/>
                  </a:bodyPr>
                  <a:lstStyle/>
                  <a:p>
                    <a:endParaRPr lang="en-US"/>
                  </a:p>
                </p:txBody>
              </p:sp>
            </p:grpSp>
            <p:sp>
              <p:nvSpPr>
                <p:cNvPr id="65585" name="Rectangle 35"/>
                <p:cNvSpPr>
                  <a:spLocks noChangeArrowheads="1"/>
                </p:cNvSpPr>
                <p:nvPr/>
              </p:nvSpPr>
              <p:spPr bwMode="auto">
                <a:xfrm>
                  <a:off x="5193" y="2791"/>
                  <a:ext cx="59" cy="27"/>
                </a:xfrm>
                <a:prstGeom prst="rect">
                  <a:avLst/>
                </a:prstGeom>
                <a:solidFill>
                  <a:schemeClr val="bg1"/>
                </a:solidFill>
                <a:ln w="9525" algn="ctr">
                  <a:noFill/>
                  <a:miter lim="800000"/>
                  <a:headEnd/>
                  <a:tailEnd/>
                </a:ln>
              </p:spPr>
              <p:txBody>
                <a:bodyPr anchor="ctr">
                  <a:spAutoFit/>
                </a:bodyPr>
                <a:lstStyle/>
                <a:p>
                  <a:endParaRPr lang="en-US"/>
                </a:p>
              </p:txBody>
            </p:sp>
          </p:grpSp>
          <p:grpSp>
            <p:nvGrpSpPr>
              <p:cNvPr id="65571" name="Group 36"/>
              <p:cNvGrpSpPr>
                <a:grpSpLocks/>
              </p:cNvGrpSpPr>
              <p:nvPr/>
            </p:nvGrpSpPr>
            <p:grpSpPr bwMode="auto">
              <a:xfrm>
                <a:off x="145" y="3348"/>
                <a:ext cx="121" cy="131"/>
                <a:chOff x="5189" y="2684"/>
                <a:chExt cx="262" cy="236"/>
              </a:xfrm>
            </p:grpSpPr>
            <p:grpSp>
              <p:nvGrpSpPr>
                <p:cNvPr id="65580" name="Group 37"/>
                <p:cNvGrpSpPr>
                  <a:grpSpLocks/>
                </p:cNvGrpSpPr>
                <p:nvPr/>
              </p:nvGrpSpPr>
              <p:grpSpPr bwMode="auto">
                <a:xfrm>
                  <a:off x="5189" y="2684"/>
                  <a:ext cx="262" cy="236"/>
                  <a:chOff x="5189" y="2684"/>
                  <a:chExt cx="262" cy="236"/>
                </a:xfrm>
              </p:grpSpPr>
              <p:sp>
                <p:nvSpPr>
                  <p:cNvPr id="65582" name="AutoShape 38"/>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133 w 21600"/>
                      <a:gd name="T25" fmla="*/ 3203 h 21600"/>
                      <a:gd name="T26" fmla="*/ 18467 w 21600"/>
                      <a:gd name="T27" fmla="*/ 1839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bg1"/>
                  </a:solidFill>
                  <a:ln w="9525" algn="ctr">
                    <a:solidFill>
                      <a:schemeClr val="tx1"/>
                    </a:solidFill>
                    <a:round/>
                    <a:headEnd/>
                    <a:tailEnd/>
                  </a:ln>
                </p:spPr>
                <p:txBody>
                  <a:bodyPr anchor="ctr">
                    <a:spAutoFit/>
                  </a:bodyPr>
                  <a:lstStyle/>
                  <a:p>
                    <a:endParaRPr lang="en-US"/>
                  </a:p>
                </p:txBody>
              </p:sp>
              <p:sp>
                <p:nvSpPr>
                  <p:cNvPr id="65583" name="AutoShape 39"/>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33 w 21600"/>
                      <a:gd name="T19" fmla="*/ 3203 h 21600"/>
                      <a:gd name="T20" fmla="*/ 18467 w 21600"/>
                      <a:gd name="T21" fmla="*/ 1839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chemeClr val="bg1"/>
                  </a:solidFill>
                  <a:ln w="9525" algn="ctr">
                    <a:solidFill>
                      <a:schemeClr val="tx1"/>
                    </a:solidFill>
                    <a:miter lim="800000"/>
                    <a:headEnd/>
                    <a:tailEnd/>
                  </a:ln>
                </p:spPr>
                <p:txBody>
                  <a:bodyPr wrap="none" anchor="ctr">
                    <a:spAutoFit/>
                  </a:bodyPr>
                  <a:lstStyle/>
                  <a:p>
                    <a:endParaRPr lang="en-US"/>
                  </a:p>
                </p:txBody>
              </p:sp>
            </p:grpSp>
            <p:sp>
              <p:nvSpPr>
                <p:cNvPr id="65581" name="Rectangle 40"/>
                <p:cNvSpPr>
                  <a:spLocks noChangeArrowheads="1"/>
                </p:cNvSpPr>
                <p:nvPr/>
              </p:nvSpPr>
              <p:spPr bwMode="auto">
                <a:xfrm>
                  <a:off x="5193" y="2791"/>
                  <a:ext cx="59" cy="27"/>
                </a:xfrm>
                <a:prstGeom prst="rect">
                  <a:avLst/>
                </a:prstGeom>
                <a:solidFill>
                  <a:schemeClr val="bg1"/>
                </a:solidFill>
                <a:ln w="9525" algn="ctr">
                  <a:noFill/>
                  <a:miter lim="800000"/>
                  <a:headEnd/>
                  <a:tailEnd/>
                </a:ln>
              </p:spPr>
              <p:txBody>
                <a:bodyPr anchor="ctr">
                  <a:spAutoFit/>
                </a:bodyPr>
                <a:lstStyle/>
                <a:p>
                  <a:endParaRPr lang="en-US"/>
                </a:p>
              </p:txBody>
            </p:sp>
          </p:grpSp>
          <p:grpSp>
            <p:nvGrpSpPr>
              <p:cNvPr id="65572" name="Group 41"/>
              <p:cNvGrpSpPr>
                <a:grpSpLocks/>
              </p:cNvGrpSpPr>
              <p:nvPr/>
            </p:nvGrpSpPr>
            <p:grpSpPr bwMode="auto">
              <a:xfrm>
                <a:off x="711" y="3377"/>
                <a:ext cx="121" cy="132"/>
                <a:chOff x="5189" y="2684"/>
                <a:chExt cx="262" cy="236"/>
              </a:xfrm>
            </p:grpSpPr>
            <p:grpSp>
              <p:nvGrpSpPr>
                <p:cNvPr id="65576" name="Group 42"/>
                <p:cNvGrpSpPr>
                  <a:grpSpLocks/>
                </p:cNvGrpSpPr>
                <p:nvPr/>
              </p:nvGrpSpPr>
              <p:grpSpPr bwMode="auto">
                <a:xfrm>
                  <a:off x="5189" y="2684"/>
                  <a:ext cx="262" cy="236"/>
                  <a:chOff x="5189" y="2684"/>
                  <a:chExt cx="262" cy="236"/>
                </a:xfrm>
              </p:grpSpPr>
              <p:sp>
                <p:nvSpPr>
                  <p:cNvPr id="65578" name="AutoShape 43"/>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133 w 21600"/>
                      <a:gd name="T25" fmla="*/ 3203 h 21600"/>
                      <a:gd name="T26" fmla="*/ 18467 w 21600"/>
                      <a:gd name="T27" fmla="*/ 1839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bg1"/>
                  </a:solidFill>
                  <a:ln w="9525" algn="ctr">
                    <a:solidFill>
                      <a:schemeClr val="tx1"/>
                    </a:solidFill>
                    <a:round/>
                    <a:headEnd/>
                    <a:tailEnd/>
                  </a:ln>
                </p:spPr>
                <p:txBody>
                  <a:bodyPr anchor="ctr">
                    <a:spAutoFit/>
                  </a:bodyPr>
                  <a:lstStyle/>
                  <a:p>
                    <a:endParaRPr lang="en-US"/>
                  </a:p>
                </p:txBody>
              </p:sp>
              <p:sp>
                <p:nvSpPr>
                  <p:cNvPr id="65579" name="AutoShape 44"/>
                  <p:cNvSpPr>
                    <a:spLocks noChangeArrowheads="1"/>
                  </p:cNvSpPr>
                  <p:nvPr/>
                </p:nvSpPr>
                <p:spPr bwMode="auto">
                  <a:xfrm>
                    <a:off x="5189" y="2684"/>
                    <a:ext cx="262" cy="2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33 w 21600"/>
                      <a:gd name="T19" fmla="*/ 3203 h 21600"/>
                      <a:gd name="T20" fmla="*/ 18467 w 21600"/>
                      <a:gd name="T21" fmla="*/ 1839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chemeClr val="bg1"/>
                  </a:solidFill>
                  <a:ln w="9525" algn="ctr">
                    <a:solidFill>
                      <a:schemeClr val="tx1"/>
                    </a:solidFill>
                    <a:miter lim="800000"/>
                    <a:headEnd/>
                    <a:tailEnd/>
                  </a:ln>
                </p:spPr>
                <p:txBody>
                  <a:bodyPr wrap="none" anchor="ctr">
                    <a:spAutoFit/>
                  </a:bodyPr>
                  <a:lstStyle/>
                  <a:p>
                    <a:endParaRPr lang="en-US"/>
                  </a:p>
                </p:txBody>
              </p:sp>
            </p:grpSp>
            <p:sp>
              <p:nvSpPr>
                <p:cNvPr id="65577" name="Rectangle 45"/>
                <p:cNvSpPr>
                  <a:spLocks noChangeArrowheads="1"/>
                </p:cNvSpPr>
                <p:nvPr/>
              </p:nvSpPr>
              <p:spPr bwMode="auto">
                <a:xfrm>
                  <a:off x="5193" y="2791"/>
                  <a:ext cx="59" cy="27"/>
                </a:xfrm>
                <a:prstGeom prst="rect">
                  <a:avLst/>
                </a:prstGeom>
                <a:solidFill>
                  <a:schemeClr val="bg1"/>
                </a:solidFill>
                <a:ln w="9525" algn="ctr">
                  <a:noFill/>
                  <a:miter lim="800000"/>
                  <a:headEnd/>
                  <a:tailEnd/>
                </a:ln>
              </p:spPr>
              <p:txBody>
                <a:bodyPr anchor="ctr">
                  <a:spAutoFit/>
                </a:bodyPr>
                <a:lstStyle/>
                <a:p>
                  <a:endParaRPr lang="en-US"/>
                </a:p>
              </p:txBody>
            </p:sp>
          </p:grpSp>
          <p:sp>
            <p:nvSpPr>
              <p:cNvPr id="65573" name="AutoShape 46"/>
              <p:cNvSpPr>
                <a:spLocks noChangeAspect="1" noChangeArrowheads="1"/>
              </p:cNvSpPr>
              <p:nvPr/>
            </p:nvSpPr>
            <p:spPr bwMode="auto">
              <a:xfrm flipH="1" flipV="1">
                <a:off x="410" y="3275"/>
                <a:ext cx="85" cy="14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366 h 21600"/>
                  <a:gd name="T17" fmla="*/ 6099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65574" name="AutoShape 47"/>
              <p:cNvSpPr>
                <a:spLocks noChangeAspect="1" noChangeArrowheads="1"/>
              </p:cNvSpPr>
              <p:nvPr/>
            </p:nvSpPr>
            <p:spPr bwMode="auto">
              <a:xfrm flipH="1" flipV="1">
                <a:off x="953" y="3325"/>
                <a:ext cx="85" cy="14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366 h 21600"/>
                  <a:gd name="T17" fmla="*/ 6099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sp>
            <p:nvSpPr>
              <p:cNvPr id="65575" name="AutoShape 48"/>
              <p:cNvSpPr>
                <a:spLocks noChangeAspect="1" noChangeArrowheads="1"/>
              </p:cNvSpPr>
              <p:nvPr/>
            </p:nvSpPr>
            <p:spPr bwMode="auto">
              <a:xfrm flipH="1" flipV="1">
                <a:off x="1575" y="3175"/>
                <a:ext cx="85" cy="14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17694720 60000 65536"/>
                  <a:gd name="T11" fmla="*/ 5898240 60000 65536"/>
                  <a:gd name="T12" fmla="*/ 5898240 60000 65536"/>
                  <a:gd name="T13" fmla="*/ 5898240 60000 65536"/>
                  <a:gd name="T14" fmla="*/ 0 60000 65536"/>
                  <a:gd name="T15" fmla="*/ 0 w 21600"/>
                  <a:gd name="T16" fmla="*/ 8366 h 21600"/>
                  <a:gd name="T17" fmla="*/ 6099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close/>
                  </a:path>
                </a:pathLst>
              </a:custGeom>
              <a:solidFill>
                <a:schemeClr val="bg1"/>
              </a:solidFill>
              <a:ln w="9525" algn="ctr">
                <a:solidFill>
                  <a:schemeClr val="tx1"/>
                </a:solidFill>
                <a:miter lim="800000"/>
                <a:headEnd/>
                <a:tailEnd/>
              </a:ln>
            </p:spPr>
            <p:txBody>
              <a:bodyPr anchor="ctr">
                <a:spAutoFit/>
              </a:bodyPr>
              <a:lstStyle/>
              <a:p>
                <a:endParaRPr lang="en-US"/>
              </a:p>
            </p:txBody>
          </p:sp>
        </p:grpSp>
      </p:grpSp>
      <p:grpSp>
        <p:nvGrpSpPr>
          <p:cNvPr id="11" name="Group 49"/>
          <p:cNvGrpSpPr>
            <a:grpSpLocks/>
          </p:cNvGrpSpPr>
          <p:nvPr/>
        </p:nvGrpSpPr>
        <p:grpSpPr bwMode="auto">
          <a:xfrm>
            <a:off x="6194425" y="1352550"/>
            <a:ext cx="3095625" cy="4678363"/>
            <a:chOff x="3902" y="852"/>
            <a:chExt cx="1950" cy="2947"/>
          </a:xfrm>
        </p:grpSpPr>
        <p:sp>
          <p:nvSpPr>
            <p:cNvPr id="65545" name="Rectangle 50"/>
            <p:cNvSpPr>
              <a:spLocks noChangeArrowheads="1"/>
            </p:cNvSpPr>
            <p:nvPr/>
          </p:nvSpPr>
          <p:spPr bwMode="auto">
            <a:xfrm>
              <a:off x="3902" y="852"/>
              <a:ext cx="1950" cy="1442"/>
            </a:xfrm>
            <a:prstGeom prst="rect">
              <a:avLst/>
            </a:prstGeom>
            <a:noFill/>
            <a:ln w="9525" algn="ctr">
              <a:noFill/>
              <a:miter lim="800000"/>
              <a:headEnd/>
              <a:tailEnd/>
            </a:ln>
          </p:spPr>
          <p:txBody>
            <a:bodyPr>
              <a:spAutoFit/>
            </a:bodyPr>
            <a:lstStyle/>
            <a:p>
              <a:pPr marL="114300" indent="-114300">
                <a:spcBef>
                  <a:spcPct val="25000"/>
                </a:spcBef>
                <a:buFontTx/>
                <a:buChar char="•"/>
              </a:pPr>
              <a:r>
                <a:rPr lang="en-US" u="none"/>
                <a:t>Middleware codifies expertise in the form of standard interfaces &amp; components that provide applications with a simpler façade to access the powerful (&amp; complex) capabilities of frameworks </a:t>
              </a:r>
            </a:p>
          </p:txBody>
        </p:sp>
        <p:pic>
          <p:nvPicPr>
            <p:cNvPr id="65546" name="Picture 51" descr="TAO5"/>
            <p:cNvPicPr>
              <a:picLocks noChangeAspect="1" noChangeArrowheads="1"/>
            </p:cNvPicPr>
            <p:nvPr/>
          </p:nvPicPr>
          <p:blipFill>
            <a:blip r:embed="rId4" cstate="print"/>
            <a:srcRect/>
            <a:stretch>
              <a:fillRect/>
            </a:stretch>
          </p:blipFill>
          <p:spPr bwMode="auto">
            <a:xfrm>
              <a:off x="3936" y="2316"/>
              <a:ext cx="1811" cy="1483"/>
            </a:xfrm>
            <a:prstGeom prst="rect">
              <a:avLst/>
            </a:prstGeom>
            <a:noFill/>
            <a:ln w="9525">
              <a:noFill/>
              <a:miter lim="800000"/>
              <a:headEnd/>
              <a:tailEnd/>
            </a:ln>
          </p:spPr>
        </p:pic>
      </p:grpSp>
      <p:sp>
        <p:nvSpPr>
          <p:cNvPr id="1685556" name="Rectangle 52"/>
          <p:cNvSpPr>
            <a:spLocks noChangeArrowheads="1"/>
          </p:cNvSpPr>
          <p:nvPr/>
        </p:nvSpPr>
        <p:spPr bwMode="auto">
          <a:xfrm>
            <a:off x="422275" y="6338888"/>
            <a:ext cx="8270875" cy="390525"/>
          </a:xfrm>
          <a:prstGeom prst="rect">
            <a:avLst/>
          </a:prstGeom>
          <a:solidFill>
            <a:schemeClr val="folHlink"/>
          </a:solidFill>
          <a:ln w="9525" algn="ctr">
            <a:solidFill>
              <a:schemeClr val="tx1"/>
            </a:solidFill>
            <a:miter lim="800000"/>
            <a:headEnd/>
            <a:tailEnd/>
          </a:ln>
        </p:spPr>
        <p:txBody>
          <a:bodyPr>
            <a:spAutoFit/>
          </a:bodyPr>
          <a:lstStyle/>
          <a:p>
            <a:pPr marL="114300" indent="-114300" algn="ctr">
              <a:spcBef>
                <a:spcPct val="25000"/>
              </a:spcBef>
            </a:pPr>
            <a:r>
              <a:rPr lang="en-US" sz="1900" b="1" u="none"/>
              <a:t>There are now powerful feedback loops advancing these technologies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855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555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Number Placeholder 2"/>
          <p:cNvSpPr>
            <a:spLocks noGrp="1"/>
          </p:cNvSpPr>
          <p:nvPr>
            <p:ph type="sldNum" sz="quarter" idx="10"/>
          </p:nvPr>
        </p:nvSpPr>
        <p:spPr>
          <a:noFill/>
        </p:spPr>
        <p:txBody>
          <a:bodyPr/>
          <a:lstStyle/>
          <a:p>
            <a:fld id="{22712089-41C8-438B-A76D-3FADBA25F079}" type="slidenum">
              <a:rPr lang="en-US" smtClean="0">
                <a:latin typeface="Arial" pitchFamily="34" charset="0"/>
              </a:rPr>
              <a:pPr/>
              <a:t>6</a:t>
            </a:fld>
            <a:endParaRPr lang="en-US" smtClean="0">
              <a:latin typeface="Arial" pitchFamily="34" charset="0"/>
            </a:endParaRPr>
          </a:p>
        </p:txBody>
      </p:sp>
      <p:sp>
        <p:nvSpPr>
          <p:cNvPr id="15363" name="Rectangle 2"/>
          <p:cNvSpPr>
            <a:spLocks noGrp="1" noChangeArrowheads="1"/>
          </p:cNvSpPr>
          <p:nvPr>
            <p:ph type="title"/>
          </p:nvPr>
        </p:nvSpPr>
        <p:spPr/>
        <p:txBody>
          <a:bodyPr/>
          <a:lstStyle/>
          <a:p>
            <a:r>
              <a:rPr lang="en-US" smtClean="0"/>
              <a:t>Technology Trends (3/4)</a:t>
            </a:r>
          </a:p>
        </p:txBody>
      </p:sp>
      <p:sp>
        <p:nvSpPr>
          <p:cNvPr id="1690627" name="Rectangle 3"/>
          <p:cNvSpPr>
            <a:spLocks noChangeArrowheads="1"/>
          </p:cNvSpPr>
          <p:nvPr/>
        </p:nvSpPr>
        <p:spPr bwMode="auto">
          <a:xfrm>
            <a:off x="4602163" y="1719263"/>
            <a:ext cx="4665662" cy="4664075"/>
          </a:xfrm>
          <a:prstGeom prst="rect">
            <a:avLst/>
          </a:prstGeom>
          <a:noFill/>
          <a:ln w="9525">
            <a:noFill/>
            <a:miter lim="800000"/>
            <a:headEnd/>
            <a:tailEnd/>
          </a:ln>
        </p:spPr>
        <p:txBody>
          <a:bodyPr lIns="92075" tIns="46038" rIns="92075" bIns="46038">
            <a:spAutoFit/>
          </a:bodyPr>
          <a:lstStyle/>
          <a:p>
            <a:pPr marL="109538" indent="-109538">
              <a:spcBef>
                <a:spcPct val="25000"/>
              </a:spcBef>
              <a:buClr>
                <a:schemeClr val="tx1"/>
              </a:buClr>
              <a:buFontTx/>
              <a:buChar char="•"/>
            </a:pPr>
            <a:r>
              <a:rPr lang="en-US" sz="2000" b="1" i="1" u="none"/>
              <a:t>Components</a:t>
            </a:r>
            <a:r>
              <a:rPr lang="en-US" sz="2000" u="none"/>
              <a:t> encapsulate application “business” logic</a:t>
            </a:r>
          </a:p>
          <a:p>
            <a:pPr marL="109538" indent="-109538">
              <a:spcBef>
                <a:spcPct val="25000"/>
              </a:spcBef>
              <a:buClr>
                <a:schemeClr val="tx1"/>
              </a:buClr>
              <a:buFontTx/>
              <a:buChar char="•"/>
            </a:pPr>
            <a:r>
              <a:rPr lang="en-US" sz="2000" u="none"/>
              <a:t>Components interact via </a:t>
            </a:r>
            <a:r>
              <a:rPr lang="en-US" sz="2000" b="1" i="1" u="none"/>
              <a:t>ports</a:t>
            </a:r>
          </a:p>
          <a:p>
            <a:pPr marL="341313" lvl="1" indent="-109538">
              <a:buClr>
                <a:schemeClr val="tx1"/>
              </a:buClr>
              <a:buFontTx/>
              <a:buChar char="•"/>
            </a:pPr>
            <a:r>
              <a:rPr lang="en-US" sz="2000" b="1" i="1" u="none"/>
              <a:t>Provided interfaces</a:t>
            </a:r>
            <a:r>
              <a:rPr lang="en-US" sz="2000" u="none"/>
              <a:t>, e.g.,facets</a:t>
            </a:r>
          </a:p>
          <a:p>
            <a:pPr marL="341313" lvl="1" indent="-109538">
              <a:buClr>
                <a:schemeClr val="tx1"/>
              </a:buClr>
              <a:buFontTx/>
              <a:buChar char="•"/>
            </a:pPr>
            <a:r>
              <a:rPr lang="en-US" sz="2000" b="1" i="1" u="none"/>
              <a:t>Required connection points</a:t>
            </a:r>
            <a:r>
              <a:rPr lang="en-US" sz="2000" u="none"/>
              <a:t>, e.g., receptacles</a:t>
            </a:r>
          </a:p>
          <a:p>
            <a:pPr marL="341313" lvl="1" indent="-109538">
              <a:buClr>
                <a:schemeClr val="tx1"/>
              </a:buClr>
              <a:buFontTx/>
              <a:buChar char="•"/>
            </a:pPr>
            <a:r>
              <a:rPr lang="en-US" sz="2000" b="1" i="1" u="none"/>
              <a:t>Event sinks &amp; sources</a:t>
            </a:r>
          </a:p>
          <a:p>
            <a:pPr marL="341313" lvl="1" indent="-109538">
              <a:buClr>
                <a:schemeClr val="tx1"/>
              </a:buClr>
              <a:buFontTx/>
              <a:buChar char="•"/>
            </a:pPr>
            <a:r>
              <a:rPr lang="en-US" sz="2000" b="1" i="1" u="none"/>
              <a:t>Attributes</a:t>
            </a:r>
          </a:p>
          <a:p>
            <a:pPr marL="109538" indent="-109538">
              <a:spcBef>
                <a:spcPct val="25000"/>
              </a:spcBef>
              <a:buClr>
                <a:schemeClr val="tx1"/>
              </a:buClr>
              <a:buFontTx/>
              <a:buChar char="•"/>
            </a:pPr>
            <a:r>
              <a:rPr lang="en-US" sz="2000" b="1" i="1" u="none"/>
              <a:t>Containers</a:t>
            </a:r>
            <a:r>
              <a:rPr lang="en-US" sz="2000" u="none"/>
              <a:t> provide execution environment for components with common operating requirements</a:t>
            </a:r>
          </a:p>
          <a:p>
            <a:pPr marL="109538" indent="-109538">
              <a:spcBef>
                <a:spcPct val="25000"/>
              </a:spcBef>
              <a:buClr>
                <a:schemeClr val="tx1"/>
              </a:buClr>
              <a:buFontTx/>
              <a:buChar char="•"/>
            </a:pPr>
            <a:r>
              <a:rPr lang="en-US" sz="2000" u="none"/>
              <a:t>Components/containers can also</a:t>
            </a:r>
          </a:p>
          <a:p>
            <a:pPr marL="341313" lvl="1" indent="-109538">
              <a:spcBef>
                <a:spcPct val="25000"/>
              </a:spcBef>
              <a:buClr>
                <a:schemeClr val="tx1"/>
              </a:buClr>
              <a:buFontTx/>
              <a:buChar char="•"/>
            </a:pPr>
            <a:r>
              <a:rPr lang="en-US" u="none"/>
              <a:t>Communicate via a </a:t>
            </a:r>
            <a:r>
              <a:rPr lang="en-US" b="1" i="1" u="none"/>
              <a:t>middleware bus</a:t>
            </a:r>
            <a:r>
              <a:rPr lang="en-US" u="none"/>
              <a:t> &amp; </a:t>
            </a:r>
          </a:p>
          <a:p>
            <a:pPr marL="341313" lvl="1" indent="-109538">
              <a:spcBef>
                <a:spcPct val="25000"/>
              </a:spcBef>
              <a:buClr>
                <a:schemeClr val="tx1"/>
              </a:buClr>
              <a:buFontTx/>
              <a:buChar char="•"/>
            </a:pPr>
            <a:r>
              <a:rPr lang="en-US" u="none"/>
              <a:t>Reuse </a:t>
            </a:r>
            <a:r>
              <a:rPr lang="en-US" b="1" i="1" u="none"/>
              <a:t>common middleware services</a:t>
            </a:r>
          </a:p>
        </p:txBody>
      </p:sp>
      <p:sp>
        <p:nvSpPr>
          <p:cNvPr id="15365" name="Rectangle 4"/>
          <p:cNvSpPr>
            <a:spLocks noChangeArrowheads="1"/>
          </p:cNvSpPr>
          <p:nvPr/>
        </p:nvSpPr>
        <p:spPr bwMode="auto">
          <a:xfrm>
            <a:off x="2560638" y="2338388"/>
            <a:ext cx="152400" cy="169862"/>
          </a:xfrm>
          <a:prstGeom prst="rect">
            <a:avLst/>
          </a:prstGeom>
          <a:solidFill>
            <a:schemeClr val="accent1"/>
          </a:solidFill>
          <a:ln w="9525">
            <a:solidFill>
              <a:schemeClr val="tx1"/>
            </a:solidFill>
            <a:miter lim="800000"/>
            <a:headEnd/>
            <a:tailEnd/>
          </a:ln>
        </p:spPr>
        <p:txBody>
          <a:bodyPr wrap="none" anchor="ctr"/>
          <a:lstStyle/>
          <a:p>
            <a:endParaRPr lang="en-US"/>
          </a:p>
        </p:txBody>
      </p:sp>
      <p:sp>
        <p:nvSpPr>
          <p:cNvPr id="15366" name="Line 5"/>
          <p:cNvSpPr>
            <a:spLocks noChangeShapeType="1"/>
          </p:cNvSpPr>
          <p:nvPr/>
        </p:nvSpPr>
        <p:spPr bwMode="auto">
          <a:xfrm rot="5400000" flipH="1" flipV="1">
            <a:off x="2025650" y="1455738"/>
            <a:ext cx="390525" cy="0"/>
          </a:xfrm>
          <a:prstGeom prst="line">
            <a:avLst/>
          </a:prstGeom>
          <a:noFill/>
          <a:ln w="9525">
            <a:solidFill>
              <a:schemeClr val="tx1"/>
            </a:solidFill>
            <a:round/>
            <a:headEnd/>
            <a:tailEnd/>
          </a:ln>
        </p:spPr>
        <p:txBody>
          <a:bodyPr wrap="none" anchor="ctr"/>
          <a:lstStyle/>
          <a:p>
            <a:endParaRPr lang="en-US"/>
          </a:p>
        </p:txBody>
      </p:sp>
      <p:sp>
        <p:nvSpPr>
          <p:cNvPr id="15367" name="Oval 6"/>
          <p:cNvSpPr>
            <a:spLocks noChangeArrowheads="1"/>
          </p:cNvSpPr>
          <p:nvPr/>
        </p:nvSpPr>
        <p:spPr bwMode="auto">
          <a:xfrm rot="5400000">
            <a:off x="2032000" y="1144588"/>
            <a:ext cx="376237" cy="382588"/>
          </a:xfrm>
          <a:prstGeom prst="ellipse">
            <a:avLst/>
          </a:prstGeom>
          <a:solidFill>
            <a:srgbClr val="336699"/>
          </a:solidFill>
          <a:ln w="9525">
            <a:solidFill>
              <a:schemeClr val="tx1"/>
            </a:solidFill>
            <a:round/>
            <a:headEnd/>
            <a:tailEnd/>
          </a:ln>
        </p:spPr>
        <p:txBody>
          <a:bodyPr wrap="none" anchor="ctr"/>
          <a:lstStyle/>
          <a:p>
            <a:endParaRPr lang="en-US"/>
          </a:p>
        </p:txBody>
      </p:sp>
      <p:grpSp>
        <p:nvGrpSpPr>
          <p:cNvPr id="15368" name="Group 7"/>
          <p:cNvGrpSpPr>
            <a:grpSpLocks/>
          </p:cNvGrpSpPr>
          <p:nvPr/>
        </p:nvGrpSpPr>
        <p:grpSpPr bwMode="auto">
          <a:xfrm>
            <a:off x="2665413" y="1803400"/>
            <a:ext cx="282575" cy="101600"/>
            <a:chOff x="1431" y="3679"/>
            <a:chExt cx="151" cy="54"/>
          </a:xfrm>
        </p:grpSpPr>
        <p:sp>
          <p:nvSpPr>
            <p:cNvPr id="15465" name="Line 8"/>
            <p:cNvSpPr>
              <a:spLocks noChangeShapeType="1"/>
            </p:cNvSpPr>
            <p:nvPr/>
          </p:nvSpPr>
          <p:spPr bwMode="auto">
            <a:xfrm flipH="1">
              <a:off x="1469" y="3706"/>
              <a:ext cx="113" cy="4"/>
            </a:xfrm>
            <a:prstGeom prst="line">
              <a:avLst/>
            </a:prstGeom>
            <a:noFill/>
            <a:ln w="9525">
              <a:solidFill>
                <a:schemeClr val="tx1"/>
              </a:solidFill>
              <a:round/>
              <a:headEnd/>
              <a:tailEnd/>
            </a:ln>
          </p:spPr>
          <p:txBody>
            <a:bodyPr wrap="none" anchor="ctr"/>
            <a:lstStyle/>
            <a:p>
              <a:endParaRPr lang="en-US"/>
            </a:p>
          </p:txBody>
        </p:sp>
        <p:sp>
          <p:nvSpPr>
            <p:cNvPr id="15466" name="Rectangle 9"/>
            <p:cNvSpPr>
              <a:spLocks noChangeArrowheads="1"/>
            </p:cNvSpPr>
            <p:nvPr/>
          </p:nvSpPr>
          <p:spPr bwMode="auto">
            <a:xfrm>
              <a:off x="1431" y="3679"/>
              <a:ext cx="56" cy="54"/>
            </a:xfrm>
            <a:prstGeom prst="rect">
              <a:avLst/>
            </a:prstGeom>
            <a:solidFill>
              <a:srgbClr val="FFFF00"/>
            </a:solidFill>
            <a:ln w="9525">
              <a:solidFill>
                <a:schemeClr val="tx1"/>
              </a:solidFill>
              <a:miter lim="800000"/>
              <a:headEnd/>
              <a:tailEnd/>
            </a:ln>
          </p:spPr>
          <p:txBody>
            <a:bodyPr wrap="none" anchor="ctr"/>
            <a:lstStyle/>
            <a:p>
              <a:endParaRPr lang="en-US"/>
            </a:p>
          </p:txBody>
        </p:sp>
      </p:grpSp>
      <p:sp>
        <p:nvSpPr>
          <p:cNvPr id="15369" name="AutoShape 10"/>
          <p:cNvSpPr>
            <a:spLocks noChangeArrowheads="1"/>
          </p:cNvSpPr>
          <p:nvPr/>
        </p:nvSpPr>
        <p:spPr bwMode="auto">
          <a:xfrm rot="-5400000">
            <a:off x="2909887" y="1528763"/>
            <a:ext cx="714375" cy="628650"/>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FF00"/>
          </a:solidFill>
          <a:ln w="9525">
            <a:solidFill>
              <a:schemeClr val="tx1"/>
            </a:solidFill>
            <a:miter lim="800000"/>
            <a:headEnd/>
            <a:tailEnd/>
          </a:ln>
        </p:spPr>
        <p:txBody>
          <a:bodyPr wrap="none" anchor="ctr"/>
          <a:lstStyle/>
          <a:p>
            <a:endParaRPr lang="en-US"/>
          </a:p>
        </p:txBody>
      </p:sp>
      <p:sp>
        <p:nvSpPr>
          <p:cNvPr id="15370" name="Line 11"/>
          <p:cNvSpPr>
            <a:spLocks noChangeShapeType="1"/>
          </p:cNvSpPr>
          <p:nvPr/>
        </p:nvSpPr>
        <p:spPr bwMode="auto">
          <a:xfrm flipH="1" flipV="1">
            <a:off x="1258888" y="2420938"/>
            <a:ext cx="365125" cy="0"/>
          </a:xfrm>
          <a:prstGeom prst="line">
            <a:avLst/>
          </a:prstGeom>
          <a:noFill/>
          <a:ln w="9525">
            <a:solidFill>
              <a:schemeClr val="tx1"/>
            </a:solidFill>
            <a:round/>
            <a:headEnd/>
            <a:tailEnd/>
          </a:ln>
        </p:spPr>
        <p:txBody>
          <a:bodyPr wrap="none" anchor="ctr"/>
          <a:lstStyle/>
          <a:p>
            <a:endParaRPr lang="en-US"/>
          </a:p>
        </p:txBody>
      </p:sp>
      <p:sp>
        <p:nvSpPr>
          <p:cNvPr id="15371" name="AutoShape 12"/>
          <p:cNvSpPr>
            <a:spLocks noChangeArrowheads="1"/>
          </p:cNvSpPr>
          <p:nvPr/>
        </p:nvSpPr>
        <p:spPr bwMode="auto">
          <a:xfrm>
            <a:off x="915988" y="2244725"/>
            <a:ext cx="365125" cy="357188"/>
          </a:xfrm>
          <a:prstGeom prst="chevron">
            <a:avLst>
              <a:gd name="adj" fmla="val 25556"/>
            </a:avLst>
          </a:prstGeom>
          <a:solidFill>
            <a:srgbClr val="FF0000"/>
          </a:solidFill>
          <a:ln w="9525">
            <a:solidFill>
              <a:schemeClr val="tx1"/>
            </a:solidFill>
            <a:miter lim="800000"/>
            <a:headEnd/>
            <a:tailEnd/>
          </a:ln>
        </p:spPr>
        <p:txBody>
          <a:bodyPr wrap="none" anchor="ctr"/>
          <a:lstStyle/>
          <a:p>
            <a:endParaRPr lang="en-US"/>
          </a:p>
        </p:txBody>
      </p:sp>
      <p:sp>
        <p:nvSpPr>
          <p:cNvPr id="15372" name="Line 13"/>
          <p:cNvSpPr>
            <a:spLocks noChangeShapeType="1"/>
          </p:cNvSpPr>
          <p:nvPr/>
        </p:nvSpPr>
        <p:spPr bwMode="auto">
          <a:xfrm flipH="1" flipV="1">
            <a:off x="2714625" y="2424113"/>
            <a:ext cx="309563" cy="0"/>
          </a:xfrm>
          <a:prstGeom prst="line">
            <a:avLst/>
          </a:prstGeom>
          <a:noFill/>
          <a:ln w="9525">
            <a:solidFill>
              <a:schemeClr val="tx1"/>
            </a:solidFill>
            <a:round/>
            <a:headEnd/>
            <a:tailEnd/>
          </a:ln>
        </p:spPr>
        <p:txBody>
          <a:bodyPr wrap="none" anchor="ctr"/>
          <a:lstStyle/>
          <a:p>
            <a:endParaRPr lang="en-US"/>
          </a:p>
        </p:txBody>
      </p:sp>
      <p:sp>
        <p:nvSpPr>
          <p:cNvPr id="15373" name="AutoShape 14"/>
          <p:cNvSpPr>
            <a:spLocks noChangeArrowheads="1"/>
          </p:cNvSpPr>
          <p:nvPr/>
        </p:nvSpPr>
        <p:spPr bwMode="auto">
          <a:xfrm>
            <a:off x="2974975" y="2244725"/>
            <a:ext cx="344488" cy="357188"/>
          </a:xfrm>
          <a:prstGeom prst="homePlate">
            <a:avLst>
              <a:gd name="adj" fmla="val 25000"/>
            </a:avLst>
          </a:prstGeom>
          <a:solidFill>
            <a:schemeClr val="accent1"/>
          </a:solidFill>
          <a:ln w="9525">
            <a:solidFill>
              <a:schemeClr val="tx1"/>
            </a:solidFill>
            <a:miter lim="800000"/>
            <a:headEnd/>
            <a:tailEnd/>
          </a:ln>
        </p:spPr>
        <p:txBody>
          <a:bodyPr wrap="none" anchor="ctr"/>
          <a:lstStyle/>
          <a:p>
            <a:endParaRPr lang="en-US"/>
          </a:p>
        </p:txBody>
      </p:sp>
      <p:sp>
        <p:nvSpPr>
          <p:cNvPr id="15374" name="Line 15"/>
          <p:cNvSpPr>
            <a:spLocks noChangeShapeType="1"/>
          </p:cNvSpPr>
          <p:nvPr/>
        </p:nvSpPr>
        <p:spPr bwMode="auto">
          <a:xfrm flipH="1" flipV="1">
            <a:off x="1230313" y="1928813"/>
            <a:ext cx="393700" cy="0"/>
          </a:xfrm>
          <a:prstGeom prst="line">
            <a:avLst/>
          </a:prstGeom>
          <a:noFill/>
          <a:ln w="9525">
            <a:solidFill>
              <a:schemeClr val="tx1"/>
            </a:solidFill>
            <a:round/>
            <a:headEnd/>
            <a:tailEnd/>
          </a:ln>
        </p:spPr>
        <p:txBody>
          <a:bodyPr wrap="none" anchor="ctr"/>
          <a:lstStyle/>
          <a:p>
            <a:endParaRPr lang="en-US"/>
          </a:p>
        </p:txBody>
      </p:sp>
      <p:sp>
        <p:nvSpPr>
          <p:cNvPr id="15375" name="Oval 16"/>
          <p:cNvSpPr>
            <a:spLocks noChangeArrowheads="1"/>
          </p:cNvSpPr>
          <p:nvPr/>
        </p:nvSpPr>
        <p:spPr bwMode="auto">
          <a:xfrm>
            <a:off x="914400" y="1738313"/>
            <a:ext cx="379413" cy="379412"/>
          </a:xfrm>
          <a:prstGeom prst="ellipse">
            <a:avLst/>
          </a:prstGeom>
          <a:solidFill>
            <a:srgbClr val="336699"/>
          </a:solidFill>
          <a:ln w="9525">
            <a:solidFill>
              <a:schemeClr val="tx1"/>
            </a:solidFill>
            <a:round/>
            <a:headEnd/>
            <a:tailEnd/>
          </a:ln>
        </p:spPr>
        <p:txBody>
          <a:bodyPr wrap="none" anchor="ctr"/>
          <a:lstStyle/>
          <a:p>
            <a:endParaRPr lang="en-US"/>
          </a:p>
        </p:txBody>
      </p:sp>
      <p:sp>
        <p:nvSpPr>
          <p:cNvPr id="15376" name="Rectangle 17"/>
          <p:cNvSpPr>
            <a:spLocks noChangeArrowheads="1"/>
          </p:cNvSpPr>
          <p:nvPr/>
        </p:nvSpPr>
        <p:spPr bwMode="auto">
          <a:xfrm>
            <a:off x="4443413" y="941388"/>
            <a:ext cx="4389437" cy="714375"/>
          </a:xfrm>
          <a:prstGeom prst="rect">
            <a:avLst/>
          </a:prstGeom>
          <a:solidFill>
            <a:srgbClr val="EDFBFF"/>
          </a:solidFill>
          <a:ln w="12700">
            <a:solidFill>
              <a:schemeClr val="tx1"/>
            </a:solidFill>
            <a:miter lim="800000"/>
            <a:headEnd/>
            <a:tailEnd/>
          </a:ln>
        </p:spPr>
        <p:txBody>
          <a:bodyPr>
            <a:spAutoFit/>
          </a:bodyPr>
          <a:lstStyle/>
          <a:p>
            <a:pPr algn="ctr"/>
            <a:r>
              <a:rPr lang="en-US" sz="2000" b="1" u="none"/>
              <a:t>Component middleware is maturing &amp; becoming pervasive</a:t>
            </a:r>
          </a:p>
        </p:txBody>
      </p:sp>
      <p:grpSp>
        <p:nvGrpSpPr>
          <p:cNvPr id="3" name="Group 18"/>
          <p:cNvGrpSpPr>
            <a:grpSpLocks/>
          </p:cNvGrpSpPr>
          <p:nvPr/>
        </p:nvGrpSpPr>
        <p:grpSpPr bwMode="auto">
          <a:xfrm>
            <a:off x="330200" y="5713413"/>
            <a:ext cx="3929063" cy="1131887"/>
            <a:chOff x="208" y="3599"/>
            <a:chExt cx="2475" cy="713"/>
          </a:xfrm>
        </p:grpSpPr>
        <p:sp>
          <p:nvSpPr>
            <p:cNvPr id="15450" name="Rectangle 19"/>
            <p:cNvSpPr>
              <a:spLocks noChangeArrowheads="1"/>
            </p:cNvSpPr>
            <p:nvPr/>
          </p:nvSpPr>
          <p:spPr bwMode="auto">
            <a:xfrm>
              <a:off x="849" y="3744"/>
              <a:ext cx="544" cy="263"/>
            </a:xfrm>
            <a:prstGeom prst="rect">
              <a:avLst/>
            </a:prstGeom>
            <a:solidFill>
              <a:schemeClr val="folHlink"/>
            </a:solidFill>
            <a:ln w="9525">
              <a:solidFill>
                <a:schemeClr val="tx1"/>
              </a:solidFill>
              <a:miter lim="800000"/>
              <a:headEnd/>
              <a:tailEnd/>
            </a:ln>
          </p:spPr>
          <p:txBody>
            <a:bodyPr wrap="none" anchor="ctr"/>
            <a:lstStyle/>
            <a:p>
              <a:pPr algn="ctr"/>
              <a:r>
                <a:rPr lang="en-GB" sz="1200" b="1" u="none"/>
                <a:t>Security</a:t>
              </a:r>
            </a:p>
          </p:txBody>
        </p:sp>
        <p:sp>
          <p:nvSpPr>
            <p:cNvPr id="15451" name="Rectangle 20"/>
            <p:cNvSpPr>
              <a:spLocks noChangeArrowheads="1"/>
            </p:cNvSpPr>
            <p:nvPr/>
          </p:nvSpPr>
          <p:spPr bwMode="auto">
            <a:xfrm>
              <a:off x="208" y="3744"/>
              <a:ext cx="544" cy="263"/>
            </a:xfrm>
            <a:prstGeom prst="rect">
              <a:avLst/>
            </a:prstGeom>
            <a:solidFill>
              <a:schemeClr val="folHlink"/>
            </a:solidFill>
            <a:ln w="9525">
              <a:solidFill>
                <a:schemeClr val="tx1"/>
              </a:solidFill>
              <a:miter lim="800000"/>
              <a:headEnd/>
              <a:tailEnd/>
            </a:ln>
          </p:spPr>
          <p:txBody>
            <a:bodyPr wrap="none" anchor="ctr"/>
            <a:lstStyle/>
            <a:p>
              <a:pPr algn="ctr"/>
              <a:r>
                <a:rPr lang="en-GB" sz="1200" b="1" u="none"/>
                <a:t>Replication</a:t>
              </a:r>
            </a:p>
          </p:txBody>
        </p:sp>
        <p:sp>
          <p:nvSpPr>
            <p:cNvPr id="15452" name="Rectangle 21"/>
            <p:cNvSpPr>
              <a:spLocks noChangeArrowheads="1"/>
            </p:cNvSpPr>
            <p:nvPr/>
          </p:nvSpPr>
          <p:spPr bwMode="auto">
            <a:xfrm>
              <a:off x="2132" y="3744"/>
              <a:ext cx="544" cy="263"/>
            </a:xfrm>
            <a:prstGeom prst="rect">
              <a:avLst/>
            </a:prstGeom>
            <a:solidFill>
              <a:schemeClr val="folHlink"/>
            </a:solidFill>
            <a:ln w="9525">
              <a:solidFill>
                <a:schemeClr val="tx1"/>
              </a:solidFill>
              <a:miter lim="800000"/>
              <a:headEnd/>
              <a:tailEnd/>
            </a:ln>
          </p:spPr>
          <p:txBody>
            <a:bodyPr wrap="none" anchor="ctr"/>
            <a:lstStyle/>
            <a:p>
              <a:pPr algn="ctr"/>
              <a:r>
                <a:rPr lang="en-GB" sz="1200" b="1" u="none"/>
                <a:t>Notification</a:t>
              </a:r>
            </a:p>
          </p:txBody>
        </p:sp>
        <p:sp>
          <p:nvSpPr>
            <p:cNvPr id="15453" name="Rectangle 22"/>
            <p:cNvSpPr>
              <a:spLocks noChangeArrowheads="1"/>
            </p:cNvSpPr>
            <p:nvPr/>
          </p:nvSpPr>
          <p:spPr bwMode="auto">
            <a:xfrm>
              <a:off x="1469" y="3744"/>
              <a:ext cx="601" cy="263"/>
            </a:xfrm>
            <a:prstGeom prst="rect">
              <a:avLst/>
            </a:prstGeom>
            <a:solidFill>
              <a:schemeClr val="folHlink"/>
            </a:solidFill>
            <a:ln w="9525">
              <a:solidFill>
                <a:schemeClr val="tx1"/>
              </a:solidFill>
              <a:miter lim="800000"/>
              <a:headEnd/>
              <a:tailEnd/>
            </a:ln>
          </p:spPr>
          <p:txBody>
            <a:bodyPr wrap="none" anchor="ctr"/>
            <a:lstStyle/>
            <a:p>
              <a:pPr algn="ctr"/>
              <a:r>
                <a:rPr lang="en-GB" sz="1200" b="1" u="none"/>
                <a:t>Persistence</a:t>
              </a:r>
            </a:p>
          </p:txBody>
        </p:sp>
        <p:sp>
          <p:nvSpPr>
            <p:cNvPr id="15454" name="Line 23"/>
            <p:cNvSpPr>
              <a:spLocks noChangeShapeType="1"/>
            </p:cNvSpPr>
            <p:nvPr/>
          </p:nvSpPr>
          <p:spPr bwMode="auto">
            <a:xfrm>
              <a:off x="480" y="3599"/>
              <a:ext cx="0" cy="145"/>
            </a:xfrm>
            <a:prstGeom prst="line">
              <a:avLst/>
            </a:prstGeom>
            <a:noFill/>
            <a:ln w="9525">
              <a:solidFill>
                <a:schemeClr val="tx1"/>
              </a:solidFill>
              <a:round/>
              <a:headEnd/>
              <a:tailEnd/>
            </a:ln>
          </p:spPr>
          <p:txBody>
            <a:bodyPr wrap="none" anchor="ctr"/>
            <a:lstStyle/>
            <a:p>
              <a:endParaRPr lang="en-US"/>
            </a:p>
          </p:txBody>
        </p:sp>
        <p:sp>
          <p:nvSpPr>
            <p:cNvPr id="15455" name="Line 24"/>
            <p:cNvSpPr>
              <a:spLocks noChangeShapeType="1"/>
            </p:cNvSpPr>
            <p:nvPr/>
          </p:nvSpPr>
          <p:spPr bwMode="auto">
            <a:xfrm>
              <a:off x="1121" y="3599"/>
              <a:ext cx="0" cy="145"/>
            </a:xfrm>
            <a:prstGeom prst="line">
              <a:avLst/>
            </a:prstGeom>
            <a:noFill/>
            <a:ln w="9525">
              <a:solidFill>
                <a:schemeClr val="tx1"/>
              </a:solidFill>
              <a:round/>
              <a:headEnd/>
              <a:tailEnd/>
            </a:ln>
          </p:spPr>
          <p:txBody>
            <a:bodyPr wrap="none" anchor="ctr"/>
            <a:lstStyle/>
            <a:p>
              <a:endParaRPr lang="en-US"/>
            </a:p>
          </p:txBody>
        </p:sp>
        <p:sp>
          <p:nvSpPr>
            <p:cNvPr id="15456" name="Line 25"/>
            <p:cNvSpPr>
              <a:spLocks noChangeShapeType="1"/>
            </p:cNvSpPr>
            <p:nvPr/>
          </p:nvSpPr>
          <p:spPr bwMode="auto">
            <a:xfrm>
              <a:off x="1770" y="3599"/>
              <a:ext cx="0" cy="145"/>
            </a:xfrm>
            <a:prstGeom prst="line">
              <a:avLst/>
            </a:prstGeom>
            <a:noFill/>
            <a:ln w="9525">
              <a:solidFill>
                <a:schemeClr val="tx1"/>
              </a:solidFill>
              <a:round/>
              <a:headEnd/>
              <a:tailEnd/>
            </a:ln>
          </p:spPr>
          <p:txBody>
            <a:bodyPr wrap="none" anchor="ctr"/>
            <a:lstStyle/>
            <a:p>
              <a:endParaRPr lang="en-US"/>
            </a:p>
          </p:txBody>
        </p:sp>
        <p:sp>
          <p:nvSpPr>
            <p:cNvPr id="15457" name="Line 26"/>
            <p:cNvSpPr>
              <a:spLocks noChangeShapeType="1"/>
            </p:cNvSpPr>
            <p:nvPr/>
          </p:nvSpPr>
          <p:spPr bwMode="auto">
            <a:xfrm>
              <a:off x="2404" y="3599"/>
              <a:ext cx="0" cy="145"/>
            </a:xfrm>
            <a:prstGeom prst="line">
              <a:avLst/>
            </a:prstGeom>
            <a:noFill/>
            <a:ln w="9525">
              <a:solidFill>
                <a:schemeClr val="tx1"/>
              </a:solidFill>
              <a:round/>
              <a:headEnd/>
              <a:tailEnd/>
            </a:ln>
          </p:spPr>
          <p:txBody>
            <a:bodyPr wrap="none" anchor="ctr"/>
            <a:lstStyle/>
            <a:p>
              <a:endParaRPr lang="en-US"/>
            </a:p>
          </p:txBody>
        </p:sp>
        <p:sp>
          <p:nvSpPr>
            <p:cNvPr id="15458" name="Line 27"/>
            <p:cNvSpPr>
              <a:spLocks noChangeShapeType="1"/>
            </p:cNvSpPr>
            <p:nvPr/>
          </p:nvSpPr>
          <p:spPr bwMode="auto">
            <a:xfrm>
              <a:off x="752" y="3826"/>
              <a:ext cx="0" cy="145"/>
            </a:xfrm>
            <a:prstGeom prst="line">
              <a:avLst/>
            </a:prstGeom>
            <a:noFill/>
            <a:ln w="9525">
              <a:solidFill>
                <a:schemeClr val="tx1"/>
              </a:solidFill>
              <a:round/>
              <a:headEnd/>
              <a:tailEnd/>
            </a:ln>
          </p:spPr>
          <p:txBody>
            <a:bodyPr wrap="none" anchor="ctr"/>
            <a:lstStyle/>
            <a:p>
              <a:endParaRPr lang="en-US"/>
            </a:p>
          </p:txBody>
        </p:sp>
        <p:sp>
          <p:nvSpPr>
            <p:cNvPr id="15459" name="Line 28"/>
            <p:cNvSpPr>
              <a:spLocks noChangeShapeType="1"/>
            </p:cNvSpPr>
            <p:nvPr/>
          </p:nvSpPr>
          <p:spPr bwMode="auto">
            <a:xfrm flipH="1">
              <a:off x="792" y="3599"/>
              <a:ext cx="0" cy="450"/>
            </a:xfrm>
            <a:prstGeom prst="line">
              <a:avLst/>
            </a:prstGeom>
            <a:noFill/>
            <a:ln w="9525">
              <a:solidFill>
                <a:schemeClr val="tx1"/>
              </a:solidFill>
              <a:round/>
              <a:headEnd/>
              <a:tailEnd/>
            </a:ln>
          </p:spPr>
          <p:txBody>
            <a:bodyPr wrap="none" anchor="ctr"/>
            <a:lstStyle/>
            <a:p>
              <a:endParaRPr lang="en-US"/>
            </a:p>
          </p:txBody>
        </p:sp>
        <p:sp>
          <p:nvSpPr>
            <p:cNvPr id="15460" name="Line 29"/>
            <p:cNvSpPr>
              <a:spLocks noChangeShapeType="1"/>
            </p:cNvSpPr>
            <p:nvPr/>
          </p:nvSpPr>
          <p:spPr bwMode="auto">
            <a:xfrm flipH="1">
              <a:off x="1432" y="3605"/>
              <a:ext cx="0" cy="450"/>
            </a:xfrm>
            <a:prstGeom prst="line">
              <a:avLst/>
            </a:prstGeom>
            <a:noFill/>
            <a:ln w="9525">
              <a:solidFill>
                <a:schemeClr val="tx1"/>
              </a:solidFill>
              <a:round/>
              <a:headEnd/>
              <a:tailEnd/>
            </a:ln>
          </p:spPr>
          <p:txBody>
            <a:bodyPr wrap="none" anchor="ctr"/>
            <a:lstStyle/>
            <a:p>
              <a:endParaRPr lang="en-US"/>
            </a:p>
          </p:txBody>
        </p:sp>
        <p:sp>
          <p:nvSpPr>
            <p:cNvPr id="15461" name="Line 30"/>
            <p:cNvSpPr>
              <a:spLocks noChangeShapeType="1"/>
            </p:cNvSpPr>
            <p:nvPr/>
          </p:nvSpPr>
          <p:spPr bwMode="auto">
            <a:xfrm flipH="1">
              <a:off x="2101" y="3601"/>
              <a:ext cx="0" cy="450"/>
            </a:xfrm>
            <a:prstGeom prst="line">
              <a:avLst/>
            </a:prstGeom>
            <a:noFill/>
            <a:ln w="9525">
              <a:solidFill>
                <a:schemeClr val="tx1"/>
              </a:solidFill>
              <a:round/>
              <a:headEnd/>
              <a:tailEnd/>
            </a:ln>
          </p:spPr>
          <p:txBody>
            <a:bodyPr wrap="none" anchor="ctr"/>
            <a:lstStyle/>
            <a:p>
              <a:endParaRPr lang="en-US"/>
            </a:p>
          </p:txBody>
        </p:sp>
        <p:sp>
          <p:nvSpPr>
            <p:cNvPr id="15462" name="Rectangle 31"/>
            <p:cNvSpPr>
              <a:spLocks noChangeArrowheads="1"/>
            </p:cNvSpPr>
            <p:nvPr/>
          </p:nvSpPr>
          <p:spPr bwMode="auto">
            <a:xfrm>
              <a:off x="1132" y="4049"/>
              <a:ext cx="576" cy="263"/>
            </a:xfrm>
            <a:prstGeom prst="rect">
              <a:avLst/>
            </a:prstGeom>
            <a:solidFill>
              <a:schemeClr val="folHlink"/>
            </a:solidFill>
            <a:ln w="9525">
              <a:solidFill>
                <a:schemeClr val="tx1"/>
              </a:solidFill>
              <a:miter lim="800000"/>
              <a:headEnd/>
              <a:tailEnd/>
            </a:ln>
          </p:spPr>
          <p:txBody>
            <a:bodyPr wrap="none" anchor="ctr"/>
            <a:lstStyle/>
            <a:p>
              <a:pPr algn="ctr"/>
              <a:r>
                <a:rPr lang="en-GB" sz="1200" b="1" u="none"/>
                <a:t>Scheduling</a:t>
              </a:r>
            </a:p>
          </p:txBody>
        </p:sp>
        <p:sp>
          <p:nvSpPr>
            <p:cNvPr id="15463" name="Rectangle 32"/>
            <p:cNvSpPr>
              <a:spLocks noChangeArrowheads="1"/>
            </p:cNvSpPr>
            <p:nvPr/>
          </p:nvSpPr>
          <p:spPr bwMode="auto">
            <a:xfrm>
              <a:off x="248" y="4049"/>
              <a:ext cx="712" cy="263"/>
            </a:xfrm>
            <a:prstGeom prst="rect">
              <a:avLst/>
            </a:prstGeom>
            <a:solidFill>
              <a:schemeClr val="folHlink"/>
            </a:solidFill>
            <a:ln w="9525">
              <a:solidFill>
                <a:schemeClr val="tx1"/>
              </a:solidFill>
              <a:miter lim="800000"/>
              <a:headEnd/>
              <a:tailEnd/>
            </a:ln>
          </p:spPr>
          <p:txBody>
            <a:bodyPr wrap="none" anchor="ctr"/>
            <a:lstStyle/>
            <a:p>
              <a:pPr algn="ctr"/>
              <a:r>
                <a:rPr lang="en-GB" sz="1200" b="1" u="none"/>
                <a:t>A/V Streaming</a:t>
              </a:r>
            </a:p>
          </p:txBody>
        </p:sp>
        <p:sp>
          <p:nvSpPr>
            <p:cNvPr id="15464" name="Rectangle 33"/>
            <p:cNvSpPr>
              <a:spLocks noChangeArrowheads="1"/>
            </p:cNvSpPr>
            <p:nvPr/>
          </p:nvSpPr>
          <p:spPr bwMode="auto">
            <a:xfrm>
              <a:off x="1864" y="4049"/>
              <a:ext cx="819" cy="263"/>
            </a:xfrm>
            <a:prstGeom prst="rect">
              <a:avLst/>
            </a:prstGeom>
            <a:solidFill>
              <a:schemeClr val="folHlink"/>
            </a:solidFill>
            <a:ln w="9525">
              <a:solidFill>
                <a:schemeClr val="tx1"/>
              </a:solidFill>
              <a:miter lim="800000"/>
              <a:headEnd/>
              <a:tailEnd/>
            </a:ln>
          </p:spPr>
          <p:txBody>
            <a:bodyPr wrap="none" anchor="ctr"/>
            <a:lstStyle/>
            <a:p>
              <a:pPr algn="ctr"/>
              <a:r>
                <a:rPr lang="en-GB" sz="1200" b="1" u="none"/>
                <a:t>Load Balancing</a:t>
              </a:r>
            </a:p>
          </p:txBody>
        </p:sp>
      </p:grpSp>
      <p:sp>
        <p:nvSpPr>
          <p:cNvPr id="15378" name="AutoShape 34"/>
          <p:cNvSpPr>
            <a:spLocks noChangeArrowheads="1"/>
          </p:cNvSpPr>
          <p:nvPr/>
        </p:nvSpPr>
        <p:spPr bwMode="auto">
          <a:xfrm>
            <a:off x="1598613" y="1662113"/>
            <a:ext cx="1212850" cy="1016000"/>
          </a:xfrm>
          <a:prstGeom prst="roundRect">
            <a:avLst>
              <a:gd name="adj" fmla="val 16667"/>
            </a:avLst>
          </a:prstGeom>
          <a:solidFill>
            <a:srgbClr val="CCCCCC"/>
          </a:solidFill>
          <a:ln w="9525">
            <a:solidFill>
              <a:schemeClr val="tx1"/>
            </a:solidFill>
            <a:round/>
            <a:headEnd/>
            <a:tailEnd/>
          </a:ln>
        </p:spPr>
        <p:txBody>
          <a:bodyPr wrap="none" anchor="ctr" anchorCtr="1"/>
          <a:lstStyle/>
          <a:p>
            <a:pPr algn="ctr"/>
            <a:r>
              <a:rPr lang="en-GB" sz="2400" b="1" u="none">
                <a:latin typeface="Times New Roman" pitchFamily="18" charset="0"/>
              </a:rPr>
              <a:t>…</a:t>
            </a:r>
          </a:p>
        </p:txBody>
      </p:sp>
      <p:sp>
        <p:nvSpPr>
          <p:cNvPr id="15379" name="Rectangle 35"/>
          <p:cNvSpPr>
            <a:spLocks noChangeArrowheads="1"/>
          </p:cNvSpPr>
          <p:nvPr/>
        </p:nvSpPr>
        <p:spPr bwMode="auto">
          <a:xfrm>
            <a:off x="2049463" y="2600325"/>
            <a:ext cx="339725" cy="169863"/>
          </a:xfrm>
          <a:prstGeom prst="rect">
            <a:avLst/>
          </a:prstGeom>
          <a:solidFill>
            <a:schemeClr val="tx2"/>
          </a:solidFill>
          <a:ln w="9525">
            <a:solidFill>
              <a:schemeClr val="tx1"/>
            </a:solidFill>
            <a:miter lim="800000"/>
            <a:headEnd/>
            <a:tailEnd/>
          </a:ln>
        </p:spPr>
        <p:txBody>
          <a:bodyPr wrap="none" anchor="ctr"/>
          <a:lstStyle/>
          <a:p>
            <a:endParaRPr lang="en-US"/>
          </a:p>
        </p:txBody>
      </p:sp>
      <p:sp>
        <p:nvSpPr>
          <p:cNvPr id="1690660" name="Rectangle 36"/>
          <p:cNvSpPr>
            <a:spLocks noChangeArrowheads="1"/>
          </p:cNvSpPr>
          <p:nvPr/>
        </p:nvSpPr>
        <p:spPr bwMode="auto">
          <a:xfrm>
            <a:off x="2770188" y="2117725"/>
            <a:ext cx="811212" cy="630238"/>
          </a:xfrm>
          <a:prstGeom prst="rect">
            <a:avLst/>
          </a:prstGeom>
          <a:noFill/>
          <a:ln w="38100">
            <a:solidFill>
              <a:schemeClr val="tx1"/>
            </a:solidFill>
            <a:miter lim="800000"/>
            <a:headEnd/>
            <a:tailEnd/>
          </a:ln>
        </p:spPr>
        <p:txBody>
          <a:bodyPr wrap="none" anchor="ctr"/>
          <a:lstStyle/>
          <a:p>
            <a:endParaRPr lang="en-US"/>
          </a:p>
        </p:txBody>
      </p:sp>
      <p:sp>
        <p:nvSpPr>
          <p:cNvPr id="1690661" name="Rectangle 37"/>
          <p:cNvSpPr>
            <a:spLocks noChangeArrowheads="1"/>
          </p:cNvSpPr>
          <p:nvPr/>
        </p:nvSpPr>
        <p:spPr bwMode="auto">
          <a:xfrm>
            <a:off x="685800" y="2117725"/>
            <a:ext cx="811213" cy="630238"/>
          </a:xfrm>
          <a:prstGeom prst="rect">
            <a:avLst/>
          </a:prstGeom>
          <a:noFill/>
          <a:ln w="38100">
            <a:solidFill>
              <a:schemeClr val="tx1"/>
            </a:solidFill>
            <a:miter lim="800000"/>
            <a:headEnd/>
            <a:tailEnd/>
          </a:ln>
        </p:spPr>
        <p:txBody>
          <a:bodyPr wrap="none" anchor="ctr"/>
          <a:lstStyle/>
          <a:p>
            <a:endParaRPr lang="en-US"/>
          </a:p>
        </p:txBody>
      </p:sp>
      <p:sp>
        <p:nvSpPr>
          <p:cNvPr id="1690662" name="Rectangle 38"/>
          <p:cNvSpPr>
            <a:spLocks noChangeArrowheads="1"/>
          </p:cNvSpPr>
          <p:nvPr/>
        </p:nvSpPr>
        <p:spPr bwMode="auto">
          <a:xfrm>
            <a:off x="2667000" y="1376363"/>
            <a:ext cx="914400" cy="868362"/>
          </a:xfrm>
          <a:prstGeom prst="rect">
            <a:avLst/>
          </a:prstGeom>
          <a:noFill/>
          <a:ln w="38100">
            <a:solidFill>
              <a:schemeClr val="tx1"/>
            </a:solidFill>
            <a:miter lim="800000"/>
            <a:headEnd/>
            <a:tailEnd/>
          </a:ln>
        </p:spPr>
        <p:txBody>
          <a:bodyPr wrap="none" anchor="ctr"/>
          <a:lstStyle/>
          <a:p>
            <a:endParaRPr lang="en-US"/>
          </a:p>
        </p:txBody>
      </p:sp>
      <p:sp>
        <p:nvSpPr>
          <p:cNvPr id="1690663" name="Rectangle 39"/>
          <p:cNvSpPr>
            <a:spLocks noChangeArrowheads="1"/>
          </p:cNvSpPr>
          <p:nvPr/>
        </p:nvSpPr>
        <p:spPr bwMode="auto">
          <a:xfrm>
            <a:off x="609600" y="1452563"/>
            <a:ext cx="914400" cy="868362"/>
          </a:xfrm>
          <a:prstGeom prst="rect">
            <a:avLst/>
          </a:prstGeom>
          <a:noFill/>
          <a:ln w="38100">
            <a:solidFill>
              <a:schemeClr val="tx1"/>
            </a:solidFill>
            <a:miter lim="800000"/>
            <a:headEnd/>
            <a:tailEnd/>
          </a:ln>
        </p:spPr>
        <p:txBody>
          <a:bodyPr wrap="none" anchor="ctr"/>
          <a:lstStyle/>
          <a:p>
            <a:endParaRPr lang="en-US"/>
          </a:p>
        </p:txBody>
      </p:sp>
      <p:sp>
        <p:nvSpPr>
          <p:cNvPr id="1690664" name="Rectangle 40"/>
          <p:cNvSpPr>
            <a:spLocks noChangeArrowheads="1"/>
          </p:cNvSpPr>
          <p:nvPr/>
        </p:nvSpPr>
        <p:spPr bwMode="auto">
          <a:xfrm>
            <a:off x="1828800" y="919163"/>
            <a:ext cx="914400" cy="868362"/>
          </a:xfrm>
          <a:prstGeom prst="rect">
            <a:avLst/>
          </a:prstGeom>
          <a:noFill/>
          <a:ln w="38100">
            <a:solidFill>
              <a:schemeClr val="tx1"/>
            </a:solidFill>
            <a:miter lim="800000"/>
            <a:headEnd/>
            <a:tailEnd/>
          </a:ln>
        </p:spPr>
        <p:txBody>
          <a:bodyPr wrap="none" anchor="ctr"/>
          <a:lstStyle/>
          <a:p>
            <a:endParaRPr lang="en-US"/>
          </a:p>
        </p:txBody>
      </p:sp>
      <p:sp>
        <p:nvSpPr>
          <p:cNvPr id="1690665" name="Rectangle 41"/>
          <p:cNvSpPr>
            <a:spLocks noChangeArrowheads="1"/>
          </p:cNvSpPr>
          <p:nvPr/>
        </p:nvSpPr>
        <p:spPr bwMode="auto">
          <a:xfrm>
            <a:off x="1773238" y="2435225"/>
            <a:ext cx="914400" cy="473075"/>
          </a:xfrm>
          <a:prstGeom prst="rect">
            <a:avLst/>
          </a:prstGeom>
          <a:noFill/>
          <a:ln w="38100">
            <a:solidFill>
              <a:schemeClr val="tx1"/>
            </a:solidFill>
            <a:miter lim="800000"/>
            <a:headEnd/>
            <a:tailEnd/>
          </a:ln>
        </p:spPr>
        <p:txBody>
          <a:bodyPr wrap="none" anchor="ctr"/>
          <a:lstStyle/>
          <a:p>
            <a:endParaRPr lang="en-US"/>
          </a:p>
        </p:txBody>
      </p:sp>
      <p:sp>
        <p:nvSpPr>
          <p:cNvPr id="1690666" name="Rectangle 42"/>
          <p:cNvSpPr>
            <a:spLocks noChangeArrowheads="1"/>
          </p:cNvSpPr>
          <p:nvPr/>
        </p:nvSpPr>
        <p:spPr bwMode="auto">
          <a:xfrm>
            <a:off x="1717675" y="1787525"/>
            <a:ext cx="952500" cy="776288"/>
          </a:xfrm>
          <a:prstGeom prst="rect">
            <a:avLst/>
          </a:prstGeom>
          <a:noFill/>
          <a:ln w="38100">
            <a:solidFill>
              <a:schemeClr val="tx1"/>
            </a:solidFill>
            <a:miter lim="800000"/>
            <a:headEnd/>
            <a:tailEnd/>
          </a:ln>
        </p:spPr>
        <p:txBody>
          <a:bodyPr wrap="none" anchor="ctr"/>
          <a:lstStyle/>
          <a:p>
            <a:endParaRPr lang="en-US"/>
          </a:p>
        </p:txBody>
      </p:sp>
      <p:grpSp>
        <p:nvGrpSpPr>
          <p:cNvPr id="4" name="Group 43"/>
          <p:cNvGrpSpPr>
            <a:grpSpLocks/>
          </p:cNvGrpSpPr>
          <p:nvPr/>
        </p:nvGrpSpPr>
        <p:grpSpPr bwMode="auto">
          <a:xfrm>
            <a:off x="15875" y="3224213"/>
            <a:ext cx="2741613" cy="1489075"/>
            <a:chOff x="0" y="2031"/>
            <a:chExt cx="1727" cy="938"/>
          </a:xfrm>
        </p:grpSpPr>
        <p:sp>
          <p:nvSpPr>
            <p:cNvPr id="15414" name="Rectangle 44"/>
            <p:cNvSpPr>
              <a:spLocks noChangeArrowheads="1"/>
            </p:cNvSpPr>
            <p:nvPr/>
          </p:nvSpPr>
          <p:spPr bwMode="auto">
            <a:xfrm>
              <a:off x="198" y="2182"/>
              <a:ext cx="1187" cy="782"/>
            </a:xfrm>
            <a:prstGeom prst="rect">
              <a:avLst/>
            </a:prstGeom>
            <a:solidFill>
              <a:srgbClr val="FFAC31"/>
            </a:solidFill>
            <a:ln w="9525">
              <a:solidFill>
                <a:schemeClr val="tx1"/>
              </a:solidFill>
              <a:miter lim="800000"/>
              <a:headEnd/>
              <a:tailEnd/>
            </a:ln>
          </p:spPr>
          <p:txBody>
            <a:bodyPr wrap="none" anchor="ctr"/>
            <a:lstStyle/>
            <a:p>
              <a:endParaRPr lang="en-US"/>
            </a:p>
          </p:txBody>
        </p:sp>
        <p:sp>
          <p:nvSpPr>
            <p:cNvPr id="15415" name="Text Box 45"/>
            <p:cNvSpPr txBox="1">
              <a:spLocks noChangeArrowheads="1"/>
            </p:cNvSpPr>
            <p:nvPr/>
          </p:nvSpPr>
          <p:spPr bwMode="auto">
            <a:xfrm>
              <a:off x="435" y="2757"/>
              <a:ext cx="713" cy="212"/>
            </a:xfrm>
            <a:prstGeom prst="rect">
              <a:avLst/>
            </a:prstGeom>
            <a:noFill/>
            <a:ln w="9525">
              <a:noFill/>
              <a:miter lim="800000"/>
              <a:headEnd/>
              <a:tailEnd/>
            </a:ln>
          </p:spPr>
          <p:txBody>
            <a:bodyPr wrap="none">
              <a:spAutoFit/>
            </a:bodyPr>
            <a:lstStyle/>
            <a:p>
              <a:r>
                <a:rPr lang="en-GB" sz="1600" b="1" u="none"/>
                <a:t>Container</a:t>
              </a:r>
            </a:p>
          </p:txBody>
        </p:sp>
        <p:sp>
          <p:nvSpPr>
            <p:cNvPr id="15416" name="AutoShape 46"/>
            <p:cNvSpPr>
              <a:spLocks noChangeArrowheads="1"/>
            </p:cNvSpPr>
            <p:nvPr/>
          </p:nvSpPr>
          <p:spPr bwMode="auto">
            <a:xfrm>
              <a:off x="224" y="2198"/>
              <a:ext cx="396" cy="332"/>
            </a:xfrm>
            <a:prstGeom prst="roundRect">
              <a:avLst>
                <a:gd name="adj" fmla="val 16667"/>
              </a:avLst>
            </a:prstGeom>
            <a:solidFill>
              <a:srgbClr val="CCCCCC"/>
            </a:solidFill>
            <a:ln w="9525">
              <a:solidFill>
                <a:schemeClr val="tx1"/>
              </a:solidFill>
              <a:round/>
              <a:headEnd/>
              <a:tailEnd/>
            </a:ln>
          </p:spPr>
          <p:txBody>
            <a:bodyPr wrap="none" anchor="ctr" anchorCtr="1"/>
            <a:lstStyle/>
            <a:p>
              <a:pPr algn="ctr"/>
              <a:r>
                <a:rPr lang="en-GB" sz="2400" b="1" u="none">
                  <a:latin typeface="Times New Roman" pitchFamily="18" charset="0"/>
                </a:rPr>
                <a:t>…</a:t>
              </a:r>
            </a:p>
          </p:txBody>
        </p:sp>
        <p:grpSp>
          <p:nvGrpSpPr>
            <p:cNvPr id="15417" name="Group 47"/>
            <p:cNvGrpSpPr>
              <a:grpSpLocks/>
            </p:cNvGrpSpPr>
            <p:nvPr/>
          </p:nvGrpSpPr>
          <p:grpSpPr bwMode="auto">
            <a:xfrm rot="5400000">
              <a:off x="348" y="2049"/>
              <a:ext cx="157" cy="125"/>
              <a:chOff x="204" y="3349"/>
              <a:chExt cx="259" cy="204"/>
            </a:xfrm>
          </p:grpSpPr>
          <p:sp>
            <p:nvSpPr>
              <p:cNvPr id="15448" name="Line 48"/>
              <p:cNvSpPr>
                <a:spLocks noChangeShapeType="1"/>
              </p:cNvSpPr>
              <p:nvPr/>
            </p:nvSpPr>
            <p:spPr bwMode="auto">
              <a:xfrm flipH="1" flipV="1">
                <a:off x="253" y="3451"/>
                <a:ext cx="210" cy="0"/>
              </a:xfrm>
              <a:prstGeom prst="line">
                <a:avLst/>
              </a:prstGeom>
              <a:noFill/>
              <a:ln w="9525">
                <a:solidFill>
                  <a:schemeClr val="tx1"/>
                </a:solidFill>
                <a:round/>
                <a:headEnd/>
                <a:tailEnd/>
              </a:ln>
            </p:spPr>
            <p:txBody>
              <a:bodyPr wrap="none" anchor="ctr"/>
              <a:lstStyle/>
              <a:p>
                <a:endParaRPr lang="en-US"/>
              </a:p>
            </p:txBody>
          </p:sp>
          <p:sp>
            <p:nvSpPr>
              <p:cNvPr id="15449" name="Oval 49"/>
              <p:cNvSpPr>
                <a:spLocks noChangeArrowheads="1"/>
              </p:cNvSpPr>
              <p:nvPr/>
            </p:nvSpPr>
            <p:spPr bwMode="auto">
              <a:xfrm>
                <a:off x="204" y="3349"/>
                <a:ext cx="203" cy="204"/>
              </a:xfrm>
              <a:prstGeom prst="ellipse">
                <a:avLst/>
              </a:prstGeom>
              <a:solidFill>
                <a:srgbClr val="336699"/>
              </a:solidFill>
              <a:ln w="9525">
                <a:solidFill>
                  <a:schemeClr val="tx1"/>
                </a:solidFill>
                <a:round/>
                <a:headEnd/>
                <a:tailEnd/>
              </a:ln>
            </p:spPr>
            <p:txBody>
              <a:bodyPr wrap="none" anchor="ctr"/>
              <a:lstStyle/>
              <a:p>
                <a:endParaRPr lang="en-US"/>
              </a:p>
            </p:txBody>
          </p:sp>
        </p:grpSp>
        <p:grpSp>
          <p:nvGrpSpPr>
            <p:cNvPr id="15418" name="Group 50"/>
            <p:cNvGrpSpPr>
              <a:grpSpLocks/>
            </p:cNvGrpSpPr>
            <p:nvPr/>
          </p:nvGrpSpPr>
          <p:grpSpPr bwMode="auto">
            <a:xfrm>
              <a:off x="571" y="2143"/>
              <a:ext cx="299" cy="234"/>
              <a:chOff x="1431" y="3508"/>
              <a:chExt cx="489" cy="384"/>
            </a:xfrm>
          </p:grpSpPr>
          <p:grpSp>
            <p:nvGrpSpPr>
              <p:cNvPr id="15444" name="Group 51"/>
              <p:cNvGrpSpPr>
                <a:grpSpLocks/>
              </p:cNvGrpSpPr>
              <p:nvPr/>
            </p:nvGrpSpPr>
            <p:grpSpPr bwMode="auto">
              <a:xfrm>
                <a:off x="1431" y="3679"/>
                <a:ext cx="151" cy="54"/>
                <a:chOff x="1431" y="3679"/>
                <a:chExt cx="151" cy="54"/>
              </a:xfrm>
            </p:grpSpPr>
            <p:sp>
              <p:nvSpPr>
                <p:cNvPr id="15446" name="Line 52"/>
                <p:cNvSpPr>
                  <a:spLocks noChangeShapeType="1"/>
                </p:cNvSpPr>
                <p:nvPr/>
              </p:nvSpPr>
              <p:spPr bwMode="auto">
                <a:xfrm flipH="1">
                  <a:off x="1469" y="3706"/>
                  <a:ext cx="113" cy="4"/>
                </a:xfrm>
                <a:prstGeom prst="line">
                  <a:avLst/>
                </a:prstGeom>
                <a:noFill/>
                <a:ln w="9525">
                  <a:solidFill>
                    <a:schemeClr val="tx1"/>
                  </a:solidFill>
                  <a:round/>
                  <a:headEnd/>
                  <a:tailEnd/>
                </a:ln>
              </p:spPr>
              <p:txBody>
                <a:bodyPr wrap="none" anchor="ctr"/>
                <a:lstStyle/>
                <a:p>
                  <a:endParaRPr lang="en-US"/>
                </a:p>
              </p:txBody>
            </p:sp>
            <p:sp>
              <p:nvSpPr>
                <p:cNvPr id="15447" name="Rectangle 53"/>
                <p:cNvSpPr>
                  <a:spLocks noChangeArrowheads="1"/>
                </p:cNvSpPr>
                <p:nvPr/>
              </p:nvSpPr>
              <p:spPr bwMode="auto">
                <a:xfrm>
                  <a:off x="1431" y="3679"/>
                  <a:ext cx="56" cy="54"/>
                </a:xfrm>
                <a:prstGeom prst="rect">
                  <a:avLst/>
                </a:prstGeom>
                <a:solidFill>
                  <a:srgbClr val="FFFF00"/>
                </a:solidFill>
                <a:ln w="9525">
                  <a:solidFill>
                    <a:schemeClr val="tx1"/>
                  </a:solidFill>
                  <a:miter lim="800000"/>
                  <a:headEnd/>
                  <a:tailEnd/>
                </a:ln>
              </p:spPr>
              <p:txBody>
                <a:bodyPr wrap="none" anchor="ctr"/>
                <a:lstStyle/>
                <a:p>
                  <a:endParaRPr lang="en-US"/>
                </a:p>
              </p:txBody>
            </p:sp>
          </p:grpSp>
          <p:sp>
            <p:nvSpPr>
              <p:cNvPr id="15445" name="AutoShape 54"/>
              <p:cNvSpPr>
                <a:spLocks noChangeArrowheads="1"/>
              </p:cNvSpPr>
              <p:nvPr/>
            </p:nvSpPr>
            <p:spPr bwMode="auto">
              <a:xfrm rot="-5400000">
                <a:off x="1560" y="3532"/>
                <a:ext cx="384" cy="33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4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FF00"/>
              </a:solidFill>
              <a:ln w="9525">
                <a:solidFill>
                  <a:schemeClr val="tx1"/>
                </a:solidFill>
                <a:miter lim="800000"/>
                <a:headEnd/>
                <a:tailEnd/>
              </a:ln>
            </p:spPr>
            <p:txBody>
              <a:bodyPr wrap="none" anchor="ctr"/>
              <a:lstStyle/>
              <a:p>
                <a:endParaRPr lang="en-US"/>
              </a:p>
            </p:txBody>
          </p:sp>
        </p:grpSp>
        <p:grpSp>
          <p:nvGrpSpPr>
            <p:cNvPr id="15419" name="Group 55"/>
            <p:cNvGrpSpPr>
              <a:grpSpLocks/>
            </p:cNvGrpSpPr>
            <p:nvPr/>
          </p:nvGrpSpPr>
          <p:grpSpPr bwMode="auto">
            <a:xfrm>
              <a:off x="1" y="2391"/>
              <a:ext cx="231" cy="117"/>
              <a:chOff x="2765" y="3760"/>
              <a:chExt cx="378" cy="192"/>
            </a:xfrm>
          </p:grpSpPr>
          <p:sp>
            <p:nvSpPr>
              <p:cNvPr id="15442" name="Line 56"/>
              <p:cNvSpPr>
                <a:spLocks noChangeShapeType="1"/>
              </p:cNvSpPr>
              <p:nvPr/>
            </p:nvSpPr>
            <p:spPr bwMode="auto">
              <a:xfrm flipH="1" flipV="1">
                <a:off x="2948" y="3855"/>
                <a:ext cx="195" cy="0"/>
              </a:xfrm>
              <a:prstGeom prst="line">
                <a:avLst/>
              </a:prstGeom>
              <a:noFill/>
              <a:ln w="9525">
                <a:solidFill>
                  <a:schemeClr val="tx1"/>
                </a:solidFill>
                <a:round/>
                <a:headEnd/>
                <a:tailEnd/>
              </a:ln>
            </p:spPr>
            <p:txBody>
              <a:bodyPr wrap="none" anchor="ctr"/>
              <a:lstStyle/>
              <a:p>
                <a:endParaRPr lang="en-US"/>
              </a:p>
            </p:txBody>
          </p:sp>
          <p:sp>
            <p:nvSpPr>
              <p:cNvPr id="15443" name="AutoShape 57"/>
              <p:cNvSpPr>
                <a:spLocks noChangeArrowheads="1"/>
              </p:cNvSpPr>
              <p:nvPr/>
            </p:nvSpPr>
            <p:spPr bwMode="auto">
              <a:xfrm>
                <a:off x="2765" y="3760"/>
                <a:ext cx="195" cy="192"/>
              </a:xfrm>
              <a:prstGeom prst="chevron">
                <a:avLst>
                  <a:gd name="adj" fmla="val 25391"/>
                </a:avLst>
              </a:prstGeom>
              <a:solidFill>
                <a:srgbClr val="FF0000"/>
              </a:solidFill>
              <a:ln w="9525">
                <a:solidFill>
                  <a:schemeClr val="tx1"/>
                </a:solidFill>
                <a:miter lim="800000"/>
                <a:headEnd/>
                <a:tailEnd/>
              </a:ln>
            </p:spPr>
            <p:txBody>
              <a:bodyPr wrap="none" anchor="ctr"/>
              <a:lstStyle/>
              <a:p>
                <a:endParaRPr lang="en-US"/>
              </a:p>
            </p:txBody>
          </p:sp>
        </p:grpSp>
        <p:grpSp>
          <p:nvGrpSpPr>
            <p:cNvPr id="15420" name="Group 58"/>
            <p:cNvGrpSpPr>
              <a:grpSpLocks/>
            </p:cNvGrpSpPr>
            <p:nvPr/>
          </p:nvGrpSpPr>
          <p:grpSpPr bwMode="auto">
            <a:xfrm>
              <a:off x="537" y="2391"/>
              <a:ext cx="248" cy="117"/>
              <a:chOff x="2039" y="3708"/>
              <a:chExt cx="405" cy="192"/>
            </a:xfrm>
          </p:grpSpPr>
          <p:sp>
            <p:nvSpPr>
              <p:cNvPr id="15439" name="Line 59"/>
              <p:cNvSpPr>
                <a:spLocks noChangeShapeType="1"/>
              </p:cNvSpPr>
              <p:nvPr/>
            </p:nvSpPr>
            <p:spPr bwMode="auto">
              <a:xfrm flipH="1" flipV="1">
                <a:off x="2121" y="3804"/>
                <a:ext cx="165" cy="0"/>
              </a:xfrm>
              <a:prstGeom prst="line">
                <a:avLst/>
              </a:prstGeom>
              <a:noFill/>
              <a:ln w="9525">
                <a:solidFill>
                  <a:schemeClr val="tx1"/>
                </a:solidFill>
                <a:round/>
                <a:headEnd/>
                <a:tailEnd/>
              </a:ln>
            </p:spPr>
            <p:txBody>
              <a:bodyPr wrap="none" anchor="ctr"/>
              <a:lstStyle/>
              <a:p>
                <a:endParaRPr lang="en-US"/>
              </a:p>
            </p:txBody>
          </p:sp>
          <p:sp>
            <p:nvSpPr>
              <p:cNvPr id="15440" name="Rectangle 60"/>
              <p:cNvSpPr>
                <a:spLocks noChangeArrowheads="1"/>
              </p:cNvSpPr>
              <p:nvPr/>
            </p:nvSpPr>
            <p:spPr bwMode="auto">
              <a:xfrm>
                <a:off x="2039" y="3758"/>
                <a:ext cx="81" cy="92"/>
              </a:xfrm>
              <a:prstGeom prst="rect">
                <a:avLst/>
              </a:prstGeom>
              <a:solidFill>
                <a:schemeClr val="accent1"/>
              </a:solidFill>
              <a:ln w="9525">
                <a:solidFill>
                  <a:schemeClr val="tx1"/>
                </a:solidFill>
                <a:miter lim="800000"/>
                <a:headEnd/>
                <a:tailEnd/>
              </a:ln>
            </p:spPr>
            <p:txBody>
              <a:bodyPr wrap="none" anchor="ctr"/>
              <a:lstStyle/>
              <a:p>
                <a:endParaRPr lang="en-US"/>
              </a:p>
            </p:txBody>
          </p:sp>
          <p:sp>
            <p:nvSpPr>
              <p:cNvPr id="15441" name="AutoShape 61"/>
              <p:cNvSpPr>
                <a:spLocks noChangeArrowheads="1"/>
              </p:cNvSpPr>
              <p:nvPr/>
            </p:nvSpPr>
            <p:spPr bwMode="auto">
              <a:xfrm>
                <a:off x="2260" y="3708"/>
                <a:ext cx="184" cy="192"/>
              </a:xfrm>
              <a:prstGeom prst="homePlate">
                <a:avLst>
                  <a:gd name="adj" fmla="val 25000"/>
                </a:avLst>
              </a:prstGeom>
              <a:solidFill>
                <a:schemeClr val="accent1"/>
              </a:solidFill>
              <a:ln w="9525">
                <a:solidFill>
                  <a:schemeClr val="tx1"/>
                </a:solidFill>
                <a:miter lim="800000"/>
                <a:headEnd/>
                <a:tailEnd/>
              </a:ln>
            </p:spPr>
            <p:txBody>
              <a:bodyPr wrap="none" anchor="ctr"/>
              <a:lstStyle/>
              <a:p>
                <a:endParaRPr lang="en-US"/>
              </a:p>
            </p:txBody>
          </p:sp>
        </p:grpSp>
        <p:grpSp>
          <p:nvGrpSpPr>
            <p:cNvPr id="15421" name="Group 62"/>
            <p:cNvGrpSpPr>
              <a:grpSpLocks/>
            </p:cNvGrpSpPr>
            <p:nvPr/>
          </p:nvGrpSpPr>
          <p:grpSpPr bwMode="auto">
            <a:xfrm>
              <a:off x="0" y="2204"/>
              <a:ext cx="232" cy="124"/>
              <a:chOff x="1884" y="3349"/>
              <a:chExt cx="379" cy="204"/>
            </a:xfrm>
          </p:grpSpPr>
          <p:sp>
            <p:nvSpPr>
              <p:cNvPr id="15437" name="Line 63"/>
              <p:cNvSpPr>
                <a:spLocks noChangeShapeType="1"/>
              </p:cNvSpPr>
              <p:nvPr/>
            </p:nvSpPr>
            <p:spPr bwMode="auto">
              <a:xfrm flipH="1" flipV="1">
                <a:off x="2053" y="3451"/>
                <a:ext cx="210" cy="0"/>
              </a:xfrm>
              <a:prstGeom prst="line">
                <a:avLst/>
              </a:prstGeom>
              <a:noFill/>
              <a:ln w="9525">
                <a:solidFill>
                  <a:schemeClr val="tx1"/>
                </a:solidFill>
                <a:round/>
                <a:headEnd/>
                <a:tailEnd/>
              </a:ln>
            </p:spPr>
            <p:txBody>
              <a:bodyPr wrap="none" anchor="ctr"/>
              <a:lstStyle/>
              <a:p>
                <a:endParaRPr lang="en-US"/>
              </a:p>
            </p:txBody>
          </p:sp>
          <p:sp>
            <p:nvSpPr>
              <p:cNvPr id="15438" name="Oval 64"/>
              <p:cNvSpPr>
                <a:spLocks noChangeArrowheads="1"/>
              </p:cNvSpPr>
              <p:nvPr/>
            </p:nvSpPr>
            <p:spPr bwMode="auto">
              <a:xfrm>
                <a:off x="1884" y="3349"/>
                <a:ext cx="203" cy="204"/>
              </a:xfrm>
              <a:prstGeom prst="ellipse">
                <a:avLst/>
              </a:prstGeom>
              <a:solidFill>
                <a:srgbClr val="336699"/>
              </a:solidFill>
              <a:ln w="9525">
                <a:solidFill>
                  <a:schemeClr val="tx1"/>
                </a:solidFill>
                <a:round/>
                <a:headEnd/>
                <a:tailEnd/>
              </a:ln>
            </p:spPr>
            <p:txBody>
              <a:bodyPr wrap="none" anchor="ctr"/>
              <a:lstStyle/>
              <a:p>
                <a:endParaRPr lang="en-US"/>
              </a:p>
            </p:txBody>
          </p:sp>
        </p:grpSp>
        <p:sp>
          <p:nvSpPr>
            <p:cNvPr id="15422" name="Rectangle 65"/>
            <p:cNvSpPr>
              <a:spLocks noChangeArrowheads="1"/>
            </p:cNvSpPr>
            <p:nvPr/>
          </p:nvSpPr>
          <p:spPr bwMode="auto">
            <a:xfrm>
              <a:off x="371" y="2501"/>
              <a:ext cx="110" cy="55"/>
            </a:xfrm>
            <a:prstGeom prst="rect">
              <a:avLst/>
            </a:prstGeom>
            <a:solidFill>
              <a:schemeClr val="tx2"/>
            </a:solidFill>
            <a:ln w="9525">
              <a:solidFill>
                <a:schemeClr val="tx1"/>
              </a:solidFill>
              <a:miter lim="800000"/>
              <a:headEnd/>
              <a:tailEnd/>
            </a:ln>
          </p:spPr>
          <p:txBody>
            <a:bodyPr wrap="none" anchor="ctr"/>
            <a:lstStyle/>
            <a:p>
              <a:endParaRPr lang="en-US"/>
            </a:p>
          </p:txBody>
        </p:sp>
        <p:sp>
          <p:nvSpPr>
            <p:cNvPr id="15423" name="AutoShape 66"/>
            <p:cNvSpPr>
              <a:spLocks noChangeArrowheads="1"/>
            </p:cNvSpPr>
            <p:nvPr/>
          </p:nvSpPr>
          <p:spPr bwMode="auto">
            <a:xfrm>
              <a:off x="976" y="2196"/>
              <a:ext cx="395" cy="332"/>
            </a:xfrm>
            <a:prstGeom prst="roundRect">
              <a:avLst>
                <a:gd name="adj" fmla="val 16667"/>
              </a:avLst>
            </a:prstGeom>
            <a:solidFill>
              <a:srgbClr val="CCCCCC"/>
            </a:solidFill>
            <a:ln w="9525">
              <a:solidFill>
                <a:schemeClr val="tx1"/>
              </a:solidFill>
              <a:round/>
              <a:headEnd/>
              <a:tailEnd/>
            </a:ln>
          </p:spPr>
          <p:txBody>
            <a:bodyPr wrap="none" anchor="ctr" anchorCtr="1"/>
            <a:lstStyle/>
            <a:p>
              <a:pPr algn="ctr"/>
              <a:r>
                <a:rPr lang="en-GB" sz="2400" b="1" u="none">
                  <a:latin typeface="Times New Roman" pitchFamily="18" charset="0"/>
                </a:rPr>
                <a:t>…</a:t>
              </a:r>
            </a:p>
          </p:txBody>
        </p:sp>
        <p:sp>
          <p:nvSpPr>
            <p:cNvPr id="15424" name="Line 67"/>
            <p:cNvSpPr>
              <a:spLocks noChangeShapeType="1"/>
            </p:cNvSpPr>
            <p:nvPr/>
          </p:nvSpPr>
          <p:spPr bwMode="auto">
            <a:xfrm rot="5400000" flipH="1" flipV="1">
              <a:off x="1115" y="2125"/>
              <a:ext cx="128" cy="0"/>
            </a:xfrm>
            <a:prstGeom prst="line">
              <a:avLst/>
            </a:prstGeom>
            <a:noFill/>
            <a:ln w="9525">
              <a:solidFill>
                <a:schemeClr val="tx1"/>
              </a:solidFill>
              <a:round/>
              <a:headEnd/>
              <a:tailEnd/>
            </a:ln>
          </p:spPr>
          <p:txBody>
            <a:bodyPr wrap="none" anchor="ctr"/>
            <a:lstStyle/>
            <a:p>
              <a:endParaRPr lang="en-US"/>
            </a:p>
          </p:txBody>
        </p:sp>
        <p:sp>
          <p:nvSpPr>
            <p:cNvPr id="15425" name="Oval 68"/>
            <p:cNvSpPr>
              <a:spLocks noChangeArrowheads="1"/>
            </p:cNvSpPr>
            <p:nvPr/>
          </p:nvSpPr>
          <p:spPr bwMode="auto">
            <a:xfrm rot="5400000">
              <a:off x="1116" y="2031"/>
              <a:ext cx="123" cy="124"/>
            </a:xfrm>
            <a:prstGeom prst="ellipse">
              <a:avLst/>
            </a:prstGeom>
            <a:solidFill>
              <a:srgbClr val="336699"/>
            </a:solidFill>
            <a:ln w="9525">
              <a:solidFill>
                <a:schemeClr val="tx1"/>
              </a:solidFill>
              <a:round/>
              <a:headEnd/>
              <a:tailEnd/>
            </a:ln>
          </p:spPr>
          <p:txBody>
            <a:bodyPr wrap="none" anchor="ctr"/>
            <a:lstStyle/>
            <a:p>
              <a:endParaRPr lang="en-US"/>
            </a:p>
          </p:txBody>
        </p:sp>
        <p:sp>
          <p:nvSpPr>
            <p:cNvPr id="15426" name="Line 69"/>
            <p:cNvSpPr>
              <a:spLocks noChangeShapeType="1"/>
            </p:cNvSpPr>
            <p:nvPr/>
          </p:nvSpPr>
          <p:spPr bwMode="auto">
            <a:xfrm flipH="1" flipV="1">
              <a:off x="1346" y="2264"/>
              <a:ext cx="184" cy="84"/>
            </a:xfrm>
            <a:prstGeom prst="line">
              <a:avLst/>
            </a:prstGeom>
            <a:noFill/>
            <a:ln w="9525">
              <a:solidFill>
                <a:schemeClr val="tx1"/>
              </a:solidFill>
              <a:round/>
              <a:headEnd/>
              <a:tailEnd/>
            </a:ln>
          </p:spPr>
          <p:txBody>
            <a:bodyPr wrap="none" anchor="ctr"/>
            <a:lstStyle/>
            <a:p>
              <a:endParaRPr lang="en-US"/>
            </a:p>
          </p:txBody>
        </p:sp>
        <p:sp>
          <p:nvSpPr>
            <p:cNvPr id="15427" name="Rectangle 70"/>
            <p:cNvSpPr>
              <a:spLocks noChangeArrowheads="1"/>
            </p:cNvSpPr>
            <p:nvPr/>
          </p:nvSpPr>
          <p:spPr bwMode="auto">
            <a:xfrm>
              <a:off x="1323" y="2245"/>
              <a:ext cx="34" cy="33"/>
            </a:xfrm>
            <a:prstGeom prst="rect">
              <a:avLst/>
            </a:prstGeom>
            <a:solidFill>
              <a:srgbClr val="FFFF00"/>
            </a:solidFill>
            <a:ln w="9525">
              <a:solidFill>
                <a:schemeClr val="tx1"/>
              </a:solidFill>
              <a:miter lim="800000"/>
              <a:headEnd/>
              <a:tailEnd/>
            </a:ln>
          </p:spPr>
          <p:txBody>
            <a:bodyPr wrap="none" anchor="ctr"/>
            <a:lstStyle/>
            <a:p>
              <a:endParaRPr lang="en-US"/>
            </a:p>
          </p:txBody>
        </p:sp>
        <p:sp>
          <p:nvSpPr>
            <p:cNvPr id="15428" name="AutoShape 71"/>
            <p:cNvSpPr>
              <a:spLocks noChangeArrowheads="1"/>
            </p:cNvSpPr>
            <p:nvPr/>
          </p:nvSpPr>
          <p:spPr bwMode="auto">
            <a:xfrm rot="-5400000">
              <a:off x="1508" y="2289"/>
              <a:ext cx="234" cy="20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69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FF00"/>
            </a:solidFill>
            <a:ln w="9525">
              <a:solidFill>
                <a:schemeClr val="tx1"/>
              </a:solidFill>
              <a:miter lim="800000"/>
              <a:headEnd/>
              <a:tailEnd/>
            </a:ln>
          </p:spPr>
          <p:txBody>
            <a:bodyPr wrap="none" anchor="ctr"/>
            <a:lstStyle/>
            <a:p>
              <a:endParaRPr lang="en-US"/>
            </a:p>
          </p:txBody>
        </p:sp>
        <p:sp>
          <p:nvSpPr>
            <p:cNvPr id="15429" name="Line 72"/>
            <p:cNvSpPr>
              <a:spLocks noChangeShapeType="1"/>
            </p:cNvSpPr>
            <p:nvPr/>
          </p:nvSpPr>
          <p:spPr bwMode="auto">
            <a:xfrm flipH="1" flipV="1">
              <a:off x="865" y="2447"/>
              <a:ext cx="118" cy="0"/>
            </a:xfrm>
            <a:prstGeom prst="line">
              <a:avLst/>
            </a:prstGeom>
            <a:noFill/>
            <a:ln w="9525">
              <a:solidFill>
                <a:schemeClr val="tx1"/>
              </a:solidFill>
              <a:round/>
              <a:headEnd/>
              <a:tailEnd/>
            </a:ln>
          </p:spPr>
          <p:txBody>
            <a:bodyPr wrap="none" anchor="ctr"/>
            <a:lstStyle/>
            <a:p>
              <a:endParaRPr lang="en-US"/>
            </a:p>
          </p:txBody>
        </p:sp>
        <p:sp>
          <p:nvSpPr>
            <p:cNvPr id="15430" name="AutoShape 73"/>
            <p:cNvSpPr>
              <a:spLocks noChangeArrowheads="1"/>
            </p:cNvSpPr>
            <p:nvPr/>
          </p:nvSpPr>
          <p:spPr bwMode="auto">
            <a:xfrm>
              <a:off x="752" y="2390"/>
              <a:ext cx="119" cy="116"/>
            </a:xfrm>
            <a:prstGeom prst="chevron">
              <a:avLst>
                <a:gd name="adj" fmla="val 25647"/>
              </a:avLst>
            </a:prstGeom>
            <a:solidFill>
              <a:srgbClr val="FF0000"/>
            </a:solidFill>
            <a:ln w="9525">
              <a:solidFill>
                <a:schemeClr val="tx1"/>
              </a:solidFill>
              <a:miter lim="800000"/>
              <a:headEnd/>
              <a:tailEnd/>
            </a:ln>
          </p:spPr>
          <p:txBody>
            <a:bodyPr wrap="none" anchor="ctr"/>
            <a:lstStyle/>
            <a:p>
              <a:endParaRPr lang="en-US"/>
            </a:p>
          </p:txBody>
        </p:sp>
        <p:sp>
          <p:nvSpPr>
            <p:cNvPr id="15431" name="Line 74"/>
            <p:cNvSpPr>
              <a:spLocks noChangeShapeType="1"/>
            </p:cNvSpPr>
            <p:nvPr/>
          </p:nvSpPr>
          <p:spPr bwMode="auto">
            <a:xfrm flipH="1" flipV="1">
              <a:off x="1339" y="2448"/>
              <a:ext cx="168" cy="278"/>
            </a:xfrm>
            <a:prstGeom prst="line">
              <a:avLst/>
            </a:prstGeom>
            <a:noFill/>
            <a:ln w="9525">
              <a:solidFill>
                <a:schemeClr val="tx1"/>
              </a:solidFill>
              <a:round/>
              <a:headEnd/>
              <a:tailEnd/>
            </a:ln>
          </p:spPr>
          <p:txBody>
            <a:bodyPr wrap="none" anchor="ctr"/>
            <a:lstStyle/>
            <a:p>
              <a:endParaRPr lang="en-US"/>
            </a:p>
          </p:txBody>
        </p:sp>
        <p:sp>
          <p:nvSpPr>
            <p:cNvPr id="15432" name="Rectangle 75"/>
            <p:cNvSpPr>
              <a:spLocks noChangeArrowheads="1"/>
            </p:cNvSpPr>
            <p:nvPr/>
          </p:nvSpPr>
          <p:spPr bwMode="auto">
            <a:xfrm>
              <a:off x="1289" y="2420"/>
              <a:ext cx="49" cy="56"/>
            </a:xfrm>
            <a:prstGeom prst="rect">
              <a:avLst/>
            </a:prstGeom>
            <a:solidFill>
              <a:schemeClr val="accent1"/>
            </a:solidFill>
            <a:ln w="9525">
              <a:solidFill>
                <a:schemeClr val="tx1"/>
              </a:solidFill>
              <a:miter lim="800000"/>
              <a:headEnd/>
              <a:tailEnd/>
            </a:ln>
          </p:spPr>
          <p:txBody>
            <a:bodyPr wrap="none" anchor="ctr"/>
            <a:lstStyle/>
            <a:p>
              <a:endParaRPr lang="en-US"/>
            </a:p>
          </p:txBody>
        </p:sp>
        <p:sp>
          <p:nvSpPr>
            <p:cNvPr id="15433" name="AutoShape 76"/>
            <p:cNvSpPr>
              <a:spLocks noChangeArrowheads="1"/>
            </p:cNvSpPr>
            <p:nvPr/>
          </p:nvSpPr>
          <p:spPr bwMode="auto">
            <a:xfrm>
              <a:off x="1501" y="2649"/>
              <a:ext cx="112" cy="116"/>
            </a:xfrm>
            <a:prstGeom prst="homePlate">
              <a:avLst>
                <a:gd name="adj" fmla="val 25000"/>
              </a:avLst>
            </a:prstGeom>
            <a:solidFill>
              <a:schemeClr val="accent1"/>
            </a:solidFill>
            <a:ln w="9525">
              <a:solidFill>
                <a:schemeClr val="tx1"/>
              </a:solidFill>
              <a:miter lim="800000"/>
              <a:headEnd/>
              <a:tailEnd/>
            </a:ln>
          </p:spPr>
          <p:txBody>
            <a:bodyPr wrap="none" anchor="ctr"/>
            <a:lstStyle/>
            <a:p>
              <a:endParaRPr lang="en-US"/>
            </a:p>
          </p:txBody>
        </p:sp>
        <p:sp>
          <p:nvSpPr>
            <p:cNvPr id="15434" name="Line 77"/>
            <p:cNvSpPr>
              <a:spLocks noChangeShapeType="1"/>
            </p:cNvSpPr>
            <p:nvPr/>
          </p:nvSpPr>
          <p:spPr bwMode="auto">
            <a:xfrm flipH="1" flipV="1">
              <a:off x="855" y="2265"/>
              <a:ext cx="128" cy="0"/>
            </a:xfrm>
            <a:prstGeom prst="line">
              <a:avLst/>
            </a:prstGeom>
            <a:noFill/>
            <a:ln w="9525">
              <a:solidFill>
                <a:schemeClr val="tx1"/>
              </a:solidFill>
              <a:round/>
              <a:headEnd/>
              <a:tailEnd/>
            </a:ln>
          </p:spPr>
          <p:txBody>
            <a:bodyPr wrap="none" anchor="ctr"/>
            <a:lstStyle/>
            <a:p>
              <a:endParaRPr lang="en-US"/>
            </a:p>
          </p:txBody>
        </p:sp>
        <p:sp>
          <p:nvSpPr>
            <p:cNvPr id="15435" name="Oval 78"/>
            <p:cNvSpPr>
              <a:spLocks noChangeArrowheads="1"/>
            </p:cNvSpPr>
            <p:nvPr/>
          </p:nvSpPr>
          <p:spPr bwMode="auto">
            <a:xfrm>
              <a:off x="752" y="2203"/>
              <a:ext cx="124" cy="124"/>
            </a:xfrm>
            <a:prstGeom prst="ellipse">
              <a:avLst/>
            </a:prstGeom>
            <a:solidFill>
              <a:srgbClr val="336699"/>
            </a:solidFill>
            <a:ln w="9525">
              <a:solidFill>
                <a:schemeClr val="tx1"/>
              </a:solidFill>
              <a:round/>
              <a:headEnd/>
              <a:tailEnd/>
            </a:ln>
          </p:spPr>
          <p:txBody>
            <a:bodyPr wrap="none" anchor="ctr"/>
            <a:lstStyle/>
            <a:p>
              <a:endParaRPr lang="en-US"/>
            </a:p>
          </p:txBody>
        </p:sp>
        <p:sp>
          <p:nvSpPr>
            <p:cNvPr id="15436" name="Rectangle 79"/>
            <p:cNvSpPr>
              <a:spLocks noChangeArrowheads="1"/>
            </p:cNvSpPr>
            <p:nvPr/>
          </p:nvSpPr>
          <p:spPr bwMode="auto">
            <a:xfrm>
              <a:off x="1123" y="2499"/>
              <a:ext cx="110" cy="55"/>
            </a:xfrm>
            <a:prstGeom prst="rect">
              <a:avLst/>
            </a:prstGeom>
            <a:solidFill>
              <a:schemeClr val="tx2"/>
            </a:solidFill>
            <a:ln w="9525">
              <a:solidFill>
                <a:schemeClr val="tx1"/>
              </a:solidFill>
              <a:miter lim="800000"/>
              <a:headEnd/>
              <a:tailEnd/>
            </a:ln>
          </p:spPr>
          <p:txBody>
            <a:bodyPr wrap="none" anchor="ctr"/>
            <a:lstStyle/>
            <a:p>
              <a:endParaRPr lang="en-US"/>
            </a:p>
          </p:txBody>
        </p:sp>
      </p:grpSp>
      <p:grpSp>
        <p:nvGrpSpPr>
          <p:cNvPr id="11" name="Group 80"/>
          <p:cNvGrpSpPr>
            <a:grpSpLocks/>
          </p:cNvGrpSpPr>
          <p:nvPr/>
        </p:nvGrpSpPr>
        <p:grpSpPr bwMode="auto">
          <a:xfrm>
            <a:off x="71438" y="3656013"/>
            <a:ext cx="4476750" cy="2205037"/>
            <a:chOff x="35" y="2303"/>
            <a:chExt cx="2820" cy="1389"/>
          </a:xfrm>
        </p:grpSpPr>
        <p:grpSp>
          <p:nvGrpSpPr>
            <p:cNvPr id="15389" name="Group 81"/>
            <p:cNvGrpSpPr>
              <a:grpSpLocks/>
            </p:cNvGrpSpPr>
            <p:nvPr/>
          </p:nvGrpSpPr>
          <p:grpSpPr bwMode="auto">
            <a:xfrm>
              <a:off x="35" y="2958"/>
              <a:ext cx="2820" cy="734"/>
              <a:chOff x="35" y="2958"/>
              <a:chExt cx="2820" cy="734"/>
            </a:xfrm>
          </p:grpSpPr>
          <p:sp>
            <p:nvSpPr>
              <p:cNvPr id="15411" name="AutoShape 82"/>
              <p:cNvSpPr>
                <a:spLocks noChangeArrowheads="1"/>
              </p:cNvSpPr>
              <p:nvPr/>
            </p:nvSpPr>
            <p:spPr bwMode="auto">
              <a:xfrm>
                <a:off x="35" y="3320"/>
                <a:ext cx="2820" cy="372"/>
              </a:xfrm>
              <a:prstGeom prst="leftRightArrow">
                <a:avLst>
                  <a:gd name="adj1" fmla="val 45917"/>
                  <a:gd name="adj2" fmla="val 46361"/>
                </a:avLst>
              </a:prstGeom>
              <a:solidFill>
                <a:srgbClr val="336699"/>
              </a:solidFill>
              <a:ln w="9525">
                <a:solidFill>
                  <a:schemeClr val="tx1"/>
                </a:solidFill>
                <a:miter lim="800000"/>
                <a:headEnd/>
                <a:tailEnd/>
              </a:ln>
            </p:spPr>
            <p:txBody>
              <a:bodyPr wrap="none" anchor="ctr"/>
              <a:lstStyle/>
              <a:p>
                <a:pPr algn="ctr"/>
                <a:r>
                  <a:rPr lang="en-GB" b="1" u="none">
                    <a:solidFill>
                      <a:schemeClr val="bg1"/>
                    </a:solidFill>
                  </a:rPr>
                  <a:t> Middleware Bus</a:t>
                </a:r>
              </a:p>
            </p:txBody>
          </p:sp>
          <p:sp>
            <p:nvSpPr>
              <p:cNvPr id="15412" name="Line 83"/>
              <p:cNvSpPr>
                <a:spLocks noChangeShapeType="1"/>
              </p:cNvSpPr>
              <p:nvPr/>
            </p:nvSpPr>
            <p:spPr bwMode="auto">
              <a:xfrm>
                <a:off x="782" y="2958"/>
                <a:ext cx="10" cy="460"/>
              </a:xfrm>
              <a:prstGeom prst="line">
                <a:avLst/>
              </a:prstGeom>
              <a:noFill/>
              <a:ln w="28575">
                <a:solidFill>
                  <a:schemeClr val="tx1"/>
                </a:solidFill>
                <a:round/>
                <a:headEnd/>
                <a:tailEnd type="triangle" w="med" len="med"/>
              </a:ln>
            </p:spPr>
            <p:txBody>
              <a:bodyPr wrap="none" anchor="ctr"/>
              <a:lstStyle/>
              <a:p>
                <a:endParaRPr lang="en-US"/>
              </a:p>
            </p:txBody>
          </p:sp>
          <p:sp>
            <p:nvSpPr>
              <p:cNvPr id="15413" name="Line 84"/>
              <p:cNvSpPr>
                <a:spLocks noChangeShapeType="1"/>
              </p:cNvSpPr>
              <p:nvPr/>
            </p:nvSpPr>
            <p:spPr bwMode="auto">
              <a:xfrm>
                <a:off x="2202" y="3072"/>
                <a:ext cx="0" cy="354"/>
              </a:xfrm>
              <a:prstGeom prst="line">
                <a:avLst/>
              </a:prstGeom>
              <a:noFill/>
              <a:ln w="28575">
                <a:solidFill>
                  <a:schemeClr val="tx1"/>
                </a:solidFill>
                <a:round/>
                <a:headEnd/>
                <a:tailEnd type="triangle" w="med" len="med"/>
              </a:ln>
            </p:spPr>
            <p:txBody>
              <a:bodyPr wrap="none" anchor="ctr"/>
              <a:lstStyle/>
              <a:p>
                <a:endParaRPr lang="en-US"/>
              </a:p>
            </p:txBody>
          </p:sp>
        </p:grpSp>
        <p:grpSp>
          <p:nvGrpSpPr>
            <p:cNvPr id="15390" name="Group 85"/>
            <p:cNvGrpSpPr>
              <a:grpSpLocks/>
            </p:cNvGrpSpPr>
            <p:nvPr/>
          </p:nvGrpSpPr>
          <p:grpSpPr bwMode="auto">
            <a:xfrm>
              <a:off x="1577" y="2303"/>
              <a:ext cx="1072" cy="940"/>
              <a:chOff x="1577" y="2303"/>
              <a:chExt cx="1072" cy="940"/>
            </a:xfrm>
          </p:grpSpPr>
          <p:sp>
            <p:nvSpPr>
              <p:cNvPr id="15391" name="Rectangle 86"/>
              <p:cNvSpPr>
                <a:spLocks noChangeArrowheads="1"/>
              </p:cNvSpPr>
              <p:nvPr/>
            </p:nvSpPr>
            <p:spPr bwMode="auto">
              <a:xfrm>
                <a:off x="1888" y="2452"/>
                <a:ext cx="673" cy="791"/>
              </a:xfrm>
              <a:prstGeom prst="rect">
                <a:avLst/>
              </a:prstGeom>
              <a:solidFill>
                <a:srgbClr val="FFAC31"/>
              </a:solidFill>
              <a:ln w="9525">
                <a:solidFill>
                  <a:schemeClr val="tx1"/>
                </a:solidFill>
                <a:miter lim="800000"/>
                <a:headEnd/>
                <a:tailEnd/>
              </a:ln>
            </p:spPr>
            <p:txBody>
              <a:bodyPr wrap="none" anchor="ctr"/>
              <a:lstStyle/>
              <a:p>
                <a:endParaRPr lang="en-US"/>
              </a:p>
            </p:txBody>
          </p:sp>
          <p:sp>
            <p:nvSpPr>
              <p:cNvPr id="15392" name="Text Box 87"/>
              <p:cNvSpPr txBox="1">
                <a:spLocks noChangeArrowheads="1"/>
              </p:cNvSpPr>
              <p:nvPr/>
            </p:nvSpPr>
            <p:spPr bwMode="auto">
              <a:xfrm>
                <a:off x="1868" y="3027"/>
                <a:ext cx="713" cy="212"/>
              </a:xfrm>
              <a:prstGeom prst="rect">
                <a:avLst/>
              </a:prstGeom>
              <a:noFill/>
              <a:ln w="9525">
                <a:noFill/>
                <a:miter lim="800000"/>
                <a:headEnd/>
                <a:tailEnd/>
              </a:ln>
            </p:spPr>
            <p:txBody>
              <a:bodyPr wrap="none">
                <a:spAutoFit/>
              </a:bodyPr>
              <a:lstStyle/>
              <a:p>
                <a:r>
                  <a:rPr lang="en-GB" sz="1600" b="1" u="none"/>
                  <a:t>Container</a:t>
                </a:r>
              </a:p>
            </p:txBody>
          </p:sp>
          <p:sp>
            <p:nvSpPr>
              <p:cNvPr id="15393" name="AutoShape 88"/>
              <p:cNvSpPr>
                <a:spLocks noChangeArrowheads="1"/>
              </p:cNvSpPr>
              <p:nvPr/>
            </p:nvSpPr>
            <p:spPr bwMode="auto">
              <a:xfrm>
                <a:off x="2003" y="2468"/>
                <a:ext cx="396" cy="332"/>
              </a:xfrm>
              <a:prstGeom prst="roundRect">
                <a:avLst>
                  <a:gd name="adj" fmla="val 16667"/>
                </a:avLst>
              </a:prstGeom>
              <a:solidFill>
                <a:srgbClr val="CCCCCC"/>
              </a:solidFill>
              <a:ln w="9525">
                <a:solidFill>
                  <a:schemeClr val="tx1"/>
                </a:solidFill>
                <a:round/>
                <a:headEnd/>
                <a:tailEnd/>
              </a:ln>
            </p:spPr>
            <p:txBody>
              <a:bodyPr wrap="none" anchor="ctr" anchorCtr="1"/>
              <a:lstStyle/>
              <a:p>
                <a:pPr algn="ctr"/>
                <a:r>
                  <a:rPr lang="en-GB" sz="2400" b="1" u="none">
                    <a:latin typeface="Times New Roman" pitchFamily="18" charset="0"/>
                  </a:rPr>
                  <a:t>…</a:t>
                </a:r>
              </a:p>
            </p:txBody>
          </p:sp>
          <p:grpSp>
            <p:nvGrpSpPr>
              <p:cNvPr id="15394" name="Group 89"/>
              <p:cNvGrpSpPr>
                <a:grpSpLocks/>
              </p:cNvGrpSpPr>
              <p:nvPr/>
            </p:nvGrpSpPr>
            <p:grpSpPr bwMode="auto">
              <a:xfrm rot="5400000">
                <a:off x="2127" y="2319"/>
                <a:ext cx="157" cy="125"/>
                <a:chOff x="204" y="3349"/>
                <a:chExt cx="259" cy="204"/>
              </a:xfrm>
            </p:grpSpPr>
            <p:sp>
              <p:nvSpPr>
                <p:cNvPr id="15409" name="Line 90"/>
                <p:cNvSpPr>
                  <a:spLocks noChangeShapeType="1"/>
                </p:cNvSpPr>
                <p:nvPr/>
              </p:nvSpPr>
              <p:spPr bwMode="auto">
                <a:xfrm flipH="1" flipV="1">
                  <a:off x="253" y="3451"/>
                  <a:ext cx="210" cy="0"/>
                </a:xfrm>
                <a:prstGeom prst="line">
                  <a:avLst/>
                </a:prstGeom>
                <a:noFill/>
                <a:ln w="9525">
                  <a:solidFill>
                    <a:schemeClr val="tx1"/>
                  </a:solidFill>
                  <a:round/>
                  <a:headEnd/>
                  <a:tailEnd/>
                </a:ln>
              </p:spPr>
              <p:txBody>
                <a:bodyPr wrap="none" anchor="ctr"/>
                <a:lstStyle/>
                <a:p>
                  <a:endParaRPr lang="en-US"/>
                </a:p>
              </p:txBody>
            </p:sp>
            <p:sp>
              <p:nvSpPr>
                <p:cNvPr id="15410" name="Oval 91"/>
                <p:cNvSpPr>
                  <a:spLocks noChangeArrowheads="1"/>
                </p:cNvSpPr>
                <p:nvPr/>
              </p:nvSpPr>
              <p:spPr bwMode="auto">
                <a:xfrm>
                  <a:off x="204" y="3349"/>
                  <a:ext cx="203" cy="204"/>
                </a:xfrm>
                <a:prstGeom prst="ellipse">
                  <a:avLst/>
                </a:prstGeom>
                <a:solidFill>
                  <a:srgbClr val="336699"/>
                </a:solidFill>
                <a:ln w="9525">
                  <a:solidFill>
                    <a:schemeClr val="tx1"/>
                  </a:solidFill>
                  <a:round/>
                  <a:headEnd/>
                  <a:tailEnd/>
                </a:ln>
              </p:spPr>
              <p:txBody>
                <a:bodyPr wrap="none" anchor="ctr"/>
                <a:lstStyle/>
                <a:p>
                  <a:endParaRPr lang="en-US"/>
                </a:p>
              </p:txBody>
            </p:sp>
          </p:grpSp>
          <p:grpSp>
            <p:nvGrpSpPr>
              <p:cNvPr id="15395" name="Group 92"/>
              <p:cNvGrpSpPr>
                <a:grpSpLocks/>
              </p:cNvGrpSpPr>
              <p:nvPr/>
            </p:nvGrpSpPr>
            <p:grpSpPr bwMode="auto">
              <a:xfrm>
                <a:off x="2350" y="2413"/>
                <a:ext cx="299" cy="234"/>
                <a:chOff x="1431" y="3508"/>
                <a:chExt cx="489" cy="384"/>
              </a:xfrm>
            </p:grpSpPr>
            <p:grpSp>
              <p:nvGrpSpPr>
                <p:cNvPr id="15405" name="Group 93"/>
                <p:cNvGrpSpPr>
                  <a:grpSpLocks/>
                </p:cNvGrpSpPr>
                <p:nvPr/>
              </p:nvGrpSpPr>
              <p:grpSpPr bwMode="auto">
                <a:xfrm>
                  <a:off x="1431" y="3679"/>
                  <a:ext cx="151" cy="54"/>
                  <a:chOff x="1431" y="3679"/>
                  <a:chExt cx="151" cy="54"/>
                </a:xfrm>
              </p:grpSpPr>
              <p:sp>
                <p:nvSpPr>
                  <p:cNvPr id="15407" name="Line 94"/>
                  <p:cNvSpPr>
                    <a:spLocks noChangeShapeType="1"/>
                  </p:cNvSpPr>
                  <p:nvPr/>
                </p:nvSpPr>
                <p:spPr bwMode="auto">
                  <a:xfrm flipH="1">
                    <a:off x="1469" y="3706"/>
                    <a:ext cx="113" cy="4"/>
                  </a:xfrm>
                  <a:prstGeom prst="line">
                    <a:avLst/>
                  </a:prstGeom>
                  <a:noFill/>
                  <a:ln w="9525">
                    <a:solidFill>
                      <a:schemeClr val="tx1"/>
                    </a:solidFill>
                    <a:round/>
                    <a:headEnd/>
                    <a:tailEnd/>
                  </a:ln>
                </p:spPr>
                <p:txBody>
                  <a:bodyPr wrap="none" anchor="ctr"/>
                  <a:lstStyle/>
                  <a:p>
                    <a:endParaRPr lang="en-US"/>
                  </a:p>
                </p:txBody>
              </p:sp>
              <p:sp>
                <p:nvSpPr>
                  <p:cNvPr id="15408" name="Rectangle 95"/>
                  <p:cNvSpPr>
                    <a:spLocks noChangeArrowheads="1"/>
                  </p:cNvSpPr>
                  <p:nvPr/>
                </p:nvSpPr>
                <p:spPr bwMode="auto">
                  <a:xfrm>
                    <a:off x="1431" y="3679"/>
                    <a:ext cx="56" cy="54"/>
                  </a:xfrm>
                  <a:prstGeom prst="rect">
                    <a:avLst/>
                  </a:prstGeom>
                  <a:solidFill>
                    <a:srgbClr val="FFFF00"/>
                  </a:solidFill>
                  <a:ln w="9525">
                    <a:solidFill>
                      <a:schemeClr val="tx1"/>
                    </a:solidFill>
                    <a:miter lim="800000"/>
                    <a:headEnd/>
                    <a:tailEnd/>
                  </a:ln>
                </p:spPr>
                <p:txBody>
                  <a:bodyPr wrap="none" anchor="ctr"/>
                  <a:lstStyle/>
                  <a:p>
                    <a:endParaRPr lang="en-US"/>
                  </a:p>
                </p:txBody>
              </p:sp>
            </p:grpSp>
            <p:sp>
              <p:nvSpPr>
                <p:cNvPr id="15406" name="AutoShape 96"/>
                <p:cNvSpPr>
                  <a:spLocks noChangeArrowheads="1"/>
                </p:cNvSpPr>
                <p:nvPr/>
              </p:nvSpPr>
              <p:spPr bwMode="auto">
                <a:xfrm rot="-5400000">
                  <a:off x="1560" y="3532"/>
                  <a:ext cx="384" cy="33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4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FF00"/>
                </a:solidFill>
                <a:ln w="9525">
                  <a:solidFill>
                    <a:schemeClr val="tx1"/>
                  </a:solidFill>
                  <a:miter lim="800000"/>
                  <a:headEnd/>
                  <a:tailEnd/>
                </a:ln>
              </p:spPr>
              <p:txBody>
                <a:bodyPr wrap="none" anchor="ctr"/>
                <a:lstStyle/>
                <a:p>
                  <a:endParaRPr lang="en-US"/>
                </a:p>
              </p:txBody>
            </p:sp>
          </p:grpSp>
          <p:sp>
            <p:nvSpPr>
              <p:cNvPr id="15396" name="Line 97"/>
              <p:cNvSpPr>
                <a:spLocks noChangeShapeType="1"/>
              </p:cNvSpPr>
              <p:nvPr/>
            </p:nvSpPr>
            <p:spPr bwMode="auto">
              <a:xfrm flipH="1" flipV="1">
                <a:off x="1699" y="2708"/>
                <a:ext cx="311" cy="0"/>
              </a:xfrm>
              <a:prstGeom prst="line">
                <a:avLst/>
              </a:prstGeom>
              <a:noFill/>
              <a:ln w="9525">
                <a:solidFill>
                  <a:schemeClr val="tx1"/>
                </a:solidFill>
                <a:round/>
                <a:headEnd/>
                <a:tailEnd/>
              </a:ln>
            </p:spPr>
            <p:txBody>
              <a:bodyPr wrap="none" anchor="ctr"/>
              <a:lstStyle/>
              <a:p>
                <a:endParaRPr lang="en-US"/>
              </a:p>
            </p:txBody>
          </p:sp>
          <p:sp>
            <p:nvSpPr>
              <p:cNvPr id="15397" name="AutoShape 98"/>
              <p:cNvSpPr>
                <a:spLocks noChangeArrowheads="1"/>
              </p:cNvSpPr>
              <p:nvPr/>
            </p:nvSpPr>
            <p:spPr bwMode="auto">
              <a:xfrm>
                <a:off x="1587" y="2650"/>
                <a:ext cx="119" cy="117"/>
              </a:xfrm>
              <a:prstGeom prst="chevron">
                <a:avLst>
                  <a:gd name="adj" fmla="val 25427"/>
                </a:avLst>
              </a:prstGeom>
              <a:solidFill>
                <a:srgbClr val="FF0000"/>
              </a:solidFill>
              <a:ln w="9525">
                <a:solidFill>
                  <a:schemeClr val="tx1"/>
                </a:solidFill>
                <a:miter lim="800000"/>
                <a:headEnd/>
                <a:tailEnd/>
              </a:ln>
            </p:spPr>
            <p:txBody>
              <a:bodyPr wrap="none" anchor="ctr"/>
              <a:lstStyle/>
              <a:p>
                <a:endParaRPr lang="en-US"/>
              </a:p>
            </p:txBody>
          </p:sp>
          <p:grpSp>
            <p:nvGrpSpPr>
              <p:cNvPr id="15398" name="Group 99"/>
              <p:cNvGrpSpPr>
                <a:grpSpLocks/>
              </p:cNvGrpSpPr>
              <p:nvPr/>
            </p:nvGrpSpPr>
            <p:grpSpPr bwMode="auto">
              <a:xfrm>
                <a:off x="2316" y="2661"/>
                <a:ext cx="248" cy="117"/>
                <a:chOff x="2039" y="3708"/>
                <a:chExt cx="405" cy="192"/>
              </a:xfrm>
            </p:grpSpPr>
            <p:sp>
              <p:nvSpPr>
                <p:cNvPr id="15402" name="Line 100"/>
                <p:cNvSpPr>
                  <a:spLocks noChangeShapeType="1"/>
                </p:cNvSpPr>
                <p:nvPr/>
              </p:nvSpPr>
              <p:spPr bwMode="auto">
                <a:xfrm flipH="1" flipV="1">
                  <a:off x="2121" y="3804"/>
                  <a:ext cx="165" cy="0"/>
                </a:xfrm>
                <a:prstGeom prst="line">
                  <a:avLst/>
                </a:prstGeom>
                <a:noFill/>
                <a:ln w="9525">
                  <a:solidFill>
                    <a:schemeClr val="tx1"/>
                  </a:solidFill>
                  <a:round/>
                  <a:headEnd/>
                  <a:tailEnd/>
                </a:ln>
              </p:spPr>
              <p:txBody>
                <a:bodyPr wrap="none" anchor="ctr"/>
                <a:lstStyle/>
                <a:p>
                  <a:endParaRPr lang="en-US"/>
                </a:p>
              </p:txBody>
            </p:sp>
            <p:sp>
              <p:nvSpPr>
                <p:cNvPr id="15403" name="Rectangle 101"/>
                <p:cNvSpPr>
                  <a:spLocks noChangeArrowheads="1"/>
                </p:cNvSpPr>
                <p:nvPr/>
              </p:nvSpPr>
              <p:spPr bwMode="auto">
                <a:xfrm>
                  <a:off x="2039" y="3758"/>
                  <a:ext cx="81" cy="92"/>
                </a:xfrm>
                <a:prstGeom prst="rect">
                  <a:avLst/>
                </a:prstGeom>
                <a:solidFill>
                  <a:schemeClr val="accent1"/>
                </a:solidFill>
                <a:ln w="9525">
                  <a:solidFill>
                    <a:schemeClr val="tx1"/>
                  </a:solidFill>
                  <a:miter lim="800000"/>
                  <a:headEnd/>
                  <a:tailEnd/>
                </a:ln>
              </p:spPr>
              <p:txBody>
                <a:bodyPr wrap="none" anchor="ctr"/>
                <a:lstStyle/>
                <a:p>
                  <a:endParaRPr lang="en-US"/>
                </a:p>
              </p:txBody>
            </p:sp>
            <p:sp>
              <p:nvSpPr>
                <p:cNvPr id="15404" name="AutoShape 102"/>
                <p:cNvSpPr>
                  <a:spLocks noChangeArrowheads="1"/>
                </p:cNvSpPr>
                <p:nvPr/>
              </p:nvSpPr>
              <p:spPr bwMode="auto">
                <a:xfrm>
                  <a:off x="2260" y="3708"/>
                  <a:ext cx="184" cy="192"/>
                </a:xfrm>
                <a:prstGeom prst="homePlate">
                  <a:avLst>
                    <a:gd name="adj" fmla="val 25000"/>
                  </a:avLst>
                </a:prstGeom>
                <a:solidFill>
                  <a:schemeClr val="accent1"/>
                </a:solidFill>
                <a:ln w="9525">
                  <a:solidFill>
                    <a:schemeClr val="tx1"/>
                  </a:solidFill>
                  <a:miter lim="800000"/>
                  <a:headEnd/>
                  <a:tailEnd/>
                </a:ln>
              </p:spPr>
              <p:txBody>
                <a:bodyPr wrap="none" anchor="ctr"/>
                <a:lstStyle/>
                <a:p>
                  <a:endParaRPr lang="en-US"/>
                </a:p>
              </p:txBody>
            </p:sp>
          </p:grpSp>
          <p:sp>
            <p:nvSpPr>
              <p:cNvPr id="15399" name="Line 103"/>
              <p:cNvSpPr>
                <a:spLocks noChangeShapeType="1"/>
              </p:cNvSpPr>
              <p:nvPr/>
            </p:nvSpPr>
            <p:spPr bwMode="auto">
              <a:xfrm flipH="1" flipV="1">
                <a:off x="1711" y="2411"/>
                <a:ext cx="282" cy="145"/>
              </a:xfrm>
              <a:prstGeom prst="line">
                <a:avLst/>
              </a:prstGeom>
              <a:noFill/>
              <a:ln w="9525">
                <a:solidFill>
                  <a:schemeClr val="tx1"/>
                </a:solidFill>
                <a:round/>
                <a:headEnd/>
                <a:tailEnd/>
              </a:ln>
            </p:spPr>
            <p:txBody>
              <a:bodyPr wrap="none" anchor="ctr"/>
              <a:lstStyle/>
              <a:p>
                <a:endParaRPr lang="en-US"/>
              </a:p>
            </p:txBody>
          </p:sp>
          <p:sp>
            <p:nvSpPr>
              <p:cNvPr id="15400" name="Oval 104"/>
              <p:cNvSpPr>
                <a:spLocks noChangeArrowheads="1"/>
              </p:cNvSpPr>
              <p:nvPr/>
            </p:nvSpPr>
            <p:spPr bwMode="auto">
              <a:xfrm>
                <a:off x="1577" y="2329"/>
                <a:ext cx="124" cy="124"/>
              </a:xfrm>
              <a:prstGeom prst="ellipse">
                <a:avLst/>
              </a:prstGeom>
              <a:solidFill>
                <a:srgbClr val="336699"/>
              </a:solidFill>
              <a:ln w="9525">
                <a:solidFill>
                  <a:schemeClr val="tx1"/>
                </a:solidFill>
                <a:round/>
                <a:headEnd/>
                <a:tailEnd/>
              </a:ln>
            </p:spPr>
            <p:txBody>
              <a:bodyPr wrap="none" anchor="ctr"/>
              <a:lstStyle/>
              <a:p>
                <a:endParaRPr lang="en-US"/>
              </a:p>
            </p:txBody>
          </p:sp>
          <p:sp>
            <p:nvSpPr>
              <p:cNvPr id="15401" name="Rectangle 105"/>
              <p:cNvSpPr>
                <a:spLocks noChangeArrowheads="1"/>
              </p:cNvSpPr>
              <p:nvPr/>
            </p:nvSpPr>
            <p:spPr bwMode="auto">
              <a:xfrm>
                <a:off x="2150" y="2771"/>
                <a:ext cx="110" cy="55"/>
              </a:xfrm>
              <a:prstGeom prst="rect">
                <a:avLst/>
              </a:prstGeom>
              <a:solidFill>
                <a:schemeClr val="tx2"/>
              </a:solidFill>
              <a:ln w="9525">
                <a:solidFill>
                  <a:schemeClr val="tx1"/>
                </a:solidFill>
                <a:miter lim="800000"/>
                <a:headEnd/>
                <a:tailEnd/>
              </a:ln>
            </p:spPr>
            <p:txBody>
              <a:bodyPr wrap="none" anchor="ctr"/>
              <a:lstStyle/>
              <a:p>
                <a:endParaRPr lang="en-US"/>
              </a:p>
            </p:txBody>
          </p:sp>
        </p:gr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90627">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9066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690627">
                                            <p:txEl>
                                              <p:pRg st="1" end="1"/>
                                            </p:txEl>
                                          </p:spTgt>
                                        </p:tgtEl>
                                        <p:attrNameLst>
                                          <p:attrName>style.visibility</p:attrName>
                                        </p:attrNameLst>
                                      </p:cBhvr>
                                      <p:to>
                                        <p:strVal val="visible"/>
                                      </p:to>
                                    </p:set>
                                  </p:childTnLst>
                                </p:cTn>
                              </p:par>
                              <p:par>
                                <p:cTn id="13" presetID="1" presetClass="exit" presetSubtype="0" fill="hold" grpId="1" nodeType="withEffect">
                                  <p:stCondLst>
                                    <p:cond delay="0"/>
                                  </p:stCondLst>
                                  <p:childTnLst>
                                    <p:set>
                                      <p:cBhvr>
                                        <p:cTn id="14" dur="1" fill="hold">
                                          <p:stCondLst>
                                            <p:cond delay="0"/>
                                          </p:stCondLst>
                                        </p:cTn>
                                        <p:tgtEl>
                                          <p:spTgt spid="1690666"/>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690627">
                                            <p:txEl>
                                              <p:pRg st="2" end="2"/>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69066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69066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690627">
                                            <p:txEl>
                                              <p:pRg st="3" end="3"/>
                                            </p:txEl>
                                          </p:spTgt>
                                        </p:tgtEl>
                                        <p:attrNameLst>
                                          <p:attrName>style.visibility</p:attrName>
                                        </p:attrNameLst>
                                      </p:cBhvr>
                                      <p:to>
                                        <p:strVal val="visible"/>
                                      </p:to>
                                    </p:set>
                                  </p:childTnLst>
                                </p:cTn>
                              </p:par>
                              <p:par>
                                <p:cTn id="27" presetID="1" presetClass="exit" presetSubtype="0" fill="hold" grpId="1" nodeType="withEffect">
                                  <p:stCondLst>
                                    <p:cond delay="0"/>
                                  </p:stCondLst>
                                  <p:childTnLst>
                                    <p:set>
                                      <p:cBhvr>
                                        <p:cTn id="28" dur="1" fill="hold">
                                          <p:stCondLst>
                                            <p:cond delay="0"/>
                                          </p:stCondLst>
                                        </p:cTn>
                                        <p:tgtEl>
                                          <p:spTgt spid="1690664"/>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1690663"/>
                                        </p:tgtEl>
                                        <p:attrNameLst>
                                          <p:attrName>style.visibility</p:attrName>
                                        </p:attrNameLst>
                                      </p:cBhvr>
                                      <p:to>
                                        <p:strVal val="hidden"/>
                                      </p:to>
                                    </p:set>
                                  </p:childTnLst>
                                </p:cTn>
                              </p:par>
                              <p:par>
                                <p:cTn id="31" presetID="1" presetClass="entr" presetSubtype="0" fill="hold" grpId="0" nodeType="withEffect">
                                  <p:stCondLst>
                                    <p:cond delay="0"/>
                                  </p:stCondLst>
                                  <p:childTnLst>
                                    <p:set>
                                      <p:cBhvr>
                                        <p:cTn id="32" dur="1" fill="hold">
                                          <p:stCondLst>
                                            <p:cond delay="0"/>
                                          </p:stCondLst>
                                        </p:cTn>
                                        <p:tgtEl>
                                          <p:spTgt spid="1690662"/>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1690627">
                                            <p:txEl>
                                              <p:pRg st="4" end="4"/>
                                            </p:txEl>
                                          </p:spTgt>
                                        </p:tgtEl>
                                        <p:attrNameLst>
                                          <p:attrName>style.visibility</p:attrName>
                                        </p:attrNameLst>
                                      </p:cBhvr>
                                      <p:to>
                                        <p:strVal val="visible"/>
                                      </p:to>
                                    </p:set>
                                  </p:childTnLst>
                                </p:cTn>
                              </p:par>
                              <p:par>
                                <p:cTn id="37" presetID="1" presetClass="exit" presetSubtype="0" fill="hold" grpId="1" nodeType="withEffect">
                                  <p:stCondLst>
                                    <p:cond delay="0"/>
                                  </p:stCondLst>
                                  <p:childTnLst>
                                    <p:set>
                                      <p:cBhvr>
                                        <p:cTn id="38" dur="1" fill="hold">
                                          <p:stCondLst>
                                            <p:cond delay="0"/>
                                          </p:stCondLst>
                                        </p:cTn>
                                        <p:tgtEl>
                                          <p:spTgt spid="1690662"/>
                                        </p:tgtEl>
                                        <p:attrNameLst>
                                          <p:attrName>style.visibility</p:attrName>
                                        </p:attrNameLst>
                                      </p:cBhvr>
                                      <p:to>
                                        <p:strVal val="hidden"/>
                                      </p:to>
                                    </p:set>
                                  </p:childTnLst>
                                </p:cTn>
                              </p:par>
                              <p:par>
                                <p:cTn id="39" presetID="1" presetClass="entr" presetSubtype="0" fill="hold" grpId="0" nodeType="withEffect">
                                  <p:stCondLst>
                                    <p:cond delay="0"/>
                                  </p:stCondLst>
                                  <p:childTnLst>
                                    <p:set>
                                      <p:cBhvr>
                                        <p:cTn id="40" dur="1" fill="hold">
                                          <p:stCondLst>
                                            <p:cond delay="0"/>
                                          </p:stCondLst>
                                        </p:cTn>
                                        <p:tgtEl>
                                          <p:spTgt spid="1690661"/>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690660"/>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1690627">
                                            <p:txEl>
                                              <p:pRg st="5" end="5"/>
                                            </p:txEl>
                                          </p:spTgt>
                                        </p:tgtEl>
                                        <p:attrNameLst>
                                          <p:attrName>style.visibility</p:attrName>
                                        </p:attrNameLst>
                                      </p:cBhvr>
                                      <p:to>
                                        <p:strVal val="visible"/>
                                      </p:to>
                                    </p:set>
                                  </p:childTnLst>
                                </p:cTn>
                              </p:par>
                              <p:par>
                                <p:cTn id="47" presetID="1" presetClass="exit" presetSubtype="0" fill="hold" grpId="1" nodeType="withEffect">
                                  <p:stCondLst>
                                    <p:cond delay="0"/>
                                  </p:stCondLst>
                                  <p:childTnLst>
                                    <p:set>
                                      <p:cBhvr>
                                        <p:cTn id="48" dur="1" fill="hold">
                                          <p:stCondLst>
                                            <p:cond delay="0"/>
                                          </p:stCondLst>
                                        </p:cTn>
                                        <p:tgtEl>
                                          <p:spTgt spid="1690660"/>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1690661"/>
                                        </p:tgtEl>
                                        <p:attrNameLst>
                                          <p:attrName>style.visibility</p:attrName>
                                        </p:attrNameLst>
                                      </p:cBhvr>
                                      <p:to>
                                        <p:strVal val="hidden"/>
                                      </p:to>
                                    </p:set>
                                  </p:childTnLst>
                                </p:cTn>
                              </p:par>
                              <p:par>
                                <p:cTn id="51" presetID="1" presetClass="entr" presetSubtype="0" fill="hold" grpId="0" nodeType="withEffect">
                                  <p:stCondLst>
                                    <p:cond delay="0"/>
                                  </p:stCondLst>
                                  <p:childTnLst>
                                    <p:set>
                                      <p:cBhvr>
                                        <p:cTn id="52" dur="1" fill="hold">
                                          <p:stCondLst>
                                            <p:cond delay="0"/>
                                          </p:stCondLst>
                                        </p:cTn>
                                        <p:tgtEl>
                                          <p:spTgt spid="169066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1" nodeType="clickEffect">
                                  <p:stCondLst>
                                    <p:cond delay="0"/>
                                  </p:stCondLst>
                                  <p:childTnLst>
                                    <p:set>
                                      <p:cBhvr>
                                        <p:cTn id="56" dur="1" fill="hold">
                                          <p:stCondLst>
                                            <p:cond delay="0"/>
                                          </p:stCondLst>
                                        </p:cTn>
                                        <p:tgtEl>
                                          <p:spTgt spid="1690665"/>
                                        </p:tgtEl>
                                        <p:attrNameLst>
                                          <p:attrName>style.visibility</p:attrName>
                                        </p:attrNameLst>
                                      </p:cBhvr>
                                      <p:to>
                                        <p:strVal val="hidden"/>
                                      </p:to>
                                    </p:set>
                                  </p:childTnLst>
                                </p:cTn>
                              </p:par>
                              <p:par>
                                <p:cTn id="57" presetID="1" presetClass="entr" presetSubtype="0" fill="hold" nodeType="withEffect">
                                  <p:stCondLst>
                                    <p:cond delay="0"/>
                                  </p:stCondLst>
                                  <p:childTnLst>
                                    <p:set>
                                      <p:cBhvr>
                                        <p:cTn id="58" dur="1" fill="hold">
                                          <p:stCondLst>
                                            <p:cond delay="0"/>
                                          </p:stCondLst>
                                        </p:cTn>
                                        <p:tgtEl>
                                          <p:spTgt spid="1690627">
                                            <p:txEl>
                                              <p:pRg st="6" end="6"/>
                                            </p:txEl>
                                          </p:spTgt>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4"/>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nodeType="clickEffect">
                                  <p:stCondLst>
                                    <p:cond delay="0"/>
                                  </p:stCondLst>
                                  <p:childTnLst>
                                    <p:set>
                                      <p:cBhvr>
                                        <p:cTn id="64" dur="1" fill="hold">
                                          <p:stCondLst>
                                            <p:cond delay="0"/>
                                          </p:stCondLst>
                                        </p:cTn>
                                        <p:tgtEl>
                                          <p:spTgt spid="1690627">
                                            <p:txEl>
                                              <p:pRg st="7" end="7"/>
                                            </p:txEl>
                                          </p:spTgt>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1690627">
                                            <p:txEl>
                                              <p:pRg st="8" end="8"/>
                                            </p:txEl>
                                          </p:spTgt>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11"/>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nodeType="clickEffect">
                                  <p:stCondLst>
                                    <p:cond delay="0"/>
                                  </p:stCondLst>
                                  <p:childTnLst>
                                    <p:set>
                                      <p:cBhvr>
                                        <p:cTn id="72" dur="1" fill="hold">
                                          <p:stCondLst>
                                            <p:cond delay="0"/>
                                          </p:stCondLst>
                                        </p:cTn>
                                        <p:tgtEl>
                                          <p:spTgt spid="1690627">
                                            <p:txEl>
                                              <p:pRg st="9" end="9"/>
                                            </p:txEl>
                                          </p:spTgt>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0660" grpId="0" animBg="1"/>
      <p:bldP spid="1690660" grpId="1" animBg="1"/>
      <p:bldP spid="1690661" grpId="0" animBg="1"/>
      <p:bldP spid="1690661" grpId="1" animBg="1"/>
      <p:bldP spid="1690662" grpId="0" animBg="1"/>
      <p:bldP spid="1690662" grpId="1" animBg="1"/>
      <p:bldP spid="1690663" grpId="0" animBg="1"/>
      <p:bldP spid="1690663" grpId="1" animBg="1"/>
      <p:bldP spid="1690664" grpId="0" animBg="1"/>
      <p:bldP spid="1690664" grpId="1" animBg="1"/>
      <p:bldP spid="1690665" grpId="0" animBg="1"/>
      <p:bldP spid="1690665" grpId="1" animBg="1"/>
      <p:bldP spid="1690666" grpId="0" animBg="1"/>
      <p:bldP spid="1690666" grpId="1"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Number Placeholder 2"/>
          <p:cNvSpPr>
            <a:spLocks noGrp="1"/>
          </p:cNvSpPr>
          <p:nvPr>
            <p:ph type="sldNum" sz="quarter" idx="10"/>
          </p:nvPr>
        </p:nvSpPr>
        <p:spPr>
          <a:noFill/>
        </p:spPr>
        <p:txBody>
          <a:bodyPr/>
          <a:lstStyle/>
          <a:p>
            <a:fld id="{A05BD309-8388-4CE7-9051-39BA243A6CEA}" type="slidenum">
              <a:rPr lang="en-US" smtClean="0">
                <a:latin typeface="Arial" pitchFamily="34" charset="0"/>
              </a:rPr>
              <a:pPr/>
              <a:t>60</a:t>
            </a:fld>
            <a:endParaRPr lang="en-US" smtClean="0">
              <a:latin typeface="Arial" pitchFamily="34" charset="0"/>
            </a:endParaRPr>
          </a:p>
        </p:txBody>
      </p:sp>
      <p:sp>
        <p:nvSpPr>
          <p:cNvPr id="66563" name="Rectangle 2"/>
          <p:cNvSpPr>
            <a:spLocks noGrp="1" noChangeArrowheads="1"/>
          </p:cNvSpPr>
          <p:nvPr>
            <p:ph type="title"/>
          </p:nvPr>
        </p:nvSpPr>
        <p:spPr>
          <a:xfrm>
            <a:off x="431800" y="-38100"/>
            <a:ext cx="8239125" cy="914400"/>
          </a:xfrm>
        </p:spPr>
        <p:txBody>
          <a:bodyPr/>
          <a:lstStyle/>
          <a:p>
            <a:pPr algn="l"/>
            <a:r>
              <a:rPr lang="en-US" sz="2000" i="1" smtClean="0"/>
              <a:t>Example:</a:t>
            </a:r>
            <a:br>
              <a:rPr lang="en-US" sz="2000" i="1" smtClean="0"/>
            </a:br>
            <a:r>
              <a:rPr lang="en-US" smtClean="0"/>
              <a:t>Electronic Medical Imaging Systems</a:t>
            </a:r>
          </a:p>
        </p:txBody>
      </p:sp>
      <p:sp>
        <p:nvSpPr>
          <p:cNvPr id="66564" name="Rectangle 5"/>
          <p:cNvSpPr>
            <a:spLocks noChangeArrowheads="1"/>
          </p:cNvSpPr>
          <p:nvPr/>
        </p:nvSpPr>
        <p:spPr bwMode="auto">
          <a:xfrm>
            <a:off x="6292850" y="4402138"/>
            <a:ext cx="1389063" cy="674687"/>
          </a:xfrm>
          <a:prstGeom prst="rect">
            <a:avLst/>
          </a:prstGeom>
          <a:solidFill>
            <a:schemeClr val="bg1"/>
          </a:solidFill>
          <a:ln w="9525">
            <a:noFill/>
            <a:miter lim="800000"/>
            <a:headEnd/>
            <a:tailEnd/>
          </a:ln>
        </p:spPr>
        <p:txBody>
          <a:bodyPr wrap="none" anchor="ctr"/>
          <a:lstStyle/>
          <a:p>
            <a:endParaRPr lang="en-US"/>
          </a:p>
        </p:txBody>
      </p:sp>
      <p:sp>
        <p:nvSpPr>
          <p:cNvPr id="66565" name="Text Box 6"/>
          <p:cNvSpPr txBox="1">
            <a:spLocks noChangeArrowheads="1"/>
          </p:cNvSpPr>
          <p:nvPr/>
        </p:nvSpPr>
        <p:spPr bwMode="auto">
          <a:xfrm>
            <a:off x="452438" y="941388"/>
            <a:ext cx="8412162" cy="971550"/>
          </a:xfrm>
          <a:prstGeom prst="rect">
            <a:avLst/>
          </a:prstGeom>
          <a:solidFill>
            <a:schemeClr val="folHlink"/>
          </a:solidFill>
          <a:ln w="12700">
            <a:solidFill>
              <a:schemeClr val="tx1"/>
            </a:solidFill>
            <a:miter lim="800000"/>
            <a:headEnd/>
            <a:tailEnd/>
          </a:ln>
        </p:spPr>
        <p:txBody>
          <a:bodyPr>
            <a:spAutoFit/>
          </a:bodyPr>
          <a:lstStyle/>
          <a:p>
            <a:pPr marL="114300" indent="-114300">
              <a:lnSpc>
                <a:spcPct val="95000"/>
              </a:lnSpc>
            </a:pPr>
            <a:r>
              <a:rPr lang="en-US" sz="2000" b="1" u="none"/>
              <a:t>Goal</a:t>
            </a:r>
          </a:p>
          <a:p>
            <a:pPr marL="114300" indent="-114300">
              <a:lnSpc>
                <a:spcPct val="95000"/>
              </a:lnSpc>
              <a:buFontTx/>
              <a:buChar char="•"/>
            </a:pPr>
            <a:r>
              <a:rPr lang="en-US" sz="2000" u="none"/>
              <a:t>Route, manage, &amp; manipulate electronic medical images robustly, efficiently, &amp; securely thoughout a distributed health care environment</a:t>
            </a:r>
          </a:p>
        </p:txBody>
      </p:sp>
      <p:pic>
        <p:nvPicPr>
          <p:cNvPr id="66566" name="Picture 3" descr="Telemedicine"/>
          <p:cNvPicPr>
            <a:picLocks noChangeAspect="1" noChangeArrowheads="1"/>
          </p:cNvPicPr>
          <p:nvPr/>
        </p:nvPicPr>
        <p:blipFill>
          <a:blip r:embed="rId3" cstate="print"/>
          <a:srcRect/>
          <a:stretch>
            <a:fillRect/>
          </a:stretch>
        </p:blipFill>
        <p:spPr bwMode="auto">
          <a:xfrm>
            <a:off x="1995488" y="2211388"/>
            <a:ext cx="4854575" cy="4437062"/>
          </a:xfrm>
          <a:prstGeom prst="rect">
            <a:avLst/>
          </a:prstGeom>
          <a:noFill/>
          <a:ln w="9525">
            <a:noFill/>
            <a:miter lim="800000"/>
            <a:headEnd/>
            <a:tailEnd/>
          </a:ln>
        </p:spPr>
      </p:pic>
      <p:sp>
        <p:nvSpPr>
          <p:cNvPr id="66567" name="Rectangle 4"/>
          <p:cNvSpPr>
            <a:spLocks noChangeArrowheads="1"/>
          </p:cNvSpPr>
          <p:nvPr/>
        </p:nvSpPr>
        <p:spPr bwMode="auto">
          <a:xfrm>
            <a:off x="2470150" y="4919663"/>
            <a:ext cx="1538288" cy="541337"/>
          </a:xfrm>
          <a:prstGeom prst="rect">
            <a:avLst/>
          </a:prstGeom>
          <a:solidFill>
            <a:schemeClr val="bg1"/>
          </a:solidFill>
          <a:ln w="9525">
            <a:noFill/>
            <a:miter lim="800000"/>
            <a:headEnd/>
            <a:tailEnd/>
          </a:ln>
        </p:spPr>
        <p:txBody>
          <a:bodyPr wrap="none" anchor="ctr"/>
          <a:lstStyle/>
          <a:p>
            <a:endParaRPr lang="en-US"/>
          </a:p>
        </p:txBody>
      </p:sp>
      <p:sp>
        <p:nvSpPr>
          <p:cNvPr id="66568" name="Rectangle 12"/>
          <p:cNvSpPr>
            <a:spLocks noChangeArrowheads="1"/>
          </p:cNvSpPr>
          <p:nvPr/>
        </p:nvSpPr>
        <p:spPr bwMode="auto">
          <a:xfrm>
            <a:off x="1995488" y="5614988"/>
            <a:ext cx="3125787" cy="1174750"/>
          </a:xfrm>
          <a:prstGeom prst="rect">
            <a:avLst/>
          </a:prstGeom>
          <a:solidFill>
            <a:schemeClr val="bg1"/>
          </a:solidFill>
          <a:ln w="12700">
            <a:noFill/>
            <a:miter lim="800000"/>
            <a:headEnd/>
            <a:tailEnd/>
          </a:ln>
        </p:spPr>
        <p:txBody>
          <a:bodyPr wrap="none" anchor="ctr"/>
          <a:lstStyle/>
          <a:p>
            <a:endParaRPr lang="en-US"/>
          </a:p>
        </p:txBody>
      </p:sp>
      <p:sp>
        <p:nvSpPr>
          <p:cNvPr id="1701901" name="Text Box 13"/>
          <p:cNvSpPr txBox="1">
            <a:spLocks noChangeArrowheads="1"/>
          </p:cNvSpPr>
          <p:nvPr/>
        </p:nvSpPr>
        <p:spPr bwMode="auto">
          <a:xfrm>
            <a:off x="1995488" y="5438775"/>
            <a:ext cx="2395537" cy="1016000"/>
          </a:xfrm>
          <a:prstGeom prst="rect">
            <a:avLst/>
          </a:prstGeom>
          <a:solidFill>
            <a:schemeClr val="bg1"/>
          </a:solidFill>
          <a:ln w="9525">
            <a:solidFill>
              <a:schemeClr val="tx1"/>
            </a:solidFill>
            <a:miter lim="800000"/>
            <a:headEnd/>
            <a:tailEnd/>
          </a:ln>
          <a:effectLst>
            <a:outerShdw dist="107763" dir="2700000" algn="ctr" rotWithShape="0">
              <a:schemeClr val="bg2"/>
            </a:outerShdw>
          </a:effectLst>
        </p:spPr>
        <p:txBody>
          <a:bodyPr>
            <a:spAutoFit/>
          </a:bodyPr>
          <a:lstStyle/>
          <a:p>
            <a:pPr algn="ctr" eaLnBrk="1" hangingPunct="1">
              <a:defRPr/>
            </a:pPr>
            <a:r>
              <a:rPr lang="en-US" sz="2000" b="1" u="none">
                <a:latin typeface="Arial" charset="0"/>
              </a:rPr>
              <a:t>Modalities</a:t>
            </a:r>
          </a:p>
          <a:p>
            <a:pPr algn="ctr" eaLnBrk="1" hangingPunct="1">
              <a:defRPr/>
            </a:pPr>
            <a:r>
              <a:rPr lang="en-US" sz="2000" i="1" u="none">
                <a:latin typeface="Arial" charset="0"/>
              </a:rPr>
              <a:t>e.g.,</a:t>
            </a:r>
            <a:r>
              <a:rPr lang="en-US" sz="2000" u="none">
                <a:latin typeface="Arial" charset="0"/>
              </a:rPr>
              <a:t> MRI, CT, CR, Ultrasound, etc.</a:t>
            </a:r>
          </a:p>
        </p:txBody>
      </p:sp>
      <p:pic>
        <p:nvPicPr>
          <p:cNvPr id="66570" name="Picture 16" descr="med"/>
          <p:cNvPicPr>
            <a:picLocks noChangeAspect="1" noChangeArrowheads="1"/>
          </p:cNvPicPr>
          <p:nvPr/>
        </p:nvPicPr>
        <p:blipFill>
          <a:blip r:embed="rId4" cstate="print"/>
          <a:srcRect/>
          <a:stretch>
            <a:fillRect/>
          </a:stretch>
        </p:blipFill>
        <p:spPr bwMode="auto">
          <a:xfrm>
            <a:off x="5130800" y="2228850"/>
            <a:ext cx="1784350" cy="1398588"/>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Slide Number Placeholder 2"/>
          <p:cNvSpPr>
            <a:spLocks noGrp="1"/>
          </p:cNvSpPr>
          <p:nvPr>
            <p:ph type="sldNum" sz="quarter" idx="10"/>
          </p:nvPr>
        </p:nvSpPr>
        <p:spPr>
          <a:noFill/>
        </p:spPr>
        <p:txBody>
          <a:bodyPr/>
          <a:lstStyle/>
          <a:p>
            <a:fld id="{1E29F9B8-BB1E-4C54-8920-9DF5CB8BA3AC}" type="slidenum">
              <a:rPr lang="en-US" smtClean="0">
                <a:latin typeface="Arial" pitchFamily="34" charset="0"/>
              </a:rPr>
              <a:pPr/>
              <a:t>61</a:t>
            </a:fld>
            <a:endParaRPr lang="en-US" smtClean="0">
              <a:latin typeface="Arial" pitchFamily="34" charset="0"/>
            </a:endParaRPr>
          </a:p>
        </p:txBody>
      </p:sp>
      <p:sp>
        <p:nvSpPr>
          <p:cNvPr id="67587" name="Rectangle 2"/>
          <p:cNvSpPr>
            <a:spLocks noGrp="1" noChangeArrowheads="1"/>
          </p:cNvSpPr>
          <p:nvPr>
            <p:ph type="title"/>
          </p:nvPr>
        </p:nvSpPr>
        <p:spPr>
          <a:xfrm>
            <a:off x="431800" y="-38100"/>
            <a:ext cx="8239125" cy="914400"/>
          </a:xfrm>
        </p:spPr>
        <p:txBody>
          <a:bodyPr/>
          <a:lstStyle/>
          <a:p>
            <a:pPr algn="l"/>
            <a:r>
              <a:rPr lang="en-US" sz="2000" i="1" smtClean="0"/>
              <a:t>Example:</a:t>
            </a:r>
            <a:br>
              <a:rPr lang="en-US" sz="2000" i="1" smtClean="0"/>
            </a:br>
            <a:r>
              <a:rPr lang="en-US" smtClean="0"/>
              <a:t>Electronic Medical Imaging Systems</a:t>
            </a:r>
          </a:p>
        </p:txBody>
      </p:sp>
      <p:sp>
        <p:nvSpPr>
          <p:cNvPr id="67588" name="Rectangle 6"/>
          <p:cNvSpPr>
            <a:spLocks noChangeArrowheads="1"/>
          </p:cNvSpPr>
          <p:nvPr/>
        </p:nvSpPr>
        <p:spPr bwMode="auto">
          <a:xfrm>
            <a:off x="196850" y="1373188"/>
            <a:ext cx="3563938" cy="5003800"/>
          </a:xfrm>
          <a:prstGeom prst="rect">
            <a:avLst/>
          </a:prstGeom>
          <a:noFill/>
          <a:ln w="12700">
            <a:noFill/>
            <a:miter lim="800000"/>
            <a:headEnd/>
            <a:tailEnd/>
          </a:ln>
        </p:spPr>
        <p:txBody>
          <a:bodyPr>
            <a:spAutoFit/>
          </a:bodyPr>
          <a:lstStyle/>
          <a:p>
            <a:pPr marL="114300" indent="-114300" eaLnBrk="1" hangingPunct="1">
              <a:lnSpc>
                <a:spcPct val="95000"/>
              </a:lnSpc>
            </a:pPr>
            <a:r>
              <a:rPr lang="en-US" sz="2000" b="1" u="none"/>
              <a:t>System Characteristics</a:t>
            </a:r>
            <a:r>
              <a:rPr lang="en-US" sz="2000" u="none"/>
              <a:t> </a:t>
            </a:r>
          </a:p>
          <a:p>
            <a:pPr marL="114300" indent="-114300" eaLnBrk="1" hangingPunct="1">
              <a:lnSpc>
                <a:spcPct val="95000"/>
              </a:lnSpc>
              <a:buFontTx/>
              <a:buChar char="•"/>
            </a:pPr>
            <a:r>
              <a:rPr lang="en-US" sz="2000" u="none"/>
              <a:t>Large volume of “blob” data</a:t>
            </a:r>
          </a:p>
          <a:p>
            <a:pPr marL="342900" lvl="1" indent="-114300" eaLnBrk="1" hangingPunct="1">
              <a:lnSpc>
                <a:spcPct val="95000"/>
              </a:lnSpc>
              <a:buFontTx/>
              <a:buChar char="•"/>
            </a:pPr>
            <a:r>
              <a:rPr lang="en-US" sz="2000" i="1" u="none"/>
              <a:t>e.g.,</a:t>
            </a:r>
            <a:r>
              <a:rPr lang="en-US" sz="2000" u="none"/>
              <a:t>10 to 40 Mbps</a:t>
            </a:r>
          </a:p>
          <a:p>
            <a:pPr marL="342900" lvl="1" indent="-114300" eaLnBrk="1" hangingPunct="1">
              <a:lnSpc>
                <a:spcPct val="95000"/>
              </a:lnSpc>
              <a:buFontTx/>
              <a:buChar char="•"/>
            </a:pPr>
            <a:r>
              <a:rPr lang="en-US" sz="2000" u="none"/>
              <a:t>“Lossy” compression isn’t viable due to liability concerns</a:t>
            </a:r>
          </a:p>
          <a:p>
            <a:pPr marL="114300" indent="-114300" eaLnBrk="1" hangingPunct="1">
              <a:lnSpc>
                <a:spcPct val="95000"/>
              </a:lnSpc>
              <a:buFontTx/>
              <a:buChar char="•"/>
            </a:pPr>
            <a:r>
              <a:rPr lang="en-US" sz="2000" u="none"/>
              <a:t>Diverse QoS requirements, </a:t>
            </a:r>
            <a:r>
              <a:rPr lang="en-US" sz="2000" i="1" u="none"/>
              <a:t>e.g.,</a:t>
            </a:r>
          </a:p>
          <a:p>
            <a:pPr marL="342900" lvl="1" indent="-114300" eaLnBrk="1" hangingPunct="1">
              <a:lnSpc>
                <a:spcPct val="95000"/>
              </a:lnSpc>
              <a:buFontTx/>
              <a:buChar char="•"/>
            </a:pPr>
            <a:r>
              <a:rPr lang="en-US" sz="2000" u="none"/>
              <a:t>Sync &amp; async communication</a:t>
            </a:r>
          </a:p>
          <a:p>
            <a:pPr marL="342900" lvl="1" indent="-114300" eaLnBrk="1" hangingPunct="1">
              <a:lnSpc>
                <a:spcPct val="95000"/>
              </a:lnSpc>
              <a:buFontTx/>
              <a:buChar char="•"/>
            </a:pPr>
            <a:r>
              <a:rPr lang="en-US" sz="2000" u="none"/>
              <a:t>Event- &amp; method-based invocation</a:t>
            </a:r>
          </a:p>
          <a:p>
            <a:pPr marL="342900" lvl="1" indent="-114300" eaLnBrk="1" hangingPunct="1">
              <a:lnSpc>
                <a:spcPct val="95000"/>
              </a:lnSpc>
              <a:buFontTx/>
              <a:buChar char="•"/>
            </a:pPr>
            <a:r>
              <a:rPr lang="en-US" sz="2000" u="none"/>
              <a:t>Streaming communication</a:t>
            </a:r>
          </a:p>
          <a:p>
            <a:pPr marL="342900" lvl="1" indent="-114300" eaLnBrk="1" hangingPunct="1">
              <a:lnSpc>
                <a:spcPct val="95000"/>
              </a:lnSpc>
              <a:buFontTx/>
              <a:buChar char="•"/>
            </a:pPr>
            <a:r>
              <a:rPr lang="en-US" sz="2000" u="none"/>
              <a:t>Prioritization of requests &amp; streams </a:t>
            </a:r>
          </a:p>
          <a:p>
            <a:pPr marL="342900" lvl="1" indent="-114300" eaLnBrk="1" hangingPunct="1">
              <a:lnSpc>
                <a:spcPct val="95000"/>
              </a:lnSpc>
              <a:buFontTx/>
              <a:buChar char="•"/>
            </a:pPr>
            <a:r>
              <a:rPr lang="en-US" sz="2000" u="none"/>
              <a:t>Distributed resource management</a:t>
            </a:r>
          </a:p>
        </p:txBody>
      </p:sp>
      <p:grpSp>
        <p:nvGrpSpPr>
          <p:cNvPr id="67589" name="Group 14"/>
          <p:cNvGrpSpPr>
            <a:grpSpLocks/>
          </p:cNvGrpSpPr>
          <p:nvPr/>
        </p:nvGrpSpPr>
        <p:grpSpPr bwMode="auto">
          <a:xfrm>
            <a:off x="4151313" y="1458913"/>
            <a:ext cx="4854575" cy="4578350"/>
            <a:chOff x="2702" y="540"/>
            <a:chExt cx="3058" cy="2884"/>
          </a:xfrm>
        </p:grpSpPr>
        <p:pic>
          <p:nvPicPr>
            <p:cNvPr id="67591" name="Picture 3" descr="Telemedicine"/>
            <p:cNvPicPr>
              <a:picLocks noChangeAspect="1" noChangeArrowheads="1"/>
            </p:cNvPicPr>
            <p:nvPr/>
          </p:nvPicPr>
          <p:blipFill>
            <a:blip r:embed="rId3" cstate="print"/>
            <a:srcRect/>
            <a:stretch>
              <a:fillRect/>
            </a:stretch>
          </p:blipFill>
          <p:spPr bwMode="auto">
            <a:xfrm>
              <a:off x="2702" y="540"/>
              <a:ext cx="3058" cy="2795"/>
            </a:xfrm>
            <a:prstGeom prst="rect">
              <a:avLst/>
            </a:prstGeom>
            <a:noFill/>
            <a:ln w="9525">
              <a:noFill/>
              <a:miter lim="800000"/>
              <a:headEnd/>
              <a:tailEnd/>
            </a:ln>
          </p:spPr>
        </p:pic>
        <p:grpSp>
          <p:nvGrpSpPr>
            <p:cNvPr id="67592" name="Group 13"/>
            <p:cNvGrpSpPr>
              <a:grpSpLocks/>
            </p:cNvGrpSpPr>
            <p:nvPr/>
          </p:nvGrpSpPr>
          <p:grpSpPr bwMode="auto">
            <a:xfrm>
              <a:off x="2702" y="2246"/>
              <a:ext cx="2137" cy="1178"/>
              <a:chOff x="2702" y="2246"/>
              <a:chExt cx="2137" cy="1178"/>
            </a:xfrm>
          </p:grpSpPr>
          <p:sp>
            <p:nvSpPr>
              <p:cNvPr id="67593" name="Rectangle 4"/>
              <p:cNvSpPr>
                <a:spLocks noChangeArrowheads="1"/>
              </p:cNvSpPr>
              <p:nvPr/>
            </p:nvSpPr>
            <p:spPr bwMode="auto">
              <a:xfrm>
                <a:off x="3001" y="2246"/>
                <a:ext cx="969" cy="341"/>
              </a:xfrm>
              <a:prstGeom prst="rect">
                <a:avLst/>
              </a:prstGeom>
              <a:solidFill>
                <a:schemeClr val="bg1"/>
              </a:solidFill>
              <a:ln w="9525">
                <a:noFill/>
                <a:miter lim="800000"/>
                <a:headEnd/>
                <a:tailEnd/>
              </a:ln>
            </p:spPr>
            <p:txBody>
              <a:bodyPr wrap="none" anchor="ctr"/>
              <a:lstStyle/>
              <a:p>
                <a:endParaRPr lang="en-US"/>
              </a:p>
            </p:txBody>
          </p:sp>
          <p:sp>
            <p:nvSpPr>
              <p:cNvPr id="67594" name="Rectangle 5"/>
              <p:cNvSpPr>
                <a:spLocks noChangeArrowheads="1"/>
              </p:cNvSpPr>
              <p:nvPr/>
            </p:nvSpPr>
            <p:spPr bwMode="auto">
              <a:xfrm>
                <a:off x="3964" y="2773"/>
                <a:ext cx="875" cy="425"/>
              </a:xfrm>
              <a:prstGeom prst="rect">
                <a:avLst/>
              </a:prstGeom>
              <a:solidFill>
                <a:schemeClr val="bg1"/>
              </a:solidFill>
              <a:ln w="9525">
                <a:noFill/>
                <a:miter lim="800000"/>
                <a:headEnd/>
                <a:tailEnd/>
              </a:ln>
            </p:spPr>
            <p:txBody>
              <a:bodyPr wrap="none" anchor="ctr"/>
              <a:lstStyle/>
              <a:p>
                <a:endParaRPr lang="en-US"/>
              </a:p>
            </p:txBody>
          </p:sp>
          <p:sp>
            <p:nvSpPr>
              <p:cNvPr id="67595" name="Rectangle 11"/>
              <p:cNvSpPr>
                <a:spLocks noChangeArrowheads="1"/>
              </p:cNvSpPr>
              <p:nvPr/>
            </p:nvSpPr>
            <p:spPr bwMode="auto">
              <a:xfrm>
                <a:off x="2702" y="2684"/>
                <a:ext cx="1969" cy="740"/>
              </a:xfrm>
              <a:prstGeom prst="rect">
                <a:avLst/>
              </a:prstGeom>
              <a:solidFill>
                <a:schemeClr val="bg1"/>
              </a:solidFill>
              <a:ln w="12700">
                <a:noFill/>
                <a:miter lim="800000"/>
                <a:headEnd/>
                <a:tailEnd/>
              </a:ln>
            </p:spPr>
            <p:txBody>
              <a:bodyPr wrap="none" anchor="ctr"/>
              <a:lstStyle/>
              <a:p>
                <a:endParaRPr lang="en-US"/>
              </a:p>
            </p:txBody>
          </p:sp>
          <p:sp>
            <p:nvSpPr>
              <p:cNvPr id="1702924" name="Text Box 12"/>
              <p:cNvSpPr txBox="1">
                <a:spLocks noChangeArrowheads="1"/>
              </p:cNvSpPr>
              <p:nvPr/>
            </p:nvSpPr>
            <p:spPr bwMode="auto">
              <a:xfrm>
                <a:off x="2702" y="2573"/>
                <a:ext cx="1509" cy="640"/>
              </a:xfrm>
              <a:prstGeom prst="rect">
                <a:avLst/>
              </a:prstGeom>
              <a:solidFill>
                <a:schemeClr val="bg1"/>
              </a:solidFill>
              <a:ln w="9525">
                <a:solidFill>
                  <a:schemeClr val="tx1"/>
                </a:solidFill>
                <a:miter lim="800000"/>
                <a:headEnd/>
                <a:tailEnd/>
              </a:ln>
              <a:effectLst>
                <a:outerShdw dist="107763" dir="2700000" algn="ctr" rotWithShape="0">
                  <a:schemeClr val="bg2"/>
                </a:outerShdw>
              </a:effectLst>
            </p:spPr>
            <p:txBody>
              <a:bodyPr>
                <a:spAutoFit/>
              </a:bodyPr>
              <a:lstStyle/>
              <a:p>
                <a:pPr algn="ctr" eaLnBrk="1" hangingPunct="1">
                  <a:defRPr/>
                </a:pPr>
                <a:r>
                  <a:rPr lang="en-US" sz="2000" b="1" u="none">
                    <a:latin typeface="Arial" charset="0"/>
                  </a:rPr>
                  <a:t>Modalities</a:t>
                </a:r>
              </a:p>
              <a:p>
                <a:pPr algn="ctr" eaLnBrk="1" hangingPunct="1">
                  <a:defRPr/>
                </a:pPr>
                <a:r>
                  <a:rPr lang="en-US" sz="2000" i="1" u="none">
                    <a:latin typeface="Arial" charset="0"/>
                  </a:rPr>
                  <a:t>e.g.,</a:t>
                </a:r>
                <a:r>
                  <a:rPr lang="en-US" sz="2000" u="none">
                    <a:latin typeface="Arial" charset="0"/>
                  </a:rPr>
                  <a:t> MRI, CT, CR, Ultrasound, etc.</a:t>
                </a:r>
              </a:p>
            </p:txBody>
          </p:sp>
        </p:grpSp>
      </p:grpSp>
      <p:pic>
        <p:nvPicPr>
          <p:cNvPr id="67590" name="Picture 15" descr="med"/>
          <p:cNvPicPr>
            <a:picLocks noChangeAspect="1" noChangeArrowheads="1"/>
          </p:cNvPicPr>
          <p:nvPr/>
        </p:nvPicPr>
        <p:blipFill>
          <a:blip r:embed="rId4" cstate="print"/>
          <a:srcRect/>
          <a:stretch>
            <a:fillRect/>
          </a:stretch>
        </p:blipFill>
        <p:spPr bwMode="auto">
          <a:xfrm>
            <a:off x="7258050" y="1471613"/>
            <a:ext cx="1784350" cy="1398587"/>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Slide Number Placeholder 2"/>
          <p:cNvSpPr>
            <a:spLocks noGrp="1"/>
          </p:cNvSpPr>
          <p:nvPr>
            <p:ph type="sldNum" sz="quarter" idx="10"/>
          </p:nvPr>
        </p:nvSpPr>
        <p:spPr>
          <a:noFill/>
        </p:spPr>
        <p:txBody>
          <a:bodyPr/>
          <a:lstStyle/>
          <a:p>
            <a:fld id="{2539675D-F0CD-49A1-9134-2E2904B6870A}" type="slidenum">
              <a:rPr lang="en-US" smtClean="0">
                <a:latin typeface="Arial" pitchFamily="34" charset="0"/>
              </a:rPr>
              <a:pPr/>
              <a:t>62</a:t>
            </a:fld>
            <a:endParaRPr lang="en-US" smtClean="0">
              <a:latin typeface="Arial" pitchFamily="34" charset="0"/>
            </a:endParaRPr>
          </a:p>
        </p:txBody>
      </p:sp>
      <p:sp>
        <p:nvSpPr>
          <p:cNvPr id="68611" name="Rectangle 2"/>
          <p:cNvSpPr>
            <a:spLocks noGrp="1" noChangeArrowheads="1"/>
          </p:cNvSpPr>
          <p:nvPr>
            <p:ph type="title"/>
          </p:nvPr>
        </p:nvSpPr>
        <p:spPr>
          <a:xfrm>
            <a:off x="431800" y="-38100"/>
            <a:ext cx="8239125" cy="914400"/>
          </a:xfrm>
        </p:spPr>
        <p:txBody>
          <a:bodyPr/>
          <a:lstStyle/>
          <a:p>
            <a:pPr algn="l"/>
            <a:r>
              <a:rPr lang="en-US" sz="2000" i="1" smtClean="0"/>
              <a:t>Example:</a:t>
            </a:r>
            <a:br>
              <a:rPr lang="en-US" sz="2000" i="1" smtClean="0"/>
            </a:br>
            <a:r>
              <a:rPr lang="en-US" smtClean="0"/>
              <a:t>Electronic Medical Imaging Systems</a:t>
            </a:r>
          </a:p>
        </p:txBody>
      </p:sp>
      <p:grpSp>
        <p:nvGrpSpPr>
          <p:cNvPr id="68612" name="Group 21"/>
          <p:cNvGrpSpPr>
            <a:grpSpLocks/>
          </p:cNvGrpSpPr>
          <p:nvPr/>
        </p:nvGrpSpPr>
        <p:grpSpPr bwMode="auto">
          <a:xfrm>
            <a:off x="47625" y="892175"/>
            <a:ext cx="9096375" cy="1403350"/>
            <a:chOff x="6" y="3424"/>
            <a:chExt cx="5730" cy="884"/>
          </a:xfrm>
        </p:grpSpPr>
        <p:sp>
          <p:nvSpPr>
            <p:cNvPr id="68621" name="Rectangle 15"/>
            <p:cNvSpPr>
              <a:spLocks noChangeArrowheads="1"/>
            </p:cNvSpPr>
            <p:nvPr/>
          </p:nvSpPr>
          <p:spPr bwMode="auto">
            <a:xfrm>
              <a:off x="6" y="3424"/>
              <a:ext cx="5029" cy="250"/>
            </a:xfrm>
            <a:prstGeom prst="rect">
              <a:avLst/>
            </a:prstGeom>
            <a:noFill/>
            <a:ln w="12700">
              <a:noFill/>
              <a:miter lim="800000"/>
              <a:headEnd/>
              <a:tailEnd/>
            </a:ln>
          </p:spPr>
          <p:txBody>
            <a:bodyPr>
              <a:spAutoFit/>
            </a:bodyPr>
            <a:lstStyle/>
            <a:p>
              <a:r>
                <a:rPr lang="en-US" sz="2000" b="1" u="none"/>
                <a:t>Key Software Solution Characteristics (e.g., www.syngo.com)</a:t>
              </a:r>
            </a:p>
          </p:txBody>
        </p:sp>
        <p:sp>
          <p:nvSpPr>
            <p:cNvPr id="1473552" name="Text Box 16"/>
            <p:cNvSpPr txBox="1">
              <a:spLocks noChangeArrowheads="1"/>
            </p:cNvSpPr>
            <p:nvPr/>
          </p:nvSpPr>
          <p:spPr bwMode="auto">
            <a:xfrm>
              <a:off x="36" y="3651"/>
              <a:ext cx="5700" cy="642"/>
            </a:xfrm>
            <a:prstGeom prst="rect">
              <a:avLst/>
            </a:prstGeom>
            <a:solidFill>
              <a:srgbClr val="CCFFFF"/>
            </a:solidFill>
            <a:ln w="12700">
              <a:solidFill>
                <a:schemeClr val="tx1"/>
              </a:solidFill>
              <a:miter lim="800000"/>
              <a:headEnd/>
              <a:tailEnd/>
            </a:ln>
            <a:effectLst>
              <a:outerShdw dist="35921" dir="2700000" algn="ctr" rotWithShape="0">
                <a:schemeClr val="bg2"/>
              </a:outerShdw>
            </a:effectLst>
          </p:spPr>
          <p:txBody>
            <a:bodyPr>
              <a:spAutoFit/>
            </a:bodyPr>
            <a:lstStyle/>
            <a:p>
              <a:pPr marL="111125" indent="-111125">
                <a:buFontTx/>
                <a:buChar char="•"/>
                <a:tabLst>
                  <a:tab pos="233363" algn="l"/>
                </a:tabLst>
                <a:defRPr/>
              </a:pPr>
              <a:r>
                <a:rPr lang="en-US" sz="2000" u="none">
                  <a:latin typeface="Arial" charset="0"/>
                </a:rPr>
                <a:t>Affordable, flexible, &amp; COTS</a:t>
              </a:r>
            </a:p>
            <a:p>
              <a:pPr marL="346075" lvl="1" indent="-120650">
                <a:buFontTx/>
                <a:buChar char="•"/>
                <a:tabLst>
                  <a:tab pos="233363" algn="l"/>
                </a:tabLst>
                <a:defRPr/>
              </a:pPr>
              <a:r>
                <a:rPr lang="en-US" sz="2000" u="none">
                  <a:latin typeface="Arial" charset="0"/>
                </a:rPr>
                <a:t>Product-line architecture</a:t>
              </a:r>
            </a:p>
            <a:p>
              <a:pPr marL="346075" lvl="1" indent="-120650">
                <a:buFontTx/>
                <a:buChar char="•"/>
                <a:tabLst>
                  <a:tab pos="233363" algn="l"/>
                </a:tabLst>
                <a:defRPr/>
              </a:pPr>
              <a:r>
                <a:rPr lang="en-US" sz="2000" u="none">
                  <a:latin typeface="Arial" charset="0"/>
                </a:rPr>
                <a:t>Design guided by patterns &amp; frameworks</a:t>
              </a:r>
            </a:p>
          </p:txBody>
        </p:sp>
        <p:sp>
          <p:nvSpPr>
            <p:cNvPr id="68623" name="Rectangle 17"/>
            <p:cNvSpPr>
              <a:spLocks noChangeArrowheads="1"/>
            </p:cNvSpPr>
            <p:nvPr/>
          </p:nvSpPr>
          <p:spPr bwMode="auto">
            <a:xfrm>
              <a:off x="3066" y="3674"/>
              <a:ext cx="2664" cy="634"/>
            </a:xfrm>
            <a:prstGeom prst="rect">
              <a:avLst/>
            </a:prstGeom>
            <a:noFill/>
            <a:ln w="12700">
              <a:noFill/>
              <a:miter lim="800000"/>
              <a:headEnd/>
              <a:tailEnd/>
            </a:ln>
          </p:spPr>
          <p:txBody>
            <a:bodyPr>
              <a:spAutoFit/>
            </a:bodyPr>
            <a:lstStyle/>
            <a:p>
              <a:pPr marL="342900" lvl="1" indent="-114300">
                <a:buFontTx/>
                <a:buChar char="•"/>
              </a:pPr>
              <a:r>
                <a:rPr lang="en-US" sz="2000" u="none"/>
                <a:t>General-purpose &amp; embedded OS platforms</a:t>
              </a:r>
            </a:p>
            <a:p>
              <a:pPr marL="342900" lvl="1" indent="-114300">
                <a:buFontTx/>
                <a:buChar char="•"/>
              </a:pPr>
              <a:r>
                <a:rPr lang="en-US" sz="2000" u="none"/>
                <a:t>Middleware technology agnostic</a:t>
              </a:r>
            </a:p>
          </p:txBody>
        </p:sp>
      </p:grpSp>
      <p:grpSp>
        <p:nvGrpSpPr>
          <p:cNvPr id="68613" name="Group 24"/>
          <p:cNvGrpSpPr>
            <a:grpSpLocks/>
          </p:cNvGrpSpPr>
          <p:nvPr/>
        </p:nvGrpSpPr>
        <p:grpSpPr bwMode="auto">
          <a:xfrm>
            <a:off x="2214563" y="2422525"/>
            <a:ext cx="4854575" cy="4578350"/>
            <a:chOff x="1395" y="1526"/>
            <a:chExt cx="3058" cy="2884"/>
          </a:xfrm>
        </p:grpSpPr>
        <p:pic>
          <p:nvPicPr>
            <p:cNvPr id="68615" name="Picture 4" descr="Telemedicine"/>
            <p:cNvPicPr>
              <a:picLocks noChangeAspect="1" noChangeArrowheads="1"/>
            </p:cNvPicPr>
            <p:nvPr/>
          </p:nvPicPr>
          <p:blipFill>
            <a:blip r:embed="rId3" cstate="print"/>
            <a:srcRect/>
            <a:stretch>
              <a:fillRect/>
            </a:stretch>
          </p:blipFill>
          <p:spPr bwMode="auto">
            <a:xfrm>
              <a:off x="1395" y="1526"/>
              <a:ext cx="3058" cy="2795"/>
            </a:xfrm>
            <a:prstGeom prst="rect">
              <a:avLst/>
            </a:prstGeom>
            <a:noFill/>
            <a:ln w="9525">
              <a:noFill/>
              <a:miter lim="800000"/>
              <a:headEnd/>
              <a:tailEnd/>
            </a:ln>
          </p:spPr>
        </p:pic>
        <p:grpSp>
          <p:nvGrpSpPr>
            <p:cNvPr id="68616" name="Group 23"/>
            <p:cNvGrpSpPr>
              <a:grpSpLocks/>
            </p:cNvGrpSpPr>
            <p:nvPr/>
          </p:nvGrpSpPr>
          <p:grpSpPr bwMode="auto">
            <a:xfrm>
              <a:off x="1395" y="3232"/>
              <a:ext cx="2137" cy="1178"/>
              <a:chOff x="2702" y="2246"/>
              <a:chExt cx="2137" cy="1178"/>
            </a:xfrm>
          </p:grpSpPr>
          <p:sp>
            <p:nvSpPr>
              <p:cNvPr id="68617" name="Rectangle 5"/>
              <p:cNvSpPr>
                <a:spLocks noChangeArrowheads="1"/>
              </p:cNvSpPr>
              <p:nvPr/>
            </p:nvSpPr>
            <p:spPr bwMode="auto">
              <a:xfrm>
                <a:off x="3001" y="2246"/>
                <a:ext cx="969" cy="341"/>
              </a:xfrm>
              <a:prstGeom prst="rect">
                <a:avLst/>
              </a:prstGeom>
              <a:solidFill>
                <a:schemeClr val="bg1"/>
              </a:solidFill>
              <a:ln w="9525">
                <a:noFill/>
                <a:miter lim="800000"/>
                <a:headEnd/>
                <a:tailEnd/>
              </a:ln>
            </p:spPr>
            <p:txBody>
              <a:bodyPr wrap="none" anchor="ctr"/>
              <a:lstStyle/>
              <a:p>
                <a:endParaRPr lang="en-US"/>
              </a:p>
            </p:txBody>
          </p:sp>
          <p:sp>
            <p:nvSpPr>
              <p:cNvPr id="68618" name="Rectangle 6"/>
              <p:cNvSpPr>
                <a:spLocks noChangeArrowheads="1"/>
              </p:cNvSpPr>
              <p:nvPr/>
            </p:nvSpPr>
            <p:spPr bwMode="auto">
              <a:xfrm>
                <a:off x="3964" y="2773"/>
                <a:ext cx="875" cy="425"/>
              </a:xfrm>
              <a:prstGeom prst="rect">
                <a:avLst/>
              </a:prstGeom>
              <a:solidFill>
                <a:schemeClr val="bg1"/>
              </a:solidFill>
              <a:ln w="9525">
                <a:noFill/>
                <a:miter lim="800000"/>
                <a:headEnd/>
                <a:tailEnd/>
              </a:ln>
            </p:spPr>
            <p:txBody>
              <a:bodyPr wrap="none" anchor="ctr"/>
              <a:lstStyle/>
              <a:p>
                <a:endParaRPr lang="en-US"/>
              </a:p>
            </p:txBody>
          </p:sp>
          <p:sp>
            <p:nvSpPr>
              <p:cNvPr id="68619" name="Rectangle 20"/>
              <p:cNvSpPr>
                <a:spLocks noChangeArrowheads="1"/>
              </p:cNvSpPr>
              <p:nvPr/>
            </p:nvSpPr>
            <p:spPr bwMode="auto">
              <a:xfrm>
                <a:off x="2702" y="2684"/>
                <a:ext cx="1969" cy="740"/>
              </a:xfrm>
              <a:prstGeom prst="rect">
                <a:avLst/>
              </a:prstGeom>
              <a:solidFill>
                <a:schemeClr val="bg1"/>
              </a:solidFill>
              <a:ln w="12700">
                <a:noFill/>
                <a:miter lim="800000"/>
                <a:headEnd/>
                <a:tailEnd/>
              </a:ln>
            </p:spPr>
            <p:txBody>
              <a:bodyPr wrap="none" anchor="ctr"/>
              <a:lstStyle/>
              <a:p>
                <a:endParaRPr lang="en-US"/>
              </a:p>
            </p:txBody>
          </p:sp>
          <p:sp>
            <p:nvSpPr>
              <p:cNvPr id="1473543" name="Text Box 7"/>
              <p:cNvSpPr txBox="1">
                <a:spLocks noChangeArrowheads="1"/>
              </p:cNvSpPr>
              <p:nvPr/>
            </p:nvSpPr>
            <p:spPr bwMode="auto">
              <a:xfrm>
                <a:off x="2702" y="2573"/>
                <a:ext cx="1509" cy="640"/>
              </a:xfrm>
              <a:prstGeom prst="rect">
                <a:avLst/>
              </a:prstGeom>
              <a:solidFill>
                <a:schemeClr val="bg1"/>
              </a:solidFill>
              <a:ln w="9525">
                <a:solidFill>
                  <a:schemeClr val="tx1"/>
                </a:solidFill>
                <a:miter lim="800000"/>
                <a:headEnd/>
                <a:tailEnd/>
              </a:ln>
              <a:effectLst>
                <a:outerShdw dist="107763" dir="2700000" algn="ctr" rotWithShape="0">
                  <a:schemeClr val="bg2"/>
                </a:outerShdw>
              </a:effectLst>
            </p:spPr>
            <p:txBody>
              <a:bodyPr>
                <a:spAutoFit/>
              </a:bodyPr>
              <a:lstStyle/>
              <a:p>
                <a:pPr algn="ctr" eaLnBrk="1" hangingPunct="1">
                  <a:defRPr/>
                </a:pPr>
                <a:r>
                  <a:rPr lang="en-US" sz="2000" b="1" u="none">
                    <a:latin typeface="Arial" charset="0"/>
                  </a:rPr>
                  <a:t>Modalities</a:t>
                </a:r>
              </a:p>
              <a:p>
                <a:pPr algn="ctr" eaLnBrk="1" hangingPunct="1">
                  <a:defRPr/>
                </a:pPr>
                <a:r>
                  <a:rPr lang="en-US" sz="2000" i="1" u="none">
                    <a:latin typeface="Arial" charset="0"/>
                  </a:rPr>
                  <a:t>e.g.,</a:t>
                </a:r>
                <a:r>
                  <a:rPr lang="en-US" sz="2000" u="none">
                    <a:latin typeface="Arial" charset="0"/>
                  </a:rPr>
                  <a:t> MRI, CT, CR, Ultrasound, etc.</a:t>
                </a:r>
              </a:p>
            </p:txBody>
          </p:sp>
        </p:grpSp>
      </p:grpSp>
      <p:pic>
        <p:nvPicPr>
          <p:cNvPr id="68614" name="Picture 25" descr="med"/>
          <p:cNvPicPr>
            <a:picLocks noChangeAspect="1" noChangeArrowheads="1"/>
          </p:cNvPicPr>
          <p:nvPr/>
        </p:nvPicPr>
        <p:blipFill>
          <a:blip r:embed="rId4" cstate="print"/>
          <a:srcRect/>
          <a:stretch>
            <a:fillRect/>
          </a:stretch>
        </p:blipFill>
        <p:spPr bwMode="auto">
          <a:xfrm>
            <a:off x="5321300" y="2436813"/>
            <a:ext cx="1784350" cy="1398587"/>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Slide Number Placeholder 2"/>
          <p:cNvSpPr>
            <a:spLocks noGrp="1"/>
          </p:cNvSpPr>
          <p:nvPr>
            <p:ph type="sldNum" sz="quarter" idx="10"/>
          </p:nvPr>
        </p:nvSpPr>
        <p:spPr>
          <a:noFill/>
        </p:spPr>
        <p:txBody>
          <a:bodyPr/>
          <a:lstStyle/>
          <a:p>
            <a:fld id="{AEBAD3E3-140B-4958-8B5E-524854042FFD}" type="slidenum">
              <a:rPr lang="en-US" smtClean="0">
                <a:latin typeface="Arial" pitchFamily="34" charset="0"/>
              </a:rPr>
              <a:pPr/>
              <a:t>63</a:t>
            </a:fld>
            <a:endParaRPr lang="en-US" smtClean="0">
              <a:latin typeface="Arial" pitchFamily="34" charset="0"/>
            </a:endParaRPr>
          </a:p>
        </p:txBody>
      </p:sp>
      <p:grpSp>
        <p:nvGrpSpPr>
          <p:cNvPr id="2" name="Group 22"/>
          <p:cNvGrpSpPr>
            <a:grpSpLocks/>
          </p:cNvGrpSpPr>
          <p:nvPr/>
        </p:nvGrpSpPr>
        <p:grpSpPr bwMode="auto">
          <a:xfrm>
            <a:off x="3603625" y="3390900"/>
            <a:ext cx="736600" cy="304800"/>
            <a:chOff x="2146" y="1736"/>
            <a:chExt cx="349" cy="184"/>
          </a:xfrm>
        </p:grpSpPr>
        <p:sp>
          <p:nvSpPr>
            <p:cNvPr id="69704" name="Line 23"/>
            <p:cNvSpPr>
              <a:spLocks noChangeShapeType="1"/>
            </p:cNvSpPr>
            <p:nvPr/>
          </p:nvSpPr>
          <p:spPr bwMode="auto">
            <a:xfrm flipH="1">
              <a:off x="2156" y="1920"/>
              <a:ext cx="336" cy="0"/>
            </a:xfrm>
            <a:prstGeom prst="line">
              <a:avLst/>
            </a:prstGeom>
            <a:noFill/>
            <a:ln w="9525">
              <a:solidFill>
                <a:schemeClr val="tx1"/>
              </a:solidFill>
              <a:miter lim="800000"/>
              <a:headEnd/>
              <a:tailEnd type="triangle" w="med" len="med"/>
            </a:ln>
          </p:spPr>
          <p:txBody>
            <a:bodyPr wrap="none"/>
            <a:lstStyle/>
            <a:p>
              <a:endParaRPr lang="en-US"/>
            </a:p>
          </p:txBody>
        </p:sp>
        <p:sp>
          <p:nvSpPr>
            <p:cNvPr id="69705" name="Text Box 24"/>
            <p:cNvSpPr txBox="1">
              <a:spLocks noChangeArrowheads="1"/>
            </p:cNvSpPr>
            <p:nvPr/>
          </p:nvSpPr>
          <p:spPr bwMode="auto">
            <a:xfrm>
              <a:off x="2146" y="1736"/>
              <a:ext cx="349" cy="184"/>
            </a:xfrm>
            <a:prstGeom prst="rect">
              <a:avLst/>
            </a:prstGeom>
            <a:noFill/>
            <a:ln w="9525">
              <a:noFill/>
              <a:miter lim="800000"/>
              <a:headEnd/>
              <a:tailEnd/>
            </a:ln>
          </p:spPr>
          <p:txBody>
            <a:bodyPr wrap="none">
              <a:spAutoFit/>
            </a:bodyPr>
            <a:lstStyle/>
            <a:p>
              <a:pPr eaLnBrk="1" hangingPunct="1"/>
              <a:r>
                <a:rPr lang="de-DE" sz="1400" u="none"/>
                <a:t>8. New</a:t>
              </a:r>
              <a:endParaRPr lang="en-US" sz="1400" u="none"/>
            </a:p>
          </p:txBody>
        </p:sp>
      </p:grpSp>
      <p:pic>
        <p:nvPicPr>
          <p:cNvPr id="69636" name="Picture 56" descr="Telemedicine"/>
          <p:cNvPicPr>
            <a:picLocks noChangeAspect="1" noChangeArrowheads="1"/>
          </p:cNvPicPr>
          <p:nvPr/>
        </p:nvPicPr>
        <p:blipFill>
          <a:blip r:embed="rId3" cstate="print"/>
          <a:srcRect/>
          <a:stretch>
            <a:fillRect/>
          </a:stretch>
        </p:blipFill>
        <p:spPr bwMode="auto">
          <a:xfrm>
            <a:off x="-5916613" y="847725"/>
            <a:ext cx="8647113" cy="6191250"/>
          </a:xfrm>
          <a:prstGeom prst="rect">
            <a:avLst/>
          </a:prstGeom>
          <a:noFill/>
          <a:ln w="9525">
            <a:noFill/>
            <a:miter lim="800000"/>
            <a:headEnd/>
            <a:tailEnd/>
          </a:ln>
        </p:spPr>
      </p:pic>
      <p:sp>
        <p:nvSpPr>
          <p:cNvPr id="69637" name="Rectangle 57"/>
          <p:cNvSpPr>
            <a:spLocks noChangeArrowheads="1"/>
          </p:cNvSpPr>
          <p:nvPr/>
        </p:nvSpPr>
        <p:spPr bwMode="auto">
          <a:xfrm>
            <a:off x="-5035550" y="4702175"/>
            <a:ext cx="2497137" cy="622300"/>
          </a:xfrm>
          <a:prstGeom prst="rect">
            <a:avLst/>
          </a:prstGeom>
          <a:solidFill>
            <a:schemeClr val="bg1"/>
          </a:solidFill>
          <a:ln w="9525">
            <a:noFill/>
            <a:miter lim="800000"/>
            <a:headEnd/>
            <a:tailEnd/>
          </a:ln>
        </p:spPr>
        <p:txBody>
          <a:bodyPr wrap="none" anchor="ctr"/>
          <a:lstStyle/>
          <a:p>
            <a:endParaRPr lang="en-US"/>
          </a:p>
        </p:txBody>
      </p:sp>
      <p:sp>
        <p:nvSpPr>
          <p:cNvPr id="69638" name="Rectangle 58"/>
          <p:cNvSpPr>
            <a:spLocks noChangeArrowheads="1"/>
          </p:cNvSpPr>
          <p:nvPr/>
        </p:nvSpPr>
        <p:spPr bwMode="auto">
          <a:xfrm>
            <a:off x="-2393950" y="6070600"/>
            <a:ext cx="2497138" cy="993775"/>
          </a:xfrm>
          <a:prstGeom prst="rect">
            <a:avLst/>
          </a:prstGeom>
          <a:solidFill>
            <a:schemeClr val="bg1"/>
          </a:solidFill>
          <a:ln w="9525">
            <a:noFill/>
            <a:miter lim="800000"/>
            <a:headEnd/>
            <a:tailEnd/>
          </a:ln>
        </p:spPr>
        <p:txBody>
          <a:bodyPr wrap="none" anchor="ctr"/>
          <a:lstStyle/>
          <a:p>
            <a:endParaRPr lang="en-US"/>
          </a:p>
        </p:txBody>
      </p:sp>
      <p:sp>
        <p:nvSpPr>
          <p:cNvPr id="69639" name="Text Box 59"/>
          <p:cNvSpPr txBox="1">
            <a:spLocks noChangeArrowheads="1"/>
          </p:cNvSpPr>
          <p:nvPr/>
        </p:nvSpPr>
        <p:spPr bwMode="auto">
          <a:xfrm>
            <a:off x="-5856288" y="5503863"/>
            <a:ext cx="4052888" cy="739775"/>
          </a:xfrm>
          <a:prstGeom prst="rect">
            <a:avLst/>
          </a:prstGeom>
          <a:solidFill>
            <a:schemeClr val="bg1"/>
          </a:solidFill>
          <a:ln w="9525">
            <a:solidFill>
              <a:schemeClr val="tx1"/>
            </a:solidFill>
            <a:miter lim="800000"/>
            <a:headEnd/>
            <a:tailEnd/>
          </a:ln>
        </p:spPr>
        <p:txBody>
          <a:bodyPr>
            <a:spAutoFit/>
          </a:bodyPr>
          <a:lstStyle/>
          <a:p>
            <a:pPr algn="ctr" eaLnBrk="1" hangingPunct="1"/>
            <a:r>
              <a:rPr lang="en-US" sz="2400" u="none"/>
              <a:t>Modalities</a:t>
            </a:r>
          </a:p>
          <a:p>
            <a:pPr algn="ctr" eaLnBrk="1" hangingPunct="1"/>
            <a:r>
              <a:rPr lang="en-US" i="1" u="none"/>
              <a:t>e.g.,</a:t>
            </a:r>
            <a:r>
              <a:rPr lang="en-US" u="none"/>
              <a:t> MRI, CT, CR, Ultrasound, etc.</a:t>
            </a:r>
          </a:p>
        </p:txBody>
      </p:sp>
      <p:sp>
        <p:nvSpPr>
          <p:cNvPr id="69640" name="Rectangle 60"/>
          <p:cNvSpPr>
            <a:spLocks noChangeArrowheads="1"/>
          </p:cNvSpPr>
          <p:nvPr/>
        </p:nvSpPr>
        <p:spPr bwMode="auto">
          <a:xfrm>
            <a:off x="-2365375" y="887413"/>
            <a:ext cx="2212975" cy="6186487"/>
          </a:xfrm>
          <a:prstGeom prst="rect">
            <a:avLst/>
          </a:prstGeom>
          <a:solidFill>
            <a:schemeClr val="bg1"/>
          </a:solidFill>
          <a:ln w="12700">
            <a:noFill/>
            <a:miter lim="800000"/>
            <a:headEnd/>
            <a:tailEnd/>
          </a:ln>
        </p:spPr>
        <p:txBody>
          <a:bodyPr wrap="none" anchor="ctr"/>
          <a:lstStyle/>
          <a:p>
            <a:endParaRPr lang="en-US"/>
          </a:p>
        </p:txBody>
      </p:sp>
      <p:sp>
        <p:nvSpPr>
          <p:cNvPr id="69641" name="Rectangle 61"/>
          <p:cNvSpPr>
            <a:spLocks noChangeArrowheads="1"/>
          </p:cNvSpPr>
          <p:nvPr/>
        </p:nvSpPr>
        <p:spPr bwMode="auto">
          <a:xfrm>
            <a:off x="-292100" y="2817813"/>
            <a:ext cx="2844800" cy="4206875"/>
          </a:xfrm>
          <a:prstGeom prst="rect">
            <a:avLst/>
          </a:prstGeom>
          <a:solidFill>
            <a:schemeClr val="bg1"/>
          </a:solidFill>
          <a:ln w="12700">
            <a:noFill/>
            <a:miter lim="800000"/>
            <a:headEnd/>
            <a:tailEnd/>
          </a:ln>
        </p:spPr>
        <p:txBody>
          <a:bodyPr wrap="none" anchor="ctr"/>
          <a:lstStyle/>
          <a:p>
            <a:endParaRPr lang="en-US"/>
          </a:p>
        </p:txBody>
      </p:sp>
      <p:sp>
        <p:nvSpPr>
          <p:cNvPr id="1478733" name="Line 77"/>
          <p:cNvSpPr>
            <a:spLocks noChangeShapeType="1"/>
          </p:cNvSpPr>
          <p:nvPr/>
        </p:nvSpPr>
        <p:spPr bwMode="auto">
          <a:xfrm>
            <a:off x="1587500" y="4216400"/>
            <a:ext cx="5245100" cy="12700"/>
          </a:xfrm>
          <a:prstGeom prst="line">
            <a:avLst/>
          </a:prstGeom>
          <a:noFill/>
          <a:ln w="28575">
            <a:solidFill>
              <a:schemeClr val="tx1"/>
            </a:solidFill>
            <a:round/>
            <a:headEnd type="triangle" w="med" len="med"/>
            <a:tailEnd/>
          </a:ln>
        </p:spPr>
        <p:txBody>
          <a:bodyPr wrap="none"/>
          <a:lstStyle/>
          <a:p>
            <a:endParaRPr lang="en-US"/>
          </a:p>
        </p:txBody>
      </p:sp>
      <p:sp>
        <p:nvSpPr>
          <p:cNvPr id="1478734" name="Line 78"/>
          <p:cNvSpPr>
            <a:spLocks noChangeShapeType="1"/>
          </p:cNvSpPr>
          <p:nvPr/>
        </p:nvSpPr>
        <p:spPr bwMode="auto">
          <a:xfrm flipV="1">
            <a:off x="1587500" y="4229100"/>
            <a:ext cx="5295900" cy="0"/>
          </a:xfrm>
          <a:prstGeom prst="line">
            <a:avLst/>
          </a:prstGeom>
          <a:noFill/>
          <a:ln w="28575">
            <a:solidFill>
              <a:schemeClr val="tx1"/>
            </a:solidFill>
            <a:round/>
            <a:headEnd type="triangle" w="med" len="med"/>
            <a:tailEnd/>
          </a:ln>
        </p:spPr>
        <p:txBody>
          <a:bodyPr wrap="none"/>
          <a:lstStyle/>
          <a:p>
            <a:endParaRPr lang="en-US"/>
          </a:p>
        </p:txBody>
      </p:sp>
      <p:sp>
        <p:nvSpPr>
          <p:cNvPr id="1478735" name="Line 79"/>
          <p:cNvSpPr>
            <a:spLocks noChangeShapeType="1"/>
          </p:cNvSpPr>
          <p:nvPr/>
        </p:nvSpPr>
        <p:spPr bwMode="auto">
          <a:xfrm>
            <a:off x="1638300" y="4216400"/>
            <a:ext cx="5295900" cy="12700"/>
          </a:xfrm>
          <a:prstGeom prst="line">
            <a:avLst/>
          </a:prstGeom>
          <a:noFill/>
          <a:ln w="28575">
            <a:solidFill>
              <a:schemeClr val="tx1"/>
            </a:solidFill>
            <a:round/>
            <a:headEnd/>
            <a:tailEnd type="triangle" w="med" len="med"/>
          </a:ln>
        </p:spPr>
        <p:txBody>
          <a:bodyPr wrap="none"/>
          <a:lstStyle/>
          <a:p>
            <a:endParaRPr lang="en-US"/>
          </a:p>
        </p:txBody>
      </p:sp>
      <p:grpSp>
        <p:nvGrpSpPr>
          <p:cNvPr id="3" name="Group 26"/>
          <p:cNvGrpSpPr>
            <a:grpSpLocks/>
          </p:cNvGrpSpPr>
          <p:nvPr/>
        </p:nvGrpSpPr>
        <p:grpSpPr bwMode="auto">
          <a:xfrm>
            <a:off x="1581150" y="3873500"/>
            <a:ext cx="2743200" cy="1254125"/>
            <a:chOff x="960" y="2016"/>
            <a:chExt cx="1536" cy="758"/>
          </a:xfrm>
        </p:grpSpPr>
        <p:sp>
          <p:nvSpPr>
            <p:cNvPr id="69702" name="Freeform 27"/>
            <p:cNvSpPr>
              <a:spLocks/>
            </p:cNvSpPr>
            <p:nvPr/>
          </p:nvSpPr>
          <p:spPr bwMode="auto">
            <a:xfrm>
              <a:off x="960" y="2016"/>
              <a:ext cx="1536" cy="576"/>
            </a:xfrm>
            <a:custGeom>
              <a:avLst/>
              <a:gdLst>
                <a:gd name="T0" fmla="*/ 1536 w 1536"/>
                <a:gd name="T1" fmla="*/ 0 h 576"/>
                <a:gd name="T2" fmla="*/ 768 w 1536"/>
                <a:gd name="T3" fmla="*/ 528 h 576"/>
                <a:gd name="T4" fmla="*/ 0 w 1536"/>
                <a:gd name="T5" fmla="*/ 288 h 576"/>
                <a:gd name="T6" fmla="*/ 0 60000 65536"/>
                <a:gd name="T7" fmla="*/ 0 60000 65536"/>
                <a:gd name="T8" fmla="*/ 0 60000 65536"/>
                <a:gd name="T9" fmla="*/ 0 w 1536"/>
                <a:gd name="T10" fmla="*/ 0 h 576"/>
                <a:gd name="T11" fmla="*/ 1536 w 1536"/>
                <a:gd name="T12" fmla="*/ 576 h 576"/>
              </a:gdLst>
              <a:ahLst/>
              <a:cxnLst>
                <a:cxn ang="T6">
                  <a:pos x="T0" y="T1"/>
                </a:cxn>
                <a:cxn ang="T7">
                  <a:pos x="T2" y="T3"/>
                </a:cxn>
                <a:cxn ang="T8">
                  <a:pos x="T4" y="T5"/>
                </a:cxn>
              </a:cxnLst>
              <a:rect l="T9" t="T10" r="T11" b="T12"/>
              <a:pathLst>
                <a:path w="1536" h="576">
                  <a:moveTo>
                    <a:pt x="1536" y="0"/>
                  </a:moveTo>
                  <a:cubicBezTo>
                    <a:pt x="1280" y="240"/>
                    <a:pt x="1024" y="480"/>
                    <a:pt x="768" y="528"/>
                  </a:cubicBezTo>
                  <a:cubicBezTo>
                    <a:pt x="512" y="576"/>
                    <a:pt x="256" y="432"/>
                    <a:pt x="0" y="288"/>
                  </a:cubicBezTo>
                </a:path>
              </a:pathLst>
            </a:custGeom>
            <a:noFill/>
            <a:ln w="9525">
              <a:solidFill>
                <a:schemeClr val="tx1"/>
              </a:solidFill>
              <a:miter lim="800000"/>
              <a:headEnd/>
              <a:tailEnd type="triangle" w="med" len="med"/>
            </a:ln>
          </p:spPr>
          <p:txBody>
            <a:bodyPr wrap="none"/>
            <a:lstStyle/>
            <a:p>
              <a:endParaRPr lang="en-US"/>
            </a:p>
          </p:txBody>
        </p:sp>
        <p:sp>
          <p:nvSpPr>
            <p:cNvPr id="69703" name="Text Box 28"/>
            <p:cNvSpPr txBox="1">
              <a:spLocks noChangeArrowheads="1"/>
            </p:cNvSpPr>
            <p:nvPr/>
          </p:nvSpPr>
          <p:spPr bwMode="auto">
            <a:xfrm>
              <a:off x="1190" y="2590"/>
              <a:ext cx="694" cy="184"/>
            </a:xfrm>
            <a:prstGeom prst="rect">
              <a:avLst/>
            </a:prstGeom>
            <a:noFill/>
            <a:ln w="9525">
              <a:noFill/>
              <a:miter lim="800000"/>
              <a:headEnd/>
              <a:tailEnd/>
            </a:ln>
          </p:spPr>
          <p:txBody>
            <a:bodyPr wrap="none">
              <a:spAutoFit/>
            </a:bodyPr>
            <a:lstStyle/>
            <a:p>
              <a:pPr eaLnBrk="1" hangingPunct="1"/>
              <a:r>
                <a:rPr lang="de-DE" sz="1400" u="none"/>
                <a:t>9. Return Ref</a:t>
              </a:r>
              <a:endParaRPr lang="en-US" sz="1400" u="none"/>
            </a:p>
          </p:txBody>
        </p:sp>
      </p:grpSp>
      <p:grpSp>
        <p:nvGrpSpPr>
          <p:cNvPr id="4" name="Group 49"/>
          <p:cNvGrpSpPr>
            <a:grpSpLocks/>
          </p:cNvGrpSpPr>
          <p:nvPr/>
        </p:nvGrpSpPr>
        <p:grpSpPr bwMode="auto">
          <a:xfrm>
            <a:off x="4908550" y="1333500"/>
            <a:ext cx="2209800" cy="1371600"/>
            <a:chOff x="2976" y="528"/>
            <a:chExt cx="1056" cy="720"/>
          </a:xfrm>
        </p:grpSpPr>
        <p:sp>
          <p:nvSpPr>
            <p:cNvPr id="69700" name="Freeform 50"/>
            <p:cNvSpPr>
              <a:spLocks/>
            </p:cNvSpPr>
            <p:nvPr/>
          </p:nvSpPr>
          <p:spPr bwMode="auto">
            <a:xfrm>
              <a:off x="2976" y="528"/>
              <a:ext cx="1056" cy="720"/>
            </a:xfrm>
            <a:custGeom>
              <a:avLst/>
              <a:gdLst>
                <a:gd name="T0" fmla="*/ 0 w 1056"/>
                <a:gd name="T1" fmla="*/ 720 h 720"/>
                <a:gd name="T2" fmla="*/ 192 w 1056"/>
                <a:gd name="T3" fmla="*/ 384 h 720"/>
                <a:gd name="T4" fmla="*/ 720 w 1056"/>
                <a:gd name="T5" fmla="*/ 336 h 720"/>
                <a:gd name="T6" fmla="*/ 1056 w 1056"/>
                <a:gd name="T7" fmla="*/ 0 h 720"/>
                <a:gd name="T8" fmla="*/ 0 60000 65536"/>
                <a:gd name="T9" fmla="*/ 0 60000 65536"/>
                <a:gd name="T10" fmla="*/ 0 60000 65536"/>
                <a:gd name="T11" fmla="*/ 0 60000 65536"/>
                <a:gd name="T12" fmla="*/ 0 w 1056"/>
                <a:gd name="T13" fmla="*/ 0 h 720"/>
                <a:gd name="T14" fmla="*/ 1056 w 1056"/>
                <a:gd name="T15" fmla="*/ 720 h 720"/>
              </a:gdLst>
              <a:ahLst/>
              <a:cxnLst>
                <a:cxn ang="T8">
                  <a:pos x="T0" y="T1"/>
                </a:cxn>
                <a:cxn ang="T9">
                  <a:pos x="T2" y="T3"/>
                </a:cxn>
                <a:cxn ang="T10">
                  <a:pos x="T4" y="T5"/>
                </a:cxn>
                <a:cxn ang="T11">
                  <a:pos x="T6" y="T7"/>
                </a:cxn>
              </a:cxnLst>
              <a:rect l="T12" t="T13" r="T14" b="T15"/>
              <a:pathLst>
                <a:path w="1056" h="720">
                  <a:moveTo>
                    <a:pt x="0" y="720"/>
                  </a:moveTo>
                  <a:cubicBezTo>
                    <a:pt x="36" y="584"/>
                    <a:pt x="72" y="448"/>
                    <a:pt x="192" y="384"/>
                  </a:cubicBezTo>
                  <a:cubicBezTo>
                    <a:pt x="312" y="320"/>
                    <a:pt x="576" y="400"/>
                    <a:pt x="720" y="336"/>
                  </a:cubicBezTo>
                  <a:cubicBezTo>
                    <a:pt x="864" y="272"/>
                    <a:pt x="960" y="136"/>
                    <a:pt x="1056" y="0"/>
                  </a:cubicBezTo>
                </a:path>
              </a:pathLst>
            </a:custGeom>
            <a:noFill/>
            <a:ln w="9525">
              <a:solidFill>
                <a:schemeClr val="tx1"/>
              </a:solidFill>
              <a:miter lim="800000"/>
              <a:headEnd/>
              <a:tailEnd type="triangle" w="med" len="med"/>
            </a:ln>
          </p:spPr>
          <p:txBody>
            <a:bodyPr wrap="none"/>
            <a:lstStyle/>
            <a:p>
              <a:endParaRPr lang="en-US"/>
            </a:p>
          </p:txBody>
        </p:sp>
        <p:sp>
          <p:nvSpPr>
            <p:cNvPr id="69701" name="Text Box 51"/>
            <p:cNvSpPr txBox="1">
              <a:spLocks noChangeArrowheads="1"/>
            </p:cNvSpPr>
            <p:nvPr/>
          </p:nvSpPr>
          <p:spPr bwMode="auto">
            <a:xfrm>
              <a:off x="3014" y="680"/>
              <a:ext cx="328" cy="160"/>
            </a:xfrm>
            <a:prstGeom prst="rect">
              <a:avLst/>
            </a:prstGeom>
            <a:noFill/>
            <a:ln w="9525">
              <a:noFill/>
              <a:miter lim="800000"/>
              <a:headEnd/>
              <a:tailEnd/>
            </a:ln>
          </p:spPr>
          <p:txBody>
            <a:bodyPr wrap="none">
              <a:spAutoFit/>
            </a:bodyPr>
            <a:lstStyle/>
            <a:p>
              <a:pPr eaLnBrk="1" hangingPunct="1"/>
              <a:r>
                <a:rPr lang="de-DE" sz="1400" u="none"/>
                <a:t>7.New</a:t>
              </a:r>
              <a:endParaRPr lang="en-US" sz="1400" u="none"/>
            </a:p>
          </p:txBody>
        </p:sp>
      </p:grpSp>
      <p:grpSp>
        <p:nvGrpSpPr>
          <p:cNvPr id="5" name="Group 89"/>
          <p:cNvGrpSpPr>
            <a:grpSpLocks/>
          </p:cNvGrpSpPr>
          <p:nvPr/>
        </p:nvGrpSpPr>
        <p:grpSpPr bwMode="auto">
          <a:xfrm>
            <a:off x="5899150" y="3733800"/>
            <a:ext cx="1636713" cy="1384300"/>
            <a:chOff x="3716" y="2352"/>
            <a:chExt cx="1031" cy="872"/>
          </a:xfrm>
        </p:grpSpPr>
        <p:sp>
          <p:nvSpPr>
            <p:cNvPr id="69698" name="Line 9"/>
            <p:cNvSpPr>
              <a:spLocks noChangeShapeType="1"/>
            </p:cNvSpPr>
            <p:nvPr/>
          </p:nvSpPr>
          <p:spPr bwMode="auto">
            <a:xfrm flipH="1" flipV="1">
              <a:off x="3716" y="2352"/>
              <a:ext cx="707" cy="872"/>
            </a:xfrm>
            <a:prstGeom prst="line">
              <a:avLst/>
            </a:prstGeom>
            <a:noFill/>
            <a:ln w="9525">
              <a:solidFill>
                <a:schemeClr val="tx1"/>
              </a:solidFill>
              <a:miter lim="800000"/>
              <a:headEnd/>
              <a:tailEnd type="triangle" w="med" len="med"/>
            </a:ln>
          </p:spPr>
          <p:txBody>
            <a:bodyPr wrap="none"/>
            <a:lstStyle/>
            <a:p>
              <a:endParaRPr lang="en-US"/>
            </a:p>
          </p:txBody>
        </p:sp>
        <p:sp>
          <p:nvSpPr>
            <p:cNvPr id="69699" name="Text Box 10"/>
            <p:cNvSpPr txBox="1">
              <a:spLocks noChangeArrowheads="1"/>
            </p:cNvSpPr>
            <p:nvPr/>
          </p:nvSpPr>
          <p:spPr bwMode="auto">
            <a:xfrm>
              <a:off x="4159" y="2803"/>
              <a:ext cx="588" cy="192"/>
            </a:xfrm>
            <a:prstGeom prst="rect">
              <a:avLst/>
            </a:prstGeom>
            <a:noFill/>
            <a:ln w="9525">
              <a:noFill/>
              <a:miter lim="800000"/>
              <a:headEnd/>
              <a:tailEnd/>
            </a:ln>
          </p:spPr>
          <p:txBody>
            <a:bodyPr wrap="none">
              <a:spAutoFit/>
            </a:bodyPr>
            <a:lstStyle/>
            <a:p>
              <a:pPr eaLnBrk="1" hangingPunct="1"/>
              <a:r>
                <a:rPr lang="de-DE" sz="1400" u="none"/>
                <a:t>1. Deploy</a:t>
              </a:r>
              <a:endParaRPr lang="en-US" sz="1400" u="none"/>
            </a:p>
          </p:txBody>
        </p:sp>
      </p:grpSp>
      <p:grpSp>
        <p:nvGrpSpPr>
          <p:cNvPr id="6" name="Group 85"/>
          <p:cNvGrpSpPr>
            <a:grpSpLocks/>
          </p:cNvGrpSpPr>
          <p:nvPr/>
        </p:nvGrpSpPr>
        <p:grpSpPr bwMode="auto">
          <a:xfrm>
            <a:off x="3914775" y="2159000"/>
            <a:ext cx="774700" cy="546100"/>
            <a:chOff x="2466" y="1360"/>
            <a:chExt cx="488" cy="344"/>
          </a:xfrm>
        </p:grpSpPr>
        <p:sp>
          <p:nvSpPr>
            <p:cNvPr id="69696" name="Line 16"/>
            <p:cNvSpPr>
              <a:spLocks noChangeShapeType="1"/>
            </p:cNvSpPr>
            <p:nvPr/>
          </p:nvSpPr>
          <p:spPr bwMode="auto">
            <a:xfrm flipH="1" flipV="1">
              <a:off x="2936" y="1360"/>
              <a:ext cx="3" cy="344"/>
            </a:xfrm>
            <a:prstGeom prst="line">
              <a:avLst/>
            </a:prstGeom>
            <a:noFill/>
            <a:ln w="9525">
              <a:solidFill>
                <a:schemeClr val="tx1"/>
              </a:solidFill>
              <a:miter lim="800000"/>
              <a:headEnd/>
              <a:tailEnd type="triangle" w="med" len="med"/>
            </a:ln>
          </p:spPr>
          <p:txBody>
            <a:bodyPr wrap="none"/>
            <a:lstStyle/>
            <a:p>
              <a:endParaRPr lang="en-US"/>
            </a:p>
          </p:txBody>
        </p:sp>
        <p:sp>
          <p:nvSpPr>
            <p:cNvPr id="69697" name="Text Box 17"/>
            <p:cNvSpPr txBox="1">
              <a:spLocks noChangeArrowheads="1"/>
            </p:cNvSpPr>
            <p:nvPr/>
          </p:nvSpPr>
          <p:spPr bwMode="auto">
            <a:xfrm>
              <a:off x="2466" y="1376"/>
              <a:ext cx="488" cy="326"/>
            </a:xfrm>
            <a:prstGeom prst="rect">
              <a:avLst/>
            </a:prstGeom>
            <a:noFill/>
            <a:ln w="9525">
              <a:noFill/>
              <a:miter lim="800000"/>
              <a:headEnd/>
              <a:tailEnd/>
            </a:ln>
          </p:spPr>
          <p:txBody>
            <a:bodyPr wrap="none">
              <a:spAutoFit/>
            </a:bodyPr>
            <a:lstStyle/>
            <a:p>
              <a:pPr eaLnBrk="1" hangingPunct="1"/>
              <a:r>
                <a:rPr lang="de-DE" sz="1400" u="none"/>
                <a:t>3. Bind</a:t>
              </a:r>
            </a:p>
            <a:p>
              <a:pPr eaLnBrk="1" hangingPunct="1"/>
              <a:r>
                <a:rPr lang="de-DE" sz="1400" u="none"/>
                <a:t>Factory</a:t>
              </a:r>
              <a:endParaRPr lang="en-US" sz="1400" u="none"/>
            </a:p>
          </p:txBody>
        </p:sp>
      </p:grpSp>
      <p:sp>
        <p:nvSpPr>
          <p:cNvPr id="1478704" name="Rectangle 48"/>
          <p:cNvSpPr>
            <a:spLocks noChangeArrowheads="1"/>
          </p:cNvSpPr>
          <p:nvPr/>
        </p:nvSpPr>
        <p:spPr bwMode="auto">
          <a:xfrm>
            <a:off x="7118350" y="1143000"/>
            <a:ext cx="1397000" cy="774700"/>
          </a:xfrm>
          <a:prstGeom prst="rect">
            <a:avLst/>
          </a:prstGeom>
          <a:solidFill>
            <a:srgbClr val="CCFFFF"/>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u="none">
                <a:latin typeface="Arial" charset="0"/>
              </a:rPr>
              <a:t>Image Xfer</a:t>
            </a:r>
          </a:p>
          <a:p>
            <a:pPr algn="ctr" eaLnBrk="1" hangingPunct="1">
              <a:defRPr/>
            </a:pPr>
            <a:r>
              <a:rPr lang="de-DE" u="none">
                <a:latin typeface="Arial" charset="0"/>
              </a:rPr>
              <a:t> Interface</a:t>
            </a:r>
            <a:endParaRPr lang="en-US" u="none">
              <a:latin typeface="Arial" charset="0"/>
            </a:endParaRPr>
          </a:p>
        </p:txBody>
      </p:sp>
      <p:grpSp>
        <p:nvGrpSpPr>
          <p:cNvPr id="7" name="Group 98"/>
          <p:cNvGrpSpPr>
            <a:grpSpLocks/>
          </p:cNvGrpSpPr>
          <p:nvPr/>
        </p:nvGrpSpPr>
        <p:grpSpPr bwMode="auto">
          <a:xfrm>
            <a:off x="3930650" y="2692400"/>
            <a:ext cx="4724400" cy="3048000"/>
            <a:chOff x="2476" y="1696"/>
            <a:chExt cx="2976" cy="1920"/>
          </a:xfrm>
        </p:grpSpPr>
        <p:sp>
          <p:nvSpPr>
            <p:cNvPr id="69693" name="AutoShape 11"/>
            <p:cNvSpPr>
              <a:spLocks noChangeArrowheads="1"/>
            </p:cNvSpPr>
            <p:nvPr/>
          </p:nvSpPr>
          <p:spPr bwMode="auto">
            <a:xfrm>
              <a:off x="2476" y="3040"/>
              <a:ext cx="1344" cy="576"/>
            </a:xfrm>
            <a:prstGeom prst="can">
              <a:avLst>
                <a:gd name="adj" fmla="val 25000"/>
              </a:avLst>
            </a:prstGeom>
            <a:solidFill>
              <a:schemeClr val="folHlink"/>
            </a:solidFill>
            <a:ln w="9525">
              <a:solidFill>
                <a:schemeClr val="tx1"/>
              </a:solidFill>
              <a:miter lim="800000"/>
              <a:headEnd/>
              <a:tailEnd/>
            </a:ln>
          </p:spPr>
          <p:txBody>
            <a:bodyPr wrap="none" anchor="ctr"/>
            <a:lstStyle/>
            <a:p>
              <a:pPr algn="ctr" eaLnBrk="1" hangingPunct="1"/>
              <a:r>
                <a:rPr lang="de-DE" sz="2000" u="none"/>
                <a:t>Configuration</a:t>
              </a:r>
            </a:p>
            <a:p>
              <a:pPr algn="ctr" eaLnBrk="1" hangingPunct="1"/>
              <a:r>
                <a:rPr lang="de-DE" sz="2000" u="none"/>
                <a:t>Database</a:t>
              </a:r>
              <a:endParaRPr lang="en-US" sz="2000" u="none"/>
            </a:p>
          </p:txBody>
        </p:sp>
        <p:sp>
          <p:nvSpPr>
            <p:cNvPr id="1478662" name="Rectangle 6"/>
            <p:cNvSpPr>
              <a:spLocks noChangeArrowheads="1"/>
            </p:cNvSpPr>
            <p:nvPr/>
          </p:nvSpPr>
          <p:spPr bwMode="auto">
            <a:xfrm>
              <a:off x="4408" y="3000"/>
              <a:ext cx="1044" cy="288"/>
            </a:xfrm>
            <a:prstGeom prst="rect">
              <a:avLst/>
            </a:prstGeom>
            <a:solidFill>
              <a:schemeClr val="folHlink"/>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2000" u="none">
                  <a:latin typeface="Arial" charset="0"/>
                </a:rPr>
                <a:t>Configuration</a:t>
              </a:r>
              <a:endParaRPr lang="en-US" sz="2000" u="none">
                <a:latin typeface="Arial" charset="0"/>
              </a:endParaRPr>
            </a:p>
          </p:txBody>
        </p:sp>
        <p:sp>
          <p:nvSpPr>
            <p:cNvPr id="1478660" name="Rectangle 4"/>
            <p:cNvSpPr>
              <a:spLocks noChangeArrowheads="1"/>
            </p:cNvSpPr>
            <p:nvPr/>
          </p:nvSpPr>
          <p:spPr bwMode="auto">
            <a:xfrm>
              <a:off x="2724" y="1696"/>
              <a:ext cx="952" cy="768"/>
            </a:xfrm>
            <a:prstGeom prst="rect">
              <a:avLst/>
            </a:prstGeom>
            <a:solidFill>
              <a:schemeClr val="folHlink"/>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2400" u="none">
                  <a:latin typeface="Arial" charset="0"/>
                </a:rPr>
                <a:t>Container</a:t>
              </a:r>
              <a:endParaRPr lang="en-US" sz="2400" u="none">
                <a:latin typeface="Arial" charset="0"/>
              </a:endParaRPr>
            </a:p>
          </p:txBody>
        </p:sp>
      </p:grpSp>
      <p:sp>
        <p:nvSpPr>
          <p:cNvPr id="69651" name="Rectangle 2"/>
          <p:cNvSpPr>
            <a:spLocks noGrp="1" noChangeArrowheads="1"/>
          </p:cNvSpPr>
          <p:nvPr>
            <p:ph type="title"/>
          </p:nvPr>
        </p:nvSpPr>
        <p:spPr>
          <a:xfrm>
            <a:off x="1136650" y="-165100"/>
            <a:ext cx="7772400" cy="1143000"/>
          </a:xfrm>
        </p:spPr>
        <p:txBody>
          <a:bodyPr/>
          <a:lstStyle/>
          <a:p>
            <a:pPr algn="l"/>
            <a:r>
              <a:rPr lang="de-DE" sz="4000" smtClean="0"/>
              <a:t>Image Acquisition Scenario</a:t>
            </a:r>
            <a:endParaRPr lang="en-US" sz="4000" smtClean="0"/>
          </a:p>
        </p:txBody>
      </p:sp>
      <p:sp>
        <p:nvSpPr>
          <p:cNvPr id="1478661" name="Rectangle 5"/>
          <p:cNvSpPr>
            <a:spLocks noChangeArrowheads="1"/>
          </p:cNvSpPr>
          <p:nvPr/>
        </p:nvSpPr>
        <p:spPr bwMode="auto">
          <a:xfrm>
            <a:off x="7067550" y="2120900"/>
            <a:ext cx="1612900" cy="889000"/>
          </a:xfrm>
          <a:prstGeom prst="rect">
            <a:avLst/>
          </a:prstGeom>
          <a:solidFill>
            <a:srgbClr val="CCFFFF"/>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2000" u="none">
                <a:latin typeface="Arial" charset="0"/>
              </a:rPr>
              <a:t>Image Xfer</a:t>
            </a:r>
          </a:p>
          <a:p>
            <a:pPr algn="ctr" eaLnBrk="1" hangingPunct="1">
              <a:defRPr/>
            </a:pPr>
            <a:r>
              <a:rPr lang="de-DE" sz="2000" u="none">
                <a:latin typeface="Arial" charset="0"/>
              </a:rPr>
              <a:t>Component</a:t>
            </a:r>
          </a:p>
          <a:p>
            <a:pPr algn="ctr" eaLnBrk="1" hangingPunct="1">
              <a:defRPr/>
            </a:pPr>
            <a:r>
              <a:rPr lang="de-DE" sz="2000" u="none">
                <a:latin typeface="Arial" charset="0"/>
              </a:rPr>
              <a:t>Executor</a:t>
            </a:r>
            <a:endParaRPr lang="en-US" sz="2000" u="none">
              <a:latin typeface="Arial" charset="0"/>
            </a:endParaRPr>
          </a:p>
        </p:txBody>
      </p:sp>
      <p:grpSp>
        <p:nvGrpSpPr>
          <p:cNvPr id="8" name="Group 12"/>
          <p:cNvGrpSpPr>
            <a:grpSpLocks/>
          </p:cNvGrpSpPr>
          <p:nvPr/>
        </p:nvGrpSpPr>
        <p:grpSpPr bwMode="auto">
          <a:xfrm>
            <a:off x="4999038" y="3911600"/>
            <a:ext cx="854075" cy="1050925"/>
            <a:chOff x="3314" y="2064"/>
            <a:chExt cx="525" cy="528"/>
          </a:xfrm>
        </p:grpSpPr>
        <p:sp>
          <p:nvSpPr>
            <p:cNvPr id="69691" name="Line 13"/>
            <p:cNvSpPr>
              <a:spLocks noChangeShapeType="1"/>
            </p:cNvSpPr>
            <p:nvPr/>
          </p:nvSpPr>
          <p:spPr bwMode="auto">
            <a:xfrm>
              <a:off x="3324" y="2064"/>
              <a:ext cx="0" cy="528"/>
            </a:xfrm>
            <a:prstGeom prst="line">
              <a:avLst/>
            </a:prstGeom>
            <a:noFill/>
            <a:ln w="9525">
              <a:solidFill>
                <a:schemeClr val="tx1"/>
              </a:solidFill>
              <a:miter lim="800000"/>
              <a:headEnd/>
              <a:tailEnd type="triangle" w="med" len="med"/>
            </a:ln>
          </p:spPr>
          <p:txBody>
            <a:bodyPr wrap="none"/>
            <a:lstStyle/>
            <a:p>
              <a:endParaRPr lang="en-US"/>
            </a:p>
          </p:txBody>
        </p:sp>
        <p:sp>
          <p:nvSpPr>
            <p:cNvPr id="69692" name="Text Box 14"/>
            <p:cNvSpPr txBox="1">
              <a:spLocks noChangeArrowheads="1"/>
            </p:cNvSpPr>
            <p:nvPr/>
          </p:nvSpPr>
          <p:spPr bwMode="auto">
            <a:xfrm>
              <a:off x="3314" y="2305"/>
              <a:ext cx="525" cy="260"/>
            </a:xfrm>
            <a:prstGeom prst="rect">
              <a:avLst/>
            </a:prstGeom>
            <a:noFill/>
            <a:ln w="9525">
              <a:noFill/>
              <a:miter lim="800000"/>
              <a:headEnd/>
              <a:tailEnd/>
            </a:ln>
          </p:spPr>
          <p:txBody>
            <a:bodyPr wrap="none">
              <a:spAutoFit/>
            </a:bodyPr>
            <a:lstStyle/>
            <a:p>
              <a:pPr eaLnBrk="1" hangingPunct="1"/>
              <a:r>
                <a:rPr lang="de-DE" sz="1400" u="none"/>
                <a:t>2. Enter </a:t>
              </a:r>
            </a:p>
            <a:p>
              <a:pPr eaLnBrk="1" hangingPunct="1"/>
              <a:r>
                <a:rPr lang="de-DE" sz="1400" u="none"/>
                <a:t>    info</a:t>
              </a:r>
              <a:endParaRPr lang="en-US" sz="1400" u="none"/>
            </a:p>
          </p:txBody>
        </p:sp>
      </p:grpSp>
      <p:grpSp>
        <p:nvGrpSpPr>
          <p:cNvPr id="9" name="Group 66"/>
          <p:cNvGrpSpPr>
            <a:grpSpLocks/>
          </p:cNvGrpSpPr>
          <p:nvPr/>
        </p:nvGrpSpPr>
        <p:grpSpPr bwMode="auto">
          <a:xfrm>
            <a:off x="5562600" y="3937000"/>
            <a:ext cx="2332038" cy="1955800"/>
            <a:chOff x="3624" y="2480"/>
            <a:chExt cx="1469" cy="1232"/>
          </a:xfrm>
        </p:grpSpPr>
        <p:sp>
          <p:nvSpPr>
            <p:cNvPr id="69689" name="Line 19"/>
            <p:cNvSpPr>
              <a:spLocks noChangeShapeType="1"/>
            </p:cNvSpPr>
            <p:nvPr/>
          </p:nvSpPr>
          <p:spPr bwMode="auto">
            <a:xfrm>
              <a:off x="3624" y="2480"/>
              <a:ext cx="924" cy="1232"/>
            </a:xfrm>
            <a:prstGeom prst="line">
              <a:avLst/>
            </a:prstGeom>
            <a:noFill/>
            <a:ln w="9525">
              <a:solidFill>
                <a:schemeClr val="tx1"/>
              </a:solidFill>
              <a:miter lim="800000"/>
              <a:headEnd/>
              <a:tailEnd type="triangle" w="med" len="med"/>
            </a:ln>
          </p:spPr>
          <p:txBody>
            <a:bodyPr wrap="none"/>
            <a:lstStyle/>
            <a:p>
              <a:endParaRPr lang="en-US"/>
            </a:p>
          </p:txBody>
        </p:sp>
        <p:sp>
          <p:nvSpPr>
            <p:cNvPr id="69690" name="Text Box 20"/>
            <p:cNvSpPr txBox="1">
              <a:spLocks noChangeArrowheads="1"/>
            </p:cNvSpPr>
            <p:nvPr/>
          </p:nvSpPr>
          <p:spPr bwMode="auto">
            <a:xfrm>
              <a:off x="4226" y="3314"/>
              <a:ext cx="867" cy="326"/>
            </a:xfrm>
            <a:prstGeom prst="rect">
              <a:avLst/>
            </a:prstGeom>
            <a:noFill/>
            <a:ln w="9525">
              <a:noFill/>
              <a:miter lim="800000"/>
              <a:headEnd/>
              <a:tailEnd/>
            </a:ln>
          </p:spPr>
          <p:txBody>
            <a:bodyPr wrap="none">
              <a:spAutoFit/>
            </a:bodyPr>
            <a:lstStyle/>
            <a:p>
              <a:pPr algn="ctr" eaLnBrk="1" hangingPunct="1"/>
              <a:r>
                <a:rPr lang="de-DE" sz="1400" u="none"/>
                <a:t>6. Intercept</a:t>
              </a:r>
            </a:p>
            <a:p>
              <a:pPr algn="ctr" eaLnBrk="1" hangingPunct="1"/>
              <a:r>
                <a:rPr lang="de-DE" sz="1400" u="none"/>
                <a:t>       &amp; delegate</a:t>
              </a:r>
              <a:endParaRPr lang="en-US" sz="1400" u="none"/>
            </a:p>
          </p:txBody>
        </p:sp>
      </p:grpSp>
      <p:sp>
        <p:nvSpPr>
          <p:cNvPr id="1478677" name="Rectangle 21"/>
          <p:cNvSpPr>
            <a:spLocks noChangeArrowheads="1"/>
          </p:cNvSpPr>
          <p:nvPr/>
        </p:nvSpPr>
        <p:spPr bwMode="auto">
          <a:xfrm>
            <a:off x="2222500" y="3530600"/>
            <a:ext cx="1371600" cy="381000"/>
          </a:xfrm>
          <a:prstGeom prst="rect">
            <a:avLst/>
          </a:prstGeom>
          <a:solidFill>
            <a:srgbClr val="FF9999"/>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1600" u="none">
                <a:latin typeface="Arial" charset="0"/>
              </a:rPr>
              <a:t>Xfer Proxy</a:t>
            </a:r>
            <a:endParaRPr lang="en-US" sz="1600" u="none">
              <a:latin typeface="Arial" charset="0"/>
            </a:endParaRPr>
          </a:p>
        </p:txBody>
      </p:sp>
      <p:sp>
        <p:nvSpPr>
          <p:cNvPr id="1478681" name="Rectangle 25"/>
          <p:cNvSpPr>
            <a:spLocks noChangeArrowheads="1"/>
          </p:cNvSpPr>
          <p:nvPr/>
        </p:nvSpPr>
        <p:spPr bwMode="auto">
          <a:xfrm>
            <a:off x="2889250" y="3035300"/>
            <a:ext cx="1371600" cy="381000"/>
          </a:xfrm>
          <a:prstGeom prst="rect">
            <a:avLst/>
          </a:prstGeom>
          <a:solidFill>
            <a:srgbClr val="FF9999"/>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1600" u="none">
                <a:latin typeface="Arial" charset="0"/>
              </a:rPr>
              <a:t>Factory Proxy</a:t>
            </a:r>
            <a:endParaRPr lang="en-US" sz="1600" u="none">
              <a:latin typeface="Arial" charset="0"/>
            </a:endParaRPr>
          </a:p>
        </p:txBody>
      </p:sp>
      <p:grpSp>
        <p:nvGrpSpPr>
          <p:cNvPr id="10" name="Group 29"/>
          <p:cNvGrpSpPr>
            <a:grpSpLocks/>
          </p:cNvGrpSpPr>
          <p:nvPr/>
        </p:nvGrpSpPr>
        <p:grpSpPr bwMode="auto">
          <a:xfrm>
            <a:off x="1492250" y="3721100"/>
            <a:ext cx="2443163" cy="482600"/>
            <a:chOff x="960" y="1872"/>
            <a:chExt cx="1016" cy="490"/>
          </a:xfrm>
        </p:grpSpPr>
        <p:sp>
          <p:nvSpPr>
            <p:cNvPr id="69687" name="Line 30"/>
            <p:cNvSpPr>
              <a:spLocks noChangeShapeType="1"/>
            </p:cNvSpPr>
            <p:nvPr/>
          </p:nvSpPr>
          <p:spPr bwMode="auto">
            <a:xfrm flipV="1">
              <a:off x="960" y="1872"/>
              <a:ext cx="288" cy="336"/>
            </a:xfrm>
            <a:prstGeom prst="line">
              <a:avLst/>
            </a:prstGeom>
            <a:noFill/>
            <a:ln w="9525">
              <a:solidFill>
                <a:schemeClr val="tx1"/>
              </a:solidFill>
              <a:miter lim="800000"/>
              <a:headEnd/>
              <a:tailEnd type="triangle" w="med" len="med"/>
            </a:ln>
          </p:spPr>
          <p:txBody>
            <a:bodyPr wrap="none"/>
            <a:lstStyle/>
            <a:p>
              <a:endParaRPr lang="en-US"/>
            </a:p>
          </p:txBody>
        </p:sp>
        <p:sp>
          <p:nvSpPr>
            <p:cNvPr id="69688" name="Text Box 31"/>
            <p:cNvSpPr txBox="1">
              <a:spLocks noChangeArrowheads="1"/>
            </p:cNvSpPr>
            <p:nvPr/>
          </p:nvSpPr>
          <p:spPr bwMode="auto">
            <a:xfrm>
              <a:off x="1014" y="2053"/>
              <a:ext cx="962" cy="309"/>
            </a:xfrm>
            <a:prstGeom prst="rect">
              <a:avLst/>
            </a:prstGeom>
            <a:noFill/>
            <a:ln w="9525">
              <a:noFill/>
              <a:miter lim="800000"/>
              <a:headEnd/>
              <a:tailEnd/>
            </a:ln>
          </p:spPr>
          <p:txBody>
            <a:bodyPr wrap="none">
              <a:spAutoFit/>
            </a:bodyPr>
            <a:lstStyle/>
            <a:p>
              <a:pPr eaLnBrk="1" hangingPunct="1"/>
              <a:r>
                <a:rPr lang="de-DE" sz="1400" u="none"/>
                <a:t>10. Invoke get_image() call</a:t>
              </a:r>
              <a:endParaRPr lang="en-US" sz="1400" u="none"/>
            </a:p>
          </p:txBody>
        </p:sp>
      </p:grpSp>
      <p:grpSp>
        <p:nvGrpSpPr>
          <p:cNvPr id="11" name="Group 74"/>
          <p:cNvGrpSpPr>
            <a:grpSpLocks/>
          </p:cNvGrpSpPr>
          <p:nvPr/>
        </p:nvGrpSpPr>
        <p:grpSpPr bwMode="auto">
          <a:xfrm>
            <a:off x="3727450" y="3924300"/>
            <a:ext cx="1041400" cy="1041400"/>
            <a:chOff x="2468" y="2464"/>
            <a:chExt cx="648" cy="592"/>
          </a:xfrm>
        </p:grpSpPr>
        <p:sp>
          <p:nvSpPr>
            <p:cNvPr id="69685" name="Line 36"/>
            <p:cNvSpPr>
              <a:spLocks noChangeShapeType="1"/>
            </p:cNvSpPr>
            <p:nvPr/>
          </p:nvSpPr>
          <p:spPr bwMode="auto">
            <a:xfrm>
              <a:off x="3076" y="2464"/>
              <a:ext cx="0" cy="592"/>
            </a:xfrm>
            <a:prstGeom prst="line">
              <a:avLst/>
            </a:prstGeom>
            <a:noFill/>
            <a:ln w="9525">
              <a:solidFill>
                <a:schemeClr val="tx1"/>
              </a:solidFill>
              <a:miter lim="800000"/>
              <a:headEnd/>
              <a:tailEnd type="triangle" w="med" len="med"/>
            </a:ln>
          </p:spPr>
          <p:txBody>
            <a:bodyPr wrap="none"/>
            <a:lstStyle/>
            <a:p>
              <a:endParaRPr lang="en-US"/>
            </a:p>
          </p:txBody>
        </p:sp>
        <p:sp>
          <p:nvSpPr>
            <p:cNvPr id="69686" name="Text Box 37"/>
            <p:cNvSpPr txBox="1">
              <a:spLocks noChangeArrowheads="1"/>
            </p:cNvSpPr>
            <p:nvPr/>
          </p:nvSpPr>
          <p:spPr bwMode="auto">
            <a:xfrm>
              <a:off x="2468" y="2697"/>
              <a:ext cx="648" cy="294"/>
            </a:xfrm>
            <a:prstGeom prst="rect">
              <a:avLst/>
            </a:prstGeom>
            <a:noFill/>
            <a:ln w="9525">
              <a:noFill/>
              <a:miter lim="800000"/>
              <a:headEnd/>
              <a:tailEnd/>
            </a:ln>
          </p:spPr>
          <p:txBody>
            <a:bodyPr wrap="none">
              <a:spAutoFit/>
            </a:bodyPr>
            <a:lstStyle/>
            <a:p>
              <a:pPr marL="228600" indent="-228600" eaLnBrk="1" hangingPunct="1"/>
              <a:r>
                <a:rPr lang="de-DE" sz="1400" u="none"/>
                <a:t>11. Query </a:t>
              </a:r>
            </a:p>
            <a:p>
              <a:pPr marL="228600" indent="-228600" eaLnBrk="1" hangingPunct="1"/>
              <a:r>
                <a:rPr lang="de-DE" sz="1400" u="none"/>
                <a:t>      Config.</a:t>
              </a:r>
              <a:endParaRPr lang="en-US" sz="1400" u="none"/>
            </a:p>
          </p:txBody>
        </p:sp>
      </p:grpSp>
      <p:grpSp>
        <p:nvGrpSpPr>
          <p:cNvPr id="12" name="Group 72"/>
          <p:cNvGrpSpPr>
            <a:grpSpLocks/>
          </p:cNvGrpSpPr>
          <p:nvPr/>
        </p:nvGrpSpPr>
        <p:grpSpPr bwMode="auto">
          <a:xfrm>
            <a:off x="1881188" y="3924300"/>
            <a:ext cx="2633662" cy="1905000"/>
            <a:chOff x="1281" y="2464"/>
            <a:chExt cx="1659" cy="1200"/>
          </a:xfrm>
        </p:grpSpPr>
        <p:sp>
          <p:nvSpPr>
            <p:cNvPr id="69683" name="Freeform 40"/>
            <p:cNvSpPr>
              <a:spLocks/>
            </p:cNvSpPr>
            <p:nvPr/>
          </p:nvSpPr>
          <p:spPr bwMode="auto">
            <a:xfrm>
              <a:off x="2220" y="2464"/>
              <a:ext cx="720" cy="1200"/>
            </a:xfrm>
            <a:custGeom>
              <a:avLst/>
              <a:gdLst>
                <a:gd name="T0" fmla="*/ 720 w 720"/>
                <a:gd name="T1" fmla="*/ 0 h 1200"/>
                <a:gd name="T2" fmla="*/ 240 w 720"/>
                <a:gd name="T3" fmla="*/ 336 h 1200"/>
                <a:gd name="T4" fmla="*/ 0 w 720"/>
                <a:gd name="T5" fmla="*/ 1200 h 1200"/>
                <a:gd name="T6" fmla="*/ 0 60000 65536"/>
                <a:gd name="T7" fmla="*/ 0 60000 65536"/>
                <a:gd name="T8" fmla="*/ 0 60000 65536"/>
                <a:gd name="T9" fmla="*/ 0 w 720"/>
                <a:gd name="T10" fmla="*/ 0 h 1200"/>
                <a:gd name="T11" fmla="*/ 720 w 720"/>
                <a:gd name="T12" fmla="*/ 1200 h 1200"/>
              </a:gdLst>
              <a:ahLst/>
              <a:cxnLst>
                <a:cxn ang="T6">
                  <a:pos x="T0" y="T1"/>
                </a:cxn>
                <a:cxn ang="T7">
                  <a:pos x="T2" y="T3"/>
                </a:cxn>
                <a:cxn ang="T8">
                  <a:pos x="T4" y="T5"/>
                </a:cxn>
              </a:cxnLst>
              <a:rect l="T9" t="T10" r="T11" b="T12"/>
              <a:pathLst>
                <a:path w="720" h="1200">
                  <a:moveTo>
                    <a:pt x="720" y="0"/>
                  </a:moveTo>
                  <a:cubicBezTo>
                    <a:pt x="540" y="68"/>
                    <a:pt x="360" y="136"/>
                    <a:pt x="240" y="336"/>
                  </a:cubicBezTo>
                  <a:cubicBezTo>
                    <a:pt x="120" y="536"/>
                    <a:pt x="40" y="1056"/>
                    <a:pt x="0" y="1200"/>
                  </a:cubicBezTo>
                </a:path>
              </a:pathLst>
            </a:custGeom>
            <a:noFill/>
            <a:ln w="9525">
              <a:solidFill>
                <a:schemeClr val="tx1"/>
              </a:solidFill>
              <a:miter lim="800000"/>
              <a:headEnd/>
              <a:tailEnd type="triangle" w="med" len="med"/>
            </a:ln>
          </p:spPr>
          <p:txBody>
            <a:bodyPr wrap="none"/>
            <a:lstStyle/>
            <a:p>
              <a:endParaRPr lang="en-US"/>
            </a:p>
          </p:txBody>
        </p:sp>
        <p:sp>
          <p:nvSpPr>
            <p:cNvPr id="69684" name="Text Box 41"/>
            <p:cNvSpPr txBox="1">
              <a:spLocks noChangeArrowheads="1"/>
            </p:cNvSpPr>
            <p:nvPr/>
          </p:nvSpPr>
          <p:spPr bwMode="auto">
            <a:xfrm>
              <a:off x="1281" y="3329"/>
              <a:ext cx="954" cy="326"/>
            </a:xfrm>
            <a:prstGeom prst="rect">
              <a:avLst/>
            </a:prstGeom>
            <a:noFill/>
            <a:ln w="9525">
              <a:noFill/>
              <a:miter lim="800000"/>
              <a:headEnd/>
              <a:tailEnd/>
            </a:ln>
          </p:spPr>
          <p:txBody>
            <a:bodyPr wrap="none">
              <a:spAutoFit/>
            </a:bodyPr>
            <a:lstStyle/>
            <a:p>
              <a:pPr eaLnBrk="1" hangingPunct="1"/>
              <a:r>
                <a:rPr lang="de-DE" sz="1400" u="none"/>
                <a:t>12. Check </a:t>
              </a:r>
            </a:p>
            <a:p>
              <a:pPr eaLnBrk="1" hangingPunct="1"/>
              <a:r>
                <a:rPr lang="de-DE" sz="1400" u="none"/>
                <a:t>      Authorization</a:t>
              </a:r>
              <a:endParaRPr lang="en-US" sz="1400" u="none"/>
            </a:p>
          </p:txBody>
        </p:sp>
      </p:grpSp>
      <p:grpSp>
        <p:nvGrpSpPr>
          <p:cNvPr id="13" name="Group 90"/>
          <p:cNvGrpSpPr>
            <a:grpSpLocks/>
          </p:cNvGrpSpPr>
          <p:nvPr/>
        </p:nvGrpSpPr>
        <p:grpSpPr bwMode="auto">
          <a:xfrm>
            <a:off x="1492250" y="3125788"/>
            <a:ext cx="1460500" cy="304800"/>
            <a:chOff x="940" y="1969"/>
            <a:chExt cx="920" cy="192"/>
          </a:xfrm>
        </p:grpSpPr>
        <p:sp>
          <p:nvSpPr>
            <p:cNvPr id="69681" name="Text Box 46"/>
            <p:cNvSpPr txBox="1">
              <a:spLocks noChangeArrowheads="1"/>
            </p:cNvSpPr>
            <p:nvPr/>
          </p:nvSpPr>
          <p:spPr bwMode="auto">
            <a:xfrm>
              <a:off x="1062" y="1969"/>
              <a:ext cx="798" cy="192"/>
            </a:xfrm>
            <a:prstGeom prst="rect">
              <a:avLst/>
            </a:prstGeom>
            <a:noFill/>
            <a:ln w="9525">
              <a:noFill/>
              <a:miter lim="800000"/>
              <a:headEnd/>
              <a:tailEnd/>
            </a:ln>
          </p:spPr>
          <p:txBody>
            <a:bodyPr wrap="none">
              <a:spAutoFit/>
            </a:bodyPr>
            <a:lstStyle/>
            <a:p>
              <a:pPr eaLnBrk="1" hangingPunct="1"/>
              <a:r>
                <a:rPr lang="de-DE" sz="1400" u="none"/>
                <a:t>5. Find Image</a:t>
              </a:r>
              <a:endParaRPr lang="en-US" sz="1400" u="none"/>
            </a:p>
          </p:txBody>
        </p:sp>
        <p:sp>
          <p:nvSpPr>
            <p:cNvPr id="69682" name="Line 47"/>
            <p:cNvSpPr>
              <a:spLocks noChangeShapeType="1"/>
            </p:cNvSpPr>
            <p:nvPr/>
          </p:nvSpPr>
          <p:spPr bwMode="auto">
            <a:xfrm flipV="1">
              <a:off x="940" y="2144"/>
              <a:ext cx="888" cy="0"/>
            </a:xfrm>
            <a:prstGeom prst="line">
              <a:avLst/>
            </a:prstGeom>
            <a:noFill/>
            <a:ln w="9525">
              <a:solidFill>
                <a:schemeClr val="tx1"/>
              </a:solidFill>
              <a:miter lim="800000"/>
              <a:headEnd/>
              <a:tailEnd type="triangle" w="med" len="med"/>
            </a:ln>
          </p:spPr>
          <p:txBody>
            <a:bodyPr wrap="none"/>
            <a:lstStyle/>
            <a:p>
              <a:endParaRPr lang="en-US"/>
            </a:p>
          </p:txBody>
        </p:sp>
      </p:grpSp>
      <p:sp>
        <p:nvSpPr>
          <p:cNvPr id="69661" name="Rectangle 63"/>
          <p:cNvSpPr>
            <a:spLocks noChangeArrowheads="1"/>
          </p:cNvSpPr>
          <p:nvPr/>
        </p:nvSpPr>
        <p:spPr bwMode="auto">
          <a:xfrm>
            <a:off x="2944813" y="839788"/>
            <a:ext cx="4076700" cy="396875"/>
          </a:xfrm>
          <a:prstGeom prst="rect">
            <a:avLst/>
          </a:prstGeom>
          <a:noFill/>
          <a:ln w="12700">
            <a:noFill/>
            <a:miter lim="800000"/>
            <a:headEnd/>
            <a:tailEnd/>
          </a:ln>
        </p:spPr>
        <p:txBody>
          <a:bodyPr>
            <a:spAutoFit/>
          </a:bodyPr>
          <a:lstStyle/>
          <a:p>
            <a:pPr eaLnBrk="1" hangingPunct="1"/>
            <a:r>
              <a:rPr lang="de-DE" sz="2000" u="none"/>
              <a:t>Diagnostic &amp; Clinical Workstations</a:t>
            </a:r>
            <a:endParaRPr lang="en-US" sz="2000" u="none"/>
          </a:p>
        </p:txBody>
      </p:sp>
      <p:grpSp>
        <p:nvGrpSpPr>
          <p:cNvPr id="14" name="Group 96"/>
          <p:cNvGrpSpPr>
            <a:grpSpLocks/>
          </p:cNvGrpSpPr>
          <p:nvPr/>
        </p:nvGrpSpPr>
        <p:grpSpPr bwMode="auto">
          <a:xfrm>
            <a:off x="5575300" y="2103438"/>
            <a:ext cx="1497013" cy="588962"/>
            <a:chOff x="3472" y="1325"/>
            <a:chExt cx="943" cy="371"/>
          </a:xfrm>
        </p:grpSpPr>
        <p:sp>
          <p:nvSpPr>
            <p:cNvPr id="69679" name="Text Box 34"/>
            <p:cNvSpPr txBox="1">
              <a:spLocks noChangeArrowheads="1"/>
            </p:cNvSpPr>
            <p:nvPr/>
          </p:nvSpPr>
          <p:spPr bwMode="auto">
            <a:xfrm>
              <a:off x="3687" y="1401"/>
              <a:ext cx="700" cy="192"/>
            </a:xfrm>
            <a:prstGeom prst="rect">
              <a:avLst/>
            </a:prstGeom>
            <a:noFill/>
            <a:ln w="9525">
              <a:noFill/>
              <a:miter lim="800000"/>
              <a:headEnd/>
              <a:tailEnd/>
            </a:ln>
          </p:spPr>
          <p:txBody>
            <a:bodyPr wrap="none">
              <a:spAutoFit/>
            </a:bodyPr>
            <a:lstStyle/>
            <a:p>
              <a:pPr eaLnBrk="1" hangingPunct="1"/>
              <a:r>
                <a:rPr lang="de-DE" sz="1400" u="none"/>
                <a:t>13. Activate</a:t>
              </a:r>
              <a:endParaRPr lang="en-US" sz="1400" u="none"/>
            </a:p>
          </p:txBody>
        </p:sp>
        <p:sp>
          <p:nvSpPr>
            <p:cNvPr id="69680" name="Freeform 69"/>
            <p:cNvSpPr>
              <a:spLocks/>
            </p:cNvSpPr>
            <p:nvPr/>
          </p:nvSpPr>
          <p:spPr bwMode="auto">
            <a:xfrm>
              <a:off x="3472" y="1325"/>
              <a:ext cx="943" cy="371"/>
            </a:xfrm>
            <a:custGeom>
              <a:avLst/>
              <a:gdLst>
                <a:gd name="T0" fmla="*/ 0 w 936"/>
                <a:gd name="T1" fmla="*/ 405 h 355"/>
                <a:gd name="T2" fmla="*/ 262 w 936"/>
                <a:gd name="T3" fmla="*/ 57 h 355"/>
                <a:gd name="T4" fmla="*/ 957 w 936"/>
                <a:gd name="T5" fmla="*/ 57 h 355"/>
                <a:gd name="T6" fmla="*/ 0 60000 65536"/>
                <a:gd name="T7" fmla="*/ 0 60000 65536"/>
                <a:gd name="T8" fmla="*/ 0 60000 65536"/>
                <a:gd name="T9" fmla="*/ 0 w 936"/>
                <a:gd name="T10" fmla="*/ 0 h 355"/>
                <a:gd name="T11" fmla="*/ 936 w 936"/>
                <a:gd name="T12" fmla="*/ 355 h 355"/>
              </a:gdLst>
              <a:ahLst/>
              <a:cxnLst>
                <a:cxn ang="T6">
                  <a:pos x="T0" y="T1"/>
                </a:cxn>
                <a:cxn ang="T7">
                  <a:pos x="T2" y="T3"/>
                </a:cxn>
                <a:cxn ang="T8">
                  <a:pos x="T4" y="T5"/>
                </a:cxn>
              </a:cxnLst>
              <a:rect l="T9" t="T10" r="T11" b="T12"/>
              <a:pathLst>
                <a:path w="936" h="355">
                  <a:moveTo>
                    <a:pt x="0" y="355"/>
                  </a:moveTo>
                  <a:cubicBezTo>
                    <a:pt x="50" y="228"/>
                    <a:pt x="100" y="102"/>
                    <a:pt x="256" y="51"/>
                  </a:cubicBezTo>
                  <a:cubicBezTo>
                    <a:pt x="412" y="0"/>
                    <a:pt x="825" y="51"/>
                    <a:pt x="936" y="51"/>
                  </a:cubicBezTo>
                </a:path>
              </a:pathLst>
            </a:custGeom>
            <a:noFill/>
            <a:ln w="12700">
              <a:solidFill>
                <a:schemeClr val="tx1"/>
              </a:solidFill>
              <a:round/>
              <a:headEnd/>
              <a:tailEnd type="triangle" w="med" len="med"/>
            </a:ln>
          </p:spPr>
          <p:txBody>
            <a:bodyPr wrap="none"/>
            <a:lstStyle/>
            <a:p>
              <a:endParaRPr lang="en-US"/>
            </a:p>
          </p:txBody>
        </p:sp>
      </p:grpSp>
      <p:grpSp>
        <p:nvGrpSpPr>
          <p:cNvPr id="15" name="Group 91"/>
          <p:cNvGrpSpPr>
            <a:grpSpLocks/>
          </p:cNvGrpSpPr>
          <p:nvPr/>
        </p:nvGrpSpPr>
        <p:grpSpPr bwMode="auto">
          <a:xfrm>
            <a:off x="1797050" y="1384300"/>
            <a:ext cx="6935788" cy="5295900"/>
            <a:chOff x="1132" y="872"/>
            <a:chExt cx="4369" cy="3336"/>
          </a:xfrm>
        </p:grpSpPr>
        <p:grpSp>
          <p:nvGrpSpPr>
            <p:cNvPr id="69675" name="Group 76"/>
            <p:cNvGrpSpPr>
              <a:grpSpLocks/>
            </p:cNvGrpSpPr>
            <p:nvPr/>
          </p:nvGrpSpPr>
          <p:grpSpPr bwMode="auto">
            <a:xfrm>
              <a:off x="1132" y="3680"/>
              <a:ext cx="4369" cy="528"/>
              <a:chOff x="1252" y="3680"/>
              <a:chExt cx="4369" cy="528"/>
            </a:xfrm>
          </p:grpSpPr>
          <p:sp>
            <p:nvSpPr>
              <p:cNvPr id="1478663" name="Rectangle 7"/>
              <p:cNvSpPr>
                <a:spLocks noChangeArrowheads="1"/>
              </p:cNvSpPr>
              <p:nvPr/>
            </p:nvSpPr>
            <p:spPr bwMode="auto">
              <a:xfrm>
                <a:off x="4518" y="3712"/>
                <a:ext cx="1103" cy="288"/>
              </a:xfrm>
              <a:prstGeom prst="rect">
                <a:avLst/>
              </a:prstGeom>
              <a:solidFill>
                <a:srgbClr val="BCBCBC"/>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2000" u="none">
                    <a:latin typeface="Arial" charset="0"/>
                  </a:rPr>
                  <a:t>Factory/Finder</a:t>
                </a:r>
                <a:endParaRPr lang="en-US" sz="2000" u="none">
                  <a:latin typeface="Arial" charset="0"/>
                </a:endParaRPr>
              </a:p>
            </p:txBody>
          </p:sp>
          <p:sp>
            <p:nvSpPr>
              <p:cNvPr id="1478694" name="Rectangle 38"/>
              <p:cNvSpPr>
                <a:spLocks noChangeArrowheads="1"/>
              </p:cNvSpPr>
              <p:nvPr/>
            </p:nvSpPr>
            <p:spPr bwMode="auto">
              <a:xfrm>
                <a:off x="1252" y="3680"/>
                <a:ext cx="2160" cy="528"/>
              </a:xfrm>
              <a:prstGeom prst="rect">
                <a:avLst/>
              </a:prstGeom>
              <a:solidFill>
                <a:srgbClr val="BCBCBC"/>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2400" u="none">
                    <a:latin typeface="Arial" charset="0"/>
                  </a:rPr>
                  <a:t>Security Service</a:t>
                </a:r>
                <a:endParaRPr lang="en-US" sz="2400" u="none">
                  <a:latin typeface="Arial" charset="0"/>
                </a:endParaRPr>
              </a:p>
            </p:txBody>
          </p:sp>
        </p:grpSp>
        <p:sp>
          <p:nvSpPr>
            <p:cNvPr id="1478739" name="Rectangle 83"/>
            <p:cNvSpPr>
              <a:spLocks noChangeArrowheads="1"/>
            </p:cNvSpPr>
            <p:nvPr/>
          </p:nvSpPr>
          <p:spPr bwMode="auto">
            <a:xfrm>
              <a:off x="2100" y="872"/>
              <a:ext cx="864" cy="464"/>
            </a:xfrm>
            <a:prstGeom prst="rect">
              <a:avLst/>
            </a:prstGeom>
            <a:solidFill>
              <a:srgbClr val="BCBCBC"/>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2000" u="none">
                  <a:latin typeface="Arial" charset="0"/>
                </a:rPr>
                <a:t>Naming</a:t>
              </a:r>
            </a:p>
            <a:p>
              <a:pPr algn="ctr" eaLnBrk="1" hangingPunct="1">
                <a:defRPr/>
              </a:pPr>
              <a:r>
                <a:rPr lang="de-DE" sz="2000" u="none">
                  <a:latin typeface="Arial" charset="0"/>
                </a:rPr>
                <a:t>Service</a:t>
              </a:r>
              <a:endParaRPr lang="en-US" sz="2000" u="none">
                <a:latin typeface="Arial" charset="0"/>
              </a:endParaRPr>
            </a:p>
          </p:txBody>
        </p:sp>
      </p:grpSp>
      <p:grpSp>
        <p:nvGrpSpPr>
          <p:cNvPr id="17" name="Group 88"/>
          <p:cNvGrpSpPr>
            <a:grpSpLocks/>
          </p:cNvGrpSpPr>
          <p:nvPr/>
        </p:nvGrpSpPr>
        <p:grpSpPr bwMode="auto">
          <a:xfrm>
            <a:off x="1295400" y="2133600"/>
            <a:ext cx="2620963" cy="1308100"/>
            <a:chOff x="896" y="1344"/>
            <a:chExt cx="1572" cy="880"/>
          </a:xfrm>
        </p:grpSpPr>
        <p:sp>
          <p:nvSpPr>
            <p:cNvPr id="69673" name="Line 86"/>
            <p:cNvSpPr>
              <a:spLocks noChangeShapeType="1"/>
            </p:cNvSpPr>
            <p:nvPr/>
          </p:nvSpPr>
          <p:spPr bwMode="auto">
            <a:xfrm flipV="1">
              <a:off x="896" y="1344"/>
              <a:ext cx="1392" cy="880"/>
            </a:xfrm>
            <a:prstGeom prst="line">
              <a:avLst/>
            </a:prstGeom>
            <a:noFill/>
            <a:ln w="12700">
              <a:solidFill>
                <a:schemeClr val="tx1"/>
              </a:solidFill>
              <a:round/>
              <a:headEnd/>
              <a:tailEnd type="triangle" w="med" len="med"/>
            </a:ln>
          </p:spPr>
          <p:txBody>
            <a:bodyPr wrap="none"/>
            <a:lstStyle/>
            <a:p>
              <a:endParaRPr lang="en-US"/>
            </a:p>
          </p:txBody>
        </p:sp>
        <p:sp>
          <p:nvSpPr>
            <p:cNvPr id="69674" name="Text Box 87"/>
            <p:cNvSpPr txBox="1">
              <a:spLocks noChangeArrowheads="1"/>
            </p:cNvSpPr>
            <p:nvPr/>
          </p:nvSpPr>
          <p:spPr bwMode="auto">
            <a:xfrm>
              <a:off x="1886" y="1505"/>
              <a:ext cx="582" cy="348"/>
            </a:xfrm>
            <a:prstGeom prst="rect">
              <a:avLst/>
            </a:prstGeom>
            <a:noFill/>
            <a:ln w="9525">
              <a:noFill/>
              <a:miter lim="800000"/>
              <a:headEnd/>
              <a:tailEnd/>
            </a:ln>
          </p:spPr>
          <p:txBody>
            <a:bodyPr wrap="none">
              <a:spAutoFit/>
            </a:bodyPr>
            <a:lstStyle/>
            <a:p>
              <a:pPr eaLnBrk="1" hangingPunct="1"/>
              <a:r>
                <a:rPr lang="de-DE" sz="1400" u="none"/>
                <a:t>4. Find </a:t>
              </a:r>
            </a:p>
            <a:p>
              <a:pPr eaLnBrk="1" hangingPunct="1"/>
              <a:r>
                <a:rPr lang="de-DE" sz="1400" u="none"/>
                <a:t>    Factory</a:t>
              </a:r>
              <a:endParaRPr lang="en-US" sz="1400" u="none"/>
            </a:p>
          </p:txBody>
        </p:sp>
      </p:grpSp>
      <p:sp>
        <p:nvSpPr>
          <p:cNvPr id="1478659" name="Rectangle 3"/>
          <p:cNvSpPr>
            <a:spLocks noChangeArrowheads="1"/>
          </p:cNvSpPr>
          <p:nvPr/>
        </p:nvSpPr>
        <p:spPr bwMode="auto">
          <a:xfrm>
            <a:off x="0" y="3378200"/>
            <a:ext cx="1543050" cy="977900"/>
          </a:xfrm>
          <a:prstGeom prst="rect">
            <a:avLst/>
          </a:prstGeom>
          <a:solidFill>
            <a:srgbClr val="336699"/>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2400" b="1" u="none">
                <a:solidFill>
                  <a:schemeClr val="bg1"/>
                </a:solidFill>
                <a:latin typeface="Arial" charset="0"/>
              </a:rPr>
              <a:t>Radiology</a:t>
            </a:r>
          </a:p>
          <a:p>
            <a:pPr algn="ctr" eaLnBrk="1" hangingPunct="1">
              <a:defRPr/>
            </a:pPr>
            <a:r>
              <a:rPr lang="de-DE" sz="2400" b="1" u="none">
                <a:solidFill>
                  <a:schemeClr val="bg1"/>
                </a:solidFill>
                <a:latin typeface="Arial" charset="0"/>
              </a:rPr>
              <a:t>Client</a:t>
            </a:r>
            <a:endParaRPr lang="en-US" sz="2400" b="1" u="none">
              <a:solidFill>
                <a:schemeClr val="bg1"/>
              </a:solidFill>
              <a:latin typeface="Arial" charset="0"/>
            </a:endParaRPr>
          </a:p>
        </p:txBody>
      </p:sp>
      <p:grpSp>
        <p:nvGrpSpPr>
          <p:cNvPr id="18" name="Group 97"/>
          <p:cNvGrpSpPr>
            <a:grpSpLocks/>
          </p:cNvGrpSpPr>
          <p:nvPr/>
        </p:nvGrpSpPr>
        <p:grpSpPr bwMode="auto">
          <a:xfrm>
            <a:off x="5794375" y="2660650"/>
            <a:ext cx="1279525" cy="304800"/>
            <a:chOff x="3650" y="1676"/>
            <a:chExt cx="806" cy="192"/>
          </a:xfrm>
        </p:grpSpPr>
        <p:sp>
          <p:nvSpPr>
            <p:cNvPr id="69671" name="Text Box 44"/>
            <p:cNvSpPr txBox="1">
              <a:spLocks noChangeArrowheads="1"/>
            </p:cNvSpPr>
            <p:nvPr/>
          </p:nvSpPr>
          <p:spPr bwMode="auto">
            <a:xfrm>
              <a:off x="3650" y="1676"/>
              <a:ext cx="749" cy="192"/>
            </a:xfrm>
            <a:prstGeom prst="rect">
              <a:avLst/>
            </a:prstGeom>
            <a:noFill/>
            <a:ln w="9525">
              <a:noFill/>
              <a:miter lim="800000"/>
              <a:headEnd/>
              <a:tailEnd/>
            </a:ln>
          </p:spPr>
          <p:txBody>
            <a:bodyPr wrap="none">
              <a:spAutoFit/>
            </a:bodyPr>
            <a:lstStyle/>
            <a:p>
              <a:pPr eaLnBrk="1" hangingPunct="1"/>
              <a:r>
                <a:rPr lang="de-DE" sz="1400" u="none"/>
                <a:t>14. Delegate</a:t>
              </a:r>
              <a:endParaRPr lang="en-US" sz="1400" u="none"/>
            </a:p>
          </p:txBody>
        </p:sp>
        <p:sp>
          <p:nvSpPr>
            <p:cNvPr id="69672" name="Line 93"/>
            <p:cNvSpPr>
              <a:spLocks noChangeShapeType="1"/>
            </p:cNvSpPr>
            <p:nvPr/>
          </p:nvSpPr>
          <p:spPr bwMode="auto">
            <a:xfrm>
              <a:off x="3700" y="1864"/>
              <a:ext cx="756" cy="0"/>
            </a:xfrm>
            <a:prstGeom prst="line">
              <a:avLst/>
            </a:prstGeom>
            <a:noFill/>
            <a:ln w="12700">
              <a:solidFill>
                <a:schemeClr val="tx1"/>
              </a:solidFill>
              <a:round/>
              <a:headEnd/>
              <a:tailEnd type="triangle" w="med" len="med"/>
            </a:ln>
          </p:spPr>
          <p:txBody>
            <a:bodyPr wrap="none"/>
            <a:lstStyle/>
            <a:p>
              <a:endParaRPr lang="en-US"/>
            </a:p>
          </p:txBody>
        </p:sp>
      </p:grpSp>
      <p:sp>
        <p:nvSpPr>
          <p:cNvPr id="69667" name="Text Box 95"/>
          <p:cNvSpPr txBox="1">
            <a:spLocks noChangeArrowheads="1"/>
          </p:cNvSpPr>
          <p:nvPr/>
        </p:nvSpPr>
        <p:spPr bwMode="auto">
          <a:xfrm>
            <a:off x="74613" y="4760913"/>
            <a:ext cx="1770062" cy="1920875"/>
          </a:xfrm>
          <a:prstGeom prst="rect">
            <a:avLst/>
          </a:prstGeom>
          <a:noFill/>
          <a:ln w="12700">
            <a:noFill/>
            <a:miter lim="800000"/>
            <a:headEnd/>
            <a:tailEnd/>
          </a:ln>
        </p:spPr>
        <p:txBody>
          <a:bodyPr>
            <a:spAutoFit/>
          </a:bodyPr>
          <a:lstStyle/>
          <a:p>
            <a:pPr marL="228600" indent="-228600"/>
            <a:r>
              <a:rPr lang="en-US" sz="2000" b="1" i="1" u="none"/>
              <a:t>Key Tasks</a:t>
            </a:r>
          </a:p>
          <a:p>
            <a:pPr marL="228600" indent="-228600">
              <a:buFontTx/>
              <a:buAutoNum type="arabicPeriod"/>
            </a:pPr>
            <a:r>
              <a:rPr lang="en-US" sz="2000" b="1" i="1" u="none"/>
              <a:t>Image location &amp; routing</a:t>
            </a:r>
          </a:p>
          <a:p>
            <a:pPr marL="228600" indent="-228600">
              <a:buFontTx/>
              <a:buAutoNum type="arabicPeriod"/>
            </a:pPr>
            <a:r>
              <a:rPr lang="en-US" sz="2000" b="1" i="1" u="none"/>
              <a:t>Image delivery</a:t>
            </a:r>
          </a:p>
        </p:txBody>
      </p:sp>
      <p:sp>
        <p:nvSpPr>
          <p:cNvPr id="69668" name="Rectangle 99"/>
          <p:cNvSpPr>
            <a:spLocks noChangeArrowheads="1"/>
          </p:cNvSpPr>
          <p:nvPr/>
        </p:nvSpPr>
        <p:spPr bwMode="auto">
          <a:xfrm>
            <a:off x="8162925" y="3457575"/>
            <a:ext cx="981075" cy="992188"/>
          </a:xfrm>
          <a:prstGeom prst="rect">
            <a:avLst/>
          </a:prstGeom>
          <a:solidFill>
            <a:schemeClr val="bg1"/>
          </a:solidFill>
          <a:ln w="12700">
            <a:noFill/>
            <a:miter lim="800000"/>
            <a:headEnd/>
            <a:tailEnd/>
          </a:ln>
        </p:spPr>
        <p:txBody>
          <a:bodyPr wrap="none" anchor="ctr"/>
          <a:lstStyle/>
          <a:p>
            <a:endParaRPr lang="en-US"/>
          </a:p>
        </p:txBody>
      </p:sp>
      <p:sp>
        <p:nvSpPr>
          <p:cNvPr id="69669" name="AutoShape 64"/>
          <p:cNvSpPr>
            <a:spLocks noChangeArrowheads="1"/>
          </p:cNvSpPr>
          <p:nvPr/>
        </p:nvSpPr>
        <p:spPr bwMode="auto">
          <a:xfrm>
            <a:off x="6921500" y="3457575"/>
            <a:ext cx="2133600" cy="914400"/>
          </a:xfrm>
          <a:prstGeom prst="can">
            <a:avLst>
              <a:gd name="adj" fmla="val 25000"/>
            </a:avLst>
          </a:prstGeom>
          <a:solidFill>
            <a:srgbClr val="336699"/>
          </a:solidFill>
          <a:ln w="9525">
            <a:solidFill>
              <a:schemeClr val="tx1"/>
            </a:solidFill>
            <a:miter lim="800000"/>
            <a:headEnd/>
            <a:tailEnd/>
          </a:ln>
        </p:spPr>
        <p:txBody>
          <a:bodyPr wrap="none" anchor="ctr"/>
          <a:lstStyle/>
          <a:p>
            <a:pPr algn="ctr" eaLnBrk="1" hangingPunct="1"/>
            <a:r>
              <a:rPr lang="de-DE" sz="2000" b="1" u="none">
                <a:solidFill>
                  <a:schemeClr val="bg1"/>
                </a:solidFill>
              </a:rPr>
              <a:t>Image</a:t>
            </a:r>
          </a:p>
          <a:p>
            <a:pPr algn="ctr" eaLnBrk="1" hangingPunct="1"/>
            <a:r>
              <a:rPr lang="de-DE" sz="2000" b="1" u="none">
                <a:solidFill>
                  <a:schemeClr val="bg1"/>
                </a:solidFill>
              </a:rPr>
              <a:t>Database</a:t>
            </a:r>
            <a:endParaRPr lang="en-US" sz="2000" b="1" u="none">
              <a:solidFill>
                <a:schemeClr val="bg1"/>
              </a:solidFill>
            </a:endParaRPr>
          </a:p>
        </p:txBody>
      </p:sp>
      <p:pic>
        <p:nvPicPr>
          <p:cNvPr id="69670" name="Picture 100" descr="med"/>
          <p:cNvPicPr>
            <a:picLocks noChangeAspect="1" noChangeArrowheads="1"/>
          </p:cNvPicPr>
          <p:nvPr/>
        </p:nvPicPr>
        <p:blipFill>
          <a:blip r:embed="rId4" cstate="print"/>
          <a:srcRect/>
          <a:stretch>
            <a:fillRect/>
          </a:stretch>
        </p:blipFill>
        <p:spPr bwMode="auto">
          <a:xfrm>
            <a:off x="0" y="882650"/>
            <a:ext cx="2716213" cy="2057400"/>
          </a:xfrm>
          <a:prstGeom prst="rect">
            <a:avLst/>
          </a:prstGeom>
          <a:noFill/>
          <a:ln w="9525">
            <a:noFill/>
            <a:miter lim="800000"/>
            <a:headEnd/>
            <a:tailEnd/>
          </a:ln>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78735"/>
                                        </p:tgtEl>
                                        <p:attrNameLst>
                                          <p:attrName>style.visibility</p:attrName>
                                        </p:attrNameLst>
                                      </p:cBhvr>
                                      <p:to>
                                        <p:strVal val="visible"/>
                                      </p:to>
                                    </p:set>
                                    <p:anim calcmode="lin" valueType="num">
                                      <p:cBhvr additive="base">
                                        <p:cTn id="7" dur="500" fill="hold"/>
                                        <p:tgtEl>
                                          <p:spTgt spid="1478735"/>
                                        </p:tgtEl>
                                        <p:attrNameLst>
                                          <p:attrName>ppt_x</p:attrName>
                                        </p:attrNameLst>
                                      </p:cBhvr>
                                      <p:tavLst>
                                        <p:tav tm="0">
                                          <p:val>
                                            <p:strVal val="0-#ppt_w/2"/>
                                          </p:val>
                                        </p:tav>
                                        <p:tav tm="100000">
                                          <p:val>
                                            <p:strVal val="#ppt_x"/>
                                          </p:val>
                                        </p:tav>
                                      </p:tavLst>
                                    </p:anim>
                                    <p:anim calcmode="lin" valueType="num">
                                      <p:cBhvr additive="base">
                                        <p:cTn id="8" dur="500" fill="hold"/>
                                        <p:tgtEl>
                                          <p:spTgt spid="1478735"/>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478735"/>
                                        </p:tgtEl>
                                        <p:attrNameLst>
                                          <p:attrName>style.visibility</p:attrName>
                                        </p:attrNameLst>
                                      </p:cBhvr>
                                      <p:to>
                                        <p:strVal val="hidden"/>
                                      </p:to>
                                    </p:set>
                                  </p:sub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1478734"/>
                                        </p:tgtEl>
                                        <p:attrNameLst>
                                          <p:attrName>style.visibility</p:attrName>
                                        </p:attrNameLst>
                                      </p:cBhvr>
                                      <p:to>
                                        <p:strVal val="visible"/>
                                      </p:to>
                                    </p:set>
                                    <p:anim calcmode="lin" valueType="num">
                                      <p:cBhvr additive="base">
                                        <p:cTn id="12" dur="500" fill="hold"/>
                                        <p:tgtEl>
                                          <p:spTgt spid="1478734"/>
                                        </p:tgtEl>
                                        <p:attrNameLst>
                                          <p:attrName>ppt_x</p:attrName>
                                        </p:attrNameLst>
                                      </p:cBhvr>
                                      <p:tavLst>
                                        <p:tav tm="0">
                                          <p:val>
                                            <p:strVal val="1+#ppt_w/2"/>
                                          </p:val>
                                        </p:tav>
                                        <p:tav tm="100000">
                                          <p:val>
                                            <p:strVal val="#ppt_x"/>
                                          </p:val>
                                        </p:tav>
                                      </p:tavLst>
                                    </p:anim>
                                    <p:anim calcmode="lin" valueType="num">
                                      <p:cBhvr additive="base">
                                        <p:cTn id="13" dur="500" fill="hold"/>
                                        <p:tgtEl>
                                          <p:spTgt spid="1478734"/>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478734"/>
                                        </p:tgtEl>
                                        <p:attrNameLst>
                                          <p:attrName>style.visibility</p:attrName>
                                        </p:attrNameLst>
                                      </p:cBhvr>
                                      <p:to>
                                        <p:strVal val="hidden"/>
                                      </p:to>
                                    </p:set>
                                  </p:sub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499"/>
                                          </p:stCondLst>
                                        </p:cTn>
                                        <p:tgtEl>
                                          <p:spTgt spid="7"/>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499"/>
                                          </p:stCondLst>
                                        </p:cTn>
                                        <p:tgtEl>
                                          <p:spTgt spid="15"/>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499"/>
                                          </p:stCondLst>
                                        </p:cTn>
                                        <p:tgtEl>
                                          <p:spTgt spid="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499"/>
                                          </p:stCondLst>
                                        </p:cTn>
                                        <p:tgtEl>
                                          <p:spTgt spid="8"/>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499"/>
                                          </p:stCondLst>
                                        </p:cTn>
                                        <p:tgtEl>
                                          <p:spTgt spid="6"/>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499"/>
                                          </p:stCondLst>
                                        </p:cTn>
                                        <p:tgtEl>
                                          <p:spTgt spid="17"/>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grpId="0" nodeType="afterEffect">
                                  <p:stCondLst>
                                    <p:cond delay="0"/>
                                  </p:stCondLst>
                                  <p:childTnLst>
                                    <p:set>
                                      <p:cBhvr>
                                        <p:cTn id="40" dur="1" fill="hold">
                                          <p:stCondLst>
                                            <p:cond delay="499"/>
                                          </p:stCondLst>
                                        </p:cTn>
                                        <p:tgtEl>
                                          <p:spTgt spid="147868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499"/>
                                          </p:stCondLst>
                                        </p:cTn>
                                        <p:tgtEl>
                                          <p:spTgt spid="13"/>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499"/>
                                          </p:stCondLst>
                                        </p:cTn>
                                        <p:tgtEl>
                                          <p:spTgt spid="9"/>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nodeType="clickEffect">
                                  <p:stCondLst>
                                    <p:cond delay="0"/>
                                  </p:stCondLst>
                                  <p:childTnLst>
                                    <p:set>
                                      <p:cBhvr>
                                        <p:cTn id="52" dur="1" fill="hold">
                                          <p:stCondLst>
                                            <p:cond delay="499"/>
                                          </p:stCondLst>
                                        </p:cTn>
                                        <p:tgtEl>
                                          <p:spTgt spid="4"/>
                                        </p:tgtEl>
                                        <p:attrNameLst>
                                          <p:attrName>style.visibility</p:attrName>
                                        </p:attrNameLst>
                                      </p:cBhvr>
                                      <p:to>
                                        <p:strVal val="visible"/>
                                      </p:to>
                                    </p:set>
                                  </p:childTnLst>
                                </p:cTn>
                              </p:par>
                            </p:childTnLst>
                          </p:cTn>
                        </p:par>
                        <p:par>
                          <p:cTn id="53" fill="hold">
                            <p:stCondLst>
                              <p:cond delay="500"/>
                            </p:stCondLst>
                            <p:childTnLst>
                              <p:par>
                                <p:cTn id="54" presetID="1" presetClass="entr" presetSubtype="0" fill="hold" grpId="0" nodeType="afterEffect">
                                  <p:stCondLst>
                                    <p:cond delay="0"/>
                                  </p:stCondLst>
                                  <p:childTnLst>
                                    <p:set>
                                      <p:cBhvr>
                                        <p:cTn id="55" dur="1" fill="hold">
                                          <p:stCondLst>
                                            <p:cond delay="499"/>
                                          </p:stCondLst>
                                        </p:cTn>
                                        <p:tgtEl>
                                          <p:spTgt spid="1478704"/>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nodeType="clickEffect">
                                  <p:stCondLst>
                                    <p:cond delay="0"/>
                                  </p:stCondLst>
                                  <p:childTnLst>
                                    <p:set>
                                      <p:cBhvr>
                                        <p:cTn id="59" dur="1" fill="hold">
                                          <p:stCondLst>
                                            <p:cond delay="499"/>
                                          </p:stCondLst>
                                        </p:cTn>
                                        <p:tgtEl>
                                          <p:spTgt spid="2"/>
                                        </p:tgtEl>
                                        <p:attrNameLst>
                                          <p:attrName>style.visibility</p:attrName>
                                        </p:attrNameLst>
                                      </p:cBhvr>
                                      <p:to>
                                        <p:strVal val="visible"/>
                                      </p:to>
                                    </p:set>
                                  </p:childTnLst>
                                </p:cTn>
                              </p:par>
                            </p:childTnLst>
                          </p:cTn>
                        </p:par>
                        <p:par>
                          <p:cTn id="60" fill="hold">
                            <p:stCondLst>
                              <p:cond delay="500"/>
                            </p:stCondLst>
                            <p:childTnLst>
                              <p:par>
                                <p:cTn id="61" presetID="1" presetClass="entr" presetSubtype="0" fill="hold" grpId="0" nodeType="afterEffect">
                                  <p:stCondLst>
                                    <p:cond delay="0"/>
                                  </p:stCondLst>
                                  <p:childTnLst>
                                    <p:set>
                                      <p:cBhvr>
                                        <p:cTn id="62" dur="1" fill="hold">
                                          <p:stCondLst>
                                            <p:cond delay="499"/>
                                          </p:stCondLst>
                                        </p:cTn>
                                        <p:tgtEl>
                                          <p:spTgt spid="1478677"/>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nodeType="clickEffect">
                                  <p:stCondLst>
                                    <p:cond delay="0"/>
                                  </p:stCondLst>
                                  <p:childTnLst>
                                    <p:set>
                                      <p:cBhvr>
                                        <p:cTn id="66" dur="1" fill="hold">
                                          <p:stCondLst>
                                            <p:cond delay="499"/>
                                          </p:stCondLst>
                                        </p:cTn>
                                        <p:tgtEl>
                                          <p:spTgt spid="3"/>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499"/>
                                          </p:stCondLst>
                                        </p:cTn>
                                        <p:tgtEl>
                                          <p:spTgt spid="10"/>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499"/>
                                          </p:stCondLst>
                                        </p:cTn>
                                        <p:tgtEl>
                                          <p:spTgt spid="11"/>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499"/>
                                          </p:stCondLst>
                                        </p:cTn>
                                        <p:tgtEl>
                                          <p:spTgt spid="12"/>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nodeType="clickEffect">
                                  <p:stCondLst>
                                    <p:cond delay="0"/>
                                  </p:stCondLst>
                                  <p:childTnLst>
                                    <p:set>
                                      <p:cBhvr>
                                        <p:cTn id="82" dur="1" fill="hold">
                                          <p:stCondLst>
                                            <p:cond delay="499"/>
                                          </p:stCondLst>
                                        </p:cTn>
                                        <p:tgtEl>
                                          <p:spTgt spid="14"/>
                                        </p:tgtEl>
                                        <p:attrNameLst>
                                          <p:attrName>style.visibility</p:attrName>
                                        </p:attrNameLst>
                                      </p:cBhvr>
                                      <p:to>
                                        <p:strVal val="visible"/>
                                      </p:to>
                                    </p:set>
                                  </p:childTnLst>
                                </p:cTn>
                              </p:par>
                            </p:childTnLst>
                          </p:cTn>
                        </p:par>
                        <p:par>
                          <p:cTn id="83" fill="hold">
                            <p:stCondLst>
                              <p:cond delay="500"/>
                            </p:stCondLst>
                            <p:childTnLst>
                              <p:par>
                                <p:cTn id="84" presetID="1" presetClass="entr" presetSubtype="0" fill="hold" grpId="0" nodeType="afterEffect">
                                  <p:stCondLst>
                                    <p:cond delay="0"/>
                                  </p:stCondLst>
                                  <p:childTnLst>
                                    <p:set>
                                      <p:cBhvr>
                                        <p:cTn id="85" dur="1" fill="hold">
                                          <p:stCondLst>
                                            <p:cond delay="499"/>
                                          </p:stCondLst>
                                        </p:cTn>
                                        <p:tgtEl>
                                          <p:spTgt spid="1478661"/>
                                        </p:tgtEl>
                                        <p:attrNameLst>
                                          <p:attrName>style.visibility</p:attrName>
                                        </p:attrNameLst>
                                      </p:cBhvr>
                                      <p:to>
                                        <p:strVal val="visible"/>
                                      </p:to>
                                    </p:set>
                                  </p:childTnLst>
                                </p:cTn>
                              </p:par>
                            </p:childTnLst>
                          </p:cTn>
                        </p:par>
                      </p:childTnLst>
                    </p:cTn>
                  </p:par>
                  <p:par>
                    <p:cTn id="86" fill="hold">
                      <p:stCondLst>
                        <p:cond delay="indefinite"/>
                      </p:stCondLst>
                      <p:childTnLst>
                        <p:par>
                          <p:cTn id="87" fill="hold">
                            <p:stCondLst>
                              <p:cond delay="0"/>
                            </p:stCondLst>
                            <p:childTnLst>
                              <p:par>
                                <p:cTn id="88" presetID="1" presetClass="entr" presetSubtype="0" fill="hold" nodeType="clickEffect">
                                  <p:stCondLst>
                                    <p:cond delay="0"/>
                                  </p:stCondLst>
                                  <p:childTnLst>
                                    <p:set>
                                      <p:cBhvr>
                                        <p:cTn id="89" dur="1" fill="hold">
                                          <p:stCondLst>
                                            <p:cond delay="499"/>
                                          </p:stCondLst>
                                        </p:cTn>
                                        <p:tgtEl>
                                          <p:spTgt spid="18"/>
                                        </p:tgtEl>
                                        <p:attrNameLst>
                                          <p:attrName>style.visibility</p:attrName>
                                        </p:attrNameLst>
                                      </p:cBhvr>
                                      <p:to>
                                        <p:strVal val="visible"/>
                                      </p:to>
                                    </p:set>
                                  </p:childTnLst>
                                </p:cTn>
                              </p:par>
                            </p:childTnLst>
                          </p:cTn>
                        </p:par>
                      </p:childTnLst>
                    </p:cTn>
                  </p:par>
                  <p:par>
                    <p:cTn id="90" fill="hold">
                      <p:stCondLst>
                        <p:cond delay="indefinite"/>
                      </p:stCondLst>
                      <p:childTnLst>
                        <p:par>
                          <p:cTn id="91" fill="hold">
                            <p:stCondLst>
                              <p:cond delay="0"/>
                            </p:stCondLst>
                            <p:childTnLst>
                              <p:par>
                                <p:cTn id="92" presetID="2" presetClass="entr" presetSubtype="2" fill="hold" grpId="0" nodeType="clickEffect">
                                  <p:stCondLst>
                                    <p:cond delay="0"/>
                                  </p:stCondLst>
                                  <p:childTnLst>
                                    <p:set>
                                      <p:cBhvr>
                                        <p:cTn id="93" dur="1" fill="hold">
                                          <p:stCondLst>
                                            <p:cond delay="0"/>
                                          </p:stCondLst>
                                        </p:cTn>
                                        <p:tgtEl>
                                          <p:spTgt spid="1478733"/>
                                        </p:tgtEl>
                                        <p:attrNameLst>
                                          <p:attrName>style.visibility</p:attrName>
                                        </p:attrNameLst>
                                      </p:cBhvr>
                                      <p:to>
                                        <p:strVal val="visible"/>
                                      </p:to>
                                    </p:set>
                                    <p:anim calcmode="lin" valueType="num">
                                      <p:cBhvr additive="base">
                                        <p:cTn id="94" dur="500" fill="hold"/>
                                        <p:tgtEl>
                                          <p:spTgt spid="1478733"/>
                                        </p:tgtEl>
                                        <p:attrNameLst>
                                          <p:attrName>ppt_x</p:attrName>
                                        </p:attrNameLst>
                                      </p:cBhvr>
                                      <p:tavLst>
                                        <p:tav tm="0">
                                          <p:val>
                                            <p:strVal val="1+#ppt_w/2"/>
                                          </p:val>
                                        </p:tav>
                                        <p:tav tm="100000">
                                          <p:val>
                                            <p:strVal val="#ppt_x"/>
                                          </p:val>
                                        </p:tav>
                                      </p:tavLst>
                                    </p:anim>
                                    <p:anim calcmode="lin" valueType="num">
                                      <p:cBhvr additive="base">
                                        <p:cTn id="95" dur="500" fill="hold"/>
                                        <p:tgtEl>
                                          <p:spTgt spid="14787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8733" grpId="0" animBg="1"/>
      <p:bldP spid="1478734" grpId="0" animBg="1"/>
      <p:bldP spid="1478735" grpId="0" animBg="1"/>
      <p:bldP spid="1478704" grpId="0" animBg="1" autoUpdateAnimBg="0"/>
      <p:bldP spid="1478661" grpId="0" animBg="1" autoUpdateAnimBg="0"/>
      <p:bldP spid="1478677" grpId="0" animBg="1" autoUpdateAnimBg="0"/>
      <p:bldP spid="1478681" grpId="0" animBg="1"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Slide Number Placeholder 2"/>
          <p:cNvSpPr>
            <a:spLocks noGrp="1"/>
          </p:cNvSpPr>
          <p:nvPr>
            <p:ph type="sldNum" sz="quarter" idx="10"/>
          </p:nvPr>
        </p:nvSpPr>
        <p:spPr>
          <a:noFill/>
        </p:spPr>
        <p:txBody>
          <a:bodyPr/>
          <a:lstStyle/>
          <a:p>
            <a:fld id="{B8D7E450-8A68-4ABD-AA52-E06D99770C54}" type="slidenum">
              <a:rPr lang="en-US" smtClean="0">
                <a:latin typeface="Arial" pitchFamily="34" charset="0"/>
              </a:rPr>
              <a:pPr/>
              <a:t>64</a:t>
            </a:fld>
            <a:endParaRPr lang="en-US" smtClean="0">
              <a:latin typeface="Arial" pitchFamily="34" charset="0"/>
            </a:endParaRPr>
          </a:p>
        </p:txBody>
      </p:sp>
      <p:grpSp>
        <p:nvGrpSpPr>
          <p:cNvPr id="70659" name="Group 98"/>
          <p:cNvGrpSpPr>
            <a:grpSpLocks/>
          </p:cNvGrpSpPr>
          <p:nvPr/>
        </p:nvGrpSpPr>
        <p:grpSpPr bwMode="auto">
          <a:xfrm>
            <a:off x="1789113" y="889000"/>
            <a:ext cx="5181600" cy="3238500"/>
            <a:chOff x="1127" y="560"/>
            <a:chExt cx="3264" cy="2040"/>
          </a:xfrm>
        </p:grpSpPr>
        <p:sp>
          <p:nvSpPr>
            <p:cNvPr id="1526812" name="Rectangle 28"/>
            <p:cNvSpPr>
              <a:spLocks noChangeAspect="1" noChangeArrowheads="1"/>
            </p:cNvSpPr>
            <p:nvPr/>
          </p:nvSpPr>
          <p:spPr bwMode="auto">
            <a:xfrm>
              <a:off x="3597" y="560"/>
              <a:ext cx="628" cy="362"/>
            </a:xfrm>
            <a:prstGeom prst="rect">
              <a:avLst/>
            </a:prstGeom>
            <a:solidFill>
              <a:srgbClr val="CCFFFF"/>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1400" b="1" u="none">
                  <a:latin typeface="Arial" charset="0"/>
                </a:rPr>
                <a:t>Image Xfer</a:t>
              </a:r>
            </a:p>
            <a:p>
              <a:pPr algn="ctr" eaLnBrk="1" hangingPunct="1">
                <a:defRPr/>
              </a:pPr>
              <a:r>
                <a:rPr lang="de-DE" sz="1400" b="1" u="none">
                  <a:latin typeface="Arial" charset="0"/>
                </a:rPr>
                <a:t> Interface</a:t>
              </a:r>
              <a:endParaRPr lang="en-US" sz="1400" b="1" u="none">
                <a:latin typeface="Arial" charset="0"/>
              </a:endParaRPr>
            </a:p>
          </p:txBody>
        </p:sp>
        <p:sp>
          <p:nvSpPr>
            <p:cNvPr id="70677" name="AutoShape 30"/>
            <p:cNvSpPr>
              <a:spLocks noChangeAspect="1" noChangeArrowheads="1"/>
            </p:cNvSpPr>
            <p:nvPr/>
          </p:nvSpPr>
          <p:spPr bwMode="auto">
            <a:xfrm>
              <a:off x="2394" y="1793"/>
              <a:ext cx="960" cy="427"/>
            </a:xfrm>
            <a:prstGeom prst="can">
              <a:avLst>
                <a:gd name="adj" fmla="val 25000"/>
              </a:avLst>
            </a:prstGeom>
            <a:solidFill>
              <a:schemeClr val="folHlink"/>
            </a:solidFill>
            <a:ln w="9525">
              <a:solidFill>
                <a:schemeClr val="tx1"/>
              </a:solidFill>
              <a:miter lim="800000"/>
              <a:headEnd/>
              <a:tailEnd/>
            </a:ln>
          </p:spPr>
          <p:txBody>
            <a:bodyPr wrap="none" anchor="ctr"/>
            <a:lstStyle/>
            <a:p>
              <a:pPr algn="ctr" eaLnBrk="1" hangingPunct="1"/>
              <a:r>
                <a:rPr lang="de-DE" sz="1400" b="1" u="none"/>
                <a:t>Configuration</a:t>
              </a:r>
            </a:p>
            <a:p>
              <a:pPr algn="ctr" eaLnBrk="1" hangingPunct="1"/>
              <a:r>
                <a:rPr lang="de-DE" sz="1400" b="1" u="none"/>
                <a:t>Database</a:t>
              </a:r>
              <a:endParaRPr lang="en-US" sz="1400" b="1" u="none"/>
            </a:p>
          </p:txBody>
        </p:sp>
        <p:sp>
          <p:nvSpPr>
            <p:cNvPr id="1526815" name="Rectangle 31"/>
            <p:cNvSpPr>
              <a:spLocks noChangeAspect="1" noChangeArrowheads="1"/>
            </p:cNvSpPr>
            <p:nvPr/>
          </p:nvSpPr>
          <p:spPr bwMode="auto">
            <a:xfrm>
              <a:off x="3523" y="1955"/>
              <a:ext cx="776" cy="213"/>
            </a:xfrm>
            <a:prstGeom prst="rect">
              <a:avLst/>
            </a:prstGeom>
            <a:solidFill>
              <a:schemeClr val="folHlink"/>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1400" b="1" u="none">
                  <a:latin typeface="Arial" charset="0"/>
                </a:rPr>
                <a:t>Configuration</a:t>
              </a:r>
              <a:endParaRPr lang="en-US" sz="1400" b="1" u="none">
                <a:latin typeface="Arial" charset="0"/>
              </a:endParaRPr>
            </a:p>
          </p:txBody>
        </p:sp>
        <p:sp>
          <p:nvSpPr>
            <p:cNvPr id="1526816" name="Rectangle 32"/>
            <p:cNvSpPr>
              <a:spLocks noChangeAspect="1" noChangeArrowheads="1"/>
            </p:cNvSpPr>
            <p:nvPr/>
          </p:nvSpPr>
          <p:spPr bwMode="auto">
            <a:xfrm>
              <a:off x="2656" y="1127"/>
              <a:ext cx="680" cy="568"/>
            </a:xfrm>
            <a:prstGeom prst="rect">
              <a:avLst/>
            </a:prstGeom>
            <a:solidFill>
              <a:schemeClr val="folHlink"/>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1600" b="1" u="none">
                  <a:latin typeface="Arial" charset="0"/>
                </a:rPr>
                <a:t>Container</a:t>
              </a:r>
              <a:endParaRPr lang="en-US" sz="1600" b="1" u="none">
                <a:latin typeface="Arial" charset="0"/>
              </a:endParaRPr>
            </a:p>
          </p:txBody>
        </p:sp>
        <p:sp>
          <p:nvSpPr>
            <p:cNvPr id="1526818" name="Rectangle 34"/>
            <p:cNvSpPr>
              <a:spLocks noChangeAspect="1" noChangeArrowheads="1"/>
            </p:cNvSpPr>
            <p:nvPr/>
          </p:nvSpPr>
          <p:spPr bwMode="auto">
            <a:xfrm>
              <a:off x="3549" y="1016"/>
              <a:ext cx="725" cy="414"/>
            </a:xfrm>
            <a:prstGeom prst="rect">
              <a:avLst/>
            </a:prstGeom>
            <a:solidFill>
              <a:srgbClr val="CCFFFF"/>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1400" b="1" u="none">
                  <a:latin typeface="Arial" charset="0"/>
                </a:rPr>
                <a:t>Image Xfer</a:t>
              </a:r>
            </a:p>
            <a:p>
              <a:pPr algn="ctr" eaLnBrk="1" hangingPunct="1">
                <a:defRPr/>
              </a:pPr>
              <a:r>
                <a:rPr lang="de-DE" sz="1400" b="1" u="none">
                  <a:latin typeface="Arial" charset="0"/>
                </a:rPr>
                <a:t>Component</a:t>
              </a:r>
            </a:p>
            <a:p>
              <a:pPr algn="ctr" eaLnBrk="1" hangingPunct="1">
                <a:defRPr/>
              </a:pPr>
              <a:r>
                <a:rPr lang="de-DE" sz="1400" b="1" u="none">
                  <a:latin typeface="Arial" charset="0"/>
                </a:rPr>
                <a:t>Servant</a:t>
              </a:r>
              <a:endParaRPr lang="en-US" sz="1400" b="1" u="none">
                <a:latin typeface="Arial" charset="0"/>
              </a:endParaRPr>
            </a:p>
          </p:txBody>
        </p:sp>
        <p:sp>
          <p:nvSpPr>
            <p:cNvPr id="1526825" name="Rectangle 41"/>
            <p:cNvSpPr>
              <a:spLocks noChangeAspect="1" noChangeArrowheads="1"/>
            </p:cNvSpPr>
            <p:nvPr/>
          </p:nvSpPr>
          <p:spPr bwMode="auto">
            <a:xfrm>
              <a:off x="1941" y="1512"/>
              <a:ext cx="616" cy="178"/>
            </a:xfrm>
            <a:prstGeom prst="rect">
              <a:avLst/>
            </a:prstGeom>
            <a:solidFill>
              <a:srgbClr val="FF9999"/>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1200" b="1" u="none">
                  <a:latin typeface="Arial" charset="0"/>
                </a:rPr>
                <a:t>Xfer Proxy</a:t>
              </a:r>
              <a:endParaRPr lang="en-US" sz="1200" b="1" u="none">
                <a:latin typeface="Arial" charset="0"/>
              </a:endParaRPr>
            </a:p>
          </p:txBody>
        </p:sp>
        <p:sp>
          <p:nvSpPr>
            <p:cNvPr id="1526826" name="Rectangle 42"/>
            <p:cNvSpPr>
              <a:spLocks noChangeAspect="1" noChangeArrowheads="1"/>
            </p:cNvSpPr>
            <p:nvPr/>
          </p:nvSpPr>
          <p:spPr bwMode="auto">
            <a:xfrm>
              <a:off x="1885" y="1281"/>
              <a:ext cx="729" cy="178"/>
            </a:xfrm>
            <a:prstGeom prst="rect">
              <a:avLst/>
            </a:prstGeom>
            <a:solidFill>
              <a:srgbClr val="FF9999"/>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1200" b="1" u="none">
                  <a:latin typeface="Arial" charset="0"/>
                </a:rPr>
                <a:t>Factory Proxy</a:t>
              </a:r>
              <a:endParaRPr lang="en-US" sz="1200" b="1" u="none">
                <a:latin typeface="Arial" charset="0"/>
              </a:endParaRPr>
            </a:p>
          </p:txBody>
        </p:sp>
        <p:sp>
          <p:nvSpPr>
            <p:cNvPr id="70683" name="AutoShape 56"/>
            <p:cNvSpPr>
              <a:spLocks noChangeAspect="1" noChangeArrowheads="1"/>
            </p:cNvSpPr>
            <p:nvPr/>
          </p:nvSpPr>
          <p:spPr bwMode="auto">
            <a:xfrm>
              <a:off x="3432" y="1483"/>
              <a:ext cx="959" cy="427"/>
            </a:xfrm>
            <a:prstGeom prst="can">
              <a:avLst>
                <a:gd name="adj" fmla="val 25000"/>
              </a:avLst>
            </a:prstGeom>
            <a:solidFill>
              <a:srgbClr val="336699"/>
            </a:solidFill>
            <a:ln w="9525">
              <a:solidFill>
                <a:schemeClr val="tx1"/>
              </a:solidFill>
              <a:miter lim="800000"/>
              <a:headEnd/>
              <a:tailEnd/>
            </a:ln>
          </p:spPr>
          <p:txBody>
            <a:bodyPr wrap="none" anchor="ctr"/>
            <a:lstStyle/>
            <a:p>
              <a:pPr algn="ctr" eaLnBrk="1" hangingPunct="1"/>
              <a:r>
                <a:rPr lang="de-DE" sz="1400" b="1" u="none">
                  <a:solidFill>
                    <a:schemeClr val="bg1"/>
                  </a:solidFill>
                </a:rPr>
                <a:t>Image</a:t>
              </a:r>
            </a:p>
            <a:p>
              <a:pPr algn="ctr" eaLnBrk="1" hangingPunct="1"/>
              <a:r>
                <a:rPr lang="de-DE" sz="1400" b="1" u="none">
                  <a:solidFill>
                    <a:schemeClr val="bg1"/>
                  </a:solidFill>
                </a:rPr>
                <a:t>Database</a:t>
              </a:r>
              <a:endParaRPr lang="en-US" sz="1400" b="1" u="none">
                <a:solidFill>
                  <a:schemeClr val="bg1"/>
                </a:solidFill>
              </a:endParaRPr>
            </a:p>
          </p:txBody>
        </p:sp>
        <p:grpSp>
          <p:nvGrpSpPr>
            <p:cNvPr id="70684" name="Group 97"/>
            <p:cNvGrpSpPr>
              <a:grpSpLocks/>
            </p:cNvGrpSpPr>
            <p:nvPr/>
          </p:nvGrpSpPr>
          <p:grpSpPr bwMode="auto">
            <a:xfrm>
              <a:off x="1435" y="2285"/>
              <a:ext cx="2742" cy="315"/>
              <a:chOff x="1435" y="2267"/>
              <a:chExt cx="2742" cy="391"/>
            </a:xfrm>
          </p:grpSpPr>
          <p:sp>
            <p:nvSpPr>
              <p:cNvPr id="1526846" name="Rectangle 62"/>
              <p:cNvSpPr>
                <a:spLocks noChangeAspect="1" noChangeArrowheads="1"/>
              </p:cNvSpPr>
              <p:nvPr/>
            </p:nvSpPr>
            <p:spPr bwMode="auto">
              <a:xfrm>
                <a:off x="3288" y="2271"/>
                <a:ext cx="889" cy="387"/>
              </a:xfrm>
              <a:prstGeom prst="rect">
                <a:avLst/>
              </a:prstGeom>
              <a:solidFill>
                <a:srgbClr val="BCBCBC"/>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1400" b="1" u="none">
                    <a:latin typeface="Arial" charset="0"/>
                  </a:rPr>
                  <a:t>Factory/Finder</a:t>
                </a:r>
                <a:endParaRPr lang="en-US" sz="1400" b="1" u="none">
                  <a:latin typeface="Arial" charset="0"/>
                </a:endParaRPr>
              </a:p>
            </p:txBody>
          </p:sp>
          <p:sp>
            <p:nvSpPr>
              <p:cNvPr id="1526847" name="Rectangle 63"/>
              <p:cNvSpPr>
                <a:spLocks noChangeAspect="1" noChangeArrowheads="1"/>
              </p:cNvSpPr>
              <p:nvPr/>
            </p:nvSpPr>
            <p:spPr bwMode="auto">
              <a:xfrm>
                <a:off x="1435" y="2267"/>
                <a:ext cx="1543" cy="391"/>
              </a:xfrm>
              <a:prstGeom prst="rect">
                <a:avLst/>
              </a:prstGeom>
              <a:solidFill>
                <a:srgbClr val="BCBCBC"/>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1600" b="1" u="none">
                    <a:latin typeface="Arial" charset="0"/>
                  </a:rPr>
                  <a:t>Security Service</a:t>
                </a:r>
                <a:endParaRPr lang="en-US" sz="1600" b="1" u="none">
                  <a:latin typeface="Arial" charset="0"/>
                </a:endParaRPr>
              </a:p>
            </p:txBody>
          </p:sp>
        </p:grpSp>
        <p:sp>
          <p:nvSpPr>
            <p:cNvPr id="1526848" name="Rectangle 64"/>
            <p:cNvSpPr>
              <a:spLocks noChangeAspect="1" noChangeArrowheads="1"/>
            </p:cNvSpPr>
            <p:nvPr/>
          </p:nvSpPr>
          <p:spPr bwMode="auto">
            <a:xfrm>
              <a:off x="2127" y="612"/>
              <a:ext cx="616" cy="343"/>
            </a:xfrm>
            <a:prstGeom prst="rect">
              <a:avLst/>
            </a:prstGeom>
            <a:solidFill>
              <a:srgbClr val="BCBCBC"/>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1400" b="1" u="none">
                  <a:latin typeface="Arial" charset="0"/>
                </a:rPr>
                <a:t>Naming</a:t>
              </a:r>
            </a:p>
            <a:p>
              <a:pPr algn="ctr" eaLnBrk="1" hangingPunct="1">
                <a:defRPr/>
              </a:pPr>
              <a:r>
                <a:rPr lang="de-DE" sz="1400" b="1" u="none">
                  <a:latin typeface="Arial" charset="0"/>
                </a:rPr>
                <a:t>Service</a:t>
              </a:r>
              <a:endParaRPr lang="en-US" sz="1400" b="1" u="none">
                <a:latin typeface="Arial" charset="0"/>
              </a:endParaRPr>
            </a:p>
          </p:txBody>
        </p:sp>
        <p:sp>
          <p:nvSpPr>
            <p:cNvPr id="1526852" name="Rectangle 68"/>
            <p:cNvSpPr>
              <a:spLocks noChangeAspect="1" noChangeArrowheads="1"/>
            </p:cNvSpPr>
            <p:nvPr/>
          </p:nvSpPr>
          <p:spPr bwMode="auto">
            <a:xfrm>
              <a:off x="1127" y="1446"/>
              <a:ext cx="694" cy="456"/>
            </a:xfrm>
            <a:prstGeom prst="rect">
              <a:avLst/>
            </a:prstGeom>
            <a:solidFill>
              <a:srgbClr val="336699"/>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1600" b="1" u="none">
                  <a:solidFill>
                    <a:schemeClr val="bg1"/>
                  </a:solidFill>
                  <a:latin typeface="Arial" charset="0"/>
                </a:rPr>
                <a:t>Radiology</a:t>
              </a:r>
            </a:p>
            <a:p>
              <a:pPr algn="ctr" eaLnBrk="1" hangingPunct="1">
                <a:defRPr/>
              </a:pPr>
              <a:r>
                <a:rPr lang="de-DE" sz="1600" b="1" u="none">
                  <a:solidFill>
                    <a:schemeClr val="bg1"/>
                  </a:solidFill>
                  <a:latin typeface="Arial" charset="0"/>
                </a:rPr>
                <a:t>Client</a:t>
              </a:r>
              <a:endParaRPr lang="en-US" sz="1600" b="1" u="none">
                <a:solidFill>
                  <a:schemeClr val="bg1"/>
                </a:solidFill>
                <a:latin typeface="Arial" charset="0"/>
              </a:endParaRPr>
            </a:p>
          </p:txBody>
        </p:sp>
      </p:grpSp>
      <p:sp>
        <p:nvSpPr>
          <p:cNvPr id="70660" name="Rectangle 73"/>
          <p:cNvSpPr>
            <a:spLocks noChangeArrowheads="1"/>
          </p:cNvSpPr>
          <p:nvPr/>
        </p:nvSpPr>
        <p:spPr bwMode="auto">
          <a:xfrm>
            <a:off x="365125" y="-50800"/>
            <a:ext cx="7924800" cy="914400"/>
          </a:xfrm>
          <a:prstGeom prst="rect">
            <a:avLst/>
          </a:prstGeom>
          <a:noFill/>
          <a:ln w="9525">
            <a:noFill/>
            <a:miter lim="800000"/>
            <a:headEnd/>
            <a:tailEnd/>
          </a:ln>
        </p:spPr>
        <p:txBody>
          <a:bodyPr lIns="92075" tIns="46038" rIns="92075" bIns="46038" anchor="ctr"/>
          <a:lstStyle/>
          <a:p>
            <a:pPr algn="ctr">
              <a:lnSpc>
                <a:spcPct val="85000"/>
              </a:lnSpc>
            </a:pPr>
            <a:r>
              <a:rPr lang="en-US" sz="3200" b="1" u="none">
                <a:solidFill>
                  <a:srgbClr val="336699"/>
                </a:solidFill>
              </a:rPr>
              <a:t>Applying Patterns to Resolve Key  Distributed System Design Challenges</a:t>
            </a:r>
          </a:p>
        </p:txBody>
      </p:sp>
      <p:sp>
        <p:nvSpPr>
          <p:cNvPr id="1526860" name="Rectangle 76"/>
          <p:cNvSpPr>
            <a:spLocks noChangeArrowheads="1"/>
          </p:cNvSpPr>
          <p:nvPr/>
        </p:nvSpPr>
        <p:spPr bwMode="auto">
          <a:xfrm>
            <a:off x="76200" y="4252913"/>
            <a:ext cx="9067800" cy="457200"/>
          </a:xfrm>
          <a:prstGeom prst="rect">
            <a:avLst/>
          </a:prstGeom>
          <a:noFill/>
          <a:ln w="12700">
            <a:noFill/>
            <a:miter lim="800000"/>
            <a:headEnd/>
            <a:tailEnd/>
          </a:ln>
        </p:spPr>
        <p:txBody>
          <a:bodyPr>
            <a:spAutoFit/>
          </a:bodyPr>
          <a:lstStyle/>
          <a:p>
            <a:r>
              <a:rPr lang="en-US" sz="2400" u="none"/>
              <a:t>Patterns help resolve the following common design challenges:</a:t>
            </a:r>
            <a:r>
              <a:rPr lang="en-US" u="none"/>
              <a:t> </a:t>
            </a:r>
            <a:r>
              <a:rPr lang="en-US" sz="1600" u="none"/>
              <a:t> </a:t>
            </a:r>
          </a:p>
        </p:txBody>
      </p:sp>
      <p:sp>
        <p:nvSpPr>
          <p:cNvPr id="1526861" name="Rectangle 77"/>
          <p:cNvSpPr>
            <a:spLocks noChangeArrowheads="1"/>
          </p:cNvSpPr>
          <p:nvPr/>
        </p:nvSpPr>
        <p:spPr bwMode="auto">
          <a:xfrm>
            <a:off x="4678363" y="4676775"/>
            <a:ext cx="4421187" cy="2127250"/>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marL="111125" indent="-111125">
              <a:lnSpc>
                <a:spcPct val="95000"/>
              </a:lnSpc>
              <a:buFontTx/>
              <a:buChar char="•"/>
              <a:defRPr/>
            </a:pPr>
            <a:r>
              <a:rPr lang="en-US" sz="2000" u="none">
                <a:latin typeface="Arial" charset="0"/>
              </a:rPr>
              <a:t>Decoupling suppliers &amp; consumers</a:t>
            </a:r>
          </a:p>
          <a:p>
            <a:pPr marL="111125" indent="-111125">
              <a:lnSpc>
                <a:spcPct val="95000"/>
              </a:lnSpc>
              <a:buFontTx/>
              <a:buChar char="•"/>
              <a:defRPr/>
            </a:pPr>
            <a:r>
              <a:rPr lang="en-US" sz="2000" u="none">
                <a:latin typeface="Arial" charset="0"/>
              </a:rPr>
              <a:t>Locating &amp; creating components scalably</a:t>
            </a:r>
          </a:p>
          <a:p>
            <a:pPr marL="111125" indent="-111125">
              <a:lnSpc>
                <a:spcPct val="95000"/>
              </a:lnSpc>
              <a:buFontTx/>
              <a:buChar char="•"/>
              <a:defRPr/>
            </a:pPr>
            <a:r>
              <a:rPr lang="en-US" sz="2000" u="none">
                <a:latin typeface="Arial" charset="0"/>
              </a:rPr>
              <a:t>Extending components transparently</a:t>
            </a:r>
          </a:p>
          <a:p>
            <a:pPr marL="111125" indent="-111125">
              <a:lnSpc>
                <a:spcPct val="95000"/>
              </a:lnSpc>
              <a:buFontTx/>
              <a:buChar char="•"/>
              <a:defRPr/>
            </a:pPr>
            <a:r>
              <a:rPr lang="en-US" sz="2000" u="none">
                <a:latin typeface="Arial" charset="0"/>
              </a:rPr>
              <a:t>Minimizing resource utilization</a:t>
            </a:r>
          </a:p>
          <a:p>
            <a:pPr marL="111125" indent="-111125">
              <a:lnSpc>
                <a:spcPct val="95000"/>
              </a:lnSpc>
              <a:buFontTx/>
              <a:buChar char="•"/>
              <a:defRPr/>
            </a:pPr>
            <a:r>
              <a:rPr lang="en-US" sz="2000" u="none">
                <a:latin typeface="Arial" charset="0"/>
              </a:rPr>
              <a:t>Enhancing server (re)configurability</a:t>
            </a:r>
          </a:p>
        </p:txBody>
      </p:sp>
      <p:sp>
        <p:nvSpPr>
          <p:cNvPr id="1526862" name="Rectangle 78"/>
          <p:cNvSpPr>
            <a:spLocks noChangeArrowheads="1"/>
          </p:cNvSpPr>
          <p:nvPr/>
        </p:nvSpPr>
        <p:spPr bwMode="auto">
          <a:xfrm>
            <a:off x="28575" y="4676775"/>
            <a:ext cx="4524375" cy="2127250"/>
          </a:xfrm>
          <a:prstGeom prst="rect">
            <a:avLst/>
          </a:prstGeom>
          <a:solidFill>
            <a:srgbClr val="BBEFFF"/>
          </a:solidFill>
          <a:ln w="12700">
            <a:solidFill>
              <a:schemeClr val="tx1"/>
            </a:solidFill>
            <a:miter lim="800000"/>
            <a:headEnd/>
            <a:tailEnd/>
          </a:ln>
          <a:effectLst>
            <a:outerShdw dist="35921" dir="2700000" algn="ctr" rotWithShape="0">
              <a:schemeClr val="bg2"/>
            </a:outerShdw>
          </a:effectLst>
        </p:spPr>
        <p:txBody>
          <a:bodyPr>
            <a:spAutoFit/>
          </a:bodyPr>
          <a:lstStyle/>
          <a:p>
            <a:pPr marL="111125" indent="-111125">
              <a:lnSpc>
                <a:spcPct val="95000"/>
              </a:lnSpc>
              <a:buFontTx/>
              <a:buChar char="•"/>
              <a:defRPr/>
            </a:pPr>
            <a:r>
              <a:rPr lang="en-US" sz="2000" u="none">
                <a:latin typeface="Arial" charset="0"/>
              </a:rPr>
              <a:t>Separating concerns between tiers</a:t>
            </a:r>
          </a:p>
          <a:p>
            <a:pPr marL="111125" indent="-111125">
              <a:lnSpc>
                <a:spcPct val="95000"/>
              </a:lnSpc>
              <a:buFontTx/>
              <a:buChar char="•"/>
              <a:defRPr/>
            </a:pPr>
            <a:r>
              <a:rPr lang="en-US" sz="2000" u="none">
                <a:latin typeface="Arial" charset="0"/>
              </a:rPr>
              <a:t>Improving type-safety &amp; performance </a:t>
            </a:r>
          </a:p>
          <a:p>
            <a:pPr marL="111125" indent="-111125">
              <a:lnSpc>
                <a:spcPct val="95000"/>
              </a:lnSpc>
              <a:buFontTx/>
              <a:buChar char="•"/>
              <a:defRPr/>
            </a:pPr>
            <a:r>
              <a:rPr lang="en-US" sz="2000" u="none">
                <a:latin typeface="Arial" charset="0"/>
              </a:rPr>
              <a:t>Enabling client extensibility</a:t>
            </a:r>
          </a:p>
          <a:p>
            <a:pPr marL="111125" indent="-111125">
              <a:lnSpc>
                <a:spcPct val="95000"/>
              </a:lnSpc>
              <a:buFontTx/>
              <a:buChar char="•"/>
              <a:defRPr/>
            </a:pPr>
            <a:r>
              <a:rPr lang="en-US" sz="2000" u="none">
                <a:latin typeface="Arial" charset="0"/>
              </a:rPr>
              <a:t>Ensuring platform-neutral &amp; network-transparent OO communication</a:t>
            </a:r>
          </a:p>
          <a:p>
            <a:pPr marL="111125" indent="-111125">
              <a:lnSpc>
                <a:spcPct val="95000"/>
              </a:lnSpc>
              <a:buFontTx/>
              <a:buChar char="•"/>
              <a:defRPr/>
            </a:pPr>
            <a:r>
              <a:rPr lang="en-US" sz="2000" u="none">
                <a:latin typeface="Arial" charset="0"/>
              </a:rPr>
              <a:t>Supporting async communication</a:t>
            </a:r>
          </a:p>
          <a:p>
            <a:pPr marL="111125" indent="-111125">
              <a:lnSpc>
                <a:spcPct val="95000"/>
              </a:lnSpc>
              <a:buFontTx/>
              <a:buChar char="•"/>
              <a:defRPr/>
            </a:pPr>
            <a:r>
              <a:rPr lang="en-US" sz="2000" u="none">
                <a:latin typeface="Arial" charset="0"/>
              </a:rPr>
              <a:t>Supporting OO async communication </a:t>
            </a:r>
          </a:p>
        </p:txBody>
      </p:sp>
      <p:grpSp>
        <p:nvGrpSpPr>
          <p:cNvPr id="4" name="Group 95"/>
          <p:cNvGrpSpPr>
            <a:grpSpLocks/>
          </p:cNvGrpSpPr>
          <p:nvPr/>
        </p:nvGrpSpPr>
        <p:grpSpPr bwMode="auto">
          <a:xfrm>
            <a:off x="161925" y="904875"/>
            <a:ext cx="8674100" cy="3189288"/>
            <a:chOff x="241" y="569"/>
            <a:chExt cx="5326" cy="1861"/>
          </a:xfrm>
        </p:grpSpPr>
        <p:sp>
          <p:nvSpPr>
            <p:cNvPr id="70665" name="Text Box 80"/>
            <p:cNvSpPr txBox="1">
              <a:spLocks noChangeArrowheads="1"/>
            </p:cNvSpPr>
            <p:nvPr/>
          </p:nvSpPr>
          <p:spPr bwMode="auto">
            <a:xfrm>
              <a:off x="1240" y="655"/>
              <a:ext cx="511" cy="221"/>
            </a:xfrm>
            <a:prstGeom prst="rect">
              <a:avLst/>
            </a:prstGeom>
            <a:noFill/>
            <a:ln w="12700">
              <a:solidFill>
                <a:schemeClr val="tx1"/>
              </a:solidFill>
              <a:miter lim="800000"/>
              <a:headEnd/>
              <a:tailEnd/>
            </a:ln>
          </p:spPr>
          <p:txBody>
            <a:bodyPr wrap="none">
              <a:spAutoFit/>
            </a:bodyPr>
            <a:lstStyle/>
            <a:p>
              <a:r>
                <a:rPr lang="en-US" b="1" u="none"/>
                <a:t>Proxy</a:t>
              </a:r>
            </a:p>
          </p:txBody>
        </p:sp>
        <p:sp>
          <p:nvSpPr>
            <p:cNvPr id="70666" name="Text Box 81"/>
            <p:cNvSpPr txBox="1">
              <a:spLocks noChangeArrowheads="1"/>
            </p:cNvSpPr>
            <p:nvPr/>
          </p:nvSpPr>
          <p:spPr bwMode="auto">
            <a:xfrm>
              <a:off x="1792" y="1856"/>
              <a:ext cx="573" cy="222"/>
            </a:xfrm>
            <a:prstGeom prst="rect">
              <a:avLst/>
            </a:prstGeom>
            <a:noFill/>
            <a:ln w="12700">
              <a:solidFill>
                <a:schemeClr val="tx1"/>
              </a:solidFill>
              <a:miter lim="800000"/>
              <a:headEnd/>
              <a:tailEnd/>
            </a:ln>
          </p:spPr>
          <p:txBody>
            <a:bodyPr wrap="none">
              <a:spAutoFit/>
            </a:bodyPr>
            <a:lstStyle/>
            <a:p>
              <a:r>
                <a:rPr lang="en-US" b="1" u="none"/>
                <a:t>Broker</a:t>
              </a:r>
            </a:p>
          </p:txBody>
        </p:sp>
        <p:sp>
          <p:nvSpPr>
            <p:cNvPr id="70667" name="Text Box 82"/>
            <p:cNvSpPr txBox="1">
              <a:spLocks noChangeArrowheads="1"/>
            </p:cNvSpPr>
            <p:nvPr/>
          </p:nvSpPr>
          <p:spPr bwMode="auto">
            <a:xfrm>
              <a:off x="4471" y="1084"/>
              <a:ext cx="1017" cy="221"/>
            </a:xfrm>
            <a:prstGeom prst="rect">
              <a:avLst/>
            </a:prstGeom>
            <a:noFill/>
            <a:ln w="12700">
              <a:solidFill>
                <a:schemeClr val="tx1"/>
              </a:solidFill>
              <a:miter lim="800000"/>
              <a:headEnd/>
              <a:tailEnd/>
            </a:ln>
          </p:spPr>
          <p:txBody>
            <a:bodyPr wrap="none">
              <a:spAutoFit/>
            </a:bodyPr>
            <a:lstStyle/>
            <a:p>
              <a:pPr algn="ctr"/>
              <a:r>
                <a:rPr lang="en-US" b="1" u="none"/>
                <a:t>Active Object</a:t>
              </a:r>
            </a:p>
          </p:txBody>
        </p:sp>
        <p:sp>
          <p:nvSpPr>
            <p:cNvPr id="70668" name="Text Box 83"/>
            <p:cNvSpPr txBox="1">
              <a:spLocks noChangeArrowheads="1"/>
            </p:cNvSpPr>
            <p:nvPr/>
          </p:nvSpPr>
          <p:spPr bwMode="auto">
            <a:xfrm>
              <a:off x="241" y="1397"/>
              <a:ext cx="854" cy="382"/>
            </a:xfrm>
            <a:prstGeom prst="rect">
              <a:avLst/>
            </a:prstGeom>
            <a:noFill/>
            <a:ln w="12700">
              <a:solidFill>
                <a:schemeClr val="tx1"/>
              </a:solidFill>
              <a:miter lim="800000"/>
              <a:headEnd/>
              <a:tailEnd/>
            </a:ln>
          </p:spPr>
          <p:txBody>
            <a:bodyPr wrap="none">
              <a:spAutoFit/>
            </a:bodyPr>
            <a:lstStyle/>
            <a:p>
              <a:pPr algn="ctr"/>
              <a:r>
                <a:rPr lang="en-US" b="1" u="none"/>
                <a:t>Publisher-</a:t>
              </a:r>
            </a:p>
            <a:p>
              <a:pPr algn="ctr"/>
              <a:r>
                <a:rPr lang="en-US" b="1" u="none"/>
                <a:t>Subscriber</a:t>
              </a:r>
            </a:p>
          </p:txBody>
        </p:sp>
        <p:sp>
          <p:nvSpPr>
            <p:cNvPr id="70669" name="Text Box 84"/>
            <p:cNvSpPr txBox="1">
              <a:spLocks noChangeArrowheads="1"/>
            </p:cNvSpPr>
            <p:nvPr/>
          </p:nvSpPr>
          <p:spPr bwMode="auto">
            <a:xfrm>
              <a:off x="4360" y="569"/>
              <a:ext cx="971" cy="381"/>
            </a:xfrm>
            <a:prstGeom prst="rect">
              <a:avLst/>
            </a:prstGeom>
            <a:noFill/>
            <a:ln w="12700">
              <a:solidFill>
                <a:schemeClr val="tx1"/>
              </a:solidFill>
              <a:miter lim="800000"/>
              <a:headEnd/>
              <a:tailEnd/>
            </a:ln>
          </p:spPr>
          <p:txBody>
            <a:bodyPr wrap="none">
              <a:spAutoFit/>
            </a:bodyPr>
            <a:lstStyle/>
            <a:p>
              <a:pPr algn="ctr"/>
              <a:r>
                <a:rPr lang="en-US" b="1" u="none"/>
                <a:t>Component</a:t>
              </a:r>
            </a:p>
            <a:p>
              <a:pPr algn="ctr"/>
              <a:r>
                <a:rPr lang="en-US" b="1" u="none"/>
                <a:t>Configurator</a:t>
              </a:r>
            </a:p>
          </p:txBody>
        </p:sp>
        <p:sp>
          <p:nvSpPr>
            <p:cNvPr id="70670" name="Text Box 85"/>
            <p:cNvSpPr txBox="1">
              <a:spLocks noChangeArrowheads="1"/>
            </p:cNvSpPr>
            <p:nvPr/>
          </p:nvSpPr>
          <p:spPr bwMode="auto">
            <a:xfrm>
              <a:off x="1104" y="925"/>
              <a:ext cx="791" cy="381"/>
            </a:xfrm>
            <a:prstGeom prst="rect">
              <a:avLst/>
            </a:prstGeom>
            <a:noFill/>
            <a:ln w="12700">
              <a:solidFill>
                <a:schemeClr val="tx1"/>
              </a:solidFill>
              <a:miter lim="800000"/>
              <a:headEnd/>
              <a:tailEnd/>
            </a:ln>
          </p:spPr>
          <p:txBody>
            <a:bodyPr wrap="none">
              <a:spAutoFit/>
            </a:bodyPr>
            <a:lstStyle/>
            <a:p>
              <a:pPr algn="ctr"/>
              <a:r>
                <a:rPr lang="en-US" b="1" u="none"/>
                <a:t>Extension</a:t>
              </a:r>
            </a:p>
            <a:p>
              <a:pPr algn="ctr"/>
              <a:r>
                <a:rPr lang="en-US" b="1" u="none"/>
                <a:t>Interface</a:t>
              </a:r>
            </a:p>
          </p:txBody>
        </p:sp>
        <p:sp>
          <p:nvSpPr>
            <p:cNvPr id="70671" name="Text Box 86"/>
            <p:cNvSpPr txBox="1">
              <a:spLocks noChangeArrowheads="1"/>
            </p:cNvSpPr>
            <p:nvPr/>
          </p:nvSpPr>
          <p:spPr bwMode="auto">
            <a:xfrm>
              <a:off x="4472" y="2208"/>
              <a:ext cx="1095" cy="222"/>
            </a:xfrm>
            <a:prstGeom prst="rect">
              <a:avLst/>
            </a:prstGeom>
            <a:noFill/>
            <a:ln w="12700">
              <a:solidFill>
                <a:schemeClr val="tx1"/>
              </a:solidFill>
              <a:miter lim="800000"/>
              <a:headEnd/>
              <a:tailEnd/>
            </a:ln>
          </p:spPr>
          <p:txBody>
            <a:bodyPr wrap="none">
              <a:spAutoFit/>
            </a:bodyPr>
            <a:lstStyle/>
            <a:p>
              <a:pPr algn="ctr"/>
              <a:r>
                <a:rPr lang="en-US" b="1" u="none"/>
                <a:t>Factory/Finder</a:t>
              </a:r>
            </a:p>
          </p:txBody>
        </p:sp>
        <p:sp>
          <p:nvSpPr>
            <p:cNvPr id="70672" name="Text Box 88"/>
            <p:cNvSpPr txBox="1">
              <a:spLocks noChangeArrowheads="1"/>
            </p:cNvSpPr>
            <p:nvPr/>
          </p:nvSpPr>
          <p:spPr bwMode="auto">
            <a:xfrm>
              <a:off x="481" y="1924"/>
              <a:ext cx="846" cy="213"/>
            </a:xfrm>
            <a:prstGeom prst="rect">
              <a:avLst/>
            </a:prstGeom>
            <a:noFill/>
            <a:ln w="12700">
              <a:solidFill>
                <a:schemeClr val="tx1"/>
              </a:solidFill>
              <a:miter lim="800000"/>
              <a:headEnd/>
              <a:tailEnd/>
            </a:ln>
          </p:spPr>
          <p:txBody>
            <a:bodyPr wrap="none">
              <a:spAutoFit/>
            </a:bodyPr>
            <a:lstStyle/>
            <a:p>
              <a:pPr algn="ctr">
                <a:lnSpc>
                  <a:spcPct val="95000"/>
                </a:lnSpc>
              </a:pPr>
              <a:r>
                <a:rPr lang="en-US" b="1" u="none"/>
                <a:t>Messaging</a:t>
              </a:r>
            </a:p>
          </p:txBody>
        </p:sp>
        <p:sp>
          <p:nvSpPr>
            <p:cNvPr id="70673" name="Text Box 89"/>
            <p:cNvSpPr txBox="1">
              <a:spLocks noChangeArrowheads="1"/>
            </p:cNvSpPr>
            <p:nvPr/>
          </p:nvSpPr>
          <p:spPr bwMode="auto">
            <a:xfrm>
              <a:off x="2947" y="655"/>
              <a:ext cx="573" cy="222"/>
            </a:xfrm>
            <a:prstGeom prst="rect">
              <a:avLst/>
            </a:prstGeom>
            <a:noFill/>
            <a:ln w="12700">
              <a:solidFill>
                <a:schemeClr val="tx1"/>
              </a:solidFill>
              <a:miter lim="800000"/>
              <a:headEnd/>
              <a:tailEnd/>
            </a:ln>
          </p:spPr>
          <p:txBody>
            <a:bodyPr wrap="none">
              <a:spAutoFit/>
            </a:bodyPr>
            <a:lstStyle/>
            <a:p>
              <a:r>
                <a:rPr lang="en-US" b="1" u="none"/>
                <a:t>Layers</a:t>
              </a:r>
            </a:p>
          </p:txBody>
        </p:sp>
        <p:sp>
          <p:nvSpPr>
            <p:cNvPr id="70674" name="Text Box 90"/>
            <p:cNvSpPr txBox="1">
              <a:spLocks noChangeArrowheads="1"/>
            </p:cNvSpPr>
            <p:nvPr/>
          </p:nvSpPr>
          <p:spPr bwMode="auto">
            <a:xfrm>
              <a:off x="4548" y="1857"/>
              <a:ext cx="854" cy="222"/>
            </a:xfrm>
            <a:prstGeom prst="rect">
              <a:avLst/>
            </a:prstGeom>
            <a:noFill/>
            <a:ln w="12700">
              <a:solidFill>
                <a:schemeClr val="tx1"/>
              </a:solidFill>
              <a:miter lim="800000"/>
              <a:headEnd/>
              <a:tailEnd/>
            </a:ln>
          </p:spPr>
          <p:txBody>
            <a:bodyPr wrap="none">
              <a:spAutoFit/>
            </a:bodyPr>
            <a:lstStyle/>
            <a:p>
              <a:pPr algn="ctr"/>
              <a:r>
                <a:rPr lang="en-US" b="1" u="none"/>
                <a:t>Interceptor</a:t>
              </a:r>
            </a:p>
          </p:txBody>
        </p:sp>
        <p:sp>
          <p:nvSpPr>
            <p:cNvPr id="70675" name="Text Box 92"/>
            <p:cNvSpPr txBox="1">
              <a:spLocks noChangeArrowheads="1"/>
            </p:cNvSpPr>
            <p:nvPr/>
          </p:nvSpPr>
          <p:spPr bwMode="auto">
            <a:xfrm>
              <a:off x="4603" y="1462"/>
              <a:ext cx="729" cy="221"/>
            </a:xfrm>
            <a:prstGeom prst="rect">
              <a:avLst/>
            </a:prstGeom>
            <a:noFill/>
            <a:ln w="12700">
              <a:solidFill>
                <a:schemeClr val="tx1"/>
              </a:solidFill>
              <a:miter lim="800000"/>
              <a:headEnd/>
              <a:tailEnd/>
            </a:ln>
          </p:spPr>
          <p:txBody>
            <a:bodyPr wrap="none">
              <a:spAutoFit/>
            </a:bodyPr>
            <a:lstStyle/>
            <a:p>
              <a:pPr algn="ctr"/>
              <a:r>
                <a:rPr lang="en-US" b="1" u="none"/>
                <a:t>Activator</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1526860"/>
                                        </p:tgtEl>
                                        <p:attrNameLst>
                                          <p:attrName>style.visibility</p:attrName>
                                        </p:attrNameLst>
                                      </p:cBhvr>
                                      <p:to>
                                        <p:strVal val="visible"/>
                                      </p:to>
                                    </p:set>
                                    <p:animEffect transition="in" filter="wipe(up)">
                                      <p:cBhvr>
                                        <p:cTn id="11" dur="500"/>
                                        <p:tgtEl>
                                          <p:spTgt spid="1526860"/>
                                        </p:tgtEl>
                                      </p:cBhvr>
                                    </p:animEffect>
                                  </p:childTnLst>
                                </p:cTn>
                              </p:par>
                            </p:childTnLst>
                          </p:cTn>
                        </p:par>
                        <p:par>
                          <p:cTn id="12" fill="hold">
                            <p:stCondLst>
                              <p:cond delay="500"/>
                            </p:stCondLst>
                            <p:childTnLst>
                              <p:par>
                                <p:cTn id="13" presetID="22" presetClass="entr" presetSubtype="1" fill="hold" grpId="0" nodeType="afterEffect">
                                  <p:stCondLst>
                                    <p:cond delay="0"/>
                                  </p:stCondLst>
                                  <p:childTnLst>
                                    <p:set>
                                      <p:cBhvr>
                                        <p:cTn id="14" dur="1" fill="hold">
                                          <p:stCondLst>
                                            <p:cond delay="0"/>
                                          </p:stCondLst>
                                        </p:cTn>
                                        <p:tgtEl>
                                          <p:spTgt spid="1526862"/>
                                        </p:tgtEl>
                                        <p:attrNameLst>
                                          <p:attrName>style.visibility</p:attrName>
                                        </p:attrNameLst>
                                      </p:cBhvr>
                                      <p:to>
                                        <p:strVal val="visible"/>
                                      </p:to>
                                    </p:set>
                                    <p:animEffect transition="in" filter="wipe(up)">
                                      <p:cBhvr>
                                        <p:cTn id="15" dur="500"/>
                                        <p:tgtEl>
                                          <p:spTgt spid="1526862"/>
                                        </p:tgtEl>
                                      </p:cBhvr>
                                    </p:animEffect>
                                  </p:childTnLst>
                                </p:cTn>
                              </p:par>
                            </p:childTnLst>
                          </p:cTn>
                        </p:par>
                        <p:par>
                          <p:cTn id="16" fill="hold">
                            <p:stCondLst>
                              <p:cond delay="1000"/>
                            </p:stCondLst>
                            <p:childTnLst>
                              <p:par>
                                <p:cTn id="17" presetID="22" presetClass="entr" presetSubtype="1" fill="hold" grpId="0" nodeType="afterEffect">
                                  <p:stCondLst>
                                    <p:cond delay="0"/>
                                  </p:stCondLst>
                                  <p:childTnLst>
                                    <p:set>
                                      <p:cBhvr>
                                        <p:cTn id="18" dur="1" fill="hold">
                                          <p:stCondLst>
                                            <p:cond delay="0"/>
                                          </p:stCondLst>
                                        </p:cTn>
                                        <p:tgtEl>
                                          <p:spTgt spid="1526861"/>
                                        </p:tgtEl>
                                        <p:attrNameLst>
                                          <p:attrName>style.visibility</p:attrName>
                                        </p:attrNameLst>
                                      </p:cBhvr>
                                      <p:to>
                                        <p:strVal val="visible"/>
                                      </p:to>
                                    </p:set>
                                    <p:animEffect transition="in" filter="wipe(up)">
                                      <p:cBhvr>
                                        <p:cTn id="19" dur="500"/>
                                        <p:tgtEl>
                                          <p:spTgt spid="15268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6860" grpId="0" autoUpdateAnimBg="0"/>
      <p:bldP spid="1526861" grpId="0" animBg="1" autoUpdateAnimBg="0"/>
      <p:bldP spid="1526862" grpId="0" animBg="1"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Slide Number Placeholder 2"/>
          <p:cNvSpPr>
            <a:spLocks noGrp="1"/>
          </p:cNvSpPr>
          <p:nvPr>
            <p:ph type="sldNum" sz="quarter" idx="10"/>
          </p:nvPr>
        </p:nvSpPr>
        <p:spPr>
          <a:noFill/>
        </p:spPr>
        <p:txBody>
          <a:bodyPr/>
          <a:lstStyle/>
          <a:p>
            <a:fld id="{83A18985-3CB3-4B22-BE63-6257D98A20F7}" type="slidenum">
              <a:rPr lang="en-US" smtClean="0">
                <a:latin typeface="Arial" pitchFamily="34" charset="0"/>
              </a:rPr>
              <a:pPr/>
              <a:t>65</a:t>
            </a:fld>
            <a:endParaRPr lang="en-US" smtClean="0">
              <a:latin typeface="Arial" pitchFamily="34" charset="0"/>
            </a:endParaRPr>
          </a:p>
        </p:txBody>
      </p:sp>
      <p:sp>
        <p:nvSpPr>
          <p:cNvPr id="1474572" name="Rectangle 1036"/>
          <p:cNvSpPr>
            <a:spLocks noChangeArrowheads="1"/>
          </p:cNvSpPr>
          <p:nvPr/>
        </p:nvSpPr>
        <p:spPr bwMode="auto">
          <a:xfrm>
            <a:off x="38100" y="2838450"/>
            <a:ext cx="4295775" cy="1806575"/>
          </a:xfrm>
          <a:prstGeom prst="rect">
            <a:avLst/>
          </a:prstGeom>
          <a:solidFill>
            <a:srgbClr val="CCFF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lnSpc>
                <a:spcPct val="90000"/>
              </a:lnSpc>
              <a:defRPr/>
            </a:pPr>
            <a:r>
              <a:rPr lang="en-US" sz="2400" b="1" u="none">
                <a:latin typeface="Arial" charset="0"/>
              </a:rPr>
              <a:t>Solution</a:t>
            </a:r>
          </a:p>
          <a:p>
            <a:pPr marL="114300" indent="-114300">
              <a:lnSpc>
                <a:spcPct val="90000"/>
              </a:lnSpc>
              <a:buFontTx/>
              <a:buChar char="•"/>
              <a:defRPr/>
            </a:pPr>
            <a:r>
              <a:rPr lang="en-US" sz="2000" u="none">
                <a:latin typeface="Arial" charset="0"/>
              </a:rPr>
              <a:t>Apply the </a:t>
            </a:r>
            <a:r>
              <a:rPr lang="en-US" sz="2000" i="1" u="none">
                <a:latin typeface="Arial" charset="0"/>
              </a:rPr>
              <a:t>Layers</a:t>
            </a:r>
            <a:r>
              <a:rPr lang="en-US" sz="2000" u="none">
                <a:latin typeface="Arial" charset="0"/>
              </a:rPr>
              <a:t> pattern (P1) to create a multi-tier architecture </a:t>
            </a:r>
            <a:r>
              <a:rPr lang="de-DE" sz="2000" u="none">
                <a:latin typeface="Arial" charset="0"/>
              </a:rPr>
              <a:t>that separates concerns between groups of tasks occurring at distinct layers in the distributed system</a:t>
            </a:r>
            <a:endParaRPr lang="en-US" u="none">
              <a:latin typeface="Arial" charset="0"/>
            </a:endParaRPr>
          </a:p>
        </p:txBody>
      </p:sp>
      <p:sp>
        <p:nvSpPr>
          <p:cNvPr id="71684" name="Rectangle 1026"/>
          <p:cNvSpPr>
            <a:spLocks noGrp="1" noChangeArrowheads="1"/>
          </p:cNvSpPr>
          <p:nvPr>
            <p:ph type="title"/>
          </p:nvPr>
        </p:nvSpPr>
        <p:spPr>
          <a:xfrm>
            <a:off x="533400" y="-9525"/>
            <a:ext cx="8124825" cy="914400"/>
          </a:xfrm>
        </p:spPr>
        <p:txBody>
          <a:bodyPr/>
          <a:lstStyle/>
          <a:p>
            <a:pPr>
              <a:lnSpc>
                <a:spcPct val="90000"/>
              </a:lnSpc>
            </a:pPr>
            <a:r>
              <a:rPr lang="en-US" smtClean="0"/>
              <a:t>Separating Concerns Between Tiers</a:t>
            </a:r>
          </a:p>
        </p:txBody>
      </p:sp>
      <p:sp>
        <p:nvSpPr>
          <p:cNvPr id="71685" name="Text Box 1032"/>
          <p:cNvSpPr txBox="1">
            <a:spLocks noChangeArrowheads="1"/>
          </p:cNvSpPr>
          <p:nvPr/>
        </p:nvSpPr>
        <p:spPr bwMode="auto">
          <a:xfrm>
            <a:off x="34925" y="874713"/>
            <a:ext cx="4298950" cy="1806575"/>
          </a:xfrm>
          <a:prstGeom prst="rect">
            <a:avLst/>
          </a:prstGeom>
          <a:solidFill>
            <a:schemeClr val="folHlink"/>
          </a:solidFill>
          <a:ln w="12700">
            <a:solidFill>
              <a:schemeClr val="tx1"/>
            </a:solidFill>
            <a:miter lim="800000"/>
            <a:headEnd/>
            <a:tailEnd/>
          </a:ln>
        </p:spPr>
        <p:txBody>
          <a:bodyPr>
            <a:spAutoFit/>
          </a:bodyPr>
          <a:lstStyle/>
          <a:p>
            <a:pPr marL="114300" indent="-114300">
              <a:lnSpc>
                <a:spcPct val="90000"/>
              </a:lnSpc>
              <a:buClr>
                <a:schemeClr val="tx1"/>
              </a:buClr>
              <a:buSzPct val="85000"/>
            </a:pPr>
            <a:r>
              <a:rPr lang="en-US" sz="2400" b="1" u="none"/>
              <a:t>Context</a:t>
            </a:r>
          </a:p>
          <a:p>
            <a:pPr marL="114300" indent="-114300">
              <a:lnSpc>
                <a:spcPct val="90000"/>
              </a:lnSpc>
              <a:buClr>
                <a:schemeClr val="tx1"/>
              </a:buClr>
              <a:buSzPct val="85000"/>
              <a:buFontTx/>
              <a:buChar char="•"/>
            </a:pPr>
            <a:r>
              <a:rPr lang="en-US" sz="2000" u="none"/>
              <a:t>Distributed systems are now common due to the advent of </a:t>
            </a:r>
          </a:p>
          <a:p>
            <a:pPr marL="342900" lvl="1" indent="-114300">
              <a:lnSpc>
                <a:spcPct val="90000"/>
              </a:lnSpc>
              <a:buClr>
                <a:schemeClr val="tx1"/>
              </a:buClr>
              <a:buSzPct val="85000"/>
              <a:buFontTx/>
              <a:buChar char="•"/>
            </a:pPr>
            <a:r>
              <a:rPr lang="en-US" sz="2000" u="none"/>
              <a:t>The global Internet </a:t>
            </a:r>
          </a:p>
          <a:p>
            <a:pPr marL="342900" lvl="1" indent="-114300">
              <a:lnSpc>
                <a:spcPct val="90000"/>
              </a:lnSpc>
              <a:buClr>
                <a:schemeClr val="tx1"/>
              </a:buClr>
              <a:buSzPct val="85000"/>
              <a:buFontTx/>
              <a:buChar char="•"/>
            </a:pPr>
            <a:r>
              <a:rPr lang="en-US" sz="2000" u="none"/>
              <a:t>Ubiquitous mobile &amp; embedded devices</a:t>
            </a:r>
          </a:p>
        </p:txBody>
      </p:sp>
      <p:sp>
        <p:nvSpPr>
          <p:cNvPr id="1474569" name="Rectangle 1033"/>
          <p:cNvSpPr>
            <a:spLocks noChangeArrowheads="1"/>
          </p:cNvSpPr>
          <p:nvPr/>
        </p:nvSpPr>
        <p:spPr bwMode="auto">
          <a:xfrm>
            <a:off x="4454525" y="887413"/>
            <a:ext cx="4538663" cy="1536700"/>
          </a:xfrm>
          <a:prstGeom prst="rect">
            <a:avLst/>
          </a:prstGeom>
          <a:noFill/>
          <a:ln w="12700">
            <a:noFill/>
            <a:miter lim="800000"/>
            <a:headEnd/>
            <a:tailEnd/>
          </a:ln>
        </p:spPr>
        <p:txBody>
          <a:bodyPr>
            <a:spAutoFit/>
          </a:bodyPr>
          <a:lstStyle/>
          <a:p>
            <a:pPr marL="114300" indent="-114300">
              <a:lnSpc>
                <a:spcPct val="95000"/>
              </a:lnSpc>
              <a:buClr>
                <a:schemeClr val="tx1"/>
              </a:buClr>
              <a:buSzPct val="85000"/>
            </a:pPr>
            <a:r>
              <a:rPr lang="en-US" sz="2000" b="1" u="none"/>
              <a:t>Problem</a:t>
            </a:r>
          </a:p>
          <a:p>
            <a:pPr marL="114300" indent="-114300">
              <a:lnSpc>
                <a:spcPct val="95000"/>
              </a:lnSpc>
              <a:buClr>
                <a:schemeClr val="tx1"/>
              </a:buClr>
              <a:buSzPct val="85000"/>
              <a:buFontTx/>
              <a:buChar char="•"/>
            </a:pPr>
            <a:r>
              <a:rPr lang="en-US" sz="2000" u="none"/>
              <a:t>It’s hard to build distributed systems due to the complexity associated with many capabilities at many levels of abstraction</a:t>
            </a:r>
            <a:r>
              <a:rPr lang="en-US"/>
              <a:t> </a:t>
            </a:r>
            <a:r>
              <a:rPr lang="en-US" sz="2000" u="none"/>
              <a:t> </a:t>
            </a:r>
          </a:p>
        </p:txBody>
      </p:sp>
      <p:grpSp>
        <p:nvGrpSpPr>
          <p:cNvPr id="2" name="Group 1085"/>
          <p:cNvGrpSpPr>
            <a:grpSpLocks/>
          </p:cNvGrpSpPr>
          <p:nvPr/>
        </p:nvGrpSpPr>
        <p:grpSpPr bwMode="auto">
          <a:xfrm>
            <a:off x="9525" y="4816475"/>
            <a:ext cx="4473575" cy="2043113"/>
            <a:chOff x="6" y="3034"/>
            <a:chExt cx="2818" cy="1287"/>
          </a:xfrm>
        </p:grpSpPr>
        <p:sp>
          <p:nvSpPr>
            <p:cNvPr id="71713" name="AutoShape 1083"/>
            <p:cNvSpPr>
              <a:spLocks noChangeArrowheads="1"/>
            </p:cNvSpPr>
            <p:nvPr/>
          </p:nvSpPr>
          <p:spPr bwMode="auto">
            <a:xfrm>
              <a:off x="24" y="3034"/>
              <a:ext cx="2706" cy="1268"/>
            </a:xfrm>
            <a:prstGeom prst="wedgeRectCallout">
              <a:avLst>
                <a:gd name="adj1" fmla="val 114301"/>
                <a:gd name="adj2" fmla="val -35014"/>
              </a:avLst>
            </a:prstGeom>
            <a:solidFill>
              <a:srgbClr val="DDDDDD"/>
            </a:solidFill>
            <a:ln w="12700">
              <a:solidFill>
                <a:schemeClr val="tx1"/>
              </a:solidFill>
              <a:miter lim="800000"/>
              <a:headEnd/>
              <a:tailEnd/>
            </a:ln>
          </p:spPr>
          <p:txBody>
            <a:bodyPr/>
            <a:lstStyle/>
            <a:p>
              <a:pPr algn="ctr"/>
              <a:endParaRPr lang="en-US"/>
            </a:p>
          </p:txBody>
        </p:sp>
        <p:sp>
          <p:nvSpPr>
            <p:cNvPr id="71714" name="Rectangle 1073"/>
            <p:cNvSpPr>
              <a:spLocks noChangeArrowheads="1"/>
            </p:cNvSpPr>
            <p:nvPr/>
          </p:nvSpPr>
          <p:spPr bwMode="auto">
            <a:xfrm>
              <a:off x="6" y="3052"/>
              <a:ext cx="2818" cy="1269"/>
            </a:xfrm>
            <a:prstGeom prst="rect">
              <a:avLst/>
            </a:prstGeom>
            <a:noFill/>
            <a:ln w="12700">
              <a:noFill/>
              <a:miter lim="800000"/>
              <a:headEnd/>
              <a:tailEnd/>
            </a:ln>
          </p:spPr>
          <p:txBody>
            <a:bodyPr>
              <a:spAutoFit/>
            </a:bodyPr>
            <a:lstStyle/>
            <a:p>
              <a:pPr eaLnBrk="1" hangingPunct="1">
                <a:lnSpc>
                  <a:spcPct val="90000"/>
                </a:lnSpc>
              </a:pPr>
              <a:r>
                <a:rPr lang="en-US" sz="2000" u="none"/>
                <a:t>Services in the </a:t>
              </a:r>
              <a:r>
                <a:rPr lang="en-US" sz="2000" i="1" u="none"/>
                <a:t>middle tier</a:t>
              </a:r>
              <a:r>
                <a:rPr lang="en-US" sz="2000" u="none"/>
                <a:t> participate in various types of tasks, </a:t>
              </a:r>
              <a:r>
                <a:rPr lang="en-US" sz="2000" i="1" u="none"/>
                <a:t>e.g.,</a:t>
              </a:r>
            </a:p>
            <a:p>
              <a:pPr marL="288925" lvl="1" indent="-169863" eaLnBrk="1" hangingPunct="1">
                <a:lnSpc>
                  <a:spcPct val="90000"/>
                </a:lnSpc>
                <a:buFontTx/>
                <a:buChar char="•"/>
              </a:pPr>
              <a:r>
                <a:rPr lang="en-US" sz="2000" u="none"/>
                <a:t>Workflow of integrated “business” processes</a:t>
              </a:r>
            </a:p>
            <a:p>
              <a:pPr marL="288925" lvl="1" indent="-169863" eaLnBrk="1" hangingPunct="1">
                <a:lnSpc>
                  <a:spcPct val="90000"/>
                </a:lnSpc>
                <a:buFontTx/>
                <a:buChar char="•"/>
              </a:pPr>
              <a:r>
                <a:rPr lang="en-US" sz="2000" u="none"/>
                <a:t>Connect to databases &amp; other backend systems for data storage &amp; access </a:t>
              </a:r>
            </a:p>
          </p:txBody>
        </p:sp>
      </p:grpSp>
      <p:grpSp>
        <p:nvGrpSpPr>
          <p:cNvPr id="3" name="Group 1082"/>
          <p:cNvGrpSpPr>
            <a:grpSpLocks/>
          </p:cNvGrpSpPr>
          <p:nvPr/>
        </p:nvGrpSpPr>
        <p:grpSpPr bwMode="auto">
          <a:xfrm>
            <a:off x="4333875" y="5054600"/>
            <a:ext cx="4783138" cy="1589088"/>
            <a:chOff x="2730" y="3184"/>
            <a:chExt cx="3013" cy="1001"/>
          </a:xfrm>
        </p:grpSpPr>
        <p:grpSp>
          <p:nvGrpSpPr>
            <p:cNvPr id="71706" name="Group 1079"/>
            <p:cNvGrpSpPr>
              <a:grpSpLocks/>
            </p:cNvGrpSpPr>
            <p:nvPr/>
          </p:nvGrpSpPr>
          <p:grpSpPr bwMode="auto">
            <a:xfrm>
              <a:off x="2730" y="3572"/>
              <a:ext cx="3013" cy="613"/>
              <a:chOff x="2712" y="2978"/>
              <a:chExt cx="3013" cy="613"/>
            </a:xfrm>
          </p:grpSpPr>
          <p:sp>
            <p:nvSpPr>
              <p:cNvPr id="71709" name="Text Box 1052"/>
              <p:cNvSpPr txBox="1">
                <a:spLocks noChangeArrowheads="1"/>
              </p:cNvSpPr>
              <p:nvPr/>
            </p:nvSpPr>
            <p:spPr bwMode="auto">
              <a:xfrm>
                <a:off x="2712" y="3000"/>
                <a:ext cx="1250" cy="577"/>
              </a:xfrm>
              <a:prstGeom prst="rect">
                <a:avLst/>
              </a:prstGeom>
              <a:noFill/>
              <a:ln w="12700">
                <a:noFill/>
                <a:miter lim="800000"/>
                <a:headEnd/>
                <a:tailEnd/>
              </a:ln>
            </p:spPr>
            <p:txBody>
              <a:bodyPr lIns="90000" tIns="46800" rIns="90000" bIns="46800">
                <a:spAutoFit/>
              </a:bodyPr>
              <a:lstStyle/>
              <a:p>
                <a:pPr marL="114300" indent="-114300"/>
                <a:r>
                  <a:rPr lang="en-US" b="1" u="none"/>
                  <a:t>Database Tier</a:t>
                </a:r>
              </a:p>
              <a:p>
                <a:pPr marL="114300" indent="-114300">
                  <a:buFontTx/>
                  <a:buChar char="•"/>
                </a:pPr>
                <a:r>
                  <a:rPr lang="en-US" i="1" u="none"/>
                  <a:t>e.g.,</a:t>
                </a:r>
                <a:r>
                  <a:rPr lang="en-US" u="none"/>
                  <a:t> persistent data</a:t>
                </a:r>
              </a:p>
            </p:txBody>
          </p:sp>
          <p:sp>
            <p:nvSpPr>
              <p:cNvPr id="71710" name="AutoShape 1050"/>
              <p:cNvSpPr>
                <a:spLocks noChangeAspect="1" noChangeArrowheads="1"/>
              </p:cNvSpPr>
              <p:nvPr/>
            </p:nvSpPr>
            <p:spPr bwMode="auto">
              <a:xfrm>
                <a:off x="4141" y="2978"/>
                <a:ext cx="698" cy="613"/>
              </a:xfrm>
              <a:prstGeom prst="can">
                <a:avLst>
                  <a:gd name="adj" fmla="val 25000"/>
                </a:avLst>
              </a:prstGeom>
              <a:solidFill>
                <a:srgbClr val="800000"/>
              </a:solidFill>
              <a:ln w="12700">
                <a:noFill/>
                <a:round/>
                <a:headEnd/>
                <a:tailEnd/>
              </a:ln>
            </p:spPr>
            <p:txBody>
              <a:bodyPr lIns="90000" tIns="46800" rIns="90000" bIns="46800" anchor="ctr">
                <a:spAutoFit/>
              </a:bodyPr>
              <a:lstStyle/>
              <a:p>
                <a:pPr algn="ctr"/>
                <a:r>
                  <a:rPr lang="en-US" b="1" u="none">
                    <a:solidFill>
                      <a:schemeClr val="bg1"/>
                    </a:solidFill>
                  </a:rPr>
                  <a:t>DB</a:t>
                </a:r>
              </a:p>
              <a:p>
                <a:pPr algn="ctr"/>
                <a:r>
                  <a:rPr lang="en-US" b="1" u="none">
                    <a:solidFill>
                      <a:schemeClr val="bg1"/>
                    </a:solidFill>
                  </a:rPr>
                  <a:t>Server</a:t>
                </a:r>
                <a:endParaRPr lang="en-US" b="1" u="none"/>
              </a:p>
            </p:txBody>
          </p:sp>
          <p:sp>
            <p:nvSpPr>
              <p:cNvPr id="71711" name="AutoShape 1051"/>
              <p:cNvSpPr>
                <a:spLocks noChangeAspect="1" noChangeArrowheads="1"/>
              </p:cNvSpPr>
              <p:nvPr/>
            </p:nvSpPr>
            <p:spPr bwMode="auto">
              <a:xfrm>
                <a:off x="5027" y="2978"/>
                <a:ext cx="698" cy="613"/>
              </a:xfrm>
              <a:prstGeom prst="can">
                <a:avLst>
                  <a:gd name="adj" fmla="val 25000"/>
                </a:avLst>
              </a:prstGeom>
              <a:solidFill>
                <a:srgbClr val="800000"/>
              </a:solidFill>
              <a:ln w="12700">
                <a:noFill/>
                <a:round/>
                <a:headEnd/>
                <a:tailEnd/>
              </a:ln>
            </p:spPr>
            <p:txBody>
              <a:bodyPr lIns="90000" tIns="46800" rIns="90000" bIns="46800" anchor="ctr">
                <a:spAutoFit/>
              </a:bodyPr>
              <a:lstStyle/>
              <a:p>
                <a:pPr algn="ctr"/>
                <a:r>
                  <a:rPr lang="en-US" b="1" u="none">
                    <a:solidFill>
                      <a:schemeClr val="bg1"/>
                    </a:solidFill>
                  </a:rPr>
                  <a:t>DB</a:t>
                </a:r>
              </a:p>
              <a:p>
                <a:pPr algn="ctr"/>
                <a:r>
                  <a:rPr lang="en-US" b="1" u="none">
                    <a:solidFill>
                      <a:schemeClr val="bg1"/>
                    </a:solidFill>
                  </a:rPr>
                  <a:t>Server</a:t>
                </a:r>
                <a:endParaRPr lang="en-US" b="1" u="none"/>
              </a:p>
            </p:txBody>
          </p:sp>
          <p:sp>
            <p:nvSpPr>
              <p:cNvPr id="71712" name="AutoShape 1076"/>
              <p:cNvSpPr>
                <a:spLocks/>
              </p:cNvSpPr>
              <p:nvPr/>
            </p:nvSpPr>
            <p:spPr bwMode="auto">
              <a:xfrm>
                <a:off x="3862" y="3030"/>
                <a:ext cx="240" cy="476"/>
              </a:xfrm>
              <a:prstGeom prst="leftBrace">
                <a:avLst>
                  <a:gd name="adj1" fmla="val 16528"/>
                  <a:gd name="adj2" fmla="val 50000"/>
                </a:avLst>
              </a:prstGeom>
              <a:noFill/>
              <a:ln w="38100">
                <a:solidFill>
                  <a:schemeClr val="tx1"/>
                </a:solidFill>
                <a:round/>
                <a:headEnd/>
                <a:tailEnd/>
              </a:ln>
            </p:spPr>
            <p:txBody>
              <a:bodyPr lIns="90000" tIns="46800" rIns="90000" bIns="46800" anchor="ctr">
                <a:spAutoFit/>
              </a:bodyPr>
              <a:lstStyle/>
              <a:p>
                <a:endParaRPr lang="en-US"/>
              </a:p>
            </p:txBody>
          </p:sp>
        </p:grpSp>
        <p:sp>
          <p:nvSpPr>
            <p:cNvPr id="71707" name="Line 1054"/>
            <p:cNvSpPr>
              <a:spLocks noChangeAspect="1" noChangeShapeType="1"/>
            </p:cNvSpPr>
            <p:nvPr/>
          </p:nvSpPr>
          <p:spPr bwMode="auto">
            <a:xfrm flipH="1">
              <a:off x="4445" y="3184"/>
              <a:ext cx="271" cy="452"/>
            </a:xfrm>
            <a:prstGeom prst="line">
              <a:avLst/>
            </a:prstGeom>
            <a:noFill/>
            <a:ln w="38100">
              <a:solidFill>
                <a:schemeClr val="tx1"/>
              </a:solidFill>
              <a:round/>
              <a:headEnd/>
              <a:tailEnd type="triangle" w="med" len="med"/>
            </a:ln>
          </p:spPr>
          <p:txBody>
            <a:bodyPr lIns="90000" tIns="46800" rIns="90000" bIns="46800" anchor="ctr">
              <a:spAutoFit/>
            </a:bodyPr>
            <a:lstStyle/>
            <a:p>
              <a:endParaRPr lang="en-US"/>
            </a:p>
          </p:txBody>
        </p:sp>
        <p:sp>
          <p:nvSpPr>
            <p:cNvPr id="71708" name="Line 1055"/>
            <p:cNvSpPr>
              <a:spLocks noChangeAspect="1" noChangeShapeType="1"/>
            </p:cNvSpPr>
            <p:nvPr/>
          </p:nvSpPr>
          <p:spPr bwMode="auto">
            <a:xfrm>
              <a:off x="5123" y="3184"/>
              <a:ext cx="391" cy="438"/>
            </a:xfrm>
            <a:prstGeom prst="line">
              <a:avLst/>
            </a:prstGeom>
            <a:noFill/>
            <a:ln w="38100">
              <a:solidFill>
                <a:schemeClr val="tx1"/>
              </a:solidFill>
              <a:round/>
              <a:headEnd/>
              <a:tailEnd type="triangle" w="med" len="med"/>
            </a:ln>
          </p:spPr>
          <p:txBody>
            <a:bodyPr lIns="90000" tIns="46800" rIns="90000" bIns="46800" anchor="ctr">
              <a:spAutoFit/>
            </a:bodyPr>
            <a:lstStyle/>
            <a:p>
              <a:endParaRPr lang="en-US"/>
            </a:p>
          </p:txBody>
        </p:sp>
      </p:grpSp>
      <p:grpSp>
        <p:nvGrpSpPr>
          <p:cNvPr id="5" name="Group 1078"/>
          <p:cNvGrpSpPr>
            <a:grpSpLocks/>
          </p:cNvGrpSpPr>
          <p:nvPr/>
        </p:nvGrpSpPr>
        <p:grpSpPr bwMode="auto">
          <a:xfrm>
            <a:off x="4333875" y="3194050"/>
            <a:ext cx="4243388" cy="1839913"/>
            <a:chOff x="2712" y="1580"/>
            <a:chExt cx="2673" cy="1159"/>
          </a:xfrm>
        </p:grpSpPr>
        <p:sp>
          <p:nvSpPr>
            <p:cNvPr id="71695" name="Text Box 1058"/>
            <p:cNvSpPr txBox="1">
              <a:spLocks noChangeArrowheads="1"/>
            </p:cNvSpPr>
            <p:nvPr/>
          </p:nvSpPr>
          <p:spPr bwMode="auto">
            <a:xfrm>
              <a:off x="2712" y="2137"/>
              <a:ext cx="1108" cy="577"/>
            </a:xfrm>
            <a:prstGeom prst="rect">
              <a:avLst/>
            </a:prstGeom>
            <a:noFill/>
            <a:ln w="12700">
              <a:noFill/>
              <a:miter lim="800000"/>
              <a:headEnd/>
              <a:tailEnd/>
            </a:ln>
          </p:spPr>
          <p:txBody>
            <a:bodyPr lIns="90000" tIns="46800" rIns="90000" bIns="46800">
              <a:spAutoFit/>
            </a:bodyPr>
            <a:lstStyle/>
            <a:p>
              <a:pPr marL="114300" indent="-114300"/>
              <a:r>
                <a:rPr lang="en-US" b="1" u="none"/>
                <a:t>Middle Tier</a:t>
              </a:r>
            </a:p>
            <a:p>
              <a:pPr marL="114300" indent="-114300">
                <a:buFontTx/>
                <a:buChar char="•"/>
              </a:pPr>
              <a:r>
                <a:rPr lang="en-US" i="1" u="none"/>
                <a:t>e.g.,</a:t>
              </a:r>
              <a:r>
                <a:rPr lang="en-US" u="none"/>
                <a:t> common business logic</a:t>
              </a:r>
            </a:p>
          </p:txBody>
        </p:sp>
        <p:sp>
          <p:nvSpPr>
            <p:cNvPr id="71696" name="Rectangle 1060"/>
            <p:cNvSpPr>
              <a:spLocks noChangeAspect="1" noChangeArrowheads="1"/>
            </p:cNvSpPr>
            <p:nvPr/>
          </p:nvSpPr>
          <p:spPr bwMode="auto">
            <a:xfrm>
              <a:off x="4452" y="2558"/>
              <a:ext cx="814" cy="181"/>
            </a:xfrm>
            <a:prstGeom prst="rect">
              <a:avLst/>
            </a:prstGeom>
            <a:solidFill>
              <a:srgbClr val="FF9900"/>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FF9900"/>
              </a:extrusionClr>
            </a:sp3d>
          </p:spPr>
          <p:txBody>
            <a:bodyPr lIns="90000" tIns="46800" rIns="90000" bIns="46800" anchor="ctr">
              <a:spAutoFit/>
              <a:flatTx/>
            </a:bodyPr>
            <a:lstStyle/>
            <a:p>
              <a:endParaRPr lang="en-US"/>
            </a:p>
          </p:txBody>
        </p:sp>
        <p:sp>
          <p:nvSpPr>
            <p:cNvPr id="71697" name="Rectangle 1061"/>
            <p:cNvSpPr>
              <a:spLocks noChangeAspect="1" noChangeArrowheads="1"/>
            </p:cNvSpPr>
            <p:nvPr/>
          </p:nvSpPr>
          <p:spPr bwMode="auto">
            <a:xfrm>
              <a:off x="4452" y="2151"/>
              <a:ext cx="181" cy="407"/>
            </a:xfrm>
            <a:prstGeom prst="rect">
              <a:avLst/>
            </a:prstGeom>
            <a:solidFill>
              <a:srgbClr val="FF9900"/>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FF9900"/>
              </a:extrusionClr>
            </a:sp3d>
          </p:spPr>
          <p:txBody>
            <a:bodyPr lIns="90000" tIns="46800" rIns="90000" bIns="46800" anchor="ctr">
              <a:spAutoFit/>
              <a:flatTx/>
            </a:bodyPr>
            <a:lstStyle/>
            <a:p>
              <a:endParaRPr lang="en-US"/>
            </a:p>
          </p:txBody>
        </p:sp>
        <p:sp>
          <p:nvSpPr>
            <p:cNvPr id="71698" name="Rectangle 1062"/>
            <p:cNvSpPr>
              <a:spLocks noChangeAspect="1" noChangeArrowheads="1"/>
            </p:cNvSpPr>
            <p:nvPr/>
          </p:nvSpPr>
          <p:spPr bwMode="auto">
            <a:xfrm>
              <a:off x="4452" y="1969"/>
              <a:ext cx="814" cy="182"/>
            </a:xfrm>
            <a:prstGeom prst="rect">
              <a:avLst/>
            </a:prstGeom>
            <a:solidFill>
              <a:srgbClr val="FF9900"/>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FF9900"/>
              </a:extrusionClr>
            </a:sp3d>
          </p:spPr>
          <p:txBody>
            <a:bodyPr lIns="90000" tIns="46800" rIns="90000" bIns="46800" anchor="ctr">
              <a:spAutoFit/>
              <a:flatTx/>
            </a:bodyPr>
            <a:lstStyle/>
            <a:p>
              <a:endParaRPr lang="en-US"/>
            </a:p>
          </p:txBody>
        </p:sp>
        <p:sp>
          <p:nvSpPr>
            <p:cNvPr id="71699" name="Oval 1063"/>
            <p:cNvSpPr>
              <a:spLocks noChangeAspect="1" noChangeArrowheads="1"/>
            </p:cNvSpPr>
            <p:nvPr/>
          </p:nvSpPr>
          <p:spPr bwMode="auto">
            <a:xfrm>
              <a:off x="4670" y="2120"/>
              <a:ext cx="336" cy="273"/>
            </a:xfrm>
            <a:prstGeom prst="ellipse">
              <a:avLst/>
            </a:prstGeom>
            <a:gradFill rotWithShape="0">
              <a:gsLst>
                <a:gs pos="0">
                  <a:srgbClr val="FF7C80"/>
                </a:gs>
                <a:gs pos="100000">
                  <a:srgbClr val="76393B"/>
                </a:gs>
              </a:gsLst>
              <a:path path="shape">
                <a:fillToRect l="50000" t="50000" r="50000" b="50000"/>
              </a:path>
            </a:gradFill>
            <a:ln w="12700">
              <a:noFill/>
              <a:round/>
              <a:headEnd/>
              <a:tailEnd/>
            </a:ln>
          </p:spPr>
          <p:txBody>
            <a:bodyPr wrap="none" lIns="90000" tIns="46800" rIns="90000" bIns="46800" anchor="ctr"/>
            <a:lstStyle/>
            <a:p>
              <a:pPr algn="ctr"/>
              <a:r>
                <a:rPr lang="en-US" sz="1200" b="1" u="none">
                  <a:solidFill>
                    <a:schemeClr val="bg1"/>
                  </a:solidFill>
                </a:rPr>
                <a:t>comp</a:t>
              </a:r>
            </a:p>
          </p:txBody>
        </p:sp>
        <p:sp>
          <p:nvSpPr>
            <p:cNvPr id="71700" name="Oval 1064"/>
            <p:cNvSpPr>
              <a:spLocks noChangeAspect="1" noChangeArrowheads="1"/>
            </p:cNvSpPr>
            <p:nvPr/>
          </p:nvSpPr>
          <p:spPr bwMode="auto">
            <a:xfrm>
              <a:off x="4919" y="2301"/>
              <a:ext cx="336" cy="274"/>
            </a:xfrm>
            <a:prstGeom prst="ellipse">
              <a:avLst/>
            </a:prstGeom>
            <a:gradFill rotWithShape="0">
              <a:gsLst>
                <a:gs pos="0">
                  <a:srgbClr val="FF7C80"/>
                </a:gs>
                <a:gs pos="100000">
                  <a:srgbClr val="76393B"/>
                </a:gs>
              </a:gsLst>
              <a:path path="shape">
                <a:fillToRect l="50000" t="50000" r="50000" b="50000"/>
              </a:path>
            </a:gradFill>
            <a:ln w="12700">
              <a:noFill/>
              <a:round/>
              <a:headEnd/>
              <a:tailEnd/>
            </a:ln>
          </p:spPr>
          <p:txBody>
            <a:bodyPr wrap="none" lIns="90000" tIns="46800" rIns="90000" bIns="46800" anchor="ctr"/>
            <a:lstStyle/>
            <a:p>
              <a:pPr algn="ctr"/>
              <a:r>
                <a:rPr lang="de-DE" sz="1200" b="1" u="none">
                  <a:solidFill>
                    <a:schemeClr val="bg1"/>
                  </a:solidFill>
                </a:rPr>
                <a:t>comp</a:t>
              </a:r>
              <a:endParaRPr lang="en-US" sz="1200" b="1" u="none"/>
            </a:p>
          </p:txBody>
        </p:sp>
        <p:sp>
          <p:nvSpPr>
            <p:cNvPr id="71701" name="Text Box 1065"/>
            <p:cNvSpPr txBox="1">
              <a:spLocks noChangeAspect="1" noChangeArrowheads="1"/>
            </p:cNvSpPr>
            <p:nvPr/>
          </p:nvSpPr>
          <p:spPr bwMode="auto">
            <a:xfrm>
              <a:off x="4499" y="1959"/>
              <a:ext cx="721" cy="192"/>
            </a:xfrm>
            <a:prstGeom prst="rect">
              <a:avLst/>
            </a:prstGeom>
            <a:noFill/>
            <a:ln w="12700">
              <a:noFill/>
              <a:miter lim="800000"/>
              <a:headEnd/>
              <a:tailEnd/>
            </a:ln>
          </p:spPr>
          <p:txBody>
            <a:bodyPr wrap="none" lIns="90000" tIns="46800" rIns="90000" bIns="46800" anchor="ctr">
              <a:spAutoFit/>
            </a:bodyPr>
            <a:lstStyle/>
            <a:p>
              <a:pPr algn="ctr"/>
              <a:r>
                <a:rPr lang="en-US" sz="1400" b="1" u="none">
                  <a:solidFill>
                    <a:schemeClr val="bg1"/>
                  </a:solidFill>
                </a:rPr>
                <a:t>Application</a:t>
              </a:r>
            </a:p>
          </p:txBody>
        </p:sp>
        <p:sp>
          <p:nvSpPr>
            <p:cNvPr id="71702" name="Text Box 1066"/>
            <p:cNvSpPr txBox="1">
              <a:spLocks noChangeAspect="1" noChangeArrowheads="1"/>
            </p:cNvSpPr>
            <p:nvPr/>
          </p:nvSpPr>
          <p:spPr bwMode="auto">
            <a:xfrm>
              <a:off x="4665" y="2546"/>
              <a:ext cx="463" cy="192"/>
            </a:xfrm>
            <a:prstGeom prst="rect">
              <a:avLst/>
            </a:prstGeom>
            <a:noFill/>
            <a:ln w="12700">
              <a:noFill/>
              <a:miter lim="800000"/>
              <a:headEnd/>
              <a:tailEnd/>
            </a:ln>
          </p:spPr>
          <p:txBody>
            <a:bodyPr wrap="none" lIns="90000" tIns="46800" rIns="90000" bIns="46800" anchor="ctr">
              <a:spAutoFit/>
            </a:bodyPr>
            <a:lstStyle/>
            <a:p>
              <a:pPr algn="ctr"/>
              <a:r>
                <a:rPr lang="en-US" sz="1400" b="1" u="none">
                  <a:solidFill>
                    <a:schemeClr val="bg1"/>
                  </a:solidFill>
                </a:rPr>
                <a:t>Server</a:t>
              </a:r>
            </a:p>
          </p:txBody>
        </p:sp>
        <p:sp>
          <p:nvSpPr>
            <p:cNvPr id="71703" name="Line 1067"/>
            <p:cNvSpPr>
              <a:spLocks noChangeAspect="1" noChangeShapeType="1"/>
            </p:cNvSpPr>
            <p:nvPr/>
          </p:nvSpPr>
          <p:spPr bwMode="auto">
            <a:xfrm>
              <a:off x="4471" y="1580"/>
              <a:ext cx="272" cy="318"/>
            </a:xfrm>
            <a:prstGeom prst="line">
              <a:avLst/>
            </a:prstGeom>
            <a:noFill/>
            <a:ln w="38100">
              <a:solidFill>
                <a:schemeClr val="tx1"/>
              </a:solidFill>
              <a:round/>
              <a:headEnd/>
              <a:tailEnd type="triangle" w="med" len="med"/>
            </a:ln>
          </p:spPr>
          <p:txBody>
            <a:bodyPr lIns="90000" tIns="46800" rIns="90000" bIns="46800" anchor="ctr">
              <a:spAutoFit/>
            </a:bodyPr>
            <a:lstStyle/>
            <a:p>
              <a:endParaRPr lang="en-US"/>
            </a:p>
          </p:txBody>
        </p:sp>
        <p:sp>
          <p:nvSpPr>
            <p:cNvPr id="71704" name="Line 1068"/>
            <p:cNvSpPr>
              <a:spLocks noChangeAspect="1" noChangeShapeType="1"/>
            </p:cNvSpPr>
            <p:nvPr/>
          </p:nvSpPr>
          <p:spPr bwMode="auto">
            <a:xfrm flipH="1">
              <a:off x="5061" y="1580"/>
              <a:ext cx="324" cy="331"/>
            </a:xfrm>
            <a:prstGeom prst="line">
              <a:avLst/>
            </a:prstGeom>
            <a:noFill/>
            <a:ln w="38100">
              <a:solidFill>
                <a:schemeClr val="tx1"/>
              </a:solidFill>
              <a:round/>
              <a:headEnd/>
              <a:tailEnd type="triangle" w="med" len="med"/>
            </a:ln>
          </p:spPr>
          <p:txBody>
            <a:bodyPr lIns="90000" tIns="46800" rIns="90000" bIns="46800" anchor="ctr">
              <a:spAutoFit/>
            </a:bodyPr>
            <a:lstStyle/>
            <a:p>
              <a:endParaRPr lang="en-US"/>
            </a:p>
          </p:txBody>
        </p:sp>
        <p:sp>
          <p:nvSpPr>
            <p:cNvPr id="71705" name="AutoShape 1075"/>
            <p:cNvSpPr>
              <a:spLocks/>
            </p:cNvSpPr>
            <p:nvPr/>
          </p:nvSpPr>
          <p:spPr bwMode="auto">
            <a:xfrm>
              <a:off x="3862" y="2186"/>
              <a:ext cx="240" cy="476"/>
            </a:xfrm>
            <a:prstGeom prst="leftBrace">
              <a:avLst>
                <a:gd name="adj1" fmla="val 16528"/>
                <a:gd name="adj2" fmla="val 50000"/>
              </a:avLst>
            </a:prstGeom>
            <a:noFill/>
            <a:ln w="38100">
              <a:solidFill>
                <a:schemeClr val="tx1"/>
              </a:solidFill>
              <a:round/>
              <a:headEnd/>
              <a:tailEnd/>
            </a:ln>
          </p:spPr>
          <p:txBody>
            <a:bodyPr lIns="90000" tIns="46800" rIns="90000" bIns="46800" anchor="ctr">
              <a:spAutoFit/>
            </a:bodyPr>
            <a:lstStyle/>
            <a:p>
              <a:endParaRPr lang="en-US"/>
            </a:p>
          </p:txBody>
        </p:sp>
      </p:grpSp>
      <p:grpSp>
        <p:nvGrpSpPr>
          <p:cNvPr id="6" name="Group 1077"/>
          <p:cNvGrpSpPr>
            <a:grpSpLocks/>
          </p:cNvGrpSpPr>
          <p:nvPr/>
        </p:nvGrpSpPr>
        <p:grpSpPr bwMode="auto">
          <a:xfrm>
            <a:off x="4333875" y="2635250"/>
            <a:ext cx="4659313" cy="963613"/>
            <a:chOff x="2712" y="1342"/>
            <a:chExt cx="2935" cy="607"/>
          </a:xfrm>
        </p:grpSpPr>
        <p:sp>
          <p:nvSpPr>
            <p:cNvPr id="71691" name="Text Box 1044"/>
            <p:cNvSpPr txBox="1">
              <a:spLocks noChangeArrowheads="1"/>
            </p:cNvSpPr>
            <p:nvPr/>
          </p:nvSpPr>
          <p:spPr bwMode="auto">
            <a:xfrm>
              <a:off x="2712" y="1372"/>
              <a:ext cx="1290" cy="577"/>
            </a:xfrm>
            <a:prstGeom prst="rect">
              <a:avLst/>
            </a:prstGeom>
            <a:noFill/>
            <a:ln w="12700">
              <a:noFill/>
              <a:miter lim="800000"/>
              <a:headEnd/>
              <a:tailEnd/>
            </a:ln>
          </p:spPr>
          <p:txBody>
            <a:bodyPr wrap="none" lIns="90000" tIns="46800" rIns="90000" bIns="46800">
              <a:spAutoFit/>
            </a:bodyPr>
            <a:lstStyle/>
            <a:p>
              <a:pPr marL="114300" indent="-114300"/>
              <a:r>
                <a:rPr lang="en-US" b="1" u="none"/>
                <a:t>Presentation Tier</a:t>
              </a:r>
            </a:p>
            <a:p>
              <a:pPr marL="114300" indent="-114300">
                <a:buFontTx/>
                <a:buChar char="•"/>
              </a:pPr>
              <a:r>
                <a:rPr lang="en-US" i="1" u="none"/>
                <a:t>e.g.,</a:t>
              </a:r>
              <a:r>
                <a:rPr lang="en-US" u="none"/>
                <a:t> thin client </a:t>
              </a:r>
            </a:p>
            <a:p>
              <a:pPr marL="114300" indent="-114300"/>
              <a:r>
                <a:rPr lang="en-US" u="none"/>
                <a:t>  displays</a:t>
              </a:r>
            </a:p>
          </p:txBody>
        </p:sp>
        <p:sp>
          <p:nvSpPr>
            <p:cNvPr id="71692" name="AutoShape 1045"/>
            <p:cNvSpPr>
              <a:spLocks/>
            </p:cNvSpPr>
            <p:nvPr/>
          </p:nvSpPr>
          <p:spPr bwMode="auto">
            <a:xfrm>
              <a:off x="3862" y="1342"/>
              <a:ext cx="240" cy="476"/>
            </a:xfrm>
            <a:prstGeom prst="leftBrace">
              <a:avLst>
                <a:gd name="adj1" fmla="val 16528"/>
                <a:gd name="adj2" fmla="val 50000"/>
              </a:avLst>
            </a:prstGeom>
            <a:noFill/>
            <a:ln w="38100">
              <a:solidFill>
                <a:schemeClr val="tx1"/>
              </a:solidFill>
              <a:round/>
              <a:headEnd/>
              <a:tailEnd/>
            </a:ln>
          </p:spPr>
          <p:txBody>
            <a:bodyPr lIns="90000" tIns="46800" rIns="90000" bIns="46800" anchor="ctr">
              <a:spAutoFit/>
            </a:bodyPr>
            <a:lstStyle/>
            <a:p>
              <a:endParaRPr lang="en-US"/>
            </a:p>
          </p:txBody>
        </p:sp>
        <p:sp>
          <p:nvSpPr>
            <p:cNvPr id="71693" name="AutoShape 1046"/>
            <p:cNvSpPr>
              <a:spLocks noChangeAspect="1" noChangeArrowheads="1"/>
            </p:cNvSpPr>
            <p:nvPr/>
          </p:nvSpPr>
          <p:spPr bwMode="auto">
            <a:xfrm>
              <a:off x="4208" y="1378"/>
              <a:ext cx="534" cy="250"/>
            </a:xfrm>
            <a:prstGeom prst="roundRect">
              <a:avLst>
                <a:gd name="adj" fmla="val 16667"/>
              </a:avLst>
            </a:prstGeom>
            <a:solidFill>
              <a:srgbClr val="336699"/>
            </a:solidFill>
            <a:ln w="9525">
              <a:round/>
              <a:headEnd/>
              <a:tailEnd/>
            </a:ln>
            <a:scene3d>
              <a:camera prst="legacyObliqueTopRight"/>
              <a:lightRig rig="legacyFlat3" dir="b"/>
            </a:scene3d>
            <a:sp3d extrusionH="227000" prstMaterial="legacyMatte">
              <a:bevelT w="13500" h="13500" prst="angle"/>
              <a:bevelB w="13500" h="13500" prst="angle"/>
              <a:extrusionClr>
                <a:srgbClr val="336699"/>
              </a:extrusionClr>
            </a:sp3d>
          </p:spPr>
          <p:txBody>
            <a:bodyPr wrap="none" lIns="90000" tIns="46800" rIns="90000" bIns="46800" anchor="ctr">
              <a:spAutoFit/>
              <a:flatTx/>
            </a:bodyPr>
            <a:lstStyle/>
            <a:p>
              <a:pPr algn="ctr"/>
              <a:r>
                <a:rPr lang="en-US" b="1" u="none">
                  <a:solidFill>
                    <a:schemeClr val="bg1"/>
                  </a:solidFill>
                </a:rPr>
                <a:t>Client</a:t>
              </a:r>
              <a:endParaRPr lang="en-US" b="1" u="none"/>
            </a:p>
          </p:txBody>
        </p:sp>
        <p:sp>
          <p:nvSpPr>
            <p:cNvPr id="71694" name="AutoShape 1047"/>
            <p:cNvSpPr>
              <a:spLocks noChangeAspect="1" noChangeArrowheads="1"/>
            </p:cNvSpPr>
            <p:nvPr/>
          </p:nvSpPr>
          <p:spPr bwMode="auto">
            <a:xfrm>
              <a:off x="5113" y="1380"/>
              <a:ext cx="534" cy="250"/>
            </a:xfrm>
            <a:prstGeom prst="roundRect">
              <a:avLst>
                <a:gd name="adj" fmla="val 16667"/>
              </a:avLst>
            </a:prstGeom>
            <a:solidFill>
              <a:srgbClr val="336699"/>
            </a:solidFill>
            <a:ln w="9525">
              <a:round/>
              <a:headEnd/>
              <a:tailEnd/>
            </a:ln>
            <a:scene3d>
              <a:camera prst="legacyObliqueTopRight"/>
              <a:lightRig rig="legacyFlat3" dir="b"/>
            </a:scene3d>
            <a:sp3d extrusionH="227000" prstMaterial="legacyMatte">
              <a:bevelT w="13500" h="13500" prst="angle"/>
              <a:bevelB w="13500" h="13500" prst="angle"/>
              <a:extrusionClr>
                <a:srgbClr val="336699"/>
              </a:extrusionClr>
            </a:sp3d>
          </p:spPr>
          <p:txBody>
            <a:bodyPr wrap="none" lIns="90000" tIns="46800" rIns="90000" bIns="46800" anchor="ctr">
              <a:spAutoFit/>
              <a:flatTx/>
            </a:bodyPr>
            <a:lstStyle/>
            <a:p>
              <a:pPr algn="ctr"/>
              <a:r>
                <a:rPr lang="en-US" b="1" u="none">
                  <a:solidFill>
                    <a:schemeClr val="bg1"/>
                  </a:solidFill>
                </a:rPr>
                <a:t>Client</a:t>
              </a:r>
              <a:endParaRPr lang="en-US" b="1" u="none"/>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474569"/>
                                        </p:tgtEl>
                                        <p:attrNameLst>
                                          <p:attrName>style.visibility</p:attrName>
                                        </p:attrNameLst>
                                      </p:cBhvr>
                                      <p:to>
                                        <p:strVal val="visible"/>
                                      </p:to>
                                    </p:set>
                                    <p:animEffect transition="in" filter="wipe(up)">
                                      <p:cBhvr>
                                        <p:cTn id="7" dur="500"/>
                                        <p:tgtEl>
                                          <p:spTgt spid="147456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474572"/>
                                        </p:tgtEl>
                                        <p:attrNameLst>
                                          <p:attrName>style.visibility</p:attrName>
                                        </p:attrNameLst>
                                      </p:cBhvr>
                                      <p:to>
                                        <p:strVal val="visible"/>
                                      </p:to>
                                    </p:set>
                                    <p:animEffect transition="in" filter="wipe(up)">
                                      <p:cBhvr>
                                        <p:cTn id="12" dur="500"/>
                                        <p:tgtEl>
                                          <p:spTgt spid="1474572"/>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499"/>
                                          </p:stCondLst>
                                        </p:cTn>
                                        <p:tgtEl>
                                          <p:spTgt spid="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499"/>
                                          </p:stCondLst>
                                        </p:cTn>
                                        <p:tgtEl>
                                          <p:spTgt spid="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499"/>
                                          </p:stCondLst>
                                        </p:cTn>
                                        <p:tgtEl>
                                          <p:spTgt spid="3"/>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4572" grpId="0" animBg="1" autoUpdateAnimBg="0"/>
      <p:bldP spid="1474569" grpId="0"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Slide Number Placeholder 2"/>
          <p:cNvSpPr>
            <a:spLocks noGrp="1"/>
          </p:cNvSpPr>
          <p:nvPr>
            <p:ph type="sldNum" sz="quarter" idx="10"/>
          </p:nvPr>
        </p:nvSpPr>
        <p:spPr>
          <a:noFill/>
        </p:spPr>
        <p:txBody>
          <a:bodyPr/>
          <a:lstStyle/>
          <a:p>
            <a:fld id="{B543DEC1-D673-4A65-B241-9FAFAB1E7FEA}" type="slidenum">
              <a:rPr lang="en-US" smtClean="0">
                <a:latin typeface="Arial" pitchFamily="34" charset="0"/>
              </a:rPr>
              <a:pPr/>
              <a:t>66</a:t>
            </a:fld>
            <a:endParaRPr lang="en-US" smtClean="0">
              <a:latin typeface="Arial" pitchFamily="34" charset="0"/>
            </a:endParaRPr>
          </a:p>
        </p:txBody>
      </p:sp>
      <p:sp>
        <p:nvSpPr>
          <p:cNvPr id="72707" name="Rectangle 1026"/>
          <p:cNvSpPr>
            <a:spLocks noGrp="1" noChangeArrowheads="1"/>
          </p:cNvSpPr>
          <p:nvPr>
            <p:ph type="title"/>
          </p:nvPr>
        </p:nvSpPr>
        <p:spPr>
          <a:xfrm>
            <a:off x="9525" y="184150"/>
            <a:ext cx="9134475" cy="488950"/>
          </a:xfrm>
        </p:spPr>
        <p:txBody>
          <a:bodyPr/>
          <a:lstStyle/>
          <a:p>
            <a:pPr>
              <a:lnSpc>
                <a:spcPct val="80000"/>
              </a:lnSpc>
            </a:pPr>
            <a:r>
              <a:rPr lang="de-DE" sz="3200" smtClean="0"/>
              <a:t>Applying the Layers Pattern to </a:t>
            </a:r>
            <a:br>
              <a:rPr lang="de-DE" sz="3200" smtClean="0"/>
            </a:br>
            <a:r>
              <a:rPr lang="de-DE" sz="3200" smtClean="0"/>
              <a:t>Image Acquisition</a:t>
            </a:r>
          </a:p>
        </p:txBody>
      </p:sp>
      <p:sp>
        <p:nvSpPr>
          <p:cNvPr id="1525786" name="Rectangle 1050"/>
          <p:cNvSpPr>
            <a:spLocks noChangeArrowheads="1"/>
          </p:cNvSpPr>
          <p:nvPr/>
        </p:nvSpPr>
        <p:spPr bwMode="auto">
          <a:xfrm>
            <a:off x="573088" y="5172075"/>
            <a:ext cx="8175625" cy="1628775"/>
          </a:xfrm>
          <a:prstGeom prst="rect">
            <a:avLst/>
          </a:prstGeom>
          <a:solidFill>
            <a:srgbClr val="CCFFFF"/>
          </a:solidFill>
          <a:ln w="12700">
            <a:solidFill>
              <a:schemeClr val="tx1"/>
            </a:solidFill>
            <a:miter lim="800000"/>
            <a:headEnd/>
            <a:tailEnd/>
          </a:ln>
          <a:effectLst>
            <a:outerShdw dist="35921" dir="2700000" algn="ctr" rotWithShape="0">
              <a:schemeClr val="bg2"/>
            </a:outerShdw>
          </a:effectLst>
        </p:spPr>
        <p:txBody>
          <a:bodyPr>
            <a:spAutoFit/>
          </a:bodyPr>
          <a:lstStyle/>
          <a:p>
            <a:pPr>
              <a:buClr>
                <a:schemeClr val="tx1"/>
              </a:buClr>
              <a:defRPr/>
            </a:pPr>
            <a:r>
              <a:rPr lang="de-DE" sz="2000" u="none">
                <a:latin typeface="Arial" charset="0"/>
              </a:rPr>
              <a:t>Image servers </a:t>
            </a:r>
            <a:r>
              <a:rPr lang="en-US" sz="2000" u="none">
                <a:latin typeface="Arial" charset="0"/>
              </a:rPr>
              <a:t>are middle tier entities that:</a:t>
            </a:r>
            <a:endParaRPr lang="de-DE" sz="2000" u="none">
              <a:latin typeface="Arial" charset="0"/>
            </a:endParaRPr>
          </a:p>
          <a:p>
            <a:pPr marL="228600" lvl="1" indent="-114300" eaLnBrk="1" hangingPunct="1">
              <a:buClr>
                <a:schemeClr val="tx1"/>
              </a:buClr>
              <a:buFontTx/>
              <a:buChar char="•"/>
              <a:defRPr/>
            </a:pPr>
            <a:r>
              <a:rPr lang="de-DE" sz="2000" u="none">
                <a:latin typeface="Arial" charset="0"/>
              </a:rPr>
              <a:t>Provide server-side functionality</a:t>
            </a:r>
          </a:p>
          <a:p>
            <a:pPr marL="457200" lvl="2" indent="-114300" eaLnBrk="1" hangingPunct="1">
              <a:buClr>
                <a:schemeClr val="tx1"/>
              </a:buClr>
              <a:buFontTx/>
              <a:buChar char="•"/>
              <a:defRPr/>
            </a:pPr>
            <a:r>
              <a:rPr lang="de-DE" sz="2000" i="1" u="none">
                <a:latin typeface="Arial" charset="0"/>
              </a:rPr>
              <a:t>e.g., </a:t>
            </a:r>
            <a:r>
              <a:rPr lang="de-DE" sz="2000" u="none">
                <a:latin typeface="Arial" charset="0"/>
              </a:rPr>
              <a:t>they are responsible for scalable concurrency &amp; networking</a:t>
            </a:r>
          </a:p>
          <a:p>
            <a:pPr marL="228600" lvl="1" indent="-114300" eaLnBrk="1" hangingPunct="1">
              <a:buClr>
                <a:schemeClr val="tx1"/>
              </a:buClr>
              <a:buFontTx/>
              <a:buChar char="•"/>
              <a:defRPr/>
            </a:pPr>
            <a:r>
              <a:rPr lang="de-DE" sz="2000" u="none">
                <a:latin typeface="Arial" charset="0"/>
              </a:rPr>
              <a:t>Can run in their own address space</a:t>
            </a:r>
          </a:p>
          <a:p>
            <a:pPr marL="228600" lvl="1" indent="-114300" eaLnBrk="1" hangingPunct="1">
              <a:buClr>
                <a:schemeClr val="tx1"/>
              </a:buClr>
              <a:buFontTx/>
              <a:buChar char="•"/>
              <a:defRPr/>
            </a:pPr>
            <a:r>
              <a:rPr lang="de-DE" sz="2000" u="none">
                <a:latin typeface="Arial" charset="0"/>
              </a:rPr>
              <a:t>Are integrated into containers that hide low-level OS platform details</a:t>
            </a:r>
            <a:endParaRPr lang="en-US" sz="2000" u="none">
              <a:latin typeface="Arial" charset="0"/>
            </a:endParaRPr>
          </a:p>
        </p:txBody>
      </p:sp>
      <p:grpSp>
        <p:nvGrpSpPr>
          <p:cNvPr id="72709" name="Group 1087"/>
          <p:cNvGrpSpPr>
            <a:grpSpLocks/>
          </p:cNvGrpSpPr>
          <p:nvPr/>
        </p:nvGrpSpPr>
        <p:grpSpPr bwMode="auto">
          <a:xfrm>
            <a:off x="-7938" y="3328988"/>
            <a:ext cx="5410201" cy="1782762"/>
            <a:chOff x="133" y="2097"/>
            <a:chExt cx="3408" cy="1123"/>
          </a:xfrm>
        </p:grpSpPr>
        <p:sp>
          <p:nvSpPr>
            <p:cNvPr id="72729" name="AutoShape 1066"/>
            <p:cNvSpPr>
              <a:spLocks noChangeAspect="1" noChangeArrowheads="1"/>
            </p:cNvSpPr>
            <p:nvPr/>
          </p:nvSpPr>
          <p:spPr bwMode="auto">
            <a:xfrm>
              <a:off x="1695" y="2607"/>
              <a:ext cx="814" cy="613"/>
            </a:xfrm>
            <a:prstGeom prst="can">
              <a:avLst>
                <a:gd name="adj" fmla="val 25000"/>
              </a:avLst>
            </a:prstGeom>
            <a:solidFill>
              <a:srgbClr val="800000"/>
            </a:solidFill>
            <a:ln w="12700">
              <a:noFill/>
              <a:round/>
              <a:headEnd/>
              <a:tailEnd/>
            </a:ln>
          </p:spPr>
          <p:txBody>
            <a:bodyPr lIns="90000" tIns="46800" rIns="90000" bIns="46800" anchor="ctr">
              <a:spAutoFit/>
            </a:bodyPr>
            <a:lstStyle/>
            <a:p>
              <a:pPr algn="ctr"/>
              <a:r>
                <a:rPr lang="en-US" b="1" u="none">
                  <a:solidFill>
                    <a:schemeClr val="bg1"/>
                  </a:solidFill>
                </a:rPr>
                <a:t>Image</a:t>
              </a:r>
            </a:p>
            <a:p>
              <a:pPr algn="ctr"/>
              <a:r>
                <a:rPr lang="en-US" b="1" u="none">
                  <a:solidFill>
                    <a:schemeClr val="bg1"/>
                  </a:solidFill>
                </a:rPr>
                <a:t>Database</a:t>
              </a:r>
              <a:endParaRPr lang="en-US" b="1" u="none"/>
            </a:p>
          </p:txBody>
        </p:sp>
        <p:sp>
          <p:nvSpPr>
            <p:cNvPr id="72730" name="AutoShape 1067"/>
            <p:cNvSpPr>
              <a:spLocks noChangeAspect="1" noChangeArrowheads="1"/>
            </p:cNvSpPr>
            <p:nvPr/>
          </p:nvSpPr>
          <p:spPr bwMode="auto">
            <a:xfrm>
              <a:off x="2727" y="2607"/>
              <a:ext cx="814" cy="613"/>
            </a:xfrm>
            <a:prstGeom prst="can">
              <a:avLst>
                <a:gd name="adj" fmla="val 25000"/>
              </a:avLst>
            </a:prstGeom>
            <a:solidFill>
              <a:srgbClr val="800000"/>
            </a:solidFill>
            <a:ln w="12700">
              <a:noFill/>
              <a:round/>
              <a:headEnd/>
              <a:tailEnd/>
            </a:ln>
          </p:spPr>
          <p:txBody>
            <a:bodyPr lIns="90000" tIns="46800" rIns="90000" bIns="46800" anchor="ctr">
              <a:spAutoFit/>
            </a:bodyPr>
            <a:lstStyle/>
            <a:p>
              <a:pPr algn="ctr"/>
              <a:r>
                <a:rPr lang="en-US" b="1" u="none">
                  <a:solidFill>
                    <a:schemeClr val="bg1"/>
                  </a:solidFill>
                </a:rPr>
                <a:t>Patient</a:t>
              </a:r>
            </a:p>
            <a:p>
              <a:pPr algn="ctr"/>
              <a:r>
                <a:rPr lang="en-US" b="1" u="none">
                  <a:solidFill>
                    <a:schemeClr val="bg1"/>
                  </a:solidFill>
                </a:rPr>
                <a:t>Database</a:t>
              </a:r>
              <a:endParaRPr lang="en-US" b="1" u="none"/>
            </a:p>
          </p:txBody>
        </p:sp>
        <p:sp>
          <p:nvSpPr>
            <p:cNvPr id="72731" name="Text Box 1068"/>
            <p:cNvSpPr txBox="1">
              <a:spLocks noChangeArrowheads="1"/>
            </p:cNvSpPr>
            <p:nvPr/>
          </p:nvSpPr>
          <p:spPr bwMode="auto">
            <a:xfrm>
              <a:off x="133" y="2350"/>
              <a:ext cx="1250" cy="634"/>
            </a:xfrm>
            <a:prstGeom prst="rect">
              <a:avLst/>
            </a:prstGeom>
            <a:noFill/>
            <a:ln w="12700">
              <a:noFill/>
              <a:miter lim="800000"/>
              <a:headEnd/>
              <a:tailEnd/>
            </a:ln>
          </p:spPr>
          <p:txBody>
            <a:bodyPr lIns="90000" tIns="46800" rIns="90000" bIns="46800">
              <a:spAutoFit/>
            </a:bodyPr>
            <a:lstStyle/>
            <a:p>
              <a:pPr marL="114300" indent="-114300"/>
              <a:r>
                <a:rPr lang="en-US" sz="2000" b="1" u="none"/>
                <a:t>Database</a:t>
              </a:r>
              <a:r>
                <a:rPr lang="en-US" sz="2000" u="none"/>
                <a:t> </a:t>
              </a:r>
              <a:r>
                <a:rPr lang="en-US" sz="2000" b="1" u="none"/>
                <a:t>Tier</a:t>
              </a:r>
            </a:p>
            <a:p>
              <a:pPr marL="114300" indent="-114300">
                <a:buFontTx/>
                <a:buChar char="•"/>
              </a:pPr>
              <a:r>
                <a:rPr lang="en-US" sz="2000" i="1" u="none"/>
                <a:t>e.g.,</a:t>
              </a:r>
              <a:r>
                <a:rPr lang="en-US" sz="2000" u="none"/>
                <a:t> persistent image data</a:t>
              </a:r>
            </a:p>
          </p:txBody>
        </p:sp>
        <p:sp>
          <p:nvSpPr>
            <p:cNvPr id="72732" name="AutoShape 1069"/>
            <p:cNvSpPr>
              <a:spLocks/>
            </p:cNvSpPr>
            <p:nvPr/>
          </p:nvSpPr>
          <p:spPr bwMode="auto">
            <a:xfrm>
              <a:off x="1383" y="2476"/>
              <a:ext cx="240" cy="528"/>
            </a:xfrm>
            <a:prstGeom prst="leftBrace">
              <a:avLst>
                <a:gd name="adj1" fmla="val 18333"/>
                <a:gd name="adj2" fmla="val 50000"/>
              </a:avLst>
            </a:prstGeom>
            <a:noFill/>
            <a:ln w="38100">
              <a:solidFill>
                <a:schemeClr val="tx1"/>
              </a:solidFill>
              <a:round/>
              <a:headEnd/>
              <a:tailEnd/>
            </a:ln>
          </p:spPr>
          <p:txBody>
            <a:bodyPr lIns="90000" tIns="46800" rIns="90000" bIns="46800" anchor="ctr">
              <a:spAutoFit/>
            </a:bodyPr>
            <a:lstStyle/>
            <a:p>
              <a:endParaRPr lang="en-US"/>
            </a:p>
          </p:txBody>
        </p:sp>
        <p:sp>
          <p:nvSpPr>
            <p:cNvPr id="72733" name="Line 1070"/>
            <p:cNvSpPr>
              <a:spLocks noChangeAspect="1" noChangeShapeType="1"/>
            </p:cNvSpPr>
            <p:nvPr/>
          </p:nvSpPr>
          <p:spPr bwMode="auto">
            <a:xfrm flipH="1">
              <a:off x="2028" y="2097"/>
              <a:ext cx="316" cy="528"/>
            </a:xfrm>
            <a:prstGeom prst="line">
              <a:avLst/>
            </a:prstGeom>
            <a:noFill/>
            <a:ln w="38100">
              <a:solidFill>
                <a:schemeClr val="tx1"/>
              </a:solidFill>
              <a:round/>
              <a:headEnd/>
              <a:tailEnd type="triangle" w="med" len="med"/>
            </a:ln>
          </p:spPr>
          <p:txBody>
            <a:bodyPr lIns="90000" tIns="46800" rIns="90000" bIns="46800" anchor="ctr">
              <a:spAutoFit/>
            </a:bodyPr>
            <a:lstStyle/>
            <a:p>
              <a:endParaRPr lang="en-US"/>
            </a:p>
          </p:txBody>
        </p:sp>
        <p:sp>
          <p:nvSpPr>
            <p:cNvPr id="72734" name="Line 1071"/>
            <p:cNvSpPr>
              <a:spLocks noChangeAspect="1" noChangeShapeType="1"/>
            </p:cNvSpPr>
            <p:nvPr/>
          </p:nvSpPr>
          <p:spPr bwMode="auto">
            <a:xfrm>
              <a:off x="2819" y="2097"/>
              <a:ext cx="455" cy="511"/>
            </a:xfrm>
            <a:prstGeom prst="line">
              <a:avLst/>
            </a:prstGeom>
            <a:noFill/>
            <a:ln w="38100">
              <a:solidFill>
                <a:schemeClr val="tx1"/>
              </a:solidFill>
              <a:round/>
              <a:headEnd/>
              <a:tailEnd type="triangle" w="med" len="med"/>
            </a:ln>
          </p:spPr>
          <p:txBody>
            <a:bodyPr lIns="90000" tIns="46800" rIns="90000" bIns="46800" anchor="ctr">
              <a:spAutoFit/>
            </a:bodyPr>
            <a:lstStyle/>
            <a:p>
              <a:endParaRPr lang="en-US"/>
            </a:p>
          </p:txBody>
        </p:sp>
      </p:grpSp>
      <p:grpSp>
        <p:nvGrpSpPr>
          <p:cNvPr id="72710" name="Group 1086"/>
          <p:cNvGrpSpPr>
            <a:grpSpLocks/>
          </p:cNvGrpSpPr>
          <p:nvPr/>
        </p:nvGrpSpPr>
        <p:grpSpPr bwMode="auto">
          <a:xfrm>
            <a:off x="-84138" y="1458913"/>
            <a:ext cx="4857751" cy="2309812"/>
            <a:chOff x="85" y="919"/>
            <a:chExt cx="3060" cy="1455"/>
          </a:xfrm>
        </p:grpSpPr>
        <p:sp>
          <p:nvSpPr>
            <p:cNvPr id="72717" name="AutoShape 1073"/>
            <p:cNvSpPr>
              <a:spLocks/>
            </p:cNvSpPr>
            <p:nvPr/>
          </p:nvSpPr>
          <p:spPr bwMode="auto">
            <a:xfrm>
              <a:off x="1383" y="1516"/>
              <a:ext cx="240" cy="528"/>
            </a:xfrm>
            <a:prstGeom prst="leftBrace">
              <a:avLst>
                <a:gd name="adj1" fmla="val 18333"/>
                <a:gd name="adj2" fmla="val 50000"/>
              </a:avLst>
            </a:prstGeom>
            <a:noFill/>
            <a:ln w="38100">
              <a:solidFill>
                <a:schemeClr val="tx1"/>
              </a:solidFill>
              <a:round/>
              <a:headEnd/>
              <a:tailEnd/>
            </a:ln>
          </p:spPr>
          <p:txBody>
            <a:bodyPr lIns="90000" tIns="46800" rIns="90000" bIns="46800" anchor="ctr">
              <a:spAutoFit/>
            </a:bodyPr>
            <a:lstStyle/>
            <a:p>
              <a:endParaRPr lang="en-US"/>
            </a:p>
          </p:txBody>
        </p:sp>
        <p:sp>
          <p:nvSpPr>
            <p:cNvPr id="72718" name="Text Box 1074"/>
            <p:cNvSpPr txBox="1">
              <a:spLocks noChangeArrowheads="1"/>
            </p:cNvSpPr>
            <p:nvPr/>
          </p:nvSpPr>
          <p:spPr bwMode="auto">
            <a:xfrm>
              <a:off x="85" y="1356"/>
              <a:ext cx="1385" cy="1018"/>
            </a:xfrm>
            <a:prstGeom prst="rect">
              <a:avLst/>
            </a:prstGeom>
            <a:noFill/>
            <a:ln w="12700">
              <a:noFill/>
              <a:miter lim="800000"/>
              <a:headEnd/>
              <a:tailEnd/>
            </a:ln>
          </p:spPr>
          <p:txBody>
            <a:bodyPr lIns="90000" tIns="46800" rIns="90000" bIns="46800">
              <a:spAutoFit/>
            </a:bodyPr>
            <a:lstStyle/>
            <a:p>
              <a:pPr marL="114300" indent="-114300"/>
              <a:r>
                <a:rPr lang="en-US" sz="2000" b="1" u="none"/>
                <a:t>Middle Tier</a:t>
              </a:r>
            </a:p>
            <a:p>
              <a:pPr marL="114300" indent="-114300">
                <a:buFontTx/>
                <a:buChar char="•"/>
              </a:pPr>
              <a:r>
                <a:rPr lang="en-US" sz="2000" i="1" u="none"/>
                <a:t>e.g.,</a:t>
              </a:r>
              <a:r>
                <a:rPr lang="en-US" sz="2000" u="none"/>
                <a:t> image routing, security,  &amp; image transfer logic</a:t>
              </a:r>
            </a:p>
          </p:txBody>
        </p:sp>
        <p:grpSp>
          <p:nvGrpSpPr>
            <p:cNvPr id="72719" name="Group 1075"/>
            <p:cNvGrpSpPr>
              <a:grpSpLocks noChangeAspect="1"/>
            </p:cNvGrpSpPr>
            <p:nvPr/>
          </p:nvGrpSpPr>
          <p:grpSpPr bwMode="auto">
            <a:xfrm>
              <a:off x="2057" y="1368"/>
              <a:ext cx="949" cy="903"/>
              <a:chOff x="4464" y="2059"/>
              <a:chExt cx="864" cy="821"/>
            </a:xfrm>
          </p:grpSpPr>
          <p:sp>
            <p:nvSpPr>
              <p:cNvPr id="72722" name="Rectangle 1076"/>
              <p:cNvSpPr>
                <a:spLocks noChangeAspect="1" noChangeArrowheads="1"/>
              </p:cNvSpPr>
              <p:nvPr/>
            </p:nvSpPr>
            <p:spPr bwMode="auto">
              <a:xfrm>
                <a:off x="4464" y="2688"/>
                <a:ext cx="864" cy="192"/>
              </a:xfrm>
              <a:prstGeom prst="rect">
                <a:avLst/>
              </a:prstGeom>
              <a:solidFill>
                <a:srgbClr val="FF9900"/>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FF9900"/>
                </a:extrusionClr>
              </a:sp3d>
            </p:spPr>
            <p:txBody>
              <a:bodyPr lIns="90000" tIns="46800" rIns="90000" bIns="46800" anchor="ctr">
                <a:spAutoFit/>
                <a:flatTx/>
              </a:bodyPr>
              <a:lstStyle/>
              <a:p>
                <a:endParaRPr lang="en-US"/>
              </a:p>
            </p:txBody>
          </p:sp>
          <p:sp>
            <p:nvSpPr>
              <p:cNvPr id="72723" name="Rectangle 1077"/>
              <p:cNvSpPr>
                <a:spLocks noChangeAspect="1" noChangeArrowheads="1"/>
              </p:cNvSpPr>
              <p:nvPr/>
            </p:nvSpPr>
            <p:spPr bwMode="auto">
              <a:xfrm>
                <a:off x="4464" y="2256"/>
                <a:ext cx="192" cy="432"/>
              </a:xfrm>
              <a:prstGeom prst="rect">
                <a:avLst/>
              </a:prstGeom>
              <a:solidFill>
                <a:srgbClr val="FF9900"/>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FF9900"/>
                </a:extrusionClr>
              </a:sp3d>
            </p:spPr>
            <p:txBody>
              <a:bodyPr lIns="90000" tIns="46800" rIns="90000" bIns="46800" anchor="ctr">
                <a:spAutoFit/>
                <a:flatTx/>
              </a:bodyPr>
              <a:lstStyle/>
              <a:p>
                <a:endParaRPr lang="en-US"/>
              </a:p>
            </p:txBody>
          </p:sp>
          <p:sp>
            <p:nvSpPr>
              <p:cNvPr id="72724" name="Rectangle 1078"/>
              <p:cNvSpPr>
                <a:spLocks noChangeAspect="1" noChangeArrowheads="1"/>
              </p:cNvSpPr>
              <p:nvPr/>
            </p:nvSpPr>
            <p:spPr bwMode="auto">
              <a:xfrm>
                <a:off x="4464" y="2064"/>
                <a:ext cx="864" cy="192"/>
              </a:xfrm>
              <a:prstGeom prst="rect">
                <a:avLst/>
              </a:prstGeom>
              <a:solidFill>
                <a:srgbClr val="FF9900"/>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FF9900"/>
                </a:extrusionClr>
              </a:sp3d>
            </p:spPr>
            <p:txBody>
              <a:bodyPr lIns="90000" tIns="46800" rIns="90000" bIns="46800" anchor="ctr">
                <a:spAutoFit/>
                <a:flatTx/>
              </a:bodyPr>
              <a:lstStyle/>
              <a:p>
                <a:endParaRPr lang="en-US"/>
              </a:p>
            </p:txBody>
          </p:sp>
          <p:sp>
            <p:nvSpPr>
              <p:cNvPr id="72725" name="Oval 1079"/>
              <p:cNvSpPr>
                <a:spLocks noChangeAspect="1" noChangeArrowheads="1"/>
              </p:cNvSpPr>
              <p:nvPr/>
            </p:nvSpPr>
            <p:spPr bwMode="auto">
              <a:xfrm>
                <a:off x="4696" y="2224"/>
                <a:ext cx="356" cy="290"/>
              </a:xfrm>
              <a:prstGeom prst="ellipse">
                <a:avLst/>
              </a:prstGeom>
              <a:gradFill rotWithShape="0">
                <a:gsLst>
                  <a:gs pos="0">
                    <a:srgbClr val="FF7C80"/>
                  </a:gs>
                  <a:gs pos="100000">
                    <a:srgbClr val="76393B"/>
                  </a:gs>
                </a:gsLst>
                <a:path path="shape">
                  <a:fillToRect l="50000" t="50000" r="50000" b="50000"/>
                </a:path>
              </a:gradFill>
              <a:ln w="12700">
                <a:noFill/>
                <a:round/>
                <a:headEnd/>
                <a:tailEnd/>
              </a:ln>
            </p:spPr>
            <p:txBody>
              <a:bodyPr wrap="none" lIns="90000" tIns="46800" rIns="90000" bIns="46800" anchor="ctr"/>
              <a:lstStyle/>
              <a:p>
                <a:pPr algn="ctr"/>
                <a:r>
                  <a:rPr lang="en-US" sz="1600" b="1" u="none">
                    <a:solidFill>
                      <a:schemeClr val="bg1"/>
                    </a:solidFill>
                  </a:rPr>
                  <a:t>comp</a:t>
                </a:r>
              </a:p>
            </p:txBody>
          </p:sp>
          <p:sp>
            <p:nvSpPr>
              <p:cNvPr id="72726" name="Oval 1080"/>
              <p:cNvSpPr>
                <a:spLocks noChangeAspect="1" noChangeArrowheads="1"/>
              </p:cNvSpPr>
              <p:nvPr/>
            </p:nvSpPr>
            <p:spPr bwMode="auto">
              <a:xfrm>
                <a:off x="4960" y="2416"/>
                <a:ext cx="356" cy="290"/>
              </a:xfrm>
              <a:prstGeom prst="ellipse">
                <a:avLst/>
              </a:prstGeom>
              <a:gradFill rotWithShape="0">
                <a:gsLst>
                  <a:gs pos="0">
                    <a:srgbClr val="FF7C80"/>
                  </a:gs>
                  <a:gs pos="100000">
                    <a:srgbClr val="76393B"/>
                  </a:gs>
                </a:gsLst>
                <a:path path="shape">
                  <a:fillToRect l="50000" t="50000" r="50000" b="50000"/>
                </a:path>
              </a:gradFill>
              <a:ln w="12700">
                <a:noFill/>
                <a:round/>
                <a:headEnd/>
                <a:tailEnd/>
              </a:ln>
            </p:spPr>
            <p:txBody>
              <a:bodyPr wrap="none" lIns="90000" tIns="46800" rIns="90000" bIns="46800" anchor="ctr"/>
              <a:lstStyle/>
              <a:p>
                <a:pPr algn="ctr"/>
                <a:r>
                  <a:rPr lang="de-DE" sz="1600" b="1" u="none">
                    <a:solidFill>
                      <a:schemeClr val="bg1"/>
                    </a:solidFill>
                  </a:rPr>
                  <a:t>comp</a:t>
                </a:r>
                <a:endParaRPr lang="en-US" sz="1600" b="1" u="none"/>
              </a:p>
            </p:txBody>
          </p:sp>
          <p:sp>
            <p:nvSpPr>
              <p:cNvPr id="72727" name="Text Box 1081"/>
              <p:cNvSpPr txBox="1">
                <a:spLocks noChangeAspect="1" noChangeArrowheads="1"/>
              </p:cNvSpPr>
              <p:nvPr/>
            </p:nvSpPr>
            <p:spPr bwMode="auto">
              <a:xfrm>
                <a:off x="4676" y="2059"/>
                <a:ext cx="441" cy="193"/>
              </a:xfrm>
              <a:prstGeom prst="rect">
                <a:avLst/>
              </a:prstGeom>
              <a:noFill/>
              <a:ln w="12700">
                <a:noFill/>
                <a:miter lim="800000"/>
                <a:headEnd/>
                <a:tailEnd/>
              </a:ln>
            </p:spPr>
            <p:txBody>
              <a:bodyPr wrap="none" lIns="90000" tIns="46800" rIns="90000" bIns="46800" anchor="ctr">
                <a:spAutoFit/>
              </a:bodyPr>
              <a:lstStyle/>
              <a:p>
                <a:pPr algn="ctr"/>
                <a:r>
                  <a:rPr lang="en-US" sz="1600" b="1" u="none">
                    <a:solidFill>
                      <a:schemeClr val="bg1"/>
                    </a:solidFill>
                  </a:rPr>
                  <a:t>Image</a:t>
                </a:r>
              </a:p>
            </p:txBody>
          </p:sp>
          <p:sp>
            <p:nvSpPr>
              <p:cNvPr id="72728" name="Text Box 1082"/>
              <p:cNvSpPr txBox="1">
                <a:spLocks noChangeAspect="1" noChangeArrowheads="1"/>
              </p:cNvSpPr>
              <p:nvPr/>
            </p:nvSpPr>
            <p:spPr bwMode="auto">
              <a:xfrm>
                <a:off x="4672" y="2681"/>
                <a:ext cx="530" cy="193"/>
              </a:xfrm>
              <a:prstGeom prst="rect">
                <a:avLst/>
              </a:prstGeom>
              <a:noFill/>
              <a:ln w="12700">
                <a:noFill/>
                <a:miter lim="800000"/>
                <a:headEnd/>
                <a:tailEnd/>
              </a:ln>
            </p:spPr>
            <p:txBody>
              <a:bodyPr wrap="none" lIns="90000" tIns="46800" rIns="90000" bIns="46800" anchor="ctr">
                <a:spAutoFit/>
              </a:bodyPr>
              <a:lstStyle/>
              <a:p>
                <a:pPr algn="ctr"/>
                <a:r>
                  <a:rPr lang="en-US" sz="1600" b="1" u="none">
                    <a:solidFill>
                      <a:schemeClr val="bg1"/>
                    </a:solidFill>
                  </a:rPr>
                  <a:t>Servers</a:t>
                </a:r>
              </a:p>
            </p:txBody>
          </p:sp>
        </p:grpSp>
        <p:sp>
          <p:nvSpPr>
            <p:cNvPr id="72720" name="Line 1083"/>
            <p:cNvSpPr>
              <a:spLocks noChangeAspect="1" noChangeShapeType="1"/>
            </p:cNvSpPr>
            <p:nvPr/>
          </p:nvSpPr>
          <p:spPr bwMode="auto">
            <a:xfrm>
              <a:off x="2080" y="920"/>
              <a:ext cx="317" cy="370"/>
            </a:xfrm>
            <a:prstGeom prst="line">
              <a:avLst/>
            </a:prstGeom>
            <a:noFill/>
            <a:ln w="38100">
              <a:solidFill>
                <a:schemeClr val="tx1"/>
              </a:solidFill>
              <a:round/>
              <a:headEnd/>
              <a:tailEnd type="triangle" w="med" len="med"/>
            </a:ln>
          </p:spPr>
          <p:txBody>
            <a:bodyPr lIns="90000" tIns="46800" rIns="90000" bIns="46800" anchor="ctr">
              <a:spAutoFit/>
            </a:bodyPr>
            <a:lstStyle/>
            <a:p>
              <a:endParaRPr lang="en-US"/>
            </a:p>
          </p:txBody>
        </p:sp>
        <p:sp>
          <p:nvSpPr>
            <p:cNvPr id="72721" name="Line 1084"/>
            <p:cNvSpPr>
              <a:spLocks noChangeAspect="1" noChangeShapeType="1"/>
            </p:cNvSpPr>
            <p:nvPr/>
          </p:nvSpPr>
          <p:spPr bwMode="auto">
            <a:xfrm flipH="1">
              <a:off x="2767" y="919"/>
              <a:ext cx="378" cy="387"/>
            </a:xfrm>
            <a:prstGeom prst="line">
              <a:avLst/>
            </a:prstGeom>
            <a:noFill/>
            <a:ln w="38100">
              <a:solidFill>
                <a:schemeClr val="tx1"/>
              </a:solidFill>
              <a:round/>
              <a:headEnd/>
              <a:tailEnd type="triangle" w="med" len="med"/>
            </a:ln>
          </p:spPr>
          <p:txBody>
            <a:bodyPr lIns="90000" tIns="46800" rIns="90000" bIns="46800" anchor="ctr">
              <a:spAutoFit/>
            </a:bodyPr>
            <a:lstStyle/>
            <a:p>
              <a:endParaRPr lang="en-US"/>
            </a:p>
          </p:txBody>
        </p:sp>
      </p:grpSp>
      <p:grpSp>
        <p:nvGrpSpPr>
          <p:cNvPr id="72711" name="Group 1085"/>
          <p:cNvGrpSpPr>
            <a:grpSpLocks/>
          </p:cNvGrpSpPr>
          <p:nvPr/>
        </p:nvGrpSpPr>
        <p:grpSpPr bwMode="auto">
          <a:xfrm>
            <a:off x="-84138" y="882650"/>
            <a:ext cx="5616576" cy="1095375"/>
            <a:chOff x="85" y="556"/>
            <a:chExt cx="3538" cy="690"/>
          </a:xfrm>
        </p:grpSpPr>
        <p:sp>
          <p:nvSpPr>
            <p:cNvPr id="72713" name="Text Box 1060"/>
            <p:cNvSpPr txBox="1">
              <a:spLocks noChangeArrowheads="1"/>
            </p:cNvSpPr>
            <p:nvPr/>
          </p:nvSpPr>
          <p:spPr bwMode="auto">
            <a:xfrm>
              <a:off x="85" y="612"/>
              <a:ext cx="1538" cy="634"/>
            </a:xfrm>
            <a:prstGeom prst="rect">
              <a:avLst/>
            </a:prstGeom>
            <a:noFill/>
            <a:ln w="12700">
              <a:noFill/>
              <a:miter lim="800000"/>
              <a:headEnd/>
              <a:tailEnd/>
            </a:ln>
          </p:spPr>
          <p:txBody>
            <a:bodyPr lIns="90000" tIns="46800" rIns="90000" bIns="46800">
              <a:spAutoFit/>
            </a:bodyPr>
            <a:lstStyle/>
            <a:p>
              <a:pPr marL="114300" indent="-114300"/>
              <a:r>
                <a:rPr lang="en-US" sz="2000" b="1" u="none"/>
                <a:t>Presentation Tier</a:t>
              </a:r>
            </a:p>
            <a:p>
              <a:pPr marL="114300" indent="-114300">
                <a:buFontTx/>
                <a:buChar char="•"/>
              </a:pPr>
              <a:r>
                <a:rPr lang="en-US" sz="2000" i="1" u="none"/>
                <a:t>e.g.,</a:t>
              </a:r>
              <a:r>
                <a:rPr lang="en-US" sz="2000" u="none"/>
                <a:t> radiology clients</a:t>
              </a:r>
            </a:p>
          </p:txBody>
        </p:sp>
        <p:sp>
          <p:nvSpPr>
            <p:cNvPr id="72714" name="AutoShape 1061"/>
            <p:cNvSpPr>
              <a:spLocks/>
            </p:cNvSpPr>
            <p:nvPr/>
          </p:nvSpPr>
          <p:spPr bwMode="auto">
            <a:xfrm>
              <a:off x="1383" y="556"/>
              <a:ext cx="240" cy="528"/>
            </a:xfrm>
            <a:prstGeom prst="leftBrace">
              <a:avLst>
                <a:gd name="adj1" fmla="val 18333"/>
                <a:gd name="adj2" fmla="val 50000"/>
              </a:avLst>
            </a:prstGeom>
            <a:noFill/>
            <a:ln w="38100">
              <a:solidFill>
                <a:schemeClr val="tx1"/>
              </a:solidFill>
              <a:round/>
              <a:headEnd/>
              <a:tailEnd/>
            </a:ln>
          </p:spPr>
          <p:txBody>
            <a:bodyPr lIns="90000" tIns="46800" rIns="90000" bIns="46800" anchor="ctr">
              <a:spAutoFit/>
            </a:bodyPr>
            <a:lstStyle/>
            <a:p>
              <a:endParaRPr lang="en-US"/>
            </a:p>
          </p:txBody>
        </p:sp>
        <p:sp>
          <p:nvSpPr>
            <p:cNvPr id="72715" name="AutoShape 1062"/>
            <p:cNvSpPr>
              <a:spLocks noChangeAspect="1" noChangeArrowheads="1"/>
            </p:cNvSpPr>
            <p:nvPr/>
          </p:nvSpPr>
          <p:spPr bwMode="auto">
            <a:xfrm>
              <a:off x="1607" y="635"/>
              <a:ext cx="961" cy="400"/>
            </a:xfrm>
            <a:prstGeom prst="roundRect">
              <a:avLst>
                <a:gd name="adj" fmla="val 16667"/>
              </a:avLst>
            </a:prstGeom>
            <a:solidFill>
              <a:srgbClr val="336699"/>
            </a:solidFill>
            <a:ln w="9525">
              <a:round/>
              <a:headEnd/>
              <a:tailEnd/>
            </a:ln>
            <a:scene3d>
              <a:camera prst="legacyObliqueTopRight"/>
              <a:lightRig rig="legacyFlat3" dir="b"/>
            </a:scene3d>
            <a:sp3d extrusionH="227000" prstMaterial="legacyMatte">
              <a:bevelT w="13500" h="13500" prst="angle"/>
              <a:bevelB w="13500" h="13500" prst="angle"/>
              <a:extrusionClr>
                <a:srgbClr val="336699"/>
              </a:extrusionClr>
            </a:sp3d>
          </p:spPr>
          <p:txBody>
            <a:bodyPr wrap="none" lIns="90000" tIns="46800" rIns="90000" bIns="46800" anchor="ctr">
              <a:spAutoFit/>
              <a:flatTx/>
            </a:bodyPr>
            <a:lstStyle/>
            <a:p>
              <a:pPr algn="ctr"/>
              <a:r>
                <a:rPr lang="en-US" sz="1600" b="1" u="none">
                  <a:solidFill>
                    <a:schemeClr val="bg1"/>
                  </a:solidFill>
                </a:rPr>
                <a:t>Diagnostic</a:t>
              </a:r>
            </a:p>
            <a:p>
              <a:pPr algn="ctr"/>
              <a:r>
                <a:rPr lang="en-US" sz="1600" b="1" u="none">
                  <a:solidFill>
                    <a:schemeClr val="bg1"/>
                  </a:solidFill>
                </a:rPr>
                <a:t>Workstations</a:t>
              </a:r>
              <a:endParaRPr lang="en-US" sz="1600" b="1" u="none"/>
            </a:p>
          </p:txBody>
        </p:sp>
        <p:sp>
          <p:nvSpPr>
            <p:cNvPr id="72716" name="AutoShape 1063"/>
            <p:cNvSpPr>
              <a:spLocks noChangeAspect="1" noChangeArrowheads="1"/>
            </p:cNvSpPr>
            <p:nvPr/>
          </p:nvSpPr>
          <p:spPr bwMode="auto">
            <a:xfrm>
              <a:off x="2662" y="635"/>
              <a:ext cx="961" cy="400"/>
            </a:xfrm>
            <a:prstGeom prst="roundRect">
              <a:avLst>
                <a:gd name="adj" fmla="val 16667"/>
              </a:avLst>
            </a:prstGeom>
            <a:solidFill>
              <a:srgbClr val="336699"/>
            </a:solidFill>
            <a:ln w="9525">
              <a:round/>
              <a:headEnd/>
              <a:tailEnd/>
            </a:ln>
            <a:scene3d>
              <a:camera prst="legacyObliqueTopRight"/>
              <a:lightRig rig="legacyFlat3" dir="b"/>
            </a:scene3d>
            <a:sp3d extrusionH="227000" prstMaterial="legacyMatte">
              <a:bevelT w="13500" h="13500" prst="angle"/>
              <a:bevelB w="13500" h="13500" prst="angle"/>
              <a:extrusionClr>
                <a:srgbClr val="336699"/>
              </a:extrusionClr>
            </a:sp3d>
          </p:spPr>
          <p:txBody>
            <a:bodyPr wrap="none" lIns="90000" tIns="46800" rIns="90000" bIns="46800" anchor="ctr">
              <a:spAutoFit/>
              <a:flatTx/>
            </a:bodyPr>
            <a:lstStyle/>
            <a:p>
              <a:pPr algn="ctr"/>
              <a:r>
                <a:rPr lang="en-US" sz="1600" b="1" u="none">
                  <a:solidFill>
                    <a:schemeClr val="bg1"/>
                  </a:solidFill>
                </a:rPr>
                <a:t>Clinical</a:t>
              </a:r>
            </a:p>
            <a:p>
              <a:pPr algn="ctr"/>
              <a:r>
                <a:rPr lang="en-US" sz="1600" b="1" u="none">
                  <a:solidFill>
                    <a:schemeClr val="bg1"/>
                  </a:solidFill>
                </a:rPr>
                <a:t>Workstations</a:t>
              </a:r>
              <a:endParaRPr lang="en-US" sz="1600" b="1" u="none"/>
            </a:p>
          </p:txBody>
        </p:sp>
      </p:grpSp>
      <p:sp>
        <p:nvSpPr>
          <p:cNvPr id="72712" name="Rectangle 1088"/>
          <p:cNvSpPr>
            <a:spLocks noChangeArrowheads="1"/>
          </p:cNvSpPr>
          <p:nvPr/>
        </p:nvSpPr>
        <p:spPr bwMode="auto">
          <a:xfrm>
            <a:off x="5637213" y="971550"/>
            <a:ext cx="3487737" cy="3775075"/>
          </a:xfrm>
          <a:prstGeom prst="rect">
            <a:avLst/>
          </a:prstGeom>
          <a:solidFill>
            <a:schemeClr val="folHlink"/>
          </a:solidFill>
          <a:ln w="12700">
            <a:solidFill>
              <a:schemeClr val="tx1"/>
            </a:solidFill>
            <a:miter lim="800000"/>
            <a:headEnd/>
            <a:tailEnd/>
          </a:ln>
        </p:spPr>
        <p:txBody>
          <a:bodyPr>
            <a:spAutoFit/>
          </a:bodyPr>
          <a:lstStyle/>
          <a:p>
            <a:pPr eaLnBrk="1" hangingPunct="1">
              <a:lnSpc>
                <a:spcPct val="95000"/>
              </a:lnSpc>
              <a:buClr>
                <a:schemeClr val="tx1"/>
              </a:buClr>
            </a:pPr>
            <a:r>
              <a:rPr lang="de-DE" sz="2000" u="none"/>
              <a:t>Diagnostic &amp; clinical workstations are presentation tier entities that:</a:t>
            </a:r>
          </a:p>
          <a:p>
            <a:pPr marL="228600" lvl="1" indent="-114300" eaLnBrk="1" hangingPunct="1">
              <a:lnSpc>
                <a:spcPct val="95000"/>
              </a:lnSpc>
              <a:buClr>
                <a:schemeClr val="tx1"/>
              </a:buClr>
              <a:buFontTx/>
              <a:buChar char="•"/>
            </a:pPr>
            <a:r>
              <a:rPr lang="de-DE" sz="2000" u="none"/>
              <a:t>Typically represent sophisticated GUI elements</a:t>
            </a:r>
          </a:p>
          <a:p>
            <a:pPr marL="228600" lvl="1" indent="-114300" eaLnBrk="1" hangingPunct="1">
              <a:lnSpc>
                <a:spcPct val="95000"/>
              </a:lnSpc>
              <a:buClr>
                <a:schemeClr val="tx1"/>
              </a:buClr>
              <a:buFontTx/>
              <a:buChar char="•"/>
            </a:pPr>
            <a:r>
              <a:rPr lang="de-DE" sz="2000" u="none"/>
              <a:t>Share the same address space with their clients</a:t>
            </a:r>
          </a:p>
          <a:p>
            <a:pPr marL="457200" lvl="2" indent="-114300" eaLnBrk="1" hangingPunct="1">
              <a:lnSpc>
                <a:spcPct val="95000"/>
              </a:lnSpc>
              <a:buClr>
                <a:schemeClr val="tx1"/>
              </a:buClr>
              <a:buFontTx/>
              <a:buChar char="•"/>
            </a:pPr>
            <a:r>
              <a:rPr lang="de-DE" u="none"/>
              <a:t>Their clients are containers that provide all the resources</a:t>
            </a:r>
          </a:p>
          <a:p>
            <a:pPr marL="228600" lvl="1" indent="-114300" eaLnBrk="1" hangingPunct="1">
              <a:lnSpc>
                <a:spcPct val="95000"/>
              </a:lnSpc>
              <a:buClr>
                <a:schemeClr val="tx1"/>
              </a:buClr>
              <a:buFontTx/>
              <a:buChar char="•"/>
            </a:pPr>
            <a:r>
              <a:rPr lang="de-DE" sz="2000" u="none"/>
              <a:t>Exchange messages with the middle tier components </a:t>
            </a:r>
          </a:p>
        </p:txBody>
      </p:sp>
    </p:spTree>
  </p:cSld>
  <p:clrMapOvr>
    <a:masterClrMapping/>
  </p:clrMapOvr>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Slide Number Placeholder 2"/>
          <p:cNvSpPr>
            <a:spLocks noGrp="1"/>
          </p:cNvSpPr>
          <p:nvPr>
            <p:ph type="sldNum" sz="quarter" idx="10"/>
          </p:nvPr>
        </p:nvSpPr>
        <p:spPr>
          <a:noFill/>
        </p:spPr>
        <p:txBody>
          <a:bodyPr/>
          <a:lstStyle/>
          <a:p>
            <a:fld id="{8E02670D-7B80-4CDA-8BF8-EDF521B52534}" type="slidenum">
              <a:rPr lang="en-US" smtClean="0">
                <a:latin typeface="Arial" pitchFamily="34" charset="0"/>
              </a:rPr>
              <a:pPr/>
              <a:t>67</a:t>
            </a:fld>
            <a:endParaRPr lang="en-US" smtClean="0">
              <a:latin typeface="Arial" pitchFamily="34" charset="0"/>
            </a:endParaRPr>
          </a:p>
        </p:txBody>
      </p:sp>
      <p:sp>
        <p:nvSpPr>
          <p:cNvPr id="73731" name="Rectangle 1026"/>
          <p:cNvSpPr>
            <a:spLocks noGrp="1" noChangeArrowheads="1"/>
          </p:cNvSpPr>
          <p:nvPr>
            <p:ph type="title"/>
          </p:nvPr>
        </p:nvSpPr>
        <p:spPr>
          <a:xfrm>
            <a:off x="622300" y="-38100"/>
            <a:ext cx="7924800" cy="914400"/>
          </a:xfrm>
        </p:spPr>
        <p:txBody>
          <a:bodyPr/>
          <a:lstStyle/>
          <a:p>
            <a:r>
              <a:rPr lang="en-US" smtClean="0"/>
              <a:t>Pros &amp; Cons of the Layers Pattern</a:t>
            </a:r>
          </a:p>
        </p:txBody>
      </p:sp>
      <p:sp>
        <p:nvSpPr>
          <p:cNvPr id="73732" name="Text Box 1027"/>
          <p:cNvSpPr txBox="1">
            <a:spLocks noChangeArrowheads="1"/>
          </p:cNvSpPr>
          <p:nvPr/>
        </p:nvSpPr>
        <p:spPr bwMode="auto">
          <a:xfrm>
            <a:off x="98425" y="973138"/>
            <a:ext cx="4991100" cy="5765800"/>
          </a:xfrm>
          <a:prstGeom prst="rect">
            <a:avLst/>
          </a:prstGeom>
          <a:noFill/>
          <a:ln w="12700">
            <a:noFill/>
            <a:miter lim="800000"/>
            <a:headEnd/>
            <a:tailEnd/>
          </a:ln>
        </p:spPr>
        <p:txBody>
          <a:bodyPr>
            <a:spAutoFit/>
          </a:bodyPr>
          <a:lstStyle/>
          <a:p>
            <a:pPr marL="114300" indent="-114300"/>
            <a:r>
              <a:rPr lang="en-US" sz="2000" u="none"/>
              <a:t>This pattern has four </a:t>
            </a:r>
            <a:r>
              <a:rPr lang="en-US" sz="2000" b="1" u="none"/>
              <a:t>benefits</a:t>
            </a:r>
            <a:r>
              <a:rPr lang="en-US" sz="2000" u="none"/>
              <a:t>:</a:t>
            </a:r>
          </a:p>
          <a:p>
            <a:pPr marL="114300" indent="-114300">
              <a:buFontTx/>
              <a:buChar char="•"/>
            </a:pPr>
            <a:r>
              <a:rPr lang="en-US" sz="2000" b="1" i="1" u="none"/>
              <a:t>Reuse of layers</a:t>
            </a:r>
          </a:p>
          <a:p>
            <a:pPr marL="342900" lvl="1" indent="-114300">
              <a:buFontTx/>
              <a:buChar char="•"/>
            </a:pPr>
            <a:r>
              <a:rPr lang="en-US" u="none"/>
              <a:t>If an individual layer embodies a well-defined abstraction &amp; has a well-defined &amp; documented interface, the layer can be reused in multiple contexts</a:t>
            </a:r>
          </a:p>
          <a:p>
            <a:pPr marL="114300" indent="-114300">
              <a:buFontTx/>
              <a:buChar char="•"/>
            </a:pPr>
            <a:r>
              <a:rPr lang="en-US" sz="2000" b="1" i="1" u="none">
                <a:solidFill>
                  <a:srgbClr val="003399"/>
                </a:solidFill>
              </a:rPr>
              <a:t>Support for standardization</a:t>
            </a:r>
          </a:p>
          <a:p>
            <a:pPr marL="342900" lvl="1" indent="-114300">
              <a:buFontTx/>
              <a:buChar char="•"/>
            </a:pPr>
            <a:r>
              <a:rPr lang="en-US" u="none">
                <a:solidFill>
                  <a:srgbClr val="003399"/>
                </a:solidFill>
              </a:rPr>
              <a:t>Clearly-defined &amp; commonly-accepted levels of abstraction enable the development of standardized tasks &amp; interfaces</a:t>
            </a:r>
          </a:p>
          <a:p>
            <a:pPr marL="114300" indent="-114300">
              <a:buFontTx/>
              <a:buChar char="•"/>
            </a:pPr>
            <a:r>
              <a:rPr lang="en-US" sz="2000" b="1" i="1" u="none"/>
              <a:t>Dependencies are localized</a:t>
            </a:r>
          </a:p>
          <a:p>
            <a:pPr marL="342900" lvl="1" indent="-114300">
              <a:buFontTx/>
              <a:buChar char="•"/>
            </a:pPr>
            <a:r>
              <a:rPr lang="en-US" u="none"/>
              <a:t>Standardized interfaces between layers usually confine the effect of code changes to the layer that is changed</a:t>
            </a:r>
          </a:p>
          <a:p>
            <a:pPr marL="114300" indent="-114300">
              <a:buFontTx/>
              <a:buChar char="•"/>
            </a:pPr>
            <a:r>
              <a:rPr lang="en-US" sz="2000" b="1" i="1" u="none">
                <a:solidFill>
                  <a:srgbClr val="003399"/>
                </a:solidFill>
              </a:rPr>
              <a:t>Exchangeability</a:t>
            </a:r>
          </a:p>
          <a:p>
            <a:pPr marL="342900" lvl="1" indent="-114300">
              <a:buFontTx/>
              <a:buChar char="•"/>
            </a:pPr>
            <a:r>
              <a:rPr lang="en-US" u="none">
                <a:solidFill>
                  <a:srgbClr val="003399"/>
                </a:solidFill>
              </a:rPr>
              <a:t>Individual layer implementations can be replaced by semantically-equivalent implementations without undue effort</a:t>
            </a:r>
          </a:p>
          <a:p>
            <a:pPr marL="114300" indent="-114300">
              <a:buFontTx/>
              <a:buChar char="•"/>
            </a:pPr>
            <a:endParaRPr lang="en-US" sz="2000" u="none"/>
          </a:p>
        </p:txBody>
      </p:sp>
      <p:sp>
        <p:nvSpPr>
          <p:cNvPr id="73733" name="Text Box 1028"/>
          <p:cNvSpPr txBox="1">
            <a:spLocks noChangeArrowheads="1"/>
          </p:cNvSpPr>
          <p:nvPr/>
        </p:nvSpPr>
        <p:spPr bwMode="auto">
          <a:xfrm>
            <a:off x="4867275" y="973138"/>
            <a:ext cx="4202113" cy="5765800"/>
          </a:xfrm>
          <a:prstGeom prst="rect">
            <a:avLst/>
          </a:prstGeom>
          <a:noFill/>
          <a:ln w="12700">
            <a:noFill/>
            <a:miter lim="800000"/>
            <a:headEnd/>
            <a:tailEnd/>
          </a:ln>
        </p:spPr>
        <p:txBody>
          <a:bodyPr>
            <a:spAutoFit/>
          </a:bodyPr>
          <a:lstStyle/>
          <a:p>
            <a:pPr marL="114300" indent="-114300"/>
            <a:r>
              <a:rPr lang="en-US" sz="2000" u="none"/>
              <a:t>This pattern also has </a:t>
            </a:r>
            <a:r>
              <a:rPr lang="en-US" sz="2000" b="1" u="none"/>
              <a:t>liabilities</a:t>
            </a:r>
            <a:r>
              <a:rPr lang="en-US" sz="2000" u="none"/>
              <a:t>:</a:t>
            </a:r>
          </a:p>
          <a:p>
            <a:pPr marL="114300" indent="-114300">
              <a:buFontTx/>
              <a:buChar char="•"/>
            </a:pPr>
            <a:r>
              <a:rPr lang="en-US" sz="2000" b="1" i="1" u="none"/>
              <a:t>Cascades of changing behavior</a:t>
            </a:r>
          </a:p>
          <a:p>
            <a:pPr marL="342900" lvl="1" indent="-114300">
              <a:buFontTx/>
              <a:buChar char="•"/>
            </a:pPr>
            <a:r>
              <a:rPr lang="en-US" u="none"/>
              <a:t>If layer interfaces &amp; semantics aren’t abstracted properly then changes can ripple when behavior of a layer is modified</a:t>
            </a:r>
          </a:p>
          <a:p>
            <a:pPr marL="114300" indent="-114300">
              <a:buFontTx/>
              <a:buChar char="•"/>
            </a:pPr>
            <a:r>
              <a:rPr lang="en-US" sz="2000" b="1" i="1" u="none">
                <a:solidFill>
                  <a:srgbClr val="003399"/>
                </a:solidFill>
              </a:rPr>
              <a:t>Higher overhead</a:t>
            </a:r>
          </a:p>
          <a:p>
            <a:pPr marL="342900" lvl="1" indent="-114300">
              <a:buFontTx/>
              <a:buChar char="•"/>
            </a:pPr>
            <a:r>
              <a:rPr lang="en-US" u="none">
                <a:solidFill>
                  <a:srgbClr val="003399"/>
                </a:solidFill>
              </a:rPr>
              <a:t>A layered architecture can be less efficient than a monolithic architecture</a:t>
            </a:r>
          </a:p>
          <a:p>
            <a:pPr marL="114300" indent="-114300">
              <a:buFontTx/>
              <a:buChar char="•"/>
            </a:pPr>
            <a:r>
              <a:rPr lang="en-US" sz="2000" b="1" i="1" u="none"/>
              <a:t>Unnecessary work</a:t>
            </a:r>
          </a:p>
          <a:p>
            <a:pPr marL="342900" lvl="1" indent="-114300">
              <a:buFontTx/>
              <a:buChar char="•"/>
            </a:pPr>
            <a:r>
              <a:rPr lang="en-US" u="none"/>
              <a:t>If some services performed by lower layers perform excessive or duplicate work not actually required by the higher layer, performance can suffer</a:t>
            </a:r>
          </a:p>
          <a:p>
            <a:pPr marL="114300" indent="-114300">
              <a:buFontTx/>
              <a:buChar char="•"/>
            </a:pPr>
            <a:r>
              <a:rPr lang="en-US" sz="2000" b="1" i="1" u="none">
                <a:solidFill>
                  <a:srgbClr val="003399"/>
                </a:solidFill>
              </a:rPr>
              <a:t>Difficulty of establishing the correct granularity of layers</a:t>
            </a:r>
          </a:p>
          <a:p>
            <a:pPr marL="342900" lvl="1" indent="-114300">
              <a:buFontTx/>
              <a:buChar char="•"/>
            </a:pPr>
            <a:r>
              <a:rPr lang="en-US" u="none">
                <a:solidFill>
                  <a:srgbClr val="003399"/>
                </a:solidFill>
              </a:rPr>
              <a:t>It’s important to avoid too many &amp; too few layers</a:t>
            </a:r>
          </a:p>
        </p:txBody>
      </p:sp>
    </p:spTree>
  </p:cSld>
  <p:clrMapOvr>
    <a:masterClrMapping/>
  </p:clrMapOvr>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4754" name="Slide Number Placeholder 3"/>
          <p:cNvSpPr>
            <a:spLocks noGrp="1"/>
          </p:cNvSpPr>
          <p:nvPr>
            <p:ph type="sldNum" sz="quarter" idx="10"/>
          </p:nvPr>
        </p:nvSpPr>
        <p:spPr>
          <a:noFill/>
        </p:spPr>
        <p:txBody>
          <a:bodyPr/>
          <a:lstStyle/>
          <a:p>
            <a:fld id="{05625D1C-2426-41C2-82E0-718FF1C0D017}" type="slidenum">
              <a:rPr lang="en-US" smtClean="0">
                <a:latin typeface="Arial" pitchFamily="34" charset="0"/>
              </a:rPr>
              <a:pPr/>
              <a:t>68</a:t>
            </a:fld>
            <a:endParaRPr lang="en-US" smtClean="0">
              <a:latin typeface="Arial" pitchFamily="34" charset="0"/>
            </a:endParaRPr>
          </a:p>
        </p:txBody>
      </p:sp>
      <p:grpSp>
        <p:nvGrpSpPr>
          <p:cNvPr id="2" name="Group 97"/>
          <p:cNvGrpSpPr>
            <a:grpSpLocks noChangeAspect="1"/>
          </p:cNvGrpSpPr>
          <p:nvPr/>
        </p:nvGrpSpPr>
        <p:grpSpPr bwMode="auto">
          <a:xfrm>
            <a:off x="2681288" y="3529013"/>
            <a:ext cx="6445250" cy="3325812"/>
            <a:chOff x="2043" y="2436"/>
            <a:chExt cx="3352" cy="1826"/>
          </a:xfrm>
        </p:grpSpPr>
        <p:pic>
          <p:nvPicPr>
            <p:cNvPr id="74795" name="Picture 79" descr="client"/>
            <p:cNvPicPr>
              <a:picLocks noChangeAspect="1" noChangeArrowheads="1"/>
            </p:cNvPicPr>
            <p:nvPr/>
          </p:nvPicPr>
          <p:blipFill>
            <a:blip r:embed="rId3" cstate="print"/>
            <a:srcRect/>
            <a:stretch>
              <a:fillRect/>
            </a:stretch>
          </p:blipFill>
          <p:spPr bwMode="auto">
            <a:xfrm>
              <a:off x="2043" y="2436"/>
              <a:ext cx="3352" cy="1826"/>
            </a:xfrm>
            <a:prstGeom prst="rect">
              <a:avLst/>
            </a:prstGeom>
            <a:noFill/>
            <a:ln w="9525">
              <a:noFill/>
              <a:miter lim="800000"/>
              <a:headEnd/>
              <a:tailEnd/>
            </a:ln>
          </p:spPr>
        </p:pic>
        <p:sp>
          <p:nvSpPr>
            <p:cNvPr id="74796" name="Rectangle 96"/>
            <p:cNvSpPr>
              <a:spLocks noChangeAspect="1" noChangeArrowheads="1"/>
            </p:cNvSpPr>
            <p:nvPr/>
          </p:nvSpPr>
          <p:spPr bwMode="auto">
            <a:xfrm>
              <a:off x="3246" y="3258"/>
              <a:ext cx="660" cy="174"/>
            </a:xfrm>
            <a:prstGeom prst="rect">
              <a:avLst/>
            </a:prstGeom>
            <a:solidFill>
              <a:schemeClr val="bg1"/>
            </a:solidFill>
            <a:ln w="12700">
              <a:noFill/>
              <a:miter lim="800000"/>
              <a:headEnd/>
              <a:tailEnd/>
            </a:ln>
          </p:spPr>
          <p:txBody>
            <a:bodyPr wrap="none" anchor="ctr"/>
            <a:lstStyle/>
            <a:p>
              <a:endParaRPr lang="en-US"/>
            </a:p>
          </p:txBody>
        </p:sp>
      </p:grpSp>
      <p:sp>
        <p:nvSpPr>
          <p:cNvPr id="1482850" name="Line 98"/>
          <p:cNvSpPr>
            <a:spLocks noChangeAspect="1" noChangeShapeType="1"/>
          </p:cNvSpPr>
          <p:nvPr/>
        </p:nvSpPr>
        <p:spPr bwMode="auto">
          <a:xfrm flipH="1">
            <a:off x="7000875" y="4522788"/>
            <a:ext cx="428625" cy="1433512"/>
          </a:xfrm>
          <a:prstGeom prst="line">
            <a:avLst/>
          </a:prstGeom>
          <a:noFill/>
          <a:ln w="12700">
            <a:solidFill>
              <a:schemeClr val="tx1"/>
            </a:solidFill>
            <a:round/>
            <a:headEnd/>
            <a:tailEnd type="triangle" w="med" len="med"/>
          </a:ln>
        </p:spPr>
        <p:txBody>
          <a:bodyPr wrap="none"/>
          <a:lstStyle/>
          <a:p>
            <a:endParaRPr lang="en-US"/>
          </a:p>
        </p:txBody>
      </p:sp>
      <p:sp>
        <p:nvSpPr>
          <p:cNvPr id="1482851" name="Line 99"/>
          <p:cNvSpPr>
            <a:spLocks noChangeAspect="1" noChangeShapeType="1"/>
          </p:cNvSpPr>
          <p:nvPr/>
        </p:nvSpPr>
        <p:spPr bwMode="auto">
          <a:xfrm flipV="1">
            <a:off x="7035800" y="4511675"/>
            <a:ext cx="393700" cy="1366838"/>
          </a:xfrm>
          <a:prstGeom prst="line">
            <a:avLst/>
          </a:prstGeom>
          <a:noFill/>
          <a:ln w="12700">
            <a:solidFill>
              <a:srgbClr val="FF0000"/>
            </a:solidFill>
            <a:round/>
            <a:headEnd/>
            <a:tailEnd type="triangle" w="med" len="med"/>
          </a:ln>
        </p:spPr>
        <p:txBody>
          <a:bodyPr wrap="none"/>
          <a:lstStyle/>
          <a:p>
            <a:endParaRPr lang="en-US"/>
          </a:p>
        </p:txBody>
      </p:sp>
      <p:sp>
        <p:nvSpPr>
          <p:cNvPr id="1482852" name="Line 100"/>
          <p:cNvSpPr>
            <a:spLocks noChangeAspect="1" noChangeShapeType="1"/>
          </p:cNvSpPr>
          <p:nvPr/>
        </p:nvSpPr>
        <p:spPr bwMode="auto">
          <a:xfrm flipH="1">
            <a:off x="5686425" y="4502150"/>
            <a:ext cx="1673225" cy="1420813"/>
          </a:xfrm>
          <a:prstGeom prst="line">
            <a:avLst/>
          </a:prstGeom>
          <a:noFill/>
          <a:ln w="12700">
            <a:solidFill>
              <a:schemeClr val="tx1"/>
            </a:solidFill>
            <a:round/>
            <a:headEnd/>
            <a:tailEnd type="triangle" w="med" len="med"/>
          </a:ln>
        </p:spPr>
        <p:txBody>
          <a:bodyPr wrap="none"/>
          <a:lstStyle/>
          <a:p>
            <a:endParaRPr lang="en-US"/>
          </a:p>
        </p:txBody>
      </p:sp>
      <p:sp>
        <p:nvSpPr>
          <p:cNvPr id="1482853" name="Line 101"/>
          <p:cNvSpPr>
            <a:spLocks noChangeAspect="1" noChangeShapeType="1"/>
          </p:cNvSpPr>
          <p:nvPr/>
        </p:nvSpPr>
        <p:spPr bwMode="auto">
          <a:xfrm flipH="1">
            <a:off x="5686425" y="4502150"/>
            <a:ext cx="1673225" cy="1420813"/>
          </a:xfrm>
          <a:prstGeom prst="line">
            <a:avLst/>
          </a:prstGeom>
          <a:noFill/>
          <a:ln w="12700">
            <a:solidFill>
              <a:srgbClr val="FF0000"/>
            </a:solidFill>
            <a:round/>
            <a:headEnd/>
            <a:tailEnd type="triangle" w="med" len="med"/>
          </a:ln>
        </p:spPr>
        <p:txBody>
          <a:bodyPr wrap="none"/>
          <a:lstStyle/>
          <a:p>
            <a:endParaRPr lang="en-US"/>
          </a:p>
        </p:txBody>
      </p:sp>
      <p:sp>
        <p:nvSpPr>
          <p:cNvPr id="1482854" name="Line 102"/>
          <p:cNvSpPr>
            <a:spLocks noChangeAspect="1" noChangeShapeType="1"/>
          </p:cNvSpPr>
          <p:nvPr/>
        </p:nvSpPr>
        <p:spPr bwMode="auto">
          <a:xfrm flipH="1">
            <a:off x="5699125" y="4489450"/>
            <a:ext cx="1673225" cy="1422400"/>
          </a:xfrm>
          <a:prstGeom prst="line">
            <a:avLst/>
          </a:prstGeom>
          <a:noFill/>
          <a:ln w="12700">
            <a:solidFill>
              <a:schemeClr val="tx1"/>
            </a:solidFill>
            <a:round/>
            <a:headEnd/>
            <a:tailEnd type="triangle" w="med" len="med"/>
          </a:ln>
        </p:spPr>
        <p:txBody>
          <a:bodyPr wrap="none"/>
          <a:lstStyle/>
          <a:p>
            <a:endParaRPr lang="en-US"/>
          </a:p>
        </p:txBody>
      </p:sp>
      <p:sp>
        <p:nvSpPr>
          <p:cNvPr id="1482855" name="Line 103"/>
          <p:cNvSpPr>
            <a:spLocks noChangeAspect="1" noChangeShapeType="1"/>
          </p:cNvSpPr>
          <p:nvPr/>
        </p:nvSpPr>
        <p:spPr bwMode="auto">
          <a:xfrm flipH="1">
            <a:off x="5686425" y="4502150"/>
            <a:ext cx="1673225" cy="1420813"/>
          </a:xfrm>
          <a:prstGeom prst="line">
            <a:avLst/>
          </a:prstGeom>
          <a:noFill/>
          <a:ln w="12700">
            <a:solidFill>
              <a:srgbClr val="FF0000"/>
            </a:solidFill>
            <a:round/>
            <a:headEnd/>
            <a:tailEnd type="triangle" w="med" len="med"/>
          </a:ln>
        </p:spPr>
        <p:txBody>
          <a:bodyPr wrap="none"/>
          <a:lstStyle/>
          <a:p>
            <a:endParaRPr lang="en-US"/>
          </a:p>
        </p:txBody>
      </p:sp>
      <p:sp>
        <p:nvSpPr>
          <p:cNvPr id="1482856" name="Line 104"/>
          <p:cNvSpPr>
            <a:spLocks noChangeAspect="1" noChangeShapeType="1"/>
          </p:cNvSpPr>
          <p:nvPr/>
        </p:nvSpPr>
        <p:spPr bwMode="auto">
          <a:xfrm flipH="1">
            <a:off x="5699125" y="4489450"/>
            <a:ext cx="1673225" cy="1422400"/>
          </a:xfrm>
          <a:prstGeom prst="line">
            <a:avLst/>
          </a:prstGeom>
          <a:noFill/>
          <a:ln w="12700">
            <a:solidFill>
              <a:schemeClr val="tx1"/>
            </a:solidFill>
            <a:round/>
            <a:headEnd/>
            <a:tailEnd type="triangle" w="med" len="med"/>
          </a:ln>
        </p:spPr>
        <p:txBody>
          <a:bodyPr wrap="none"/>
          <a:lstStyle/>
          <a:p>
            <a:endParaRPr lang="en-US"/>
          </a:p>
        </p:txBody>
      </p:sp>
      <p:sp>
        <p:nvSpPr>
          <p:cNvPr id="1482857" name="Line 105"/>
          <p:cNvSpPr>
            <a:spLocks noChangeAspect="1" noChangeShapeType="1"/>
          </p:cNvSpPr>
          <p:nvPr/>
        </p:nvSpPr>
        <p:spPr bwMode="auto">
          <a:xfrm flipH="1">
            <a:off x="5686425" y="4502150"/>
            <a:ext cx="1673225" cy="1420813"/>
          </a:xfrm>
          <a:prstGeom prst="line">
            <a:avLst/>
          </a:prstGeom>
          <a:noFill/>
          <a:ln w="12700">
            <a:solidFill>
              <a:srgbClr val="FF0000"/>
            </a:solidFill>
            <a:round/>
            <a:headEnd type="triangle" w="med" len="med"/>
            <a:tailEnd/>
          </a:ln>
        </p:spPr>
        <p:txBody>
          <a:bodyPr wrap="none"/>
          <a:lstStyle/>
          <a:p>
            <a:endParaRPr lang="en-US"/>
          </a:p>
        </p:txBody>
      </p:sp>
      <p:sp>
        <p:nvSpPr>
          <p:cNvPr id="1482858" name="Line 106"/>
          <p:cNvSpPr>
            <a:spLocks noChangeAspect="1" noChangeShapeType="1"/>
          </p:cNvSpPr>
          <p:nvPr/>
        </p:nvSpPr>
        <p:spPr bwMode="auto">
          <a:xfrm flipH="1">
            <a:off x="5673725" y="4511675"/>
            <a:ext cx="1673225" cy="1420813"/>
          </a:xfrm>
          <a:prstGeom prst="line">
            <a:avLst/>
          </a:prstGeom>
          <a:noFill/>
          <a:ln w="12700">
            <a:solidFill>
              <a:schemeClr val="tx1"/>
            </a:solidFill>
            <a:round/>
            <a:headEnd type="triangle" w="med" len="med"/>
            <a:tailEnd/>
          </a:ln>
        </p:spPr>
        <p:txBody>
          <a:bodyPr wrap="none"/>
          <a:lstStyle/>
          <a:p>
            <a:endParaRPr lang="en-US"/>
          </a:p>
        </p:txBody>
      </p:sp>
      <p:sp>
        <p:nvSpPr>
          <p:cNvPr id="1482859" name="Line 107"/>
          <p:cNvSpPr>
            <a:spLocks noChangeAspect="1" noChangeShapeType="1"/>
          </p:cNvSpPr>
          <p:nvPr/>
        </p:nvSpPr>
        <p:spPr bwMode="auto">
          <a:xfrm flipH="1">
            <a:off x="5673725" y="4511675"/>
            <a:ext cx="1673225" cy="1420813"/>
          </a:xfrm>
          <a:prstGeom prst="line">
            <a:avLst/>
          </a:prstGeom>
          <a:noFill/>
          <a:ln w="12700">
            <a:solidFill>
              <a:srgbClr val="FF0000"/>
            </a:solidFill>
            <a:round/>
            <a:headEnd type="triangle" w="med" len="med"/>
            <a:tailEnd/>
          </a:ln>
        </p:spPr>
        <p:txBody>
          <a:bodyPr wrap="none"/>
          <a:lstStyle/>
          <a:p>
            <a:endParaRPr lang="en-US"/>
          </a:p>
        </p:txBody>
      </p:sp>
      <p:sp>
        <p:nvSpPr>
          <p:cNvPr id="1482860" name="Line 108"/>
          <p:cNvSpPr>
            <a:spLocks noChangeAspect="1" noChangeShapeType="1"/>
          </p:cNvSpPr>
          <p:nvPr/>
        </p:nvSpPr>
        <p:spPr bwMode="auto">
          <a:xfrm flipH="1">
            <a:off x="5686425" y="4502150"/>
            <a:ext cx="1673225" cy="1420813"/>
          </a:xfrm>
          <a:prstGeom prst="line">
            <a:avLst/>
          </a:prstGeom>
          <a:noFill/>
          <a:ln w="12700">
            <a:solidFill>
              <a:schemeClr val="tx1"/>
            </a:solidFill>
            <a:round/>
            <a:headEnd type="triangle" w="med" len="med"/>
            <a:tailEnd/>
          </a:ln>
        </p:spPr>
        <p:txBody>
          <a:bodyPr wrap="none"/>
          <a:lstStyle/>
          <a:p>
            <a:endParaRPr lang="en-US"/>
          </a:p>
        </p:txBody>
      </p:sp>
      <p:sp>
        <p:nvSpPr>
          <p:cNvPr id="1482861" name="Line 109"/>
          <p:cNvSpPr>
            <a:spLocks noChangeAspect="1" noChangeShapeType="1"/>
          </p:cNvSpPr>
          <p:nvPr/>
        </p:nvSpPr>
        <p:spPr bwMode="auto">
          <a:xfrm flipH="1">
            <a:off x="5686425" y="4502150"/>
            <a:ext cx="1673225" cy="1420813"/>
          </a:xfrm>
          <a:prstGeom prst="line">
            <a:avLst/>
          </a:prstGeom>
          <a:noFill/>
          <a:ln w="12700">
            <a:solidFill>
              <a:srgbClr val="FF0000"/>
            </a:solidFill>
            <a:round/>
            <a:headEnd type="triangle" w="med" len="med"/>
            <a:tailEnd/>
          </a:ln>
        </p:spPr>
        <p:txBody>
          <a:bodyPr wrap="none"/>
          <a:lstStyle/>
          <a:p>
            <a:endParaRPr lang="en-US"/>
          </a:p>
        </p:txBody>
      </p:sp>
      <p:grpSp>
        <p:nvGrpSpPr>
          <p:cNvPr id="3" name="Group 135"/>
          <p:cNvGrpSpPr>
            <a:grpSpLocks noChangeAspect="1"/>
          </p:cNvGrpSpPr>
          <p:nvPr/>
        </p:nvGrpSpPr>
        <p:grpSpPr bwMode="auto">
          <a:xfrm>
            <a:off x="4048125" y="3705225"/>
            <a:ext cx="3473450" cy="1965325"/>
            <a:chOff x="2754" y="2532"/>
            <a:chExt cx="1806" cy="1080"/>
          </a:xfrm>
        </p:grpSpPr>
        <p:sp>
          <p:nvSpPr>
            <p:cNvPr id="74790" name="Line 130"/>
            <p:cNvSpPr>
              <a:spLocks noChangeAspect="1" noChangeShapeType="1"/>
            </p:cNvSpPr>
            <p:nvPr/>
          </p:nvSpPr>
          <p:spPr bwMode="auto">
            <a:xfrm flipH="1">
              <a:off x="2754" y="2970"/>
              <a:ext cx="1152" cy="276"/>
            </a:xfrm>
            <a:prstGeom prst="line">
              <a:avLst/>
            </a:prstGeom>
            <a:noFill/>
            <a:ln w="12700">
              <a:solidFill>
                <a:schemeClr val="tx1"/>
              </a:solidFill>
              <a:round/>
              <a:headEnd/>
              <a:tailEnd type="triangle" w="med" len="med"/>
            </a:ln>
          </p:spPr>
          <p:txBody>
            <a:bodyPr wrap="none"/>
            <a:lstStyle/>
            <a:p>
              <a:endParaRPr lang="en-US"/>
            </a:p>
          </p:txBody>
        </p:sp>
        <p:sp>
          <p:nvSpPr>
            <p:cNvPr id="74791" name="Line 131"/>
            <p:cNvSpPr>
              <a:spLocks noChangeAspect="1" noChangeShapeType="1"/>
            </p:cNvSpPr>
            <p:nvPr/>
          </p:nvSpPr>
          <p:spPr bwMode="auto">
            <a:xfrm flipH="1">
              <a:off x="3276" y="2970"/>
              <a:ext cx="714" cy="642"/>
            </a:xfrm>
            <a:prstGeom prst="line">
              <a:avLst/>
            </a:prstGeom>
            <a:noFill/>
            <a:ln w="12700">
              <a:solidFill>
                <a:schemeClr val="tx1"/>
              </a:solidFill>
              <a:round/>
              <a:headEnd/>
              <a:tailEnd type="triangle" w="med" len="med"/>
            </a:ln>
          </p:spPr>
          <p:txBody>
            <a:bodyPr wrap="none"/>
            <a:lstStyle/>
            <a:p>
              <a:endParaRPr lang="en-US"/>
            </a:p>
          </p:txBody>
        </p:sp>
        <p:sp>
          <p:nvSpPr>
            <p:cNvPr id="74792" name="Line 132"/>
            <p:cNvSpPr>
              <a:spLocks noChangeAspect="1" noChangeShapeType="1"/>
            </p:cNvSpPr>
            <p:nvPr/>
          </p:nvSpPr>
          <p:spPr bwMode="auto">
            <a:xfrm>
              <a:off x="4068" y="2970"/>
              <a:ext cx="492" cy="600"/>
            </a:xfrm>
            <a:prstGeom prst="line">
              <a:avLst/>
            </a:prstGeom>
            <a:noFill/>
            <a:ln w="12700">
              <a:solidFill>
                <a:schemeClr val="tx1"/>
              </a:solidFill>
              <a:round/>
              <a:headEnd/>
              <a:tailEnd type="triangle" w="med" len="med"/>
            </a:ln>
          </p:spPr>
          <p:txBody>
            <a:bodyPr wrap="none"/>
            <a:lstStyle/>
            <a:p>
              <a:endParaRPr lang="en-US"/>
            </a:p>
          </p:txBody>
        </p:sp>
        <p:sp>
          <p:nvSpPr>
            <p:cNvPr id="74793" name="Line 133"/>
            <p:cNvSpPr>
              <a:spLocks noChangeAspect="1" noChangeShapeType="1"/>
            </p:cNvSpPr>
            <p:nvPr/>
          </p:nvSpPr>
          <p:spPr bwMode="auto">
            <a:xfrm>
              <a:off x="4296" y="2604"/>
              <a:ext cx="240" cy="48"/>
            </a:xfrm>
            <a:prstGeom prst="line">
              <a:avLst/>
            </a:prstGeom>
            <a:noFill/>
            <a:ln w="12700">
              <a:solidFill>
                <a:schemeClr val="tx1"/>
              </a:solidFill>
              <a:round/>
              <a:headEnd/>
              <a:tailEnd type="triangle" w="med" len="med"/>
            </a:ln>
          </p:spPr>
          <p:txBody>
            <a:bodyPr wrap="none"/>
            <a:lstStyle/>
            <a:p>
              <a:endParaRPr lang="en-US"/>
            </a:p>
          </p:txBody>
        </p:sp>
        <p:sp>
          <p:nvSpPr>
            <p:cNvPr id="74794" name="Line 134"/>
            <p:cNvSpPr>
              <a:spLocks noChangeAspect="1" noChangeShapeType="1"/>
            </p:cNvSpPr>
            <p:nvPr/>
          </p:nvSpPr>
          <p:spPr bwMode="auto">
            <a:xfrm flipH="1">
              <a:off x="3504" y="2532"/>
              <a:ext cx="258" cy="36"/>
            </a:xfrm>
            <a:prstGeom prst="line">
              <a:avLst/>
            </a:prstGeom>
            <a:noFill/>
            <a:ln w="12700">
              <a:solidFill>
                <a:schemeClr val="tx1"/>
              </a:solidFill>
              <a:round/>
              <a:headEnd/>
              <a:tailEnd type="triangle" w="med" len="med"/>
            </a:ln>
          </p:spPr>
          <p:txBody>
            <a:bodyPr wrap="none"/>
            <a:lstStyle/>
            <a:p>
              <a:endParaRPr lang="en-US"/>
            </a:p>
          </p:txBody>
        </p:sp>
      </p:grpSp>
      <p:sp>
        <p:nvSpPr>
          <p:cNvPr id="1482888" name="Line 136"/>
          <p:cNvSpPr>
            <a:spLocks noChangeAspect="1" noChangeShapeType="1"/>
          </p:cNvSpPr>
          <p:nvPr/>
        </p:nvSpPr>
        <p:spPr bwMode="auto">
          <a:xfrm flipH="1" flipV="1">
            <a:off x="7324725" y="5343525"/>
            <a:ext cx="369888" cy="33338"/>
          </a:xfrm>
          <a:prstGeom prst="line">
            <a:avLst/>
          </a:prstGeom>
          <a:noFill/>
          <a:ln w="12700">
            <a:solidFill>
              <a:schemeClr val="tx1"/>
            </a:solidFill>
            <a:round/>
            <a:headEnd/>
            <a:tailEnd type="triangle" w="med" len="med"/>
          </a:ln>
        </p:spPr>
        <p:txBody>
          <a:bodyPr wrap="none"/>
          <a:lstStyle/>
          <a:p>
            <a:endParaRPr lang="en-US"/>
          </a:p>
        </p:txBody>
      </p:sp>
      <p:sp>
        <p:nvSpPr>
          <p:cNvPr id="1482889" name="Line 137"/>
          <p:cNvSpPr>
            <a:spLocks noChangeAspect="1" noChangeShapeType="1"/>
          </p:cNvSpPr>
          <p:nvPr/>
        </p:nvSpPr>
        <p:spPr bwMode="auto">
          <a:xfrm flipH="1" flipV="1">
            <a:off x="6943725" y="5299075"/>
            <a:ext cx="369888" cy="33338"/>
          </a:xfrm>
          <a:prstGeom prst="line">
            <a:avLst/>
          </a:prstGeom>
          <a:noFill/>
          <a:ln w="12700">
            <a:solidFill>
              <a:schemeClr val="tx1"/>
            </a:solidFill>
            <a:round/>
            <a:headEnd/>
            <a:tailEnd type="triangle" w="med" len="med"/>
          </a:ln>
        </p:spPr>
        <p:txBody>
          <a:bodyPr wrap="none"/>
          <a:lstStyle/>
          <a:p>
            <a:endParaRPr lang="en-US"/>
          </a:p>
        </p:txBody>
      </p:sp>
      <p:sp>
        <p:nvSpPr>
          <p:cNvPr id="1482890" name="Line 138"/>
          <p:cNvSpPr>
            <a:spLocks noChangeAspect="1" noChangeShapeType="1"/>
          </p:cNvSpPr>
          <p:nvPr/>
        </p:nvSpPr>
        <p:spPr bwMode="auto">
          <a:xfrm flipH="1" flipV="1">
            <a:off x="6562725" y="5254625"/>
            <a:ext cx="369888" cy="33338"/>
          </a:xfrm>
          <a:prstGeom prst="line">
            <a:avLst/>
          </a:prstGeom>
          <a:noFill/>
          <a:ln w="12700">
            <a:solidFill>
              <a:schemeClr val="tx1"/>
            </a:solidFill>
            <a:round/>
            <a:headEnd/>
            <a:tailEnd type="triangle" w="med" len="med"/>
          </a:ln>
        </p:spPr>
        <p:txBody>
          <a:bodyPr wrap="none"/>
          <a:lstStyle/>
          <a:p>
            <a:endParaRPr lang="en-US"/>
          </a:p>
        </p:txBody>
      </p:sp>
      <p:sp>
        <p:nvSpPr>
          <p:cNvPr id="1482891" name="Line 139"/>
          <p:cNvSpPr>
            <a:spLocks noChangeAspect="1" noChangeShapeType="1"/>
          </p:cNvSpPr>
          <p:nvPr/>
        </p:nvSpPr>
        <p:spPr bwMode="auto">
          <a:xfrm flipH="1" flipV="1">
            <a:off x="6181725" y="5213350"/>
            <a:ext cx="371475" cy="31750"/>
          </a:xfrm>
          <a:prstGeom prst="line">
            <a:avLst/>
          </a:prstGeom>
          <a:noFill/>
          <a:ln w="12700">
            <a:solidFill>
              <a:schemeClr val="tx1"/>
            </a:solidFill>
            <a:round/>
            <a:headEnd/>
            <a:tailEnd type="triangle" w="med" len="med"/>
          </a:ln>
        </p:spPr>
        <p:txBody>
          <a:bodyPr wrap="none"/>
          <a:lstStyle/>
          <a:p>
            <a:endParaRPr lang="en-US"/>
          </a:p>
        </p:txBody>
      </p:sp>
      <p:sp>
        <p:nvSpPr>
          <p:cNvPr id="1482892" name="Line 140"/>
          <p:cNvSpPr>
            <a:spLocks noChangeAspect="1" noChangeShapeType="1"/>
          </p:cNvSpPr>
          <p:nvPr/>
        </p:nvSpPr>
        <p:spPr bwMode="auto">
          <a:xfrm flipH="1" flipV="1">
            <a:off x="5802313" y="5167313"/>
            <a:ext cx="369887" cy="33337"/>
          </a:xfrm>
          <a:prstGeom prst="line">
            <a:avLst/>
          </a:prstGeom>
          <a:noFill/>
          <a:ln w="12700">
            <a:solidFill>
              <a:schemeClr val="tx1"/>
            </a:solidFill>
            <a:round/>
            <a:headEnd/>
            <a:tailEnd type="triangle" w="med" len="med"/>
          </a:ln>
        </p:spPr>
        <p:txBody>
          <a:bodyPr wrap="none"/>
          <a:lstStyle/>
          <a:p>
            <a:endParaRPr lang="en-US"/>
          </a:p>
        </p:txBody>
      </p:sp>
      <p:sp>
        <p:nvSpPr>
          <p:cNvPr id="1482893" name="Line 141"/>
          <p:cNvSpPr>
            <a:spLocks noChangeAspect="1" noChangeShapeType="1"/>
          </p:cNvSpPr>
          <p:nvPr/>
        </p:nvSpPr>
        <p:spPr bwMode="auto">
          <a:xfrm flipH="1" flipV="1">
            <a:off x="5421313" y="5124450"/>
            <a:ext cx="369887" cy="33338"/>
          </a:xfrm>
          <a:prstGeom prst="line">
            <a:avLst/>
          </a:prstGeom>
          <a:noFill/>
          <a:ln w="12700">
            <a:solidFill>
              <a:schemeClr val="tx1"/>
            </a:solidFill>
            <a:round/>
            <a:headEnd/>
            <a:tailEnd type="triangle" w="med" len="med"/>
          </a:ln>
        </p:spPr>
        <p:txBody>
          <a:bodyPr wrap="none"/>
          <a:lstStyle/>
          <a:p>
            <a:endParaRPr lang="en-US"/>
          </a:p>
        </p:txBody>
      </p:sp>
      <p:sp>
        <p:nvSpPr>
          <p:cNvPr id="1482894" name="Line 142"/>
          <p:cNvSpPr>
            <a:spLocks noChangeAspect="1" noChangeShapeType="1"/>
          </p:cNvSpPr>
          <p:nvPr/>
        </p:nvSpPr>
        <p:spPr bwMode="auto">
          <a:xfrm flipH="1" flipV="1">
            <a:off x="5040313" y="5080000"/>
            <a:ext cx="369887" cy="33338"/>
          </a:xfrm>
          <a:prstGeom prst="line">
            <a:avLst/>
          </a:prstGeom>
          <a:noFill/>
          <a:ln w="12700">
            <a:solidFill>
              <a:schemeClr val="tx1"/>
            </a:solidFill>
            <a:round/>
            <a:headEnd/>
            <a:tailEnd type="triangle" w="med" len="med"/>
          </a:ln>
        </p:spPr>
        <p:txBody>
          <a:bodyPr wrap="none"/>
          <a:lstStyle/>
          <a:p>
            <a:endParaRPr lang="en-US"/>
          </a:p>
        </p:txBody>
      </p:sp>
      <p:sp>
        <p:nvSpPr>
          <p:cNvPr id="1482895" name="Line 143"/>
          <p:cNvSpPr>
            <a:spLocks noChangeAspect="1" noChangeShapeType="1"/>
          </p:cNvSpPr>
          <p:nvPr/>
        </p:nvSpPr>
        <p:spPr bwMode="auto">
          <a:xfrm flipH="1" flipV="1">
            <a:off x="4659313" y="5037138"/>
            <a:ext cx="368300" cy="33337"/>
          </a:xfrm>
          <a:prstGeom prst="line">
            <a:avLst/>
          </a:prstGeom>
          <a:noFill/>
          <a:ln w="12700">
            <a:solidFill>
              <a:schemeClr val="tx1"/>
            </a:solidFill>
            <a:round/>
            <a:headEnd/>
            <a:tailEnd type="triangle" w="med" len="med"/>
          </a:ln>
        </p:spPr>
        <p:txBody>
          <a:bodyPr wrap="none"/>
          <a:lstStyle/>
          <a:p>
            <a:endParaRPr lang="en-US"/>
          </a:p>
        </p:txBody>
      </p:sp>
      <p:sp>
        <p:nvSpPr>
          <p:cNvPr id="1482896" name="Line 144"/>
          <p:cNvSpPr>
            <a:spLocks noChangeAspect="1" noChangeShapeType="1"/>
          </p:cNvSpPr>
          <p:nvPr/>
        </p:nvSpPr>
        <p:spPr bwMode="auto">
          <a:xfrm flipH="1" flipV="1">
            <a:off x="4278313" y="4992688"/>
            <a:ext cx="369887" cy="31750"/>
          </a:xfrm>
          <a:prstGeom prst="line">
            <a:avLst/>
          </a:prstGeom>
          <a:noFill/>
          <a:ln w="12700">
            <a:solidFill>
              <a:schemeClr val="tx1"/>
            </a:solidFill>
            <a:round/>
            <a:headEnd/>
            <a:tailEnd type="triangle" w="med" len="med"/>
          </a:ln>
        </p:spPr>
        <p:txBody>
          <a:bodyPr wrap="none"/>
          <a:lstStyle/>
          <a:p>
            <a:endParaRPr lang="en-US"/>
          </a:p>
        </p:txBody>
      </p:sp>
      <p:sp>
        <p:nvSpPr>
          <p:cNvPr id="1482897" name="Line 145"/>
          <p:cNvSpPr>
            <a:spLocks noChangeAspect="1" noChangeShapeType="1"/>
          </p:cNvSpPr>
          <p:nvPr/>
        </p:nvSpPr>
        <p:spPr bwMode="auto">
          <a:xfrm flipH="1" flipV="1">
            <a:off x="3898900" y="4949825"/>
            <a:ext cx="368300" cy="33338"/>
          </a:xfrm>
          <a:prstGeom prst="line">
            <a:avLst/>
          </a:prstGeom>
          <a:noFill/>
          <a:ln w="12700">
            <a:solidFill>
              <a:schemeClr val="tx1"/>
            </a:solidFill>
            <a:round/>
            <a:headEnd/>
            <a:tailEnd type="triangle" w="med" len="med"/>
          </a:ln>
        </p:spPr>
        <p:txBody>
          <a:bodyPr wrap="none"/>
          <a:lstStyle/>
          <a:p>
            <a:endParaRPr lang="en-US"/>
          </a:p>
        </p:txBody>
      </p:sp>
      <p:grpSp>
        <p:nvGrpSpPr>
          <p:cNvPr id="4" name="Group 146"/>
          <p:cNvGrpSpPr>
            <a:grpSpLocks noChangeAspect="1"/>
          </p:cNvGrpSpPr>
          <p:nvPr/>
        </p:nvGrpSpPr>
        <p:grpSpPr bwMode="auto">
          <a:xfrm>
            <a:off x="4037013" y="3705225"/>
            <a:ext cx="3471862" cy="1965325"/>
            <a:chOff x="2754" y="2532"/>
            <a:chExt cx="1806" cy="1080"/>
          </a:xfrm>
        </p:grpSpPr>
        <p:sp>
          <p:nvSpPr>
            <p:cNvPr id="74785" name="Line 147"/>
            <p:cNvSpPr>
              <a:spLocks noChangeAspect="1" noChangeShapeType="1"/>
            </p:cNvSpPr>
            <p:nvPr/>
          </p:nvSpPr>
          <p:spPr bwMode="auto">
            <a:xfrm flipH="1">
              <a:off x="2754" y="2970"/>
              <a:ext cx="1152" cy="276"/>
            </a:xfrm>
            <a:prstGeom prst="line">
              <a:avLst/>
            </a:prstGeom>
            <a:noFill/>
            <a:ln w="12700">
              <a:solidFill>
                <a:srgbClr val="FF0000"/>
              </a:solidFill>
              <a:round/>
              <a:headEnd/>
              <a:tailEnd type="triangle" w="med" len="med"/>
            </a:ln>
          </p:spPr>
          <p:txBody>
            <a:bodyPr wrap="none"/>
            <a:lstStyle/>
            <a:p>
              <a:endParaRPr lang="en-US"/>
            </a:p>
          </p:txBody>
        </p:sp>
        <p:sp>
          <p:nvSpPr>
            <p:cNvPr id="74786" name="Line 148"/>
            <p:cNvSpPr>
              <a:spLocks noChangeAspect="1" noChangeShapeType="1"/>
            </p:cNvSpPr>
            <p:nvPr/>
          </p:nvSpPr>
          <p:spPr bwMode="auto">
            <a:xfrm flipH="1">
              <a:off x="3276" y="2970"/>
              <a:ext cx="714" cy="642"/>
            </a:xfrm>
            <a:prstGeom prst="line">
              <a:avLst/>
            </a:prstGeom>
            <a:noFill/>
            <a:ln w="12700">
              <a:solidFill>
                <a:srgbClr val="FF0000"/>
              </a:solidFill>
              <a:round/>
              <a:headEnd/>
              <a:tailEnd type="triangle" w="med" len="med"/>
            </a:ln>
          </p:spPr>
          <p:txBody>
            <a:bodyPr wrap="none"/>
            <a:lstStyle/>
            <a:p>
              <a:endParaRPr lang="en-US"/>
            </a:p>
          </p:txBody>
        </p:sp>
        <p:sp>
          <p:nvSpPr>
            <p:cNvPr id="74787" name="Line 149"/>
            <p:cNvSpPr>
              <a:spLocks noChangeAspect="1" noChangeShapeType="1"/>
            </p:cNvSpPr>
            <p:nvPr/>
          </p:nvSpPr>
          <p:spPr bwMode="auto">
            <a:xfrm>
              <a:off x="4068" y="2970"/>
              <a:ext cx="492" cy="600"/>
            </a:xfrm>
            <a:prstGeom prst="line">
              <a:avLst/>
            </a:prstGeom>
            <a:noFill/>
            <a:ln w="12700">
              <a:solidFill>
                <a:srgbClr val="FF0000"/>
              </a:solidFill>
              <a:round/>
              <a:headEnd/>
              <a:tailEnd type="triangle" w="med" len="med"/>
            </a:ln>
          </p:spPr>
          <p:txBody>
            <a:bodyPr wrap="none"/>
            <a:lstStyle/>
            <a:p>
              <a:endParaRPr lang="en-US"/>
            </a:p>
          </p:txBody>
        </p:sp>
        <p:sp>
          <p:nvSpPr>
            <p:cNvPr id="74788" name="Line 150"/>
            <p:cNvSpPr>
              <a:spLocks noChangeAspect="1" noChangeShapeType="1"/>
            </p:cNvSpPr>
            <p:nvPr/>
          </p:nvSpPr>
          <p:spPr bwMode="auto">
            <a:xfrm>
              <a:off x="4296" y="2604"/>
              <a:ext cx="240" cy="48"/>
            </a:xfrm>
            <a:prstGeom prst="line">
              <a:avLst/>
            </a:prstGeom>
            <a:noFill/>
            <a:ln w="12700">
              <a:solidFill>
                <a:srgbClr val="FF0000"/>
              </a:solidFill>
              <a:round/>
              <a:headEnd/>
              <a:tailEnd type="triangle" w="med" len="med"/>
            </a:ln>
          </p:spPr>
          <p:txBody>
            <a:bodyPr wrap="none"/>
            <a:lstStyle/>
            <a:p>
              <a:endParaRPr lang="en-US"/>
            </a:p>
          </p:txBody>
        </p:sp>
        <p:sp>
          <p:nvSpPr>
            <p:cNvPr id="74789" name="Line 151"/>
            <p:cNvSpPr>
              <a:spLocks noChangeAspect="1" noChangeShapeType="1"/>
            </p:cNvSpPr>
            <p:nvPr/>
          </p:nvSpPr>
          <p:spPr bwMode="auto">
            <a:xfrm flipH="1">
              <a:off x="3504" y="2532"/>
              <a:ext cx="258" cy="36"/>
            </a:xfrm>
            <a:prstGeom prst="line">
              <a:avLst/>
            </a:prstGeom>
            <a:noFill/>
            <a:ln w="12700">
              <a:solidFill>
                <a:srgbClr val="FF0000"/>
              </a:solidFill>
              <a:round/>
              <a:headEnd/>
              <a:tailEnd type="triangle" w="med" len="med"/>
            </a:ln>
          </p:spPr>
          <p:txBody>
            <a:bodyPr wrap="none"/>
            <a:lstStyle/>
            <a:p>
              <a:endParaRPr lang="en-US"/>
            </a:p>
          </p:txBody>
        </p:sp>
      </p:grpSp>
      <p:sp>
        <p:nvSpPr>
          <p:cNvPr id="74780" name="Rectangle 2"/>
          <p:cNvSpPr>
            <a:spLocks noGrp="1" noChangeArrowheads="1"/>
          </p:cNvSpPr>
          <p:nvPr>
            <p:ph type="title"/>
          </p:nvPr>
        </p:nvSpPr>
        <p:spPr>
          <a:xfrm>
            <a:off x="285750" y="-57150"/>
            <a:ext cx="8475663" cy="914400"/>
          </a:xfrm>
        </p:spPr>
        <p:txBody>
          <a:bodyPr/>
          <a:lstStyle/>
          <a:p>
            <a:pPr>
              <a:lnSpc>
                <a:spcPct val="80000"/>
              </a:lnSpc>
            </a:pPr>
            <a:r>
              <a:rPr lang="de-DE" sz="3200" smtClean="0"/>
              <a:t>Overview of Distributed Object Computing Communication Mechanisms</a:t>
            </a:r>
            <a:endParaRPr lang="en-US" sz="3200" smtClean="0"/>
          </a:p>
        </p:txBody>
      </p:sp>
      <p:sp>
        <p:nvSpPr>
          <p:cNvPr id="1482755" name="Rectangle 3"/>
          <p:cNvSpPr>
            <a:spLocks noGrp="1" noChangeArrowheads="1"/>
          </p:cNvSpPr>
          <p:nvPr>
            <p:ph type="body" idx="1"/>
          </p:nvPr>
        </p:nvSpPr>
        <p:spPr>
          <a:xfrm>
            <a:off x="49213" y="2320925"/>
            <a:ext cx="8924925" cy="1884363"/>
          </a:xfrm>
        </p:spPr>
        <p:txBody>
          <a:bodyPr/>
          <a:lstStyle/>
          <a:p>
            <a:pPr marL="115888" indent="-115888">
              <a:lnSpc>
                <a:spcPct val="95000"/>
              </a:lnSpc>
              <a:spcBef>
                <a:spcPct val="0"/>
              </a:spcBef>
              <a:buClr>
                <a:schemeClr val="tx1"/>
              </a:buClr>
              <a:buSzTx/>
              <a:buFontTx/>
              <a:buNone/>
            </a:pPr>
            <a:r>
              <a:rPr lang="de-DE" sz="2400" smtClean="0">
                <a:solidFill>
                  <a:schemeClr val="tx1"/>
                </a:solidFill>
              </a:rPr>
              <a:t>Solution</a:t>
            </a:r>
          </a:p>
          <a:p>
            <a:pPr marL="115888" indent="-115888">
              <a:lnSpc>
                <a:spcPct val="95000"/>
              </a:lnSpc>
              <a:spcBef>
                <a:spcPct val="0"/>
              </a:spcBef>
              <a:buClr>
                <a:schemeClr val="tx1"/>
              </a:buClr>
              <a:buSzTx/>
              <a:buFontTx/>
              <a:buChar char="•"/>
            </a:pPr>
            <a:r>
              <a:rPr lang="de-DE" sz="2000" b="0" smtClean="0">
                <a:solidFill>
                  <a:schemeClr val="tx1"/>
                </a:solidFill>
              </a:rPr>
              <a:t>DOC middleware provides multiple types of communication mechanisms:</a:t>
            </a:r>
          </a:p>
          <a:p>
            <a:pPr marL="346075" lvl="1" indent="-115888">
              <a:lnSpc>
                <a:spcPct val="95000"/>
              </a:lnSpc>
              <a:spcBef>
                <a:spcPct val="0"/>
              </a:spcBef>
              <a:buClr>
                <a:schemeClr val="tx1"/>
              </a:buClr>
              <a:buSzTx/>
              <a:buFontTx/>
              <a:buChar char="•"/>
            </a:pPr>
            <a:r>
              <a:rPr lang="de-DE" sz="2000" smtClean="0">
                <a:solidFill>
                  <a:schemeClr val="tx1"/>
                </a:solidFill>
              </a:rPr>
              <a:t>Collocated client/server (</a:t>
            </a:r>
            <a:r>
              <a:rPr lang="de-DE" sz="2000" i="1" smtClean="0">
                <a:solidFill>
                  <a:schemeClr val="tx1"/>
                </a:solidFill>
              </a:rPr>
              <a:t>i.e.,</a:t>
            </a:r>
            <a:r>
              <a:rPr lang="de-DE" sz="2000" smtClean="0">
                <a:solidFill>
                  <a:schemeClr val="tx1"/>
                </a:solidFill>
              </a:rPr>
              <a:t> native function call)</a:t>
            </a:r>
          </a:p>
          <a:p>
            <a:pPr marL="346075" lvl="1" indent="-115888">
              <a:lnSpc>
                <a:spcPct val="95000"/>
              </a:lnSpc>
              <a:spcBef>
                <a:spcPct val="0"/>
              </a:spcBef>
              <a:buClr>
                <a:schemeClr val="tx1"/>
              </a:buClr>
              <a:buSzTx/>
              <a:buFontTx/>
              <a:buChar char="•"/>
            </a:pPr>
            <a:r>
              <a:rPr lang="de-DE" sz="2000" smtClean="0">
                <a:solidFill>
                  <a:schemeClr val="tx1"/>
                </a:solidFill>
              </a:rPr>
              <a:t>Synchronous &amp; asynchronous RPC/IPC</a:t>
            </a:r>
          </a:p>
          <a:p>
            <a:pPr marL="346075" lvl="1" indent="-115888">
              <a:lnSpc>
                <a:spcPct val="95000"/>
              </a:lnSpc>
              <a:spcBef>
                <a:spcPct val="0"/>
              </a:spcBef>
              <a:buClr>
                <a:schemeClr val="tx1"/>
              </a:buClr>
              <a:buSzTx/>
              <a:buFontTx/>
              <a:buChar char="•"/>
            </a:pPr>
            <a:r>
              <a:rPr lang="de-DE" sz="2000" smtClean="0">
                <a:solidFill>
                  <a:schemeClr val="tx1"/>
                </a:solidFill>
              </a:rPr>
              <a:t>Group communication &amp; events</a:t>
            </a:r>
          </a:p>
          <a:p>
            <a:pPr marL="346075" lvl="1" indent="-115888">
              <a:lnSpc>
                <a:spcPct val="95000"/>
              </a:lnSpc>
              <a:spcBef>
                <a:spcPct val="0"/>
              </a:spcBef>
              <a:buClr>
                <a:schemeClr val="tx1"/>
              </a:buClr>
              <a:buSzTx/>
              <a:buFontTx/>
              <a:buChar char="•"/>
            </a:pPr>
            <a:r>
              <a:rPr lang="de-DE" sz="2000" smtClean="0">
                <a:solidFill>
                  <a:schemeClr val="tx1"/>
                </a:solidFill>
              </a:rPr>
              <a:t>Data streaming</a:t>
            </a:r>
            <a:endParaRPr lang="en-US" sz="2000" smtClean="0">
              <a:solidFill>
                <a:schemeClr val="tx1"/>
              </a:solidFill>
            </a:endParaRPr>
          </a:p>
        </p:txBody>
      </p:sp>
      <p:sp>
        <p:nvSpPr>
          <p:cNvPr id="1482905" name="Text Box 153"/>
          <p:cNvSpPr txBox="1">
            <a:spLocks noChangeArrowheads="1"/>
          </p:cNvSpPr>
          <p:nvPr/>
        </p:nvSpPr>
        <p:spPr bwMode="auto">
          <a:xfrm>
            <a:off x="5286375" y="908050"/>
            <a:ext cx="3857625" cy="1371600"/>
          </a:xfrm>
          <a:prstGeom prst="rect">
            <a:avLst/>
          </a:prstGeom>
          <a:solidFill>
            <a:schemeClr val="bg1"/>
          </a:solidFill>
          <a:ln w="12700">
            <a:noFill/>
            <a:miter lim="800000"/>
            <a:headEnd/>
            <a:tailEnd/>
          </a:ln>
        </p:spPr>
        <p:txBody>
          <a:bodyPr>
            <a:spAutoFit/>
          </a:bodyPr>
          <a:lstStyle/>
          <a:p>
            <a:pPr marL="114300" indent="-114300"/>
            <a:r>
              <a:rPr lang="en-US" sz="2400" b="1" u="none"/>
              <a:t>Problem</a:t>
            </a:r>
          </a:p>
          <a:p>
            <a:pPr marL="114300" indent="-114300">
              <a:buFontTx/>
              <a:buChar char="•"/>
            </a:pPr>
            <a:r>
              <a:rPr lang="en-US" sz="2000" u="none"/>
              <a:t>A single communication mechanism does not fit all uses!</a:t>
            </a:r>
          </a:p>
        </p:txBody>
      </p:sp>
      <p:sp>
        <p:nvSpPr>
          <p:cNvPr id="74783" name="Rectangle 156"/>
          <p:cNvSpPr>
            <a:spLocks noChangeArrowheads="1"/>
          </p:cNvSpPr>
          <p:nvPr/>
        </p:nvSpPr>
        <p:spPr bwMode="auto">
          <a:xfrm>
            <a:off x="61913" y="895350"/>
            <a:ext cx="5059362" cy="1384300"/>
          </a:xfrm>
          <a:prstGeom prst="rect">
            <a:avLst/>
          </a:prstGeom>
          <a:solidFill>
            <a:schemeClr val="folHlink"/>
          </a:solidFill>
          <a:ln w="12700">
            <a:solidFill>
              <a:schemeClr val="tx1"/>
            </a:solidFill>
            <a:miter lim="800000"/>
            <a:headEnd/>
            <a:tailEnd/>
          </a:ln>
        </p:spPr>
        <p:txBody>
          <a:bodyPr>
            <a:spAutoFit/>
          </a:bodyPr>
          <a:lstStyle/>
          <a:p>
            <a:r>
              <a:rPr lang="de-DE" sz="2400" b="1" u="none"/>
              <a:t>Context</a:t>
            </a:r>
          </a:p>
          <a:p>
            <a:r>
              <a:rPr lang="de-DE" sz="2000" u="none"/>
              <a:t>In multi-tier systems both the </a:t>
            </a:r>
            <a:r>
              <a:rPr lang="de-DE" sz="2000" i="1" u="none"/>
              <a:t>tiers</a:t>
            </a:r>
            <a:r>
              <a:rPr lang="de-DE" sz="2000" u="none"/>
              <a:t> &amp; the </a:t>
            </a:r>
            <a:r>
              <a:rPr lang="de-DE" sz="2000" i="1" u="none"/>
              <a:t>components</a:t>
            </a:r>
            <a:r>
              <a:rPr lang="de-DE" sz="2000" u="none"/>
              <a:t> within the tiers must be connected via </a:t>
            </a:r>
            <a:r>
              <a:rPr lang="de-DE" sz="2000" i="1" u="none"/>
              <a:t>communication mechanisms</a:t>
            </a:r>
            <a:endParaRPr lang="en-US" sz="2000" i="1" u="none"/>
          </a:p>
        </p:txBody>
      </p:sp>
      <p:sp>
        <p:nvSpPr>
          <p:cNvPr id="1482910" name="Text Box 158"/>
          <p:cNvSpPr txBox="1">
            <a:spLocks noChangeArrowheads="1"/>
          </p:cNvSpPr>
          <p:nvPr/>
        </p:nvSpPr>
        <p:spPr bwMode="auto">
          <a:xfrm>
            <a:off x="63500" y="4508500"/>
            <a:ext cx="2476500" cy="2301875"/>
          </a:xfrm>
          <a:prstGeom prst="rect">
            <a:avLst/>
          </a:prstGeom>
          <a:solidFill>
            <a:srgbClr val="C3F1FF"/>
          </a:solidFill>
          <a:ln w="12700">
            <a:solidFill>
              <a:schemeClr val="tx1"/>
            </a:solidFill>
            <a:miter lim="800000"/>
            <a:headEnd/>
            <a:tailEnd/>
          </a:ln>
          <a:effectLst>
            <a:outerShdw dist="35921" dir="2700000" algn="ctr" rotWithShape="0">
              <a:schemeClr val="bg2"/>
            </a:outerShdw>
          </a:effectLst>
        </p:spPr>
        <p:txBody>
          <a:bodyPr>
            <a:spAutoFit/>
          </a:bodyPr>
          <a:lstStyle/>
          <a:p>
            <a:pPr>
              <a:defRPr/>
            </a:pPr>
            <a:r>
              <a:rPr lang="en-US" u="none">
                <a:latin typeface="Arial" charset="0"/>
              </a:rPr>
              <a:t>We now explore various </a:t>
            </a:r>
            <a:r>
              <a:rPr lang="en-US" b="1" i="1" u="none">
                <a:latin typeface="Arial" charset="0"/>
              </a:rPr>
              <a:t>distribution infrastructure</a:t>
            </a:r>
            <a:r>
              <a:rPr lang="en-US" u="none">
                <a:latin typeface="Arial" charset="0"/>
              </a:rPr>
              <a:t> (P4) patterns that applications can apply to leverage these communication mechanisms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482905"/>
                                        </p:tgtEl>
                                        <p:attrNameLst>
                                          <p:attrName>style.visibility</p:attrName>
                                        </p:attrNameLst>
                                      </p:cBhvr>
                                      <p:to>
                                        <p:strVal val="visible"/>
                                      </p:to>
                                    </p:set>
                                    <p:animEffect transition="in" filter="wipe(up)">
                                      <p:cBhvr>
                                        <p:cTn id="7" dur="500"/>
                                        <p:tgtEl>
                                          <p:spTgt spid="148290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482755">
                                            <p:txEl>
                                              <p:pRg st="0" end="0"/>
                                            </p:txEl>
                                          </p:spTgt>
                                        </p:tgtEl>
                                        <p:attrNameLst>
                                          <p:attrName>style.visibility</p:attrName>
                                        </p:attrNameLst>
                                      </p:cBhvr>
                                      <p:to>
                                        <p:strVal val="visible"/>
                                      </p:to>
                                    </p:set>
                                    <p:animEffect transition="in" filter="wipe(up)">
                                      <p:cBhvr>
                                        <p:cTn id="12" dur="500"/>
                                        <p:tgtEl>
                                          <p:spTgt spid="148275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482755">
                                            <p:txEl>
                                              <p:pRg st="1" end="1"/>
                                            </p:txEl>
                                          </p:spTgt>
                                        </p:tgtEl>
                                        <p:attrNameLst>
                                          <p:attrName>style.visibility</p:attrName>
                                        </p:attrNameLst>
                                      </p:cBhvr>
                                      <p:to>
                                        <p:strVal val="visible"/>
                                      </p:to>
                                    </p:set>
                                    <p:animEffect transition="in" filter="wipe(up)">
                                      <p:cBhvr>
                                        <p:cTn id="17" dur="500"/>
                                        <p:tgtEl>
                                          <p:spTgt spid="1482755">
                                            <p:txEl>
                                              <p:pRg st="1" end="1"/>
                                            </p:txEl>
                                          </p:spTgt>
                                        </p:tgtEl>
                                      </p:cBhvr>
                                    </p:animEffect>
                                  </p:childTnLst>
                                </p:cTn>
                              </p:par>
                              <p:par>
                                <p:cTn id="18" presetID="22" presetClass="entr" presetSubtype="1" fill="hold" grpId="0" nodeType="withEffect">
                                  <p:stCondLst>
                                    <p:cond delay="0"/>
                                  </p:stCondLst>
                                  <p:childTnLst>
                                    <p:set>
                                      <p:cBhvr>
                                        <p:cTn id="19" dur="1" fill="hold">
                                          <p:stCondLst>
                                            <p:cond delay="0"/>
                                          </p:stCondLst>
                                        </p:cTn>
                                        <p:tgtEl>
                                          <p:spTgt spid="1482755">
                                            <p:txEl>
                                              <p:pRg st="2" end="2"/>
                                            </p:txEl>
                                          </p:spTgt>
                                        </p:tgtEl>
                                        <p:attrNameLst>
                                          <p:attrName>style.visibility</p:attrName>
                                        </p:attrNameLst>
                                      </p:cBhvr>
                                      <p:to>
                                        <p:strVal val="visible"/>
                                      </p:to>
                                    </p:set>
                                    <p:animEffect transition="in" filter="wipe(up)">
                                      <p:cBhvr>
                                        <p:cTn id="20" dur="500"/>
                                        <p:tgtEl>
                                          <p:spTgt spid="1482755">
                                            <p:txEl>
                                              <p:pRg st="2" end="2"/>
                                            </p:txEl>
                                          </p:spTgt>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1482755">
                                            <p:txEl>
                                              <p:pRg st="3" end="3"/>
                                            </p:txEl>
                                          </p:spTgt>
                                        </p:tgtEl>
                                        <p:attrNameLst>
                                          <p:attrName>style.visibility</p:attrName>
                                        </p:attrNameLst>
                                      </p:cBhvr>
                                      <p:to>
                                        <p:strVal val="visible"/>
                                      </p:to>
                                    </p:set>
                                    <p:animEffect transition="in" filter="wipe(up)">
                                      <p:cBhvr>
                                        <p:cTn id="23" dur="500"/>
                                        <p:tgtEl>
                                          <p:spTgt spid="1482755">
                                            <p:txEl>
                                              <p:pRg st="3" end="3"/>
                                            </p:txEl>
                                          </p:spTgt>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1482755">
                                            <p:txEl>
                                              <p:pRg st="4" end="4"/>
                                            </p:txEl>
                                          </p:spTgt>
                                        </p:tgtEl>
                                        <p:attrNameLst>
                                          <p:attrName>style.visibility</p:attrName>
                                        </p:attrNameLst>
                                      </p:cBhvr>
                                      <p:to>
                                        <p:strVal val="visible"/>
                                      </p:to>
                                    </p:set>
                                    <p:animEffect transition="in" filter="wipe(up)">
                                      <p:cBhvr>
                                        <p:cTn id="26" dur="500"/>
                                        <p:tgtEl>
                                          <p:spTgt spid="1482755">
                                            <p:txEl>
                                              <p:pRg st="4" end="4"/>
                                            </p:txEl>
                                          </p:spTgt>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1482755">
                                            <p:txEl>
                                              <p:pRg st="5" end="5"/>
                                            </p:txEl>
                                          </p:spTgt>
                                        </p:tgtEl>
                                        <p:attrNameLst>
                                          <p:attrName>style.visibility</p:attrName>
                                        </p:attrNameLst>
                                      </p:cBhvr>
                                      <p:to>
                                        <p:strVal val="visible"/>
                                      </p:to>
                                    </p:set>
                                    <p:animEffect transition="in" filter="wipe(up)">
                                      <p:cBhvr>
                                        <p:cTn id="29" dur="500"/>
                                        <p:tgtEl>
                                          <p:spTgt spid="1482755">
                                            <p:txEl>
                                              <p:pRg st="5" end="5"/>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499"/>
                                          </p:stCondLst>
                                        </p:cTn>
                                        <p:tgtEl>
                                          <p:spTgt spid="2"/>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1" presetClass="entr" presetSubtype="0" fill="hold" grpId="0" nodeType="clickEffect">
                                  <p:stCondLst>
                                    <p:cond delay="0"/>
                                  </p:stCondLst>
                                  <p:childTnLst>
                                    <p:set>
                                      <p:cBhvr>
                                        <p:cTn id="37" dur="500">
                                          <p:stCondLst>
                                            <p:cond delay="0"/>
                                          </p:stCondLst>
                                        </p:cTn>
                                        <p:tgtEl>
                                          <p:spTgt spid="1482850"/>
                                        </p:tgtEl>
                                        <p:attrNameLst>
                                          <p:attrName>style.visibility</p:attrName>
                                        </p:attrNameLst>
                                      </p:cBhvr>
                                      <p:to>
                                        <p:strVal val="visible"/>
                                      </p:to>
                                    </p:set>
                                  </p:childTnLst>
                                </p:cTn>
                              </p:par>
                            </p:childTnLst>
                          </p:cTn>
                        </p:par>
                        <p:par>
                          <p:cTn id="38" fill="hold">
                            <p:stCondLst>
                              <p:cond delay="500"/>
                            </p:stCondLst>
                            <p:childTnLst>
                              <p:par>
                                <p:cTn id="39" presetID="11" presetClass="entr" presetSubtype="0" fill="hold" grpId="0" nodeType="afterEffect">
                                  <p:stCondLst>
                                    <p:cond delay="0"/>
                                  </p:stCondLst>
                                  <p:childTnLst>
                                    <p:set>
                                      <p:cBhvr>
                                        <p:cTn id="40" dur="500">
                                          <p:stCondLst>
                                            <p:cond delay="0"/>
                                          </p:stCondLst>
                                        </p:cTn>
                                        <p:tgtEl>
                                          <p:spTgt spid="148285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1" presetClass="entr" presetSubtype="0" fill="hold" grpId="0" nodeType="clickEffect">
                                  <p:stCondLst>
                                    <p:cond delay="0"/>
                                  </p:stCondLst>
                                  <p:childTnLst>
                                    <p:set>
                                      <p:cBhvr>
                                        <p:cTn id="44" dur="500">
                                          <p:stCondLst>
                                            <p:cond delay="0"/>
                                          </p:stCondLst>
                                        </p:cTn>
                                        <p:tgtEl>
                                          <p:spTgt spid="1482852"/>
                                        </p:tgtEl>
                                        <p:attrNameLst>
                                          <p:attrName>style.visibility</p:attrName>
                                        </p:attrNameLst>
                                      </p:cBhvr>
                                      <p:to>
                                        <p:strVal val="visible"/>
                                      </p:to>
                                    </p:set>
                                  </p:childTnLst>
                                </p:cTn>
                              </p:par>
                            </p:childTnLst>
                          </p:cTn>
                        </p:par>
                        <p:par>
                          <p:cTn id="45" fill="hold">
                            <p:stCondLst>
                              <p:cond delay="500"/>
                            </p:stCondLst>
                            <p:childTnLst>
                              <p:par>
                                <p:cTn id="46" presetID="11" presetClass="entr" presetSubtype="0" fill="hold" grpId="0" nodeType="afterEffect">
                                  <p:stCondLst>
                                    <p:cond delay="0"/>
                                  </p:stCondLst>
                                  <p:childTnLst>
                                    <p:set>
                                      <p:cBhvr>
                                        <p:cTn id="47" dur="500">
                                          <p:stCondLst>
                                            <p:cond delay="0"/>
                                          </p:stCondLst>
                                        </p:cTn>
                                        <p:tgtEl>
                                          <p:spTgt spid="1482853"/>
                                        </p:tgtEl>
                                        <p:attrNameLst>
                                          <p:attrName>style.visibility</p:attrName>
                                        </p:attrNameLst>
                                      </p:cBhvr>
                                      <p:to>
                                        <p:strVal val="visible"/>
                                      </p:to>
                                    </p:set>
                                  </p:childTnLst>
                                </p:cTn>
                              </p:par>
                            </p:childTnLst>
                          </p:cTn>
                        </p:par>
                        <p:par>
                          <p:cTn id="48" fill="hold">
                            <p:stCondLst>
                              <p:cond delay="1000"/>
                            </p:stCondLst>
                            <p:childTnLst>
                              <p:par>
                                <p:cTn id="49" presetID="11" presetClass="entr" presetSubtype="0" fill="hold" grpId="0" nodeType="afterEffect">
                                  <p:stCondLst>
                                    <p:cond delay="0"/>
                                  </p:stCondLst>
                                  <p:childTnLst>
                                    <p:set>
                                      <p:cBhvr>
                                        <p:cTn id="50" dur="500">
                                          <p:stCondLst>
                                            <p:cond delay="0"/>
                                          </p:stCondLst>
                                        </p:cTn>
                                        <p:tgtEl>
                                          <p:spTgt spid="1482854"/>
                                        </p:tgtEl>
                                        <p:attrNameLst>
                                          <p:attrName>style.visibility</p:attrName>
                                        </p:attrNameLst>
                                      </p:cBhvr>
                                      <p:to>
                                        <p:strVal val="visible"/>
                                      </p:to>
                                    </p:set>
                                  </p:childTnLst>
                                </p:cTn>
                              </p:par>
                            </p:childTnLst>
                          </p:cTn>
                        </p:par>
                        <p:par>
                          <p:cTn id="51" fill="hold">
                            <p:stCondLst>
                              <p:cond delay="1500"/>
                            </p:stCondLst>
                            <p:childTnLst>
                              <p:par>
                                <p:cTn id="52" presetID="11" presetClass="entr" presetSubtype="0" fill="hold" grpId="0" nodeType="afterEffect">
                                  <p:stCondLst>
                                    <p:cond delay="0"/>
                                  </p:stCondLst>
                                  <p:childTnLst>
                                    <p:set>
                                      <p:cBhvr>
                                        <p:cTn id="53" dur="500">
                                          <p:stCondLst>
                                            <p:cond delay="0"/>
                                          </p:stCondLst>
                                        </p:cTn>
                                        <p:tgtEl>
                                          <p:spTgt spid="1482855"/>
                                        </p:tgtEl>
                                        <p:attrNameLst>
                                          <p:attrName>style.visibility</p:attrName>
                                        </p:attrNameLst>
                                      </p:cBhvr>
                                      <p:to>
                                        <p:strVal val="visible"/>
                                      </p:to>
                                    </p:set>
                                  </p:childTnLst>
                                </p:cTn>
                              </p:par>
                            </p:childTnLst>
                          </p:cTn>
                        </p:par>
                        <p:par>
                          <p:cTn id="54" fill="hold">
                            <p:stCondLst>
                              <p:cond delay="2000"/>
                            </p:stCondLst>
                            <p:childTnLst>
                              <p:par>
                                <p:cTn id="55" presetID="11" presetClass="entr" presetSubtype="0" fill="hold" grpId="0" nodeType="afterEffect">
                                  <p:stCondLst>
                                    <p:cond delay="0"/>
                                  </p:stCondLst>
                                  <p:childTnLst>
                                    <p:set>
                                      <p:cBhvr>
                                        <p:cTn id="56" dur="500">
                                          <p:stCondLst>
                                            <p:cond delay="0"/>
                                          </p:stCondLst>
                                        </p:cTn>
                                        <p:tgtEl>
                                          <p:spTgt spid="1482856"/>
                                        </p:tgtEl>
                                        <p:attrNameLst>
                                          <p:attrName>style.visibility</p:attrName>
                                        </p:attrNameLst>
                                      </p:cBhvr>
                                      <p:to>
                                        <p:strVal val="visible"/>
                                      </p:to>
                                    </p:set>
                                  </p:childTnLst>
                                </p:cTn>
                              </p:par>
                            </p:childTnLst>
                          </p:cTn>
                        </p:par>
                        <p:par>
                          <p:cTn id="57" fill="hold">
                            <p:stCondLst>
                              <p:cond delay="2500"/>
                            </p:stCondLst>
                            <p:childTnLst>
                              <p:par>
                                <p:cTn id="58" presetID="11" presetClass="entr" presetSubtype="0" fill="hold" grpId="0" nodeType="afterEffect">
                                  <p:stCondLst>
                                    <p:cond delay="0"/>
                                  </p:stCondLst>
                                  <p:childTnLst>
                                    <p:set>
                                      <p:cBhvr>
                                        <p:cTn id="59" dur="500">
                                          <p:stCondLst>
                                            <p:cond delay="0"/>
                                          </p:stCondLst>
                                        </p:cTn>
                                        <p:tgtEl>
                                          <p:spTgt spid="1482857"/>
                                        </p:tgtEl>
                                        <p:attrNameLst>
                                          <p:attrName>style.visibility</p:attrName>
                                        </p:attrNameLst>
                                      </p:cBhvr>
                                      <p:to>
                                        <p:strVal val="visible"/>
                                      </p:to>
                                    </p:set>
                                  </p:childTnLst>
                                </p:cTn>
                              </p:par>
                            </p:childTnLst>
                          </p:cTn>
                        </p:par>
                        <p:par>
                          <p:cTn id="60" fill="hold">
                            <p:stCondLst>
                              <p:cond delay="3000"/>
                            </p:stCondLst>
                            <p:childTnLst>
                              <p:par>
                                <p:cTn id="61" presetID="11" presetClass="entr" presetSubtype="0" fill="hold" grpId="0" nodeType="afterEffect">
                                  <p:stCondLst>
                                    <p:cond delay="0"/>
                                  </p:stCondLst>
                                  <p:childTnLst>
                                    <p:set>
                                      <p:cBhvr>
                                        <p:cTn id="62" dur="500">
                                          <p:stCondLst>
                                            <p:cond delay="0"/>
                                          </p:stCondLst>
                                        </p:cTn>
                                        <p:tgtEl>
                                          <p:spTgt spid="1482858"/>
                                        </p:tgtEl>
                                        <p:attrNameLst>
                                          <p:attrName>style.visibility</p:attrName>
                                        </p:attrNameLst>
                                      </p:cBhvr>
                                      <p:to>
                                        <p:strVal val="visible"/>
                                      </p:to>
                                    </p:set>
                                  </p:childTnLst>
                                </p:cTn>
                              </p:par>
                            </p:childTnLst>
                          </p:cTn>
                        </p:par>
                        <p:par>
                          <p:cTn id="63" fill="hold">
                            <p:stCondLst>
                              <p:cond delay="3500"/>
                            </p:stCondLst>
                            <p:childTnLst>
                              <p:par>
                                <p:cTn id="64" presetID="11" presetClass="entr" presetSubtype="0" fill="hold" grpId="0" nodeType="afterEffect">
                                  <p:stCondLst>
                                    <p:cond delay="0"/>
                                  </p:stCondLst>
                                  <p:childTnLst>
                                    <p:set>
                                      <p:cBhvr>
                                        <p:cTn id="65" dur="500">
                                          <p:stCondLst>
                                            <p:cond delay="0"/>
                                          </p:stCondLst>
                                        </p:cTn>
                                        <p:tgtEl>
                                          <p:spTgt spid="1482859"/>
                                        </p:tgtEl>
                                        <p:attrNameLst>
                                          <p:attrName>style.visibility</p:attrName>
                                        </p:attrNameLst>
                                      </p:cBhvr>
                                      <p:to>
                                        <p:strVal val="visible"/>
                                      </p:to>
                                    </p:set>
                                  </p:childTnLst>
                                </p:cTn>
                              </p:par>
                            </p:childTnLst>
                          </p:cTn>
                        </p:par>
                        <p:par>
                          <p:cTn id="66" fill="hold">
                            <p:stCondLst>
                              <p:cond delay="4000"/>
                            </p:stCondLst>
                            <p:childTnLst>
                              <p:par>
                                <p:cTn id="67" presetID="11" presetClass="entr" presetSubtype="0" fill="hold" grpId="0" nodeType="afterEffect">
                                  <p:stCondLst>
                                    <p:cond delay="0"/>
                                  </p:stCondLst>
                                  <p:childTnLst>
                                    <p:set>
                                      <p:cBhvr>
                                        <p:cTn id="68" dur="500">
                                          <p:stCondLst>
                                            <p:cond delay="0"/>
                                          </p:stCondLst>
                                        </p:cTn>
                                        <p:tgtEl>
                                          <p:spTgt spid="1482860"/>
                                        </p:tgtEl>
                                        <p:attrNameLst>
                                          <p:attrName>style.visibility</p:attrName>
                                        </p:attrNameLst>
                                      </p:cBhvr>
                                      <p:to>
                                        <p:strVal val="visible"/>
                                      </p:to>
                                    </p:set>
                                  </p:childTnLst>
                                </p:cTn>
                              </p:par>
                            </p:childTnLst>
                          </p:cTn>
                        </p:par>
                        <p:par>
                          <p:cTn id="69" fill="hold">
                            <p:stCondLst>
                              <p:cond delay="4500"/>
                            </p:stCondLst>
                            <p:childTnLst>
                              <p:par>
                                <p:cTn id="70" presetID="11" presetClass="entr" presetSubtype="0" fill="hold" grpId="0" nodeType="afterEffect">
                                  <p:stCondLst>
                                    <p:cond delay="0"/>
                                  </p:stCondLst>
                                  <p:childTnLst>
                                    <p:set>
                                      <p:cBhvr>
                                        <p:cTn id="71" dur="500">
                                          <p:stCondLst>
                                            <p:cond delay="0"/>
                                          </p:stCondLst>
                                        </p:cTn>
                                        <p:tgtEl>
                                          <p:spTgt spid="1482861"/>
                                        </p:tgtEl>
                                        <p:attrNameLst>
                                          <p:attrName>style.visibility</p:attrName>
                                        </p:attrNameLst>
                                      </p:cBhvr>
                                      <p:to>
                                        <p:strVal val="visible"/>
                                      </p:to>
                                    </p:set>
                                  </p:childTnLst>
                                  <p:subTnLst>
                                    <p:set>
                                      <p:cBhvr override="childStyle">
                                        <p:cTn dur="1" fill="hold" display="0" masterRel="sameClick" afterEffect="1">
                                          <p:stCondLst>
                                            <p:cond evt="end" delay="0">
                                              <p:tn val="70"/>
                                            </p:cond>
                                          </p:stCondLst>
                                        </p:cTn>
                                        <p:tgtEl>
                                          <p:spTgt spid="1482861"/>
                                        </p:tgtEl>
                                        <p:attrNameLst>
                                          <p:attrName>style.visibility</p:attrName>
                                        </p:attrNameLst>
                                      </p:cBhvr>
                                      <p:to>
                                        <p:strVal val="hidden"/>
                                      </p:to>
                                    </p:set>
                                  </p:subTnLst>
                                </p:cTn>
                              </p:par>
                            </p:childTnLst>
                          </p:cTn>
                        </p:par>
                      </p:childTnLst>
                    </p:cTn>
                  </p:par>
                  <p:par>
                    <p:cTn id="72" fill="hold">
                      <p:stCondLst>
                        <p:cond delay="indefinite"/>
                      </p:stCondLst>
                      <p:childTnLst>
                        <p:par>
                          <p:cTn id="73" fill="hold">
                            <p:stCondLst>
                              <p:cond delay="0"/>
                            </p:stCondLst>
                            <p:childTnLst>
                              <p:par>
                                <p:cTn id="74" presetID="11" presetClass="entr" presetSubtype="0" fill="hold" nodeType="clickEffect">
                                  <p:stCondLst>
                                    <p:cond delay="0"/>
                                  </p:stCondLst>
                                  <p:childTnLst>
                                    <p:set>
                                      <p:cBhvr>
                                        <p:cTn id="75" dur="500">
                                          <p:stCondLst>
                                            <p:cond delay="0"/>
                                          </p:stCondLst>
                                        </p:cTn>
                                        <p:tgtEl>
                                          <p:spTgt spid="3"/>
                                        </p:tgtEl>
                                        <p:attrNameLst>
                                          <p:attrName>style.visibility</p:attrName>
                                        </p:attrNameLst>
                                      </p:cBhvr>
                                      <p:to>
                                        <p:strVal val="visible"/>
                                      </p:to>
                                    </p:set>
                                  </p:childTnLst>
                                </p:cTn>
                              </p:par>
                            </p:childTnLst>
                          </p:cTn>
                        </p:par>
                        <p:par>
                          <p:cTn id="76" fill="hold">
                            <p:stCondLst>
                              <p:cond delay="500"/>
                            </p:stCondLst>
                            <p:childTnLst>
                              <p:par>
                                <p:cTn id="77" presetID="11" presetClass="entr" presetSubtype="0" fill="hold" nodeType="afterEffect">
                                  <p:stCondLst>
                                    <p:cond delay="0"/>
                                  </p:stCondLst>
                                  <p:childTnLst>
                                    <p:set>
                                      <p:cBhvr>
                                        <p:cTn id="78" dur="500">
                                          <p:stCondLst>
                                            <p:cond delay="0"/>
                                          </p:stCondLst>
                                        </p:cTn>
                                        <p:tgtEl>
                                          <p:spTgt spid="4"/>
                                        </p:tgtEl>
                                        <p:attrNameLst>
                                          <p:attrName>style.visibility</p:attrName>
                                        </p:attrNameLst>
                                      </p:cBhvr>
                                      <p:to>
                                        <p:strVal val="visible"/>
                                      </p:to>
                                    </p:set>
                                  </p:childTnLst>
                                </p:cTn>
                              </p:par>
                            </p:childTnLst>
                          </p:cTn>
                        </p:par>
                        <p:par>
                          <p:cTn id="79" fill="hold">
                            <p:stCondLst>
                              <p:cond delay="1000"/>
                            </p:stCondLst>
                            <p:childTnLst>
                              <p:par>
                                <p:cTn id="80" presetID="1" presetClass="entr" presetSubtype="0" fill="hold" grpId="0" nodeType="afterEffect">
                                  <p:stCondLst>
                                    <p:cond delay="0"/>
                                  </p:stCondLst>
                                  <p:childTnLst>
                                    <p:set>
                                      <p:cBhvr>
                                        <p:cTn id="81" dur="1" fill="hold">
                                          <p:stCondLst>
                                            <p:cond delay="499"/>
                                          </p:stCondLst>
                                        </p:cTn>
                                        <p:tgtEl>
                                          <p:spTgt spid="1482888"/>
                                        </p:tgtEl>
                                        <p:attrNameLst>
                                          <p:attrName>style.visibility</p:attrName>
                                        </p:attrNameLst>
                                      </p:cBhvr>
                                      <p:to>
                                        <p:strVal val="visible"/>
                                      </p:to>
                                    </p:set>
                                  </p:childTnLst>
                                </p:cTn>
                              </p:par>
                            </p:childTnLst>
                          </p:cTn>
                        </p:par>
                        <p:par>
                          <p:cTn id="82" fill="hold">
                            <p:stCondLst>
                              <p:cond delay="1500"/>
                            </p:stCondLst>
                            <p:childTnLst>
                              <p:par>
                                <p:cTn id="83" presetID="1" presetClass="entr" presetSubtype="0" fill="hold" grpId="0" nodeType="afterEffect">
                                  <p:stCondLst>
                                    <p:cond delay="0"/>
                                  </p:stCondLst>
                                  <p:childTnLst>
                                    <p:set>
                                      <p:cBhvr>
                                        <p:cTn id="84" dur="1" fill="hold">
                                          <p:stCondLst>
                                            <p:cond delay="499"/>
                                          </p:stCondLst>
                                        </p:cTn>
                                        <p:tgtEl>
                                          <p:spTgt spid="1482889"/>
                                        </p:tgtEl>
                                        <p:attrNameLst>
                                          <p:attrName>style.visibility</p:attrName>
                                        </p:attrNameLst>
                                      </p:cBhvr>
                                      <p:to>
                                        <p:strVal val="visible"/>
                                      </p:to>
                                    </p:set>
                                  </p:childTnLst>
                                </p:cTn>
                              </p:par>
                            </p:childTnLst>
                          </p:cTn>
                        </p:par>
                        <p:par>
                          <p:cTn id="85" fill="hold">
                            <p:stCondLst>
                              <p:cond delay="2000"/>
                            </p:stCondLst>
                            <p:childTnLst>
                              <p:par>
                                <p:cTn id="86" presetID="1" presetClass="entr" presetSubtype="0" fill="hold" grpId="0" nodeType="afterEffect">
                                  <p:stCondLst>
                                    <p:cond delay="0"/>
                                  </p:stCondLst>
                                  <p:childTnLst>
                                    <p:set>
                                      <p:cBhvr>
                                        <p:cTn id="87" dur="1" fill="hold">
                                          <p:stCondLst>
                                            <p:cond delay="499"/>
                                          </p:stCondLst>
                                        </p:cTn>
                                        <p:tgtEl>
                                          <p:spTgt spid="1482890"/>
                                        </p:tgtEl>
                                        <p:attrNameLst>
                                          <p:attrName>style.visibility</p:attrName>
                                        </p:attrNameLst>
                                      </p:cBhvr>
                                      <p:to>
                                        <p:strVal val="visible"/>
                                      </p:to>
                                    </p:set>
                                  </p:childTnLst>
                                </p:cTn>
                              </p:par>
                            </p:childTnLst>
                          </p:cTn>
                        </p:par>
                        <p:par>
                          <p:cTn id="88" fill="hold">
                            <p:stCondLst>
                              <p:cond delay="2500"/>
                            </p:stCondLst>
                            <p:childTnLst>
                              <p:par>
                                <p:cTn id="89" presetID="1" presetClass="entr" presetSubtype="0" fill="hold" grpId="0" nodeType="afterEffect">
                                  <p:stCondLst>
                                    <p:cond delay="0"/>
                                  </p:stCondLst>
                                  <p:childTnLst>
                                    <p:set>
                                      <p:cBhvr>
                                        <p:cTn id="90" dur="1" fill="hold">
                                          <p:stCondLst>
                                            <p:cond delay="499"/>
                                          </p:stCondLst>
                                        </p:cTn>
                                        <p:tgtEl>
                                          <p:spTgt spid="1482891"/>
                                        </p:tgtEl>
                                        <p:attrNameLst>
                                          <p:attrName>style.visibility</p:attrName>
                                        </p:attrNameLst>
                                      </p:cBhvr>
                                      <p:to>
                                        <p:strVal val="visible"/>
                                      </p:to>
                                    </p:set>
                                  </p:childTnLst>
                                </p:cTn>
                              </p:par>
                            </p:childTnLst>
                          </p:cTn>
                        </p:par>
                        <p:par>
                          <p:cTn id="91" fill="hold">
                            <p:stCondLst>
                              <p:cond delay="3000"/>
                            </p:stCondLst>
                            <p:childTnLst>
                              <p:par>
                                <p:cTn id="92" presetID="1" presetClass="entr" presetSubtype="0" fill="hold" grpId="0" nodeType="afterEffect">
                                  <p:stCondLst>
                                    <p:cond delay="0"/>
                                  </p:stCondLst>
                                  <p:childTnLst>
                                    <p:set>
                                      <p:cBhvr>
                                        <p:cTn id="93" dur="1" fill="hold">
                                          <p:stCondLst>
                                            <p:cond delay="499"/>
                                          </p:stCondLst>
                                        </p:cTn>
                                        <p:tgtEl>
                                          <p:spTgt spid="1482892"/>
                                        </p:tgtEl>
                                        <p:attrNameLst>
                                          <p:attrName>style.visibility</p:attrName>
                                        </p:attrNameLst>
                                      </p:cBhvr>
                                      <p:to>
                                        <p:strVal val="visible"/>
                                      </p:to>
                                    </p:set>
                                  </p:childTnLst>
                                </p:cTn>
                              </p:par>
                            </p:childTnLst>
                          </p:cTn>
                        </p:par>
                        <p:par>
                          <p:cTn id="94" fill="hold">
                            <p:stCondLst>
                              <p:cond delay="3500"/>
                            </p:stCondLst>
                            <p:childTnLst>
                              <p:par>
                                <p:cTn id="95" presetID="1" presetClass="entr" presetSubtype="0" fill="hold" grpId="0" nodeType="afterEffect">
                                  <p:stCondLst>
                                    <p:cond delay="0"/>
                                  </p:stCondLst>
                                  <p:childTnLst>
                                    <p:set>
                                      <p:cBhvr>
                                        <p:cTn id="96" dur="1" fill="hold">
                                          <p:stCondLst>
                                            <p:cond delay="499"/>
                                          </p:stCondLst>
                                        </p:cTn>
                                        <p:tgtEl>
                                          <p:spTgt spid="1482893"/>
                                        </p:tgtEl>
                                        <p:attrNameLst>
                                          <p:attrName>style.visibility</p:attrName>
                                        </p:attrNameLst>
                                      </p:cBhvr>
                                      <p:to>
                                        <p:strVal val="visible"/>
                                      </p:to>
                                    </p:set>
                                  </p:childTnLst>
                                </p:cTn>
                              </p:par>
                            </p:childTnLst>
                          </p:cTn>
                        </p:par>
                        <p:par>
                          <p:cTn id="97" fill="hold">
                            <p:stCondLst>
                              <p:cond delay="4000"/>
                            </p:stCondLst>
                            <p:childTnLst>
                              <p:par>
                                <p:cTn id="98" presetID="1" presetClass="entr" presetSubtype="0" fill="hold" grpId="0" nodeType="afterEffect">
                                  <p:stCondLst>
                                    <p:cond delay="0"/>
                                  </p:stCondLst>
                                  <p:childTnLst>
                                    <p:set>
                                      <p:cBhvr>
                                        <p:cTn id="99" dur="1" fill="hold">
                                          <p:stCondLst>
                                            <p:cond delay="499"/>
                                          </p:stCondLst>
                                        </p:cTn>
                                        <p:tgtEl>
                                          <p:spTgt spid="1482894"/>
                                        </p:tgtEl>
                                        <p:attrNameLst>
                                          <p:attrName>style.visibility</p:attrName>
                                        </p:attrNameLst>
                                      </p:cBhvr>
                                      <p:to>
                                        <p:strVal val="visible"/>
                                      </p:to>
                                    </p:set>
                                  </p:childTnLst>
                                </p:cTn>
                              </p:par>
                            </p:childTnLst>
                          </p:cTn>
                        </p:par>
                        <p:par>
                          <p:cTn id="100" fill="hold">
                            <p:stCondLst>
                              <p:cond delay="4500"/>
                            </p:stCondLst>
                            <p:childTnLst>
                              <p:par>
                                <p:cTn id="101" presetID="1" presetClass="entr" presetSubtype="0" fill="hold" grpId="0" nodeType="afterEffect">
                                  <p:stCondLst>
                                    <p:cond delay="0"/>
                                  </p:stCondLst>
                                  <p:childTnLst>
                                    <p:set>
                                      <p:cBhvr>
                                        <p:cTn id="102" dur="1" fill="hold">
                                          <p:stCondLst>
                                            <p:cond delay="499"/>
                                          </p:stCondLst>
                                        </p:cTn>
                                        <p:tgtEl>
                                          <p:spTgt spid="1482895"/>
                                        </p:tgtEl>
                                        <p:attrNameLst>
                                          <p:attrName>style.visibility</p:attrName>
                                        </p:attrNameLst>
                                      </p:cBhvr>
                                      <p:to>
                                        <p:strVal val="visible"/>
                                      </p:to>
                                    </p:set>
                                  </p:childTnLst>
                                </p:cTn>
                              </p:par>
                            </p:childTnLst>
                          </p:cTn>
                        </p:par>
                        <p:par>
                          <p:cTn id="103" fill="hold">
                            <p:stCondLst>
                              <p:cond delay="5000"/>
                            </p:stCondLst>
                            <p:childTnLst>
                              <p:par>
                                <p:cTn id="104" presetID="1" presetClass="entr" presetSubtype="0" fill="hold" grpId="0" nodeType="afterEffect">
                                  <p:stCondLst>
                                    <p:cond delay="0"/>
                                  </p:stCondLst>
                                  <p:childTnLst>
                                    <p:set>
                                      <p:cBhvr>
                                        <p:cTn id="105" dur="1" fill="hold">
                                          <p:stCondLst>
                                            <p:cond delay="499"/>
                                          </p:stCondLst>
                                        </p:cTn>
                                        <p:tgtEl>
                                          <p:spTgt spid="1482896"/>
                                        </p:tgtEl>
                                        <p:attrNameLst>
                                          <p:attrName>style.visibility</p:attrName>
                                        </p:attrNameLst>
                                      </p:cBhvr>
                                      <p:to>
                                        <p:strVal val="visible"/>
                                      </p:to>
                                    </p:set>
                                  </p:childTnLst>
                                </p:cTn>
                              </p:par>
                            </p:childTnLst>
                          </p:cTn>
                        </p:par>
                        <p:par>
                          <p:cTn id="106" fill="hold">
                            <p:stCondLst>
                              <p:cond delay="5500"/>
                            </p:stCondLst>
                            <p:childTnLst>
                              <p:par>
                                <p:cTn id="107" presetID="1" presetClass="entr" presetSubtype="0" fill="hold" grpId="0" nodeType="afterEffect">
                                  <p:stCondLst>
                                    <p:cond delay="0"/>
                                  </p:stCondLst>
                                  <p:childTnLst>
                                    <p:set>
                                      <p:cBhvr>
                                        <p:cTn id="108" dur="1" fill="hold">
                                          <p:stCondLst>
                                            <p:cond delay="499"/>
                                          </p:stCondLst>
                                        </p:cTn>
                                        <p:tgtEl>
                                          <p:spTgt spid="1482897"/>
                                        </p:tgtEl>
                                        <p:attrNameLst>
                                          <p:attrName>style.visibility</p:attrName>
                                        </p:attrNameLst>
                                      </p:cBhvr>
                                      <p:to>
                                        <p:strVal val="visible"/>
                                      </p:to>
                                    </p:set>
                                  </p:childTnLst>
                                </p:cTn>
                              </p:par>
                            </p:childTnLst>
                          </p:cTn>
                        </p:par>
                      </p:childTnLst>
                    </p:cTn>
                  </p:par>
                  <p:par>
                    <p:cTn id="109" fill="hold">
                      <p:stCondLst>
                        <p:cond delay="indefinite"/>
                      </p:stCondLst>
                      <p:childTnLst>
                        <p:par>
                          <p:cTn id="110" fill="hold">
                            <p:stCondLst>
                              <p:cond delay="0"/>
                            </p:stCondLst>
                            <p:childTnLst>
                              <p:par>
                                <p:cTn id="111" presetID="22" presetClass="entr" presetSubtype="1" fill="hold" grpId="0" nodeType="clickEffect">
                                  <p:stCondLst>
                                    <p:cond delay="0"/>
                                  </p:stCondLst>
                                  <p:childTnLst>
                                    <p:set>
                                      <p:cBhvr>
                                        <p:cTn id="112" dur="1" fill="hold">
                                          <p:stCondLst>
                                            <p:cond delay="0"/>
                                          </p:stCondLst>
                                        </p:cTn>
                                        <p:tgtEl>
                                          <p:spTgt spid="1482910"/>
                                        </p:tgtEl>
                                        <p:attrNameLst>
                                          <p:attrName>style.visibility</p:attrName>
                                        </p:attrNameLst>
                                      </p:cBhvr>
                                      <p:to>
                                        <p:strVal val="visible"/>
                                      </p:to>
                                    </p:set>
                                    <p:animEffect transition="in" filter="wipe(up)">
                                      <p:cBhvr>
                                        <p:cTn id="113" dur="500"/>
                                        <p:tgtEl>
                                          <p:spTgt spid="1482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2850" grpId="0" animBg="1"/>
      <p:bldP spid="1482851" grpId="0" animBg="1"/>
      <p:bldP spid="1482852" grpId="0" animBg="1"/>
      <p:bldP spid="1482853" grpId="0" animBg="1"/>
      <p:bldP spid="1482854" grpId="0" animBg="1"/>
      <p:bldP spid="1482855" grpId="0" animBg="1"/>
      <p:bldP spid="1482856" grpId="0" animBg="1"/>
      <p:bldP spid="1482857" grpId="0" animBg="1"/>
      <p:bldP spid="1482858" grpId="0" animBg="1"/>
      <p:bldP spid="1482859" grpId="0" animBg="1"/>
      <p:bldP spid="1482860" grpId="0" animBg="1"/>
      <p:bldP spid="1482861" grpId="0" animBg="1"/>
      <p:bldP spid="1482888" grpId="0" animBg="1"/>
      <p:bldP spid="1482889" grpId="0" animBg="1"/>
      <p:bldP spid="1482890" grpId="0" animBg="1"/>
      <p:bldP spid="1482891" grpId="0" animBg="1"/>
      <p:bldP spid="1482892" grpId="0" animBg="1"/>
      <p:bldP spid="1482893" grpId="0" animBg="1"/>
      <p:bldP spid="1482894" grpId="0" animBg="1"/>
      <p:bldP spid="1482895" grpId="0" animBg="1"/>
      <p:bldP spid="1482896" grpId="0" animBg="1"/>
      <p:bldP spid="1482897" grpId="0" animBg="1"/>
      <p:bldP spid="1482755" grpId="0" build="p" autoUpdateAnimBg="0"/>
      <p:bldP spid="1482905" grpId="0" animBg="1" autoUpdateAnimBg="0"/>
      <p:bldP spid="1482910" grpId="0" animBg="1"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5778" name="Slide Number Placeholder 3"/>
          <p:cNvSpPr>
            <a:spLocks noGrp="1"/>
          </p:cNvSpPr>
          <p:nvPr>
            <p:ph type="sldNum" sz="quarter" idx="10"/>
          </p:nvPr>
        </p:nvSpPr>
        <p:spPr>
          <a:noFill/>
        </p:spPr>
        <p:txBody>
          <a:bodyPr/>
          <a:lstStyle/>
          <a:p>
            <a:fld id="{89F2DB7A-084C-4B87-8ACE-1C56B16D8914}" type="slidenum">
              <a:rPr lang="en-US" smtClean="0">
                <a:latin typeface="Arial" pitchFamily="34" charset="0"/>
              </a:rPr>
              <a:pPr/>
              <a:t>69</a:t>
            </a:fld>
            <a:endParaRPr lang="en-US" smtClean="0">
              <a:latin typeface="Arial" pitchFamily="34" charset="0"/>
            </a:endParaRPr>
          </a:p>
        </p:txBody>
      </p:sp>
      <p:sp>
        <p:nvSpPr>
          <p:cNvPr id="75779" name="Rectangle 2"/>
          <p:cNvSpPr>
            <a:spLocks noGrp="1" noChangeArrowheads="1"/>
          </p:cNvSpPr>
          <p:nvPr>
            <p:ph type="title"/>
          </p:nvPr>
        </p:nvSpPr>
        <p:spPr>
          <a:xfrm>
            <a:off x="117475" y="-38100"/>
            <a:ext cx="9026525" cy="914400"/>
          </a:xfrm>
        </p:spPr>
        <p:txBody>
          <a:bodyPr/>
          <a:lstStyle/>
          <a:p>
            <a:pPr>
              <a:lnSpc>
                <a:spcPct val="80000"/>
              </a:lnSpc>
            </a:pPr>
            <a:r>
              <a:rPr lang="de-DE" smtClean="0"/>
              <a:t>Core Distribution Infrastructure Patterns</a:t>
            </a:r>
            <a:endParaRPr lang="en-US" smtClean="0"/>
          </a:p>
        </p:txBody>
      </p:sp>
      <p:graphicFrame>
        <p:nvGraphicFramePr>
          <p:cNvPr id="1819651" name="Group 3"/>
          <p:cNvGraphicFramePr>
            <a:graphicFrameLocks noGrp="1"/>
          </p:cNvGraphicFramePr>
          <p:nvPr>
            <p:ph idx="1"/>
          </p:nvPr>
        </p:nvGraphicFramePr>
        <p:xfrm>
          <a:off x="384175" y="933450"/>
          <a:ext cx="8524875" cy="3413760"/>
        </p:xfrm>
        <a:graphic>
          <a:graphicData uri="http://schemas.openxmlformats.org/drawingml/2006/table">
            <a:tbl>
              <a:tblPr/>
              <a:tblGrid>
                <a:gridCol w="2132013"/>
                <a:gridCol w="2130425"/>
                <a:gridCol w="2132012"/>
                <a:gridCol w="2130425"/>
              </a:tblGrid>
              <a:tr h="495300">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0" u="none" strike="noStrike" cap="none" normalizeH="0" baseline="0" smtClean="0">
                          <a:ln>
                            <a:noFill/>
                          </a:ln>
                          <a:solidFill>
                            <a:schemeClr val="bg1"/>
                          </a:solidFill>
                          <a:effectLst/>
                          <a:latin typeface="Arial" charset="0"/>
                        </a:rPr>
                        <a:t>Pattern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0" u="none" strike="noStrike" cap="none" normalizeH="0" baseline="0" smtClean="0">
                          <a:ln>
                            <a:noFill/>
                          </a:ln>
                          <a:solidFill>
                            <a:schemeClr val="bg1"/>
                          </a:solidFill>
                          <a:effectLst/>
                          <a:latin typeface="Arial" charset="0"/>
                        </a:rPr>
                        <a:t>Communication Style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0" u="none" strike="noStrike" cap="none" normalizeH="0" baseline="0" smtClean="0">
                          <a:ln>
                            <a:noFill/>
                          </a:ln>
                          <a:solidFill>
                            <a:schemeClr val="bg1"/>
                          </a:solidFill>
                          <a:effectLst/>
                          <a:latin typeface="Arial" charset="0"/>
                        </a:rPr>
                        <a:t>Communication Relationship</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0" u="none" strike="noStrike" cap="none" normalizeH="0" baseline="0" smtClean="0">
                          <a:ln>
                            <a:noFill/>
                          </a:ln>
                          <a:solidFill>
                            <a:schemeClr val="bg1"/>
                          </a:solidFill>
                          <a:effectLst/>
                          <a:latin typeface="Arial" charset="0"/>
                        </a:rPr>
                        <a:t>Component Dependencies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6699"/>
                    </a:solidFill>
                  </a:tcPr>
                </a:tc>
              </a:tr>
              <a:tr h="496888">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0" u="none" strike="noStrike" cap="none" normalizeH="0" baseline="0" smtClean="0">
                          <a:ln>
                            <a:noFill/>
                          </a:ln>
                          <a:solidFill>
                            <a:schemeClr val="tx1"/>
                          </a:solidFill>
                          <a:effectLst/>
                          <a:latin typeface="Arial" charset="0"/>
                        </a:rPr>
                        <a:t>Broker</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0" u="none" strike="noStrike" cap="none" normalizeH="0" baseline="0" smtClean="0">
                          <a:ln>
                            <a:noFill/>
                          </a:ln>
                          <a:solidFill>
                            <a:schemeClr val="tx1"/>
                          </a:solidFill>
                          <a:effectLst/>
                          <a:latin typeface="Arial" charset="0"/>
                        </a:rPr>
                        <a:t>Remote Method Invocation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0" u="none" strike="noStrike" cap="none" normalizeH="0" baseline="0" smtClean="0">
                          <a:ln>
                            <a:noFill/>
                          </a:ln>
                          <a:solidFill>
                            <a:schemeClr val="tx1"/>
                          </a:solidFill>
                          <a:effectLst/>
                          <a:latin typeface="Arial" charset="0"/>
                        </a:rPr>
                        <a:t>One-to-One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0" u="none" strike="noStrike" cap="none" normalizeH="0" baseline="0" smtClean="0">
                          <a:ln>
                            <a:noFill/>
                          </a:ln>
                          <a:solidFill>
                            <a:schemeClr val="tx1"/>
                          </a:solidFill>
                          <a:effectLst/>
                          <a:latin typeface="Arial" charset="0"/>
                        </a:rPr>
                        <a:t>Component Interfaces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AEAEA"/>
                    </a:solidFill>
                  </a:tcPr>
                </a:tc>
              </a:tr>
              <a:tr h="495300">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0" u="none" strike="noStrike" cap="none" normalizeH="0" baseline="0" smtClean="0">
                          <a:ln>
                            <a:noFill/>
                          </a:ln>
                          <a:solidFill>
                            <a:schemeClr val="tx1"/>
                          </a:solidFill>
                          <a:effectLst/>
                          <a:latin typeface="Arial" charset="0"/>
                        </a:rPr>
                        <a:t>Messaging</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0" u="none" strike="noStrike" cap="none" normalizeH="0" baseline="0" smtClean="0">
                          <a:ln>
                            <a:noFill/>
                          </a:ln>
                          <a:solidFill>
                            <a:schemeClr val="tx1"/>
                          </a:solidFill>
                          <a:effectLst/>
                          <a:latin typeface="Arial" charset="0"/>
                        </a:rPr>
                        <a:t>Message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0" u="none" strike="noStrike" cap="none" normalizeH="0" baseline="0" smtClean="0">
                          <a:ln>
                            <a:noFill/>
                          </a:ln>
                          <a:solidFill>
                            <a:schemeClr val="tx1"/>
                          </a:solidFill>
                          <a:effectLst/>
                          <a:latin typeface="Arial" charset="0"/>
                        </a:rPr>
                        <a:t>Many-to-One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0" u="none" strike="noStrike" cap="none" normalizeH="0" baseline="0" smtClean="0">
                          <a:ln>
                            <a:noFill/>
                          </a:ln>
                          <a:solidFill>
                            <a:schemeClr val="tx1"/>
                          </a:solidFill>
                          <a:effectLst/>
                          <a:latin typeface="Arial" charset="0"/>
                        </a:rPr>
                        <a:t>Communication Endpoints &amp; Message Formats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95300">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0" u="none" strike="noStrike" cap="none" normalizeH="0" baseline="0" smtClean="0">
                          <a:ln>
                            <a:noFill/>
                          </a:ln>
                          <a:solidFill>
                            <a:schemeClr val="tx1"/>
                          </a:solidFill>
                          <a:effectLst/>
                          <a:latin typeface="Arial" charset="0"/>
                        </a:rPr>
                        <a:t>Publisher/  Subscriber</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0" u="none" strike="noStrike" cap="none" normalizeH="0" baseline="0" smtClean="0">
                          <a:ln>
                            <a:noFill/>
                          </a:ln>
                          <a:solidFill>
                            <a:schemeClr val="tx1"/>
                          </a:solidFill>
                          <a:effectLst/>
                          <a:latin typeface="Arial" charset="0"/>
                        </a:rPr>
                        <a:t>Events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0" u="none" strike="noStrike" cap="none" normalizeH="0" baseline="0" smtClean="0">
                          <a:ln>
                            <a:noFill/>
                          </a:ln>
                          <a:solidFill>
                            <a:schemeClr val="tx1"/>
                          </a:solidFill>
                          <a:effectLst/>
                          <a:latin typeface="Arial" charset="0"/>
                        </a:rPr>
                        <a:t>One-to-Many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l" defTabSz="914400" rtl="0" eaLnBrk="0" fontAlgn="base" latinLnBrk="0" hangingPunct="0">
                        <a:lnSpc>
                          <a:spcPct val="100000"/>
                        </a:lnSpc>
                        <a:spcBef>
                          <a:spcPct val="75000"/>
                        </a:spcBef>
                        <a:spcAft>
                          <a:spcPct val="0"/>
                        </a:spcAft>
                        <a:buClr>
                          <a:srgbClr val="006699"/>
                        </a:buClr>
                        <a:buSzPct val="85000"/>
                        <a:buFont typeface="Wingdings" pitchFamily="2" charset="2"/>
                        <a:buNone/>
                        <a:tabLst/>
                      </a:pPr>
                      <a:r>
                        <a:rPr kumimoji="0" lang="en-US" sz="2000" b="1" i="0" u="none" strike="noStrike" cap="none" normalizeH="0" baseline="0" smtClean="0">
                          <a:ln>
                            <a:noFill/>
                          </a:ln>
                          <a:solidFill>
                            <a:schemeClr val="tx1"/>
                          </a:solidFill>
                          <a:effectLst/>
                          <a:latin typeface="Arial" charset="0"/>
                        </a:rPr>
                        <a:t>Event Formats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EAEAEA"/>
                    </a:solidFill>
                  </a:tcPr>
                </a:tc>
              </a:tr>
            </a:tbl>
          </a:graphicData>
        </a:graphic>
      </p:graphicFrame>
      <p:sp>
        <p:nvSpPr>
          <p:cNvPr id="75807" name="Rectangle 30"/>
          <p:cNvSpPr>
            <a:spLocks noChangeArrowheads="1"/>
          </p:cNvSpPr>
          <p:nvPr/>
        </p:nvSpPr>
        <p:spPr bwMode="auto">
          <a:xfrm>
            <a:off x="187325" y="4486275"/>
            <a:ext cx="8807450" cy="2352675"/>
          </a:xfrm>
          <a:prstGeom prst="rect">
            <a:avLst/>
          </a:prstGeom>
          <a:noFill/>
          <a:ln w="12700">
            <a:noFill/>
            <a:miter lim="800000"/>
            <a:headEnd/>
            <a:tailEnd/>
          </a:ln>
        </p:spPr>
        <p:txBody>
          <a:bodyPr>
            <a:spAutoFit/>
          </a:bodyPr>
          <a:lstStyle/>
          <a:p>
            <a:pPr marL="171450" indent="-171450">
              <a:spcBef>
                <a:spcPts val="500"/>
              </a:spcBef>
              <a:spcAft>
                <a:spcPts val="500"/>
              </a:spcAft>
              <a:buFontTx/>
              <a:buChar char="•"/>
            </a:pPr>
            <a:r>
              <a:rPr lang="en-US" sz="2000" b="1" u="none"/>
              <a:t>Broker</a:t>
            </a:r>
            <a:r>
              <a:rPr lang="en-US" sz="2000" u="none"/>
              <a:t> makes invocations on remote component objects look &amp; act as much as possible like invocations on component objects in the same address space as their clients</a:t>
            </a:r>
          </a:p>
          <a:p>
            <a:pPr marL="171450" indent="-171450">
              <a:spcBef>
                <a:spcPts val="500"/>
              </a:spcBef>
              <a:spcAft>
                <a:spcPts val="500"/>
              </a:spcAft>
              <a:buFontTx/>
              <a:buChar char="•"/>
            </a:pPr>
            <a:r>
              <a:rPr lang="en-US" sz="2000" b="1" u="none"/>
              <a:t>Messaging</a:t>
            </a:r>
            <a:r>
              <a:rPr lang="en-US" sz="2000" u="none"/>
              <a:t> &amp; </a:t>
            </a:r>
            <a:r>
              <a:rPr lang="en-US" sz="2000" b="1" u="none"/>
              <a:t>Publisher-Subscriber</a:t>
            </a:r>
            <a:r>
              <a:rPr lang="en-US" sz="2000" u="none"/>
              <a:t> are most appropriate for integration scenarios where multiple, independently developed &amp; self-contained services or applications must collaborate &amp; form a coherent software system</a:t>
            </a:r>
            <a:r>
              <a:rPr lang="en-US" sz="2000"/>
              <a:t> </a:t>
            </a:r>
          </a:p>
        </p:txBody>
      </p:sp>
    </p:spTree>
  </p:cSld>
  <p:clrMapOvr>
    <a:masterClrMapping/>
  </p:clrMapOv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Number Placeholder 3"/>
          <p:cNvSpPr>
            <a:spLocks noGrp="1"/>
          </p:cNvSpPr>
          <p:nvPr>
            <p:ph type="sldNum" sz="quarter" idx="10"/>
          </p:nvPr>
        </p:nvSpPr>
        <p:spPr>
          <a:noFill/>
        </p:spPr>
        <p:txBody>
          <a:bodyPr/>
          <a:lstStyle/>
          <a:p>
            <a:fld id="{0404ECBD-91AC-4B39-8AAB-CE4C79B58687}" type="slidenum">
              <a:rPr lang="en-US" smtClean="0">
                <a:latin typeface="Arial" pitchFamily="34" charset="0"/>
              </a:rPr>
              <a:pPr/>
              <a:t>7</a:t>
            </a:fld>
            <a:endParaRPr lang="en-US" smtClean="0">
              <a:latin typeface="Arial" pitchFamily="34" charset="0"/>
            </a:endParaRPr>
          </a:p>
        </p:txBody>
      </p:sp>
      <p:sp>
        <p:nvSpPr>
          <p:cNvPr id="1715202" name="Rectangle 2"/>
          <p:cNvSpPr>
            <a:spLocks noChangeArrowheads="1"/>
          </p:cNvSpPr>
          <p:nvPr/>
        </p:nvSpPr>
        <p:spPr bwMode="auto">
          <a:xfrm>
            <a:off x="5297488" y="1550988"/>
            <a:ext cx="3903662" cy="4583112"/>
          </a:xfrm>
          <a:prstGeom prst="rect">
            <a:avLst/>
          </a:prstGeom>
          <a:noFill/>
          <a:ln w="12700">
            <a:solidFill>
              <a:schemeClr val="bg1"/>
            </a:solidFill>
            <a:miter lim="800000"/>
            <a:headEnd/>
            <a:tailEnd/>
          </a:ln>
        </p:spPr>
        <p:txBody>
          <a:bodyPr>
            <a:spAutoFit/>
          </a:bodyPr>
          <a:lstStyle/>
          <a:p>
            <a:pPr marL="114300" indent="-114300">
              <a:spcBef>
                <a:spcPct val="10000"/>
              </a:spcBef>
              <a:buFontTx/>
              <a:buChar char="•"/>
            </a:pPr>
            <a:r>
              <a:rPr lang="en-US" sz="2000" u="none"/>
              <a:t>e.g., standard technologies are emerging that can:</a:t>
            </a:r>
            <a:endParaRPr lang="en-US" sz="2000" b="1" i="1" u="none"/>
          </a:p>
          <a:p>
            <a:pPr marL="404813" lvl="1" indent="-176213">
              <a:spcBef>
                <a:spcPct val="10000"/>
              </a:spcBef>
              <a:buFontTx/>
              <a:buAutoNum type="arabicPeriod"/>
            </a:pPr>
            <a:r>
              <a:rPr lang="en-US" sz="2000" b="1" i="1" u="none"/>
              <a:t> Model</a:t>
            </a:r>
          </a:p>
          <a:p>
            <a:pPr marL="404813" lvl="1" indent="-176213">
              <a:spcBef>
                <a:spcPct val="10000"/>
              </a:spcBef>
              <a:buFontTx/>
              <a:buAutoNum type="arabicPeriod"/>
            </a:pPr>
            <a:r>
              <a:rPr lang="en-US" sz="2000" b="1" i="1" u="none"/>
              <a:t> Analyze</a:t>
            </a:r>
          </a:p>
          <a:p>
            <a:pPr marL="404813" lvl="1" indent="-176213">
              <a:spcBef>
                <a:spcPct val="10000"/>
              </a:spcBef>
              <a:buFontTx/>
              <a:buAutoNum type="arabicPeriod"/>
            </a:pPr>
            <a:r>
              <a:rPr lang="en-US" sz="2000" b="1" i="1" u="none"/>
              <a:t> Synthesize &amp; optimize</a:t>
            </a:r>
            <a:endParaRPr lang="en-US" sz="2000" u="none"/>
          </a:p>
          <a:p>
            <a:pPr marL="404813" lvl="1" indent="-176213">
              <a:spcBef>
                <a:spcPct val="10000"/>
              </a:spcBef>
              <a:buFontTx/>
              <a:buAutoNum type="arabicPeriod"/>
            </a:pPr>
            <a:r>
              <a:rPr lang="en-US" sz="2000" b="1" i="1" u="none"/>
              <a:t> Provision &amp; deploy</a:t>
            </a:r>
          </a:p>
          <a:p>
            <a:pPr marL="114300" indent="-114300">
              <a:spcBef>
                <a:spcPct val="10000"/>
              </a:spcBef>
            </a:pPr>
            <a:r>
              <a:rPr lang="en-US" sz="2000" u="none"/>
              <a:t> multiple layers of QoS-enabled   middleware &amp; applications</a:t>
            </a:r>
          </a:p>
          <a:p>
            <a:pPr marL="114300" indent="-114300">
              <a:spcBef>
                <a:spcPct val="10000"/>
              </a:spcBef>
              <a:buFontTx/>
              <a:buChar char="•"/>
            </a:pPr>
            <a:r>
              <a:rPr lang="en-US" sz="2000" u="none"/>
              <a:t>These technologies are guided by patterns &amp; implemented by component frameworks</a:t>
            </a:r>
          </a:p>
          <a:p>
            <a:pPr marL="114300" indent="-114300">
              <a:spcBef>
                <a:spcPct val="10000"/>
              </a:spcBef>
              <a:buFontTx/>
              <a:buChar char="•"/>
            </a:pPr>
            <a:r>
              <a:rPr lang="en-US" sz="2000" u="none"/>
              <a:t>Partial specialization is essential for inter-/intra-layer optimization</a:t>
            </a:r>
          </a:p>
        </p:txBody>
      </p:sp>
      <p:grpSp>
        <p:nvGrpSpPr>
          <p:cNvPr id="16388" name="Group 3"/>
          <p:cNvGrpSpPr>
            <a:grpSpLocks/>
          </p:cNvGrpSpPr>
          <p:nvPr/>
        </p:nvGrpSpPr>
        <p:grpSpPr bwMode="auto">
          <a:xfrm>
            <a:off x="228600" y="1693863"/>
            <a:ext cx="4103688" cy="3857625"/>
            <a:chOff x="144" y="1074"/>
            <a:chExt cx="2585" cy="2430"/>
          </a:xfrm>
        </p:grpSpPr>
        <p:sp>
          <p:nvSpPr>
            <p:cNvPr id="16435" name="AutoShape 4"/>
            <p:cNvSpPr>
              <a:spLocks noChangeAspect="1" noChangeArrowheads="1"/>
            </p:cNvSpPr>
            <p:nvPr/>
          </p:nvSpPr>
          <p:spPr bwMode="auto">
            <a:xfrm>
              <a:off x="144" y="2363"/>
              <a:ext cx="2585" cy="875"/>
            </a:xfrm>
            <a:prstGeom prst="triangle">
              <a:avLst>
                <a:gd name="adj" fmla="val 50000"/>
              </a:avLst>
            </a:prstGeom>
            <a:solidFill>
              <a:srgbClr val="BCBCBC"/>
            </a:solidFill>
            <a:ln w="12700">
              <a:noFill/>
              <a:miter lim="800000"/>
              <a:headEnd/>
              <a:tailEnd/>
            </a:ln>
          </p:spPr>
          <p:txBody>
            <a:bodyPr rot="10800000" wrap="none" anchor="ctr"/>
            <a:lstStyle/>
            <a:p>
              <a:endParaRPr lang="en-US"/>
            </a:p>
          </p:txBody>
        </p:sp>
        <p:sp>
          <p:nvSpPr>
            <p:cNvPr id="16436" name="AutoShape 5"/>
            <p:cNvSpPr>
              <a:spLocks noChangeAspect="1" noChangeArrowheads="1"/>
            </p:cNvSpPr>
            <p:nvPr/>
          </p:nvSpPr>
          <p:spPr bwMode="auto">
            <a:xfrm flipV="1">
              <a:off x="144" y="1221"/>
              <a:ext cx="2585" cy="960"/>
            </a:xfrm>
            <a:prstGeom prst="triangle">
              <a:avLst>
                <a:gd name="adj" fmla="val 50000"/>
              </a:avLst>
            </a:prstGeom>
            <a:solidFill>
              <a:srgbClr val="BCBCBC"/>
            </a:solidFill>
            <a:ln w="12700">
              <a:noFill/>
              <a:miter lim="800000"/>
              <a:headEnd/>
              <a:tailEnd/>
            </a:ln>
          </p:spPr>
          <p:txBody>
            <a:bodyPr rot="10800000" wrap="none" anchor="ctr"/>
            <a:lstStyle/>
            <a:p>
              <a:endParaRPr lang="en-US"/>
            </a:p>
          </p:txBody>
        </p:sp>
        <p:sp>
          <p:nvSpPr>
            <p:cNvPr id="16437" name="Rectangle 6"/>
            <p:cNvSpPr>
              <a:spLocks noChangeAspect="1" noChangeArrowheads="1"/>
            </p:cNvSpPr>
            <p:nvPr/>
          </p:nvSpPr>
          <p:spPr bwMode="auto">
            <a:xfrm>
              <a:off x="930" y="2109"/>
              <a:ext cx="841" cy="268"/>
            </a:xfrm>
            <a:prstGeom prst="rect">
              <a:avLst/>
            </a:prstGeom>
            <a:solidFill>
              <a:srgbClr val="336699"/>
            </a:solidFill>
            <a:ln w="12700">
              <a:solidFill>
                <a:schemeClr val="tx1"/>
              </a:solidFill>
              <a:miter lim="800000"/>
              <a:headEnd/>
              <a:tailEnd/>
            </a:ln>
          </p:spPr>
          <p:txBody>
            <a:bodyPr wrap="none" anchor="ctr"/>
            <a:lstStyle/>
            <a:p>
              <a:pPr algn="ctr"/>
              <a:r>
                <a:rPr lang="en-US" sz="1600" b="1" u="none">
                  <a:solidFill>
                    <a:schemeClr val="bg1"/>
                  </a:solidFill>
                </a:rPr>
                <a:t>Middleware</a:t>
              </a:r>
            </a:p>
          </p:txBody>
        </p:sp>
        <p:sp>
          <p:nvSpPr>
            <p:cNvPr id="16438" name="Rectangle 7"/>
            <p:cNvSpPr>
              <a:spLocks noChangeAspect="1" noChangeArrowheads="1"/>
            </p:cNvSpPr>
            <p:nvPr/>
          </p:nvSpPr>
          <p:spPr bwMode="auto">
            <a:xfrm>
              <a:off x="744" y="1582"/>
              <a:ext cx="1261" cy="397"/>
            </a:xfrm>
            <a:prstGeom prst="rect">
              <a:avLst/>
            </a:prstGeom>
            <a:solidFill>
              <a:srgbClr val="C9F2FF"/>
            </a:solidFill>
            <a:ln w="12700">
              <a:solidFill>
                <a:schemeClr val="tx1"/>
              </a:solidFill>
              <a:miter lim="800000"/>
              <a:headEnd/>
              <a:tailEnd/>
            </a:ln>
          </p:spPr>
          <p:txBody>
            <a:bodyPr wrap="none" anchor="ctr"/>
            <a:lstStyle/>
            <a:p>
              <a:pPr algn="ctr">
                <a:lnSpc>
                  <a:spcPct val="80000"/>
                </a:lnSpc>
              </a:pPr>
              <a:r>
                <a:rPr lang="en-US" sz="1600" b="1" u="none"/>
                <a:t>Middleware</a:t>
              </a:r>
            </a:p>
            <a:p>
              <a:pPr algn="ctr">
                <a:lnSpc>
                  <a:spcPct val="80000"/>
                </a:lnSpc>
              </a:pPr>
              <a:r>
                <a:rPr lang="en-US" sz="1600" b="1" u="none"/>
                <a:t>Services</a:t>
              </a:r>
            </a:p>
          </p:txBody>
        </p:sp>
        <p:sp>
          <p:nvSpPr>
            <p:cNvPr id="16439" name="Rectangle 8"/>
            <p:cNvSpPr>
              <a:spLocks noChangeAspect="1" noChangeArrowheads="1"/>
            </p:cNvSpPr>
            <p:nvPr/>
          </p:nvSpPr>
          <p:spPr bwMode="auto">
            <a:xfrm>
              <a:off x="513" y="1074"/>
              <a:ext cx="1797" cy="382"/>
            </a:xfrm>
            <a:prstGeom prst="rect">
              <a:avLst/>
            </a:prstGeom>
            <a:solidFill>
              <a:srgbClr val="FF9999"/>
            </a:solidFill>
            <a:ln w="12700">
              <a:solidFill>
                <a:schemeClr val="tx1"/>
              </a:solidFill>
              <a:miter lim="800000"/>
              <a:headEnd/>
              <a:tailEnd/>
            </a:ln>
          </p:spPr>
          <p:txBody>
            <a:bodyPr wrap="none" anchor="ctr"/>
            <a:lstStyle/>
            <a:p>
              <a:pPr algn="ctr">
                <a:lnSpc>
                  <a:spcPct val="80000"/>
                </a:lnSpc>
              </a:pPr>
              <a:r>
                <a:rPr lang="en-US" sz="1600" b="1" u="none"/>
                <a:t>DRE Applications</a:t>
              </a:r>
            </a:p>
          </p:txBody>
        </p:sp>
        <p:sp>
          <p:nvSpPr>
            <p:cNvPr id="16440" name="Rectangle 9"/>
            <p:cNvSpPr>
              <a:spLocks noChangeAspect="1" noChangeArrowheads="1"/>
            </p:cNvSpPr>
            <p:nvPr/>
          </p:nvSpPr>
          <p:spPr bwMode="auto">
            <a:xfrm>
              <a:off x="744" y="2569"/>
              <a:ext cx="1261" cy="397"/>
            </a:xfrm>
            <a:prstGeom prst="rect">
              <a:avLst/>
            </a:prstGeom>
            <a:solidFill>
              <a:srgbClr val="990000"/>
            </a:solidFill>
            <a:ln w="12700">
              <a:solidFill>
                <a:schemeClr val="tx1"/>
              </a:solidFill>
              <a:miter lim="800000"/>
              <a:headEnd/>
              <a:tailEnd/>
            </a:ln>
          </p:spPr>
          <p:txBody>
            <a:bodyPr wrap="none" anchor="ctr"/>
            <a:lstStyle/>
            <a:p>
              <a:pPr algn="ctr">
                <a:lnSpc>
                  <a:spcPct val="80000"/>
                </a:lnSpc>
              </a:pPr>
              <a:r>
                <a:rPr lang="en-US" sz="1600" b="1" u="none">
                  <a:solidFill>
                    <a:schemeClr val="bg1"/>
                  </a:solidFill>
                </a:rPr>
                <a:t>Operating Sys</a:t>
              </a:r>
            </a:p>
            <a:p>
              <a:pPr algn="ctr">
                <a:lnSpc>
                  <a:spcPct val="80000"/>
                </a:lnSpc>
              </a:pPr>
              <a:r>
                <a:rPr lang="en-US" sz="1600" b="1" u="none">
                  <a:solidFill>
                    <a:schemeClr val="bg1"/>
                  </a:solidFill>
                </a:rPr>
                <a:t>&amp; Protocols</a:t>
              </a:r>
            </a:p>
          </p:txBody>
        </p:sp>
        <p:sp>
          <p:nvSpPr>
            <p:cNvPr id="16441" name="Rectangle 10"/>
            <p:cNvSpPr>
              <a:spLocks noChangeAspect="1" noChangeArrowheads="1"/>
            </p:cNvSpPr>
            <p:nvPr/>
          </p:nvSpPr>
          <p:spPr bwMode="auto">
            <a:xfrm>
              <a:off x="513" y="3122"/>
              <a:ext cx="1797" cy="382"/>
            </a:xfrm>
            <a:prstGeom prst="rect">
              <a:avLst/>
            </a:prstGeom>
            <a:solidFill>
              <a:srgbClr val="FFFF00"/>
            </a:solidFill>
            <a:ln w="12700">
              <a:solidFill>
                <a:schemeClr val="tx1"/>
              </a:solidFill>
              <a:miter lim="800000"/>
              <a:headEnd/>
              <a:tailEnd/>
            </a:ln>
          </p:spPr>
          <p:txBody>
            <a:bodyPr wrap="none" anchor="ctr"/>
            <a:lstStyle/>
            <a:p>
              <a:pPr algn="ctr">
                <a:lnSpc>
                  <a:spcPct val="80000"/>
                </a:lnSpc>
              </a:pPr>
              <a:endParaRPr lang="en-US" sz="1200" b="1" u="none"/>
            </a:p>
            <a:p>
              <a:pPr algn="ctr">
                <a:lnSpc>
                  <a:spcPct val="80000"/>
                </a:lnSpc>
              </a:pPr>
              <a:r>
                <a:rPr lang="en-US" sz="1600" b="1" u="none"/>
                <a:t>Hardware &amp; </a:t>
              </a:r>
            </a:p>
            <a:p>
              <a:pPr algn="ctr">
                <a:lnSpc>
                  <a:spcPct val="80000"/>
                </a:lnSpc>
              </a:pPr>
              <a:r>
                <a:rPr lang="en-US" sz="1600" b="1" u="none"/>
                <a:t>Networks</a:t>
              </a:r>
            </a:p>
          </p:txBody>
        </p:sp>
      </p:grpSp>
      <p:pic>
        <p:nvPicPr>
          <p:cNvPr id="1715211" name="Picture 11" descr="Med1"/>
          <p:cNvPicPr>
            <a:picLocks noChangeAspect="1" noChangeArrowheads="1"/>
          </p:cNvPicPr>
          <p:nvPr/>
        </p:nvPicPr>
        <p:blipFill>
          <a:blip r:embed="rId3" cstate="print"/>
          <a:srcRect/>
          <a:stretch>
            <a:fillRect/>
          </a:stretch>
        </p:blipFill>
        <p:spPr bwMode="auto">
          <a:xfrm>
            <a:off x="3292475" y="2792413"/>
            <a:ext cx="1592263" cy="1406525"/>
          </a:xfrm>
          <a:prstGeom prst="rect">
            <a:avLst/>
          </a:prstGeom>
          <a:noFill/>
          <a:ln w="9525">
            <a:solidFill>
              <a:schemeClr val="tx1"/>
            </a:solidFill>
            <a:miter lim="800000"/>
            <a:headEnd/>
            <a:tailEnd/>
          </a:ln>
          <a:effectLst>
            <a:outerShdw dist="107763" dir="2700000" algn="ctr" rotWithShape="0">
              <a:srgbClr val="808080">
                <a:alpha val="50000"/>
              </a:srgbClr>
            </a:outerShdw>
          </a:effectLst>
        </p:spPr>
      </p:pic>
      <p:grpSp>
        <p:nvGrpSpPr>
          <p:cNvPr id="3" name="Group 12"/>
          <p:cNvGrpSpPr>
            <a:grpSpLocks/>
          </p:cNvGrpSpPr>
          <p:nvPr/>
        </p:nvGrpSpPr>
        <p:grpSpPr bwMode="auto">
          <a:xfrm>
            <a:off x="0" y="1985963"/>
            <a:ext cx="1905000" cy="1187450"/>
            <a:chOff x="168" y="1052"/>
            <a:chExt cx="3260" cy="3020"/>
          </a:xfrm>
        </p:grpSpPr>
        <p:pic>
          <p:nvPicPr>
            <p:cNvPr id="1715213" name="Picture 13" descr="Med20"/>
            <p:cNvPicPr>
              <a:picLocks noChangeAspect="1" noChangeArrowheads="1"/>
            </p:cNvPicPr>
            <p:nvPr/>
          </p:nvPicPr>
          <p:blipFill>
            <a:blip r:embed="rId4" cstate="print"/>
            <a:srcRect/>
            <a:stretch>
              <a:fillRect/>
            </a:stretch>
          </p:blipFill>
          <p:spPr bwMode="auto">
            <a:xfrm>
              <a:off x="168" y="1052"/>
              <a:ext cx="3260" cy="3020"/>
            </a:xfrm>
            <a:prstGeom prst="rect">
              <a:avLst/>
            </a:prstGeom>
            <a:noFill/>
            <a:ln w="9525">
              <a:solidFill>
                <a:schemeClr val="tx1"/>
              </a:solidFill>
              <a:miter lim="800000"/>
              <a:headEnd/>
              <a:tailEnd/>
            </a:ln>
            <a:effectLst>
              <a:outerShdw dist="107763" dir="2700000" algn="ctr" rotWithShape="0">
                <a:srgbClr val="808080"/>
              </a:outerShdw>
            </a:effectLst>
          </p:spPr>
        </p:pic>
        <p:sp>
          <p:nvSpPr>
            <p:cNvPr id="16408" name="Rectangle 14"/>
            <p:cNvSpPr>
              <a:spLocks noChangeArrowheads="1"/>
            </p:cNvSpPr>
            <p:nvPr/>
          </p:nvSpPr>
          <p:spPr bwMode="auto">
            <a:xfrm>
              <a:off x="448" y="2640"/>
              <a:ext cx="456" cy="96"/>
            </a:xfrm>
            <a:prstGeom prst="rect">
              <a:avLst/>
            </a:prstGeom>
            <a:noFill/>
            <a:ln w="28575" cap="sq">
              <a:solidFill>
                <a:srgbClr val="FF3300"/>
              </a:solidFill>
              <a:miter lim="800000"/>
              <a:headEnd type="none" w="sm" len="sm"/>
              <a:tailEnd type="none" w="sm" len="sm"/>
            </a:ln>
          </p:spPr>
          <p:txBody>
            <a:bodyPr wrap="none" anchor="ctr"/>
            <a:lstStyle/>
            <a:p>
              <a:endParaRPr lang="en-US"/>
            </a:p>
          </p:txBody>
        </p:sp>
        <p:grpSp>
          <p:nvGrpSpPr>
            <p:cNvPr id="16409" name="Group 15"/>
            <p:cNvGrpSpPr>
              <a:grpSpLocks/>
            </p:cNvGrpSpPr>
            <p:nvPr/>
          </p:nvGrpSpPr>
          <p:grpSpPr bwMode="auto">
            <a:xfrm>
              <a:off x="768" y="2192"/>
              <a:ext cx="2248" cy="1576"/>
              <a:chOff x="768" y="2192"/>
              <a:chExt cx="2248" cy="1576"/>
            </a:xfrm>
          </p:grpSpPr>
          <p:sp>
            <p:nvSpPr>
              <p:cNvPr id="16423" name="Line 16"/>
              <p:cNvSpPr>
                <a:spLocks noChangeShapeType="1"/>
              </p:cNvSpPr>
              <p:nvPr/>
            </p:nvSpPr>
            <p:spPr bwMode="auto">
              <a:xfrm flipV="1">
                <a:off x="808" y="2256"/>
                <a:ext cx="672" cy="368"/>
              </a:xfrm>
              <a:prstGeom prst="line">
                <a:avLst/>
              </a:prstGeom>
              <a:noFill/>
              <a:ln w="28575" cap="sq">
                <a:solidFill>
                  <a:srgbClr val="FF3300"/>
                </a:solidFill>
                <a:round/>
                <a:headEnd type="none" w="sm" len="sm"/>
                <a:tailEnd type="triangle" w="sm" len="sm"/>
              </a:ln>
            </p:spPr>
            <p:txBody>
              <a:bodyPr/>
              <a:lstStyle/>
              <a:p>
                <a:endParaRPr lang="en-US"/>
              </a:p>
            </p:txBody>
          </p:sp>
          <p:sp>
            <p:nvSpPr>
              <p:cNvPr id="16424" name="Line 17"/>
              <p:cNvSpPr>
                <a:spLocks noChangeShapeType="1"/>
              </p:cNvSpPr>
              <p:nvPr/>
            </p:nvSpPr>
            <p:spPr bwMode="auto">
              <a:xfrm flipV="1">
                <a:off x="912" y="2472"/>
                <a:ext cx="488" cy="160"/>
              </a:xfrm>
              <a:prstGeom prst="line">
                <a:avLst/>
              </a:prstGeom>
              <a:noFill/>
              <a:ln w="28575" cap="sq">
                <a:solidFill>
                  <a:srgbClr val="FF3300"/>
                </a:solidFill>
                <a:round/>
                <a:headEnd type="none" w="sm" len="sm"/>
                <a:tailEnd type="triangle" w="sm" len="sm"/>
              </a:ln>
            </p:spPr>
            <p:txBody>
              <a:bodyPr/>
              <a:lstStyle/>
              <a:p>
                <a:endParaRPr lang="en-US"/>
              </a:p>
            </p:txBody>
          </p:sp>
          <p:sp>
            <p:nvSpPr>
              <p:cNvPr id="16425" name="Line 18"/>
              <p:cNvSpPr>
                <a:spLocks noChangeShapeType="1"/>
              </p:cNvSpPr>
              <p:nvPr/>
            </p:nvSpPr>
            <p:spPr bwMode="auto">
              <a:xfrm>
                <a:off x="912" y="2704"/>
                <a:ext cx="480" cy="48"/>
              </a:xfrm>
              <a:prstGeom prst="line">
                <a:avLst/>
              </a:prstGeom>
              <a:noFill/>
              <a:ln w="28575" cap="sq">
                <a:solidFill>
                  <a:srgbClr val="FF3300"/>
                </a:solidFill>
                <a:round/>
                <a:headEnd type="none" w="sm" len="sm"/>
                <a:tailEnd type="triangle" w="sm" len="sm"/>
              </a:ln>
            </p:spPr>
            <p:txBody>
              <a:bodyPr/>
              <a:lstStyle/>
              <a:p>
                <a:endParaRPr lang="en-US"/>
              </a:p>
            </p:txBody>
          </p:sp>
          <p:sp>
            <p:nvSpPr>
              <p:cNvPr id="16426" name="Line 19"/>
              <p:cNvSpPr>
                <a:spLocks noChangeShapeType="1"/>
              </p:cNvSpPr>
              <p:nvPr/>
            </p:nvSpPr>
            <p:spPr bwMode="auto">
              <a:xfrm>
                <a:off x="768" y="2744"/>
                <a:ext cx="760" cy="536"/>
              </a:xfrm>
              <a:prstGeom prst="line">
                <a:avLst/>
              </a:prstGeom>
              <a:noFill/>
              <a:ln w="28575" cap="sq">
                <a:solidFill>
                  <a:srgbClr val="FF3300"/>
                </a:solidFill>
                <a:round/>
                <a:headEnd type="none" w="sm" len="sm"/>
                <a:tailEnd type="triangle" w="sm" len="sm"/>
              </a:ln>
            </p:spPr>
            <p:txBody>
              <a:bodyPr/>
              <a:lstStyle/>
              <a:p>
                <a:endParaRPr lang="en-US"/>
              </a:p>
            </p:txBody>
          </p:sp>
          <p:sp>
            <p:nvSpPr>
              <p:cNvPr id="16427" name="Line 20"/>
              <p:cNvSpPr>
                <a:spLocks noChangeShapeType="1"/>
              </p:cNvSpPr>
              <p:nvPr/>
            </p:nvSpPr>
            <p:spPr bwMode="auto">
              <a:xfrm>
                <a:off x="1672" y="2248"/>
                <a:ext cx="720" cy="680"/>
              </a:xfrm>
              <a:prstGeom prst="line">
                <a:avLst/>
              </a:prstGeom>
              <a:noFill/>
              <a:ln w="28575" cap="sq">
                <a:solidFill>
                  <a:srgbClr val="FF3300"/>
                </a:solidFill>
                <a:round/>
                <a:headEnd type="none" w="sm" len="sm"/>
                <a:tailEnd type="triangle" w="sm" len="sm"/>
              </a:ln>
            </p:spPr>
            <p:txBody>
              <a:bodyPr/>
              <a:lstStyle/>
              <a:p>
                <a:endParaRPr lang="en-US"/>
              </a:p>
            </p:txBody>
          </p:sp>
          <p:sp>
            <p:nvSpPr>
              <p:cNvPr id="16428" name="Line 21"/>
              <p:cNvSpPr>
                <a:spLocks noChangeShapeType="1"/>
              </p:cNvSpPr>
              <p:nvPr/>
            </p:nvSpPr>
            <p:spPr bwMode="auto">
              <a:xfrm>
                <a:off x="1688" y="2456"/>
                <a:ext cx="576" cy="488"/>
              </a:xfrm>
              <a:prstGeom prst="line">
                <a:avLst/>
              </a:prstGeom>
              <a:noFill/>
              <a:ln w="28575" cap="sq">
                <a:solidFill>
                  <a:srgbClr val="FF3300"/>
                </a:solidFill>
                <a:round/>
                <a:headEnd type="none" w="sm" len="sm"/>
                <a:tailEnd type="triangle" w="sm" len="sm"/>
              </a:ln>
            </p:spPr>
            <p:txBody>
              <a:bodyPr/>
              <a:lstStyle/>
              <a:p>
                <a:endParaRPr lang="en-US"/>
              </a:p>
            </p:txBody>
          </p:sp>
          <p:sp>
            <p:nvSpPr>
              <p:cNvPr id="16429" name="Line 22"/>
              <p:cNvSpPr>
                <a:spLocks noChangeShapeType="1"/>
              </p:cNvSpPr>
              <p:nvPr/>
            </p:nvSpPr>
            <p:spPr bwMode="auto">
              <a:xfrm>
                <a:off x="1896" y="2816"/>
                <a:ext cx="312" cy="168"/>
              </a:xfrm>
              <a:prstGeom prst="line">
                <a:avLst/>
              </a:prstGeom>
              <a:noFill/>
              <a:ln w="28575" cap="sq">
                <a:solidFill>
                  <a:srgbClr val="FF3300"/>
                </a:solidFill>
                <a:round/>
                <a:headEnd type="none" w="sm" len="sm"/>
                <a:tailEnd type="triangle" w="sm" len="sm"/>
              </a:ln>
            </p:spPr>
            <p:txBody>
              <a:bodyPr/>
              <a:lstStyle/>
              <a:p>
                <a:endParaRPr lang="en-US"/>
              </a:p>
            </p:txBody>
          </p:sp>
          <p:sp>
            <p:nvSpPr>
              <p:cNvPr id="16430" name="Line 23"/>
              <p:cNvSpPr>
                <a:spLocks noChangeShapeType="1"/>
              </p:cNvSpPr>
              <p:nvPr/>
            </p:nvSpPr>
            <p:spPr bwMode="auto">
              <a:xfrm flipV="1">
                <a:off x="1896" y="3056"/>
                <a:ext cx="312" cy="248"/>
              </a:xfrm>
              <a:prstGeom prst="line">
                <a:avLst/>
              </a:prstGeom>
              <a:noFill/>
              <a:ln w="28575" cap="sq">
                <a:solidFill>
                  <a:srgbClr val="FF3300"/>
                </a:solidFill>
                <a:round/>
                <a:headEnd type="none" w="sm" len="sm"/>
                <a:tailEnd type="triangle" w="sm" len="sm"/>
              </a:ln>
            </p:spPr>
            <p:txBody>
              <a:bodyPr/>
              <a:lstStyle/>
              <a:p>
                <a:endParaRPr lang="en-US"/>
              </a:p>
            </p:txBody>
          </p:sp>
          <p:sp>
            <p:nvSpPr>
              <p:cNvPr id="16431" name="Line 24"/>
              <p:cNvSpPr>
                <a:spLocks noChangeShapeType="1"/>
              </p:cNvSpPr>
              <p:nvPr/>
            </p:nvSpPr>
            <p:spPr bwMode="auto">
              <a:xfrm flipV="1">
                <a:off x="2568" y="2704"/>
                <a:ext cx="448" cy="224"/>
              </a:xfrm>
              <a:prstGeom prst="line">
                <a:avLst/>
              </a:prstGeom>
              <a:noFill/>
              <a:ln w="28575" cap="sq">
                <a:solidFill>
                  <a:srgbClr val="FF3300"/>
                </a:solidFill>
                <a:round/>
                <a:headEnd type="none" w="sm" len="sm"/>
                <a:tailEnd type="triangle" w="sm" len="sm"/>
              </a:ln>
            </p:spPr>
            <p:txBody>
              <a:bodyPr/>
              <a:lstStyle/>
              <a:p>
                <a:endParaRPr lang="en-US"/>
              </a:p>
            </p:txBody>
          </p:sp>
          <p:sp>
            <p:nvSpPr>
              <p:cNvPr id="16432" name="Line 25"/>
              <p:cNvSpPr>
                <a:spLocks noChangeShapeType="1"/>
              </p:cNvSpPr>
              <p:nvPr/>
            </p:nvSpPr>
            <p:spPr bwMode="auto">
              <a:xfrm>
                <a:off x="2688" y="2984"/>
                <a:ext cx="192" cy="16"/>
              </a:xfrm>
              <a:prstGeom prst="line">
                <a:avLst/>
              </a:prstGeom>
              <a:noFill/>
              <a:ln w="28575" cap="sq">
                <a:solidFill>
                  <a:srgbClr val="FF3300"/>
                </a:solidFill>
                <a:round/>
                <a:headEnd type="none" w="sm" len="sm"/>
                <a:tailEnd type="triangle" w="sm" len="sm"/>
              </a:ln>
            </p:spPr>
            <p:txBody>
              <a:bodyPr/>
              <a:lstStyle/>
              <a:p>
                <a:endParaRPr lang="en-US"/>
              </a:p>
            </p:txBody>
          </p:sp>
          <p:sp>
            <p:nvSpPr>
              <p:cNvPr id="16433" name="Line 26"/>
              <p:cNvSpPr>
                <a:spLocks noChangeShapeType="1"/>
              </p:cNvSpPr>
              <p:nvPr/>
            </p:nvSpPr>
            <p:spPr bwMode="auto">
              <a:xfrm flipV="1">
                <a:off x="2488" y="2192"/>
                <a:ext cx="408" cy="736"/>
              </a:xfrm>
              <a:prstGeom prst="line">
                <a:avLst/>
              </a:prstGeom>
              <a:noFill/>
              <a:ln w="28575" cap="sq">
                <a:solidFill>
                  <a:srgbClr val="FF3300"/>
                </a:solidFill>
                <a:round/>
                <a:headEnd type="none" w="sm" len="sm"/>
                <a:tailEnd type="triangle" w="sm" len="sm"/>
              </a:ln>
            </p:spPr>
            <p:txBody>
              <a:bodyPr/>
              <a:lstStyle/>
              <a:p>
                <a:endParaRPr lang="en-US"/>
              </a:p>
            </p:txBody>
          </p:sp>
          <p:sp>
            <p:nvSpPr>
              <p:cNvPr id="16434" name="Line 27"/>
              <p:cNvSpPr>
                <a:spLocks noChangeShapeType="1"/>
              </p:cNvSpPr>
              <p:nvPr/>
            </p:nvSpPr>
            <p:spPr bwMode="auto">
              <a:xfrm flipH="1">
                <a:off x="2392" y="3048"/>
                <a:ext cx="32" cy="720"/>
              </a:xfrm>
              <a:prstGeom prst="line">
                <a:avLst/>
              </a:prstGeom>
              <a:noFill/>
              <a:ln w="28575" cap="sq">
                <a:solidFill>
                  <a:srgbClr val="FF3300"/>
                </a:solidFill>
                <a:round/>
                <a:headEnd type="none" w="sm" len="sm"/>
                <a:tailEnd type="triangle" w="sm" len="sm"/>
              </a:ln>
            </p:spPr>
            <p:txBody>
              <a:bodyPr/>
              <a:lstStyle/>
              <a:p>
                <a:endParaRPr lang="en-US"/>
              </a:p>
            </p:txBody>
          </p:sp>
        </p:grpSp>
        <p:sp>
          <p:nvSpPr>
            <p:cNvPr id="16410" name="Rectangle 28"/>
            <p:cNvSpPr>
              <a:spLocks noChangeArrowheads="1"/>
            </p:cNvSpPr>
            <p:nvPr/>
          </p:nvSpPr>
          <p:spPr bwMode="auto">
            <a:xfrm>
              <a:off x="216" y="3728"/>
              <a:ext cx="456" cy="96"/>
            </a:xfrm>
            <a:prstGeom prst="rect">
              <a:avLst/>
            </a:prstGeom>
            <a:noFill/>
            <a:ln w="28575" cap="sq">
              <a:solidFill>
                <a:srgbClr val="0000FF"/>
              </a:solidFill>
              <a:miter lim="800000"/>
              <a:headEnd type="none" w="sm" len="sm"/>
              <a:tailEnd type="none" w="sm" len="sm"/>
            </a:ln>
          </p:spPr>
          <p:txBody>
            <a:bodyPr wrap="none" anchor="ctr"/>
            <a:lstStyle/>
            <a:p>
              <a:endParaRPr lang="en-US"/>
            </a:p>
          </p:txBody>
        </p:sp>
        <p:grpSp>
          <p:nvGrpSpPr>
            <p:cNvPr id="16411" name="Group 29"/>
            <p:cNvGrpSpPr>
              <a:grpSpLocks/>
            </p:cNvGrpSpPr>
            <p:nvPr/>
          </p:nvGrpSpPr>
          <p:grpSpPr bwMode="auto">
            <a:xfrm>
              <a:off x="568" y="2192"/>
              <a:ext cx="2528" cy="1680"/>
              <a:chOff x="568" y="2192"/>
              <a:chExt cx="2528" cy="1680"/>
            </a:xfrm>
          </p:grpSpPr>
          <p:sp>
            <p:nvSpPr>
              <p:cNvPr id="16413" name="Line 30"/>
              <p:cNvSpPr>
                <a:spLocks noChangeShapeType="1"/>
              </p:cNvSpPr>
              <p:nvPr/>
            </p:nvSpPr>
            <p:spPr bwMode="auto">
              <a:xfrm>
                <a:off x="680" y="3800"/>
                <a:ext cx="680" cy="72"/>
              </a:xfrm>
              <a:prstGeom prst="line">
                <a:avLst/>
              </a:prstGeom>
              <a:noFill/>
              <a:ln w="28575" cap="sq">
                <a:solidFill>
                  <a:srgbClr val="0000FF"/>
                </a:solidFill>
                <a:round/>
                <a:headEnd type="none" w="sm" len="sm"/>
                <a:tailEnd type="triangle" w="sm" len="sm"/>
              </a:ln>
            </p:spPr>
            <p:txBody>
              <a:bodyPr/>
              <a:lstStyle/>
              <a:p>
                <a:endParaRPr lang="en-US"/>
              </a:p>
            </p:txBody>
          </p:sp>
          <p:sp>
            <p:nvSpPr>
              <p:cNvPr id="16414" name="Line 31"/>
              <p:cNvSpPr>
                <a:spLocks noChangeShapeType="1"/>
              </p:cNvSpPr>
              <p:nvPr/>
            </p:nvSpPr>
            <p:spPr bwMode="auto">
              <a:xfrm flipV="1">
                <a:off x="688" y="3688"/>
                <a:ext cx="680" cy="64"/>
              </a:xfrm>
              <a:prstGeom prst="line">
                <a:avLst/>
              </a:prstGeom>
              <a:noFill/>
              <a:ln w="28575" cap="sq">
                <a:solidFill>
                  <a:srgbClr val="0000FF"/>
                </a:solidFill>
                <a:round/>
                <a:headEnd type="none" w="sm" len="sm"/>
                <a:tailEnd type="triangle" w="sm" len="sm"/>
              </a:ln>
            </p:spPr>
            <p:txBody>
              <a:bodyPr/>
              <a:lstStyle/>
              <a:p>
                <a:endParaRPr lang="en-US"/>
              </a:p>
            </p:txBody>
          </p:sp>
          <p:sp>
            <p:nvSpPr>
              <p:cNvPr id="16415" name="Line 32"/>
              <p:cNvSpPr>
                <a:spLocks noChangeShapeType="1"/>
              </p:cNvSpPr>
              <p:nvPr/>
            </p:nvSpPr>
            <p:spPr bwMode="auto">
              <a:xfrm flipV="1">
                <a:off x="568" y="3552"/>
                <a:ext cx="800" cy="168"/>
              </a:xfrm>
              <a:prstGeom prst="line">
                <a:avLst/>
              </a:prstGeom>
              <a:noFill/>
              <a:ln w="28575" cap="sq">
                <a:solidFill>
                  <a:srgbClr val="0000FF"/>
                </a:solidFill>
                <a:round/>
                <a:headEnd type="none" w="sm" len="sm"/>
                <a:tailEnd type="triangle" w="sm" len="sm"/>
              </a:ln>
            </p:spPr>
            <p:txBody>
              <a:bodyPr/>
              <a:lstStyle/>
              <a:p>
                <a:endParaRPr lang="en-US"/>
              </a:p>
            </p:txBody>
          </p:sp>
          <p:sp>
            <p:nvSpPr>
              <p:cNvPr id="16416" name="Line 33"/>
              <p:cNvSpPr>
                <a:spLocks noChangeShapeType="1"/>
              </p:cNvSpPr>
              <p:nvPr/>
            </p:nvSpPr>
            <p:spPr bwMode="auto">
              <a:xfrm flipV="1">
                <a:off x="1896" y="3048"/>
                <a:ext cx="392" cy="408"/>
              </a:xfrm>
              <a:prstGeom prst="line">
                <a:avLst/>
              </a:prstGeom>
              <a:noFill/>
              <a:ln w="28575" cap="sq">
                <a:solidFill>
                  <a:srgbClr val="0000FF"/>
                </a:solidFill>
                <a:round/>
                <a:headEnd type="none" w="sm" len="sm"/>
                <a:tailEnd type="triangle" w="sm" len="sm"/>
              </a:ln>
            </p:spPr>
            <p:txBody>
              <a:bodyPr/>
              <a:lstStyle/>
              <a:p>
                <a:endParaRPr lang="en-US"/>
              </a:p>
            </p:txBody>
          </p:sp>
          <p:sp>
            <p:nvSpPr>
              <p:cNvPr id="16417" name="Line 34"/>
              <p:cNvSpPr>
                <a:spLocks noChangeShapeType="1"/>
              </p:cNvSpPr>
              <p:nvPr/>
            </p:nvSpPr>
            <p:spPr bwMode="auto">
              <a:xfrm flipV="1">
                <a:off x="1896" y="3056"/>
                <a:ext cx="448" cy="600"/>
              </a:xfrm>
              <a:prstGeom prst="line">
                <a:avLst/>
              </a:prstGeom>
              <a:noFill/>
              <a:ln w="28575" cap="sq">
                <a:solidFill>
                  <a:srgbClr val="0000FF"/>
                </a:solidFill>
                <a:round/>
                <a:headEnd type="none" w="sm" len="sm"/>
                <a:tailEnd type="triangle" w="sm" len="sm"/>
              </a:ln>
            </p:spPr>
            <p:txBody>
              <a:bodyPr/>
              <a:lstStyle/>
              <a:p>
                <a:endParaRPr lang="en-US"/>
              </a:p>
            </p:txBody>
          </p:sp>
          <p:sp>
            <p:nvSpPr>
              <p:cNvPr id="16418" name="Line 35"/>
              <p:cNvSpPr>
                <a:spLocks noChangeShapeType="1"/>
              </p:cNvSpPr>
              <p:nvPr/>
            </p:nvSpPr>
            <p:spPr bwMode="auto">
              <a:xfrm flipV="1">
                <a:off x="1840" y="3024"/>
                <a:ext cx="560" cy="792"/>
              </a:xfrm>
              <a:prstGeom prst="line">
                <a:avLst/>
              </a:prstGeom>
              <a:noFill/>
              <a:ln w="28575" cap="sq">
                <a:solidFill>
                  <a:srgbClr val="0000FF"/>
                </a:solidFill>
                <a:round/>
                <a:headEnd type="none" w="sm" len="sm"/>
                <a:tailEnd type="triangle" w="sm" len="sm"/>
              </a:ln>
            </p:spPr>
            <p:txBody>
              <a:bodyPr/>
              <a:lstStyle/>
              <a:p>
                <a:endParaRPr lang="en-US"/>
              </a:p>
            </p:txBody>
          </p:sp>
          <p:sp>
            <p:nvSpPr>
              <p:cNvPr id="16419" name="Line 36"/>
              <p:cNvSpPr>
                <a:spLocks noChangeShapeType="1"/>
              </p:cNvSpPr>
              <p:nvPr/>
            </p:nvSpPr>
            <p:spPr bwMode="auto">
              <a:xfrm flipV="1">
                <a:off x="2528" y="2192"/>
                <a:ext cx="400" cy="728"/>
              </a:xfrm>
              <a:prstGeom prst="line">
                <a:avLst/>
              </a:prstGeom>
              <a:noFill/>
              <a:ln w="28575" cap="sq">
                <a:solidFill>
                  <a:srgbClr val="0000FF"/>
                </a:solidFill>
                <a:round/>
                <a:headEnd type="none" w="sm" len="sm"/>
                <a:tailEnd type="triangle" w="sm" len="sm"/>
              </a:ln>
            </p:spPr>
            <p:txBody>
              <a:bodyPr/>
              <a:lstStyle/>
              <a:p>
                <a:endParaRPr lang="en-US"/>
              </a:p>
            </p:txBody>
          </p:sp>
          <p:sp>
            <p:nvSpPr>
              <p:cNvPr id="16420" name="Line 37"/>
              <p:cNvSpPr>
                <a:spLocks noChangeShapeType="1"/>
              </p:cNvSpPr>
              <p:nvPr/>
            </p:nvSpPr>
            <p:spPr bwMode="auto">
              <a:xfrm flipV="1">
                <a:off x="2624" y="2728"/>
                <a:ext cx="472" cy="216"/>
              </a:xfrm>
              <a:prstGeom prst="line">
                <a:avLst/>
              </a:prstGeom>
              <a:noFill/>
              <a:ln w="28575" cap="sq">
                <a:solidFill>
                  <a:srgbClr val="0000FF"/>
                </a:solidFill>
                <a:round/>
                <a:headEnd type="none" w="sm" len="sm"/>
                <a:tailEnd type="triangle" w="sm" len="sm"/>
              </a:ln>
            </p:spPr>
            <p:txBody>
              <a:bodyPr/>
              <a:lstStyle/>
              <a:p>
                <a:endParaRPr lang="en-US"/>
              </a:p>
            </p:txBody>
          </p:sp>
          <p:sp>
            <p:nvSpPr>
              <p:cNvPr id="16421" name="Line 38"/>
              <p:cNvSpPr>
                <a:spLocks noChangeShapeType="1"/>
              </p:cNvSpPr>
              <p:nvPr/>
            </p:nvSpPr>
            <p:spPr bwMode="auto">
              <a:xfrm>
                <a:off x="2696" y="3024"/>
                <a:ext cx="168" cy="8"/>
              </a:xfrm>
              <a:prstGeom prst="line">
                <a:avLst/>
              </a:prstGeom>
              <a:noFill/>
              <a:ln w="28575" cap="sq">
                <a:solidFill>
                  <a:srgbClr val="0000FF"/>
                </a:solidFill>
                <a:round/>
                <a:headEnd type="none" w="sm" len="sm"/>
                <a:tailEnd type="triangle" w="sm" len="sm"/>
              </a:ln>
            </p:spPr>
            <p:txBody>
              <a:bodyPr/>
              <a:lstStyle/>
              <a:p>
                <a:endParaRPr lang="en-US"/>
              </a:p>
            </p:txBody>
          </p:sp>
          <p:sp>
            <p:nvSpPr>
              <p:cNvPr id="16422" name="Rectangle 39" descr="Wide upward diagonal"/>
              <p:cNvSpPr>
                <a:spLocks noChangeArrowheads="1"/>
              </p:cNvSpPr>
              <p:nvPr/>
            </p:nvSpPr>
            <p:spPr bwMode="auto">
              <a:xfrm>
                <a:off x="2200" y="2952"/>
                <a:ext cx="456" cy="96"/>
              </a:xfrm>
              <a:prstGeom prst="rect">
                <a:avLst/>
              </a:prstGeom>
              <a:pattFill prst="wdUpDiag">
                <a:fgClr>
                  <a:srgbClr val="FF3300"/>
                </a:fgClr>
                <a:bgClr>
                  <a:srgbClr val="0000FF"/>
                </a:bgClr>
              </a:pattFill>
              <a:ln w="28575" cap="sq">
                <a:solidFill>
                  <a:srgbClr val="0000FF"/>
                </a:solidFill>
                <a:miter lim="800000"/>
                <a:headEnd type="none" w="sm" len="sm"/>
                <a:tailEnd type="none" w="sm" len="sm"/>
              </a:ln>
            </p:spPr>
            <p:txBody>
              <a:bodyPr wrap="none" anchor="ctr"/>
              <a:lstStyle/>
              <a:p>
                <a:endParaRPr lang="en-US"/>
              </a:p>
            </p:txBody>
          </p:sp>
        </p:grpSp>
        <p:sp>
          <p:nvSpPr>
            <p:cNvPr id="16412" name="Rectangle 40"/>
            <p:cNvSpPr>
              <a:spLocks noChangeArrowheads="1"/>
            </p:cNvSpPr>
            <p:nvPr/>
          </p:nvSpPr>
          <p:spPr bwMode="auto">
            <a:xfrm>
              <a:off x="366" y="1092"/>
              <a:ext cx="1776" cy="1038"/>
            </a:xfrm>
            <a:prstGeom prst="rect">
              <a:avLst/>
            </a:prstGeom>
            <a:noFill/>
            <a:ln w="38100">
              <a:solidFill>
                <a:schemeClr val="hlink"/>
              </a:solidFill>
              <a:prstDash val="dash"/>
              <a:miter lim="800000"/>
              <a:headEnd/>
              <a:tailEnd/>
            </a:ln>
          </p:spPr>
          <p:txBody>
            <a:bodyPr wrap="none" anchor="ctr"/>
            <a:lstStyle/>
            <a:p>
              <a:endParaRPr lang="en-US"/>
            </a:p>
          </p:txBody>
        </p:sp>
      </p:grpSp>
      <p:sp>
        <p:nvSpPr>
          <p:cNvPr id="1715241" name="Text Box 41"/>
          <p:cNvSpPr txBox="1">
            <a:spLocks noChangeArrowheads="1"/>
          </p:cNvSpPr>
          <p:nvPr/>
        </p:nvSpPr>
        <p:spPr bwMode="auto">
          <a:xfrm>
            <a:off x="3132138" y="4910138"/>
            <a:ext cx="2162175" cy="1155700"/>
          </a:xfrm>
          <a:prstGeom prst="rect">
            <a:avLst/>
          </a:prstGeom>
          <a:solidFill>
            <a:srgbClr val="CBFFB3"/>
          </a:solidFill>
          <a:ln w="9525">
            <a:noFill/>
            <a:miter lim="800000"/>
            <a:headEnd/>
            <a:tailEnd/>
          </a:ln>
          <a:effectLst>
            <a:outerShdw dist="107763" dir="2700000" algn="ctr" rotWithShape="0">
              <a:schemeClr val="bg2"/>
            </a:outerShdw>
          </a:effectLst>
        </p:spPr>
        <p:txBody>
          <a:bodyPr>
            <a:spAutoFit/>
          </a:bodyPr>
          <a:lstStyle/>
          <a:p>
            <a:pPr>
              <a:defRPr/>
            </a:pPr>
            <a:r>
              <a:rPr lang="en-US" sz="700" b="1" u="none">
                <a:latin typeface="Arial" charset="0"/>
              </a:rPr>
              <a:t>&lt;CONFIGURATION_PASS&gt;</a:t>
            </a:r>
          </a:p>
          <a:p>
            <a:pPr>
              <a:defRPr/>
            </a:pPr>
            <a:r>
              <a:rPr lang="en-US" sz="700" b="1" u="none">
                <a:latin typeface="Arial" charset="0"/>
              </a:rPr>
              <a:t>   &lt;HOME&gt;	 &lt;…&gt; 	</a:t>
            </a:r>
          </a:p>
          <a:p>
            <a:pPr>
              <a:defRPr/>
            </a:pPr>
            <a:r>
              <a:rPr lang="en-US" sz="700" b="1" u="none">
                <a:latin typeface="Arial" charset="0"/>
              </a:rPr>
              <a:t>        &lt;COMPONENT&gt;</a:t>
            </a:r>
          </a:p>
          <a:p>
            <a:pPr>
              <a:defRPr/>
            </a:pPr>
            <a:r>
              <a:rPr lang="en-US" sz="700" b="1" u="none">
                <a:latin typeface="Arial" charset="0"/>
              </a:rPr>
              <a:t>       &lt;ID&gt; &lt;…&gt;&lt;/ID&gt;</a:t>
            </a:r>
          </a:p>
          <a:p>
            <a:pPr>
              <a:defRPr/>
            </a:pPr>
            <a:r>
              <a:rPr lang="en-US" sz="700" b="1" u="none">
                <a:latin typeface="Arial" charset="0"/>
              </a:rPr>
              <a:t>       &lt;EVENT_SUPPLIER&gt;</a:t>
            </a:r>
          </a:p>
          <a:p>
            <a:pPr>
              <a:defRPr/>
            </a:pPr>
            <a:r>
              <a:rPr lang="en-US" sz="700" b="1" u="none">
                <a:latin typeface="Arial" charset="0"/>
              </a:rPr>
              <a:t>       &lt;…events this component supplies…&gt;</a:t>
            </a:r>
          </a:p>
          <a:p>
            <a:pPr>
              <a:defRPr/>
            </a:pPr>
            <a:r>
              <a:rPr lang="en-US" sz="700" b="1" u="none">
                <a:latin typeface="Arial" charset="0"/>
              </a:rPr>
              <a:t>       &lt;/EVENT_SUPPLIER&gt;</a:t>
            </a:r>
          </a:p>
          <a:p>
            <a:pPr>
              <a:defRPr/>
            </a:pPr>
            <a:r>
              <a:rPr lang="en-US" sz="700" b="1" u="none">
                <a:latin typeface="Arial" charset="0"/>
              </a:rPr>
              <a:t>       &lt;/COMPONENT&gt;</a:t>
            </a:r>
          </a:p>
          <a:p>
            <a:pPr>
              <a:defRPr/>
            </a:pPr>
            <a:r>
              <a:rPr lang="en-US" sz="700" b="1" u="none">
                <a:latin typeface="Arial" charset="0"/>
              </a:rPr>
              <a:t>       &lt;/HOME&gt;</a:t>
            </a:r>
          </a:p>
          <a:p>
            <a:pPr>
              <a:defRPr/>
            </a:pPr>
            <a:r>
              <a:rPr lang="en-US" sz="700" b="1" u="none">
                <a:latin typeface="Arial" charset="0"/>
              </a:rPr>
              <a:t>&lt;/CONFIGURATION_PASS&gt;</a:t>
            </a:r>
          </a:p>
        </p:txBody>
      </p:sp>
      <p:grpSp>
        <p:nvGrpSpPr>
          <p:cNvPr id="6" name="Group 42"/>
          <p:cNvGrpSpPr>
            <a:grpSpLocks/>
          </p:cNvGrpSpPr>
          <p:nvPr/>
        </p:nvGrpSpPr>
        <p:grpSpPr bwMode="auto">
          <a:xfrm>
            <a:off x="38100" y="4459288"/>
            <a:ext cx="2130425" cy="1323975"/>
            <a:chOff x="0" y="3332"/>
            <a:chExt cx="1342" cy="834"/>
          </a:xfrm>
        </p:grpSpPr>
        <p:sp>
          <p:nvSpPr>
            <p:cNvPr id="16396" name="AutoShape 43"/>
            <p:cNvSpPr>
              <a:spLocks noChangeArrowheads="1"/>
            </p:cNvSpPr>
            <p:nvPr/>
          </p:nvSpPr>
          <p:spPr bwMode="auto">
            <a:xfrm flipV="1">
              <a:off x="0" y="3332"/>
              <a:ext cx="1342" cy="834"/>
            </a:xfrm>
            <a:prstGeom prst="cloudCallout">
              <a:avLst>
                <a:gd name="adj1" fmla="val 64824"/>
                <a:gd name="adj2" fmla="val 23019"/>
              </a:avLst>
            </a:prstGeom>
            <a:solidFill>
              <a:srgbClr val="DDDDDD"/>
            </a:solidFill>
            <a:ln w="19050">
              <a:solidFill>
                <a:schemeClr val="tx1"/>
              </a:solidFill>
              <a:round/>
              <a:headEnd/>
              <a:tailEnd/>
            </a:ln>
          </p:spPr>
          <p:txBody>
            <a:bodyPr rot="10800000"/>
            <a:lstStyle/>
            <a:p>
              <a:pPr algn="ctr" eaLnBrk="1" hangingPunct="1"/>
              <a:endParaRPr lang="en-US" b="1" u="none"/>
            </a:p>
          </p:txBody>
        </p:sp>
        <p:sp>
          <p:nvSpPr>
            <p:cNvPr id="16397" name="Line 44"/>
            <p:cNvSpPr>
              <a:spLocks noChangeShapeType="1"/>
            </p:cNvSpPr>
            <p:nvPr/>
          </p:nvSpPr>
          <p:spPr bwMode="auto">
            <a:xfrm flipV="1">
              <a:off x="118" y="3419"/>
              <a:ext cx="360" cy="215"/>
            </a:xfrm>
            <a:prstGeom prst="line">
              <a:avLst/>
            </a:prstGeom>
            <a:noFill/>
            <a:ln w="19050">
              <a:solidFill>
                <a:schemeClr val="tx1"/>
              </a:solidFill>
              <a:round/>
              <a:headEnd/>
              <a:tailEnd/>
            </a:ln>
          </p:spPr>
          <p:txBody>
            <a:bodyPr/>
            <a:lstStyle/>
            <a:p>
              <a:endParaRPr lang="en-US"/>
            </a:p>
          </p:txBody>
        </p:sp>
        <p:sp>
          <p:nvSpPr>
            <p:cNvPr id="16398" name="Line 45"/>
            <p:cNvSpPr>
              <a:spLocks noChangeShapeType="1"/>
            </p:cNvSpPr>
            <p:nvPr/>
          </p:nvSpPr>
          <p:spPr bwMode="auto">
            <a:xfrm>
              <a:off x="406" y="3498"/>
              <a:ext cx="360" cy="40"/>
            </a:xfrm>
            <a:prstGeom prst="line">
              <a:avLst/>
            </a:prstGeom>
            <a:noFill/>
            <a:ln w="19050">
              <a:solidFill>
                <a:schemeClr val="tx1"/>
              </a:solidFill>
              <a:round/>
              <a:headEnd/>
              <a:tailEnd/>
            </a:ln>
          </p:spPr>
          <p:txBody>
            <a:bodyPr/>
            <a:lstStyle/>
            <a:p>
              <a:endParaRPr lang="en-US"/>
            </a:p>
          </p:txBody>
        </p:sp>
        <p:sp>
          <p:nvSpPr>
            <p:cNvPr id="16399" name="Line 46"/>
            <p:cNvSpPr>
              <a:spLocks noChangeShapeType="1"/>
            </p:cNvSpPr>
            <p:nvPr/>
          </p:nvSpPr>
          <p:spPr bwMode="auto">
            <a:xfrm>
              <a:off x="833" y="3569"/>
              <a:ext cx="360" cy="334"/>
            </a:xfrm>
            <a:prstGeom prst="line">
              <a:avLst/>
            </a:prstGeom>
            <a:noFill/>
            <a:ln w="19050">
              <a:solidFill>
                <a:schemeClr val="tx1"/>
              </a:solidFill>
              <a:round/>
              <a:headEnd/>
              <a:tailEnd/>
            </a:ln>
          </p:spPr>
          <p:txBody>
            <a:bodyPr/>
            <a:lstStyle/>
            <a:p>
              <a:endParaRPr lang="en-US"/>
            </a:p>
          </p:txBody>
        </p:sp>
        <p:sp>
          <p:nvSpPr>
            <p:cNvPr id="16400" name="Line 47"/>
            <p:cNvSpPr>
              <a:spLocks noChangeShapeType="1"/>
            </p:cNvSpPr>
            <p:nvPr/>
          </p:nvSpPr>
          <p:spPr bwMode="auto">
            <a:xfrm flipV="1">
              <a:off x="723" y="4018"/>
              <a:ext cx="360" cy="63"/>
            </a:xfrm>
            <a:prstGeom prst="line">
              <a:avLst/>
            </a:prstGeom>
            <a:noFill/>
            <a:ln w="19050">
              <a:solidFill>
                <a:schemeClr val="tx1"/>
              </a:solidFill>
              <a:round/>
              <a:headEnd/>
              <a:tailEnd/>
            </a:ln>
          </p:spPr>
          <p:txBody>
            <a:bodyPr/>
            <a:lstStyle/>
            <a:p>
              <a:endParaRPr lang="en-US"/>
            </a:p>
          </p:txBody>
        </p:sp>
        <p:sp>
          <p:nvSpPr>
            <p:cNvPr id="16401" name="Rectangle 48"/>
            <p:cNvSpPr>
              <a:spLocks noChangeArrowheads="1"/>
            </p:cNvSpPr>
            <p:nvPr/>
          </p:nvSpPr>
          <p:spPr bwMode="auto">
            <a:xfrm flipV="1">
              <a:off x="51" y="3569"/>
              <a:ext cx="187" cy="119"/>
            </a:xfrm>
            <a:prstGeom prst="rect">
              <a:avLst/>
            </a:prstGeom>
            <a:solidFill>
              <a:srgbClr val="FF9999"/>
            </a:solidFill>
            <a:ln w="19050">
              <a:solidFill>
                <a:schemeClr val="tx1"/>
              </a:solidFill>
              <a:miter lim="800000"/>
              <a:headEnd/>
              <a:tailEnd/>
            </a:ln>
          </p:spPr>
          <p:txBody>
            <a:bodyPr wrap="none" anchor="ctr"/>
            <a:lstStyle/>
            <a:p>
              <a:endParaRPr lang="en-US"/>
            </a:p>
          </p:txBody>
        </p:sp>
        <p:sp>
          <p:nvSpPr>
            <p:cNvPr id="16402" name="Rectangle 49"/>
            <p:cNvSpPr>
              <a:spLocks noChangeArrowheads="1"/>
            </p:cNvSpPr>
            <p:nvPr/>
          </p:nvSpPr>
          <p:spPr bwMode="auto">
            <a:xfrm flipV="1">
              <a:off x="291" y="3419"/>
              <a:ext cx="187" cy="119"/>
            </a:xfrm>
            <a:prstGeom prst="rect">
              <a:avLst/>
            </a:prstGeom>
            <a:solidFill>
              <a:srgbClr val="FF9999"/>
            </a:solidFill>
            <a:ln w="19050">
              <a:solidFill>
                <a:schemeClr val="tx1"/>
              </a:solidFill>
              <a:miter lim="800000"/>
              <a:headEnd/>
              <a:tailEnd/>
            </a:ln>
          </p:spPr>
          <p:txBody>
            <a:bodyPr wrap="none" anchor="ctr"/>
            <a:lstStyle/>
            <a:p>
              <a:endParaRPr lang="en-US"/>
            </a:p>
          </p:txBody>
        </p:sp>
        <p:sp>
          <p:nvSpPr>
            <p:cNvPr id="16403" name="Rectangle 50"/>
            <p:cNvSpPr>
              <a:spLocks noChangeArrowheads="1"/>
            </p:cNvSpPr>
            <p:nvPr/>
          </p:nvSpPr>
          <p:spPr bwMode="auto">
            <a:xfrm flipV="1">
              <a:off x="723" y="3515"/>
              <a:ext cx="187" cy="119"/>
            </a:xfrm>
            <a:prstGeom prst="rect">
              <a:avLst/>
            </a:prstGeom>
            <a:solidFill>
              <a:srgbClr val="FF9999"/>
            </a:solidFill>
            <a:ln w="19050">
              <a:solidFill>
                <a:schemeClr val="tx1"/>
              </a:solidFill>
              <a:miter lim="800000"/>
              <a:headEnd/>
              <a:tailEnd/>
            </a:ln>
          </p:spPr>
          <p:txBody>
            <a:bodyPr wrap="none" anchor="ctr"/>
            <a:lstStyle/>
            <a:p>
              <a:endParaRPr lang="en-US"/>
            </a:p>
          </p:txBody>
        </p:sp>
        <p:sp>
          <p:nvSpPr>
            <p:cNvPr id="16404" name="Rectangle 51"/>
            <p:cNvSpPr>
              <a:spLocks noChangeArrowheads="1"/>
            </p:cNvSpPr>
            <p:nvPr/>
          </p:nvSpPr>
          <p:spPr bwMode="auto">
            <a:xfrm flipV="1">
              <a:off x="1059" y="3899"/>
              <a:ext cx="187" cy="119"/>
            </a:xfrm>
            <a:prstGeom prst="rect">
              <a:avLst/>
            </a:prstGeom>
            <a:solidFill>
              <a:srgbClr val="FF9999"/>
            </a:solidFill>
            <a:ln w="19050">
              <a:solidFill>
                <a:schemeClr val="tx1"/>
              </a:solidFill>
              <a:miter lim="800000"/>
              <a:headEnd/>
              <a:tailEnd/>
            </a:ln>
          </p:spPr>
          <p:txBody>
            <a:bodyPr wrap="none" anchor="ctr"/>
            <a:lstStyle/>
            <a:p>
              <a:endParaRPr lang="en-US"/>
            </a:p>
          </p:txBody>
        </p:sp>
        <p:sp>
          <p:nvSpPr>
            <p:cNvPr id="16405" name="Rectangle 52"/>
            <p:cNvSpPr>
              <a:spLocks noChangeArrowheads="1"/>
            </p:cNvSpPr>
            <p:nvPr/>
          </p:nvSpPr>
          <p:spPr bwMode="auto">
            <a:xfrm flipV="1">
              <a:off x="579" y="4043"/>
              <a:ext cx="187" cy="119"/>
            </a:xfrm>
            <a:prstGeom prst="rect">
              <a:avLst/>
            </a:prstGeom>
            <a:solidFill>
              <a:srgbClr val="FF9999"/>
            </a:solidFill>
            <a:ln w="19050">
              <a:solidFill>
                <a:schemeClr val="tx1"/>
              </a:solidFill>
              <a:miter lim="800000"/>
              <a:headEnd/>
              <a:tailEnd/>
            </a:ln>
          </p:spPr>
          <p:txBody>
            <a:bodyPr wrap="none" anchor="ctr"/>
            <a:lstStyle/>
            <a:p>
              <a:endParaRPr lang="en-US"/>
            </a:p>
          </p:txBody>
        </p:sp>
        <p:sp>
          <p:nvSpPr>
            <p:cNvPr id="16406" name="Text Box 53"/>
            <p:cNvSpPr txBox="1">
              <a:spLocks noChangeArrowheads="1"/>
            </p:cNvSpPr>
            <p:nvPr/>
          </p:nvSpPr>
          <p:spPr bwMode="auto">
            <a:xfrm>
              <a:off x="196" y="3640"/>
              <a:ext cx="804" cy="404"/>
            </a:xfrm>
            <a:prstGeom prst="rect">
              <a:avLst/>
            </a:prstGeom>
            <a:noFill/>
            <a:ln w="19050">
              <a:noFill/>
              <a:miter lim="800000"/>
              <a:headEnd/>
              <a:tailEnd/>
            </a:ln>
          </p:spPr>
          <p:txBody>
            <a:bodyPr wrap="none">
              <a:spAutoFit/>
            </a:bodyPr>
            <a:lstStyle/>
            <a:p>
              <a:pPr algn="ctr" eaLnBrk="1" hangingPunct="1"/>
              <a:r>
                <a:rPr lang="en-US" u="none"/>
                <a:t>Distributed</a:t>
              </a:r>
            </a:p>
            <a:p>
              <a:pPr algn="ctr" eaLnBrk="1" hangingPunct="1"/>
              <a:r>
                <a:rPr lang="en-US" u="none"/>
                <a:t>system</a:t>
              </a:r>
            </a:p>
          </p:txBody>
        </p:sp>
      </p:grpSp>
      <p:sp>
        <p:nvSpPr>
          <p:cNvPr id="1715254" name="Rectangle 54"/>
          <p:cNvSpPr>
            <a:spLocks noChangeArrowheads="1"/>
          </p:cNvSpPr>
          <p:nvPr/>
        </p:nvSpPr>
        <p:spPr bwMode="auto">
          <a:xfrm>
            <a:off x="792163" y="6181725"/>
            <a:ext cx="7469187" cy="654050"/>
          </a:xfrm>
          <a:prstGeom prst="rect">
            <a:avLst/>
          </a:prstGeom>
          <a:solidFill>
            <a:srgbClr val="FFFF66"/>
          </a:solidFill>
          <a:ln w="12700">
            <a:solidFill>
              <a:schemeClr val="tx1"/>
            </a:solidFill>
            <a:miter lim="800000"/>
            <a:headEnd/>
            <a:tailEnd/>
          </a:ln>
        </p:spPr>
        <p:txBody>
          <a:bodyPr>
            <a:spAutoFit/>
          </a:bodyPr>
          <a:lstStyle/>
          <a:p>
            <a:pPr algn="ctr" eaLnBrk="1" hangingPunct="1"/>
            <a:r>
              <a:rPr lang="en-US" u="none"/>
              <a:t>Goal is </a:t>
            </a:r>
            <a:r>
              <a:rPr lang="en-US" b="1" i="1" u="none"/>
              <a:t>not</a:t>
            </a:r>
            <a:r>
              <a:rPr lang="en-US" u="none"/>
              <a:t> to replace programmers per se – it is to provide </a:t>
            </a:r>
            <a:r>
              <a:rPr lang="en-US" b="1" i="1" u="none"/>
              <a:t>higher-level domain-specific languages</a:t>
            </a:r>
            <a:r>
              <a:rPr lang="en-US" u="none"/>
              <a:t> for middleware developers &amp; users</a:t>
            </a:r>
          </a:p>
        </p:txBody>
      </p:sp>
      <p:sp>
        <p:nvSpPr>
          <p:cNvPr id="16394" name="Rectangle 55"/>
          <p:cNvSpPr>
            <a:spLocks noChangeArrowheads="1"/>
          </p:cNvSpPr>
          <p:nvPr/>
        </p:nvSpPr>
        <p:spPr bwMode="auto">
          <a:xfrm>
            <a:off x="547688" y="866775"/>
            <a:ext cx="8048625" cy="714375"/>
          </a:xfrm>
          <a:prstGeom prst="rect">
            <a:avLst/>
          </a:prstGeom>
          <a:solidFill>
            <a:srgbClr val="EDFBFF"/>
          </a:solidFill>
          <a:ln w="12700">
            <a:solidFill>
              <a:schemeClr val="tx1"/>
            </a:solidFill>
            <a:miter lim="800000"/>
            <a:headEnd/>
            <a:tailEnd/>
          </a:ln>
        </p:spPr>
        <p:txBody>
          <a:bodyPr>
            <a:spAutoFit/>
          </a:bodyPr>
          <a:lstStyle/>
          <a:p>
            <a:pPr algn="ctr"/>
            <a:r>
              <a:rPr lang="en-US" sz="2000" b="1" u="none"/>
              <a:t>Model driven development is integrating generative software technologies with QoS-enabled component middleware</a:t>
            </a:r>
          </a:p>
        </p:txBody>
      </p:sp>
      <p:sp>
        <p:nvSpPr>
          <p:cNvPr id="16395" name="Rectangle 56"/>
          <p:cNvSpPr>
            <a:spLocks noChangeArrowheads="1"/>
          </p:cNvSpPr>
          <p:nvPr/>
        </p:nvSpPr>
        <p:spPr bwMode="auto">
          <a:xfrm>
            <a:off x="365125" y="-38100"/>
            <a:ext cx="7924800" cy="914400"/>
          </a:xfrm>
          <a:prstGeom prst="rect">
            <a:avLst/>
          </a:prstGeom>
          <a:noFill/>
          <a:ln w="9525">
            <a:noFill/>
            <a:miter lim="800000"/>
            <a:headEnd/>
            <a:tailEnd/>
          </a:ln>
        </p:spPr>
        <p:txBody>
          <a:bodyPr lIns="92075" tIns="46038" rIns="92075" bIns="46038" anchor="ctr"/>
          <a:lstStyle/>
          <a:p>
            <a:pPr algn="ctr">
              <a:lnSpc>
                <a:spcPct val="95000"/>
              </a:lnSpc>
            </a:pPr>
            <a:r>
              <a:rPr lang="en-US" sz="3600" b="1" u="none">
                <a:solidFill>
                  <a:srgbClr val="336699"/>
                </a:solidFill>
              </a:rPr>
              <a:t>Technology Trends (4/4)</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1520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715202">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71521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715202">
                                            <p:txEl>
                                              <p:pRg st="2" end="2"/>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715202">
                                            <p:txEl>
                                              <p:pRg st="3" end="3"/>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71524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715202">
                                            <p:txEl>
                                              <p:pRg st="4" end="4"/>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715202">
                                            <p:txEl>
                                              <p:pRg st="5" end="5"/>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715202">
                                            <p:txEl>
                                              <p:pRg st="6" end="6"/>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715202">
                                            <p:txEl>
                                              <p:pRg st="7" end="7"/>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7152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5241" grpId="0" animBg="1"/>
      <p:bldP spid="1715254"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Slide Number Placeholder 2"/>
          <p:cNvSpPr>
            <a:spLocks noGrp="1"/>
          </p:cNvSpPr>
          <p:nvPr>
            <p:ph type="sldNum" sz="quarter" idx="10"/>
          </p:nvPr>
        </p:nvSpPr>
        <p:spPr>
          <a:noFill/>
        </p:spPr>
        <p:txBody>
          <a:bodyPr/>
          <a:lstStyle/>
          <a:p>
            <a:fld id="{7B0E532E-7C21-410C-8114-C35D089CDFEB}" type="slidenum">
              <a:rPr lang="en-US" smtClean="0">
                <a:latin typeface="Arial" pitchFamily="34" charset="0"/>
              </a:rPr>
              <a:pPr/>
              <a:t>70</a:t>
            </a:fld>
            <a:endParaRPr lang="en-US" smtClean="0">
              <a:latin typeface="Arial" pitchFamily="34" charset="0"/>
            </a:endParaRPr>
          </a:p>
        </p:txBody>
      </p:sp>
      <p:sp>
        <p:nvSpPr>
          <p:cNvPr id="76803" name="Rectangle 116"/>
          <p:cNvSpPr>
            <a:spLocks noChangeArrowheads="1"/>
          </p:cNvSpPr>
          <p:nvPr/>
        </p:nvSpPr>
        <p:spPr bwMode="auto">
          <a:xfrm>
            <a:off x="4991100" y="1049338"/>
            <a:ext cx="3589338" cy="2735262"/>
          </a:xfrm>
          <a:prstGeom prst="rect">
            <a:avLst/>
          </a:prstGeom>
          <a:solidFill>
            <a:srgbClr val="E9FFEE"/>
          </a:solidFill>
          <a:ln w="12700">
            <a:solidFill>
              <a:schemeClr val="tx1"/>
            </a:solidFill>
            <a:miter lim="800000"/>
            <a:headEnd/>
            <a:tailEnd/>
          </a:ln>
        </p:spPr>
        <p:txBody>
          <a:bodyPr wrap="none" anchor="ctr"/>
          <a:lstStyle/>
          <a:p>
            <a:endParaRPr lang="en-US"/>
          </a:p>
        </p:txBody>
      </p:sp>
      <p:sp>
        <p:nvSpPr>
          <p:cNvPr id="76804" name="Rectangle 115"/>
          <p:cNvSpPr>
            <a:spLocks noChangeArrowheads="1"/>
          </p:cNvSpPr>
          <p:nvPr/>
        </p:nvSpPr>
        <p:spPr bwMode="auto">
          <a:xfrm>
            <a:off x="3951288" y="3908425"/>
            <a:ext cx="4830762" cy="2881313"/>
          </a:xfrm>
          <a:prstGeom prst="rect">
            <a:avLst/>
          </a:prstGeom>
          <a:solidFill>
            <a:srgbClr val="E9FFEE"/>
          </a:solidFill>
          <a:ln w="12700">
            <a:solidFill>
              <a:schemeClr val="tx1"/>
            </a:solidFill>
            <a:miter lim="800000"/>
            <a:headEnd/>
            <a:tailEnd/>
          </a:ln>
        </p:spPr>
        <p:txBody>
          <a:bodyPr wrap="none" anchor="ctr"/>
          <a:lstStyle/>
          <a:p>
            <a:endParaRPr lang="en-US"/>
          </a:p>
        </p:txBody>
      </p:sp>
      <p:sp>
        <p:nvSpPr>
          <p:cNvPr id="76805" name="Rectangle 2"/>
          <p:cNvSpPr>
            <a:spLocks noGrp="1" noChangeArrowheads="1"/>
          </p:cNvSpPr>
          <p:nvPr>
            <p:ph type="title"/>
          </p:nvPr>
        </p:nvSpPr>
        <p:spPr>
          <a:xfrm>
            <a:off x="0" y="-38100"/>
            <a:ext cx="9144000" cy="914400"/>
          </a:xfrm>
        </p:spPr>
        <p:txBody>
          <a:bodyPr/>
          <a:lstStyle/>
          <a:p>
            <a:pPr>
              <a:lnSpc>
                <a:spcPct val="85000"/>
              </a:lnSpc>
            </a:pPr>
            <a:r>
              <a:rPr lang="en-US" sz="3400" smtClean="0"/>
              <a:t>Improving Type-safety &amp; Performance (1/2)</a:t>
            </a:r>
          </a:p>
        </p:txBody>
      </p:sp>
      <p:sp>
        <p:nvSpPr>
          <p:cNvPr id="76806" name="Rectangle 3"/>
          <p:cNvSpPr>
            <a:spLocks noChangeArrowheads="1"/>
          </p:cNvSpPr>
          <p:nvPr/>
        </p:nvSpPr>
        <p:spPr bwMode="auto">
          <a:xfrm>
            <a:off x="134938" y="1100138"/>
            <a:ext cx="4549775" cy="1357312"/>
          </a:xfrm>
          <a:prstGeom prst="rect">
            <a:avLst/>
          </a:prstGeom>
          <a:solidFill>
            <a:schemeClr val="folHlink"/>
          </a:solidFill>
          <a:ln w="9525">
            <a:solidFill>
              <a:schemeClr val="tx1"/>
            </a:solidFill>
            <a:miter lim="800000"/>
            <a:headEnd/>
            <a:tailEnd/>
          </a:ln>
        </p:spPr>
        <p:txBody>
          <a:bodyPr/>
          <a:lstStyle/>
          <a:p>
            <a:pPr marL="114300" indent="-114300" eaLnBrk="1" hangingPunct="1">
              <a:buClr>
                <a:schemeClr val="tx1"/>
              </a:buClr>
              <a:buSzPct val="80000"/>
            </a:pPr>
            <a:r>
              <a:rPr lang="de-DE" sz="2400" b="1" u="none"/>
              <a:t>Context</a:t>
            </a:r>
          </a:p>
          <a:p>
            <a:pPr marL="114300" indent="-114300" eaLnBrk="1" hangingPunct="1">
              <a:buClr>
                <a:schemeClr val="tx1"/>
              </a:buClr>
              <a:buSzPct val="80000"/>
              <a:buFontTx/>
              <a:buChar char="•"/>
            </a:pPr>
            <a:r>
              <a:rPr lang="de-DE" sz="2000" u="none"/>
              <a:t>The configuration of components in distributed systems is often subject to change as requirements evolve</a:t>
            </a:r>
          </a:p>
        </p:txBody>
      </p:sp>
      <p:sp>
        <p:nvSpPr>
          <p:cNvPr id="1483830" name="Rectangle 54"/>
          <p:cNvSpPr>
            <a:spLocks noChangeArrowheads="1"/>
          </p:cNvSpPr>
          <p:nvPr/>
        </p:nvSpPr>
        <p:spPr bwMode="auto">
          <a:xfrm>
            <a:off x="47625" y="2732088"/>
            <a:ext cx="3948113" cy="3806825"/>
          </a:xfrm>
          <a:prstGeom prst="rect">
            <a:avLst/>
          </a:prstGeom>
          <a:noFill/>
          <a:ln w="9525">
            <a:noFill/>
            <a:miter lim="800000"/>
            <a:headEnd/>
            <a:tailEnd/>
          </a:ln>
        </p:spPr>
        <p:txBody>
          <a:bodyPr/>
          <a:lstStyle/>
          <a:p>
            <a:pPr marL="114300" indent="-114300" eaLnBrk="1" hangingPunct="1">
              <a:buClr>
                <a:schemeClr val="tx1"/>
              </a:buClr>
              <a:buSzPct val="80000"/>
            </a:pPr>
            <a:r>
              <a:rPr lang="de-DE" sz="2400" b="1" u="none"/>
              <a:t>Problems</a:t>
            </a:r>
          </a:p>
          <a:p>
            <a:pPr marL="114300" indent="-114300" eaLnBrk="1" hangingPunct="1">
              <a:buClr>
                <a:schemeClr val="tx1"/>
              </a:buClr>
              <a:buSzPct val="80000"/>
              <a:buFontTx/>
              <a:buChar char="•"/>
            </a:pPr>
            <a:r>
              <a:rPr lang="de-DE" sz="2000" u="none"/>
              <a:t>Low-level message passing (e.g., using sockets) is error-prone &amp; fraught with accidental complexity</a:t>
            </a:r>
          </a:p>
          <a:p>
            <a:pPr marL="114300" indent="-114300" eaLnBrk="1" hangingPunct="1">
              <a:buClr>
                <a:schemeClr val="tx1"/>
              </a:buClr>
              <a:buSzPct val="80000"/>
              <a:buFontTx/>
              <a:buChar char="•"/>
            </a:pPr>
            <a:r>
              <a:rPr lang="de-DE" sz="2000" u="none"/>
              <a:t>Remote components should look like local components from an application perspective</a:t>
            </a:r>
          </a:p>
          <a:p>
            <a:pPr marL="342900" lvl="1" indent="-114300" eaLnBrk="1" hangingPunct="1">
              <a:buClr>
                <a:schemeClr val="tx1"/>
              </a:buClr>
              <a:buSzPct val="80000"/>
              <a:buFontTx/>
              <a:buChar char="•"/>
            </a:pPr>
            <a:r>
              <a:rPr lang="de-DE" i="1" u="none"/>
              <a:t>i</a:t>
            </a:r>
            <a:r>
              <a:rPr lang="de-DE" sz="2000" i="1" u="none"/>
              <a:t>.e.,</a:t>
            </a:r>
            <a:r>
              <a:rPr lang="de-DE" sz="2000" u="none"/>
              <a:t> ideally clients &amp; servers should be oblivious to communication mechanisms &amp; locations</a:t>
            </a:r>
          </a:p>
          <a:p>
            <a:pPr marL="114300" indent="-114300" eaLnBrk="1" hangingPunct="1">
              <a:buClr>
                <a:schemeClr val="tx1"/>
              </a:buClr>
              <a:buSzPct val="80000"/>
              <a:buFontTx/>
              <a:buChar char="•"/>
            </a:pPr>
            <a:endParaRPr lang="de-DE" u="none"/>
          </a:p>
        </p:txBody>
      </p:sp>
      <p:sp>
        <p:nvSpPr>
          <p:cNvPr id="76808" name="Freeform 70"/>
          <p:cNvSpPr>
            <a:spLocks/>
          </p:cNvSpPr>
          <p:nvPr/>
        </p:nvSpPr>
        <p:spPr bwMode="auto">
          <a:xfrm>
            <a:off x="5307013" y="2466975"/>
            <a:ext cx="1617662" cy="1093788"/>
          </a:xfrm>
          <a:custGeom>
            <a:avLst/>
            <a:gdLst>
              <a:gd name="T0" fmla="*/ 2147483647 w 1165"/>
              <a:gd name="T1" fmla="*/ 2147483647 h 735"/>
              <a:gd name="T2" fmla="*/ 2147483647 w 1165"/>
              <a:gd name="T3" fmla="*/ 2147483647 h 735"/>
              <a:gd name="T4" fmla="*/ 2147483647 w 1165"/>
              <a:gd name="T5" fmla="*/ 2147483647 h 735"/>
              <a:gd name="T6" fmla="*/ 2147483647 w 1165"/>
              <a:gd name="T7" fmla="*/ 2147483647 h 735"/>
              <a:gd name="T8" fmla="*/ 2147483647 w 1165"/>
              <a:gd name="T9" fmla="*/ 2147483647 h 735"/>
              <a:gd name="T10" fmla="*/ 2147483647 w 1165"/>
              <a:gd name="T11" fmla="*/ 2147483647 h 735"/>
              <a:gd name="T12" fmla="*/ 2147483647 w 1165"/>
              <a:gd name="T13" fmla="*/ 2147483647 h 735"/>
              <a:gd name="T14" fmla="*/ 2147483647 w 1165"/>
              <a:gd name="T15" fmla="*/ 2147483647 h 735"/>
              <a:gd name="T16" fmla="*/ 2147483647 w 1165"/>
              <a:gd name="T17" fmla="*/ 2147483647 h 735"/>
              <a:gd name="T18" fmla="*/ 2147483647 w 1165"/>
              <a:gd name="T19" fmla="*/ 2147483647 h 735"/>
              <a:gd name="T20" fmla="*/ 2147483647 w 1165"/>
              <a:gd name="T21" fmla="*/ 2147483647 h 735"/>
              <a:gd name="T22" fmla="*/ 2147483647 w 1165"/>
              <a:gd name="T23" fmla="*/ 2147483647 h 735"/>
              <a:gd name="T24" fmla="*/ 2147483647 w 1165"/>
              <a:gd name="T25" fmla="*/ 2147483647 h 735"/>
              <a:gd name="T26" fmla="*/ 2147483647 w 1165"/>
              <a:gd name="T27" fmla="*/ 2147483647 h 735"/>
              <a:gd name="T28" fmla="*/ 2147483647 w 1165"/>
              <a:gd name="T29" fmla="*/ 2147483647 h 735"/>
              <a:gd name="T30" fmla="*/ 2147483647 w 1165"/>
              <a:gd name="T31" fmla="*/ 2147483647 h 735"/>
              <a:gd name="T32" fmla="*/ 2147483647 w 1165"/>
              <a:gd name="T33" fmla="*/ 2147483647 h 735"/>
              <a:gd name="T34" fmla="*/ 2147483647 w 1165"/>
              <a:gd name="T35" fmla="*/ 2147483647 h 735"/>
              <a:gd name="T36" fmla="*/ 2147483647 w 1165"/>
              <a:gd name="T37" fmla="*/ 2147483647 h 735"/>
              <a:gd name="T38" fmla="*/ 2147483647 w 1165"/>
              <a:gd name="T39" fmla="*/ 2147483647 h 735"/>
              <a:gd name="T40" fmla="*/ 2147483647 w 1165"/>
              <a:gd name="T41" fmla="*/ 2147483647 h 735"/>
              <a:gd name="T42" fmla="*/ 2147483647 w 1165"/>
              <a:gd name="T43" fmla="*/ 2147483647 h 735"/>
              <a:gd name="T44" fmla="*/ 2147483647 w 1165"/>
              <a:gd name="T45" fmla="*/ 2147483647 h 735"/>
              <a:gd name="T46" fmla="*/ 2147483647 w 1165"/>
              <a:gd name="T47" fmla="*/ 2147483647 h 735"/>
              <a:gd name="T48" fmla="*/ 2147483647 w 1165"/>
              <a:gd name="T49" fmla="*/ 2147483647 h 735"/>
              <a:gd name="T50" fmla="*/ 2147483647 w 1165"/>
              <a:gd name="T51" fmla="*/ 2147483647 h 735"/>
              <a:gd name="T52" fmla="*/ 2147483647 w 1165"/>
              <a:gd name="T53" fmla="*/ 2147483647 h 735"/>
              <a:gd name="T54" fmla="*/ 2147483647 w 1165"/>
              <a:gd name="T55" fmla="*/ 2147483647 h 735"/>
              <a:gd name="T56" fmla="*/ 2147483647 w 1165"/>
              <a:gd name="T57" fmla="*/ 2147483647 h 735"/>
              <a:gd name="T58" fmla="*/ 2147483647 w 1165"/>
              <a:gd name="T59" fmla="*/ 2147483647 h 735"/>
              <a:gd name="T60" fmla="*/ 2147483647 w 1165"/>
              <a:gd name="T61" fmla="*/ 2147483647 h 735"/>
              <a:gd name="T62" fmla="*/ 2147483647 w 1165"/>
              <a:gd name="T63" fmla="*/ 2147483647 h 735"/>
              <a:gd name="T64" fmla="*/ 2147483647 w 1165"/>
              <a:gd name="T65" fmla="*/ 2147483647 h 735"/>
              <a:gd name="T66" fmla="*/ 2147483647 w 1165"/>
              <a:gd name="T67" fmla="*/ 2147483647 h 735"/>
              <a:gd name="T68" fmla="*/ 2147483647 w 1165"/>
              <a:gd name="T69" fmla="*/ 2147483647 h 735"/>
              <a:gd name="T70" fmla="*/ 2147483647 w 1165"/>
              <a:gd name="T71" fmla="*/ 2147483647 h 735"/>
              <a:gd name="T72" fmla="*/ 2147483647 w 1165"/>
              <a:gd name="T73" fmla="*/ 2147483647 h 735"/>
              <a:gd name="T74" fmla="*/ 2147483647 w 1165"/>
              <a:gd name="T75" fmla="*/ 2147483647 h 735"/>
              <a:gd name="T76" fmla="*/ 2147483647 w 1165"/>
              <a:gd name="T77" fmla="*/ 2147483647 h 735"/>
              <a:gd name="T78" fmla="*/ 2147483647 w 1165"/>
              <a:gd name="T79" fmla="*/ 2147483647 h 735"/>
              <a:gd name="T80" fmla="*/ 2147483647 w 1165"/>
              <a:gd name="T81" fmla="*/ 2147483647 h 735"/>
              <a:gd name="T82" fmla="*/ 2147483647 w 1165"/>
              <a:gd name="T83" fmla="*/ 2147483647 h 735"/>
              <a:gd name="T84" fmla="*/ 2147483647 w 1165"/>
              <a:gd name="T85" fmla="*/ 2147483647 h 735"/>
              <a:gd name="T86" fmla="*/ 2147483647 w 1165"/>
              <a:gd name="T87" fmla="*/ 2147483647 h 735"/>
              <a:gd name="T88" fmla="*/ 2147483647 w 1165"/>
              <a:gd name="T89" fmla="*/ 2147483647 h 735"/>
              <a:gd name="T90" fmla="*/ 2147483647 w 1165"/>
              <a:gd name="T91" fmla="*/ 0 h 735"/>
              <a:gd name="T92" fmla="*/ 2147483647 w 1165"/>
              <a:gd name="T93" fmla="*/ 2147483647 h 735"/>
              <a:gd name="T94" fmla="*/ 2147483647 w 1165"/>
              <a:gd name="T95" fmla="*/ 2147483647 h 735"/>
              <a:gd name="T96" fmla="*/ 2147483647 w 1165"/>
              <a:gd name="T97" fmla="*/ 2147483647 h 735"/>
              <a:gd name="T98" fmla="*/ 2147483647 w 1165"/>
              <a:gd name="T99" fmla="*/ 2147483647 h 735"/>
              <a:gd name="T100" fmla="*/ 2147483647 w 1165"/>
              <a:gd name="T101" fmla="*/ 2147483647 h 735"/>
              <a:gd name="T102" fmla="*/ 2147483647 w 1165"/>
              <a:gd name="T103" fmla="*/ 2147483647 h 7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65"/>
              <a:gd name="T157" fmla="*/ 0 h 735"/>
              <a:gd name="T158" fmla="*/ 1165 w 1165"/>
              <a:gd name="T159" fmla="*/ 735 h 73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65" h="735">
                <a:moveTo>
                  <a:pt x="958" y="146"/>
                </a:moveTo>
                <a:lnTo>
                  <a:pt x="962" y="164"/>
                </a:lnTo>
                <a:lnTo>
                  <a:pt x="965" y="178"/>
                </a:lnTo>
                <a:lnTo>
                  <a:pt x="966" y="190"/>
                </a:lnTo>
                <a:lnTo>
                  <a:pt x="963" y="202"/>
                </a:lnTo>
                <a:lnTo>
                  <a:pt x="958" y="219"/>
                </a:lnTo>
                <a:lnTo>
                  <a:pt x="952" y="237"/>
                </a:lnTo>
                <a:lnTo>
                  <a:pt x="946" y="253"/>
                </a:lnTo>
                <a:lnTo>
                  <a:pt x="940" y="269"/>
                </a:lnTo>
                <a:lnTo>
                  <a:pt x="931" y="288"/>
                </a:lnTo>
                <a:lnTo>
                  <a:pt x="924" y="304"/>
                </a:lnTo>
                <a:lnTo>
                  <a:pt x="919" y="317"/>
                </a:lnTo>
                <a:lnTo>
                  <a:pt x="914" y="335"/>
                </a:lnTo>
                <a:lnTo>
                  <a:pt x="909" y="351"/>
                </a:lnTo>
                <a:lnTo>
                  <a:pt x="908" y="366"/>
                </a:lnTo>
                <a:lnTo>
                  <a:pt x="911" y="382"/>
                </a:lnTo>
                <a:lnTo>
                  <a:pt x="916" y="397"/>
                </a:lnTo>
                <a:lnTo>
                  <a:pt x="926" y="409"/>
                </a:lnTo>
                <a:lnTo>
                  <a:pt x="937" y="416"/>
                </a:lnTo>
                <a:lnTo>
                  <a:pt x="952" y="417"/>
                </a:lnTo>
                <a:lnTo>
                  <a:pt x="969" y="416"/>
                </a:lnTo>
                <a:lnTo>
                  <a:pt x="982" y="411"/>
                </a:lnTo>
                <a:lnTo>
                  <a:pt x="996" y="405"/>
                </a:lnTo>
                <a:lnTo>
                  <a:pt x="1007" y="396"/>
                </a:lnTo>
                <a:lnTo>
                  <a:pt x="1017" y="383"/>
                </a:lnTo>
                <a:lnTo>
                  <a:pt x="1022" y="369"/>
                </a:lnTo>
                <a:lnTo>
                  <a:pt x="1024" y="354"/>
                </a:lnTo>
                <a:lnTo>
                  <a:pt x="1031" y="339"/>
                </a:lnTo>
                <a:lnTo>
                  <a:pt x="1040" y="327"/>
                </a:lnTo>
                <a:lnTo>
                  <a:pt x="1054" y="318"/>
                </a:lnTo>
                <a:lnTo>
                  <a:pt x="1067" y="313"/>
                </a:lnTo>
                <a:lnTo>
                  <a:pt x="1081" y="311"/>
                </a:lnTo>
                <a:lnTo>
                  <a:pt x="1092" y="310"/>
                </a:lnTo>
                <a:lnTo>
                  <a:pt x="1107" y="312"/>
                </a:lnTo>
                <a:lnTo>
                  <a:pt x="1121" y="316"/>
                </a:lnTo>
                <a:lnTo>
                  <a:pt x="1135" y="321"/>
                </a:lnTo>
                <a:lnTo>
                  <a:pt x="1144" y="331"/>
                </a:lnTo>
                <a:lnTo>
                  <a:pt x="1152" y="341"/>
                </a:lnTo>
                <a:lnTo>
                  <a:pt x="1160" y="351"/>
                </a:lnTo>
                <a:lnTo>
                  <a:pt x="1164" y="364"/>
                </a:lnTo>
                <a:lnTo>
                  <a:pt x="1165" y="376"/>
                </a:lnTo>
                <a:lnTo>
                  <a:pt x="1163" y="390"/>
                </a:lnTo>
                <a:lnTo>
                  <a:pt x="1159" y="401"/>
                </a:lnTo>
                <a:lnTo>
                  <a:pt x="1156" y="410"/>
                </a:lnTo>
                <a:lnTo>
                  <a:pt x="1151" y="422"/>
                </a:lnTo>
                <a:lnTo>
                  <a:pt x="1140" y="438"/>
                </a:lnTo>
                <a:lnTo>
                  <a:pt x="1129" y="450"/>
                </a:lnTo>
                <a:lnTo>
                  <a:pt x="1117" y="462"/>
                </a:lnTo>
                <a:lnTo>
                  <a:pt x="1104" y="474"/>
                </a:lnTo>
                <a:lnTo>
                  <a:pt x="1089" y="484"/>
                </a:lnTo>
                <a:lnTo>
                  <a:pt x="1077" y="489"/>
                </a:lnTo>
                <a:lnTo>
                  <a:pt x="1064" y="492"/>
                </a:lnTo>
                <a:lnTo>
                  <a:pt x="1046" y="495"/>
                </a:lnTo>
                <a:lnTo>
                  <a:pt x="1034" y="498"/>
                </a:lnTo>
                <a:lnTo>
                  <a:pt x="1019" y="503"/>
                </a:lnTo>
                <a:lnTo>
                  <a:pt x="1005" y="510"/>
                </a:lnTo>
                <a:lnTo>
                  <a:pt x="993" y="517"/>
                </a:lnTo>
                <a:lnTo>
                  <a:pt x="984" y="526"/>
                </a:lnTo>
                <a:lnTo>
                  <a:pt x="973" y="534"/>
                </a:lnTo>
                <a:lnTo>
                  <a:pt x="964" y="544"/>
                </a:lnTo>
                <a:lnTo>
                  <a:pt x="955" y="558"/>
                </a:lnTo>
                <a:lnTo>
                  <a:pt x="948" y="572"/>
                </a:lnTo>
                <a:lnTo>
                  <a:pt x="943" y="587"/>
                </a:lnTo>
                <a:lnTo>
                  <a:pt x="940" y="604"/>
                </a:lnTo>
                <a:lnTo>
                  <a:pt x="940" y="618"/>
                </a:lnTo>
                <a:lnTo>
                  <a:pt x="943" y="635"/>
                </a:lnTo>
                <a:lnTo>
                  <a:pt x="946" y="649"/>
                </a:lnTo>
                <a:lnTo>
                  <a:pt x="948" y="664"/>
                </a:lnTo>
                <a:lnTo>
                  <a:pt x="941" y="661"/>
                </a:lnTo>
                <a:lnTo>
                  <a:pt x="929" y="656"/>
                </a:lnTo>
                <a:lnTo>
                  <a:pt x="918" y="652"/>
                </a:lnTo>
                <a:lnTo>
                  <a:pt x="906" y="650"/>
                </a:lnTo>
                <a:lnTo>
                  <a:pt x="892" y="648"/>
                </a:lnTo>
                <a:lnTo>
                  <a:pt x="877" y="649"/>
                </a:lnTo>
                <a:lnTo>
                  <a:pt x="860" y="652"/>
                </a:lnTo>
                <a:lnTo>
                  <a:pt x="844" y="655"/>
                </a:lnTo>
                <a:lnTo>
                  <a:pt x="824" y="660"/>
                </a:lnTo>
                <a:lnTo>
                  <a:pt x="803" y="666"/>
                </a:lnTo>
                <a:lnTo>
                  <a:pt x="784" y="673"/>
                </a:lnTo>
                <a:lnTo>
                  <a:pt x="764" y="680"/>
                </a:lnTo>
                <a:lnTo>
                  <a:pt x="748" y="687"/>
                </a:lnTo>
                <a:lnTo>
                  <a:pt x="730" y="695"/>
                </a:lnTo>
                <a:lnTo>
                  <a:pt x="711" y="702"/>
                </a:lnTo>
                <a:lnTo>
                  <a:pt x="692" y="708"/>
                </a:lnTo>
                <a:lnTo>
                  <a:pt x="669" y="717"/>
                </a:lnTo>
                <a:lnTo>
                  <a:pt x="645" y="725"/>
                </a:lnTo>
                <a:lnTo>
                  <a:pt x="628" y="730"/>
                </a:lnTo>
                <a:lnTo>
                  <a:pt x="605" y="733"/>
                </a:lnTo>
                <a:lnTo>
                  <a:pt x="586" y="735"/>
                </a:lnTo>
                <a:lnTo>
                  <a:pt x="562" y="733"/>
                </a:lnTo>
                <a:lnTo>
                  <a:pt x="545" y="730"/>
                </a:lnTo>
                <a:lnTo>
                  <a:pt x="528" y="725"/>
                </a:lnTo>
                <a:lnTo>
                  <a:pt x="517" y="718"/>
                </a:lnTo>
                <a:lnTo>
                  <a:pt x="509" y="707"/>
                </a:lnTo>
                <a:lnTo>
                  <a:pt x="503" y="693"/>
                </a:lnTo>
                <a:lnTo>
                  <a:pt x="503" y="681"/>
                </a:lnTo>
                <a:lnTo>
                  <a:pt x="508" y="669"/>
                </a:lnTo>
                <a:lnTo>
                  <a:pt x="514" y="658"/>
                </a:lnTo>
                <a:lnTo>
                  <a:pt x="523" y="647"/>
                </a:lnTo>
                <a:lnTo>
                  <a:pt x="535" y="636"/>
                </a:lnTo>
                <a:lnTo>
                  <a:pt x="551" y="624"/>
                </a:lnTo>
                <a:lnTo>
                  <a:pt x="567" y="617"/>
                </a:lnTo>
                <a:lnTo>
                  <a:pt x="587" y="611"/>
                </a:lnTo>
                <a:lnTo>
                  <a:pt x="602" y="607"/>
                </a:lnTo>
                <a:lnTo>
                  <a:pt x="617" y="602"/>
                </a:lnTo>
                <a:lnTo>
                  <a:pt x="635" y="596"/>
                </a:lnTo>
                <a:lnTo>
                  <a:pt x="651" y="587"/>
                </a:lnTo>
                <a:lnTo>
                  <a:pt x="665" y="580"/>
                </a:lnTo>
                <a:lnTo>
                  <a:pt x="674" y="572"/>
                </a:lnTo>
                <a:lnTo>
                  <a:pt x="677" y="563"/>
                </a:lnTo>
                <a:lnTo>
                  <a:pt x="675" y="553"/>
                </a:lnTo>
                <a:lnTo>
                  <a:pt x="668" y="542"/>
                </a:lnTo>
                <a:lnTo>
                  <a:pt x="656" y="534"/>
                </a:lnTo>
                <a:lnTo>
                  <a:pt x="647" y="529"/>
                </a:lnTo>
                <a:lnTo>
                  <a:pt x="637" y="526"/>
                </a:lnTo>
                <a:lnTo>
                  <a:pt x="620" y="524"/>
                </a:lnTo>
                <a:lnTo>
                  <a:pt x="601" y="524"/>
                </a:lnTo>
                <a:lnTo>
                  <a:pt x="581" y="525"/>
                </a:lnTo>
                <a:lnTo>
                  <a:pt x="563" y="527"/>
                </a:lnTo>
                <a:lnTo>
                  <a:pt x="546" y="530"/>
                </a:lnTo>
                <a:lnTo>
                  <a:pt x="530" y="534"/>
                </a:lnTo>
                <a:lnTo>
                  <a:pt x="514" y="539"/>
                </a:lnTo>
                <a:lnTo>
                  <a:pt x="494" y="546"/>
                </a:lnTo>
                <a:lnTo>
                  <a:pt x="477" y="555"/>
                </a:lnTo>
                <a:lnTo>
                  <a:pt x="461" y="562"/>
                </a:lnTo>
                <a:lnTo>
                  <a:pt x="441" y="573"/>
                </a:lnTo>
                <a:lnTo>
                  <a:pt x="421" y="585"/>
                </a:lnTo>
                <a:lnTo>
                  <a:pt x="403" y="596"/>
                </a:lnTo>
                <a:lnTo>
                  <a:pt x="385" y="607"/>
                </a:lnTo>
                <a:lnTo>
                  <a:pt x="365" y="618"/>
                </a:lnTo>
                <a:lnTo>
                  <a:pt x="345" y="627"/>
                </a:lnTo>
                <a:lnTo>
                  <a:pt x="324" y="636"/>
                </a:lnTo>
                <a:lnTo>
                  <a:pt x="301" y="643"/>
                </a:lnTo>
                <a:lnTo>
                  <a:pt x="279" y="648"/>
                </a:lnTo>
                <a:lnTo>
                  <a:pt x="252" y="652"/>
                </a:lnTo>
                <a:lnTo>
                  <a:pt x="230" y="655"/>
                </a:lnTo>
                <a:lnTo>
                  <a:pt x="200" y="658"/>
                </a:lnTo>
                <a:lnTo>
                  <a:pt x="177" y="660"/>
                </a:lnTo>
                <a:lnTo>
                  <a:pt x="155" y="659"/>
                </a:lnTo>
                <a:lnTo>
                  <a:pt x="140" y="659"/>
                </a:lnTo>
                <a:lnTo>
                  <a:pt x="145" y="648"/>
                </a:lnTo>
                <a:lnTo>
                  <a:pt x="155" y="635"/>
                </a:lnTo>
                <a:lnTo>
                  <a:pt x="167" y="622"/>
                </a:lnTo>
                <a:lnTo>
                  <a:pt x="179" y="609"/>
                </a:lnTo>
                <a:lnTo>
                  <a:pt x="195" y="593"/>
                </a:lnTo>
                <a:lnTo>
                  <a:pt x="207" y="581"/>
                </a:lnTo>
                <a:lnTo>
                  <a:pt x="217" y="569"/>
                </a:lnTo>
                <a:lnTo>
                  <a:pt x="226" y="554"/>
                </a:lnTo>
                <a:lnTo>
                  <a:pt x="233" y="538"/>
                </a:lnTo>
                <a:lnTo>
                  <a:pt x="237" y="522"/>
                </a:lnTo>
                <a:lnTo>
                  <a:pt x="240" y="507"/>
                </a:lnTo>
                <a:lnTo>
                  <a:pt x="238" y="489"/>
                </a:lnTo>
                <a:lnTo>
                  <a:pt x="234" y="478"/>
                </a:lnTo>
                <a:lnTo>
                  <a:pt x="225" y="468"/>
                </a:lnTo>
                <a:lnTo>
                  <a:pt x="218" y="461"/>
                </a:lnTo>
                <a:lnTo>
                  <a:pt x="209" y="456"/>
                </a:lnTo>
                <a:lnTo>
                  <a:pt x="199" y="454"/>
                </a:lnTo>
                <a:lnTo>
                  <a:pt x="187" y="453"/>
                </a:lnTo>
                <a:lnTo>
                  <a:pt x="176" y="456"/>
                </a:lnTo>
                <a:lnTo>
                  <a:pt x="165" y="463"/>
                </a:lnTo>
                <a:lnTo>
                  <a:pt x="156" y="473"/>
                </a:lnTo>
                <a:lnTo>
                  <a:pt x="146" y="484"/>
                </a:lnTo>
                <a:lnTo>
                  <a:pt x="138" y="496"/>
                </a:lnTo>
                <a:lnTo>
                  <a:pt x="130" y="507"/>
                </a:lnTo>
                <a:lnTo>
                  <a:pt x="121" y="517"/>
                </a:lnTo>
                <a:lnTo>
                  <a:pt x="110" y="527"/>
                </a:lnTo>
                <a:lnTo>
                  <a:pt x="97" y="534"/>
                </a:lnTo>
                <a:lnTo>
                  <a:pt x="84" y="537"/>
                </a:lnTo>
                <a:lnTo>
                  <a:pt x="69" y="539"/>
                </a:lnTo>
                <a:lnTo>
                  <a:pt x="55" y="537"/>
                </a:lnTo>
                <a:lnTo>
                  <a:pt x="41" y="533"/>
                </a:lnTo>
                <a:lnTo>
                  <a:pt x="27" y="525"/>
                </a:lnTo>
                <a:lnTo>
                  <a:pt x="17" y="517"/>
                </a:lnTo>
                <a:lnTo>
                  <a:pt x="9" y="504"/>
                </a:lnTo>
                <a:lnTo>
                  <a:pt x="4" y="490"/>
                </a:lnTo>
                <a:lnTo>
                  <a:pt x="1" y="477"/>
                </a:lnTo>
                <a:lnTo>
                  <a:pt x="0" y="462"/>
                </a:lnTo>
                <a:lnTo>
                  <a:pt x="2" y="450"/>
                </a:lnTo>
                <a:lnTo>
                  <a:pt x="7" y="439"/>
                </a:lnTo>
                <a:lnTo>
                  <a:pt x="16" y="426"/>
                </a:lnTo>
                <a:lnTo>
                  <a:pt x="28" y="414"/>
                </a:lnTo>
                <a:lnTo>
                  <a:pt x="43" y="405"/>
                </a:lnTo>
                <a:lnTo>
                  <a:pt x="55" y="399"/>
                </a:lnTo>
                <a:lnTo>
                  <a:pt x="71" y="391"/>
                </a:lnTo>
                <a:lnTo>
                  <a:pt x="86" y="382"/>
                </a:lnTo>
                <a:lnTo>
                  <a:pt x="100" y="372"/>
                </a:lnTo>
                <a:lnTo>
                  <a:pt x="113" y="360"/>
                </a:lnTo>
                <a:lnTo>
                  <a:pt x="124" y="347"/>
                </a:lnTo>
                <a:lnTo>
                  <a:pt x="129" y="329"/>
                </a:lnTo>
                <a:lnTo>
                  <a:pt x="131" y="313"/>
                </a:lnTo>
                <a:lnTo>
                  <a:pt x="130" y="297"/>
                </a:lnTo>
                <a:lnTo>
                  <a:pt x="127" y="280"/>
                </a:lnTo>
                <a:lnTo>
                  <a:pt x="121" y="263"/>
                </a:lnTo>
                <a:lnTo>
                  <a:pt x="111" y="242"/>
                </a:lnTo>
                <a:lnTo>
                  <a:pt x="103" y="224"/>
                </a:lnTo>
                <a:lnTo>
                  <a:pt x="94" y="204"/>
                </a:lnTo>
                <a:lnTo>
                  <a:pt x="90" y="183"/>
                </a:lnTo>
                <a:lnTo>
                  <a:pt x="90" y="167"/>
                </a:lnTo>
                <a:lnTo>
                  <a:pt x="92" y="150"/>
                </a:lnTo>
                <a:lnTo>
                  <a:pt x="93" y="137"/>
                </a:lnTo>
                <a:lnTo>
                  <a:pt x="105" y="140"/>
                </a:lnTo>
                <a:lnTo>
                  <a:pt x="123" y="142"/>
                </a:lnTo>
                <a:lnTo>
                  <a:pt x="141" y="144"/>
                </a:lnTo>
                <a:lnTo>
                  <a:pt x="162" y="147"/>
                </a:lnTo>
                <a:lnTo>
                  <a:pt x="182" y="149"/>
                </a:lnTo>
                <a:lnTo>
                  <a:pt x="205" y="152"/>
                </a:lnTo>
                <a:lnTo>
                  <a:pt x="228" y="154"/>
                </a:lnTo>
                <a:lnTo>
                  <a:pt x="254" y="155"/>
                </a:lnTo>
                <a:lnTo>
                  <a:pt x="304" y="155"/>
                </a:lnTo>
                <a:lnTo>
                  <a:pt x="322" y="154"/>
                </a:lnTo>
                <a:lnTo>
                  <a:pt x="339" y="153"/>
                </a:lnTo>
                <a:lnTo>
                  <a:pt x="359" y="150"/>
                </a:lnTo>
                <a:lnTo>
                  <a:pt x="375" y="145"/>
                </a:lnTo>
                <a:lnTo>
                  <a:pt x="387" y="139"/>
                </a:lnTo>
                <a:lnTo>
                  <a:pt x="398" y="131"/>
                </a:lnTo>
                <a:lnTo>
                  <a:pt x="405" y="124"/>
                </a:lnTo>
                <a:lnTo>
                  <a:pt x="408" y="116"/>
                </a:lnTo>
                <a:lnTo>
                  <a:pt x="408" y="104"/>
                </a:lnTo>
                <a:lnTo>
                  <a:pt x="405" y="89"/>
                </a:lnTo>
                <a:lnTo>
                  <a:pt x="400" y="75"/>
                </a:lnTo>
                <a:lnTo>
                  <a:pt x="395" y="62"/>
                </a:lnTo>
                <a:lnTo>
                  <a:pt x="395" y="49"/>
                </a:lnTo>
                <a:lnTo>
                  <a:pt x="401" y="38"/>
                </a:lnTo>
                <a:lnTo>
                  <a:pt x="410" y="28"/>
                </a:lnTo>
                <a:lnTo>
                  <a:pt x="423" y="20"/>
                </a:lnTo>
                <a:lnTo>
                  <a:pt x="439" y="13"/>
                </a:lnTo>
                <a:lnTo>
                  <a:pt x="456" y="8"/>
                </a:lnTo>
                <a:lnTo>
                  <a:pt x="474" y="5"/>
                </a:lnTo>
                <a:lnTo>
                  <a:pt x="495" y="2"/>
                </a:lnTo>
                <a:lnTo>
                  <a:pt x="513" y="0"/>
                </a:lnTo>
                <a:lnTo>
                  <a:pt x="532" y="0"/>
                </a:lnTo>
                <a:lnTo>
                  <a:pt x="549" y="1"/>
                </a:lnTo>
                <a:lnTo>
                  <a:pt x="566" y="5"/>
                </a:lnTo>
                <a:lnTo>
                  <a:pt x="582" y="10"/>
                </a:lnTo>
                <a:lnTo>
                  <a:pt x="598" y="18"/>
                </a:lnTo>
                <a:lnTo>
                  <a:pt x="610" y="26"/>
                </a:lnTo>
                <a:lnTo>
                  <a:pt x="621" y="36"/>
                </a:lnTo>
                <a:lnTo>
                  <a:pt x="627" y="46"/>
                </a:lnTo>
                <a:lnTo>
                  <a:pt x="629" y="57"/>
                </a:lnTo>
                <a:lnTo>
                  <a:pt x="626" y="69"/>
                </a:lnTo>
                <a:lnTo>
                  <a:pt x="620" y="79"/>
                </a:lnTo>
                <a:lnTo>
                  <a:pt x="611" y="95"/>
                </a:lnTo>
                <a:lnTo>
                  <a:pt x="605" y="109"/>
                </a:lnTo>
                <a:lnTo>
                  <a:pt x="600" y="123"/>
                </a:lnTo>
                <a:lnTo>
                  <a:pt x="600" y="135"/>
                </a:lnTo>
                <a:lnTo>
                  <a:pt x="605" y="148"/>
                </a:lnTo>
                <a:lnTo>
                  <a:pt x="615" y="157"/>
                </a:lnTo>
                <a:lnTo>
                  <a:pt x="625" y="162"/>
                </a:lnTo>
                <a:lnTo>
                  <a:pt x="639" y="167"/>
                </a:lnTo>
                <a:lnTo>
                  <a:pt x="656" y="171"/>
                </a:lnTo>
                <a:lnTo>
                  <a:pt x="673" y="173"/>
                </a:lnTo>
                <a:lnTo>
                  <a:pt x="694" y="175"/>
                </a:lnTo>
                <a:lnTo>
                  <a:pt x="718" y="175"/>
                </a:lnTo>
                <a:lnTo>
                  <a:pt x="737" y="172"/>
                </a:lnTo>
                <a:lnTo>
                  <a:pt x="766" y="170"/>
                </a:lnTo>
                <a:lnTo>
                  <a:pt x="795" y="166"/>
                </a:lnTo>
                <a:lnTo>
                  <a:pt x="820" y="162"/>
                </a:lnTo>
                <a:lnTo>
                  <a:pt x="844" y="158"/>
                </a:lnTo>
                <a:lnTo>
                  <a:pt x="873" y="152"/>
                </a:lnTo>
                <a:lnTo>
                  <a:pt x="907" y="145"/>
                </a:lnTo>
                <a:lnTo>
                  <a:pt x="955" y="135"/>
                </a:lnTo>
                <a:lnTo>
                  <a:pt x="958" y="146"/>
                </a:lnTo>
                <a:close/>
              </a:path>
            </a:pathLst>
          </a:custGeom>
          <a:solidFill>
            <a:srgbClr val="336699"/>
          </a:solidFill>
          <a:ln w="6350">
            <a:solidFill>
              <a:srgbClr val="000000"/>
            </a:solidFill>
            <a:round/>
            <a:headEnd/>
            <a:tailEnd/>
          </a:ln>
        </p:spPr>
        <p:txBody>
          <a:bodyPr/>
          <a:lstStyle/>
          <a:p>
            <a:endParaRPr lang="en-US"/>
          </a:p>
        </p:txBody>
      </p:sp>
      <p:sp>
        <p:nvSpPr>
          <p:cNvPr id="76809" name="Freeform 71"/>
          <p:cNvSpPr>
            <a:spLocks/>
          </p:cNvSpPr>
          <p:nvPr/>
        </p:nvSpPr>
        <p:spPr bwMode="auto">
          <a:xfrm>
            <a:off x="5160963" y="1193800"/>
            <a:ext cx="1192212" cy="971550"/>
          </a:xfrm>
          <a:custGeom>
            <a:avLst/>
            <a:gdLst>
              <a:gd name="T0" fmla="*/ 2147483647 w 858"/>
              <a:gd name="T1" fmla="*/ 0 h 652"/>
              <a:gd name="T2" fmla="*/ 2147483647 w 858"/>
              <a:gd name="T3" fmla="*/ 2147483647 h 652"/>
              <a:gd name="T4" fmla="*/ 2147483647 w 858"/>
              <a:gd name="T5" fmla="*/ 2147483647 h 652"/>
              <a:gd name="T6" fmla="*/ 2147483647 w 858"/>
              <a:gd name="T7" fmla="*/ 2147483647 h 652"/>
              <a:gd name="T8" fmla="*/ 2147483647 w 858"/>
              <a:gd name="T9" fmla="*/ 2147483647 h 652"/>
              <a:gd name="T10" fmla="*/ 2147483647 w 858"/>
              <a:gd name="T11" fmla="*/ 2147483647 h 652"/>
              <a:gd name="T12" fmla="*/ 2147483647 w 858"/>
              <a:gd name="T13" fmla="*/ 2147483647 h 652"/>
              <a:gd name="T14" fmla="*/ 2147483647 w 858"/>
              <a:gd name="T15" fmla="*/ 2147483647 h 652"/>
              <a:gd name="T16" fmla="*/ 2147483647 w 858"/>
              <a:gd name="T17" fmla="*/ 2147483647 h 652"/>
              <a:gd name="T18" fmla="*/ 2147483647 w 858"/>
              <a:gd name="T19" fmla="*/ 2147483647 h 652"/>
              <a:gd name="T20" fmla="*/ 2147483647 w 858"/>
              <a:gd name="T21" fmla="*/ 2147483647 h 652"/>
              <a:gd name="T22" fmla="*/ 2147483647 w 858"/>
              <a:gd name="T23" fmla="*/ 2147483647 h 652"/>
              <a:gd name="T24" fmla="*/ 2147483647 w 858"/>
              <a:gd name="T25" fmla="*/ 2147483647 h 652"/>
              <a:gd name="T26" fmla="*/ 2147483647 w 858"/>
              <a:gd name="T27" fmla="*/ 2147483647 h 652"/>
              <a:gd name="T28" fmla="*/ 2147483647 w 858"/>
              <a:gd name="T29" fmla="*/ 2147483647 h 652"/>
              <a:gd name="T30" fmla="*/ 2147483647 w 858"/>
              <a:gd name="T31" fmla="*/ 2147483647 h 652"/>
              <a:gd name="T32" fmla="*/ 2147483647 w 858"/>
              <a:gd name="T33" fmla="*/ 2147483647 h 652"/>
              <a:gd name="T34" fmla="*/ 2147483647 w 858"/>
              <a:gd name="T35" fmla="*/ 2147483647 h 652"/>
              <a:gd name="T36" fmla="*/ 2147483647 w 858"/>
              <a:gd name="T37" fmla="*/ 2147483647 h 652"/>
              <a:gd name="T38" fmla="*/ 2147483647 w 858"/>
              <a:gd name="T39" fmla="*/ 2147483647 h 652"/>
              <a:gd name="T40" fmla="*/ 2147483647 w 858"/>
              <a:gd name="T41" fmla="*/ 2147483647 h 652"/>
              <a:gd name="T42" fmla="*/ 2147483647 w 858"/>
              <a:gd name="T43" fmla="*/ 2147483647 h 652"/>
              <a:gd name="T44" fmla="*/ 2147483647 w 858"/>
              <a:gd name="T45" fmla="*/ 2147483647 h 652"/>
              <a:gd name="T46" fmla="*/ 2147483647 w 858"/>
              <a:gd name="T47" fmla="*/ 2147483647 h 652"/>
              <a:gd name="T48" fmla="*/ 2147483647 w 858"/>
              <a:gd name="T49" fmla="*/ 2147483647 h 652"/>
              <a:gd name="T50" fmla="*/ 2147483647 w 858"/>
              <a:gd name="T51" fmla="*/ 2147483647 h 652"/>
              <a:gd name="T52" fmla="*/ 2147483647 w 858"/>
              <a:gd name="T53" fmla="*/ 2147483647 h 652"/>
              <a:gd name="T54" fmla="*/ 2147483647 w 858"/>
              <a:gd name="T55" fmla="*/ 2147483647 h 652"/>
              <a:gd name="T56" fmla="*/ 2147483647 w 858"/>
              <a:gd name="T57" fmla="*/ 2147483647 h 652"/>
              <a:gd name="T58" fmla="*/ 2147483647 w 858"/>
              <a:gd name="T59" fmla="*/ 2147483647 h 652"/>
              <a:gd name="T60" fmla="*/ 2147483647 w 858"/>
              <a:gd name="T61" fmla="*/ 2147483647 h 652"/>
              <a:gd name="T62" fmla="*/ 2147483647 w 858"/>
              <a:gd name="T63" fmla="*/ 2147483647 h 652"/>
              <a:gd name="T64" fmla="*/ 2147483647 w 858"/>
              <a:gd name="T65" fmla="*/ 2147483647 h 652"/>
              <a:gd name="T66" fmla="*/ 2147483647 w 858"/>
              <a:gd name="T67" fmla="*/ 2147483647 h 652"/>
              <a:gd name="T68" fmla="*/ 2147483647 w 858"/>
              <a:gd name="T69" fmla="*/ 2147483647 h 652"/>
              <a:gd name="T70" fmla="*/ 2147483647 w 858"/>
              <a:gd name="T71" fmla="*/ 2147483647 h 652"/>
              <a:gd name="T72" fmla="*/ 2147483647 w 858"/>
              <a:gd name="T73" fmla="*/ 2147483647 h 652"/>
              <a:gd name="T74" fmla="*/ 2147483647 w 858"/>
              <a:gd name="T75" fmla="*/ 2147483647 h 652"/>
              <a:gd name="T76" fmla="*/ 2147483647 w 858"/>
              <a:gd name="T77" fmla="*/ 2147483647 h 652"/>
              <a:gd name="T78" fmla="*/ 2147483647 w 858"/>
              <a:gd name="T79" fmla="*/ 2147483647 h 652"/>
              <a:gd name="T80" fmla="*/ 2147483647 w 858"/>
              <a:gd name="T81" fmla="*/ 2147483647 h 652"/>
              <a:gd name="T82" fmla="*/ 2147483647 w 858"/>
              <a:gd name="T83" fmla="*/ 2147483647 h 652"/>
              <a:gd name="T84" fmla="*/ 0 w 858"/>
              <a:gd name="T85" fmla="*/ 2147483647 h 65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8"/>
              <a:gd name="T130" fmla="*/ 0 h 652"/>
              <a:gd name="T131" fmla="*/ 858 w 858"/>
              <a:gd name="T132" fmla="*/ 652 h 65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8" h="652">
                <a:moveTo>
                  <a:pt x="0" y="535"/>
                </a:moveTo>
                <a:lnTo>
                  <a:pt x="113" y="0"/>
                </a:lnTo>
                <a:lnTo>
                  <a:pt x="820" y="0"/>
                </a:lnTo>
                <a:lnTo>
                  <a:pt x="814" y="8"/>
                </a:lnTo>
                <a:lnTo>
                  <a:pt x="811" y="21"/>
                </a:lnTo>
                <a:lnTo>
                  <a:pt x="811" y="34"/>
                </a:lnTo>
                <a:lnTo>
                  <a:pt x="814" y="45"/>
                </a:lnTo>
                <a:lnTo>
                  <a:pt x="821" y="58"/>
                </a:lnTo>
                <a:lnTo>
                  <a:pt x="828" y="69"/>
                </a:lnTo>
                <a:lnTo>
                  <a:pt x="834" y="78"/>
                </a:lnTo>
                <a:lnTo>
                  <a:pt x="842" y="88"/>
                </a:lnTo>
                <a:lnTo>
                  <a:pt x="847" y="99"/>
                </a:lnTo>
                <a:lnTo>
                  <a:pt x="853" y="111"/>
                </a:lnTo>
                <a:lnTo>
                  <a:pt x="856" y="122"/>
                </a:lnTo>
                <a:lnTo>
                  <a:pt x="858" y="134"/>
                </a:lnTo>
                <a:lnTo>
                  <a:pt x="858" y="144"/>
                </a:lnTo>
                <a:lnTo>
                  <a:pt x="857" y="155"/>
                </a:lnTo>
                <a:lnTo>
                  <a:pt x="855" y="162"/>
                </a:lnTo>
                <a:lnTo>
                  <a:pt x="852" y="174"/>
                </a:lnTo>
                <a:lnTo>
                  <a:pt x="848" y="183"/>
                </a:lnTo>
                <a:lnTo>
                  <a:pt x="842" y="190"/>
                </a:lnTo>
                <a:lnTo>
                  <a:pt x="834" y="197"/>
                </a:lnTo>
                <a:lnTo>
                  <a:pt x="825" y="202"/>
                </a:lnTo>
                <a:lnTo>
                  <a:pt x="810" y="205"/>
                </a:lnTo>
                <a:lnTo>
                  <a:pt x="797" y="204"/>
                </a:lnTo>
                <a:lnTo>
                  <a:pt x="785" y="200"/>
                </a:lnTo>
                <a:lnTo>
                  <a:pt x="771" y="194"/>
                </a:lnTo>
                <a:lnTo>
                  <a:pt x="755" y="187"/>
                </a:lnTo>
                <a:lnTo>
                  <a:pt x="745" y="180"/>
                </a:lnTo>
                <a:lnTo>
                  <a:pt x="734" y="172"/>
                </a:lnTo>
                <a:lnTo>
                  <a:pt x="724" y="166"/>
                </a:lnTo>
                <a:lnTo>
                  <a:pt x="714" y="160"/>
                </a:lnTo>
                <a:lnTo>
                  <a:pt x="704" y="155"/>
                </a:lnTo>
                <a:lnTo>
                  <a:pt x="693" y="152"/>
                </a:lnTo>
                <a:lnTo>
                  <a:pt x="680" y="151"/>
                </a:lnTo>
                <a:lnTo>
                  <a:pt x="669" y="153"/>
                </a:lnTo>
                <a:lnTo>
                  <a:pt x="657" y="157"/>
                </a:lnTo>
                <a:lnTo>
                  <a:pt x="648" y="163"/>
                </a:lnTo>
                <a:lnTo>
                  <a:pt x="637" y="170"/>
                </a:lnTo>
                <a:lnTo>
                  <a:pt x="627" y="181"/>
                </a:lnTo>
                <a:lnTo>
                  <a:pt x="619" y="192"/>
                </a:lnTo>
                <a:lnTo>
                  <a:pt x="611" y="207"/>
                </a:lnTo>
                <a:lnTo>
                  <a:pt x="607" y="221"/>
                </a:lnTo>
                <a:lnTo>
                  <a:pt x="603" y="234"/>
                </a:lnTo>
                <a:lnTo>
                  <a:pt x="604" y="249"/>
                </a:lnTo>
                <a:lnTo>
                  <a:pt x="606" y="263"/>
                </a:lnTo>
                <a:lnTo>
                  <a:pt x="610" y="278"/>
                </a:lnTo>
                <a:lnTo>
                  <a:pt x="615" y="290"/>
                </a:lnTo>
                <a:lnTo>
                  <a:pt x="622" y="304"/>
                </a:lnTo>
                <a:lnTo>
                  <a:pt x="630" y="314"/>
                </a:lnTo>
                <a:lnTo>
                  <a:pt x="640" y="323"/>
                </a:lnTo>
                <a:lnTo>
                  <a:pt x="652" y="332"/>
                </a:lnTo>
                <a:lnTo>
                  <a:pt x="668" y="341"/>
                </a:lnTo>
                <a:lnTo>
                  <a:pt x="685" y="347"/>
                </a:lnTo>
                <a:lnTo>
                  <a:pt x="703" y="351"/>
                </a:lnTo>
                <a:lnTo>
                  <a:pt x="724" y="353"/>
                </a:lnTo>
                <a:lnTo>
                  <a:pt x="748" y="352"/>
                </a:lnTo>
                <a:lnTo>
                  <a:pt x="766" y="351"/>
                </a:lnTo>
                <a:lnTo>
                  <a:pt x="783" y="350"/>
                </a:lnTo>
                <a:lnTo>
                  <a:pt x="799" y="353"/>
                </a:lnTo>
                <a:lnTo>
                  <a:pt x="811" y="359"/>
                </a:lnTo>
                <a:lnTo>
                  <a:pt x="821" y="370"/>
                </a:lnTo>
                <a:lnTo>
                  <a:pt x="827" y="384"/>
                </a:lnTo>
                <a:lnTo>
                  <a:pt x="828" y="397"/>
                </a:lnTo>
                <a:lnTo>
                  <a:pt x="827" y="408"/>
                </a:lnTo>
                <a:lnTo>
                  <a:pt x="823" y="422"/>
                </a:lnTo>
                <a:lnTo>
                  <a:pt x="816" y="438"/>
                </a:lnTo>
                <a:lnTo>
                  <a:pt x="810" y="451"/>
                </a:lnTo>
                <a:lnTo>
                  <a:pt x="802" y="467"/>
                </a:lnTo>
                <a:lnTo>
                  <a:pt x="793" y="482"/>
                </a:lnTo>
                <a:lnTo>
                  <a:pt x="784" y="498"/>
                </a:lnTo>
                <a:lnTo>
                  <a:pt x="721" y="498"/>
                </a:lnTo>
                <a:lnTo>
                  <a:pt x="698" y="496"/>
                </a:lnTo>
                <a:lnTo>
                  <a:pt x="674" y="494"/>
                </a:lnTo>
                <a:lnTo>
                  <a:pt x="647" y="492"/>
                </a:lnTo>
                <a:lnTo>
                  <a:pt x="618" y="489"/>
                </a:lnTo>
                <a:lnTo>
                  <a:pt x="584" y="486"/>
                </a:lnTo>
                <a:lnTo>
                  <a:pt x="557" y="484"/>
                </a:lnTo>
                <a:lnTo>
                  <a:pt x="538" y="485"/>
                </a:lnTo>
                <a:lnTo>
                  <a:pt x="519" y="488"/>
                </a:lnTo>
                <a:lnTo>
                  <a:pt x="508" y="492"/>
                </a:lnTo>
                <a:lnTo>
                  <a:pt x="499" y="498"/>
                </a:lnTo>
                <a:lnTo>
                  <a:pt x="492" y="507"/>
                </a:lnTo>
                <a:lnTo>
                  <a:pt x="489" y="516"/>
                </a:lnTo>
                <a:lnTo>
                  <a:pt x="491" y="525"/>
                </a:lnTo>
                <a:lnTo>
                  <a:pt x="495" y="535"/>
                </a:lnTo>
                <a:lnTo>
                  <a:pt x="502" y="548"/>
                </a:lnTo>
                <a:lnTo>
                  <a:pt x="508" y="559"/>
                </a:lnTo>
                <a:lnTo>
                  <a:pt x="511" y="571"/>
                </a:lnTo>
                <a:lnTo>
                  <a:pt x="511" y="584"/>
                </a:lnTo>
                <a:lnTo>
                  <a:pt x="508" y="596"/>
                </a:lnTo>
                <a:lnTo>
                  <a:pt x="501" y="607"/>
                </a:lnTo>
                <a:lnTo>
                  <a:pt x="493" y="617"/>
                </a:lnTo>
                <a:lnTo>
                  <a:pt x="481" y="627"/>
                </a:lnTo>
                <a:lnTo>
                  <a:pt x="468" y="635"/>
                </a:lnTo>
                <a:lnTo>
                  <a:pt x="454" y="641"/>
                </a:lnTo>
                <a:lnTo>
                  <a:pt x="438" y="645"/>
                </a:lnTo>
                <a:lnTo>
                  <a:pt x="424" y="648"/>
                </a:lnTo>
                <a:lnTo>
                  <a:pt x="408" y="650"/>
                </a:lnTo>
                <a:lnTo>
                  <a:pt x="394" y="652"/>
                </a:lnTo>
                <a:lnTo>
                  <a:pt x="381" y="652"/>
                </a:lnTo>
                <a:lnTo>
                  <a:pt x="367" y="650"/>
                </a:lnTo>
                <a:lnTo>
                  <a:pt x="355" y="648"/>
                </a:lnTo>
                <a:lnTo>
                  <a:pt x="344" y="645"/>
                </a:lnTo>
                <a:lnTo>
                  <a:pt x="335" y="642"/>
                </a:lnTo>
                <a:lnTo>
                  <a:pt x="324" y="636"/>
                </a:lnTo>
                <a:lnTo>
                  <a:pt x="316" y="630"/>
                </a:lnTo>
                <a:lnTo>
                  <a:pt x="309" y="620"/>
                </a:lnTo>
                <a:lnTo>
                  <a:pt x="300" y="610"/>
                </a:lnTo>
                <a:lnTo>
                  <a:pt x="293" y="600"/>
                </a:lnTo>
                <a:lnTo>
                  <a:pt x="285" y="591"/>
                </a:lnTo>
                <a:lnTo>
                  <a:pt x="277" y="578"/>
                </a:lnTo>
                <a:lnTo>
                  <a:pt x="269" y="567"/>
                </a:lnTo>
                <a:lnTo>
                  <a:pt x="259" y="556"/>
                </a:lnTo>
                <a:lnTo>
                  <a:pt x="247" y="545"/>
                </a:lnTo>
                <a:lnTo>
                  <a:pt x="236" y="536"/>
                </a:lnTo>
                <a:lnTo>
                  <a:pt x="224" y="529"/>
                </a:lnTo>
                <a:lnTo>
                  <a:pt x="210" y="524"/>
                </a:lnTo>
                <a:lnTo>
                  <a:pt x="196" y="520"/>
                </a:lnTo>
                <a:lnTo>
                  <a:pt x="178" y="517"/>
                </a:lnTo>
                <a:lnTo>
                  <a:pt x="157" y="516"/>
                </a:lnTo>
                <a:lnTo>
                  <a:pt x="140" y="515"/>
                </a:lnTo>
                <a:lnTo>
                  <a:pt x="123" y="515"/>
                </a:lnTo>
                <a:lnTo>
                  <a:pt x="104" y="516"/>
                </a:lnTo>
                <a:lnTo>
                  <a:pt x="86" y="519"/>
                </a:lnTo>
                <a:lnTo>
                  <a:pt x="68" y="522"/>
                </a:lnTo>
                <a:lnTo>
                  <a:pt x="47" y="526"/>
                </a:lnTo>
                <a:lnTo>
                  <a:pt x="27" y="530"/>
                </a:lnTo>
                <a:lnTo>
                  <a:pt x="0" y="535"/>
                </a:lnTo>
                <a:close/>
              </a:path>
            </a:pathLst>
          </a:custGeom>
          <a:solidFill>
            <a:srgbClr val="00BF9F"/>
          </a:solidFill>
          <a:ln w="6350">
            <a:solidFill>
              <a:srgbClr val="000000"/>
            </a:solidFill>
            <a:round/>
            <a:headEnd/>
            <a:tailEnd/>
          </a:ln>
        </p:spPr>
        <p:txBody>
          <a:bodyPr/>
          <a:lstStyle/>
          <a:p>
            <a:endParaRPr lang="en-US"/>
          </a:p>
        </p:txBody>
      </p:sp>
      <p:sp>
        <p:nvSpPr>
          <p:cNvPr id="76810" name="Freeform 72"/>
          <p:cNvSpPr>
            <a:spLocks/>
          </p:cNvSpPr>
          <p:nvPr/>
        </p:nvSpPr>
        <p:spPr bwMode="auto">
          <a:xfrm>
            <a:off x="7316788" y="2635250"/>
            <a:ext cx="1181100" cy="928688"/>
          </a:xfrm>
          <a:custGeom>
            <a:avLst/>
            <a:gdLst>
              <a:gd name="T0" fmla="*/ 2147483647 w 848"/>
              <a:gd name="T1" fmla="*/ 0 h 626"/>
              <a:gd name="T2" fmla="*/ 2147483647 w 848"/>
              <a:gd name="T3" fmla="*/ 2147483647 h 626"/>
              <a:gd name="T4" fmla="*/ 2147483647 w 848"/>
              <a:gd name="T5" fmla="*/ 2147483647 h 626"/>
              <a:gd name="T6" fmla="*/ 2147483647 w 848"/>
              <a:gd name="T7" fmla="*/ 2147483647 h 626"/>
              <a:gd name="T8" fmla="*/ 2147483647 w 848"/>
              <a:gd name="T9" fmla="*/ 2147483647 h 626"/>
              <a:gd name="T10" fmla="*/ 2147483647 w 848"/>
              <a:gd name="T11" fmla="*/ 2147483647 h 626"/>
              <a:gd name="T12" fmla="*/ 2147483647 w 848"/>
              <a:gd name="T13" fmla="*/ 2147483647 h 626"/>
              <a:gd name="T14" fmla="*/ 2147483647 w 848"/>
              <a:gd name="T15" fmla="*/ 2147483647 h 626"/>
              <a:gd name="T16" fmla="*/ 2147483647 w 848"/>
              <a:gd name="T17" fmla="*/ 2147483647 h 626"/>
              <a:gd name="T18" fmla="*/ 2147483647 w 848"/>
              <a:gd name="T19" fmla="*/ 2147483647 h 626"/>
              <a:gd name="T20" fmla="*/ 2147483647 w 848"/>
              <a:gd name="T21" fmla="*/ 2147483647 h 626"/>
              <a:gd name="T22" fmla="*/ 2147483647 w 848"/>
              <a:gd name="T23" fmla="*/ 2147483647 h 626"/>
              <a:gd name="T24" fmla="*/ 2147483647 w 848"/>
              <a:gd name="T25" fmla="*/ 2147483647 h 626"/>
              <a:gd name="T26" fmla="*/ 2147483647 w 848"/>
              <a:gd name="T27" fmla="*/ 2147483647 h 626"/>
              <a:gd name="T28" fmla="*/ 2147483647 w 848"/>
              <a:gd name="T29" fmla="*/ 2147483647 h 626"/>
              <a:gd name="T30" fmla="*/ 2147483647 w 848"/>
              <a:gd name="T31" fmla="*/ 2147483647 h 626"/>
              <a:gd name="T32" fmla="*/ 2147483647 w 848"/>
              <a:gd name="T33" fmla="*/ 2147483647 h 626"/>
              <a:gd name="T34" fmla="*/ 2147483647 w 848"/>
              <a:gd name="T35" fmla="*/ 2147483647 h 626"/>
              <a:gd name="T36" fmla="*/ 2147483647 w 848"/>
              <a:gd name="T37" fmla="*/ 2147483647 h 626"/>
              <a:gd name="T38" fmla="*/ 2147483647 w 848"/>
              <a:gd name="T39" fmla="*/ 2147483647 h 626"/>
              <a:gd name="T40" fmla="*/ 2147483647 w 848"/>
              <a:gd name="T41" fmla="*/ 2147483647 h 626"/>
              <a:gd name="T42" fmla="*/ 2147483647 w 848"/>
              <a:gd name="T43" fmla="*/ 2147483647 h 626"/>
              <a:gd name="T44" fmla="*/ 2147483647 w 848"/>
              <a:gd name="T45" fmla="*/ 2147483647 h 626"/>
              <a:gd name="T46" fmla="*/ 2147483647 w 848"/>
              <a:gd name="T47" fmla="*/ 2147483647 h 626"/>
              <a:gd name="T48" fmla="*/ 2147483647 w 848"/>
              <a:gd name="T49" fmla="*/ 2147483647 h 626"/>
              <a:gd name="T50" fmla="*/ 2147483647 w 848"/>
              <a:gd name="T51" fmla="*/ 2147483647 h 626"/>
              <a:gd name="T52" fmla="*/ 2147483647 w 848"/>
              <a:gd name="T53" fmla="*/ 2147483647 h 626"/>
              <a:gd name="T54" fmla="*/ 2147483647 w 848"/>
              <a:gd name="T55" fmla="*/ 2147483647 h 626"/>
              <a:gd name="T56" fmla="*/ 2147483647 w 848"/>
              <a:gd name="T57" fmla="*/ 2147483647 h 626"/>
              <a:gd name="T58" fmla="*/ 2147483647 w 848"/>
              <a:gd name="T59" fmla="*/ 2147483647 h 626"/>
              <a:gd name="T60" fmla="*/ 2147483647 w 848"/>
              <a:gd name="T61" fmla="*/ 2147483647 h 626"/>
              <a:gd name="T62" fmla="*/ 2147483647 w 848"/>
              <a:gd name="T63" fmla="*/ 2147483647 h 626"/>
              <a:gd name="T64" fmla="*/ 2147483647 w 848"/>
              <a:gd name="T65" fmla="*/ 2147483647 h 626"/>
              <a:gd name="T66" fmla="*/ 2147483647 w 848"/>
              <a:gd name="T67" fmla="*/ 2147483647 h 626"/>
              <a:gd name="T68" fmla="*/ 2147483647 w 848"/>
              <a:gd name="T69" fmla="*/ 2147483647 h 626"/>
              <a:gd name="T70" fmla="*/ 2147483647 w 848"/>
              <a:gd name="T71" fmla="*/ 2147483647 h 626"/>
              <a:gd name="T72" fmla="*/ 2147483647 w 848"/>
              <a:gd name="T73" fmla="*/ 2147483647 h 626"/>
              <a:gd name="T74" fmla="*/ 2147483647 w 848"/>
              <a:gd name="T75" fmla="*/ 2147483647 h 626"/>
              <a:gd name="T76" fmla="*/ 2147483647 w 848"/>
              <a:gd name="T77" fmla="*/ 2147483647 h 626"/>
              <a:gd name="T78" fmla="*/ 2147483647 w 848"/>
              <a:gd name="T79" fmla="*/ 2147483647 h 626"/>
              <a:gd name="T80" fmla="*/ 2147483647 w 848"/>
              <a:gd name="T81" fmla="*/ 2147483647 h 626"/>
              <a:gd name="T82" fmla="*/ 2147483647 w 848"/>
              <a:gd name="T83" fmla="*/ 2147483647 h 626"/>
              <a:gd name="T84" fmla="*/ 2147483647 w 848"/>
              <a:gd name="T85" fmla="*/ 2147483647 h 626"/>
              <a:gd name="T86" fmla="*/ 2147483647 w 848"/>
              <a:gd name="T87" fmla="*/ 2147483647 h 626"/>
              <a:gd name="T88" fmla="*/ 2147483647 w 848"/>
              <a:gd name="T89" fmla="*/ 2147483647 h 626"/>
              <a:gd name="T90" fmla="*/ 2147483647 w 848"/>
              <a:gd name="T91" fmla="*/ 2147483647 h 626"/>
              <a:gd name="T92" fmla="*/ 2147483647 w 848"/>
              <a:gd name="T93" fmla="*/ 2147483647 h 626"/>
              <a:gd name="T94" fmla="*/ 2147483647 w 848"/>
              <a:gd name="T95" fmla="*/ 2147483647 h 626"/>
              <a:gd name="T96" fmla="*/ 2147483647 w 848"/>
              <a:gd name="T97" fmla="*/ 2147483647 h 626"/>
              <a:gd name="T98" fmla="*/ 2147483647 w 848"/>
              <a:gd name="T99" fmla="*/ 2147483647 h 626"/>
              <a:gd name="T100" fmla="*/ 2147483647 w 848"/>
              <a:gd name="T101" fmla="*/ 2147483647 h 626"/>
              <a:gd name="T102" fmla="*/ 2147483647 w 848"/>
              <a:gd name="T103" fmla="*/ 2147483647 h 626"/>
              <a:gd name="T104" fmla="*/ 2147483647 w 848"/>
              <a:gd name="T105" fmla="*/ 2147483647 h 626"/>
              <a:gd name="T106" fmla="*/ 2147483647 w 848"/>
              <a:gd name="T107" fmla="*/ 2147483647 h 626"/>
              <a:gd name="T108" fmla="*/ 2147483647 w 848"/>
              <a:gd name="T109" fmla="*/ 2147483647 h 626"/>
              <a:gd name="T110" fmla="*/ 2147483647 w 848"/>
              <a:gd name="T111" fmla="*/ 2147483647 h 626"/>
              <a:gd name="T112" fmla="*/ 2147483647 w 848"/>
              <a:gd name="T113" fmla="*/ 2147483647 h 626"/>
              <a:gd name="T114" fmla="*/ 2147483647 w 848"/>
              <a:gd name="T115" fmla="*/ 2147483647 h 626"/>
              <a:gd name="T116" fmla="*/ 0 w 848"/>
              <a:gd name="T117" fmla="*/ 2147483647 h 626"/>
              <a:gd name="T118" fmla="*/ 2147483647 w 848"/>
              <a:gd name="T119" fmla="*/ 2147483647 h 626"/>
              <a:gd name="T120" fmla="*/ 2147483647 w 848"/>
              <a:gd name="T121" fmla="*/ 2147483647 h 626"/>
              <a:gd name="T122" fmla="*/ 2147483647 w 848"/>
              <a:gd name="T123" fmla="*/ 2147483647 h 6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8"/>
              <a:gd name="T187" fmla="*/ 0 h 626"/>
              <a:gd name="T188" fmla="*/ 848 w 848"/>
              <a:gd name="T189" fmla="*/ 626 h 6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8" h="626">
                <a:moveTo>
                  <a:pt x="26" y="15"/>
                </a:moveTo>
                <a:lnTo>
                  <a:pt x="36" y="0"/>
                </a:lnTo>
                <a:lnTo>
                  <a:pt x="707" y="0"/>
                </a:lnTo>
                <a:lnTo>
                  <a:pt x="848" y="510"/>
                </a:lnTo>
                <a:lnTo>
                  <a:pt x="830" y="500"/>
                </a:lnTo>
                <a:lnTo>
                  <a:pt x="818" y="493"/>
                </a:lnTo>
                <a:lnTo>
                  <a:pt x="803" y="487"/>
                </a:lnTo>
                <a:lnTo>
                  <a:pt x="786" y="481"/>
                </a:lnTo>
                <a:lnTo>
                  <a:pt x="768" y="477"/>
                </a:lnTo>
                <a:lnTo>
                  <a:pt x="748" y="474"/>
                </a:lnTo>
                <a:lnTo>
                  <a:pt x="724" y="471"/>
                </a:lnTo>
                <a:lnTo>
                  <a:pt x="703" y="470"/>
                </a:lnTo>
                <a:lnTo>
                  <a:pt x="681" y="469"/>
                </a:lnTo>
                <a:lnTo>
                  <a:pt x="657" y="469"/>
                </a:lnTo>
                <a:lnTo>
                  <a:pt x="628" y="469"/>
                </a:lnTo>
                <a:lnTo>
                  <a:pt x="605" y="471"/>
                </a:lnTo>
                <a:lnTo>
                  <a:pt x="583" y="473"/>
                </a:lnTo>
                <a:lnTo>
                  <a:pt x="563" y="475"/>
                </a:lnTo>
                <a:lnTo>
                  <a:pt x="545" y="479"/>
                </a:lnTo>
                <a:lnTo>
                  <a:pt x="530" y="483"/>
                </a:lnTo>
                <a:lnTo>
                  <a:pt x="518" y="488"/>
                </a:lnTo>
                <a:lnTo>
                  <a:pt x="508" y="494"/>
                </a:lnTo>
                <a:lnTo>
                  <a:pt x="501" y="500"/>
                </a:lnTo>
                <a:lnTo>
                  <a:pt x="497" y="510"/>
                </a:lnTo>
                <a:lnTo>
                  <a:pt x="497" y="519"/>
                </a:lnTo>
                <a:lnTo>
                  <a:pt x="502" y="528"/>
                </a:lnTo>
                <a:lnTo>
                  <a:pt x="508" y="536"/>
                </a:lnTo>
                <a:lnTo>
                  <a:pt x="512" y="545"/>
                </a:lnTo>
                <a:lnTo>
                  <a:pt x="512" y="557"/>
                </a:lnTo>
                <a:lnTo>
                  <a:pt x="506" y="567"/>
                </a:lnTo>
                <a:lnTo>
                  <a:pt x="498" y="577"/>
                </a:lnTo>
                <a:lnTo>
                  <a:pt x="485" y="588"/>
                </a:lnTo>
                <a:lnTo>
                  <a:pt x="473" y="597"/>
                </a:lnTo>
                <a:lnTo>
                  <a:pt x="461" y="603"/>
                </a:lnTo>
                <a:lnTo>
                  <a:pt x="448" y="608"/>
                </a:lnTo>
                <a:lnTo>
                  <a:pt x="435" y="614"/>
                </a:lnTo>
                <a:lnTo>
                  <a:pt x="421" y="618"/>
                </a:lnTo>
                <a:lnTo>
                  <a:pt x="406" y="621"/>
                </a:lnTo>
                <a:lnTo>
                  <a:pt x="392" y="623"/>
                </a:lnTo>
                <a:lnTo>
                  <a:pt x="380" y="626"/>
                </a:lnTo>
                <a:lnTo>
                  <a:pt x="363" y="626"/>
                </a:lnTo>
                <a:lnTo>
                  <a:pt x="349" y="623"/>
                </a:lnTo>
                <a:lnTo>
                  <a:pt x="335" y="621"/>
                </a:lnTo>
                <a:lnTo>
                  <a:pt x="323" y="617"/>
                </a:lnTo>
                <a:lnTo>
                  <a:pt x="310" y="612"/>
                </a:lnTo>
                <a:lnTo>
                  <a:pt x="299" y="606"/>
                </a:lnTo>
                <a:lnTo>
                  <a:pt x="291" y="599"/>
                </a:lnTo>
                <a:lnTo>
                  <a:pt x="288" y="592"/>
                </a:lnTo>
                <a:lnTo>
                  <a:pt x="287" y="585"/>
                </a:lnTo>
                <a:lnTo>
                  <a:pt x="288" y="574"/>
                </a:lnTo>
                <a:lnTo>
                  <a:pt x="291" y="564"/>
                </a:lnTo>
                <a:lnTo>
                  <a:pt x="299" y="552"/>
                </a:lnTo>
                <a:lnTo>
                  <a:pt x="308" y="540"/>
                </a:lnTo>
                <a:lnTo>
                  <a:pt x="315" y="531"/>
                </a:lnTo>
                <a:lnTo>
                  <a:pt x="320" y="524"/>
                </a:lnTo>
                <a:lnTo>
                  <a:pt x="324" y="513"/>
                </a:lnTo>
                <a:lnTo>
                  <a:pt x="327" y="502"/>
                </a:lnTo>
                <a:lnTo>
                  <a:pt x="324" y="492"/>
                </a:lnTo>
                <a:lnTo>
                  <a:pt x="318" y="484"/>
                </a:lnTo>
                <a:lnTo>
                  <a:pt x="307" y="477"/>
                </a:lnTo>
                <a:lnTo>
                  <a:pt x="294" y="474"/>
                </a:lnTo>
                <a:lnTo>
                  <a:pt x="282" y="471"/>
                </a:lnTo>
                <a:lnTo>
                  <a:pt x="265" y="469"/>
                </a:lnTo>
                <a:lnTo>
                  <a:pt x="230" y="469"/>
                </a:lnTo>
                <a:lnTo>
                  <a:pt x="204" y="471"/>
                </a:lnTo>
                <a:lnTo>
                  <a:pt x="181" y="474"/>
                </a:lnTo>
                <a:lnTo>
                  <a:pt x="150" y="478"/>
                </a:lnTo>
                <a:lnTo>
                  <a:pt x="122" y="483"/>
                </a:lnTo>
                <a:lnTo>
                  <a:pt x="91" y="488"/>
                </a:lnTo>
                <a:lnTo>
                  <a:pt x="69" y="492"/>
                </a:lnTo>
                <a:lnTo>
                  <a:pt x="53" y="495"/>
                </a:lnTo>
                <a:lnTo>
                  <a:pt x="44" y="500"/>
                </a:lnTo>
                <a:lnTo>
                  <a:pt x="38" y="489"/>
                </a:lnTo>
                <a:lnTo>
                  <a:pt x="32" y="477"/>
                </a:lnTo>
                <a:lnTo>
                  <a:pt x="26" y="464"/>
                </a:lnTo>
                <a:lnTo>
                  <a:pt x="20" y="450"/>
                </a:lnTo>
                <a:lnTo>
                  <a:pt x="16" y="434"/>
                </a:lnTo>
                <a:lnTo>
                  <a:pt x="13" y="415"/>
                </a:lnTo>
                <a:lnTo>
                  <a:pt x="14" y="398"/>
                </a:lnTo>
                <a:lnTo>
                  <a:pt x="17" y="381"/>
                </a:lnTo>
                <a:lnTo>
                  <a:pt x="25" y="362"/>
                </a:lnTo>
                <a:lnTo>
                  <a:pt x="35" y="344"/>
                </a:lnTo>
                <a:lnTo>
                  <a:pt x="46" y="327"/>
                </a:lnTo>
                <a:lnTo>
                  <a:pt x="60" y="314"/>
                </a:lnTo>
                <a:lnTo>
                  <a:pt x="76" y="304"/>
                </a:lnTo>
                <a:lnTo>
                  <a:pt x="92" y="295"/>
                </a:lnTo>
                <a:lnTo>
                  <a:pt x="109" y="287"/>
                </a:lnTo>
                <a:lnTo>
                  <a:pt x="125" y="281"/>
                </a:lnTo>
                <a:lnTo>
                  <a:pt x="142" y="274"/>
                </a:lnTo>
                <a:lnTo>
                  <a:pt x="162" y="264"/>
                </a:lnTo>
                <a:lnTo>
                  <a:pt x="175" y="258"/>
                </a:lnTo>
                <a:lnTo>
                  <a:pt x="188" y="248"/>
                </a:lnTo>
                <a:lnTo>
                  <a:pt x="199" y="238"/>
                </a:lnTo>
                <a:lnTo>
                  <a:pt x="209" y="227"/>
                </a:lnTo>
                <a:lnTo>
                  <a:pt x="216" y="213"/>
                </a:lnTo>
                <a:lnTo>
                  <a:pt x="222" y="199"/>
                </a:lnTo>
                <a:lnTo>
                  <a:pt x="224" y="183"/>
                </a:lnTo>
                <a:lnTo>
                  <a:pt x="221" y="167"/>
                </a:lnTo>
                <a:lnTo>
                  <a:pt x="213" y="151"/>
                </a:lnTo>
                <a:lnTo>
                  <a:pt x="203" y="139"/>
                </a:lnTo>
                <a:lnTo>
                  <a:pt x="190" y="129"/>
                </a:lnTo>
                <a:lnTo>
                  <a:pt x="174" y="124"/>
                </a:lnTo>
                <a:lnTo>
                  <a:pt x="160" y="124"/>
                </a:lnTo>
                <a:lnTo>
                  <a:pt x="146" y="129"/>
                </a:lnTo>
                <a:lnTo>
                  <a:pt x="131" y="139"/>
                </a:lnTo>
                <a:lnTo>
                  <a:pt x="121" y="150"/>
                </a:lnTo>
                <a:lnTo>
                  <a:pt x="110" y="162"/>
                </a:lnTo>
                <a:lnTo>
                  <a:pt x="99" y="174"/>
                </a:lnTo>
                <a:lnTo>
                  <a:pt x="88" y="181"/>
                </a:lnTo>
                <a:lnTo>
                  <a:pt x="74" y="184"/>
                </a:lnTo>
                <a:lnTo>
                  <a:pt x="55" y="184"/>
                </a:lnTo>
                <a:lnTo>
                  <a:pt x="40" y="181"/>
                </a:lnTo>
                <a:lnTo>
                  <a:pt x="29" y="171"/>
                </a:lnTo>
                <a:lnTo>
                  <a:pt x="18" y="162"/>
                </a:lnTo>
                <a:lnTo>
                  <a:pt x="10" y="151"/>
                </a:lnTo>
                <a:lnTo>
                  <a:pt x="4" y="137"/>
                </a:lnTo>
                <a:lnTo>
                  <a:pt x="1" y="123"/>
                </a:lnTo>
                <a:lnTo>
                  <a:pt x="0" y="108"/>
                </a:lnTo>
                <a:lnTo>
                  <a:pt x="1" y="92"/>
                </a:lnTo>
                <a:lnTo>
                  <a:pt x="4" y="76"/>
                </a:lnTo>
                <a:lnTo>
                  <a:pt x="9" y="56"/>
                </a:lnTo>
                <a:lnTo>
                  <a:pt x="15" y="38"/>
                </a:lnTo>
                <a:lnTo>
                  <a:pt x="19" y="27"/>
                </a:lnTo>
                <a:lnTo>
                  <a:pt x="26" y="15"/>
                </a:lnTo>
                <a:close/>
              </a:path>
            </a:pathLst>
          </a:custGeom>
          <a:solidFill>
            <a:srgbClr val="FF5F00"/>
          </a:solidFill>
          <a:ln w="6350">
            <a:solidFill>
              <a:srgbClr val="000000"/>
            </a:solidFill>
            <a:round/>
            <a:headEnd/>
            <a:tailEnd/>
          </a:ln>
        </p:spPr>
        <p:txBody>
          <a:bodyPr/>
          <a:lstStyle/>
          <a:p>
            <a:endParaRPr lang="en-US"/>
          </a:p>
        </p:txBody>
      </p:sp>
      <p:sp>
        <p:nvSpPr>
          <p:cNvPr id="76811" name="Freeform 73"/>
          <p:cNvSpPr>
            <a:spLocks/>
          </p:cNvSpPr>
          <p:nvPr/>
        </p:nvSpPr>
        <p:spPr bwMode="auto">
          <a:xfrm>
            <a:off x="6746875" y="5589588"/>
            <a:ext cx="1460500" cy="1054100"/>
          </a:xfrm>
          <a:custGeom>
            <a:avLst/>
            <a:gdLst>
              <a:gd name="T0" fmla="*/ 2147483647 w 1050"/>
              <a:gd name="T1" fmla="*/ 2147483647 h 709"/>
              <a:gd name="T2" fmla="*/ 2147483647 w 1050"/>
              <a:gd name="T3" fmla="*/ 2147483647 h 709"/>
              <a:gd name="T4" fmla="*/ 2147483647 w 1050"/>
              <a:gd name="T5" fmla="*/ 2147483647 h 709"/>
              <a:gd name="T6" fmla="*/ 2147483647 w 1050"/>
              <a:gd name="T7" fmla="*/ 2147483647 h 709"/>
              <a:gd name="T8" fmla="*/ 2147483647 w 1050"/>
              <a:gd name="T9" fmla="*/ 2147483647 h 709"/>
              <a:gd name="T10" fmla="*/ 2147483647 w 1050"/>
              <a:gd name="T11" fmla="*/ 2147483647 h 709"/>
              <a:gd name="T12" fmla="*/ 2147483647 w 1050"/>
              <a:gd name="T13" fmla="*/ 2147483647 h 709"/>
              <a:gd name="T14" fmla="*/ 2147483647 w 1050"/>
              <a:gd name="T15" fmla="*/ 2147483647 h 709"/>
              <a:gd name="T16" fmla="*/ 2147483647 w 1050"/>
              <a:gd name="T17" fmla="*/ 2147483647 h 709"/>
              <a:gd name="T18" fmla="*/ 2147483647 w 1050"/>
              <a:gd name="T19" fmla="*/ 2147483647 h 709"/>
              <a:gd name="T20" fmla="*/ 2147483647 w 1050"/>
              <a:gd name="T21" fmla="*/ 2147483647 h 709"/>
              <a:gd name="T22" fmla="*/ 2147483647 w 1050"/>
              <a:gd name="T23" fmla="*/ 2147483647 h 709"/>
              <a:gd name="T24" fmla="*/ 2147483647 w 1050"/>
              <a:gd name="T25" fmla="*/ 2147483647 h 709"/>
              <a:gd name="T26" fmla="*/ 2147483647 w 1050"/>
              <a:gd name="T27" fmla="*/ 2147483647 h 709"/>
              <a:gd name="T28" fmla="*/ 2147483647 w 1050"/>
              <a:gd name="T29" fmla="*/ 2147483647 h 709"/>
              <a:gd name="T30" fmla="*/ 2147483647 w 1050"/>
              <a:gd name="T31" fmla="*/ 2147483647 h 709"/>
              <a:gd name="T32" fmla="*/ 2147483647 w 1050"/>
              <a:gd name="T33" fmla="*/ 2147483647 h 709"/>
              <a:gd name="T34" fmla="*/ 2147483647 w 1050"/>
              <a:gd name="T35" fmla="*/ 2147483647 h 709"/>
              <a:gd name="T36" fmla="*/ 2147483647 w 1050"/>
              <a:gd name="T37" fmla="*/ 2147483647 h 709"/>
              <a:gd name="T38" fmla="*/ 2147483647 w 1050"/>
              <a:gd name="T39" fmla="*/ 2147483647 h 709"/>
              <a:gd name="T40" fmla="*/ 2147483647 w 1050"/>
              <a:gd name="T41" fmla="*/ 2147483647 h 709"/>
              <a:gd name="T42" fmla="*/ 2147483647 w 1050"/>
              <a:gd name="T43" fmla="*/ 2147483647 h 709"/>
              <a:gd name="T44" fmla="*/ 2147483647 w 1050"/>
              <a:gd name="T45" fmla="*/ 2147483647 h 709"/>
              <a:gd name="T46" fmla="*/ 2147483647 w 1050"/>
              <a:gd name="T47" fmla="*/ 2147483647 h 709"/>
              <a:gd name="T48" fmla="*/ 2147483647 w 1050"/>
              <a:gd name="T49" fmla="*/ 2147483647 h 709"/>
              <a:gd name="T50" fmla="*/ 2147483647 w 1050"/>
              <a:gd name="T51" fmla="*/ 2147483647 h 709"/>
              <a:gd name="T52" fmla="*/ 2147483647 w 1050"/>
              <a:gd name="T53" fmla="*/ 2147483647 h 709"/>
              <a:gd name="T54" fmla="*/ 2147483647 w 1050"/>
              <a:gd name="T55" fmla="*/ 2147483647 h 709"/>
              <a:gd name="T56" fmla="*/ 2147483647 w 1050"/>
              <a:gd name="T57" fmla="*/ 2147483647 h 709"/>
              <a:gd name="T58" fmla="*/ 2147483647 w 1050"/>
              <a:gd name="T59" fmla="*/ 2147483647 h 709"/>
              <a:gd name="T60" fmla="*/ 2147483647 w 1050"/>
              <a:gd name="T61" fmla="*/ 2147483647 h 709"/>
              <a:gd name="T62" fmla="*/ 2147483647 w 1050"/>
              <a:gd name="T63" fmla="*/ 2147483647 h 709"/>
              <a:gd name="T64" fmla="*/ 2147483647 w 1050"/>
              <a:gd name="T65" fmla="*/ 2147483647 h 709"/>
              <a:gd name="T66" fmla="*/ 2147483647 w 1050"/>
              <a:gd name="T67" fmla="*/ 2147483647 h 709"/>
              <a:gd name="T68" fmla="*/ 2147483647 w 1050"/>
              <a:gd name="T69" fmla="*/ 2147483647 h 709"/>
              <a:gd name="T70" fmla="*/ 2147483647 w 1050"/>
              <a:gd name="T71" fmla="*/ 2147483647 h 709"/>
              <a:gd name="T72" fmla="*/ 2147483647 w 1050"/>
              <a:gd name="T73" fmla="*/ 2147483647 h 709"/>
              <a:gd name="T74" fmla="*/ 2147483647 w 1050"/>
              <a:gd name="T75" fmla="*/ 2147483647 h 709"/>
              <a:gd name="T76" fmla="*/ 2147483647 w 1050"/>
              <a:gd name="T77" fmla="*/ 2147483647 h 709"/>
              <a:gd name="T78" fmla="*/ 2147483647 w 1050"/>
              <a:gd name="T79" fmla="*/ 2147483647 h 709"/>
              <a:gd name="T80" fmla="*/ 2147483647 w 1050"/>
              <a:gd name="T81" fmla="*/ 2147483647 h 709"/>
              <a:gd name="T82" fmla="*/ 2147483647 w 1050"/>
              <a:gd name="T83" fmla="*/ 2147483647 h 709"/>
              <a:gd name="T84" fmla="*/ 2147483647 w 1050"/>
              <a:gd name="T85" fmla="*/ 2147483647 h 709"/>
              <a:gd name="T86" fmla="*/ 2147483647 w 1050"/>
              <a:gd name="T87" fmla="*/ 0 h 709"/>
              <a:gd name="T88" fmla="*/ 2147483647 w 1050"/>
              <a:gd name="T89" fmla="*/ 2147483647 h 709"/>
              <a:gd name="T90" fmla="*/ 2147483647 w 1050"/>
              <a:gd name="T91" fmla="*/ 2147483647 h 709"/>
              <a:gd name="T92" fmla="*/ 2147483647 w 1050"/>
              <a:gd name="T93" fmla="*/ 2147483647 h 709"/>
              <a:gd name="T94" fmla="*/ 2147483647 w 1050"/>
              <a:gd name="T95" fmla="*/ 2147483647 h 709"/>
              <a:gd name="T96" fmla="*/ 2147483647 w 1050"/>
              <a:gd name="T97" fmla="*/ 2147483647 h 709"/>
              <a:gd name="T98" fmla="*/ 2147483647 w 1050"/>
              <a:gd name="T99" fmla="*/ 2147483647 h 709"/>
              <a:gd name="T100" fmla="*/ 2147483647 w 1050"/>
              <a:gd name="T101" fmla="*/ 2147483647 h 709"/>
              <a:gd name="T102" fmla="*/ 2147483647 w 1050"/>
              <a:gd name="T103" fmla="*/ 2147483647 h 709"/>
              <a:gd name="T104" fmla="*/ 2147483647 w 1050"/>
              <a:gd name="T105" fmla="*/ 2147483647 h 709"/>
              <a:gd name="T106" fmla="*/ 2147483647 w 1050"/>
              <a:gd name="T107" fmla="*/ 2147483647 h 709"/>
              <a:gd name="T108" fmla="*/ 2147483647 w 1050"/>
              <a:gd name="T109" fmla="*/ 2147483647 h 709"/>
              <a:gd name="T110" fmla="*/ 2147483647 w 1050"/>
              <a:gd name="T111" fmla="*/ 2147483647 h 709"/>
              <a:gd name="T112" fmla="*/ 2147483647 w 1050"/>
              <a:gd name="T113" fmla="*/ 2147483647 h 709"/>
              <a:gd name="T114" fmla="*/ 2147483647 w 1050"/>
              <a:gd name="T115" fmla="*/ 2147483647 h 709"/>
              <a:gd name="T116" fmla="*/ 2147483647 w 1050"/>
              <a:gd name="T117" fmla="*/ 2147483647 h 709"/>
              <a:gd name="T118" fmla="*/ 2147483647 w 1050"/>
              <a:gd name="T119" fmla="*/ 2147483647 h 709"/>
              <a:gd name="T120" fmla="*/ 2147483647 w 1050"/>
              <a:gd name="T121" fmla="*/ 2147483647 h 70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50"/>
              <a:gd name="T184" fmla="*/ 0 h 709"/>
              <a:gd name="T185" fmla="*/ 1050 w 1050"/>
              <a:gd name="T186" fmla="*/ 709 h 70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50" h="709">
                <a:moveTo>
                  <a:pt x="123" y="51"/>
                </a:moveTo>
                <a:lnTo>
                  <a:pt x="0" y="579"/>
                </a:lnTo>
                <a:lnTo>
                  <a:pt x="15" y="578"/>
                </a:lnTo>
                <a:lnTo>
                  <a:pt x="33" y="576"/>
                </a:lnTo>
                <a:lnTo>
                  <a:pt x="65" y="570"/>
                </a:lnTo>
                <a:lnTo>
                  <a:pt x="88" y="565"/>
                </a:lnTo>
                <a:lnTo>
                  <a:pt x="118" y="559"/>
                </a:lnTo>
                <a:lnTo>
                  <a:pt x="151" y="551"/>
                </a:lnTo>
                <a:lnTo>
                  <a:pt x="182" y="541"/>
                </a:lnTo>
                <a:lnTo>
                  <a:pt x="210" y="531"/>
                </a:lnTo>
                <a:lnTo>
                  <a:pt x="243" y="520"/>
                </a:lnTo>
                <a:lnTo>
                  <a:pt x="265" y="515"/>
                </a:lnTo>
                <a:lnTo>
                  <a:pt x="283" y="512"/>
                </a:lnTo>
                <a:lnTo>
                  <a:pt x="300" y="511"/>
                </a:lnTo>
                <a:lnTo>
                  <a:pt x="315" y="511"/>
                </a:lnTo>
                <a:lnTo>
                  <a:pt x="338" y="514"/>
                </a:lnTo>
                <a:lnTo>
                  <a:pt x="353" y="517"/>
                </a:lnTo>
                <a:lnTo>
                  <a:pt x="369" y="522"/>
                </a:lnTo>
                <a:lnTo>
                  <a:pt x="381" y="528"/>
                </a:lnTo>
                <a:lnTo>
                  <a:pt x="389" y="535"/>
                </a:lnTo>
                <a:lnTo>
                  <a:pt x="395" y="546"/>
                </a:lnTo>
                <a:lnTo>
                  <a:pt x="397" y="555"/>
                </a:lnTo>
                <a:lnTo>
                  <a:pt x="396" y="566"/>
                </a:lnTo>
                <a:lnTo>
                  <a:pt x="392" y="577"/>
                </a:lnTo>
                <a:lnTo>
                  <a:pt x="382" y="592"/>
                </a:lnTo>
                <a:lnTo>
                  <a:pt x="371" y="608"/>
                </a:lnTo>
                <a:lnTo>
                  <a:pt x="365" y="623"/>
                </a:lnTo>
                <a:lnTo>
                  <a:pt x="362" y="635"/>
                </a:lnTo>
                <a:lnTo>
                  <a:pt x="361" y="647"/>
                </a:lnTo>
                <a:lnTo>
                  <a:pt x="362" y="656"/>
                </a:lnTo>
                <a:lnTo>
                  <a:pt x="367" y="668"/>
                </a:lnTo>
                <a:lnTo>
                  <a:pt x="377" y="681"/>
                </a:lnTo>
                <a:lnTo>
                  <a:pt x="389" y="691"/>
                </a:lnTo>
                <a:lnTo>
                  <a:pt x="401" y="698"/>
                </a:lnTo>
                <a:lnTo>
                  <a:pt x="417" y="703"/>
                </a:lnTo>
                <a:lnTo>
                  <a:pt x="434" y="707"/>
                </a:lnTo>
                <a:lnTo>
                  <a:pt x="447" y="709"/>
                </a:lnTo>
                <a:lnTo>
                  <a:pt x="462" y="707"/>
                </a:lnTo>
                <a:lnTo>
                  <a:pt x="477" y="704"/>
                </a:lnTo>
                <a:lnTo>
                  <a:pt x="491" y="699"/>
                </a:lnTo>
                <a:lnTo>
                  <a:pt x="507" y="692"/>
                </a:lnTo>
                <a:lnTo>
                  <a:pt x="523" y="683"/>
                </a:lnTo>
                <a:lnTo>
                  <a:pt x="537" y="674"/>
                </a:lnTo>
                <a:lnTo>
                  <a:pt x="548" y="664"/>
                </a:lnTo>
                <a:lnTo>
                  <a:pt x="557" y="653"/>
                </a:lnTo>
                <a:lnTo>
                  <a:pt x="564" y="640"/>
                </a:lnTo>
                <a:lnTo>
                  <a:pt x="568" y="625"/>
                </a:lnTo>
                <a:lnTo>
                  <a:pt x="570" y="608"/>
                </a:lnTo>
                <a:lnTo>
                  <a:pt x="576" y="595"/>
                </a:lnTo>
                <a:lnTo>
                  <a:pt x="580" y="588"/>
                </a:lnTo>
                <a:lnTo>
                  <a:pt x="589" y="581"/>
                </a:lnTo>
                <a:lnTo>
                  <a:pt x="604" y="574"/>
                </a:lnTo>
                <a:lnTo>
                  <a:pt x="625" y="567"/>
                </a:lnTo>
                <a:lnTo>
                  <a:pt x="646" y="561"/>
                </a:lnTo>
                <a:lnTo>
                  <a:pt x="666" y="555"/>
                </a:lnTo>
                <a:lnTo>
                  <a:pt x="686" y="550"/>
                </a:lnTo>
                <a:lnTo>
                  <a:pt x="716" y="544"/>
                </a:lnTo>
                <a:lnTo>
                  <a:pt x="757" y="537"/>
                </a:lnTo>
                <a:lnTo>
                  <a:pt x="803" y="533"/>
                </a:lnTo>
                <a:lnTo>
                  <a:pt x="854" y="533"/>
                </a:lnTo>
                <a:lnTo>
                  <a:pt x="903" y="533"/>
                </a:lnTo>
                <a:lnTo>
                  <a:pt x="948" y="538"/>
                </a:lnTo>
                <a:lnTo>
                  <a:pt x="954" y="529"/>
                </a:lnTo>
                <a:lnTo>
                  <a:pt x="960" y="519"/>
                </a:lnTo>
                <a:lnTo>
                  <a:pt x="969" y="510"/>
                </a:lnTo>
                <a:lnTo>
                  <a:pt x="980" y="498"/>
                </a:lnTo>
                <a:lnTo>
                  <a:pt x="988" y="490"/>
                </a:lnTo>
                <a:lnTo>
                  <a:pt x="1000" y="477"/>
                </a:lnTo>
                <a:lnTo>
                  <a:pt x="1011" y="465"/>
                </a:lnTo>
                <a:lnTo>
                  <a:pt x="1020" y="456"/>
                </a:lnTo>
                <a:lnTo>
                  <a:pt x="1029" y="445"/>
                </a:lnTo>
                <a:lnTo>
                  <a:pt x="1037" y="431"/>
                </a:lnTo>
                <a:lnTo>
                  <a:pt x="1040" y="421"/>
                </a:lnTo>
                <a:lnTo>
                  <a:pt x="1045" y="406"/>
                </a:lnTo>
                <a:lnTo>
                  <a:pt x="1049" y="394"/>
                </a:lnTo>
                <a:lnTo>
                  <a:pt x="1050" y="377"/>
                </a:lnTo>
                <a:lnTo>
                  <a:pt x="1046" y="364"/>
                </a:lnTo>
                <a:lnTo>
                  <a:pt x="1039" y="351"/>
                </a:lnTo>
                <a:lnTo>
                  <a:pt x="1032" y="342"/>
                </a:lnTo>
                <a:lnTo>
                  <a:pt x="1022" y="337"/>
                </a:lnTo>
                <a:lnTo>
                  <a:pt x="1012" y="333"/>
                </a:lnTo>
                <a:lnTo>
                  <a:pt x="1000" y="333"/>
                </a:lnTo>
                <a:lnTo>
                  <a:pt x="989" y="333"/>
                </a:lnTo>
                <a:lnTo>
                  <a:pt x="976" y="341"/>
                </a:lnTo>
                <a:lnTo>
                  <a:pt x="966" y="353"/>
                </a:lnTo>
                <a:lnTo>
                  <a:pt x="955" y="366"/>
                </a:lnTo>
                <a:lnTo>
                  <a:pt x="944" y="382"/>
                </a:lnTo>
                <a:lnTo>
                  <a:pt x="932" y="396"/>
                </a:lnTo>
                <a:lnTo>
                  <a:pt x="919" y="406"/>
                </a:lnTo>
                <a:lnTo>
                  <a:pt x="904" y="413"/>
                </a:lnTo>
                <a:lnTo>
                  <a:pt x="887" y="418"/>
                </a:lnTo>
                <a:lnTo>
                  <a:pt x="875" y="418"/>
                </a:lnTo>
                <a:lnTo>
                  <a:pt x="862" y="415"/>
                </a:lnTo>
                <a:lnTo>
                  <a:pt x="852" y="412"/>
                </a:lnTo>
                <a:lnTo>
                  <a:pt x="841" y="408"/>
                </a:lnTo>
                <a:lnTo>
                  <a:pt x="830" y="399"/>
                </a:lnTo>
                <a:lnTo>
                  <a:pt x="823" y="391"/>
                </a:lnTo>
                <a:lnTo>
                  <a:pt x="817" y="380"/>
                </a:lnTo>
                <a:lnTo>
                  <a:pt x="814" y="370"/>
                </a:lnTo>
                <a:lnTo>
                  <a:pt x="810" y="354"/>
                </a:lnTo>
                <a:lnTo>
                  <a:pt x="809" y="339"/>
                </a:lnTo>
                <a:lnTo>
                  <a:pt x="812" y="328"/>
                </a:lnTo>
                <a:lnTo>
                  <a:pt x="819" y="316"/>
                </a:lnTo>
                <a:lnTo>
                  <a:pt x="825" y="306"/>
                </a:lnTo>
                <a:lnTo>
                  <a:pt x="836" y="293"/>
                </a:lnTo>
                <a:lnTo>
                  <a:pt x="852" y="285"/>
                </a:lnTo>
                <a:lnTo>
                  <a:pt x="863" y="279"/>
                </a:lnTo>
                <a:lnTo>
                  <a:pt x="882" y="269"/>
                </a:lnTo>
                <a:lnTo>
                  <a:pt x="901" y="258"/>
                </a:lnTo>
                <a:lnTo>
                  <a:pt x="912" y="249"/>
                </a:lnTo>
                <a:lnTo>
                  <a:pt x="922" y="241"/>
                </a:lnTo>
                <a:lnTo>
                  <a:pt x="934" y="226"/>
                </a:lnTo>
                <a:lnTo>
                  <a:pt x="938" y="209"/>
                </a:lnTo>
                <a:lnTo>
                  <a:pt x="940" y="193"/>
                </a:lnTo>
                <a:lnTo>
                  <a:pt x="941" y="179"/>
                </a:lnTo>
                <a:lnTo>
                  <a:pt x="937" y="160"/>
                </a:lnTo>
                <a:lnTo>
                  <a:pt x="932" y="146"/>
                </a:lnTo>
                <a:lnTo>
                  <a:pt x="925" y="129"/>
                </a:lnTo>
                <a:lnTo>
                  <a:pt x="917" y="114"/>
                </a:lnTo>
                <a:lnTo>
                  <a:pt x="909" y="94"/>
                </a:lnTo>
                <a:lnTo>
                  <a:pt x="902" y="78"/>
                </a:lnTo>
                <a:lnTo>
                  <a:pt x="900" y="63"/>
                </a:lnTo>
                <a:lnTo>
                  <a:pt x="899" y="47"/>
                </a:lnTo>
                <a:lnTo>
                  <a:pt x="901" y="32"/>
                </a:lnTo>
                <a:lnTo>
                  <a:pt x="901" y="15"/>
                </a:lnTo>
                <a:lnTo>
                  <a:pt x="872" y="13"/>
                </a:lnTo>
                <a:lnTo>
                  <a:pt x="833" y="13"/>
                </a:lnTo>
                <a:lnTo>
                  <a:pt x="797" y="10"/>
                </a:lnTo>
                <a:lnTo>
                  <a:pt x="770" y="8"/>
                </a:lnTo>
                <a:lnTo>
                  <a:pt x="741" y="5"/>
                </a:lnTo>
                <a:lnTo>
                  <a:pt x="707" y="2"/>
                </a:lnTo>
                <a:lnTo>
                  <a:pt x="680" y="0"/>
                </a:lnTo>
                <a:lnTo>
                  <a:pt x="661" y="1"/>
                </a:lnTo>
                <a:lnTo>
                  <a:pt x="642" y="4"/>
                </a:lnTo>
                <a:lnTo>
                  <a:pt x="631" y="8"/>
                </a:lnTo>
                <a:lnTo>
                  <a:pt x="622" y="14"/>
                </a:lnTo>
                <a:lnTo>
                  <a:pt x="615" y="23"/>
                </a:lnTo>
                <a:lnTo>
                  <a:pt x="612" y="32"/>
                </a:lnTo>
                <a:lnTo>
                  <a:pt x="614" y="41"/>
                </a:lnTo>
                <a:lnTo>
                  <a:pt x="618" y="51"/>
                </a:lnTo>
                <a:lnTo>
                  <a:pt x="625" y="64"/>
                </a:lnTo>
                <a:lnTo>
                  <a:pt x="631" y="75"/>
                </a:lnTo>
                <a:lnTo>
                  <a:pt x="634" y="87"/>
                </a:lnTo>
                <a:lnTo>
                  <a:pt x="634" y="100"/>
                </a:lnTo>
                <a:lnTo>
                  <a:pt x="631" y="112"/>
                </a:lnTo>
                <a:lnTo>
                  <a:pt x="624" y="123"/>
                </a:lnTo>
                <a:lnTo>
                  <a:pt x="616" y="133"/>
                </a:lnTo>
                <a:lnTo>
                  <a:pt x="604" y="143"/>
                </a:lnTo>
                <a:lnTo>
                  <a:pt x="591" y="151"/>
                </a:lnTo>
                <a:lnTo>
                  <a:pt x="577" y="157"/>
                </a:lnTo>
                <a:lnTo>
                  <a:pt x="561" y="161"/>
                </a:lnTo>
                <a:lnTo>
                  <a:pt x="547" y="164"/>
                </a:lnTo>
                <a:lnTo>
                  <a:pt x="531" y="166"/>
                </a:lnTo>
                <a:lnTo>
                  <a:pt x="517" y="168"/>
                </a:lnTo>
                <a:lnTo>
                  <a:pt x="504" y="168"/>
                </a:lnTo>
                <a:lnTo>
                  <a:pt x="490" y="166"/>
                </a:lnTo>
                <a:lnTo>
                  <a:pt x="478" y="164"/>
                </a:lnTo>
                <a:lnTo>
                  <a:pt x="467" y="161"/>
                </a:lnTo>
                <a:lnTo>
                  <a:pt x="458" y="158"/>
                </a:lnTo>
                <a:lnTo>
                  <a:pt x="447" y="152"/>
                </a:lnTo>
                <a:lnTo>
                  <a:pt x="439" y="146"/>
                </a:lnTo>
                <a:lnTo>
                  <a:pt x="432" y="136"/>
                </a:lnTo>
                <a:lnTo>
                  <a:pt x="423" y="126"/>
                </a:lnTo>
                <a:lnTo>
                  <a:pt x="416" y="116"/>
                </a:lnTo>
                <a:lnTo>
                  <a:pt x="408" y="107"/>
                </a:lnTo>
                <a:lnTo>
                  <a:pt x="400" y="94"/>
                </a:lnTo>
                <a:lnTo>
                  <a:pt x="392" y="83"/>
                </a:lnTo>
                <a:lnTo>
                  <a:pt x="382" y="72"/>
                </a:lnTo>
                <a:lnTo>
                  <a:pt x="370" y="61"/>
                </a:lnTo>
                <a:lnTo>
                  <a:pt x="359" y="52"/>
                </a:lnTo>
                <a:lnTo>
                  <a:pt x="347" y="45"/>
                </a:lnTo>
                <a:lnTo>
                  <a:pt x="333" y="40"/>
                </a:lnTo>
                <a:lnTo>
                  <a:pt x="319" y="36"/>
                </a:lnTo>
                <a:lnTo>
                  <a:pt x="301" y="33"/>
                </a:lnTo>
                <a:lnTo>
                  <a:pt x="280" y="32"/>
                </a:lnTo>
                <a:lnTo>
                  <a:pt x="263" y="31"/>
                </a:lnTo>
                <a:lnTo>
                  <a:pt x="246" y="31"/>
                </a:lnTo>
                <a:lnTo>
                  <a:pt x="227" y="32"/>
                </a:lnTo>
                <a:lnTo>
                  <a:pt x="209" y="35"/>
                </a:lnTo>
                <a:lnTo>
                  <a:pt x="191" y="38"/>
                </a:lnTo>
                <a:lnTo>
                  <a:pt x="170" y="42"/>
                </a:lnTo>
                <a:lnTo>
                  <a:pt x="150" y="46"/>
                </a:lnTo>
                <a:lnTo>
                  <a:pt x="123" y="51"/>
                </a:lnTo>
                <a:close/>
              </a:path>
            </a:pathLst>
          </a:custGeom>
          <a:solidFill>
            <a:srgbClr val="FF00FF"/>
          </a:solidFill>
          <a:ln w="6350">
            <a:solidFill>
              <a:srgbClr val="000000"/>
            </a:solidFill>
            <a:round/>
            <a:headEnd/>
            <a:tailEnd/>
          </a:ln>
        </p:spPr>
        <p:txBody>
          <a:bodyPr/>
          <a:lstStyle/>
          <a:p>
            <a:endParaRPr lang="en-US"/>
          </a:p>
        </p:txBody>
      </p:sp>
      <p:sp>
        <p:nvSpPr>
          <p:cNvPr id="76812" name="Freeform 82"/>
          <p:cNvSpPr>
            <a:spLocks/>
          </p:cNvSpPr>
          <p:nvPr/>
        </p:nvSpPr>
        <p:spPr bwMode="auto">
          <a:xfrm>
            <a:off x="6769100" y="1244600"/>
            <a:ext cx="1692275" cy="801688"/>
          </a:xfrm>
          <a:custGeom>
            <a:avLst/>
            <a:gdLst>
              <a:gd name="T0" fmla="*/ 2147483647 w 1221"/>
              <a:gd name="T1" fmla="*/ 0 h 540"/>
              <a:gd name="T2" fmla="*/ 2147483647 w 1221"/>
              <a:gd name="T3" fmla="*/ 2147483647 h 540"/>
              <a:gd name="T4" fmla="*/ 2147483647 w 1221"/>
              <a:gd name="T5" fmla="*/ 2147483647 h 540"/>
              <a:gd name="T6" fmla="*/ 2147483647 w 1221"/>
              <a:gd name="T7" fmla="*/ 2147483647 h 540"/>
              <a:gd name="T8" fmla="*/ 2147483647 w 1221"/>
              <a:gd name="T9" fmla="*/ 2147483647 h 540"/>
              <a:gd name="T10" fmla="*/ 2147483647 w 1221"/>
              <a:gd name="T11" fmla="*/ 2147483647 h 540"/>
              <a:gd name="T12" fmla="*/ 2147483647 w 1221"/>
              <a:gd name="T13" fmla="*/ 2147483647 h 540"/>
              <a:gd name="T14" fmla="*/ 2147483647 w 1221"/>
              <a:gd name="T15" fmla="*/ 2147483647 h 540"/>
              <a:gd name="T16" fmla="*/ 2147483647 w 1221"/>
              <a:gd name="T17" fmla="*/ 2147483647 h 540"/>
              <a:gd name="T18" fmla="*/ 2147483647 w 1221"/>
              <a:gd name="T19" fmla="*/ 2147483647 h 540"/>
              <a:gd name="T20" fmla="*/ 2147483647 w 1221"/>
              <a:gd name="T21" fmla="*/ 2147483647 h 540"/>
              <a:gd name="T22" fmla="*/ 2147483647 w 1221"/>
              <a:gd name="T23" fmla="*/ 2147483647 h 540"/>
              <a:gd name="T24" fmla="*/ 2147483647 w 1221"/>
              <a:gd name="T25" fmla="*/ 2147483647 h 540"/>
              <a:gd name="T26" fmla="*/ 2147483647 w 1221"/>
              <a:gd name="T27" fmla="*/ 2147483647 h 540"/>
              <a:gd name="T28" fmla="*/ 2147483647 w 1221"/>
              <a:gd name="T29" fmla="*/ 2147483647 h 540"/>
              <a:gd name="T30" fmla="*/ 2147483647 w 1221"/>
              <a:gd name="T31" fmla="*/ 2147483647 h 540"/>
              <a:gd name="T32" fmla="*/ 2147483647 w 1221"/>
              <a:gd name="T33" fmla="*/ 2147483647 h 540"/>
              <a:gd name="T34" fmla="*/ 2147483647 w 1221"/>
              <a:gd name="T35" fmla="*/ 2147483647 h 540"/>
              <a:gd name="T36" fmla="*/ 2147483647 w 1221"/>
              <a:gd name="T37" fmla="*/ 2147483647 h 540"/>
              <a:gd name="T38" fmla="*/ 2147483647 w 1221"/>
              <a:gd name="T39" fmla="*/ 2147483647 h 540"/>
              <a:gd name="T40" fmla="*/ 2147483647 w 1221"/>
              <a:gd name="T41" fmla="*/ 2147483647 h 540"/>
              <a:gd name="T42" fmla="*/ 2147483647 w 1221"/>
              <a:gd name="T43" fmla="*/ 2147483647 h 540"/>
              <a:gd name="T44" fmla="*/ 2147483647 w 1221"/>
              <a:gd name="T45" fmla="*/ 2147483647 h 540"/>
              <a:gd name="T46" fmla="*/ 2147483647 w 1221"/>
              <a:gd name="T47" fmla="*/ 2147483647 h 540"/>
              <a:gd name="T48" fmla="*/ 2147483647 w 1221"/>
              <a:gd name="T49" fmla="*/ 2147483647 h 540"/>
              <a:gd name="T50" fmla="*/ 2147483647 w 1221"/>
              <a:gd name="T51" fmla="*/ 2147483647 h 540"/>
              <a:gd name="T52" fmla="*/ 2147483647 w 1221"/>
              <a:gd name="T53" fmla="*/ 2147483647 h 540"/>
              <a:gd name="T54" fmla="*/ 2147483647 w 1221"/>
              <a:gd name="T55" fmla="*/ 2147483647 h 540"/>
              <a:gd name="T56" fmla="*/ 2147483647 w 1221"/>
              <a:gd name="T57" fmla="*/ 2147483647 h 540"/>
              <a:gd name="T58" fmla="*/ 2147483647 w 1221"/>
              <a:gd name="T59" fmla="*/ 2147483647 h 540"/>
              <a:gd name="T60" fmla="*/ 2147483647 w 1221"/>
              <a:gd name="T61" fmla="*/ 2147483647 h 540"/>
              <a:gd name="T62" fmla="*/ 2147483647 w 1221"/>
              <a:gd name="T63" fmla="*/ 2147483647 h 540"/>
              <a:gd name="T64" fmla="*/ 2147483647 w 1221"/>
              <a:gd name="T65" fmla="*/ 2147483647 h 540"/>
              <a:gd name="T66" fmla="*/ 2147483647 w 1221"/>
              <a:gd name="T67" fmla="*/ 2147483647 h 540"/>
              <a:gd name="T68" fmla="*/ 2147483647 w 1221"/>
              <a:gd name="T69" fmla="*/ 2147483647 h 540"/>
              <a:gd name="T70" fmla="*/ 2147483647 w 1221"/>
              <a:gd name="T71" fmla="*/ 2147483647 h 540"/>
              <a:gd name="T72" fmla="*/ 2147483647 w 1221"/>
              <a:gd name="T73" fmla="*/ 2147483647 h 540"/>
              <a:gd name="T74" fmla="*/ 2147483647 w 1221"/>
              <a:gd name="T75" fmla="*/ 2147483647 h 540"/>
              <a:gd name="T76" fmla="*/ 2147483647 w 1221"/>
              <a:gd name="T77" fmla="*/ 2147483647 h 540"/>
              <a:gd name="T78" fmla="*/ 2147483647 w 1221"/>
              <a:gd name="T79" fmla="*/ 2147483647 h 540"/>
              <a:gd name="T80" fmla="*/ 2147483647 w 1221"/>
              <a:gd name="T81" fmla="*/ 2147483647 h 540"/>
              <a:gd name="T82" fmla="*/ 2147483647 w 1221"/>
              <a:gd name="T83" fmla="*/ 2147483647 h 540"/>
              <a:gd name="T84" fmla="*/ 2147483647 w 1221"/>
              <a:gd name="T85" fmla="*/ 2147483647 h 540"/>
              <a:gd name="T86" fmla="*/ 2147483647 w 1221"/>
              <a:gd name="T87" fmla="*/ 2147483647 h 540"/>
              <a:gd name="T88" fmla="*/ 2147483647 w 1221"/>
              <a:gd name="T89" fmla="*/ 2147483647 h 540"/>
              <a:gd name="T90" fmla="*/ 2147483647 w 1221"/>
              <a:gd name="T91" fmla="*/ 2147483647 h 540"/>
              <a:gd name="T92" fmla="*/ 2147483647 w 1221"/>
              <a:gd name="T93" fmla="*/ 2147483647 h 540"/>
              <a:gd name="T94" fmla="*/ 2147483647 w 1221"/>
              <a:gd name="T95" fmla="*/ 2147483647 h 540"/>
              <a:gd name="T96" fmla="*/ 2147483647 w 1221"/>
              <a:gd name="T97" fmla="*/ 2147483647 h 540"/>
              <a:gd name="T98" fmla="*/ 2147483647 w 1221"/>
              <a:gd name="T99" fmla="*/ 2147483647 h 540"/>
              <a:gd name="T100" fmla="*/ 2147483647 w 1221"/>
              <a:gd name="T101" fmla="*/ 2147483647 h 540"/>
              <a:gd name="T102" fmla="*/ 2147483647 w 1221"/>
              <a:gd name="T103" fmla="*/ 2147483647 h 540"/>
              <a:gd name="T104" fmla="*/ 2147483647 w 1221"/>
              <a:gd name="T105" fmla="*/ 2147483647 h 540"/>
              <a:gd name="T106" fmla="*/ 2147483647 w 1221"/>
              <a:gd name="T107" fmla="*/ 2147483647 h 540"/>
              <a:gd name="T108" fmla="*/ 2147483647 w 1221"/>
              <a:gd name="T109" fmla="*/ 2147483647 h 540"/>
              <a:gd name="T110" fmla="*/ 2147483647 w 1221"/>
              <a:gd name="T111" fmla="*/ 2147483647 h 540"/>
              <a:gd name="T112" fmla="*/ 2147483647 w 1221"/>
              <a:gd name="T113" fmla="*/ 2147483647 h 540"/>
              <a:gd name="T114" fmla="*/ 2147483647 w 1221"/>
              <a:gd name="T115" fmla="*/ 2147483647 h 540"/>
              <a:gd name="T116" fmla="*/ 2147483647 w 1221"/>
              <a:gd name="T117" fmla="*/ 2147483647 h 540"/>
              <a:gd name="T118" fmla="*/ 2147483647 w 1221"/>
              <a:gd name="T119" fmla="*/ 2147483647 h 540"/>
              <a:gd name="T120" fmla="*/ 2147483647 w 1221"/>
              <a:gd name="T121" fmla="*/ 2147483647 h 5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21"/>
              <a:gd name="T184" fmla="*/ 0 h 540"/>
              <a:gd name="T185" fmla="*/ 1221 w 1221"/>
              <a:gd name="T186" fmla="*/ 540 h 5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21" h="540">
                <a:moveTo>
                  <a:pt x="1023" y="15"/>
                </a:moveTo>
                <a:lnTo>
                  <a:pt x="1033" y="0"/>
                </a:lnTo>
                <a:lnTo>
                  <a:pt x="217" y="0"/>
                </a:lnTo>
                <a:lnTo>
                  <a:pt x="211" y="8"/>
                </a:lnTo>
                <a:lnTo>
                  <a:pt x="208" y="21"/>
                </a:lnTo>
                <a:lnTo>
                  <a:pt x="208" y="34"/>
                </a:lnTo>
                <a:lnTo>
                  <a:pt x="211" y="45"/>
                </a:lnTo>
                <a:lnTo>
                  <a:pt x="218" y="58"/>
                </a:lnTo>
                <a:lnTo>
                  <a:pt x="225" y="69"/>
                </a:lnTo>
                <a:lnTo>
                  <a:pt x="231" y="78"/>
                </a:lnTo>
                <a:lnTo>
                  <a:pt x="239" y="88"/>
                </a:lnTo>
                <a:lnTo>
                  <a:pt x="244" y="99"/>
                </a:lnTo>
                <a:lnTo>
                  <a:pt x="250" y="111"/>
                </a:lnTo>
                <a:lnTo>
                  <a:pt x="253" y="122"/>
                </a:lnTo>
                <a:lnTo>
                  <a:pt x="255" y="134"/>
                </a:lnTo>
                <a:lnTo>
                  <a:pt x="255" y="144"/>
                </a:lnTo>
                <a:lnTo>
                  <a:pt x="254" y="155"/>
                </a:lnTo>
                <a:lnTo>
                  <a:pt x="252" y="162"/>
                </a:lnTo>
                <a:lnTo>
                  <a:pt x="249" y="174"/>
                </a:lnTo>
                <a:lnTo>
                  <a:pt x="245" y="183"/>
                </a:lnTo>
                <a:lnTo>
                  <a:pt x="239" y="190"/>
                </a:lnTo>
                <a:lnTo>
                  <a:pt x="231" y="197"/>
                </a:lnTo>
                <a:lnTo>
                  <a:pt x="222" y="202"/>
                </a:lnTo>
                <a:lnTo>
                  <a:pt x="207" y="205"/>
                </a:lnTo>
                <a:lnTo>
                  <a:pt x="194" y="204"/>
                </a:lnTo>
                <a:lnTo>
                  <a:pt x="182" y="200"/>
                </a:lnTo>
                <a:lnTo>
                  <a:pt x="168" y="194"/>
                </a:lnTo>
                <a:lnTo>
                  <a:pt x="152" y="187"/>
                </a:lnTo>
                <a:lnTo>
                  <a:pt x="142" y="180"/>
                </a:lnTo>
                <a:lnTo>
                  <a:pt x="131" y="172"/>
                </a:lnTo>
                <a:lnTo>
                  <a:pt x="121" y="166"/>
                </a:lnTo>
                <a:lnTo>
                  <a:pt x="111" y="160"/>
                </a:lnTo>
                <a:lnTo>
                  <a:pt x="101" y="155"/>
                </a:lnTo>
                <a:lnTo>
                  <a:pt x="90" y="152"/>
                </a:lnTo>
                <a:lnTo>
                  <a:pt x="77" y="151"/>
                </a:lnTo>
                <a:lnTo>
                  <a:pt x="66" y="153"/>
                </a:lnTo>
                <a:lnTo>
                  <a:pt x="54" y="157"/>
                </a:lnTo>
                <a:lnTo>
                  <a:pt x="45" y="163"/>
                </a:lnTo>
                <a:lnTo>
                  <a:pt x="34" y="170"/>
                </a:lnTo>
                <a:lnTo>
                  <a:pt x="24" y="181"/>
                </a:lnTo>
                <a:lnTo>
                  <a:pt x="16" y="192"/>
                </a:lnTo>
                <a:lnTo>
                  <a:pt x="8" y="207"/>
                </a:lnTo>
                <a:lnTo>
                  <a:pt x="4" y="221"/>
                </a:lnTo>
                <a:lnTo>
                  <a:pt x="0" y="234"/>
                </a:lnTo>
                <a:lnTo>
                  <a:pt x="1" y="249"/>
                </a:lnTo>
                <a:lnTo>
                  <a:pt x="3" y="263"/>
                </a:lnTo>
                <a:lnTo>
                  <a:pt x="7" y="278"/>
                </a:lnTo>
                <a:lnTo>
                  <a:pt x="12" y="290"/>
                </a:lnTo>
                <a:lnTo>
                  <a:pt x="19" y="304"/>
                </a:lnTo>
                <a:lnTo>
                  <a:pt x="27" y="314"/>
                </a:lnTo>
                <a:lnTo>
                  <a:pt x="37" y="323"/>
                </a:lnTo>
                <a:lnTo>
                  <a:pt x="49" y="332"/>
                </a:lnTo>
                <a:lnTo>
                  <a:pt x="65" y="341"/>
                </a:lnTo>
                <a:lnTo>
                  <a:pt x="82" y="347"/>
                </a:lnTo>
                <a:lnTo>
                  <a:pt x="100" y="351"/>
                </a:lnTo>
                <a:lnTo>
                  <a:pt x="121" y="353"/>
                </a:lnTo>
                <a:lnTo>
                  <a:pt x="145" y="352"/>
                </a:lnTo>
                <a:lnTo>
                  <a:pt x="163" y="351"/>
                </a:lnTo>
                <a:lnTo>
                  <a:pt x="180" y="350"/>
                </a:lnTo>
                <a:lnTo>
                  <a:pt x="196" y="353"/>
                </a:lnTo>
                <a:lnTo>
                  <a:pt x="208" y="359"/>
                </a:lnTo>
                <a:lnTo>
                  <a:pt x="218" y="370"/>
                </a:lnTo>
                <a:lnTo>
                  <a:pt x="224" y="384"/>
                </a:lnTo>
                <a:lnTo>
                  <a:pt x="225" y="397"/>
                </a:lnTo>
                <a:lnTo>
                  <a:pt x="224" y="408"/>
                </a:lnTo>
                <a:lnTo>
                  <a:pt x="220" y="422"/>
                </a:lnTo>
                <a:lnTo>
                  <a:pt x="213" y="438"/>
                </a:lnTo>
                <a:lnTo>
                  <a:pt x="207" y="451"/>
                </a:lnTo>
                <a:lnTo>
                  <a:pt x="199" y="467"/>
                </a:lnTo>
                <a:lnTo>
                  <a:pt x="190" y="482"/>
                </a:lnTo>
                <a:lnTo>
                  <a:pt x="179" y="503"/>
                </a:lnTo>
                <a:lnTo>
                  <a:pt x="191" y="505"/>
                </a:lnTo>
                <a:lnTo>
                  <a:pt x="209" y="507"/>
                </a:lnTo>
                <a:lnTo>
                  <a:pt x="227" y="509"/>
                </a:lnTo>
                <a:lnTo>
                  <a:pt x="248" y="512"/>
                </a:lnTo>
                <a:lnTo>
                  <a:pt x="268" y="514"/>
                </a:lnTo>
                <a:lnTo>
                  <a:pt x="291" y="517"/>
                </a:lnTo>
                <a:lnTo>
                  <a:pt x="314" y="519"/>
                </a:lnTo>
                <a:lnTo>
                  <a:pt x="340" y="520"/>
                </a:lnTo>
                <a:lnTo>
                  <a:pt x="390" y="520"/>
                </a:lnTo>
                <a:lnTo>
                  <a:pt x="408" y="519"/>
                </a:lnTo>
                <a:lnTo>
                  <a:pt x="425" y="518"/>
                </a:lnTo>
                <a:lnTo>
                  <a:pt x="445" y="515"/>
                </a:lnTo>
                <a:lnTo>
                  <a:pt x="461" y="510"/>
                </a:lnTo>
                <a:lnTo>
                  <a:pt x="474" y="504"/>
                </a:lnTo>
                <a:lnTo>
                  <a:pt x="484" y="496"/>
                </a:lnTo>
                <a:lnTo>
                  <a:pt x="491" y="489"/>
                </a:lnTo>
                <a:lnTo>
                  <a:pt x="494" y="481"/>
                </a:lnTo>
                <a:lnTo>
                  <a:pt x="494" y="469"/>
                </a:lnTo>
                <a:lnTo>
                  <a:pt x="491" y="454"/>
                </a:lnTo>
                <a:lnTo>
                  <a:pt x="486" y="440"/>
                </a:lnTo>
                <a:lnTo>
                  <a:pt x="481" y="427"/>
                </a:lnTo>
                <a:lnTo>
                  <a:pt x="481" y="414"/>
                </a:lnTo>
                <a:lnTo>
                  <a:pt x="487" y="403"/>
                </a:lnTo>
                <a:lnTo>
                  <a:pt x="496" y="393"/>
                </a:lnTo>
                <a:lnTo>
                  <a:pt x="509" y="385"/>
                </a:lnTo>
                <a:lnTo>
                  <a:pt x="525" y="379"/>
                </a:lnTo>
                <a:lnTo>
                  <a:pt x="542" y="373"/>
                </a:lnTo>
                <a:lnTo>
                  <a:pt x="560" y="370"/>
                </a:lnTo>
                <a:lnTo>
                  <a:pt x="581" y="367"/>
                </a:lnTo>
                <a:lnTo>
                  <a:pt x="599" y="365"/>
                </a:lnTo>
                <a:lnTo>
                  <a:pt x="618" y="365"/>
                </a:lnTo>
                <a:lnTo>
                  <a:pt x="635" y="366"/>
                </a:lnTo>
                <a:lnTo>
                  <a:pt x="652" y="370"/>
                </a:lnTo>
                <a:lnTo>
                  <a:pt x="669" y="375"/>
                </a:lnTo>
                <a:lnTo>
                  <a:pt x="684" y="383"/>
                </a:lnTo>
                <a:lnTo>
                  <a:pt x="696" y="391"/>
                </a:lnTo>
                <a:lnTo>
                  <a:pt x="708" y="401"/>
                </a:lnTo>
                <a:lnTo>
                  <a:pt x="713" y="411"/>
                </a:lnTo>
                <a:lnTo>
                  <a:pt x="715" y="422"/>
                </a:lnTo>
                <a:lnTo>
                  <a:pt x="712" y="434"/>
                </a:lnTo>
                <a:lnTo>
                  <a:pt x="706" y="444"/>
                </a:lnTo>
                <a:lnTo>
                  <a:pt x="697" y="461"/>
                </a:lnTo>
                <a:lnTo>
                  <a:pt x="691" y="474"/>
                </a:lnTo>
                <a:lnTo>
                  <a:pt x="686" y="488"/>
                </a:lnTo>
                <a:lnTo>
                  <a:pt x="686" y="500"/>
                </a:lnTo>
                <a:lnTo>
                  <a:pt x="691" y="513"/>
                </a:lnTo>
                <a:lnTo>
                  <a:pt x="701" y="522"/>
                </a:lnTo>
                <a:lnTo>
                  <a:pt x="711" y="527"/>
                </a:lnTo>
                <a:lnTo>
                  <a:pt x="725" y="532"/>
                </a:lnTo>
                <a:lnTo>
                  <a:pt x="742" y="536"/>
                </a:lnTo>
                <a:lnTo>
                  <a:pt x="759" y="538"/>
                </a:lnTo>
                <a:lnTo>
                  <a:pt x="780" y="540"/>
                </a:lnTo>
                <a:lnTo>
                  <a:pt x="804" y="540"/>
                </a:lnTo>
                <a:lnTo>
                  <a:pt x="823" y="537"/>
                </a:lnTo>
                <a:lnTo>
                  <a:pt x="852" y="535"/>
                </a:lnTo>
                <a:lnTo>
                  <a:pt x="881" y="531"/>
                </a:lnTo>
                <a:lnTo>
                  <a:pt x="906" y="527"/>
                </a:lnTo>
                <a:lnTo>
                  <a:pt x="930" y="523"/>
                </a:lnTo>
                <a:lnTo>
                  <a:pt x="959" y="517"/>
                </a:lnTo>
                <a:lnTo>
                  <a:pt x="993" y="510"/>
                </a:lnTo>
                <a:lnTo>
                  <a:pt x="1041" y="500"/>
                </a:lnTo>
                <a:lnTo>
                  <a:pt x="1035" y="489"/>
                </a:lnTo>
                <a:lnTo>
                  <a:pt x="1029" y="477"/>
                </a:lnTo>
                <a:lnTo>
                  <a:pt x="1023" y="464"/>
                </a:lnTo>
                <a:lnTo>
                  <a:pt x="1017" y="450"/>
                </a:lnTo>
                <a:lnTo>
                  <a:pt x="1013" y="434"/>
                </a:lnTo>
                <a:lnTo>
                  <a:pt x="1010" y="415"/>
                </a:lnTo>
                <a:lnTo>
                  <a:pt x="1011" y="398"/>
                </a:lnTo>
                <a:lnTo>
                  <a:pt x="1014" y="381"/>
                </a:lnTo>
                <a:lnTo>
                  <a:pt x="1022" y="362"/>
                </a:lnTo>
                <a:lnTo>
                  <a:pt x="1032" y="344"/>
                </a:lnTo>
                <a:lnTo>
                  <a:pt x="1043" y="327"/>
                </a:lnTo>
                <a:lnTo>
                  <a:pt x="1057" y="314"/>
                </a:lnTo>
                <a:lnTo>
                  <a:pt x="1073" y="304"/>
                </a:lnTo>
                <a:lnTo>
                  <a:pt x="1089" y="295"/>
                </a:lnTo>
                <a:lnTo>
                  <a:pt x="1106" y="287"/>
                </a:lnTo>
                <a:lnTo>
                  <a:pt x="1122" y="281"/>
                </a:lnTo>
                <a:lnTo>
                  <a:pt x="1139" y="274"/>
                </a:lnTo>
                <a:lnTo>
                  <a:pt x="1159" y="264"/>
                </a:lnTo>
                <a:lnTo>
                  <a:pt x="1172" y="258"/>
                </a:lnTo>
                <a:lnTo>
                  <a:pt x="1185" y="248"/>
                </a:lnTo>
                <a:lnTo>
                  <a:pt x="1196" y="238"/>
                </a:lnTo>
                <a:lnTo>
                  <a:pt x="1206" y="227"/>
                </a:lnTo>
                <a:lnTo>
                  <a:pt x="1213" y="213"/>
                </a:lnTo>
                <a:lnTo>
                  <a:pt x="1219" y="199"/>
                </a:lnTo>
                <a:lnTo>
                  <a:pt x="1221" y="183"/>
                </a:lnTo>
                <a:lnTo>
                  <a:pt x="1218" y="167"/>
                </a:lnTo>
                <a:lnTo>
                  <a:pt x="1210" y="151"/>
                </a:lnTo>
                <a:lnTo>
                  <a:pt x="1200" y="139"/>
                </a:lnTo>
                <a:lnTo>
                  <a:pt x="1187" y="129"/>
                </a:lnTo>
                <a:lnTo>
                  <a:pt x="1171" y="124"/>
                </a:lnTo>
                <a:lnTo>
                  <a:pt x="1157" y="124"/>
                </a:lnTo>
                <a:lnTo>
                  <a:pt x="1143" y="129"/>
                </a:lnTo>
                <a:lnTo>
                  <a:pt x="1128" y="139"/>
                </a:lnTo>
                <a:lnTo>
                  <a:pt x="1118" y="150"/>
                </a:lnTo>
                <a:lnTo>
                  <a:pt x="1107" y="162"/>
                </a:lnTo>
                <a:lnTo>
                  <a:pt x="1096" y="174"/>
                </a:lnTo>
                <a:lnTo>
                  <a:pt x="1085" y="181"/>
                </a:lnTo>
                <a:lnTo>
                  <a:pt x="1071" y="184"/>
                </a:lnTo>
                <a:lnTo>
                  <a:pt x="1052" y="184"/>
                </a:lnTo>
                <a:lnTo>
                  <a:pt x="1037" y="181"/>
                </a:lnTo>
                <a:lnTo>
                  <a:pt x="1026" y="171"/>
                </a:lnTo>
                <a:lnTo>
                  <a:pt x="1015" y="162"/>
                </a:lnTo>
                <a:lnTo>
                  <a:pt x="1007" y="151"/>
                </a:lnTo>
                <a:lnTo>
                  <a:pt x="1001" y="137"/>
                </a:lnTo>
                <a:lnTo>
                  <a:pt x="998" y="123"/>
                </a:lnTo>
                <a:lnTo>
                  <a:pt x="997" y="108"/>
                </a:lnTo>
                <a:lnTo>
                  <a:pt x="998" y="92"/>
                </a:lnTo>
                <a:lnTo>
                  <a:pt x="1001" y="76"/>
                </a:lnTo>
                <a:lnTo>
                  <a:pt x="1006" y="56"/>
                </a:lnTo>
                <a:lnTo>
                  <a:pt x="1012" y="38"/>
                </a:lnTo>
                <a:lnTo>
                  <a:pt x="1016" y="27"/>
                </a:lnTo>
                <a:lnTo>
                  <a:pt x="1023" y="15"/>
                </a:lnTo>
                <a:close/>
              </a:path>
            </a:pathLst>
          </a:custGeom>
          <a:solidFill>
            <a:schemeClr val="folHlink"/>
          </a:solidFill>
          <a:ln w="6350">
            <a:solidFill>
              <a:srgbClr val="000000"/>
            </a:solidFill>
            <a:round/>
            <a:headEnd/>
            <a:tailEnd/>
          </a:ln>
        </p:spPr>
        <p:txBody>
          <a:bodyPr/>
          <a:lstStyle/>
          <a:p>
            <a:endParaRPr lang="en-US"/>
          </a:p>
        </p:txBody>
      </p:sp>
      <p:sp>
        <p:nvSpPr>
          <p:cNvPr id="76813" name="Freeform 83"/>
          <p:cNvSpPr>
            <a:spLocks/>
          </p:cNvSpPr>
          <p:nvPr/>
        </p:nvSpPr>
        <p:spPr bwMode="auto">
          <a:xfrm>
            <a:off x="4051300" y="4251325"/>
            <a:ext cx="1406525" cy="947738"/>
          </a:xfrm>
          <a:custGeom>
            <a:avLst/>
            <a:gdLst>
              <a:gd name="T0" fmla="*/ 2147483647 w 1009"/>
              <a:gd name="T1" fmla="*/ 2147483647 h 635"/>
              <a:gd name="T2" fmla="*/ 2147483647 w 1009"/>
              <a:gd name="T3" fmla="*/ 2147483647 h 635"/>
              <a:gd name="T4" fmla="*/ 2147483647 w 1009"/>
              <a:gd name="T5" fmla="*/ 2147483647 h 635"/>
              <a:gd name="T6" fmla="*/ 2147483647 w 1009"/>
              <a:gd name="T7" fmla="*/ 2147483647 h 635"/>
              <a:gd name="T8" fmla="*/ 2147483647 w 1009"/>
              <a:gd name="T9" fmla="*/ 2147483647 h 635"/>
              <a:gd name="T10" fmla="*/ 2147483647 w 1009"/>
              <a:gd name="T11" fmla="*/ 2147483647 h 635"/>
              <a:gd name="T12" fmla="*/ 2147483647 w 1009"/>
              <a:gd name="T13" fmla="*/ 2147483647 h 635"/>
              <a:gd name="T14" fmla="*/ 2147483647 w 1009"/>
              <a:gd name="T15" fmla="*/ 2147483647 h 635"/>
              <a:gd name="T16" fmla="*/ 2147483647 w 1009"/>
              <a:gd name="T17" fmla="*/ 2147483647 h 635"/>
              <a:gd name="T18" fmla="*/ 2147483647 w 1009"/>
              <a:gd name="T19" fmla="*/ 2147483647 h 635"/>
              <a:gd name="T20" fmla="*/ 2147483647 w 1009"/>
              <a:gd name="T21" fmla="*/ 2147483647 h 635"/>
              <a:gd name="T22" fmla="*/ 2147483647 w 1009"/>
              <a:gd name="T23" fmla="*/ 2147483647 h 635"/>
              <a:gd name="T24" fmla="*/ 2147483647 w 1009"/>
              <a:gd name="T25" fmla="*/ 2147483647 h 635"/>
              <a:gd name="T26" fmla="*/ 2147483647 w 1009"/>
              <a:gd name="T27" fmla="*/ 2147483647 h 635"/>
              <a:gd name="T28" fmla="*/ 2147483647 w 1009"/>
              <a:gd name="T29" fmla="*/ 2147483647 h 635"/>
              <a:gd name="T30" fmla="*/ 2147483647 w 1009"/>
              <a:gd name="T31" fmla="*/ 2147483647 h 635"/>
              <a:gd name="T32" fmla="*/ 2147483647 w 1009"/>
              <a:gd name="T33" fmla="*/ 2147483647 h 635"/>
              <a:gd name="T34" fmla="*/ 2147483647 w 1009"/>
              <a:gd name="T35" fmla="*/ 2147483647 h 635"/>
              <a:gd name="T36" fmla="*/ 2147483647 w 1009"/>
              <a:gd name="T37" fmla="*/ 2147483647 h 635"/>
              <a:gd name="T38" fmla="*/ 2147483647 w 1009"/>
              <a:gd name="T39" fmla="*/ 2147483647 h 635"/>
              <a:gd name="T40" fmla="*/ 2147483647 w 1009"/>
              <a:gd name="T41" fmla="*/ 2147483647 h 635"/>
              <a:gd name="T42" fmla="*/ 2147483647 w 1009"/>
              <a:gd name="T43" fmla="*/ 2147483647 h 635"/>
              <a:gd name="T44" fmla="*/ 2147483647 w 1009"/>
              <a:gd name="T45" fmla="*/ 2147483647 h 635"/>
              <a:gd name="T46" fmla="*/ 2147483647 w 1009"/>
              <a:gd name="T47" fmla="*/ 2147483647 h 635"/>
              <a:gd name="T48" fmla="*/ 2147483647 w 1009"/>
              <a:gd name="T49" fmla="*/ 2147483647 h 635"/>
              <a:gd name="T50" fmla="*/ 2147483647 w 1009"/>
              <a:gd name="T51" fmla="*/ 2147483647 h 635"/>
              <a:gd name="T52" fmla="*/ 2147483647 w 1009"/>
              <a:gd name="T53" fmla="*/ 2147483647 h 635"/>
              <a:gd name="T54" fmla="*/ 2147483647 w 1009"/>
              <a:gd name="T55" fmla="*/ 2147483647 h 635"/>
              <a:gd name="T56" fmla="*/ 2147483647 w 1009"/>
              <a:gd name="T57" fmla="*/ 2147483647 h 635"/>
              <a:gd name="T58" fmla="*/ 2147483647 w 1009"/>
              <a:gd name="T59" fmla="*/ 2147483647 h 635"/>
              <a:gd name="T60" fmla="*/ 2147483647 w 1009"/>
              <a:gd name="T61" fmla="*/ 2147483647 h 635"/>
              <a:gd name="T62" fmla="*/ 2147483647 w 1009"/>
              <a:gd name="T63" fmla="*/ 2147483647 h 635"/>
              <a:gd name="T64" fmla="*/ 2147483647 w 1009"/>
              <a:gd name="T65" fmla="*/ 2147483647 h 635"/>
              <a:gd name="T66" fmla="*/ 2147483647 w 1009"/>
              <a:gd name="T67" fmla="*/ 2147483647 h 635"/>
              <a:gd name="T68" fmla="*/ 2147483647 w 1009"/>
              <a:gd name="T69" fmla="*/ 2147483647 h 635"/>
              <a:gd name="T70" fmla="*/ 2147483647 w 1009"/>
              <a:gd name="T71" fmla="*/ 2147483647 h 635"/>
              <a:gd name="T72" fmla="*/ 2147483647 w 1009"/>
              <a:gd name="T73" fmla="*/ 2147483647 h 635"/>
              <a:gd name="T74" fmla="*/ 2147483647 w 1009"/>
              <a:gd name="T75" fmla="*/ 2147483647 h 635"/>
              <a:gd name="T76" fmla="*/ 2147483647 w 1009"/>
              <a:gd name="T77" fmla="*/ 2147483647 h 635"/>
              <a:gd name="T78" fmla="*/ 2147483647 w 1009"/>
              <a:gd name="T79" fmla="*/ 2147483647 h 635"/>
              <a:gd name="T80" fmla="*/ 2147483647 w 1009"/>
              <a:gd name="T81" fmla="*/ 2147483647 h 635"/>
              <a:gd name="T82" fmla="*/ 2147483647 w 1009"/>
              <a:gd name="T83" fmla="*/ 2147483647 h 635"/>
              <a:gd name="T84" fmla="*/ 2147483647 w 1009"/>
              <a:gd name="T85" fmla="*/ 2147483647 h 635"/>
              <a:gd name="T86" fmla="*/ 2147483647 w 1009"/>
              <a:gd name="T87" fmla="*/ 2147483647 h 635"/>
              <a:gd name="T88" fmla="*/ 2147483647 w 1009"/>
              <a:gd name="T89" fmla="*/ 2147483647 h 635"/>
              <a:gd name="T90" fmla="*/ 2147483647 w 1009"/>
              <a:gd name="T91" fmla="*/ 2147483647 h 635"/>
              <a:gd name="T92" fmla="*/ 2147483647 w 1009"/>
              <a:gd name="T93" fmla="*/ 2147483647 h 635"/>
              <a:gd name="T94" fmla="*/ 2147483647 w 1009"/>
              <a:gd name="T95" fmla="*/ 2147483647 h 6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09"/>
              <a:gd name="T145" fmla="*/ 0 h 635"/>
              <a:gd name="T146" fmla="*/ 1009 w 1009"/>
              <a:gd name="T147" fmla="*/ 635 h 63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09" h="635">
                <a:moveTo>
                  <a:pt x="937" y="134"/>
                </a:moveTo>
                <a:lnTo>
                  <a:pt x="929" y="130"/>
                </a:lnTo>
                <a:lnTo>
                  <a:pt x="913" y="126"/>
                </a:lnTo>
                <a:lnTo>
                  <a:pt x="897" y="124"/>
                </a:lnTo>
                <a:lnTo>
                  <a:pt x="881" y="126"/>
                </a:lnTo>
                <a:lnTo>
                  <a:pt x="861" y="129"/>
                </a:lnTo>
                <a:lnTo>
                  <a:pt x="845" y="131"/>
                </a:lnTo>
                <a:lnTo>
                  <a:pt x="826" y="136"/>
                </a:lnTo>
                <a:lnTo>
                  <a:pt x="808" y="141"/>
                </a:lnTo>
                <a:lnTo>
                  <a:pt x="786" y="149"/>
                </a:lnTo>
                <a:lnTo>
                  <a:pt x="765" y="156"/>
                </a:lnTo>
                <a:lnTo>
                  <a:pt x="746" y="165"/>
                </a:lnTo>
                <a:lnTo>
                  <a:pt x="726" y="173"/>
                </a:lnTo>
                <a:lnTo>
                  <a:pt x="702" y="182"/>
                </a:lnTo>
                <a:lnTo>
                  <a:pt x="680" y="190"/>
                </a:lnTo>
                <a:lnTo>
                  <a:pt x="654" y="198"/>
                </a:lnTo>
                <a:lnTo>
                  <a:pt x="629" y="205"/>
                </a:lnTo>
                <a:lnTo>
                  <a:pt x="612" y="209"/>
                </a:lnTo>
                <a:lnTo>
                  <a:pt x="595" y="211"/>
                </a:lnTo>
                <a:lnTo>
                  <a:pt x="575" y="211"/>
                </a:lnTo>
                <a:lnTo>
                  <a:pt x="555" y="208"/>
                </a:lnTo>
                <a:lnTo>
                  <a:pt x="541" y="205"/>
                </a:lnTo>
                <a:lnTo>
                  <a:pt x="530" y="200"/>
                </a:lnTo>
                <a:lnTo>
                  <a:pt x="520" y="194"/>
                </a:lnTo>
                <a:lnTo>
                  <a:pt x="513" y="188"/>
                </a:lnTo>
                <a:lnTo>
                  <a:pt x="509" y="179"/>
                </a:lnTo>
                <a:lnTo>
                  <a:pt x="504" y="170"/>
                </a:lnTo>
                <a:lnTo>
                  <a:pt x="504" y="161"/>
                </a:lnTo>
                <a:lnTo>
                  <a:pt x="508" y="150"/>
                </a:lnTo>
                <a:lnTo>
                  <a:pt x="513" y="138"/>
                </a:lnTo>
                <a:lnTo>
                  <a:pt x="520" y="129"/>
                </a:lnTo>
                <a:lnTo>
                  <a:pt x="529" y="118"/>
                </a:lnTo>
                <a:lnTo>
                  <a:pt x="538" y="112"/>
                </a:lnTo>
                <a:lnTo>
                  <a:pt x="551" y="102"/>
                </a:lnTo>
                <a:lnTo>
                  <a:pt x="568" y="93"/>
                </a:lnTo>
                <a:lnTo>
                  <a:pt x="585" y="87"/>
                </a:lnTo>
                <a:lnTo>
                  <a:pt x="603" y="83"/>
                </a:lnTo>
                <a:lnTo>
                  <a:pt x="618" y="78"/>
                </a:lnTo>
                <a:lnTo>
                  <a:pt x="636" y="72"/>
                </a:lnTo>
                <a:lnTo>
                  <a:pt x="650" y="65"/>
                </a:lnTo>
                <a:lnTo>
                  <a:pt x="663" y="57"/>
                </a:lnTo>
                <a:lnTo>
                  <a:pt x="674" y="49"/>
                </a:lnTo>
                <a:lnTo>
                  <a:pt x="678" y="39"/>
                </a:lnTo>
                <a:lnTo>
                  <a:pt x="676" y="28"/>
                </a:lnTo>
                <a:lnTo>
                  <a:pt x="669" y="17"/>
                </a:lnTo>
                <a:lnTo>
                  <a:pt x="661" y="10"/>
                </a:lnTo>
                <a:lnTo>
                  <a:pt x="651" y="5"/>
                </a:lnTo>
                <a:lnTo>
                  <a:pt x="639" y="1"/>
                </a:lnTo>
                <a:lnTo>
                  <a:pt x="622" y="0"/>
                </a:lnTo>
                <a:lnTo>
                  <a:pt x="606" y="0"/>
                </a:lnTo>
                <a:lnTo>
                  <a:pt x="582" y="1"/>
                </a:lnTo>
                <a:lnTo>
                  <a:pt x="559" y="3"/>
                </a:lnTo>
                <a:lnTo>
                  <a:pt x="543" y="7"/>
                </a:lnTo>
                <a:lnTo>
                  <a:pt x="521" y="13"/>
                </a:lnTo>
                <a:lnTo>
                  <a:pt x="497" y="21"/>
                </a:lnTo>
                <a:lnTo>
                  <a:pt x="481" y="30"/>
                </a:lnTo>
                <a:lnTo>
                  <a:pt x="461" y="40"/>
                </a:lnTo>
                <a:lnTo>
                  <a:pt x="443" y="49"/>
                </a:lnTo>
                <a:lnTo>
                  <a:pt x="423" y="61"/>
                </a:lnTo>
                <a:lnTo>
                  <a:pt x="395" y="78"/>
                </a:lnTo>
                <a:lnTo>
                  <a:pt x="375" y="90"/>
                </a:lnTo>
                <a:lnTo>
                  <a:pt x="358" y="100"/>
                </a:lnTo>
                <a:lnTo>
                  <a:pt x="333" y="110"/>
                </a:lnTo>
                <a:lnTo>
                  <a:pt x="310" y="117"/>
                </a:lnTo>
                <a:lnTo>
                  <a:pt x="287" y="123"/>
                </a:lnTo>
                <a:lnTo>
                  <a:pt x="262" y="127"/>
                </a:lnTo>
                <a:lnTo>
                  <a:pt x="238" y="131"/>
                </a:lnTo>
                <a:lnTo>
                  <a:pt x="218" y="133"/>
                </a:lnTo>
                <a:lnTo>
                  <a:pt x="197" y="135"/>
                </a:lnTo>
                <a:lnTo>
                  <a:pt x="176" y="135"/>
                </a:lnTo>
                <a:lnTo>
                  <a:pt x="156" y="136"/>
                </a:lnTo>
                <a:lnTo>
                  <a:pt x="139" y="135"/>
                </a:lnTo>
                <a:lnTo>
                  <a:pt x="141" y="152"/>
                </a:lnTo>
                <a:lnTo>
                  <a:pt x="146" y="173"/>
                </a:lnTo>
                <a:lnTo>
                  <a:pt x="152" y="195"/>
                </a:lnTo>
                <a:lnTo>
                  <a:pt x="162" y="220"/>
                </a:lnTo>
                <a:lnTo>
                  <a:pt x="169" y="241"/>
                </a:lnTo>
                <a:lnTo>
                  <a:pt x="178" y="258"/>
                </a:lnTo>
                <a:lnTo>
                  <a:pt x="183" y="275"/>
                </a:lnTo>
                <a:lnTo>
                  <a:pt x="184" y="291"/>
                </a:lnTo>
                <a:lnTo>
                  <a:pt x="183" y="305"/>
                </a:lnTo>
                <a:lnTo>
                  <a:pt x="178" y="317"/>
                </a:lnTo>
                <a:lnTo>
                  <a:pt x="172" y="326"/>
                </a:lnTo>
                <a:lnTo>
                  <a:pt x="166" y="334"/>
                </a:lnTo>
                <a:lnTo>
                  <a:pt x="157" y="340"/>
                </a:lnTo>
                <a:lnTo>
                  <a:pt x="148" y="343"/>
                </a:lnTo>
                <a:lnTo>
                  <a:pt x="140" y="345"/>
                </a:lnTo>
                <a:lnTo>
                  <a:pt x="128" y="344"/>
                </a:lnTo>
                <a:lnTo>
                  <a:pt x="119" y="341"/>
                </a:lnTo>
                <a:lnTo>
                  <a:pt x="107" y="338"/>
                </a:lnTo>
                <a:lnTo>
                  <a:pt x="99" y="334"/>
                </a:lnTo>
                <a:lnTo>
                  <a:pt x="87" y="328"/>
                </a:lnTo>
                <a:lnTo>
                  <a:pt x="78" y="323"/>
                </a:lnTo>
                <a:lnTo>
                  <a:pt x="68" y="319"/>
                </a:lnTo>
                <a:lnTo>
                  <a:pt x="58" y="315"/>
                </a:lnTo>
                <a:lnTo>
                  <a:pt x="39" y="315"/>
                </a:lnTo>
                <a:lnTo>
                  <a:pt x="28" y="319"/>
                </a:lnTo>
                <a:lnTo>
                  <a:pt x="19" y="325"/>
                </a:lnTo>
                <a:lnTo>
                  <a:pt x="13" y="334"/>
                </a:lnTo>
                <a:lnTo>
                  <a:pt x="7" y="345"/>
                </a:lnTo>
                <a:lnTo>
                  <a:pt x="3" y="357"/>
                </a:lnTo>
                <a:lnTo>
                  <a:pt x="0" y="369"/>
                </a:lnTo>
                <a:lnTo>
                  <a:pt x="0" y="383"/>
                </a:lnTo>
                <a:lnTo>
                  <a:pt x="2" y="396"/>
                </a:lnTo>
                <a:lnTo>
                  <a:pt x="5" y="410"/>
                </a:lnTo>
                <a:lnTo>
                  <a:pt x="12" y="423"/>
                </a:lnTo>
                <a:lnTo>
                  <a:pt x="19" y="438"/>
                </a:lnTo>
                <a:lnTo>
                  <a:pt x="29" y="452"/>
                </a:lnTo>
                <a:lnTo>
                  <a:pt x="41" y="460"/>
                </a:lnTo>
                <a:lnTo>
                  <a:pt x="55" y="469"/>
                </a:lnTo>
                <a:lnTo>
                  <a:pt x="68" y="476"/>
                </a:lnTo>
                <a:lnTo>
                  <a:pt x="84" y="479"/>
                </a:lnTo>
                <a:lnTo>
                  <a:pt x="97" y="482"/>
                </a:lnTo>
                <a:lnTo>
                  <a:pt x="118" y="482"/>
                </a:lnTo>
                <a:lnTo>
                  <a:pt x="134" y="480"/>
                </a:lnTo>
                <a:lnTo>
                  <a:pt x="153" y="479"/>
                </a:lnTo>
                <a:lnTo>
                  <a:pt x="168" y="479"/>
                </a:lnTo>
                <a:lnTo>
                  <a:pt x="177" y="485"/>
                </a:lnTo>
                <a:lnTo>
                  <a:pt x="180" y="495"/>
                </a:lnTo>
                <a:lnTo>
                  <a:pt x="180" y="506"/>
                </a:lnTo>
                <a:lnTo>
                  <a:pt x="175" y="522"/>
                </a:lnTo>
                <a:lnTo>
                  <a:pt x="170" y="537"/>
                </a:lnTo>
                <a:lnTo>
                  <a:pt x="164" y="550"/>
                </a:lnTo>
                <a:lnTo>
                  <a:pt x="156" y="568"/>
                </a:lnTo>
                <a:lnTo>
                  <a:pt x="146" y="583"/>
                </a:lnTo>
                <a:lnTo>
                  <a:pt x="137" y="598"/>
                </a:lnTo>
                <a:lnTo>
                  <a:pt x="126" y="612"/>
                </a:lnTo>
                <a:lnTo>
                  <a:pt x="118" y="623"/>
                </a:lnTo>
                <a:lnTo>
                  <a:pt x="100" y="635"/>
                </a:lnTo>
                <a:lnTo>
                  <a:pt x="932" y="634"/>
                </a:lnTo>
                <a:lnTo>
                  <a:pt x="933" y="621"/>
                </a:lnTo>
                <a:lnTo>
                  <a:pt x="936" y="609"/>
                </a:lnTo>
                <a:lnTo>
                  <a:pt x="941" y="598"/>
                </a:lnTo>
                <a:lnTo>
                  <a:pt x="945" y="588"/>
                </a:lnTo>
                <a:lnTo>
                  <a:pt x="951" y="578"/>
                </a:lnTo>
                <a:lnTo>
                  <a:pt x="959" y="567"/>
                </a:lnTo>
                <a:lnTo>
                  <a:pt x="968" y="557"/>
                </a:lnTo>
                <a:lnTo>
                  <a:pt x="976" y="548"/>
                </a:lnTo>
                <a:lnTo>
                  <a:pt x="987" y="538"/>
                </a:lnTo>
                <a:lnTo>
                  <a:pt x="995" y="530"/>
                </a:lnTo>
                <a:lnTo>
                  <a:pt x="1001" y="520"/>
                </a:lnTo>
                <a:lnTo>
                  <a:pt x="1006" y="509"/>
                </a:lnTo>
                <a:lnTo>
                  <a:pt x="1009" y="494"/>
                </a:lnTo>
                <a:lnTo>
                  <a:pt x="1008" y="480"/>
                </a:lnTo>
                <a:lnTo>
                  <a:pt x="1005" y="470"/>
                </a:lnTo>
                <a:lnTo>
                  <a:pt x="1000" y="461"/>
                </a:lnTo>
                <a:lnTo>
                  <a:pt x="993" y="453"/>
                </a:lnTo>
                <a:lnTo>
                  <a:pt x="984" y="446"/>
                </a:lnTo>
                <a:lnTo>
                  <a:pt x="973" y="442"/>
                </a:lnTo>
                <a:lnTo>
                  <a:pt x="960" y="439"/>
                </a:lnTo>
                <a:lnTo>
                  <a:pt x="946" y="438"/>
                </a:lnTo>
                <a:lnTo>
                  <a:pt x="930" y="439"/>
                </a:lnTo>
                <a:lnTo>
                  <a:pt x="916" y="441"/>
                </a:lnTo>
                <a:lnTo>
                  <a:pt x="902" y="444"/>
                </a:lnTo>
                <a:lnTo>
                  <a:pt x="883" y="449"/>
                </a:lnTo>
                <a:lnTo>
                  <a:pt x="868" y="453"/>
                </a:lnTo>
                <a:lnTo>
                  <a:pt x="851" y="456"/>
                </a:lnTo>
                <a:lnTo>
                  <a:pt x="832" y="458"/>
                </a:lnTo>
                <a:lnTo>
                  <a:pt x="816" y="458"/>
                </a:lnTo>
                <a:lnTo>
                  <a:pt x="803" y="455"/>
                </a:lnTo>
                <a:lnTo>
                  <a:pt x="789" y="451"/>
                </a:lnTo>
                <a:lnTo>
                  <a:pt x="777" y="445"/>
                </a:lnTo>
                <a:lnTo>
                  <a:pt x="767" y="437"/>
                </a:lnTo>
                <a:lnTo>
                  <a:pt x="760" y="424"/>
                </a:lnTo>
                <a:lnTo>
                  <a:pt x="757" y="411"/>
                </a:lnTo>
                <a:lnTo>
                  <a:pt x="759" y="398"/>
                </a:lnTo>
                <a:lnTo>
                  <a:pt x="764" y="384"/>
                </a:lnTo>
                <a:lnTo>
                  <a:pt x="769" y="374"/>
                </a:lnTo>
                <a:lnTo>
                  <a:pt x="778" y="364"/>
                </a:lnTo>
                <a:lnTo>
                  <a:pt x="789" y="355"/>
                </a:lnTo>
                <a:lnTo>
                  <a:pt x="799" y="348"/>
                </a:lnTo>
                <a:lnTo>
                  <a:pt x="811" y="341"/>
                </a:lnTo>
                <a:lnTo>
                  <a:pt x="824" y="337"/>
                </a:lnTo>
                <a:lnTo>
                  <a:pt x="837" y="334"/>
                </a:lnTo>
                <a:lnTo>
                  <a:pt x="851" y="332"/>
                </a:lnTo>
                <a:lnTo>
                  <a:pt x="869" y="329"/>
                </a:lnTo>
                <a:lnTo>
                  <a:pt x="887" y="327"/>
                </a:lnTo>
                <a:lnTo>
                  <a:pt x="903" y="324"/>
                </a:lnTo>
                <a:lnTo>
                  <a:pt x="918" y="318"/>
                </a:lnTo>
                <a:lnTo>
                  <a:pt x="928" y="311"/>
                </a:lnTo>
                <a:lnTo>
                  <a:pt x="937" y="301"/>
                </a:lnTo>
                <a:lnTo>
                  <a:pt x="945" y="291"/>
                </a:lnTo>
                <a:lnTo>
                  <a:pt x="949" y="281"/>
                </a:lnTo>
                <a:lnTo>
                  <a:pt x="952" y="267"/>
                </a:lnTo>
                <a:lnTo>
                  <a:pt x="953" y="250"/>
                </a:lnTo>
                <a:lnTo>
                  <a:pt x="951" y="237"/>
                </a:lnTo>
                <a:lnTo>
                  <a:pt x="950" y="220"/>
                </a:lnTo>
                <a:lnTo>
                  <a:pt x="949" y="201"/>
                </a:lnTo>
                <a:lnTo>
                  <a:pt x="948" y="177"/>
                </a:lnTo>
                <a:lnTo>
                  <a:pt x="948" y="155"/>
                </a:lnTo>
                <a:lnTo>
                  <a:pt x="949" y="141"/>
                </a:lnTo>
                <a:lnTo>
                  <a:pt x="937" y="134"/>
                </a:lnTo>
                <a:close/>
              </a:path>
            </a:pathLst>
          </a:custGeom>
          <a:solidFill>
            <a:srgbClr val="339966"/>
          </a:solidFill>
          <a:ln w="6350">
            <a:solidFill>
              <a:srgbClr val="000000"/>
            </a:solidFill>
            <a:round/>
            <a:headEnd/>
            <a:tailEnd/>
          </a:ln>
        </p:spPr>
        <p:txBody>
          <a:bodyPr/>
          <a:lstStyle/>
          <a:p>
            <a:endParaRPr lang="en-US"/>
          </a:p>
        </p:txBody>
      </p:sp>
      <p:sp>
        <p:nvSpPr>
          <p:cNvPr id="76814" name="Freeform 84"/>
          <p:cNvSpPr>
            <a:spLocks/>
          </p:cNvSpPr>
          <p:nvPr/>
        </p:nvSpPr>
        <p:spPr bwMode="auto">
          <a:xfrm>
            <a:off x="4351338" y="5788025"/>
            <a:ext cx="1517650" cy="788988"/>
          </a:xfrm>
          <a:custGeom>
            <a:avLst/>
            <a:gdLst>
              <a:gd name="T0" fmla="*/ 2147483647 w 1092"/>
              <a:gd name="T1" fmla="*/ 2147483647 h 531"/>
              <a:gd name="T2" fmla="*/ 2147483647 w 1092"/>
              <a:gd name="T3" fmla="*/ 2147483647 h 531"/>
              <a:gd name="T4" fmla="*/ 2147483647 w 1092"/>
              <a:gd name="T5" fmla="*/ 2147483647 h 531"/>
              <a:gd name="T6" fmla="*/ 2147483647 w 1092"/>
              <a:gd name="T7" fmla="*/ 2147483647 h 531"/>
              <a:gd name="T8" fmla="*/ 2147483647 w 1092"/>
              <a:gd name="T9" fmla="*/ 2147483647 h 531"/>
              <a:gd name="T10" fmla="*/ 2147483647 w 1092"/>
              <a:gd name="T11" fmla="*/ 2147483647 h 531"/>
              <a:gd name="T12" fmla="*/ 2147483647 w 1092"/>
              <a:gd name="T13" fmla="*/ 0 h 531"/>
              <a:gd name="T14" fmla="*/ 2147483647 w 1092"/>
              <a:gd name="T15" fmla="*/ 2147483647 h 531"/>
              <a:gd name="T16" fmla="*/ 2147483647 w 1092"/>
              <a:gd name="T17" fmla="*/ 2147483647 h 531"/>
              <a:gd name="T18" fmla="*/ 2147483647 w 1092"/>
              <a:gd name="T19" fmla="*/ 2147483647 h 531"/>
              <a:gd name="T20" fmla="*/ 2147483647 w 1092"/>
              <a:gd name="T21" fmla="*/ 2147483647 h 531"/>
              <a:gd name="T22" fmla="*/ 2147483647 w 1092"/>
              <a:gd name="T23" fmla="*/ 2147483647 h 531"/>
              <a:gd name="T24" fmla="*/ 2147483647 w 1092"/>
              <a:gd name="T25" fmla="*/ 2147483647 h 531"/>
              <a:gd name="T26" fmla="*/ 2147483647 w 1092"/>
              <a:gd name="T27" fmla="*/ 2147483647 h 531"/>
              <a:gd name="T28" fmla="*/ 2147483647 w 1092"/>
              <a:gd name="T29" fmla="*/ 2147483647 h 531"/>
              <a:gd name="T30" fmla="*/ 2147483647 w 1092"/>
              <a:gd name="T31" fmla="*/ 2147483647 h 531"/>
              <a:gd name="T32" fmla="*/ 2147483647 w 1092"/>
              <a:gd name="T33" fmla="*/ 2147483647 h 531"/>
              <a:gd name="T34" fmla="*/ 2147483647 w 1092"/>
              <a:gd name="T35" fmla="*/ 2147483647 h 531"/>
              <a:gd name="T36" fmla="*/ 2147483647 w 1092"/>
              <a:gd name="T37" fmla="*/ 2147483647 h 531"/>
              <a:gd name="T38" fmla="*/ 2147483647 w 1092"/>
              <a:gd name="T39" fmla="*/ 2147483647 h 531"/>
              <a:gd name="T40" fmla="*/ 2147483647 w 1092"/>
              <a:gd name="T41" fmla="*/ 2147483647 h 531"/>
              <a:gd name="T42" fmla="*/ 2147483647 w 1092"/>
              <a:gd name="T43" fmla="*/ 2147483647 h 531"/>
              <a:gd name="T44" fmla="*/ 2147483647 w 1092"/>
              <a:gd name="T45" fmla="*/ 2147483647 h 531"/>
              <a:gd name="T46" fmla="*/ 2147483647 w 1092"/>
              <a:gd name="T47" fmla="*/ 2147483647 h 531"/>
              <a:gd name="T48" fmla="*/ 2147483647 w 1092"/>
              <a:gd name="T49" fmla="*/ 2147483647 h 531"/>
              <a:gd name="T50" fmla="*/ 2147483647 w 1092"/>
              <a:gd name="T51" fmla="*/ 2147483647 h 531"/>
              <a:gd name="T52" fmla="*/ 2147483647 w 1092"/>
              <a:gd name="T53" fmla="*/ 2147483647 h 531"/>
              <a:gd name="T54" fmla="*/ 2147483647 w 1092"/>
              <a:gd name="T55" fmla="*/ 2147483647 h 531"/>
              <a:gd name="T56" fmla="*/ 2147483647 w 1092"/>
              <a:gd name="T57" fmla="*/ 2147483647 h 531"/>
              <a:gd name="T58" fmla="*/ 2147483647 w 1092"/>
              <a:gd name="T59" fmla="*/ 2147483647 h 531"/>
              <a:gd name="T60" fmla="*/ 2147483647 w 1092"/>
              <a:gd name="T61" fmla="*/ 2147483647 h 531"/>
              <a:gd name="T62" fmla="*/ 2147483647 w 1092"/>
              <a:gd name="T63" fmla="*/ 2147483647 h 531"/>
              <a:gd name="T64" fmla="*/ 2147483647 w 1092"/>
              <a:gd name="T65" fmla="*/ 2147483647 h 531"/>
              <a:gd name="T66" fmla="*/ 2147483647 w 1092"/>
              <a:gd name="T67" fmla="*/ 2147483647 h 531"/>
              <a:gd name="T68" fmla="*/ 2147483647 w 1092"/>
              <a:gd name="T69" fmla="*/ 2147483647 h 531"/>
              <a:gd name="T70" fmla="*/ 2147483647 w 1092"/>
              <a:gd name="T71" fmla="*/ 2147483647 h 531"/>
              <a:gd name="T72" fmla="*/ 2147483647 w 1092"/>
              <a:gd name="T73" fmla="*/ 2147483647 h 531"/>
              <a:gd name="T74" fmla="*/ 2147483647 w 1092"/>
              <a:gd name="T75" fmla="*/ 2147483647 h 531"/>
              <a:gd name="T76" fmla="*/ 2147483647 w 1092"/>
              <a:gd name="T77" fmla="*/ 2147483647 h 531"/>
              <a:gd name="T78" fmla="*/ 2147483647 w 1092"/>
              <a:gd name="T79" fmla="*/ 2147483647 h 531"/>
              <a:gd name="T80" fmla="*/ 2147483647 w 1092"/>
              <a:gd name="T81" fmla="*/ 2147483647 h 531"/>
              <a:gd name="T82" fmla="*/ 2147483647 w 1092"/>
              <a:gd name="T83" fmla="*/ 2147483647 h 531"/>
              <a:gd name="T84" fmla="*/ 2147483647 w 1092"/>
              <a:gd name="T85" fmla="*/ 2147483647 h 531"/>
              <a:gd name="T86" fmla="*/ 2147483647 w 1092"/>
              <a:gd name="T87" fmla="*/ 2147483647 h 531"/>
              <a:gd name="T88" fmla="*/ 2147483647 w 1092"/>
              <a:gd name="T89" fmla="*/ 2147483647 h 531"/>
              <a:gd name="T90" fmla="*/ 2147483647 w 1092"/>
              <a:gd name="T91" fmla="*/ 2147483647 h 531"/>
              <a:gd name="T92" fmla="*/ 2147483647 w 1092"/>
              <a:gd name="T93" fmla="*/ 2147483647 h 531"/>
              <a:gd name="T94" fmla="*/ 2147483647 w 1092"/>
              <a:gd name="T95" fmla="*/ 2147483647 h 531"/>
              <a:gd name="T96" fmla="*/ 2147483647 w 1092"/>
              <a:gd name="T97" fmla="*/ 2147483647 h 531"/>
              <a:gd name="T98" fmla="*/ 2147483647 w 1092"/>
              <a:gd name="T99" fmla="*/ 2147483647 h 531"/>
              <a:gd name="T100" fmla="*/ 2147483647 w 1092"/>
              <a:gd name="T101" fmla="*/ 2147483647 h 531"/>
              <a:gd name="T102" fmla="*/ 2147483647 w 1092"/>
              <a:gd name="T103" fmla="*/ 2147483647 h 531"/>
              <a:gd name="T104" fmla="*/ 2147483647 w 1092"/>
              <a:gd name="T105" fmla="*/ 2147483647 h 531"/>
              <a:gd name="T106" fmla="*/ 2147483647 w 1092"/>
              <a:gd name="T107" fmla="*/ 2147483647 h 531"/>
              <a:gd name="T108" fmla="*/ 2147483647 w 1092"/>
              <a:gd name="T109" fmla="*/ 2147483647 h 531"/>
              <a:gd name="T110" fmla="*/ 2147483647 w 1092"/>
              <a:gd name="T111" fmla="*/ 2147483647 h 531"/>
              <a:gd name="T112" fmla="*/ 2147483647 w 1092"/>
              <a:gd name="T113" fmla="*/ 2147483647 h 531"/>
              <a:gd name="T114" fmla="*/ 2147483647 w 1092"/>
              <a:gd name="T115" fmla="*/ 2147483647 h 531"/>
              <a:gd name="T116" fmla="*/ 2147483647 w 1092"/>
              <a:gd name="T117" fmla="*/ 2147483647 h 531"/>
              <a:gd name="T118" fmla="*/ 0 w 1092"/>
              <a:gd name="T119" fmla="*/ 2147483647 h 5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531"/>
              <a:gd name="T182" fmla="*/ 1092 w 1092"/>
              <a:gd name="T183" fmla="*/ 531 h 53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531">
                <a:moveTo>
                  <a:pt x="0" y="529"/>
                </a:moveTo>
                <a:lnTo>
                  <a:pt x="99" y="68"/>
                </a:lnTo>
                <a:lnTo>
                  <a:pt x="114" y="67"/>
                </a:lnTo>
                <a:lnTo>
                  <a:pt x="132" y="65"/>
                </a:lnTo>
                <a:lnTo>
                  <a:pt x="163" y="59"/>
                </a:lnTo>
                <a:lnTo>
                  <a:pt x="187" y="54"/>
                </a:lnTo>
                <a:lnTo>
                  <a:pt x="217" y="48"/>
                </a:lnTo>
                <a:lnTo>
                  <a:pt x="250" y="40"/>
                </a:lnTo>
                <a:lnTo>
                  <a:pt x="281" y="30"/>
                </a:lnTo>
                <a:lnTo>
                  <a:pt x="310" y="20"/>
                </a:lnTo>
                <a:lnTo>
                  <a:pt x="343" y="9"/>
                </a:lnTo>
                <a:lnTo>
                  <a:pt x="365" y="4"/>
                </a:lnTo>
                <a:lnTo>
                  <a:pt x="383" y="1"/>
                </a:lnTo>
                <a:lnTo>
                  <a:pt x="399" y="0"/>
                </a:lnTo>
                <a:lnTo>
                  <a:pt x="415" y="0"/>
                </a:lnTo>
                <a:lnTo>
                  <a:pt x="437" y="3"/>
                </a:lnTo>
                <a:lnTo>
                  <a:pt x="453" y="6"/>
                </a:lnTo>
                <a:lnTo>
                  <a:pt x="469" y="11"/>
                </a:lnTo>
                <a:lnTo>
                  <a:pt x="481" y="17"/>
                </a:lnTo>
                <a:lnTo>
                  <a:pt x="489" y="24"/>
                </a:lnTo>
                <a:lnTo>
                  <a:pt x="495" y="35"/>
                </a:lnTo>
                <a:lnTo>
                  <a:pt x="497" y="44"/>
                </a:lnTo>
                <a:lnTo>
                  <a:pt x="496" y="55"/>
                </a:lnTo>
                <a:lnTo>
                  <a:pt x="492" y="66"/>
                </a:lnTo>
                <a:lnTo>
                  <a:pt x="482" y="81"/>
                </a:lnTo>
                <a:lnTo>
                  <a:pt x="471" y="98"/>
                </a:lnTo>
                <a:lnTo>
                  <a:pt x="465" y="113"/>
                </a:lnTo>
                <a:lnTo>
                  <a:pt x="462" y="125"/>
                </a:lnTo>
                <a:lnTo>
                  <a:pt x="461" y="137"/>
                </a:lnTo>
                <a:lnTo>
                  <a:pt x="462" y="146"/>
                </a:lnTo>
                <a:lnTo>
                  <a:pt x="467" y="158"/>
                </a:lnTo>
                <a:lnTo>
                  <a:pt x="476" y="171"/>
                </a:lnTo>
                <a:lnTo>
                  <a:pt x="489" y="182"/>
                </a:lnTo>
                <a:lnTo>
                  <a:pt x="501" y="189"/>
                </a:lnTo>
                <a:lnTo>
                  <a:pt x="516" y="194"/>
                </a:lnTo>
                <a:lnTo>
                  <a:pt x="534" y="198"/>
                </a:lnTo>
                <a:lnTo>
                  <a:pt x="547" y="200"/>
                </a:lnTo>
                <a:lnTo>
                  <a:pt x="563" y="198"/>
                </a:lnTo>
                <a:lnTo>
                  <a:pt x="578" y="195"/>
                </a:lnTo>
                <a:lnTo>
                  <a:pt x="592" y="190"/>
                </a:lnTo>
                <a:lnTo>
                  <a:pt x="608" y="183"/>
                </a:lnTo>
                <a:lnTo>
                  <a:pt x="624" y="173"/>
                </a:lnTo>
                <a:lnTo>
                  <a:pt x="638" y="164"/>
                </a:lnTo>
                <a:lnTo>
                  <a:pt x="649" y="154"/>
                </a:lnTo>
                <a:lnTo>
                  <a:pt x="658" y="143"/>
                </a:lnTo>
                <a:lnTo>
                  <a:pt x="665" y="130"/>
                </a:lnTo>
                <a:lnTo>
                  <a:pt x="669" y="115"/>
                </a:lnTo>
                <a:lnTo>
                  <a:pt x="671" y="98"/>
                </a:lnTo>
                <a:lnTo>
                  <a:pt x="677" y="84"/>
                </a:lnTo>
                <a:lnTo>
                  <a:pt x="681" y="77"/>
                </a:lnTo>
                <a:lnTo>
                  <a:pt x="690" y="70"/>
                </a:lnTo>
                <a:lnTo>
                  <a:pt x="705" y="63"/>
                </a:lnTo>
                <a:lnTo>
                  <a:pt x="726" y="56"/>
                </a:lnTo>
                <a:lnTo>
                  <a:pt x="747" y="50"/>
                </a:lnTo>
                <a:lnTo>
                  <a:pt x="767" y="44"/>
                </a:lnTo>
                <a:lnTo>
                  <a:pt x="787" y="39"/>
                </a:lnTo>
                <a:lnTo>
                  <a:pt x="817" y="33"/>
                </a:lnTo>
                <a:lnTo>
                  <a:pt x="859" y="26"/>
                </a:lnTo>
                <a:lnTo>
                  <a:pt x="905" y="22"/>
                </a:lnTo>
                <a:lnTo>
                  <a:pt x="956" y="22"/>
                </a:lnTo>
                <a:lnTo>
                  <a:pt x="1005" y="22"/>
                </a:lnTo>
                <a:lnTo>
                  <a:pt x="1050" y="27"/>
                </a:lnTo>
                <a:lnTo>
                  <a:pt x="1052" y="41"/>
                </a:lnTo>
                <a:lnTo>
                  <a:pt x="1055" y="57"/>
                </a:lnTo>
                <a:lnTo>
                  <a:pt x="1061" y="80"/>
                </a:lnTo>
                <a:lnTo>
                  <a:pt x="1071" y="105"/>
                </a:lnTo>
                <a:lnTo>
                  <a:pt x="1080" y="131"/>
                </a:lnTo>
                <a:lnTo>
                  <a:pt x="1086" y="149"/>
                </a:lnTo>
                <a:lnTo>
                  <a:pt x="1090" y="167"/>
                </a:lnTo>
                <a:lnTo>
                  <a:pt x="1092" y="182"/>
                </a:lnTo>
                <a:lnTo>
                  <a:pt x="1091" y="193"/>
                </a:lnTo>
                <a:lnTo>
                  <a:pt x="1087" y="206"/>
                </a:lnTo>
                <a:lnTo>
                  <a:pt x="1081" y="216"/>
                </a:lnTo>
                <a:lnTo>
                  <a:pt x="1076" y="222"/>
                </a:lnTo>
                <a:lnTo>
                  <a:pt x="1069" y="227"/>
                </a:lnTo>
                <a:lnTo>
                  <a:pt x="1058" y="232"/>
                </a:lnTo>
                <a:lnTo>
                  <a:pt x="1045" y="233"/>
                </a:lnTo>
                <a:lnTo>
                  <a:pt x="1032" y="230"/>
                </a:lnTo>
                <a:lnTo>
                  <a:pt x="1019" y="226"/>
                </a:lnTo>
                <a:lnTo>
                  <a:pt x="1005" y="220"/>
                </a:lnTo>
                <a:lnTo>
                  <a:pt x="994" y="213"/>
                </a:lnTo>
                <a:lnTo>
                  <a:pt x="983" y="209"/>
                </a:lnTo>
                <a:lnTo>
                  <a:pt x="971" y="205"/>
                </a:lnTo>
                <a:lnTo>
                  <a:pt x="958" y="203"/>
                </a:lnTo>
                <a:lnTo>
                  <a:pt x="947" y="204"/>
                </a:lnTo>
                <a:lnTo>
                  <a:pt x="936" y="209"/>
                </a:lnTo>
                <a:lnTo>
                  <a:pt x="927" y="217"/>
                </a:lnTo>
                <a:lnTo>
                  <a:pt x="920" y="227"/>
                </a:lnTo>
                <a:lnTo>
                  <a:pt x="914" y="240"/>
                </a:lnTo>
                <a:lnTo>
                  <a:pt x="911" y="251"/>
                </a:lnTo>
                <a:lnTo>
                  <a:pt x="908" y="261"/>
                </a:lnTo>
                <a:lnTo>
                  <a:pt x="907" y="275"/>
                </a:lnTo>
                <a:lnTo>
                  <a:pt x="910" y="292"/>
                </a:lnTo>
                <a:lnTo>
                  <a:pt x="915" y="308"/>
                </a:lnTo>
                <a:lnTo>
                  <a:pt x="923" y="322"/>
                </a:lnTo>
                <a:lnTo>
                  <a:pt x="932" y="336"/>
                </a:lnTo>
                <a:lnTo>
                  <a:pt x="937" y="343"/>
                </a:lnTo>
                <a:lnTo>
                  <a:pt x="949" y="353"/>
                </a:lnTo>
                <a:lnTo>
                  <a:pt x="961" y="363"/>
                </a:lnTo>
                <a:lnTo>
                  <a:pt x="976" y="371"/>
                </a:lnTo>
                <a:lnTo>
                  <a:pt x="994" y="376"/>
                </a:lnTo>
                <a:lnTo>
                  <a:pt x="1009" y="378"/>
                </a:lnTo>
                <a:lnTo>
                  <a:pt x="1028" y="379"/>
                </a:lnTo>
                <a:lnTo>
                  <a:pt x="1046" y="377"/>
                </a:lnTo>
                <a:lnTo>
                  <a:pt x="1061" y="376"/>
                </a:lnTo>
                <a:lnTo>
                  <a:pt x="1076" y="375"/>
                </a:lnTo>
                <a:lnTo>
                  <a:pt x="1084" y="379"/>
                </a:lnTo>
                <a:lnTo>
                  <a:pt x="1087" y="386"/>
                </a:lnTo>
                <a:lnTo>
                  <a:pt x="1088" y="393"/>
                </a:lnTo>
                <a:lnTo>
                  <a:pt x="1087" y="400"/>
                </a:lnTo>
                <a:lnTo>
                  <a:pt x="1083" y="415"/>
                </a:lnTo>
                <a:lnTo>
                  <a:pt x="1078" y="427"/>
                </a:lnTo>
                <a:lnTo>
                  <a:pt x="1072" y="442"/>
                </a:lnTo>
                <a:lnTo>
                  <a:pt x="1062" y="460"/>
                </a:lnTo>
                <a:lnTo>
                  <a:pt x="1052" y="477"/>
                </a:lnTo>
                <a:lnTo>
                  <a:pt x="1042" y="493"/>
                </a:lnTo>
                <a:lnTo>
                  <a:pt x="1030" y="510"/>
                </a:lnTo>
                <a:lnTo>
                  <a:pt x="1019" y="522"/>
                </a:lnTo>
                <a:lnTo>
                  <a:pt x="1008" y="531"/>
                </a:lnTo>
                <a:lnTo>
                  <a:pt x="0" y="529"/>
                </a:lnTo>
                <a:close/>
              </a:path>
            </a:pathLst>
          </a:custGeom>
          <a:solidFill>
            <a:srgbClr val="9F3FDF"/>
          </a:solidFill>
          <a:ln w="6350">
            <a:solidFill>
              <a:srgbClr val="000000"/>
            </a:solidFill>
            <a:round/>
            <a:headEnd/>
            <a:tailEnd/>
          </a:ln>
        </p:spPr>
        <p:txBody>
          <a:bodyPr/>
          <a:lstStyle/>
          <a:p>
            <a:endParaRPr lang="en-US"/>
          </a:p>
        </p:txBody>
      </p:sp>
      <p:sp>
        <p:nvSpPr>
          <p:cNvPr id="76815" name="Freeform 85"/>
          <p:cNvSpPr>
            <a:spLocks/>
          </p:cNvSpPr>
          <p:nvPr/>
        </p:nvSpPr>
        <p:spPr bwMode="auto">
          <a:xfrm>
            <a:off x="6921500" y="4200525"/>
            <a:ext cx="1782763" cy="803275"/>
          </a:xfrm>
          <a:custGeom>
            <a:avLst/>
            <a:gdLst>
              <a:gd name="T0" fmla="*/ 2147483647 w 1279"/>
              <a:gd name="T1" fmla="*/ 2147483647 h 542"/>
              <a:gd name="T2" fmla="*/ 2147483647 w 1279"/>
              <a:gd name="T3" fmla="*/ 2147483647 h 542"/>
              <a:gd name="T4" fmla="*/ 2147483647 w 1279"/>
              <a:gd name="T5" fmla="*/ 2147483647 h 542"/>
              <a:gd name="T6" fmla="*/ 2147483647 w 1279"/>
              <a:gd name="T7" fmla="*/ 2147483647 h 542"/>
              <a:gd name="T8" fmla="*/ 2147483647 w 1279"/>
              <a:gd name="T9" fmla="*/ 2147483647 h 542"/>
              <a:gd name="T10" fmla="*/ 2147483647 w 1279"/>
              <a:gd name="T11" fmla="*/ 2147483647 h 542"/>
              <a:gd name="T12" fmla="*/ 2147483647 w 1279"/>
              <a:gd name="T13" fmla="*/ 2147483647 h 542"/>
              <a:gd name="T14" fmla="*/ 2147483647 w 1279"/>
              <a:gd name="T15" fmla="*/ 2147483647 h 542"/>
              <a:gd name="T16" fmla="*/ 2147483647 w 1279"/>
              <a:gd name="T17" fmla="*/ 2147483647 h 542"/>
              <a:gd name="T18" fmla="*/ 2147483647 w 1279"/>
              <a:gd name="T19" fmla="*/ 2147483647 h 542"/>
              <a:gd name="T20" fmla="*/ 2147483647 w 1279"/>
              <a:gd name="T21" fmla="*/ 2147483647 h 542"/>
              <a:gd name="T22" fmla="*/ 2147483647 w 1279"/>
              <a:gd name="T23" fmla="*/ 2147483647 h 542"/>
              <a:gd name="T24" fmla="*/ 2147483647 w 1279"/>
              <a:gd name="T25" fmla="*/ 2147483647 h 542"/>
              <a:gd name="T26" fmla="*/ 2147483647 w 1279"/>
              <a:gd name="T27" fmla="*/ 2147483647 h 542"/>
              <a:gd name="T28" fmla="*/ 2147483647 w 1279"/>
              <a:gd name="T29" fmla="*/ 2147483647 h 542"/>
              <a:gd name="T30" fmla="*/ 2147483647 w 1279"/>
              <a:gd name="T31" fmla="*/ 2147483647 h 542"/>
              <a:gd name="T32" fmla="*/ 2147483647 w 1279"/>
              <a:gd name="T33" fmla="*/ 2147483647 h 542"/>
              <a:gd name="T34" fmla="*/ 2147483647 w 1279"/>
              <a:gd name="T35" fmla="*/ 2147483647 h 542"/>
              <a:gd name="T36" fmla="*/ 2147483647 w 1279"/>
              <a:gd name="T37" fmla="*/ 2147483647 h 542"/>
              <a:gd name="T38" fmla="*/ 2147483647 w 1279"/>
              <a:gd name="T39" fmla="*/ 0 h 542"/>
              <a:gd name="T40" fmla="*/ 2147483647 w 1279"/>
              <a:gd name="T41" fmla="*/ 2147483647 h 542"/>
              <a:gd name="T42" fmla="*/ 2147483647 w 1279"/>
              <a:gd name="T43" fmla="*/ 2147483647 h 542"/>
              <a:gd name="T44" fmla="*/ 2147483647 w 1279"/>
              <a:gd name="T45" fmla="*/ 2147483647 h 542"/>
              <a:gd name="T46" fmla="*/ 2147483647 w 1279"/>
              <a:gd name="T47" fmla="*/ 2147483647 h 542"/>
              <a:gd name="T48" fmla="*/ 2147483647 w 1279"/>
              <a:gd name="T49" fmla="*/ 2147483647 h 542"/>
              <a:gd name="T50" fmla="*/ 2147483647 w 1279"/>
              <a:gd name="T51" fmla="*/ 2147483647 h 542"/>
              <a:gd name="T52" fmla="*/ 2147483647 w 1279"/>
              <a:gd name="T53" fmla="*/ 2147483647 h 542"/>
              <a:gd name="T54" fmla="*/ 2147483647 w 1279"/>
              <a:gd name="T55" fmla="*/ 2147483647 h 542"/>
              <a:gd name="T56" fmla="*/ 2147483647 w 1279"/>
              <a:gd name="T57" fmla="*/ 2147483647 h 542"/>
              <a:gd name="T58" fmla="*/ 2147483647 w 1279"/>
              <a:gd name="T59" fmla="*/ 2147483647 h 542"/>
              <a:gd name="T60" fmla="*/ 2147483647 w 1279"/>
              <a:gd name="T61" fmla="*/ 2147483647 h 542"/>
              <a:gd name="T62" fmla="*/ 2147483647 w 1279"/>
              <a:gd name="T63" fmla="*/ 2147483647 h 542"/>
              <a:gd name="T64" fmla="*/ 2147483647 w 1279"/>
              <a:gd name="T65" fmla="*/ 2147483647 h 542"/>
              <a:gd name="T66" fmla="*/ 2147483647 w 1279"/>
              <a:gd name="T67" fmla="*/ 2147483647 h 542"/>
              <a:gd name="T68" fmla="*/ 2147483647 w 1279"/>
              <a:gd name="T69" fmla="*/ 2147483647 h 542"/>
              <a:gd name="T70" fmla="*/ 2147483647 w 1279"/>
              <a:gd name="T71" fmla="*/ 2147483647 h 542"/>
              <a:gd name="T72" fmla="*/ 2147483647 w 1279"/>
              <a:gd name="T73" fmla="*/ 2147483647 h 542"/>
              <a:gd name="T74" fmla="*/ 2147483647 w 1279"/>
              <a:gd name="T75" fmla="*/ 2147483647 h 542"/>
              <a:gd name="T76" fmla="*/ 2147483647 w 1279"/>
              <a:gd name="T77" fmla="*/ 2147483647 h 542"/>
              <a:gd name="T78" fmla="*/ 2147483647 w 1279"/>
              <a:gd name="T79" fmla="*/ 2147483647 h 542"/>
              <a:gd name="T80" fmla="*/ 2147483647 w 1279"/>
              <a:gd name="T81" fmla="*/ 2147483647 h 542"/>
              <a:gd name="T82" fmla="*/ 2147483647 w 1279"/>
              <a:gd name="T83" fmla="*/ 2147483647 h 542"/>
              <a:gd name="T84" fmla="*/ 2147483647 w 1279"/>
              <a:gd name="T85" fmla="*/ 2147483647 h 5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79"/>
              <a:gd name="T130" fmla="*/ 0 h 542"/>
              <a:gd name="T131" fmla="*/ 1279 w 1279"/>
              <a:gd name="T132" fmla="*/ 542 h 5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79" h="542">
                <a:moveTo>
                  <a:pt x="194" y="50"/>
                </a:moveTo>
                <a:lnTo>
                  <a:pt x="206" y="47"/>
                </a:lnTo>
                <a:lnTo>
                  <a:pt x="223" y="44"/>
                </a:lnTo>
                <a:lnTo>
                  <a:pt x="237" y="45"/>
                </a:lnTo>
                <a:lnTo>
                  <a:pt x="250" y="48"/>
                </a:lnTo>
                <a:lnTo>
                  <a:pt x="264" y="51"/>
                </a:lnTo>
                <a:lnTo>
                  <a:pt x="278" y="55"/>
                </a:lnTo>
                <a:lnTo>
                  <a:pt x="294" y="58"/>
                </a:lnTo>
                <a:lnTo>
                  <a:pt x="307" y="60"/>
                </a:lnTo>
                <a:lnTo>
                  <a:pt x="323" y="61"/>
                </a:lnTo>
                <a:lnTo>
                  <a:pt x="339" y="60"/>
                </a:lnTo>
                <a:lnTo>
                  <a:pt x="352" y="57"/>
                </a:lnTo>
                <a:lnTo>
                  <a:pt x="367" y="53"/>
                </a:lnTo>
                <a:lnTo>
                  <a:pt x="382" y="47"/>
                </a:lnTo>
                <a:lnTo>
                  <a:pt x="395" y="41"/>
                </a:lnTo>
                <a:lnTo>
                  <a:pt x="409" y="35"/>
                </a:lnTo>
                <a:lnTo>
                  <a:pt x="423" y="29"/>
                </a:lnTo>
                <a:lnTo>
                  <a:pt x="439" y="24"/>
                </a:lnTo>
                <a:lnTo>
                  <a:pt x="452" y="21"/>
                </a:lnTo>
                <a:lnTo>
                  <a:pt x="468" y="20"/>
                </a:lnTo>
                <a:lnTo>
                  <a:pt x="482" y="22"/>
                </a:lnTo>
                <a:lnTo>
                  <a:pt x="496" y="26"/>
                </a:lnTo>
                <a:lnTo>
                  <a:pt x="509" y="34"/>
                </a:lnTo>
                <a:lnTo>
                  <a:pt x="517" y="41"/>
                </a:lnTo>
                <a:lnTo>
                  <a:pt x="521" y="55"/>
                </a:lnTo>
                <a:lnTo>
                  <a:pt x="519" y="69"/>
                </a:lnTo>
                <a:lnTo>
                  <a:pt x="515" y="85"/>
                </a:lnTo>
                <a:lnTo>
                  <a:pt x="509" y="103"/>
                </a:lnTo>
                <a:lnTo>
                  <a:pt x="504" y="117"/>
                </a:lnTo>
                <a:lnTo>
                  <a:pt x="505" y="131"/>
                </a:lnTo>
                <a:lnTo>
                  <a:pt x="511" y="146"/>
                </a:lnTo>
                <a:lnTo>
                  <a:pt x="521" y="157"/>
                </a:lnTo>
                <a:lnTo>
                  <a:pt x="531" y="164"/>
                </a:lnTo>
                <a:lnTo>
                  <a:pt x="546" y="168"/>
                </a:lnTo>
                <a:lnTo>
                  <a:pt x="561" y="172"/>
                </a:lnTo>
                <a:lnTo>
                  <a:pt x="583" y="176"/>
                </a:lnTo>
                <a:lnTo>
                  <a:pt x="601" y="178"/>
                </a:lnTo>
                <a:lnTo>
                  <a:pt x="624" y="179"/>
                </a:lnTo>
                <a:lnTo>
                  <a:pt x="644" y="177"/>
                </a:lnTo>
                <a:lnTo>
                  <a:pt x="663" y="173"/>
                </a:lnTo>
                <a:lnTo>
                  <a:pt x="682" y="168"/>
                </a:lnTo>
                <a:lnTo>
                  <a:pt x="700" y="162"/>
                </a:lnTo>
                <a:lnTo>
                  <a:pt x="713" y="155"/>
                </a:lnTo>
                <a:lnTo>
                  <a:pt x="726" y="147"/>
                </a:lnTo>
                <a:lnTo>
                  <a:pt x="737" y="138"/>
                </a:lnTo>
                <a:lnTo>
                  <a:pt x="746" y="126"/>
                </a:lnTo>
                <a:lnTo>
                  <a:pt x="751" y="112"/>
                </a:lnTo>
                <a:lnTo>
                  <a:pt x="752" y="89"/>
                </a:lnTo>
                <a:lnTo>
                  <a:pt x="752" y="72"/>
                </a:lnTo>
                <a:lnTo>
                  <a:pt x="755" y="57"/>
                </a:lnTo>
                <a:lnTo>
                  <a:pt x="761" y="45"/>
                </a:lnTo>
                <a:lnTo>
                  <a:pt x="771" y="35"/>
                </a:lnTo>
                <a:lnTo>
                  <a:pt x="781" y="26"/>
                </a:lnTo>
                <a:lnTo>
                  <a:pt x="794" y="18"/>
                </a:lnTo>
                <a:lnTo>
                  <a:pt x="807" y="12"/>
                </a:lnTo>
                <a:lnTo>
                  <a:pt x="826" y="6"/>
                </a:lnTo>
                <a:lnTo>
                  <a:pt x="843" y="4"/>
                </a:lnTo>
                <a:lnTo>
                  <a:pt x="862" y="2"/>
                </a:lnTo>
                <a:lnTo>
                  <a:pt x="881" y="1"/>
                </a:lnTo>
                <a:lnTo>
                  <a:pt x="902" y="0"/>
                </a:lnTo>
                <a:lnTo>
                  <a:pt x="924" y="1"/>
                </a:lnTo>
                <a:lnTo>
                  <a:pt x="942" y="2"/>
                </a:lnTo>
                <a:lnTo>
                  <a:pt x="957" y="4"/>
                </a:lnTo>
                <a:lnTo>
                  <a:pt x="974" y="6"/>
                </a:lnTo>
                <a:lnTo>
                  <a:pt x="989" y="8"/>
                </a:lnTo>
                <a:lnTo>
                  <a:pt x="1006" y="9"/>
                </a:lnTo>
                <a:lnTo>
                  <a:pt x="1131" y="13"/>
                </a:lnTo>
                <a:lnTo>
                  <a:pt x="1279" y="542"/>
                </a:lnTo>
                <a:lnTo>
                  <a:pt x="175" y="541"/>
                </a:lnTo>
                <a:lnTo>
                  <a:pt x="176" y="527"/>
                </a:lnTo>
                <a:lnTo>
                  <a:pt x="179" y="515"/>
                </a:lnTo>
                <a:lnTo>
                  <a:pt x="184" y="504"/>
                </a:lnTo>
                <a:lnTo>
                  <a:pt x="188" y="494"/>
                </a:lnTo>
                <a:lnTo>
                  <a:pt x="194" y="484"/>
                </a:lnTo>
                <a:lnTo>
                  <a:pt x="202" y="473"/>
                </a:lnTo>
                <a:lnTo>
                  <a:pt x="211" y="463"/>
                </a:lnTo>
                <a:lnTo>
                  <a:pt x="219" y="454"/>
                </a:lnTo>
                <a:lnTo>
                  <a:pt x="230" y="444"/>
                </a:lnTo>
                <a:lnTo>
                  <a:pt x="238" y="436"/>
                </a:lnTo>
                <a:lnTo>
                  <a:pt x="244" y="426"/>
                </a:lnTo>
                <a:lnTo>
                  <a:pt x="249" y="415"/>
                </a:lnTo>
                <a:lnTo>
                  <a:pt x="252" y="400"/>
                </a:lnTo>
                <a:lnTo>
                  <a:pt x="251" y="386"/>
                </a:lnTo>
                <a:lnTo>
                  <a:pt x="248" y="376"/>
                </a:lnTo>
                <a:lnTo>
                  <a:pt x="243" y="367"/>
                </a:lnTo>
                <a:lnTo>
                  <a:pt x="236" y="359"/>
                </a:lnTo>
                <a:lnTo>
                  <a:pt x="227" y="352"/>
                </a:lnTo>
                <a:lnTo>
                  <a:pt x="216" y="348"/>
                </a:lnTo>
                <a:lnTo>
                  <a:pt x="203" y="345"/>
                </a:lnTo>
                <a:lnTo>
                  <a:pt x="189" y="344"/>
                </a:lnTo>
                <a:lnTo>
                  <a:pt x="173" y="345"/>
                </a:lnTo>
                <a:lnTo>
                  <a:pt x="159" y="347"/>
                </a:lnTo>
                <a:lnTo>
                  <a:pt x="145" y="350"/>
                </a:lnTo>
                <a:lnTo>
                  <a:pt x="126" y="355"/>
                </a:lnTo>
                <a:lnTo>
                  <a:pt x="111" y="359"/>
                </a:lnTo>
                <a:lnTo>
                  <a:pt x="94" y="362"/>
                </a:lnTo>
                <a:lnTo>
                  <a:pt x="75" y="364"/>
                </a:lnTo>
                <a:lnTo>
                  <a:pt x="59" y="364"/>
                </a:lnTo>
                <a:lnTo>
                  <a:pt x="46" y="361"/>
                </a:lnTo>
                <a:lnTo>
                  <a:pt x="32" y="357"/>
                </a:lnTo>
                <a:lnTo>
                  <a:pt x="20" y="351"/>
                </a:lnTo>
                <a:lnTo>
                  <a:pt x="10" y="343"/>
                </a:lnTo>
                <a:lnTo>
                  <a:pt x="3" y="330"/>
                </a:lnTo>
                <a:lnTo>
                  <a:pt x="0" y="317"/>
                </a:lnTo>
                <a:lnTo>
                  <a:pt x="2" y="304"/>
                </a:lnTo>
                <a:lnTo>
                  <a:pt x="7" y="290"/>
                </a:lnTo>
                <a:lnTo>
                  <a:pt x="12" y="280"/>
                </a:lnTo>
                <a:lnTo>
                  <a:pt x="21" y="270"/>
                </a:lnTo>
                <a:lnTo>
                  <a:pt x="32" y="261"/>
                </a:lnTo>
                <a:lnTo>
                  <a:pt x="42" y="254"/>
                </a:lnTo>
                <a:lnTo>
                  <a:pt x="54" y="247"/>
                </a:lnTo>
                <a:lnTo>
                  <a:pt x="67" y="243"/>
                </a:lnTo>
                <a:lnTo>
                  <a:pt x="80" y="240"/>
                </a:lnTo>
                <a:lnTo>
                  <a:pt x="94" y="238"/>
                </a:lnTo>
                <a:lnTo>
                  <a:pt x="112" y="235"/>
                </a:lnTo>
                <a:lnTo>
                  <a:pt x="130" y="233"/>
                </a:lnTo>
                <a:lnTo>
                  <a:pt x="146" y="230"/>
                </a:lnTo>
                <a:lnTo>
                  <a:pt x="161" y="224"/>
                </a:lnTo>
                <a:lnTo>
                  <a:pt x="171" y="217"/>
                </a:lnTo>
                <a:lnTo>
                  <a:pt x="180" y="207"/>
                </a:lnTo>
                <a:lnTo>
                  <a:pt x="188" y="197"/>
                </a:lnTo>
                <a:lnTo>
                  <a:pt x="192" y="187"/>
                </a:lnTo>
                <a:lnTo>
                  <a:pt x="195" y="173"/>
                </a:lnTo>
                <a:lnTo>
                  <a:pt x="196" y="156"/>
                </a:lnTo>
                <a:lnTo>
                  <a:pt x="195" y="141"/>
                </a:lnTo>
                <a:lnTo>
                  <a:pt x="194" y="124"/>
                </a:lnTo>
                <a:lnTo>
                  <a:pt x="193" y="107"/>
                </a:lnTo>
                <a:lnTo>
                  <a:pt x="192" y="86"/>
                </a:lnTo>
                <a:lnTo>
                  <a:pt x="191" y="69"/>
                </a:lnTo>
                <a:lnTo>
                  <a:pt x="192" y="58"/>
                </a:lnTo>
                <a:lnTo>
                  <a:pt x="194" y="50"/>
                </a:lnTo>
                <a:close/>
              </a:path>
            </a:pathLst>
          </a:custGeom>
          <a:solidFill>
            <a:srgbClr val="0000FF"/>
          </a:solidFill>
          <a:ln w="6350">
            <a:solidFill>
              <a:srgbClr val="000000"/>
            </a:solidFill>
            <a:round/>
            <a:headEnd/>
            <a:tailEnd/>
          </a:ln>
        </p:spPr>
        <p:txBody>
          <a:bodyPr/>
          <a:lstStyle/>
          <a:p>
            <a:endParaRPr lang="en-US"/>
          </a:p>
        </p:txBody>
      </p:sp>
      <p:sp>
        <p:nvSpPr>
          <p:cNvPr id="76816" name="Line 117"/>
          <p:cNvSpPr>
            <a:spLocks noChangeShapeType="1"/>
          </p:cNvSpPr>
          <p:nvPr/>
        </p:nvSpPr>
        <p:spPr bwMode="auto">
          <a:xfrm flipH="1">
            <a:off x="5192713" y="3441700"/>
            <a:ext cx="544512" cy="1000125"/>
          </a:xfrm>
          <a:prstGeom prst="line">
            <a:avLst/>
          </a:prstGeom>
          <a:noFill/>
          <a:ln w="12700">
            <a:solidFill>
              <a:schemeClr val="tx1"/>
            </a:solidFill>
            <a:round/>
            <a:headEnd/>
            <a:tailEnd type="triangle" w="med" len="med"/>
          </a:ln>
        </p:spPr>
        <p:txBody>
          <a:bodyPr wrap="none"/>
          <a:lstStyle/>
          <a:p>
            <a:endParaRPr lang="en-US"/>
          </a:p>
        </p:txBody>
      </p:sp>
      <p:sp>
        <p:nvSpPr>
          <p:cNvPr id="76817" name="Line 118"/>
          <p:cNvSpPr>
            <a:spLocks noChangeShapeType="1"/>
          </p:cNvSpPr>
          <p:nvPr/>
        </p:nvSpPr>
        <p:spPr bwMode="auto">
          <a:xfrm flipH="1">
            <a:off x="7545388" y="3335338"/>
            <a:ext cx="95250" cy="862012"/>
          </a:xfrm>
          <a:prstGeom prst="line">
            <a:avLst/>
          </a:prstGeom>
          <a:noFill/>
          <a:ln w="12700">
            <a:solidFill>
              <a:schemeClr val="tx1"/>
            </a:solidFill>
            <a:round/>
            <a:headEnd/>
            <a:tailEnd type="triangle" w="med" len="med"/>
          </a:ln>
        </p:spPr>
        <p:txBody>
          <a:bodyPr wrap="none"/>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483830"/>
                                        </p:tgtEl>
                                        <p:attrNameLst>
                                          <p:attrName>style.visibility</p:attrName>
                                        </p:attrNameLst>
                                      </p:cBhvr>
                                      <p:to>
                                        <p:strVal val="visible"/>
                                      </p:to>
                                    </p:set>
                                    <p:animEffect transition="in" filter="wipe(up)">
                                      <p:cBhvr>
                                        <p:cTn id="7" dur="500"/>
                                        <p:tgtEl>
                                          <p:spTgt spid="14838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3830" grpId="0"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7826" name="Slide Number Placeholder 2"/>
          <p:cNvSpPr>
            <a:spLocks noGrp="1"/>
          </p:cNvSpPr>
          <p:nvPr>
            <p:ph type="sldNum" sz="quarter" idx="10"/>
          </p:nvPr>
        </p:nvSpPr>
        <p:spPr>
          <a:noFill/>
        </p:spPr>
        <p:txBody>
          <a:bodyPr/>
          <a:lstStyle/>
          <a:p>
            <a:fld id="{678361D2-0311-4D94-9AFA-46A9DF19A99A}" type="slidenum">
              <a:rPr lang="en-US" smtClean="0">
                <a:latin typeface="Arial" pitchFamily="34" charset="0"/>
              </a:rPr>
              <a:pPr/>
              <a:t>71</a:t>
            </a:fld>
            <a:endParaRPr lang="en-US" smtClean="0">
              <a:latin typeface="Arial" pitchFamily="34" charset="0"/>
            </a:endParaRPr>
          </a:p>
        </p:txBody>
      </p:sp>
      <p:sp>
        <p:nvSpPr>
          <p:cNvPr id="77827" name="Freeform 53"/>
          <p:cNvSpPr>
            <a:spLocks/>
          </p:cNvSpPr>
          <p:nvPr/>
        </p:nvSpPr>
        <p:spPr bwMode="auto">
          <a:xfrm>
            <a:off x="3425825" y="995363"/>
            <a:ext cx="1181100" cy="928687"/>
          </a:xfrm>
          <a:custGeom>
            <a:avLst/>
            <a:gdLst>
              <a:gd name="T0" fmla="*/ 2147483647 w 848"/>
              <a:gd name="T1" fmla="*/ 0 h 626"/>
              <a:gd name="T2" fmla="*/ 2147483647 w 848"/>
              <a:gd name="T3" fmla="*/ 2147483647 h 626"/>
              <a:gd name="T4" fmla="*/ 2147483647 w 848"/>
              <a:gd name="T5" fmla="*/ 2147483647 h 626"/>
              <a:gd name="T6" fmla="*/ 2147483647 w 848"/>
              <a:gd name="T7" fmla="*/ 2147483647 h 626"/>
              <a:gd name="T8" fmla="*/ 2147483647 w 848"/>
              <a:gd name="T9" fmla="*/ 2147483647 h 626"/>
              <a:gd name="T10" fmla="*/ 2147483647 w 848"/>
              <a:gd name="T11" fmla="*/ 2147483647 h 626"/>
              <a:gd name="T12" fmla="*/ 2147483647 w 848"/>
              <a:gd name="T13" fmla="*/ 2147483647 h 626"/>
              <a:gd name="T14" fmla="*/ 2147483647 w 848"/>
              <a:gd name="T15" fmla="*/ 2147483647 h 626"/>
              <a:gd name="T16" fmla="*/ 2147483647 w 848"/>
              <a:gd name="T17" fmla="*/ 2147483647 h 626"/>
              <a:gd name="T18" fmla="*/ 2147483647 w 848"/>
              <a:gd name="T19" fmla="*/ 2147483647 h 626"/>
              <a:gd name="T20" fmla="*/ 2147483647 w 848"/>
              <a:gd name="T21" fmla="*/ 2147483647 h 626"/>
              <a:gd name="T22" fmla="*/ 2147483647 w 848"/>
              <a:gd name="T23" fmla="*/ 2147483647 h 626"/>
              <a:gd name="T24" fmla="*/ 2147483647 w 848"/>
              <a:gd name="T25" fmla="*/ 2147483647 h 626"/>
              <a:gd name="T26" fmla="*/ 2147483647 w 848"/>
              <a:gd name="T27" fmla="*/ 2147483647 h 626"/>
              <a:gd name="T28" fmla="*/ 2147483647 w 848"/>
              <a:gd name="T29" fmla="*/ 2147483647 h 626"/>
              <a:gd name="T30" fmla="*/ 2147483647 w 848"/>
              <a:gd name="T31" fmla="*/ 2147483647 h 626"/>
              <a:gd name="T32" fmla="*/ 2147483647 w 848"/>
              <a:gd name="T33" fmla="*/ 2147483647 h 626"/>
              <a:gd name="T34" fmla="*/ 2147483647 w 848"/>
              <a:gd name="T35" fmla="*/ 2147483647 h 626"/>
              <a:gd name="T36" fmla="*/ 2147483647 w 848"/>
              <a:gd name="T37" fmla="*/ 2147483647 h 626"/>
              <a:gd name="T38" fmla="*/ 2147483647 w 848"/>
              <a:gd name="T39" fmla="*/ 2147483647 h 626"/>
              <a:gd name="T40" fmla="*/ 2147483647 w 848"/>
              <a:gd name="T41" fmla="*/ 2147483647 h 626"/>
              <a:gd name="T42" fmla="*/ 2147483647 w 848"/>
              <a:gd name="T43" fmla="*/ 2147483647 h 626"/>
              <a:gd name="T44" fmla="*/ 2147483647 w 848"/>
              <a:gd name="T45" fmla="*/ 2147483647 h 626"/>
              <a:gd name="T46" fmla="*/ 2147483647 w 848"/>
              <a:gd name="T47" fmla="*/ 2147483647 h 626"/>
              <a:gd name="T48" fmla="*/ 2147483647 w 848"/>
              <a:gd name="T49" fmla="*/ 2147483647 h 626"/>
              <a:gd name="T50" fmla="*/ 2147483647 w 848"/>
              <a:gd name="T51" fmla="*/ 2147483647 h 626"/>
              <a:gd name="T52" fmla="*/ 2147483647 w 848"/>
              <a:gd name="T53" fmla="*/ 2147483647 h 626"/>
              <a:gd name="T54" fmla="*/ 2147483647 w 848"/>
              <a:gd name="T55" fmla="*/ 2147483647 h 626"/>
              <a:gd name="T56" fmla="*/ 2147483647 w 848"/>
              <a:gd name="T57" fmla="*/ 2147483647 h 626"/>
              <a:gd name="T58" fmla="*/ 2147483647 w 848"/>
              <a:gd name="T59" fmla="*/ 2147483647 h 626"/>
              <a:gd name="T60" fmla="*/ 2147483647 w 848"/>
              <a:gd name="T61" fmla="*/ 2147483647 h 626"/>
              <a:gd name="T62" fmla="*/ 2147483647 w 848"/>
              <a:gd name="T63" fmla="*/ 2147483647 h 626"/>
              <a:gd name="T64" fmla="*/ 2147483647 w 848"/>
              <a:gd name="T65" fmla="*/ 2147483647 h 626"/>
              <a:gd name="T66" fmla="*/ 2147483647 w 848"/>
              <a:gd name="T67" fmla="*/ 2147483647 h 626"/>
              <a:gd name="T68" fmla="*/ 2147483647 w 848"/>
              <a:gd name="T69" fmla="*/ 2147483647 h 626"/>
              <a:gd name="T70" fmla="*/ 2147483647 w 848"/>
              <a:gd name="T71" fmla="*/ 2147483647 h 626"/>
              <a:gd name="T72" fmla="*/ 2147483647 w 848"/>
              <a:gd name="T73" fmla="*/ 2147483647 h 626"/>
              <a:gd name="T74" fmla="*/ 2147483647 w 848"/>
              <a:gd name="T75" fmla="*/ 2147483647 h 626"/>
              <a:gd name="T76" fmla="*/ 2147483647 w 848"/>
              <a:gd name="T77" fmla="*/ 2147483647 h 626"/>
              <a:gd name="T78" fmla="*/ 2147483647 w 848"/>
              <a:gd name="T79" fmla="*/ 2147483647 h 626"/>
              <a:gd name="T80" fmla="*/ 2147483647 w 848"/>
              <a:gd name="T81" fmla="*/ 2147483647 h 626"/>
              <a:gd name="T82" fmla="*/ 2147483647 w 848"/>
              <a:gd name="T83" fmla="*/ 2147483647 h 626"/>
              <a:gd name="T84" fmla="*/ 2147483647 w 848"/>
              <a:gd name="T85" fmla="*/ 2147483647 h 626"/>
              <a:gd name="T86" fmla="*/ 2147483647 w 848"/>
              <a:gd name="T87" fmla="*/ 2147483647 h 626"/>
              <a:gd name="T88" fmla="*/ 2147483647 w 848"/>
              <a:gd name="T89" fmla="*/ 2147483647 h 626"/>
              <a:gd name="T90" fmla="*/ 2147483647 w 848"/>
              <a:gd name="T91" fmla="*/ 2147483647 h 626"/>
              <a:gd name="T92" fmla="*/ 2147483647 w 848"/>
              <a:gd name="T93" fmla="*/ 2147483647 h 626"/>
              <a:gd name="T94" fmla="*/ 2147483647 w 848"/>
              <a:gd name="T95" fmla="*/ 2147483647 h 626"/>
              <a:gd name="T96" fmla="*/ 2147483647 w 848"/>
              <a:gd name="T97" fmla="*/ 2147483647 h 626"/>
              <a:gd name="T98" fmla="*/ 2147483647 w 848"/>
              <a:gd name="T99" fmla="*/ 2147483647 h 626"/>
              <a:gd name="T100" fmla="*/ 2147483647 w 848"/>
              <a:gd name="T101" fmla="*/ 2147483647 h 626"/>
              <a:gd name="T102" fmla="*/ 2147483647 w 848"/>
              <a:gd name="T103" fmla="*/ 2147483647 h 626"/>
              <a:gd name="T104" fmla="*/ 2147483647 w 848"/>
              <a:gd name="T105" fmla="*/ 2147483647 h 626"/>
              <a:gd name="T106" fmla="*/ 2147483647 w 848"/>
              <a:gd name="T107" fmla="*/ 2147483647 h 626"/>
              <a:gd name="T108" fmla="*/ 2147483647 w 848"/>
              <a:gd name="T109" fmla="*/ 2147483647 h 626"/>
              <a:gd name="T110" fmla="*/ 2147483647 w 848"/>
              <a:gd name="T111" fmla="*/ 2147483647 h 626"/>
              <a:gd name="T112" fmla="*/ 2147483647 w 848"/>
              <a:gd name="T113" fmla="*/ 2147483647 h 626"/>
              <a:gd name="T114" fmla="*/ 2147483647 w 848"/>
              <a:gd name="T115" fmla="*/ 2147483647 h 626"/>
              <a:gd name="T116" fmla="*/ 0 w 848"/>
              <a:gd name="T117" fmla="*/ 2147483647 h 626"/>
              <a:gd name="T118" fmla="*/ 2147483647 w 848"/>
              <a:gd name="T119" fmla="*/ 2147483647 h 626"/>
              <a:gd name="T120" fmla="*/ 2147483647 w 848"/>
              <a:gd name="T121" fmla="*/ 2147483647 h 626"/>
              <a:gd name="T122" fmla="*/ 2147483647 w 848"/>
              <a:gd name="T123" fmla="*/ 2147483647 h 6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8"/>
              <a:gd name="T187" fmla="*/ 0 h 626"/>
              <a:gd name="T188" fmla="*/ 848 w 848"/>
              <a:gd name="T189" fmla="*/ 626 h 6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8" h="626">
                <a:moveTo>
                  <a:pt x="26" y="15"/>
                </a:moveTo>
                <a:lnTo>
                  <a:pt x="36" y="0"/>
                </a:lnTo>
                <a:lnTo>
                  <a:pt x="707" y="0"/>
                </a:lnTo>
                <a:lnTo>
                  <a:pt x="848" y="510"/>
                </a:lnTo>
                <a:lnTo>
                  <a:pt x="830" y="500"/>
                </a:lnTo>
                <a:lnTo>
                  <a:pt x="818" y="493"/>
                </a:lnTo>
                <a:lnTo>
                  <a:pt x="803" y="487"/>
                </a:lnTo>
                <a:lnTo>
                  <a:pt x="786" y="481"/>
                </a:lnTo>
                <a:lnTo>
                  <a:pt x="768" y="477"/>
                </a:lnTo>
                <a:lnTo>
                  <a:pt x="748" y="474"/>
                </a:lnTo>
                <a:lnTo>
                  <a:pt x="724" y="471"/>
                </a:lnTo>
                <a:lnTo>
                  <a:pt x="703" y="470"/>
                </a:lnTo>
                <a:lnTo>
                  <a:pt x="681" y="469"/>
                </a:lnTo>
                <a:lnTo>
                  <a:pt x="657" y="469"/>
                </a:lnTo>
                <a:lnTo>
                  <a:pt x="628" y="469"/>
                </a:lnTo>
                <a:lnTo>
                  <a:pt x="605" y="471"/>
                </a:lnTo>
                <a:lnTo>
                  <a:pt x="583" y="473"/>
                </a:lnTo>
                <a:lnTo>
                  <a:pt x="563" y="475"/>
                </a:lnTo>
                <a:lnTo>
                  <a:pt x="545" y="479"/>
                </a:lnTo>
                <a:lnTo>
                  <a:pt x="530" y="483"/>
                </a:lnTo>
                <a:lnTo>
                  <a:pt x="518" y="488"/>
                </a:lnTo>
                <a:lnTo>
                  <a:pt x="508" y="494"/>
                </a:lnTo>
                <a:lnTo>
                  <a:pt x="501" y="500"/>
                </a:lnTo>
                <a:lnTo>
                  <a:pt x="497" y="510"/>
                </a:lnTo>
                <a:lnTo>
                  <a:pt x="497" y="519"/>
                </a:lnTo>
                <a:lnTo>
                  <a:pt x="502" y="528"/>
                </a:lnTo>
                <a:lnTo>
                  <a:pt x="508" y="536"/>
                </a:lnTo>
                <a:lnTo>
                  <a:pt x="512" y="545"/>
                </a:lnTo>
                <a:lnTo>
                  <a:pt x="512" y="557"/>
                </a:lnTo>
                <a:lnTo>
                  <a:pt x="506" y="567"/>
                </a:lnTo>
                <a:lnTo>
                  <a:pt x="498" y="577"/>
                </a:lnTo>
                <a:lnTo>
                  <a:pt x="485" y="588"/>
                </a:lnTo>
                <a:lnTo>
                  <a:pt x="473" y="597"/>
                </a:lnTo>
                <a:lnTo>
                  <a:pt x="461" y="603"/>
                </a:lnTo>
                <a:lnTo>
                  <a:pt x="448" y="608"/>
                </a:lnTo>
                <a:lnTo>
                  <a:pt x="435" y="614"/>
                </a:lnTo>
                <a:lnTo>
                  <a:pt x="421" y="618"/>
                </a:lnTo>
                <a:lnTo>
                  <a:pt x="406" y="621"/>
                </a:lnTo>
                <a:lnTo>
                  <a:pt x="392" y="623"/>
                </a:lnTo>
                <a:lnTo>
                  <a:pt x="380" y="626"/>
                </a:lnTo>
                <a:lnTo>
                  <a:pt x="363" y="626"/>
                </a:lnTo>
                <a:lnTo>
                  <a:pt x="349" y="623"/>
                </a:lnTo>
                <a:lnTo>
                  <a:pt x="335" y="621"/>
                </a:lnTo>
                <a:lnTo>
                  <a:pt x="323" y="617"/>
                </a:lnTo>
                <a:lnTo>
                  <a:pt x="310" y="612"/>
                </a:lnTo>
                <a:lnTo>
                  <a:pt x="299" y="606"/>
                </a:lnTo>
                <a:lnTo>
                  <a:pt x="291" y="599"/>
                </a:lnTo>
                <a:lnTo>
                  <a:pt x="288" y="592"/>
                </a:lnTo>
                <a:lnTo>
                  <a:pt x="287" y="585"/>
                </a:lnTo>
                <a:lnTo>
                  <a:pt x="288" y="574"/>
                </a:lnTo>
                <a:lnTo>
                  <a:pt x="291" y="564"/>
                </a:lnTo>
                <a:lnTo>
                  <a:pt x="299" y="552"/>
                </a:lnTo>
                <a:lnTo>
                  <a:pt x="308" y="540"/>
                </a:lnTo>
                <a:lnTo>
                  <a:pt x="315" y="531"/>
                </a:lnTo>
                <a:lnTo>
                  <a:pt x="320" y="524"/>
                </a:lnTo>
                <a:lnTo>
                  <a:pt x="324" y="513"/>
                </a:lnTo>
                <a:lnTo>
                  <a:pt x="327" y="502"/>
                </a:lnTo>
                <a:lnTo>
                  <a:pt x="324" y="492"/>
                </a:lnTo>
                <a:lnTo>
                  <a:pt x="318" y="484"/>
                </a:lnTo>
                <a:lnTo>
                  <a:pt x="307" y="477"/>
                </a:lnTo>
                <a:lnTo>
                  <a:pt x="294" y="474"/>
                </a:lnTo>
                <a:lnTo>
                  <a:pt x="282" y="471"/>
                </a:lnTo>
                <a:lnTo>
                  <a:pt x="265" y="469"/>
                </a:lnTo>
                <a:lnTo>
                  <a:pt x="230" y="469"/>
                </a:lnTo>
                <a:lnTo>
                  <a:pt x="204" y="471"/>
                </a:lnTo>
                <a:lnTo>
                  <a:pt x="181" y="474"/>
                </a:lnTo>
                <a:lnTo>
                  <a:pt x="150" y="478"/>
                </a:lnTo>
                <a:lnTo>
                  <a:pt x="122" y="483"/>
                </a:lnTo>
                <a:lnTo>
                  <a:pt x="91" y="488"/>
                </a:lnTo>
                <a:lnTo>
                  <a:pt x="69" y="492"/>
                </a:lnTo>
                <a:lnTo>
                  <a:pt x="53" y="495"/>
                </a:lnTo>
                <a:lnTo>
                  <a:pt x="44" y="500"/>
                </a:lnTo>
                <a:lnTo>
                  <a:pt x="38" y="489"/>
                </a:lnTo>
                <a:lnTo>
                  <a:pt x="32" y="477"/>
                </a:lnTo>
                <a:lnTo>
                  <a:pt x="26" y="464"/>
                </a:lnTo>
                <a:lnTo>
                  <a:pt x="20" y="450"/>
                </a:lnTo>
                <a:lnTo>
                  <a:pt x="16" y="434"/>
                </a:lnTo>
                <a:lnTo>
                  <a:pt x="13" y="415"/>
                </a:lnTo>
                <a:lnTo>
                  <a:pt x="14" y="398"/>
                </a:lnTo>
                <a:lnTo>
                  <a:pt x="17" y="381"/>
                </a:lnTo>
                <a:lnTo>
                  <a:pt x="25" y="362"/>
                </a:lnTo>
                <a:lnTo>
                  <a:pt x="35" y="344"/>
                </a:lnTo>
                <a:lnTo>
                  <a:pt x="46" y="327"/>
                </a:lnTo>
                <a:lnTo>
                  <a:pt x="60" y="314"/>
                </a:lnTo>
                <a:lnTo>
                  <a:pt x="76" y="304"/>
                </a:lnTo>
                <a:lnTo>
                  <a:pt x="92" y="295"/>
                </a:lnTo>
                <a:lnTo>
                  <a:pt x="109" y="287"/>
                </a:lnTo>
                <a:lnTo>
                  <a:pt x="125" y="281"/>
                </a:lnTo>
                <a:lnTo>
                  <a:pt x="142" y="274"/>
                </a:lnTo>
                <a:lnTo>
                  <a:pt x="162" y="264"/>
                </a:lnTo>
                <a:lnTo>
                  <a:pt x="175" y="258"/>
                </a:lnTo>
                <a:lnTo>
                  <a:pt x="188" y="248"/>
                </a:lnTo>
                <a:lnTo>
                  <a:pt x="199" y="238"/>
                </a:lnTo>
                <a:lnTo>
                  <a:pt x="209" y="227"/>
                </a:lnTo>
                <a:lnTo>
                  <a:pt x="216" y="213"/>
                </a:lnTo>
                <a:lnTo>
                  <a:pt x="222" y="199"/>
                </a:lnTo>
                <a:lnTo>
                  <a:pt x="224" y="183"/>
                </a:lnTo>
                <a:lnTo>
                  <a:pt x="221" y="167"/>
                </a:lnTo>
                <a:lnTo>
                  <a:pt x="213" y="151"/>
                </a:lnTo>
                <a:lnTo>
                  <a:pt x="203" y="139"/>
                </a:lnTo>
                <a:lnTo>
                  <a:pt x="190" y="129"/>
                </a:lnTo>
                <a:lnTo>
                  <a:pt x="174" y="124"/>
                </a:lnTo>
                <a:lnTo>
                  <a:pt x="160" y="124"/>
                </a:lnTo>
                <a:lnTo>
                  <a:pt x="146" y="129"/>
                </a:lnTo>
                <a:lnTo>
                  <a:pt x="131" y="139"/>
                </a:lnTo>
                <a:lnTo>
                  <a:pt x="121" y="150"/>
                </a:lnTo>
                <a:lnTo>
                  <a:pt x="110" y="162"/>
                </a:lnTo>
                <a:lnTo>
                  <a:pt x="99" y="174"/>
                </a:lnTo>
                <a:lnTo>
                  <a:pt x="88" y="181"/>
                </a:lnTo>
                <a:lnTo>
                  <a:pt x="74" y="184"/>
                </a:lnTo>
                <a:lnTo>
                  <a:pt x="55" y="184"/>
                </a:lnTo>
                <a:lnTo>
                  <a:pt x="40" y="181"/>
                </a:lnTo>
                <a:lnTo>
                  <a:pt x="29" y="171"/>
                </a:lnTo>
                <a:lnTo>
                  <a:pt x="18" y="162"/>
                </a:lnTo>
                <a:lnTo>
                  <a:pt x="10" y="151"/>
                </a:lnTo>
                <a:lnTo>
                  <a:pt x="4" y="137"/>
                </a:lnTo>
                <a:lnTo>
                  <a:pt x="1" y="123"/>
                </a:lnTo>
                <a:lnTo>
                  <a:pt x="0" y="108"/>
                </a:lnTo>
                <a:lnTo>
                  <a:pt x="1" y="92"/>
                </a:lnTo>
                <a:lnTo>
                  <a:pt x="4" y="76"/>
                </a:lnTo>
                <a:lnTo>
                  <a:pt x="9" y="56"/>
                </a:lnTo>
                <a:lnTo>
                  <a:pt x="15" y="38"/>
                </a:lnTo>
                <a:lnTo>
                  <a:pt x="19" y="27"/>
                </a:lnTo>
                <a:lnTo>
                  <a:pt x="26" y="15"/>
                </a:lnTo>
                <a:close/>
              </a:path>
            </a:pathLst>
          </a:custGeom>
          <a:solidFill>
            <a:srgbClr val="FF5F00"/>
          </a:solidFill>
          <a:ln w="6350">
            <a:solidFill>
              <a:srgbClr val="000000"/>
            </a:solidFill>
            <a:round/>
            <a:headEnd/>
            <a:tailEnd/>
          </a:ln>
        </p:spPr>
        <p:txBody>
          <a:bodyPr/>
          <a:lstStyle/>
          <a:p>
            <a:endParaRPr lang="en-US"/>
          </a:p>
        </p:txBody>
      </p:sp>
      <p:sp>
        <p:nvSpPr>
          <p:cNvPr id="77828" name="Rectangle 2"/>
          <p:cNvSpPr>
            <a:spLocks noGrp="1" noChangeArrowheads="1"/>
          </p:cNvSpPr>
          <p:nvPr>
            <p:ph type="title"/>
          </p:nvPr>
        </p:nvSpPr>
        <p:spPr>
          <a:xfrm>
            <a:off x="0" y="-38100"/>
            <a:ext cx="9144000" cy="914400"/>
          </a:xfrm>
        </p:spPr>
        <p:txBody>
          <a:bodyPr/>
          <a:lstStyle/>
          <a:p>
            <a:pPr>
              <a:lnSpc>
                <a:spcPct val="85000"/>
              </a:lnSpc>
            </a:pPr>
            <a:r>
              <a:rPr lang="en-US" sz="3400" smtClean="0"/>
              <a:t>Improving Type-safety &amp; Performance (2/2)</a:t>
            </a:r>
          </a:p>
        </p:txBody>
      </p:sp>
      <p:sp>
        <p:nvSpPr>
          <p:cNvPr id="1703940" name="Rectangle 4"/>
          <p:cNvSpPr>
            <a:spLocks noChangeArrowheads="1"/>
          </p:cNvSpPr>
          <p:nvPr/>
        </p:nvSpPr>
        <p:spPr bwMode="auto">
          <a:xfrm>
            <a:off x="4241800" y="4511675"/>
            <a:ext cx="4602163" cy="2262188"/>
          </a:xfrm>
          <a:prstGeom prst="rect">
            <a:avLst/>
          </a:prstGeom>
          <a:noFill/>
          <a:ln w="12700">
            <a:noFill/>
            <a:miter lim="800000"/>
            <a:headEnd/>
            <a:tailEnd/>
          </a:ln>
        </p:spPr>
        <p:txBody>
          <a:bodyPr>
            <a:spAutoFit/>
          </a:bodyPr>
          <a:lstStyle/>
          <a:p>
            <a:pPr marL="114300" indent="-114300">
              <a:spcBef>
                <a:spcPct val="30000"/>
              </a:spcBef>
              <a:buFontTx/>
              <a:buChar char="•"/>
            </a:pPr>
            <a:r>
              <a:rPr lang="en-US" u="none"/>
              <a:t>A</a:t>
            </a:r>
            <a:r>
              <a:rPr lang="en-US" i="1" u="none"/>
              <a:t> </a:t>
            </a:r>
            <a:r>
              <a:rPr lang="de-DE" i="1" u="none"/>
              <a:t>Service</a:t>
            </a:r>
            <a:r>
              <a:rPr lang="en-US" u="none"/>
              <a:t> implements the object, which is not accessible directly</a:t>
            </a:r>
          </a:p>
          <a:p>
            <a:pPr marL="114300" indent="-114300">
              <a:spcBef>
                <a:spcPct val="30000"/>
              </a:spcBef>
              <a:buFontTx/>
              <a:buChar char="•"/>
            </a:pPr>
            <a:r>
              <a:rPr lang="en-US" u="none"/>
              <a:t>A</a:t>
            </a:r>
            <a:r>
              <a:rPr lang="en-US" i="1" u="none"/>
              <a:t> Proxy </a:t>
            </a:r>
            <a:r>
              <a:rPr lang="en-US" u="none"/>
              <a:t>represents the </a:t>
            </a:r>
            <a:r>
              <a:rPr lang="de-DE" u="none"/>
              <a:t>Service</a:t>
            </a:r>
            <a:r>
              <a:rPr lang="en-US" u="none"/>
              <a:t> &amp; </a:t>
            </a:r>
            <a:br>
              <a:rPr lang="en-US" u="none"/>
            </a:br>
            <a:r>
              <a:rPr lang="en-US" u="none"/>
              <a:t>ensures the correct access to it</a:t>
            </a:r>
          </a:p>
          <a:p>
            <a:pPr marL="342900" lvl="1" indent="-114300">
              <a:spcBef>
                <a:spcPct val="30000"/>
              </a:spcBef>
              <a:buFontTx/>
              <a:buChar char="•"/>
            </a:pPr>
            <a:r>
              <a:rPr lang="en-US" u="none"/>
              <a:t>Proxy offers same interface as </a:t>
            </a:r>
            <a:r>
              <a:rPr lang="de-DE" u="none"/>
              <a:t>Service</a:t>
            </a:r>
            <a:endParaRPr lang="en-US" u="none"/>
          </a:p>
          <a:p>
            <a:pPr marL="114300" indent="-114300">
              <a:spcBef>
                <a:spcPct val="30000"/>
              </a:spcBef>
              <a:buFontTx/>
              <a:buChar char="•"/>
            </a:pPr>
            <a:r>
              <a:rPr lang="en-US" i="1" u="none"/>
              <a:t>Clients</a:t>
            </a:r>
            <a:r>
              <a:rPr lang="en-US" u="none"/>
              <a:t> use the Proxy to access the </a:t>
            </a:r>
            <a:r>
              <a:rPr lang="de-DE" u="none"/>
              <a:t>Service</a:t>
            </a:r>
            <a:endParaRPr lang="en-US" u="none"/>
          </a:p>
        </p:txBody>
      </p:sp>
      <p:sp>
        <p:nvSpPr>
          <p:cNvPr id="77830" name="Line 6"/>
          <p:cNvSpPr>
            <a:spLocks noChangeAspect="1" noChangeShapeType="1"/>
          </p:cNvSpPr>
          <p:nvPr/>
        </p:nvSpPr>
        <p:spPr bwMode="auto">
          <a:xfrm>
            <a:off x="6702425" y="2159000"/>
            <a:ext cx="0" cy="263525"/>
          </a:xfrm>
          <a:prstGeom prst="line">
            <a:avLst/>
          </a:prstGeom>
          <a:noFill/>
          <a:ln w="9525">
            <a:solidFill>
              <a:schemeClr val="tx1"/>
            </a:solidFill>
            <a:round/>
            <a:headEnd type="none" w="sm" len="sm"/>
            <a:tailEnd type="none" w="sm" len="sm"/>
          </a:ln>
        </p:spPr>
        <p:txBody>
          <a:bodyPr wrap="none" anchor="ctr"/>
          <a:lstStyle/>
          <a:p>
            <a:endParaRPr lang="en-US"/>
          </a:p>
        </p:txBody>
      </p:sp>
      <p:grpSp>
        <p:nvGrpSpPr>
          <p:cNvPr id="77831" name="Group 7"/>
          <p:cNvGrpSpPr>
            <a:grpSpLocks noChangeAspect="1"/>
          </p:cNvGrpSpPr>
          <p:nvPr/>
        </p:nvGrpSpPr>
        <p:grpSpPr bwMode="auto">
          <a:xfrm>
            <a:off x="4978400" y="2628900"/>
            <a:ext cx="1408113" cy="704850"/>
            <a:chOff x="1536" y="1920"/>
            <a:chExt cx="768" cy="384"/>
          </a:xfrm>
        </p:grpSpPr>
        <p:sp>
          <p:nvSpPr>
            <p:cNvPr id="77875" name="Rectangle 8"/>
            <p:cNvSpPr>
              <a:spLocks noChangeAspect="1" noChangeArrowheads="1"/>
            </p:cNvSpPr>
            <p:nvPr/>
          </p:nvSpPr>
          <p:spPr bwMode="auto">
            <a:xfrm>
              <a:off x="1536" y="1920"/>
              <a:ext cx="768" cy="180"/>
            </a:xfrm>
            <a:prstGeom prst="rect">
              <a:avLst/>
            </a:prstGeom>
            <a:noFill/>
            <a:ln w="12700">
              <a:solidFill>
                <a:schemeClr val="tx1"/>
              </a:solidFill>
              <a:miter lim="800000"/>
              <a:headEnd/>
              <a:tailEnd/>
            </a:ln>
          </p:spPr>
          <p:txBody>
            <a:bodyPr wrap="none" lIns="92075" tIns="46038" rIns="92075" bIns="46038" anchor="ctr"/>
            <a:lstStyle/>
            <a:p>
              <a:pPr algn="ctr" defTabSz="762000" eaLnBrk="1" hangingPunct="1"/>
              <a:r>
                <a:rPr lang="en-US" b="1" u="none"/>
                <a:t>Proxy</a:t>
              </a:r>
              <a:endParaRPr lang="en-US" u="none"/>
            </a:p>
          </p:txBody>
        </p:sp>
        <p:sp>
          <p:nvSpPr>
            <p:cNvPr id="77876" name="Rectangle 9"/>
            <p:cNvSpPr>
              <a:spLocks noChangeAspect="1" noChangeArrowheads="1"/>
            </p:cNvSpPr>
            <p:nvPr/>
          </p:nvSpPr>
          <p:spPr bwMode="auto">
            <a:xfrm>
              <a:off x="1536" y="2100"/>
              <a:ext cx="768" cy="204"/>
            </a:xfrm>
            <a:prstGeom prst="rect">
              <a:avLst/>
            </a:prstGeom>
            <a:noFill/>
            <a:ln w="12700">
              <a:solidFill>
                <a:schemeClr val="tx1"/>
              </a:solidFill>
              <a:miter lim="800000"/>
              <a:headEnd/>
              <a:tailEnd/>
            </a:ln>
          </p:spPr>
          <p:txBody>
            <a:bodyPr wrap="none" lIns="92075" tIns="46038" rIns="92075" bIns="46038" anchor="ctr"/>
            <a:lstStyle/>
            <a:p>
              <a:pPr defTabSz="762000" eaLnBrk="1" hangingPunct="1"/>
              <a:r>
                <a:rPr lang="en-US" u="none"/>
                <a:t>service</a:t>
              </a:r>
              <a:endParaRPr lang="en-US" i="1" u="none"/>
            </a:p>
          </p:txBody>
        </p:sp>
      </p:grpSp>
      <p:sp>
        <p:nvSpPr>
          <p:cNvPr id="77832" name="Rectangle 10"/>
          <p:cNvSpPr>
            <a:spLocks noChangeAspect="1" noChangeArrowheads="1"/>
          </p:cNvSpPr>
          <p:nvPr/>
        </p:nvSpPr>
        <p:spPr bwMode="auto">
          <a:xfrm>
            <a:off x="4275138" y="1416050"/>
            <a:ext cx="1408112" cy="33020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b="1" u="none"/>
              <a:t>Client</a:t>
            </a:r>
            <a:endParaRPr lang="en-US" u="none"/>
          </a:p>
        </p:txBody>
      </p:sp>
      <p:grpSp>
        <p:nvGrpSpPr>
          <p:cNvPr id="77833" name="Group 11"/>
          <p:cNvGrpSpPr>
            <a:grpSpLocks noChangeAspect="1"/>
          </p:cNvGrpSpPr>
          <p:nvPr/>
        </p:nvGrpSpPr>
        <p:grpSpPr bwMode="auto">
          <a:xfrm>
            <a:off x="7089775" y="2628900"/>
            <a:ext cx="1408113" cy="704850"/>
            <a:chOff x="1536" y="1920"/>
            <a:chExt cx="768" cy="384"/>
          </a:xfrm>
        </p:grpSpPr>
        <p:sp>
          <p:nvSpPr>
            <p:cNvPr id="77873" name="Rectangle 12"/>
            <p:cNvSpPr>
              <a:spLocks noChangeAspect="1" noChangeArrowheads="1"/>
            </p:cNvSpPr>
            <p:nvPr/>
          </p:nvSpPr>
          <p:spPr bwMode="auto">
            <a:xfrm>
              <a:off x="1536" y="1920"/>
              <a:ext cx="768" cy="180"/>
            </a:xfrm>
            <a:prstGeom prst="rect">
              <a:avLst/>
            </a:prstGeom>
            <a:noFill/>
            <a:ln w="12700">
              <a:solidFill>
                <a:schemeClr val="tx1"/>
              </a:solidFill>
              <a:miter lim="800000"/>
              <a:headEnd/>
              <a:tailEnd/>
            </a:ln>
          </p:spPr>
          <p:txBody>
            <a:bodyPr wrap="none" lIns="92075" tIns="46038" rIns="92075" bIns="46038" anchor="ctr"/>
            <a:lstStyle/>
            <a:p>
              <a:pPr algn="ctr" defTabSz="762000" eaLnBrk="1" hangingPunct="1"/>
              <a:r>
                <a:rPr lang="de-DE" b="1" u="none"/>
                <a:t>Service</a:t>
              </a:r>
              <a:endParaRPr lang="en-US" u="none"/>
            </a:p>
          </p:txBody>
        </p:sp>
        <p:sp>
          <p:nvSpPr>
            <p:cNvPr id="77874" name="Rectangle 13"/>
            <p:cNvSpPr>
              <a:spLocks noChangeAspect="1" noChangeArrowheads="1"/>
            </p:cNvSpPr>
            <p:nvPr/>
          </p:nvSpPr>
          <p:spPr bwMode="auto">
            <a:xfrm>
              <a:off x="1536" y="2100"/>
              <a:ext cx="768" cy="204"/>
            </a:xfrm>
            <a:prstGeom prst="rect">
              <a:avLst/>
            </a:prstGeom>
            <a:noFill/>
            <a:ln w="12700">
              <a:solidFill>
                <a:schemeClr val="tx1"/>
              </a:solidFill>
              <a:miter lim="800000"/>
              <a:headEnd/>
              <a:tailEnd/>
            </a:ln>
          </p:spPr>
          <p:txBody>
            <a:bodyPr wrap="none" lIns="92075" tIns="46038" rIns="92075" bIns="46038" anchor="ctr"/>
            <a:lstStyle/>
            <a:p>
              <a:pPr defTabSz="762000" eaLnBrk="1" hangingPunct="1"/>
              <a:r>
                <a:rPr lang="en-US" u="none"/>
                <a:t>service</a:t>
              </a:r>
              <a:endParaRPr lang="en-US" i="1" u="none"/>
            </a:p>
          </p:txBody>
        </p:sp>
      </p:grpSp>
      <p:sp>
        <p:nvSpPr>
          <p:cNvPr id="77834" name="Line 14"/>
          <p:cNvSpPr>
            <a:spLocks noChangeAspect="1" noChangeShapeType="1"/>
          </p:cNvSpPr>
          <p:nvPr/>
        </p:nvSpPr>
        <p:spPr bwMode="auto">
          <a:xfrm>
            <a:off x="6386513" y="2824163"/>
            <a:ext cx="703262" cy="0"/>
          </a:xfrm>
          <a:prstGeom prst="line">
            <a:avLst/>
          </a:prstGeom>
          <a:noFill/>
          <a:ln w="9525">
            <a:solidFill>
              <a:schemeClr val="tx1"/>
            </a:solidFill>
            <a:round/>
            <a:headEnd/>
            <a:tailEnd/>
          </a:ln>
        </p:spPr>
        <p:txBody>
          <a:bodyPr wrap="none" anchor="ctr"/>
          <a:lstStyle/>
          <a:p>
            <a:endParaRPr lang="en-US"/>
          </a:p>
        </p:txBody>
      </p:sp>
      <p:sp>
        <p:nvSpPr>
          <p:cNvPr id="77835" name="Freeform 15"/>
          <p:cNvSpPr>
            <a:spLocks noChangeAspect="1"/>
          </p:cNvSpPr>
          <p:nvPr/>
        </p:nvSpPr>
        <p:spPr bwMode="auto">
          <a:xfrm>
            <a:off x="4627563" y="1768475"/>
            <a:ext cx="350837" cy="1055688"/>
          </a:xfrm>
          <a:custGeom>
            <a:avLst/>
            <a:gdLst>
              <a:gd name="T0" fmla="*/ 0 w 192"/>
              <a:gd name="T1" fmla="*/ 0 h 576"/>
              <a:gd name="T2" fmla="*/ 0 w 192"/>
              <a:gd name="T3" fmla="*/ 2147483647 h 576"/>
              <a:gd name="T4" fmla="*/ 2147483647 w 192"/>
              <a:gd name="T5" fmla="*/ 2147483647 h 576"/>
              <a:gd name="T6" fmla="*/ 0 60000 65536"/>
              <a:gd name="T7" fmla="*/ 0 60000 65536"/>
              <a:gd name="T8" fmla="*/ 0 60000 65536"/>
              <a:gd name="T9" fmla="*/ 0 w 192"/>
              <a:gd name="T10" fmla="*/ 0 h 576"/>
              <a:gd name="T11" fmla="*/ 192 w 192"/>
              <a:gd name="T12" fmla="*/ 576 h 576"/>
            </a:gdLst>
            <a:ahLst/>
            <a:cxnLst>
              <a:cxn ang="T6">
                <a:pos x="T0" y="T1"/>
              </a:cxn>
              <a:cxn ang="T7">
                <a:pos x="T2" y="T3"/>
              </a:cxn>
              <a:cxn ang="T8">
                <a:pos x="T4" y="T5"/>
              </a:cxn>
            </a:cxnLst>
            <a:rect l="T9" t="T10" r="T11" b="T12"/>
            <a:pathLst>
              <a:path w="192" h="576">
                <a:moveTo>
                  <a:pt x="0" y="0"/>
                </a:moveTo>
                <a:lnTo>
                  <a:pt x="0" y="576"/>
                </a:lnTo>
                <a:lnTo>
                  <a:pt x="192" y="576"/>
                </a:lnTo>
              </a:path>
            </a:pathLst>
          </a:custGeom>
          <a:noFill/>
          <a:ln w="9525">
            <a:solidFill>
              <a:schemeClr val="tx1"/>
            </a:solidFill>
            <a:round/>
            <a:headEnd/>
            <a:tailEnd/>
          </a:ln>
        </p:spPr>
        <p:txBody>
          <a:bodyPr wrap="none" anchor="ctr"/>
          <a:lstStyle/>
          <a:p>
            <a:endParaRPr lang="en-US"/>
          </a:p>
        </p:txBody>
      </p:sp>
      <p:sp>
        <p:nvSpPr>
          <p:cNvPr id="77836" name="Text Box 16"/>
          <p:cNvSpPr txBox="1">
            <a:spLocks noChangeAspect="1" noChangeArrowheads="1"/>
          </p:cNvSpPr>
          <p:nvPr/>
        </p:nvSpPr>
        <p:spPr bwMode="auto">
          <a:xfrm>
            <a:off x="6383338" y="2746375"/>
            <a:ext cx="311150" cy="366713"/>
          </a:xfrm>
          <a:prstGeom prst="rect">
            <a:avLst/>
          </a:prstGeom>
          <a:noFill/>
          <a:ln w="9525">
            <a:noFill/>
            <a:miter lim="800000"/>
            <a:headEnd/>
            <a:tailEnd/>
          </a:ln>
        </p:spPr>
        <p:txBody>
          <a:bodyPr wrap="none">
            <a:spAutoFit/>
          </a:bodyPr>
          <a:lstStyle/>
          <a:p>
            <a:pPr algn="ctr" defTabSz="762000"/>
            <a:r>
              <a:rPr lang="en-US" u="none"/>
              <a:t>1</a:t>
            </a:r>
            <a:endParaRPr lang="en-US" sz="2400" u="none"/>
          </a:p>
        </p:txBody>
      </p:sp>
      <p:sp>
        <p:nvSpPr>
          <p:cNvPr id="77837" name="Text Box 17"/>
          <p:cNvSpPr txBox="1">
            <a:spLocks noChangeAspect="1" noChangeArrowheads="1"/>
          </p:cNvSpPr>
          <p:nvPr/>
        </p:nvSpPr>
        <p:spPr bwMode="auto">
          <a:xfrm>
            <a:off x="6823075" y="2746375"/>
            <a:ext cx="311150" cy="366713"/>
          </a:xfrm>
          <a:prstGeom prst="rect">
            <a:avLst/>
          </a:prstGeom>
          <a:noFill/>
          <a:ln w="9525">
            <a:noFill/>
            <a:miter lim="800000"/>
            <a:headEnd/>
            <a:tailEnd/>
          </a:ln>
        </p:spPr>
        <p:txBody>
          <a:bodyPr wrap="none">
            <a:spAutoFit/>
          </a:bodyPr>
          <a:lstStyle/>
          <a:p>
            <a:pPr algn="ctr" defTabSz="762000"/>
            <a:r>
              <a:rPr lang="en-US" u="none"/>
              <a:t>1</a:t>
            </a:r>
            <a:endParaRPr lang="en-US" sz="2400" u="none"/>
          </a:p>
        </p:txBody>
      </p:sp>
      <p:grpSp>
        <p:nvGrpSpPr>
          <p:cNvPr id="77838" name="Group 18"/>
          <p:cNvGrpSpPr>
            <a:grpSpLocks noChangeAspect="1"/>
          </p:cNvGrpSpPr>
          <p:nvPr/>
        </p:nvGrpSpPr>
        <p:grpSpPr bwMode="auto">
          <a:xfrm>
            <a:off x="5838825" y="1239838"/>
            <a:ext cx="1901825" cy="704850"/>
            <a:chOff x="1536" y="1920"/>
            <a:chExt cx="768" cy="384"/>
          </a:xfrm>
        </p:grpSpPr>
        <p:sp>
          <p:nvSpPr>
            <p:cNvPr id="77871" name="Rectangle 19"/>
            <p:cNvSpPr>
              <a:spLocks noChangeAspect="1" noChangeArrowheads="1"/>
            </p:cNvSpPr>
            <p:nvPr/>
          </p:nvSpPr>
          <p:spPr bwMode="auto">
            <a:xfrm>
              <a:off x="1536" y="1920"/>
              <a:ext cx="768" cy="180"/>
            </a:xfrm>
            <a:prstGeom prst="rect">
              <a:avLst/>
            </a:prstGeom>
            <a:noFill/>
            <a:ln w="12700">
              <a:solidFill>
                <a:schemeClr val="tx1"/>
              </a:solidFill>
              <a:miter lim="800000"/>
              <a:headEnd/>
              <a:tailEnd/>
            </a:ln>
          </p:spPr>
          <p:txBody>
            <a:bodyPr wrap="none" lIns="92075" tIns="46038" rIns="92075" bIns="46038" anchor="ctr"/>
            <a:lstStyle/>
            <a:p>
              <a:pPr algn="ctr" defTabSz="762000" eaLnBrk="1" hangingPunct="1"/>
              <a:r>
                <a:rPr lang="de-DE" b="1" i="1" u="none"/>
                <a:t>AbstractService</a:t>
              </a:r>
              <a:endParaRPr lang="en-US" u="none"/>
            </a:p>
          </p:txBody>
        </p:sp>
        <p:sp>
          <p:nvSpPr>
            <p:cNvPr id="77872" name="Rectangle 20"/>
            <p:cNvSpPr>
              <a:spLocks noChangeAspect="1" noChangeArrowheads="1"/>
            </p:cNvSpPr>
            <p:nvPr/>
          </p:nvSpPr>
          <p:spPr bwMode="auto">
            <a:xfrm>
              <a:off x="1536" y="2100"/>
              <a:ext cx="768" cy="204"/>
            </a:xfrm>
            <a:prstGeom prst="rect">
              <a:avLst/>
            </a:prstGeom>
            <a:noFill/>
            <a:ln w="12700">
              <a:solidFill>
                <a:schemeClr val="tx1"/>
              </a:solidFill>
              <a:miter lim="800000"/>
              <a:headEnd/>
              <a:tailEnd/>
            </a:ln>
          </p:spPr>
          <p:txBody>
            <a:bodyPr wrap="none" lIns="92075" tIns="46038" rIns="92075" bIns="46038" anchor="ctr"/>
            <a:lstStyle/>
            <a:p>
              <a:pPr defTabSz="762000" eaLnBrk="1" hangingPunct="1"/>
              <a:r>
                <a:rPr lang="en-US" i="1" u="none"/>
                <a:t>service</a:t>
              </a:r>
            </a:p>
          </p:txBody>
        </p:sp>
      </p:grpSp>
      <p:sp>
        <p:nvSpPr>
          <p:cNvPr id="77839" name="AutoShape 21"/>
          <p:cNvSpPr>
            <a:spLocks noChangeAspect="1" noChangeArrowheads="1"/>
          </p:cNvSpPr>
          <p:nvPr/>
        </p:nvSpPr>
        <p:spPr bwMode="auto">
          <a:xfrm>
            <a:off x="6604000" y="1971675"/>
            <a:ext cx="176213" cy="236538"/>
          </a:xfrm>
          <a:prstGeom prst="triangle">
            <a:avLst>
              <a:gd name="adj" fmla="val 50000"/>
            </a:avLst>
          </a:prstGeom>
          <a:solidFill>
            <a:schemeClr val="bg1"/>
          </a:solidFill>
          <a:ln w="12700">
            <a:solidFill>
              <a:schemeClr val="tx1"/>
            </a:solidFill>
            <a:miter lim="800000"/>
            <a:headEnd type="none" w="sm" len="sm"/>
            <a:tailEnd type="none" w="sm" len="sm"/>
          </a:ln>
        </p:spPr>
        <p:txBody>
          <a:bodyPr wrap="none" anchor="ctr"/>
          <a:lstStyle/>
          <a:p>
            <a:endParaRPr lang="en-US"/>
          </a:p>
        </p:txBody>
      </p:sp>
      <p:sp>
        <p:nvSpPr>
          <p:cNvPr id="77840" name="Line 22"/>
          <p:cNvSpPr>
            <a:spLocks noChangeAspect="1" noChangeShapeType="1"/>
          </p:cNvSpPr>
          <p:nvPr/>
        </p:nvSpPr>
        <p:spPr bwMode="auto">
          <a:xfrm>
            <a:off x="5962650" y="2420938"/>
            <a:ext cx="1495425" cy="0"/>
          </a:xfrm>
          <a:prstGeom prst="line">
            <a:avLst/>
          </a:prstGeom>
          <a:noFill/>
          <a:ln w="9525">
            <a:solidFill>
              <a:schemeClr val="tx1"/>
            </a:solidFill>
            <a:round/>
            <a:headEnd type="none" w="sm" len="sm"/>
            <a:tailEnd type="none" w="sm" len="sm"/>
          </a:ln>
        </p:spPr>
        <p:txBody>
          <a:bodyPr wrap="none" anchor="ctr"/>
          <a:lstStyle/>
          <a:p>
            <a:endParaRPr lang="en-US"/>
          </a:p>
        </p:txBody>
      </p:sp>
      <p:sp>
        <p:nvSpPr>
          <p:cNvPr id="77841" name="Line 23"/>
          <p:cNvSpPr>
            <a:spLocks noChangeAspect="1" noChangeShapeType="1"/>
          </p:cNvSpPr>
          <p:nvPr/>
        </p:nvSpPr>
        <p:spPr bwMode="auto">
          <a:xfrm>
            <a:off x="5961063" y="2430463"/>
            <a:ext cx="0" cy="174625"/>
          </a:xfrm>
          <a:prstGeom prst="line">
            <a:avLst/>
          </a:prstGeom>
          <a:noFill/>
          <a:ln w="9525">
            <a:solidFill>
              <a:schemeClr val="tx1"/>
            </a:solidFill>
            <a:round/>
            <a:headEnd type="none" w="sm" len="sm"/>
            <a:tailEnd type="none" w="sm" len="sm"/>
          </a:ln>
        </p:spPr>
        <p:txBody>
          <a:bodyPr wrap="none" anchor="ctr"/>
          <a:lstStyle/>
          <a:p>
            <a:endParaRPr lang="en-US"/>
          </a:p>
        </p:txBody>
      </p:sp>
      <p:sp>
        <p:nvSpPr>
          <p:cNvPr id="77842" name="Line 24"/>
          <p:cNvSpPr>
            <a:spLocks noChangeAspect="1" noChangeShapeType="1"/>
          </p:cNvSpPr>
          <p:nvPr/>
        </p:nvSpPr>
        <p:spPr bwMode="auto">
          <a:xfrm>
            <a:off x="7464425" y="2424113"/>
            <a:ext cx="0" cy="176212"/>
          </a:xfrm>
          <a:prstGeom prst="line">
            <a:avLst/>
          </a:prstGeom>
          <a:noFill/>
          <a:ln w="9525">
            <a:solidFill>
              <a:schemeClr val="tx1"/>
            </a:solidFill>
            <a:round/>
            <a:headEnd type="none" w="sm" len="sm"/>
            <a:tailEnd type="none" w="sm" len="sm"/>
          </a:ln>
        </p:spPr>
        <p:txBody>
          <a:bodyPr wrap="none" anchor="ctr"/>
          <a:lstStyle/>
          <a:p>
            <a:endParaRPr lang="en-US"/>
          </a:p>
        </p:txBody>
      </p:sp>
      <p:sp>
        <p:nvSpPr>
          <p:cNvPr id="1703961" name="Rectangle 25"/>
          <p:cNvSpPr>
            <a:spLocks noChangeArrowheads="1"/>
          </p:cNvSpPr>
          <p:nvPr/>
        </p:nvSpPr>
        <p:spPr bwMode="auto">
          <a:xfrm>
            <a:off x="255588" y="1663700"/>
            <a:ext cx="3143250" cy="1752600"/>
          </a:xfrm>
          <a:prstGeom prst="rect">
            <a:avLst/>
          </a:prstGeom>
          <a:solidFill>
            <a:srgbClr val="CCFFFF"/>
          </a:solidFill>
          <a:ln w="12700">
            <a:solidFill>
              <a:schemeClr val="tx1"/>
            </a:solidFill>
            <a:miter lim="800000"/>
            <a:headEnd/>
            <a:tailEnd/>
          </a:ln>
          <a:effectLst>
            <a:outerShdw dist="35921" dir="2700000" algn="ctr" rotWithShape="0">
              <a:schemeClr val="bg2"/>
            </a:outerShdw>
          </a:effectLst>
        </p:spPr>
        <p:txBody>
          <a:bodyPr>
            <a:spAutoFit/>
          </a:bodyPr>
          <a:lstStyle/>
          <a:p>
            <a:pPr>
              <a:lnSpc>
                <a:spcPct val="90000"/>
              </a:lnSpc>
              <a:defRPr/>
            </a:pPr>
            <a:r>
              <a:rPr lang="en-US" sz="2000" b="1" u="none">
                <a:latin typeface="Arial" charset="0"/>
              </a:rPr>
              <a:t>Solution</a:t>
            </a:r>
          </a:p>
          <a:p>
            <a:pPr>
              <a:lnSpc>
                <a:spcPct val="90000"/>
              </a:lnSpc>
              <a:defRPr/>
            </a:pPr>
            <a:r>
              <a:rPr lang="en-US" sz="2000" u="none">
                <a:latin typeface="Arial" charset="0"/>
              </a:rPr>
              <a:t>Apply the </a:t>
            </a:r>
            <a:r>
              <a:rPr lang="en-US" sz="2000" i="1" u="none">
                <a:latin typeface="Arial" charset="0"/>
              </a:rPr>
              <a:t>Proxy</a:t>
            </a:r>
            <a:r>
              <a:rPr lang="en-US" sz="2000" u="none">
                <a:latin typeface="Arial" charset="0"/>
              </a:rPr>
              <a:t> design pattern (P1, GoF) to provide an OO surrogate through which clients can access remote objects</a:t>
            </a:r>
          </a:p>
        </p:txBody>
      </p:sp>
      <p:grpSp>
        <p:nvGrpSpPr>
          <p:cNvPr id="5" name="Group 27"/>
          <p:cNvGrpSpPr>
            <a:grpSpLocks/>
          </p:cNvGrpSpPr>
          <p:nvPr/>
        </p:nvGrpSpPr>
        <p:grpSpPr bwMode="auto">
          <a:xfrm>
            <a:off x="0" y="4549775"/>
            <a:ext cx="4165600" cy="2054225"/>
            <a:chOff x="18" y="2969"/>
            <a:chExt cx="2624" cy="1294"/>
          </a:xfrm>
        </p:grpSpPr>
        <p:sp>
          <p:nvSpPr>
            <p:cNvPr id="77846" name="Rectangle 28"/>
            <p:cNvSpPr>
              <a:spLocks noChangeAspect="1" noChangeArrowheads="1"/>
            </p:cNvSpPr>
            <p:nvPr/>
          </p:nvSpPr>
          <p:spPr bwMode="auto">
            <a:xfrm>
              <a:off x="1906" y="2990"/>
              <a:ext cx="732" cy="203"/>
            </a:xfrm>
            <a:prstGeom prst="rect">
              <a:avLst/>
            </a:prstGeom>
            <a:solidFill>
              <a:schemeClr val="bg1"/>
            </a:solidFill>
            <a:ln w="12700">
              <a:solidFill>
                <a:schemeClr val="tx1"/>
              </a:solidFill>
              <a:miter lim="800000"/>
              <a:headEnd/>
              <a:tailEnd/>
            </a:ln>
          </p:spPr>
          <p:txBody>
            <a:bodyPr wrap="none" anchor="ctr"/>
            <a:lstStyle/>
            <a:p>
              <a:endParaRPr lang="en-US"/>
            </a:p>
          </p:txBody>
        </p:sp>
        <p:sp>
          <p:nvSpPr>
            <p:cNvPr id="77847" name="Rectangle 29"/>
            <p:cNvSpPr>
              <a:spLocks noChangeAspect="1" noChangeArrowheads="1"/>
            </p:cNvSpPr>
            <p:nvPr/>
          </p:nvSpPr>
          <p:spPr bwMode="auto">
            <a:xfrm>
              <a:off x="1934" y="2975"/>
              <a:ext cx="708" cy="231"/>
            </a:xfrm>
            <a:prstGeom prst="rect">
              <a:avLst/>
            </a:prstGeom>
            <a:noFill/>
            <a:ln w="9525">
              <a:noFill/>
              <a:miter lim="800000"/>
              <a:headEnd/>
              <a:tailEnd/>
            </a:ln>
          </p:spPr>
          <p:txBody>
            <a:bodyPr wrap="none" lIns="92075" tIns="46038" rIns="92075" bIns="46038">
              <a:spAutoFit/>
            </a:bodyPr>
            <a:lstStyle/>
            <a:p>
              <a:pPr eaLnBrk="1" hangingPunct="1"/>
              <a:r>
                <a:rPr lang="de-DE" u="none"/>
                <a:t>: </a:t>
              </a:r>
              <a:r>
                <a:rPr lang="de-DE" b="1"/>
                <a:t>Service</a:t>
              </a:r>
              <a:endParaRPr lang="de-DE" sz="1600" b="1"/>
            </a:p>
          </p:txBody>
        </p:sp>
        <p:sp>
          <p:nvSpPr>
            <p:cNvPr id="77848" name="Rectangle 30"/>
            <p:cNvSpPr>
              <a:spLocks noChangeAspect="1" noChangeArrowheads="1"/>
            </p:cNvSpPr>
            <p:nvPr/>
          </p:nvSpPr>
          <p:spPr bwMode="auto">
            <a:xfrm>
              <a:off x="994" y="2990"/>
              <a:ext cx="732" cy="203"/>
            </a:xfrm>
            <a:prstGeom prst="rect">
              <a:avLst/>
            </a:prstGeom>
            <a:solidFill>
              <a:schemeClr val="bg1"/>
            </a:solidFill>
            <a:ln w="12700">
              <a:solidFill>
                <a:schemeClr val="tx1"/>
              </a:solidFill>
              <a:miter lim="800000"/>
              <a:headEnd/>
              <a:tailEnd/>
            </a:ln>
          </p:spPr>
          <p:txBody>
            <a:bodyPr wrap="none" anchor="ctr"/>
            <a:lstStyle/>
            <a:p>
              <a:endParaRPr lang="en-US"/>
            </a:p>
          </p:txBody>
        </p:sp>
        <p:sp>
          <p:nvSpPr>
            <p:cNvPr id="77849" name="Rectangle 31"/>
            <p:cNvSpPr>
              <a:spLocks noChangeAspect="1" noChangeArrowheads="1"/>
            </p:cNvSpPr>
            <p:nvPr/>
          </p:nvSpPr>
          <p:spPr bwMode="auto">
            <a:xfrm>
              <a:off x="1077" y="2975"/>
              <a:ext cx="596" cy="231"/>
            </a:xfrm>
            <a:prstGeom prst="rect">
              <a:avLst/>
            </a:prstGeom>
            <a:noFill/>
            <a:ln w="9525">
              <a:noFill/>
              <a:miter lim="800000"/>
              <a:headEnd/>
              <a:tailEnd/>
            </a:ln>
          </p:spPr>
          <p:txBody>
            <a:bodyPr wrap="none" lIns="92075" tIns="46038" rIns="92075" bIns="46038">
              <a:spAutoFit/>
            </a:bodyPr>
            <a:lstStyle/>
            <a:p>
              <a:pPr eaLnBrk="1" hangingPunct="1"/>
              <a:r>
                <a:rPr lang="de-DE" u="none"/>
                <a:t>: </a:t>
              </a:r>
              <a:r>
                <a:rPr lang="de-DE" b="1"/>
                <a:t>Proxy</a:t>
              </a:r>
            </a:p>
          </p:txBody>
        </p:sp>
        <p:sp>
          <p:nvSpPr>
            <p:cNvPr id="77850" name="Rectangle 32"/>
            <p:cNvSpPr>
              <a:spLocks noChangeAspect="1" noChangeArrowheads="1"/>
            </p:cNvSpPr>
            <p:nvPr/>
          </p:nvSpPr>
          <p:spPr bwMode="auto">
            <a:xfrm>
              <a:off x="18" y="2984"/>
              <a:ext cx="732" cy="203"/>
            </a:xfrm>
            <a:prstGeom prst="rect">
              <a:avLst/>
            </a:prstGeom>
            <a:solidFill>
              <a:schemeClr val="bg1"/>
            </a:solidFill>
            <a:ln w="12700">
              <a:solidFill>
                <a:schemeClr val="tx1"/>
              </a:solidFill>
              <a:miter lim="800000"/>
              <a:headEnd/>
              <a:tailEnd/>
            </a:ln>
          </p:spPr>
          <p:txBody>
            <a:bodyPr wrap="none" anchor="ctr"/>
            <a:lstStyle/>
            <a:p>
              <a:endParaRPr lang="en-US"/>
            </a:p>
          </p:txBody>
        </p:sp>
        <p:sp>
          <p:nvSpPr>
            <p:cNvPr id="77851" name="Rectangle 33"/>
            <p:cNvSpPr>
              <a:spLocks noChangeAspect="1" noChangeArrowheads="1"/>
            </p:cNvSpPr>
            <p:nvPr/>
          </p:nvSpPr>
          <p:spPr bwMode="auto">
            <a:xfrm>
              <a:off x="101" y="2969"/>
              <a:ext cx="596" cy="231"/>
            </a:xfrm>
            <a:prstGeom prst="rect">
              <a:avLst/>
            </a:prstGeom>
            <a:noFill/>
            <a:ln w="9525">
              <a:noFill/>
              <a:miter lim="800000"/>
              <a:headEnd/>
              <a:tailEnd/>
            </a:ln>
          </p:spPr>
          <p:txBody>
            <a:bodyPr wrap="none" lIns="92075" tIns="46038" rIns="92075" bIns="46038">
              <a:spAutoFit/>
            </a:bodyPr>
            <a:lstStyle/>
            <a:p>
              <a:pPr eaLnBrk="1" hangingPunct="1"/>
              <a:r>
                <a:rPr lang="de-DE" u="none"/>
                <a:t>: </a:t>
              </a:r>
              <a:r>
                <a:rPr lang="de-DE" b="1"/>
                <a:t>Client</a:t>
              </a:r>
              <a:endParaRPr lang="de-DE" sz="1600" b="1"/>
            </a:p>
          </p:txBody>
        </p:sp>
        <p:sp>
          <p:nvSpPr>
            <p:cNvPr id="77852" name="Line 34"/>
            <p:cNvSpPr>
              <a:spLocks noChangeAspect="1" noChangeShapeType="1"/>
            </p:cNvSpPr>
            <p:nvPr/>
          </p:nvSpPr>
          <p:spPr bwMode="auto">
            <a:xfrm>
              <a:off x="230" y="3332"/>
              <a:ext cx="965"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77853" name="Rectangle 35"/>
            <p:cNvSpPr>
              <a:spLocks noChangeAspect="1" noChangeArrowheads="1"/>
            </p:cNvSpPr>
            <p:nvPr/>
          </p:nvSpPr>
          <p:spPr bwMode="auto">
            <a:xfrm>
              <a:off x="544" y="3173"/>
              <a:ext cx="644" cy="192"/>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service</a:t>
              </a:r>
            </a:p>
          </p:txBody>
        </p:sp>
        <p:sp>
          <p:nvSpPr>
            <p:cNvPr id="77854" name="Line 36"/>
            <p:cNvSpPr>
              <a:spLocks noChangeAspect="1" noChangeShapeType="1"/>
            </p:cNvSpPr>
            <p:nvPr/>
          </p:nvSpPr>
          <p:spPr bwMode="auto">
            <a:xfrm flipH="1">
              <a:off x="1222" y="3821"/>
              <a:ext cx="1220" cy="0"/>
            </a:xfrm>
            <a:prstGeom prst="line">
              <a:avLst/>
            </a:prstGeom>
            <a:noFill/>
            <a:ln w="12700">
              <a:solidFill>
                <a:schemeClr val="tx2"/>
              </a:solidFill>
              <a:prstDash val="dash"/>
              <a:round/>
              <a:headEnd type="none" w="sm" len="sm"/>
              <a:tailEnd type="stealth" w="sm" len="sm"/>
            </a:ln>
          </p:spPr>
          <p:txBody>
            <a:bodyPr wrap="none" anchor="ctr"/>
            <a:lstStyle/>
            <a:p>
              <a:endParaRPr lang="en-US"/>
            </a:p>
          </p:txBody>
        </p:sp>
        <p:sp>
          <p:nvSpPr>
            <p:cNvPr id="77855" name="Rectangle 37"/>
            <p:cNvSpPr>
              <a:spLocks noChangeAspect="1" noChangeArrowheads="1"/>
            </p:cNvSpPr>
            <p:nvPr/>
          </p:nvSpPr>
          <p:spPr bwMode="auto">
            <a:xfrm>
              <a:off x="1894" y="3594"/>
              <a:ext cx="511" cy="192"/>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service</a:t>
              </a:r>
            </a:p>
          </p:txBody>
        </p:sp>
        <p:grpSp>
          <p:nvGrpSpPr>
            <p:cNvPr id="77856" name="Group 38"/>
            <p:cNvGrpSpPr>
              <a:grpSpLocks noChangeAspect="1"/>
            </p:cNvGrpSpPr>
            <p:nvPr/>
          </p:nvGrpSpPr>
          <p:grpSpPr bwMode="auto">
            <a:xfrm>
              <a:off x="1216" y="3343"/>
              <a:ext cx="1129" cy="326"/>
              <a:chOff x="2641" y="2237"/>
              <a:chExt cx="833" cy="296"/>
            </a:xfrm>
          </p:grpSpPr>
          <p:sp>
            <p:nvSpPr>
              <p:cNvPr id="77867" name="Line 39"/>
              <p:cNvSpPr>
                <a:spLocks noChangeAspect="1" noChangeShapeType="1"/>
              </p:cNvSpPr>
              <p:nvPr/>
            </p:nvSpPr>
            <p:spPr bwMode="auto">
              <a:xfrm>
                <a:off x="2641" y="2333"/>
                <a:ext cx="95" cy="0"/>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77868" name="Line 40"/>
              <p:cNvSpPr>
                <a:spLocks noChangeAspect="1" noChangeShapeType="1"/>
              </p:cNvSpPr>
              <p:nvPr/>
            </p:nvSpPr>
            <p:spPr bwMode="auto">
              <a:xfrm>
                <a:off x="2736" y="2334"/>
                <a:ext cx="0" cy="143"/>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77869" name="Line 41"/>
              <p:cNvSpPr>
                <a:spLocks noChangeAspect="1" noChangeShapeType="1"/>
              </p:cNvSpPr>
              <p:nvPr/>
            </p:nvSpPr>
            <p:spPr bwMode="auto">
              <a:xfrm flipH="1">
                <a:off x="2641" y="2477"/>
                <a:ext cx="95" cy="0"/>
              </a:xfrm>
              <a:prstGeom prst="line">
                <a:avLst/>
              </a:prstGeom>
              <a:noFill/>
              <a:ln w="12700">
                <a:solidFill>
                  <a:schemeClr val="tx2"/>
                </a:solidFill>
                <a:round/>
                <a:headEnd type="none" w="sm" len="sm"/>
                <a:tailEnd type="stealth" w="med" len="med"/>
              </a:ln>
            </p:spPr>
            <p:txBody>
              <a:bodyPr wrap="none" anchor="ctr"/>
              <a:lstStyle/>
              <a:p>
                <a:endParaRPr lang="en-US"/>
              </a:p>
            </p:txBody>
          </p:sp>
          <p:sp>
            <p:nvSpPr>
              <p:cNvPr id="77870" name="Rectangle 42"/>
              <p:cNvSpPr>
                <a:spLocks noChangeAspect="1" noChangeArrowheads="1"/>
              </p:cNvSpPr>
              <p:nvPr/>
            </p:nvSpPr>
            <p:spPr bwMode="auto">
              <a:xfrm>
                <a:off x="2706" y="2237"/>
                <a:ext cx="768" cy="296"/>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pre-processing: e.g.,marshaling</a:t>
                </a:r>
                <a:endParaRPr lang="de-DE" sz="1200" u="none"/>
              </a:p>
            </p:txBody>
          </p:sp>
        </p:grpSp>
        <p:sp>
          <p:nvSpPr>
            <p:cNvPr id="77857" name="Line 43"/>
            <p:cNvSpPr>
              <a:spLocks noChangeAspect="1" noChangeShapeType="1"/>
            </p:cNvSpPr>
            <p:nvPr/>
          </p:nvSpPr>
          <p:spPr bwMode="auto">
            <a:xfrm flipH="1">
              <a:off x="237" y="4235"/>
              <a:ext cx="977" cy="0"/>
            </a:xfrm>
            <a:prstGeom prst="line">
              <a:avLst/>
            </a:prstGeom>
            <a:noFill/>
            <a:ln w="12700">
              <a:solidFill>
                <a:schemeClr val="tx2"/>
              </a:solidFill>
              <a:prstDash val="dash"/>
              <a:round/>
              <a:headEnd type="none" w="sm" len="sm"/>
              <a:tailEnd type="stealth" w="med" len="med"/>
            </a:ln>
          </p:spPr>
          <p:txBody>
            <a:bodyPr wrap="none" anchor="ctr"/>
            <a:lstStyle/>
            <a:p>
              <a:endParaRPr lang="en-US"/>
            </a:p>
          </p:txBody>
        </p:sp>
        <p:sp>
          <p:nvSpPr>
            <p:cNvPr id="77858" name="Line 44"/>
            <p:cNvSpPr>
              <a:spLocks noChangeAspect="1" noChangeShapeType="1"/>
            </p:cNvSpPr>
            <p:nvPr/>
          </p:nvSpPr>
          <p:spPr bwMode="auto">
            <a:xfrm>
              <a:off x="1214" y="3198"/>
              <a:ext cx="0" cy="1065"/>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77859" name="Line 45"/>
            <p:cNvSpPr>
              <a:spLocks noChangeAspect="1" noChangeShapeType="1"/>
            </p:cNvSpPr>
            <p:nvPr/>
          </p:nvSpPr>
          <p:spPr bwMode="auto">
            <a:xfrm>
              <a:off x="229" y="3198"/>
              <a:ext cx="0" cy="1065"/>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77860" name="Line 46"/>
            <p:cNvSpPr>
              <a:spLocks noChangeAspect="1" noChangeShapeType="1"/>
            </p:cNvSpPr>
            <p:nvPr/>
          </p:nvSpPr>
          <p:spPr bwMode="auto">
            <a:xfrm>
              <a:off x="2454" y="3198"/>
              <a:ext cx="0" cy="1065"/>
            </a:xfrm>
            <a:prstGeom prst="line">
              <a:avLst/>
            </a:prstGeom>
            <a:noFill/>
            <a:ln w="25400">
              <a:solidFill>
                <a:schemeClr val="tx1"/>
              </a:solidFill>
              <a:round/>
              <a:headEnd type="none" w="sm" len="sm"/>
              <a:tailEnd type="none" w="sm" len="sm"/>
            </a:ln>
          </p:spPr>
          <p:txBody>
            <a:bodyPr wrap="none" anchor="ctr"/>
            <a:lstStyle/>
            <a:p>
              <a:endParaRPr lang="en-US"/>
            </a:p>
          </p:txBody>
        </p:sp>
        <p:grpSp>
          <p:nvGrpSpPr>
            <p:cNvPr id="77861" name="Group 47"/>
            <p:cNvGrpSpPr>
              <a:grpSpLocks noChangeAspect="1"/>
            </p:cNvGrpSpPr>
            <p:nvPr/>
          </p:nvGrpSpPr>
          <p:grpSpPr bwMode="auto">
            <a:xfrm>
              <a:off x="1214" y="3886"/>
              <a:ext cx="1137" cy="326"/>
              <a:chOff x="2641" y="2237"/>
              <a:chExt cx="833" cy="296"/>
            </a:xfrm>
          </p:grpSpPr>
          <p:sp>
            <p:nvSpPr>
              <p:cNvPr id="77863" name="Line 48"/>
              <p:cNvSpPr>
                <a:spLocks noChangeAspect="1" noChangeShapeType="1"/>
              </p:cNvSpPr>
              <p:nvPr/>
            </p:nvSpPr>
            <p:spPr bwMode="auto">
              <a:xfrm>
                <a:off x="2641" y="2333"/>
                <a:ext cx="95" cy="0"/>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77864" name="Line 49"/>
              <p:cNvSpPr>
                <a:spLocks noChangeAspect="1" noChangeShapeType="1"/>
              </p:cNvSpPr>
              <p:nvPr/>
            </p:nvSpPr>
            <p:spPr bwMode="auto">
              <a:xfrm>
                <a:off x="2736" y="2334"/>
                <a:ext cx="0" cy="143"/>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77865" name="Line 50"/>
              <p:cNvSpPr>
                <a:spLocks noChangeAspect="1" noChangeShapeType="1"/>
              </p:cNvSpPr>
              <p:nvPr/>
            </p:nvSpPr>
            <p:spPr bwMode="auto">
              <a:xfrm flipH="1">
                <a:off x="2641" y="2477"/>
                <a:ext cx="95" cy="0"/>
              </a:xfrm>
              <a:prstGeom prst="line">
                <a:avLst/>
              </a:prstGeom>
              <a:noFill/>
              <a:ln w="12700">
                <a:solidFill>
                  <a:schemeClr val="tx2"/>
                </a:solidFill>
                <a:round/>
                <a:headEnd type="none" w="sm" len="sm"/>
                <a:tailEnd type="stealth" w="med" len="med"/>
              </a:ln>
            </p:spPr>
            <p:txBody>
              <a:bodyPr wrap="none" anchor="ctr"/>
              <a:lstStyle/>
              <a:p>
                <a:endParaRPr lang="en-US"/>
              </a:p>
            </p:txBody>
          </p:sp>
          <p:sp>
            <p:nvSpPr>
              <p:cNvPr id="77866" name="Rectangle 51"/>
              <p:cNvSpPr>
                <a:spLocks noChangeAspect="1" noChangeArrowheads="1"/>
              </p:cNvSpPr>
              <p:nvPr/>
            </p:nvSpPr>
            <p:spPr bwMode="auto">
              <a:xfrm>
                <a:off x="2706" y="2237"/>
                <a:ext cx="768" cy="296"/>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post-processing: e.g., unmarshaling</a:t>
                </a:r>
                <a:endParaRPr lang="de-DE" sz="1200" u="none"/>
              </a:p>
            </p:txBody>
          </p:sp>
        </p:grpSp>
        <p:sp>
          <p:nvSpPr>
            <p:cNvPr id="77862" name="Line 52"/>
            <p:cNvSpPr>
              <a:spLocks noChangeShapeType="1"/>
            </p:cNvSpPr>
            <p:nvPr/>
          </p:nvSpPr>
          <p:spPr bwMode="auto">
            <a:xfrm>
              <a:off x="1204" y="3768"/>
              <a:ext cx="1238" cy="0"/>
            </a:xfrm>
            <a:prstGeom prst="line">
              <a:avLst/>
            </a:prstGeom>
            <a:noFill/>
            <a:ln w="12700">
              <a:solidFill>
                <a:schemeClr val="tx1"/>
              </a:solidFill>
              <a:round/>
              <a:headEnd/>
              <a:tailEnd type="stealth" w="med" len="med"/>
            </a:ln>
          </p:spPr>
          <p:txBody>
            <a:bodyPr wrap="none"/>
            <a:lstStyle/>
            <a:p>
              <a:endParaRPr lang="en-US"/>
            </a:p>
          </p:txBody>
        </p:sp>
      </p:grpSp>
      <p:sp>
        <p:nvSpPr>
          <p:cNvPr id="77845" name="Freeform 54"/>
          <p:cNvSpPr>
            <a:spLocks/>
          </p:cNvSpPr>
          <p:nvPr/>
        </p:nvSpPr>
        <p:spPr bwMode="auto">
          <a:xfrm>
            <a:off x="7026275" y="3448050"/>
            <a:ext cx="1782763" cy="803275"/>
          </a:xfrm>
          <a:custGeom>
            <a:avLst/>
            <a:gdLst>
              <a:gd name="T0" fmla="*/ 2147483647 w 1279"/>
              <a:gd name="T1" fmla="*/ 2147483647 h 542"/>
              <a:gd name="T2" fmla="*/ 2147483647 w 1279"/>
              <a:gd name="T3" fmla="*/ 2147483647 h 542"/>
              <a:gd name="T4" fmla="*/ 2147483647 w 1279"/>
              <a:gd name="T5" fmla="*/ 2147483647 h 542"/>
              <a:gd name="T6" fmla="*/ 2147483647 w 1279"/>
              <a:gd name="T7" fmla="*/ 2147483647 h 542"/>
              <a:gd name="T8" fmla="*/ 2147483647 w 1279"/>
              <a:gd name="T9" fmla="*/ 2147483647 h 542"/>
              <a:gd name="T10" fmla="*/ 2147483647 w 1279"/>
              <a:gd name="T11" fmla="*/ 2147483647 h 542"/>
              <a:gd name="T12" fmla="*/ 2147483647 w 1279"/>
              <a:gd name="T13" fmla="*/ 2147483647 h 542"/>
              <a:gd name="T14" fmla="*/ 2147483647 w 1279"/>
              <a:gd name="T15" fmla="*/ 2147483647 h 542"/>
              <a:gd name="T16" fmla="*/ 2147483647 w 1279"/>
              <a:gd name="T17" fmla="*/ 2147483647 h 542"/>
              <a:gd name="T18" fmla="*/ 2147483647 w 1279"/>
              <a:gd name="T19" fmla="*/ 2147483647 h 542"/>
              <a:gd name="T20" fmla="*/ 2147483647 w 1279"/>
              <a:gd name="T21" fmla="*/ 2147483647 h 542"/>
              <a:gd name="T22" fmla="*/ 2147483647 w 1279"/>
              <a:gd name="T23" fmla="*/ 2147483647 h 542"/>
              <a:gd name="T24" fmla="*/ 2147483647 w 1279"/>
              <a:gd name="T25" fmla="*/ 2147483647 h 542"/>
              <a:gd name="T26" fmla="*/ 2147483647 w 1279"/>
              <a:gd name="T27" fmla="*/ 2147483647 h 542"/>
              <a:gd name="T28" fmla="*/ 2147483647 w 1279"/>
              <a:gd name="T29" fmla="*/ 2147483647 h 542"/>
              <a:gd name="T30" fmla="*/ 2147483647 w 1279"/>
              <a:gd name="T31" fmla="*/ 2147483647 h 542"/>
              <a:gd name="T32" fmla="*/ 2147483647 w 1279"/>
              <a:gd name="T33" fmla="*/ 2147483647 h 542"/>
              <a:gd name="T34" fmla="*/ 2147483647 w 1279"/>
              <a:gd name="T35" fmla="*/ 2147483647 h 542"/>
              <a:gd name="T36" fmla="*/ 2147483647 w 1279"/>
              <a:gd name="T37" fmla="*/ 2147483647 h 542"/>
              <a:gd name="T38" fmla="*/ 2147483647 w 1279"/>
              <a:gd name="T39" fmla="*/ 0 h 542"/>
              <a:gd name="T40" fmla="*/ 2147483647 w 1279"/>
              <a:gd name="T41" fmla="*/ 2147483647 h 542"/>
              <a:gd name="T42" fmla="*/ 2147483647 w 1279"/>
              <a:gd name="T43" fmla="*/ 2147483647 h 542"/>
              <a:gd name="T44" fmla="*/ 2147483647 w 1279"/>
              <a:gd name="T45" fmla="*/ 2147483647 h 542"/>
              <a:gd name="T46" fmla="*/ 2147483647 w 1279"/>
              <a:gd name="T47" fmla="*/ 2147483647 h 542"/>
              <a:gd name="T48" fmla="*/ 2147483647 w 1279"/>
              <a:gd name="T49" fmla="*/ 2147483647 h 542"/>
              <a:gd name="T50" fmla="*/ 2147483647 w 1279"/>
              <a:gd name="T51" fmla="*/ 2147483647 h 542"/>
              <a:gd name="T52" fmla="*/ 2147483647 w 1279"/>
              <a:gd name="T53" fmla="*/ 2147483647 h 542"/>
              <a:gd name="T54" fmla="*/ 2147483647 w 1279"/>
              <a:gd name="T55" fmla="*/ 2147483647 h 542"/>
              <a:gd name="T56" fmla="*/ 2147483647 w 1279"/>
              <a:gd name="T57" fmla="*/ 2147483647 h 542"/>
              <a:gd name="T58" fmla="*/ 2147483647 w 1279"/>
              <a:gd name="T59" fmla="*/ 2147483647 h 542"/>
              <a:gd name="T60" fmla="*/ 2147483647 w 1279"/>
              <a:gd name="T61" fmla="*/ 2147483647 h 542"/>
              <a:gd name="T62" fmla="*/ 2147483647 w 1279"/>
              <a:gd name="T63" fmla="*/ 2147483647 h 542"/>
              <a:gd name="T64" fmla="*/ 2147483647 w 1279"/>
              <a:gd name="T65" fmla="*/ 2147483647 h 542"/>
              <a:gd name="T66" fmla="*/ 2147483647 w 1279"/>
              <a:gd name="T67" fmla="*/ 2147483647 h 542"/>
              <a:gd name="T68" fmla="*/ 2147483647 w 1279"/>
              <a:gd name="T69" fmla="*/ 2147483647 h 542"/>
              <a:gd name="T70" fmla="*/ 2147483647 w 1279"/>
              <a:gd name="T71" fmla="*/ 2147483647 h 542"/>
              <a:gd name="T72" fmla="*/ 2147483647 w 1279"/>
              <a:gd name="T73" fmla="*/ 2147483647 h 542"/>
              <a:gd name="T74" fmla="*/ 2147483647 w 1279"/>
              <a:gd name="T75" fmla="*/ 2147483647 h 542"/>
              <a:gd name="T76" fmla="*/ 2147483647 w 1279"/>
              <a:gd name="T77" fmla="*/ 2147483647 h 542"/>
              <a:gd name="T78" fmla="*/ 2147483647 w 1279"/>
              <a:gd name="T79" fmla="*/ 2147483647 h 542"/>
              <a:gd name="T80" fmla="*/ 2147483647 w 1279"/>
              <a:gd name="T81" fmla="*/ 2147483647 h 542"/>
              <a:gd name="T82" fmla="*/ 2147483647 w 1279"/>
              <a:gd name="T83" fmla="*/ 2147483647 h 542"/>
              <a:gd name="T84" fmla="*/ 2147483647 w 1279"/>
              <a:gd name="T85" fmla="*/ 2147483647 h 5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79"/>
              <a:gd name="T130" fmla="*/ 0 h 542"/>
              <a:gd name="T131" fmla="*/ 1279 w 1279"/>
              <a:gd name="T132" fmla="*/ 542 h 5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79" h="542">
                <a:moveTo>
                  <a:pt x="194" y="50"/>
                </a:moveTo>
                <a:lnTo>
                  <a:pt x="206" y="47"/>
                </a:lnTo>
                <a:lnTo>
                  <a:pt x="223" y="44"/>
                </a:lnTo>
                <a:lnTo>
                  <a:pt x="237" y="45"/>
                </a:lnTo>
                <a:lnTo>
                  <a:pt x="250" y="48"/>
                </a:lnTo>
                <a:lnTo>
                  <a:pt x="264" y="51"/>
                </a:lnTo>
                <a:lnTo>
                  <a:pt x="278" y="55"/>
                </a:lnTo>
                <a:lnTo>
                  <a:pt x="294" y="58"/>
                </a:lnTo>
                <a:lnTo>
                  <a:pt x="307" y="60"/>
                </a:lnTo>
                <a:lnTo>
                  <a:pt x="323" y="61"/>
                </a:lnTo>
                <a:lnTo>
                  <a:pt x="339" y="60"/>
                </a:lnTo>
                <a:lnTo>
                  <a:pt x="352" y="57"/>
                </a:lnTo>
                <a:lnTo>
                  <a:pt x="367" y="53"/>
                </a:lnTo>
                <a:lnTo>
                  <a:pt x="382" y="47"/>
                </a:lnTo>
                <a:lnTo>
                  <a:pt x="395" y="41"/>
                </a:lnTo>
                <a:lnTo>
                  <a:pt x="409" y="35"/>
                </a:lnTo>
                <a:lnTo>
                  <a:pt x="423" y="29"/>
                </a:lnTo>
                <a:lnTo>
                  <a:pt x="439" y="24"/>
                </a:lnTo>
                <a:lnTo>
                  <a:pt x="452" y="21"/>
                </a:lnTo>
                <a:lnTo>
                  <a:pt x="468" y="20"/>
                </a:lnTo>
                <a:lnTo>
                  <a:pt x="482" y="22"/>
                </a:lnTo>
                <a:lnTo>
                  <a:pt x="496" y="26"/>
                </a:lnTo>
                <a:lnTo>
                  <a:pt x="509" y="34"/>
                </a:lnTo>
                <a:lnTo>
                  <a:pt x="517" y="41"/>
                </a:lnTo>
                <a:lnTo>
                  <a:pt x="521" y="55"/>
                </a:lnTo>
                <a:lnTo>
                  <a:pt x="519" y="69"/>
                </a:lnTo>
                <a:lnTo>
                  <a:pt x="515" y="85"/>
                </a:lnTo>
                <a:lnTo>
                  <a:pt x="509" y="103"/>
                </a:lnTo>
                <a:lnTo>
                  <a:pt x="504" y="117"/>
                </a:lnTo>
                <a:lnTo>
                  <a:pt x="505" y="131"/>
                </a:lnTo>
                <a:lnTo>
                  <a:pt x="511" y="146"/>
                </a:lnTo>
                <a:lnTo>
                  <a:pt x="521" y="157"/>
                </a:lnTo>
                <a:lnTo>
                  <a:pt x="531" y="164"/>
                </a:lnTo>
                <a:lnTo>
                  <a:pt x="546" y="168"/>
                </a:lnTo>
                <a:lnTo>
                  <a:pt x="561" y="172"/>
                </a:lnTo>
                <a:lnTo>
                  <a:pt x="583" y="176"/>
                </a:lnTo>
                <a:lnTo>
                  <a:pt x="601" y="178"/>
                </a:lnTo>
                <a:lnTo>
                  <a:pt x="624" y="179"/>
                </a:lnTo>
                <a:lnTo>
                  <a:pt x="644" y="177"/>
                </a:lnTo>
                <a:lnTo>
                  <a:pt x="663" y="173"/>
                </a:lnTo>
                <a:lnTo>
                  <a:pt x="682" y="168"/>
                </a:lnTo>
                <a:lnTo>
                  <a:pt x="700" y="162"/>
                </a:lnTo>
                <a:lnTo>
                  <a:pt x="713" y="155"/>
                </a:lnTo>
                <a:lnTo>
                  <a:pt x="726" y="147"/>
                </a:lnTo>
                <a:lnTo>
                  <a:pt x="737" y="138"/>
                </a:lnTo>
                <a:lnTo>
                  <a:pt x="746" y="126"/>
                </a:lnTo>
                <a:lnTo>
                  <a:pt x="751" y="112"/>
                </a:lnTo>
                <a:lnTo>
                  <a:pt x="752" y="89"/>
                </a:lnTo>
                <a:lnTo>
                  <a:pt x="752" y="72"/>
                </a:lnTo>
                <a:lnTo>
                  <a:pt x="755" y="57"/>
                </a:lnTo>
                <a:lnTo>
                  <a:pt x="761" y="45"/>
                </a:lnTo>
                <a:lnTo>
                  <a:pt x="771" y="35"/>
                </a:lnTo>
                <a:lnTo>
                  <a:pt x="781" y="26"/>
                </a:lnTo>
                <a:lnTo>
                  <a:pt x="794" y="18"/>
                </a:lnTo>
                <a:lnTo>
                  <a:pt x="807" y="12"/>
                </a:lnTo>
                <a:lnTo>
                  <a:pt x="826" y="6"/>
                </a:lnTo>
                <a:lnTo>
                  <a:pt x="843" y="4"/>
                </a:lnTo>
                <a:lnTo>
                  <a:pt x="862" y="2"/>
                </a:lnTo>
                <a:lnTo>
                  <a:pt x="881" y="1"/>
                </a:lnTo>
                <a:lnTo>
                  <a:pt x="902" y="0"/>
                </a:lnTo>
                <a:lnTo>
                  <a:pt x="924" y="1"/>
                </a:lnTo>
                <a:lnTo>
                  <a:pt x="942" y="2"/>
                </a:lnTo>
                <a:lnTo>
                  <a:pt x="957" y="4"/>
                </a:lnTo>
                <a:lnTo>
                  <a:pt x="974" y="6"/>
                </a:lnTo>
                <a:lnTo>
                  <a:pt x="989" y="8"/>
                </a:lnTo>
                <a:lnTo>
                  <a:pt x="1006" y="9"/>
                </a:lnTo>
                <a:lnTo>
                  <a:pt x="1131" y="13"/>
                </a:lnTo>
                <a:lnTo>
                  <a:pt x="1279" y="542"/>
                </a:lnTo>
                <a:lnTo>
                  <a:pt x="175" y="541"/>
                </a:lnTo>
                <a:lnTo>
                  <a:pt x="176" y="527"/>
                </a:lnTo>
                <a:lnTo>
                  <a:pt x="179" y="515"/>
                </a:lnTo>
                <a:lnTo>
                  <a:pt x="184" y="504"/>
                </a:lnTo>
                <a:lnTo>
                  <a:pt x="188" y="494"/>
                </a:lnTo>
                <a:lnTo>
                  <a:pt x="194" y="484"/>
                </a:lnTo>
                <a:lnTo>
                  <a:pt x="202" y="473"/>
                </a:lnTo>
                <a:lnTo>
                  <a:pt x="211" y="463"/>
                </a:lnTo>
                <a:lnTo>
                  <a:pt x="219" y="454"/>
                </a:lnTo>
                <a:lnTo>
                  <a:pt x="230" y="444"/>
                </a:lnTo>
                <a:lnTo>
                  <a:pt x="238" y="436"/>
                </a:lnTo>
                <a:lnTo>
                  <a:pt x="244" y="426"/>
                </a:lnTo>
                <a:lnTo>
                  <a:pt x="249" y="415"/>
                </a:lnTo>
                <a:lnTo>
                  <a:pt x="252" y="400"/>
                </a:lnTo>
                <a:lnTo>
                  <a:pt x="251" y="386"/>
                </a:lnTo>
                <a:lnTo>
                  <a:pt x="248" y="376"/>
                </a:lnTo>
                <a:lnTo>
                  <a:pt x="243" y="367"/>
                </a:lnTo>
                <a:lnTo>
                  <a:pt x="236" y="359"/>
                </a:lnTo>
                <a:lnTo>
                  <a:pt x="227" y="352"/>
                </a:lnTo>
                <a:lnTo>
                  <a:pt x="216" y="348"/>
                </a:lnTo>
                <a:lnTo>
                  <a:pt x="203" y="345"/>
                </a:lnTo>
                <a:lnTo>
                  <a:pt x="189" y="344"/>
                </a:lnTo>
                <a:lnTo>
                  <a:pt x="173" y="345"/>
                </a:lnTo>
                <a:lnTo>
                  <a:pt x="159" y="347"/>
                </a:lnTo>
                <a:lnTo>
                  <a:pt x="145" y="350"/>
                </a:lnTo>
                <a:lnTo>
                  <a:pt x="126" y="355"/>
                </a:lnTo>
                <a:lnTo>
                  <a:pt x="111" y="359"/>
                </a:lnTo>
                <a:lnTo>
                  <a:pt x="94" y="362"/>
                </a:lnTo>
                <a:lnTo>
                  <a:pt x="75" y="364"/>
                </a:lnTo>
                <a:lnTo>
                  <a:pt x="59" y="364"/>
                </a:lnTo>
                <a:lnTo>
                  <a:pt x="46" y="361"/>
                </a:lnTo>
                <a:lnTo>
                  <a:pt x="32" y="357"/>
                </a:lnTo>
                <a:lnTo>
                  <a:pt x="20" y="351"/>
                </a:lnTo>
                <a:lnTo>
                  <a:pt x="10" y="343"/>
                </a:lnTo>
                <a:lnTo>
                  <a:pt x="3" y="330"/>
                </a:lnTo>
                <a:lnTo>
                  <a:pt x="0" y="317"/>
                </a:lnTo>
                <a:lnTo>
                  <a:pt x="2" y="304"/>
                </a:lnTo>
                <a:lnTo>
                  <a:pt x="7" y="290"/>
                </a:lnTo>
                <a:lnTo>
                  <a:pt x="12" y="280"/>
                </a:lnTo>
                <a:lnTo>
                  <a:pt x="21" y="270"/>
                </a:lnTo>
                <a:lnTo>
                  <a:pt x="32" y="261"/>
                </a:lnTo>
                <a:lnTo>
                  <a:pt x="42" y="254"/>
                </a:lnTo>
                <a:lnTo>
                  <a:pt x="54" y="247"/>
                </a:lnTo>
                <a:lnTo>
                  <a:pt x="67" y="243"/>
                </a:lnTo>
                <a:lnTo>
                  <a:pt x="80" y="240"/>
                </a:lnTo>
                <a:lnTo>
                  <a:pt x="94" y="238"/>
                </a:lnTo>
                <a:lnTo>
                  <a:pt x="112" y="235"/>
                </a:lnTo>
                <a:lnTo>
                  <a:pt x="130" y="233"/>
                </a:lnTo>
                <a:lnTo>
                  <a:pt x="146" y="230"/>
                </a:lnTo>
                <a:lnTo>
                  <a:pt x="161" y="224"/>
                </a:lnTo>
                <a:lnTo>
                  <a:pt x="171" y="217"/>
                </a:lnTo>
                <a:lnTo>
                  <a:pt x="180" y="207"/>
                </a:lnTo>
                <a:lnTo>
                  <a:pt x="188" y="197"/>
                </a:lnTo>
                <a:lnTo>
                  <a:pt x="192" y="187"/>
                </a:lnTo>
                <a:lnTo>
                  <a:pt x="195" y="173"/>
                </a:lnTo>
                <a:lnTo>
                  <a:pt x="196" y="156"/>
                </a:lnTo>
                <a:lnTo>
                  <a:pt x="195" y="141"/>
                </a:lnTo>
                <a:lnTo>
                  <a:pt x="194" y="124"/>
                </a:lnTo>
                <a:lnTo>
                  <a:pt x="193" y="107"/>
                </a:lnTo>
                <a:lnTo>
                  <a:pt x="192" y="86"/>
                </a:lnTo>
                <a:lnTo>
                  <a:pt x="191" y="69"/>
                </a:lnTo>
                <a:lnTo>
                  <a:pt x="192" y="58"/>
                </a:lnTo>
                <a:lnTo>
                  <a:pt x="194" y="50"/>
                </a:lnTo>
                <a:close/>
              </a:path>
            </a:pathLst>
          </a:custGeom>
          <a:solidFill>
            <a:srgbClr val="0000FF"/>
          </a:solidFill>
          <a:ln w="6350">
            <a:solidFill>
              <a:srgbClr val="000000"/>
            </a:solidFill>
            <a:round/>
            <a:headEnd/>
            <a:tailEnd/>
          </a:ln>
        </p:spPr>
        <p:txBody>
          <a:bodyP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703940"/>
                                        </p:tgtEl>
                                        <p:attrNameLst>
                                          <p:attrName>style.visibility</p:attrName>
                                        </p:attrNameLst>
                                      </p:cBhvr>
                                      <p:to>
                                        <p:strVal val="visible"/>
                                      </p:to>
                                    </p:set>
                                    <p:animEffect transition="in" filter="wipe(up)">
                                      <p:cBhvr>
                                        <p:cTn id="7" dur="500"/>
                                        <p:tgtEl>
                                          <p:spTgt spid="1703940"/>
                                        </p:tgtEl>
                                      </p:cBhvr>
                                    </p:animEffect>
                                  </p:childTnLst>
                                </p:cTn>
                              </p:par>
                              <p:par>
                                <p:cTn id="8" presetID="1" presetClass="entr" presetSubtype="0" fill="hold" nodeType="withEffect">
                                  <p:stCondLst>
                                    <p:cond delay="0"/>
                                  </p:stCondLst>
                                  <p:childTnLst>
                                    <p:set>
                                      <p:cBhvr>
                                        <p:cTn id="9" dur="1" fill="hold">
                                          <p:stCondLst>
                                            <p:cond delay="499"/>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3940" grpId="0" autoUpdateAnimBg="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Slide Number Placeholder 2"/>
          <p:cNvSpPr>
            <a:spLocks noGrp="1"/>
          </p:cNvSpPr>
          <p:nvPr>
            <p:ph type="sldNum" sz="quarter" idx="10"/>
          </p:nvPr>
        </p:nvSpPr>
        <p:spPr>
          <a:noFill/>
        </p:spPr>
        <p:txBody>
          <a:bodyPr/>
          <a:lstStyle/>
          <a:p>
            <a:fld id="{183D1AF2-5F87-4BEA-987F-720675D97484}" type="slidenum">
              <a:rPr lang="en-US" smtClean="0">
                <a:latin typeface="Arial" pitchFamily="34" charset="0"/>
              </a:rPr>
              <a:pPr/>
              <a:t>72</a:t>
            </a:fld>
            <a:endParaRPr lang="en-US" smtClean="0">
              <a:latin typeface="Arial" pitchFamily="34" charset="0"/>
            </a:endParaRPr>
          </a:p>
        </p:txBody>
      </p:sp>
      <p:sp>
        <p:nvSpPr>
          <p:cNvPr id="78851" name="Rectangle 2"/>
          <p:cNvSpPr>
            <a:spLocks noGrp="1" noChangeArrowheads="1"/>
          </p:cNvSpPr>
          <p:nvPr>
            <p:ph type="title"/>
          </p:nvPr>
        </p:nvSpPr>
        <p:spPr>
          <a:xfrm>
            <a:off x="1384300" y="-28575"/>
            <a:ext cx="6492875" cy="914400"/>
          </a:xfrm>
        </p:spPr>
        <p:txBody>
          <a:bodyPr/>
          <a:lstStyle/>
          <a:p>
            <a:pPr>
              <a:lnSpc>
                <a:spcPct val="80000"/>
              </a:lnSpc>
            </a:pPr>
            <a:r>
              <a:rPr lang="en-US" sz="3200" smtClean="0"/>
              <a:t>Applying the Proxy Pattern </a:t>
            </a:r>
            <a:br>
              <a:rPr lang="en-US" sz="3200" smtClean="0"/>
            </a:br>
            <a:r>
              <a:rPr lang="en-US" sz="3200" smtClean="0"/>
              <a:t>to Image Acquisition</a:t>
            </a:r>
          </a:p>
        </p:txBody>
      </p:sp>
      <p:sp>
        <p:nvSpPr>
          <p:cNvPr id="78852" name="Line 4"/>
          <p:cNvSpPr>
            <a:spLocks noChangeAspect="1" noChangeShapeType="1"/>
          </p:cNvSpPr>
          <p:nvPr/>
        </p:nvSpPr>
        <p:spPr bwMode="auto">
          <a:xfrm>
            <a:off x="6732588" y="1901825"/>
            <a:ext cx="0" cy="263525"/>
          </a:xfrm>
          <a:prstGeom prst="line">
            <a:avLst/>
          </a:prstGeom>
          <a:noFill/>
          <a:ln w="9525">
            <a:solidFill>
              <a:schemeClr val="tx1"/>
            </a:solidFill>
            <a:round/>
            <a:headEnd type="none" w="sm" len="sm"/>
            <a:tailEnd type="none" w="sm" len="sm"/>
          </a:ln>
        </p:spPr>
        <p:txBody>
          <a:bodyPr wrap="none" anchor="ctr"/>
          <a:lstStyle/>
          <a:p>
            <a:endParaRPr lang="en-US"/>
          </a:p>
        </p:txBody>
      </p:sp>
      <p:grpSp>
        <p:nvGrpSpPr>
          <p:cNvPr id="78853" name="Group 5"/>
          <p:cNvGrpSpPr>
            <a:grpSpLocks noChangeAspect="1"/>
          </p:cNvGrpSpPr>
          <p:nvPr/>
        </p:nvGrpSpPr>
        <p:grpSpPr bwMode="auto">
          <a:xfrm>
            <a:off x="5008563" y="2371725"/>
            <a:ext cx="1408112" cy="704850"/>
            <a:chOff x="1536" y="1920"/>
            <a:chExt cx="768" cy="384"/>
          </a:xfrm>
        </p:grpSpPr>
        <p:sp>
          <p:nvSpPr>
            <p:cNvPr id="78884" name="Rectangle 6"/>
            <p:cNvSpPr>
              <a:spLocks noChangeAspect="1" noChangeArrowheads="1"/>
            </p:cNvSpPr>
            <p:nvPr/>
          </p:nvSpPr>
          <p:spPr bwMode="auto">
            <a:xfrm>
              <a:off x="1536" y="1920"/>
              <a:ext cx="768" cy="180"/>
            </a:xfrm>
            <a:prstGeom prst="rect">
              <a:avLst/>
            </a:prstGeom>
            <a:noFill/>
            <a:ln w="12700">
              <a:solidFill>
                <a:schemeClr val="tx1"/>
              </a:solidFill>
              <a:miter lim="800000"/>
              <a:headEnd/>
              <a:tailEnd/>
            </a:ln>
          </p:spPr>
          <p:txBody>
            <a:bodyPr wrap="none" lIns="92075" tIns="46038" rIns="92075" bIns="46038" anchor="ctr"/>
            <a:lstStyle/>
            <a:p>
              <a:pPr algn="ctr" defTabSz="762000" eaLnBrk="1" hangingPunct="1"/>
              <a:r>
                <a:rPr lang="en-US" b="1" u="none"/>
                <a:t>Proxy</a:t>
              </a:r>
              <a:endParaRPr lang="en-US" u="none"/>
            </a:p>
          </p:txBody>
        </p:sp>
        <p:sp>
          <p:nvSpPr>
            <p:cNvPr id="78885" name="Rectangle 7"/>
            <p:cNvSpPr>
              <a:spLocks noChangeAspect="1" noChangeArrowheads="1"/>
            </p:cNvSpPr>
            <p:nvPr/>
          </p:nvSpPr>
          <p:spPr bwMode="auto">
            <a:xfrm>
              <a:off x="1536" y="2100"/>
              <a:ext cx="768" cy="204"/>
            </a:xfrm>
            <a:prstGeom prst="rect">
              <a:avLst/>
            </a:prstGeom>
            <a:noFill/>
            <a:ln w="12700">
              <a:solidFill>
                <a:schemeClr val="tx1"/>
              </a:solidFill>
              <a:miter lim="800000"/>
              <a:headEnd/>
              <a:tailEnd/>
            </a:ln>
          </p:spPr>
          <p:txBody>
            <a:bodyPr wrap="none" lIns="92075" tIns="46038" rIns="92075" bIns="46038" anchor="ctr"/>
            <a:lstStyle/>
            <a:p>
              <a:pPr defTabSz="762000" eaLnBrk="1" hangingPunct="1"/>
              <a:r>
                <a:rPr lang="en-US" u="none"/>
                <a:t>get_image()</a:t>
              </a:r>
              <a:endParaRPr lang="en-US" i="1" u="none"/>
            </a:p>
          </p:txBody>
        </p:sp>
      </p:grpSp>
      <p:sp>
        <p:nvSpPr>
          <p:cNvPr id="78854" name="Rectangle 8"/>
          <p:cNvSpPr>
            <a:spLocks noChangeAspect="1" noChangeArrowheads="1"/>
          </p:cNvSpPr>
          <p:nvPr/>
        </p:nvSpPr>
        <p:spPr bwMode="auto">
          <a:xfrm>
            <a:off x="4305300" y="1177925"/>
            <a:ext cx="1408113" cy="330200"/>
          </a:xfrm>
          <a:prstGeom prst="rect">
            <a:avLst/>
          </a:prstGeom>
          <a:noFill/>
          <a:ln w="12700">
            <a:solidFill>
              <a:schemeClr val="tx1"/>
            </a:solidFill>
            <a:miter lim="800000"/>
            <a:headEnd/>
            <a:tailEnd/>
          </a:ln>
        </p:spPr>
        <p:txBody>
          <a:bodyPr wrap="none" lIns="92075" tIns="46038" rIns="92075" bIns="46038" anchor="ctr"/>
          <a:lstStyle/>
          <a:p>
            <a:pPr algn="ctr" defTabSz="762000" eaLnBrk="1" hangingPunct="1"/>
            <a:r>
              <a:rPr lang="en-US" b="1" u="none"/>
              <a:t>Client</a:t>
            </a:r>
            <a:endParaRPr lang="en-US" u="none"/>
          </a:p>
        </p:txBody>
      </p:sp>
      <p:grpSp>
        <p:nvGrpSpPr>
          <p:cNvPr id="78855" name="Group 9"/>
          <p:cNvGrpSpPr>
            <a:grpSpLocks noChangeAspect="1"/>
          </p:cNvGrpSpPr>
          <p:nvPr/>
        </p:nvGrpSpPr>
        <p:grpSpPr bwMode="auto">
          <a:xfrm>
            <a:off x="7100888" y="2371725"/>
            <a:ext cx="1900237" cy="704850"/>
            <a:chOff x="1536" y="1920"/>
            <a:chExt cx="768" cy="384"/>
          </a:xfrm>
        </p:grpSpPr>
        <p:sp>
          <p:nvSpPr>
            <p:cNvPr id="78882" name="Rectangle 10"/>
            <p:cNvSpPr>
              <a:spLocks noChangeAspect="1" noChangeArrowheads="1"/>
            </p:cNvSpPr>
            <p:nvPr/>
          </p:nvSpPr>
          <p:spPr bwMode="auto">
            <a:xfrm>
              <a:off x="1536" y="1920"/>
              <a:ext cx="768" cy="180"/>
            </a:xfrm>
            <a:prstGeom prst="rect">
              <a:avLst/>
            </a:prstGeom>
            <a:noFill/>
            <a:ln w="12700">
              <a:solidFill>
                <a:schemeClr val="tx1"/>
              </a:solidFill>
              <a:miter lim="800000"/>
              <a:headEnd/>
              <a:tailEnd/>
            </a:ln>
          </p:spPr>
          <p:txBody>
            <a:bodyPr wrap="none" lIns="92075" tIns="46038" rIns="92075" bIns="46038" anchor="ctr"/>
            <a:lstStyle/>
            <a:p>
              <a:pPr algn="ctr" defTabSz="762000" eaLnBrk="1" hangingPunct="1"/>
              <a:r>
                <a:rPr lang="de-DE" b="1" u="none"/>
                <a:t>Sync Image Xfer</a:t>
              </a:r>
              <a:endParaRPr lang="en-US" u="none"/>
            </a:p>
          </p:txBody>
        </p:sp>
        <p:sp>
          <p:nvSpPr>
            <p:cNvPr id="78883" name="Rectangle 11"/>
            <p:cNvSpPr>
              <a:spLocks noChangeAspect="1" noChangeArrowheads="1"/>
            </p:cNvSpPr>
            <p:nvPr/>
          </p:nvSpPr>
          <p:spPr bwMode="auto">
            <a:xfrm>
              <a:off x="1536" y="2100"/>
              <a:ext cx="768" cy="204"/>
            </a:xfrm>
            <a:prstGeom prst="rect">
              <a:avLst/>
            </a:prstGeom>
            <a:noFill/>
            <a:ln w="12700">
              <a:solidFill>
                <a:schemeClr val="tx1"/>
              </a:solidFill>
              <a:miter lim="800000"/>
              <a:headEnd/>
              <a:tailEnd/>
            </a:ln>
          </p:spPr>
          <p:txBody>
            <a:bodyPr wrap="none" lIns="92075" tIns="46038" rIns="92075" bIns="46038" anchor="ctr"/>
            <a:lstStyle/>
            <a:p>
              <a:pPr defTabSz="762000" eaLnBrk="1" hangingPunct="1"/>
              <a:r>
                <a:rPr lang="en-US" u="none"/>
                <a:t>get_image()</a:t>
              </a:r>
              <a:endParaRPr lang="en-US" i="1" u="none"/>
            </a:p>
          </p:txBody>
        </p:sp>
      </p:grpSp>
      <p:sp>
        <p:nvSpPr>
          <p:cNvPr id="78856" name="Line 12"/>
          <p:cNvSpPr>
            <a:spLocks noChangeAspect="1" noChangeShapeType="1"/>
          </p:cNvSpPr>
          <p:nvPr/>
        </p:nvSpPr>
        <p:spPr bwMode="auto">
          <a:xfrm>
            <a:off x="6416675" y="2566988"/>
            <a:ext cx="684213" cy="0"/>
          </a:xfrm>
          <a:prstGeom prst="line">
            <a:avLst/>
          </a:prstGeom>
          <a:noFill/>
          <a:ln w="9525">
            <a:solidFill>
              <a:schemeClr val="tx1"/>
            </a:solidFill>
            <a:round/>
            <a:headEnd/>
            <a:tailEnd/>
          </a:ln>
        </p:spPr>
        <p:txBody>
          <a:bodyPr wrap="none" anchor="ctr"/>
          <a:lstStyle/>
          <a:p>
            <a:endParaRPr lang="en-US"/>
          </a:p>
        </p:txBody>
      </p:sp>
      <p:sp>
        <p:nvSpPr>
          <p:cNvPr id="78857" name="Freeform 13"/>
          <p:cNvSpPr>
            <a:spLocks noChangeAspect="1"/>
          </p:cNvSpPr>
          <p:nvPr/>
        </p:nvSpPr>
        <p:spPr bwMode="auto">
          <a:xfrm>
            <a:off x="4657725" y="1511300"/>
            <a:ext cx="350838" cy="1055688"/>
          </a:xfrm>
          <a:custGeom>
            <a:avLst/>
            <a:gdLst>
              <a:gd name="T0" fmla="*/ 0 w 192"/>
              <a:gd name="T1" fmla="*/ 0 h 576"/>
              <a:gd name="T2" fmla="*/ 0 w 192"/>
              <a:gd name="T3" fmla="*/ 2147483647 h 576"/>
              <a:gd name="T4" fmla="*/ 2147483647 w 192"/>
              <a:gd name="T5" fmla="*/ 2147483647 h 576"/>
              <a:gd name="T6" fmla="*/ 0 60000 65536"/>
              <a:gd name="T7" fmla="*/ 0 60000 65536"/>
              <a:gd name="T8" fmla="*/ 0 60000 65536"/>
              <a:gd name="T9" fmla="*/ 0 w 192"/>
              <a:gd name="T10" fmla="*/ 0 h 576"/>
              <a:gd name="T11" fmla="*/ 192 w 192"/>
              <a:gd name="T12" fmla="*/ 576 h 576"/>
            </a:gdLst>
            <a:ahLst/>
            <a:cxnLst>
              <a:cxn ang="T6">
                <a:pos x="T0" y="T1"/>
              </a:cxn>
              <a:cxn ang="T7">
                <a:pos x="T2" y="T3"/>
              </a:cxn>
              <a:cxn ang="T8">
                <a:pos x="T4" y="T5"/>
              </a:cxn>
            </a:cxnLst>
            <a:rect l="T9" t="T10" r="T11" b="T12"/>
            <a:pathLst>
              <a:path w="192" h="576">
                <a:moveTo>
                  <a:pt x="0" y="0"/>
                </a:moveTo>
                <a:lnTo>
                  <a:pt x="0" y="576"/>
                </a:lnTo>
                <a:lnTo>
                  <a:pt x="192" y="576"/>
                </a:lnTo>
              </a:path>
            </a:pathLst>
          </a:custGeom>
          <a:noFill/>
          <a:ln w="9525">
            <a:solidFill>
              <a:schemeClr val="tx1"/>
            </a:solidFill>
            <a:round/>
            <a:headEnd/>
            <a:tailEnd/>
          </a:ln>
        </p:spPr>
        <p:txBody>
          <a:bodyPr wrap="none" anchor="ctr"/>
          <a:lstStyle/>
          <a:p>
            <a:endParaRPr lang="en-US"/>
          </a:p>
        </p:txBody>
      </p:sp>
      <p:sp>
        <p:nvSpPr>
          <p:cNvPr id="78858" name="Text Box 14"/>
          <p:cNvSpPr txBox="1">
            <a:spLocks noChangeAspect="1" noChangeArrowheads="1"/>
          </p:cNvSpPr>
          <p:nvPr/>
        </p:nvSpPr>
        <p:spPr bwMode="auto">
          <a:xfrm>
            <a:off x="6413500" y="2489200"/>
            <a:ext cx="311150" cy="366713"/>
          </a:xfrm>
          <a:prstGeom prst="rect">
            <a:avLst/>
          </a:prstGeom>
          <a:noFill/>
          <a:ln w="9525">
            <a:noFill/>
            <a:miter lim="800000"/>
            <a:headEnd/>
            <a:tailEnd/>
          </a:ln>
        </p:spPr>
        <p:txBody>
          <a:bodyPr wrap="none">
            <a:spAutoFit/>
          </a:bodyPr>
          <a:lstStyle/>
          <a:p>
            <a:pPr algn="ctr" defTabSz="762000"/>
            <a:r>
              <a:rPr lang="en-US" u="none"/>
              <a:t>1</a:t>
            </a:r>
            <a:endParaRPr lang="en-US" sz="2400" u="none"/>
          </a:p>
        </p:txBody>
      </p:sp>
      <p:sp>
        <p:nvSpPr>
          <p:cNvPr id="78859" name="Text Box 15"/>
          <p:cNvSpPr txBox="1">
            <a:spLocks noChangeAspect="1" noChangeArrowheads="1"/>
          </p:cNvSpPr>
          <p:nvPr/>
        </p:nvSpPr>
        <p:spPr bwMode="auto">
          <a:xfrm>
            <a:off x="6834188" y="2489200"/>
            <a:ext cx="311150" cy="366713"/>
          </a:xfrm>
          <a:prstGeom prst="rect">
            <a:avLst/>
          </a:prstGeom>
          <a:noFill/>
          <a:ln w="9525">
            <a:noFill/>
            <a:miter lim="800000"/>
            <a:headEnd/>
            <a:tailEnd/>
          </a:ln>
        </p:spPr>
        <p:txBody>
          <a:bodyPr wrap="none">
            <a:spAutoFit/>
          </a:bodyPr>
          <a:lstStyle/>
          <a:p>
            <a:pPr algn="ctr" defTabSz="762000"/>
            <a:r>
              <a:rPr lang="en-US" u="none"/>
              <a:t>1</a:t>
            </a:r>
            <a:endParaRPr lang="en-US" sz="2400" u="none"/>
          </a:p>
        </p:txBody>
      </p:sp>
      <p:grpSp>
        <p:nvGrpSpPr>
          <p:cNvPr id="78860" name="Group 16"/>
          <p:cNvGrpSpPr>
            <a:grpSpLocks noChangeAspect="1"/>
          </p:cNvGrpSpPr>
          <p:nvPr/>
        </p:nvGrpSpPr>
        <p:grpSpPr bwMode="auto">
          <a:xfrm>
            <a:off x="6021388" y="982663"/>
            <a:ext cx="1400175" cy="704850"/>
            <a:chOff x="1536" y="1920"/>
            <a:chExt cx="768" cy="384"/>
          </a:xfrm>
        </p:grpSpPr>
        <p:sp>
          <p:nvSpPr>
            <p:cNvPr id="78880" name="Rectangle 17"/>
            <p:cNvSpPr>
              <a:spLocks noChangeAspect="1" noChangeArrowheads="1"/>
            </p:cNvSpPr>
            <p:nvPr/>
          </p:nvSpPr>
          <p:spPr bwMode="auto">
            <a:xfrm>
              <a:off x="1536" y="1920"/>
              <a:ext cx="768" cy="180"/>
            </a:xfrm>
            <a:prstGeom prst="rect">
              <a:avLst/>
            </a:prstGeom>
            <a:noFill/>
            <a:ln w="12700">
              <a:solidFill>
                <a:schemeClr val="tx1"/>
              </a:solidFill>
              <a:miter lim="800000"/>
              <a:headEnd/>
              <a:tailEnd/>
            </a:ln>
          </p:spPr>
          <p:txBody>
            <a:bodyPr wrap="none" lIns="92075" tIns="46038" rIns="92075" bIns="46038" anchor="ctr"/>
            <a:lstStyle/>
            <a:p>
              <a:pPr defTabSz="762000" eaLnBrk="1" hangingPunct="1"/>
              <a:r>
                <a:rPr lang="de-DE" b="1" i="1" u="none"/>
                <a:t>Image Xfer</a:t>
              </a:r>
              <a:endParaRPr lang="en-US" u="none"/>
            </a:p>
          </p:txBody>
        </p:sp>
        <p:sp>
          <p:nvSpPr>
            <p:cNvPr id="78881" name="Rectangle 18"/>
            <p:cNvSpPr>
              <a:spLocks noChangeAspect="1" noChangeArrowheads="1"/>
            </p:cNvSpPr>
            <p:nvPr/>
          </p:nvSpPr>
          <p:spPr bwMode="auto">
            <a:xfrm>
              <a:off x="1536" y="2100"/>
              <a:ext cx="768" cy="204"/>
            </a:xfrm>
            <a:prstGeom prst="rect">
              <a:avLst/>
            </a:prstGeom>
            <a:noFill/>
            <a:ln w="12700">
              <a:solidFill>
                <a:schemeClr val="tx1"/>
              </a:solidFill>
              <a:miter lim="800000"/>
              <a:headEnd/>
              <a:tailEnd/>
            </a:ln>
          </p:spPr>
          <p:txBody>
            <a:bodyPr wrap="none" lIns="92075" tIns="46038" rIns="92075" bIns="46038" anchor="ctr"/>
            <a:lstStyle/>
            <a:p>
              <a:pPr defTabSz="762000" eaLnBrk="1" hangingPunct="1"/>
              <a:r>
                <a:rPr lang="en-US" i="1" u="none"/>
                <a:t>get_image()</a:t>
              </a:r>
            </a:p>
          </p:txBody>
        </p:sp>
      </p:grpSp>
      <p:sp>
        <p:nvSpPr>
          <p:cNvPr id="78861" name="AutoShape 19"/>
          <p:cNvSpPr>
            <a:spLocks noChangeAspect="1" noChangeArrowheads="1"/>
          </p:cNvSpPr>
          <p:nvPr/>
        </p:nvSpPr>
        <p:spPr bwMode="auto">
          <a:xfrm>
            <a:off x="6634163" y="1714500"/>
            <a:ext cx="176212" cy="236538"/>
          </a:xfrm>
          <a:prstGeom prst="triangle">
            <a:avLst>
              <a:gd name="adj" fmla="val 50000"/>
            </a:avLst>
          </a:prstGeom>
          <a:solidFill>
            <a:schemeClr val="bg1"/>
          </a:solidFill>
          <a:ln w="12700">
            <a:solidFill>
              <a:schemeClr val="tx1"/>
            </a:solidFill>
            <a:miter lim="800000"/>
            <a:headEnd type="none" w="sm" len="sm"/>
            <a:tailEnd type="none" w="sm" len="sm"/>
          </a:ln>
        </p:spPr>
        <p:txBody>
          <a:bodyPr wrap="none" anchor="ctr"/>
          <a:lstStyle/>
          <a:p>
            <a:endParaRPr lang="en-US"/>
          </a:p>
        </p:txBody>
      </p:sp>
      <p:sp>
        <p:nvSpPr>
          <p:cNvPr id="78862" name="Line 20"/>
          <p:cNvSpPr>
            <a:spLocks noChangeAspect="1" noChangeShapeType="1"/>
          </p:cNvSpPr>
          <p:nvPr/>
        </p:nvSpPr>
        <p:spPr bwMode="auto">
          <a:xfrm>
            <a:off x="5992813" y="2163763"/>
            <a:ext cx="1495425" cy="0"/>
          </a:xfrm>
          <a:prstGeom prst="line">
            <a:avLst/>
          </a:prstGeom>
          <a:noFill/>
          <a:ln w="9525">
            <a:solidFill>
              <a:schemeClr val="tx1"/>
            </a:solidFill>
            <a:round/>
            <a:headEnd type="none" w="sm" len="sm"/>
            <a:tailEnd type="none" w="sm" len="sm"/>
          </a:ln>
        </p:spPr>
        <p:txBody>
          <a:bodyPr wrap="none" anchor="ctr"/>
          <a:lstStyle/>
          <a:p>
            <a:endParaRPr lang="en-US"/>
          </a:p>
        </p:txBody>
      </p:sp>
      <p:sp>
        <p:nvSpPr>
          <p:cNvPr id="78863" name="Line 21"/>
          <p:cNvSpPr>
            <a:spLocks noChangeAspect="1" noChangeShapeType="1"/>
          </p:cNvSpPr>
          <p:nvPr/>
        </p:nvSpPr>
        <p:spPr bwMode="auto">
          <a:xfrm>
            <a:off x="5991225" y="2173288"/>
            <a:ext cx="0" cy="174625"/>
          </a:xfrm>
          <a:prstGeom prst="line">
            <a:avLst/>
          </a:prstGeom>
          <a:noFill/>
          <a:ln w="9525">
            <a:solidFill>
              <a:schemeClr val="tx1"/>
            </a:solidFill>
            <a:round/>
            <a:headEnd type="none" w="sm" len="sm"/>
            <a:tailEnd type="none" w="sm" len="sm"/>
          </a:ln>
        </p:spPr>
        <p:txBody>
          <a:bodyPr wrap="none" anchor="ctr"/>
          <a:lstStyle/>
          <a:p>
            <a:endParaRPr lang="en-US"/>
          </a:p>
        </p:txBody>
      </p:sp>
      <p:sp>
        <p:nvSpPr>
          <p:cNvPr id="78864" name="Line 22"/>
          <p:cNvSpPr>
            <a:spLocks noChangeAspect="1" noChangeShapeType="1"/>
          </p:cNvSpPr>
          <p:nvPr/>
        </p:nvSpPr>
        <p:spPr bwMode="auto">
          <a:xfrm>
            <a:off x="7494588" y="2166938"/>
            <a:ext cx="0" cy="176212"/>
          </a:xfrm>
          <a:prstGeom prst="line">
            <a:avLst/>
          </a:prstGeom>
          <a:noFill/>
          <a:ln w="9525">
            <a:solidFill>
              <a:schemeClr val="tx1"/>
            </a:solidFill>
            <a:round/>
            <a:headEnd type="none" w="sm" len="sm"/>
            <a:tailEnd type="none" w="sm" len="sm"/>
          </a:ln>
        </p:spPr>
        <p:txBody>
          <a:bodyPr wrap="none" anchor="ctr"/>
          <a:lstStyle/>
          <a:p>
            <a:endParaRPr lang="en-US"/>
          </a:p>
        </p:txBody>
      </p:sp>
      <p:sp>
        <p:nvSpPr>
          <p:cNvPr id="1536026" name="Line 26"/>
          <p:cNvSpPr>
            <a:spLocks noChangeShapeType="1"/>
          </p:cNvSpPr>
          <p:nvPr/>
        </p:nvSpPr>
        <p:spPr bwMode="auto">
          <a:xfrm>
            <a:off x="3717925" y="3725863"/>
            <a:ext cx="3475038" cy="0"/>
          </a:xfrm>
          <a:prstGeom prst="line">
            <a:avLst/>
          </a:prstGeom>
          <a:noFill/>
          <a:ln w="28575">
            <a:solidFill>
              <a:schemeClr val="tx1"/>
            </a:solidFill>
            <a:round/>
            <a:headEnd type="triangle" w="med" len="med"/>
            <a:tailEnd/>
          </a:ln>
        </p:spPr>
        <p:txBody>
          <a:bodyPr wrap="none"/>
          <a:lstStyle/>
          <a:p>
            <a:endParaRPr lang="en-US"/>
          </a:p>
        </p:txBody>
      </p:sp>
      <p:sp>
        <p:nvSpPr>
          <p:cNvPr id="1536028" name="Line 28"/>
          <p:cNvSpPr>
            <a:spLocks noChangeShapeType="1"/>
          </p:cNvSpPr>
          <p:nvPr/>
        </p:nvSpPr>
        <p:spPr bwMode="auto">
          <a:xfrm>
            <a:off x="3768725" y="3725863"/>
            <a:ext cx="3475038" cy="0"/>
          </a:xfrm>
          <a:prstGeom prst="line">
            <a:avLst/>
          </a:prstGeom>
          <a:noFill/>
          <a:ln w="28575">
            <a:solidFill>
              <a:schemeClr val="tx1"/>
            </a:solidFill>
            <a:round/>
            <a:headEnd/>
            <a:tailEnd type="triangle" w="med" len="med"/>
          </a:ln>
        </p:spPr>
        <p:txBody>
          <a:bodyPr wrap="none"/>
          <a:lstStyle/>
          <a:p>
            <a:endParaRPr lang="en-US"/>
          </a:p>
        </p:txBody>
      </p:sp>
      <p:sp>
        <p:nvSpPr>
          <p:cNvPr id="78867" name="Text Box 85"/>
          <p:cNvSpPr txBox="1">
            <a:spLocks noChangeArrowheads="1"/>
          </p:cNvSpPr>
          <p:nvPr/>
        </p:nvSpPr>
        <p:spPr bwMode="auto">
          <a:xfrm>
            <a:off x="139700" y="1171575"/>
            <a:ext cx="3778250" cy="1628775"/>
          </a:xfrm>
          <a:prstGeom prst="rect">
            <a:avLst/>
          </a:prstGeom>
          <a:solidFill>
            <a:schemeClr val="folHlink"/>
          </a:solidFill>
          <a:ln w="12700">
            <a:solidFill>
              <a:schemeClr val="tx1"/>
            </a:solidFill>
            <a:miter lim="800000"/>
            <a:headEnd/>
            <a:tailEnd/>
          </a:ln>
        </p:spPr>
        <p:txBody>
          <a:bodyPr>
            <a:spAutoFit/>
          </a:bodyPr>
          <a:lstStyle/>
          <a:p>
            <a:r>
              <a:rPr lang="en-US" sz="2000" u="none"/>
              <a:t>We can apply the Proxy pattern to provide a strongly-typed interface to initiate &amp; coordinate the downloading of images from an image database </a:t>
            </a:r>
          </a:p>
        </p:txBody>
      </p:sp>
      <p:sp>
        <p:nvSpPr>
          <p:cNvPr id="1536086" name="Rectangle 86"/>
          <p:cNvSpPr>
            <a:spLocks noChangeArrowheads="1"/>
          </p:cNvSpPr>
          <p:nvPr/>
        </p:nvSpPr>
        <p:spPr bwMode="auto">
          <a:xfrm>
            <a:off x="804863" y="5030788"/>
            <a:ext cx="7437437" cy="1628775"/>
          </a:xfrm>
          <a:prstGeom prst="rect">
            <a:avLst/>
          </a:prstGeom>
          <a:solidFill>
            <a:srgbClr val="C3F1FF"/>
          </a:solidFill>
          <a:ln w="12700">
            <a:solidFill>
              <a:schemeClr val="tx1"/>
            </a:solidFill>
            <a:miter lim="800000"/>
            <a:headEnd/>
            <a:tailEnd/>
          </a:ln>
          <a:effectLst>
            <a:outerShdw dist="35921" dir="2700000" algn="ctr" rotWithShape="0">
              <a:schemeClr val="bg2"/>
            </a:outerShdw>
          </a:effectLst>
        </p:spPr>
        <p:txBody>
          <a:bodyPr>
            <a:spAutoFit/>
          </a:bodyPr>
          <a:lstStyle/>
          <a:p>
            <a:pPr>
              <a:defRPr/>
            </a:pPr>
            <a:r>
              <a:rPr lang="en-US" sz="2000" u="none">
                <a:latin typeface="Arial" charset="0"/>
              </a:rPr>
              <a:t>Proxies that are generated automatically by middleware can be optimized to be much more efficient than manual message passing</a:t>
            </a:r>
          </a:p>
          <a:p>
            <a:pPr marL="228600" lvl="1" indent="-114300">
              <a:buFontTx/>
              <a:buChar char="•"/>
              <a:defRPr/>
            </a:pPr>
            <a:r>
              <a:rPr lang="en-US" sz="2000" i="1" u="none">
                <a:latin typeface="Arial" charset="0"/>
              </a:rPr>
              <a:t>e.g.,</a:t>
            </a:r>
            <a:r>
              <a:rPr lang="en-US" sz="2000" u="none">
                <a:latin typeface="Arial" charset="0"/>
              </a:rPr>
              <a:t> improved memory management, data copying, &amp; compiled marshaling/demarshaling</a:t>
            </a:r>
          </a:p>
        </p:txBody>
      </p:sp>
      <p:sp>
        <p:nvSpPr>
          <p:cNvPr id="78869" name="Rectangle 90"/>
          <p:cNvSpPr>
            <a:spLocks noChangeArrowheads="1"/>
          </p:cNvSpPr>
          <p:nvPr/>
        </p:nvSpPr>
        <p:spPr bwMode="auto">
          <a:xfrm>
            <a:off x="7392988" y="3471863"/>
            <a:ext cx="1751012" cy="1460500"/>
          </a:xfrm>
          <a:prstGeom prst="rect">
            <a:avLst/>
          </a:prstGeom>
          <a:solidFill>
            <a:schemeClr val="bg1"/>
          </a:solidFill>
          <a:ln w="12700">
            <a:solidFill>
              <a:schemeClr val="bg1"/>
            </a:solidFill>
            <a:miter lim="800000"/>
            <a:headEnd/>
            <a:tailEnd/>
          </a:ln>
        </p:spPr>
        <p:txBody>
          <a:bodyPr wrap="none" anchor="ctr"/>
          <a:lstStyle/>
          <a:p>
            <a:endParaRPr lang="en-US"/>
          </a:p>
        </p:txBody>
      </p:sp>
      <p:sp>
        <p:nvSpPr>
          <p:cNvPr id="78870" name="Rectangle 91"/>
          <p:cNvSpPr>
            <a:spLocks noChangeArrowheads="1"/>
          </p:cNvSpPr>
          <p:nvPr/>
        </p:nvSpPr>
        <p:spPr bwMode="auto">
          <a:xfrm>
            <a:off x="9525" y="3471863"/>
            <a:ext cx="2449513" cy="1368425"/>
          </a:xfrm>
          <a:prstGeom prst="rect">
            <a:avLst/>
          </a:prstGeom>
          <a:solidFill>
            <a:schemeClr val="bg1"/>
          </a:solidFill>
          <a:ln w="12700">
            <a:noFill/>
            <a:miter lim="800000"/>
            <a:headEnd/>
            <a:tailEnd/>
          </a:ln>
        </p:spPr>
        <p:txBody>
          <a:bodyPr wrap="none" anchor="ctr"/>
          <a:lstStyle/>
          <a:p>
            <a:endParaRPr lang="en-US"/>
          </a:p>
        </p:txBody>
      </p:sp>
      <p:grpSp>
        <p:nvGrpSpPr>
          <p:cNvPr id="5" name="Group 88"/>
          <p:cNvGrpSpPr>
            <a:grpSpLocks/>
          </p:cNvGrpSpPr>
          <p:nvPr/>
        </p:nvGrpSpPr>
        <p:grpSpPr bwMode="auto">
          <a:xfrm>
            <a:off x="128588" y="3379788"/>
            <a:ext cx="8840787" cy="1460500"/>
            <a:chOff x="81" y="2129"/>
            <a:chExt cx="5569" cy="920"/>
          </a:xfrm>
        </p:grpSpPr>
        <p:sp>
          <p:nvSpPr>
            <p:cNvPr id="1536041" name="Rectangle 41"/>
            <p:cNvSpPr>
              <a:spLocks noChangeArrowheads="1"/>
            </p:cNvSpPr>
            <p:nvPr/>
          </p:nvSpPr>
          <p:spPr bwMode="auto">
            <a:xfrm>
              <a:off x="4563" y="2129"/>
              <a:ext cx="880" cy="356"/>
            </a:xfrm>
            <a:prstGeom prst="rect">
              <a:avLst/>
            </a:prstGeom>
            <a:solidFill>
              <a:schemeClr val="accent2"/>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1600" u="none">
                  <a:latin typeface="Arial" charset="0"/>
                </a:rPr>
                <a:t>Image Xfer</a:t>
              </a:r>
            </a:p>
            <a:p>
              <a:pPr algn="ctr" eaLnBrk="1" hangingPunct="1">
                <a:defRPr/>
              </a:pPr>
              <a:r>
                <a:rPr lang="de-DE" sz="1600" u="none">
                  <a:latin typeface="Arial" charset="0"/>
                </a:rPr>
                <a:t> Service</a:t>
              </a:r>
              <a:endParaRPr lang="en-US" sz="1600" u="none">
                <a:latin typeface="Arial" charset="0"/>
              </a:endParaRPr>
            </a:p>
          </p:txBody>
        </p:sp>
        <p:sp>
          <p:nvSpPr>
            <p:cNvPr id="1536053" name="Rectangle 53"/>
            <p:cNvSpPr>
              <a:spLocks noChangeArrowheads="1"/>
            </p:cNvSpPr>
            <p:nvPr/>
          </p:nvSpPr>
          <p:spPr bwMode="auto">
            <a:xfrm>
              <a:off x="1457" y="2283"/>
              <a:ext cx="864" cy="240"/>
            </a:xfrm>
            <a:prstGeom prst="rect">
              <a:avLst/>
            </a:prstGeom>
            <a:solidFill>
              <a:srgbClr val="FF9999"/>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1600" u="none">
                  <a:latin typeface="Arial" charset="0"/>
                </a:rPr>
                <a:t>Xfer Proxy</a:t>
              </a:r>
              <a:endParaRPr lang="en-US" sz="1600" u="none">
                <a:latin typeface="Arial" charset="0"/>
              </a:endParaRPr>
            </a:p>
          </p:txBody>
        </p:sp>
        <p:grpSp>
          <p:nvGrpSpPr>
            <p:cNvPr id="78877" name="Group 87"/>
            <p:cNvGrpSpPr>
              <a:grpSpLocks/>
            </p:cNvGrpSpPr>
            <p:nvPr/>
          </p:nvGrpSpPr>
          <p:grpSpPr bwMode="auto">
            <a:xfrm>
              <a:off x="81" y="2403"/>
              <a:ext cx="5569" cy="646"/>
              <a:chOff x="81" y="2403"/>
              <a:chExt cx="5569" cy="646"/>
            </a:xfrm>
          </p:grpSpPr>
          <p:sp>
            <p:nvSpPr>
              <p:cNvPr id="78878" name="AutoShape 68"/>
              <p:cNvSpPr>
                <a:spLocks noChangeAspect="1" noChangeArrowheads="1"/>
              </p:cNvSpPr>
              <p:nvPr/>
            </p:nvSpPr>
            <p:spPr bwMode="auto">
              <a:xfrm>
                <a:off x="4441" y="2531"/>
                <a:ext cx="1209" cy="518"/>
              </a:xfrm>
              <a:prstGeom prst="can">
                <a:avLst>
                  <a:gd name="adj" fmla="val 25000"/>
                </a:avLst>
              </a:prstGeom>
              <a:solidFill>
                <a:srgbClr val="336699"/>
              </a:solidFill>
              <a:ln w="9525">
                <a:solidFill>
                  <a:schemeClr val="tx1"/>
                </a:solidFill>
                <a:miter lim="800000"/>
                <a:headEnd/>
                <a:tailEnd/>
              </a:ln>
            </p:spPr>
            <p:txBody>
              <a:bodyPr wrap="none" anchor="ctr"/>
              <a:lstStyle/>
              <a:p>
                <a:pPr algn="ctr" eaLnBrk="1" hangingPunct="1"/>
                <a:r>
                  <a:rPr lang="de-DE" sz="2000" b="1" u="none">
                    <a:solidFill>
                      <a:schemeClr val="bg1"/>
                    </a:solidFill>
                  </a:rPr>
                  <a:t>Image</a:t>
                </a:r>
              </a:p>
              <a:p>
                <a:pPr algn="ctr" eaLnBrk="1" hangingPunct="1"/>
                <a:r>
                  <a:rPr lang="de-DE" sz="2000" b="1" u="none">
                    <a:solidFill>
                      <a:schemeClr val="bg1"/>
                    </a:solidFill>
                  </a:rPr>
                  <a:t>Database</a:t>
                </a:r>
                <a:endParaRPr lang="en-US" sz="2000" b="1" u="none">
                  <a:solidFill>
                    <a:schemeClr val="bg1"/>
                  </a:solidFill>
                </a:endParaRPr>
              </a:p>
            </p:txBody>
          </p:sp>
          <p:sp>
            <p:nvSpPr>
              <p:cNvPr id="1536075" name="Rectangle 75"/>
              <p:cNvSpPr>
                <a:spLocks noChangeArrowheads="1"/>
              </p:cNvSpPr>
              <p:nvPr/>
            </p:nvSpPr>
            <p:spPr bwMode="auto">
              <a:xfrm>
                <a:off x="81" y="2403"/>
                <a:ext cx="972" cy="616"/>
              </a:xfrm>
              <a:prstGeom prst="rect">
                <a:avLst/>
              </a:prstGeom>
              <a:solidFill>
                <a:srgbClr val="336699"/>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2400" b="1" u="none">
                    <a:solidFill>
                      <a:schemeClr val="bg1"/>
                    </a:solidFill>
                    <a:latin typeface="Arial" charset="0"/>
                  </a:rPr>
                  <a:t>Radiology</a:t>
                </a:r>
              </a:p>
              <a:p>
                <a:pPr algn="ctr" eaLnBrk="1" hangingPunct="1">
                  <a:defRPr/>
                </a:pPr>
                <a:r>
                  <a:rPr lang="de-DE" sz="2400" b="1" u="none">
                    <a:solidFill>
                      <a:schemeClr val="bg1"/>
                    </a:solidFill>
                    <a:latin typeface="Arial" charset="0"/>
                  </a:rPr>
                  <a:t>Client</a:t>
                </a:r>
                <a:endParaRPr lang="en-US" sz="2400" b="1" u="none">
                  <a:solidFill>
                    <a:schemeClr val="bg1"/>
                  </a:solidFill>
                  <a:latin typeface="Arial" charset="0"/>
                </a:endParaRPr>
              </a:p>
            </p:txBody>
          </p:sp>
        </p:grpSp>
      </p:grpSp>
      <p:grpSp>
        <p:nvGrpSpPr>
          <p:cNvPr id="7" name="Group 55"/>
          <p:cNvGrpSpPr>
            <a:grpSpLocks/>
          </p:cNvGrpSpPr>
          <p:nvPr/>
        </p:nvGrpSpPr>
        <p:grpSpPr bwMode="auto">
          <a:xfrm>
            <a:off x="1697038" y="4024313"/>
            <a:ext cx="2147887" cy="482600"/>
            <a:chOff x="960" y="1872"/>
            <a:chExt cx="893" cy="490"/>
          </a:xfrm>
        </p:grpSpPr>
        <p:sp>
          <p:nvSpPr>
            <p:cNvPr id="78873" name="Line 56"/>
            <p:cNvSpPr>
              <a:spLocks noChangeShapeType="1"/>
            </p:cNvSpPr>
            <p:nvPr/>
          </p:nvSpPr>
          <p:spPr bwMode="auto">
            <a:xfrm flipV="1">
              <a:off x="960" y="1872"/>
              <a:ext cx="288" cy="336"/>
            </a:xfrm>
            <a:prstGeom prst="line">
              <a:avLst/>
            </a:prstGeom>
            <a:noFill/>
            <a:ln w="9525">
              <a:solidFill>
                <a:schemeClr val="tx1"/>
              </a:solidFill>
              <a:miter lim="800000"/>
              <a:headEnd/>
              <a:tailEnd type="triangle" w="med" len="med"/>
            </a:ln>
          </p:spPr>
          <p:txBody>
            <a:bodyPr wrap="none"/>
            <a:lstStyle/>
            <a:p>
              <a:endParaRPr lang="en-US"/>
            </a:p>
          </p:txBody>
        </p:sp>
        <p:sp>
          <p:nvSpPr>
            <p:cNvPr id="78874" name="Text Box 57"/>
            <p:cNvSpPr txBox="1">
              <a:spLocks noChangeArrowheads="1"/>
            </p:cNvSpPr>
            <p:nvPr/>
          </p:nvSpPr>
          <p:spPr bwMode="auto">
            <a:xfrm>
              <a:off x="1014" y="2053"/>
              <a:ext cx="839" cy="309"/>
            </a:xfrm>
            <a:prstGeom prst="rect">
              <a:avLst/>
            </a:prstGeom>
            <a:noFill/>
            <a:ln w="9525">
              <a:noFill/>
              <a:miter lim="800000"/>
              <a:headEnd/>
              <a:tailEnd/>
            </a:ln>
          </p:spPr>
          <p:txBody>
            <a:bodyPr wrap="none">
              <a:spAutoFit/>
            </a:bodyPr>
            <a:lstStyle/>
            <a:p>
              <a:pPr eaLnBrk="1" hangingPunct="1"/>
              <a:r>
                <a:rPr lang="de-DE" sz="1400" u="none"/>
                <a:t>Invoke get_image() call</a:t>
              </a:r>
              <a:endParaRPr lang="en-US" sz="1400" u="none"/>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1536028"/>
                                        </p:tgtEl>
                                        <p:attrNameLst>
                                          <p:attrName>style.visibility</p:attrName>
                                        </p:attrNameLst>
                                      </p:cBhvr>
                                      <p:to>
                                        <p:strVal val="visible"/>
                                      </p:to>
                                    </p:set>
                                    <p:anim calcmode="lin" valueType="num">
                                      <p:cBhvr additive="base">
                                        <p:cTn id="15" dur="500" fill="hold"/>
                                        <p:tgtEl>
                                          <p:spTgt spid="1536028"/>
                                        </p:tgtEl>
                                        <p:attrNameLst>
                                          <p:attrName>ppt_x</p:attrName>
                                        </p:attrNameLst>
                                      </p:cBhvr>
                                      <p:tavLst>
                                        <p:tav tm="0">
                                          <p:val>
                                            <p:strVal val="0-#ppt_w/2"/>
                                          </p:val>
                                        </p:tav>
                                        <p:tav tm="100000">
                                          <p:val>
                                            <p:strVal val="#ppt_x"/>
                                          </p:val>
                                        </p:tav>
                                      </p:tavLst>
                                    </p:anim>
                                    <p:anim calcmode="lin" valueType="num">
                                      <p:cBhvr additive="base">
                                        <p:cTn id="16" dur="500" fill="hold"/>
                                        <p:tgtEl>
                                          <p:spTgt spid="1536028"/>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536028"/>
                                        </p:tgtEl>
                                        <p:attrNameLst>
                                          <p:attrName>style.visibility</p:attrName>
                                        </p:attrNameLst>
                                      </p:cBhvr>
                                      <p:to>
                                        <p:strVal val="hidden"/>
                                      </p:to>
                                    </p:set>
                                  </p:subTnLst>
                                </p:cTn>
                              </p:par>
                            </p:childTnLst>
                          </p:cTn>
                        </p:par>
                      </p:childTnLst>
                    </p:cTn>
                  </p:par>
                  <p:par>
                    <p:cTn id="17" fill="hold">
                      <p:stCondLst>
                        <p:cond delay="indefinite"/>
                      </p:stCondLst>
                      <p:childTnLst>
                        <p:par>
                          <p:cTn id="18" fill="hold">
                            <p:stCondLst>
                              <p:cond delay="0"/>
                            </p:stCondLst>
                            <p:childTnLst>
                              <p:par>
                                <p:cTn id="19" presetID="2" presetClass="entr" presetSubtype="2" fill="hold" grpId="0" nodeType="clickEffect">
                                  <p:stCondLst>
                                    <p:cond delay="0"/>
                                  </p:stCondLst>
                                  <p:childTnLst>
                                    <p:set>
                                      <p:cBhvr>
                                        <p:cTn id="20" dur="1" fill="hold">
                                          <p:stCondLst>
                                            <p:cond delay="0"/>
                                          </p:stCondLst>
                                        </p:cTn>
                                        <p:tgtEl>
                                          <p:spTgt spid="1536026"/>
                                        </p:tgtEl>
                                        <p:attrNameLst>
                                          <p:attrName>style.visibility</p:attrName>
                                        </p:attrNameLst>
                                      </p:cBhvr>
                                      <p:to>
                                        <p:strVal val="visible"/>
                                      </p:to>
                                    </p:set>
                                    <p:anim calcmode="lin" valueType="num">
                                      <p:cBhvr additive="base">
                                        <p:cTn id="21" dur="500" fill="hold"/>
                                        <p:tgtEl>
                                          <p:spTgt spid="1536026"/>
                                        </p:tgtEl>
                                        <p:attrNameLst>
                                          <p:attrName>ppt_x</p:attrName>
                                        </p:attrNameLst>
                                      </p:cBhvr>
                                      <p:tavLst>
                                        <p:tav tm="0">
                                          <p:val>
                                            <p:strVal val="1+#ppt_w/2"/>
                                          </p:val>
                                        </p:tav>
                                        <p:tav tm="100000">
                                          <p:val>
                                            <p:strVal val="#ppt_x"/>
                                          </p:val>
                                        </p:tav>
                                      </p:tavLst>
                                    </p:anim>
                                    <p:anim calcmode="lin" valueType="num">
                                      <p:cBhvr additive="base">
                                        <p:cTn id="22" dur="500" fill="hold"/>
                                        <p:tgtEl>
                                          <p:spTgt spid="1536026"/>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536086"/>
                                        </p:tgtEl>
                                        <p:attrNameLst>
                                          <p:attrName>style.visibility</p:attrName>
                                        </p:attrNameLst>
                                      </p:cBhvr>
                                      <p:to>
                                        <p:strVal val="visible"/>
                                      </p:to>
                                    </p:set>
                                    <p:animEffect transition="in" filter="wipe(up)">
                                      <p:cBhvr>
                                        <p:cTn id="27" dur="500"/>
                                        <p:tgtEl>
                                          <p:spTgt spid="15360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026" grpId="0" animBg="1"/>
      <p:bldP spid="1536028" grpId="0" animBg="1"/>
      <p:bldP spid="1536086" grpId="0" animBg="1"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Number Placeholder 2"/>
          <p:cNvSpPr>
            <a:spLocks noGrp="1"/>
          </p:cNvSpPr>
          <p:nvPr>
            <p:ph type="sldNum" sz="quarter" idx="10"/>
          </p:nvPr>
        </p:nvSpPr>
        <p:spPr>
          <a:noFill/>
        </p:spPr>
        <p:txBody>
          <a:bodyPr/>
          <a:lstStyle/>
          <a:p>
            <a:fld id="{57E232FC-9DE8-4C18-9393-C8ED72BD4654}" type="slidenum">
              <a:rPr lang="en-US" smtClean="0">
                <a:latin typeface="Arial" pitchFamily="34" charset="0"/>
              </a:rPr>
              <a:pPr/>
              <a:t>73</a:t>
            </a:fld>
            <a:endParaRPr lang="en-US" smtClean="0">
              <a:latin typeface="Arial" pitchFamily="34" charset="0"/>
            </a:endParaRPr>
          </a:p>
        </p:txBody>
      </p:sp>
      <p:sp>
        <p:nvSpPr>
          <p:cNvPr id="79875" name="Rectangle 1026"/>
          <p:cNvSpPr>
            <a:spLocks noGrp="1" noChangeArrowheads="1"/>
          </p:cNvSpPr>
          <p:nvPr>
            <p:ph type="title"/>
          </p:nvPr>
        </p:nvSpPr>
        <p:spPr>
          <a:xfrm>
            <a:off x="555625" y="-38100"/>
            <a:ext cx="7924800" cy="914400"/>
          </a:xfrm>
        </p:spPr>
        <p:txBody>
          <a:bodyPr/>
          <a:lstStyle/>
          <a:p>
            <a:r>
              <a:rPr lang="de-DE" smtClean="0"/>
              <a:t>Pros &amp; Cons of the Proxy Pattern</a:t>
            </a:r>
            <a:endParaRPr lang="en-US" smtClean="0"/>
          </a:p>
        </p:txBody>
      </p:sp>
      <p:sp>
        <p:nvSpPr>
          <p:cNvPr id="79876" name="Rectangle 1027"/>
          <p:cNvSpPr>
            <a:spLocks noChangeArrowheads="1"/>
          </p:cNvSpPr>
          <p:nvPr/>
        </p:nvSpPr>
        <p:spPr bwMode="auto">
          <a:xfrm>
            <a:off x="0" y="942975"/>
            <a:ext cx="4819650" cy="5846763"/>
          </a:xfrm>
          <a:prstGeom prst="rect">
            <a:avLst/>
          </a:prstGeom>
          <a:noFill/>
          <a:ln w="9525">
            <a:noFill/>
            <a:miter lim="800000"/>
            <a:headEnd/>
            <a:tailEnd/>
          </a:ln>
        </p:spPr>
        <p:txBody>
          <a:bodyPr lIns="92075" tIns="46038" rIns="92075" bIns="46038"/>
          <a:lstStyle/>
          <a:p>
            <a:pPr marL="114300" indent="-114300"/>
            <a:r>
              <a:rPr lang="en-US" sz="2000" u="none"/>
              <a:t>This pattern provides three </a:t>
            </a:r>
            <a:r>
              <a:rPr lang="en-US" sz="2000" b="1" u="none"/>
              <a:t>benefits</a:t>
            </a:r>
            <a:r>
              <a:rPr lang="en-US" sz="2000" u="none"/>
              <a:t>:</a:t>
            </a:r>
          </a:p>
          <a:p>
            <a:pPr marL="114300" indent="-114300">
              <a:buFontTx/>
              <a:buChar char="•"/>
            </a:pPr>
            <a:r>
              <a:rPr lang="en-US" sz="2000" b="1" i="1" u="none"/>
              <a:t>Decoupling clients from the location of server components</a:t>
            </a:r>
          </a:p>
          <a:p>
            <a:pPr marL="342900" lvl="1" indent="-114300">
              <a:buFontTx/>
              <a:buChar char="•"/>
            </a:pPr>
            <a:r>
              <a:rPr lang="en-US" u="none"/>
              <a:t>Clients are not affected by migration of servers or changes in the networking infrastructure since location information &amp; addressing functionality is managed by a proxy </a:t>
            </a:r>
          </a:p>
          <a:p>
            <a:pPr marL="114300" indent="-114300">
              <a:buFontTx/>
              <a:buChar char="•"/>
            </a:pPr>
            <a:r>
              <a:rPr lang="en-US" sz="2000" b="1" i="1" u="none">
                <a:solidFill>
                  <a:srgbClr val="003399"/>
                </a:solidFill>
              </a:rPr>
              <a:t>Separation of housekeeping &amp; functionality</a:t>
            </a:r>
          </a:p>
          <a:p>
            <a:pPr marL="342900" lvl="1" indent="-114300">
              <a:buFontTx/>
              <a:buChar char="•"/>
            </a:pPr>
            <a:r>
              <a:rPr lang="en-US" u="none">
                <a:solidFill>
                  <a:srgbClr val="003399"/>
                </a:solidFill>
              </a:rPr>
              <a:t>A proxy relieves clients from burdens that do not inherently belong to the task the client performs</a:t>
            </a:r>
          </a:p>
          <a:p>
            <a:pPr marL="114300" indent="-114300">
              <a:buFontTx/>
              <a:buChar char="•"/>
            </a:pPr>
            <a:r>
              <a:rPr lang="en-US" sz="2000" b="1" i="1" u="none"/>
              <a:t>Potential for time &amp; space optimizations</a:t>
            </a:r>
          </a:p>
          <a:p>
            <a:pPr marL="342900" lvl="1" indent="-114300">
              <a:buFontTx/>
              <a:buChar char="•"/>
            </a:pPr>
            <a:r>
              <a:rPr lang="en-US" u="none"/>
              <a:t>Proxy implementations can be loaded “on-demand” &amp; can also be used to cache values to avoid redundant remote calls</a:t>
            </a:r>
          </a:p>
          <a:p>
            <a:pPr marL="342900" lvl="1" indent="-114300">
              <a:buFontTx/>
              <a:buChar char="•"/>
            </a:pPr>
            <a:r>
              <a:rPr lang="en-US" u="none"/>
              <a:t>Proxies can also be optimized to improve both type-safety &amp; performance</a:t>
            </a:r>
          </a:p>
        </p:txBody>
      </p:sp>
      <p:sp>
        <p:nvSpPr>
          <p:cNvPr id="79877" name="Rectangle 1028"/>
          <p:cNvSpPr>
            <a:spLocks noChangeArrowheads="1"/>
          </p:cNvSpPr>
          <p:nvPr/>
        </p:nvSpPr>
        <p:spPr bwMode="auto">
          <a:xfrm>
            <a:off x="4799013" y="942975"/>
            <a:ext cx="4090987" cy="4648200"/>
          </a:xfrm>
          <a:prstGeom prst="rect">
            <a:avLst/>
          </a:prstGeom>
          <a:noFill/>
          <a:ln w="9525">
            <a:noFill/>
            <a:miter lim="800000"/>
            <a:headEnd/>
            <a:tailEnd/>
          </a:ln>
        </p:spPr>
        <p:txBody>
          <a:bodyPr lIns="92075" tIns="46038" rIns="92075" bIns="46038"/>
          <a:lstStyle/>
          <a:p>
            <a:pPr marL="114300" indent="-114300">
              <a:spcBef>
                <a:spcPct val="20000"/>
              </a:spcBef>
            </a:pPr>
            <a:r>
              <a:rPr lang="en-US" sz="2000" u="none"/>
              <a:t>This pattern has three </a:t>
            </a:r>
            <a:r>
              <a:rPr lang="en-US" sz="2000" b="1" u="none"/>
              <a:t>liabilities</a:t>
            </a:r>
            <a:r>
              <a:rPr lang="en-US" sz="2000" u="none"/>
              <a:t>:</a:t>
            </a:r>
          </a:p>
          <a:p>
            <a:pPr marL="114300" indent="-114300">
              <a:spcBef>
                <a:spcPct val="20000"/>
              </a:spcBef>
              <a:buFontTx/>
              <a:buChar char="•"/>
            </a:pPr>
            <a:r>
              <a:rPr lang="en-US" sz="2000" b="1" i="1" u="none"/>
              <a:t>Potential overkill via sophisticated strategies</a:t>
            </a:r>
          </a:p>
          <a:p>
            <a:pPr marL="342900" lvl="1" indent="-114300">
              <a:spcBef>
                <a:spcPct val="20000"/>
              </a:spcBef>
              <a:buFontTx/>
              <a:buChar char="•"/>
            </a:pPr>
            <a:r>
              <a:rPr lang="en-US" u="none"/>
              <a:t>If proxies include overly sophisticated functionality, such as caching or replica management, they many introduce overhead that defeats their intended purpose</a:t>
            </a:r>
          </a:p>
          <a:p>
            <a:pPr marL="114300" indent="-114300">
              <a:spcBef>
                <a:spcPct val="20000"/>
              </a:spcBef>
              <a:buFontTx/>
              <a:buChar char="•"/>
            </a:pPr>
            <a:r>
              <a:rPr lang="en-US" sz="2000" b="1" i="1" u="none">
                <a:solidFill>
                  <a:srgbClr val="003399"/>
                </a:solidFill>
              </a:rPr>
              <a:t>Higher overhead due to indirection</a:t>
            </a:r>
          </a:p>
          <a:p>
            <a:pPr marL="342900" lvl="1" indent="-114300">
              <a:spcBef>
                <a:spcPct val="20000"/>
              </a:spcBef>
              <a:buFontTx/>
              <a:buChar char="•"/>
            </a:pPr>
            <a:r>
              <a:rPr lang="en-US" u="none">
                <a:solidFill>
                  <a:srgbClr val="003399"/>
                </a:solidFill>
              </a:rPr>
              <a:t>Proxies introduce an additional layer of indirection that can be excessive if the proxy implementation is inefficient</a:t>
            </a:r>
          </a:p>
          <a:p>
            <a:pPr marL="114300" indent="-114300">
              <a:spcBef>
                <a:spcPct val="20000"/>
              </a:spcBef>
              <a:buFontTx/>
              <a:buChar char="•"/>
            </a:pPr>
            <a:r>
              <a:rPr lang="en-US" b="1" i="1" u="none"/>
              <a:t>Overly restrictive type system</a:t>
            </a:r>
          </a:p>
          <a:p>
            <a:pPr marL="342900" lvl="1" indent="-114300">
              <a:spcBef>
                <a:spcPct val="20000"/>
              </a:spcBef>
              <a:buFontTx/>
              <a:buChar char="•"/>
            </a:pPr>
            <a:r>
              <a:rPr lang="en-US" u="none"/>
              <a:t>Proxies enforce typechecking on client side</a:t>
            </a:r>
          </a:p>
        </p:txBody>
      </p:sp>
    </p:spTree>
  </p:cSld>
  <p:clrMapOvr>
    <a:masterClrMapping/>
  </p:clrMapOvr>
  <p:transition/>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Slide Number Placeholder 3"/>
          <p:cNvSpPr>
            <a:spLocks noGrp="1"/>
          </p:cNvSpPr>
          <p:nvPr>
            <p:ph type="sldNum" sz="quarter" idx="10"/>
          </p:nvPr>
        </p:nvSpPr>
        <p:spPr>
          <a:noFill/>
        </p:spPr>
        <p:txBody>
          <a:bodyPr/>
          <a:lstStyle/>
          <a:p>
            <a:fld id="{057B30FF-A6C9-467B-AFC2-61CBECC9832C}" type="slidenum">
              <a:rPr lang="en-US" smtClean="0">
                <a:latin typeface="Arial" pitchFamily="34" charset="0"/>
              </a:rPr>
              <a:pPr/>
              <a:t>74</a:t>
            </a:fld>
            <a:endParaRPr lang="en-US" smtClean="0">
              <a:latin typeface="Arial" pitchFamily="34" charset="0"/>
            </a:endParaRPr>
          </a:p>
        </p:txBody>
      </p:sp>
      <p:sp>
        <p:nvSpPr>
          <p:cNvPr id="80899" name="Rectangle 2"/>
          <p:cNvSpPr>
            <a:spLocks noGrp="1" noChangeArrowheads="1"/>
          </p:cNvSpPr>
          <p:nvPr>
            <p:ph type="title"/>
          </p:nvPr>
        </p:nvSpPr>
        <p:spPr>
          <a:xfrm>
            <a:off x="603250" y="-38100"/>
            <a:ext cx="7924800" cy="914400"/>
          </a:xfrm>
        </p:spPr>
        <p:txBody>
          <a:bodyPr/>
          <a:lstStyle/>
          <a:p>
            <a:r>
              <a:rPr lang="de-DE" smtClean="0"/>
              <a:t>Enabling Client Extensibility (1/2)</a:t>
            </a:r>
          </a:p>
        </p:txBody>
      </p:sp>
      <p:sp>
        <p:nvSpPr>
          <p:cNvPr id="80900" name="Rectangle 3"/>
          <p:cNvSpPr>
            <a:spLocks noGrp="1" noChangeArrowheads="1"/>
          </p:cNvSpPr>
          <p:nvPr>
            <p:ph type="body" idx="1"/>
          </p:nvPr>
        </p:nvSpPr>
        <p:spPr>
          <a:xfrm>
            <a:off x="90488" y="949325"/>
            <a:ext cx="3575050" cy="2205038"/>
          </a:xfrm>
          <a:solidFill>
            <a:schemeClr val="folHlink"/>
          </a:solidFill>
          <a:ln>
            <a:solidFill>
              <a:schemeClr val="tx1"/>
            </a:solidFill>
          </a:ln>
        </p:spPr>
        <p:txBody>
          <a:bodyPr/>
          <a:lstStyle/>
          <a:p>
            <a:pPr marL="114300" indent="-114300">
              <a:spcBef>
                <a:spcPct val="0"/>
              </a:spcBef>
              <a:buClr>
                <a:schemeClr val="tx1"/>
              </a:buClr>
              <a:buFontTx/>
              <a:buNone/>
            </a:pPr>
            <a:r>
              <a:rPr lang="de-DE" sz="2400" smtClean="0">
                <a:solidFill>
                  <a:schemeClr val="tx1"/>
                </a:solidFill>
              </a:rPr>
              <a:t>Context</a:t>
            </a:r>
          </a:p>
          <a:p>
            <a:pPr marL="114300" indent="-114300">
              <a:spcBef>
                <a:spcPct val="0"/>
              </a:spcBef>
              <a:buClr>
                <a:schemeClr val="tx1"/>
              </a:buClr>
              <a:buFontTx/>
              <a:buChar char="•"/>
            </a:pPr>
            <a:r>
              <a:rPr lang="de-DE" sz="2000" b="0" smtClean="0">
                <a:solidFill>
                  <a:schemeClr val="tx1"/>
                </a:solidFill>
              </a:rPr>
              <a:t>Object models define how components import &amp; export functionality</a:t>
            </a:r>
          </a:p>
          <a:p>
            <a:pPr marL="342900" lvl="1" indent="-114300">
              <a:spcBef>
                <a:spcPct val="0"/>
              </a:spcBef>
              <a:buClr>
                <a:schemeClr val="tx1"/>
              </a:buClr>
              <a:buFontTx/>
              <a:buChar char="•"/>
            </a:pPr>
            <a:r>
              <a:rPr lang="de-DE" sz="1800" i="1" smtClean="0">
                <a:solidFill>
                  <a:schemeClr val="tx1"/>
                </a:solidFill>
              </a:rPr>
              <a:t>e.g.,</a:t>
            </a:r>
            <a:r>
              <a:rPr lang="de-DE" sz="1800" b="1" smtClean="0">
                <a:solidFill>
                  <a:schemeClr val="tx1"/>
                </a:solidFill>
              </a:rPr>
              <a:t> </a:t>
            </a:r>
            <a:r>
              <a:rPr lang="de-DE" sz="1800" smtClean="0">
                <a:solidFill>
                  <a:schemeClr val="tx1"/>
                </a:solidFill>
              </a:rPr>
              <a:t>UML class diagrams specify well-defined OO interfaces</a:t>
            </a:r>
          </a:p>
        </p:txBody>
      </p:sp>
      <p:sp>
        <p:nvSpPr>
          <p:cNvPr id="80901" name="Rectangle 70"/>
          <p:cNvSpPr>
            <a:spLocks noChangeArrowheads="1"/>
          </p:cNvSpPr>
          <p:nvPr/>
        </p:nvSpPr>
        <p:spPr bwMode="auto">
          <a:xfrm>
            <a:off x="5676900" y="1316038"/>
            <a:ext cx="1420813" cy="1628775"/>
          </a:xfrm>
          <a:prstGeom prst="rect">
            <a:avLst/>
          </a:prstGeom>
          <a:solidFill>
            <a:srgbClr val="DDDDDD"/>
          </a:solidFill>
          <a:ln w="12700">
            <a:solidFill>
              <a:schemeClr val="tx1"/>
            </a:solidFill>
            <a:miter lim="800000"/>
            <a:headEnd/>
            <a:tailEnd/>
          </a:ln>
        </p:spPr>
        <p:txBody>
          <a:bodyPr wrap="none" anchor="ctr"/>
          <a:lstStyle/>
          <a:p>
            <a:pPr algn="ctr"/>
            <a:r>
              <a:rPr lang="en-US" u="none"/>
              <a:t>Class X</a:t>
            </a:r>
          </a:p>
          <a:p>
            <a:pPr algn="ctr"/>
            <a:r>
              <a:rPr lang="en-US" u="none"/>
              <a:t>operation</a:t>
            </a:r>
            <a:r>
              <a:rPr lang="en-US" i="1" u="none"/>
              <a:t>1</a:t>
            </a:r>
            <a:r>
              <a:rPr lang="en-US" u="none"/>
              <a:t>()</a:t>
            </a:r>
          </a:p>
          <a:p>
            <a:pPr algn="ctr"/>
            <a:r>
              <a:rPr lang="en-US" u="none"/>
              <a:t>operation</a:t>
            </a:r>
            <a:r>
              <a:rPr lang="en-US" i="1" u="none"/>
              <a:t>2</a:t>
            </a:r>
            <a:r>
              <a:rPr lang="en-US" u="none"/>
              <a:t>()</a:t>
            </a:r>
          </a:p>
          <a:p>
            <a:pPr algn="ctr"/>
            <a:r>
              <a:rPr lang="en-US" u="none"/>
              <a:t>operation</a:t>
            </a:r>
            <a:r>
              <a:rPr lang="en-US" i="1" u="none"/>
              <a:t>3</a:t>
            </a:r>
            <a:r>
              <a:rPr lang="en-US" u="none"/>
              <a:t>()</a:t>
            </a:r>
          </a:p>
          <a:p>
            <a:pPr algn="ctr"/>
            <a:r>
              <a:rPr lang="en-US" u="none"/>
              <a:t>operation</a:t>
            </a:r>
            <a:r>
              <a:rPr lang="en-US" i="1" u="none"/>
              <a:t>n</a:t>
            </a:r>
            <a:r>
              <a:rPr lang="en-US" u="none"/>
              <a:t>()</a:t>
            </a:r>
          </a:p>
        </p:txBody>
      </p:sp>
      <p:grpSp>
        <p:nvGrpSpPr>
          <p:cNvPr id="2" name="Group 78"/>
          <p:cNvGrpSpPr>
            <a:grpSpLocks/>
          </p:cNvGrpSpPr>
          <p:nvPr/>
        </p:nvGrpSpPr>
        <p:grpSpPr bwMode="auto">
          <a:xfrm>
            <a:off x="123825" y="3352800"/>
            <a:ext cx="8310563" cy="3200400"/>
            <a:chOff x="78" y="2112"/>
            <a:chExt cx="5235" cy="2016"/>
          </a:xfrm>
        </p:grpSpPr>
        <p:sp>
          <p:nvSpPr>
            <p:cNvPr id="80904" name="Rectangle 53"/>
            <p:cNvSpPr>
              <a:spLocks noChangeArrowheads="1"/>
            </p:cNvSpPr>
            <p:nvPr/>
          </p:nvSpPr>
          <p:spPr bwMode="auto">
            <a:xfrm>
              <a:off x="78" y="2112"/>
              <a:ext cx="2497" cy="2016"/>
            </a:xfrm>
            <a:prstGeom prst="rect">
              <a:avLst/>
            </a:prstGeom>
            <a:noFill/>
            <a:ln w="12700">
              <a:noFill/>
              <a:miter lim="800000"/>
              <a:headEnd/>
              <a:tailEnd/>
            </a:ln>
          </p:spPr>
          <p:txBody>
            <a:bodyPr>
              <a:spAutoFit/>
            </a:bodyPr>
            <a:lstStyle/>
            <a:p>
              <a:pPr marL="109538" indent="-109538">
                <a:buClr>
                  <a:schemeClr val="tx1"/>
                </a:buClr>
                <a:buSzPct val="85000"/>
              </a:pPr>
              <a:r>
                <a:rPr lang="de-DE" sz="2400" b="1" u="none"/>
                <a:t>Problem</a:t>
              </a:r>
            </a:p>
            <a:p>
              <a:pPr marL="109538" indent="-109538">
                <a:buClr>
                  <a:schemeClr val="tx1"/>
                </a:buClr>
                <a:buSzPct val="85000"/>
                <a:buFontTx/>
                <a:buChar char="•"/>
              </a:pPr>
              <a:r>
                <a:rPr lang="de-DE" sz="2000" u="none"/>
                <a:t>Many object models assign a single interface to each component</a:t>
              </a:r>
            </a:p>
            <a:p>
              <a:pPr marL="109538" indent="-109538">
                <a:buClr>
                  <a:schemeClr val="tx1"/>
                </a:buClr>
                <a:buSzPct val="85000"/>
                <a:buFontTx/>
                <a:buChar char="•"/>
              </a:pPr>
              <a:r>
                <a:rPr lang="de-DE" sz="2000" u="none"/>
                <a:t>This design makes it hard to evolve components </a:t>
              </a:r>
              <a:r>
                <a:rPr lang="de-DE" sz="2000" i="1" u="none"/>
                <a:t>without </a:t>
              </a:r>
              <a:r>
                <a:rPr lang="de-DE" sz="2000" u="none"/>
                <a:t>either</a:t>
              </a:r>
            </a:p>
            <a:p>
              <a:pPr marL="458788" lvl="1" indent="-234950">
                <a:buClr>
                  <a:schemeClr val="tx1"/>
                </a:buClr>
                <a:buSzPct val="85000"/>
                <a:buFontTx/>
                <a:buAutoNum type="arabicPeriod"/>
              </a:pPr>
              <a:r>
                <a:rPr lang="de-DE" sz="2000" u="none"/>
                <a:t>Breaking existing client interface</a:t>
              </a:r>
              <a:r>
                <a:rPr lang="en-US" sz="2000" u="none"/>
                <a:t>s</a:t>
              </a:r>
            </a:p>
            <a:p>
              <a:pPr marL="458788" lvl="1" indent="-234950">
                <a:buClr>
                  <a:schemeClr val="tx1"/>
                </a:buClr>
                <a:buSzPct val="85000"/>
                <a:buFontTx/>
                <a:buAutoNum type="arabicPeriod"/>
              </a:pPr>
              <a:r>
                <a:rPr lang="en-US" sz="2000" u="none"/>
                <a:t>Bloating client interfaces</a:t>
              </a:r>
            </a:p>
          </p:txBody>
        </p:sp>
        <p:sp>
          <p:nvSpPr>
            <p:cNvPr id="80905" name="Line 72"/>
            <p:cNvSpPr>
              <a:spLocks noChangeShapeType="1"/>
            </p:cNvSpPr>
            <p:nvPr/>
          </p:nvSpPr>
          <p:spPr bwMode="auto">
            <a:xfrm>
              <a:off x="3591" y="2752"/>
              <a:ext cx="755" cy="1"/>
            </a:xfrm>
            <a:prstGeom prst="line">
              <a:avLst/>
            </a:prstGeom>
            <a:noFill/>
            <a:ln w="12700">
              <a:solidFill>
                <a:schemeClr val="tx1"/>
              </a:solidFill>
              <a:round/>
              <a:headEnd/>
              <a:tailEnd type="triangle" w="med" len="med"/>
            </a:ln>
          </p:spPr>
          <p:txBody>
            <a:bodyPr wrap="none"/>
            <a:lstStyle/>
            <a:p>
              <a:endParaRPr lang="en-US"/>
            </a:p>
          </p:txBody>
        </p:sp>
        <p:sp>
          <p:nvSpPr>
            <p:cNvPr id="80906" name="Line 73"/>
            <p:cNvSpPr>
              <a:spLocks noChangeShapeType="1"/>
            </p:cNvSpPr>
            <p:nvPr/>
          </p:nvSpPr>
          <p:spPr bwMode="auto">
            <a:xfrm flipH="1">
              <a:off x="3578" y="2952"/>
              <a:ext cx="756" cy="0"/>
            </a:xfrm>
            <a:prstGeom prst="line">
              <a:avLst/>
            </a:prstGeom>
            <a:noFill/>
            <a:ln w="12700">
              <a:solidFill>
                <a:schemeClr val="tx1"/>
              </a:solidFill>
              <a:round/>
              <a:headEnd/>
              <a:tailEnd type="triangle" w="med" len="med"/>
            </a:ln>
          </p:spPr>
          <p:txBody>
            <a:bodyPr wrap="none"/>
            <a:lstStyle/>
            <a:p>
              <a:endParaRPr lang="en-US"/>
            </a:p>
          </p:txBody>
        </p:sp>
        <p:sp>
          <p:nvSpPr>
            <p:cNvPr id="80907" name="Rectangle 74"/>
            <p:cNvSpPr>
              <a:spLocks noChangeArrowheads="1"/>
            </p:cNvSpPr>
            <p:nvPr/>
          </p:nvSpPr>
          <p:spPr bwMode="auto">
            <a:xfrm>
              <a:off x="3643" y="2760"/>
              <a:ext cx="655" cy="192"/>
            </a:xfrm>
            <a:prstGeom prst="rect">
              <a:avLst/>
            </a:prstGeom>
            <a:noFill/>
            <a:ln w="12700">
              <a:noFill/>
              <a:miter lim="800000"/>
              <a:headEnd/>
              <a:tailEnd/>
            </a:ln>
          </p:spPr>
          <p:txBody>
            <a:bodyPr wrap="none">
              <a:spAutoFit/>
            </a:bodyPr>
            <a:lstStyle/>
            <a:p>
              <a:r>
                <a:rPr lang="de-DE" sz="1400" u="none"/>
                <a:t>operation()</a:t>
              </a:r>
              <a:endParaRPr lang="en-US" sz="1400"/>
            </a:p>
          </p:txBody>
        </p:sp>
        <p:sp>
          <p:nvSpPr>
            <p:cNvPr id="80908" name="Rectangle 75"/>
            <p:cNvSpPr>
              <a:spLocks noChangeArrowheads="1"/>
            </p:cNvSpPr>
            <p:nvPr/>
          </p:nvSpPr>
          <p:spPr bwMode="auto">
            <a:xfrm>
              <a:off x="4504" y="2620"/>
              <a:ext cx="809" cy="495"/>
            </a:xfrm>
            <a:prstGeom prst="rect">
              <a:avLst/>
            </a:prstGeom>
            <a:solidFill>
              <a:srgbClr val="DDDDDD"/>
            </a:solidFill>
            <a:ln w="12700">
              <a:solidFill>
                <a:schemeClr val="tx1"/>
              </a:solidFill>
              <a:miter lim="800000"/>
              <a:headEnd/>
              <a:tailEnd/>
            </a:ln>
          </p:spPr>
          <p:txBody>
            <a:bodyPr wrap="none" anchor="ctr"/>
            <a:lstStyle/>
            <a:p>
              <a:pPr algn="ctr"/>
              <a:r>
                <a:rPr lang="en-US" u="none"/>
                <a:t>Object : </a:t>
              </a:r>
            </a:p>
            <a:p>
              <a:pPr algn="ctr"/>
              <a:r>
                <a:rPr lang="en-US" u="none"/>
                <a:t>Class X</a:t>
              </a:r>
            </a:p>
          </p:txBody>
        </p:sp>
        <p:sp>
          <p:nvSpPr>
            <p:cNvPr id="80909" name="Rectangle 76"/>
            <p:cNvSpPr>
              <a:spLocks noChangeArrowheads="1"/>
            </p:cNvSpPr>
            <p:nvPr/>
          </p:nvSpPr>
          <p:spPr bwMode="auto">
            <a:xfrm>
              <a:off x="2655" y="2707"/>
              <a:ext cx="809" cy="321"/>
            </a:xfrm>
            <a:prstGeom prst="rect">
              <a:avLst/>
            </a:prstGeom>
            <a:solidFill>
              <a:schemeClr val="bg1"/>
            </a:solidFill>
            <a:ln w="12700">
              <a:solidFill>
                <a:schemeClr val="tx1"/>
              </a:solidFill>
              <a:miter lim="800000"/>
              <a:headEnd/>
              <a:tailEnd/>
            </a:ln>
          </p:spPr>
          <p:txBody>
            <a:bodyPr wrap="none" anchor="ctr"/>
            <a:lstStyle/>
            <a:p>
              <a:pPr algn="ctr"/>
              <a:r>
                <a:rPr lang="en-US" u="none"/>
                <a:t>: Client</a:t>
              </a:r>
            </a:p>
          </p:txBody>
        </p:sp>
      </p:grpSp>
      <p:sp>
        <p:nvSpPr>
          <p:cNvPr id="80903" name="Line 77"/>
          <p:cNvSpPr>
            <a:spLocks noChangeShapeType="1"/>
          </p:cNvSpPr>
          <p:nvPr/>
        </p:nvSpPr>
        <p:spPr bwMode="auto">
          <a:xfrm flipV="1">
            <a:off x="5676900" y="1744663"/>
            <a:ext cx="1414463" cy="0"/>
          </a:xfrm>
          <a:prstGeom prst="line">
            <a:avLst/>
          </a:prstGeom>
          <a:noFill/>
          <a:ln w="12700">
            <a:solidFill>
              <a:schemeClr val="tx1"/>
            </a:solidFill>
            <a:round/>
            <a:headEnd/>
            <a:tailEnd/>
          </a:ln>
        </p:spPr>
        <p:txBody>
          <a:bodyPr wrap="none"/>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Slide Number Placeholder 3"/>
          <p:cNvSpPr>
            <a:spLocks noGrp="1"/>
          </p:cNvSpPr>
          <p:nvPr>
            <p:ph type="sldNum" sz="quarter" idx="10"/>
          </p:nvPr>
        </p:nvSpPr>
        <p:spPr>
          <a:noFill/>
        </p:spPr>
        <p:txBody>
          <a:bodyPr/>
          <a:lstStyle/>
          <a:p>
            <a:fld id="{87CD6B5D-3487-44ED-9A12-5E5D2930584E}" type="slidenum">
              <a:rPr lang="en-US" smtClean="0">
                <a:latin typeface="Arial" pitchFamily="34" charset="0"/>
              </a:rPr>
              <a:pPr/>
              <a:t>75</a:t>
            </a:fld>
            <a:endParaRPr lang="en-US" smtClean="0">
              <a:latin typeface="Arial" pitchFamily="34" charset="0"/>
            </a:endParaRPr>
          </a:p>
        </p:txBody>
      </p:sp>
      <p:sp>
        <p:nvSpPr>
          <p:cNvPr id="81923" name="Rectangle 2"/>
          <p:cNvSpPr>
            <a:spLocks noGrp="1" noChangeArrowheads="1"/>
          </p:cNvSpPr>
          <p:nvPr>
            <p:ph type="title"/>
          </p:nvPr>
        </p:nvSpPr>
        <p:spPr>
          <a:xfrm>
            <a:off x="603250" y="-38100"/>
            <a:ext cx="7924800" cy="914400"/>
          </a:xfrm>
        </p:spPr>
        <p:txBody>
          <a:bodyPr/>
          <a:lstStyle/>
          <a:p>
            <a:r>
              <a:rPr lang="de-DE" smtClean="0"/>
              <a:t>Enabling Client Extensibility (2/2)</a:t>
            </a:r>
          </a:p>
        </p:txBody>
      </p:sp>
      <p:sp>
        <p:nvSpPr>
          <p:cNvPr id="1704965" name="Rectangle 5"/>
          <p:cNvSpPr>
            <a:spLocks noChangeArrowheads="1"/>
          </p:cNvSpPr>
          <p:nvPr/>
        </p:nvSpPr>
        <p:spPr bwMode="auto">
          <a:xfrm>
            <a:off x="33338" y="866775"/>
            <a:ext cx="3727450" cy="2606675"/>
          </a:xfrm>
          <a:prstGeom prst="rect">
            <a:avLst/>
          </a:prstGeom>
          <a:solidFill>
            <a:srgbClr val="CCFF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buClr>
                <a:schemeClr val="tx1"/>
              </a:buClr>
              <a:buSzPct val="85000"/>
              <a:defRPr/>
            </a:pPr>
            <a:r>
              <a:rPr lang="de-DE" sz="2000" b="1" u="none">
                <a:latin typeface="Arial" charset="0"/>
              </a:rPr>
              <a:t>Solution</a:t>
            </a:r>
          </a:p>
          <a:p>
            <a:pPr marL="114300" indent="-114300">
              <a:buClr>
                <a:schemeClr val="tx1"/>
              </a:buClr>
              <a:buSzPct val="85000"/>
              <a:buFontTx/>
              <a:buChar char="•"/>
              <a:defRPr/>
            </a:pPr>
            <a:r>
              <a:rPr lang="de-DE" u="none">
                <a:latin typeface="Arial" charset="0"/>
              </a:rPr>
              <a:t>Apply the </a:t>
            </a:r>
            <a:r>
              <a:rPr lang="de-DE" i="1" u="none">
                <a:latin typeface="Arial" charset="0"/>
              </a:rPr>
              <a:t>Extension Interface</a:t>
            </a:r>
            <a:r>
              <a:rPr lang="de-DE" u="none">
                <a:latin typeface="Arial" charset="0"/>
              </a:rPr>
              <a:t> design pattern (P2), which </a:t>
            </a:r>
            <a:r>
              <a:rPr lang="en-US" u="none">
                <a:latin typeface="Arial" charset="0"/>
              </a:rPr>
              <a:t>allows multiple interfaces to be exported by a component, to prevent breaking of client code &amp; bloating of interfaces when developers extend or modify component functionality</a:t>
            </a:r>
          </a:p>
        </p:txBody>
      </p:sp>
      <p:grpSp>
        <p:nvGrpSpPr>
          <p:cNvPr id="2" name="Group 6"/>
          <p:cNvGrpSpPr>
            <a:grpSpLocks/>
          </p:cNvGrpSpPr>
          <p:nvPr/>
        </p:nvGrpSpPr>
        <p:grpSpPr bwMode="auto">
          <a:xfrm>
            <a:off x="1954213" y="3525838"/>
            <a:ext cx="5138737" cy="3360737"/>
            <a:chOff x="2481" y="2061"/>
            <a:chExt cx="3237" cy="2117"/>
          </a:xfrm>
        </p:grpSpPr>
        <p:sp>
          <p:nvSpPr>
            <p:cNvPr id="81935" name="Rectangle 7"/>
            <p:cNvSpPr>
              <a:spLocks noChangeArrowheads="1"/>
            </p:cNvSpPr>
            <p:nvPr/>
          </p:nvSpPr>
          <p:spPr bwMode="auto">
            <a:xfrm>
              <a:off x="2524" y="3021"/>
              <a:ext cx="828" cy="384"/>
            </a:xfrm>
            <a:prstGeom prst="rect">
              <a:avLst/>
            </a:prstGeom>
            <a:solidFill>
              <a:schemeClr val="bg1"/>
            </a:solidFill>
            <a:ln w="12700">
              <a:solidFill>
                <a:schemeClr val="tx1"/>
              </a:solidFill>
              <a:miter lim="800000"/>
              <a:headEnd/>
              <a:tailEnd/>
            </a:ln>
          </p:spPr>
          <p:txBody>
            <a:bodyPr wrap="none" anchor="ctr"/>
            <a:lstStyle/>
            <a:p>
              <a:endParaRPr lang="en-US"/>
            </a:p>
          </p:txBody>
        </p:sp>
        <p:sp>
          <p:nvSpPr>
            <p:cNvPr id="81936" name="Line 8"/>
            <p:cNvSpPr>
              <a:spLocks noChangeShapeType="1"/>
            </p:cNvSpPr>
            <p:nvPr/>
          </p:nvSpPr>
          <p:spPr bwMode="auto">
            <a:xfrm>
              <a:off x="2521" y="3209"/>
              <a:ext cx="835"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81937" name="Rectangle 9"/>
            <p:cNvSpPr>
              <a:spLocks noChangeArrowheads="1"/>
            </p:cNvSpPr>
            <p:nvPr/>
          </p:nvSpPr>
          <p:spPr bwMode="auto">
            <a:xfrm>
              <a:off x="2481" y="3222"/>
              <a:ext cx="923" cy="173"/>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200" u="none"/>
                <a:t>createComponent</a:t>
              </a:r>
            </a:p>
          </p:txBody>
        </p:sp>
        <p:sp>
          <p:nvSpPr>
            <p:cNvPr id="81938" name="Rectangle 10"/>
            <p:cNvSpPr>
              <a:spLocks noChangeArrowheads="1"/>
            </p:cNvSpPr>
            <p:nvPr/>
          </p:nvSpPr>
          <p:spPr bwMode="auto">
            <a:xfrm>
              <a:off x="2668" y="3031"/>
              <a:ext cx="609" cy="212"/>
            </a:xfrm>
            <a:prstGeom prst="rect">
              <a:avLst/>
            </a:prstGeom>
            <a:noFill/>
            <a:ln w="9525">
              <a:noFill/>
              <a:miter lim="800000"/>
              <a:headEnd/>
              <a:tailEnd/>
            </a:ln>
          </p:spPr>
          <p:txBody>
            <a:bodyPr wrap="none" lIns="92075" tIns="46038" rIns="92075" bIns="46038">
              <a:spAutoFit/>
            </a:bodyPr>
            <a:lstStyle/>
            <a:p>
              <a:pPr eaLnBrk="1" hangingPunct="1"/>
              <a:r>
                <a:rPr lang="de-DE" sz="1400" b="1" u="none"/>
                <a:t> </a:t>
              </a:r>
              <a:r>
                <a:rPr lang="de-DE" sz="1600" b="1" u="none"/>
                <a:t>Factory</a:t>
              </a:r>
              <a:endParaRPr lang="de-DE" sz="1400" b="1" u="none"/>
            </a:p>
          </p:txBody>
        </p:sp>
        <p:sp>
          <p:nvSpPr>
            <p:cNvPr id="81939" name="Line 11"/>
            <p:cNvSpPr>
              <a:spLocks noChangeShapeType="1"/>
            </p:cNvSpPr>
            <p:nvPr/>
          </p:nvSpPr>
          <p:spPr bwMode="auto">
            <a:xfrm>
              <a:off x="2914" y="2446"/>
              <a:ext cx="0" cy="575"/>
            </a:xfrm>
            <a:prstGeom prst="line">
              <a:avLst/>
            </a:prstGeom>
            <a:noFill/>
            <a:ln w="12700">
              <a:solidFill>
                <a:schemeClr val="tx1"/>
              </a:solidFill>
              <a:round/>
              <a:headEnd type="none" w="sm" len="sm"/>
              <a:tailEnd type="stealth" w="med" len="lg"/>
            </a:ln>
          </p:spPr>
          <p:txBody>
            <a:bodyPr wrap="none" anchor="ctr"/>
            <a:lstStyle/>
            <a:p>
              <a:endParaRPr lang="en-US"/>
            </a:p>
          </p:txBody>
        </p:sp>
        <p:sp>
          <p:nvSpPr>
            <p:cNvPr id="81940" name="Rectangle 12"/>
            <p:cNvSpPr>
              <a:spLocks noChangeArrowheads="1"/>
            </p:cNvSpPr>
            <p:nvPr/>
          </p:nvSpPr>
          <p:spPr bwMode="auto">
            <a:xfrm>
              <a:off x="2766" y="2435"/>
              <a:ext cx="148" cy="154"/>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000" u="none"/>
                <a:t>*</a:t>
              </a:r>
            </a:p>
          </p:txBody>
        </p:sp>
        <p:sp>
          <p:nvSpPr>
            <p:cNvPr id="81941" name="Rectangle 13"/>
            <p:cNvSpPr>
              <a:spLocks noChangeArrowheads="1"/>
            </p:cNvSpPr>
            <p:nvPr/>
          </p:nvSpPr>
          <p:spPr bwMode="auto">
            <a:xfrm>
              <a:off x="2766" y="2915"/>
              <a:ext cx="148" cy="154"/>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000" u="none"/>
                <a:t>*</a:t>
              </a:r>
            </a:p>
          </p:txBody>
        </p:sp>
        <p:sp>
          <p:nvSpPr>
            <p:cNvPr id="81942" name="Rectangle 14"/>
            <p:cNvSpPr>
              <a:spLocks noChangeArrowheads="1"/>
            </p:cNvSpPr>
            <p:nvPr/>
          </p:nvSpPr>
          <p:spPr bwMode="auto">
            <a:xfrm>
              <a:off x="2901" y="2531"/>
              <a:ext cx="837" cy="173"/>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200" u="none"/>
                <a:t>CreateInstance</a:t>
              </a:r>
            </a:p>
          </p:txBody>
        </p:sp>
        <p:sp>
          <p:nvSpPr>
            <p:cNvPr id="81943" name="Rectangle 15"/>
            <p:cNvSpPr>
              <a:spLocks noChangeArrowheads="1"/>
            </p:cNvSpPr>
            <p:nvPr/>
          </p:nvSpPr>
          <p:spPr bwMode="auto">
            <a:xfrm>
              <a:off x="3822" y="3021"/>
              <a:ext cx="828" cy="384"/>
            </a:xfrm>
            <a:prstGeom prst="rect">
              <a:avLst/>
            </a:prstGeom>
            <a:solidFill>
              <a:schemeClr val="bg1"/>
            </a:solidFill>
            <a:ln w="12700">
              <a:solidFill>
                <a:schemeClr val="tx1"/>
              </a:solidFill>
              <a:miter lim="800000"/>
              <a:headEnd/>
              <a:tailEnd/>
            </a:ln>
          </p:spPr>
          <p:txBody>
            <a:bodyPr wrap="none" anchor="ctr"/>
            <a:lstStyle/>
            <a:p>
              <a:endParaRPr lang="en-US"/>
            </a:p>
          </p:txBody>
        </p:sp>
        <p:sp>
          <p:nvSpPr>
            <p:cNvPr id="81944" name="Line 16"/>
            <p:cNvSpPr>
              <a:spLocks noChangeShapeType="1"/>
            </p:cNvSpPr>
            <p:nvPr/>
          </p:nvSpPr>
          <p:spPr bwMode="auto">
            <a:xfrm>
              <a:off x="3819" y="3209"/>
              <a:ext cx="835"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81945" name="Rectangle 17"/>
            <p:cNvSpPr>
              <a:spLocks noChangeArrowheads="1"/>
            </p:cNvSpPr>
            <p:nvPr/>
          </p:nvSpPr>
          <p:spPr bwMode="auto">
            <a:xfrm>
              <a:off x="3787" y="3204"/>
              <a:ext cx="1015" cy="173"/>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200" u="none"/>
                <a:t>createComponent</a:t>
              </a:r>
            </a:p>
          </p:txBody>
        </p:sp>
        <p:sp>
          <p:nvSpPr>
            <p:cNvPr id="81946" name="Rectangle 18"/>
            <p:cNvSpPr>
              <a:spLocks noChangeArrowheads="1"/>
            </p:cNvSpPr>
            <p:nvPr/>
          </p:nvSpPr>
          <p:spPr bwMode="auto">
            <a:xfrm>
              <a:off x="3787" y="3007"/>
              <a:ext cx="857" cy="212"/>
            </a:xfrm>
            <a:prstGeom prst="rect">
              <a:avLst/>
            </a:prstGeom>
            <a:noFill/>
            <a:ln w="9525">
              <a:noFill/>
              <a:miter lim="800000"/>
              <a:headEnd/>
              <a:tailEnd/>
            </a:ln>
          </p:spPr>
          <p:txBody>
            <a:bodyPr wrap="none" lIns="92075" tIns="46038" rIns="92075" bIns="46038">
              <a:spAutoFit/>
            </a:bodyPr>
            <a:lstStyle/>
            <a:p>
              <a:pPr eaLnBrk="1" hangingPunct="1"/>
              <a:r>
                <a:rPr lang="de-DE" sz="1400" u="none"/>
                <a:t> </a:t>
              </a:r>
              <a:r>
                <a:rPr lang="de-DE" sz="1600" b="1" u="none"/>
                <a:t>Component</a:t>
              </a:r>
              <a:endParaRPr lang="de-DE" sz="1400" b="1" u="none"/>
            </a:p>
          </p:txBody>
        </p:sp>
        <p:sp>
          <p:nvSpPr>
            <p:cNvPr id="81947" name="Line 19"/>
            <p:cNvSpPr>
              <a:spLocks noChangeShapeType="1"/>
            </p:cNvSpPr>
            <p:nvPr/>
          </p:nvSpPr>
          <p:spPr bwMode="auto">
            <a:xfrm>
              <a:off x="3357" y="3165"/>
              <a:ext cx="465" cy="0"/>
            </a:xfrm>
            <a:prstGeom prst="line">
              <a:avLst/>
            </a:prstGeom>
            <a:noFill/>
            <a:ln w="12700">
              <a:solidFill>
                <a:schemeClr val="tx1"/>
              </a:solidFill>
              <a:round/>
              <a:headEnd type="none" w="sm" len="sm"/>
              <a:tailEnd type="stealth" w="med" len="lg"/>
            </a:ln>
          </p:spPr>
          <p:txBody>
            <a:bodyPr wrap="none" anchor="ctr"/>
            <a:lstStyle/>
            <a:p>
              <a:endParaRPr lang="en-US"/>
            </a:p>
          </p:txBody>
        </p:sp>
        <p:sp>
          <p:nvSpPr>
            <p:cNvPr id="81948" name="Rectangle 20"/>
            <p:cNvSpPr>
              <a:spLocks noChangeArrowheads="1"/>
            </p:cNvSpPr>
            <p:nvPr/>
          </p:nvSpPr>
          <p:spPr bwMode="auto">
            <a:xfrm>
              <a:off x="3473" y="3155"/>
              <a:ext cx="837" cy="173"/>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200" u="none"/>
                <a:t>new</a:t>
              </a:r>
              <a:endParaRPr lang="de-DE" sz="1000" u="none"/>
            </a:p>
          </p:txBody>
        </p:sp>
        <p:sp>
          <p:nvSpPr>
            <p:cNvPr id="81949" name="Rectangle 21"/>
            <p:cNvSpPr>
              <a:spLocks noChangeArrowheads="1"/>
            </p:cNvSpPr>
            <p:nvPr/>
          </p:nvSpPr>
          <p:spPr bwMode="auto">
            <a:xfrm>
              <a:off x="3621" y="3057"/>
              <a:ext cx="147" cy="154"/>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000" u="none"/>
                <a:t>*</a:t>
              </a:r>
            </a:p>
          </p:txBody>
        </p:sp>
        <p:sp>
          <p:nvSpPr>
            <p:cNvPr id="81950" name="Rectangle 22"/>
            <p:cNvSpPr>
              <a:spLocks noChangeArrowheads="1"/>
            </p:cNvSpPr>
            <p:nvPr/>
          </p:nvSpPr>
          <p:spPr bwMode="auto">
            <a:xfrm>
              <a:off x="3326" y="3041"/>
              <a:ext cx="147" cy="154"/>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000" u="none"/>
                <a:t>1</a:t>
              </a:r>
            </a:p>
          </p:txBody>
        </p:sp>
        <p:sp>
          <p:nvSpPr>
            <p:cNvPr id="81951" name="Rectangle 23"/>
            <p:cNvSpPr>
              <a:spLocks noChangeArrowheads="1"/>
            </p:cNvSpPr>
            <p:nvPr/>
          </p:nvSpPr>
          <p:spPr bwMode="auto">
            <a:xfrm>
              <a:off x="4855" y="2061"/>
              <a:ext cx="828" cy="380"/>
            </a:xfrm>
            <a:prstGeom prst="rect">
              <a:avLst/>
            </a:prstGeom>
            <a:solidFill>
              <a:schemeClr val="bg1"/>
            </a:solidFill>
            <a:ln w="12700">
              <a:solidFill>
                <a:schemeClr val="tx1"/>
              </a:solidFill>
              <a:miter lim="800000"/>
              <a:headEnd/>
              <a:tailEnd/>
            </a:ln>
          </p:spPr>
          <p:txBody>
            <a:bodyPr wrap="none" anchor="ctr"/>
            <a:lstStyle/>
            <a:p>
              <a:endParaRPr lang="en-US"/>
            </a:p>
          </p:txBody>
        </p:sp>
        <p:sp>
          <p:nvSpPr>
            <p:cNvPr id="81952" name="Line 24"/>
            <p:cNvSpPr>
              <a:spLocks noChangeShapeType="1"/>
            </p:cNvSpPr>
            <p:nvPr/>
          </p:nvSpPr>
          <p:spPr bwMode="auto">
            <a:xfrm>
              <a:off x="4852" y="2249"/>
              <a:ext cx="835"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81953" name="Rectangle 25"/>
            <p:cNvSpPr>
              <a:spLocks noChangeArrowheads="1"/>
            </p:cNvSpPr>
            <p:nvPr/>
          </p:nvSpPr>
          <p:spPr bwMode="auto">
            <a:xfrm>
              <a:off x="4851" y="2244"/>
              <a:ext cx="836" cy="173"/>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200" u="none"/>
                <a:t>queryInterface</a:t>
              </a:r>
              <a:endParaRPr lang="de-DE" sz="1000" u="none"/>
            </a:p>
          </p:txBody>
        </p:sp>
        <p:sp>
          <p:nvSpPr>
            <p:cNvPr id="81954" name="Rectangle 26"/>
            <p:cNvSpPr>
              <a:spLocks noChangeArrowheads="1"/>
            </p:cNvSpPr>
            <p:nvPr/>
          </p:nvSpPr>
          <p:spPr bwMode="auto">
            <a:xfrm>
              <a:off x="4937" y="2071"/>
              <a:ext cx="407" cy="212"/>
            </a:xfrm>
            <a:prstGeom prst="rect">
              <a:avLst/>
            </a:prstGeom>
            <a:noFill/>
            <a:ln w="9525">
              <a:noFill/>
              <a:miter lim="800000"/>
              <a:headEnd/>
              <a:tailEnd/>
            </a:ln>
          </p:spPr>
          <p:txBody>
            <a:bodyPr wrap="none" lIns="92075" tIns="46038" rIns="92075" bIns="46038">
              <a:spAutoFit/>
            </a:bodyPr>
            <a:lstStyle/>
            <a:p>
              <a:pPr eaLnBrk="1" hangingPunct="1"/>
              <a:r>
                <a:rPr lang="de-DE" sz="1600" b="1" i="1" u="none"/>
                <a:t>Root</a:t>
              </a:r>
              <a:endParaRPr lang="de-DE" sz="1400" b="1" i="1" u="none"/>
            </a:p>
          </p:txBody>
        </p:sp>
        <p:sp>
          <p:nvSpPr>
            <p:cNvPr id="81955" name="Rectangle 27"/>
            <p:cNvSpPr>
              <a:spLocks noChangeArrowheads="1"/>
            </p:cNvSpPr>
            <p:nvPr/>
          </p:nvSpPr>
          <p:spPr bwMode="auto">
            <a:xfrm>
              <a:off x="3939" y="3758"/>
              <a:ext cx="672" cy="288"/>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200" u="none"/>
                <a:t>Implemented by</a:t>
              </a:r>
              <a:endParaRPr lang="de-DE" sz="1000" u="none"/>
            </a:p>
          </p:txBody>
        </p:sp>
        <p:sp>
          <p:nvSpPr>
            <p:cNvPr id="81956" name="Rectangle 28"/>
            <p:cNvSpPr>
              <a:spLocks noChangeArrowheads="1"/>
            </p:cNvSpPr>
            <p:nvPr/>
          </p:nvSpPr>
          <p:spPr bwMode="auto">
            <a:xfrm>
              <a:off x="4362" y="3612"/>
              <a:ext cx="246" cy="154"/>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000" u="none"/>
                <a:t>1+</a:t>
              </a:r>
            </a:p>
          </p:txBody>
        </p:sp>
        <p:sp>
          <p:nvSpPr>
            <p:cNvPr id="81957" name="Freeform 29"/>
            <p:cNvSpPr>
              <a:spLocks/>
            </p:cNvSpPr>
            <p:nvPr/>
          </p:nvSpPr>
          <p:spPr bwMode="auto">
            <a:xfrm>
              <a:off x="4937" y="2439"/>
              <a:ext cx="149" cy="145"/>
            </a:xfrm>
            <a:custGeom>
              <a:avLst/>
              <a:gdLst>
                <a:gd name="T0" fmla="*/ 78 w 145"/>
                <a:gd name="T1" fmla="*/ 0 h 145"/>
                <a:gd name="T2" fmla="*/ 156 w 145"/>
                <a:gd name="T3" fmla="*/ 144 h 145"/>
                <a:gd name="T4" fmla="*/ 0 w 145"/>
                <a:gd name="T5" fmla="*/ 144 h 145"/>
                <a:gd name="T6" fmla="*/ 78 w 145"/>
                <a:gd name="T7" fmla="*/ 0 h 145"/>
                <a:gd name="T8" fmla="*/ 0 60000 65536"/>
                <a:gd name="T9" fmla="*/ 0 60000 65536"/>
                <a:gd name="T10" fmla="*/ 0 60000 65536"/>
                <a:gd name="T11" fmla="*/ 0 60000 65536"/>
                <a:gd name="T12" fmla="*/ 0 w 145"/>
                <a:gd name="T13" fmla="*/ 0 h 145"/>
                <a:gd name="T14" fmla="*/ 145 w 145"/>
                <a:gd name="T15" fmla="*/ 145 h 145"/>
              </a:gdLst>
              <a:ahLst/>
              <a:cxnLst>
                <a:cxn ang="T8">
                  <a:pos x="T0" y="T1"/>
                </a:cxn>
                <a:cxn ang="T9">
                  <a:pos x="T2" y="T3"/>
                </a:cxn>
                <a:cxn ang="T10">
                  <a:pos x="T4" y="T5"/>
                </a:cxn>
                <a:cxn ang="T11">
                  <a:pos x="T6" y="T7"/>
                </a:cxn>
              </a:cxnLst>
              <a:rect l="T12" t="T13" r="T14" b="T15"/>
              <a:pathLst>
                <a:path w="145" h="145">
                  <a:moveTo>
                    <a:pt x="72" y="0"/>
                  </a:moveTo>
                  <a:lnTo>
                    <a:pt x="144" y="144"/>
                  </a:lnTo>
                  <a:lnTo>
                    <a:pt x="0" y="144"/>
                  </a:lnTo>
                  <a:lnTo>
                    <a:pt x="72" y="0"/>
                  </a:lnTo>
                </a:path>
              </a:pathLst>
            </a:custGeom>
            <a:solidFill>
              <a:srgbClr val="FFFFFF"/>
            </a:solidFill>
            <a:ln w="12700" cap="rnd">
              <a:solidFill>
                <a:schemeClr val="tx1"/>
              </a:solidFill>
              <a:round/>
              <a:headEnd/>
              <a:tailEnd/>
            </a:ln>
          </p:spPr>
          <p:txBody>
            <a:bodyPr/>
            <a:lstStyle/>
            <a:p>
              <a:endParaRPr lang="en-US"/>
            </a:p>
          </p:txBody>
        </p:sp>
        <p:sp>
          <p:nvSpPr>
            <p:cNvPr id="81958" name="Line 30"/>
            <p:cNvSpPr>
              <a:spLocks noChangeShapeType="1"/>
            </p:cNvSpPr>
            <p:nvPr/>
          </p:nvSpPr>
          <p:spPr bwMode="auto">
            <a:xfrm>
              <a:off x="5011" y="2590"/>
              <a:ext cx="0" cy="908"/>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81959" name="Rectangle 31"/>
            <p:cNvSpPr>
              <a:spLocks noChangeArrowheads="1"/>
            </p:cNvSpPr>
            <p:nvPr/>
          </p:nvSpPr>
          <p:spPr bwMode="auto">
            <a:xfrm>
              <a:off x="4986" y="2673"/>
              <a:ext cx="732" cy="173"/>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200" u="none"/>
                <a:t>&lt;&lt;extends&gt;&gt;</a:t>
              </a:r>
            </a:p>
          </p:txBody>
        </p:sp>
        <p:sp>
          <p:nvSpPr>
            <p:cNvPr id="81960" name="Line 32"/>
            <p:cNvSpPr>
              <a:spLocks noChangeShapeType="1"/>
            </p:cNvSpPr>
            <p:nvPr/>
          </p:nvSpPr>
          <p:spPr bwMode="auto">
            <a:xfrm>
              <a:off x="3210" y="2205"/>
              <a:ext cx="1645" cy="0"/>
            </a:xfrm>
            <a:prstGeom prst="line">
              <a:avLst/>
            </a:prstGeom>
            <a:noFill/>
            <a:ln w="12700">
              <a:solidFill>
                <a:schemeClr val="tx1"/>
              </a:solidFill>
              <a:round/>
              <a:headEnd type="none" w="sm" len="sm"/>
              <a:tailEnd type="stealth" w="med" len="lg"/>
            </a:ln>
          </p:spPr>
          <p:txBody>
            <a:bodyPr wrap="none" anchor="ctr"/>
            <a:lstStyle/>
            <a:p>
              <a:endParaRPr lang="en-US"/>
            </a:p>
          </p:txBody>
        </p:sp>
        <p:sp>
          <p:nvSpPr>
            <p:cNvPr id="81961" name="Rectangle 33"/>
            <p:cNvSpPr>
              <a:spLocks noChangeArrowheads="1"/>
            </p:cNvSpPr>
            <p:nvPr/>
          </p:nvSpPr>
          <p:spPr bwMode="auto">
            <a:xfrm>
              <a:off x="3565" y="2061"/>
              <a:ext cx="1003" cy="288"/>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200" i="1" u="none"/>
                <a:t>Ask for a reference to an interface</a:t>
              </a:r>
            </a:p>
          </p:txBody>
        </p:sp>
        <p:sp>
          <p:nvSpPr>
            <p:cNvPr id="81962" name="Line 34"/>
            <p:cNvSpPr>
              <a:spLocks noChangeShapeType="1"/>
            </p:cNvSpPr>
            <p:nvPr/>
          </p:nvSpPr>
          <p:spPr bwMode="auto">
            <a:xfrm>
              <a:off x="3216" y="2397"/>
              <a:ext cx="1544" cy="1"/>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81963" name="Line 35"/>
            <p:cNvSpPr>
              <a:spLocks noChangeShapeType="1"/>
            </p:cNvSpPr>
            <p:nvPr/>
          </p:nvSpPr>
          <p:spPr bwMode="auto">
            <a:xfrm>
              <a:off x="4760" y="2398"/>
              <a:ext cx="0" cy="1100"/>
            </a:xfrm>
            <a:prstGeom prst="line">
              <a:avLst/>
            </a:prstGeom>
            <a:noFill/>
            <a:ln w="12700">
              <a:solidFill>
                <a:schemeClr val="tx1"/>
              </a:solidFill>
              <a:round/>
              <a:headEnd type="none" w="sm" len="sm"/>
              <a:tailEnd type="stealth" w="med" len="lg"/>
            </a:ln>
          </p:spPr>
          <p:txBody>
            <a:bodyPr wrap="none" anchor="ctr"/>
            <a:lstStyle/>
            <a:p>
              <a:endParaRPr lang="en-US"/>
            </a:p>
          </p:txBody>
        </p:sp>
        <p:sp>
          <p:nvSpPr>
            <p:cNvPr id="81964" name="Rectangle 36"/>
            <p:cNvSpPr>
              <a:spLocks noChangeArrowheads="1"/>
            </p:cNvSpPr>
            <p:nvPr/>
          </p:nvSpPr>
          <p:spPr bwMode="auto">
            <a:xfrm>
              <a:off x="3805" y="2387"/>
              <a:ext cx="860" cy="288"/>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200" i="1" u="none"/>
                <a:t>Call an operation on an interface</a:t>
              </a:r>
            </a:p>
          </p:txBody>
        </p:sp>
        <p:sp>
          <p:nvSpPr>
            <p:cNvPr id="81965" name="Rectangle 37"/>
            <p:cNvSpPr>
              <a:spLocks noChangeArrowheads="1"/>
            </p:cNvSpPr>
            <p:nvPr/>
          </p:nvSpPr>
          <p:spPr bwMode="auto">
            <a:xfrm>
              <a:off x="2512" y="3669"/>
              <a:ext cx="828" cy="480"/>
            </a:xfrm>
            <a:prstGeom prst="rect">
              <a:avLst/>
            </a:prstGeom>
            <a:solidFill>
              <a:schemeClr val="bg1"/>
            </a:solidFill>
            <a:ln w="12700">
              <a:solidFill>
                <a:schemeClr val="tx1"/>
              </a:solidFill>
              <a:miter lim="800000"/>
              <a:headEnd/>
              <a:tailEnd/>
            </a:ln>
          </p:spPr>
          <p:txBody>
            <a:bodyPr wrap="none" anchor="ctr"/>
            <a:lstStyle/>
            <a:p>
              <a:endParaRPr lang="en-US"/>
            </a:p>
          </p:txBody>
        </p:sp>
        <p:sp>
          <p:nvSpPr>
            <p:cNvPr id="81966" name="Line 38"/>
            <p:cNvSpPr>
              <a:spLocks noChangeShapeType="1"/>
            </p:cNvSpPr>
            <p:nvPr/>
          </p:nvSpPr>
          <p:spPr bwMode="auto">
            <a:xfrm>
              <a:off x="2509" y="3857"/>
              <a:ext cx="835"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81967" name="Rectangle 39"/>
            <p:cNvSpPr>
              <a:spLocks noChangeArrowheads="1"/>
            </p:cNvSpPr>
            <p:nvPr/>
          </p:nvSpPr>
          <p:spPr bwMode="auto">
            <a:xfrm>
              <a:off x="2508" y="3832"/>
              <a:ext cx="836" cy="346"/>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200" u="none"/>
                <a:t>initialize</a:t>
              </a:r>
            </a:p>
            <a:p>
              <a:pPr eaLnBrk="1" hangingPunct="1">
                <a:spcBef>
                  <a:spcPct val="50000"/>
                </a:spcBef>
              </a:pPr>
              <a:r>
                <a:rPr lang="de-DE" sz="1200" u="none"/>
                <a:t>uninititialize</a:t>
              </a:r>
              <a:endParaRPr lang="de-DE" sz="1000" u="none"/>
            </a:p>
          </p:txBody>
        </p:sp>
        <p:sp>
          <p:nvSpPr>
            <p:cNvPr id="81968" name="Rectangle 40"/>
            <p:cNvSpPr>
              <a:spLocks noChangeArrowheads="1"/>
            </p:cNvSpPr>
            <p:nvPr/>
          </p:nvSpPr>
          <p:spPr bwMode="auto">
            <a:xfrm>
              <a:off x="2655" y="3679"/>
              <a:ext cx="545" cy="212"/>
            </a:xfrm>
            <a:prstGeom prst="rect">
              <a:avLst/>
            </a:prstGeom>
            <a:noFill/>
            <a:ln w="9525">
              <a:noFill/>
              <a:miter lim="800000"/>
              <a:headEnd/>
              <a:tailEnd/>
            </a:ln>
          </p:spPr>
          <p:txBody>
            <a:bodyPr wrap="none" lIns="92075" tIns="46038" rIns="92075" bIns="46038">
              <a:spAutoFit/>
            </a:bodyPr>
            <a:lstStyle/>
            <a:p>
              <a:pPr eaLnBrk="1" hangingPunct="1"/>
              <a:r>
                <a:rPr lang="de-DE" sz="1400" u="none"/>
                <a:t> </a:t>
              </a:r>
              <a:r>
                <a:rPr lang="de-DE" sz="1600" b="1" u="none"/>
                <a:t>Server</a:t>
              </a:r>
              <a:endParaRPr lang="de-DE" sz="1400" b="1" u="none"/>
            </a:p>
          </p:txBody>
        </p:sp>
        <p:sp>
          <p:nvSpPr>
            <p:cNvPr id="81969" name="AutoShape 41"/>
            <p:cNvSpPr>
              <a:spLocks noChangeArrowheads="1"/>
            </p:cNvSpPr>
            <p:nvPr/>
          </p:nvSpPr>
          <p:spPr bwMode="auto">
            <a:xfrm>
              <a:off x="2864" y="3525"/>
              <a:ext cx="99" cy="144"/>
            </a:xfrm>
            <a:prstGeom prst="diamond">
              <a:avLst/>
            </a:prstGeom>
            <a:solidFill>
              <a:srgbClr val="FFFFFF"/>
            </a:solidFill>
            <a:ln w="12700">
              <a:solidFill>
                <a:schemeClr val="tx1"/>
              </a:solidFill>
              <a:miter lim="800000"/>
              <a:headEnd/>
              <a:tailEnd/>
            </a:ln>
          </p:spPr>
          <p:txBody>
            <a:bodyPr wrap="none" anchor="ctr"/>
            <a:lstStyle/>
            <a:p>
              <a:endParaRPr lang="en-US"/>
            </a:p>
          </p:txBody>
        </p:sp>
        <p:sp>
          <p:nvSpPr>
            <p:cNvPr id="81970" name="Line 42"/>
            <p:cNvSpPr>
              <a:spLocks noChangeShapeType="1"/>
            </p:cNvSpPr>
            <p:nvPr/>
          </p:nvSpPr>
          <p:spPr bwMode="auto">
            <a:xfrm flipV="1">
              <a:off x="2914" y="3412"/>
              <a:ext cx="0" cy="113"/>
            </a:xfrm>
            <a:prstGeom prst="line">
              <a:avLst/>
            </a:prstGeom>
            <a:noFill/>
            <a:ln w="12700">
              <a:solidFill>
                <a:schemeClr val="tx1"/>
              </a:solidFill>
              <a:round/>
              <a:headEnd type="none" w="sm" len="sm"/>
              <a:tailEnd type="none" w="sm" len="sm"/>
            </a:ln>
          </p:spPr>
          <p:txBody>
            <a:bodyPr wrap="none" anchor="ctr"/>
            <a:lstStyle/>
            <a:p>
              <a:endParaRPr lang="en-US"/>
            </a:p>
          </p:txBody>
        </p:sp>
        <p:grpSp>
          <p:nvGrpSpPr>
            <p:cNvPr id="81971" name="Group 43"/>
            <p:cNvGrpSpPr>
              <a:grpSpLocks/>
            </p:cNvGrpSpPr>
            <p:nvPr/>
          </p:nvGrpSpPr>
          <p:grpSpPr bwMode="auto">
            <a:xfrm>
              <a:off x="3344" y="3407"/>
              <a:ext cx="576" cy="406"/>
              <a:chOff x="874" y="3542"/>
              <a:chExt cx="562" cy="406"/>
            </a:xfrm>
          </p:grpSpPr>
          <p:sp>
            <p:nvSpPr>
              <p:cNvPr id="81983" name="AutoShape 44"/>
              <p:cNvSpPr>
                <a:spLocks noChangeArrowheads="1"/>
              </p:cNvSpPr>
              <p:nvPr/>
            </p:nvSpPr>
            <p:spPr bwMode="auto">
              <a:xfrm>
                <a:off x="874" y="3852"/>
                <a:ext cx="144" cy="96"/>
              </a:xfrm>
              <a:prstGeom prst="diamond">
                <a:avLst/>
              </a:prstGeom>
              <a:solidFill>
                <a:srgbClr val="FFFFFF"/>
              </a:solidFill>
              <a:ln w="12700">
                <a:solidFill>
                  <a:schemeClr val="tx1"/>
                </a:solidFill>
                <a:miter lim="800000"/>
                <a:headEnd/>
                <a:tailEnd/>
              </a:ln>
            </p:spPr>
            <p:txBody>
              <a:bodyPr wrap="none" anchor="ctr"/>
              <a:lstStyle/>
              <a:p>
                <a:endParaRPr lang="en-US"/>
              </a:p>
            </p:txBody>
          </p:sp>
          <p:sp>
            <p:nvSpPr>
              <p:cNvPr id="81984" name="Line 45"/>
              <p:cNvSpPr>
                <a:spLocks noChangeShapeType="1"/>
              </p:cNvSpPr>
              <p:nvPr/>
            </p:nvSpPr>
            <p:spPr bwMode="auto">
              <a:xfrm>
                <a:off x="1019" y="3900"/>
                <a:ext cx="417"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81985" name="Line 46"/>
              <p:cNvSpPr>
                <a:spLocks noChangeShapeType="1"/>
              </p:cNvSpPr>
              <p:nvPr/>
            </p:nvSpPr>
            <p:spPr bwMode="auto">
              <a:xfrm flipV="1">
                <a:off x="1436" y="3542"/>
                <a:ext cx="0" cy="359"/>
              </a:xfrm>
              <a:prstGeom prst="line">
                <a:avLst/>
              </a:prstGeom>
              <a:noFill/>
              <a:ln w="12700">
                <a:solidFill>
                  <a:schemeClr val="tx1"/>
                </a:solidFill>
                <a:round/>
                <a:headEnd type="none" w="sm" len="sm"/>
                <a:tailEnd type="none" w="sm" len="sm"/>
              </a:ln>
            </p:spPr>
            <p:txBody>
              <a:bodyPr wrap="none" anchor="ctr"/>
              <a:lstStyle/>
              <a:p>
                <a:endParaRPr lang="en-US"/>
              </a:p>
            </p:txBody>
          </p:sp>
        </p:grpSp>
        <p:sp>
          <p:nvSpPr>
            <p:cNvPr id="81972" name="Rectangle 47"/>
            <p:cNvSpPr>
              <a:spLocks noChangeArrowheads="1"/>
            </p:cNvSpPr>
            <p:nvPr/>
          </p:nvSpPr>
          <p:spPr bwMode="auto">
            <a:xfrm>
              <a:off x="4619" y="3498"/>
              <a:ext cx="828" cy="660"/>
            </a:xfrm>
            <a:prstGeom prst="rect">
              <a:avLst/>
            </a:prstGeom>
            <a:solidFill>
              <a:schemeClr val="bg1"/>
            </a:solidFill>
            <a:ln w="12700">
              <a:solidFill>
                <a:schemeClr val="tx1"/>
              </a:solidFill>
              <a:miter lim="800000"/>
              <a:headEnd/>
              <a:tailEnd/>
            </a:ln>
          </p:spPr>
          <p:txBody>
            <a:bodyPr wrap="none" anchor="ctr"/>
            <a:lstStyle/>
            <a:p>
              <a:endParaRPr lang="en-US"/>
            </a:p>
          </p:txBody>
        </p:sp>
        <p:sp>
          <p:nvSpPr>
            <p:cNvPr id="81973" name="Line 48"/>
            <p:cNvSpPr>
              <a:spLocks noChangeShapeType="1"/>
            </p:cNvSpPr>
            <p:nvPr/>
          </p:nvSpPr>
          <p:spPr bwMode="auto">
            <a:xfrm>
              <a:off x="4622" y="3822"/>
              <a:ext cx="836"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81974" name="Rectangle 49"/>
            <p:cNvSpPr>
              <a:spLocks noChangeArrowheads="1"/>
            </p:cNvSpPr>
            <p:nvPr/>
          </p:nvSpPr>
          <p:spPr bwMode="auto">
            <a:xfrm>
              <a:off x="4597" y="3824"/>
              <a:ext cx="836" cy="346"/>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200" u="none"/>
                <a:t>queryInterface</a:t>
              </a:r>
            </a:p>
            <a:p>
              <a:pPr eaLnBrk="1" hangingPunct="1">
                <a:spcBef>
                  <a:spcPct val="50000"/>
                </a:spcBef>
              </a:pPr>
              <a:r>
                <a:rPr lang="de-DE" sz="1200" u="none"/>
                <a:t>service_i</a:t>
              </a:r>
            </a:p>
          </p:txBody>
        </p:sp>
        <p:sp>
          <p:nvSpPr>
            <p:cNvPr id="81975" name="Rectangle 50"/>
            <p:cNvSpPr>
              <a:spLocks noChangeArrowheads="1"/>
            </p:cNvSpPr>
            <p:nvPr/>
          </p:nvSpPr>
          <p:spPr bwMode="auto">
            <a:xfrm>
              <a:off x="4672" y="3486"/>
              <a:ext cx="727" cy="366"/>
            </a:xfrm>
            <a:prstGeom prst="rect">
              <a:avLst/>
            </a:prstGeom>
            <a:noFill/>
            <a:ln w="9525">
              <a:noFill/>
              <a:miter lim="800000"/>
              <a:headEnd/>
              <a:tailEnd/>
            </a:ln>
          </p:spPr>
          <p:txBody>
            <a:bodyPr wrap="none" lIns="92075" tIns="46038" rIns="92075" bIns="46038">
              <a:spAutoFit/>
            </a:bodyPr>
            <a:lstStyle/>
            <a:p>
              <a:pPr eaLnBrk="1" hangingPunct="1"/>
              <a:r>
                <a:rPr lang="de-DE" sz="1600" b="1" u="none"/>
                <a:t>Extension</a:t>
              </a:r>
            </a:p>
            <a:p>
              <a:pPr eaLnBrk="1" hangingPunct="1"/>
              <a:r>
                <a:rPr lang="de-DE" sz="1600" b="1" u="none"/>
                <a:t>Interface</a:t>
              </a:r>
              <a:r>
                <a:rPr lang="de-DE" sz="1400" b="1" i="1" u="none"/>
                <a:t> i</a:t>
              </a:r>
            </a:p>
          </p:txBody>
        </p:sp>
        <p:sp>
          <p:nvSpPr>
            <p:cNvPr id="81976" name="AutoShape 51"/>
            <p:cNvSpPr>
              <a:spLocks noChangeArrowheads="1"/>
            </p:cNvSpPr>
            <p:nvPr/>
          </p:nvSpPr>
          <p:spPr bwMode="auto">
            <a:xfrm rot="5400000" flipH="1">
              <a:off x="3961" y="3430"/>
              <a:ext cx="148" cy="96"/>
            </a:xfrm>
            <a:prstGeom prst="diamond">
              <a:avLst/>
            </a:prstGeom>
            <a:solidFill>
              <a:srgbClr val="FFFFFF"/>
            </a:solidFill>
            <a:ln w="12700">
              <a:solidFill>
                <a:schemeClr val="tx1"/>
              </a:solidFill>
              <a:miter lim="800000"/>
              <a:headEnd/>
              <a:tailEnd/>
            </a:ln>
          </p:spPr>
          <p:txBody>
            <a:bodyPr wrap="none" anchor="ctr"/>
            <a:lstStyle/>
            <a:p>
              <a:endParaRPr lang="en-US"/>
            </a:p>
          </p:txBody>
        </p:sp>
        <p:sp>
          <p:nvSpPr>
            <p:cNvPr id="81977" name="Line 52"/>
            <p:cNvSpPr>
              <a:spLocks noChangeShapeType="1"/>
            </p:cNvSpPr>
            <p:nvPr/>
          </p:nvSpPr>
          <p:spPr bwMode="auto">
            <a:xfrm flipH="1">
              <a:off x="4037" y="3772"/>
              <a:ext cx="578"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81978" name="Line 53"/>
            <p:cNvSpPr>
              <a:spLocks noChangeShapeType="1"/>
            </p:cNvSpPr>
            <p:nvPr/>
          </p:nvSpPr>
          <p:spPr bwMode="auto">
            <a:xfrm flipV="1">
              <a:off x="4037" y="3552"/>
              <a:ext cx="1" cy="215"/>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81979" name="Rectangle 54"/>
            <p:cNvSpPr>
              <a:spLocks noChangeArrowheads="1"/>
            </p:cNvSpPr>
            <p:nvPr/>
          </p:nvSpPr>
          <p:spPr bwMode="auto">
            <a:xfrm>
              <a:off x="2524" y="2065"/>
              <a:ext cx="828" cy="380"/>
            </a:xfrm>
            <a:prstGeom prst="rect">
              <a:avLst/>
            </a:prstGeom>
            <a:solidFill>
              <a:schemeClr val="bg1"/>
            </a:solidFill>
            <a:ln w="12700">
              <a:solidFill>
                <a:schemeClr val="tx1"/>
              </a:solidFill>
              <a:miter lim="800000"/>
              <a:headEnd/>
              <a:tailEnd/>
            </a:ln>
          </p:spPr>
          <p:txBody>
            <a:bodyPr wrap="none" anchor="ctr"/>
            <a:lstStyle/>
            <a:p>
              <a:endParaRPr lang="en-US"/>
            </a:p>
          </p:txBody>
        </p:sp>
        <p:sp>
          <p:nvSpPr>
            <p:cNvPr id="81980" name="Line 55"/>
            <p:cNvSpPr>
              <a:spLocks noChangeShapeType="1"/>
            </p:cNvSpPr>
            <p:nvPr/>
          </p:nvSpPr>
          <p:spPr bwMode="auto">
            <a:xfrm>
              <a:off x="2521" y="2253"/>
              <a:ext cx="835" cy="0"/>
            </a:xfrm>
            <a:prstGeom prst="line">
              <a:avLst/>
            </a:prstGeom>
            <a:noFill/>
            <a:ln w="12700">
              <a:solidFill>
                <a:schemeClr val="tx1"/>
              </a:solidFill>
              <a:round/>
              <a:headEnd type="none" w="sm" len="sm"/>
              <a:tailEnd type="none" w="sm" len="sm"/>
            </a:ln>
          </p:spPr>
          <p:txBody>
            <a:bodyPr wrap="none" anchor="ctr"/>
            <a:lstStyle/>
            <a:p>
              <a:endParaRPr lang="en-US"/>
            </a:p>
          </p:txBody>
        </p:sp>
        <p:sp>
          <p:nvSpPr>
            <p:cNvPr id="81981" name="Rectangle 56"/>
            <p:cNvSpPr>
              <a:spLocks noChangeArrowheads="1"/>
            </p:cNvSpPr>
            <p:nvPr/>
          </p:nvSpPr>
          <p:spPr bwMode="auto">
            <a:xfrm>
              <a:off x="2520" y="2248"/>
              <a:ext cx="836" cy="173"/>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200" u="none"/>
                <a:t>callService</a:t>
              </a:r>
            </a:p>
          </p:txBody>
        </p:sp>
        <p:sp>
          <p:nvSpPr>
            <p:cNvPr id="81982" name="Rectangle 57"/>
            <p:cNvSpPr>
              <a:spLocks noChangeArrowheads="1"/>
            </p:cNvSpPr>
            <p:nvPr/>
          </p:nvSpPr>
          <p:spPr bwMode="auto">
            <a:xfrm>
              <a:off x="2704" y="2061"/>
              <a:ext cx="472" cy="212"/>
            </a:xfrm>
            <a:prstGeom prst="rect">
              <a:avLst/>
            </a:prstGeom>
            <a:noFill/>
            <a:ln w="9525">
              <a:noFill/>
              <a:miter lim="800000"/>
              <a:headEnd/>
              <a:tailEnd/>
            </a:ln>
          </p:spPr>
          <p:txBody>
            <a:bodyPr wrap="none" lIns="92075" tIns="46038" rIns="92075" bIns="46038">
              <a:spAutoFit/>
            </a:bodyPr>
            <a:lstStyle/>
            <a:p>
              <a:pPr eaLnBrk="1" hangingPunct="1"/>
              <a:r>
                <a:rPr lang="de-DE" sz="1600" b="1" u="none"/>
                <a:t>Client</a:t>
              </a:r>
            </a:p>
          </p:txBody>
        </p:sp>
      </p:grpSp>
      <p:grpSp>
        <p:nvGrpSpPr>
          <p:cNvPr id="81926" name="Group 69"/>
          <p:cNvGrpSpPr>
            <a:grpSpLocks/>
          </p:cNvGrpSpPr>
          <p:nvPr/>
        </p:nvGrpSpPr>
        <p:grpSpPr bwMode="auto">
          <a:xfrm>
            <a:off x="4046538" y="952500"/>
            <a:ext cx="4911725" cy="2051050"/>
            <a:chOff x="2562" y="646"/>
            <a:chExt cx="3173" cy="1338"/>
          </a:xfrm>
        </p:grpSpPr>
        <p:sp>
          <p:nvSpPr>
            <p:cNvPr id="81927" name="Line 70"/>
            <p:cNvSpPr>
              <a:spLocks noChangeShapeType="1"/>
            </p:cNvSpPr>
            <p:nvPr/>
          </p:nvSpPr>
          <p:spPr bwMode="auto">
            <a:xfrm>
              <a:off x="3404" y="998"/>
              <a:ext cx="755" cy="1"/>
            </a:xfrm>
            <a:prstGeom prst="line">
              <a:avLst/>
            </a:prstGeom>
            <a:noFill/>
            <a:ln w="12700">
              <a:solidFill>
                <a:schemeClr val="tx1"/>
              </a:solidFill>
              <a:round/>
              <a:headEnd/>
              <a:tailEnd type="triangle" w="med" len="med"/>
            </a:ln>
          </p:spPr>
          <p:txBody>
            <a:bodyPr wrap="none"/>
            <a:lstStyle/>
            <a:p>
              <a:endParaRPr lang="en-US"/>
            </a:p>
          </p:txBody>
        </p:sp>
        <p:sp>
          <p:nvSpPr>
            <p:cNvPr id="81928" name="Line 71"/>
            <p:cNvSpPr>
              <a:spLocks noChangeShapeType="1"/>
            </p:cNvSpPr>
            <p:nvPr/>
          </p:nvSpPr>
          <p:spPr bwMode="auto">
            <a:xfrm flipH="1">
              <a:off x="3403" y="1198"/>
              <a:ext cx="756" cy="0"/>
            </a:xfrm>
            <a:prstGeom prst="line">
              <a:avLst/>
            </a:prstGeom>
            <a:noFill/>
            <a:ln w="12700">
              <a:solidFill>
                <a:schemeClr val="tx1"/>
              </a:solidFill>
              <a:round/>
              <a:headEnd/>
              <a:tailEnd type="triangle" w="med" len="med"/>
            </a:ln>
          </p:spPr>
          <p:txBody>
            <a:bodyPr wrap="none"/>
            <a:lstStyle/>
            <a:p>
              <a:endParaRPr lang="en-US"/>
            </a:p>
          </p:txBody>
        </p:sp>
        <p:sp>
          <p:nvSpPr>
            <p:cNvPr id="81929" name="Rectangle 72"/>
            <p:cNvSpPr>
              <a:spLocks noChangeArrowheads="1"/>
            </p:cNvSpPr>
            <p:nvPr/>
          </p:nvSpPr>
          <p:spPr bwMode="auto">
            <a:xfrm>
              <a:off x="3317" y="1006"/>
              <a:ext cx="926" cy="199"/>
            </a:xfrm>
            <a:prstGeom prst="rect">
              <a:avLst/>
            </a:prstGeom>
            <a:noFill/>
            <a:ln w="12700">
              <a:noFill/>
              <a:miter lim="800000"/>
              <a:headEnd/>
              <a:tailEnd/>
            </a:ln>
          </p:spPr>
          <p:txBody>
            <a:bodyPr wrap="none">
              <a:spAutoFit/>
            </a:bodyPr>
            <a:lstStyle/>
            <a:p>
              <a:r>
                <a:rPr lang="de-DE" sz="1400" u="none"/>
                <a:t>queryInterface()</a:t>
              </a:r>
              <a:endParaRPr lang="en-US" sz="1400"/>
            </a:p>
          </p:txBody>
        </p:sp>
        <p:sp>
          <p:nvSpPr>
            <p:cNvPr id="81930" name="Rectangle 73"/>
            <p:cNvSpPr>
              <a:spLocks noChangeArrowheads="1"/>
            </p:cNvSpPr>
            <p:nvPr/>
          </p:nvSpPr>
          <p:spPr bwMode="auto">
            <a:xfrm>
              <a:off x="2562" y="954"/>
              <a:ext cx="640" cy="871"/>
            </a:xfrm>
            <a:prstGeom prst="rect">
              <a:avLst/>
            </a:prstGeom>
            <a:solidFill>
              <a:schemeClr val="bg1"/>
            </a:solidFill>
            <a:ln w="12700">
              <a:solidFill>
                <a:schemeClr val="tx1"/>
              </a:solidFill>
              <a:miter lim="800000"/>
              <a:headEnd/>
              <a:tailEnd/>
            </a:ln>
          </p:spPr>
          <p:txBody>
            <a:bodyPr wrap="none" anchor="ctr"/>
            <a:lstStyle/>
            <a:p>
              <a:pPr algn="ctr"/>
              <a:r>
                <a:rPr lang="en-US" u="none"/>
                <a:t>: Client</a:t>
              </a:r>
            </a:p>
          </p:txBody>
        </p:sp>
        <p:pic>
          <p:nvPicPr>
            <p:cNvPr id="81931" name="Picture 74" descr="TAO3"/>
            <p:cNvPicPr>
              <a:picLocks noChangeAspect="1" noChangeArrowheads="1"/>
            </p:cNvPicPr>
            <p:nvPr/>
          </p:nvPicPr>
          <p:blipFill>
            <a:blip r:embed="rId3" cstate="print"/>
            <a:srcRect/>
            <a:stretch>
              <a:fillRect/>
            </a:stretch>
          </p:blipFill>
          <p:spPr bwMode="auto">
            <a:xfrm>
              <a:off x="4267" y="646"/>
              <a:ext cx="1468" cy="1338"/>
            </a:xfrm>
            <a:prstGeom prst="rect">
              <a:avLst/>
            </a:prstGeom>
            <a:noFill/>
            <a:ln w="9525">
              <a:noFill/>
              <a:miter lim="800000"/>
              <a:headEnd/>
              <a:tailEnd/>
            </a:ln>
          </p:spPr>
        </p:pic>
        <p:sp>
          <p:nvSpPr>
            <p:cNvPr id="81932" name="Line 75"/>
            <p:cNvSpPr>
              <a:spLocks noChangeShapeType="1"/>
            </p:cNvSpPr>
            <p:nvPr/>
          </p:nvSpPr>
          <p:spPr bwMode="auto">
            <a:xfrm>
              <a:off x="3404" y="1401"/>
              <a:ext cx="755" cy="1"/>
            </a:xfrm>
            <a:prstGeom prst="line">
              <a:avLst/>
            </a:prstGeom>
            <a:noFill/>
            <a:ln w="12700">
              <a:solidFill>
                <a:schemeClr val="tx1"/>
              </a:solidFill>
              <a:round/>
              <a:headEnd/>
              <a:tailEnd type="triangle" w="med" len="med"/>
            </a:ln>
          </p:spPr>
          <p:txBody>
            <a:bodyPr wrap="none"/>
            <a:lstStyle/>
            <a:p>
              <a:endParaRPr lang="en-US"/>
            </a:p>
          </p:txBody>
        </p:sp>
        <p:sp>
          <p:nvSpPr>
            <p:cNvPr id="81933" name="Line 76"/>
            <p:cNvSpPr>
              <a:spLocks noChangeShapeType="1"/>
            </p:cNvSpPr>
            <p:nvPr/>
          </p:nvSpPr>
          <p:spPr bwMode="auto">
            <a:xfrm flipH="1">
              <a:off x="3403" y="1601"/>
              <a:ext cx="756" cy="0"/>
            </a:xfrm>
            <a:prstGeom prst="line">
              <a:avLst/>
            </a:prstGeom>
            <a:noFill/>
            <a:ln w="12700">
              <a:solidFill>
                <a:schemeClr val="tx1"/>
              </a:solidFill>
              <a:round/>
              <a:headEnd/>
              <a:tailEnd type="triangle" w="med" len="med"/>
            </a:ln>
          </p:spPr>
          <p:txBody>
            <a:bodyPr wrap="none"/>
            <a:lstStyle/>
            <a:p>
              <a:endParaRPr lang="en-US"/>
            </a:p>
          </p:txBody>
        </p:sp>
        <p:sp>
          <p:nvSpPr>
            <p:cNvPr id="81934" name="Rectangle 77"/>
            <p:cNvSpPr>
              <a:spLocks noChangeArrowheads="1"/>
            </p:cNvSpPr>
            <p:nvPr/>
          </p:nvSpPr>
          <p:spPr bwMode="auto">
            <a:xfrm>
              <a:off x="3454" y="1409"/>
              <a:ext cx="672" cy="199"/>
            </a:xfrm>
            <a:prstGeom prst="rect">
              <a:avLst/>
            </a:prstGeom>
            <a:noFill/>
            <a:ln w="12700">
              <a:noFill/>
              <a:miter lim="800000"/>
              <a:headEnd/>
              <a:tailEnd/>
            </a:ln>
          </p:spPr>
          <p:txBody>
            <a:bodyPr wrap="none">
              <a:spAutoFit/>
            </a:bodyPr>
            <a:lstStyle/>
            <a:p>
              <a:r>
                <a:rPr lang="de-DE" sz="1400" u="none"/>
                <a:t>operation()</a:t>
              </a:r>
              <a:endParaRPr lang="en-US" sz="1400"/>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Slide Number Placeholder 2"/>
          <p:cNvSpPr>
            <a:spLocks noGrp="1"/>
          </p:cNvSpPr>
          <p:nvPr>
            <p:ph type="sldNum" sz="quarter" idx="10"/>
          </p:nvPr>
        </p:nvSpPr>
        <p:spPr>
          <a:noFill/>
        </p:spPr>
        <p:txBody>
          <a:bodyPr/>
          <a:lstStyle/>
          <a:p>
            <a:fld id="{1158F35A-F583-4BF7-AD0D-5B7B8A293A8E}" type="slidenum">
              <a:rPr lang="en-US" smtClean="0">
                <a:latin typeface="Arial" pitchFamily="34" charset="0"/>
              </a:rPr>
              <a:pPr/>
              <a:t>76</a:t>
            </a:fld>
            <a:endParaRPr lang="en-US" smtClean="0">
              <a:latin typeface="Arial" pitchFamily="34" charset="0"/>
            </a:endParaRPr>
          </a:p>
        </p:txBody>
      </p:sp>
      <p:sp>
        <p:nvSpPr>
          <p:cNvPr id="82947" name="Rectangle 2"/>
          <p:cNvSpPr>
            <a:spLocks noGrp="1" noChangeArrowheads="1"/>
          </p:cNvSpPr>
          <p:nvPr>
            <p:ph type="title"/>
          </p:nvPr>
        </p:nvSpPr>
        <p:spPr>
          <a:xfrm>
            <a:off x="309563" y="-28575"/>
            <a:ext cx="8462962" cy="914400"/>
          </a:xfrm>
        </p:spPr>
        <p:txBody>
          <a:bodyPr/>
          <a:lstStyle/>
          <a:p>
            <a:r>
              <a:rPr lang="de-DE" smtClean="0"/>
              <a:t>Extension Interface Pattern Dynamics</a:t>
            </a:r>
          </a:p>
        </p:txBody>
      </p:sp>
      <p:sp>
        <p:nvSpPr>
          <p:cNvPr id="82948" name="Rectangle 4"/>
          <p:cNvSpPr>
            <a:spLocks noChangeArrowheads="1"/>
          </p:cNvSpPr>
          <p:nvPr/>
        </p:nvSpPr>
        <p:spPr bwMode="auto">
          <a:xfrm>
            <a:off x="465138" y="1041400"/>
            <a:ext cx="825500" cy="346075"/>
          </a:xfrm>
          <a:prstGeom prst="rect">
            <a:avLst/>
          </a:prstGeom>
          <a:noFill/>
          <a:ln w="9525">
            <a:solidFill>
              <a:schemeClr val="tx1"/>
            </a:solidFill>
            <a:miter lim="800000"/>
            <a:headEnd/>
            <a:tailEnd/>
          </a:ln>
        </p:spPr>
        <p:txBody>
          <a:bodyPr wrap="none" lIns="92075" tIns="46038" rIns="92075" bIns="46038">
            <a:spAutoFit/>
          </a:bodyPr>
          <a:lstStyle/>
          <a:p>
            <a:pPr eaLnBrk="1" hangingPunct="1"/>
            <a:r>
              <a:rPr lang="de-DE" sz="1600" u="none"/>
              <a:t>: </a:t>
            </a:r>
            <a:r>
              <a:rPr lang="de-DE" sz="1600"/>
              <a:t>Client</a:t>
            </a:r>
            <a:endParaRPr lang="de-DE" sz="1400"/>
          </a:p>
        </p:txBody>
      </p:sp>
      <p:sp>
        <p:nvSpPr>
          <p:cNvPr id="82949" name="Line 6"/>
          <p:cNvSpPr>
            <a:spLocks noChangeShapeType="1"/>
          </p:cNvSpPr>
          <p:nvPr/>
        </p:nvSpPr>
        <p:spPr bwMode="auto">
          <a:xfrm>
            <a:off x="196850" y="1708150"/>
            <a:ext cx="684213" cy="0"/>
          </a:xfrm>
          <a:prstGeom prst="line">
            <a:avLst/>
          </a:prstGeom>
          <a:noFill/>
          <a:ln w="12700">
            <a:solidFill>
              <a:schemeClr val="tx2"/>
            </a:solidFill>
            <a:round/>
            <a:headEnd type="none" w="sm" len="sm"/>
            <a:tailEnd type="stealth" w="med" len="med"/>
          </a:ln>
        </p:spPr>
        <p:txBody>
          <a:bodyPr wrap="none" anchor="ctr"/>
          <a:lstStyle/>
          <a:p>
            <a:endParaRPr lang="en-US"/>
          </a:p>
        </p:txBody>
      </p:sp>
      <p:sp>
        <p:nvSpPr>
          <p:cNvPr id="82950" name="Rectangle 7"/>
          <p:cNvSpPr>
            <a:spLocks noChangeArrowheads="1"/>
          </p:cNvSpPr>
          <p:nvPr/>
        </p:nvSpPr>
        <p:spPr bwMode="auto">
          <a:xfrm>
            <a:off x="14288" y="1479550"/>
            <a:ext cx="1219200" cy="274638"/>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200" u="none"/>
              <a:t>Start_client</a:t>
            </a:r>
          </a:p>
        </p:txBody>
      </p:sp>
      <p:sp>
        <p:nvSpPr>
          <p:cNvPr id="82951" name="Rectangle 9"/>
          <p:cNvSpPr>
            <a:spLocks noChangeArrowheads="1"/>
          </p:cNvSpPr>
          <p:nvPr/>
        </p:nvSpPr>
        <p:spPr bwMode="auto">
          <a:xfrm>
            <a:off x="2360613" y="1035050"/>
            <a:ext cx="985837" cy="346075"/>
          </a:xfrm>
          <a:prstGeom prst="rect">
            <a:avLst/>
          </a:prstGeom>
          <a:noFill/>
          <a:ln w="9525">
            <a:solidFill>
              <a:schemeClr val="tx1"/>
            </a:solidFill>
            <a:miter lim="800000"/>
            <a:headEnd/>
            <a:tailEnd/>
          </a:ln>
        </p:spPr>
        <p:txBody>
          <a:bodyPr wrap="none" lIns="92075" tIns="46038" rIns="92075" bIns="46038">
            <a:spAutoFit/>
          </a:bodyPr>
          <a:lstStyle/>
          <a:p>
            <a:pPr eaLnBrk="1" hangingPunct="1"/>
            <a:r>
              <a:rPr lang="de-DE" sz="1600" u="none"/>
              <a:t>: </a:t>
            </a:r>
            <a:r>
              <a:rPr lang="de-DE" sz="1600"/>
              <a:t>Factory</a:t>
            </a:r>
            <a:endParaRPr lang="de-DE" sz="1400"/>
          </a:p>
        </p:txBody>
      </p:sp>
      <p:sp>
        <p:nvSpPr>
          <p:cNvPr id="82952" name="Line 11"/>
          <p:cNvSpPr>
            <a:spLocks noChangeShapeType="1"/>
          </p:cNvSpPr>
          <p:nvPr/>
        </p:nvSpPr>
        <p:spPr bwMode="auto">
          <a:xfrm>
            <a:off x="930275" y="1933575"/>
            <a:ext cx="1827213"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82953" name="Rectangle 12"/>
          <p:cNvSpPr>
            <a:spLocks noChangeArrowheads="1"/>
          </p:cNvSpPr>
          <p:nvPr/>
        </p:nvSpPr>
        <p:spPr bwMode="auto">
          <a:xfrm>
            <a:off x="877888" y="1685925"/>
            <a:ext cx="1963737" cy="274638"/>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200" u="none"/>
              <a:t>createInstance(Ext.Intf. 1)</a:t>
            </a:r>
          </a:p>
        </p:txBody>
      </p:sp>
      <p:sp>
        <p:nvSpPr>
          <p:cNvPr id="82954" name="Line 13"/>
          <p:cNvSpPr>
            <a:spLocks noChangeShapeType="1"/>
          </p:cNvSpPr>
          <p:nvPr/>
        </p:nvSpPr>
        <p:spPr bwMode="auto">
          <a:xfrm>
            <a:off x="2757488" y="1401763"/>
            <a:ext cx="0" cy="3806825"/>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82955" name="Line 14"/>
          <p:cNvSpPr>
            <a:spLocks noChangeShapeType="1"/>
          </p:cNvSpPr>
          <p:nvPr/>
        </p:nvSpPr>
        <p:spPr bwMode="auto">
          <a:xfrm>
            <a:off x="928688" y="1401763"/>
            <a:ext cx="0" cy="3806825"/>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82956" name="Line 19"/>
          <p:cNvSpPr>
            <a:spLocks noChangeShapeType="1"/>
          </p:cNvSpPr>
          <p:nvPr/>
        </p:nvSpPr>
        <p:spPr bwMode="auto">
          <a:xfrm>
            <a:off x="2759075" y="2085975"/>
            <a:ext cx="1751013"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82957" name="Rectangle 20"/>
          <p:cNvSpPr>
            <a:spLocks noChangeArrowheads="1"/>
          </p:cNvSpPr>
          <p:nvPr/>
        </p:nvSpPr>
        <p:spPr bwMode="auto">
          <a:xfrm>
            <a:off x="3976688" y="1838325"/>
            <a:ext cx="533400" cy="274638"/>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200" u="none"/>
              <a:t>new</a:t>
            </a:r>
            <a:endParaRPr lang="de-DE" sz="1000" u="none"/>
          </a:p>
        </p:txBody>
      </p:sp>
      <p:sp>
        <p:nvSpPr>
          <p:cNvPr id="82958" name="Line 23"/>
          <p:cNvSpPr>
            <a:spLocks noChangeShapeType="1"/>
          </p:cNvSpPr>
          <p:nvPr/>
        </p:nvSpPr>
        <p:spPr bwMode="auto">
          <a:xfrm flipH="1">
            <a:off x="930275" y="2333625"/>
            <a:ext cx="3579813"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82959" name="Rectangle 24"/>
          <p:cNvSpPr>
            <a:spLocks noChangeArrowheads="1"/>
          </p:cNvSpPr>
          <p:nvPr/>
        </p:nvSpPr>
        <p:spPr bwMode="auto">
          <a:xfrm>
            <a:off x="1165225" y="2333625"/>
            <a:ext cx="1439863" cy="228600"/>
          </a:xfrm>
          <a:prstGeom prst="rect">
            <a:avLst/>
          </a:prstGeom>
          <a:solidFill>
            <a:srgbClr val="FFFFFF"/>
          </a:solidFill>
          <a:ln w="12700">
            <a:solidFill>
              <a:schemeClr val="tx1"/>
            </a:solidFill>
            <a:miter lim="800000"/>
            <a:headEnd/>
            <a:tailEnd/>
          </a:ln>
        </p:spPr>
        <p:txBody>
          <a:bodyPr wrap="none" lIns="92075" tIns="46038" rIns="92075" bIns="46038" anchor="ctr"/>
          <a:lstStyle/>
          <a:p>
            <a:pPr algn="ctr" eaLnBrk="1" hangingPunct="1"/>
            <a:r>
              <a:rPr lang="de-DE" sz="1200" u="none"/>
              <a:t>Ref. To Extension1</a:t>
            </a:r>
          </a:p>
        </p:txBody>
      </p:sp>
      <p:sp>
        <p:nvSpPr>
          <p:cNvPr id="82960" name="Line 30"/>
          <p:cNvSpPr>
            <a:spLocks noChangeShapeType="1"/>
          </p:cNvSpPr>
          <p:nvPr/>
        </p:nvSpPr>
        <p:spPr bwMode="auto">
          <a:xfrm>
            <a:off x="4530725" y="2162175"/>
            <a:ext cx="1884363"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82961" name="Rectangle 31"/>
          <p:cNvSpPr>
            <a:spLocks noChangeArrowheads="1"/>
          </p:cNvSpPr>
          <p:nvPr/>
        </p:nvSpPr>
        <p:spPr bwMode="auto">
          <a:xfrm>
            <a:off x="5805488" y="1885950"/>
            <a:ext cx="685800" cy="274638"/>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200" u="none"/>
              <a:t>create</a:t>
            </a:r>
            <a:endParaRPr lang="de-DE" sz="1000" u="none"/>
          </a:p>
        </p:txBody>
      </p:sp>
      <p:grpSp>
        <p:nvGrpSpPr>
          <p:cNvPr id="82962" name="Group 63"/>
          <p:cNvGrpSpPr>
            <a:grpSpLocks/>
          </p:cNvGrpSpPr>
          <p:nvPr/>
        </p:nvGrpSpPr>
        <p:grpSpPr bwMode="auto">
          <a:xfrm>
            <a:off x="4510088" y="1860550"/>
            <a:ext cx="3898900" cy="3352800"/>
            <a:chOff x="2841" y="1219"/>
            <a:chExt cx="2456" cy="2065"/>
          </a:xfrm>
        </p:grpSpPr>
        <p:sp>
          <p:nvSpPr>
            <p:cNvPr id="82991" name="Line 21"/>
            <p:cNvSpPr>
              <a:spLocks noChangeShapeType="1"/>
            </p:cNvSpPr>
            <p:nvPr/>
          </p:nvSpPr>
          <p:spPr bwMode="auto">
            <a:xfrm>
              <a:off x="2841" y="1219"/>
              <a:ext cx="0" cy="2063"/>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82992" name="Line 28"/>
            <p:cNvSpPr>
              <a:spLocks noChangeShapeType="1"/>
            </p:cNvSpPr>
            <p:nvPr/>
          </p:nvSpPr>
          <p:spPr bwMode="auto">
            <a:xfrm>
              <a:off x="4050" y="1221"/>
              <a:ext cx="0" cy="2063"/>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82993" name="Line 35"/>
            <p:cNvSpPr>
              <a:spLocks noChangeShapeType="1"/>
            </p:cNvSpPr>
            <p:nvPr/>
          </p:nvSpPr>
          <p:spPr bwMode="auto">
            <a:xfrm>
              <a:off x="5297" y="1219"/>
              <a:ext cx="0" cy="2063"/>
            </a:xfrm>
            <a:prstGeom prst="line">
              <a:avLst/>
            </a:prstGeom>
            <a:noFill/>
            <a:ln w="25400">
              <a:solidFill>
                <a:schemeClr val="tx1"/>
              </a:solidFill>
              <a:round/>
              <a:headEnd type="none" w="sm" len="sm"/>
              <a:tailEnd type="none" w="sm" len="sm"/>
            </a:ln>
          </p:spPr>
          <p:txBody>
            <a:bodyPr wrap="none" anchor="ctr"/>
            <a:lstStyle/>
            <a:p>
              <a:endParaRPr lang="en-US"/>
            </a:p>
          </p:txBody>
        </p:sp>
      </p:grpSp>
      <p:sp>
        <p:nvSpPr>
          <p:cNvPr id="82963" name="Line 37"/>
          <p:cNvSpPr>
            <a:spLocks noChangeShapeType="1"/>
          </p:cNvSpPr>
          <p:nvPr/>
        </p:nvSpPr>
        <p:spPr bwMode="auto">
          <a:xfrm>
            <a:off x="6586538" y="3952875"/>
            <a:ext cx="1808162"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82964" name="Rectangle 38"/>
          <p:cNvSpPr>
            <a:spLocks noChangeArrowheads="1"/>
          </p:cNvSpPr>
          <p:nvPr/>
        </p:nvSpPr>
        <p:spPr bwMode="auto">
          <a:xfrm>
            <a:off x="7785100" y="3708400"/>
            <a:ext cx="685800" cy="274638"/>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200" u="none"/>
              <a:t>create</a:t>
            </a:r>
            <a:endParaRPr lang="de-DE" sz="1000" u="none"/>
          </a:p>
        </p:txBody>
      </p:sp>
      <p:sp>
        <p:nvSpPr>
          <p:cNvPr id="82965" name="Rectangle 40"/>
          <p:cNvSpPr>
            <a:spLocks noChangeArrowheads="1"/>
          </p:cNvSpPr>
          <p:nvPr/>
        </p:nvSpPr>
        <p:spPr bwMode="auto">
          <a:xfrm>
            <a:off x="5491163" y="2908300"/>
            <a:ext cx="1676400" cy="274638"/>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200" u="none"/>
              <a:t>service_1</a:t>
            </a:r>
            <a:endParaRPr lang="de-DE" sz="1000" u="none"/>
          </a:p>
        </p:txBody>
      </p:sp>
      <p:grpSp>
        <p:nvGrpSpPr>
          <p:cNvPr id="82966" name="Group 41"/>
          <p:cNvGrpSpPr>
            <a:grpSpLocks/>
          </p:cNvGrpSpPr>
          <p:nvPr/>
        </p:nvGrpSpPr>
        <p:grpSpPr bwMode="auto">
          <a:xfrm>
            <a:off x="939800" y="3152775"/>
            <a:ext cx="5637213" cy="228600"/>
            <a:chOff x="553" y="2928"/>
            <a:chExt cx="3551" cy="144"/>
          </a:xfrm>
        </p:grpSpPr>
        <p:sp>
          <p:nvSpPr>
            <p:cNvPr id="82987" name="Line 42"/>
            <p:cNvSpPr>
              <a:spLocks noChangeShapeType="1"/>
            </p:cNvSpPr>
            <p:nvPr/>
          </p:nvSpPr>
          <p:spPr bwMode="auto">
            <a:xfrm>
              <a:off x="559" y="2928"/>
              <a:ext cx="3443"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82988" name="Line 43"/>
            <p:cNvSpPr>
              <a:spLocks noChangeShapeType="1"/>
            </p:cNvSpPr>
            <p:nvPr/>
          </p:nvSpPr>
          <p:spPr bwMode="auto">
            <a:xfrm>
              <a:off x="4003" y="2928"/>
              <a:ext cx="95" cy="0"/>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82989" name="Line 44"/>
            <p:cNvSpPr>
              <a:spLocks noChangeShapeType="1"/>
            </p:cNvSpPr>
            <p:nvPr/>
          </p:nvSpPr>
          <p:spPr bwMode="auto">
            <a:xfrm>
              <a:off x="4098" y="2929"/>
              <a:ext cx="0" cy="143"/>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82990" name="Line 45"/>
            <p:cNvSpPr>
              <a:spLocks noChangeShapeType="1"/>
            </p:cNvSpPr>
            <p:nvPr/>
          </p:nvSpPr>
          <p:spPr bwMode="auto">
            <a:xfrm flipH="1">
              <a:off x="553" y="3072"/>
              <a:ext cx="3551" cy="0"/>
            </a:xfrm>
            <a:prstGeom prst="line">
              <a:avLst/>
            </a:prstGeom>
            <a:noFill/>
            <a:ln w="12700">
              <a:solidFill>
                <a:schemeClr val="tx2"/>
              </a:solidFill>
              <a:round/>
              <a:headEnd type="none" w="sm" len="sm"/>
              <a:tailEnd type="stealth" w="med" len="lg"/>
            </a:ln>
          </p:spPr>
          <p:txBody>
            <a:bodyPr wrap="none" anchor="ctr"/>
            <a:lstStyle/>
            <a:p>
              <a:endParaRPr lang="en-US"/>
            </a:p>
          </p:txBody>
        </p:sp>
      </p:grpSp>
      <p:sp>
        <p:nvSpPr>
          <p:cNvPr id="82967" name="Line 47"/>
          <p:cNvSpPr>
            <a:spLocks noChangeShapeType="1"/>
          </p:cNvSpPr>
          <p:nvPr/>
        </p:nvSpPr>
        <p:spPr bwMode="auto">
          <a:xfrm>
            <a:off x="930275" y="3838575"/>
            <a:ext cx="5484813" cy="1588"/>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82968" name="Rectangle 48"/>
          <p:cNvSpPr>
            <a:spLocks noChangeArrowheads="1"/>
          </p:cNvSpPr>
          <p:nvPr/>
        </p:nvSpPr>
        <p:spPr bwMode="auto">
          <a:xfrm>
            <a:off x="3498850" y="3581400"/>
            <a:ext cx="2906713" cy="274638"/>
          </a:xfrm>
          <a:prstGeom prst="rect">
            <a:avLst/>
          </a:prstGeom>
          <a:solidFill>
            <a:schemeClr val="bg1"/>
          </a:solidFill>
          <a:ln w="9525">
            <a:noFill/>
            <a:miter lim="800000"/>
            <a:headEnd/>
            <a:tailEnd/>
          </a:ln>
        </p:spPr>
        <p:txBody>
          <a:bodyPr lIns="92075" tIns="46038" rIns="92075" bIns="46038">
            <a:spAutoFit/>
          </a:bodyPr>
          <a:lstStyle/>
          <a:p>
            <a:pPr eaLnBrk="1" hangingPunct="1">
              <a:spcBef>
                <a:spcPct val="50000"/>
              </a:spcBef>
            </a:pPr>
            <a:r>
              <a:rPr lang="de-DE" sz="1200" u="none"/>
              <a:t>queryInterface(Extension Interface 2)</a:t>
            </a:r>
          </a:p>
        </p:txBody>
      </p:sp>
      <p:sp>
        <p:nvSpPr>
          <p:cNvPr id="82969" name="Line 49"/>
          <p:cNvSpPr>
            <a:spLocks noChangeShapeType="1"/>
          </p:cNvSpPr>
          <p:nvPr/>
        </p:nvSpPr>
        <p:spPr bwMode="auto">
          <a:xfrm>
            <a:off x="958850" y="3838575"/>
            <a:ext cx="5465763"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82970" name="Line 50"/>
          <p:cNvSpPr>
            <a:spLocks noChangeShapeType="1"/>
          </p:cNvSpPr>
          <p:nvPr/>
        </p:nvSpPr>
        <p:spPr bwMode="auto">
          <a:xfrm>
            <a:off x="6426200" y="3838575"/>
            <a:ext cx="150813" cy="0"/>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82971" name="Line 51"/>
          <p:cNvSpPr>
            <a:spLocks noChangeShapeType="1"/>
          </p:cNvSpPr>
          <p:nvPr/>
        </p:nvSpPr>
        <p:spPr bwMode="auto">
          <a:xfrm>
            <a:off x="6577013" y="3840163"/>
            <a:ext cx="0" cy="227012"/>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82972" name="Line 52"/>
          <p:cNvSpPr>
            <a:spLocks noChangeShapeType="1"/>
          </p:cNvSpPr>
          <p:nvPr/>
        </p:nvSpPr>
        <p:spPr bwMode="auto">
          <a:xfrm flipH="1">
            <a:off x="949325" y="4067175"/>
            <a:ext cx="5637213"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82973" name="Rectangle 53"/>
          <p:cNvSpPr>
            <a:spLocks noChangeArrowheads="1"/>
          </p:cNvSpPr>
          <p:nvPr/>
        </p:nvSpPr>
        <p:spPr bwMode="auto">
          <a:xfrm>
            <a:off x="1165225" y="4067175"/>
            <a:ext cx="1363663" cy="228600"/>
          </a:xfrm>
          <a:prstGeom prst="rect">
            <a:avLst/>
          </a:prstGeom>
          <a:solidFill>
            <a:srgbClr val="FFFFFF"/>
          </a:solidFill>
          <a:ln w="12700">
            <a:solidFill>
              <a:schemeClr val="tx1"/>
            </a:solidFill>
            <a:miter lim="800000"/>
            <a:headEnd/>
            <a:tailEnd/>
          </a:ln>
        </p:spPr>
        <p:txBody>
          <a:bodyPr wrap="none" lIns="92075" tIns="46038" rIns="92075" bIns="46038" anchor="ctr"/>
          <a:lstStyle/>
          <a:p>
            <a:pPr algn="ctr" eaLnBrk="1" hangingPunct="1"/>
            <a:r>
              <a:rPr lang="de-DE" sz="1200" u="none"/>
              <a:t>Ref. To Extension2</a:t>
            </a:r>
          </a:p>
        </p:txBody>
      </p:sp>
      <p:grpSp>
        <p:nvGrpSpPr>
          <p:cNvPr id="82974" name="Group 54"/>
          <p:cNvGrpSpPr>
            <a:grpSpLocks/>
          </p:cNvGrpSpPr>
          <p:nvPr/>
        </p:nvGrpSpPr>
        <p:grpSpPr bwMode="auto">
          <a:xfrm>
            <a:off x="930275" y="4298950"/>
            <a:ext cx="8456613" cy="457200"/>
            <a:chOff x="547" y="3648"/>
            <a:chExt cx="5327" cy="288"/>
          </a:xfrm>
        </p:grpSpPr>
        <p:sp>
          <p:nvSpPr>
            <p:cNvPr id="82982" name="Line 55"/>
            <p:cNvSpPr>
              <a:spLocks noChangeShapeType="1"/>
            </p:cNvSpPr>
            <p:nvPr/>
          </p:nvSpPr>
          <p:spPr bwMode="auto">
            <a:xfrm>
              <a:off x="547" y="3792"/>
              <a:ext cx="4703"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82983" name="Line 56"/>
            <p:cNvSpPr>
              <a:spLocks noChangeShapeType="1"/>
            </p:cNvSpPr>
            <p:nvPr/>
          </p:nvSpPr>
          <p:spPr bwMode="auto">
            <a:xfrm>
              <a:off x="5269" y="3792"/>
              <a:ext cx="95" cy="0"/>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82984" name="Line 57"/>
            <p:cNvSpPr>
              <a:spLocks noChangeShapeType="1"/>
            </p:cNvSpPr>
            <p:nvPr/>
          </p:nvSpPr>
          <p:spPr bwMode="auto">
            <a:xfrm>
              <a:off x="5364" y="3793"/>
              <a:ext cx="0" cy="143"/>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82985" name="Line 58"/>
            <p:cNvSpPr>
              <a:spLocks noChangeShapeType="1"/>
            </p:cNvSpPr>
            <p:nvPr/>
          </p:nvSpPr>
          <p:spPr bwMode="auto">
            <a:xfrm flipH="1">
              <a:off x="547" y="3936"/>
              <a:ext cx="4817"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82986" name="Rectangle 59"/>
            <p:cNvSpPr>
              <a:spLocks noChangeArrowheads="1"/>
            </p:cNvSpPr>
            <p:nvPr/>
          </p:nvSpPr>
          <p:spPr bwMode="auto">
            <a:xfrm>
              <a:off x="4818" y="3648"/>
              <a:ext cx="1056" cy="173"/>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200" u="none">
                  <a:solidFill>
                    <a:srgbClr val="FFFFFF"/>
                  </a:solidFill>
                  <a:latin typeface="Times New Roman" pitchFamily="18" charset="0"/>
                </a:rPr>
                <a:t>service2</a:t>
              </a:r>
              <a:endParaRPr lang="de-DE" sz="1000" u="none">
                <a:solidFill>
                  <a:srgbClr val="FFFFFF"/>
                </a:solidFill>
                <a:latin typeface="Times New Roman" pitchFamily="18" charset="0"/>
              </a:endParaRPr>
            </a:p>
          </p:txBody>
        </p:sp>
      </p:grpSp>
      <p:sp>
        <p:nvSpPr>
          <p:cNvPr id="1506366" name="Text Box 62"/>
          <p:cNvSpPr txBox="1">
            <a:spLocks noChangeArrowheads="1"/>
          </p:cNvSpPr>
          <p:nvPr/>
        </p:nvSpPr>
        <p:spPr bwMode="auto">
          <a:xfrm>
            <a:off x="228600" y="5345113"/>
            <a:ext cx="4079875" cy="1203325"/>
          </a:xfrm>
          <a:prstGeom prst="rect">
            <a:avLst/>
          </a:prstGeom>
          <a:solidFill>
            <a:srgbClr val="C3F1FF"/>
          </a:solidFill>
          <a:ln w="12700">
            <a:solidFill>
              <a:schemeClr val="tx1"/>
            </a:solidFill>
            <a:miter lim="800000"/>
            <a:headEnd/>
            <a:tailEnd/>
          </a:ln>
          <a:effectLst>
            <a:outerShdw dist="35921" dir="2700000" algn="ctr" rotWithShape="0">
              <a:schemeClr val="bg2"/>
            </a:outerShdw>
          </a:effectLst>
        </p:spPr>
        <p:txBody>
          <a:bodyPr>
            <a:spAutoFit/>
          </a:bodyPr>
          <a:lstStyle/>
          <a:p>
            <a:pPr>
              <a:defRPr/>
            </a:pPr>
            <a:r>
              <a:rPr lang="en-US" u="none">
                <a:latin typeface="Arial" charset="0"/>
              </a:rPr>
              <a:t>Note how each extension interface can serve as a “factory” to return object reference to other extension interfaces supported by a component</a:t>
            </a:r>
          </a:p>
        </p:txBody>
      </p:sp>
      <p:sp>
        <p:nvSpPr>
          <p:cNvPr id="82976" name="Rectangle 17"/>
          <p:cNvSpPr>
            <a:spLocks noChangeArrowheads="1"/>
          </p:cNvSpPr>
          <p:nvPr/>
        </p:nvSpPr>
        <p:spPr bwMode="auto">
          <a:xfrm>
            <a:off x="3932238" y="1530350"/>
            <a:ext cx="1357312" cy="346075"/>
          </a:xfrm>
          <a:prstGeom prst="rect">
            <a:avLst/>
          </a:prstGeom>
          <a:solidFill>
            <a:schemeClr val="bg1"/>
          </a:solidFill>
          <a:ln w="9525">
            <a:solidFill>
              <a:schemeClr val="tx1"/>
            </a:solidFill>
            <a:miter lim="800000"/>
            <a:headEnd/>
            <a:tailEnd/>
          </a:ln>
        </p:spPr>
        <p:txBody>
          <a:bodyPr wrap="none" lIns="92075" tIns="46038" rIns="92075" bIns="46038">
            <a:spAutoFit/>
          </a:bodyPr>
          <a:lstStyle/>
          <a:p>
            <a:pPr eaLnBrk="1" hangingPunct="1"/>
            <a:r>
              <a:rPr lang="de-DE" sz="1600" u="none"/>
              <a:t>: </a:t>
            </a:r>
            <a:r>
              <a:rPr lang="de-DE" sz="1600"/>
              <a:t>Component</a:t>
            </a:r>
            <a:endParaRPr lang="de-DE" sz="1400"/>
          </a:p>
        </p:txBody>
      </p:sp>
      <p:sp>
        <p:nvSpPr>
          <p:cNvPr id="82977" name="Rectangle 26"/>
          <p:cNvSpPr>
            <a:spLocks noChangeArrowheads="1"/>
          </p:cNvSpPr>
          <p:nvPr/>
        </p:nvSpPr>
        <p:spPr bwMode="auto">
          <a:xfrm>
            <a:off x="5894388" y="1568450"/>
            <a:ext cx="1054100" cy="292100"/>
          </a:xfrm>
          <a:prstGeom prst="rect">
            <a:avLst/>
          </a:prstGeom>
          <a:solidFill>
            <a:schemeClr val="tx2"/>
          </a:solidFill>
          <a:ln w="12700">
            <a:solidFill>
              <a:schemeClr val="tx1"/>
            </a:solidFill>
            <a:miter lim="800000"/>
            <a:headEnd/>
            <a:tailEnd/>
          </a:ln>
        </p:spPr>
        <p:txBody>
          <a:bodyPr wrap="none" anchor="ctr"/>
          <a:lstStyle/>
          <a:p>
            <a:endParaRPr lang="en-US"/>
          </a:p>
        </p:txBody>
      </p:sp>
      <p:sp>
        <p:nvSpPr>
          <p:cNvPr id="82978" name="Rectangle 27"/>
          <p:cNvSpPr>
            <a:spLocks noChangeArrowheads="1"/>
          </p:cNvSpPr>
          <p:nvPr/>
        </p:nvSpPr>
        <p:spPr bwMode="auto">
          <a:xfrm>
            <a:off x="5880100" y="1546225"/>
            <a:ext cx="1368425" cy="346075"/>
          </a:xfrm>
          <a:prstGeom prst="rect">
            <a:avLst/>
          </a:prstGeom>
          <a:solidFill>
            <a:schemeClr val="bg1"/>
          </a:solidFill>
          <a:ln w="9525">
            <a:solidFill>
              <a:schemeClr val="tx1"/>
            </a:solidFill>
            <a:miter lim="800000"/>
            <a:headEnd/>
            <a:tailEnd/>
          </a:ln>
        </p:spPr>
        <p:txBody>
          <a:bodyPr wrap="none" lIns="92075" tIns="46038" rIns="92075" bIns="46038">
            <a:spAutoFit/>
          </a:bodyPr>
          <a:lstStyle/>
          <a:p>
            <a:pPr eaLnBrk="1" hangingPunct="1"/>
            <a:r>
              <a:rPr lang="de-DE" sz="1600" u="none"/>
              <a:t>: </a:t>
            </a:r>
            <a:r>
              <a:rPr lang="de-DE" sz="1600"/>
              <a:t>Extension 1</a:t>
            </a:r>
          </a:p>
        </p:txBody>
      </p:sp>
      <p:sp>
        <p:nvSpPr>
          <p:cNvPr id="82979" name="Rectangle 34"/>
          <p:cNvSpPr>
            <a:spLocks noChangeArrowheads="1"/>
          </p:cNvSpPr>
          <p:nvPr/>
        </p:nvSpPr>
        <p:spPr bwMode="auto">
          <a:xfrm>
            <a:off x="7405688" y="1525588"/>
            <a:ext cx="1368425" cy="346075"/>
          </a:xfrm>
          <a:prstGeom prst="rect">
            <a:avLst/>
          </a:prstGeom>
          <a:noFill/>
          <a:ln w="9525">
            <a:solidFill>
              <a:schemeClr val="tx1"/>
            </a:solidFill>
            <a:miter lim="800000"/>
            <a:headEnd/>
            <a:tailEnd/>
          </a:ln>
        </p:spPr>
        <p:txBody>
          <a:bodyPr wrap="none" lIns="92075" tIns="46038" rIns="92075" bIns="46038">
            <a:spAutoFit/>
          </a:bodyPr>
          <a:lstStyle/>
          <a:p>
            <a:pPr eaLnBrk="1" hangingPunct="1"/>
            <a:r>
              <a:rPr lang="de-DE" sz="1600" u="none"/>
              <a:t>: </a:t>
            </a:r>
            <a:r>
              <a:rPr lang="de-DE" sz="1600"/>
              <a:t>Extension 2</a:t>
            </a:r>
          </a:p>
        </p:txBody>
      </p:sp>
      <p:sp>
        <p:nvSpPr>
          <p:cNvPr id="82980" name="Rectangle 64"/>
          <p:cNvSpPr>
            <a:spLocks noChangeArrowheads="1"/>
          </p:cNvSpPr>
          <p:nvPr/>
        </p:nvSpPr>
        <p:spPr bwMode="auto">
          <a:xfrm>
            <a:off x="7458075" y="4289425"/>
            <a:ext cx="1676400" cy="274638"/>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200" u="none"/>
              <a:t>service_2</a:t>
            </a:r>
            <a:endParaRPr lang="de-DE" sz="1000" u="none"/>
          </a:p>
        </p:txBody>
      </p:sp>
      <p:sp>
        <p:nvSpPr>
          <p:cNvPr id="82981" name="Rectangle 65"/>
          <p:cNvSpPr>
            <a:spLocks noChangeArrowheads="1"/>
          </p:cNvSpPr>
          <p:nvPr/>
        </p:nvSpPr>
        <p:spPr bwMode="auto">
          <a:xfrm>
            <a:off x="4549775" y="5345113"/>
            <a:ext cx="4467225" cy="1203325"/>
          </a:xfrm>
          <a:prstGeom prst="rect">
            <a:avLst/>
          </a:prstGeom>
          <a:solidFill>
            <a:schemeClr val="folHlink"/>
          </a:solidFill>
          <a:ln w="12700">
            <a:solidFill>
              <a:schemeClr val="tx1"/>
            </a:solidFill>
            <a:miter lim="800000"/>
            <a:headEnd/>
            <a:tailEnd/>
          </a:ln>
        </p:spPr>
        <p:txBody>
          <a:bodyPr>
            <a:spAutoFit/>
          </a:bodyPr>
          <a:lstStyle/>
          <a:p>
            <a:r>
              <a:rPr lang="en-US" u="none"/>
              <a:t>A common use of the Extension Interface pattern is to support component versioning</a:t>
            </a:r>
          </a:p>
          <a:p>
            <a:pPr marL="230188" lvl="1" indent="-115888">
              <a:buFontTx/>
              <a:buChar char="•"/>
            </a:pPr>
            <a:r>
              <a:rPr lang="en-US" u="none"/>
              <a:t>Off-loads versioning protocol to client…</a:t>
            </a:r>
          </a:p>
        </p:txBody>
      </p:sp>
    </p:spTree>
  </p:cSld>
  <p:clrMapOvr>
    <a:masterClrMapping/>
  </p:clrMapOvr>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Slide Number Placeholder 2"/>
          <p:cNvSpPr>
            <a:spLocks noGrp="1"/>
          </p:cNvSpPr>
          <p:nvPr>
            <p:ph type="sldNum" sz="quarter" idx="10"/>
          </p:nvPr>
        </p:nvSpPr>
        <p:spPr>
          <a:noFill/>
        </p:spPr>
        <p:txBody>
          <a:bodyPr/>
          <a:lstStyle/>
          <a:p>
            <a:fld id="{03B6342B-0552-480E-A40F-C56C8FECC65B}" type="slidenum">
              <a:rPr lang="en-US" smtClean="0">
                <a:latin typeface="Arial" pitchFamily="34" charset="0"/>
              </a:rPr>
              <a:pPr/>
              <a:t>77</a:t>
            </a:fld>
            <a:endParaRPr lang="en-US" smtClean="0">
              <a:latin typeface="Arial" pitchFamily="34" charset="0"/>
            </a:endParaRPr>
          </a:p>
        </p:txBody>
      </p:sp>
      <p:sp>
        <p:nvSpPr>
          <p:cNvPr id="83971" name="Rectangle 2"/>
          <p:cNvSpPr>
            <a:spLocks noGrp="1" noChangeArrowheads="1"/>
          </p:cNvSpPr>
          <p:nvPr>
            <p:ph type="title"/>
          </p:nvPr>
        </p:nvSpPr>
        <p:spPr>
          <a:xfrm>
            <a:off x="612775" y="-38100"/>
            <a:ext cx="7924800" cy="914400"/>
          </a:xfrm>
        </p:spPr>
        <p:txBody>
          <a:bodyPr/>
          <a:lstStyle/>
          <a:p>
            <a:pPr>
              <a:lnSpc>
                <a:spcPct val="80000"/>
              </a:lnSpc>
            </a:pPr>
            <a:r>
              <a:rPr lang="de-DE" sz="3200" smtClean="0"/>
              <a:t>Pros &amp; Cons of the </a:t>
            </a:r>
            <a:br>
              <a:rPr lang="de-DE" sz="3200" smtClean="0"/>
            </a:br>
            <a:r>
              <a:rPr lang="de-DE" sz="3200" smtClean="0"/>
              <a:t>Extension Interface Pattern</a:t>
            </a:r>
            <a:endParaRPr lang="en-US" sz="3200" smtClean="0"/>
          </a:p>
        </p:txBody>
      </p:sp>
      <p:sp>
        <p:nvSpPr>
          <p:cNvPr id="83972" name="Rectangle 3"/>
          <p:cNvSpPr>
            <a:spLocks noChangeArrowheads="1"/>
          </p:cNvSpPr>
          <p:nvPr/>
        </p:nvSpPr>
        <p:spPr bwMode="auto">
          <a:xfrm>
            <a:off x="142875" y="923925"/>
            <a:ext cx="4791075" cy="5572125"/>
          </a:xfrm>
          <a:prstGeom prst="rect">
            <a:avLst/>
          </a:prstGeom>
          <a:noFill/>
          <a:ln w="9525">
            <a:noFill/>
            <a:miter lim="800000"/>
            <a:headEnd/>
            <a:tailEnd/>
          </a:ln>
        </p:spPr>
        <p:txBody>
          <a:bodyPr lIns="92075" tIns="46038" rIns="92075" bIns="46038"/>
          <a:lstStyle/>
          <a:p>
            <a:r>
              <a:rPr lang="de-DE" sz="2000" u="none"/>
              <a:t>This pattern has five </a:t>
            </a:r>
            <a:r>
              <a:rPr lang="de-DE" sz="2000" b="1" u="none"/>
              <a:t>benefits</a:t>
            </a:r>
            <a:r>
              <a:rPr lang="de-DE" sz="2000" u="none"/>
              <a:t>:</a:t>
            </a:r>
          </a:p>
          <a:p>
            <a:pPr marL="228600" lvl="1" indent="-114300">
              <a:buFontTx/>
              <a:buChar char="•"/>
            </a:pPr>
            <a:r>
              <a:rPr lang="de-DE" sz="2000" b="1" i="1" u="none"/>
              <a:t>Separation of concerns</a:t>
            </a:r>
          </a:p>
          <a:p>
            <a:pPr marL="457200" lvl="2" indent="-114300">
              <a:buFontTx/>
              <a:buChar char="•"/>
            </a:pPr>
            <a:r>
              <a:rPr lang="de-DE" u="none"/>
              <a:t>Interfaces are strictly decoupled from implementations</a:t>
            </a:r>
            <a:r>
              <a:rPr lang="de-DE" sz="2000" b="1" u="none"/>
              <a:t> </a:t>
            </a:r>
            <a:r>
              <a:rPr lang="de-DE" u="none"/>
              <a:t>&amp; can be strongly type checked</a:t>
            </a:r>
          </a:p>
          <a:p>
            <a:pPr marL="228600" lvl="1" indent="-114300">
              <a:buFontTx/>
              <a:buChar char="•"/>
            </a:pPr>
            <a:r>
              <a:rPr lang="de-DE" sz="2000" b="1" i="1" u="none">
                <a:solidFill>
                  <a:srgbClr val="003399"/>
                </a:solidFill>
              </a:rPr>
              <a:t>Exchangeability of components</a:t>
            </a:r>
          </a:p>
          <a:p>
            <a:pPr marL="457200" lvl="2" indent="-114300">
              <a:buFontTx/>
              <a:buChar char="•"/>
            </a:pPr>
            <a:r>
              <a:rPr lang="de-DE" u="none">
                <a:solidFill>
                  <a:srgbClr val="003399"/>
                </a:solidFill>
              </a:rPr>
              <a:t>Component implementations can evolve independently from clients that access them</a:t>
            </a:r>
          </a:p>
          <a:p>
            <a:pPr marL="228600" lvl="1" indent="-114300">
              <a:buFontTx/>
              <a:buChar char="•"/>
            </a:pPr>
            <a:r>
              <a:rPr lang="de-DE" sz="2000" b="1" i="1" u="none"/>
              <a:t>Extensibility through interfaces</a:t>
            </a:r>
          </a:p>
          <a:p>
            <a:pPr marL="457200" lvl="2" indent="-114300">
              <a:buFontTx/>
              <a:buChar char="•"/>
            </a:pPr>
            <a:r>
              <a:rPr lang="de-DE" u="none"/>
              <a:t>Clients only access components via their interfaces, which reduces coupling to representation &amp; implementation details</a:t>
            </a:r>
          </a:p>
          <a:p>
            <a:pPr marL="228600" lvl="1" indent="-114300">
              <a:buFontTx/>
              <a:buChar char="•"/>
            </a:pPr>
            <a:r>
              <a:rPr lang="de-DE" sz="2000" b="1" i="1" u="none">
                <a:solidFill>
                  <a:srgbClr val="003399"/>
                </a:solidFill>
              </a:rPr>
              <a:t>Prevention of interface bloating</a:t>
            </a:r>
          </a:p>
          <a:p>
            <a:pPr marL="457200" lvl="2" indent="-114300">
              <a:buFontTx/>
              <a:buChar char="•"/>
            </a:pPr>
            <a:r>
              <a:rPr lang="de-DE" u="none">
                <a:solidFill>
                  <a:srgbClr val="003399"/>
                </a:solidFill>
              </a:rPr>
              <a:t>Interfaces need not contain all possible methods, just the ones associated with a particular capability</a:t>
            </a:r>
          </a:p>
          <a:p>
            <a:pPr marL="228600" lvl="1" indent="-114300">
              <a:buFontTx/>
              <a:buChar char="•"/>
            </a:pPr>
            <a:r>
              <a:rPr lang="de-DE" sz="2000" b="1" i="1" u="none"/>
              <a:t>No subclassing required</a:t>
            </a:r>
          </a:p>
          <a:p>
            <a:pPr marL="457200" lvl="2" indent="-114300">
              <a:buFontTx/>
              <a:buChar char="•"/>
            </a:pPr>
            <a:r>
              <a:rPr lang="de-DE" u="none"/>
              <a:t>Delegation—rather than inheritance—is used to customize components</a:t>
            </a:r>
          </a:p>
        </p:txBody>
      </p:sp>
      <p:sp>
        <p:nvSpPr>
          <p:cNvPr id="83973" name="Rectangle 4"/>
          <p:cNvSpPr>
            <a:spLocks noChangeArrowheads="1"/>
          </p:cNvSpPr>
          <p:nvPr/>
        </p:nvSpPr>
        <p:spPr bwMode="auto">
          <a:xfrm>
            <a:off x="4933950" y="923925"/>
            <a:ext cx="3810000" cy="4410075"/>
          </a:xfrm>
          <a:prstGeom prst="rect">
            <a:avLst/>
          </a:prstGeom>
          <a:noFill/>
          <a:ln w="9525">
            <a:noFill/>
            <a:miter lim="800000"/>
            <a:headEnd/>
            <a:tailEnd/>
          </a:ln>
        </p:spPr>
        <p:txBody>
          <a:bodyPr lIns="92075" tIns="46038" rIns="92075" bIns="46038"/>
          <a:lstStyle/>
          <a:p>
            <a:pPr>
              <a:spcBef>
                <a:spcPct val="20000"/>
              </a:spcBef>
            </a:pPr>
            <a:r>
              <a:rPr lang="de-DE" sz="2000" u="none"/>
              <a:t>This pattern also has </a:t>
            </a:r>
            <a:r>
              <a:rPr lang="de-DE" sz="2000" b="1" u="none"/>
              <a:t>liabilities</a:t>
            </a:r>
            <a:r>
              <a:rPr lang="de-DE" sz="2000" u="none"/>
              <a:t>:</a:t>
            </a:r>
          </a:p>
          <a:p>
            <a:pPr marL="228600" lvl="1" indent="-114300">
              <a:spcBef>
                <a:spcPct val="20000"/>
              </a:spcBef>
              <a:buFontTx/>
              <a:buChar char="•"/>
            </a:pPr>
            <a:r>
              <a:rPr lang="de-DE" sz="2000" b="1" i="1" u="none"/>
              <a:t>Higher overhead due to indirection</a:t>
            </a:r>
          </a:p>
          <a:p>
            <a:pPr marL="457200" lvl="2" indent="-114300">
              <a:spcBef>
                <a:spcPct val="20000"/>
              </a:spcBef>
              <a:buFontTx/>
              <a:buChar char="•"/>
            </a:pPr>
            <a:r>
              <a:rPr lang="de-DE" u="none"/>
              <a:t>Clients must incur the overhead of several round-trips to obtain the appropriate object reference from a server component</a:t>
            </a:r>
          </a:p>
          <a:p>
            <a:pPr marL="228600" lvl="1" indent="-114300">
              <a:spcBef>
                <a:spcPct val="20000"/>
              </a:spcBef>
              <a:buFontTx/>
              <a:buChar char="•"/>
            </a:pPr>
            <a:r>
              <a:rPr lang="de-DE" sz="2000" b="1" i="1" u="none">
                <a:solidFill>
                  <a:srgbClr val="003399"/>
                </a:solidFill>
              </a:rPr>
              <a:t>Complexity &amp; cost for development &amp; deployment</a:t>
            </a:r>
          </a:p>
          <a:p>
            <a:pPr marL="457200" lvl="2" indent="-114300">
              <a:spcBef>
                <a:spcPct val="20000"/>
              </a:spcBef>
              <a:buFontTx/>
              <a:buChar char="•"/>
            </a:pPr>
            <a:r>
              <a:rPr lang="de-DE" u="none">
                <a:solidFill>
                  <a:srgbClr val="003399"/>
                </a:solidFill>
              </a:rPr>
              <a:t>This pattern off-loads the responsibility for determining the appropriate interface from the component designer to the client applications</a:t>
            </a:r>
          </a:p>
        </p:txBody>
      </p:sp>
    </p:spTree>
  </p:cSld>
  <p:clrMapOvr>
    <a:masterClrMapping/>
  </p:clrMapOvr>
  <p:transition/>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4994" name="Slide Number Placeholder 3"/>
          <p:cNvSpPr>
            <a:spLocks noGrp="1"/>
          </p:cNvSpPr>
          <p:nvPr>
            <p:ph type="sldNum" sz="quarter" idx="10"/>
          </p:nvPr>
        </p:nvSpPr>
        <p:spPr>
          <a:noFill/>
        </p:spPr>
        <p:txBody>
          <a:bodyPr/>
          <a:lstStyle/>
          <a:p>
            <a:fld id="{6FDF1DFD-9DE6-446A-848A-E416E7237687}" type="slidenum">
              <a:rPr lang="en-US" smtClean="0">
                <a:latin typeface="Arial" pitchFamily="34" charset="0"/>
              </a:rPr>
              <a:pPr/>
              <a:t>78</a:t>
            </a:fld>
            <a:endParaRPr lang="en-US" smtClean="0">
              <a:latin typeface="Arial" pitchFamily="34" charset="0"/>
            </a:endParaRPr>
          </a:p>
        </p:txBody>
      </p:sp>
      <p:sp>
        <p:nvSpPr>
          <p:cNvPr id="84995" name="Rectangle 2"/>
          <p:cNvSpPr>
            <a:spLocks noGrp="1" noChangeArrowheads="1"/>
          </p:cNvSpPr>
          <p:nvPr>
            <p:ph type="title"/>
          </p:nvPr>
        </p:nvSpPr>
        <p:spPr>
          <a:xfrm>
            <a:off x="12700" y="-28575"/>
            <a:ext cx="9131300" cy="914400"/>
          </a:xfrm>
        </p:spPr>
        <p:txBody>
          <a:bodyPr/>
          <a:lstStyle/>
          <a:p>
            <a:pPr>
              <a:lnSpc>
                <a:spcPct val="80000"/>
              </a:lnSpc>
            </a:pPr>
            <a:r>
              <a:rPr lang="en-US" sz="3200" smtClean="0"/>
              <a:t>Ensuring Platform-neutral &amp; Network-transparent OO Communication (1/2)</a:t>
            </a:r>
          </a:p>
        </p:txBody>
      </p:sp>
      <p:sp>
        <p:nvSpPr>
          <p:cNvPr id="1705987" name="Rectangle 3"/>
          <p:cNvSpPr>
            <a:spLocks noGrp="1" noChangeArrowheads="1"/>
          </p:cNvSpPr>
          <p:nvPr>
            <p:ph type="body" idx="1"/>
          </p:nvPr>
        </p:nvSpPr>
        <p:spPr>
          <a:xfrm>
            <a:off x="66675" y="3763963"/>
            <a:ext cx="4494213" cy="2979737"/>
          </a:xfrm>
        </p:spPr>
        <p:txBody>
          <a:bodyPr/>
          <a:lstStyle/>
          <a:p>
            <a:pPr marL="114300" indent="-114300">
              <a:lnSpc>
                <a:spcPct val="90000"/>
              </a:lnSpc>
              <a:spcBef>
                <a:spcPct val="20000"/>
              </a:spcBef>
              <a:buClr>
                <a:schemeClr val="tx1"/>
              </a:buClr>
              <a:buSzTx/>
              <a:buFontTx/>
              <a:buNone/>
            </a:pPr>
            <a:r>
              <a:rPr lang="de-DE" sz="2400" smtClean="0">
                <a:solidFill>
                  <a:schemeClr val="tx1"/>
                </a:solidFill>
              </a:rPr>
              <a:t>Problem</a:t>
            </a:r>
          </a:p>
          <a:p>
            <a:pPr marL="114300" indent="-114300">
              <a:lnSpc>
                <a:spcPct val="90000"/>
              </a:lnSpc>
              <a:spcBef>
                <a:spcPct val="20000"/>
              </a:spcBef>
              <a:buClr>
                <a:schemeClr val="tx1"/>
              </a:buClr>
              <a:buSzTx/>
              <a:buFontTx/>
              <a:buChar char="•"/>
            </a:pPr>
            <a:r>
              <a:rPr lang="de-DE" sz="2000" b="0" smtClean="0">
                <a:solidFill>
                  <a:schemeClr val="tx1"/>
                </a:solidFill>
              </a:rPr>
              <a:t>A middleware architecture needs to</a:t>
            </a:r>
            <a:r>
              <a:rPr lang="de-DE" sz="2000" smtClean="0">
                <a:solidFill>
                  <a:schemeClr val="tx1"/>
                </a:solidFill>
              </a:rPr>
              <a:t>:</a:t>
            </a:r>
          </a:p>
          <a:p>
            <a:pPr marL="342900" lvl="1" indent="-114300">
              <a:lnSpc>
                <a:spcPct val="90000"/>
              </a:lnSpc>
              <a:buClr>
                <a:schemeClr val="tx1"/>
              </a:buClr>
              <a:buSzTx/>
              <a:buFontTx/>
              <a:buChar char="•"/>
            </a:pPr>
            <a:r>
              <a:rPr lang="de-DE" sz="2000" smtClean="0">
                <a:solidFill>
                  <a:schemeClr val="tx1"/>
                </a:solidFill>
              </a:rPr>
              <a:t>Support remote method invocation</a:t>
            </a:r>
          </a:p>
          <a:p>
            <a:pPr marL="342900" lvl="1" indent="-114300">
              <a:lnSpc>
                <a:spcPct val="90000"/>
              </a:lnSpc>
              <a:buClr>
                <a:schemeClr val="tx1"/>
              </a:buClr>
              <a:buSzTx/>
              <a:buFontTx/>
              <a:buChar char="•"/>
            </a:pPr>
            <a:r>
              <a:rPr lang="de-DE" sz="2000" smtClean="0">
                <a:solidFill>
                  <a:schemeClr val="tx1"/>
                </a:solidFill>
              </a:rPr>
              <a:t>Provide location transparency</a:t>
            </a:r>
          </a:p>
          <a:p>
            <a:pPr marL="342900" lvl="1" indent="-114300">
              <a:lnSpc>
                <a:spcPct val="90000"/>
              </a:lnSpc>
              <a:buClr>
                <a:schemeClr val="tx1"/>
              </a:buClr>
              <a:buSzTx/>
              <a:buFontTx/>
              <a:buChar char="•"/>
            </a:pPr>
            <a:r>
              <a:rPr lang="de-DE" sz="2000" smtClean="0">
                <a:solidFill>
                  <a:schemeClr val="tx1"/>
                </a:solidFill>
              </a:rPr>
              <a:t>Detect &amp; recover from faults</a:t>
            </a:r>
          </a:p>
          <a:p>
            <a:pPr marL="342900" lvl="1" indent="-114300">
              <a:lnSpc>
                <a:spcPct val="90000"/>
              </a:lnSpc>
              <a:buClr>
                <a:schemeClr val="tx1"/>
              </a:buClr>
              <a:buSzTx/>
              <a:buFontTx/>
              <a:buChar char="•"/>
            </a:pPr>
            <a:r>
              <a:rPr lang="de-DE" sz="2000" smtClean="0">
                <a:solidFill>
                  <a:schemeClr val="tx1"/>
                </a:solidFill>
              </a:rPr>
              <a:t>Allow the addition, exchange, or remove of services dynamically</a:t>
            </a:r>
          </a:p>
          <a:p>
            <a:pPr marL="342900" lvl="1" indent="-114300">
              <a:lnSpc>
                <a:spcPct val="90000"/>
              </a:lnSpc>
              <a:buClr>
                <a:schemeClr val="tx1"/>
              </a:buClr>
              <a:buSzTx/>
              <a:buFontTx/>
              <a:buChar char="•"/>
            </a:pPr>
            <a:r>
              <a:rPr lang="de-DE" sz="2000" smtClean="0">
                <a:solidFill>
                  <a:schemeClr val="tx1"/>
                </a:solidFill>
              </a:rPr>
              <a:t>Hide system details from developers</a:t>
            </a:r>
          </a:p>
        </p:txBody>
      </p:sp>
      <p:sp>
        <p:nvSpPr>
          <p:cNvPr id="84997" name="Text Box 5"/>
          <p:cNvSpPr txBox="1">
            <a:spLocks noChangeArrowheads="1"/>
          </p:cNvSpPr>
          <p:nvPr/>
        </p:nvSpPr>
        <p:spPr bwMode="auto">
          <a:xfrm>
            <a:off x="22225" y="919163"/>
            <a:ext cx="4265613" cy="2630487"/>
          </a:xfrm>
          <a:prstGeom prst="rect">
            <a:avLst/>
          </a:prstGeom>
          <a:solidFill>
            <a:schemeClr val="folHlink"/>
          </a:solidFill>
          <a:ln w="12700">
            <a:solidFill>
              <a:schemeClr val="tx1"/>
            </a:solidFill>
            <a:miter lim="800000"/>
            <a:headEnd/>
            <a:tailEnd/>
          </a:ln>
        </p:spPr>
        <p:txBody>
          <a:bodyPr>
            <a:spAutoFit/>
          </a:bodyPr>
          <a:lstStyle/>
          <a:p>
            <a:pPr marL="114300" indent="-114300">
              <a:lnSpc>
                <a:spcPct val="90000"/>
              </a:lnSpc>
            </a:pPr>
            <a:r>
              <a:rPr lang="en-US" sz="2400" b="1" u="none"/>
              <a:t>Context</a:t>
            </a:r>
          </a:p>
          <a:p>
            <a:pPr marL="114300" indent="-114300">
              <a:lnSpc>
                <a:spcPct val="90000"/>
              </a:lnSpc>
              <a:buClr>
                <a:schemeClr val="tx1"/>
              </a:buClr>
              <a:buFontTx/>
              <a:buChar char="•"/>
            </a:pPr>
            <a:r>
              <a:rPr lang="en-US" sz="2000" u="none"/>
              <a:t>The Proxy &amp; Extension Interface patterns aren’t sufficient since they don’t address how</a:t>
            </a:r>
            <a:endParaRPr lang="en-US" sz="2000" i="1" u="none"/>
          </a:p>
          <a:p>
            <a:pPr marL="342900" lvl="1" indent="-114300">
              <a:lnSpc>
                <a:spcPct val="90000"/>
              </a:lnSpc>
              <a:buClr>
                <a:schemeClr val="tx1"/>
              </a:buClr>
              <a:buFontTx/>
              <a:buChar char="•"/>
            </a:pPr>
            <a:r>
              <a:rPr lang="en-US" sz="2000" u="none"/>
              <a:t>Remote components are located</a:t>
            </a:r>
          </a:p>
          <a:p>
            <a:pPr marL="342900" lvl="1" indent="-114300">
              <a:lnSpc>
                <a:spcPct val="90000"/>
              </a:lnSpc>
              <a:buClr>
                <a:schemeClr val="tx1"/>
              </a:buClr>
              <a:buFontTx/>
              <a:buChar char="•"/>
            </a:pPr>
            <a:r>
              <a:rPr lang="en-US" sz="2000" u="none"/>
              <a:t>Connections are established</a:t>
            </a:r>
          </a:p>
          <a:p>
            <a:pPr marL="342900" lvl="1" indent="-114300">
              <a:lnSpc>
                <a:spcPct val="90000"/>
              </a:lnSpc>
              <a:buClr>
                <a:schemeClr val="tx1"/>
              </a:buClr>
              <a:buFontTx/>
              <a:buChar char="•"/>
            </a:pPr>
            <a:r>
              <a:rPr lang="en-US" sz="2000" u="none"/>
              <a:t>Messages are exchanged across a network</a:t>
            </a:r>
          </a:p>
          <a:p>
            <a:pPr marL="342900" lvl="1" indent="-114300">
              <a:lnSpc>
                <a:spcPct val="90000"/>
              </a:lnSpc>
              <a:buClr>
                <a:schemeClr val="tx1"/>
              </a:buClr>
              <a:buFontTx/>
              <a:buChar char="•"/>
            </a:pPr>
            <a:r>
              <a:rPr lang="en-US" sz="2000" i="1" u="none"/>
              <a:t>etc.</a:t>
            </a:r>
          </a:p>
        </p:txBody>
      </p:sp>
      <p:sp>
        <p:nvSpPr>
          <p:cNvPr id="84998" name="Line 43"/>
          <p:cNvSpPr>
            <a:spLocks noChangeAspect="1" noChangeShapeType="1"/>
          </p:cNvSpPr>
          <p:nvPr/>
        </p:nvSpPr>
        <p:spPr bwMode="auto">
          <a:xfrm>
            <a:off x="6986588" y="2054225"/>
            <a:ext cx="0" cy="263525"/>
          </a:xfrm>
          <a:prstGeom prst="line">
            <a:avLst/>
          </a:prstGeom>
          <a:noFill/>
          <a:ln w="9525">
            <a:solidFill>
              <a:schemeClr val="tx1"/>
            </a:solidFill>
            <a:round/>
            <a:headEnd type="none" w="sm" len="sm"/>
            <a:tailEnd type="none" w="sm" len="sm"/>
          </a:ln>
        </p:spPr>
        <p:txBody>
          <a:bodyPr wrap="none" anchor="ctr"/>
          <a:lstStyle/>
          <a:p>
            <a:endParaRPr lang="en-US"/>
          </a:p>
        </p:txBody>
      </p:sp>
      <p:grpSp>
        <p:nvGrpSpPr>
          <p:cNvPr id="84999" name="Group 44"/>
          <p:cNvGrpSpPr>
            <a:grpSpLocks noChangeAspect="1"/>
          </p:cNvGrpSpPr>
          <p:nvPr/>
        </p:nvGrpSpPr>
        <p:grpSpPr bwMode="auto">
          <a:xfrm>
            <a:off x="5262563" y="2524125"/>
            <a:ext cx="1408112" cy="704850"/>
            <a:chOff x="1536" y="1920"/>
            <a:chExt cx="768" cy="384"/>
          </a:xfrm>
        </p:grpSpPr>
        <p:sp>
          <p:nvSpPr>
            <p:cNvPr id="85036" name="Rectangle 45"/>
            <p:cNvSpPr>
              <a:spLocks noChangeAspect="1" noChangeArrowheads="1"/>
            </p:cNvSpPr>
            <p:nvPr/>
          </p:nvSpPr>
          <p:spPr bwMode="auto">
            <a:xfrm>
              <a:off x="1536" y="1920"/>
              <a:ext cx="768" cy="180"/>
            </a:xfrm>
            <a:prstGeom prst="rect">
              <a:avLst/>
            </a:prstGeom>
            <a:noFill/>
            <a:ln w="12700">
              <a:solidFill>
                <a:schemeClr val="tx1"/>
              </a:solidFill>
              <a:miter lim="800000"/>
              <a:headEnd/>
              <a:tailEnd/>
            </a:ln>
          </p:spPr>
          <p:txBody>
            <a:bodyPr wrap="none" lIns="92075" tIns="46038" rIns="92075" bIns="46038" anchor="ctr"/>
            <a:lstStyle/>
            <a:p>
              <a:pPr algn="ctr" defTabSz="762000" eaLnBrk="1" hangingPunct="1"/>
              <a:r>
                <a:rPr lang="en-US" b="1" u="none"/>
                <a:t>Proxy</a:t>
              </a:r>
              <a:endParaRPr lang="en-US" u="none"/>
            </a:p>
          </p:txBody>
        </p:sp>
        <p:sp>
          <p:nvSpPr>
            <p:cNvPr id="85037" name="Rectangle 46"/>
            <p:cNvSpPr>
              <a:spLocks noChangeAspect="1" noChangeArrowheads="1"/>
            </p:cNvSpPr>
            <p:nvPr/>
          </p:nvSpPr>
          <p:spPr bwMode="auto">
            <a:xfrm>
              <a:off x="1536" y="2100"/>
              <a:ext cx="768" cy="204"/>
            </a:xfrm>
            <a:prstGeom prst="rect">
              <a:avLst/>
            </a:prstGeom>
            <a:noFill/>
            <a:ln w="12700">
              <a:solidFill>
                <a:schemeClr val="tx1"/>
              </a:solidFill>
              <a:miter lim="800000"/>
              <a:headEnd/>
              <a:tailEnd/>
            </a:ln>
          </p:spPr>
          <p:txBody>
            <a:bodyPr wrap="none" lIns="92075" tIns="46038" rIns="92075" bIns="46038" anchor="ctr"/>
            <a:lstStyle/>
            <a:p>
              <a:pPr defTabSz="762000" eaLnBrk="1" hangingPunct="1"/>
              <a:r>
                <a:rPr lang="en-US" u="none"/>
                <a:t>service</a:t>
              </a:r>
              <a:endParaRPr lang="en-US" i="1" u="none"/>
            </a:p>
          </p:txBody>
        </p:sp>
      </p:grpSp>
      <p:sp>
        <p:nvSpPr>
          <p:cNvPr id="85000" name="Rectangle 47"/>
          <p:cNvSpPr>
            <a:spLocks noChangeAspect="1" noChangeArrowheads="1"/>
          </p:cNvSpPr>
          <p:nvPr/>
        </p:nvSpPr>
        <p:spPr bwMode="auto">
          <a:xfrm>
            <a:off x="4559300" y="1311275"/>
            <a:ext cx="1408113" cy="33020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b="1" u="none"/>
              <a:t>Client</a:t>
            </a:r>
            <a:endParaRPr lang="en-US" u="none"/>
          </a:p>
        </p:txBody>
      </p:sp>
      <p:grpSp>
        <p:nvGrpSpPr>
          <p:cNvPr id="85001" name="Group 48"/>
          <p:cNvGrpSpPr>
            <a:grpSpLocks noChangeAspect="1"/>
          </p:cNvGrpSpPr>
          <p:nvPr/>
        </p:nvGrpSpPr>
        <p:grpSpPr bwMode="auto">
          <a:xfrm>
            <a:off x="7373938" y="2524125"/>
            <a:ext cx="1408112" cy="704850"/>
            <a:chOff x="1536" y="1920"/>
            <a:chExt cx="768" cy="384"/>
          </a:xfrm>
        </p:grpSpPr>
        <p:sp>
          <p:nvSpPr>
            <p:cNvPr id="85034" name="Rectangle 49"/>
            <p:cNvSpPr>
              <a:spLocks noChangeAspect="1" noChangeArrowheads="1"/>
            </p:cNvSpPr>
            <p:nvPr/>
          </p:nvSpPr>
          <p:spPr bwMode="auto">
            <a:xfrm>
              <a:off x="1536" y="1920"/>
              <a:ext cx="768" cy="180"/>
            </a:xfrm>
            <a:prstGeom prst="rect">
              <a:avLst/>
            </a:prstGeom>
            <a:noFill/>
            <a:ln w="12700">
              <a:solidFill>
                <a:schemeClr val="tx1"/>
              </a:solidFill>
              <a:miter lim="800000"/>
              <a:headEnd/>
              <a:tailEnd/>
            </a:ln>
          </p:spPr>
          <p:txBody>
            <a:bodyPr wrap="none" lIns="92075" tIns="46038" rIns="92075" bIns="46038" anchor="ctr"/>
            <a:lstStyle/>
            <a:p>
              <a:pPr algn="ctr" defTabSz="762000" eaLnBrk="1" hangingPunct="1"/>
              <a:r>
                <a:rPr lang="de-DE" b="1" u="none"/>
                <a:t>Service</a:t>
              </a:r>
              <a:endParaRPr lang="en-US" u="none"/>
            </a:p>
          </p:txBody>
        </p:sp>
        <p:sp>
          <p:nvSpPr>
            <p:cNvPr id="85035" name="Rectangle 50"/>
            <p:cNvSpPr>
              <a:spLocks noChangeAspect="1" noChangeArrowheads="1"/>
            </p:cNvSpPr>
            <p:nvPr/>
          </p:nvSpPr>
          <p:spPr bwMode="auto">
            <a:xfrm>
              <a:off x="1536" y="2100"/>
              <a:ext cx="768" cy="204"/>
            </a:xfrm>
            <a:prstGeom prst="rect">
              <a:avLst/>
            </a:prstGeom>
            <a:noFill/>
            <a:ln w="12700">
              <a:solidFill>
                <a:schemeClr val="tx1"/>
              </a:solidFill>
              <a:miter lim="800000"/>
              <a:headEnd/>
              <a:tailEnd/>
            </a:ln>
          </p:spPr>
          <p:txBody>
            <a:bodyPr wrap="none" lIns="92075" tIns="46038" rIns="92075" bIns="46038" anchor="ctr"/>
            <a:lstStyle/>
            <a:p>
              <a:pPr defTabSz="762000" eaLnBrk="1" hangingPunct="1"/>
              <a:r>
                <a:rPr lang="en-US" u="none"/>
                <a:t>service</a:t>
              </a:r>
              <a:endParaRPr lang="en-US" i="1" u="none"/>
            </a:p>
          </p:txBody>
        </p:sp>
      </p:grpSp>
      <p:sp>
        <p:nvSpPr>
          <p:cNvPr id="85002" name="Line 51"/>
          <p:cNvSpPr>
            <a:spLocks noChangeAspect="1" noChangeShapeType="1"/>
          </p:cNvSpPr>
          <p:nvPr/>
        </p:nvSpPr>
        <p:spPr bwMode="auto">
          <a:xfrm>
            <a:off x="6670675" y="2719388"/>
            <a:ext cx="703263" cy="0"/>
          </a:xfrm>
          <a:prstGeom prst="line">
            <a:avLst/>
          </a:prstGeom>
          <a:noFill/>
          <a:ln w="9525">
            <a:solidFill>
              <a:schemeClr val="tx1"/>
            </a:solidFill>
            <a:round/>
            <a:headEnd/>
            <a:tailEnd/>
          </a:ln>
        </p:spPr>
        <p:txBody>
          <a:bodyPr wrap="none" anchor="ctr"/>
          <a:lstStyle/>
          <a:p>
            <a:endParaRPr lang="en-US"/>
          </a:p>
        </p:txBody>
      </p:sp>
      <p:sp>
        <p:nvSpPr>
          <p:cNvPr id="85003" name="Freeform 52"/>
          <p:cNvSpPr>
            <a:spLocks noChangeAspect="1"/>
          </p:cNvSpPr>
          <p:nvPr/>
        </p:nvSpPr>
        <p:spPr bwMode="auto">
          <a:xfrm>
            <a:off x="4911725" y="1663700"/>
            <a:ext cx="350838" cy="1055688"/>
          </a:xfrm>
          <a:custGeom>
            <a:avLst/>
            <a:gdLst>
              <a:gd name="T0" fmla="*/ 0 w 192"/>
              <a:gd name="T1" fmla="*/ 0 h 576"/>
              <a:gd name="T2" fmla="*/ 0 w 192"/>
              <a:gd name="T3" fmla="*/ 2147483647 h 576"/>
              <a:gd name="T4" fmla="*/ 2147483647 w 192"/>
              <a:gd name="T5" fmla="*/ 2147483647 h 576"/>
              <a:gd name="T6" fmla="*/ 0 60000 65536"/>
              <a:gd name="T7" fmla="*/ 0 60000 65536"/>
              <a:gd name="T8" fmla="*/ 0 60000 65536"/>
              <a:gd name="T9" fmla="*/ 0 w 192"/>
              <a:gd name="T10" fmla="*/ 0 h 576"/>
              <a:gd name="T11" fmla="*/ 192 w 192"/>
              <a:gd name="T12" fmla="*/ 576 h 576"/>
            </a:gdLst>
            <a:ahLst/>
            <a:cxnLst>
              <a:cxn ang="T6">
                <a:pos x="T0" y="T1"/>
              </a:cxn>
              <a:cxn ang="T7">
                <a:pos x="T2" y="T3"/>
              </a:cxn>
              <a:cxn ang="T8">
                <a:pos x="T4" y="T5"/>
              </a:cxn>
            </a:cxnLst>
            <a:rect l="T9" t="T10" r="T11" b="T12"/>
            <a:pathLst>
              <a:path w="192" h="576">
                <a:moveTo>
                  <a:pt x="0" y="0"/>
                </a:moveTo>
                <a:lnTo>
                  <a:pt x="0" y="576"/>
                </a:lnTo>
                <a:lnTo>
                  <a:pt x="192" y="576"/>
                </a:lnTo>
              </a:path>
            </a:pathLst>
          </a:custGeom>
          <a:noFill/>
          <a:ln w="9525">
            <a:solidFill>
              <a:schemeClr val="tx1"/>
            </a:solidFill>
            <a:round/>
            <a:headEnd/>
            <a:tailEnd/>
          </a:ln>
        </p:spPr>
        <p:txBody>
          <a:bodyPr wrap="none" anchor="ctr"/>
          <a:lstStyle/>
          <a:p>
            <a:endParaRPr lang="en-US"/>
          </a:p>
        </p:txBody>
      </p:sp>
      <p:sp>
        <p:nvSpPr>
          <p:cNvPr id="85004" name="Text Box 53"/>
          <p:cNvSpPr txBox="1">
            <a:spLocks noChangeAspect="1" noChangeArrowheads="1"/>
          </p:cNvSpPr>
          <p:nvPr/>
        </p:nvSpPr>
        <p:spPr bwMode="auto">
          <a:xfrm>
            <a:off x="6667500" y="2641600"/>
            <a:ext cx="311150" cy="366713"/>
          </a:xfrm>
          <a:prstGeom prst="rect">
            <a:avLst/>
          </a:prstGeom>
          <a:noFill/>
          <a:ln w="9525">
            <a:noFill/>
            <a:miter lim="800000"/>
            <a:headEnd/>
            <a:tailEnd/>
          </a:ln>
        </p:spPr>
        <p:txBody>
          <a:bodyPr wrap="none">
            <a:spAutoFit/>
          </a:bodyPr>
          <a:lstStyle/>
          <a:p>
            <a:pPr algn="ctr" defTabSz="762000"/>
            <a:r>
              <a:rPr lang="en-US" u="none"/>
              <a:t>1</a:t>
            </a:r>
            <a:endParaRPr lang="en-US" sz="2400" u="none"/>
          </a:p>
        </p:txBody>
      </p:sp>
      <p:sp>
        <p:nvSpPr>
          <p:cNvPr id="85005" name="Text Box 54"/>
          <p:cNvSpPr txBox="1">
            <a:spLocks noChangeAspect="1" noChangeArrowheads="1"/>
          </p:cNvSpPr>
          <p:nvPr/>
        </p:nvSpPr>
        <p:spPr bwMode="auto">
          <a:xfrm>
            <a:off x="7107238" y="2641600"/>
            <a:ext cx="311150" cy="366713"/>
          </a:xfrm>
          <a:prstGeom prst="rect">
            <a:avLst/>
          </a:prstGeom>
          <a:noFill/>
          <a:ln w="9525">
            <a:noFill/>
            <a:miter lim="800000"/>
            <a:headEnd/>
            <a:tailEnd/>
          </a:ln>
        </p:spPr>
        <p:txBody>
          <a:bodyPr wrap="none">
            <a:spAutoFit/>
          </a:bodyPr>
          <a:lstStyle/>
          <a:p>
            <a:pPr algn="ctr" defTabSz="762000"/>
            <a:r>
              <a:rPr lang="en-US" u="none"/>
              <a:t>1</a:t>
            </a:r>
            <a:endParaRPr lang="en-US" sz="2400" u="none"/>
          </a:p>
        </p:txBody>
      </p:sp>
      <p:grpSp>
        <p:nvGrpSpPr>
          <p:cNvPr id="85006" name="Group 55"/>
          <p:cNvGrpSpPr>
            <a:grpSpLocks noChangeAspect="1"/>
          </p:cNvGrpSpPr>
          <p:nvPr/>
        </p:nvGrpSpPr>
        <p:grpSpPr bwMode="auto">
          <a:xfrm>
            <a:off x="6122988" y="1135063"/>
            <a:ext cx="1901825" cy="704850"/>
            <a:chOff x="1536" y="1920"/>
            <a:chExt cx="768" cy="384"/>
          </a:xfrm>
        </p:grpSpPr>
        <p:sp>
          <p:nvSpPr>
            <p:cNvPr id="85032" name="Rectangle 56"/>
            <p:cNvSpPr>
              <a:spLocks noChangeAspect="1" noChangeArrowheads="1"/>
            </p:cNvSpPr>
            <p:nvPr/>
          </p:nvSpPr>
          <p:spPr bwMode="auto">
            <a:xfrm>
              <a:off x="1536" y="1920"/>
              <a:ext cx="768" cy="180"/>
            </a:xfrm>
            <a:prstGeom prst="rect">
              <a:avLst/>
            </a:prstGeom>
            <a:noFill/>
            <a:ln w="12700">
              <a:solidFill>
                <a:schemeClr val="tx1"/>
              </a:solidFill>
              <a:miter lim="800000"/>
              <a:headEnd/>
              <a:tailEnd/>
            </a:ln>
          </p:spPr>
          <p:txBody>
            <a:bodyPr wrap="none" lIns="92075" tIns="46038" rIns="92075" bIns="46038" anchor="ctr"/>
            <a:lstStyle/>
            <a:p>
              <a:pPr algn="ctr" defTabSz="762000" eaLnBrk="1" hangingPunct="1"/>
              <a:r>
                <a:rPr lang="de-DE" b="1" i="1" u="none"/>
                <a:t>AbstractService</a:t>
              </a:r>
              <a:endParaRPr lang="en-US" u="none"/>
            </a:p>
          </p:txBody>
        </p:sp>
        <p:sp>
          <p:nvSpPr>
            <p:cNvPr id="85033" name="Rectangle 57"/>
            <p:cNvSpPr>
              <a:spLocks noChangeAspect="1" noChangeArrowheads="1"/>
            </p:cNvSpPr>
            <p:nvPr/>
          </p:nvSpPr>
          <p:spPr bwMode="auto">
            <a:xfrm>
              <a:off x="1536" y="2100"/>
              <a:ext cx="768" cy="204"/>
            </a:xfrm>
            <a:prstGeom prst="rect">
              <a:avLst/>
            </a:prstGeom>
            <a:noFill/>
            <a:ln w="12700">
              <a:solidFill>
                <a:schemeClr val="tx1"/>
              </a:solidFill>
              <a:miter lim="800000"/>
              <a:headEnd/>
              <a:tailEnd/>
            </a:ln>
          </p:spPr>
          <p:txBody>
            <a:bodyPr wrap="none" lIns="92075" tIns="46038" rIns="92075" bIns="46038" anchor="ctr"/>
            <a:lstStyle/>
            <a:p>
              <a:pPr defTabSz="762000" eaLnBrk="1" hangingPunct="1"/>
              <a:r>
                <a:rPr lang="en-US" i="1" u="none"/>
                <a:t>service</a:t>
              </a:r>
            </a:p>
          </p:txBody>
        </p:sp>
      </p:grpSp>
      <p:sp>
        <p:nvSpPr>
          <p:cNvPr id="85007" name="AutoShape 58"/>
          <p:cNvSpPr>
            <a:spLocks noChangeAspect="1" noChangeArrowheads="1"/>
          </p:cNvSpPr>
          <p:nvPr/>
        </p:nvSpPr>
        <p:spPr bwMode="auto">
          <a:xfrm>
            <a:off x="6888163" y="1866900"/>
            <a:ext cx="176212" cy="236538"/>
          </a:xfrm>
          <a:prstGeom prst="triangle">
            <a:avLst>
              <a:gd name="adj" fmla="val 50000"/>
            </a:avLst>
          </a:prstGeom>
          <a:solidFill>
            <a:schemeClr val="bg1"/>
          </a:solidFill>
          <a:ln w="12700">
            <a:solidFill>
              <a:schemeClr val="tx1"/>
            </a:solidFill>
            <a:miter lim="800000"/>
            <a:headEnd type="none" w="sm" len="sm"/>
            <a:tailEnd type="none" w="sm" len="sm"/>
          </a:ln>
        </p:spPr>
        <p:txBody>
          <a:bodyPr wrap="none" anchor="ctr"/>
          <a:lstStyle/>
          <a:p>
            <a:endParaRPr lang="en-US"/>
          </a:p>
        </p:txBody>
      </p:sp>
      <p:sp>
        <p:nvSpPr>
          <p:cNvPr id="85008" name="Line 59"/>
          <p:cNvSpPr>
            <a:spLocks noChangeAspect="1" noChangeShapeType="1"/>
          </p:cNvSpPr>
          <p:nvPr/>
        </p:nvSpPr>
        <p:spPr bwMode="auto">
          <a:xfrm>
            <a:off x="6246813" y="2316163"/>
            <a:ext cx="1495425" cy="0"/>
          </a:xfrm>
          <a:prstGeom prst="line">
            <a:avLst/>
          </a:prstGeom>
          <a:noFill/>
          <a:ln w="9525">
            <a:solidFill>
              <a:schemeClr val="tx1"/>
            </a:solidFill>
            <a:round/>
            <a:headEnd type="none" w="sm" len="sm"/>
            <a:tailEnd type="none" w="sm" len="sm"/>
          </a:ln>
        </p:spPr>
        <p:txBody>
          <a:bodyPr wrap="none" anchor="ctr"/>
          <a:lstStyle/>
          <a:p>
            <a:endParaRPr lang="en-US"/>
          </a:p>
        </p:txBody>
      </p:sp>
      <p:sp>
        <p:nvSpPr>
          <p:cNvPr id="85009" name="Line 60"/>
          <p:cNvSpPr>
            <a:spLocks noChangeAspect="1" noChangeShapeType="1"/>
          </p:cNvSpPr>
          <p:nvPr/>
        </p:nvSpPr>
        <p:spPr bwMode="auto">
          <a:xfrm>
            <a:off x="6245225" y="2325688"/>
            <a:ext cx="0" cy="174625"/>
          </a:xfrm>
          <a:prstGeom prst="line">
            <a:avLst/>
          </a:prstGeom>
          <a:noFill/>
          <a:ln w="9525">
            <a:solidFill>
              <a:schemeClr val="tx1"/>
            </a:solidFill>
            <a:round/>
            <a:headEnd type="none" w="sm" len="sm"/>
            <a:tailEnd type="none" w="sm" len="sm"/>
          </a:ln>
        </p:spPr>
        <p:txBody>
          <a:bodyPr wrap="none" anchor="ctr"/>
          <a:lstStyle/>
          <a:p>
            <a:endParaRPr lang="en-US"/>
          </a:p>
        </p:txBody>
      </p:sp>
      <p:sp>
        <p:nvSpPr>
          <p:cNvPr id="85010" name="Line 61"/>
          <p:cNvSpPr>
            <a:spLocks noChangeAspect="1" noChangeShapeType="1"/>
          </p:cNvSpPr>
          <p:nvPr/>
        </p:nvSpPr>
        <p:spPr bwMode="auto">
          <a:xfrm>
            <a:off x="7748588" y="2319338"/>
            <a:ext cx="0" cy="176212"/>
          </a:xfrm>
          <a:prstGeom prst="line">
            <a:avLst/>
          </a:prstGeom>
          <a:noFill/>
          <a:ln w="9525">
            <a:solidFill>
              <a:schemeClr val="tx1"/>
            </a:solidFill>
            <a:round/>
            <a:headEnd type="none" w="sm" len="sm"/>
            <a:tailEnd type="none" w="sm" len="sm"/>
          </a:ln>
        </p:spPr>
        <p:txBody>
          <a:bodyPr wrap="none" anchor="ctr"/>
          <a:lstStyle/>
          <a:p>
            <a:endParaRPr lang="en-US"/>
          </a:p>
        </p:txBody>
      </p:sp>
      <p:grpSp>
        <p:nvGrpSpPr>
          <p:cNvPr id="5" name="Group 85"/>
          <p:cNvGrpSpPr>
            <a:grpSpLocks/>
          </p:cNvGrpSpPr>
          <p:nvPr/>
        </p:nvGrpSpPr>
        <p:grpSpPr bwMode="auto">
          <a:xfrm>
            <a:off x="4708525" y="3078163"/>
            <a:ext cx="4027488" cy="3546475"/>
            <a:chOff x="2966" y="1939"/>
            <a:chExt cx="2537" cy="2234"/>
          </a:xfrm>
        </p:grpSpPr>
        <p:sp>
          <p:nvSpPr>
            <p:cNvPr id="85012" name="AutoShape 79"/>
            <p:cNvSpPr>
              <a:spLocks noChangeArrowheads="1"/>
            </p:cNvSpPr>
            <p:nvPr/>
          </p:nvSpPr>
          <p:spPr bwMode="auto">
            <a:xfrm>
              <a:off x="4353" y="1939"/>
              <a:ext cx="196" cy="680"/>
            </a:xfrm>
            <a:prstGeom prst="upArrow">
              <a:avLst>
                <a:gd name="adj1" fmla="val 50000"/>
                <a:gd name="adj2" fmla="val 86735"/>
              </a:avLst>
            </a:prstGeom>
            <a:solidFill>
              <a:srgbClr val="336699"/>
            </a:solidFill>
            <a:ln w="12700">
              <a:noFill/>
              <a:miter lim="800000"/>
              <a:headEnd/>
              <a:tailEnd/>
            </a:ln>
          </p:spPr>
          <p:txBody>
            <a:bodyPr wrap="none" anchor="ctr"/>
            <a:lstStyle/>
            <a:p>
              <a:endParaRPr lang="en-US"/>
            </a:p>
          </p:txBody>
        </p:sp>
        <p:grpSp>
          <p:nvGrpSpPr>
            <p:cNvPr id="85013" name="Group 84"/>
            <p:cNvGrpSpPr>
              <a:grpSpLocks/>
            </p:cNvGrpSpPr>
            <p:nvPr/>
          </p:nvGrpSpPr>
          <p:grpSpPr bwMode="auto">
            <a:xfrm>
              <a:off x="2966" y="2451"/>
              <a:ext cx="2537" cy="1722"/>
              <a:chOff x="2966" y="2451"/>
              <a:chExt cx="2537" cy="1722"/>
            </a:xfrm>
          </p:grpSpPr>
          <p:grpSp>
            <p:nvGrpSpPr>
              <p:cNvPr id="85014" name="Group 63"/>
              <p:cNvGrpSpPr>
                <a:grpSpLocks/>
              </p:cNvGrpSpPr>
              <p:nvPr/>
            </p:nvGrpSpPr>
            <p:grpSpPr bwMode="auto">
              <a:xfrm>
                <a:off x="2966" y="2451"/>
                <a:ext cx="2537" cy="1722"/>
                <a:chOff x="479" y="4108"/>
                <a:chExt cx="2883" cy="496"/>
              </a:xfrm>
            </p:grpSpPr>
            <p:sp>
              <p:nvSpPr>
                <p:cNvPr id="85018" name="Oval 64"/>
                <p:cNvSpPr>
                  <a:spLocks noChangeArrowheads="1"/>
                </p:cNvSpPr>
                <p:nvPr/>
              </p:nvSpPr>
              <p:spPr bwMode="auto">
                <a:xfrm>
                  <a:off x="2062" y="4155"/>
                  <a:ext cx="876"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85019" name="Oval 65"/>
                <p:cNvSpPr>
                  <a:spLocks noChangeArrowheads="1"/>
                </p:cNvSpPr>
                <p:nvPr/>
              </p:nvSpPr>
              <p:spPr bwMode="auto">
                <a:xfrm>
                  <a:off x="2250" y="4181"/>
                  <a:ext cx="877"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85020" name="Oval 66"/>
                <p:cNvSpPr>
                  <a:spLocks noChangeArrowheads="1"/>
                </p:cNvSpPr>
                <p:nvPr/>
              </p:nvSpPr>
              <p:spPr bwMode="auto">
                <a:xfrm>
                  <a:off x="2484" y="4195"/>
                  <a:ext cx="878"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85021" name="Oval 67"/>
                <p:cNvSpPr>
                  <a:spLocks noChangeArrowheads="1"/>
                </p:cNvSpPr>
                <p:nvPr/>
              </p:nvSpPr>
              <p:spPr bwMode="auto">
                <a:xfrm>
                  <a:off x="2233" y="4333"/>
                  <a:ext cx="878"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85022" name="Oval 68"/>
                <p:cNvSpPr>
                  <a:spLocks noChangeArrowheads="1"/>
                </p:cNvSpPr>
                <p:nvPr/>
              </p:nvSpPr>
              <p:spPr bwMode="auto">
                <a:xfrm>
                  <a:off x="1983" y="4406"/>
                  <a:ext cx="878"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85023" name="Oval 69"/>
                <p:cNvSpPr>
                  <a:spLocks noChangeArrowheads="1"/>
                </p:cNvSpPr>
                <p:nvPr/>
              </p:nvSpPr>
              <p:spPr bwMode="auto">
                <a:xfrm>
                  <a:off x="1545" y="4437"/>
                  <a:ext cx="877"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85024" name="Oval 70"/>
                <p:cNvSpPr>
                  <a:spLocks noChangeArrowheads="1"/>
                </p:cNvSpPr>
                <p:nvPr/>
              </p:nvSpPr>
              <p:spPr bwMode="auto">
                <a:xfrm>
                  <a:off x="1043" y="4395"/>
                  <a:ext cx="878"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85025" name="Oval 71"/>
                <p:cNvSpPr>
                  <a:spLocks noChangeArrowheads="1"/>
                </p:cNvSpPr>
                <p:nvPr/>
              </p:nvSpPr>
              <p:spPr bwMode="auto">
                <a:xfrm>
                  <a:off x="760" y="4343"/>
                  <a:ext cx="878"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85026" name="Oval 72"/>
                <p:cNvSpPr>
                  <a:spLocks noChangeArrowheads="1"/>
                </p:cNvSpPr>
                <p:nvPr/>
              </p:nvSpPr>
              <p:spPr bwMode="auto">
                <a:xfrm>
                  <a:off x="479" y="4211"/>
                  <a:ext cx="878"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85027" name="Oval 73"/>
                <p:cNvSpPr>
                  <a:spLocks noChangeArrowheads="1"/>
                </p:cNvSpPr>
                <p:nvPr/>
              </p:nvSpPr>
              <p:spPr bwMode="auto">
                <a:xfrm>
                  <a:off x="667" y="4244"/>
                  <a:ext cx="878"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85028" name="Oval 74"/>
                <p:cNvSpPr>
                  <a:spLocks noChangeArrowheads="1"/>
                </p:cNvSpPr>
                <p:nvPr/>
              </p:nvSpPr>
              <p:spPr bwMode="auto">
                <a:xfrm>
                  <a:off x="980" y="4165"/>
                  <a:ext cx="878" cy="168"/>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85029" name="Oval 75"/>
                <p:cNvSpPr>
                  <a:spLocks noChangeArrowheads="1"/>
                </p:cNvSpPr>
                <p:nvPr/>
              </p:nvSpPr>
              <p:spPr bwMode="auto">
                <a:xfrm>
                  <a:off x="1341" y="4108"/>
                  <a:ext cx="878"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85030" name="Oval 76"/>
                <p:cNvSpPr>
                  <a:spLocks noChangeArrowheads="1"/>
                </p:cNvSpPr>
                <p:nvPr/>
              </p:nvSpPr>
              <p:spPr bwMode="auto">
                <a:xfrm>
                  <a:off x="1591" y="4139"/>
                  <a:ext cx="878" cy="167"/>
                </a:xfrm>
                <a:prstGeom prst="ellipse">
                  <a:avLst/>
                </a:prstGeom>
                <a:solidFill>
                  <a:srgbClr val="336699"/>
                </a:solidFill>
                <a:ln w="12700">
                  <a:solidFill>
                    <a:schemeClr val="tx1"/>
                  </a:solidFill>
                  <a:round/>
                  <a:headEnd/>
                  <a:tailEnd/>
                </a:ln>
              </p:spPr>
              <p:txBody>
                <a:bodyPr rot="10800000" wrap="none" anchor="ctr"/>
                <a:lstStyle/>
                <a:p>
                  <a:endParaRPr lang="en-US"/>
                </a:p>
              </p:txBody>
            </p:sp>
            <p:sp>
              <p:nvSpPr>
                <p:cNvPr id="85031" name="Oval 77"/>
                <p:cNvSpPr>
                  <a:spLocks noChangeArrowheads="1"/>
                </p:cNvSpPr>
                <p:nvPr/>
              </p:nvSpPr>
              <p:spPr bwMode="auto">
                <a:xfrm>
                  <a:off x="793" y="4165"/>
                  <a:ext cx="2288" cy="381"/>
                </a:xfrm>
                <a:prstGeom prst="ellipse">
                  <a:avLst/>
                </a:prstGeom>
                <a:solidFill>
                  <a:srgbClr val="336699"/>
                </a:solidFill>
                <a:ln w="12700">
                  <a:noFill/>
                  <a:round/>
                  <a:headEnd/>
                  <a:tailEnd/>
                </a:ln>
              </p:spPr>
              <p:txBody>
                <a:bodyPr rot="10800000" wrap="none" anchor="ctr"/>
                <a:lstStyle/>
                <a:p>
                  <a:endParaRPr lang="en-US"/>
                </a:p>
              </p:txBody>
            </p:sp>
          </p:grpSp>
          <p:grpSp>
            <p:nvGrpSpPr>
              <p:cNvPr id="85015" name="Group 83"/>
              <p:cNvGrpSpPr>
                <a:grpSpLocks/>
              </p:cNvGrpSpPr>
              <p:nvPr/>
            </p:nvGrpSpPr>
            <p:grpSpPr bwMode="auto">
              <a:xfrm>
                <a:off x="3626" y="2977"/>
                <a:ext cx="1298" cy="630"/>
                <a:chOff x="3626" y="2977"/>
                <a:chExt cx="1298" cy="630"/>
              </a:xfrm>
            </p:grpSpPr>
            <p:sp>
              <p:nvSpPr>
                <p:cNvPr id="85016" name="Rectangle 81"/>
                <p:cNvSpPr>
                  <a:spLocks noChangeArrowheads="1"/>
                </p:cNvSpPr>
                <p:nvPr/>
              </p:nvSpPr>
              <p:spPr bwMode="auto">
                <a:xfrm>
                  <a:off x="3626" y="2977"/>
                  <a:ext cx="1298" cy="630"/>
                </a:xfrm>
                <a:prstGeom prst="rect">
                  <a:avLst/>
                </a:prstGeom>
                <a:solidFill>
                  <a:schemeClr val="bg1"/>
                </a:solidFill>
                <a:ln w="12700">
                  <a:solidFill>
                    <a:schemeClr val="bg1"/>
                  </a:solidFill>
                  <a:miter lim="800000"/>
                  <a:headEnd/>
                  <a:tailEnd/>
                </a:ln>
              </p:spPr>
              <p:txBody>
                <a:bodyPr rot="10800000" wrap="none" anchor="ctr"/>
                <a:lstStyle/>
                <a:p>
                  <a:endParaRPr lang="en-US"/>
                </a:p>
              </p:txBody>
            </p:sp>
            <p:pic>
              <p:nvPicPr>
                <p:cNvPr id="85017" name="Picture 82" descr="TAO1"/>
                <p:cNvPicPr>
                  <a:picLocks noChangeAspect="1" noChangeArrowheads="1"/>
                </p:cNvPicPr>
                <p:nvPr/>
              </p:nvPicPr>
              <p:blipFill>
                <a:blip r:embed="rId3" cstate="print"/>
                <a:srcRect/>
                <a:stretch>
                  <a:fillRect/>
                </a:stretch>
              </p:blipFill>
              <p:spPr bwMode="auto">
                <a:xfrm>
                  <a:off x="3659" y="3037"/>
                  <a:ext cx="1255" cy="552"/>
                </a:xfrm>
                <a:prstGeom prst="rect">
                  <a:avLst/>
                </a:prstGeom>
                <a:noFill/>
                <a:ln w="9525">
                  <a:noFill/>
                  <a:miter lim="800000"/>
                  <a:headEnd/>
                  <a:tailEnd/>
                </a:ln>
              </p:spPr>
            </p:pic>
          </p:grpSp>
        </p:gr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705987"/>
                                        </p:tgtEl>
                                        <p:attrNameLst>
                                          <p:attrName>style.visibility</p:attrName>
                                        </p:attrNameLst>
                                      </p:cBhvr>
                                      <p:to>
                                        <p:strVal val="visible"/>
                                      </p:to>
                                    </p:set>
                                    <p:animEffect transition="in" filter="wipe(up)">
                                      <p:cBhvr>
                                        <p:cTn id="7" dur="500"/>
                                        <p:tgtEl>
                                          <p:spTgt spid="1705987"/>
                                        </p:tgtEl>
                                      </p:cBhvr>
                                    </p:animEffect>
                                  </p:childTnLst>
                                </p:cTn>
                              </p:par>
                              <p:par>
                                <p:cTn id="8" presetID="1"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5987"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6018" name="Slide Number Placeholder 3"/>
          <p:cNvSpPr>
            <a:spLocks noGrp="1"/>
          </p:cNvSpPr>
          <p:nvPr>
            <p:ph type="sldNum" sz="quarter" idx="10"/>
          </p:nvPr>
        </p:nvSpPr>
        <p:spPr>
          <a:noFill/>
        </p:spPr>
        <p:txBody>
          <a:bodyPr/>
          <a:lstStyle/>
          <a:p>
            <a:fld id="{5C6F7FA4-B6D9-4651-9712-97508C677078}" type="slidenum">
              <a:rPr lang="en-US" smtClean="0">
                <a:latin typeface="Arial" pitchFamily="34" charset="0"/>
              </a:rPr>
              <a:pPr/>
              <a:t>79</a:t>
            </a:fld>
            <a:endParaRPr lang="en-US" smtClean="0">
              <a:latin typeface="Arial" pitchFamily="34" charset="0"/>
            </a:endParaRPr>
          </a:p>
        </p:txBody>
      </p:sp>
      <p:sp>
        <p:nvSpPr>
          <p:cNvPr id="86019" name="Rectangle 2"/>
          <p:cNvSpPr>
            <a:spLocks noGrp="1" noChangeArrowheads="1"/>
          </p:cNvSpPr>
          <p:nvPr>
            <p:ph type="title"/>
          </p:nvPr>
        </p:nvSpPr>
        <p:spPr>
          <a:xfrm>
            <a:off x="12700" y="-28575"/>
            <a:ext cx="9131300" cy="914400"/>
          </a:xfrm>
        </p:spPr>
        <p:txBody>
          <a:bodyPr/>
          <a:lstStyle/>
          <a:p>
            <a:pPr>
              <a:lnSpc>
                <a:spcPct val="80000"/>
              </a:lnSpc>
            </a:pPr>
            <a:r>
              <a:rPr lang="en-US" sz="3200" smtClean="0"/>
              <a:t>Ensuring Platform-neutral &amp; Network-transparent OO Communication (2/2)</a:t>
            </a:r>
          </a:p>
        </p:txBody>
      </p:sp>
      <p:sp>
        <p:nvSpPr>
          <p:cNvPr id="1817603" name="Rectangle 3"/>
          <p:cNvSpPr>
            <a:spLocks noChangeArrowheads="1"/>
          </p:cNvSpPr>
          <p:nvPr/>
        </p:nvSpPr>
        <p:spPr bwMode="auto">
          <a:xfrm>
            <a:off x="1885950" y="1030288"/>
            <a:ext cx="5794375" cy="1323975"/>
          </a:xfrm>
          <a:prstGeom prst="rect">
            <a:avLst/>
          </a:prstGeom>
          <a:solidFill>
            <a:srgbClr val="CCFF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buClr>
                <a:schemeClr val="tx1"/>
              </a:buClr>
              <a:defRPr/>
            </a:pPr>
            <a:r>
              <a:rPr lang="de-DE" sz="2000" b="1" u="none">
                <a:latin typeface="Arial" charset="0"/>
              </a:rPr>
              <a:t>Solution</a:t>
            </a:r>
          </a:p>
          <a:p>
            <a:pPr marL="114300" indent="-114300">
              <a:buClr>
                <a:schemeClr val="tx1"/>
              </a:buClr>
              <a:buFontTx/>
              <a:buChar char="•"/>
              <a:defRPr/>
            </a:pPr>
            <a:r>
              <a:rPr lang="de-DE" sz="2000" u="none">
                <a:latin typeface="Arial" charset="0"/>
              </a:rPr>
              <a:t>Apply the </a:t>
            </a:r>
            <a:r>
              <a:rPr lang="de-DE" sz="2000" i="1" u="none">
                <a:latin typeface="Arial" charset="0"/>
              </a:rPr>
              <a:t>Broker</a:t>
            </a:r>
            <a:r>
              <a:rPr lang="de-DE" sz="2000" u="none">
                <a:latin typeface="Arial" charset="0"/>
              </a:rPr>
              <a:t> architectural pattern (P1) to provide OO platform-neutral communication between networked client &amp; server components</a:t>
            </a:r>
          </a:p>
        </p:txBody>
      </p:sp>
      <p:grpSp>
        <p:nvGrpSpPr>
          <p:cNvPr id="224" name="Group 223"/>
          <p:cNvGrpSpPr/>
          <p:nvPr/>
        </p:nvGrpSpPr>
        <p:grpSpPr>
          <a:xfrm>
            <a:off x="179388" y="3182938"/>
            <a:ext cx="8893175" cy="3127375"/>
            <a:chOff x="179388" y="3182938"/>
            <a:chExt cx="8893175" cy="3127375"/>
          </a:xfrm>
        </p:grpSpPr>
        <p:sp>
          <p:nvSpPr>
            <p:cNvPr id="86021" name="AutoShape 4"/>
            <p:cNvSpPr>
              <a:spLocks noChangeArrowheads="1"/>
            </p:cNvSpPr>
            <p:nvPr/>
          </p:nvSpPr>
          <p:spPr bwMode="auto">
            <a:xfrm>
              <a:off x="1849438" y="5588000"/>
              <a:ext cx="1144587" cy="325438"/>
            </a:xfrm>
            <a:prstGeom prst="roundRect">
              <a:avLst>
                <a:gd name="adj" fmla="val 16667"/>
              </a:avLst>
            </a:prstGeom>
            <a:solidFill>
              <a:srgbClr val="D9F6FF"/>
            </a:solidFill>
            <a:ln w="19050">
              <a:solidFill>
                <a:schemeClr val="tx1"/>
              </a:solidFill>
              <a:prstDash val="dash"/>
              <a:round/>
              <a:headEnd/>
              <a:tailEnd/>
            </a:ln>
          </p:spPr>
          <p:txBody>
            <a:bodyPr wrap="none" anchor="ctr"/>
            <a:lstStyle/>
            <a:p>
              <a:endParaRPr lang="en-US"/>
            </a:p>
          </p:txBody>
        </p:sp>
        <p:sp>
          <p:nvSpPr>
            <p:cNvPr id="86022" name="AutoShape 5"/>
            <p:cNvSpPr>
              <a:spLocks noChangeArrowheads="1"/>
            </p:cNvSpPr>
            <p:nvPr/>
          </p:nvSpPr>
          <p:spPr bwMode="auto">
            <a:xfrm>
              <a:off x="255588" y="4467225"/>
              <a:ext cx="1144587" cy="325438"/>
            </a:xfrm>
            <a:prstGeom prst="roundRect">
              <a:avLst>
                <a:gd name="adj" fmla="val 16667"/>
              </a:avLst>
            </a:prstGeom>
            <a:solidFill>
              <a:srgbClr val="D9F6FF"/>
            </a:solidFill>
            <a:ln w="19050">
              <a:solidFill>
                <a:schemeClr val="tx1"/>
              </a:solidFill>
              <a:prstDash val="dash"/>
              <a:round/>
              <a:headEnd/>
              <a:tailEnd/>
            </a:ln>
          </p:spPr>
          <p:txBody>
            <a:bodyPr wrap="none" anchor="ctr"/>
            <a:lstStyle/>
            <a:p>
              <a:endParaRPr lang="en-US"/>
            </a:p>
          </p:txBody>
        </p:sp>
        <p:sp>
          <p:nvSpPr>
            <p:cNvPr id="86023" name="AutoShape 6"/>
            <p:cNvSpPr>
              <a:spLocks noChangeArrowheads="1"/>
            </p:cNvSpPr>
            <p:nvPr/>
          </p:nvSpPr>
          <p:spPr bwMode="auto">
            <a:xfrm>
              <a:off x="5973763" y="3495675"/>
              <a:ext cx="1144587" cy="325438"/>
            </a:xfrm>
            <a:prstGeom prst="roundRect">
              <a:avLst>
                <a:gd name="adj" fmla="val 16667"/>
              </a:avLst>
            </a:prstGeom>
            <a:solidFill>
              <a:srgbClr val="D9F6FF"/>
            </a:solidFill>
            <a:ln w="19050">
              <a:solidFill>
                <a:schemeClr val="tx1"/>
              </a:solidFill>
              <a:prstDash val="dash"/>
              <a:round/>
              <a:headEnd/>
              <a:tailEnd/>
            </a:ln>
          </p:spPr>
          <p:txBody>
            <a:bodyPr wrap="none" anchor="ctr"/>
            <a:lstStyle/>
            <a:p>
              <a:endParaRPr lang="en-US"/>
            </a:p>
          </p:txBody>
        </p:sp>
        <p:sp>
          <p:nvSpPr>
            <p:cNvPr id="86024" name="AutoShape 7"/>
            <p:cNvSpPr>
              <a:spLocks noChangeArrowheads="1"/>
            </p:cNvSpPr>
            <p:nvPr/>
          </p:nvSpPr>
          <p:spPr bwMode="auto">
            <a:xfrm>
              <a:off x="7927975" y="4478338"/>
              <a:ext cx="1144588" cy="325437"/>
            </a:xfrm>
            <a:prstGeom prst="roundRect">
              <a:avLst>
                <a:gd name="adj" fmla="val 16667"/>
              </a:avLst>
            </a:prstGeom>
            <a:solidFill>
              <a:schemeClr val="folHlink"/>
            </a:solidFill>
            <a:ln w="19050">
              <a:solidFill>
                <a:schemeClr val="tx1"/>
              </a:solidFill>
              <a:prstDash val="dash"/>
              <a:round/>
              <a:headEnd/>
              <a:tailEnd/>
            </a:ln>
          </p:spPr>
          <p:txBody>
            <a:bodyPr wrap="none" anchor="ctr"/>
            <a:lstStyle/>
            <a:p>
              <a:endParaRPr lang="en-US"/>
            </a:p>
          </p:txBody>
        </p:sp>
        <p:sp>
          <p:nvSpPr>
            <p:cNvPr id="86025" name="AutoShape 8"/>
            <p:cNvSpPr>
              <a:spLocks noChangeArrowheads="1"/>
            </p:cNvSpPr>
            <p:nvPr/>
          </p:nvSpPr>
          <p:spPr bwMode="auto">
            <a:xfrm>
              <a:off x="7881938" y="3813175"/>
              <a:ext cx="1144587" cy="325438"/>
            </a:xfrm>
            <a:prstGeom prst="roundRect">
              <a:avLst>
                <a:gd name="adj" fmla="val 16667"/>
              </a:avLst>
            </a:prstGeom>
            <a:solidFill>
              <a:srgbClr val="D9F6FF"/>
            </a:solidFill>
            <a:ln w="19050">
              <a:solidFill>
                <a:schemeClr val="tx1"/>
              </a:solidFill>
              <a:prstDash val="dash"/>
              <a:round/>
              <a:headEnd/>
              <a:tailEnd/>
            </a:ln>
          </p:spPr>
          <p:txBody>
            <a:bodyPr wrap="none" anchor="ctr"/>
            <a:lstStyle/>
            <a:p>
              <a:endParaRPr lang="en-US"/>
            </a:p>
          </p:txBody>
        </p:sp>
        <p:sp>
          <p:nvSpPr>
            <p:cNvPr id="86026" name="AutoShape 9"/>
            <p:cNvSpPr>
              <a:spLocks noChangeArrowheads="1"/>
            </p:cNvSpPr>
            <p:nvPr/>
          </p:nvSpPr>
          <p:spPr bwMode="auto">
            <a:xfrm>
              <a:off x="1814513" y="4084638"/>
              <a:ext cx="1144587" cy="325437"/>
            </a:xfrm>
            <a:prstGeom prst="roundRect">
              <a:avLst>
                <a:gd name="adj" fmla="val 16667"/>
              </a:avLst>
            </a:prstGeom>
            <a:solidFill>
              <a:schemeClr val="folHlink"/>
            </a:solidFill>
            <a:ln w="19050">
              <a:solidFill>
                <a:schemeClr val="tx1"/>
              </a:solidFill>
              <a:prstDash val="dash"/>
              <a:round/>
              <a:headEnd/>
              <a:tailEnd/>
            </a:ln>
          </p:spPr>
          <p:txBody>
            <a:bodyPr wrap="none" anchor="ctr"/>
            <a:lstStyle/>
            <a:p>
              <a:endParaRPr lang="en-US"/>
            </a:p>
          </p:txBody>
        </p:sp>
        <p:sp>
          <p:nvSpPr>
            <p:cNvPr id="86027" name="Rectangle 10"/>
            <p:cNvSpPr>
              <a:spLocks noChangeArrowheads="1"/>
            </p:cNvSpPr>
            <p:nvPr/>
          </p:nvSpPr>
          <p:spPr bwMode="auto">
            <a:xfrm>
              <a:off x="1471613" y="6113463"/>
              <a:ext cx="17303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028" name="Freeform 11"/>
            <p:cNvSpPr>
              <a:spLocks/>
            </p:cNvSpPr>
            <p:nvPr/>
          </p:nvSpPr>
          <p:spPr bwMode="auto">
            <a:xfrm>
              <a:off x="1423988" y="6113463"/>
              <a:ext cx="204787" cy="71437"/>
            </a:xfrm>
            <a:custGeom>
              <a:avLst/>
              <a:gdLst>
                <a:gd name="T0" fmla="*/ 2147483647 w 104"/>
                <a:gd name="T1" fmla="*/ 2147483647 h 32"/>
                <a:gd name="T2" fmla="*/ 2147483647 w 104"/>
                <a:gd name="T3" fmla="*/ 2147483647 h 32"/>
                <a:gd name="T4" fmla="*/ 2147483647 w 104"/>
                <a:gd name="T5" fmla="*/ 0 h 32"/>
                <a:gd name="T6" fmla="*/ 2147483647 w 104"/>
                <a:gd name="T7" fmla="*/ 0 h 32"/>
                <a:gd name="T8" fmla="*/ 0 w 104"/>
                <a:gd name="T9" fmla="*/ 2147483647 h 32"/>
                <a:gd name="T10" fmla="*/ 2147483647 w 104"/>
                <a:gd name="T11" fmla="*/ 2147483647 h 32"/>
                <a:gd name="T12" fmla="*/ 2147483647 w 104"/>
                <a:gd name="T13" fmla="*/ 2147483647 h 32"/>
                <a:gd name="T14" fmla="*/ 0 60000 65536"/>
                <a:gd name="T15" fmla="*/ 0 60000 65536"/>
                <a:gd name="T16" fmla="*/ 0 60000 65536"/>
                <a:gd name="T17" fmla="*/ 0 60000 65536"/>
                <a:gd name="T18" fmla="*/ 0 60000 65536"/>
                <a:gd name="T19" fmla="*/ 0 60000 65536"/>
                <a:gd name="T20" fmla="*/ 0 60000 65536"/>
                <a:gd name="T21" fmla="*/ 0 w 104"/>
                <a:gd name="T22" fmla="*/ 0 h 32"/>
                <a:gd name="T23" fmla="*/ 104 w 104"/>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32">
                  <a:moveTo>
                    <a:pt x="104" y="32"/>
                  </a:moveTo>
                  <a:lnTo>
                    <a:pt x="104" y="24"/>
                  </a:lnTo>
                  <a:lnTo>
                    <a:pt x="24" y="0"/>
                  </a:lnTo>
                  <a:lnTo>
                    <a:pt x="0" y="8"/>
                  </a:lnTo>
                  <a:lnTo>
                    <a:pt x="24" y="8"/>
                  </a:lnTo>
                  <a:lnTo>
                    <a:pt x="104" y="3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029" name="Freeform 12"/>
            <p:cNvSpPr>
              <a:spLocks/>
            </p:cNvSpPr>
            <p:nvPr/>
          </p:nvSpPr>
          <p:spPr bwMode="auto">
            <a:xfrm>
              <a:off x="1471613" y="6061075"/>
              <a:ext cx="157162" cy="71438"/>
            </a:xfrm>
            <a:custGeom>
              <a:avLst/>
              <a:gdLst>
                <a:gd name="T0" fmla="*/ 0 w 80"/>
                <a:gd name="T1" fmla="*/ 2147483647 h 32"/>
                <a:gd name="T2" fmla="*/ 0 w 80"/>
                <a:gd name="T3" fmla="*/ 2147483647 h 32"/>
                <a:gd name="T4" fmla="*/ 2147483647 w 80"/>
                <a:gd name="T5" fmla="*/ 2147483647 h 32"/>
                <a:gd name="T6" fmla="*/ 2147483647 w 80"/>
                <a:gd name="T7" fmla="*/ 0 h 32"/>
                <a:gd name="T8" fmla="*/ 0 w 80"/>
                <a:gd name="T9" fmla="*/ 2147483647 h 32"/>
                <a:gd name="T10" fmla="*/ 0 60000 65536"/>
                <a:gd name="T11" fmla="*/ 0 60000 65536"/>
                <a:gd name="T12" fmla="*/ 0 60000 65536"/>
                <a:gd name="T13" fmla="*/ 0 60000 65536"/>
                <a:gd name="T14" fmla="*/ 0 60000 65536"/>
                <a:gd name="T15" fmla="*/ 0 w 80"/>
                <a:gd name="T16" fmla="*/ 0 h 32"/>
                <a:gd name="T17" fmla="*/ 80 w 80"/>
                <a:gd name="T18" fmla="*/ 32 h 32"/>
              </a:gdLst>
              <a:ahLst/>
              <a:cxnLst>
                <a:cxn ang="T10">
                  <a:pos x="T0" y="T1"/>
                </a:cxn>
                <a:cxn ang="T11">
                  <a:pos x="T2" y="T3"/>
                </a:cxn>
                <a:cxn ang="T12">
                  <a:pos x="T4" y="T5"/>
                </a:cxn>
                <a:cxn ang="T13">
                  <a:pos x="T6" y="T7"/>
                </a:cxn>
                <a:cxn ang="T14">
                  <a:pos x="T8" y="T9"/>
                </a:cxn>
              </a:cxnLst>
              <a:rect l="T15" t="T16" r="T17" b="T18"/>
              <a:pathLst>
                <a:path w="80" h="32">
                  <a:moveTo>
                    <a:pt x="0" y="24"/>
                  </a:moveTo>
                  <a:lnTo>
                    <a:pt x="0" y="32"/>
                  </a:lnTo>
                  <a:lnTo>
                    <a:pt x="80" y="8"/>
                  </a:lnTo>
                  <a:lnTo>
                    <a:pt x="80" y="0"/>
                  </a:lnTo>
                  <a:lnTo>
                    <a:pt x="0" y="2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030" name="Freeform 13"/>
            <p:cNvSpPr>
              <a:spLocks/>
            </p:cNvSpPr>
            <p:nvPr/>
          </p:nvSpPr>
          <p:spPr bwMode="auto">
            <a:xfrm>
              <a:off x="4041775" y="3498850"/>
              <a:ext cx="406400" cy="2641600"/>
            </a:xfrm>
            <a:custGeom>
              <a:avLst/>
              <a:gdLst>
                <a:gd name="T0" fmla="*/ 2147483647 w 232"/>
                <a:gd name="T1" fmla="*/ 0 h 1631"/>
                <a:gd name="T2" fmla="*/ 2147483647 w 232"/>
                <a:gd name="T3" fmla="*/ 0 h 1631"/>
                <a:gd name="T4" fmla="*/ 0 w 232"/>
                <a:gd name="T5" fmla="*/ 2147483647 h 1631"/>
                <a:gd name="T6" fmla="*/ 0 w 232"/>
                <a:gd name="T7" fmla="*/ 2147483647 h 1631"/>
                <a:gd name="T8" fmla="*/ 2147483647 w 232"/>
                <a:gd name="T9" fmla="*/ 2147483647 h 1631"/>
                <a:gd name="T10" fmla="*/ 2147483647 w 232"/>
                <a:gd name="T11" fmla="*/ 2147483647 h 1631"/>
                <a:gd name="T12" fmla="*/ 2147483647 w 232"/>
                <a:gd name="T13" fmla="*/ 0 h 1631"/>
                <a:gd name="T14" fmla="*/ 0 60000 65536"/>
                <a:gd name="T15" fmla="*/ 0 60000 65536"/>
                <a:gd name="T16" fmla="*/ 0 60000 65536"/>
                <a:gd name="T17" fmla="*/ 0 60000 65536"/>
                <a:gd name="T18" fmla="*/ 0 60000 65536"/>
                <a:gd name="T19" fmla="*/ 0 60000 65536"/>
                <a:gd name="T20" fmla="*/ 0 60000 65536"/>
                <a:gd name="T21" fmla="*/ 0 w 232"/>
                <a:gd name="T22" fmla="*/ 0 h 1631"/>
                <a:gd name="T23" fmla="*/ 232 w 232"/>
                <a:gd name="T24" fmla="*/ 1631 h 16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2" h="1631">
                  <a:moveTo>
                    <a:pt x="232" y="0"/>
                  </a:moveTo>
                  <a:lnTo>
                    <a:pt x="224" y="0"/>
                  </a:lnTo>
                  <a:lnTo>
                    <a:pt x="0" y="1623"/>
                  </a:lnTo>
                  <a:lnTo>
                    <a:pt x="0" y="1631"/>
                  </a:lnTo>
                  <a:lnTo>
                    <a:pt x="8" y="1631"/>
                  </a:lnTo>
                  <a:lnTo>
                    <a:pt x="8" y="1623"/>
                  </a:lnTo>
                  <a:lnTo>
                    <a:pt x="232"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031" name="Rectangle 14"/>
            <p:cNvSpPr>
              <a:spLocks noChangeArrowheads="1"/>
            </p:cNvSpPr>
            <p:nvPr/>
          </p:nvSpPr>
          <p:spPr bwMode="auto">
            <a:xfrm>
              <a:off x="1644650" y="6132513"/>
              <a:ext cx="1588"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032" name="Rectangle 15"/>
            <p:cNvSpPr>
              <a:spLocks noChangeArrowheads="1"/>
            </p:cNvSpPr>
            <p:nvPr/>
          </p:nvSpPr>
          <p:spPr bwMode="auto">
            <a:xfrm>
              <a:off x="249238" y="3879850"/>
              <a:ext cx="98425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Wrapper Facade</a:t>
              </a:r>
              <a:endParaRPr lang="en-US" sz="2800" b="1"/>
            </a:p>
          </p:txBody>
        </p:sp>
        <p:sp>
          <p:nvSpPr>
            <p:cNvPr id="86033" name="Rectangle 16"/>
            <p:cNvSpPr>
              <a:spLocks noChangeArrowheads="1"/>
            </p:cNvSpPr>
            <p:nvPr/>
          </p:nvSpPr>
          <p:spPr bwMode="auto">
            <a:xfrm>
              <a:off x="2168525" y="3494088"/>
              <a:ext cx="40640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Layers</a:t>
              </a:r>
              <a:endParaRPr lang="en-US" sz="2800" b="1"/>
            </a:p>
          </p:txBody>
        </p:sp>
        <p:sp>
          <p:nvSpPr>
            <p:cNvPr id="86034" name="Rectangle 17"/>
            <p:cNvSpPr>
              <a:spLocks noChangeArrowheads="1"/>
            </p:cNvSpPr>
            <p:nvPr/>
          </p:nvSpPr>
          <p:spPr bwMode="auto">
            <a:xfrm>
              <a:off x="2105025" y="5659438"/>
              <a:ext cx="706438"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Component</a:t>
              </a:r>
              <a:endParaRPr lang="en-US" sz="2800" b="1"/>
            </a:p>
          </p:txBody>
        </p:sp>
        <p:sp>
          <p:nvSpPr>
            <p:cNvPr id="86035" name="Rectangle 18"/>
            <p:cNvSpPr>
              <a:spLocks noChangeArrowheads="1"/>
            </p:cNvSpPr>
            <p:nvPr/>
          </p:nvSpPr>
          <p:spPr bwMode="auto">
            <a:xfrm>
              <a:off x="3067050" y="3284538"/>
              <a:ext cx="423863"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036" name="Rectangle 19"/>
            <p:cNvSpPr>
              <a:spLocks noChangeArrowheads="1"/>
            </p:cNvSpPr>
            <p:nvPr/>
          </p:nvSpPr>
          <p:spPr bwMode="auto">
            <a:xfrm>
              <a:off x="3067050" y="3284538"/>
              <a:ext cx="439738" cy="1905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037" name="Rectangle 20"/>
            <p:cNvSpPr>
              <a:spLocks noChangeArrowheads="1"/>
            </p:cNvSpPr>
            <p:nvPr/>
          </p:nvSpPr>
          <p:spPr bwMode="auto">
            <a:xfrm>
              <a:off x="3490913" y="3221038"/>
              <a:ext cx="15875" cy="33972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038" name="Rectangle 21"/>
            <p:cNvSpPr>
              <a:spLocks noChangeArrowheads="1"/>
            </p:cNvSpPr>
            <p:nvPr/>
          </p:nvSpPr>
          <p:spPr bwMode="auto">
            <a:xfrm>
              <a:off x="3067050" y="3605213"/>
              <a:ext cx="423863" cy="1905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039" name="Rectangle 22"/>
            <p:cNvSpPr>
              <a:spLocks noChangeArrowheads="1"/>
            </p:cNvSpPr>
            <p:nvPr/>
          </p:nvSpPr>
          <p:spPr bwMode="auto">
            <a:xfrm>
              <a:off x="3067050" y="3284538"/>
              <a:ext cx="15875"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040" name="Rectangle 23"/>
            <p:cNvSpPr>
              <a:spLocks noChangeArrowheads="1"/>
            </p:cNvSpPr>
            <p:nvPr/>
          </p:nvSpPr>
          <p:spPr bwMode="auto">
            <a:xfrm>
              <a:off x="3130550" y="3221038"/>
              <a:ext cx="45720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internal</a:t>
              </a:r>
              <a:endParaRPr lang="en-US" sz="2800" b="1"/>
            </a:p>
          </p:txBody>
        </p:sp>
        <p:sp>
          <p:nvSpPr>
            <p:cNvPr id="86041" name="Rectangle 24"/>
            <p:cNvSpPr>
              <a:spLocks noChangeArrowheads="1"/>
            </p:cNvSpPr>
            <p:nvPr/>
          </p:nvSpPr>
          <p:spPr bwMode="auto">
            <a:xfrm>
              <a:off x="3130550" y="3363913"/>
              <a:ext cx="69850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partitioning</a:t>
              </a:r>
              <a:endParaRPr lang="en-US" sz="2800" b="1"/>
            </a:p>
          </p:txBody>
        </p:sp>
        <p:sp>
          <p:nvSpPr>
            <p:cNvPr id="86042" name="Rectangle 25"/>
            <p:cNvSpPr>
              <a:spLocks noChangeArrowheads="1"/>
            </p:cNvSpPr>
            <p:nvPr/>
          </p:nvSpPr>
          <p:spPr bwMode="auto">
            <a:xfrm>
              <a:off x="439738" y="5283200"/>
              <a:ext cx="930275" cy="152400"/>
            </a:xfrm>
            <a:prstGeom prst="rect">
              <a:avLst/>
            </a:prstGeom>
            <a:noFill/>
            <a:ln w="9525">
              <a:noFill/>
              <a:miter lim="800000"/>
              <a:headEnd/>
              <a:tailEnd/>
            </a:ln>
          </p:spPr>
          <p:txBody>
            <a:bodyPr wrap="none" lIns="0" tIns="0" rIns="0" bIns="0">
              <a:spAutoFit/>
            </a:bodyPr>
            <a:lstStyle/>
            <a:p>
              <a:r>
                <a:rPr lang="en-US" sz="1000" b="1" i="1" u="none">
                  <a:solidFill>
                    <a:srgbClr val="000000"/>
                  </a:solidFill>
                </a:rPr>
                <a:t>Remoting Error</a:t>
              </a:r>
              <a:endParaRPr lang="en-US" sz="2800" b="1"/>
            </a:p>
          </p:txBody>
        </p:sp>
        <p:sp>
          <p:nvSpPr>
            <p:cNvPr id="86043" name="Rectangle 26"/>
            <p:cNvSpPr>
              <a:spLocks noChangeArrowheads="1"/>
            </p:cNvSpPr>
            <p:nvPr/>
          </p:nvSpPr>
          <p:spPr bwMode="auto">
            <a:xfrm>
              <a:off x="663575" y="6035675"/>
              <a:ext cx="458788"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Lookup</a:t>
              </a:r>
              <a:endParaRPr lang="en-US" sz="2800" b="1"/>
            </a:p>
          </p:txBody>
        </p:sp>
        <p:sp>
          <p:nvSpPr>
            <p:cNvPr id="86044" name="Rectangle 27"/>
            <p:cNvSpPr>
              <a:spLocks noChangeArrowheads="1"/>
            </p:cNvSpPr>
            <p:nvPr/>
          </p:nvSpPr>
          <p:spPr bwMode="auto">
            <a:xfrm>
              <a:off x="2073275" y="4162425"/>
              <a:ext cx="627063"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Requestor</a:t>
              </a:r>
              <a:endParaRPr lang="en-US" sz="2800" b="1"/>
            </a:p>
          </p:txBody>
        </p:sp>
        <p:sp>
          <p:nvSpPr>
            <p:cNvPr id="86045" name="Rectangle 28"/>
            <p:cNvSpPr>
              <a:spLocks noChangeArrowheads="1"/>
            </p:cNvSpPr>
            <p:nvPr/>
          </p:nvSpPr>
          <p:spPr bwMode="auto">
            <a:xfrm>
              <a:off x="6072188" y="3571875"/>
              <a:ext cx="90805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Object Adapter</a:t>
              </a:r>
              <a:endParaRPr lang="en-US" sz="2800" b="1"/>
            </a:p>
          </p:txBody>
        </p:sp>
        <p:sp>
          <p:nvSpPr>
            <p:cNvPr id="86046" name="Rectangle 29"/>
            <p:cNvSpPr>
              <a:spLocks noChangeArrowheads="1"/>
            </p:cNvSpPr>
            <p:nvPr/>
          </p:nvSpPr>
          <p:spPr bwMode="auto">
            <a:xfrm>
              <a:off x="8158163" y="3895725"/>
              <a:ext cx="592137"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Container</a:t>
              </a:r>
              <a:endParaRPr lang="en-US" sz="2800" b="1"/>
            </a:p>
          </p:txBody>
        </p:sp>
        <p:sp>
          <p:nvSpPr>
            <p:cNvPr id="86047" name="Rectangle 30"/>
            <p:cNvSpPr>
              <a:spLocks noChangeArrowheads="1"/>
            </p:cNvSpPr>
            <p:nvPr/>
          </p:nvSpPr>
          <p:spPr bwMode="auto">
            <a:xfrm>
              <a:off x="6272213" y="4162425"/>
              <a:ext cx="434975"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Facade</a:t>
              </a:r>
              <a:endParaRPr lang="en-US" sz="2800" b="1"/>
            </a:p>
          </p:txBody>
        </p:sp>
        <p:sp>
          <p:nvSpPr>
            <p:cNvPr id="86048" name="Rectangle 31"/>
            <p:cNvSpPr>
              <a:spLocks noChangeArrowheads="1"/>
            </p:cNvSpPr>
            <p:nvPr/>
          </p:nvSpPr>
          <p:spPr bwMode="auto">
            <a:xfrm>
              <a:off x="6178550" y="4773613"/>
              <a:ext cx="561975"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Business</a:t>
              </a:r>
              <a:endParaRPr lang="en-US" sz="2800" b="1"/>
            </a:p>
          </p:txBody>
        </p:sp>
        <p:sp>
          <p:nvSpPr>
            <p:cNvPr id="86049" name="Rectangle 32"/>
            <p:cNvSpPr>
              <a:spLocks noChangeArrowheads="1"/>
            </p:cNvSpPr>
            <p:nvPr/>
          </p:nvSpPr>
          <p:spPr bwMode="auto">
            <a:xfrm>
              <a:off x="6178550" y="4914900"/>
              <a:ext cx="52705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Delegate</a:t>
              </a:r>
              <a:endParaRPr lang="en-US" sz="2800" b="1"/>
            </a:p>
          </p:txBody>
        </p:sp>
        <p:sp>
          <p:nvSpPr>
            <p:cNvPr id="86050" name="Rectangle 33"/>
            <p:cNvSpPr>
              <a:spLocks noChangeArrowheads="1"/>
            </p:cNvSpPr>
            <p:nvPr/>
          </p:nvSpPr>
          <p:spPr bwMode="auto">
            <a:xfrm>
              <a:off x="603250" y="4552950"/>
              <a:ext cx="449263"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Invoker</a:t>
              </a:r>
              <a:endParaRPr lang="en-US" sz="2800" b="1"/>
            </a:p>
          </p:txBody>
        </p:sp>
        <p:sp>
          <p:nvSpPr>
            <p:cNvPr id="86051" name="Rectangle 34"/>
            <p:cNvSpPr>
              <a:spLocks noChangeArrowheads="1"/>
            </p:cNvSpPr>
            <p:nvPr/>
          </p:nvSpPr>
          <p:spPr bwMode="auto">
            <a:xfrm>
              <a:off x="8131175" y="4572000"/>
              <a:ext cx="738188"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Client Proxy</a:t>
              </a:r>
              <a:endParaRPr lang="en-US" sz="2800" b="1"/>
            </a:p>
          </p:txBody>
        </p:sp>
        <p:sp>
          <p:nvSpPr>
            <p:cNvPr id="86052" name="Rectangle 35"/>
            <p:cNvSpPr>
              <a:spLocks noChangeArrowheads="1"/>
            </p:cNvSpPr>
            <p:nvPr/>
          </p:nvSpPr>
          <p:spPr bwMode="auto">
            <a:xfrm>
              <a:off x="1471613" y="3957638"/>
              <a:ext cx="173037"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053" name="Freeform 36"/>
            <p:cNvSpPr>
              <a:spLocks/>
            </p:cNvSpPr>
            <p:nvPr/>
          </p:nvSpPr>
          <p:spPr bwMode="auto">
            <a:xfrm>
              <a:off x="1409700" y="3957638"/>
              <a:ext cx="234950" cy="71437"/>
            </a:xfrm>
            <a:custGeom>
              <a:avLst/>
              <a:gdLst>
                <a:gd name="T0" fmla="*/ 2147483647 w 120"/>
                <a:gd name="T1" fmla="*/ 2147483647 h 32"/>
                <a:gd name="T2" fmla="*/ 2147483647 w 120"/>
                <a:gd name="T3" fmla="*/ 2147483647 h 32"/>
                <a:gd name="T4" fmla="*/ 2147483647 w 120"/>
                <a:gd name="T5" fmla="*/ 0 h 32"/>
                <a:gd name="T6" fmla="*/ 2147483647 w 120"/>
                <a:gd name="T7" fmla="*/ 0 h 32"/>
                <a:gd name="T8" fmla="*/ 0 w 120"/>
                <a:gd name="T9" fmla="*/ 2147483647 h 32"/>
                <a:gd name="T10" fmla="*/ 2147483647 w 120"/>
                <a:gd name="T11" fmla="*/ 2147483647 h 32"/>
                <a:gd name="T12" fmla="*/ 2147483647 w 120"/>
                <a:gd name="T13" fmla="*/ 2147483647 h 32"/>
                <a:gd name="T14" fmla="*/ 0 60000 65536"/>
                <a:gd name="T15" fmla="*/ 0 60000 65536"/>
                <a:gd name="T16" fmla="*/ 0 60000 65536"/>
                <a:gd name="T17" fmla="*/ 0 60000 65536"/>
                <a:gd name="T18" fmla="*/ 0 60000 65536"/>
                <a:gd name="T19" fmla="*/ 0 60000 65536"/>
                <a:gd name="T20" fmla="*/ 0 60000 65536"/>
                <a:gd name="T21" fmla="*/ 0 w 120"/>
                <a:gd name="T22" fmla="*/ 0 h 32"/>
                <a:gd name="T23" fmla="*/ 120 w 120"/>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32">
                  <a:moveTo>
                    <a:pt x="120" y="32"/>
                  </a:moveTo>
                  <a:lnTo>
                    <a:pt x="120" y="24"/>
                  </a:lnTo>
                  <a:lnTo>
                    <a:pt x="32" y="0"/>
                  </a:lnTo>
                  <a:lnTo>
                    <a:pt x="0" y="8"/>
                  </a:lnTo>
                  <a:lnTo>
                    <a:pt x="32" y="8"/>
                  </a:lnTo>
                  <a:lnTo>
                    <a:pt x="120" y="3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054" name="Freeform 37"/>
            <p:cNvSpPr>
              <a:spLocks/>
            </p:cNvSpPr>
            <p:nvPr/>
          </p:nvSpPr>
          <p:spPr bwMode="auto">
            <a:xfrm>
              <a:off x="1471613" y="3903663"/>
              <a:ext cx="173037" cy="71437"/>
            </a:xfrm>
            <a:custGeom>
              <a:avLst/>
              <a:gdLst>
                <a:gd name="T0" fmla="*/ 0 w 88"/>
                <a:gd name="T1" fmla="*/ 2147483647 h 32"/>
                <a:gd name="T2" fmla="*/ 0 w 88"/>
                <a:gd name="T3" fmla="*/ 2147483647 h 32"/>
                <a:gd name="T4" fmla="*/ 2147483647 w 88"/>
                <a:gd name="T5" fmla="*/ 2147483647 h 32"/>
                <a:gd name="T6" fmla="*/ 2147483647 w 88"/>
                <a:gd name="T7" fmla="*/ 0 h 32"/>
                <a:gd name="T8" fmla="*/ 0 w 88"/>
                <a:gd name="T9" fmla="*/ 2147483647 h 32"/>
                <a:gd name="T10" fmla="*/ 0 60000 65536"/>
                <a:gd name="T11" fmla="*/ 0 60000 65536"/>
                <a:gd name="T12" fmla="*/ 0 60000 65536"/>
                <a:gd name="T13" fmla="*/ 0 60000 65536"/>
                <a:gd name="T14" fmla="*/ 0 60000 65536"/>
                <a:gd name="T15" fmla="*/ 0 w 88"/>
                <a:gd name="T16" fmla="*/ 0 h 32"/>
                <a:gd name="T17" fmla="*/ 88 w 88"/>
                <a:gd name="T18" fmla="*/ 32 h 32"/>
              </a:gdLst>
              <a:ahLst/>
              <a:cxnLst>
                <a:cxn ang="T10">
                  <a:pos x="T0" y="T1"/>
                </a:cxn>
                <a:cxn ang="T11">
                  <a:pos x="T2" y="T3"/>
                </a:cxn>
                <a:cxn ang="T12">
                  <a:pos x="T4" y="T5"/>
                </a:cxn>
                <a:cxn ang="T13">
                  <a:pos x="T6" y="T7"/>
                </a:cxn>
                <a:cxn ang="T14">
                  <a:pos x="T8" y="T9"/>
                </a:cxn>
              </a:cxnLst>
              <a:rect l="T15" t="T16" r="T17" b="T18"/>
              <a:pathLst>
                <a:path w="88" h="32">
                  <a:moveTo>
                    <a:pt x="0" y="24"/>
                  </a:moveTo>
                  <a:lnTo>
                    <a:pt x="0" y="32"/>
                  </a:lnTo>
                  <a:lnTo>
                    <a:pt x="88" y="8"/>
                  </a:lnTo>
                  <a:lnTo>
                    <a:pt x="88" y="0"/>
                  </a:lnTo>
                  <a:lnTo>
                    <a:pt x="0" y="2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055" name="Freeform 38"/>
            <p:cNvSpPr>
              <a:spLocks/>
            </p:cNvSpPr>
            <p:nvPr/>
          </p:nvSpPr>
          <p:spPr bwMode="auto">
            <a:xfrm>
              <a:off x="3759200" y="3427413"/>
              <a:ext cx="280988" cy="523875"/>
            </a:xfrm>
            <a:custGeom>
              <a:avLst/>
              <a:gdLst>
                <a:gd name="T0" fmla="*/ 2147483647 w 168"/>
                <a:gd name="T1" fmla="*/ 0 h 336"/>
                <a:gd name="T2" fmla="*/ 2147483647 w 168"/>
                <a:gd name="T3" fmla="*/ 0 h 336"/>
                <a:gd name="T4" fmla="*/ 0 w 168"/>
                <a:gd name="T5" fmla="*/ 2147483647 h 336"/>
                <a:gd name="T6" fmla="*/ 0 w 168"/>
                <a:gd name="T7" fmla="*/ 2147483647 h 336"/>
                <a:gd name="T8" fmla="*/ 2147483647 w 168"/>
                <a:gd name="T9" fmla="*/ 2147483647 h 336"/>
                <a:gd name="T10" fmla="*/ 2147483647 w 168"/>
                <a:gd name="T11" fmla="*/ 2147483647 h 336"/>
                <a:gd name="T12" fmla="*/ 2147483647 w 168"/>
                <a:gd name="T13" fmla="*/ 0 h 336"/>
                <a:gd name="T14" fmla="*/ 0 60000 65536"/>
                <a:gd name="T15" fmla="*/ 0 60000 65536"/>
                <a:gd name="T16" fmla="*/ 0 60000 65536"/>
                <a:gd name="T17" fmla="*/ 0 60000 65536"/>
                <a:gd name="T18" fmla="*/ 0 60000 65536"/>
                <a:gd name="T19" fmla="*/ 0 60000 65536"/>
                <a:gd name="T20" fmla="*/ 0 60000 65536"/>
                <a:gd name="T21" fmla="*/ 0 w 168"/>
                <a:gd name="T22" fmla="*/ 0 h 336"/>
                <a:gd name="T23" fmla="*/ 168 w 16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8" h="336">
                  <a:moveTo>
                    <a:pt x="168" y="0"/>
                  </a:moveTo>
                  <a:lnTo>
                    <a:pt x="160" y="0"/>
                  </a:lnTo>
                  <a:lnTo>
                    <a:pt x="0" y="328"/>
                  </a:lnTo>
                  <a:lnTo>
                    <a:pt x="0" y="336"/>
                  </a:lnTo>
                  <a:lnTo>
                    <a:pt x="8" y="336"/>
                  </a:lnTo>
                  <a:lnTo>
                    <a:pt x="8" y="328"/>
                  </a:lnTo>
                  <a:lnTo>
                    <a:pt x="168"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056" name="Rectangle 39"/>
            <p:cNvSpPr>
              <a:spLocks noChangeArrowheads="1"/>
            </p:cNvSpPr>
            <p:nvPr/>
          </p:nvSpPr>
          <p:spPr bwMode="auto">
            <a:xfrm>
              <a:off x="1644650" y="3975100"/>
              <a:ext cx="1588"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057" name="Rectangle 40"/>
            <p:cNvSpPr>
              <a:spLocks noChangeArrowheads="1"/>
            </p:cNvSpPr>
            <p:nvPr/>
          </p:nvSpPr>
          <p:spPr bwMode="auto">
            <a:xfrm>
              <a:off x="3019425" y="4259263"/>
              <a:ext cx="173038"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058" name="Freeform 41"/>
            <p:cNvSpPr>
              <a:spLocks/>
            </p:cNvSpPr>
            <p:nvPr/>
          </p:nvSpPr>
          <p:spPr bwMode="auto">
            <a:xfrm>
              <a:off x="2973388" y="4259263"/>
              <a:ext cx="203200" cy="71437"/>
            </a:xfrm>
            <a:custGeom>
              <a:avLst/>
              <a:gdLst>
                <a:gd name="T0" fmla="*/ 2147483647 w 104"/>
                <a:gd name="T1" fmla="*/ 2147483647 h 32"/>
                <a:gd name="T2" fmla="*/ 2147483647 w 104"/>
                <a:gd name="T3" fmla="*/ 2147483647 h 32"/>
                <a:gd name="T4" fmla="*/ 2147483647 w 104"/>
                <a:gd name="T5" fmla="*/ 0 h 32"/>
                <a:gd name="T6" fmla="*/ 2147483647 w 104"/>
                <a:gd name="T7" fmla="*/ 0 h 32"/>
                <a:gd name="T8" fmla="*/ 0 w 104"/>
                <a:gd name="T9" fmla="*/ 2147483647 h 32"/>
                <a:gd name="T10" fmla="*/ 2147483647 w 104"/>
                <a:gd name="T11" fmla="*/ 2147483647 h 32"/>
                <a:gd name="T12" fmla="*/ 2147483647 w 104"/>
                <a:gd name="T13" fmla="*/ 2147483647 h 32"/>
                <a:gd name="T14" fmla="*/ 0 60000 65536"/>
                <a:gd name="T15" fmla="*/ 0 60000 65536"/>
                <a:gd name="T16" fmla="*/ 0 60000 65536"/>
                <a:gd name="T17" fmla="*/ 0 60000 65536"/>
                <a:gd name="T18" fmla="*/ 0 60000 65536"/>
                <a:gd name="T19" fmla="*/ 0 60000 65536"/>
                <a:gd name="T20" fmla="*/ 0 60000 65536"/>
                <a:gd name="T21" fmla="*/ 0 w 104"/>
                <a:gd name="T22" fmla="*/ 0 h 32"/>
                <a:gd name="T23" fmla="*/ 104 w 104"/>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32">
                  <a:moveTo>
                    <a:pt x="104" y="32"/>
                  </a:moveTo>
                  <a:lnTo>
                    <a:pt x="104" y="24"/>
                  </a:lnTo>
                  <a:lnTo>
                    <a:pt x="24" y="0"/>
                  </a:lnTo>
                  <a:lnTo>
                    <a:pt x="0" y="8"/>
                  </a:lnTo>
                  <a:lnTo>
                    <a:pt x="24" y="8"/>
                  </a:lnTo>
                  <a:lnTo>
                    <a:pt x="104" y="3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059" name="Freeform 42"/>
            <p:cNvSpPr>
              <a:spLocks/>
            </p:cNvSpPr>
            <p:nvPr/>
          </p:nvSpPr>
          <p:spPr bwMode="auto">
            <a:xfrm>
              <a:off x="3019425" y="4205288"/>
              <a:ext cx="157163" cy="71437"/>
            </a:xfrm>
            <a:custGeom>
              <a:avLst/>
              <a:gdLst>
                <a:gd name="T0" fmla="*/ 0 w 80"/>
                <a:gd name="T1" fmla="*/ 2147483647 h 32"/>
                <a:gd name="T2" fmla="*/ 0 w 80"/>
                <a:gd name="T3" fmla="*/ 2147483647 h 32"/>
                <a:gd name="T4" fmla="*/ 2147483647 w 80"/>
                <a:gd name="T5" fmla="*/ 2147483647 h 32"/>
                <a:gd name="T6" fmla="*/ 2147483647 w 80"/>
                <a:gd name="T7" fmla="*/ 0 h 32"/>
                <a:gd name="T8" fmla="*/ 0 w 80"/>
                <a:gd name="T9" fmla="*/ 2147483647 h 32"/>
                <a:gd name="T10" fmla="*/ 0 60000 65536"/>
                <a:gd name="T11" fmla="*/ 0 60000 65536"/>
                <a:gd name="T12" fmla="*/ 0 60000 65536"/>
                <a:gd name="T13" fmla="*/ 0 60000 65536"/>
                <a:gd name="T14" fmla="*/ 0 60000 65536"/>
                <a:gd name="T15" fmla="*/ 0 w 80"/>
                <a:gd name="T16" fmla="*/ 0 h 32"/>
                <a:gd name="T17" fmla="*/ 80 w 80"/>
                <a:gd name="T18" fmla="*/ 32 h 32"/>
              </a:gdLst>
              <a:ahLst/>
              <a:cxnLst>
                <a:cxn ang="T10">
                  <a:pos x="T0" y="T1"/>
                </a:cxn>
                <a:cxn ang="T11">
                  <a:pos x="T2" y="T3"/>
                </a:cxn>
                <a:cxn ang="T12">
                  <a:pos x="T4" y="T5"/>
                </a:cxn>
                <a:cxn ang="T13">
                  <a:pos x="T6" y="T7"/>
                </a:cxn>
                <a:cxn ang="T14">
                  <a:pos x="T8" y="T9"/>
                </a:cxn>
              </a:cxnLst>
              <a:rect l="T15" t="T16" r="T17" b="T18"/>
              <a:pathLst>
                <a:path w="80" h="32">
                  <a:moveTo>
                    <a:pt x="0" y="24"/>
                  </a:moveTo>
                  <a:lnTo>
                    <a:pt x="0" y="32"/>
                  </a:lnTo>
                  <a:lnTo>
                    <a:pt x="80" y="8"/>
                  </a:lnTo>
                  <a:lnTo>
                    <a:pt x="80" y="0"/>
                  </a:lnTo>
                  <a:lnTo>
                    <a:pt x="0" y="2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060" name="Freeform 43"/>
            <p:cNvSpPr>
              <a:spLocks/>
            </p:cNvSpPr>
            <p:nvPr/>
          </p:nvSpPr>
          <p:spPr bwMode="auto">
            <a:xfrm>
              <a:off x="3741738" y="3444875"/>
              <a:ext cx="361950" cy="841375"/>
            </a:xfrm>
            <a:custGeom>
              <a:avLst/>
              <a:gdLst>
                <a:gd name="T0" fmla="*/ 2147483647 w 184"/>
                <a:gd name="T1" fmla="*/ 0 h 560"/>
                <a:gd name="T2" fmla="*/ 2147483647 w 184"/>
                <a:gd name="T3" fmla="*/ 0 h 560"/>
                <a:gd name="T4" fmla="*/ 0 w 184"/>
                <a:gd name="T5" fmla="*/ 2147483647 h 560"/>
                <a:gd name="T6" fmla="*/ 0 w 184"/>
                <a:gd name="T7" fmla="*/ 2147483647 h 560"/>
                <a:gd name="T8" fmla="*/ 2147483647 w 184"/>
                <a:gd name="T9" fmla="*/ 2147483647 h 560"/>
                <a:gd name="T10" fmla="*/ 2147483647 w 184"/>
                <a:gd name="T11" fmla="*/ 2147483647 h 560"/>
                <a:gd name="T12" fmla="*/ 2147483647 w 184"/>
                <a:gd name="T13" fmla="*/ 0 h 560"/>
                <a:gd name="T14" fmla="*/ 0 60000 65536"/>
                <a:gd name="T15" fmla="*/ 0 60000 65536"/>
                <a:gd name="T16" fmla="*/ 0 60000 65536"/>
                <a:gd name="T17" fmla="*/ 0 60000 65536"/>
                <a:gd name="T18" fmla="*/ 0 60000 65536"/>
                <a:gd name="T19" fmla="*/ 0 60000 65536"/>
                <a:gd name="T20" fmla="*/ 0 60000 65536"/>
                <a:gd name="T21" fmla="*/ 0 w 184"/>
                <a:gd name="T22" fmla="*/ 0 h 560"/>
                <a:gd name="T23" fmla="*/ 184 w 184"/>
                <a:gd name="T24" fmla="*/ 560 h 5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4" h="560">
                  <a:moveTo>
                    <a:pt x="184" y="0"/>
                  </a:moveTo>
                  <a:lnTo>
                    <a:pt x="176" y="0"/>
                  </a:lnTo>
                  <a:lnTo>
                    <a:pt x="0" y="552"/>
                  </a:lnTo>
                  <a:lnTo>
                    <a:pt x="0" y="560"/>
                  </a:lnTo>
                  <a:lnTo>
                    <a:pt x="8" y="560"/>
                  </a:lnTo>
                  <a:lnTo>
                    <a:pt x="8" y="552"/>
                  </a:lnTo>
                  <a:lnTo>
                    <a:pt x="184"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061" name="Rectangle 44"/>
            <p:cNvSpPr>
              <a:spLocks noChangeArrowheads="1"/>
            </p:cNvSpPr>
            <p:nvPr/>
          </p:nvSpPr>
          <p:spPr bwMode="auto">
            <a:xfrm>
              <a:off x="3192463" y="4276725"/>
              <a:ext cx="1587"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062" name="Rectangle 45"/>
            <p:cNvSpPr>
              <a:spLocks noChangeArrowheads="1"/>
            </p:cNvSpPr>
            <p:nvPr/>
          </p:nvSpPr>
          <p:spPr bwMode="auto">
            <a:xfrm>
              <a:off x="3192463" y="4276725"/>
              <a:ext cx="549275" cy="19050"/>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063" name="Rectangle 46"/>
            <p:cNvSpPr>
              <a:spLocks noChangeArrowheads="1"/>
            </p:cNvSpPr>
            <p:nvPr/>
          </p:nvSpPr>
          <p:spPr bwMode="auto">
            <a:xfrm>
              <a:off x="1431925" y="4605338"/>
              <a:ext cx="157163"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064" name="Freeform 47"/>
            <p:cNvSpPr>
              <a:spLocks/>
            </p:cNvSpPr>
            <p:nvPr/>
          </p:nvSpPr>
          <p:spPr bwMode="auto">
            <a:xfrm>
              <a:off x="1385888" y="4605338"/>
              <a:ext cx="203200" cy="71437"/>
            </a:xfrm>
            <a:custGeom>
              <a:avLst/>
              <a:gdLst>
                <a:gd name="T0" fmla="*/ 2147483647 w 104"/>
                <a:gd name="T1" fmla="*/ 2147483647 h 32"/>
                <a:gd name="T2" fmla="*/ 2147483647 w 104"/>
                <a:gd name="T3" fmla="*/ 2147483647 h 32"/>
                <a:gd name="T4" fmla="*/ 2147483647 w 104"/>
                <a:gd name="T5" fmla="*/ 0 h 32"/>
                <a:gd name="T6" fmla="*/ 2147483647 w 104"/>
                <a:gd name="T7" fmla="*/ 0 h 32"/>
                <a:gd name="T8" fmla="*/ 0 w 104"/>
                <a:gd name="T9" fmla="*/ 2147483647 h 32"/>
                <a:gd name="T10" fmla="*/ 2147483647 w 104"/>
                <a:gd name="T11" fmla="*/ 2147483647 h 32"/>
                <a:gd name="T12" fmla="*/ 2147483647 w 104"/>
                <a:gd name="T13" fmla="*/ 2147483647 h 32"/>
                <a:gd name="T14" fmla="*/ 0 60000 65536"/>
                <a:gd name="T15" fmla="*/ 0 60000 65536"/>
                <a:gd name="T16" fmla="*/ 0 60000 65536"/>
                <a:gd name="T17" fmla="*/ 0 60000 65536"/>
                <a:gd name="T18" fmla="*/ 0 60000 65536"/>
                <a:gd name="T19" fmla="*/ 0 60000 65536"/>
                <a:gd name="T20" fmla="*/ 0 60000 65536"/>
                <a:gd name="T21" fmla="*/ 0 w 104"/>
                <a:gd name="T22" fmla="*/ 0 h 32"/>
                <a:gd name="T23" fmla="*/ 104 w 104"/>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32">
                  <a:moveTo>
                    <a:pt x="104" y="32"/>
                  </a:moveTo>
                  <a:lnTo>
                    <a:pt x="104" y="24"/>
                  </a:lnTo>
                  <a:lnTo>
                    <a:pt x="24" y="0"/>
                  </a:lnTo>
                  <a:lnTo>
                    <a:pt x="0" y="8"/>
                  </a:lnTo>
                  <a:lnTo>
                    <a:pt x="24" y="8"/>
                  </a:lnTo>
                  <a:lnTo>
                    <a:pt x="104" y="3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065" name="Freeform 48"/>
            <p:cNvSpPr>
              <a:spLocks/>
            </p:cNvSpPr>
            <p:nvPr/>
          </p:nvSpPr>
          <p:spPr bwMode="auto">
            <a:xfrm>
              <a:off x="1431925" y="4551363"/>
              <a:ext cx="157163" cy="71437"/>
            </a:xfrm>
            <a:custGeom>
              <a:avLst/>
              <a:gdLst>
                <a:gd name="T0" fmla="*/ 0 w 80"/>
                <a:gd name="T1" fmla="*/ 2147483647 h 32"/>
                <a:gd name="T2" fmla="*/ 0 w 80"/>
                <a:gd name="T3" fmla="*/ 2147483647 h 32"/>
                <a:gd name="T4" fmla="*/ 2147483647 w 80"/>
                <a:gd name="T5" fmla="*/ 2147483647 h 32"/>
                <a:gd name="T6" fmla="*/ 2147483647 w 80"/>
                <a:gd name="T7" fmla="*/ 0 h 32"/>
                <a:gd name="T8" fmla="*/ 0 w 80"/>
                <a:gd name="T9" fmla="*/ 2147483647 h 32"/>
                <a:gd name="T10" fmla="*/ 0 60000 65536"/>
                <a:gd name="T11" fmla="*/ 0 60000 65536"/>
                <a:gd name="T12" fmla="*/ 0 60000 65536"/>
                <a:gd name="T13" fmla="*/ 0 60000 65536"/>
                <a:gd name="T14" fmla="*/ 0 60000 65536"/>
                <a:gd name="T15" fmla="*/ 0 w 80"/>
                <a:gd name="T16" fmla="*/ 0 h 32"/>
                <a:gd name="T17" fmla="*/ 80 w 80"/>
                <a:gd name="T18" fmla="*/ 32 h 32"/>
              </a:gdLst>
              <a:ahLst/>
              <a:cxnLst>
                <a:cxn ang="T10">
                  <a:pos x="T0" y="T1"/>
                </a:cxn>
                <a:cxn ang="T11">
                  <a:pos x="T2" y="T3"/>
                </a:cxn>
                <a:cxn ang="T12">
                  <a:pos x="T4" y="T5"/>
                </a:cxn>
                <a:cxn ang="T13">
                  <a:pos x="T6" y="T7"/>
                </a:cxn>
                <a:cxn ang="T14">
                  <a:pos x="T8" y="T9"/>
                </a:cxn>
              </a:cxnLst>
              <a:rect l="T15" t="T16" r="T17" b="T18"/>
              <a:pathLst>
                <a:path w="80" h="32">
                  <a:moveTo>
                    <a:pt x="0" y="24"/>
                  </a:moveTo>
                  <a:lnTo>
                    <a:pt x="0" y="32"/>
                  </a:lnTo>
                  <a:lnTo>
                    <a:pt x="80" y="8"/>
                  </a:lnTo>
                  <a:lnTo>
                    <a:pt x="80" y="0"/>
                  </a:lnTo>
                  <a:lnTo>
                    <a:pt x="0" y="2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066" name="Freeform 49"/>
            <p:cNvSpPr>
              <a:spLocks/>
            </p:cNvSpPr>
            <p:nvPr/>
          </p:nvSpPr>
          <p:spPr bwMode="auto">
            <a:xfrm>
              <a:off x="3789363" y="3481388"/>
              <a:ext cx="376237" cy="1116012"/>
            </a:xfrm>
            <a:custGeom>
              <a:avLst/>
              <a:gdLst>
                <a:gd name="T0" fmla="*/ 2147483647 w 192"/>
                <a:gd name="T1" fmla="*/ 0 h 767"/>
                <a:gd name="T2" fmla="*/ 2147483647 w 192"/>
                <a:gd name="T3" fmla="*/ 0 h 767"/>
                <a:gd name="T4" fmla="*/ 0 w 192"/>
                <a:gd name="T5" fmla="*/ 2147483647 h 767"/>
                <a:gd name="T6" fmla="*/ 0 w 192"/>
                <a:gd name="T7" fmla="*/ 2147483647 h 767"/>
                <a:gd name="T8" fmla="*/ 2147483647 w 192"/>
                <a:gd name="T9" fmla="*/ 2147483647 h 767"/>
                <a:gd name="T10" fmla="*/ 2147483647 w 192"/>
                <a:gd name="T11" fmla="*/ 2147483647 h 767"/>
                <a:gd name="T12" fmla="*/ 2147483647 w 192"/>
                <a:gd name="T13" fmla="*/ 0 h 767"/>
                <a:gd name="T14" fmla="*/ 0 60000 65536"/>
                <a:gd name="T15" fmla="*/ 0 60000 65536"/>
                <a:gd name="T16" fmla="*/ 0 60000 65536"/>
                <a:gd name="T17" fmla="*/ 0 60000 65536"/>
                <a:gd name="T18" fmla="*/ 0 60000 65536"/>
                <a:gd name="T19" fmla="*/ 0 60000 65536"/>
                <a:gd name="T20" fmla="*/ 0 60000 65536"/>
                <a:gd name="T21" fmla="*/ 0 w 192"/>
                <a:gd name="T22" fmla="*/ 0 h 767"/>
                <a:gd name="T23" fmla="*/ 192 w 192"/>
                <a:gd name="T24" fmla="*/ 767 h 7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2" h="767">
                  <a:moveTo>
                    <a:pt x="192" y="0"/>
                  </a:moveTo>
                  <a:lnTo>
                    <a:pt x="184" y="0"/>
                  </a:lnTo>
                  <a:lnTo>
                    <a:pt x="0" y="759"/>
                  </a:lnTo>
                  <a:lnTo>
                    <a:pt x="0" y="767"/>
                  </a:lnTo>
                  <a:lnTo>
                    <a:pt x="8" y="767"/>
                  </a:lnTo>
                  <a:lnTo>
                    <a:pt x="8" y="759"/>
                  </a:lnTo>
                  <a:lnTo>
                    <a:pt x="192"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067" name="Rectangle 50"/>
            <p:cNvSpPr>
              <a:spLocks noChangeArrowheads="1"/>
            </p:cNvSpPr>
            <p:nvPr/>
          </p:nvSpPr>
          <p:spPr bwMode="auto">
            <a:xfrm>
              <a:off x="3019425" y="4895850"/>
              <a:ext cx="173038"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068" name="Freeform 51"/>
            <p:cNvSpPr>
              <a:spLocks/>
            </p:cNvSpPr>
            <p:nvPr/>
          </p:nvSpPr>
          <p:spPr bwMode="auto">
            <a:xfrm>
              <a:off x="2957513" y="4895850"/>
              <a:ext cx="234950" cy="69850"/>
            </a:xfrm>
            <a:custGeom>
              <a:avLst/>
              <a:gdLst>
                <a:gd name="T0" fmla="*/ 2147483647 w 120"/>
                <a:gd name="T1" fmla="*/ 2147483647 h 32"/>
                <a:gd name="T2" fmla="*/ 2147483647 w 120"/>
                <a:gd name="T3" fmla="*/ 2147483647 h 32"/>
                <a:gd name="T4" fmla="*/ 2147483647 w 120"/>
                <a:gd name="T5" fmla="*/ 0 h 32"/>
                <a:gd name="T6" fmla="*/ 2147483647 w 120"/>
                <a:gd name="T7" fmla="*/ 0 h 32"/>
                <a:gd name="T8" fmla="*/ 0 w 120"/>
                <a:gd name="T9" fmla="*/ 2147483647 h 32"/>
                <a:gd name="T10" fmla="*/ 2147483647 w 120"/>
                <a:gd name="T11" fmla="*/ 2147483647 h 32"/>
                <a:gd name="T12" fmla="*/ 2147483647 w 120"/>
                <a:gd name="T13" fmla="*/ 2147483647 h 32"/>
                <a:gd name="T14" fmla="*/ 0 60000 65536"/>
                <a:gd name="T15" fmla="*/ 0 60000 65536"/>
                <a:gd name="T16" fmla="*/ 0 60000 65536"/>
                <a:gd name="T17" fmla="*/ 0 60000 65536"/>
                <a:gd name="T18" fmla="*/ 0 60000 65536"/>
                <a:gd name="T19" fmla="*/ 0 60000 65536"/>
                <a:gd name="T20" fmla="*/ 0 60000 65536"/>
                <a:gd name="T21" fmla="*/ 0 w 120"/>
                <a:gd name="T22" fmla="*/ 0 h 32"/>
                <a:gd name="T23" fmla="*/ 120 w 120"/>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32">
                  <a:moveTo>
                    <a:pt x="120" y="32"/>
                  </a:moveTo>
                  <a:lnTo>
                    <a:pt x="120" y="24"/>
                  </a:lnTo>
                  <a:lnTo>
                    <a:pt x="32" y="0"/>
                  </a:lnTo>
                  <a:lnTo>
                    <a:pt x="0" y="8"/>
                  </a:lnTo>
                  <a:lnTo>
                    <a:pt x="32" y="8"/>
                  </a:lnTo>
                  <a:lnTo>
                    <a:pt x="120" y="3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069" name="Freeform 52"/>
            <p:cNvSpPr>
              <a:spLocks/>
            </p:cNvSpPr>
            <p:nvPr/>
          </p:nvSpPr>
          <p:spPr bwMode="auto">
            <a:xfrm>
              <a:off x="3019425" y="4841875"/>
              <a:ext cx="173038" cy="71438"/>
            </a:xfrm>
            <a:custGeom>
              <a:avLst/>
              <a:gdLst>
                <a:gd name="T0" fmla="*/ 0 w 88"/>
                <a:gd name="T1" fmla="*/ 2147483647 h 32"/>
                <a:gd name="T2" fmla="*/ 0 w 88"/>
                <a:gd name="T3" fmla="*/ 2147483647 h 32"/>
                <a:gd name="T4" fmla="*/ 2147483647 w 88"/>
                <a:gd name="T5" fmla="*/ 2147483647 h 32"/>
                <a:gd name="T6" fmla="*/ 2147483647 w 88"/>
                <a:gd name="T7" fmla="*/ 0 h 32"/>
                <a:gd name="T8" fmla="*/ 0 w 88"/>
                <a:gd name="T9" fmla="*/ 2147483647 h 32"/>
                <a:gd name="T10" fmla="*/ 0 60000 65536"/>
                <a:gd name="T11" fmla="*/ 0 60000 65536"/>
                <a:gd name="T12" fmla="*/ 0 60000 65536"/>
                <a:gd name="T13" fmla="*/ 0 60000 65536"/>
                <a:gd name="T14" fmla="*/ 0 60000 65536"/>
                <a:gd name="T15" fmla="*/ 0 w 88"/>
                <a:gd name="T16" fmla="*/ 0 h 32"/>
                <a:gd name="T17" fmla="*/ 88 w 88"/>
                <a:gd name="T18" fmla="*/ 32 h 32"/>
              </a:gdLst>
              <a:ahLst/>
              <a:cxnLst>
                <a:cxn ang="T10">
                  <a:pos x="T0" y="T1"/>
                </a:cxn>
                <a:cxn ang="T11">
                  <a:pos x="T2" y="T3"/>
                </a:cxn>
                <a:cxn ang="T12">
                  <a:pos x="T4" y="T5"/>
                </a:cxn>
                <a:cxn ang="T13">
                  <a:pos x="T6" y="T7"/>
                </a:cxn>
                <a:cxn ang="T14">
                  <a:pos x="T8" y="T9"/>
                </a:cxn>
              </a:cxnLst>
              <a:rect l="T15" t="T16" r="T17" b="T18"/>
              <a:pathLst>
                <a:path w="88" h="32">
                  <a:moveTo>
                    <a:pt x="0" y="24"/>
                  </a:moveTo>
                  <a:lnTo>
                    <a:pt x="0" y="32"/>
                  </a:lnTo>
                  <a:lnTo>
                    <a:pt x="88" y="8"/>
                  </a:lnTo>
                  <a:lnTo>
                    <a:pt x="88" y="0"/>
                  </a:lnTo>
                  <a:lnTo>
                    <a:pt x="0" y="2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070" name="Freeform 53"/>
            <p:cNvSpPr>
              <a:spLocks/>
            </p:cNvSpPr>
            <p:nvPr/>
          </p:nvSpPr>
          <p:spPr bwMode="auto">
            <a:xfrm>
              <a:off x="3835400" y="3498850"/>
              <a:ext cx="393700" cy="1412875"/>
            </a:xfrm>
            <a:custGeom>
              <a:avLst/>
              <a:gdLst>
                <a:gd name="T0" fmla="*/ 2147483647 w 200"/>
                <a:gd name="T1" fmla="*/ 0 h 975"/>
                <a:gd name="T2" fmla="*/ 2147483647 w 200"/>
                <a:gd name="T3" fmla="*/ 0 h 975"/>
                <a:gd name="T4" fmla="*/ 0 w 200"/>
                <a:gd name="T5" fmla="*/ 2147483647 h 975"/>
                <a:gd name="T6" fmla="*/ 0 w 200"/>
                <a:gd name="T7" fmla="*/ 2147483647 h 975"/>
                <a:gd name="T8" fmla="*/ 2147483647 w 200"/>
                <a:gd name="T9" fmla="*/ 2147483647 h 975"/>
                <a:gd name="T10" fmla="*/ 2147483647 w 200"/>
                <a:gd name="T11" fmla="*/ 2147483647 h 975"/>
                <a:gd name="T12" fmla="*/ 2147483647 w 200"/>
                <a:gd name="T13" fmla="*/ 0 h 975"/>
                <a:gd name="T14" fmla="*/ 0 60000 65536"/>
                <a:gd name="T15" fmla="*/ 0 60000 65536"/>
                <a:gd name="T16" fmla="*/ 0 60000 65536"/>
                <a:gd name="T17" fmla="*/ 0 60000 65536"/>
                <a:gd name="T18" fmla="*/ 0 60000 65536"/>
                <a:gd name="T19" fmla="*/ 0 60000 65536"/>
                <a:gd name="T20" fmla="*/ 0 60000 65536"/>
                <a:gd name="T21" fmla="*/ 0 w 200"/>
                <a:gd name="T22" fmla="*/ 0 h 975"/>
                <a:gd name="T23" fmla="*/ 200 w 200"/>
                <a:gd name="T24" fmla="*/ 975 h 9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0" h="975">
                  <a:moveTo>
                    <a:pt x="200" y="0"/>
                  </a:moveTo>
                  <a:lnTo>
                    <a:pt x="192" y="0"/>
                  </a:lnTo>
                  <a:lnTo>
                    <a:pt x="0" y="967"/>
                  </a:lnTo>
                  <a:lnTo>
                    <a:pt x="0" y="975"/>
                  </a:lnTo>
                  <a:lnTo>
                    <a:pt x="8" y="975"/>
                  </a:lnTo>
                  <a:lnTo>
                    <a:pt x="8" y="967"/>
                  </a:lnTo>
                  <a:lnTo>
                    <a:pt x="20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071" name="Rectangle 54"/>
            <p:cNvSpPr>
              <a:spLocks noChangeArrowheads="1"/>
            </p:cNvSpPr>
            <p:nvPr/>
          </p:nvSpPr>
          <p:spPr bwMode="auto">
            <a:xfrm>
              <a:off x="3192463" y="4913313"/>
              <a:ext cx="1587"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072" name="Rectangle 55"/>
            <p:cNvSpPr>
              <a:spLocks noChangeArrowheads="1"/>
            </p:cNvSpPr>
            <p:nvPr/>
          </p:nvSpPr>
          <p:spPr bwMode="auto">
            <a:xfrm>
              <a:off x="3192463" y="4913313"/>
              <a:ext cx="642937"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073" name="Freeform 56"/>
            <p:cNvSpPr>
              <a:spLocks/>
            </p:cNvSpPr>
            <p:nvPr/>
          </p:nvSpPr>
          <p:spPr bwMode="auto">
            <a:xfrm>
              <a:off x="3833813" y="3498850"/>
              <a:ext cx="457200" cy="1852613"/>
            </a:xfrm>
            <a:custGeom>
              <a:avLst/>
              <a:gdLst>
                <a:gd name="T0" fmla="*/ 2147483647 w 208"/>
                <a:gd name="T1" fmla="*/ 0 h 1191"/>
                <a:gd name="T2" fmla="*/ 2147483647 w 208"/>
                <a:gd name="T3" fmla="*/ 0 h 1191"/>
                <a:gd name="T4" fmla="*/ 0 w 208"/>
                <a:gd name="T5" fmla="*/ 2147483647 h 1191"/>
                <a:gd name="T6" fmla="*/ 0 w 208"/>
                <a:gd name="T7" fmla="*/ 2147483647 h 1191"/>
                <a:gd name="T8" fmla="*/ 2147483647 w 208"/>
                <a:gd name="T9" fmla="*/ 2147483647 h 1191"/>
                <a:gd name="T10" fmla="*/ 2147483647 w 208"/>
                <a:gd name="T11" fmla="*/ 2147483647 h 1191"/>
                <a:gd name="T12" fmla="*/ 2147483647 w 208"/>
                <a:gd name="T13" fmla="*/ 0 h 1191"/>
                <a:gd name="T14" fmla="*/ 0 60000 65536"/>
                <a:gd name="T15" fmla="*/ 0 60000 65536"/>
                <a:gd name="T16" fmla="*/ 0 60000 65536"/>
                <a:gd name="T17" fmla="*/ 0 60000 65536"/>
                <a:gd name="T18" fmla="*/ 0 60000 65536"/>
                <a:gd name="T19" fmla="*/ 0 60000 65536"/>
                <a:gd name="T20" fmla="*/ 0 60000 65536"/>
                <a:gd name="T21" fmla="*/ 0 w 208"/>
                <a:gd name="T22" fmla="*/ 0 h 1191"/>
                <a:gd name="T23" fmla="*/ 208 w 208"/>
                <a:gd name="T24" fmla="*/ 1191 h 11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8" h="1191">
                  <a:moveTo>
                    <a:pt x="208" y="0"/>
                  </a:moveTo>
                  <a:lnTo>
                    <a:pt x="200" y="0"/>
                  </a:lnTo>
                  <a:lnTo>
                    <a:pt x="0" y="1183"/>
                  </a:lnTo>
                  <a:lnTo>
                    <a:pt x="0" y="1191"/>
                  </a:lnTo>
                  <a:lnTo>
                    <a:pt x="8" y="1191"/>
                  </a:lnTo>
                  <a:lnTo>
                    <a:pt x="8" y="1183"/>
                  </a:lnTo>
                  <a:lnTo>
                    <a:pt x="208"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074" name="Rectangle 57"/>
            <p:cNvSpPr>
              <a:spLocks noChangeArrowheads="1"/>
            </p:cNvSpPr>
            <p:nvPr/>
          </p:nvSpPr>
          <p:spPr bwMode="auto">
            <a:xfrm>
              <a:off x="3035300" y="5716588"/>
              <a:ext cx="173038"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075" name="Freeform 58"/>
            <p:cNvSpPr>
              <a:spLocks/>
            </p:cNvSpPr>
            <p:nvPr/>
          </p:nvSpPr>
          <p:spPr bwMode="auto">
            <a:xfrm>
              <a:off x="2973388" y="5716588"/>
              <a:ext cx="234950" cy="69850"/>
            </a:xfrm>
            <a:custGeom>
              <a:avLst/>
              <a:gdLst>
                <a:gd name="T0" fmla="*/ 2147483647 w 120"/>
                <a:gd name="T1" fmla="*/ 2147483647 h 32"/>
                <a:gd name="T2" fmla="*/ 2147483647 w 120"/>
                <a:gd name="T3" fmla="*/ 2147483647 h 32"/>
                <a:gd name="T4" fmla="*/ 2147483647 w 120"/>
                <a:gd name="T5" fmla="*/ 0 h 32"/>
                <a:gd name="T6" fmla="*/ 2147483647 w 120"/>
                <a:gd name="T7" fmla="*/ 0 h 32"/>
                <a:gd name="T8" fmla="*/ 0 w 120"/>
                <a:gd name="T9" fmla="*/ 2147483647 h 32"/>
                <a:gd name="T10" fmla="*/ 2147483647 w 120"/>
                <a:gd name="T11" fmla="*/ 2147483647 h 32"/>
                <a:gd name="T12" fmla="*/ 2147483647 w 120"/>
                <a:gd name="T13" fmla="*/ 2147483647 h 32"/>
                <a:gd name="T14" fmla="*/ 0 60000 65536"/>
                <a:gd name="T15" fmla="*/ 0 60000 65536"/>
                <a:gd name="T16" fmla="*/ 0 60000 65536"/>
                <a:gd name="T17" fmla="*/ 0 60000 65536"/>
                <a:gd name="T18" fmla="*/ 0 60000 65536"/>
                <a:gd name="T19" fmla="*/ 0 60000 65536"/>
                <a:gd name="T20" fmla="*/ 0 60000 65536"/>
                <a:gd name="T21" fmla="*/ 0 w 120"/>
                <a:gd name="T22" fmla="*/ 0 h 32"/>
                <a:gd name="T23" fmla="*/ 120 w 120"/>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32">
                  <a:moveTo>
                    <a:pt x="120" y="32"/>
                  </a:moveTo>
                  <a:lnTo>
                    <a:pt x="120" y="24"/>
                  </a:lnTo>
                  <a:lnTo>
                    <a:pt x="32" y="0"/>
                  </a:lnTo>
                  <a:lnTo>
                    <a:pt x="0" y="8"/>
                  </a:lnTo>
                  <a:lnTo>
                    <a:pt x="32" y="8"/>
                  </a:lnTo>
                  <a:lnTo>
                    <a:pt x="120" y="3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076" name="Freeform 59"/>
            <p:cNvSpPr>
              <a:spLocks/>
            </p:cNvSpPr>
            <p:nvPr/>
          </p:nvSpPr>
          <p:spPr bwMode="auto">
            <a:xfrm>
              <a:off x="3035300" y="5662613"/>
              <a:ext cx="173038" cy="71437"/>
            </a:xfrm>
            <a:custGeom>
              <a:avLst/>
              <a:gdLst>
                <a:gd name="T0" fmla="*/ 0 w 88"/>
                <a:gd name="T1" fmla="*/ 2147483647 h 32"/>
                <a:gd name="T2" fmla="*/ 0 w 88"/>
                <a:gd name="T3" fmla="*/ 2147483647 h 32"/>
                <a:gd name="T4" fmla="*/ 2147483647 w 88"/>
                <a:gd name="T5" fmla="*/ 2147483647 h 32"/>
                <a:gd name="T6" fmla="*/ 2147483647 w 88"/>
                <a:gd name="T7" fmla="*/ 0 h 32"/>
                <a:gd name="T8" fmla="*/ 0 w 88"/>
                <a:gd name="T9" fmla="*/ 2147483647 h 32"/>
                <a:gd name="T10" fmla="*/ 0 60000 65536"/>
                <a:gd name="T11" fmla="*/ 0 60000 65536"/>
                <a:gd name="T12" fmla="*/ 0 60000 65536"/>
                <a:gd name="T13" fmla="*/ 0 60000 65536"/>
                <a:gd name="T14" fmla="*/ 0 60000 65536"/>
                <a:gd name="T15" fmla="*/ 0 w 88"/>
                <a:gd name="T16" fmla="*/ 0 h 32"/>
                <a:gd name="T17" fmla="*/ 88 w 88"/>
                <a:gd name="T18" fmla="*/ 32 h 32"/>
              </a:gdLst>
              <a:ahLst/>
              <a:cxnLst>
                <a:cxn ang="T10">
                  <a:pos x="T0" y="T1"/>
                </a:cxn>
                <a:cxn ang="T11">
                  <a:pos x="T2" y="T3"/>
                </a:cxn>
                <a:cxn ang="T12">
                  <a:pos x="T4" y="T5"/>
                </a:cxn>
                <a:cxn ang="T13">
                  <a:pos x="T6" y="T7"/>
                </a:cxn>
                <a:cxn ang="T14">
                  <a:pos x="T8" y="T9"/>
                </a:cxn>
              </a:cxnLst>
              <a:rect l="T15" t="T16" r="T17" b="T18"/>
              <a:pathLst>
                <a:path w="88" h="32">
                  <a:moveTo>
                    <a:pt x="0" y="24"/>
                  </a:moveTo>
                  <a:lnTo>
                    <a:pt x="0" y="32"/>
                  </a:lnTo>
                  <a:lnTo>
                    <a:pt x="88" y="8"/>
                  </a:lnTo>
                  <a:lnTo>
                    <a:pt x="88" y="0"/>
                  </a:lnTo>
                  <a:lnTo>
                    <a:pt x="0" y="2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077" name="Freeform 60"/>
            <p:cNvSpPr>
              <a:spLocks/>
            </p:cNvSpPr>
            <p:nvPr/>
          </p:nvSpPr>
          <p:spPr bwMode="auto">
            <a:xfrm>
              <a:off x="3946525" y="3516313"/>
              <a:ext cx="423863" cy="2243137"/>
            </a:xfrm>
            <a:custGeom>
              <a:avLst/>
              <a:gdLst>
                <a:gd name="T0" fmla="*/ 2147483647 w 224"/>
                <a:gd name="T1" fmla="*/ 0 h 1407"/>
                <a:gd name="T2" fmla="*/ 2147483647 w 224"/>
                <a:gd name="T3" fmla="*/ 0 h 1407"/>
                <a:gd name="T4" fmla="*/ 0 w 224"/>
                <a:gd name="T5" fmla="*/ 2147483647 h 1407"/>
                <a:gd name="T6" fmla="*/ 0 w 224"/>
                <a:gd name="T7" fmla="*/ 2147483647 h 1407"/>
                <a:gd name="T8" fmla="*/ 2147483647 w 224"/>
                <a:gd name="T9" fmla="*/ 2147483647 h 1407"/>
                <a:gd name="T10" fmla="*/ 2147483647 w 224"/>
                <a:gd name="T11" fmla="*/ 2147483647 h 1407"/>
                <a:gd name="T12" fmla="*/ 2147483647 w 224"/>
                <a:gd name="T13" fmla="*/ 0 h 1407"/>
                <a:gd name="T14" fmla="*/ 0 60000 65536"/>
                <a:gd name="T15" fmla="*/ 0 60000 65536"/>
                <a:gd name="T16" fmla="*/ 0 60000 65536"/>
                <a:gd name="T17" fmla="*/ 0 60000 65536"/>
                <a:gd name="T18" fmla="*/ 0 60000 65536"/>
                <a:gd name="T19" fmla="*/ 0 60000 65536"/>
                <a:gd name="T20" fmla="*/ 0 60000 65536"/>
                <a:gd name="T21" fmla="*/ 0 w 224"/>
                <a:gd name="T22" fmla="*/ 0 h 1407"/>
                <a:gd name="T23" fmla="*/ 224 w 224"/>
                <a:gd name="T24" fmla="*/ 1407 h 140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4" h="1407">
                  <a:moveTo>
                    <a:pt x="224" y="0"/>
                  </a:moveTo>
                  <a:lnTo>
                    <a:pt x="216" y="0"/>
                  </a:lnTo>
                  <a:lnTo>
                    <a:pt x="0" y="1399"/>
                  </a:lnTo>
                  <a:lnTo>
                    <a:pt x="0" y="1407"/>
                  </a:lnTo>
                  <a:lnTo>
                    <a:pt x="8" y="1407"/>
                  </a:lnTo>
                  <a:lnTo>
                    <a:pt x="8" y="1399"/>
                  </a:lnTo>
                  <a:lnTo>
                    <a:pt x="224"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078" name="Rectangle 61"/>
            <p:cNvSpPr>
              <a:spLocks noChangeArrowheads="1"/>
            </p:cNvSpPr>
            <p:nvPr/>
          </p:nvSpPr>
          <p:spPr bwMode="auto">
            <a:xfrm>
              <a:off x="3208338" y="5734050"/>
              <a:ext cx="1587"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079" name="Rectangle 62"/>
            <p:cNvSpPr>
              <a:spLocks noChangeArrowheads="1"/>
            </p:cNvSpPr>
            <p:nvPr/>
          </p:nvSpPr>
          <p:spPr bwMode="auto">
            <a:xfrm>
              <a:off x="3208338" y="5734050"/>
              <a:ext cx="722312"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080" name="Rectangle 63"/>
            <p:cNvSpPr>
              <a:spLocks noChangeArrowheads="1"/>
            </p:cNvSpPr>
            <p:nvPr/>
          </p:nvSpPr>
          <p:spPr bwMode="auto">
            <a:xfrm>
              <a:off x="1368425" y="3708400"/>
              <a:ext cx="900113"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OS abstraction</a:t>
              </a:r>
              <a:endParaRPr lang="en-US" sz="2800" b="1"/>
            </a:p>
          </p:txBody>
        </p:sp>
        <p:sp>
          <p:nvSpPr>
            <p:cNvPr id="86081" name="Rectangle 64"/>
            <p:cNvSpPr>
              <a:spLocks noChangeArrowheads="1"/>
            </p:cNvSpPr>
            <p:nvPr/>
          </p:nvSpPr>
          <p:spPr bwMode="auto">
            <a:xfrm>
              <a:off x="3240088" y="4513263"/>
              <a:ext cx="423862" cy="3190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082" name="Rectangle 65"/>
            <p:cNvSpPr>
              <a:spLocks noChangeArrowheads="1"/>
            </p:cNvSpPr>
            <p:nvPr/>
          </p:nvSpPr>
          <p:spPr bwMode="auto">
            <a:xfrm>
              <a:off x="3240088" y="4513263"/>
              <a:ext cx="439737" cy="17462"/>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083" name="Rectangle 66"/>
            <p:cNvSpPr>
              <a:spLocks noChangeArrowheads="1"/>
            </p:cNvSpPr>
            <p:nvPr/>
          </p:nvSpPr>
          <p:spPr bwMode="auto">
            <a:xfrm>
              <a:off x="3663950" y="4513263"/>
              <a:ext cx="15875" cy="33655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084" name="Rectangle 68"/>
            <p:cNvSpPr>
              <a:spLocks noChangeArrowheads="1"/>
            </p:cNvSpPr>
            <p:nvPr/>
          </p:nvSpPr>
          <p:spPr bwMode="auto">
            <a:xfrm>
              <a:off x="3240088" y="4513263"/>
              <a:ext cx="15875" cy="3190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085" name="Rectangle 69"/>
            <p:cNvSpPr>
              <a:spLocks noChangeArrowheads="1"/>
            </p:cNvSpPr>
            <p:nvPr/>
          </p:nvSpPr>
          <p:spPr bwMode="auto">
            <a:xfrm>
              <a:off x="3286125" y="4125913"/>
              <a:ext cx="45720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request</a:t>
              </a:r>
              <a:endParaRPr lang="en-US" sz="2800" b="1"/>
            </a:p>
          </p:txBody>
        </p:sp>
        <p:sp>
          <p:nvSpPr>
            <p:cNvPr id="86086" name="Rectangle 70"/>
            <p:cNvSpPr>
              <a:spLocks noChangeArrowheads="1"/>
            </p:cNvSpPr>
            <p:nvPr/>
          </p:nvSpPr>
          <p:spPr bwMode="auto">
            <a:xfrm>
              <a:off x="3286125" y="4322763"/>
              <a:ext cx="442913"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issuing</a:t>
              </a:r>
              <a:endParaRPr lang="en-US" sz="2800" b="1"/>
            </a:p>
          </p:txBody>
        </p:sp>
        <p:sp>
          <p:nvSpPr>
            <p:cNvPr id="86087" name="Rectangle 71"/>
            <p:cNvSpPr>
              <a:spLocks noChangeArrowheads="1"/>
            </p:cNvSpPr>
            <p:nvPr/>
          </p:nvSpPr>
          <p:spPr bwMode="auto">
            <a:xfrm>
              <a:off x="1636713" y="4479925"/>
              <a:ext cx="423862"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088" name="Rectangle 72"/>
            <p:cNvSpPr>
              <a:spLocks noChangeArrowheads="1"/>
            </p:cNvSpPr>
            <p:nvPr/>
          </p:nvSpPr>
          <p:spPr bwMode="auto">
            <a:xfrm>
              <a:off x="1636713" y="4479925"/>
              <a:ext cx="439737" cy="174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089" name="Rectangle 73"/>
            <p:cNvSpPr>
              <a:spLocks noChangeArrowheads="1"/>
            </p:cNvSpPr>
            <p:nvPr/>
          </p:nvSpPr>
          <p:spPr bwMode="auto">
            <a:xfrm>
              <a:off x="2060575" y="4479925"/>
              <a:ext cx="15875" cy="338138"/>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090" name="Rectangle 74"/>
            <p:cNvSpPr>
              <a:spLocks noChangeArrowheads="1"/>
            </p:cNvSpPr>
            <p:nvPr/>
          </p:nvSpPr>
          <p:spPr bwMode="auto">
            <a:xfrm>
              <a:off x="1636713" y="4800600"/>
              <a:ext cx="423862" cy="174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091" name="Rectangle 75"/>
            <p:cNvSpPr>
              <a:spLocks noChangeArrowheads="1"/>
            </p:cNvSpPr>
            <p:nvPr/>
          </p:nvSpPr>
          <p:spPr bwMode="auto">
            <a:xfrm>
              <a:off x="1636713" y="4479925"/>
              <a:ext cx="15875"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092" name="Rectangle 76"/>
            <p:cNvSpPr>
              <a:spLocks noChangeArrowheads="1"/>
            </p:cNvSpPr>
            <p:nvPr/>
          </p:nvSpPr>
          <p:spPr bwMode="auto">
            <a:xfrm>
              <a:off x="1682750" y="4464050"/>
              <a:ext cx="45720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request</a:t>
              </a:r>
              <a:endParaRPr lang="en-US" sz="2800" b="1"/>
            </a:p>
          </p:txBody>
        </p:sp>
        <p:sp>
          <p:nvSpPr>
            <p:cNvPr id="86093" name="Rectangle 77"/>
            <p:cNvSpPr>
              <a:spLocks noChangeArrowheads="1"/>
            </p:cNvSpPr>
            <p:nvPr/>
          </p:nvSpPr>
          <p:spPr bwMode="auto">
            <a:xfrm>
              <a:off x="1682750" y="4622800"/>
              <a:ext cx="569913"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reception</a:t>
              </a:r>
              <a:endParaRPr lang="en-US" sz="2800" b="1"/>
            </a:p>
          </p:txBody>
        </p:sp>
        <p:sp>
          <p:nvSpPr>
            <p:cNvPr id="86094" name="Rectangle 78"/>
            <p:cNvSpPr>
              <a:spLocks noChangeArrowheads="1"/>
            </p:cNvSpPr>
            <p:nvPr/>
          </p:nvSpPr>
          <p:spPr bwMode="auto">
            <a:xfrm>
              <a:off x="1668463" y="5229225"/>
              <a:ext cx="423862"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095" name="Rectangle 79"/>
            <p:cNvSpPr>
              <a:spLocks noChangeArrowheads="1"/>
            </p:cNvSpPr>
            <p:nvPr/>
          </p:nvSpPr>
          <p:spPr bwMode="auto">
            <a:xfrm>
              <a:off x="1668463" y="5229225"/>
              <a:ext cx="438150" cy="174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096" name="Rectangle 80"/>
            <p:cNvSpPr>
              <a:spLocks noChangeArrowheads="1"/>
            </p:cNvSpPr>
            <p:nvPr/>
          </p:nvSpPr>
          <p:spPr bwMode="auto">
            <a:xfrm>
              <a:off x="1668463" y="5549900"/>
              <a:ext cx="423862" cy="174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097" name="Rectangle 81"/>
            <p:cNvSpPr>
              <a:spLocks noChangeArrowheads="1"/>
            </p:cNvSpPr>
            <p:nvPr/>
          </p:nvSpPr>
          <p:spPr bwMode="auto">
            <a:xfrm>
              <a:off x="1668463" y="5229225"/>
              <a:ext cx="14287"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098" name="Rectangle 82"/>
            <p:cNvSpPr>
              <a:spLocks noChangeArrowheads="1"/>
            </p:cNvSpPr>
            <p:nvPr/>
          </p:nvSpPr>
          <p:spPr bwMode="auto">
            <a:xfrm>
              <a:off x="1730375" y="5229225"/>
              <a:ext cx="295275"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error</a:t>
              </a:r>
              <a:endParaRPr lang="en-US" sz="2800" b="1"/>
            </a:p>
          </p:txBody>
        </p:sp>
        <p:sp>
          <p:nvSpPr>
            <p:cNvPr id="86099" name="Rectangle 83"/>
            <p:cNvSpPr>
              <a:spLocks noChangeArrowheads="1"/>
            </p:cNvSpPr>
            <p:nvPr/>
          </p:nvSpPr>
          <p:spPr bwMode="auto">
            <a:xfrm>
              <a:off x="1730375" y="5372100"/>
              <a:ext cx="684213"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notification</a:t>
              </a:r>
              <a:endParaRPr lang="en-US" sz="2800" b="1"/>
            </a:p>
          </p:txBody>
        </p:sp>
        <p:sp>
          <p:nvSpPr>
            <p:cNvPr id="86100" name="Rectangle 84"/>
            <p:cNvSpPr>
              <a:spLocks noChangeArrowheads="1"/>
            </p:cNvSpPr>
            <p:nvPr/>
          </p:nvSpPr>
          <p:spPr bwMode="auto">
            <a:xfrm>
              <a:off x="3271838" y="5591175"/>
              <a:ext cx="423862"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01" name="Rectangle 85"/>
            <p:cNvSpPr>
              <a:spLocks noChangeArrowheads="1"/>
            </p:cNvSpPr>
            <p:nvPr/>
          </p:nvSpPr>
          <p:spPr bwMode="auto">
            <a:xfrm>
              <a:off x="3271838" y="5591175"/>
              <a:ext cx="438150" cy="174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02" name="Rectangle 86"/>
            <p:cNvSpPr>
              <a:spLocks noChangeArrowheads="1"/>
            </p:cNvSpPr>
            <p:nvPr/>
          </p:nvSpPr>
          <p:spPr bwMode="auto">
            <a:xfrm>
              <a:off x="3695700" y="5591175"/>
              <a:ext cx="14288" cy="338138"/>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03" name="Rectangle 87"/>
            <p:cNvSpPr>
              <a:spLocks noChangeArrowheads="1"/>
            </p:cNvSpPr>
            <p:nvPr/>
          </p:nvSpPr>
          <p:spPr bwMode="auto">
            <a:xfrm>
              <a:off x="3271838" y="5911850"/>
              <a:ext cx="423862" cy="174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04" name="Rectangle 88"/>
            <p:cNvSpPr>
              <a:spLocks noChangeArrowheads="1"/>
            </p:cNvSpPr>
            <p:nvPr/>
          </p:nvSpPr>
          <p:spPr bwMode="auto">
            <a:xfrm>
              <a:off x="3271838" y="5591175"/>
              <a:ext cx="14287"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05" name="Rectangle 89"/>
            <p:cNvSpPr>
              <a:spLocks noChangeArrowheads="1"/>
            </p:cNvSpPr>
            <p:nvPr/>
          </p:nvSpPr>
          <p:spPr bwMode="auto">
            <a:xfrm>
              <a:off x="3333750" y="5608638"/>
              <a:ext cx="407988"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Broker</a:t>
              </a:r>
              <a:endParaRPr lang="en-US" sz="2800" b="1"/>
            </a:p>
          </p:txBody>
        </p:sp>
        <p:sp>
          <p:nvSpPr>
            <p:cNvPr id="86106" name="Rectangle 90"/>
            <p:cNvSpPr>
              <a:spLocks noChangeArrowheads="1"/>
            </p:cNvSpPr>
            <p:nvPr/>
          </p:nvSpPr>
          <p:spPr bwMode="auto">
            <a:xfrm>
              <a:off x="3333750" y="5751513"/>
              <a:ext cx="811213"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configuration</a:t>
              </a:r>
              <a:endParaRPr lang="en-US" sz="2800" b="1"/>
            </a:p>
          </p:txBody>
        </p:sp>
        <p:sp>
          <p:nvSpPr>
            <p:cNvPr id="86107" name="Rectangle 91"/>
            <p:cNvSpPr>
              <a:spLocks noChangeArrowheads="1"/>
            </p:cNvSpPr>
            <p:nvPr/>
          </p:nvSpPr>
          <p:spPr bwMode="auto">
            <a:xfrm>
              <a:off x="1676400" y="5972175"/>
              <a:ext cx="595313"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08" name="Rectangle 92"/>
            <p:cNvSpPr>
              <a:spLocks noChangeArrowheads="1"/>
            </p:cNvSpPr>
            <p:nvPr/>
          </p:nvSpPr>
          <p:spPr bwMode="auto">
            <a:xfrm>
              <a:off x="1676400" y="5972175"/>
              <a:ext cx="611188" cy="174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09" name="Rectangle 93"/>
            <p:cNvSpPr>
              <a:spLocks noChangeArrowheads="1"/>
            </p:cNvSpPr>
            <p:nvPr/>
          </p:nvSpPr>
          <p:spPr bwMode="auto">
            <a:xfrm>
              <a:off x="2271713" y="5972175"/>
              <a:ext cx="15875" cy="338138"/>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10" name="Rectangle 94"/>
            <p:cNvSpPr>
              <a:spLocks noChangeArrowheads="1"/>
            </p:cNvSpPr>
            <p:nvPr/>
          </p:nvSpPr>
          <p:spPr bwMode="auto">
            <a:xfrm>
              <a:off x="1676400" y="6292850"/>
              <a:ext cx="595313" cy="174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11" name="Rectangle 95"/>
            <p:cNvSpPr>
              <a:spLocks noChangeArrowheads="1"/>
            </p:cNvSpPr>
            <p:nvPr/>
          </p:nvSpPr>
          <p:spPr bwMode="auto">
            <a:xfrm>
              <a:off x="1676400" y="5972175"/>
              <a:ext cx="14288"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12" name="Rectangle 96"/>
            <p:cNvSpPr>
              <a:spLocks noChangeArrowheads="1"/>
            </p:cNvSpPr>
            <p:nvPr/>
          </p:nvSpPr>
          <p:spPr bwMode="auto">
            <a:xfrm>
              <a:off x="1738313" y="5989638"/>
              <a:ext cx="684212"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component</a:t>
              </a:r>
              <a:endParaRPr lang="en-US" sz="2800" b="1"/>
            </a:p>
          </p:txBody>
        </p:sp>
        <p:sp>
          <p:nvSpPr>
            <p:cNvPr id="86113" name="Rectangle 97"/>
            <p:cNvSpPr>
              <a:spLocks noChangeArrowheads="1"/>
            </p:cNvSpPr>
            <p:nvPr/>
          </p:nvSpPr>
          <p:spPr bwMode="auto">
            <a:xfrm>
              <a:off x="1738313" y="6113463"/>
              <a:ext cx="588962"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discovery</a:t>
              </a:r>
              <a:endParaRPr lang="en-US" sz="2800" b="1"/>
            </a:p>
          </p:txBody>
        </p:sp>
        <p:sp>
          <p:nvSpPr>
            <p:cNvPr id="86114" name="Rectangle 98"/>
            <p:cNvSpPr>
              <a:spLocks noChangeArrowheads="1"/>
            </p:cNvSpPr>
            <p:nvPr/>
          </p:nvSpPr>
          <p:spPr bwMode="auto">
            <a:xfrm>
              <a:off x="5721350" y="3641725"/>
              <a:ext cx="173038"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115" name="Freeform 99"/>
            <p:cNvSpPr>
              <a:spLocks/>
            </p:cNvSpPr>
            <p:nvPr/>
          </p:nvSpPr>
          <p:spPr bwMode="auto">
            <a:xfrm>
              <a:off x="5721350" y="3587750"/>
              <a:ext cx="234950" cy="71438"/>
            </a:xfrm>
            <a:custGeom>
              <a:avLst/>
              <a:gdLst>
                <a:gd name="T0" fmla="*/ 0 w 120"/>
                <a:gd name="T1" fmla="*/ 0 h 32"/>
                <a:gd name="T2" fmla="*/ 0 w 120"/>
                <a:gd name="T3" fmla="*/ 2147483647 h 32"/>
                <a:gd name="T4" fmla="*/ 2147483647 w 120"/>
                <a:gd name="T5" fmla="*/ 2147483647 h 32"/>
                <a:gd name="T6" fmla="*/ 2147483647 w 120"/>
                <a:gd name="T7" fmla="*/ 2147483647 h 32"/>
                <a:gd name="T8" fmla="*/ 2147483647 w 120"/>
                <a:gd name="T9" fmla="*/ 2147483647 h 32"/>
                <a:gd name="T10" fmla="*/ 2147483647 w 120"/>
                <a:gd name="T11" fmla="*/ 2147483647 h 32"/>
                <a:gd name="T12" fmla="*/ 0 w 120"/>
                <a:gd name="T13" fmla="*/ 0 h 32"/>
                <a:gd name="T14" fmla="*/ 0 60000 65536"/>
                <a:gd name="T15" fmla="*/ 0 60000 65536"/>
                <a:gd name="T16" fmla="*/ 0 60000 65536"/>
                <a:gd name="T17" fmla="*/ 0 60000 65536"/>
                <a:gd name="T18" fmla="*/ 0 60000 65536"/>
                <a:gd name="T19" fmla="*/ 0 60000 65536"/>
                <a:gd name="T20" fmla="*/ 0 60000 65536"/>
                <a:gd name="T21" fmla="*/ 0 w 120"/>
                <a:gd name="T22" fmla="*/ 0 h 32"/>
                <a:gd name="T23" fmla="*/ 120 w 120"/>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32">
                  <a:moveTo>
                    <a:pt x="0" y="0"/>
                  </a:moveTo>
                  <a:lnTo>
                    <a:pt x="0" y="8"/>
                  </a:lnTo>
                  <a:lnTo>
                    <a:pt x="88" y="32"/>
                  </a:lnTo>
                  <a:lnTo>
                    <a:pt x="120" y="24"/>
                  </a:lnTo>
                  <a:lnTo>
                    <a:pt x="88" y="24"/>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116" name="Freeform 100"/>
            <p:cNvSpPr>
              <a:spLocks/>
            </p:cNvSpPr>
            <p:nvPr/>
          </p:nvSpPr>
          <p:spPr bwMode="auto">
            <a:xfrm>
              <a:off x="5721350" y="3641725"/>
              <a:ext cx="173038" cy="71438"/>
            </a:xfrm>
            <a:custGeom>
              <a:avLst/>
              <a:gdLst>
                <a:gd name="T0" fmla="*/ 2147483647 w 88"/>
                <a:gd name="T1" fmla="*/ 2147483647 h 32"/>
                <a:gd name="T2" fmla="*/ 2147483647 w 88"/>
                <a:gd name="T3" fmla="*/ 0 h 32"/>
                <a:gd name="T4" fmla="*/ 0 w 88"/>
                <a:gd name="T5" fmla="*/ 2147483647 h 32"/>
                <a:gd name="T6" fmla="*/ 0 w 88"/>
                <a:gd name="T7" fmla="*/ 2147483647 h 32"/>
                <a:gd name="T8" fmla="*/ 2147483647 w 88"/>
                <a:gd name="T9" fmla="*/ 2147483647 h 32"/>
                <a:gd name="T10" fmla="*/ 0 60000 65536"/>
                <a:gd name="T11" fmla="*/ 0 60000 65536"/>
                <a:gd name="T12" fmla="*/ 0 60000 65536"/>
                <a:gd name="T13" fmla="*/ 0 60000 65536"/>
                <a:gd name="T14" fmla="*/ 0 60000 65536"/>
                <a:gd name="T15" fmla="*/ 0 w 88"/>
                <a:gd name="T16" fmla="*/ 0 h 32"/>
                <a:gd name="T17" fmla="*/ 88 w 88"/>
                <a:gd name="T18" fmla="*/ 32 h 32"/>
              </a:gdLst>
              <a:ahLst/>
              <a:cxnLst>
                <a:cxn ang="T10">
                  <a:pos x="T0" y="T1"/>
                </a:cxn>
                <a:cxn ang="T11">
                  <a:pos x="T2" y="T3"/>
                </a:cxn>
                <a:cxn ang="T12">
                  <a:pos x="T4" y="T5"/>
                </a:cxn>
                <a:cxn ang="T13">
                  <a:pos x="T6" y="T7"/>
                </a:cxn>
                <a:cxn ang="T14">
                  <a:pos x="T8" y="T9"/>
                </a:cxn>
              </a:cxnLst>
              <a:rect l="T15" t="T16" r="T17" b="T18"/>
              <a:pathLst>
                <a:path w="88" h="32">
                  <a:moveTo>
                    <a:pt x="88" y="8"/>
                  </a:moveTo>
                  <a:lnTo>
                    <a:pt x="88" y="0"/>
                  </a:lnTo>
                  <a:lnTo>
                    <a:pt x="0" y="24"/>
                  </a:lnTo>
                  <a:lnTo>
                    <a:pt x="0" y="32"/>
                  </a:lnTo>
                  <a:lnTo>
                    <a:pt x="88" y="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117" name="Freeform 101"/>
            <p:cNvSpPr>
              <a:spLocks/>
            </p:cNvSpPr>
            <p:nvPr/>
          </p:nvSpPr>
          <p:spPr bwMode="auto">
            <a:xfrm>
              <a:off x="4905375" y="3427413"/>
              <a:ext cx="338138" cy="249237"/>
            </a:xfrm>
            <a:custGeom>
              <a:avLst/>
              <a:gdLst>
                <a:gd name="T0" fmla="*/ 2147483647 w 168"/>
                <a:gd name="T1" fmla="*/ 0 h 336"/>
                <a:gd name="T2" fmla="*/ 0 w 168"/>
                <a:gd name="T3" fmla="*/ 0 h 336"/>
                <a:gd name="T4" fmla="*/ 2147483647 w 168"/>
                <a:gd name="T5" fmla="*/ 2147483647 h 336"/>
                <a:gd name="T6" fmla="*/ 2147483647 w 168"/>
                <a:gd name="T7" fmla="*/ 2147483647 h 336"/>
                <a:gd name="T8" fmla="*/ 2147483647 w 168"/>
                <a:gd name="T9" fmla="*/ 2147483647 h 336"/>
                <a:gd name="T10" fmla="*/ 2147483647 w 168"/>
                <a:gd name="T11" fmla="*/ 2147483647 h 336"/>
                <a:gd name="T12" fmla="*/ 2147483647 w 168"/>
                <a:gd name="T13" fmla="*/ 0 h 336"/>
                <a:gd name="T14" fmla="*/ 0 60000 65536"/>
                <a:gd name="T15" fmla="*/ 0 60000 65536"/>
                <a:gd name="T16" fmla="*/ 0 60000 65536"/>
                <a:gd name="T17" fmla="*/ 0 60000 65536"/>
                <a:gd name="T18" fmla="*/ 0 60000 65536"/>
                <a:gd name="T19" fmla="*/ 0 60000 65536"/>
                <a:gd name="T20" fmla="*/ 0 60000 65536"/>
                <a:gd name="T21" fmla="*/ 0 w 168"/>
                <a:gd name="T22" fmla="*/ 0 h 336"/>
                <a:gd name="T23" fmla="*/ 168 w 16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8" h="336">
                  <a:moveTo>
                    <a:pt x="8" y="0"/>
                  </a:moveTo>
                  <a:lnTo>
                    <a:pt x="0" y="0"/>
                  </a:lnTo>
                  <a:lnTo>
                    <a:pt x="160" y="328"/>
                  </a:lnTo>
                  <a:lnTo>
                    <a:pt x="160" y="336"/>
                  </a:lnTo>
                  <a:lnTo>
                    <a:pt x="168" y="328"/>
                  </a:lnTo>
                  <a:lnTo>
                    <a:pt x="8"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118" name="Rectangle 102"/>
            <p:cNvSpPr>
              <a:spLocks noChangeArrowheads="1"/>
            </p:cNvSpPr>
            <p:nvPr/>
          </p:nvSpPr>
          <p:spPr bwMode="auto">
            <a:xfrm>
              <a:off x="7594600" y="3951288"/>
              <a:ext cx="173038"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119" name="Freeform 103"/>
            <p:cNvSpPr>
              <a:spLocks/>
            </p:cNvSpPr>
            <p:nvPr/>
          </p:nvSpPr>
          <p:spPr bwMode="auto">
            <a:xfrm>
              <a:off x="7610475" y="3898900"/>
              <a:ext cx="203200" cy="69850"/>
            </a:xfrm>
            <a:custGeom>
              <a:avLst/>
              <a:gdLst>
                <a:gd name="T0" fmla="*/ 0 w 104"/>
                <a:gd name="T1" fmla="*/ 0 h 32"/>
                <a:gd name="T2" fmla="*/ 0 w 104"/>
                <a:gd name="T3" fmla="*/ 2147483647 h 32"/>
                <a:gd name="T4" fmla="*/ 2147483647 w 104"/>
                <a:gd name="T5" fmla="*/ 2147483647 h 32"/>
                <a:gd name="T6" fmla="*/ 2147483647 w 104"/>
                <a:gd name="T7" fmla="*/ 2147483647 h 32"/>
                <a:gd name="T8" fmla="*/ 2147483647 w 104"/>
                <a:gd name="T9" fmla="*/ 2147483647 h 32"/>
                <a:gd name="T10" fmla="*/ 2147483647 w 104"/>
                <a:gd name="T11" fmla="*/ 2147483647 h 32"/>
                <a:gd name="T12" fmla="*/ 0 w 104"/>
                <a:gd name="T13" fmla="*/ 0 h 32"/>
                <a:gd name="T14" fmla="*/ 0 60000 65536"/>
                <a:gd name="T15" fmla="*/ 0 60000 65536"/>
                <a:gd name="T16" fmla="*/ 0 60000 65536"/>
                <a:gd name="T17" fmla="*/ 0 60000 65536"/>
                <a:gd name="T18" fmla="*/ 0 60000 65536"/>
                <a:gd name="T19" fmla="*/ 0 60000 65536"/>
                <a:gd name="T20" fmla="*/ 0 60000 65536"/>
                <a:gd name="T21" fmla="*/ 0 w 104"/>
                <a:gd name="T22" fmla="*/ 0 h 32"/>
                <a:gd name="T23" fmla="*/ 104 w 104"/>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32">
                  <a:moveTo>
                    <a:pt x="0" y="0"/>
                  </a:moveTo>
                  <a:lnTo>
                    <a:pt x="0" y="8"/>
                  </a:lnTo>
                  <a:lnTo>
                    <a:pt x="80" y="32"/>
                  </a:lnTo>
                  <a:lnTo>
                    <a:pt x="104" y="24"/>
                  </a:lnTo>
                  <a:lnTo>
                    <a:pt x="80" y="24"/>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120" name="Freeform 104"/>
            <p:cNvSpPr>
              <a:spLocks/>
            </p:cNvSpPr>
            <p:nvPr/>
          </p:nvSpPr>
          <p:spPr bwMode="auto">
            <a:xfrm>
              <a:off x="7610475" y="3951288"/>
              <a:ext cx="157163" cy="71437"/>
            </a:xfrm>
            <a:custGeom>
              <a:avLst/>
              <a:gdLst>
                <a:gd name="T0" fmla="*/ 2147483647 w 80"/>
                <a:gd name="T1" fmla="*/ 2147483647 h 32"/>
                <a:gd name="T2" fmla="*/ 2147483647 w 80"/>
                <a:gd name="T3" fmla="*/ 0 h 32"/>
                <a:gd name="T4" fmla="*/ 0 w 80"/>
                <a:gd name="T5" fmla="*/ 2147483647 h 32"/>
                <a:gd name="T6" fmla="*/ 0 w 80"/>
                <a:gd name="T7" fmla="*/ 2147483647 h 32"/>
                <a:gd name="T8" fmla="*/ 2147483647 w 80"/>
                <a:gd name="T9" fmla="*/ 2147483647 h 32"/>
                <a:gd name="T10" fmla="*/ 0 60000 65536"/>
                <a:gd name="T11" fmla="*/ 0 60000 65536"/>
                <a:gd name="T12" fmla="*/ 0 60000 65536"/>
                <a:gd name="T13" fmla="*/ 0 60000 65536"/>
                <a:gd name="T14" fmla="*/ 0 60000 65536"/>
                <a:gd name="T15" fmla="*/ 0 w 80"/>
                <a:gd name="T16" fmla="*/ 0 h 32"/>
                <a:gd name="T17" fmla="*/ 80 w 80"/>
                <a:gd name="T18" fmla="*/ 32 h 32"/>
              </a:gdLst>
              <a:ahLst/>
              <a:cxnLst>
                <a:cxn ang="T10">
                  <a:pos x="T0" y="T1"/>
                </a:cxn>
                <a:cxn ang="T11">
                  <a:pos x="T2" y="T3"/>
                </a:cxn>
                <a:cxn ang="T12">
                  <a:pos x="T4" y="T5"/>
                </a:cxn>
                <a:cxn ang="T13">
                  <a:pos x="T6" y="T7"/>
                </a:cxn>
                <a:cxn ang="T14">
                  <a:pos x="T8" y="T9"/>
                </a:cxn>
              </a:cxnLst>
              <a:rect l="T15" t="T16" r="T17" b="T18"/>
              <a:pathLst>
                <a:path w="80" h="32">
                  <a:moveTo>
                    <a:pt x="80" y="8"/>
                  </a:moveTo>
                  <a:lnTo>
                    <a:pt x="80" y="0"/>
                  </a:lnTo>
                  <a:lnTo>
                    <a:pt x="0" y="24"/>
                  </a:lnTo>
                  <a:lnTo>
                    <a:pt x="0" y="32"/>
                  </a:lnTo>
                  <a:lnTo>
                    <a:pt x="80" y="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121" name="Freeform 105"/>
            <p:cNvSpPr>
              <a:spLocks/>
            </p:cNvSpPr>
            <p:nvPr/>
          </p:nvSpPr>
          <p:spPr bwMode="auto">
            <a:xfrm>
              <a:off x="4841875" y="3444875"/>
              <a:ext cx="204788" cy="523875"/>
            </a:xfrm>
            <a:custGeom>
              <a:avLst/>
              <a:gdLst>
                <a:gd name="T0" fmla="*/ 2147483647 w 184"/>
                <a:gd name="T1" fmla="*/ 0 h 560"/>
                <a:gd name="T2" fmla="*/ 0 w 184"/>
                <a:gd name="T3" fmla="*/ 0 h 560"/>
                <a:gd name="T4" fmla="*/ 2147483647 w 184"/>
                <a:gd name="T5" fmla="*/ 2147483647 h 560"/>
                <a:gd name="T6" fmla="*/ 2147483647 w 184"/>
                <a:gd name="T7" fmla="*/ 2147483647 h 560"/>
                <a:gd name="T8" fmla="*/ 2147483647 w 184"/>
                <a:gd name="T9" fmla="*/ 2147483647 h 560"/>
                <a:gd name="T10" fmla="*/ 2147483647 w 184"/>
                <a:gd name="T11" fmla="*/ 2147483647 h 560"/>
                <a:gd name="T12" fmla="*/ 2147483647 w 184"/>
                <a:gd name="T13" fmla="*/ 0 h 560"/>
                <a:gd name="T14" fmla="*/ 0 60000 65536"/>
                <a:gd name="T15" fmla="*/ 0 60000 65536"/>
                <a:gd name="T16" fmla="*/ 0 60000 65536"/>
                <a:gd name="T17" fmla="*/ 0 60000 65536"/>
                <a:gd name="T18" fmla="*/ 0 60000 65536"/>
                <a:gd name="T19" fmla="*/ 0 60000 65536"/>
                <a:gd name="T20" fmla="*/ 0 60000 65536"/>
                <a:gd name="T21" fmla="*/ 0 w 184"/>
                <a:gd name="T22" fmla="*/ 0 h 560"/>
                <a:gd name="T23" fmla="*/ 184 w 184"/>
                <a:gd name="T24" fmla="*/ 560 h 5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4" h="560">
                  <a:moveTo>
                    <a:pt x="8" y="0"/>
                  </a:moveTo>
                  <a:lnTo>
                    <a:pt x="0" y="0"/>
                  </a:lnTo>
                  <a:lnTo>
                    <a:pt x="176" y="552"/>
                  </a:lnTo>
                  <a:lnTo>
                    <a:pt x="176" y="560"/>
                  </a:lnTo>
                  <a:lnTo>
                    <a:pt x="184" y="552"/>
                  </a:lnTo>
                  <a:lnTo>
                    <a:pt x="8"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122" name="Rectangle 106"/>
            <p:cNvSpPr>
              <a:spLocks noChangeArrowheads="1"/>
            </p:cNvSpPr>
            <p:nvPr/>
          </p:nvSpPr>
          <p:spPr bwMode="auto">
            <a:xfrm>
              <a:off x="7594600" y="3951288"/>
              <a:ext cx="1588"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123" name="Rectangle 107"/>
            <p:cNvSpPr>
              <a:spLocks noChangeArrowheads="1"/>
            </p:cNvSpPr>
            <p:nvPr/>
          </p:nvSpPr>
          <p:spPr bwMode="auto">
            <a:xfrm>
              <a:off x="7045325" y="3951288"/>
              <a:ext cx="549275"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124" name="Rectangle 108"/>
            <p:cNvSpPr>
              <a:spLocks noChangeArrowheads="1"/>
            </p:cNvSpPr>
            <p:nvPr/>
          </p:nvSpPr>
          <p:spPr bwMode="auto">
            <a:xfrm>
              <a:off x="5737225" y="4243388"/>
              <a:ext cx="157163"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125" name="Freeform 109"/>
            <p:cNvSpPr>
              <a:spLocks/>
            </p:cNvSpPr>
            <p:nvPr/>
          </p:nvSpPr>
          <p:spPr bwMode="auto">
            <a:xfrm>
              <a:off x="5737225" y="4189413"/>
              <a:ext cx="157163" cy="71437"/>
            </a:xfrm>
            <a:custGeom>
              <a:avLst/>
              <a:gdLst>
                <a:gd name="T0" fmla="*/ 0 w 80"/>
                <a:gd name="T1" fmla="*/ 0 h 32"/>
                <a:gd name="T2" fmla="*/ 0 w 80"/>
                <a:gd name="T3" fmla="*/ 2147483647 h 32"/>
                <a:gd name="T4" fmla="*/ 2147483647 w 80"/>
                <a:gd name="T5" fmla="*/ 2147483647 h 32"/>
                <a:gd name="T6" fmla="*/ 2147483647 w 80"/>
                <a:gd name="T7" fmla="*/ 2147483647 h 32"/>
                <a:gd name="T8" fmla="*/ 2147483647 w 80"/>
                <a:gd name="T9" fmla="*/ 2147483647 h 32"/>
                <a:gd name="T10" fmla="*/ 2147483647 w 80"/>
                <a:gd name="T11" fmla="*/ 2147483647 h 32"/>
                <a:gd name="T12" fmla="*/ 0 w 80"/>
                <a:gd name="T13" fmla="*/ 0 h 32"/>
                <a:gd name="T14" fmla="*/ 0 60000 65536"/>
                <a:gd name="T15" fmla="*/ 0 60000 65536"/>
                <a:gd name="T16" fmla="*/ 0 60000 65536"/>
                <a:gd name="T17" fmla="*/ 0 60000 65536"/>
                <a:gd name="T18" fmla="*/ 0 60000 65536"/>
                <a:gd name="T19" fmla="*/ 0 60000 65536"/>
                <a:gd name="T20" fmla="*/ 0 60000 65536"/>
                <a:gd name="T21" fmla="*/ 0 w 80"/>
                <a:gd name="T22" fmla="*/ 0 h 32"/>
                <a:gd name="T23" fmla="*/ 80 w 80"/>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32">
                  <a:moveTo>
                    <a:pt x="0" y="0"/>
                  </a:moveTo>
                  <a:lnTo>
                    <a:pt x="0" y="8"/>
                  </a:lnTo>
                  <a:lnTo>
                    <a:pt x="80" y="32"/>
                  </a:lnTo>
                  <a:lnTo>
                    <a:pt x="80" y="24"/>
                  </a:lnTo>
                  <a:lnTo>
                    <a:pt x="80" y="32"/>
                  </a:lnTo>
                  <a:lnTo>
                    <a:pt x="80" y="24"/>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126" name="Freeform 110"/>
            <p:cNvSpPr>
              <a:spLocks/>
            </p:cNvSpPr>
            <p:nvPr/>
          </p:nvSpPr>
          <p:spPr bwMode="auto">
            <a:xfrm>
              <a:off x="5737225" y="4243388"/>
              <a:ext cx="157163" cy="53975"/>
            </a:xfrm>
            <a:custGeom>
              <a:avLst/>
              <a:gdLst>
                <a:gd name="T0" fmla="*/ 2147483647 w 80"/>
                <a:gd name="T1" fmla="*/ 2147483647 h 24"/>
                <a:gd name="T2" fmla="*/ 2147483647 w 80"/>
                <a:gd name="T3" fmla="*/ 0 h 24"/>
                <a:gd name="T4" fmla="*/ 0 w 80"/>
                <a:gd name="T5" fmla="*/ 2147483647 h 24"/>
                <a:gd name="T6" fmla="*/ 0 w 80"/>
                <a:gd name="T7" fmla="*/ 2147483647 h 24"/>
                <a:gd name="T8" fmla="*/ 2147483647 w 80"/>
                <a:gd name="T9" fmla="*/ 2147483647 h 24"/>
                <a:gd name="T10" fmla="*/ 0 60000 65536"/>
                <a:gd name="T11" fmla="*/ 0 60000 65536"/>
                <a:gd name="T12" fmla="*/ 0 60000 65536"/>
                <a:gd name="T13" fmla="*/ 0 60000 65536"/>
                <a:gd name="T14" fmla="*/ 0 60000 65536"/>
                <a:gd name="T15" fmla="*/ 0 w 80"/>
                <a:gd name="T16" fmla="*/ 0 h 24"/>
                <a:gd name="T17" fmla="*/ 80 w 80"/>
                <a:gd name="T18" fmla="*/ 24 h 24"/>
              </a:gdLst>
              <a:ahLst/>
              <a:cxnLst>
                <a:cxn ang="T10">
                  <a:pos x="T0" y="T1"/>
                </a:cxn>
                <a:cxn ang="T11">
                  <a:pos x="T2" y="T3"/>
                </a:cxn>
                <a:cxn ang="T12">
                  <a:pos x="T4" y="T5"/>
                </a:cxn>
                <a:cxn ang="T13">
                  <a:pos x="T6" y="T7"/>
                </a:cxn>
                <a:cxn ang="T14">
                  <a:pos x="T8" y="T9"/>
                </a:cxn>
              </a:cxnLst>
              <a:rect l="T15" t="T16" r="T17" b="T18"/>
              <a:pathLst>
                <a:path w="80" h="24">
                  <a:moveTo>
                    <a:pt x="80" y="8"/>
                  </a:moveTo>
                  <a:lnTo>
                    <a:pt x="80" y="0"/>
                  </a:lnTo>
                  <a:lnTo>
                    <a:pt x="0" y="16"/>
                  </a:lnTo>
                  <a:lnTo>
                    <a:pt x="0" y="24"/>
                  </a:lnTo>
                  <a:lnTo>
                    <a:pt x="80" y="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127" name="Freeform 111"/>
            <p:cNvSpPr>
              <a:spLocks/>
            </p:cNvSpPr>
            <p:nvPr/>
          </p:nvSpPr>
          <p:spPr bwMode="auto">
            <a:xfrm>
              <a:off x="4764088" y="3481388"/>
              <a:ext cx="285750" cy="777875"/>
            </a:xfrm>
            <a:custGeom>
              <a:avLst/>
              <a:gdLst>
                <a:gd name="T0" fmla="*/ 2147483647 w 192"/>
                <a:gd name="T1" fmla="*/ 0 h 775"/>
                <a:gd name="T2" fmla="*/ 0 w 192"/>
                <a:gd name="T3" fmla="*/ 0 h 775"/>
                <a:gd name="T4" fmla="*/ 2147483647 w 192"/>
                <a:gd name="T5" fmla="*/ 2147483647 h 775"/>
                <a:gd name="T6" fmla="*/ 2147483647 w 192"/>
                <a:gd name="T7" fmla="*/ 2147483647 h 775"/>
                <a:gd name="T8" fmla="*/ 2147483647 w 192"/>
                <a:gd name="T9" fmla="*/ 2147483647 h 775"/>
                <a:gd name="T10" fmla="*/ 2147483647 w 192"/>
                <a:gd name="T11" fmla="*/ 2147483647 h 775"/>
                <a:gd name="T12" fmla="*/ 2147483647 w 192"/>
                <a:gd name="T13" fmla="*/ 0 h 775"/>
                <a:gd name="T14" fmla="*/ 0 60000 65536"/>
                <a:gd name="T15" fmla="*/ 0 60000 65536"/>
                <a:gd name="T16" fmla="*/ 0 60000 65536"/>
                <a:gd name="T17" fmla="*/ 0 60000 65536"/>
                <a:gd name="T18" fmla="*/ 0 60000 65536"/>
                <a:gd name="T19" fmla="*/ 0 60000 65536"/>
                <a:gd name="T20" fmla="*/ 0 60000 65536"/>
                <a:gd name="T21" fmla="*/ 0 w 192"/>
                <a:gd name="T22" fmla="*/ 0 h 775"/>
                <a:gd name="T23" fmla="*/ 192 w 192"/>
                <a:gd name="T24" fmla="*/ 775 h 7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2" h="775">
                  <a:moveTo>
                    <a:pt x="8" y="0"/>
                  </a:moveTo>
                  <a:lnTo>
                    <a:pt x="0" y="0"/>
                  </a:lnTo>
                  <a:lnTo>
                    <a:pt x="184" y="767"/>
                  </a:lnTo>
                  <a:lnTo>
                    <a:pt x="184" y="775"/>
                  </a:lnTo>
                  <a:lnTo>
                    <a:pt x="192" y="767"/>
                  </a:lnTo>
                  <a:lnTo>
                    <a:pt x="8"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128" name="Rectangle 112"/>
            <p:cNvSpPr>
              <a:spLocks noChangeArrowheads="1"/>
            </p:cNvSpPr>
            <p:nvPr/>
          </p:nvSpPr>
          <p:spPr bwMode="auto">
            <a:xfrm>
              <a:off x="5737225" y="4243388"/>
              <a:ext cx="1588"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129" name="Rectangle 113"/>
            <p:cNvSpPr>
              <a:spLocks noChangeArrowheads="1"/>
            </p:cNvSpPr>
            <p:nvPr/>
          </p:nvSpPr>
          <p:spPr bwMode="auto">
            <a:xfrm>
              <a:off x="7713663" y="4643438"/>
              <a:ext cx="173037"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130" name="Freeform 114"/>
            <p:cNvSpPr>
              <a:spLocks/>
            </p:cNvSpPr>
            <p:nvPr/>
          </p:nvSpPr>
          <p:spPr bwMode="auto">
            <a:xfrm>
              <a:off x="7713663" y="4589463"/>
              <a:ext cx="234950" cy="71437"/>
            </a:xfrm>
            <a:custGeom>
              <a:avLst/>
              <a:gdLst>
                <a:gd name="T0" fmla="*/ 0 w 120"/>
                <a:gd name="T1" fmla="*/ 0 h 32"/>
                <a:gd name="T2" fmla="*/ 0 w 120"/>
                <a:gd name="T3" fmla="*/ 2147483647 h 32"/>
                <a:gd name="T4" fmla="*/ 2147483647 w 120"/>
                <a:gd name="T5" fmla="*/ 2147483647 h 32"/>
                <a:gd name="T6" fmla="*/ 2147483647 w 120"/>
                <a:gd name="T7" fmla="*/ 2147483647 h 32"/>
                <a:gd name="T8" fmla="*/ 2147483647 w 120"/>
                <a:gd name="T9" fmla="*/ 2147483647 h 32"/>
                <a:gd name="T10" fmla="*/ 2147483647 w 120"/>
                <a:gd name="T11" fmla="*/ 2147483647 h 32"/>
                <a:gd name="T12" fmla="*/ 0 w 120"/>
                <a:gd name="T13" fmla="*/ 0 h 32"/>
                <a:gd name="T14" fmla="*/ 0 60000 65536"/>
                <a:gd name="T15" fmla="*/ 0 60000 65536"/>
                <a:gd name="T16" fmla="*/ 0 60000 65536"/>
                <a:gd name="T17" fmla="*/ 0 60000 65536"/>
                <a:gd name="T18" fmla="*/ 0 60000 65536"/>
                <a:gd name="T19" fmla="*/ 0 60000 65536"/>
                <a:gd name="T20" fmla="*/ 0 60000 65536"/>
                <a:gd name="T21" fmla="*/ 0 w 120"/>
                <a:gd name="T22" fmla="*/ 0 h 32"/>
                <a:gd name="T23" fmla="*/ 120 w 120"/>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32">
                  <a:moveTo>
                    <a:pt x="0" y="0"/>
                  </a:moveTo>
                  <a:lnTo>
                    <a:pt x="0" y="8"/>
                  </a:lnTo>
                  <a:lnTo>
                    <a:pt x="88" y="32"/>
                  </a:lnTo>
                  <a:lnTo>
                    <a:pt x="120" y="24"/>
                  </a:lnTo>
                  <a:lnTo>
                    <a:pt x="88" y="24"/>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131" name="Freeform 115"/>
            <p:cNvSpPr>
              <a:spLocks/>
            </p:cNvSpPr>
            <p:nvPr/>
          </p:nvSpPr>
          <p:spPr bwMode="auto">
            <a:xfrm>
              <a:off x="7713663" y="4643438"/>
              <a:ext cx="173037" cy="71437"/>
            </a:xfrm>
            <a:custGeom>
              <a:avLst/>
              <a:gdLst>
                <a:gd name="T0" fmla="*/ 2147483647 w 88"/>
                <a:gd name="T1" fmla="*/ 2147483647 h 32"/>
                <a:gd name="T2" fmla="*/ 2147483647 w 88"/>
                <a:gd name="T3" fmla="*/ 0 h 32"/>
                <a:gd name="T4" fmla="*/ 0 w 88"/>
                <a:gd name="T5" fmla="*/ 2147483647 h 32"/>
                <a:gd name="T6" fmla="*/ 0 w 88"/>
                <a:gd name="T7" fmla="*/ 2147483647 h 32"/>
                <a:gd name="T8" fmla="*/ 2147483647 w 88"/>
                <a:gd name="T9" fmla="*/ 2147483647 h 32"/>
                <a:gd name="T10" fmla="*/ 0 60000 65536"/>
                <a:gd name="T11" fmla="*/ 0 60000 65536"/>
                <a:gd name="T12" fmla="*/ 0 60000 65536"/>
                <a:gd name="T13" fmla="*/ 0 60000 65536"/>
                <a:gd name="T14" fmla="*/ 0 60000 65536"/>
                <a:gd name="T15" fmla="*/ 0 w 88"/>
                <a:gd name="T16" fmla="*/ 0 h 32"/>
                <a:gd name="T17" fmla="*/ 88 w 88"/>
                <a:gd name="T18" fmla="*/ 32 h 32"/>
              </a:gdLst>
              <a:ahLst/>
              <a:cxnLst>
                <a:cxn ang="T10">
                  <a:pos x="T0" y="T1"/>
                </a:cxn>
                <a:cxn ang="T11">
                  <a:pos x="T2" y="T3"/>
                </a:cxn>
                <a:cxn ang="T12">
                  <a:pos x="T4" y="T5"/>
                </a:cxn>
                <a:cxn ang="T13">
                  <a:pos x="T6" y="T7"/>
                </a:cxn>
                <a:cxn ang="T14">
                  <a:pos x="T8" y="T9"/>
                </a:cxn>
              </a:cxnLst>
              <a:rect l="T15" t="T16" r="T17" b="T18"/>
              <a:pathLst>
                <a:path w="88" h="32">
                  <a:moveTo>
                    <a:pt x="88" y="8"/>
                  </a:moveTo>
                  <a:lnTo>
                    <a:pt x="88" y="0"/>
                  </a:lnTo>
                  <a:lnTo>
                    <a:pt x="0" y="24"/>
                  </a:lnTo>
                  <a:lnTo>
                    <a:pt x="0" y="32"/>
                  </a:lnTo>
                  <a:lnTo>
                    <a:pt x="88" y="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132" name="Freeform 116"/>
            <p:cNvSpPr>
              <a:spLocks/>
            </p:cNvSpPr>
            <p:nvPr/>
          </p:nvSpPr>
          <p:spPr bwMode="auto">
            <a:xfrm>
              <a:off x="4700588" y="3516313"/>
              <a:ext cx="327025" cy="1155700"/>
            </a:xfrm>
            <a:custGeom>
              <a:avLst/>
              <a:gdLst>
                <a:gd name="T0" fmla="*/ 2147483647 w 200"/>
                <a:gd name="T1" fmla="*/ 0 h 967"/>
                <a:gd name="T2" fmla="*/ 0 w 200"/>
                <a:gd name="T3" fmla="*/ 0 h 967"/>
                <a:gd name="T4" fmla="*/ 2147483647 w 200"/>
                <a:gd name="T5" fmla="*/ 2147483647 h 967"/>
                <a:gd name="T6" fmla="*/ 2147483647 w 200"/>
                <a:gd name="T7" fmla="*/ 2147483647 h 967"/>
                <a:gd name="T8" fmla="*/ 2147483647 w 200"/>
                <a:gd name="T9" fmla="*/ 2147483647 h 967"/>
                <a:gd name="T10" fmla="*/ 2147483647 w 200"/>
                <a:gd name="T11" fmla="*/ 2147483647 h 967"/>
                <a:gd name="T12" fmla="*/ 2147483647 w 200"/>
                <a:gd name="T13" fmla="*/ 0 h 967"/>
                <a:gd name="T14" fmla="*/ 0 60000 65536"/>
                <a:gd name="T15" fmla="*/ 0 60000 65536"/>
                <a:gd name="T16" fmla="*/ 0 60000 65536"/>
                <a:gd name="T17" fmla="*/ 0 60000 65536"/>
                <a:gd name="T18" fmla="*/ 0 60000 65536"/>
                <a:gd name="T19" fmla="*/ 0 60000 65536"/>
                <a:gd name="T20" fmla="*/ 0 60000 65536"/>
                <a:gd name="T21" fmla="*/ 0 w 200"/>
                <a:gd name="T22" fmla="*/ 0 h 967"/>
                <a:gd name="T23" fmla="*/ 200 w 200"/>
                <a:gd name="T24" fmla="*/ 967 h 9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0" h="967">
                  <a:moveTo>
                    <a:pt x="8" y="0"/>
                  </a:moveTo>
                  <a:lnTo>
                    <a:pt x="0" y="0"/>
                  </a:lnTo>
                  <a:lnTo>
                    <a:pt x="192" y="959"/>
                  </a:lnTo>
                  <a:lnTo>
                    <a:pt x="192" y="967"/>
                  </a:lnTo>
                  <a:lnTo>
                    <a:pt x="200" y="959"/>
                  </a:lnTo>
                  <a:lnTo>
                    <a:pt x="8"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133" name="Rectangle 117"/>
            <p:cNvSpPr>
              <a:spLocks noChangeArrowheads="1"/>
            </p:cNvSpPr>
            <p:nvPr/>
          </p:nvSpPr>
          <p:spPr bwMode="auto">
            <a:xfrm>
              <a:off x="7713663" y="4643438"/>
              <a:ext cx="1587"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134" name="Rectangle 118"/>
            <p:cNvSpPr>
              <a:spLocks noChangeArrowheads="1"/>
            </p:cNvSpPr>
            <p:nvPr/>
          </p:nvSpPr>
          <p:spPr bwMode="auto">
            <a:xfrm>
              <a:off x="7054850" y="4643438"/>
              <a:ext cx="658813"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135" name="Rectangle 119"/>
            <p:cNvSpPr>
              <a:spLocks noChangeArrowheads="1"/>
            </p:cNvSpPr>
            <p:nvPr/>
          </p:nvSpPr>
          <p:spPr bwMode="auto">
            <a:xfrm>
              <a:off x="5721350" y="4951413"/>
              <a:ext cx="173038"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136" name="Freeform 120"/>
            <p:cNvSpPr>
              <a:spLocks/>
            </p:cNvSpPr>
            <p:nvPr/>
          </p:nvSpPr>
          <p:spPr bwMode="auto">
            <a:xfrm>
              <a:off x="5737225" y="4897438"/>
              <a:ext cx="203200" cy="71437"/>
            </a:xfrm>
            <a:custGeom>
              <a:avLst/>
              <a:gdLst>
                <a:gd name="T0" fmla="*/ 0 w 104"/>
                <a:gd name="T1" fmla="*/ 0 h 32"/>
                <a:gd name="T2" fmla="*/ 0 w 104"/>
                <a:gd name="T3" fmla="*/ 2147483647 h 32"/>
                <a:gd name="T4" fmla="*/ 2147483647 w 104"/>
                <a:gd name="T5" fmla="*/ 2147483647 h 32"/>
                <a:gd name="T6" fmla="*/ 2147483647 w 104"/>
                <a:gd name="T7" fmla="*/ 2147483647 h 32"/>
                <a:gd name="T8" fmla="*/ 2147483647 w 104"/>
                <a:gd name="T9" fmla="*/ 2147483647 h 32"/>
                <a:gd name="T10" fmla="*/ 2147483647 w 104"/>
                <a:gd name="T11" fmla="*/ 2147483647 h 32"/>
                <a:gd name="T12" fmla="*/ 0 w 104"/>
                <a:gd name="T13" fmla="*/ 0 h 32"/>
                <a:gd name="T14" fmla="*/ 0 60000 65536"/>
                <a:gd name="T15" fmla="*/ 0 60000 65536"/>
                <a:gd name="T16" fmla="*/ 0 60000 65536"/>
                <a:gd name="T17" fmla="*/ 0 60000 65536"/>
                <a:gd name="T18" fmla="*/ 0 60000 65536"/>
                <a:gd name="T19" fmla="*/ 0 60000 65536"/>
                <a:gd name="T20" fmla="*/ 0 60000 65536"/>
                <a:gd name="T21" fmla="*/ 0 w 104"/>
                <a:gd name="T22" fmla="*/ 0 h 32"/>
                <a:gd name="T23" fmla="*/ 104 w 104"/>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32">
                  <a:moveTo>
                    <a:pt x="0" y="0"/>
                  </a:moveTo>
                  <a:lnTo>
                    <a:pt x="0" y="8"/>
                  </a:lnTo>
                  <a:lnTo>
                    <a:pt x="80" y="32"/>
                  </a:lnTo>
                  <a:lnTo>
                    <a:pt x="104" y="24"/>
                  </a:lnTo>
                  <a:lnTo>
                    <a:pt x="80" y="24"/>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137" name="Freeform 121"/>
            <p:cNvSpPr>
              <a:spLocks/>
            </p:cNvSpPr>
            <p:nvPr/>
          </p:nvSpPr>
          <p:spPr bwMode="auto">
            <a:xfrm>
              <a:off x="5737225" y="4951413"/>
              <a:ext cx="157163" cy="71437"/>
            </a:xfrm>
            <a:custGeom>
              <a:avLst/>
              <a:gdLst>
                <a:gd name="T0" fmla="*/ 2147483647 w 80"/>
                <a:gd name="T1" fmla="*/ 2147483647 h 32"/>
                <a:gd name="T2" fmla="*/ 2147483647 w 80"/>
                <a:gd name="T3" fmla="*/ 0 h 32"/>
                <a:gd name="T4" fmla="*/ 0 w 80"/>
                <a:gd name="T5" fmla="*/ 2147483647 h 32"/>
                <a:gd name="T6" fmla="*/ 0 w 80"/>
                <a:gd name="T7" fmla="*/ 2147483647 h 32"/>
                <a:gd name="T8" fmla="*/ 2147483647 w 80"/>
                <a:gd name="T9" fmla="*/ 2147483647 h 32"/>
                <a:gd name="T10" fmla="*/ 0 60000 65536"/>
                <a:gd name="T11" fmla="*/ 0 60000 65536"/>
                <a:gd name="T12" fmla="*/ 0 60000 65536"/>
                <a:gd name="T13" fmla="*/ 0 60000 65536"/>
                <a:gd name="T14" fmla="*/ 0 60000 65536"/>
                <a:gd name="T15" fmla="*/ 0 w 80"/>
                <a:gd name="T16" fmla="*/ 0 h 32"/>
                <a:gd name="T17" fmla="*/ 80 w 80"/>
                <a:gd name="T18" fmla="*/ 32 h 32"/>
              </a:gdLst>
              <a:ahLst/>
              <a:cxnLst>
                <a:cxn ang="T10">
                  <a:pos x="T0" y="T1"/>
                </a:cxn>
                <a:cxn ang="T11">
                  <a:pos x="T2" y="T3"/>
                </a:cxn>
                <a:cxn ang="T12">
                  <a:pos x="T4" y="T5"/>
                </a:cxn>
                <a:cxn ang="T13">
                  <a:pos x="T6" y="T7"/>
                </a:cxn>
                <a:cxn ang="T14">
                  <a:pos x="T8" y="T9"/>
                </a:cxn>
              </a:cxnLst>
              <a:rect l="T15" t="T16" r="T17" b="T18"/>
              <a:pathLst>
                <a:path w="80" h="32">
                  <a:moveTo>
                    <a:pt x="80" y="8"/>
                  </a:moveTo>
                  <a:lnTo>
                    <a:pt x="80" y="0"/>
                  </a:lnTo>
                  <a:lnTo>
                    <a:pt x="0" y="24"/>
                  </a:lnTo>
                  <a:lnTo>
                    <a:pt x="0" y="32"/>
                  </a:lnTo>
                  <a:lnTo>
                    <a:pt x="80" y="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138" name="Freeform 122"/>
            <p:cNvSpPr>
              <a:spLocks/>
            </p:cNvSpPr>
            <p:nvPr/>
          </p:nvSpPr>
          <p:spPr bwMode="auto">
            <a:xfrm>
              <a:off x="4622800" y="3516313"/>
              <a:ext cx="333375" cy="1454150"/>
            </a:xfrm>
            <a:custGeom>
              <a:avLst/>
              <a:gdLst>
                <a:gd name="T0" fmla="*/ 2147483647 w 216"/>
                <a:gd name="T1" fmla="*/ 0 h 1191"/>
                <a:gd name="T2" fmla="*/ 0 w 216"/>
                <a:gd name="T3" fmla="*/ 0 h 1191"/>
                <a:gd name="T4" fmla="*/ 2147483647 w 216"/>
                <a:gd name="T5" fmla="*/ 2147483647 h 1191"/>
                <a:gd name="T6" fmla="*/ 2147483647 w 216"/>
                <a:gd name="T7" fmla="*/ 2147483647 h 1191"/>
                <a:gd name="T8" fmla="*/ 2147483647 w 216"/>
                <a:gd name="T9" fmla="*/ 2147483647 h 1191"/>
                <a:gd name="T10" fmla="*/ 2147483647 w 216"/>
                <a:gd name="T11" fmla="*/ 2147483647 h 1191"/>
                <a:gd name="T12" fmla="*/ 2147483647 w 216"/>
                <a:gd name="T13" fmla="*/ 0 h 1191"/>
                <a:gd name="T14" fmla="*/ 0 60000 65536"/>
                <a:gd name="T15" fmla="*/ 0 60000 65536"/>
                <a:gd name="T16" fmla="*/ 0 60000 65536"/>
                <a:gd name="T17" fmla="*/ 0 60000 65536"/>
                <a:gd name="T18" fmla="*/ 0 60000 65536"/>
                <a:gd name="T19" fmla="*/ 0 60000 65536"/>
                <a:gd name="T20" fmla="*/ 0 60000 65536"/>
                <a:gd name="T21" fmla="*/ 0 w 216"/>
                <a:gd name="T22" fmla="*/ 0 h 1191"/>
                <a:gd name="T23" fmla="*/ 216 w 216"/>
                <a:gd name="T24" fmla="*/ 1191 h 11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6" h="1191">
                  <a:moveTo>
                    <a:pt x="8" y="0"/>
                  </a:moveTo>
                  <a:lnTo>
                    <a:pt x="0" y="0"/>
                  </a:lnTo>
                  <a:lnTo>
                    <a:pt x="208" y="1183"/>
                  </a:lnTo>
                  <a:lnTo>
                    <a:pt x="208" y="1191"/>
                  </a:lnTo>
                  <a:lnTo>
                    <a:pt x="216" y="1183"/>
                  </a:lnTo>
                  <a:lnTo>
                    <a:pt x="8"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139" name="Rectangle 123"/>
            <p:cNvSpPr>
              <a:spLocks noChangeArrowheads="1"/>
            </p:cNvSpPr>
            <p:nvPr/>
          </p:nvSpPr>
          <p:spPr bwMode="auto">
            <a:xfrm>
              <a:off x="5721350" y="4951413"/>
              <a:ext cx="1588"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140" name="Rectangle 124"/>
            <p:cNvSpPr>
              <a:spLocks noChangeArrowheads="1"/>
            </p:cNvSpPr>
            <p:nvPr/>
          </p:nvSpPr>
          <p:spPr bwMode="auto">
            <a:xfrm>
              <a:off x="7745413" y="5305425"/>
              <a:ext cx="173037"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141" name="Freeform 125"/>
            <p:cNvSpPr>
              <a:spLocks/>
            </p:cNvSpPr>
            <p:nvPr/>
          </p:nvSpPr>
          <p:spPr bwMode="auto">
            <a:xfrm>
              <a:off x="7745413" y="5251450"/>
              <a:ext cx="234950" cy="71438"/>
            </a:xfrm>
            <a:custGeom>
              <a:avLst/>
              <a:gdLst>
                <a:gd name="T0" fmla="*/ 0 w 120"/>
                <a:gd name="T1" fmla="*/ 0 h 32"/>
                <a:gd name="T2" fmla="*/ 0 w 120"/>
                <a:gd name="T3" fmla="*/ 2147483647 h 32"/>
                <a:gd name="T4" fmla="*/ 2147483647 w 120"/>
                <a:gd name="T5" fmla="*/ 2147483647 h 32"/>
                <a:gd name="T6" fmla="*/ 2147483647 w 120"/>
                <a:gd name="T7" fmla="*/ 2147483647 h 32"/>
                <a:gd name="T8" fmla="*/ 2147483647 w 120"/>
                <a:gd name="T9" fmla="*/ 2147483647 h 32"/>
                <a:gd name="T10" fmla="*/ 2147483647 w 120"/>
                <a:gd name="T11" fmla="*/ 2147483647 h 32"/>
                <a:gd name="T12" fmla="*/ 0 w 120"/>
                <a:gd name="T13" fmla="*/ 0 h 32"/>
                <a:gd name="T14" fmla="*/ 0 60000 65536"/>
                <a:gd name="T15" fmla="*/ 0 60000 65536"/>
                <a:gd name="T16" fmla="*/ 0 60000 65536"/>
                <a:gd name="T17" fmla="*/ 0 60000 65536"/>
                <a:gd name="T18" fmla="*/ 0 60000 65536"/>
                <a:gd name="T19" fmla="*/ 0 60000 65536"/>
                <a:gd name="T20" fmla="*/ 0 60000 65536"/>
                <a:gd name="T21" fmla="*/ 0 w 120"/>
                <a:gd name="T22" fmla="*/ 0 h 32"/>
                <a:gd name="T23" fmla="*/ 120 w 120"/>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32">
                  <a:moveTo>
                    <a:pt x="0" y="0"/>
                  </a:moveTo>
                  <a:lnTo>
                    <a:pt x="0" y="8"/>
                  </a:lnTo>
                  <a:lnTo>
                    <a:pt x="88" y="32"/>
                  </a:lnTo>
                  <a:lnTo>
                    <a:pt x="120" y="24"/>
                  </a:lnTo>
                  <a:lnTo>
                    <a:pt x="88" y="24"/>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142" name="Freeform 126"/>
            <p:cNvSpPr>
              <a:spLocks/>
            </p:cNvSpPr>
            <p:nvPr/>
          </p:nvSpPr>
          <p:spPr bwMode="auto">
            <a:xfrm>
              <a:off x="7745413" y="5305425"/>
              <a:ext cx="173037" cy="71438"/>
            </a:xfrm>
            <a:custGeom>
              <a:avLst/>
              <a:gdLst>
                <a:gd name="T0" fmla="*/ 2147483647 w 88"/>
                <a:gd name="T1" fmla="*/ 2147483647 h 32"/>
                <a:gd name="T2" fmla="*/ 2147483647 w 88"/>
                <a:gd name="T3" fmla="*/ 0 h 32"/>
                <a:gd name="T4" fmla="*/ 0 w 88"/>
                <a:gd name="T5" fmla="*/ 2147483647 h 32"/>
                <a:gd name="T6" fmla="*/ 0 w 88"/>
                <a:gd name="T7" fmla="*/ 2147483647 h 32"/>
                <a:gd name="T8" fmla="*/ 2147483647 w 88"/>
                <a:gd name="T9" fmla="*/ 2147483647 h 32"/>
                <a:gd name="T10" fmla="*/ 0 60000 65536"/>
                <a:gd name="T11" fmla="*/ 0 60000 65536"/>
                <a:gd name="T12" fmla="*/ 0 60000 65536"/>
                <a:gd name="T13" fmla="*/ 0 60000 65536"/>
                <a:gd name="T14" fmla="*/ 0 60000 65536"/>
                <a:gd name="T15" fmla="*/ 0 w 88"/>
                <a:gd name="T16" fmla="*/ 0 h 32"/>
                <a:gd name="T17" fmla="*/ 88 w 88"/>
                <a:gd name="T18" fmla="*/ 32 h 32"/>
              </a:gdLst>
              <a:ahLst/>
              <a:cxnLst>
                <a:cxn ang="T10">
                  <a:pos x="T0" y="T1"/>
                </a:cxn>
                <a:cxn ang="T11">
                  <a:pos x="T2" y="T3"/>
                </a:cxn>
                <a:cxn ang="T12">
                  <a:pos x="T4" y="T5"/>
                </a:cxn>
                <a:cxn ang="T13">
                  <a:pos x="T6" y="T7"/>
                </a:cxn>
                <a:cxn ang="T14">
                  <a:pos x="T8" y="T9"/>
                </a:cxn>
              </a:cxnLst>
              <a:rect l="T15" t="T16" r="T17" b="T18"/>
              <a:pathLst>
                <a:path w="88" h="32">
                  <a:moveTo>
                    <a:pt x="88" y="8"/>
                  </a:moveTo>
                  <a:lnTo>
                    <a:pt x="88" y="0"/>
                  </a:lnTo>
                  <a:lnTo>
                    <a:pt x="0" y="24"/>
                  </a:lnTo>
                  <a:lnTo>
                    <a:pt x="0" y="32"/>
                  </a:lnTo>
                  <a:lnTo>
                    <a:pt x="88" y="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143" name="Freeform 127"/>
            <p:cNvSpPr>
              <a:spLocks/>
            </p:cNvSpPr>
            <p:nvPr/>
          </p:nvSpPr>
          <p:spPr bwMode="auto">
            <a:xfrm>
              <a:off x="4559300" y="3516313"/>
              <a:ext cx="298450" cy="1801812"/>
            </a:xfrm>
            <a:custGeom>
              <a:avLst/>
              <a:gdLst>
                <a:gd name="T0" fmla="*/ 2147483647 w 216"/>
                <a:gd name="T1" fmla="*/ 0 h 1407"/>
                <a:gd name="T2" fmla="*/ 0 w 216"/>
                <a:gd name="T3" fmla="*/ 0 h 1407"/>
                <a:gd name="T4" fmla="*/ 2147483647 w 216"/>
                <a:gd name="T5" fmla="*/ 2147483647 h 1407"/>
                <a:gd name="T6" fmla="*/ 2147483647 w 216"/>
                <a:gd name="T7" fmla="*/ 2147483647 h 1407"/>
                <a:gd name="T8" fmla="*/ 2147483647 w 216"/>
                <a:gd name="T9" fmla="*/ 2147483647 h 1407"/>
                <a:gd name="T10" fmla="*/ 2147483647 w 216"/>
                <a:gd name="T11" fmla="*/ 2147483647 h 1407"/>
                <a:gd name="T12" fmla="*/ 2147483647 w 216"/>
                <a:gd name="T13" fmla="*/ 0 h 1407"/>
                <a:gd name="T14" fmla="*/ 0 60000 65536"/>
                <a:gd name="T15" fmla="*/ 0 60000 65536"/>
                <a:gd name="T16" fmla="*/ 0 60000 65536"/>
                <a:gd name="T17" fmla="*/ 0 60000 65536"/>
                <a:gd name="T18" fmla="*/ 0 60000 65536"/>
                <a:gd name="T19" fmla="*/ 0 60000 65536"/>
                <a:gd name="T20" fmla="*/ 0 60000 65536"/>
                <a:gd name="T21" fmla="*/ 0 w 216"/>
                <a:gd name="T22" fmla="*/ 0 h 1407"/>
                <a:gd name="T23" fmla="*/ 216 w 216"/>
                <a:gd name="T24" fmla="*/ 1407 h 140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6" h="1407">
                  <a:moveTo>
                    <a:pt x="8" y="0"/>
                  </a:moveTo>
                  <a:lnTo>
                    <a:pt x="0" y="0"/>
                  </a:lnTo>
                  <a:lnTo>
                    <a:pt x="208" y="1399"/>
                  </a:lnTo>
                  <a:lnTo>
                    <a:pt x="208" y="1407"/>
                  </a:lnTo>
                  <a:lnTo>
                    <a:pt x="216" y="1399"/>
                  </a:lnTo>
                  <a:lnTo>
                    <a:pt x="8"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144" name="Rectangle 128"/>
            <p:cNvSpPr>
              <a:spLocks noChangeArrowheads="1"/>
            </p:cNvSpPr>
            <p:nvPr/>
          </p:nvSpPr>
          <p:spPr bwMode="auto">
            <a:xfrm>
              <a:off x="5219700" y="3521075"/>
              <a:ext cx="423863"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45" name="Rectangle 129"/>
            <p:cNvSpPr>
              <a:spLocks noChangeArrowheads="1"/>
            </p:cNvSpPr>
            <p:nvPr/>
          </p:nvSpPr>
          <p:spPr bwMode="auto">
            <a:xfrm>
              <a:off x="5643563" y="3552825"/>
              <a:ext cx="15875" cy="338138"/>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46" name="Rectangle 130"/>
            <p:cNvSpPr>
              <a:spLocks noChangeArrowheads="1"/>
            </p:cNvSpPr>
            <p:nvPr/>
          </p:nvSpPr>
          <p:spPr bwMode="auto">
            <a:xfrm>
              <a:off x="5219700" y="3841750"/>
              <a:ext cx="423863" cy="174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47" name="Rectangle 131"/>
            <p:cNvSpPr>
              <a:spLocks noChangeArrowheads="1"/>
            </p:cNvSpPr>
            <p:nvPr/>
          </p:nvSpPr>
          <p:spPr bwMode="auto">
            <a:xfrm>
              <a:off x="5219700" y="3521075"/>
              <a:ext cx="15875"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48" name="Rectangle 132"/>
            <p:cNvSpPr>
              <a:spLocks noChangeArrowheads="1"/>
            </p:cNvSpPr>
            <p:nvPr/>
          </p:nvSpPr>
          <p:spPr bwMode="auto">
            <a:xfrm>
              <a:off x="5305425" y="3498850"/>
              <a:ext cx="45720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request</a:t>
              </a:r>
              <a:endParaRPr lang="en-US" sz="2800" b="1"/>
            </a:p>
          </p:txBody>
        </p:sp>
        <p:sp>
          <p:nvSpPr>
            <p:cNvPr id="86149" name="Rectangle 133"/>
            <p:cNvSpPr>
              <a:spLocks noChangeArrowheads="1"/>
            </p:cNvSpPr>
            <p:nvPr/>
          </p:nvSpPr>
          <p:spPr bwMode="auto">
            <a:xfrm>
              <a:off x="5281613" y="3663950"/>
              <a:ext cx="71120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dispatching</a:t>
              </a:r>
              <a:endParaRPr lang="en-US" sz="2800" b="1"/>
            </a:p>
          </p:txBody>
        </p:sp>
        <p:sp>
          <p:nvSpPr>
            <p:cNvPr id="86150" name="Rectangle 134"/>
            <p:cNvSpPr>
              <a:spLocks noChangeArrowheads="1"/>
            </p:cNvSpPr>
            <p:nvPr/>
          </p:nvSpPr>
          <p:spPr bwMode="auto">
            <a:xfrm>
              <a:off x="7077075" y="3844925"/>
              <a:ext cx="423863" cy="31750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51" name="Rectangle 135"/>
            <p:cNvSpPr>
              <a:spLocks noChangeArrowheads="1"/>
            </p:cNvSpPr>
            <p:nvPr/>
          </p:nvSpPr>
          <p:spPr bwMode="auto">
            <a:xfrm>
              <a:off x="7077075" y="3844925"/>
              <a:ext cx="439738" cy="174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52" name="Rectangle 136"/>
            <p:cNvSpPr>
              <a:spLocks noChangeArrowheads="1"/>
            </p:cNvSpPr>
            <p:nvPr/>
          </p:nvSpPr>
          <p:spPr bwMode="auto">
            <a:xfrm>
              <a:off x="7500938" y="3844925"/>
              <a:ext cx="15875" cy="33655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53" name="Rectangle 137"/>
            <p:cNvSpPr>
              <a:spLocks noChangeArrowheads="1"/>
            </p:cNvSpPr>
            <p:nvPr/>
          </p:nvSpPr>
          <p:spPr bwMode="auto">
            <a:xfrm>
              <a:off x="7077075" y="4162425"/>
              <a:ext cx="423863" cy="1905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54" name="Rectangle 138"/>
            <p:cNvSpPr>
              <a:spLocks noChangeArrowheads="1"/>
            </p:cNvSpPr>
            <p:nvPr/>
          </p:nvSpPr>
          <p:spPr bwMode="auto">
            <a:xfrm>
              <a:off x="7138988" y="3806825"/>
              <a:ext cx="45720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request</a:t>
              </a:r>
              <a:endParaRPr lang="en-US" sz="2800" b="1"/>
            </a:p>
          </p:txBody>
        </p:sp>
        <p:sp>
          <p:nvSpPr>
            <p:cNvPr id="86155" name="Rectangle 139"/>
            <p:cNvSpPr>
              <a:spLocks noChangeArrowheads="1"/>
            </p:cNvSpPr>
            <p:nvPr/>
          </p:nvSpPr>
          <p:spPr bwMode="auto">
            <a:xfrm>
              <a:off x="7138988" y="3987800"/>
              <a:ext cx="71120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dispatching</a:t>
              </a:r>
              <a:endParaRPr lang="en-US" sz="2800" b="1"/>
            </a:p>
          </p:txBody>
        </p:sp>
        <p:sp>
          <p:nvSpPr>
            <p:cNvPr id="86156" name="Rectangle 140"/>
            <p:cNvSpPr>
              <a:spLocks noChangeArrowheads="1"/>
            </p:cNvSpPr>
            <p:nvPr/>
          </p:nvSpPr>
          <p:spPr bwMode="auto">
            <a:xfrm>
              <a:off x="5219700" y="4083050"/>
              <a:ext cx="423863"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57" name="Rectangle 141"/>
            <p:cNvSpPr>
              <a:spLocks noChangeArrowheads="1"/>
            </p:cNvSpPr>
            <p:nvPr/>
          </p:nvSpPr>
          <p:spPr bwMode="auto">
            <a:xfrm>
              <a:off x="5219700" y="4083050"/>
              <a:ext cx="439738" cy="174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58" name="Rectangle 142"/>
            <p:cNvSpPr>
              <a:spLocks noChangeArrowheads="1"/>
            </p:cNvSpPr>
            <p:nvPr/>
          </p:nvSpPr>
          <p:spPr bwMode="auto">
            <a:xfrm>
              <a:off x="5643563" y="4083050"/>
              <a:ext cx="15875" cy="338138"/>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59" name="Rectangle 143"/>
            <p:cNvSpPr>
              <a:spLocks noChangeArrowheads="1"/>
            </p:cNvSpPr>
            <p:nvPr/>
          </p:nvSpPr>
          <p:spPr bwMode="auto">
            <a:xfrm>
              <a:off x="5219700" y="4403725"/>
              <a:ext cx="423863" cy="174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60" name="Rectangle 144"/>
            <p:cNvSpPr>
              <a:spLocks noChangeArrowheads="1"/>
            </p:cNvSpPr>
            <p:nvPr/>
          </p:nvSpPr>
          <p:spPr bwMode="auto">
            <a:xfrm>
              <a:off x="5219700" y="4083050"/>
              <a:ext cx="15875"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61" name="Rectangle 145"/>
            <p:cNvSpPr>
              <a:spLocks noChangeArrowheads="1"/>
            </p:cNvSpPr>
            <p:nvPr/>
          </p:nvSpPr>
          <p:spPr bwMode="auto">
            <a:xfrm>
              <a:off x="5281613" y="4083050"/>
              <a:ext cx="77787"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b</a:t>
              </a:r>
              <a:endParaRPr lang="en-US" sz="2800" b="1"/>
            </a:p>
          </p:txBody>
        </p:sp>
        <p:sp>
          <p:nvSpPr>
            <p:cNvPr id="86162" name="Rectangle 146"/>
            <p:cNvSpPr>
              <a:spLocks noChangeArrowheads="1"/>
            </p:cNvSpPr>
            <p:nvPr/>
          </p:nvSpPr>
          <p:spPr bwMode="auto">
            <a:xfrm>
              <a:off x="5345113" y="4083050"/>
              <a:ext cx="315912"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roker</a:t>
              </a:r>
              <a:endParaRPr lang="en-US" sz="2800" b="1"/>
            </a:p>
          </p:txBody>
        </p:sp>
        <p:sp>
          <p:nvSpPr>
            <p:cNvPr id="86163" name="Rectangle 147"/>
            <p:cNvSpPr>
              <a:spLocks noChangeArrowheads="1"/>
            </p:cNvSpPr>
            <p:nvPr/>
          </p:nvSpPr>
          <p:spPr bwMode="auto">
            <a:xfrm>
              <a:off x="5281613" y="4265613"/>
              <a:ext cx="41910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access</a:t>
              </a:r>
              <a:endParaRPr lang="en-US" sz="2800" b="1"/>
            </a:p>
          </p:txBody>
        </p:sp>
        <p:sp>
          <p:nvSpPr>
            <p:cNvPr id="86164" name="Rectangle 148"/>
            <p:cNvSpPr>
              <a:spLocks noChangeArrowheads="1"/>
            </p:cNvSpPr>
            <p:nvPr/>
          </p:nvSpPr>
          <p:spPr bwMode="auto">
            <a:xfrm>
              <a:off x="7086600" y="4483100"/>
              <a:ext cx="422275"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65" name="Rectangle 149"/>
            <p:cNvSpPr>
              <a:spLocks noChangeArrowheads="1"/>
            </p:cNvSpPr>
            <p:nvPr/>
          </p:nvSpPr>
          <p:spPr bwMode="auto">
            <a:xfrm>
              <a:off x="7086600" y="4483100"/>
              <a:ext cx="438150" cy="174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66" name="Rectangle 150"/>
            <p:cNvSpPr>
              <a:spLocks noChangeArrowheads="1"/>
            </p:cNvSpPr>
            <p:nvPr/>
          </p:nvSpPr>
          <p:spPr bwMode="auto">
            <a:xfrm>
              <a:off x="7508875" y="4483100"/>
              <a:ext cx="15875" cy="338138"/>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67" name="Rectangle 151"/>
            <p:cNvSpPr>
              <a:spLocks noChangeArrowheads="1"/>
            </p:cNvSpPr>
            <p:nvPr/>
          </p:nvSpPr>
          <p:spPr bwMode="auto">
            <a:xfrm>
              <a:off x="7086600" y="4803775"/>
              <a:ext cx="422275" cy="174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68" name="Rectangle 152"/>
            <p:cNvSpPr>
              <a:spLocks noChangeArrowheads="1"/>
            </p:cNvSpPr>
            <p:nvPr/>
          </p:nvSpPr>
          <p:spPr bwMode="auto">
            <a:xfrm>
              <a:off x="7086600" y="4483100"/>
              <a:ext cx="14288"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69" name="Rectangle 153"/>
            <p:cNvSpPr>
              <a:spLocks noChangeArrowheads="1"/>
            </p:cNvSpPr>
            <p:nvPr/>
          </p:nvSpPr>
          <p:spPr bwMode="auto">
            <a:xfrm>
              <a:off x="7132638" y="4500563"/>
              <a:ext cx="684212"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component</a:t>
              </a:r>
              <a:endParaRPr lang="en-US" sz="2800" b="1"/>
            </a:p>
          </p:txBody>
        </p:sp>
        <p:sp>
          <p:nvSpPr>
            <p:cNvPr id="86170" name="Rectangle 154"/>
            <p:cNvSpPr>
              <a:spLocks noChangeArrowheads="1"/>
            </p:cNvSpPr>
            <p:nvPr/>
          </p:nvSpPr>
          <p:spPr bwMode="auto">
            <a:xfrm>
              <a:off x="7132638" y="4665663"/>
              <a:ext cx="41910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access</a:t>
              </a:r>
              <a:endParaRPr lang="en-US" sz="2800" b="1"/>
            </a:p>
          </p:txBody>
        </p:sp>
        <p:sp>
          <p:nvSpPr>
            <p:cNvPr id="86171" name="Rectangle 155"/>
            <p:cNvSpPr>
              <a:spLocks noChangeArrowheads="1"/>
            </p:cNvSpPr>
            <p:nvPr/>
          </p:nvSpPr>
          <p:spPr bwMode="auto">
            <a:xfrm>
              <a:off x="5124450" y="4773613"/>
              <a:ext cx="423863"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72" name="Rectangle 156"/>
            <p:cNvSpPr>
              <a:spLocks noChangeArrowheads="1"/>
            </p:cNvSpPr>
            <p:nvPr/>
          </p:nvSpPr>
          <p:spPr bwMode="auto">
            <a:xfrm>
              <a:off x="5124450" y="4773613"/>
              <a:ext cx="439738" cy="17462"/>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73" name="Rectangle 157"/>
            <p:cNvSpPr>
              <a:spLocks noChangeArrowheads="1"/>
            </p:cNvSpPr>
            <p:nvPr/>
          </p:nvSpPr>
          <p:spPr bwMode="auto">
            <a:xfrm>
              <a:off x="5548313" y="4773613"/>
              <a:ext cx="15875" cy="33813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74" name="Rectangle 158"/>
            <p:cNvSpPr>
              <a:spLocks noChangeArrowheads="1"/>
            </p:cNvSpPr>
            <p:nvPr/>
          </p:nvSpPr>
          <p:spPr bwMode="auto">
            <a:xfrm>
              <a:off x="5124450" y="5094288"/>
              <a:ext cx="423863" cy="17462"/>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75" name="Rectangle 159"/>
            <p:cNvSpPr>
              <a:spLocks noChangeArrowheads="1"/>
            </p:cNvSpPr>
            <p:nvPr/>
          </p:nvSpPr>
          <p:spPr bwMode="auto">
            <a:xfrm>
              <a:off x="5124450" y="4773613"/>
              <a:ext cx="15875"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76" name="Rectangle 160"/>
            <p:cNvSpPr>
              <a:spLocks noChangeArrowheads="1"/>
            </p:cNvSpPr>
            <p:nvPr/>
          </p:nvSpPr>
          <p:spPr bwMode="auto">
            <a:xfrm>
              <a:off x="5172075" y="4773613"/>
              <a:ext cx="684213"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component</a:t>
              </a:r>
              <a:endParaRPr lang="en-US" sz="2800" b="1"/>
            </a:p>
          </p:txBody>
        </p:sp>
        <p:sp>
          <p:nvSpPr>
            <p:cNvPr id="86177" name="Rectangle 161"/>
            <p:cNvSpPr>
              <a:spLocks noChangeArrowheads="1"/>
            </p:cNvSpPr>
            <p:nvPr/>
          </p:nvSpPr>
          <p:spPr bwMode="auto">
            <a:xfrm>
              <a:off x="5172075" y="4970463"/>
              <a:ext cx="41910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access</a:t>
              </a:r>
              <a:endParaRPr lang="en-US" sz="2800" b="1"/>
            </a:p>
          </p:txBody>
        </p:sp>
        <p:sp>
          <p:nvSpPr>
            <p:cNvPr id="86178" name="Rectangle 162"/>
            <p:cNvSpPr>
              <a:spLocks noChangeArrowheads="1"/>
            </p:cNvSpPr>
            <p:nvPr/>
          </p:nvSpPr>
          <p:spPr bwMode="auto">
            <a:xfrm>
              <a:off x="7158038" y="5151438"/>
              <a:ext cx="612775" cy="3190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79" name="Rectangle 163"/>
            <p:cNvSpPr>
              <a:spLocks noChangeArrowheads="1"/>
            </p:cNvSpPr>
            <p:nvPr/>
          </p:nvSpPr>
          <p:spPr bwMode="auto">
            <a:xfrm>
              <a:off x="7158038" y="5151438"/>
              <a:ext cx="628650" cy="17462"/>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80" name="Rectangle 164"/>
            <p:cNvSpPr>
              <a:spLocks noChangeArrowheads="1"/>
            </p:cNvSpPr>
            <p:nvPr/>
          </p:nvSpPr>
          <p:spPr bwMode="auto">
            <a:xfrm>
              <a:off x="7667625" y="5127625"/>
              <a:ext cx="15875" cy="338138"/>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81" name="Rectangle 165"/>
            <p:cNvSpPr>
              <a:spLocks noChangeArrowheads="1"/>
            </p:cNvSpPr>
            <p:nvPr/>
          </p:nvSpPr>
          <p:spPr bwMode="auto">
            <a:xfrm>
              <a:off x="7158038" y="5151438"/>
              <a:ext cx="15875" cy="31908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82" name="Rectangle 166"/>
            <p:cNvSpPr>
              <a:spLocks noChangeArrowheads="1"/>
            </p:cNvSpPr>
            <p:nvPr/>
          </p:nvSpPr>
          <p:spPr bwMode="auto">
            <a:xfrm>
              <a:off x="7221538" y="5137150"/>
              <a:ext cx="684212"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component</a:t>
              </a:r>
              <a:endParaRPr lang="en-US" sz="2800" b="1"/>
            </a:p>
          </p:txBody>
        </p:sp>
        <p:sp>
          <p:nvSpPr>
            <p:cNvPr id="86183" name="Rectangle 167"/>
            <p:cNvSpPr>
              <a:spLocks noChangeArrowheads="1"/>
            </p:cNvSpPr>
            <p:nvPr/>
          </p:nvSpPr>
          <p:spPr bwMode="auto">
            <a:xfrm>
              <a:off x="7221538" y="5311775"/>
              <a:ext cx="492125"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creation</a:t>
              </a:r>
              <a:endParaRPr lang="en-US" sz="2800" b="1"/>
            </a:p>
          </p:txBody>
        </p:sp>
        <p:sp>
          <p:nvSpPr>
            <p:cNvPr id="86184" name="Rectangle 168"/>
            <p:cNvSpPr>
              <a:spLocks noChangeArrowheads="1"/>
            </p:cNvSpPr>
            <p:nvPr/>
          </p:nvSpPr>
          <p:spPr bwMode="auto">
            <a:xfrm>
              <a:off x="2138363" y="4867275"/>
              <a:ext cx="53340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Message</a:t>
              </a:r>
              <a:endParaRPr lang="en-US" sz="2800" b="1"/>
            </a:p>
          </p:txBody>
        </p:sp>
        <p:sp>
          <p:nvSpPr>
            <p:cNvPr id="86185" name="Rectangle 169"/>
            <p:cNvSpPr>
              <a:spLocks noChangeArrowheads="1"/>
            </p:cNvSpPr>
            <p:nvPr/>
          </p:nvSpPr>
          <p:spPr bwMode="auto">
            <a:xfrm>
              <a:off x="6146800" y="5548313"/>
              <a:ext cx="619125"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Publisher-</a:t>
              </a:r>
              <a:endParaRPr lang="en-US" sz="2800" b="1"/>
            </a:p>
          </p:txBody>
        </p:sp>
        <p:sp>
          <p:nvSpPr>
            <p:cNvPr id="86186" name="Rectangle 170"/>
            <p:cNvSpPr>
              <a:spLocks noChangeArrowheads="1"/>
            </p:cNvSpPr>
            <p:nvPr/>
          </p:nvSpPr>
          <p:spPr bwMode="auto">
            <a:xfrm>
              <a:off x="6146800" y="5691188"/>
              <a:ext cx="66040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Subscriber</a:t>
              </a:r>
              <a:endParaRPr lang="en-US" sz="2800" b="1"/>
            </a:p>
          </p:txBody>
        </p:sp>
        <p:sp>
          <p:nvSpPr>
            <p:cNvPr id="86187" name="Rectangle 171"/>
            <p:cNvSpPr>
              <a:spLocks noChangeArrowheads="1"/>
            </p:cNvSpPr>
            <p:nvPr/>
          </p:nvSpPr>
          <p:spPr bwMode="auto">
            <a:xfrm>
              <a:off x="8043863" y="5233988"/>
              <a:ext cx="944562"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Factory Method</a:t>
              </a:r>
              <a:endParaRPr lang="en-US" sz="2800" b="1"/>
            </a:p>
          </p:txBody>
        </p:sp>
        <p:sp>
          <p:nvSpPr>
            <p:cNvPr id="86188" name="Rectangle 172"/>
            <p:cNvSpPr>
              <a:spLocks noChangeArrowheads="1"/>
            </p:cNvSpPr>
            <p:nvPr/>
          </p:nvSpPr>
          <p:spPr bwMode="auto">
            <a:xfrm>
              <a:off x="3208338" y="4787900"/>
              <a:ext cx="423862"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89" name="Rectangle 173"/>
            <p:cNvSpPr>
              <a:spLocks noChangeArrowheads="1"/>
            </p:cNvSpPr>
            <p:nvPr/>
          </p:nvSpPr>
          <p:spPr bwMode="auto">
            <a:xfrm>
              <a:off x="3208338" y="4787900"/>
              <a:ext cx="439737" cy="19050"/>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90" name="Rectangle 174"/>
            <p:cNvSpPr>
              <a:spLocks noChangeArrowheads="1"/>
            </p:cNvSpPr>
            <p:nvPr/>
          </p:nvSpPr>
          <p:spPr bwMode="auto">
            <a:xfrm>
              <a:off x="3632200" y="4787900"/>
              <a:ext cx="15875" cy="338138"/>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91" name="Rectangle 175"/>
            <p:cNvSpPr>
              <a:spLocks noChangeArrowheads="1"/>
            </p:cNvSpPr>
            <p:nvPr/>
          </p:nvSpPr>
          <p:spPr bwMode="auto">
            <a:xfrm>
              <a:off x="3208338" y="5108575"/>
              <a:ext cx="423862" cy="17463"/>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92" name="Rectangle 176"/>
            <p:cNvSpPr>
              <a:spLocks noChangeArrowheads="1"/>
            </p:cNvSpPr>
            <p:nvPr/>
          </p:nvSpPr>
          <p:spPr bwMode="auto">
            <a:xfrm>
              <a:off x="3208338" y="4787900"/>
              <a:ext cx="15875"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193" name="Rectangle 177"/>
            <p:cNvSpPr>
              <a:spLocks noChangeArrowheads="1"/>
            </p:cNvSpPr>
            <p:nvPr/>
          </p:nvSpPr>
          <p:spPr bwMode="auto">
            <a:xfrm>
              <a:off x="3271838" y="4787900"/>
              <a:ext cx="45720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request</a:t>
              </a:r>
              <a:endParaRPr lang="en-US" sz="2800" b="1"/>
            </a:p>
          </p:txBody>
        </p:sp>
        <p:sp>
          <p:nvSpPr>
            <p:cNvPr id="86194" name="Rectangle 178"/>
            <p:cNvSpPr>
              <a:spLocks noChangeArrowheads="1"/>
            </p:cNvSpPr>
            <p:nvPr/>
          </p:nvSpPr>
          <p:spPr bwMode="auto">
            <a:xfrm>
              <a:off x="3271838" y="4930775"/>
              <a:ext cx="85090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encapsulation</a:t>
              </a:r>
              <a:endParaRPr lang="en-US" sz="2800" b="1"/>
            </a:p>
          </p:txBody>
        </p:sp>
        <p:sp>
          <p:nvSpPr>
            <p:cNvPr id="86195" name="Rectangle 179"/>
            <p:cNvSpPr>
              <a:spLocks noChangeArrowheads="1"/>
            </p:cNvSpPr>
            <p:nvPr/>
          </p:nvSpPr>
          <p:spPr bwMode="auto">
            <a:xfrm>
              <a:off x="5689600" y="5708650"/>
              <a:ext cx="157163"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196" name="Freeform 180"/>
            <p:cNvSpPr>
              <a:spLocks/>
            </p:cNvSpPr>
            <p:nvPr/>
          </p:nvSpPr>
          <p:spPr bwMode="auto">
            <a:xfrm>
              <a:off x="5689600" y="5654675"/>
              <a:ext cx="204788" cy="71438"/>
            </a:xfrm>
            <a:custGeom>
              <a:avLst/>
              <a:gdLst>
                <a:gd name="T0" fmla="*/ 0 w 104"/>
                <a:gd name="T1" fmla="*/ 0 h 32"/>
                <a:gd name="T2" fmla="*/ 0 w 104"/>
                <a:gd name="T3" fmla="*/ 2147483647 h 32"/>
                <a:gd name="T4" fmla="*/ 2147483647 w 104"/>
                <a:gd name="T5" fmla="*/ 2147483647 h 32"/>
                <a:gd name="T6" fmla="*/ 2147483647 w 104"/>
                <a:gd name="T7" fmla="*/ 2147483647 h 32"/>
                <a:gd name="T8" fmla="*/ 2147483647 w 104"/>
                <a:gd name="T9" fmla="*/ 2147483647 h 32"/>
                <a:gd name="T10" fmla="*/ 2147483647 w 104"/>
                <a:gd name="T11" fmla="*/ 2147483647 h 32"/>
                <a:gd name="T12" fmla="*/ 0 w 104"/>
                <a:gd name="T13" fmla="*/ 0 h 32"/>
                <a:gd name="T14" fmla="*/ 0 60000 65536"/>
                <a:gd name="T15" fmla="*/ 0 60000 65536"/>
                <a:gd name="T16" fmla="*/ 0 60000 65536"/>
                <a:gd name="T17" fmla="*/ 0 60000 65536"/>
                <a:gd name="T18" fmla="*/ 0 60000 65536"/>
                <a:gd name="T19" fmla="*/ 0 60000 65536"/>
                <a:gd name="T20" fmla="*/ 0 60000 65536"/>
                <a:gd name="T21" fmla="*/ 0 w 104"/>
                <a:gd name="T22" fmla="*/ 0 h 32"/>
                <a:gd name="T23" fmla="*/ 104 w 104"/>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32">
                  <a:moveTo>
                    <a:pt x="0" y="0"/>
                  </a:moveTo>
                  <a:lnTo>
                    <a:pt x="0" y="8"/>
                  </a:lnTo>
                  <a:lnTo>
                    <a:pt x="80" y="32"/>
                  </a:lnTo>
                  <a:lnTo>
                    <a:pt x="104" y="24"/>
                  </a:lnTo>
                  <a:lnTo>
                    <a:pt x="80" y="24"/>
                  </a:lnTo>
                  <a:lnTo>
                    <a:pt x="0"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197" name="Freeform 181"/>
            <p:cNvSpPr>
              <a:spLocks/>
            </p:cNvSpPr>
            <p:nvPr/>
          </p:nvSpPr>
          <p:spPr bwMode="auto">
            <a:xfrm>
              <a:off x="5689600" y="5708650"/>
              <a:ext cx="157163" cy="71438"/>
            </a:xfrm>
            <a:custGeom>
              <a:avLst/>
              <a:gdLst>
                <a:gd name="T0" fmla="*/ 2147483647 w 80"/>
                <a:gd name="T1" fmla="*/ 2147483647 h 32"/>
                <a:gd name="T2" fmla="*/ 2147483647 w 80"/>
                <a:gd name="T3" fmla="*/ 0 h 32"/>
                <a:gd name="T4" fmla="*/ 0 w 80"/>
                <a:gd name="T5" fmla="*/ 2147483647 h 32"/>
                <a:gd name="T6" fmla="*/ 0 w 80"/>
                <a:gd name="T7" fmla="*/ 2147483647 h 32"/>
                <a:gd name="T8" fmla="*/ 2147483647 w 80"/>
                <a:gd name="T9" fmla="*/ 2147483647 h 32"/>
                <a:gd name="T10" fmla="*/ 0 60000 65536"/>
                <a:gd name="T11" fmla="*/ 0 60000 65536"/>
                <a:gd name="T12" fmla="*/ 0 60000 65536"/>
                <a:gd name="T13" fmla="*/ 0 60000 65536"/>
                <a:gd name="T14" fmla="*/ 0 60000 65536"/>
                <a:gd name="T15" fmla="*/ 0 w 80"/>
                <a:gd name="T16" fmla="*/ 0 h 32"/>
                <a:gd name="T17" fmla="*/ 80 w 80"/>
                <a:gd name="T18" fmla="*/ 32 h 32"/>
              </a:gdLst>
              <a:ahLst/>
              <a:cxnLst>
                <a:cxn ang="T10">
                  <a:pos x="T0" y="T1"/>
                </a:cxn>
                <a:cxn ang="T11">
                  <a:pos x="T2" y="T3"/>
                </a:cxn>
                <a:cxn ang="T12">
                  <a:pos x="T4" y="T5"/>
                </a:cxn>
                <a:cxn ang="T13">
                  <a:pos x="T6" y="T7"/>
                </a:cxn>
                <a:cxn ang="T14">
                  <a:pos x="T8" y="T9"/>
                </a:cxn>
              </a:cxnLst>
              <a:rect l="T15" t="T16" r="T17" b="T18"/>
              <a:pathLst>
                <a:path w="80" h="32">
                  <a:moveTo>
                    <a:pt x="80" y="8"/>
                  </a:moveTo>
                  <a:lnTo>
                    <a:pt x="80" y="0"/>
                  </a:lnTo>
                  <a:lnTo>
                    <a:pt x="0" y="24"/>
                  </a:lnTo>
                  <a:lnTo>
                    <a:pt x="0" y="32"/>
                  </a:lnTo>
                  <a:lnTo>
                    <a:pt x="80" y="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198" name="Freeform 182"/>
            <p:cNvSpPr>
              <a:spLocks/>
            </p:cNvSpPr>
            <p:nvPr/>
          </p:nvSpPr>
          <p:spPr bwMode="auto">
            <a:xfrm>
              <a:off x="4481513" y="3516313"/>
              <a:ext cx="355600" cy="2235200"/>
            </a:xfrm>
            <a:custGeom>
              <a:avLst/>
              <a:gdLst>
                <a:gd name="T0" fmla="*/ 2147483647 w 232"/>
                <a:gd name="T1" fmla="*/ 0 h 1631"/>
                <a:gd name="T2" fmla="*/ 0 w 232"/>
                <a:gd name="T3" fmla="*/ 0 h 1631"/>
                <a:gd name="T4" fmla="*/ 2147483647 w 232"/>
                <a:gd name="T5" fmla="*/ 2147483647 h 1631"/>
                <a:gd name="T6" fmla="*/ 2147483647 w 232"/>
                <a:gd name="T7" fmla="*/ 2147483647 h 1631"/>
                <a:gd name="T8" fmla="*/ 2147483647 w 232"/>
                <a:gd name="T9" fmla="*/ 2147483647 h 1631"/>
                <a:gd name="T10" fmla="*/ 2147483647 w 232"/>
                <a:gd name="T11" fmla="*/ 2147483647 h 1631"/>
                <a:gd name="T12" fmla="*/ 2147483647 w 232"/>
                <a:gd name="T13" fmla="*/ 0 h 1631"/>
                <a:gd name="T14" fmla="*/ 0 60000 65536"/>
                <a:gd name="T15" fmla="*/ 0 60000 65536"/>
                <a:gd name="T16" fmla="*/ 0 60000 65536"/>
                <a:gd name="T17" fmla="*/ 0 60000 65536"/>
                <a:gd name="T18" fmla="*/ 0 60000 65536"/>
                <a:gd name="T19" fmla="*/ 0 60000 65536"/>
                <a:gd name="T20" fmla="*/ 0 60000 65536"/>
                <a:gd name="T21" fmla="*/ 0 w 232"/>
                <a:gd name="T22" fmla="*/ 0 h 1631"/>
                <a:gd name="T23" fmla="*/ 232 w 232"/>
                <a:gd name="T24" fmla="*/ 1631 h 16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2" h="1631">
                  <a:moveTo>
                    <a:pt x="8" y="0"/>
                  </a:moveTo>
                  <a:lnTo>
                    <a:pt x="0" y="0"/>
                  </a:lnTo>
                  <a:lnTo>
                    <a:pt x="224" y="1623"/>
                  </a:lnTo>
                  <a:lnTo>
                    <a:pt x="224" y="1631"/>
                  </a:lnTo>
                  <a:lnTo>
                    <a:pt x="232" y="1623"/>
                  </a:lnTo>
                  <a:lnTo>
                    <a:pt x="8" y="0"/>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199" name="Rectangle 183"/>
            <p:cNvSpPr>
              <a:spLocks noChangeArrowheads="1"/>
            </p:cNvSpPr>
            <p:nvPr/>
          </p:nvSpPr>
          <p:spPr bwMode="auto">
            <a:xfrm>
              <a:off x="5689600" y="5708650"/>
              <a:ext cx="3175"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200" name="Rectangle 184"/>
            <p:cNvSpPr>
              <a:spLocks noChangeArrowheads="1"/>
            </p:cNvSpPr>
            <p:nvPr/>
          </p:nvSpPr>
          <p:spPr bwMode="auto">
            <a:xfrm>
              <a:off x="4983163" y="5443538"/>
              <a:ext cx="612775"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201" name="Rectangle 185"/>
            <p:cNvSpPr>
              <a:spLocks noChangeArrowheads="1"/>
            </p:cNvSpPr>
            <p:nvPr/>
          </p:nvSpPr>
          <p:spPr bwMode="auto">
            <a:xfrm>
              <a:off x="4983163" y="5443538"/>
              <a:ext cx="628650" cy="17462"/>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202" name="Rectangle 186"/>
            <p:cNvSpPr>
              <a:spLocks noChangeArrowheads="1"/>
            </p:cNvSpPr>
            <p:nvPr/>
          </p:nvSpPr>
          <p:spPr bwMode="auto">
            <a:xfrm>
              <a:off x="5595938" y="5443538"/>
              <a:ext cx="15875" cy="338137"/>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203" name="Rectangle 187"/>
            <p:cNvSpPr>
              <a:spLocks noChangeArrowheads="1"/>
            </p:cNvSpPr>
            <p:nvPr/>
          </p:nvSpPr>
          <p:spPr bwMode="auto">
            <a:xfrm>
              <a:off x="4983163" y="5764213"/>
              <a:ext cx="612775" cy="17462"/>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204" name="Rectangle 188"/>
            <p:cNvSpPr>
              <a:spLocks noChangeArrowheads="1"/>
            </p:cNvSpPr>
            <p:nvPr/>
          </p:nvSpPr>
          <p:spPr bwMode="auto">
            <a:xfrm>
              <a:off x="4983163" y="5443538"/>
              <a:ext cx="15875"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205" name="Rectangle 189"/>
            <p:cNvSpPr>
              <a:spLocks noChangeArrowheads="1"/>
            </p:cNvSpPr>
            <p:nvPr/>
          </p:nvSpPr>
          <p:spPr bwMode="auto">
            <a:xfrm>
              <a:off x="4895850" y="5443538"/>
              <a:ext cx="493713"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publish-</a:t>
              </a:r>
              <a:endParaRPr lang="en-US" sz="2800" b="1"/>
            </a:p>
          </p:txBody>
        </p:sp>
        <p:sp>
          <p:nvSpPr>
            <p:cNvPr id="86206" name="Rectangle 190"/>
            <p:cNvSpPr>
              <a:spLocks noChangeArrowheads="1"/>
            </p:cNvSpPr>
            <p:nvPr/>
          </p:nvSpPr>
          <p:spPr bwMode="auto">
            <a:xfrm>
              <a:off x="4895850" y="5586413"/>
              <a:ext cx="596900"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subscribe</a:t>
              </a:r>
              <a:endParaRPr lang="en-US" sz="2800" b="1"/>
            </a:p>
          </p:txBody>
        </p:sp>
        <p:sp>
          <p:nvSpPr>
            <p:cNvPr id="86207" name="Rectangle 191"/>
            <p:cNvSpPr>
              <a:spLocks noChangeArrowheads="1"/>
            </p:cNvSpPr>
            <p:nvPr/>
          </p:nvSpPr>
          <p:spPr bwMode="auto">
            <a:xfrm>
              <a:off x="4887913" y="5751513"/>
              <a:ext cx="936625" cy="152400"/>
            </a:xfrm>
            <a:prstGeom prst="rect">
              <a:avLst/>
            </a:prstGeom>
            <a:noFill/>
            <a:ln w="9525">
              <a:noFill/>
              <a:miter lim="800000"/>
              <a:headEnd/>
              <a:tailEnd/>
            </a:ln>
          </p:spPr>
          <p:txBody>
            <a:bodyPr wrap="none" lIns="0" tIns="0" rIns="0" bIns="0">
              <a:spAutoFit/>
            </a:bodyPr>
            <a:lstStyle/>
            <a:p>
              <a:r>
                <a:rPr lang="en-US" sz="1000" b="1" u="none">
                  <a:solidFill>
                    <a:srgbClr val="000000"/>
                  </a:solidFill>
                </a:rPr>
                <a:t>communication</a:t>
              </a:r>
              <a:endParaRPr lang="en-US" sz="2800" b="1"/>
            </a:p>
          </p:txBody>
        </p:sp>
        <p:sp>
          <p:nvSpPr>
            <p:cNvPr id="86208" name="Rectangle 192"/>
            <p:cNvSpPr>
              <a:spLocks noChangeArrowheads="1"/>
            </p:cNvSpPr>
            <p:nvPr/>
          </p:nvSpPr>
          <p:spPr bwMode="auto">
            <a:xfrm>
              <a:off x="3019425" y="3633788"/>
              <a:ext cx="173038"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209" name="Freeform 193"/>
            <p:cNvSpPr>
              <a:spLocks/>
            </p:cNvSpPr>
            <p:nvPr/>
          </p:nvSpPr>
          <p:spPr bwMode="auto">
            <a:xfrm>
              <a:off x="2957513" y="3633788"/>
              <a:ext cx="234950" cy="71437"/>
            </a:xfrm>
            <a:custGeom>
              <a:avLst/>
              <a:gdLst>
                <a:gd name="T0" fmla="*/ 2147483647 w 120"/>
                <a:gd name="T1" fmla="*/ 2147483647 h 32"/>
                <a:gd name="T2" fmla="*/ 2147483647 w 120"/>
                <a:gd name="T3" fmla="*/ 2147483647 h 32"/>
                <a:gd name="T4" fmla="*/ 2147483647 w 120"/>
                <a:gd name="T5" fmla="*/ 0 h 32"/>
                <a:gd name="T6" fmla="*/ 2147483647 w 120"/>
                <a:gd name="T7" fmla="*/ 0 h 32"/>
                <a:gd name="T8" fmla="*/ 0 w 120"/>
                <a:gd name="T9" fmla="*/ 2147483647 h 32"/>
                <a:gd name="T10" fmla="*/ 2147483647 w 120"/>
                <a:gd name="T11" fmla="*/ 2147483647 h 32"/>
                <a:gd name="T12" fmla="*/ 2147483647 w 120"/>
                <a:gd name="T13" fmla="*/ 2147483647 h 32"/>
                <a:gd name="T14" fmla="*/ 0 60000 65536"/>
                <a:gd name="T15" fmla="*/ 0 60000 65536"/>
                <a:gd name="T16" fmla="*/ 0 60000 65536"/>
                <a:gd name="T17" fmla="*/ 0 60000 65536"/>
                <a:gd name="T18" fmla="*/ 0 60000 65536"/>
                <a:gd name="T19" fmla="*/ 0 60000 65536"/>
                <a:gd name="T20" fmla="*/ 0 60000 65536"/>
                <a:gd name="T21" fmla="*/ 0 w 120"/>
                <a:gd name="T22" fmla="*/ 0 h 32"/>
                <a:gd name="T23" fmla="*/ 120 w 120"/>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32">
                  <a:moveTo>
                    <a:pt x="120" y="32"/>
                  </a:moveTo>
                  <a:lnTo>
                    <a:pt x="120" y="24"/>
                  </a:lnTo>
                  <a:lnTo>
                    <a:pt x="32" y="0"/>
                  </a:lnTo>
                  <a:lnTo>
                    <a:pt x="0" y="8"/>
                  </a:lnTo>
                  <a:lnTo>
                    <a:pt x="32" y="8"/>
                  </a:lnTo>
                  <a:lnTo>
                    <a:pt x="120" y="3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210" name="Freeform 194"/>
            <p:cNvSpPr>
              <a:spLocks/>
            </p:cNvSpPr>
            <p:nvPr/>
          </p:nvSpPr>
          <p:spPr bwMode="auto">
            <a:xfrm>
              <a:off x="3019425" y="3579813"/>
              <a:ext cx="173038" cy="71437"/>
            </a:xfrm>
            <a:custGeom>
              <a:avLst/>
              <a:gdLst>
                <a:gd name="T0" fmla="*/ 0 w 88"/>
                <a:gd name="T1" fmla="*/ 2147483647 h 32"/>
                <a:gd name="T2" fmla="*/ 0 w 88"/>
                <a:gd name="T3" fmla="*/ 2147483647 h 32"/>
                <a:gd name="T4" fmla="*/ 2147483647 w 88"/>
                <a:gd name="T5" fmla="*/ 2147483647 h 32"/>
                <a:gd name="T6" fmla="*/ 2147483647 w 88"/>
                <a:gd name="T7" fmla="*/ 0 h 32"/>
                <a:gd name="T8" fmla="*/ 0 w 88"/>
                <a:gd name="T9" fmla="*/ 2147483647 h 32"/>
                <a:gd name="T10" fmla="*/ 0 60000 65536"/>
                <a:gd name="T11" fmla="*/ 0 60000 65536"/>
                <a:gd name="T12" fmla="*/ 0 60000 65536"/>
                <a:gd name="T13" fmla="*/ 0 60000 65536"/>
                <a:gd name="T14" fmla="*/ 0 60000 65536"/>
                <a:gd name="T15" fmla="*/ 0 w 88"/>
                <a:gd name="T16" fmla="*/ 0 h 32"/>
                <a:gd name="T17" fmla="*/ 88 w 88"/>
                <a:gd name="T18" fmla="*/ 32 h 32"/>
              </a:gdLst>
              <a:ahLst/>
              <a:cxnLst>
                <a:cxn ang="T10">
                  <a:pos x="T0" y="T1"/>
                </a:cxn>
                <a:cxn ang="T11">
                  <a:pos x="T2" y="T3"/>
                </a:cxn>
                <a:cxn ang="T12">
                  <a:pos x="T4" y="T5"/>
                </a:cxn>
                <a:cxn ang="T13">
                  <a:pos x="T6" y="T7"/>
                </a:cxn>
                <a:cxn ang="T14">
                  <a:pos x="T8" y="T9"/>
                </a:cxn>
              </a:cxnLst>
              <a:rect l="T15" t="T16" r="T17" b="T18"/>
              <a:pathLst>
                <a:path w="88" h="32">
                  <a:moveTo>
                    <a:pt x="0" y="24"/>
                  </a:moveTo>
                  <a:lnTo>
                    <a:pt x="0" y="32"/>
                  </a:lnTo>
                  <a:lnTo>
                    <a:pt x="88" y="8"/>
                  </a:lnTo>
                  <a:lnTo>
                    <a:pt x="88" y="0"/>
                  </a:lnTo>
                  <a:lnTo>
                    <a:pt x="0" y="2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211" name="Freeform 195"/>
            <p:cNvSpPr>
              <a:spLocks/>
            </p:cNvSpPr>
            <p:nvPr/>
          </p:nvSpPr>
          <p:spPr bwMode="auto">
            <a:xfrm>
              <a:off x="3679825" y="3392488"/>
              <a:ext cx="312738" cy="258762"/>
            </a:xfrm>
            <a:custGeom>
              <a:avLst/>
              <a:gdLst>
                <a:gd name="T0" fmla="*/ 2147483647 w 160"/>
                <a:gd name="T1" fmla="*/ 2147483647 h 128"/>
                <a:gd name="T2" fmla="*/ 2147483647 w 160"/>
                <a:gd name="T3" fmla="*/ 0 h 128"/>
                <a:gd name="T4" fmla="*/ 0 w 160"/>
                <a:gd name="T5" fmla="*/ 2147483647 h 128"/>
                <a:gd name="T6" fmla="*/ 0 w 160"/>
                <a:gd name="T7" fmla="*/ 2147483647 h 128"/>
                <a:gd name="T8" fmla="*/ 2147483647 w 160"/>
                <a:gd name="T9" fmla="*/ 2147483647 h 128"/>
                <a:gd name="T10" fmla="*/ 2147483647 w 160"/>
                <a:gd name="T11" fmla="*/ 2147483647 h 128"/>
                <a:gd name="T12" fmla="*/ 2147483647 w 160"/>
                <a:gd name="T13" fmla="*/ 2147483647 h 128"/>
                <a:gd name="T14" fmla="*/ 0 60000 65536"/>
                <a:gd name="T15" fmla="*/ 0 60000 65536"/>
                <a:gd name="T16" fmla="*/ 0 60000 65536"/>
                <a:gd name="T17" fmla="*/ 0 60000 65536"/>
                <a:gd name="T18" fmla="*/ 0 60000 65536"/>
                <a:gd name="T19" fmla="*/ 0 60000 65536"/>
                <a:gd name="T20" fmla="*/ 0 60000 65536"/>
                <a:gd name="T21" fmla="*/ 0 w 160"/>
                <a:gd name="T22" fmla="*/ 0 h 128"/>
                <a:gd name="T23" fmla="*/ 160 w 160"/>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0" h="128">
                  <a:moveTo>
                    <a:pt x="160" y="8"/>
                  </a:moveTo>
                  <a:lnTo>
                    <a:pt x="152" y="0"/>
                  </a:lnTo>
                  <a:lnTo>
                    <a:pt x="0" y="120"/>
                  </a:lnTo>
                  <a:lnTo>
                    <a:pt x="0" y="128"/>
                  </a:lnTo>
                  <a:lnTo>
                    <a:pt x="8" y="128"/>
                  </a:lnTo>
                  <a:lnTo>
                    <a:pt x="160" y="8"/>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212" name="Rectangle 196"/>
            <p:cNvSpPr>
              <a:spLocks noChangeArrowheads="1"/>
            </p:cNvSpPr>
            <p:nvPr/>
          </p:nvSpPr>
          <p:spPr bwMode="auto">
            <a:xfrm>
              <a:off x="3192463" y="3651250"/>
              <a:ext cx="1587"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213" name="Rectangle 197"/>
            <p:cNvSpPr>
              <a:spLocks noChangeArrowheads="1"/>
            </p:cNvSpPr>
            <p:nvPr/>
          </p:nvSpPr>
          <p:spPr bwMode="auto">
            <a:xfrm>
              <a:off x="3192463" y="3635375"/>
              <a:ext cx="487362" cy="17463"/>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214" name="Line 198"/>
            <p:cNvSpPr>
              <a:spLocks noChangeShapeType="1"/>
            </p:cNvSpPr>
            <p:nvPr/>
          </p:nvSpPr>
          <p:spPr bwMode="auto">
            <a:xfrm>
              <a:off x="1562100" y="3959225"/>
              <a:ext cx="2193925" cy="0"/>
            </a:xfrm>
            <a:prstGeom prst="line">
              <a:avLst/>
            </a:prstGeom>
            <a:noFill/>
            <a:ln w="12700">
              <a:solidFill>
                <a:schemeClr val="tx1"/>
              </a:solidFill>
              <a:round/>
              <a:headEnd/>
              <a:tailEnd/>
            </a:ln>
          </p:spPr>
          <p:txBody>
            <a:bodyPr wrap="none"/>
            <a:lstStyle/>
            <a:p>
              <a:endParaRPr lang="en-US"/>
            </a:p>
          </p:txBody>
        </p:sp>
        <p:sp>
          <p:nvSpPr>
            <p:cNvPr id="86215" name="Line 199"/>
            <p:cNvSpPr>
              <a:spLocks noChangeShapeType="1"/>
            </p:cNvSpPr>
            <p:nvPr/>
          </p:nvSpPr>
          <p:spPr bwMode="auto">
            <a:xfrm>
              <a:off x="1581150" y="4610100"/>
              <a:ext cx="2193925" cy="0"/>
            </a:xfrm>
            <a:prstGeom prst="line">
              <a:avLst/>
            </a:prstGeom>
            <a:noFill/>
            <a:ln w="12700">
              <a:solidFill>
                <a:schemeClr val="tx1"/>
              </a:solidFill>
              <a:round/>
              <a:headEnd/>
              <a:tailEnd/>
            </a:ln>
          </p:spPr>
          <p:txBody>
            <a:bodyPr wrap="none"/>
            <a:lstStyle/>
            <a:p>
              <a:endParaRPr lang="en-US"/>
            </a:p>
          </p:txBody>
        </p:sp>
        <p:sp>
          <p:nvSpPr>
            <p:cNvPr id="86216" name="Line 200"/>
            <p:cNvSpPr>
              <a:spLocks noChangeShapeType="1"/>
            </p:cNvSpPr>
            <p:nvPr/>
          </p:nvSpPr>
          <p:spPr bwMode="auto">
            <a:xfrm flipV="1">
              <a:off x="1574800" y="5351463"/>
              <a:ext cx="2252663" cy="1587"/>
            </a:xfrm>
            <a:prstGeom prst="line">
              <a:avLst/>
            </a:prstGeom>
            <a:noFill/>
            <a:ln w="12700">
              <a:solidFill>
                <a:schemeClr val="tx1"/>
              </a:solidFill>
              <a:round/>
              <a:headEnd/>
              <a:tailEnd/>
            </a:ln>
          </p:spPr>
          <p:txBody>
            <a:bodyPr wrap="none"/>
            <a:lstStyle/>
            <a:p>
              <a:endParaRPr lang="en-US"/>
            </a:p>
          </p:txBody>
        </p:sp>
        <p:sp>
          <p:nvSpPr>
            <p:cNvPr id="86217" name="Line 201"/>
            <p:cNvSpPr>
              <a:spLocks noChangeShapeType="1"/>
            </p:cNvSpPr>
            <p:nvPr/>
          </p:nvSpPr>
          <p:spPr bwMode="auto">
            <a:xfrm>
              <a:off x="1609725" y="6121400"/>
              <a:ext cx="2427288" cy="6350"/>
            </a:xfrm>
            <a:prstGeom prst="line">
              <a:avLst/>
            </a:prstGeom>
            <a:noFill/>
            <a:ln w="12700">
              <a:solidFill>
                <a:schemeClr val="tx1"/>
              </a:solidFill>
              <a:round/>
              <a:headEnd/>
              <a:tailEnd/>
            </a:ln>
          </p:spPr>
          <p:txBody>
            <a:bodyPr wrap="none"/>
            <a:lstStyle/>
            <a:p>
              <a:endParaRPr lang="en-US"/>
            </a:p>
          </p:txBody>
        </p:sp>
        <p:sp>
          <p:nvSpPr>
            <p:cNvPr id="86218" name="Rectangle 202"/>
            <p:cNvSpPr>
              <a:spLocks noChangeArrowheads="1"/>
            </p:cNvSpPr>
            <p:nvPr/>
          </p:nvSpPr>
          <p:spPr bwMode="auto">
            <a:xfrm>
              <a:off x="5210175" y="3652838"/>
              <a:ext cx="487363"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219" name="Line 203"/>
            <p:cNvSpPr>
              <a:spLocks noChangeShapeType="1"/>
            </p:cNvSpPr>
            <p:nvPr/>
          </p:nvSpPr>
          <p:spPr bwMode="auto">
            <a:xfrm>
              <a:off x="5065713" y="3960813"/>
              <a:ext cx="2566987" cy="0"/>
            </a:xfrm>
            <a:prstGeom prst="line">
              <a:avLst/>
            </a:prstGeom>
            <a:noFill/>
            <a:ln w="12700">
              <a:solidFill>
                <a:schemeClr val="tx1"/>
              </a:solidFill>
              <a:round/>
              <a:headEnd/>
              <a:tailEnd/>
            </a:ln>
          </p:spPr>
          <p:txBody>
            <a:bodyPr wrap="none"/>
            <a:lstStyle/>
            <a:p>
              <a:endParaRPr lang="en-US"/>
            </a:p>
          </p:txBody>
        </p:sp>
        <p:sp>
          <p:nvSpPr>
            <p:cNvPr id="86220" name="Line 204"/>
            <p:cNvSpPr>
              <a:spLocks noChangeShapeType="1"/>
            </p:cNvSpPr>
            <p:nvPr/>
          </p:nvSpPr>
          <p:spPr bwMode="auto">
            <a:xfrm>
              <a:off x="5053013" y="4246563"/>
              <a:ext cx="688975" cy="1587"/>
            </a:xfrm>
            <a:prstGeom prst="line">
              <a:avLst/>
            </a:prstGeom>
            <a:noFill/>
            <a:ln w="12700">
              <a:solidFill>
                <a:schemeClr val="tx1"/>
              </a:solidFill>
              <a:round/>
              <a:headEnd/>
              <a:tailEnd/>
            </a:ln>
          </p:spPr>
          <p:txBody>
            <a:bodyPr wrap="none"/>
            <a:lstStyle/>
            <a:p>
              <a:endParaRPr lang="en-US"/>
            </a:p>
          </p:txBody>
        </p:sp>
        <p:sp>
          <p:nvSpPr>
            <p:cNvPr id="86221" name="Line 205"/>
            <p:cNvSpPr>
              <a:spLocks noChangeShapeType="1"/>
            </p:cNvSpPr>
            <p:nvPr/>
          </p:nvSpPr>
          <p:spPr bwMode="auto">
            <a:xfrm>
              <a:off x="5027613" y="4648200"/>
              <a:ext cx="2841625" cy="0"/>
            </a:xfrm>
            <a:prstGeom prst="line">
              <a:avLst/>
            </a:prstGeom>
            <a:noFill/>
            <a:ln w="12700">
              <a:solidFill>
                <a:schemeClr val="tx1"/>
              </a:solidFill>
              <a:round/>
              <a:headEnd/>
              <a:tailEnd/>
            </a:ln>
          </p:spPr>
          <p:txBody>
            <a:bodyPr wrap="none"/>
            <a:lstStyle/>
            <a:p>
              <a:endParaRPr lang="en-US"/>
            </a:p>
          </p:txBody>
        </p:sp>
        <p:sp>
          <p:nvSpPr>
            <p:cNvPr id="86222" name="Line 206"/>
            <p:cNvSpPr>
              <a:spLocks noChangeShapeType="1"/>
            </p:cNvSpPr>
            <p:nvPr/>
          </p:nvSpPr>
          <p:spPr bwMode="auto">
            <a:xfrm>
              <a:off x="4948238" y="4949825"/>
              <a:ext cx="804862" cy="1588"/>
            </a:xfrm>
            <a:prstGeom prst="line">
              <a:avLst/>
            </a:prstGeom>
            <a:noFill/>
            <a:ln w="12700">
              <a:solidFill>
                <a:schemeClr val="tx1"/>
              </a:solidFill>
              <a:round/>
              <a:headEnd/>
              <a:tailEnd/>
            </a:ln>
          </p:spPr>
          <p:txBody>
            <a:bodyPr wrap="none"/>
            <a:lstStyle/>
            <a:p>
              <a:endParaRPr lang="en-US"/>
            </a:p>
          </p:txBody>
        </p:sp>
        <p:sp>
          <p:nvSpPr>
            <p:cNvPr id="86223" name="Line 207"/>
            <p:cNvSpPr>
              <a:spLocks noChangeShapeType="1"/>
            </p:cNvSpPr>
            <p:nvPr/>
          </p:nvSpPr>
          <p:spPr bwMode="auto">
            <a:xfrm>
              <a:off x="4854575" y="5307013"/>
              <a:ext cx="2898775" cy="0"/>
            </a:xfrm>
            <a:prstGeom prst="line">
              <a:avLst/>
            </a:prstGeom>
            <a:noFill/>
            <a:ln w="12700">
              <a:solidFill>
                <a:schemeClr val="tx1"/>
              </a:solidFill>
              <a:round/>
              <a:headEnd/>
              <a:tailEnd/>
            </a:ln>
          </p:spPr>
          <p:txBody>
            <a:bodyPr wrap="none"/>
            <a:lstStyle/>
            <a:p>
              <a:endParaRPr lang="en-US"/>
            </a:p>
          </p:txBody>
        </p:sp>
        <p:sp>
          <p:nvSpPr>
            <p:cNvPr id="86224" name="Line 208"/>
            <p:cNvSpPr>
              <a:spLocks noChangeShapeType="1"/>
            </p:cNvSpPr>
            <p:nvPr/>
          </p:nvSpPr>
          <p:spPr bwMode="auto">
            <a:xfrm>
              <a:off x="4810125" y="5718175"/>
              <a:ext cx="879475" cy="1588"/>
            </a:xfrm>
            <a:prstGeom prst="line">
              <a:avLst/>
            </a:prstGeom>
            <a:noFill/>
            <a:ln w="12700">
              <a:solidFill>
                <a:schemeClr val="tx1"/>
              </a:solidFill>
              <a:round/>
              <a:headEnd/>
              <a:tailEnd/>
            </a:ln>
          </p:spPr>
          <p:txBody>
            <a:bodyPr wrap="none"/>
            <a:lstStyle/>
            <a:p>
              <a:endParaRPr lang="en-US"/>
            </a:p>
          </p:txBody>
        </p:sp>
        <p:sp>
          <p:nvSpPr>
            <p:cNvPr id="86225" name="Rectangle 209"/>
            <p:cNvSpPr>
              <a:spLocks noChangeArrowheads="1"/>
            </p:cNvSpPr>
            <p:nvPr/>
          </p:nvSpPr>
          <p:spPr bwMode="auto">
            <a:xfrm>
              <a:off x="1497013" y="5345113"/>
              <a:ext cx="157162" cy="17462"/>
            </a:xfrm>
            <a:prstGeom prst="rect">
              <a:avLst/>
            </a:prstGeom>
            <a:blipFill dpi="0" rotWithShape="0">
              <a:blip r:embed="rId3" cstate="print"/>
              <a:srcRect/>
              <a:tile tx="0" ty="0" sx="100000" sy="100000" flip="none" algn="tl"/>
            </a:blipFill>
            <a:ln w="9525">
              <a:noFill/>
              <a:miter lim="800000"/>
              <a:headEnd/>
              <a:tailEnd/>
            </a:ln>
          </p:spPr>
          <p:txBody>
            <a:bodyPr/>
            <a:lstStyle/>
            <a:p>
              <a:endParaRPr lang="en-US"/>
            </a:p>
          </p:txBody>
        </p:sp>
        <p:sp>
          <p:nvSpPr>
            <p:cNvPr id="86226" name="Freeform 210"/>
            <p:cNvSpPr>
              <a:spLocks/>
            </p:cNvSpPr>
            <p:nvPr/>
          </p:nvSpPr>
          <p:spPr bwMode="auto">
            <a:xfrm>
              <a:off x="1450975" y="5345113"/>
              <a:ext cx="203200" cy="71437"/>
            </a:xfrm>
            <a:custGeom>
              <a:avLst/>
              <a:gdLst>
                <a:gd name="T0" fmla="*/ 2147483647 w 104"/>
                <a:gd name="T1" fmla="*/ 2147483647 h 32"/>
                <a:gd name="T2" fmla="*/ 2147483647 w 104"/>
                <a:gd name="T3" fmla="*/ 2147483647 h 32"/>
                <a:gd name="T4" fmla="*/ 2147483647 w 104"/>
                <a:gd name="T5" fmla="*/ 0 h 32"/>
                <a:gd name="T6" fmla="*/ 2147483647 w 104"/>
                <a:gd name="T7" fmla="*/ 0 h 32"/>
                <a:gd name="T8" fmla="*/ 0 w 104"/>
                <a:gd name="T9" fmla="*/ 2147483647 h 32"/>
                <a:gd name="T10" fmla="*/ 2147483647 w 104"/>
                <a:gd name="T11" fmla="*/ 2147483647 h 32"/>
                <a:gd name="T12" fmla="*/ 2147483647 w 104"/>
                <a:gd name="T13" fmla="*/ 2147483647 h 32"/>
                <a:gd name="T14" fmla="*/ 0 60000 65536"/>
                <a:gd name="T15" fmla="*/ 0 60000 65536"/>
                <a:gd name="T16" fmla="*/ 0 60000 65536"/>
                <a:gd name="T17" fmla="*/ 0 60000 65536"/>
                <a:gd name="T18" fmla="*/ 0 60000 65536"/>
                <a:gd name="T19" fmla="*/ 0 60000 65536"/>
                <a:gd name="T20" fmla="*/ 0 60000 65536"/>
                <a:gd name="T21" fmla="*/ 0 w 104"/>
                <a:gd name="T22" fmla="*/ 0 h 32"/>
                <a:gd name="T23" fmla="*/ 104 w 104"/>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32">
                  <a:moveTo>
                    <a:pt x="104" y="32"/>
                  </a:moveTo>
                  <a:lnTo>
                    <a:pt x="104" y="24"/>
                  </a:lnTo>
                  <a:lnTo>
                    <a:pt x="24" y="0"/>
                  </a:lnTo>
                  <a:lnTo>
                    <a:pt x="0" y="8"/>
                  </a:lnTo>
                  <a:lnTo>
                    <a:pt x="24" y="8"/>
                  </a:lnTo>
                  <a:lnTo>
                    <a:pt x="104" y="32"/>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227" name="Freeform 211"/>
            <p:cNvSpPr>
              <a:spLocks/>
            </p:cNvSpPr>
            <p:nvPr/>
          </p:nvSpPr>
          <p:spPr bwMode="auto">
            <a:xfrm>
              <a:off x="1497013" y="5291138"/>
              <a:ext cx="157162" cy="71437"/>
            </a:xfrm>
            <a:custGeom>
              <a:avLst/>
              <a:gdLst>
                <a:gd name="T0" fmla="*/ 0 w 80"/>
                <a:gd name="T1" fmla="*/ 2147483647 h 32"/>
                <a:gd name="T2" fmla="*/ 0 w 80"/>
                <a:gd name="T3" fmla="*/ 2147483647 h 32"/>
                <a:gd name="T4" fmla="*/ 2147483647 w 80"/>
                <a:gd name="T5" fmla="*/ 2147483647 h 32"/>
                <a:gd name="T6" fmla="*/ 2147483647 w 80"/>
                <a:gd name="T7" fmla="*/ 0 h 32"/>
                <a:gd name="T8" fmla="*/ 0 w 80"/>
                <a:gd name="T9" fmla="*/ 2147483647 h 32"/>
                <a:gd name="T10" fmla="*/ 0 60000 65536"/>
                <a:gd name="T11" fmla="*/ 0 60000 65536"/>
                <a:gd name="T12" fmla="*/ 0 60000 65536"/>
                <a:gd name="T13" fmla="*/ 0 60000 65536"/>
                <a:gd name="T14" fmla="*/ 0 60000 65536"/>
                <a:gd name="T15" fmla="*/ 0 w 80"/>
                <a:gd name="T16" fmla="*/ 0 h 32"/>
                <a:gd name="T17" fmla="*/ 80 w 80"/>
                <a:gd name="T18" fmla="*/ 32 h 32"/>
              </a:gdLst>
              <a:ahLst/>
              <a:cxnLst>
                <a:cxn ang="T10">
                  <a:pos x="T0" y="T1"/>
                </a:cxn>
                <a:cxn ang="T11">
                  <a:pos x="T2" y="T3"/>
                </a:cxn>
                <a:cxn ang="T12">
                  <a:pos x="T4" y="T5"/>
                </a:cxn>
                <a:cxn ang="T13">
                  <a:pos x="T6" y="T7"/>
                </a:cxn>
                <a:cxn ang="T14">
                  <a:pos x="T8" y="T9"/>
                </a:cxn>
              </a:cxnLst>
              <a:rect l="T15" t="T16" r="T17" b="T18"/>
              <a:pathLst>
                <a:path w="80" h="32">
                  <a:moveTo>
                    <a:pt x="0" y="24"/>
                  </a:moveTo>
                  <a:lnTo>
                    <a:pt x="0" y="32"/>
                  </a:lnTo>
                  <a:lnTo>
                    <a:pt x="80" y="8"/>
                  </a:lnTo>
                  <a:lnTo>
                    <a:pt x="80" y="0"/>
                  </a:lnTo>
                  <a:lnTo>
                    <a:pt x="0" y="24"/>
                  </a:lnTo>
                  <a:close/>
                </a:path>
              </a:pathLst>
            </a:custGeom>
            <a:blipFill dpi="0" rotWithShape="0">
              <a:blip r:embed="rId3" cstate="print"/>
              <a:srcRect/>
              <a:tile tx="0" ty="0" sx="100000" sy="100000" flip="none" algn="tl"/>
            </a:blipFill>
            <a:ln w="9525">
              <a:noFill/>
              <a:round/>
              <a:headEnd/>
              <a:tailEnd/>
            </a:ln>
          </p:spPr>
          <p:txBody>
            <a:bodyPr/>
            <a:lstStyle/>
            <a:p>
              <a:endParaRPr lang="en-US"/>
            </a:p>
          </p:txBody>
        </p:sp>
        <p:sp>
          <p:nvSpPr>
            <p:cNvPr id="86228" name="Rectangle 212"/>
            <p:cNvSpPr>
              <a:spLocks noChangeArrowheads="1"/>
            </p:cNvSpPr>
            <p:nvPr/>
          </p:nvSpPr>
          <p:spPr bwMode="auto">
            <a:xfrm>
              <a:off x="1701800" y="5219700"/>
              <a:ext cx="15875" cy="320675"/>
            </a:xfrm>
            <a:prstGeom prst="rect">
              <a:avLst/>
            </a:prstGeom>
            <a:blipFill dpi="0" rotWithShape="0">
              <a:blip r:embed="rId4" cstate="print"/>
              <a:srcRect/>
              <a:tile tx="0" ty="0" sx="100000" sy="100000" flip="none" algn="tl"/>
            </a:blipFill>
            <a:ln w="9525">
              <a:noFill/>
              <a:miter lim="800000"/>
              <a:headEnd/>
              <a:tailEnd/>
            </a:ln>
          </p:spPr>
          <p:txBody>
            <a:bodyPr/>
            <a:lstStyle/>
            <a:p>
              <a:endParaRPr lang="en-US"/>
            </a:p>
          </p:txBody>
        </p:sp>
        <p:sp>
          <p:nvSpPr>
            <p:cNvPr id="86229" name="AutoShape 213"/>
            <p:cNvSpPr>
              <a:spLocks noChangeArrowheads="1"/>
            </p:cNvSpPr>
            <p:nvPr/>
          </p:nvSpPr>
          <p:spPr bwMode="auto">
            <a:xfrm>
              <a:off x="179388" y="3794125"/>
              <a:ext cx="1144587" cy="325438"/>
            </a:xfrm>
            <a:prstGeom prst="roundRect">
              <a:avLst>
                <a:gd name="adj" fmla="val 16667"/>
              </a:avLst>
            </a:prstGeom>
            <a:noFill/>
            <a:ln w="19050">
              <a:solidFill>
                <a:schemeClr val="tx1"/>
              </a:solidFill>
              <a:prstDash val="dash"/>
              <a:round/>
              <a:headEnd/>
              <a:tailEnd/>
            </a:ln>
          </p:spPr>
          <p:txBody>
            <a:bodyPr wrap="none" anchor="ctr"/>
            <a:lstStyle/>
            <a:p>
              <a:pPr algn="ctr"/>
              <a:endParaRPr lang="en-US"/>
            </a:p>
          </p:txBody>
        </p:sp>
        <p:sp>
          <p:nvSpPr>
            <p:cNvPr id="86230" name="AutoShape 214"/>
            <p:cNvSpPr>
              <a:spLocks noChangeArrowheads="1"/>
            </p:cNvSpPr>
            <p:nvPr/>
          </p:nvSpPr>
          <p:spPr bwMode="auto">
            <a:xfrm>
              <a:off x="331788" y="5195888"/>
              <a:ext cx="1144587" cy="325437"/>
            </a:xfrm>
            <a:prstGeom prst="roundRect">
              <a:avLst>
                <a:gd name="adj" fmla="val 16667"/>
              </a:avLst>
            </a:prstGeom>
            <a:noFill/>
            <a:ln w="19050">
              <a:solidFill>
                <a:schemeClr val="tx1"/>
              </a:solidFill>
              <a:prstDash val="dash"/>
              <a:round/>
              <a:headEnd/>
              <a:tailEnd/>
            </a:ln>
          </p:spPr>
          <p:txBody>
            <a:bodyPr wrap="none" anchor="ctr"/>
            <a:lstStyle/>
            <a:p>
              <a:endParaRPr lang="en-US"/>
            </a:p>
          </p:txBody>
        </p:sp>
        <p:sp>
          <p:nvSpPr>
            <p:cNvPr id="86231" name="AutoShape 215"/>
            <p:cNvSpPr>
              <a:spLocks noChangeArrowheads="1"/>
            </p:cNvSpPr>
            <p:nvPr/>
          </p:nvSpPr>
          <p:spPr bwMode="auto">
            <a:xfrm>
              <a:off x="320675" y="5948363"/>
              <a:ext cx="1144588" cy="325437"/>
            </a:xfrm>
            <a:prstGeom prst="roundRect">
              <a:avLst>
                <a:gd name="adj" fmla="val 16667"/>
              </a:avLst>
            </a:prstGeom>
            <a:noFill/>
            <a:ln w="19050">
              <a:solidFill>
                <a:schemeClr val="tx1"/>
              </a:solidFill>
              <a:prstDash val="dash"/>
              <a:round/>
              <a:headEnd/>
              <a:tailEnd/>
            </a:ln>
          </p:spPr>
          <p:txBody>
            <a:bodyPr wrap="none" anchor="ctr"/>
            <a:lstStyle/>
            <a:p>
              <a:endParaRPr lang="en-US"/>
            </a:p>
          </p:txBody>
        </p:sp>
        <p:sp>
          <p:nvSpPr>
            <p:cNvPr id="86232" name="AutoShape 216"/>
            <p:cNvSpPr>
              <a:spLocks noChangeArrowheads="1"/>
            </p:cNvSpPr>
            <p:nvPr/>
          </p:nvSpPr>
          <p:spPr bwMode="auto">
            <a:xfrm>
              <a:off x="7926388" y="5143500"/>
              <a:ext cx="1144587" cy="325438"/>
            </a:xfrm>
            <a:prstGeom prst="roundRect">
              <a:avLst>
                <a:gd name="adj" fmla="val 16667"/>
              </a:avLst>
            </a:prstGeom>
            <a:noFill/>
            <a:ln w="19050">
              <a:solidFill>
                <a:schemeClr val="tx1"/>
              </a:solidFill>
              <a:prstDash val="dash"/>
              <a:round/>
              <a:headEnd/>
              <a:tailEnd/>
            </a:ln>
          </p:spPr>
          <p:txBody>
            <a:bodyPr wrap="none" anchor="ctr"/>
            <a:lstStyle/>
            <a:p>
              <a:endParaRPr lang="en-US"/>
            </a:p>
          </p:txBody>
        </p:sp>
        <p:sp>
          <p:nvSpPr>
            <p:cNvPr id="86233" name="AutoShape 217"/>
            <p:cNvSpPr>
              <a:spLocks noChangeArrowheads="1"/>
            </p:cNvSpPr>
            <p:nvPr/>
          </p:nvSpPr>
          <p:spPr bwMode="auto">
            <a:xfrm>
              <a:off x="1831975" y="4792663"/>
              <a:ext cx="1144588" cy="325437"/>
            </a:xfrm>
            <a:prstGeom prst="roundRect">
              <a:avLst>
                <a:gd name="adj" fmla="val 16667"/>
              </a:avLst>
            </a:prstGeom>
            <a:noFill/>
            <a:ln w="19050">
              <a:solidFill>
                <a:schemeClr val="tx1"/>
              </a:solidFill>
              <a:prstDash val="dash"/>
              <a:round/>
              <a:headEnd/>
              <a:tailEnd/>
            </a:ln>
          </p:spPr>
          <p:txBody>
            <a:bodyPr wrap="none" anchor="ctr"/>
            <a:lstStyle/>
            <a:p>
              <a:endParaRPr lang="en-US"/>
            </a:p>
          </p:txBody>
        </p:sp>
        <p:sp>
          <p:nvSpPr>
            <p:cNvPr id="86234" name="AutoShape 218"/>
            <p:cNvSpPr>
              <a:spLocks noChangeArrowheads="1"/>
            </p:cNvSpPr>
            <p:nvPr/>
          </p:nvSpPr>
          <p:spPr bwMode="auto">
            <a:xfrm>
              <a:off x="1797050" y="3424238"/>
              <a:ext cx="1144588" cy="325437"/>
            </a:xfrm>
            <a:prstGeom prst="roundRect">
              <a:avLst>
                <a:gd name="adj" fmla="val 16667"/>
              </a:avLst>
            </a:prstGeom>
            <a:noFill/>
            <a:ln w="19050">
              <a:solidFill>
                <a:schemeClr val="tx1"/>
              </a:solidFill>
              <a:prstDash val="dash"/>
              <a:round/>
              <a:headEnd/>
              <a:tailEnd/>
            </a:ln>
          </p:spPr>
          <p:txBody>
            <a:bodyPr wrap="none" anchor="ctr"/>
            <a:lstStyle/>
            <a:p>
              <a:endParaRPr lang="en-US"/>
            </a:p>
          </p:txBody>
        </p:sp>
        <p:sp>
          <p:nvSpPr>
            <p:cNvPr id="86235" name="AutoShape 219"/>
            <p:cNvSpPr>
              <a:spLocks noChangeArrowheads="1"/>
            </p:cNvSpPr>
            <p:nvPr/>
          </p:nvSpPr>
          <p:spPr bwMode="auto">
            <a:xfrm>
              <a:off x="5903913" y="4092575"/>
              <a:ext cx="1144587" cy="325438"/>
            </a:xfrm>
            <a:prstGeom prst="roundRect">
              <a:avLst>
                <a:gd name="adj" fmla="val 16667"/>
              </a:avLst>
            </a:prstGeom>
            <a:noFill/>
            <a:ln w="19050">
              <a:solidFill>
                <a:schemeClr val="tx1"/>
              </a:solidFill>
              <a:prstDash val="dash"/>
              <a:round/>
              <a:headEnd/>
              <a:tailEnd/>
            </a:ln>
          </p:spPr>
          <p:txBody>
            <a:bodyPr wrap="none" anchor="ctr"/>
            <a:lstStyle/>
            <a:p>
              <a:endParaRPr lang="en-US"/>
            </a:p>
          </p:txBody>
        </p:sp>
        <p:sp>
          <p:nvSpPr>
            <p:cNvPr id="86236" name="AutoShape 220"/>
            <p:cNvSpPr>
              <a:spLocks noChangeArrowheads="1"/>
            </p:cNvSpPr>
            <p:nvPr/>
          </p:nvSpPr>
          <p:spPr bwMode="auto">
            <a:xfrm>
              <a:off x="5902325" y="4783138"/>
              <a:ext cx="1144588" cy="325437"/>
            </a:xfrm>
            <a:prstGeom prst="roundRect">
              <a:avLst>
                <a:gd name="adj" fmla="val 16667"/>
              </a:avLst>
            </a:prstGeom>
            <a:noFill/>
            <a:ln w="19050">
              <a:solidFill>
                <a:schemeClr val="tx1"/>
              </a:solidFill>
              <a:prstDash val="dash"/>
              <a:round/>
              <a:headEnd/>
              <a:tailEnd/>
            </a:ln>
          </p:spPr>
          <p:txBody>
            <a:bodyPr wrap="none" anchor="ctr"/>
            <a:lstStyle/>
            <a:p>
              <a:endParaRPr lang="en-US"/>
            </a:p>
          </p:txBody>
        </p:sp>
        <p:sp>
          <p:nvSpPr>
            <p:cNvPr id="86237" name="AutoShape 221"/>
            <p:cNvSpPr>
              <a:spLocks noChangeArrowheads="1"/>
            </p:cNvSpPr>
            <p:nvPr/>
          </p:nvSpPr>
          <p:spPr bwMode="auto">
            <a:xfrm>
              <a:off x="5900738" y="5538788"/>
              <a:ext cx="1144587" cy="325437"/>
            </a:xfrm>
            <a:prstGeom prst="roundRect">
              <a:avLst>
                <a:gd name="adj" fmla="val 16667"/>
              </a:avLst>
            </a:prstGeom>
            <a:noFill/>
            <a:ln w="19050">
              <a:solidFill>
                <a:schemeClr val="tx1"/>
              </a:solidFill>
              <a:prstDash val="dash"/>
              <a:round/>
              <a:headEnd/>
              <a:tailEnd/>
            </a:ln>
          </p:spPr>
          <p:txBody>
            <a:bodyPr wrap="none" anchor="ctr"/>
            <a:lstStyle/>
            <a:p>
              <a:endParaRPr lang="en-US"/>
            </a:p>
          </p:txBody>
        </p:sp>
        <p:sp>
          <p:nvSpPr>
            <p:cNvPr id="86238" name="AutoShape 222"/>
            <p:cNvSpPr>
              <a:spLocks noChangeArrowheads="1"/>
            </p:cNvSpPr>
            <p:nvPr/>
          </p:nvSpPr>
          <p:spPr bwMode="auto">
            <a:xfrm>
              <a:off x="3924300" y="3182938"/>
              <a:ext cx="1144588" cy="325437"/>
            </a:xfrm>
            <a:prstGeom prst="roundRect">
              <a:avLst>
                <a:gd name="adj" fmla="val 16667"/>
              </a:avLst>
            </a:prstGeom>
            <a:solidFill>
              <a:srgbClr val="336699"/>
            </a:solidFill>
            <a:ln w="19050">
              <a:solidFill>
                <a:schemeClr val="tx1"/>
              </a:solidFill>
              <a:prstDash val="dash"/>
              <a:round/>
              <a:headEnd/>
              <a:tailEnd/>
            </a:ln>
          </p:spPr>
          <p:txBody>
            <a:bodyPr wrap="none" anchor="ctr"/>
            <a:lstStyle/>
            <a:p>
              <a:endParaRPr lang="en-US"/>
            </a:p>
          </p:txBody>
        </p:sp>
        <p:sp>
          <p:nvSpPr>
            <p:cNvPr id="86239" name="Rectangle 223"/>
            <p:cNvSpPr>
              <a:spLocks noChangeArrowheads="1"/>
            </p:cNvSpPr>
            <p:nvPr/>
          </p:nvSpPr>
          <p:spPr bwMode="auto">
            <a:xfrm>
              <a:off x="4259263" y="3248025"/>
              <a:ext cx="488950" cy="182563"/>
            </a:xfrm>
            <a:prstGeom prst="rect">
              <a:avLst/>
            </a:prstGeom>
            <a:noFill/>
            <a:ln w="9525">
              <a:noFill/>
              <a:miter lim="800000"/>
              <a:headEnd/>
              <a:tailEnd/>
            </a:ln>
          </p:spPr>
          <p:txBody>
            <a:bodyPr wrap="none" lIns="0" tIns="0" rIns="0" bIns="0">
              <a:spAutoFit/>
            </a:bodyPr>
            <a:lstStyle/>
            <a:p>
              <a:r>
                <a:rPr lang="en-US" sz="1200" b="1" u="none">
                  <a:solidFill>
                    <a:schemeClr val="bg1"/>
                  </a:solidFill>
                </a:rPr>
                <a:t>Broker</a:t>
              </a:r>
              <a:endParaRPr lang="en-US" sz="2800" b="1">
                <a:solidFill>
                  <a:schemeClr val="bg1"/>
                </a:solidFill>
              </a:endParaRPr>
            </a:p>
          </p:txBody>
        </p:sp>
      </p:grpSp>
    </p:spTree>
  </p:cSld>
  <p:clrMapOvr>
    <a:masterClrMapping/>
  </p:clrMapOvr>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410" name="Slide Number Placeholder 2"/>
          <p:cNvSpPr>
            <a:spLocks noGrp="1"/>
          </p:cNvSpPr>
          <p:nvPr>
            <p:ph type="sldNum" sz="quarter" idx="10"/>
          </p:nvPr>
        </p:nvSpPr>
        <p:spPr>
          <a:noFill/>
        </p:spPr>
        <p:txBody>
          <a:bodyPr/>
          <a:lstStyle/>
          <a:p>
            <a:fld id="{6ACC74BC-E899-4CA5-ACE6-F924B644BFDE}" type="slidenum">
              <a:rPr lang="en-US" smtClean="0">
                <a:latin typeface="Arial" pitchFamily="34" charset="0"/>
              </a:rPr>
              <a:pPr/>
              <a:t>8</a:t>
            </a:fld>
            <a:endParaRPr lang="en-US" smtClean="0">
              <a:latin typeface="Arial" pitchFamily="34" charset="0"/>
            </a:endParaRPr>
          </a:p>
        </p:txBody>
      </p:sp>
      <p:sp>
        <p:nvSpPr>
          <p:cNvPr id="17411" name="Rectangle 2"/>
          <p:cNvSpPr>
            <a:spLocks noGrp="1" noChangeArrowheads="1"/>
          </p:cNvSpPr>
          <p:nvPr>
            <p:ph type="title"/>
          </p:nvPr>
        </p:nvSpPr>
        <p:spPr>
          <a:xfrm>
            <a:off x="1588" y="-38100"/>
            <a:ext cx="8896350" cy="914400"/>
          </a:xfrm>
        </p:spPr>
        <p:txBody>
          <a:bodyPr/>
          <a:lstStyle/>
          <a:p>
            <a:pPr>
              <a:lnSpc>
                <a:spcPct val="85000"/>
              </a:lnSpc>
            </a:pPr>
            <a:r>
              <a:rPr lang="en-US" smtClean="0"/>
              <a:t>The Evolution of Middleware</a:t>
            </a:r>
          </a:p>
        </p:txBody>
      </p:sp>
      <p:sp>
        <p:nvSpPr>
          <p:cNvPr id="1691651" name="Text Box 3"/>
          <p:cNvSpPr txBox="1">
            <a:spLocks noChangeArrowheads="1"/>
          </p:cNvSpPr>
          <p:nvPr/>
        </p:nvSpPr>
        <p:spPr bwMode="auto">
          <a:xfrm>
            <a:off x="184150" y="5534025"/>
            <a:ext cx="3303588" cy="1260475"/>
          </a:xfrm>
          <a:prstGeom prst="rect">
            <a:avLst/>
          </a:prstGeom>
          <a:solidFill>
            <a:srgbClr val="FFFF85"/>
          </a:solidFill>
          <a:ln w="12700">
            <a:solidFill>
              <a:schemeClr val="tx1"/>
            </a:solidFill>
            <a:miter lim="800000"/>
            <a:headEnd/>
            <a:tailEnd/>
          </a:ln>
        </p:spPr>
        <p:txBody>
          <a:bodyPr>
            <a:spAutoFit/>
          </a:bodyPr>
          <a:lstStyle/>
          <a:p>
            <a:pPr algn="ctr">
              <a:lnSpc>
                <a:spcPct val="95000"/>
              </a:lnSpc>
            </a:pPr>
            <a:r>
              <a:rPr lang="en-US" sz="2000" b="1" i="1" u="none"/>
              <a:t>There are multiple COTS middleware layers &amp; research/business opportunities</a:t>
            </a:r>
          </a:p>
        </p:txBody>
      </p:sp>
      <p:sp>
        <p:nvSpPr>
          <p:cNvPr id="17413" name="Text Box 4"/>
          <p:cNvSpPr txBox="1">
            <a:spLocks noChangeArrowheads="1"/>
          </p:cNvSpPr>
          <p:nvPr/>
        </p:nvSpPr>
        <p:spPr bwMode="auto">
          <a:xfrm>
            <a:off x="3740150" y="923925"/>
            <a:ext cx="5094288" cy="669925"/>
          </a:xfrm>
          <a:prstGeom prst="rect">
            <a:avLst/>
          </a:prstGeom>
          <a:noFill/>
          <a:ln w="12700">
            <a:noFill/>
            <a:miter lim="800000"/>
            <a:headEnd type="none" w="sm" len="sm"/>
            <a:tailEnd type="none" w="sm" len="sm"/>
          </a:ln>
        </p:spPr>
        <p:txBody>
          <a:bodyPr>
            <a:spAutoFit/>
          </a:bodyPr>
          <a:lstStyle/>
          <a:p>
            <a:pPr>
              <a:lnSpc>
                <a:spcPct val="95000"/>
              </a:lnSpc>
            </a:pPr>
            <a:r>
              <a:rPr lang="en-US" sz="2000" b="1" u="none"/>
              <a:t>Historically, mission-critical apps were built directly atop hardware</a:t>
            </a:r>
          </a:p>
        </p:txBody>
      </p:sp>
      <p:sp>
        <p:nvSpPr>
          <p:cNvPr id="1691653" name="Text Box 5"/>
          <p:cNvSpPr txBox="1">
            <a:spLocks noChangeArrowheads="1"/>
          </p:cNvSpPr>
          <p:nvPr/>
        </p:nvSpPr>
        <p:spPr bwMode="auto">
          <a:xfrm>
            <a:off x="3841750" y="1516063"/>
            <a:ext cx="5456238" cy="381000"/>
          </a:xfrm>
          <a:prstGeom prst="rect">
            <a:avLst/>
          </a:prstGeom>
          <a:noFill/>
          <a:ln w="12700">
            <a:noFill/>
            <a:miter lim="800000"/>
            <a:headEnd type="none" w="sm" len="sm"/>
            <a:tailEnd type="none" w="sm" len="sm"/>
          </a:ln>
        </p:spPr>
        <p:txBody>
          <a:bodyPr>
            <a:spAutoFit/>
          </a:bodyPr>
          <a:lstStyle/>
          <a:p>
            <a:pPr marL="115888" indent="-115888">
              <a:lnSpc>
                <a:spcPct val="95000"/>
              </a:lnSpc>
              <a:buFontTx/>
              <a:buChar char="•"/>
            </a:pPr>
            <a:r>
              <a:rPr lang="en-US" sz="2000" u="none"/>
              <a:t>Tedious, error-prone, &amp; costly over lifecycles</a:t>
            </a:r>
          </a:p>
        </p:txBody>
      </p:sp>
      <p:sp>
        <p:nvSpPr>
          <p:cNvPr id="1691654" name="Text Box 6"/>
          <p:cNvSpPr txBox="1">
            <a:spLocks noChangeArrowheads="1"/>
          </p:cNvSpPr>
          <p:nvPr/>
        </p:nvSpPr>
        <p:spPr bwMode="auto">
          <a:xfrm>
            <a:off x="3736975" y="3278188"/>
            <a:ext cx="4913313" cy="2955925"/>
          </a:xfrm>
          <a:prstGeom prst="rect">
            <a:avLst/>
          </a:prstGeom>
          <a:noFill/>
          <a:ln w="12700">
            <a:noFill/>
            <a:miter lim="800000"/>
            <a:headEnd type="none" w="sm" len="sm"/>
            <a:tailEnd type="none" w="sm" len="sm"/>
          </a:ln>
        </p:spPr>
        <p:txBody>
          <a:bodyPr>
            <a:spAutoFit/>
          </a:bodyPr>
          <a:lstStyle/>
          <a:p>
            <a:pPr>
              <a:spcBef>
                <a:spcPct val="10000"/>
              </a:spcBef>
            </a:pPr>
            <a:r>
              <a:rPr lang="en-US" sz="2000" b="1" u="none"/>
              <a:t>Standards-based COTS middleware helps:</a:t>
            </a:r>
            <a:endParaRPr lang="en-US" b="1" u="none"/>
          </a:p>
          <a:p>
            <a:pPr marL="228600" lvl="1" indent="-114300">
              <a:spcBef>
                <a:spcPct val="10000"/>
              </a:spcBef>
              <a:buFontTx/>
              <a:buChar char="•"/>
            </a:pPr>
            <a:r>
              <a:rPr lang="en-US" sz="2000" u="none"/>
              <a:t>Control end-to-end resources &amp; QoS</a:t>
            </a:r>
          </a:p>
          <a:p>
            <a:pPr marL="228600" lvl="1" indent="-114300">
              <a:spcBef>
                <a:spcPct val="10000"/>
              </a:spcBef>
              <a:buFontTx/>
              <a:buChar char="•"/>
            </a:pPr>
            <a:r>
              <a:rPr lang="en-US" sz="2000" u="none"/>
              <a:t>Leverage hardware &amp; software technology advances</a:t>
            </a:r>
          </a:p>
          <a:p>
            <a:pPr marL="228600" lvl="1" indent="-114300">
              <a:spcBef>
                <a:spcPct val="10000"/>
              </a:spcBef>
              <a:buFontTx/>
              <a:buChar char="•"/>
            </a:pPr>
            <a:r>
              <a:rPr lang="en-US" sz="2000" u="none"/>
              <a:t>Evolve to new environments &amp; requirements</a:t>
            </a:r>
          </a:p>
          <a:p>
            <a:pPr marL="228600" lvl="1" indent="-114300">
              <a:spcBef>
                <a:spcPct val="10000"/>
              </a:spcBef>
              <a:buFontTx/>
              <a:buChar char="•"/>
            </a:pPr>
            <a:r>
              <a:rPr lang="en-US" sz="2000" u="none">
                <a:cs typeface="Times New Roman" pitchFamily="18" charset="0"/>
              </a:rPr>
              <a:t>Provide a wide array of reusable, off-the-shelf developer-oriented services</a:t>
            </a:r>
            <a:r>
              <a:rPr lang="en-US" sz="2000" u="none"/>
              <a:t> </a:t>
            </a:r>
          </a:p>
        </p:txBody>
      </p:sp>
      <p:sp>
        <p:nvSpPr>
          <p:cNvPr id="1691655" name="Text Box 7"/>
          <p:cNvSpPr txBox="1">
            <a:spLocks noChangeArrowheads="1"/>
          </p:cNvSpPr>
          <p:nvPr/>
        </p:nvSpPr>
        <p:spPr bwMode="auto">
          <a:xfrm>
            <a:off x="3736975" y="2117725"/>
            <a:ext cx="4371975" cy="958850"/>
          </a:xfrm>
          <a:prstGeom prst="rect">
            <a:avLst/>
          </a:prstGeom>
          <a:noFill/>
          <a:ln w="12700">
            <a:noFill/>
            <a:miter lim="800000"/>
            <a:headEnd type="none" w="sm" len="sm"/>
            <a:tailEnd type="none" w="sm" len="sm"/>
          </a:ln>
        </p:spPr>
        <p:txBody>
          <a:bodyPr>
            <a:spAutoFit/>
          </a:bodyPr>
          <a:lstStyle/>
          <a:p>
            <a:pPr>
              <a:lnSpc>
                <a:spcPct val="95000"/>
              </a:lnSpc>
            </a:pPr>
            <a:r>
              <a:rPr lang="en-US" sz="2000" b="1" u="none"/>
              <a:t>There are layers of middleware, just like there are layers of networking protocols</a:t>
            </a:r>
          </a:p>
        </p:txBody>
      </p:sp>
      <p:sp>
        <p:nvSpPr>
          <p:cNvPr id="17417" name="AutoShape 8"/>
          <p:cNvSpPr>
            <a:spLocks noChangeAspect="1" noChangeArrowheads="1"/>
          </p:cNvSpPr>
          <p:nvPr/>
        </p:nvSpPr>
        <p:spPr bwMode="auto">
          <a:xfrm>
            <a:off x="266700" y="4957763"/>
            <a:ext cx="3125788" cy="400050"/>
          </a:xfrm>
          <a:prstGeom prst="roundRect">
            <a:avLst>
              <a:gd name="adj" fmla="val 16667"/>
            </a:avLst>
          </a:prstGeom>
          <a:solidFill>
            <a:srgbClr val="BCBCBC"/>
          </a:solidFill>
          <a:ln w="12700">
            <a:solidFill>
              <a:schemeClr val="tx1"/>
            </a:solidFill>
            <a:round/>
            <a:headEnd/>
            <a:tailEnd/>
          </a:ln>
        </p:spPr>
        <p:txBody>
          <a:bodyPr rot="10800000" wrap="none" anchor="ctr"/>
          <a:lstStyle/>
          <a:p>
            <a:endParaRPr lang="en-US"/>
          </a:p>
        </p:txBody>
      </p:sp>
      <p:sp>
        <p:nvSpPr>
          <p:cNvPr id="17418" name="Text Box 9"/>
          <p:cNvSpPr txBox="1">
            <a:spLocks noChangeAspect="1" noChangeArrowheads="1"/>
          </p:cNvSpPr>
          <p:nvPr/>
        </p:nvSpPr>
        <p:spPr bwMode="auto">
          <a:xfrm>
            <a:off x="933450" y="4979988"/>
            <a:ext cx="1792288" cy="366712"/>
          </a:xfrm>
          <a:prstGeom prst="rect">
            <a:avLst/>
          </a:prstGeom>
          <a:noFill/>
          <a:ln w="12700">
            <a:noFill/>
            <a:miter lim="800000"/>
            <a:headEnd/>
            <a:tailEnd/>
          </a:ln>
        </p:spPr>
        <p:txBody>
          <a:bodyPr>
            <a:spAutoFit/>
          </a:bodyPr>
          <a:lstStyle/>
          <a:p>
            <a:pPr algn="ctr"/>
            <a:r>
              <a:rPr lang="en-US" b="1" u="none"/>
              <a:t>Hardware</a:t>
            </a:r>
          </a:p>
        </p:txBody>
      </p:sp>
      <p:grpSp>
        <p:nvGrpSpPr>
          <p:cNvPr id="2" name="Group 10"/>
          <p:cNvGrpSpPr>
            <a:grpSpLocks/>
          </p:cNvGrpSpPr>
          <p:nvPr/>
        </p:nvGrpSpPr>
        <p:grpSpPr bwMode="auto">
          <a:xfrm>
            <a:off x="266700" y="1538288"/>
            <a:ext cx="3125788" cy="2695575"/>
            <a:chOff x="168" y="969"/>
            <a:chExt cx="1969" cy="1698"/>
          </a:xfrm>
        </p:grpSpPr>
        <p:sp>
          <p:nvSpPr>
            <p:cNvPr id="17427" name="AutoShape 11"/>
            <p:cNvSpPr>
              <a:spLocks noChangeAspect="1" noChangeArrowheads="1"/>
            </p:cNvSpPr>
            <p:nvPr/>
          </p:nvSpPr>
          <p:spPr bwMode="auto">
            <a:xfrm>
              <a:off x="168" y="969"/>
              <a:ext cx="1969" cy="405"/>
            </a:xfrm>
            <a:prstGeom prst="roundRect">
              <a:avLst>
                <a:gd name="adj" fmla="val 16667"/>
              </a:avLst>
            </a:prstGeom>
            <a:solidFill>
              <a:srgbClr val="FF9900"/>
            </a:solidFill>
            <a:ln w="12700">
              <a:solidFill>
                <a:schemeClr val="tx1"/>
              </a:solidFill>
              <a:round/>
              <a:headEnd/>
              <a:tailEnd/>
            </a:ln>
          </p:spPr>
          <p:txBody>
            <a:bodyPr rot="10800000" wrap="none" anchor="ctr"/>
            <a:lstStyle/>
            <a:p>
              <a:endParaRPr lang="en-US"/>
            </a:p>
          </p:txBody>
        </p:sp>
        <p:sp>
          <p:nvSpPr>
            <p:cNvPr id="17428" name="Text Box 12"/>
            <p:cNvSpPr txBox="1">
              <a:spLocks noChangeAspect="1" noChangeArrowheads="1"/>
            </p:cNvSpPr>
            <p:nvPr/>
          </p:nvSpPr>
          <p:spPr bwMode="auto">
            <a:xfrm>
              <a:off x="367" y="998"/>
              <a:ext cx="1571" cy="369"/>
            </a:xfrm>
            <a:prstGeom prst="rect">
              <a:avLst/>
            </a:prstGeom>
            <a:noFill/>
            <a:ln w="12700">
              <a:noFill/>
              <a:miter lim="800000"/>
              <a:headEnd/>
              <a:tailEnd/>
            </a:ln>
          </p:spPr>
          <p:txBody>
            <a:bodyPr>
              <a:spAutoFit/>
            </a:bodyPr>
            <a:lstStyle/>
            <a:p>
              <a:pPr algn="ctr">
                <a:lnSpc>
                  <a:spcPct val="90000"/>
                </a:lnSpc>
              </a:pPr>
              <a:r>
                <a:rPr lang="en-US" b="1" u="none"/>
                <a:t>Domain-Specific</a:t>
              </a:r>
            </a:p>
            <a:p>
              <a:pPr algn="ctr">
                <a:lnSpc>
                  <a:spcPct val="90000"/>
                </a:lnSpc>
              </a:pPr>
              <a:r>
                <a:rPr lang="en-US" b="1" u="none"/>
                <a:t>Services</a:t>
              </a:r>
            </a:p>
          </p:txBody>
        </p:sp>
        <p:sp>
          <p:nvSpPr>
            <p:cNvPr id="17429" name="AutoShape 13"/>
            <p:cNvSpPr>
              <a:spLocks noChangeAspect="1" noChangeArrowheads="1"/>
            </p:cNvSpPr>
            <p:nvPr/>
          </p:nvSpPr>
          <p:spPr bwMode="auto">
            <a:xfrm>
              <a:off x="168" y="1398"/>
              <a:ext cx="1969" cy="405"/>
            </a:xfrm>
            <a:prstGeom prst="roundRect">
              <a:avLst>
                <a:gd name="adj" fmla="val 16667"/>
              </a:avLst>
            </a:prstGeom>
            <a:solidFill>
              <a:schemeClr val="folHlink"/>
            </a:solidFill>
            <a:ln w="12700">
              <a:solidFill>
                <a:schemeClr val="tx1"/>
              </a:solidFill>
              <a:round/>
              <a:headEnd/>
              <a:tailEnd/>
            </a:ln>
          </p:spPr>
          <p:txBody>
            <a:bodyPr rot="10800000" wrap="none" anchor="ctr"/>
            <a:lstStyle/>
            <a:p>
              <a:endParaRPr lang="en-US"/>
            </a:p>
          </p:txBody>
        </p:sp>
        <p:sp>
          <p:nvSpPr>
            <p:cNvPr id="17430" name="Text Box 14"/>
            <p:cNvSpPr txBox="1">
              <a:spLocks noChangeAspect="1" noChangeArrowheads="1"/>
            </p:cNvSpPr>
            <p:nvPr/>
          </p:nvSpPr>
          <p:spPr bwMode="auto">
            <a:xfrm>
              <a:off x="281" y="1411"/>
              <a:ext cx="1743" cy="370"/>
            </a:xfrm>
            <a:prstGeom prst="rect">
              <a:avLst/>
            </a:prstGeom>
            <a:noFill/>
            <a:ln w="12700">
              <a:noFill/>
              <a:miter lim="800000"/>
              <a:headEnd/>
              <a:tailEnd/>
            </a:ln>
          </p:spPr>
          <p:txBody>
            <a:bodyPr>
              <a:spAutoFit/>
            </a:bodyPr>
            <a:lstStyle/>
            <a:p>
              <a:pPr algn="ctr">
                <a:lnSpc>
                  <a:spcPct val="90000"/>
                </a:lnSpc>
              </a:pPr>
              <a:r>
                <a:rPr lang="en-US" b="1" u="none"/>
                <a:t>Common</a:t>
              </a:r>
            </a:p>
            <a:p>
              <a:pPr algn="ctr">
                <a:lnSpc>
                  <a:spcPct val="90000"/>
                </a:lnSpc>
              </a:pPr>
              <a:r>
                <a:rPr lang="en-US" b="1" u="none"/>
                <a:t>Middleware Services</a:t>
              </a:r>
            </a:p>
          </p:txBody>
        </p:sp>
        <p:sp>
          <p:nvSpPr>
            <p:cNvPr id="17431" name="AutoShape 15"/>
            <p:cNvSpPr>
              <a:spLocks noChangeAspect="1" noChangeArrowheads="1"/>
            </p:cNvSpPr>
            <p:nvPr/>
          </p:nvSpPr>
          <p:spPr bwMode="auto">
            <a:xfrm>
              <a:off x="168" y="1827"/>
              <a:ext cx="1969" cy="405"/>
            </a:xfrm>
            <a:prstGeom prst="roundRect">
              <a:avLst>
                <a:gd name="adj" fmla="val 16667"/>
              </a:avLst>
            </a:prstGeom>
            <a:solidFill>
              <a:srgbClr val="336699"/>
            </a:solidFill>
            <a:ln w="12700">
              <a:solidFill>
                <a:schemeClr val="tx1"/>
              </a:solidFill>
              <a:round/>
              <a:headEnd/>
              <a:tailEnd/>
            </a:ln>
          </p:spPr>
          <p:txBody>
            <a:bodyPr wrap="none" anchor="ctr"/>
            <a:lstStyle/>
            <a:p>
              <a:pPr algn="ctr"/>
              <a:endParaRPr lang="en-US" u="none"/>
            </a:p>
          </p:txBody>
        </p:sp>
        <p:sp>
          <p:nvSpPr>
            <p:cNvPr id="17432" name="Text Box 16"/>
            <p:cNvSpPr txBox="1">
              <a:spLocks noChangeAspect="1" noChangeArrowheads="1"/>
            </p:cNvSpPr>
            <p:nvPr/>
          </p:nvSpPr>
          <p:spPr bwMode="auto">
            <a:xfrm>
              <a:off x="469" y="1849"/>
              <a:ext cx="1366" cy="371"/>
            </a:xfrm>
            <a:prstGeom prst="rect">
              <a:avLst/>
            </a:prstGeom>
            <a:noFill/>
            <a:ln w="12700">
              <a:noFill/>
              <a:miter lim="800000"/>
              <a:headEnd/>
              <a:tailEnd/>
            </a:ln>
          </p:spPr>
          <p:txBody>
            <a:bodyPr>
              <a:spAutoFit/>
            </a:bodyPr>
            <a:lstStyle/>
            <a:p>
              <a:pPr algn="ctr">
                <a:lnSpc>
                  <a:spcPct val="90000"/>
                </a:lnSpc>
              </a:pPr>
              <a:r>
                <a:rPr lang="en-US" b="1" u="none">
                  <a:solidFill>
                    <a:schemeClr val="bg1"/>
                  </a:solidFill>
                </a:rPr>
                <a:t>Distribution</a:t>
              </a:r>
            </a:p>
            <a:p>
              <a:pPr algn="ctr">
                <a:lnSpc>
                  <a:spcPct val="90000"/>
                </a:lnSpc>
              </a:pPr>
              <a:r>
                <a:rPr lang="en-US" b="1" u="none">
                  <a:solidFill>
                    <a:schemeClr val="bg1"/>
                  </a:solidFill>
                </a:rPr>
                <a:t>Middleware</a:t>
              </a:r>
            </a:p>
          </p:txBody>
        </p:sp>
        <p:sp>
          <p:nvSpPr>
            <p:cNvPr id="17433" name="AutoShape 17"/>
            <p:cNvSpPr>
              <a:spLocks noChangeAspect="1" noChangeArrowheads="1"/>
            </p:cNvSpPr>
            <p:nvPr/>
          </p:nvSpPr>
          <p:spPr bwMode="auto">
            <a:xfrm>
              <a:off x="168" y="2261"/>
              <a:ext cx="1969" cy="406"/>
            </a:xfrm>
            <a:prstGeom prst="roundRect">
              <a:avLst>
                <a:gd name="adj" fmla="val 16667"/>
              </a:avLst>
            </a:prstGeom>
            <a:solidFill>
              <a:schemeClr val="bg1"/>
            </a:solidFill>
            <a:ln w="12700">
              <a:solidFill>
                <a:schemeClr val="tx1"/>
              </a:solidFill>
              <a:round/>
              <a:headEnd/>
              <a:tailEnd/>
            </a:ln>
          </p:spPr>
          <p:txBody>
            <a:bodyPr rot="10800000" wrap="none" anchor="ctr"/>
            <a:lstStyle/>
            <a:p>
              <a:endParaRPr lang="en-US"/>
            </a:p>
          </p:txBody>
        </p:sp>
        <p:sp>
          <p:nvSpPr>
            <p:cNvPr id="17434" name="Text Box 18"/>
            <p:cNvSpPr txBox="1">
              <a:spLocks noChangeAspect="1" noChangeArrowheads="1"/>
            </p:cNvSpPr>
            <p:nvPr/>
          </p:nvSpPr>
          <p:spPr bwMode="auto">
            <a:xfrm>
              <a:off x="176" y="2280"/>
              <a:ext cx="1953" cy="371"/>
            </a:xfrm>
            <a:prstGeom prst="rect">
              <a:avLst/>
            </a:prstGeom>
            <a:noFill/>
            <a:ln w="12700">
              <a:noFill/>
              <a:miter lim="800000"/>
              <a:headEnd/>
              <a:tailEnd/>
            </a:ln>
          </p:spPr>
          <p:txBody>
            <a:bodyPr>
              <a:spAutoFit/>
            </a:bodyPr>
            <a:lstStyle/>
            <a:p>
              <a:pPr algn="ctr">
                <a:lnSpc>
                  <a:spcPct val="90000"/>
                </a:lnSpc>
              </a:pPr>
              <a:r>
                <a:rPr lang="en-US" b="1" u="none"/>
                <a:t>Host Infrastructure</a:t>
              </a:r>
            </a:p>
            <a:p>
              <a:pPr algn="ctr">
                <a:lnSpc>
                  <a:spcPct val="90000"/>
                </a:lnSpc>
              </a:pPr>
              <a:r>
                <a:rPr lang="en-US" b="1" u="none"/>
                <a:t>Middleware</a:t>
              </a:r>
            </a:p>
          </p:txBody>
        </p:sp>
      </p:grpSp>
      <p:grpSp>
        <p:nvGrpSpPr>
          <p:cNvPr id="3" name="Group 19"/>
          <p:cNvGrpSpPr>
            <a:grpSpLocks/>
          </p:cNvGrpSpPr>
          <p:nvPr/>
        </p:nvGrpSpPr>
        <p:grpSpPr bwMode="auto">
          <a:xfrm>
            <a:off x="266700" y="1200150"/>
            <a:ext cx="7656513" cy="3722688"/>
            <a:chOff x="168" y="756"/>
            <a:chExt cx="4823" cy="2345"/>
          </a:xfrm>
        </p:grpSpPr>
        <p:sp>
          <p:nvSpPr>
            <p:cNvPr id="17423" name="Rectangle 20"/>
            <p:cNvSpPr>
              <a:spLocks noChangeArrowheads="1"/>
            </p:cNvSpPr>
            <p:nvPr/>
          </p:nvSpPr>
          <p:spPr bwMode="auto">
            <a:xfrm>
              <a:off x="4484" y="756"/>
              <a:ext cx="507" cy="250"/>
            </a:xfrm>
            <a:prstGeom prst="rect">
              <a:avLst/>
            </a:prstGeom>
            <a:noFill/>
            <a:ln w="12700">
              <a:noFill/>
              <a:miter lim="800000"/>
              <a:headEnd/>
              <a:tailEnd/>
            </a:ln>
          </p:spPr>
          <p:txBody>
            <a:bodyPr wrap="none">
              <a:spAutoFit/>
            </a:bodyPr>
            <a:lstStyle/>
            <a:p>
              <a:r>
                <a:rPr lang="en-US" sz="2000" b="1" u="none"/>
                <a:t>&amp; OS</a:t>
              </a:r>
            </a:p>
          </p:txBody>
        </p:sp>
        <p:grpSp>
          <p:nvGrpSpPr>
            <p:cNvPr id="17424" name="Group 21"/>
            <p:cNvGrpSpPr>
              <a:grpSpLocks/>
            </p:cNvGrpSpPr>
            <p:nvPr/>
          </p:nvGrpSpPr>
          <p:grpSpPr bwMode="auto">
            <a:xfrm>
              <a:off x="168" y="2694"/>
              <a:ext cx="1969" cy="407"/>
              <a:chOff x="168" y="2694"/>
              <a:chExt cx="1969" cy="407"/>
            </a:xfrm>
          </p:grpSpPr>
          <p:sp>
            <p:nvSpPr>
              <p:cNvPr id="17425" name="AutoShape 22"/>
              <p:cNvSpPr>
                <a:spLocks noChangeAspect="1" noChangeArrowheads="1"/>
              </p:cNvSpPr>
              <p:nvPr/>
            </p:nvSpPr>
            <p:spPr bwMode="auto">
              <a:xfrm>
                <a:off x="168" y="2694"/>
                <a:ext cx="1969" cy="407"/>
              </a:xfrm>
              <a:prstGeom prst="roundRect">
                <a:avLst>
                  <a:gd name="adj" fmla="val 16667"/>
                </a:avLst>
              </a:prstGeom>
              <a:solidFill>
                <a:srgbClr val="A50021"/>
              </a:solidFill>
              <a:ln w="12700">
                <a:solidFill>
                  <a:schemeClr val="tx1"/>
                </a:solidFill>
                <a:round/>
                <a:headEnd/>
                <a:tailEnd/>
              </a:ln>
            </p:spPr>
            <p:txBody>
              <a:bodyPr rot="10800000" wrap="none" anchor="ctr"/>
              <a:lstStyle/>
              <a:p>
                <a:endParaRPr lang="en-US"/>
              </a:p>
            </p:txBody>
          </p:sp>
          <p:sp>
            <p:nvSpPr>
              <p:cNvPr id="17426" name="Text Box 23"/>
              <p:cNvSpPr txBox="1">
                <a:spLocks noChangeAspect="1" noChangeArrowheads="1"/>
              </p:cNvSpPr>
              <p:nvPr/>
            </p:nvSpPr>
            <p:spPr bwMode="auto">
              <a:xfrm>
                <a:off x="227" y="2727"/>
                <a:ext cx="1851" cy="369"/>
              </a:xfrm>
              <a:prstGeom prst="rect">
                <a:avLst/>
              </a:prstGeom>
              <a:noFill/>
              <a:ln w="12700">
                <a:noFill/>
                <a:miter lim="800000"/>
                <a:headEnd/>
                <a:tailEnd/>
              </a:ln>
            </p:spPr>
            <p:txBody>
              <a:bodyPr>
                <a:spAutoFit/>
              </a:bodyPr>
              <a:lstStyle/>
              <a:p>
                <a:pPr algn="ctr">
                  <a:lnSpc>
                    <a:spcPct val="90000"/>
                  </a:lnSpc>
                </a:pPr>
                <a:r>
                  <a:rPr lang="en-US" b="1" u="none">
                    <a:solidFill>
                      <a:schemeClr val="bg1"/>
                    </a:solidFill>
                  </a:rPr>
                  <a:t>Operating Systems </a:t>
                </a:r>
              </a:p>
              <a:p>
                <a:pPr algn="ctr">
                  <a:lnSpc>
                    <a:spcPct val="90000"/>
                  </a:lnSpc>
                </a:pPr>
                <a:r>
                  <a:rPr lang="en-US" b="1" u="none">
                    <a:solidFill>
                      <a:schemeClr val="bg1"/>
                    </a:solidFill>
                  </a:rPr>
                  <a:t>&amp; Protocols</a:t>
                </a:r>
              </a:p>
            </p:txBody>
          </p:sp>
        </p:grpSp>
      </p:grpSp>
      <p:sp>
        <p:nvSpPr>
          <p:cNvPr id="17421" name="AutoShape 24"/>
          <p:cNvSpPr>
            <a:spLocks noChangeAspect="1" noChangeArrowheads="1"/>
          </p:cNvSpPr>
          <p:nvPr/>
        </p:nvSpPr>
        <p:spPr bwMode="auto">
          <a:xfrm>
            <a:off x="266700" y="1103313"/>
            <a:ext cx="3125788" cy="400050"/>
          </a:xfrm>
          <a:prstGeom prst="roundRect">
            <a:avLst>
              <a:gd name="adj" fmla="val 16667"/>
            </a:avLst>
          </a:prstGeom>
          <a:solidFill>
            <a:srgbClr val="D9F6FF"/>
          </a:solidFill>
          <a:ln w="12700">
            <a:solidFill>
              <a:schemeClr val="tx1"/>
            </a:solidFill>
            <a:round/>
            <a:headEnd/>
            <a:tailEnd/>
          </a:ln>
        </p:spPr>
        <p:txBody>
          <a:bodyPr rot="10800000" wrap="none" anchor="ctr"/>
          <a:lstStyle/>
          <a:p>
            <a:endParaRPr lang="en-US"/>
          </a:p>
        </p:txBody>
      </p:sp>
      <p:sp>
        <p:nvSpPr>
          <p:cNvPr id="17422" name="Text Box 25"/>
          <p:cNvSpPr txBox="1">
            <a:spLocks noChangeAspect="1" noChangeArrowheads="1"/>
          </p:cNvSpPr>
          <p:nvPr/>
        </p:nvSpPr>
        <p:spPr bwMode="auto">
          <a:xfrm>
            <a:off x="790575" y="1106488"/>
            <a:ext cx="2078038" cy="366712"/>
          </a:xfrm>
          <a:prstGeom prst="rect">
            <a:avLst/>
          </a:prstGeom>
          <a:noFill/>
          <a:ln w="12700">
            <a:noFill/>
            <a:miter lim="800000"/>
            <a:headEnd/>
            <a:tailEnd/>
          </a:ln>
        </p:spPr>
        <p:txBody>
          <a:bodyPr>
            <a:spAutoFit/>
          </a:bodyPr>
          <a:lstStyle/>
          <a:p>
            <a:pPr algn="ctr"/>
            <a:r>
              <a:rPr lang="en-US" b="1" u="none"/>
              <a:t>Applications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1691653"/>
                                        </p:tgtEl>
                                        <p:attrNameLst>
                                          <p:attrName>style.visibility</p:attrName>
                                        </p:attrNameLst>
                                      </p:cBhvr>
                                      <p:to>
                                        <p:strVal val="visible"/>
                                      </p:to>
                                    </p:set>
                                    <p:animEffect transition="in" filter="wipe(up)">
                                      <p:cBhvr>
                                        <p:cTn id="11" dur="500"/>
                                        <p:tgtEl>
                                          <p:spTgt spid="1691653"/>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
                                        </p:tgtEl>
                                        <p:attrNameLst>
                                          <p:attrName>style.visibility</p:attrName>
                                        </p:attrNameLst>
                                      </p:cBhvr>
                                      <p:to>
                                        <p:strVal val="visible"/>
                                      </p:to>
                                    </p:set>
                                  </p:childTnLst>
                                </p:cTn>
                              </p:par>
                              <p:par>
                                <p:cTn id="16" presetID="22" presetClass="entr" presetSubtype="1" fill="hold" grpId="0" nodeType="withEffect">
                                  <p:stCondLst>
                                    <p:cond delay="0"/>
                                  </p:stCondLst>
                                  <p:childTnLst>
                                    <p:set>
                                      <p:cBhvr>
                                        <p:cTn id="17" dur="1" fill="hold">
                                          <p:stCondLst>
                                            <p:cond delay="0"/>
                                          </p:stCondLst>
                                        </p:cTn>
                                        <p:tgtEl>
                                          <p:spTgt spid="1691655"/>
                                        </p:tgtEl>
                                        <p:attrNameLst>
                                          <p:attrName>style.visibility</p:attrName>
                                        </p:attrNameLst>
                                      </p:cBhvr>
                                      <p:to>
                                        <p:strVal val="visible"/>
                                      </p:to>
                                    </p:set>
                                    <p:animEffect transition="in" filter="wipe(up)">
                                      <p:cBhvr>
                                        <p:cTn id="18" dur="500"/>
                                        <p:tgtEl>
                                          <p:spTgt spid="1691655"/>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1691654"/>
                                        </p:tgtEl>
                                        <p:attrNameLst>
                                          <p:attrName>style.visibility</p:attrName>
                                        </p:attrNameLst>
                                      </p:cBhvr>
                                      <p:to>
                                        <p:strVal val="visible"/>
                                      </p:to>
                                    </p:set>
                                    <p:animEffect transition="in" filter="wipe(up)">
                                      <p:cBhvr>
                                        <p:cTn id="23" dur="500"/>
                                        <p:tgtEl>
                                          <p:spTgt spid="1691654"/>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1691651"/>
                                        </p:tgtEl>
                                        <p:attrNameLst>
                                          <p:attrName>style.visibility</p:attrName>
                                        </p:attrNameLst>
                                      </p:cBhvr>
                                      <p:to>
                                        <p:strVal val="visible"/>
                                      </p:to>
                                    </p:set>
                                    <p:animEffect transition="in" filter="wipe(up)">
                                      <p:cBhvr>
                                        <p:cTn id="28" dur="500"/>
                                        <p:tgtEl>
                                          <p:spTgt spid="16916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1651" grpId="0" animBg="1" autoUpdateAnimBg="0"/>
      <p:bldP spid="1691653" grpId="0" autoUpdateAnimBg="0"/>
      <p:bldP spid="1691654" grpId="0" autoUpdateAnimBg="0"/>
      <p:bldP spid="1691655" grpId="0" autoUpdateAnimBg="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Slide Number Placeholder 2"/>
          <p:cNvSpPr>
            <a:spLocks noGrp="1"/>
          </p:cNvSpPr>
          <p:nvPr>
            <p:ph type="sldNum" sz="quarter" idx="10"/>
          </p:nvPr>
        </p:nvSpPr>
        <p:spPr>
          <a:noFill/>
        </p:spPr>
        <p:txBody>
          <a:bodyPr/>
          <a:lstStyle/>
          <a:p>
            <a:fld id="{A8479023-3D27-419C-AD66-BC2F3E246266}" type="slidenum">
              <a:rPr lang="en-US" smtClean="0">
                <a:latin typeface="Arial" pitchFamily="34" charset="0"/>
              </a:rPr>
              <a:pPr/>
              <a:t>80</a:t>
            </a:fld>
            <a:endParaRPr lang="en-US" smtClean="0">
              <a:latin typeface="Arial" pitchFamily="34" charset="0"/>
            </a:endParaRPr>
          </a:p>
        </p:txBody>
      </p:sp>
      <p:sp>
        <p:nvSpPr>
          <p:cNvPr id="1818626" name="AutoShape 2"/>
          <p:cNvSpPr>
            <a:spLocks noChangeArrowheads="1"/>
          </p:cNvSpPr>
          <p:nvPr/>
        </p:nvSpPr>
        <p:spPr bwMode="auto">
          <a:xfrm>
            <a:off x="6743700" y="5922963"/>
            <a:ext cx="976313" cy="4857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gradFill rotWithShape="0">
            <a:gsLst>
              <a:gs pos="0">
                <a:schemeClr val="accent1"/>
              </a:gs>
              <a:gs pos="100000">
                <a:schemeClr val="accent1">
                  <a:gamma/>
                  <a:shade val="46275"/>
                  <a:invGamma/>
                </a:schemeClr>
              </a:gs>
            </a:gsLst>
            <a:path path="rect">
              <a:fillToRect l="100000" b="100000"/>
            </a:path>
          </a:gradFill>
          <a:ln w="12700">
            <a:noFill/>
            <a:miter lim="800000"/>
            <a:headEnd type="none" w="sm" len="sm"/>
            <a:tailEnd type="none" w="sm" len="sm"/>
          </a:ln>
          <a:effectLst/>
        </p:spPr>
        <p:txBody>
          <a:bodyPr wrap="none" anchor="ctr"/>
          <a:lstStyle/>
          <a:p>
            <a:pPr>
              <a:defRPr/>
            </a:pPr>
            <a:endParaRPr lang="en-US">
              <a:latin typeface="Arial" charset="0"/>
            </a:endParaRPr>
          </a:p>
        </p:txBody>
      </p:sp>
      <p:sp>
        <p:nvSpPr>
          <p:cNvPr id="87044" name="Rectangle 3"/>
          <p:cNvSpPr>
            <a:spLocks noGrp="1" noChangeArrowheads="1"/>
          </p:cNvSpPr>
          <p:nvPr>
            <p:ph type="title"/>
          </p:nvPr>
        </p:nvSpPr>
        <p:spPr>
          <a:xfrm>
            <a:off x="568325" y="-38100"/>
            <a:ext cx="7924800" cy="914400"/>
          </a:xfrm>
        </p:spPr>
        <p:txBody>
          <a:bodyPr/>
          <a:lstStyle/>
          <a:p>
            <a:r>
              <a:rPr lang="de-DE" sz="4000" smtClean="0"/>
              <a:t>Broker Pattern Dynamics</a:t>
            </a:r>
            <a:endParaRPr lang="en-US" sz="4000" smtClean="0"/>
          </a:p>
        </p:txBody>
      </p:sp>
      <p:sp>
        <p:nvSpPr>
          <p:cNvPr id="87045" name="Line 4"/>
          <p:cNvSpPr>
            <a:spLocks noChangeAspect="1" noChangeShapeType="1"/>
          </p:cNvSpPr>
          <p:nvPr/>
        </p:nvSpPr>
        <p:spPr bwMode="auto">
          <a:xfrm>
            <a:off x="117475" y="1817688"/>
            <a:ext cx="2011363"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87046" name="Rectangle 5"/>
          <p:cNvSpPr>
            <a:spLocks noChangeAspect="1" noChangeArrowheads="1"/>
          </p:cNvSpPr>
          <p:nvPr/>
        </p:nvSpPr>
        <p:spPr bwMode="auto">
          <a:xfrm>
            <a:off x="603250" y="1566863"/>
            <a:ext cx="1343025" cy="515937"/>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method (proxy)</a:t>
            </a:r>
          </a:p>
        </p:txBody>
      </p:sp>
      <p:sp>
        <p:nvSpPr>
          <p:cNvPr id="87047" name="Line 6"/>
          <p:cNvSpPr>
            <a:spLocks noChangeAspect="1" noChangeShapeType="1"/>
          </p:cNvSpPr>
          <p:nvPr/>
        </p:nvSpPr>
        <p:spPr bwMode="auto">
          <a:xfrm>
            <a:off x="2128838" y="1985963"/>
            <a:ext cx="1927225"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87048" name="Rectangle 7"/>
          <p:cNvSpPr>
            <a:spLocks noChangeAspect="1" noChangeArrowheads="1"/>
          </p:cNvSpPr>
          <p:nvPr/>
        </p:nvSpPr>
        <p:spPr bwMode="auto">
          <a:xfrm>
            <a:off x="2849563" y="1733550"/>
            <a:ext cx="1343025"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locate_server</a:t>
            </a:r>
          </a:p>
        </p:txBody>
      </p:sp>
      <p:sp>
        <p:nvSpPr>
          <p:cNvPr id="87049" name="Line 8"/>
          <p:cNvSpPr>
            <a:spLocks noChangeAspect="1" noChangeShapeType="1"/>
          </p:cNvSpPr>
          <p:nvPr/>
        </p:nvSpPr>
        <p:spPr bwMode="auto">
          <a:xfrm flipH="1">
            <a:off x="2128838" y="2225675"/>
            <a:ext cx="1927225" cy="0"/>
          </a:xfrm>
          <a:prstGeom prst="line">
            <a:avLst/>
          </a:prstGeom>
          <a:noFill/>
          <a:ln w="12700">
            <a:solidFill>
              <a:schemeClr val="tx2"/>
            </a:solidFill>
            <a:prstDash val="sysDot"/>
            <a:round/>
            <a:headEnd type="none" w="sm" len="sm"/>
            <a:tailEnd type="stealth" w="med" len="med"/>
          </a:ln>
        </p:spPr>
        <p:txBody>
          <a:bodyPr wrap="none" anchor="ctr"/>
          <a:lstStyle/>
          <a:p>
            <a:endParaRPr lang="en-US"/>
          </a:p>
        </p:txBody>
      </p:sp>
      <p:sp>
        <p:nvSpPr>
          <p:cNvPr id="87050" name="Rectangle 9"/>
          <p:cNvSpPr>
            <a:spLocks noChangeAspect="1" noChangeArrowheads="1"/>
          </p:cNvSpPr>
          <p:nvPr/>
        </p:nvSpPr>
        <p:spPr bwMode="auto">
          <a:xfrm>
            <a:off x="2636838" y="2233613"/>
            <a:ext cx="909637" cy="163512"/>
          </a:xfrm>
          <a:prstGeom prst="rect">
            <a:avLst/>
          </a:prstGeom>
          <a:noFill/>
          <a:ln w="12700">
            <a:solidFill>
              <a:schemeClr val="tx1"/>
            </a:solidFill>
            <a:miter lim="800000"/>
            <a:headEnd/>
            <a:tailEnd/>
          </a:ln>
        </p:spPr>
        <p:txBody>
          <a:bodyPr wrap="none" anchor="ctr"/>
          <a:lstStyle/>
          <a:p>
            <a:endParaRPr lang="en-US"/>
          </a:p>
        </p:txBody>
      </p:sp>
      <p:sp>
        <p:nvSpPr>
          <p:cNvPr id="87051" name="Rectangle 10"/>
          <p:cNvSpPr>
            <a:spLocks noChangeAspect="1" noChangeArrowheads="1"/>
          </p:cNvSpPr>
          <p:nvPr/>
        </p:nvSpPr>
        <p:spPr bwMode="auto">
          <a:xfrm>
            <a:off x="2592388" y="2152650"/>
            <a:ext cx="1341437"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server port</a:t>
            </a:r>
          </a:p>
        </p:txBody>
      </p:sp>
      <p:sp>
        <p:nvSpPr>
          <p:cNvPr id="87052" name="Line 11"/>
          <p:cNvSpPr>
            <a:spLocks noChangeAspect="1" noChangeShapeType="1"/>
          </p:cNvSpPr>
          <p:nvPr/>
        </p:nvSpPr>
        <p:spPr bwMode="auto">
          <a:xfrm>
            <a:off x="2128838" y="3159125"/>
            <a:ext cx="3856037"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87053" name="Rectangle 12"/>
          <p:cNvSpPr>
            <a:spLocks noChangeAspect="1" noChangeArrowheads="1"/>
          </p:cNvSpPr>
          <p:nvPr/>
        </p:nvSpPr>
        <p:spPr bwMode="auto">
          <a:xfrm>
            <a:off x="4192588" y="2886075"/>
            <a:ext cx="1522412" cy="303213"/>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send_request</a:t>
            </a:r>
          </a:p>
        </p:txBody>
      </p:sp>
      <p:sp>
        <p:nvSpPr>
          <p:cNvPr id="87054" name="Line 13"/>
          <p:cNvSpPr>
            <a:spLocks noChangeAspect="1" noChangeShapeType="1"/>
          </p:cNvSpPr>
          <p:nvPr/>
        </p:nvSpPr>
        <p:spPr bwMode="auto">
          <a:xfrm>
            <a:off x="2128838" y="2708275"/>
            <a:ext cx="166687" cy="0"/>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87055" name="Line 14"/>
          <p:cNvSpPr>
            <a:spLocks noChangeAspect="1" noChangeShapeType="1"/>
          </p:cNvSpPr>
          <p:nvPr/>
        </p:nvSpPr>
        <p:spPr bwMode="auto">
          <a:xfrm>
            <a:off x="2295525" y="2709863"/>
            <a:ext cx="0" cy="250825"/>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87056" name="Line 15"/>
          <p:cNvSpPr>
            <a:spLocks noChangeAspect="1" noChangeShapeType="1"/>
          </p:cNvSpPr>
          <p:nvPr/>
        </p:nvSpPr>
        <p:spPr bwMode="auto">
          <a:xfrm flipH="1">
            <a:off x="2128838" y="2960688"/>
            <a:ext cx="166687" cy="0"/>
          </a:xfrm>
          <a:prstGeom prst="line">
            <a:avLst/>
          </a:prstGeom>
          <a:noFill/>
          <a:ln w="12700">
            <a:solidFill>
              <a:schemeClr val="tx2"/>
            </a:solidFill>
            <a:round/>
            <a:headEnd type="none" w="sm" len="sm"/>
            <a:tailEnd type="stealth" w="med" len="med"/>
          </a:ln>
        </p:spPr>
        <p:txBody>
          <a:bodyPr wrap="none" anchor="ctr"/>
          <a:lstStyle/>
          <a:p>
            <a:endParaRPr lang="en-US"/>
          </a:p>
        </p:txBody>
      </p:sp>
      <p:sp>
        <p:nvSpPr>
          <p:cNvPr id="87057" name="Rectangle 16"/>
          <p:cNvSpPr>
            <a:spLocks noChangeAspect="1" noChangeArrowheads="1"/>
          </p:cNvSpPr>
          <p:nvPr/>
        </p:nvSpPr>
        <p:spPr bwMode="auto">
          <a:xfrm>
            <a:off x="2243138" y="2540000"/>
            <a:ext cx="1338262"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marshal</a:t>
            </a:r>
            <a:endParaRPr lang="de-DE" sz="1200" u="none"/>
          </a:p>
        </p:txBody>
      </p:sp>
      <p:sp>
        <p:nvSpPr>
          <p:cNvPr id="87058" name="Line 17"/>
          <p:cNvSpPr>
            <a:spLocks noChangeAspect="1" noChangeShapeType="1"/>
          </p:cNvSpPr>
          <p:nvPr/>
        </p:nvSpPr>
        <p:spPr bwMode="auto">
          <a:xfrm>
            <a:off x="5984875" y="3295650"/>
            <a:ext cx="165100" cy="0"/>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87059" name="Line 18"/>
          <p:cNvSpPr>
            <a:spLocks noChangeAspect="1" noChangeShapeType="1"/>
          </p:cNvSpPr>
          <p:nvPr/>
        </p:nvSpPr>
        <p:spPr bwMode="auto">
          <a:xfrm>
            <a:off x="6149975" y="3297238"/>
            <a:ext cx="0" cy="249237"/>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87060" name="Line 19"/>
          <p:cNvSpPr>
            <a:spLocks noChangeAspect="1" noChangeShapeType="1"/>
          </p:cNvSpPr>
          <p:nvPr/>
        </p:nvSpPr>
        <p:spPr bwMode="auto">
          <a:xfrm flipH="1">
            <a:off x="5984875" y="3546475"/>
            <a:ext cx="165100" cy="0"/>
          </a:xfrm>
          <a:prstGeom prst="line">
            <a:avLst/>
          </a:prstGeom>
          <a:noFill/>
          <a:ln w="12700">
            <a:solidFill>
              <a:schemeClr val="tx2"/>
            </a:solidFill>
            <a:round/>
            <a:headEnd type="none" w="sm" len="sm"/>
            <a:tailEnd type="stealth" w="med" len="med"/>
          </a:ln>
        </p:spPr>
        <p:txBody>
          <a:bodyPr wrap="none" anchor="ctr"/>
          <a:lstStyle/>
          <a:p>
            <a:endParaRPr lang="en-US"/>
          </a:p>
        </p:txBody>
      </p:sp>
      <p:sp>
        <p:nvSpPr>
          <p:cNvPr id="87061" name="Rectangle 20"/>
          <p:cNvSpPr>
            <a:spLocks noChangeAspect="1" noChangeArrowheads="1"/>
          </p:cNvSpPr>
          <p:nvPr/>
        </p:nvSpPr>
        <p:spPr bwMode="auto">
          <a:xfrm>
            <a:off x="6045200" y="3086100"/>
            <a:ext cx="1343025"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unmarshal</a:t>
            </a:r>
          </a:p>
        </p:txBody>
      </p:sp>
      <p:sp>
        <p:nvSpPr>
          <p:cNvPr id="87062" name="Line 21"/>
          <p:cNvSpPr>
            <a:spLocks noChangeAspect="1" noChangeShapeType="1"/>
          </p:cNvSpPr>
          <p:nvPr/>
        </p:nvSpPr>
        <p:spPr bwMode="auto">
          <a:xfrm>
            <a:off x="5984875" y="3630613"/>
            <a:ext cx="165100" cy="0"/>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87063" name="Line 22"/>
          <p:cNvSpPr>
            <a:spLocks noChangeAspect="1" noChangeShapeType="1"/>
          </p:cNvSpPr>
          <p:nvPr/>
        </p:nvSpPr>
        <p:spPr bwMode="auto">
          <a:xfrm>
            <a:off x="6149975" y="3632200"/>
            <a:ext cx="0" cy="250825"/>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87064" name="Line 23"/>
          <p:cNvSpPr>
            <a:spLocks noChangeAspect="1" noChangeShapeType="1"/>
          </p:cNvSpPr>
          <p:nvPr/>
        </p:nvSpPr>
        <p:spPr bwMode="auto">
          <a:xfrm flipH="1">
            <a:off x="5984875" y="3883025"/>
            <a:ext cx="165100" cy="0"/>
          </a:xfrm>
          <a:prstGeom prst="line">
            <a:avLst/>
          </a:prstGeom>
          <a:noFill/>
          <a:ln w="12700">
            <a:solidFill>
              <a:schemeClr val="tx2"/>
            </a:solidFill>
            <a:round/>
            <a:headEnd type="none" w="sm" len="sm"/>
            <a:tailEnd type="stealth" w="med" len="med"/>
          </a:ln>
        </p:spPr>
        <p:txBody>
          <a:bodyPr wrap="none" anchor="ctr"/>
          <a:lstStyle/>
          <a:p>
            <a:endParaRPr lang="en-US"/>
          </a:p>
        </p:txBody>
      </p:sp>
      <p:sp>
        <p:nvSpPr>
          <p:cNvPr id="87065" name="Rectangle 24"/>
          <p:cNvSpPr>
            <a:spLocks noChangeAspect="1" noChangeArrowheads="1"/>
          </p:cNvSpPr>
          <p:nvPr/>
        </p:nvSpPr>
        <p:spPr bwMode="auto">
          <a:xfrm>
            <a:off x="6065838" y="3525838"/>
            <a:ext cx="1343025" cy="306387"/>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dispatch</a:t>
            </a:r>
          </a:p>
        </p:txBody>
      </p:sp>
      <p:sp>
        <p:nvSpPr>
          <p:cNvPr id="87066" name="Line 25"/>
          <p:cNvSpPr>
            <a:spLocks noChangeAspect="1" noChangeShapeType="1"/>
          </p:cNvSpPr>
          <p:nvPr/>
        </p:nvSpPr>
        <p:spPr bwMode="auto">
          <a:xfrm>
            <a:off x="5984875" y="3997325"/>
            <a:ext cx="2178050"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87067" name="Rectangle 26"/>
          <p:cNvSpPr>
            <a:spLocks noChangeAspect="1" noChangeArrowheads="1"/>
          </p:cNvSpPr>
          <p:nvPr/>
        </p:nvSpPr>
        <p:spPr bwMode="auto">
          <a:xfrm>
            <a:off x="6621463" y="3746500"/>
            <a:ext cx="1343025" cy="303213"/>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method (impl.)</a:t>
            </a:r>
          </a:p>
        </p:txBody>
      </p:sp>
      <p:sp>
        <p:nvSpPr>
          <p:cNvPr id="87068" name="Line 27"/>
          <p:cNvSpPr>
            <a:spLocks noChangeAspect="1" noChangeShapeType="1"/>
          </p:cNvSpPr>
          <p:nvPr/>
        </p:nvSpPr>
        <p:spPr bwMode="auto">
          <a:xfrm>
            <a:off x="5984875" y="4165600"/>
            <a:ext cx="2178050" cy="0"/>
          </a:xfrm>
          <a:prstGeom prst="line">
            <a:avLst/>
          </a:prstGeom>
          <a:noFill/>
          <a:ln w="12700">
            <a:solidFill>
              <a:schemeClr val="tx2"/>
            </a:solidFill>
            <a:prstDash val="sysDot"/>
            <a:round/>
            <a:headEnd type="stealth" w="med" len="med"/>
            <a:tailEnd type="none" w="sm" len="sm"/>
          </a:ln>
        </p:spPr>
        <p:txBody>
          <a:bodyPr wrap="none" anchor="ctr"/>
          <a:lstStyle/>
          <a:p>
            <a:endParaRPr lang="en-US"/>
          </a:p>
        </p:txBody>
      </p:sp>
      <p:sp>
        <p:nvSpPr>
          <p:cNvPr id="87069" name="Rectangle 28"/>
          <p:cNvSpPr>
            <a:spLocks noChangeAspect="1" noChangeArrowheads="1"/>
          </p:cNvSpPr>
          <p:nvPr/>
        </p:nvSpPr>
        <p:spPr bwMode="auto">
          <a:xfrm>
            <a:off x="6575425" y="4183063"/>
            <a:ext cx="909638" cy="142875"/>
          </a:xfrm>
          <a:prstGeom prst="rect">
            <a:avLst/>
          </a:prstGeom>
          <a:noFill/>
          <a:ln w="12700">
            <a:solidFill>
              <a:schemeClr val="tx1"/>
            </a:solidFill>
            <a:miter lim="800000"/>
            <a:headEnd/>
            <a:tailEnd/>
          </a:ln>
        </p:spPr>
        <p:txBody>
          <a:bodyPr wrap="none" lIns="92075" tIns="46038" rIns="92075" bIns="46038" anchor="ctr"/>
          <a:lstStyle/>
          <a:p>
            <a:pPr algn="ctr" eaLnBrk="1" hangingPunct="1"/>
            <a:r>
              <a:rPr lang="de-DE" sz="2800" u="none"/>
              <a:t> </a:t>
            </a:r>
          </a:p>
        </p:txBody>
      </p:sp>
      <p:sp>
        <p:nvSpPr>
          <p:cNvPr id="87070" name="Rectangle 29"/>
          <p:cNvSpPr>
            <a:spLocks noChangeAspect="1" noChangeArrowheads="1"/>
          </p:cNvSpPr>
          <p:nvPr/>
        </p:nvSpPr>
        <p:spPr bwMode="auto">
          <a:xfrm>
            <a:off x="6764338" y="4105275"/>
            <a:ext cx="1343025"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result</a:t>
            </a:r>
            <a:endParaRPr lang="de-DE" sz="1200" u="none"/>
          </a:p>
        </p:txBody>
      </p:sp>
      <p:sp>
        <p:nvSpPr>
          <p:cNvPr id="87071" name="Line 30"/>
          <p:cNvSpPr>
            <a:spLocks noChangeAspect="1" noChangeShapeType="1"/>
          </p:cNvSpPr>
          <p:nvPr/>
        </p:nvSpPr>
        <p:spPr bwMode="auto">
          <a:xfrm>
            <a:off x="5984875" y="4437063"/>
            <a:ext cx="165100" cy="0"/>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87072" name="Line 31"/>
          <p:cNvSpPr>
            <a:spLocks noChangeAspect="1" noChangeShapeType="1"/>
          </p:cNvSpPr>
          <p:nvPr/>
        </p:nvSpPr>
        <p:spPr bwMode="auto">
          <a:xfrm>
            <a:off x="6149975" y="4440238"/>
            <a:ext cx="0" cy="249237"/>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87073" name="Line 32"/>
          <p:cNvSpPr>
            <a:spLocks noChangeAspect="1" noChangeShapeType="1"/>
          </p:cNvSpPr>
          <p:nvPr/>
        </p:nvSpPr>
        <p:spPr bwMode="auto">
          <a:xfrm flipH="1">
            <a:off x="5984875" y="4699000"/>
            <a:ext cx="165100" cy="0"/>
          </a:xfrm>
          <a:prstGeom prst="line">
            <a:avLst/>
          </a:prstGeom>
          <a:noFill/>
          <a:ln w="12700">
            <a:solidFill>
              <a:schemeClr val="tx2"/>
            </a:solidFill>
            <a:round/>
            <a:headEnd type="none" w="sm" len="sm"/>
            <a:tailEnd type="stealth" w="med" len="med"/>
          </a:ln>
        </p:spPr>
        <p:txBody>
          <a:bodyPr wrap="none" anchor="ctr"/>
          <a:lstStyle/>
          <a:p>
            <a:endParaRPr lang="en-US"/>
          </a:p>
        </p:txBody>
      </p:sp>
      <p:sp>
        <p:nvSpPr>
          <p:cNvPr id="87074" name="Rectangle 33"/>
          <p:cNvSpPr>
            <a:spLocks noChangeAspect="1" noChangeArrowheads="1"/>
          </p:cNvSpPr>
          <p:nvPr/>
        </p:nvSpPr>
        <p:spPr bwMode="auto">
          <a:xfrm>
            <a:off x="6097588" y="4354513"/>
            <a:ext cx="1343025" cy="303212"/>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marshal</a:t>
            </a:r>
            <a:endParaRPr lang="de-DE" sz="1200" u="none"/>
          </a:p>
        </p:txBody>
      </p:sp>
      <p:sp>
        <p:nvSpPr>
          <p:cNvPr id="87075" name="Line 34"/>
          <p:cNvSpPr>
            <a:spLocks noChangeAspect="1" noChangeShapeType="1"/>
          </p:cNvSpPr>
          <p:nvPr/>
        </p:nvSpPr>
        <p:spPr bwMode="auto">
          <a:xfrm flipH="1">
            <a:off x="2128838" y="4762500"/>
            <a:ext cx="3856037" cy="0"/>
          </a:xfrm>
          <a:prstGeom prst="line">
            <a:avLst/>
          </a:prstGeom>
          <a:noFill/>
          <a:ln w="12700">
            <a:solidFill>
              <a:schemeClr val="tx2"/>
            </a:solidFill>
            <a:prstDash val="sysDot"/>
            <a:round/>
            <a:headEnd type="none" w="sm" len="sm"/>
            <a:tailEnd type="stealth" w="med" len="lg"/>
          </a:ln>
        </p:spPr>
        <p:txBody>
          <a:bodyPr wrap="none" anchor="ctr"/>
          <a:lstStyle/>
          <a:p>
            <a:endParaRPr lang="en-US"/>
          </a:p>
        </p:txBody>
      </p:sp>
      <p:sp>
        <p:nvSpPr>
          <p:cNvPr id="87076" name="Rectangle 35"/>
          <p:cNvSpPr>
            <a:spLocks noChangeAspect="1" noChangeArrowheads="1"/>
          </p:cNvSpPr>
          <p:nvPr/>
        </p:nvSpPr>
        <p:spPr bwMode="auto">
          <a:xfrm>
            <a:off x="2514600" y="4489450"/>
            <a:ext cx="1341438" cy="303213"/>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receive_reply</a:t>
            </a:r>
          </a:p>
        </p:txBody>
      </p:sp>
      <p:sp>
        <p:nvSpPr>
          <p:cNvPr id="87077" name="Line 36"/>
          <p:cNvSpPr>
            <a:spLocks noChangeAspect="1" noChangeShapeType="1"/>
          </p:cNvSpPr>
          <p:nvPr/>
        </p:nvSpPr>
        <p:spPr bwMode="auto">
          <a:xfrm>
            <a:off x="2128838" y="4899025"/>
            <a:ext cx="166687" cy="0"/>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87078" name="Line 37"/>
          <p:cNvSpPr>
            <a:spLocks noChangeAspect="1" noChangeShapeType="1"/>
          </p:cNvSpPr>
          <p:nvPr/>
        </p:nvSpPr>
        <p:spPr bwMode="auto">
          <a:xfrm>
            <a:off x="2295525" y="4911725"/>
            <a:ext cx="0" cy="249238"/>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87079" name="Line 38"/>
          <p:cNvSpPr>
            <a:spLocks noChangeAspect="1" noChangeShapeType="1"/>
          </p:cNvSpPr>
          <p:nvPr/>
        </p:nvSpPr>
        <p:spPr bwMode="auto">
          <a:xfrm flipH="1">
            <a:off x="2128838" y="5160963"/>
            <a:ext cx="166687" cy="0"/>
          </a:xfrm>
          <a:prstGeom prst="line">
            <a:avLst/>
          </a:prstGeom>
          <a:noFill/>
          <a:ln w="12700">
            <a:solidFill>
              <a:schemeClr val="tx2"/>
            </a:solidFill>
            <a:round/>
            <a:headEnd type="none" w="sm" len="sm"/>
            <a:tailEnd type="stealth" w="med" len="med"/>
          </a:ln>
        </p:spPr>
        <p:txBody>
          <a:bodyPr wrap="none" anchor="ctr"/>
          <a:lstStyle/>
          <a:p>
            <a:endParaRPr lang="en-US"/>
          </a:p>
        </p:txBody>
      </p:sp>
      <p:sp>
        <p:nvSpPr>
          <p:cNvPr id="87080" name="Rectangle 39"/>
          <p:cNvSpPr>
            <a:spLocks noChangeAspect="1" noChangeArrowheads="1"/>
          </p:cNvSpPr>
          <p:nvPr/>
        </p:nvSpPr>
        <p:spPr bwMode="auto">
          <a:xfrm>
            <a:off x="2274888" y="4773613"/>
            <a:ext cx="1341437" cy="303212"/>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unmarshal</a:t>
            </a:r>
            <a:endParaRPr lang="de-DE" sz="1200" u="none"/>
          </a:p>
        </p:txBody>
      </p:sp>
      <p:grpSp>
        <p:nvGrpSpPr>
          <p:cNvPr id="87081" name="Group 40"/>
          <p:cNvGrpSpPr>
            <a:grpSpLocks noChangeAspect="1"/>
          </p:cNvGrpSpPr>
          <p:nvPr/>
        </p:nvGrpSpPr>
        <p:grpSpPr bwMode="auto">
          <a:xfrm>
            <a:off x="117475" y="5249863"/>
            <a:ext cx="2011363" cy="150812"/>
            <a:chOff x="529" y="3927"/>
            <a:chExt cx="1151" cy="86"/>
          </a:xfrm>
        </p:grpSpPr>
        <p:sp>
          <p:nvSpPr>
            <p:cNvPr id="87117" name="Line 41"/>
            <p:cNvSpPr>
              <a:spLocks noChangeAspect="1" noChangeShapeType="1"/>
            </p:cNvSpPr>
            <p:nvPr/>
          </p:nvSpPr>
          <p:spPr bwMode="auto">
            <a:xfrm flipH="1">
              <a:off x="529" y="3927"/>
              <a:ext cx="1151" cy="0"/>
            </a:xfrm>
            <a:prstGeom prst="line">
              <a:avLst/>
            </a:prstGeom>
            <a:noFill/>
            <a:ln w="12700">
              <a:solidFill>
                <a:schemeClr val="tx2"/>
              </a:solidFill>
              <a:prstDash val="sysDot"/>
              <a:round/>
              <a:headEnd type="none" w="sm" len="sm"/>
              <a:tailEnd type="stealth" w="med" len="med"/>
            </a:ln>
          </p:spPr>
          <p:txBody>
            <a:bodyPr wrap="none" anchor="ctr"/>
            <a:lstStyle/>
            <a:p>
              <a:endParaRPr lang="en-US"/>
            </a:p>
          </p:txBody>
        </p:sp>
        <p:sp>
          <p:nvSpPr>
            <p:cNvPr id="87118" name="Rectangle 42"/>
            <p:cNvSpPr>
              <a:spLocks noChangeAspect="1" noChangeArrowheads="1"/>
            </p:cNvSpPr>
            <p:nvPr/>
          </p:nvSpPr>
          <p:spPr bwMode="auto">
            <a:xfrm>
              <a:off x="868" y="3931"/>
              <a:ext cx="520" cy="82"/>
            </a:xfrm>
            <a:prstGeom prst="rect">
              <a:avLst/>
            </a:prstGeom>
            <a:noFill/>
            <a:ln w="12700">
              <a:solidFill>
                <a:schemeClr val="tx1"/>
              </a:solidFill>
              <a:miter lim="800000"/>
              <a:headEnd/>
              <a:tailEnd/>
            </a:ln>
          </p:spPr>
          <p:txBody>
            <a:bodyPr wrap="none" lIns="92075" tIns="46038" rIns="92075" bIns="46038" anchor="ctr"/>
            <a:lstStyle/>
            <a:p>
              <a:pPr algn="ctr" eaLnBrk="1" hangingPunct="1"/>
              <a:r>
                <a:rPr lang="de-DE" sz="2800" u="none"/>
                <a:t> </a:t>
              </a:r>
            </a:p>
          </p:txBody>
        </p:sp>
      </p:grpSp>
      <p:sp>
        <p:nvSpPr>
          <p:cNvPr id="87082" name="Rectangle 43"/>
          <p:cNvSpPr>
            <a:spLocks noChangeAspect="1" noChangeArrowheads="1"/>
          </p:cNvSpPr>
          <p:nvPr/>
        </p:nvSpPr>
        <p:spPr bwMode="auto">
          <a:xfrm>
            <a:off x="922338" y="5172075"/>
            <a:ext cx="1343025" cy="303213"/>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result</a:t>
            </a:r>
            <a:endParaRPr lang="de-DE" sz="1200" u="none"/>
          </a:p>
        </p:txBody>
      </p:sp>
      <p:sp>
        <p:nvSpPr>
          <p:cNvPr id="87083" name="Line 44"/>
          <p:cNvSpPr>
            <a:spLocks noChangeAspect="1" noChangeShapeType="1"/>
          </p:cNvSpPr>
          <p:nvPr/>
        </p:nvSpPr>
        <p:spPr bwMode="auto">
          <a:xfrm flipH="1">
            <a:off x="8148638" y="1482725"/>
            <a:ext cx="966787" cy="0"/>
          </a:xfrm>
          <a:prstGeom prst="line">
            <a:avLst/>
          </a:prstGeom>
          <a:noFill/>
          <a:ln w="12700">
            <a:solidFill>
              <a:schemeClr val="tx2"/>
            </a:solidFill>
            <a:round/>
            <a:headEnd type="none" w="sm" len="sm"/>
            <a:tailEnd type="stealth" w="med" len="med"/>
          </a:ln>
        </p:spPr>
        <p:txBody>
          <a:bodyPr wrap="none" anchor="ctr"/>
          <a:lstStyle/>
          <a:p>
            <a:endParaRPr lang="en-US"/>
          </a:p>
        </p:txBody>
      </p:sp>
      <p:sp>
        <p:nvSpPr>
          <p:cNvPr id="87084" name="Rectangle 45"/>
          <p:cNvSpPr>
            <a:spLocks noChangeAspect="1" noChangeArrowheads="1"/>
          </p:cNvSpPr>
          <p:nvPr/>
        </p:nvSpPr>
        <p:spPr bwMode="auto">
          <a:xfrm>
            <a:off x="8304213" y="1398588"/>
            <a:ext cx="906462"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start_up</a:t>
            </a:r>
          </a:p>
        </p:txBody>
      </p:sp>
      <p:sp>
        <p:nvSpPr>
          <p:cNvPr id="87085" name="Line 46"/>
          <p:cNvSpPr>
            <a:spLocks noChangeAspect="1" noChangeShapeType="1"/>
          </p:cNvSpPr>
          <p:nvPr/>
        </p:nvSpPr>
        <p:spPr bwMode="auto">
          <a:xfrm flipH="1">
            <a:off x="4056063" y="1566863"/>
            <a:ext cx="4106862"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87086" name="Rectangle 47"/>
          <p:cNvSpPr>
            <a:spLocks noChangeAspect="1" noChangeArrowheads="1"/>
          </p:cNvSpPr>
          <p:nvPr/>
        </p:nvSpPr>
        <p:spPr bwMode="auto">
          <a:xfrm>
            <a:off x="4441825" y="1295400"/>
            <a:ext cx="1452563" cy="306388"/>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register_service</a:t>
            </a:r>
          </a:p>
        </p:txBody>
      </p:sp>
      <p:sp>
        <p:nvSpPr>
          <p:cNvPr id="87087" name="Rectangle 48"/>
          <p:cNvSpPr>
            <a:spLocks noChangeAspect="1" noChangeArrowheads="1"/>
          </p:cNvSpPr>
          <p:nvPr/>
        </p:nvSpPr>
        <p:spPr bwMode="auto">
          <a:xfrm>
            <a:off x="3468688" y="901700"/>
            <a:ext cx="1157287" cy="322263"/>
          </a:xfrm>
          <a:prstGeom prst="rect">
            <a:avLst/>
          </a:prstGeom>
          <a:solidFill>
            <a:srgbClr val="336699"/>
          </a:solidFill>
          <a:ln w="12700">
            <a:solidFill>
              <a:schemeClr val="tx1"/>
            </a:solidFill>
            <a:miter lim="800000"/>
            <a:headEnd/>
            <a:tailEnd/>
          </a:ln>
        </p:spPr>
        <p:txBody>
          <a:bodyPr wrap="none" anchor="ctr"/>
          <a:lstStyle/>
          <a:p>
            <a:endParaRPr lang="en-US"/>
          </a:p>
        </p:txBody>
      </p:sp>
      <p:sp>
        <p:nvSpPr>
          <p:cNvPr id="87088" name="Rectangle 49"/>
          <p:cNvSpPr>
            <a:spLocks noChangeAspect="1" noChangeArrowheads="1"/>
          </p:cNvSpPr>
          <p:nvPr/>
        </p:nvSpPr>
        <p:spPr bwMode="auto">
          <a:xfrm>
            <a:off x="3556000" y="877888"/>
            <a:ext cx="984250" cy="366712"/>
          </a:xfrm>
          <a:prstGeom prst="rect">
            <a:avLst/>
          </a:prstGeom>
          <a:noFill/>
          <a:ln w="9525">
            <a:noFill/>
            <a:miter lim="800000"/>
            <a:headEnd/>
            <a:tailEnd/>
          </a:ln>
        </p:spPr>
        <p:txBody>
          <a:bodyPr wrap="none" lIns="92075" tIns="46038" rIns="92075" bIns="46038">
            <a:spAutoFit/>
          </a:bodyPr>
          <a:lstStyle/>
          <a:p>
            <a:pPr eaLnBrk="1" hangingPunct="1"/>
            <a:r>
              <a:rPr lang="de-DE" u="none">
                <a:solidFill>
                  <a:schemeClr val="bg1"/>
                </a:solidFill>
              </a:rPr>
              <a:t>: </a:t>
            </a:r>
            <a:r>
              <a:rPr lang="de-DE">
                <a:solidFill>
                  <a:schemeClr val="bg1"/>
                </a:solidFill>
              </a:rPr>
              <a:t>Broker</a:t>
            </a:r>
            <a:endParaRPr lang="de-DE" sz="1600">
              <a:solidFill>
                <a:schemeClr val="bg1"/>
              </a:solidFill>
            </a:endParaRPr>
          </a:p>
        </p:txBody>
      </p:sp>
      <p:sp>
        <p:nvSpPr>
          <p:cNvPr id="87089" name="Rectangle 50"/>
          <p:cNvSpPr>
            <a:spLocks noChangeAspect="1" noChangeArrowheads="1"/>
          </p:cNvSpPr>
          <p:nvPr/>
        </p:nvSpPr>
        <p:spPr bwMode="auto">
          <a:xfrm>
            <a:off x="1428750" y="901700"/>
            <a:ext cx="1536700" cy="322263"/>
          </a:xfrm>
          <a:prstGeom prst="rect">
            <a:avLst/>
          </a:prstGeom>
          <a:solidFill>
            <a:schemeClr val="folHlink"/>
          </a:solidFill>
          <a:ln w="12700">
            <a:solidFill>
              <a:schemeClr val="tx1"/>
            </a:solidFill>
            <a:miter lim="800000"/>
            <a:headEnd/>
            <a:tailEnd/>
          </a:ln>
        </p:spPr>
        <p:txBody>
          <a:bodyPr wrap="none" anchor="ctr"/>
          <a:lstStyle/>
          <a:p>
            <a:endParaRPr lang="en-US"/>
          </a:p>
        </p:txBody>
      </p:sp>
      <p:sp>
        <p:nvSpPr>
          <p:cNvPr id="87090" name="Rectangle 51"/>
          <p:cNvSpPr>
            <a:spLocks noChangeAspect="1" noChangeArrowheads="1"/>
          </p:cNvSpPr>
          <p:nvPr/>
        </p:nvSpPr>
        <p:spPr bwMode="auto">
          <a:xfrm>
            <a:off x="1431925" y="877888"/>
            <a:ext cx="1543050" cy="366712"/>
          </a:xfrm>
          <a:prstGeom prst="rect">
            <a:avLst/>
          </a:prstGeom>
          <a:noFill/>
          <a:ln w="9525">
            <a:noFill/>
            <a:miter lim="800000"/>
            <a:headEnd/>
            <a:tailEnd/>
          </a:ln>
        </p:spPr>
        <p:txBody>
          <a:bodyPr wrap="none" lIns="92075" tIns="46038" rIns="92075" bIns="46038">
            <a:spAutoFit/>
          </a:bodyPr>
          <a:lstStyle/>
          <a:p>
            <a:pPr eaLnBrk="1" hangingPunct="1"/>
            <a:r>
              <a:rPr lang="de-DE" u="none"/>
              <a:t>: </a:t>
            </a:r>
            <a:r>
              <a:rPr lang="de-DE"/>
              <a:t>Client Proxy</a:t>
            </a:r>
          </a:p>
        </p:txBody>
      </p:sp>
      <p:sp>
        <p:nvSpPr>
          <p:cNvPr id="87091" name="Rectangle 52"/>
          <p:cNvSpPr>
            <a:spLocks noChangeAspect="1" noChangeArrowheads="1"/>
          </p:cNvSpPr>
          <p:nvPr/>
        </p:nvSpPr>
        <p:spPr bwMode="auto">
          <a:xfrm>
            <a:off x="5305425" y="901700"/>
            <a:ext cx="1539875" cy="322263"/>
          </a:xfrm>
          <a:prstGeom prst="rect">
            <a:avLst/>
          </a:prstGeom>
          <a:solidFill>
            <a:srgbClr val="D9F6FF"/>
          </a:solidFill>
          <a:ln w="12700">
            <a:solidFill>
              <a:schemeClr val="tx1"/>
            </a:solidFill>
            <a:miter lim="800000"/>
            <a:headEnd/>
            <a:tailEnd/>
          </a:ln>
        </p:spPr>
        <p:txBody>
          <a:bodyPr wrap="none" anchor="ctr"/>
          <a:lstStyle/>
          <a:p>
            <a:endParaRPr lang="en-US"/>
          </a:p>
        </p:txBody>
      </p:sp>
      <p:sp>
        <p:nvSpPr>
          <p:cNvPr id="87092" name="Rectangle 53"/>
          <p:cNvSpPr>
            <a:spLocks noChangeAspect="1" noChangeArrowheads="1"/>
          </p:cNvSpPr>
          <p:nvPr/>
        </p:nvSpPr>
        <p:spPr bwMode="auto">
          <a:xfrm>
            <a:off x="5260975" y="866775"/>
            <a:ext cx="1625600" cy="366713"/>
          </a:xfrm>
          <a:prstGeom prst="rect">
            <a:avLst/>
          </a:prstGeom>
          <a:noFill/>
          <a:ln w="9525">
            <a:noFill/>
            <a:miter lim="800000"/>
            <a:headEnd/>
            <a:tailEnd/>
          </a:ln>
        </p:spPr>
        <p:txBody>
          <a:bodyPr wrap="none" lIns="92075" tIns="46038" rIns="92075" bIns="46038">
            <a:spAutoFit/>
          </a:bodyPr>
          <a:lstStyle/>
          <a:p>
            <a:pPr eaLnBrk="1" hangingPunct="1"/>
            <a:r>
              <a:rPr lang="de-DE" u="none"/>
              <a:t>: </a:t>
            </a:r>
            <a:r>
              <a:rPr lang="de-DE"/>
              <a:t>Server</a:t>
            </a:r>
            <a:r>
              <a:rPr lang="de-DE" sz="1600"/>
              <a:t> </a:t>
            </a:r>
            <a:r>
              <a:rPr lang="de-DE"/>
              <a:t>Proxy</a:t>
            </a:r>
            <a:endParaRPr lang="de-DE" sz="1600"/>
          </a:p>
        </p:txBody>
      </p:sp>
      <p:sp>
        <p:nvSpPr>
          <p:cNvPr id="87093" name="Rectangle 54"/>
          <p:cNvSpPr>
            <a:spLocks noChangeAspect="1" noChangeArrowheads="1"/>
          </p:cNvSpPr>
          <p:nvPr/>
        </p:nvSpPr>
        <p:spPr bwMode="auto">
          <a:xfrm>
            <a:off x="15875" y="901700"/>
            <a:ext cx="1158875" cy="322263"/>
          </a:xfrm>
          <a:prstGeom prst="rect">
            <a:avLst/>
          </a:prstGeom>
          <a:solidFill>
            <a:schemeClr val="folHlink"/>
          </a:solidFill>
          <a:ln w="12700">
            <a:solidFill>
              <a:schemeClr val="tx1"/>
            </a:solidFill>
            <a:miter lim="800000"/>
            <a:headEnd/>
            <a:tailEnd/>
          </a:ln>
        </p:spPr>
        <p:txBody>
          <a:bodyPr wrap="none" anchor="ctr"/>
          <a:lstStyle/>
          <a:p>
            <a:endParaRPr lang="en-US"/>
          </a:p>
        </p:txBody>
      </p:sp>
      <p:sp>
        <p:nvSpPr>
          <p:cNvPr id="87094" name="Rectangle 55"/>
          <p:cNvSpPr>
            <a:spLocks noChangeAspect="1" noChangeArrowheads="1"/>
          </p:cNvSpPr>
          <p:nvPr/>
        </p:nvSpPr>
        <p:spPr bwMode="auto">
          <a:xfrm>
            <a:off x="146050" y="860425"/>
            <a:ext cx="895350" cy="366713"/>
          </a:xfrm>
          <a:prstGeom prst="rect">
            <a:avLst/>
          </a:prstGeom>
          <a:noFill/>
          <a:ln w="9525">
            <a:noFill/>
            <a:miter lim="800000"/>
            <a:headEnd/>
            <a:tailEnd/>
          </a:ln>
        </p:spPr>
        <p:txBody>
          <a:bodyPr wrap="none" lIns="92075" tIns="46038" rIns="92075" bIns="46038">
            <a:spAutoFit/>
          </a:bodyPr>
          <a:lstStyle/>
          <a:p>
            <a:pPr eaLnBrk="1" hangingPunct="1"/>
            <a:r>
              <a:rPr lang="de-DE"/>
              <a:t>: Client</a:t>
            </a:r>
            <a:endParaRPr lang="de-DE" sz="1600"/>
          </a:p>
        </p:txBody>
      </p:sp>
      <p:sp>
        <p:nvSpPr>
          <p:cNvPr id="87095" name="Rectangle 56"/>
          <p:cNvSpPr>
            <a:spLocks noChangeAspect="1" noChangeArrowheads="1"/>
          </p:cNvSpPr>
          <p:nvPr/>
        </p:nvSpPr>
        <p:spPr bwMode="auto">
          <a:xfrm>
            <a:off x="7572375" y="901700"/>
            <a:ext cx="1160463" cy="322263"/>
          </a:xfrm>
          <a:prstGeom prst="rect">
            <a:avLst/>
          </a:prstGeom>
          <a:solidFill>
            <a:srgbClr val="D9F6FF"/>
          </a:solidFill>
          <a:ln w="12700">
            <a:solidFill>
              <a:schemeClr val="tx1"/>
            </a:solidFill>
            <a:miter lim="800000"/>
            <a:headEnd/>
            <a:tailEnd/>
          </a:ln>
        </p:spPr>
        <p:txBody>
          <a:bodyPr wrap="none" anchor="ctr"/>
          <a:lstStyle/>
          <a:p>
            <a:endParaRPr lang="en-US"/>
          </a:p>
        </p:txBody>
      </p:sp>
      <p:sp>
        <p:nvSpPr>
          <p:cNvPr id="87096" name="Rectangle 57"/>
          <p:cNvSpPr>
            <a:spLocks noChangeAspect="1" noChangeArrowheads="1"/>
          </p:cNvSpPr>
          <p:nvPr/>
        </p:nvSpPr>
        <p:spPr bwMode="auto">
          <a:xfrm>
            <a:off x="7659688" y="860425"/>
            <a:ext cx="984250" cy="366713"/>
          </a:xfrm>
          <a:prstGeom prst="rect">
            <a:avLst/>
          </a:prstGeom>
          <a:noFill/>
          <a:ln w="9525">
            <a:noFill/>
            <a:miter lim="800000"/>
            <a:headEnd/>
            <a:tailEnd/>
          </a:ln>
        </p:spPr>
        <p:txBody>
          <a:bodyPr wrap="none" lIns="92075" tIns="46038" rIns="92075" bIns="46038">
            <a:spAutoFit/>
          </a:bodyPr>
          <a:lstStyle/>
          <a:p>
            <a:pPr eaLnBrk="1" hangingPunct="1"/>
            <a:r>
              <a:rPr lang="de-DE" u="none"/>
              <a:t>: </a:t>
            </a:r>
            <a:r>
              <a:rPr lang="de-DE"/>
              <a:t>Server</a:t>
            </a:r>
            <a:endParaRPr lang="de-DE" sz="1600"/>
          </a:p>
        </p:txBody>
      </p:sp>
      <p:sp>
        <p:nvSpPr>
          <p:cNvPr id="87097" name="Line 58"/>
          <p:cNvSpPr>
            <a:spLocks noChangeAspect="1" noChangeShapeType="1"/>
          </p:cNvSpPr>
          <p:nvPr/>
        </p:nvSpPr>
        <p:spPr bwMode="auto">
          <a:xfrm>
            <a:off x="2128838" y="1231900"/>
            <a:ext cx="0" cy="4189413"/>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87098" name="Line 59"/>
          <p:cNvSpPr>
            <a:spLocks noChangeAspect="1" noChangeShapeType="1"/>
          </p:cNvSpPr>
          <p:nvPr/>
        </p:nvSpPr>
        <p:spPr bwMode="auto">
          <a:xfrm>
            <a:off x="117475" y="1231900"/>
            <a:ext cx="0" cy="4189413"/>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87099" name="Line 60"/>
          <p:cNvSpPr>
            <a:spLocks noChangeAspect="1" noChangeShapeType="1"/>
          </p:cNvSpPr>
          <p:nvPr/>
        </p:nvSpPr>
        <p:spPr bwMode="auto">
          <a:xfrm>
            <a:off x="4056063" y="1231900"/>
            <a:ext cx="0" cy="4189413"/>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87100" name="Line 61"/>
          <p:cNvSpPr>
            <a:spLocks noChangeAspect="1" noChangeShapeType="1"/>
          </p:cNvSpPr>
          <p:nvPr/>
        </p:nvSpPr>
        <p:spPr bwMode="auto">
          <a:xfrm>
            <a:off x="5981700" y="1231900"/>
            <a:ext cx="0" cy="4189413"/>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87101" name="Line 62"/>
          <p:cNvSpPr>
            <a:spLocks noChangeAspect="1" noChangeShapeType="1"/>
          </p:cNvSpPr>
          <p:nvPr/>
        </p:nvSpPr>
        <p:spPr bwMode="auto">
          <a:xfrm>
            <a:off x="8161338" y="1231900"/>
            <a:ext cx="0" cy="4189413"/>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87102" name="Line 63"/>
          <p:cNvSpPr>
            <a:spLocks noChangeAspect="1" noChangeShapeType="1"/>
          </p:cNvSpPr>
          <p:nvPr/>
        </p:nvSpPr>
        <p:spPr bwMode="auto">
          <a:xfrm>
            <a:off x="4056063" y="1733550"/>
            <a:ext cx="4106862" cy="0"/>
          </a:xfrm>
          <a:prstGeom prst="line">
            <a:avLst/>
          </a:prstGeom>
          <a:noFill/>
          <a:ln w="12700">
            <a:solidFill>
              <a:schemeClr val="tx2"/>
            </a:solidFill>
            <a:prstDash val="sysDot"/>
            <a:round/>
            <a:headEnd type="none" w="sm" len="sm"/>
            <a:tailEnd type="stealth" w="med" len="med"/>
          </a:ln>
        </p:spPr>
        <p:txBody>
          <a:bodyPr wrap="none" anchor="ctr"/>
          <a:lstStyle/>
          <a:p>
            <a:endParaRPr lang="en-US"/>
          </a:p>
        </p:txBody>
      </p:sp>
      <p:sp>
        <p:nvSpPr>
          <p:cNvPr id="87103" name="Rectangle 64"/>
          <p:cNvSpPr>
            <a:spLocks noChangeAspect="1" noChangeArrowheads="1"/>
          </p:cNvSpPr>
          <p:nvPr/>
        </p:nvSpPr>
        <p:spPr bwMode="auto">
          <a:xfrm>
            <a:off x="6416675" y="1733550"/>
            <a:ext cx="1076325" cy="192088"/>
          </a:xfrm>
          <a:prstGeom prst="rect">
            <a:avLst/>
          </a:prstGeom>
          <a:noFill/>
          <a:ln w="12700">
            <a:solidFill>
              <a:schemeClr val="tx1"/>
            </a:solidFill>
            <a:miter lim="800000"/>
            <a:headEnd/>
            <a:tailEnd/>
          </a:ln>
        </p:spPr>
        <p:txBody>
          <a:bodyPr wrap="none" anchor="ctr"/>
          <a:lstStyle/>
          <a:p>
            <a:endParaRPr lang="en-US"/>
          </a:p>
        </p:txBody>
      </p:sp>
      <p:sp>
        <p:nvSpPr>
          <p:cNvPr id="87104" name="Rectangle 65"/>
          <p:cNvSpPr>
            <a:spLocks noChangeAspect="1" noChangeArrowheads="1"/>
          </p:cNvSpPr>
          <p:nvPr/>
        </p:nvSpPr>
        <p:spPr bwMode="auto">
          <a:xfrm>
            <a:off x="6334125" y="1689100"/>
            <a:ext cx="1341438"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assigned port</a:t>
            </a:r>
          </a:p>
        </p:txBody>
      </p:sp>
      <p:sp>
        <p:nvSpPr>
          <p:cNvPr id="87105" name="Rectangle 66"/>
          <p:cNvSpPr>
            <a:spLocks noChangeArrowheads="1"/>
          </p:cNvSpPr>
          <p:nvPr/>
        </p:nvSpPr>
        <p:spPr bwMode="auto">
          <a:xfrm>
            <a:off x="133350" y="5429250"/>
            <a:ext cx="3722688" cy="1311275"/>
          </a:xfrm>
          <a:prstGeom prst="rect">
            <a:avLst/>
          </a:prstGeom>
          <a:noFill/>
          <a:ln w="9525">
            <a:noFill/>
            <a:miter lim="800000"/>
            <a:headEnd/>
            <a:tailEnd/>
          </a:ln>
        </p:spPr>
        <p:txBody>
          <a:bodyPr lIns="92075" tIns="46038" rIns="92075" bIns="46038">
            <a:spAutoFit/>
          </a:bodyPr>
          <a:lstStyle/>
          <a:p>
            <a:pPr>
              <a:buClr>
                <a:schemeClr val="tx1"/>
              </a:buClr>
              <a:buSzPct val="85000"/>
            </a:pPr>
            <a:r>
              <a:rPr lang="de-DE" sz="2000" u="none"/>
              <a:t>Broker middleware generates the necessary client &amp; server proxies from higher level interface definitions</a:t>
            </a:r>
          </a:p>
        </p:txBody>
      </p:sp>
      <p:sp>
        <p:nvSpPr>
          <p:cNvPr id="1818691" name="AutoShape 67"/>
          <p:cNvSpPr>
            <a:spLocks noChangeArrowheads="1"/>
          </p:cNvSpPr>
          <p:nvPr/>
        </p:nvSpPr>
        <p:spPr bwMode="auto">
          <a:xfrm>
            <a:off x="4745038" y="5927725"/>
            <a:ext cx="976312" cy="485775"/>
          </a:xfrm>
          <a:prstGeom prst="notchedRightArrow">
            <a:avLst>
              <a:gd name="adj1" fmla="val 50000"/>
              <a:gd name="adj2" fmla="val 50245"/>
            </a:avLst>
          </a:prstGeom>
          <a:gradFill rotWithShape="0">
            <a:gsLst>
              <a:gs pos="0">
                <a:schemeClr val="accent1"/>
              </a:gs>
              <a:gs pos="50000">
                <a:schemeClr val="accent1">
                  <a:gamma/>
                  <a:shade val="46275"/>
                  <a:invGamma/>
                </a:schemeClr>
              </a:gs>
              <a:gs pos="100000">
                <a:schemeClr val="accent1"/>
              </a:gs>
            </a:gsLst>
            <a:lin ang="5400000" scaled="1"/>
          </a:gradFill>
          <a:ln w="12700">
            <a:noFill/>
            <a:miter lim="800000"/>
            <a:headEnd type="none" w="sm" len="sm"/>
            <a:tailEnd type="none" w="sm" len="sm"/>
          </a:ln>
          <a:effectLst/>
        </p:spPr>
        <p:txBody>
          <a:bodyPr wrap="none" anchor="ctr"/>
          <a:lstStyle/>
          <a:p>
            <a:pPr>
              <a:defRPr/>
            </a:pPr>
            <a:endParaRPr lang="en-US">
              <a:latin typeface="Arial" charset="0"/>
            </a:endParaRPr>
          </a:p>
        </p:txBody>
      </p:sp>
      <p:sp>
        <p:nvSpPr>
          <p:cNvPr id="1818692" name="AutoShape 68"/>
          <p:cNvSpPr>
            <a:spLocks noChangeArrowheads="1"/>
          </p:cNvSpPr>
          <p:nvPr/>
        </p:nvSpPr>
        <p:spPr bwMode="auto">
          <a:xfrm>
            <a:off x="5726113" y="5727700"/>
            <a:ext cx="1143000" cy="914400"/>
          </a:xfrm>
          <a:prstGeom prst="roundRect">
            <a:avLst>
              <a:gd name="adj" fmla="val 16667"/>
            </a:avLst>
          </a:prstGeom>
          <a:solidFill>
            <a:srgbClr val="CDFFD9"/>
          </a:solidFill>
          <a:ln w="12700">
            <a:noFill/>
            <a:round/>
            <a:headEnd type="none" w="sm" len="sm"/>
            <a:tailEnd type="none" w="sm" len="sm"/>
          </a:ln>
          <a:effectLst>
            <a:outerShdw dist="35921" dir="2700000" algn="ctr" rotWithShape="0">
              <a:schemeClr val="bg2"/>
            </a:outerShdw>
          </a:effectLst>
        </p:spPr>
        <p:txBody>
          <a:bodyPr wrap="none" anchor="ctr"/>
          <a:lstStyle/>
          <a:p>
            <a:pPr>
              <a:defRPr/>
            </a:pPr>
            <a:endParaRPr lang="en-US">
              <a:latin typeface="Arial" charset="0"/>
            </a:endParaRPr>
          </a:p>
        </p:txBody>
      </p:sp>
      <p:sp>
        <p:nvSpPr>
          <p:cNvPr id="1818693" name="Text Box 69"/>
          <p:cNvSpPr txBox="1">
            <a:spLocks noChangeArrowheads="1"/>
          </p:cNvSpPr>
          <p:nvPr/>
        </p:nvSpPr>
        <p:spPr bwMode="auto">
          <a:xfrm>
            <a:off x="5668963" y="5842000"/>
            <a:ext cx="1295400" cy="641350"/>
          </a:xfrm>
          <a:prstGeom prst="rect">
            <a:avLst/>
          </a:prstGeom>
          <a:noFill/>
          <a:ln w="12700">
            <a:noFill/>
            <a:miter lim="800000"/>
            <a:headEnd type="none" w="sm" len="sm"/>
            <a:tailEnd type="none" w="sm" len="sm"/>
          </a:ln>
          <a:effectLst/>
        </p:spPr>
        <p:txBody>
          <a:bodyPr>
            <a:spAutoFit/>
          </a:bodyPr>
          <a:lstStyle/>
          <a:p>
            <a:pPr algn="ctr" eaLnBrk="1" hangingPunct="1">
              <a:spcBef>
                <a:spcPct val="50000"/>
              </a:spcBef>
              <a:defRPr/>
            </a:pPr>
            <a:r>
              <a:rPr lang="de-DE" u="none">
                <a:effectLst>
                  <a:outerShdw blurRad="38100" dist="38100" dir="2700000" algn="tl">
                    <a:srgbClr val="C0C0C0"/>
                  </a:outerShdw>
                </a:effectLst>
                <a:latin typeface="Arial" charset="0"/>
              </a:rPr>
              <a:t>Proxy Generator</a:t>
            </a:r>
          </a:p>
        </p:txBody>
      </p:sp>
      <p:grpSp>
        <p:nvGrpSpPr>
          <p:cNvPr id="87109" name="Group 70"/>
          <p:cNvGrpSpPr>
            <a:grpSpLocks/>
          </p:cNvGrpSpPr>
          <p:nvPr/>
        </p:nvGrpSpPr>
        <p:grpSpPr bwMode="auto">
          <a:xfrm>
            <a:off x="7735888" y="5632450"/>
            <a:ext cx="1219200" cy="1066800"/>
            <a:chOff x="4891" y="3548"/>
            <a:chExt cx="768" cy="672"/>
          </a:xfrm>
        </p:grpSpPr>
        <p:sp>
          <p:nvSpPr>
            <p:cNvPr id="87113" name="AutoShape 71"/>
            <p:cNvSpPr>
              <a:spLocks noChangeArrowheads="1"/>
            </p:cNvSpPr>
            <p:nvPr/>
          </p:nvSpPr>
          <p:spPr bwMode="auto">
            <a:xfrm>
              <a:off x="4891" y="3548"/>
              <a:ext cx="576" cy="576"/>
            </a:xfrm>
            <a:prstGeom prst="foldedCorner">
              <a:avLst>
                <a:gd name="adj" fmla="val 12500"/>
              </a:avLst>
            </a:prstGeom>
            <a:gradFill rotWithShape="0">
              <a:gsLst>
                <a:gs pos="0">
                  <a:srgbClr val="969696"/>
                </a:gs>
                <a:gs pos="100000">
                  <a:srgbClr val="454545"/>
                </a:gs>
              </a:gsLst>
              <a:lin ang="5400000" scaled="1"/>
            </a:gradFill>
            <a:ln w="12700">
              <a:solidFill>
                <a:schemeClr val="tx1"/>
              </a:solidFill>
              <a:round/>
              <a:headEnd type="none" w="sm" len="sm"/>
              <a:tailEnd type="none" w="sm" len="sm"/>
            </a:ln>
          </p:spPr>
          <p:txBody>
            <a:bodyPr wrap="none" anchor="ctr"/>
            <a:lstStyle/>
            <a:p>
              <a:endParaRPr lang="en-US"/>
            </a:p>
          </p:txBody>
        </p:sp>
        <p:sp>
          <p:nvSpPr>
            <p:cNvPr id="87114" name="AutoShape 72"/>
            <p:cNvSpPr>
              <a:spLocks noChangeArrowheads="1"/>
            </p:cNvSpPr>
            <p:nvPr/>
          </p:nvSpPr>
          <p:spPr bwMode="auto">
            <a:xfrm>
              <a:off x="4987" y="3596"/>
              <a:ext cx="576" cy="576"/>
            </a:xfrm>
            <a:prstGeom prst="foldedCorner">
              <a:avLst>
                <a:gd name="adj" fmla="val 12500"/>
              </a:avLst>
            </a:prstGeom>
            <a:gradFill rotWithShape="0">
              <a:gsLst>
                <a:gs pos="0">
                  <a:srgbClr val="969696"/>
                </a:gs>
                <a:gs pos="100000">
                  <a:srgbClr val="454545"/>
                </a:gs>
              </a:gsLst>
              <a:lin ang="5400000" scaled="1"/>
            </a:gradFill>
            <a:ln w="12700">
              <a:solidFill>
                <a:schemeClr val="tx1"/>
              </a:solidFill>
              <a:round/>
              <a:headEnd type="none" w="sm" len="sm"/>
              <a:tailEnd type="none" w="sm" len="sm"/>
            </a:ln>
          </p:spPr>
          <p:txBody>
            <a:bodyPr wrap="none" anchor="ctr"/>
            <a:lstStyle/>
            <a:p>
              <a:endParaRPr lang="en-US"/>
            </a:p>
          </p:txBody>
        </p:sp>
        <p:sp>
          <p:nvSpPr>
            <p:cNvPr id="87115" name="AutoShape 73"/>
            <p:cNvSpPr>
              <a:spLocks noChangeArrowheads="1"/>
            </p:cNvSpPr>
            <p:nvPr/>
          </p:nvSpPr>
          <p:spPr bwMode="auto">
            <a:xfrm>
              <a:off x="5083" y="3644"/>
              <a:ext cx="576" cy="576"/>
            </a:xfrm>
            <a:prstGeom prst="foldedCorner">
              <a:avLst>
                <a:gd name="adj" fmla="val 12500"/>
              </a:avLst>
            </a:prstGeom>
            <a:gradFill rotWithShape="0">
              <a:gsLst>
                <a:gs pos="0">
                  <a:srgbClr val="969696"/>
                </a:gs>
                <a:gs pos="100000">
                  <a:srgbClr val="454545"/>
                </a:gs>
              </a:gsLst>
              <a:lin ang="5400000" scaled="1"/>
            </a:gradFill>
            <a:ln w="12700">
              <a:solidFill>
                <a:schemeClr val="tx1"/>
              </a:solidFill>
              <a:round/>
              <a:headEnd type="none" w="sm" len="sm"/>
              <a:tailEnd type="none" w="sm" len="sm"/>
            </a:ln>
          </p:spPr>
          <p:txBody>
            <a:bodyPr wrap="none" anchor="ctr"/>
            <a:lstStyle/>
            <a:p>
              <a:endParaRPr lang="en-US"/>
            </a:p>
          </p:txBody>
        </p:sp>
        <p:sp>
          <p:nvSpPr>
            <p:cNvPr id="1818698" name="Text Box 74"/>
            <p:cNvSpPr txBox="1">
              <a:spLocks noChangeArrowheads="1"/>
            </p:cNvSpPr>
            <p:nvPr/>
          </p:nvSpPr>
          <p:spPr bwMode="auto">
            <a:xfrm>
              <a:off x="5106" y="3686"/>
              <a:ext cx="486" cy="461"/>
            </a:xfrm>
            <a:prstGeom prst="rect">
              <a:avLst/>
            </a:prstGeom>
            <a:noFill/>
            <a:ln w="12700">
              <a:noFill/>
              <a:miter lim="800000"/>
              <a:headEnd type="none" w="sm" len="sm"/>
              <a:tailEnd type="none" w="sm" len="sm"/>
            </a:ln>
            <a:effectLst/>
          </p:spPr>
          <p:txBody>
            <a:bodyPr>
              <a:spAutoFit/>
            </a:bodyPr>
            <a:lstStyle/>
            <a:p>
              <a:pPr eaLnBrk="1" hangingPunct="1">
                <a:defRPr/>
              </a:pPr>
              <a:r>
                <a:rPr lang="de-DE" u="none">
                  <a:solidFill>
                    <a:schemeClr val="bg1"/>
                  </a:solidFill>
                  <a:effectLst>
                    <a:outerShdw blurRad="38100" dist="38100" dir="2700000" algn="tl">
                      <a:srgbClr val="C0C0C0"/>
                    </a:outerShdw>
                  </a:effectLst>
                  <a:latin typeface="Arial" charset="0"/>
                </a:rPr>
                <a:t>Proxy</a:t>
              </a:r>
            </a:p>
            <a:p>
              <a:pPr eaLnBrk="1" hangingPunct="1">
                <a:defRPr/>
              </a:pPr>
              <a:r>
                <a:rPr lang="de-DE" u="none">
                  <a:solidFill>
                    <a:schemeClr val="bg1"/>
                  </a:solidFill>
                  <a:effectLst>
                    <a:outerShdw blurRad="38100" dist="38100" dir="2700000" algn="tl">
                      <a:srgbClr val="C0C0C0"/>
                    </a:outerShdw>
                  </a:effectLst>
                  <a:latin typeface="Arial" charset="0"/>
                </a:rPr>
                <a:t>Code</a:t>
              </a:r>
              <a:r>
                <a:rPr lang="de-DE" sz="2400" u="none">
                  <a:effectLst>
                    <a:outerShdw blurRad="38100" dist="38100" dir="2700000" algn="tl">
                      <a:srgbClr val="C0C0C0"/>
                    </a:outerShdw>
                  </a:effectLst>
                  <a:latin typeface="Arial" charset="0"/>
                </a:rPr>
                <a:t> </a:t>
              </a:r>
            </a:p>
          </p:txBody>
        </p:sp>
      </p:grpSp>
      <p:grpSp>
        <p:nvGrpSpPr>
          <p:cNvPr id="87110" name="Group 75"/>
          <p:cNvGrpSpPr>
            <a:grpSpLocks/>
          </p:cNvGrpSpPr>
          <p:nvPr/>
        </p:nvGrpSpPr>
        <p:grpSpPr bwMode="auto">
          <a:xfrm>
            <a:off x="3822700" y="5727700"/>
            <a:ext cx="1095375" cy="914400"/>
            <a:chOff x="2384" y="3608"/>
            <a:chExt cx="690" cy="576"/>
          </a:xfrm>
        </p:grpSpPr>
        <p:sp>
          <p:nvSpPr>
            <p:cNvPr id="87111" name="AutoShape 76"/>
            <p:cNvSpPr>
              <a:spLocks noChangeArrowheads="1"/>
            </p:cNvSpPr>
            <p:nvPr/>
          </p:nvSpPr>
          <p:spPr bwMode="auto">
            <a:xfrm>
              <a:off x="2399" y="3608"/>
              <a:ext cx="642" cy="576"/>
            </a:xfrm>
            <a:prstGeom prst="foldedCorner">
              <a:avLst>
                <a:gd name="adj" fmla="val 12500"/>
              </a:avLst>
            </a:prstGeom>
            <a:gradFill rotWithShape="0">
              <a:gsLst>
                <a:gs pos="0">
                  <a:srgbClr val="969696"/>
                </a:gs>
                <a:gs pos="100000">
                  <a:srgbClr val="454545"/>
                </a:gs>
              </a:gsLst>
              <a:lin ang="5400000" scaled="1"/>
            </a:gradFill>
            <a:ln w="12700">
              <a:solidFill>
                <a:schemeClr val="tx1"/>
              </a:solidFill>
              <a:round/>
              <a:headEnd type="none" w="sm" len="sm"/>
              <a:tailEnd type="none" w="sm" len="sm"/>
            </a:ln>
          </p:spPr>
          <p:txBody>
            <a:bodyPr wrap="none" anchor="ctr"/>
            <a:lstStyle/>
            <a:p>
              <a:pPr algn="ctr"/>
              <a:endParaRPr lang="en-US" u="none">
                <a:solidFill>
                  <a:schemeClr val="bg1"/>
                </a:solidFill>
              </a:endParaRPr>
            </a:p>
          </p:txBody>
        </p:sp>
        <p:sp>
          <p:nvSpPr>
            <p:cNvPr id="1818701" name="Text Box 77"/>
            <p:cNvSpPr txBox="1">
              <a:spLocks noChangeArrowheads="1"/>
            </p:cNvSpPr>
            <p:nvPr/>
          </p:nvSpPr>
          <p:spPr bwMode="auto">
            <a:xfrm>
              <a:off x="2384" y="3651"/>
              <a:ext cx="690" cy="461"/>
            </a:xfrm>
            <a:prstGeom prst="rect">
              <a:avLst/>
            </a:prstGeom>
            <a:noFill/>
            <a:ln w="12700">
              <a:noFill/>
              <a:miter lim="800000"/>
              <a:headEnd type="none" w="sm" len="sm"/>
              <a:tailEnd type="none" w="sm" len="sm"/>
            </a:ln>
            <a:effectLst/>
          </p:spPr>
          <p:txBody>
            <a:bodyPr>
              <a:spAutoFit/>
            </a:bodyPr>
            <a:lstStyle/>
            <a:p>
              <a:pPr eaLnBrk="1" hangingPunct="1">
                <a:defRPr/>
              </a:pPr>
              <a:r>
                <a:rPr lang="de-DE" u="none">
                  <a:solidFill>
                    <a:schemeClr val="bg1"/>
                  </a:solidFill>
                  <a:effectLst>
                    <a:outerShdw blurRad="38100" dist="38100" dir="2700000" algn="tl">
                      <a:srgbClr val="C0C0C0"/>
                    </a:outerShdw>
                  </a:effectLst>
                  <a:latin typeface="Arial" charset="0"/>
                </a:rPr>
                <a:t>Interface</a:t>
              </a:r>
            </a:p>
            <a:p>
              <a:pPr eaLnBrk="1" hangingPunct="1">
                <a:defRPr/>
              </a:pPr>
              <a:r>
                <a:rPr lang="de-DE" u="none">
                  <a:solidFill>
                    <a:schemeClr val="bg1"/>
                  </a:solidFill>
                  <a:effectLst>
                    <a:outerShdw blurRad="38100" dist="38100" dir="2700000" algn="tl">
                      <a:srgbClr val="C0C0C0"/>
                    </a:outerShdw>
                  </a:effectLst>
                  <a:latin typeface="Arial" charset="0"/>
                </a:rPr>
                <a:t>Specif.</a:t>
              </a:r>
              <a:r>
                <a:rPr lang="de-DE" sz="2400" u="none">
                  <a:effectLst>
                    <a:outerShdw blurRad="38100" dist="38100" dir="2700000" algn="tl">
                      <a:srgbClr val="C0C0C0"/>
                    </a:outerShdw>
                  </a:effectLst>
                  <a:latin typeface="Arial" charset="0"/>
                </a:rPr>
                <a:t> </a:t>
              </a:r>
            </a:p>
          </p:txBody>
        </p:sp>
      </p:grpSp>
    </p:spTree>
  </p:cSld>
  <p:clrMapOvr>
    <a:masterClrMapping/>
  </p:clrMapOvr>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8066" name="Slide Number Placeholder 3"/>
          <p:cNvSpPr>
            <a:spLocks noGrp="1"/>
          </p:cNvSpPr>
          <p:nvPr>
            <p:ph type="sldNum" sz="quarter" idx="10"/>
          </p:nvPr>
        </p:nvSpPr>
        <p:spPr>
          <a:noFill/>
        </p:spPr>
        <p:txBody>
          <a:bodyPr/>
          <a:lstStyle/>
          <a:p>
            <a:fld id="{54D92F61-5C71-4EFF-AFA6-23F63FF17E3C}" type="slidenum">
              <a:rPr lang="en-US" smtClean="0">
                <a:latin typeface="Arial" pitchFamily="34" charset="0"/>
              </a:rPr>
              <a:pPr/>
              <a:t>81</a:t>
            </a:fld>
            <a:endParaRPr lang="en-US" smtClean="0">
              <a:latin typeface="Arial" pitchFamily="34" charset="0"/>
            </a:endParaRPr>
          </a:p>
        </p:txBody>
      </p:sp>
      <p:sp>
        <p:nvSpPr>
          <p:cNvPr id="88067" name="Rectangle 2"/>
          <p:cNvSpPr>
            <a:spLocks noGrp="1" noChangeArrowheads="1"/>
          </p:cNvSpPr>
          <p:nvPr>
            <p:ph type="title"/>
          </p:nvPr>
        </p:nvSpPr>
        <p:spPr>
          <a:xfrm>
            <a:off x="1228725" y="-47625"/>
            <a:ext cx="6756400" cy="914400"/>
          </a:xfrm>
        </p:spPr>
        <p:txBody>
          <a:bodyPr/>
          <a:lstStyle/>
          <a:p>
            <a:pPr>
              <a:lnSpc>
                <a:spcPct val="80000"/>
              </a:lnSpc>
            </a:pPr>
            <a:r>
              <a:rPr lang="en-US" sz="3200" smtClean="0"/>
              <a:t>Applying the Broker Pattern </a:t>
            </a:r>
            <a:br>
              <a:rPr lang="en-US" sz="3200" smtClean="0"/>
            </a:br>
            <a:r>
              <a:rPr lang="en-US" sz="3200" smtClean="0"/>
              <a:t>to Image Acquisition</a:t>
            </a:r>
            <a:r>
              <a:rPr lang="en-US" smtClean="0"/>
              <a:t> </a:t>
            </a:r>
          </a:p>
        </p:txBody>
      </p:sp>
      <p:sp>
        <p:nvSpPr>
          <p:cNvPr id="88068" name="Rectangle 3"/>
          <p:cNvSpPr>
            <a:spLocks noGrp="1" noChangeArrowheads="1"/>
          </p:cNvSpPr>
          <p:nvPr>
            <p:ph type="body" idx="1"/>
          </p:nvPr>
        </p:nvSpPr>
        <p:spPr>
          <a:xfrm>
            <a:off x="5194300" y="895350"/>
            <a:ext cx="3949700" cy="5913438"/>
          </a:xfrm>
        </p:spPr>
        <p:txBody>
          <a:bodyPr/>
          <a:lstStyle/>
          <a:p>
            <a:pPr marL="115888" indent="-115888">
              <a:spcBef>
                <a:spcPct val="0"/>
              </a:spcBef>
              <a:buClr>
                <a:schemeClr val="tx1"/>
              </a:buClr>
              <a:buSzTx/>
              <a:buFontTx/>
              <a:buChar char="•"/>
            </a:pPr>
            <a:r>
              <a:rPr lang="en-US" sz="2000" smtClean="0">
                <a:solidFill>
                  <a:schemeClr val="tx1"/>
                </a:solidFill>
              </a:rPr>
              <a:t>Common Broker pattern implementations</a:t>
            </a:r>
            <a:r>
              <a:rPr lang="en-US" sz="2400" smtClean="0">
                <a:solidFill>
                  <a:schemeClr val="tx1"/>
                </a:solidFill>
              </a:rPr>
              <a:t> </a:t>
            </a:r>
          </a:p>
          <a:p>
            <a:pPr marL="400050" lvl="1" indent="-114300">
              <a:spcBef>
                <a:spcPct val="0"/>
              </a:spcBef>
              <a:buClr>
                <a:schemeClr val="tx1"/>
              </a:buClr>
              <a:buSzTx/>
              <a:buFontTx/>
              <a:buChar char="•"/>
            </a:pPr>
            <a:r>
              <a:rPr lang="en-US" sz="2000" smtClean="0">
                <a:solidFill>
                  <a:schemeClr val="tx1"/>
                </a:solidFill>
              </a:rPr>
              <a:t>CORBA</a:t>
            </a:r>
          </a:p>
          <a:p>
            <a:pPr marL="400050" lvl="1" indent="-114300">
              <a:spcBef>
                <a:spcPct val="0"/>
              </a:spcBef>
              <a:buClr>
                <a:schemeClr val="tx1"/>
              </a:buClr>
              <a:buSzTx/>
              <a:buFontTx/>
              <a:buChar char="•"/>
            </a:pPr>
            <a:r>
              <a:rPr lang="en-US" sz="2000" smtClean="0">
                <a:solidFill>
                  <a:schemeClr val="tx1"/>
                </a:solidFill>
              </a:rPr>
              <a:t>COM+</a:t>
            </a:r>
          </a:p>
          <a:p>
            <a:pPr marL="400050" lvl="1" indent="-114300">
              <a:spcBef>
                <a:spcPct val="0"/>
              </a:spcBef>
              <a:buClr>
                <a:schemeClr val="tx1"/>
              </a:buClr>
              <a:buSzTx/>
              <a:buFontTx/>
              <a:buChar char="•"/>
            </a:pPr>
            <a:r>
              <a:rPr lang="en-US" sz="2000" smtClean="0">
                <a:solidFill>
                  <a:schemeClr val="tx1"/>
                </a:solidFill>
              </a:rPr>
              <a:t>Java RMI</a:t>
            </a:r>
          </a:p>
          <a:p>
            <a:pPr marL="400050" lvl="1" indent="-114300">
              <a:spcBef>
                <a:spcPct val="0"/>
              </a:spcBef>
              <a:buClr>
                <a:schemeClr val="tx1"/>
              </a:buClr>
              <a:buSzTx/>
              <a:buFontTx/>
              <a:buChar char="•"/>
            </a:pPr>
            <a:r>
              <a:rPr lang="en-US" sz="2000" smtClean="0">
                <a:solidFill>
                  <a:schemeClr val="tx1"/>
                </a:solidFill>
              </a:rPr>
              <a:t>Med-specific Comm (MSC)</a:t>
            </a:r>
            <a:endParaRPr lang="en-US" smtClean="0">
              <a:solidFill>
                <a:schemeClr val="tx1"/>
              </a:solidFill>
            </a:endParaRPr>
          </a:p>
          <a:p>
            <a:pPr marL="115888" indent="-115888">
              <a:spcBef>
                <a:spcPct val="0"/>
              </a:spcBef>
              <a:buClr>
                <a:schemeClr val="tx1"/>
              </a:buClr>
              <a:buSzTx/>
              <a:buFontTx/>
              <a:buChar char="•"/>
            </a:pPr>
            <a:r>
              <a:rPr lang="en-US" sz="2000" smtClean="0">
                <a:solidFill>
                  <a:schemeClr val="tx1"/>
                </a:solidFill>
              </a:rPr>
              <a:t>Brokers define interfaces…</a:t>
            </a:r>
          </a:p>
          <a:p>
            <a:pPr marL="400050" lvl="1" indent="-114300">
              <a:spcBef>
                <a:spcPct val="0"/>
              </a:spcBef>
              <a:buClr>
                <a:schemeClr val="tx1"/>
              </a:buClr>
              <a:buSzTx/>
              <a:buFontTx/>
              <a:buChar char="•"/>
            </a:pPr>
            <a:r>
              <a:rPr lang="en-US" sz="1800" smtClean="0">
                <a:solidFill>
                  <a:schemeClr val="tx1"/>
                </a:solidFill>
              </a:rPr>
              <a:t>… not implementations</a:t>
            </a:r>
          </a:p>
          <a:p>
            <a:pPr marL="115888" indent="-115888">
              <a:spcBef>
                <a:spcPct val="0"/>
              </a:spcBef>
              <a:buClr>
                <a:schemeClr val="tx1"/>
              </a:buClr>
              <a:buSzTx/>
              <a:buFontTx/>
              <a:buChar char="•"/>
            </a:pPr>
            <a:r>
              <a:rPr lang="en-US" sz="2000" smtClean="0">
                <a:solidFill>
                  <a:schemeClr val="tx1"/>
                </a:solidFill>
              </a:rPr>
              <a:t>Brokers simplify development of distributed applications by automating</a:t>
            </a:r>
          </a:p>
          <a:p>
            <a:pPr marL="400050" lvl="1" indent="-114300">
              <a:spcBef>
                <a:spcPct val="0"/>
              </a:spcBef>
              <a:buClr>
                <a:schemeClr val="tx1"/>
              </a:buClr>
              <a:buSzTx/>
              <a:buFontTx/>
              <a:buChar char="•"/>
            </a:pPr>
            <a:r>
              <a:rPr lang="en-US" sz="2000" smtClean="0">
                <a:solidFill>
                  <a:schemeClr val="tx1"/>
                </a:solidFill>
              </a:rPr>
              <a:t>Object location</a:t>
            </a:r>
          </a:p>
          <a:p>
            <a:pPr marL="400050" lvl="1" indent="-114300">
              <a:spcBef>
                <a:spcPct val="0"/>
              </a:spcBef>
              <a:buClr>
                <a:schemeClr val="tx1"/>
              </a:buClr>
              <a:buSzTx/>
              <a:buFontTx/>
              <a:buChar char="•"/>
            </a:pPr>
            <a:r>
              <a:rPr lang="en-US" sz="2000" smtClean="0">
                <a:solidFill>
                  <a:schemeClr val="tx1"/>
                </a:solidFill>
              </a:rPr>
              <a:t>Connection management</a:t>
            </a:r>
          </a:p>
          <a:p>
            <a:pPr marL="400050" lvl="1" indent="-114300">
              <a:spcBef>
                <a:spcPct val="0"/>
              </a:spcBef>
              <a:buClr>
                <a:schemeClr val="tx1"/>
              </a:buClr>
              <a:buSzTx/>
              <a:buFontTx/>
              <a:buChar char="•"/>
            </a:pPr>
            <a:r>
              <a:rPr lang="en-US" sz="2000" smtClean="0">
                <a:solidFill>
                  <a:schemeClr val="tx1"/>
                </a:solidFill>
              </a:rPr>
              <a:t>Memory management</a:t>
            </a:r>
          </a:p>
          <a:p>
            <a:pPr marL="400050" lvl="1" indent="-114300">
              <a:spcBef>
                <a:spcPct val="0"/>
              </a:spcBef>
              <a:buClr>
                <a:schemeClr val="tx1"/>
              </a:buClr>
              <a:buSzTx/>
              <a:buFontTx/>
              <a:buChar char="•"/>
            </a:pPr>
            <a:r>
              <a:rPr lang="en-US" sz="2000" smtClean="0">
                <a:solidFill>
                  <a:schemeClr val="tx1"/>
                </a:solidFill>
              </a:rPr>
              <a:t>Parameter (de)marshaling</a:t>
            </a:r>
          </a:p>
          <a:p>
            <a:pPr marL="400050" lvl="1" indent="-114300">
              <a:spcBef>
                <a:spcPct val="0"/>
              </a:spcBef>
              <a:buClr>
                <a:schemeClr val="tx1"/>
              </a:buClr>
              <a:buSzTx/>
              <a:buFontTx/>
              <a:buChar char="•"/>
            </a:pPr>
            <a:r>
              <a:rPr lang="en-US" sz="2000" smtClean="0">
                <a:solidFill>
                  <a:schemeClr val="tx1"/>
                </a:solidFill>
              </a:rPr>
              <a:t>Event &amp; request demuxing</a:t>
            </a:r>
          </a:p>
          <a:p>
            <a:pPr marL="400050" lvl="1" indent="-114300">
              <a:spcBef>
                <a:spcPct val="0"/>
              </a:spcBef>
              <a:buClr>
                <a:schemeClr val="tx1"/>
              </a:buClr>
              <a:buSzTx/>
              <a:buFontTx/>
              <a:buChar char="•"/>
            </a:pPr>
            <a:r>
              <a:rPr lang="en-US" sz="2000" smtClean="0">
                <a:solidFill>
                  <a:schemeClr val="tx1"/>
                </a:solidFill>
              </a:rPr>
              <a:t>Error handling</a:t>
            </a:r>
          </a:p>
          <a:p>
            <a:pPr marL="400050" lvl="1" indent="-114300">
              <a:spcBef>
                <a:spcPct val="0"/>
              </a:spcBef>
              <a:buClr>
                <a:schemeClr val="tx1"/>
              </a:buClr>
              <a:buSzTx/>
              <a:buFontTx/>
              <a:buChar char="•"/>
            </a:pPr>
            <a:r>
              <a:rPr lang="en-US" sz="2000" smtClean="0">
                <a:solidFill>
                  <a:schemeClr val="tx1"/>
                </a:solidFill>
              </a:rPr>
              <a:t>Object/server activation</a:t>
            </a:r>
          </a:p>
          <a:p>
            <a:pPr marL="400050" lvl="1" indent="-114300">
              <a:spcBef>
                <a:spcPct val="0"/>
              </a:spcBef>
              <a:buClr>
                <a:schemeClr val="tx1"/>
              </a:buClr>
              <a:buSzTx/>
              <a:buFontTx/>
              <a:buChar char="•"/>
            </a:pPr>
            <a:r>
              <a:rPr lang="en-US" sz="2000" smtClean="0">
                <a:solidFill>
                  <a:schemeClr val="tx1"/>
                </a:solidFill>
              </a:rPr>
              <a:t>Concurrency</a:t>
            </a:r>
          </a:p>
        </p:txBody>
      </p:sp>
      <p:sp>
        <p:nvSpPr>
          <p:cNvPr id="88069" name="Rectangle 4"/>
          <p:cNvSpPr>
            <a:spLocks noChangeArrowheads="1"/>
          </p:cNvSpPr>
          <p:nvPr/>
        </p:nvSpPr>
        <p:spPr bwMode="auto">
          <a:xfrm>
            <a:off x="0" y="5353050"/>
            <a:ext cx="5572125" cy="1465263"/>
          </a:xfrm>
          <a:prstGeom prst="rect">
            <a:avLst/>
          </a:prstGeom>
          <a:solidFill>
            <a:schemeClr val="bg1"/>
          </a:solidFill>
          <a:ln w="9525">
            <a:noFill/>
            <a:miter lim="800000"/>
            <a:headEnd/>
            <a:tailEnd/>
          </a:ln>
        </p:spPr>
        <p:txBody>
          <a:bodyPr>
            <a:spAutoFit/>
          </a:bodyPr>
          <a:lstStyle/>
          <a:p>
            <a:pPr marL="114300" indent="-114300" eaLnBrk="1" hangingPunct="1">
              <a:lnSpc>
                <a:spcPct val="90000"/>
              </a:lnSpc>
              <a:buFontTx/>
              <a:buChar char="•"/>
            </a:pPr>
            <a:r>
              <a:rPr lang="en-US" sz="2000" u="none"/>
              <a:t>Brokers help shield distributed applications from environment heterogeneity</a:t>
            </a:r>
          </a:p>
          <a:p>
            <a:pPr marL="342900" lvl="1" indent="-114300" eaLnBrk="1" hangingPunct="1">
              <a:lnSpc>
                <a:spcPct val="90000"/>
              </a:lnSpc>
              <a:buFontTx/>
              <a:buChar char="•"/>
            </a:pPr>
            <a:r>
              <a:rPr lang="en-US" sz="2000" i="1" u="none"/>
              <a:t>e.g.,</a:t>
            </a:r>
            <a:r>
              <a:rPr lang="en-US" sz="2000" u="none"/>
              <a:t> programming languages, operating systems, networking protocols, hardware, etc.</a:t>
            </a:r>
          </a:p>
        </p:txBody>
      </p:sp>
      <p:grpSp>
        <p:nvGrpSpPr>
          <p:cNvPr id="88070" name="Group 19"/>
          <p:cNvGrpSpPr>
            <a:grpSpLocks/>
          </p:cNvGrpSpPr>
          <p:nvPr/>
        </p:nvGrpSpPr>
        <p:grpSpPr bwMode="auto">
          <a:xfrm>
            <a:off x="301625" y="889000"/>
            <a:ext cx="4986338" cy="4140200"/>
            <a:chOff x="190" y="560"/>
            <a:chExt cx="3141" cy="2608"/>
          </a:xfrm>
        </p:grpSpPr>
        <p:sp>
          <p:nvSpPr>
            <p:cNvPr id="88071" name="Rectangle 14"/>
            <p:cNvSpPr>
              <a:spLocks noChangeArrowheads="1"/>
            </p:cNvSpPr>
            <p:nvPr/>
          </p:nvSpPr>
          <p:spPr bwMode="auto">
            <a:xfrm>
              <a:off x="1749" y="560"/>
              <a:ext cx="740" cy="231"/>
            </a:xfrm>
            <a:prstGeom prst="rect">
              <a:avLst/>
            </a:prstGeom>
            <a:noFill/>
            <a:ln w="12700">
              <a:noFill/>
              <a:miter lim="800000"/>
              <a:headEnd/>
              <a:tailEnd/>
            </a:ln>
          </p:spPr>
          <p:txBody>
            <a:bodyPr wrap="none">
              <a:spAutoFit/>
            </a:bodyPr>
            <a:lstStyle/>
            <a:p>
              <a:pPr algn="ctr"/>
              <a:r>
                <a:rPr lang="en-US" u="none"/>
                <a:t>Container</a:t>
              </a:r>
            </a:p>
          </p:txBody>
        </p:sp>
        <p:pic>
          <p:nvPicPr>
            <p:cNvPr id="88072" name="Picture 6" descr="middleware-patterns1"/>
            <p:cNvPicPr>
              <a:picLocks noChangeAspect="1" noChangeArrowheads="1"/>
            </p:cNvPicPr>
            <p:nvPr/>
          </p:nvPicPr>
          <p:blipFill>
            <a:blip r:embed="rId3" cstate="print"/>
            <a:srcRect/>
            <a:stretch>
              <a:fillRect/>
            </a:stretch>
          </p:blipFill>
          <p:spPr bwMode="auto">
            <a:xfrm>
              <a:off x="195" y="732"/>
              <a:ext cx="3094" cy="2436"/>
            </a:xfrm>
            <a:prstGeom prst="rect">
              <a:avLst/>
            </a:prstGeom>
            <a:noFill/>
            <a:ln w="9525">
              <a:noFill/>
              <a:miter lim="800000"/>
              <a:headEnd/>
              <a:tailEnd/>
            </a:ln>
          </p:spPr>
        </p:pic>
        <p:sp>
          <p:nvSpPr>
            <p:cNvPr id="88073" name="Rectangle 7"/>
            <p:cNvSpPr>
              <a:spLocks noChangeArrowheads="1"/>
            </p:cNvSpPr>
            <p:nvPr/>
          </p:nvSpPr>
          <p:spPr bwMode="auto">
            <a:xfrm>
              <a:off x="343" y="2773"/>
              <a:ext cx="783" cy="384"/>
            </a:xfrm>
            <a:prstGeom prst="rect">
              <a:avLst/>
            </a:prstGeom>
            <a:noFill/>
            <a:ln w="12700">
              <a:noFill/>
              <a:miter lim="800000"/>
              <a:headEnd/>
              <a:tailEnd/>
            </a:ln>
          </p:spPr>
          <p:txBody>
            <a:bodyPr wrap="none">
              <a:spAutoFit/>
            </a:bodyPr>
            <a:lstStyle/>
            <a:p>
              <a:pPr algn="ctr">
                <a:lnSpc>
                  <a:spcPct val="85000"/>
                </a:lnSpc>
              </a:pPr>
              <a:r>
                <a:rPr lang="en-US" sz="2000" u="none">
                  <a:solidFill>
                    <a:schemeClr val="bg1"/>
                  </a:solidFill>
                </a:rPr>
                <a:t>OS &amp; </a:t>
              </a:r>
            </a:p>
            <a:p>
              <a:pPr algn="ctr">
                <a:lnSpc>
                  <a:spcPct val="85000"/>
                </a:lnSpc>
              </a:pPr>
              <a:r>
                <a:rPr lang="en-US" sz="2000" u="none">
                  <a:solidFill>
                    <a:schemeClr val="bg1"/>
                  </a:solidFill>
                </a:rPr>
                <a:t>Protocols</a:t>
              </a:r>
            </a:p>
          </p:txBody>
        </p:sp>
        <p:sp>
          <p:nvSpPr>
            <p:cNvPr id="88074" name="Rectangle 8"/>
            <p:cNvSpPr>
              <a:spLocks noChangeArrowheads="1"/>
            </p:cNvSpPr>
            <p:nvPr/>
          </p:nvSpPr>
          <p:spPr bwMode="auto">
            <a:xfrm>
              <a:off x="594" y="2327"/>
              <a:ext cx="2408" cy="250"/>
            </a:xfrm>
            <a:prstGeom prst="rect">
              <a:avLst/>
            </a:prstGeom>
            <a:noFill/>
            <a:ln w="12700">
              <a:noFill/>
              <a:miter lim="800000"/>
              <a:headEnd/>
              <a:tailEnd/>
            </a:ln>
          </p:spPr>
          <p:txBody>
            <a:bodyPr wrap="none">
              <a:spAutoFit/>
            </a:bodyPr>
            <a:lstStyle/>
            <a:p>
              <a:r>
                <a:rPr lang="en-US" sz="2000" b="1" u="none">
                  <a:solidFill>
                    <a:schemeClr val="bg1"/>
                  </a:solidFill>
                </a:rPr>
                <a:t>Communication Infrastructure</a:t>
              </a:r>
            </a:p>
          </p:txBody>
        </p:sp>
        <p:sp>
          <p:nvSpPr>
            <p:cNvPr id="88075" name="Rectangle 9"/>
            <p:cNvSpPr>
              <a:spLocks noChangeArrowheads="1"/>
            </p:cNvSpPr>
            <p:nvPr/>
          </p:nvSpPr>
          <p:spPr bwMode="auto">
            <a:xfrm>
              <a:off x="2357" y="2784"/>
              <a:ext cx="783" cy="384"/>
            </a:xfrm>
            <a:prstGeom prst="rect">
              <a:avLst/>
            </a:prstGeom>
            <a:noFill/>
            <a:ln w="12700">
              <a:noFill/>
              <a:miter lim="800000"/>
              <a:headEnd/>
              <a:tailEnd/>
            </a:ln>
          </p:spPr>
          <p:txBody>
            <a:bodyPr wrap="none">
              <a:spAutoFit/>
            </a:bodyPr>
            <a:lstStyle/>
            <a:p>
              <a:pPr algn="ctr">
                <a:lnSpc>
                  <a:spcPct val="85000"/>
                </a:lnSpc>
              </a:pPr>
              <a:r>
                <a:rPr lang="en-US" sz="2000" u="none">
                  <a:solidFill>
                    <a:schemeClr val="bg1"/>
                  </a:solidFill>
                </a:rPr>
                <a:t>OS &amp; </a:t>
              </a:r>
            </a:p>
            <a:p>
              <a:pPr algn="ctr">
                <a:lnSpc>
                  <a:spcPct val="85000"/>
                </a:lnSpc>
              </a:pPr>
              <a:r>
                <a:rPr lang="en-US" sz="2000" u="none">
                  <a:solidFill>
                    <a:schemeClr val="bg1"/>
                  </a:solidFill>
                </a:rPr>
                <a:t>Protocols</a:t>
              </a:r>
            </a:p>
          </p:txBody>
        </p:sp>
        <p:sp>
          <p:nvSpPr>
            <p:cNvPr id="88076" name="Rectangle 10"/>
            <p:cNvSpPr>
              <a:spLocks noChangeArrowheads="1"/>
            </p:cNvSpPr>
            <p:nvPr/>
          </p:nvSpPr>
          <p:spPr bwMode="auto">
            <a:xfrm>
              <a:off x="190" y="1685"/>
              <a:ext cx="418" cy="404"/>
            </a:xfrm>
            <a:prstGeom prst="rect">
              <a:avLst/>
            </a:prstGeom>
            <a:noFill/>
            <a:ln w="12700">
              <a:noFill/>
              <a:miter lim="800000"/>
              <a:headEnd/>
              <a:tailEnd/>
            </a:ln>
          </p:spPr>
          <p:txBody>
            <a:bodyPr wrap="none">
              <a:spAutoFit/>
            </a:bodyPr>
            <a:lstStyle/>
            <a:p>
              <a:pPr algn="ctr"/>
              <a:r>
                <a:rPr lang="en-US" u="none">
                  <a:latin typeface="Arial Narrow" pitchFamily="34" charset="0"/>
                </a:rPr>
                <a:t>Client</a:t>
              </a:r>
            </a:p>
            <a:p>
              <a:pPr algn="ctr"/>
              <a:r>
                <a:rPr lang="en-US" u="none">
                  <a:latin typeface="Arial Narrow" pitchFamily="34" charset="0"/>
                </a:rPr>
                <a:t>Proxy</a:t>
              </a:r>
            </a:p>
          </p:txBody>
        </p:sp>
        <p:sp>
          <p:nvSpPr>
            <p:cNvPr id="88077" name="Rectangle 11"/>
            <p:cNvSpPr>
              <a:spLocks noChangeArrowheads="1"/>
            </p:cNvSpPr>
            <p:nvPr/>
          </p:nvSpPr>
          <p:spPr bwMode="auto">
            <a:xfrm>
              <a:off x="1741" y="1538"/>
              <a:ext cx="799" cy="231"/>
            </a:xfrm>
            <a:prstGeom prst="rect">
              <a:avLst/>
            </a:prstGeom>
            <a:noFill/>
            <a:ln w="12700">
              <a:noFill/>
              <a:miter lim="800000"/>
              <a:headEnd/>
              <a:tailEnd/>
            </a:ln>
          </p:spPr>
          <p:txBody>
            <a:bodyPr wrap="none">
              <a:spAutoFit/>
            </a:bodyPr>
            <a:lstStyle/>
            <a:p>
              <a:pPr algn="ctr"/>
              <a:r>
                <a:rPr lang="en-US" u="none">
                  <a:latin typeface="Arial Narrow" pitchFamily="34" charset="0"/>
                </a:rPr>
                <a:t>Server Proxy</a:t>
              </a:r>
            </a:p>
          </p:txBody>
        </p:sp>
        <p:sp>
          <p:nvSpPr>
            <p:cNvPr id="88078" name="Rectangle 12"/>
            <p:cNvSpPr>
              <a:spLocks noChangeArrowheads="1"/>
            </p:cNvSpPr>
            <p:nvPr/>
          </p:nvSpPr>
          <p:spPr bwMode="auto">
            <a:xfrm>
              <a:off x="2058" y="1921"/>
              <a:ext cx="1076" cy="231"/>
            </a:xfrm>
            <a:prstGeom prst="rect">
              <a:avLst/>
            </a:prstGeom>
            <a:noFill/>
            <a:ln w="12700">
              <a:noFill/>
              <a:miter lim="800000"/>
              <a:headEnd/>
              <a:tailEnd/>
            </a:ln>
          </p:spPr>
          <p:txBody>
            <a:bodyPr wrap="none">
              <a:spAutoFit/>
            </a:bodyPr>
            <a:lstStyle/>
            <a:p>
              <a:pPr algn="ctr"/>
              <a:r>
                <a:rPr lang="en-US" u="none"/>
                <a:t>Object Adapter</a:t>
              </a:r>
            </a:p>
          </p:txBody>
        </p:sp>
        <p:sp>
          <p:nvSpPr>
            <p:cNvPr id="88079" name="Rectangle 13"/>
            <p:cNvSpPr>
              <a:spLocks noChangeArrowheads="1"/>
            </p:cNvSpPr>
            <p:nvPr/>
          </p:nvSpPr>
          <p:spPr bwMode="auto">
            <a:xfrm>
              <a:off x="1637" y="848"/>
              <a:ext cx="1028" cy="404"/>
            </a:xfrm>
            <a:prstGeom prst="rect">
              <a:avLst/>
            </a:prstGeom>
            <a:noFill/>
            <a:ln w="12700">
              <a:noFill/>
              <a:miter lim="800000"/>
              <a:headEnd/>
              <a:tailEnd/>
            </a:ln>
          </p:spPr>
          <p:txBody>
            <a:bodyPr>
              <a:spAutoFit/>
            </a:bodyPr>
            <a:lstStyle/>
            <a:p>
              <a:pPr algn="ctr"/>
              <a:r>
                <a:rPr lang="en-US" u="none"/>
                <a:t>Image Xfer Component</a:t>
              </a:r>
            </a:p>
          </p:txBody>
        </p:sp>
        <p:sp>
          <p:nvSpPr>
            <p:cNvPr id="88080" name="Rectangle 15"/>
            <p:cNvSpPr>
              <a:spLocks noChangeArrowheads="1"/>
            </p:cNvSpPr>
            <p:nvPr/>
          </p:nvSpPr>
          <p:spPr bwMode="auto">
            <a:xfrm>
              <a:off x="217" y="782"/>
              <a:ext cx="484" cy="231"/>
            </a:xfrm>
            <a:prstGeom prst="rect">
              <a:avLst/>
            </a:prstGeom>
            <a:noFill/>
            <a:ln w="12700">
              <a:noFill/>
              <a:miter lim="800000"/>
              <a:headEnd/>
              <a:tailEnd/>
            </a:ln>
          </p:spPr>
          <p:txBody>
            <a:bodyPr wrap="none">
              <a:spAutoFit/>
            </a:bodyPr>
            <a:lstStyle/>
            <a:p>
              <a:pPr algn="ctr"/>
              <a:r>
                <a:rPr lang="en-US" u="none"/>
                <a:t>Client</a:t>
              </a:r>
            </a:p>
          </p:txBody>
        </p:sp>
        <p:sp>
          <p:nvSpPr>
            <p:cNvPr id="88081" name="Rectangle 16"/>
            <p:cNvSpPr>
              <a:spLocks noChangeArrowheads="1"/>
            </p:cNvSpPr>
            <p:nvPr/>
          </p:nvSpPr>
          <p:spPr bwMode="auto">
            <a:xfrm>
              <a:off x="2631" y="808"/>
              <a:ext cx="700" cy="404"/>
            </a:xfrm>
            <a:prstGeom prst="rect">
              <a:avLst/>
            </a:prstGeom>
            <a:noFill/>
            <a:ln w="12700">
              <a:noFill/>
              <a:miter lim="800000"/>
              <a:headEnd/>
              <a:tailEnd/>
            </a:ln>
          </p:spPr>
          <p:txBody>
            <a:bodyPr wrap="none">
              <a:spAutoFit/>
            </a:bodyPr>
            <a:lstStyle/>
            <a:p>
              <a:pPr algn="ctr"/>
              <a:r>
                <a:rPr lang="en-US" u="none"/>
                <a:t>Common</a:t>
              </a:r>
            </a:p>
            <a:p>
              <a:pPr algn="ctr"/>
              <a:r>
                <a:rPr lang="en-US" u="none"/>
                <a:t>Services</a:t>
              </a:r>
            </a:p>
          </p:txBody>
        </p:sp>
        <p:sp>
          <p:nvSpPr>
            <p:cNvPr id="88082" name="Rectangle 17"/>
            <p:cNvSpPr>
              <a:spLocks noChangeArrowheads="1"/>
            </p:cNvSpPr>
            <p:nvPr/>
          </p:nvSpPr>
          <p:spPr bwMode="auto">
            <a:xfrm>
              <a:off x="795" y="1515"/>
              <a:ext cx="676" cy="404"/>
            </a:xfrm>
            <a:prstGeom prst="rect">
              <a:avLst/>
            </a:prstGeom>
            <a:noFill/>
            <a:ln w="12700">
              <a:noFill/>
              <a:miter lim="800000"/>
              <a:headEnd/>
              <a:tailEnd/>
            </a:ln>
          </p:spPr>
          <p:txBody>
            <a:bodyPr wrap="none">
              <a:spAutoFit/>
            </a:bodyPr>
            <a:lstStyle/>
            <a:p>
              <a:pPr algn="ctr"/>
              <a:r>
                <a:rPr lang="en-US" u="none"/>
                <a:t>Broker</a:t>
              </a:r>
            </a:p>
            <a:p>
              <a:pPr algn="ctr"/>
              <a:r>
                <a:rPr lang="en-US" u="none"/>
                <a:t>Interface</a:t>
              </a:r>
            </a:p>
          </p:txBody>
        </p:sp>
      </p:grpSp>
    </p:spTree>
  </p:cSld>
  <p:clrMapOvr>
    <a:masterClrMapping/>
  </p:clrMapOvr>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Slide Number Placeholder 4"/>
          <p:cNvSpPr>
            <a:spLocks noGrp="1"/>
          </p:cNvSpPr>
          <p:nvPr>
            <p:ph type="sldNum" sz="quarter" idx="10"/>
          </p:nvPr>
        </p:nvSpPr>
        <p:spPr>
          <a:noFill/>
        </p:spPr>
        <p:txBody>
          <a:bodyPr/>
          <a:lstStyle/>
          <a:p>
            <a:fld id="{D83A7167-1B02-4F3E-ABC3-C56CF0BD01CC}" type="slidenum">
              <a:rPr lang="en-US" smtClean="0">
                <a:latin typeface="Arial" pitchFamily="34" charset="0"/>
              </a:rPr>
              <a:pPr/>
              <a:t>82</a:t>
            </a:fld>
            <a:endParaRPr lang="en-US" smtClean="0">
              <a:latin typeface="Arial" pitchFamily="34" charset="0"/>
            </a:endParaRPr>
          </a:p>
        </p:txBody>
      </p:sp>
      <p:sp>
        <p:nvSpPr>
          <p:cNvPr id="89091" name="Rectangle 2"/>
          <p:cNvSpPr>
            <a:spLocks noGrp="1" noChangeArrowheads="1"/>
          </p:cNvSpPr>
          <p:nvPr>
            <p:ph type="title"/>
          </p:nvPr>
        </p:nvSpPr>
        <p:spPr>
          <a:xfrm>
            <a:off x="650875" y="-38100"/>
            <a:ext cx="7924800" cy="914400"/>
          </a:xfrm>
          <a:noFill/>
        </p:spPr>
        <p:txBody>
          <a:bodyPr/>
          <a:lstStyle/>
          <a:p>
            <a:r>
              <a:rPr lang="de-DE" smtClean="0"/>
              <a:t>Pros &amp; Cons of the Broker Pattern</a:t>
            </a:r>
          </a:p>
        </p:txBody>
      </p:sp>
      <p:sp>
        <p:nvSpPr>
          <p:cNvPr id="89092" name="Rectangle 3"/>
          <p:cNvSpPr>
            <a:spLocks noGrp="1" noChangeArrowheads="1"/>
          </p:cNvSpPr>
          <p:nvPr>
            <p:ph type="body" sz="half" idx="1"/>
          </p:nvPr>
        </p:nvSpPr>
        <p:spPr>
          <a:xfrm>
            <a:off x="-28575" y="876300"/>
            <a:ext cx="5476875" cy="5981700"/>
          </a:xfrm>
          <a:noFill/>
        </p:spPr>
        <p:txBody>
          <a:bodyPr/>
          <a:lstStyle/>
          <a:p>
            <a:pPr marL="0" indent="0">
              <a:lnSpc>
                <a:spcPct val="90000"/>
              </a:lnSpc>
              <a:spcBef>
                <a:spcPct val="0"/>
              </a:spcBef>
              <a:buClr>
                <a:schemeClr val="tx1"/>
              </a:buClr>
              <a:buSzTx/>
              <a:buFontTx/>
              <a:buNone/>
            </a:pPr>
            <a:r>
              <a:rPr lang="de-DE" sz="2000" b="0" smtClean="0">
                <a:solidFill>
                  <a:schemeClr val="tx1"/>
                </a:solidFill>
              </a:rPr>
              <a:t>This pattern has five </a:t>
            </a:r>
            <a:r>
              <a:rPr lang="de-DE" sz="2000" smtClean="0">
                <a:solidFill>
                  <a:schemeClr val="tx1"/>
                </a:solidFill>
              </a:rPr>
              <a:t>benefits</a:t>
            </a:r>
            <a:r>
              <a:rPr lang="de-DE" sz="2000" b="0" smtClean="0">
                <a:solidFill>
                  <a:schemeClr val="tx1"/>
                </a:solidFill>
              </a:rPr>
              <a:t>:</a:t>
            </a:r>
          </a:p>
          <a:p>
            <a:pPr marL="228600" lvl="1" indent="-114300">
              <a:lnSpc>
                <a:spcPct val="90000"/>
              </a:lnSpc>
              <a:spcBef>
                <a:spcPct val="0"/>
              </a:spcBef>
              <a:buClr>
                <a:schemeClr val="tx1"/>
              </a:buClr>
              <a:buSzTx/>
              <a:buFontTx/>
              <a:buChar char="•"/>
            </a:pPr>
            <a:r>
              <a:rPr lang="de-DE" sz="2000" b="1" i="1" smtClean="0">
                <a:solidFill>
                  <a:schemeClr val="tx1"/>
                </a:solidFill>
              </a:rPr>
              <a:t>Portability enhancements</a:t>
            </a:r>
          </a:p>
          <a:p>
            <a:pPr marL="457200" lvl="2" indent="-114300">
              <a:lnSpc>
                <a:spcPct val="90000"/>
              </a:lnSpc>
              <a:spcBef>
                <a:spcPct val="0"/>
              </a:spcBef>
              <a:buClr>
                <a:schemeClr val="tx1"/>
              </a:buClr>
              <a:buFontTx/>
              <a:buChar char="•"/>
            </a:pPr>
            <a:r>
              <a:rPr lang="de-DE" sz="1800" smtClean="0">
                <a:solidFill>
                  <a:schemeClr val="tx1"/>
                </a:solidFill>
              </a:rPr>
              <a:t>A broker hides OS &amp; network system details from clients &amp; servers by using indirection &amp; abstraction layers, such as APIs, proxies, adapters, &amp; bridges</a:t>
            </a:r>
          </a:p>
          <a:p>
            <a:pPr marL="228600" lvl="1" indent="-114300">
              <a:lnSpc>
                <a:spcPct val="90000"/>
              </a:lnSpc>
              <a:spcBef>
                <a:spcPct val="0"/>
              </a:spcBef>
              <a:buClr>
                <a:schemeClr val="tx1"/>
              </a:buClr>
              <a:buSzTx/>
              <a:buFontTx/>
              <a:buChar char="•"/>
            </a:pPr>
            <a:r>
              <a:rPr lang="de-DE" sz="2000" b="1" i="1" smtClean="0">
                <a:solidFill>
                  <a:srgbClr val="003399"/>
                </a:solidFill>
              </a:rPr>
              <a:t>Interoperability with other brokers</a:t>
            </a:r>
          </a:p>
          <a:p>
            <a:pPr marL="457200" lvl="2" indent="-114300">
              <a:lnSpc>
                <a:spcPct val="90000"/>
              </a:lnSpc>
              <a:spcBef>
                <a:spcPct val="0"/>
              </a:spcBef>
              <a:buClr>
                <a:schemeClr val="tx1"/>
              </a:buClr>
              <a:buFontTx/>
              <a:buChar char="•"/>
            </a:pPr>
            <a:r>
              <a:rPr lang="de-DE" sz="1800" smtClean="0">
                <a:solidFill>
                  <a:srgbClr val="003399"/>
                </a:solidFill>
              </a:rPr>
              <a:t>Different brokers may interoperate if they understand a common protocol for exchanging messages</a:t>
            </a:r>
          </a:p>
          <a:p>
            <a:pPr marL="228600" lvl="1" indent="-114300">
              <a:lnSpc>
                <a:spcPct val="90000"/>
              </a:lnSpc>
              <a:spcBef>
                <a:spcPct val="0"/>
              </a:spcBef>
              <a:buClr>
                <a:schemeClr val="tx1"/>
              </a:buClr>
              <a:buSzTx/>
              <a:buFontTx/>
              <a:buChar char="•"/>
            </a:pPr>
            <a:r>
              <a:rPr lang="de-DE" sz="2000" b="1" i="1" smtClean="0">
                <a:solidFill>
                  <a:schemeClr val="tx1"/>
                </a:solidFill>
              </a:rPr>
              <a:t>Reusability of services</a:t>
            </a:r>
          </a:p>
          <a:p>
            <a:pPr marL="457200" lvl="2" indent="-114300">
              <a:lnSpc>
                <a:spcPct val="90000"/>
              </a:lnSpc>
              <a:spcBef>
                <a:spcPct val="0"/>
              </a:spcBef>
              <a:buClr>
                <a:schemeClr val="tx1"/>
              </a:buClr>
              <a:buFontTx/>
              <a:buChar char="•"/>
            </a:pPr>
            <a:r>
              <a:rPr lang="de-DE" sz="1800" smtClean="0">
                <a:solidFill>
                  <a:schemeClr val="tx1"/>
                </a:solidFill>
              </a:rPr>
              <a:t>When building new applications, brokers enable application functionality to reuse existing services</a:t>
            </a:r>
          </a:p>
          <a:p>
            <a:pPr marL="228600" lvl="1" indent="-114300">
              <a:lnSpc>
                <a:spcPct val="90000"/>
              </a:lnSpc>
              <a:spcBef>
                <a:spcPct val="0"/>
              </a:spcBef>
              <a:buClr>
                <a:schemeClr val="tx1"/>
              </a:buClr>
              <a:buSzTx/>
              <a:buFontTx/>
              <a:buChar char="•"/>
            </a:pPr>
            <a:r>
              <a:rPr lang="de-DE" sz="2000" b="1" i="1" smtClean="0">
                <a:solidFill>
                  <a:srgbClr val="003399"/>
                </a:solidFill>
              </a:rPr>
              <a:t>Location transparency</a:t>
            </a:r>
          </a:p>
          <a:p>
            <a:pPr marL="457200" lvl="2" indent="-114300">
              <a:lnSpc>
                <a:spcPct val="90000"/>
              </a:lnSpc>
              <a:spcBef>
                <a:spcPct val="0"/>
              </a:spcBef>
              <a:buClr>
                <a:schemeClr val="tx1"/>
              </a:buClr>
              <a:buFontTx/>
              <a:buChar char="•"/>
            </a:pPr>
            <a:r>
              <a:rPr lang="de-DE" sz="1800" smtClean="0">
                <a:solidFill>
                  <a:srgbClr val="003399"/>
                </a:solidFill>
              </a:rPr>
              <a:t>A broker is responsible for locating servers, so clients need not know where servers are located</a:t>
            </a:r>
            <a:r>
              <a:rPr lang="de-DE" sz="1800" b="1" smtClean="0">
                <a:solidFill>
                  <a:schemeClr val="tx1"/>
                </a:solidFill>
              </a:rPr>
              <a:t> </a:t>
            </a:r>
          </a:p>
          <a:p>
            <a:pPr marL="228600" lvl="1" indent="-114300">
              <a:lnSpc>
                <a:spcPct val="90000"/>
              </a:lnSpc>
              <a:spcBef>
                <a:spcPct val="0"/>
              </a:spcBef>
              <a:buClr>
                <a:schemeClr val="tx1"/>
              </a:buClr>
              <a:buSzTx/>
              <a:buFontTx/>
              <a:buChar char="•"/>
            </a:pPr>
            <a:r>
              <a:rPr lang="de-DE" sz="2000" b="1" i="1" smtClean="0">
                <a:solidFill>
                  <a:schemeClr val="tx1"/>
                </a:solidFill>
              </a:rPr>
              <a:t>Changeability &amp; extensibility of components</a:t>
            </a:r>
          </a:p>
          <a:p>
            <a:pPr marL="457200" lvl="2" indent="-114300">
              <a:lnSpc>
                <a:spcPct val="90000"/>
              </a:lnSpc>
              <a:spcBef>
                <a:spcPct val="0"/>
              </a:spcBef>
              <a:buClr>
                <a:schemeClr val="tx1"/>
              </a:buClr>
              <a:buFontTx/>
              <a:buChar char="•"/>
            </a:pPr>
            <a:r>
              <a:rPr lang="de-DE" sz="1800" smtClean="0">
                <a:solidFill>
                  <a:schemeClr val="tx1"/>
                </a:solidFill>
              </a:rPr>
              <a:t>If server implementations change without affecting interfaces clients should not be affected</a:t>
            </a:r>
          </a:p>
        </p:txBody>
      </p:sp>
      <p:sp>
        <p:nvSpPr>
          <p:cNvPr id="89093" name="Rectangle 4"/>
          <p:cNvSpPr>
            <a:spLocks noGrp="1" noChangeArrowheads="1"/>
          </p:cNvSpPr>
          <p:nvPr>
            <p:ph type="body" sz="half" idx="2"/>
          </p:nvPr>
        </p:nvSpPr>
        <p:spPr>
          <a:xfrm>
            <a:off x="5129213" y="923925"/>
            <a:ext cx="3941762" cy="5305425"/>
          </a:xfrm>
          <a:noFill/>
        </p:spPr>
        <p:txBody>
          <a:bodyPr/>
          <a:lstStyle/>
          <a:p>
            <a:pPr marL="0" indent="0">
              <a:buClr>
                <a:schemeClr val="tx1"/>
              </a:buClr>
              <a:buSzTx/>
              <a:buFontTx/>
              <a:buNone/>
            </a:pPr>
            <a:r>
              <a:rPr lang="de-DE" sz="2000" b="0" smtClean="0">
                <a:solidFill>
                  <a:schemeClr val="tx1"/>
                </a:solidFill>
              </a:rPr>
              <a:t>This pattern also has</a:t>
            </a:r>
            <a:r>
              <a:rPr lang="de-DE" sz="2000" smtClean="0">
                <a:solidFill>
                  <a:schemeClr val="tx1"/>
                </a:solidFill>
              </a:rPr>
              <a:t> liabilities</a:t>
            </a:r>
            <a:r>
              <a:rPr lang="de-DE" sz="2000" b="0" smtClean="0">
                <a:solidFill>
                  <a:schemeClr val="tx1"/>
                </a:solidFill>
              </a:rPr>
              <a:t>:</a:t>
            </a:r>
          </a:p>
          <a:p>
            <a:pPr marL="228600" lvl="1" indent="-114300">
              <a:buClr>
                <a:schemeClr val="tx1"/>
              </a:buClr>
              <a:buSzTx/>
              <a:buFontTx/>
              <a:buChar char="•"/>
            </a:pPr>
            <a:r>
              <a:rPr lang="de-DE" sz="2000" b="1" i="1" smtClean="0">
                <a:solidFill>
                  <a:schemeClr val="tx1"/>
                </a:solidFill>
              </a:rPr>
              <a:t>Higher overhead</a:t>
            </a:r>
          </a:p>
          <a:p>
            <a:pPr marL="457200" lvl="2" indent="-114300">
              <a:buClr>
                <a:schemeClr val="tx1"/>
              </a:buClr>
              <a:buFontTx/>
              <a:buChar char="•"/>
            </a:pPr>
            <a:r>
              <a:rPr lang="de-DE" sz="1800" smtClean="0">
                <a:solidFill>
                  <a:schemeClr val="tx1"/>
                </a:solidFill>
              </a:rPr>
              <a:t>Applications using brokers may be slower than applications written manually</a:t>
            </a:r>
          </a:p>
          <a:p>
            <a:pPr marL="228600" lvl="1" indent="-114300">
              <a:buClr>
                <a:schemeClr val="tx1"/>
              </a:buClr>
              <a:buSzTx/>
              <a:buFontTx/>
              <a:buChar char="•"/>
            </a:pPr>
            <a:r>
              <a:rPr lang="de-DE" sz="2000" b="1" i="1" smtClean="0">
                <a:solidFill>
                  <a:srgbClr val="003399"/>
                </a:solidFill>
              </a:rPr>
              <a:t>Potentially less reliable</a:t>
            </a:r>
          </a:p>
          <a:p>
            <a:pPr marL="457200" lvl="2" indent="-114300">
              <a:buClr>
                <a:schemeClr val="tx1"/>
              </a:buClr>
              <a:buFontTx/>
              <a:buChar char="•"/>
            </a:pPr>
            <a:r>
              <a:rPr lang="de-DE" sz="1800" smtClean="0">
                <a:solidFill>
                  <a:srgbClr val="003399"/>
                </a:solidFill>
              </a:rPr>
              <a:t>Compared with non-distributed software applications, distributed broker systems may incur lower fault tolerance</a:t>
            </a:r>
          </a:p>
          <a:p>
            <a:pPr marL="228600" lvl="1" indent="-114300">
              <a:buClr>
                <a:schemeClr val="tx1"/>
              </a:buClr>
              <a:buSzTx/>
              <a:buFontTx/>
              <a:buChar char="•"/>
            </a:pPr>
            <a:r>
              <a:rPr lang="de-DE" sz="2000" b="1" i="1" smtClean="0">
                <a:solidFill>
                  <a:schemeClr val="tx1"/>
                </a:solidFill>
              </a:rPr>
              <a:t>Testing &amp; debugging may be harder</a:t>
            </a:r>
          </a:p>
          <a:p>
            <a:pPr marL="457200" lvl="2" indent="-114300">
              <a:buClr>
                <a:schemeClr val="tx1"/>
              </a:buClr>
              <a:buFontTx/>
              <a:buChar char="•"/>
            </a:pPr>
            <a:r>
              <a:rPr lang="de-DE" sz="1800" smtClean="0">
                <a:solidFill>
                  <a:schemeClr val="tx1"/>
                </a:solidFill>
              </a:rPr>
              <a:t>Testing &amp; debugging of distributed systems is tedious because of all the components involved</a:t>
            </a:r>
          </a:p>
        </p:txBody>
      </p:sp>
    </p:spTree>
  </p:cSld>
  <p:clrMapOvr>
    <a:masterClrMapping/>
  </p:clrMapOvr>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Slide Number Placeholder 2"/>
          <p:cNvSpPr>
            <a:spLocks noGrp="1"/>
          </p:cNvSpPr>
          <p:nvPr>
            <p:ph type="sldNum" sz="quarter" idx="10"/>
          </p:nvPr>
        </p:nvSpPr>
        <p:spPr>
          <a:noFill/>
        </p:spPr>
        <p:txBody>
          <a:bodyPr/>
          <a:lstStyle/>
          <a:p>
            <a:fld id="{FC99781C-2A29-4F17-A19A-0BDF4B8328E8}" type="slidenum">
              <a:rPr lang="en-US" smtClean="0">
                <a:latin typeface="Arial" pitchFamily="34" charset="0"/>
              </a:rPr>
              <a:pPr/>
              <a:t>83</a:t>
            </a:fld>
            <a:endParaRPr lang="en-US" smtClean="0">
              <a:latin typeface="Arial" pitchFamily="34" charset="0"/>
            </a:endParaRPr>
          </a:p>
        </p:txBody>
      </p:sp>
      <p:sp>
        <p:nvSpPr>
          <p:cNvPr id="90115" name="Rectangle 2"/>
          <p:cNvSpPr>
            <a:spLocks noGrp="1" noChangeArrowheads="1"/>
          </p:cNvSpPr>
          <p:nvPr>
            <p:ph type="title"/>
          </p:nvPr>
        </p:nvSpPr>
        <p:spPr>
          <a:xfrm>
            <a:off x="0" y="-47625"/>
            <a:ext cx="9144000" cy="914400"/>
          </a:xfrm>
        </p:spPr>
        <p:txBody>
          <a:bodyPr/>
          <a:lstStyle/>
          <a:p>
            <a:r>
              <a:rPr lang="de-DE" smtClean="0"/>
              <a:t>Supporting Async Communication (1/2)</a:t>
            </a:r>
            <a:endParaRPr lang="en-US" smtClean="0"/>
          </a:p>
        </p:txBody>
      </p:sp>
      <p:sp>
        <p:nvSpPr>
          <p:cNvPr id="90116" name="Rectangle 40"/>
          <p:cNvSpPr>
            <a:spLocks noChangeArrowheads="1"/>
          </p:cNvSpPr>
          <p:nvPr/>
        </p:nvSpPr>
        <p:spPr bwMode="auto">
          <a:xfrm>
            <a:off x="211138" y="985838"/>
            <a:ext cx="3675062" cy="1685925"/>
          </a:xfrm>
          <a:prstGeom prst="rect">
            <a:avLst/>
          </a:prstGeom>
          <a:solidFill>
            <a:schemeClr val="folHlink"/>
          </a:solidFill>
          <a:ln w="9525">
            <a:solidFill>
              <a:schemeClr val="tx1"/>
            </a:solidFill>
            <a:miter lim="800000"/>
            <a:headEnd/>
            <a:tailEnd/>
          </a:ln>
        </p:spPr>
        <p:txBody>
          <a:bodyPr lIns="92075" tIns="46038" rIns="92075" bIns="46038">
            <a:spAutoFit/>
          </a:bodyPr>
          <a:lstStyle/>
          <a:p>
            <a:pPr marL="114300" indent="-114300">
              <a:buClr>
                <a:schemeClr val="tx1"/>
              </a:buClr>
              <a:buSzPct val="85000"/>
            </a:pPr>
            <a:r>
              <a:rPr lang="de-DE" sz="2400" b="1" u="none"/>
              <a:t>Context</a:t>
            </a:r>
          </a:p>
          <a:p>
            <a:pPr marL="114300" indent="-114300">
              <a:buClr>
                <a:schemeClr val="tx1"/>
              </a:buClr>
              <a:buSzPct val="85000"/>
              <a:buFontTx/>
              <a:buChar char="•"/>
            </a:pPr>
            <a:r>
              <a:rPr lang="de-DE" sz="2000" u="none"/>
              <a:t>Some clients want to send requests, continue their work, &amp; receive the results at some later point in time</a:t>
            </a:r>
            <a:endParaRPr lang="en-US" sz="2000" u="none"/>
          </a:p>
        </p:txBody>
      </p:sp>
      <p:sp>
        <p:nvSpPr>
          <p:cNvPr id="1522729" name="Rectangle 41"/>
          <p:cNvSpPr>
            <a:spLocks noChangeArrowheads="1"/>
          </p:cNvSpPr>
          <p:nvPr/>
        </p:nvSpPr>
        <p:spPr bwMode="auto">
          <a:xfrm>
            <a:off x="211138" y="3078163"/>
            <a:ext cx="4391025" cy="3171825"/>
          </a:xfrm>
          <a:prstGeom prst="rect">
            <a:avLst/>
          </a:prstGeom>
          <a:noFill/>
          <a:ln w="9525">
            <a:noFill/>
            <a:miter lim="800000"/>
            <a:headEnd/>
            <a:tailEnd/>
          </a:ln>
        </p:spPr>
        <p:txBody>
          <a:bodyPr lIns="92075" tIns="46038" rIns="92075" bIns="46038">
            <a:spAutoFit/>
          </a:bodyPr>
          <a:lstStyle/>
          <a:p>
            <a:pPr marL="114300" indent="-114300">
              <a:spcBef>
                <a:spcPct val="30000"/>
              </a:spcBef>
              <a:buClr>
                <a:schemeClr val="tx1"/>
              </a:buClr>
            </a:pPr>
            <a:r>
              <a:rPr lang="de-DE" sz="2400" b="1" u="none"/>
              <a:t>Problem</a:t>
            </a:r>
          </a:p>
          <a:p>
            <a:pPr marL="114300" indent="-114300">
              <a:spcBef>
                <a:spcPct val="30000"/>
              </a:spcBef>
              <a:buClr>
                <a:schemeClr val="tx1"/>
              </a:buClr>
              <a:buFontTx/>
              <a:buChar char="•"/>
            </a:pPr>
            <a:r>
              <a:rPr lang="de-DE" sz="2000" u="none"/>
              <a:t>Broker implementations based on conventional RPC semantics often just support </a:t>
            </a:r>
            <a:r>
              <a:rPr lang="de-DE" sz="2000" i="1" u="none"/>
              <a:t>blocking</a:t>
            </a:r>
            <a:r>
              <a:rPr lang="de-DE" sz="2000" u="none"/>
              <a:t> operations </a:t>
            </a:r>
          </a:p>
          <a:p>
            <a:pPr marL="342900" lvl="1" indent="-114300">
              <a:spcBef>
                <a:spcPct val="30000"/>
              </a:spcBef>
              <a:buClr>
                <a:schemeClr val="tx1"/>
              </a:buClr>
              <a:buFontTx/>
              <a:buChar char="•"/>
            </a:pPr>
            <a:r>
              <a:rPr lang="de-DE" sz="2000" i="1" u="none"/>
              <a:t>i.e.,</a:t>
            </a:r>
            <a:r>
              <a:rPr lang="de-DE" sz="2000" u="none"/>
              <a:t> clients must wait until twoway invocations return</a:t>
            </a:r>
          </a:p>
          <a:p>
            <a:pPr marL="114300" indent="-114300">
              <a:spcBef>
                <a:spcPct val="30000"/>
              </a:spcBef>
              <a:buClr>
                <a:schemeClr val="tx1"/>
              </a:buClr>
              <a:buFontTx/>
              <a:buChar char="•"/>
            </a:pPr>
            <a:r>
              <a:rPr lang="de-DE" sz="2000" u="none"/>
              <a:t>Unfortunately, this design can reduce scalability &amp; complicate certain use-cases</a:t>
            </a:r>
          </a:p>
        </p:txBody>
      </p:sp>
      <p:grpSp>
        <p:nvGrpSpPr>
          <p:cNvPr id="2" name="Group 73"/>
          <p:cNvGrpSpPr>
            <a:grpSpLocks/>
          </p:cNvGrpSpPr>
          <p:nvPr/>
        </p:nvGrpSpPr>
        <p:grpSpPr bwMode="auto">
          <a:xfrm>
            <a:off x="4473575" y="1243013"/>
            <a:ext cx="7894638" cy="5546725"/>
            <a:chOff x="2818" y="783"/>
            <a:chExt cx="4973" cy="3494"/>
          </a:xfrm>
        </p:grpSpPr>
        <p:pic>
          <p:nvPicPr>
            <p:cNvPr id="90119" name="Picture 70" descr="hs_book_050"/>
            <p:cNvPicPr>
              <a:picLocks noChangeAspect="1" noChangeArrowheads="1"/>
            </p:cNvPicPr>
            <p:nvPr/>
          </p:nvPicPr>
          <p:blipFill>
            <a:blip r:embed="rId3" cstate="print"/>
            <a:srcRect/>
            <a:stretch>
              <a:fillRect/>
            </a:stretch>
          </p:blipFill>
          <p:spPr bwMode="auto">
            <a:xfrm>
              <a:off x="2818" y="844"/>
              <a:ext cx="4973" cy="3130"/>
            </a:xfrm>
            <a:prstGeom prst="rect">
              <a:avLst/>
            </a:prstGeom>
            <a:noFill/>
            <a:ln w="9525">
              <a:noFill/>
              <a:miter lim="800000"/>
              <a:headEnd/>
              <a:tailEnd/>
            </a:ln>
          </p:spPr>
        </p:pic>
        <p:sp>
          <p:nvSpPr>
            <p:cNvPr id="90120" name="Rectangle 71"/>
            <p:cNvSpPr>
              <a:spLocks noChangeArrowheads="1"/>
            </p:cNvSpPr>
            <p:nvPr/>
          </p:nvSpPr>
          <p:spPr bwMode="auto">
            <a:xfrm>
              <a:off x="5190" y="783"/>
              <a:ext cx="2533" cy="3341"/>
            </a:xfrm>
            <a:prstGeom prst="rect">
              <a:avLst/>
            </a:prstGeom>
            <a:solidFill>
              <a:schemeClr val="bg1"/>
            </a:solidFill>
            <a:ln w="12700">
              <a:noFill/>
              <a:miter lim="800000"/>
              <a:headEnd/>
              <a:tailEnd/>
            </a:ln>
          </p:spPr>
          <p:txBody>
            <a:bodyPr wrap="none" anchor="ctr"/>
            <a:lstStyle/>
            <a:p>
              <a:endParaRPr lang="en-US"/>
            </a:p>
          </p:txBody>
        </p:sp>
        <p:sp>
          <p:nvSpPr>
            <p:cNvPr id="90121" name="Rectangle 72"/>
            <p:cNvSpPr>
              <a:spLocks noChangeArrowheads="1"/>
            </p:cNvSpPr>
            <p:nvPr/>
          </p:nvSpPr>
          <p:spPr bwMode="auto">
            <a:xfrm>
              <a:off x="3043" y="3600"/>
              <a:ext cx="1964" cy="677"/>
            </a:xfrm>
            <a:prstGeom prst="rect">
              <a:avLst/>
            </a:prstGeom>
            <a:solidFill>
              <a:schemeClr val="bg1"/>
            </a:solidFill>
            <a:ln w="12700">
              <a:noFill/>
              <a:miter lim="800000"/>
              <a:headEnd/>
              <a:tailEnd/>
            </a:ln>
          </p:spPr>
          <p:txBody>
            <a:bodyPr wrap="none" anchor="ct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522729"/>
                                        </p:tgtEl>
                                        <p:attrNameLst>
                                          <p:attrName>style.visibility</p:attrName>
                                        </p:attrNameLst>
                                      </p:cBhvr>
                                      <p:to>
                                        <p:strVal val="visible"/>
                                      </p:to>
                                    </p:set>
                                    <p:animEffect transition="in" filter="wipe(up)">
                                      <p:cBhvr>
                                        <p:cTn id="7" dur="500"/>
                                        <p:tgtEl>
                                          <p:spTgt spid="1522729"/>
                                        </p:tgtEl>
                                      </p:cBhvr>
                                    </p:animEffect>
                                  </p:childTnLst>
                                </p:cTn>
                              </p:par>
                              <p:par>
                                <p:cTn id="8" presetID="1"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2729"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Slide Number Placeholder 2"/>
          <p:cNvSpPr>
            <a:spLocks noGrp="1"/>
          </p:cNvSpPr>
          <p:nvPr>
            <p:ph type="sldNum" sz="quarter" idx="10"/>
          </p:nvPr>
        </p:nvSpPr>
        <p:spPr>
          <a:noFill/>
        </p:spPr>
        <p:txBody>
          <a:bodyPr/>
          <a:lstStyle/>
          <a:p>
            <a:fld id="{45BCD24D-B6BE-4620-B5C0-A264198760F1}" type="slidenum">
              <a:rPr lang="en-US" smtClean="0">
                <a:latin typeface="Arial" pitchFamily="34" charset="0"/>
              </a:rPr>
              <a:pPr/>
              <a:t>84</a:t>
            </a:fld>
            <a:endParaRPr lang="en-US" smtClean="0">
              <a:latin typeface="Arial" pitchFamily="34" charset="0"/>
            </a:endParaRPr>
          </a:p>
        </p:txBody>
      </p:sp>
      <p:pic>
        <p:nvPicPr>
          <p:cNvPr id="1707042" name="Picture 34" descr="hs_book_050"/>
          <p:cNvPicPr>
            <a:picLocks noChangeAspect="1" noChangeArrowheads="1"/>
          </p:cNvPicPr>
          <p:nvPr/>
        </p:nvPicPr>
        <p:blipFill>
          <a:blip r:embed="rId3" cstate="print"/>
          <a:srcRect/>
          <a:stretch>
            <a:fillRect/>
          </a:stretch>
        </p:blipFill>
        <p:spPr bwMode="auto">
          <a:xfrm>
            <a:off x="4525963" y="846138"/>
            <a:ext cx="4143375" cy="2608262"/>
          </a:xfrm>
          <a:prstGeom prst="rect">
            <a:avLst/>
          </a:prstGeom>
          <a:noFill/>
          <a:ln w="9525">
            <a:noFill/>
            <a:miter lim="800000"/>
            <a:headEnd/>
            <a:tailEnd/>
          </a:ln>
        </p:spPr>
      </p:pic>
      <p:sp>
        <p:nvSpPr>
          <p:cNvPr id="91140" name="Rectangle 35"/>
          <p:cNvSpPr>
            <a:spLocks noChangeArrowheads="1"/>
          </p:cNvSpPr>
          <p:nvPr/>
        </p:nvSpPr>
        <p:spPr bwMode="auto">
          <a:xfrm>
            <a:off x="4248150" y="920750"/>
            <a:ext cx="2420938" cy="2581275"/>
          </a:xfrm>
          <a:prstGeom prst="rect">
            <a:avLst/>
          </a:prstGeom>
          <a:solidFill>
            <a:schemeClr val="bg1"/>
          </a:solidFill>
          <a:ln w="12700">
            <a:noFill/>
            <a:miter lim="800000"/>
            <a:headEnd/>
            <a:tailEnd/>
          </a:ln>
        </p:spPr>
        <p:txBody>
          <a:bodyPr wrap="none" anchor="ctr"/>
          <a:lstStyle/>
          <a:p>
            <a:endParaRPr lang="en-US"/>
          </a:p>
        </p:txBody>
      </p:sp>
      <p:sp>
        <p:nvSpPr>
          <p:cNvPr id="1707011" name="Rectangle 3"/>
          <p:cNvSpPr>
            <a:spLocks noChangeArrowheads="1"/>
          </p:cNvSpPr>
          <p:nvPr/>
        </p:nvSpPr>
        <p:spPr bwMode="auto">
          <a:xfrm>
            <a:off x="657225" y="1035050"/>
            <a:ext cx="5159375" cy="1257300"/>
          </a:xfrm>
          <a:prstGeom prst="rect">
            <a:avLst/>
          </a:prstGeom>
          <a:solidFill>
            <a:srgbClr val="CCFF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lnSpc>
                <a:spcPct val="90000"/>
              </a:lnSpc>
              <a:defRPr/>
            </a:pPr>
            <a:r>
              <a:rPr lang="en-US" sz="2400" b="1" u="none">
                <a:latin typeface="Arial" charset="0"/>
              </a:rPr>
              <a:t>Solution</a:t>
            </a:r>
          </a:p>
          <a:p>
            <a:pPr marL="114300" indent="-114300">
              <a:lnSpc>
                <a:spcPct val="90000"/>
              </a:lnSpc>
              <a:buFontTx/>
              <a:buChar char="•"/>
              <a:defRPr/>
            </a:pPr>
            <a:r>
              <a:rPr lang="en-US" sz="2000" u="none">
                <a:latin typeface="Arial" charset="0"/>
              </a:rPr>
              <a:t>Apply the </a:t>
            </a:r>
            <a:r>
              <a:rPr lang="en-US" sz="2000" i="1" u="none">
                <a:latin typeface="Arial" charset="0"/>
              </a:rPr>
              <a:t>Messaging</a:t>
            </a:r>
            <a:r>
              <a:rPr lang="en-US" sz="2000" u="none">
                <a:latin typeface="Arial" charset="0"/>
              </a:rPr>
              <a:t> (P4/EIP) pattern to allow asynchronous communication between clients &amp; servers</a:t>
            </a:r>
            <a:endParaRPr lang="en-US" sz="1700" u="none">
              <a:latin typeface="Arial" charset="0"/>
            </a:endParaRPr>
          </a:p>
        </p:txBody>
      </p:sp>
      <p:sp>
        <p:nvSpPr>
          <p:cNvPr id="91142" name="Rectangle 33"/>
          <p:cNvSpPr>
            <a:spLocks noGrp="1" noChangeArrowheads="1"/>
          </p:cNvSpPr>
          <p:nvPr>
            <p:ph type="title"/>
          </p:nvPr>
        </p:nvSpPr>
        <p:spPr>
          <a:xfrm>
            <a:off x="0" y="-47625"/>
            <a:ext cx="9144000" cy="914400"/>
          </a:xfrm>
          <a:noFill/>
        </p:spPr>
        <p:txBody>
          <a:bodyPr/>
          <a:lstStyle/>
          <a:p>
            <a:r>
              <a:rPr lang="de-DE" smtClean="0"/>
              <a:t>Supporting Async Communication (1/2)</a:t>
            </a:r>
            <a:endParaRPr lang="en-US" smtClean="0"/>
          </a:p>
        </p:txBody>
      </p:sp>
      <p:sp>
        <p:nvSpPr>
          <p:cNvPr id="91143" name="Rectangle 36"/>
          <p:cNvSpPr>
            <a:spLocks noChangeArrowheads="1"/>
          </p:cNvSpPr>
          <p:nvPr/>
        </p:nvSpPr>
        <p:spPr bwMode="auto">
          <a:xfrm>
            <a:off x="6542088" y="3182938"/>
            <a:ext cx="2420937" cy="2581275"/>
          </a:xfrm>
          <a:prstGeom prst="rect">
            <a:avLst/>
          </a:prstGeom>
          <a:solidFill>
            <a:schemeClr val="bg1"/>
          </a:solidFill>
          <a:ln w="12700">
            <a:noFill/>
            <a:miter lim="800000"/>
            <a:headEnd/>
            <a:tailEnd/>
          </a:ln>
        </p:spPr>
        <p:txBody>
          <a:bodyPr wrap="none" anchor="ctr"/>
          <a:lstStyle/>
          <a:p>
            <a:endParaRPr lang="en-US"/>
          </a:p>
        </p:txBody>
      </p:sp>
      <p:sp>
        <p:nvSpPr>
          <p:cNvPr id="91144" name="Rectangle 6"/>
          <p:cNvSpPr>
            <a:spLocks noChangeArrowheads="1"/>
          </p:cNvSpPr>
          <p:nvPr/>
        </p:nvSpPr>
        <p:spPr bwMode="auto">
          <a:xfrm>
            <a:off x="4303713" y="3297238"/>
            <a:ext cx="4784725" cy="3633787"/>
          </a:xfrm>
          <a:prstGeom prst="rect">
            <a:avLst/>
          </a:prstGeom>
          <a:noFill/>
          <a:ln w="9525">
            <a:noFill/>
            <a:miter lim="800000"/>
            <a:headEnd/>
            <a:tailEnd/>
          </a:ln>
        </p:spPr>
        <p:txBody>
          <a:bodyPr lIns="92075" tIns="46038" rIns="92075" bIns="46038"/>
          <a:lstStyle/>
          <a:p>
            <a:pPr defTabSz="762000">
              <a:spcBef>
                <a:spcPct val="30000"/>
              </a:spcBef>
            </a:pPr>
            <a:r>
              <a:rPr lang="de-DE" u="none"/>
              <a:t>Introduce intermediary queue(s) between clients &amp; servers</a:t>
            </a:r>
            <a:r>
              <a:rPr lang="en-US" u="none"/>
              <a:t>:</a:t>
            </a:r>
          </a:p>
          <a:p>
            <a:pPr marL="228600" lvl="1" indent="-114300" defTabSz="762000">
              <a:spcBef>
                <a:spcPct val="30000"/>
              </a:spcBef>
              <a:buFontTx/>
              <a:buChar char="•"/>
            </a:pPr>
            <a:r>
              <a:rPr lang="de-DE" u="none"/>
              <a:t>A</a:t>
            </a:r>
            <a:r>
              <a:rPr lang="de-DE" i="1" u="none"/>
              <a:t> queue </a:t>
            </a:r>
            <a:r>
              <a:rPr lang="de-DE" u="none"/>
              <a:t>is used to store messages</a:t>
            </a:r>
          </a:p>
          <a:p>
            <a:pPr marL="457200" lvl="2" indent="-114300" defTabSz="762000">
              <a:spcBef>
                <a:spcPct val="30000"/>
              </a:spcBef>
              <a:buFontTx/>
              <a:buChar char="•"/>
            </a:pPr>
            <a:r>
              <a:rPr lang="de-DE" u="none"/>
              <a:t>A queue can cooperate with other queues to route messages</a:t>
            </a:r>
            <a:endParaRPr lang="en-US" u="none"/>
          </a:p>
          <a:p>
            <a:pPr marL="228600" lvl="1" indent="-114300" defTabSz="762000">
              <a:spcBef>
                <a:spcPct val="30000"/>
              </a:spcBef>
              <a:buFontTx/>
              <a:buChar char="•"/>
            </a:pPr>
            <a:r>
              <a:rPr lang="de-DE" i="1" u="none"/>
              <a:t>Messages </a:t>
            </a:r>
            <a:r>
              <a:rPr lang="de-DE" u="none"/>
              <a:t>are sent from sender to receiver</a:t>
            </a:r>
          </a:p>
          <a:p>
            <a:pPr marL="228600" lvl="1" indent="-114300" defTabSz="762000">
              <a:spcBef>
                <a:spcPct val="30000"/>
              </a:spcBef>
              <a:buFontTx/>
              <a:buChar char="•"/>
            </a:pPr>
            <a:r>
              <a:rPr lang="de-DE" u="none"/>
              <a:t>A </a:t>
            </a:r>
            <a:r>
              <a:rPr lang="de-DE" i="1" u="none"/>
              <a:t>client</a:t>
            </a:r>
            <a:r>
              <a:rPr lang="de-DE" u="none"/>
              <a:t> </a:t>
            </a:r>
            <a:r>
              <a:rPr lang="en-US" u="none"/>
              <a:t>sends</a:t>
            </a:r>
            <a:r>
              <a:rPr lang="de-DE" u="none"/>
              <a:t> a message, which is queued &amp; then forwarded to a </a:t>
            </a:r>
            <a:r>
              <a:rPr lang="de-DE" i="1" u="none"/>
              <a:t>message processor </a:t>
            </a:r>
            <a:r>
              <a:rPr lang="de-DE" u="none"/>
              <a:t>on a server that receives &amp; executes them</a:t>
            </a:r>
          </a:p>
          <a:p>
            <a:pPr marL="228600" lvl="1" indent="-114300" defTabSz="762000">
              <a:spcBef>
                <a:spcPct val="30000"/>
              </a:spcBef>
              <a:buFontTx/>
              <a:buChar char="•"/>
            </a:pPr>
            <a:r>
              <a:rPr lang="de-DE" u="none"/>
              <a:t>A </a:t>
            </a:r>
            <a:r>
              <a:rPr lang="de-DE" i="1" u="none"/>
              <a:t>Message API</a:t>
            </a:r>
            <a:r>
              <a:rPr lang="de-DE" u="none"/>
              <a:t> is provided for clients &amp; servers to send/receive messages</a:t>
            </a:r>
            <a:endParaRPr lang="en-US" u="none"/>
          </a:p>
        </p:txBody>
      </p:sp>
      <p:pic>
        <p:nvPicPr>
          <p:cNvPr id="91145" name="Picture 38"/>
          <p:cNvPicPr>
            <a:picLocks noChangeAspect="1" noChangeArrowheads="1"/>
          </p:cNvPicPr>
          <p:nvPr/>
        </p:nvPicPr>
        <p:blipFill>
          <a:blip r:embed="rId4" cstate="print"/>
          <a:srcRect/>
          <a:stretch>
            <a:fillRect/>
          </a:stretch>
        </p:blipFill>
        <p:spPr bwMode="auto">
          <a:xfrm>
            <a:off x="171450" y="3043238"/>
            <a:ext cx="4211638" cy="3178175"/>
          </a:xfrm>
          <a:prstGeom prst="rect">
            <a:avLst/>
          </a:prstGeom>
          <a:noFill/>
          <a:ln w="12700">
            <a:noFill/>
            <a:miter lim="800000"/>
            <a:headEnd/>
            <a:tailEnd/>
          </a:ln>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7070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Slide Number Placeholder 2"/>
          <p:cNvSpPr>
            <a:spLocks noGrp="1"/>
          </p:cNvSpPr>
          <p:nvPr>
            <p:ph type="sldNum" sz="quarter" idx="10"/>
          </p:nvPr>
        </p:nvSpPr>
        <p:spPr>
          <a:noFill/>
        </p:spPr>
        <p:txBody>
          <a:bodyPr/>
          <a:lstStyle/>
          <a:p>
            <a:fld id="{0A8B0A80-71A1-457D-BC36-B01FEBCCA195}" type="slidenum">
              <a:rPr lang="en-US" smtClean="0">
                <a:latin typeface="Arial" pitchFamily="34" charset="0"/>
              </a:rPr>
              <a:pPr/>
              <a:t>85</a:t>
            </a:fld>
            <a:endParaRPr lang="en-US" smtClean="0">
              <a:latin typeface="Arial" pitchFamily="34" charset="0"/>
            </a:endParaRPr>
          </a:p>
        </p:txBody>
      </p:sp>
      <p:sp>
        <p:nvSpPr>
          <p:cNvPr id="92163" name="Rectangle 4"/>
          <p:cNvSpPr>
            <a:spLocks noGrp="1" noChangeArrowheads="1"/>
          </p:cNvSpPr>
          <p:nvPr>
            <p:ph type="title"/>
          </p:nvPr>
        </p:nvSpPr>
        <p:spPr>
          <a:xfrm>
            <a:off x="0" y="-38100"/>
            <a:ext cx="9144000" cy="914400"/>
          </a:xfrm>
        </p:spPr>
        <p:txBody>
          <a:bodyPr/>
          <a:lstStyle/>
          <a:p>
            <a:pPr>
              <a:lnSpc>
                <a:spcPct val="80000"/>
              </a:lnSpc>
            </a:pPr>
            <a:r>
              <a:rPr lang="de-DE" smtClean="0"/>
              <a:t>Messaging Pattern Dynamics</a:t>
            </a:r>
            <a:endParaRPr lang="en-US" smtClean="0"/>
          </a:p>
        </p:txBody>
      </p:sp>
      <p:sp>
        <p:nvSpPr>
          <p:cNvPr id="92164" name="Rectangle 7"/>
          <p:cNvSpPr>
            <a:spLocks noChangeArrowheads="1"/>
          </p:cNvSpPr>
          <p:nvPr/>
        </p:nvSpPr>
        <p:spPr bwMode="auto">
          <a:xfrm>
            <a:off x="273050" y="1176338"/>
            <a:ext cx="1304925" cy="350837"/>
          </a:xfrm>
          <a:prstGeom prst="rect">
            <a:avLst/>
          </a:prstGeom>
          <a:solidFill>
            <a:schemeClr val="bg1"/>
          </a:solidFill>
          <a:ln w="28575">
            <a:solidFill>
              <a:schemeClr val="tx1"/>
            </a:solidFill>
            <a:miter lim="800000"/>
            <a:headEnd/>
            <a:tailEnd/>
          </a:ln>
        </p:spPr>
        <p:txBody>
          <a:bodyPr wrap="none" anchor="ctr"/>
          <a:lstStyle/>
          <a:p>
            <a:endParaRPr lang="en-US"/>
          </a:p>
        </p:txBody>
      </p:sp>
      <p:sp>
        <p:nvSpPr>
          <p:cNvPr id="92165" name="Rectangle 8"/>
          <p:cNvSpPr>
            <a:spLocks noChangeArrowheads="1"/>
          </p:cNvSpPr>
          <p:nvPr/>
        </p:nvSpPr>
        <p:spPr bwMode="auto">
          <a:xfrm>
            <a:off x="474663" y="1185863"/>
            <a:ext cx="1587500" cy="336550"/>
          </a:xfrm>
          <a:prstGeom prst="rect">
            <a:avLst/>
          </a:prstGeom>
          <a:noFill/>
          <a:ln w="9525">
            <a:noFill/>
            <a:miter lim="800000"/>
            <a:headEnd/>
            <a:tailEnd/>
          </a:ln>
        </p:spPr>
        <p:txBody>
          <a:bodyPr lIns="92075" tIns="46038" rIns="92075" bIns="46038">
            <a:spAutoFit/>
          </a:bodyPr>
          <a:lstStyle/>
          <a:p>
            <a:pPr eaLnBrk="1" hangingPunct="1"/>
            <a:r>
              <a:rPr lang="de-DE" sz="1600" u="none"/>
              <a:t>:</a:t>
            </a:r>
            <a:r>
              <a:rPr lang="de-DE" sz="1600" b="1" u="none"/>
              <a:t> </a:t>
            </a:r>
            <a:r>
              <a:rPr lang="de-DE" sz="1600"/>
              <a:t>Client</a:t>
            </a:r>
          </a:p>
        </p:txBody>
      </p:sp>
      <p:sp>
        <p:nvSpPr>
          <p:cNvPr id="92166" name="Rectangle 12"/>
          <p:cNvSpPr>
            <a:spLocks noChangeArrowheads="1"/>
          </p:cNvSpPr>
          <p:nvPr/>
        </p:nvSpPr>
        <p:spPr bwMode="auto">
          <a:xfrm>
            <a:off x="1751013" y="1663700"/>
            <a:ext cx="1201737" cy="350838"/>
          </a:xfrm>
          <a:prstGeom prst="rect">
            <a:avLst/>
          </a:prstGeom>
          <a:solidFill>
            <a:schemeClr val="bg1"/>
          </a:solidFill>
          <a:ln w="12700">
            <a:solidFill>
              <a:schemeClr val="tx1"/>
            </a:solidFill>
            <a:miter lim="800000"/>
            <a:headEnd/>
            <a:tailEnd/>
          </a:ln>
        </p:spPr>
        <p:txBody>
          <a:bodyPr wrap="none" anchor="ctr"/>
          <a:lstStyle/>
          <a:p>
            <a:endParaRPr lang="en-US"/>
          </a:p>
        </p:txBody>
      </p:sp>
      <p:sp>
        <p:nvSpPr>
          <p:cNvPr id="92167" name="Rectangle 13"/>
          <p:cNvSpPr>
            <a:spLocks noChangeArrowheads="1"/>
          </p:cNvSpPr>
          <p:nvPr/>
        </p:nvSpPr>
        <p:spPr bwMode="auto">
          <a:xfrm>
            <a:off x="1814513" y="1644650"/>
            <a:ext cx="1122362" cy="336550"/>
          </a:xfrm>
          <a:prstGeom prst="rect">
            <a:avLst/>
          </a:prstGeom>
          <a:noFill/>
          <a:ln w="9525">
            <a:noFill/>
            <a:miter lim="800000"/>
            <a:headEnd/>
            <a:tailEnd/>
          </a:ln>
        </p:spPr>
        <p:txBody>
          <a:bodyPr wrap="none" lIns="92075" tIns="46038" rIns="92075" bIns="46038">
            <a:spAutoFit/>
          </a:bodyPr>
          <a:lstStyle/>
          <a:p>
            <a:pPr eaLnBrk="1" hangingPunct="1"/>
            <a:r>
              <a:rPr lang="de-DE" sz="1600" u="none"/>
              <a:t>: </a:t>
            </a:r>
            <a:r>
              <a:rPr lang="de-DE" sz="1600"/>
              <a:t>Message</a:t>
            </a:r>
            <a:endParaRPr lang="de-DE"/>
          </a:p>
        </p:txBody>
      </p:sp>
      <p:sp>
        <p:nvSpPr>
          <p:cNvPr id="92168" name="Line 16"/>
          <p:cNvSpPr>
            <a:spLocks noChangeShapeType="1"/>
          </p:cNvSpPr>
          <p:nvPr/>
        </p:nvSpPr>
        <p:spPr bwMode="auto">
          <a:xfrm>
            <a:off x="933450" y="1827213"/>
            <a:ext cx="782638" cy="0"/>
          </a:xfrm>
          <a:prstGeom prst="line">
            <a:avLst/>
          </a:prstGeom>
          <a:noFill/>
          <a:ln w="9525">
            <a:solidFill>
              <a:schemeClr val="tx1"/>
            </a:solidFill>
            <a:miter lim="800000"/>
            <a:headEnd/>
            <a:tailEnd type="triangle" w="med" len="med"/>
          </a:ln>
        </p:spPr>
        <p:txBody>
          <a:bodyPr wrap="none"/>
          <a:lstStyle/>
          <a:p>
            <a:endParaRPr lang="en-US"/>
          </a:p>
        </p:txBody>
      </p:sp>
      <p:sp>
        <p:nvSpPr>
          <p:cNvPr id="92169" name="Text Box 17"/>
          <p:cNvSpPr txBox="1">
            <a:spLocks noChangeArrowheads="1"/>
          </p:cNvSpPr>
          <p:nvPr/>
        </p:nvSpPr>
        <p:spPr bwMode="auto">
          <a:xfrm>
            <a:off x="933450" y="1530350"/>
            <a:ext cx="676275" cy="304800"/>
          </a:xfrm>
          <a:prstGeom prst="rect">
            <a:avLst/>
          </a:prstGeom>
          <a:noFill/>
          <a:ln w="9525">
            <a:noFill/>
            <a:miter lim="800000"/>
            <a:headEnd/>
            <a:tailEnd/>
          </a:ln>
        </p:spPr>
        <p:txBody>
          <a:bodyPr wrap="none">
            <a:spAutoFit/>
          </a:bodyPr>
          <a:lstStyle/>
          <a:p>
            <a:pPr eaLnBrk="1" hangingPunct="1"/>
            <a:r>
              <a:rPr lang="de-DE" sz="1400" u="none"/>
              <a:t>create</a:t>
            </a:r>
            <a:endParaRPr lang="en-US" sz="1400" u="none"/>
          </a:p>
        </p:txBody>
      </p:sp>
      <p:sp>
        <p:nvSpPr>
          <p:cNvPr id="92170" name="Line 24"/>
          <p:cNvSpPr>
            <a:spLocks noChangeShapeType="1"/>
          </p:cNvSpPr>
          <p:nvPr/>
        </p:nvSpPr>
        <p:spPr bwMode="auto">
          <a:xfrm>
            <a:off x="3625850" y="2627313"/>
            <a:ext cx="1042988" cy="0"/>
          </a:xfrm>
          <a:prstGeom prst="line">
            <a:avLst/>
          </a:prstGeom>
          <a:noFill/>
          <a:ln w="9525">
            <a:solidFill>
              <a:schemeClr val="tx1"/>
            </a:solidFill>
            <a:miter lim="800000"/>
            <a:headEnd/>
            <a:tailEnd type="triangle" w="med" len="med"/>
          </a:ln>
        </p:spPr>
        <p:txBody>
          <a:bodyPr wrap="none"/>
          <a:lstStyle/>
          <a:p>
            <a:endParaRPr lang="en-US"/>
          </a:p>
        </p:txBody>
      </p:sp>
      <p:sp>
        <p:nvSpPr>
          <p:cNvPr id="92171" name="Text Box 25"/>
          <p:cNvSpPr txBox="1">
            <a:spLocks noChangeArrowheads="1"/>
          </p:cNvSpPr>
          <p:nvPr/>
        </p:nvSpPr>
        <p:spPr bwMode="auto">
          <a:xfrm>
            <a:off x="3800475" y="2528888"/>
            <a:ext cx="576263" cy="303212"/>
          </a:xfrm>
          <a:prstGeom prst="rect">
            <a:avLst/>
          </a:prstGeom>
          <a:noFill/>
          <a:ln w="9525">
            <a:noFill/>
            <a:miter lim="800000"/>
            <a:headEnd/>
            <a:tailEnd/>
          </a:ln>
        </p:spPr>
        <p:txBody>
          <a:bodyPr wrap="none">
            <a:spAutoFit/>
          </a:bodyPr>
          <a:lstStyle/>
          <a:p>
            <a:pPr eaLnBrk="1" hangingPunct="1"/>
            <a:r>
              <a:rPr lang="de-DE" sz="1400" u="none"/>
              <a:t>store</a:t>
            </a:r>
            <a:endParaRPr lang="en-US" sz="1400" u="none"/>
          </a:p>
        </p:txBody>
      </p:sp>
      <p:sp>
        <p:nvSpPr>
          <p:cNvPr id="92172" name="Rectangle 26"/>
          <p:cNvSpPr>
            <a:spLocks noChangeArrowheads="1"/>
          </p:cNvSpPr>
          <p:nvPr/>
        </p:nvSpPr>
        <p:spPr bwMode="auto">
          <a:xfrm>
            <a:off x="3713163" y="2387600"/>
            <a:ext cx="955675" cy="182563"/>
          </a:xfrm>
          <a:prstGeom prst="rect">
            <a:avLst/>
          </a:prstGeom>
          <a:solidFill>
            <a:schemeClr val="bg1"/>
          </a:solidFill>
          <a:ln w="9525">
            <a:solidFill>
              <a:schemeClr val="tx1"/>
            </a:solidFill>
            <a:miter lim="800000"/>
            <a:headEnd/>
            <a:tailEnd/>
          </a:ln>
        </p:spPr>
        <p:txBody>
          <a:bodyPr wrap="none" anchor="ctr"/>
          <a:lstStyle/>
          <a:p>
            <a:pPr algn="ctr" eaLnBrk="1" hangingPunct="1"/>
            <a:r>
              <a:rPr lang="de-DE" sz="1400" u="none"/>
              <a:t>Message</a:t>
            </a:r>
            <a:endParaRPr lang="en-US" sz="1400" u="none"/>
          </a:p>
        </p:txBody>
      </p:sp>
      <p:sp>
        <p:nvSpPr>
          <p:cNvPr id="92173" name="Line 28"/>
          <p:cNvSpPr>
            <a:spLocks noChangeShapeType="1"/>
          </p:cNvSpPr>
          <p:nvPr/>
        </p:nvSpPr>
        <p:spPr bwMode="auto">
          <a:xfrm>
            <a:off x="4668838" y="3001963"/>
            <a:ext cx="955675" cy="0"/>
          </a:xfrm>
          <a:prstGeom prst="line">
            <a:avLst/>
          </a:prstGeom>
          <a:noFill/>
          <a:ln w="9525">
            <a:solidFill>
              <a:schemeClr val="tx1"/>
            </a:solidFill>
            <a:miter lim="800000"/>
            <a:headEnd/>
            <a:tailEnd type="triangle" w="med" len="med"/>
          </a:ln>
        </p:spPr>
        <p:txBody>
          <a:bodyPr wrap="none"/>
          <a:lstStyle/>
          <a:p>
            <a:endParaRPr lang="en-US"/>
          </a:p>
        </p:txBody>
      </p:sp>
      <p:sp>
        <p:nvSpPr>
          <p:cNvPr id="92174" name="Text Box 29"/>
          <p:cNvSpPr txBox="1">
            <a:spLocks noChangeArrowheads="1"/>
          </p:cNvSpPr>
          <p:nvPr/>
        </p:nvSpPr>
        <p:spPr bwMode="auto">
          <a:xfrm>
            <a:off x="4756150" y="2938463"/>
            <a:ext cx="774700" cy="304800"/>
          </a:xfrm>
          <a:prstGeom prst="rect">
            <a:avLst/>
          </a:prstGeom>
          <a:noFill/>
          <a:ln w="9525">
            <a:noFill/>
            <a:miter lim="800000"/>
            <a:headEnd/>
            <a:tailEnd/>
          </a:ln>
        </p:spPr>
        <p:txBody>
          <a:bodyPr wrap="none">
            <a:spAutoFit/>
          </a:bodyPr>
          <a:lstStyle/>
          <a:p>
            <a:pPr eaLnBrk="1" hangingPunct="1"/>
            <a:r>
              <a:rPr lang="de-DE" sz="1400" u="none"/>
              <a:t>forward</a:t>
            </a:r>
            <a:endParaRPr lang="en-US" sz="1400" u="none"/>
          </a:p>
        </p:txBody>
      </p:sp>
      <p:sp>
        <p:nvSpPr>
          <p:cNvPr id="92175" name="Rectangle 30"/>
          <p:cNvSpPr>
            <a:spLocks noChangeArrowheads="1"/>
          </p:cNvSpPr>
          <p:nvPr/>
        </p:nvSpPr>
        <p:spPr bwMode="auto">
          <a:xfrm>
            <a:off x="4668838" y="2779713"/>
            <a:ext cx="862012" cy="184150"/>
          </a:xfrm>
          <a:prstGeom prst="rect">
            <a:avLst/>
          </a:prstGeom>
          <a:solidFill>
            <a:schemeClr val="bg1"/>
          </a:solidFill>
          <a:ln w="9525">
            <a:solidFill>
              <a:schemeClr val="tx1"/>
            </a:solidFill>
            <a:miter lim="800000"/>
            <a:headEnd/>
            <a:tailEnd/>
          </a:ln>
        </p:spPr>
        <p:txBody>
          <a:bodyPr wrap="none" anchor="ctr"/>
          <a:lstStyle/>
          <a:p>
            <a:pPr algn="ctr" eaLnBrk="1" hangingPunct="1"/>
            <a:r>
              <a:rPr lang="de-DE" sz="1400" u="none"/>
              <a:t>Message</a:t>
            </a:r>
            <a:endParaRPr lang="en-US" sz="1400" u="none"/>
          </a:p>
        </p:txBody>
      </p:sp>
      <p:sp>
        <p:nvSpPr>
          <p:cNvPr id="92176" name="Rectangle 34"/>
          <p:cNvSpPr>
            <a:spLocks noChangeArrowheads="1"/>
          </p:cNvSpPr>
          <p:nvPr/>
        </p:nvSpPr>
        <p:spPr bwMode="auto">
          <a:xfrm>
            <a:off x="7096125" y="2573338"/>
            <a:ext cx="1344613" cy="609600"/>
          </a:xfrm>
          <a:prstGeom prst="rect">
            <a:avLst/>
          </a:prstGeom>
          <a:solidFill>
            <a:schemeClr val="bg1"/>
          </a:solidFill>
          <a:ln w="28575">
            <a:solidFill>
              <a:schemeClr val="tx1"/>
            </a:solidFill>
            <a:miter lim="800000"/>
            <a:headEnd/>
            <a:tailEnd/>
          </a:ln>
        </p:spPr>
        <p:txBody>
          <a:bodyPr lIns="92075" tIns="46038" rIns="92075" bIns="46038">
            <a:spAutoFit/>
          </a:bodyPr>
          <a:lstStyle/>
          <a:p>
            <a:pPr algn="ctr" eaLnBrk="1" hangingPunct="1"/>
            <a:r>
              <a:rPr lang="de-DE" sz="1600" b="1" u="none"/>
              <a:t>: </a:t>
            </a:r>
            <a:r>
              <a:rPr lang="de-DE" sz="1600"/>
              <a:t>Message</a:t>
            </a:r>
          </a:p>
          <a:p>
            <a:pPr algn="ctr" eaLnBrk="1" hangingPunct="1"/>
            <a:r>
              <a:rPr lang="de-DE" sz="1600"/>
              <a:t>Processor</a:t>
            </a:r>
          </a:p>
        </p:txBody>
      </p:sp>
      <p:sp>
        <p:nvSpPr>
          <p:cNvPr id="92177" name="Line 36"/>
          <p:cNvSpPr>
            <a:spLocks noChangeShapeType="1"/>
          </p:cNvSpPr>
          <p:nvPr/>
        </p:nvSpPr>
        <p:spPr bwMode="auto">
          <a:xfrm flipH="1">
            <a:off x="7796213" y="3405188"/>
            <a:ext cx="868362" cy="0"/>
          </a:xfrm>
          <a:prstGeom prst="line">
            <a:avLst/>
          </a:prstGeom>
          <a:noFill/>
          <a:ln w="9525">
            <a:solidFill>
              <a:schemeClr val="tx1"/>
            </a:solidFill>
            <a:miter lim="800000"/>
            <a:headEnd/>
            <a:tailEnd type="triangle" w="med" len="med"/>
          </a:ln>
        </p:spPr>
        <p:txBody>
          <a:bodyPr wrap="none"/>
          <a:lstStyle/>
          <a:p>
            <a:endParaRPr lang="en-US"/>
          </a:p>
        </p:txBody>
      </p:sp>
      <p:sp>
        <p:nvSpPr>
          <p:cNvPr id="92178" name="Text Box 37"/>
          <p:cNvSpPr txBox="1">
            <a:spLocks noChangeArrowheads="1"/>
          </p:cNvSpPr>
          <p:nvPr/>
        </p:nvSpPr>
        <p:spPr bwMode="auto">
          <a:xfrm>
            <a:off x="7969250" y="3108325"/>
            <a:ext cx="674688" cy="304800"/>
          </a:xfrm>
          <a:prstGeom prst="rect">
            <a:avLst/>
          </a:prstGeom>
          <a:noFill/>
          <a:ln w="9525">
            <a:noFill/>
            <a:miter lim="800000"/>
            <a:headEnd/>
            <a:tailEnd/>
          </a:ln>
        </p:spPr>
        <p:txBody>
          <a:bodyPr wrap="none">
            <a:spAutoFit/>
          </a:bodyPr>
          <a:lstStyle/>
          <a:p>
            <a:pPr eaLnBrk="1" hangingPunct="1"/>
            <a:r>
              <a:rPr lang="de-DE" sz="1400" u="none"/>
              <a:t>create</a:t>
            </a:r>
            <a:endParaRPr lang="en-US" sz="1400" u="none"/>
          </a:p>
        </p:txBody>
      </p:sp>
      <p:grpSp>
        <p:nvGrpSpPr>
          <p:cNvPr id="92179" name="Group 65"/>
          <p:cNvGrpSpPr>
            <a:grpSpLocks/>
          </p:cNvGrpSpPr>
          <p:nvPr/>
        </p:nvGrpSpPr>
        <p:grpSpPr bwMode="auto">
          <a:xfrm>
            <a:off x="933450" y="1535113"/>
            <a:ext cx="6862763" cy="5105400"/>
            <a:chOff x="588" y="967"/>
            <a:chExt cx="4323" cy="2892"/>
          </a:xfrm>
        </p:grpSpPr>
        <p:sp>
          <p:nvSpPr>
            <p:cNvPr id="92217" name="Line 9"/>
            <p:cNvSpPr>
              <a:spLocks noChangeShapeType="1"/>
            </p:cNvSpPr>
            <p:nvPr/>
          </p:nvSpPr>
          <p:spPr bwMode="auto">
            <a:xfrm>
              <a:off x="588" y="968"/>
              <a:ext cx="0" cy="2885"/>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92218" name="Line 10"/>
            <p:cNvSpPr>
              <a:spLocks noChangeShapeType="1"/>
            </p:cNvSpPr>
            <p:nvPr/>
          </p:nvSpPr>
          <p:spPr bwMode="auto">
            <a:xfrm>
              <a:off x="2295" y="968"/>
              <a:ext cx="0" cy="2885"/>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92219" name="Line 14"/>
            <p:cNvSpPr>
              <a:spLocks noChangeShapeType="1"/>
            </p:cNvSpPr>
            <p:nvPr/>
          </p:nvSpPr>
          <p:spPr bwMode="auto">
            <a:xfrm>
              <a:off x="1465" y="1267"/>
              <a:ext cx="0" cy="2586"/>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92220" name="Line 19"/>
            <p:cNvSpPr>
              <a:spLocks noChangeShapeType="1"/>
            </p:cNvSpPr>
            <p:nvPr/>
          </p:nvSpPr>
          <p:spPr bwMode="auto">
            <a:xfrm>
              <a:off x="2941" y="974"/>
              <a:ext cx="0" cy="2885"/>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92221" name="Line 22"/>
            <p:cNvSpPr>
              <a:spLocks noChangeShapeType="1"/>
            </p:cNvSpPr>
            <p:nvPr/>
          </p:nvSpPr>
          <p:spPr bwMode="auto">
            <a:xfrm>
              <a:off x="3543" y="974"/>
              <a:ext cx="0" cy="2885"/>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92222" name="Line 33"/>
            <p:cNvSpPr>
              <a:spLocks noChangeShapeType="1"/>
            </p:cNvSpPr>
            <p:nvPr/>
          </p:nvSpPr>
          <p:spPr bwMode="auto">
            <a:xfrm>
              <a:off x="4911" y="1960"/>
              <a:ext cx="0" cy="1899"/>
            </a:xfrm>
            <a:prstGeom prst="line">
              <a:avLst/>
            </a:prstGeom>
            <a:noFill/>
            <a:ln w="25400">
              <a:solidFill>
                <a:schemeClr val="tx1"/>
              </a:solidFill>
              <a:round/>
              <a:headEnd type="none" w="sm" len="sm"/>
              <a:tailEnd type="none" w="sm" len="sm"/>
            </a:ln>
          </p:spPr>
          <p:txBody>
            <a:bodyPr wrap="none" anchor="ctr"/>
            <a:lstStyle/>
            <a:p>
              <a:endParaRPr lang="en-US"/>
            </a:p>
          </p:txBody>
        </p:sp>
        <p:sp>
          <p:nvSpPr>
            <p:cNvPr id="92223" name="Line 39"/>
            <p:cNvSpPr>
              <a:spLocks noChangeShapeType="1"/>
            </p:cNvSpPr>
            <p:nvPr/>
          </p:nvSpPr>
          <p:spPr bwMode="auto">
            <a:xfrm>
              <a:off x="4206" y="967"/>
              <a:ext cx="0" cy="2885"/>
            </a:xfrm>
            <a:prstGeom prst="line">
              <a:avLst/>
            </a:prstGeom>
            <a:noFill/>
            <a:ln w="25400">
              <a:solidFill>
                <a:schemeClr val="tx1"/>
              </a:solidFill>
              <a:round/>
              <a:headEnd type="none" w="sm" len="sm"/>
              <a:tailEnd type="none" w="sm" len="sm"/>
            </a:ln>
          </p:spPr>
          <p:txBody>
            <a:bodyPr wrap="none" anchor="ctr"/>
            <a:lstStyle/>
            <a:p>
              <a:endParaRPr lang="en-US"/>
            </a:p>
          </p:txBody>
        </p:sp>
      </p:grpSp>
      <p:sp>
        <p:nvSpPr>
          <p:cNvPr id="92180" name="Line 41"/>
          <p:cNvSpPr>
            <a:spLocks noChangeShapeType="1"/>
          </p:cNvSpPr>
          <p:nvPr/>
        </p:nvSpPr>
        <p:spPr bwMode="auto">
          <a:xfrm flipH="1">
            <a:off x="6665913" y="3568700"/>
            <a:ext cx="1130300" cy="0"/>
          </a:xfrm>
          <a:prstGeom prst="line">
            <a:avLst/>
          </a:prstGeom>
          <a:noFill/>
          <a:ln w="9525">
            <a:solidFill>
              <a:schemeClr val="tx1"/>
            </a:solidFill>
            <a:miter lim="800000"/>
            <a:headEnd/>
            <a:tailEnd type="triangle" w="med" len="med"/>
          </a:ln>
        </p:spPr>
        <p:txBody>
          <a:bodyPr wrap="none"/>
          <a:lstStyle/>
          <a:p>
            <a:endParaRPr lang="en-US"/>
          </a:p>
        </p:txBody>
      </p:sp>
      <p:sp>
        <p:nvSpPr>
          <p:cNvPr id="92181" name="Text Box 42"/>
          <p:cNvSpPr txBox="1">
            <a:spLocks noChangeArrowheads="1"/>
          </p:cNvSpPr>
          <p:nvPr/>
        </p:nvSpPr>
        <p:spPr bwMode="auto">
          <a:xfrm>
            <a:off x="6753225" y="3271838"/>
            <a:ext cx="755650" cy="304800"/>
          </a:xfrm>
          <a:prstGeom prst="rect">
            <a:avLst/>
          </a:prstGeom>
          <a:noFill/>
          <a:ln w="9525">
            <a:noFill/>
            <a:miter lim="800000"/>
            <a:headEnd/>
            <a:tailEnd/>
          </a:ln>
        </p:spPr>
        <p:txBody>
          <a:bodyPr wrap="none">
            <a:spAutoFit/>
          </a:bodyPr>
          <a:lstStyle/>
          <a:p>
            <a:pPr eaLnBrk="1" hangingPunct="1"/>
            <a:r>
              <a:rPr lang="de-DE" sz="1400" u="none"/>
              <a:t>receive</a:t>
            </a:r>
            <a:endParaRPr lang="en-US" sz="1400" u="none"/>
          </a:p>
        </p:txBody>
      </p:sp>
      <p:sp>
        <p:nvSpPr>
          <p:cNvPr id="92182" name="Line 44"/>
          <p:cNvSpPr>
            <a:spLocks noChangeShapeType="1"/>
          </p:cNvSpPr>
          <p:nvPr/>
        </p:nvSpPr>
        <p:spPr bwMode="auto">
          <a:xfrm flipH="1">
            <a:off x="5624513" y="3935413"/>
            <a:ext cx="1041400" cy="0"/>
          </a:xfrm>
          <a:prstGeom prst="line">
            <a:avLst/>
          </a:prstGeom>
          <a:noFill/>
          <a:ln w="9525">
            <a:solidFill>
              <a:schemeClr val="tx1"/>
            </a:solidFill>
            <a:miter lim="800000"/>
            <a:headEnd/>
            <a:tailEnd type="triangle" w="med" len="med"/>
          </a:ln>
        </p:spPr>
        <p:txBody>
          <a:bodyPr wrap="none"/>
          <a:lstStyle/>
          <a:p>
            <a:endParaRPr lang="en-US"/>
          </a:p>
        </p:txBody>
      </p:sp>
      <p:sp>
        <p:nvSpPr>
          <p:cNvPr id="92183" name="Text Box 45"/>
          <p:cNvSpPr txBox="1">
            <a:spLocks noChangeArrowheads="1"/>
          </p:cNvSpPr>
          <p:nvPr/>
        </p:nvSpPr>
        <p:spPr bwMode="auto">
          <a:xfrm>
            <a:off x="5797550" y="3638550"/>
            <a:ext cx="755650" cy="304800"/>
          </a:xfrm>
          <a:prstGeom prst="rect">
            <a:avLst/>
          </a:prstGeom>
          <a:noFill/>
          <a:ln w="9525">
            <a:noFill/>
            <a:miter lim="800000"/>
            <a:headEnd/>
            <a:tailEnd/>
          </a:ln>
        </p:spPr>
        <p:txBody>
          <a:bodyPr wrap="none">
            <a:spAutoFit/>
          </a:bodyPr>
          <a:lstStyle/>
          <a:p>
            <a:pPr eaLnBrk="1" hangingPunct="1"/>
            <a:r>
              <a:rPr lang="de-DE" sz="1400" u="none"/>
              <a:t>receive</a:t>
            </a:r>
            <a:endParaRPr lang="en-US" sz="1400" u="none"/>
          </a:p>
        </p:txBody>
      </p:sp>
      <p:sp>
        <p:nvSpPr>
          <p:cNvPr id="92184" name="Line 47"/>
          <p:cNvSpPr>
            <a:spLocks noChangeShapeType="1"/>
          </p:cNvSpPr>
          <p:nvPr/>
        </p:nvSpPr>
        <p:spPr bwMode="auto">
          <a:xfrm>
            <a:off x="5624513" y="4064000"/>
            <a:ext cx="1041400" cy="0"/>
          </a:xfrm>
          <a:prstGeom prst="line">
            <a:avLst/>
          </a:prstGeom>
          <a:noFill/>
          <a:ln w="9525" cap="rnd">
            <a:solidFill>
              <a:schemeClr val="tx1"/>
            </a:solidFill>
            <a:prstDash val="sysDot"/>
            <a:miter lim="800000"/>
            <a:headEnd/>
            <a:tailEnd type="triangle" w="med" len="med"/>
          </a:ln>
        </p:spPr>
        <p:txBody>
          <a:bodyPr wrap="none"/>
          <a:lstStyle/>
          <a:p>
            <a:endParaRPr lang="en-US"/>
          </a:p>
        </p:txBody>
      </p:sp>
      <p:sp>
        <p:nvSpPr>
          <p:cNvPr id="92185" name="Rectangle 48"/>
          <p:cNvSpPr>
            <a:spLocks noChangeArrowheads="1"/>
          </p:cNvSpPr>
          <p:nvPr/>
        </p:nvSpPr>
        <p:spPr bwMode="auto">
          <a:xfrm>
            <a:off x="5662613" y="4064000"/>
            <a:ext cx="868362" cy="184150"/>
          </a:xfrm>
          <a:prstGeom prst="rect">
            <a:avLst/>
          </a:prstGeom>
          <a:solidFill>
            <a:schemeClr val="bg1"/>
          </a:solidFill>
          <a:ln w="9525">
            <a:solidFill>
              <a:schemeClr val="tx1"/>
            </a:solidFill>
            <a:miter lim="800000"/>
            <a:headEnd/>
            <a:tailEnd/>
          </a:ln>
        </p:spPr>
        <p:txBody>
          <a:bodyPr wrap="none" anchor="ctr"/>
          <a:lstStyle/>
          <a:p>
            <a:pPr algn="ctr" eaLnBrk="1" hangingPunct="1"/>
            <a:r>
              <a:rPr lang="de-DE" sz="1400" u="none"/>
              <a:t>Message</a:t>
            </a:r>
            <a:endParaRPr lang="en-US" sz="1400" u="none"/>
          </a:p>
        </p:txBody>
      </p:sp>
      <p:sp>
        <p:nvSpPr>
          <p:cNvPr id="92186" name="Line 50"/>
          <p:cNvSpPr>
            <a:spLocks noChangeShapeType="1"/>
          </p:cNvSpPr>
          <p:nvPr/>
        </p:nvSpPr>
        <p:spPr bwMode="auto">
          <a:xfrm>
            <a:off x="6665913" y="4360863"/>
            <a:ext cx="1130300" cy="0"/>
          </a:xfrm>
          <a:prstGeom prst="line">
            <a:avLst/>
          </a:prstGeom>
          <a:noFill/>
          <a:ln w="9525" cap="rnd">
            <a:solidFill>
              <a:schemeClr val="tx1"/>
            </a:solidFill>
            <a:prstDash val="sysDot"/>
            <a:miter lim="800000"/>
            <a:headEnd/>
            <a:tailEnd type="triangle" w="med" len="med"/>
          </a:ln>
        </p:spPr>
        <p:txBody>
          <a:bodyPr wrap="none"/>
          <a:lstStyle/>
          <a:p>
            <a:endParaRPr lang="en-US"/>
          </a:p>
        </p:txBody>
      </p:sp>
      <p:sp>
        <p:nvSpPr>
          <p:cNvPr id="92187" name="Rectangle 51"/>
          <p:cNvSpPr>
            <a:spLocks noChangeArrowheads="1"/>
          </p:cNvSpPr>
          <p:nvPr/>
        </p:nvSpPr>
        <p:spPr bwMode="auto">
          <a:xfrm>
            <a:off x="6753225" y="4360863"/>
            <a:ext cx="923925" cy="182562"/>
          </a:xfrm>
          <a:prstGeom prst="rect">
            <a:avLst/>
          </a:prstGeom>
          <a:solidFill>
            <a:schemeClr val="bg1"/>
          </a:solidFill>
          <a:ln w="9525">
            <a:solidFill>
              <a:schemeClr val="tx1"/>
            </a:solidFill>
            <a:miter lim="800000"/>
            <a:headEnd/>
            <a:tailEnd/>
          </a:ln>
        </p:spPr>
        <p:txBody>
          <a:bodyPr wrap="none" anchor="ctr"/>
          <a:lstStyle/>
          <a:p>
            <a:pPr algn="ctr" eaLnBrk="1" hangingPunct="1"/>
            <a:r>
              <a:rPr lang="de-DE" sz="1400" u="none"/>
              <a:t>Message</a:t>
            </a:r>
            <a:endParaRPr lang="en-US" sz="1400" u="none"/>
          </a:p>
        </p:txBody>
      </p:sp>
      <p:sp>
        <p:nvSpPr>
          <p:cNvPr id="92188" name="Text Box 54"/>
          <p:cNvSpPr txBox="1">
            <a:spLocks noChangeArrowheads="1"/>
          </p:cNvSpPr>
          <p:nvPr/>
        </p:nvSpPr>
        <p:spPr bwMode="auto">
          <a:xfrm>
            <a:off x="8107363" y="4730750"/>
            <a:ext cx="558800" cy="304800"/>
          </a:xfrm>
          <a:prstGeom prst="rect">
            <a:avLst/>
          </a:prstGeom>
          <a:noFill/>
          <a:ln w="9525">
            <a:noFill/>
            <a:miter lim="800000"/>
            <a:headEnd/>
            <a:tailEnd/>
          </a:ln>
        </p:spPr>
        <p:txBody>
          <a:bodyPr wrap="none">
            <a:spAutoFit/>
          </a:bodyPr>
          <a:lstStyle/>
          <a:p>
            <a:pPr eaLnBrk="1" hangingPunct="1"/>
            <a:r>
              <a:rPr lang="de-DE" sz="1400" u="none"/>
              <a:t>exec</a:t>
            </a:r>
            <a:endParaRPr lang="en-US" sz="1400" u="none"/>
          </a:p>
        </p:txBody>
      </p:sp>
      <p:sp>
        <p:nvSpPr>
          <p:cNvPr id="92189" name="Text Box 56"/>
          <p:cNvSpPr txBox="1">
            <a:spLocks noChangeArrowheads="1"/>
          </p:cNvSpPr>
          <p:nvPr/>
        </p:nvSpPr>
        <p:spPr bwMode="auto">
          <a:xfrm>
            <a:off x="933450" y="1989138"/>
            <a:ext cx="568325" cy="304800"/>
          </a:xfrm>
          <a:prstGeom prst="rect">
            <a:avLst/>
          </a:prstGeom>
          <a:noFill/>
          <a:ln w="9525">
            <a:noFill/>
            <a:miter lim="800000"/>
            <a:headEnd/>
            <a:tailEnd/>
          </a:ln>
        </p:spPr>
        <p:txBody>
          <a:bodyPr wrap="none">
            <a:spAutoFit/>
          </a:bodyPr>
          <a:lstStyle/>
          <a:p>
            <a:pPr eaLnBrk="1" hangingPunct="1"/>
            <a:r>
              <a:rPr lang="de-DE" sz="1400" u="none"/>
              <a:t>send</a:t>
            </a:r>
            <a:endParaRPr lang="en-US" sz="1400" u="none"/>
          </a:p>
        </p:txBody>
      </p:sp>
      <p:sp>
        <p:nvSpPr>
          <p:cNvPr id="92190" name="Line 57"/>
          <p:cNvSpPr>
            <a:spLocks noChangeShapeType="1"/>
          </p:cNvSpPr>
          <p:nvPr/>
        </p:nvSpPr>
        <p:spPr bwMode="auto">
          <a:xfrm>
            <a:off x="933450" y="2286000"/>
            <a:ext cx="2692400" cy="0"/>
          </a:xfrm>
          <a:prstGeom prst="line">
            <a:avLst/>
          </a:prstGeom>
          <a:noFill/>
          <a:ln w="9525">
            <a:solidFill>
              <a:schemeClr val="tx1"/>
            </a:solidFill>
            <a:miter lim="800000"/>
            <a:headEnd/>
            <a:tailEnd type="triangle" w="med" len="med"/>
          </a:ln>
        </p:spPr>
        <p:txBody>
          <a:bodyPr wrap="none"/>
          <a:lstStyle/>
          <a:p>
            <a:endParaRPr lang="en-US"/>
          </a:p>
        </p:txBody>
      </p:sp>
      <p:sp>
        <p:nvSpPr>
          <p:cNvPr id="92191" name="Rectangle 58"/>
          <p:cNvSpPr>
            <a:spLocks noChangeArrowheads="1"/>
          </p:cNvSpPr>
          <p:nvPr/>
        </p:nvSpPr>
        <p:spPr bwMode="auto">
          <a:xfrm>
            <a:off x="1628775" y="2101850"/>
            <a:ext cx="957263" cy="184150"/>
          </a:xfrm>
          <a:prstGeom prst="rect">
            <a:avLst/>
          </a:prstGeom>
          <a:solidFill>
            <a:schemeClr val="bg1"/>
          </a:solidFill>
          <a:ln w="9525">
            <a:solidFill>
              <a:schemeClr val="tx1"/>
            </a:solidFill>
            <a:miter lim="800000"/>
            <a:headEnd/>
            <a:tailEnd/>
          </a:ln>
        </p:spPr>
        <p:txBody>
          <a:bodyPr wrap="none" anchor="ctr"/>
          <a:lstStyle/>
          <a:p>
            <a:pPr algn="ctr" eaLnBrk="1" hangingPunct="1"/>
            <a:r>
              <a:rPr lang="de-DE" sz="1400" u="none"/>
              <a:t>Message</a:t>
            </a:r>
            <a:endParaRPr lang="en-US" sz="1400" u="none"/>
          </a:p>
        </p:txBody>
      </p:sp>
      <p:sp>
        <p:nvSpPr>
          <p:cNvPr id="92192" name="Rectangle 6"/>
          <p:cNvSpPr>
            <a:spLocks noChangeArrowheads="1"/>
          </p:cNvSpPr>
          <p:nvPr/>
        </p:nvSpPr>
        <p:spPr bwMode="auto">
          <a:xfrm>
            <a:off x="3127375" y="1041400"/>
            <a:ext cx="1011238" cy="527050"/>
          </a:xfrm>
          <a:prstGeom prst="rect">
            <a:avLst/>
          </a:prstGeom>
          <a:solidFill>
            <a:schemeClr val="bg1"/>
          </a:solidFill>
          <a:ln w="9525">
            <a:solidFill>
              <a:schemeClr val="tx1"/>
            </a:solidFill>
            <a:miter lim="800000"/>
            <a:headEnd/>
            <a:tailEnd/>
          </a:ln>
        </p:spPr>
        <p:txBody>
          <a:bodyPr wrap="none" lIns="92075" tIns="46038" rIns="92075" bIns="46038">
            <a:spAutoFit/>
          </a:bodyPr>
          <a:lstStyle/>
          <a:p>
            <a:pPr algn="ctr" eaLnBrk="1" hangingPunct="1"/>
            <a:r>
              <a:rPr lang="de-DE" sz="1400" u="none"/>
              <a:t>: </a:t>
            </a:r>
            <a:r>
              <a:rPr lang="de-DE" sz="1400"/>
              <a:t>Message</a:t>
            </a:r>
          </a:p>
          <a:p>
            <a:pPr algn="ctr" eaLnBrk="1" hangingPunct="1"/>
            <a:r>
              <a:rPr lang="de-DE" sz="1400"/>
              <a:t> API</a:t>
            </a:r>
          </a:p>
        </p:txBody>
      </p:sp>
      <p:sp>
        <p:nvSpPr>
          <p:cNvPr id="92193" name="Rectangle 18"/>
          <p:cNvSpPr>
            <a:spLocks noChangeArrowheads="1"/>
          </p:cNvSpPr>
          <p:nvPr/>
        </p:nvSpPr>
        <p:spPr bwMode="auto">
          <a:xfrm>
            <a:off x="4265613" y="969963"/>
            <a:ext cx="803275" cy="590550"/>
          </a:xfrm>
          <a:prstGeom prst="rect">
            <a:avLst/>
          </a:prstGeom>
          <a:solidFill>
            <a:schemeClr val="bg1"/>
          </a:solidFill>
          <a:ln w="9525">
            <a:solidFill>
              <a:schemeClr val="tx1"/>
            </a:solidFill>
            <a:miter lim="800000"/>
            <a:headEnd/>
            <a:tailEnd/>
          </a:ln>
        </p:spPr>
        <p:txBody>
          <a:bodyPr wrap="none" lIns="92075" tIns="46038" rIns="92075" bIns="46038">
            <a:spAutoFit/>
          </a:bodyPr>
          <a:lstStyle/>
          <a:p>
            <a:pPr algn="ctr" eaLnBrk="1" hangingPunct="1"/>
            <a:r>
              <a:rPr lang="de-DE" sz="1600" u="none"/>
              <a:t>: </a:t>
            </a:r>
            <a:r>
              <a:rPr lang="de-DE" sz="1600"/>
              <a:t>Local</a:t>
            </a:r>
          </a:p>
          <a:p>
            <a:pPr algn="ctr" eaLnBrk="1" hangingPunct="1"/>
            <a:r>
              <a:rPr lang="de-DE" sz="1600"/>
              <a:t>Queue</a:t>
            </a:r>
          </a:p>
        </p:txBody>
      </p:sp>
      <p:sp>
        <p:nvSpPr>
          <p:cNvPr id="92194" name="Rectangle 21"/>
          <p:cNvSpPr>
            <a:spLocks noChangeArrowheads="1"/>
          </p:cNvSpPr>
          <p:nvPr/>
        </p:nvSpPr>
        <p:spPr bwMode="auto">
          <a:xfrm>
            <a:off x="5113338" y="969963"/>
            <a:ext cx="1019175" cy="590550"/>
          </a:xfrm>
          <a:prstGeom prst="rect">
            <a:avLst/>
          </a:prstGeom>
          <a:solidFill>
            <a:schemeClr val="bg1"/>
          </a:solidFill>
          <a:ln w="9525">
            <a:solidFill>
              <a:schemeClr val="tx1"/>
            </a:solidFill>
            <a:miter lim="800000"/>
            <a:headEnd/>
            <a:tailEnd/>
          </a:ln>
        </p:spPr>
        <p:txBody>
          <a:bodyPr wrap="none" lIns="92075" tIns="46038" rIns="92075" bIns="46038">
            <a:spAutoFit/>
          </a:bodyPr>
          <a:lstStyle/>
          <a:p>
            <a:pPr algn="ctr" eaLnBrk="1" hangingPunct="1"/>
            <a:r>
              <a:rPr lang="de-DE" sz="1600" u="none"/>
              <a:t>: </a:t>
            </a:r>
            <a:r>
              <a:rPr lang="de-DE" sz="1600"/>
              <a:t>Remote</a:t>
            </a:r>
          </a:p>
          <a:p>
            <a:pPr algn="ctr" eaLnBrk="1" hangingPunct="1"/>
            <a:r>
              <a:rPr lang="de-DE" sz="1600"/>
              <a:t>Queue</a:t>
            </a:r>
          </a:p>
        </p:txBody>
      </p:sp>
      <p:sp>
        <p:nvSpPr>
          <p:cNvPr id="92195" name="Rectangle 38"/>
          <p:cNvSpPr>
            <a:spLocks noChangeArrowheads="1"/>
          </p:cNvSpPr>
          <p:nvPr/>
        </p:nvSpPr>
        <p:spPr bwMode="auto">
          <a:xfrm>
            <a:off x="6186488" y="1006475"/>
            <a:ext cx="1322387" cy="527050"/>
          </a:xfrm>
          <a:prstGeom prst="rect">
            <a:avLst/>
          </a:prstGeom>
          <a:solidFill>
            <a:schemeClr val="bg1"/>
          </a:solidFill>
          <a:ln w="9525">
            <a:solidFill>
              <a:schemeClr val="tx1"/>
            </a:solidFill>
            <a:miter lim="800000"/>
            <a:headEnd/>
            <a:tailEnd/>
          </a:ln>
        </p:spPr>
        <p:txBody>
          <a:bodyPr lIns="92075" tIns="46038" rIns="92075" bIns="46038">
            <a:spAutoFit/>
          </a:bodyPr>
          <a:lstStyle/>
          <a:p>
            <a:pPr algn="ctr" eaLnBrk="1" hangingPunct="1"/>
            <a:r>
              <a:rPr lang="de-DE" sz="1400" u="none"/>
              <a:t>: </a:t>
            </a:r>
            <a:r>
              <a:rPr lang="de-DE" sz="1400"/>
              <a:t>Message </a:t>
            </a:r>
          </a:p>
          <a:p>
            <a:pPr algn="ctr" eaLnBrk="1" hangingPunct="1"/>
            <a:r>
              <a:rPr lang="de-DE" sz="1400"/>
              <a:t>API</a:t>
            </a:r>
          </a:p>
        </p:txBody>
      </p:sp>
      <p:sp>
        <p:nvSpPr>
          <p:cNvPr id="92196" name="Line 61"/>
          <p:cNvSpPr>
            <a:spLocks noChangeAspect="1" noChangeShapeType="1"/>
          </p:cNvSpPr>
          <p:nvPr/>
        </p:nvSpPr>
        <p:spPr bwMode="auto">
          <a:xfrm>
            <a:off x="7804150" y="4725988"/>
            <a:ext cx="165100" cy="0"/>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92197" name="Line 62"/>
          <p:cNvSpPr>
            <a:spLocks noChangeAspect="1" noChangeShapeType="1"/>
          </p:cNvSpPr>
          <p:nvPr/>
        </p:nvSpPr>
        <p:spPr bwMode="auto">
          <a:xfrm>
            <a:off x="7969250" y="4737100"/>
            <a:ext cx="0" cy="250825"/>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92198" name="Line 63"/>
          <p:cNvSpPr>
            <a:spLocks noChangeAspect="1" noChangeShapeType="1"/>
          </p:cNvSpPr>
          <p:nvPr/>
        </p:nvSpPr>
        <p:spPr bwMode="auto">
          <a:xfrm flipH="1">
            <a:off x="7804150" y="4987925"/>
            <a:ext cx="165100" cy="0"/>
          </a:xfrm>
          <a:prstGeom prst="line">
            <a:avLst/>
          </a:prstGeom>
          <a:noFill/>
          <a:ln w="12700">
            <a:solidFill>
              <a:schemeClr val="tx2"/>
            </a:solidFill>
            <a:round/>
            <a:headEnd type="none" w="sm" len="sm"/>
            <a:tailEnd type="stealth" w="med" len="med"/>
          </a:ln>
        </p:spPr>
        <p:txBody>
          <a:bodyPr wrap="none" anchor="ctr"/>
          <a:lstStyle/>
          <a:p>
            <a:endParaRPr lang="en-US"/>
          </a:p>
        </p:txBody>
      </p:sp>
      <p:sp>
        <p:nvSpPr>
          <p:cNvPr id="92199" name="Line 64"/>
          <p:cNvSpPr>
            <a:spLocks noChangeShapeType="1"/>
          </p:cNvSpPr>
          <p:nvPr/>
        </p:nvSpPr>
        <p:spPr bwMode="auto">
          <a:xfrm flipH="1">
            <a:off x="5624513" y="5551488"/>
            <a:ext cx="1052512" cy="0"/>
          </a:xfrm>
          <a:prstGeom prst="line">
            <a:avLst/>
          </a:prstGeom>
          <a:noFill/>
          <a:ln w="9525">
            <a:solidFill>
              <a:schemeClr val="tx1"/>
            </a:solidFill>
            <a:miter lim="800000"/>
            <a:headEnd/>
            <a:tailEnd type="triangle" w="med" len="med"/>
          </a:ln>
        </p:spPr>
        <p:txBody>
          <a:bodyPr wrap="none"/>
          <a:lstStyle/>
          <a:p>
            <a:endParaRPr lang="en-US"/>
          </a:p>
        </p:txBody>
      </p:sp>
      <p:sp>
        <p:nvSpPr>
          <p:cNvPr id="92200" name="Rectangle 66"/>
          <p:cNvSpPr>
            <a:spLocks noChangeArrowheads="1"/>
          </p:cNvSpPr>
          <p:nvPr/>
        </p:nvSpPr>
        <p:spPr bwMode="auto">
          <a:xfrm>
            <a:off x="5751513" y="5334000"/>
            <a:ext cx="868362" cy="184150"/>
          </a:xfrm>
          <a:prstGeom prst="rect">
            <a:avLst/>
          </a:prstGeom>
          <a:solidFill>
            <a:schemeClr val="bg1"/>
          </a:solidFill>
          <a:ln w="9525">
            <a:solidFill>
              <a:schemeClr val="tx1"/>
            </a:solidFill>
            <a:miter lim="800000"/>
            <a:headEnd/>
            <a:tailEnd/>
          </a:ln>
        </p:spPr>
        <p:txBody>
          <a:bodyPr wrap="none" anchor="ctr"/>
          <a:lstStyle/>
          <a:p>
            <a:pPr algn="ctr" eaLnBrk="1" hangingPunct="1"/>
            <a:r>
              <a:rPr lang="de-DE" sz="1400" u="none"/>
              <a:t>Reply</a:t>
            </a:r>
            <a:endParaRPr lang="en-US" sz="1400" u="none"/>
          </a:p>
        </p:txBody>
      </p:sp>
      <p:sp>
        <p:nvSpPr>
          <p:cNvPr id="92201" name="Text Box 67"/>
          <p:cNvSpPr txBox="1">
            <a:spLocks noChangeArrowheads="1"/>
          </p:cNvSpPr>
          <p:nvPr/>
        </p:nvSpPr>
        <p:spPr bwMode="auto">
          <a:xfrm>
            <a:off x="5843588" y="5551488"/>
            <a:ext cx="576262" cy="303212"/>
          </a:xfrm>
          <a:prstGeom prst="rect">
            <a:avLst/>
          </a:prstGeom>
          <a:noFill/>
          <a:ln w="9525">
            <a:noFill/>
            <a:miter lim="800000"/>
            <a:headEnd/>
            <a:tailEnd/>
          </a:ln>
        </p:spPr>
        <p:txBody>
          <a:bodyPr wrap="none">
            <a:spAutoFit/>
          </a:bodyPr>
          <a:lstStyle/>
          <a:p>
            <a:pPr eaLnBrk="1" hangingPunct="1"/>
            <a:r>
              <a:rPr lang="de-DE" sz="1400" u="none"/>
              <a:t>store</a:t>
            </a:r>
            <a:endParaRPr lang="en-US" sz="1400" u="none"/>
          </a:p>
        </p:txBody>
      </p:sp>
      <p:sp>
        <p:nvSpPr>
          <p:cNvPr id="92202" name="Line 68"/>
          <p:cNvSpPr>
            <a:spLocks noChangeShapeType="1"/>
          </p:cNvSpPr>
          <p:nvPr/>
        </p:nvSpPr>
        <p:spPr bwMode="auto">
          <a:xfrm>
            <a:off x="4678363" y="5918200"/>
            <a:ext cx="955675" cy="0"/>
          </a:xfrm>
          <a:prstGeom prst="line">
            <a:avLst/>
          </a:prstGeom>
          <a:noFill/>
          <a:ln w="9525">
            <a:solidFill>
              <a:schemeClr val="tx1"/>
            </a:solidFill>
            <a:miter lim="800000"/>
            <a:headEnd type="triangle" w="med" len="med"/>
            <a:tailEnd/>
          </a:ln>
        </p:spPr>
        <p:txBody>
          <a:bodyPr wrap="none"/>
          <a:lstStyle/>
          <a:p>
            <a:endParaRPr lang="en-US"/>
          </a:p>
        </p:txBody>
      </p:sp>
      <p:sp>
        <p:nvSpPr>
          <p:cNvPr id="92203" name="Text Box 69"/>
          <p:cNvSpPr txBox="1">
            <a:spLocks noChangeArrowheads="1"/>
          </p:cNvSpPr>
          <p:nvPr/>
        </p:nvSpPr>
        <p:spPr bwMode="auto">
          <a:xfrm>
            <a:off x="4775200" y="5854700"/>
            <a:ext cx="774700" cy="304800"/>
          </a:xfrm>
          <a:prstGeom prst="rect">
            <a:avLst/>
          </a:prstGeom>
          <a:noFill/>
          <a:ln w="9525">
            <a:noFill/>
            <a:miter lim="800000"/>
            <a:headEnd/>
            <a:tailEnd/>
          </a:ln>
        </p:spPr>
        <p:txBody>
          <a:bodyPr wrap="none">
            <a:spAutoFit/>
          </a:bodyPr>
          <a:lstStyle/>
          <a:p>
            <a:pPr eaLnBrk="1" hangingPunct="1"/>
            <a:r>
              <a:rPr lang="de-DE" sz="1400" u="none"/>
              <a:t>forward</a:t>
            </a:r>
            <a:endParaRPr lang="en-US" sz="1400" u="none"/>
          </a:p>
        </p:txBody>
      </p:sp>
      <p:sp>
        <p:nvSpPr>
          <p:cNvPr id="92204" name="Rectangle 70"/>
          <p:cNvSpPr>
            <a:spLocks noChangeArrowheads="1"/>
          </p:cNvSpPr>
          <p:nvPr/>
        </p:nvSpPr>
        <p:spPr bwMode="auto">
          <a:xfrm>
            <a:off x="4706938" y="5695950"/>
            <a:ext cx="862012" cy="184150"/>
          </a:xfrm>
          <a:prstGeom prst="rect">
            <a:avLst/>
          </a:prstGeom>
          <a:solidFill>
            <a:schemeClr val="bg1"/>
          </a:solidFill>
          <a:ln w="9525">
            <a:solidFill>
              <a:schemeClr val="tx1"/>
            </a:solidFill>
            <a:miter lim="800000"/>
            <a:headEnd/>
            <a:tailEnd/>
          </a:ln>
        </p:spPr>
        <p:txBody>
          <a:bodyPr wrap="none" anchor="ctr"/>
          <a:lstStyle/>
          <a:p>
            <a:pPr algn="ctr" eaLnBrk="1" hangingPunct="1"/>
            <a:r>
              <a:rPr lang="de-DE" sz="1400" u="none"/>
              <a:t>Reply</a:t>
            </a:r>
            <a:endParaRPr lang="en-US" sz="1400" u="none"/>
          </a:p>
        </p:txBody>
      </p:sp>
      <p:sp>
        <p:nvSpPr>
          <p:cNvPr id="92205" name="Text Box 71"/>
          <p:cNvSpPr txBox="1">
            <a:spLocks noChangeArrowheads="1"/>
          </p:cNvSpPr>
          <p:nvPr/>
        </p:nvSpPr>
        <p:spPr bwMode="auto">
          <a:xfrm>
            <a:off x="933450" y="5854700"/>
            <a:ext cx="519113" cy="304800"/>
          </a:xfrm>
          <a:prstGeom prst="rect">
            <a:avLst/>
          </a:prstGeom>
          <a:noFill/>
          <a:ln w="9525">
            <a:noFill/>
            <a:miter lim="800000"/>
            <a:headEnd/>
            <a:tailEnd/>
          </a:ln>
        </p:spPr>
        <p:txBody>
          <a:bodyPr wrap="none">
            <a:spAutoFit/>
          </a:bodyPr>
          <a:lstStyle/>
          <a:p>
            <a:pPr eaLnBrk="1" hangingPunct="1"/>
            <a:r>
              <a:rPr lang="de-DE" sz="1400" u="none"/>
              <a:t>recv</a:t>
            </a:r>
            <a:endParaRPr lang="en-US" sz="1400" u="none"/>
          </a:p>
        </p:txBody>
      </p:sp>
      <p:sp>
        <p:nvSpPr>
          <p:cNvPr id="92206" name="Line 72"/>
          <p:cNvSpPr>
            <a:spLocks noChangeShapeType="1"/>
          </p:cNvSpPr>
          <p:nvPr/>
        </p:nvSpPr>
        <p:spPr bwMode="auto">
          <a:xfrm>
            <a:off x="933450" y="6151563"/>
            <a:ext cx="2692400" cy="0"/>
          </a:xfrm>
          <a:prstGeom prst="line">
            <a:avLst/>
          </a:prstGeom>
          <a:noFill/>
          <a:ln w="9525">
            <a:solidFill>
              <a:schemeClr val="tx1"/>
            </a:solidFill>
            <a:miter lim="800000"/>
            <a:headEnd/>
            <a:tailEnd type="triangle" w="med" len="med"/>
          </a:ln>
        </p:spPr>
        <p:txBody>
          <a:bodyPr wrap="none"/>
          <a:lstStyle/>
          <a:p>
            <a:endParaRPr lang="en-US"/>
          </a:p>
        </p:txBody>
      </p:sp>
      <p:sp>
        <p:nvSpPr>
          <p:cNvPr id="92207" name="Rectangle 73"/>
          <p:cNvSpPr>
            <a:spLocks noChangeArrowheads="1"/>
          </p:cNvSpPr>
          <p:nvPr/>
        </p:nvSpPr>
        <p:spPr bwMode="auto">
          <a:xfrm>
            <a:off x="1628775" y="5967413"/>
            <a:ext cx="957263" cy="184150"/>
          </a:xfrm>
          <a:prstGeom prst="rect">
            <a:avLst/>
          </a:prstGeom>
          <a:solidFill>
            <a:schemeClr val="bg1"/>
          </a:solidFill>
          <a:ln w="9525">
            <a:solidFill>
              <a:schemeClr val="tx1"/>
            </a:solidFill>
            <a:miter lim="800000"/>
            <a:headEnd/>
            <a:tailEnd/>
          </a:ln>
        </p:spPr>
        <p:txBody>
          <a:bodyPr wrap="none" anchor="ctr"/>
          <a:lstStyle/>
          <a:p>
            <a:pPr algn="ctr" eaLnBrk="1" hangingPunct="1"/>
            <a:r>
              <a:rPr lang="de-DE" sz="1400" u="none"/>
              <a:t>Reply</a:t>
            </a:r>
            <a:endParaRPr lang="en-US" sz="1400" u="none"/>
          </a:p>
        </p:txBody>
      </p:sp>
      <p:sp>
        <p:nvSpPr>
          <p:cNvPr id="92208" name="Line 74"/>
          <p:cNvSpPr>
            <a:spLocks noChangeShapeType="1"/>
          </p:cNvSpPr>
          <p:nvPr/>
        </p:nvSpPr>
        <p:spPr bwMode="auto">
          <a:xfrm flipH="1">
            <a:off x="6665913" y="5334000"/>
            <a:ext cx="1130300" cy="0"/>
          </a:xfrm>
          <a:prstGeom prst="line">
            <a:avLst/>
          </a:prstGeom>
          <a:noFill/>
          <a:ln w="9525">
            <a:solidFill>
              <a:schemeClr val="tx1"/>
            </a:solidFill>
            <a:miter lim="800000"/>
            <a:headEnd/>
            <a:tailEnd type="triangle" w="med" len="med"/>
          </a:ln>
        </p:spPr>
        <p:txBody>
          <a:bodyPr wrap="none"/>
          <a:lstStyle/>
          <a:p>
            <a:endParaRPr lang="en-US"/>
          </a:p>
        </p:txBody>
      </p:sp>
      <p:sp>
        <p:nvSpPr>
          <p:cNvPr id="92209" name="Text Box 75"/>
          <p:cNvSpPr txBox="1">
            <a:spLocks noChangeArrowheads="1"/>
          </p:cNvSpPr>
          <p:nvPr/>
        </p:nvSpPr>
        <p:spPr bwMode="auto">
          <a:xfrm>
            <a:off x="6940550" y="5365750"/>
            <a:ext cx="568325" cy="304800"/>
          </a:xfrm>
          <a:prstGeom prst="rect">
            <a:avLst/>
          </a:prstGeom>
          <a:noFill/>
          <a:ln w="9525">
            <a:noFill/>
            <a:miter lim="800000"/>
            <a:headEnd/>
            <a:tailEnd/>
          </a:ln>
        </p:spPr>
        <p:txBody>
          <a:bodyPr wrap="none">
            <a:spAutoFit/>
          </a:bodyPr>
          <a:lstStyle/>
          <a:p>
            <a:pPr eaLnBrk="1" hangingPunct="1"/>
            <a:r>
              <a:rPr lang="de-DE" sz="1400" u="none"/>
              <a:t>send</a:t>
            </a:r>
            <a:endParaRPr lang="en-US" sz="1400" u="none"/>
          </a:p>
        </p:txBody>
      </p:sp>
      <p:sp>
        <p:nvSpPr>
          <p:cNvPr id="92210" name="Rectangle 76"/>
          <p:cNvSpPr>
            <a:spLocks noChangeArrowheads="1"/>
          </p:cNvSpPr>
          <p:nvPr/>
        </p:nvSpPr>
        <p:spPr bwMode="auto">
          <a:xfrm>
            <a:off x="6808788" y="5149850"/>
            <a:ext cx="868362" cy="184150"/>
          </a:xfrm>
          <a:prstGeom prst="rect">
            <a:avLst/>
          </a:prstGeom>
          <a:solidFill>
            <a:schemeClr val="bg1"/>
          </a:solidFill>
          <a:ln w="9525">
            <a:solidFill>
              <a:schemeClr val="tx1"/>
            </a:solidFill>
            <a:miter lim="800000"/>
            <a:headEnd/>
            <a:tailEnd/>
          </a:ln>
        </p:spPr>
        <p:txBody>
          <a:bodyPr wrap="none" anchor="ctr"/>
          <a:lstStyle/>
          <a:p>
            <a:pPr algn="ctr" eaLnBrk="1" hangingPunct="1"/>
            <a:r>
              <a:rPr lang="de-DE" sz="1400" u="none"/>
              <a:t>Reply</a:t>
            </a:r>
            <a:endParaRPr lang="en-US" sz="1400" u="none"/>
          </a:p>
        </p:txBody>
      </p:sp>
      <p:sp>
        <p:nvSpPr>
          <p:cNvPr id="92211" name="Line 77"/>
          <p:cNvSpPr>
            <a:spLocks noChangeShapeType="1"/>
          </p:cNvSpPr>
          <p:nvPr/>
        </p:nvSpPr>
        <p:spPr bwMode="auto">
          <a:xfrm>
            <a:off x="3643313" y="6016625"/>
            <a:ext cx="1003300" cy="0"/>
          </a:xfrm>
          <a:prstGeom prst="line">
            <a:avLst/>
          </a:prstGeom>
          <a:noFill/>
          <a:ln w="9525">
            <a:solidFill>
              <a:schemeClr val="tx1"/>
            </a:solidFill>
            <a:miter lim="800000"/>
            <a:headEnd/>
            <a:tailEnd type="triangle" w="med" len="med"/>
          </a:ln>
        </p:spPr>
        <p:txBody>
          <a:bodyPr wrap="none"/>
          <a:lstStyle/>
          <a:p>
            <a:endParaRPr lang="en-US"/>
          </a:p>
        </p:txBody>
      </p:sp>
      <p:sp>
        <p:nvSpPr>
          <p:cNvPr id="92212" name="Text Box 78"/>
          <p:cNvSpPr txBox="1">
            <a:spLocks noChangeArrowheads="1"/>
          </p:cNvSpPr>
          <p:nvPr/>
        </p:nvSpPr>
        <p:spPr bwMode="auto">
          <a:xfrm>
            <a:off x="3778250" y="5765800"/>
            <a:ext cx="519113" cy="304800"/>
          </a:xfrm>
          <a:prstGeom prst="rect">
            <a:avLst/>
          </a:prstGeom>
          <a:noFill/>
          <a:ln w="9525">
            <a:noFill/>
            <a:miter lim="800000"/>
            <a:headEnd/>
            <a:tailEnd/>
          </a:ln>
        </p:spPr>
        <p:txBody>
          <a:bodyPr wrap="none">
            <a:spAutoFit/>
          </a:bodyPr>
          <a:lstStyle/>
          <a:p>
            <a:pPr eaLnBrk="1" hangingPunct="1"/>
            <a:r>
              <a:rPr lang="de-DE" sz="1400" u="none"/>
              <a:t>recv</a:t>
            </a:r>
            <a:endParaRPr lang="en-US" sz="1400" u="none"/>
          </a:p>
        </p:txBody>
      </p:sp>
      <p:sp>
        <p:nvSpPr>
          <p:cNvPr id="92213" name="Text Box 79"/>
          <p:cNvSpPr txBox="1">
            <a:spLocks noChangeArrowheads="1"/>
          </p:cNvSpPr>
          <p:nvPr/>
        </p:nvSpPr>
        <p:spPr bwMode="auto">
          <a:xfrm>
            <a:off x="1131888" y="3625850"/>
            <a:ext cx="1041400" cy="517525"/>
          </a:xfrm>
          <a:prstGeom prst="rect">
            <a:avLst/>
          </a:prstGeom>
          <a:noFill/>
          <a:ln w="9525">
            <a:noFill/>
            <a:miter lim="800000"/>
            <a:headEnd/>
            <a:tailEnd/>
          </a:ln>
        </p:spPr>
        <p:txBody>
          <a:bodyPr wrap="none">
            <a:spAutoFit/>
          </a:bodyPr>
          <a:lstStyle/>
          <a:p>
            <a:pPr algn="ctr" eaLnBrk="1" hangingPunct="1"/>
            <a:r>
              <a:rPr lang="de-DE" sz="1400" u="none"/>
              <a:t>Other</a:t>
            </a:r>
          </a:p>
          <a:p>
            <a:pPr algn="ctr" eaLnBrk="1" hangingPunct="1"/>
            <a:r>
              <a:rPr lang="de-DE" sz="1400" u="none"/>
              <a:t>processing</a:t>
            </a:r>
            <a:endParaRPr lang="en-US" sz="1400" u="none"/>
          </a:p>
        </p:txBody>
      </p:sp>
      <p:sp>
        <p:nvSpPr>
          <p:cNvPr id="92214" name="Line 80"/>
          <p:cNvSpPr>
            <a:spLocks noChangeAspect="1" noChangeShapeType="1"/>
          </p:cNvSpPr>
          <p:nvPr/>
        </p:nvSpPr>
        <p:spPr bwMode="auto">
          <a:xfrm>
            <a:off x="952500" y="3754438"/>
            <a:ext cx="165100" cy="0"/>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92215" name="Line 81"/>
          <p:cNvSpPr>
            <a:spLocks noChangeAspect="1" noChangeShapeType="1"/>
          </p:cNvSpPr>
          <p:nvPr/>
        </p:nvSpPr>
        <p:spPr bwMode="auto">
          <a:xfrm>
            <a:off x="1117600" y="3765550"/>
            <a:ext cx="0" cy="250825"/>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92216" name="Line 82"/>
          <p:cNvSpPr>
            <a:spLocks noChangeAspect="1" noChangeShapeType="1"/>
          </p:cNvSpPr>
          <p:nvPr/>
        </p:nvSpPr>
        <p:spPr bwMode="auto">
          <a:xfrm flipH="1">
            <a:off x="952500" y="4016375"/>
            <a:ext cx="165100" cy="0"/>
          </a:xfrm>
          <a:prstGeom prst="line">
            <a:avLst/>
          </a:prstGeom>
          <a:noFill/>
          <a:ln w="12700">
            <a:solidFill>
              <a:schemeClr val="tx2"/>
            </a:solidFill>
            <a:round/>
            <a:headEnd type="none" w="sm" len="sm"/>
            <a:tailEnd type="stealth" w="med" len="med"/>
          </a:ln>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Slide Number Placeholder 2"/>
          <p:cNvSpPr>
            <a:spLocks noGrp="1"/>
          </p:cNvSpPr>
          <p:nvPr>
            <p:ph type="sldNum" sz="quarter" idx="10"/>
          </p:nvPr>
        </p:nvSpPr>
        <p:spPr>
          <a:noFill/>
        </p:spPr>
        <p:txBody>
          <a:bodyPr/>
          <a:lstStyle/>
          <a:p>
            <a:fld id="{B1163C34-B601-4591-8F59-87F435614888}" type="slidenum">
              <a:rPr lang="en-US" smtClean="0">
                <a:latin typeface="Arial" pitchFamily="34" charset="0"/>
              </a:rPr>
              <a:pPr/>
              <a:t>86</a:t>
            </a:fld>
            <a:endParaRPr lang="en-US" smtClean="0">
              <a:latin typeface="Arial" pitchFamily="34" charset="0"/>
            </a:endParaRPr>
          </a:p>
        </p:txBody>
      </p:sp>
      <p:sp>
        <p:nvSpPr>
          <p:cNvPr id="93187" name="Rectangle 2"/>
          <p:cNvSpPr>
            <a:spLocks noGrp="1" noChangeArrowheads="1"/>
          </p:cNvSpPr>
          <p:nvPr>
            <p:ph type="title"/>
          </p:nvPr>
        </p:nvSpPr>
        <p:spPr>
          <a:xfrm>
            <a:off x="128588" y="-38100"/>
            <a:ext cx="9015412" cy="914400"/>
          </a:xfrm>
        </p:spPr>
        <p:txBody>
          <a:bodyPr/>
          <a:lstStyle/>
          <a:p>
            <a:pPr>
              <a:lnSpc>
                <a:spcPct val="80000"/>
              </a:lnSpc>
            </a:pPr>
            <a:r>
              <a:rPr lang="en-US" sz="3200" smtClean="0"/>
              <a:t>Applying the Messaging </a:t>
            </a:r>
            <a:br>
              <a:rPr lang="en-US" sz="3200" smtClean="0"/>
            </a:br>
            <a:r>
              <a:rPr lang="en-US" sz="3200" smtClean="0"/>
              <a:t>Pattern to Image Acquisition</a:t>
            </a:r>
          </a:p>
        </p:txBody>
      </p:sp>
      <p:sp>
        <p:nvSpPr>
          <p:cNvPr id="93188" name="Text Box 25"/>
          <p:cNvSpPr txBox="1">
            <a:spLocks noChangeArrowheads="1"/>
          </p:cNvSpPr>
          <p:nvPr/>
        </p:nvSpPr>
        <p:spPr bwMode="auto">
          <a:xfrm>
            <a:off x="9525" y="884238"/>
            <a:ext cx="5943600" cy="1920875"/>
          </a:xfrm>
          <a:prstGeom prst="rect">
            <a:avLst/>
          </a:prstGeom>
          <a:noFill/>
          <a:ln w="12700">
            <a:noFill/>
            <a:miter lim="800000"/>
            <a:headEnd/>
            <a:tailEnd/>
          </a:ln>
        </p:spPr>
        <p:txBody>
          <a:bodyPr>
            <a:spAutoFit/>
          </a:bodyPr>
          <a:lstStyle/>
          <a:p>
            <a:r>
              <a:rPr lang="en-US" sz="2000" u="none"/>
              <a:t>We can apply the Messaging pattern to</a:t>
            </a:r>
          </a:p>
          <a:p>
            <a:pPr marL="228600" lvl="1" indent="-114300">
              <a:buFontTx/>
              <a:buChar char="•"/>
            </a:pPr>
            <a:r>
              <a:rPr lang="en-US" sz="2000" u="none"/>
              <a:t>Queue up image request messages remotely without blocking the diagnostic/clinical workstation clients</a:t>
            </a:r>
          </a:p>
          <a:p>
            <a:pPr marL="228600" lvl="1" indent="-114300">
              <a:buFontTx/>
              <a:buChar char="•"/>
            </a:pPr>
            <a:r>
              <a:rPr lang="en-US" sz="2000" u="none"/>
              <a:t>Execute the requests at a later point &amp; return the results to the client</a:t>
            </a:r>
          </a:p>
        </p:txBody>
      </p:sp>
      <p:grpSp>
        <p:nvGrpSpPr>
          <p:cNvPr id="93189" name="Group 26"/>
          <p:cNvGrpSpPr>
            <a:grpSpLocks/>
          </p:cNvGrpSpPr>
          <p:nvPr/>
        </p:nvGrpSpPr>
        <p:grpSpPr bwMode="auto">
          <a:xfrm>
            <a:off x="5535613" y="1265238"/>
            <a:ext cx="3478212" cy="3667125"/>
            <a:chOff x="3487" y="635"/>
            <a:chExt cx="2191" cy="2310"/>
          </a:xfrm>
        </p:grpSpPr>
        <p:sp>
          <p:nvSpPr>
            <p:cNvPr id="93201" name="Rectangle 3"/>
            <p:cNvSpPr>
              <a:spLocks noChangeArrowheads="1"/>
            </p:cNvSpPr>
            <p:nvPr/>
          </p:nvSpPr>
          <p:spPr bwMode="auto">
            <a:xfrm>
              <a:off x="4836" y="995"/>
              <a:ext cx="768" cy="22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de-DE" sz="1400" b="1" u="none"/>
                <a:t>Local Queue</a:t>
              </a:r>
              <a:endParaRPr lang="en-US" sz="1400" u="none"/>
            </a:p>
          </p:txBody>
        </p:sp>
        <p:sp>
          <p:nvSpPr>
            <p:cNvPr id="93202" name="Rectangle 4"/>
            <p:cNvSpPr>
              <a:spLocks noChangeArrowheads="1"/>
            </p:cNvSpPr>
            <p:nvPr/>
          </p:nvSpPr>
          <p:spPr bwMode="auto">
            <a:xfrm>
              <a:off x="4836" y="1223"/>
              <a:ext cx="768" cy="444"/>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de-DE" sz="1200" b="1" u="none"/>
                <a:t>store</a:t>
              </a:r>
            </a:p>
            <a:p>
              <a:pPr defTabSz="762000" eaLnBrk="1" hangingPunct="1"/>
              <a:r>
                <a:rPr lang="de-DE" sz="1200" b="1" u="none"/>
                <a:t>forward</a:t>
              </a:r>
            </a:p>
            <a:p>
              <a:pPr defTabSz="762000" eaLnBrk="1" hangingPunct="1"/>
              <a:r>
                <a:rPr lang="de-DE" sz="1200" b="1" u="none"/>
                <a:t>remove</a:t>
              </a:r>
              <a:endParaRPr lang="en-US" sz="1200" b="1" u="none"/>
            </a:p>
          </p:txBody>
        </p:sp>
        <p:sp>
          <p:nvSpPr>
            <p:cNvPr id="93203" name="Rectangle 5"/>
            <p:cNvSpPr>
              <a:spLocks noChangeArrowheads="1"/>
            </p:cNvSpPr>
            <p:nvPr/>
          </p:nvSpPr>
          <p:spPr bwMode="auto">
            <a:xfrm>
              <a:off x="3588" y="1667"/>
              <a:ext cx="768" cy="192"/>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de-DE" sz="1400" b="1" u="none"/>
                <a:t>Message</a:t>
              </a:r>
              <a:endParaRPr lang="en-US" sz="1400" u="none"/>
            </a:p>
          </p:txBody>
        </p:sp>
        <p:sp>
          <p:nvSpPr>
            <p:cNvPr id="93204" name="Line 6"/>
            <p:cNvSpPr>
              <a:spLocks noChangeShapeType="1"/>
            </p:cNvSpPr>
            <p:nvPr/>
          </p:nvSpPr>
          <p:spPr bwMode="auto">
            <a:xfrm>
              <a:off x="3924" y="707"/>
              <a:ext cx="0" cy="960"/>
            </a:xfrm>
            <a:prstGeom prst="line">
              <a:avLst/>
            </a:prstGeom>
            <a:noFill/>
            <a:ln w="9525">
              <a:solidFill>
                <a:schemeClr val="tx1"/>
              </a:solidFill>
              <a:miter lim="800000"/>
              <a:headEnd/>
              <a:tailEnd type="triangle" w="med" len="med"/>
            </a:ln>
          </p:spPr>
          <p:txBody>
            <a:bodyPr wrap="none"/>
            <a:lstStyle/>
            <a:p>
              <a:endParaRPr lang="en-US"/>
            </a:p>
          </p:txBody>
        </p:sp>
        <p:sp>
          <p:nvSpPr>
            <p:cNvPr id="93205" name="Line 7"/>
            <p:cNvSpPr>
              <a:spLocks noChangeShapeType="1"/>
            </p:cNvSpPr>
            <p:nvPr/>
          </p:nvSpPr>
          <p:spPr bwMode="auto">
            <a:xfrm flipV="1">
              <a:off x="3924" y="1859"/>
              <a:ext cx="0" cy="913"/>
            </a:xfrm>
            <a:prstGeom prst="line">
              <a:avLst/>
            </a:prstGeom>
            <a:noFill/>
            <a:ln w="9525">
              <a:solidFill>
                <a:schemeClr val="tx1"/>
              </a:solidFill>
              <a:miter lim="800000"/>
              <a:headEnd/>
              <a:tailEnd type="triangle" w="med" len="med"/>
            </a:ln>
          </p:spPr>
          <p:txBody>
            <a:bodyPr wrap="none"/>
            <a:lstStyle/>
            <a:p>
              <a:endParaRPr lang="en-US"/>
            </a:p>
          </p:txBody>
        </p:sp>
        <p:sp>
          <p:nvSpPr>
            <p:cNvPr id="93206" name="Line 8"/>
            <p:cNvSpPr>
              <a:spLocks noChangeShapeType="1"/>
            </p:cNvSpPr>
            <p:nvPr/>
          </p:nvSpPr>
          <p:spPr bwMode="auto">
            <a:xfrm>
              <a:off x="5220" y="707"/>
              <a:ext cx="0" cy="288"/>
            </a:xfrm>
            <a:prstGeom prst="line">
              <a:avLst/>
            </a:prstGeom>
            <a:noFill/>
            <a:ln w="9525">
              <a:solidFill>
                <a:schemeClr val="tx1"/>
              </a:solidFill>
              <a:miter lim="800000"/>
              <a:headEnd/>
              <a:tailEnd/>
            </a:ln>
          </p:spPr>
          <p:txBody>
            <a:bodyPr wrap="none"/>
            <a:lstStyle/>
            <a:p>
              <a:endParaRPr lang="en-US"/>
            </a:p>
          </p:txBody>
        </p:sp>
        <p:sp>
          <p:nvSpPr>
            <p:cNvPr id="93207" name="Line 9"/>
            <p:cNvSpPr>
              <a:spLocks noChangeShapeType="1"/>
            </p:cNvSpPr>
            <p:nvPr/>
          </p:nvSpPr>
          <p:spPr bwMode="auto">
            <a:xfrm>
              <a:off x="5136" y="1667"/>
              <a:ext cx="0" cy="336"/>
            </a:xfrm>
            <a:prstGeom prst="line">
              <a:avLst/>
            </a:prstGeom>
            <a:noFill/>
            <a:ln w="9525">
              <a:solidFill>
                <a:schemeClr val="tx1"/>
              </a:solidFill>
              <a:miter lim="800000"/>
              <a:headEnd/>
              <a:tailEnd/>
            </a:ln>
          </p:spPr>
          <p:txBody>
            <a:bodyPr wrap="none"/>
            <a:lstStyle/>
            <a:p>
              <a:endParaRPr lang="en-US"/>
            </a:p>
          </p:txBody>
        </p:sp>
        <p:cxnSp>
          <p:nvCxnSpPr>
            <p:cNvPr id="93208" name="AutoShape 10"/>
            <p:cNvCxnSpPr>
              <a:cxnSpLocks noChangeShapeType="1"/>
              <a:stCxn id="93202" idx="1"/>
              <a:endCxn id="93203" idx="3"/>
            </p:cNvCxnSpPr>
            <p:nvPr/>
          </p:nvCxnSpPr>
          <p:spPr bwMode="auto">
            <a:xfrm rot="10800000" flipV="1">
              <a:off x="4356" y="1445"/>
              <a:ext cx="480" cy="318"/>
            </a:xfrm>
            <a:prstGeom prst="bentConnector3">
              <a:avLst>
                <a:gd name="adj1" fmla="val 50000"/>
              </a:avLst>
            </a:prstGeom>
            <a:noFill/>
            <a:ln w="9525">
              <a:solidFill>
                <a:schemeClr val="tx1"/>
              </a:solidFill>
              <a:miter lim="800000"/>
              <a:headEnd/>
              <a:tailEnd/>
            </a:ln>
          </p:spPr>
        </p:cxnSp>
        <p:cxnSp>
          <p:nvCxnSpPr>
            <p:cNvPr id="93209" name="AutoShape 11"/>
            <p:cNvCxnSpPr>
              <a:cxnSpLocks noChangeShapeType="1"/>
              <a:stCxn id="93215" idx="1"/>
              <a:endCxn id="93203" idx="3"/>
            </p:cNvCxnSpPr>
            <p:nvPr/>
          </p:nvCxnSpPr>
          <p:spPr bwMode="auto">
            <a:xfrm rot="10800000">
              <a:off x="4356" y="1763"/>
              <a:ext cx="480" cy="237"/>
            </a:xfrm>
            <a:prstGeom prst="bentConnector3">
              <a:avLst>
                <a:gd name="adj1" fmla="val 50000"/>
              </a:avLst>
            </a:prstGeom>
            <a:noFill/>
            <a:ln w="9525">
              <a:solidFill>
                <a:schemeClr val="tx1"/>
              </a:solidFill>
              <a:miter lim="800000"/>
              <a:headEnd/>
              <a:tailEnd/>
            </a:ln>
          </p:spPr>
        </p:cxnSp>
        <p:sp>
          <p:nvSpPr>
            <p:cNvPr id="93210" name="Text Box 12"/>
            <p:cNvSpPr txBox="1">
              <a:spLocks noChangeArrowheads="1"/>
            </p:cNvSpPr>
            <p:nvPr/>
          </p:nvSpPr>
          <p:spPr bwMode="auto">
            <a:xfrm>
              <a:off x="5120" y="1710"/>
              <a:ext cx="558" cy="173"/>
            </a:xfrm>
            <a:prstGeom prst="rect">
              <a:avLst/>
            </a:prstGeom>
            <a:noFill/>
            <a:ln w="9525">
              <a:noFill/>
              <a:miter lim="800000"/>
              <a:headEnd/>
              <a:tailEnd/>
            </a:ln>
          </p:spPr>
          <p:txBody>
            <a:bodyPr wrap="none">
              <a:spAutoFit/>
            </a:bodyPr>
            <a:lstStyle/>
            <a:p>
              <a:pPr eaLnBrk="1" hangingPunct="1"/>
              <a:r>
                <a:rPr lang="de-DE" sz="1200" u="none"/>
                <a:t>&lt;&lt;route&gt;&gt;</a:t>
              </a:r>
              <a:endParaRPr lang="en-US" sz="1200" u="none"/>
            </a:p>
          </p:txBody>
        </p:sp>
        <p:sp>
          <p:nvSpPr>
            <p:cNvPr id="93211" name="Rectangle 13"/>
            <p:cNvSpPr>
              <a:spLocks noChangeArrowheads="1"/>
            </p:cNvSpPr>
            <p:nvPr/>
          </p:nvSpPr>
          <p:spPr bwMode="auto">
            <a:xfrm>
              <a:off x="3588" y="635"/>
              <a:ext cx="720" cy="24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de-DE" sz="1400" b="1" u="none"/>
                <a:t>Radiology</a:t>
              </a:r>
            </a:p>
            <a:p>
              <a:pPr algn="ctr" defTabSz="762000" eaLnBrk="1" hangingPunct="1"/>
              <a:r>
                <a:rPr lang="de-DE" sz="1400" b="1" u="none"/>
                <a:t>Client</a:t>
              </a:r>
              <a:endParaRPr lang="en-US" sz="1400" u="none"/>
            </a:p>
          </p:txBody>
        </p:sp>
        <p:sp>
          <p:nvSpPr>
            <p:cNvPr id="93212" name="Rectangle 14"/>
            <p:cNvSpPr>
              <a:spLocks noChangeArrowheads="1"/>
            </p:cNvSpPr>
            <p:nvPr/>
          </p:nvSpPr>
          <p:spPr bwMode="auto">
            <a:xfrm>
              <a:off x="4836" y="683"/>
              <a:ext cx="842" cy="192"/>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de-DE" sz="1400" b="1" u="none"/>
                <a:t>Message API</a:t>
              </a:r>
              <a:endParaRPr lang="en-US" sz="1400" u="none"/>
            </a:p>
          </p:txBody>
        </p:sp>
        <p:sp>
          <p:nvSpPr>
            <p:cNvPr id="93213" name="Line 15"/>
            <p:cNvSpPr>
              <a:spLocks noChangeShapeType="1"/>
            </p:cNvSpPr>
            <p:nvPr/>
          </p:nvSpPr>
          <p:spPr bwMode="auto">
            <a:xfrm>
              <a:off x="4308" y="779"/>
              <a:ext cx="528" cy="0"/>
            </a:xfrm>
            <a:prstGeom prst="line">
              <a:avLst/>
            </a:prstGeom>
            <a:noFill/>
            <a:ln w="9525">
              <a:solidFill>
                <a:schemeClr val="tx1"/>
              </a:solidFill>
              <a:miter lim="800000"/>
              <a:headEnd/>
              <a:tailEnd type="triangle" w="med" len="med"/>
            </a:ln>
          </p:spPr>
          <p:txBody>
            <a:bodyPr wrap="none"/>
            <a:lstStyle/>
            <a:p>
              <a:endParaRPr lang="en-US"/>
            </a:p>
          </p:txBody>
        </p:sp>
        <p:sp>
          <p:nvSpPr>
            <p:cNvPr id="93214" name="Text Box 16"/>
            <p:cNvSpPr txBox="1">
              <a:spLocks noChangeArrowheads="1"/>
            </p:cNvSpPr>
            <p:nvPr/>
          </p:nvSpPr>
          <p:spPr bwMode="auto">
            <a:xfrm>
              <a:off x="4314" y="635"/>
              <a:ext cx="547" cy="173"/>
            </a:xfrm>
            <a:prstGeom prst="rect">
              <a:avLst/>
            </a:prstGeom>
            <a:noFill/>
            <a:ln w="9525">
              <a:noFill/>
              <a:miter lim="800000"/>
              <a:headEnd/>
              <a:tailEnd/>
            </a:ln>
          </p:spPr>
          <p:txBody>
            <a:bodyPr wrap="none">
              <a:spAutoFit/>
            </a:bodyPr>
            <a:lstStyle/>
            <a:p>
              <a:pPr eaLnBrk="1" hangingPunct="1"/>
              <a:r>
                <a:rPr lang="de-DE" sz="1200" u="none"/>
                <a:t>&lt;&lt;send&gt;&gt;</a:t>
              </a:r>
              <a:endParaRPr lang="en-US" sz="1200" u="none"/>
            </a:p>
          </p:txBody>
        </p:sp>
        <p:sp>
          <p:nvSpPr>
            <p:cNvPr id="93215" name="Rectangle 17"/>
            <p:cNvSpPr>
              <a:spLocks noChangeArrowheads="1"/>
            </p:cNvSpPr>
            <p:nvPr/>
          </p:nvSpPr>
          <p:spPr bwMode="auto">
            <a:xfrm>
              <a:off x="4836" y="1883"/>
              <a:ext cx="842" cy="234"/>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de-DE" sz="1400" b="1" u="none"/>
                <a:t>Remote Queue</a:t>
              </a:r>
              <a:endParaRPr lang="en-US" sz="1400" b="1" u="none"/>
            </a:p>
          </p:txBody>
        </p:sp>
        <p:sp>
          <p:nvSpPr>
            <p:cNvPr id="93216" name="Rectangle 18"/>
            <p:cNvSpPr>
              <a:spLocks noChangeArrowheads="1"/>
            </p:cNvSpPr>
            <p:nvPr/>
          </p:nvSpPr>
          <p:spPr bwMode="auto">
            <a:xfrm>
              <a:off x="4836" y="2117"/>
              <a:ext cx="842" cy="444"/>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de-DE" sz="1200" b="1" u="none"/>
                <a:t>store</a:t>
              </a:r>
            </a:p>
            <a:p>
              <a:pPr defTabSz="762000" eaLnBrk="1" hangingPunct="1"/>
              <a:r>
                <a:rPr lang="de-DE" sz="1200" b="1" u="none"/>
                <a:t>forward</a:t>
              </a:r>
            </a:p>
            <a:p>
              <a:pPr defTabSz="762000" eaLnBrk="1" hangingPunct="1"/>
              <a:r>
                <a:rPr lang="de-DE" sz="1200" b="1" u="none"/>
                <a:t>remove</a:t>
              </a:r>
              <a:endParaRPr lang="en-US" sz="1200" b="1" u="none"/>
            </a:p>
          </p:txBody>
        </p:sp>
        <p:sp>
          <p:nvSpPr>
            <p:cNvPr id="93217" name="Text Box 19"/>
            <p:cNvSpPr txBox="1">
              <a:spLocks noChangeArrowheads="1"/>
            </p:cNvSpPr>
            <p:nvPr/>
          </p:nvSpPr>
          <p:spPr bwMode="auto">
            <a:xfrm>
              <a:off x="3911" y="2340"/>
              <a:ext cx="542" cy="173"/>
            </a:xfrm>
            <a:prstGeom prst="rect">
              <a:avLst/>
            </a:prstGeom>
            <a:noFill/>
            <a:ln w="9525">
              <a:noFill/>
              <a:miter lim="800000"/>
              <a:headEnd/>
              <a:tailEnd/>
            </a:ln>
          </p:spPr>
          <p:txBody>
            <a:bodyPr wrap="none">
              <a:spAutoFit/>
            </a:bodyPr>
            <a:lstStyle/>
            <a:p>
              <a:pPr eaLnBrk="1" hangingPunct="1"/>
              <a:r>
                <a:rPr lang="de-DE" sz="1200" u="none"/>
                <a:t>&lt;&lt;exec&gt;&gt;</a:t>
              </a:r>
              <a:endParaRPr lang="en-US" sz="1200" u="none"/>
            </a:p>
          </p:txBody>
        </p:sp>
        <p:sp>
          <p:nvSpPr>
            <p:cNvPr id="93218" name="Line 20"/>
            <p:cNvSpPr>
              <a:spLocks noChangeShapeType="1"/>
            </p:cNvSpPr>
            <p:nvPr/>
          </p:nvSpPr>
          <p:spPr bwMode="auto">
            <a:xfrm>
              <a:off x="5220" y="2561"/>
              <a:ext cx="0" cy="288"/>
            </a:xfrm>
            <a:prstGeom prst="line">
              <a:avLst/>
            </a:prstGeom>
            <a:noFill/>
            <a:ln w="9525">
              <a:solidFill>
                <a:schemeClr val="tx1"/>
              </a:solidFill>
              <a:miter lim="800000"/>
              <a:headEnd/>
              <a:tailEnd/>
            </a:ln>
          </p:spPr>
          <p:txBody>
            <a:bodyPr wrap="none"/>
            <a:lstStyle/>
            <a:p>
              <a:endParaRPr lang="en-US"/>
            </a:p>
          </p:txBody>
        </p:sp>
        <p:sp>
          <p:nvSpPr>
            <p:cNvPr id="93219" name="Rectangle 22"/>
            <p:cNvSpPr>
              <a:spLocks noChangeArrowheads="1"/>
            </p:cNvSpPr>
            <p:nvPr/>
          </p:nvSpPr>
          <p:spPr bwMode="auto">
            <a:xfrm>
              <a:off x="4836" y="2705"/>
              <a:ext cx="842" cy="192"/>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de-DE" sz="1400" b="1" u="none"/>
                <a:t>Message API</a:t>
              </a:r>
              <a:endParaRPr lang="en-US" sz="1400" u="none"/>
            </a:p>
          </p:txBody>
        </p:sp>
        <p:sp>
          <p:nvSpPr>
            <p:cNvPr id="93220" name="Line 23"/>
            <p:cNvSpPr>
              <a:spLocks noChangeShapeType="1"/>
            </p:cNvSpPr>
            <p:nvPr/>
          </p:nvSpPr>
          <p:spPr bwMode="auto">
            <a:xfrm flipH="1">
              <a:off x="4308" y="2801"/>
              <a:ext cx="528" cy="0"/>
            </a:xfrm>
            <a:prstGeom prst="line">
              <a:avLst/>
            </a:prstGeom>
            <a:noFill/>
            <a:ln w="9525">
              <a:solidFill>
                <a:schemeClr val="tx1"/>
              </a:solidFill>
              <a:miter lim="800000"/>
              <a:headEnd type="triangle" w="med" len="med"/>
              <a:tailEnd/>
            </a:ln>
          </p:spPr>
          <p:txBody>
            <a:bodyPr wrap="none"/>
            <a:lstStyle/>
            <a:p>
              <a:endParaRPr lang="en-US"/>
            </a:p>
          </p:txBody>
        </p:sp>
        <p:sp>
          <p:nvSpPr>
            <p:cNvPr id="93221" name="Text Box 24"/>
            <p:cNvSpPr txBox="1">
              <a:spLocks noChangeArrowheads="1"/>
            </p:cNvSpPr>
            <p:nvPr/>
          </p:nvSpPr>
          <p:spPr bwMode="auto">
            <a:xfrm>
              <a:off x="4356" y="2772"/>
              <a:ext cx="521" cy="173"/>
            </a:xfrm>
            <a:prstGeom prst="rect">
              <a:avLst/>
            </a:prstGeom>
            <a:noFill/>
            <a:ln w="9525">
              <a:noFill/>
              <a:miter lim="800000"/>
              <a:headEnd/>
              <a:tailEnd/>
            </a:ln>
          </p:spPr>
          <p:txBody>
            <a:bodyPr wrap="none">
              <a:spAutoFit/>
            </a:bodyPr>
            <a:lstStyle/>
            <a:p>
              <a:pPr eaLnBrk="1" hangingPunct="1"/>
              <a:r>
                <a:rPr lang="de-DE" sz="1200" u="none"/>
                <a:t>&lt;&lt;recv&gt;&gt;</a:t>
              </a:r>
              <a:endParaRPr lang="en-US" sz="1200" u="none"/>
            </a:p>
          </p:txBody>
        </p:sp>
        <p:sp>
          <p:nvSpPr>
            <p:cNvPr id="93222" name="Rectangle 21"/>
            <p:cNvSpPr>
              <a:spLocks noChangeArrowheads="1"/>
            </p:cNvSpPr>
            <p:nvPr/>
          </p:nvSpPr>
          <p:spPr bwMode="auto">
            <a:xfrm>
              <a:off x="3487" y="2561"/>
              <a:ext cx="851" cy="384"/>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de-DE" sz="1400" b="1" u="none"/>
                <a:t>Image Server</a:t>
              </a:r>
            </a:p>
            <a:p>
              <a:pPr algn="ctr" defTabSz="762000" eaLnBrk="1" hangingPunct="1"/>
              <a:r>
                <a:rPr lang="de-DE" sz="1400" b="1" u="none"/>
                <a:t>Message</a:t>
              </a:r>
            </a:p>
            <a:p>
              <a:pPr algn="ctr" defTabSz="762000" eaLnBrk="1" hangingPunct="1"/>
              <a:r>
                <a:rPr lang="de-DE" sz="1400" b="1" u="none"/>
                <a:t>Processor</a:t>
              </a:r>
              <a:endParaRPr lang="en-US" sz="1400" u="none"/>
            </a:p>
          </p:txBody>
        </p:sp>
      </p:grpSp>
      <p:sp>
        <p:nvSpPr>
          <p:cNvPr id="1539099" name="Line 27"/>
          <p:cNvSpPr>
            <a:spLocks noChangeShapeType="1"/>
          </p:cNvSpPr>
          <p:nvPr/>
        </p:nvSpPr>
        <p:spPr bwMode="auto">
          <a:xfrm>
            <a:off x="1701800" y="3951288"/>
            <a:ext cx="1931988" cy="0"/>
          </a:xfrm>
          <a:prstGeom prst="line">
            <a:avLst/>
          </a:prstGeom>
          <a:noFill/>
          <a:ln w="28575">
            <a:solidFill>
              <a:schemeClr val="tx1"/>
            </a:solidFill>
            <a:round/>
            <a:headEnd type="triangle" w="med" len="med"/>
            <a:tailEnd/>
          </a:ln>
        </p:spPr>
        <p:txBody>
          <a:bodyPr wrap="none"/>
          <a:lstStyle/>
          <a:p>
            <a:endParaRPr lang="en-US"/>
          </a:p>
        </p:txBody>
      </p:sp>
      <p:sp>
        <p:nvSpPr>
          <p:cNvPr id="1539100" name="Line 28"/>
          <p:cNvSpPr>
            <a:spLocks noChangeShapeType="1"/>
          </p:cNvSpPr>
          <p:nvPr/>
        </p:nvSpPr>
        <p:spPr bwMode="auto">
          <a:xfrm>
            <a:off x="1701800" y="3486150"/>
            <a:ext cx="1931988" cy="0"/>
          </a:xfrm>
          <a:prstGeom prst="line">
            <a:avLst/>
          </a:prstGeom>
          <a:noFill/>
          <a:ln w="28575">
            <a:solidFill>
              <a:schemeClr val="tx1"/>
            </a:solidFill>
            <a:round/>
            <a:headEnd/>
            <a:tailEnd type="triangle" w="med" len="med"/>
          </a:ln>
        </p:spPr>
        <p:txBody>
          <a:bodyPr wrap="none"/>
          <a:lstStyle/>
          <a:p>
            <a:endParaRPr lang="en-US"/>
          </a:p>
        </p:txBody>
      </p:sp>
      <p:grpSp>
        <p:nvGrpSpPr>
          <p:cNvPr id="3" name="Group 42"/>
          <p:cNvGrpSpPr>
            <a:grpSpLocks/>
          </p:cNvGrpSpPr>
          <p:nvPr/>
        </p:nvGrpSpPr>
        <p:grpSpPr bwMode="auto">
          <a:xfrm>
            <a:off x="128588" y="3449638"/>
            <a:ext cx="5230812" cy="1482725"/>
            <a:chOff x="81" y="2173"/>
            <a:chExt cx="3295" cy="934"/>
          </a:xfrm>
        </p:grpSpPr>
        <p:sp>
          <p:nvSpPr>
            <p:cNvPr id="1539105" name="Rectangle 33"/>
            <p:cNvSpPr>
              <a:spLocks noChangeArrowheads="1"/>
            </p:cNvSpPr>
            <p:nvPr/>
          </p:nvSpPr>
          <p:spPr bwMode="auto">
            <a:xfrm>
              <a:off x="2289" y="2187"/>
              <a:ext cx="880" cy="356"/>
            </a:xfrm>
            <a:prstGeom prst="rect">
              <a:avLst/>
            </a:prstGeom>
            <a:solidFill>
              <a:schemeClr val="accent2"/>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1600" u="none">
                  <a:latin typeface="Arial" charset="0"/>
                </a:rPr>
                <a:t>Image Xfer</a:t>
              </a:r>
            </a:p>
            <a:p>
              <a:pPr algn="ctr" eaLnBrk="1" hangingPunct="1">
                <a:defRPr/>
              </a:pPr>
              <a:r>
                <a:rPr lang="de-DE" sz="1600" u="none">
                  <a:latin typeface="Arial" charset="0"/>
                </a:rPr>
                <a:t> Service</a:t>
              </a:r>
              <a:endParaRPr lang="en-US" sz="1600" u="none">
                <a:latin typeface="Arial" charset="0"/>
              </a:endParaRPr>
            </a:p>
          </p:txBody>
        </p:sp>
        <p:sp>
          <p:nvSpPr>
            <p:cNvPr id="93199" name="AutoShape 36"/>
            <p:cNvSpPr>
              <a:spLocks noChangeAspect="1" noChangeArrowheads="1"/>
            </p:cNvSpPr>
            <p:nvPr/>
          </p:nvSpPr>
          <p:spPr bwMode="auto">
            <a:xfrm>
              <a:off x="2167" y="2589"/>
              <a:ext cx="1209" cy="518"/>
            </a:xfrm>
            <a:prstGeom prst="can">
              <a:avLst>
                <a:gd name="adj" fmla="val 25000"/>
              </a:avLst>
            </a:prstGeom>
            <a:solidFill>
              <a:srgbClr val="336699"/>
            </a:solidFill>
            <a:ln w="9525">
              <a:solidFill>
                <a:schemeClr val="tx1"/>
              </a:solidFill>
              <a:miter lim="800000"/>
              <a:headEnd/>
              <a:tailEnd/>
            </a:ln>
          </p:spPr>
          <p:txBody>
            <a:bodyPr wrap="none" anchor="ctr"/>
            <a:lstStyle/>
            <a:p>
              <a:pPr algn="ctr" eaLnBrk="1" hangingPunct="1"/>
              <a:r>
                <a:rPr lang="de-DE" sz="2000" b="1" u="none">
                  <a:solidFill>
                    <a:schemeClr val="bg1"/>
                  </a:solidFill>
                </a:rPr>
                <a:t>Image</a:t>
              </a:r>
            </a:p>
            <a:p>
              <a:pPr algn="ctr" eaLnBrk="1" hangingPunct="1"/>
              <a:r>
                <a:rPr lang="de-DE" sz="2000" b="1" u="none">
                  <a:solidFill>
                    <a:schemeClr val="bg1"/>
                  </a:solidFill>
                </a:rPr>
                <a:t>Database</a:t>
              </a:r>
              <a:endParaRPr lang="en-US" sz="2000" b="1" u="none">
                <a:solidFill>
                  <a:schemeClr val="bg1"/>
                </a:solidFill>
              </a:endParaRPr>
            </a:p>
          </p:txBody>
        </p:sp>
        <p:sp>
          <p:nvSpPr>
            <p:cNvPr id="1539109" name="Rectangle 37"/>
            <p:cNvSpPr>
              <a:spLocks noChangeArrowheads="1"/>
            </p:cNvSpPr>
            <p:nvPr/>
          </p:nvSpPr>
          <p:spPr bwMode="auto">
            <a:xfrm>
              <a:off x="81" y="2173"/>
              <a:ext cx="972" cy="616"/>
            </a:xfrm>
            <a:prstGeom prst="rect">
              <a:avLst/>
            </a:prstGeom>
            <a:solidFill>
              <a:srgbClr val="336699"/>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2400" b="1" u="none">
                  <a:solidFill>
                    <a:schemeClr val="bg1"/>
                  </a:solidFill>
                  <a:latin typeface="Arial" charset="0"/>
                </a:rPr>
                <a:t>Radiology</a:t>
              </a:r>
            </a:p>
            <a:p>
              <a:pPr algn="ctr" eaLnBrk="1" hangingPunct="1">
                <a:defRPr/>
              </a:pPr>
              <a:r>
                <a:rPr lang="de-DE" sz="2400" b="1" u="none">
                  <a:solidFill>
                    <a:schemeClr val="bg1"/>
                  </a:solidFill>
                  <a:latin typeface="Arial" charset="0"/>
                </a:rPr>
                <a:t>Client</a:t>
              </a:r>
              <a:endParaRPr lang="en-US" sz="2400" b="1" u="none">
                <a:solidFill>
                  <a:schemeClr val="bg1"/>
                </a:solidFill>
                <a:latin typeface="Arial" charset="0"/>
              </a:endParaRPr>
            </a:p>
          </p:txBody>
        </p:sp>
      </p:grpSp>
      <p:sp>
        <p:nvSpPr>
          <p:cNvPr id="1539110" name="Line 38"/>
          <p:cNvSpPr>
            <a:spLocks noChangeShapeType="1"/>
          </p:cNvSpPr>
          <p:nvPr/>
        </p:nvSpPr>
        <p:spPr bwMode="auto">
          <a:xfrm>
            <a:off x="1701800" y="3486150"/>
            <a:ext cx="1931988" cy="0"/>
          </a:xfrm>
          <a:prstGeom prst="line">
            <a:avLst/>
          </a:prstGeom>
          <a:noFill/>
          <a:ln w="28575">
            <a:solidFill>
              <a:srgbClr val="FF0000"/>
            </a:solidFill>
            <a:round/>
            <a:headEnd/>
            <a:tailEnd type="triangle" w="med" len="med"/>
          </a:ln>
        </p:spPr>
        <p:txBody>
          <a:bodyPr wrap="none"/>
          <a:lstStyle/>
          <a:p>
            <a:endParaRPr lang="en-US"/>
          </a:p>
        </p:txBody>
      </p:sp>
      <p:sp>
        <p:nvSpPr>
          <p:cNvPr id="1539111" name="Line 39"/>
          <p:cNvSpPr>
            <a:spLocks noChangeShapeType="1"/>
          </p:cNvSpPr>
          <p:nvPr/>
        </p:nvSpPr>
        <p:spPr bwMode="auto">
          <a:xfrm>
            <a:off x="1701800" y="3486150"/>
            <a:ext cx="1931988" cy="0"/>
          </a:xfrm>
          <a:prstGeom prst="line">
            <a:avLst/>
          </a:prstGeom>
          <a:noFill/>
          <a:ln w="28575">
            <a:solidFill>
              <a:schemeClr val="tx1"/>
            </a:solidFill>
            <a:round/>
            <a:headEnd/>
            <a:tailEnd type="triangle" w="med" len="med"/>
          </a:ln>
        </p:spPr>
        <p:txBody>
          <a:bodyPr wrap="none"/>
          <a:lstStyle/>
          <a:p>
            <a:endParaRPr lang="en-US"/>
          </a:p>
        </p:txBody>
      </p:sp>
      <p:sp>
        <p:nvSpPr>
          <p:cNvPr id="1539112" name="Line 40"/>
          <p:cNvSpPr>
            <a:spLocks noChangeShapeType="1"/>
          </p:cNvSpPr>
          <p:nvPr/>
        </p:nvSpPr>
        <p:spPr bwMode="auto">
          <a:xfrm>
            <a:off x="1701800" y="3951288"/>
            <a:ext cx="1931988" cy="0"/>
          </a:xfrm>
          <a:prstGeom prst="line">
            <a:avLst/>
          </a:prstGeom>
          <a:noFill/>
          <a:ln w="28575">
            <a:solidFill>
              <a:srgbClr val="FF0000"/>
            </a:solidFill>
            <a:round/>
            <a:headEnd type="triangle" w="med" len="med"/>
            <a:tailEnd/>
          </a:ln>
        </p:spPr>
        <p:txBody>
          <a:bodyPr wrap="none"/>
          <a:lstStyle/>
          <a:p>
            <a:endParaRPr lang="en-US"/>
          </a:p>
        </p:txBody>
      </p:sp>
      <p:sp>
        <p:nvSpPr>
          <p:cNvPr id="1539113" name="Line 41"/>
          <p:cNvSpPr>
            <a:spLocks noChangeShapeType="1"/>
          </p:cNvSpPr>
          <p:nvPr/>
        </p:nvSpPr>
        <p:spPr bwMode="auto">
          <a:xfrm>
            <a:off x="1701800" y="3951288"/>
            <a:ext cx="1931988" cy="0"/>
          </a:xfrm>
          <a:prstGeom prst="line">
            <a:avLst/>
          </a:prstGeom>
          <a:noFill/>
          <a:ln w="28575">
            <a:solidFill>
              <a:schemeClr val="tx1"/>
            </a:solidFill>
            <a:round/>
            <a:headEnd type="triangle" w="med" len="med"/>
            <a:tailEnd/>
          </a:ln>
        </p:spPr>
        <p:txBody>
          <a:bodyPr wrap="none"/>
          <a:lstStyle/>
          <a:p>
            <a:endParaRPr lang="en-US"/>
          </a:p>
        </p:txBody>
      </p:sp>
      <p:sp>
        <p:nvSpPr>
          <p:cNvPr id="1539116" name="Text Box 44"/>
          <p:cNvSpPr txBox="1">
            <a:spLocks noChangeArrowheads="1"/>
          </p:cNvSpPr>
          <p:nvPr/>
        </p:nvSpPr>
        <p:spPr bwMode="auto">
          <a:xfrm>
            <a:off x="800100" y="5189538"/>
            <a:ext cx="7639050" cy="1323975"/>
          </a:xfrm>
          <a:prstGeom prst="rect">
            <a:avLst/>
          </a:prstGeom>
          <a:solidFill>
            <a:srgbClr val="C3F1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defRPr/>
            </a:pPr>
            <a:r>
              <a:rPr lang="en-US" sz="2000" u="none">
                <a:latin typeface="Arial" charset="0"/>
              </a:rPr>
              <a:t>This design also enables other, more advanced capabilities, </a:t>
            </a:r>
            <a:r>
              <a:rPr lang="en-US" sz="2000" i="1" u="none">
                <a:latin typeface="Arial" charset="0"/>
              </a:rPr>
              <a:t>e.g.,</a:t>
            </a:r>
          </a:p>
          <a:p>
            <a:pPr marL="114300" indent="-114300">
              <a:buFontTx/>
              <a:buChar char="•"/>
              <a:defRPr/>
            </a:pPr>
            <a:r>
              <a:rPr lang="en-US" sz="2000" u="none">
                <a:latin typeface="Arial" charset="0"/>
              </a:rPr>
              <a:t>Multi-hop store &amp; forward persistence</a:t>
            </a:r>
          </a:p>
          <a:p>
            <a:pPr marL="114300" indent="-114300">
              <a:buFontTx/>
              <a:buChar char="•"/>
              <a:defRPr/>
            </a:pPr>
            <a:r>
              <a:rPr lang="en-US" sz="2000" u="none">
                <a:latin typeface="Arial" charset="0"/>
              </a:rPr>
              <a:t>QoS-driven routing, where requests can be delivered to the “best” image database</a:t>
            </a:r>
            <a:r>
              <a:rPr lang="en-US" sz="2000" i="1" u="none">
                <a:latin typeface="Arial" charset="0"/>
              </a:rPr>
              <a:t> </a:t>
            </a:r>
            <a:r>
              <a:rPr lang="en-US" sz="2000" u="none">
                <a:latin typeface="Arial" charset="0"/>
              </a:rPr>
              <a:t>depending on context</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1" presetClass="entr" presetSubtype="0" fill="hold" grpId="0" nodeType="clickEffect">
                                  <p:stCondLst>
                                    <p:cond delay="0"/>
                                  </p:stCondLst>
                                  <p:childTnLst>
                                    <p:set>
                                      <p:cBhvr>
                                        <p:cTn id="10" dur="500">
                                          <p:stCondLst>
                                            <p:cond delay="0"/>
                                          </p:stCondLst>
                                        </p:cTn>
                                        <p:tgtEl>
                                          <p:spTgt spid="1539100"/>
                                        </p:tgtEl>
                                        <p:attrNameLst>
                                          <p:attrName>style.visibility</p:attrName>
                                        </p:attrNameLst>
                                      </p:cBhvr>
                                      <p:to>
                                        <p:strVal val="visible"/>
                                      </p:to>
                                    </p:set>
                                  </p:childTnLst>
                                  <p:subTnLst>
                                    <p:set>
                                      <p:cBhvr override="childStyle">
                                        <p:cTn dur="1" fill="hold" display="0" masterRel="nextClick" afterEffect="1"/>
                                        <p:tgtEl>
                                          <p:spTgt spid="1539100"/>
                                        </p:tgtEl>
                                        <p:attrNameLst>
                                          <p:attrName>style.visibility</p:attrName>
                                        </p:attrNameLst>
                                      </p:cBhvr>
                                      <p:to>
                                        <p:strVal val="hidden"/>
                                      </p:to>
                                    </p:set>
                                  </p:subTnLst>
                                </p:cTn>
                              </p:par>
                            </p:childTnLst>
                          </p:cTn>
                        </p:par>
                        <p:par>
                          <p:cTn id="11" fill="hold">
                            <p:stCondLst>
                              <p:cond delay="500"/>
                            </p:stCondLst>
                            <p:childTnLst>
                              <p:par>
                                <p:cTn id="12" presetID="11" presetClass="entr" presetSubtype="0" fill="hold" grpId="0" nodeType="afterEffect">
                                  <p:stCondLst>
                                    <p:cond delay="0"/>
                                  </p:stCondLst>
                                  <p:childTnLst>
                                    <p:set>
                                      <p:cBhvr>
                                        <p:cTn id="13" dur="500">
                                          <p:stCondLst>
                                            <p:cond delay="0"/>
                                          </p:stCondLst>
                                        </p:cTn>
                                        <p:tgtEl>
                                          <p:spTgt spid="1539110"/>
                                        </p:tgtEl>
                                        <p:attrNameLst>
                                          <p:attrName>style.visibility</p:attrName>
                                        </p:attrNameLst>
                                      </p:cBhvr>
                                      <p:to>
                                        <p:strVal val="visible"/>
                                      </p:to>
                                    </p:set>
                                  </p:childTnLst>
                                  <p:subTnLst>
                                    <p:set>
                                      <p:cBhvr override="childStyle">
                                        <p:cTn dur="1" fill="hold" display="0" masterRel="nextClick" afterEffect="1"/>
                                        <p:tgtEl>
                                          <p:spTgt spid="1539110"/>
                                        </p:tgtEl>
                                        <p:attrNameLst>
                                          <p:attrName>style.visibility</p:attrName>
                                        </p:attrNameLst>
                                      </p:cBhvr>
                                      <p:to>
                                        <p:strVal val="hidden"/>
                                      </p:to>
                                    </p:set>
                                  </p:subTnLst>
                                </p:cTn>
                              </p:par>
                            </p:childTnLst>
                          </p:cTn>
                        </p:par>
                        <p:par>
                          <p:cTn id="14" fill="hold">
                            <p:stCondLst>
                              <p:cond delay="1000"/>
                            </p:stCondLst>
                            <p:childTnLst>
                              <p:par>
                                <p:cTn id="15" presetID="11" presetClass="entr" presetSubtype="0" fill="hold" grpId="0" nodeType="afterEffect">
                                  <p:stCondLst>
                                    <p:cond delay="0"/>
                                  </p:stCondLst>
                                  <p:childTnLst>
                                    <p:set>
                                      <p:cBhvr>
                                        <p:cTn id="16" dur="500">
                                          <p:stCondLst>
                                            <p:cond delay="0"/>
                                          </p:stCondLst>
                                        </p:cTn>
                                        <p:tgtEl>
                                          <p:spTgt spid="1539111"/>
                                        </p:tgtEl>
                                        <p:attrNameLst>
                                          <p:attrName>style.visibility</p:attrName>
                                        </p:attrNameLst>
                                      </p:cBhvr>
                                      <p:to>
                                        <p:strVal val="visible"/>
                                      </p:to>
                                    </p:set>
                                  </p:childTnLst>
                                  <p:subTnLst>
                                    <p:set>
                                      <p:cBhvr override="childStyle">
                                        <p:cTn dur="1" fill="hold" display="0" masterRel="nextClick" afterEffect="1"/>
                                        <p:tgtEl>
                                          <p:spTgt spid="1539111"/>
                                        </p:tgtEl>
                                        <p:attrNameLst>
                                          <p:attrName>style.visibility</p:attrName>
                                        </p:attrNameLst>
                                      </p:cBhvr>
                                      <p:to>
                                        <p:strVal val="hidden"/>
                                      </p:to>
                                    </p:set>
                                  </p:subTnLst>
                                </p:cTn>
                              </p:par>
                            </p:childTnLst>
                          </p:cTn>
                        </p:par>
                        <p:par>
                          <p:cTn id="17" fill="hold">
                            <p:stCondLst>
                              <p:cond delay="1500"/>
                            </p:stCondLst>
                            <p:childTnLst>
                              <p:par>
                                <p:cTn id="18" presetID="11" presetClass="entr" presetSubtype="0" fill="hold" grpId="0" nodeType="afterEffect">
                                  <p:stCondLst>
                                    <p:cond delay="0"/>
                                  </p:stCondLst>
                                  <p:childTnLst>
                                    <p:set>
                                      <p:cBhvr>
                                        <p:cTn id="19" dur="500">
                                          <p:stCondLst>
                                            <p:cond delay="0"/>
                                          </p:stCondLst>
                                        </p:cTn>
                                        <p:tgtEl>
                                          <p:spTgt spid="1539099"/>
                                        </p:tgtEl>
                                        <p:attrNameLst>
                                          <p:attrName>style.visibility</p:attrName>
                                        </p:attrNameLst>
                                      </p:cBhvr>
                                      <p:to>
                                        <p:strVal val="visible"/>
                                      </p:to>
                                    </p:set>
                                  </p:childTnLst>
                                </p:cTn>
                              </p:par>
                            </p:childTnLst>
                          </p:cTn>
                        </p:par>
                        <p:par>
                          <p:cTn id="20" fill="hold">
                            <p:stCondLst>
                              <p:cond delay="2000"/>
                            </p:stCondLst>
                            <p:childTnLst>
                              <p:par>
                                <p:cTn id="21" presetID="11" presetClass="entr" presetSubtype="0" fill="hold" grpId="0" nodeType="afterEffect">
                                  <p:stCondLst>
                                    <p:cond delay="0"/>
                                  </p:stCondLst>
                                  <p:childTnLst>
                                    <p:set>
                                      <p:cBhvr>
                                        <p:cTn id="22" dur="500">
                                          <p:stCondLst>
                                            <p:cond delay="0"/>
                                          </p:stCondLst>
                                        </p:cTn>
                                        <p:tgtEl>
                                          <p:spTgt spid="1539112"/>
                                        </p:tgtEl>
                                        <p:attrNameLst>
                                          <p:attrName>style.visibility</p:attrName>
                                        </p:attrNameLst>
                                      </p:cBhvr>
                                      <p:to>
                                        <p:strVal val="visible"/>
                                      </p:to>
                                    </p:set>
                                  </p:childTnLst>
                                </p:cTn>
                              </p:par>
                            </p:childTnLst>
                          </p:cTn>
                        </p:par>
                        <p:par>
                          <p:cTn id="23" fill="hold">
                            <p:stCondLst>
                              <p:cond delay="2500"/>
                            </p:stCondLst>
                            <p:childTnLst>
                              <p:par>
                                <p:cTn id="24" presetID="11" presetClass="entr" presetSubtype="0" fill="hold" grpId="0" nodeType="afterEffect">
                                  <p:stCondLst>
                                    <p:cond delay="0"/>
                                  </p:stCondLst>
                                  <p:childTnLst>
                                    <p:set>
                                      <p:cBhvr>
                                        <p:cTn id="25" dur="500">
                                          <p:stCondLst>
                                            <p:cond delay="0"/>
                                          </p:stCondLst>
                                        </p:cTn>
                                        <p:tgtEl>
                                          <p:spTgt spid="1539113"/>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539116"/>
                                        </p:tgtEl>
                                        <p:attrNameLst>
                                          <p:attrName>style.visibility</p:attrName>
                                        </p:attrNameLst>
                                      </p:cBhvr>
                                      <p:to>
                                        <p:strVal val="visible"/>
                                      </p:to>
                                    </p:set>
                                    <p:animEffect transition="in" filter="wipe(up)">
                                      <p:cBhvr>
                                        <p:cTn id="30" dur="500"/>
                                        <p:tgtEl>
                                          <p:spTgt spid="1539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9099" grpId="0" animBg="1"/>
      <p:bldP spid="1539100" grpId="0" animBg="1"/>
      <p:bldP spid="1539110" grpId="0" animBg="1"/>
      <p:bldP spid="1539111" grpId="0" animBg="1"/>
      <p:bldP spid="1539112" grpId="0" animBg="1"/>
      <p:bldP spid="1539113" grpId="0" animBg="1"/>
      <p:bldP spid="1539116" grpId="0" animBg="1"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Slide Number Placeholder 1"/>
          <p:cNvSpPr>
            <a:spLocks noGrp="1"/>
          </p:cNvSpPr>
          <p:nvPr>
            <p:ph type="sldNum" sz="quarter" idx="10"/>
          </p:nvPr>
        </p:nvSpPr>
        <p:spPr>
          <a:noFill/>
        </p:spPr>
        <p:txBody>
          <a:bodyPr/>
          <a:lstStyle/>
          <a:p>
            <a:fld id="{053ABACD-EC89-4EB5-9930-DDA18C7C974B}" type="slidenum">
              <a:rPr lang="en-US" smtClean="0">
                <a:latin typeface="Arial" pitchFamily="34" charset="0"/>
              </a:rPr>
              <a:pPr/>
              <a:t>87</a:t>
            </a:fld>
            <a:endParaRPr lang="en-US" smtClean="0">
              <a:latin typeface="Arial" pitchFamily="34" charset="0"/>
            </a:endParaRPr>
          </a:p>
        </p:txBody>
      </p:sp>
      <p:sp>
        <p:nvSpPr>
          <p:cNvPr id="94211" name="Rectangle 2"/>
          <p:cNvSpPr>
            <a:spLocks noChangeArrowheads="1"/>
          </p:cNvSpPr>
          <p:nvPr/>
        </p:nvSpPr>
        <p:spPr bwMode="auto">
          <a:xfrm>
            <a:off x="0" y="990600"/>
            <a:ext cx="5167313" cy="5799138"/>
          </a:xfrm>
          <a:prstGeom prst="rect">
            <a:avLst/>
          </a:prstGeom>
          <a:noFill/>
          <a:ln w="9525">
            <a:noFill/>
            <a:miter lim="800000"/>
            <a:headEnd/>
            <a:tailEnd/>
          </a:ln>
        </p:spPr>
        <p:txBody>
          <a:bodyPr lIns="92075" tIns="46038" rIns="92075" bIns="46038"/>
          <a:lstStyle/>
          <a:p>
            <a:pPr marL="114300" indent="-114300"/>
            <a:r>
              <a:rPr lang="en-US" sz="2000" u="none"/>
              <a:t>This pattern provides three </a:t>
            </a:r>
            <a:r>
              <a:rPr lang="en-US" sz="2000" b="1" u="none"/>
              <a:t>benefits</a:t>
            </a:r>
            <a:r>
              <a:rPr lang="en-US" sz="2000" u="none"/>
              <a:t>:</a:t>
            </a:r>
          </a:p>
          <a:p>
            <a:pPr marL="114300" indent="-114300">
              <a:buFontTx/>
              <a:buChar char="•"/>
            </a:pPr>
            <a:r>
              <a:rPr lang="en-US" sz="2000" b="1" i="1" u="none"/>
              <a:t>Enhances concurrency by transparently leveraging available parallelism</a:t>
            </a:r>
          </a:p>
          <a:p>
            <a:pPr marL="342900" lvl="1" indent="-114300">
              <a:buFontTx/>
              <a:buChar char="•"/>
            </a:pPr>
            <a:r>
              <a:rPr lang="en-US" u="none"/>
              <a:t>Messages can be executed remotely on servers while clients perform other processing</a:t>
            </a:r>
          </a:p>
          <a:p>
            <a:pPr marL="114300" indent="-114300">
              <a:buFontTx/>
              <a:buChar char="•"/>
            </a:pPr>
            <a:r>
              <a:rPr lang="en-US" sz="2000" b="1" i="1" u="none">
                <a:solidFill>
                  <a:srgbClr val="003399"/>
                </a:solidFill>
              </a:rPr>
              <a:t>Simplifies synchronized access to a shared object that resides in its own thread of control</a:t>
            </a:r>
          </a:p>
          <a:p>
            <a:pPr marL="342900" lvl="1" indent="-114300">
              <a:spcBef>
                <a:spcPts val="500"/>
              </a:spcBef>
              <a:buFontTx/>
              <a:buChar char="•"/>
            </a:pPr>
            <a:r>
              <a:rPr lang="en-US" u="none">
                <a:solidFill>
                  <a:srgbClr val="003399"/>
                </a:solidFill>
              </a:rPr>
              <a:t>Since messages are processed serially by a message processor target objects often need not be concerned with synchronization mechanisms</a:t>
            </a:r>
          </a:p>
          <a:p>
            <a:pPr marL="114300" indent="-114300">
              <a:spcBef>
                <a:spcPts val="500"/>
              </a:spcBef>
              <a:buFontTx/>
              <a:buChar char="•"/>
            </a:pPr>
            <a:r>
              <a:rPr lang="en-US" sz="2000" b="1" i="1" u="none"/>
              <a:t>Message execution order can differ from</a:t>
            </a:r>
            <a:r>
              <a:rPr lang="de-DE" sz="2000" b="1" i="1" u="none"/>
              <a:t> </a:t>
            </a:r>
            <a:r>
              <a:rPr lang="en-US" sz="2000" b="1" i="1" u="none"/>
              <a:t>message invocation order</a:t>
            </a:r>
          </a:p>
          <a:p>
            <a:pPr marL="342900" lvl="1" indent="-114300">
              <a:spcBef>
                <a:spcPts val="500"/>
              </a:spcBef>
              <a:buFontTx/>
              <a:buChar char="•"/>
            </a:pPr>
            <a:r>
              <a:rPr lang="en-US" u="none"/>
              <a:t>This allows reprioritizing of messages to enhance quality of service</a:t>
            </a:r>
          </a:p>
          <a:p>
            <a:pPr marL="342900" lvl="1" indent="-114300">
              <a:lnSpc>
                <a:spcPct val="95000"/>
              </a:lnSpc>
              <a:buFontTx/>
              <a:buChar char="•"/>
            </a:pPr>
            <a:r>
              <a:rPr lang="en-US" u="none"/>
              <a:t>Messages can be “batched” &amp; sent wholesale to enhance throughout</a:t>
            </a:r>
            <a:endParaRPr lang="en-US" sz="2000" b="1" u="none"/>
          </a:p>
        </p:txBody>
      </p:sp>
      <p:sp>
        <p:nvSpPr>
          <p:cNvPr id="94212" name="Rectangle 3"/>
          <p:cNvSpPr>
            <a:spLocks noChangeArrowheads="1"/>
          </p:cNvSpPr>
          <p:nvPr/>
        </p:nvSpPr>
        <p:spPr bwMode="auto">
          <a:xfrm>
            <a:off x="5148263" y="990600"/>
            <a:ext cx="3900487" cy="4057650"/>
          </a:xfrm>
          <a:prstGeom prst="rect">
            <a:avLst/>
          </a:prstGeom>
          <a:noFill/>
          <a:ln w="9525">
            <a:noFill/>
            <a:miter lim="800000"/>
            <a:headEnd/>
            <a:tailEnd/>
          </a:ln>
        </p:spPr>
        <p:txBody>
          <a:bodyPr lIns="92075" tIns="46038" rIns="92075" bIns="46038"/>
          <a:lstStyle/>
          <a:p>
            <a:pPr marL="114300" indent="-114300">
              <a:spcBef>
                <a:spcPct val="20000"/>
              </a:spcBef>
            </a:pPr>
            <a:r>
              <a:rPr lang="en-US" sz="2000" u="none"/>
              <a:t>This pattern also has some </a:t>
            </a:r>
            <a:r>
              <a:rPr lang="en-US" sz="2000" b="1" u="none"/>
              <a:t>liabilities</a:t>
            </a:r>
            <a:r>
              <a:rPr lang="en-US" sz="2000" u="none"/>
              <a:t>: </a:t>
            </a:r>
          </a:p>
          <a:p>
            <a:pPr marL="114300" indent="-114300">
              <a:spcBef>
                <a:spcPct val="20000"/>
              </a:spcBef>
              <a:buFontTx/>
              <a:buChar char="•"/>
            </a:pPr>
            <a:r>
              <a:rPr lang="en-US" sz="2000" b="1" i="1" u="none"/>
              <a:t>Message execution order can differ from</a:t>
            </a:r>
            <a:r>
              <a:rPr lang="de-DE" sz="2000" b="1" i="1" u="none"/>
              <a:t> </a:t>
            </a:r>
            <a:r>
              <a:rPr lang="en-US" sz="2000" b="1" i="1" u="none"/>
              <a:t>message invocation order</a:t>
            </a:r>
          </a:p>
          <a:p>
            <a:pPr marL="342900" lvl="1" indent="-114300">
              <a:spcBef>
                <a:spcPct val="20000"/>
              </a:spcBef>
              <a:buFontTx/>
              <a:buChar char="•"/>
            </a:pPr>
            <a:r>
              <a:rPr lang="en-US" u="none"/>
              <a:t>As a result, clients must be careful not to rely on ordering dependencies</a:t>
            </a:r>
          </a:p>
          <a:p>
            <a:pPr marL="114300" indent="-114300">
              <a:spcBef>
                <a:spcPct val="20000"/>
              </a:spcBef>
              <a:buFontTx/>
              <a:buChar char="•"/>
            </a:pPr>
            <a:r>
              <a:rPr lang="en-US" sz="2000" b="1" i="1" u="none">
                <a:solidFill>
                  <a:srgbClr val="003399"/>
                </a:solidFill>
              </a:rPr>
              <a:t>Type-safety becomes server’s responsibility</a:t>
            </a:r>
          </a:p>
          <a:p>
            <a:pPr marL="342900" lvl="1" indent="-114300">
              <a:spcBef>
                <a:spcPct val="20000"/>
              </a:spcBef>
              <a:buFontTx/>
              <a:buChar char="•"/>
            </a:pPr>
            <a:r>
              <a:rPr lang="en-US" u="none">
                <a:solidFill>
                  <a:srgbClr val="003399"/>
                </a:solidFill>
              </a:rPr>
              <a:t>Clients &amp; servers are responsible for formatting &amp; passing messages</a:t>
            </a:r>
            <a:r>
              <a:rPr lang="en-US" sz="2000" b="1" u="none"/>
              <a:t> </a:t>
            </a:r>
          </a:p>
          <a:p>
            <a:pPr marL="114300" indent="-114300">
              <a:spcBef>
                <a:spcPct val="20000"/>
              </a:spcBef>
              <a:buFontTx/>
              <a:buChar char="•"/>
            </a:pPr>
            <a:r>
              <a:rPr lang="en-US" sz="2000" b="1" i="1" u="none"/>
              <a:t>Complicated debugging</a:t>
            </a:r>
          </a:p>
          <a:p>
            <a:pPr marL="342900" lvl="1" indent="-114300">
              <a:spcBef>
                <a:spcPct val="20000"/>
              </a:spcBef>
              <a:buFontTx/>
              <a:buChar char="•"/>
            </a:pPr>
            <a:r>
              <a:rPr lang="en-US" u="none"/>
              <a:t>As with all distributed systems, debugging &amp; testing is complex</a:t>
            </a:r>
          </a:p>
        </p:txBody>
      </p:sp>
      <p:sp>
        <p:nvSpPr>
          <p:cNvPr id="94213" name="Rectangle 4"/>
          <p:cNvSpPr>
            <a:spLocks noGrp="1" noChangeArrowheads="1"/>
          </p:cNvSpPr>
          <p:nvPr>
            <p:ph type="title" idx="4294967295"/>
          </p:nvPr>
        </p:nvSpPr>
        <p:spPr>
          <a:xfrm>
            <a:off x="0" y="-38100"/>
            <a:ext cx="9144000" cy="914400"/>
          </a:xfrm>
        </p:spPr>
        <p:txBody>
          <a:bodyPr/>
          <a:lstStyle/>
          <a:p>
            <a:pPr>
              <a:lnSpc>
                <a:spcPct val="80000"/>
              </a:lnSpc>
            </a:pPr>
            <a:r>
              <a:rPr lang="de-DE" smtClean="0"/>
              <a:t>Pros &amp; Cons of the Messaging Pattern</a:t>
            </a:r>
            <a:endParaRPr lang="en-US" smtClean="0"/>
          </a:p>
        </p:txBody>
      </p:sp>
    </p:spTree>
  </p:cSld>
  <p:clrMapOvr>
    <a:masterClrMapping/>
  </p:clrMapOvr>
  <p:transition/>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Slide Number Placeholder 2"/>
          <p:cNvSpPr>
            <a:spLocks noGrp="1"/>
          </p:cNvSpPr>
          <p:nvPr>
            <p:ph type="sldNum" sz="quarter" idx="10"/>
          </p:nvPr>
        </p:nvSpPr>
        <p:spPr>
          <a:noFill/>
        </p:spPr>
        <p:txBody>
          <a:bodyPr/>
          <a:lstStyle/>
          <a:p>
            <a:fld id="{2600BA6F-0591-443C-A5FB-E61B0F874B6F}" type="slidenum">
              <a:rPr lang="en-US" smtClean="0">
                <a:latin typeface="Arial" pitchFamily="34" charset="0"/>
              </a:rPr>
              <a:pPr/>
              <a:t>88</a:t>
            </a:fld>
            <a:endParaRPr lang="en-US" smtClean="0">
              <a:latin typeface="Arial" pitchFamily="34" charset="0"/>
            </a:endParaRPr>
          </a:p>
        </p:txBody>
      </p:sp>
      <p:sp>
        <p:nvSpPr>
          <p:cNvPr id="95235" name="Rectangle 2"/>
          <p:cNvSpPr>
            <a:spLocks noGrp="1" noChangeArrowheads="1"/>
          </p:cNvSpPr>
          <p:nvPr>
            <p:ph type="title"/>
          </p:nvPr>
        </p:nvSpPr>
        <p:spPr>
          <a:xfrm>
            <a:off x="28575" y="-19050"/>
            <a:ext cx="9048750" cy="914400"/>
          </a:xfrm>
        </p:spPr>
        <p:txBody>
          <a:bodyPr/>
          <a:lstStyle/>
          <a:p>
            <a:pPr>
              <a:lnSpc>
                <a:spcPct val="80000"/>
              </a:lnSpc>
            </a:pPr>
            <a:r>
              <a:rPr lang="de-DE" sz="3300" smtClean="0"/>
              <a:t>Supporting OO Async Communication</a:t>
            </a:r>
            <a:r>
              <a:rPr lang="de-DE" sz="3200" smtClean="0"/>
              <a:t> </a:t>
            </a:r>
            <a:r>
              <a:rPr lang="de-DE" sz="3300" smtClean="0"/>
              <a:t>(1/2)</a:t>
            </a:r>
            <a:endParaRPr lang="en-US" sz="3300" smtClean="0"/>
          </a:p>
        </p:txBody>
      </p:sp>
      <p:sp>
        <p:nvSpPr>
          <p:cNvPr id="95236" name="Rectangle 40"/>
          <p:cNvSpPr>
            <a:spLocks noChangeArrowheads="1"/>
          </p:cNvSpPr>
          <p:nvPr/>
        </p:nvSpPr>
        <p:spPr bwMode="auto">
          <a:xfrm>
            <a:off x="9525" y="863600"/>
            <a:ext cx="3722688" cy="1528763"/>
          </a:xfrm>
          <a:prstGeom prst="rect">
            <a:avLst/>
          </a:prstGeom>
          <a:solidFill>
            <a:schemeClr val="folHlink"/>
          </a:solidFill>
          <a:ln w="9525">
            <a:solidFill>
              <a:schemeClr val="tx1"/>
            </a:solidFill>
            <a:miter lim="800000"/>
            <a:headEnd/>
            <a:tailEnd/>
          </a:ln>
        </p:spPr>
        <p:txBody>
          <a:bodyPr lIns="92075" tIns="46038" rIns="92075" bIns="46038">
            <a:spAutoFit/>
          </a:bodyPr>
          <a:lstStyle/>
          <a:p>
            <a:pPr marL="114300" indent="-114300">
              <a:lnSpc>
                <a:spcPct val="90000"/>
              </a:lnSpc>
              <a:buClr>
                <a:schemeClr val="tx1"/>
              </a:buClr>
              <a:buSzPct val="85000"/>
            </a:pPr>
            <a:r>
              <a:rPr lang="de-DE" sz="2400" b="1" u="none"/>
              <a:t>Context</a:t>
            </a:r>
          </a:p>
          <a:p>
            <a:pPr marL="114300" indent="-114300">
              <a:lnSpc>
                <a:spcPct val="90000"/>
              </a:lnSpc>
              <a:buClr>
                <a:schemeClr val="tx1"/>
              </a:buClr>
              <a:buSzPct val="85000"/>
              <a:buFontTx/>
              <a:buChar char="•"/>
            </a:pPr>
            <a:r>
              <a:rPr lang="de-DE" sz="2000" u="none"/>
              <a:t>Some clients want to invoke remote operations, continue their work, &amp; retrieve the results at a later point in time</a:t>
            </a:r>
            <a:endParaRPr lang="en-US" sz="2000" u="none"/>
          </a:p>
        </p:txBody>
      </p:sp>
      <p:sp>
        <p:nvSpPr>
          <p:cNvPr id="1538089" name="Rectangle 41"/>
          <p:cNvSpPr>
            <a:spLocks noChangeArrowheads="1"/>
          </p:cNvSpPr>
          <p:nvPr/>
        </p:nvSpPr>
        <p:spPr bwMode="auto">
          <a:xfrm>
            <a:off x="3886200" y="819150"/>
            <a:ext cx="5257800" cy="1519238"/>
          </a:xfrm>
          <a:prstGeom prst="rect">
            <a:avLst/>
          </a:prstGeom>
          <a:noFill/>
          <a:ln w="9525">
            <a:noFill/>
            <a:miter lim="800000"/>
            <a:headEnd/>
            <a:tailEnd/>
          </a:ln>
        </p:spPr>
        <p:txBody>
          <a:bodyPr lIns="92075" tIns="46038" rIns="92075" bIns="46038">
            <a:spAutoFit/>
          </a:bodyPr>
          <a:lstStyle/>
          <a:p>
            <a:pPr marL="114300" indent="-114300">
              <a:lnSpc>
                <a:spcPct val="90000"/>
              </a:lnSpc>
              <a:buClr>
                <a:schemeClr val="tx1"/>
              </a:buClr>
            </a:pPr>
            <a:r>
              <a:rPr lang="de-DE" sz="2400" b="1" u="none"/>
              <a:t>Problem</a:t>
            </a:r>
          </a:p>
          <a:p>
            <a:pPr marL="114300" indent="-114300">
              <a:lnSpc>
                <a:spcPct val="90000"/>
              </a:lnSpc>
              <a:buClr>
                <a:schemeClr val="tx1"/>
              </a:buClr>
              <a:buFontTx/>
              <a:buChar char="•"/>
            </a:pPr>
            <a:r>
              <a:rPr lang="de-DE" sz="2000" u="none"/>
              <a:t>Using the explicit message-passing API of the Messaging pattern can reduce type-safety &amp; performance</a:t>
            </a:r>
          </a:p>
          <a:p>
            <a:pPr marL="342900" lvl="1" indent="-114300">
              <a:lnSpc>
                <a:spcPct val="90000"/>
              </a:lnSpc>
              <a:buClr>
                <a:schemeClr val="tx1"/>
              </a:buClr>
              <a:buFontTx/>
              <a:buChar char="•"/>
            </a:pPr>
            <a:r>
              <a:rPr lang="de-DE" sz="2000" u="none"/>
              <a:t>Similar to motivation for Proxy pattern...</a:t>
            </a:r>
          </a:p>
        </p:txBody>
      </p:sp>
      <p:grpSp>
        <p:nvGrpSpPr>
          <p:cNvPr id="2" name="Group 57"/>
          <p:cNvGrpSpPr>
            <a:grpSpLocks/>
          </p:cNvGrpSpPr>
          <p:nvPr/>
        </p:nvGrpSpPr>
        <p:grpSpPr bwMode="auto">
          <a:xfrm>
            <a:off x="1243013" y="2960688"/>
            <a:ext cx="6356350" cy="3235325"/>
            <a:chOff x="783" y="1865"/>
            <a:chExt cx="4004" cy="2038"/>
          </a:xfrm>
        </p:grpSpPr>
        <p:pic>
          <p:nvPicPr>
            <p:cNvPr id="95239" name="Picture 44"/>
            <p:cNvPicPr>
              <a:picLocks noChangeAspect="1" noChangeArrowheads="1"/>
            </p:cNvPicPr>
            <p:nvPr/>
          </p:nvPicPr>
          <p:blipFill>
            <a:blip r:embed="rId3" cstate="print"/>
            <a:srcRect/>
            <a:stretch>
              <a:fillRect/>
            </a:stretch>
          </p:blipFill>
          <p:spPr bwMode="auto">
            <a:xfrm>
              <a:off x="787" y="2018"/>
              <a:ext cx="3935" cy="1534"/>
            </a:xfrm>
            <a:prstGeom prst="rect">
              <a:avLst/>
            </a:prstGeom>
            <a:noFill/>
            <a:ln w="12700">
              <a:noFill/>
              <a:miter lim="800000"/>
              <a:headEnd/>
              <a:tailEnd/>
            </a:ln>
          </p:spPr>
        </p:pic>
        <p:sp>
          <p:nvSpPr>
            <p:cNvPr id="95240" name="Text Box 46"/>
            <p:cNvSpPr txBox="1">
              <a:spLocks noChangeArrowheads="1"/>
            </p:cNvSpPr>
            <p:nvPr/>
          </p:nvSpPr>
          <p:spPr bwMode="auto">
            <a:xfrm>
              <a:off x="783" y="3653"/>
              <a:ext cx="525" cy="250"/>
            </a:xfrm>
            <a:prstGeom prst="rect">
              <a:avLst/>
            </a:prstGeom>
            <a:noFill/>
            <a:ln w="12700">
              <a:noFill/>
              <a:miter lim="800000"/>
              <a:headEnd/>
              <a:tailEnd/>
            </a:ln>
          </p:spPr>
          <p:txBody>
            <a:bodyPr wrap="none">
              <a:spAutoFit/>
            </a:bodyPr>
            <a:lstStyle/>
            <a:p>
              <a:r>
                <a:rPr lang="en-US" sz="2000" u="none"/>
                <a:t>Client</a:t>
              </a:r>
            </a:p>
          </p:txBody>
        </p:sp>
        <p:sp>
          <p:nvSpPr>
            <p:cNvPr id="95241" name="Text Box 47"/>
            <p:cNvSpPr txBox="1">
              <a:spLocks noChangeArrowheads="1"/>
            </p:cNvSpPr>
            <p:nvPr/>
          </p:nvSpPr>
          <p:spPr bwMode="auto">
            <a:xfrm>
              <a:off x="4200" y="3651"/>
              <a:ext cx="587" cy="249"/>
            </a:xfrm>
            <a:prstGeom prst="rect">
              <a:avLst/>
            </a:prstGeom>
            <a:noFill/>
            <a:ln w="12700">
              <a:noFill/>
              <a:miter lim="800000"/>
              <a:headEnd/>
              <a:tailEnd/>
            </a:ln>
          </p:spPr>
          <p:txBody>
            <a:bodyPr wrap="none">
              <a:spAutoFit/>
            </a:bodyPr>
            <a:lstStyle/>
            <a:p>
              <a:r>
                <a:rPr lang="en-US" sz="2000" u="none"/>
                <a:t>Server</a:t>
              </a:r>
            </a:p>
          </p:txBody>
        </p:sp>
        <p:sp>
          <p:nvSpPr>
            <p:cNvPr id="95242" name="Text Box 48"/>
            <p:cNvSpPr txBox="1">
              <a:spLocks noChangeArrowheads="1"/>
            </p:cNvSpPr>
            <p:nvPr/>
          </p:nvSpPr>
          <p:spPr bwMode="auto">
            <a:xfrm>
              <a:off x="2050" y="1865"/>
              <a:ext cx="1211" cy="211"/>
            </a:xfrm>
            <a:prstGeom prst="rect">
              <a:avLst/>
            </a:prstGeom>
            <a:noFill/>
            <a:ln w="12700">
              <a:noFill/>
              <a:miter lim="800000"/>
              <a:headEnd/>
              <a:tailEnd/>
            </a:ln>
          </p:spPr>
          <p:txBody>
            <a:bodyPr wrap="none">
              <a:spAutoFit/>
            </a:bodyPr>
            <a:lstStyle/>
            <a:p>
              <a:r>
                <a:rPr lang="en-US" sz="1600" u="none"/>
                <a:t>Request messages</a:t>
              </a:r>
            </a:p>
          </p:txBody>
        </p:sp>
        <p:sp>
          <p:nvSpPr>
            <p:cNvPr id="95243" name="Line 51"/>
            <p:cNvSpPr>
              <a:spLocks noChangeShapeType="1"/>
            </p:cNvSpPr>
            <p:nvPr/>
          </p:nvSpPr>
          <p:spPr bwMode="auto">
            <a:xfrm>
              <a:off x="1210" y="2273"/>
              <a:ext cx="3085" cy="204"/>
            </a:xfrm>
            <a:prstGeom prst="line">
              <a:avLst/>
            </a:prstGeom>
            <a:noFill/>
            <a:ln w="12700">
              <a:solidFill>
                <a:schemeClr val="tx1"/>
              </a:solidFill>
              <a:round/>
              <a:headEnd/>
              <a:tailEnd type="stealth" w="lg" len="lg"/>
            </a:ln>
          </p:spPr>
          <p:txBody>
            <a:bodyPr wrap="none"/>
            <a:lstStyle/>
            <a:p>
              <a:endParaRPr lang="en-US"/>
            </a:p>
          </p:txBody>
        </p:sp>
        <p:sp>
          <p:nvSpPr>
            <p:cNvPr id="95244" name="Line 52"/>
            <p:cNvSpPr>
              <a:spLocks noChangeShapeType="1"/>
            </p:cNvSpPr>
            <p:nvPr/>
          </p:nvSpPr>
          <p:spPr bwMode="auto">
            <a:xfrm>
              <a:off x="1229" y="2476"/>
              <a:ext cx="3085" cy="203"/>
            </a:xfrm>
            <a:prstGeom prst="line">
              <a:avLst/>
            </a:prstGeom>
            <a:noFill/>
            <a:ln w="12700">
              <a:solidFill>
                <a:schemeClr val="tx1"/>
              </a:solidFill>
              <a:round/>
              <a:headEnd/>
              <a:tailEnd type="stealth" w="lg" len="lg"/>
            </a:ln>
          </p:spPr>
          <p:txBody>
            <a:bodyPr wrap="none"/>
            <a:lstStyle/>
            <a:p>
              <a:endParaRPr lang="en-US"/>
            </a:p>
          </p:txBody>
        </p:sp>
        <p:sp>
          <p:nvSpPr>
            <p:cNvPr id="95245" name="Line 53"/>
            <p:cNvSpPr>
              <a:spLocks noChangeShapeType="1"/>
            </p:cNvSpPr>
            <p:nvPr/>
          </p:nvSpPr>
          <p:spPr bwMode="auto">
            <a:xfrm flipH="1">
              <a:off x="1258" y="2770"/>
              <a:ext cx="3047" cy="294"/>
            </a:xfrm>
            <a:prstGeom prst="line">
              <a:avLst/>
            </a:prstGeom>
            <a:noFill/>
            <a:ln w="12700">
              <a:solidFill>
                <a:schemeClr val="tx1"/>
              </a:solidFill>
              <a:round/>
              <a:headEnd/>
              <a:tailEnd type="stealth" w="lg" len="lg"/>
            </a:ln>
          </p:spPr>
          <p:txBody>
            <a:bodyPr wrap="none"/>
            <a:lstStyle/>
            <a:p>
              <a:endParaRPr lang="en-US"/>
            </a:p>
          </p:txBody>
        </p:sp>
        <p:sp>
          <p:nvSpPr>
            <p:cNvPr id="95246" name="Text Box 54"/>
            <p:cNvSpPr txBox="1">
              <a:spLocks noChangeArrowheads="1"/>
            </p:cNvSpPr>
            <p:nvPr/>
          </p:nvSpPr>
          <p:spPr bwMode="auto">
            <a:xfrm>
              <a:off x="1735" y="3356"/>
              <a:ext cx="1211" cy="213"/>
            </a:xfrm>
            <a:prstGeom prst="rect">
              <a:avLst/>
            </a:prstGeom>
            <a:noFill/>
            <a:ln w="12700">
              <a:noFill/>
              <a:miter lim="800000"/>
              <a:headEnd/>
              <a:tailEnd/>
            </a:ln>
          </p:spPr>
          <p:txBody>
            <a:bodyPr wrap="none">
              <a:spAutoFit/>
            </a:bodyPr>
            <a:lstStyle/>
            <a:p>
              <a:r>
                <a:rPr lang="en-US" sz="1600" u="none"/>
                <a:t>Request messages</a:t>
              </a:r>
            </a:p>
          </p:txBody>
        </p:sp>
        <p:sp>
          <p:nvSpPr>
            <p:cNvPr id="95247" name="Text Box 55"/>
            <p:cNvSpPr txBox="1">
              <a:spLocks noChangeArrowheads="1"/>
            </p:cNvSpPr>
            <p:nvPr/>
          </p:nvSpPr>
          <p:spPr bwMode="auto">
            <a:xfrm>
              <a:off x="2936" y="2875"/>
              <a:ext cx="1061" cy="213"/>
            </a:xfrm>
            <a:prstGeom prst="rect">
              <a:avLst/>
            </a:prstGeom>
            <a:noFill/>
            <a:ln w="12700">
              <a:noFill/>
              <a:miter lim="800000"/>
              <a:headEnd/>
              <a:tailEnd/>
            </a:ln>
          </p:spPr>
          <p:txBody>
            <a:bodyPr wrap="none">
              <a:spAutoFit/>
            </a:bodyPr>
            <a:lstStyle/>
            <a:p>
              <a:r>
                <a:rPr lang="en-US" sz="1600" u="none"/>
                <a:t>Reply messages</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538089"/>
                                        </p:tgtEl>
                                        <p:attrNameLst>
                                          <p:attrName>style.visibility</p:attrName>
                                        </p:attrNameLst>
                                      </p:cBhvr>
                                      <p:to>
                                        <p:strVal val="visible"/>
                                      </p:to>
                                    </p:set>
                                    <p:animEffect transition="in" filter="wipe(up)">
                                      <p:cBhvr>
                                        <p:cTn id="7" dur="500"/>
                                        <p:tgtEl>
                                          <p:spTgt spid="1538089"/>
                                        </p:tgtEl>
                                      </p:cBhvr>
                                    </p:animEffect>
                                  </p:childTnLst>
                                </p:cTn>
                              </p:par>
                              <p:par>
                                <p:cTn id="8" presetID="1"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8089" grpId="0"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Slide Number Placeholder 2"/>
          <p:cNvSpPr>
            <a:spLocks noGrp="1"/>
          </p:cNvSpPr>
          <p:nvPr>
            <p:ph type="sldNum" sz="quarter" idx="10"/>
          </p:nvPr>
        </p:nvSpPr>
        <p:spPr>
          <a:noFill/>
        </p:spPr>
        <p:txBody>
          <a:bodyPr/>
          <a:lstStyle/>
          <a:p>
            <a:fld id="{6E502FA4-052B-4CB3-B7FE-FD9D08AAEC7A}" type="slidenum">
              <a:rPr lang="en-US" smtClean="0">
                <a:latin typeface="Arial" pitchFamily="34" charset="0"/>
              </a:rPr>
              <a:pPr/>
              <a:t>89</a:t>
            </a:fld>
            <a:endParaRPr lang="en-US" smtClean="0">
              <a:latin typeface="Arial" pitchFamily="34" charset="0"/>
            </a:endParaRPr>
          </a:p>
        </p:txBody>
      </p:sp>
      <p:sp>
        <p:nvSpPr>
          <p:cNvPr id="96259" name="Rectangle 2"/>
          <p:cNvSpPr>
            <a:spLocks noGrp="1" noChangeArrowheads="1"/>
          </p:cNvSpPr>
          <p:nvPr>
            <p:ph type="title"/>
          </p:nvPr>
        </p:nvSpPr>
        <p:spPr>
          <a:xfrm>
            <a:off x="0" y="-19050"/>
            <a:ext cx="9077325" cy="914400"/>
          </a:xfrm>
        </p:spPr>
        <p:txBody>
          <a:bodyPr/>
          <a:lstStyle/>
          <a:p>
            <a:pPr>
              <a:lnSpc>
                <a:spcPct val="80000"/>
              </a:lnSpc>
            </a:pPr>
            <a:r>
              <a:rPr lang="de-DE" sz="3300" smtClean="0"/>
              <a:t>Supporting OO Async Communication (2/2)</a:t>
            </a:r>
            <a:endParaRPr lang="en-US" sz="3300" smtClean="0"/>
          </a:p>
        </p:txBody>
      </p:sp>
      <p:sp>
        <p:nvSpPr>
          <p:cNvPr id="1708035" name="Rectangle 3"/>
          <p:cNvSpPr>
            <a:spLocks noChangeArrowheads="1"/>
          </p:cNvSpPr>
          <p:nvPr/>
        </p:nvSpPr>
        <p:spPr bwMode="auto">
          <a:xfrm>
            <a:off x="230188" y="989013"/>
            <a:ext cx="8677275" cy="982662"/>
          </a:xfrm>
          <a:prstGeom prst="rect">
            <a:avLst/>
          </a:prstGeom>
          <a:solidFill>
            <a:srgbClr val="CCFF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lnSpc>
                <a:spcPct val="90000"/>
              </a:lnSpc>
              <a:defRPr/>
            </a:pPr>
            <a:r>
              <a:rPr lang="en-US" sz="2400" b="1" u="none">
                <a:latin typeface="Arial" charset="0"/>
              </a:rPr>
              <a:t>Solution</a:t>
            </a:r>
          </a:p>
          <a:p>
            <a:pPr marL="114300" indent="-114300">
              <a:lnSpc>
                <a:spcPct val="90000"/>
              </a:lnSpc>
              <a:buFontTx/>
              <a:buChar char="•"/>
              <a:defRPr/>
            </a:pPr>
            <a:r>
              <a:rPr lang="en-US" sz="2000" u="none">
                <a:latin typeface="Arial" charset="0"/>
              </a:rPr>
              <a:t>Apply the </a:t>
            </a:r>
            <a:r>
              <a:rPr lang="en-US" sz="2000" i="1" u="none">
                <a:latin typeface="Arial" charset="0"/>
              </a:rPr>
              <a:t>Active Object</a:t>
            </a:r>
            <a:r>
              <a:rPr lang="en-US" sz="2000" u="none">
                <a:latin typeface="Arial" charset="0"/>
              </a:rPr>
              <a:t> design pattern (P2) to decouple method invocation from method execution using a strongly-typed OO programming model</a:t>
            </a:r>
            <a:endParaRPr lang="en-US" sz="1700" u="none">
              <a:latin typeface="Arial" charset="0"/>
            </a:endParaRPr>
          </a:p>
        </p:txBody>
      </p:sp>
      <p:sp>
        <p:nvSpPr>
          <p:cNvPr id="96261" name="Text Box 4"/>
          <p:cNvSpPr txBox="1">
            <a:spLocks noChangeArrowheads="1"/>
          </p:cNvSpPr>
          <p:nvPr/>
        </p:nvSpPr>
        <p:spPr bwMode="auto">
          <a:xfrm>
            <a:off x="4578350" y="2408238"/>
            <a:ext cx="4597400" cy="3800475"/>
          </a:xfrm>
          <a:prstGeom prst="rect">
            <a:avLst/>
          </a:prstGeom>
          <a:noFill/>
          <a:ln w="12700">
            <a:noFill/>
            <a:miter lim="800000"/>
            <a:headEnd/>
            <a:tailEnd/>
          </a:ln>
        </p:spPr>
        <p:txBody>
          <a:bodyPr>
            <a:spAutoFit/>
          </a:bodyPr>
          <a:lstStyle/>
          <a:p>
            <a:pPr marL="114300" indent="-114300">
              <a:spcBef>
                <a:spcPct val="30000"/>
              </a:spcBef>
              <a:buFontTx/>
              <a:buChar char="•"/>
            </a:pPr>
            <a:r>
              <a:rPr lang="en-US" u="none"/>
              <a:t>A</a:t>
            </a:r>
            <a:r>
              <a:rPr lang="en-US" i="1" u="none"/>
              <a:t> proxy</a:t>
            </a:r>
            <a:r>
              <a:rPr lang="en-US" u="none"/>
              <a:t> provides an interface that allows   clients to access methods of an object</a:t>
            </a:r>
          </a:p>
          <a:p>
            <a:pPr marL="114300" indent="-114300">
              <a:spcBef>
                <a:spcPct val="30000"/>
              </a:spcBef>
              <a:buFontTx/>
              <a:buChar char="•"/>
            </a:pPr>
            <a:r>
              <a:rPr lang="en-US" u="none"/>
              <a:t>A </a:t>
            </a:r>
            <a:r>
              <a:rPr lang="en-US" i="1" u="none"/>
              <a:t>concrete method request</a:t>
            </a:r>
            <a:r>
              <a:rPr lang="en-US" u="none"/>
              <a:t> is created for </a:t>
            </a:r>
            <a:br>
              <a:rPr lang="en-US" u="none"/>
            </a:br>
            <a:r>
              <a:rPr lang="en-US" u="none"/>
              <a:t>every method invoked on the proxy</a:t>
            </a:r>
          </a:p>
          <a:p>
            <a:pPr marL="114300" indent="-114300">
              <a:spcBef>
                <a:spcPct val="30000"/>
              </a:spcBef>
              <a:buFontTx/>
              <a:buChar char="•"/>
            </a:pPr>
            <a:r>
              <a:rPr lang="en-US" u="none"/>
              <a:t>A </a:t>
            </a:r>
            <a:r>
              <a:rPr lang="en-US" i="1" u="none"/>
              <a:t>scheduler</a:t>
            </a:r>
            <a:r>
              <a:rPr lang="en-US" u="none"/>
              <a:t> receives the method requests &amp; dispatches them on the servant when they become runnable</a:t>
            </a:r>
          </a:p>
          <a:p>
            <a:pPr marL="114300" indent="-114300">
              <a:spcBef>
                <a:spcPct val="30000"/>
              </a:spcBef>
              <a:buFontTx/>
              <a:buChar char="•"/>
            </a:pPr>
            <a:r>
              <a:rPr lang="en-US" u="none"/>
              <a:t>An </a:t>
            </a:r>
            <a:r>
              <a:rPr lang="en-US" i="1" u="none"/>
              <a:t>activation list</a:t>
            </a:r>
            <a:r>
              <a:rPr lang="en-US" u="none"/>
              <a:t> maintains pending </a:t>
            </a:r>
            <a:br>
              <a:rPr lang="en-US" u="none"/>
            </a:br>
            <a:r>
              <a:rPr lang="en-US" u="none"/>
              <a:t>method requests</a:t>
            </a:r>
          </a:p>
          <a:p>
            <a:pPr marL="114300" indent="-114300">
              <a:spcBef>
                <a:spcPct val="30000"/>
              </a:spcBef>
              <a:buFontTx/>
              <a:buChar char="•"/>
            </a:pPr>
            <a:r>
              <a:rPr lang="en-US" u="none"/>
              <a:t>A </a:t>
            </a:r>
            <a:r>
              <a:rPr lang="en-US" i="1" u="none"/>
              <a:t>servant</a:t>
            </a:r>
            <a:r>
              <a:rPr lang="en-US" u="none"/>
              <a:t> implements the methods</a:t>
            </a:r>
          </a:p>
          <a:p>
            <a:pPr marL="114300" indent="-114300">
              <a:spcBef>
                <a:spcPct val="30000"/>
              </a:spcBef>
              <a:buFontTx/>
              <a:buChar char="•"/>
            </a:pPr>
            <a:r>
              <a:rPr lang="en-US" u="none"/>
              <a:t>A </a:t>
            </a:r>
            <a:r>
              <a:rPr lang="en-US" i="1" u="none"/>
              <a:t>future</a:t>
            </a:r>
            <a:r>
              <a:rPr lang="en-US" u="none"/>
              <a:t> allows clients to access the results of a method call on the proxy</a:t>
            </a:r>
          </a:p>
        </p:txBody>
      </p:sp>
      <p:grpSp>
        <p:nvGrpSpPr>
          <p:cNvPr id="96262" name="Group 7"/>
          <p:cNvGrpSpPr>
            <a:grpSpLocks/>
          </p:cNvGrpSpPr>
          <p:nvPr/>
        </p:nvGrpSpPr>
        <p:grpSpPr bwMode="auto">
          <a:xfrm>
            <a:off x="103188" y="2643188"/>
            <a:ext cx="4467225" cy="3346450"/>
            <a:chOff x="7" y="2198"/>
            <a:chExt cx="2814" cy="2108"/>
          </a:xfrm>
        </p:grpSpPr>
        <p:sp>
          <p:nvSpPr>
            <p:cNvPr id="96263" name="Rectangle 8"/>
            <p:cNvSpPr>
              <a:spLocks noChangeArrowheads="1"/>
            </p:cNvSpPr>
            <p:nvPr/>
          </p:nvSpPr>
          <p:spPr bwMode="auto">
            <a:xfrm>
              <a:off x="17" y="3177"/>
              <a:ext cx="789" cy="19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u="none"/>
                <a:t>Future</a:t>
              </a:r>
              <a:endParaRPr lang="en-US" sz="1400" u="none"/>
            </a:p>
          </p:txBody>
        </p:sp>
        <p:grpSp>
          <p:nvGrpSpPr>
            <p:cNvPr id="96264" name="Group 9"/>
            <p:cNvGrpSpPr>
              <a:grpSpLocks/>
            </p:cNvGrpSpPr>
            <p:nvPr/>
          </p:nvGrpSpPr>
          <p:grpSpPr bwMode="auto">
            <a:xfrm>
              <a:off x="1040" y="2198"/>
              <a:ext cx="789" cy="610"/>
              <a:chOff x="1056" y="720"/>
              <a:chExt cx="768" cy="576"/>
            </a:xfrm>
          </p:grpSpPr>
          <p:sp>
            <p:nvSpPr>
              <p:cNvPr id="96294" name="Rectangle 10"/>
              <p:cNvSpPr>
                <a:spLocks noChangeArrowheads="1"/>
              </p:cNvSpPr>
              <p:nvPr/>
            </p:nvSpPr>
            <p:spPr bwMode="auto">
              <a:xfrm>
                <a:off x="1056" y="720"/>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u="none"/>
                  <a:t>Scheduler</a:t>
                </a:r>
                <a:endParaRPr lang="en-US" sz="1400" u="none"/>
              </a:p>
            </p:txBody>
          </p:sp>
          <p:sp>
            <p:nvSpPr>
              <p:cNvPr id="96295" name="Rectangle 11"/>
              <p:cNvSpPr>
                <a:spLocks noChangeArrowheads="1"/>
              </p:cNvSpPr>
              <p:nvPr/>
            </p:nvSpPr>
            <p:spPr bwMode="auto">
              <a:xfrm>
                <a:off x="1056" y="1008"/>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a:r>
                  <a:rPr lang="en-US" sz="1400" u="none"/>
                  <a:t>enqueue </a:t>
                </a:r>
              </a:p>
              <a:p>
                <a:pPr defTabSz="762000"/>
                <a:r>
                  <a:rPr lang="en-US" sz="1400" u="none"/>
                  <a:t>dispatch</a:t>
                </a:r>
              </a:p>
            </p:txBody>
          </p:sp>
        </p:grpSp>
        <p:sp>
          <p:nvSpPr>
            <p:cNvPr id="96265" name="Line 12"/>
            <p:cNvSpPr>
              <a:spLocks noChangeShapeType="1"/>
            </p:cNvSpPr>
            <p:nvPr/>
          </p:nvSpPr>
          <p:spPr bwMode="auto">
            <a:xfrm flipV="1">
              <a:off x="1435" y="2808"/>
              <a:ext cx="0" cy="356"/>
            </a:xfrm>
            <a:prstGeom prst="line">
              <a:avLst/>
            </a:prstGeom>
            <a:noFill/>
            <a:ln w="9525">
              <a:solidFill>
                <a:schemeClr val="tx1"/>
              </a:solidFill>
              <a:round/>
              <a:headEnd/>
              <a:tailEnd/>
            </a:ln>
          </p:spPr>
          <p:txBody>
            <a:bodyPr wrap="none" anchor="ctr"/>
            <a:lstStyle/>
            <a:p>
              <a:endParaRPr lang="en-US"/>
            </a:p>
          </p:txBody>
        </p:sp>
        <p:grpSp>
          <p:nvGrpSpPr>
            <p:cNvPr id="96266" name="Group 13"/>
            <p:cNvGrpSpPr>
              <a:grpSpLocks/>
            </p:cNvGrpSpPr>
            <p:nvPr/>
          </p:nvGrpSpPr>
          <p:grpSpPr bwMode="auto">
            <a:xfrm>
              <a:off x="954" y="3164"/>
              <a:ext cx="924" cy="458"/>
              <a:chOff x="1104" y="1488"/>
              <a:chExt cx="768" cy="432"/>
            </a:xfrm>
          </p:grpSpPr>
          <p:sp>
            <p:nvSpPr>
              <p:cNvPr id="96292" name="Rectangle 14"/>
              <p:cNvSpPr>
                <a:spLocks noChangeArrowheads="1"/>
              </p:cNvSpPr>
              <p:nvPr/>
            </p:nvSpPr>
            <p:spPr bwMode="auto">
              <a:xfrm>
                <a:off x="1104" y="1488"/>
                <a:ext cx="768" cy="18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i="1" u="none"/>
                  <a:t>MethodRequest</a:t>
                </a:r>
                <a:endParaRPr lang="en-US" sz="1400" u="none"/>
              </a:p>
            </p:txBody>
          </p:sp>
          <p:sp>
            <p:nvSpPr>
              <p:cNvPr id="96293" name="Rectangle 15"/>
              <p:cNvSpPr>
                <a:spLocks noChangeArrowheads="1"/>
              </p:cNvSpPr>
              <p:nvPr/>
            </p:nvSpPr>
            <p:spPr bwMode="auto">
              <a:xfrm>
                <a:off x="1104" y="1668"/>
                <a:ext cx="768" cy="252"/>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en-US" sz="1400" i="1" u="none"/>
                  <a:t>guard</a:t>
                </a:r>
              </a:p>
              <a:p>
                <a:pPr defTabSz="762000" eaLnBrk="1" hangingPunct="1"/>
                <a:r>
                  <a:rPr lang="en-US" sz="1400" i="1" u="none"/>
                  <a:t>call</a:t>
                </a:r>
              </a:p>
            </p:txBody>
          </p:sp>
        </p:grpSp>
        <p:sp>
          <p:nvSpPr>
            <p:cNvPr id="96267" name="Line 16"/>
            <p:cNvSpPr>
              <a:spLocks noChangeShapeType="1"/>
            </p:cNvSpPr>
            <p:nvPr/>
          </p:nvSpPr>
          <p:spPr bwMode="auto">
            <a:xfrm>
              <a:off x="800" y="3266"/>
              <a:ext cx="148" cy="0"/>
            </a:xfrm>
            <a:prstGeom prst="line">
              <a:avLst/>
            </a:prstGeom>
            <a:noFill/>
            <a:ln w="9525">
              <a:solidFill>
                <a:schemeClr val="tx1"/>
              </a:solidFill>
              <a:prstDash val="dash"/>
              <a:round/>
              <a:headEnd type="arrow" w="med" len="med"/>
              <a:tailEnd/>
            </a:ln>
          </p:spPr>
          <p:txBody>
            <a:bodyPr wrap="none" anchor="ctr"/>
            <a:lstStyle/>
            <a:p>
              <a:endParaRPr lang="en-US"/>
            </a:p>
          </p:txBody>
        </p:sp>
        <p:sp>
          <p:nvSpPr>
            <p:cNvPr id="96268" name="Line 17"/>
            <p:cNvSpPr>
              <a:spLocks noChangeShapeType="1"/>
            </p:cNvSpPr>
            <p:nvPr/>
          </p:nvSpPr>
          <p:spPr bwMode="auto">
            <a:xfrm flipH="1">
              <a:off x="1884" y="3266"/>
              <a:ext cx="148" cy="0"/>
            </a:xfrm>
            <a:prstGeom prst="line">
              <a:avLst/>
            </a:prstGeom>
            <a:noFill/>
            <a:ln w="9525">
              <a:solidFill>
                <a:schemeClr val="tx1"/>
              </a:solidFill>
              <a:prstDash val="dash"/>
              <a:round/>
              <a:headEnd type="arrow" w="med" len="med"/>
              <a:tailEnd/>
            </a:ln>
          </p:spPr>
          <p:txBody>
            <a:bodyPr wrap="none" anchor="ctr"/>
            <a:lstStyle/>
            <a:p>
              <a:endParaRPr lang="en-US"/>
            </a:p>
          </p:txBody>
        </p:sp>
        <p:sp>
          <p:nvSpPr>
            <p:cNvPr id="96269" name="Text Box 18"/>
            <p:cNvSpPr txBox="1">
              <a:spLocks noChangeArrowheads="1"/>
            </p:cNvSpPr>
            <p:nvPr/>
          </p:nvSpPr>
          <p:spPr bwMode="auto">
            <a:xfrm>
              <a:off x="1439" y="2996"/>
              <a:ext cx="160" cy="192"/>
            </a:xfrm>
            <a:prstGeom prst="rect">
              <a:avLst/>
            </a:prstGeom>
            <a:noFill/>
            <a:ln w="9525">
              <a:noFill/>
              <a:miter lim="800000"/>
              <a:headEnd/>
              <a:tailEnd/>
            </a:ln>
          </p:spPr>
          <p:txBody>
            <a:bodyPr wrap="none">
              <a:spAutoFit/>
            </a:bodyPr>
            <a:lstStyle/>
            <a:p>
              <a:pPr algn="ctr" defTabSz="762000"/>
              <a:r>
                <a:rPr lang="en-US" sz="1400" u="none"/>
                <a:t>*</a:t>
              </a:r>
              <a:endParaRPr lang="en-US" u="none"/>
            </a:p>
          </p:txBody>
        </p:sp>
        <p:sp>
          <p:nvSpPr>
            <p:cNvPr id="96270" name="AutoShape 19"/>
            <p:cNvSpPr>
              <a:spLocks noChangeArrowheads="1"/>
            </p:cNvSpPr>
            <p:nvPr/>
          </p:nvSpPr>
          <p:spPr bwMode="auto">
            <a:xfrm>
              <a:off x="1361" y="3630"/>
              <a:ext cx="147" cy="153"/>
            </a:xfrm>
            <a:prstGeom prst="triangle">
              <a:avLst>
                <a:gd name="adj" fmla="val 50000"/>
              </a:avLst>
            </a:prstGeom>
            <a:noFill/>
            <a:ln w="12700">
              <a:solidFill>
                <a:schemeClr val="tx1"/>
              </a:solidFill>
              <a:miter lim="800000"/>
              <a:headEnd type="none" w="sm" len="sm"/>
              <a:tailEnd type="none" w="sm" len="sm"/>
            </a:ln>
          </p:spPr>
          <p:txBody>
            <a:bodyPr wrap="none" anchor="ctr"/>
            <a:lstStyle/>
            <a:p>
              <a:endParaRPr lang="en-US"/>
            </a:p>
          </p:txBody>
        </p:sp>
        <p:sp>
          <p:nvSpPr>
            <p:cNvPr id="96271" name="Line 20"/>
            <p:cNvSpPr>
              <a:spLocks noChangeShapeType="1"/>
            </p:cNvSpPr>
            <p:nvPr/>
          </p:nvSpPr>
          <p:spPr bwMode="auto">
            <a:xfrm flipH="1">
              <a:off x="1435" y="3783"/>
              <a:ext cx="0" cy="101"/>
            </a:xfrm>
            <a:prstGeom prst="line">
              <a:avLst/>
            </a:prstGeom>
            <a:noFill/>
            <a:ln w="9525">
              <a:solidFill>
                <a:schemeClr val="tx1"/>
              </a:solidFill>
              <a:round/>
              <a:headEnd/>
              <a:tailEnd/>
            </a:ln>
          </p:spPr>
          <p:txBody>
            <a:bodyPr wrap="none" anchor="ctr"/>
            <a:lstStyle/>
            <a:p>
              <a:endParaRPr lang="en-US"/>
            </a:p>
          </p:txBody>
        </p:sp>
        <p:grpSp>
          <p:nvGrpSpPr>
            <p:cNvPr id="96272" name="Group 21"/>
            <p:cNvGrpSpPr>
              <a:grpSpLocks/>
            </p:cNvGrpSpPr>
            <p:nvPr/>
          </p:nvGrpSpPr>
          <p:grpSpPr bwMode="auto">
            <a:xfrm>
              <a:off x="104" y="2198"/>
              <a:ext cx="788" cy="610"/>
              <a:chOff x="1056" y="720"/>
              <a:chExt cx="768" cy="576"/>
            </a:xfrm>
          </p:grpSpPr>
          <p:sp>
            <p:nvSpPr>
              <p:cNvPr id="96290" name="Rectangle 22"/>
              <p:cNvSpPr>
                <a:spLocks noChangeArrowheads="1"/>
              </p:cNvSpPr>
              <p:nvPr/>
            </p:nvSpPr>
            <p:spPr bwMode="auto">
              <a:xfrm>
                <a:off x="1056" y="720"/>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u="none"/>
                  <a:t>Proxy</a:t>
                </a:r>
                <a:endParaRPr lang="en-US" sz="1400" u="none"/>
              </a:p>
            </p:txBody>
          </p:sp>
          <p:sp>
            <p:nvSpPr>
              <p:cNvPr id="96291" name="Rectangle 23"/>
              <p:cNvSpPr>
                <a:spLocks noChangeArrowheads="1"/>
              </p:cNvSpPr>
              <p:nvPr/>
            </p:nvSpPr>
            <p:spPr bwMode="auto">
              <a:xfrm>
                <a:off x="1056" y="1008"/>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en-US" sz="1400" u="none"/>
                  <a:t>method_1</a:t>
                </a:r>
              </a:p>
              <a:p>
                <a:pPr defTabSz="762000" eaLnBrk="1" hangingPunct="1"/>
                <a:r>
                  <a:rPr lang="en-US" sz="1400" u="none"/>
                  <a:t>method_n</a:t>
                </a:r>
              </a:p>
            </p:txBody>
          </p:sp>
        </p:grpSp>
        <p:grpSp>
          <p:nvGrpSpPr>
            <p:cNvPr id="96273" name="Group 24"/>
            <p:cNvGrpSpPr>
              <a:grpSpLocks/>
            </p:cNvGrpSpPr>
            <p:nvPr/>
          </p:nvGrpSpPr>
          <p:grpSpPr bwMode="auto">
            <a:xfrm>
              <a:off x="1977" y="2198"/>
              <a:ext cx="789" cy="610"/>
              <a:chOff x="1056" y="720"/>
              <a:chExt cx="768" cy="576"/>
            </a:xfrm>
          </p:grpSpPr>
          <p:sp>
            <p:nvSpPr>
              <p:cNvPr id="96288" name="Rectangle 25"/>
              <p:cNvSpPr>
                <a:spLocks noChangeArrowheads="1"/>
              </p:cNvSpPr>
              <p:nvPr/>
            </p:nvSpPr>
            <p:spPr bwMode="auto">
              <a:xfrm>
                <a:off x="1056" y="720"/>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u="none"/>
                  <a:t>Activation</a:t>
                </a:r>
                <a:br>
                  <a:rPr lang="en-US" sz="1400" b="1" u="none"/>
                </a:br>
                <a:r>
                  <a:rPr lang="en-US" sz="1400" b="1" u="none"/>
                  <a:t>List</a:t>
                </a:r>
                <a:endParaRPr lang="en-US" sz="1400" u="none"/>
              </a:p>
            </p:txBody>
          </p:sp>
          <p:sp>
            <p:nvSpPr>
              <p:cNvPr id="96289" name="Rectangle 26"/>
              <p:cNvSpPr>
                <a:spLocks noChangeArrowheads="1"/>
              </p:cNvSpPr>
              <p:nvPr/>
            </p:nvSpPr>
            <p:spPr bwMode="auto">
              <a:xfrm>
                <a:off x="1056" y="1008"/>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en-US" sz="1400" u="none"/>
                  <a:t>enqueue</a:t>
                </a:r>
              </a:p>
              <a:p>
                <a:pPr defTabSz="762000" eaLnBrk="1" hangingPunct="1"/>
                <a:r>
                  <a:rPr lang="en-US" sz="1400" u="none"/>
                  <a:t>dequeue</a:t>
                </a:r>
              </a:p>
            </p:txBody>
          </p:sp>
        </p:grpSp>
        <p:grpSp>
          <p:nvGrpSpPr>
            <p:cNvPr id="96274" name="Group 27"/>
            <p:cNvGrpSpPr>
              <a:grpSpLocks/>
            </p:cNvGrpSpPr>
            <p:nvPr/>
          </p:nvGrpSpPr>
          <p:grpSpPr bwMode="auto">
            <a:xfrm>
              <a:off x="2032" y="3164"/>
              <a:ext cx="789" cy="458"/>
              <a:chOff x="1104" y="1488"/>
              <a:chExt cx="768" cy="432"/>
            </a:xfrm>
          </p:grpSpPr>
          <p:sp>
            <p:nvSpPr>
              <p:cNvPr id="96286" name="Rectangle 28"/>
              <p:cNvSpPr>
                <a:spLocks noChangeArrowheads="1"/>
              </p:cNvSpPr>
              <p:nvPr/>
            </p:nvSpPr>
            <p:spPr bwMode="auto">
              <a:xfrm>
                <a:off x="1104" y="1488"/>
                <a:ext cx="768" cy="18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u="none"/>
                  <a:t>Servant</a:t>
                </a:r>
                <a:endParaRPr lang="en-US" sz="1400" u="none"/>
              </a:p>
            </p:txBody>
          </p:sp>
          <p:sp>
            <p:nvSpPr>
              <p:cNvPr id="96287" name="Rectangle 29"/>
              <p:cNvSpPr>
                <a:spLocks noChangeArrowheads="1"/>
              </p:cNvSpPr>
              <p:nvPr/>
            </p:nvSpPr>
            <p:spPr bwMode="auto">
              <a:xfrm>
                <a:off x="1104" y="1668"/>
                <a:ext cx="768" cy="252"/>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en-US" sz="1400" u="none"/>
                  <a:t>method_1</a:t>
                </a:r>
              </a:p>
              <a:p>
                <a:pPr defTabSz="762000" eaLnBrk="1" hangingPunct="1"/>
                <a:r>
                  <a:rPr lang="en-US" sz="1400" u="none"/>
                  <a:t>method_n</a:t>
                </a:r>
              </a:p>
            </p:txBody>
          </p:sp>
        </p:grpSp>
        <p:sp>
          <p:nvSpPr>
            <p:cNvPr id="96275" name="Freeform 30"/>
            <p:cNvSpPr>
              <a:spLocks/>
            </p:cNvSpPr>
            <p:nvPr/>
          </p:nvSpPr>
          <p:spPr bwMode="auto">
            <a:xfrm>
              <a:off x="892" y="3884"/>
              <a:ext cx="1085" cy="153"/>
            </a:xfrm>
            <a:custGeom>
              <a:avLst/>
              <a:gdLst>
                <a:gd name="T0" fmla="*/ 0 w 1056"/>
                <a:gd name="T1" fmla="*/ 173 h 144"/>
                <a:gd name="T2" fmla="*/ 0 w 1056"/>
                <a:gd name="T3" fmla="*/ 0 h 144"/>
                <a:gd name="T4" fmla="*/ 1146 w 1056"/>
                <a:gd name="T5" fmla="*/ 0 h 144"/>
                <a:gd name="T6" fmla="*/ 1146 w 1056"/>
                <a:gd name="T7" fmla="*/ 173 h 144"/>
                <a:gd name="T8" fmla="*/ 0 60000 65536"/>
                <a:gd name="T9" fmla="*/ 0 60000 65536"/>
                <a:gd name="T10" fmla="*/ 0 60000 65536"/>
                <a:gd name="T11" fmla="*/ 0 60000 65536"/>
                <a:gd name="T12" fmla="*/ 0 w 1056"/>
                <a:gd name="T13" fmla="*/ 0 h 144"/>
                <a:gd name="T14" fmla="*/ 1056 w 1056"/>
                <a:gd name="T15" fmla="*/ 144 h 144"/>
              </a:gdLst>
              <a:ahLst/>
              <a:cxnLst>
                <a:cxn ang="T8">
                  <a:pos x="T0" y="T1"/>
                </a:cxn>
                <a:cxn ang="T9">
                  <a:pos x="T2" y="T3"/>
                </a:cxn>
                <a:cxn ang="T10">
                  <a:pos x="T4" y="T5"/>
                </a:cxn>
                <a:cxn ang="T11">
                  <a:pos x="T6" y="T7"/>
                </a:cxn>
              </a:cxnLst>
              <a:rect l="T12" t="T13" r="T14" b="T15"/>
              <a:pathLst>
                <a:path w="1056" h="144">
                  <a:moveTo>
                    <a:pt x="0" y="144"/>
                  </a:moveTo>
                  <a:lnTo>
                    <a:pt x="0" y="0"/>
                  </a:lnTo>
                  <a:lnTo>
                    <a:pt x="1056" y="0"/>
                  </a:lnTo>
                  <a:lnTo>
                    <a:pt x="1056" y="144"/>
                  </a:lnTo>
                </a:path>
              </a:pathLst>
            </a:custGeom>
            <a:noFill/>
            <a:ln w="9525">
              <a:solidFill>
                <a:schemeClr val="tx1"/>
              </a:solidFill>
              <a:round/>
              <a:headEnd/>
              <a:tailEnd/>
            </a:ln>
          </p:spPr>
          <p:txBody>
            <a:bodyPr wrap="none" anchor="ctr"/>
            <a:lstStyle/>
            <a:p>
              <a:endParaRPr lang="en-US"/>
            </a:p>
          </p:txBody>
        </p:sp>
        <p:sp>
          <p:nvSpPr>
            <p:cNvPr id="96276" name="Line 31"/>
            <p:cNvSpPr>
              <a:spLocks noChangeShapeType="1"/>
            </p:cNvSpPr>
            <p:nvPr/>
          </p:nvSpPr>
          <p:spPr bwMode="auto">
            <a:xfrm>
              <a:off x="892" y="2351"/>
              <a:ext cx="148" cy="0"/>
            </a:xfrm>
            <a:prstGeom prst="line">
              <a:avLst/>
            </a:prstGeom>
            <a:noFill/>
            <a:ln w="9525">
              <a:solidFill>
                <a:srgbClr val="FFFFFF"/>
              </a:solidFill>
              <a:round/>
              <a:headEnd/>
              <a:tailEnd/>
            </a:ln>
          </p:spPr>
          <p:txBody>
            <a:bodyPr wrap="none" anchor="ctr"/>
            <a:lstStyle/>
            <a:p>
              <a:endParaRPr lang="en-US"/>
            </a:p>
          </p:txBody>
        </p:sp>
        <p:sp>
          <p:nvSpPr>
            <p:cNvPr id="96277" name="Line 32"/>
            <p:cNvSpPr>
              <a:spLocks noChangeShapeType="1"/>
            </p:cNvSpPr>
            <p:nvPr/>
          </p:nvSpPr>
          <p:spPr bwMode="auto">
            <a:xfrm>
              <a:off x="1829" y="2351"/>
              <a:ext cx="148" cy="0"/>
            </a:xfrm>
            <a:prstGeom prst="line">
              <a:avLst/>
            </a:prstGeom>
            <a:noFill/>
            <a:ln w="9525">
              <a:solidFill>
                <a:srgbClr val="FFFFFF"/>
              </a:solidFill>
              <a:round/>
              <a:headEnd/>
              <a:tailEnd/>
            </a:ln>
          </p:spPr>
          <p:txBody>
            <a:bodyPr wrap="none" anchor="ctr"/>
            <a:lstStyle/>
            <a:p>
              <a:endParaRPr lang="en-US"/>
            </a:p>
          </p:txBody>
        </p:sp>
        <p:sp>
          <p:nvSpPr>
            <p:cNvPr id="96278" name="Line 33"/>
            <p:cNvSpPr>
              <a:spLocks noChangeShapeType="1"/>
            </p:cNvSpPr>
            <p:nvPr/>
          </p:nvSpPr>
          <p:spPr bwMode="auto">
            <a:xfrm>
              <a:off x="498" y="2808"/>
              <a:ext cx="0" cy="356"/>
            </a:xfrm>
            <a:prstGeom prst="line">
              <a:avLst/>
            </a:prstGeom>
            <a:noFill/>
            <a:ln w="9525">
              <a:solidFill>
                <a:schemeClr val="tx1"/>
              </a:solidFill>
              <a:prstDash val="dash"/>
              <a:round/>
              <a:headEnd/>
              <a:tailEnd type="arrow" w="med" len="med"/>
            </a:ln>
          </p:spPr>
          <p:txBody>
            <a:bodyPr wrap="none" anchor="ctr"/>
            <a:lstStyle/>
            <a:p>
              <a:endParaRPr lang="en-US"/>
            </a:p>
          </p:txBody>
        </p:sp>
        <p:sp>
          <p:nvSpPr>
            <p:cNvPr id="96279" name="Freeform 34"/>
            <p:cNvSpPr>
              <a:spLocks/>
            </p:cNvSpPr>
            <p:nvPr/>
          </p:nvSpPr>
          <p:spPr bwMode="auto">
            <a:xfrm>
              <a:off x="695" y="2808"/>
              <a:ext cx="493" cy="356"/>
            </a:xfrm>
            <a:custGeom>
              <a:avLst/>
              <a:gdLst>
                <a:gd name="T0" fmla="*/ 0 w 480"/>
                <a:gd name="T1" fmla="*/ 0 h 336"/>
                <a:gd name="T2" fmla="*/ 0 w 480"/>
                <a:gd name="T3" fmla="*/ 172 h 336"/>
                <a:gd name="T4" fmla="*/ 520 w 480"/>
                <a:gd name="T5" fmla="*/ 172 h 336"/>
                <a:gd name="T6" fmla="*/ 520 w 480"/>
                <a:gd name="T7" fmla="*/ 399 h 336"/>
                <a:gd name="T8" fmla="*/ 0 60000 65536"/>
                <a:gd name="T9" fmla="*/ 0 60000 65536"/>
                <a:gd name="T10" fmla="*/ 0 60000 65536"/>
                <a:gd name="T11" fmla="*/ 0 60000 65536"/>
                <a:gd name="T12" fmla="*/ 0 w 480"/>
                <a:gd name="T13" fmla="*/ 0 h 336"/>
                <a:gd name="T14" fmla="*/ 480 w 480"/>
                <a:gd name="T15" fmla="*/ 336 h 336"/>
              </a:gdLst>
              <a:ahLst/>
              <a:cxnLst>
                <a:cxn ang="T8">
                  <a:pos x="T0" y="T1"/>
                </a:cxn>
                <a:cxn ang="T9">
                  <a:pos x="T2" y="T3"/>
                </a:cxn>
                <a:cxn ang="T10">
                  <a:pos x="T4" y="T5"/>
                </a:cxn>
                <a:cxn ang="T11">
                  <a:pos x="T6" y="T7"/>
                </a:cxn>
              </a:cxnLst>
              <a:rect l="T12" t="T13" r="T14" b="T15"/>
              <a:pathLst>
                <a:path w="480" h="336">
                  <a:moveTo>
                    <a:pt x="0" y="0"/>
                  </a:moveTo>
                  <a:lnTo>
                    <a:pt x="0" y="144"/>
                  </a:lnTo>
                  <a:lnTo>
                    <a:pt x="480" y="144"/>
                  </a:lnTo>
                  <a:lnTo>
                    <a:pt x="480" y="336"/>
                  </a:lnTo>
                </a:path>
              </a:pathLst>
            </a:custGeom>
            <a:noFill/>
            <a:ln w="9525">
              <a:solidFill>
                <a:schemeClr val="tx1"/>
              </a:solidFill>
              <a:prstDash val="dash"/>
              <a:round/>
              <a:headEnd/>
              <a:tailEnd type="arrow" w="med" len="med"/>
            </a:ln>
          </p:spPr>
          <p:txBody>
            <a:bodyPr wrap="none" anchor="ctr"/>
            <a:lstStyle/>
            <a:p>
              <a:endParaRPr lang="en-US"/>
            </a:p>
          </p:txBody>
        </p:sp>
        <p:sp>
          <p:nvSpPr>
            <p:cNvPr id="96280" name="Freeform 35"/>
            <p:cNvSpPr>
              <a:spLocks/>
            </p:cNvSpPr>
            <p:nvPr/>
          </p:nvSpPr>
          <p:spPr bwMode="auto">
            <a:xfrm>
              <a:off x="1681" y="2808"/>
              <a:ext cx="690" cy="356"/>
            </a:xfrm>
            <a:custGeom>
              <a:avLst/>
              <a:gdLst>
                <a:gd name="T0" fmla="*/ 727 w 672"/>
                <a:gd name="T1" fmla="*/ 0 h 336"/>
                <a:gd name="T2" fmla="*/ 727 w 672"/>
                <a:gd name="T3" fmla="*/ 172 h 336"/>
                <a:gd name="T4" fmla="*/ 0 w 672"/>
                <a:gd name="T5" fmla="*/ 172 h 336"/>
                <a:gd name="T6" fmla="*/ 0 w 672"/>
                <a:gd name="T7" fmla="*/ 399 h 336"/>
                <a:gd name="T8" fmla="*/ 0 60000 65536"/>
                <a:gd name="T9" fmla="*/ 0 60000 65536"/>
                <a:gd name="T10" fmla="*/ 0 60000 65536"/>
                <a:gd name="T11" fmla="*/ 0 60000 65536"/>
                <a:gd name="T12" fmla="*/ 0 w 672"/>
                <a:gd name="T13" fmla="*/ 0 h 336"/>
                <a:gd name="T14" fmla="*/ 672 w 672"/>
                <a:gd name="T15" fmla="*/ 336 h 336"/>
              </a:gdLst>
              <a:ahLst/>
              <a:cxnLst>
                <a:cxn ang="T8">
                  <a:pos x="T0" y="T1"/>
                </a:cxn>
                <a:cxn ang="T9">
                  <a:pos x="T2" y="T3"/>
                </a:cxn>
                <a:cxn ang="T10">
                  <a:pos x="T4" y="T5"/>
                </a:cxn>
                <a:cxn ang="T11">
                  <a:pos x="T6" y="T7"/>
                </a:cxn>
              </a:cxnLst>
              <a:rect l="T12" t="T13" r="T14" b="T15"/>
              <a:pathLst>
                <a:path w="672" h="336">
                  <a:moveTo>
                    <a:pt x="672" y="0"/>
                  </a:moveTo>
                  <a:lnTo>
                    <a:pt x="672" y="144"/>
                  </a:lnTo>
                  <a:lnTo>
                    <a:pt x="0" y="144"/>
                  </a:lnTo>
                  <a:lnTo>
                    <a:pt x="0" y="336"/>
                  </a:lnTo>
                </a:path>
              </a:pathLst>
            </a:custGeom>
            <a:noFill/>
            <a:ln w="9525">
              <a:solidFill>
                <a:schemeClr val="tx1"/>
              </a:solidFill>
              <a:round/>
              <a:headEnd/>
              <a:tailEnd type="arrow" w="med" len="med"/>
            </a:ln>
          </p:spPr>
          <p:txBody>
            <a:bodyPr wrap="none" anchor="ctr"/>
            <a:lstStyle/>
            <a:p>
              <a:endParaRPr lang="en-US"/>
            </a:p>
          </p:txBody>
        </p:sp>
        <p:sp>
          <p:nvSpPr>
            <p:cNvPr id="96281" name="Text Box 36"/>
            <p:cNvSpPr txBox="1">
              <a:spLocks noChangeArrowheads="1"/>
            </p:cNvSpPr>
            <p:nvPr/>
          </p:nvSpPr>
          <p:spPr bwMode="auto">
            <a:xfrm>
              <a:off x="7" y="2943"/>
              <a:ext cx="536" cy="212"/>
            </a:xfrm>
            <a:prstGeom prst="rect">
              <a:avLst/>
            </a:prstGeom>
            <a:noFill/>
            <a:ln w="9525">
              <a:noFill/>
              <a:miter lim="800000"/>
              <a:headEnd/>
              <a:tailEnd/>
            </a:ln>
          </p:spPr>
          <p:txBody>
            <a:bodyPr wrap="none">
              <a:spAutoFit/>
            </a:bodyPr>
            <a:lstStyle/>
            <a:p>
              <a:pPr algn="ctr" defTabSz="762000"/>
              <a:r>
                <a:rPr lang="en-US" sz="1600" u="none"/>
                <a:t>creates</a:t>
              </a:r>
            </a:p>
          </p:txBody>
        </p:sp>
        <p:sp>
          <p:nvSpPr>
            <p:cNvPr id="96282" name="Text Box 37"/>
            <p:cNvSpPr txBox="1">
              <a:spLocks noChangeArrowheads="1"/>
            </p:cNvSpPr>
            <p:nvPr/>
          </p:nvSpPr>
          <p:spPr bwMode="auto">
            <a:xfrm>
              <a:off x="654" y="2943"/>
              <a:ext cx="536" cy="212"/>
            </a:xfrm>
            <a:prstGeom prst="rect">
              <a:avLst/>
            </a:prstGeom>
            <a:noFill/>
            <a:ln w="9525">
              <a:noFill/>
              <a:miter lim="800000"/>
              <a:headEnd/>
              <a:tailEnd/>
            </a:ln>
          </p:spPr>
          <p:txBody>
            <a:bodyPr wrap="none">
              <a:spAutoFit/>
            </a:bodyPr>
            <a:lstStyle/>
            <a:p>
              <a:pPr algn="ctr" defTabSz="762000"/>
              <a:r>
                <a:rPr lang="en-US" sz="1600" u="none"/>
                <a:t>creates</a:t>
              </a:r>
            </a:p>
          </p:txBody>
        </p:sp>
        <p:sp>
          <p:nvSpPr>
            <p:cNvPr id="96283" name="Text Box 38"/>
            <p:cNvSpPr txBox="1">
              <a:spLocks noChangeArrowheads="1"/>
            </p:cNvSpPr>
            <p:nvPr/>
          </p:nvSpPr>
          <p:spPr bwMode="auto">
            <a:xfrm>
              <a:off x="1683" y="2943"/>
              <a:ext cx="662" cy="212"/>
            </a:xfrm>
            <a:prstGeom prst="rect">
              <a:avLst/>
            </a:prstGeom>
            <a:noFill/>
            <a:ln w="9525">
              <a:noFill/>
              <a:miter lim="800000"/>
              <a:headEnd/>
              <a:tailEnd/>
            </a:ln>
          </p:spPr>
          <p:txBody>
            <a:bodyPr wrap="none">
              <a:spAutoFit/>
            </a:bodyPr>
            <a:lstStyle/>
            <a:p>
              <a:pPr algn="ctr" defTabSz="762000"/>
              <a:r>
                <a:rPr lang="en-US" sz="1600" u="none"/>
                <a:t>maintains</a:t>
              </a:r>
            </a:p>
          </p:txBody>
        </p:sp>
        <p:sp>
          <p:nvSpPr>
            <p:cNvPr id="96284" name="Rectangle 39"/>
            <p:cNvSpPr>
              <a:spLocks noChangeArrowheads="1"/>
            </p:cNvSpPr>
            <p:nvPr/>
          </p:nvSpPr>
          <p:spPr bwMode="auto">
            <a:xfrm>
              <a:off x="375" y="4001"/>
              <a:ext cx="955" cy="305"/>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u="none"/>
                <a:t>Concrete</a:t>
              </a:r>
            </a:p>
            <a:p>
              <a:pPr algn="ctr" defTabSz="762000" eaLnBrk="1" hangingPunct="1"/>
              <a:r>
                <a:rPr lang="en-US" sz="1400" b="1" u="none"/>
                <a:t>MethodRequest1</a:t>
              </a:r>
              <a:endParaRPr lang="en-US" sz="1400" u="none"/>
            </a:p>
          </p:txBody>
        </p:sp>
        <p:sp>
          <p:nvSpPr>
            <p:cNvPr id="96285" name="Rectangle 40"/>
            <p:cNvSpPr>
              <a:spLocks noChangeArrowheads="1"/>
            </p:cNvSpPr>
            <p:nvPr/>
          </p:nvSpPr>
          <p:spPr bwMode="auto">
            <a:xfrm>
              <a:off x="1582" y="3995"/>
              <a:ext cx="993" cy="311"/>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u="none"/>
                <a:t>Concrete</a:t>
              </a:r>
            </a:p>
            <a:p>
              <a:pPr algn="ctr" defTabSz="762000" eaLnBrk="1" hangingPunct="1"/>
              <a:r>
                <a:rPr lang="en-US" sz="1400" b="1" u="none"/>
                <a:t>MethodRequest2</a:t>
              </a:r>
              <a:endParaRPr lang="en-US" sz="1400" u="none"/>
            </a:p>
          </p:txBody>
        </p:sp>
      </p:grpSp>
    </p:spTree>
  </p:cSld>
  <p:clrMapOvr>
    <a:masterClrMapping/>
  </p:clrMapOv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Slide Number Placeholder 2"/>
          <p:cNvSpPr>
            <a:spLocks noGrp="1"/>
          </p:cNvSpPr>
          <p:nvPr>
            <p:ph type="sldNum" sz="quarter" idx="10"/>
          </p:nvPr>
        </p:nvSpPr>
        <p:spPr>
          <a:noFill/>
        </p:spPr>
        <p:txBody>
          <a:bodyPr/>
          <a:lstStyle/>
          <a:p>
            <a:fld id="{4399B0B8-F92E-4E76-BE15-D5B00FD53189}" type="slidenum">
              <a:rPr lang="en-US" smtClean="0">
                <a:latin typeface="Arial" pitchFamily="34" charset="0"/>
              </a:rPr>
              <a:pPr/>
              <a:t>9</a:t>
            </a:fld>
            <a:endParaRPr lang="en-US" smtClean="0">
              <a:latin typeface="Arial" pitchFamily="34" charset="0"/>
            </a:endParaRPr>
          </a:p>
        </p:txBody>
      </p:sp>
      <p:sp>
        <p:nvSpPr>
          <p:cNvPr id="18435" name="Rectangle 2"/>
          <p:cNvSpPr>
            <a:spLocks noGrp="1" noChangeArrowheads="1"/>
          </p:cNvSpPr>
          <p:nvPr>
            <p:ph type="title"/>
          </p:nvPr>
        </p:nvSpPr>
        <p:spPr>
          <a:xfrm>
            <a:off x="622300" y="-38100"/>
            <a:ext cx="7924800" cy="914400"/>
          </a:xfrm>
        </p:spPr>
        <p:txBody>
          <a:bodyPr/>
          <a:lstStyle/>
          <a:p>
            <a:r>
              <a:rPr lang="en-US" smtClean="0"/>
              <a:t>Operating System &amp; Protocols</a:t>
            </a:r>
          </a:p>
        </p:txBody>
      </p:sp>
      <p:sp>
        <p:nvSpPr>
          <p:cNvPr id="18436" name="Rectangle 3"/>
          <p:cNvSpPr>
            <a:spLocks noChangeArrowheads="1"/>
          </p:cNvSpPr>
          <p:nvPr/>
        </p:nvSpPr>
        <p:spPr bwMode="auto">
          <a:xfrm>
            <a:off x="49213" y="844550"/>
            <a:ext cx="9144000" cy="3381375"/>
          </a:xfrm>
          <a:prstGeom prst="rect">
            <a:avLst/>
          </a:prstGeom>
          <a:noFill/>
          <a:ln w="12700">
            <a:noFill/>
            <a:miter lim="800000"/>
            <a:headEnd/>
            <a:tailEnd/>
          </a:ln>
        </p:spPr>
        <p:txBody>
          <a:bodyPr>
            <a:spAutoFit/>
          </a:bodyPr>
          <a:lstStyle/>
          <a:p>
            <a:pPr marL="109538" indent="-109538">
              <a:spcBef>
                <a:spcPct val="10000"/>
              </a:spcBef>
              <a:buFontTx/>
              <a:buChar char="•"/>
            </a:pPr>
            <a:r>
              <a:rPr lang="en-US" sz="2000" b="1" u="none">
                <a:cs typeface="Times New Roman" pitchFamily="18" charset="0"/>
              </a:rPr>
              <a:t>Operating systems &amp; protocols</a:t>
            </a:r>
            <a:r>
              <a:rPr lang="en-US" sz="2000" u="none">
                <a:cs typeface="Times New Roman" pitchFamily="18" charset="0"/>
              </a:rPr>
              <a:t> provide mechanisms to manage endsystem resources, e.g.,</a:t>
            </a:r>
          </a:p>
          <a:p>
            <a:pPr marL="339725" lvl="1" indent="-109538">
              <a:spcBef>
                <a:spcPct val="10000"/>
              </a:spcBef>
              <a:buFontTx/>
              <a:buChar char="•"/>
            </a:pPr>
            <a:r>
              <a:rPr lang="en-US" sz="2000" u="none">
                <a:cs typeface="Times New Roman" pitchFamily="18" charset="0"/>
              </a:rPr>
              <a:t>CPU scheduling &amp; dispatching</a:t>
            </a:r>
          </a:p>
          <a:p>
            <a:pPr marL="339725" lvl="1" indent="-109538">
              <a:spcBef>
                <a:spcPct val="10000"/>
              </a:spcBef>
              <a:buFontTx/>
              <a:buChar char="•"/>
            </a:pPr>
            <a:r>
              <a:rPr lang="en-US" sz="2000" u="none"/>
              <a:t>Virtual memory management</a:t>
            </a:r>
          </a:p>
          <a:p>
            <a:pPr marL="339725" lvl="1" indent="-109538">
              <a:spcBef>
                <a:spcPct val="10000"/>
              </a:spcBef>
              <a:buFontTx/>
              <a:buChar char="•"/>
            </a:pPr>
            <a:r>
              <a:rPr lang="en-US" sz="2000" u="none">
                <a:cs typeface="Times New Roman" pitchFamily="18" charset="0"/>
              </a:rPr>
              <a:t>Secondary storage, persistence, &amp; file systems</a:t>
            </a:r>
          </a:p>
          <a:p>
            <a:pPr marL="339725" lvl="1" indent="-109538">
              <a:spcBef>
                <a:spcPct val="10000"/>
              </a:spcBef>
              <a:buFontTx/>
              <a:buChar char="•"/>
            </a:pPr>
            <a:r>
              <a:rPr lang="en-US" sz="2000" u="none">
                <a:cs typeface="Times New Roman" pitchFamily="18" charset="0"/>
              </a:rPr>
              <a:t>Local &amp; remote interprocess communication (IPC)</a:t>
            </a:r>
          </a:p>
          <a:p>
            <a:pPr marL="109538" indent="-109538">
              <a:spcBef>
                <a:spcPct val="10000"/>
              </a:spcBef>
              <a:buFontTx/>
              <a:buChar char="•"/>
            </a:pPr>
            <a:r>
              <a:rPr lang="en-US" sz="2000" b="1" u="none"/>
              <a:t>OS examples</a:t>
            </a:r>
          </a:p>
          <a:p>
            <a:pPr marL="339725" lvl="1" indent="-109538">
              <a:spcBef>
                <a:spcPct val="10000"/>
              </a:spcBef>
              <a:buFontTx/>
              <a:buChar char="•"/>
            </a:pPr>
            <a:r>
              <a:rPr lang="en-US" sz="2000" u="none"/>
              <a:t>UNIX/Linux, Windows, VxWorks, QNX, etc.</a:t>
            </a:r>
          </a:p>
          <a:p>
            <a:pPr marL="109538" indent="-109538">
              <a:spcBef>
                <a:spcPct val="10000"/>
              </a:spcBef>
              <a:buFontTx/>
              <a:buChar char="•"/>
            </a:pPr>
            <a:r>
              <a:rPr lang="en-US" sz="2000" b="1" u="none"/>
              <a:t>Protocol examples</a:t>
            </a:r>
          </a:p>
          <a:p>
            <a:pPr marL="339725" lvl="1" indent="-109538">
              <a:spcBef>
                <a:spcPct val="10000"/>
              </a:spcBef>
              <a:buFontTx/>
              <a:buChar char="•"/>
            </a:pPr>
            <a:r>
              <a:rPr lang="en-US" sz="2000" u="none"/>
              <a:t>TCP, UDP, IP, SCTP, RTP, etc.</a:t>
            </a:r>
          </a:p>
        </p:txBody>
      </p:sp>
      <p:pic>
        <p:nvPicPr>
          <p:cNvPr id="18437" name="Picture 4" descr="MS Logo2"/>
          <p:cNvPicPr>
            <a:picLocks noChangeAspect="1" noChangeArrowheads="1"/>
          </p:cNvPicPr>
          <p:nvPr/>
        </p:nvPicPr>
        <p:blipFill>
          <a:blip r:embed="rId3" cstate="print"/>
          <a:srcRect/>
          <a:stretch>
            <a:fillRect/>
          </a:stretch>
        </p:blipFill>
        <p:spPr bwMode="auto">
          <a:xfrm>
            <a:off x="7137400" y="3586163"/>
            <a:ext cx="1854200" cy="644525"/>
          </a:xfrm>
          <a:prstGeom prst="rect">
            <a:avLst/>
          </a:prstGeom>
          <a:noFill/>
          <a:ln w="9525">
            <a:noFill/>
            <a:miter lim="800000"/>
            <a:headEnd/>
            <a:tailEnd/>
          </a:ln>
        </p:spPr>
      </p:pic>
      <p:pic>
        <p:nvPicPr>
          <p:cNvPr id="18438" name="Picture 5" descr="TimeSys Logo"/>
          <p:cNvPicPr>
            <a:picLocks noChangeAspect="1" noChangeArrowheads="1"/>
          </p:cNvPicPr>
          <p:nvPr/>
        </p:nvPicPr>
        <p:blipFill>
          <a:blip r:embed="rId4" cstate="print"/>
          <a:srcRect l="17143" r="45120"/>
          <a:stretch>
            <a:fillRect/>
          </a:stretch>
        </p:blipFill>
        <p:spPr bwMode="auto">
          <a:xfrm>
            <a:off x="5778500" y="3611563"/>
            <a:ext cx="1171575" cy="474662"/>
          </a:xfrm>
          <a:prstGeom prst="rect">
            <a:avLst/>
          </a:prstGeom>
          <a:noFill/>
          <a:ln w="9525">
            <a:noFill/>
            <a:miter lim="800000"/>
            <a:headEnd/>
            <a:tailEnd/>
          </a:ln>
        </p:spPr>
      </p:pic>
      <p:grpSp>
        <p:nvGrpSpPr>
          <p:cNvPr id="18439" name="Group 6"/>
          <p:cNvGrpSpPr>
            <a:grpSpLocks/>
          </p:cNvGrpSpPr>
          <p:nvPr/>
        </p:nvGrpSpPr>
        <p:grpSpPr bwMode="auto">
          <a:xfrm>
            <a:off x="6384925" y="2973388"/>
            <a:ext cx="2036763" cy="442912"/>
            <a:chOff x="2011" y="3198"/>
            <a:chExt cx="939" cy="151"/>
          </a:xfrm>
        </p:grpSpPr>
        <p:pic>
          <p:nvPicPr>
            <p:cNvPr id="18480" name="Picture 7" descr="RedHat 1"/>
            <p:cNvPicPr>
              <a:picLocks noChangeAspect="1" noChangeArrowheads="1"/>
            </p:cNvPicPr>
            <p:nvPr/>
          </p:nvPicPr>
          <p:blipFill>
            <a:blip r:embed="rId5" cstate="print"/>
            <a:srcRect/>
            <a:stretch>
              <a:fillRect/>
            </a:stretch>
          </p:blipFill>
          <p:spPr bwMode="auto">
            <a:xfrm>
              <a:off x="2294" y="3198"/>
              <a:ext cx="656" cy="151"/>
            </a:xfrm>
            <a:prstGeom prst="rect">
              <a:avLst/>
            </a:prstGeom>
            <a:noFill/>
            <a:ln w="9525">
              <a:noFill/>
              <a:miter lim="800000"/>
              <a:headEnd/>
              <a:tailEnd/>
            </a:ln>
          </p:spPr>
        </p:pic>
        <p:pic>
          <p:nvPicPr>
            <p:cNvPr id="18481" name="Picture 8" descr="RedHat 2"/>
            <p:cNvPicPr>
              <a:picLocks noChangeAspect="1" noChangeArrowheads="1"/>
            </p:cNvPicPr>
            <p:nvPr/>
          </p:nvPicPr>
          <p:blipFill>
            <a:blip r:embed="rId6" cstate="print"/>
            <a:srcRect/>
            <a:stretch>
              <a:fillRect/>
            </a:stretch>
          </p:blipFill>
          <p:spPr bwMode="auto">
            <a:xfrm>
              <a:off x="2011" y="3198"/>
              <a:ext cx="284" cy="151"/>
            </a:xfrm>
            <a:prstGeom prst="rect">
              <a:avLst/>
            </a:prstGeom>
            <a:noFill/>
            <a:ln w="9525">
              <a:noFill/>
              <a:miter lim="800000"/>
              <a:headEnd/>
              <a:tailEnd/>
            </a:ln>
          </p:spPr>
        </p:pic>
      </p:grpSp>
      <p:pic>
        <p:nvPicPr>
          <p:cNvPr id="18440" name="Picture 9" descr="mast_logo"/>
          <p:cNvPicPr>
            <a:picLocks noChangeAspect="1" noChangeArrowheads="1"/>
          </p:cNvPicPr>
          <p:nvPr/>
        </p:nvPicPr>
        <p:blipFill>
          <a:blip r:embed="rId7" cstate="print"/>
          <a:srcRect l="8426" t="13609" r="23703"/>
          <a:stretch>
            <a:fillRect/>
          </a:stretch>
        </p:blipFill>
        <p:spPr bwMode="auto">
          <a:xfrm>
            <a:off x="6783388" y="1319213"/>
            <a:ext cx="1231900" cy="492125"/>
          </a:xfrm>
          <a:prstGeom prst="rect">
            <a:avLst/>
          </a:prstGeom>
          <a:noFill/>
          <a:ln w="9525">
            <a:noFill/>
            <a:miter lim="800000"/>
            <a:headEnd/>
            <a:tailEnd/>
          </a:ln>
        </p:spPr>
      </p:pic>
      <p:pic>
        <p:nvPicPr>
          <p:cNvPr id="18441" name="Picture 10" descr="officialpenguin"/>
          <p:cNvPicPr>
            <a:picLocks noChangeAspect="1" noChangeArrowheads="1"/>
          </p:cNvPicPr>
          <p:nvPr/>
        </p:nvPicPr>
        <p:blipFill>
          <a:blip r:embed="rId8" cstate="print"/>
          <a:srcRect/>
          <a:stretch>
            <a:fillRect/>
          </a:stretch>
        </p:blipFill>
        <p:spPr bwMode="auto">
          <a:xfrm>
            <a:off x="6402388" y="1930400"/>
            <a:ext cx="666750" cy="785813"/>
          </a:xfrm>
          <a:prstGeom prst="rect">
            <a:avLst/>
          </a:prstGeom>
          <a:noFill/>
          <a:ln w="9525">
            <a:noFill/>
            <a:miter lim="800000"/>
            <a:headEnd/>
            <a:tailEnd/>
          </a:ln>
        </p:spPr>
      </p:pic>
      <p:pic>
        <p:nvPicPr>
          <p:cNvPr id="18442" name="Picture 11" descr="dae_up3"/>
          <p:cNvPicPr>
            <a:picLocks noChangeAspect="1" noChangeArrowheads="1"/>
          </p:cNvPicPr>
          <p:nvPr/>
        </p:nvPicPr>
        <p:blipFill>
          <a:blip r:embed="rId9" cstate="print"/>
          <a:srcRect/>
          <a:stretch>
            <a:fillRect/>
          </a:stretch>
        </p:blipFill>
        <p:spPr bwMode="auto">
          <a:xfrm>
            <a:off x="7581900" y="1905000"/>
            <a:ext cx="782638" cy="882650"/>
          </a:xfrm>
          <a:prstGeom prst="rect">
            <a:avLst/>
          </a:prstGeom>
          <a:noFill/>
          <a:ln w="9525">
            <a:noFill/>
            <a:miter lim="800000"/>
            <a:headEnd/>
            <a:tailEnd/>
          </a:ln>
        </p:spPr>
      </p:pic>
      <p:grpSp>
        <p:nvGrpSpPr>
          <p:cNvPr id="3" name="Group 12"/>
          <p:cNvGrpSpPr>
            <a:grpSpLocks/>
          </p:cNvGrpSpPr>
          <p:nvPr/>
        </p:nvGrpSpPr>
        <p:grpSpPr bwMode="auto">
          <a:xfrm>
            <a:off x="1216025" y="4243388"/>
            <a:ext cx="2482850" cy="2603500"/>
            <a:chOff x="766" y="2673"/>
            <a:chExt cx="1564" cy="1640"/>
          </a:xfrm>
        </p:grpSpPr>
        <p:grpSp>
          <p:nvGrpSpPr>
            <p:cNvPr id="18461" name="Group 13"/>
            <p:cNvGrpSpPr>
              <a:grpSpLocks noChangeAspect="1"/>
            </p:cNvGrpSpPr>
            <p:nvPr/>
          </p:nvGrpSpPr>
          <p:grpSpPr bwMode="auto">
            <a:xfrm>
              <a:off x="766" y="2673"/>
              <a:ext cx="1564" cy="1394"/>
              <a:chOff x="105" y="1736"/>
              <a:chExt cx="1422" cy="1267"/>
            </a:xfrm>
          </p:grpSpPr>
          <p:grpSp>
            <p:nvGrpSpPr>
              <p:cNvPr id="18463" name="Group 14"/>
              <p:cNvGrpSpPr>
                <a:grpSpLocks noChangeAspect="1"/>
              </p:cNvGrpSpPr>
              <p:nvPr/>
            </p:nvGrpSpPr>
            <p:grpSpPr bwMode="auto">
              <a:xfrm>
                <a:off x="105" y="2011"/>
                <a:ext cx="1422" cy="973"/>
                <a:chOff x="2244" y="1998"/>
                <a:chExt cx="1620" cy="1734"/>
              </a:xfrm>
            </p:grpSpPr>
            <p:sp>
              <p:nvSpPr>
                <p:cNvPr id="18478" name="AutoShape 15"/>
                <p:cNvSpPr>
                  <a:spLocks noChangeAspect="1" noChangeArrowheads="1"/>
                </p:cNvSpPr>
                <p:nvPr/>
              </p:nvSpPr>
              <p:spPr bwMode="auto">
                <a:xfrm>
                  <a:off x="2244" y="3024"/>
                  <a:ext cx="1620" cy="708"/>
                </a:xfrm>
                <a:prstGeom prst="triangle">
                  <a:avLst>
                    <a:gd name="adj" fmla="val 50000"/>
                  </a:avLst>
                </a:prstGeom>
                <a:solidFill>
                  <a:srgbClr val="BCBCBC"/>
                </a:solidFill>
                <a:ln w="12700">
                  <a:noFill/>
                  <a:miter lim="800000"/>
                  <a:headEnd/>
                  <a:tailEnd/>
                </a:ln>
              </p:spPr>
              <p:txBody>
                <a:bodyPr rot="10800000" wrap="none" anchor="ctr"/>
                <a:lstStyle/>
                <a:p>
                  <a:endParaRPr lang="en-US"/>
                </a:p>
              </p:txBody>
            </p:sp>
            <p:sp>
              <p:nvSpPr>
                <p:cNvPr id="18479" name="AutoShape 16"/>
                <p:cNvSpPr>
                  <a:spLocks noChangeAspect="1" noChangeArrowheads="1"/>
                </p:cNvSpPr>
                <p:nvPr/>
              </p:nvSpPr>
              <p:spPr bwMode="auto">
                <a:xfrm flipV="1">
                  <a:off x="2244" y="1998"/>
                  <a:ext cx="1620" cy="1020"/>
                </a:xfrm>
                <a:prstGeom prst="triangle">
                  <a:avLst>
                    <a:gd name="adj" fmla="val 50000"/>
                  </a:avLst>
                </a:prstGeom>
                <a:solidFill>
                  <a:srgbClr val="BCBCBC"/>
                </a:solidFill>
                <a:ln w="12700">
                  <a:noFill/>
                  <a:miter lim="800000"/>
                  <a:headEnd/>
                  <a:tailEnd/>
                </a:ln>
              </p:spPr>
              <p:txBody>
                <a:bodyPr rot="10800000" wrap="none" anchor="ctr"/>
                <a:lstStyle/>
                <a:p>
                  <a:endParaRPr lang="en-US"/>
                </a:p>
              </p:txBody>
            </p:sp>
          </p:grpSp>
          <p:sp>
            <p:nvSpPr>
              <p:cNvPr id="18464" name="Rectangle 17"/>
              <p:cNvSpPr>
                <a:spLocks noChangeAspect="1" noChangeArrowheads="1"/>
              </p:cNvSpPr>
              <p:nvPr/>
            </p:nvSpPr>
            <p:spPr bwMode="auto">
              <a:xfrm>
                <a:off x="134" y="1911"/>
                <a:ext cx="310" cy="155"/>
              </a:xfrm>
              <a:prstGeom prst="rect">
                <a:avLst/>
              </a:prstGeom>
              <a:solidFill>
                <a:srgbClr val="FF9999"/>
              </a:solidFill>
              <a:ln w="12700">
                <a:solidFill>
                  <a:schemeClr val="tx1"/>
                </a:solidFill>
                <a:miter lim="800000"/>
                <a:headEnd/>
                <a:tailEnd/>
              </a:ln>
            </p:spPr>
            <p:txBody>
              <a:bodyPr wrap="none" anchor="ctr"/>
              <a:lstStyle/>
              <a:p>
                <a:pPr algn="ctr"/>
                <a:r>
                  <a:rPr lang="en-US" sz="1200" b="1" u="none"/>
                  <a:t>RTP</a:t>
                </a:r>
              </a:p>
            </p:txBody>
          </p:sp>
          <p:sp>
            <p:nvSpPr>
              <p:cNvPr id="18465" name="Rectangle 18"/>
              <p:cNvSpPr>
                <a:spLocks noChangeAspect="1" noChangeArrowheads="1"/>
              </p:cNvSpPr>
              <p:nvPr/>
            </p:nvSpPr>
            <p:spPr bwMode="auto">
              <a:xfrm>
                <a:off x="288" y="2086"/>
                <a:ext cx="309" cy="156"/>
              </a:xfrm>
              <a:prstGeom prst="rect">
                <a:avLst/>
              </a:prstGeom>
              <a:solidFill>
                <a:srgbClr val="FF9999"/>
              </a:solidFill>
              <a:ln w="12700">
                <a:solidFill>
                  <a:schemeClr val="tx1"/>
                </a:solidFill>
                <a:miter lim="800000"/>
                <a:headEnd/>
                <a:tailEnd/>
              </a:ln>
            </p:spPr>
            <p:txBody>
              <a:bodyPr wrap="none" anchor="ctr"/>
              <a:lstStyle/>
              <a:p>
                <a:pPr algn="ctr"/>
                <a:r>
                  <a:rPr lang="en-US" sz="1200" b="1" u="none"/>
                  <a:t>DNS</a:t>
                </a:r>
              </a:p>
            </p:txBody>
          </p:sp>
          <p:sp>
            <p:nvSpPr>
              <p:cNvPr id="18466" name="Rectangle 19"/>
              <p:cNvSpPr>
                <a:spLocks noChangeAspect="1" noChangeArrowheads="1"/>
              </p:cNvSpPr>
              <p:nvPr/>
            </p:nvSpPr>
            <p:spPr bwMode="auto">
              <a:xfrm>
                <a:off x="1168" y="1911"/>
                <a:ext cx="328" cy="156"/>
              </a:xfrm>
              <a:prstGeom prst="rect">
                <a:avLst/>
              </a:prstGeom>
              <a:solidFill>
                <a:srgbClr val="FF9999"/>
              </a:solidFill>
              <a:ln w="12700">
                <a:solidFill>
                  <a:schemeClr val="tx1"/>
                </a:solidFill>
                <a:miter lim="800000"/>
                <a:headEnd/>
                <a:tailEnd/>
              </a:ln>
            </p:spPr>
            <p:txBody>
              <a:bodyPr wrap="none" anchor="ctr"/>
              <a:lstStyle/>
              <a:p>
                <a:pPr algn="ctr"/>
                <a:r>
                  <a:rPr lang="en-US" sz="1200" b="1" u="none"/>
                  <a:t>HTTP</a:t>
                </a:r>
              </a:p>
            </p:txBody>
          </p:sp>
          <p:sp>
            <p:nvSpPr>
              <p:cNvPr id="18467" name="Rectangle 20"/>
              <p:cNvSpPr>
                <a:spLocks noChangeAspect="1" noChangeArrowheads="1"/>
              </p:cNvSpPr>
              <p:nvPr/>
            </p:nvSpPr>
            <p:spPr bwMode="auto">
              <a:xfrm>
                <a:off x="352" y="2266"/>
                <a:ext cx="310" cy="156"/>
              </a:xfrm>
              <a:prstGeom prst="rect">
                <a:avLst/>
              </a:prstGeom>
              <a:solidFill>
                <a:srgbClr val="B7EEFF"/>
              </a:solidFill>
              <a:ln w="12700">
                <a:solidFill>
                  <a:schemeClr val="tx1"/>
                </a:solidFill>
                <a:miter lim="800000"/>
                <a:headEnd/>
                <a:tailEnd/>
              </a:ln>
            </p:spPr>
            <p:txBody>
              <a:bodyPr wrap="none" anchor="ctr"/>
              <a:lstStyle/>
              <a:p>
                <a:pPr algn="ctr"/>
                <a:r>
                  <a:rPr lang="en-US" sz="1200" b="1" u="none"/>
                  <a:t>UDP</a:t>
                </a:r>
              </a:p>
            </p:txBody>
          </p:sp>
          <p:sp>
            <p:nvSpPr>
              <p:cNvPr id="18468" name="Rectangle 21"/>
              <p:cNvSpPr>
                <a:spLocks noChangeAspect="1" noChangeArrowheads="1"/>
              </p:cNvSpPr>
              <p:nvPr/>
            </p:nvSpPr>
            <p:spPr bwMode="auto">
              <a:xfrm>
                <a:off x="974" y="2266"/>
                <a:ext cx="310" cy="156"/>
              </a:xfrm>
              <a:prstGeom prst="rect">
                <a:avLst/>
              </a:prstGeom>
              <a:solidFill>
                <a:srgbClr val="B7EEFF"/>
              </a:solidFill>
              <a:ln w="12700">
                <a:solidFill>
                  <a:schemeClr val="tx1"/>
                </a:solidFill>
                <a:miter lim="800000"/>
                <a:headEnd/>
                <a:tailEnd/>
              </a:ln>
            </p:spPr>
            <p:txBody>
              <a:bodyPr wrap="none" anchor="ctr"/>
              <a:lstStyle/>
              <a:p>
                <a:pPr algn="ctr"/>
                <a:r>
                  <a:rPr lang="en-US" sz="1200" b="1" u="none"/>
                  <a:t>TCP</a:t>
                </a:r>
              </a:p>
            </p:txBody>
          </p:sp>
          <p:sp>
            <p:nvSpPr>
              <p:cNvPr id="18469" name="Rectangle 22"/>
              <p:cNvSpPr>
                <a:spLocks noChangeAspect="1" noChangeArrowheads="1"/>
              </p:cNvSpPr>
              <p:nvPr/>
            </p:nvSpPr>
            <p:spPr bwMode="auto">
              <a:xfrm>
                <a:off x="662" y="2454"/>
                <a:ext cx="309" cy="155"/>
              </a:xfrm>
              <a:prstGeom prst="rect">
                <a:avLst/>
              </a:prstGeom>
              <a:solidFill>
                <a:srgbClr val="336699"/>
              </a:solidFill>
              <a:ln w="12700">
                <a:solidFill>
                  <a:schemeClr val="tx1"/>
                </a:solidFill>
                <a:miter lim="800000"/>
                <a:headEnd/>
                <a:tailEnd/>
              </a:ln>
            </p:spPr>
            <p:txBody>
              <a:bodyPr wrap="none" anchor="ctr"/>
              <a:lstStyle/>
              <a:p>
                <a:pPr algn="ctr"/>
                <a:r>
                  <a:rPr lang="en-US" sz="1200" b="1" u="none">
                    <a:solidFill>
                      <a:schemeClr val="bg1"/>
                    </a:solidFill>
                  </a:rPr>
                  <a:t>IP</a:t>
                </a:r>
              </a:p>
            </p:txBody>
          </p:sp>
          <p:sp>
            <p:nvSpPr>
              <p:cNvPr id="18470" name="Rectangle 23"/>
              <p:cNvSpPr>
                <a:spLocks noChangeAspect="1" noChangeArrowheads="1"/>
              </p:cNvSpPr>
              <p:nvPr/>
            </p:nvSpPr>
            <p:spPr bwMode="auto">
              <a:xfrm>
                <a:off x="906" y="2086"/>
                <a:ext cx="449" cy="155"/>
              </a:xfrm>
              <a:prstGeom prst="rect">
                <a:avLst/>
              </a:prstGeom>
              <a:solidFill>
                <a:srgbClr val="FF9999"/>
              </a:solidFill>
              <a:ln w="12700">
                <a:solidFill>
                  <a:schemeClr val="tx1"/>
                </a:solidFill>
                <a:miter lim="800000"/>
                <a:headEnd/>
                <a:tailEnd/>
              </a:ln>
            </p:spPr>
            <p:txBody>
              <a:bodyPr wrap="none" anchor="ctr"/>
              <a:lstStyle/>
              <a:p>
                <a:pPr algn="ctr"/>
                <a:r>
                  <a:rPr lang="en-US" sz="1200" b="1" u="none"/>
                  <a:t>TELNET</a:t>
                </a:r>
              </a:p>
            </p:txBody>
          </p:sp>
          <p:sp>
            <p:nvSpPr>
              <p:cNvPr id="18471" name="Rectangle 24"/>
              <p:cNvSpPr>
                <a:spLocks noChangeAspect="1" noChangeArrowheads="1"/>
              </p:cNvSpPr>
              <p:nvPr/>
            </p:nvSpPr>
            <p:spPr bwMode="auto">
              <a:xfrm>
                <a:off x="165" y="2848"/>
                <a:ext cx="592" cy="155"/>
              </a:xfrm>
              <a:prstGeom prst="rect">
                <a:avLst/>
              </a:prstGeom>
              <a:solidFill>
                <a:schemeClr val="folHlink"/>
              </a:solidFill>
              <a:ln w="12700">
                <a:solidFill>
                  <a:schemeClr val="tx1"/>
                </a:solidFill>
                <a:miter lim="800000"/>
                <a:headEnd/>
                <a:tailEnd/>
              </a:ln>
            </p:spPr>
            <p:txBody>
              <a:bodyPr wrap="none" anchor="ctr"/>
              <a:lstStyle/>
              <a:p>
                <a:pPr algn="ctr"/>
                <a:r>
                  <a:rPr lang="en-US" sz="1200" b="1" u="none"/>
                  <a:t>Ethernet</a:t>
                </a:r>
              </a:p>
            </p:txBody>
          </p:sp>
          <p:sp>
            <p:nvSpPr>
              <p:cNvPr id="18472" name="Rectangle 25"/>
              <p:cNvSpPr>
                <a:spLocks noChangeAspect="1" noChangeArrowheads="1"/>
              </p:cNvSpPr>
              <p:nvPr/>
            </p:nvSpPr>
            <p:spPr bwMode="auto">
              <a:xfrm>
                <a:off x="799" y="2848"/>
                <a:ext cx="310" cy="155"/>
              </a:xfrm>
              <a:prstGeom prst="rect">
                <a:avLst/>
              </a:prstGeom>
              <a:solidFill>
                <a:schemeClr val="folHlink"/>
              </a:solidFill>
              <a:ln w="12700">
                <a:solidFill>
                  <a:schemeClr val="tx1"/>
                </a:solidFill>
                <a:miter lim="800000"/>
                <a:headEnd/>
                <a:tailEnd/>
              </a:ln>
            </p:spPr>
            <p:txBody>
              <a:bodyPr wrap="none" anchor="ctr"/>
              <a:lstStyle/>
              <a:p>
                <a:pPr algn="ctr"/>
                <a:r>
                  <a:rPr lang="en-US" sz="1200" b="1" u="none"/>
                  <a:t>ATM</a:t>
                </a:r>
              </a:p>
            </p:txBody>
          </p:sp>
          <p:sp>
            <p:nvSpPr>
              <p:cNvPr id="18473" name="Rectangle 26"/>
              <p:cNvSpPr>
                <a:spLocks noChangeAspect="1" noChangeArrowheads="1"/>
              </p:cNvSpPr>
              <p:nvPr/>
            </p:nvSpPr>
            <p:spPr bwMode="auto">
              <a:xfrm>
                <a:off x="1156" y="2848"/>
                <a:ext cx="310" cy="155"/>
              </a:xfrm>
              <a:prstGeom prst="rect">
                <a:avLst/>
              </a:prstGeom>
              <a:solidFill>
                <a:schemeClr val="folHlink"/>
              </a:solidFill>
              <a:ln w="12700">
                <a:solidFill>
                  <a:schemeClr val="tx1"/>
                </a:solidFill>
                <a:miter lim="800000"/>
                <a:headEnd/>
                <a:tailEnd/>
              </a:ln>
            </p:spPr>
            <p:txBody>
              <a:bodyPr wrap="none" anchor="ctr"/>
              <a:lstStyle/>
              <a:p>
                <a:pPr algn="ctr"/>
                <a:r>
                  <a:rPr lang="en-US" sz="1200" b="1" u="none"/>
                  <a:t>FDDI</a:t>
                </a:r>
              </a:p>
            </p:txBody>
          </p:sp>
          <p:sp>
            <p:nvSpPr>
              <p:cNvPr id="18474" name="Rectangle 27"/>
              <p:cNvSpPr>
                <a:spLocks noChangeAspect="1" noChangeArrowheads="1"/>
              </p:cNvSpPr>
              <p:nvPr/>
            </p:nvSpPr>
            <p:spPr bwMode="auto">
              <a:xfrm>
                <a:off x="359" y="2674"/>
                <a:ext cx="913" cy="155"/>
              </a:xfrm>
              <a:prstGeom prst="rect">
                <a:avLst/>
              </a:prstGeom>
              <a:solidFill>
                <a:schemeClr val="folHlink"/>
              </a:solidFill>
              <a:ln w="12700">
                <a:solidFill>
                  <a:schemeClr val="tx1"/>
                </a:solidFill>
                <a:miter lim="800000"/>
                <a:headEnd/>
                <a:tailEnd/>
              </a:ln>
            </p:spPr>
            <p:txBody>
              <a:bodyPr wrap="none" anchor="ctr"/>
              <a:lstStyle/>
              <a:p>
                <a:pPr algn="ctr"/>
                <a:r>
                  <a:rPr lang="en-US" sz="1200" b="1" u="none"/>
                  <a:t>Fibre Channel</a:t>
                </a:r>
              </a:p>
            </p:txBody>
          </p:sp>
          <p:sp>
            <p:nvSpPr>
              <p:cNvPr id="18475" name="Rectangle 28"/>
              <p:cNvSpPr>
                <a:spLocks noChangeAspect="1" noChangeArrowheads="1"/>
              </p:cNvSpPr>
              <p:nvPr/>
            </p:nvSpPr>
            <p:spPr bwMode="auto">
              <a:xfrm>
                <a:off x="845" y="1911"/>
                <a:ext cx="309" cy="156"/>
              </a:xfrm>
              <a:prstGeom prst="rect">
                <a:avLst/>
              </a:prstGeom>
              <a:solidFill>
                <a:srgbClr val="FF9999"/>
              </a:solidFill>
              <a:ln w="12700">
                <a:solidFill>
                  <a:schemeClr val="tx1"/>
                </a:solidFill>
                <a:miter lim="800000"/>
                <a:headEnd/>
                <a:tailEnd/>
              </a:ln>
            </p:spPr>
            <p:txBody>
              <a:bodyPr wrap="none" anchor="ctr"/>
              <a:lstStyle/>
              <a:p>
                <a:pPr algn="ctr"/>
                <a:r>
                  <a:rPr lang="en-US" sz="1200" b="1" u="none"/>
                  <a:t>FTP</a:t>
                </a:r>
              </a:p>
            </p:txBody>
          </p:sp>
          <p:sp>
            <p:nvSpPr>
              <p:cNvPr id="18476" name="Text Box 29"/>
              <p:cNvSpPr txBox="1">
                <a:spLocks noChangeAspect="1" noChangeArrowheads="1"/>
              </p:cNvSpPr>
              <p:nvPr/>
            </p:nvSpPr>
            <p:spPr bwMode="auto">
              <a:xfrm>
                <a:off x="191" y="1736"/>
                <a:ext cx="1250" cy="157"/>
              </a:xfrm>
              <a:prstGeom prst="rect">
                <a:avLst/>
              </a:prstGeom>
              <a:noFill/>
              <a:ln w="12700">
                <a:noFill/>
                <a:miter lim="800000"/>
                <a:headEnd/>
                <a:tailEnd/>
              </a:ln>
            </p:spPr>
            <p:txBody>
              <a:bodyPr wrap="none">
                <a:spAutoFit/>
              </a:bodyPr>
              <a:lstStyle/>
              <a:p>
                <a:pPr algn="ctr"/>
                <a:r>
                  <a:rPr lang="en-US" sz="1200" b="1" i="1" u="none"/>
                  <a:t>INTERNETWORKING ARCH</a:t>
                </a:r>
              </a:p>
            </p:txBody>
          </p:sp>
          <p:sp>
            <p:nvSpPr>
              <p:cNvPr id="18477" name="Rectangle 30"/>
              <p:cNvSpPr>
                <a:spLocks noChangeAspect="1" noChangeArrowheads="1"/>
              </p:cNvSpPr>
              <p:nvPr/>
            </p:nvSpPr>
            <p:spPr bwMode="auto">
              <a:xfrm>
                <a:off x="459" y="1911"/>
                <a:ext cx="309" cy="156"/>
              </a:xfrm>
              <a:prstGeom prst="rect">
                <a:avLst/>
              </a:prstGeom>
              <a:solidFill>
                <a:srgbClr val="FF9999"/>
              </a:solidFill>
              <a:ln w="12700">
                <a:solidFill>
                  <a:schemeClr val="tx1"/>
                </a:solidFill>
                <a:miter lim="800000"/>
                <a:headEnd/>
                <a:tailEnd/>
              </a:ln>
            </p:spPr>
            <p:txBody>
              <a:bodyPr wrap="none" anchor="ctr"/>
              <a:lstStyle/>
              <a:p>
                <a:pPr algn="ctr"/>
                <a:r>
                  <a:rPr lang="en-US" sz="1200" b="1" u="none"/>
                  <a:t>TFTP</a:t>
                </a:r>
              </a:p>
            </p:txBody>
          </p:sp>
        </p:grpSp>
        <p:sp>
          <p:nvSpPr>
            <p:cNvPr id="18462" name="Rectangle 31"/>
            <p:cNvSpPr>
              <a:spLocks noChangeArrowheads="1"/>
            </p:cNvSpPr>
            <p:nvPr/>
          </p:nvSpPr>
          <p:spPr bwMode="auto">
            <a:xfrm>
              <a:off x="1056" y="4063"/>
              <a:ext cx="913" cy="250"/>
            </a:xfrm>
            <a:prstGeom prst="rect">
              <a:avLst/>
            </a:prstGeom>
            <a:noFill/>
            <a:ln w="12700">
              <a:noFill/>
              <a:miter lim="800000"/>
              <a:headEnd/>
              <a:tailEnd/>
            </a:ln>
          </p:spPr>
          <p:txBody>
            <a:bodyPr wrap="none">
              <a:spAutoFit/>
            </a:bodyPr>
            <a:lstStyle/>
            <a:p>
              <a:r>
                <a:rPr lang="en-US" sz="2000" u="none">
                  <a:solidFill>
                    <a:srgbClr val="336699"/>
                  </a:solidFill>
                  <a:latin typeface="Impact" pitchFamily="34" charset="0"/>
                </a:rPr>
                <a:t>20</a:t>
              </a:r>
              <a:r>
                <a:rPr lang="en-US" sz="2000" u="none" baseline="30000">
                  <a:solidFill>
                    <a:srgbClr val="336699"/>
                  </a:solidFill>
                  <a:latin typeface="Impact" pitchFamily="34" charset="0"/>
                </a:rPr>
                <a:t>th</a:t>
              </a:r>
              <a:r>
                <a:rPr lang="en-US" sz="2000" u="none">
                  <a:solidFill>
                    <a:srgbClr val="336699"/>
                  </a:solidFill>
                  <a:latin typeface="Impact" pitchFamily="34" charset="0"/>
                </a:rPr>
                <a:t> Century</a:t>
              </a:r>
            </a:p>
          </p:txBody>
        </p:sp>
      </p:grpSp>
      <p:grpSp>
        <p:nvGrpSpPr>
          <p:cNvPr id="6" name="Group 32"/>
          <p:cNvGrpSpPr>
            <a:grpSpLocks/>
          </p:cNvGrpSpPr>
          <p:nvPr/>
        </p:nvGrpSpPr>
        <p:grpSpPr bwMode="auto">
          <a:xfrm>
            <a:off x="4227513" y="4243388"/>
            <a:ext cx="4186237" cy="2603500"/>
            <a:chOff x="2663" y="2673"/>
            <a:chExt cx="2637" cy="1640"/>
          </a:xfrm>
        </p:grpSpPr>
        <p:grpSp>
          <p:nvGrpSpPr>
            <p:cNvPr id="18445" name="Group 33"/>
            <p:cNvGrpSpPr>
              <a:grpSpLocks noChangeAspect="1"/>
            </p:cNvGrpSpPr>
            <p:nvPr/>
          </p:nvGrpSpPr>
          <p:grpSpPr bwMode="auto">
            <a:xfrm>
              <a:off x="3735" y="2673"/>
              <a:ext cx="1565" cy="1354"/>
              <a:chOff x="4217" y="1754"/>
              <a:chExt cx="1423" cy="1231"/>
            </a:xfrm>
          </p:grpSpPr>
          <p:grpSp>
            <p:nvGrpSpPr>
              <p:cNvPr id="18448" name="Group 34"/>
              <p:cNvGrpSpPr>
                <a:grpSpLocks noChangeAspect="1"/>
              </p:cNvGrpSpPr>
              <p:nvPr/>
            </p:nvGrpSpPr>
            <p:grpSpPr bwMode="auto">
              <a:xfrm>
                <a:off x="4217" y="1995"/>
                <a:ext cx="1423" cy="973"/>
                <a:chOff x="2244" y="1998"/>
                <a:chExt cx="1620" cy="1734"/>
              </a:xfrm>
            </p:grpSpPr>
            <p:sp>
              <p:nvSpPr>
                <p:cNvPr id="18459" name="AutoShape 35"/>
                <p:cNvSpPr>
                  <a:spLocks noChangeAspect="1" noChangeArrowheads="1"/>
                </p:cNvSpPr>
                <p:nvPr/>
              </p:nvSpPr>
              <p:spPr bwMode="auto">
                <a:xfrm>
                  <a:off x="2244" y="3024"/>
                  <a:ext cx="1620" cy="708"/>
                </a:xfrm>
                <a:prstGeom prst="triangle">
                  <a:avLst>
                    <a:gd name="adj" fmla="val 50000"/>
                  </a:avLst>
                </a:prstGeom>
                <a:solidFill>
                  <a:srgbClr val="BCBCBC"/>
                </a:solidFill>
                <a:ln w="12700">
                  <a:noFill/>
                  <a:miter lim="800000"/>
                  <a:headEnd/>
                  <a:tailEnd/>
                </a:ln>
              </p:spPr>
              <p:txBody>
                <a:bodyPr rot="10800000" wrap="none" anchor="ctr"/>
                <a:lstStyle/>
                <a:p>
                  <a:endParaRPr lang="en-US"/>
                </a:p>
              </p:txBody>
            </p:sp>
            <p:sp>
              <p:nvSpPr>
                <p:cNvPr id="18460" name="AutoShape 36"/>
                <p:cNvSpPr>
                  <a:spLocks noChangeAspect="1" noChangeArrowheads="1"/>
                </p:cNvSpPr>
                <p:nvPr/>
              </p:nvSpPr>
              <p:spPr bwMode="auto">
                <a:xfrm flipV="1">
                  <a:off x="2244" y="1998"/>
                  <a:ext cx="1620" cy="1020"/>
                </a:xfrm>
                <a:prstGeom prst="triangle">
                  <a:avLst>
                    <a:gd name="adj" fmla="val 50000"/>
                  </a:avLst>
                </a:prstGeom>
                <a:solidFill>
                  <a:srgbClr val="BCBCBC"/>
                </a:solidFill>
                <a:ln w="12700">
                  <a:noFill/>
                  <a:miter lim="800000"/>
                  <a:headEnd/>
                  <a:tailEnd/>
                </a:ln>
              </p:spPr>
              <p:txBody>
                <a:bodyPr rot="10800000" wrap="none" anchor="ctr"/>
                <a:lstStyle/>
                <a:p>
                  <a:endParaRPr lang="en-US"/>
                </a:p>
              </p:txBody>
            </p:sp>
          </p:grpSp>
          <p:grpSp>
            <p:nvGrpSpPr>
              <p:cNvPr id="18449" name="Group 37"/>
              <p:cNvGrpSpPr>
                <a:grpSpLocks noChangeAspect="1"/>
              </p:cNvGrpSpPr>
              <p:nvPr/>
            </p:nvGrpSpPr>
            <p:grpSpPr bwMode="auto">
              <a:xfrm>
                <a:off x="4285" y="2651"/>
                <a:ext cx="1287" cy="334"/>
                <a:chOff x="4072" y="2789"/>
                <a:chExt cx="1356" cy="408"/>
              </a:xfrm>
            </p:grpSpPr>
            <p:sp>
              <p:nvSpPr>
                <p:cNvPr id="18454" name="Rectangle 38"/>
                <p:cNvSpPr>
                  <a:spLocks noChangeAspect="1" noChangeArrowheads="1"/>
                </p:cNvSpPr>
                <p:nvPr/>
              </p:nvSpPr>
              <p:spPr bwMode="auto">
                <a:xfrm>
                  <a:off x="4072" y="3008"/>
                  <a:ext cx="383" cy="189"/>
                </a:xfrm>
                <a:prstGeom prst="rect">
                  <a:avLst/>
                </a:prstGeom>
                <a:solidFill>
                  <a:schemeClr val="folHlink"/>
                </a:solidFill>
                <a:ln w="12700">
                  <a:solidFill>
                    <a:schemeClr val="tx1"/>
                  </a:solidFill>
                  <a:miter lim="800000"/>
                  <a:headEnd/>
                  <a:tailEnd/>
                </a:ln>
              </p:spPr>
              <p:txBody>
                <a:bodyPr wrap="none" anchor="ctr"/>
                <a:lstStyle/>
                <a:p>
                  <a:pPr algn="ctr"/>
                  <a:r>
                    <a:rPr lang="en-US" sz="1200" b="1" u="none"/>
                    <a:t>Win2K</a:t>
                  </a:r>
                </a:p>
              </p:txBody>
            </p:sp>
            <p:sp>
              <p:nvSpPr>
                <p:cNvPr id="18455" name="Rectangle 39"/>
                <p:cNvSpPr>
                  <a:spLocks noChangeAspect="1" noChangeArrowheads="1"/>
                </p:cNvSpPr>
                <p:nvPr/>
              </p:nvSpPr>
              <p:spPr bwMode="auto">
                <a:xfrm>
                  <a:off x="4490" y="3008"/>
                  <a:ext cx="436" cy="189"/>
                </a:xfrm>
                <a:prstGeom prst="rect">
                  <a:avLst/>
                </a:prstGeom>
                <a:solidFill>
                  <a:schemeClr val="folHlink"/>
                </a:solidFill>
                <a:ln w="12700">
                  <a:solidFill>
                    <a:schemeClr val="tx1"/>
                  </a:solidFill>
                  <a:miter lim="800000"/>
                  <a:headEnd/>
                  <a:tailEnd/>
                </a:ln>
              </p:spPr>
              <p:txBody>
                <a:bodyPr wrap="none" anchor="ctr"/>
                <a:lstStyle/>
                <a:p>
                  <a:pPr algn="ctr"/>
                  <a:r>
                    <a:rPr lang="en-US" sz="1200" b="1" u="none"/>
                    <a:t>Linux</a:t>
                  </a:r>
                </a:p>
              </p:txBody>
            </p:sp>
            <p:sp>
              <p:nvSpPr>
                <p:cNvPr id="18456" name="Rectangle 40"/>
                <p:cNvSpPr>
                  <a:spLocks noChangeAspect="1" noChangeArrowheads="1"/>
                </p:cNvSpPr>
                <p:nvPr/>
              </p:nvSpPr>
              <p:spPr bwMode="auto">
                <a:xfrm>
                  <a:off x="4955" y="3008"/>
                  <a:ext cx="473" cy="189"/>
                </a:xfrm>
                <a:prstGeom prst="rect">
                  <a:avLst/>
                </a:prstGeom>
                <a:solidFill>
                  <a:schemeClr val="folHlink"/>
                </a:solidFill>
                <a:ln w="12700">
                  <a:solidFill>
                    <a:schemeClr val="tx1"/>
                  </a:solidFill>
                  <a:miter lim="800000"/>
                  <a:headEnd/>
                  <a:tailEnd/>
                </a:ln>
              </p:spPr>
              <p:txBody>
                <a:bodyPr wrap="none" anchor="ctr"/>
                <a:lstStyle/>
                <a:p>
                  <a:pPr algn="ctr"/>
                  <a:r>
                    <a:rPr lang="en-US" sz="1200" b="1" u="none"/>
                    <a:t>LynxOS</a:t>
                  </a:r>
                </a:p>
              </p:txBody>
            </p:sp>
            <p:sp>
              <p:nvSpPr>
                <p:cNvPr id="18457" name="Rectangle 41"/>
                <p:cNvSpPr>
                  <a:spLocks noChangeAspect="1" noChangeArrowheads="1"/>
                </p:cNvSpPr>
                <p:nvPr/>
              </p:nvSpPr>
              <p:spPr bwMode="auto">
                <a:xfrm>
                  <a:off x="4122" y="2789"/>
                  <a:ext cx="549" cy="184"/>
                </a:xfrm>
                <a:prstGeom prst="rect">
                  <a:avLst/>
                </a:prstGeom>
                <a:solidFill>
                  <a:schemeClr val="folHlink"/>
                </a:solidFill>
                <a:ln w="12700">
                  <a:solidFill>
                    <a:schemeClr val="tx1"/>
                  </a:solidFill>
                  <a:miter lim="800000"/>
                  <a:headEnd/>
                  <a:tailEnd/>
                </a:ln>
              </p:spPr>
              <p:txBody>
                <a:bodyPr wrap="none" anchor="ctr"/>
                <a:lstStyle/>
                <a:p>
                  <a:pPr algn="ctr"/>
                  <a:r>
                    <a:rPr lang="en-US" sz="1200" b="1" u="none"/>
                    <a:t>Solaris</a:t>
                  </a:r>
                </a:p>
              </p:txBody>
            </p:sp>
            <p:sp>
              <p:nvSpPr>
                <p:cNvPr id="18458" name="Rectangle 42"/>
                <p:cNvSpPr>
                  <a:spLocks noChangeAspect="1" noChangeArrowheads="1"/>
                </p:cNvSpPr>
                <p:nvPr/>
              </p:nvSpPr>
              <p:spPr bwMode="auto">
                <a:xfrm>
                  <a:off x="4718" y="2789"/>
                  <a:ext cx="653" cy="189"/>
                </a:xfrm>
                <a:prstGeom prst="rect">
                  <a:avLst/>
                </a:prstGeom>
                <a:solidFill>
                  <a:schemeClr val="folHlink"/>
                </a:solidFill>
                <a:ln w="12700">
                  <a:solidFill>
                    <a:schemeClr val="tx1"/>
                  </a:solidFill>
                  <a:miter lim="800000"/>
                  <a:headEnd/>
                  <a:tailEnd/>
                </a:ln>
              </p:spPr>
              <p:txBody>
                <a:bodyPr wrap="none" anchor="ctr"/>
                <a:lstStyle/>
                <a:p>
                  <a:pPr algn="ctr"/>
                  <a:r>
                    <a:rPr lang="en-US" sz="1200" b="1" u="none"/>
                    <a:t>VxWorks</a:t>
                  </a:r>
                </a:p>
              </p:txBody>
            </p:sp>
          </p:grpSp>
          <p:sp>
            <p:nvSpPr>
              <p:cNvPr id="18450" name="Rectangle 43"/>
              <p:cNvSpPr>
                <a:spLocks noChangeAspect="1" noChangeArrowheads="1"/>
              </p:cNvSpPr>
              <p:nvPr/>
            </p:nvSpPr>
            <p:spPr bwMode="auto">
              <a:xfrm>
                <a:off x="4620" y="2467"/>
                <a:ext cx="593" cy="160"/>
              </a:xfrm>
              <a:prstGeom prst="rect">
                <a:avLst/>
              </a:prstGeom>
              <a:solidFill>
                <a:srgbClr val="336699"/>
              </a:solidFill>
              <a:ln w="12700">
                <a:solidFill>
                  <a:schemeClr val="tx1"/>
                </a:solidFill>
                <a:miter lim="800000"/>
                <a:headEnd/>
                <a:tailEnd/>
              </a:ln>
            </p:spPr>
            <p:txBody>
              <a:bodyPr wrap="none" anchor="ctr"/>
              <a:lstStyle/>
              <a:p>
                <a:pPr algn="ctr"/>
                <a:r>
                  <a:rPr lang="en-US" sz="1200" b="1" u="none">
                    <a:solidFill>
                      <a:schemeClr val="bg1"/>
                    </a:solidFill>
                  </a:rPr>
                  <a:t>Middleware</a:t>
                </a:r>
              </a:p>
            </p:txBody>
          </p:sp>
          <p:sp>
            <p:nvSpPr>
              <p:cNvPr id="18451" name="Rectangle 44"/>
              <p:cNvSpPr>
                <a:spLocks noChangeAspect="1" noChangeArrowheads="1"/>
              </p:cNvSpPr>
              <p:nvPr/>
            </p:nvSpPr>
            <p:spPr bwMode="auto">
              <a:xfrm>
                <a:off x="4639" y="2177"/>
                <a:ext cx="580" cy="237"/>
              </a:xfrm>
              <a:prstGeom prst="rect">
                <a:avLst/>
              </a:prstGeom>
              <a:solidFill>
                <a:srgbClr val="C9F2FF"/>
              </a:solidFill>
              <a:ln w="12700">
                <a:solidFill>
                  <a:schemeClr val="tx1"/>
                </a:solidFill>
                <a:miter lim="800000"/>
                <a:headEnd/>
                <a:tailEnd/>
              </a:ln>
            </p:spPr>
            <p:txBody>
              <a:bodyPr wrap="none" anchor="ctr"/>
              <a:lstStyle/>
              <a:p>
                <a:pPr algn="ctr">
                  <a:lnSpc>
                    <a:spcPct val="80000"/>
                  </a:lnSpc>
                </a:pPr>
                <a:r>
                  <a:rPr lang="en-US" sz="1200" b="1" u="none"/>
                  <a:t>Middleware</a:t>
                </a:r>
              </a:p>
              <a:p>
                <a:pPr algn="ctr">
                  <a:lnSpc>
                    <a:spcPct val="80000"/>
                  </a:lnSpc>
                </a:pPr>
                <a:r>
                  <a:rPr lang="en-US" sz="1200" b="1" u="none"/>
                  <a:t>Services</a:t>
                </a:r>
              </a:p>
            </p:txBody>
          </p:sp>
          <p:sp>
            <p:nvSpPr>
              <p:cNvPr id="18452" name="Rectangle 45"/>
              <p:cNvSpPr>
                <a:spLocks noChangeAspect="1" noChangeArrowheads="1"/>
              </p:cNvSpPr>
              <p:nvPr/>
            </p:nvSpPr>
            <p:spPr bwMode="auto">
              <a:xfrm>
                <a:off x="4498" y="1921"/>
                <a:ext cx="862" cy="228"/>
              </a:xfrm>
              <a:prstGeom prst="rect">
                <a:avLst/>
              </a:prstGeom>
              <a:solidFill>
                <a:srgbClr val="FF9999"/>
              </a:solidFill>
              <a:ln w="12700">
                <a:solidFill>
                  <a:schemeClr val="tx1"/>
                </a:solidFill>
                <a:miter lim="800000"/>
                <a:headEnd/>
                <a:tailEnd/>
              </a:ln>
            </p:spPr>
            <p:txBody>
              <a:bodyPr wrap="none" anchor="ctr"/>
              <a:lstStyle/>
              <a:p>
                <a:pPr algn="ctr">
                  <a:lnSpc>
                    <a:spcPct val="80000"/>
                  </a:lnSpc>
                </a:pPr>
                <a:r>
                  <a:rPr lang="en-US" sz="1200" b="1" u="none"/>
                  <a:t>Middleware</a:t>
                </a:r>
              </a:p>
              <a:p>
                <a:pPr algn="ctr">
                  <a:lnSpc>
                    <a:spcPct val="80000"/>
                  </a:lnSpc>
                </a:pPr>
                <a:r>
                  <a:rPr lang="en-US" sz="1200" b="1" u="none"/>
                  <a:t>Applications</a:t>
                </a:r>
              </a:p>
            </p:txBody>
          </p:sp>
          <p:sp>
            <p:nvSpPr>
              <p:cNvPr id="18453" name="Text Box 46"/>
              <p:cNvSpPr txBox="1">
                <a:spLocks noChangeAspect="1" noChangeArrowheads="1"/>
              </p:cNvSpPr>
              <p:nvPr/>
            </p:nvSpPr>
            <p:spPr bwMode="auto">
              <a:xfrm>
                <a:off x="4437" y="1754"/>
                <a:ext cx="982" cy="157"/>
              </a:xfrm>
              <a:prstGeom prst="rect">
                <a:avLst/>
              </a:prstGeom>
              <a:noFill/>
              <a:ln w="12700">
                <a:noFill/>
                <a:miter lim="800000"/>
                <a:headEnd/>
                <a:tailEnd/>
              </a:ln>
            </p:spPr>
            <p:txBody>
              <a:bodyPr wrap="none">
                <a:spAutoFit/>
              </a:bodyPr>
              <a:lstStyle/>
              <a:p>
                <a:pPr algn="ctr"/>
                <a:r>
                  <a:rPr lang="en-US" sz="1200" b="1" i="1" u="none"/>
                  <a:t>MIDDLEWARE ARCH</a:t>
                </a:r>
              </a:p>
            </p:txBody>
          </p:sp>
        </p:grpSp>
        <p:sp>
          <p:nvSpPr>
            <p:cNvPr id="18446" name="AutoShape 47"/>
            <p:cNvSpPr>
              <a:spLocks noChangeArrowheads="1"/>
            </p:cNvSpPr>
            <p:nvPr/>
          </p:nvSpPr>
          <p:spPr bwMode="auto">
            <a:xfrm>
              <a:off x="2663" y="3253"/>
              <a:ext cx="783" cy="253"/>
            </a:xfrm>
            <a:prstGeom prst="rightArrow">
              <a:avLst>
                <a:gd name="adj1" fmla="val 50000"/>
                <a:gd name="adj2" fmla="val 77372"/>
              </a:avLst>
            </a:prstGeom>
            <a:solidFill>
              <a:schemeClr val="accent1"/>
            </a:solidFill>
            <a:ln w="12700">
              <a:solidFill>
                <a:schemeClr val="tx1"/>
              </a:solidFill>
              <a:miter lim="800000"/>
              <a:headEnd/>
              <a:tailEnd/>
            </a:ln>
          </p:spPr>
          <p:txBody>
            <a:bodyPr rot="10800000" wrap="none" anchor="ctr"/>
            <a:lstStyle/>
            <a:p>
              <a:endParaRPr lang="en-US"/>
            </a:p>
          </p:txBody>
        </p:sp>
        <p:sp>
          <p:nvSpPr>
            <p:cNvPr id="18447" name="Rectangle 48"/>
            <p:cNvSpPr>
              <a:spLocks noChangeArrowheads="1"/>
            </p:cNvSpPr>
            <p:nvPr/>
          </p:nvSpPr>
          <p:spPr bwMode="auto">
            <a:xfrm>
              <a:off x="4080" y="4063"/>
              <a:ext cx="883" cy="250"/>
            </a:xfrm>
            <a:prstGeom prst="rect">
              <a:avLst/>
            </a:prstGeom>
            <a:noFill/>
            <a:ln w="12700">
              <a:noFill/>
              <a:miter lim="800000"/>
              <a:headEnd/>
              <a:tailEnd/>
            </a:ln>
          </p:spPr>
          <p:txBody>
            <a:bodyPr wrap="none">
              <a:spAutoFit/>
            </a:bodyPr>
            <a:lstStyle/>
            <a:p>
              <a:r>
                <a:rPr lang="en-US" sz="2000" u="none">
                  <a:solidFill>
                    <a:srgbClr val="336699"/>
                  </a:solidFill>
                  <a:latin typeface="Impact" pitchFamily="34" charset="0"/>
                </a:rPr>
                <a:t>21</a:t>
              </a:r>
              <a:r>
                <a:rPr lang="en-US" sz="2000" u="none" baseline="30000">
                  <a:solidFill>
                    <a:srgbClr val="336699"/>
                  </a:solidFill>
                  <a:latin typeface="Impact" pitchFamily="34" charset="0"/>
                </a:rPr>
                <a:t>st</a:t>
              </a:r>
              <a:r>
                <a:rPr lang="en-US" sz="2000" u="none">
                  <a:solidFill>
                    <a:srgbClr val="336699"/>
                  </a:solidFill>
                  <a:latin typeface="Impact" pitchFamily="34" charset="0"/>
                </a:rPr>
                <a:t> Century</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Slide Number Placeholder 1"/>
          <p:cNvSpPr>
            <a:spLocks noGrp="1"/>
          </p:cNvSpPr>
          <p:nvPr>
            <p:ph type="sldNum" sz="quarter" idx="10"/>
          </p:nvPr>
        </p:nvSpPr>
        <p:spPr>
          <a:noFill/>
        </p:spPr>
        <p:txBody>
          <a:bodyPr/>
          <a:lstStyle/>
          <a:p>
            <a:fld id="{6A512DB5-7869-4288-ABFD-7A40E20AA4E9}" type="slidenum">
              <a:rPr lang="en-US" smtClean="0">
                <a:latin typeface="Arial" pitchFamily="34" charset="0"/>
              </a:rPr>
              <a:pPr/>
              <a:t>90</a:t>
            </a:fld>
            <a:endParaRPr lang="en-US" smtClean="0">
              <a:latin typeface="Arial" pitchFamily="34" charset="0"/>
            </a:endParaRPr>
          </a:p>
        </p:txBody>
      </p:sp>
      <p:sp>
        <p:nvSpPr>
          <p:cNvPr id="97283" name="Rectangle 36"/>
          <p:cNvSpPr>
            <a:spLocks noChangeArrowheads="1"/>
          </p:cNvSpPr>
          <p:nvPr/>
        </p:nvSpPr>
        <p:spPr bwMode="auto">
          <a:xfrm>
            <a:off x="5438775" y="966788"/>
            <a:ext cx="3724275" cy="5613400"/>
          </a:xfrm>
          <a:prstGeom prst="rect">
            <a:avLst/>
          </a:prstGeom>
          <a:noFill/>
          <a:ln w="9525">
            <a:noFill/>
            <a:miter lim="800000"/>
            <a:headEnd/>
            <a:tailEnd/>
          </a:ln>
        </p:spPr>
        <p:txBody>
          <a:bodyPr lIns="92075" tIns="46038" rIns="92075" bIns="46038"/>
          <a:lstStyle/>
          <a:p>
            <a:pPr marL="114300" indent="-114300" defTabSz="762000">
              <a:buFontTx/>
              <a:buChar char="•"/>
            </a:pPr>
            <a:r>
              <a:rPr lang="en-US" u="none"/>
              <a:t>A</a:t>
            </a:r>
            <a:r>
              <a:rPr lang="en-US" i="1" u="none"/>
              <a:t> client</a:t>
            </a:r>
            <a:r>
              <a:rPr lang="en-US" u="none"/>
              <a:t> invokes a method on the </a:t>
            </a:r>
            <a:r>
              <a:rPr lang="en-US" i="1" u="none"/>
              <a:t>proxy</a:t>
            </a:r>
            <a:endParaRPr lang="en-US" u="none"/>
          </a:p>
          <a:p>
            <a:pPr marL="114300" indent="-114300" defTabSz="762000">
              <a:buFontTx/>
              <a:buChar char="•"/>
            </a:pPr>
            <a:r>
              <a:rPr lang="en-US" u="none"/>
              <a:t>The </a:t>
            </a:r>
            <a:r>
              <a:rPr lang="en-US" i="1" u="none"/>
              <a:t>proxy</a:t>
            </a:r>
            <a:r>
              <a:rPr lang="en-US" u="none"/>
              <a:t> returns a future to the client, &amp; creates a </a:t>
            </a:r>
            <a:r>
              <a:rPr lang="en-US" i="1" u="none"/>
              <a:t>method request,</a:t>
            </a:r>
            <a:r>
              <a:rPr lang="en-US" u="none"/>
              <a:t> which it passes to the </a:t>
            </a:r>
            <a:r>
              <a:rPr lang="en-US" i="1" u="none"/>
              <a:t>scheduler</a:t>
            </a:r>
            <a:endParaRPr lang="en-US" u="none"/>
          </a:p>
          <a:p>
            <a:pPr marL="114300" indent="-114300" defTabSz="762000">
              <a:buFontTx/>
              <a:buChar char="•"/>
            </a:pPr>
            <a:r>
              <a:rPr lang="en-US" u="none"/>
              <a:t>The </a:t>
            </a:r>
            <a:r>
              <a:rPr lang="en-US" i="1" u="none"/>
              <a:t>scheduler</a:t>
            </a:r>
            <a:r>
              <a:rPr lang="en-US" u="none"/>
              <a:t> enqueues the </a:t>
            </a:r>
            <a:r>
              <a:rPr lang="en-US" i="1" u="none"/>
              <a:t>method request</a:t>
            </a:r>
            <a:r>
              <a:rPr lang="en-US" u="none"/>
              <a:t> into the </a:t>
            </a:r>
            <a:r>
              <a:rPr lang="en-US" i="1" u="none"/>
              <a:t>activation list</a:t>
            </a:r>
            <a:r>
              <a:rPr lang="en-US" u="none"/>
              <a:t> (not shown here)</a:t>
            </a:r>
          </a:p>
          <a:p>
            <a:pPr marL="114300" indent="-114300" defTabSz="762000">
              <a:buFontTx/>
              <a:buChar char="•"/>
            </a:pPr>
            <a:r>
              <a:rPr lang="en-US" u="none"/>
              <a:t>When the </a:t>
            </a:r>
            <a:r>
              <a:rPr lang="en-US" i="1" u="none"/>
              <a:t>method request</a:t>
            </a:r>
            <a:r>
              <a:rPr lang="en-US" u="none"/>
              <a:t> becomes runnable, the </a:t>
            </a:r>
            <a:r>
              <a:rPr lang="en-US" i="1" u="none"/>
              <a:t>scheduler</a:t>
            </a:r>
            <a:r>
              <a:rPr lang="en-US" u="none"/>
              <a:t> dequeues it from the </a:t>
            </a:r>
            <a:r>
              <a:rPr lang="en-US" i="1" u="none"/>
              <a:t>activation list</a:t>
            </a:r>
            <a:r>
              <a:rPr lang="en-US" u="none"/>
              <a:t> (not shown here) &amp; executes it in a different thread than the client</a:t>
            </a:r>
          </a:p>
          <a:p>
            <a:pPr marL="114300" indent="-114300" defTabSz="762000">
              <a:buFontTx/>
              <a:buChar char="•"/>
            </a:pPr>
            <a:r>
              <a:rPr lang="en-US" u="none"/>
              <a:t>The </a:t>
            </a:r>
            <a:r>
              <a:rPr lang="en-US" i="1" u="none"/>
              <a:t>method request</a:t>
            </a:r>
            <a:r>
              <a:rPr lang="en-US" u="none"/>
              <a:t> executes the method on the </a:t>
            </a:r>
            <a:r>
              <a:rPr lang="en-US" i="1" u="none"/>
              <a:t>servant</a:t>
            </a:r>
            <a:r>
              <a:rPr lang="en-US" u="none"/>
              <a:t> &amp; writes results, if any, to the </a:t>
            </a:r>
            <a:r>
              <a:rPr lang="en-US" i="1" u="none"/>
              <a:t>future</a:t>
            </a:r>
            <a:endParaRPr lang="en-US" u="none"/>
          </a:p>
          <a:p>
            <a:pPr marL="114300" indent="-114300" defTabSz="762000">
              <a:buFontTx/>
              <a:buChar char="•"/>
            </a:pPr>
            <a:r>
              <a:rPr lang="en-US" i="1" u="none"/>
              <a:t>Clients</a:t>
            </a:r>
            <a:r>
              <a:rPr lang="en-US" u="none"/>
              <a:t> obtain the method’s results via the </a:t>
            </a:r>
            <a:r>
              <a:rPr lang="en-US" i="1" u="none"/>
              <a:t>future</a:t>
            </a:r>
            <a:endParaRPr lang="en-US" u="none"/>
          </a:p>
        </p:txBody>
      </p:sp>
      <p:sp>
        <p:nvSpPr>
          <p:cNvPr id="97284" name="Rectangle 54"/>
          <p:cNvSpPr>
            <a:spLocks noGrp="1" noChangeArrowheads="1"/>
          </p:cNvSpPr>
          <p:nvPr>
            <p:ph type="title" idx="4294967295"/>
          </p:nvPr>
        </p:nvSpPr>
        <p:spPr>
          <a:xfrm>
            <a:off x="727075" y="-38100"/>
            <a:ext cx="7924800" cy="914400"/>
          </a:xfrm>
        </p:spPr>
        <p:txBody>
          <a:bodyPr/>
          <a:lstStyle/>
          <a:p>
            <a:r>
              <a:rPr lang="de-DE" smtClean="0"/>
              <a:t>Active Object Pattern Dynamics</a:t>
            </a:r>
            <a:endParaRPr lang="en-US" smtClean="0"/>
          </a:p>
        </p:txBody>
      </p:sp>
      <p:grpSp>
        <p:nvGrpSpPr>
          <p:cNvPr id="97285" name="Group 58"/>
          <p:cNvGrpSpPr>
            <a:grpSpLocks/>
          </p:cNvGrpSpPr>
          <p:nvPr/>
        </p:nvGrpSpPr>
        <p:grpSpPr bwMode="auto">
          <a:xfrm>
            <a:off x="38100" y="1028700"/>
            <a:ext cx="5343525" cy="4600575"/>
            <a:chOff x="24" y="648"/>
            <a:chExt cx="3366" cy="2898"/>
          </a:xfrm>
        </p:grpSpPr>
        <p:sp>
          <p:nvSpPr>
            <p:cNvPr id="97287" name="Line 52"/>
            <p:cNvSpPr>
              <a:spLocks noChangeShapeType="1"/>
            </p:cNvSpPr>
            <p:nvPr/>
          </p:nvSpPr>
          <p:spPr bwMode="auto">
            <a:xfrm flipH="1">
              <a:off x="1570" y="2559"/>
              <a:ext cx="902"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97288" name="Line 44"/>
            <p:cNvSpPr>
              <a:spLocks noChangeShapeType="1"/>
            </p:cNvSpPr>
            <p:nvPr/>
          </p:nvSpPr>
          <p:spPr bwMode="auto">
            <a:xfrm flipH="1">
              <a:off x="990" y="1326"/>
              <a:ext cx="193" cy="0"/>
            </a:xfrm>
            <a:prstGeom prst="line">
              <a:avLst/>
            </a:prstGeom>
            <a:noFill/>
            <a:ln w="9525">
              <a:solidFill>
                <a:schemeClr val="tx1"/>
              </a:solidFill>
              <a:round/>
              <a:headEnd type="triangle" w="med" len="med"/>
              <a:tailEnd/>
            </a:ln>
          </p:spPr>
          <p:txBody>
            <a:bodyPr wrap="none" anchor="ctr"/>
            <a:lstStyle/>
            <a:p>
              <a:endParaRPr lang="en-US"/>
            </a:p>
          </p:txBody>
        </p:sp>
        <p:sp>
          <p:nvSpPr>
            <p:cNvPr id="97289" name="Line 45"/>
            <p:cNvSpPr>
              <a:spLocks noChangeShapeType="1"/>
            </p:cNvSpPr>
            <p:nvPr/>
          </p:nvSpPr>
          <p:spPr bwMode="auto">
            <a:xfrm>
              <a:off x="1441" y="1511"/>
              <a:ext cx="0" cy="2035"/>
            </a:xfrm>
            <a:prstGeom prst="line">
              <a:avLst/>
            </a:prstGeom>
            <a:noFill/>
            <a:ln w="9525">
              <a:solidFill>
                <a:schemeClr val="tx1"/>
              </a:solidFill>
              <a:round/>
              <a:headEnd/>
              <a:tailEnd/>
            </a:ln>
          </p:spPr>
          <p:txBody>
            <a:bodyPr wrap="none" anchor="ctr"/>
            <a:lstStyle/>
            <a:p>
              <a:endParaRPr lang="en-US"/>
            </a:p>
          </p:txBody>
        </p:sp>
        <p:sp>
          <p:nvSpPr>
            <p:cNvPr id="97290" name="Rectangle 46"/>
            <p:cNvSpPr>
              <a:spLocks noChangeArrowheads="1"/>
            </p:cNvSpPr>
            <p:nvPr/>
          </p:nvSpPr>
          <p:spPr bwMode="auto">
            <a:xfrm>
              <a:off x="1183" y="1141"/>
              <a:ext cx="516" cy="37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600" b="1" u="none"/>
                <a:t>: </a:t>
              </a:r>
              <a:r>
                <a:rPr lang="en-US" sz="1600" b="1"/>
                <a:t>Future</a:t>
              </a:r>
              <a:endParaRPr lang="en-US" sz="1600"/>
            </a:p>
          </p:txBody>
        </p:sp>
        <p:sp>
          <p:nvSpPr>
            <p:cNvPr id="97291" name="Rectangle 42"/>
            <p:cNvSpPr>
              <a:spLocks noChangeArrowheads="1"/>
            </p:cNvSpPr>
            <p:nvPr/>
          </p:nvSpPr>
          <p:spPr bwMode="auto">
            <a:xfrm>
              <a:off x="1312" y="2498"/>
              <a:ext cx="258" cy="123"/>
            </a:xfrm>
            <a:prstGeom prst="rect">
              <a:avLst/>
            </a:prstGeom>
            <a:solidFill>
              <a:schemeClr val="bg1"/>
            </a:solidFill>
            <a:ln w="9525">
              <a:solidFill>
                <a:srgbClr val="000000"/>
              </a:solidFill>
              <a:miter lim="800000"/>
              <a:headEnd/>
              <a:tailEnd/>
            </a:ln>
          </p:spPr>
          <p:txBody>
            <a:bodyPr wrap="none" anchor="ctr"/>
            <a:lstStyle/>
            <a:p>
              <a:endParaRPr lang="en-US"/>
            </a:p>
          </p:txBody>
        </p:sp>
        <p:sp>
          <p:nvSpPr>
            <p:cNvPr id="97292" name="Rectangle 47"/>
            <p:cNvSpPr>
              <a:spLocks noChangeArrowheads="1"/>
            </p:cNvSpPr>
            <p:nvPr/>
          </p:nvSpPr>
          <p:spPr bwMode="auto">
            <a:xfrm>
              <a:off x="1312" y="2991"/>
              <a:ext cx="258" cy="123"/>
            </a:xfrm>
            <a:prstGeom prst="rect">
              <a:avLst/>
            </a:prstGeom>
            <a:solidFill>
              <a:schemeClr val="bg1"/>
            </a:solidFill>
            <a:ln w="9525">
              <a:solidFill>
                <a:srgbClr val="000000"/>
              </a:solidFill>
              <a:miter lim="800000"/>
              <a:headEnd/>
              <a:tailEnd/>
            </a:ln>
          </p:spPr>
          <p:txBody>
            <a:bodyPr wrap="none" anchor="ctr"/>
            <a:lstStyle/>
            <a:p>
              <a:endParaRPr lang="en-US"/>
            </a:p>
          </p:txBody>
        </p:sp>
        <p:sp>
          <p:nvSpPr>
            <p:cNvPr id="97293" name="Line 2"/>
            <p:cNvSpPr>
              <a:spLocks noChangeShapeType="1"/>
            </p:cNvSpPr>
            <p:nvPr/>
          </p:nvSpPr>
          <p:spPr bwMode="auto">
            <a:xfrm flipH="1">
              <a:off x="282" y="1018"/>
              <a:ext cx="0" cy="2528"/>
            </a:xfrm>
            <a:prstGeom prst="line">
              <a:avLst/>
            </a:prstGeom>
            <a:noFill/>
            <a:ln w="9525">
              <a:solidFill>
                <a:schemeClr val="tx1"/>
              </a:solidFill>
              <a:round/>
              <a:headEnd/>
              <a:tailEnd/>
            </a:ln>
          </p:spPr>
          <p:txBody>
            <a:bodyPr wrap="none" anchor="ctr"/>
            <a:lstStyle/>
            <a:p>
              <a:endParaRPr lang="en-US"/>
            </a:p>
          </p:txBody>
        </p:sp>
        <p:sp>
          <p:nvSpPr>
            <p:cNvPr id="97294" name="Line 3"/>
            <p:cNvSpPr>
              <a:spLocks noChangeShapeType="1"/>
            </p:cNvSpPr>
            <p:nvPr/>
          </p:nvSpPr>
          <p:spPr bwMode="auto">
            <a:xfrm>
              <a:off x="861" y="1018"/>
              <a:ext cx="0" cy="2528"/>
            </a:xfrm>
            <a:prstGeom prst="line">
              <a:avLst/>
            </a:prstGeom>
            <a:noFill/>
            <a:ln w="9525">
              <a:solidFill>
                <a:schemeClr val="tx1"/>
              </a:solidFill>
              <a:round/>
              <a:headEnd/>
              <a:tailEnd/>
            </a:ln>
          </p:spPr>
          <p:txBody>
            <a:bodyPr wrap="none" anchor="ctr"/>
            <a:lstStyle/>
            <a:p>
              <a:endParaRPr lang="en-US"/>
            </a:p>
          </p:txBody>
        </p:sp>
        <p:sp>
          <p:nvSpPr>
            <p:cNvPr id="97295" name="Line 4"/>
            <p:cNvSpPr>
              <a:spLocks noChangeShapeType="1"/>
            </p:cNvSpPr>
            <p:nvPr/>
          </p:nvSpPr>
          <p:spPr bwMode="auto">
            <a:xfrm>
              <a:off x="2021" y="1018"/>
              <a:ext cx="0" cy="2528"/>
            </a:xfrm>
            <a:prstGeom prst="line">
              <a:avLst/>
            </a:prstGeom>
            <a:noFill/>
            <a:ln w="9525">
              <a:solidFill>
                <a:schemeClr val="tx1"/>
              </a:solidFill>
              <a:round/>
              <a:headEnd/>
              <a:tailEnd/>
            </a:ln>
          </p:spPr>
          <p:txBody>
            <a:bodyPr wrap="none" anchor="ctr"/>
            <a:lstStyle/>
            <a:p>
              <a:endParaRPr lang="en-US"/>
            </a:p>
          </p:txBody>
        </p:sp>
        <p:sp>
          <p:nvSpPr>
            <p:cNvPr id="97296" name="Rectangle 5"/>
            <p:cNvSpPr>
              <a:spLocks noChangeArrowheads="1"/>
            </p:cNvSpPr>
            <p:nvPr/>
          </p:nvSpPr>
          <p:spPr bwMode="auto">
            <a:xfrm>
              <a:off x="1892" y="1820"/>
              <a:ext cx="258" cy="123"/>
            </a:xfrm>
            <a:prstGeom prst="rect">
              <a:avLst/>
            </a:prstGeom>
            <a:solidFill>
              <a:schemeClr val="bg1"/>
            </a:solidFill>
            <a:ln w="9525">
              <a:solidFill>
                <a:srgbClr val="000000"/>
              </a:solidFill>
              <a:miter lim="800000"/>
              <a:headEnd/>
              <a:tailEnd/>
            </a:ln>
          </p:spPr>
          <p:txBody>
            <a:bodyPr wrap="none" anchor="ctr"/>
            <a:lstStyle/>
            <a:p>
              <a:endParaRPr lang="en-US"/>
            </a:p>
          </p:txBody>
        </p:sp>
        <p:sp>
          <p:nvSpPr>
            <p:cNvPr id="97297" name="Rectangle 6"/>
            <p:cNvSpPr>
              <a:spLocks noChangeArrowheads="1"/>
            </p:cNvSpPr>
            <p:nvPr/>
          </p:nvSpPr>
          <p:spPr bwMode="auto">
            <a:xfrm>
              <a:off x="733" y="1203"/>
              <a:ext cx="257" cy="863"/>
            </a:xfrm>
            <a:prstGeom prst="rect">
              <a:avLst/>
            </a:prstGeom>
            <a:solidFill>
              <a:schemeClr val="bg1"/>
            </a:solidFill>
            <a:ln w="9525">
              <a:solidFill>
                <a:srgbClr val="000000"/>
              </a:solidFill>
              <a:miter lim="800000"/>
              <a:headEnd/>
              <a:tailEnd/>
            </a:ln>
          </p:spPr>
          <p:txBody>
            <a:bodyPr wrap="none" anchor="ctr"/>
            <a:lstStyle/>
            <a:p>
              <a:endParaRPr lang="en-US"/>
            </a:p>
          </p:txBody>
        </p:sp>
        <p:sp>
          <p:nvSpPr>
            <p:cNvPr id="97298" name="Text Box 8"/>
            <p:cNvSpPr txBox="1">
              <a:spLocks noChangeArrowheads="1"/>
            </p:cNvSpPr>
            <p:nvPr/>
          </p:nvSpPr>
          <p:spPr bwMode="auto">
            <a:xfrm>
              <a:off x="374" y="987"/>
              <a:ext cx="487" cy="192"/>
            </a:xfrm>
            <a:prstGeom prst="rect">
              <a:avLst/>
            </a:prstGeom>
            <a:noFill/>
            <a:ln w="9525">
              <a:noFill/>
              <a:miter lim="800000"/>
              <a:headEnd/>
              <a:tailEnd/>
            </a:ln>
          </p:spPr>
          <p:txBody>
            <a:bodyPr wrap="none">
              <a:spAutoFit/>
            </a:bodyPr>
            <a:lstStyle/>
            <a:p>
              <a:pPr algn="ctr" defTabSz="762000"/>
              <a:r>
                <a:rPr lang="en-US" sz="1400" u="none"/>
                <a:t>method</a:t>
              </a:r>
            </a:p>
          </p:txBody>
        </p:sp>
        <p:sp>
          <p:nvSpPr>
            <p:cNvPr id="97299" name="Line 9"/>
            <p:cNvSpPr>
              <a:spLocks noChangeShapeType="1"/>
            </p:cNvSpPr>
            <p:nvPr/>
          </p:nvSpPr>
          <p:spPr bwMode="auto">
            <a:xfrm>
              <a:off x="410" y="1265"/>
              <a:ext cx="324" cy="0"/>
            </a:xfrm>
            <a:prstGeom prst="line">
              <a:avLst/>
            </a:prstGeom>
            <a:noFill/>
            <a:ln w="9525">
              <a:solidFill>
                <a:schemeClr val="tx1"/>
              </a:solidFill>
              <a:round/>
              <a:headEnd/>
              <a:tailEnd type="triangle" w="med" len="med"/>
            </a:ln>
          </p:spPr>
          <p:txBody>
            <a:bodyPr wrap="none" anchor="ctr"/>
            <a:lstStyle/>
            <a:p>
              <a:endParaRPr lang="en-US"/>
            </a:p>
          </p:txBody>
        </p:sp>
        <p:sp>
          <p:nvSpPr>
            <p:cNvPr id="97300" name="Line 11"/>
            <p:cNvSpPr>
              <a:spLocks noChangeShapeType="1"/>
            </p:cNvSpPr>
            <p:nvPr/>
          </p:nvSpPr>
          <p:spPr bwMode="auto">
            <a:xfrm flipH="1" flipV="1">
              <a:off x="990" y="1881"/>
              <a:ext cx="902"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97301" name="Text Box 12"/>
            <p:cNvSpPr txBox="1">
              <a:spLocks noChangeArrowheads="1"/>
            </p:cNvSpPr>
            <p:nvPr/>
          </p:nvSpPr>
          <p:spPr bwMode="auto">
            <a:xfrm>
              <a:off x="1261" y="1683"/>
              <a:ext cx="551" cy="192"/>
            </a:xfrm>
            <a:prstGeom prst="rect">
              <a:avLst/>
            </a:prstGeom>
            <a:solidFill>
              <a:schemeClr val="bg1"/>
            </a:solidFill>
            <a:ln w="9525">
              <a:noFill/>
              <a:miter lim="800000"/>
              <a:headEnd/>
              <a:tailEnd/>
            </a:ln>
          </p:spPr>
          <p:txBody>
            <a:bodyPr wrap="none">
              <a:spAutoFit/>
            </a:bodyPr>
            <a:lstStyle/>
            <a:p>
              <a:pPr algn="ctr" defTabSz="762000"/>
              <a:r>
                <a:rPr lang="en-US" sz="1400" u="none"/>
                <a:t>enqueue</a:t>
              </a:r>
            </a:p>
          </p:txBody>
        </p:sp>
        <p:sp>
          <p:nvSpPr>
            <p:cNvPr id="97302" name="Rectangle 13"/>
            <p:cNvSpPr>
              <a:spLocks noChangeArrowheads="1"/>
            </p:cNvSpPr>
            <p:nvPr/>
          </p:nvSpPr>
          <p:spPr bwMode="auto">
            <a:xfrm>
              <a:off x="1892" y="2189"/>
              <a:ext cx="258" cy="555"/>
            </a:xfrm>
            <a:prstGeom prst="rect">
              <a:avLst/>
            </a:prstGeom>
            <a:solidFill>
              <a:schemeClr val="bg1"/>
            </a:solidFill>
            <a:ln w="9525">
              <a:solidFill>
                <a:srgbClr val="000000"/>
              </a:solidFill>
              <a:miter lim="800000"/>
              <a:headEnd/>
              <a:tailEnd/>
            </a:ln>
          </p:spPr>
          <p:txBody>
            <a:bodyPr wrap="none" anchor="ctr"/>
            <a:lstStyle/>
            <a:p>
              <a:endParaRPr lang="en-US"/>
            </a:p>
          </p:txBody>
        </p:sp>
        <p:sp>
          <p:nvSpPr>
            <p:cNvPr id="97303" name="Line 14"/>
            <p:cNvSpPr>
              <a:spLocks noChangeShapeType="1"/>
            </p:cNvSpPr>
            <p:nvPr/>
          </p:nvSpPr>
          <p:spPr bwMode="auto">
            <a:xfrm flipH="1">
              <a:off x="410" y="2005"/>
              <a:ext cx="323" cy="0"/>
            </a:xfrm>
            <a:prstGeom prst="line">
              <a:avLst/>
            </a:prstGeom>
            <a:noFill/>
            <a:ln w="9525">
              <a:solidFill>
                <a:schemeClr val="tx1"/>
              </a:solidFill>
              <a:round/>
              <a:headEnd/>
              <a:tailEnd type="triangle" w="med" len="med"/>
            </a:ln>
          </p:spPr>
          <p:txBody>
            <a:bodyPr wrap="none" anchor="ctr"/>
            <a:lstStyle/>
            <a:p>
              <a:endParaRPr lang="en-US"/>
            </a:p>
          </p:txBody>
        </p:sp>
        <p:sp>
          <p:nvSpPr>
            <p:cNvPr id="97304" name="Freeform 15"/>
            <p:cNvSpPr>
              <a:spLocks/>
            </p:cNvSpPr>
            <p:nvPr/>
          </p:nvSpPr>
          <p:spPr bwMode="auto">
            <a:xfrm>
              <a:off x="1892" y="2744"/>
              <a:ext cx="258" cy="124"/>
            </a:xfrm>
            <a:custGeom>
              <a:avLst/>
              <a:gdLst>
                <a:gd name="T0" fmla="*/ 0 w 192"/>
                <a:gd name="T1" fmla="*/ 0 h 96"/>
                <a:gd name="T2" fmla="*/ 0 w 192"/>
                <a:gd name="T3" fmla="*/ 207 h 96"/>
                <a:gd name="T4" fmla="*/ 117 w 192"/>
                <a:gd name="T5" fmla="*/ 103 h 96"/>
                <a:gd name="T6" fmla="*/ 117 w 192"/>
                <a:gd name="T7" fmla="*/ 207 h 96"/>
                <a:gd name="T8" fmla="*/ 232 w 192"/>
                <a:gd name="T9" fmla="*/ 103 h 96"/>
                <a:gd name="T10" fmla="*/ 232 w 192"/>
                <a:gd name="T11" fmla="*/ 207 h 96"/>
                <a:gd name="T12" fmla="*/ 351 w 192"/>
                <a:gd name="T13" fmla="*/ 103 h 96"/>
                <a:gd name="T14" fmla="*/ 351 w 192"/>
                <a:gd name="T15" fmla="*/ 207 h 96"/>
                <a:gd name="T16" fmla="*/ 466 w 192"/>
                <a:gd name="T17" fmla="*/ 103 h 96"/>
                <a:gd name="T18" fmla="*/ 466 w 192"/>
                <a:gd name="T19" fmla="*/ 0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2"/>
                <a:gd name="T31" fmla="*/ 0 h 96"/>
                <a:gd name="T32" fmla="*/ 192 w 192"/>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2" h="96">
                  <a:moveTo>
                    <a:pt x="0" y="0"/>
                  </a:moveTo>
                  <a:lnTo>
                    <a:pt x="0" y="96"/>
                  </a:lnTo>
                  <a:lnTo>
                    <a:pt x="48" y="48"/>
                  </a:lnTo>
                  <a:lnTo>
                    <a:pt x="48" y="96"/>
                  </a:lnTo>
                  <a:lnTo>
                    <a:pt x="96" y="48"/>
                  </a:lnTo>
                  <a:lnTo>
                    <a:pt x="96" y="96"/>
                  </a:lnTo>
                  <a:lnTo>
                    <a:pt x="144" y="48"/>
                  </a:lnTo>
                  <a:lnTo>
                    <a:pt x="144" y="96"/>
                  </a:lnTo>
                  <a:lnTo>
                    <a:pt x="192" y="48"/>
                  </a:lnTo>
                  <a:lnTo>
                    <a:pt x="192" y="0"/>
                  </a:lnTo>
                </a:path>
              </a:pathLst>
            </a:custGeom>
            <a:solidFill>
              <a:schemeClr val="bg1"/>
            </a:solidFill>
            <a:ln w="9525">
              <a:solidFill>
                <a:srgbClr val="000000"/>
              </a:solidFill>
              <a:round/>
              <a:headEnd/>
              <a:tailEnd/>
            </a:ln>
          </p:spPr>
          <p:txBody>
            <a:bodyPr wrap="none" anchor="ctr"/>
            <a:lstStyle/>
            <a:p>
              <a:endParaRPr lang="en-US"/>
            </a:p>
          </p:txBody>
        </p:sp>
        <p:sp>
          <p:nvSpPr>
            <p:cNvPr id="97305" name="Rectangle 16"/>
            <p:cNvSpPr>
              <a:spLocks noChangeArrowheads="1"/>
            </p:cNvSpPr>
            <p:nvPr/>
          </p:nvSpPr>
          <p:spPr bwMode="auto">
            <a:xfrm>
              <a:off x="153" y="1141"/>
              <a:ext cx="257" cy="1418"/>
            </a:xfrm>
            <a:prstGeom prst="rect">
              <a:avLst/>
            </a:prstGeom>
            <a:solidFill>
              <a:schemeClr val="bg1"/>
            </a:solidFill>
            <a:ln w="9525">
              <a:solidFill>
                <a:srgbClr val="000000"/>
              </a:solidFill>
              <a:miter lim="800000"/>
              <a:headEnd/>
              <a:tailEnd/>
            </a:ln>
          </p:spPr>
          <p:txBody>
            <a:bodyPr wrap="none" anchor="ctr"/>
            <a:lstStyle/>
            <a:p>
              <a:endParaRPr lang="en-US"/>
            </a:p>
          </p:txBody>
        </p:sp>
        <p:sp>
          <p:nvSpPr>
            <p:cNvPr id="97306" name="Freeform 17"/>
            <p:cNvSpPr>
              <a:spLocks/>
            </p:cNvSpPr>
            <p:nvPr/>
          </p:nvSpPr>
          <p:spPr bwMode="auto">
            <a:xfrm>
              <a:off x="159" y="2498"/>
              <a:ext cx="251" cy="123"/>
            </a:xfrm>
            <a:custGeom>
              <a:avLst/>
              <a:gdLst>
                <a:gd name="T0" fmla="*/ 0 w 192"/>
                <a:gd name="T1" fmla="*/ 0 h 96"/>
                <a:gd name="T2" fmla="*/ 0 w 192"/>
                <a:gd name="T3" fmla="*/ 202 h 96"/>
                <a:gd name="T4" fmla="*/ 107 w 192"/>
                <a:gd name="T5" fmla="*/ 101 h 96"/>
                <a:gd name="T6" fmla="*/ 107 w 192"/>
                <a:gd name="T7" fmla="*/ 202 h 96"/>
                <a:gd name="T8" fmla="*/ 216 w 192"/>
                <a:gd name="T9" fmla="*/ 101 h 96"/>
                <a:gd name="T10" fmla="*/ 216 w 192"/>
                <a:gd name="T11" fmla="*/ 202 h 96"/>
                <a:gd name="T12" fmla="*/ 322 w 192"/>
                <a:gd name="T13" fmla="*/ 101 h 96"/>
                <a:gd name="T14" fmla="*/ 322 w 192"/>
                <a:gd name="T15" fmla="*/ 202 h 96"/>
                <a:gd name="T16" fmla="*/ 429 w 192"/>
                <a:gd name="T17" fmla="*/ 101 h 96"/>
                <a:gd name="T18" fmla="*/ 429 w 192"/>
                <a:gd name="T19" fmla="*/ 0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2"/>
                <a:gd name="T31" fmla="*/ 0 h 96"/>
                <a:gd name="T32" fmla="*/ 192 w 192"/>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2" h="96">
                  <a:moveTo>
                    <a:pt x="0" y="0"/>
                  </a:moveTo>
                  <a:lnTo>
                    <a:pt x="0" y="96"/>
                  </a:lnTo>
                  <a:lnTo>
                    <a:pt x="48" y="48"/>
                  </a:lnTo>
                  <a:lnTo>
                    <a:pt x="48" y="96"/>
                  </a:lnTo>
                  <a:lnTo>
                    <a:pt x="96" y="48"/>
                  </a:lnTo>
                  <a:lnTo>
                    <a:pt x="96" y="96"/>
                  </a:lnTo>
                  <a:lnTo>
                    <a:pt x="144" y="48"/>
                  </a:lnTo>
                  <a:lnTo>
                    <a:pt x="144" y="96"/>
                  </a:lnTo>
                  <a:lnTo>
                    <a:pt x="192" y="48"/>
                  </a:lnTo>
                  <a:lnTo>
                    <a:pt x="192" y="0"/>
                  </a:lnTo>
                </a:path>
              </a:pathLst>
            </a:custGeom>
            <a:solidFill>
              <a:schemeClr val="bg1"/>
            </a:solidFill>
            <a:ln w="9525">
              <a:solidFill>
                <a:srgbClr val="000000"/>
              </a:solidFill>
              <a:round/>
              <a:headEnd/>
              <a:tailEnd/>
            </a:ln>
          </p:spPr>
          <p:txBody>
            <a:bodyPr wrap="none" anchor="ctr"/>
            <a:lstStyle/>
            <a:p>
              <a:endParaRPr lang="en-US"/>
            </a:p>
          </p:txBody>
        </p:sp>
        <p:sp>
          <p:nvSpPr>
            <p:cNvPr id="97307" name="Rectangle 18"/>
            <p:cNvSpPr>
              <a:spLocks noChangeArrowheads="1"/>
            </p:cNvSpPr>
            <p:nvPr/>
          </p:nvSpPr>
          <p:spPr bwMode="auto">
            <a:xfrm>
              <a:off x="153" y="2868"/>
              <a:ext cx="257" cy="370"/>
            </a:xfrm>
            <a:prstGeom prst="rect">
              <a:avLst/>
            </a:prstGeom>
            <a:solidFill>
              <a:schemeClr val="bg1"/>
            </a:solidFill>
            <a:ln w="9525">
              <a:solidFill>
                <a:srgbClr val="000000"/>
              </a:solidFill>
              <a:miter lim="800000"/>
              <a:headEnd/>
              <a:tailEnd/>
            </a:ln>
          </p:spPr>
          <p:txBody>
            <a:bodyPr wrap="none" anchor="ctr"/>
            <a:lstStyle/>
            <a:p>
              <a:endParaRPr lang="en-US"/>
            </a:p>
          </p:txBody>
        </p:sp>
        <p:sp>
          <p:nvSpPr>
            <p:cNvPr id="97308" name="Freeform 19"/>
            <p:cNvSpPr>
              <a:spLocks/>
            </p:cNvSpPr>
            <p:nvPr/>
          </p:nvSpPr>
          <p:spPr bwMode="auto">
            <a:xfrm flipV="1">
              <a:off x="159" y="2806"/>
              <a:ext cx="251" cy="123"/>
            </a:xfrm>
            <a:custGeom>
              <a:avLst/>
              <a:gdLst>
                <a:gd name="T0" fmla="*/ 0 w 192"/>
                <a:gd name="T1" fmla="*/ 0 h 96"/>
                <a:gd name="T2" fmla="*/ 0 w 192"/>
                <a:gd name="T3" fmla="*/ 202 h 96"/>
                <a:gd name="T4" fmla="*/ 107 w 192"/>
                <a:gd name="T5" fmla="*/ 101 h 96"/>
                <a:gd name="T6" fmla="*/ 107 w 192"/>
                <a:gd name="T7" fmla="*/ 202 h 96"/>
                <a:gd name="T8" fmla="*/ 216 w 192"/>
                <a:gd name="T9" fmla="*/ 101 h 96"/>
                <a:gd name="T10" fmla="*/ 216 w 192"/>
                <a:gd name="T11" fmla="*/ 202 h 96"/>
                <a:gd name="T12" fmla="*/ 322 w 192"/>
                <a:gd name="T13" fmla="*/ 101 h 96"/>
                <a:gd name="T14" fmla="*/ 322 w 192"/>
                <a:gd name="T15" fmla="*/ 202 h 96"/>
                <a:gd name="T16" fmla="*/ 429 w 192"/>
                <a:gd name="T17" fmla="*/ 101 h 96"/>
                <a:gd name="T18" fmla="*/ 429 w 192"/>
                <a:gd name="T19" fmla="*/ 0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2"/>
                <a:gd name="T31" fmla="*/ 0 h 96"/>
                <a:gd name="T32" fmla="*/ 192 w 192"/>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2" h="96">
                  <a:moveTo>
                    <a:pt x="0" y="0"/>
                  </a:moveTo>
                  <a:lnTo>
                    <a:pt x="0" y="96"/>
                  </a:lnTo>
                  <a:lnTo>
                    <a:pt x="48" y="48"/>
                  </a:lnTo>
                  <a:lnTo>
                    <a:pt x="48" y="96"/>
                  </a:lnTo>
                  <a:lnTo>
                    <a:pt x="96" y="48"/>
                  </a:lnTo>
                  <a:lnTo>
                    <a:pt x="96" y="96"/>
                  </a:lnTo>
                  <a:lnTo>
                    <a:pt x="144" y="48"/>
                  </a:lnTo>
                  <a:lnTo>
                    <a:pt x="144" y="96"/>
                  </a:lnTo>
                  <a:lnTo>
                    <a:pt x="192" y="48"/>
                  </a:lnTo>
                  <a:lnTo>
                    <a:pt x="192" y="0"/>
                  </a:lnTo>
                </a:path>
              </a:pathLst>
            </a:custGeom>
            <a:solidFill>
              <a:schemeClr val="bg1"/>
            </a:solidFill>
            <a:ln w="9525">
              <a:solidFill>
                <a:srgbClr val="000000"/>
              </a:solidFill>
              <a:round/>
              <a:headEnd/>
              <a:tailEnd/>
            </a:ln>
          </p:spPr>
          <p:txBody>
            <a:bodyPr wrap="none" anchor="ctr"/>
            <a:lstStyle/>
            <a:p>
              <a:endParaRPr lang="en-US"/>
            </a:p>
          </p:txBody>
        </p:sp>
        <p:sp>
          <p:nvSpPr>
            <p:cNvPr id="97309" name="Rectangle 20"/>
            <p:cNvSpPr>
              <a:spLocks noChangeArrowheads="1"/>
            </p:cNvSpPr>
            <p:nvPr/>
          </p:nvSpPr>
          <p:spPr bwMode="auto">
            <a:xfrm>
              <a:off x="604" y="648"/>
              <a:ext cx="515" cy="37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600" b="1" u="none"/>
                <a:t>: </a:t>
              </a:r>
              <a:r>
                <a:rPr lang="en-US" sz="1600" b="1"/>
                <a:t>Proxy</a:t>
              </a:r>
              <a:endParaRPr lang="en-US" sz="1600"/>
            </a:p>
          </p:txBody>
        </p:sp>
        <p:sp>
          <p:nvSpPr>
            <p:cNvPr id="97310" name="Rectangle 21"/>
            <p:cNvSpPr>
              <a:spLocks noChangeArrowheads="1"/>
            </p:cNvSpPr>
            <p:nvPr/>
          </p:nvSpPr>
          <p:spPr bwMode="auto">
            <a:xfrm>
              <a:off x="1660" y="648"/>
              <a:ext cx="709" cy="370"/>
            </a:xfrm>
            <a:prstGeom prst="rect">
              <a:avLst/>
            </a:prstGeom>
            <a:solidFill>
              <a:schemeClr val="bg1"/>
            </a:solidFill>
            <a:ln w="28575">
              <a:solidFill>
                <a:schemeClr val="tx1"/>
              </a:solidFill>
              <a:miter lim="800000"/>
              <a:headEnd/>
              <a:tailEnd/>
            </a:ln>
          </p:spPr>
          <p:txBody>
            <a:bodyPr wrap="none" lIns="92075" tIns="46038" rIns="92075" bIns="46038" anchor="ctr"/>
            <a:lstStyle/>
            <a:p>
              <a:pPr algn="ctr" defTabSz="762000" eaLnBrk="1" hangingPunct="1"/>
              <a:r>
                <a:rPr lang="en-US" sz="1400" b="1" u="none"/>
                <a:t>: </a:t>
              </a:r>
              <a:r>
                <a:rPr lang="en-US" sz="1400" b="1"/>
                <a:t>Scheduler</a:t>
              </a:r>
              <a:endParaRPr lang="en-US" sz="1600"/>
            </a:p>
          </p:txBody>
        </p:sp>
        <p:sp>
          <p:nvSpPr>
            <p:cNvPr id="97311" name="Rectangle 22"/>
            <p:cNvSpPr>
              <a:spLocks noChangeArrowheads="1"/>
            </p:cNvSpPr>
            <p:nvPr/>
          </p:nvSpPr>
          <p:spPr bwMode="auto">
            <a:xfrm>
              <a:off x="2784" y="648"/>
              <a:ext cx="606" cy="37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600" b="1" u="none"/>
                <a:t>: </a:t>
              </a:r>
              <a:r>
                <a:rPr lang="en-US" sz="1600" b="1"/>
                <a:t>Servant</a:t>
              </a:r>
              <a:endParaRPr lang="en-US" sz="1600"/>
            </a:p>
          </p:txBody>
        </p:sp>
        <p:sp>
          <p:nvSpPr>
            <p:cNvPr id="97312" name="Line 24"/>
            <p:cNvSpPr>
              <a:spLocks noChangeShapeType="1"/>
            </p:cNvSpPr>
            <p:nvPr/>
          </p:nvSpPr>
          <p:spPr bwMode="auto">
            <a:xfrm flipH="1">
              <a:off x="990" y="1635"/>
              <a:ext cx="1353" cy="0"/>
            </a:xfrm>
            <a:prstGeom prst="line">
              <a:avLst/>
            </a:prstGeom>
            <a:noFill/>
            <a:ln w="9525">
              <a:solidFill>
                <a:schemeClr val="tx1"/>
              </a:solidFill>
              <a:round/>
              <a:headEnd type="triangle" w="med" len="med"/>
              <a:tailEnd/>
            </a:ln>
          </p:spPr>
          <p:txBody>
            <a:bodyPr wrap="none" anchor="ctr"/>
            <a:lstStyle/>
            <a:p>
              <a:endParaRPr lang="en-US"/>
            </a:p>
          </p:txBody>
        </p:sp>
        <p:sp>
          <p:nvSpPr>
            <p:cNvPr id="97313" name="Rectangle 25"/>
            <p:cNvSpPr>
              <a:spLocks noChangeArrowheads="1"/>
            </p:cNvSpPr>
            <p:nvPr/>
          </p:nvSpPr>
          <p:spPr bwMode="auto">
            <a:xfrm>
              <a:off x="2343" y="1450"/>
              <a:ext cx="580" cy="37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600" b="1" u="none"/>
                <a:t>: </a:t>
              </a:r>
              <a:r>
                <a:rPr lang="en-US" sz="1600" b="1"/>
                <a:t>Method</a:t>
              </a:r>
              <a:br>
                <a:rPr lang="en-US" sz="1600" b="1"/>
              </a:br>
              <a:r>
                <a:rPr lang="en-US" sz="1600" b="1"/>
                <a:t>Request</a:t>
              </a:r>
              <a:endParaRPr lang="en-US" sz="1600"/>
            </a:p>
          </p:txBody>
        </p:sp>
        <p:sp>
          <p:nvSpPr>
            <p:cNvPr id="97314" name="Line 26"/>
            <p:cNvSpPr>
              <a:spLocks noChangeShapeType="1"/>
            </p:cNvSpPr>
            <p:nvPr/>
          </p:nvSpPr>
          <p:spPr bwMode="auto">
            <a:xfrm>
              <a:off x="2601" y="1820"/>
              <a:ext cx="0" cy="1726"/>
            </a:xfrm>
            <a:prstGeom prst="line">
              <a:avLst/>
            </a:prstGeom>
            <a:noFill/>
            <a:ln w="9525">
              <a:solidFill>
                <a:schemeClr val="tx1"/>
              </a:solidFill>
              <a:round/>
              <a:headEnd/>
              <a:tailEnd/>
            </a:ln>
          </p:spPr>
          <p:txBody>
            <a:bodyPr wrap="none" anchor="ctr"/>
            <a:lstStyle/>
            <a:p>
              <a:endParaRPr lang="en-US"/>
            </a:p>
          </p:txBody>
        </p:sp>
        <p:sp>
          <p:nvSpPr>
            <p:cNvPr id="97315" name="Line 27"/>
            <p:cNvSpPr>
              <a:spLocks noChangeShapeType="1"/>
            </p:cNvSpPr>
            <p:nvPr/>
          </p:nvSpPr>
          <p:spPr bwMode="auto">
            <a:xfrm>
              <a:off x="3180" y="1018"/>
              <a:ext cx="0" cy="2528"/>
            </a:xfrm>
            <a:prstGeom prst="line">
              <a:avLst/>
            </a:prstGeom>
            <a:noFill/>
            <a:ln w="9525">
              <a:solidFill>
                <a:schemeClr val="tx1"/>
              </a:solidFill>
              <a:round/>
              <a:headEnd/>
              <a:tailEnd/>
            </a:ln>
          </p:spPr>
          <p:txBody>
            <a:bodyPr wrap="none" anchor="ctr"/>
            <a:lstStyle/>
            <a:p>
              <a:endParaRPr lang="en-US"/>
            </a:p>
          </p:txBody>
        </p:sp>
        <p:sp>
          <p:nvSpPr>
            <p:cNvPr id="97316" name="Line 29"/>
            <p:cNvSpPr>
              <a:spLocks noChangeShapeType="1"/>
            </p:cNvSpPr>
            <p:nvPr/>
          </p:nvSpPr>
          <p:spPr bwMode="auto">
            <a:xfrm>
              <a:off x="1249" y="2251"/>
              <a:ext cx="643" cy="0"/>
            </a:xfrm>
            <a:prstGeom prst="line">
              <a:avLst/>
            </a:prstGeom>
            <a:noFill/>
            <a:ln w="9525">
              <a:solidFill>
                <a:schemeClr val="tx1"/>
              </a:solidFill>
              <a:round/>
              <a:headEnd/>
              <a:tailEnd type="triangle" w="med" len="med"/>
            </a:ln>
          </p:spPr>
          <p:txBody>
            <a:bodyPr wrap="none" anchor="ctr"/>
            <a:lstStyle/>
            <a:p>
              <a:endParaRPr lang="en-US"/>
            </a:p>
          </p:txBody>
        </p:sp>
        <p:sp>
          <p:nvSpPr>
            <p:cNvPr id="97317" name="Text Box 30"/>
            <p:cNvSpPr txBox="1">
              <a:spLocks noChangeArrowheads="1"/>
            </p:cNvSpPr>
            <p:nvPr/>
          </p:nvSpPr>
          <p:spPr bwMode="auto">
            <a:xfrm>
              <a:off x="1268" y="2053"/>
              <a:ext cx="531" cy="192"/>
            </a:xfrm>
            <a:prstGeom prst="rect">
              <a:avLst/>
            </a:prstGeom>
            <a:solidFill>
              <a:schemeClr val="bg1"/>
            </a:solidFill>
            <a:ln w="9525">
              <a:noFill/>
              <a:miter lim="800000"/>
              <a:headEnd/>
              <a:tailEnd/>
            </a:ln>
          </p:spPr>
          <p:txBody>
            <a:bodyPr wrap="none">
              <a:spAutoFit/>
            </a:bodyPr>
            <a:lstStyle/>
            <a:p>
              <a:pPr algn="ctr" defTabSz="762000"/>
              <a:r>
                <a:rPr lang="en-US" sz="1400" u="none"/>
                <a:t>dispatch</a:t>
              </a:r>
            </a:p>
          </p:txBody>
        </p:sp>
        <p:sp>
          <p:nvSpPr>
            <p:cNvPr id="97318" name="Rectangle 31"/>
            <p:cNvSpPr>
              <a:spLocks noChangeArrowheads="1"/>
            </p:cNvSpPr>
            <p:nvPr/>
          </p:nvSpPr>
          <p:spPr bwMode="auto">
            <a:xfrm>
              <a:off x="2472" y="2251"/>
              <a:ext cx="257" cy="493"/>
            </a:xfrm>
            <a:prstGeom prst="rect">
              <a:avLst/>
            </a:prstGeom>
            <a:solidFill>
              <a:schemeClr val="bg1"/>
            </a:solidFill>
            <a:ln w="9525">
              <a:solidFill>
                <a:srgbClr val="000000"/>
              </a:solidFill>
              <a:miter lim="800000"/>
              <a:headEnd/>
              <a:tailEnd/>
            </a:ln>
          </p:spPr>
          <p:txBody>
            <a:bodyPr wrap="none" anchor="ctr"/>
            <a:lstStyle/>
            <a:p>
              <a:endParaRPr lang="en-US"/>
            </a:p>
          </p:txBody>
        </p:sp>
        <p:sp>
          <p:nvSpPr>
            <p:cNvPr id="97319" name="Line 33"/>
            <p:cNvSpPr>
              <a:spLocks noChangeShapeType="1"/>
            </p:cNvSpPr>
            <p:nvPr/>
          </p:nvSpPr>
          <p:spPr bwMode="auto">
            <a:xfrm>
              <a:off x="2150" y="2313"/>
              <a:ext cx="322" cy="0"/>
            </a:xfrm>
            <a:prstGeom prst="line">
              <a:avLst/>
            </a:prstGeom>
            <a:noFill/>
            <a:ln w="9525">
              <a:solidFill>
                <a:schemeClr val="tx1"/>
              </a:solidFill>
              <a:round/>
              <a:headEnd/>
              <a:tailEnd type="triangle" w="med" len="med"/>
            </a:ln>
          </p:spPr>
          <p:txBody>
            <a:bodyPr wrap="none" anchor="ctr"/>
            <a:lstStyle/>
            <a:p>
              <a:endParaRPr lang="en-US"/>
            </a:p>
          </p:txBody>
        </p:sp>
        <p:sp>
          <p:nvSpPr>
            <p:cNvPr id="97320" name="Text Box 34"/>
            <p:cNvSpPr txBox="1">
              <a:spLocks noChangeArrowheads="1"/>
            </p:cNvSpPr>
            <p:nvPr/>
          </p:nvSpPr>
          <p:spPr bwMode="auto">
            <a:xfrm>
              <a:off x="2242" y="2053"/>
              <a:ext cx="283" cy="192"/>
            </a:xfrm>
            <a:prstGeom prst="rect">
              <a:avLst/>
            </a:prstGeom>
            <a:noFill/>
            <a:ln w="9525">
              <a:noFill/>
              <a:miter lim="800000"/>
              <a:headEnd/>
              <a:tailEnd/>
            </a:ln>
          </p:spPr>
          <p:txBody>
            <a:bodyPr wrap="none">
              <a:spAutoFit/>
            </a:bodyPr>
            <a:lstStyle/>
            <a:p>
              <a:pPr algn="ctr" defTabSz="762000"/>
              <a:r>
                <a:rPr lang="en-US" sz="1400" u="none"/>
                <a:t>call</a:t>
              </a:r>
            </a:p>
          </p:txBody>
        </p:sp>
        <p:sp>
          <p:nvSpPr>
            <p:cNvPr id="97321" name="Rectangle 35"/>
            <p:cNvSpPr>
              <a:spLocks noChangeArrowheads="1"/>
            </p:cNvSpPr>
            <p:nvPr/>
          </p:nvSpPr>
          <p:spPr bwMode="auto">
            <a:xfrm>
              <a:off x="3052" y="2313"/>
              <a:ext cx="257" cy="123"/>
            </a:xfrm>
            <a:prstGeom prst="rect">
              <a:avLst/>
            </a:prstGeom>
            <a:solidFill>
              <a:schemeClr val="bg1"/>
            </a:solidFill>
            <a:ln w="9525">
              <a:solidFill>
                <a:srgbClr val="000000"/>
              </a:solidFill>
              <a:miter lim="800000"/>
              <a:headEnd/>
              <a:tailEnd/>
            </a:ln>
          </p:spPr>
          <p:txBody>
            <a:bodyPr wrap="none" anchor="ctr"/>
            <a:lstStyle/>
            <a:p>
              <a:endParaRPr lang="en-US"/>
            </a:p>
          </p:txBody>
        </p:sp>
        <p:sp>
          <p:nvSpPr>
            <p:cNvPr id="97322" name="Line 38"/>
            <p:cNvSpPr>
              <a:spLocks noChangeShapeType="1"/>
            </p:cNvSpPr>
            <p:nvPr/>
          </p:nvSpPr>
          <p:spPr bwMode="auto">
            <a:xfrm flipH="1">
              <a:off x="2729" y="2374"/>
              <a:ext cx="324"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97323" name="Text Box 39"/>
            <p:cNvSpPr txBox="1">
              <a:spLocks noChangeArrowheads="1"/>
            </p:cNvSpPr>
            <p:nvPr/>
          </p:nvSpPr>
          <p:spPr bwMode="auto">
            <a:xfrm>
              <a:off x="2728" y="2097"/>
              <a:ext cx="487" cy="191"/>
            </a:xfrm>
            <a:prstGeom prst="rect">
              <a:avLst/>
            </a:prstGeom>
            <a:noFill/>
            <a:ln w="9525">
              <a:noFill/>
              <a:miter lim="800000"/>
              <a:headEnd/>
              <a:tailEnd/>
            </a:ln>
          </p:spPr>
          <p:txBody>
            <a:bodyPr wrap="none">
              <a:spAutoFit/>
            </a:bodyPr>
            <a:lstStyle/>
            <a:p>
              <a:pPr algn="ctr" defTabSz="762000"/>
              <a:r>
                <a:rPr lang="en-US" sz="1400" u="none"/>
                <a:t>method</a:t>
              </a:r>
            </a:p>
          </p:txBody>
        </p:sp>
        <p:sp>
          <p:nvSpPr>
            <p:cNvPr id="97324" name="Line 40"/>
            <p:cNvSpPr>
              <a:spLocks noChangeShapeType="1"/>
            </p:cNvSpPr>
            <p:nvPr/>
          </p:nvSpPr>
          <p:spPr bwMode="auto">
            <a:xfrm flipH="1">
              <a:off x="2150" y="2683"/>
              <a:ext cx="322" cy="0"/>
            </a:xfrm>
            <a:prstGeom prst="line">
              <a:avLst/>
            </a:prstGeom>
            <a:noFill/>
            <a:ln w="9525">
              <a:solidFill>
                <a:schemeClr val="tx1"/>
              </a:solidFill>
              <a:round/>
              <a:headEnd/>
              <a:tailEnd type="triangle" w="med" len="med"/>
            </a:ln>
          </p:spPr>
          <p:txBody>
            <a:bodyPr wrap="none" anchor="ctr"/>
            <a:lstStyle/>
            <a:p>
              <a:endParaRPr lang="en-US"/>
            </a:p>
          </p:txBody>
        </p:sp>
        <p:sp>
          <p:nvSpPr>
            <p:cNvPr id="97325" name="Line 49"/>
            <p:cNvSpPr>
              <a:spLocks noChangeShapeType="1"/>
            </p:cNvSpPr>
            <p:nvPr/>
          </p:nvSpPr>
          <p:spPr bwMode="auto">
            <a:xfrm flipH="1">
              <a:off x="410" y="3053"/>
              <a:ext cx="902" cy="0"/>
            </a:xfrm>
            <a:prstGeom prst="line">
              <a:avLst/>
            </a:prstGeom>
            <a:noFill/>
            <a:ln w="9525">
              <a:solidFill>
                <a:schemeClr val="tx1"/>
              </a:solidFill>
              <a:round/>
              <a:headEnd type="triangle" w="med" len="med"/>
              <a:tailEnd type="triangle" w="med" len="med"/>
            </a:ln>
          </p:spPr>
          <p:txBody>
            <a:bodyPr wrap="none" anchor="ctr"/>
            <a:lstStyle/>
            <a:p>
              <a:endParaRPr lang="en-US"/>
            </a:p>
          </p:txBody>
        </p:sp>
        <p:sp>
          <p:nvSpPr>
            <p:cNvPr id="97326" name="Text Box 50"/>
            <p:cNvSpPr txBox="1">
              <a:spLocks noChangeArrowheads="1"/>
            </p:cNvSpPr>
            <p:nvPr/>
          </p:nvSpPr>
          <p:spPr bwMode="auto">
            <a:xfrm>
              <a:off x="924" y="2854"/>
              <a:ext cx="339" cy="192"/>
            </a:xfrm>
            <a:prstGeom prst="rect">
              <a:avLst/>
            </a:prstGeom>
            <a:noFill/>
            <a:ln w="9525">
              <a:noFill/>
              <a:miter lim="800000"/>
              <a:headEnd/>
              <a:tailEnd/>
            </a:ln>
          </p:spPr>
          <p:txBody>
            <a:bodyPr wrap="none">
              <a:spAutoFit/>
            </a:bodyPr>
            <a:lstStyle/>
            <a:p>
              <a:pPr algn="ctr" defTabSz="762000"/>
              <a:r>
                <a:rPr lang="en-US" sz="1400" u="none"/>
                <a:t>read</a:t>
              </a:r>
            </a:p>
          </p:txBody>
        </p:sp>
        <p:sp>
          <p:nvSpPr>
            <p:cNvPr id="97327" name="Text Box 53"/>
            <p:cNvSpPr txBox="1">
              <a:spLocks noChangeArrowheads="1"/>
            </p:cNvSpPr>
            <p:nvPr/>
          </p:nvSpPr>
          <p:spPr bwMode="auto">
            <a:xfrm>
              <a:off x="1473" y="2300"/>
              <a:ext cx="352" cy="191"/>
            </a:xfrm>
            <a:prstGeom prst="rect">
              <a:avLst/>
            </a:prstGeom>
            <a:noFill/>
            <a:ln w="9525">
              <a:noFill/>
              <a:miter lim="800000"/>
              <a:headEnd/>
              <a:tailEnd/>
            </a:ln>
          </p:spPr>
          <p:txBody>
            <a:bodyPr wrap="none">
              <a:spAutoFit/>
            </a:bodyPr>
            <a:lstStyle/>
            <a:p>
              <a:pPr algn="ctr" defTabSz="762000"/>
              <a:r>
                <a:rPr lang="en-US" sz="1400" u="none"/>
                <a:t>write</a:t>
              </a:r>
            </a:p>
          </p:txBody>
        </p:sp>
        <p:sp>
          <p:nvSpPr>
            <p:cNvPr id="97328" name="Rectangle 55"/>
            <p:cNvSpPr>
              <a:spLocks noChangeArrowheads="1"/>
            </p:cNvSpPr>
            <p:nvPr/>
          </p:nvSpPr>
          <p:spPr bwMode="auto">
            <a:xfrm>
              <a:off x="24" y="648"/>
              <a:ext cx="515" cy="370"/>
            </a:xfrm>
            <a:prstGeom prst="rect">
              <a:avLst/>
            </a:prstGeom>
            <a:solidFill>
              <a:schemeClr val="bg1"/>
            </a:solidFill>
            <a:ln w="28575">
              <a:solidFill>
                <a:schemeClr val="tx1"/>
              </a:solidFill>
              <a:miter lim="800000"/>
              <a:headEnd/>
              <a:tailEnd/>
            </a:ln>
          </p:spPr>
          <p:txBody>
            <a:bodyPr wrap="none" lIns="92075" tIns="46038" rIns="92075" bIns="46038" anchor="ctr"/>
            <a:lstStyle/>
            <a:p>
              <a:pPr algn="ctr" defTabSz="762000" eaLnBrk="1" hangingPunct="1"/>
              <a:r>
                <a:rPr lang="en-US" sz="1600" b="1" u="none"/>
                <a:t>: </a:t>
              </a:r>
              <a:r>
                <a:rPr lang="en-US" sz="1600" b="1"/>
                <a:t>Client</a:t>
              </a:r>
              <a:endParaRPr lang="en-US" sz="1600"/>
            </a:p>
          </p:txBody>
        </p:sp>
      </p:grpSp>
      <p:sp>
        <p:nvSpPr>
          <p:cNvPr id="1523771" name="Text Box 59"/>
          <p:cNvSpPr txBox="1">
            <a:spLocks noChangeArrowheads="1"/>
          </p:cNvSpPr>
          <p:nvPr/>
        </p:nvSpPr>
        <p:spPr bwMode="auto">
          <a:xfrm>
            <a:off x="698500" y="5932488"/>
            <a:ext cx="3941763" cy="654050"/>
          </a:xfrm>
          <a:prstGeom prst="rect">
            <a:avLst/>
          </a:prstGeom>
          <a:solidFill>
            <a:srgbClr val="CCFFFF"/>
          </a:solidFill>
          <a:ln w="12700">
            <a:solidFill>
              <a:schemeClr val="tx1"/>
            </a:solidFill>
            <a:miter lim="800000"/>
            <a:headEnd/>
            <a:tailEnd/>
          </a:ln>
          <a:effectLst>
            <a:outerShdw dist="35921" dir="2700000" algn="ctr" rotWithShape="0">
              <a:schemeClr val="bg2"/>
            </a:outerShdw>
          </a:effectLst>
        </p:spPr>
        <p:txBody>
          <a:bodyPr>
            <a:spAutoFit/>
          </a:bodyPr>
          <a:lstStyle/>
          <a:p>
            <a:pPr>
              <a:defRPr/>
            </a:pPr>
            <a:r>
              <a:rPr lang="en-US" u="none">
                <a:latin typeface="Arial" charset="0"/>
              </a:rPr>
              <a:t>Clients can obtain result from futures via blocking, polling, or callbacks</a:t>
            </a:r>
          </a:p>
        </p:txBody>
      </p:sp>
    </p:spTree>
  </p:cSld>
  <p:clrMapOvr>
    <a:masterClrMapping/>
  </p:clrMapOvr>
  <p:transition/>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Slide Number Placeholder 2"/>
          <p:cNvSpPr>
            <a:spLocks noGrp="1"/>
          </p:cNvSpPr>
          <p:nvPr>
            <p:ph type="sldNum" sz="quarter" idx="10"/>
          </p:nvPr>
        </p:nvSpPr>
        <p:spPr>
          <a:noFill/>
        </p:spPr>
        <p:txBody>
          <a:bodyPr/>
          <a:lstStyle/>
          <a:p>
            <a:fld id="{1EA88635-3BBB-4F92-82A6-B4CDAE60A8F4}" type="slidenum">
              <a:rPr lang="en-US" smtClean="0">
                <a:latin typeface="Arial" pitchFamily="34" charset="0"/>
              </a:rPr>
              <a:pPr/>
              <a:t>91</a:t>
            </a:fld>
            <a:endParaRPr lang="en-US" smtClean="0">
              <a:latin typeface="Arial" pitchFamily="34" charset="0"/>
            </a:endParaRPr>
          </a:p>
        </p:txBody>
      </p:sp>
      <p:sp>
        <p:nvSpPr>
          <p:cNvPr id="98307" name="Rectangle 2"/>
          <p:cNvSpPr>
            <a:spLocks noGrp="1" noChangeArrowheads="1"/>
          </p:cNvSpPr>
          <p:nvPr>
            <p:ph type="title"/>
          </p:nvPr>
        </p:nvSpPr>
        <p:spPr>
          <a:xfrm>
            <a:off x="536575" y="-28575"/>
            <a:ext cx="7924800" cy="914400"/>
          </a:xfrm>
        </p:spPr>
        <p:txBody>
          <a:bodyPr/>
          <a:lstStyle/>
          <a:p>
            <a:pPr>
              <a:lnSpc>
                <a:spcPct val="80000"/>
              </a:lnSpc>
            </a:pPr>
            <a:r>
              <a:rPr lang="en-US" sz="3200" smtClean="0"/>
              <a:t>Applying the Active Object Pattern </a:t>
            </a:r>
            <a:br>
              <a:rPr lang="en-US" sz="3200" smtClean="0"/>
            </a:br>
            <a:r>
              <a:rPr lang="en-US" sz="3200" smtClean="0"/>
              <a:t>to Image Acquisition</a:t>
            </a:r>
          </a:p>
        </p:txBody>
      </p:sp>
      <p:sp>
        <p:nvSpPr>
          <p:cNvPr id="98308" name="Rectangle 3"/>
          <p:cNvSpPr>
            <a:spLocks noChangeArrowheads="1"/>
          </p:cNvSpPr>
          <p:nvPr/>
        </p:nvSpPr>
        <p:spPr bwMode="auto">
          <a:xfrm>
            <a:off x="0" y="877888"/>
            <a:ext cx="4492625" cy="3981450"/>
          </a:xfrm>
          <a:prstGeom prst="rect">
            <a:avLst/>
          </a:prstGeom>
          <a:noFill/>
          <a:ln w="12700">
            <a:noFill/>
            <a:miter lim="800000"/>
            <a:headEnd/>
            <a:tailEnd/>
          </a:ln>
        </p:spPr>
        <p:txBody>
          <a:bodyPr>
            <a:spAutoFit/>
          </a:bodyPr>
          <a:lstStyle/>
          <a:p>
            <a:pPr marL="114300" indent="-114300">
              <a:spcBef>
                <a:spcPct val="10000"/>
              </a:spcBef>
              <a:buClr>
                <a:schemeClr val="tx1"/>
              </a:buClr>
              <a:buFontTx/>
              <a:buChar char="•"/>
            </a:pPr>
            <a:r>
              <a:rPr lang="de-DE" sz="2000" u="none"/>
              <a:t>OO developers often prefer </a:t>
            </a:r>
            <a:r>
              <a:rPr lang="de-DE" sz="2000" i="1" u="none"/>
              <a:t>method-oriented</a:t>
            </a:r>
            <a:r>
              <a:rPr lang="de-DE" sz="2000" u="none"/>
              <a:t> request/response semantics to </a:t>
            </a:r>
            <a:r>
              <a:rPr lang="de-DE" sz="2000" i="1" u="none"/>
              <a:t>message-oriented</a:t>
            </a:r>
            <a:r>
              <a:rPr lang="de-DE" sz="2000" u="none"/>
              <a:t> semantics</a:t>
            </a:r>
          </a:p>
          <a:p>
            <a:pPr marL="114300" indent="-114300">
              <a:spcBef>
                <a:spcPct val="10000"/>
              </a:spcBef>
              <a:buClr>
                <a:schemeClr val="tx1"/>
              </a:buClr>
              <a:buFontTx/>
              <a:buChar char="•"/>
            </a:pPr>
            <a:r>
              <a:rPr lang="de-DE" sz="2000" u="none"/>
              <a:t>The Active Object pattern supports this preference via strongly-typed async method APIs:</a:t>
            </a:r>
          </a:p>
          <a:p>
            <a:pPr marL="342900" lvl="1" indent="-114300">
              <a:spcBef>
                <a:spcPct val="10000"/>
              </a:spcBef>
              <a:buClr>
                <a:schemeClr val="tx1"/>
              </a:buClr>
              <a:buFontTx/>
              <a:buChar char="•"/>
            </a:pPr>
            <a:r>
              <a:rPr lang="de-DE" u="none"/>
              <a:t>Several types of parameters can be passed:</a:t>
            </a:r>
          </a:p>
          <a:p>
            <a:pPr marL="571500" lvl="2" indent="-114300">
              <a:spcBef>
                <a:spcPct val="10000"/>
              </a:spcBef>
              <a:buClr>
                <a:schemeClr val="tx1"/>
              </a:buClr>
              <a:buFontTx/>
              <a:buChar char="•"/>
            </a:pPr>
            <a:r>
              <a:rPr lang="de-DE" u="none"/>
              <a:t>Requests contain in/inout arguments</a:t>
            </a:r>
          </a:p>
          <a:p>
            <a:pPr marL="571500" lvl="2" indent="-114300">
              <a:spcBef>
                <a:spcPct val="10000"/>
              </a:spcBef>
              <a:buClr>
                <a:schemeClr val="tx1"/>
              </a:buClr>
              <a:buFontTx/>
              <a:buChar char="•"/>
            </a:pPr>
            <a:r>
              <a:rPr lang="de-DE" u="none"/>
              <a:t>Results carry out/inout arguments &amp; results</a:t>
            </a:r>
          </a:p>
          <a:p>
            <a:pPr marL="342900" lvl="1" indent="-114300">
              <a:spcBef>
                <a:spcPct val="10000"/>
              </a:spcBef>
              <a:buClr>
                <a:schemeClr val="tx1"/>
              </a:buClr>
              <a:buFontTx/>
              <a:buChar char="•"/>
            </a:pPr>
            <a:r>
              <a:rPr lang="de-DE" u="none"/>
              <a:t>Callback object or poller object can be used to retrieve results</a:t>
            </a:r>
          </a:p>
        </p:txBody>
      </p:sp>
      <p:grpSp>
        <p:nvGrpSpPr>
          <p:cNvPr id="98309" name="Group 4"/>
          <p:cNvGrpSpPr>
            <a:grpSpLocks/>
          </p:cNvGrpSpPr>
          <p:nvPr/>
        </p:nvGrpSpPr>
        <p:grpSpPr bwMode="auto">
          <a:xfrm>
            <a:off x="4452938" y="1068388"/>
            <a:ext cx="4691062" cy="3694112"/>
            <a:chOff x="-7" y="2198"/>
            <a:chExt cx="2828" cy="2108"/>
          </a:xfrm>
        </p:grpSpPr>
        <p:sp>
          <p:nvSpPr>
            <p:cNvPr id="98322" name="Rectangle 5"/>
            <p:cNvSpPr>
              <a:spLocks noChangeArrowheads="1"/>
            </p:cNvSpPr>
            <p:nvPr/>
          </p:nvSpPr>
          <p:spPr bwMode="auto">
            <a:xfrm>
              <a:off x="17" y="3177"/>
              <a:ext cx="789" cy="19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600" b="1" u="none"/>
                <a:t>Future</a:t>
              </a:r>
              <a:endParaRPr lang="en-US" sz="1600" u="none"/>
            </a:p>
          </p:txBody>
        </p:sp>
        <p:grpSp>
          <p:nvGrpSpPr>
            <p:cNvPr id="98323" name="Group 6"/>
            <p:cNvGrpSpPr>
              <a:grpSpLocks/>
            </p:cNvGrpSpPr>
            <p:nvPr/>
          </p:nvGrpSpPr>
          <p:grpSpPr bwMode="auto">
            <a:xfrm>
              <a:off x="1040" y="2198"/>
              <a:ext cx="789" cy="610"/>
              <a:chOff x="1056" y="720"/>
              <a:chExt cx="768" cy="576"/>
            </a:xfrm>
          </p:grpSpPr>
          <p:sp>
            <p:nvSpPr>
              <p:cNvPr id="98353" name="Rectangle 7"/>
              <p:cNvSpPr>
                <a:spLocks noChangeArrowheads="1"/>
              </p:cNvSpPr>
              <p:nvPr/>
            </p:nvSpPr>
            <p:spPr bwMode="auto">
              <a:xfrm>
                <a:off x="1056" y="720"/>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600" b="1" u="none"/>
                  <a:t>Scheduler</a:t>
                </a:r>
                <a:endParaRPr lang="en-US" sz="1600" u="none"/>
              </a:p>
            </p:txBody>
          </p:sp>
          <p:sp>
            <p:nvSpPr>
              <p:cNvPr id="98354" name="Rectangle 8"/>
              <p:cNvSpPr>
                <a:spLocks noChangeArrowheads="1"/>
              </p:cNvSpPr>
              <p:nvPr/>
            </p:nvSpPr>
            <p:spPr bwMode="auto">
              <a:xfrm>
                <a:off x="1056" y="1008"/>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a:r>
                  <a:rPr lang="en-US" sz="1600" u="none"/>
                  <a:t>enqueue </a:t>
                </a:r>
              </a:p>
              <a:p>
                <a:pPr defTabSz="762000"/>
                <a:r>
                  <a:rPr lang="en-US" sz="1600" u="none"/>
                  <a:t>dispatch</a:t>
                </a:r>
              </a:p>
            </p:txBody>
          </p:sp>
        </p:grpSp>
        <p:sp>
          <p:nvSpPr>
            <p:cNvPr id="98324" name="Line 9"/>
            <p:cNvSpPr>
              <a:spLocks noChangeShapeType="1"/>
            </p:cNvSpPr>
            <p:nvPr/>
          </p:nvSpPr>
          <p:spPr bwMode="auto">
            <a:xfrm flipV="1">
              <a:off x="1435" y="2808"/>
              <a:ext cx="0" cy="356"/>
            </a:xfrm>
            <a:prstGeom prst="line">
              <a:avLst/>
            </a:prstGeom>
            <a:noFill/>
            <a:ln w="9525">
              <a:solidFill>
                <a:schemeClr val="tx1"/>
              </a:solidFill>
              <a:round/>
              <a:headEnd/>
              <a:tailEnd/>
            </a:ln>
          </p:spPr>
          <p:txBody>
            <a:bodyPr wrap="none" anchor="ctr"/>
            <a:lstStyle/>
            <a:p>
              <a:endParaRPr lang="en-US"/>
            </a:p>
          </p:txBody>
        </p:sp>
        <p:grpSp>
          <p:nvGrpSpPr>
            <p:cNvPr id="98325" name="Group 10"/>
            <p:cNvGrpSpPr>
              <a:grpSpLocks/>
            </p:cNvGrpSpPr>
            <p:nvPr/>
          </p:nvGrpSpPr>
          <p:grpSpPr bwMode="auto">
            <a:xfrm>
              <a:off x="954" y="3164"/>
              <a:ext cx="924" cy="458"/>
              <a:chOff x="1104" y="1488"/>
              <a:chExt cx="768" cy="432"/>
            </a:xfrm>
          </p:grpSpPr>
          <p:sp>
            <p:nvSpPr>
              <p:cNvPr id="98351" name="Rectangle 11"/>
              <p:cNvSpPr>
                <a:spLocks noChangeArrowheads="1"/>
              </p:cNvSpPr>
              <p:nvPr/>
            </p:nvSpPr>
            <p:spPr bwMode="auto">
              <a:xfrm>
                <a:off x="1104" y="1488"/>
                <a:ext cx="768" cy="18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600" b="1" i="1" u="none"/>
                  <a:t>MethodRequest</a:t>
                </a:r>
                <a:endParaRPr lang="en-US" sz="1600" u="none"/>
              </a:p>
            </p:txBody>
          </p:sp>
          <p:sp>
            <p:nvSpPr>
              <p:cNvPr id="98352" name="Rectangle 12"/>
              <p:cNvSpPr>
                <a:spLocks noChangeArrowheads="1"/>
              </p:cNvSpPr>
              <p:nvPr/>
            </p:nvSpPr>
            <p:spPr bwMode="auto">
              <a:xfrm>
                <a:off x="1104" y="1668"/>
                <a:ext cx="768" cy="252"/>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en-US" sz="1600" i="1" u="none"/>
                  <a:t>guard</a:t>
                </a:r>
              </a:p>
              <a:p>
                <a:pPr defTabSz="762000" eaLnBrk="1" hangingPunct="1"/>
                <a:r>
                  <a:rPr lang="en-US" sz="1600" i="1" u="none"/>
                  <a:t>call</a:t>
                </a:r>
              </a:p>
            </p:txBody>
          </p:sp>
        </p:grpSp>
        <p:sp>
          <p:nvSpPr>
            <p:cNvPr id="98326" name="Line 13"/>
            <p:cNvSpPr>
              <a:spLocks noChangeShapeType="1"/>
            </p:cNvSpPr>
            <p:nvPr/>
          </p:nvSpPr>
          <p:spPr bwMode="auto">
            <a:xfrm>
              <a:off x="800" y="3266"/>
              <a:ext cx="148" cy="0"/>
            </a:xfrm>
            <a:prstGeom prst="line">
              <a:avLst/>
            </a:prstGeom>
            <a:noFill/>
            <a:ln w="9525">
              <a:solidFill>
                <a:schemeClr val="tx1"/>
              </a:solidFill>
              <a:prstDash val="dash"/>
              <a:round/>
              <a:headEnd type="arrow" w="med" len="med"/>
              <a:tailEnd/>
            </a:ln>
          </p:spPr>
          <p:txBody>
            <a:bodyPr wrap="none" anchor="ctr"/>
            <a:lstStyle/>
            <a:p>
              <a:endParaRPr lang="en-US"/>
            </a:p>
          </p:txBody>
        </p:sp>
        <p:sp>
          <p:nvSpPr>
            <p:cNvPr id="98327" name="Line 14"/>
            <p:cNvSpPr>
              <a:spLocks noChangeShapeType="1"/>
            </p:cNvSpPr>
            <p:nvPr/>
          </p:nvSpPr>
          <p:spPr bwMode="auto">
            <a:xfrm flipH="1">
              <a:off x="1884" y="3266"/>
              <a:ext cx="148" cy="0"/>
            </a:xfrm>
            <a:prstGeom prst="line">
              <a:avLst/>
            </a:prstGeom>
            <a:noFill/>
            <a:ln w="9525">
              <a:solidFill>
                <a:schemeClr val="tx1"/>
              </a:solidFill>
              <a:prstDash val="dash"/>
              <a:round/>
              <a:headEnd type="arrow" w="med" len="med"/>
              <a:tailEnd/>
            </a:ln>
          </p:spPr>
          <p:txBody>
            <a:bodyPr wrap="none" anchor="ctr"/>
            <a:lstStyle/>
            <a:p>
              <a:endParaRPr lang="en-US"/>
            </a:p>
          </p:txBody>
        </p:sp>
        <p:sp>
          <p:nvSpPr>
            <p:cNvPr id="98328" name="Text Box 15"/>
            <p:cNvSpPr txBox="1">
              <a:spLocks noChangeArrowheads="1"/>
            </p:cNvSpPr>
            <p:nvPr/>
          </p:nvSpPr>
          <p:spPr bwMode="auto">
            <a:xfrm>
              <a:off x="1439" y="2981"/>
              <a:ext cx="159" cy="192"/>
            </a:xfrm>
            <a:prstGeom prst="rect">
              <a:avLst/>
            </a:prstGeom>
            <a:noFill/>
            <a:ln w="9525">
              <a:noFill/>
              <a:miter lim="800000"/>
              <a:headEnd/>
              <a:tailEnd/>
            </a:ln>
          </p:spPr>
          <p:txBody>
            <a:bodyPr wrap="none">
              <a:spAutoFit/>
            </a:bodyPr>
            <a:lstStyle/>
            <a:p>
              <a:pPr algn="ctr" defTabSz="762000"/>
              <a:r>
                <a:rPr lang="en-US" sz="1600" u="none"/>
                <a:t>*</a:t>
              </a:r>
              <a:endParaRPr lang="en-US" sz="2000" u="none"/>
            </a:p>
          </p:txBody>
        </p:sp>
        <p:sp>
          <p:nvSpPr>
            <p:cNvPr id="98329" name="AutoShape 16"/>
            <p:cNvSpPr>
              <a:spLocks noChangeArrowheads="1"/>
            </p:cNvSpPr>
            <p:nvPr/>
          </p:nvSpPr>
          <p:spPr bwMode="auto">
            <a:xfrm>
              <a:off x="1361" y="3630"/>
              <a:ext cx="147" cy="153"/>
            </a:xfrm>
            <a:prstGeom prst="triangle">
              <a:avLst>
                <a:gd name="adj" fmla="val 50000"/>
              </a:avLst>
            </a:prstGeom>
            <a:noFill/>
            <a:ln w="12700">
              <a:solidFill>
                <a:schemeClr val="tx1"/>
              </a:solidFill>
              <a:miter lim="800000"/>
              <a:headEnd type="none" w="sm" len="sm"/>
              <a:tailEnd type="none" w="sm" len="sm"/>
            </a:ln>
          </p:spPr>
          <p:txBody>
            <a:bodyPr wrap="none" anchor="ctr"/>
            <a:lstStyle/>
            <a:p>
              <a:endParaRPr lang="en-US"/>
            </a:p>
          </p:txBody>
        </p:sp>
        <p:sp>
          <p:nvSpPr>
            <p:cNvPr id="98330" name="Line 17"/>
            <p:cNvSpPr>
              <a:spLocks noChangeShapeType="1"/>
            </p:cNvSpPr>
            <p:nvPr/>
          </p:nvSpPr>
          <p:spPr bwMode="auto">
            <a:xfrm flipH="1">
              <a:off x="1435" y="3783"/>
              <a:ext cx="0" cy="101"/>
            </a:xfrm>
            <a:prstGeom prst="line">
              <a:avLst/>
            </a:prstGeom>
            <a:noFill/>
            <a:ln w="9525">
              <a:solidFill>
                <a:schemeClr val="tx1"/>
              </a:solidFill>
              <a:round/>
              <a:headEnd/>
              <a:tailEnd/>
            </a:ln>
          </p:spPr>
          <p:txBody>
            <a:bodyPr wrap="none" anchor="ctr"/>
            <a:lstStyle/>
            <a:p>
              <a:endParaRPr lang="en-US"/>
            </a:p>
          </p:txBody>
        </p:sp>
        <p:grpSp>
          <p:nvGrpSpPr>
            <p:cNvPr id="98331" name="Group 18"/>
            <p:cNvGrpSpPr>
              <a:grpSpLocks/>
            </p:cNvGrpSpPr>
            <p:nvPr/>
          </p:nvGrpSpPr>
          <p:grpSpPr bwMode="auto">
            <a:xfrm>
              <a:off x="104" y="2198"/>
              <a:ext cx="788" cy="610"/>
              <a:chOff x="1056" y="720"/>
              <a:chExt cx="768" cy="576"/>
            </a:xfrm>
          </p:grpSpPr>
          <p:sp>
            <p:nvSpPr>
              <p:cNvPr id="98349" name="Rectangle 19"/>
              <p:cNvSpPr>
                <a:spLocks noChangeArrowheads="1"/>
              </p:cNvSpPr>
              <p:nvPr/>
            </p:nvSpPr>
            <p:spPr bwMode="auto">
              <a:xfrm>
                <a:off x="1056" y="720"/>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600" b="1" u="none"/>
                  <a:t>Proxy</a:t>
                </a:r>
                <a:endParaRPr lang="en-US" sz="1600" u="none"/>
              </a:p>
            </p:txBody>
          </p:sp>
          <p:sp>
            <p:nvSpPr>
              <p:cNvPr id="98350" name="Rectangle 20"/>
              <p:cNvSpPr>
                <a:spLocks noChangeArrowheads="1"/>
              </p:cNvSpPr>
              <p:nvPr/>
            </p:nvSpPr>
            <p:spPr bwMode="auto">
              <a:xfrm>
                <a:off x="1056" y="1008"/>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en-US" sz="1600" u="none"/>
                  <a:t>method_1</a:t>
                </a:r>
              </a:p>
              <a:p>
                <a:pPr defTabSz="762000" eaLnBrk="1" hangingPunct="1"/>
                <a:r>
                  <a:rPr lang="en-US" sz="1600" u="none"/>
                  <a:t>method_n</a:t>
                </a:r>
              </a:p>
            </p:txBody>
          </p:sp>
        </p:grpSp>
        <p:grpSp>
          <p:nvGrpSpPr>
            <p:cNvPr id="98332" name="Group 21"/>
            <p:cNvGrpSpPr>
              <a:grpSpLocks/>
            </p:cNvGrpSpPr>
            <p:nvPr/>
          </p:nvGrpSpPr>
          <p:grpSpPr bwMode="auto">
            <a:xfrm>
              <a:off x="1977" y="2198"/>
              <a:ext cx="789" cy="610"/>
              <a:chOff x="1056" y="720"/>
              <a:chExt cx="768" cy="576"/>
            </a:xfrm>
          </p:grpSpPr>
          <p:sp>
            <p:nvSpPr>
              <p:cNvPr id="98347" name="Rectangle 22"/>
              <p:cNvSpPr>
                <a:spLocks noChangeArrowheads="1"/>
              </p:cNvSpPr>
              <p:nvPr/>
            </p:nvSpPr>
            <p:spPr bwMode="auto">
              <a:xfrm>
                <a:off x="1056" y="720"/>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600" b="1" u="none"/>
                  <a:t>Activation</a:t>
                </a:r>
                <a:br>
                  <a:rPr lang="en-US" sz="1600" b="1" u="none"/>
                </a:br>
                <a:r>
                  <a:rPr lang="en-US" sz="1600" b="1" u="none"/>
                  <a:t>List</a:t>
                </a:r>
                <a:endParaRPr lang="en-US" sz="1600" u="none"/>
              </a:p>
            </p:txBody>
          </p:sp>
          <p:sp>
            <p:nvSpPr>
              <p:cNvPr id="98348" name="Rectangle 23"/>
              <p:cNvSpPr>
                <a:spLocks noChangeArrowheads="1"/>
              </p:cNvSpPr>
              <p:nvPr/>
            </p:nvSpPr>
            <p:spPr bwMode="auto">
              <a:xfrm>
                <a:off x="1056" y="1008"/>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en-US" sz="1600" u="none"/>
                  <a:t>enqueue</a:t>
                </a:r>
              </a:p>
              <a:p>
                <a:pPr defTabSz="762000" eaLnBrk="1" hangingPunct="1"/>
                <a:r>
                  <a:rPr lang="en-US" sz="1600" u="none"/>
                  <a:t>dequeue</a:t>
                </a:r>
              </a:p>
            </p:txBody>
          </p:sp>
        </p:grpSp>
        <p:grpSp>
          <p:nvGrpSpPr>
            <p:cNvPr id="98333" name="Group 24"/>
            <p:cNvGrpSpPr>
              <a:grpSpLocks/>
            </p:cNvGrpSpPr>
            <p:nvPr/>
          </p:nvGrpSpPr>
          <p:grpSpPr bwMode="auto">
            <a:xfrm>
              <a:off x="2032" y="3164"/>
              <a:ext cx="789" cy="458"/>
              <a:chOff x="1104" y="1488"/>
              <a:chExt cx="768" cy="432"/>
            </a:xfrm>
          </p:grpSpPr>
          <p:sp>
            <p:nvSpPr>
              <p:cNvPr id="98345" name="Rectangle 25"/>
              <p:cNvSpPr>
                <a:spLocks noChangeArrowheads="1"/>
              </p:cNvSpPr>
              <p:nvPr/>
            </p:nvSpPr>
            <p:spPr bwMode="auto">
              <a:xfrm>
                <a:off x="1104" y="1488"/>
                <a:ext cx="768" cy="18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600" b="1" u="none"/>
                  <a:t>Servant</a:t>
                </a:r>
                <a:endParaRPr lang="en-US" sz="1600" u="none"/>
              </a:p>
            </p:txBody>
          </p:sp>
          <p:sp>
            <p:nvSpPr>
              <p:cNvPr id="98346" name="Rectangle 26"/>
              <p:cNvSpPr>
                <a:spLocks noChangeArrowheads="1"/>
              </p:cNvSpPr>
              <p:nvPr/>
            </p:nvSpPr>
            <p:spPr bwMode="auto">
              <a:xfrm>
                <a:off x="1104" y="1668"/>
                <a:ext cx="768" cy="252"/>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en-US" sz="1600" u="none"/>
                  <a:t>method_1</a:t>
                </a:r>
              </a:p>
              <a:p>
                <a:pPr defTabSz="762000" eaLnBrk="1" hangingPunct="1"/>
                <a:r>
                  <a:rPr lang="en-US" sz="1600" u="none"/>
                  <a:t>method_n</a:t>
                </a:r>
              </a:p>
            </p:txBody>
          </p:sp>
        </p:grpSp>
        <p:sp>
          <p:nvSpPr>
            <p:cNvPr id="98334" name="Freeform 27"/>
            <p:cNvSpPr>
              <a:spLocks/>
            </p:cNvSpPr>
            <p:nvPr/>
          </p:nvSpPr>
          <p:spPr bwMode="auto">
            <a:xfrm>
              <a:off x="892" y="3884"/>
              <a:ext cx="1085" cy="153"/>
            </a:xfrm>
            <a:custGeom>
              <a:avLst/>
              <a:gdLst>
                <a:gd name="T0" fmla="*/ 0 w 1056"/>
                <a:gd name="T1" fmla="*/ 173 h 144"/>
                <a:gd name="T2" fmla="*/ 0 w 1056"/>
                <a:gd name="T3" fmla="*/ 0 h 144"/>
                <a:gd name="T4" fmla="*/ 1146 w 1056"/>
                <a:gd name="T5" fmla="*/ 0 h 144"/>
                <a:gd name="T6" fmla="*/ 1146 w 1056"/>
                <a:gd name="T7" fmla="*/ 173 h 144"/>
                <a:gd name="T8" fmla="*/ 0 60000 65536"/>
                <a:gd name="T9" fmla="*/ 0 60000 65536"/>
                <a:gd name="T10" fmla="*/ 0 60000 65536"/>
                <a:gd name="T11" fmla="*/ 0 60000 65536"/>
                <a:gd name="T12" fmla="*/ 0 w 1056"/>
                <a:gd name="T13" fmla="*/ 0 h 144"/>
                <a:gd name="T14" fmla="*/ 1056 w 1056"/>
                <a:gd name="T15" fmla="*/ 144 h 144"/>
              </a:gdLst>
              <a:ahLst/>
              <a:cxnLst>
                <a:cxn ang="T8">
                  <a:pos x="T0" y="T1"/>
                </a:cxn>
                <a:cxn ang="T9">
                  <a:pos x="T2" y="T3"/>
                </a:cxn>
                <a:cxn ang="T10">
                  <a:pos x="T4" y="T5"/>
                </a:cxn>
                <a:cxn ang="T11">
                  <a:pos x="T6" y="T7"/>
                </a:cxn>
              </a:cxnLst>
              <a:rect l="T12" t="T13" r="T14" b="T15"/>
              <a:pathLst>
                <a:path w="1056" h="144">
                  <a:moveTo>
                    <a:pt x="0" y="144"/>
                  </a:moveTo>
                  <a:lnTo>
                    <a:pt x="0" y="0"/>
                  </a:lnTo>
                  <a:lnTo>
                    <a:pt x="1056" y="0"/>
                  </a:lnTo>
                  <a:lnTo>
                    <a:pt x="1056" y="144"/>
                  </a:lnTo>
                </a:path>
              </a:pathLst>
            </a:custGeom>
            <a:noFill/>
            <a:ln w="9525">
              <a:solidFill>
                <a:schemeClr val="tx1"/>
              </a:solidFill>
              <a:round/>
              <a:headEnd/>
              <a:tailEnd/>
            </a:ln>
          </p:spPr>
          <p:txBody>
            <a:bodyPr wrap="none" anchor="ctr"/>
            <a:lstStyle/>
            <a:p>
              <a:endParaRPr lang="en-US"/>
            </a:p>
          </p:txBody>
        </p:sp>
        <p:sp>
          <p:nvSpPr>
            <p:cNvPr id="98335" name="Line 28"/>
            <p:cNvSpPr>
              <a:spLocks noChangeShapeType="1"/>
            </p:cNvSpPr>
            <p:nvPr/>
          </p:nvSpPr>
          <p:spPr bwMode="auto">
            <a:xfrm>
              <a:off x="892" y="2351"/>
              <a:ext cx="148" cy="0"/>
            </a:xfrm>
            <a:prstGeom prst="line">
              <a:avLst/>
            </a:prstGeom>
            <a:noFill/>
            <a:ln w="9525">
              <a:solidFill>
                <a:srgbClr val="FFFFFF"/>
              </a:solidFill>
              <a:round/>
              <a:headEnd/>
              <a:tailEnd/>
            </a:ln>
          </p:spPr>
          <p:txBody>
            <a:bodyPr wrap="none" anchor="ctr"/>
            <a:lstStyle/>
            <a:p>
              <a:endParaRPr lang="en-US"/>
            </a:p>
          </p:txBody>
        </p:sp>
        <p:sp>
          <p:nvSpPr>
            <p:cNvPr id="98336" name="Line 29"/>
            <p:cNvSpPr>
              <a:spLocks noChangeShapeType="1"/>
            </p:cNvSpPr>
            <p:nvPr/>
          </p:nvSpPr>
          <p:spPr bwMode="auto">
            <a:xfrm>
              <a:off x="1829" y="2351"/>
              <a:ext cx="148" cy="0"/>
            </a:xfrm>
            <a:prstGeom prst="line">
              <a:avLst/>
            </a:prstGeom>
            <a:noFill/>
            <a:ln w="9525">
              <a:solidFill>
                <a:srgbClr val="FFFFFF"/>
              </a:solidFill>
              <a:round/>
              <a:headEnd/>
              <a:tailEnd/>
            </a:ln>
          </p:spPr>
          <p:txBody>
            <a:bodyPr wrap="none" anchor="ctr"/>
            <a:lstStyle/>
            <a:p>
              <a:endParaRPr lang="en-US"/>
            </a:p>
          </p:txBody>
        </p:sp>
        <p:sp>
          <p:nvSpPr>
            <p:cNvPr id="98337" name="Line 30"/>
            <p:cNvSpPr>
              <a:spLocks noChangeShapeType="1"/>
            </p:cNvSpPr>
            <p:nvPr/>
          </p:nvSpPr>
          <p:spPr bwMode="auto">
            <a:xfrm>
              <a:off x="498" y="2808"/>
              <a:ext cx="0" cy="356"/>
            </a:xfrm>
            <a:prstGeom prst="line">
              <a:avLst/>
            </a:prstGeom>
            <a:noFill/>
            <a:ln w="9525">
              <a:solidFill>
                <a:schemeClr val="tx1"/>
              </a:solidFill>
              <a:prstDash val="dash"/>
              <a:round/>
              <a:headEnd/>
              <a:tailEnd type="arrow" w="med" len="med"/>
            </a:ln>
          </p:spPr>
          <p:txBody>
            <a:bodyPr wrap="none" anchor="ctr"/>
            <a:lstStyle/>
            <a:p>
              <a:endParaRPr lang="en-US"/>
            </a:p>
          </p:txBody>
        </p:sp>
        <p:sp>
          <p:nvSpPr>
            <p:cNvPr id="98338" name="Freeform 31"/>
            <p:cNvSpPr>
              <a:spLocks/>
            </p:cNvSpPr>
            <p:nvPr/>
          </p:nvSpPr>
          <p:spPr bwMode="auto">
            <a:xfrm>
              <a:off x="695" y="2808"/>
              <a:ext cx="493" cy="356"/>
            </a:xfrm>
            <a:custGeom>
              <a:avLst/>
              <a:gdLst>
                <a:gd name="T0" fmla="*/ 0 w 480"/>
                <a:gd name="T1" fmla="*/ 0 h 336"/>
                <a:gd name="T2" fmla="*/ 0 w 480"/>
                <a:gd name="T3" fmla="*/ 172 h 336"/>
                <a:gd name="T4" fmla="*/ 520 w 480"/>
                <a:gd name="T5" fmla="*/ 172 h 336"/>
                <a:gd name="T6" fmla="*/ 520 w 480"/>
                <a:gd name="T7" fmla="*/ 399 h 336"/>
                <a:gd name="T8" fmla="*/ 0 60000 65536"/>
                <a:gd name="T9" fmla="*/ 0 60000 65536"/>
                <a:gd name="T10" fmla="*/ 0 60000 65536"/>
                <a:gd name="T11" fmla="*/ 0 60000 65536"/>
                <a:gd name="T12" fmla="*/ 0 w 480"/>
                <a:gd name="T13" fmla="*/ 0 h 336"/>
                <a:gd name="T14" fmla="*/ 480 w 480"/>
                <a:gd name="T15" fmla="*/ 336 h 336"/>
              </a:gdLst>
              <a:ahLst/>
              <a:cxnLst>
                <a:cxn ang="T8">
                  <a:pos x="T0" y="T1"/>
                </a:cxn>
                <a:cxn ang="T9">
                  <a:pos x="T2" y="T3"/>
                </a:cxn>
                <a:cxn ang="T10">
                  <a:pos x="T4" y="T5"/>
                </a:cxn>
                <a:cxn ang="T11">
                  <a:pos x="T6" y="T7"/>
                </a:cxn>
              </a:cxnLst>
              <a:rect l="T12" t="T13" r="T14" b="T15"/>
              <a:pathLst>
                <a:path w="480" h="336">
                  <a:moveTo>
                    <a:pt x="0" y="0"/>
                  </a:moveTo>
                  <a:lnTo>
                    <a:pt x="0" y="144"/>
                  </a:lnTo>
                  <a:lnTo>
                    <a:pt x="480" y="144"/>
                  </a:lnTo>
                  <a:lnTo>
                    <a:pt x="480" y="336"/>
                  </a:lnTo>
                </a:path>
              </a:pathLst>
            </a:custGeom>
            <a:noFill/>
            <a:ln w="9525">
              <a:solidFill>
                <a:schemeClr val="tx1"/>
              </a:solidFill>
              <a:prstDash val="dash"/>
              <a:round/>
              <a:headEnd/>
              <a:tailEnd type="arrow" w="med" len="med"/>
            </a:ln>
          </p:spPr>
          <p:txBody>
            <a:bodyPr wrap="none" anchor="ctr"/>
            <a:lstStyle/>
            <a:p>
              <a:endParaRPr lang="en-US"/>
            </a:p>
          </p:txBody>
        </p:sp>
        <p:sp>
          <p:nvSpPr>
            <p:cNvPr id="98339" name="Freeform 32"/>
            <p:cNvSpPr>
              <a:spLocks/>
            </p:cNvSpPr>
            <p:nvPr/>
          </p:nvSpPr>
          <p:spPr bwMode="auto">
            <a:xfrm>
              <a:off x="1681" y="2808"/>
              <a:ext cx="690" cy="356"/>
            </a:xfrm>
            <a:custGeom>
              <a:avLst/>
              <a:gdLst>
                <a:gd name="T0" fmla="*/ 727 w 672"/>
                <a:gd name="T1" fmla="*/ 0 h 336"/>
                <a:gd name="T2" fmla="*/ 727 w 672"/>
                <a:gd name="T3" fmla="*/ 172 h 336"/>
                <a:gd name="T4" fmla="*/ 0 w 672"/>
                <a:gd name="T5" fmla="*/ 172 h 336"/>
                <a:gd name="T6" fmla="*/ 0 w 672"/>
                <a:gd name="T7" fmla="*/ 399 h 336"/>
                <a:gd name="T8" fmla="*/ 0 60000 65536"/>
                <a:gd name="T9" fmla="*/ 0 60000 65536"/>
                <a:gd name="T10" fmla="*/ 0 60000 65536"/>
                <a:gd name="T11" fmla="*/ 0 60000 65536"/>
                <a:gd name="T12" fmla="*/ 0 w 672"/>
                <a:gd name="T13" fmla="*/ 0 h 336"/>
                <a:gd name="T14" fmla="*/ 672 w 672"/>
                <a:gd name="T15" fmla="*/ 336 h 336"/>
              </a:gdLst>
              <a:ahLst/>
              <a:cxnLst>
                <a:cxn ang="T8">
                  <a:pos x="T0" y="T1"/>
                </a:cxn>
                <a:cxn ang="T9">
                  <a:pos x="T2" y="T3"/>
                </a:cxn>
                <a:cxn ang="T10">
                  <a:pos x="T4" y="T5"/>
                </a:cxn>
                <a:cxn ang="T11">
                  <a:pos x="T6" y="T7"/>
                </a:cxn>
              </a:cxnLst>
              <a:rect l="T12" t="T13" r="T14" b="T15"/>
              <a:pathLst>
                <a:path w="672" h="336">
                  <a:moveTo>
                    <a:pt x="672" y="0"/>
                  </a:moveTo>
                  <a:lnTo>
                    <a:pt x="672" y="144"/>
                  </a:lnTo>
                  <a:lnTo>
                    <a:pt x="0" y="144"/>
                  </a:lnTo>
                  <a:lnTo>
                    <a:pt x="0" y="336"/>
                  </a:lnTo>
                </a:path>
              </a:pathLst>
            </a:custGeom>
            <a:noFill/>
            <a:ln w="9525">
              <a:solidFill>
                <a:schemeClr val="tx1"/>
              </a:solidFill>
              <a:round/>
              <a:headEnd/>
              <a:tailEnd type="arrow" w="med" len="med"/>
            </a:ln>
          </p:spPr>
          <p:txBody>
            <a:bodyPr wrap="none" anchor="ctr"/>
            <a:lstStyle/>
            <a:p>
              <a:endParaRPr lang="en-US"/>
            </a:p>
          </p:txBody>
        </p:sp>
        <p:sp>
          <p:nvSpPr>
            <p:cNvPr id="98340" name="Text Box 33"/>
            <p:cNvSpPr txBox="1">
              <a:spLocks noChangeArrowheads="1"/>
            </p:cNvSpPr>
            <p:nvPr/>
          </p:nvSpPr>
          <p:spPr bwMode="auto">
            <a:xfrm>
              <a:off x="-7" y="2929"/>
              <a:ext cx="563" cy="209"/>
            </a:xfrm>
            <a:prstGeom prst="rect">
              <a:avLst/>
            </a:prstGeom>
            <a:noFill/>
            <a:ln w="9525">
              <a:noFill/>
              <a:miter lim="800000"/>
              <a:headEnd/>
              <a:tailEnd/>
            </a:ln>
          </p:spPr>
          <p:txBody>
            <a:bodyPr wrap="none">
              <a:spAutoFit/>
            </a:bodyPr>
            <a:lstStyle/>
            <a:p>
              <a:pPr algn="ctr" defTabSz="762000"/>
              <a:r>
                <a:rPr lang="en-US" u="none"/>
                <a:t>creates</a:t>
              </a:r>
            </a:p>
          </p:txBody>
        </p:sp>
        <p:sp>
          <p:nvSpPr>
            <p:cNvPr id="98341" name="Text Box 34"/>
            <p:cNvSpPr txBox="1">
              <a:spLocks noChangeArrowheads="1"/>
            </p:cNvSpPr>
            <p:nvPr/>
          </p:nvSpPr>
          <p:spPr bwMode="auto">
            <a:xfrm>
              <a:off x="641" y="2929"/>
              <a:ext cx="563" cy="209"/>
            </a:xfrm>
            <a:prstGeom prst="rect">
              <a:avLst/>
            </a:prstGeom>
            <a:noFill/>
            <a:ln w="9525">
              <a:noFill/>
              <a:miter lim="800000"/>
              <a:headEnd/>
              <a:tailEnd/>
            </a:ln>
          </p:spPr>
          <p:txBody>
            <a:bodyPr wrap="none">
              <a:spAutoFit/>
            </a:bodyPr>
            <a:lstStyle/>
            <a:p>
              <a:pPr algn="ctr" defTabSz="762000"/>
              <a:r>
                <a:rPr lang="en-US" u="none"/>
                <a:t>creates</a:t>
              </a:r>
            </a:p>
          </p:txBody>
        </p:sp>
        <p:sp>
          <p:nvSpPr>
            <p:cNvPr id="98342" name="Text Box 35"/>
            <p:cNvSpPr txBox="1">
              <a:spLocks noChangeArrowheads="1"/>
            </p:cNvSpPr>
            <p:nvPr/>
          </p:nvSpPr>
          <p:spPr bwMode="auto">
            <a:xfrm>
              <a:off x="1663" y="2929"/>
              <a:ext cx="701" cy="209"/>
            </a:xfrm>
            <a:prstGeom prst="rect">
              <a:avLst/>
            </a:prstGeom>
            <a:noFill/>
            <a:ln w="9525">
              <a:noFill/>
              <a:miter lim="800000"/>
              <a:headEnd/>
              <a:tailEnd/>
            </a:ln>
          </p:spPr>
          <p:txBody>
            <a:bodyPr wrap="none">
              <a:spAutoFit/>
            </a:bodyPr>
            <a:lstStyle/>
            <a:p>
              <a:pPr algn="ctr" defTabSz="762000"/>
              <a:r>
                <a:rPr lang="en-US" u="none"/>
                <a:t>maintains</a:t>
              </a:r>
            </a:p>
          </p:txBody>
        </p:sp>
        <p:sp>
          <p:nvSpPr>
            <p:cNvPr id="98343" name="Rectangle 36"/>
            <p:cNvSpPr>
              <a:spLocks noChangeArrowheads="1"/>
            </p:cNvSpPr>
            <p:nvPr/>
          </p:nvSpPr>
          <p:spPr bwMode="auto">
            <a:xfrm>
              <a:off x="375" y="4001"/>
              <a:ext cx="955" cy="305"/>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600" b="1" u="none"/>
                <a:t>get_image()</a:t>
              </a:r>
              <a:endParaRPr lang="en-US" sz="1600" u="none"/>
            </a:p>
          </p:txBody>
        </p:sp>
        <p:sp>
          <p:nvSpPr>
            <p:cNvPr id="98344" name="Rectangle 37"/>
            <p:cNvSpPr>
              <a:spLocks noChangeArrowheads="1"/>
            </p:cNvSpPr>
            <p:nvPr/>
          </p:nvSpPr>
          <p:spPr bwMode="auto">
            <a:xfrm>
              <a:off x="1582" y="3995"/>
              <a:ext cx="993" cy="311"/>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600" b="1" u="none"/>
                <a:t>put_image()</a:t>
              </a:r>
              <a:endParaRPr lang="en-US" sz="1600" u="none"/>
            </a:p>
          </p:txBody>
        </p:sp>
      </p:grpSp>
      <p:sp>
        <p:nvSpPr>
          <p:cNvPr id="1537062" name="Line 38"/>
          <p:cNvSpPr>
            <a:spLocks noChangeShapeType="1"/>
          </p:cNvSpPr>
          <p:nvPr/>
        </p:nvSpPr>
        <p:spPr bwMode="auto">
          <a:xfrm>
            <a:off x="2720975" y="6075363"/>
            <a:ext cx="1931988" cy="0"/>
          </a:xfrm>
          <a:prstGeom prst="line">
            <a:avLst/>
          </a:prstGeom>
          <a:noFill/>
          <a:ln w="28575">
            <a:solidFill>
              <a:schemeClr val="tx1"/>
            </a:solidFill>
            <a:round/>
            <a:headEnd type="triangle" w="med" len="med"/>
            <a:tailEnd/>
          </a:ln>
        </p:spPr>
        <p:txBody>
          <a:bodyPr wrap="none"/>
          <a:lstStyle/>
          <a:p>
            <a:endParaRPr lang="en-US"/>
          </a:p>
        </p:txBody>
      </p:sp>
      <p:sp>
        <p:nvSpPr>
          <p:cNvPr id="1537063" name="Line 39"/>
          <p:cNvSpPr>
            <a:spLocks noChangeShapeType="1"/>
          </p:cNvSpPr>
          <p:nvPr/>
        </p:nvSpPr>
        <p:spPr bwMode="auto">
          <a:xfrm>
            <a:off x="2720975" y="5610225"/>
            <a:ext cx="1931988" cy="0"/>
          </a:xfrm>
          <a:prstGeom prst="line">
            <a:avLst/>
          </a:prstGeom>
          <a:noFill/>
          <a:ln w="28575">
            <a:solidFill>
              <a:schemeClr val="tx1"/>
            </a:solidFill>
            <a:round/>
            <a:headEnd/>
            <a:tailEnd type="triangle" w="med" len="med"/>
          </a:ln>
        </p:spPr>
        <p:txBody>
          <a:bodyPr wrap="none"/>
          <a:lstStyle/>
          <a:p>
            <a:endParaRPr lang="en-US"/>
          </a:p>
        </p:txBody>
      </p:sp>
      <p:grpSp>
        <p:nvGrpSpPr>
          <p:cNvPr id="8" name="Group 48"/>
          <p:cNvGrpSpPr>
            <a:grpSpLocks/>
          </p:cNvGrpSpPr>
          <p:nvPr/>
        </p:nvGrpSpPr>
        <p:grpSpPr bwMode="auto">
          <a:xfrm>
            <a:off x="1147763" y="5573713"/>
            <a:ext cx="6899275" cy="1216025"/>
            <a:chOff x="723" y="3511"/>
            <a:chExt cx="4346" cy="766"/>
          </a:xfrm>
        </p:grpSpPr>
        <p:sp>
          <p:nvSpPr>
            <p:cNvPr id="1537065" name="Rectangle 41"/>
            <p:cNvSpPr>
              <a:spLocks noChangeArrowheads="1"/>
            </p:cNvSpPr>
            <p:nvPr/>
          </p:nvSpPr>
          <p:spPr bwMode="auto">
            <a:xfrm>
              <a:off x="2931" y="3525"/>
              <a:ext cx="880" cy="356"/>
            </a:xfrm>
            <a:prstGeom prst="rect">
              <a:avLst/>
            </a:prstGeom>
            <a:solidFill>
              <a:schemeClr val="accent2"/>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1600" u="none">
                  <a:latin typeface="Arial" charset="0"/>
                </a:rPr>
                <a:t>Image Xfer</a:t>
              </a:r>
            </a:p>
            <a:p>
              <a:pPr algn="ctr" eaLnBrk="1" hangingPunct="1">
                <a:defRPr/>
              </a:pPr>
              <a:r>
                <a:rPr lang="de-DE" sz="1600" u="none">
                  <a:latin typeface="Arial" charset="0"/>
                </a:rPr>
                <a:t> Service</a:t>
              </a:r>
              <a:endParaRPr lang="en-US" sz="1600" u="none">
                <a:latin typeface="Arial" charset="0"/>
              </a:endParaRPr>
            </a:p>
          </p:txBody>
        </p:sp>
        <p:sp>
          <p:nvSpPr>
            <p:cNvPr id="98320" name="AutoShape 42"/>
            <p:cNvSpPr>
              <a:spLocks noChangeAspect="1" noChangeArrowheads="1"/>
            </p:cNvSpPr>
            <p:nvPr/>
          </p:nvSpPr>
          <p:spPr bwMode="auto">
            <a:xfrm>
              <a:off x="3860" y="3759"/>
              <a:ext cx="1209" cy="518"/>
            </a:xfrm>
            <a:prstGeom prst="can">
              <a:avLst>
                <a:gd name="adj" fmla="val 25000"/>
              </a:avLst>
            </a:prstGeom>
            <a:solidFill>
              <a:srgbClr val="336699"/>
            </a:solidFill>
            <a:ln w="9525">
              <a:solidFill>
                <a:schemeClr val="tx1"/>
              </a:solidFill>
              <a:miter lim="800000"/>
              <a:headEnd/>
              <a:tailEnd/>
            </a:ln>
          </p:spPr>
          <p:txBody>
            <a:bodyPr wrap="none" anchor="ctr"/>
            <a:lstStyle/>
            <a:p>
              <a:pPr algn="ctr" eaLnBrk="1" hangingPunct="1"/>
              <a:r>
                <a:rPr lang="de-DE" sz="2000" b="1" u="none">
                  <a:solidFill>
                    <a:schemeClr val="bg1"/>
                  </a:solidFill>
                </a:rPr>
                <a:t>Image</a:t>
              </a:r>
            </a:p>
            <a:p>
              <a:pPr algn="ctr" eaLnBrk="1" hangingPunct="1"/>
              <a:r>
                <a:rPr lang="de-DE" sz="2000" b="1" u="none">
                  <a:solidFill>
                    <a:schemeClr val="bg1"/>
                  </a:solidFill>
                </a:rPr>
                <a:t>Database</a:t>
              </a:r>
              <a:endParaRPr lang="en-US" sz="2000" b="1" u="none">
                <a:solidFill>
                  <a:schemeClr val="bg1"/>
                </a:solidFill>
              </a:endParaRPr>
            </a:p>
          </p:txBody>
        </p:sp>
        <p:sp>
          <p:nvSpPr>
            <p:cNvPr id="1537067" name="Rectangle 43"/>
            <p:cNvSpPr>
              <a:spLocks noChangeArrowheads="1"/>
            </p:cNvSpPr>
            <p:nvPr/>
          </p:nvSpPr>
          <p:spPr bwMode="auto">
            <a:xfrm>
              <a:off x="723" y="3511"/>
              <a:ext cx="972" cy="616"/>
            </a:xfrm>
            <a:prstGeom prst="rect">
              <a:avLst/>
            </a:prstGeom>
            <a:solidFill>
              <a:srgbClr val="336699"/>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2400" b="1" u="none">
                  <a:solidFill>
                    <a:schemeClr val="bg1"/>
                  </a:solidFill>
                  <a:latin typeface="Arial" charset="0"/>
                </a:rPr>
                <a:t>Radiology</a:t>
              </a:r>
            </a:p>
            <a:p>
              <a:pPr algn="ctr" eaLnBrk="1" hangingPunct="1">
                <a:defRPr/>
              </a:pPr>
              <a:r>
                <a:rPr lang="de-DE" sz="2400" b="1" u="none">
                  <a:solidFill>
                    <a:schemeClr val="bg1"/>
                  </a:solidFill>
                  <a:latin typeface="Arial" charset="0"/>
                </a:rPr>
                <a:t>Client</a:t>
              </a:r>
              <a:endParaRPr lang="en-US" sz="2400" b="1" u="none">
                <a:solidFill>
                  <a:schemeClr val="bg1"/>
                </a:solidFill>
                <a:latin typeface="Arial" charset="0"/>
              </a:endParaRPr>
            </a:p>
          </p:txBody>
        </p:sp>
      </p:grpSp>
      <p:sp>
        <p:nvSpPr>
          <p:cNvPr id="1537068" name="Line 44"/>
          <p:cNvSpPr>
            <a:spLocks noChangeShapeType="1"/>
          </p:cNvSpPr>
          <p:nvPr/>
        </p:nvSpPr>
        <p:spPr bwMode="auto">
          <a:xfrm>
            <a:off x="2720975" y="5610225"/>
            <a:ext cx="1931988" cy="0"/>
          </a:xfrm>
          <a:prstGeom prst="line">
            <a:avLst/>
          </a:prstGeom>
          <a:noFill/>
          <a:ln w="28575">
            <a:solidFill>
              <a:srgbClr val="FF0000"/>
            </a:solidFill>
            <a:round/>
            <a:headEnd/>
            <a:tailEnd type="triangle" w="med" len="med"/>
          </a:ln>
        </p:spPr>
        <p:txBody>
          <a:bodyPr wrap="none"/>
          <a:lstStyle/>
          <a:p>
            <a:endParaRPr lang="en-US"/>
          </a:p>
        </p:txBody>
      </p:sp>
      <p:sp>
        <p:nvSpPr>
          <p:cNvPr id="1537069" name="Line 45"/>
          <p:cNvSpPr>
            <a:spLocks noChangeShapeType="1"/>
          </p:cNvSpPr>
          <p:nvPr/>
        </p:nvSpPr>
        <p:spPr bwMode="auto">
          <a:xfrm>
            <a:off x="2720975" y="5610225"/>
            <a:ext cx="1931988" cy="0"/>
          </a:xfrm>
          <a:prstGeom prst="line">
            <a:avLst/>
          </a:prstGeom>
          <a:noFill/>
          <a:ln w="28575">
            <a:solidFill>
              <a:schemeClr val="tx1"/>
            </a:solidFill>
            <a:round/>
            <a:headEnd/>
            <a:tailEnd type="triangle" w="med" len="med"/>
          </a:ln>
        </p:spPr>
        <p:txBody>
          <a:bodyPr wrap="none"/>
          <a:lstStyle/>
          <a:p>
            <a:endParaRPr lang="en-US"/>
          </a:p>
        </p:txBody>
      </p:sp>
      <p:sp>
        <p:nvSpPr>
          <p:cNvPr id="1537070" name="Line 46"/>
          <p:cNvSpPr>
            <a:spLocks noChangeShapeType="1"/>
          </p:cNvSpPr>
          <p:nvPr/>
        </p:nvSpPr>
        <p:spPr bwMode="auto">
          <a:xfrm>
            <a:off x="2720975" y="6075363"/>
            <a:ext cx="1931988" cy="0"/>
          </a:xfrm>
          <a:prstGeom prst="line">
            <a:avLst/>
          </a:prstGeom>
          <a:noFill/>
          <a:ln w="28575">
            <a:solidFill>
              <a:srgbClr val="FF0000"/>
            </a:solidFill>
            <a:round/>
            <a:headEnd type="triangle" w="med" len="med"/>
            <a:tailEnd/>
          </a:ln>
        </p:spPr>
        <p:txBody>
          <a:bodyPr wrap="none"/>
          <a:lstStyle/>
          <a:p>
            <a:endParaRPr lang="en-US"/>
          </a:p>
        </p:txBody>
      </p:sp>
      <p:sp>
        <p:nvSpPr>
          <p:cNvPr id="1537071" name="Line 47"/>
          <p:cNvSpPr>
            <a:spLocks noChangeShapeType="1"/>
          </p:cNvSpPr>
          <p:nvPr/>
        </p:nvSpPr>
        <p:spPr bwMode="auto">
          <a:xfrm>
            <a:off x="2720975" y="6075363"/>
            <a:ext cx="1931988" cy="0"/>
          </a:xfrm>
          <a:prstGeom prst="line">
            <a:avLst/>
          </a:prstGeom>
          <a:noFill/>
          <a:ln w="28575">
            <a:solidFill>
              <a:schemeClr val="tx1"/>
            </a:solidFill>
            <a:round/>
            <a:headEnd type="triangle" w="med" len="med"/>
            <a:tailEnd/>
          </a:ln>
        </p:spPr>
        <p:txBody>
          <a:bodyPr wrap="none"/>
          <a:lstStyle/>
          <a:p>
            <a:endParaRPr lang="en-US"/>
          </a:p>
        </p:txBody>
      </p:sp>
      <p:sp>
        <p:nvSpPr>
          <p:cNvPr id="1537073" name="Text Box 49"/>
          <p:cNvSpPr txBox="1">
            <a:spLocks noChangeArrowheads="1"/>
          </p:cNvSpPr>
          <p:nvPr/>
        </p:nvSpPr>
        <p:spPr bwMode="auto">
          <a:xfrm>
            <a:off x="2822575" y="5276850"/>
            <a:ext cx="1403350" cy="366713"/>
          </a:xfrm>
          <a:prstGeom prst="rect">
            <a:avLst/>
          </a:prstGeom>
          <a:noFill/>
          <a:ln w="12700">
            <a:noFill/>
            <a:miter lim="800000"/>
            <a:headEnd/>
            <a:tailEnd/>
          </a:ln>
        </p:spPr>
        <p:txBody>
          <a:bodyPr wrap="none">
            <a:spAutoFit/>
          </a:bodyPr>
          <a:lstStyle/>
          <a:p>
            <a:r>
              <a:rPr lang="en-US" u="none"/>
              <a:t>get_image()</a:t>
            </a:r>
          </a:p>
        </p:txBody>
      </p:sp>
      <p:sp>
        <p:nvSpPr>
          <p:cNvPr id="1537074" name="Text Box 50"/>
          <p:cNvSpPr txBox="1">
            <a:spLocks noChangeArrowheads="1"/>
          </p:cNvSpPr>
          <p:nvPr/>
        </p:nvSpPr>
        <p:spPr bwMode="auto">
          <a:xfrm>
            <a:off x="2974975" y="6075363"/>
            <a:ext cx="1504950" cy="366712"/>
          </a:xfrm>
          <a:prstGeom prst="rect">
            <a:avLst/>
          </a:prstGeom>
          <a:noFill/>
          <a:ln w="12700">
            <a:noFill/>
            <a:miter lim="800000"/>
            <a:headEnd/>
            <a:tailEnd/>
          </a:ln>
        </p:spPr>
        <p:txBody>
          <a:bodyPr wrap="none">
            <a:spAutoFit/>
          </a:bodyPr>
          <a:lstStyle/>
          <a:p>
            <a:r>
              <a:rPr lang="en-US" u="none"/>
              <a:t>future results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537073"/>
                                        </p:tgtEl>
                                        <p:attrNameLst>
                                          <p:attrName>style.visibility</p:attrName>
                                        </p:attrNameLst>
                                      </p:cBhvr>
                                      <p:to>
                                        <p:strVal val="visible"/>
                                      </p:to>
                                    </p:set>
                                  </p:childTnLst>
                                </p:cTn>
                              </p:par>
                            </p:childTnLst>
                          </p:cTn>
                        </p:par>
                        <p:par>
                          <p:cTn id="11" fill="hold">
                            <p:stCondLst>
                              <p:cond delay="500"/>
                            </p:stCondLst>
                            <p:childTnLst>
                              <p:par>
                                <p:cTn id="12" presetID="11" presetClass="entr" presetSubtype="0" fill="hold" grpId="0" nodeType="afterEffect">
                                  <p:stCondLst>
                                    <p:cond delay="0"/>
                                  </p:stCondLst>
                                  <p:childTnLst>
                                    <p:set>
                                      <p:cBhvr>
                                        <p:cTn id="13" dur="500">
                                          <p:stCondLst>
                                            <p:cond delay="0"/>
                                          </p:stCondLst>
                                        </p:cTn>
                                        <p:tgtEl>
                                          <p:spTgt spid="1537063"/>
                                        </p:tgtEl>
                                        <p:attrNameLst>
                                          <p:attrName>style.visibility</p:attrName>
                                        </p:attrNameLst>
                                      </p:cBhvr>
                                      <p:to>
                                        <p:strVal val="visible"/>
                                      </p:to>
                                    </p:set>
                                  </p:childTnLst>
                                  <p:subTnLst>
                                    <p:set>
                                      <p:cBhvr override="childStyle">
                                        <p:cTn dur="1" fill="hold" display="0" masterRel="nextClick" afterEffect="1"/>
                                        <p:tgtEl>
                                          <p:spTgt spid="1537063"/>
                                        </p:tgtEl>
                                        <p:attrNameLst>
                                          <p:attrName>style.visibility</p:attrName>
                                        </p:attrNameLst>
                                      </p:cBhvr>
                                      <p:to>
                                        <p:strVal val="hidden"/>
                                      </p:to>
                                    </p:set>
                                  </p:subTnLst>
                                </p:cTn>
                              </p:par>
                            </p:childTnLst>
                          </p:cTn>
                        </p:par>
                        <p:par>
                          <p:cTn id="14" fill="hold">
                            <p:stCondLst>
                              <p:cond delay="1000"/>
                            </p:stCondLst>
                            <p:childTnLst>
                              <p:par>
                                <p:cTn id="15" presetID="11" presetClass="entr" presetSubtype="0" fill="hold" grpId="0" nodeType="afterEffect">
                                  <p:stCondLst>
                                    <p:cond delay="0"/>
                                  </p:stCondLst>
                                  <p:childTnLst>
                                    <p:set>
                                      <p:cBhvr>
                                        <p:cTn id="16" dur="500">
                                          <p:stCondLst>
                                            <p:cond delay="0"/>
                                          </p:stCondLst>
                                        </p:cTn>
                                        <p:tgtEl>
                                          <p:spTgt spid="1537068"/>
                                        </p:tgtEl>
                                        <p:attrNameLst>
                                          <p:attrName>style.visibility</p:attrName>
                                        </p:attrNameLst>
                                      </p:cBhvr>
                                      <p:to>
                                        <p:strVal val="visible"/>
                                      </p:to>
                                    </p:set>
                                  </p:childTnLst>
                                  <p:subTnLst>
                                    <p:set>
                                      <p:cBhvr override="childStyle">
                                        <p:cTn dur="1" fill="hold" display="0" masterRel="nextClick" afterEffect="1"/>
                                        <p:tgtEl>
                                          <p:spTgt spid="1537068"/>
                                        </p:tgtEl>
                                        <p:attrNameLst>
                                          <p:attrName>style.visibility</p:attrName>
                                        </p:attrNameLst>
                                      </p:cBhvr>
                                      <p:to>
                                        <p:strVal val="hidden"/>
                                      </p:to>
                                    </p:set>
                                  </p:subTnLst>
                                </p:cTn>
                              </p:par>
                            </p:childTnLst>
                          </p:cTn>
                        </p:par>
                        <p:par>
                          <p:cTn id="17" fill="hold">
                            <p:stCondLst>
                              <p:cond delay="1500"/>
                            </p:stCondLst>
                            <p:childTnLst>
                              <p:par>
                                <p:cTn id="18" presetID="11" presetClass="entr" presetSubtype="0" fill="hold" grpId="0" nodeType="afterEffect">
                                  <p:stCondLst>
                                    <p:cond delay="0"/>
                                  </p:stCondLst>
                                  <p:childTnLst>
                                    <p:set>
                                      <p:cBhvr>
                                        <p:cTn id="19" dur="500">
                                          <p:stCondLst>
                                            <p:cond delay="0"/>
                                          </p:stCondLst>
                                        </p:cTn>
                                        <p:tgtEl>
                                          <p:spTgt spid="1537069"/>
                                        </p:tgtEl>
                                        <p:attrNameLst>
                                          <p:attrName>style.visibility</p:attrName>
                                        </p:attrNameLst>
                                      </p:cBhvr>
                                      <p:to>
                                        <p:strVal val="visible"/>
                                      </p:to>
                                    </p:set>
                                  </p:childTnLst>
                                  <p:subTnLst>
                                    <p:set>
                                      <p:cBhvr override="childStyle">
                                        <p:cTn dur="1" fill="hold" display="0" masterRel="nextClick" afterEffect="1"/>
                                        <p:tgtEl>
                                          <p:spTgt spid="1537069"/>
                                        </p:tgtEl>
                                        <p:attrNameLst>
                                          <p:attrName>style.visibility</p:attrName>
                                        </p:attrNameLst>
                                      </p:cBhvr>
                                      <p:to>
                                        <p:strVal val="hidden"/>
                                      </p:to>
                                    </p:set>
                                  </p:subTnLst>
                                </p:cTn>
                              </p:par>
                            </p:childTnLst>
                          </p:cTn>
                        </p:par>
                        <p:par>
                          <p:cTn id="20" fill="hold">
                            <p:stCondLst>
                              <p:cond delay="2000"/>
                            </p:stCondLst>
                            <p:childTnLst>
                              <p:par>
                                <p:cTn id="21" presetID="1" presetClass="exit" presetSubtype="0" fill="hold" grpId="1" nodeType="afterEffect">
                                  <p:stCondLst>
                                    <p:cond delay="0"/>
                                  </p:stCondLst>
                                  <p:childTnLst>
                                    <p:set>
                                      <p:cBhvr>
                                        <p:cTn id="22" dur="1" fill="hold">
                                          <p:stCondLst>
                                            <p:cond delay="0"/>
                                          </p:stCondLst>
                                        </p:cTn>
                                        <p:tgtEl>
                                          <p:spTgt spid="1537073"/>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1537074"/>
                                        </p:tgtEl>
                                        <p:attrNameLst>
                                          <p:attrName>style.visibility</p:attrName>
                                        </p:attrNameLst>
                                      </p:cBhvr>
                                      <p:to>
                                        <p:strVal val="visible"/>
                                      </p:to>
                                    </p:set>
                                  </p:childTnLst>
                                </p:cTn>
                              </p:par>
                            </p:childTnLst>
                          </p:cTn>
                        </p:par>
                        <p:par>
                          <p:cTn id="27" fill="hold">
                            <p:stCondLst>
                              <p:cond delay="500"/>
                            </p:stCondLst>
                            <p:childTnLst>
                              <p:par>
                                <p:cTn id="28" presetID="11" presetClass="entr" presetSubtype="0" fill="hold" grpId="0" nodeType="afterEffect">
                                  <p:stCondLst>
                                    <p:cond delay="0"/>
                                  </p:stCondLst>
                                  <p:childTnLst>
                                    <p:set>
                                      <p:cBhvr>
                                        <p:cTn id="29" dur="500">
                                          <p:stCondLst>
                                            <p:cond delay="0"/>
                                          </p:stCondLst>
                                        </p:cTn>
                                        <p:tgtEl>
                                          <p:spTgt spid="1537062"/>
                                        </p:tgtEl>
                                        <p:attrNameLst>
                                          <p:attrName>style.visibility</p:attrName>
                                        </p:attrNameLst>
                                      </p:cBhvr>
                                      <p:to>
                                        <p:strVal val="visible"/>
                                      </p:to>
                                    </p:set>
                                  </p:childTnLst>
                                </p:cTn>
                              </p:par>
                            </p:childTnLst>
                          </p:cTn>
                        </p:par>
                        <p:par>
                          <p:cTn id="30" fill="hold">
                            <p:stCondLst>
                              <p:cond delay="1000"/>
                            </p:stCondLst>
                            <p:childTnLst>
                              <p:par>
                                <p:cTn id="31" presetID="11" presetClass="entr" presetSubtype="0" fill="hold" grpId="0" nodeType="afterEffect">
                                  <p:stCondLst>
                                    <p:cond delay="0"/>
                                  </p:stCondLst>
                                  <p:childTnLst>
                                    <p:set>
                                      <p:cBhvr>
                                        <p:cTn id="32" dur="500">
                                          <p:stCondLst>
                                            <p:cond delay="0"/>
                                          </p:stCondLst>
                                        </p:cTn>
                                        <p:tgtEl>
                                          <p:spTgt spid="1537070"/>
                                        </p:tgtEl>
                                        <p:attrNameLst>
                                          <p:attrName>style.visibility</p:attrName>
                                        </p:attrNameLst>
                                      </p:cBhvr>
                                      <p:to>
                                        <p:strVal val="visible"/>
                                      </p:to>
                                    </p:set>
                                  </p:childTnLst>
                                </p:cTn>
                              </p:par>
                            </p:childTnLst>
                          </p:cTn>
                        </p:par>
                        <p:par>
                          <p:cTn id="33" fill="hold">
                            <p:stCondLst>
                              <p:cond delay="1500"/>
                            </p:stCondLst>
                            <p:childTnLst>
                              <p:par>
                                <p:cTn id="34" presetID="11" presetClass="entr" presetSubtype="0" fill="hold" grpId="0" nodeType="afterEffect">
                                  <p:stCondLst>
                                    <p:cond delay="0"/>
                                  </p:stCondLst>
                                  <p:childTnLst>
                                    <p:set>
                                      <p:cBhvr>
                                        <p:cTn id="35" dur="500">
                                          <p:stCondLst>
                                            <p:cond delay="0"/>
                                          </p:stCondLst>
                                        </p:cTn>
                                        <p:tgtEl>
                                          <p:spTgt spid="1537071"/>
                                        </p:tgtEl>
                                        <p:attrNameLst>
                                          <p:attrName>style.visibility</p:attrName>
                                        </p:attrNameLst>
                                      </p:cBhvr>
                                      <p:to>
                                        <p:strVal val="visible"/>
                                      </p:to>
                                    </p:set>
                                  </p:childTnLst>
                                </p:cTn>
                              </p:par>
                            </p:childTnLst>
                          </p:cTn>
                        </p:par>
                        <p:par>
                          <p:cTn id="36" fill="hold">
                            <p:stCondLst>
                              <p:cond delay="2000"/>
                            </p:stCondLst>
                            <p:childTnLst>
                              <p:par>
                                <p:cTn id="37" presetID="1" presetClass="exit" presetSubtype="0" fill="hold" grpId="1" nodeType="afterEffect">
                                  <p:stCondLst>
                                    <p:cond delay="0"/>
                                  </p:stCondLst>
                                  <p:childTnLst>
                                    <p:set>
                                      <p:cBhvr>
                                        <p:cTn id="38" dur="1" fill="hold">
                                          <p:stCondLst>
                                            <p:cond delay="0"/>
                                          </p:stCondLst>
                                        </p:cTn>
                                        <p:tgtEl>
                                          <p:spTgt spid="153707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7062" grpId="0" animBg="1"/>
      <p:bldP spid="1537063" grpId="0" animBg="1"/>
      <p:bldP spid="1537068" grpId="0" animBg="1"/>
      <p:bldP spid="1537069" grpId="0" animBg="1"/>
      <p:bldP spid="1537070" grpId="0" animBg="1"/>
      <p:bldP spid="1537071" grpId="0" animBg="1"/>
      <p:bldP spid="1537073" grpId="0" autoUpdateAnimBg="0"/>
      <p:bldP spid="1537073" grpId="1"/>
      <p:bldP spid="1537074" grpId="0" autoUpdateAnimBg="0"/>
      <p:bldP spid="1537074" grpId="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Slide Number Placeholder 1"/>
          <p:cNvSpPr>
            <a:spLocks noGrp="1"/>
          </p:cNvSpPr>
          <p:nvPr>
            <p:ph type="sldNum" sz="quarter" idx="10"/>
          </p:nvPr>
        </p:nvSpPr>
        <p:spPr>
          <a:noFill/>
        </p:spPr>
        <p:txBody>
          <a:bodyPr/>
          <a:lstStyle/>
          <a:p>
            <a:fld id="{28DF771B-A078-44F2-9E99-98CA67D35BB5}" type="slidenum">
              <a:rPr lang="en-US" smtClean="0">
                <a:latin typeface="Arial" pitchFamily="34" charset="0"/>
              </a:rPr>
              <a:pPr/>
              <a:t>92</a:t>
            </a:fld>
            <a:endParaRPr lang="en-US" smtClean="0">
              <a:latin typeface="Arial" pitchFamily="34" charset="0"/>
            </a:endParaRPr>
          </a:p>
        </p:txBody>
      </p:sp>
      <p:sp>
        <p:nvSpPr>
          <p:cNvPr id="99331" name="Rectangle 2"/>
          <p:cNvSpPr>
            <a:spLocks noChangeArrowheads="1"/>
          </p:cNvSpPr>
          <p:nvPr/>
        </p:nvSpPr>
        <p:spPr bwMode="auto">
          <a:xfrm>
            <a:off x="-28575" y="855663"/>
            <a:ext cx="5781675" cy="5876925"/>
          </a:xfrm>
          <a:prstGeom prst="rect">
            <a:avLst/>
          </a:prstGeom>
          <a:noFill/>
          <a:ln w="9525">
            <a:noFill/>
            <a:miter lim="800000"/>
            <a:headEnd/>
            <a:tailEnd/>
          </a:ln>
        </p:spPr>
        <p:txBody>
          <a:bodyPr lIns="92075" tIns="46038" rIns="92075" bIns="46038"/>
          <a:lstStyle/>
          <a:p>
            <a:pPr marL="114300" indent="-114300">
              <a:lnSpc>
                <a:spcPct val="95000"/>
              </a:lnSpc>
            </a:pPr>
            <a:r>
              <a:rPr lang="en-US" sz="2000" u="none"/>
              <a:t>This pattern provides four </a:t>
            </a:r>
            <a:r>
              <a:rPr lang="en-US" sz="2000" b="1" u="none"/>
              <a:t>benefits</a:t>
            </a:r>
            <a:r>
              <a:rPr lang="en-US" sz="2000" u="none"/>
              <a:t>:</a:t>
            </a:r>
          </a:p>
          <a:p>
            <a:pPr marL="114300" indent="-114300">
              <a:lnSpc>
                <a:spcPct val="95000"/>
              </a:lnSpc>
              <a:buFontTx/>
              <a:buChar char="•"/>
            </a:pPr>
            <a:r>
              <a:rPr lang="en-US" sz="2000" b="1" i="1" u="none"/>
              <a:t>Enhanced type-safety &amp; efficiency</a:t>
            </a:r>
          </a:p>
          <a:p>
            <a:pPr marL="342900" lvl="1" indent="-114300">
              <a:lnSpc>
                <a:spcPct val="95000"/>
              </a:lnSpc>
              <a:buFontTx/>
              <a:buChar char="•"/>
            </a:pPr>
            <a:r>
              <a:rPr lang="en-US" u="none"/>
              <a:t>Cf. asynchronous message passing</a:t>
            </a:r>
          </a:p>
          <a:p>
            <a:pPr marL="114300" indent="-114300">
              <a:lnSpc>
                <a:spcPct val="95000"/>
              </a:lnSpc>
              <a:buFontTx/>
              <a:buChar char="•"/>
            </a:pPr>
            <a:r>
              <a:rPr lang="en-US" sz="2000" b="1" i="1" u="none">
                <a:solidFill>
                  <a:srgbClr val="003399"/>
                </a:solidFill>
              </a:rPr>
              <a:t>Enhances concurrency &amp; simplifies synchronized complexity</a:t>
            </a:r>
          </a:p>
          <a:p>
            <a:pPr marL="342900" lvl="1" indent="-114300">
              <a:lnSpc>
                <a:spcPct val="95000"/>
              </a:lnSpc>
              <a:buFontTx/>
              <a:buChar char="•"/>
            </a:pPr>
            <a:r>
              <a:rPr lang="en-US" u="none">
                <a:solidFill>
                  <a:srgbClr val="003399"/>
                </a:solidFill>
              </a:rPr>
              <a:t>Concurrency is enhanced by allowing client threads &amp; asynchronous method executions to run simultaneously</a:t>
            </a:r>
          </a:p>
          <a:p>
            <a:pPr marL="342900" lvl="1" indent="-114300">
              <a:lnSpc>
                <a:spcPct val="95000"/>
              </a:lnSpc>
              <a:buFontTx/>
              <a:buChar char="•"/>
            </a:pPr>
            <a:r>
              <a:rPr lang="en-US" u="none">
                <a:solidFill>
                  <a:srgbClr val="003399"/>
                </a:solidFill>
              </a:rPr>
              <a:t>Synchronization complexity is simplified by using a scheduler that evaluates synchronization constraints to serialized access to servants</a:t>
            </a:r>
          </a:p>
          <a:p>
            <a:pPr marL="114300" indent="-114300">
              <a:lnSpc>
                <a:spcPct val="95000"/>
              </a:lnSpc>
              <a:buFontTx/>
              <a:buChar char="•"/>
            </a:pPr>
            <a:r>
              <a:rPr lang="en-US" sz="2000" b="1" i="1" u="none"/>
              <a:t>Transparent leveraging of available parallelism</a:t>
            </a:r>
          </a:p>
          <a:p>
            <a:pPr marL="342900" lvl="1" indent="-114300">
              <a:lnSpc>
                <a:spcPct val="95000"/>
              </a:lnSpc>
              <a:buFontTx/>
              <a:buChar char="•"/>
            </a:pPr>
            <a:r>
              <a:rPr lang="en-US" u="none"/>
              <a:t>Multiple active object methods can execute in parallel if supported by the OS/hardware</a:t>
            </a:r>
          </a:p>
          <a:p>
            <a:pPr marL="114300" indent="-114300">
              <a:lnSpc>
                <a:spcPct val="95000"/>
              </a:lnSpc>
              <a:buFontTx/>
              <a:buChar char="•"/>
            </a:pPr>
            <a:r>
              <a:rPr lang="en-US" sz="2000" b="1" i="1" u="none">
                <a:solidFill>
                  <a:srgbClr val="003399"/>
                </a:solidFill>
              </a:rPr>
              <a:t>Method execution order can differ from</a:t>
            </a:r>
            <a:r>
              <a:rPr lang="de-DE" sz="2000" b="1" i="1" u="none">
                <a:solidFill>
                  <a:srgbClr val="003399"/>
                </a:solidFill>
              </a:rPr>
              <a:t> </a:t>
            </a:r>
            <a:r>
              <a:rPr lang="en-US" sz="2000" b="1" i="1" u="none">
                <a:solidFill>
                  <a:srgbClr val="003399"/>
                </a:solidFill>
              </a:rPr>
              <a:t>method invocation order</a:t>
            </a:r>
          </a:p>
          <a:p>
            <a:pPr marL="342900" lvl="1" indent="-114300">
              <a:lnSpc>
                <a:spcPct val="95000"/>
              </a:lnSpc>
              <a:buFontTx/>
              <a:buChar char="•"/>
            </a:pPr>
            <a:r>
              <a:rPr lang="en-US" u="none">
                <a:solidFill>
                  <a:srgbClr val="003399"/>
                </a:solidFill>
              </a:rPr>
              <a:t>Methods invoked asynchronous are executed according to the synchronization constraints defined by their guards &amp; by scheduling policies</a:t>
            </a:r>
          </a:p>
          <a:p>
            <a:pPr marL="342900" lvl="1" indent="-114300">
              <a:lnSpc>
                <a:spcPct val="95000"/>
              </a:lnSpc>
              <a:buFontTx/>
              <a:buChar char="•"/>
            </a:pPr>
            <a:r>
              <a:rPr lang="en-US" u="none">
                <a:solidFill>
                  <a:srgbClr val="003399"/>
                </a:solidFill>
              </a:rPr>
              <a:t>Methods can be “batched” &amp; sent wholesale to enhance throughput</a:t>
            </a:r>
          </a:p>
        </p:txBody>
      </p:sp>
      <p:sp>
        <p:nvSpPr>
          <p:cNvPr id="99332" name="Rectangle 3"/>
          <p:cNvSpPr>
            <a:spLocks noChangeArrowheads="1"/>
          </p:cNvSpPr>
          <p:nvPr/>
        </p:nvSpPr>
        <p:spPr bwMode="auto">
          <a:xfrm>
            <a:off x="5534025" y="800100"/>
            <a:ext cx="3657600" cy="5799138"/>
          </a:xfrm>
          <a:prstGeom prst="rect">
            <a:avLst/>
          </a:prstGeom>
          <a:noFill/>
          <a:ln w="9525">
            <a:noFill/>
            <a:miter lim="800000"/>
            <a:headEnd/>
            <a:tailEnd/>
          </a:ln>
        </p:spPr>
        <p:txBody>
          <a:bodyPr lIns="92075" tIns="46038" rIns="92075" bIns="46038"/>
          <a:lstStyle/>
          <a:p>
            <a:pPr marL="57150">
              <a:tabLst>
                <a:tab pos="742950" algn="l"/>
              </a:tabLst>
            </a:pPr>
            <a:r>
              <a:rPr lang="en-US" sz="2000" u="none"/>
              <a:t>This pattern also has some </a:t>
            </a:r>
            <a:r>
              <a:rPr lang="en-US" sz="2000" b="1" u="none"/>
              <a:t>liabilities</a:t>
            </a:r>
            <a:r>
              <a:rPr lang="en-US" sz="2000" u="none"/>
              <a:t>: </a:t>
            </a:r>
            <a:endParaRPr lang="en-US" sz="2000" b="1" u="none"/>
          </a:p>
          <a:p>
            <a:pPr marL="57150">
              <a:spcBef>
                <a:spcPts val="500"/>
              </a:spcBef>
              <a:buFontTx/>
              <a:buChar char="•"/>
              <a:tabLst>
                <a:tab pos="742950" algn="l"/>
              </a:tabLst>
            </a:pPr>
            <a:r>
              <a:rPr lang="en-US" sz="2000" b="1" u="none"/>
              <a:t> </a:t>
            </a:r>
            <a:r>
              <a:rPr lang="en-US" sz="2000" b="1" i="1" u="none"/>
              <a:t>Higher overhead</a:t>
            </a:r>
          </a:p>
          <a:p>
            <a:pPr marL="285750" lvl="1" indent="-114300">
              <a:spcBef>
                <a:spcPts val="500"/>
              </a:spcBef>
              <a:buFontTx/>
              <a:buChar char="•"/>
              <a:tabLst>
                <a:tab pos="742950" algn="l"/>
              </a:tabLst>
            </a:pPr>
            <a:r>
              <a:rPr lang="en-US" u="none"/>
              <a:t>Depending on how an active object’s scheduler is implemented, context switching, synchronization, &amp; data movement overhead may occur when scheduling &amp; executing active object invocations</a:t>
            </a:r>
          </a:p>
          <a:p>
            <a:pPr marL="57150">
              <a:spcBef>
                <a:spcPts val="500"/>
              </a:spcBef>
              <a:buFontTx/>
              <a:buChar char="•"/>
              <a:tabLst>
                <a:tab pos="742950" algn="l"/>
              </a:tabLst>
            </a:pPr>
            <a:r>
              <a:rPr lang="en-US" sz="2000" b="1" u="none"/>
              <a:t> </a:t>
            </a:r>
            <a:r>
              <a:rPr lang="en-US" sz="2000" b="1" i="1" u="none">
                <a:solidFill>
                  <a:srgbClr val="003399"/>
                </a:solidFill>
              </a:rPr>
              <a:t>Complicated debugging</a:t>
            </a:r>
          </a:p>
          <a:p>
            <a:pPr marL="285750" lvl="1" indent="-114300">
              <a:spcBef>
                <a:spcPts val="500"/>
              </a:spcBef>
              <a:buFontTx/>
              <a:buChar char="•"/>
              <a:tabLst>
                <a:tab pos="742950" algn="l"/>
              </a:tabLst>
            </a:pPr>
            <a:r>
              <a:rPr lang="en-US" u="none">
                <a:solidFill>
                  <a:srgbClr val="003399"/>
                </a:solidFill>
              </a:rPr>
              <a:t>It is hard to debug programs that use the Active Object pattern due to the concurrency &amp; non-determinism of the various active object schedulers &amp; the underlying OS thread scheduler</a:t>
            </a:r>
          </a:p>
        </p:txBody>
      </p:sp>
      <p:sp>
        <p:nvSpPr>
          <p:cNvPr id="99333" name="Rectangle 6"/>
          <p:cNvSpPr>
            <a:spLocks noGrp="1" noChangeArrowheads="1"/>
          </p:cNvSpPr>
          <p:nvPr>
            <p:ph type="title" idx="4294967295"/>
          </p:nvPr>
        </p:nvSpPr>
        <p:spPr>
          <a:xfrm>
            <a:off x="0" y="-38100"/>
            <a:ext cx="9144000" cy="914400"/>
          </a:xfrm>
        </p:spPr>
        <p:txBody>
          <a:bodyPr/>
          <a:lstStyle/>
          <a:p>
            <a:r>
              <a:rPr lang="de-DE" smtClean="0"/>
              <a:t>Pros &amp; Cons of the Active Object Pattern</a:t>
            </a:r>
            <a:endParaRPr lang="en-US" smtClean="0"/>
          </a:p>
        </p:txBody>
      </p:sp>
    </p:spTree>
  </p:cSld>
  <p:clrMapOvr>
    <a:masterClrMapping/>
  </p:clrMapOvr>
  <p:transition/>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Slide Number Placeholder 2"/>
          <p:cNvSpPr>
            <a:spLocks noGrp="1"/>
          </p:cNvSpPr>
          <p:nvPr>
            <p:ph type="sldNum" sz="quarter" idx="10"/>
          </p:nvPr>
        </p:nvSpPr>
        <p:spPr>
          <a:noFill/>
        </p:spPr>
        <p:txBody>
          <a:bodyPr/>
          <a:lstStyle/>
          <a:p>
            <a:fld id="{7A07BADA-2952-40A4-B070-B03761BF2FB2}" type="slidenum">
              <a:rPr lang="en-US" smtClean="0">
                <a:latin typeface="Arial" pitchFamily="34" charset="0"/>
              </a:rPr>
              <a:pPr/>
              <a:t>93</a:t>
            </a:fld>
            <a:endParaRPr lang="en-US" smtClean="0">
              <a:latin typeface="Arial" pitchFamily="34" charset="0"/>
            </a:endParaRPr>
          </a:p>
        </p:txBody>
      </p:sp>
      <p:sp>
        <p:nvSpPr>
          <p:cNvPr id="100355" name="Rectangle 2"/>
          <p:cNvSpPr>
            <a:spLocks noGrp="1" noChangeArrowheads="1"/>
          </p:cNvSpPr>
          <p:nvPr>
            <p:ph type="title"/>
          </p:nvPr>
        </p:nvSpPr>
        <p:spPr>
          <a:xfrm>
            <a:off x="95250" y="-38100"/>
            <a:ext cx="9096375" cy="914400"/>
          </a:xfrm>
        </p:spPr>
        <p:txBody>
          <a:bodyPr/>
          <a:lstStyle/>
          <a:p>
            <a:r>
              <a:rPr lang="de-DE" smtClean="0"/>
              <a:t>Decoupling Suppliers &amp; Consumers (1/2)</a:t>
            </a:r>
          </a:p>
        </p:txBody>
      </p:sp>
      <p:sp>
        <p:nvSpPr>
          <p:cNvPr id="1709083" name="Rectangle 27"/>
          <p:cNvSpPr>
            <a:spLocks noChangeArrowheads="1"/>
          </p:cNvSpPr>
          <p:nvPr/>
        </p:nvSpPr>
        <p:spPr bwMode="auto">
          <a:xfrm>
            <a:off x="3863975" y="892175"/>
            <a:ext cx="5138738" cy="2835275"/>
          </a:xfrm>
          <a:prstGeom prst="rect">
            <a:avLst/>
          </a:prstGeom>
          <a:noFill/>
          <a:ln w="12700">
            <a:noFill/>
            <a:miter lim="800000"/>
            <a:headEnd/>
            <a:tailEnd/>
          </a:ln>
        </p:spPr>
        <p:txBody>
          <a:bodyPr>
            <a:spAutoFit/>
          </a:bodyPr>
          <a:lstStyle/>
          <a:p>
            <a:pPr marL="114300" indent="-114300">
              <a:buClr>
                <a:schemeClr val="tx1"/>
              </a:buClr>
            </a:pPr>
            <a:r>
              <a:rPr lang="en-US" sz="2000" b="1" u="none"/>
              <a:t>Problem</a:t>
            </a:r>
          </a:p>
          <a:p>
            <a:pPr marL="114300" indent="-114300">
              <a:buClr>
                <a:schemeClr val="tx1"/>
              </a:buClr>
              <a:buFontTx/>
              <a:buChar char="•"/>
            </a:pPr>
            <a:r>
              <a:rPr lang="en-US" sz="2000" u="none"/>
              <a:t>Having each client call a specific server is inefficient &amp; non-scalable</a:t>
            </a:r>
          </a:p>
          <a:p>
            <a:pPr marL="342900" lvl="1" indent="-114300">
              <a:buClr>
                <a:schemeClr val="tx1"/>
              </a:buClr>
              <a:buSzPct val="110000"/>
              <a:buFontTx/>
              <a:buChar char="•"/>
            </a:pPr>
            <a:r>
              <a:rPr lang="en-US" sz="2000" u="none"/>
              <a:t>A “polling” strategy leads to performance bottlenecks</a:t>
            </a:r>
          </a:p>
          <a:p>
            <a:pPr marL="342900" lvl="1" indent="-114300">
              <a:buClr>
                <a:schemeClr val="tx1"/>
              </a:buClr>
              <a:buSzPct val="110000"/>
              <a:buFontTx/>
              <a:buChar char="•"/>
            </a:pPr>
            <a:r>
              <a:rPr lang="en-US" sz="2000" u="none"/>
              <a:t>Work lists could be spread across different servers</a:t>
            </a:r>
          </a:p>
          <a:p>
            <a:pPr marL="342900" lvl="1" indent="-114300">
              <a:buClr>
                <a:schemeClr val="tx1"/>
              </a:buClr>
              <a:buSzPct val="110000"/>
              <a:buFontTx/>
              <a:buChar char="•"/>
            </a:pPr>
            <a:r>
              <a:rPr lang="en-US" sz="2000" u="none"/>
              <a:t>More than one client may be interested in work list content</a:t>
            </a:r>
          </a:p>
        </p:txBody>
      </p:sp>
      <p:sp>
        <p:nvSpPr>
          <p:cNvPr id="100357" name="Rectangle 28"/>
          <p:cNvSpPr>
            <a:spLocks noChangeArrowheads="1"/>
          </p:cNvSpPr>
          <p:nvPr/>
        </p:nvSpPr>
        <p:spPr bwMode="auto">
          <a:xfrm>
            <a:off x="50800" y="858838"/>
            <a:ext cx="3709988" cy="1933575"/>
          </a:xfrm>
          <a:prstGeom prst="rect">
            <a:avLst/>
          </a:prstGeom>
          <a:solidFill>
            <a:schemeClr val="folHlink"/>
          </a:solidFill>
          <a:ln w="12700">
            <a:solidFill>
              <a:schemeClr val="tx1"/>
            </a:solidFill>
            <a:miter lim="800000"/>
            <a:headEnd/>
            <a:tailEnd/>
          </a:ln>
        </p:spPr>
        <p:txBody>
          <a:bodyPr>
            <a:spAutoFit/>
          </a:bodyPr>
          <a:lstStyle/>
          <a:p>
            <a:pPr marL="114300" indent="-114300">
              <a:buClr>
                <a:schemeClr val="tx1"/>
              </a:buClr>
            </a:pPr>
            <a:r>
              <a:rPr lang="en-US" sz="2000" b="1" u="none"/>
              <a:t>Context</a:t>
            </a:r>
          </a:p>
          <a:p>
            <a:pPr marL="114300" indent="-114300">
              <a:buClr>
                <a:schemeClr val="tx1"/>
              </a:buClr>
              <a:buFontTx/>
              <a:buChar char="•"/>
            </a:pPr>
            <a:r>
              <a:rPr lang="en-US" sz="2000" u="none"/>
              <a:t>In large-scale electronic medical imaging systems, radiologists may share “work lists” of patient images to balance workloads effectively</a:t>
            </a:r>
          </a:p>
        </p:txBody>
      </p:sp>
      <p:grpSp>
        <p:nvGrpSpPr>
          <p:cNvPr id="2" name="Group 53"/>
          <p:cNvGrpSpPr>
            <a:grpSpLocks/>
          </p:cNvGrpSpPr>
          <p:nvPr/>
        </p:nvGrpSpPr>
        <p:grpSpPr bwMode="auto">
          <a:xfrm>
            <a:off x="654050" y="4203700"/>
            <a:ext cx="8116888" cy="2387600"/>
            <a:chOff x="412" y="2648"/>
            <a:chExt cx="5113" cy="1504"/>
          </a:xfrm>
        </p:grpSpPr>
        <p:grpSp>
          <p:nvGrpSpPr>
            <p:cNvPr id="100359" name="Group 52"/>
            <p:cNvGrpSpPr>
              <a:grpSpLocks/>
            </p:cNvGrpSpPr>
            <p:nvPr/>
          </p:nvGrpSpPr>
          <p:grpSpPr bwMode="auto">
            <a:xfrm>
              <a:off x="1086" y="3184"/>
              <a:ext cx="4278" cy="621"/>
              <a:chOff x="1086" y="3184"/>
              <a:chExt cx="4278" cy="621"/>
            </a:xfrm>
          </p:grpSpPr>
          <p:sp>
            <p:nvSpPr>
              <p:cNvPr id="100366" name="Line 31"/>
              <p:cNvSpPr>
                <a:spLocks noChangeShapeType="1"/>
              </p:cNvSpPr>
              <p:nvPr/>
            </p:nvSpPr>
            <p:spPr bwMode="auto">
              <a:xfrm>
                <a:off x="1086" y="3805"/>
                <a:ext cx="1283" cy="0"/>
              </a:xfrm>
              <a:prstGeom prst="line">
                <a:avLst/>
              </a:prstGeom>
              <a:noFill/>
              <a:ln w="28575">
                <a:solidFill>
                  <a:schemeClr val="tx1"/>
                </a:solidFill>
                <a:round/>
                <a:headEnd/>
                <a:tailEnd type="triangle" w="med" len="med"/>
              </a:ln>
            </p:spPr>
            <p:txBody>
              <a:bodyPr wrap="none"/>
              <a:lstStyle/>
              <a:p>
                <a:endParaRPr lang="en-US"/>
              </a:p>
            </p:txBody>
          </p:sp>
          <p:sp>
            <p:nvSpPr>
              <p:cNvPr id="100367" name="Line 32"/>
              <p:cNvSpPr>
                <a:spLocks noChangeShapeType="1"/>
              </p:cNvSpPr>
              <p:nvPr/>
            </p:nvSpPr>
            <p:spPr bwMode="auto">
              <a:xfrm flipH="1">
                <a:off x="3567" y="3793"/>
                <a:ext cx="1797" cy="0"/>
              </a:xfrm>
              <a:prstGeom prst="line">
                <a:avLst/>
              </a:prstGeom>
              <a:noFill/>
              <a:ln w="28575">
                <a:solidFill>
                  <a:schemeClr val="tx1"/>
                </a:solidFill>
                <a:round/>
                <a:headEnd/>
                <a:tailEnd type="triangle" w="med" len="med"/>
              </a:ln>
            </p:spPr>
            <p:txBody>
              <a:bodyPr wrap="none"/>
              <a:lstStyle/>
              <a:p>
                <a:endParaRPr lang="en-US"/>
              </a:p>
            </p:txBody>
          </p:sp>
          <p:sp>
            <p:nvSpPr>
              <p:cNvPr id="100368" name="Line 33"/>
              <p:cNvSpPr>
                <a:spLocks noChangeShapeType="1"/>
              </p:cNvSpPr>
              <p:nvPr/>
            </p:nvSpPr>
            <p:spPr bwMode="auto">
              <a:xfrm flipH="1">
                <a:off x="3328" y="3390"/>
                <a:ext cx="340" cy="235"/>
              </a:xfrm>
              <a:prstGeom prst="line">
                <a:avLst/>
              </a:prstGeom>
              <a:noFill/>
              <a:ln w="28575">
                <a:solidFill>
                  <a:schemeClr val="tx1"/>
                </a:solidFill>
                <a:round/>
                <a:headEnd/>
                <a:tailEnd type="triangle" w="med" len="med"/>
              </a:ln>
            </p:spPr>
            <p:txBody>
              <a:bodyPr wrap="none"/>
              <a:lstStyle/>
              <a:p>
                <a:endParaRPr lang="en-US"/>
              </a:p>
            </p:txBody>
          </p:sp>
          <p:sp>
            <p:nvSpPr>
              <p:cNvPr id="100369" name="Line 34"/>
              <p:cNvSpPr>
                <a:spLocks noChangeShapeType="1"/>
              </p:cNvSpPr>
              <p:nvPr/>
            </p:nvSpPr>
            <p:spPr bwMode="auto">
              <a:xfrm>
                <a:off x="2173" y="3310"/>
                <a:ext cx="391" cy="334"/>
              </a:xfrm>
              <a:prstGeom prst="line">
                <a:avLst/>
              </a:prstGeom>
              <a:noFill/>
              <a:ln w="28575">
                <a:solidFill>
                  <a:schemeClr val="tx1"/>
                </a:solidFill>
                <a:round/>
                <a:headEnd/>
                <a:tailEnd type="triangle" w="med" len="med"/>
              </a:ln>
            </p:spPr>
            <p:txBody>
              <a:bodyPr wrap="none"/>
              <a:lstStyle/>
              <a:p>
                <a:endParaRPr lang="en-US"/>
              </a:p>
            </p:txBody>
          </p:sp>
          <p:sp>
            <p:nvSpPr>
              <p:cNvPr id="100370" name="Line 35"/>
              <p:cNvSpPr>
                <a:spLocks noChangeShapeType="1"/>
              </p:cNvSpPr>
              <p:nvPr/>
            </p:nvSpPr>
            <p:spPr bwMode="auto">
              <a:xfrm flipH="1">
                <a:off x="2952" y="3184"/>
                <a:ext cx="0" cy="442"/>
              </a:xfrm>
              <a:prstGeom prst="line">
                <a:avLst/>
              </a:prstGeom>
              <a:noFill/>
              <a:ln w="28575">
                <a:solidFill>
                  <a:schemeClr val="tx1"/>
                </a:solidFill>
                <a:round/>
                <a:headEnd/>
                <a:tailEnd type="triangle" w="med" len="med"/>
              </a:ln>
            </p:spPr>
            <p:txBody>
              <a:bodyPr wrap="none"/>
              <a:lstStyle/>
              <a:p>
                <a:endParaRPr lang="en-US"/>
              </a:p>
            </p:txBody>
          </p:sp>
        </p:grpSp>
        <p:sp>
          <p:nvSpPr>
            <p:cNvPr id="100360" name="AutoShape 43"/>
            <p:cNvSpPr>
              <a:spLocks noChangeAspect="1" noChangeArrowheads="1"/>
            </p:cNvSpPr>
            <p:nvPr/>
          </p:nvSpPr>
          <p:spPr bwMode="auto">
            <a:xfrm>
              <a:off x="2354" y="3634"/>
              <a:ext cx="1209" cy="518"/>
            </a:xfrm>
            <a:prstGeom prst="can">
              <a:avLst>
                <a:gd name="adj" fmla="val 25000"/>
              </a:avLst>
            </a:prstGeom>
            <a:solidFill>
              <a:srgbClr val="336699"/>
            </a:solidFill>
            <a:ln w="9525">
              <a:solidFill>
                <a:schemeClr val="tx1"/>
              </a:solidFill>
              <a:miter lim="800000"/>
              <a:headEnd/>
              <a:tailEnd/>
            </a:ln>
          </p:spPr>
          <p:txBody>
            <a:bodyPr wrap="none" anchor="ctr"/>
            <a:lstStyle/>
            <a:p>
              <a:pPr algn="ctr" eaLnBrk="1" hangingPunct="1"/>
              <a:r>
                <a:rPr lang="de-DE" sz="2000" b="1" u="none">
                  <a:solidFill>
                    <a:schemeClr val="bg1"/>
                  </a:solidFill>
                </a:rPr>
                <a:t>Image</a:t>
              </a:r>
            </a:p>
            <a:p>
              <a:pPr algn="ctr" eaLnBrk="1" hangingPunct="1"/>
              <a:r>
                <a:rPr lang="de-DE" sz="2000" b="1" u="none">
                  <a:solidFill>
                    <a:schemeClr val="bg1"/>
                  </a:solidFill>
                </a:rPr>
                <a:t>Database</a:t>
              </a:r>
              <a:endParaRPr lang="en-US" sz="2000" b="1" u="none">
                <a:solidFill>
                  <a:schemeClr val="bg1"/>
                </a:solidFill>
              </a:endParaRPr>
            </a:p>
          </p:txBody>
        </p:sp>
        <p:sp>
          <p:nvSpPr>
            <p:cNvPr id="1709100" name="Rectangle 44"/>
            <p:cNvSpPr>
              <a:spLocks noChangeAspect="1" noChangeArrowheads="1"/>
            </p:cNvSpPr>
            <p:nvPr/>
          </p:nvSpPr>
          <p:spPr bwMode="auto">
            <a:xfrm>
              <a:off x="412" y="3403"/>
              <a:ext cx="829" cy="525"/>
            </a:xfrm>
            <a:prstGeom prst="rect">
              <a:avLst/>
            </a:prstGeom>
            <a:solidFill>
              <a:srgbClr val="336699"/>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2000" b="1" u="none">
                  <a:solidFill>
                    <a:schemeClr val="bg1"/>
                  </a:solidFill>
                  <a:latin typeface="Arial" charset="0"/>
                </a:rPr>
                <a:t>Radiology</a:t>
              </a:r>
            </a:p>
            <a:p>
              <a:pPr algn="ctr" eaLnBrk="1" hangingPunct="1">
                <a:defRPr/>
              </a:pPr>
              <a:r>
                <a:rPr lang="de-DE" sz="2000" b="1" u="none">
                  <a:solidFill>
                    <a:schemeClr val="bg1"/>
                  </a:solidFill>
                  <a:latin typeface="Arial" charset="0"/>
                </a:rPr>
                <a:t>Client</a:t>
              </a:r>
              <a:endParaRPr lang="en-US" sz="2000" b="1" u="none">
                <a:solidFill>
                  <a:schemeClr val="bg1"/>
                </a:solidFill>
                <a:latin typeface="Arial" charset="0"/>
              </a:endParaRPr>
            </a:p>
          </p:txBody>
        </p:sp>
        <p:sp>
          <p:nvSpPr>
            <p:cNvPr id="1709101" name="Rectangle 45"/>
            <p:cNvSpPr>
              <a:spLocks noChangeAspect="1" noChangeArrowheads="1"/>
            </p:cNvSpPr>
            <p:nvPr/>
          </p:nvSpPr>
          <p:spPr bwMode="auto">
            <a:xfrm>
              <a:off x="1438" y="3049"/>
              <a:ext cx="829" cy="525"/>
            </a:xfrm>
            <a:prstGeom prst="rect">
              <a:avLst/>
            </a:prstGeom>
            <a:solidFill>
              <a:srgbClr val="336699"/>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2000" b="1" u="none">
                  <a:solidFill>
                    <a:schemeClr val="bg1"/>
                  </a:solidFill>
                  <a:latin typeface="Arial" charset="0"/>
                </a:rPr>
                <a:t>Radiology</a:t>
              </a:r>
            </a:p>
            <a:p>
              <a:pPr algn="ctr" eaLnBrk="1" hangingPunct="1">
                <a:defRPr/>
              </a:pPr>
              <a:r>
                <a:rPr lang="de-DE" sz="2000" b="1" u="none">
                  <a:solidFill>
                    <a:schemeClr val="bg1"/>
                  </a:solidFill>
                  <a:latin typeface="Arial" charset="0"/>
                </a:rPr>
                <a:t>Client</a:t>
              </a:r>
              <a:endParaRPr lang="en-US" sz="2000" b="1" u="none">
                <a:solidFill>
                  <a:schemeClr val="bg1"/>
                </a:solidFill>
                <a:latin typeface="Arial" charset="0"/>
              </a:endParaRPr>
            </a:p>
          </p:txBody>
        </p:sp>
        <p:sp>
          <p:nvSpPr>
            <p:cNvPr id="1709102" name="Rectangle 46"/>
            <p:cNvSpPr>
              <a:spLocks noChangeAspect="1" noChangeArrowheads="1"/>
            </p:cNvSpPr>
            <p:nvPr/>
          </p:nvSpPr>
          <p:spPr bwMode="auto">
            <a:xfrm>
              <a:off x="2540" y="2648"/>
              <a:ext cx="829" cy="525"/>
            </a:xfrm>
            <a:prstGeom prst="rect">
              <a:avLst/>
            </a:prstGeom>
            <a:solidFill>
              <a:srgbClr val="336699"/>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2000" b="1" u="none">
                  <a:solidFill>
                    <a:schemeClr val="bg1"/>
                  </a:solidFill>
                  <a:latin typeface="Arial" charset="0"/>
                </a:rPr>
                <a:t>Radiology</a:t>
              </a:r>
            </a:p>
            <a:p>
              <a:pPr algn="ctr" eaLnBrk="1" hangingPunct="1">
                <a:defRPr/>
              </a:pPr>
              <a:r>
                <a:rPr lang="de-DE" sz="2000" b="1" u="none">
                  <a:solidFill>
                    <a:schemeClr val="bg1"/>
                  </a:solidFill>
                  <a:latin typeface="Arial" charset="0"/>
                </a:rPr>
                <a:t>Client</a:t>
              </a:r>
              <a:endParaRPr lang="en-US" sz="2000" b="1" u="none">
                <a:solidFill>
                  <a:schemeClr val="bg1"/>
                </a:solidFill>
                <a:latin typeface="Arial" charset="0"/>
              </a:endParaRPr>
            </a:p>
          </p:txBody>
        </p:sp>
        <p:sp>
          <p:nvSpPr>
            <p:cNvPr id="1709103" name="Rectangle 47"/>
            <p:cNvSpPr>
              <a:spLocks noChangeAspect="1" noChangeArrowheads="1"/>
            </p:cNvSpPr>
            <p:nvPr/>
          </p:nvSpPr>
          <p:spPr bwMode="auto">
            <a:xfrm>
              <a:off x="3679" y="3049"/>
              <a:ext cx="829" cy="525"/>
            </a:xfrm>
            <a:prstGeom prst="rect">
              <a:avLst/>
            </a:prstGeom>
            <a:solidFill>
              <a:srgbClr val="336699"/>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2000" b="1" u="none">
                  <a:solidFill>
                    <a:schemeClr val="bg1"/>
                  </a:solidFill>
                  <a:latin typeface="Arial" charset="0"/>
                </a:rPr>
                <a:t>Radiology</a:t>
              </a:r>
            </a:p>
            <a:p>
              <a:pPr algn="ctr" eaLnBrk="1" hangingPunct="1">
                <a:defRPr/>
              </a:pPr>
              <a:r>
                <a:rPr lang="de-DE" sz="2000" b="1" u="none">
                  <a:solidFill>
                    <a:schemeClr val="bg1"/>
                  </a:solidFill>
                  <a:latin typeface="Arial" charset="0"/>
                </a:rPr>
                <a:t>Client</a:t>
              </a:r>
              <a:endParaRPr lang="en-US" sz="2000" b="1" u="none">
                <a:solidFill>
                  <a:schemeClr val="bg1"/>
                </a:solidFill>
                <a:latin typeface="Arial" charset="0"/>
              </a:endParaRPr>
            </a:p>
          </p:txBody>
        </p:sp>
        <p:sp>
          <p:nvSpPr>
            <p:cNvPr id="1709104" name="Rectangle 48"/>
            <p:cNvSpPr>
              <a:spLocks noChangeAspect="1" noChangeArrowheads="1"/>
            </p:cNvSpPr>
            <p:nvPr/>
          </p:nvSpPr>
          <p:spPr bwMode="auto">
            <a:xfrm>
              <a:off x="4696" y="3403"/>
              <a:ext cx="829" cy="525"/>
            </a:xfrm>
            <a:prstGeom prst="rect">
              <a:avLst/>
            </a:prstGeom>
            <a:solidFill>
              <a:srgbClr val="336699"/>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2000" b="1" u="none">
                  <a:solidFill>
                    <a:schemeClr val="bg1"/>
                  </a:solidFill>
                  <a:latin typeface="Arial" charset="0"/>
                </a:rPr>
                <a:t>Radiology</a:t>
              </a:r>
            </a:p>
            <a:p>
              <a:pPr algn="ctr" eaLnBrk="1" hangingPunct="1">
                <a:defRPr/>
              </a:pPr>
              <a:r>
                <a:rPr lang="de-DE" sz="2000" b="1" u="none">
                  <a:solidFill>
                    <a:schemeClr val="bg1"/>
                  </a:solidFill>
                  <a:latin typeface="Arial" charset="0"/>
                </a:rPr>
                <a:t>Client</a:t>
              </a:r>
              <a:endParaRPr lang="en-US" sz="2000" b="1" u="none">
                <a:solidFill>
                  <a:schemeClr val="bg1"/>
                </a:solidFill>
                <a:latin typeface="Arial" charset="0"/>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709083"/>
                                        </p:tgtEl>
                                        <p:attrNameLst>
                                          <p:attrName>style.visibility</p:attrName>
                                        </p:attrNameLst>
                                      </p:cBhvr>
                                      <p:to>
                                        <p:strVal val="visible"/>
                                      </p:to>
                                    </p:set>
                                    <p:animEffect transition="in" filter="wipe(up)">
                                      <p:cBhvr>
                                        <p:cTn id="7" dur="500"/>
                                        <p:tgtEl>
                                          <p:spTgt spid="1709083"/>
                                        </p:tgtEl>
                                      </p:cBhvr>
                                    </p:animEffect>
                                  </p:childTnLst>
                                </p:cTn>
                              </p:par>
                              <p:par>
                                <p:cTn id="8" presetID="1"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9083" grpId="0"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Slide Number Placeholder 2"/>
          <p:cNvSpPr>
            <a:spLocks noGrp="1"/>
          </p:cNvSpPr>
          <p:nvPr>
            <p:ph type="sldNum" sz="quarter" idx="10"/>
          </p:nvPr>
        </p:nvSpPr>
        <p:spPr>
          <a:noFill/>
        </p:spPr>
        <p:txBody>
          <a:bodyPr/>
          <a:lstStyle/>
          <a:p>
            <a:fld id="{7429FA7E-56EA-43CE-9E9D-AD724E36D0B4}" type="slidenum">
              <a:rPr lang="en-US" smtClean="0">
                <a:latin typeface="Arial" pitchFamily="34" charset="0"/>
              </a:rPr>
              <a:pPr/>
              <a:t>94</a:t>
            </a:fld>
            <a:endParaRPr lang="en-US" smtClean="0">
              <a:latin typeface="Arial" pitchFamily="34" charset="0"/>
            </a:endParaRPr>
          </a:p>
        </p:txBody>
      </p:sp>
      <p:sp>
        <p:nvSpPr>
          <p:cNvPr id="101379" name="Rectangle 2"/>
          <p:cNvSpPr>
            <a:spLocks noGrp="1" noChangeArrowheads="1"/>
          </p:cNvSpPr>
          <p:nvPr>
            <p:ph type="title"/>
          </p:nvPr>
        </p:nvSpPr>
        <p:spPr>
          <a:xfrm>
            <a:off x="95250" y="-38100"/>
            <a:ext cx="9096375" cy="914400"/>
          </a:xfrm>
        </p:spPr>
        <p:txBody>
          <a:bodyPr/>
          <a:lstStyle/>
          <a:p>
            <a:r>
              <a:rPr lang="de-DE" smtClean="0"/>
              <a:t>Decoupling Suppliers &amp; Consumers (2/2)</a:t>
            </a:r>
          </a:p>
        </p:txBody>
      </p:sp>
      <p:sp>
        <p:nvSpPr>
          <p:cNvPr id="101380" name="Rectangle 3"/>
          <p:cNvSpPr>
            <a:spLocks noChangeArrowheads="1"/>
          </p:cNvSpPr>
          <p:nvPr/>
        </p:nvSpPr>
        <p:spPr bwMode="auto">
          <a:xfrm>
            <a:off x="4502150" y="2560638"/>
            <a:ext cx="4641850" cy="3068637"/>
          </a:xfrm>
          <a:prstGeom prst="rect">
            <a:avLst/>
          </a:prstGeom>
          <a:noFill/>
          <a:ln w="9525">
            <a:noFill/>
            <a:miter lim="800000"/>
            <a:headEnd/>
            <a:tailEnd/>
          </a:ln>
        </p:spPr>
        <p:txBody>
          <a:bodyPr lIns="92075" tIns="46038" rIns="92075" bIns="46038"/>
          <a:lstStyle/>
          <a:p>
            <a:pPr defTabSz="762000">
              <a:spcBef>
                <a:spcPct val="30000"/>
              </a:spcBef>
            </a:pPr>
            <a:r>
              <a:rPr lang="en-US" u="none"/>
              <a:t>Decouple suppliers (publishers) &amp; consumers (subscribers) of events:</a:t>
            </a:r>
          </a:p>
          <a:p>
            <a:pPr marL="228600" lvl="1" indent="-114300" defTabSz="762000">
              <a:spcBef>
                <a:spcPct val="30000"/>
              </a:spcBef>
              <a:buFontTx/>
              <a:buChar char="•"/>
            </a:pPr>
            <a:r>
              <a:rPr lang="en-US" u="none"/>
              <a:t>An</a:t>
            </a:r>
            <a:r>
              <a:rPr lang="en-US" i="1" u="none"/>
              <a:t> Event Channel </a:t>
            </a:r>
            <a:r>
              <a:rPr lang="en-US" u="none"/>
              <a:t>stores/forwards events</a:t>
            </a:r>
          </a:p>
          <a:p>
            <a:pPr marL="228600" lvl="1" indent="-114300" defTabSz="762000">
              <a:spcBef>
                <a:spcPct val="30000"/>
              </a:spcBef>
              <a:buFontTx/>
              <a:buChar char="•"/>
            </a:pPr>
            <a:r>
              <a:rPr lang="en-US" i="1" u="none"/>
              <a:t>Publishers</a:t>
            </a:r>
            <a:r>
              <a:rPr lang="en-US" u="none"/>
              <a:t> create events &amp; store them in a queue maintained by the Event Channel</a:t>
            </a:r>
          </a:p>
          <a:p>
            <a:pPr marL="228600" lvl="1" indent="-114300" defTabSz="762000">
              <a:spcBef>
                <a:spcPct val="30000"/>
              </a:spcBef>
              <a:buFontTx/>
              <a:buChar char="•"/>
            </a:pPr>
            <a:r>
              <a:rPr lang="en-US" i="1" u="none"/>
              <a:t>Consumers</a:t>
            </a:r>
            <a:r>
              <a:rPr lang="en-US" u="none"/>
              <a:t> register with event queues, from which they retrieve events</a:t>
            </a:r>
          </a:p>
          <a:p>
            <a:pPr marL="228600" lvl="1" indent="-114300" defTabSz="762000">
              <a:spcBef>
                <a:spcPct val="30000"/>
              </a:spcBef>
              <a:buFontTx/>
              <a:buChar char="•"/>
            </a:pPr>
            <a:r>
              <a:rPr lang="en-US" i="1" u="none"/>
              <a:t>Events</a:t>
            </a:r>
            <a:r>
              <a:rPr lang="en-US" u="none"/>
              <a:t> are used to transmit state change info from publishers to consumers</a:t>
            </a:r>
          </a:p>
          <a:p>
            <a:pPr marL="228600" lvl="1" indent="-114300" defTabSz="762000">
              <a:spcBef>
                <a:spcPct val="30000"/>
              </a:spcBef>
              <a:buFontTx/>
              <a:buChar char="•"/>
            </a:pPr>
            <a:r>
              <a:rPr lang="en-US" u="none"/>
              <a:t>For event transmission </a:t>
            </a:r>
            <a:r>
              <a:rPr lang="en-US" i="1" u="none"/>
              <a:t>push-models</a:t>
            </a:r>
            <a:r>
              <a:rPr lang="en-US" u="none"/>
              <a:t> &amp; </a:t>
            </a:r>
            <a:r>
              <a:rPr lang="en-US" i="1" u="none"/>
              <a:t>pull-models</a:t>
            </a:r>
            <a:r>
              <a:rPr lang="en-US" u="none"/>
              <a:t> are possible</a:t>
            </a:r>
          </a:p>
          <a:p>
            <a:pPr marL="228600" lvl="1" indent="-114300" defTabSz="762000">
              <a:spcBef>
                <a:spcPct val="30000"/>
              </a:spcBef>
              <a:buFontTx/>
              <a:buChar char="•"/>
            </a:pPr>
            <a:r>
              <a:rPr lang="en-US" i="1" u="none"/>
              <a:t>Filters</a:t>
            </a:r>
            <a:r>
              <a:rPr lang="en-US" u="none"/>
              <a:t> can filter events for consumers</a:t>
            </a:r>
          </a:p>
        </p:txBody>
      </p:sp>
      <p:grpSp>
        <p:nvGrpSpPr>
          <p:cNvPr id="101381" name="Group 35"/>
          <p:cNvGrpSpPr>
            <a:grpSpLocks/>
          </p:cNvGrpSpPr>
          <p:nvPr/>
        </p:nvGrpSpPr>
        <p:grpSpPr bwMode="auto">
          <a:xfrm>
            <a:off x="125413" y="3081338"/>
            <a:ext cx="4341812" cy="2987675"/>
            <a:chOff x="30" y="2397"/>
            <a:chExt cx="2735" cy="1882"/>
          </a:xfrm>
        </p:grpSpPr>
        <p:sp>
          <p:nvSpPr>
            <p:cNvPr id="101383" name="Line 6"/>
            <p:cNvSpPr>
              <a:spLocks noChangeShapeType="1"/>
            </p:cNvSpPr>
            <p:nvPr/>
          </p:nvSpPr>
          <p:spPr bwMode="auto">
            <a:xfrm flipV="1">
              <a:off x="1428" y="3269"/>
              <a:ext cx="0" cy="521"/>
            </a:xfrm>
            <a:prstGeom prst="line">
              <a:avLst/>
            </a:prstGeom>
            <a:noFill/>
            <a:ln w="9525">
              <a:solidFill>
                <a:schemeClr val="tx1"/>
              </a:solidFill>
              <a:prstDash val="dash"/>
              <a:round/>
              <a:headEnd/>
              <a:tailEnd/>
            </a:ln>
          </p:spPr>
          <p:txBody>
            <a:bodyPr wrap="none" anchor="ctr"/>
            <a:lstStyle/>
            <a:p>
              <a:endParaRPr lang="en-US"/>
            </a:p>
          </p:txBody>
        </p:sp>
        <p:grpSp>
          <p:nvGrpSpPr>
            <p:cNvPr id="101384" name="Group 7"/>
            <p:cNvGrpSpPr>
              <a:grpSpLocks/>
            </p:cNvGrpSpPr>
            <p:nvPr/>
          </p:nvGrpSpPr>
          <p:grpSpPr bwMode="auto">
            <a:xfrm>
              <a:off x="1031" y="3810"/>
              <a:ext cx="793" cy="469"/>
              <a:chOff x="1104" y="1488"/>
              <a:chExt cx="768" cy="432"/>
            </a:xfrm>
          </p:grpSpPr>
          <p:sp>
            <p:nvSpPr>
              <p:cNvPr id="101403" name="Rectangle 8"/>
              <p:cNvSpPr>
                <a:spLocks noChangeArrowheads="1"/>
              </p:cNvSpPr>
              <p:nvPr/>
            </p:nvSpPr>
            <p:spPr bwMode="auto">
              <a:xfrm>
                <a:off x="1104" y="1488"/>
                <a:ext cx="768" cy="18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600" b="1" u="none"/>
                  <a:t>Event</a:t>
                </a:r>
                <a:endParaRPr lang="en-US" sz="1600" u="none"/>
              </a:p>
            </p:txBody>
          </p:sp>
          <p:sp>
            <p:nvSpPr>
              <p:cNvPr id="101404" name="Rectangle 9"/>
              <p:cNvSpPr>
                <a:spLocks noChangeArrowheads="1"/>
              </p:cNvSpPr>
              <p:nvPr/>
            </p:nvSpPr>
            <p:spPr bwMode="auto">
              <a:xfrm>
                <a:off x="1104" y="1668"/>
                <a:ext cx="768" cy="252"/>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endParaRPr lang="en-US" sz="1400" i="1" u="none"/>
              </a:p>
              <a:p>
                <a:pPr defTabSz="762000" eaLnBrk="1" hangingPunct="1"/>
                <a:endParaRPr lang="en-US" sz="1400" i="1" u="none"/>
              </a:p>
            </p:txBody>
          </p:sp>
        </p:grpSp>
        <p:sp>
          <p:nvSpPr>
            <p:cNvPr id="101385" name="Text Box 10"/>
            <p:cNvSpPr txBox="1">
              <a:spLocks noChangeArrowheads="1"/>
            </p:cNvSpPr>
            <p:nvPr/>
          </p:nvSpPr>
          <p:spPr bwMode="auto">
            <a:xfrm>
              <a:off x="1432" y="3638"/>
              <a:ext cx="160" cy="193"/>
            </a:xfrm>
            <a:prstGeom prst="rect">
              <a:avLst/>
            </a:prstGeom>
            <a:noFill/>
            <a:ln w="9525">
              <a:noFill/>
              <a:miter lim="800000"/>
              <a:headEnd/>
              <a:tailEnd/>
            </a:ln>
          </p:spPr>
          <p:txBody>
            <a:bodyPr wrap="none">
              <a:spAutoFit/>
            </a:bodyPr>
            <a:lstStyle/>
            <a:p>
              <a:pPr algn="ctr" defTabSz="762000"/>
              <a:r>
                <a:rPr lang="en-US" sz="1400" u="none"/>
                <a:t>*</a:t>
              </a:r>
              <a:endParaRPr lang="en-US" u="none"/>
            </a:p>
          </p:txBody>
        </p:sp>
        <p:grpSp>
          <p:nvGrpSpPr>
            <p:cNvPr id="101386" name="Group 14"/>
            <p:cNvGrpSpPr>
              <a:grpSpLocks/>
            </p:cNvGrpSpPr>
            <p:nvPr/>
          </p:nvGrpSpPr>
          <p:grpSpPr bwMode="auto">
            <a:xfrm>
              <a:off x="1972" y="2397"/>
              <a:ext cx="793" cy="626"/>
              <a:chOff x="1056" y="720"/>
              <a:chExt cx="768" cy="576"/>
            </a:xfrm>
          </p:grpSpPr>
          <p:sp>
            <p:nvSpPr>
              <p:cNvPr id="101401" name="Rectangle 15"/>
              <p:cNvSpPr>
                <a:spLocks noChangeArrowheads="1"/>
              </p:cNvSpPr>
              <p:nvPr/>
            </p:nvSpPr>
            <p:spPr bwMode="auto">
              <a:xfrm>
                <a:off x="1056" y="720"/>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endParaRPr lang="en-US" sz="1400" b="1" u="none"/>
              </a:p>
              <a:p>
                <a:pPr algn="ctr" defTabSz="762000" eaLnBrk="1" hangingPunct="1"/>
                <a:r>
                  <a:rPr lang="en-US" sz="1600" b="1" u="none"/>
                  <a:t>Subscriber</a:t>
                </a:r>
                <a:r>
                  <a:rPr lang="en-US" sz="1400" b="1" u="none"/>
                  <a:t/>
                </a:r>
                <a:br>
                  <a:rPr lang="en-US" sz="1400" b="1" u="none"/>
                </a:br>
                <a:endParaRPr lang="en-US" sz="1400" u="none"/>
              </a:p>
            </p:txBody>
          </p:sp>
          <p:sp>
            <p:nvSpPr>
              <p:cNvPr id="101402" name="Rectangle 16"/>
              <p:cNvSpPr>
                <a:spLocks noChangeArrowheads="1"/>
              </p:cNvSpPr>
              <p:nvPr/>
            </p:nvSpPr>
            <p:spPr bwMode="auto">
              <a:xfrm>
                <a:off x="1056" y="1008"/>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endParaRPr lang="en-US" sz="1400" u="none"/>
              </a:p>
              <a:p>
                <a:pPr defTabSz="762000" eaLnBrk="1" hangingPunct="1"/>
                <a:r>
                  <a:rPr lang="en-US" sz="1400" u="none"/>
                  <a:t>consume</a:t>
                </a:r>
              </a:p>
              <a:p>
                <a:pPr defTabSz="762000" eaLnBrk="1" hangingPunct="1"/>
                <a:endParaRPr lang="en-US" sz="1400" u="none"/>
              </a:p>
            </p:txBody>
          </p:sp>
        </p:grpSp>
        <p:sp>
          <p:nvSpPr>
            <p:cNvPr id="101387" name="Line 17"/>
            <p:cNvSpPr>
              <a:spLocks noChangeShapeType="1"/>
            </p:cNvSpPr>
            <p:nvPr/>
          </p:nvSpPr>
          <p:spPr bwMode="auto">
            <a:xfrm>
              <a:off x="783" y="2547"/>
              <a:ext cx="1189" cy="0"/>
            </a:xfrm>
            <a:prstGeom prst="line">
              <a:avLst/>
            </a:prstGeom>
            <a:noFill/>
            <a:ln w="9525">
              <a:solidFill>
                <a:schemeClr val="tx1"/>
              </a:solidFill>
              <a:round/>
              <a:headEnd/>
              <a:tailEnd/>
            </a:ln>
          </p:spPr>
          <p:txBody>
            <a:bodyPr wrap="none" anchor="ctr"/>
            <a:lstStyle/>
            <a:p>
              <a:endParaRPr lang="en-US"/>
            </a:p>
          </p:txBody>
        </p:sp>
        <p:sp>
          <p:nvSpPr>
            <p:cNvPr id="101388" name="Freeform 19"/>
            <p:cNvSpPr>
              <a:spLocks/>
            </p:cNvSpPr>
            <p:nvPr/>
          </p:nvSpPr>
          <p:spPr bwMode="auto">
            <a:xfrm>
              <a:off x="684" y="3035"/>
              <a:ext cx="496" cy="775"/>
            </a:xfrm>
            <a:custGeom>
              <a:avLst/>
              <a:gdLst>
                <a:gd name="T0" fmla="*/ 0 w 480"/>
                <a:gd name="T1" fmla="*/ 0 h 336"/>
                <a:gd name="T2" fmla="*/ 0 w 480"/>
                <a:gd name="T3" fmla="*/ 1767 h 336"/>
                <a:gd name="T4" fmla="*/ 530 w 480"/>
                <a:gd name="T5" fmla="*/ 1767 h 336"/>
                <a:gd name="T6" fmla="*/ 530 w 480"/>
                <a:gd name="T7" fmla="*/ 4124 h 336"/>
                <a:gd name="T8" fmla="*/ 0 60000 65536"/>
                <a:gd name="T9" fmla="*/ 0 60000 65536"/>
                <a:gd name="T10" fmla="*/ 0 60000 65536"/>
                <a:gd name="T11" fmla="*/ 0 60000 65536"/>
                <a:gd name="T12" fmla="*/ 0 w 480"/>
                <a:gd name="T13" fmla="*/ 0 h 336"/>
                <a:gd name="T14" fmla="*/ 480 w 480"/>
                <a:gd name="T15" fmla="*/ 336 h 336"/>
              </a:gdLst>
              <a:ahLst/>
              <a:cxnLst>
                <a:cxn ang="T8">
                  <a:pos x="T0" y="T1"/>
                </a:cxn>
                <a:cxn ang="T9">
                  <a:pos x="T2" y="T3"/>
                </a:cxn>
                <a:cxn ang="T10">
                  <a:pos x="T4" y="T5"/>
                </a:cxn>
                <a:cxn ang="T11">
                  <a:pos x="T6" y="T7"/>
                </a:cxn>
              </a:cxnLst>
              <a:rect l="T12" t="T13" r="T14" b="T15"/>
              <a:pathLst>
                <a:path w="480" h="336">
                  <a:moveTo>
                    <a:pt x="0" y="0"/>
                  </a:moveTo>
                  <a:lnTo>
                    <a:pt x="0" y="144"/>
                  </a:lnTo>
                  <a:lnTo>
                    <a:pt x="480" y="144"/>
                  </a:lnTo>
                  <a:lnTo>
                    <a:pt x="480" y="336"/>
                  </a:lnTo>
                </a:path>
              </a:pathLst>
            </a:custGeom>
            <a:noFill/>
            <a:ln w="9525">
              <a:solidFill>
                <a:schemeClr val="tx1"/>
              </a:solidFill>
              <a:prstDash val="dash"/>
              <a:round/>
              <a:headEnd/>
              <a:tailEnd type="arrow" w="med" len="med"/>
            </a:ln>
          </p:spPr>
          <p:txBody>
            <a:bodyPr wrap="none" anchor="ctr"/>
            <a:lstStyle/>
            <a:p>
              <a:endParaRPr lang="en-US"/>
            </a:p>
          </p:txBody>
        </p:sp>
        <p:sp>
          <p:nvSpPr>
            <p:cNvPr id="101389" name="Freeform 20"/>
            <p:cNvSpPr>
              <a:spLocks/>
            </p:cNvSpPr>
            <p:nvPr/>
          </p:nvSpPr>
          <p:spPr bwMode="auto">
            <a:xfrm>
              <a:off x="1675" y="3035"/>
              <a:ext cx="694" cy="775"/>
            </a:xfrm>
            <a:custGeom>
              <a:avLst/>
              <a:gdLst>
                <a:gd name="T0" fmla="*/ 740 w 672"/>
                <a:gd name="T1" fmla="*/ 0 h 336"/>
                <a:gd name="T2" fmla="*/ 740 w 672"/>
                <a:gd name="T3" fmla="*/ 1767 h 336"/>
                <a:gd name="T4" fmla="*/ 0 w 672"/>
                <a:gd name="T5" fmla="*/ 1767 h 336"/>
                <a:gd name="T6" fmla="*/ 0 w 672"/>
                <a:gd name="T7" fmla="*/ 4124 h 336"/>
                <a:gd name="T8" fmla="*/ 0 60000 65536"/>
                <a:gd name="T9" fmla="*/ 0 60000 65536"/>
                <a:gd name="T10" fmla="*/ 0 60000 65536"/>
                <a:gd name="T11" fmla="*/ 0 60000 65536"/>
                <a:gd name="T12" fmla="*/ 0 w 672"/>
                <a:gd name="T13" fmla="*/ 0 h 336"/>
                <a:gd name="T14" fmla="*/ 672 w 672"/>
                <a:gd name="T15" fmla="*/ 336 h 336"/>
              </a:gdLst>
              <a:ahLst/>
              <a:cxnLst>
                <a:cxn ang="T8">
                  <a:pos x="T0" y="T1"/>
                </a:cxn>
                <a:cxn ang="T9">
                  <a:pos x="T2" y="T3"/>
                </a:cxn>
                <a:cxn ang="T10">
                  <a:pos x="T4" y="T5"/>
                </a:cxn>
                <a:cxn ang="T11">
                  <a:pos x="T6" y="T7"/>
                </a:cxn>
              </a:cxnLst>
              <a:rect l="T12" t="T13" r="T14" b="T15"/>
              <a:pathLst>
                <a:path w="672" h="336">
                  <a:moveTo>
                    <a:pt x="672" y="0"/>
                  </a:moveTo>
                  <a:lnTo>
                    <a:pt x="672" y="144"/>
                  </a:lnTo>
                  <a:lnTo>
                    <a:pt x="0" y="144"/>
                  </a:lnTo>
                  <a:lnTo>
                    <a:pt x="0" y="336"/>
                  </a:lnTo>
                </a:path>
              </a:pathLst>
            </a:custGeom>
            <a:noFill/>
            <a:ln w="9525">
              <a:solidFill>
                <a:schemeClr val="tx1"/>
              </a:solidFill>
              <a:prstDash val="dash"/>
              <a:round/>
              <a:headEnd/>
              <a:tailEnd type="arrow" w="med" len="med"/>
            </a:ln>
          </p:spPr>
          <p:txBody>
            <a:bodyPr wrap="none" anchor="ctr"/>
            <a:lstStyle/>
            <a:p>
              <a:endParaRPr lang="en-US"/>
            </a:p>
          </p:txBody>
        </p:sp>
        <p:sp>
          <p:nvSpPr>
            <p:cNvPr id="101390" name="Text Box 21"/>
            <p:cNvSpPr txBox="1">
              <a:spLocks noChangeArrowheads="1"/>
            </p:cNvSpPr>
            <p:nvPr/>
          </p:nvSpPr>
          <p:spPr bwMode="auto">
            <a:xfrm>
              <a:off x="717" y="3544"/>
              <a:ext cx="482" cy="192"/>
            </a:xfrm>
            <a:prstGeom prst="rect">
              <a:avLst/>
            </a:prstGeom>
            <a:noFill/>
            <a:ln w="9525">
              <a:noFill/>
              <a:miter lim="800000"/>
              <a:headEnd/>
              <a:tailEnd/>
            </a:ln>
          </p:spPr>
          <p:txBody>
            <a:bodyPr wrap="none">
              <a:spAutoFit/>
            </a:bodyPr>
            <a:lstStyle/>
            <a:p>
              <a:pPr algn="ctr" defTabSz="762000"/>
              <a:r>
                <a:rPr lang="en-US" sz="1400" u="none"/>
                <a:t>creates</a:t>
              </a:r>
            </a:p>
          </p:txBody>
        </p:sp>
        <p:sp>
          <p:nvSpPr>
            <p:cNvPr id="101391" name="Text Box 22"/>
            <p:cNvSpPr txBox="1">
              <a:spLocks noChangeArrowheads="1"/>
            </p:cNvSpPr>
            <p:nvPr/>
          </p:nvSpPr>
          <p:spPr bwMode="auto">
            <a:xfrm>
              <a:off x="1652" y="3544"/>
              <a:ext cx="532" cy="192"/>
            </a:xfrm>
            <a:prstGeom prst="rect">
              <a:avLst/>
            </a:prstGeom>
            <a:noFill/>
            <a:ln w="9525">
              <a:noFill/>
              <a:miter lim="800000"/>
              <a:headEnd/>
              <a:tailEnd/>
            </a:ln>
          </p:spPr>
          <p:txBody>
            <a:bodyPr wrap="none">
              <a:spAutoFit/>
            </a:bodyPr>
            <a:lstStyle/>
            <a:p>
              <a:pPr algn="ctr" defTabSz="762000"/>
              <a:r>
                <a:rPr lang="en-US" sz="1400" u="none"/>
                <a:t>receives</a:t>
              </a:r>
            </a:p>
          </p:txBody>
        </p:sp>
        <p:sp>
          <p:nvSpPr>
            <p:cNvPr id="101392" name="AutoShape 26"/>
            <p:cNvSpPr>
              <a:spLocks noChangeArrowheads="1"/>
            </p:cNvSpPr>
            <p:nvPr/>
          </p:nvSpPr>
          <p:spPr bwMode="auto">
            <a:xfrm>
              <a:off x="2517" y="3023"/>
              <a:ext cx="99" cy="156"/>
            </a:xfrm>
            <a:prstGeom prst="flowChartDecision">
              <a:avLst/>
            </a:prstGeom>
            <a:solidFill>
              <a:schemeClr val="bg1"/>
            </a:solidFill>
            <a:ln w="12700">
              <a:solidFill>
                <a:schemeClr val="tx1"/>
              </a:solidFill>
              <a:miter lim="800000"/>
              <a:headEnd type="none" w="sm" len="sm"/>
              <a:tailEnd type="none" w="sm" len="sm"/>
            </a:ln>
          </p:spPr>
          <p:txBody>
            <a:bodyPr wrap="none" anchor="ctr"/>
            <a:lstStyle/>
            <a:p>
              <a:endParaRPr lang="en-US"/>
            </a:p>
          </p:txBody>
        </p:sp>
        <p:sp>
          <p:nvSpPr>
            <p:cNvPr id="101393" name="Line 27"/>
            <p:cNvSpPr>
              <a:spLocks noChangeShapeType="1"/>
            </p:cNvSpPr>
            <p:nvPr/>
          </p:nvSpPr>
          <p:spPr bwMode="auto">
            <a:xfrm>
              <a:off x="2567" y="3191"/>
              <a:ext cx="0" cy="990"/>
            </a:xfrm>
            <a:prstGeom prst="line">
              <a:avLst/>
            </a:prstGeom>
            <a:noFill/>
            <a:ln w="9525">
              <a:solidFill>
                <a:schemeClr val="tx1"/>
              </a:solidFill>
              <a:round/>
              <a:headEnd type="none" w="sm" len="sm"/>
              <a:tailEnd type="none" w="sm" len="sm"/>
            </a:ln>
          </p:spPr>
          <p:txBody>
            <a:bodyPr wrap="none" anchor="ctr"/>
            <a:lstStyle/>
            <a:p>
              <a:endParaRPr lang="en-US"/>
            </a:p>
          </p:txBody>
        </p:sp>
        <p:sp>
          <p:nvSpPr>
            <p:cNvPr id="101394" name="Rectangle 4"/>
            <p:cNvSpPr>
              <a:spLocks noChangeArrowheads="1"/>
            </p:cNvSpPr>
            <p:nvPr/>
          </p:nvSpPr>
          <p:spPr bwMode="auto">
            <a:xfrm>
              <a:off x="917" y="2397"/>
              <a:ext cx="954" cy="209"/>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600" b="1" u="none"/>
                <a:t>Event Channel</a:t>
              </a:r>
            </a:p>
          </p:txBody>
        </p:sp>
        <p:sp>
          <p:nvSpPr>
            <p:cNvPr id="101395" name="Rectangle 5"/>
            <p:cNvSpPr>
              <a:spLocks noChangeArrowheads="1"/>
            </p:cNvSpPr>
            <p:nvPr/>
          </p:nvSpPr>
          <p:spPr bwMode="auto">
            <a:xfrm>
              <a:off x="917" y="2606"/>
              <a:ext cx="954" cy="717"/>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a:endParaRPr lang="en-US" sz="1400" u="none"/>
            </a:p>
            <a:p>
              <a:pPr defTabSz="762000"/>
              <a:endParaRPr lang="en-US" sz="1400" u="none"/>
            </a:p>
            <a:p>
              <a:pPr defTabSz="762000"/>
              <a:r>
                <a:rPr lang="en-US" sz="1400" u="none"/>
                <a:t>attachPublisher </a:t>
              </a:r>
            </a:p>
            <a:p>
              <a:pPr defTabSz="762000"/>
              <a:r>
                <a:rPr lang="en-US" sz="1400" u="none"/>
                <a:t>detachPublisher</a:t>
              </a:r>
            </a:p>
            <a:p>
              <a:pPr defTabSz="762000"/>
              <a:r>
                <a:rPr lang="en-US" sz="1400" u="none"/>
                <a:t>attachSubscriber</a:t>
              </a:r>
            </a:p>
            <a:p>
              <a:pPr defTabSz="762000"/>
              <a:r>
                <a:rPr lang="en-US" sz="1400" u="none"/>
                <a:t>detachSubscriber</a:t>
              </a:r>
            </a:p>
            <a:p>
              <a:pPr defTabSz="762000"/>
              <a:r>
                <a:rPr lang="en-US" sz="1400" u="none"/>
                <a:t>pushEvent</a:t>
              </a:r>
            </a:p>
            <a:p>
              <a:pPr defTabSz="762000"/>
              <a:endParaRPr lang="en-US" sz="1400" u="none"/>
            </a:p>
            <a:p>
              <a:pPr defTabSz="762000"/>
              <a:endParaRPr lang="en-US" sz="1400" u="none"/>
            </a:p>
          </p:txBody>
        </p:sp>
        <p:grpSp>
          <p:nvGrpSpPr>
            <p:cNvPr id="101396" name="Group 23"/>
            <p:cNvGrpSpPr>
              <a:grpSpLocks/>
            </p:cNvGrpSpPr>
            <p:nvPr/>
          </p:nvGrpSpPr>
          <p:grpSpPr bwMode="auto">
            <a:xfrm>
              <a:off x="1972" y="3810"/>
              <a:ext cx="793" cy="469"/>
              <a:chOff x="1056" y="720"/>
              <a:chExt cx="768" cy="576"/>
            </a:xfrm>
          </p:grpSpPr>
          <p:sp>
            <p:nvSpPr>
              <p:cNvPr id="101399" name="Rectangle 24"/>
              <p:cNvSpPr>
                <a:spLocks noChangeArrowheads="1"/>
              </p:cNvSpPr>
              <p:nvPr/>
            </p:nvSpPr>
            <p:spPr bwMode="auto">
              <a:xfrm>
                <a:off x="1056" y="720"/>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endParaRPr lang="en-US" sz="1400" b="1" u="none"/>
              </a:p>
              <a:p>
                <a:pPr algn="ctr" defTabSz="762000" eaLnBrk="1" hangingPunct="1"/>
                <a:r>
                  <a:rPr lang="en-US" sz="1600" b="1" u="none"/>
                  <a:t>Filter</a:t>
                </a:r>
                <a:br>
                  <a:rPr lang="en-US" sz="1600" b="1" u="none"/>
                </a:br>
                <a:endParaRPr lang="en-US" sz="1600" u="none"/>
              </a:p>
            </p:txBody>
          </p:sp>
          <p:sp>
            <p:nvSpPr>
              <p:cNvPr id="101400" name="Rectangle 25"/>
              <p:cNvSpPr>
                <a:spLocks noChangeArrowheads="1"/>
              </p:cNvSpPr>
              <p:nvPr/>
            </p:nvSpPr>
            <p:spPr bwMode="auto">
              <a:xfrm>
                <a:off x="1056" y="1008"/>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endParaRPr lang="en-US" sz="1400" u="none"/>
              </a:p>
              <a:p>
                <a:pPr defTabSz="762000" eaLnBrk="1" hangingPunct="1"/>
                <a:r>
                  <a:rPr lang="en-US" sz="1400" u="none"/>
                  <a:t>filter</a:t>
                </a:r>
              </a:p>
              <a:p>
                <a:pPr defTabSz="762000" eaLnBrk="1" hangingPunct="1"/>
                <a:endParaRPr lang="en-US" sz="1400" u="none"/>
              </a:p>
            </p:txBody>
          </p:sp>
        </p:grpSp>
        <p:sp>
          <p:nvSpPr>
            <p:cNvPr id="101397" name="Rectangle 12"/>
            <p:cNvSpPr>
              <a:spLocks noChangeArrowheads="1"/>
            </p:cNvSpPr>
            <p:nvPr/>
          </p:nvSpPr>
          <p:spPr bwMode="auto">
            <a:xfrm>
              <a:off x="30" y="2397"/>
              <a:ext cx="793" cy="313"/>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600" b="1" u="none"/>
                <a:t>Publisher</a:t>
              </a:r>
            </a:p>
          </p:txBody>
        </p:sp>
        <p:sp>
          <p:nvSpPr>
            <p:cNvPr id="101398" name="Rectangle 13"/>
            <p:cNvSpPr>
              <a:spLocks noChangeArrowheads="1"/>
            </p:cNvSpPr>
            <p:nvPr/>
          </p:nvSpPr>
          <p:spPr bwMode="auto">
            <a:xfrm>
              <a:off x="30" y="2710"/>
              <a:ext cx="793" cy="313"/>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en-US" sz="1400" u="none"/>
                <a:t>produce</a:t>
              </a:r>
            </a:p>
          </p:txBody>
        </p:sp>
      </p:grpSp>
      <p:sp>
        <p:nvSpPr>
          <p:cNvPr id="1500193" name="Text Box 33"/>
          <p:cNvSpPr txBox="1">
            <a:spLocks noChangeArrowheads="1"/>
          </p:cNvSpPr>
          <p:nvPr/>
        </p:nvSpPr>
        <p:spPr bwMode="auto">
          <a:xfrm>
            <a:off x="1612900" y="957263"/>
            <a:ext cx="6227763" cy="982662"/>
          </a:xfrm>
          <a:prstGeom prst="rect">
            <a:avLst/>
          </a:prstGeom>
          <a:solidFill>
            <a:srgbClr val="CCFF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lnSpc>
                <a:spcPct val="90000"/>
              </a:lnSpc>
              <a:defRPr/>
            </a:pPr>
            <a:r>
              <a:rPr lang="en-US" sz="2400" b="1" u="none">
                <a:latin typeface="Arial" charset="0"/>
              </a:rPr>
              <a:t>Solution</a:t>
            </a:r>
          </a:p>
          <a:p>
            <a:pPr marL="114300" indent="-114300">
              <a:lnSpc>
                <a:spcPct val="90000"/>
              </a:lnSpc>
              <a:buFontTx/>
              <a:buChar char="•"/>
              <a:defRPr/>
            </a:pPr>
            <a:r>
              <a:rPr lang="en-US" sz="2000" u="none">
                <a:latin typeface="Arial" charset="0"/>
              </a:rPr>
              <a:t>Apply the </a:t>
            </a:r>
            <a:r>
              <a:rPr lang="en-US" sz="2000" i="1" u="none">
                <a:latin typeface="Arial" charset="0"/>
              </a:rPr>
              <a:t>Publisher-Subscriber</a:t>
            </a:r>
            <a:r>
              <a:rPr lang="en-US" sz="2000" u="none">
                <a:latin typeface="Arial" charset="0"/>
              </a:rPr>
              <a:t> architectural pattern (P1) to decouple image suppliers from consumers</a:t>
            </a:r>
          </a:p>
        </p:txBody>
      </p:sp>
    </p:spTree>
  </p:cSld>
  <p:clrMapOvr>
    <a:masterClrMapping/>
  </p:clrMapOvr>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Slide Number Placeholder 2"/>
          <p:cNvSpPr>
            <a:spLocks noGrp="1"/>
          </p:cNvSpPr>
          <p:nvPr>
            <p:ph type="sldNum" sz="quarter" idx="10"/>
          </p:nvPr>
        </p:nvSpPr>
        <p:spPr>
          <a:noFill/>
        </p:spPr>
        <p:txBody>
          <a:bodyPr/>
          <a:lstStyle/>
          <a:p>
            <a:fld id="{A5429650-67A5-4BBF-B7D4-EDAFA2B8A112}" type="slidenum">
              <a:rPr lang="en-US" smtClean="0">
                <a:latin typeface="Arial" pitchFamily="34" charset="0"/>
              </a:rPr>
              <a:pPr/>
              <a:t>95</a:t>
            </a:fld>
            <a:endParaRPr lang="en-US" smtClean="0">
              <a:latin typeface="Arial" pitchFamily="34" charset="0"/>
            </a:endParaRPr>
          </a:p>
        </p:txBody>
      </p:sp>
      <p:sp>
        <p:nvSpPr>
          <p:cNvPr id="102403" name="Rectangle 2"/>
          <p:cNvSpPr>
            <a:spLocks noGrp="1" noChangeArrowheads="1"/>
          </p:cNvSpPr>
          <p:nvPr>
            <p:ph type="title"/>
          </p:nvPr>
        </p:nvSpPr>
        <p:spPr>
          <a:xfrm>
            <a:off x="171450" y="-38100"/>
            <a:ext cx="8804275" cy="914400"/>
          </a:xfrm>
        </p:spPr>
        <p:txBody>
          <a:bodyPr/>
          <a:lstStyle/>
          <a:p>
            <a:r>
              <a:rPr lang="de-DE" smtClean="0"/>
              <a:t>Publisher-Subscriber Pattern Dynamics</a:t>
            </a:r>
            <a:endParaRPr lang="en-US" smtClean="0"/>
          </a:p>
        </p:txBody>
      </p:sp>
      <p:sp>
        <p:nvSpPr>
          <p:cNvPr id="102404" name="Text Box 44"/>
          <p:cNvSpPr txBox="1">
            <a:spLocks noChangeArrowheads="1"/>
          </p:cNvSpPr>
          <p:nvPr/>
        </p:nvSpPr>
        <p:spPr bwMode="auto">
          <a:xfrm>
            <a:off x="28575" y="1398588"/>
            <a:ext cx="3305175" cy="3444875"/>
          </a:xfrm>
          <a:prstGeom prst="rect">
            <a:avLst/>
          </a:prstGeom>
          <a:noFill/>
          <a:ln w="12700">
            <a:noFill/>
            <a:miter lim="800000"/>
            <a:headEnd/>
            <a:tailEnd/>
          </a:ln>
        </p:spPr>
        <p:txBody>
          <a:bodyPr>
            <a:spAutoFit/>
          </a:bodyPr>
          <a:lstStyle/>
          <a:p>
            <a:pPr marL="114300" indent="-114300">
              <a:buFontTx/>
              <a:buChar char="•"/>
            </a:pPr>
            <a:r>
              <a:rPr lang="en-US" sz="2000" u="none"/>
              <a:t>The Publisher-Subscriber pattern helps keep the state of cooperating components synchronized</a:t>
            </a:r>
          </a:p>
          <a:p>
            <a:pPr marL="114300" indent="-114300"/>
            <a:r>
              <a:rPr lang="en-US" sz="2000" u="none"/>
              <a:t> </a:t>
            </a:r>
          </a:p>
          <a:p>
            <a:pPr marL="114300" indent="-114300">
              <a:buFontTx/>
              <a:buChar char="•"/>
            </a:pPr>
            <a:r>
              <a:rPr lang="en-US" sz="2000" u="none"/>
              <a:t>To achieve this it enables one-way propagation of changes: one publisher notifies any number of subscribers about changes to its state</a:t>
            </a:r>
          </a:p>
        </p:txBody>
      </p:sp>
      <p:sp>
        <p:nvSpPr>
          <p:cNvPr id="102405" name="Line 13"/>
          <p:cNvSpPr>
            <a:spLocks noChangeShapeType="1"/>
          </p:cNvSpPr>
          <p:nvPr/>
        </p:nvSpPr>
        <p:spPr bwMode="auto">
          <a:xfrm flipH="1">
            <a:off x="5567363" y="1830388"/>
            <a:ext cx="1908175" cy="3175"/>
          </a:xfrm>
          <a:prstGeom prst="line">
            <a:avLst/>
          </a:prstGeom>
          <a:noFill/>
          <a:ln w="12700">
            <a:solidFill>
              <a:schemeClr val="tx2"/>
            </a:solidFill>
            <a:round/>
            <a:headEnd type="none" w="sm" len="sm"/>
            <a:tailEnd type="stealth" w="med" len="med"/>
          </a:ln>
        </p:spPr>
        <p:txBody>
          <a:bodyPr wrap="none" anchor="ctr"/>
          <a:lstStyle/>
          <a:p>
            <a:endParaRPr lang="en-US"/>
          </a:p>
        </p:txBody>
      </p:sp>
      <p:sp>
        <p:nvSpPr>
          <p:cNvPr id="102406" name="Rectangle 14"/>
          <p:cNvSpPr>
            <a:spLocks noChangeArrowheads="1"/>
          </p:cNvSpPr>
          <p:nvPr/>
        </p:nvSpPr>
        <p:spPr bwMode="auto">
          <a:xfrm>
            <a:off x="5732463" y="1530350"/>
            <a:ext cx="1662112"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attachSubscriber</a:t>
            </a:r>
          </a:p>
        </p:txBody>
      </p:sp>
      <p:grpSp>
        <p:nvGrpSpPr>
          <p:cNvPr id="102407" name="Group 42"/>
          <p:cNvGrpSpPr>
            <a:grpSpLocks/>
          </p:cNvGrpSpPr>
          <p:nvPr/>
        </p:nvGrpSpPr>
        <p:grpSpPr bwMode="auto">
          <a:xfrm>
            <a:off x="3571875" y="1255713"/>
            <a:ext cx="5235575" cy="3667125"/>
            <a:chOff x="1248" y="1306"/>
            <a:chExt cx="3024" cy="2404"/>
          </a:xfrm>
        </p:grpSpPr>
        <p:sp>
          <p:nvSpPr>
            <p:cNvPr id="102431" name="Line 9"/>
            <p:cNvSpPr>
              <a:spLocks noChangeShapeType="1"/>
            </p:cNvSpPr>
            <p:nvPr/>
          </p:nvSpPr>
          <p:spPr bwMode="auto">
            <a:xfrm>
              <a:off x="2400" y="1312"/>
              <a:ext cx="0" cy="2398"/>
            </a:xfrm>
            <a:prstGeom prst="line">
              <a:avLst/>
            </a:prstGeom>
            <a:noFill/>
            <a:ln w="19050">
              <a:solidFill>
                <a:schemeClr val="tx1"/>
              </a:solidFill>
              <a:round/>
              <a:headEnd type="none" w="sm" len="sm"/>
              <a:tailEnd type="none" w="sm" len="sm"/>
            </a:ln>
          </p:spPr>
          <p:txBody>
            <a:bodyPr wrap="none" anchor="ctr"/>
            <a:lstStyle/>
            <a:p>
              <a:endParaRPr lang="en-US"/>
            </a:p>
          </p:txBody>
        </p:sp>
        <p:sp>
          <p:nvSpPr>
            <p:cNvPr id="102432" name="Line 10"/>
            <p:cNvSpPr>
              <a:spLocks noChangeShapeType="1"/>
            </p:cNvSpPr>
            <p:nvPr/>
          </p:nvSpPr>
          <p:spPr bwMode="auto">
            <a:xfrm>
              <a:off x="1248" y="1306"/>
              <a:ext cx="0" cy="2398"/>
            </a:xfrm>
            <a:prstGeom prst="line">
              <a:avLst/>
            </a:prstGeom>
            <a:noFill/>
            <a:ln w="19050">
              <a:solidFill>
                <a:schemeClr val="tx1"/>
              </a:solidFill>
              <a:round/>
              <a:headEnd type="none" w="sm" len="sm"/>
              <a:tailEnd type="none" w="sm" len="sm"/>
            </a:ln>
          </p:spPr>
          <p:txBody>
            <a:bodyPr wrap="none" anchor="ctr"/>
            <a:lstStyle/>
            <a:p>
              <a:endParaRPr lang="en-US"/>
            </a:p>
          </p:txBody>
        </p:sp>
        <p:sp>
          <p:nvSpPr>
            <p:cNvPr id="102433" name="Line 11"/>
            <p:cNvSpPr>
              <a:spLocks noChangeShapeType="1"/>
            </p:cNvSpPr>
            <p:nvPr/>
          </p:nvSpPr>
          <p:spPr bwMode="auto">
            <a:xfrm>
              <a:off x="3504" y="1312"/>
              <a:ext cx="0" cy="2398"/>
            </a:xfrm>
            <a:prstGeom prst="line">
              <a:avLst/>
            </a:prstGeom>
            <a:noFill/>
            <a:ln w="19050">
              <a:solidFill>
                <a:schemeClr val="tx1"/>
              </a:solidFill>
              <a:round/>
              <a:headEnd type="none" w="sm" len="sm"/>
              <a:tailEnd type="none" w="sm" len="sm"/>
            </a:ln>
          </p:spPr>
          <p:txBody>
            <a:bodyPr wrap="none" anchor="ctr"/>
            <a:lstStyle/>
            <a:p>
              <a:endParaRPr lang="en-US"/>
            </a:p>
          </p:txBody>
        </p:sp>
        <p:sp>
          <p:nvSpPr>
            <p:cNvPr id="102434" name="Line 18"/>
            <p:cNvSpPr>
              <a:spLocks noChangeShapeType="1"/>
            </p:cNvSpPr>
            <p:nvPr/>
          </p:nvSpPr>
          <p:spPr bwMode="auto">
            <a:xfrm>
              <a:off x="4272" y="1920"/>
              <a:ext cx="0" cy="1776"/>
            </a:xfrm>
            <a:prstGeom prst="line">
              <a:avLst/>
            </a:prstGeom>
            <a:noFill/>
            <a:ln w="19050">
              <a:solidFill>
                <a:schemeClr val="tx1"/>
              </a:solidFill>
              <a:round/>
              <a:headEnd type="none" w="sm" len="sm"/>
              <a:tailEnd type="none" w="sm" len="sm"/>
            </a:ln>
          </p:spPr>
          <p:txBody>
            <a:bodyPr wrap="none" anchor="ctr"/>
            <a:lstStyle/>
            <a:p>
              <a:endParaRPr lang="en-US"/>
            </a:p>
          </p:txBody>
        </p:sp>
      </p:grpSp>
      <p:sp>
        <p:nvSpPr>
          <p:cNvPr id="102408" name="Rectangle 21"/>
          <p:cNvSpPr>
            <a:spLocks noChangeArrowheads="1"/>
          </p:cNvSpPr>
          <p:nvPr/>
        </p:nvSpPr>
        <p:spPr bwMode="auto">
          <a:xfrm>
            <a:off x="3575050" y="1858963"/>
            <a:ext cx="1497013"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produce</a:t>
            </a:r>
          </a:p>
        </p:txBody>
      </p:sp>
      <p:sp>
        <p:nvSpPr>
          <p:cNvPr id="102409" name="Rectangle 23"/>
          <p:cNvSpPr>
            <a:spLocks noChangeArrowheads="1"/>
          </p:cNvSpPr>
          <p:nvPr/>
        </p:nvSpPr>
        <p:spPr bwMode="auto">
          <a:xfrm>
            <a:off x="4068763" y="2384425"/>
            <a:ext cx="1497012"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pushEvent</a:t>
            </a:r>
          </a:p>
        </p:txBody>
      </p:sp>
      <p:sp>
        <p:nvSpPr>
          <p:cNvPr id="102410" name="Rectangle 24"/>
          <p:cNvSpPr>
            <a:spLocks noChangeArrowheads="1"/>
          </p:cNvSpPr>
          <p:nvPr/>
        </p:nvSpPr>
        <p:spPr bwMode="auto">
          <a:xfrm>
            <a:off x="4070350" y="2676525"/>
            <a:ext cx="900113" cy="184150"/>
          </a:xfrm>
          <a:prstGeom prst="rect">
            <a:avLst/>
          </a:prstGeom>
          <a:solidFill>
            <a:schemeClr val="bg1"/>
          </a:solidFill>
          <a:ln w="12700">
            <a:solidFill>
              <a:schemeClr val="tx1"/>
            </a:solidFill>
            <a:miter lim="800000"/>
            <a:headEnd/>
            <a:tailEnd/>
          </a:ln>
        </p:spPr>
        <p:txBody>
          <a:bodyPr wrap="none" anchor="ctr"/>
          <a:lstStyle/>
          <a:p>
            <a:pPr algn="ctr"/>
            <a:endParaRPr lang="en-US" u="none"/>
          </a:p>
        </p:txBody>
      </p:sp>
      <p:sp>
        <p:nvSpPr>
          <p:cNvPr id="102411" name="Rectangle 25"/>
          <p:cNvSpPr>
            <a:spLocks noChangeArrowheads="1"/>
          </p:cNvSpPr>
          <p:nvPr/>
        </p:nvSpPr>
        <p:spPr bwMode="auto">
          <a:xfrm>
            <a:off x="4229100" y="2601913"/>
            <a:ext cx="1328738"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event</a:t>
            </a:r>
          </a:p>
        </p:txBody>
      </p:sp>
      <p:sp>
        <p:nvSpPr>
          <p:cNvPr id="102412" name="Line 26"/>
          <p:cNvSpPr>
            <a:spLocks noChangeShapeType="1"/>
          </p:cNvSpPr>
          <p:nvPr/>
        </p:nvSpPr>
        <p:spPr bwMode="auto">
          <a:xfrm>
            <a:off x="3571875" y="2676525"/>
            <a:ext cx="1995488"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102413" name="Rectangle 28"/>
          <p:cNvSpPr>
            <a:spLocks noChangeArrowheads="1"/>
          </p:cNvSpPr>
          <p:nvPr/>
        </p:nvSpPr>
        <p:spPr bwMode="auto">
          <a:xfrm>
            <a:off x="6065838" y="3238500"/>
            <a:ext cx="900112" cy="184150"/>
          </a:xfrm>
          <a:prstGeom prst="rect">
            <a:avLst/>
          </a:prstGeom>
          <a:solidFill>
            <a:schemeClr val="bg1"/>
          </a:solidFill>
          <a:ln w="12700">
            <a:solidFill>
              <a:schemeClr val="tx1"/>
            </a:solidFill>
            <a:miter lim="800000"/>
            <a:headEnd/>
            <a:tailEnd/>
          </a:ln>
        </p:spPr>
        <p:txBody>
          <a:bodyPr wrap="none" anchor="ctr"/>
          <a:lstStyle/>
          <a:p>
            <a:endParaRPr lang="en-US"/>
          </a:p>
        </p:txBody>
      </p:sp>
      <p:sp>
        <p:nvSpPr>
          <p:cNvPr id="102414" name="Rectangle 29"/>
          <p:cNvSpPr>
            <a:spLocks noChangeArrowheads="1"/>
          </p:cNvSpPr>
          <p:nvPr/>
        </p:nvSpPr>
        <p:spPr bwMode="auto">
          <a:xfrm>
            <a:off x="6223000" y="3182938"/>
            <a:ext cx="1328738"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event</a:t>
            </a:r>
          </a:p>
        </p:txBody>
      </p:sp>
      <p:sp>
        <p:nvSpPr>
          <p:cNvPr id="102415" name="Line 30"/>
          <p:cNvSpPr>
            <a:spLocks noChangeShapeType="1"/>
          </p:cNvSpPr>
          <p:nvPr/>
        </p:nvSpPr>
        <p:spPr bwMode="auto">
          <a:xfrm flipV="1">
            <a:off x="5567363" y="3240088"/>
            <a:ext cx="1909762"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102416" name="Rectangle 31"/>
          <p:cNvSpPr>
            <a:spLocks noChangeArrowheads="1"/>
          </p:cNvSpPr>
          <p:nvPr/>
        </p:nvSpPr>
        <p:spPr bwMode="auto">
          <a:xfrm>
            <a:off x="5899150" y="2957513"/>
            <a:ext cx="1495425" cy="303212"/>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pushEvent</a:t>
            </a:r>
          </a:p>
        </p:txBody>
      </p:sp>
      <p:grpSp>
        <p:nvGrpSpPr>
          <p:cNvPr id="102417" name="Group 33"/>
          <p:cNvGrpSpPr>
            <a:grpSpLocks/>
          </p:cNvGrpSpPr>
          <p:nvPr/>
        </p:nvGrpSpPr>
        <p:grpSpPr bwMode="auto">
          <a:xfrm>
            <a:off x="7477125" y="3521075"/>
            <a:ext cx="1579563" cy="622300"/>
            <a:chOff x="2641" y="2237"/>
            <a:chExt cx="833" cy="318"/>
          </a:xfrm>
        </p:grpSpPr>
        <p:sp>
          <p:nvSpPr>
            <p:cNvPr id="102427" name="Line 34"/>
            <p:cNvSpPr>
              <a:spLocks noChangeShapeType="1"/>
            </p:cNvSpPr>
            <p:nvPr/>
          </p:nvSpPr>
          <p:spPr bwMode="auto">
            <a:xfrm>
              <a:off x="2641" y="2333"/>
              <a:ext cx="95" cy="0"/>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02428" name="Line 35"/>
            <p:cNvSpPr>
              <a:spLocks noChangeShapeType="1"/>
            </p:cNvSpPr>
            <p:nvPr/>
          </p:nvSpPr>
          <p:spPr bwMode="auto">
            <a:xfrm>
              <a:off x="2736" y="2334"/>
              <a:ext cx="0" cy="143"/>
            </a:xfrm>
            <a:prstGeom prst="line">
              <a:avLst/>
            </a:prstGeom>
            <a:noFill/>
            <a:ln w="12700">
              <a:solidFill>
                <a:schemeClr val="tx2"/>
              </a:solidFill>
              <a:round/>
              <a:headEnd type="none" w="sm" len="sm"/>
              <a:tailEnd type="none" w="sm" len="sm"/>
            </a:ln>
          </p:spPr>
          <p:txBody>
            <a:bodyPr wrap="none" anchor="ctr"/>
            <a:lstStyle/>
            <a:p>
              <a:endParaRPr lang="en-US"/>
            </a:p>
          </p:txBody>
        </p:sp>
        <p:sp>
          <p:nvSpPr>
            <p:cNvPr id="102429" name="Line 36"/>
            <p:cNvSpPr>
              <a:spLocks noChangeShapeType="1"/>
            </p:cNvSpPr>
            <p:nvPr/>
          </p:nvSpPr>
          <p:spPr bwMode="auto">
            <a:xfrm flipH="1">
              <a:off x="2641" y="2477"/>
              <a:ext cx="95" cy="0"/>
            </a:xfrm>
            <a:prstGeom prst="line">
              <a:avLst/>
            </a:prstGeom>
            <a:noFill/>
            <a:ln w="12700">
              <a:solidFill>
                <a:schemeClr val="tx2"/>
              </a:solidFill>
              <a:round/>
              <a:headEnd type="none" w="sm" len="sm"/>
              <a:tailEnd type="stealth" w="med" len="med"/>
            </a:ln>
          </p:spPr>
          <p:txBody>
            <a:bodyPr wrap="none" anchor="ctr"/>
            <a:lstStyle/>
            <a:p>
              <a:endParaRPr lang="en-US"/>
            </a:p>
          </p:txBody>
        </p:sp>
        <p:sp>
          <p:nvSpPr>
            <p:cNvPr id="102430" name="Rectangle 37"/>
            <p:cNvSpPr>
              <a:spLocks noChangeArrowheads="1"/>
            </p:cNvSpPr>
            <p:nvPr/>
          </p:nvSpPr>
          <p:spPr bwMode="auto">
            <a:xfrm>
              <a:off x="2706" y="2237"/>
              <a:ext cx="768" cy="318"/>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consume</a:t>
              </a:r>
            </a:p>
            <a:p>
              <a:pPr eaLnBrk="1" hangingPunct="1">
                <a:spcBef>
                  <a:spcPct val="50000"/>
                </a:spcBef>
              </a:pPr>
              <a:endParaRPr lang="de-DE" sz="1400" u="none"/>
            </a:p>
          </p:txBody>
        </p:sp>
      </p:grpSp>
      <p:sp>
        <p:nvSpPr>
          <p:cNvPr id="102418" name="Line 38"/>
          <p:cNvSpPr>
            <a:spLocks noChangeShapeType="1"/>
          </p:cNvSpPr>
          <p:nvPr/>
        </p:nvSpPr>
        <p:spPr bwMode="auto">
          <a:xfrm flipV="1">
            <a:off x="7661275" y="3803650"/>
            <a:ext cx="1146175" cy="0"/>
          </a:xfrm>
          <a:prstGeom prst="line">
            <a:avLst/>
          </a:prstGeom>
          <a:noFill/>
          <a:ln w="12700">
            <a:solidFill>
              <a:schemeClr val="tx2"/>
            </a:solidFill>
            <a:round/>
            <a:headEnd type="none" w="sm" len="sm"/>
            <a:tailEnd type="stealth" w="med" len="lg"/>
          </a:ln>
        </p:spPr>
        <p:txBody>
          <a:bodyPr wrap="none" anchor="ctr"/>
          <a:lstStyle/>
          <a:p>
            <a:endParaRPr lang="en-US"/>
          </a:p>
        </p:txBody>
      </p:sp>
      <p:sp>
        <p:nvSpPr>
          <p:cNvPr id="102419" name="Line 40"/>
          <p:cNvSpPr>
            <a:spLocks noChangeShapeType="1"/>
          </p:cNvSpPr>
          <p:nvPr/>
        </p:nvSpPr>
        <p:spPr bwMode="auto">
          <a:xfrm flipH="1">
            <a:off x="5567363" y="4648200"/>
            <a:ext cx="1908175" cy="0"/>
          </a:xfrm>
          <a:prstGeom prst="line">
            <a:avLst/>
          </a:prstGeom>
          <a:noFill/>
          <a:ln w="12700">
            <a:solidFill>
              <a:schemeClr val="tx2"/>
            </a:solidFill>
            <a:round/>
            <a:headEnd type="none" w="sm" len="sm"/>
            <a:tailEnd type="stealth" w="med" len="med"/>
          </a:ln>
        </p:spPr>
        <p:txBody>
          <a:bodyPr wrap="none" anchor="ctr"/>
          <a:lstStyle/>
          <a:p>
            <a:endParaRPr lang="en-US"/>
          </a:p>
        </p:txBody>
      </p:sp>
      <p:sp>
        <p:nvSpPr>
          <p:cNvPr id="102420" name="Rectangle 41"/>
          <p:cNvSpPr>
            <a:spLocks noChangeArrowheads="1"/>
          </p:cNvSpPr>
          <p:nvPr/>
        </p:nvSpPr>
        <p:spPr bwMode="auto">
          <a:xfrm>
            <a:off x="5732463" y="4310063"/>
            <a:ext cx="1819275" cy="304800"/>
          </a:xfrm>
          <a:prstGeom prst="rect">
            <a:avLst/>
          </a:prstGeom>
          <a:noFill/>
          <a:ln w="9525">
            <a:noFill/>
            <a:miter lim="800000"/>
            <a:headEnd/>
            <a:tailEnd/>
          </a:ln>
        </p:spPr>
        <p:txBody>
          <a:bodyPr lIns="92075" tIns="46038" rIns="92075" bIns="46038">
            <a:spAutoFit/>
          </a:bodyPr>
          <a:lstStyle/>
          <a:p>
            <a:pPr eaLnBrk="1" hangingPunct="1">
              <a:spcBef>
                <a:spcPct val="50000"/>
              </a:spcBef>
            </a:pPr>
            <a:r>
              <a:rPr lang="de-DE" sz="1400" u="none"/>
              <a:t>detachSubscriber</a:t>
            </a:r>
          </a:p>
        </p:txBody>
      </p:sp>
      <p:sp>
        <p:nvSpPr>
          <p:cNvPr id="102421" name="Rectangle 17"/>
          <p:cNvSpPr>
            <a:spLocks noChangeArrowheads="1"/>
          </p:cNvSpPr>
          <p:nvPr/>
        </p:nvSpPr>
        <p:spPr bwMode="auto">
          <a:xfrm>
            <a:off x="8277225" y="2054225"/>
            <a:ext cx="774700" cy="314325"/>
          </a:xfrm>
          <a:prstGeom prst="rect">
            <a:avLst/>
          </a:prstGeom>
          <a:solidFill>
            <a:schemeClr val="bg1"/>
          </a:solidFill>
          <a:ln w="9525">
            <a:solidFill>
              <a:schemeClr val="tx1"/>
            </a:solidFill>
            <a:miter lim="800000"/>
            <a:headEnd/>
            <a:tailEnd/>
          </a:ln>
        </p:spPr>
        <p:txBody>
          <a:bodyPr wrap="none" lIns="92075" tIns="46038" rIns="92075" bIns="46038">
            <a:spAutoFit/>
          </a:bodyPr>
          <a:lstStyle/>
          <a:p>
            <a:pPr eaLnBrk="1" hangingPunct="1"/>
            <a:r>
              <a:rPr lang="de-DE" sz="1400" u="none"/>
              <a:t>: </a:t>
            </a:r>
            <a:r>
              <a:rPr lang="de-DE" sz="1400" b="1"/>
              <a:t>Event</a:t>
            </a:r>
          </a:p>
        </p:txBody>
      </p:sp>
      <p:sp>
        <p:nvSpPr>
          <p:cNvPr id="102422" name="Rectangle 4"/>
          <p:cNvSpPr>
            <a:spLocks noChangeArrowheads="1"/>
          </p:cNvSpPr>
          <p:nvPr/>
        </p:nvSpPr>
        <p:spPr bwMode="auto">
          <a:xfrm>
            <a:off x="6872288" y="974725"/>
            <a:ext cx="1219200" cy="314325"/>
          </a:xfrm>
          <a:prstGeom prst="rect">
            <a:avLst/>
          </a:prstGeom>
          <a:solidFill>
            <a:schemeClr val="bg1"/>
          </a:solidFill>
          <a:ln w="9525">
            <a:solidFill>
              <a:schemeClr val="tx1"/>
            </a:solidFill>
            <a:miter lim="800000"/>
            <a:headEnd/>
            <a:tailEnd/>
          </a:ln>
        </p:spPr>
        <p:txBody>
          <a:bodyPr wrap="none" lIns="92075" tIns="46038" rIns="92075" bIns="46038">
            <a:spAutoFit/>
          </a:bodyPr>
          <a:lstStyle/>
          <a:p>
            <a:pPr eaLnBrk="1" hangingPunct="1"/>
            <a:r>
              <a:rPr lang="de-DE" sz="1400" u="none"/>
              <a:t>: </a:t>
            </a:r>
            <a:r>
              <a:rPr lang="de-DE" sz="1400" b="1"/>
              <a:t>Subscriber</a:t>
            </a:r>
          </a:p>
        </p:txBody>
      </p:sp>
      <p:sp>
        <p:nvSpPr>
          <p:cNvPr id="102423" name="Rectangle 6"/>
          <p:cNvSpPr>
            <a:spLocks noChangeArrowheads="1"/>
          </p:cNvSpPr>
          <p:nvPr/>
        </p:nvSpPr>
        <p:spPr bwMode="auto">
          <a:xfrm>
            <a:off x="4902200" y="966788"/>
            <a:ext cx="1522413" cy="314325"/>
          </a:xfrm>
          <a:prstGeom prst="rect">
            <a:avLst/>
          </a:prstGeom>
          <a:solidFill>
            <a:schemeClr val="bg1"/>
          </a:solidFill>
          <a:ln w="9525">
            <a:solidFill>
              <a:schemeClr val="tx1"/>
            </a:solidFill>
            <a:miter lim="800000"/>
            <a:headEnd/>
            <a:tailEnd/>
          </a:ln>
        </p:spPr>
        <p:txBody>
          <a:bodyPr wrap="none" lIns="92075" tIns="46038" rIns="92075" bIns="46038">
            <a:spAutoFit/>
          </a:bodyPr>
          <a:lstStyle/>
          <a:p>
            <a:pPr eaLnBrk="1" hangingPunct="1"/>
            <a:r>
              <a:rPr lang="de-DE" sz="1400" u="none"/>
              <a:t>: </a:t>
            </a:r>
            <a:r>
              <a:rPr lang="de-DE" sz="1400" b="1"/>
              <a:t>Event Channel</a:t>
            </a:r>
          </a:p>
        </p:txBody>
      </p:sp>
      <p:sp>
        <p:nvSpPr>
          <p:cNvPr id="102424" name="Rectangle 8"/>
          <p:cNvSpPr>
            <a:spLocks noChangeArrowheads="1"/>
          </p:cNvSpPr>
          <p:nvPr/>
        </p:nvSpPr>
        <p:spPr bwMode="auto">
          <a:xfrm>
            <a:off x="2990850" y="955675"/>
            <a:ext cx="1101725" cy="314325"/>
          </a:xfrm>
          <a:prstGeom prst="rect">
            <a:avLst/>
          </a:prstGeom>
          <a:solidFill>
            <a:schemeClr val="bg1"/>
          </a:solidFill>
          <a:ln w="9525">
            <a:solidFill>
              <a:schemeClr val="tx1"/>
            </a:solidFill>
            <a:miter lim="800000"/>
            <a:headEnd/>
            <a:tailEnd/>
          </a:ln>
        </p:spPr>
        <p:txBody>
          <a:bodyPr wrap="none" lIns="92075" tIns="46038" rIns="92075" bIns="46038">
            <a:spAutoFit/>
          </a:bodyPr>
          <a:lstStyle/>
          <a:p>
            <a:pPr eaLnBrk="1" hangingPunct="1"/>
            <a:r>
              <a:rPr lang="de-DE" sz="1400" u="none"/>
              <a:t>: </a:t>
            </a:r>
            <a:r>
              <a:rPr lang="de-DE" sz="1400" b="1"/>
              <a:t>Publisher</a:t>
            </a:r>
          </a:p>
        </p:txBody>
      </p:sp>
      <p:sp>
        <p:nvSpPr>
          <p:cNvPr id="1501230" name="Text Box 46"/>
          <p:cNvSpPr txBox="1">
            <a:spLocks noChangeArrowheads="1"/>
          </p:cNvSpPr>
          <p:nvPr/>
        </p:nvSpPr>
        <p:spPr bwMode="auto">
          <a:xfrm>
            <a:off x="488950" y="5097463"/>
            <a:ext cx="8183563" cy="1628775"/>
          </a:xfrm>
          <a:prstGeom prst="rect">
            <a:avLst/>
          </a:prstGeom>
          <a:solidFill>
            <a:srgbClr val="C3F1FF"/>
          </a:solidFill>
          <a:ln w="12700">
            <a:solidFill>
              <a:schemeClr val="tx1"/>
            </a:solidFill>
            <a:miter lim="800000"/>
            <a:headEnd/>
            <a:tailEnd/>
          </a:ln>
          <a:effectLst>
            <a:outerShdw dist="35921" dir="2700000" algn="ctr" rotWithShape="0">
              <a:schemeClr val="bg2"/>
            </a:outerShdw>
          </a:effectLst>
        </p:spPr>
        <p:txBody>
          <a:bodyPr wrap="none">
            <a:spAutoFit/>
          </a:bodyPr>
          <a:lstStyle/>
          <a:p>
            <a:pPr marL="114300" indent="-114300">
              <a:defRPr/>
            </a:pPr>
            <a:r>
              <a:rPr lang="en-US" sz="2000" u="none">
                <a:latin typeface="Arial" charset="0"/>
              </a:rPr>
              <a:t>Key design considerations for the Publisher-Subscriber pattern include:</a:t>
            </a:r>
          </a:p>
          <a:p>
            <a:pPr marL="114300" indent="-114300">
              <a:buFontTx/>
              <a:buChar char="•"/>
              <a:defRPr/>
            </a:pPr>
            <a:r>
              <a:rPr lang="en-US" sz="2000" u="none">
                <a:latin typeface="Arial" charset="0"/>
              </a:rPr>
              <a:t>Push vs. pull interaction models</a:t>
            </a:r>
          </a:p>
          <a:p>
            <a:pPr marL="114300" indent="-114300">
              <a:buFontTx/>
              <a:buChar char="•"/>
              <a:defRPr/>
            </a:pPr>
            <a:r>
              <a:rPr lang="en-US" sz="2000" u="none">
                <a:latin typeface="Arial" charset="0"/>
              </a:rPr>
              <a:t>Control vs. data event notification models</a:t>
            </a:r>
          </a:p>
          <a:p>
            <a:pPr marL="114300" indent="-114300">
              <a:buFontTx/>
              <a:buChar char="•"/>
              <a:defRPr/>
            </a:pPr>
            <a:r>
              <a:rPr lang="en-US" sz="2000" u="none">
                <a:latin typeface="Arial" charset="0"/>
              </a:rPr>
              <a:t>Multicast vs. unicast communication models</a:t>
            </a:r>
          </a:p>
          <a:p>
            <a:pPr marL="114300" indent="-114300">
              <a:buFontTx/>
              <a:buChar char="•"/>
              <a:defRPr/>
            </a:pPr>
            <a:r>
              <a:rPr lang="en-US" sz="2000" u="none">
                <a:latin typeface="Arial" charset="0"/>
              </a:rPr>
              <a:t>Persistence vs. transient queueing models</a:t>
            </a:r>
          </a:p>
        </p:txBody>
      </p:sp>
      <p:sp>
        <p:nvSpPr>
          <p:cNvPr id="102426" name="Line 47"/>
          <p:cNvSpPr>
            <a:spLocks noChangeShapeType="1"/>
          </p:cNvSpPr>
          <p:nvPr/>
        </p:nvSpPr>
        <p:spPr bwMode="auto">
          <a:xfrm>
            <a:off x="3565525" y="2192338"/>
            <a:ext cx="4692650" cy="0"/>
          </a:xfrm>
          <a:prstGeom prst="line">
            <a:avLst/>
          </a:prstGeom>
          <a:noFill/>
          <a:ln w="12700">
            <a:solidFill>
              <a:schemeClr val="tx1"/>
            </a:solidFill>
            <a:round/>
            <a:headEnd/>
            <a:tailEnd type="stealth" w="med" len="med"/>
          </a:ln>
        </p:spPr>
        <p:txBody>
          <a:bodyPr wrap="none"/>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501230"/>
                                        </p:tgtEl>
                                        <p:attrNameLst>
                                          <p:attrName>style.visibility</p:attrName>
                                        </p:attrNameLst>
                                      </p:cBhvr>
                                      <p:to>
                                        <p:strVal val="visible"/>
                                      </p:to>
                                    </p:set>
                                    <p:animEffect transition="in" filter="wipe(up)">
                                      <p:cBhvr>
                                        <p:cTn id="7" dur="500"/>
                                        <p:tgtEl>
                                          <p:spTgt spid="1501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1230" grpId="0" animBg="1"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Slide Number Placeholder 2"/>
          <p:cNvSpPr>
            <a:spLocks noGrp="1"/>
          </p:cNvSpPr>
          <p:nvPr>
            <p:ph type="sldNum" sz="quarter" idx="10"/>
          </p:nvPr>
        </p:nvSpPr>
        <p:spPr>
          <a:noFill/>
        </p:spPr>
        <p:txBody>
          <a:bodyPr/>
          <a:lstStyle/>
          <a:p>
            <a:fld id="{5282A53A-2AA7-4D85-BA11-C865BDA8C726}" type="slidenum">
              <a:rPr lang="en-US" smtClean="0">
                <a:latin typeface="Arial" pitchFamily="34" charset="0"/>
              </a:rPr>
              <a:pPr/>
              <a:t>96</a:t>
            </a:fld>
            <a:endParaRPr lang="en-US" smtClean="0">
              <a:latin typeface="Arial" pitchFamily="34" charset="0"/>
            </a:endParaRPr>
          </a:p>
        </p:txBody>
      </p:sp>
      <p:sp>
        <p:nvSpPr>
          <p:cNvPr id="103427" name="Rectangle 2"/>
          <p:cNvSpPr>
            <a:spLocks noGrp="1" noChangeArrowheads="1"/>
          </p:cNvSpPr>
          <p:nvPr>
            <p:ph type="title"/>
          </p:nvPr>
        </p:nvSpPr>
        <p:spPr>
          <a:xfrm>
            <a:off x="631825" y="-28575"/>
            <a:ext cx="7924800" cy="914400"/>
          </a:xfrm>
        </p:spPr>
        <p:txBody>
          <a:bodyPr/>
          <a:lstStyle/>
          <a:p>
            <a:pPr>
              <a:lnSpc>
                <a:spcPct val="80000"/>
              </a:lnSpc>
            </a:pPr>
            <a:r>
              <a:rPr lang="en-US" sz="3200" smtClean="0"/>
              <a:t>Applying the Publisher-Subscriber Pattern to Image Acquisition</a:t>
            </a:r>
          </a:p>
        </p:txBody>
      </p:sp>
      <p:sp>
        <p:nvSpPr>
          <p:cNvPr id="103428" name="Line 4"/>
          <p:cNvSpPr>
            <a:spLocks noChangeShapeType="1"/>
          </p:cNvSpPr>
          <p:nvPr/>
        </p:nvSpPr>
        <p:spPr bwMode="auto">
          <a:xfrm flipV="1">
            <a:off x="6902450" y="2528888"/>
            <a:ext cx="0" cy="827087"/>
          </a:xfrm>
          <a:prstGeom prst="line">
            <a:avLst/>
          </a:prstGeom>
          <a:noFill/>
          <a:ln w="9525">
            <a:solidFill>
              <a:schemeClr val="tx1"/>
            </a:solidFill>
            <a:prstDash val="dash"/>
            <a:round/>
            <a:headEnd/>
            <a:tailEnd/>
          </a:ln>
        </p:spPr>
        <p:txBody>
          <a:bodyPr wrap="none" anchor="ctr"/>
          <a:lstStyle/>
          <a:p>
            <a:endParaRPr lang="en-US"/>
          </a:p>
        </p:txBody>
      </p:sp>
      <p:grpSp>
        <p:nvGrpSpPr>
          <p:cNvPr id="103429" name="Group 5"/>
          <p:cNvGrpSpPr>
            <a:grpSpLocks/>
          </p:cNvGrpSpPr>
          <p:nvPr/>
        </p:nvGrpSpPr>
        <p:grpSpPr bwMode="auto">
          <a:xfrm>
            <a:off x="6272213" y="3387725"/>
            <a:ext cx="1258887" cy="744538"/>
            <a:chOff x="1104" y="1488"/>
            <a:chExt cx="768" cy="432"/>
          </a:xfrm>
        </p:grpSpPr>
        <p:sp>
          <p:nvSpPr>
            <p:cNvPr id="103472" name="Rectangle 6"/>
            <p:cNvSpPr>
              <a:spLocks noChangeArrowheads="1"/>
            </p:cNvSpPr>
            <p:nvPr/>
          </p:nvSpPr>
          <p:spPr bwMode="auto">
            <a:xfrm>
              <a:off x="1104" y="1488"/>
              <a:ext cx="768" cy="18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600" b="1" u="none"/>
                <a:t>Event</a:t>
              </a:r>
              <a:endParaRPr lang="en-US" sz="1600" u="none"/>
            </a:p>
          </p:txBody>
        </p:sp>
        <p:sp>
          <p:nvSpPr>
            <p:cNvPr id="103473" name="Rectangle 7"/>
            <p:cNvSpPr>
              <a:spLocks noChangeArrowheads="1"/>
            </p:cNvSpPr>
            <p:nvPr/>
          </p:nvSpPr>
          <p:spPr bwMode="auto">
            <a:xfrm>
              <a:off x="1104" y="1668"/>
              <a:ext cx="768" cy="252"/>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endParaRPr lang="en-US" sz="1400" i="1" u="none"/>
            </a:p>
            <a:p>
              <a:pPr defTabSz="762000" eaLnBrk="1" hangingPunct="1"/>
              <a:endParaRPr lang="en-US" sz="1400" i="1" u="none"/>
            </a:p>
          </p:txBody>
        </p:sp>
      </p:grpSp>
      <p:sp>
        <p:nvSpPr>
          <p:cNvPr id="103430" name="Text Box 8"/>
          <p:cNvSpPr txBox="1">
            <a:spLocks noChangeArrowheads="1"/>
          </p:cNvSpPr>
          <p:nvPr/>
        </p:nvSpPr>
        <p:spPr bwMode="auto">
          <a:xfrm>
            <a:off x="6908800" y="3114675"/>
            <a:ext cx="254000" cy="306388"/>
          </a:xfrm>
          <a:prstGeom prst="rect">
            <a:avLst/>
          </a:prstGeom>
          <a:noFill/>
          <a:ln w="9525">
            <a:noFill/>
            <a:miter lim="800000"/>
            <a:headEnd/>
            <a:tailEnd/>
          </a:ln>
        </p:spPr>
        <p:txBody>
          <a:bodyPr wrap="none">
            <a:spAutoFit/>
          </a:bodyPr>
          <a:lstStyle/>
          <a:p>
            <a:pPr algn="ctr" defTabSz="762000"/>
            <a:r>
              <a:rPr lang="en-US" sz="1400" u="none"/>
              <a:t>*</a:t>
            </a:r>
            <a:endParaRPr lang="en-US" u="none"/>
          </a:p>
        </p:txBody>
      </p:sp>
      <p:grpSp>
        <p:nvGrpSpPr>
          <p:cNvPr id="103431" name="Group 9"/>
          <p:cNvGrpSpPr>
            <a:grpSpLocks/>
          </p:cNvGrpSpPr>
          <p:nvPr/>
        </p:nvGrpSpPr>
        <p:grpSpPr bwMode="auto">
          <a:xfrm>
            <a:off x="7766050" y="1173163"/>
            <a:ext cx="1258888" cy="993775"/>
            <a:chOff x="1056" y="720"/>
            <a:chExt cx="768" cy="576"/>
          </a:xfrm>
        </p:grpSpPr>
        <p:sp>
          <p:nvSpPr>
            <p:cNvPr id="103470" name="Rectangle 10"/>
            <p:cNvSpPr>
              <a:spLocks noChangeArrowheads="1"/>
            </p:cNvSpPr>
            <p:nvPr/>
          </p:nvSpPr>
          <p:spPr bwMode="auto">
            <a:xfrm>
              <a:off x="1056" y="720"/>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endParaRPr lang="en-US" sz="1400" b="1" u="none"/>
            </a:p>
            <a:p>
              <a:pPr algn="ctr" defTabSz="762000" eaLnBrk="1" hangingPunct="1"/>
              <a:r>
                <a:rPr lang="en-US" sz="1600" b="1" u="none"/>
                <a:t>Radiologist</a:t>
              </a:r>
              <a:r>
                <a:rPr lang="en-US" sz="1400" b="1" u="none"/>
                <a:t/>
              </a:r>
              <a:br>
                <a:rPr lang="en-US" sz="1400" b="1" u="none"/>
              </a:br>
              <a:endParaRPr lang="en-US" sz="1400" u="none"/>
            </a:p>
          </p:txBody>
        </p:sp>
        <p:sp>
          <p:nvSpPr>
            <p:cNvPr id="103471" name="Rectangle 11"/>
            <p:cNvSpPr>
              <a:spLocks noChangeArrowheads="1"/>
            </p:cNvSpPr>
            <p:nvPr/>
          </p:nvSpPr>
          <p:spPr bwMode="auto">
            <a:xfrm>
              <a:off x="1056" y="1008"/>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endParaRPr lang="en-US" sz="1400" u="none"/>
            </a:p>
            <a:p>
              <a:pPr defTabSz="762000" eaLnBrk="1" hangingPunct="1"/>
              <a:r>
                <a:rPr lang="en-US" sz="1400" u="none"/>
                <a:t>consume</a:t>
              </a:r>
            </a:p>
            <a:p>
              <a:pPr defTabSz="762000" eaLnBrk="1" hangingPunct="1"/>
              <a:endParaRPr lang="en-US" sz="1400" u="none"/>
            </a:p>
          </p:txBody>
        </p:sp>
      </p:grpSp>
      <p:sp>
        <p:nvSpPr>
          <p:cNvPr id="103432" name="Line 12"/>
          <p:cNvSpPr>
            <a:spLocks noChangeShapeType="1"/>
          </p:cNvSpPr>
          <p:nvPr/>
        </p:nvSpPr>
        <p:spPr bwMode="auto">
          <a:xfrm>
            <a:off x="5878513" y="1411288"/>
            <a:ext cx="1887537" cy="0"/>
          </a:xfrm>
          <a:prstGeom prst="line">
            <a:avLst/>
          </a:prstGeom>
          <a:noFill/>
          <a:ln w="9525">
            <a:solidFill>
              <a:schemeClr val="tx1"/>
            </a:solidFill>
            <a:round/>
            <a:headEnd/>
            <a:tailEnd/>
          </a:ln>
        </p:spPr>
        <p:txBody>
          <a:bodyPr wrap="none" anchor="ctr"/>
          <a:lstStyle/>
          <a:p>
            <a:endParaRPr lang="en-US"/>
          </a:p>
        </p:txBody>
      </p:sp>
      <p:sp>
        <p:nvSpPr>
          <p:cNvPr id="103433" name="Freeform 13"/>
          <p:cNvSpPr>
            <a:spLocks/>
          </p:cNvSpPr>
          <p:nvPr/>
        </p:nvSpPr>
        <p:spPr bwMode="auto">
          <a:xfrm>
            <a:off x="5721350" y="2157413"/>
            <a:ext cx="787400" cy="1230312"/>
          </a:xfrm>
          <a:custGeom>
            <a:avLst/>
            <a:gdLst>
              <a:gd name="T0" fmla="*/ 0 w 480"/>
              <a:gd name="T1" fmla="*/ 0 h 336"/>
              <a:gd name="T2" fmla="*/ 0 w 480"/>
              <a:gd name="T3" fmla="*/ 2147483647 h 336"/>
              <a:gd name="T4" fmla="*/ 2147483647 w 480"/>
              <a:gd name="T5" fmla="*/ 2147483647 h 336"/>
              <a:gd name="T6" fmla="*/ 2147483647 w 480"/>
              <a:gd name="T7" fmla="*/ 2147483647 h 336"/>
              <a:gd name="T8" fmla="*/ 0 60000 65536"/>
              <a:gd name="T9" fmla="*/ 0 60000 65536"/>
              <a:gd name="T10" fmla="*/ 0 60000 65536"/>
              <a:gd name="T11" fmla="*/ 0 60000 65536"/>
              <a:gd name="T12" fmla="*/ 0 w 480"/>
              <a:gd name="T13" fmla="*/ 0 h 336"/>
              <a:gd name="T14" fmla="*/ 480 w 480"/>
              <a:gd name="T15" fmla="*/ 336 h 336"/>
            </a:gdLst>
            <a:ahLst/>
            <a:cxnLst>
              <a:cxn ang="T8">
                <a:pos x="T0" y="T1"/>
              </a:cxn>
              <a:cxn ang="T9">
                <a:pos x="T2" y="T3"/>
              </a:cxn>
              <a:cxn ang="T10">
                <a:pos x="T4" y="T5"/>
              </a:cxn>
              <a:cxn ang="T11">
                <a:pos x="T6" y="T7"/>
              </a:cxn>
            </a:cxnLst>
            <a:rect l="T12" t="T13" r="T14" b="T15"/>
            <a:pathLst>
              <a:path w="480" h="336">
                <a:moveTo>
                  <a:pt x="0" y="0"/>
                </a:moveTo>
                <a:lnTo>
                  <a:pt x="0" y="144"/>
                </a:lnTo>
                <a:lnTo>
                  <a:pt x="480" y="144"/>
                </a:lnTo>
                <a:lnTo>
                  <a:pt x="480" y="336"/>
                </a:lnTo>
              </a:path>
            </a:pathLst>
          </a:custGeom>
          <a:noFill/>
          <a:ln w="9525">
            <a:solidFill>
              <a:schemeClr val="tx1"/>
            </a:solidFill>
            <a:prstDash val="dash"/>
            <a:round/>
            <a:headEnd/>
            <a:tailEnd type="arrow" w="med" len="med"/>
          </a:ln>
        </p:spPr>
        <p:txBody>
          <a:bodyPr wrap="none" anchor="ctr"/>
          <a:lstStyle/>
          <a:p>
            <a:endParaRPr lang="en-US"/>
          </a:p>
        </p:txBody>
      </p:sp>
      <p:sp>
        <p:nvSpPr>
          <p:cNvPr id="103434" name="Freeform 14"/>
          <p:cNvSpPr>
            <a:spLocks/>
          </p:cNvSpPr>
          <p:nvPr/>
        </p:nvSpPr>
        <p:spPr bwMode="auto">
          <a:xfrm>
            <a:off x="7294563" y="2157413"/>
            <a:ext cx="1101725" cy="1230312"/>
          </a:xfrm>
          <a:custGeom>
            <a:avLst/>
            <a:gdLst>
              <a:gd name="T0" fmla="*/ 2147483647 w 672"/>
              <a:gd name="T1" fmla="*/ 0 h 336"/>
              <a:gd name="T2" fmla="*/ 2147483647 w 672"/>
              <a:gd name="T3" fmla="*/ 2147483647 h 336"/>
              <a:gd name="T4" fmla="*/ 0 w 672"/>
              <a:gd name="T5" fmla="*/ 2147483647 h 336"/>
              <a:gd name="T6" fmla="*/ 0 w 672"/>
              <a:gd name="T7" fmla="*/ 2147483647 h 336"/>
              <a:gd name="T8" fmla="*/ 0 60000 65536"/>
              <a:gd name="T9" fmla="*/ 0 60000 65536"/>
              <a:gd name="T10" fmla="*/ 0 60000 65536"/>
              <a:gd name="T11" fmla="*/ 0 60000 65536"/>
              <a:gd name="T12" fmla="*/ 0 w 672"/>
              <a:gd name="T13" fmla="*/ 0 h 336"/>
              <a:gd name="T14" fmla="*/ 672 w 672"/>
              <a:gd name="T15" fmla="*/ 336 h 336"/>
            </a:gdLst>
            <a:ahLst/>
            <a:cxnLst>
              <a:cxn ang="T8">
                <a:pos x="T0" y="T1"/>
              </a:cxn>
              <a:cxn ang="T9">
                <a:pos x="T2" y="T3"/>
              </a:cxn>
              <a:cxn ang="T10">
                <a:pos x="T4" y="T5"/>
              </a:cxn>
              <a:cxn ang="T11">
                <a:pos x="T6" y="T7"/>
              </a:cxn>
            </a:cxnLst>
            <a:rect l="T12" t="T13" r="T14" b="T15"/>
            <a:pathLst>
              <a:path w="672" h="336">
                <a:moveTo>
                  <a:pt x="672" y="0"/>
                </a:moveTo>
                <a:lnTo>
                  <a:pt x="672" y="144"/>
                </a:lnTo>
                <a:lnTo>
                  <a:pt x="0" y="144"/>
                </a:lnTo>
                <a:lnTo>
                  <a:pt x="0" y="336"/>
                </a:lnTo>
              </a:path>
            </a:pathLst>
          </a:custGeom>
          <a:noFill/>
          <a:ln w="9525">
            <a:solidFill>
              <a:schemeClr val="tx1"/>
            </a:solidFill>
            <a:prstDash val="dash"/>
            <a:round/>
            <a:headEnd/>
            <a:tailEnd type="arrow" w="med" len="med"/>
          </a:ln>
        </p:spPr>
        <p:txBody>
          <a:bodyPr wrap="none" anchor="ctr"/>
          <a:lstStyle/>
          <a:p>
            <a:endParaRPr lang="en-US"/>
          </a:p>
        </p:txBody>
      </p:sp>
      <p:sp>
        <p:nvSpPr>
          <p:cNvPr id="103435" name="Text Box 15"/>
          <p:cNvSpPr txBox="1">
            <a:spLocks noChangeArrowheads="1"/>
          </p:cNvSpPr>
          <p:nvPr/>
        </p:nvSpPr>
        <p:spPr bwMode="auto">
          <a:xfrm>
            <a:off x="5773738" y="2965450"/>
            <a:ext cx="765175" cy="304800"/>
          </a:xfrm>
          <a:prstGeom prst="rect">
            <a:avLst/>
          </a:prstGeom>
          <a:noFill/>
          <a:ln w="9525">
            <a:noFill/>
            <a:miter lim="800000"/>
            <a:headEnd/>
            <a:tailEnd/>
          </a:ln>
        </p:spPr>
        <p:txBody>
          <a:bodyPr wrap="none">
            <a:spAutoFit/>
          </a:bodyPr>
          <a:lstStyle/>
          <a:p>
            <a:pPr algn="ctr" defTabSz="762000"/>
            <a:r>
              <a:rPr lang="en-US" sz="1400" u="none"/>
              <a:t>creates</a:t>
            </a:r>
          </a:p>
        </p:txBody>
      </p:sp>
      <p:sp>
        <p:nvSpPr>
          <p:cNvPr id="103436" name="Text Box 16"/>
          <p:cNvSpPr txBox="1">
            <a:spLocks noChangeArrowheads="1"/>
          </p:cNvSpPr>
          <p:nvPr/>
        </p:nvSpPr>
        <p:spPr bwMode="auto">
          <a:xfrm>
            <a:off x="7258050" y="2965450"/>
            <a:ext cx="844550" cy="304800"/>
          </a:xfrm>
          <a:prstGeom prst="rect">
            <a:avLst/>
          </a:prstGeom>
          <a:noFill/>
          <a:ln w="9525">
            <a:noFill/>
            <a:miter lim="800000"/>
            <a:headEnd/>
            <a:tailEnd/>
          </a:ln>
        </p:spPr>
        <p:txBody>
          <a:bodyPr wrap="none">
            <a:spAutoFit/>
          </a:bodyPr>
          <a:lstStyle/>
          <a:p>
            <a:pPr algn="ctr" defTabSz="762000"/>
            <a:r>
              <a:rPr lang="en-US" sz="1400" u="none"/>
              <a:t>receives</a:t>
            </a:r>
          </a:p>
        </p:txBody>
      </p:sp>
      <p:sp>
        <p:nvSpPr>
          <p:cNvPr id="103437" name="AutoShape 17"/>
          <p:cNvSpPr>
            <a:spLocks noChangeArrowheads="1"/>
          </p:cNvSpPr>
          <p:nvPr/>
        </p:nvSpPr>
        <p:spPr bwMode="auto">
          <a:xfrm>
            <a:off x="8631238" y="2166938"/>
            <a:ext cx="157162" cy="247650"/>
          </a:xfrm>
          <a:prstGeom prst="flowChartDecision">
            <a:avLst/>
          </a:prstGeom>
          <a:solidFill>
            <a:schemeClr val="bg1"/>
          </a:solidFill>
          <a:ln w="12700">
            <a:solidFill>
              <a:schemeClr val="tx1"/>
            </a:solidFill>
            <a:miter lim="800000"/>
            <a:headEnd type="none" w="sm" len="sm"/>
            <a:tailEnd type="none" w="sm" len="sm"/>
          </a:ln>
        </p:spPr>
        <p:txBody>
          <a:bodyPr wrap="none" anchor="ctr"/>
          <a:lstStyle/>
          <a:p>
            <a:endParaRPr lang="en-US"/>
          </a:p>
        </p:txBody>
      </p:sp>
      <p:sp>
        <p:nvSpPr>
          <p:cNvPr id="103438" name="Line 18"/>
          <p:cNvSpPr>
            <a:spLocks noChangeShapeType="1"/>
          </p:cNvSpPr>
          <p:nvPr/>
        </p:nvSpPr>
        <p:spPr bwMode="auto">
          <a:xfrm>
            <a:off x="8710613" y="2405063"/>
            <a:ext cx="0" cy="1571625"/>
          </a:xfrm>
          <a:prstGeom prst="line">
            <a:avLst/>
          </a:prstGeom>
          <a:noFill/>
          <a:ln w="9525">
            <a:solidFill>
              <a:schemeClr val="tx1"/>
            </a:solidFill>
            <a:round/>
            <a:headEnd type="none" w="sm" len="sm"/>
            <a:tailEnd type="none" w="sm" len="sm"/>
          </a:ln>
        </p:spPr>
        <p:txBody>
          <a:bodyPr wrap="none" anchor="ctr"/>
          <a:lstStyle/>
          <a:p>
            <a:endParaRPr lang="en-US"/>
          </a:p>
        </p:txBody>
      </p:sp>
      <p:sp>
        <p:nvSpPr>
          <p:cNvPr id="103439" name="Rectangle 19"/>
          <p:cNvSpPr>
            <a:spLocks noChangeArrowheads="1"/>
          </p:cNvSpPr>
          <p:nvPr/>
        </p:nvSpPr>
        <p:spPr bwMode="auto">
          <a:xfrm>
            <a:off x="6091238" y="1144588"/>
            <a:ext cx="1514475" cy="331787"/>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600" b="1" u="none"/>
              <a:t>Event Channel</a:t>
            </a:r>
          </a:p>
        </p:txBody>
      </p:sp>
      <p:sp>
        <p:nvSpPr>
          <p:cNvPr id="103440" name="Rectangle 20"/>
          <p:cNvSpPr>
            <a:spLocks noChangeArrowheads="1"/>
          </p:cNvSpPr>
          <p:nvPr/>
        </p:nvSpPr>
        <p:spPr bwMode="auto">
          <a:xfrm>
            <a:off x="6091238" y="1450975"/>
            <a:ext cx="1514475" cy="1152525"/>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a:endParaRPr lang="en-US" sz="1400" u="none"/>
          </a:p>
          <a:p>
            <a:pPr defTabSz="762000"/>
            <a:endParaRPr lang="en-US" sz="1400" u="none"/>
          </a:p>
          <a:p>
            <a:pPr defTabSz="762000"/>
            <a:r>
              <a:rPr lang="en-US" sz="1400" u="none"/>
              <a:t>attachPublisher </a:t>
            </a:r>
          </a:p>
          <a:p>
            <a:pPr defTabSz="762000"/>
            <a:r>
              <a:rPr lang="en-US" sz="1400" u="none"/>
              <a:t>detachPublisher</a:t>
            </a:r>
          </a:p>
          <a:p>
            <a:pPr defTabSz="762000"/>
            <a:r>
              <a:rPr lang="en-US" sz="1400" u="none"/>
              <a:t>attachSubscriber</a:t>
            </a:r>
          </a:p>
          <a:p>
            <a:pPr defTabSz="762000"/>
            <a:r>
              <a:rPr lang="en-US" sz="1400" u="none"/>
              <a:t>detachSubscriber</a:t>
            </a:r>
          </a:p>
          <a:p>
            <a:pPr defTabSz="762000"/>
            <a:r>
              <a:rPr lang="en-US" sz="1400" u="none"/>
              <a:t>pushEvent</a:t>
            </a:r>
          </a:p>
          <a:p>
            <a:pPr defTabSz="762000"/>
            <a:endParaRPr lang="en-US" sz="1400" u="none"/>
          </a:p>
          <a:p>
            <a:pPr defTabSz="762000"/>
            <a:endParaRPr lang="en-US" sz="1400" u="none"/>
          </a:p>
        </p:txBody>
      </p:sp>
      <p:grpSp>
        <p:nvGrpSpPr>
          <p:cNvPr id="103441" name="Group 21"/>
          <p:cNvGrpSpPr>
            <a:grpSpLocks/>
          </p:cNvGrpSpPr>
          <p:nvPr/>
        </p:nvGrpSpPr>
        <p:grpSpPr bwMode="auto">
          <a:xfrm>
            <a:off x="7766050" y="3387725"/>
            <a:ext cx="1258888" cy="744538"/>
            <a:chOff x="1056" y="720"/>
            <a:chExt cx="768" cy="576"/>
          </a:xfrm>
        </p:grpSpPr>
        <p:sp>
          <p:nvSpPr>
            <p:cNvPr id="103468" name="Rectangle 22"/>
            <p:cNvSpPr>
              <a:spLocks noChangeArrowheads="1"/>
            </p:cNvSpPr>
            <p:nvPr/>
          </p:nvSpPr>
          <p:spPr bwMode="auto">
            <a:xfrm>
              <a:off x="1056" y="720"/>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endParaRPr lang="en-US" sz="1400" b="1" u="none"/>
            </a:p>
            <a:p>
              <a:pPr algn="ctr" defTabSz="762000" eaLnBrk="1" hangingPunct="1"/>
              <a:r>
                <a:rPr lang="en-US" sz="1600" b="1" u="none"/>
                <a:t>Filter</a:t>
              </a:r>
              <a:br>
                <a:rPr lang="en-US" sz="1600" b="1" u="none"/>
              </a:br>
              <a:endParaRPr lang="en-US" sz="1600" u="none"/>
            </a:p>
          </p:txBody>
        </p:sp>
        <p:sp>
          <p:nvSpPr>
            <p:cNvPr id="103469" name="Rectangle 23"/>
            <p:cNvSpPr>
              <a:spLocks noChangeArrowheads="1"/>
            </p:cNvSpPr>
            <p:nvPr/>
          </p:nvSpPr>
          <p:spPr bwMode="auto">
            <a:xfrm>
              <a:off x="1056" y="1008"/>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endParaRPr lang="en-US" sz="1400" u="none"/>
            </a:p>
            <a:p>
              <a:pPr defTabSz="762000" eaLnBrk="1" hangingPunct="1"/>
              <a:r>
                <a:rPr lang="en-US" sz="1400" u="none"/>
                <a:t>filter</a:t>
              </a:r>
            </a:p>
            <a:p>
              <a:pPr defTabSz="762000" eaLnBrk="1" hangingPunct="1"/>
              <a:endParaRPr lang="en-US" sz="1400" u="none"/>
            </a:p>
          </p:txBody>
        </p:sp>
      </p:grpSp>
      <p:grpSp>
        <p:nvGrpSpPr>
          <p:cNvPr id="103442" name="Group 24"/>
          <p:cNvGrpSpPr>
            <a:grpSpLocks/>
          </p:cNvGrpSpPr>
          <p:nvPr/>
        </p:nvGrpSpPr>
        <p:grpSpPr bwMode="auto">
          <a:xfrm>
            <a:off x="4683125" y="1173163"/>
            <a:ext cx="1258888" cy="993775"/>
            <a:chOff x="1056" y="720"/>
            <a:chExt cx="768" cy="576"/>
          </a:xfrm>
        </p:grpSpPr>
        <p:sp>
          <p:nvSpPr>
            <p:cNvPr id="103466" name="Rectangle 25"/>
            <p:cNvSpPr>
              <a:spLocks noChangeArrowheads="1"/>
            </p:cNvSpPr>
            <p:nvPr/>
          </p:nvSpPr>
          <p:spPr bwMode="auto">
            <a:xfrm>
              <a:off x="1056" y="720"/>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600" b="1" u="none"/>
                <a:t>Modality</a:t>
              </a:r>
            </a:p>
          </p:txBody>
        </p:sp>
        <p:sp>
          <p:nvSpPr>
            <p:cNvPr id="103467" name="Rectangle 26"/>
            <p:cNvSpPr>
              <a:spLocks noChangeArrowheads="1"/>
            </p:cNvSpPr>
            <p:nvPr/>
          </p:nvSpPr>
          <p:spPr bwMode="auto">
            <a:xfrm>
              <a:off x="1056" y="1008"/>
              <a:ext cx="768" cy="288"/>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en-US" sz="1400" u="none"/>
                <a:t>produce</a:t>
              </a:r>
            </a:p>
          </p:txBody>
        </p:sp>
      </p:grpSp>
      <p:grpSp>
        <p:nvGrpSpPr>
          <p:cNvPr id="6" name="Group 47"/>
          <p:cNvGrpSpPr>
            <a:grpSpLocks/>
          </p:cNvGrpSpPr>
          <p:nvPr/>
        </p:nvGrpSpPr>
        <p:grpSpPr bwMode="auto">
          <a:xfrm>
            <a:off x="1817688" y="4876800"/>
            <a:ext cx="5465762" cy="863600"/>
            <a:chOff x="1265" y="3150"/>
            <a:chExt cx="3443" cy="544"/>
          </a:xfrm>
        </p:grpSpPr>
        <p:sp>
          <p:nvSpPr>
            <p:cNvPr id="103461" name="Line 36"/>
            <p:cNvSpPr>
              <a:spLocks noChangeShapeType="1"/>
            </p:cNvSpPr>
            <p:nvPr/>
          </p:nvSpPr>
          <p:spPr bwMode="auto">
            <a:xfrm>
              <a:off x="1265" y="3694"/>
              <a:ext cx="1283" cy="0"/>
            </a:xfrm>
            <a:prstGeom prst="line">
              <a:avLst/>
            </a:prstGeom>
            <a:noFill/>
            <a:ln w="28575">
              <a:solidFill>
                <a:schemeClr val="tx1"/>
              </a:solidFill>
              <a:round/>
              <a:headEnd type="triangle" w="med" len="med"/>
              <a:tailEnd/>
            </a:ln>
          </p:spPr>
          <p:txBody>
            <a:bodyPr wrap="none"/>
            <a:lstStyle/>
            <a:p>
              <a:endParaRPr lang="en-US"/>
            </a:p>
          </p:txBody>
        </p:sp>
        <p:sp>
          <p:nvSpPr>
            <p:cNvPr id="103462" name="Line 43"/>
            <p:cNvSpPr>
              <a:spLocks noChangeShapeType="1"/>
            </p:cNvSpPr>
            <p:nvPr/>
          </p:nvSpPr>
          <p:spPr bwMode="auto">
            <a:xfrm flipH="1">
              <a:off x="2911" y="3694"/>
              <a:ext cx="1797" cy="0"/>
            </a:xfrm>
            <a:prstGeom prst="line">
              <a:avLst/>
            </a:prstGeom>
            <a:noFill/>
            <a:ln w="28575">
              <a:solidFill>
                <a:schemeClr val="tx1"/>
              </a:solidFill>
              <a:round/>
              <a:headEnd type="triangle" w="med" len="med"/>
              <a:tailEnd/>
            </a:ln>
          </p:spPr>
          <p:txBody>
            <a:bodyPr wrap="none"/>
            <a:lstStyle/>
            <a:p>
              <a:endParaRPr lang="en-US"/>
            </a:p>
          </p:txBody>
        </p:sp>
        <p:sp>
          <p:nvSpPr>
            <p:cNvPr id="103463" name="Line 44"/>
            <p:cNvSpPr>
              <a:spLocks noChangeShapeType="1"/>
            </p:cNvSpPr>
            <p:nvPr/>
          </p:nvSpPr>
          <p:spPr bwMode="auto">
            <a:xfrm flipH="1">
              <a:off x="3367" y="3150"/>
              <a:ext cx="340" cy="235"/>
            </a:xfrm>
            <a:prstGeom prst="line">
              <a:avLst/>
            </a:prstGeom>
            <a:noFill/>
            <a:ln w="28575">
              <a:solidFill>
                <a:schemeClr val="tx1"/>
              </a:solidFill>
              <a:round/>
              <a:headEnd type="triangle" w="med" len="med"/>
              <a:tailEnd/>
            </a:ln>
          </p:spPr>
          <p:txBody>
            <a:bodyPr wrap="none"/>
            <a:lstStyle/>
            <a:p>
              <a:endParaRPr lang="en-US"/>
            </a:p>
          </p:txBody>
        </p:sp>
        <p:sp>
          <p:nvSpPr>
            <p:cNvPr id="103464" name="Line 45"/>
            <p:cNvSpPr>
              <a:spLocks noChangeShapeType="1"/>
            </p:cNvSpPr>
            <p:nvPr/>
          </p:nvSpPr>
          <p:spPr bwMode="auto">
            <a:xfrm>
              <a:off x="2291" y="3150"/>
              <a:ext cx="391" cy="334"/>
            </a:xfrm>
            <a:prstGeom prst="line">
              <a:avLst/>
            </a:prstGeom>
            <a:noFill/>
            <a:ln w="28575">
              <a:solidFill>
                <a:schemeClr val="tx1"/>
              </a:solidFill>
              <a:round/>
              <a:headEnd type="triangle" w="med" len="med"/>
              <a:tailEnd/>
            </a:ln>
          </p:spPr>
          <p:txBody>
            <a:bodyPr wrap="none"/>
            <a:lstStyle/>
            <a:p>
              <a:endParaRPr lang="en-US"/>
            </a:p>
          </p:txBody>
        </p:sp>
        <p:sp>
          <p:nvSpPr>
            <p:cNvPr id="103465" name="Line 46"/>
            <p:cNvSpPr>
              <a:spLocks noChangeShapeType="1"/>
            </p:cNvSpPr>
            <p:nvPr/>
          </p:nvSpPr>
          <p:spPr bwMode="auto">
            <a:xfrm flipH="1">
              <a:off x="2992" y="3150"/>
              <a:ext cx="0" cy="235"/>
            </a:xfrm>
            <a:prstGeom prst="line">
              <a:avLst/>
            </a:prstGeom>
            <a:noFill/>
            <a:ln w="28575">
              <a:solidFill>
                <a:schemeClr val="tx1"/>
              </a:solidFill>
              <a:round/>
              <a:headEnd type="triangle" w="med" len="med"/>
              <a:tailEnd/>
            </a:ln>
          </p:spPr>
          <p:txBody>
            <a:bodyPr wrap="none"/>
            <a:lstStyle/>
            <a:p>
              <a:endParaRPr lang="en-US"/>
            </a:p>
          </p:txBody>
        </p:sp>
      </p:grpSp>
      <p:grpSp>
        <p:nvGrpSpPr>
          <p:cNvPr id="7" name="Group 48"/>
          <p:cNvGrpSpPr>
            <a:grpSpLocks/>
          </p:cNvGrpSpPr>
          <p:nvPr/>
        </p:nvGrpSpPr>
        <p:grpSpPr bwMode="auto">
          <a:xfrm>
            <a:off x="1817688" y="4876800"/>
            <a:ext cx="5465762" cy="863600"/>
            <a:chOff x="1265" y="3150"/>
            <a:chExt cx="3443" cy="544"/>
          </a:xfrm>
        </p:grpSpPr>
        <p:sp>
          <p:nvSpPr>
            <p:cNvPr id="103456" name="Line 49"/>
            <p:cNvSpPr>
              <a:spLocks noChangeShapeType="1"/>
            </p:cNvSpPr>
            <p:nvPr/>
          </p:nvSpPr>
          <p:spPr bwMode="auto">
            <a:xfrm>
              <a:off x="1265" y="3694"/>
              <a:ext cx="1283" cy="0"/>
            </a:xfrm>
            <a:prstGeom prst="line">
              <a:avLst/>
            </a:prstGeom>
            <a:noFill/>
            <a:ln w="28575">
              <a:solidFill>
                <a:srgbClr val="FF0000"/>
              </a:solidFill>
              <a:round/>
              <a:headEnd type="triangle" w="med" len="med"/>
              <a:tailEnd/>
            </a:ln>
          </p:spPr>
          <p:txBody>
            <a:bodyPr wrap="none"/>
            <a:lstStyle/>
            <a:p>
              <a:endParaRPr lang="en-US"/>
            </a:p>
          </p:txBody>
        </p:sp>
        <p:sp>
          <p:nvSpPr>
            <p:cNvPr id="103457" name="Line 50"/>
            <p:cNvSpPr>
              <a:spLocks noChangeShapeType="1"/>
            </p:cNvSpPr>
            <p:nvPr/>
          </p:nvSpPr>
          <p:spPr bwMode="auto">
            <a:xfrm flipH="1">
              <a:off x="2911" y="3694"/>
              <a:ext cx="1797" cy="0"/>
            </a:xfrm>
            <a:prstGeom prst="line">
              <a:avLst/>
            </a:prstGeom>
            <a:noFill/>
            <a:ln w="28575">
              <a:solidFill>
                <a:srgbClr val="FF0000"/>
              </a:solidFill>
              <a:round/>
              <a:headEnd type="triangle" w="med" len="med"/>
              <a:tailEnd/>
            </a:ln>
          </p:spPr>
          <p:txBody>
            <a:bodyPr wrap="none"/>
            <a:lstStyle/>
            <a:p>
              <a:endParaRPr lang="en-US"/>
            </a:p>
          </p:txBody>
        </p:sp>
        <p:sp>
          <p:nvSpPr>
            <p:cNvPr id="103458" name="Line 51"/>
            <p:cNvSpPr>
              <a:spLocks noChangeShapeType="1"/>
            </p:cNvSpPr>
            <p:nvPr/>
          </p:nvSpPr>
          <p:spPr bwMode="auto">
            <a:xfrm flipH="1">
              <a:off x="3367" y="3150"/>
              <a:ext cx="340" cy="235"/>
            </a:xfrm>
            <a:prstGeom prst="line">
              <a:avLst/>
            </a:prstGeom>
            <a:noFill/>
            <a:ln w="28575">
              <a:solidFill>
                <a:srgbClr val="FF0000"/>
              </a:solidFill>
              <a:round/>
              <a:headEnd type="triangle" w="med" len="med"/>
              <a:tailEnd/>
            </a:ln>
          </p:spPr>
          <p:txBody>
            <a:bodyPr wrap="none"/>
            <a:lstStyle/>
            <a:p>
              <a:endParaRPr lang="en-US"/>
            </a:p>
          </p:txBody>
        </p:sp>
        <p:sp>
          <p:nvSpPr>
            <p:cNvPr id="103459" name="Line 52"/>
            <p:cNvSpPr>
              <a:spLocks noChangeShapeType="1"/>
            </p:cNvSpPr>
            <p:nvPr/>
          </p:nvSpPr>
          <p:spPr bwMode="auto">
            <a:xfrm>
              <a:off x="2291" y="3150"/>
              <a:ext cx="391" cy="334"/>
            </a:xfrm>
            <a:prstGeom prst="line">
              <a:avLst/>
            </a:prstGeom>
            <a:noFill/>
            <a:ln w="28575">
              <a:solidFill>
                <a:srgbClr val="FF0000"/>
              </a:solidFill>
              <a:round/>
              <a:headEnd type="triangle" w="med" len="med"/>
              <a:tailEnd/>
            </a:ln>
          </p:spPr>
          <p:txBody>
            <a:bodyPr wrap="none"/>
            <a:lstStyle/>
            <a:p>
              <a:endParaRPr lang="en-US"/>
            </a:p>
          </p:txBody>
        </p:sp>
        <p:sp>
          <p:nvSpPr>
            <p:cNvPr id="103460" name="Line 53"/>
            <p:cNvSpPr>
              <a:spLocks noChangeShapeType="1"/>
            </p:cNvSpPr>
            <p:nvPr/>
          </p:nvSpPr>
          <p:spPr bwMode="auto">
            <a:xfrm flipH="1">
              <a:off x="2992" y="3150"/>
              <a:ext cx="0" cy="235"/>
            </a:xfrm>
            <a:prstGeom prst="line">
              <a:avLst/>
            </a:prstGeom>
            <a:noFill/>
            <a:ln w="28575">
              <a:solidFill>
                <a:srgbClr val="FF0000"/>
              </a:solidFill>
              <a:round/>
              <a:headEnd type="triangle" w="med" len="med"/>
              <a:tailEnd/>
            </a:ln>
          </p:spPr>
          <p:txBody>
            <a:bodyPr wrap="none"/>
            <a:lstStyle/>
            <a:p>
              <a:endParaRPr lang="en-US"/>
            </a:p>
          </p:txBody>
        </p:sp>
      </p:grpSp>
      <p:grpSp>
        <p:nvGrpSpPr>
          <p:cNvPr id="8" name="Group 55"/>
          <p:cNvGrpSpPr>
            <a:grpSpLocks/>
          </p:cNvGrpSpPr>
          <p:nvPr/>
        </p:nvGrpSpPr>
        <p:grpSpPr bwMode="auto">
          <a:xfrm>
            <a:off x="501650" y="4043363"/>
            <a:ext cx="8116888" cy="2611437"/>
            <a:chOff x="436" y="2625"/>
            <a:chExt cx="5113" cy="1645"/>
          </a:xfrm>
        </p:grpSpPr>
        <p:sp>
          <p:nvSpPr>
            <p:cNvPr id="103449" name="AutoShape 31"/>
            <p:cNvSpPr>
              <a:spLocks noChangeAspect="1" noChangeArrowheads="1"/>
            </p:cNvSpPr>
            <p:nvPr/>
          </p:nvSpPr>
          <p:spPr bwMode="auto">
            <a:xfrm>
              <a:off x="2384" y="3752"/>
              <a:ext cx="1209" cy="518"/>
            </a:xfrm>
            <a:prstGeom prst="can">
              <a:avLst>
                <a:gd name="adj" fmla="val 25000"/>
              </a:avLst>
            </a:prstGeom>
            <a:solidFill>
              <a:srgbClr val="336699"/>
            </a:solidFill>
            <a:ln w="9525">
              <a:solidFill>
                <a:schemeClr val="tx1"/>
              </a:solidFill>
              <a:miter lim="800000"/>
              <a:headEnd/>
              <a:tailEnd/>
            </a:ln>
          </p:spPr>
          <p:txBody>
            <a:bodyPr wrap="none" anchor="ctr"/>
            <a:lstStyle/>
            <a:p>
              <a:pPr algn="ctr" eaLnBrk="1" hangingPunct="1"/>
              <a:r>
                <a:rPr lang="de-DE" sz="2000" b="1" u="none">
                  <a:solidFill>
                    <a:schemeClr val="bg1"/>
                  </a:solidFill>
                </a:rPr>
                <a:t>Image</a:t>
              </a:r>
            </a:p>
            <a:p>
              <a:pPr algn="ctr" eaLnBrk="1" hangingPunct="1"/>
              <a:r>
                <a:rPr lang="de-DE" sz="2000" b="1" u="none">
                  <a:solidFill>
                    <a:schemeClr val="bg1"/>
                  </a:solidFill>
                </a:rPr>
                <a:t>Database</a:t>
              </a:r>
              <a:endParaRPr lang="en-US" sz="2000" b="1" u="none">
                <a:solidFill>
                  <a:schemeClr val="bg1"/>
                </a:solidFill>
              </a:endParaRPr>
            </a:p>
          </p:txBody>
        </p:sp>
        <p:sp>
          <p:nvSpPr>
            <p:cNvPr id="1541152" name="Rectangle 32"/>
            <p:cNvSpPr>
              <a:spLocks noChangeAspect="1" noChangeArrowheads="1"/>
            </p:cNvSpPr>
            <p:nvPr/>
          </p:nvSpPr>
          <p:spPr bwMode="auto">
            <a:xfrm>
              <a:off x="436" y="3385"/>
              <a:ext cx="829" cy="525"/>
            </a:xfrm>
            <a:prstGeom prst="rect">
              <a:avLst/>
            </a:prstGeom>
            <a:solidFill>
              <a:srgbClr val="336699"/>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2000" b="1" u="none">
                  <a:solidFill>
                    <a:schemeClr val="bg1"/>
                  </a:solidFill>
                  <a:latin typeface="Arial" charset="0"/>
                </a:rPr>
                <a:t>Radiology</a:t>
              </a:r>
            </a:p>
            <a:p>
              <a:pPr algn="ctr" eaLnBrk="1" hangingPunct="1">
                <a:defRPr/>
              </a:pPr>
              <a:r>
                <a:rPr lang="de-DE" sz="2000" b="1" u="none">
                  <a:solidFill>
                    <a:schemeClr val="bg1"/>
                  </a:solidFill>
                  <a:latin typeface="Arial" charset="0"/>
                </a:rPr>
                <a:t>Client</a:t>
              </a:r>
              <a:endParaRPr lang="en-US" sz="2000" b="1" u="none">
                <a:solidFill>
                  <a:schemeClr val="bg1"/>
                </a:solidFill>
                <a:latin typeface="Arial" charset="0"/>
              </a:endParaRPr>
            </a:p>
          </p:txBody>
        </p:sp>
        <p:sp>
          <p:nvSpPr>
            <p:cNvPr id="1541157" name="Rectangle 37"/>
            <p:cNvSpPr>
              <a:spLocks noChangeAspect="1" noChangeArrowheads="1"/>
            </p:cNvSpPr>
            <p:nvPr/>
          </p:nvSpPr>
          <p:spPr bwMode="auto">
            <a:xfrm>
              <a:off x="1462" y="3031"/>
              <a:ext cx="829" cy="525"/>
            </a:xfrm>
            <a:prstGeom prst="rect">
              <a:avLst/>
            </a:prstGeom>
            <a:solidFill>
              <a:srgbClr val="336699"/>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2000" b="1" u="none">
                  <a:solidFill>
                    <a:schemeClr val="bg1"/>
                  </a:solidFill>
                  <a:latin typeface="Arial" charset="0"/>
                </a:rPr>
                <a:t>Radiology</a:t>
              </a:r>
            </a:p>
            <a:p>
              <a:pPr algn="ctr" eaLnBrk="1" hangingPunct="1">
                <a:defRPr/>
              </a:pPr>
              <a:r>
                <a:rPr lang="de-DE" sz="2000" b="1" u="none">
                  <a:solidFill>
                    <a:schemeClr val="bg1"/>
                  </a:solidFill>
                  <a:latin typeface="Arial" charset="0"/>
                </a:rPr>
                <a:t>Client</a:t>
              </a:r>
              <a:endParaRPr lang="en-US" sz="2000" b="1" u="none">
                <a:solidFill>
                  <a:schemeClr val="bg1"/>
                </a:solidFill>
                <a:latin typeface="Arial" charset="0"/>
              </a:endParaRPr>
            </a:p>
          </p:txBody>
        </p:sp>
        <p:sp>
          <p:nvSpPr>
            <p:cNvPr id="1541158" name="Rectangle 38"/>
            <p:cNvSpPr>
              <a:spLocks noChangeAspect="1" noChangeArrowheads="1"/>
            </p:cNvSpPr>
            <p:nvPr/>
          </p:nvSpPr>
          <p:spPr bwMode="auto">
            <a:xfrm>
              <a:off x="2574" y="2625"/>
              <a:ext cx="829" cy="525"/>
            </a:xfrm>
            <a:prstGeom prst="rect">
              <a:avLst/>
            </a:prstGeom>
            <a:solidFill>
              <a:srgbClr val="336699"/>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2000" b="1" u="none">
                  <a:solidFill>
                    <a:schemeClr val="bg1"/>
                  </a:solidFill>
                  <a:latin typeface="Arial" charset="0"/>
                </a:rPr>
                <a:t>Radiology</a:t>
              </a:r>
            </a:p>
            <a:p>
              <a:pPr algn="ctr" eaLnBrk="1" hangingPunct="1">
                <a:defRPr/>
              </a:pPr>
              <a:r>
                <a:rPr lang="de-DE" sz="2000" b="1" u="none">
                  <a:solidFill>
                    <a:schemeClr val="bg1"/>
                  </a:solidFill>
                  <a:latin typeface="Arial" charset="0"/>
                </a:rPr>
                <a:t>Client</a:t>
              </a:r>
              <a:endParaRPr lang="en-US" sz="2000" b="1" u="none">
                <a:solidFill>
                  <a:schemeClr val="bg1"/>
                </a:solidFill>
                <a:latin typeface="Arial" charset="0"/>
              </a:endParaRPr>
            </a:p>
          </p:txBody>
        </p:sp>
        <p:sp>
          <p:nvSpPr>
            <p:cNvPr id="1541159" name="Rectangle 39"/>
            <p:cNvSpPr>
              <a:spLocks noChangeAspect="1" noChangeArrowheads="1"/>
            </p:cNvSpPr>
            <p:nvPr/>
          </p:nvSpPr>
          <p:spPr bwMode="auto">
            <a:xfrm>
              <a:off x="3703" y="3031"/>
              <a:ext cx="829" cy="525"/>
            </a:xfrm>
            <a:prstGeom prst="rect">
              <a:avLst/>
            </a:prstGeom>
            <a:solidFill>
              <a:srgbClr val="336699"/>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2000" b="1" u="none">
                  <a:solidFill>
                    <a:schemeClr val="bg1"/>
                  </a:solidFill>
                  <a:latin typeface="Arial" charset="0"/>
                </a:rPr>
                <a:t>Radiology</a:t>
              </a:r>
            </a:p>
            <a:p>
              <a:pPr algn="ctr" eaLnBrk="1" hangingPunct="1">
                <a:defRPr/>
              </a:pPr>
              <a:r>
                <a:rPr lang="de-DE" sz="2000" b="1" u="none">
                  <a:solidFill>
                    <a:schemeClr val="bg1"/>
                  </a:solidFill>
                  <a:latin typeface="Arial" charset="0"/>
                </a:rPr>
                <a:t>Client</a:t>
              </a:r>
              <a:endParaRPr lang="en-US" sz="2000" b="1" u="none">
                <a:solidFill>
                  <a:schemeClr val="bg1"/>
                </a:solidFill>
                <a:latin typeface="Arial" charset="0"/>
              </a:endParaRPr>
            </a:p>
          </p:txBody>
        </p:sp>
        <p:sp>
          <p:nvSpPr>
            <p:cNvPr id="1541160" name="Rectangle 40"/>
            <p:cNvSpPr>
              <a:spLocks noChangeAspect="1" noChangeArrowheads="1"/>
            </p:cNvSpPr>
            <p:nvPr/>
          </p:nvSpPr>
          <p:spPr bwMode="auto">
            <a:xfrm>
              <a:off x="4720" y="3385"/>
              <a:ext cx="829" cy="525"/>
            </a:xfrm>
            <a:prstGeom prst="rect">
              <a:avLst/>
            </a:prstGeom>
            <a:solidFill>
              <a:srgbClr val="336699"/>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2000" b="1" u="none">
                  <a:solidFill>
                    <a:schemeClr val="bg1"/>
                  </a:solidFill>
                  <a:latin typeface="Arial" charset="0"/>
                </a:rPr>
                <a:t>Radiology</a:t>
              </a:r>
            </a:p>
            <a:p>
              <a:pPr algn="ctr" eaLnBrk="1" hangingPunct="1">
                <a:defRPr/>
              </a:pPr>
              <a:r>
                <a:rPr lang="de-DE" sz="2000" b="1" u="none">
                  <a:solidFill>
                    <a:schemeClr val="bg1"/>
                  </a:solidFill>
                  <a:latin typeface="Arial" charset="0"/>
                </a:rPr>
                <a:t>Client</a:t>
              </a:r>
              <a:endParaRPr lang="en-US" sz="2000" b="1" u="none">
                <a:solidFill>
                  <a:schemeClr val="bg1"/>
                </a:solidFill>
                <a:latin typeface="Arial" charset="0"/>
              </a:endParaRPr>
            </a:p>
          </p:txBody>
        </p:sp>
        <p:sp>
          <p:nvSpPr>
            <p:cNvPr id="1541150" name="Rectangle 30"/>
            <p:cNvSpPr>
              <a:spLocks noChangeArrowheads="1"/>
            </p:cNvSpPr>
            <p:nvPr/>
          </p:nvSpPr>
          <p:spPr bwMode="auto">
            <a:xfrm>
              <a:off x="2548" y="3344"/>
              <a:ext cx="880" cy="356"/>
            </a:xfrm>
            <a:prstGeom prst="rect">
              <a:avLst/>
            </a:prstGeom>
            <a:solidFill>
              <a:schemeClr val="accent2"/>
            </a:solidFill>
            <a:ln w="9525">
              <a:solidFill>
                <a:schemeClr val="tx1"/>
              </a:solidFill>
              <a:miter lim="800000"/>
              <a:headEnd/>
              <a:tailEnd/>
            </a:ln>
            <a:effectLst>
              <a:outerShdw dist="35921" dir="2700000" algn="ctr" rotWithShape="0">
                <a:schemeClr val="bg2"/>
              </a:outerShdw>
            </a:effectLst>
          </p:spPr>
          <p:txBody>
            <a:bodyPr wrap="none" anchor="ctr"/>
            <a:lstStyle/>
            <a:p>
              <a:pPr algn="ctr" eaLnBrk="1" hangingPunct="1">
                <a:defRPr/>
              </a:pPr>
              <a:r>
                <a:rPr lang="de-DE" sz="1600" u="none">
                  <a:latin typeface="Arial" charset="0"/>
                </a:rPr>
                <a:t>Event</a:t>
              </a:r>
            </a:p>
            <a:p>
              <a:pPr algn="ctr" eaLnBrk="1" hangingPunct="1">
                <a:defRPr/>
              </a:pPr>
              <a:r>
                <a:rPr lang="de-DE" sz="1600" u="none">
                  <a:latin typeface="Arial" charset="0"/>
                </a:rPr>
                <a:t>Channel</a:t>
              </a:r>
              <a:endParaRPr lang="en-US" sz="1600" u="none">
                <a:latin typeface="Arial" charset="0"/>
              </a:endParaRPr>
            </a:p>
          </p:txBody>
        </p:sp>
      </p:grpSp>
      <p:sp>
        <p:nvSpPr>
          <p:cNvPr id="103446" name="Text Box 54"/>
          <p:cNvSpPr txBox="1">
            <a:spLocks noChangeArrowheads="1"/>
          </p:cNvSpPr>
          <p:nvPr/>
        </p:nvSpPr>
        <p:spPr bwMode="auto">
          <a:xfrm>
            <a:off x="392113" y="1027113"/>
            <a:ext cx="3856037" cy="3200400"/>
          </a:xfrm>
          <a:prstGeom prst="rect">
            <a:avLst/>
          </a:prstGeom>
          <a:noFill/>
          <a:ln w="12700">
            <a:noFill/>
            <a:miter lim="800000"/>
            <a:headEnd/>
            <a:tailEnd/>
          </a:ln>
        </p:spPr>
        <p:txBody>
          <a:bodyPr>
            <a:spAutoFit/>
          </a:bodyPr>
          <a:lstStyle/>
          <a:p>
            <a:pPr marL="114300" indent="-114300">
              <a:spcBef>
                <a:spcPct val="20000"/>
              </a:spcBef>
              <a:buFontTx/>
              <a:buChar char="•"/>
            </a:pPr>
            <a:r>
              <a:rPr lang="en-US" sz="2000" u="none"/>
              <a:t>Radiologists can subscribe to an event channel to receive notifications produced when modalities publish events indicating the arrival of new images &amp; studies</a:t>
            </a:r>
          </a:p>
          <a:p>
            <a:pPr marL="114300" indent="-114300">
              <a:spcBef>
                <a:spcPct val="20000"/>
              </a:spcBef>
              <a:buFontTx/>
              <a:buChar char="•"/>
            </a:pPr>
            <a:r>
              <a:rPr lang="en-US" sz="2000" u="none"/>
              <a:t>This design enables a group of distributed radiologists to collaborate effectively in a networked environment</a:t>
            </a:r>
          </a:p>
        </p:txBody>
      </p:sp>
      <p:sp>
        <p:nvSpPr>
          <p:cNvPr id="1541176" name="Line 56"/>
          <p:cNvSpPr>
            <a:spLocks noChangeShapeType="1"/>
          </p:cNvSpPr>
          <p:nvPr/>
        </p:nvSpPr>
        <p:spPr bwMode="auto">
          <a:xfrm flipV="1">
            <a:off x="1817688" y="5616575"/>
            <a:ext cx="2036762" cy="0"/>
          </a:xfrm>
          <a:prstGeom prst="line">
            <a:avLst/>
          </a:prstGeom>
          <a:noFill/>
          <a:ln w="12700">
            <a:solidFill>
              <a:schemeClr val="tx1"/>
            </a:solidFill>
            <a:round/>
            <a:headEnd/>
            <a:tailEnd type="triangle" w="med" len="med"/>
          </a:ln>
        </p:spPr>
        <p:txBody>
          <a:bodyPr wrap="none"/>
          <a:lstStyle/>
          <a:p>
            <a:endParaRPr lang="en-US"/>
          </a:p>
        </p:txBody>
      </p:sp>
      <p:sp>
        <p:nvSpPr>
          <p:cNvPr id="1541177" name="Line 57"/>
          <p:cNvSpPr>
            <a:spLocks noChangeShapeType="1"/>
          </p:cNvSpPr>
          <p:nvPr/>
        </p:nvSpPr>
        <p:spPr bwMode="auto">
          <a:xfrm flipH="1">
            <a:off x="5251450" y="5249863"/>
            <a:ext cx="442913" cy="0"/>
          </a:xfrm>
          <a:prstGeom prst="line">
            <a:avLst/>
          </a:prstGeom>
          <a:noFill/>
          <a:ln w="12700">
            <a:solidFill>
              <a:schemeClr val="tx1"/>
            </a:solidFill>
            <a:round/>
            <a:headEnd/>
            <a:tailEnd type="triangle" w="med" len="med"/>
          </a:ln>
        </p:spPr>
        <p:txBody>
          <a:bodyPr wrap="none"/>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1" presetClass="entr" presetSubtype="0" fill="hold" nodeType="clickEffect">
                                  <p:stCondLst>
                                    <p:cond delay="0"/>
                                  </p:stCondLst>
                                  <p:childTnLst>
                                    <p:set>
                                      <p:cBhvr>
                                        <p:cTn id="10" dur="500">
                                          <p:stCondLst>
                                            <p:cond delay="0"/>
                                          </p:stCondLst>
                                        </p:cTn>
                                        <p:tgtEl>
                                          <p:spTgt spid="6"/>
                                        </p:tgtEl>
                                        <p:attrNameLst>
                                          <p:attrName>style.visibility</p:attrName>
                                        </p:attrNameLst>
                                      </p:cBhvr>
                                      <p:to>
                                        <p:strVal val="visible"/>
                                      </p:to>
                                    </p:set>
                                  </p:childTnLst>
                                </p:cTn>
                              </p:par>
                            </p:childTnLst>
                          </p:cTn>
                        </p:par>
                        <p:par>
                          <p:cTn id="11" fill="hold">
                            <p:stCondLst>
                              <p:cond delay="500"/>
                            </p:stCondLst>
                            <p:childTnLst>
                              <p:par>
                                <p:cTn id="12" presetID="11" presetClass="entr" presetSubtype="0" fill="hold" nodeType="afterEffect">
                                  <p:stCondLst>
                                    <p:cond delay="0"/>
                                  </p:stCondLst>
                                  <p:childTnLst>
                                    <p:set>
                                      <p:cBhvr>
                                        <p:cTn id="13" dur="500">
                                          <p:stCondLst>
                                            <p:cond delay="0"/>
                                          </p:stCondLst>
                                        </p:cTn>
                                        <p:tgtEl>
                                          <p:spTgt spid="7"/>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499"/>
                                          </p:stCondLst>
                                        </p:cTn>
                                        <p:tgtEl>
                                          <p:spTgt spid="1541176"/>
                                        </p:tgtEl>
                                        <p:attrNameLst>
                                          <p:attrName>style.visibility</p:attrName>
                                        </p:attrNameLst>
                                      </p:cBhvr>
                                      <p:to>
                                        <p:strVal val="visible"/>
                                      </p:to>
                                    </p:set>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499"/>
                                          </p:stCondLst>
                                        </p:cTn>
                                        <p:tgtEl>
                                          <p:spTgt spid="15411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1176" grpId="0" animBg="1"/>
      <p:bldP spid="1541177"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Slide Number Placeholder 2"/>
          <p:cNvSpPr>
            <a:spLocks noGrp="1"/>
          </p:cNvSpPr>
          <p:nvPr>
            <p:ph type="sldNum" sz="quarter" idx="10"/>
          </p:nvPr>
        </p:nvSpPr>
        <p:spPr>
          <a:noFill/>
        </p:spPr>
        <p:txBody>
          <a:bodyPr/>
          <a:lstStyle/>
          <a:p>
            <a:fld id="{B8A1D4C2-4E62-44F6-9510-8FF59256F22D}" type="slidenum">
              <a:rPr lang="en-US" smtClean="0">
                <a:latin typeface="Arial" pitchFamily="34" charset="0"/>
              </a:rPr>
              <a:pPr/>
              <a:t>97</a:t>
            </a:fld>
            <a:endParaRPr lang="en-US" smtClean="0">
              <a:latin typeface="Arial" pitchFamily="34" charset="0"/>
            </a:endParaRPr>
          </a:p>
        </p:txBody>
      </p:sp>
      <p:sp>
        <p:nvSpPr>
          <p:cNvPr id="104451" name="Rectangle 2"/>
          <p:cNvSpPr>
            <a:spLocks noGrp="1" noChangeArrowheads="1"/>
          </p:cNvSpPr>
          <p:nvPr>
            <p:ph type="title"/>
          </p:nvPr>
        </p:nvSpPr>
        <p:spPr>
          <a:xfrm>
            <a:off x="631825" y="-28575"/>
            <a:ext cx="7924800" cy="914400"/>
          </a:xfrm>
        </p:spPr>
        <p:txBody>
          <a:bodyPr/>
          <a:lstStyle/>
          <a:p>
            <a:pPr>
              <a:lnSpc>
                <a:spcPct val="80000"/>
              </a:lnSpc>
            </a:pPr>
            <a:r>
              <a:rPr lang="de-DE" sz="3200" smtClean="0"/>
              <a:t>Pros &amp; Cons of the Publisher-Subscriber Pattern</a:t>
            </a:r>
            <a:endParaRPr lang="en-US" sz="3200" smtClean="0"/>
          </a:p>
        </p:txBody>
      </p:sp>
      <p:sp>
        <p:nvSpPr>
          <p:cNvPr id="104452" name="Rectangle 3"/>
          <p:cNvSpPr>
            <a:spLocks noChangeArrowheads="1"/>
          </p:cNvSpPr>
          <p:nvPr/>
        </p:nvSpPr>
        <p:spPr bwMode="auto">
          <a:xfrm>
            <a:off x="0" y="1038225"/>
            <a:ext cx="4552950" cy="5819775"/>
          </a:xfrm>
          <a:prstGeom prst="rect">
            <a:avLst/>
          </a:prstGeom>
          <a:noFill/>
          <a:ln w="9525">
            <a:noFill/>
            <a:miter lim="800000"/>
            <a:headEnd/>
            <a:tailEnd/>
          </a:ln>
        </p:spPr>
        <p:txBody>
          <a:bodyPr lIns="92075" tIns="46038" rIns="92075" bIns="46038"/>
          <a:lstStyle/>
          <a:p>
            <a:pPr marL="114300" indent="-114300"/>
            <a:r>
              <a:rPr lang="en-US" sz="2000" u="none"/>
              <a:t>This pattern has two </a:t>
            </a:r>
            <a:r>
              <a:rPr lang="en-US" sz="2000" b="1" u="none"/>
              <a:t>benefits</a:t>
            </a:r>
            <a:r>
              <a:rPr lang="en-US" sz="2000" u="none"/>
              <a:t>:</a:t>
            </a:r>
          </a:p>
          <a:p>
            <a:pPr marL="114300" indent="-114300">
              <a:buFontTx/>
              <a:buChar char="•"/>
            </a:pPr>
            <a:r>
              <a:rPr lang="en-US" sz="2000" b="1" i="1" u="none"/>
              <a:t>Decouples consumers &amp; producers of events</a:t>
            </a:r>
          </a:p>
          <a:p>
            <a:pPr marL="342900" lvl="1" indent="-114300">
              <a:buFontTx/>
              <a:buChar char="•"/>
            </a:pPr>
            <a:r>
              <a:rPr lang="en-US" u="none"/>
              <a:t>All an event channel knows is that it has a list of consumers, each conforming to the simple interface of the </a:t>
            </a:r>
            <a:r>
              <a:rPr lang="en-US" b="1" u="none">
                <a:latin typeface="Courier New" pitchFamily="49" charset="0"/>
              </a:rPr>
              <a:t>Subscriber</a:t>
            </a:r>
            <a:r>
              <a:rPr lang="en-US" u="none"/>
              <a:t> class</a:t>
            </a:r>
          </a:p>
          <a:p>
            <a:pPr marL="342900" lvl="1" indent="-114300">
              <a:buFontTx/>
              <a:buChar char="•"/>
            </a:pPr>
            <a:r>
              <a:rPr lang="en-US" u="none"/>
              <a:t>The coupling between the publishers &amp; subscribers is therefore abstract, anonymous, &amp; minimal</a:t>
            </a:r>
          </a:p>
          <a:p>
            <a:pPr marL="114300" indent="-114300">
              <a:buFontTx/>
              <a:buChar char="•"/>
            </a:pPr>
            <a:r>
              <a:rPr lang="en-US" sz="2000" b="1" i="1" u="none">
                <a:solidFill>
                  <a:srgbClr val="003399"/>
                </a:solidFill>
              </a:rPr>
              <a:t>n:m communication models are supported</a:t>
            </a:r>
          </a:p>
          <a:p>
            <a:pPr marL="342900" lvl="1" indent="-114300">
              <a:buFontTx/>
              <a:buChar char="•"/>
            </a:pPr>
            <a:r>
              <a:rPr lang="en-US" u="none">
                <a:solidFill>
                  <a:srgbClr val="003399"/>
                </a:solidFill>
              </a:rPr>
              <a:t>Unlike an ordinary sync/async request/response invocation, the notification that a publisher sends needn’t designate its receiver, which enables a broader range of communication topologies, including multicast &amp; broadcast</a:t>
            </a:r>
          </a:p>
        </p:txBody>
      </p:sp>
      <p:sp>
        <p:nvSpPr>
          <p:cNvPr id="104453" name="Rectangle 4"/>
          <p:cNvSpPr>
            <a:spLocks noChangeArrowheads="1"/>
          </p:cNvSpPr>
          <p:nvPr/>
        </p:nvSpPr>
        <p:spPr bwMode="auto">
          <a:xfrm>
            <a:off x="4432300" y="1038225"/>
            <a:ext cx="4267200" cy="3533775"/>
          </a:xfrm>
          <a:prstGeom prst="rect">
            <a:avLst/>
          </a:prstGeom>
          <a:noFill/>
          <a:ln w="9525">
            <a:noFill/>
            <a:miter lim="800000"/>
            <a:headEnd/>
            <a:tailEnd/>
          </a:ln>
        </p:spPr>
        <p:txBody>
          <a:bodyPr lIns="92075" tIns="46038" rIns="92075" bIns="46038"/>
          <a:lstStyle/>
          <a:p>
            <a:pPr marL="114300" indent="-114300">
              <a:spcBef>
                <a:spcPct val="20000"/>
              </a:spcBef>
            </a:pPr>
            <a:r>
              <a:rPr lang="en-US" sz="2000" u="none"/>
              <a:t>There are also </a:t>
            </a:r>
            <a:r>
              <a:rPr lang="en-US" sz="2000" b="1" u="none"/>
              <a:t>liabilities</a:t>
            </a:r>
            <a:r>
              <a:rPr lang="en-US" sz="2000" u="none"/>
              <a:t>:</a:t>
            </a:r>
          </a:p>
          <a:p>
            <a:pPr marL="114300" indent="-114300">
              <a:spcBef>
                <a:spcPct val="20000"/>
              </a:spcBef>
              <a:buFontTx/>
              <a:buChar char="•"/>
            </a:pPr>
            <a:r>
              <a:rPr lang="en-US" sz="2000" b="1" i="1" u="none"/>
              <a:t>Must be careful with potential update cascades</a:t>
            </a:r>
          </a:p>
          <a:p>
            <a:pPr marL="342900" lvl="1" indent="-114300">
              <a:spcBef>
                <a:spcPct val="20000"/>
              </a:spcBef>
              <a:buFontTx/>
              <a:buChar char="•"/>
            </a:pPr>
            <a:r>
              <a:rPr lang="en-US" u="none"/>
              <a:t>Since subscribers have no knowledge of each other’s presence, applications may not recognize the ultimate cost of publishing events through an event channel</a:t>
            </a:r>
          </a:p>
          <a:p>
            <a:pPr marL="342900" lvl="1" indent="-114300">
              <a:spcBef>
                <a:spcPct val="20000"/>
              </a:spcBef>
              <a:buFontTx/>
              <a:buChar char="•"/>
            </a:pPr>
            <a:r>
              <a:rPr lang="en-US" u="none"/>
              <a:t>A seemingly innocuous operation on the subject may therefore cause a cascade of updates to observers &amp; their dependent objects</a:t>
            </a:r>
          </a:p>
          <a:p>
            <a:pPr marL="114300" indent="-114300">
              <a:spcBef>
                <a:spcPct val="20000"/>
              </a:spcBef>
              <a:buFontTx/>
              <a:buChar char="•"/>
            </a:pPr>
            <a:r>
              <a:rPr lang="en-US" sz="2000" b="1" i="1" u="none"/>
              <a:t>Performance/complexity degradation relative to point-to-point request/response interactions</a:t>
            </a:r>
          </a:p>
          <a:p>
            <a:pPr marL="114300" indent="-114300" algn="just">
              <a:spcBef>
                <a:spcPct val="20000"/>
              </a:spcBef>
            </a:pPr>
            <a:endParaRPr lang="en-US" sz="2000" b="1" i="1" u="none"/>
          </a:p>
        </p:txBody>
      </p:sp>
    </p:spTree>
  </p:cSld>
  <p:clrMapOvr>
    <a:masterClrMapping/>
  </p:clrMapOvr>
  <p:transition/>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Slide Number Placeholder 2"/>
          <p:cNvSpPr>
            <a:spLocks noGrp="1"/>
          </p:cNvSpPr>
          <p:nvPr>
            <p:ph type="sldNum" sz="quarter" idx="10"/>
          </p:nvPr>
        </p:nvSpPr>
        <p:spPr>
          <a:noFill/>
        </p:spPr>
        <p:txBody>
          <a:bodyPr/>
          <a:lstStyle/>
          <a:p>
            <a:fld id="{474A64F8-2AD9-4DE4-AA61-D889F713B3CE}" type="slidenum">
              <a:rPr lang="en-US" smtClean="0">
                <a:latin typeface="Arial" pitchFamily="34" charset="0"/>
              </a:rPr>
              <a:pPr/>
              <a:t>98</a:t>
            </a:fld>
            <a:endParaRPr lang="en-US" smtClean="0">
              <a:latin typeface="Arial" pitchFamily="34" charset="0"/>
            </a:endParaRPr>
          </a:p>
        </p:txBody>
      </p:sp>
      <p:sp>
        <p:nvSpPr>
          <p:cNvPr id="105475" name="Rectangle 2"/>
          <p:cNvSpPr>
            <a:spLocks noGrp="1" noChangeArrowheads="1"/>
          </p:cNvSpPr>
          <p:nvPr>
            <p:ph type="title"/>
          </p:nvPr>
        </p:nvSpPr>
        <p:spPr>
          <a:xfrm>
            <a:off x="9525" y="-123825"/>
            <a:ext cx="9315450" cy="1143000"/>
          </a:xfrm>
        </p:spPr>
        <p:txBody>
          <a:bodyPr/>
          <a:lstStyle/>
          <a:p>
            <a:r>
              <a:rPr lang="de-DE" sz="3000" smtClean="0"/>
              <a:t>Locating &amp; Creating Components Scalably (1/2)</a:t>
            </a:r>
          </a:p>
        </p:txBody>
      </p:sp>
      <p:sp>
        <p:nvSpPr>
          <p:cNvPr id="105476" name="Rectangle 26"/>
          <p:cNvSpPr>
            <a:spLocks noChangeArrowheads="1"/>
          </p:cNvSpPr>
          <p:nvPr/>
        </p:nvSpPr>
        <p:spPr bwMode="auto">
          <a:xfrm>
            <a:off x="139700" y="1000125"/>
            <a:ext cx="3041650" cy="2085975"/>
          </a:xfrm>
          <a:prstGeom prst="rect">
            <a:avLst/>
          </a:prstGeom>
          <a:solidFill>
            <a:schemeClr val="folHlink"/>
          </a:solidFill>
          <a:ln w="12700">
            <a:solidFill>
              <a:schemeClr val="tx1"/>
            </a:solidFill>
            <a:miter lim="800000"/>
            <a:headEnd/>
            <a:tailEnd/>
          </a:ln>
        </p:spPr>
        <p:txBody>
          <a:bodyPr>
            <a:spAutoFit/>
          </a:bodyPr>
          <a:lstStyle/>
          <a:p>
            <a:pPr marL="114300" indent="-114300">
              <a:spcBef>
                <a:spcPct val="30000"/>
              </a:spcBef>
              <a:buClr>
                <a:schemeClr val="tx1"/>
              </a:buClr>
              <a:buSzPct val="85000"/>
            </a:pPr>
            <a:r>
              <a:rPr lang="de-DE" sz="2400" b="1" u="none"/>
              <a:t>Context</a:t>
            </a:r>
          </a:p>
          <a:p>
            <a:pPr marL="114300" indent="-114300">
              <a:spcBef>
                <a:spcPct val="30000"/>
              </a:spcBef>
              <a:buClr>
                <a:schemeClr val="tx1"/>
              </a:buClr>
              <a:buSzPct val="85000"/>
              <a:buFontTx/>
              <a:buChar char="•"/>
            </a:pPr>
            <a:r>
              <a:rPr lang="de-DE" sz="2000" u="none"/>
              <a:t>Our electronic medical imaging system contains many components distributed in a network</a:t>
            </a:r>
            <a:endParaRPr lang="en-US" sz="2000" u="none"/>
          </a:p>
        </p:txBody>
      </p:sp>
      <p:sp>
        <p:nvSpPr>
          <p:cNvPr id="1509407" name="Rectangle 31"/>
          <p:cNvSpPr>
            <a:spLocks noChangeArrowheads="1"/>
          </p:cNvSpPr>
          <p:nvPr/>
        </p:nvSpPr>
        <p:spPr bwMode="auto">
          <a:xfrm>
            <a:off x="115888" y="3394075"/>
            <a:ext cx="3644900" cy="3171825"/>
          </a:xfrm>
          <a:prstGeom prst="rect">
            <a:avLst/>
          </a:prstGeom>
          <a:noFill/>
          <a:ln w="12700">
            <a:noFill/>
            <a:miter lim="800000"/>
            <a:headEnd/>
            <a:tailEnd/>
          </a:ln>
        </p:spPr>
        <p:txBody>
          <a:bodyPr>
            <a:spAutoFit/>
          </a:bodyPr>
          <a:lstStyle/>
          <a:p>
            <a:pPr marL="114300" indent="-114300">
              <a:spcBef>
                <a:spcPct val="30000"/>
              </a:spcBef>
            </a:pPr>
            <a:r>
              <a:rPr lang="en-US" sz="2400" b="1" u="none"/>
              <a:t>Problem</a:t>
            </a:r>
          </a:p>
          <a:p>
            <a:pPr marL="114300" indent="-114300">
              <a:spcBef>
                <a:spcPct val="30000"/>
              </a:spcBef>
              <a:buFontTx/>
              <a:buChar char="•"/>
            </a:pPr>
            <a:r>
              <a:rPr lang="en-US" sz="2000" u="none"/>
              <a:t>How to create new components and/or find existing ones</a:t>
            </a:r>
          </a:p>
          <a:p>
            <a:pPr marL="342900" lvl="1" indent="-114300">
              <a:spcBef>
                <a:spcPct val="30000"/>
              </a:spcBef>
              <a:buFontTx/>
              <a:buChar char="•"/>
            </a:pPr>
            <a:r>
              <a:rPr lang="en-US" sz="2000" u="none"/>
              <a:t>Simple solutions appropriate for stand-alone applications don’t scale</a:t>
            </a:r>
          </a:p>
          <a:p>
            <a:pPr marL="342900" lvl="1" indent="-114300">
              <a:spcBef>
                <a:spcPct val="30000"/>
              </a:spcBef>
              <a:buFontTx/>
              <a:buChar char="•"/>
            </a:pPr>
            <a:r>
              <a:rPr lang="en-US" sz="2000" u="none"/>
              <a:t>“Obvious” distributed solutions also don’t scale</a:t>
            </a:r>
          </a:p>
        </p:txBody>
      </p:sp>
      <p:grpSp>
        <p:nvGrpSpPr>
          <p:cNvPr id="105478" name="Group 33"/>
          <p:cNvGrpSpPr>
            <a:grpSpLocks/>
          </p:cNvGrpSpPr>
          <p:nvPr/>
        </p:nvGrpSpPr>
        <p:grpSpPr bwMode="auto">
          <a:xfrm>
            <a:off x="3905250" y="1516063"/>
            <a:ext cx="4854575" cy="4578350"/>
            <a:chOff x="1395" y="1526"/>
            <a:chExt cx="3058" cy="2884"/>
          </a:xfrm>
        </p:grpSpPr>
        <p:pic>
          <p:nvPicPr>
            <p:cNvPr id="105480" name="Picture 34" descr="Telemedicine"/>
            <p:cNvPicPr>
              <a:picLocks noChangeAspect="1" noChangeArrowheads="1"/>
            </p:cNvPicPr>
            <p:nvPr/>
          </p:nvPicPr>
          <p:blipFill>
            <a:blip r:embed="rId3" cstate="print"/>
            <a:srcRect/>
            <a:stretch>
              <a:fillRect/>
            </a:stretch>
          </p:blipFill>
          <p:spPr bwMode="auto">
            <a:xfrm>
              <a:off x="1395" y="1526"/>
              <a:ext cx="3058" cy="2795"/>
            </a:xfrm>
            <a:prstGeom prst="rect">
              <a:avLst/>
            </a:prstGeom>
            <a:noFill/>
            <a:ln w="9525">
              <a:noFill/>
              <a:miter lim="800000"/>
              <a:headEnd/>
              <a:tailEnd/>
            </a:ln>
          </p:spPr>
        </p:pic>
        <p:grpSp>
          <p:nvGrpSpPr>
            <p:cNvPr id="105481" name="Group 35"/>
            <p:cNvGrpSpPr>
              <a:grpSpLocks/>
            </p:cNvGrpSpPr>
            <p:nvPr/>
          </p:nvGrpSpPr>
          <p:grpSpPr bwMode="auto">
            <a:xfrm>
              <a:off x="1395" y="3232"/>
              <a:ext cx="2137" cy="1178"/>
              <a:chOff x="2702" y="2246"/>
              <a:chExt cx="2137" cy="1178"/>
            </a:xfrm>
          </p:grpSpPr>
          <p:sp>
            <p:nvSpPr>
              <p:cNvPr id="105482" name="Rectangle 36"/>
              <p:cNvSpPr>
                <a:spLocks noChangeArrowheads="1"/>
              </p:cNvSpPr>
              <p:nvPr/>
            </p:nvSpPr>
            <p:spPr bwMode="auto">
              <a:xfrm>
                <a:off x="3001" y="2246"/>
                <a:ext cx="969" cy="341"/>
              </a:xfrm>
              <a:prstGeom prst="rect">
                <a:avLst/>
              </a:prstGeom>
              <a:solidFill>
                <a:schemeClr val="bg1"/>
              </a:solidFill>
              <a:ln w="9525">
                <a:noFill/>
                <a:miter lim="800000"/>
                <a:headEnd/>
                <a:tailEnd/>
              </a:ln>
            </p:spPr>
            <p:txBody>
              <a:bodyPr wrap="none" anchor="ctr"/>
              <a:lstStyle/>
              <a:p>
                <a:endParaRPr lang="en-US"/>
              </a:p>
            </p:txBody>
          </p:sp>
          <p:sp>
            <p:nvSpPr>
              <p:cNvPr id="105483" name="Rectangle 37"/>
              <p:cNvSpPr>
                <a:spLocks noChangeArrowheads="1"/>
              </p:cNvSpPr>
              <p:nvPr/>
            </p:nvSpPr>
            <p:spPr bwMode="auto">
              <a:xfrm>
                <a:off x="3964" y="2773"/>
                <a:ext cx="875" cy="425"/>
              </a:xfrm>
              <a:prstGeom prst="rect">
                <a:avLst/>
              </a:prstGeom>
              <a:solidFill>
                <a:schemeClr val="bg1"/>
              </a:solidFill>
              <a:ln w="9525">
                <a:noFill/>
                <a:miter lim="800000"/>
                <a:headEnd/>
                <a:tailEnd/>
              </a:ln>
            </p:spPr>
            <p:txBody>
              <a:bodyPr wrap="none" anchor="ctr"/>
              <a:lstStyle/>
              <a:p>
                <a:endParaRPr lang="en-US"/>
              </a:p>
            </p:txBody>
          </p:sp>
          <p:sp>
            <p:nvSpPr>
              <p:cNvPr id="105484" name="Rectangle 38"/>
              <p:cNvSpPr>
                <a:spLocks noChangeArrowheads="1"/>
              </p:cNvSpPr>
              <p:nvPr/>
            </p:nvSpPr>
            <p:spPr bwMode="auto">
              <a:xfrm>
                <a:off x="2702" y="2684"/>
                <a:ext cx="1969" cy="740"/>
              </a:xfrm>
              <a:prstGeom prst="rect">
                <a:avLst/>
              </a:prstGeom>
              <a:solidFill>
                <a:schemeClr val="bg1"/>
              </a:solidFill>
              <a:ln w="12700">
                <a:noFill/>
                <a:miter lim="800000"/>
                <a:headEnd/>
                <a:tailEnd/>
              </a:ln>
            </p:spPr>
            <p:txBody>
              <a:bodyPr wrap="none" anchor="ctr"/>
              <a:lstStyle/>
              <a:p>
                <a:endParaRPr lang="en-US"/>
              </a:p>
            </p:txBody>
          </p:sp>
          <p:sp>
            <p:nvSpPr>
              <p:cNvPr id="1509415" name="Text Box 39"/>
              <p:cNvSpPr txBox="1">
                <a:spLocks noChangeArrowheads="1"/>
              </p:cNvSpPr>
              <p:nvPr/>
            </p:nvSpPr>
            <p:spPr bwMode="auto">
              <a:xfrm>
                <a:off x="2702" y="2573"/>
                <a:ext cx="1509" cy="640"/>
              </a:xfrm>
              <a:prstGeom prst="rect">
                <a:avLst/>
              </a:prstGeom>
              <a:solidFill>
                <a:schemeClr val="bg1"/>
              </a:solidFill>
              <a:ln w="9525">
                <a:solidFill>
                  <a:schemeClr val="tx1"/>
                </a:solidFill>
                <a:miter lim="800000"/>
                <a:headEnd/>
                <a:tailEnd/>
              </a:ln>
              <a:effectLst>
                <a:outerShdw dist="107763" dir="2700000" algn="ctr" rotWithShape="0">
                  <a:schemeClr val="bg2"/>
                </a:outerShdw>
              </a:effectLst>
            </p:spPr>
            <p:txBody>
              <a:bodyPr>
                <a:spAutoFit/>
              </a:bodyPr>
              <a:lstStyle/>
              <a:p>
                <a:pPr algn="ctr" eaLnBrk="1" hangingPunct="1">
                  <a:defRPr/>
                </a:pPr>
                <a:r>
                  <a:rPr lang="en-US" sz="2000" b="1" u="none">
                    <a:latin typeface="Arial" charset="0"/>
                  </a:rPr>
                  <a:t>Modalities</a:t>
                </a:r>
              </a:p>
              <a:p>
                <a:pPr algn="ctr" eaLnBrk="1" hangingPunct="1">
                  <a:defRPr/>
                </a:pPr>
                <a:r>
                  <a:rPr lang="en-US" sz="2000" i="1" u="none">
                    <a:latin typeface="Arial" charset="0"/>
                  </a:rPr>
                  <a:t>e.g.,</a:t>
                </a:r>
                <a:r>
                  <a:rPr lang="en-US" sz="2000" u="none">
                    <a:latin typeface="Arial" charset="0"/>
                  </a:rPr>
                  <a:t> MRI, CT, CR, Ultrasound, etc.</a:t>
                </a:r>
              </a:p>
            </p:txBody>
          </p:sp>
        </p:grpSp>
      </p:grpSp>
      <p:pic>
        <p:nvPicPr>
          <p:cNvPr id="105479" name="Picture 40" descr="med"/>
          <p:cNvPicPr>
            <a:picLocks noChangeAspect="1" noChangeArrowheads="1"/>
          </p:cNvPicPr>
          <p:nvPr/>
        </p:nvPicPr>
        <p:blipFill>
          <a:blip r:embed="rId4" cstate="print"/>
          <a:srcRect/>
          <a:stretch>
            <a:fillRect/>
          </a:stretch>
        </p:blipFill>
        <p:spPr bwMode="auto">
          <a:xfrm>
            <a:off x="7092950" y="1528763"/>
            <a:ext cx="1784350" cy="1398587"/>
          </a:xfrm>
          <a:prstGeom prst="rect">
            <a:avLst/>
          </a:prstGeom>
          <a:noFill/>
          <a:ln w="9525">
            <a:noFill/>
            <a:miter lim="800000"/>
            <a:headEnd/>
            <a:tailEnd/>
          </a:ln>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509407"/>
                                        </p:tgtEl>
                                        <p:attrNameLst>
                                          <p:attrName>style.visibility</p:attrName>
                                        </p:attrNameLst>
                                      </p:cBhvr>
                                      <p:to>
                                        <p:strVal val="visible"/>
                                      </p:to>
                                    </p:set>
                                    <p:animEffect transition="in" filter="wipe(up)">
                                      <p:cBhvr>
                                        <p:cTn id="7" dur="500"/>
                                        <p:tgtEl>
                                          <p:spTgt spid="15094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9407" grpId="0" autoUpdateAnimBg="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Slide Number Placeholder 2"/>
          <p:cNvSpPr>
            <a:spLocks noGrp="1"/>
          </p:cNvSpPr>
          <p:nvPr>
            <p:ph type="sldNum" sz="quarter" idx="10"/>
          </p:nvPr>
        </p:nvSpPr>
        <p:spPr>
          <a:noFill/>
        </p:spPr>
        <p:txBody>
          <a:bodyPr/>
          <a:lstStyle/>
          <a:p>
            <a:fld id="{DB799B71-C8A3-410C-B4B0-FC3DC26C3E25}" type="slidenum">
              <a:rPr lang="en-US" smtClean="0">
                <a:latin typeface="Arial" pitchFamily="34" charset="0"/>
              </a:rPr>
              <a:pPr/>
              <a:t>99</a:t>
            </a:fld>
            <a:endParaRPr lang="en-US" smtClean="0">
              <a:latin typeface="Arial" pitchFamily="34" charset="0"/>
            </a:endParaRPr>
          </a:p>
        </p:txBody>
      </p:sp>
      <p:sp>
        <p:nvSpPr>
          <p:cNvPr id="106499" name="Rectangle 2"/>
          <p:cNvSpPr>
            <a:spLocks noGrp="1" noChangeArrowheads="1"/>
          </p:cNvSpPr>
          <p:nvPr>
            <p:ph type="title"/>
          </p:nvPr>
        </p:nvSpPr>
        <p:spPr>
          <a:xfrm>
            <a:off x="9525" y="-123825"/>
            <a:ext cx="9315450" cy="1143000"/>
          </a:xfrm>
        </p:spPr>
        <p:txBody>
          <a:bodyPr/>
          <a:lstStyle/>
          <a:p>
            <a:r>
              <a:rPr lang="de-DE" sz="3000" smtClean="0"/>
              <a:t>Locating &amp; Creating Components Scalably (2/2)</a:t>
            </a:r>
          </a:p>
        </p:txBody>
      </p:sp>
      <p:sp>
        <p:nvSpPr>
          <p:cNvPr id="1710083" name="Rectangle 3"/>
          <p:cNvSpPr>
            <a:spLocks noChangeArrowheads="1"/>
          </p:cNvSpPr>
          <p:nvPr/>
        </p:nvSpPr>
        <p:spPr bwMode="auto">
          <a:xfrm>
            <a:off x="4224338" y="2597150"/>
            <a:ext cx="4824412" cy="2747963"/>
          </a:xfrm>
          <a:prstGeom prst="rect">
            <a:avLst/>
          </a:prstGeom>
          <a:noFill/>
          <a:ln w="9525">
            <a:noFill/>
            <a:miter lim="800000"/>
            <a:headEnd/>
            <a:tailEnd/>
          </a:ln>
        </p:spPr>
        <p:txBody>
          <a:bodyPr lIns="92075" tIns="46038" rIns="92075" bIns="46038"/>
          <a:lstStyle/>
          <a:p>
            <a:pPr marL="114300" indent="-114300" defTabSz="762000" eaLnBrk="1" hangingPunct="1">
              <a:spcBef>
                <a:spcPct val="30000"/>
              </a:spcBef>
              <a:buClr>
                <a:schemeClr val="tx2"/>
              </a:buClr>
              <a:buSzPct val="75000"/>
              <a:buFontTx/>
              <a:buChar char="•"/>
            </a:pPr>
            <a:r>
              <a:rPr lang="en-US" u="none"/>
              <a:t>An</a:t>
            </a:r>
            <a:r>
              <a:rPr lang="en-US" i="1" u="none"/>
              <a:t> Abstract </a:t>
            </a:r>
            <a:r>
              <a:rPr lang="de-DE" i="1" u="none"/>
              <a:t>Home</a:t>
            </a:r>
            <a:r>
              <a:rPr lang="en-US" u="none"/>
              <a:t> declares an interface for operations that </a:t>
            </a:r>
            <a:r>
              <a:rPr lang="de-DE" u="none"/>
              <a:t>find</a:t>
            </a:r>
            <a:r>
              <a:rPr lang="en-US" u="none"/>
              <a:t> and/</a:t>
            </a:r>
            <a:r>
              <a:rPr lang="de-DE" u="none"/>
              <a:t>or create </a:t>
            </a:r>
            <a:r>
              <a:rPr lang="en-US" u="none"/>
              <a:t>abstract instances</a:t>
            </a:r>
            <a:r>
              <a:rPr lang="de-DE" u="none"/>
              <a:t> of components</a:t>
            </a:r>
            <a:endParaRPr lang="en-US" u="none"/>
          </a:p>
          <a:p>
            <a:pPr marL="114300" indent="-114300" defTabSz="762000" eaLnBrk="1" hangingPunct="1">
              <a:spcBef>
                <a:spcPct val="30000"/>
              </a:spcBef>
              <a:buClr>
                <a:schemeClr val="tx2"/>
              </a:buClr>
              <a:buSzPct val="75000"/>
              <a:buFontTx/>
              <a:buChar char="•"/>
            </a:pPr>
            <a:r>
              <a:rPr lang="en-US" i="1" u="none"/>
              <a:t>Concrete </a:t>
            </a:r>
            <a:r>
              <a:rPr lang="de-DE" i="1" u="none"/>
              <a:t>Homes</a:t>
            </a:r>
            <a:r>
              <a:rPr lang="en-US" u="none"/>
              <a:t> implement</a:t>
            </a:r>
            <a:r>
              <a:rPr lang="de-DE" u="none"/>
              <a:t>s</a:t>
            </a:r>
            <a:r>
              <a:rPr lang="en-US" u="none"/>
              <a:t> the abstract </a:t>
            </a:r>
            <a:r>
              <a:rPr lang="de-DE" u="none"/>
              <a:t>Home</a:t>
            </a:r>
            <a:r>
              <a:rPr lang="en-US" u="none"/>
              <a:t> interface to </a:t>
            </a:r>
            <a:r>
              <a:rPr lang="de-DE" u="none"/>
              <a:t>find</a:t>
            </a:r>
            <a:r>
              <a:rPr lang="en-US" u="none"/>
              <a:t> specific instances</a:t>
            </a:r>
            <a:r>
              <a:rPr lang="de-DE" u="none"/>
              <a:t> and/or create new ones</a:t>
            </a:r>
            <a:endParaRPr lang="en-US" u="none"/>
          </a:p>
          <a:p>
            <a:pPr marL="114300" indent="-114300" defTabSz="762000" eaLnBrk="1" hangingPunct="1">
              <a:spcBef>
                <a:spcPct val="30000"/>
              </a:spcBef>
              <a:buClr>
                <a:schemeClr val="tx2"/>
              </a:buClr>
              <a:buSzPct val="75000"/>
              <a:buFontTx/>
              <a:buChar char="•"/>
            </a:pPr>
            <a:r>
              <a:rPr lang="en-US" i="1" u="none"/>
              <a:t>Abstract </a:t>
            </a:r>
            <a:r>
              <a:rPr lang="de-DE" i="1" u="none"/>
              <a:t>Comp</a:t>
            </a:r>
            <a:r>
              <a:rPr lang="en-US" u="none"/>
              <a:t> declare</a:t>
            </a:r>
            <a:r>
              <a:rPr lang="de-DE" u="none"/>
              <a:t>s</a:t>
            </a:r>
            <a:r>
              <a:rPr lang="en-US" u="none"/>
              <a:t> interface for a </a:t>
            </a:r>
            <a:r>
              <a:rPr lang="de-DE" u="none"/>
              <a:t>specific </a:t>
            </a:r>
            <a:r>
              <a:rPr lang="en-US" u="none"/>
              <a:t>type of </a:t>
            </a:r>
            <a:r>
              <a:rPr lang="de-DE" u="none"/>
              <a:t>component</a:t>
            </a:r>
            <a:r>
              <a:rPr lang="en-US" u="none"/>
              <a:t> class</a:t>
            </a:r>
          </a:p>
          <a:p>
            <a:pPr marL="114300" indent="-114300" defTabSz="762000" eaLnBrk="1" hangingPunct="1">
              <a:spcBef>
                <a:spcPct val="30000"/>
              </a:spcBef>
              <a:buClr>
                <a:schemeClr val="tx2"/>
              </a:buClr>
              <a:buSzPct val="75000"/>
              <a:buFontTx/>
              <a:buChar char="•"/>
            </a:pPr>
            <a:r>
              <a:rPr lang="en-US" i="1" u="none"/>
              <a:t>Concrete </a:t>
            </a:r>
            <a:r>
              <a:rPr lang="de-DE" i="1" u="none"/>
              <a:t>Comp </a:t>
            </a:r>
            <a:r>
              <a:rPr lang="en-US" u="none"/>
              <a:t>define instances</a:t>
            </a:r>
            <a:endParaRPr lang="de-DE" u="none"/>
          </a:p>
          <a:p>
            <a:pPr marL="114300" indent="-114300" defTabSz="762000" eaLnBrk="1" hangingPunct="1">
              <a:spcBef>
                <a:spcPct val="30000"/>
              </a:spcBef>
              <a:buClr>
                <a:schemeClr val="tx2"/>
              </a:buClr>
              <a:buSzPct val="75000"/>
              <a:buFontTx/>
              <a:buChar char="•"/>
            </a:pPr>
            <a:r>
              <a:rPr lang="de-DE" u="none"/>
              <a:t>A </a:t>
            </a:r>
            <a:r>
              <a:rPr lang="de-DE" i="1" u="none"/>
              <a:t>Primary Key</a:t>
            </a:r>
            <a:r>
              <a:rPr lang="de-DE" u="none"/>
              <a:t> is associated with a component</a:t>
            </a:r>
            <a:endParaRPr lang="en-US" u="none"/>
          </a:p>
        </p:txBody>
      </p:sp>
      <p:sp>
        <p:nvSpPr>
          <p:cNvPr id="1710085" name="Rectangle 5"/>
          <p:cNvSpPr>
            <a:spLocks noChangeArrowheads="1"/>
          </p:cNvSpPr>
          <p:nvPr/>
        </p:nvSpPr>
        <p:spPr bwMode="auto">
          <a:xfrm>
            <a:off x="296863" y="1141413"/>
            <a:ext cx="8559800" cy="1079500"/>
          </a:xfrm>
          <a:prstGeom prst="rect">
            <a:avLst/>
          </a:prstGeom>
          <a:solidFill>
            <a:srgbClr val="C3F1FF"/>
          </a:solidFill>
          <a:ln w="12700">
            <a:solidFill>
              <a:schemeClr val="tx1"/>
            </a:solidFill>
            <a:miter lim="800000"/>
            <a:headEnd/>
            <a:tailEnd/>
          </a:ln>
          <a:effectLst>
            <a:outerShdw dist="35921" dir="2700000" algn="ctr" rotWithShape="0">
              <a:schemeClr val="bg2"/>
            </a:outerShdw>
          </a:effectLst>
        </p:spPr>
        <p:txBody>
          <a:bodyPr>
            <a:spAutoFit/>
          </a:bodyPr>
          <a:lstStyle/>
          <a:p>
            <a:pPr marL="114300" indent="-114300">
              <a:defRPr/>
            </a:pPr>
            <a:r>
              <a:rPr lang="en-US" sz="2400" b="1" u="none">
                <a:latin typeface="Arial" charset="0"/>
              </a:rPr>
              <a:t>Solution</a:t>
            </a:r>
          </a:p>
          <a:p>
            <a:pPr marL="114300" indent="-114300">
              <a:buFontTx/>
              <a:buChar char="•"/>
              <a:defRPr/>
            </a:pPr>
            <a:r>
              <a:rPr lang="en-US" sz="2000" u="none">
                <a:latin typeface="Arial" charset="0"/>
              </a:rPr>
              <a:t>Apply the </a:t>
            </a:r>
            <a:r>
              <a:rPr lang="en-US" sz="2000" i="1" u="none">
                <a:latin typeface="Arial" charset="0"/>
              </a:rPr>
              <a:t>Factory/Finder</a:t>
            </a:r>
            <a:r>
              <a:rPr lang="en-US" sz="2000" u="none">
                <a:latin typeface="Arial" charset="0"/>
              </a:rPr>
              <a:t> (SCP) design pattern to separate the </a:t>
            </a:r>
            <a:r>
              <a:rPr lang="de-DE" sz="2000" u="none">
                <a:latin typeface="Arial" charset="0"/>
              </a:rPr>
              <a:t>management of component </a:t>
            </a:r>
            <a:r>
              <a:rPr lang="en-US" sz="2000" u="none">
                <a:latin typeface="Arial" charset="0"/>
              </a:rPr>
              <a:t>lifecycle</a:t>
            </a:r>
            <a:r>
              <a:rPr lang="de-DE" sz="2000" u="none">
                <a:latin typeface="Arial" charset="0"/>
              </a:rPr>
              <a:t>s</a:t>
            </a:r>
            <a:r>
              <a:rPr lang="en-US" sz="2000" u="none">
                <a:latin typeface="Arial" charset="0"/>
              </a:rPr>
              <a:t> from their use by client applications</a:t>
            </a:r>
          </a:p>
        </p:txBody>
      </p:sp>
      <p:grpSp>
        <p:nvGrpSpPr>
          <p:cNvPr id="2" name="Group 6"/>
          <p:cNvGrpSpPr>
            <a:grpSpLocks noChangeAspect="1"/>
          </p:cNvGrpSpPr>
          <p:nvPr/>
        </p:nvGrpSpPr>
        <p:grpSpPr bwMode="auto">
          <a:xfrm>
            <a:off x="234950" y="3022600"/>
            <a:ext cx="3848100" cy="2690813"/>
            <a:chOff x="26" y="2757"/>
            <a:chExt cx="2201" cy="1539"/>
          </a:xfrm>
        </p:grpSpPr>
        <p:grpSp>
          <p:nvGrpSpPr>
            <p:cNvPr id="106503" name="Group 7"/>
            <p:cNvGrpSpPr>
              <a:grpSpLocks noChangeAspect="1"/>
            </p:cNvGrpSpPr>
            <p:nvPr/>
          </p:nvGrpSpPr>
          <p:grpSpPr bwMode="auto">
            <a:xfrm>
              <a:off x="1383" y="2757"/>
              <a:ext cx="844" cy="369"/>
              <a:chOff x="1872" y="720"/>
              <a:chExt cx="768" cy="336"/>
            </a:xfrm>
          </p:grpSpPr>
          <p:sp>
            <p:nvSpPr>
              <p:cNvPr id="106520" name="Rectangle 8"/>
              <p:cNvSpPr>
                <a:spLocks noChangeAspect="1" noChangeArrowheads="1"/>
              </p:cNvSpPr>
              <p:nvPr/>
            </p:nvSpPr>
            <p:spPr bwMode="auto">
              <a:xfrm>
                <a:off x="1872" y="720"/>
                <a:ext cx="768" cy="18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i="1" u="none"/>
                  <a:t>AbstractC</a:t>
                </a:r>
                <a:r>
                  <a:rPr lang="de-DE" sz="1400" b="1" i="1" u="none"/>
                  <a:t>omp</a:t>
                </a:r>
                <a:endParaRPr lang="en-US" sz="1400" u="none"/>
              </a:p>
            </p:txBody>
          </p:sp>
          <p:sp>
            <p:nvSpPr>
              <p:cNvPr id="106521" name="Rectangle 9"/>
              <p:cNvSpPr>
                <a:spLocks noChangeAspect="1" noChangeArrowheads="1"/>
              </p:cNvSpPr>
              <p:nvPr/>
            </p:nvSpPr>
            <p:spPr bwMode="auto">
              <a:xfrm>
                <a:off x="1872" y="900"/>
                <a:ext cx="768" cy="156"/>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en-US" sz="1400" i="1" u="none"/>
                  <a:t>operation</a:t>
                </a:r>
              </a:p>
            </p:txBody>
          </p:sp>
        </p:grpSp>
        <p:sp>
          <p:nvSpPr>
            <p:cNvPr id="106504" name="AutoShape 10"/>
            <p:cNvSpPr>
              <a:spLocks noChangeAspect="1" noChangeArrowheads="1"/>
            </p:cNvSpPr>
            <p:nvPr/>
          </p:nvSpPr>
          <p:spPr bwMode="auto">
            <a:xfrm>
              <a:off x="1726" y="3126"/>
              <a:ext cx="158" cy="158"/>
            </a:xfrm>
            <a:prstGeom prst="triangle">
              <a:avLst>
                <a:gd name="adj" fmla="val 50000"/>
              </a:avLst>
            </a:prstGeom>
            <a:solidFill>
              <a:schemeClr val="bg1"/>
            </a:solidFill>
            <a:ln w="12700">
              <a:solidFill>
                <a:schemeClr val="tx1"/>
              </a:solidFill>
              <a:miter lim="800000"/>
              <a:headEnd type="none" w="sm" len="sm"/>
              <a:tailEnd type="none" w="sm" len="sm"/>
            </a:ln>
          </p:spPr>
          <p:txBody>
            <a:bodyPr wrap="none" anchor="ctr"/>
            <a:lstStyle/>
            <a:p>
              <a:endParaRPr lang="en-US"/>
            </a:p>
          </p:txBody>
        </p:sp>
        <p:sp>
          <p:nvSpPr>
            <p:cNvPr id="106505" name="Line 11"/>
            <p:cNvSpPr>
              <a:spLocks noChangeAspect="1" noChangeShapeType="1"/>
            </p:cNvSpPr>
            <p:nvPr/>
          </p:nvSpPr>
          <p:spPr bwMode="auto">
            <a:xfrm>
              <a:off x="1805" y="3284"/>
              <a:ext cx="0" cy="158"/>
            </a:xfrm>
            <a:prstGeom prst="line">
              <a:avLst/>
            </a:prstGeom>
            <a:noFill/>
            <a:ln w="12700">
              <a:solidFill>
                <a:schemeClr val="tx1"/>
              </a:solidFill>
              <a:round/>
              <a:headEnd type="none" w="sm" len="sm"/>
              <a:tailEnd type="none" w="sm" len="sm"/>
            </a:ln>
          </p:spPr>
          <p:txBody>
            <a:bodyPr wrap="none" anchor="ctr"/>
            <a:lstStyle/>
            <a:p>
              <a:endParaRPr lang="en-US"/>
            </a:p>
          </p:txBody>
        </p:sp>
        <p:grpSp>
          <p:nvGrpSpPr>
            <p:cNvPr id="106506" name="Group 12"/>
            <p:cNvGrpSpPr>
              <a:grpSpLocks noChangeAspect="1"/>
            </p:cNvGrpSpPr>
            <p:nvPr/>
          </p:nvGrpSpPr>
          <p:grpSpPr bwMode="auto">
            <a:xfrm>
              <a:off x="1383" y="3363"/>
              <a:ext cx="844" cy="369"/>
              <a:chOff x="1872" y="720"/>
              <a:chExt cx="768" cy="336"/>
            </a:xfrm>
          </p:grpSpPr>
          <p:sp>
            <p:nvSpPr>
              <p:cNvPr id="106518" name="Rectangle 13"/>
              <p:cNvSpPr>
                <a:spLocks noChangeAspect="1" noChangeArrowheads="1"/>
              </p:cNvSpPr>
              <p:nvPr/>
            </p:nvSpPr>
            <p:spPr bwMode="auto">
              <a:xfrm>
                <a:off x="1872" y="720"/>
                <a:ext cx="768" cy="18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u="none"/>
                  <a:t>ConcreteC</a:t>
                </a:r>
                <a:r>
                  <a:rPr lang="de-DE" sz="1400" b="1" u="none"/>
                  <a:t>omp</a:t>
                </a:r>
                <a:endParaRPr lang="en-US" sz="1400" u="none"/>
              </a:p>
            </p:txBody>
          </p:sp>
          <p:sp>
            <p:nvSpPr>
              <p:cNvPr id="106519" name="Rectangle 14"/>
              <p:cNvSpPr>
                <a:spLocks noChangeAspect="1" noChangeArrowheads="1"/>
              </p:cNvSpPr>
              <p:nvPr/>
            </p:nvSpPr>
            <p:spPr bwMode="auto">
              <a:xfrm>
                <a:off x="1872" y="900"/>
                <a:ext cx="768" cy="156"/>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en-US" sz="1400" u="none"/>
                  <a:t>operation</a:t>
                </a:r>
                <a:endParaRPr lang="en-US" sz="1400" i="1" u="none"/>
              </a:p>
            </p:txBody>
          </p:sp>
        </p:grpSp>
        <p:sp>
          <p:nvSpPr>
            <p:cNvPr id="106507" name="Freeform 15"/>
            <p:cNvSpPr>
              <a:spLocks noChangeAspect="1"/>
            </p:cNvSpPr>
            <p:nvPr/>
          </p:nvSpPr>
          <p:spPr bwMode="auto">
            <a:xfrm>
              <a:off x="870" y="3527"/>
              <a:ext cx="510" cy="264"/>
            </a:xfrm>
            <a:custGeom>
              <a:avLst/>
              <a:gdLst>
                <a:gd name="T0" fmla="*/ 0 w 576"/>
                <a:gd name="T1" fmla="*/ 28 h 816"/>
                <a:gd name="T2" fmla="*/ 134 w 576"/>
                <a:gd name="T3" fmla="*/ 28 h 816"/>
                <a:gd name="T4" fmla="*/ 134 w 576"/>
                <a:gd name="T5" fmla="*/ 0 h 816"/>
                <a:gd name="T6" fmla="*/ 400 w 576"/>
                <a:gd name="T7" fmla="*/ 0 h 816"/>
                <a:gd name="T8" fmla="*/ 0 60000 65536"/>
                <a:gd name="T9" fmla="*/ 0 60000 65536"/>
                <a:gd name="T10" fmla="*/ 0 60000 65536"/>
                <a:gd name="T11" fmla="*/ 0 60000 65536"/>
                <a:gd name="T12" fmla="*/ 0 w 576"/>
                <a:gd name="T13" fmla="*/ 0 h 816"/>
                <a:gd name="T14" fmla="*/ 576 w 576"/>
                <a:gd name="T15" fmla="*/ 816 h 816"/>
              </a:gdLst>
              <a:ahLst/>
              <a:cxnLst>
                <a:cxn ang="T8">
                  <a:pos x="T0" y="T1"/>
                </a:cxn>
                <a:cxn ang="T9">
                  <a:pos x="T2" y="T3"/>
                </a:cxn>
                <a:cxn ang="T10">
                  <a:pos x="T4" y="T5"/>
                </a:cxn>
                <a:cxn ang="T11">
                  <a:pos x="T6" y="T7"/>
                </a:cxn>
              </a:cxnLst>
              <a:rect l="T12" t="T13" r="T14" b="T15"/>
              <a:pathLst>
                <a:path w="576" h="816">
                  <a:moveTo>
                    <a:pt x="0" y="816"/>
                  </a:moveTo>
                  <a:lnTo>
                    <a:pt x="192" y="816"/>
                  </a:lnTo>
                  <a:lnTo>
                    <a:pt x="192" y="0"/>
                  </a:lnTo>
                  <a:lnTo>
                    <a:pt x="576" y="0"/>
                  </a:lnTo>
                </a:path>
              </a:pathLst>
            </a:custGeom>
            <a:noFill/>
            <a:ln w="9525">
              <a:solidFill>
                <a:schemeClr val="tx1"/>
              </a:solidFill>
              <a:round/>
              <a:headEnd/>
              <a:tailEnd type="triangle" w="med" len="med"/>
            </a:ln>
          </p:spPr>
          <p:txBody>
            <a:bodyPr wrap="none" anchor="ctr"/>
            <a:lstStyle/>
            <a:p>
              <a:endParaRPr lang="en-US"/>
            </a:p>
          </p:txBody>
        </p:sp>
        <p:sp>
          <p:nvSpPr>
            <p:cNvPr id="106508" name="Rectangle 16"/>
            <p:cNvSpPr>
              <a:spLocks noChangeAspect="1" noChangeArrowheads="1"/>
            </p:cNvSpPr>
            <p:nvPr/>
          </p:nvSpPr>
          <p:spPr bwMode="auto">
            <a:xfrm>
              <a:off x="30" y="4098"/>
              <a:ext cx="844" cy="198"/>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de-DE" sz="1400" b="1" u="none"/>
                <a:t>Primary Key</a:t>
              </a:r>
              <a:endParaRPr lang="en-US" sz="1400" u="none"/>
            </a:p>
          </p:txBody>
        </p:sp>
        <p:sp>
          <p:nvSpPr>
            <p:cNvPr id="106509" name="Line 17"/>
            <p:cNvSpPr>
              <a:spLocks noChangeAspect="1" noChangeShapeType="1"/>
            </p:cNvSpPr>
            <p:nvPr/>
          </p:nvSpPr>
          <p:spPr bwMode="auto">
            <a:xfrm>
              <a:off x="452" y="3834"/>
              <a:ext cx="0" cy="264"/>
            </a:xfrm>
            <a:prstGeom prst="line">
              <a:avLst/>
            </a:prstGeom>
            <a:noFill/>
            <a:ln w="9525">
              <a:solidFill>
                <a:schemeClr val="tx1"/>
              </a:solidFill>
              <a:miter lim="800000"/>
              <a:headEnd/>
              <a:tailEnd/>
            </a:ln>
          </p:spPr>
          <p:txBody>
            <a:bodyPr wrap="none"/>
            <a:lstStyle/>
            <a:p>
              <a:endParaRPr lang="en-US"/>
            </a:p>
          </p:txBody>
        </p:sp>
        <p:sp>
          <p:nvSpPr>
            <p:cNvPr id="106510" name="Line 18"/>
            <p:cNvSpPr>
              <a:spLocks noChangeAspect="1" noChangeShapeType="1"/>
            </p:cNvSpPr>
            <p:nvPr/>
          </p:nvSpPr>
          <p:spPr bwMode="auto">
            <a:xfrm>
              <a:off x="448" y="3171"/>
              <a:ext cx="0" cy="316"/>
            </a:xfrm>
            <a:prstGeom prst="line">
              <a:avLst/>
            </a:prstGeom>
            <a:noFill/>
            <a:ln w="12700">
              <a:solidFill>
                <a:schemeClr val="tx1"/>
              </a:solidFill>
              <a:round/>
              <a:headEnd type="none" w="sm" len="sm"/>
              <a:tailEnd type="none" w="sm" len="sm"/>
            </a:ln>
          </p:spPr>
          <p:txBody>
            <a:bodyPr wrap="none" anchor="ctr"/>
            <a:lstStyle/>
            <a:p>
              <a:endParaRPr lang="en-US"/>
            </a:p>
          </p:txBody>
        </p:sp>
        <p:grpSp>
          <p:nvGrpSpPr>
            <p:cNvPr id="106511" name="Group 19"/>
            <p:cNvGrpSpPr>
              <a:grpSpLocks noChangeAspect="1"/>
            </p:cNvGrpSpPr>
            <p:nvPr/>
          </p:nvGrpSpPr>
          <p:grpSpPr bwMode="auto">
            <a:xfrm>
              <a:off x="26" y="3487"/>
              <a:ext cx="844" cy="475"/>
              <a:chOff x="384" y="864"/>
              <a:chExt cx="768" cy="432"/>
            </a:xfrm>
          </p:grpSpPr>
          <p:sp>
            <p:nvSpPr>
              <p:cNvPr id="106516" name="Rectangle 20"/>
              <p:cNvSpPr>
                <a:spLocks noChangeAspect="1" noChangeArrowheads="1"/>
              </p:cNvSpPr>
              <p:nvPr/>
            </p:nvSpPr>
            <p:spPr bwMode="auto">
              <a:xfrm>
                <a:off x="384" y="864"/>
                <a:ext cx="768" cy="18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u="none"/>
                  <a:t>Concrete</a:t>
                </a:r>
                <a:r>
                  <a:rPr lang="de-DE" sz="1400" b="1" u="none"/>
                  <a:t>Home</a:t>
                </a:r>
                <a:endParaRPr lang="en-US" sz="1400" u="none"/>
              </a:p>
            </p:txBody>
          </p:sp>
          <p:sp>
            <p:nvSpPr>
              <p:cNvPr id="106517" name="Rectangle 21"/>
              <p:cNvSpPr>
                <a:spLocks noChangeAspect="1" noChangeArrowheads="1"/>
              </p:cNvSpPr>
              <p:nvPr/>
            </p:nvSpPr>
            <p:spPr bwMode="auto">
              <a:xfrm>
                <a:off x="384" y="1044"/>
                <a:ext cx="768" cy="252"/>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de-DE" sz="1400" u="none"/>
                  <a:t>find</a:t>
                </a:r>
                <a:endParaRPr lang="en-US" sz="1400" u="none"/>
              </a:p>
              <a:p>
                <a:pPr defTabSz="762000" eaLnBrk="1" hangingPunct="1"/>
                <a:r>
                  <a:rPr lang="de-DE" sz="1400" u="none"/>
                  <a:t>create</a:t>
                </a:r>
                <a:endParaRPr lang="en-US" sz="1400" u="none"/>
              </a:p>
            </p:txBody>
          </p:sp>
        </p:grpSp>
        <p:grpSp>
          <p:nvGrpSpPr>
            <p:cNvPr id="106512" name="Group 22"/>
            <p:cNvGrpSpPr>
              <a:grpSpLocks noChangeAspect="1"/>
            </p:cNvGrpSpPr>
            <p:nvPr/>
          </p:nvGrpSpPr>
          <p:grpSpPr bwMode="auto">
            <a:xfrm>
              <a:off x="26" y="2762"/>
              <a:ext cx="844" cy="475"/>
              <a:chOff x="384" y="864"/>
              <a:chExt cx="768" cy="432"/>
            </a:xfrm>
          </p:grpSpPr>
          <p:sp>
            <p:nvSpPr>
              <p:cNvPr id="106514" name="Rectangle 23"/>
              <p:cNvSpPr>
                <a:spLocks noChangeAspect="1" noChangeArrowheads="1"/>
              </p:cNvSpPr>
              <p:nvPr/>
            </p:nvSpPr>
            <p:spPr bwMode="auto">
              <a:xfrm>
                <a:off x="384" y="864"/>
                <a:ext cx="768" cy="180"/>
              </a:xfrm>
              <a:prstGeom prst="rect">
                <a:avLst/>
              </a:prstGeom>
              <a:solidFill>
                <a:schemeClr val="bg1"/>
              </a:solidFill>
              <a:ln w="12700">
                <a:solidFill>
                  <a:schemeClr val="tx1"/>
                </a:solidFill>
                <a:miter lim="800000"/>
                <a:headEnd/>
                <a:tailEnd/>
              </a:ln>
            </p:spPr>
            <p:txBody>
              <a:bodyPr wrap="none" lIns="92075" tIns="46038" rIns="92075" bIns="46038" anchor="ctr"/>
              <a:lstStyle/>
              <a:p>
                <a:pPr algn="ctr" defTabSz="762000" eaLnBrk="1" hangingPunct="1"/>
                <a:r>
                  <a:rPr lang="en-US" sz="1400" b="1" i="1" u="none"/>
                  <a:t>Abstract</a:t>
                </a:r>
                <a:r>
                  <a:rPr lang="de-DE" sz="1400" b="1" i="1" u="none"/>
                  <a:t>Home</a:t>
                </a:r>
                <a:endParaRPr lang="en-US" sz="1400" u="none"/>
              </a:p>
            </p:txBody>
          </p:sp>
          <p:sp>
            <p:nvSpPr>
              <p:cNvPr id="106515" name="Rectangle 24"/>
              <p:cNvSpPr>
                <a:spLocks noChangeAspect="1" noChangeArrowheads="1"/>
              </p:cNvSpPr>
              <p:nvPr/>
            </p:nvSpPr>
            <p:spPr bwMode="auto">
              <a:xfrm>
                <a:off x="384" y="1044"/>
                <a:ext cx="768" cy="252"/>
              </a:xfrm>
              <a:prstGeom prst="rect">
                <a:avLst/>
              </a:prstGeom>
              <a:solidFill>
                <a:schemeClr val="bg1"/>
              </a:solidFill>
              <a:ln w="12700">
                <a:solidFill>
                  <a:schemeClr val="tx1"/>
                </a:solidFill>
                <a:miter lim="800000"/>
                <a:headEnd/>
                <a:tailEnd/>
              </a:ln>
            </p:spPr>
            <p:txBody>
              <a:bodyPr wrap="none" lIns="92075" tIns="46038" rIns="92075" bIns="46038" anchor="ctr"/>
              <a:lstStyle/>
              <a:p>
                <a:pPr defTabSz="762000" eaLnBrk="1" hangingPunct="1"/>
                <a:r>
                  <a:rPr lang="de-DE" sz="1400" i="1" u="none"/>
                  <a:t>find</a:t>
                </a:r>
                <a:endParaRPr lang="en-US" sz="1400" i="1" u="none"/>
              </a:p>
              <a:p>
                <a:pPr defTabSz="762000" eaLnBrk="1" hangingPunct="1"/>
                <a:r>
                  <a:rPr lang="de-DE" sz="1400" i="1" u="none"/>
                  <a:t>create</a:t>
                </a:r>
                <a:endParaRPr lang="en-US" sz="1400" u="none"/>
              </a:p>
            </p:txBody>
          </p:sp>
        </p:grpSp>
        <p:sp>
          <p:nvSpPr>
            <p:cNvPr id="106513" name="AutoShape 25"/>
            <p:cNvSpPr>
              <a:spLocks noChangeAspect="1" noChangeArrowheads="1"/>
            </p:cNvSpPr>
            <p:nvPr/>
          </p:nvSpPr>
          <p:spPr bwMode="auto">
            <a:xfrm>
              <a:off x="369" y="3237"/>
              <a:ext cx="158" cy="158"/>
            </a:xfrm>
            <a:prstGeom prst="triangle">
              <a:avLst>
                <a:gd name="adj" fmla="val 50000"/>
              </a:avLst>
            </a:prstGeom>
            <a:solidFill>
              <a:schemeClr val="bg1"/>
            </a:solidFill>
            <a:ln w="12700">
              <a:solidFill>
                <a:schemeClr val="tx1"/>
              </a:solidFill>
              <a:miter lim="800000"/>
              <a:headEnd type="none" w="sm" len="sm"/>
              <a:tailEnd type="none" w="sm" len="sm"/>
            </a:ln>
          </p:spPr>
          <p:txBody>
            <a:bodyPr wrap="none" anchor="ct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710085"/>
                                        </p:tgtEl>
                                        <p:attrNameLst>
                                          <p:attrName>style.visibility</p:attrName>
                                        </p:attrNameLst>
                                      </p:cBhvr>
                                      <p:to>
                                        <p:strVal val="visible"/>
                                      </p:to>
                                    </p:set>
                                    <p:animEffect transition="in" filter="wipe(up)">
                                      <p:cBhvr>
                                        <p:cTn id="7" dur="500"/>
                                        <p:tgtEl>
                                          <p:spTgt spid="171008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710083"/>
                                        </p:tgtEl>
                                        <p:attrNameLst>
                                          <p:attrName>style.visibility</p:attrName>
                                        </p:attrNameLst>
                                      </p:cBhvr>
                                      <p:to>
                                        <p:strVal val="visible"/>
                                      </p:to>
                                    </p:set>
                                    <p:animEffect transition="in" filter="wipe(up)">
                                      <p:cBhvr>
                                        <p:cTn id="12" dur="500"/>
                                        <p:tgtEl>
                                          <p:spTgt spid="1710083"/>
                                        </p:tgtEl>
                                      </p:cBhvr>
                                    </p:animEffect>
                                  </p:childTnLst>
                                </p:cTn>
                              </p:par>
                              <p:par>
                                <p:cTn id="13" presetID="1" presetClass="entr" presetSubtype="0" fill="hold" nodeType="withEffect">
                                  <p:stCondLst>
                                    <p:cond delay="0"/>
                                  </p:stCondLst>
                                  <p:childTnLst>
                                    <p:set>
                                      <p:cBhvr>
                                        <p:cTn id="14"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083" grpId="0" autoUpdateAnimBg="0"/>
      <p:bldP spid="1710085" grpId="0" animBg="1" autoUpdateAnimBg="0"/>
    </p:bldLst>
  </p:timing>
</p:sld>
</file>

<file path=ppt/theme/theme1.xml><?xml version="1.0" encoding="utf-8"?>
<a:theme xmlns:a="http://schemas.openxmlformats.org/drawingml/2006/main" name="UMd_Draft4-8Oct">
  <a:themeElements>
    <a:clrScheme name="">
      <a:dk1>
        <a:srgbClr val="000000"/>
      </a:dk1>
      <a:lt1>
        <a:srgbClr val="FFFFFF"/>
      </a:lt1>
      <a:dk2>
        <a:srgbClr val="000000"/>
      </a:dk2>
      <a:lt2>
        <a:srgbClr val="919191"/>
      </a:lt2>
      <a:accent1>
        <a:srgbClr val="9BE7FF"/>
      </a:accent1>
      <a:accent2>
        <a:srgbClr val="AFFFC2"/>
      </a:accent2>
      <a:accent3>
        <a:srgbClr val="FFFFFF"/>
      </a:accent3>
      <a:accent4>
        <a:srgbClr val="000000"/>
      </a:accent4>
      <a:accent5>
        <a:srgbClr val="CBF1FF"/>
      </a:accent5>
      <a:accent6>
        <a:srgbClr val="9EE7B0"/>
      </a:accent6>
      <a:hlink>
        <a:srgbClr val="FF0066"/>
      </a:hlink>
      <a:folHlink>
        <a:srgbClr val="FFFF7D"/>
      </a:folHlink>
    </a:clrScheme>
    <a:fontScheme name="UMd_Draft4-8Oc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sng"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sng" strike="noStrike" cap="none" normalizeH="0" baseline="0" smtClean="0">
            <a:ln>
              <a:noFill/>
            </a:ln>
            <a:solidFill>
              <a:schemeClr val="tx1"/>
            </a:solidFill>
            <a:effectLst/>
            <a:latin typeface="Arial" charset="0"/>
          </a:defRPr>
        </a:defPPr>
      </a:lstStyle>
    </a:lnDef>
  </a:objectDefaults>
  <a:extraClrSchemeLst>
    <a:extraClrScheme>
      <a:clrScheme name="UMd_Draft4-8Oct 1">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Md_Draft4-8Oc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33"/>
        </a:hlink>
        <a:folHlink>
          <a:srgbClr val="969696"/>
        </a:folHlink>
      </a:clrScheme>
      <a:clrMap bg1="dk2" tx1="lt1" bg2="dk1" tx2="lt2" accent1="accent1" accent2="accent2" accent3="accent3" accent4="accent4" accent5="accent5" accent6="accent6" hlink="hlink" folHlink="folHlink"/>
    </a:extraClrScheme>
    <a:extraClrScheme>
      <a:clrScheme name="UMd_Draft4-8Oct 3">
        <a:dk1>
          <a:srgbClr val="000000"/>
        </a:dk1>
        <a:lt1>
          <a:srgbClr val="FFFFCC"/>
        </a:lt1>
        <a:dk2>
          <a:srgbClr val="999933"/>
        </a:dk2>
        <a:lt2>
          <a:srgbClr val="808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Md_Draft4-8Oct 4">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Md_Draft4-8Oct 5">
        <a:dk1>
          <a:srgbClr val="000000"/>
        </a:dk1>
        <a:lt1>
          <a:srgbClr val="FFFFFF"/>
        </a:lt1>
        <a:dk2>
          <a:srgbClr val="000000"/>
        </a:dk2>
        <a:lt2>
          <a:srgbClr val="9F9F9F"/>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Md_Draft4-8Oct 6">
        <a:dk1>
          <a:srgbClr val="000000"/>
        </a:dk1>
        <a:lt1>
          <a:srgbClr val="FFFFFF"/>
        </a:lt1>
        <a:dk2>
          <a:srgbClr val="000000"/>
        </a:dk2>
        <a:lt2>
          <a:srgbClr val="868686"/>
        </a:lt2>
        <a:accent1>
          <a:srgbClr val="CBCBCB"/>
        </a:accent1>
        <a:accent2>
          <a:srgbClr val="0066FF"/>
        </a:accent2>
        <a:accent3>
          <a:srgbClr val="FFFFFF"/>
        </a:accent3>
        <a:accent4>
          <a:srgbClr val="000000"/>
        </a:accent4>
        <a:accent5>
          <a:srgbClr val="E2E2E2"/>
        </a:accent5>
        <a:accent6>
          <a:srgbClr val="005CE7"/>
        </a:accent6>
        <a:hlink>
          <a:srgbClr val="FF0033"/>
        </a:hlink>
        <a:folHlink>
          <a:srgbClr val="009900"/>
        </a:folHlink>
      </a:clrScheme>
      <a:clrMap bg1="lt1" tx1="dk1" bg2="lt2" tx2="dk2" accent1="accent1" accent2="accent2" accent3="accent3" accent4="accent4" accent5="accent5" accent6="accent6" hlink="hlink" folHlink="folHlink"/>
    </a:extraClrScheme>
    <a:extraClrScheme>
      <a:clrScheme name="UMd_Draft4-8Oct 7">
        <a:dk1>
          <a:srgbClr val="000000"/>
        </a:dk1>
        <a:lt1>
          <a:srgbClr val="FFFFFF"/>
        </a:lt1>
        <a:dk2>
          <a:srgbClr val="000000"/>
        </a:dk2>
        <a:lt2>
          <a:srgbClr val="969696"/>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C:\Program Files\Microsoft Office\Templates\Presentation Designs\Blends.pot</Template>
  <TotalTime>139654</TotalTime>
  <Words>24238</Words>
  <Application>Microsoft Office PowerPoint</Application>
  <PresentationFormat>On-screen Show (4:3)</PresentationFormat>
  <Paragraphs>5014</Paragraphs>
  <Slides>210</Slides>
  <Notes>137</Notes>
  <HiddenSlides>0</HiddenSlides>
  <MMClips>0</MMClips>
  <ScaleCrop>false</ScaleCrop>
  <HeadingPairs>
    <vt:vector size="6" baseType="variant">
      <vt:variant>
        <vt:lpstr>Theme</vt:lpstr>
      </vt:variant>
      <vt:variant>
        <vt:i4>1</vt:i4>
      </vt:variant>
      <vt:variant>
        <vt:lpstr>Embedded OLE Servers</vt:lpstr>
      </vt:variant>
      <vt:variant>
        <vt:i4>6</vt:i4>
      </vt:variant>
      <vt:variant>
        <vt:lpstr>Slide Titles</vt:lpstr>
      </vt:variant>
      <vt:variant>
        <vt:i4>210</vt:i4>
      </vt:variant>
    </vt:vector>
  </HeadingPairs>
  <TitlesOfParts>
    <vt:vector size="217" baseType="lpstr">
      <vt:lpstr>UMd_Draft4-8Oct</vt:lpstr>
      <vt:lpstr>VISIO</vt:lpstr>
      <vt:lpstr>Canvas Drawing</vt:lpstr>
      <vt:lpstr>Photo Editor Photo</vt:lpstr>
      <vt:lpstr>Visio</vt:lpstr>
      <vt:lpstr>Clip</vt:lpstr>
      <vt:lpstr>Drawing</vt:lpstr>
      <vt:lpstr>Pattern-Oriented Software Architectures Patterns &amp; Frameworks for  Concurrent &amp; Networked Software</vt:lpstr>
      <vt:lpstr>Tutorial Motivation</vt:lpstr>
      <vt:lpstr>Tutorial Outline</vt:lpstr>
      <vt:lpstr>Technology Trends (1/4)</vt:lpstr>
      <vt:lpstr>Technology Trends (2/4)</vt:lpstr>
      <vt:lpstr>Technology Trends (3/4)</vt:lpstr>
      <vt:lpstr>PowerPoint Presentation</vt:lpstr>
      <vt:lpstr>The Evolution of Middleware</vt:lpstr>
      <vt:lpstr>Operating System &amp; Protocols</vt:lpstr>
      <vt:lpstr>Host Infrastructure Middleware</vt:lpstr>
      <vt:lpstr>Distribution Middleware</vt:lpstr>
      <vt:lpstr>Common Middleware Services</vt:lpstr>
      <vt:lpstr>Domain-Specific Middleware</vt:lpstr>
      <vt:lpstr>Consequences of COTS  &amp; IT Commoditization</vt:lpstr>
      <vt:lpstr>Why We are Succeeding Now</vt:lpstr>
      <vt:lpstr>Example: Applying COTS in Real-time Avionics</vt:lpstr>
      <vt:lpstr>Example: Applying COTS to Time-Critical Targets</vt:lpstr>
      <vt:lpstr>Example:  Applying COTS to Large-scale Routers</vt:lpstr>
      <vt:lpstr>Example:  Applying COTS to Software Defined Radios</vt:lpstr>
      <vt:lpstr>Example: Applying COTS to Hot Rolling Mills</vt:lpstr>
      <vt:lpstr>Example: Applying COTS to Real-time Image Processing</vt:lpstr>
      <vt:lpstr>Key Opportunities &amp; Challenges in Concurrent Applications</vt:lpstr>
      <vt:lpstr>Key Opportunities &amp; Challenges in  Networked &amp; Distributed Applications</vt:lpstr>
      <vt:lpstr>Overview of Patterns</vt:lpstr>
      <vt:lpstr>Overview of Pattern Languages</vt:lpstr>
      <vt:lpstr>Taxonomy of Patterns &amp; Idioms </vt:lpstr>
      <vt:lpstr>Example:  Boeing Bold Stroke Product-line Architecture</vt:lpstr>
      <vt:lpstr>Example:  Boeing Bold Stroke Product-line Architecture</vt:lpstr>
      <vt:lpstr>Example:  Boeing Bold Stroke Product-line Architecture</vt:lpstr>
      <vt:lpstr>Example:  Boeing Bold Stroke Product-line Architecture</vt:lpstr>
      <vt:lpstr>Example:  Boeing Bold Stroke Product-line Architecture</vt:lpstr>
      <vt:lpstr>Legacy Avionics Architectures</vt:lpstr>
      <vt:lpstr>Legacy Avionics Architectures</vt:lpstr>
      <vt:lpstr>Decoupling Avionics Components</vt:lpstr>
      <vt:lpstr>Applying the Publisher-Subscriber Pattern to Bold Stroke</vt:lpstr>
      <vt:lpstr>Ensuring Platform-neutral &amp; Network-transparent Communication</vt:lpstr>
      <vt:lpstr>Ensuring Platform-neutral &amp; Network-transparent Communication</vt:lpstr>
      <vt:lpstr>Ensuring Platform-neutral &amp; Network-transparent Communication</vt:lpstr>
      <vt:lpstr>Applying the Broker Pattern  to Bold Stroke</vt:lpstr>
      <vt:lpstr>PowerPoint Presentation</vt:lpstr>
      <vt:lpstr>PowerPoint Presentation</vt:lpstr>
      <vt:lpstr>Software Design Abstractions for  Concurrent &amp; Networked Applications</vt:lpstr>
      <vt:lpstr>Overview of Frameworks</vt:lpstr>
      <vt:lpstr>Comparing Class Libraries,  Frameworks, &amp; Components</vt:lpstr>
      <vt:lpstr>Using Frameworks Effectively</vt:lpstr>
      <vt:lpstr>Overview of the ACE Frameworks</vt:lpstr>
      <vt:lpstr>The Layered Architecture of ACE</vt:lpstr>
      <vt:lpstr>Key Capabilities Provided by ACE</vt:lpstr>
      <vt:lpstr>The POSA2 Pattern Language</vt:lpstr>
      <vt:lpstr>POSA2 Pattern Abstracts</vt:lpstr>
      <vt:lpstr>POSA2 Pattern Abstracts (cont’d)</vt:lpstr>
      <vt:lpstr>Implementing the Broker Pattern  for Bold Stroke Avionics</vt:lpstr>
      <vt:lpstr>Example of Applying Patterns &amp; Frameworks to Middleware: Real-time CORBA &amp; The ACE ORB (TAO)</vt:lpstr>
      <vt:lpstr>Key Patterns Used in TAO</vt:lpstr>
      <vt:lpstr>Enhancing ORB Flexibility  w/the Strategy Pattern </vt:lpstr>
      <vt:lpstr>Consolidating Strategies with  the Abstract Factory Pattern</vt:lpstr>
      <vt:lpstr>Dynamically Configuring Factories  w/the Component Configurator Pattern</vt:lpstr>
      <vt:lpstr>ACE Frameworks Used in TAO</vt:lpstr>
      <vt:lpstr>Summary of Pattern, Framework,  &amp; Middleware Synergies</vt:lpstr>
      <vt:lpstr>Example: Electronic Medical Imaging Systems</vt:lpstr>
      <vt:lpstr>Example: Electronic Medical Imaging Systems</vt:lpstr>
      <vt:lpstr>Example: Electronic Medical Imaging Systems</vt:lpstr>
      <vt:lpstr>Image Acquisition Scenario</vt:lpstr>
      <vt:lpstr>PowerPoint Presentation</vt:lpstr>
      <vt:lpstr>Separating Concerns Between Tiers</vt:lpstr>
      <vt:lpstr>Applying the Layers Pattern to  Image Acquisition</vt:lpstr>
      <vt:lpstr>Pros &amp; Cons of the Layers Pattern</vt:lpstr>
      <vt:lpstr>Overview of Distributed Object Computing Communication Mechanisms</vt:lpstr>
      <vt:lpstr>Core Distribution Infrastructure Patterns</vt:lpstr>
      <vt:lpstr>Improving Type-safety &amp; Performance (1/2)</vt:lpstr>
      <vt:lpstr>Improving Type-safety &amp; Performance (2/2)</vt:lpstr>
      <vt:lpstr>Applying the Proxy Pattern  to Image Acquisition</vt:lpstr>
      <vt:lpstr>Pros &amp; Cons of the Proxy Pattern</vt:lpstr>
      <vt:lpstr>Enabling Client Extensibility (1/2)</vt:lpstr>
      <vt:lpstr>Enabling Client Extensibility (2/2)</vt:lpstr>
      <vt:lpstr>Extension Interface Pattern Dynamics</vt:lpstr>
      <vt:lpstr>Pros &amp; Cons of the  Extension Interface Pattern</vt:lpstr>
      <vt:lpstr>Ensuring Platform-neutral &amp; Network-transparent OO Communication (1/2)</vt:lpstr>
      <vt:lpstr>Ensuring Platform-neutral &amp; Network-transparent OO Communication (2/2)</vt:lpstr>
      <vt:lpstr>Broker Pattern Dynamics</vt:lpstr>
      <vt:lpstr>Applying the Broker Pattern  to Image Acquisition </vt:lpstr>
      <vt:lpstr>Pros &amp; Cons of the Broker Pattern</vt:lpstr>
      <vt:lpstr>Supporting Async Communication (1/2)</vt:lpstr>
      <vt:lpstr>Supporting Async Communication (1/2)</vt:lpstr>
      <vt:lpstr>Messaging Pattern Dynamics</vt:lpstr>
      <vt:lpstr>Applying the Messaging  Pattern to Image Acquisition</vt:lpstr>
      <vt:lpstr>Pros &amp; Cons of the Messaging Pattern</vt:lpstr>
      <vt:lpstr>Supporting OO Async Communication (1/2)</vt:lpstr>
      <vt:lpstr>Supporting OO Async Communication (2/2)</vt:lpstr>
      <vt:lpstr>Active Object Pattern Dynamics</vt:lpstr>
      <vt:lpstr>Applying the Active Object Pattern  to Image Acquisition</vt:lpstr>
      <vt:lpstr>Pros &amp; Cons of the Active Object Pattern</vt:lpstr>
      <vt:lpstr>Decoupling Suppliers &amp; Consumers (1/2)</vt:lpstr>
      <vt:lpstr>Decoupling Suppliers &amp; Consumers (2/2)</vt:lpstr>
      <vt:lpstr>Publisher-Subscriber Pattern Dynamics</vt:lpstr>
      <vt:lpstr>Applying the Publisher-Subscriber Pattern to Image Acquisition</vt:lpstr>
      <vt:lpstr>Pros &amp; Cons of the Publisher-Subscriber Pattern</vt:lpstr>
      <vt:lpstr>Locating &amp; Creating Components Scalably (1/2)</vt:lpstr>
      <vt:lpstr>Locating &amp; Creating Components Scalably (2/2)</vt:lpstr>
      <vt:lpstr>Factory/Finder Pattern Dynamics</vt:lpstr>
      <vt:lpstr>Applying the Factory/Finder Pattern  to Image Acquisition</vt:lpstr>
      <vt:lpstr>Pros &amp; Cons of the Factory/Finder Pattern</vt:lpstr>
      <vt:lpstr>Extending Components Transparently</vt:lpstr>
      <vt:lpstr>Extending Components Transparently (cont‘d)</vt:lpstr>
      <vt:lpstr>Interceptor Pattern Dynamics</vt:lpstr>
      <vt:lpstr>Applying the Interceptor Pattern  to Image Acquisition</vt:lpstr>
      <vt:lpstr>Pros &amp; Cons of the Interceptor Pattern</vt:lpstr>
      <vt:lpstr>Minimizing Resource Utilization (1/2)</vt:lpstr>
      <vt:lpstr>Minimizing Resource Utilization (2/2)</vt:lpstr>
      <vt:lpstr>Activator Pattern Dynamics</vt:lpstr>
      <vt:lpstr>Applying the Activator Pattern  to Image Acquisition</vt:lpstr>
      <vt:lpstr>Pros &amp; Cons of the Activator Pattern</vt:lpstr>
      <vt:lpstr>Enhancing Server (Re)Configurability (1/2)</vt:lpstr>
      <vt:lpstr>Enhancing Server (Re)Configurability (2/2)</vt:lpstr>
      <vt:lpstr>Component Configurator Pattern Dynamics</vt:lpstr>
      <vt:lpstr>Applying the Component Configurator Pattern to Image Acquisition</vt:lpstr>
      <vt:lpstr>Reconfiguring an Image Server</vt:lpstr>
      <vt:lpstr>Pros &amp; Cons of the  Component Configurator Pattern</vt:lpstr>
      <vt:lpstr>Example: High-performance Content Delivery Servers</vt:lpstr>
      <vt:lpstr>JAWS Content Server Framework</vt:lpstr>
      <vt:lpstr>Applying Patterns to Resolve Key JAWS Design Challenges</vt:lpstr>
      <vt:lpstr>Encapsulating Low-level OS APIs (1/2)</vt:lpstr>
      <vt:lpstr>Encapsulating Low-level OS APIs (2/2)</vt:lpstr>
      <vt:lpstr>Applying the Wrapper Façade Pattern in JAWS</vt:lpstr>
      <vt:lpstr>Pros &amp; Cons of the Wrapper Façade Pattern</vt:lpstr>
      <vt:lpstr>Decoupling Event Demuxing, Connection Management, &amp; Protocol Processing (1/2)</vt:lpstr>
      <vt:lpstr>Decoupling Event Demuxing, Connection Management, &amp; Protocol Processing (2/2)</vt:lpstr>
      <vt:lpstr>The Reactor Pattern</vt:lpstr>
      <vt:lpstr>Reactor Pattern Dynamics</vt:lpstr>
      <vt:lpstr>The Acceptor-Connector Pattern</vt:lpstr>
      <vt:lpstr>Acceptor Dynamics</vt:lpstr>
      <vt:lpstr>Synchronous Connector Dynamics</vt:lpstr>
      <vt:lpstr>Asynchronous Connector Dynamics</vt:lpstr>
      <vt:lpstr>Applying the Reactor &amp; Acceptor-Connector Patterns in JAWS</vt:lpstr>
      <vt:lpstr>Reactive Connection Management &amp; Data Transfer in JAWS</vt:lpstr>
      <vt:lpstr>Pros &amp; Cons of the Reactor Pattern</vt:lpstr>
      <vt:lpstr>Pros &amp; Cons of Acceptor-Connector Pattern</vt:lpstr>
      <vt:lpstr>Overview of Concurrency &amp; Threading</vt:lpstr>
      <vt:lpstr>Iterative vs. Concurrent Servers</vt:lpstr>
      <vt:lpstr>Multiprocessing vs. Multithreading</vt:lpstr>
      <vt:lpstr>Thread-per-Request On-demand Spawning Strategy</vt:lpstr>
      <vt:lpstr>Thread Pool Eager Spawning Strategies</vt:lpstr>
      <vt:lpstr>The N:1 &amp; 1:1 Threading Models</vt:lpstr>
      <vt:lpstr>The N:M Threading Model</vt:lpstr>
      <vt:lpstr>Scaling Up Performance via Threading </vt:lpstr>
      <vt:lpstr>The Half-Sync/Half-Async Pattern</vt:lpstr>
      <vt:lpstr>PowerPoint Presentation</vt:lpstr>
      <vt:lpstr>Applying Half-Sync/Half-Async Pattern in JAWS</vt:lpstr>
      <vt:lpstr>Pros &amp; Cons of Half-Sync/Half-Async Pattern</vt:lpstr>
      <vt:lpstr>Implementing a Synchronized Request Queue</vt:lpstr>
      <vt:lpstr>The Monitor Object Pattern</vt:lpstr>
      <vt:lpstr>Monitor Object Pattern Dynamics</vt:lpstr>
      <vt:lpstr>Applying Monitor Object Pattern in JAWS</vt:lpstr>
      <vt:lpstr>Pros &amp; Cons of Monitor Object Pattern</vt:lpstr>
      <vt:lpstr>Minimizing Server Threading Overhead</vt:lpstr>
      <vt:lpstr>Drawbacks with Half-Sync/Half-Async</vt:lpstr>
      <vt:lpstr>The Leader/Followers Pattern</vt:lpstr>
      <vt:lpstr>Leader/Followers Pattern Dynamics</vt:lpstr>
      <vt:lpstr>Applying Leader/Followers Pattern in JAWS</vt:lpstr>
      <vt:lpstr>Pros &amp; Cons of Leader/Followers Pattern</vt:lpstr>
      <vt:lpstr>Using Asynchronous I/O Effectively</vt:lpstr>
      <vt:lpstr>The Proactor Pattern</vt:lpstr>
      <vt:lpstr>Proactor Pattern Dynamics</vt:lpstr>
      <vt:lpstr>Applying the Proactor Pattern in JAWS</vt:lpstr>
      <vt:lpstr>Proactive Connection Management &amp; Data Transfer in JAWS</vt:lpstr>
      <vt:lpstr>Pros &amp; Cons of Proactor Pattern</vt:lpstr>
      <vt:lpstr>Efficiently Demuxing Asynchronous Operations &amp; Completions</vt:lpstr>
      <vt:lpstr>Asynchronous Completion Token Pattern</vt:lpstr>
      <vt:lpstr>Applying the Asynchronous Completion Token Pattern in JAWS</vt:lpstr>
      <vt:lpstr>Pros &amp; Cons of Asynchronous Completion Token Pattern</vt:lpstr>
      <vt:lpstr>Enhancing Server (Re)Configurability (1/2)</vt:lpstr>
      <vt:lpstr>Enhancing Server (Re)Configurability (2/2)</vt:lpstr>
      <vt:lpstr>Component Configurator Pattern Dynamics</vt:lpstr>
      <vt:lpstr>Applying the Component Configurator Pattern to Content Servers</vt:lpstr>
      <vt:lpstr>Reconfiguring JAWS</vt:lpstr>
      <vt:lpstr>Pros &amp; Cons of Component Configurator Pattern</vt:lpstr>
      <vt:lpstr>Transparently Parameterizing Synchronization into Components</vt:lpstr>
      <vt:lpstr>Applying Polymorphic Strategized Locking in JAWS</vt:lpstr>
      <vt:lpstr>Applying Parameterized Strategized Locking in JAWS</vt:lpstr>
      <vt:lpstr>Pros &amp; Cons of the Strategized Locking Pattern</vt:lpstr>
      <vt:lpstr>Ensuring Locks are Released Properly</vt:lpstr>
      <vt:lpstr>Applying the Scoped Locking  Idiom in JAWS</vt:lpstr>
      <vt:lpstr>Pros &amp; Cons of the  Scoped Locking Idiom</vt:lpstr>
      <vt:lpstr>Minimizing Unnecessary Locking (1/2)</vt:lpstr>
      <vt:lpstr>Minimizing Unnecessary Locking (2/2)</vt:lpstr>
      <vt:lpstr>Applying the Thread-safe Interface Pattern in JAWS</vt:lpstr>
      <vt:lpstr>Pros &amp; Cons of the Thread-safe Interface Pattern</vt:lpstr>
      <vt:lpstr>Synchronizing Singletons Correctly</vt:lpstr>
      <vt:lpstr>The Double-checked Locking Optimization Pattern</vt:lpstr>
      <vt:lpstr>Applying the Double-Checked Locking Optimization Pattern in ACE</vt:lpstr>
      <vt:lpstr>Pros &amp; Cons of the Double-Checked Locking Optimization Pattern</vt:lpstr>
      <vt:lpstr>Logging Access Statistics Efficiently</vt:lpstr>
      <vt:lpstr>Logging Access Statistics Efficiently</vt:lpstr>
      <vt:lpstr>Thread-Specific Storage Pattern Dynamics</vt:lpstr>
      <vt:lpstr>Applying the Thread-Specific  Storage Pattern to JAWS</vt:lpstr>
      <vt:lpstr>Pros &amp; Cons of the Thread-Specific Storage Pattern</vt:lpstr>
      <vt:lpstr>Additional Information</vt:lpstr>
      <vt:lpstr>Example:  Applying Patterns to Real-time CORBA</vt:lpstr>
      <vt:lpstr>R&amp;D Context for ACE+TAO+CIAO</vt:lpstr>
      <vt:lpstr>TAO–The ACE ORB</vt:lpstr>
      <vt:lpstr>The Evolution of TAO</vt:lpstr>
      <vt:lpstr>The Evolution of TAO</vt:lpstr>
      <vt:lpstr>The Evolution of TAO</vt:lpstr>
      <vt:lpstr>The Evolution of TAO</vt:lpstr>
      <vt:lpstr>The Evolution of TAO</vt:lpstr>
      <vt:lpstr>The Evolution of TAO</vt:lpstr>
      <vt:lpstr>The Road Ahead (1/3)</vt:lpstr>
      <vt:lpstr>The Road Ahead (2/3)</vt:lpstr>
      <vt:lpstr>The Road Ahead (3/3)</vt:lpstr>
      <vt:lpstr>Concluding Remarks</vt:lpstr>
    </vt:vector>
  </TitlesOfParts>
  <Company>DARPA</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No Slide Title</dc:title>
  <dc:creator>Douglas C. Schmidt</dc:creator>
  <cp:lastModifiedBy>Douglas Schmidt</cp:lastModifiedBy>
  <cp:revision>3186</cp:revision>
  <cp:lastPrinted>2000-03-28T19:18:25Z</cp:lastPrinted>
  <dcterms:created xsi:type="dcterms:W3CDTF">1998-10-13T15:01:11Z</dcterms:created>
  <dcterms:modified xsi:type="dcterms:W3CDTF">2013-01-02T16:59:03Z</dcterms:modified>
</cp:coreProperties>
</file>